
<file path=[Content_Types].xml><?xml version="1.0" encoding="utf-8"?>
<Types xmlns="http://schemas.openxmlformats.org/package/2006/content-types">
  <Default Extension="rels" ContentType="application/vnd.openxmlformats-package.relationships+xml"/>
  <Default Extension="xml" ContentType="application/xml"/>
  <Default Extension="jpg" ContentType="image/jp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slides/slide100.xml" ContentType="application/vnd.openxmlformats-officedocument.presentationml.slide+xml"/>
  <Override PartName="/ppt/slides/slide101.xml" ContentType="application/vnd.openxmlformats-officedocument.presentationml.slide+xml"/>
  <Override PartName="/ppt/slides/slide102.xml" ContentType="application/vnd.openxmlformats-officedocument.presentationml.slide+xml"/>
  <Override PartName="/ppt/slides/slide103.xml" ContentType="application/vnd.openxmlformats-officedocument.presentationml.slide+xml"/>
  <Override PartName="/ppt/slides/slide104.xml" ContentType="application/vnd.openxmlformats-officedocument.presentationml.slide+xml"/>
  <Override PartName="/ppt/slides/slide105.xml" ContentType="application/vnd.openxmlformats-officedocument.presentationml.slide+xml"/>
  <Override PartName="/ppt/slides/slide106.xml" ContentType="application/vnd.openxmlformats-officedocument.presentationml.slide+xml"/>
  <Override PartName="/ppt/slides/slide107.xml" ContentType="application/vnd.openxmlformats-officedocument.presentationml.slide+xml"/>
  <Override PartName="/ppt/slides/slide108.xml" ContentType="application/vnd.openxmlformats-officedocument.presentationml.slide+xml"/>
  <Override PartName="/ppt/slides/slide109.xml" ContentType="application/vnd.openxmlformats-officedocument.presentationml.slide+xml"/>
  <Override PartName="/ppt/slides/slide110.xml" ContentType="application/vnd.openxmlformats-officedocument.presentationml.slide+xml"/>
  <Override PartName="/ppt/slides/slide111.xml" ContentType="application/vnd.openxmlformats-officedocument.presentationml.slide+xml"/>
  <Override PartName="/ppt/slides/slide112.xml" ContentType="application/vnd.openxmlformats-officedocument.presentationml.slide+xml"/>
  <Override PartName="/ppt/slides/slide113.xml" ContentType="application/vnd.openxmlformats-officedocument.presentationml.slide+xml"/>
  <Override PartName="/ppt/slides/slide114.xml" ContentType="application/vnd.openxmlformats-officedocument.presentationml.slide+xml"/>
  <Override PartName="/ppt/slides/slide115.xml" ContentType="application/vnd.openxmlformats-officedocument.presentationml.slide+xml"/>
  <Override PartName="/ppt/slides/slide116.xml" ContentType="application/vnd.openxmlformats-officedocument.presentationml.slide+xml"/>
  <Override PartName="/ppt/slides/slide117.xml" ContentType="application/vnd.openxmlformats-officedocument.presentationml.slide+xml"/>
  <Override PartName="/ppt/slides/slide118.xml" ContentType="application/vnd.openxmlformats-officedocument.presentationml.slide+xml"/>
  <Override PartName="/ppt/slides/slide119.xml" ContentType="application/vnd.openxmlformats-officedocument.presentationml.slide+xml"/>
  <Override PartName="/ppt/slides/slide120.xml" ContentType="application/vnd.openxmlformats-officedocument.presentationml.slide+xml"/>
  <Override PartName="/ppt/slides/slide121.xml" ContentType="application/vnd.openxmlformats-officedocument.presentationml.slide+xml"/>
  <Override PartName="/ppt/slides/slide122.xml" ContentType="application/vnd.openxmlformats-officedocument.presentationml.slide+xml"/>
  <Override PartName="/ppt/slides/slide123.xml" ContentType="application/vnd.openxmlformats-officedocument.presentationml.slide+xml"/>
  <Override PartName="/ppt/slides/slide124.xml" ContentType="application/vnd.openxmlformats-officedocument.presentationml.slide+xml"/>
  <Override PartName="/ppt/slides/slide125.xml" ContentType="application/vnd.openxmlformats-officedocument.presentationml.slide+xml"/>
  <Override PartName="/ppt/slides/slide126.xml" ContentType="application/vnd.openxmlformats-officedocument.presentationml.slide+xml"/>
  <Override PartName="/ppt/slides/slide127.xml" ContentType="application/vnd.openxmlformats-officedocument.presentationml.slide+xml"/>
  <Override PartName="/ppt/slides/slide128.xml" ContentType="application/vnd.openxmlformats-officedocument.presentationml.slide+xml"/>
  <Override PartName="/ppt/slides/slide129.xml" ContentType="application/vnd.openxmlformats-officedocument.presentationml.slide+xml"/>
  <Override PartName="/ppt/slides/slide130.xml" ContentType="application/vnd.openxmlformats-officedocument.presentationml.slide+xml"/>
  <Override PartName="/ppt/slides/slide131.xml" ContentType="application/vnd.openxmlformats-officedocument.presentationml.slide+xml"/>
  <Override PartName="/ppt/slides/slide132.xml" ContentType="application/vnd.openxmlformats-officedocument.presentationml.slide+xml"/>
  <Override PartName="/ppt/slides/slide133.xml" ContentType="application/vnd.openxmlformats-officedocument.presentationml.slide+xml"/>
  <Override PartName="/ppt/slides/slide134.xml" ContentType="application/vnd.openxmlformats-officedocument.presentationml.slide+xml"/>
  <Override PartName="/ppt/slides/slide135.xml" ContentType="application/vnd.openxmlformats-officedocument.presentationml.slide+xml"/>
  <Override PartName="/ppt/slides/slide136.xml" ContentType="application/vnd.openxmlformats-officedocument.presentationml.slide+xml"/>
  <Override PartName="/ppt/slides/slide137.xml" ContentType="application/vnd.openxmlformats-officedocument.presentationml.slide+xml"/>
  <Override PartName="/ppt/slides/slide138.xml" ContentType="application/vnd.openxmlformats-officedocument.presentationml.slide+xml"/>
  <Override PartName="/ppt/slides/slide139.xml" ContentType="application/vnd.openxmlformats-officedocument.presentationml.slide+xml"/>
  <Override PartName="/ppt/slides/slide140.xml" ContentType="application/vnd.openxmlformats-officedocument.presentationml.slide+xml"/>
  <Override PartName="/ppt/slides/slide141.xml" ContentType="application/vnd.openxmlformats-officedocument.presentationml.slide+xml"/>
  <Override PartName="/ppt/slides/slide142.xml" ContentType="application/vnd.openxmlformats-officedocument.presentationml.slide+xml"/>
  <Override PartName="/ppt/slides/slide143.xml" ContentType="application/vnd.openxmlformats-officedocument.presentationml.slide+xml"/>
  <Override PartName="/ppt/slides/slide144.xml" ContentType="application/vnd.openxmlformats-officedocument.presentationml.slide+xml"/>
  <Override PartName="/ppt/slides/slide145.xml" ContentType="application/vnd.openxmlformats-officedocument.presentationml.slide+xml"/>
  <Override PartName="/ppt/slides/slide146.xml" ContentType="application/vnd.openxmlformats-officedocument.presentationml.slide+xml"/>
  <Override PartName="/ppt/slides/slide147.xml" ContentType="application/vnd.openxmlformats-officedocument.presentationml.slide+xml"/>
  <Override PartName="/ppt/slides/slide148.xml" ContentType="application/vnd.openxmlformats-officedocument.presentationml.slide+xml"/>
  <Override PartName="/ppt/slides/slide149.xml" ContentType="application/vnd.openxmlformats-officedocument.presentationml.slide+xml"/>
  <Override PartName="/ppt/slides/slide150.xml" ContentType="application/vnd.openxmlformats-officedocument.presentationml.slide+xml"/>
  <Override PartName="/ppt/slides/slide151.xml" ContentType="application/vnd.openxmlformats-officedocument.presentationml.slide+xml"/>
  <Override PartName="/ppt/slides/slide152.xml" ContentType="application/vnd.openxmlformats-officedocument.presentationml.slide+xml"/>
  <Override PartName="/ppt/slides/slide153.xml" ContentType="application/vnd.openxmlformats-officedocument.presentationml.slide+xml"/>
  <Override PartName="/ppt/slides/slide154.xml" ContentType="application/vnd.openxmlformats-officedocument.presentationml.slide+xml"/>
  <Override PartName="/ppt/slides/slide155.xml" ContentType="application/vnd.openxmlformats-officedocument.presentationml.slide+xml"/>
  <Override PartName="/ppt/slides/slide156.xml" ContentType="application/vnd.openxmlformats-officedocument.presentationml.slide+xml"/>
  <Override PartName="/ppt/slides/slide157.xml" ContentType="application/vnd.openxmlformats-officedocument.presentationml.slide+xml"/>
  <Override PartName="/ppt/slides/slide158.xml" ContentType="application/vnd.openxmlformats-officedocument.presentationml.slide+xml"/>
  <Override PartName="/ppt/slides/slide159.xml" ContentType="application/vnd.openxmlformats-officedocument.presentationml.slide+xml"/>
  <Override PartName="/ppt/slides/slide160.xml" ContentType="application/vnd.openxmlformats-officedocument.presentationml.slide+xml"/>
  <Override PartName="/ppt/slides/slide161.xml" ContentType="application/vnd.openxmlformats-officedocument.presentationml.slide+xml"/>
  <Override PartName="/ppt/slides/slide162.xml" ContentType="application/vnd.openxmlformats-officedocument.presentationml.slide+xml"/>
  <Override PartName="/ppt/slides/slide163.xml" ContentType="application/vnd.openxmlformats-officedocument.presentationml.slide+xml"/>
  <Override PartName="/ppt/slides/slide164.xml" ContentType="application/vnd.openxmlformats-officedocument.presentationml.slide+xml"/>
  <Override PartName="/ppt/slides/slide165.xml" ContentType="application/vnd.openxmlformats-officedocument.presentationml.slide+xml"/>
  <Override PartName="/ppt/slides/slide166.xml" ContentType="application/vnd.openxmlformats-officedocument.presentationml.slide+xml"/>
  <Override PartName="/ppt/slides/slide167.xml" ContentType="application/vnd.openxmlformats-officedocument.presentationml.slide+xml"/>
  <Override PartName="/ppt/slides/slide168.xml" ContentType="application/vnd.openxmlformats-officedocument.presentationml.slide+xml"/>
  <Override PartName="/ppt/slides/slide169.xml" ContentType="application/vnd.openxmlformats-officedocument.presentationml.slide+xml"/>
  <Override PartName="/ppt/slides/slide170.xml" ContentType="application/vnd.openxmlformats-officedocument.presentationml.slide+xml"/>
  <Override PartName="/ppt/slides/slide171.xml" ContentType="application/vnd.openxmlformats-officedocument.presentationml.slide+xml"/>
  <Override PartName="/ppt/slides/slide172.xml" ContentType="application/vnd.openxmlformats-officedocument.presentationml.slide+xml"/>
  <Override PartName="/ppt/slides/slide173.xml" ContentType="application/vnd.openxmlformats-officedocument.presentationml.slide+xml"/>
  <Override PartName="/ppt/slides/slide174.xml" ContentType="application/vnd.openxmlformats-officedocument.presentationml.slide+xml"/>
  <Override PartName="/ppt/slides/slide175.xml" ContentType="application/vnd.openxmlformats-officedocument.presentationml.slide+xml"/>
  <Override PartName="/ppt/slides/slide176.xml" ContentType="application/vnd.openxmlformats-officedocument.presentationml.slide+xml"/>
  <Override PartName="/ppt/slides/slide177.xml" ContentType="application/vnd.openxmlformats-officedocument.presentationml.slide+xml"/>
  <Override PartName="/ppt/slides/slide178.xml" ContentType="application/vnd.openxmlformats-officedocument.presentationml.slide+xml"/>
  <Override PartName="/ppt/slides/slide179.xml" ContentType="application/vnd.openxmlformats-officedocument.presentationml.slide+xml"/>
  <Override PartName="/ppt/slides/slide180.xml" ContentType="application/vnd.openxmlformats-officedocument.presentationml.slide+xml"/>
  <Override PartName="/ppt/slides/slide181.xml" ContentType="application/vnd.openxmlformats-officedocument.presentationml.slide+xml"/>
  <Override PartName="/ppt/slides/slide182.xml" ContentType="application/vnd.openxmlformats-officedocument.presentationml.slide+xml"/>
  <Override PartName="/ppt/slides/slide183.xml" ContentType="application/vnd.openxmlformats-officedocument.presentationml.slide+xml"/>
  <Override PartName="/ppt/slides/slide184.xml" ContentType="application/vnd.openxmlformats-officedocument.presentationml.slide+xml"/>
  <Override PartName="/ppt/slides/slide185.xml" ContentType="application/vnd.openxmlformats-officedocument.presentationml.slide+xml"/>
  <Override PartName="/ppt/slides/slide186.xml" ContentType="application/vnd.openxmlformats-officedocument.presentationml.slide+xml"/>
  <Override PartName="/ppt/slides/slide187.xml" ContentType="application/vnd.openxmlformats-officedocument.presentationml.slide+xml"/>
  <Override PartName="/ppt/slides/slide188.xml" ContentType="application/vnd.openxmlformats-officedocument.presentationml.slide+xml"/>
  <Override PartName="/ppt/slides/slide189.xml" ContentType="application/vnd.openxmlformats-officedocument.presentationml.slide+xml"/>
  <Override PartName="/ppt/slides/slide190.xml" ContentType="application/vnd.openxmlformats-officedocument.presentationml.slide+xml"/>
  <Override PartName="/ppt/slides/slide191.xml" ContentType="application/vnd.openxmlformats-officedocument.presentationml.slide+xml"/>
  <Override PartName="/ppt/slides/slide192.xml" ContentType="application/vnd.openxmlformats-officedocument.presentationml.slide+xml"/>
  <Override PartName="/ppt/slides/slide193.xml" ContentType="application/vnd.openxmlformats-officedocument.presentationml.slide+xml"/>
  <Override PartName="/ppt/slides/slide194.xml" ContentType="application/vnd.openxmlformats-officedocument.presentationml.slide+xml"/>
  <Override PartName="/ppt/slides/slide195.xml" ContentType="application/vnd.openxmlformats-officedocument.presentationml.slide+xml"/>
  <Override PartName="/ppt/slides/slide196.xml" ContentType="application/vnd.openxmlformats-officedocument.presentationml.slide+xml"/>
  <Override PartName="/ppt/slides/slide197.xml" ContentType="application/vnd.openxmlformats-officedocument.presentationml.slide+xml"/>
  <Override PartName="/ppt/slides/slide198.xml" ContentType="application/vnd.openxmlformats-officedocument.presentationml.slide+xml"/>
  <Override PartName="/ppt/slides/slide199.xml" ContentType="application/vnd.openxmlformats-officedocument.presentationml.slide+xml"/>
  <Override PartName="/ppt/slides/slide200.xml" ContentType="application/vnd.openxmlformats-officedocument.presentationml.slide+xml"/>
  <Override PartName="/ppt/slides/slide201.xml" ContentType="application/vnd.openxmlformats-officedocument.presentationml.slide+xml"/>
  <Override PartName="/ppt/slides/slide202.xml" ContentType="application/vnd.openxmlformats-officedocument.presentationml.slide+xml"/>
  <Override PartName="/ppt/slides/slide203.xml" ContentType="application/vnd.openxmlformats-officedocument.presentationml.slide+xml"/>
  <Override PartName="/ppt/slides/slide204.xml" ContentType="application/vnd.openxmlformats-officedocument.presentationml.slide+xml"/>
  <Override PartName="/ppt/slides/slide205.xml" ContentType="application/vnd.openxmlformats-officedocument.presentationml.slide+xml"/>
  <Override PartName="/ppt/slides/slide206.xml" ContentType="application/vnd.openxmlformats-officedocument.presentationml.slide+xml"/>
  <Override PartName="/ppt/slides/slide207.xml" ContentType="application/vnd.openxmlformats-officedocument.presentationml.slide+xml"/>
  <Override PartName="/ppt/slides/slide208.xml" ContentType="application/vnd.openxmlformats-officedocument.presentationml.slide+xml"/>
  <Override PartName="/ppt/slides/slide209.xml" ContentType="application/vnd.openxmlformats-officedocument.presentationml.slide+xml"/>
  <Override PartName="/ppt/slides/slide210.xml" ContentType="application/vnd.openxmlformats-officedocument.presentationml.slide+xml"/>
  <Override PartName="/ppt/slides/slide211.xml" ContentType="application/vnd.openxmlformats-officedocument.presentationml.slide+xml"/>
  <Override PartName="/ppt/slides/slide212.xml" ContentType="application/vnd.openxmlformats-officedocument.presentationml.slide+xml"/>
  <Override PartName="/ppt/slides/slide213.xml" ContentType="application/vnd.openxmlformats-officedocument.presentationml.slide+xml"/>
  <Override PartName="/ppt/slides/slide214.xml" ContentType="application/vnd.openxmlformats-officedocument.presentationml.slide+xml"/>
  <Override PartName="/ppt/slides/slide215.xml" ContentType="application/vnd.openxmlformats-officedocument.presentationml.slide+xml"/>
  <Override PartName="/ppt/slides/slide216.xml" ContentType="application/vnd.openxmlformats-officedocument.presentationml.slide+xml"/>
  <Override PartName="/ppt/slides/slide217.xml" ContentType="application/vnd.openxmlformats-officedocument.presentationml.slide+xml"/>
  <Override PartName="/ppt/slides/slide218.xml" ContentType="application/vnd.openxmlformats-officedocument.presentationml.slide+xml"/>
  <Override PartName="/ppt/slides/slide219.xml" ContentType="application/vnd.openxmlformats-officedocument.presentationml.slide+xml"/>
  <Override PartName="/ppt/slides/slide220.xml" ContentType="application/vnd.openxmlformats-officedocument.presentationml.slide+xml"/>
  <Override PartName="/ppt/slides/slide221.xml" ContentType="application/vnd.openxmlformats-officedocument.presentationml.slide+xml"/>
  <Override PartName="/ppt/slides/slide222.xml" ContentType="application/vnd.openxmlformats-officedocument.presentationml.slide+xml"/>
  <Override PartName="/ppt/slides/slide223.xml" ContentType="application/vnd.openxmlformats-officedocument.presentationml.slide+xml"/>
  <Override PartName="/ppt/slides/slide224.xml" ContentType="application/vnd.openxmlformats-officedocument.presentationml.slide+xml"/>
  <Override PartName="/ppt/slides/slide225.xml" ContentType="application/vnd.openxmlformats-officedocument.presentationml.slide+xml"/>
  <Override PartName="/ppt/slides/slide226.xml" ContentType="application/vnd.openxmlformats-officedocument.presentationml.slide+xml"/>
  <Override PartName="/ppt/slides/slide227.xml" ContentType="application/vnd.openxmlformats-officedocument.presentationml.slide+xml"/>
  <Override PartName="/ppt/slides/slide228.xml" ContentType="application/vnd.openxmlformats-officedocument.presentationml.slide+xml"/>
  <Override PartName="/ppt/slides/slide229.xml" ContentType="application/vnd.openxmlformats-officedocument.presentationml.slide+xml"/>
  <Override PartName="/ppt/slides/slide230.xml" ContentType="application/vnd.openxmlformats-officedocument.presentationml.slide+xml"/>
  <Override PartName="/ppt/slides/slide231.xml" ContentType="application/vnd.openxmlformats-officedocument.presentationml.slide+xml"/>
  <Override PartName="/ppt/slides/slide232.xml" ContentType="application/vnd.openxmlformats-officedocument.presentationml.slide+xml"/>
  <Override PartName="/ppt/slides/slide233.xml" ContentType="application/vnd.openxmlformats-officedocument.presentationml.slide+xml"/>
  <Override PartName="/ppt/slides/slide234.xml" ContentType="application/vnd.openxmlformats-officedocument.presentationml.slide+xml"/>
  <Override PartName="/ppt/slides/slide235.xml" ContentType="application/vnd.openxmlformats-officedocument.presentationml.slide+xml"/>
  <Override PartName="/ppt/slides/slide236.xml" ContentType="application/vnd.openxmlformats-officedocument.presentationml.slide+xml"/>
  <Override PartName="/ppt/slides/slide237.xml" ContentType="application/vnd.openxmlformats-officedocument.presentationml.slide+xml"/>
  <Override PartName="/ppt/slides/slide238.xml" ContentType="application/vnd.openxmlformats-officedocument.presentationml.slide+xml"/>
  <Override PartName="/ppt/slides/slide239.xml" ContentType="application/vnd.openxmlformats-officedocument.presentationml.slide+xml"/>
  <Override PartName="/ppt/slides/slide240.xml" ContentType="application/vnd.openxmlformats-officedocument.presentationml.slide+xml"/>
  <Override PartName="/ppt/slides/slide241.xml" ContentType="application/vnd.openxmlformats-officedocument.presentationml.slide+xml"/>
  <Override PartName="/ppt/slides/slide242.xml" ContentType="application/vnd.openxmlformats-officedocument.presentationml.slide+xml"/>
  <Override PartName="/ppt/slides/slide243.xml" ContentType="application/vnd.openxmlformats-officedocument.presentationml.slide+xml"/>
  <Override PartName="/ppt/slides/slide244.xml" ContentType="application/vnd.openxmlformats-officedocument.presentationml.slide+xml"/>
  <Override PartName="/ppt/slides/slide245.xml" ContentType="application/vnd.openxmlformats-officedocument.presentationml.slide+xml"/>
  <Override PartName="/ppt/slides/slide246.xml" ContentType="application/vnd.openxmlformats-officedocument.presentationml.slide+xml"/>
  <Override PartName="/ppt/slides/slide247.xml" ContentType="application/vnd.openxmlformats-officedocument.presentationml.slide+xml"/>
  <Override PartName="/ppt/slides/slide248.xml" ContentType="application/vnd.openxmlformats-officedocument.presentationml.slide+xml"/>
  <Override PartName="/ppt/slides/slide249.xml" ContentType="application/vnd.openxmlformats-officedocument.presentationml.slide+xml"/>
  <Override PartName="/ppt/slides/slide250.xml" ContentType="application/vnd.openxmlformats-officedocument.presentationml.slide+xml"/>
  <Override PartName="/ppt/slides/slide251.xml" ContentType="application/vnd.openxmlformats-officedocument.presentationml.slide+xml"/>
  <Override PartName="/ppt/slides/slide252.xml" ContentType="application/vnd.openxmlformats-officedocument.presentationml.slide+xml"/>
  <Override PartName="/ppt/slides/slide253.xml" ContentType="application/vnd.openxmlformats-officedocument.presentationml.slide+xml"/>
  <Override PartName="/ppt/slides/slide254.xml" ContentType="application/vnd.openxmlformats-officedocument.presentationml.slide+xml"/>
  <Override PartName="/ppt/slides/slide255.xml" ContentType="application/vnd.openxmlformats-officedocument.presentationml.slide+xml"/>
  <Override PartName="/ppt/slides/slide256.xml" ContentType="application/vnd.openxmlformats-officedocument.presentationml.slide+xml"/>
  <Override PartName="/ppt/slides/slide257.xml" ContentType="application/vnd.openxmlformats-officedocument.presentationml.slide+xml"/>
  <Override PartName="/ppt/slides/slide258.xml" ContentType="application/vnd.openxmlformats-officedocument.presentationml.slide+xml"/>
  <Override PartName="/ppt/slides/slide259.xml" ContentType="application/vnd.openxmlformats-officedocument.presentationml.slide+xml"/>
  <Override PartName="/ppt/slides/slide260.xml" ContentType="application/vnd.openxmlformats-officedocument.presentationml.slide+xml"/>
  <Override PartName="/ppt/slides/slide261.xml" ContentType="application/vnd.openxmlformats-officedocument.presentationml.slide+xml"/>
  <Override PartName="/ppt/slides/slide262.xml" ContentType="application/vnd.openxmlformats-officedocument.presentationml.slide+xml"/>
  <Override PartName="/ppt/slides/slide263.xml" ContentType="application/vnd.openxmlformats-officedocument.presentationml.slide+xml"/>
  <Override PartName="/ppt/slides/slide264.xml" ContentType="application/vnd.openxmlformats-officedocument.presentationml.slide+xml"/>
  <Override PartName="/ppt/slides/slide265.xml" ContentType="application/vnd.openxmlformats-officedocument.presentationml.slide+xml"/>
  <Override PartName="/ppt/slides/slide266.xml" ContentType="application/vnd.openxmlformats-officedocument.presentationml.slide+xml"/>
  <Override PartName="/ppt/slides/slide267.xml" ContentType="application/vnd.openxmlformats-officedocument.presentationml.slide+xml"/>
  <Override PartName="/ppt/slides/slide268.xml" ContentType="application/vnd.openxmlformats-officedocument.presentationml.slide+xml"/>
  <Override PartName="/ppt/slides/slide269.xml" ContentType="application/vnd.openxmlformats-officedocument.presentationml.slide+xml"/>
  <Override PartName="/ppt/slides/slide270.xml" ContentType="application/vnd.openxmlformats-officedocument.presentationml.slide+xml"/>
  <Override PartName="/ppt/slides/slide271.xml" ContentType="application/vnd.openxmlformats-officedocument.presentationml.slide+xml"/>
  <Override PartName="/ppt/slides/slide272.xml" ContentType="application/vnd.openxmlformats-officedocument.presentationml.slide+xml"/>
  <Override PartName="/ppt/slides/slide273.xml" ContentType="application/vnd.openxmlformats-officedocument.presentationml.slide+xml"/>
  <Override PartName="/ppt/slides/slide274.xml" ContentType="application/vnd.openxmlformats-officedocument.presentationml.slide+xml"/>
  <Override PartName="/ppt/slides/slide275.xml" ContentType="application/vnd.openxmlformats-officedocument.presentationml.slide+xml"/>
  <Override PartName="/ppt/slides/slide276.xml" ContentType="application/vnd.openxmlformats-officedocument.presentationml.slide+xml"/>
  <Override PartName="/ppt/slides/slide277.xml" ContentType="application/vnd.openxmlformats-officedocument.presentationml.slide+xml"/>
  <Override PartName="/ppt/slides/slide278.xml" ContentType="application/vnd.openxmlformats-officedocument.presentationml.slide+xml"/>
  <Override PartName="/ppt/slides/slide279.xml" ContentType="application/vnd.openxmlformats-officedocument.presentationml.slide+xml"/>
  <Override PartName="/ppt/slides/slide280.xml" ContentType="application/vnd.openxmlformats-officedocument.presentationml.slide+xml"/>
  <Override PartName="/ppt/slides/slide281.xml" ContentType="application/vnd.openxmlformats-officedocument.presentationml.slide+xml"/>
  <Override PartName="/ppt/slides/slide282.xml" ContentType="application/vnd.openxmlformats-officedocument.presentationml.slide+xml"/>
  <Override PartName="/ppt/slides/slide283.xml" ContentType="application/vnd.openxmlformats-officedocument.presentationml.slide+xml"/>
  <Override PartName="/ppt/slides/slide284.xml" ContentType="application/vnd.openxmlformats-officedocument.presentationml.slide+xml"/>
  <Override PartName="/ppt/slides/slide285.xml" ContentType="application/vnd.openxmlformats-officedocument.presentationml.slide+xml"/>
  <Override PartName="/ppt/slides/slide286.xml" ContentType="application/vnd.openxmlformats-officedocument.presentationml.slide+xml"/>
  <Override PartName="/ppt/slides/slide287.xml" ContentType="application/vnd.openxmlformats-officedocument.presentationml.slide+xml"/>
  <Override PartName="/ppt/slides/slide288.xml" ContentType="application/vnd.openxmlformats-officedocument.presentationml.slide+xml"/>
  <Override PartName="/ppt/slides/slide289.xml" ContentType="application/vnd.openxmlformats-officedocument.presentationml.slide+xml"/>
  <Override PartName="/ppt/slides/slide290.xml" ContentType="application/vnd.openxmlformats-officedocument.presentationml.slide+xml"/>
  <Override PartName="/ppt/slides/slide291.xml" ContentType="application/vnd.openxmlformats-officedocument.presentationml.slide+xml"/>
  <Override PartName="/ppt/slides/slide292.xml" ContentType="application/vnd.openxmlformats-officedocument.presentationml.slide+xml"/>
  <Override PartName="/ppt/slides/slide293.xml" ContentType="application/vnd.openxmlformats-officedocument.presentationml.slide+xml"/>
  <Override PartName="/ppt/slides/slide294.xml" ContentType="application/vnd.openxmlformats-officedocument.presentationml.slide+xml"/>
  <Override PartName="/ppt/slides/slide295.xml" ContentType="application/vnd.openxmlformats-officedocument.presentationml.slide+xml"/>
  <Override PartName="/ppt/slides/slide296.xml" ContentType="application/vnd.openxmlformats-officedocument.presentationml.slide+xml"/>
  <Override PartName="/ppt/slides/slide297.xml" ContentType="application/vnd.openxmlformats-officedocument.presentationml.slide+xml"/>
  <Override PartName="/ppt/slides/slide298.xml" ContentType="application/vnd.openxmlformats-officedocument.presentationml.slide+xml"/>
  <Override PartName="/ppt/slides/slide299.xml" ContentType="application/vnd.openxmlformats-officedocument.presentationml.slide+xml"/>
  <Override PartName="/ppt/slides/slide300.xml" ContentType="application/vnd.openxmlformats-officedocument.presentationml.slide+xml"/>
  <Override PartName="/ppt/slides/slide301.xml" ContentType="application/vnd.openxmlformats-officedocument.presentationml.slide+xml"/>
  <Override PartName="/ppt/slides/slide302.xml" ContentType="application/vnd.openxmlformats-officedocument.presentationml.slide+xml"/>
  <Override PartName="/ppt/slides/slide303.xml" ContentType="application/vnd.openxmlformats-officedocument.presentationml.slide+xml"/>
  <Override PartName="/ppt/slides/slide304.xml" ContentType="application/vnd.openxmlformats-officedocument.presentationml.slide+xml"/>
  <Override PartName="/ppt/slides/slide305.xml" ContentType="application/vnd.openxmlformats-officedocument.presentationml.slide+xml"/>
  <Override PartName="/ppt/slides/slide306.xml" ContentType="application/vnd.openxmlformats-officedocument.presentationml.slide+xml"/>
  <Override PartName="/ppt/slides/slide307.xml" ContentType="application/vnd.openxmlformats-officedocument.presentationml.slide+xml"/>
  <Override PartName="/ppt/slides/slide308.xml" ContentType="application/vnd.openxmlformats-officedocument.presentationml.slide+xml"/>
  <Override PartName="/ppt/slides/slide309.xml" ContentType="application/vnd.openxmlformats-officedocument.presentationml.slide+xml"/>
  <Override PartName="/ppt/slides/slide310.xml" ContentType="application/vnd.openxmlformats-officedocument.presentationml.slide+xml"/>
  <Override PartName="/ppt/slides/slide311.xml" ContentType="application/vnd.openxmlformats-officedocument.presentationml.slide+xml"/>
  <Override PartName="/ppt/slides/slide312.xml" ContentType="application/vnd.openxmlformats-officedocument.presentationml.slide+xml"/>
  <Override PartName="/ppt/slides/slide313.xml" ContentType="application/vnd.openxmlformats-officedocument.presentationml.slide+xml"/>
  <Override PartName="/ppt/slides/slide314.xml" ContentType="application/vnd.openxmlformats-officedocument.presentationml.slide+xml"/>
  <Override PartName="/ppt/slides/slide315.xml" ContentType="application/vnd.openxmlformats-officedocument.presentationml.slide+xml"/>
  <Override PartName="/ppt/slides/slide316.xml" ContentType="application/vnd.openxmlformats-officedocument.presentationml.slide+xml"/>
  <Override PartName="/ppt/slides/slide317.xml" ContentType="application/vnd.openxmlformats-officedocument.presentationml.slide+xml"/>
  <Override PartName="/ppt/slides/slide318.xml" ContentType="application/vnd.openxmlformats-officedocument.presentationml.slide+xml"/>
  <Override PartName="/ppt/slides/slide319.xml" ContentType="application/vnd.openxmlformats-officedocument.presentationml.slide+xml"/>
  <Override PartName="/ppt/slides/slide320.xml" ContentType="application/vnd.openxmlformats-officedocument.presentationml.slide+xml"/>
  <Override PartName="/ppt/slides/slide321.xml" ContentType="application/vnd.openxmlformats-officedocument.presentationml.slide+xml"/>
  <Override PartName="/ppt/slides/slide322.xml" ContentType="application/vnd.openxmlformats-officedocument.presentationml.slide+xml"/>
  <Override PartName="/ppt/slides/slide323.xml" ContentType="application/vnd.openxmlformats-officedocument.presentationml.slide+xml"/>
  <Override PartName="/ppt/slides/slide324.xml" ContentType="application/vnd.openxmlformats-officedocument.presentationml.slide+xml"/>
  <Override PartName="/ppt/slides/slide325.xml" ContentType="application/vnd.openxmlformats-officedocument.presentationml.slide+xml"/>
  <Override PartName="/ppt/slides/slide326.xml" ContentType="application/vnd.openxmlformats-officedocument.presentationml.slide+xml"/>
  <Override PartName="/ppt/slides/slide327.xml" ContentType="application/vnd.openxmlformats-officedocument.presentationml.slide+xml"/>
  <Override PartName="/ppt/slides/slide328.xml" ContentType="application/vnd.openxmlformats-officedocument.presentationml.slide+xml"/>
  <Override PartName="/ppt/slides/slide329.xml" ContentType="application/vnd.openxmlformats-officedocument.presentationml.slide+xml"/>
  <Override PartName="/ppt/slides/slide330.xml" ContentType="application/vnd.openxmlformats-officedocument.presentationml.slide+xml"/>
  <Override PartName="/ppt/slides/slide331.xml" ContentType="application/vnd.openxmlformats-officedocument.presentationml.slide+xml"/>
  <Override PartName="/ppt/slides/slide332.xml" ContentType="application/vnd.openxmlformats-officedocument.presentationml.slide+xml"/>
  <Override PartName="/ppt/slides/slide333.xml" ContentType="application/vnd.openxmlformats-officedocument.presentationml.slide+xml"/>
  <Override PartName="/ppt/slides/slide334.xml" ContentType="application/vnd.openxmlformats-officedocument.presentationml.slide+xml"/>
  <Override PartName="/ppt/slides/slide335.xml" ContentType="application/vnd.openxmlformats-officedocument.presentationml.slide+xml"/>
  <Override PartName="/ppt/slides/slide336.xml" ContentType="application/vnd.openxmlformats-officedocument.presentationml.slide+xml"/>
  <Override PartName="/ppt/slides/slide337.xml" ContentType="application/vnd.openxmlformats-officedocument.presentationml.slide+xml"/>
  <Override PartName="/ppt/slides/slide338.xml" ContentType="application/vnd.openxmlformats-officedocument.presentationml.slide+xml"/>
  <Override PartName="/ppt/slides/slide339.xml" ContentType="application/vnd.openxmlformats-officedocument.presentationml.slide+xml"/>
  <Override PartName="/ppt/slides/slide340.xml" ContentType="application/vnd.openxmlformats-officedocument.presentationml.slide+xml"/>
  <Override PartName="/ppt/slides/slide341.xml" ContentType="application/vnd.openxmlformats-officedocument.presentationml.slide+xml"/>
  <Override PartName="/ppt/slides/slide342.xml" ContentType="application/vnd.openxmlformats-officedocument.presentationml.slide+xml"/>
  <Override PartName="/ppt/slides/slide343.xml" ContentType="application/vnd.openxmlformats-officedocument.presentationml.slide+xml"/>
  <Override PartName="/ppt/slides/slide344.xml" ContentType="application/vnd.openxmlformats-officedocument.presentationml.slide+xml"/>
  <Override PartName="/ppt/slides/slide345.xml" ContentType="application/vnd.openxmlformats-officedocument.presentationml.slide+xml"/>
  <Override PartName="/ppt/slides/slide346.xml" ContentType="application/vnd.openxmlformats-officedocument.presentationml.slide+xml"/>
  <Override PartName="/ppt/slides/slide347.xml" ContentType="application/vnd.openxmlformats-officedocument.presentationml.slide+xml"/>
  <Override PartName="/ppt/slides/slide348.xml" ContentType="application/vnd.openxmlformats-officedocument.presentationml.slide+xml"/>
  <Override PartName="/ppt/slides/slide349.xml" ContentType="application/vnd.openxmlformats-officedocument.presentationml.slide+xml"/>
  <Override PartName="/ppt/slides/slide350.xml" ContentType="application/vnd.openxmlformats-officedocument.presentationml.slide+xml"/>
  <Override PartName="/ppt/slides/slide351.xml" ContentType="application/vnd.openxmlformats-officedocument.presentationml.slide+xml"/>
  <Override PartName="/ppt/slides/slide352.xml" ContentType="application/vnd.openxmlformats-officedocument.presentationml.slide+xml"/>
  <Override PartName="/ppt/slides/slide353.xml" ContentType="application/vnd.openxmlformats-officedocument.presentationml.slide+xml"/>
  <Override PartName="/ppt/slides/slide354.xml" ContentType="application/vnd.openxmlformats-officedocument.presentationml.slide+xml"/>
  <Override PartName="/ppt/slides/slide355.xml" ContentType="application/vnd.openxmlformats-officedocument.presentationml.slide+xml"/>
  <Override PartName="/ppt/slides/slide356.xml" ContentType="application/vnd.openxmlformats-officedocument.presentationml.slide+xml"/>
  <Override PartName="/ppt/slides/slide357.xml" ContentType="application/vnd.openxmlformats-officedocument.presentationml.slide+xml"/>
  <Override PartName="/ppt/slides/slide358.xml" ContentType="application/vnd.openxmlformats-officedocument.presentationml.slide+xml"/>
  <Override PartName="/ppt/slides/slide359.xml" ContentType="application/vnd.openxmlformats-officedocument.presentationml.slide+xml"/>
  <Override PartName="/ppt/slides/slide360.xml" ContentType="application/vnd.openxmlformats-officedocument.presentationml.slide+xml"/>
  <Override PartName="/ppt/slides/slide361.xml" ContentType="application/vnd.openxmlformats-officedocument.presentationml.slide+xml"/>
  <Override PartName="/ppt/slides/slide362.xml" ContentType="application/vnd.openxmlformats-officedocument.presentationml.slide+xml"/>
  <Override PartName="/ppt/slides/slide363.xml" ContentType="application/vnd.openxmlformats-officedocument.presentationml.slide+xml"/>
  <Override PartName="/ppt/slides/slide364.xml" ContentType="application/vnd.openxmlformats-officedocument.presentationml.slide+xml"/>
  <Override PartName="/ppt/slides/slide365.xml" ContentType="application/vnd.openxmlformats-officedocument.presentationml.slide+xml"/>
  <Override PartName="/ppt/slides/slide366.xml" ContentType="application/vnd.openxmlformats-officedocument.presentationml.slide+xml"/>
  <Override PartName="/ppt/slides/slide367.xml" ContentType="application/vnd.openxmlformats-officedocument.presentationml.slide+xml"/>
  <Override PartName="/ppt/slides/slide368.xml" ContentType="application/vnd.openxmlformats-officedocument.presentationml.slide+xml"/>
  <Override PartName="/ppt/slides/slide369.xml" ContentType="application/vnd.openxmlformats-officedocument.presentationml.slide+xml"/>
  <Override PartName="/ppt/slides/slide370.xml" ContentType="application/vnd.openxmlformats-officedocument.presentationml.slide+xml"/>
  <Override PartName="/ppt/slides/slide371.xml" ContentType="application/vnd.openxmlformats-officedocument.presentationml.slide+xml"/>
  <Override PartName="/ppt/slides/slide372.xml" ContentType="application/vnd.openxmlformats-officedocument.presentationml.slide+xml"/>
  <Override PartName="/ppt/slides/slide373.xml" ContentType="application/vnd.openxmlformats-officedocument.presentationml.slide+xml"/>
  <Override PartName="/ppt/slides/slide374.xml" ContentType="application/vnd.openxmlformats-officedocument.presentationml.slide+xml"/>
  <Override PartName="/ppt/slides/slide375.xml" ContentType="application/vnd.openxmlformats-officedocument.presentationml.slide+xml"/>
  <Override PartName="/ppt/slides/slide376.xml" ContentType="application/vnd.openxmlformats-officedocument.presentationml.slide+xml"/>
  <Override PartName="/ppt/slides/slide377.xml" ContentType="application/vnd.openxmlformats-officedocument.presentationml.slide+xml"/>
  <Override PartName="/ppt/slides/slide378.xml" ContentType="application/vnd.openxmlformats-officedocument.presentationml.slide+xml"/>
  <Override PartName="/ppt/slides/slide379.xml" ContentType="application/vnd.openxmlformats-officedocument.presentationml.slide+xml"/>
  <Override PartName="/ppt/slides/slide380.xml" ContentType="application/vnd.openxmlformats-officedocument.presentationml.slide+xml"/>
  <Override PartName="/ppt/slides/slide381.xml" ContentType="application/vnd.openxmlformats-officedocument.presentationml.slide+xml"/>
  <Override PartName="/ppt/slides/slide382.xml" ContentType="application/vnd.openxmlformats-officedocument.presentationml.slide+xml"/>
  <Override PartName="/ppt/slides/slide383.xml" ContentType="application/vnd.openxmlformats-officedocument.presentationml.slide+xml"/>
  <Override PartName="/ppt/slides/slide384.xml" ContentType="application/vnd.openxmlformats-officedocument.presentationml.slide+xml"/>
  <Override PartName="/ppt/slides/slide385.xml" ContentType="application/vnd.openxmlformats-officedocument.presentationml.slide+xml"/>
  <Override PartName="/ppt/slides/slide386.xml" ContentType="application/vnd.openxmlformats-officedocument.presentationml.slide+xml"/>
  <Override PartName="/ppt/slides/slide387.xml" ContentType="application/vnd.openxmlformats-officedocument.presentationml.slide+xml"/>
  <Override PartName="/ppt/slides/slide388.xml" ContentType="application/vnd.openxmlformats-officedocument.presentationml.slide+xml"/>
  <Override PartName="/ppt/slides/slide389.xml" ContentType="application/vnd.openxmlformats-officedocument.presentationml.slide+xml"/>
  <Override PartName="/ppt/slides/slide390.xml" ContentType="application/vnd.openxmlformats-officedocument.presentationml.slide+xml"/>
  <Override PartName="/ppt/slides/slide391.xml" ContentType="application/vnd.openxmlformats-officedocument.presentationml.slide+xml"/>
  <Override PartName="/ppt/slides/slide392.xml" ContentType="application/vnd.openxmlformats-officedocument.presentationml.slide+xml"/>
  <Override PartName="/ppt/slides/slide393.xml" ContentType="application/vnd.openxmlformats-officedocument.presentationml.slide+xml"/>
  <Override PartName="/ppt/slides/slide394.xml" ContentType="application/vnd.openxmlformats-officedocument.presentationml.slide+xml"/>
  <Override PartName="/ppt/slides/slide395.xml" ContentType="application/vnd.openxmlformats-officedocument.presentationml.slide+xml"/>
  <Override PartName="/ppt/slides/slide396.xml" ContentType="application/vnd.openxmlformats-officedocument.presentationml.slide+xml"/>
  <Override PartName="/ppt/slides/slide397.xml" ContentType="application/vnd.openxmlformats-officedocument.presentationml.slide+xml"/>
  <Override PartName="/ppt/slides/slide398.xml" ContentType="application/vnd.openxmlformats-officedocument.presentationml.slide+xml"/>
  <Override PartName="/ppt/slides/slide399.xml" ContentType="application/vnd.openxmlformats-officedocument.presentationml.slide+xml"/>
  <Override PartName="/ppt/slides/slide400.xml" ContentType="application/vnd.openxmlformats-officedocument.presentationml.slide+xml"/>
  <Override PartName="/ppt/slides/slide401.xml" ContentType="application/vnd.openxmlformats-officedocument.presentationml.slide+xml"/>
  <Override PartName="/ppt/slides/slide402.xml" ContentType="application/vnd.openxmlformats-officedocument.presentationml.slide+xml"/>
  <Override PartName="/ppt/slides/slide403.xml" ContentType="application/vnd.openxmlformats-officedocument.presentationml.slide+xml"/>
  <Override PartName="/ppt/slides/slide404.xml" ContentType="application/vnd.openxmlformats-officedocument.presentationml.slide+xml"/>
  <Override PartName="/ppt/slides/slide405.xml" ContentType="application/vnd.openxmlformats-officedocument.presentationml.slide+xml"/>
  <Override PartName="/ppt/slides/slide406.xml" ContentType="application/vnd.openxmlformats-officedocument.presentationml.slide+xml"/>
  <Override PartName="/ppt/slides/slide407.xml" ContentType="application/vnd.openxmlformats-officedocument.presentationml.slide+xml"/>
  <Override PartName="/ppt/slides/slide408.xml" ContentType="application/vnd.openxmlformats-officedocument.presentationml.slide+xml"/>
  <Override PartName="/ppt/slides/slide409.xml" ContentType="application/vnd.openxmlformats-officedocument.presentationml.slide+xml"/>
  <Override PartName="/ppt/slides/slide410.xml" ContentType="application/vnd.openxmlformats-officedocument.presentationml.slide+xml"/>
  <Override PartName="/ppt/slides/slide411.xml" ContentType="application/vnd.openxmlformats-officedocument.presentationml.slide+xml"/>
  <Override PartName="/ppt/slides/slide412.xml" ContentType="application/vnd.openxmlformats-officedocument.presentationml.slide+xml"/>
  <Override PartName="/ppt/slides/slide413.xml" ContentType="application/vnd.openxmlformats-officedocument.presentationml.slide+xml"/>
  <Override PartName="/ppt/slides/slide414.xml" ContentType="application/vnd.openxmlformats-officedocument.presentationml.slide+xml"/>
  <Override PartName="/ppt/slides/slide415.xml" ContentType="application/vnd.openxmlformats-officedocument.presentationml.slide+xml"/>
  <Override PartName="/ppt/slides/slide416.xml" ContentType="application/vnd.openxmlformats-officedocument.presentationml.slide+xml"/>
  <Override PartName="/ppt/slides/slide417.xml" ContentType="application/vnd.openxmlformats-officedocument.presentationml.slide+xml"/>
  <Override PartName="/ppt/slides/slide418.xml" ContentType="application/vnd.openxmlformats-officedocument.presentationml.slide+xml"/>
  <Override PartName="/ppt/slides/slide419.xml" ContentType="application/vnd.openxmlformats-officedocument.presentationml.slide+xml"/>
  <Override PartName="/ppt/slides/slide420.xml" ContentType="application/vnd.openxmlformats-officedocument.presentationml.slide+xml"/>
  <Override PartName="/ppt/slides/slide421.xml" ContentType="application/vnd.openxmlformats-officedocument.presentationml.slide+xml"/>
  <Override PartName="/ppt/slides/slide422.xml" ContentType="application/vnd.openxmlformats-officedocument.presentationml.slide+xml"/>
  <Override PartName="/ppt/slides/slide423.xml" ContentType="application/vnd.openxmlformats-officedocument.presentationml.slide+xml"/>
  <Override PartName="/ppt/slides/slide424.xml" ContentType="application/vnd.openxmlformats-officedocument.presentationml.slide+xml"/>
  <Override PartName="/ppt/slides/slide425.xml" ContentType="application/vnd.openxmlformats-officedocument.presentationml.slide+xml"/>
  <Override PartName="/ppt/slides/slide426.xml" ContentType="application/vnd.openxmlformats-officedocument.presentationml.slide+xml"/>
  <Override PartName="/ppt/slides/slide427.xml" ContentType="application/vnd.openxmlformats-officedocument.presentationml.slide+xml"/>
  <Override PartName="/ppt/slides/slide428.xml" ContentType="application/vnd.openxmlformats-officedocument.presentationml.slide+xml"/>
  <Override PartName="/ppt/slides/slide429.xml" ContentType="application/vnd.openxmlformats-officedocument.presentationml.slide+xml"/>
  <Override PartName="/ppt/slides/slide430.xml" ContentType="application/vnd.openxmlformats-officedocument.presentationml.slide+xml"/>
  <Override PartName="/ppt/slides/slide431.xml" ContentType="application/vnd.openxmlformats-officedocument.presentationml.slide+xml"/>
  <Override PartName="/ppt/slides/slide432.xml" ContentType="application/vnd.openxmlformats-officedocument.presentationml.slide+xml"/>
  <Override PartName="/ppt/slides/slide433.xml" ContentType="application/vnd.openxmlformats-officedocument.presentationml.slide+xml"/>
  <Override PartName="/ppt/slides/slide434.xml" ContentType="application/vnd.openxmlformats-officedocument.presentationml.slide+xml"/>
  <Override PartName="/ppt/slides/slide435.xml" ContentType="application/vnd.openxmlformats-officedocument.presentationml.slide+xml"/>
  <Override PartName="/ppt/slides/slide436.xml" ContentType="application/vnd.openxmlformats-officedocument.presentationml.slide+xml"/>
  <Override PartName="/ppt/slides/slide437.xml" ContentType="application/vnd.openxmlformats-officedocument.presentationml.slide+xml"/>
  <Override PartName="/ppt/slides/slide438.xml" ContentType="application/vnd.openxmlformats-officedocument.presentationml.slide+xml"/>
  <Override PartName="/ppt/slides/slide439.xml" ContentType="application/vnd.openxmlformats-officedocument.presentationml.slide+xml"/>
  <Override PartName="/ppt/slides/slide440.xml" ContentType="application/vnd.openxmlformats-officedocument.presentationml.slide+xml"/>
  <Override PartName="/ppt/slides/slide441.xml" ContentType="application/vnd.openxmlformats-officedocument.presentationml.slide+xml"/>
  <Override PartName="/ppt/slides/slide442.xml" ContentType="application/vnd.openxmlformats-officedocument.presentationml.slide+xml"/>
  <Override PartName="/ppt/slides/slide443.xml" ContentType="application/vnd.openxmlformats-officedocument.presentationml.slide+xml"/>
  <Override PartName="/ppt/slides/slide444.xml" ContentType="application/vnd.openxmlformats-officedocument.presentationml.slide+xml"/>
  <Override PartName="/ppt/slides/slide445.xml" ContentType="application/vnd.openxmlformats-officedocument.presentationml.slide+xml"/>
  <Override PartName="/ppt/slides/slide446.xml" ContentType="application/vnd.openxmlformats-officedocument.presentationml.slide+xml"/>
  <Override PartName="/ppt/slides/slide447.xml" ContentType="application/vnd.openxmlformats-officedocument.presentationml.slide+xml"/>
  <Override PartName="/ppt/slides/slide448.xml" ContentType="application/vnd.openxmlformats-officedocument.presentationml.slide+xml"/>
  <Override PartName="/ppt/slides/slide449.xml" ContentType="application/vnd.openxmlformats-officedocument.presentationml.slide+xml"/>
  <Override PartName="/ppt/slides/slide450.xml" ContentType="application/vnd.openxmlformats-officedocument.presentationml.slide+xml"/>
  <Override PartName="/ppt/slides/slide451.xml" ContentType="application/vnd.openxmlformats-officedocument.presentationml.slide+xml"/>
  <Override PartName="/ppt/slides/slide452.xml" ContentType="application/vnd.openxmlformats-officedocument.presentationml.slide+xml"/>
  <Override PartName="/ppt/slides/slide453.xml" ContentType="application/vnd.openxmlformats-officedocument.presentationml.slide+xml"/>
  <Override PartName="/ppt/slides/slide454.xml" ContentType="application/vnd.openxmlformats-officedocument.presentationml.slide+xml"/>
  <Override PartName="/ppt/slides/slide455.xml" ContentType="application/vnd.openxmlformats-officedocument.presentationml.slide+xml"/>
  <Override PartName="/ppt/slides/slide456.xml" ContentType="application/vnd.openxmlformats-officedocument.presentationml.slide+xml"/>
  <Override PartName="/ppt/slides/slide457.xml" ContentType="application/vnd.openxmlformats-officedocument.presentationml.slide+xml"/>
  <Override PartName="/ppt/slides/slide458.xml" ContentType="application/vnd.openxmlformats-officedocument.presentationml.slide+xml"/>
  <Override PartName="/ppt/slides/slide459.xml" ContentType="application/vnd.openxmlformats-officedocument.presentationml.slide+xml"/>
  <Override PartName="/ppt/slides/slide460.xml" ContentType="application/vnd.openxmlformats-officedocument.presentationml.slide+xml"/>
  <Override PartName="/ppt/slides/slide461.xml" ContentType="application/vnd.openxmlformats-officedocument.presentationml.slide+xml"/>
  <Override PartName="/ppt/slides/slide462.xml" ContentType="application/vnd.openxmlformats-officedocument.presentationml.slide+xml"/>
  <Override PartName="/ppt/slides/slide463.xml" ContentType="application/vnd.openxmlformats-officedocument.presentationml.slide+xml"/>
  <Override PartName="/ppt/slides/slide464.xml" ContentType="application/vnd.openxmlformats-officedocument.presentationml.slide+xml"/>
  <Override PartName="/ppt/slides/slide465.xml" ContentType="application/vnd.openxmlformats-officedocument.presentationml.slide+xml"/>
  <Override PartName="/ppt/slides/slide466.xml" ContentType="application/vnd.openxmlformats-officedocument.presentationml.slide+xml"/>
  <Override PartName="/ppt/slides/slide467.xml" ContentType="application/vnd.openxmlformats-officedocument.presentationml.slide+xml"/>
  <Override PartName="/ppt/slides/slide468.xml" ContentType="application/vnd.openxmlformats-officedocument.presentationml.slide+xml"/>
  <Override PartName="/ppt/slides/slide469.xml" ContentType="application/vnd.openxmlformats-officedocument.presentationml.slide+xml"/>
  <Override PartName="/ppt/slides/slide470.xml" ContentType="application/vnd.openxmlformats-officedocument.presentationml.slide+xml"/>
  <Override PartName="/ppt/slides/slide471.xml" ContentType="application/vnd.openxmlformats-officedocument.presentationml.slide+xml"/>
  <Override PartName="/ppt/slides/slide472.xml" ContentType="application/vnd.openxmlformats-officedocument.presentationml.slide+xml"/>
  <Override PartName="/ppt/slides/slide473.xml" ContentType="application/vnd.openxmlformats-officedocument.presentationml.slide+xml"/>
  <Override PartName="/ppt/slides/slide474.xml" ContentType="application/vnd.openxmlformats-officedocument.presentationml.slide+xml"/>
  <Override PartName="/ppt/slides/slide475.xml" ContentType="application/vnd.openxmlformats-officedocument.presentationml.slide+xml"/>
  <Override PartName="/ppt/slides/slide476.xml" ContentType="application/vnd.openxmlformats-officedocument.presentationml.slide+xml"/>
  <Override PartName="/ppt/slides/slide477.xml" ContentType="application/vnd.openxmlformats-officedocument.presentationml.slide+xml"/>
  <Override PartName="/ppt/slides/slide478.xml" ContentType="application/vnd.openxmlformats-officedocument.presentationml.slide+xml"/>
  <Override PartName="/ppt/slides/slide479.xml" ContentType="application/vnd.openxmlformats-officedocument.presentationml.slide+xml"/>
  <Override PartName="/ppt/slides/slide480.xml" ContentType="application/vnd.openxmlformats-officedocument.presentationml.slide+xml"/>
  <Override PartName="/ppt/slides/slide481.xml" ContentType="application/vnd.openxmlformats-officedocument.presentationml.slide+xml"/>
  <Override PartName="/ppt/slides/slide482.xml" ContentType="application/vnd.openxmlformats-officedocument.presentationml.slide+xml"/>
  <Override PartName="/ppt/slides/slide483.xml" ContentType="application/vnd.openxmlformats-officedocument.presentationml.slide+xml"/>
  <Override PartName="/ppt/slides/slide484.xml" ContentType="application/vnd.openxmlformats-officedocument.presentationml.slide+xml"/>
  <Override PartName="/ppt/slides/slide485.xml" ContentType="application/vnd.openxmlformats-officedocument.presentationml.slide+xml"/>
  <Override PartName="/ppt/slides/slide486.xml" ContentType="application/vnd.openxmlformats-officedocument.presentationml.slide+xml"/>
  <Override PartName="/ppt/slides/slide487.xml" ContentType="application/vnd.openxmlformats-officedocument.presentationml.slide+xml"/>
  <Override PartName="/ppt/slides/slide488.xml" ContentType="application/vnd.openxmlformats-officedocument.presentationml.slide+xml"/>
  <Override PartName="/ppt/slides/slide489.xml" ContentType="application/vnd.openxmlformats-officedocument.presentationml.slide+xml"/>
  <Override PartName="/ppt/slides/slide490.xml" ContentType="application/vnd.openxmlformats-officedocument.presentationml.slide+xml"/>
  <Override PartName="/ppt/slides/slide491.xml" ContentType="application/vnd.openxmlformats-officedocument.presentationml.slide+xml"/>
  <Override PartName="/ppt/slides/slide492.xml" ContentType="application/vnd.openxmlformats-officedocument.presentationml.slide+xml"/>
  <Override PartName="/ppt/slides/slide493.xml" ContentType="application/vnd.openxmlformats-officedocument.presentationml.slide+xml"/>
  <Override PartName="/ppt/slides/slide494.xml" ContentType="application/vnd.openxmlformats-officedocument.presentationml.slide+xml"/>
  <Override PartName="/ppt/slides/slide495.xml" ContentType="application/vnd.openxmlformats-officedocument.presentationml.slide+xml"/>
  <Override PartName="/ppt/slides/slide496.xml" ContentType="application/vnd.openxmlformats-officedocument.presentationml.slide+xml"/>
  <Override PartName="/ppt/slides/slide497.xml" ContentType="application/vnd.openxmlformats-officedocument.presentationml.slide+xml"/>
  <Override PartName="/ppt/slides/slide498.xml" ContentType="application/vnd.openxmlformats-officedocument.presentationml.slide+xml"/>
  <Override PartName="/ppt/slides/slide499.xml" ContentType="application/vnd.openxmlformats-officedocument.presentationml.slide+xml"/>
  <Override PartName="/ppt/slides/slide500.xml" ContentType="application/vnd.openxmlformats-officedocument.presentationml.slide+xml"/>
  <Override PartName="/ppt/slides/slide501.xml" ContentType="application/vnd.openxmlformats-officedocument.presentationml.slide+xml"/>
  <Override PartName="/ppt/slides/slide502.xml" ContentType="application/vnd.openxmlformats-officedocument.presentationml.slide+xml"/>
  <Override PartName="/ppt/slides/slide503.xml" ContentType="application/vnd.openxmlformats-officedocument.presentationml.slide+xml"/>
  <Override PartName="/ppt/slides/slide504.xml" ContentType="application/vnd.openxmlformats-officedocument.presentationml.slide+xml"/>
  <Override PartName="/ppt/slides/slide505.xml" ContentType="application/vnd.openxmlformats-officedocument.presentationml.slide+xml"/>
  <Override PartName="/ppt/slides/slide506.xml" ContentType="application/vnd.openxmlformats-officedocument.presentationml.slide+xml"/>
  <Override PartName="/ppt/slides/slide507.xml" ContentType="application/vnd.openxmlformats-officedocument.presentationml.slide+xml"/>
  <Override PartName="/ppt/slides/slide508.xml" ContentType="application/vnd.openxmlformats-officedocument.presentationml.slide+xml"/>
  <Override PartName="/ppt/slides/slide509.xml" ContentType="application/vnd.openxmlformats-officedocument.presentationml.slide+xml"/>
  <Override PartName="/ppt/slides/slide510.xml" ContentType="application/vnd.openxmlformats-officedocument.presentationml.slide+xml"/>
  <Override PartName="/ppt/slides/slide511.xml" ContentType="application/vnd.openxmlformats-officedocument.presentationml.slide+xml"/>
  <Override PartName="/ppt/slides/slide512.xml" ContentType="application/vnd.openxmlformats-officedocument.presentationml.slide+xml"/>
  <Override PartName="/ppt/slides/slide513.xml" ContentType="application/vnd.openxmlformats-officedocument.presentationml.slide+xml"/>
  <Override PartName="/ppt/slides/slide514.xml" ContentType="application/vnd.openxmlformats-officedocument.presentationml.slide+xml"/>
  <Override PartName="/ppt/slides/slide515.xml" ContentType="application/vnd.openxmlformats-officedocument.presentationml.slide+xml"/>
  <Override PartName="/ppt/slides/slide516.xml" ContentType="application/vnd.openxmlformats-officedocument.presentationml.slide+xml"/>
  <Override PartName="/ppt/slides/slide517.xml" ContentType="application/vnd.openxmlformats-officedocument.presentationml.slide+xml"/>
  <Override PartName="/ppt/slides/slide518.xml" ContentType="application/vnd.openxmlformats-officedocument.presentationml.slide+xml"/>
  <Override PartName="/ppt/slides/slide519.xml" ContentType="application/vnd.openxmlformats-officedocument.presentationml.slide+xml"/>
  <Override PartName="/ppt/slides/slide520.xml" ContentType="application/vnd.openxmlformats-officedocument.presentationml.slide+xml"/>
  <Override PartName="/ppt/slides/slide521.xml" ContentType="application/vnd.openxmlformats-officedocument.presentationml.slide+xml"/>
  <Override PartName="/ppt/slides/slide522.xml" ContentType="application/vnd.openxmlformats-officedocument.presentationml.slide+xml"/>
  <Override PartName="/ppt/slides/slide523.xml" ContentType="application/vnd.openxmlformats-officedocument.presentationml.slide+xml"/>
  <Override PartName="/ppt/slides/slide524.xml" ContentType="application/vnd.openxmlformats-officedocument.presentationml.slide+xml"/>
  <Override PartName="/ppt/slides/slide525.xml" ContentType="application/vnd.openxmlformats-officedocument.presentationml.slide+xml"/>
  <Override PartName="/ppt/slides/slide526.xml" ContentType="application/vnd.openxmlformats-officedocument.presentationml.slide+xml"/>
  <Override PartName="/ppt/slides/slide527.xml" ContentType="application/vnd.openxmlformats-officedocument.presentationml.slide+xml"/>
  <Override PartName="/ppt/slides/slide528.xml" ContentType="application/vnd.openxmlformats-officedocument.presentationml.slide+xml"/>
  <Override PartName="/ppt/slides/slide529.xml" ContentType="application/vnd.openxmlformats-officedocument.presentationml.slide+xml"/>
  <Override PartName="/ppt/slides/slide530.xml" ContentType="application/vnd.openxmlformats-officedocument.presentationml.slide+xml"/>
  <Override PartName="/ppt/slides/slide531.xml" ContentType="application/vnd.openxmlformats-officedocument.presentationml.slide+xml"/>
  <Override PartName="/ppt/slides/slide532.xml" ContentType="application/vnd.openxmlformats-officedocument.presentationml.slide+xml"/>
  <Override PartName="/ppt/slides/slide533.xml" ContentType="application/vnd.openxmlformats-officedocument.presentationml.slide+xml"/>
  <Override PartName="/ppt/slides/slide534.xml" ContentType="application/vnd.openxmlformats-officedocument.presentationml.slide+xml"/>
  <Override PartName="/ppt/slides/slide535.xml" ContentType="application/vnd.openxmlformats-officedocument.presentationml.slide+xml"/>
  <Override PartName="/ppt/slides/slide536.xml" ContentType="application/vnd.openxmlformats-officedocument.presentationml.slide+xml"/>
  <Override PartName="/ppt/slides/slide537.xml" ContentType="application/vnd.openxmlformats-officedocument.presentationml.slide+xml"/>
  <Override PartName="/ppt/slides/slide538.xml" ContentType="application/vnd.openxmlformats-officedocument.presentationml.slide+xml"/>
  <Override PartName="/ppt/slides/slide539.xml" ContentType="application/vnd.openxmlformats-officedocument.presentationml.slide+xml"/>
  <Override PartName="/ppt/slides/slide540.xml" ContentType="application/vnd.openxmlformats-officedocument.presentationml.slide+xml"/>
  <Override PartName="/ppt/slides/slide541.xml" ContentType="application/vnd.openxmlformats-officedocument.presentationml.slide+xml"/>
  <Override PartName="/ppt/slides/slide542.xml" ContentType="application/vnd.openxmlformats-officedocument.presentationml.slide+xml"/>
  <Override PartName="/ppt/slides/slide543.xml" ContentType="application/vnd.openxmlformats-officedocument.presentationml.slide+xml"/>
  <Override PartName="/ppt/slides/slide544.xml" ContentType="application/vnd.openxmlformats-officedocument.presentationml.slide+xml"/>
  <Override PartName="/ppt/slides/slide545.xml" ContentType="application/vnd.openxmlformats-officedocument.presentationml.slide+xml"/>
  <Override PartName="/ppt/slides/slide546.xml" ContentType="application/vnd.openxmlformats-officedocument.presentationml.slide+xml"/>
  <Override PartName="/ppt/slides/slide547.xml" ContentType="application/vnd.openxmlformats-officedocument.presentationml.slide+xml"/>
  <Override PartName="/ppt/slides/slide548.xml" ContentType="application/vnd.openxmlformats-officedocument.presentationml.slide+xml"/>
  <Override PartName="/ppt/slides/slide549.xml" ContentType="application/vnd.openxmlformats-officedocument.presentationml.slide+xml"/>
  <Override PartName="/ppt/slides/slide550.xml" ContentType="application/vnd.openxmlformats-officedocument.presentationml.slide+xml"/>
  <Override PartName="/ppt/slides/slide551.xml" ContentType="application/vnd.openxmlformats-officedocument.presentationml.slide+xml"/>
  <Override PartName="/ppt/slides/slide552.xml" ContentType="application/vnd.openxmlformats-officedocument.presentationml.slide+xml"/>
  <Override PartName="/ppt/slides/slide553.xml" ContentType="application/vnd.openxmlformats-officedocument.presentationml.slide+xml"/>
  <Override PartName="/ppt/slides/slide554.xml" ContentType="application/vnd.openxmlformats-officedocument.presentationml.slide+xml"/>
  <Override PartName="/ppt/slides/slide555.xml" ContentType="application/vnd.openxmlformats-officedocument.presentationml.slide+xml"/>
  <Override PartName="/ppt/slides/slide556.xml" ContentType="application/vnd.openxmlformats-officedocument.presentationml.slide+xml"/>
  <Override PartName="/ppt/slides/slide557.xml" ContentType="application/vnd.openxmlformats-officedocument.presentationml.slide+xml"/>
  <Override PartName="/ppt/slides/slide558.xml" ContentType="application/vnd.openxmlformats-officedocument.presentationml.slide+xml"/>
  <Override PartName="/ppt/slides/slide559.xml" ContentType="application/vnd.openxmlformats-officedocument.presentationml.slide+xml"/>
  <Override PartName="/ppt/slides/slide560.xml" ContentType="application/vnd.openxmlformats-officedocument.presentationml.slide+xml"/>
  <Override PartName="/ppt/slides/slide561.xml" ContentType="application/vnd.openxmlformats-officedocument.presentationml.slide+xml"/>
  <Override PartName="/ppt/slides/slide562.xml" ContentType="application/vnd.openxmlformats-officedocument.presentationml.slide+xml"/>
  <Override PartName="/ppt/slides/slide563.xml" ContentType="application/vnd.openxmlformats-officedocument.presentationml.slide+xml"/>
  <Override PartName="/ppt/slides/slide564.xml" ContentType="application/vnd.openxmlformats-officedocument.presentationml.slide+xml"/>
  <Override PartName="/ppt/slides/slide565.xml" ContentType="application/vnd.openxmlformats-officedocument.presentationml.slide+xml"/>
  <Override PartName="/ppt/slides/slide566.xml" ContentType="application/vnd.openxmlformats-officedocument.presentationml.slide+xml"/>
  <Override PartName="/ppt/slides/slide567.xml" ContentType="application/vnd.openxmlformats-officedocument.presentationml.slide+xml"/>
  <Override PartName="/ppt/slides/slide568.xml" ContentType="application/vnd.openxmlformats-officedocument.presentationml.slide+xml"/>
  <Override PartName="/ppt/slides/slide569.xml" ContentType="application/vnd.openxmlformats-officedocument.presentationml.slide+xml"/>
  <Override PartName="/ppt/slides/slide570.xml" ContentType="application/vnd.openxmlformats-officedocument.presentationml.slide+xml"/>
  <Override PartName="/ppt/slides/slide571.xml" ContentType="application/vnd.openxmlformats-officedocument.presentationml.slide+xml"/>
  <Override PartName="/ppt/slides/slide572.xml" ContentType="application/vnd.openxmlformats-officedocument.presentationml.slide+xml"/>
  <Override PartName="/ppt/slides/slide573.xml" ContentType="application/vnd.openxmlformats-officedocument.presentationml.slide+xml"/>
  <Override PartName="/ppt/slides/slide574.xml" ContentType="application/vnd.openxmlformats-officedocument.presentationml.slide+xml"/>
  <Override PartName="/ppt/slides/slide575.xml" ContentType="application/vnd.openxmlformats-officedocument.presentationml.slide+xml"/>
  <Override PartName="/ppt/slides/slide576.xml" ContentType="application/vnd.openxmlformats-officedocument.presentationml.slide+xml"/>
  <Override PartName="/ppt/slides/slide577.xml" ContentType="application/vnd.openxmlformats-officedocument.presentationml.slide+xml"/>
  <Override PartName="/ppt/slides/slide578.xml" ContentType="application/vnd.openxmlformats-officedocument.presentationml.slide+xml"/>
  <Override PartName="/ppt/slides/slide579.xml" ContentType="application/vnd.openxmlformats-officedocument.presentationml.slide+xml"/>
  <Override PartName="/ppt/slides/slide580.xml" ContentType="application/vnd.openxmlformats-officedocument.presentationml.slide+xml"/>
  <Override PartName="/ppt/slides/slide581.xml" ContentType="application/vnd.openxmlformats-officedocument.presentationml.slide+xml"/>
  <Override PartName="/ppt/slides/slide582.xml" ContentType="application/vnd.openxmlformats-officedocument.presentationml.slide+xml"/>
  <Override PartName="/ppt/slides/slide583.xml" ContentType="application/vnd.openxmlformats-officedocument.presentationml.slide+xml"/>
  <Override PartName="/ppt/slides/slide584.xml" ContentType="application/vnd.openxmlformats-officedocument.presentationml.slide+xml"/>
  <Override PartName="/ppt/slides/slide585.xml" ContentType="application/vnd.openxmlformats-officedocument.presentationml.slide+xml"/>
  <Override PartName="/ppt/slides/slide586.xml" ContentType="application/vnd.openxmlformats-officedocument.presentationml.slide+xml"/>
  <Override PartName="/ppt/slides/slide587.xml" ContentType="application/vnd.openxmlformats-officedocument.presentationml.slide+xml"/>
  <Override PartName="/ppt/slides/slide588.xml" ContentType="application/vnd.openxmlformats-officedocument.presentationml.slide+xml"/>
  <Override PartName="/ppt/slides/slide589.xml" ContentType="application/vnd.openxmlformats-officedocument.presentationml.slide+xml"/>
  <Override PartName="/ppt/slides/slide590.xml" ContentType="application/vnd.openxmlformats-officedocument.presentationml.slide+xml"/>
  <Override PartName="/ppt/slides/slide591.xml" ContentType="application/vnd.openxmlformats-officedocument.presentationml.slide+xml"/>
  <Override PartName="/ppt/slides/slide592.xml" ContentType="application/vnd.openxmlformats-officedocument.presentationml.slide+xml"/>
  <Override PartName="/ppt/slides/slide593.xml" ContentType="application/vnd.openxmlformats-officedocument.presentationml.slide+xml"/>
  <Override PartName="/ppt/slides/slide594.xml" ContentType="application/vnd.openxmlformats-officedocument.presentationml.slide+xml"/>
  <Override PartName="/ppt/slides/slide595.xml" ContentType="application/vnd.openxmlformats-officedocument.presentationml.slide+xml"/>
  <Override PartName="/ppt/slides/slide596.xml" ContentType="application/vnd.openxmlformats-officedocument.presentationml.slide+xml"/>
  <Override PartName="/ppt/slides/slide597.xml" ContentType="application/vnd.openxmlformats-officedocument.presentationml.slide+xml"/>
  <Override PartName="/ppt/slides/slide598.xml" ContentType="application/vnd.openxmlformats-officedocument.presentationml.slide+xml"/>
  <Override PartName="/ppt/slides/slide599.xml" ContentType="application/vnd.openxmlformats-officedocument.presentationml.slide+xml"/>
  <Override PartName="/ppt/slides/slide600.xml" ContentType="application/vnd.openxmlformats-officedocument.presentationml.slide+xml"/>
  <Override PartName="/ppt/slides/slide601.xml" ContentType="application/vnd.openxmlformats-officedocument.presentationml.slide+xml"/>
  <Override PartName="/ppt/slides/slide602.xml" ContentType="application/vnd.openxmlformats-officedocument.presentationml.slide+xml"/>
  <Override PartName="/ppt/slides/slide603.xml" ContentType="application/vnd.openxmlformats-officedocument.presentationml.slide+xml"/>
  <Override PartName="/ppt/slides/slide604.xml" ContentType="application/vnd.openxmlformats-officedocument.presentationml.slide+xml"/>
  <Override PartName="/ppt/slides/slide605.xml" ContentType="application/vnd.openxmlformats-officedocument.presentationml.slide+xml"/>
  <Override PartName="/ppt/slides/slide606.xml" ContentType="application/vnd.openxmlformats-officedocument.presentationml.slide+xml"/>
  <Override PartName="/ppt/slides/slide607.xml" ContentType="application/vnd.openxmlformats-officedocument.presentationml.slide+xml"/>
  <Override PartName="/ppt/slides/slide608.xml" ContentType="application/vnd.openxmlformats-officedocument.presentationml.slide+xml"/>
  <Override PartName="/ppt/slides/slide609.xml" ContentType="application/vnd.openxmlformats-officedocument.presentationml.slide+xml"/>
  <Override PartName="/ppt/slides/slide610.xml" ContentType="application/vnd.openxmlformats-officedocument.presentationml.slide+xml"/>
  <Override PartName="/ppt/slides/slide611.xml" ContentType="application/vnd.openxmlformats-officedocument.presentationml.slide+xml"/>
  <Override PartName="/ppt/slides/slide612.xml" ContentType="application/vnd.openxmlformats-officedocument.presentationml.slide+xml"/>
  <Override PartName="/ppt/slides/slide613.xml" ContentType="application/vnd.openxmlformats-officedocument.presentationml.slide+xml"/>
  <Override PartName="/ppt/slides/slide614.xml" ContentType="application/vnd.openxmlformats-officedocument.presentationml.slide+xml"/>
  <Override PartName="/ppt/slides/slide615.xml" ContentType="application/vnd.openxmlformats-officedocument.presentationml.slide+xml"/>
  <Override PartName="/ppt/slides/slide616.xml" ContentType="application/vnd.openxmlformats-officedocument.presentationml.slide+xml"/>
  <Override PartName="/ppt/slides/slide617.xml" ContentType="application/vnd.openxmlformats-officedocument.presentationml.slide+xml"/>
  <Override PartName="/ppt/slides/slide618.xml" ContentType="application/vnd.openxmlformats-officedocument.presentationml.slide+xml"/>
  <Override PartName="/ppt/slides/slide619.xml" ContentType="application/vnd.openxmlformats-officedocument.presentationml.slide+xml"/>
  <Override PartName="/ppt/slides/slide620.xml" ContentType="application/vnd.openxmlformats-officedocument.presentationml.slide+xml"/>
  <Override PartName="/ppt/slides/slide621.xml" ContentType="application/vnd.openxmlformats-officedocument.presentationml.slide+xml"/>
  <Override PartName="/ppt/slides/slide622.xml" ContentType="application/vnd.openxmlformats-officedocument.presentationml.slide+xml"/>
  <Override PartName="/ppt/slides/slide623.xml" ContentType="application/vnd.openxmlformats-officedocument.presentationml.slide+xml"/>
  <Override PartName="/ppt/slides/slide624.xml" ContentType="application/vnd.openxmlformats-officedocument.presentationml.slide+xml"/>
  <Override PartName="/ppt/slides/slide625.xml" ContentType="application/vnd.openxmlformats-officedocument.presentationml.slide+xml"/>
  <Override PartName="/ppt/slides/slide626.xml" ContentType="application/vnd.openxmlformats-officedocument.presentationml.slide+xml"/>
  <Override PartName="/ppt/slides/slide627.xml" ContentType="application/vnd.openxmlformats-officedocument.presentationml.slide+xml"/>
  <Override PartName="/ppt/slides/slide628.xml" ContentType="application/vnd.openxmlformats-officedocument.presentationml.slide+xml"/>
  <Override PartName="/ppt/slides/slide629.xml" ContentType="application/vnd.openxmlformats-officedocument.presentationml.slide+xml"/>
  <Override PartName="/ppt/slides/slide630.xml" ContentType="application/vnd.openxmlformats-officedocument.presentationml.slide+xml"/>
  <Override PartName="/ppt/slides/slide631.xml" ContentType="application/vnd.openxmlformats-officedocument.presentationml.slide+xml"/>
  <Override PartName="/ppt/slides/slide632.xml" ContentType="application/vnd.openxmlformats-officedocument.presentationml.slide+xml"/>
  <Override PartName="/ppt/slides/slide633.xml" ContentType="application/vnd.openxmlformats-officedocument.presentationml.slide+xml"/>
  <Override PartName="/ppt/slides/slide634.xml" ContentType="application/vnd.openxmlformats-officedocument.presentationml.slide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removePersonalInfoOnSave="1" saveSubsetFonts="1">
  <p:sldMasterIdLst>
    <p:sldMasterId id="2147483648" r:id="rId1"/>
  </p:sldMasterIdLst>
  <p:sldIdLst>
    <p:sldId id="256" r:id="rId2"/>
    <p:sldId id="257" r:id="rId3"/>
    <p:sldId id="258" r:id="rId4"/>
    <p:sldId id="259" r:id="rId5"/>
    <p:sldId id="260" r:id="rId6"/>
    <p:sldId id="261" r:id="rId7"/>
    <p:sldId id="262" r:id="rId8"/>
    <p:sldId id="263" r:id="rId9"/>
    <p:sldId id="264" r:id="rId10"/>
    <p:sldId id="265" r:id="rId11"/>
    <p:sldId id="266" r:id="rId12"/>
    <p:sldId id="267" r:id="rId13"/>
    <p:sldId id="268" r:id="rId14"/>
    <p:sldId id="269" r:id="rId15"/>
    <p:sldId id="270" r:id="rId16"/>
    <p:sldId id="271" r:id="rId17"/>
    <p:sldId id="272" r:id="rId18"/>
    <p:sldId id="273" r:id="rId19"/>
    <p:sldId id="274" r:id="rId20"/>
    <p:sldId id="275" r:id="rId21"/>
    <p:sldId id="276" r:id="rId22"/>
    <p:sldId id="277" r:id="rId23"/>
    <p:sldId id="278" r:id="rId24"/>
    <p:sldId id="279" r:id="rId25"/>
    <p:sldId id="280" r:id="rId26"/>
    <p:sldId id="281" r:id="rId27"/>
    <p:sldId id="282" r:id="rId28"/>
    <p:sldId id="283" r:id="rId29"/>
    <p:sldId id="284" r:id="rId30"/>
    <p:sldId id="285" r:id="rId31"/>
    <p:sldId id="286" r:id="rId32"/>
    <p:sldId id="287" r:id="rId33"/>
    <p:sldId id="288" r:id="rId34"/>
    <p:sldId id="289" r:id="rId35"/>
    <p:sldId id="290" r:id="rId36"/>
    <p:sldId id="291" r:id="rId37"/>
    <p:sldId id="292" r:id="rId38"/>
    <p:sldId id="293" r:id="rId39"/>
    <p:sldId id="294" r:id="rId40"/>
    <p:sldId id="295" r:id="rId41"/>
    <p:sldId id="296" r:id="rId42"/>
    <p:sldId id="297" r:id="rId43"/>
    <p:sldId id="298" r:id="rId44"/>
    <p:sldId id="299" r:id="rId45"/>
    <p:sldId id="300" r:id="rId46"/>
    <p:sldId id="301" r:id="rId47"/>
    <p:sldId id="302" r:id="rId48"/>
    <p:sldId id="303" r:id="rId49"/>
    <p:sldId id="304" r:id="rId50"/>
    <p:sldId id="305" r:id="rId51"/>
    <p:sldId id="306" r:id="rId52"/>
    <p:sldId id="307" r:id="rId53"/>
    <p:sldId id="308" r:id="rId54"/>
    <p:sldId id="309" r:id="rId55"/>
    <p:sldId id="310" r:id="rId56"/>
    <p:sldId id="311" r:id="rId57"/>
    <p:sldId id="312" r:id="rId58"/>
    <p:sldId id="313" r:id="rId59"/>
    <p:sldId id="314" r:id="rId60"/>
    <p:sldId id="315" r:id="rId61"/>
    <p:sldId id="316" r:id="rId62"/>
    <p:sldId id="317" r:id="rId63"/>
    <p:sldId id="318" r:id="rId64"/>
    <p:sldId id="319" r:id="rId65"/>
    <p:sldId id="320" r:id="rId66"/>
    <p:sldId id="321" r:id="rId67"/>
    <p:sldId id="322" r:id="rId68"/>
    <p:sldId id="323" r:id="rId69"/>
    <p:sldId id="324" r:id="rId70"/>
    <p:sldId id="325" r:id="rId71"/>
    <p:sldId id="326" r:id="rId72"/>
    <p:sldId id="327" r:id="rId73"/>
    <p:sldId id="328" r:id="rId74"/>
    <p:sldId id="329" r:id="rId75"/>
    <p:sldId id="330" r:id="rId76"/>
    <p:sldId id="331" r:id="rId77"/>
    <p:sldId id="332" r:id="rId78"/>
    <p:sldId id="333" r:id="rId79"/>
    <p:sldId id="334" r:id="rId80"/>
    <p:sldId id="335" r:id="rId81"/>
    <p:sldId id="336" r:id="rId82"/>
    <p:sldId id="337" r:id="rId83"/>
    <p:sldId id="338" r:id="rId84"/>
    <p:sldId id="339" r:id="rId85"/>
    <p:sldId id="340" r:id="rId86"/>
    <p:sldId id="341" r:id="rId87"/>
    <p:sldId id="342" r:id="rId88"/>
    <p:sldId id="343" r:id="rId89"/>
    <p:sldId id="344" r:id="rId90"/>
    <p:sldId id="345" r:id="rId91"/>
    <p:sldId id="346" r:id="rId92"/>
    <p:sldId id="347" r:id="rId93"/>
    <p:sldId id="348" r:id="rId94"/>
    <p:sldId id="349" r:id="rId95"/>
    <p:sldId id="350" r:id="rId96"/>
    <p:sldId id="351" r:id="rId97"/>
    <p:sldId id="352" r:id="rId98"/>
    <p:sldId id="353" r:id="rId99"/>
    <p:sldId id="354" r:id="rId100"/>
    <p:sldId id="355" r:id="rId101"/>
    <p:sldId id="356" r:id="rId102"/>
    <p:sldId id="357" r:id="rId103"/>
    <p:sldId id="358" r:id="rId104"/>
    <p:sldId id="359" r:id="rId105"/>
    <p:sldId id="360" r:id="rId106"/>
    <p:sldId id="361" r:id="rId107"/>
    <p:sldId id="362" r:id="rId108"/>
    <p:sldId id="363" r:id="rId109"/>
    <p:sldId id="364" r:id="rId110"/>
    <p:sldId id="365" r:id="rId111"/>
    <p:sldId id="366" r:id="rId112"/>
    <p:sldId id="367" r:id="rId113"/>
    <p:sldId id="368" r:id="rId114"/>
    <p:sldId id="369" r:id="rId115"/>
    <p:sldId id="370" r:id="rId116"/>
    <p:sldId id="371" r:id="rId117"/>
    <p:sldId id="372" r:id="rId118"/>
    <p:sldId id="373" r:id="rId119"/>
    <p:sldId id="374" r:id="rId120"/>
    <p:sldId id="375" r:id="rId121"/>
    <p:sldId id="376" r:id="rId122"/>
    <p:sldId id="377" r:id="rId123"/>
    <p:sldId id="378" r:id="rId124"/>
    <p:sldId id="379" r:id="rId125"/>
    <p:sldId id="380" r:id="rId126"/>
    <p:sldId id="381" r:id="rId127"/>
    <p:sldId id="382" r:id="rId128"/>
    <p:sldId id="383" r:id="rId129"/>
    <p:sldId id="384" r:id="rId130"/>
    <p:sldId id="385" r:id="rId131"/>
    <p:sldId id="386" r:id="rId132"/>
    <p:sldId id="387" r:id="rId133"/>
    <p:sldId id="388" r:id="rId134"/>
    <p:sldId id="389" r:id="rId135"/>
    <p:sldId id="390" r:id="rId136"/>
    <p:sldId id="391" r:id="rId137"/>
    <p:sldId id="392" r:id="rId138"/>
    <p:sldId id="393" r:id="rId139"/>
    <p:sldId id="394" r:id="rId140"/>
    <p:sldId id="395" r:id="rId141"/>
    <p:sldId id="396" r:id="rId142"/>
    <p:sldId id="397" r:id="rId143"/>
    <p:sldId id="398" r:id="rId144"/>
    <p:sldId id="399" r:id="rId145"/>
    <p:sldId id="400" r:id="rId146"/>
    <p:sldId id="401" r:id="rId147"/>
    <p:sldId id="402" r:id="rId148"/>
    <p:sldId id="403" r:id="rId149"/>
    <p:sldId id="404" r:id="rId150"/>
    <p:sldId id="405" r:id="rId151"/>
    <p:sldId id="406" r:id="rId152"/>
    <p:sldId id="407" r:id="rId153"/>
    <p:sldId id="408" r:id="rId154"/>
    <p:sldId id="409" r:id="rId155"/>
    <p:sldId id="410" r:id="rId156"/>
    <p:sldId id="411" r:id="rId157"/>
    <p:sldId id="412" r:id="rId158"/>
    <p:sldId id="413" r:id="rId159"/>
    <p:sldId id="414" r:id="rId160"/>
    <p:sldId id="415" r:id="rId161"/>
    <p:sldId id="416" r:id="rId162"/>
    <p:sldId id="417" r:id="rId163"/>
    <p:sldId id="418" r:id="rId164"/>
    <p:sldId id="419" r:id="rId165"/>
    <p:sldId id="420" r:id="rId166"/>
    <p:sldId id="421" r:id="rId167"/>
    <p:sldId id="422" r:id="rId168"/>
    <p:sldId id="423" r:id="rId169"/>
    <p:sldId id="424" r:id="rId170"/>
    <p:sldId id="425" r:id="rId171"/>
    <p:sldId id="426" r:id="rId172"/>
    <p:sldId id="427" r:id="rId173"/>
    <p:sldId id="428" r:id="rId174"/>
    <p:sldId id="429" r:id="rId175"/>
    <p:sldId id="430" r:id="rId176"/>
    <p:sldId id="431" r:id="rId177"/>
    <p:sldId id="432" r:id="rId178"/>
    <p:sldId id="433" r:id="rId179"/>
    <p:sldId id="434" r:id="rId180"/>
    <p:sldId id="435" r:id="rId181"/>
    <p:sldId id="436" r:id="rId182"/>
    <p:sldId id="437" r:id="rId183"/>
    <p:sldId id="438" r:id="rId184"/>
    <p:sldId id="439" r:id="rId185"/>
    <p:sldId id="440" r:id="rId186"/>
    <p:sldId id="441" r:id="rId187"/>
    <p:sldId id="442" r:id="rId188"/>
    <p:sldId id="443" r:id="rId189"/>
    <p:sldId id="444" r:id="rId190"/>
    <p:sldId id="445" r:id="rId191"/>
    <p:sldId id="446" r:id="rId192"/>
    <p:sldId id="447" r:id="rId193"/>
    <p:sldId id="448" r:id="rId194"/>
    <p:sldId id="449" r:id="rId195"/>
    <p:sldId id="450" r:id="rId196"/>
    <p:sldId id="451" r:id="rId197"/>
    <p:sldId id="452" r:id="rId198"/>
    <p:sldId id="453" r:id="rId199"/>
    <p:sldId id="454" r:id="rId200"/>
    <p:sldId id="455" r:id="rId201"/>
    <p:sldId id="456" r:id="rId202"/>
    <p:sldId id="457" r:id="rId203"/>
    <p:sldId id="458" r:id="rId204"/>
    <p:sldId id="459" r:id="rId205"/>
    <p:sldId id="460" r:id="rId206"/>
    <p:sldId id="461" r:id="rId207"/>
    <p:sldId id="462" r:id="rId208"/>
    <p:sldId id="463" r:id="rId209"/>
    <p:sldId id="464" r:id="rId210"/>
    <p:sldId id="465" r:id="rId211"/>
    <p:sldId id="466" r:id="rId212"/>
    <p:sldId id="467" r:id="rId213"/>
    <p:sldId id="468" r:id="rId214"/>
    <p:sldId id="469" r:id="rId215"/>
    <p:sldId id="470" r:id="rId216"/>
    <p:sldId id="471" r:id="rId217"/>
    <p:sldId id="472" r:id="rId218"/>
    <p:sldId id="473" r:id="rId219"/>
    <p:sldId id="474" r:id="rId220"/>
    <p:sldId id="475" r:id="rId221"/>
    <p:sldId id="476" r:id="rId222"/>
    <p:sldId id="477" r:id="rId223"/>
    <p:sldId id="478" r:id="rId224"/>
    <p:sldId id="479" r:id="rId225"/>
    <p:sldId id="480" r:id="rId226"/>
    <p:sldId id="481" r:id="rId227"/>
    <p:sldId id="482" r:id="rId228"/>
    <p:sldId id="483" r:id="rId229"/>
    <p:sldId id="484" r:id="rId230"/>
    <p:sldId id="485" r:id="rId231"/>
    <p:sldId id="486" r:id="rId232"/>
    <p:sldId id="487" r:id="rId233"/>
    <p:sldId id="488" r:id="rId234"/>
    <p:sldId id="489" r:id="rId235"/>
    <p:sldId id="490" r:id="rId236"/>
    <p:sldId id="491" r:id="rId237"/>
    <p:sldId id="492" r:id="rId238"/>
    <p:sldId id="493" r:id="rId239"/>
    <p:sldId id="494" r:id="rId240"/>
    <p:sldId id="495" r:id="rId241"/>
    <p:sldId id="496" r:id="rId242"/>
    <p:sldId id="497" r:id="rId243"/>
    <p:sldId id="498" r:id="rId244"/>
    <p:sldId id="499" r:id="rId245"/>
    <p:sldId id="500" r:id="rId246"/>
    <p:sldId id="501" r:id="rId247"/>
    <p:sldId id="502" r:id="rId248"/>
    <p:sldId id="503" r:id="rId249"/>
    <p:sldId id="504" r:id="rId250"/>
    <p:sldId id="505" r:id="rId251"/>
    <p:sldId id="506" r:id="rId252"/>
    <p:sldId id="507" r:id="rId253"/>
    <p:sldId id="508" r:id="rId254"/>
    <p:sldId id="509" r:id="rId255"/>
    <p:sldId id="510" r:id="rId256"/>
    <p:sldId id="511" r:id="rId257"/>
    <p:sldId id="512" r:id="rId258"/>
    <p:sldId id="513" r:id="rId259"/>
    <p:sldId id="514" r:id="rId260"/>
    <p:sldId id="515" r:id="rId261"/>
    <p:sldId id="516" r:id="rId262"/>
    <p:sldId id="517" r:id="rId263"/>
    <p:sldId id="518" r:id="rId264"/>
    <p:sldId id="519" r:id="rId265"/>
    <p:sldId id="520" r:id="rId266"/>
    <p:sldId id="521" r:id="rId267"/>
    <p:sldId id="522" r:id="rId268"/>
    <p:sldId id="523" r:id="rId269"/>
    <p:sldId id="524" r:id="rId270"/>
    <p:sldId id="525" r:id="rId271"/>
    <p:sldId id="526" r:id="rId272"/>
    <p:sldId id="527" r:id="rId273"/>
    <p:sldId id="528" r:id="rId274"/>
    <p:sldId id="529" r:id="rId275"/>
    <p:sldId id="530" r:id="rId276"/>
    <p:sldId id="531" r:id="rId277"/>
    <p:sldId id="532" r:id="rId278"/>
    <p:sldId id="533" r:id="rId279"/>
    <p:sldId id="534" r:id="rId280"/>
    <p:sldId id="535" r:id="rId281"/>
    <p:sldId id="536" r:id="rId282"/>
    <p:sldId id="537" r:id="rId283"/>
    <p:sldId id="538" r:id="rId284"/>
    <p:sldId id="539" r:id="rId285"/>
    <p:sldId id="540" r:id="rId286"/>
    <p:sldId id="541" r:id="rId287"/>
    <p:sldId id="542" r:id="rId288"/>
    <p:sldId id="543" r:id="rId289"/>
    <p:sldId id="544" r:id="rId290"/>
    <p:sldId id="545" r:id="rId291"/>
    <p:sldId id="546" r:id="rId292"/>
    <p:sldId id="547" r:id="rId293"/>
    <p:sldId id="548" r:id="rId294"/>
    <p:sldId id="549" r:id="rId295"/>
    <p:sldId id="550" r:id="rId296"/>
    <p:sldId id="551" r:id="rId297"/>
    <p:sldId id="552" r:id="rId298"/>
    <p:sldId id="553" r:id="rId299"/>
    <p:sldId id="554" r:id="rId300"/>
    <p:sldId id="555" r:id="rId301"/>
    <p:sldId id="556" r:id="rId302"/>
    <p:sldId id="557" r:id="rId303"/>
    <p:sldId id="558" r:id="rId304"/>
    <p:sldId id="559" r:id="rId305"/>
    <p:sldId id="560" r:id="rId306"/>
    <p:sldId id="561" r:id="rId307"/>
    <p:sldId id="562" r:id="rId308"/>
    <p:sldId id="563" r:id="rId309"/>
    <p:sldId id="564" r:id="rId310"/>
    <p:sldId id="565" r:id="rId311"/>
    <p:sldId id="566" r:id="rId312"/>
    <p:sldId id="567" r:id="rId313"/>
    <p:sldId id="568" r:id="rId314"/>
    <p:sldId id="569" r:id="rId315"/>
    <p:sldId id="570" r:id="rId316"/>
    <p:sldId id="571" r:id="rId317"/>
    <p:sldId id="572" r:id="rId318"/>
    <p:sldId id="573" r:id="rId319"/>
    <p:sldId id="574" r:id="rId320"/>
    <p:sldId id="575" r:id="rId321"/>
    <p:sldId id="576" r:id="rId322"/>
    <p:sldId id="577" r:id="rId323"/>
    <p:sldId id="578" r:id="rId324"/>
    <p:sldId id="579" r:id="rId325"/>
    <p:sldId id="580" r:id="rId326"/>
    <p:sldId id="581" r:id="rId327"/>
    <p:sldId id="582" r:id="rId328"/>
    <p:sldId id="583" r:id="rId329"/>
    <p:sldId id="584" r:id="rId330"/>
    <p:sldId id="585" r:id="rId331"/>
    <p:sldId id="586" r:id="rId332"/>
    <p:sldId id="587" r:id="rId333"/>
    <p:sldId id="588" r:id="rId334"/>
    <p:sldId id="589" r:id="rId335"/>
    <p:sldId id="590" r:id="rId336"/>
    <p:sldId id="591" r:id="rId337"/>
    <p:sldId id="592" r:id="rId338"/>
    <p:sldId id="593" r:id="rId339"/>
    <p:sldId id="594" r:id="rId340"/>
    <p:sldId id="595" r:id="rId341"/>
    <p:sldId id="596" r:id="rId342"/>
    <p:sldId id="597" r:id="rId343"/>
    <p:sldId id="598" r:id="rId344"/>
    <p:sldId id="599" r:id="rId345"/>
    <p:sldId id="600" r:id="rId346"/>
    <p:sldId id="601" r:id="rId347"/>
    <p:sldId id="602" r:id="rId348"/>
    <p:sldId id="603" r:id="rId349"/>
    <p:sldId id="604" r:id="rId350"/>
    <p:sldId id="605" r:id="rId351"/>
    <p:sldId id="606" r:id="rId352"/>
    <p:sldId id="607" r:id="rId353"/>
    <p:sldId id="608" r:id="rId354"/>
    <p:sldId id="609" r:id="rId355"/>
    <p:sldId id="610" r:id="rId356"/>
    <p:sldId id="611" r:id="rId357"/>
    <p:sldId id="612" r:id="rId358"/>
    <p:sldId id="613" r:id="rId359"/>
    <p:sldId id="614" r:id="rId360"/>
    <p:sldId id="615" r:id="rId361"/>
    <p:sldId id="616" r:id="rId362"/>
    <p:sldId id="617" r:id="rId363"/>
    <p:sldId id="618" r:id="rId364"/>
    <p:sldId id="619" r:id="rId365"/>
    <p:sldId id="620" r:id="rId366"/>
    <p:sldId id="621" r:id="rId367"/>
    <p:sldId id="622" r:id="rId368"/>
    <p:sldId id="623" r:id="rId369"/>
    <p:sldId id="624" r:id="rId370"/>
    <p:sldId id="625" r:id="rId371"/>
    <p:sldId id="626" r:id="rId372"/>
    <p:sldId id="627" r:id="rId373"/>
    <p:sldId id="628" r:id="rId374"/>
    <p:sldId id="629" r:id="rId375"/>
    <p:sldId id="630" r:id="rId376"/>
    <p:sldId id="631" r:id="rId377"/>
    <p:sldId id="632" r:id="rId378"/>
    <p:sldId id="633" r:id="rId379"/>
    <p:sldId id="634" r:id="rId380"/>
    <p:sldId id="635" r:id="rId381"/>
    <p:sldId id="636" r:id="rId382"/>
    <p:sldId id="637" r:id="rId383"/>
    <p:sldId id="638" r:id="rId384"/>
    <p:sldId id="639" r:id="rId385"/>
    <p:sldId id="640" r:id="rId386"/>
    <p:sldId id="641" r:id="rId387"/>
    <p:sldId id="642" r:id="rId388"/>
    <p:sldId id="643" r:id="rId389"/>
    <p:sldId id="644" r:id="rId390"/>
    <p:sldId id="645" r:id="rId391"/>
    <p:sldId id="646" r:id="rId392"/>
    <p:sldId id="647" r:id="rId393"/>
    <p:sldId id="648" r:id="rId394"/>
    <p:sldId id="649" r:id="rId395"/>
    <p:sldId id="650" r:id="rId396"/>
    <p:sldId id="651" r:id="rId397"/>
    <p:sldId id="652" r:id="rId398"/>
    <p:sldId id="653" r:id="rId399"/>
    <p:sldId id="654" r:id="rId400"/>
    <p:sldId id="655" r:id="rId401"/>
    <p:sldId id="656" r:id="rId402"/>
    <p:sldId id="657" r:id="rId403"/>
    <p:sldId id="658" r:id="rId404"/>
    <p:sldId id="659" r:id="rId405"/>
    <p:sldId id="660" r:id="rId406"/>
    <p:sldId id="661" r:id="rId407"/>
    <p:sldId id="662" r:id="rId408"/>
    <p:sldId id="663" r:id="rId409"/>
    <p:sldId id="664" r:id="rId410"/>
    <p:sldId id="665" r:id="rId411"/>
    <p:sldId id="666" r:id="rId412"/>
    <p:sldId id="667" r:id="rId413"/>
    <p:sldId id="668" r:id="rId414"/>
    <p:sldId id="669" r:id="rId415"/>
    <p:sldId id="670" r:id="rId416"/>
    <p:sldId id="671" r:id="rId417"/>
    <p:sldId id="672" r:id="rId418"/>
    <p:sldId id="673" r:id="rId419"/>
    <p:sldId id="674" r:id="rId420"/>
    <p:sldId id="675" r:id="rId421"/>
    <p:sldId id="676" r:id="rId422"/>
    <p:sldId id="677" r:id="rId423"/>
    <p:sldId id="678" r:id="rId424"/>
    <p:sldId id="679" r:id="rId425"/>
    <p:sldId id="680" r:id="rId426"/>
    <p:sldId id="681" r:id="rId427"/>
    <p:sldId id="682" r:id="rId428"/>
    <p:sldId id="683" r:id="rId429"/>
    <p:sldId id="684" r:id="rId430"/>
    <p:sldId id="685" r:id="rId431"/>
    <p:sldId id="686" r:id="rId432"/>
    <p:sldId id="687" r:id="rId433"/>
    <p:sldId id="688" r:id="rId434"/>
    <p:sldId id="689" r:id="rId435"/>
    <p:sldId id="690" r:id="rId436"/>
    <p:sldId id="691" r:id="rId437"/>
    <p:sldId id="692" r:id="rId438"/>
    <p:sldId id="693" r:id="rId439"/>
    <p:sldId id="694" r:id="rId440"/>
    <p:sldId id="695" r:id="rId441"/>
    <p:sldId id="696" r:id="rId442"/>
    <p:sldId id="697" r:id="rId443"/>
    <p:sldId id="698" r:id="rId444"/>
    <p:sldId id="699" r:id="rId445"/>
    <p:sldId id="700" r:id="rId446"/>
    <p:sldId id="701" r:id="rId447"/>
    <p:sldId id="702" r:id="rId448"/>
    <p:sldId id="703" r:id="rId449"/>
    <p:sldId id="704" r:id="rId450"/>
    <p:sldId id="705" r:id="rId451"/>
    <p:sldId id="706" r:id="rId452"/>
    <p:sldId id="707" r:id="rId453"/>
    <p:sldId id="708" r:id="rId454"/>
    <p:sldId id="709" r:id="rId455"/>
    <p:sldId id="710" r:id="rId456"/>
    <p:sldId id="711" r:id="rId457"/>
    <p:sldId id="712" r:id="rId458"/>
    <p:sldId id="713" r:id="rId459"/>
    <p:sldId id="714" r:id="rId460"/>
    <p:sldId id="715" r:id="rId461"/>
    <p:sldId id="716" r:id="rId462"/>
    <p:sldId id="717" r:id="rId463"/>
    <p:sldId id="718" r:id="rId464"/>
    <p:sldId id="719" r:id="rId465"/>
    <p:sldId id="720" r:id="rId466"/>
    <p:sldId id="721" r:id="rId467"/>
    <p:sldId id="722" r:id="rId468"/>
    <p:sldId id="723" r:id="rId469"/>
    <p:sldId id="724" r:id="rId470"/>
    <p:sldId id="725" r:id="rId471"/>
    <p:sldId id="726" r:id="rId472"/>
    <p:sldId id="727" r:id="rId473"/>
    <p:sldId id="728" r:id="rId474"/>
    <p:sldId id="729" r:id="rId475"/>
    <p:sldId id="730" r:id="rId476"/>
    <p:sldId id="731" r:id="rId477"/>
    <p:sldId id="732" r:id="rId478"/>
    <p:sldId id="733" r:id="rId479"/>
    <p:sldId id="734" r:id="rId480"/>
    <p:sldId id="735" r:id="rId481"/>
    <p:sldId id="736" r:id="rId482"/>
    <p:sldId id="737" r:id="rId483"/>
    <p:sldId id="738" r:id="rId484"/>
    <p:sldId id="739" r:id="rId485"/>
    <p:sldId id="740" r:id="rId486"/>
    <p:sldId id="741" r:id="rId487"/>
    <p:sldId id="742" r:id="rId488"/>
    <p:sldId id="743" r:id="rId489"/>
    <p:sldId id="744" r:id="rId490"/>
    <p:sldId id="745" r:id="rId491"/>
    <p:sldId id="746" r:id="rId492"/>
    <p:sldId id="747" r:id="rId493"/>
    <p:sldId id="748" r:id="rId494"/>
    <p:sldId id="749" r:id="rId495"/>
    <p:sldId id="750" r:id="rId496"/>
    <p:sldId id="751" r:id="rId497"/>
    <p:sldId id="752" r:id="rId498"/>
    <p:sldId id="753" r:id="rId499"/>
    <p:sldId id="754" r:id="rId500"/>
    <p:sldId id="755" r:id="rId501"/>
    <p:sldId id="756" r:id="rId502"/>
    <p:sldId id="757" r:id="rId503"/>
    <p:sldId id="758" r:id="rId504"/>
    <p:sldId id="759" r:id="rId505"/>
    <p:sldId id="760" r:id="rId506"/>
    <p:sldId id="761" r:id="rId507"/>
    <p:sldId id="762" r:id="rId508"/>
    <p:sldId id="763" r:id="rId509"/>
    <p:sldId id="764" r:id="rId510"/>
    <p:sldId id="765" r:id="rId511"/>
    <p:sldId id="766" r:id="rId512"/>
    <p:sldId id="767" r:id="rId513"/>
    <p:sldId id="768" r:id="rId514"/>
    <p:sldId id="769" r:id="rId515"/>
    <p:sldId id="770" r:id="rId516"/>
    <p:sldId id="771" r:id="rId517"/>
    <p:sldId id="772" r:id="rId518"/>
    <p:sldId id="773" r:id="rId519"/>
    <p:sldId id="774" r:id="rId520"/>
    <p:sldId id="775" r:id="rId521"/>
    <p:sldId id="776" r:id="rId522"/>
    <p:sldId id="777" r:id="rId523"/>
    <p:sldId id="778" r:id="rId524"/>
    <p:sldId id="779" r:id="rId525"/>
    <p:sldId id="780" r:id="rId526"/>
    <p:sldId id="781" r:id="rId527"/>
    <p:sldId id="782" r:id="rId528"/>
    <p:sldId id="783" r:id="rId529"/>
    <p:sldId id="784" r:id="rId530"/>
    <p:sldId id="785" r:id="rId531"/>
    <p:sldId id="786" r:id="rId532"/>
    <p:sldId id="787" r:id="rId533"/>
    <p:sldId id="788" r:id="rId534"/>
    <p:sldId id="789" r:id="rId535"/>
    <p:sldId id="790" r:id="rId536"/>
    <p:sldId id="791" r:id="rId537"/>
    <p:sldId id="792" r:id="rId538"/>
    <p:sldId id="793" r:id="rId539"/>
    <p:sldId id="794" r:id="rId540"/>
    <p:sldId id="795" r:id="rId541"/>
    <p:sldId id="796" r:id="rId542"/>
    <p:sldId id="797" r:id="rId543"/>
    <p:sldId id="798" r:id="rId544"/>
    <p:sldId id="799" r:id="rId545"/>
    <p:sldId id="800" r:id="rId546"/>
    <p:sldId id="801" r:id="rId547"/>
    <p:sldId id="802" r:id="rId548"/>
    <p:sldId id="803" r:id="rId549"/>
    <p:sldId id="804" r:id="rId550"/>
    <p:sldId id="805" r:id="rId551"/>
    <p:sldId id="806" r:id="rId552"/>
    <p:sldId id="807" r:id="rId553"/>
    <p:sldId id="808" r:id="rId554"/>
    <p:sldId id="809" r:id="rId555"/>
    <p:sldId id="810" r:id="rId556"/>
    <p:sldId id="811" r:id="rId557"/>
    <p:sldId id="812" r:id="rId558"/>
    <p:sldId id="813" r:id="rId559"/>
    <p:sldId id="814" r:id="rId560"/>
    <p:sldId id="815" r:id="rId561"/>
    <p:sldId id="816" r:id="rId562"/>
    <p:sldId id="817" r:id="rId563"/>
    <p:sldId id="818" r:id="rId564"/>
    <p:sldId id="819" r:id="rId565"/>
    <p:sldId id="820" r:id="rId566"/>
    <p:sldId id="821" r:id="rId567"/>
    <p:sldId id="822" r:id="rId568"/>
    <p:sldId id="823" r:id="rId569"/>
    <p:sldId id="824" r:id="rId570"/>
    <p:sldId id="825" r:id="rId571"/>
    <p:sldId id="826" r:id="rId572"/>
    <p:sldId id="827" r:id="rId573"/>
    <p:sldId id="828" r:id="rId574"/>
    <p:sldId id="829" r:id="rId575"/>
    <p:sldId id="830" r:id="rId576"/>
    <p:sldId id="831" r:id="rId577"/>
    <p:sldId id="832" r:id="rId578"/>
    <p:sldId id="833" r:id="rId579"/>
    <p:sldId id="834" r:id="rId580"/>
    <p:sldId id="835" r:id="rId581"/>
    <p:sldId id="836" r:id="rId582"/>
    <p:sldId id="837" r:id="rId583"/>
    <p:sldId id="838" r:id="rId584"/>
    <p:sldId id="839" r:id="rId585"/>
    <p:sldId id="840" r:id="rId586"/>
    <p:sldId id="841" r:id="rId587"/>
    <p:sldId id="842" r:id="rId588"/>
    <p:sldId id="843" r:id="rId589"/>
    <p:sldId id="844" r:id="rId590"/>
    <p:sldId id="845" r:id="rId591"/>
    <p:sldId id="846" r:id="rId592"/>
    <p:sldId id="847" r:id="rId593"/>
    <p:sldId id="848" r:id="rId594"/>
    <p:sldId id="849" r:id="rId595"/>
    <p:sldId id="850" r:id="rId596"/>
    <p:sldId id="851" r:id="rId597"/>
    <p:sldId id="852" r:id="rId598"/>
    <p:sldId id="853" r:id="rId599"/>
    <p:sldId id="854" r:id="rId600"/>
    <p:sldId id="855" r:id="rId601"/>
    <p:sldId id="856" r:id="rId602"/>
    <p:sldId id="857" r:id="rId603"/>
    <p:sldId id="858" r:id="rId604"/>
    <p:sldId id="859" r:id="rId605"/>
    <p:sldId id="860" r:id="rId606"/>
    <p:sldId id="861" r:id="rId607"/>
    <p:sldId id="862" r:id="rId608"/>
    <p:sldId id="863" r:id="rId609"/>
    <p:sldId id="864" r:id="rId610"/>
    <p:sldId id="865" r:id="rId611"/>
    <p:sldId id="866" r:id="rId612"/>
    <p:sldId id="867" r:id="rId613"/>
    <p:sldId id="868" r:id="rId614"/>
    <p:sldId id="869" r:id="rId615"/>
    <p:sldId id="870" r:id="rId616"/>
    <p:sldId id="871" r:id="rId617"/>
    <p:sldId id="872" r:id="rId618"/>
    <p:sldId id="873" r:id="rId619"/>
    <p:sldId id="874" r:id="rId620"/>
    <p:sldId id="875" r:id="rId621"/>
    <p:sldId id="876" r:id="rId622"/>
    <p:sldId id="877" r:id="rId623"/>
    <p:sldId id="878" r:id="rId624"/>
    <p:sldId id="879" r:id="rId625"/>
    <p:sldId id="880" r:id="rId626"/>
    <p:sldId id="881" r:id="rId627"/>
    <p:sldId id="882" r:id="rId628"/>
    <p:sldId id="883" r:id="rId629"/>
    <p:sldId id="884" r:id="rId630"/>
    <p:sldId id="885" r:id="rId631"/>
    <p:sldId id="886" r:id="rId632"/>
    <p:sldId id="887" r:id="rId633"/>
    <p:sldId id="888" r:id="rId634"/>
    <p:sldId id="889" r:id="rId635"/>
  </p:sldIdLst>
  <p:sldSz cx="9144000" cy="5149850"/>
  <p:notesSz cx="9144000" cy="514985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modifyVerifier cryptProviderType="rsaFull" cryptAlgorithmClass="hash" cryptAlgorithmType="typeAny" cryptAlgorithmSid="4" spinCount="100000" saltData="Wn3cZYNoKjGroZMyzA32JA==" hashData="GWVZDL3Y6XQINg1/ES/LnLcsCHk="/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2D5ABB26-0587-4C30-8999-92F81FD0307C}" styleName="No Style, No Grid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620"/>
    <p:restoredTop sz="94660"/>
  </p:normalViewPr>
  <p:slideViewPr>
    <p:cSldViewPr>
      <p:cViewPr varScale="1">
        <p:scale>
          <a:sx n="121" d="100"/>
          <a:sy n="121" d="100"/>
        </p:scale>
        <p:origin x="-102" y="-126"/>
      </p:cViewPr>
      <p:guideLst>
        <p:guide orient="horz" pos="2880"/>
        <p:guide pos="2160"/>
      </p:guideLst>
    </p:cSldViewPr>
  </p:slideViewPr>
  <p:notesTextViewPr>
    <p:cViewPr>
      <p:scale>
        <a:sx n="100" d="100"/>
        <a:sy n="100" d="100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117" Type="http://schemas.openxmlformats.org/officeDocument/2006/relationships/slide" Target="slides/slide116.xml"/><Relationship Id="rId299" Type="http://schemas.openxmlformats.org/officeDocument/2006/relationships/slide" Target="slides/slide298.xml"/><Relationship Id="rId21" Type="http://schemas.openxmlformats.org/officeDocument/2006/relationships/slide" Target="slides/slide20.xml"/><Relationship Id="rId63" Type="http://schemas.openxmlformats.org/officeDocument/2006/relationships/slide" Target="slides/slide62.xml"/><Relationship Id="rId159" Type="http://schemas.openxmlformats.org/officeDocument/2006/relationships/slide" Target="slides/slide158.xml"/><Relationship Id="rId324" Type="http://schemas.openxmlformats.org/officeDocument/2006/relationships/slide" Target="slides/slide323.xml"/><Relationship Id="rId366" Type="http://schemas.openxmlformats.org/officeDocument/2006/relationships/slide" Target="slides/slide365.xml"/><Relationship Id="rId531" Type="http://schemas.openxmlformats.org/officeDocument/2006/relationships/slide" Target="slides/slide530.xml"/><Relationship Id="rId573" Type="http://schemas.openxmlformats.org/officeDocument/2006/relationships/slide" Target="slides/slide572.xml"/><Relationship Id="rId629" Type="http://schemas.openxmlformats.org/officeDocument/2006/relationships/slide" Target="slides/slide628.xml"/><Relationship Id="rId170" Type="http://schemas.openxmlformats.org/officeDocument/2006/relationships/slide" Target="slides/slide169.xml"/><Relationship Id="rId226" Type="http://schemas.openxmlformats.org/officeDocument/2006/relationships/slide" Target="slides/slide225.xml"/><Relationship Id="rId433" Type="http://schemas.openxmlformats.org/officeDocument/2006/relationships/slide" Target="slides/slide432.xml"/><Relationship Id="rId268" Type="http://schemas.openxmlformats.org/officeDocument/2006/relationships/slide" Target="slides/slide267.xml"/><Relationship Id="rId475" Type="http://schemas.openxmlformats.org/officeDocument/2006/relationships/slide" Target="slides/slide474.xml"/><Relationship Id="rId32" Type="http://schemas.openxmlformats.org/officeDocument/2006/relationships/slide" Target="slides/slide31.xml"/><Relationship Id="rId74" Type="http://schemas.openxmlformats.org/officeDocument/2006/relationships/slide" Target="slides/slide73.xml"/><Relationship Id="rId128" Type="http://schemas.openxmlformats.org/officeDocument/2006/relationships/slide" Target="slides/slide127.xml"/><Relationship Id="rId335" Type="http://schemas.openxmlformats.org/officeDocument/2006/relationships/slide" Target="slides/slide334.xml"/><Relationship Id="rId377" Type="http://schemas.openxmlformats.org/officeDocument/2006/relationships/slide" Target="slides/slide376.xml"/><Relationship Id="rId500" Type="http://schemas.openxmlformats.org/officeDocument/2006/relationships/slide" Target="slides/slide499.xml"/><Relationship Id="rId542" Type="http://schemas.openxmlformats.org/officeDocument/2006/relationships/slide" Target="slides/slide541.xml"/><Relationship Id="rId584" Type="http://schemas.openxmlformats.org/officeDocument/2006/relationships/slide" Target="slides/slide583.xml"/><Relationship Id="rId5" Type="http://schemas.openxmlformats.org/officeDocument/2006/relationships/slide" Target="slides/slide4.xml"/><Relationship Id="rId181" Type="http://schemas.openxmlformats.org/officeDocument/2006/relationships/slide" Target="slides/slide180.xml"/><Relationship Id="rId237" Type="http://schemas.openxmlformats.org/officeDocument/2006/relationships/slide" Target="slides/slide236.xml"/><Relationship Id="rId402" Type="http://schemas.openxmlformats.org/officeDocument/2006/relationships/slide" Target="slides/slide401.xml"/><Relationship Id="rId279" Type="http://schemas.openxmlformats.org/officeDocument/2006/relationships/slide" Target="slides/slide278.xml"/><Relationship Id="rId444" Type="http://schemas.openxmlformats.org/officeDocument/2006/relationships/slide" Target="slides/slide443.xml"/><Relationship Id="rId486" Type="http://schemas.openxmlformats.org/officeDocument/2006/relationships/slide" Target="slides/slide485.xml"/><Relationship Id="rId43" Type="http://schemas.openxmlformats.org/officeDocument/2006/relationships/slide" Target="slides/slide42.xml"/><Relationship Id="rId139" Type="http://schemas.openxmlformats.org/officeDocument/2006/relationships/slide" Target="slides/slide138.xml"/><Relationship Id="rId290" Type="http://schemas.openxmlformats.org/officeDocument/2006/relationships/slide" Target="slides/slide289.xml"/><Relationship Id="rId304" Type="http://schemas.openxmlformats.org/officeDocument/2006/relationships/slide" Target="slides/slide303.xml"/><Relationship Id="rId346" Type="http://schemas.openxmlformats.org/officeDocument/2006/relationships/slide" Target="slides/slide345.xml"/><Relationship Id="rId388" Type="http://schemas.openxmlformats.org/officeDocument/2006/relationships/slide" Target="slides/slide387.xml"/><Relationship Id="rId511" Type="http://schemas.openxmlformats.org/officeDocument/2006/relationships/slide" Target="slides/slide510.xml"/><Relationship Id="rId553" Type="http://schemas.openxmlformats.org/officeDocument/2006/relationships/slide" Target="slides/slide552.xml"/><Relationship Id="rId609" Type="http://schemas.openxmlformats.org/officeDocument/2006/relationships/slide" Target="slides/slide608.xml"/><Relationship Id="rId85" Type="http://schemas.openxmlformats.org/officeDocument/2006/relationships/slide" Target="slides/slide84.xml"/><Relationship Id="rId150" Type="http://schemas.openxmlformats.org/officeDocument/2006/relationships/slide" Target="slides/slide149.xml"/><Relationship Id="rId192" Type="http://schemas.openxmlformats.org/officeDocument/2006/relationships/slide" Target="slides/slide191.xml"/><Relationship Id="rId206" Type="http://schemas.openxmlformats.org/officeDocument/2006/relationships/slide" Target="slides/slide205.xml"/><Relationship Id="rId413" Type="http://schemas.openxmlformats.org/officeDocument/2006/relationships/slide" Target="slides/slide412.xml"/><Relationship Id="rId595" Type="http://schemas.openxmlformats.org/officeDocument/2006/relationships/slide" Target="slides/slide594.xml"/><Relationship Id="rId248" Type="http://schemas.openxmlformats.org/officeDocument/2006/relationships/slide" Target="slides/slide247.xml"/><Relationship Id="rId455" Type="http://schemas.openxmlformats.org/officeDocument/2006/relationships/slide" Target="slides/slide454.xml"/><Relationship Id="rId497" Type="http://schemas.openxmlformats.org/officeDocument/2006/relationships/slide" Target="slides/slide496.xml"/><Relationship Id="rId620" Type="http://schemas.openxmlformats.org/officeDocument/2006/relationships/slide" Target="slides/slide619.xml"/><Relationship Id="rId12" Type="http://schemas.openxmlformats.org/officeDocument/2006/relationships/slide" Target="slides/slide11.xml"/><Relationship Id="rId108" Type="http://schemas.openxmlformats.org/officeDocument/2006/relationships/slide" Target="slides/slide107.xml"/><Relationship Id="rId315" Type="http://schemas.openxmlformats.org/officeDocument/2006/relationships/slide" Target="slides/slide314.xml"/><Relationship Id="rId357" Type="http://schemas.openxmlformats.org/officeDocument/2006/relationships/slide" Target="slides/slide356.xml"/><Relationship Id="rId522" Type="http://schemas.openxmlformats.org/officeDocument/2006/relationships/slide" Target="slides/slide521.xml"/><Relationship Id="rId54" Type="http://schemas.openxmlformats.org/officeDocument/2006/relationships/slide" Target="slides/slide53.xml"/><Relationship Id="rId96" Type="http://schemas.openxmlformats.org/officeDocument/2006/relationships/slide" Target="slides/slide95.xml"/><Relationship Id="rId161" Type="http://schemas.openxmlformats.org/officeDocument/2006/relationships/slide" Target="slides/slide160.xml"/><Relationship Id="rId217" Type="http://schemas.openxmlformats.org/officeDocument/2006/relationships/slide" Target="slides/slide216.xml"/><Relationship Id="rId399" Type="http://schemas.openxmlformats.org/officeDocument/2006/relationships/slide" Target="slides/slide398.xml"/><Relationship Id="rId564" Type="http://schemas.openxmlformats.org/officeDocument/2006/relationships/slide" Target="slides/slide563.xml"/><Relationship Id="rId259" Type="http://schemas.openxmlformats.org/officeDocument/2006/relationships/slide" Target="slides/slide258.xml"/><Relationship Id="rId424" Type="http://schemas.openxmlformats.org/officeDocument/2006/relationships/slide" Target="slides/slide423.xml"/><Relationship Id="rId466" Type="http://schemas.openxmlformats.org/officeDocument/2006/relationships/slide" Target="slides/slide465.xml"/><Relationship Id="rId631" Type="http://schemas.openxmlformats.org/officeDocument/2006/relationships/slide" Target="slides/slide630.xml"/><Relationship Id="rId23" Type="http://schemas.openxmlformats.org/officeDocument/2006/relationships/slide" Target="slides/slide22.xml"/><Relationship Id="rId119" Type="http://schemas.openxmlformats.org/officeDocument/2006/relationships/slide" Target="slides/slide118.xml"/><Relationship Id="rId270" Type="http://schemas.openxmlformats.org/officeDocument/2006/relationships/slide" Target="slides/slide269.xml"/><Relationship Id="rId326" Type="http://schemas.openxmlformats.org/officeDocument/2006/relationships/slide" Target="slides/slide325.xml"/><Relationship Id="rId533" Type="http://schemas.openxmlformats.org/officeDocument/2006/relationships/slide" Target="slides/slide532.xml"/><Relationship Id="rId65" Type="http://schemas.openxmlformats.org/officeDocument/2006/relationships/slide" Target="slides/slide64.xml"/><Relationship Id="rId130" Type="http://schemas.openxmlformats.org/officeDocument/2006/relationships/slide" Target="slides/slide129.xml"/><Relationship Id="rId368" Type="http://schemas.openxmlformats.org/officeDocument/2006/relationships/slide" Target="slides/slide367.xml"/><Relationship Id="rId575" Type="http://schemas.openxmlformats.org/officeDocument/2006/relationships/slide" Target="slides/slide574.xml"/><Relationship Id="rId172" Type="http://schemas.openxmlformats.org/officeDocument/2006/relationships/slide" Target="slides/slide171.xml"/><Relationship Id="rId228" Type="http://schemas.openxmlformats.org/officeDocument/2006/relationships/slide" Target="slides/slide227.xml"/><Relationship Id="rId435" Type="http://schemas.openxmlformats.org/officeDocument/2006/relationships/slide" Target="slides/slide434.xml"/><Relationship Id="rId477" Type="http://schemas.openxmlformats.org/officeDocument/2006/relationships/slide" Target="slides/slide476.xml"/><Relationship Id="rId600" Type="http://schemas.openxmlformats.org/officeDocument/2006/relationships/slide" Target="slides/slide599.xml"/><Relationship Id="rId281" Type="http://schemas.openxmlformats.org/officeDocument/2006/relationships/slide" Target="slides/slide280.xml"/><Relationship Id="rId337" Type="http://schemas.openxmlformats.org/officeDocument/2006/relationships/slide" Target="slides/slide336.xml"/><Relationship Id="rId502" Type="http://schemas.openxmlformats.org/officeDocument/2006/relationships/slide" Target="slides/slide501.xml"/><Relationship Id="rId34" Type="http://schemas.openxmlformats.org/officeDocument/2006/relationships/slide" Target="slides/slide33.xml"/><Relationship Id="rId76" Type="http://schemas.openxmlformats.org/officeDocument/2006/relationships/slide" Target="slides/slide75.xml"/><Relationship Id="rId141" Type="http://schemas.openxmlformats.org/officeDocument/2006/relationships/slide" Target="slides/slide140.xml"/><Relationship Id="rId379" Type="http://schemas.openxmlformats.org/officeDocument/2006/relationships/slide" Target="slides/slide378.xml"/><Relationship Id="rId544" Type="http://schemas.openxmlformats.org/officeDocument/2006/relationships/slide" Target="slides/slide543.xml"/><Relationship Id="rId586" Type="http://schemas.openxmlformats.org/officeDocument/2006/relationships/slide" Target="slides/slide585.xml"/><Relationship Id="rId7" Type="http://schemas.openxmlformats.org/officeDocument/2006/relationships/slide" Target="slides/slide6.xml"/><Relationship Id="rId183" Type="http://schemas.openxmlformats.org/officeDocument/2006/relationships/slide" Target="slides/slide182.xml"/><Relationship Id="rId239" Type="http://schemas.openxmlformats.org/officeDocument/2006/relationships/slide" Target="slides/slide238.xml"/><Relationship Id="rId390" Type="http://schemas.openxmlformats.org/officeDocument/2006/relationships/slide" Target="slides/slide389.xml"/><Relationship Id="rId404" Type="http://schemas.openxmlformats.org/officeDocument/2006/relationships/slide" Target="slides/slide403.xml"/><Relationship Id="rId446" Type="http://schemas.openxmlformats.org/officeDocument/2006/relationships/slide" Target="slides/slide445.xml"/><Relationship Id="rId611" Type="http://schemas.openxmlformats.org/officeDocument/2006/relationships/slide" Target="slides/slide610.xml"/><Relationship Id="rId250" Type="http://schemas.openxmlformats.org/officeDocument/2006/relationships/slide" Target="slides/slide249.xml"/><Relationship Id="rId292" Type="http://schemas.openxmlformats.org/officeDocument/2006/relationships/slide" Target="slides/slide291.xml"/><Relationship Id="rId306" Type="http://schemas.openxmlformats.org/officeDocument/2006/relationships/slide" Target="slides/slide305.xml"/><Relationship Id="rId488" Type="http://schemas.openxmlformats.org/officeDocument/2006/relationships/slide" Target="slides/slide487.xml"/><Relationship Id="rId45" Type="http://schemas.openxmlformats.org/officeDocument/2006/relationships/slide" Target="slides/slide44.xml"/><Relationship Id="rId87" Type="http://schemas.openxmlformats.org/officeDocument/2006/relationships/slide" Target="slides/slide86.xml"/><Relationship Id="rId110" Type="http://schemas.openxmlformats.org/officeDocument/2006/relationships/slide" Target="slides/slide109.xml"/><Relationship Id="rId348" Type="http://schemas.openxmlformats.org/officeDocument/2006/relationships/slide" Target="slides/slide347.xml"/><Relationship Id="rId513" Type="http://schemas.openxmlformats.org/officeDocument/2006/relationships/slide" Target="slides/slide512.xml"/><Relationship Id="rId555" Type="http://schemas.openxmlformats.org/officeDocument/2006/relationships/slide" Target="slides/slide554.xml"/><Relationship Id="rId597" Type="http://schemas.openxmlformats.org/officeDocument/2006/relationships/slide" Target="slides/slide596.xml"/><Relationship Id="rId152" Type="http://schemas.openxmlformats.org/officeDocument/2006/relationships/slide" Target="slides/slide151.xml"/><Relationship Id="rId194" Type="http://schemas.openxmlformats.org/officeDocument/2006/relationships/slide" Target="slides/slide193.xml"/><Relationship Id="rId208" Type="http://schemas.openxmlformats.org/officeDocument/2006/relationships/slide" Target="slides/slide207.xml"/><Relationship Id="rId415" Type="http://schemas.openxmlformats.org/officeDocument/2006/relationships/slide" Target="slides/slide414.xml"/><Relationship Id="rId457" Type="http://schemas.openxmlformats.org/officeDocument/2006/relationships/slide" Target="slides/slide456.xml"/><Relationship Id="rId622" Type="http://schemas.openxmlformats.org/officeDocument/2006/relationships/slide" Target="slides/slide621.xml"/><Relationship Id="rId261" Type="http://schemas.openxmlformats.org/officeDocument/2006/relationships/slide" Target="slides/slide260.xml"/><Relationship Id="rId499" Type="http://schemas.openxmlformats.org/officeDocument/2006/relationships/slide" Target="slides/slide498.xml"/><Relationship Id="rId14" Type="http://schemas.openxmlformats.org/officeDocument/2006/relationships/slide" Target="slides/slide13.xml"/><Relationship Id="rId56" Type="http://schemas.openxmlformats.org/officeDocument/2006/relationships/slide" Target="slides/slide55.xml"/><Relationship Id="rId317" Type="http://schemas.openxmlformats.org/officeDocument/2006/relationships/slide" Target="slides/slide316.xml"/><Relationship Id="rId359" Type="http://schemas.openxmlformats.org/officeDocument/2006/relationships/slide" Target="slides/slide358.xml"/><Relationship Id="rId524" Type="http://schemas.openxmlformats.org/officeDocument/2006/relationships/slide" Target="slides/slide523.xml"/><Relationship Id="rId566" Type="http://schemas.openxmlformats.org/officeDocument/2006/relationships/slide" Target="slides/slide565.xml"/><Relationship Id="rId98" Type="http://schemas.openxmlformats.org/officeDocument/2006/relationships/slide" Target="slides/slide97.xml"/><Relationship Id="rId121" Type="http://schemas.openxmlformats.org/officeDocument/2006/relationships/slide" Target="slides/slide120.xml"/><Relationship Id="rId163" Type="http://schemas.openxmlformats.org/officeDocument/2006/relationships/slide" Target="slides/slide162.xml"/><Relationship Id="rId219" Type="http://schemas.openxmlformats.org/officeDocument/2006/relationships/slide" Target="slides/slide218.xml"/><Relationship Id="rId370" Type="http://schemas.openxmlformats.org/officeDocument/2006/relationships/slide" Target="slides/slide369.xml"/><Relationship Id="rId426" Type="http://schemas.openxmlformats.org/officeDocument/2006/relationships/slide" Target="slides/slide425.xml"/><Relationship Id="rId633" Type="http://schemas.openxmlformats.org/officeDocument/2006/relationships/slide" Target="slides/slide632.xml"/><Relationship Id="rId230" Type="http://schemas.openxmlformats.org/officeDocument/2006/relationships/slide" Target="slides/slide229.xml"/><Relationship Id="rId468" Type="http://schemas.openxmlformats.org/officeDocument/2006/relationships/slide" Target="slides/slide467.xml"/><Relationship Id="rId25" Type="http://schemas.openxmlformats.org/officeDocument/2006/relationships/slide" Target="slides/slide24.xml"/><Relationship Id="rId67" Type="http://schemas.openxmlformats.org/officeDocument/2006/relationships/slide" Target="slides/slide66.xml"/><Relationship Id="rId272" Type="http://schemas.openxmlformats.org/officeDocument/2006/relationships/slide" Target="slides/slide271.xml"/><Relationship Id="rId328" Type="http://schemas.openxmlformats.org/officeDocument/2006/relationships/slide" Target="slides/slide327.xml"/><Relationship Id="rId535" Type="http://schemas.openxmlformats.org/officeDocument/2006/relationships/slide" Target="slides/slide534.xml"/><Relationship Id="rId577" Type="http://schemas.openxmlformats.org/officeDocument/2006/relationships/slide" Target="slides/slide576.xml"/><Relationship Id="rId132" Type="http://schemas.openxmlformats.org/officeDocument/2006/relationships/slide" Target="slides/slide131.xml"/><Relationship Id="rId174" Type="http://schemas.openxmlformats.org/officeDocument/2006/relationships/slide" Target="slides/slide173.xml"/><Relationship Id="rId381" Type="http://schemas.openxmlformats.org/officeDocument/2006/relationships/slide" Target="slides/slide380.xml"/><Relationship Id="rId602" Type="http://schemas.openxmlformats.org/officeDocument/2006/relationships/slide" Target="slides/slide601.xml"/><Relationship Id="rId241" Type="http://schemas.openxmlformats.org/officeDocument/2006/relationships/slide" Target="slides/slide240.xml"/><Relationship Id="rId437" Type="http://schemas.openxmlformats.org/officeDocument/2006/relationships/slide" Target="slides/slide436.xml"/><Relationship Id="rId479" Type="http://schemas.openxmlformats.org/officeDocument/2006/relationships/slide" Target="slides/slide478.xml"/><Relationship Id="rId36" Type="http://schemas.openxmlformats.org/officeDocument/2006/relationships/slide" Target="slides/slide35.xml"/><Relationship Id="rId283" Type="http://schemas.openxmlformats.org/officeDocument/2006/relationships/slide" Target="slides/slide282.xml"/><Relationship Id="rId339" Type="http://schemas.openxmlformats.org/officeDocument/2006/relationships/slide" Target="slides/slide338.xml"/><Relationship Id="rId490" Type="http://schemas.openxmlformats.org/officeDocument/2006/relationships/slide" Target="slides/slide489.xml"/><Relationship Id="rId504" Type="http://schemas.openxmlformats.org/officeDocument/2006/relationships/slide" Target="slides/slide503.xml"/><Relationship Id="rId546" Type="http://schemas.openxmlformats.org/officeDocument/2006/relationships/slide" Target="slides/slide545.xml"/><Relationship Id="rId78" Type="http://schemas.openxmlformats.org/officeDocument/2006/relationships/slide" Target="slides/slide77.xml"/><Relationship Id="rId101" Type="http://schemas.openxmlformats.org/officeDocument/2006/relationships/slide" Target="slides/slide100.xml"/><Relationship Id="rId143" Type="http://schemas.openxmlformats.org/officeDocument/2006/relationships/slide" Target="slides/slide142.xml"/><Relationship Id="rId185" Type="http://schemas.openxmlformats.org/officeDocument/2006/relationships/slide" Target="slides/slide184.xml"/><Relationship Id="rId350" Type="http://schemas.openxmlformats.org/officeDocument/2006/relationships/slide" Target="slides/slide349.xml"/><Relationship Id="rId406" Type="http://schemas.openxmlformats.org/officeDocument/2006/relationships/slide" Target="slides/slide405.xml"/><Relationship Id="rId588" Type="http://schemas.openxmlformats.org/officeDocument/2006/relationships/slide" Target="slides/slide587.xml"/><Relationship Id="rId9" Type="http://schemas.openxmlformats.org/officeDocument/2006/relationships/slide" Target="slides/slide8.xml"/><Relationship Id="rId210" Type="http://schemas.openxmlformats.org/officeDocument/2006/relationships/slide" Target="slides/slide209.xml"/><Relationship Id="rId392" Type="http://schemas.openxmlformats.org/officeDocument/2006/relationships/slide" Target="slides/slide391.xml"/><Relationship Id="rId448" Type="http://schemas.openxmlformats.org/officeDocument/2006/relationships/slide" Target="slides/slide447.xml"/><Relationship Id="rId613" Type="http://schemas.openxmlformats.org/officeDocument/2006/relationships/slide" Target="slides/slide612.xml"/><Relationship Id="rId252" Type="http://schemas.openxmlformats.org/officeDocument/2006/relationships/slide" Target="slides/slide251.xml"/><Relationship Id="rId294" Type="http://schemas.openxmlformats.org/officeDocument/2006/relationships/slide" Target="slides/slide293.xml"/><Relationship Id="rId308" Type="http://schemas.openxmlformats.org/officeDocument/2006/relationships/slide" Target="slides/slide307.xml"/><Relationship Id="rId515" Type="http://schemas.openxmlformats.org/officeDocument/2006/relationships/slide" Target="slides/slide514.xml"/><Relationship Id="rId47" Type="http://schemas.openxmlformats.org/officeDocument/2006/relationships/slide" Target="slides/slide46.xml"/><Relationship Id="rId89" Type="http://schemas.openxmlformats.org/officeDocument/2006/relationships/slide" Target="slides/slide88.xml"/><Relationship Id="rId112" Type="http://schemas.openxmlformats.org/officeDocument/2006/relationships/slide" Target="slides/slide111.xml"/><Relationship Id="rId154" Type="http://schemas.openxmlformats.org/officeDocument/2006/relationships/slide" Target="slides/slide153.xml"/><Relationship Id="rId361" Type="http://schemas.openxmlformats.org/officeDocument/2006/relationships/slide" Target="slides/slide360.xml"/><Relationship Id="rId557" Type="http://schemas.openxmlformats.org/officeDocument/2006/relationships/slide" Target="slides/slide556.xml"/><Relationship Id="rId599" Type="http://schemas.openxmlformats.org/officeDocument/2006/relationships/slide" Target="slides/slide598.xml"/><Relationship Id="rId196" Type="http://schemas.openxmlformats.org/officeDocument/2006/relationships/slide" Target="slides/slide195.xml"/><Relationship Id="rId417" Type="http://schemas.openxmlformats.org/officeDocument/2006/relationships/slide" Target="slides/slide416.xml"/><Relationship Id="rId459" Type="http://schemas.openxmlformats.org/officeDocument/2006/relationships/slide" Target="slides/slide458.xml"/><Relationship Id="rId624" Type="http://schemas.openxmlformats.org/officeDocument/2006/relationships/slide" Target="slides/slide623.xml"/><Relationship Id="rId16" Type="http://schemas.openxmlformats.org/officeDocument/2006/relationships/slide" Target="slides/slide15.xml"/><Relationship Id="rId221" Type="http://schemas.openxmlformats.org/officeDocument/2006/relationships/slide" Target="slides/slide220.xml"/><Relationship Id="rId263" Type="http://schemas.openxmlformats.org/officeDocument/2006/relationships/slide" Target="slides/slide262.xml"/><Relationship Id="rId319" Type="http://schemas.openxmlformats.org/officeDocument/2006/relationships/slide" Target="slides/slide318.xml"/><Relationship Id="rId470" Type="http://schemas.openxmlformats.org/officeDocument/2006/relationships/slide" Target="slides/slide469.xml"/><Relationship Id="rId526" Type="http://schemas.openxmlformats.org/officeDocument/2006/relationships/slide" Target="slides/slide525.xml"/><Relationship Id="rId58" Type="http://schemas.openxmlformats.org/officeDocument/2006/relationships/slide" Target="slides/slide57.xml"/><Relationship Id="rId123" Type="http://schemas.openxmlformats.org/officeDocument/2006/relationships/slide" Target="slides/slide122.xml"/><Relationship Id="rId330" Type="http://schemas.openxmlformats.org/officeDocument/2006/relationships/slide" Target="slides/slide329.xml"/><Relationship Id="rId568" Type="http://schemas.openxmlformats.org/officeDocument/2006/relationships/slide" Target="slides/slide567.xml"/><Relationship Id="rId165" Type="http://schemas.openxmlformats.org/officeDocument/2006/relationships/slide" Target="slides/slide164.xml"/><Relationship Id="rId372" Type="http://schemas.openxmlformats.org/officeDocument/2006/relationships/slide" Target="slides/slide371.xml"/><Relationship Id="rId428" Type="http://schemas.openxmlformats.org/officeDocument/2006/relationships/slide" Target="slides/slide427.xml"/><Relationship Id="rId635" Type="http://schemas.openxmlformats.org/officeDocument/2006/relationships/slide" Target="slides/slide634.xml"/><Relationship Id="rId232" Type="http://schemas.openxmlformats.org/officeDocument/2006/relationships/slide" Target="slides/slide231.xml"/><Relationship Id="rId274" Type="http://schemas.openxmlformats.org/officeDocument/2006/relationships/slide" Target="slides/slide273.xml"/><Relationship Id="rId481" Type="http://schemas.openxmlformats.org/officeDocument/2006/relationships/slide" Target="slides/slide480.xml"/><Relationship Id="rId27" Type="http://schemas.openxmlformats.org/officeDocument/2006/relationships/slide" Target="slides/slide26.xml"/><Relationship Id="rId69" Type="http://schemas.openxmlformats.org/officeDocument/2006/relationships/slide" Target="slides/slide68.xml"/><Relationship Id="rId134" Type="http://schemas.openxmlformats.org/officeDocument/2006/relationships/slide" Target="slides/slide133.xml"/><Relationship Id="rId537" Type="http://schemas.openxmlformats.org/officeDocument/2006/relationships/slide" Target="slides/slide536.xml"/><Relationship Id="rId579" Type="http://schemas.openxmlformats.org/officeDocument/2006/relationships/slide" Target="slides/slide578.xml"/><Relationship Id="rId80" Type="http://schemas.openxmlformats.org/officeDocument/2006/relationships/slide" Target="slides/slide79.xml"/><Relationship Id="rId176" Type="http://schemas.openxmlformats.org/officeDocument/2006/relationships/slide" Target="slides/slide175.xml"/><Relationship Id="rId341" Type="http://schemas.openxmlformats.org/officeDocument/2006/relationships/slide" Target="slides/slide340.xml"/><Relationship Id="rId383" Type="http://schemas.openxmlformats.org/officeDocument/2006/relationships/slide" Target="slides/slide382.xml"/><Relationship Id="rId439" Type="http://schemas.openxmlformats.org/officeDocument/2006/relationships/slide" Target="slides/slide438.xml"/><Relationship Id="rId590" Type="http://schemas.openxmlformats.org/officeDocument/2006/relationships/slide" Target="slides/slide589.xml"/><Relationship Id="rId604" Type="http://schemas.openxmlformats.org/officeDocument/2006/relationships/slide" Target="slides/slide603.xml"/><Relationship Id="rId201" Type="http://schemas.openxmlformats.org/officeDocument/2006/relationships/slide" Target="slides/slide200.xml"/><Relationship Id="rId243" Type="http://schemas.openxmlformats.org/officeDocument/2006/relationships/slide" Target="slides/slide242.xml"/><Relationship Id="rId285" Type="http://schemas.openxmlformats.org/officeDocument/2006/relationships/slide" Target="slides/slide284.xml"/><Relationship Id="rId450" Type="http://schemas.openxmlformats.org/officeDocument/2006/relationships/slide" Target="slides/slide449.xml"/><Relationship Id="rId506" Type="http://schemas.openxmlformats.org/officeDocument/2006/relationships/slide" Target="slides/slide505.xml"/><Relationship Id="rId38" Type="http://schemas.openxmlformats.org/officeDocument/2006/relationships/slide" Target="slides/slide37.xml"/><Relationship Id="rId103" Type="http://schemas.openxmlformats.org/officeDocument/2006/relationships/slide" Target="slides/slide102.xml"/><Relationship Id="rId310" Type="http://schemas.openxmlformats.org/officeDocument/2006/relationships/slide" Target="slides/slide309.xml"/><Relationship Id="rId492" Type="http://schemas.openxmlformats.org/officeDocument/2006/relationships/slide" Target="slides/slide491.xml"/><Relationship Id="rId548" Type="http://schemas.openxmlformats.org/officeDocument/2006/relationships/slide" Target="slides/slide547.xml"/><Relationship Id="rId70" Type="http://schemas.openxmlformats.org/officeDocument/2006/relationships/slide" Target="slides/slide69.xml"/><Relationship Id="rId91" Type="http://schemas.openxmlformats.org/officeDocument/2006/relationships/slide" Target="slides/slide90.xml"/><Relationship Id="rId145" Type="http://schemas.openxmlformats.org/officeDocument/2006/relationships/slide" Target="slides/slide144.xml"/><Relationship Id="rId166" Type="http://schemas.openxmlformats.org/officeDocument/2006/relationships/slide" Target="slides/slide165.xml"/><Relationship Id="rId187" Type="http://schemas.openxmlformats.org/officeDocument/2006/relationships/slide" Target="slides/slide186.xml"/><Relationship Id="rId331" Type="http://schemas.openxmlformats.org/officeDocument/2006/relationships/slide" Target="slides/slide330.xml"/><Relationship Id="rId352" Type="http://schemas.openxmlformats.org/officeDocument/2006/relationships/slide" Target="slides/slide351.xml"/><Relationship Id="rId373" Type="http://schemas.openxmlformats.org/officeDocument/2006/relationships/slide" Target="slides/slide372.xml"/><Relationship Id="rId394" Type="http://schemas.openxmlformats.org/officeDocument/2006/relationships/slide" Target="slides/slide393.xml"/><Relationship Id="rId408" Type="http://schemas.openxmlformats.org/officeDocument/2006/relationships/slide" Target="slides/slide407.xml"/><Relationship Id="rId429" Type="http://schemas.openxmlformats.org/officeDocument/2006/relationships/slide" Target="slides/slide428.xml"/><Relationship Id="rId580" Type="http://schemas.openxmlformats.org/officeDocument/2006/relationships/slide" Target="slides/slide579.xml"/><Relationship Id="rId615" Type="http://schemas.openxmlformats.org/officeDocument/2006/relationships/slide" Target="slides/slide614.xml"/><Relationship Id="rId636" Type="http://schemas.openxmlformats.org/officeDocument/2006/relationships/presProps" Target="presProps.xml"/><Relationship Id="rId1" Type="http://schemas.openxmlformats.org/officeDocument/2006/relationships/slideMaster" Target="slideMasters/slideMaster1.xml"/><Relationship Id="rId212" Type="http://schemas.openxmlformats.org/officeDocument/2006/relationships/slide" Target="slides/slide211.xml"/><Relationship Id="rId233" Type="http://schemas.openxmlformats.org/officeDocument/2006/relationships/slide" Target="slides/slide232.xml"/><Relationship Id="rId254" Type="http://schemas.openxmlformats.org/officeDocument/2006/relationships/slide" Target="slides/slide253.xml"/><Relationship Id="rId440" Type="http://schemas.openxmlformats.org/officeDocument/2006/relationships/slide" Target="slides/slide439.xml"/><Relationship Id="rId28" Type="http://schemas.openxmlformats.org/officeDocument/2006/relationships/slide" Target="slides/slide27.xml"/><Relationship Id="rId49" Type="http://schemas.openxmlformats.org/officeDocument/2006/relationships/slide" Target="slides/slide48.xml"/><Relationship Id="rId114" Type="http://schemas.openxmlformats.org/officeDocument/2006/relationships/slide" Target="slides/slide113.xml"/><Relationship Id="rId275" Type="http://schemas.openxmlformats.org/officeDocument/2006/relationships/slide" Target="slides/slide274.xml"/><Relationship Id="rId296" Type="http://schemas.openxmlformats.org/officeDocument/2006/relationships/slide" Target="slides/slide295.xml"/><Relationship Id="rId300" Type="http://schemas.openxmlformats.org/officeDocument/2006/relationships/slide" Target="slides/slide299.xml"/><Relationship Id="rId461" Type="http://schemas.openxmlformats.org/officeDocument/2006/relationships/slide" Target="slides/slide460.xml"/><Relationship Id="rId482" Type="http://schemas.openxmlformats.org/officeDocument/2006/relationships/slide" Target="slides/slide481.xml"/><Relationship Id="rId517" Type="http://schemas.openxmlformats.org/officeDocument/2006/relationships/slide" Target="slides/slide516.xml"/><Relationship Id="rId538" Type="http://schemas.openxmlformats.org/officeDocument/2006/relationships/slide" Target="slides/slide537.xml"/><Relationship Id="rId559" Type="http://schemas.openxmlformats.org/officeDocument/2006/relationships/slide" Target="slides/slide558.xml"/><Relationship Id="rId60" Type="http://schemas.openxmlformats.org/officeDocument/2006/relationships/slide" Target="slides/slide59.xml"/><Relationship Id="rId81" Type="http://schemas.openxmlformats.org/officeDocument/2006/relationships/slide" Target="slides/slide80.xml"/><Relationship Id="rId135" Type="http://schemas.openxmlformats.org/officeDocument/2006/relationships/slide" Target="slides/slide134.xml"/><Relationship Id="rId156" Type="http://schemas.openxmlformats.org/officeDocument/2006/relationships/slide" Target="slides/slide155.xml"/><Relationship Id="rId177" Type="http://schemas.openxmlformats.org/officeDocument/2006/relationships/slide" Target="slides/slide176.xml"/><Relationship Id="rId198" Type="http://schemas.openxmlformats.org/officeDocument/2006/relationships/slide" Target="slides/slide197.xml"/><Relationship Id="rId321" Type="http://schemas.openxmlformats.org/officeDocument/2006/relationships/slide" Target="slides/slide320.xml"/><Relationship Id="rId342" Type="http://schemas.openxmlformats.org/officeDocument/2006/relationships/slide" Target="slides/slide341.xml"/><Relationship Id="rId363" Type="http://schemas.openxmlformats.org/officeDocument/2006/relationships/slide" Target="slides/slide362.xml"/><Relationship Id="rId384" Type="http://schemas.openxmlformats.org/officeDocument/2006/relationships/slide" Target="slides/slide383.xml"/><Relationship Id="rId419" Type="http://schemas.openxmlformats.org/officeDocument/2006/relationships/slide" Target="slides/slide418.xml"/><Relationship Id="rId570" Type="http://schemas.openxmlformats.org/officeDocument/2006/relationships/slide" Target="slides/slide569.xml"/><Relationship Id="rId591" Type="http://schemas.openxmlformats.org/officeDocument/2006/relationships/slide" Target="slides/slide590.xml"/><Relationship Id="rId605" Type="http://schemas.openxmlformats.org/officeDocument/2006/relationships/slide" Target="slides/slide604.xml"/><Relationship Id="rId626" Type="http://schemas.openxmlformats.org/officeDocument/2006/relationships/slide" Target="slides/slide625.xml"/><Relationship Id="rId202" Type="http://schemas.openxmlformats.org/officeDocument/2006/relationships/slide" Target="slides/slide201.xml"/><Relationship Id="rId223" Type="http://schemas.openxmlformats.org/officeDocument/2006/relationships/slide" Target="slides/slide222.xml"/><Relationship Id="rId244" Type="http://schemas.openxmlformats.org/officeDocument/2006/relationships/slide" Target="slides/slide243.xml"/><Relationship Id="rId430" Type="http://schemas.openxmlformats.org/officeDocument/2006/relationships/slide" Target="slides/slide429.xml"/><Relationship Id="rId18" Type="http://schemas.openxmlformats.org/officeDocument/2006/relationships/slide" Target="slides/slide17.xml"/><Relationship Id="rId39" Type="http://schemas.openxmlformats.org/officeDocument/2006/relationships/slide" Target="slides/slide38.xml"/><Relationship Id="rId265" Type="http://schemas.openxmlformats.org/officeDocument/2006/relationships/slide" Target="slides/slide264.xml"/><Relationship Id="rId286" Type="http://schemas.openxmlformats.org/officeDocument/2006/relationships/slide" Target="slides/slide285.xml"/><Relationship Id="rId451" Type="http://schemas.openxmlformats.org/officeDocument/2006/relationships/slide" Target="slides/slide450.xml"/><Relationship Id="rId472" Type="http://schemas.openxmlformats.org/officeDocument/2006/relationships/slide" Target="slides/slide471.xml"/><Relationship Id="rId493" Type="http://schemas.openxmlformats.org/officeDocument/2006/relationships/slide" Target="slides/slide492.xml"/><Relationship Id="rId507" Type="http://schemas.openxmlformats.org/officeDocument/2006/relationships/slide" Target="slides/slide506.xml"/><Relationship Id="rId528" Type="http://schemas.openxmlformats.org/officeDocument/2006/relationships/slide" Target="slides/slide527.xml"/><Relationship Id="rId549" Type="http://schemas.openxmlformats.org/officeDocument/2006/relationships/slide" Target="slides/slide548.xml"/><Relationship Id="rId50" Type="http://schemas.openxmlformats.org/officeDocument/2006/relationships/slide" Target="slides/slide49.xml"/><Relationship Id="rId104" Type="http://schemas.openxmlformats.org/officeDocument/2006/relationships/slide" Target="slides/slide103.xml"/><Relationship Id="rId125" Type="http://schemas.openxmlformats.org/officeDocument/2006/relationships/slide" Target="slides/slide124.xml"/><Relationship Id="rId146" Type="http://schemas.openxmlformats.org/officeDocument/2006/relationships/slide" Target="slides/slide145.xml"/><Relationship Id="rId167" Type="http://schemas.openxmlformats.org/officeDocument/2006/relationships/slide" Target="slides/slide166.xml"/><Relationship Id="rId188" Type="http://schemas.openxmlformats.org/officeDocument/2006/relationships/slide" Target="slides/slide187.xml"/><Relationship Id="rId311" Type="http://schemas.openxmlformats.org/officeDocument/2006/relationships/slide" Target="slides/slide310.xml"/><Relationship Id="rId332" Type="http://schemas.openxmlformats.org/officeDocument/2006/relationships/slide" Target="slides/slide331.xml"/><Relationship Id="rId353" Type="http://schemas.openxmlformats.org/officeDocument/2006/relationships/slide" Target="slides/slide352.xml"/><Relationship Id="rId374" Type="http://schemas.openxmlformats.org/officeDocument/2006/relationships/slide" Target="slides/slide373.xml"/><Relationship Id="rId395" Type="http://schemas.openxmlformats.org/officeDocument/2006/relationships/slide" Target="slides/slide394.xml"/><Relationship Id="rId409" Type="http://schemas.openxmlformats.org/officeDocument/2006/relationships/slide" Target="slides/slide408.xml"/><Relationship Id="rId560" Type="http://schemas.openxmlformats.org/officeDocument/2006/relationships/slide" Target="slides/slide559.xml"/><Relationship Id="rId581" Type="http://schemas.openxmlformats.org/officeDocument/2006/relationships/slide" Target="slides/slide580.xml"/><Relationship Id="rId71" Type="http://schemas.openxmlformats.org/officeDocument/2006/relationships/slide" Target="slides/slide70.xml"/><Relationship Id="rId92" Type="http://schemas.openxmlformats.org/officeDocument/2006/relationships/slide" Target="slides/slide91.xml"/><Relationship Id="rId213" Type="http://schemas.openxmlformats.org/officeDocument/2006/relationships/slide" Target="slides/slide212.xml"/><Relationship Id="rId234" Type="http://schemas.openxmlformats.org/officeDocument/2006/relationships/slide" Target="slides/slide233.xml"/><Relationship Id="rId420" Type="http://schemas.openxmlformats.org/officeDocument/2006/relationships/slide" Target="slides/slide419.xml"/><Relationship Id="rId616" Type="http://schemas.openxmlformats.org/officeDocument/2006/relationships/slide" Target="slides/slide615.xml"/><Relationship Id="rId637" Type="http://schemas.openxmlformats.org/officeDocument/2006/relationships/viewProps" Target="viewProps.xml"/><Relationship Id="rId2" Type="http://schemas.openxmlformats.org/officeDocument/2006/relationships/slide" Target="slides/slide1.xml"/><Relationship Id="rId29" Type="http://schemas.openxmlformats.org/officeDocument/2006/relationships/slide" Target="slides/slide28.xml"/><Relationship Id="rId255" Type="http://schemas.openxmlformats.org/officeDocument/2006/relationships/slide" Target="slides/slide254.xml"/><Relationship Id="rId276" Type="http://schemas.openxmlformats.org/officeDocument/2006/relationships/slide" Target="slides/slide275.xml"/><Relationship Id="rId297" Type="http://schemas.openxmlformats.org/officeDocument/2006/relationships/slide" Target="slides/slide296.xml"/><Relationship Id="rId441" Type="http://schemas.openxmlformats.org/officeDocument/2006/relationships/slide" Target="slides/slide440.xml"/><Relationship Id="rId462" Type="http://schemas.openxmlformats.org/officeDocument/2006/relationships/slide" Target="slides/slide461.xml"/><Relationship Id="rId483" Type="http://schemas.openxmlformats.org/officeDocument/2006/relationships/slide" Target="slides/slide482.xml"/><Relationship Id="rId518" Type="http://schemas.openxmlformats.org/officeDocument/2006/relationships/slide" Target="slides/slide517.xml"/><Relationship Id="rId539" Type="http://schemas.openxmlformats.org/officeDocument/2006/relationships/slide" Target="slides/slide538.xml"/><Relationship Id="rId40" Type="http://schemas.openxmlformats.org/officeDocument/2006/relationships/slide" Target="slides/slide39.xml"/><Relationship Id="rId115" Type="http://schemas.openxmlformats.org/officeDocument/2006/relationships/slide" Target="slides/slide114.xml"/><Relationship Id="rId136" Type="http://schemas.openxmlformats.org/officeDocument/2006/relationships/slide" Target="slides/slide135.xml"/><Relationship Id="rId157" Type="http://schemas.openxmlformats.org/officeDocument/2006/relationships/slide" Target="slides/slide156.xml"/><Relationship Id="rId178" Type="http://schemas.openxmlformats.org/officeDocument/2006/relationships/slide" Target="slides/slide177.xml"/><Relationship Id="rId301" Type="http://schemas.openxmlformats.org/officeDocument/2006/relationships/slide" Target="slides/slide300.xml"/><Relationship Id="rId322" Type="http://schemas.openxmlformats.org/officeDocument/2006/relationships/slide" Target="slides/slide321.xml"/><Relationship Id="rId343" Type="http://schemas.openxmlformats.org/officeDocument/2006/relationships/slide" Target="slides/slide342.xml"/><Relationship Id="rId364" Type="http://schemas.openxmlformats.org/officeDocument/2006/relationships/slide" Target="slides/slide363.xml"/><Relationship Id="rId550" Type="http://schemas.openxmlformats.org/officeDocument/2006/relationships/slide" Target="slides/slide549.xml"/><Relationship Id="rId61" Type="http://schemas.openxmlformats.org/officeDocument/2006/relationships/slide" Target="slides/slide60.xml"/><Relationship Id="rId82" Type="http://schemas.openxmlformats.org/officeDocument/2006/relationships/slide" Target="slides/slide81.xml"/><Relationship Id="rId199" Type="http://schemas.openxmlformats.org/officeDocument/2006/relationships/slide" Target="slides/slide198.xml"/><Relationship Id="rId203" Type="http://schemas.openxmlformats.org/officeDocument/2006/relationships/slide" Target="slides/slide202.xml"/><Relationship Id="rId385" Type="http://schemas.openxmlformats.org/officeDocument/2006/relationships/slide" Target="slides/slide384.xml"/><Relationship Id="rId571" Type="http://schemas.openxmlformats.org/officeDocument/2006/relationships/slide" Target="slides/slide570.xml"/><Relationship Id="rId592" Type="http://schemas.openxmlformats.org/officeDocument/2006/relationships/slide" Target="slides/slide591.xml"/><Relationship Id="rId606" Type="http://schemas.openxmlformats.org/officeDocument/2006/relationships/slide" Target="slides/slide605.xml"/><Relationship Id="rId627" Type="http://schemas.openxmlformats.org/officeDocument/2006/relationships/slide" Target="slides/slide626.xml"/><Relationship Id="rId19" Type="http://schemas.openxmlformats.org/officeDocument/2006/relationships/slide" Target="slides/slide18.xml"/><Relationship Id="rId224" Type="http://schemas.openxmlformats.org/officeDocument/2006/relationships/slide" Target="slides/slide223.xml"/><Relationship Id="rId245" Type="http://schemas.openxmlformats.org/officeDocument/2006/relationships/slide" Target="slides/slide244.xml"/><Relationship Id="rId266" Type="http://schemas.openxmlformats.org/officeDocument/2006/relationships/slide" Target="slides/slide265.xml"/><Relationship Id="rId287" Type="http://schemas.openxmlformats.org/officeDocument/2006/relationships/slide" Target="slides/slide286.xml"/><Relationship Id="rId410" Type="http://schemas.openxmlformats.org/officeDocument/2006/relationships/slide" Target="slides/slide409.xml"/><Relationship Id="rId431" Type="http://schemas.openxmlformats.org/officeDocument/2006/relationships/slide" Target="slides/slide430.xml"/><Relationship Id="rId452" Type="http://schemas.openxmlformats.org/officeDocument/2006/relationships/slide" Target="slides/slide451.xml"/><Relationship Id="rId473" Type="http://schemas.openxmlformats.org/officeDocument/2006/relationships/slide" Target="slides/slide472.xml"/><Relationship Id="rId494" Type="http://schemas.openxmlformats.org/officeDocument/2006/relationships/slide" Target="slides/slide493.xml"/><Relationship Id="rId508" Type="http://schemas.openxmlformats.org/officeDocument/2006/relationships/slide" Target="slides/slide507.xml"/><Relationship Id="rId529" Type="http://schemas.openxmlformats.org/officeDocument/2006/relationships/slide" Target="slides/slide528.xml"/><Relationship Id="rId30" Type="http://schemas.openxmlformats.org/officeDocument/2006/relationships/slide" Target="slides/slide29.xml"/><Relationship Id="rId105" Type="http://schemas.openxmlformats.org/officeDocument/2006/relationships/slide" Target="slides/slide104.xml"/><Relationship Id="rId126" Type="http://schemas.openxmlformats.org/officeDocument/2006/relationships/slide" Target="slides/slide125.xml"/><Relationship Id="rId147" Type="http://schemas.openxmlformats.org/officeDocument/2006/relationships/slide" Target="slides/slide146.xml"/><Relationship Id="rId168" Type="http://schemas.openxmlformats.org/officeDocument/2006/relationships/slide" Target="slides/slide167.xml"/><Relationship Id="rId312" Type="http://schemas.openxmlformats.org/officeDocument/2006/relationships/slide" Target="slides/slide311.xml"/><Relationship Id="rId333" Type="http://schemas.openxmlformats.org/officeDocument/2006/relationships/slide" Target="slides/slide332.xml"/><Relationship Id="rId354" Type="http://schemas.openxmlformats.org/officeDocument/2006/relationships/slide" Target="slides/slide353.xml"/><Relationship Id="rId540" Type="http://schemas.openxmlformats.org/officeDocument/2006/relationships/slide" Target="slides/slide539.xml"/><Relationship Id="rId51" Type="http://schemas.openxmlformats.org/officeDocument/2006/relationships/slide" Target="slides/slide50.xml"/><Relationship Id="rId72" Type="http://schemas.openxmlformats.org/officeDocument/2006/relationships/slide" Target="slides/slide71.xml"/><Relationship Id="rId93" Type="http://schemas.openxmlformats.org/officeDocument/2006/relationships/slide" Target="slides/slide92.xml"/><Relationship Id="rId189" Type="http://schemas.openxmlformats.org/officeDocument/2006/relationships/slide" Target="slides/slide188.xml"/><Relationship Id="rId375" Type="http://schemas.openxmlformats.org/officeDocument/2006/relationships/slide" Target="slides/slide374.xml"/><Relationship Id="rId396" Type="http://schemas.openxmlformats.org/officeDocument/2006/relationships/slide" Target="slides/slide395.xml"/><Relationship Id="rId561" Type="http://schemas.openxmlformats.org/officeDocument/2006/relationships/slide" Target="slides/slide560.xml"/><Relationship Id="rId582" Type="http://schemas.openxmlformats.org/officeDocument/2006/relationships/slide" Target="slides/slide581.xml"/><Relationship Id="rId617" Type="http://schemas.openxmlformats.org/officeDocument/2006/relationships/slide" Target="slides/slide616.xml"/><Relationship Id="rId638" Type="http://schemas.openxmlformats.org/officeDocument/2006/relationships/theme" Target="theme/theme1.xml"/><Relationship Id="rId3" Type="http://schemas.openxmlformats.org/officeDocument/2006/relationships/slide" Target="slides/slide2.xml"/><Relationship Id="rId214" Type="http://schemas.openxmlformats.org/officeDocument/2006/relationships/slide" Target="slides/slide213.xml"/><Relationship Id="rId235" Type="http://schemas.openxmlformats.org/officeDocument/2006/relationships/slide" Target="slides/slide234.xml"/><Relationship Id="rId256" Type="http://schemas.openxmlformats.org/officeDocument/2006/relationships/slide" Target="slides/slide255.xml"/><Relationship Id="rId277" Type="http://schemas.openxmlformats.org/officeDocument/2006/relationships/slide" Target="slides/slide276.xml"/><Relationship Id="rId298" Type="http://schemas.openxmlformats.org/officeDocument/2006/relationships/slide" Target="slides/slide297.xml"/><Relationship Id="rId400" Type="http://schemas.openxmlformats.org/officeDocument/2006/relationships/slide" Target="slides/slide399.xml"/><Relationship Id="rId421" Type="http://schemas.openxmlformats.org/officeDocument/2006/relationships/slide" Target="slides/slide420.xml"/><Relationship Id="rId442" Type="http://schemas.openxmlformats.org/officeDocument/2006/relationships/slide" Target="slides/slide441.xml"/><Relationship Id="rId463" Type="http://schemas.openxmlformats.org/officeDocument/2006/relationships/slide" Target="slides/slide462.xml"/><Relationship Id="rId484" Type="http://schemas.openxmlformats.org/officeDocument/2006/relationships/slide" Target="slides/slide483.xml"/><Relationship Id="rId519" Type="http://schemas.openxmlformats.org/officeDocument/2006/relationships/slide" Target="slides/slide518.xml"/><Relationship Id="rId116" Type="http://schemas.openxmlformats.org/officeDocument/2006/relationships/slide" Target="slides/slide115.xml"/><Relationship Id="rId137" Type="http://schemas.openxmlformats.org/officeDocument/2006/relationships/slide" Target="slides/slide136.xml"/><Relationship Id="rId158" Type="http://schemas.openxmlformats.org/officeDocument/2006/relationships/slide" Target="slides/slide157.xml"/><Relationship Id="rId302" Type="http://schemas.openxmlformats.org/officeDocument/2006/relationships/slide" Target="slides/slide301.xml"/><Relationship Id="rId323" Type="http://schemas.openxmlformats.org/officeDocument/2006/relationships/slide" Target="slides/slide322.xml"/><Relationship Id="rId344" Type="http://schemas.openxmlformats.org/officeDocument/2006/relationships/slide" Target="slides/slide343.xml"/><Relationship Id="rId530" Type="http://schemas.openxmlformats.org/officeDocument/2006/relationships/slide" Target="slides/slide529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62" Type="http://schemas.openxmlformats.org/officeDocument/2006/relationships/slide" Target="slides/slide61.xml"/><Relationship Id="rId83" Type="http://schemas.openxmlformats.org/officeDocument/2006/relationships/slide" Target="slides/slide82.xml"/><Relationship Id="rId179" Type="http://schemas.openxmlformats.org/officeDocument/2006/relationships/slide" Target="slides/slide178.xml"/><Relationship Id="rId365" Type="http://schemas.openxmlformats.org/officeDocument/2006/relationships/slide" Target="slides/slide364.xml"/><Relationship Id="rId386" Type="http://schemas.openxmlformats.org/officeDocument/2006/relationships/slide" Target="slides/slide385.xml"/><Relationship Id="rId551" Type="http://schemas.openxmlformats.org/officeDocument/2006/relationships/slide" Target="slides/slide550.xml"/><Relationship Id="rId572" Type="http://schemas.openxmlformats.org/officeDocument/2006/relationships/slide" Target="slides/slide571.xml"/><Relationship Id="rId593" Type="http://schemas.openxmlformats.org/officeDocument/2006/relationships/slide" Target="slides/slide592.xml"/><Relationship Id="rId607" Type="http://schemas.openxmlformats.org/officeDocument/2006/relationships/slide" Target="slides/slide606.xml"/><Relationship Id="rId628" Type="http://schemas.openxmlformats.org/officeDocument/2006/relationships/slide" Target="slides/slide627.xml"/><Relationship Id="rId190" Type="http://schemas.openxmlformats.org/officeDocument/2006/relationships/slide" Target="slides/slide189.xml"/><Relationship Id="rId204" Type="http://schemas.openxmlformats.org/officeDocument/2006/relationships/slide" Target="slides/slide203.xml"/><Relationship Id="rId225" Type="http://schemas.openxmlformats.org/officeDocument/2006/relationships/slide" Target="slides/slide224.xml"/><Relationship Id="rId246" Type="http://schemas.openxmlformats.org/officeDocument/2006/relationships/slide" Target="slides/slide245.xml"/><Relationship Id="rId267" Type="http://schemas.openxmlformats.org/officeDocument/2006/relationships/slide" Target="slides/slide266.xml"/><Relationship Id="rId288" Type="http://schemas.openxmlformats.org/officeDocument/2006/relationships/slide" Target="slides/slide287.xml"/><Relationship Id="rId411" Type="http://schemas.openxmlformats.org/officeDocument/2006/relationships/slide" Target="slides/slide410.xml"/><Relationship Id="rId432" Type="http://schemas.openxmlformats.org/officeDocument/2006/relationships/slide" Target="slides/slide431.xml"/><Relationship Id="rId453" Type="http://schemas.openxmlformats.org/officeDocument/2006/relationships/slide" Target="slides/slide452.xml"/><Relationship Id="rId474" Type="http://schemas.openxmlformats.org/officeDocument/2006/relationships/slide" Target="slides/slide473.xml"/><Relationship Id="rId509" Type="http://schemas.openxmlformats.org/officeDocument/2006/relationships/slide" Target="slides/slide508.xml"/><Relationship Id="rId106" Type="http://schemas.openxmlformats.org/officeDocument/2006/relationships/slide" Target="slides/slide105.xml"/><Relationship Id="rId127" Type="http://schemas.openxmlformats.org/officeDocument/2006/relationships/slide" Target="slides/slide126.xml"/><Relationship Id="rId313" Type="http://schemas.openxmlformats.org/officeDocument/2006/relationships/slide" Target="slides/slide312.xml"/><Relationship Id="rId495" Type="http://schemas.openxmlformats.org/officeDocument/2006/relationships/slide" Target="slides/slide494.xml"/><Relationship Id="rId10" Type="http://schemas.openxmlformats.org/officeDocument/2006/relationships/slide" Target="slides/slide9.xml"/><Relationship Id="rId31" Type="http://schemas.openxmlformats.org/officeDocument/2006/relationships/slide" Target="slides/slide30.xml"/><Relationship Id="rId52" Type="http://schemas.openxmlformats.org/officeDocument/2006/relationships/slide" Target="slides/slide51.xml"/><Relationship Id="rId73" Type="http://schemas.openxmlformats.org/officeDocument/2006/relationships/slide" Target="slides/slide72.xml"/><Relationship Id="rId94" Type="http://schemas.openxmlformats.org/officeDocument/2006/relationships/slide" Target="slides/slide93.xml"/><Relationship Id="rId148" Type="http://schemas.openxmlformats.org/officeDocument/2006/relationships/slide" Target="slides/slide147.xml"/><Relationship Id="rId169" Type="http://schemas.openxmlformats.org/officeDocument/2006/relationships/slide" Target="slides/slide168.xml"/><Relationship Id="rId334" Type="http://schemas.openxmlformats.org/officeDocument/2006/relationships/slide" Target="slides/slide333.xml"/><Relationship Id="rId355" Type="http://schemas.openxmlformats.org/officeDocument/2006/relationships/slide" Target="slides/slide354.xml"/><Relationship Id="rId376" Type="http://schemas.openxmlformats.org/officeDocument/2006/relationships/slide" Target="slides/slide375.xml"/><Relationship Id="rId397" Type="http://schemas.openxmlformats.org/officeDocument/2006/relationships/slide" Target="slides/slide396.xml"/><Relationship Id="rId520" Type="http://schemas.openxmlformats.org/officeDocument/2006/relationships/slide" Target="slides/slide519.xml"/><Relationship Id="rId541" Type="http://schemas.openxmlformats.org/officeDocument/2006/relationships/slide" Target="slides/slide540.xml"/><Relationship Id="rId562" Type="http://schemas.openxmlformats.org/officeDocument/2006/relationships/slide" Target="slides/slide561.xml"/><Relationship Id="rId583" Type="http://schemas.openxmlformats.org/officeDocument/2006/relationships/slide" Target="slides/slide582.xml"/><Relationship Id="rId618" Type="http://schemas.openxmlformats.org/officeDocument/2006/relationships/slide" Target="slides/slide617.xml"/><Relationship Id="rId639" Type="http://schemas.openxmlformats.org/officeDocument/2006/relationships/tableStyles" Target="tableStyles.xml"/><Relationship Id="rId4" Type="http://schemas.openxmlformats.org/officeDocument/2006/relationships/slide" Target="slides/slide3.xml"/><Relationship Id="rId180" Type="http://schemas.openxmlformats.org/officeDocument/2006/relationships/slide" Target="slides/slide179.xml"/><Relationship Id="rId215" Type="http://schemas.openxmlformats.org/officeDocument/2006/relationships/slide" Target="slides/slide214.xml"/><Relationship Id="rId236" Type="http://schemas.openxmlformats.org/officeDocument/2006/relationships/slide" Target="slides/slide235.xml"/><Relationship Id="rId257" Type="http://schemas.openxmlformats.org/officeDocument/2006/relationships/slide" Target="slides/slide256.xml"/><Relationship Id="rId278" Type="http://schemas.openxmlformats.org/officeDocument/2006/relationships/slide" Target="slides/slide277.xml"/><Relationship Id="rId401" Type="http://schemas.openxmlformats.org/officeDocument/2006/relationships/slide" Target="slides/slide400.xml"/><Relationship Id="rId422" Type="http://schemas.openxmlformats.org/officeDocument/2006/relationships/slide" Target="slides/slide421.xml"/><Relationship Id="rId443" Type="http://schemas.openxmlformats.org/officeDocument/2006/relationships/slide" Target="slides/slide442.xml"/><Relationship Id="rId464" Type="http://schemas.openxmlformats.org/officeDocument/2006/relationships/slide" Target="slides/slide463.xml"/><Relationship Id="rId303" Type="http://schemas.openxmlformats.org/officeDocument/2006/relationships/slide" Target="slides/slide302.xml"/><Relationship Id="rId485" Type="http://schemas.openxmlformats.org/officeDocument/2006/relationships/slide" Target="slides/slide484.xml"/><Relationship Id="rId42" Type="http://schemas.openxmlformats.org/officeDocument/2006/relationships/slide" Target="slides/slide41.xml"/><Relationship Id="rId84" Type="http://schemas.openxmlformats.org/officeDocument/2006/relationships/slide" Target="slides/slide83.xml"/><Relationship Id="rId138" Type="http://schemas.openxmlformats.org/officeDocument/2006/relationships/slide" Target="slides/slide137.xml"/><Relationship Id="rId345" Type="http://schemas.openxmlformats.org/officeDocument/2006/relationships/slide" Target="slides/slide344.xml"/><Relationship Id="rId387" Type="http://schemas.openxmlformats.org/officeDocument/2006/relationships/slide" Target="slides/slide386.xml"/><Relationship Id="rId510" Type="http://schemas.openxmlformats.org/officeDocument/2006/relationships/slide" Target="slides/slide509.xml"/><Relationship Id="rId552" Type="http://schemas.openxmlformats.org/officeDocument/2006/relationships/slide" Target="slides/slide551.xml"/><Relationship Id="rId594" Type="http://schemas.openxmlformats.org/officeDocument/2006/relationships/slide" Target="slides/slide593.xml"/><Relationship Id="rId608" Type="http://schemas.openxmlformats.org/officeDocument/2006/relationships/slide" Target="slides/slide607.xml"/><Relationship Id="rId191" Type="http://schemas.openxmlformats.org/officeDocument/2006/relationships/slide" Target="slides/slide190.xml"/><Relationship Id="rId205" Type="http://schemas.openxmlformats.org/officeDocument/2006/relationships/slide" Target="slides/slide204.xml"/><Relationship Id="rId247" Type="http://schemas.openxmlformats.org/officeDocument/2006/relationships/slide" Target="slides/slide246.xml"/><Relationship Id="rId412" Type="http://schemas.openxmlformats.org/officeDocument/2006/relationships/slide" Target="slides/slide411.xml"/><Relationship Id="rId107" Type="http://schemas.openxmlformats.org/officeDocument/2006/relationships/slide" Target="slides/slide106.xml"/><Relationship Id="rId289" Type="http://schemas.openxmlformats.org/officeDocument/2006/relationships/slide" Target="slides/slide288.xml"/><Relationship Id="rId454" Type="http://schemas.openxmlformats.org/officeDocument/2006/relationships/slide" Target="slides/slide453.xml"/><Relationship Id="rId496" Type="http://schemas.openxmlformats.org/officeDocument/2006/relationships/slide" Target="slides/slide495.xml"/><Relationship Id="rId11" Type="http://schemas.openxmlformats.org/officeDocument/2006/relationships/slide" Target="slides/slide10.xml"/><Relationship Id="rId53" Type="http://schemas.openxmlformats.org/officeDocument/2006/relationships/slide" Target="slides/slide52.xml"/><Relationship Id="rId149" Type="http://schemas.openxmlformats.org/officeDocument/2006/relationships/slide" Target="slides/slide148.xml"/><Relationship Id="rId314" Type="http://schemas.openxmlformats.org/officeDocument/2006/relationships/slide" Target="slides/slide313.xml"/><Relationship Id="rId356" Type="http://schemas.openxmlformats.org/officeDocument/2006/relationships/slide" Target="slides/slide355.xml"/><Relationship Id="rId398" Type="http://schemas.openxmlformats.org/officeDocument/2006/relationships/slide" Target="slides/slide397.xml"/><Relationship Id="rId521" Type="http://schemas.openxmlformats.org/officeDocument/2006/relationships/slide" Target="slides/slide520.xml"/><Relationship Id="rId563" Type="http://schemas.openxmlformats.org/officeDocument/2006/relationships/slide" Target="slides/slide562.xml"/><Relationship Id="rId619" Type="http://schemas.openxmlformats.org/officeDocument/2006/relationships/slide" Target="slides/slide618.xml"/><Relationship Id="rId95" Type="http://schemas.openxmlformats.org/officeDocument/2006/relationships/slide" Target="slides/slide94.xml"/><Relationship Id="rId160" Type="http://schemas.openxmlformats.org/officeDocument/2006/relationships/slide" Target="slides/slide159.xml"/><Relationship Id="rId216" Type="http://schemas.openxmlformats.org/officeDocument/2006/relationships/slide" Target="slides/slide215.xml"/><Relationship Id="rId423" Type="http://schemas.openxmlformats.org/officeDocument/2006/relationships/slide" Target="slides/slide422.xml"/><Relationship Id="rId258" Type="http://schemas.openxmlformats.org/officeDocument/2006/relationships/slide" Target="slides/slide257.xml"/><Relationship Id="rId465" Type="http://schemas.openxmlformats.org/officeDocument/2006/relationships/slide" Target="slides/slide464.xml"/><Relationship Id="rId630" Type="http://schemas.openxmlformats.org/officeDocument/2006/relationships/slide" Target="slides/slide629.xml"/><Relationship Id="rId22" Type="http://schemas.openxmlformats.org/officeDocument/2006/relationships/slide" Target="slides/slide21.xml"/><Relationship Id="rId64" Type="http://schemas.openxmlformats.org/officeDocument/2006/relationships/slide" Target="slides/slide63.xml"/><Relationship Id="rId118" Type="http://schemas.openxmlformats.org/officeDocument/2006/relationships/slide" Target="slides/slide117.xml"/><Relationship Id="rId325" Type="http://schemas.openxmlformats.org/officeDocument/2006/relationships/slide" Target="slides/slide324.xml"/><Relationship Id="rId367" Type="http://schemas.openxmlformats.org/officeDocument/2006/relationships/slide" Target="slides/slide366.xml"/><Relationship Id="rId532" Type="http://schemas.openxmlformats.org/officeDocument/2006/relationships/slide" Target="slides/slide531.xml"/><Relationship Id="rId574" Type="http://schemas.openxmlformats.org/officeDocument/2006/relationships/slide" Target="slides/slide573.xml"/><Relationship Id="rId171" Type="http://schemas.openxmlformats.org/officeDocument/2006/relationships/slide" Target="slides/slide170.xml"/><Relationship Id="rId227" Type="http://schemas.openxmlformats.org/officeDocument/2006/relationships/slide" Target="slides/slide226.xml"/><Relationship Id="rId269" Type="http://schemas.openxmlformats.org/officeDocument/2006/relationships/slide" Target="slides/slide268.xml"/><Relationship Id="rId434" Type="http://schemas.openxmlformats.org/officeDocument/2006/relationships/slide" Target="slides/slide433.xml"/><Relationship Id="rId476" Type="http://schemas.openxmlformats.org/officeDocument/2006/relationships/slide" Target="slides/slide475.xml"/><Relationship Id="rId33" Type="http://schemas.openxmlformats.org/officeDocument/2006/relationships/slide" Target="slides/slide32.xml"/><Relationship Id="rId129" Type="http://schemas.openxmlformats.org/officeDocument/2006/relationships/slide" Target="slides/slide128.xml"/><Relationship Id="rId280" Type="http://schemas.openxmlformats.org/officeDocument/2006/relationships/slide" Target="slides/slide279.xml"/><Relationship Id="rId336" Type="http://schemas.openxmlformats.org/officeDocument/2006/relationships/slide" Target="slides/slide335.xml"/><Relationship Id="rId501" Type="http://schemas.openxmlformats.org/officeDocument/2006/relationships/slide" Target="slides/slide500.xml"/><Relationship Id="rId543" Type="http://schemas.openxmlformats.org/officeDocument/2006/relationships/slide" Target="slides/slide542.xml"/><Relationship Id="rId75" Type="http://schemas.openxmlformats.org/officeDocument/2006/relationships/slide" Target="slides/slide74.xml"/><Relationship Id="rId140" Type="http://schemas.openxmlformats.org/officeDocument/2006/relationships/slide" Target="slides/slide139.xml"/><Relationship Id="rId182" Type="http://schemas.openxmlformats.org/officeDocument/2006/relationships/slide" Target="slides/slide181.xml"/><Relationship Id="rId378" Type="http://schemas.openxmlformats.org/officeDocument/2006/relationships/slide" Target="slides/slide377.xml"/><Relationship Id="rId403" Type="http://schemas.openxmlformats.org/officeDocument/2006/relationships/slide" Target="slides/slide402.xml"/><Relationship Id="rId585" Type="http://schemas.openxmlformats.org/officeDocument/2006/relationships/slide" Target="slides/slide584.xml"/><Relationship Id="rId6" Type="http://schemas.openxmlformats.org/officeDocument/2006/relationships/slide" Target="slides/slide5.xml"/><Relationship Id="rId238" Type="http://schemas.openxmlformats.org/officeDocument/2006/relationships/slide" Target="slides/slide237.xml"/><Relationship Id="rId445" Type="http://schemas.openxmlformats.org/officeDocument/2006/relationships/slide" Target="slides/slide444.xml"/><Relationship Id="rId487" Type="http://schemas.openxmlformats.org/officeDocument/2006/relationships/slide" Target="slides/slide486.xml"/><Relationship Id="rId610" Type="http://schemas.openxmlformats.org/officeDocument/2006/relationships/slide" Target="slides/slide609.xml"/><Relationship Id="rId291" Type="http://schemas.openxmlformats.org/officeDocument/2006/relationships/slide" Target="slides/slide290.xml"/><Relationship Id="rId305" Type="http://schemas.openxmlformats.org/officeDocument/2006/relationships/slide" Target="slides/slide304.xml"/><Relationship Id="rId347" Type="http://schemas.openxmlformats.org/officeDocument/2006/relationships/slide" Target="slides/slide346.xml"/><Relationship Id="rId512" Type="http://schemas.openxmlformats.org/officeDocument/2006/relationships/slide" Target="slides/slide511.xml"/><Relationship Id="rId44" Type="http://schemas.openxmlformats.org/officeDocument/2006/relationships/slide" Target="slides/slide43.xml"/><Relationship Id="rId86" Type="http://schemas.openxmlformats.org/officeDocument/2006/relationships/slide" Target="slides/slide85.xml"/><Relationship Id="rId151" Type="http://schemas.openxmlformats.org/officeDocument/2006/relationships/slide" Target="slides/slide150.xml"/><Relationship Id="rId389" Type="http://schemas.openxmlformats.org/officeDocument/2006/relationships/slide" Target="slides/slide388.xml"/><Relationship Id="rId554" Type="http://schemas.openxmlformats.org/officeDocument/2006/relationships/slide" Target="slides/slide553.xml"/><Relationship Id="rId596" Type="http://schemas.openxmlformats.org/officeDocument/2006/relationships/slide" Target="slides/slide595.xml"/><Relationship Id="rId193" Type="http://schemas.openxmlformats.org/officeDocument/2006/relationships/slide" Target="slides/slide192.xml"/><Relationship Id="rId207" Type="http://schemas.openxmlformats.org/officeDocument/2006/relationships/slide" Target="slides/slide206.xml"/><Relationship Id="rId249" Type="http://schemas.openxmlformats.org/officeDocument/2006/relationships/slide" Target="slides/slide248.xml"/><Relationship Id="rId414" Type="http://schemas.openxmlformats.org/officeDocument/2006/relationships/slide" Target="slides/slide413.xml"/><Relationship Id="rId456" Type="http://schemas.openxmlformats.org/officeDocument/2006/relationships/slide" Target="slides/slide455.xml"/><Relationship Id="rId498" Type="http://schemas.openxmlformats.org/officeDocument/2006/relationships/slide" Target="slides/slide497.xml"/><Relationship Id="rId621" Type="http://schemas.openxmlformats.org/officeDocument/2006/relationships/slide" Target="slides/slide620.xml"/><Relationship Id="rId13" Type="http://schemas.openxmlformats.org/officeDocument/2006/relationships/slide" Target="slides/slide12.xml"/><Relationship Id="rId109" Type="http://schemas.openxmlformats.org/officeDocument/2006/relationships/slide" Target="slides/slide108.xml"/><Relationship Id="rId260" Type="http://schemas.openxmlformats.org/officeDocument/2006/relationships/slide" Target="slides/slide259.xml"/><Relationship Id="rId316" Type="http://schemas.openxmlformats.org/officeDocument/2006/relationships/slide" Target="slides/slide315.xml"/><Relationship Id="rId523" Type="http://schemas.openxmlformats.org/officeDocument/2006/relationships/slide" Target="slides/slide522.xml"/><Relationship Id="rId55" Type="http://schemas.openxmlformats.org/officeDocument/2006/relationships/slide" Target="slides/slide54.xml"/><Relationship Id="rId97" Type="http://schemas.openxmlformats.org/officeDocument/2006/relationships/slide" Target="slides/slide96.xml"/><Relationship Id="rId120" Type="http://schemas.openxmlformats.org/officeDocument/2006/relationships/slide" Target="slides/slide119.xml"/><Relationship Id="rId358" Type="http://schemas.openxmlformats.org/officeDocument/2006/relationships/slide" Target="slides/slide357.xml"/><Relationship Id="rId565" Type="http://schemas.openxmlformats.org/officeDocument/2006/relationships/slide" Target="slides/slide564.xml"/><Relationship Id="rId162" Type="http://schemas.openxmlformats.org/officeDocument/2006/relationships/slide" Target="slides/slide161.xml"/><Relationship Id="rId218" Type="http://schemas.openxmlformats.org/officeDocument/2006/relationships/slide" Target="slides/slide217.xml"/><Relationship Id="rId425" Type="http://schemas.openxmlformats.org/officeDocument/2006/relationships/slide" Target="slides/slide424.xml"/><Relationship Id="rId467" Type="http://schemas.openxmlformats.org/officeDocument/2006/relationships/slide" Target="slides/slide466.xml"/><Relationship Id="rId632" Type="http://schemas.openxmlformats.org/officeDocument/2006/relationships/slide" Target="slides/slide631.xml"/><Relationship Id="rId271" Type="http://schemas.openxmlformats.org/officeDocument/2006/relationships/slide" Target="slides/slide270.xml"/><Relationship Id="rId24" Type="http://schemas.openxmlformats.org/officeDocument/2006/relationships/slide" Target="slides/slide23.xml"/><Relationship Id="rId66" Type="http://schemas.openxmlformats.org/officeDocument/2006/relationships/slide" Target="slides/slide65.xml"/><Relationship Id="rId131" Type="http://schemas.openxmlformats.org/officeDocument/2006/relationships/slide" Target="slides/slide130.xml"/><Relationship Id="rId327" Type="http://schemas.openxmlformats.org/officeDocument/2006/relationships/slide" Target="slides/slide326.xml"/><Relationship Id="rId369" Type="http://schemas.openxmlformats.org/officeDocument/2006/relationships/slide" Target="slides/slide368.xml"/><Relationship Id="rId534" Type="http://schemas.openxmlformats.org/officeDocument/2006/relationships/slide" Target="slides/slide533.xml"/><Relationship Id="rId576" Type="http://schemas.openxmlformats.org/officeDocument/2006/relationships/slide" Target="slides/slide575.xml"/><Relationship Id="rId173" Type="http://schemas.openxmlformats.org/officeDocument/2006/relationships/slide" Target="slides/slide172.xml"/><Relationship Id="rId229" Type="http://schemas.openxmlformats.org/officeDocument/2006/relationships/slide" Target="slides/slide228.xml"/><Relationship Id="rId380" Type="http://schemas.openxmlformats.org/officeDocument/2006/relationships/slide" Target="slides/slide379.xml"/><Relationship Id="rId436" Type="http://schemas.openxmlformats.org/officeDocument/2006/relationships/slide" Target="slides/slide435.xml"/><Relationship Id="rId601" Type="http://schemas.openxmlformats.org/officeDocument/2006/relationships/slide" Target="slides/slide600.xml"/><Relationship Id="rId240" Type="http://schemas.openxmlformats.org/officeDocument/2006/relationships/slide" Target="slides/slide239.xml"/><Relationship Id="rId478" Type="http://schemas.openxmlformats.org/officeDocument/2006/relationships/slide" Target="slides/slide477.xml"/><Relationship Id="rId35" Type="http://schemas.openxmlformats.org/officeDocument/2006/relationships/slide" Target="slides/slide34.xml"/><Relationship Id="rId77" Type="http://schemas.openxmlformats.org/officeDocument/2006/relationships/slide" Target="slides/slide76.xml"/><Relationship Id="rId100" Type="http://schemas.openxmlformats.org/officeDocument/2006/relationships/slide" Target="slides/slide99.xml"/><Relationship Id="rId282" Type="http://schemas.openxmlformats.org/officeDocument/2006/relationships/slide" Target="slides/slide281.xml"/><Relationship Id="rId338" Type="http://schemas.openxmlformats.org/officeDocument/2006/relationships/slide" Target="slides/slide337.xml"/><Relationship Id="rId503" Type="http://schemas.openxmlformats.org/officeDocument/2006/relationships/slide" Target="slides/slide502.xml"/><Relationship Id="rId545" Type="http://schemas.openxmlformats.org/officeDocument/2006/relationships/slide" Target="slides/slide544.xml"/><Relationship Id="rId587" Type="http://schemas.openxmlformats.org/officeDocument/2006/relationships/slide" Target="slides/slide586.xml"/><Relationship Id="rId8" Type="http://schemas.openxmlformats.org/officeDocument/2006/relationships/slide" Target="slides/slide7.xml"/><Relationship Id="rId142" Type="http://schemas.openxmlformats.org/officeDocument/2006/relationships/slide" Target="slides/slide141.xml"/><Relationship Id="rId184" Type="http://schemas.openxmlformats.org/officeDocument/2006/relationships/slide" Target="slides/slide183.xml"/><Relationship Id="rId391" Type="http://schemas.openxmlformats.org/officeDocument/2006/relationships/slide" Target="slides/slide390.xml"/><Relationship Id="rId405" Type="http://schemas.openxmlformats.org/officeDocument/2006/relationships/slide" Target="slides/slide404.xml"/><Relationship Id="rId447" Type="http://schemas.openxmlformats.org/officeDocument/2006/relationships/slide" Target="slides/slide446.xml"/><Relationship Id="rId612" Type="http://schemas.openxmlformats.org/officeDocument/2006/relationships/slide" Target="slides/slide611.xml"/><Relationship Id="rId251" Type="http://schemas.openxmlformats.org/officeDocument/2006/relationships/slide" Target="slides/slide250.xml"/><Relationship Id="rId489" Type="http://schemas.openxmlformats.org/officeDocument/2006/relationships/slide" Target="slides/slide488.xml"/><Relationship Id="rId46" Type="http://schemas.openxmlformats.org/officeDocument/2006/relationships/slide" Target="slides/slide45.xml"/><Relationship Id="rId293" Type="http://schemas.openxmlformats.org/officeDocument/2006/relationships/slide" Target="slides/slide292.xml"/><Relationship Id="rId307" Type="http://schemas.openxmlformats.org/officeDocument/2006/relationships/slide" Target="slides/slide306.xml"/><Relationship Id="rId349" Type="http://schemas.openxmlformats.org/officeDocument/2006/relationships/slide" Target="slides/slide348.xml"/><Relationship Id="rId514" Type="http://schemas.openxmlformats.org/officeDocument/2006/relationships/slide" Target="slides/slide513.xml"/><Relationship Id="rId556" Type="http://schemas.openxmlformats.org/officeDocument/2006/relationships/slide" Target="slides/slide555.xml"/><Relationship Id="rId88" Type="http://schemas.openxmlformats.org/officeDocument/2006/relationships/slide" Target="slides/slide87.xml"/><Relationship Id="rId111" Type="http://schemas.openxmlformats.org/officeDocument/2006/relationships/slide" Target="slides/slide110.xml"/><Relationship Id="rId153" Type="http://schemas.openxmlformats.org/officeDocument/2006/relationships/slide" Target="slides/slide152.xml"/><Relationship Id="rId195" Type="http://schemas.openxmlformats.org/officeDocument/2006/relationships/slide" Target="slides/slide194.xml"/><Relationship Id="rId209" Type="http://schemas.openxmlformats.org/officeDocument/2006/relationships/slide" Target="slides/slide208.xml"/><Relationship Id="rId360" Type="http://schemas.openxmlformats.org/officeDocument/2006/relationships/slide" Target="slides/slide359.xml"/><Relationship Id="rId416" Type="http://schemas.openxmlformats.org/officeDocument/2006/relationships/slide" Target="slides/slide415.xml"/><Relationship Id="rId598" Type="http://schemas.openxmlformats.org/officeDocument/2006/relationships/slide" Target="slides/slide597.xml"/><Relationship Id="rId220" Type="http://schemas.openxmlformats.org/officeDocument/2006/relationships/slide" Target="slides/slide219.xml"/><Relationship Id="rId458" Type="http://schemas.openxmlformats.org/officeDocument/2006/relationships/slide" Target="slides/slide457.xml"/><Relationship Id="rId623" Type="http://schemas.openxmlformats.org/officeDocument/2006/relationships/slide" Target="slides/slide622.xml"/><Relationship Id="rId15" Type="http://schemas.openxmlformats.org/officeDocument/2006/relationships/slide" Target="slides/slide14.xml"/><Relationship Id="rId57" Type="http://schemas.openxmlformats.org/officeDocument/2006/relationships/slide" Target="slides/slide56.xml"/><Relationship Id="rId262" Type="http://schemas.openxmlformats.org/officeDocument/2006/relationships/slide" Target="slides/slide261.xml"/><Relationship Id="rId318" Type="http://schemas.openxmlformats.org/officeDocument/2006/relationships/slide" Target="slides/slide317.xml"/><Relationship Id="rId525" Type="http://schemas.openxmlformats.org/officeDocument/2006/relationships/slide" Target="slides/slide524.xml"/><Relationship Id="rId567" Type="http://schemas.openxmlformats.org/officeDocument/2006/relationships/slide" Target="slides/slide566.xml"/><Relationship Id="rId99" Type="http://schemas.openxmlformats.org/officeDocument/2006/relationships/slide" Target="slides/slide98.xml"/><Relationship Id="rId122" Type="http://schemas.openxmlformats.org/officeDocument/2006/relationships/slide" Target="slides/slide121.xml"/><Relationship Id="rId164" Type="http://schemas.openxmlformats.org/officeDocument/2006/relationships/slide" Target="slides/slide163.xml"/><Relationship Id="rId371" Type="http://schemas.openxmlformats.org/officeDocument/2006/relationships/slide" Target="slides/slide370.xml"/><Relationship Id="rId427" Type="http://schemas.openxmlformats.org/officeDocument/2006/relationships/slide" Target="slides/slide426.xml"/><Relationship Id="rId469" Type="http://schemas.openxmlformats.org/officeDocument/2006/relationships/slide" Target="slides/slide468.xml"/><Relationship Id="rId634" Type="http://schemas.openxmlformats.org/officeDocument/2006/relationships/slide" Target="slides/slide633.xml"/><Relationship Id="rId26" Type="http://schemas.openxmlformats.org/officeDocument/2006/relationships/slide" Target="slides/slide25.xml"/><Relationship Id="rId231" Type="http://schemas.openxmlformats.org/officeDocument/2006/relationships/slide" Target="slides/slide230.xml"/><Relationship Id="rId273" Type="http://schemas.openxmlformats.org/officeDocument/2006/relationships/slide" Target="slides/slide272.xml"/><Relationship Id="rId329" Type="http://schemas.openxmlformats.org/officeDocument/2006/relationships/slide" Target="slides/slide328.xml"/><Relationship Id="rId480" Type="http://schemas.openxmlformats.org/officeDocument/2006/relationships/slide" Target="slides/slide479.xml"/><Relationship Id="rId536" Type="http://schemas.openxmlformats.org/officeDocument/2006/relationships/slide" Target="slides/slide535.xml"/><Relationship Id="rId68" Type="http://schemas.openxmlformats.org/officeDocument/2006/relationships/slide" Target="slides/slide67.xml"/><Relationship Id="rId133" Type="http://schemas.openxmlformats.org/officeDocument/2006/relationships/slide" Target="slides/slide132.xml"/><Relationship Id="rId175" Type="http://schemas.openxmlformats.org/officeDocument/2006/relationships/slide" Target="slides/slide174.xml"/><Relationship Id="rId340" Type="http://schemas.openxmlformats.org/officeDocument/2006/relationships/slide" Target="slides/slide339.xml"/><Relationship Id="rId578" Type="http://schemas.openxmlformats.org/officeDocument/2006/relationships/slide" Target="slides/slide577.xml"/><Relationship Id="rId200" Type="http://schemas.openxmlformats.org/officeDocument/2006/relationships/slide" Target="slides/slide199.xml"/><Relationship Id="rId382" Type="http://schemas.openxmlformats.org/officeDocument/2006/relationships/slide" Target="slides/slide381.xml"/><Relationship Id="rId438" Type="http://schemas.openxmlformats.org/officeDocument/2006/relationships/slide" Target="slides/slide437.xml"/><Relationship Id="rId603" Type="http://schemas.openxmlformats.org/officeDocument/2006/relationships/slide" Target="slides/slide602.xml"/><Relationship Id="rId242" Type="http://schemas.openxmlformats.org/officeDocument/2006/relationships/slide" Target="slides/slide241.xml"/><Relationship Id="rId284" Type="http://schemas.openxmlformats.org/officeDocument/2006/relationships/slide" Target="slides/slide283.xml"/><Relationship Id="rId491" Type="http://schemas.openxmlformats.org/officeDocument/2006/relationships/slide" Target="slides/slide490.xml"/><Relationship Id="rId505" Type="http://schemas.openxmlformats.org/officeDocument/2006/relationships/slide" Target="slides/slide504.xml"/><Relationship Id="rId37" Type="http://schemas.openxmlformats.org/officeDocument/2006/relationships/slide" Target="slides/slide36.xml"/><Relationship Id="rId79" Type="http://schemas.openxmlformats.org/officeDocument/2006/relationships/slide" Target="slides/slide78.xml"/><Relationship Id="rId102" Type="http://schemas.openxmlformats.org/officeDocument/2006/relationships/slide" Target="slides/slide101.xml"/><Relationship Id="rId144" Type="http://schemas.openxmlformats.org/officeDocument/2006/relationships/slide" Target="slides/slide143.xml"/><Relationship Id="rId547" Type="http://schemas.openxmlformats.org/officeDocument/2006/relationships/slide" Target="slides/slide546.xml"/><Relationship Id="rId589" Type="http://schemas.openxmlformats.org/officeDocument/2006/relationships/slide" Target="slides/slide588.xml"/><Relationship Id="rId90" Type="http://schemas.openxmlformats.org/officeDocument/2006/relationships/slide" Target="slides/slide89.xml"/><Relationship Id="rId186" Type="http://schemas.openxmlformats.org/officeDocument/2006/relationships/slide" Target="slides/slide185.xml"/><Relationship Id="rId351" Type="http://schemas.openxmlformats.org/officeDocument/2006/relationships/slide" Target="slides/slide350.xml"/><Relationship Id="rId393" Type="http://schemas.openxmlformats.org/officeDocument/2006/relationships/slide" Target="slides/slide392.xml"/><Relationship Id="rId407" Type="http://schemas.openxmlformats.org/officeDocument/2006/relationships/slide" Target="slides/slide406.xml"/><Relationship Id="rId449" Type="http://schemas.openxmlformats.org/officeDocument/2006/relationships/slide" Target="slides/slide448.xml"/><Relationship Id="rId614" Type="http://schemas.openxmlformats.org/officeDocument/2006/relationships/slide" Target="slides/slide613.xml"/><Relationship Id="rId211" Type="http://schemas.openxmlformats.org/officeDocument/2006/relationships/slide" Target="slides/slide210.xml"/><Relationship Id="rId253" Type="http://schemas.openxmlformats.org/officeDocument/2006/relationships/slide" Target="slides/slide252.xml"/><Relationship Id="rId295" Type="http://schemas.openxmlformats.org/officeDocument/2006/relationships/slide" Target="slides/slide294.xml"/><Relationship Id="rId309" Type="http://schemas.openxmlformats.org/officeDocument/2006/relationships/slide" Target="slides/slide308.xml"/><Relationship Id="rId460" Type="http://schemas.openxmlformats.org/officeDocument/2006/relationships/slide" Target="slides/slide459.xml"/><Relationship Id="rId516" Type="http://schemas.openxmlformats.org/officeDocument/2006/relationships/slide" Target="slides/slide515.xml"/><Relationship Id="rId48" Type="http://schemas.openxmlformats.org/officeDocument/2006/relationships/slide" Target="slides/slide47.xml"/><Relationship Id="rId113" Type="http://schemas.openxmlformats.org/officeDocument/2006/relationships/slide" Target="slides/slide112.xml"/><Relationship Id="rId320" Type="http://schemas.openxmlformats.org/officeDocument/2006/relationships/slide" Target="slides/slide319.xml"/><Relationship Id="rId558" Type="http://schemas.openxmlformats.org/officeDocument/2006/relationships/slide" Target="slides/slide557.xml"/><Relationship Id="rId155" Type="http://schemas.openxmlformats.org/officeDocument/2006/relationships/slide" Target="slides/slide154.xml"/><Relationship Id="rId197" Type="http://schemas.openxmlformats.org/officeDocument/2006/relationships/slide" Target="slides/slide196.xml"/><Relationship Id="rId362" Type="http://schemas.openxmlformats.org/officeDocument/2006/relationships/slide" Target="slides/slide361.xml"/><Relationship Id="rId418" Type="http://schemas.openxmlformats.org/officeDocument/2006/relationships/slide" Target="slides/slide417.xml"/><Relationship Id="rId625" Type="http://schemas.openxmlformats.org/officeDocument/2006/relationships/slide" Target="slides/slide624.xml"/><Relationship Id="rId222" Type="http://schemas.openxmlformats.org/officeDocument/2006/relationships/slide" Target="slides/slide221.xml"/><Relationship Id="rId264" Type="http://schemas.openxmlformats.org/officeDocument/2006/relationships/slide" Target="slides/slide263.xml"/><Relationship Id="rId471" Type="http://schemas.openxmlformats.org/officeDocument/2006/relationships/slide" Target="slides/slide470.xml"/><Relationship Id="rId17" Type="http://schemas.openxmlformats.org/officeDocument/2006/relationships/slide" Target="slides/slide16.xml"/><Relationship Id="rId59" Type="http://schemas.openxmlformats.org/officeDocument/2006/relationships/slide" Target="slides/slide58.xml"/><Relationship Id="rId124" Type="http://schemas.openxmlformats.org/officeDocument/2006/relationships/slide" Target="slides/slide123.xml"/><Relationship Id="rId527" Type="http://schemas.openxmlformats.org/officeDocument/2006/relationships/slide" Target="slides/slide526.xml"/><Relationship Id="rId569" Type="http://schemas.openxmlformats.org/officeDocument/2006/relationships/slide" Target="slides/slide568.xml"/></Relationship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ctrTitle"/>
          </p:nvPr>
        </p:nvSpPr>
        <p:spPr>
          <a:xfrm>
            <a:off x="686276" y="1596453"/>
            <a:ext cx="7777797" cy="1081468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subTitle" idx="4"/>
          </p:nvPr>
        </p:nvSpPr>
        <p:spPr>
          <a:xfrm>
            <a:off x="1372552" y="2883916"/>
            <a:ext cx="6405245" cy="1287462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>
              <a:defRPr sz="1300" b="0" i="0">
                <a:solidFill>
                  <a:srgbClr val="C00000"/>
                </a:solidFill>
                <a:latin typeface="Times New Roman"/>
                <a:cs typeface="Times New Roman"/>
              </a:defRPr>
            </a:lvl1pPr>
          </a:lstStyle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t>20-Jan-21</a:t>
            </a:fld>
            <a:endParaRPr lang="en-US"/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/>
        <p:txBody>
          <a:bodyPr lIns="0" tIns="0" rIns="0" bIns="0"/>
          <a:lstStyle>
            <a:lvl1pPr>
              <a:defRPr sz="1500" b="0" i="0">
                <a:solidFill>
                  <a:srgbClr val="C00000"/>
                </a:solidFill>
                <a:latin typeface="Times New Roman"/>
                <a:cs typeface="Times New Roman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body" idx="1"/>
          </p:nvPr>
        </p:nvSpPr>
        <p:spPr/>
        <p:txBody>
          <a:bodyPr lIns="0" tIns="0" rIns="0" bIns="0"/>
          <a:lstStyle>
            <a:lvl1pPr>
              <a:defRPr b="0" i="0">
                <a:solidFill>
                  <a:schemeClr val="tx1"/>
                </a:solidFill>
              </a:defRPr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>
              <a:defRPr sz="1300" b="0" i="0">
                <a:solidFill>
                  <a:srgbClr val="C00000"/>
                </a:solidFill>
                <a:latin typeface="Times New Roman"/>
                <a:cs typeface="Times New Roman"/>
              </a:defRPr>
            </a:lvl1pPr>
          </a:lstStyle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t>20-Jan-21</a:t>
            </a:fld>
            <a:endParaRPr lang="en-US"/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/>
        <p:txBody>
          <a:bodyPr lIns="0" tIns="0" rIns="0" bIns="0"/>
          <a:lstStyle>
            <a:lvl1pPr>
              <a:defRPr sz="1500" b="0" i="0">
                <a:solidFill>
                  <a:srgbClr val="C00000"/>
                </a:solidFill>
                <a:latin typeface="Times New Roman"/>
                <a:cs typeface="Times New Roman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sz="half" idx="2"/>
          </p:nvPr>
        </p:nvSpPr>
        <p:spPr>
          <a:xfrm>
            <a:off x="457517" y="1184465"/>
            <a:ext cx="3980402" cy="3398901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sz="half" idx="3"/>
          </p:nvPr>
        </p:nvSpPr>
        <p:spPr>
          <a:xfrm>
            <a:off x="4712430" y="1184465"/>
            <a:ext cx="3980402" cy="3398901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5" name="Holder 5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>
              <a:defRPr sz="1300" b="0" i="0">
                <a:solidFill>
                  <a:srgbClr val="C00000"/>
                </a:solidFill>
                <a:latin typeface="Times New Roman"/>
                <a:cs typeface="Times New Roman"/>
              </a:defRPr>
            </a:lvl1pPr>
          </a:lstStyle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  <p:sp>
        <p:nvSpPr>
          <p:cNvPr id="6" name="Holder 6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t>20-Jan-21</a:t>
            </a:fld>
            <a:endParaRPr lang="en-US"/>
          </a:p>
        </p:txBody>
      </p:sp>
      <p:sp>
        <p:nvSpPr>
          <p:cNvPr id="7" name="Holder 7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/>
        <p:txBody>
          <a:bodyPr lIns="0" tIns="0" rIns="0" bIns="0"/>
          <a:lstStyle>
            <a:lvl1pPr>
              <a:defRPr sz="1500" b="0" i="0">
                <a:solidFill>
                  <a:srgbClr val="C00000"/>
                </a:solidFill>
                <a:latin typeface="Times New Roman"/>
                <a:cs typeface="Times New Roman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>
              <a:defRPr sz="1300" b="0" i="0">
                <a:solidFill>
                  <a:srgbClr val="C00000"/>
                </a:solidFill>
                <a:latin typeface="Times New Roman"/>
                <a:cs typeface="Times New Roman"/>
              </a:defRPr>
            </a:lvl1pPr>
          </a:lstStyle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  <p:sp>
        <p:nvSpPr>
          <p:cNvPr id="4" name="Holder 4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t>20-Jan-21</a:t>
            </a:fld>
            <a:endParaRPr lang="en-US"/>
          </a:p>
        </p:txBody>
      </p:sp>
      <p:sp>
        <p:nvSpPr>
          <p:cNvPr id="5" name="Holder 5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>
              <a:defRPr sz="1300" b="0" i="0">
                <a:solidFill>
                  <a:srgbClr val="C00000"/>
                </a:solidFill>
                <a:latin typeface="Times New Roman"/>
                <a:cs typeface="Times New Roman"/>
              </a:defRPr>
            </a:lvl1pPr>
          </a:lstStyle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  <p:sp>
        <p:nvSpPr>
          <p:cNvPr id="3" name="Holder 3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t>20-Jan-21</a:t>
            </a:fld>
            <a:endParaRPr lang="en-US"/>
          </a:p>
        </p:txBody>
      </p:sp>
      <p:sp>
        <p:nvSpPr>
          <p:cNvPr id="4" name="Holder 4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‹#›</a:t>
            </a:fld>
            <a:endParaRPr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theme" Target="../theme/theme1.xml"/><Relationship Id="rId5" Type="http://schemas.openxmlformats.org/officeDocument/2006/relationships/slideLayout" Target="../slideLayouts/slideLayout5.xml"/><Relationship Id="rId4" Type="http://schemas.openxmlformats.org/officeDocument/2006/relationships/slideLayout" Target="../slideLayouts/slideLayout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>
          <a:xfrm>
            <a:off x="3014598" y="72644"/>
            <a:ext cx="3121152" cy="25400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1500" b="0" i="0">
                <a:solidFill>
                  <a:srgbClr val="C00000"/>
                </a:solidFill>
                <a:latin typeface="Times New Roman"/>
                <a:cs typeface="Times New Roman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body" idx="1"/>
          </p:nvPr>
        </p:nvSpPr>
        <p:spPr>
          <a:xfrm>
            <a:off x="477519" y="1011682"/>
            <a:ext cx="8195310" cy="3254375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b="0" i="0">
                <a:solidFill>
                  <a:schemeClr val="tx1"/>
                </a:solidFill>
              </a:defRPr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>
          <a:xfrm>
            <a:off x="4290186" y="4779609"/>
            <a:ext cx="487679" cy="208279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1300" b="0" i="0">
                <a:solidFill>
                  <a:srgbClr val="C00000"/>
                </a:solidFill>
                <a:latin typeface="Times New Roman"/>
                <a:cs typeface="Times New Roman"/>
              </a:defRPr>
            </a:lvl1pPr>
          </a:lstStyle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>
          <a:xfrm>
            <a:off x="457517" y="4789360"/>
            <a:ext cx="2104580" cy="257492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t>20-Jan-21</a:t>
            </a:fld>
            <a:endParaRPr lang="en-US"/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>
          <a:xfrm>
            <a:off x="6588252" y="4789360"/>
            <a:ext cx="2104580" cy="257492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‹#›</a:t>
            </a:fld>
            <a:endParaRPr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</p:sldLayoutIdLst>
  <p:txStyles>
    <p:titleStyle>
      <a:lvl1pPr>
        <a:defRPr>
          <a:latin typeface="+mj-lt"/>
          <a:ea typeface="+mj-ea"/>
          <a:cs typeface="+mj-cs"/>
        </a:defRPr>
      </a:lvl1pPr>
    </p:titleStyle>
    <p:bodyStyle>
      <a:lvl1pPr marL="0">
        <a:defRPr>
          <a:latin typeface="+mn-lt"/>
          <a:ea typeface="+mn-ea"/>
          <a:cs typeface="+mn-cs"/>
        </a:defRPr>
      </a:lvl1pPr>
      <a:lvl2pPr marL="457200">
        <a:defRPr>
          <a:latin typeface="+mn-lt"/>
          <a:ea typeface="+mn-ea"/>
          <a:cs typeface="+mn-cs"/>
        </a:defRPr>
      </a:lvl2pPr>
      <a:lvl3pPr marL="914400">
        <a:defRPr>
          <a:latin typeface="+mn-lt"/>
          <a:ea typeface="+mn-ea"/>
          <a:cs typeface="+mn-cs"/>
        </a:defRPr>
      </a:lvl3pPr>
      <a:lvl4pPr marL="1371600">
        <a:defRPr>
          <a:latin typeface="+mn-lt"/>
          <a:ea typeface="+mn-ea"/>
          <a:cs typeface="+mn-cs"/>
        </a:defRPr>
      </a:lvl4pPr>
      <a:lvl5pPr marL="1828800">
        <a:defRPr>
          <a:latin typeface="+mn-lt"/>
          <a:ea typeface="+mn-ea"/>
          <a:cs typeface="+mn-cs"/>
        </a:defRPr>
      </a:lvl5pPr>
      <a:lvl6pPr marL="2286000">
        <a:defRPr>
          <a:latin typeface="+mn-lt"/>
          <a:ea typeface="+mn-ea"/>
          <a:cs typeface="+mn-cs"/>
        </a:defRPr>
      </a:lvl6pPr>
      <a:lvl7pPr marL="2743200">
        <a:defRPr>
          <a:latin typeface="+mn-lt"/>
          <a:ea typeface="+mn-ea"/>
          <a:cs typeface="+mn-cs"/>
        </a:defRPr>
      </a:lvl7pPr>
      <a:lvl8pPr marL="3200400">
        <a:defRPr>
          <a:latin typeface="+mn-lt"/>
          <a:ea typeface="+mn-ea"/>
          <a:cs typeface="+mn-cs"/>
        </a:defRPr>
      </a:lvl8pPr>
      <a:lvl9pPr marL="3657600">
        <a:defRPr>
          <a:latin typeface="+mn-lt"/>
          <a:ea typeface="+mn-ea"/>
          <a:cs typeface="+mn-cs"/>
        </a:defRPr>
      </a:lvl9pPr>
    </p:bodyStyle>
    <p:otherStyle>
      <a:lvl1pPr marL="0">
        <a:defRPr>
          <a:latin typeface="+mn-lt"/>
          <a:ea typeface="+mn-ea"/>
          <a:cs typeface="+mn-cs"/>
        </a:defRPr>
      </a:lvl1pPr>
      <a:lvl2pPr marL="457200">
        <a:defRPr>
          <a:latin typeface="+mn-lt"/>
          <a:ea typeface="+mn-ea"/>
          <a:cs typeface="+mn-cs"/>
        </a:defRPr>
      </a:lvl2pPr>
      <a:lvl3pPr marL="914400">
        <a:defRPr>
          <a:latin typeface="+mn-lt"/>
          <a:ea typeface="+mn-ea"/>
          <a:cs typeface="+mn-cs"/>
        </a:defRPr>
      </a:lvl3pPr>
      <a:lvl4pPr marL="1371600">
        <a:defRPr>
          <a:latin typeface="+mn-lt"/>
          <a:ea typeface="+mn-ea"/>
          <a:cs typeface="+mn-cs"/>
        </a:defRPr>
      </a:lvl4pPr>
      <a:lvl5pPr marL="1828800">
        <a:defRPr>
          <a:latin typeface="+mn-lt"/>
          <a:ea typeface="+mn-ea"/>
          <a:cs typeface="+mn-cs"/>
        </a:defRPr>
      </a:lvl5pPr>
      <a:lvl6pPr marL="2286000">
        <a:defRPr>
          <a:latin typeface="+mn-lt"/>
          <a:ea typeface="+mn-ea"/>
          <a:cs typeface="+mn-cs"/>
        </a:defRPr>
      </a:lvl6pPr>
      <a:lvl7pPr marL="2743200">
        <a:defRPr>
          <a:latin typeface="+mn-lt"/>
          <a:ea typeface="+mn-ea"/>
          <a:cs typeface="+mn-cs"/>
        </a:defRPr>
      </a:lvl7pPr>
      <a:lvl8pPr marL="3200400">
        <a:defRPr>
          <a:latin typeface="+mn-lt"/>
          <a:ea typeface="+mn-ea"/>
          <a:cs typeface="+mn-cs"/>
        </a:defRPr>
      </a:lvl8pPr>
      <a:lvl9pPr marL="3657600">
        <a:defRPr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Layout" Target="../slideLayouts/slideLayout2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6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6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6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6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6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6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6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6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6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7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7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7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7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7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7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7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7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7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7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8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8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8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8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8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8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8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8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8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8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9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9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9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9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9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9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9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9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9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9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.xml.rels><?xml version="1.0" encoding="UTF-8" standalone="yes"?>
<Relationships xmlns="http://schemas.openxmlformats.org/package/2006/relationships"><Relationship Id="rId8" Type="http://schemas.openxmlformats.org/officeDocument/2006/relationships/slide" Target="slide95.xml"/><Relationship Id="rId13" Type="http://schemas.openxmlformats.org/officeDocument/2006/relationships/slide" Target="slide169.xml"/><Relationship Id="rId18" Type="http://schemas.openxmlformats.org/officeDocument/2006/relationships/slide" Target="slide263.xml"/><Relationship Id="rId3" Type="http://schemas.openxmlformats.org/officeDocument/2006/relationships/slide" Target="slide6.xml"/><Relationship Id="rId7" Type="http://schemas.openxmlformats.org/officeDocument/2006/relationships/slide" Target="slide77.xml"/><Relationship Id="rId12" Type="http://schemas.openxmlformats.org/officeDocument/2006/relationships/slide" Target="slide155.xml"/><Relationship Id="rId17" Type="http://schemas.openxmlformats.org/officeDocument/2006/relationships/slide" Target="slide249.xml"/><Relationship Id="rId2" Type="http://schemas.openxmlformats.org/officeDocument/2006/relationships/slide" Target="slide4.xml"/><Relationship Id="rId16" Type="http://schemas.openxmlformats.org/officeDocument/2006/relationships/slide" Target="slide223.xml"/><Relationship Id="rId1" Type="http://schemas.openxmlformats.org/officeDocument/2006/relationships/slideLayout" Target="../slideLayouts/slideLayout2.xml"/><Relationship Id="rId6" Type="http://schemas.openxmlformats.org/officeDocument/2006/relationships/slide" Target="slide58.xml"/><Relationship Id="rId11" Type="http://schemas.openxmlformats.org/officeDocument/2006/relationships/slide" Target="slide140.xml"/><Relationship Id="rId5" Type="http://schemas.openxmlformats.org/officeDocument/2006/relationships/slide" Target="slide39.xml"/><Relationship Id="rId15" Type="http://schemas.openxmlformats.org/officeDocument/2006/relationships/slide" Target="slide205.xml"/><Relationship Id="rId10" Type="http://schemas.openxmlformats.org/officeDocument/2006/relationships/slide" Target="slide126.xml"/><Relationship Id="rId19" Type="http://schemas.openxmlformats.org/officeDocument/2006/relationships/slide" Target="slide285.xml"/><Relationship Id="rId4" Type="http://schemas.openxmlformats.org/officeDocument/2006/relationships/slide" Target="slide37.xml"/><Relationship Id="rId9" Type="http://schemas.openxmlformats.org/officeDocument/2006/relationships/slide" Target="slide108.xml"/><Relationship Id="rId14" Type="http://schemas.openxmlformats.org/officeDocument/2006/relationships/slide" Target="slide187.xml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0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0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0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0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0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0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0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0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0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0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6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6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6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6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6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6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6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6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6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7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7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7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7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7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7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7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7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7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7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8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8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8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8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8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8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8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8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8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8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9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9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9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9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9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9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9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9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9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9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8" Type="http://schemas.openxmlformats.org/officeDocument/2006/relationships/slide" Target="slide429.xml"/><Relationship Id="rId13" Type="http://schemas.openxmlformats.org/officeDocument/2006/relationships/slide" Target="slide523.xml"/><Relationship Id="rId3" Type="http://schemas.openxmlformats.org/officeDocument/2006/relationships/slide" Target="slide347.xml"/><Relationship Id="rId7" Type="http://schemas.openxmlformats.org/officeDocument/2006/relationships/slide" Target="slide413.xml"/><Relationship Id="rId12" Type="http://schemas.openxmlformats.org/officeDocument/2006/relationships/slide" Target="slide500.xml"/><Relationship Id="rId17" Type="http://schemas.openxmlformats.org/officeDocument/2006/relationships/slide" Target="slide616.xml"/><Relationship Id="rId2" Type="http://schemas.openxmlformats.org/officeDocument/2006/relationships/slide" Target="slide322.xml"/><Relationship Id="rId16" Type="http://schemas.openxmlformats.org/officeDocument/2006/relationships/slide" Target="slide578.xml"/><Relationship Id="rId1" Type="http://schemas.openxmlformats.org/officeDocument/2006/relationships/slideLayout" Target="../slideLayouts/slideLayout2.xml"/><Relationship Id="rId6" Type="http://schemas.openxmlformats.org/officeDocument/2006/relationships/slide" Target="slide394.xml"/><Relationship Id="rId11" Type="http://schemas.openxmlformats.org/officeDocument/2006/relationships/slide" Target="slide479.xml"/><Relationship Id="rId5" Type="http://schemas.openxmlformats.org/officeDocument/2006/relationships/slide" Target="slide377.xml"/><Relationship Id="rId15" Type="http://schemas.openxmlformats.org/officeDocument/2006/relationships/slide" Target="slide558.xml"/><Relationship Id="rId10" Type="http://schemas.openxmlformats.org/officeDocument/2006/relationships/slide" Target="slide464.xml"/><Relationship Id="rId4" Type="http://schemas.openxmlformats.org/officeDocument/2006/relationships/slide" Target="slide364.xml"/><Relationship Id="rId9" Type="http://schemas.openxmlformats.org/officeDocument/2006/relationships/slide" Target="slide451.xml"/><Relationship Id="rId14" Type="http://schemas.openxmlformats.org/officeDocument/2006/relationships/slide" Target="slide536.xml"/></Relationships>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0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0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0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0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0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0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0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0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0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0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6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6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6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6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6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6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6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6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6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7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7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7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7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7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7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7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7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7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7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8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8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8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8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8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8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8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8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8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8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9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9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9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9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9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9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9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9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9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9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0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0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0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0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0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0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0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0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0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0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6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6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6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6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6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6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6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6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6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7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7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7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7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7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7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7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7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7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7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8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8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8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8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8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8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8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8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8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8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9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9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9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9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9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9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9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9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9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9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0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0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0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0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0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0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0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0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0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0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6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6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6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6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6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6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6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6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6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7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7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7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7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7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7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7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7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7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7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8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8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8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8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8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8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8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8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8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8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9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9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9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9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9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9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9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9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9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9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0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0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0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0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0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0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0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0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0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0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3284346" y="749553"/>
            <a:ext cx="5332730" cy="38785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62865">
              <a:lnSpc>
                <a:spcPts val="1400"/>
              </a:lnSpc>
              <a:spcBef>
                <a:spcPts val="100"/>
              </a:spcBef>
            </a:pPr>
            <a:r>
              <a:rPr sz="1200" b="1" spc="-5" dirty="0">
                <a:latin typeface="Times New Roman"/>
                <a:cs typeface="Times New Roman"/>
              </a:rPr>
              <a:t>PARTE I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ts val="1375"/>
              </a:lnSpc>
            </a:pPr>
            <a:r>
              <a:rPr sz="1200" spc="-5" dirty="0">
                <a:latin typeface="Times New Roman"/>
                <a:cs typeface="Times New Roman"/>
              </a:rPr>
              <a:t>L’Universo Centrale ed </a:t>
            </a:r>
            <a:r>
              <a:rPr sz="1200" dirty="0">
                <a:latin typeface="Times New Roman"/>
                <a:cs typeface="Times New Roman"/>
              </a:rPr>
              <a:t>I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Superuniversi</a:t>
            </a:r>
            <a:endParaRPr sz="1200">
              <a:latin typeface="Times New Roman"/>
              <a:cs typeface="Times New Roman"/>
            </a:endParaRPr>
          </a:p>
          <a:p>
            <a:pPr marL="12700" marR="143510">
              <a:lnSpc>
                <a:spcPts val="1260"/>
              </a:lnSpc>
              <a:spcBef>
                <a:spcPts val="70"/>
              </a:spcBef>
            </a:pPr>
            <a:r>
              <a:rPr sz="1100" i="1" spc="-5" dirty="0">
                <a:latin typeface="Times New Roman"/>
                <a:cs typeface="Times New Roman"/>
              </a:rPr>
              <a:t>Patrocinata </a:t>
            </a:r>
            <a:r>
              <a:rPr sz="1100" i="1" dirty="0">
                <a:latin typeface="Times New Roman"/>
                <a:cs typeface="Times New Roman"/>
              </a:rPr>
              <a:t>da un </a:t>
            </a:r>
            <a:r>
              <a:rPr sz="1100" i="1" spc="-5" dirty="0">
                <a:latin typeface="Times New Roman"/>
                <a:cs typeface="Times New Roman"/>
              </a:rPr>
              <a:t>Corpo </a:t>
            </a:r>
            <a:r>
              <a:rPr sz="1100" i="1" dirty="0">
                <a:latin typeface="Times New Roman"/>
                <a:cs typeface="Times New Roman"/>
              </a:rPr>
              <a:t>di </a:t>
            </a:r>
            <a:r>
              <a:rPr sz="1100" i="1" spc="-5" dirty="0">
                <a:latin typeface="Times New Roman"/>
                <a:cs typeface="Times New Roman"/>
              </a:rPr>
              <a:t>Personalità Superuniversali </a:t>
            </a:r>
            <a:r>
              <a:rPr sz="1100" i="1" spc="-10" dirty="0">
                <a:latin typeface="Times New Roman"/>
                <a:cs typeface="Times New Roman"/>
              </a:rPr>
              <a:t>di </a:t>
            </a:r>
            <a:r>
              <a:rPr sz="1100" i="1" spc="-5" dirty="0">
                <a:latin typeface="Times New Roman"/>
                <a:cs typeface="Times New Roman"/>
              </a:rPr>
              <a:t>Uversa agente per autorità degli  </a:t>
            </a:r>
            <a:r>
              <a:rPr sz="1100" i="1" dirty="0">
                <a:latin typeface="Times New Roman"/>
                <a:cs typeface="Times New Roman"/>
              </a:rPr>
              <a:t>Antichi </a:t>
            </a:r>
            <a:r>
              <a:rPr sz="1100" i="1" spc="-5" dirty="0">
                <a:latin typeface="Times New Roman"/>
                <a:cs typeface="Times New Roman"/>
              </a:rPr>
              <a:t>dei Giorni </a:t>
            </a:r>
            <a:r>
              <a:rPr sz="1100" i="1" spc="-10" dirty="0">
                <a:latin typeface="Times New Roman"/>
                <a:cs typeface="Times New Roman"/>
              </a:rPr>
              <a:t>di</a:t>
            </a:r>
            <a:r>
              <a:rPr sz="1100" i="1" spc="25" dirty="0">
                <a:latin typeface="Times New Roman"/>
                <a:cs typeface="Times New Roman"/>
              </a:rPr>
              <a:t> </a:t>
            </a:r>
            <a:r>
              <a:rPr sz="1100" i="1" spc="-5" dirty="0">
                <a:latin typeface="Times New Roman"/>
                <a:cs typeface="Times New Roman"/>
              </a:rPr>
              <a:t>Orvonton</a:t>
            </a:r>
            <a:r>
              <a:rPr sz="1000" i="1" spc="-5" dirty="0">
                <a:latin typeface="Times New Roman"/>
                <a:cs typeface="Times New Roman"/>
              </a:rPr>
              <a:t>.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00">
              <a:latin typeface="Times New Roman"/>
              <a:cs typeface="Times New Roman"/>
            </a:endParaRPr>
          </a:p>
          <a:p>
            <a:pPr marL="12700">
              <a:lnSpc>
                <a:spcPts val="1400"/>
              </a:lnSpc>
            </a:pPr>
            <a:r>
              <a:rPr sz="1200" b="1" spc="-5" dirty="0">
                <a:latin typeface="Times New Roman"/>
                <a:cs typeface="Times New Roman"/>
              </a:rPr>
              <a:t>PARTE II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ts val="1375"/>
              </a:lnSpc>
            </a:pPr>
            <a:r>
              <a:rPr sz="1200" spc="-5" dirty="0">
                <a:latin typeface="Times New Roman"/>
                <a:cs typeface="Times New Roman"/>
              </a:rPr>
              <a:t>L’Universo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Locale</a:t>
            </a:r>
            <a:endParaRPr sz="1200">
              <a:latin typeface="Times New Roman"/>
              <a:cs typeface="Times New Roman"/>
            </a:endParaRPr>
          </a:p>
          <a:p>
            <a:pPr marL="12700" marR="53975">
              <a:lnSpc>
                <a:spcPts val="1260"/>
              </a:lnSpc>
              <a:spcBef>
                <a:spcPts val="70"/>
              </a:spcBef>
            </a:pPr>
            <a:r>
              <a:rPr sz="1100" i="1" spc="-5" dirty="0">
                <a:latin typeface="Times New Roman"/>
                <a:cs typeface="Times New Roman"/>
              </a:rPr>
              <a:t>Patrocinata </a:t>
            </a:r>
            <a:r>
              <a:rPr sz="1100" i="1" dirty="0">
                <a:latin typeface="Times New Roman"/>
                <a:cs typeface="Times New Roman"/>
              </a:rPr>
              <a:t>da un </a:t>
            </a:r>
            <a:r>
              <a:rPr sz="1100" i="1" spc="-5" dirty="0">
                <a:latin typeface="Times New Roman"/>
                <a:cs typeface="Times New Roman"/>
              </a:rPr>
              <a:t>Corpo </a:t>
            </a:r>
            <a:r>
              <a:rPr sz="1100" i="1" dirty="0">
                <a:latin typeface="Times New Roman"/>
                <a:cs typeface="Times New Roman"/>
              </a:rPr>
              <a:t>di </a:t>
            </a:r>
            <a:r>
              <a:rPr sz="1100" i="1" spc="-5" dirty="0">
                <a:latin typeface="Times New Roman"/>
                <a:cs typeface="Times New Roman"/>
              </a:rPr>
              <a:t>Personalità dell’Universo </a:t>
            </a:r>
            <a:r>
              <a:rPr sz="1100" i="1" dirty="0">
                <a:latin typeface="Times New Roman"/>
                <a:cs typeface="Times New Roman"/>
              </a:rPr>
              <a:t>Locale di </a:t>
            </a:r>
            <a:r>
              <a:rPr sz="1100" i="1" spc="-5" dirty="0">
                <a:latin typeface="Times New Roman"/>
                <a:cs typeface="Times New Roman"/>
              </a:rPr>
              <a:t>Nebadon </a:t>
            </a:r>
            <a:r>
              <a:rPr sz="1100" i="1" dirty="0">
                <a:latin typeface="Times New Roman"/>
                <a:cs typeface="Times New Roman"/>
              </a:rPr>
              <a:t>agente per </a:t>
            </a:r>
            <a:r>
              <a:rPr sz="1100" i="1" spc="-5" dirty="0">
                <a:latin typeface="Times New Roman"/>
                <a:cs typeface="Times New Roman"/>
              </a:rPr>
              <a:t>autorità  </a:t>
            </a:r>
            <a:r>
              <a:rPr sz="1100" i="1" dirty="0">
                <a:latin typeface="Times New Roman"/>
                <a:cs typeface="Times New Roman"/>
              </a:rPr>
              <a:t>di </a:t>
            </a:r>
            <a:r>
              <a:rPr sz="1100" i="1" spc="-5" dirty="0">
                <a:latin typeface="Times New Roman"/>
                <a:cs typeface="Times New Roman"/>
              </a:rPr>
              <a:t>Gabriele di</a:t>
            </a:r>
            <a:r>
              <a:rPr sz="1100" i="1" spc="10" dirty="0">
                <a:latin typeface="Times New Roman"/>
                <a:cs typeface="Times New Roman"/>
              </a:rPr>
              <a:t> </a:t>
            </a:r>
            <a:r>
              <a:rPr sz="1100" i="1" spc="-5" dirty="0">
                <a:latin typeface="Times New Roman"/>
                <a:cs typeface="Times New Roman"/>
              </a:rPr>
              <a:t>Salvington.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00">
              <a:latin typeface="Times New Roman"/>
              <a:cs typeface="Times New Roman"/>
            </a:endParaRPr>
          </a:p>
          <a:p>
            <a:pPr marL="12700">
              <a:lnSpc>
                <a:spcPts val="1400"/>
              </a:lnSpc>
            </a:pPr>
            <a:r>
              <a:rPr sz="1200" b="1" spc="-5" dirty="0">
                <a:latin typeface="Times New Roman"/>
                <a:cs typeface="Times New Roman"/>
              </a:rPr>
              <a:t>PARTE III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ts val="1375"/>
              </a:lnSpc>
            </a:pP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Storia di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Urantia</a:t>
            </a:r>
            <a:endParaRPr sz="1200">
              <a:latin typeface="Times New Roman"/>
              <a:cs typeface="Times New Roman"/>
            </a:endParaRPr>
          </a:p>
          <a:p>
            <a:pPr marL="12700" marR="8255">
              <a:lnSpc>
                <a:spcPts val="1270"/>
              </a:lnSpc>
              <a:spcBef>
                <a:spcPts val="65"/>
              </a:spcBef>
            </a:pPr>
            <a:r>
              <a:rPr sz="1100" i="1" spc="-5" dirty="0">
                <a:latin typeface="Times New Roman"/>
                <a:cs typeface="Times New Roman"/>
              </a:rPr>
              <a:t>Questi fascicoli sono stati patrocinati </a:t>
            </a:r>
            <a:r>
              <a:rPr sz="1100" i="1" dirty="0">
                <a:latin typeface="Times New Roman"/>
                <a:cs typeface="Times New Roman"/>
              </a:rPr>
              <a:t>da un </a:t>
            </a:r>
            <a:r>
              <a:rPr sz="1100" i="1" spc="-5" dirty="0">
                <a:latin typeface="Times New Roman"/>
                <a:cs typeface="Times New Roman"/>
              </a:rPr>
              <a:t>Corpo di Personalità dell’Universo </a:t>
            </a:r>
            <a:r>
              <a:rPr sz="1100" i="1" dirty="0">
                <a:latin typeface="Times New Roman"/>
                <a:cs typeface="Times New Roman"/>
              </a:rPr>
              <a:t>Locale agente  per </a:t>
            </a:r>
            <a:r>
              <a:rPr sz="1100" i="1" spc="-5" dirty="0">
                <a:latin typeface="Times New Roman"/>
                <a:cs typeface="Times New Roman"/>
              </a:rPr>
              <a:t>autorità </a:t>
            </a:r>
            <a:r>
              <a:rPr sz="1100" i="1" dirty="0">
                <a:latin typeface="Times New Roman"/>
                <a:cs typeface="Times New Roman"/>
              </a:rPr>
              <a:t>di </a:t>
            </a:r>
            <a:r>
              <a:rPr sz="1100" i="1" spc="-5" dirty="0">
                <a:latin typeface="Times New Roman"/>
                <a:cs typeface="Times New Roman"/>
              </a:rPr>
              <a:t>Gabriele </a:t>
            </a:r>
            <a:r>
              <a:rPr sz="1100" i="1" dirty="0">
                <a:latin typeface="Times New Roman"/>
                <a:cs typeface="Times New Roman"/>
              </a:rPr>
              <a:t>di</a:t>
            </a:r>
            <a:r>
              <a:rPr sz="1100" i="1" spc="-20" dirty="0">
                <a:latin typeface="Times New Roman"/>
                <a:cs typeface="Times New Roman"/>
              </a:rPr>
              <a:t> </a:t>
            </a:r>
            <a:r>
              <a:rPr sz="1100" i="1" spc="-5" dirty="0">
                <a:latin typeface="Times New Roman"/>
                <a:cs typeface="Times New Roman"/>
              </a:rPr>
              <a:t>Salvington.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00">
              <a:latin typeface="Times New Roman"/>
              <a:cs typeface="Times New Roman"/>
            </a:endParaRPr>
          </a:p>
          <a:p>
            <a:pPr marL="12700">
              <a:lnSpc>
                <a:spcPts val="1400"/>
              </a:lnSpc>
            </a:pPr>
            <a:r>
              <a:rPr sz="1200" b="1" spc="-5" dirty="0">
                <a:latin typeface="Times New Roman"/>
                <a:cs typeface="Times New Roman"/>
              </a:rPr>
              <a:t>PARTE IV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ts val="1375"/>
              </a:lnSpc>
            </a:pP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Vita e </a:t>
            </a:r>
            <a:r>
              <a:rPr sz="1200" spc="-5" dirty="0">
                <a:latin typeface="Times New Roman"/>
                <a:cs typeface="Times New Roman"/>
              </a:rPr>
              <a:t>gli Insegnamenti Di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Gesù</a:t>
            </a:r>
            <a:endParaRPr sz="1200">
              <a:latin typeface="Times New Roman"/>
              <a:cs typeface="Times New Roman"/>
            </a:endParaRPr>
          </a:p>
          <a:p>
            <a:pPr marL="12700" marR="179070">
              <a:lnSpc>
                <a:spcPct val="95800"/>
              </a:lnSpc>
              <a:spcBef>
                <a:spcPts val="35"/>
              </a:spcBef>
            </a:pPr>
            <a:r>
              <a:rPr sz="1100" i="1" dirty="0">
                <a:latin typeface="Times New Roman"/>
                <a:cs typeface="Times New Roman"/>
              </a:rPr>
              <a:t>Questo gruppo di </a:t>
            </a:r>
            <a:r>
              <a:rPr sz="1100" i="1" spc="-5" dirty="0">
                <a:latin typeface="Times New Roman"/>
                <a:cs typeface="Times New Roman"/>
              </a:rPr>
              <a:t>fascicoli </a:t>
            </a:r>
            <a:r>
              <a:rPr sz="1100" i="1" dirty="0">
                <a:latin typeface="Times New Roman"/>
                <a:cs typeface="Times New Roman"/>
              </a:rPr>
              <a:t>è </a:t>
            </a:r>
            <a:r>
              <a:rPr sz="1100" i="1" spc="-5" dirty="0">
                <a:latin typeface="Times New Roman"/>
                <a:cs typeface="Times New Roman"/>
              </a:rPr>
              <a:t>stato patrocinato </a:t>
            </a:r>
            <a:r>
              <a:rPr sz="1100" i="1" dirty="0">
                <a:latin typeface="Times New Roman"/>
                <a:cs typeface="Times New Roman"/>
              </a:rPr>
              <a:t>da una commissione di </a:t>
            </a:r>
            <a:r>
              <a:rPr sz="1100" i="1" spc="-5" dirty="0">
                <a:latin typeface="Times New Roman"/>
                <a:cs typeface="Times New Roman"/>
              </a:rPr>
              <a:t>dodici intermedi </a:t>
            </a:r>
            <a:r>
              <a:rPr sz="1100" i="1" spc="-10" dirty="0">
                <a:latin typeface="Times New Roman"/>
                <a:cs typeface="Times New Roman"/>
              </a:rPr>
              <a:t>di  </a:t>
            </a:r>
            <a:r>
              <a:rPr sz="1100" i="1" spc="-5" dirty="0">
                <a:latin typeface="Times New Roman"/>
                <a:cs typeface="Times New Roman"/>
              </a:rPr>
              <a:t>Urantia </a:t>
            </a:r>
            <a:r>
              <a:rPr sz="1100" i="1" dirty="0">
                <a:latin typeface="Times New Roman"/>
                <a:cs typeface="Times New Roman"/>
              </a:rPr>
              <a:t>agente sotto la </a:t>
            </a:r>
            <a:r>
              <a:rPr sz="1100" i="1" spc="-5" dirty="0">
                <a:latin typeface="Times New Roman"/>
                <a:cs typeface="Times New Roman"/>
              </a:rPr>
              <a:t>supervisione di </a:t>
            </a:r>
            <a:r>
              <a:rPr sz="1100" i="1" dirty="0">
                <a:latin typeface="Times New Roman"/>
                <a:cs typeface="Times New Roman"/>
              </a:rPr>
              <a:t>un </a:t>
            </a:r>
            <a:r>
              <a:rPr sz="1100" i="1" spc="-5" dirty="0">
                <a:latin typeface="Times New Roman"/>
                <a:cs typeface="Times New Roman"/>
              </a:rPr>
              <a:t>direttore </a:t>
            </a:r>
            <a:r>
              <a:rPr sz="1100" i="1" dirty="0">
                <a:latin typeface="Times New Roman"/>
                <a:cs typeface="Times New Roman"/>
              </a:rPr>
              <a:t>di </a:t>
            </a:r>
            <a:r>
              <a:rPr sz="1100" i="1" spc="-5" dirty="0">
                <a:latin typeface="Times New Roman"/>
                <a:cs typeface="Times New Roman"/>
              </a:rPr>
              <a:t>rivelazione Melchizedek. </a:t>
            </a:r>
            <a:r>
              <a:rPr sz="1100" i="1" spc="-10" dirty="0">
                <a:latin typeface="Times New Roman"/>
                <a:cs typeface="Times New Roman"/>
              </a:rPr>
              <a:t>La </a:t>
            </a:r>
            <a:r>
              <a:rPr sz="1100" i="1" dirty="0">
                <a:latin typeface="Times New Roman"/>
                <a:cs typeface="Times New Roman"/>
              </a:rPr>
              <a:t>base </a:t>
            </a:r>
            <a:r>
              <a:rPr sz="1100" i="1" spc="-10" dirty="0">
                <a:latin typeface="Times New Roman"/>
                <a:cs typeface="Times New Roman"/>
              </a:rPr>
              <a:t>di  </a:t>
            </a:r>
            <a:r>
              <a:rPr sz="1100" i="1" dirty="0">
                <a:latin typeface="Times New Roman"/>
                <a:cs typeface="Times New Roman"/>
              </a:rPr>
              <a:t>questo </a:t>
            </a:r>
            <a:r>
              <a:rPr sz="1100" i="1" spc="-5" dirty="0">
                <a:latin typeface="Times New Roman"/>
                <a:cs typeface="Times New Roman"/>
              </a:rPr>
              <a:t>racconto </a:t>
            </a:r>
            <a:r>
              <a:rPr sz="1100" i="1" dirty="0">
                <a:latin typeface="Times New Roman"/>
                <a:cs typeface="Times New Roman"/>
              </a:rPr>
              <a:t>è </a:t>
            </a:r>
            <a:r>
              <a:rPr sz="1100" i="1" spc="-5" dirty="0">
                <a:latin typeface="Times New Roman"/>
                <a:cs typeface="Times New Roman"/>
              </a:rPr>
              <a:t>stata </a:t>
            </a:r>
            <a:r>
              <a:rPr sz="1100" i="1" dirty="0">
                <a:latin typeface="Times New Roman"/>
                <a:cs typeface="Times New Roman"/>
              </a:rPr>
              <a:t>fornita da un </a:t>
            </a:r>
            <a:r>
              <a:rPr sz="1100" i="1" spc="-5" dirty="0">
                <a:latin typeface="Times New Roman"/>
                <a:cs typeface="Times New Roman"/>
              </a:rPr>
              <a:t>intermedio </a:t>
            </a:r>
            <a:r>
              <a:rPr sz="1100" i="1" dirty="0">
                <a:latin typeface="Times New Roman"/>
                <a:cs typeface="Times New Roman"/>
              </a:rPr>
              <a:t>secondario che fu </a:t>
            </a:r>
            <a:r>
              <a:rPr sz="1100" i="1" spc="-10" dirty="0">
                <a:latin typeface="Times New Roman"/>
                <a:cs typeface="Times New Roman"/>
              </a:rPr>
              <a:t>un </a:t>
            </a:r>
            <a:r>
              <a:rPr sz="1100" i="1" spc="-5" dirty="0">
                <a:latin typeface="Times New Roman"/>
                <a:cs typeface="Times New Roman"/>
              </a:rPr>
              <a:t>tempo </a:t>
            </a:r>
            <a:r>
              <a:rPr sz="1100" i="1" dirty="0">
                <a:latin typeface="Times New Roman"/>
                <a:cs typeface="Times New Roman"/>
              </a:rPr>
              <a:t>assegnato </a:t>
            </a:r>
            <a:r>
              <a:rPr sz="1100" i="1" spc="-5" dirty="0">
                <a:latin typeface="Times New Roman"/>
                <a:cs typeface="Times New Roman"/>
              </a:rPr>
              <a:t>alla  sorveglianza superumana dell’Apostolo</a:t>
            </a:r>
            <a:r>
              <a:rPr sz="1100" i="1" spc="-15" dirty="0">
                <a:latin typeface="Times New Roman"/>
                <a:cs typeface="Times New Roman"/>
              </a:rPr>
              <a:t> </a:t>
            </a:r>
            <a:r>
              <a:rPr sz="1100" i="1" spc="-5" dirty="0">
                <a:latin typeface="Times New Roman"/>
                <a:cs typeface="Times New Roman"/>
              </a:rPr>
              <a:t>Andrea.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5"/>
              </a:spcBef>
            </a:pPr>
            <a:endParaRPr sz="1050">
              <a:latin typeface="Times New Roman"/>
              <a:cs typeface="Times New Roman"/>
            </a:endParaRPr>
          </a:p>
          <a:p>
            <a:pPr marL="1772920">
              <a:lnSpc>
                <a:spcPct val="100000"/>
              </a:lnSpc>
            </a:pPr>
            <a:r>
              <a:rPr sz="1000" b="1" spc="-5" dirty="0">
                <a:solidFill>
                  <a:srgbClr val="404040"/>
                </a:solidFill>
                <a:latin typeface="Calibri"/>
                <a:cs typeface="Calibri"/>
              </a:rPr>
              <a:t>Trasformato in presentazione Powerpoint da Maurizio</a:t>
            </a:r>
            <a:r>
              <a:rPr sz="1000" b="1" spc="45" dirty="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sz="1000" b="1" spc="-5" dirty="0">
                <a:solidFill>
                  <a:srgbClr val="404040"/>
                </a:solidFill>
                <a:latin typeface="Calibri"/>
                <a:cs typeface="Calibri"/>
              </a:rPr>
              <a:t>Ammannato</a:t>
            </a:r>
            <a:endParaRPr sz="1000">
              <a:latin typeface="Calibri"/>
              <a:cs typeface="Calibri"/>
            </a:endParaRPr>
          </a:p>
        </p:txBody>
      </p:sp>
      <p:pic>
        <p:nvPicPr>
          <p:cNvPr id="10" name="object 10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381000" y="567054"/>
            <a:ext cx="2797175" cy="3995420"/>
          </a:xfrm>
          <a:prstGeom prst="rect">
            <a:avLst/>
          </a:prstGeom>
        </p:spPr>
      </p:pic>
      <p:sp>
        <p:nvSpPr>
          <p:cNvPr id="11" name="object 11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10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90219" y="513333"/>
            <a:ext cx="8132445" cy="338391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50800" marR="43180">
              <a:lnSpc>
                <a:spcPts val="1380"/>
              </a:lnSpc>
              <a:spcBef>
                <a:spcPts val="195"/>
              </a:spcBef>
            </a:pPr>
            <a:r>
              <a:rPr sz="1200" baseline="38194" dirty="0">
                <a:latin typeface="Times New Roman"/>
                <a:cs typeface="Times New Roman"/>
              </a:rPr>
              <a:t>(3.5) </a:t>
            </a:r>
            <a:r>
              <a:rPr sz="1200" spc="-7" baseline="38194" dirty="0">
                <a:latin typeface="Times New Roman"/>
                <a:cs typeface="Times New Roman"/>
              </a:rPr>
              <a:t>0:1.18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divinità può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perfetta — completa — </a:t>
            </a:r>
            <a:r>
              <a:rPr sz="1200" spc="-5" dirty="0">
                <a:latin typeface="Times New Roman"/>
                <a:cs typeface="Times New Roman"/>
              </a:rPr>
              <a:t>come ai </a:t>
            </a:r>
            <a:r>
              <a:rPr sz="1200" dirty="0">
                <a:latin typeface="Times New Roman"/>
                <a:cs typeface="Times New Roman"/>
              </a:rPr>
              <a:t>livelli </a:t>
            </a:r>
            <a:r>
              <a:rPr sz="1200" spc="-5" dirty="0">
                <a:latin typeface="Times New Roman"/>
                <a:cs typeface="Times New Roman"/>
              </a:rPr>
              <a:t>esistenziali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creativi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perfezione paradisiaca;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essere  imperfetta, come ai </a:t>
            </a:r>
            <a:r>
              <a:rPr sz="1200" dirty="0">
                <a:latin typeface="Times New Roman"/>
                <a:cs typeface="Times New Roman"/>
              </a:rPr>
              <a:t>livelli di evoluzione </a:t>
            </a:r>
            <a:r>
              <a:rPr sz="1200" spc="-5" dirty="0">
                <a:latin typeface="Times New Roman"/>
                <a:cs typeface="Times New Roman"/>
              </a:rPr>
              <a:t>esperienziale nel </a:t>
            </a:r>
            <a:r>
              <a:rPr sz="1200" dirty="0">
                <a:latin typeface="Times New Roman"/>
                <a:cs typeface="Times New Roman"/>
              </a:rPr>
              <a:t>tempo-spazio delle </a:t>
            </a:r>
            <a:r>
              <a:rPr sz="1200" spc="-5" dirty="0">
                <a:latin typeface="Times New Roman"/>
                <a:cs typeface="Times New Roman"/>
              </a:rPr>
              <a:t>creature; </a:t>
            </a:r>
            <a:r>
              <a:rPr sz="1200" dirty="0">
                <a:latin typeface="Times New Roman"/>
                <a:cs typeface="Times New Roman"/>
              </a:rPr>
              <a:t>o può essere </a:t>
            </a:r>
            <a:r>
              <a:rPr sz="1200" spc="-5" dirty="0">
                <a:latin typeface="Times New Roman"/>
                <a:cs typeface="Times New Roman"/>
              </a:rPr>
              <a:t>relativa, </a:t>
            </a:r>
            <a:r>
              <a:rPr sz="1200" dirty="0">
                <a:latin typeface="Times New Roman"/>
                <a:cs typeface="Times New Roman"/>
              </a:rPr>
              <a:t>né perfetta né  </a:t>
            </a:r>
            <a:r>
              <a:rPr sz="1200" spc="-5" dirty="0">
                <a:latin typeface="Times New Roman"/>
                <a:cs typeface="Times New Roman"/>
              </a:rPr>
              <a:t>imperfetta, come </a:t>
            </a:r>
            <a:r>
              <a:rPr sz="1200" dirty="0">
                <a:latin typeface="Times New Roman"/>
                <a:cs typeface="Times New Roman"/>
              </a:rPr>
              <a:t>a certi livelli di </a:t>
            </a:r>
            <a:r>
              <a:rPr sz="1200" spc="-5" dirty="0">
                <a:latin typeface="Times New Roman"/>
                <a:cs typeface="Times New Roman"/>
              </a:rPr>
              <a:t>relazioni esistenziali-esperienziali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Havona.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00">
              <a:latin typeface="Times New Roman"/>
              <a:cs typeface="Times New Roman"/>
            </a:endParaRPr>
          </a:p>
          <a:p>
            <a:pPr marL="50800">
              <a:lnSpc>
                <a:spcPct val="100000"/>
              </a:lnSpc>
            </a:pPr>
            <a:r>
              <a:rPr sz="1200" baseline="38194" dirty="0">
                <a:latin typeface="Times New Roman"/>
                <a:cs typeface="Times New Roman"/>
              </a:rPr>
              <a:t>(3.6) </a:t>
            </a:r>
            <a:r>
              <a:rPr sz="1200" spc="-7" baseline="38194" dirty="0">
                <a:latin typeface="Times New Roman"/>
                <a:cs typeface="Times New Roman"/>
              </a:rPr>
              <a:t>0:1.19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noi </a:t>
            </a:r>
            <a:r>
              <a:rPr sz="1200" spc="-5" dirty="0">
                <a:latin typeface="Times New Roman"/>
                <a:cs typeface="Times New Roman"/>
              </a:rPr>
              <a:t>tentiamo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concepire </a:t>
            </a:r>
            <a:r>
              <a:rPr sz="1200" dirty="0">
                <a:latin typeface="Times New Roman"/>
                <a:cs typeface="Times New Roman"/>
              </a:rPr>
              <a:t>la perfezione in tutte le </a:t>
            </a:r>
            <a:r>
              <a:rPr sz="1200" spc="-5" dirty="0">
                <a:latin typeface="Times New Roman"/>
                <a:cs typeface="Times New Roman"/>
              </a:rPr>
              <a:t>fasi </a:t>
            </a:r>
            <a:r>
              <a:rPr sz="1200" dirty="0">
                <a:latin typeface="Times New Roman"/>
                <a:cs typeface="Times New Roman"/>
              </a:rPr>
              <a:t>e forme </a:t>
            </a:r>
            <a:r>
              <a:rPr sz="1200" spc="-5" dirty="0">
                <a:latin typeface="Times New Roman"/>
                <a:cs typeface="Times New Roman"/>
              </a:rPr>
              <a:t>della relatività, incontriamo </a:t>
            </a:r>
            <a:r>
              <a:rPr sz="1200" dirty="0">
                <a:latin typeface="Times New Roman"/>
                <a:cs typeface="Times New Roman"/>
              </a:rPr>
              <a:t>sette tipi</a:t>
            </a:r>
            <a:r>
              <a:rPr sz="1200" spc="-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concepibili:</a:t>
            </a:r>
            <a:endParaRPr sz="1200">
              <a:latin typeface="Times New Roman"/>
              <a:cs typeface="Times New Roman"/>
            </a:endParaRPr>
          </a:p>
          <a:p>
            <a:pPr marL="508000">
              <a:lnSpc>
                <a:spcPct val="100000"/>
              </a:lnSpc>
              <a:spcBef>
                <a:spcPts val="1350"/>
              </a:spcBef>
            </a:pPr>
            <a:r>
              <a:rPr sz="1200" baseline="38194" dirty="0">
                <a:latin typeface="Times New Roman"/>
                <a:cs typeface="Times New Roman"/>
              </a:rPr>
              <a:t>(3.7) </a:t>
            </a:r>
            <a:r>
              <a:rPr sz="1200" spc="-7" baseline="38194" dirty="0">
                <a:latin typeface="Times New Roman"/>
                <a:cs typeface="Times New Roman"/>
              </a:rPr>
              <a:t>0:1.20 </a:t>
            </a:r>
            <a:r>
              <a:rPr sz="1200" dirty="0">
                <a:latin typeface="Times New Roman"/>
                <a:cs typeface="Times New Roman"/>
              </a:rPr>
              <a:t>1. </a:t>
            </a:r>
            <a:r>
              <a:rPr sz="1200" spc="-5" dirty="0">
                <a:latin typeface="Times New Roman"/>
                <a:cs typeface="Times New Roman"/>
              </a:rPr>
              <a:t>Perfezione assoluta </a:t>
            </a:r>
            <a:r>
              <a:rPr sz="1200" dirty="0">
                <a:latin typeface="Times New Roman"/>
                <a:cs typeface="Times New Roman"/>
              </a:rPr>
              <a:t>in tutti </a:t>
            </a:r>
            <a:r>
              <a:rPr sz="1200" spc="-5" dirty="0">
                <a:latin typeface="Times New Roman"/>
                <a:cs typeface="Times New Roman"/>
              </a:rPr>
              <a:t>gli</a:t>
            </a:r>
            <a:r>
              <a:rPr sz="1200" spc="-1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aspetti.</a:t>
            </a:r>
            <a:endParaRPr sz="1200">
              <a:latin typeface="Times New Roman"/>
              <a:cs typeface="Times New Roman"/>
            </a:endParaRPr>
          </a:p>
          <a:p>
            <a:pPr marL="508000">
              <a:lnSpc>
                <a:spcPct val="100000"/>
              </a:lnSpc>
              <a:spcBef>
                <a:spcPts val="1340"/>
              </a:spcBef>
            </a:pPr>
            <a:r>
              <a:rPr sz="1200" baseline="38194" dirty="0">
                <a:latin typeface="Times New Roman"/>
                <a:cs typeface="Times New Roman"/>
              </a:rPr>
              <a:t>(3.8) </a:t>
            </a:r>
            <a:r>
              <a:rPr sz="1200" spc="-7" baseline="38194" dirty="0">
                <a:latin typeface="Times New Roman"/>
                <a:cs typeface="Times New Roman"/>
              </a:rPr>
              <a:t>0:1.21 </a:t>
            </a:r>
            <a:r>
              <a:rPr sz="1200" dirty="0">
                <a:latin typeface="Times New Roman"/>
                <a:cs typeface="Times New Roman"/>
              </a:rPr>
              <a:t>2. </a:t>
            </a:r>
            <a:r>
              <a:rPr sz="1200" spc="-5" dirty="0">
                <a:latin typeface="Times New Roman"/>
                <a:cs typeface="Times New Roman"/>
              </a:rPr>
              <a:t>Perfezione assoluta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alcune fasi </a:t>
            </a:r>
            <a:r>
              <a:rPr sz="1200" dirty="0">
                <a:latin typeface="Times New Roman"/>
                <a:cs typeface="Times New Roman"/>
              </a:rPr>
              <a:t>e perfezione </a:t>
            </a:r>
            <a:r>
              <a:rPr sz="1200" spc="-5" dirty="0">
                <a:latin typeface="Times New Roman"/>
                <a:cs typeface="Times New Roman"/>
              </a:rPr>
              <a:t>relativa </a:t>
            </a:r>
            <a:r>
              <a:rPr sz="1200" dirty="0">
                <a:latin typeface="Times New Roman"/>
                <a:cs typeface="Times New Roman"/>
              </a:rPr>
              <a:t>in tutti </a:t>
            </a:r>
            <a:r>
              <a:rPr sz="1200" spc="-5" dirty="0">
                <a:latin typeface="Times New Roman"/>
                <a:cs typeface="Times New Roman"/>
              </a:rPr>
              <a:t>gli altri</a:t>
            </a:r>
            <a:r>
              <a:rPr sz="1200" spc="-1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aspetti.</a:t>
            </a:r>
            <a:endParaRPr sz="1200">
              <a:latin typeface="Times New Roman"/>
              <a:cs typeface="Times New Roman"/>
            </a:endParaRPr>
          </a:p>
          <a:p>
            <a:pPr marL="508000">
              <a:lnSpc>
                <a:spcPct val="100000"/>
              </a:lnSpc>
              <a:spcBef>
                <a:spcPts val="1335"/>
              </a:spcBef>
            </a:pPr>
            <a:r>
              <a:rPr sz="1200" baseline="38194" dirty="0">
                <a:latin typeface="Times New Roman"/>
                <a:cs typeface="Times New Roman"/>
              </a:rPr>
              <a:t>(3.9) </a:t>
            </a:r>
            <a:r>
              <a:rPr sz="1200" spc="-7" baseline="38194" dirty="0">
                <a:latin typeface="Times New Roman"/>
                <a:cs typeface="Times New Roman"/>
              </a:rPr>
              <a:t>0:1.22 </a:t>
            </a:r>
            <a:r>
              <a:rPr sz="1200" dirty="0">
                <a:latin typeface="Times New Roman"/>
                <a:cs typeface="Times New Roman"/>
              </a:rPr>
              <a:t>3. </a:t>
            </a:r>
            <a:r>
              <a:rPr sz="1200" spc="-5" dirty="0">
                <a:latin typeface="Times New Roman"/>
                <a:cs typeface="Times New Roman"/>
              </a:rPr>
              <a:t>Aspetti assoluto, relativo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imperfetto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varie</a:t>
            </a:r>
            <a:r>
              <a:rPr sz="1200" spc="-1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associazioni.</a:t>
            </a:r>
            <a:endParaRPr sz="1200">
              <a:latin typeface="Times New Roman"/>
              <a:cs typeface="Times New Roman"/>
            </a:endParaRPr>
          </a:p>
          <a:p>
            <a:pPr marL="508000">
              <a:lnSpc>
                <a:spcPct val="100000"/>
              </a:lnSpc>
              <a:spcBef>
                <a:spcPts val="134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(3.10) 0:1.23 </a:t>
            </a:r>
            <a:r>
              <a:rPr sz="1200" dirty="0">
                <a:latin typeface="Times New Roman"/>
                <a:cs typeface="Times New Roman"/>
              </a:rPr>
              <a:t>4. </a:t>
            </a:r>
            <a:r>
              <a:rPr sz="1200" spc="-5" dirty="0">
                <a:latin typeface="Times New Roman"/>
                <a:cs typeface="Times New Roman"/>
              </a:rPr>
              <a:t>Perfezione assoluta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certi aspetti, imperfezione </a:t>
            </a:r>
            <a:r>
              <a:rPr sz="1200" dirty="0">
                <a:latin typeface="Times New Roman"/>
                <a:cs typeface="Times New Roman"/>
              </a:rPr>
              <a:t>in tutti </a:t>
            </a:r>
            <a:r>
              <a:rPr sz="1200" spc="-5" dirty="0">
                <a:latin typeface="Times New Roman"/>
                <a:cs typeface="Times New Roman"/>
              </a:rPr>
              <a:t>gli</a:t>
            </a:r>
            <a:r>
              <a:rPr sz="1200" spc="-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altri.</a:t>
            </a:r>
            <a:endParaRPr sz="1200">
              <a:latin typeface="Times New Roman"/>
              <a:cs typeface="Times New Roman"/>
            </a:endParaRPr>
          </a:p>
          <a:p>
            <a:pPr marL="508000">
              <a:lnSpc>
                <a:spcPct val="100000"/>
              </a:lnSpc>
              <a:spcBef>
                <a:spcPts val="134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(3.11) 0:1.24 </a:t>
            </a:r>
            <a:r>
              <a:rPr sz="1200" dirty="0">
                <a:latin typeface="Times New Roman"/>
                <a:cs typeface="Times New Roman"/>
              </a:rPr>
              <a:t>5. </a:t>
            </a:r>
            <a:r>
              <a:rPr sz="1200" spc="-5" dirty="0">
                <a:latin typeface="Times New Roman"/>
                <a:cs typeface="Times New Roman"/>
              </a:rPr>
              <a:t>Perfezione assoluta </a:t>
            </a:r>
            <a:r>
              <a:rPr sz="1200" dirty="0">
                <a:latin typeface="Times New Roman"/>
                <a:cs typeface="Times New Roman"/>
              </a:rPr>
              <a:t>in nessuna </a:t>
            </a:r>
            <a:r>
              <a:rPr sz="1200" spc="-5" dirty="0">
                <a:latin typeface="Times New Roman"/>
                <a:cs typeface="Times New Roman"/>
              </a:rPr>
              <a:t>direzione, perfezione relativa </a:t>
            </a:r>
            <a:r>
              <a:rPr sz="1200" dirty="0">
                <a:latin typeface="Times New Roman"/>
                <a:cs typeface="Times New Roman"/>
              </a:rPr>
              <a:t>in tutte le</a:t>
            </a:r>
            <a:r>
              <a:rPr sz="1200" spc="-1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manifestazioni.</a:t>
            </a:r>
            <a:endParaRPr sz="1200">
              <a:latin typeface="Times New Roman"/>
              <a:cs typeface="Times New Roman"/>
            </a:endParaRPr>
          </a:p>
          <a:p>
            <a:pPr marL="508000">
              <a:lnSpc>
                <a:spcPct val="100000"/>
              </a:lnSpc>
              <a:spcBef>
                <a:spcPts val="133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(3.12) 0:1.25 </a:t>
            </a:r>
            <a:r>
              <a:rPr sz="1200" dirty="0">
                <a:latin typeface="Times New Roman"/>
                <a:cs typeface="Times New Roman"/>
              </a:rPr>
              <a:t>6. </a:t>
            </a:r>
            <a:r>
              <a:rPr sz="1200" spc="-5" dirty="0">
                <a:latin typeface="Times New Roman"/>
                <a:cs typeface="Times New Roman"/>
              </a:rPr>
              <a:t>Perfezione assoluta </a:t>
            </a:r>
            <a:r>
              <a:rPr sz="1200" dirty="0">
                <a:latin typeface="Times New Roman"/>
                <a:cs typeface="Times New Roman"/>
              </a:rPr>
              <a:t>in nessuna </a:t>
            </a:r>
            <a:r>
              <a:rPr sz="1200" spc="-5" dirty="0">
                <a:latin typeface="Times New Roman"/>
                <a:cs typeface="Times New Roman"/>
              </a:rPr>
              <a:t>fase, </a:t>
            </a:r>
            <a:r>
              <a:rPr sz="1200" dirty="0">
                <a:latin typeface="Times New Roman"/>
                <a:cs typeface="Times New Roman"/>
              </a:rPr>
              <a:t>relativa in </a:t>
            </a:r>
            <a:r>
              <a:rPr sz="1200" spc="-5" dirty="0">
                <a:latin typeface="Times New Roman"/>
                <a:cs typeface="Times New Roman"/>
              </a:rPr>
              <a:t>alcune, </a:t>
            </a:r>
            <a:r>
              <a:rPr sz="1200" dirty="0">
                <a:latin typeface="Times New Roman"/>
                <a:cs typeface="Times New Roman"/>
              </a:rPr>
              <a:t>imperfetta in</a:t>
            </a:r>
            <a:r>
              <a:rPr sz="1200" spc="-1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altre.</a:t>
            </a:r>
            <a:endParaRPr sz="1200">
              <a:latin typeface="Times New Roman"/>
              <a:cs typeface="Times New Roman"/>
            </a:endParaRPr>
          </a:p>
          <a:p>
            <a:pPr marL="508000">
              <a:lnSpc>
                <a:spcPct val="100000"/>
              </a:lnSpc>
              <a:spcBef>
                <a:spcPts val="134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(3.13) 0:1.26 </a:t>
            </a:r>
            <a:r>
              <a:rPr sz="1200" dirty="0">
                <a:latin typeface="Times New Roman"/>
                <a:cs typeface="Times New Roman"/>
              </a:rPr>
              <a:t>7. </a:t>
            </a:r>
            <a:r>
              <a:rPr sz="1200" spc="-5" dirty="0">
                <a:latin typeface="Times New Roman"/>
                <a:cs typeface="Times New Roman"/>
              </a:rPr>
              <a:t>Perfezione assoluta </a:t>
            </a:r>
            <a:r>
              <a:rPr sz="1200" dirty="0">
                <a:latin typeface="Times New Roman"/>
                <a:cs typeface="Times New Roman"/>
              </a:rPr>
              <a:t>in nessun </a:t>
            </a:r>
            <a:r>
              <a:rPr sz="1200" spc="-5" dirty="0">
                <a:latin typeface="Times New Roman"/>
                <a:cs typeface="Times New Roman"/>
              </a:rPr>
              <a:t>attributo, imperfezione </a:t>
            </a:r>
            <a:r>
              <a:rPr sz="1200" dirty="0">
                <a:latin typeface="Times New Roman"/>
                <a:cs typeface="Times New Roman"/>
              </a:rPr>
              <a:t>in</a:t>
            </a:r>
            <a:r>
              <a:rPr sz="1200" spc="-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tutto.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100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199755" cy="40741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55880">
              <a:lnSpc>
                <a:spcPts val="1380"/>
              </a:lnSpc>
              <a:spcBef>
                <a:spcPts val="195"/>
              </a:spcBef>
            </a:pP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umile.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natura quindi porta in </a:t>
            </a:r>
            <a:r>
              <a:rPr sz="1200" spc="-5" dirty="0">
                <a:latin typeface="Times New Roman"/>
                <a:cs typeface="Times New Roman"/>
              </a:rPr>
              <a:t>sé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trama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perfezione uniforme, </a:t>
            </a:r>
            <a:r>
              <a:rPr sz="1200" dirty="0">
                <a:latin typeface="Times New Roman"/>
                <a:cs typeface="Times New Roman"/>
              </a:rPr>
              <a:t>immutabile, </a:t>
            </a:r>
            <a:r>
              <a:rPr sz="1200" spc="-5" dirty="0">
                <a:latin typeface="Times New Roman"/>
                <a:cs typeface="Times New Roman"/>
              </a:rPr>
              <a:t>maestosa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meravigliosa proveniente </a:t>
            </a:r>
            <a:r>
              <a:rPr sz="1200" dirty="0">
                <a:latin typeface="Times New Roman"/>
                <a:cs typeface="Times New Roman"/>
              </a:rPr>
              <a:t>dal  </a:t>
            </a:r>
            <a:r>
              <a:rPr sz="1200" spc="-5" dirty="0">
                <a:latin typeface="Times New Roman"/>
                <a:cs typeface="Times New Roman"/>
              </a:rPr>
              <a:t>cerchio dell’eternità. </a:t>
            </a:r>
            <a:r>
              <a:rPr sz="1200" spc="5" dirty="0">
                <a:latin typeface="Times New Roman"/>
                <a:cs typeface="Times New Roman"/>
              </a:rPr>
              <a:t>Ma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ogni Universo, su ogni pianeta ed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ogni </a:t>
            </a:r>
            <a:r>
              <a:rPr sz="1200" dirty="0">
                <a:latin typeface="Times New Roman"/>
                <a:cs typeface="Times New Roman"/>
              </a:rPr>
              <a:t>vita </a:t>
            </a:r>
            <a:r>
              <a:rPr sz="1200" spc="-5" dirty="0">
                <a:latin typeface="Times New Roman"/>
                <a:cs typeface="Times New Roman"/>
              </a:rPr>
              <a:t>individuale, questa natura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modificata, qualificata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forse  guastata dagli atti, dagli errori </a:t>
            </a:r>
            <a:r>
              <a:rPr sz="1200" dirty="0">
                <a:latin typeface="Times New Roman"/>
                <a:cs typeface="Times New Roman"/>
              </a:rPr>
              <a:t>e dalle </a:t>
            </a:r>
            <a:r>
              <a:rPr sz="1200" spc="-5" dirty="0">
                <a:latin typeface="Times New Roman"/>
                <a:cs typeface="Times New Roman"/>
              </a:rPr>
              <a:t>infedeltà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creature dei </a:t>
            </a:r>
            <a:r>
              <a:rPr sz="1200" dirty="0">
                <a:latin typeface="Times New Roman"/>
                <a:cs typeface="Times New Roman"/>
              </a:rPr>
              <a:t>sistemi e </a:t>
            </a:r>
            <a:r>
              <a:rPr sz="1200" spc="-5" dirty="0">
                <a:latin typeface="Times New Roman"/>
                <a:cs typeface="Times New Roman"/>
              </a:rPr>
              <a:t>degli </a:t>
            </a:r>
            <a:r>
              <a:rPr sz="1200" dirty="0">
                <a:latin typeface="Times New Roman"/>
                <a:cs typeface="Times New Roman"/>
              </a:rPr>
              <a:t>Universi </a:t>
            </a:r>
            <a:r>
              <a:rPr sz="1200" spc="-5" dirty="0">
                <a:latin typeface="Times New Roman"/>
                <a:cs typeface="Times New Roman"/>
              </a:rPr>
              <a:t>evoluzionari. Bisogna perciò che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natura  sia sempre </a:t>
            </a:r>
            <a:r>
              <a:rPr sz="1200" dirty="0">
                <a:latin typeface="Times New Roman"/>
                <a:cs typeface="Times New Roman"/>
              </a:rPr>
              <a:t>disposta a </a:t>
            </a:r>
            <a:r>
              <a:rPr sz="1200" spc="-5" dirty="0">
                <a:latin typeface="Times New Roman"/>
                <a:cs typeface="Times New Roman"/>
              </a:rPr>
              <a:t>cambiare, capricciosa </a:t>
            </a:r>
            <a:r>
              <a:rPr sz="1200" dirty="0">
                <a:latin typeface="Times New Roman"/>
                <a:cs typeface="Times New Roman"/>
              </a:rPr>
              <a:t>perfino, </a:t>
            </a:r>
            <a:r>
              <a:rPr sz="1200" spc="-5" dirty="0">
                <a:latin typeface="Times New Roman"/>
                <a:cs typeface="Times New Roman"/>
              </a:rPr>
              <a:t>anche se fondamentalmente </a:t>
            </a:r>
            <a:r>
              <a:rPr sz="1200" dirty="0">
                <a:latin typeface="Times New Roman"/>
                <a:cs typeface="Times New Roman"/>
              </a:rPr>
              <a:t>stabile e </a:t>
            </a:r>
            <a:r>
              <a:rPr sz="1200" spc="-5" dirty="0">
                <a:latin typeface="Times New Roman"/>
                <a:cs typeface="Times New Roman"/>
              </a:rPr>
              <a:t>diversificata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conformità alle </a:t>
            </a:r>
            <a:r>
              <a:rPr sz="1200" dirty="0">
                <a:latin typeface="Times New Roman"/>
                <a:cs typeface="Times New Roman"/>
              </a:rPr>
              <a:t>procedure  </a:t>
            </a:r>
            <a:r>
              <a:rPr sz="1200" spc="-5" dirty="0">
                <a:latin typeface="Times New Roman"/>
                <a:cs typeface="Times New Roman"/>
              </a:rPr>
              <a:t>operanti </a:t>
            </a:r>
            <a:r>
              <a:rPr sz="1200" dirty="0">
                <a:latin typeface="Times New Roman"/>
                <a:cs typeface="Times New Roman"/>
              </a:rPr>
              <a:t>in un </a:t>
            </a:r>
            <a:r>
              <a:rPr sz="1200" spc="-5" dirty="0">
                <a:latin typeface="Times New Roman"/>
                <a:cs typeface="Times New Roman"/>
              </a:rPr>
              <a:t>Universo</a:t>
            </a:r>
            <a:r>
              <a:rPr sz="1200" dirty="0">
                <a:latin typeface="Times New Roman"/>
                <a:cs typeface="Times New Roman"/>
              </a:rPr>
              <a:t> locale.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21082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(57.1) 4:2.4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natura è la perfezione </a:t>
            </a:r>
            <a:r>
              <a:rPr sz="1200" spc="-5" dirty="0">
                <a:latin typeface="Times New Roman"/>
                <a:cs typeface="Times New Roman"/>
              </a:rPr>
              <a:t>del Paradiso </a:t>
            </a:r>
            <a:r>
              <a:rPr sz="1200" dirty="0">
                <a:latin typeface="Times New Roman"/>
                <a:cs typeface="Times New Roman"/>
              </a:rPr>
              <a:t>divisa </a:t>
            </a:r>
            <a:r>
              <a:rPr sz="1200" spc="-5" dirty="0">
                <a:latin typeface="Times New Roman"/>
                <a:cs typeface="Times New Roman"/>
              </a:rPr>
              <a:t>per l’incompletezza, </a:t>
            </a:r>
            <a:r>
              <a:rPr sz="1200" dirty="0">
                <a:latin typeface="Times New Roman"/>
                <a:cs typeface="Times New Roman"/>
              </a:rPr>
              <a:t>il male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peccato degli Universi </a:t>
            </a:r>
            <a:r>
              <a:rPr sz="1200" dirty="0">
                <a:latin typeface="Times New Roman"/>
                <a:cs typeface="Times New Roman"/>
              </a:rPr>
              <a:t>incompiuti. </a:t>
            </a:r>
            <a:r>
              <a:rPr sz="1200" spc="-5" dirty="0">
                <a:latin typeface="Times New Roman"/>
                <a:cs typeface="Times New Roman"/>
              </a:rPr>
              <a:t>Questo  </a:t>
            </a:r>
            <a:r>
              <a:rPr sz="1200" dirty="0">
                <a:latin typeface="Times New Roman"/>
                <a:cs typeface="Times New Roman"/>
              </a:rPr>
              <a:t>quoziente </a:t>
            </a:r>
            <a:r>
              <a:rPr sz="1200" spc="-5" dirty="0">
                <a:latin typeface="Times New Roman"/>
                <a:cs typeface="Times New Roman"/>
              </a:rPr>
              <a:t>esprime </a:t>
            </a:r>
            <a:r>
              <a:rPr sz="1200" dirty="0">
                <a:latin typeface="Times New Roman"/>
                <a:cs typeface="Times New Roman"/>
              </a:rPr>
              <a:t>quindi sia il </a:t>
            </a:r>
            <a:r>
              <a:rPr sz="1200" spc="-5" dirty="0">
                <a:latin typeface="Times New Roman"/>
                <a:cs typeface="Times New Roman"/>
              </a:rPr>
              <a:t>perfetto che </a:t>
            </a:r>
            <a:r>
              <a:rPr sz="1200" dirty="0">
                <a:latin typeface="Times New Roman"/>
                <a:cs typeface="Times New Roman"/>
              </a:rPr>
              <a:t>il parziale, </a:t>
            </a:r>
            <a:r>
              <a:rPr sz="1200" spc="-5" dirty="0">
                <a:latin typeface="Times New Roman"/>
                <a:cs typeface="Times New Roman"/>
              </a:rPr>
              <a:t>sia l’eterno che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temporale.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continua </a:t>
            </a:r>
            <a:r>
              <a:rPr sz="1200" dirty="0">
                <a:latin typeface="Times New Roman"/>
                <a:cs typeface="Times New Roman"/>
              </a:rPr>
              <a:t>evoluzione modifica la natura  </a:t>
            </a:r>
            <a:r>
              <a:rPr sz="1200" spc="-5" dirty="0">
                <a:latin typeface="Times New Roman"/>
                <a:cs typeface="Times New Roman"/>
              </a:rPr>
              <a:t>accrescendo </a:t>
            </a:r>
            <a:r>
              <a:rPr sz="1200" dirty="0">
                <a:latin typeface="Times New Roman"/>
                <a:cs typeface="Times New Roman"/>
              </a:rPr>
              <a:t>il contenuto di </a:t>
            </a:r>
            <a:r>
              <a:rPr sz="1200" spc="-5" dirty="0">
                <a:latin typeface="Times New Roman"/>
                <a:cs typeface="Times New Roman"/>
              </a:rPr>
              <a:t>perfezione del </a:t>
            </a:r>
            <a:r>
              <a:rPr sz="1200" dirty="0">
                <a:latin typeface="Times New Roman"/>
                <a:cs typeface="Times New Roman"/>
              </a:rPr>
              <a:t>Paradiso e </a:t>
            </a:r>
            <a:r>
              <a:rPr sz="1200" spc="-5" dirty="0">
                <a:latin typeface="Times New Roman"/>
                <a:cs typeface="Times New Roman"/>
              </a:rPr>
              <a:t>riducendo </a:t>
            </a:r>
            <a:r>
              <a:rPr sz="1200" dirty="0">
                <a:latin typeface="Times New Roman"/>
                <a:cs typeface="Times New Roman"/>
              </a:rPr>
              <a:t>il contenuto </a:t>
            </a:r>
            <a:r>
              <a:rPr sz="1200" spc="-5" dirty="0">
                <a:latin typeface="Times New Roman"/>
                <a:cs typeface="Times New Roman"/>
              </a:rPr>
              <a:t>del male, dell’errore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della disarmonia della </a:t>
            </a:r>
            <a:r>
              <a:rPr sz="1200" dirty="0">
                <a:latin typeface="Times New Roman"/>
                <a:cs typeface="Times New Roman"/>
              </a:rPr>
              <a:t>realtà  </a:t>
            </a:r>
            <a:r>
              <a:rPr sz="1200" spc="-5" dirty="0">
                <a:latin typeface="Times New Roman"/>
                <a:cs typeface="Times New Roman"/>
              </a:rPr>
              <a:t>relativa.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95250" algn="just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(57.2) 4:2.5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non è </a:t>
            </a:r>
            <a:r>
              <a:rPr sz="1200" spc="-5" dirty="0">
                <a:latin typeface="Times New Roman"/>
                <a:cs typeface="Times New Roman"/>
              </a:rPr>
              <a:t>personalmente presente </a:t>
            </a:r>
            <a:r>
              <a:rPr sz="1200" dirty="0">
                <a:latin typeface="Times New Roman"/>
                <a:cs typeface="Times New Roman"/>
              </a:rPr>
              <a:t>né nella </a:t>
            </a:r>
            <a:r>
              <a:rPr sz="1200" spc="-5" dirty="0">
                <a:latin typeface="Times New Roman"/>
                <a:cs typeface="Times New Roman"/>
              </a:rPr>
              <a:t>natura </a:t>
            </a:r>
            <a:r>
              <a:rPr sz="1200" spc="5" dirty="0">
                <a:latin typeface="Times New Roman"/>
                <a:cs typeface="Times New Roman"/>
              </a:rPr>
              <a:t>né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alcuna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forze della natura, </a:t>
            </a:r>
            <a:r>
              <a:rPr sz="1200" dirty="0">
                <a:latin typeface="Times New Roman"/>
                <a:cs typeface="Times New Roman"/>
              </a:rPr>
              <a:t>perché il </a:t>
            </a:r>
            <a:r>
              <a:rPr sz="1200" spc="-5" dirty="0">
                <a:latin typeface="Times New Roman"/>
                <a:cs typeface="Times New Roman"/>
              </a:rPr>
              <a:t>fenomeno della </a:t>
            </a:r>
            <a:r>
              <a:rPr sz="1200" spc="5" dirty="0">
                <a:latin typeface="Times New Roman"/>
                <a:cs typeface="Times New Roman"/>
              </a:rPr>
              <a:t>natura </a:t>
            </a:r>
            <a:r>
              <a:rPr sz="1200" dirty="0">
                <a:latin typeface="Times New Roman"/>
                <a:cs typeface="Times New Roman"/>
              </a:rPr>
              <a:t>è la  </a:t>
            </a:r>
            <a:r>
              <a:rPr sz="1200" spc="-5" dirty="0">
                <a:latin typeface="Times New Roman"/>
                <a:cs typeface="Times New Roman"/>
              </a:rPr>
              <a:t>sovrapposizione delle imperfezioni dell’evoluzione progressiva, </a:t>
            </a:r>
            <a:r>
              <a:rPr sz="1200" dirty="0">
                <a:latin typeface="Times New Roman"/>
                <a:cs typeface="Times New Roman"/>
              </a:rPr>
              <a:t>e talvolta </a:t>
            </a:r>
            <a:r>
              <a:rPr sz="1200" spc="-5" dirty="0">
                <a:latin typeface="Times New Roman"/>
                <a:cs typeface="Times New Roman"/>
              </a:rPr>
              <a:t>delle conseguenze </a:t>
            </a:r>
            <a:r>
              <a:rPr sz="1200" dirty="0">
                <a:latin typeface="Times New Roman"/>
                <a:cs typeface="Times New Roman"/>
              </a:rPr>
              <a:t>di una </a:t>
            </a:r>
            <a:r>
              <a:rPr sz="1200" spc="-5" dirty="0">
                <a:latin typeface="Times New Roman"/>
                <a:cs typeface="Times New Roman"/>
              </a:rPr>
              <a:t>ribellione </a:t>
            </a:r>
            <a:r>
              <a:rPr sz="1200" dirty="0">
                <a:latin typeface="Times New Roman"/>
                <a:cs typeface="Times New Roman"/>
              </a:rPr>
              <a:t>insurrezionale, sulle  </a:t>
            </a:r>
            <a:r>
              <a:rPr sz="1200" spc="-5" dirty="0">
                <a:latin typeface="Times New Roman"/>
                <a:cs typeface="Times New Roman"/>
              </a:rPr>
              <a:t>fondamenta paradisiache della legge universale </a:t>
            </a:r>
            <a:r>
              <a:rPr sz="1200" dirty="0">
                <a:latin typeface="Times New Roman"/>
                <a:cs typeface="Times New Roman"/>
              </a:rPr>
              <a:t>di Dio.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natura, </a:t>
            </a:r>
            <a:r>
              <a:rPr sz="1200" dirty="0">
                <a:latin typeface="Times New Roman"/>
                <a:cs typeface="Times New Roman"/>
              </a:rPr>
              <a:t>quale </a:t>
            </a:r>
            <a:r>
              <a:rPr sz="1200" spc="-5" dirty="0">
                <a:latin typeface="Times New Roman"/>
                <a:cs typeface="Times New Roman"/>
              </a:rPr>
              <a:t>appare su </a:t>
            </a:r>
            <a:r>
              <a:rPr sz="1200" dirty="0">
                <a:latin typeface="Times New Roman"/>
                <a:cs typeface="Times New Roman"/>
              </a:rPr>
              <a:t>un mondo </a:t>
            </a:r>
            <a:r>
              <a:rPr sz="1200" spc="-5" dirty="0">
                <a:latin typeface="Times New Roman"/>
                <a:cs typeface="Times New Roman"/>
              </a:rPr>
              <a:t>come Urantia, </a:t>
            </a:r>
            <a:r>
              <a:rPr sz="1200" dirty="0">
                <a:latin typeface="Times New Roman"/>
                <a:cs typeface="Times New Roman"/>
              </a:rPr>
              <a:t>non può mai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essere</a:t>
            </a:r>
            <a:endParaRPr sz="1200">
              <a:latin typeface="Times New Roman"/>
              <a:cs typeface="Times New Roman"/>
            </a:endParaRPr>
          </a:p>
          <a:p>
            <a:pPr marL="88900" algn="just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l’espressione adeguata,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vera rappresentazione, </a:t>
            </a:r>
            <a:r>
              <a:rPr sz="1200" spc="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ritratto fedele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infinito e </a:t>
            </a:r>
            <a:r>
              <a:rPr sz="1200" spc="-5" dirty="0">
                <a:latin typeface="Times New Roman"/>
                <a:cs typeface="Times New Roman"/>
              </a:rPr>
              <a:t>perfettamente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saggio.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23812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(57.3) 4:2.6 </a:t>
            </a:r>
            <a:r>
              <a:rPr sz="1200" spc="-5" dirty="0">
                <a:latin typeface="Times New Roman"/>
                <a:cs typeface="Times New Roman"/>
              </a:rPr>
              <a:t>Nel </a:t>
            </a:r>
            <a:r>
              <a:rPr sz="1200" dirty="0">
                <a:latin typeface="Times New Roman"/>
                <a:cs typeface="Times New Roman"/>
              </a:rPr>
              <a:t>vostro mondo la </a:t>
            </a:r>
            <a:r>
              <a:rPr sz="1200" spc="-5" dirty="0">
                <a:latin typeface="Times New Roman"/>
                <a:cs typeface="Times New Roman"/>
              </a:rPr>
              <a:t>natura </a:t>
            </a:r>
            <a:r>
              <a:rPr sz="1200" dirty="0">
                <a:latin typeface="Times New Roman"/>
                <a:cs typeface="Times New Roman"/>
              </a:rPr>
              <a:t>è una </a:t>
            </a:r>
            <a:r>
              <a:rPr sz="1200" spc="-5" dirty="0">
                <a:latin typeface="Times New Roman"/>
                <a:cs typeface="Times New Roman"/>
              </a:rPr>
              <a:t>qualificazione delle leggi </a:t>
            </a:r>
            <a:r>
              <a:rPr sz="1200" dirty="0">
                <a:latin typeface="Times New Roman"/>
                <a:cs typeface="Times New Roman"/>
              </a:rPr>
              <a:t>di perfezione da </a:t>
            </a:r>
            <a:r>
              <a:rPr sz="1200" spc="-5" dirty="0">
                <a:latin typeface="Times New Roman"/>
                <a:cs typeface="Times New Roman"/>
              </a:rPr>
              <a:t>parte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piani evoluzionari </a:t>
            </a:r>
            <a:r>
              <a:rPr sz="1200" dirty="0">
                <a:latin typeface="Times New Roman"/>
                <a:cs typeface="Times New Roman"/>
              </a:rPr>
              <a:t>dell’Universo  </a:t>
            </a:r>
            <a:r>
              <a:rPr sz="1200" spc="-5" dirty="0">
                <a:latin typeface="Times New Roman"/>
                <a:cs typeface="Times New Roman"/>
              </a:rPr>
              <a:t>locale. </a:t>
            </a:r>
            <a:r>
              <a:rPr sz="1200" dirty="0">
                <a:latin typeface="Times New Roman"/>
                <a:cs typeface="Times New Roman"/>
              </a:rPr>
              <a:t>Quale </a:t>
            </a:r>
            <a:r>
              <a:rPr sz="1200" spc="-5" dirty="0">
                <a:latin typeface="Times New Roman"/>
                <a:cs typeface="Times New Roman"/>
              </a:rPr>
              <a:t>parodia adorare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natura </a:t>
            </a:r>
            <a:r>
              <a:rPr sz="1200" dirty="0">
                <a:latin typeface="Times New Roman"/>
                <a:cs typeface="Times New Roman"/>
              </a:rPr>
              <a:t>perché </a:t>
            </a:r>
            <a:r>
              <a:rPr sz="1200" spc="-5" dirty="0">
                <a:latin typeface="Times New Roman"/>
                <a:cs typeface="Times New Roman"/>
              </a:rPr>
              <a:t>è, </a:t>
            </a:r>
            <a:r>
              <a:rPr sz="1200" dirty="0">
                <a:latin typeface="Times New Roman"/>
                <a:cs typeface="Times New Roman"/>
              </a:rPr>
              <a:t>in un </a:t>
            </a:r>
            <a:r>
              <a:rPr sz="1200" spc="-5" dirty="0">
                <a:latin typeface="Times New Roman"/>
                <a:cs typeface="Times New Roman"/>
              </a:rPr>
              <a:t>senso limitato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qualificato, pervasa </a:t>
            </a:r>
            <a:r>
              <a:rPr sz="1200" dirty="0">
                <a:latin typeface="Times New Roman"/>
                <a:cs typeface="Times New Roman"/>
              </a:rPr>
              <a:t>da Dio, </a:t>
            </a:r>
            <a:r>
              <a:rPr sz="1200" spc="-5" dirty="0">
                <a:latin typeface="Times New Roman"/>
                <a:cs typeface="Times New Roman"/>
              </a:rPr>
              <a:t>perché </a:t>
            </a:r>
            <a:r>
              <a:rPr sz="1200" dirty="0">
                <a:latin typeface="Times New Roman"/>
                <a:cs typeface="Times New Roman"/>
              </a:rPr>
              <a:t>è un </a:t>
            </a:r>
            <a:r>
              <a:rPr sz="1200" spc="-5" dirty="0">
                <a:latin typeface="Times New Roman"/>
                <a:cs typeface="Times New Roman"/>
              </a:rPr>
              <a:t>aspetto del </a:t>
            </a:r>
            <a:r>
              <a:rPr sz="1200" spc="5" dirty="0">
                <a:latin typeface="Times New Roman"/>
                <a:cs typeface="Times New Roman"/>
              </a:rPr>
              <a:t>potere  </a:t>
            </a:r>
            <a:r>
              <a:rPr sz="1200" spc="-5" dirty="0">
                <a:latin typeface="Times New Roman"/>
                <a:cs typeface="Times New Roman"/>
              </a:rPr>
              <a:t>universale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perciò </a:t>
            </a:r>
            <a:r>
              <a:rPr sz="1200" dirty="0">
                <a:latin typeface="Times New Roman"/>
                <a:cs typeface="Times New Roman"/>
              </a:rPr>
              <a:t>divino!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natura è anche una </a:t>
            </a:r>
            <a:r>
              <a:rPr sz="1200" spc="-5" dirty="0">
                <a:latin typeface="Times New Roman"/>
                <a:cs typeface="Times New Roman"/>
              </a:rPr>
              <a:t>manifestazione delle </a:t>
            </a:r>
            <a:r>
              <a:rPr sz="1200" dirty="0">
                <a:latin typeface="Times New Roman"/>
                <a:cs typeface="Times New Roman"/>
              </a:rPr>
              <a:t>incompiute, </a:t>
            </a:r>
            <a:r>
              <a:rPr sz="1200" spc="-5" dirty="0">
                <a:latin typeface="Times New Roman"/>
                <a:cs typeface="Times New Roman"/>
              </a:rPr>
              <a:t>incomplete ed imperfette attuazioni dello  </a:t>
            </a:r>
            <a:r>
              <a:rPr sz="1200" dirty="0">
                <a:latin typeface="Times New Roman"/>
                <a:cs typeface="Times New Roman"/>
              </a:rPr>
              <a:t>sviluppo, </a:t>
            </a:r>
            <a:r>
              <a:rPr sz="1200" spc="-5" dirty="0">
                <a:latin typeface="Times New Roman"/>
                <a:cs typeface="Times New Roman"/>
              </a:rPr>
              <a:t>della crescita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 progresso </a:t>
            </a:r>
            <a:r>
              <a:rPr sz="1200" dirty="0">
                <a:latin typeface="Times New Roman"/>
                <a:cs typeface="Times New Roman"/>
              </a:rPr>
              <a:t>di un esperimento </a:t>
            </a:r>
            <a:r>
              <a:rPr sz="1200" spc="-5" dirty="0">
                <a:latin typeface="Times New Roman"/>
                <a:cs typeface="Times New Roman"/>
              </a:rPr>
              <a:t>universale </a:t>
            </a:r>
            <a:r>
              <a:rPr sz="1200" dirty="0">
                <a:latin typeface="Times New Roman"/>
                <a:cs typeface="Times New Roman"/>
              </a:rPr>
              <a:t>in evoluzione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cosmica.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50">
              <a:latin typeface="Times New Roman"/>
              <a:cs typeface="Times New Roman"/>
            </a:endParaRPr>
          </a:p>
          <a:p>
            <a:pPr marL="88900" marR="260985" algn="just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(57.4) 4:2.7 </a:t>
            </a:r>
            <a:r>
              <a:rPr sz="1200" spc="-5" dirty="0">
                <a:latin typeface="Times New Roman"/>
                <a:cs typeface="Times New Roman"/>
              </a:rPr>
              <a:t>Gli apparenti difetti </a:t>
            </a:r>
            <a:r>
              <a:rPr sz="1200" dirty="0">
                <a:latin typeface="Times New Roman"/>
                <a:cs typeface="Times New Roman"/>
              </a:rPr>
              <a:t>del mondo </a:t>
            </a:r>
            <a:r>
              <a:rPr sz="1200" spc="-5" dirty="0">
                <a:latin typeface="Times New Roman"/>
                <a:cs typeface="Times New Roman"/>
              </a:rPr>
              <a:t>naturale </a:t>
            </a:r>
            <a:r>
              <a:rPr sz="1200" dirty="0">
                <a:latin typeface="Times New Roman"/>
                <a:cs typeface="Times New Roman"/>
              </a:rPr>
              <a:t>non sono indice di </a:t>
            </a:r>
            <a:r>
              <a:rPr sz="1200" spc="-5" dirty="0">
                <a:latin typeface="Times New Roman"/>
                <a:cs typeface="Times New Roman"/>
              </a:rPr>
              <a:t>corrispondenti difetti </a:t>
            </a:r>
            <a:r>
              <a:rPr sz="1200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carattere </a:t>
            </a:r>
            <a:r>
              <a:rPr sz="1200" dirty="0">
                <a:latin typeface="Times New Roman"/>
                <a:cs typeface="Times New Roman"/>
              </a:rPr>
              <a:t>di Dio. Piuttosto, le  </a:t>
            </a:r>
            <a:r>
              <a:rPr sz="1200" spc="-5" dirty="0">
                <a:latin typeface="Times New Roman"/>
                <a:cs typeface="Times New Roman"/>
              </a:rPr>
              <a:t>imperfezioni che si </a:t>
            </a:r>
            <a:r>
              <a:rPr sz="1200" dirty="0">
                <a:latin typeface="Times New Roman"/>
                <a:cs typeface="Times New Roman"/>
              </a:rPr>
              <a:t>notano sono </a:t>
            </a:r>
            <a:r>
              <a:rPr sz="1200" spc="-5" dirty="0">
                <a:latin typeface="Times New Roman"/>
                <a:cs typeface="Times New Roman"/>
              </a:rPr>
              <a:t>semplicemente gli </a:t>
            </a:r>
            <a:r>
              <a:rPr sz="1200" dirty="0">
                <a:latin typeface="Times New Roman"/>
                <a:cs typeface="Times New Roman"/>
              </a:rPr>
              <a:t>inevitabili </a:t>
            </a:r>
            <a:r>
              <a:rPr sz="1200" spc="-5" dirty="0">
                <a:latin typeface="Times New Roman"/>
                <a:cs typeface="Times New Roman"/>
              </a:rPr>
              <a:t>momenti d’arresto </a:t>
            </a:r>
            <a:r>
              <a:rPr sz="1200" dirty="0">
                <a:latin typeface="Times New Roman"/>
                <a:cs typeface="Times New Roman"/>
              </a:rPr>
              <a:t>nello </a:t>
            </a:r>
            <a:r>
              <a:rPr sz="1200" spc="-5" dirty="0">
                <a:latin typeface="Times New Roman"/>
                <a:cs typeface="Times New Roman"/>
              </a:rPr>
              <a:t>spettacolo,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continuo svolgimento,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della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101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78800" cy="37820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4318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rappresentazione dell’infinità. Sono proprio </a:t>
            </a:r>
            <a:r>
              <a:rPr sz="1200" dirty="0">
                <a:latin typeface="Times New Roman"/>
                <a:cs typeface="Times New Roman"/>
              </a:rPr>
              <a:t>queste </a:t>
            </a:r>
            <a:r>
              <a:rPr sz="1200" spc="-5" dirty="0">
                <a:latin typeface="Times New Roman"/>
                <a:cs typeface="Times New Roman"/>
              </a:rPr>
              <a:t>interruzioni d’imperfezione della continuità della perfezione che </a:t>
            </a:r>
            <a:r>
              <a:rPr sz="1200" dirty="0">
                <a:latin typeface="Times New Roman"/>
                <a:cs typeface="Times New Roman"/>
              </a:rPr>
              <a:t>consentono </a:t>
            </a:r>
            <a:r>
              <a:rPr sz="1200" spc="-5" dirty="0">
                <a:latin typeface="Times New Roman"/>
                <a:cs typeface="Times New Roman"/>
              </a:rPr>
              <a:t>alla  </a:t>
            </a:r>
            <a:r>
              <a:rPr sz="1200" dirty="0">
                <a:latin typeface="Times New Roman"/>
                <a:cs typeface="Times New Roman"/>
              </a:rPr>
              <a:t>mente </a:t>
            </a:r>
            <a:r>
              <a:rPr sz="1200" spc="-5" dirty="0">
                <a:latin typeface="Times New Roman"/>
                <a:cs typeface="Times New Roman"/>
              </a:rPr>
              <a:t>finita dell’uomo materiale </a:t>
            </a:r>
            <a:r>
              <a:rPr sz="1200" dirty="0">
                <a:latin typeface="Times New Roman"/>
                <a:cs typeface="Times New Roman"/>
              </a:rPr>
              <a:t>di dare uno sguardo </a:t>
            </a:r>
            <a:r>
              <a:rPr sz="1200" spc="-5" dirty="0">
                <a:latin typeface="Times New Roman"/>
                <a:cs typeface="Times New Roman"/>
              </a:rPr>
              <a:t>fugace alla realtà </a:t>
            </a:r>
            <a:r>
              <a:rPr sz="1200" dirty="0">
                <a:latin typeface="Times New Roman"/>
                <a:cs typeface="Times New Roman"/>
              </a:rPr>
              <a:t>divina </a:t>
            </a:r>
            <a:r>
              <a:rPr sz="1200" spc="-5" dirty="0">
                <a:latin typeface="Times New Roman"/>
                <a:cs typeface="Times New Roman"/>
              </a:rPr>
              <a:t>nel tempo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nello </a:t>
            </a:r>
            <a:r>
              <a:rPr sz="1200" dirty="0">
                <a:latin typeface="Times New Roman"/>
                <a:cs typeface="Times New Roman"/>
              </a:rPr>
              <a:t>spazio. </a:t>
            </a:r>
            <a:r>
              <a:rPr sz="1200" spc="-15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manifestazioni </a:t>
            </a:r>
            <a:r>
              <a:rPr sz="1200" spc="-5" dirty="0">
                <a:latin typeface="Times New Roman"/>
                <a:cs typeface="Times New Roman"/>
              </a:rPr>
              <a:t>materiali  della </a:t>
            </a:r>
            <a:r>
              <a:rPr sz="1200" dirty="0">
                <a:latin typeface="Times New Roman"/>
                <a:cs typeface="Times New Roman"/>
              </a:rPr>
              <a:t>divinità </a:t>
            </a:r>
            <a:r>
              <a:rPr sz="1200" spc="-5" dirty="0">
                <a:latin typeface="Times New Roman"/>
                <a:cs typeface="Times New Roman"/>
              </a:rPr>
              <a:t>sembrano imperfette alla </a:t>
            </a:r>
            <a:r>
              <a:rPr sz="1200" dirty="0">
                <a:latin typeface="Times New Roman"/>
                <a:cs typeface="Times New Roman"/>
              </a:rPr>
              <a:t>mente evoluzionaria </a:t>
            </a:r>
            <a:r>
              <a:rPr sz="1200" spc="-5" dirty="0">
                <a:latin typeface="Times New Roman"/>
                <a:cs typeface="Times New Roman"/>
              </a:rPr>
              <a:t>dell’uomo soltanto perché </a:t>
            </a:r>
            <a:r>
              <a:rPr sz="1200" dirty="0">
                <a:latin typeface="Times New Roman"/>
                <a:cs typeface="Times New Roman"/>
              </a:rPr>
              <a:t>l’uomo mortale </a:t>
            </a:r>
            <a:r>
              <a:rPr sz="1200" spc="-5" dirty="0">
                <a:latin typeface="Times New Roman"/>
                <a:cs typeface="Times New Roman"/>
              </a:rPr>
              <a:t>persiste nel guardare </a:t>
            </a:r>
            <a:r>
              <a:rPr sz="1200" dirty="0">
                <a:latin typeface="Times New Roman"/>
                <a:cs typeface="Times New Roman"/>
              </a:rPr>
              <a:t>i  </a:t>
            </a:r>
            <a:r>
              <a:rPr sz="1200" spc="-5" dirty="0">
                <a:latin typeface="Times New Roman"/>
                <a:cs typeface="Times New Roman"/>
              </a:rPr>
              <a:t>fenomeni della </a:t>
            </a:r>
            <a:r>
              <a:rPr sz="1200" dirty="0">
                <a:latin typeface="Times New Roman"/>
                <a:cs typeface="Times New Roman"/>
              </a:rPr>
              <a:t>natura con </a:t>
            </a:r>
            <a:r>
              <a:rPr sz="1200" spc="-5" dirty="0">
                <a:latin typeface="Times New Roman"/>
                <a:cs typeface="Times New Roman"/>
              </a:rPr>
              <a:t>gli occhi naturali, con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vista umana priva dell’aiuto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mota </a:t>
            </a:r>
            <a:r>
              <a:rPr sz="1200" spc="-5" dirty="0">
                <a:latin typeface="Times New Roman"/>
                <a:cs typeface="Times New Roman"/>
              </a:rPr>
              <a:t>morontiale oppure </a:t>
            </a:r>
            <a:r>
              <a:rPr sz="1200" dirty="0">
                <a:latin typeface="Times New Roman"/>
                <a:cs typeface="Times New Roman"/>
              </a:rPr>
              <a:t>di quello della  </a:t>
            </a:r>
            <a:r>
              <a:rPr sz="1200" spc="-5" dirty="0">
                <a:latin typeface="Times New Roman"/>
                <a:cs typeface="Times New Roman"/>
              </a:rPr>
              <a:t>rivelazione,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sostituto compensatore sui </a:t>
            </a:r>
            <a:r>
              <a:rPr sz="1200" dirty="0">
                <a:latin typeface="Times New Roman"/>
                <a:cs typeface="Times New Roman"/>
              </a:rPr>
              <a:t>mondi del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tempo.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9080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(57.5) 4:2.8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natura </a:t>
            </a:r>
            <a:r>
              <a:rPr sz="1200" dirty="0">
                <a:latin typeface="Times New Roman"/>
                <a:cs typeface="Times New Roman"/>
              </a:rPr>
              <a:t>viene </a:t>
            </a:r>
            <a:r>
              <a:rPr sz="1200" spc="-5" dirty="0">
                <a:latin typeface="Times New Roman"/>
                <a:cs typeface="Times New Roman"/>
              </a:rPr>
              <a:t>deturpata,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</a:t>
            </a:r>
            <a:r>
              <a:rPr sz="1200" dirty="0">
                <a:latin typeface="Times New Roman"/>
                <a:cs typeface="Times New Roman"/>
              </a:rPr>
              <a:t>volto </a:t>
            </a:r>
            <a:r>
              <a:rPr sz="1200" spc="-5" dirty="0">
                <a:latin typeface="Times New Roman"/>
                <a:cs typeface="Times New Roman"/>
              </a:rPr>
              <a:t>stupendo sfregiato </a:t>
            </a:r>
            <a:r>
              <a:rPr sz="1200" dirty="0">
                <a:latin typeface="Times New Roman"/>
                <a:cs typeface="Times New Roman"/>
              </a:rPr>
              <a:t>ed i suoi tratti </a:t>
            </a:r>
            <a:r>
              <a:rPr sz="1200" spc="-5" dirty="0">
                <a:latin typeface="Times New Roman"/>
                <a:cs typeface="Times New Roman"/>
              </a:rPr>
              <a:t>sciupati dalla ribellione, dalla cattiva </a:t>
            </a:r>
            <a:r>
              <a:rPr sz="1200" dirty="0">
                <a:latin typeface="Times New Roman"/>
                <a:cs typeface="Times New Roman"/>
              </a:rPr>
              <a:t>condotta e  </a:t>
            </a:r>
            <a:r>
              <a:rPr sz="1200" spc="-5" dirty="0">
                <a:latin typeface="Times New Roman"/>
                <a:cs typeface="Times New Roman"/>
              </a:rPr>
              <a:t>dall’errato pensare delle miriadi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creature che </a:t>
            </a:r>
            <a:r>
              <a:rPr sz="1200" dirty="0">
                <a:latin typeface="Times New Roman"/>
                <a:cs typeface="Times New Roman"/>
              </a:rPr>
              <a:t>fanno </a:t>
            </a:r>
            <a:r>
              <a:rPr sz="1200" spc="-5" dirty="0">
                <a:latin typeface="Times New Roman"/>
                <a:cs typeface="Times New Roman"/>
              </a:rPr>
              <a:t>parte della natura, </a:t>
            </a:r>
            <a:r>
              <a:rPr sz="1200" spc="5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hanno </a:t>
            </a:r>
            <a:r>
              <a:rPr sz="1200" spc="-5" dirty="0">
                <a:latin typeface="Times New Roman"/>
                <a:cs typeface="Times New Roman"/>
              </a:rPr>
              <a:t>contribuito </a:t>
            </a:r>
            <a:r>
              <a:rPr sz="1200" dirty="0">
                <a:latin typeface="Times New Roman"/>
                <a:cs typeface="Times New Roman"/>
              </a:rPr>
              <a:t>alla </a:t>
            </a:r>
            <a:r>
              <a:rPr sz="1200" spc="-5" dirty="0">
                <a:latin typeface="Times New Roman"/>
                <a:cs typeface="Times New Roman"/>
              </a:rPr>
              <a:t>sua deturpazione </a:t>
            </a:r>
            <a:r>
              <a:rPr sz="1200" spc="5" dirty="0">
                <a:latin typeface="Times New Roman"/>
                <a:cs typeface="Times New Roman"/>
              </a:rPr>
              <a:t>nel </a:t>
            </a:r>
            <a:r>
              <a:rPr sz="1200" dirty="0">
                <a:latin typeface="Times New Roman"/>
                <a:cs typeface="Times New Roman"/>
              </a:rPr>
              <a:t>tempo.  </a:t>
            </a:r>
            <a:r>
              <a:rPr sz="1200" spc="-5" dirty="0">
                <a:latin typeface="Times New Roman"/>
                <a:cs typeface="Times New Roman"/>
              </a:rPr>
              <a:t>No,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natura </a:t>
            </a:r>
            <a:r>
              <a:rPr sz="1200" dirty="0">
                <a:latin typeface="Times New Roman"/>
                <a:cs typeface="Times New Roman"/>
              </a:rPr>
              <a:t>non è Dio.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natura non è un oggetto da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adorare.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3. Il carattere immutabile di</a:t>
            </a: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Dio</a:t>
            </a:r>
            <a:endParaRPr sz="1600">
              <a:latin typeface="Times New Roman"/>
              <a:cs typeface="Times New Roman"/>
            </a:endParaRPr>
          </a:p>
          <a:p>
            <a:pPr marL="76200" marR="344170">
              <a:lnSpc>
                <a:spcPts val="1380"/>
              </a:lnSpc>
              <a:spcBef>
                <a:spcPts val="141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(57.6) 4:3.1 </a:t>
            </a:r>
            <a:r>
              <a:rPr sz="1200" spc="-5" dirty="0">
                <a:latin typeface="Times New Roman"/>
                <a:cs typeface="Times New Roman"/>
              </a:rPr>
              <a:t>Per troppo </a:t>
            </a:r>
            <a:r>
              <a:rPr sz="1200" dirty="0">
                <a:latin typeface="Times New Roman"/>
                <a:cs typeface="Times New Roman"/>
              </a:rPr>
              <a:t>tempo l’uomo ha </a:t>
            </a:r>
            <a:r>
              <a:rPr sz="1200" spc="-5" dirty="0">
                <a:latin typeface="Times New Roman"/>
                <a:cs typeface="Times New Roman"/>
              </a:rPr>
              <a:t>pensato </a:t>
            </a:r>
            <a:r>
              <a:rPr sz="1200" dirty="0">
                <a:latin typeface="Times New Roman"/>
                <a:cs typeface="Times New Roman"/>
              </a:rPr>
              <a:t>a Dio </a:t>
            </a:r>
            <a:r>
              <a:rPr sz="1200" spc="-5" dirty="0">
                <a:latin typeface="Times New Roman"/>
                <a:cs typeface="Times New Roman"/>
              </a:rPr>
              <a:t>come simile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se stesso. Dio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è, </a:t>
            </a:r>
            <a:r>
              <a:rPr sz="1200" dirty="0">
                <a:latin typeface="Times New Roman"/>
                <a:cs typeface="Times New Roman"/>
              </a:rPr>
              <a:t>non è mai </a:t>
            </a:r>
            <a:r>
              <a:rPr sz="1200" spc="-5" dirty="0">
                <a:latin typeface="Times New Roman"/>
                <a:cs typeface="Times New Roman"/>
              </a:rPr>
              <a:t>stato </a:t>
            </a:r>
            <a:r>
              <a:rPr sz="1200" dirty="0">
                <a:latin typeface="Times New Roman"/>
                <a:cs typeface="Times New Roman"/>
              </a:rPr>
              <a:t>e non </a:t>
            </a:r>
            <a:r>
              <a:rPr sz="1200" spc="-5" dirty="0">
                <a:latin typeface="Times New Roman"/>
                <a:cs typeface="Times New Roman"/>
              </a:rPr>
              <a:t>sarà </a:t>
            </a:r>
            <a:r>
              <a:rPr sz="1200" dirty="0">
                <a:latin typeface="Times New Roman"/>
                <a:cs typeface="Times New Roman"/>
              </a:rPr>
              <a:t>mai </a:t>
            </a:r>
            <a:r>
              <a:rPr sz="1200" spc="-5" dirty="0">
                <a:latin typeface="Times New Roman"/>
                <a:cs typeface="Times New Roman"/>
              </a:rPr>
              <a:t>geloso  dell’uomo </a:t>
            </a:r>
            <a:r>
              <a:rPr sz="1200" dirty="0">
                <a:latin typeface="Times New Roman"/>
                <a:cs typeface="Times New Roman"/>
              </a:rPr>
              <a:t>o di qualunque </a:t>
            </a:r>
            <a:r>
              <a:rPr sz="1200" spc="-5" dirty="0">
                <a:latin typeface="Times New Roman"/>
                <a:cs typeface="Times New Roman"/>
              </a:rPr>
              <a:t>altro essere </a:t>
            </a:r>
            <a:r>
              <a:rPr sz="1200" dirty="0">
                <a:latin typeface="Times New Roman"/>
                <a:cs typeface="Times New Roman"/>
              </a:rPr>
              <a:t>dell’Universo </a:t>
            </a:r>
            <a:r>
              <a:rPr sz="1200" spc="-5" dirty="0">
                <a:latin typeface="Times New Roman"/>
                <a:cs typeface="Times New Roman"/>
              </a:rPr>
              <a:t>degli </a:t>
            </a:r>
            <a:r>
              <a:rPr sz="1200" dirty="0">
                <a:latin typeface="Times New Roman"/>
                <a:cs typeface="Times New Roman"/>
              </a:rPr>
              <a:t>Universi. </a:t>
            </a:r>
            <a:r>
              <a:rPr sz="1200" spc="-5" dirty="0">
                <a:latin typeface="Times New Roman"/>
                <a:cs typeface="Times New Roman"/>
              </a:rPr>
              <a:t>Sapere che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Creatore intendeva </a:t>
            </a:r>
            <a:r>
              <a:rPr sz="1200" dirty="0">
                <a:latin typeface="Times New Roman"/>
                <a:cs typeface="Times New Roman"/>
              </a:rPr>
              <a:t>fare </a:t>
            </a:r>
            <a:r>
              <a:rPr sz="1200" spc="-5" dirty="0">
                <a:latin typeface="Times New Roman"/>
                <a:cs typeface="Times New Roman"/>
              </a:rPr>
              <a:t>dell’uomo </a:t>
            </a:r>
            <a:r>
              <a:rPr sz="1200" dirty="0">
                <a:latin typeface="Times New Roman"/>
                <a:cs typeface="Times New Roman"/>
              </a:rPr>
              <a:t>il  </a:t>
            </a:r>
            <a:r>
              <a:rPr sz="1200" spc="-5" dirty="0">
                <a:latin typeface="Times New Roman"/>
                <a:cs typeface="Times New Roman"/>
              </a:rPr>
              <a:t>capolavoro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creazione planetaria, renderlo </a:t>
            </a:r>
            <a:r>
              <a:rPr sz="1200" dirty="0">
                <a:latin typeface="Times New Roman"/>
                <a:cs typeface="Times New Roman"/>
              </a:rPr>
              <a:t>sovrano di tutta la </a:t>
            </a:r>
            <a:r>
              <a:rPr sz="1200" spc="-5" dirty="0">
                <a:latin typeface="Times New Roman"/>
                <a:cs typeface="Times New Roman"/>
              </a:rPr>
              <a:t>terra, </a:t>
            </a:r>
            <a:r>
              <a:rPr sz="1200" dirty="0">
                <a:latin typeface="Times New Roman"/>
                <a:cs typeface="Times New Roman"/>
              </a:rPr>
              <a:t>e vederlo invece </a:t>
            </a:r>
            <a:r>
              <a:rPr sz="1200" spc="-5" dirty="0">
                <a:latin typeface="Times New Roman"/>
                <a:cs typeface="Times New Roman"/>
              </a:rPr>
              <a:t>dominato </a:t>
            </a:r>
            <a:r>
              <a:rPr sz="1200" dirty="0">
                <a:latin typeface="Times New Roman"/>
                <a:cs typeface="Times New Roman"/>
              </a:rPr>
              <a:t>dalle </a:t>
            </a:r>
            <a:r>
              <a:rPr sz="1200" spc="-5" dirty="0">
                <a:latin typeface="Times New Roman"/>
                <a:cs typeface="Times New Roman"/>
              </a:rPr>
              <a:t>sue più basse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passioni,</a:t>
            </a:r>
            <a:endParaRPr sz="1200">
              <a:latin typeface="Times New Roman"/>
              <a:cs typeface="Times New Roman"/>
            </a:endParaRPr>
          </a:p>
          <a:p>
            <a:pPr marL="76200" marR="21717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prostrarsi </a:t>
            </a:r>
            <a:r>
              <a:rPr sz="1200" dirty="0">
                <a:latin typeface="Times New Roman"/>
                <a:cs typeface="Times New Roman"/>
              </a:rPr>
              <a:t>davanti </a:t>
            </a:r>
            <a:r>
              <a:rPr sz="1200" spc="-5" dirty="0">
                <a:latin typeface="Times New Roman"/>
                <a:cs typeface="Times New Roman"/>
              </a:rPr>
              <a:t>ad </a:t>
            </a:r>
            <a:r>
              <a:rPr sz="1200" dirty="0">
                <a:latin typeface="Times New Roman"/>
                <a:cs typeface="Times New Roman"/>
              </a:rPr>
              <a:t>idoli di </a:t>
            </a:r>
            <a:r>
              <a:rPr sz="1200" spc="-5" dirty="0">
                <a:latin typeface="Times New Roman"/>
                <a:cs typeface="Times New Roman"/>
              </a:rPr>
              <a:t>legno,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pietra, </a:t>
            </a:r>
            <a:r>
              <a:rPr sz="1200" dirty="0">
                <a:latin typeface="Times New Roman"/>
                <a:cs typeface="Times New Roman"/>
              </a:rPr>
              <a:t>d’oro, e </a:t>
            </a:r>
            <a:r>
              <a:rPr sz="1200" spc="-5" dirty="0">
                <a:latin typeface="Times New Roman"/>
                <a:cs typeface="Times New Roman"/>
              </a:rPr>
              <a:t>alla sua ambizione egoista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queste </a:t>
            </a:r>
            <a:r>
              <a:rPr sz="1200" dirty="0">
                <a:latin typeface="Times New Roman"/>
                <a:cs typeface="Times New Roman"/>
              </a:rPr>
              <a:t>squallide </a:t>
            </a:r>
            <a:r>
              <a:rPr sz="1200" spc="-5" dirty="0">
                <a:latin typeface="Times New Roman"/>
                <a:cs typeface="Times New Roman"/>
              </a:rPr>
              <a:t>scene </a:t>
            </a:r>
            <a:r>
              <a:rPr sz="1200" dirty="0">
                <a:latin typeface="Times New Roman"/>
                <a:cs typeface="Times New Roman"/>
              </a:rPr>
              <a:t>inducono </a:t>
            </a:r>
            <a:r>
              <a:rPr sz="1200" spc="-5" dirty="0">
                <a:latin typeface="Times New Roman"/>
                <a:cs typeface="Times New Roman"/>
              </a:rPr>
              <a:t>Dio ed </a:t>
            </a:r>
            <a:r>
              <a:rPr sz="1200" dirty="0">
                <a:latin typeface="Times New Roman"/>
                <a:cs typeface="Times New Roman"/>
              </a:rPr>
              <a:t>i suoi  </a:t>
            </a:r>
            <a:r>
              <a:rPr sz="1200" spc="-5" dirty="0">
                <a:latin typeface="Times New Roman"/>
                <a:cs typeface="Times New Roman"/>
              </a:rPr>
              <a:t>Figli ad essere gelosi </a:t>
            </a:r>
            <a:r>
              <a:rPr sz="1200" i="1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l’uomo, ma mai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dell’uomo.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29845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(57.7) 4:3.2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Dio eterno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incapace </a:t>
            </a:r>
            <a:r>
              <a:rPr sz="1200" dirty="0">
                <a:latin typeface="Times New Roman"/>
                <a:cs typeface="Times New Roman"/>
              </a:rPr>
              <a:t>di collera e di rabbia </a:t>
            </a:r>
            <a:r>
              <a:rPr sz="1200" spc="-5" dirty="0">
                <a:latin typeface="Times New Roman"/>
                <a:cs typeface="Times New Roman"/>
              </a:rPr>
              <a:t>nel senso </a:t>
            </a:r>
            <a:r>
              <a:rPr sz="1200" dirty="0">
                <a:latin typeface="Times New Roman"/>
                <a:cs typeface="Times New Roman"/>
              </a:rPr>
              <a:t>umano di </a:t>
            </a:r>
            <a:r>
              <a:rPr sz="1200" spc="-5" dirty="0">
                <a:latin typeface="Times New Roman"/>
                <a:cs typeface="Times New Roman"/>
              </a:rPr>
              <a:t>questi sentimenti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come l’uomo </a:t>
            </a:r>
            <a:r>
              <a:rPr sz="1200" dirty="0">
                <a:latin typeface="Times New Roman"/>
                <a:cs typeface="Times New Roman"/>
              </a:rPr>
              <a:t>intende tali </a:t>
            </a:r>
            <a:r>
              <a:rPr sz="1200" spc="-5" dirty="0">
                <a:latin typeface="Times New Roman"/>
                <a:cs typeface="Times New Roman"/>
              </a:rPr>
              <a:t>reazioni.  Questi sentimenti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meschini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spregevoli; </a:t>
            </a:r>
            <a:r>
              <a:rPr sz="1200" dirty="0">
                <a:latin typeface="Times New Roman"/>
                <a:cs typeface="Times New Roman"/>
              </a:rPr>
              <a:t>non sono </a:t>
            </a:r>
            <a:r>
              <a:rPr sz="1200" spc="-5" dirty="0">
                <a:latin typeface="Times New Roman"/>
                <a:cs typeface="Times New Roman"/>
              </a:rPr>
              <a:t>degni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chiamati </a:t>
            </a:r>
            <a:r>
              <a:rPr sz="1200" spc="-5" dirty="0">
                <a:latin typeface="Times New Roman"/>
                <a:cs typeface="Times New Roman"/>
              </a:rPr>
              <a:t>umani, tanto meno </a:t>
            </a:r>
            <a:r>
              <a:rPr sz="1200" dirty="0">
                <a:latin typeface="Times New Roman"/>
                <a:cs typeface="Times New Roman"/>
              </a:rPr>
              <a:t>divini. </a:t>
            </a:r>
            <a:r>
              <a:rPr sz="1200" spc="-5" dirty="0">
                <a:latin typeface="Times New Roman"/>
                <a:cs typeface="Times New Roman"/>
              </a:rPr>
              <a:t>Tali </a:t>
            </a:r>
            <a:r>
              <a:rPr sz="1200" dirty="0">
                <a:latin typeface="Times New Roman"/>
                <a:cs typeface="Times New Roman"/>
              </a:rPr>
              <a:t>modi di  </a:t>
            </a:r>
            <a:r>
              <a:rPr sz="1200" spc="-5" dirty="0">
                <a:latin typeface="Times New Roman"/>
                <a:cs typeface="Times New Roman"/>
              </a:rPr>
              <a:t>comportarsi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tutto </a:t>
            </a:r>
            <a:r>
              <a:rPr sz="1200" spc="-5" dirty="0">
                <a:latin typeface="Times New Roman"/>
                <a:cs typeface="Times New Roman"/>
              </a:rPr>
              <a:t>estranei </a:t>
            </a:r>
            <a:r>
              <a:rPr sz="1200" dirty="0">
                <a:latin typeface="Times New Roman"/>
                <a:cs typeface="Times New Roman"/>
              </a:rPr>
              <a:t>alla natura perfetta e </a:t>
            </a:r>
            <a:r>
              <a:rPr sz="1200" spc="-5" dirty="0">
                <a:latin typeface="Times New Roman"/>
                <a:cs typeface="Times New Roman"/>
              </a:rPr>
              <a:t>al carattere </a:t>
            </a:r>
            <a:r>
              <a:rPr sz="1200" dirty="0">
                <a:latin typeface="Times New Roman"/>
                <a:cs typeface="Times New Roman"/>
              </a:rPr>
              <a:t>benevolo </a:t>
            </a:r>
            <a:r>
              <a:rPr sz="1200" spc="-5" dirty="0">
                <a:latin typeface="Times New Roman"/>
                <a:cs typeface="Times New Roman"/>
              </a:rPr>
              <a:t>del Padre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Universale.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102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227695" cy="40741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85725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(58.1) 4:3.3 </a:t>
            </a:r>
            <a:r>
              <a:rPr sz="1200" spc="-10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molte, moltissime </a:t>
            </a:r>
            <a:r>
              <a:rPr sz="1200" spc="-5" dirty="0">
                <a:latin typeface="Times New Roman"/>
                <a:cs typeface="Times New Roman"/>
              </a:rPr>
              <a:t>difficoltà che </a:t>
            </a:r>
            <a:r>
              <a:rPr sz="1200" dirty="0">
                <a:latin typeface="Times New Roman"/>
                <a:cs typeface="Times New Roman"/>
              </a:rPr>
              <a:t>hanno i </a:t>
            </a:r>
            <a:r>
              <a:rPr sz="1200" spc="-5" dirty="0">
                <a:latin typeface="Times New Roman"/>
                <a:cs typeface="Times New Roman"/>
              </a:rPr>
              <a:t>mortali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Urantia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comprendere Dio </a:t>
            </a:r>
            <a:r>
              <a:rPr sz="1200" dirty="0">
                <a:latin typeface="Times New Roman"/>
                <a:cs typeface="Times New Roman"/>
              </a:rPr>
              <a:t>sono dovute </a:t>
            </a:r>
            <a:r>
              <a:rPr sz="1200" spc="-5" dirty="0">
                <a:latin typeface="Times New Roman"/>
                <a:cs typeface="Times New Roman"/>
              </a:rPr>
              <a:t>alle gravissime conseguenze  della ribellione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Lucifero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 tradimento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Caligastia. Sui </a:t>
            </a:r>
            <a:r>
              <a:rPr sz="1200" dirty="0">
                <a:latin typeface="Times New Roman"/>
                <a:cs typeface="Times New Roman"/>
              </a:rPr>
              <a:t>mondi non isolati </a:t>
            </a:r>
            <a:r>
              <a:rPr sz="1200" spc="-5" dirty="0">
                <a:latin typeface="Times New Roman"/>
                <a:cs typeface="Times New Roman"/>
              </a:rPr>
              <a:t>dal peccato </a:t>
            </a:r>
            <a:r>
              <a:rPr sz="1200" dirty="0">
                <a:latin typeface="Times New Roman"/>
                <a:cs typeface="Times New Roman"/>
              </a:rPr>
              <a:t>le razze </a:t>
            </a:r>
            <a:r>
              <a:rPr sz="1200" spc="-5" dirty="0">
                <a:latin typeface="Times New Roman"/>
                <a:cs typeface="Times New Roman"/>
              </a:rPr>
              <a:t>evoluzionarie </a:t>
            </a:r>
            <a:r>
              <a:rPr sz="1200" dirty="0">
                <a:latin typeface="Times New Roman"/>
                <a:cs typeface="Times New Roman"/>
              </a:rPr>
              <a:t>sono in </a:t>
            </a:r>
            <a:r>
              <a:rPr sz="1200" spc="-5" dirty="0">
                <a:latin typeface="Times New Roman"/>
                <a:cs typeface="Times New Roman"/>
              </a:rPr>
              <a:t>grado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formulare </a:t>
            </a:r>
            <a:r>
              <a:rPr sz="1200" dirty="0">
                <a:latin typeface="Times New Roman"/>
                <a:cs typeface="Times New Roman"/>
              </a:rPr>
              <a:t>idee </a:t>
            </a:r>
            <a:r>
              <a:rPr sz="1200" spc="-5" dirty="0">
                <a:latin typeface="Times New Roman"/>
                <a:cs typeface="Times New Roman"/>
              </a:rPr>
              <a:t>assai </a:t>
            </a:r>
            <a:r>
              <a:rPr sz="1200" dirty="0">
                <a:latin typeface="Times New Roman"/>
                <a:cs typeface="Times New Roman"/>
              </a:rPr>
              <a:t>migliori </a:t>
            </a:r>
            <a:r>
              <a:rPr sz="1200" spc="-5" dirty="0">
                <a:latin typeface="Times New Roman"/>
                <a:cs typeface="Times New Roman"/>
              </a:rPr>
              <a:t>sul Padre Universale;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soggette </a:t>
            </a:r>
            <a:r>
              <a:rPr sz="1200" dirty="0">
                <a:latin typeface="Times New Roman"/>
                <a:cs typeface="Times New Roman"/>
              </a:rPr>
              <a:t>a minore confusione, </a:t>
            </a:r>
            <a:r>
              <a:rPr sz="1200" spc="-5" dirty="0">
                <a:latin typeface="Times New Roman"/>
                <a:cs typeface="Times New Roman"/>
              </a:rPr>
              <a:t>deformazione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perversione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concetti.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26416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(58.2) 4:3.4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si pente </a:t>
            </a:r>
            <a:r>
              <a:rPr sz="1200" dirty="0">
                <a:latin typeface="Times New Roman"/>
                <a:cs typeface="Times New Roman"/>
              </a:rPr>
              <a:t>di nulla di ciò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ha fatto, </a:t>
            </a:r>
            <a:r>
              <a:rPr sz="1200" spc="-5" dirty="0">
                <a:latin typeface="Times New Roman"/>
                <a:cs typeface="Times New Roman"/>
              </a:rPr>
              <a:t>che fa </a:t>
            </a:r>
            <a:r>
              <a:rPr sz="1200" dirty="0">
                <a:latin typeface="Times New Roman"/>
                <a:cs typeface="Times New Roman"/>
              </a:rPr>
              <a:t>ora o </a:t>
            </a:r>
            <a:r>
              <a:rPr sz="1200" spc="-5" dirty="0">
                <a:latin typeface="Times New Roman"/>
                <a:cs typeface="Times New Roman"/>
              </a:rPr>
              <a:t>che farà. Egli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infinitamente </a:t>
            </a:r>
            <a:r>
              <a:rPr sz="1200" dirty="0">
                <a:latin typeface="Times New Roman"/>
                <a:cs typeface="Times New Roman"/>
              </a:rPr>
              <a:t>saggio come pure onnipotente. </a:t>
            </a:r>
            <a:r>
              <a:rPr sz="1200" spc="-15" dirty="0">
                <a:latin typeface="Times New Roman"/>
                <a:cs typeface="Times New Roman"/>
              </a:rPr>
              <a:t>La  </a:t>
            </a:r>
            <a:r>
              <a:rPr sz="1200" spc="-5" dirty="0">
                <a:latin typeface="Times New Roman"/>
                <a:cs typeface="Times New Roman"/>
              </a:rPr>
              <a:t>saggezza dell’uomo deriva dalle prove </a:t>
            </a:r>
            <a:r>
              <a:rPr sz="1200" dirty="0">
                <a:latin typeface="Times New Roman"/>
                <a:cs typeface="Times New Roman"/>
              </a:rPr>
              <a:t>e dagli errori </a:t>
            </a:r>
            <a:r>
              <a:rPr sz="1200" spc="-5" dirty="0">
                <a:latin typeface="Times New Roman"/>
                <a:cs typeface="Times New Roman"/>
              </a:rPr>
              <a:t>dell’esperienza </a:t>
            </a:r>
            <a:r>
              <a:rPr sz="1200" dirty="0">
                <a:latin typeface="Times New Roman"/>
                <a:cs typeface="Times New Roman"/>
              </a:rPr>
              <a:t>umana.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saggezza 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consiste </a:t>
            </a:r>
            <a:r>
              <a:rPr sz="1200" spc="-5" dirty="0">
                <a:latin typeface="Times New Roman"/>
                <a:cs typeface="Times New Roman"/>
              </a:rPr>
              <a:t>nella perfezione  inqualificata del suo discernimento universale </a:t>
            </a:r>
            <a:r>
              <a:rPr sz="1200" dirty="0">
                <a:latin typeface="Times New Roman"/>
                <a:cs typeface="Times New Roman"/>
              </a:rPr>
              <a:t>infinito, e </a:t>
            </a:r>
            <a:r>
              <a:rPr sz="1200" spc="-5" dirty="0">
                <a:latin typeface="Times New Roman"/>
                <a:cs typeface="Times New Roman"/>
              </a:rPr>
              <a:t>questa </a:t>
            </a:r>
            <a:r>
              <a:rPr sz="1200" dirty="0">
                <a:latin typeface="Times New Roman"/>
                <a:cs typeface="Times New Roman"/>
              </a:rPr>
              <a:t>preconoscenza divina </a:t>
            </a:r>
            <a:r>
              <a:rPr sz="1200" spc="-5" dirty="0">
                <a:latin typeface="Times New Roman"/>
                <a:cs typeface="Times New Roman"/>
              </a:rPr>
              <a:t>guida efficacemente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libera </a:t>
            </a:r>
            <a:r>
              <a:rPr sz="1200" dirty="0">
                <a:latin typeface="Times New Roman"/>
                <a:cs typeface="Times New Roman"/>
              </a:rPr>
              <a:t>volontà  </a:t>
            </a:r>
            <a:r>
              <a:rPr sz="1200" spc="-5" dirty="0">
                <a:latin typeface="Times New Roman"/>
                <a:cs typeface="Times New Roman"/>
              </a:rPr>
              <a:t>creatrice.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685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(58.3) 4:3.5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Padre </a:t>
            </a:r>
            <a:r>
              <a:rPr sz="1200" dirty="0">
                <a:latin typeface="Times New Roman"/>
                <a:cs typeface="Times New Roman"/>
              </a:rPr>
              <a:t>Universale non </a:t>
            </a:r>
            <a:r>
              <a:rPr sz="1200" spc="-5" dirty="0">
                <a:latin typeface="Times New Roman"/>
                <a:cs typeface="Times New Roman"/>
              </a:rPr>
              <a:t>fa </a:t>
            </a:r>
            <a:r>
              <a:rPr sz="1200" dirty="0">
                <a:latin typeface="Times New Roman"/>
                <a:cs typeface="Times New Roman"/>
              </a:rPr>
              <a:t>mai nulla </a:t>
            </a:r>
            <a:r>
              <a:rPr sz="1200" spc="-5" dirty="0">
                <a:latin typeface="Times New Roman"/>
                <a:cs typeface="Times New Roman"/>
              </a:rPr>
              <a:t>che causi successivamente </a:t>
            </a:r>
            <a:r>
              <a:rPr sz="1200" dirty="0">
                <a:latin typeface="Times New Roman"/>
                <a:cs typeface="Times New Roman"/>
              </a:rPr>
              <a:t>dispiacere o </a:t>
            </a:r>
            <a:r>
              <a:rPr sz="1200" spc="-5" dirty="0">
                <a:latin typeface="Times New Roman"/>
                <a:cs typeface="Times New Roman"/>
              </a:rPr>
              <a:t>rimpianto, </a:t>
            </a:r>
            <a:r>
              <a:rPr sz="1200" dirty="0">
                <a:latin typeface="Times New Roman"/>
                <a:cs typeface="Times New Roman"/>
              </a:rPr>
              <a:t>ma le </a:t>
            </a:r>
            <a:r>
              <a:rPr sz="1200" spc="-5" dirty="0">
                <a:latin typeface="Times New Roman"/>
                <a:cs typeface="Times New Roman"/>
              </a:rPr>
              <a:t>creature </a:t>
            </a:r>
            <a:r>
              <a:rPr sz="1200" dirty="0">
                <a:latin typeface="Times New Roman"/>
                <a:cs typeface="Times New Roman"/>
              </a:rPr>
              <a:t>dotate di volontà  </a:t>
            </a:r>
            <a:r>
              <a:rPr sz="1200" spc="-5" dirty="0">
                <a:latin typeface="Times New Roman"/>
                <a:cs typeface="Times New Roman"/>
              </a:rPr>
              <a:t>progettate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fatte dalle </a:t>
            </a:r>
            <a:r>
              <a:rPr sz="1200" dirty="0">
                <a:latin typeface="Times New Roman"/>
                <a:cs typeface="Times New Roman"/>
              </a:rPr>
              <a:t>sue </a:t>
            </a:r>
            <a:r>
              <a:rPr sz="1200" spc="-5" dirty="0">
                <a:latin typeface="Times New Roman"/>
                <a:cs typeface="Times New Roman"/>
              </a:rPr>
              <a:t>personalità Creatrici negli Universi </a:t>
            </a:r>
            <a:r>
              <a:rPr sz="1200" dirty="0">
                <a:latin typeface="Times New Roman"/>
                <a:cs typeface="Times New Roman"/>
              </a:rPr>
              <a:t>esterni,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scelte infelici provocano </a:t>
            </a:r>
            <a:r>
              <a:rPr sz="1200" dirty="0">
                <a:latin typeface="Times New Roman"/>
                <a:cs typeface="Times New Roman"/>
              </a:rPr>
              <a:t>talvolta </a:t>
            </a:r>
            <a:r>
              <a:rPr sz="1200" spc="-5" dirty="0">
                <a:latin typeface="Times New Roman"/>
                <a:cs typeface="Times New Roman"/>
              </a:rPr>
              <a:t>sentimenti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dispiacere </a:t>
            </a:r>
            <a:r>
              <a:rPr sz="1200" dirty="0">
                <a:latin typeface="Times New Roman"/>
                <a:cs typeface="Times New Roman"/>
              </a:rPr>
              <a:t>divino </a:t>
            </a:r>
            <a:r>
              <a:rPr sz="1200" spc="-5" dirty="0">
                <a:latin typeface="Times New Roman"/>
                <a:cs typeface="Times New Roman"/>
              </a:rPr>
              <a:t>nelle </a:t>
            </a:r>
            <a:r>
              <a:rPr sz="1200" dirty="0">
                <a:latin typeface="Times New Roman"/>
                <a:cs typeface="Times New Roman"/>
              </a:rPr>
              <a:t>personalità </a:t>
            </a:r>
            <a:r>
              <a:rPr sz="1200" spc="-5" dirty="0">
                <a:latin typeface="Times New Roman"/>
                <a:cs typeface="Times New Roman"/>
              </a:rPr>
              <a:t>dei loro genitori Creatori. Ma benché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Padre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commetta </a:t>
            </a:r>
            <a:r>
              <a:rPr sz="1200" dirty="0">
                <a:latin typeface="Times New Roman"/>
                <a:cs typeface="Times New Roman"/>
              </a:rPr>
              <a:t>errori, non </a:t>
            </a:r>
            <a:r>
              <a:rPr sz="1200" spc="-5" dirty="0">
                <a:latin typeface="Times New Roman"/>
                <a:cs typeface="Times New Roman"/>
              </a:rPr>
              <a:t>abbia rimpianti </a:t>
            </a:r>
            <a:r>
              <a:rPr sz="1200" dirty="0">
                <a:latin typeface="Times New Roman"/>
                <a:cs typeface="Times New Roman"/>
              </a:rPr>
              <a:t>né </a:t>
            </a:r>
            <a:r>
              <a:rPr sz="1200" spc="-5" dirty="0">
                <a:latin typeface="Times New Roman"/>
                <a:cs typeface="Times New Roman"/>
              </a:rPr>
              <a:t>provi  dolore, </a:t>
            </a:r>
            <a:r>
              <a:rPr sz="1200" dirty="0">
                <a:latin typeface="Times New Roman"/>
                <a:cs typeface="Times New Roman"/>
              </a:rPr>
              <a:t>è un </a:t>
            </a:r>
            <a:r>
              <a:rPr sz="1200" spc="-5" dirty="0">
                <a:latin typeface="Times New Roman"/>
                <a:cs typeface="Times New Roman"/>
              </a:rPr>
              <a:t>essere che </a:t>
            </a:r>
            <a:r>
              <a:rPr sz="1200" dirty="0">
                <a:latin typeface="Times New Roman"/>
                <a:cs typeface="Times New Roman"/>
              </a:rPr>
              <a:t>nutre un </a:t>
            </a:r>
            <a:r>
              <a:rPr sz="1200" spc="-5" dirty="0">
                <a:latin typeface="Times New Roman"/>
                <a:cs typeface="Times New Roman"/>
              </a:rPr>
              <a:t>affetto paterno.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cuore </a:t>
            </a:r>
            <a:r>
              <a:rPr sz="1200" dirty="0">
                <a:latin typeface="Times New Roman"/>
                <a:cs typeface="Times New Roman"/>
              </a:rPr>
              <a:t>è senza dubbio </a:t>
            </a:r>
            <a:r>
              <a:rPr sz="1200" spc="-5" dirty="0">
                <a:latin typeface="Times New Roman"/>
                <a:cs typeface="Times New Roman"/>
              </a:rPr>
              <a:t>rattristato quando </a:t>
            </a:r>
            <a:r>
              <a:rPr sz="1200" dirty="0">
                <a:latin typeface="Times New Roman"/>
                <a:cs typeface="Times New Roman"/>
              </a:rPr>
              <a:t>i suoi </a:t>
            </a:r>
            <a:r>
              <a:rPr sz="1200" spc="-5" dirty="0">
                <a:latin typeface="Times New Roman"/>
                <a:cs typeface="Times New Roman"/>
              </a:rPr>
              <a:t>figli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riescono </a:t>
            </a:r>
            <a:r>
              <a:rPr sz="1200" dirty="0">
                <a:latin typeface="Times New Roman"/>
                <a:cs typeface="Times New Roman"/>
              </a:rPr>
              <a:t>a raggiungere  i livelli spirituali </a:t>
            </a:r>
            <a:r>
              <a:rPr sz="1200" spc="-5" dirty="0">
                <a:latin typeface="Times New Roman"/>
                <a:cs typeface="Times New Roman"/>
              </a:rPr>
              <a:t>che sarebbero capaci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conseguire con l’assistenza che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stata così generosamente fornita dai piani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</a:t>
            </a:r>
            <a:endParaRPr sz="1200">
              <a:latin typeface="Times New Roman"/>
              <a:cs typeface="Times New Roman"/>
            </a:endParaRPr>
          </a:p>
          <a:p>
            <a:pPr marL="8890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realizzazione spirituale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dal programma d’ascensione dei mortali degli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Universi.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1112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(58.4) 4:3.6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bontà </a:t>
            </a:r>
            <a:r>
              <a:rPr sz="1200" spc="-5" dirty="0">
                <a:latin typeface="Times New Roman"/>
                <a:cs typeface="Times New Roman"/>
              </a:rPr>
              <a:t>infinita del Padre oltrepassa </a:t>
            </a:r>
            <a:r>
              <a:rPr sz="1200" dirty="0">
                <a:latin typeface="Times New Roman"/>
                <a:cs typeface="Times New Roman"/>
              </a:rPr>
              <a:t>la comprensione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mente </a:t>
            </a:r>
            <a:r>
              <a:rPr sz="1200" spc="-5" dirty="0">
                <a:latin typeface="Times New Roman"/>
                <a:cs typeface="Times New Roman"/>
              </a:rPr>
              <a:t>finita del tempo. Per tale ragione </a:t>
            </a:r>
            <a:r>
              <a:rPr sz="1200" dirty="0">
                <a:latin typeface="Times New Roman"/>
                <a:cs typeface="Times New Roman"/>
              </a:rPr>
              <a:t>deve </a:t>
            </a:r>
            <a:r>
              <a:rPr sz="1200" spc="-5" dirty="0">
                <a:latin typeface="Times New Roman"/>
                <a:cs typeface="Times New Roman"/>
              </a:rPr>
              <a:t>sempre essere  offerto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contrasto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raffronto con </a:t>
            </a:r>
            <a:r>
              <a:rPr sz="1200" dirty="0">
                <a:latin typeface="Times New Roman"/>
                <a:cs typeface="Times New Roman"/>
              </a:rPr>
              <a:t>il male </a:t>
            </a:r>
            <a:r>
              <a:rPr sz="1200" spc="-5" dirty="0">
                <a:latin typeface="Times New Roman"/>
                <a:cs typeface="Times New Roman"/>
              </a:rPr>
              <a:t>(non con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peccato) per l’efficace esposizione </a:t>
            </a:r>
            <a:r>
              <a:rPr sz="1200" dirty="0">
                <a:latin typeface="Times New Roman"/>
                <a:cs typeface="Times New Roman"/>
              </a:rPr>
              <a:t>di tutti </a:t>
            </a:r>
            <a:r>
              <a:rPr sz="1200" spc="-10" dirty="0">
                <a:latin typeface="Times New Roman"/>
                <a:cs typeface="Times New Roman"/>
              </a:rPr>
              <a:t>gli </a:t>
            </a:r>
            <a:r>
              <a:rPr sz="1200" spc="-5" dirty="0">
                <a:latin typeface="Times New Roman"/>
                <a:cs typeface="Times New Roman"/>
              </a:rPr>
              <a:t>aspetti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5" dirty="0">
                <a:latin typeface="Times New Roman"/>
                <a:cs typeface="Times New Roman"/>
              </a:rPr>
              <a:t>bontà </a:t>
            </a:r>
            <a:r>
              <a:rPr sz="1200" spc="-5" dirty="0">
                <a:latin typeface="Times New Roman"/>
                <a:cs typeface="Times New Roman"/>
              </a:rPr>
              <a:t>relativa. </a:t>
            </a:r>
            <a:r>
              <a:rPr sz="1200" spc="-10" dirty="0">
                <a:latin typeface="Times New Roman"/>
                <a:cs typeface="Times New Roman"/>
              </a:rPr>
              <a:t>La  </a:t>
            </a:r>
            <a:r>
              <a:rPr sz="1200" spc="-5" dirty="0">
                <a:latin typeface="Times New Roman"/>
                <a:cs typeface="Times New Roman"/>
              </a:rPr>
              <a:t>perfezione della </a:t>
            </a:r>
            <a:r>
              <a:rPr sz="1200" dirty="0">
                <a:latin typeface="Times New Roman"/>
                <a:cs typeface="Times New Roman"/>
              </a:rPr>
              <a:t>bontà divina può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distinta </a:t>
            </a:r>
            <a:r>
              <a:rPr sz="1200" spc="-5" dirty="0">
                <a:latin typeface="Times New Roman"/>
                <a:cs typeface="Times New Roman"/>
              </a:rPr>
              <a:t>dall’imperfetta capacità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percezione dei mortali </a:t>
            </a:r>
            <a:r>
              <a:rPr sz="1200" dirty="0">
                <a:latin typeface="Times New Roman"/>
                <a:cs typeface="Times New Roman"/>
              </a:rPr>
              <a:t>solamente </a:t>
            </a:r>
            <a:r>
              <a:rPr sz="1200" spc="-5" dirty="0">
                <a:latin typeface="Times New Roman"/>
                <a:cs typeface="Times New Roman"/>
              </a:rPr>
              <a:t>perché </a:t>
            </a:r>
            <a:r>
              <a:rPr sz="1200" dirty="0">
                <a:latin typeface="Times New Roman"/>
                <a:cs typeface="Times New Roman"/>
              </a:rPr>
              <a:t>è in posizione  </a:t>
            </a:r>
            <a:r>
              <a:rPr sz="1200" spc="-5" dirty="0">
                <a:latin typeface="Times New Roman"/>
                <a:cs typeface="Times New Roman"/>
              </a:rPr>
              <a:t>antitetica all’imperfezione relativa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relazioni del tempo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materia </a:t>
            </a:r>
            <a:r>
              <a:rPr sz="1200" spc="-5" dirty="0">
                <a:latin typeface="Times New Roman"/>
                <a:cs typeface="Times New Roman"/>
              </a:rPr>
              <a:t>nei movimenti dello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spazio.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88900" marR="8890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(58.5) 4:3.7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carattere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infinitamente superumano. </a:t>
            </a:r>
            <a:r>
              <a:rPr sz="1200" dirty="0">
                <a:latin typeface="Times New Roman"/>
                <a:cs typeface="Times New Roman"/>
              </a:rPr>
              <a:t>Una tale natura di divinità </a:t>
            </a:r>
            <a:r>
              <a:rPr sz="1200" spc="-5" dirty="0">
                <a:latin typeface="Times New Roman"/>
                <a:cs typeface="Times New Roman"/>
              </a:rPr>
              <a:t>deve </a:t>
            </a:r>
            <a:r>
              <a:rPr sz="1200" dirty="0">
                <a:latin typeface="Times New Roman"/>
                <a:cs typeface="Times New Roman"/>
              </a:rPr>
              <a:t>quindi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personalizzata, </a:t>
            </a:r>
            <a:r>
              <a:rPr sz="1200" spc="-5" dirty="0">
                <a:latin typeface="Times New Roman"/>
                <a:cs typeface="Times New Roman"/>
              </a:rPr>
              <a:t>come nei Figli  </a:t>
            </a:r>
            <a:r>
              <a:rPr sz="1200" dirty="0">
                <a:latin typeface="Times New Roman"/>
                <a:cs typeface="Times New Roman"/>
              </a:rPr>
              <a:t>divini, prima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possa </a:t>
            </a:r>
            <a:r>
              <a:rPr sz="1200" spc="-5" dirty="0">
                <a:latin typeface="Times New Roman"/>
                <a:cs typeface="Times New Roman"/>
              </a:rPr>
              <a:t>almeno essere compresa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fede dalla </a:t>
            </a:r>
            <a:r>
              <a:rPr sz="1200" dirty="0">
                <a:latin typeface="Times New Roman"/>
                <a:cs typeface="Times New Roman"/>
              </a:rPr>
              <a:t>mente finita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dell’uomo.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103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4858"/>
            <a:ext cx="8198484" cy="413067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76200">
              <a:lnSpc>
                <a:spcPct val="100000"/>
              </a:lnSpc>
              <a:spcBef>
                <a:spcPts val="95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4. La comprensione di</a:t>
            </a: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Dio</a:t>
            </a:r>
            <a:endParaRPr sz="1600">
              <a:latin typeface="Times New Roman"/>
              <a:cs typeface="Times New Roman"/>
            </a:endParaRPr>
          </a:p>
          <a:p>
            <a:pPr marL="76200" marR="208915">
              <a:lnSpc>
                <a:spcPts val="1380"/>
              </a:lnSpc>
              <a:spcBef>
                <a:spcPts val="141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(58.6) 4:4.1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l’unico essere stazionario, </a:t>
            </a:r>
            <a:r>
              <a:rPr sz="1200" dirty="0">
                <a:latin typeface="Times New Roman"/>
                <a:cs typeface="Times New Roman"/>
              </a:rPr>
              <a:t>contenuto in se </a:t>
            </a:r>
            <a:r>
              <a:rPr sz="1200" spc="-5" dirty="0">
                <a:latin typeface="Times New Roman"/>
                <a:cs typeface="Times New Roman"/>
              </a:rPr>
              <a:t>stesso ed immutabile dell’intero Universo degli </a:t>
            </a:r>
            <a:r>
              <a:rPr sz="1200" dirty="0">
                <a:latin typeface="Times New Roman"/>
                <a:cs typeface="Times New Roman"/>
              </a:rPr>
              <a:t>Universi, non avendo né  </a:t>
            </a:r>
            <a:r>
              <a:rPr sz="1200" spc="-5" dirty="0">
                <a:latin typeface="Times New Roman"/>
                <a:cs typeface="Times New Roman"/>
              </a:rPr>
              <a:t>esteriorità, </a:t>
            </a:r>
            <a:r>
              <a:rPr sz="1200" dirty="0">
                <a:latin typeface="Times New Roman"/>
                <a:cs typeface="Times New Roman"/>
              </a:rPr>
              <a:t>né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di là, né </a:t>
            </a:r>
            <a:r>
              <a:rPr sz="1200" spc="-5" dirty="0">
                <a:latin typeface="Times New Roman"/>
                <a:cs typeface="Times New Roman"/>
              </a:rPr>
              <a:t>passato, </a:t>
            </a:r>
            <a:r>
              <a:rPr sz="1200" dirty="0">
                <a:latin typeface="Times New Roman"/>
                <a:cs typeface="Times New Roman"/>
              </a:rPr>
              <a:t>né </a:t>
            </a:r>
            <a:r>
              <a:rPr sz="1200" spc="-5" dirty="0">
                <a:latin typeface="Times New Roman"/>
                <a:cs typeface="Times New Roman"/>
              </a:rPr>
              <a:t>futuro. Dio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energia </a:t>
            </a:r>
            <a:r>
              <a:rPr sz="1200" dirty="0">
                <a:latin typeface="Times New Roman"/>
                <a:cs typeface="Times New Roman"/>
              </a:rPr>
              <a:t>intenzionale (spirito </a:t>
            </a:r>
            <a:r>
              <a:rPr sz="1200" spc="-5" dirty="0">
                <a:latin typeface="Times New Roman"/>
                <a:cs typeface="Times New Roman"/>
              </a:rPr>
              <a:t>creatore) </a:t>
            </a:r>
            <a:r>
              <a:rPr sz="1200" dirty="0">
                <a:latin typeface="Times New Roman"/>
                <a:cs typeface="Times New Roman"/>
              </a:rPr>
              <a:t>e volontà assoluta, e </a:t>
            </a:r>
            <a:r>
              <a:rPr sz="1200" spc="-5" dirty="0">
                <a:latin typeface="Times New Roman"/>
                <a:cs typeface="Times New Roman"/>
              </a:rPr>
              <a:t>queste </a:t>
            </a:r>
            <a:r>
              <a:rPr sz="1200" dirty="0">
                <a:latin typeface="Times New Roman"/>
                <a:cs typeface="Times New Roman"/>
              </a:rPr>
              <a:t>qualità sono  </a:t>
            </a:r>
            <a:r>
              <a:rPr sz="1200" spc="-5" dirty="0">
                <a:latin typeface="Times New Roman"/>
                <a:cs typeface="Times New Roman"/>
              </a:rPr>
              <a:t>autoesistenti ed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universali.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46050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(58.7) 4:4.2 </a:t>
            </a:r>
            <a:r>
              <a:rPr sz="1200" dirty="0">
                <a:latin typeface="Times New Roman"/>
                <a:cs typeface="Times New Roman"/>
              </a:rPr>
              <a:t>Poiché </a:t>
            </a:r>
            <a:r>
              <a:rPr sz="1200" spc="-5" dirty="0">
                <a:latin typeface="Times New Roman"/>
                <a:cs typeface="Times New Roman"/>
              </a:rPr>
              <a:t>Dio esiste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se stesso,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assolutamente indipendente. L’identità stessa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contraria al cambiamento. </a:t>
            </a:r>
            <a:r>
              <a:rPr sz="1200" dirty="0">
                <a:latin typeface="Times New Roman"/>
                <a:cs typeface="Times New Roman"/>
              </a:rPr>
              <a:t>“Io, il  </a:t>
            </a:r>
            <a:r>
              <a:rPr sz="1200" spc="-5" dirty="0">
                <a:latin typeface="Times New Roman"/>
                <a:cs typeface="Times New Roman"/>
              </a:rPr>
              <a:t>Signore, </a:t>
            </a:r>
            <a:r>
              <a:rPr sz="1200" dirty="0">
                <a:latin typeface="Times New Roman"/>
                <a:cs typeface="Times New Roman"/>
              </a:rPr>
              <a:t>non muto.”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immutabile;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solo </a:t>
            </a:r>
            <a:r>
              <a:rPr sz="1200" dirty="0">
                <a:latin typeface="Times New Roman"/>
                <a:cs typeface="Times New Roman"/>
              </a:rPr>
              <a:t>dopo </a:t>
            </a:r>
            <a:r>
              <a:rPr sz="1200" spc="-5" dirty="0">
                <a:latin typeface="Times New Roman"/>
                <a:cs typeface="Times New Roman"/>
              </a:rPr>
              <a:t>aver conseguito </a:t>
            </a:r>
            <a:r>
              <a:rPr sz="1200" dirty="0">
                <a:latin typeface="Times New Roman"/>
                <a:cs typeface="Times New Roman"/>
              </a:rPr>
              <a:t>lo status </a:t>
            </a:r>
            <a:r>
              <a:rPr sz="1200" spc="-5" dirty="0">
                <a:latin typeface="Times New Roman"/>
                <a:cs typeface="Times New Roman"/>
              </a:rPr>
              <a:t>del Paradiso </a:t>
            </a:r>
            <a:r>
              <a:rPr sz="1200" dirty="0">
                <a:latin typeface="Times New Roman"/>
                <a:cs typeface="Times New Roman"/>
              </a:rPr>
              <a:t>voi potrete appena </a:t>
            </a:r>
            <a:r>
              <a:rPr sz="1200" spc="-5" dirty="0">
                <a:latin typeface="Times New Roman"/>
                <a:cs typeface="Times New Roman"/>
              </a:rPr>
              <a:t>cominciare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5" dirty="0">
                <a:latin typeface="Times New Roman"/>
                <a:cs typeface="Times New Roman"/>
              </a:rPr>
              <a:t>capire  </a:t>
            </a:r>
            <a:r>
              <a:rPr sz="1200" dirty="0">
                <a:latin typeface="Times New Roman"/>
                <a:cs typeface="Times New Roman"/>
              </a:rPr>
              <a:t>in quale modo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possa </a:t>
            </a:r>
            <a:r>
              <a:rPr sz="1200" spc="-5" dirty="0">
                <a:latin typeface="Times New Roman"/>
                <a:cs typeface="Times New Roman"/>
              </a:rPr>
              <a:t>passare </a:t>
            </a:r>
            <a:r>
              <a:rPr sz="1200" dirty="0">
                <a:latin typeface="Times New Roman"/>
                <a:cs typeface="Times New Roman"/>
              </a:rPr>
              <a:t>dalla </a:t>
            </a:r>
            <a:r>
              <a:rPr sz="1200" spc="-5" dirty="0">
                <a:latin typeface="Times New Roman"/>
                <a:cs typeface="Times New Roman"/>
              </a:rPr>
              <a:t>semplicità </a:t>
            </a:r>
            <a:r>
              <a:rPr sz="1200" dirty="0">
                <a:latin typeface="Times New Roman"/>
                <a:cs typeface="Times New Roman"/>
              </a:rPr>
              <a:t>alla </a:t>
            </a:r>
            <a:r>
              <a:rPr sz="1200" spc="-5" dirty="0">
                <a:latin typeface="Times New Roman"/>
                <a:cs typeface="Times New Roman"/>
              </a:rPr>
              <a:t>complessità, dall’identità alla variazione, dalla </a:t>
            </a:r>
            <a:r>
              <a:rPr sz="1200" dirty="0">
                <a:latin typeface="Times New Roman"/>
                <a:cs typeface="Times New Roman"/>
              </a:rPr>
              <a:t>quiete </a:t>
            </a:r>
            <a:r>
              <a:rPr sz="1200" spc="-5" dirty="0">
                <a:latin typeface="Times New Roman"/>
                <a:cs typeface="Times New Roman"/>
              </a:rPr>
              <a:t>al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movimento,</a:t>
            </a:r>
            <a:endParaRPr sz="1200">
              <a:latin typeface="Times New Roman"/>
              <a:cs typeface="Times New Roman"/>
            </a:endParaRPr>
          </a:p>
          <a:p>
            <a:pPr marL="76200" marR="591185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dall’infinito </a:t>
            </a:r>
            <a:r>
              <a:rPr sz="1200" dirty="0">
                <a:latin typeface="Times New Roman"/>
                <a:cs typeface="Times New Roman"/>
              </a:rPr>
              <a:t>al </a:t>
            </a:r>
            <a:r>
              <a:rPr sz="1200" spc="-5" dirty="0">
                <a:latin typeface="Times New Roman"/>
                <a:cs typeface="Times New Roman"/>
              </a:rPr>
              <a:t>finito, </a:t>
            </a:r>
            <a:r>
              <a:rPr sz="1200" dirty="0">
                <a:latin typeface="Times New Roman"/>
                <a:cs typeface="Times New Roman"/>
              </a:rPr>
              <a:t>dal divino </a:t>
            </a:r>
            <a:r>
              <a:rPr sz="1200" spc="-5" dirty="0">
                <a:latin typeface="Times New Roman"/>
                <a:cs typeface="Times New Roman"/>
              </a:rPr>
              <a:t>all’umano, </a:t>
            </a:r>
            <a:r>
              <a:rPr sz="1200" dirty="0">
                <a:latin typeface="Times New Roman"/>
                <a:cs typeface="Times New Roman"/>
              </a:rPr>
              <a:t>e dall’unità </a:t>
            </a:r>
            <a:r>
              <a:rPr sz="1200" spc="-5" dirty="0">
                <a:latin typeface="Times New Roman"/>
                <a:cs typeface="Times New Roman"/>
              </a:rPr>
              <a:t>alla dualità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alla </a:t>
            </a:r>
            <a:r>
              <a:rPr sz="1200" dirty="0">
                <a:latin typeface="Times New Roman"/>
                <a:cs typeface="Times New Roman"/>
              </a:rPr>
              <a:t>triunità. E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modificare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tal </a:t>
            </a:r>
            <a:r>
              <a:rPr sz="1200" dirty="0">
                <a:latin typeface="Times New Roman"/>
                <a:cs typeface="Times New Roman"/>
              </a:rPr>
              <a:t>modo le  </a:t>
            </a:r>
            <a:r>
              <a:rPr sz="1200" spc="-5" dirty="0">
                <a:latin typeface="Times New Roman"/>
                <a:cs typeface="Times New Roman"/>
              </a:rPr>
              <a:t>manifestazioni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sua assolutezza perché l’immutabilità </a:t>
            </a:r>
            <a:r>
              <a:rPr sz="1200" dirty="0">
                <a:latin typeface="Times New Roman"/>
                <a:cs typeface="Times New Roman"/>
              </a:rPr>
              <a:t>divina non </a:t>
            </a:r>
            <a:r>
              <a:rPr sz="1200" spc="-5" dirty="0">
                <a:latin typeface="Times New Roman"/>
                <a:cs typeface="Times New Roman"/>
              </a:rPr>
              <a:t>implica </a:t>
            </a:r>
            <a:r>
              <a:rPr sz="1200" dirty="0">
                <a:latin typeface="Times New Roman"/>
                <a:cs typeface="Times New Roman"/>
              </a:rPr>
              <a:t>immobilità.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ha volontà —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è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volontà.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558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(58.8) 4:4.3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l’essere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autodeterminazione assoluta. Non </a:t>
            </a:r>
            <a:r>
              <a:rPr sz="1200" dirty="0">
                <a:latin typeface="Times New Roman"/>
                <a:cs typeface="Times New Roman"/>
              </a:rPr>
              <a:t>vi </a:t>
            </a:r>
            <a:r>
              <a:rPr sz="1200" spc="-5" dirty="0">
                <a:latin typeface="Times New Roman"/>
                <a:cs typeface="Times New Roman"/>
              </a:rPr>
              <a:t>sono </a:t>
            </a:r>
            <a:r>
              <a:rPr sz="1200" dirty="0">
                <a:latin typeface="Times New Roman"/>
                <a:cs typeface="Times New Roman"/>
              </a:rPr>
              <a:t>limiti </a:t>
            </a:r>
            <a:r>
              <a:rPr sz="1200" spc="-5" dirty="0">
                <a:latin typeface="Times New Roman"/>
                <a:cs typeface="Times New Roman"/>
              </a:rPr>
              <a:t>alle sue reazioni </a:t>
            </a:r>
            <a:r>
              <a:rPr sz="1200" dirty="0">
                <a:latin typeface="Times New Roman"/>
                <a:cs typeface="Times New Roman"/>
              </a:rPr>
              <a:t>nell’Universo </a:t>
            </a:r>
            <a:r>
              <a:rPr sz="1200" spc="-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quelli </a:t>
            </a:r>
            <a:r>
              <a:rPr sz="1200" dirty="0">
                <a:latin typeface="Times New Roman"/>
                <a:cs typeface="Times New Roman"/>
              </a:rPr>
              <a:t>che s’impone  da </a:t>
            </a:r>
            <a:r>
              <a:rPr sz="1200" spc="-5" dirty="0">
                <a:latin typeface="Times New Roman"/>
                <a:cs typeface="Times New Roman"/>
              </a:rPr>
              <a:t>se stesso, ed </a:t>
            </a:r>
            <a:r>
              <a:rPr sz="1200" dirty="0">
                <a:latin typeface="Times New Roman"/>
                <a:cs typeface="Times New Roman"/>
              </a:rPr>
              <a:t>i suoi atti di </a:t>
            </a:r>
            <a:r>
              <a:rPr sz="1200" spc="-5" dirty="0">
                <a:latin typeface="Times New Roman"/>
                <a:cs typeface="Times New Roman"/>
              </a:rPr>
              <a:t>libero arbitrio </a:t>
            </a:r>
            <a:r>
              <a:rPr sz="1200" dirty="0">
                <a:latin typeface="Times New Roman"/>
                <a:cs typeface="Times New Roman"/>
              </a:rPr>
              <a:t>sono condizionati </a:t>
            </a:r>
            <a:r>
              <a:rPr sz="1200" spc="-5" dirty="0">
                <a:latin typeface="Times New Roman"/>
                <a:cs typeface="Times New Roman"/>
              </a:rPr>
              <a:t>soltanto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quelle qualità </a:t>
            </a:r>
            <a:r>
              <a:rPr sz="1200" dirty="0">
                <a:latin typeface="Times New Roman"/>
                <a:cs typeface="Times New Roman"/>
              </a:rPr>
              <a:t>divine e da </a:t>
            </a:r>
            <a:r>
              <a:rPr sz="1200" spc="-5" dirty="0">
                <a:latin typeface="Times New Roman"/>
                <a:cs typeface="Times New Roman"/>
              </a:rPr>
              <a:t>quegli attributi perfetti </a:t>
            </a:r>
            <a:r>
              <a:rPr sz="1200" dirty="0">
                <a:latin typeface="Times New Roman"/>
                <a:cs typeface="Times New Roman"/>
              </a:rPr>
              <a:t>che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sono</a:t>
            </a:r>
            <a:endParaRPr sz="1200">
              <a:latin typeface="Times New Roman"/>
              <a:cs typeface="Times New Roman"/>
            </a:endParaRPr>
          </a:p>
          <a:p>
            <a:pPr marL="76200" marR="189865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caratteristiche </a:t>
            </a:r>
            <a:r>
              <a:rPr sz="1200" dirty="0">
                <a:latin typeface="Times New Roman"/>
                <a:cs typeface="Times New Roman"/>
              </a:rPr>
              <a:t>proprie </a:t>
            </a:r>
            <a:r>
              <a:rPr sz="1200" spc="-5" dirty="0">
                <a:latin typeface="Times New Roman"/>
                <a:cs typeface="Times New Roman"/>
              </a:rPr>
              <a:t>della sua natura eterna. </a:t>
            </a:r>
            <a:r>
              <a:rPr sz="1200" dirty="0">
                <a:latin typeface="Times New Roman"/>
                <a:cs typeface="Times New Roman"/>
              </a:rPr>
              <a:t>Quindi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collegato </a:t>
            </a:r>
            <a:r>
              <a:rPr sz="1200" dirty="0">
                <a:latin typeface="Times New Roman"/>
                <a:cs typeface="Times New Roman"/>
              </a:rPr>
              <a:t>all’Universo </a:t>
            </a:r>
            <a:r>
              <a:rPr sz="1200" spc="-5" dirty="0">
                <a:latin typeface="Times New Roman"/>
                <a:cs typeface="Times New Roman"/>
              </a:rPr>
              <a:t>come essere </a:t>
            </a:r>
            <a:r>
              <a:rPr sz="1200" dirty="0">
                <a:latin typeface="Times New Roman"/>
                <a:cs typeface="Times New Roman"/>
              </a:rPr>
              <a:t>di bontà </a:t>
            </a:r>
            <a:r>
              <a:rPr sz="1200" spc="-5" dirty="0">
                <a:latin typeface="Times New Roman"/>
                <a:cs typeface="Times New Roman"/>
              </a:rPr>
              <a:t>finale con </a:t>
            </a:r>
            <a:r>
              <a:rPr sz="1200" dirty="0">
                <a:latin typeface="Times New Roman"/>
                <a:cs typeface="Times New Roman"/>
              </a:rPr>
              <a:t>l’aggiunta di  una </a:t>
            </a:r>
            <a:r>
              <a:rPr sz="1200" spc="-5" dirty="0">
                <a:latin typeface="Times New Roman"/>
                <a:cs typeface="Times New Roman"/>
              </a:rPr>
              <a:t>libera </a:t>
            </a:r>
            <a:r>
              <a:rPr sz="1200" dirty="0">
                <a:latin typeface="Times New Roman"/>
                <a:cs typeface="Times New Roman"/>
              </a:rPr>
              <a:t>volontà d’infinità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creatrice.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9588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(58.9) 4:4.4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Padre-Assoluto </a:t>
            </a:r>
            <a:r>
              <a:rPr sz="1200" dirty="0">
                <a:latin typeface="Times New Roman"/>
                <a:cs typeface="Times New Roman"/>
              </a:rPr>
              <a:t>è il </a:t>
            </a:r>
            <a:r>
              <a:rPr sz="1200" spc="-5" dirty="0">
                <a:latin typeface="Times New Roman"/>
                <a:cs typeface="Times New Roman"/>
              </a:rPr>
              <a:t>creatore del </a:t>
            </a:r>
            <a:r>
              <a:rPr sz="1200" dirty="0">
                <a:latin typeface="Times New Roman"/>
                <a:cs typeface="Times New Roman"/>
              </a:rPr>
              <a:t>perfetto </a:t>
            </a:r>
            <a:r>
              <a:rPr sz="1200" spc="-5" dirty="0">
                <a:latin typeface="Times New Roman"/>
                <a:cs typeface="Times New Roman"/>
              </a:rPr>
              <a:t>Universo centrale ed </a:t>
            </a:r>
            <a:r>
              <a:rPr sz="1200" dirty="0">
                <a:latin typeface="Times New Roman"/>
                <a:cs typeface="Times New Roman"/>
              </a:rPr>
              <a:t>è il </a:t>
            </a:r>
            <a:r>
              <a:rPr sz="1200" spc="-5" dirty="0">
                <a:latin typeface="Times New Roman"/>
                <a:cs typeface="Times New Roman"/>
              </a:rPr>
              <a:t>Padre </a:t>
            </a:r>
            <a:r>
              <a:rPr sz="1200" dirty="0">
                <a:latin typeface="Times New Roman"/>
                <a:cs typeface="Times New Roman"/>
              </a:rPr>
              <a:t>di tutti </a:t>
            </a:r>
            <a:r>
              <a:rPr sz="1200" spc="-5" dirty="0">
                <a:latin typeface="Times New Roman"/>
                <a:cs typeface="Times New Roman"/>
              </a:rPr>
              <a:t>gli altri Creatori. Dio condivide </a:t>
            </a:r>
            <a:r>
              <a:rPr sz="1200" dirty="0">
                <a:latin typeface="Times New Roman"/>
                <a:cs typeface="Times New Roman"/>
              </a:rPr>
              <a:t>con </a:t>
            </a:r>
            <a:r>
              <a:rPr sz="1200" spc="-5" dirty="0">
                <a:latin typeface="Times New Roman"/>
                <a:cs typeface="Times New Roman"/>
              </a:rPr>
              <a:t>gli  </a:t>
            </a:r>
            <a:r>
              <a:rPr sz="1200" dirty="0">
                <a:latin typeface="Times New Roman"/>
                <a:cs typeface="Times New Roman"/>
              </a:rPr>
              <a:t>uomini e </a:t>
            </a:r>
            <a:r>
              <a:rPr sz="1200" spc="-5" dirty="0">
                <a:latin typeface="Times New Roman"/>
                <a:cs typeface="Times New Roman"/>
              </a:rPr>
              <a:t>con altri esseri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personalità, </a:t>
            </a:r>
            <a:r>
              <a:rPr sz="1200" dirty="0">
                <a:latin typeface="Times New Roman"/>
                <a:cs typeface="Times New Roman"/>
              </a:rPr>
              <a:t>la bontà e numerose </a:t>
            </a:r>
            <a:r>
              <a:rPr sz="1200" spc="-5" dirty="0">
                <a:latin typeface="Times New Roman"/>
                <a:cs typeface="Times New Roman"/>
              </a:rPr>
              <a:t>altre caratteristiche,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l’infinità della </a:t>
            </a:r>
            <a:r>
              <a:rPr sz="1200" dirty="0">
                <a:latin typeface="Times New Roman"/>
                <a:cs typeface="Times New Roman"/>
              </a:rPr>
              <a:t>volontà </a:t>
            </a:r>
            <a:r>
              <a:rPr sz="1200" spc="-5" dirty="0">
                <a:latin typeface="Times New Roman"/>
                <a:cs typeface="Times New Roman"/>
              </a:rPr>
              <a:t>appartiene </a:t>
            </a:r>
            <a:r>
              <a:rPr sz="1200" dirty="0">
                <a:latin typeface="Times New Roman"/>
                <a:cs typeface="Times New Roman"/>
              </a:rPr>
              <a:t>soltanto a lui. 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è limitato </a:t>
            </a:r>
            <a:r>
              <a:rPr sz="1200" spc="-5" dirty="0">
                <a:latin typeface="Times New Roman"/>
                <a:cs typeface="Times New Roman"/>
              </a:rPr>
              <a:t>nei </a:t>
            </a:r>
            <a:r>
              <a:rPr sz="1200" dirty="0">
                <a:latin typeface="Times New Roman"/>
                <a:cs typeface="Times New Roman"/>
              </a:rPr>
              <a:t>suoi </a:t>
            </a:r>
            <a:r>
              <a:rPr sz="1200" spc="-5" dirty="0">
                <a:latin typeface="Times New Roman"/>
                <a:cs typeface="Times New Roman"/>
              </a:rPr>
              <a:t>atti creativi </a:t>
            </a:r>
            <a:r>
              <a:rPr sz="1200" dirty="0">
                <a:latin typeface="Times New Roman"/>
                <a:cs typeface="Times New Roman"/>
              </a:rPr>
              <a:t>solo </a:t>
            </a:r>
            <a:r>
              <a:rPr sz="1200" spc="-5" dirty="0">
                <a:latin typeface="Times New Roman"/>
                <a:cs typeface="Times New Roman"/>
              </a:rPr>
              <a:t>dai </a:t>
            </a:r>
            <a:r>
              <a:rPr sz="1200" dirty="0">
                <a:latin typeface="Times New Roman"/>
                <a:cs typeface="Times New Roman"/>
              </a:rPr>
              <a:t>sentimenti della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natura </a:t>
            </a:r>
            <a:r>
              <a:rPr sz="1200" spc="-5" dirty="0">
                <a:latin typeface="Times New Roman"/>
                <a:cs typeface="Times New Roman"/>
              </a:rPr>
              <a:t>eterna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dai precetti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saggezza infinita. </a:t>
            </a:r>
            <a:r>
              <a:rPr sz="1200" spc="-5" dirty="0">
                <a:latin typeface="Times New Roman"/>
                <a:cs typeface="Times New Roman"/>
              </a:rPr>
              <a:t>Dio sceglie  personalmente soltanto </a:t>
            </a:r>
            <a:r>
              <a:rPr sz="1200" dirty="0">
                <a:latin typeface="Times New Roman"/>
                <a:cs typeface="Times New Roman"/>
              </a:rPr>
              <a:t>ciò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infinitamente </a:t>
            </a:r>
            <a:r>
              <a:rPr sz="1200" dirty="0">
                <a:latin typeface="Times New Roman"/>
                <a:cs typeface="Times New Roman"/>
              </a:rPr>
              <a:t>perfetto; da qui la </a:t>
            </a:r>
            <a:r>
              <a:rPr sz="1200" spc="-5" dirty="0">
                <a:latin typeface="Times New Roman"/>
                <a:cs typeface="Times New Roman"/>
              </a:rPr>
              <a:t>perfezione superna </a:t>
            </a:r>
            <a:r>
              <a:rPr sz="1200" dirty="0">
                <a:latin typeface="Times New Roman"/>
                <a:cs typeface="Times New Roman"/>
              </a:rPr>
              <a:t>dell’Universo </a:t>
            </a:r>
            <a:r>
              <a:rPr sz="1200" spc="-5" dirty="0">
                <a:latin typeface="Times New Roman"/>
                <a:cs typeface="Times New Roman"/>
              </a:rPr>
              <a:t>centrale; </a:t>
            </a:r>
            <a:r>
              <a:rPr sz="1200" dirty="0">
                <a:latin typeface="Times New Roman"/>
                <a:cs typeface="Times New Roman"/>
              </a:rPr>
              <a:t>e benché i </a:t>
            </a:r>
            <a:r>
              <a:rPr sz="1200" spc="-5" dirty="0">
                <a:latin typeface="Times New Roman"/>
                <a:cs typeface="Times New Roman"/>
              </a:rPr>
              <a:t>Figli  Creatori partecipino </a:t>
            </a:r>
            <a:r>
              <a:rPr sz="1200" dirty="0">
                <a:latin typeface="Times New Roman"/>
                <a:cs typeface="Times New Roman"/>
              </a:rPr>
              <a:t>pienamente </a:t>
            </a:r>
            <a:r>
              <a:rPr sz="1200" spc="-5" dirty="0">
                <a:latin typeface="Times New Roman"/>
                <a:cs typeface="Times New Roman"/>
              </a:rPr>
              <a:t>della sua divinità ed </a:t>
            </a:r>
            <a:r>
              <a:rPr sz="1200" dirty="0">
                <a:latin typeface="Times New Roman"/>
                <a:cs typeface="Times New Roman"/>
              </a:rPr>
              <a:t>anche di </a:t>
            </a:r>
            <a:r>
              <a:rPr sz="1200" spc="-5" dirty="0">
                <a:latin typeface="Times New Roman"/>
                <a:cs typeface="Times New Roman"/>
              </a:rPr>
              <a:t>certi </a:t>
            </a:r>
            <a:r>
              <a:rPr sz="1200" dirty="0">
                <a:latin typeface="Times New Roman"/>
                <a:cs typeface="Times New Roman"/>
              </a:rPr>
              <a:t>aspetti della </a:t>
            </a:r>
            <a:r>
              <a:rPr sz="1200" spc="-5" dirty="0">
                <a:latin typeface="Times New Roman"/>
                <a:cs typeface="Times New Roman"/>
              </a:rPr>
              <a:t>sua assolutezza, </a:t>
            </a:r>
            <a:r>
              <a:rPr sz="1200" dirty="0">
                <a:latin typeface="Times New Roman"/>
                <a:cs typeface="Times New Roman"/>
              </a:rPr>
              <a:t>non sono </a:t>
            </a:r>
            <a:r>
              <a:rPr sz="1200" spc="-5" dirty="0">
                <a:latin typeface="Times New Roman"/>
                <a:cs typeface="Times New Roman"/>
              </a:rPr>
              <a:t>completamente </a:t>
            </a:r>
            <a:r>
              <a:rPr sz="1200" spc="5" dirty="0">
                <a:latin typeface="Times New Roman"/>
                <a:cs typeface="Times New Roman"/>
              </a:rPr>
              <a:t>limitati 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quella finalità </a:t>
            </a:r>
            <a:r>
              <a:rPr sz="1200" dirty="0">
                <a:latin typeface="Times New Roman"/>
                <a:cs typeface="Times New Roman"/>
              </a:rPr>
              <a:t>di saggezza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dirige l’infinità di volontà </a:t>
            </a:r>
            <a:r>
              <a:rPr sz="1200" spc="-5" dirty="0">
                <a:latin typeface="Times New Roman"/>
                <a:cs typeface="Times New Roman"/>
              </a:rPr>
              <a:t>del Padre. Di conseguenza, nei Figli </a:t>
            </a:r>
            <a:r>
              <a:rPr sz="1200" dirty="0">
                <a:latin typeface="Times New Roman"/>
                <a:cs typeface="Times New Roman"/>
              </a:rPr>
              <a:t>dell’ordine </a:t>
            </a:r>
            <a:r>
              <a:rPr sz="1200" spc="-5" dirty="0">
                <a:latin typeface="Times New Roman"/>
                <a:cs typeface="Times New Roman"/>
              </a:rPr>
              <a:t>dei Micael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libera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104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94675" cy="372110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67310">
              <a:lnSpc>
                <a:spcPts val="1380"/>
              </a:lnSpc>
              <a:spcBef>
                <a:spcPts val="195"/>
              </a:spcBef>
            </a:pPr>
            <a:r>
              <a:rPr sz="1200" dirty="0">
                <a:latin typeface="Times New Roman"/>
                <a:cs typeface="Times New Roman"/>
              </a:rPr>
              <a:t>volontà </a:t>
            </a:r>
            <a:r>
              <a:rPr sz="1200" spc="-5" dirty="0">
                <a:latin typeface="Times New Roman"/>
                <a:cs typeface="Times New Roman"/>
              </a:rPr>
              <a:t>creatrice diviene ancora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attiva, </a:t>
            </a:r>
            <a:r>
              <a:rPr sz="1200" dirty="0">
                <a:latin typeface="Times New Roman"/>
                <a:cs typeface="Times New Roman"/>
              </a:rPr>
              <a:t>totalmente divina e </a:t>
            </a:r>
            <a:r>
              <a:rPr sz="1200" spc="-5" dirty="0">
                <a:latin typeface="Times New Roman"/>
                <a:cs typeface="Times New Roman"/>
              </a:rPr>
              <a:t>quasi </a:t>
            </a:r>
            <a:r>
              <a:rPr sz="1200" dirty="0">
                <a:latin typeface="Times New Roman"/>
                <a:cs typeface="Times New Roman"/>
              </a:rPr>
              <a:t>ultima, </a:t>
            </a:r>
            <a:r>
              <a:rPr sz="1200" spc="-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assoluta.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Padre </a:t>
            </a:r>
            <a:r>
              <a:rPr sz="1200" dirty="0">
                <a:latin typeface="Times New Roman"/>
                <a:cs typeface="Times New Roman"/>
              </a:rPr>
              <a:t>è infinito ed eterno, ma </a:t>
            </a:r>
            <a:r>
              <a:rPr sz="1200" spc="-5" dirty="0">
                <a:latin typeface="Times New Roman"/>
                <a:cs typeface="Times New Roman"/>
              </a:rPr>
              <a:t>negare  </a:t>
            </a:r>
            <a:r>
              <a:rPr sz="1200" dirty="0">
                <a:latin typeface="Times New Roman"/>
                <a:cs typeface="Times New Roman"/>
              </a:rPr>
              <a:t>la possibilità </a:t>
            </a:r>
            <a:r>
              <a:rPr sz="1200" spc="-5" dirty="0">
                <a:latin typeface="Times New Roman"/>
                <a:cs typeface="Times New Roman"/>
              </a:rPr>
              <a:t>della sua volontaria autolimitazione equivarrebbe </a:t>
            </a:r>
            <a:r>
              <a:rPr sz="1200" dirty="0">
                <a:latin typeface="Times New Roman"/>
                <a:cs typeface="Times New Roman"/>
              </a:rPr>
              <a:t>a negare il </a:t>
            </a:r>
            <a:r>
              <a:rPr sz="1200" spc="-5" dirty="0">
                <a:latin typeface="Times New Roman"/>
                <a:cs typeface="Times New Roman"/>
              </a:rPr>
              <a:t>concetto stesso dell’assolutezza della sua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volontà.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193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(59.1) 4:4.5 </a:t>
            </a:r>
            <a:r>
              <a:rPr sz="1200" spc="-5" dirty="0">
                <a:latin typeface="Times New Roman"/>
                <a:cs typeface="Times New Roman"/>
              </a:rPr>
              <a:t>L’assolutezza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pervade </a:t>
            </a:r>
            <a:r>
              <a:rPr sz="1200" dirty="0">
                <a:latin typeface="Times New Roman"/>
                <a:cs typeface="Times New Roman"/>
              </a:rPr>
              <a:t>tutti e </a:t>
            </a:r>
            <a:r>
              <a:rPr sz="1200" spc="-5" dirty="0">
                <a:latin typeface="Times New Roman"/>
                <a:cs typeface="Times New Roman"/>
              </a:rPr>
              <a:t>sette </a:t>
            </a:r>
            <a:r>
              <a:rPr sz="1200" dirty="0">
                <a:latin typeface="Times New Roman"/>
                <a:cs typeface="Times New Roman"/>
              </a:rPr>
              <a:t>i livelli </a:t>
            </a:r>
            <a:r>
              <a:rPr sz="1200" spc="-5" dirty="0">
                <a:latin typeface="Times New Roman"/>
                <a:cs typeface="Times New Roman"/>
              </a:rPr>
              <a:t>della realtà universale. </a:t>
            </a:r>
            <a:r>
              <a:rPr sz="1200" dirty="0">
                <a:latin typeface="Times New Roman"/>
                <a:cs typeface="Times New Roman"/>
              </a:rPr>
              <a:t>E la totalità di questa </a:t>
            </a:r>
            <a:r>
              <a:rPr sz="1200" spc="-5" dirty="0">
                <a:latin typeface="Times New Roman"/>
                <a:cs typeface="Times New Roman"/>
              </a:rPr>
              <a:t>natura assoluta </a:t>
            </a:r>
            <a:r>
              <a:rPr sz="1200" dirty="0">
                <a:latin typeface="Times New Roman"/>
                <a:cs typeface="Times New Roman"/>
              </a:rPr>
              <a:t>è sottomessa  </a:t>
            </a:r>
            <a:r>
              <a:rPr sz="1200" spc="-5" dirty="0">
                <a:latin typeface="Times New Roman"/>
                <a:cs typeface="Times New Roman"/>
              </a:rPr>
              <a:t>alla relazione </a:t>
            </a:r>
            <a:r>
              <a:rPr sz="1200" dirty="0">
                <a:latin typeface="Times New Roman"/>
                <a:cs typeface="Times New Roman"/>
              </a:rPr>
              <a:t>tra il </a:t>
            </a:r>
            <a:r>
              <a:rPr sz="1200" spc="-5" dirty="0">
                <a:latin typeface="Times New Roman"/>
                <a:cs typeface="Times New Roman"/>
              </a:rPr>
              <a:t>Creatore </a:t>
            </a:r>
            <a:r>
              <a:rPr sz="1200" dirty="0">
                <a:latin typeface="Times New Roman"/>
                <a:cs typeface="Times New Roman"/>
              </a:rPr>
              <a:t>e la sua </a:t>
            </a:r>
            <a:r>
              <a:rPr sz="1200" spc="-5" dirty="0">
                <a:latin typeface="Times New Roman"/>
                <a:cs typeface="Times New Roman"/>
              </a:rPr>
              <a:t>famiglia universale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creature.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precisione può </a:t>
            </a:r>
            <a:r>
              <a:rPr sz="1200" spc="-5" dirty="0">
                <a:latin typeface="Times New Roman"/>
                <a:cs typeface="Times New Roman"/>
              </a:rPr>
              <a:t>caratterizzare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giustizia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trinitaria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15"/>
              </a:lnSpc>
            </a:pPr>
            <a:r>
              <a:rPr sz="1200" spc="-5" dirty="0">
                <a:latin typeface="Times New Roman"/>
                <a:cs typeface="Times New Roman"/>
              </a:rPr>
              <a:t>nell’Universo degli </a:t>
            </a:r>
            <a:r>
              <a:rPr sz="1200" dirty="0">
                <a:latin typeface="Times New Roman"/>
                <a:cs typeface="Times New Roman"/>
              </a:rPr>
              <a:t>Universi, ma in tutte le </a:t>
            </a:r>
            <a:r>
              <a:rPr sz="1200" spc="-5" dirty="0">
                <a:latin typeface="Times New Roman"/>
                <a:cs typeface="Times New Roman"/>
              </a:rPr>
              <a:t>sue </a:t>
            </a:r>
            <a:r>
              <a:rPr sz="1200" dirty="0">
                <a:latin typeface="Times New Roman"/>
                <a:cs typeface="Times New Roman"/>
              </a:rPr>
              <a:t>vaste </a:t>
            </a:r>
            <a:r>
              <a:rPr sz="1200" spc="-5" dirty="0">
                <a:latin typeface="Times New Roman"/>
                <a:cs typeface="Times New Roman"/>
              </a:rPr>
              <a:t>relazioni familiari </a:t>
            </a:r>
            <a:r>
              <a:rPr sz="1200" dirty="0">
                <a:latin typeface="Times New Roman"/>
                <a:cs typeface="Times New Roman"/>
              </a:rPr>
              <a:t>con le </a:t>
            </a:r>
            <a:r>
              <a:rPr sz="1200" spc="-5" dirty="0">
                <a:latin typeface="Times New Roman"/>
                <a:cs typeface="Times New Roman"/>
              </a:rPr>
              <a:t>creature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tempo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Dio degli </a:t>
            </a:r>
            <a:r>
              <a:rPr sz="1200" dirty="0">
                <a:latin typeface="Times New Roman"/>
                <a:cs typeface="Times New Roman"/>
              </a:rPr>
              <a:t>Universi è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governato</a:t>
            </a:r>
            <a:endParaRPr sz="1200">
              <a:latin typeface="Times New Roman"/>
              <a:cs typeface="Times New Roman"/>
            </a:endParaRPr>
          </a:p>
          <a:p>
            <a:pPr marL="76200" marR="280670">
              <a:lnSpc>
                <a:spcPts val="1380"/>
              </a:lnSpc>
              <a:spcBef>
                <a:spcPts val="70"/>
              </a:spcBef>
            </a:pPr>
            <a:r>
              <a:rPr sz="1200" spc="-5" dirty="0">
                <a:latin typeface="Times New Roman"/>
                <a:cs typeface="Times New Roman"/>
              </a:rPr>
              <a:t>dal </a:t>
            </a:r>
            <a:r>
              <a:rPr sz="1200" i="1" spc="-5" dirty="0">
                <a:latin typeface="Times New Roman"/>
                <a:cs typeface="Times New Roman"/>
              </a:rPr>
              <a:t>sentimento divino.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primo ed </a:t>
            </a:r>
            <a:r>
              <a:rPr sz="1200" dirty="0">
                <a:latin typeface="Times New Roman"/>
                <a:cs typeface="Times New Roman"/>
              </a:rPr>
              <a:t>in ultimo </a:t>
            </a:r>
            <a:r>
              <a:rPr sz="1200" spc="-5" dirty="0">
                <a:latin typeface="Times New Roman"/>
                <a:cs typeface="Times New Roman"/>
              </a:rPr>
              <a:t>luogo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eternamente </a:t>
            </a:r>
            <a:r>
              <a:rPr sz="1200" dirty="0">
                <a:latin typeface="Times New Roman"/>
                <a:cs typeface="Times New Roman"/>
              </a:rPr>
              <a:t>— il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infinito è un </a:t>
            </a:r>
            <a:r>
              <a:rPr sz="1200" i="1" spc="-5" dirty="0">
                <a:latin typeface="Times New Roman"/>
                <a:cs typeface="Times New Roman"/>
              </a:rPr>
              <a:t>Padre. </a:t>
            </a:r>
            <a:r>
              <a:rPr sz="1200" spc="-5" dirty="0">
                <a:latin typeface="Times New Roman"/>
                <a:cs typeface="Times New Roman"/>
              </a:rPr>
              <a:t>Tra </a:t>
            </a:r>
            <a:r>
              <a:rPr sz="1200" dirty="0">
                <a:latin typeface="Times New Roman"/>
                <a:cs typeface="Times New Roman"/>
              </a:rPr>
              <a:t>tutti i </a:t>
            </a:r>
            <a:r>
              <a:rPr sz="1200" spc="-5" dirty="0">
                <a:latin typeface="Times New Roman"/>
                <a:cs typeface="Times New Roman"/>
              </a:rPr>
              <a:t>titoli possibili con cui  potrebbe essere appropriatamente conosciuto, </a:t>
            </a:r>
            <a:r>
              <a:rPr sz="1200" dirty="0">
                <a:latin typeface="Times New Roman"/>
                <a:cs typeface="Times New Roman"/>
              </a:rPr>
              <a:t>io ho </a:t>
            </a:r>
            <a:r>
              <a:rPr sz="1200" spc="-5" dirty="0">
                <a:latin typeface="Times New Roman"/>
                <a:cs typeface="Times New Roman"/>
              </a:rPr>
              <a:t>ricevuto l’ordine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descrivere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di tutta la </a:t>
            </a:r>
            <a:r>
              <a:rPr sz="1200" spc="-5" dirty="0">
                <a:latin typeface="Times New Roman"/>
                <a:cs typeface="Times New Roman"/>
              </a:rPr>
              <a:t>creazione come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Padre  Universale.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558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(59.2) 4:4.6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Padre </a:t>
            </a:r>
            <a:r>
              <a:rPr sz="1200" dirty="0">
                <a:latin typeface="Times New Roman"/>
                <a:cs typeface="Times New Roman"/>
              </a:rPr>
              <a:t>gli </a:t>
            </a:r>
            <a:r>
              <a:rPr sz="1200" spc="-5" dirty="0">
                <a:latin typeface="Times New Roman"/>
                <a:cs typeface="Times New Roman"/>
              </a:rPr>
              <a:t>atti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libero arbitrio </a:t>
            </a:r>
            <a:r>
              <a:rPr sz="1200" dirty="0">
                <a:latin typeface="Times New Roman"/>
                <a:cs typeface="Times New Roman"/>
              </a:rPr>
              <a:t>non sono </a:t>
            </a:r>
            <a:r>
              <a:rPr sz="1200" spc="-5" dirty="0">
                <a:latin typeface="Times New Roman"/>
                <a:cs typeface="Times New Roman"/>
              </a:rPr>
              <a:t>governati dal </a:t>
            </a:r>
            <a:r>
              <a:rPr sz="1200" dirty="0">
                <a:latin typeface="Times New Roman"/>
                <a:cs typeface="Times New Roman"/>
              </a:rPr>
              <a:t>potere né sono </a:t>
            </a:r>
            <a:r>
              <a:rPr sz="1200" spc="-5" dirty="0">
                <a:latin typeface="Times New Roman"/>
                <a:cs typeface="Times New Roman"/>
              </a:rPr>
              <a:t>guidati </a:t>
            </a:r>
            <a:r>
              <a:rPr sz="1200" dirty="0">
                <a:latin typeface="Times New Roman"/>
                <a:cs typeface="Times New Roman"/>
              </a:rPr>
              <a:t>dal solo </a:t>
            </a:r>
            <a:r>
              <a:rPr sz="1200" spc="-5" dirty="0">
                <a:latin typeface="Times New Roman"/>
                <a:cs typeface="Times New Roman"/>
              </a:rPr>
              <a:t>intelletto.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personalità  </a:t>
            </a:r>
            <a:r>
              <a:rPr sz="1200" dirty="0">
                <a:latin typeface="Times New Roman"/>
                <a:cs typeface="Times New Roman"/>
              </a:rPr>
              <a:t>divina è </a:t>
            </a:r>
            <a:r>
              <a:rPr sz="1200" spc="-5" dirty="0">
                <a:latin typeface="Times New Roman"/>
                <a:cs typeface="Times New Roman"/>
              </a:rPr>
              <a:t>definita come </a:t>
            </a:r>
            <a:r>
              <a:rPr sz="1200" dirty="0">
                <a:latin typeface="Times New Roman"/>
                <a:cs typeface="Times New Roman"/>
              </a:rPr>
              <a:t>costituita da spirito e </a:t>
            </a:r>
            <a:r>
              <a:rPr sz="1200" spc="-5" dirty="0">
                <a:latin typeface="Times New Roman"/>
                <a:cs typeface="Times New Roman"/>
              </a:rPr>
              <a:t>manifestante se stessa agli Universi come amore. Di conseguenza, </a:t>
            </a:r>
            <a:r>
              <a:rPr sz="1200" dirty="0">
                <a:latin typeface="Times New Roman"/>
                <a:cs typeface="Times New Roman"/>
              </a:rPr>
              <a:t>in tutte le </a:t>
            </a:r>
            <a:r>
              <a:rPr sz="1200" spc="-5" dirty="0">
                <a:latin typeface="Times New Roman"/>
                <a:cs typeface="Times New Roman"/>
              </a:rPr>
              <a:t>sue  relazioni personali con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personalità delle creature degli Universi, </a:t>
            </a:r>
            <a:r>
              <a:rPr sz="1200" dirty="0">
                <a:latin typeface="Times New Roman"/>
                <a:cs typeface="Times New Roman"/>
              </a:rPr>
              <a:t>la Prima </a:t>
            </a:r>
            <a:r>
              <a:rPr sz="1200" spc="-5" dirty="0">
                <a:latin typeface="Times New Roman"/>
                <a:cs typeface="Times New Roman"/>
              </a:rPr>
              <a:t>Sorgente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Centro </a:t>
            </a:r>
            <a:r>
              <a:rPr sz="1200" dirty="0">
                <a:latin typeface="Times New Roman"/>
                <a:cs typeface="Times New Roman"/>
              </a:rPr>
              <a:t>è sempre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uniformemente un </a:t>
            </a:r>
            <a:r>
              <a:rPr sz="1200" spc="-5" dirty="0">
                <a:latin typeface="Times New Roman"/>
                <a:cs typeface="Times New Roman"/>
              </a:rPr>
              <a:t>Padre  amorevole. Dio </a:t>
            </a:r>
            <a:r>
              <a:rPr sz="1200" dirty="0">
                <a:latin typeface="Times New Roman"/>
                <a:cs typeface="Times New Roman"/>
              </a:rPr>
              <a:t>è un </a:t>
            </a:r>
            <a:r>
              <a:rPr sz="1200" spc="-5" dirty="0">
                <a:latin typeface="Times New Roman"/>
                <a:cs typeface="Times New Roman"/>
              </a:rPr>
              <a:t>Padre nel senso </a:t>
            </a:r>
            <a:r>
              <a:rPr sz="1200" dirty="0">
                <a:latin typeface="Times New Roman"/>
                <a:cs typeface="Times New Roman"/>
              </a:rPr>
              <a:t>più elevato del </a:t>
            </a:r>
            <a:r>
              <a:rPr sz="1200" spc="-5" dirty="0">
                <a:latin typeface="Times New Roman"/>
                <a:cs typeface="Times New Roman"/>
              </a:rPr>
              <a:t>termine. Egli </a:t>
            </a:r>
            <a:r>
              <a:rPr sz="1200" dirty="0">
                <a:latin typeface="Times New Roman"/>
                <a:cs typeface="Times New Roman"/>
              </a:rPr>
              <a:t>è eternamente motivato </a:t>
            </a:r>
            <a:r>
              <a:rPr sz="1200" spc="-5" dirty="0">
                <a:latin typeface="Times New Roman"/>
                <a:cs typeface="Times New Roman"/>
              </a:rPr>
              <a:t>dall’idealismo perfetto dell’amore </a:t>
            </a:r>
            <a:r>
              <a:rPr sz="1200" dirty="0">
                <a:latin typeface="Times New Roman"/>
                <a:cs typeface="Times New Roman"/>
              </a:rPr>
              <a:t>divino,  e tale </a:t>
            </a:r>
            <a:r>
              <a:rPr sz="1200" spc="-5" dirty="0">
                <a:latin typeface="Times New Roman"/>
                <a:cs typeface="Times New Roman"/>
              </a:rPr>
              <a:t>affettuosa </a:t>
            </a:r>
            <a:r>
              <a:rPr sz="1200" dirty="0">
                <a:latin typeface="Times New Roman"/>
                <a:cs typeface="Times New Roman"/>
              </a:rPr>
              <a:t>natura trova 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forte espressione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grande soddisfazione nell’amare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nell’essere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amato.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>
              <a:lnSpc>
                <a:spcPts val="141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(59.3) 4:4.7 </a:t>
            </a:r>
            <a:r>
              <a:rPr sz="1200" spc="-5" dirty="0">
                <a:latin typeface="Times New Roman"/>
                <a:cs typeface="Times New Roman"/>
              </a:rPr>
              <a:t>Nella scienza Dio </a:t>
            </a:r>
            <a:r>
              <a:rPr sz="1200" dirty="0">
                <a:latin typeface="Times New Roman"/>
                <a:cs typeface="Times New Roman"/>
              </a:rPr>
              <a:t>è la </a:t>
            </a:r>
            <a:r>
              <a:rPr sz="1200" spc="-5" dirty="0">
                <a:latin typeface="Times New Roman"/>
                <a:cs typeface="Times New Roman"/>
              </a:rPr>
              <a:t>Causa </a:t>
            </a:r>
            <a:r>
              <a:rPr sz="1200" dirty="0">
                <a:latin typeface="Times New Roman"/>
                <a:cs typeface="Times New Roman"/>
              </a:rPr>
              <a:t>Prima; </a:t>
            </a:r>
            <a:r>
              <a:rPr sz="1200" spc="-5" dirty="0">
                <a:latin typeface="Times New Roman"/>
                <a:cs typeface="Times New Roman"/>
              </a:rPr>
              <a:t>nella religione </a:t>
            </a:r>
            <a:r>
              <a:rPr sz="1200" dirty="0">
                <a:latin typeface="Times New Roman"/>
                <a:cs typeface="Times New Roman"/>
              </a:rPr>
              <a:t>è il </a:t>
            </a:r>
            <a:r>
              <a:rPr sz="1200" spc="-5" dirty="0">
                <a:latin typeface="Times New Roman"/>
                <a:cs typeface="Times New Roman"/>
              </a:rPr>
              <a:t>Padre universale ed amorevole; nella filosofia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l’unico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essere</a:t>
            </a:r>
            <a:endParaRPr sz="1200">
              <a:latin typeface="Times New Roman"/>
              <a:cs typeface="Times New Roman"/>
            </a:endParaRPr>
          </a:p>
          <a:p>
            <a:pPr marL="76200" marR="54610">
              <a:lnSpc>
                <a:spcPct val="95900"/>
              </a:lnSpc>
              <a:spcBef>
                <a:spcPts val="25"/>
              </a:spcBef>
            </a:pPr>
            <a:r>
              <a:rPr sz="1200" spc="-5" dirty="0">
                <a:latin typeface="Times New Roman"/>
                <a:cs typeface="Times New Roman"/>
              </a:rPr>
              <a:t>esistente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se stesso,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dipendente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nessun </a:t>
            </a:r>
            <a:r>
              <a:rPr sz="1200" dirty="0">
                <a:latin typeface="Times New Roman"/>
                <a:cs typeface="Times New Roman"/>
              </a:rPr>
              <a:t>altro </a:t>
            </a:r>
            <a:r>
              <a:rPr sz="1200" spc="-10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per la </a:t>
            </a:r>
            <a:r>
              <a:rPr sz="1200" spc="-5" dirty="0">
                <a:latin typeface="Times New Roman"/>
                <a:cs typeface="Times New Roman"/>
              </a:rPr>
              <a:t>sua esistenza,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beneficamente </a:t>
            </a:r>
            <a:r>
              <a:rPr sz="1200" spc="-5" dirty="0">
                <a:latin typeface="Times New Roman"/>
                <a:cs typeface="Times New Roman"/>
              </a:rPr>
              <a:t>conferisce realtà </a:t>
            </a:r>
            <a:r>
              <a:rPr sz="1200" dirty="0">
                <a:latin typeface="Times New Roman"/>
                <a:cs typeface="Times New Roman"/>
              </a:rPr>
              <a:t>d’esistenza  a tutte le </a:t>
            </a:r>
            <a:r>
              <a:rPr sz="1200" spc="-5" dirty="0">
                <a:latin typeface="Times New Roman"/>
                <a:cs typeface="Times New Roman"/>
              </a:rPr>
              <a:t>cose </a:t>
            </a:r>
            <a:r>
              <a:rPr sz="1200" dirty="0">
                <a:latin typeface="Times New Roman"/>
                <a:cs typeface="Times New Roman"/>
              </a:rPr>
              <a:t>e a tutti </a:t>
            </a:r>
            <a:r>
              <a:rPr sz="1200" spc="-5" dirty="0">
                <a:latin typeface="Times New Roman"/>
                <a:cs typeface="Times New Roman"/>
              </a:rPr>
              <a:t>gli altri esseri. Ma ci </a:t>
            </a:r>
            <a:r>
              <a:rPr sz="1200" dirty="0">
                <a:latin typeface="Times New Roman"/>
                <a:cs typeface="Times New Roman"/>
              </a:rPr>
              <a:t>vuole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rivelazione per </a:t>
            </a:r>
            <a:r>
              <a:rPr sz="1200" dirty="0">
                <a:latin typeface="Times New Roman"/>
                <a:cs typeface="Times New Roman"/>
              </a:rPr>
              <a:t>mostrare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la Causa Prima della </a:t>
            </a:r>
            <a:r>
              <a:rPr sz="1200" spc="-5" dirty="0">
                <a:latin typeface="Times New Roman"/>
                <a:cs typeface="Times New Roman"/>
              </a:rPr>
              <a:t>scienza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l’Unità  autoesistente della </a:t>
            </a:r>
            <a:r>
              <a:rPr sz="1200" dirty="0">
                <a:latin typeface="Times New Roman"/>
                <a:cs typeface="Times New Roman"/>
              </a:rPr>
              <a:t>filosofia sono il </a:t>
            </a:r>
            <a:r>
              <a:rPr sz="1200" spc="-5" dirty="0">
                <a:latin typeface="Times New Roman"/>
                <a:cs typeface="Times New Roman"/>
              </a:rPr>
              <a:t>Dio della religione, </a:t>
            </a:r>
            <a:r>
              <a:rPr sz="1200" dirty="0">
                <a:latin typeface="Times New Roman"/>
                <a:cs typeface="Times New Roman"/>
              </a:rPr>
              <a:t>pieno di </a:t>
            </a:r>
            <a:r>
              <a:rPr sz="1200" spc="-5" dirty="0">
                <a:latin typeface="Times New Roman"/>
                <a:cs typeface="Times New Roman"/>
              </a:rPr>
              <a:t>misericordia </a:t>
            </a:r>
            <a:r>
              <a:rPr sz="1200" dirty="0">
                <a:latin typeface="Times New Roman"/>
                <a:cs typeface="Times New Roman"/>
              </a:rPr>
              <a:t>e di bontà </a:t>
            </a:r>
            <a:r>
              <a:rPr sz="1200" spc="-5" dirty="0">
                <a:latin typeface="Times New Roman"/>
                <a:cs typeface="Times New Roman"/>
              </a:rPr>
              <a:t>ed impegnato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determinare </a:t>
            </a:r>
            <a:r>
              <a:rPr sz="1200" dirty="0">
                <a:latin typeface="Times New Roman"/>
                <a:cs typeface="Times New Roman"/>
              </a:rPr>
              <a:t>la  </a:t>
            </a:r>
            <a:r>
              <a:rPr sz="1200" spc="-5" dirty="0">
                <a:latin typeface="Times New Roman"/>
                <a:cs typeface="Times New Roman"/>
              </a:rPr>
              <a:t>sopravvivenza eterna dei </a:t>
            </a:r>
            <a:r>
              <a:rPr sz="1200" dirty="0">
                <a:latin typeface="Times New Roman"/>
                <a:cs typeface="Times New Roman"/>
              </a:rPr>
              <a:t>suoi </a:t>
            </a:r>
            <a:r>
              <a:rPr sz="1200" spc="-5" dirty="0">
                <a:latin typeface="Times New Roman"/>
                <a:cs typeface="Times New Roman"/>
              </a:rPr>
              <a:t>figli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terreni.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105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210550" cy="39573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497205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(59.4) 4:4.8 </a:t>
            </a:r>
            <a:r>
              <a:rPr sz="1200" spc="-5" dirty="0">
                <a:latin typeface="Times New Roman"/>
                <a:cs typeface="Times New Roman"/>
              </a:rPr>
              <a:t>Noi ricerchiamo insistentemente </a:t>
            </a:r>
            <a:r>
              <a:rPr sz="1200" dirty="0">
                <a:latin typeface="Times New Roman"/>
                <a:cs typeface="Times New Roman"/>
              </a:rPr>
              <a:t>il concetto </a:t>
            </a:r>
            <a:r>
              <a:rPr sz="1200" spc="-5" dirty="0">
                <a:latin typeface="Times New Roman"/>
                <a:cs typeface="Times New Roman"/>
              </a:rPr>
              <a:t>dell’Infinito,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adoriamo l’idea-esperienza </a:t>
            </a:r>
            <a:r>
              <a:rPr sz="1200" dirty="0">
                <a:latin typeface="Times New Roman"/>
                <a:cs typeface="Times New Roman"/>
              </a:rPr>
              <a:t>di Dio, la nostra </a:t>
            </a:r>
            <a:r>
              <a:rPr sz="1200" spc="-5" dirty="0">
                <a:latin typeface="Times New Roman"/>
                <a:cs typeface="Times New Roman"/>
              </a:rPr>
              <a:t>capacità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afferrare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ogni luogo ed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ogni </a:t>
            </a:r>
            <a:r>
              <a:rPr sz="1200" dirty="0">
                <a:latin typeface="Times New Roman"/>
                <a:cs typeface="Times New Roman"/>
              </a:rPr>
              <a:t>momento i </a:t>
            </a:r>
            <a:r>
              <a:rPr sz="1200" spc="-5" dirty="0">
                <a:latin typeface="Times New Roman"/>
                <a:cs typeface="Times New Roman"/>
              </a:rPr>
              <a:t>fattori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personalità </a:t>
            </a:r>
            <a:r>
              <a:rPr sz="1200" dirty="0">
                <a:latin typeface="Times New Roman"/>
                <a:cs typeface="Times New Roman"/>
              </a:rPr>
              <a:t>e di divinità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nostro </a:t>
            </a:r>
            <a:r>
              <a:rPr sz="1200" spc="-5" dirty="0">
                <a:latin typeface="Times New Roman"/>
                <a:cs typeface="Times New Roman"/>
              </a:rPr>
              <a:t>concetto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elevato </a:t>
            </a:r>
            <a:r>
              <a:rPr sz="1200" dirty="0">
                <a:latin typeface="Times New Roman"/>
                <a:cs typeface="Times New Roman"/>
              </a:rPr>
              <a:t>della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spc="5" dirty="0">
                <a:latin typeface="Times New Roman"/>
                <a:cs typeface="Times New Roman"/>
              </a:rPr>
              <a:t>Deità.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685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(59.5) 4:4.9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coscienza di una vita </a:t>
            </a:r>
            <a:r>
              <a:rPr sz="1200" spc="-5" dirty="0">
                <a:latin typeface="Times New Roman"/>
                <a:cs typeface="Times New Roman"/>
              </a:rPr>
              <a:t>umana </a:t>
            </a:r>
            <a:r>
              <a:rPr sz="1200" dirty="0">
                <a:latin typeface="Times New Roman"/>
                <a:cs typeface="Times New Roman"/>
              </a:rPr>
              <a:t>vittoriosa sulla </a:t>
            </a:r>
            <a:r>
              <a:rPr sz="1200" spc="-5" dirty="0">
                <a:latin typeface="Times New Roman"/>
                <a:cs typeface="Times New Roman"/>
              </a:rPr>
              <a:t>terra </a:t>
            </a:r>
            <a:r>
              <a:rPr sz="1200" dirty="0">
                <a:latin typeface="Times New Roman"/>
                <a:cs typeface="Times New Roman"/>
              </a:rPr>
              <a:t>nasce </a:t>
            </a:r>
            <a:r>
              <a:rPr sz="1200" spc="5" dirty="0">
                <a:latin typeface="Times New Roman"/>
                <a:cs typeface="Times New Roman"/>
              </a:rPr>
              <a:t>da </a:t>
            </a:r>
            <a:r>
              <a:rPr sz="1200" dirty="0">
                <a:latin typeface="Times New Roman"/>
                <a:cs typeface="Times New Roman"/>
              </a:rPr>
              <a:t>quella </a:t>
            </a:r>
            <a:r>
              <a:rPr sz="1200" spc="-5" dirty="0">
                <a:latin typeface="Times New Roman"/>
                <a:cs typeface="Times New Roman"/>
              </a:rPr>
              <a:t>fede </a:t>
            </a:r>
            <a:r>
              <a:rPr sz="1200" dirty="0">
                <a:latin typeface="Times New Roman"/>
                <a:cs typeface="Times New Roman"/>
              </a:rPr>
              <a:t>di una </a:t>
            </a:r>
            <a:r>
              <a:rPr sz="1200" spc="-5" dirty="0">
                <a:latin typeface="Times New Roman"/>
                <a:cs typeface="Times New Roman"/>
              </a:rPr>
              <a:t>creatura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osa sfidare ogni </a:t>
            </a:r>
            <a:r>
              <a:rPr sz="1200" dirty="0">
                <a:latin typeface="Times New Roman"/>
                <a:cs typeface="Times New Roman"/>
              </a:rPr>
              <a:t>ricorrente  </a:t>
            </a:r>
            <a:r>
              <a:rPr sz="1200" spc="-5" dirty="0">
                <a:latin typeface="Times New Roman"/>
                <a:cs typeface="Times New Roman"/>
              </a:rPr>
              <a:t>episodio dell’esistenza, quando si </a:t>
            </a:r>
            <a:r>
              <a:rPr sz="1200" dirty="0">
                <a:latin typeface="Times New Roman"/>
                <a:cs typeface="Times New Roman"/>
              </a:rPr>
              <a:t>trova di </a:t>
            </a:r>
            <a:r>
              <a:rPr sz="1200" spc="-5" dirty="0">
                <a:latin typeface="Times New Roman"/>
                <a:cs typeface="Times New Roman"/>
              </a:rPr>
              <a:t>fronte </a:t>
            </a:r>
            <a:r>
              <a:rPr sz="1200" dirty="0">
                <a:latin typeface="Times New Roman"/>
                <a:cs typeface="Times New Roman"/>
              </a:rPr>
              <a:t>al </a:t>
            </a:r>
            <a:r>
              <a:rPr sz="1200" spc="-5" dirty="0">
                <a:latin typeface="Times New Roman"/>
                <a:cs typeface="Times New Roman"/>
              </a:rPr>
              <a:t>terribile spettacolo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limitazioni umane, con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ferma </a:t>
            </a:r>
            <a:r>
              <a:rPr sz="1200" dirty="0">
                <a:latin typeface="Times New Roman"/>
                <a:cs typeface="Times New Roman"/>
              </a:rPr>
              <a:t>dichiarazione: </a:t>
            </a:r>
            <a:r>
              <a:rPr sz="1200" spc="-5" dirty="0">
                <a:latin typeface="Times New Roman"/>
                <a:cs typeface="Times New Roman"/>
              </a:rPr>
              <a:t>anche se  </a:t>
            </a:r>
            <a:r>
              <a:rPr sz="1200" dirty="0">
                <a:latin typeface="Times New Roman"/>
                <a:cs typeface="Times New Roman"/>
              </a:rPr>
              <a:t>io non </a:t>
            </a:r>
            <a:r>
              <a:rPr sz="1200" spc="-5" dirty="0">
                <a:latin typeface="Times New Roman"/>
                <a:cs typeface="Times New Roman"/>
              </a:rPr>
              <a:t>riesco </a:t>
            </a:r>
            <a:r>
              <a:rPr sz="1200" dirty="0">
                <a:latin typeface="Times New Roman"/>
                <a:cs typeface="Times New Roman"/>
              </a:rPr>
              <a:t>a fare questo, vive in me uno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farlo </a:t>
            </a:r>
            <a:r>
              <a:rPr sz="1200" dirty="0">
                <a:latin typeface="Times New Roman"/>
                <a:cs typeface="Times New Roman"/>
              </a:rPr>
              <a:t>e lo </a:t>
            </a:r>
            <a:r>
              <a:rPr sz="1200" spc="-5" dirty="0">
                <a:latin typeface="Times New Roman"/>
                <a:cs typeface="Times New Roman"/>
              </a:rPr>
              <a:t>farà, </a:t>
            </a:r>
            <a:r>
              <a:rPr sz="1200" dirty="0">
                <a:latin typeface="Times New Roman"/>
                <a:cs typeface="Times New Roman"/>
              </a:rPr>
              <a:t>una frazione </a:t>
            </a:r>
            <a:r>
              <a:rPr sz="1200" spc="-5" dirty="0">
                <a:latin typeface="Times New Roman"/>
                <a:cs typeface="Times New Roman"/>
              </a:rPr>
              <a:t>del Padre-Assoluto dell’Universo degli </a:t>
            </a:r>
            <a:r>
              <a:rPr sz="1200" dirty="0">
                <a:latin typeface="Times New Roman"/>
                <a:cs typeface="Times New Roman"/>
              </a:rPr>
              <a:t>Universi. Ed  è </a:t>
            </a:r>
            <a:r>
              <a:rPr sz="1200" spc="-5" dirty="0">
                <a:latin typeface="Times New Roman"/>
                <a:cs typeface="Times New Roman"/>
              </a:rPr>
              <a:t>questa “la vittoria che </a:t>
            </a:r>
            <a:r>
              <a:rPr sz="1200" dirty="0">
                <a:latin typeface="Times New Roman"/>
                <a:cs typeface="Times New Roman"/>
              </a:rPr>
              <a:t>trionfa </a:t>
            </a:r>
            <a:r>
              <a:rPr sz="1200" spc="-5" dirty="0">
                <a:latin typeface="Times New Roman"/>
                <a:cs typeface="Times New Roman"/>
              </a:rPr>
              <a:t>sul </a:t>
            </a:r>
            <a:r>
              <a:rPr sz="1200" dirty="0">
                <a:latin typeface="Times New Roman"/>
                <a:cs typeface="Times New Roman"/>
              </a:rPr>
              <a:t>mondo, la vostra fede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stessa”.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5. Idee errate su</a:t>
            </a:r>
            <a:r>
              <a:rPr sz="1600" b="1" spc="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Dio</a:t>
            </a:r>
            <a:endParaRPr sz="1600">
              <a:latin typeface="Times New Roman"/>
              <a:cs typeface="Times New Roman"/>
            </a:endParaRPr>
          </a:p>
          <a:p>
            <a:pPr marL="76200" marR="231775">
              <a:lnSpc>
                <a:spcPct val="95900"/>
              </a:lnSpc>
              <a:spcBef>
                <a:spcPts val="137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(59.6) 4:5.1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tradizione religiosa </a:t>
            </a:r>
            <a:r>
              <a:rPr sz="1200" dirty="0">
                <a:latin typeface="Times New Roman"/>
                <a:cs typeface="Times New Roman"/>
              </a:rPr>
              <a:t>è la storia </a:t>
            </a:r>
            <a:r>
              <a:rPr sz="1200" spc="-5" dirty="0">
                <a:latin typeface="Times New Roman"/>
                <a:cs typeface="Times New Roman"/>
              </a:rPr>
              <a:t>imperfettamente conservata delle esperienze degli </a:t>
            </a:r>
            <a:r>
              <a:rPr sz="1200" dirty="0">
                <a:latin typeface="Times New Roman"/>
                <a:cs typeface="Times New Roman"/>
              </a:rPr>
              <a:t>uomini che </a:t>
            </a:r>
            <a:r>
              <a:rPr sz="1200" spc="-5" dirty="0">
                <a:latin typeface="Times New Roman"/>
                <a:cs typeface="Times New Roman"/>
              </a:rPr>
              <a:t>conoscevano Dio nelle  epoche passate. Ma </a:t>
            </a:r>
            <a:r>
              <a:rPr sz="1200" dirty="0">
                <a:latin typeface="Times New Roman"/>
                <a:cs typeface="Times New Roman"/>
              </a:rPr>
              <a:t>tali testimonianze non </a:t>
            </a:r>
            <a:r>
              <a:rPr sz="1200" spc="-5" dirty="0">
                <a:latin typeface="Times New Roman"/>
                <a:cs typeface="Times New Roman"/>
              </a:rPr>
              <a:t>sono degne </a:t>
            </a:r>
            <a:r>
              <a:rPr sz="1200" dirty="0">
                <a:latin typeface="Times New Roman"/>
                <a:cs typeface="Times New Roman"/>
              </a:rPr>
              <a:t>di fede </a:t>
            </a:r>
            <a:r>
              <a:rPr sz="1200" spc="-5" dirty="0">
                <a:latin typeface="Times New Roman"/>
                <a:cs typeface="Times New Roman"/>
              </a:rPr>
              <a:t>come guide per </a:t>
            </a:r>
            <a:r>
              <a:rPr sz="1200" dirty="0">
                <a:latin typeface="Times New Roman"/>
                <a:cs typeface="Times New Roman"/>
              </a:rPr>
              <a:t>una vita </a:t>
            </a:r>
            <a:r>
              <a:rPr sz="1200" spc="-5" dirty="0">
                <a:latin typeface="Times New Roman"/>
                <a:cs typeface="Times New Roman"/>
              </a:rPr>
              <a:t>religiosa </a:t>
            </a:r>
            <a:r>
              <a:rPr sz="1200" dirty="0">
                <a:latin typeface="Times New Roman"/>
                <a:cs typeface="Times New Roman"/>
              </a:rPr>
              <a:t>o come </a:t>
            </a:r>
            <a:r>
              <a:rPr sz="1200" spc="-5" dirty="0">
                <a:latin typeface="Times New Roman"/>
                <a:cs typeface="Times New Roman"/>
              </a:rPr>
              <a:t>fonte d’informazione  veritiera sul </a:t>
            </a:r>
            <a:r>
              <a:rPr sz="1200" dirty="0">
                <a:latin typeface="Times New Roman"/>
                <a:cs typeface="Times New Roman"/>
              </a:rPr>
              <a:t>Padre </a:t>
            </a:r>
            <a:r>
              <a:rPr sz="1200" spc="-5" dirty="0">
                <a:latin typeface="Times New Roman"/>
                <a:cs typeface="Times New Roman"/>
              </a:rPr>
              <a:t>Universale. Queste antiche credenze </a:t>
            </a:r>
            <a:r>
              <a:rPr sz="1200" dirty="0">
                <a:latin typeface="Times New Roman"/>
                <a:cs typeface="Times New Roman"/>
              </a:rPr>
              <a:t>sono state </a:t>
            </a:r>
            <a:r>
              <a:rPr sz="1200" spc="-5" dirty="0">
                <a:latin typeface="Times New Roman"/>
                <a:cs typeface="Times New Roman"/>
              </a:rPr>
              <a:t>invariabilmente alterate </a:t>
            </a:r>
            <a:r>
              <a:rPr sz="1200" dirty="0">
                <a:latin typeface="Times New Roman"/>
                <a:cs typeface="Times New Roman"/>
              </a:rPr>
              <a:t>dal </a:t>
            </a:r>
            <a:r>
              <a:rPr sz="1200" spc="-5" dirty="0">
                <a:latin typeface="Times New Roman"/>
                <a:cs typeface="Times New Roman"/>
              </a:rPr>
              <a:t>fatto che gli </a:t>
            </a:r>
            <a:r>
              <a:rPr sz="1200" dirty="0">
                <a:latin typeface="Times New Roman"/>
                <a:cs typeface="Times New Roman"/>
              </a:rPr>
              <a:t>uomini primitivi </a:t>
            </a:r>
            <a:r>
              <a:rPr sz="1200" spc="-10" dirty="0">
                <a:latin typeface="Times New Roman"/>
                <a:cs typeface="Times New Roman"/>
              </a:rPr>
              <a:t>erano  </a:t>
            </a:r>
            <a:r>
              <a:rPr sz="1200" spc="-5" dirty="0">
                <a:latin typeface="Times New Roman"/>
                <a:cs typeface="Times New Roman"/>
              </a:rPr>
              <a:t>dei creatori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miti.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3398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(60.1) 4:5.2 </a:t>
            </a:r>
            <a:r>
              <a:rPr sz="1200" spc="-5" dirty="0">
                <a:latin typeface="Times New Roman"/>
                <a:cs typeface="Times New Roman"/>
              </a:rPr>
              <a:t>Una delle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grandi </a:t>
            </a:r>
            <a:r>
              <a:rPr sz="1200" dirty="0">
                <a:latin typeface="Times New Roman"/>
                <a:cs typeface="Times New Roman"/>
              </a:rPr>
              <a:t>fonti di </a:t>
            </a:r>
            <a:r>
              <a:rPr sz="1200" spc="-5" dirty="0">
                <a:latin typeface="Times New Roman"/>
                <a:cs typeface="Times New Roman"/>
              </a:rPr>
              <a:t>confusione </a:t>
            </a:r>
            <a:r>
              <a:rPr sz="1200" dirty="0">
                <a:latin typeface="Times New Roman"/>
                <a:cs typeface="Times New Roman"/>
              </a:rPr>
              <a:t>su </a:t>
            </a:r>
            <a:r>
              <a:rPr sz="1200" spc="-5" dirty="0">
                <a:latin typeface="Times New Roman"/>
                <a:cs typeface="Times New Roman"/>
              </a:rPr>
              <a:t>Urantia riguardo </a:t>
            </a:r>
            <a:r>
              <a:rPr sz="1200" dirty="0">
                <a:latin typeface="Times New Roman"/>
                <a:cs typeface="Times New Roman"/>
              </a:rPr>
              <a:t>la natura di </a:t>
            </a:r>
            <a:r>
              <a:rPr sz="1200" spc="-5" dirty="0">
                <a:latin typeface="Times New Roman"/>
                <a:cs typeface="Times New Roman"/>
              </a:rPr>
              <a:t>Dio proviene </a:t>
            </a:r>
            <a:r>
              <a:rPr sz="1200" dirty="0">
                <a:latin typeface="Times New Roman"/>
                <a:cs typeface="Times New Roman"/>
              </a:rPr>
              <a:t>dal fatto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i vostri libri </a:t>
            </a:r>
            <a:r>
              <a:rPr sz="1200" spc="-5" dirty="0">
                <a:latin typeface="Times New Roman"/>
                <a:cs typeface="Times New Roman"/>
              </a:rPr>
              <a:t>sacri </a:t>
            </a:r>
            <a:r>
              <a:rPr sz="1200" dirty="0">
                <a:latin typeface="Times New Roman"/>
                <a:cs typeface="Times New Roman"/>
              </a:rPr>
              <a:t>non  sono </a:t>
            </a:r>
            <a:r>
              <a:rPr sz="1200" spc="-5" dirty="0">
                <a:latin typeface="Times New Roman"/>
                <a:cs typeface="Times New Roman"/>
              </a:rPr>
              <a:t>riusciti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distinguere chiaramente </a:t>
            </a:r>
            <a:r>
              <a:rPr sz="1200" dirty="0">
                <a:latin typeface="Times New Roman"/>
                <a:cs typeface="Times New Roman"/>
              </a:rPr>
              <a:t>tra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personalità della Trinità del Paradiso </a:t>
            </a:r>
            <a:r>
              <a:rPr sz="1200" dirty="0">
                <a:latin typeface="Times New Roman"/>
                <a:cs typeface="Times New Roman"/>
              </a:rPr>
              <a:t>né tra la </a:t>
            </a:r>
            <a:r>
              <a:rPr sz="1200" spc="-5" dirty="0">
                <a:latin typeface="Times New Roman"/>
                <a:cs typeface="Times New Roman"/>
              </a:rPr>
              <a:t>Deità </a:t>
            </a:r>
            <a:r>
              <a:rPr sz="1200" spc="5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Paradiso </a:t>
            </a:r>
            <a:r>
              <a:rPr sz="1200" dirty="0">
                <a:latin typeface="Times New Roman"/>
                <a:cs typeface="Times New Roman"/>
              </a:rPr>
              <a:t>ed i </a:t>
            </a:r>
            <a:r>
              <a:rPr sz="1200" spc="-5" dirty="0">
                <a:latin typeface="Times New Roman"/>
                <a:cs typeface="Times New Roman"/>
              </a:rPr>
              <a:t>creatori ed  amministratori degli </a:t>
            </a:r>
            <a:r>
              <a:rPr sz="1200" dirty="0">
                <a:latin typeface="Times New Roman"/>
                <a:cs typeface="Times New Roman"/>
              </a:rPr>
              <a:t>Universi </a:t>
            </a:r>
            <a:r>
              <a:rPr sz="1200" spc="-5" dirty="0">
                <a:latin typeface="Times New Roman"/>
                <a:cs typeface="Times New Roman"/>
              </a:rPr>
              <a:t>locali. Durante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passate </a:t>
            </a:r>
            <a:r>
              <a:rPr sz="1200" dirty="0">
                <a:latin typeface="Times New Roman"/>
                <a:cs typeface="Times New Roman"/>
              </a:rPr>
              <a:t>dispensazioni di </a:t>
            </a:r>
            <a:r>
              <a:rPr sz="1200" spc="-5" dirty="0">
                <a:latin typeface="Times New Roman"/>
                <a:cs typeface="Times New Roman"/>
              </a:rPr>
              <a:t>parziale comprensione, </a:t>
            </a:r>
            <a:r>
              <a:rPr sz="1200" dirty="0">
                <a:latin typeface="Times New Roman"/>
                <a:cs typeface="Times New Roman"/>
              </a:rPr>
              <a:t>i vostri </a:t>
            </a:r>
            <a:r>
              <a:rPr sz="1200" spc="-5" dirty="0">
                <a:latin typeface="Times New Roman"/>
                <a:cs typeface="Times New Roman"/>
              </a:rPr>
              <a:t>sacerdoti ed </a:t>
            </a:r>
            <a:r>
              <a:rPr sz="1200" dirty="0">
                <a:latin typeface="Times New Roman"/>
                <a:cs typeface="Times New Roman"/>
              </a:rPr>
              <a:t>i vostri </a:t>
            </a:r>
            <a:r>
              <a:rPr sz="1200" spc="-5" dirty="0">
                <a:latin typeface="Times New Roman"/>
                <a:cs typeface="Times New Roman"/>
              </a:rPr>
              <a:t>profeti  </a:t>
            </a:r>
            <a:r>
              <a:rPr sz="1200" dirty="0">
                <a:latin typeface="Times New Roman"/>
                <a:cs typeface="Times New Roman"/>
              </a:rPr>
              <a:t>non sono </a:t>
            </a:r>
            <a:r>
              <a:rPr sz="1200" spc="-5" dirty="0">
                <a:latin typeface="Times New Roman"/>
                <a:cs typeface="Times New Roman"/>
              </a:rPr>
              <a:t>riusciti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distinguere chiaramente tra </a:t>
            </a:r>
            <a:r>
              <a:rPr sz="1200" dirty="0">
                <a:latin typeface="Times New Roman"/>
                <a:cs typeface="Times New Roman"/>
              </a:rPr>
              <a:t>Principi </a:t>
            </a:r>
            <a:r>
              <a:rPr sz="1200" spc="-5" dirty="0">
                <a:latin typeface="Times New Roman"/>
                <a:cs typeface="Times New Roman"/>
              </a:rPr>
              <a:t>Planetari, Sovrani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dirty="0">
                <a:latin typeface="Times New Roman"/>
                <a:cs typeface="Times New Roman"/>
              </a:rPr>
              <a:t>Sistemi, </a:t>
            </a:r>
            <a:r>
              <a:rPr sz="1200" spc="-5" dirty="0">
                <a:latin typeface="Times New Roman"/>
                <a:cs typeface="Times New Roman"/>
              </a:rPr>
              <a:t>Padri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Costellazioni, Figli Creatori, Capi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Superuniversi, </a:t>
            </a:r>
            <a:r>
              <a:rPr sz="1200" dirty="0">
                <a:latin typeface="Times New Roman"/>
                <a:cs typeface="Times New Roman"/>
              </a:rPr>
              <a:t>l’Essere </a:t>
            </a:r>
            <a:r>
              <a:rPr sz="1200" spc="-5" dirty="0">
                <a:latin typeface="Times New Roman"/>
                <a:cs typeface="Times New Roman"/>
              </a:rPr>
              <a:t>Supremo </a:t>
            </a:r>
            <a:r>
              <a:rPr sz="1200" dirty="0">
                <a:latin typeface="Times New Roman"/>
                <a:cs typeface="Times New Roman"/>
              </a:rPr>
              <a:t>ed il </a:t>
            </a:r>
            <a:r>
              <a:rPr sz="1200" spc="-5" dirty="0">
                <a:latin typeface="Times New Roman"/>
                <a:cs typeface="Times New Roman"/>
              </a:rPr>
              <a:t>Padre Universale. Molti messaggi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personalità subordinate, come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Portatori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Vita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vari  </a:t>
            </a:r>
            <a:r>
              <a:rPr sz="1200" dirty="0">
                <a:latin typeface="Times New Roman"/>
                <a:cs typeface="Times New Roman"/>
              </a:rPr>
              <a:t>ordini di </a:t>
            </a:r>
            <a:r>
              <a:rPr sz="1200" spc="-5" dirty="0">
                <a:latin typeface="Times New Roman"/>
                <a:cs typeface="Times New Roman"/>
              </a:rPr>
              <a:t>angeli, </a:t>
            </a:r>
            <a:r>
              <a:rPr sz="1200" dirty="0">
                <a:latin typeface="Times New Roman"/>
                <a:cs typeface="Times New Roman"/>
              </a:rPr>
              <a:t>sono stati </a:t>
            </a:r>
            <a:r>
              <a:rPr sz="1200" spc="-5" dirty="0">
                <a:latin typeface="Times New Roman"/>
                <a:cs typeface="Times New Roman"/>
              </a:rPr>
              <a:t>presentati </a:t>
            </a:r>
            <a:r>
              <a:rPr sz="1200" dirty="0">
                <a:latin typeface="Times New Roman"/>
                <a:cs typeface="Times New Roman"/>
              </a:rPr>
              <a:t>nei vostri scritti come </a:t>
            </a:r>
            <a:r>
              <a:rPr sz="1200" spc="-5" dirty="0">
                <a:latin typeface="Times New Roman"/>
                <a:cs typeface="Times New Roman"/>
              </a:rPr>
              <a:t>provenienti </a:t>
            </a:r>
            <a:r>
              <a:rPr sz="1200" dirty="0">
                <a:latin typeface="Times New Roman"/>
                <a:cs typeface="Times New Roman"/>
              </a:rPr>
              <a:t>da Dio </a:t>
            </a:r>
            <a:r>
              <a:rPr sz="1200" spc="-5" dirty="0">
                <a:latin typeface="Times New Roman"/>
                <a:cs typeface="Times New Roman"/>
              </a:rPr>
              <a:t>stesso.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pensiero </a:t>
            </a:r>
            <a:r>
              <a:rPr sz="1200" spc="-5" dirty="0">
                <a:latin typeface="Times New Roman"/>
                <a:cs typeface="Times New Roman"/>
              </a:rPr>
              <a:t>religioso urantiano </a:t>
            </a:r>
            <a:r>
              <a:rPr sz="1200" dirty="0">
                <a:latin typeface="Times New Roman"/>
                <a:cs typeface="Times New Roman"/>
              </a:rPr>
              <a:t>confonde  </a:t>
            </a:r>
            <a:r>
              <a:rPr sz="1200" spc="-5" dirty="0">
                <a:latin typeface="Times New Roman"/>
                <a:cs typeface="Times New Roman"/>
              </a:rPr>
              <a:t>ancora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personalità associate della </a:t>
            </a:r>
            <a:r>
              <a:rPr sz="1200" dirty="0">
                <a:latin typeface="Times New Roman"/>
                <a:cs typeface="Times New Roman"/>
              </a:rPr>
              <a:t>Deità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Padre Universale stesso, cosicché sono </a:t>
            </a:r>
            <a:r>
              <a:rPr sz="1200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inclusi sotto un’unica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denominazione.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0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106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28000" cy="38963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121285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(60.2) 4:5.3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abitanti di </a:t>
            </a:r>
            <a:r>
              <a:rPr sz="1200" spc="-5" dirty="0">
                <a:latin typeface="Times New Roman"/>
                <a:cs typeface="Times New Roman"/>
              </a:rPr>
              <a:t>Urantia continuano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subire </a:t>
            </a:r>
            <a:r>
              <a:rPr sz="1200" dirty="0">
                <a:latin typeface="Times New Roman"/>
                <a:cs typeface="Times New Roman"/>
              </a:rPr>
              <a:t>l’influenza di </a:t>
            </a:r>
            <a:r>
              <a:rPr sz="1200" spc="-5" dirty="0">
                <a:latin typeface="Times New Roman"/>
                <a:cs typeface="Times New Roman"/>
              </a:rPr>
              <a:t>concetti </a:t>
            </a:r>
            <a:r>
              <a:rPr sz="1200" dirty="0">
                <a:latin typeface="Times New Roman"/>
                <a:cs typeface="Times New Roman"/>
              </a:rPr>
              <a:t>primitivi </a:t>
            </a:r>
            <a:r>
              <a:rPr sz="1200" spc="-5" dirty="0">
                <a:latin typeface="Times New Roman"/>
                <a:cs typeface="Times New Roman"/>
              </a:rPr>
              <a:t>su Dio. Gli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1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s’infuriano </a:t>
            </a:r>
            <a:r>
              <a:rPr sz="1200" dirty="0">
                <a:latin typeface="Times New Roman"/>
                <a:cs typeface="Times New Roman"/>
              </a:rPr>
              <a:t>nella </a:t>
            </a:r>
            <a:r>
              <a:rPr sz="1200" spc="-5" dirty="0">
                <a:latin typeface="Times New Roman"/>
                <a:cs typeface="Times New Roman"/>
              </a:rPr>
              <a:t>tempesta,  che scuotono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terra </a:t>
            </a:r>
            <a:r>
              <a:rPr sz="1200" dirty="0">
                <a:latin typeface="Times New Roman"/>
                <a:cs typeface="Times New Roman"/>
              </a:rPr>
              <a:t>nella loro </a:t>
            </a:r>
            <a:r>
              <a:rPr sz="1200" spc="-5" dirty="0">
                <a:latin typeface="Times New Roman"/>
                <a:cs typeface="Times New Roman"/>
              </a:rPr>
              <a:t>collera ed </a:t>
            </a:r>
            <a:r>
              <a:rPr sz="1200" dirty="0">
                <a:latin typeface="Times New Roman"/>
                <a:cs typeface="Times New Roman"/>
              </a:rPr>
              <a:t>abbattono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uomini nella </a:t>
            </a:r>
            <a:r>
              <a:rPr sz="1200" spc="-5" dirty="0">
                <a:latin typeface="Times New Roman"/>
                <a:cs typeface="Times New Roman"/>
              </a:rPr>
              <a:t>loro ira, che infliggono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giudizi di </a:t>
            </a:r>
            <a:r>
              <a:rPr sz="1200" spc="-5" dirty="0">
                <a:latin typeface="Times New Roman"/>
                <a:cs typeface="Times New Roman"/>
              </a:rPr>
              <a:t>malcontento con  periodi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carestia </a:t>
            </a:r>
            <a:r>
              <a:rPr sz="1200" dirty="0">
                <a:latin typeface="Times New Roman"/>
                <a:cs typeface="Times New Roman"/>
              </a:rPr>
              <a:t>e d’inondazione — </a:t>
            </a:r>
            <a:r>
              <a:rPr sz="1200" spc="-5" dirty="0">
                <a:latin typeface="Times New Roman"/>
                <a:cs typeface="Times New Roman"/>
              </a:rPr>
              <a:t>questi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gli dei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religione </a:t>
            </a:r>
            <a:r>
              <a:rPr sz="1200" dirty="0">
                <a:latin typeface="Times New Roman"/>
                <a:cs typeface="Times New Roman"/>
              </a:rPr>
              <a:t>primitiva; non sono </a:t>
            </a:r>
            <a:r>
              <a:rPr sz="1200" spc="-5" dirty="0">
                <a:latin typeface="Times New Roman"/>
                <a:cs typeface="Times New Roman"/>
              </a:rPr>
              <a:t>gli Dei </a:t>
            </a:r>
            <a:r>
              <a:rPr sz="1200" dirty="0">
                <a:latin typeface="Times New Roman"/>
                <a:cs typeface="Times New Roman"/>
              </a:rPr>
              <a:t>che vivono e </a:t>
            </a:r>
            <a:r>
              <a:rPr sz="1200" spc="-5" dirty="0">
                <a:latin typeface="Times New Roman"/>
                <a:cs typeface="Times New Roman"/>
              </a:rPr>
              <a:t>governano negli  Universi. Tali </a:t>
            </a:r>
            <a:r>
              <a:rPr sz="1200" dirty="0">
                <a:latin typeface="Times New Roman"/>
                <a:cs typeface="Times New Roman"/>
              </a:rPr>
              <a:t>concezioni </a:t>
            </a:r>
            <a:r>
              <a:rPr sz="1200" spc="-5" dirty="0">
                <a:latin typeface="Times New Roman"/>
                <a:cs typeface="Times New Roman"/>
              </a:rPr>
              <a:t>sono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residuo dei tempi </a:t>
            </a:r>
            <a:r>
              <a:rPr sz="1200" dirty="0">
                <a:latin typeface="Times New Roman"/>
                <a:cs typeface="Times New Roman"/>
              </a:rPr>
              <a:t>in cui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uomini </a:t>
            </a:r>
            <a:r>
              <a:rPr sz="1200" spc="-5" dirty="0">
                <a:latin typeface="Times New Roman"/>
                <a:cs typeface="Times New Roman"/>
              </a:rPr>
              <a:t>ritenevano che </a:t>
            </a:r>
            <a:r>
              <a:rPr sz="1200" dirty="0">
                <a:latin typeface="Times New Roman"/>
                <a:cs typeface="Times New Roman"/>
              </a:rPr>
              <a:t>l’Universo fosse </a:t>
            </a:r>
            <a:r>
              <a:rPr sz="1200" spc="-5" dirty="0">
                <a:latin typeface="Times New Roman"/>
                <a:cs typeface="Times New Roman"/>
              </a:rPr>
              <a:t>guidato </a:t>
            </a:r>
            <a:r>
              <a:rPr sz="1200" dirty="0">
                <a:latin typeface="Times New Roman"/>
                <a:cs typeface="Times New Roman"/>
              </a:rPr>
              <a:t>e dominato </a:t>
            </a:r>
            <a:r>
              <a:rPr sz="1200" spc="-5" dirty="0">
                <a:latin typeface="Times New Roman"/>
                <a:cs typeface="Times New Roman"/>
              </a:rPr>
              <a:t>dai  capricci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questi dei immaginari. Ma </a:t>
            </a:r>
            <a:r>
              <a:rPr sz="1200" dirty="0">
                <a:latin typeface="Times New Roman"/>
                <a:cs typeface="Times New Roman"/>
              </a:rPr>
              <a:t>l’uomo </a:t>
            </a:r>
            <a:r>
              <a:rPr sz="1200" spc="-5" dirty="0">
                <a:latin typeface="Times New Roman"/>
                <a:cs typeface="Times New Roman"/>
              </a:rPr>
              <a:t>mortale comincia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capire </a:t>
            </a:r>
            <a:r>
              <a:rPr sz="1200" dirty="0">
                <a:latin typeface="Times New Roman"/>
                <a:cs typeface="Times New Roman"/>
              </a:rPr>
              <a:t>che vive in un </a:t>
            </a:r>
            <a:r>
              <a:rPr sz="1200" spc="-5" dirty="0">
                <a:latin typeface="Times New Roman"/>
                <a:cs typeface="Times New Roman"/>
              </a:rPr>
              <a:t>regime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legge </a:t>
            </a:r>
            <a:r>
              <a:rPr sz="1200" dirty="0">
                <a:latin typeface="Times New Roman"/>
                <a:cs typeface="Times New Roman"/>
              </a:rPr>
              <a:t>e d’ordine </a:t>
            </a:r>
            <a:r>
              <a:rPr sz="1200" spc="-5" dirty="0">
                <a:latin typeface="Times New Roman"/>
                <a:cs typeface="Times New Roman"/>
              </a:rPr>
              <a:t>comparativi per  quanto riguarda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politica amministrativa </a:t>
            </a:r>
            <a:r>
              <a:rPr sz="1200" dirty="0">
                <a:latin typeface="Times New Roman"/>
                <a:cs typeface="Times New Roman"/>
              </a:rPr>
              <a:t>e la condotta </a:t>
            </a:r>
            <a:r>
              <a:rPr sz="1200" spc="-5" dirty="0">
                <a:latin typeface="Times New Roman"/>
                <a:cs typeface="Times New Roman"/>
              </a:rPr>
              <a:t>dei Creatori </a:t>
            </a:r>
            <a:r>
              <a:rPr sz="1200" dirty="0">
                <a:latin typeface="Times New Roman"/>
                <a:cs typeface="Times New Roman"/>
              </a:rPr>
              <a:t>Supremi e </a:t>
            </a:r>
            <a:r>
              <a:rPr sz="1200" spc="-5" dirty="0">
                <a:latin typeface="Times New Roman"/>
                <a:cs typeface="Times New Roman"/>
              </a:rPr>
              <a:t>dei Controllori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Supremi.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261620" algn="just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(60.3) 4:5.4 </a:t>
            </a:r>
            <a:r>
              <a:rPr sz="1200" spc="-5" dirty="0">
                <a:latin typeface="Times New Roman"/>
                <a:cs typeface="Times New Roman"/>
              </a:rPr>
              <a:t>L’idea </a:t>
            </a:r>
            <a:r>
              <a:rPr sz="1200" dirty="0">
                <a:latin typeface="Times New Roman"/>
                <a:cs typeface="Times New Roman"/>
              </a:rPr>
              <a:t>barbara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placare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Dio adirato,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propiziarsi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Signore offeso, </a:t>
            </a:r>
            <a:r>
              <a:rPr sz="1200" dirty="0">
                <a:latin typeface="Times New Roman"/>
                <a:cs typeface="Times New Roman"/>
              </a:rPr>
              <a:t>di conquistare il favore </a:t>
            </a:r>
            <a:r>
              <a:rPr sz="1200" spc="-5" dirty="0">
                <a:latin typeface="Times New Roman"/>
                <a:cs typeface="Times New Roman"/>
              </a:rPr>
              <a:t>della Deità </a:t>
            </a:r>
            <a:r>
              <a:rPr sz="1200" dirty="0">
                <a:latin typeface="Times New Roman"/>
                <a:cs typeface="Times New Roman"/>
              </a:rPr>
              <a:t>mediante  </a:t>
            </a:r>
            <a:r>
              <a:rPr sz="1200" spc="-5" dirty="0">
                <a:latin typeface="Times New Roman"/>
                <a:cs typeface="Times New Roman"/>
              </a:rPr>
              <a:t>sacrifici, penitenze </a:t>
            </a:r>
            <a:r>
              <a:rPr sz="1200" dirty="0">
                <a:latin typeface="Times New Roman"/>
                <a:cs typeface="Times New Roman"/>
              </a:rPr>
              <a:t>e perfino con il </a:t>
            </a:r>
            <a:r>
              <a:rPr sz="1200" spc="-5" dirty="0">
                <a:latin typeface="Times New Roman"/>
                <a:cs typeface="Times New Roman"/>
              </a:rPr>
              <a:t>versamento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sangue, rappresenta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religione </a:t>
            </a:r>
            <a:r>
              <a:rPr sz="1200" dirty="0">
                <a:latin typeface="Times New Roman"/>
                <a:cs typeface="Times New Roman"/>
              </a:rPr>
              <a:t>totalmente puerile e </a:t>
            </a:r>
            <a:r>
              <a:rPr sz="1200" spc="-5" dirty="0">
                <a:latin typeface="Times New Roman"/>
                <a:cs typeface="Times New Roman"/>
              </a:rPr>
              <a:t>primitiva, </a:t>
            </a:r>
            <a:r>
              <a:rPr sz="1200" dirty="0">
                <a:latin typeface="Times New Roman"/>
                <a:cs typeface="Times New Roman"/>
              </a:rPr>
              <a:t>una filosofia  </a:t>
            </a:r>
            <a:r>
              <a:rPr sz="1200" spc="-5" dirty="0">
                <a:latin typeface="Times New Roman"/>
                <a:cs typeface="Times New Roman"/>
              </a:rPr>
              <a:t>indegna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un’era </a:t>
            </a:r>
            <a:r>
              <a:rPr sz="1200" dirty="0">
                <a:latin typeface="Times New Roman"/>
                <a:cs typeface="Times New Roman"/>
              </a:rPr>
              <a:t>illuminata di </a:t>
            </a:r>
            <a:r>
              <a:rPr sz="1200" spc="-5" dirty="0">
                <a:latin typeface="Times New Roman"/>
                <a:cs typeface="Times New Roman"/>
              </a:rPr>
              <a:t>scienza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verità. Tali credenze sono assolutamente ripugnanti per gli esseri celesti </a:t>
            </a:r>
            <a:r>
              <a:rPr sz="1200" dirty="0">
                <a:latin typeface="Times New Roman"/>
                <a:cs typeface="Times New Roman"/>
              </a:rPr>
              <a:t>e per i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capi</a:t>
            </a:r>
            <a:endParaRPr sz="1200">
              <a:latin typeface="Times New Roman"/>
              <a:cs typeface="Times New Roman"/>
            </a:endParaRPr>
          </a:p>
          <a:p>
            <a:pPr marL="76200" marR="95885" algn="just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divini che </a:t>
            </a:r>
            <a:r>
              <a:rPr sz="1200" spc="-5" dirty="0">
                <a:latin typeface="Times New Roman"/>
                <a:cs typeface="Times New Roman"/>
              </a:rPr>
              <a:t>servono </a:t>
            </a:r>
            <a:r>
              <a:rPr sz="1200" dirty="0">
                <a:latin typeface="Times New Roman"/>
                <a:cs typeface="Times New Roman"/>
              </a:rPr>
              <a:t>e regnano </a:t>
            </a:r>
            <a:r>
              <a:rPr sz="1200" spc="-5" dirty="0">
                <a:latin typeface="Times New Roman"/>
                <a:cs typeface="Times New Roman"/>
              </a:rPr>
              <a:t>negli Universi. </a:t>
            </a:r>
            <a:r>
              <a:rPr sz="1200" dirty="0">
                <a:latin typeface="Times New Roman"/>
                <a:cs typeface="Times New Roman"/>
              </a:rPr>
              <a:t>È un </a:t>
            </a:r>
            <a:r>
              <a:rPr sz="1200" spc="-5" dirty="0">
                <a:latin typeface="Times New Roman"/>
                <a:cs typeface="Times New Roman"/>
              </a:rPr>
              <a:t>affronto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credere, sostenere </a:t>
            </a:r>
            <a:r>
              <a:rPr sz="1200" dirty="0">
                <a:latin typeface="Times New Roman"/>
                <a:cs typeface="Times New Roman"/>
              </a:rPr>
              <a:t>od </a:t>
            </a:r>
            <a:r>
              <a:rPr sz="1200" spc="-5" dirty="0">
                <a:latin typeface="Times New Roman"/>
                <a:cs typeface="Times New Roman"/>
              </a:rPr>
              <a:t>insegnare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debba versare </a:t>
            </a:r>
            <a:r>
              <a:rPr sz="1200" spc="-5" dirty="0">
                <a:latin typeface="Times New Roman"/>
                <a:cs typeface="Times New Roman"/>
              </a:rPr>
              <a:t>del sangue  innocente per conquistare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favore </a:t>
            </a:r>
            <a:r>
              <a:rPr sz="1200" dirty="0">
                <a:latin typeface="Times New Roman"/>
                <a:cs typeface="Times New Roman"/>
              </a:rPr>
              <a:t>o per </a:t>
            </a:r>
            <a:r>
              <a:rPr sz="1200" spc="-5" dirty="0">
                <a:latin typeface="Times New Roman"/>
                <a:cs typeface="Times New Roman"/>
              </a:rPr>
              <a:t>deviare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presunta </a:t>
            </a:r>
            <a:r>
              <a:rPr sz="1200" dirty="0">
                <a:latin typeface="Times New Roman"/>
                <a:cs typeface="Times New Roman"/>
              </a:rPr>
              <a:t>collera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divina.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20002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(60.4) 4:5.5 </a:t>
            </a:r>
            <a:r>
              <a:rPr sz="1200" spc="-5" dirty="0">
                <a:latin typeface="Times New Roman"/>
                <a:cs typeface="Times New Roman"/>
              </a:rPr>
              <a:t>Gli Ebrei credevano che “senza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versamento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sangue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ci </a:t>
            </a:r>
            <a:r>
              <a:rPr sz="1200" dirty="0">
                <a:latin typeface="Times New Roman"/>
                <a:cs typeface="Times New Roman"/>
              </a:rPr>
              <a:t>potesse </a:t>
            </a:r>
            <a:r>
              <a:rPr sz="1200" spc="-5" dirty="0">
                <a:latin typeface="Times New Roman"/>
                <a:cs typeface="Times New Roman"/>
              </a:rPr>
              <a:t>essere remissione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peccati”. </a:t>
            </a:r>
            <a:r>
              <a:rPr sz="1200" dirty="0">
                <a:latin typeface="Times New Roman"/>
                <a:cs typeface="Times New Roman"/>
              </a:rPr>
              <a:t>Essi non </a:t>
            </a:r>
            <a:r>
              <a:rPr sz="1200" spc="-5" dirty="0">
                <a:latin typeface="Times New Roman"/>
                <a:cs typeface="Times New Roman"/>
              </a:rPr>
              <a:t>erano  riusciti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liberarsi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vecchia </a:t>
            </a:r>
            <a:r>
              <a:rPr sz="1200" dirty="0">
                <a:latin typeface="Times New Roman"/>
                <a:cs typeface="Times New Roman"/>
              </a:rPr>
              <a:t>idea pagana che </a:t>
            </a:r>
            <a:r>
              <a:rPr sz="1200" spc="-5" dirty="0">
                <a:latin typeface="Times New Roman"/>
                <a:cs typeface="Times New Roman"/>
              </a:rPr>
              <a:t>gli Dei potevano essere placati </a:t>
            </a:r>
            <a:r>
              <a:rPr sz="1200" dirty="0">
                <a:latin typeface="Times New Roman"/>
                <a:cs typeface="Times New Roman"/>
              </a:rPr>
              <a:t>solo </a:t>
            </a:r>
            <a:r>
              <a:rPr sz="1200" spc="-5" dirty="0">
                <a:latin typeface="Times New Roman"/>
                <a:cs typeface="Times New Roman"/>
              </a:rPr>
              <a:t>dalla </a:t>
            </a:r>
            <a:r>
              <a:rPr sz="1200" dirty="0">
                <a:latin typeface="Times New Roman"/>
                <a:cs typeface="Times New Roman"/>
              </a:rPr>
              <a:t>vista </a:t>
            </a:r>
            <a:r>
              <a:rPr sz="1200" spc="-5" dirty="0">
                <a:latin typeface="Times New Roman"/>
                <a:cs typeface="Times New Roman"/>
              </a:rPr>
              <a:t>del sangue, </a:t>
            </a:r>
            <a:r>
              <a:rPr sz="1200" dirty="0">
                <a:latin typeface="Times New Roman"/>
                <a:cs typeface="Times New Roman"/>
              </a:rPr>
              <a:t>benché </a:t>
            </a:r>
            <a:r>
              <a:rPr sz="1200" spc="-5" dirty="0">
                <a:latin typeface="Times New Roman"/>
                <a:cs typeface="Times New Roman"/>
              </a:rPr>
              <a:t>Mosè avesse  segnato </a:t>
            </a:r>
            <a:r>
              <a:rPr sz="1200" dirty="0">
                <a:latin typeface="Times New Roman"/>
                <a:cs typeface="Times New Roman"/>
              </a:rPr>
              <a:t>un netto </a:t>
            </a:r>
            <a:r>
              <a:rPr sz="1200" spc="-5" dirty="0">
                <a:latin typeface="Times New Roman"/>
                <a:cs typeface="Times New Roman"/>
              </a:rPr>
              <a:t>progresso quando proibì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sacrifici umani </a:t>
            </a:r>
            <a:r>
              <a:rPr sz="1200" dirty="0">
                <a:latin typeface="Times New Roman"/>
                <a:cs typeface="Times New Roman"/>
              </a:rPr>
              <a:t>e li sostituì, </a:t>
            </a:r>
            <a:r>
              <a:rPr sz="1200" spc="-5" dirty="0">
                <a:latin typeface="Times New Roman"/>
                <a:cs typeface="Times New Roman"/>
              </a:rPr>
              <a:t>nelle </a:t>
            </a:r>
            <a:r>
              <a:rPr sz="1200" dirty="0">
                <a:latin typeface="Times New Roman"/>
                <a:cs typeface="Times New Roman"/>
              </a:rPr>
              <a:t>menti primitive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suoi </a:t>
            </a:r>
            <a:r>
              <a:rPr sz="1200" spc="-5" dirty="0">
                <a:latin typeface="Times New Roman"/>
                <a:cs typeface="Times New Roman"/>
              </a:rPr>
              <a:t>infantili compagni </a:t>
            </a:r>
            <a:r>
              <a:rPr sz="1200" dirty="0">
                <a:latin typeface="Times New Roman"/>
                <a:cs typeface="Times New Roman"/>
              </a:rPr>
              <a:t>Beduini, 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sacrifici cerimoniali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animali.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43180">
              <a:lnSpc>
                <a:spcPct val="959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(60.5) 4:5.6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conferimento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Figlio del </a:t>
            </a:r>
            <a:r>
              <a:rPr sz="1200" dirty="0">
                <a:latin typeface="Times New Roman"/>
                <a:cs typeface="Times New Roman"/>
              </a:rPr>
              <a:t>Paradiso al vostro mondo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inerente </a:t>
            </a:r>
            <a:r>
              <a:rPr sz="1200" spc="-5" dirty="0">
                <a:latin typeface="Times New Roman"/>
                <a:cs typeface="Times New Roman"/>
              </a:rPr>
              <a:t>alla situazione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chiusura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un’era planetaria. </a:t>
            </a:r>
            <a:r>
              <a:rPr sz="1200" dirty="0">
                <a:latin typeface="Times New Roman"/>
                <a:cs typeface="Times New Roman"/>
              </a:rPr>
              <a:t>Esso 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inevitabile e non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-5" dirty="0">
                <a:latin typeface="Times New Roman"/>
                <a:cs typeface="Times New Roman"/>
              </a:rPr>
              <a:t>reso </a:t>
            </a:r>
            <a:r>
              <a:rPr sz="1200" dirty="0">
                <a:latin typeface="Times New Roman"/>
                <a:cs typeface="Times New Roman"/>
              </a:rPr>
              <a:t>necessario </a:t>
            </a:r>
            <a:r>
              <a:rPr sz="1200" spc="-5" dirty="0">
                <a:latin typeface="Times New Roman"/>
                <a:cs typeface="Times New Roman"/>
              </a:rPr>
              <a:t>allo </a:t>
            </a:r>
            <a:r>
              <a:rPr sz="1200" dirty="0">
                <a:latin typeface="Times New Roman"/>
                <a:cs typeface="Times New Roman"/>
              </a:rPr>
              <a:t>scopo di </a:t>
            </a:r>
            <a:r>
              <a:rPr sz="1200" spc="-5" dirty="0">
                <a:latin typeface="Times New Roman"/>
                <a:cs typeface="Times New Roman"/>
              </a:rPr>
              <a:t>conquistare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favore </a:t>
            </a:r>
            <a:r>
              <a:rPr sz="1200" dirty="0">
                <a:latin typeface="Times New Roman"/>
                <a:cs typeface="Times New Roman"/>
              </a:rPr>
              <a:t>di Dio. E questo conferimento fu </a:t>
            </a:r>
            <a:r>
              <a:rPr sz="1200" spc="-5" dirty="0">
                <a:latin typeface="Times New Roman"/>
                <a:cs typeface="Times New Roman"/>
              </a:rPr>
              <a:t>anche </a:t>
            </a:r>
            <a:r>
              <a:rPr sz="1200" dirty="0">
                <a:latin typeface="Times New Roman"/>
                <a:cs typeface="Times New Roman"/>
              </a:rPr>
              <a:t>l’atto </a:t>
            </a:r>
            <a:r>
              <a:rPr sz="1200" spc="-5" dirty="0">
                <a:latin typeface="Times New Roman"/>
                <a:cs typeface="Times New Roman"/>
              </a:rPr>
              <a:t>finale  personale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Creatore nella lunga </a:t>
            </a:r>
            <a:r>
              <a:rPr sz="1200" spc="-5" dirty="0">
                <a:latin typeface="Times New Roman"/>
                <a:cs typeface="Times New Roman"/>
              </a:rPr>
              <a:t>avventura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acquisire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sovranità </a:t>
            </a:r>
            <a:r>
              <a:rPr sz="1200" spc="-5" dirty="0">
                <a:latin typeface="Times New Roman"/>
                <a:cs typeface="Times New Roman"/>
              </a:rPr>
              <a:t>esperienziale del suo Universo. Quale </a:t>
            </a:r>
            <a:r>
              <a:rPr sz="1200" dirty="0">
                <a:latin typeface="Times New Roman"/>
                <a:cs typeface="Times New Roman"/>
              </a:rPr>
              <a:t>travisamento  </a:t>
            </a:r>
            <a:r>
              <a:rPr sz="1200" spc="-5" dirty="0">
                <a:latin typeface="Times New Roman"/>
                <a:cs typeface="Times New Roman"/>
              </a:rPr>
              <a:t>del carattere </a:t>
            </a:r>
            <a:r>
              <a:rPr sz="1200" dirty="0">
                <a:latin typeface="Times New Roman"/>
                <a:cs typeface="Times New Roman"/>
              </a:rPr>
              <a:t>infinito di Dio </a:t>
            </a:r>
            <a:r>
              <a:rPr sz="1200" spc="-5" dirty="0">
                <a:latin typeface="Times New Roman"/>
                <a:cs typeface="Times New Roman"/>
              </a:rPr>
              <a:t>l’insegnare </a:t>
            </a:r>
            <a:r>
              <a:rPr sz="1200" dirty="0">
                <a:latin typeface="Times New Roman"/>
                <a:cs typeface="Times New Roman"/>
              </a:rPr>
              <a:t>che il </a:t>
            </a:r>
            <a:r>
              <a:rPr sz="1200" spc="-5" dirty="0">
                <a:latin typeface="Times New Roman"/>
                <a:cs typeface="Times New Roman"/>
              </a:rPr>
              <a:t>suo cuore </a:t>
            </a:r>
            <a:r>
              <a:rPr sz="1200" dirty="0">
                <a:latin typeface="Times New Roman"/>
                <a:cs typeface="Times New Roman"/>
              </a:rPr>
              <a:t>paterno, in tutta la </a:t>
            </a:r>
            <a:r>
              <a:rPr sz="1200" spc="-5" dirty="0">
                <a:latin typeface="Times New Roman"/>
                <a:cs typeface="Times New Roman"/>
              </a:rPr>
              <a:t>sua austera </a:t>
            </a:r>
            <a:r>
              <a:rPr sz="1200" dirty="0">
                <a:latin typeface="Times New Roman"/>
                <a:cs typeface="Times New Roman"/>
              </a:rPr>
              <a:t>freddezza e </a:t>
            </a:r>
            <a:r>
              <a:rPr sz="1200" spc="-5" dirty="0">
                <a:latin typeface="Times New Roman"/>
                <a:cs typeface="Times New Roman"/>
              </a:rPr>
              <a:t>durezza, fosse tanto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indifferente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0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107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098155" cy="161544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63500" marR="165735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alle disgrazie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alle </a:t>
            </a:r>
            <a:r>
              <a:rPr sz="1200" dirty="0">
                <a:latin typeface="Times New Roman"/>
                <a:cs typeface="Times New Roman"/>
              </a:rPr>
              <a:t>sofferenze </a:t>
            </a:r>
            <a:r>
              <a:rPr sz="1200" spc="-5" dirty="0">
                <a:latin typeface="Times New Roman"/>
                <a:cs typeface="Times New Roman"/>
              </a:rPr>
              <a:t>delle sue creature </a:t>
            </a:r>
            <a:r>
              <a:rPr sz="1200" spc="5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mostrare amorevole misericordia </a:t>
            </a:r>
            <a:r>
              <a:rPr sz="1200" dirty="0">
                <a:latin typeface="Times New Roman"/>
                <a:cs typeface="Times New Roman"/>
              </a:rPr>
              <a:t>solo dopo aver visto il </a:t>
            </a:r>
            <a:r>
              <a:rPr sz="1200" spc="-5" dirty="0">
                <a:latin typeface="Times New Roman"/>
                <a:cs typeface="Times New Roman"/>
              </a:rPr>
              <a:t>suo Figlio </a:t>
            </a:r>
            <a:r>
              <a:rPr sz="1200" dirty="0">
                <a:latin typeface="Times New Roman"/>
                <a:cs typeface="Times New Roman"/>
              </a:rPr>
              <a:t>innocente  </a:t>
            </a:r>
            <a:r>
              <a:rPr sz="1200" spc="-5" dirty="0">
                <a:latin typeface="Times New Roman"/>
                <a:cs typeface="Times New Roman"/>
              </a:rPr>
              <a:t>sanguinare </a:t>
            </a:r>
            <a:r>
              <a:rPr sz="1200" dirty="0">
                <a:latin typeface="Times New Roman"/>
                <a:cs typeface="Times New Roman"/>
              </a:rPr>
              <a:t>e morire sulla </a:t>
            </a:r>
            <a:r>
              <a:rPr sz="1200" spc="-5" dirty="0">
                <a:latin typeface="Times New Roman"/>
                <a:cs typeface="Times New Roman"/>
              </a:rPr>
              <a:t>croce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Calvario!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 marR="558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(60.6) 4:5.7 </a:t>
            </a:r>
            <a:r>
              <a:rPr sz="1200" spc="-5" dirty="0">
                <a:latin typeface="Times New Roman"/>
                <a:cs typeface="Times New Roman"/>
              </a:rPr>
              <a:t>Ma </a:t>
            </a:r>
            <a:r>
              <a:rPr sz="1200" spc="-10" dirty="0">
                <a:latin typeface="Times New Roman"/>
                <a:cs typeface="Times New Roman"/>
              </a:rPr>
              <a:t>gli </a:t>
            </a:r>
            <a:r>
              <a:rPr sz="1200" spc="-5" dirty="0">
                <a:latin typeface="Times New Roman"/>
                <a:cs typeface="Times New Roman"/>
              </a:rPr>
              <a:t>abitanti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Urantia devono </a:t>
            </a:r>
            <a:r>
              <a:rPr sz="1200" dirty="0">
                <a:latin typeface="Times New Roman"/>
                <a:cs typeface="Times New Roman"/>
              </a:rPr>
              <a:t>liberarsi da </a:t>
            </a:r>
            <a:r>
              <a:rPr sz="1200" spc="-5" dirty="0">
                <a:latin typeface="Times New Roman"/>
                <a:cs typeface="Times New Roman"/>
              </a:rPr>
              <a:t>questi antichi errori </a:t>
            </a:r>
            <a:r>
              <a:rPr sz="1200" dirty="0">
                <a:latin typeface="Times New Roman"/>
                <a:cs typeface="Times New Roman"/>
              </a:rPr>
              <a:t>e superstizioni </a:t>
            </a:r>
            <a:r>
              <a:rPr sz="1200" spc="-5" dirty="0">
                <a:latin typeface="Times New Roman"/>
                <a:cs typeface="Times New Roman"/>
              </a:rPr>
              <a:t>pagane riguardo alla </a:t>
            </a:r>
            <a:r>
              <a:rPr sz="1200" dirty="0">
                <a:latin typeface="Times New Roman"/>
                <a:cs typeface="Times New Roman"/>
              </a:rPr>
              <a:t>natura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Padre  </a:t>
            </a:r>
            <a:r>
              <a:rPr sz="1200" spc="-5" dirty="0">
                <a:latin typeface="Times New Roman"/>
                <a:cs typeface="Times New Roman"/>
              </a:rPr>
              <a:t>Universale.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rivelazione </a:t>
            </a:r>
            <a:r>
              <a:rPr sz="1200" spc="-5" dirty="0">
                <a:latin typeface="Times New Roman"/>
                <a:cs typeface="Times New Roman"/>
              </a:rPr>
              <a:t>della verità su Dio sta apparendo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razza umana è </a:t>
            </a:r>
            <a:r>
              <a:rPr sz="1200" spc="-5" dirty="0">
                <a:latin typeface="Times New Roman"/>
                <a:cs typeface="Times New Roman"/>
              </a:rPr>
              <a:t>destinata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conoscere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Padre Universale </a:t>
            </a:r>
            <a:r>
              <a:rPr sz="1200" dirty="0">
                <a:latin typeface="Times New Roman"/>
                <a:cs typeface="Times New Roman"/>
              </a:rPr>
              <a:t>in tutta la 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bellezza di </a:t>
            </a:r>
            <a:r>
              <a:rPr sz="1200" spc="-5" dirty="0">
                <a:latin typeface="Times New Roman"/>
                <a:cs typeface="Times New Roman"/>
              </a:rPr>
              <a:t>carattere ed amabilità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attributi, così stu pendamente rappresentati </a:t>
            </a:r>
            <a:r>
              <a:rPr sz="1200" dirty="0">
                <a:latin typeface="Times New Roman"/>
                <a:cs typeface="Times New Roman"/>
              </a:rPr>
              <a:t>dal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Creatore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soggiornò </a:t>
            </a:r>
            <a:r>
              <a:rPr sz="1200" spc="-5" dirty="0">
                <a:latin typeface="Times New Roman"/>
                <a:cs typeface="Times New Roman"/>
              </a:rPr>
              <a:t>su Urantia  come Figlio dell’Uomo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Dio.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>
              <a:lnSpc>
                <a:spcPct val="1000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(61.1) 4:5.8 </a:t>
            </a:r>
            <a:r>
              <a:rPr sz="1200" spc="-5" dirty="0">
                <a:latin typeface="Times New Roman"/>
                <a:cs typeface="Times New Roman"/>
              </a:rPr>
              <a:t>[Presentato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5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Consigliere </a:t>
            </a:r>
            <a:r>
              <a:rPr sz="1200" dirty="0">
                <a:latin typeface="Times New Roman"/>
                <a:cs typeface="Times New Roman"/>
              </a:rPr>
              <a:t>Divino di</a:t>
            </a:r>
            <a:r>
              <a:rPr sz="1200" spc="-1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Uversa.]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0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108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spc="-5" dirty="0">
                <a:solidFill>
                  <a:srgbClr val="C00000"/>
                </a:solidFill>
                <a:latin typeface="Times New Roman"/>
                <a:cs typeface="Times New Roman"/>
              </a:rPr>
              <a:t>L’Universo Centrale </a:t>
            </a:r>
            <a:r>
              <a:rPr sz="1500" dirty="0">
                <a:solidFill>
                  <a:srgbClr val="C00000"/>
                </a:solidFill>
                <a:latin typeface="Times New Roman"/>
                <a:cs typeface="Times New Roman"/>
              </a:rPr>
              <a:t>e i</a:t>
            </a:r>
            <a:r>
              <a:rPr sz="1500" spc="-1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spc="-5" dirty="0">
                <a:solidFill>
                  <a:srgbClr val="C00000"/>
                </a:solidFill>
                <a:latin typeface="Times New Roman"/>
                <a:cs typeface="Times New Roman"/>
              </a:rPr>
              <a:t>Superuniversi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>
            <a:spLocks noGrp="1"/>
          </p:cNvSpPr>
          <p:nvPr>
            <p:ph type="title"/>
          </p:nvPr>
        </p:nvSpPr>
        <p:spPr>
          <a:xfrm>
            <a:off x="528319" y="508761"/>
            <a:ext cx="5317490" cy="36068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2200" b="1" spc="-5" dirty="0">
                <a:solidFill>
                  <a:srgbClr val="933634"/>
                </a:solidFill>
                <a:latin typeface="Times New Roman"/>
                <a:cs typeface="Times New Roman"/>
              </a:rPr>
              <a:t>Fascicolo </a:t>
            </a:r>
            <a:r>
              <a:rPr sz="2200" b="1" spc="5" dirty="0">
                <a:solidFill>
                  <a:srgbClr val="933634"/>
                </a:solidFill>
                <a:latin typeface="Times New Roman"/>
                <a:cs typeface="Times New Roman"/>
              </a:rPr>
              <a:t>5: </a:t>
            </a:r>
            <a:r>
              <a:rPr sz="2200" b="1" spc="-5" dirty="0">
                <a:solidFill>
                  <a:srgbClr val="933634"/>
                </a:solidFill>
                <a:latin typeface="Times New Roman"/>
                <a:cs typeface="Times New Roman"/>
              </a:rPr>
              <a:t>Relazione di </a:t>
            </a:r>
            <a:r>
              <a:rPr sz="2200" b="1" spc="-10" dirty="0">
                <a:solidFill>
                  <a:srgbClr val="933634"/>
                </a:solidFill>
                <a:latin typeface="Times New Roman"/>
                <a:cs typeface="Times New Roman"/>
              </a:rPr>
              <a:t>Dio </a:t>
            </a:r>
            <a:r>
              <a:rPr sz="2200" b="1" dirty="0">
                <a:solidFill>
                  <a:srgbClr val="933634"/>
                </a:solidFill>
                <a:latin typeface="Times New Roman"/>
                <a:cs typeface="Times New Roman"/>
              </a:rPr>
              <a:t>con</a:t>
            </a:r>
            <a:r>
              <a:rPr sz="2200" b="1" spc="-30" dirty="0">
                <a:solidFill>
                  <a:srgbClr val="933634"/>
                </a:solidFill>
                <a:latin typeface="Times New Roman"/>
                <a:cs typeface="Times New Roman"/>
              </a:rPr>
              <a:t> </a:t>
            </a:r>
            <a:r>
              <a:rPr sz="2200" b="1" spc="-5" dirty="0">
                <a:solidFill>
                  <a:srgbClr val="933634"/>
                </a:solidFill>
                <a:latin typeface="Times New Roman"/>
                <a:cs typeface="Times New Roman"/>
              </a:rPr>
              <a:t>l’individuo</a:t>
            </a:r>
            <a:endParaRPr sz="2200">
              <a:latin typeface="Times New Roman"/>
              <a:cs typeface="Times New Roman"/>
            </a:endParaRPr>
          </a:p>
        </p:txBody>
      </p:sp>
      <p:sp>
        <p:nvSpPr>
          <p:cNvPr id="11" name="object 11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  <p:sp>
        <p:nvSpPr>
          <p:cNvPr id="10" name="object 10"/>
          <p:cNvSpPr txBox="1"/>
          <p:nvPr/>
        </p:nvSpPr>
        <p:spPr>
          <a:xfrm>
            <a:off x="477519" y="1011682"/>
            <a:ext cx="8172450" cy="3604895"/>
          </a:xfrm>
          <a:prstGeom prst="rect">
            <a:avLst/>
          </a:prstGeom>
        </p:spPr>
        <p:txBody>
          <a:bodyPr vert="horz" wrap="square" lIns="0" tIns="20320" rIns="0" bIns="0" rtlCol="0">
            <a:spAutoFit/>
          </a:bodyPr>
          <a:lstStyle/>
          <a:p>
            <a:pPr marL="63500" marR="107314">
              <a:lnSpc>
                <a:spcPct val="95900"/>
              </a:lnSpc>
              <a:spcBef>
                <a:spcPts val="16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(62.1) 5:0.1 </a:t>
            </a:r>
            <a:r>
              <a:rPr sz="1200" dirty="0">
                <a:latin typeface="Times New Roman"/>
                <a:cs typeface="Times New Roman"/>
              </a:rPr>
              <a:t>SE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mente finita </a:t>
            </a:r>
            <a:r>
              <a:rPr sz="1200" spc="-5" dirty="0">
                <a:latin typeface="Times New Roman"/>
                <a:cs typeface="Times New Roman"/>
              </a:rPr>
              <a:t>dell’uomo </a:t>
            </a:r>
            <a:r>
              <a:rPr sz="1200" dirty="0">
                <a:latin typeface="Times New Roman"/>
                <a:cs typeface="Times New Roman"/>
              </a:rPr>
              <a:t>è incapace di </a:t>
            </a:r>
            <a:r>
              <a:rPr sz="1200" spc="-5" dirty="0">
                <a:latin typeface="Times New Roman"/>
                <a:cs typeface="Times New Roman"/>
              </a:rPr>
              <a:t>comprendere come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Dio così grande </a:t>
            </a:r>
            <a:r>
              <a:rPr sz="1200" dirty="0">
                <a:latin typeface="Times New Roman"/>
                <a:cs typeface="Times New Roman"/>
              </a:rPr>
              <a:t>e maestoso </a:t>
            </a:r>
            <a:r>
              <a:rPr sz="1200" spc="-5" dirty="0">
                <a:latin typeface="Times New Roman"/>
                <a:cs typeface="Times New Roman"/>
              </a:rPr>
              <a:t>qual </a:t>
            </a:r>
            <a:r>
              <a:rPr sz="1200" dirty="0">
                <a:latin typeface="Times New Roman"/>
                <a:cs typeface="Times New Roman"/>
              </a:rPr>
              <a:t>è il </a:t>
            </a:r>
            <a:r>
              <a:rPr sz="1200" spc="-5" dirty="0">
                <a:latin typeface="Times New Roman"/>
                <a:cs typeface="Times New Roman"/>
              </a:rPr>
              <a:t>Padre Universale  possa discendere dalla </a:t>
            </a:r>
            <a:r>
              <a:rPr sz="1200" dirty="0">
                <a:latin typeface="Times New Roman"/>
                <a:cs typeface="Times New Roman"/>
              </a:rPr>
              <a:t>sua </a:t>
            </a:r>
            <a:r>
              <a:rPr sz="1200" spc="-5" dirty="0">
                <a:latin typeface="Times New Roman"/>
                <a:cs typeface="Times New Roman"/>
              </a:rPr>
              <a:t>dimora </a:t>
            </a:r>
            <a:r>
              <a:rPr sz="1200" dirty="0">
                <a:latin typeface="Times New Roman"/>
                <a:cs typeface="Times New Roman"/>
              </a:rPr>
              <a:t>eterna in </a:t>
            </a:r>
            <a:r>
              <a:rPr sz="1200" spc="-5" dirty="0">
                <a:latin typeface="Times New Roman"/>
                <a:cs typeface="Times New Roman"/>
              </a:rPr>
              <a:t>perfezione infinita per fraternizzare con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singole creature </a:t>
            </a:r>
            <a:r>
              <a:rPr sz="1200" dirty="0">
                <a:latin typeface="Times New Roman"/>
                <a:cs typeface="Times New Roman"/>
              </a:rPr>
              <a:t>umane, </a:t>
            </a:r>
            <a:r>
              <a:rPr sz="1200" spc="-5" dirty="0">
                <a:latin typeface="Times New Roman"/>
                <a:cs typeface="Times New Roman"/>
              </a:rPr>
              <a:t>allora questo  intelletto </a:t>
            </a:r>
            <a:r>
              <a:rPr sz="1200" dirty="0">
                <a:latin typeface="Times New Roman"/>
                <a:cs typeface="Times New Roman"/>
              </a:rPr>
              <a:t>finito </a:t>
            </a:r>
            <a:r>
              <a:rPr sz="1200" spc="-5" dirty="0">
                <a:latin typeface="Times New Roman"/>
                <a:cs typeface="Times New Roman"/>
              </a:rPr>
              <a:t>deve </a:t>
            </a:r>
            <a:r>
              <a:rPr sz="1200" dirty="0">
                <a:latin typeface="Times New Roman"/>
                <a:cs typeface="Times New Roman"/>
              </a:rPr>
              <a:t>basare la </a:t>
            </a:r>
            <a:r>
              <a:rPr sz="1200" spc="-5" dirty="0">
                <a:latin typeface="Times New Roman"/>
                <a:cs typeface="Times New Roman"/>
              </a:rPr>
              <a:t>sua certezza della </a:t>
            </a:r>
            <a:r>
              <a:rPr sz="1200" dirty="0">
                <a:latin typeface="Times New Roman"/>
                <a:cs typeface="Times New Roman"/>
              </a:rPr>
              <a:t>comunione divina sulla </a:t>
            </a:r>
            <a:r>
              <a:rPr sz="1200" spc="-5" dirty="0">
                <a:latin typeface="Times New Roman"/>
                <a:cs typeface="Times New Roman"/>
              </a:rPr>
              <a:t>verità del fatto che </a:t>
            </a:r>
            <a:r>
              <a:rPr sz="1200" spc="5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frammento reale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spc="5" dirty="0">
                <a:latin typeface="Times New Roman"/>
                <a:cs typeface="Times New Roman"/>
              </a:rPr>
              <a:t>vivente  </a:t>
            </a:r>
            <a:r>
              <a:rPr sz="1200" dirty="0">
                <a:latin typeface="Times New Roman"/>
                <a:cs typeface="Times New Roman"/>
              </a:rPr>
              <a:t>risiede </a:t>
            </a:r>
            <a:r>
              <a:rPr sz="1200" spc="-5" dirty="0">
                <a:latin typeface="Times New Roman"/>
                <a:cs typeface="Times New Roman"/>
              </a:rPr>
              <a:t>nell’intelletto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ogni mortale </a:t>
            </a:r>
            <a:r>
              <a:rPr sz="1200" dirty="0">
                <a:latin typeface="Times New Roman"/>
                <a:cs typeface="Times New Roman"/>
              </a:rPr>
              <a:t>di Urantia dotato di una </a:t>
            </a:r>
            <a:r>
              <a:rPr sz="1200" spc="-5" dirty="0">
                <a:latin typeface="Times New Roman"/>
                <a:cs typeface="Times New Roman"/>
              </a:rPr>
              <a:t>mente </a:t>
            </a:r>
            <a:r>
              <a:rPr sz="1200" dirty="0">
                <a:latin typeface="Times New Roman"/>
                <a:cs typeface="Times New Roman"/>
              </a:rPr>
              <a:t>normale e di una </a:t>
            </a:r>
            <a:r>
              <a:rPr sz="1200" spc="-5" dirty="0">
                <a:latin typeface="Times New Roman"/>
                <a:cs typeface="Times New Roman"/>
              </a:rPr>
              <a:t>moralità cosciente. </a:t>
            </a:r>
            <a:r>
              <a:rPr sz="1200" spc="5" dirty="0">
                <a:latin typeface="Times New Roman"/>
                <a:cs typeface="Times New Roman"/>
              </a:rPr>
              <a:t>Gli </a:t>
            </a:r>
            <a:r>
              <a:rPr sz="1200" spc="-5" dirty="0">
                <a:latin typeface="Times New Roman"/>
                <a:cs typeface="Times New Roman"/>
              </a:rPr>
              <a:t>Aggiustatori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Pensiero interiori sono parte della </a:t>
            </a:r>
            <a:r>
              <a:rPr sz="1200" dirty="0">
                <a:latin typeface="Times New Roman"/>
                <a:cs typeface="Times New Roman"/>
              </a:rPr>
              <a:t>Deità eterna del </a:t>
            </a:r>
            <a:r>
              <a:rPr sz="1200" spc="-5" dirty="0">
                <a:latin typeface="Times New Roman"/>
                <a:cs typeface="Times New Roman"/>
              </a:rPr>
              <a:t>Padre del Paradiso. L’uomo </a:t>
            </a:r>
            <a:r>
              <a:rPr sz="1200" dirty="0">
                <a:latin typeface="Times New Roman"/>
                <a:cs typeface="Times New Roman"/>
              </a:rPr>
              <a:t>non ha </a:t>
            </a:r>
            <a:r>
              <a:rPr sz="1200" spc="-5" dirty="0">
                <a:latin typeface="Times New Roman"/>
                <a:cs typeface="Times New Roman"/>
              </a:rPr>
              <a:t>bisogno </a:t>
            </a:r>
            <a:r>
              <a:rPr sz="1200" dirty="0">
                <a:latin typeface="Times New Roman"/>
                <a:cs typeface="Times New Roman"/>
              </a:rPr>
              <a:t>di andare oltre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propria </a:t>
            </a:r>
            <a:r>
              <a:rPr sz="1200" dirty="0">
                <a:latin typeface="Times New Roman"/>
                <a:cs typeface="Times New Roman"/>
              </a:rPr>
              <a:t>esperienza  </a:t>
            </a:r>
            <a:r>
              <a:rPr sz="1200" spc="-5" dirty="0">
                <a:latin typeface="Times New Roman"/>
                <a:cs typeface="Times New Roman"/>
              </a:rPr>
              <a:t>interiore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contemplazione dell’anima </a:t>
            </a:r>
            <a:r>
              <a:rPr sz="1200" dirty="0">
                <a:latin typeface="Times New Roman"/>
                <a:cs typeface="Times New Roman"/>
              </a:rPr>
              <a:t>di questa </a:t>
            </a:r>
            <a:r>
              <a:rPr sz="1200" spc="-5" dirty="0">
                <a:latin typeface="Times New Roman"/>
                <a:cs typeface="Times New Roman"/>
              </a:rPr>
              <a:t>presenza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realtà spirituale per </a:t>
            </a:r>
            <a:r>
              <a:rPr sz="1200" dirty="0">
                <a:latin typeface="Times New Roman"/>
                <a:cs typeface="Times New Roman"/>
              </a:rPr>
              <a:t>trovare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e cercare la </a:t>
            </a:r>
            <a:r>
              <a:rPr sz="1200" spc="-5" dirty="0">
                <a:latin typeface="Times New Roman"/>
                <a:cs typeface="Times New Roman"/>
              </a:rPr>
              <a:t>comunione con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lui.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17145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(62.2) 5:0.2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ha </a:t>
            </a:r>
            <a:r>
              <a:rPr sz="1200" spc="-5" dirty="0">
                <a:latin typeface="Times New Roman"/>
                <a:cs typeface="Times New Roman"/>
              </a:rPr>
              <a:t>distribuito </a:t>
            </a:r>
            <a:r>
              <a:rPr sz="1200" dirty="0">
                <a:latin typeface="Times New Roman"/>
                <a:cs typeface="Times New Roman"/>
              </a:rPr>
              <a:t>l’infinità </a:t>
            </a:r>
            <a:r>
              <a:rPr sz="1200" spc="-5" dirty="0">
                <a:latin typeface="Times New Roman"/>
                <a:cs typeface="Times New Roman"/>
              </a:rPr>
              <a:t>della sua </a:t>
            </a:r>
            <a:r>
              <a:rPr sz="1200" dirty="0">
                <a:latin typeface="Times New Roman"/>
                <a:cs typeface="Times New Roman"/>
              </a:rPr>
              <a:t>natura eterna in tutte le </a:t>
            </a:r>
            <a:r>
              <a:rPr sz="1200" spc="-5" dirty="0">
                <a:latin typeface="Times New Roman"/>
                <a:cs typeface="Times New Roman"/>
              </a:rPr>
              <a:t>realtà esistenziali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suoi sei coordinati assoluti, </a:t>
            </a:r>
            <a:r>
              <a:rPr sz="1200" dirty="0">
                <a:latin typeface="Times New Roman"/>
                <a:cs typeface="Times New Roman"/>
              </a:rPr>
              <a:t>ma in </a:t>
            </a:r>
            <a:r>
              <a:rPr sz="1200" spc="-5" dirty="0">
                <a:latin typeface="Times New Roman"/>
                <a:cs typeface="Times New Roman"/>
              </a:rPr>
              <a:t>ogni  momento egli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stabilire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contatto personale diretto con ogni parte, </a:t>
            </a:r>
            <a:r>
              <a:rPr sz="1200" dirty="0">
                <a:latin typeface="Times New Roman"/>
                <a:cs typeface="Times New Roman"/>
              </a:rPr>
              <a:t>fase o </a:t>
            </a:r>
            <a:r>
              <a:rPr sz="1200" spc="-5" dirty="0">
                <a:latin typeface="Times New Roman"/>
                <a:cs typeface="Times New Roman"/>
              </a:rPr>
              <a:t>genere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creazione tramite </a:t>
            </a:r>
            <a:r>
              <a:rPr sz="1200" dirty="0">
                <a:latin typeface="Times New Roman"/>
                <a:cs typeface="Times New Roman"/>
              </a:rPr>
              <a:t>i suoi </a:t>
            </a:r>
            <a:r>
              <a:rPr sz="1200" spc="-5" dirty="0">
                <a:latin typeface="Times New Roman"/>
                <a:cs typeface="Times New Roman"/>
              </a:rPr>
              <a:t>frammenti  prepersonali.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Dio eterno </a:t>
            </a:r>
            <a:r>
              <a:rPr sz="1200" dirty="0">
                <a:latin typeface="Times New Roman"/>
                <a:cs typeface="Times New Roman"/>
              </a:rPr>
              <a:t>ha </a:t>
            </a:r>
            <a:r>
              <a:rPr sz="1200" spc="-5" dirty="0">
                <a:latin typeface="Times New Roman"/>
                <a:cs typeface="Times New Roman"/>
              </a:rPr>
              <a:t>riservato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se stesso anche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prerogativa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conferire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personalità ai Creatori </a:t>
            </a:r>
            <a:r>
              <a:rPr sz="1200" dirty="0">
                <a:latin typeface="Times New Roman"/>
                <a:cs typeface="Times New Roman"/>
              </a:rPr>
              <a:t>divini e </a:t>
            </a:r>
            <a:r>
              <a:rPr sz="1200" spc="5" dirty="0">
                <a:latin typeface="Times New Roman"/>
                <a:cs typeface="Times New Roman"/>
              </a:rPr>
              <a:t>alle </a:t>
            </a:r>
            <a:r>
              <a:rPr sz="1200" spc="-5" dirty="0">
                <a:latin typeface="Times New Roman"/>
                <a:cs typeface="Times New Roman"/>
              </a:rPr>
              <a:t>creature  </a:t>
            </a:r>
            <a:r>
              <a:rPr sz="1200" dirty="0">
                <a:latin typeface="Times New Roman"/>
                <a:cs typeface="Times New Roman"/>
              </a:rPr>
              <a:t>viventi </a:t>
            </a:r>
            <a:r>
              <a:rPr sz="1200" spc="-5" dirty="0">
                <a:latin typeface="Times New Roman"/>
                <a:cs typeface="Times New Roman"/>
              </a:rPr>
              <a:t>dell’Universo </a:t>
            </a:r>
            <a:r>
              <a:rPr sz="1200" dirty="0">
                <a:latin typeface="Times New Roman"/>
                <a:cs typeface="Times New Roman"/>
              </a:rPr>
              <a:t>degli </a:t>
            </a:r>
            <a:r>
              <a:rPr sz="1200" spc="-5" dirty="0">
                <a:latin typeface="Times New Roman"/>
                <a:cs typeface="Times New Roman"/>
              </a:rPr>
              <a:t>Universi. Si </a:t>
            </a:r>
            <a:r>
              <a:rPr sz="1200" dirty="0">
                <a:latin typeface="Times New Roman"/>
                <a:cs typeface="Times New Roman"/>
              </a:rPr>
              <a:t>è inoltre </a:t>
            </a:r>
            <a:r>
              <a:rPr sz="1200" spc="-5" dirty="0">
                <a:latin typeface="Times New Roman"/>
                <a:cs typeface="Times New Roman"/>
              </a:rPr>
              <a:t>riservato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prerogativa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mantenere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contatto diretto </a:t>
            </a:r>
            <a:r>
              <a:rPr sz="1200" dirty="0">
                <a:latin typeface="Times New Roman"/>
                <a:cs typeface="Times New Roman"/>
              </a:rPr>
              <a:t>e paterno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questi  esseri personali tramite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circuito della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personalità.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>
              <a:lnSpc>
                <a:spcPct val="100000"/>
              </a:lnSpc>
              <a:spcBef>
                <a:spcPts val="5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1. L’approccio a</a:t>
            </a:r>
            <a:r>
              <a:rPr sz="1600" b="1" spc="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10" dirty="0">
                <a:solidFill>
                  <a:srgbClr val="1F487C"/>
                </a:solidFill>
                <a:latin typeface="Times New Roman"/>
                <a:cs typeface="Times New Roman"/>
              </a:rPr>
              <a:t>Dio</a:t>
            </a:r>
            <a:endParaRPr sz="1600">
              <a:latin typeface="Times New Roman"/>
              <a:cs typeface="Times New Roman"/>
            </a:endParaRPr>
          </a:p>
          <a:p>
            <a:pPr marL="63500">
              <a:lnSpc>
                <a:spcPts val="1405"/>
              </a:lnSpc>
              <a:spcBef>
                <a:spcPts val="132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(62.3) 5:1.1 </a:t>
            </a:r>
            <a:r>
              <a:rPr sz="1200" spc="-5" dirty="0">
                <a:latin typeface="Times New Roman"/>
                <a:cs typeface="Times New Roman"/>
              </a:rPr>
              <a:t>L’incapacità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creature </a:t>
            </a:r>
            <a:r>
              <a:rPr sz="1200" dirty="0">
                <a:latin typeface="Times New Roman"/>
                <a:cs typeface="Times New Roman"/>
              </a:rPr>
              <a:t>finite di avvicinare il </a:t>
            </a:r>
            <a:r>
              <a:rPr sz="1200" spc="-5" dirty="0">
                <a:latin typeface="Times New Roman"/>
                <a:cs typeface="Times New Roman"/>
              </a:rPr>
              <a:t>Padre </a:t>
            </a:r>
            <a:r>
              <a:rPr sz="1200" dirty="0">
                <a:latin typeface="Times New Roman"/>
                <a:cs typeface="Times New Roman"/>
              </a:rPr>
              <a:t>infinito è </a:t>
            </a:r>
            <a:r>
              <a:rPr sz="1200" spc="-5" dirty="0">
                <a:latin typeface="Times New Roman"/>
                <a:cs typeface="Times New Roman"/>
              </a:rPr>
              <a:t>inerente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al riserbo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Padre,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al carattere </a:t>
            </a:r>
            <a:r>
              <a:rPr sz="1200" dirty="0">
                <a:latin typeface="Times New Roman"/>
                <a:cs typeface="Times New Roman"/>
              </a:rPr>
              <a:t>finito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</a:t>
            </a:r>
            <a:endParaRPr sz="1200">
              <a:latin typeface="Times New Roman"/>
              <a:cs typeface="Times New Roman"/>
            </a:endParaRPr>
          </a:p>
          <a:p>
            <a:pPr marL="63500" marR="43180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alle </a:t>
            </a:r>
            <a:r>
              <a:rPr sz="1200" dirty="0">
                <a:latin typeface="Times New Roman"/>
                <a:cs typeface="Times New Roman"/>
              </a:rPr>
              <a:t>limitazioni </a:t>
            </a:r>
            <a:r>
              <a:rPr sz="1200" spc="-5" dirty="0">
                <a:latin typeface="Times New Roman"/>
                <a:cs typeface="Times New Roman"/>
              </a:rPr>
              <a:t>materiali degli esseri creati.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vastità </a:t>
            </a:r>
            <a:r>
              <a:rPr sz="1200" spc="-5" dirty="0">
                <a:latin typeface="Times New Roman"/>
                <a:cs typeface="Times New Roman"/>
              </a:rPr>
              <a:t>della differenza spirituale </a:t>
            </a:r>
            <a:r>
              <a:rPr sz="1200" dirty="0">
                <a:latin typeface="Times New Roman"/>
                <a:cs typeface="Times New Roman"/>
              </a:rPr>
              <a:t>tra la più </a:t>
            </a:r>
            <a:r>
              <a:rPr sz="1200" spc="-5" dirty="0">
                <a:latin typeface="Times New Roman"/>
                <a:cs typeface="Times New Roman"/>
              </a:rPr>
              <a:t>alta </a:t>
            </a:r>
            <a:r>
              <a:rPr sz="1200" dirty="0">
                <a:latin typeface="Times New Roman"/>
                <a:cs typeface="Times New Roman"/>
              </a:rPr>
              <a:t>personalità d’esistenza </a:t>
            </a:r>
            <a:r>
              <a:rPr sz="1200" spc="-5" dirty="0">
                <a:latin typeface="Times New Roman"/>
                <a:cs typeface="Times New Roman"/>
              </a:rPr>
              <a:t>universale ed </a:t>
            </a:r>
            <a:r>
              <a:rPr sz="1200" dirty="0">
                <a:latin typeface="Times New Roman"/>
                <a:cs typeface="Times New Roman"/>
              </a:rPr>
              <a:t>i  </a:t>
            </a:r>
            <a:r>
              <a:rPr sz="1200" spc="-5" dirty="0">
                <a:latin typeface="Times New Roman"/>
                <a:cs typeface="Times New Roman"/>
              </a:rPr>
              <a:t>gruppi inferiori d’intelligenze create </a:t>
            </a:r>
            <a:r>
              <a:rPr sz="1200" dirty="0">
                <a:latin typeface="Times New Roman"/>
                <a:cs typeface="Times New Roman"/>
              </a:rPr>
              <a:t>è inconcepibile. </a:t>
            </a:r>
            <a:r>
              <a:rPr sz="1200" spc="-5" dirty="0">
                <a:latin typeface="Times New Roman"/>
                <a:cs typeface="Times New Roman"/>
              </a:rPr>
              <a:t>Se fosse </a:t>
            </a:r>
            <a:r>
              <a:rPr sz="1200" dirty="0">
                <a:latin typeface="Times New Roman"/>
                <a:cs typeface="Times New Roman"/>
              </a:rPr>
              <a:t>possibile </a:t>
            </a:r>
            <a:r>
              <a:rPr sz="1200" spc="-5" dirty="0">
                <a:latin typeface="Times New Roman"/>
                <a:cs typeface="Times New Roman"/>
              </a:rPr>
              <a:t>agli </a:t>
            </a:r>
            <a:r>
              <a:rPr sz="1200" dirty="0">
                <a:latin typeface="Times New Roman"/>
                <a:cs typeface="Times New Roman"/>
              </a:rPr>
              <a:t>ordini inferiori </a:t>
            </a:r>
            <a:r>
              <a:rPr sz="1200" spc="-5" dirty="0">
                <a:latin typeface="Times New Roman"/>
                <a:cs typeface="Times New Roman"/>
              </a:rPr>
              <a:t>d’intelligenze essere </a:t>
            </a:r>
            <a:r>
              <a:rPr sz="1200" dirty="0">
                <a:latin typeface="Times New Roman"/>
                <a:cs typeface="Times New Roman"/>
              </a:rPr>
              <a:t>istantaneamente  </a:t>
            </a:r>
            <a:r>
              <a:rPr sz="1200" spc="-5" dirty="0">
                <a:latin typeface="Times New Roman"/>
                <a:cs typeface="Times New Roman"/>
              </a:rPr>
              <a:t>trasportati alla </a:t>
            </a:r>
            <a:r>
              <a:rPr sz="1200" dirty="0">
                <a:latin typeface="Times New Roman"/>
                <a:cs typeface="Times New Roman"/>
              </a:rPr>
              <a:t>presenza </a:t>
            </a:r>
            <a:r>
              <a:rPr sz="1200" spc="-5" dirty="0">
                <a:latin typeface="Times New Roman"/>
                <a:cs typeface="Times New Roman"/>
              </a:rPr>
              <a:t>del Padre stesso, essi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si renderebbero conto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trovarvisi. Sarebbero altrettanto ignari della </a:t>
            </a:r>
            <a:r>
              <a:rPr sz="1200" dirty="0">
                <a:latin typeface="Times New Roman"/>
                <a:cs typeface="Times New Roman"/>
              </a:rPr>
              <a:t>presenza </a:t>
            </a:r>
            <a:r>
              <a:rPr sz="1200" spc="-5" dirty="0">
                <a:latin typeface="Times New Roman"/>
                <a:cs typeface="Times New Roman"/>
              </a:rPr>
              <a:t>del  Padre Universale quanto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sono </a:t>
            </a:r>
            <a:r>
              <a:rPr sz="1200" dirty="0">
                <a:latin typeface="Times New Roman"/>
                <a:cs typeface="Times New Roman"/>
              </a:rPr>
              <a:t>dove </a:t>
            </a:r>
            <a:r>
              <a:rPr sz="1200" spc="-5" dirty="0">
                <a:latin typeface="Times New Roman"/>
                <a:cs typeface="Times New Roman"/>
              </a:rPr>
              <a:t>si trovano ora. Vi </a:t>
            </a:r>
            <a:r>
              <a:rPr sz="1200" dirty="0">
                <a:latin typeface="Times New Roman"/>
                <a:cs typeface="Times New Roman"/>
              </a:rPr>
              <a:t>è una lunga, lunga strada davanti </a:t>
            </a:r>
            <a:r>
              <a:rPr sz="1200" spc="-5" dirty="0">
                <a:latin typeface="Times New Roman"/>
                <a:cs typeface="Times New Roman"/>
              </a:rPr>
              <a:t>all’uomo mortale prima ch’egli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possa</a:t>
            </a:r>
            <a:endParaRPr sz="12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10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109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80070" cy="38963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222885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chiedere, ragionevolmente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possibilità di </a:t>
            </a:r>
            <a:r>
              <a:rPr sz="1200" spc="-5" dirty="0">
                <a:latin typeface="Times New Roman"/>
                <a:cs typeface="Times New Roman"/>
              </a:rPr>
              <a:t>successo,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salvacondotto per l’ammissione alla </a:t>
            </a:r>
            <a:r>
              <a:rPr sz="1200" dirty="0">
                <a:latin typeface="Times New Roman"/>
                <a:cs typeface="Times New Roman"/>
              </a:rPr>
              <a:t>presenza </a:t>
            </a:r>
            <a:r>
              <a:rPr sz="1200" spc="-5" dirty="0">
                <a:latin typeface="Times New Roman"/>
                <a:cs typeface="Times New Roman"/>
              </a:rPr>
              <a:t>del Padre Universale </a:t>
            </a:r>
            <a:r>
              <a:rPr sz="1200" dirty="0">
                <a:latin typeface="Times New Roman"/>
                <a:cs typeface="Times New Roman"/>
              </a:rPr>
              <a:t>in  </a:t>
            </a:r>
            <a:r>
              <a:rPr sz="1200" spc="-5" dirty="0">
                <a:latin typeface="Times New Roman"/>
                <a:cs typeface="Times New Roman"/>
              </a:rPr>
              <a:t>Paradiso. Spiritualmente, </a:t>
            </a:r>
            <a:r>
              <a:rPr sz="1200" dirty="0">
                <a:latin typeface="Times New Roman"/>
                <a:cs typeface="Times New Roman"/>
              </a:rPr>
              <a:t>un uomo </a:t>
            </a:r>
            <a:r>
              <a:rPr sz="1200" spc="-5" dirty="0">
                <a:latin typeface="Times New Roman"/>
                <a:cs typeface="Times New Roman"/>
              </a:rPr>
              <a:t>deve passare </a:t>
            </a:r>
            <a:r>
              <a:rPr sz="1200" spc="5" dirty="0">
                <a:latin typeface="Times New Roman"/>
                <a:cs typeface="Times New Roman"/>
              </a:rPr>
              <a:t>da </a:t>
            </a:r>
            <a:r>
              <a:rPr sz="1200" dirty="0">
                <a:latin typeface="Times New Roman"/>
                <a:cs typeface="Times New Roman"/>
              </a:rPr>
              <a:t>uno </a:t>
            </a:r>
            <a:r>
              <a:rPr sz="1200" spc="-5" dirty="0">
                <a:latin typeface="Times New Roman"/>
                <a:cs typeface="Times New Roman"/>
              </a:rPr>
              <a:t>stato all’altro </a:t>
            </a:r>
            <a:r>
              <a:rPr sz="1200" dirty="0">
                <a:latin typeface="Times New Roman"/>
                <a:cs typeface="Times New Roman"/>
              </a:rPr>
              <a:t>molte volte prima di </a:t>
            </a:r>
            <a:r>
              <a:rPr sz="1200" spc="-5" dirty="0">
                <a:latin typeface="Times New Roman"/>
                <a:cs typeface="Times New Roman"/>
              </a:rPr>
              <a:t>poter raggiungere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livello che gli  consenta </a:t>
            </a:r>
            <a:r>
              <a:rPr sz="1200" dirty="0">
                <a:latin typeface="Times New Roman"/>
                <a:cs typeface="Times New Roman"/>
              </a:rPr>
              <a:t>la visione spirituale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lo renderà capace di </a:t>
            </a:r>
            <a:r>
              <a:rPr sz="1200" spc="-5" dirty="0">
                <a:latin typeface="Times New Roman"/>
                <a:cs typeface="Times New Roman"/>
              </a:rPr>
              <a:t>vedere </a:t>
            </a:r>
            <a:r>
              <a:rPr sz="1200" dirty="0">
                <a:latin typeface="Times New Roman"/>
                <a:cs typeface="Times New Roman"/>
              </a:rPr>
              <a:t>anche uno solo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Sette Spiriti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Maestri.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22034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(62.4) 5:1.2 </a:t>
            </a:r>
            <a:r>
              <a:rPr sz="1200" spc="-5" dirty="0">
                <a:latin typeface="Times New Roman"/>
                <a:cs typeface="Times New Roman"/>
              </a:rPr>
              <a:t>Nostro Padre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si nasconde; </a:t>
            </a:r>
            <a:r>
              <a:rPr sz="1200" dirty="0">
                <a:latin typeface="Times New Roman"/>
                <a:cs typeface="Times New Roman"/>
              </a:rPr>
              <a:t>non vive </a:t>
            </a:r>
            <a:r>
              <a:rPr sz="1200" spc="5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isolamento arbitrario. Egli </a:t>
            </a:r>
            <a:r>
              <a:rPr sz="1200" dirty="0">
                <a:latin typeface="Times New Roman"/>
                <a:cs typeface="Times New Roman"/>
              </a:rPr>
              <a:t>ha mobilitato le </a:t>
            </a:r>
            <a:r>
              <a:rPr sz="1200" spc="-5" dirty="0">
                <a:latin typeface="Times New Roman"/>
                <a:cs typeface="Times New Roman"/>
              </a:rPr>
              <a:t>risorse della </a:t>
            </a:r>
            <a:r>
              <a:rPr sz="1200" dirty="0">
                <a:latin typeface="Times New Roman"/>
                <a:cs typeface="Times New Roman"/>
              </a:rPr>
              <a:t>saggezza </a:t>
            </a:r>
            <a:r>
              <a:rPr sz="1200" spc="-5" dirty="0">
                <a:latin typeface="Times New Roman"/>
                <a:cs typeface="Times New Roman"/>
              </a:rPr>
              <a:t>divina </a:t>
            </a:r>
            <a:r>
              <a:rPr sz="1200" dirty="0">
                <a:latin typeface="Times New Roman"/>
                <a:cs typeface="Times New Roman"/>
              </a:rPr>
              <a:t>in  uno </a:t>
            </a:r>
            <a:r>
              <a:rPr sz="1200" spc="-5" dirty="0">
                <a:latin typeface="Times New Roman"/>
                <a:cs typeface="Times New Roman"/>
              </a:rPr>
              <a:t>sforzo </a:t>
            </a:r>
            <a:r>
              <a:rPr sz="1200" dirty="0">
                <a:latin typeface="Times New Roman"/>
                <a:cs typeface="Times New Roman"/>
              </a:rPr>
              <a:t>senza </a:t>
            </a:r>
            <a:r>
              <a:rPr sz="1200" spc="-5" dirty="0">
                <a:latin typeface="Times New Roman"/>
                <a:cs typeface="Times New Roman"/>
              </a:rPr>
              <a:t>fine per rivelare </a:t>
            </a:r>
            <a:r>
              <a:rPr sz="1200" dirty="0">
                <a:latin typeface="Times New Roman"/>
                <a:cs typeface="Times New Roman"/>
              </a:rPr>
              <a:t>se </a:t>
            </a:r>
            <a:r>
              <a:rPr sz="1200" spc="-5" dirty="0">
                <a:latin typeface="Times New Roman"/>
                <a:cs typeface="Times New Roman"/>
              </a:rPr>
              <a:t>stesso ai figli dei </a:t>
            </a:r>
            <a:r>
              <a:rPr sz="1200" dirty="0">
                <a:latin typeface="Times New Roman"/>
                <a:cs typeface="Times New Roman"/>
              </a:rPr>
              <a:t>suoi domini </a:t>
            </a:r>
            <a:r>
              <a:rPr sz="1200" spc="-5" dirty="0">
                <a:latin typeface="Times New Roman"/>
                <a:cs typeface="Times New Roman"/>
              </a:rPr>
              <a:t>universali. Vi </a:t>
            </a:r>
            <a:r>
              <a:rPr sz="1200" dirty="0">
                <a:latin typeface="Times New Roman"/>
                <a:cs typeface="Times New Roman"/>
              </a:rPr>
              <a:t>sono una </a:t>
            </a:r>
            <a:r>
              <a:rPr sz="1200" spc="-5" dirty="0">
                <a:latin typeface="Times New Roman"/>
                <a:cs typeface="Times New Roman"/>
              </a:rPr>
              <a:t>grandiosità </a:t>
            </a:r>
            <a:r>
              <a:rPr sz="1200" dirty="0">
                <a:latin typeface="Times New Roman"/>
                <a:cs typeface="Times New Roman"/>
              </a:rPr>
              <a:t>infinita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generosità</a:t>
            </a:r>
            <a:endParaRPr sz="1200">
              <a:latin typeface="Times New Roman"/>
              <a:cs typeface="Times New Roman"/>
            </a:endParaRPr>
          </a:p>
          <a:p>
            <a:pPr marL="76200" marR="272415">
              <a:lnSpc>
                <a:spcPts val="1380"/>
              </a:lnSpc>
              <a:spcBef>
                <a:spcPts val="5"/>
              </a:spcBef>
            </a:pPr>
            <a:r>
              <a:rPr sz="1200" spc="-5" dirty="0">
                <a:latin typeface="Times New Roman"/>
                <a:cs typeface="Times New Roman"/>
              </a:rPr>
              <a:t>inesprimibile congiunte </a:t>
            </a:r>
            <a:r>
              <a:rPr sz="1200" dirty="0">
                <a:latin typeface="Times New Roman"/>
                <a:cs typeface="Times New Roman"/>
              </a:rPr>
              <a:t>con la </a:t>
            </a:r>
            <a:r>
              <a:rPr sz="1200" spc="-5" dirty="0">
                <a:latin typeface="Times New Roman"/>
                <a:cs typeface="Times New Roman"/>
              </a:rPr>
              <a:t>maestà del suo </a:t>
            </a:r>
            <a:r>
              <a:rPr sz="1200" dirty="0">
                <a:latin typeface="Times New Roman"/>
                <a:cs typeface="Times New Roman"/>
              </a:rPr>
              <a:t>amore </a:t>
            </a:r>
            <a:r>
              <a:rPr sz="1200" spc="-5" dirty="0">
                <a:latin typeface="Times New Roman"/>
                <a:cs typeface="Times New Roman"/>
              </a:rPr>
              <a:t>che gli </a:t>
            </a:r>
            <a:r>
              <a:rPr sz="1200" dirty="0">
                <a:latin typeface="Times New Roman"/>
                <a:cs typeface="Times New Roman"/>
              </a:rPr>
              <a:t>fanno </a:t>
            </a:r>
            <a:r>
              <a:rPr sz="1200" spc="-5" dirty="0">
                <a:latin typeface="Times New Roman"/>
                <a:cs typeface="Times New Roman"/>
              </a:rPr>
              <a:t>anelare l’associazione con ogni essere creato capace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comprenderlo,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amarlo </a:t>
            </a:r>
            <a:r>
              <a:rPr sz="1200" dirty="0">
                <a:latin typeface="Times New Roman"/>
                <a:cs typeface="Times New Roman"/>
              </a:rPr>
              <a:t>o di </a:t>
            </a:r>
            <a:r>
              <a:rPr sz="1200" spc="-5" dirty="0">
                <a:latin typeface="Times New Roman"/>
                <a:cs typeface="Times New Roman"/>
              </a:rPr>
              <a:t>avvicinarsi </a:t>
            </a:r>
            <a:r>
              <a:rPr sz="1200" dirty="0">
                <a:latin typeface="Times New Roman"/>
                <a:cs typeface="Times New Roman"/>
              </a:rPr>
              <a:t>a lui. Sono quindi i </a:t>
            </a:r>
            <a:r>
              <a:rPr sz="1200" spc="-5" dirty="0">
                <a:latin typeface="Times New Roman"/>
                <a:cs typeface="Times New Roman"/>
              </a:rPr>
              <a:t>limiti insiti </a:t>
            </a:r>
            <a:r>
              <a:rPr sz="1200" dirty="0">
                <a:latin typeface="Times New Roman"/>
                <a:cs typeface="Times New Roman"/>
              </a:rPr>
              <a:t>in voi, </a:t>
            </a:r>
            <a:r>
              <a:rPr sz="1200" spc="-5" dirty="0">
                <a:latin typeface="Times New Roman"/>
                <a:cs typeface="Times New Roman"/>
              </a:rPr>
              <a:t>inseparabili </a:t>
            </a:r>
            <a:r>
              <a:rPr sz="1200" dirty="0">
                <a:latin typeface="Times New Roman"/>
                <a:cs typeface="Times New Roman"/>
              </a:rPr>
              <a:t>dalla vostra </a:t>
            </a:r>
            <a:r>
              <a:rPr sz="1200" spc="-5" dirty="0">
                <a:latin typeface="Times New Roman"/>
                <a:cs typeface="Times New Roman"/>
              </a:rPr>
              <a:t>personalità </a:t>
            </a:r>
            <a:r>
              <a:rPr sz="1200" dirty="0">
                <a:latin typeface="Times New Roman"/>
                <a:cs typeface="Times New Roman"/>
              </a:rPr>
              <a:t>finita e dalla  vostra </a:t>
            </a:r>
            <a:r>
              <a:rPr sz="1200" spc="-5" dirty="0">
                <a:latin typeface="Times New Roman"/>
                <a:cs typeface="Times New Roman"/>
              </a:rPr>
              <a:t>esistenza materiale, che determinano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momento,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luogo </a:t>
            </a:r>
            <a:r>
              <a:rPr sz="1200" dirty="0">
                <a:latin typeface="Times New Roman"/>
                <a:cs typeface="Times New Roman"/>
              </a:rPr>
              <a:t>e le circostanze in </a:t>
            </a:r>
            <a:r>
              <a:rPr sz="1200" spc="-5" dirty="0">
                <a:latin typeface="Times New Roman"/>
                <a:cs typeface="Times New Roman"/>
              </a:rPr>
              <a:t>cui potete raggiungere </a:t>
            </a:r>
            <a:r>
              <a:rPr sz="1200" dirty="0">
                <a:latin typeface="Times New Roman"/>
                <a:cs typeface="Times New Roman"/>
              </a:rPr>
              <a:t>la meta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viaggio  </a:t>
            </a:r>
            <a:r>
              <a:rPr sz="1200" spc="-5" dirty="0">
                <a:latin typeface="Times New Roman"/>
                <a:cs typeface="Times New Roman"/>
              </a:rPr>
              <a:t>d’ascensione dei mortali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stare alla </a:t>
            </a:r>
            <a:r>
              <a:rPr sz="1200" dirty="0">
                <a:latin typeface="Times New Roman"/>
                <a:cs typeface="Times New Roman"/>
              </a:rPr>
              <a:t>presenza </a:t>
            </a:r>
            <a:r>
              <a:rPr sz="1200" spc="-5" dirty="0">
                <a:latin typeface="Times New Roman"/>
                <a:cs typeface="Times New Roman"/>
              </a:rPr>
              <a:t>del Padre al </a:t>
            </a:r>
            <a:r>
              <a:rPr sz="1200" dirty="0">
                <a:latin typeface="Times New Roman"/>
                <a:cs typeface="Times New Roman"/>
              </a:rPr>
              <a:t>centro di tutte le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cose.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11303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(63.1) 5:1.3 </a:t>
            </a:r>
            <a:r>
              <a:rPr sz="1200" spc="-5" dirty="0">
                <a:latin typeface="Times New Roman"/>
                <a:cs typeface="Times New Roman"/>
              </a:rPr>
              <a:t>Benché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avvicinarvi </a:t>
            </a:r>
            <a:r>
              <a:rPr sz="1200" dirty="0">
                <a:latin typeface="Times New Roman"/>
                <a:cs typeface="Times New Roman"/>
              </a:rPr>
              <a:t>alla </a:t>
            </a:r>
            <a:r>
              <a:rPr sz="1200" spc="-5" dirty="0">
                <a:latin typeface="Times New Roman"/>
                <a:cs typeface="Times New Roman"/>
              </a:rPr>
              <a:t>presenza del Padre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Paradiso </a:t>
            </a:r>
            <a:r>
              <a:rPr sz="1200" dirty="0">
                <a:latin typeface="Times New Roman"/>
                <a:cs typeface="Times New Roman"/>
              </a:rPr>
              <a:t>dobbiate </a:t>
            </a:r>
            <a:r>
              <a:rPr sz="1200" spc="-5" dirty="0">
                <a:latin typeface="Times New Roman"/>
                <a:cs typeface="Times New Roman"/>
              </a:rPr>
              <a:t>attendere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aver raggiunto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livelli finiti </a:t>
            </a:r>
            <a:r>
              <a:rPr sz="1200" spc="1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elevati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progressione spirituale, </a:t>
            </a:r>
            <a:r>
              <a:rPr sz="1200" dirty="0">
                <a:latin typeface="Times New Roman"/>
                <a:cs typeface="Times New Roman"/>
              </a:rPr>
              <a:t>dovreste </a:t>
            </a:r>
            <a:r>
              <a:rPr sz="1200" spc="-5" dirty="0">
                <a:latin typeface="Times New Roman"/>
                <a:cs typeface="Times New Roman"/>
              </a:rPr>
              <a:t>rallegrarvi al </a:t>
            </a:r>
            <a:r>
              <a:rPr sz="1200" dirty="0">
                <a:latin typeface="Times New Roman"/>
                <a:cs typeface="Times New Roman"/>
              </a:rPr>
              <a:t>riconoscimento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possibilità </a:t>
            </a:r>
            <a:r>
              <a:rPr sz="1200" spc="-5" dirty="0">
                <a:latin typeface="Times New Roman"/>
                <a:cs typeface="Times New Roman"/>
              </a:rPr>
              <a:t>sempre presente </a:t>
            </a:r>
            <a:r>
              <a:rPr sz="1200" dirty="0">
                <a:latin typeface="Times New Roman"/>
                <a:cs typeface="Times New Roman"/>
              </a:rPr>
              <a:t>di una </a:t>
            </a:r>
            <a:r>
              <a:rPr sz="1200" spc="-5" dirty="0">
                <a:latin typeface="Times New Roman"/>
                <a:cs typeface="Times New Roman"/>
              </a:rPr>
              <a:t>comunione diretta </a:t>
            </a:r>
            <a:r>
              <a:rPr sz="1200" spc="10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lo  spirito di </a:t>
            </a:r>
            <a:r>
              <a:rPr sz="1200" spc="-5" dirty="0">
                <a:latin typeface="Times New Roman"/>
                <a:cs typeface="Times New Roman"/>
              </a:rPr>
              <a:t>conferimento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Padre, così intimamente associato </a:t>
            </a:r>
            <a:r>
              <a:rPr sz="1200" dirty="0">
                <a:latin typeface="Times New Roman"/>
                <a:cs typeface="Times New Roman"/>
              </a:rPr>
              <a:t>alla vostra anima </a:t>
            </a:r>
            <a:r>
              <a:rPr sz="1200" spc="-5" dirty="0">
                <a:latin typeface="Times New Roman"/>
                <a:cs typeface="Times New Roman"/>
              </a:rPr>
              <a:t>interiore ed al </a:t>
            </a:r>
            <a:r>
              <a:rPr sz="1200" dirty="0">
                <a:latin typeface="Times New Roman"/>
                <a:cs typeface="Times New Roman"/>
              </a:rPr>
              <a:t>vostro io in corso di  </a:t>
            </a:r>
            <a:r>
              <a:rPr sz="1200" spc="-5" dirty="0">
                <a:latin typeface="Times New Roman"/>
                <a:cs typeface="Times New Roman"/>
              </a:rPr>
              <a:t>spiritualizzazione.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431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(63.2) 5:1.4 </a:t>
            </a:r>
            <a:r>
              <a:rPr sz="1200" dirty="0">
                <a:latin typeface="Times New Roman"/>
                <a:cs typeface="Times New Roman"/>
              </a:rPr>
              <a:t>I mortali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regni del tempo e </a:t>
            </a:r>
            <a:r>
              <a:rPr sz="1200" spc="-5" dirty="0">
                <a:latin typeface="Times New Roman"/>
                <a:cs typeface="Times New Roman"/>
              </a:rPr>
              <a:t>dello </a:t>
            </a:r>
            <a:r>
              <a:rPr sz="1200" dirty="0">
                <a:latin typeface="Times New Roman"/>
                <a:cs typeface="Times New Roman"/>
              </a:rPr>
              <a:t>spazio </a:t>
            </a:r>
            <a:r>
              <a:rPr sz="1200" spc="-5" dirty="0">
                <a:latin typeface="Times New Roman"/>
                <a:cs typeface="Times New Roman"/>
              </a:rPr>
              <a:t>possono differire grandemente per capacità </a:t>
            </a:r>
            <a:r>
              <a:rPr sz="1200" dirty="0">
                <a:latin typeface="Times New Roman"/>
                <a:cs typeface="Times New Roman"/>
              </a:rPr>
              <a:t>innate e per </a:t>
            </a:r>
            <a:r>
              <a:rPr sz="1200" spc="-5" dirty="0">
                <a:latin typeface="Times New Roman"/>
                <a:cs typeface="Times New Roman"/>
              </a:rPr>
              <a:t>dotazione intellettuale,  </a:t>
            </a:r>
            <a:r>
              <a:rPr sz="1200" dirty="0">
                <a:latin typeface="Times New Roman"/>
                <a:cs typeface="Times New Roman"/>
              </a:rPr>
              <a:t>possono </a:t>
            </a:r>
            <a:r>
              <a:rPr sz="1200" spc="-5" dirty="0">
                <a:latin typeface="Times New Roman"/>
                <a:cs typeface="Times New Roman"/>
              </a:rPr>
              <a:t>beneficiare </a:t>
            </a:r>
            <a:r>
              <a:rPr sz="1200" dirty="0">
                <a:latin typeface="Times New Roman"/>
                <a:cs typeface="Times New Roman"/>
              </a:rPr>
              <a:t>di condizioni </a:t>
            </a:r>
            <a:r>
              <a:rPr sz="1200" spc="-5" dirty="0">
                <a:latin typeface="Times New Roman"/>
                <a:cs typeface="Times New Roman"/>
              </a:rPr>
              <a:t>ambientali eccezionalmente favorevoli all’avanzamento </a:t>
            </a:r>
            <a:r>
              <a:rPr sz="1200" dirty="0">
                <a:latin typeface="Times New Roman"/>
                <a:cs typeface="Times New Roman"/>
              </a:rPr>
              <a:t>sociale </a:t>
            </a:r>
            <a:r>
              <a:rPr sz="1200" spc="-5" dirty="0">
                <a:latin typeface="Times New Roman"/>
                <a:cs typeface="Times New Roman"/>
              </a:rPr>
              <a:t>ed al progresso </a:t>
            </a:r>
            <a:r>
              <a:rPr sz="1200" dirty="0">
                <a:latin typeface="Times New Roman"/>
                <a:cs typeface="Times New Roman"/>
              </a:rPr>
              <a:t>morale, o </a:t>
            </a:r>
            <a:r>
              <a:rPr sz="1200" spc="-5" dirty="0">
                <a:latin typeface="Times New Roman"/>
                <a:cs typeface="Times New Roman"/>
              </a:rPr>
              <a:t>invece  </a:t>
            </a:r>
            <a:r>
              <a:rPr sz="1200" dirty="0">
                <a:latin typeface="Times New Roman"/>
                <a:cs typeface="Times New Roman"/>
              </a:rPr>
              <a:t>possono </a:t>
            </a:r>
            <a:r>
              <a:rPr sz="1200" spc="-5" dirty="0">
                <a:latin typeface="Times New Roman"/>
                <a:cs typeface="Times New Roman"/>
              </a:rPr>
              <a:t>soffrire </a:t>
            </a:r>
            <a:r>
              <a:rPr sz="1200" dirty="0">
                <a:latin typeface="Times New Roman"/>
                <a:cs typeface="Times New Roman"/>
              </a:rPr>
              <a:t>della mancanza </a:t>
            </a:r>
            <a:r>
              <a:rPr sz="1200" spc="-5" dirty="0">
                <a:latin typeface="Times New Roman"/>
                <a:cs typeface="Times New Roman"/>
              </a:rPr>
              <a:t>quasi </a:t>
            </a:r>
            <a:r>
              <a:rPr sz="1200" dirty="0">
                <a:latin typeface="Times New Roman"/>
                <a:cs typeface="Times New Roman"/>
              </a:rPr>
              <a:t>totale di aiuto </a:t>
            </a:r>
            <a:r>
              <a:rPr sz="1200" spc="-5" dirty="0">
                <a:latin typeface="Times New Roman"/>
                <a:cs typeface="Times New Roman"/>
              </a:rPr>
              <a:t>umano per un’istruzione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possibile </a:t>
            </a:r>
            <a:r>
              <a:rPr sz="1200" dirty="0">
                <a:latin typeface="Times New Roman"/>
                <a:cs typeface="Times New Roman"/>
              </a:rPr>
              <a:t>avanzamento </a:t>
            </a:r>
            <a:r>
              <a:rPr sz="1200" spc="-5" dirty="0">
                <a:latin typeface="Times New Roman"/>
                <a:cs typeface="Times New Roman"/>
              </a:rPr>
              <a:t>nelle arti della civiltà.  Ma </a:t>
            </a:r>
            <a:r>
              <a:rPr sz="1200" dirty="0">
                <a:latin typeface="Times New Roman"/>
                <a:cs typeface="Times New Roman"/>
              </a:rPr>
              <a:t>le possibilità di </a:t>
            </a:r>
            <a:r>
              <a:rPr sz="1200" spc="-5" dirty="0">
                <a:latin typeface="Times New Roman"/>
                <a:cs typeface="Times New Roman"/>
              </a:rPr>
              <a:t>progresso spirituale nella carriera d’ascensione sono </a:t>
            </a:r>
            <a:r>
              <a:rPr sz="1200" dirty="0">
                <a:latin typeface="Times New Roman"/>
                <a:cs typeface="Times New Roman"/>
              </a:rPr>
              <a:t>uguali </a:t>
            </a:r>
            <a:r>
              <a:rPr sz="1200" spc="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tutti. </a:t>
            </a:r>
            <a:r>
              <a:rPr sz="1200" spc="-5" dirty="0">
                <a:latin typeface="Times New Roman"/>
                <a:cs typeface="Times New Roman"/>
              </a:rPr>
              <a:t>Livelli crescenti </a:t>
            </a:r>
            <a:r>
              <a:rPr sz="1200" dirty="0">
                <a:latin typeface="Times New Roman"/>
                <a:cs typeface="Times New Roman"/>
              </a:rPr>
              <a:t>d’intuizione </a:t>
            </a:r>
            <a:r>
              <a:rPr sz="1200" spc="-5" dirty="0">
                <a:latin typeface="Times New Roman"/>
                <a:cs typeface="Times New Roman"/>
              </a:rPr>
              <a:t>spirituale </a:t>
            </a:r>
            <a:r>
              <a:rPr sz="1200" dirty="0">
                <a:latin typeface="Times New Roman"/>
                <a:cs typeface="Times New Roman"/>
              </a:rPr>
              <a:t>e di  </a:t>
            </a:r>
            <a:r>
              <a:rPr sz="1200" spc="-5" dirty="0">
                <a:latin typeface="Times New Roman"/>
                <a:cs typeface="Times New Roman"/>
              </a:rPr>
              <a:t>significati cosmici si raggiungono del </a:t>
            </a:r>
            <a:r>
              <a:rPr sz="1200" dirty="0">
                <a:latin typeface="Times New Roman"/>
                <a:cs typeface="Times New Roman"/>
              </a:rPr>
              <a:t>tutto </a:t>
            </a:r>
            <a:r>
              <a:rPr sz="1200" spc="-5" dirty="0">
                <a:latin typeface="Times New Roman"/>
                <a:cs typeface="Times New Roman"/>
              </a:rPr>
              <a:t>indipendentemente </a:t>
            </a:r>
            <a:r>
              <a:rPr sz="1200" dirty="0">
                <a:latin typeface="Times New Roman"/>
                <a:cs typeface="Times New Roman"/>
              </a:rPr>
              <a:t>da tali </a:t>
            </a:r>
            <a:r>
              <a:rPr sz="1200" spc="-5" dirty="0">
                <a:latin typeface="Times New Roman"/>
                <a:cs typeface="Times New Roman"/>
              </a:rPr>
              <a:t>disuguaglianze </a:t>
            </a:r>
            <a:r>
              <a:rPr sz="1200" dirty="0">
                <a:latin typeface="Times New Roman"/>
                <a:cs typeface="Times New Roman"/>
              </a:rPr>
              <a:t>sociomorali </a:t>
            </a:r>
            <a:r>
              <a:rPr sz="1200" spc="-5" dirty="0">
                <a:latin typeface="Times New Roman"/>
                <a:cs typeface="Times New Roman"/>
              </a:rPr>
              <a:t>dei differenti ambienti </a:t>
            </a:r>
            <a:r>
              <a:rPr sz="1200" dirty="0">
                <a:latin typeface="Times New Roman"/>
                <a:cs typeface="Times New Roman"/>
              </a:rPr>
              <a:t>materiali 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mondi </a:t>
            </a:r>
            <a:r>
              <a:rPr sz="1200" spc="-5" dirty="0">
                <a:latin typeface="Times New Roman"/>
                <a:cs typeface="Times New Roman"/>
              </a:rPr>
              <a:t>evoluzionari.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4858"/>
            <a:ext cx="8169275" cy="414147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76200">
              <a:lnSpc>
                <a:spcPct val="100000"/>
              </a:lnSpc>
              <a:spcBef>
                <a:spcPts val="95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II.</a:t>
            </a:r>
            <a:r>
              <a:rPr sz="1600" b="1" spc="-1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Dio</a:t>
            </a:r>
            <a:endParaRPr sz="1600">
              <a:latin typeface="Times New Roman"/>
              <a:cs typeface="Times New Roman"/>
            </a:endParaRPr>
          </a:p>
          <a:p>
            <a:pPr marL="76200" marR="68580">
              <a:lnSpc>
                <a:spcPts val="1380"/>
              </a:lnSpc>
              <a:spcBef>
                <a:spcPts val="141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(3.14) 0:2.1 </a:t>
            </a:r>
            <a:r>
              <a:rPr sz="1200" spc="-1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creature </a:t>
            </a:r>
            <a:r>
              <a:rPr sz="1200" dirty="0">
                <a:latin typeface="Times New Roman"/>
                <a:cs typeface="Times New Roman"/>
              </a:rPr>
              <a:t>mortali in evoluzione </a:t>
            </a:r>
            <a:r>
              <a:rPr sz="1200" spc="-5" dirty="0">
                <a:latin typeface="Times New Roman"/>
                <a:cs typeface="Times New Roman"/>
              </a:rPr>
              <a:t>provano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bisogno </a:t>
            </a:r>
            <a:r>
              <a:rPr sz="1200" dirty="0">
                <a:latin typeface="Times New Roman"/>
                <a:cs typeface="Times New Roman"/>
              </a:rPr>
              <a:t>irresistibile di </a:t>
            </a:r>
            <a:r>
              <a:rPr sz="1200" spc="-5" dirty="0">
                <a:latin typeface="Times New Roman"/>
                <a:cs typeface="Times New Roman"/>
              </a:rPr>
              <a:t>simbolizzare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loro concetti </a:t>
            </a:r>
            <a:r>
              <a:rPr sz="1200" dirty="0">
                <a:latin typeface="Times New Roman"/>
                <a:cs typeface="Times New Roman"/>
              </a:rPr>
              <a:t>finiti di Dio.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coscienza 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ha l’uomo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dovere </a:t>
            </a:r>
            <a:r>
              <a:rPr sz="1200" spc="-5" dirty="0">
                <a:latin typeface="Times New Roman"/>
                <a:cs typeface="Times New Roman"/>
              </a:rPr>
              <a:t>morale 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</a:t>
            </a:r>
            <a:r>
              <a:rPr sz="1200" dirty="0">
                <a:latin typeface="Times New Roman"/>
                <a:cs typeface="Times New Roman"/>
              </a:rPr>
              <a:t>idealismo spirituale </a:t>
            </a:r>
            <a:r>
              <a:rPr sz="1200" spc="-5" dirty="0">
                <a:latin typeface="Times New Roman"/>
                <a:cs typeface="Times New Roman"/>
              </a:rPr>
              <a:t>rappresentano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livello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valori </a:t>
            </a:r>
            <a:r>
              <a:rPr sz="1200" dirty="0">
                <a:latin typeface="Times New Roman"/>
                <a:cs typeface="Times New Roman"/>
              </a:rPr>
              <a:t>— una </a:t>
            </a:r>
            <a:r>
              <a:rPr sz="1200" spc="-5" dirty="0">
                <a:latin typeface="Times New Roman"/>
                <a:cs typeface="Times New Roman"/>
              </a:rPr>
              <a:t>realtà esperienziale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che 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difficile </a:t>
            </a:r>
            <a:r>
              <a:rPr sz="1200" dirty="0">
                <a:latin typeface="Times New Roman"/>
                <a:cs typeface="Times New Roman"/>
              </a:rPr>
              <a:t>da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simbolizzare.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408305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(3.15) 0:2.2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coscienza cosmica </a:t>
            </a:r>
            <a:r>
              <a:rPr sz="1200" spc="-5" dirty="0">
                <a:latin typeface="Times New Roman"/>
                <a:cs typeface="Times New Roman"/>
              </a:rPr>
              <a:t>implica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riconoscimento </a:t>
            </a:r>
            <a:r>
              <a:rPr sz="1200" dirty="0">
                <a:latin typeface="Times New Roman"/>
                <a:cs typeface="Times New Roman"/>
              </a:rPr>
              <a:t>di una </a:t>
            </a:r>
            <a:r>
              <a:rPr sz="1200" spc="-5" dirty="0">
                <a:latin typeface="Times New Roman"/>
                <a:cs typeface="Times New Roman"/>
              </a:rPr>
              <a:t>Causa </a:t>
            </a:r>
            <a:r>
              <a:rPr sz="1200" dirty="0">
                <a:latin typeface="Times New Roman"/>
                <a:cs typeface="Times New Roman"/>
              </a:rPr>
              <a:t>Prima, la sola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unica </a:t>
            </a:r>
            <a:r>
              <a:rPr sz="1200" spc="-5" dirty="0">
                <a:latin typeface="Times New Roman"/>
                <a:cs typeface="Times New Roman"/>
              </a:rPr>
              <a:t>realtà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causata. </a:t>
            </a:r>
            <a:r>
              <a:rPr sz="1200" dirty="0">
                <a:latin typeface="Times New Roman"/>
                <a:cs typeface="Times New Roman"/>
              </a:rPr>
              <a:t>Dio, il </a:t>
            </a:r>
            <a:r>
              <a:rPr sz="1200" spc="-5" dirty="0">
                <a:latin typeface="Times New Roman"/>
                <a:cs typeface="Times New Roman"/>
              </a:rPr>
              <a:t>Padre  Universale, </a:t>
            </a:r>
            <a:r>
              <a:rPr sz="1200" dirty="0">
                <a:latin typeface="Times New Roman"/>
                <a:cs typeface="Times New Roman"/>
              </a:rPr>
              <a:t>opera </a:t>
            </a:r>
            <a:r>
              <a:rPr sz="1200" spc="-5" dirty="0">
                <a:latin typeface="Times New Roman"/>
                <a:cs typeface="Times New Roman"/>
              </a:rPr>
              <a:t>su </a:t>
            </a:r>
            <a:r>
              <a:rPr sz="1200" dirty="0">
                <a:latin typeface="Times New Roman"/>
                <a:cs typeface="Times New Roman"/>
              </a:rPr>
              <a:t>tre </a:t>
            </a:r>
            <a:r>
              <a:rPr sz="1200" spc="-5" dirty="0">
                <a:latin typeface="Times New Roman"/>
                <a:cs typeface="Times New Roman"/>
              </a:rPr>
              <a:t>livelli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Deità-personalità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valore subinfinito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d’espressione </a:t>
            </a:r>
            <a:r>
              <a:rPr sz="1200" dirty="0">
                <a:latin typeface="Times New Roman"/>
                <a:cs typeface="Times New Roman"/>
              </a:rPr>
              <a:t>di relativa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divinità: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533400">
              <a:lnSpc>
                <a:spcPct val="1000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(3.16) 0:2.3 </a:t>
            </a:r>
            <a:r>
              <a:rPr sz="1200" dirty="0">
                <a:latin typeface="Times New Roman"/>
                <a:cs typeface="Times New Roman"/>
              </a:rPr>
              <a:t>1. </a:t>
            </a:r>
            <a:r>
              <a:rPr sz="1200" i="1" spc="-5" dirty="0">
                <a:latin typeface="Times New Roman"/>
                <a:cs typeface="Times New Roman"/>
              </a:rPr>
              <a:t>Prepersonale </a:t>
            </a:r>
            <a:r>
              <a:rPr sz="1200" i="1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come nel ministero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frammenti del Padre, </a:t>
            </a:r>
            <a:r>
              <a:rPr sz="1200" dirty="0">
                <a:latin typeface="Times New Roman"/>
                <a:cs typeface="Times New Roman"/>
              </a:rPr>
              <a:t>quali </a:t>
            </a:r>
            <a:r>
              <a:rPr sz="1200" spc="-5" dirty="0">
                <a:latin typeface="Times New Roman"/>
                <a:cs typeface="Times New Roman"/>
              </a:rPr>
              <a:t>gli Aggiustatori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-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Pensiero.</a:t>
            </a:r>
            <a:endParaRPr sz="1200">
              <a:latin typeface="Times New Roman"/>
              <a:cs typeface="Times New Roman"/>
            </a:endParaRPr>
          </a:p>
          <a:p>
            <a:pPr marL="533400">
              <a:lnSpc>
                <a:spcPct val="100000"/>
              </a:lnSpc>
              <a:spcBef>
                <a:spcPts val="134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(3.17) 0:2.4 </a:t>
            </a:r>
            <a:r>
              <a:rPr sz="1200" dirty="0">
                <a:latin typeface="Times New Roman"/>
                <a:cs typeface="Times New Roman"/>
              </a:rPr>
              <a:t>2. </a:t>
            </a:r>
            <a:r>
              <a:rPr sz="1200" i="1" spc="-5" dirty="0">
                <a:latin typeface="Times New Roman"/>
                <a:cs typeface="Times New Roman"/>
              </a:rPr>
              <a:t>Personale </a:t>
            </a:r>
            <a:r>
              <a:rPr sz="1200" i="1" dirty="0">
                <a:latin typeface="Times New Roman"/>
                <a:cs typeface="Times New Roman"/>
              </a:rPr>
              <a:t>—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nell’esperienza </a:t>
            </a:r>
            <a:r>
              <a:rPr sz="1200" dirty="0">
                <a:latin typeface="Times New Roman"/>
                <a:cs typeface="Times New Roman"/>
              </a:rPr>
              <a:t>evoluzionaria </a:t>
            </a:r>
            <a:r>
              <a:rPr sz="1200" spc="-5" dirty="0">
                <a:latin typeface="Times New Roman"/>
                <a:cs typeface="Times New Roman"/>
              </a:rPr>
              <a:t>degli esseri creati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-1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procreati.</a:t>
            </a:r>
            <a:endParaRPr sz="1200">
              <a:latin typeface="Times New Roman"/>
              <a:cs typeface="Times New Roman"/>
            </a:endParaRPr>
          </a:p>
          <a:p>
            <a:pPr marL="533400">
              <a:lnSpc>
                <a:spcPct val="100000"/>
              </a:lnSpc>
              <a:spcBef>
                <a:spcPts val="133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(3.18) 0:2.5 </a:t>
            </a:r>
            <a:r>
              <a:rPr sz="1200" dirty="0">
                <a:latin typeface="Times New Roman"/>
                <a:cs typeface="Times New Roman"/>
              </a:rPr>
              <a:t>3. </a:t>
            </a:r>
            <a:r>
              <a:rPr sz="1200" i="1" spc="-5" dirty="0">
                <a:latin typeface="Times New Roman"/>
                <a:cs typeface="Times New Roman"/>
              </a:rPr>
              <a:t>Superpersonale </a:t>
            </a:r>
            <a:r>
              <a:rPr sz="1200" i="1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come nell’esistenza eventuata </a:t>
            </a:r>
            <a:r>
              <a:rPr sz="1200" dirty="0">
                <a:latin typeface="Times New Roman"/>
                <a:cs typeface="Times New Roman"/>
              </a:rPr>
              <a:t>di certi </a:t>
            </a:r>
            <a:r>
              <a:rPr sz="1200" spc="-5" dirty="0">
                <a:latin typeface="Times New Roman"/>
                <a:cs typeface="Times New Roman"/>
              </a:rPr>
              <a:t>esseri </a:t>
            </a:r>
            <a:r>
              <a:rPr sz="1200" dirty="0">
                <a:latin typeface="Times New Roman"/>
                <a:cs typeface="Times New Roman"/>
              </a:rPr>
              <a:t>absoniti </a:t>
            </a:r>
            <a:r>
              <a:rPr sz="1200" spc="-5" dirty="0">
                <a:latin typeface="Times New Roman"/>
                <a:cs typeface="Times New Roman"/>
              </a:rPr>
              <a:t>ed</a:t>
            </a:r>
            <a:r>
              <a:rPr sz="1200" spc="-1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associati.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50">
              <a:latin typeface="Times New Roman"/>
              <a:cs typeface="Times New Roman"/>
            </a:endParaRPr>
          </a:p>
          <a:p>
            <a:pPr marL="76200" marR="20764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(3.19) 0:2.6 </a:t>
            </a:r>
            <a:r>
              <a:rPr sz="1200" spc="-10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è un simbolo </a:t>
            </a:r>
            <a:r>
              <a:rPr sz="1200" spc="-5" dirty="0">
                <a:latin typeface="Times New Roman"/>
                <a:cs typeface="Times New Roman"/>
              </a:rPr>
              <a:t>verbale designante </a:t>
            </a:r>
            <a:r>
              <a:rPr sz="1200" dirty="0">
                <a:latin typeface="Times New Roman"/>
                <a:cs typeface="Times New Roman"/>
              </a:rPr>
              <a:t>tutte le </a:t>
            </a:r>
            <a:r>
              <a:rPr sz="1200" spc="-5" dirty="0">
                <a:latin typeface="Times New Roman"/>
                <a:cs typeface="Times New Roman"/>
              </a:rPr>
              <a:t>personalizzazioni della Deità.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termine richiede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differente </a:t>
            </a:r>
            <a:r>
              <a:rPr sz="1200" dirty="0">
                <a:latin typeface="Times New Roman"/>
                <a:cs typeface="Times New Roman"/>
              </a:rPr>
              <a:t>definizione  </a:t>
            </a:r>
            <a:r>
              <a:rPr sz="1200" spc="-5" dirty="0">
                <a:latin typeface="Times New Roman"/>
                <a:cs typeface="Times New Roman"/>
              </a:rPr>
              <a:t>per ogni </a:t>
            </a:r>
            <a:r>
              <a:rPr sz="1200" dirty="0">
                <a:latin typeface="Times New Roman"/>
                <a:cs typeface="Times New Roman"/>
              </a:rPr>
              <a:t>livello </a:t>
            </a:r>
            <a:r>
              <a:rPr sz="1200" spc="-5" dirty="0">
                <a:latin typeface="Times New Roman"/>
                <a:cs typeface="Times New Roman"/>
              </a:rPr>
              <a:t>personale </a:t>
            </a:r>
            <a:r>
              <a:rPr sz="1200" dirty="0">
                <a:latin typeface="Times New Roman"/>
                <a:cs typeface="Times New Roman"/>
              </a:rPr>
              <a:t>di funzione </a:t>
            </a:r>
            <a:r>
              <a:rPr sz="1200" spc="-5" dirty="0">
                <a:latin typeface="Times New Roman"/>
                <a:cs typeface="Times New Roman"/>
              </a:rPr>
              <a:t>della Deità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deve essere ulteriormente ridefinito all’interno di ciascuno </a:t>
            </a:r>
            <a:r>
              <a:rPr sz="1200" dirty="0">
                <a:latin typeface="Times New Roman"/>
                <a:cs typeface="Times New Roman"/>
              </a:rPr>
              <a:t>di questi livelli,  poiché </a:t>
            </a:r>
            <a:r>
              <a:rPr sz="1200" spc="-5" dirty="0">
                <a:latin typeface="Times New Roman"/>
                <a:cs typeface="Times New Roman"/>
              </a:rPr>
              <a:t>questo termine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essere impiegato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designare </a:t>
            </a:r>
            <a:r>
              <a:rPr sz="1200" dirty="0">
                <a:latin typeface="Times New Roman"/>
                <a:cs typeface="Times New Roman"/>
              </a:rPr>
              <a:t>le diverse personalizzazioni </a:t>
            </a:r>
            <a:r>
              <a:rPr sz="1200" spc="-5" dirty="0">
                <a:latin typeface="Times New Roman"/>
                <a:cs typeface="Times New Roman"/>
              </a:rPr>
              <a:t>coordinate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subordinate della Deità; </a:t>
            </a:r>
            <a:r>
              <a:rPr sz="1200" dirty="0">
                <a:latin typeface="Times New Roman"/>
                <a:cs typeface="Times New Roman"/>
              </a:rPr>
              <a:t>per  </a:t>
            </a:r>
            <a:r>
              <a:rPr sz="1200" spc="-5" dirty="0">
                <a:latin typeface="Times New Roman"/>
                <a:cs typeface="Times New Roman"/>
              </a:rPr>
              <a:t>esempio: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Figli Creatori Paradisiaci </a:t>
            </a:r>
            <a:r>
              <a:rPr sz="1200" dirty="0">
                <a:latin typeface="Times New Roman"/>
                <a:cs typeface="Times New Roman"/>
              </a:rPr>
              <a:t>— i </a:t>
            </a:r>
            <a:r>
              <a:rPr sz="1200" spc="-5" dirty="0">
                <a:latin typeface="Times New Roman"/>
                <a:cs typeface="Times New Roman"/>
              </a:rPr>
              <a:t>padri </a:t>
            </a:r>
            <a:r>
              <a:rPr sz="1200" dirty="0">
                <a:latin typeface="Times New Roman"/>
                <a:cs typeface="Times New Roman"/>
              </a:rPr>
              <a:t>degli </a:t>
            </a:r>
            <a:r>
              <a:rPr sz="1200" spc="-5" dirty="0">
                <a:latin typeface="Times New Roman"/>
                <a:cs typeface="Times New Roman"/>
              </a:rPr>
              <a:t>Universi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locali.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200" baseline="38194" dirty="0">
                <a:latin typeface="Times New Roman"/>
                <a:cs typeface="Times New Roman"/>
              </a:rPr>
              <a:t>(4.1) </a:t>
            </a:r>
            <a:r>
              <a:rPr sz="1200" spc="-7" baseline="38194" dirty="0">
                <a:latin typeface="Times New Roman"/>
                <a:cs typeface="Times New Roman"/>
              </a:rPr>
              <a:t>0:2.7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termine Dio, così come </a:t>
            </a:r>
            <a:r>
              <a:rPr sz="1200" spc="-5" dirty="0">
                <a:latin typeface="Times New Roman"/>
                <a:cs typeface="Times New Roman"/>
              </a:rPr>
              <a:t>noi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utilizziamo,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essere</a:t>
            </a:r>
            <a:r>
              <a:rPr sz="1200" spc="-1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capito:</a:t>
            </a:r>
            <a:endParaRPr sz="1200">
              <a:latin typeface="Times New Roman"/>
              <a:cs typeface="Times New Roman"/>
            </a:endParaRPr>
          </a:p>
          <a:p>
            <a:pPr marL="533400">
              <a:lnSpc>
                <a:spcPct val="100000"/>
              </a:lnSpc>
              <a:spcBef>
                <a:spcPts val="1345"/>
              </a:spcBef>
            </a:pPr>
            <a:r>
              <a:rPr sz="1200" baseline="38194" dirty="0">
                <a:latin typeface="Times New Roman"/>
                <a:cs typeface="Times New Roman"/>
              </a:rPr>
              <a:t>(4.2) </a:t>
            </a:r>
            <a:r>
              <a:rPr sz="1200" spc="-7" baseline="38194" dirty="0">
                <a:latin typeface="Times New Roman"/>
                <a:cs typeface="Times New Roman"/>
              </a:rPr>
              <a:t>0:2.8 </a:t>
            </a:r>
            <a:r>
              <a:rPr sz="1200" i="1" spc="-5" dirty="0">
                <a:latin typeface="Times New Roman"/>
                <a:cs typeface="Times New Roman"/>
              </a:rPr>
              <a:t>Per </a:t>
            </a:r>
            <a:r>
              <a:rPr sz="1200" i="1" dirty="0">
                <a:latin typeface="Times New Roman"/>
                <a:cs typeface="Times New Roman"/>
              </a:rPr>
              <a:t>designazione — </a:t>
            </a:r>
            <a:r>
              <a:rPr sz="1200" spc="-5" dirty="0">
                <a:latin typeface="Times New Roman"/>
                <a:cs typeface="Times New Roman"/>
              </a:rPr>
              <a:t>come Dio </a:t>
            </a:r>
            <a:r>
              <a:rPr sz="1200" dirty="0">
                <a:latin typeface="Times New Roman"/>
                <a:cs typeface="Times New Roman"/>
              </a:rPr>
              <a:t>il</a:t>
            </a:r>
            <a:r>
              <a:rPr sz="1200" spc="-1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Padre.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1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110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201659" cy="372110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71755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(63.3) 5:1.5 </a:t>
            </a:r>
            <a:r>
              <a:rPr sz="1200" spc="-5" dirty="0">
                <a:latin typeface="Times New Roman"/>
                <a:cs typeface="Times New Roman"/>
              </a:rPr>
              <a:t>Per quanto </a:t>
            </a:r>
            <a:r>
              <a:rPr sz="1200" dirty="0">
                <a:latin typeface="Times New Roman"/>
                <a:cs typeface="Times New Roman"/>
              </a:rPr>
              <a:t>i mortali di </a:t>
            </a:r>
            <a:r>
              <a:rPr sz="1200" spc="-5" dirty="0">
                <a:latin typeface="Times New Roman"/>
                <a:cs typeface="Times New Roman"/>
              </a:rPr>
              <a:t>Urantia </a:t>
            </a:r>
            <a:r>
              <a:rPr sz="1200" dirty="0">
                <a:latin typeface="Times New Roman"/>
                <a:cs typeface="Times New Roman"/>
              </a:rPr>
              <a:t>possano </a:t>
            </a:r>
            <a:r>
              <a:rPr sz="1200" spc="-5" dirty="0">
                <a:latin typeface="Times New Roman"/>
                <a:cs typeface="Times New Roman"/>
              </a:rPr>
              <a:t>differire nelle </a:t>
            </a:r>
            <a:r>
              <a:rPr sz="1200" dirty="0">
                <a:latin typeface="Times New Roman"/>
                <a:cs typeface="Times New Roman"/>
              </a:rPr>
              <a:t>loro possibilità e dotazioni </a:t>
            </a:r>
            <a:r>
              <a:rPr sz="1200" spc="-5" dirty="0">
                <a:latin typeface="Times New Roman"/>
                <a:cs typeface="Times New Roman"/>
              </a:rPr>
              <a:t>intellettuali, sociali, economiche ed anche  morali,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dimenticate </a:t>
            </a:r>
            <a:r>
              <a:rPr sz="1200" dirty="0">
                <a:latin typeface="Times New Roman"/>
                <a:cs typeface="Times New Roman"/>
              </a:rPr>
              <a:t>che la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dotazione spirituale è uniforme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unica. </a:t>
            </a:r>
            <a:r>
              <a:rPr sz="1200" spc="-5" dirty="0">
                <a:latin typeface="Times New Roman"/>
                <a:cs typeface="Times New Roman"/>
              </a:rPr>
              <a:t>Essi beneficiano </a:t>
            </a:r>
            <a:r>
              <a:rPr sz="1200" dirty="0">
                <a:latin typeface="Times New Roman"/>
                <a:cs typeface="Times New Roman"/>
              </a:rPr>
              <a:t>tutti della </a:t>
            </a:r>
            <a:r>
              <a:rPr sz="1200" spc="-5" dirty="0">
                <a:latin typeface="Times New Roman"/>
                <a:cs typeface="Times New Roman"/>
              </a:rPr>
              <a:t>medesima </a:t>
            </a:r>
            <a:r>
              <a:rPr sz="1200" dirty="0">
                <a:latin typeface="Times New Roman"/>
                <a:cs typeface="Times New Roman"/>
              </a:rPr>
              <a:t>presenza divina 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dono venuto </a:t>
            </a:r>
            <a:r>
              <a:rPr sz="1200" spc="-5" dirty="0">
                <a:latin typeface="Times New Roman"/>
                <a:cs typeface="Times New Roman"/>
              </a:rPr>
              <a:t>dal </a:t>
            </a:r>
            <a:r>
              <a:rPr sz="1200" dirty="0">
                <a:latin typeface="Times New Roman"/>
                <a:cs typeface="Times New Roman"/>
              </a:rPr>
              <a:t>Padre, </a:t>
            </a:r>
            <a:r>
              <a:rPr sz="1200" spc="-5" dirty="0">
                <a:latin typeface="Times New Roman"/>
                <a:cs typeface="Times New Roman"/>
              </a:rPr>
              <a:t>ed hanno </a:t>
            </a:r>
            <a:r>
              <a:rPr sz="1200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l’uguale privilegio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cercare </a:t>
            </a:r>
            <a:r>
              <a:rPr sz="1200" dirty="0">
                <a:latin typeface="Times New Roman"/>
                <a:cs typeface="Times New Roman"/>
              </a:rPr>
              <a:t>un’intima </a:t>
            </a:r>
            <a:r>
              <a:rPr sz="1200" spc="-5" dirty="0">
                <a:latin typeface="Times New Roman"/>
                <a:cs typeface="Times New Roman"/>
              </a:rPr>
              <a:t>comunione personale con questo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interiore  d’origine divina. Allo </a:t>
            </a:r>
            <a:r>
              <a:rPr sz="1200" dirty="0">
                <a:latin typeface="Times New Roman"/>
                <a:cs typeface="Times New Roman"/>
              </a:rPr>
              <a:t>stesso tempo tutti possono </a:t>
            </a:r>
            <a:r>
              <a:rPr sz="1200" spc="-5" dirty="0">
                <a:latin typeface="Times New Roman"/>
                <a:cs typeface="Times New Roman"/>
              </a:rPr>
              <a:t>ugualmente scegliere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accettare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guida spirituale uniforme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questi </a:t>
            </a:r>
            <a:r>
              <a:rPr sz="1200" dirty="0">
                <a:latin typeface="Times New Roman"/>
                <a:cs typeface="Times New Roman"/>
              </a:rPr>
              <a:t>Monitori  </a:t>
            </a:r>
            <a:r>
              <a:rPr sz="1200" spc="-5" dirty="0">
                <a:latin typeface="Times New Roman"/>
                <a:cs typeface="Times New Roman"/>
              </a:rPr>
              <a:t>del Mistero.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685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(63.4) 5:1.6 </a:t>
            </a:r>
            <a:r>
              <a:rPr sz="1200" spc="-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un uomo </a:t>
            </a:r>
            <a:r>
              <a:rPr sz="1200" spc="-5" dirty="0">
                <a:latin typeface="Times New Roman"/>
                <a:cs typeface="Times New Roman"/>
              </a:rPr>
              <a:t>mortale </a:t>
            </a:r>
            <a:r>
              <a:rPr sz="1200" dirty="0">
                <a:latin typeface="Times New Roman"/>
                <a:cs typeface="Times New Roman"/>
              </a:rPr>
              <a:t>ha motivazioni </a:t>
            </a:r>
            <a:r>
              <a:rPr sz="1200" spc="-5" dirty="0">
                <a:latin typeface="Times New Roman"/>
                <a:cs typeface="Times New Roman"/>
              </a:rPr>
              <a:t>spirituali sincere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consacra senza </a:t>
            </a:r>
            <a:r>
              <a:rPr sz="1200" spc="-5" dirty="0">
                <a:latin typeface="Times New Roman"/>
                <a:cs typeface="Times New Roman"/>
              </a:rPr>
              <a:t>riserve </a:t>
            </a:r>
            <a:r>
              <a:rPr sz="1200" dirty="0">
                <a:latin typeface="Times New Roman"/>
                <a:cs typeface="Times New Roman"/>
              </a:rPr>
              <a:t>a fare la volontà </a:t>
            </a:r>
            <a:r>
              <a:rPr sz="1200" spc="-5" dirty="0">
                <a:latin typeface="Times New Roman"/>
                <a:cs typeface="Times New Roman"/>
              </a:rPr>
              <a:t>del Padre, allora, </a:t>
            </a:r>
            <a:r>
              <a:rPr sz="1200" dirty="0">
                <a:latin typeface="Times New Roman"/>
                <a:cs typeface="Times New Roman"/>
              </a:rPr>
              <a:t>poiché è  </a:t>
            </a:r>
            <a:r>
              <a:rPr sz="1200" spc="-5" dirty="0">
                <a:latin typeface="Times New Roman"/>
                <a:cs typeface="Times New Roman"/>
              </a:rPr>
              <a:t>spiritualmente dotato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maniera così certa ed </a:t>
            </a:r>
            <a:r>
              <a:rPr sz="1200" dirty="0">
                <a:latin typeface="Times New Roman"/>
                <a:cs typeface="Times New Roman"/>
              </a:rPr>
              <a:t>efficace </a:t>
            </a:r>
            <a:r>
              <a:rPr sz="1200" spc="-5" dirty="0">
                <a:latin typeface="Times New Roman"/>
                <a:cs typeface="Times New Roman"/>
              </a:rPr>
              <a:t>dal </a:t>
            </a:r>
            <a:r>
              <a:rPr sz="1200" dirty="0">
                <a:latin typeface="Times New Roman"/>
                <a:cs typeface="Times New Roman"/>
              </a:rPr>
              <a:t>divino </a:t>
            </a:r>
            <a:r>
              <a:rPr sz="1200" spc="-5" dirty="0">
                <a:latin typeface="Times New Roman"/>
                <a:cs typeface="Times New Roman"/>
              </a:rPr>
              <a:t>Aggiustatore interiore, </a:t>
            </a:r>
            <a:r>
              <a:rPr sz="1200" dirty="0">
                <a:latin typeface="Times New Roman"/>
                <a:cs typeface="Times New Roman"/>
              </a:rPr>
              <a:t>non può mancare di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concretizzarsi</a:t>
            </a:r>
            <a:endParaRPr sz="1200">
              <a:latin typeface="Times New Roman"/>
              <a:cs typeface="Times New Roman"/>
            </a:endParaRPr>
          </a:p>
          <a:p>
            <a:pPr marL="76200" marR="9017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nell’esperienza </a:t>
            </a:r>
            <a:r>
              <a:rPr sz="1200" dirty="0">
                <a:latin typeface="Times New Roman"/>
                <a:cs typeface="Times New Roman"/>
              </a:rPr>
              <a:t>di quell’individuo la </a:t>
            </a:r>
            <a:r>
              <a:rPr sz="1200" spc="-5" dirty="0">
                <a:latin typeface="Times New Roman"/>
                <a:cs typeface="Times New Roman"/>
              </a:rPr>
              <a:t>coscienza sublime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conoscere Dio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certezza superna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sopravvivere al </a:t>
            </a:r>
            <a:r>
              <a:rPr sz="1200" dirty="0">
                <a:latin typeface="Times New Roman"/>
                <a:cs typeface="Times New Roman"/>
              </a:rPr>
              <a:t>fine di </a:t>
            </a:r>
            <a:r>
              <a:rPr sz="1200" spc="5" dirty="0">
                <a:latin typeface="Times New Roman"/>
                <a:cs typeface="Times New Roman"/>
              </a:rPr>
              <a:t>trovare </a:t>
            </a:r>
            <a:r>
              <a:rPr sz="1200" spc="-5" dirty="0">
                <a:latin typeface="Times New Roman"/>
                <a:cs typeface="Times New Roman"/>
              </a:rPr>
              <a:t>Dio  mediante l’esperienza progressiva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divenire sempre </a:t>
            </a:r>
            <a:r>
              <a:rPr sz="1200" dirty="0">
                <a:latin typeface="Times New Roman"/>
                <a:cs typeface="Times New Roman"/>
              </a:rPr>
              <a:t>più simile a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lui.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10604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(63.5) 5:1.7 </a:t>
            </a:r>
            <a:r>
              <a:rPr sz="1200" spc="-5" dirty="0">
                <a:latin typeface="Times New Roman"/>
                <a:cs typeface="Times New Roman"/>
              </a:rPr>
              <a:t>L’uomo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spiritualmente abitato </a:t>
            </a:r>
            <a:r>
              <a:rPr sz="1200" dirty="0">
                <a:latin typeface="Times New Roman"/>
                <a:cs typeface="Times New Roman"/>
              </a:rPr>
              <a:t>da un </a:t>
            </a:r>
            <a:r>
              <a:rPr sz="1200" spc="-5" dirty="0">
                <a:latin typeface="Times New Roman"/>
                <a:cs typeface="Times New Roman"/>
              </a:rPr>
              <a:t>Aggiustatore </a:t>
            </a:r>
            <a:r>
              <a:rPr sz="1200" dirty="0">
                <a:latin typeface="Times New Roman"/>
                <a:cs typeface="Times New Roman"/>
              </a:rPr>
              <a:t>di Pensiero che </a:t>
            </a:r>
            <a:r>
              <a:rPr sz="1200" spc="-5" dirty="0">
                <a:latin typeface="Times New Roman"/>
                <a:cs typeface="Times New Roman"/>
              </a:rPr>
              <a:t>sopravvive. Se </a:t>
            </a:r>
            <a:r>
              <a:rPr sz="1200" dirty="0">
                <a:latin typeface="Times New Roman"/>
                <a:cs typeface="Times New Roman"/>
              </a:rPr>
              <a:t>una tale mente umana è </a:t>
            </a:r>
            <a:r>
              <a:rPr sz="1200" spc="-5" dirty="0">
                <a:latin typeface="Times New Roman"/>
                <a:cs typeface="Times New Roman"/>
              </a:rPr>
              <a:t>sinceramente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spiritualmente motivata, se </a:t>
            </a:r>
            <a:r>
              <a:rPr sz="1200" dirty="0">
                <a:latin typeface="Times New Roman"/>
                <a:cs typeface="Times New Roman"/>
              </a:rPr>
              <a:t>una tale </a:t>
            </a:r>
            <a:r>
              <a:rPr sz="1200" spc="-5" dirty="0">
                <a:latin typeface="Times New Roman"/>
                <a:cs typeface="Times New Roman"/>
              </a:rPr>
              <a:t>anima </a:t>
            </a:r>
            <a:r>
              <a:rPr sz="1200" dirty="0">
                <a:latin typeface="Times New Roman"/>
                <a:cs typeface="Times New Roman"/>
              </a:rPr>
              <a:t>umana </a:t>
            </a:r>
            <a:r>
              <a:rPr sz="1200" spc="-5" dirty="0">
                <a:latin typeface="Times New Roman"/>
                <a:cs typeface="Times New Roman"/>
              </a:rPr>
              <a:t>desidera conoscere Dio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divenire </a:t>
            </a:r>
            <a:r>
              <a:rPr sz="1200" dirty="0">
                <a:latin typeface="Times New Roman"/>
                <a:cs typeface="Times New Roman"/>
              </a:rPr>
              <a:t>simile a lui, </a:t>
            </a:r>
            <a:r>
              <a:rPr sz="1200" spc="-5" dirty="0">
                <a:latin typeface="Times New Roman"/>
                <a:cs typeface="Times New Roman"/>
              </a:rPr>
              <a:t>se vuole onestamente fare </a:t>
            </a:r>
            <a:r>
              <a:rPr sz="1200" spc="5" dirty="0">
                <a:latin typeface="Times New Roman"/>
                <a:cs typeface="Times New Roman"/>
              </a:rPr>
              <a:t>la  </a:t>
            </a:r>
            <a:r>
              <a:rPr sz="1200" dirty="0">
                <a:latin typeface="Times New Roman"/>
                <a:cs typeface="Times New Roman"/>
              </a:rPr>
              <a:t>volontà </a:t>
            </a:r>
            <a:r>
              <a:rPr sz="1200" spc="-5" dirty="0">
                <a:latin typeface="Times New Roman"/>
                <a:cs typeface="Times New Roman"/>
              </a:rPr>
              <a:t>del Padre, </a:t>
            </a:r>
            <a:r>
              <a:rPr sz="1200" dirty="0">
                <a:latin typeface="Times New Roman"/>
                <a:cs typeface="Times New Roman"/>
              </a:rPr>
              <a:t>allora non </a:t>
            </a:r>
            <a:r>
              <a:rPr sz="1200" spc="-5" dirty="0">
                <a:latin typeface="Times New Roman"/>
                <a:cs typeface="Times New Roman"/>
              </a:rPr>
              <a:t>esiste </a:t>
            </a:r>
            <a:r>
              <a:rPr sz="1200" dirty="0">
                <a:latin typeface="Times New Roman"/>
                <a:cs typeface="Times New Roman"/>
              </a:rPr>
              <a:t>influenza </a:t>
            </a:r>
            <a:r>
              <a:rPr sz="1200" spc="-5" dirty="0">
                <a:latin typeface="Times New Roman"/>
                <a:cs typeface="Times New Roman"/>
              </a:rPr>
              <a:t>negativa </a:t>
            </a:r>
            <a:r>
              <a:rPr sz="1200" dirty="0">
                <a:latin typeface="Times New Roman"/>
                <a:cs typeface="Times New Roman"/>
              </a:rPr>
              <a:t>di privazione </a:t>
            </a:r>
            <a:r>
              <a:rPr sz="1200" spc="-5" dirty="0">
                <a:latin typeface="Times New Roman"/>
                <a:cs typeface="Times New Roman"/>
              </a:rPr>
              <a:t>umana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potere concreto </a:t>
            </a:r>
            <a:r>
              <a:rPr sz="1200" dirty="0">
                <a:latin typeface="Times New Roman"/>
                <a:cs typeface="Times New Roman"/>
              </a:rPr>
              <a:t>di possibile </a:t>
            </a:r>
            <a:r>
              <a:rPr sz="1200" spc="-5" dirty="0">
                <a:latin typeface="Times New Roman"/>
                <a:cs typeface="Times New Roman"/>
              </a:rPr>
              <a:t>interferenza che </a:t>
            </a:r>
            <a:r>
              <a:rPr sz="1200" dirty="0">
                <a:latin typeface="Times New Roman"/>
                <a:cs typeface="Times New Roman"/>
              </a:rPr>
              <a:t>possano  </a:t>
            </a:r>
            <a:r>
              <a:rPr sz="1200" spc="-5" dirty="0">
                <a:latin typeface="Times New Roman"/>
                <a:cs typeface="Times New Roman"/>
              </a:rPr>
              <a:t>impedire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quest’anima </a:t>
            </a:r>
            <a:r>
              <a:rPr sz="1200" dirty="0">
                <a:latin typeface="Times New Roman"/>
                <a:cs typeface="Times New Roman"/>
              </a:rPr>
              <a:t>tanto </a:t>
            </a:r>
            <a:r>
              <a:rPr sz="1200" spc="-5" dirty="0">
                <a:latin typeface="Times New Roman"/>
                <a:cs typeface="Times New Roman"/>
              </a:rPr>
              <a:t>divinamente </a:t>
            </a:r>
            <a:r>
              <a:rPr sz="1200" dirty="0">
                <a:latin typeface="Times New Roman"/>
                <a:cs typeface="Times New Roman"/>
              </a:rPr>
              <a:t>motivata di </a:t>
            </a:r>
            <a:r>
              <a:rPr sz="1200" spc="-5" dirty="0">
                <a:latin typeface="Times New Roman"/>
                <a:cs typeface="Times New Roman"/>
              </a:rPr>
              <a:t>ascendere </a:t>
            </a:r>
            <a:r>
              <a:rPr sz="1200" dirty="0">
                <a:latin typeface="Times New Roman"/>
                <a:cs typeface="Times New Roman"/>
              </a:rPr>
              <a:t>in sicurezza </a:t>
            </a:r>
            <a:r>
              <a:rPr sz="1200" spc="-5" dirty="0">
                <a:latin typeface="Times New Roman"/>
                <a:cs typeface="Times New Roman"/>
              </a:rPr>
              <a:t>fino </a:t>
            </a:r>
            <a:r>
              <a:rPr sz="1200" dirty="0">
                <a:latin typeface="Times New Roman"/>
                <a:cs typeface="Times New Roman"/>
              </a:rPr>
              <a:t>ai </a:t>
            </a:r>
            <a:r>
              <a:rPr sz="1200" spc="-5" dirty="0">
                <a:latin typeface="Times New Roman"/>
                <a:cs typeface="Times New Roman"/>
              </a:rPr>
              <a:t>portali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Paradiso.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35814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(63.6) 5:1.8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Padre </a:t>
            </a:r>
            <a:r>
              <a:rPr sz="1200" dirty="0">
                <a:latin typeface="Times New Roman"/>
                <a:cs typeface="Times New Roman"/>
              </a:rPr>
              <a:t>desidera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tutte le </a:t>
            </a:r>
            <a:r>
              <a:rPr sz="1200" spc="-5" dirty="0">
                <a:latin typeface="Times New Roman"/>
                <a:cs typeface="Times New Roman"/>
              </a:rPr>
              <a:t>sue creature </a:t>
            </a:r>
            <a:r>
              <a:rPr sz="1200" dirty="0">
                <a:latin typeface="Times New Roman"/>
                <a:cs typeface="Times New Roman"/>
              </a:rPr>
              <a:t>siano in comunione </a:t>
            </a:r>
            <a:r>
              <a:rPr sz="1200" spc="-5" dirty="0">
                <a:latin typeface="Times New Roman"/>
                <a:cs typeface="Times New Roman"/>
              </a:rPr>
              <a:t>personale con </a:t>
            </a:r>
            <a:r>
              <a:rPr sz="1200" dirty="0">
                <a:latin typeface="Times New Roman"/>
                <a:cs typeface="Times New Roman"/>
              </a:rPr>
              <a:t>lui.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ha in </a:t>
            </a:r>
            <a:r>
              <a:rPr sz="1200" spc="-5" dirty="0">
                <a:latin typeface="Times New Roman"/>
                <a:cs typeface="Times New Roman"/>
              </a:rPr>
              <a:t>Paradiso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luogo </a:t>
            </a:r>
            <a:r>
              <a:rPr sz="1200" dirty="0">
                <a:latin typeface="Times New Roman"/>
                <a:cs typeface="Times New Roman"/>
              </a:rPr>
              <a:t>ove  </a:t>
            </a:r>
            <a:r>
              <a:rPr sz="1200" spc="-5" dirty="0">
                <a:latin typeface="Times New Roman"/>
                <a:cs typeface="Times New Roman"/>
              </a:rPr>
              <a:t>accogliere </a:t>
            </a:r>
            <a:r>
              <a:rPr sz="1200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coloro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cui status </a:t>
            </a:r>
            <a:r>
              <a:rPr sz="1200" dirty="0">
                <a:latin typeface="Times New Roman"/>
                <a:cs typeface="Times New Roman"/>
              </a:rPr>
              <a:t>di sopravvivenza e la </a:t>
            </a:r>
            <a:r>
              <a:rPr sz="1200" spc="-5" dirty="0">
                <a:latin typeface="Times New Roman"/>
                <a:cs typeface="Times New Roman"/>
              </a:rPr>
              <a:t>cui natura </a:t>
            </a:r>
            <a:r>
              <a:rPr sz="1200" dirty="0">
                <a:latin typeface="Times New Roman"/>
                <a:cs typeface="Times New Roman"/>
              </a:rPr>
              <a:t>spirituale </a:t>
            </a:r>
            <a:r>
              <a:rPr sz="1200" spc="-5" dirty="0">
                <a:latin typeface="Times New Roman"/>
                <a:cs typeface="Times New Roman"/>
              </a:rPr>
              <a:t>rendono </a:t>
            </a:r>
            <a:r>
              <a:rPr sz="1200" dirty="0">
                <a:latin typeface="Times New Roman"/>
                <a:cs typeface="Times New Roman"/>
              </a:rPr>
              <a:t>possibile tale </a:t>
            </a:r>
            <a:r>
              <a:rPr sz="1200" spc="-5" dirty="0">
                <a:latin typeface="Times New Roman"/>
                <a:cs typeface="Times New Roman"/>
              </a:rPr>
              <a:t>realizzazione. </a:t>
            </a:r>
            <a:r>
              <a:rPr sz="1200" dirty="0">
                <a:latin typeface="Times New Roman"/>
                <a:cs typeface="Times New Roman"/>
              </a:rPr>
              <a:t>Perciò </a:t>
            </a:r>
            <a:r>
              <a:rPr sz="1200" spc="-5" dirty="0">
                <a:latin typeface="Times New Roman"/>
                <a:cs typeface="Times New Roman"/>
              </a:rPr>
              <a:t>fissate  nella </a:t>
            </a:r>
            <a:r>
              <a:rPr sz="1200" dirty="0">
                <a:latin typeface="Times New Roman"/>
                <a:cs typeface="Times New Roman"/>
              </a:rPr>
              <a:t>vostra </a:t>
            </a:r>
            <a:r>
              <a:rPr sz="1200" spc="-5" dirty="0">
                <a:latin typeface="Times New Roman"/>
                <a:cs typeface="Times New Roman"/>
              </a:rPr>
              <a:t>filosofia </a:t>
            </a:r>
            <a:r>
              <a:rPr sz="1200" dirty="0">
                <a:latin typeface="Times New Roman"/>
                <a:cs typeface="Times New Roman"/>
              </a:rPr>
              <a:t>ora e </a:t>
            </a:r>
            <a:r>
              <a:rPr sz="1200" spc="-5" dirty="0">
                <a:latin typeface="Times New Roman"/>
                <a:cs typeface="Times New Roman"/>
              </a:rPr>
              <a:t>per sempre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ciascuno di voi 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tutti noi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avvicinabile, </a:t>
            </a:r>
            <a:r>
              <a:rPr sz="1200" dirty="0">
                <a:latin typeface="Times New Roman"/>
                <a:cs typeface="Times New Roman"/>
              </a:rPr>
              <a:t>il Padre è </a:t>
            </a:r>
            <a:r>
              <a:rPr sz="1200" spc="-5" dirty="0">
                <a:latin typeface="Times New Roman"/>
                <a:cs typeface="Times New Roman"/>
              </a:rPr>
              <a:t>accessibile, </a:t>
            </a:r>
            <a:r>
              <a:rPr sz="1200" dirty="0">
                <a:latin typeface="Times New Roman"/>
                <a:cs typeface="Times New Roman"/>
              </a:rPr>
              <a:t>la via è  </a:t>
            </a:r>
            <a:r>
              <a:rPr sz="1200" spc="-5" dirty="0">
                <a:latin typeface="Times New Roman"/>
                <a:cs typeface="Times New Roman"/>
              </a:rPr>
              <a:t>aperta. </a:t>
            </a:r>
            <a:r>
              <a:rPr sz="1200" spc="-1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forze </a:t>
            </a:r>
            <a:r>
              <a:rPr sz="1200" dirty="0">
                <a:latin typeface="Times New Roman"/>
                <a:cs typeface="Times New Roman"/>
              </a:rPr>
              <a:t>dell’amore divino, le vie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 mezzi </a:t>
            </a:r>
            <a:r>
              <a:rPr sz="1200" spc="-5" dirty="0">
                <a:latin typeface="Times New Roman"/>
                <a:cs typeface="Times New Roman"/>
              </a:rPr>
              <a:t>dell’amministrazione divina sono </a:t>
            </a:r>
            <a:r>
              <a:rPr sz="1200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impegnati nello sforzo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facilitare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l’avanzamento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ogni </a:t>
            </a:r>
            <a:r>
              <a:rPr sz="1200" dirty="0">
                <a:latin typeface="Times New Roman"/>
                <a:cs typeface="Times New Roman"/>
              </a:rPr>
              <a:t>meritevole intelligenza di </a:t>
            </a:r>
            <a:r>
              <a:rPr sz="1200" spc="-5" dirty="0">
                <a:latin typeface="Times New Roman"/>
                <a:cs typeface="Times New Roman"/>
              </a:rPr>
              <a:t>ciascun Universo </a:t>
            </a:r>
            <a:r>
              <a:rPr sz="1200" dirty="0">
                <a:latin typeface="Times New Roman"/>
                <a:cs typeface="Times New Roman"/>
              </a:rPr>
              <a:t>sino alla </a:t>
            </a:r>
            <a:r>
              <a:rPr sz="1200" spc="-5" dirty="0">
                <a:latin typeface="Times New Roman"/>
                <a:cs typeface="Times New Roman"/>
              </a:rPr>
              <a:t>presenza del </a:t>
            </a:r>
            <a:r>
              <a:rPr sz="1200" dirty="0">
                <a:latin typeface="Times New Roman"/>
                <a:cs typeface="Times New Roman"/>
              </a:rPr>
              <a:t>Padre </a:t>
            </a:r>
            <a:r>
              <a:rPr sz="1200" spc="-5" dirty="0">
                <a:latin typeface="Times New Roman"/>
                <a:cs typeface="Times New Roman"/>
              </a:rPr>
              <a:t>Universale </a:t>
            </a:r>
            <a:r>
              <a:rPr sz="1200" dirty="0">
                <a:latin typeface="Times New Roman"/>
                <a:cs typeface="Times New Roman"/>
              </a:rPr>
              <a:t>in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Paradiso.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1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111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202930" cy="40716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6858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(63.7) 5:1.9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fatto che ci voglia </a:t>
            </a:r>
            <a:r>
              <a:rPr sz="1200" dirty="0">
                <a:latin typeface="Times New Roman"/>
                <a:cs typeface="Times New Roman"/>
              </a:rPr>
              <a:t>un tempo considerevole </a:t>
            </a:r>
            <a:r>
              <a:rPr sz="1200" spc="-5" dirty="0">
                <a:latin typeface="Times New Roman"/>
                <a:cs typeface="Times New Roman"/>
              </a:rPr>
              <a:t>per raggiungere Dio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sminuisce affatto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realtà della </a:t>
            </a:r>
            <a:r>
              <a:rPr sz="1200" dirty="0">
                <a:latin typeface="Times New Roman"/>
                <a:cs typeface="Times New Roman"/>
              </a:rPr>
              <a:t>presenza e della  </a:t>
            </a:r>
            <a:r>
              <a:rPr sz="1200" spc="-5" dirty="0">
                <a:latin typeface="Times New Roman"/>
                <a:cs typeface="Times New Roman"/>
              </a:rPr>
              <a:t>personalità dell’Infinito.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vostra </a:t>
            </a:r>
            <a:r>
              <a:rPr sz="1200" spc="-5" dirty="0">
                <a:latin typeface="Times New Roman"/>
                <a:cs typeface="Times New Roman"/>
              </a:rPr>
              <a:t>ascensione </a:t>
            </a:r>
            <a:r>
              <a:rPr sz="1200" dirty="0">
                <a:latin typeface="Times New Roman"/>
                <a:cs typeface="Times New Roman"/>
              </a:rPr>
              <a:t>fa parte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circuito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sette </a:t>
            </a:r>
            <a:r>
              <a:rPr sz="1200" spc="-5" dirty="0">
                <a:latin typeface="Times New Roman"/>
                <a:cs typeface="Times New Roman"/>
              </a:rPr>
              <a:t>Superuniversi, </a:t>
            </a:r>
            <a:r>
              <a:rPr sz="1200" dirty="0">
                <a:latin typeface="Times New Roman"/>
                <a:cs typeface="Times New Roman"/>
              </a:rPr>
              <a:t>e benché voi lo </a:t>
            </a:r>
            <a:r>
              <a:rPr sz="1200" spc="-5" dirty="0">
                <a:latin typeface="Times New Roman"/>
                <a:cs typeface="Times New Roman"/>
              </a:rPr>
              <a:t>percorriate innumerevoli  volte, </a:t>
            </a:r>
            <a:r>
              <a:rPr sz="1200" dirty="0">
                <a:latin typeface="Times New Roman"/>
                <a:cs typeface="Times New Roman"/>
              </a:rPr>
              <a:t>potete </a:t>
            </a:r>
            <a:r>
              <a:rPr sz="1200" spc="-5" dirty="0">
                <a:latin typeface="Times New Roman"/>
                <a:cs typeface="Times New Roman"/>
              </a:rPr>
              <a:t>stare certi, </a:t>
            </a:r>
            <a:r>
              <a:rPr sz="1200" spc="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spirito ed </a:t>
            </a:r>
            <a:r>
              <a:rPr sz="1200" dirty="0">
                <a:latin typeface="Times New Roman"/>
                <a:cs typeface="Times New Roman"/>
              </a:rPr>
              <a:t>in status, di </a:t>
            </a:r>
            <a:r>
              <a:rPr sz="1200" spc="-5" dirty="0">
                <a:latin typeface="Times New Roman"/>
                <a:cs typeface="Times New Roman"/>
              </a:rPr>
              <a:t>procedere sempre </a:t>
            </a:r>
            <a:r>
              <a:rPr sz="1200" dirty="0">
                <a:latin typeface="Times New Roman"/>
                <a:cs typeface="Times New Roman"/>
              </a:rPr>
              <a:t>verso </a:t>
            </a:r>
            <a:r>
              <a:rPr sz="1200" spc="-5" dirty="0">
                <a:latin typeface="Times New Roman"/>
                <a:cs typeface="Times New Roman"/>
              </a:rPr>
              <a:t>l’interno. Potete contare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essere trasferiti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sfera </a:t>
            </a:r>
            <a:r>
              <a:rPr sz="1200" spc="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sfera  dai circuiti esterni </a:t>
            </a:r>
            <a:r>
              <a:rPr sz="1200" dirty="0">
                <a:latin typeface="Times New Roman"/>
                <a:cs typeface="Times New Roman"/>
              </a:rPr>
              <a:t>sempre più </a:t>
            </a:r>
            <a:r>
              <a:rPr sz="1200" spc="-5" dirty="0">
                <a:latin typeface="Times New Roman"/>
                <a:cs typeface="Times New Roman"/>
              </a:rPr>
              <a:t>vicino </a:t>
            </a:r>
            <a:r>
              <a:rPr sz="1200" dirty="0">
                <a:latin typeface="Times New Roman"/>
                <a:cs typeface="Times New Roman"/>
              </a:rPr>
              <a:t>al </a:t>
            </a:r>
            <a:r>
              <a:rPr sz="1200" spc="-5" dirty="0">
                <a:latin typeface="Times New Roman"/>
                <a:cs typeface="Times New Roman"/>
              </a:rPr>
              <a:t>centro </a:t>
            </a:r>
            <a:r>
              <a:rPr sz="1200" dirty="0">
                <a:latin typeface="Times New Roman"/>
                <a:cs typeface="Times New Roman"/>
              </a:rPr>
              <a:t>interno,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giorno, </a:t>
            </a:r>
            <a:r>
              <a:rPr sz="1200" dirty="0">
                <a:latin typeface="Times New Roman"/>
                <a:cs typeface="Times New Roman"/>
              </a:rPr>
              <a:t>non dubitate, vi </a:t>
            </a:r>
            <a:r>
              <a:rPr sz="1200" spc="-5" dirty="0">
                <a:latin typeface="Times New Roman"/>
                <a:cs typeface="Times New Roman"/>
              </a:rPr>
              <a:t>troverete </a:t>
            </a:r>
            <a:r>
              <a:rPr sz="1200" dirty="0">
                <a:latin typeface="Times New Roman"/>
                <a:cs typeface="Times New Roman"/>
              </a:rPr>
              <a:t>innanzi alla </a:t>
            </a:r>
            <a:r>
              <a:rPr sz="1200" spc="-5" dirty="0">
                <a:latin typeface="Times New Roman"/>
                <a:cs typeface="Times New Roman"/>
              </a:rPr>
              <a:t>presenza centrale </a:t>
            </a:r>
            <a:r>
              <a:rPr sz="1200" dirty="0">
                <a:latin typeface="Times New Roman"/>
                <a:cs typeface="Times New Roman"/>
              </a:rPr>
              <a:t>e  divina e la </a:t>
            </a:r>
            <a:r>
              <a:rPr sz="1200" spc="-5" dirty="0">
                <a:latin typeface="Times New Roman"/>
                <a:cs typeface="Times New Roman"/>
              </a:rPr>
              <a:t>vedrete, figuratamente parlando, </a:t>
            </a:r>
            <a:r>
              <a:rPr sz="1200" dirty="0">
                <a:latin typeface="Times New Roman"/>
                <a:cs typeface="Times New Roman"/>
              </a:rPr>
              <a:t>faccia a </a:t>
            </a:r>
            <a:r>
              <a:rPr sz="1200" spc="-5" dirty="0">
                <a:latin typeface="Times New Roman"/>
                <a:cs typeface="Times New Roman"/>
              </a:rPr>
              <a:t>faccia.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questione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raggiungere reali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precisi livelli </a:t>
            </a:r>
            <a:r>
              <a:rPr sz="1200" dirty="0">
                <a:latin typeface="Times New Roman"/>
                <a:cs typeface="Times New Roman"/>
              </a:rPr>
              <a:t>spirituali, e </a:t>
            </a:r>
            <a:r>
              <a:rPr sz="1200" spc="-5" dirty="0">
                <a:latin typeface="Times New Roman"/>
                <a:cs typeface="Times New Roman"/>
              </a:rPr>
              <a:t>questi livelli  </a:t>
            </a:r>
            <a:r>
              <a:rPr sz="1200" dirty="0">
                <a:latin typeface="Times New Roman"/>
                <a:cs typeface="Times New Roman"/>
              </a:rPr>
              <a:t>spirituali sono </a:t>
            </a:r>
            <a:r>
              <a:rPr sz="1200" spc="-5" dirty="0">
                <a:latin typeface="Times New Roman"/>
                <a:cs typeface="Times New Roman"/>
              </a:rPr>
              <a:t>raggiungibili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qualunque essere </a:t>
            </a:r>
            <a:r>
              <a:rPr sz="1200" dirty="0">
                <a:latin typeface="Times New Roman"/>
                <a:cs typeface="Times New Roman"/>
              </a:rPr>
              <a:t>in cui ha </a:t>
            </a:r>
            <a:r>
              <a:rPr sz="1200" spc="-5" dirty="0">
                <a:latin typeface="Times New Roman"/>
                <a:cs typeface="Times New Roman"/>
              </a:rPr>
              <a:t>dimorato </a:t>
            </a:r>
            <a:r>
              <a:rPr sz="1200" dirty="0">
                <a:latin typeface="Times New Roman"/>
                <a:cs typeface="Times New Roman"/>
              </a:rPr>
              <a:t>un Monitore </a:t>
            </a:r>
            <a:r>
              <a:rPr sz="1200" spc="-5" dirty="0">
                <a:latin typeface="Times New Roman"/>
                <a:cs typeface="Times New Roman"/>
              </a:rPr>
              <a:t>del Mistero </a:t>
            </a:r>
            <a:r>
              <a:rPr sz="1200" dirty="0">
                <a:latin typeface="Times New Roman"/>
                <a:cs typeface="Times New Roman"/>
              </a:rPr>
              <a:t>e che si è </a:t>
            </a:r>
            <a:r>
              <a:rPr sz="1200" spc="-5" dirty="0">
                <a:latin typeface="Times New Roman"/>
                <a:cs typeface="Times New Roman"/>
              </a:rPr>
              <a:t>successivamente fuso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per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l’eternità con questo </a:t>
            </a:r>
            <a:r>
              <a:rPr sz="1200" dirty="0">
                <a:latin typeface="Times New Roman"/>
                <a:cs typeface="Times New Roman"/>
              </a:rPr>
              <a:t>Aggiustatore di</a:t>
            </a:r>
            <a:r>
              <a:rPr sz="1200" spc="-5" dirty="0">
                <a:latin typeface="Times New Roman"/>
                <a:cs typeface="Times New Roman"/>
              </a:rPr>
              <a:t> Pensiero.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38430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(64.1) 5:1.10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Padre </a:t>
            </a:r>
            <a:r>
              <a:rPr sz="1200" dirty="0">
                <a:latin typeface="Times New Roman"/>
                <a:cs typeface="Times New Roman"/>
              </a:rPr>
              <a:t>non è </a:t>
            </a:r>
            <a:r>
              <a:rPr sz="1200" spc="5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nascondiglio spirituale,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tante delle </a:t>
            </a:r>
            <a:r>
              <a:rPr sz="1200" dirty="0">
                <a:latin typeface="Times New Roman"/>
                <a:cs typeface="Times New Roman"/>
              </a:rPr>
              <a:t>sue </a:t>
            </a:r>
            <a:r>
              <a:rPr sz="1200" spc="-5" dirty="0">
                <a:latin typeface="Times New Roman"/>
                <a:cs typeface="Times New Roman"/>
              </a:rPr>
              <a:t>creature si </a:t>
            </a:r>
            <a:r>
              <a:rPr sz="1200" dirty="0">
                <a:latin typeface="Times New Roman"/>
                <a:cs typeface="Times New Roman"/>
              </a:rPr>
              <a:t>sono nascoste nelle </a:t>
            </a:r>
            <a:r>
              <a:rPr sz="1200" spc="-5" dirty="0">
                <a:latin typeface="Times New Roman"/>
                <a:cs typeface="Times New Roman"/>
              </a:rPr>
              <a:t>nebbie delle </a:t>
            </a:r>
            <a:r>
              <a:rPr sz="1200" dirty="0">
                <a:latin typeface="Times New Roman"/>
                <a:cs typeface="Times New Roman"/>
              </a:rPr>
              <a:t>loro stesse  </a:t>
            </a:r>
            <a:r>
              <a:rPr sz="1200" spc="-5" dirty="0">
                <a:latin typeface="Times New Roman"/>
                <a:cs typeface="Times New Roman"/>
              </a:rPr>
              <a:t>decisioni ostinate,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il momento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separate dalla comunione del </a:t>
            </a:r>
            <a:r>
              <a:rPr sz="1200" dirty="0">
                <a:latin typeface="Times New Roman"/>
                <a:cs typeface="Times New Roman"/>
              </a:rPr>
              <a:t>suo spirito e </a:t>
            </a:r>
            <a:r>
              <a:rPr sz="1200" spc="-5" dirty="0">
                <a:latin typeface="Times New Roman"/>
                <a:cs typeface="Times New Roman"/>
              </a:rPr>
              <a:t>dello </a:t>
            </a:r>
            <a:r>
              <a:rPr sz="1200" dirty="0">
                <a:latin typeface="Times New Roman"/>
                <a:cs typeface="Times New Roman"/>
              </a:rPr>
              <a:t>spirito di </a:t>
            </a:r>
            <a:r>
              <a:rPr sz="1200" spc="-5" dirty="0">
                <a:latin typeface="Times New Roman"/>
                <a:cs typeface="Times New Roman"/>
              </a:rPr>
              <a:t>suo Figlio, con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5" dirty="0">
                <a:latin typeface="Times New Roman"/>
                <a:cs typeface="Times New Roman"/>
              </a:rPr>
              <a:t>scelta </a:t>
            </a:r>
            <a:r>
              <a:rPr sz="1200" spc="-5" dirty="0">
                <a:latin typeface="Times New Roman"/>
                <a:cs typeface="Times New Roman"/>
              </a:rPr>
              <a:t>delle  </a:t>
            </a:r>
            <a:r>
              <a:rPr sz="1200" dirty="0">
                <a:latin typeface="Times New Roman"/>
                <a:cs typeface="Times New Roman"/>
              </a:rPr>
              <a:t>loro vie </a:t>
            </a:r>
            <a:r>
              <a:rPr sz="1200" spc="-5" dirty="0">
                <a:latin typeface="Times New Roman"/>
                <a:cs typeface="Times New Roman"/>
              </a:rPr>
              <a:t>perverse, con </a:t>
            </a:r>
            <a:r>
              <a:rPr sz="1200" dirty="0">
                <a:latin typeface="Times New Roman"/>
                <a:cs typeface="Times New Roman"/>
              </a:rPr>
              <a:t>l’indulgenza </a:t>
            </a:r>
            <a:r>
              <a:rPr sz="1200" spc="-5" dirty="0">
                <a:latin typeface="Times New Roman"/>
                <a:cs typeface="Times New Roman"/>
              </a:rPr>
              <a:t>all’arroganza delle </a:t>
            </a:r>
            <a:r>
              <a:rPr sz="1200" dirty="0">
                <a:latin typeface="Times New Roman"/>
                <a:cs typeface="Times New Roman"/>
              </a:rPr>
              <a:t>loro menti intolleranti e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nature </a:t>
            </a:r>
            <a:r>
              <a:rPr sz="1200" dirty="0">
                <a:latin typeface="Times New Roman"/>
                <a:cs typeface="Times New Roman"/>
              </a:rPr>
              <a:t>non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spirituali.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25781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(64.2) 5:1.11 </a:t>
            </a:r>
            <a:r>
              <a:rPr sz="1200" spc="-5" dirty="0">
                <a:latin typeface="Times New Roman"/>
                <a:cs typeface="Times New Roman"/>
              </a:rPr>
              <a:t>L’uomo </a:t>
            </a:r>
            <a:r>
              <a:rPr sz="1200" dirty="0">
                <a:latin typeface="Times New Roman"/>
                <a:cs typeface="Times New Roman"/>
              </a:rPr>
              <a:t>mortale può </a:t>
            </a:r>
            <a:r>
              <a:rPr sz="1200" spc="-5" dirty="0">
                <a:latin typeface="Times New Roman"/>
                <a:cs typeface="Times New Roman"/>
              </a:rPr>
              <a:t>avvicinarsi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e può </a:t>
            </a:r>
            <a:r>
              <a:rPr sz="1200" spc="-5" dirty="0">
                <a:latin typeface="Times New Roman"/>
                <a:cs typeface="Times New Roman"/>
              </a:rPr>
              <a:t>rinunciare ripetutamente </a:t>
            </a:r>
            <a:r>
              <a:rPr sz="1200" dirty="0">
                <a:latin typeface="Times New Roman"/>
                <a:cs typeface="Times New Roman"/>
              </a:rPr>
              <a:t>a fare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volontà divina </a:t>
            </a:r>
            <a:r>
              <a:rPr sz="1200" spc="-5" dirty="0">
                <a:latin typeface="Times New Roman"/>
                <a:cs typeface="Times New Roman"/>
              </a:rPr>
              <a:t>fino </a:t>
            </a:r>
            <a:r>
              <a:rPr sz="1200" dirty="0">
                <a:latin typeface="Times New Roman"/>
                <a:cs typeface="Times New Roman"/>
              </a:rPr>
              <a:t>a che </a:t>
            </a:r>
            <a:r>
              <a:rPr sz="1200" spc="-5" dirty="0">
                <a:latin typeface="Times New Roman"/>
                <a:cs typeface="Times New Roman"/>
              </a:rPr>
              <a:t>permane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 potere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scegliere.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verdetto </a:t>
            </a:r>
            <a:r>
              <a:rPr sz="1200" spc="-5" dirty="0">
                <a:latin typeface="Times New Roman"/>
                <a:cs typeface="Times New Roman"/>
              </a:rPr>
              <a:t>finale dell’uomo </a:t>
            </a:r>
            <a:r>
              <a:rPr sz="1200" dirty="0">
                <a:latin typeface="Times New Roman"/>
                <a:cs typeface="Times New Roman"/>
              </a:rPr>
              <a:t>non è </a:t>
            </a:r>
            <a:r>
              <a:rPr sz="1200" spc="-5" dirty="0">
                <a:latin typeface="Times New Roman"/>
                <a:cs typeface="Times New Roman"/>
              </a:rPr>
              <a:t>sancito </a:t>
            </a:r>
            <a:r>
              <a:rPr sz="1200" dirty="0">
                <a:latin typeface="Times New Roman"/>
                <a:cs typeface="Times New Roman"/>
              </a:rPr>
              <a:t>fino a quando non ha </a:t>
            </a:r>
            <a:r>
              <a:rPr sz="1200" spc="-5" dirty="0">
                <a:latin typeface="Times New Roman"/>
                <a:cs typeface="Times New Roman"/>
              </a:rPr>
              <a:t>perduto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facoltà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scegliere </a:t>
            </a:r>
            <a:r>
              <a:rPr sz="1200" dirty="0">
                <a:latin typeface="Times New Roman"/>
                <a:cs typeface="Times New Roman"/>
              </a:rPr>
              <a:t>la volontà del  </a:t>
            </a:r>
            <a:r>
              <a:rPr sz="1200" spc="-5" dirty="0">
                <a:latin typeface="Times New Roman"/>
                <a:cs typeface="Times New Roman"/>
              </a:rPr>
              <a:t>Padre.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Padre non chiude mai il </a:t>
            </a:r>
            <a:r>
              <a:rPr sz="1200" spc="-5" dirty="0">
                <a:latin typeface="Times New Roman"/>
                <a:cs typeface="Times New Roman"/>
              </a:rPr>
              <a:t>suo cuore ai bisogni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alle richieste </a:t>
            </a:r>
            <a:r>
              <a:rPr sz="1200" dirty="0">
                <a:latin typeface="Times New Roman"/>
                <a:cs typeface="Times New Roman"/>
              </a:rPr>
              <a:t>dei suoi </a:t>
            </a:r>
            <a:r>
              <a:rPr sz="1200" spc="-5" dirty="0">
                <a:latin typeface="Times New Roman"/>
                <a:cs typeface="Times New Roman"/>
              </a:rPr>
              <a:t>figli. Soltanto </a:t>
            </a:r>
            <a:r>
              <a:rPr sz="1200" dirty="0">
                <a:latin typeface="Times New Roman"/>
                <a:cs typeface="Times New Roman"/>
              </a:rPr>
              <a:t>i suoi </a:t>
            </a:r>
            <a:r>
              <a:rPr sz="1200" spc="-10" dirty="0">
                <a:latin typeface="Times New Roman"/>
                <a:cs typeface="Times New Roman"/>
              </a:rPr>
              <a:t>figli </a:t>
            </a:r>
            <a:r>
              <a:rPr sz="1200" spc="-5" dirty="0">
                <a:latin typeface="Times New Roman"/>
                <a:cs typeface="Times New Roman"/>
              </a:rPr>
              <a:t>chiudono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cuore </a:t>
            </a:r>
            <a:r>
              <a:rPr sz="1200" spc="-5" dirty="0">
                <a:latin typeface="Times New Roman"/>
                <a:cs typeface="Times New Roman"/>
              </a:rPr>
              <a:t>per  sempre al </a:t>
            </a:r>
            <a:r>
              <a:rPr sz="1200" dirty="0">
                <a:latin typeface="Times New Roman"/>
                <a:cs typeface="Times New Roman"/>
              </a:rPr>
              <a:t>potere </a:t>
            </a:r>
            <a:r>
              <a:rPr sz="1200" spc="-5" dirty="0">
                <a:latin typeface="Times New Roman"/>
                <a:cs typeface="Times New Roman"/>
              </a:rPr>
              <a:t>d’attrazione del Padre </a:t>
            </a:r>
            <a:r>
              <a:rPr sz="1200" dirty="0">
                <a:latin typeface="Times New Roman"/>
                <a:cs typeface="Times New Roman"/>
              </a:rPr>
              <a:t>quando perdono, infine 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sempre, il </a:t>
            </a:r>
            <a:r>
              <a:rPr sz="1200" spc="-5" dirty="0">
                <a:latin typeface="Times New Roman"/>
                <a:cs typeface="Times New Roman"/>
              </a:rPr>
              <a:t>desiderio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fare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divina </a:t>
            </a:r>
            <a:r>
              <a:rPr sz="1200" dirty="0">
                <a:latin typeface="Times New Roman"/>
                <a:cs typeface="Times New Roman"/>
              </a:rPr>
              <a:t>volontà — di  </a:t>
            </a:r>
            <a:r>
              <a:rPr sz="1200" spc="-5" dirty="0">
                <a:latin typeface="Times New Roman"/>
                <a:cs typeface="Times New Roman"/>
              </a:rPr>
              <a:t>conoscerlo </a:t>
            </a:r>
            <a:r>
              <a:rPr sz="1200" dirty="0">
                <a:latin typeface="Times New Roman"/>
                <a:cs typeface="Times New Roman"/>
              </a:rPr>
              <a:t>e di essere </a:t>
            </a:r>
            <a:r>
              <a:rPr sz="1200" spc="-5" dirty="0">
                <a:latin typeface="Times New Roman"/>
                <a:cs typeface="Times New Roman"/>
              </a:rPr>
              <a:t>simili </a:t>
            </a:r>
            <a:r>
              <a:rPr sz="1200" dirty="0">
                <a:latin typeface="Times New Roman"/>
                <a:cs typeface="Times New Roman"/>
              </a:rPr>
              <a:t>a lui. </a:t>
            </a:r>
            <a:r>
              <a:rPr sz="1200" spc="-5" dirty="0">
                <a:latin typeface="Times New Roman"/>
                <a:cs typeface="Times New Roman"/>
              </a:rPr>
              <a:t>Allo stesso modo,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destino eterno </a:t>
            </a:r>
            <a:r>
              <a:rPr sz="1200" dirty="0">
                <a:latin typeface="Times New Roman"/>
                <a:cs typeface="Times New Roman"/>
              </a:rPr>
              <a:t>dell’uomo è </a:t>
            </a:r>
            <a:r>
              <a:rPr sz="1200" spc="-5" dirty="0">
                <a:latin typeface="Times New Roman"/>
                <a:cs typeface="Times New Roman"/>
              </a:rPr>
              <a:t>assicurato </a:t>
            </a:r>
            <a:r>
              <a:rPr sz="1200" dirty="0">
                <a:latin typeface="Times New Roman"/>
                <a:cs typeface="Times New Roman"/>
              </a:rPr>
              <a:t>quando la </a:t>
            </a:r>
            <a:r>
              <a:rPr sz="1200" spc="-5" dirty="0">
                <a:latin typeface="Times New Roman"/>
                <a:cs typeface="Times New Roman"/>
              </a:rPr>
              <a:t>sua fusione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con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l’Aggiustatore proclama all’Universo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questo ascendente </a:t>
            </a:r>
            <a:r>
              <a:rPr sz="1200" dirty="0">
                <a:latin typeface="Times New Roman"/>
                <a:cs typeface="Times New Roman"/>
              </a:rPr>
              <a:t>ha </a:t>
            </a:r>
            <a:r>
              <a:rPr sz="1200" spc="-5" dirty="0">
                <a:latin typeface="Times New Roman"/>
                <a:cs typeface="Times New Roman"/>
              </a:rPr>
              <a:t>fatto </a:t>
            </a:r>
            <a:r>
              <a:rPr sz="1200" dirty="0">
                <a:latin typeface="Times New Roman"/>
                <a:cs typeface="Times New Roman"/>
              </a:rPr>
              <a:t>la scelta </a:t>
            </a:r>
            <a:r>
              <a:rPr sz="1200" spc="-5" dirty="0">
                <a:latin typeface="Times New Roman"/>
                <a:cs typeface="Times New Roman"/>
              </a:rPr>
              <a:t>finale ed irrevocabile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vivere </a:t>
            </a:r>
            <a:r>
              <a:rPr sz="1200" dirty="0">
                <a:latin typeface="Times New Roman"/>
                <a:cs typeface="Times New Roman"/>
              </a:rPr>
              <a:t>la volontà </a:t>
            </a:r>
            <a:r>
              <a:rPr sz="1200" spc="-5" dirty="0">
                <a:latin typeface="Times New Roman"/>
                <a:cs typeface="Times New Roman"/>
              </a:rPr>
              <a:t>del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Padre.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86995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(64.3) 5:1.12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grande Dio </a:t>
            </a:r>
            <a:r>
              <a:rPr sz="1200" dirty="0">
                <a:latin typeface="Times New Roman"/>
                <a:cs typeface="Times New Roman"/>
              </a:rPr>
              <a:t>stabilisce un </a:t>
            </a:r>
            <a:r>
              <a:rPr sz="1200" spc="-5" dirty="0">
                <a:latin typeface="Times New Roman"/>
                <a:cs typeface="Times New Roman"/>
              </a:rPr>
              <a:t>contatto </a:t>
            </a:r>
            <a:r>
              <a:rPr sz="1200" dirty="0">
                <a:latin typeface="Times New Roman"/>
                <a:cs typeface="Times New Roman"/>
              </a:rPr>
              <a:t>diretto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l’uomo </a:t>
            </a:r>
            <a:r>
              <a:rPr sz="1200" spc="-5" dirty="0">
                <a:latin typeface="Times New Roman"/>
                <a:cs typeface="Times New Roman"/>
              </a:rPr>
              <a:t>mortale </a:t>
            </a:r>
            <a:r>
              <a:rPr sz="1200" dirty="0">
                <a:latin typeface="Times New Roman"/>
                <a:cs typeface="Times New Roman"/>
              </a:rPr>
              <a:t>e dona una parte </a:t>
            </a:r>
            <a:r>
              <a:rPr sz="1200" spc="-5" dirty="0">
                <a:latin typeface="Times New Roman"/>
                <a:cs typeface="Times New Roman"/>
              </a:rPr>
              <a:t>del suo essere </a:t>
            </a:r>
            <a:r>
              <a:rPr sz="1200" dirty="0">
                <a:latin typeface="Times New Roman"/>
                <a:cs typeface="Times New Roman"/>
              </a:rPr>
              <a:t>infinito, </a:t>
            </a:r>
            <a:r>
              <a:rPr sz="1200" spc="-5" dirty="0">
                <a:latin typeface="Times New Roman"/>
                <a:cs typeface="Times New Roman"/>
              </a:rPr>
              <a:t>eterno ed  incomprensibile affinché </a:t>
            </a:r>
            <a:r>
              <a:rPr sz="1200" dirty="0">
                <a:latin typeface="Times New Roman"/>
                <a:cs typeface="Times New Roman"/>
              </a:rPr>
              <a:t>viva </a:t>
            </a:r>
            <a:r>
              <a:rPr sz="1200" spc="-5" dirty="0">
                <a:latin typeface="Times New Roman"/>
                <a:cs typeface="Times New Roman"/>
              </a:rPr>
              <a:t>ed abiti </a:t>
            </a:r>
            <a:r>
              <a:rPr sz="1200" dirty="0">
                <a:latin typeface="Times New Roman"/>
                <a:cs typeface="Times New Roman"/>
              </a:rPr>
              <a:t>in lui. </a:t>
            </a:r>
            <a:r>
              <a:rPr sz="1200" spc="-5" dirty="0">
                <a:latin typeface="Times New Roman"/>
                <a:cs typeface="Times New Roman"/>
              </a:rPr>
              <a:t>Dio si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lanciato </a:t>
            </a:r>
            <a:r>
              <a:rPr sz="1200" dirty="0">
                <a:latin typeface="Times New Roman"/>
                <a:cs typeface="Times New Roman"/>
              </a:rPr>
              <a:t>nell’avventura </a:t>
            </a:r>
            <a:r>
              <a:rPr sz="1200" spc="-5" dirty="0">
                <a:latin typeface="Times New Roman"/>
                <a:cs typeface="Times New Roman"/>
              </a:rPr>
              <a:t>eterna con </a:t>
            </a:r>
            <a:r>
              <a:rPr sz="1200" dirty="0">
                <a:latin typeface="Times New Roman"/>
                <a:cs typeface="Times New Roman"/>
              </a:rPr>
              <a:t>l’uomo. Se voi vi </a:t>
            </a:r>
            <a:r>
              <a:rPr sz="1200" spc="-5" dirty="0">
                <a:latin typeface="Times New Roman"/>
                <a:cs typeface="Times New Roman"/>
              </a:rPr>
              <a:t>abbandonate alle </a:t>
            </a:r>
            <a:r>
              <a:rPr sz="1200" dirty="0">
                <a:latin typeface="Times New Roman"/>
                <a:cs typeface="Times New Roman"/>
              </a:rPr>
              <a:t>direttive  </a:t>
            </a:r>
            <a:r>
              <a:rPr sz="1200" spc="-5" dirty="0">
                <a:latin typeface="Times New Roman"/>
                <a:cs typeface="Times New Roman"/>
              </a:rPr>
              <a:t>delle forze spirituali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sono </a:t>
            </a:r>
            <a:r>
              <a:rPr sz="1200" dirty="0">
                <a:latin typeface="Times New Roman"/>
                <a:cs typeface="Times New Roman"/>
              </a:rPr>
              <a:t>in voi ed </a:t>
            </a:r>
            <a:r>
              <a:rPr sz="1200" spc="-5" dirty="0">
                <a:latin typeface="Times New Roman"/>
                <a:cs typeface="Times New Roman"/>
              </a:rPr>
              <a:t>attorno </a:t>
            </a:r>
            <a:r>
              <a:rPr sz="1200" dirty="0">
                <a:latin typeface="Times New Roman"/>
                <a:cs typeface="Times New Roman"/>
              </a:rPr>
              <a:t>a voi, non </a:t>
            </a:r>
            <a:r>
              <a:rPr sz="1200" spc="-5" dirty="0">
                <a:latin typeface="Times New Roman"/>
                <a:cs typeface="Times New Roman"/>
              </a:rPr>
              <a:t>potete mancare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raggiungere l’alto destino stabilito </a:t>
            </a:r>
            <a:r>
              <a:rPr sz="1200" dirty="0">
                <a:latin typeface="Times New Roman"/>
                <a:cs typeface="Times New Roman"/>
              </a:rPr>
              <a:t>da un </a:t>
            </a:r>
            <a:r>
              <a:rPr sz="1200" spc="-5" dirty="0">
                <a:latin typeface="Times New Roman"/>
                <a:cs typeface="Times New Roman"/>
              </a:rPr>
              <a:t>Dio  amorevole, </a:t>
            </a:r>
            <a:r>
              <a:rPr sz="1200" dirty="0">
                <a:latin typeface="Times New Roman"/>
                <a:cs typeface="Times New Roman"/>
              </a:rPr>
              <a:t>quale meta </a:t>
            </a:r>
            <a:r>
              <a:rPr sz="1200" spc="-5" dirty="0">
                <a:latin typeface="Times New Roman"/>
                <a:cs typeface="Times New Roman"/>
              </a:rPr>
              <a:t>universale delle </a:t>
            </a:r>
            <a:r>
              <a:rPr sz="1200" dirty="0">
                <a:latin typeface="Times New Roman"/>
                <a:cs typeface="Times New Roman"/>
              </a:rPr>
              <a:t>sue creature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ascendono </a:t>
            </a:r>
            <a:r>
              <a:rPr sz="1200" spc="-5" dirty="0">
                <a:latin typeface="Times New Roman"/>
                <a:cs typeface="Times New Roman"/>
              </a:rPr>
              <a:t>dai </a:t>
            </a:r>
            <a:r>
              <a:rPr sz="1200" dirty="0">
                <a:latin typeface="Times New Roman"/>
                <a:cs typeface="Times New Roman"/>
              </a:rPr>
              <a:t>mondi </a:t>
            </a:r>
            <a:r>
              <a:rPr sz="1200" spc="-5" dirty="0">
                <a:latin typeface="Times New Roman"/>
                <a:cs typeface="Times New Roman"/>
              </a:rPr>
              <a:t>evoluzionari </a:t>
            </a:r>
            <a:r>
              <a:rPr sz="1200" dirty="0">
                <a:latin typeface="Times New Roman"/>
                <a:cs typeface="Times New Roman"/>
              </a:rPr>
              <a:t>dello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spazio.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1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112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4858"/>
            <a:ext cx="8199120" cy="395541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76200">
              <a:lnSpc>
                <a:spcPct val="100000"/>
              </a:lnSpc>
              <a:spcBef>
                <a:spcPts val="95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2. La presenza di</a:t>
            </a:r>
            <a:r>
              <a:rPr sz="1600" b="1" spc="20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Dio</a:t>
            </a:r>
            <a:endParaRPr sz="1600">
              <a:latin typeface="Times New Roman"/>
              <a:cs typeface="Times New Roman"/>
            </a:endParaRPr>
          </a:p>
          <a:p>
            <a:pPr marL="76200" marR="76835">
              <a:lnSpc>
                <a:spcPts val="1380"/>
              </a:lnSpc>
              <a:spcBef>
                <a:spcPts val="141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(64.4) 5:2.1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presenza </a:t>
            </a:r>
            <a:r>
              <a:rPr sz="1200" spc="-5" dirty="0">
                <a:latin typeface="Times New Roman"/>
                <a:cs typeface="Times New Roman"/>
              </a:rPr>
              <a:t>fisica dell’Infinito </a:t>
            </a:r>
            <a:r>
              <a:rPr sz="1200" dirty="0">
                <a:latin typeface="Times New Roman"/>
                <a:cs typeface="Times New Roman"/>
              </a:rPr>
              <a:t>è la </a:t>
            </a:r>
            <a:r>
              <a:rPr sz="1200" spc="-5" dirty="0">
                <a:latin typeface="Times New Roman"/>
                <a:cs typeface="Times New Roman"/>
              </a:rPr>
              <a:t>realtà </a:t>
            </a:r>
            <a:r>
              <a:rPr sz="1200" dirty="0">
                <a:latin typeface="Times New Roman"/>
                <a:cs typeface="Times New Roman"/>
              </a:rPr>
              <a:t>dell’Universo </a:t>
            </a:r>
            <a:r>
              <a:rPr sz="1200" spc="-5" dirty="0">
                <a:latin typeface="Times New Roman"/>
                <a:cs typeface="Times New Roman"/>
              </a:rPr>
              <a:t>materiale.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presenza mentale della </a:t>
            </a:r>
            <a:r>
              <a:rPr sz="1200" spc="-5" dirty="0">
                <a:latin typeface="Times New Roman"/>
                <a:cs typeface="Times New Roman"/>
              </a:rPr>
              <a:t>Deità </a:t>
            </a:r>
            <a:r>
              <a:rPr sz="1200" dirty="0">
                <a:latin typeface="Times New Roman"/>
                <a:cs typeface="Times New Roman"/>
              </a:rPr>
              <a:t>deve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determinata  </a:t>
            </a:r>
            <a:r>
              <a:rPr sz="1200" spc="-5" dirty="0">
                <a:latin typeface="Times New Roman"/>
                <a:cs typeface="Times New Roman"/>
              </a:rPr>
              <a:t>dalla profondità dell’esperienza intellettuale </a:t>
            </a:r>
            <a:r>
              <a:rPr sz="1200" dirty="0">
                <a:latin typeface="Times New Roman"/>
                <a:cs typeface="Times New Roman"/>
              </a:rPr>
              <a:t>dell’individuo e </a:t>
            </a:r>
            <a:r>
              <a:rPr sz="1200" spc="-5" dirty="0">
                <a:latin typeface="Times New Roman"/>
                <a:cs typeface="Times New Roman"/>
              </a:rPr>
              <a:t>dal </a:t>
            </a:r>
            <a:r>
              <a:rPr sz="1200" dirty="0">
                <a:latin typeface="Times New Roman"/>
                <a:cs typeface="Times New Roman"/>
              </a:rPr>
              <a:t>livello </a:t>
            </a:r>
            <a:r>
              <a:rPr sz="1200" spc="-5" dirty="0">
                <a:latin typeface="Times New Roman"/>
                <a:cs typeface="Times New Roman"/>
              </a:rPr>
              <a:t>evoluzionario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sua personalità.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presenza spirituale  </a:t>
            </a:r>
            <a:r>
              <a:rPr sz="1200" spc="-5" dirty="0">
                <a:latin typeface="Times New Roman"/>
                <a:cs typeface="Times New Roman"/>
              </a:rPr>
              <a:t>della Divinità deve </a:t>
            </a:r>
            <a:r>
              <a:rPr sz="1200" dirty="0">
                <a:latin typeface="Times New Roman"/>
                <a:cs typeface="Times New Roman"/>
              </a:rPr>
              <a:t>essere </a:t>
            </a:r>
            <a:r>
              <a:rPr sz="1200" spc="-5" dirty="0">
                <a:latin typeface="Times New Roman"/>
                <a:cs typeface="Times New Roman"/>
              </a:rPr>
              <a:t>necessariamente </a:t>
            </a:r>
            <a:r>
              <a:rPr sz="1200" dirty="0">
                <a:latin typeface="Times New Roman"/>
                <a:cs typeface="Times New Roman"/>
              </a:rPr>
              <a:t>differenziata nell’Universo. Essa è </a:t>
            </a:r>
            <a:r>
              <a:rPr sz="1200" spc="-5" dirty="0">
                <a:latin typeface="Times New Roman"/>
                <a:cs typeface="Times New Roman"/>
              </a:rPr>
              <a:t>determinata dalla capacità </a:t>
            </a:r>
            <a:r>
              <a:rPr sz="1200" dirty="0">
                <a:latin typeface="Times New Roman"/>
                <a:cs typeface="Times New Roman"/>
              </a:rPr>
              <a:t>spirituale di ricettività e  </a:t>
            </a:r>
            <a:r>
              <a:rPr sz="1200" spc="-5" dirty="0">
                <a:latin typeface="Times New Roman"/>
                <a:cs typeface="Times New Roman"/>
              </a:rPr>
              <a:t>dal grado </a:t>
            </a:r>
            <a:r>
              <a:rPr sz="1200" dirty="0">
                <a:latin typeface="Times New Roman"/>
                <a:cs typeface="Times New Roman"/>
              </a:rPr>
              <a:t>di consacrazione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volontà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creatura a </a:t>
            </a:r>
            <a:r>
              <a:rPr sz="1200" spc="-5" dirty="0">
                <a:latin typeface="Times New Roman"/>
                <a:cs typeface="Times New Roman"/>
              </a:rPr>
              <a:t>fare </a:t>
            </a:r>
            <a:r>
              <a:rPr sz="1200" dirty="0">
                <a:latin typeface="Times New Roman"/>
                <a:cs typeface="Times New Roman"/>
              </a:rPr>
              <a:t>la volontà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divina.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96520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(64.5) 5:2.2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vive in </a:t>
            </a:r>
            <a:r>
              <a:rPr sz="1200" spc="-5" dirty="0">
                <a:latin typeface="Times New Roman"/>
                <a:cs typeface="Times New Roman"/>
              </a:rPr>
              <a:t>ciascuno dei suoi figli nati </a:t>
            </a:r>
            <a:r>
              <a:rPr sz="1200" dirty="0">
                <a:latin typeface="Times New Roman"/>
                <a:cs typeface="Times New Roman"/>
              </a:rPr>
              <a:t>dallo </a:t>
            </a:r>
            <a:r>
              <a:rPr sz="1200" spc="-5" dirty="0">
                <a:latin typeface="Times New Roman"/>
                <a:cs typeface="Times New Roman"/>
              </a:rPr>
              <a:t>spirito.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Figli del </a:t>
            </a:r>
            <a:r>
              <a:rPr sz="1200" dirty="0">
                <a:latin typeface="Times New Roman"/>
                <a:cs typeface="Times New Roman"/>
              </a:rPr>
              <a:t>Paradiso </a:t>
            </a:r>
            <a:r>
              <a:rPr sz="1200" spc="-5" dirty="0">
                <a:latin typeface="Times New Roman"/>
                <a:cs typeface="Times New Roman"/>
              </a:rPr>
              <a:t>hanno sempre accesso </a:t>
            </a:r>
            <a:r>
              <a:rPr sz="1200" dirty="0">
                <a:latin typeface="Times New Roman"/>
                <a:cs typeface="Times New Roman"/>
              </a:rPr>
              <a:t>alla </a:t>
            </a:r>
            <a:r>
              <a:rPr sz="1200" spc="-5" dirty="0">
                <a:latin typeface="Times New Roman"/>
                <a:cs typeface="Times New Roman"/>
              </a:rPr>
              <a:t>presenza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Dio, </a:t>
            </a:r>
            <a:r>
              <a:rPr sz="1200" dirty="0">
                <a:latin typeface="Times New Roman"/>
                <a:cs typeface="Times New Roman"/>
              </a:rPr>
              <a:t>“alla  </a:t>
            </a:r>
            <a:r>
              <a:rPr sz="1200" spc="-5" dirty="0">
                <a:latin typeface="Times New Roman"/>
                <a:cs typeface="Times New Roman"/>
              </a:rPr>
              <a:t>destra del Padre”, </a:t>
            </a:r>
            <a:r>
              <a:rPr sz="1200" dirty="0">
                <a:latin typeface="Times New Roman"/>
                <a:cs typeface="Times New Roman"/>
              </a:rPr>
              <a:t>e tutte le </a:t>
            </a:r>
            <a:r>
              <a:rPr sz="1200" spc="-5" dirty="0">
                <a:latin typeface="Times New Roman"/>
                <a:cs typeface="Times New Roman"/>
              </a:rPr>
              <a:t>personalità delle </a:t>
            </a:r>
            <a:r>
              <a:rPr sz="1200" dirty="0">
                <a:latin typeface="Times New Roman"/>
                <a:cs typeface="Times New Roman"/>
              </a:rPr>
              <a:t>sue </a:t>
            </a:r>
            <a:r>
              <a:rPr sz="1200" spc="-5" dirty="0">
                <a:latin typeface="Times New Roman"/>
                <a:cs typeface="Times New Roman"/>
              </a:rPr>
              <a:t>creature </a:t>
            </a:r>
            <a:r>
              <a:rPr sz="1200" dirty="0">
                <a:latin typeface="Times New Roman"/>
                <a:cs typeface="Times New Roman"/>
              </a:rPr>
              <a:t>hanno </a:t>
            </a:r>
            <a:r>
              <a:rPr sz="1200" spc="-5" dirty="0">
                <a:latin typeface="Times New Roman"/>
                <a:cs typeface="Times New Roman"/>
              </a:rPr>
              <a:t>accesso </a:t>
            </a:r>
            <a:r>
              <a:rPr sz="1200" dirty="0">
                <a:latin typeface="Times New Roman"/>
                <a:cs typeface="Times New Roman"/>
              </a:rPr>
              <a:t>“al </a:t>
            </a:r>
            <a:r>
              <a:rPr sz="1200" spc="-5" dirty="0">
                <a:latin typeface="Times New Roman"/>
                <a:cs typeface="Times New Roman"/>
              </a:rPr>
              <a:t>seno del Padre”. </a:t>
            </a:r>
            <a:r>
              <a:rPr sz="1200" dirty="0">
                <a:latin typeface="Times New Roman"/>
                <a:cs typeface="Times New Roman"/>
              </a:rPr>
              <a:t>Ciò </a:t>
            </a:r>
            <a:r>
              <a:rPr sz="1200" spc="-5" dirty="0">
                <a:latin typeface="Times New Roman"/>
                <a:cs typeface="Times New Roman"/>
              </a:rPr>
              <a:t>concerne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circuito della  personalità,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qualsiasi momento, luogo </a:t>
            </a:r>
            <a:r>
              <a:rPr sz="1200" dirty="0">
                <a:latin typeface="Times New Roman"/>
                <a:cs typeface="Times New Roman"/>
              </a:rPr>
              <a:t>e modo </a:t>
            </a:r>
            <a:r>
              <a:rPr sz="1200" spc="-5" dirty="0">
                <a:latin typeface="Times New Roman"/>
                <a:cs typeface="Times New Roman"/>
              </a:rPr>
              <a:t>sia contattato, </a:t>
            </a:r>
            <a:r>
              <a:rPr sz="1200" dirty="0">
                <a:latin typeface="Times New Roman"/>
                <a:cs typeface="Times New Roman"/>
              </a:rPr>
              <a:t>o presuppone </a:t>
            </a:r>
            <a:r>
              <a:rPr sz="1200" spc="-5" dirty="0">
                <a:latin typeface="Times New Roman"/>
                <a:cs typeface="Times New Roman"/>
              </a:rPr>
              <a:t>altrimenti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contatto </a:t>
            </a:r>
            <a:r>
              <a:rPr sz="1200" dirty="0">
                <a:latin typeface="Times New Roman"/>
                <a:cs typeface="Times New Roman"/>
              </a:rPr>
              <a:t>ed una </a:t>
            </a:r>
            <a:r>
              <a:rPr sz="1200" spc="-5" dirty="0">
                <a:latin typeface="Times New Roman"/>
                <a:cs typeface="Times New Roman"/>
              </a:rPr>
              <a:t>comunione </a:t>
            </a:r>
            <a:r>
              <a:rPr sz="1200" dirty="0">
                <a:latin typeface="Times New Roman"/>
                <a:cs typeface="Times New Roman"/>
              </a:rPr>
              <a:t>personale e  </a:t>
            </a:r>
            <a:r>
              <a:rPr sz="1200" spc="-5" dirty="0">
                <a:latin typeface="Times New Roman"/>
                <a:cs typeface="Times New Roman"/>
              </a:rPr>
              <a:t>cosciente con </a:t>
            </a:r>
            <a:r>
              <a:rPr sz="1200" dirty="0">
                <a:latin typeface="Times New Roman"/>
                <a:cs typeface="Times New Roman"/>
              </a:rPr>
              <a:t>il Padre </a:t>
            </a:r>
            <a:r>
              <a:rPr sz="1200" spc="-5" dirty="0">
                <a:latin typeface="Times New Roman"/>
                <a:cs typeface="Times New Roman"/>
              </a:rPr>
              <a:t>Universale, sia nella </a:t>
            </a:r>
            <a:r>
              <a:rPr sz="1200" dirty="0">
                <a:latin typeface="Times New Roman"/>
                <a:cs typeface="Times New Roman"/>
              </a:rPr>
              <a:t>dimora </a:t>
            </a:r>
            <a:r>
              <a:rPr sz="1200" spc="-5" dirty="0">
                <a:latin typeface="Times New Roman"/>
                <a:cs typeface="Times New Roman"/>
              </a:rPr>
              <a:t>centrale che </a:t>
            </a:r>
            <a:r>
              <a:rPr sz="1200" dirty="0">
                <a:latin typeface="Times New Roman"/>
                <a:cs typeface="Times New Roman"/>
              </a:rPr>
              <a:t>in qualche altro </a:t>
            </a:r>
            <a:r>
              <a:rPr sz="1200" spc="-5" dirty="0">
                <a:latin typeface="Times New Roman"/>
                <a:cs typeface="Times New Roman"/>
              </a:rPr>
              <a:t>luogo designato,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su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sette sfere </a:t>
            </a:r>
            <a:r>
              <a:rPr sz="1200" spc="-5" dirty="0">
                <a:latin typeface="Times New Roman"/>
                <a:cs typeface="Times New Roman"/>
              </a:rPr>
              <a:t>sacre  del Paradiso.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558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(64.6) 5:2.3 </a:t>
            </a:r>
            <a:r>
              <a:rPr sz="1200" spc="-5" dirty="0">
                <a:latin typeface="Times New Roman"/>
                <a:cs typeface="Times New Roman"/>
              </a:rPr>
              <a:t>Tuttavia,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presenza </a:t>
            </a:r>
            <a:r>
              <a:rPr sz="1200" dirty="0">
                <a:latin typeface="Times New Roman"/>
                <a:cs typeface="Times New Roman"/>
              </a:rPr>
              <a:t>divina non può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scoperta in </a:t>
            </a:r>
            <a:r>
              <a:rPr sz="1200" spc="-5" dirty="0">
                <a:latin typeface="Times New Roman"/>
                <a:cs typeface="Times New Roman"/>
              </a:rPr>
              <a:t>alcun </a:t>
            </a:r>
            <a:r>
              <a:rPr sz="1200" dirty="0">
                <a:latin typeface="Times New Roman"/>
                <a:cs typeface="Times New Roman"/>
              </a:rPr>
              <a:t>luogo in </a:t>
            </a:r>
            <a:r>
              <a:rPr sz="1200" spc="-5" dirty="0">
                <a:latin typeface="Times New Roman"/>
                <a:cs typeface="Times New Roman"/>
              </a:rPr>
              <a:t>natura, nemmeno </a:t>
            </a:r>
            <a:r>
              <a:rPr sz="1200" dirty="0">
                <a:latin typeface="Times New Roman"/>
                <a:cs typeface="Times New Roman"/>
              </a:rPr>
              <a:t>nella vita </a:t>
            </a:r>
            <a:r>
              <a:rPr sz="1200" spc="-5" dirty="0">
                <a:latin typeface="Times New Roman"/>
                <a:cs typeface="Times New Roman"/>
              </a:rPr>
              <a:t>dei mortali </a:t>
            </a:r>
            <a:r>
              <a:rPr sz="1200" dirty="0">
                <a:latin typeface="Times New Roman"/>
                <a:cs typeface="Times New Roman"/>
              </a:rPr>
              <a:t>che  </a:t>
            </a:r>
            <a:r>
              <a:rPr sz="1200" spc="-5" dirty="0">
                <a:latin typeface="Times New Roman"/>
                <a:cs typeface="Times New Roman"/>
              </a:rPr>
              <a:t>conoscono </a:t>
            </a:r>
            <a:r>
              <a:rPr sz="1200" dirty="0">
                <a:latin typeface="Times New Roman"/>
                <a:cs typeface="Times New Roman"/>
              </a:rPr>
              <a:t>Dio, </a:t>
            </a:r>
            <a:r>
              <a:rPr sz="1200" spc="-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non così </a:t>
            </a:r>
            <a:r>
              <a:rPr sz="1200" spc="-5" dirty="0">
                <a:latin typeface="Times New Roman"/>
                <a:cs typeface="Times New Roman"/>
              </a:rPr>
              <a:t>pienamente </a:t>
            </a:r>
            <a:r>
              <a:rPr sz="1200" dirty="0">
                <a:latin typeface="Times New Roman"/>
                <a:cs typeface="Times New Roman"/>
              </a:rPr>
              <a:t>e sicuramente come nel vostro </a:t>
            </a:r>
            <a:r>
              <a:rPr sz="1200" spc="-5" dirty="0">
                <a:latin typeface="Times New Roman"/>
                <a:cs typeface="Times New Roman"/>
              </a:rPr>
              <a:t>tentativo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comunione con </a:t>
            </a:r>
            <a:r>
              <a:rPr sz="1200" dirty="0">
                <a:latin typeface="Times New Roman"/>
                <a:cs typeface="Times New Roman"/>
              </a:rPr>
              <a:t>il Monitore </a:t>
            </a:r>
            <a:r>
              <a:rPr sz="1200" spc="-5" dirty="0">
                <a:latin typeface="Times New Roman"/>
                <a:cs typeface="Times New Roman"/>
              </a:rPr>
              <a:t>del Mistero interiore,  l’Aggiustatore </a:t>
            </a:r>
            <a:r>
              <a:rPr sz="1200" dirty="0">
                <a:latin typeface="Times New Roman"/>
                <a:cs typeface="Times New Roman"/>
              </a:rPr>
              <a:t>di Pensiero </a:t>
            </a:r>
            <a:r>
              <a:rPr sz="1200" spc="-5" dirty="0">
                <a:latin typeface="Times New Roman"/>
                <a:cs typeface="Times New Roman"/>
              </a:rPr>
              <a:t>Paradisiaco. Quale </a:t>
            </a:r>
            <a:r>
              <a:rPr sz="1200" dirty="0">
                <a:latin typeface="Times New Roman"/>
                <a:cs typeface="Times New Roman"/>
              </a:rPr>
              <a:t>errore </a:t>
            </a:r>
            <a:r>
              <a:rPr sz="1200" spc="-5" dirty="0">
                <a:latin typeface="Times New Roman"/>
                <a:cs typeface="Times New Roman"/>
              </a:rPr>
              <a:t>immaginare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Dio lontano nei cieli quando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spirito del Padre </a:t>
            </a:r>
            <a:r>
              <a:rPr sz="1200" dirty="0">
                <a:latin typeface="Times New Roman"/>
                <a:cs typeface="Times New Roman"/>
              </a:rPr>
              <a:t>Universale  vive </a:t>
            </a:r>
            <a:r>
              <a:rPr sz="1200" spc="-5" dirty="0">
                <a:latin typeface="Times New Roman"/>
                <a:cs typeface="Times New Roman"/>
              </a:rPr>
              <a:t>nella </a:t>
            </a:r>
            <a:r>
              <a:rPr sz="1200" dirty="0">
                <a:latin typeface="Times New Roman"/>
                <a:cs typeface="Times New Roman"/>
              </a:rPr>
              <a:t>vostra </a:t>
            </a:r>
            <a:r>
              <a:rPr sz="1200" spc="-5" dirty="0">
                <a:latin typeface="Times New Roman"/>
                <a:cs typeface="Times New Roman"/>
              </a:rPr>
              <a:t>stessa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mente!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10604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(64.7) 5:2.4 </a:t>
            </a:r>
            <a:r>
              <a:rPr sz="1200" dirty="0">
                <a:latin typeface="Times New Roman"/>
                <a:cs typeface="Times New Roman"/>
              </a:rPr>
              <a:t>È a </a:t>
            </a:r>
            <a:r>
              <a:rPr sz="1200" spc="-5" dirty="0">
                <a:latin typeface="Times New Roman"/>
                <a:cs typeface="Times New Roman"/>
              </a:rPr>
              <a:t>causa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questo frammento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che dimora </a:t>
            </a:r>
            <a:r>
              <a:rPr sz="1200" dirty="0">
                <a:latin typeface="Times New Roman"/>
                <a:cs typeface="Times New Roman"/>
              </a:rPr>
              <a:t>in voi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potete </a:t>
            </a:r>
            <a:r>
              <a:rPr sz="1200" spc="-5" dirty="0">
                <a:latin typeface="Times New Roman"/>
                <a:cs typeface="Times New Roman"/>
              </a:rPr>
              <a:t>sperare, </a:t>
            </a:r>
            <a:r>
              <a:rPr sz="1200" dirty="0">
                <a:latin typeface="Times New Roman"/>
                <a:cs typeface="Times New Roman"/>
              </a:rPr>
              <a:t>via via che </a:t>
            </a:r>
            <a:r>
              <a:rPr sz="1200" spc="-5" dirty="0">
                <a:latin typeface="Times New Roman"/>
                <a:cs typeface="Times New Roman"/>
              </a:rPr>
              <a:t>progredite nell’armonizzazione con 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direttive spirituali dell’Aggiustatore,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discernere completamente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presenza 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potere trasformatore delle altre </a:t>
            </a:r>
            <a:r>
              <a:rPr sz="1200" dirty="0">
                <a:latin typeface="Times New Roman"/>
                <a:cs typeface="Times New Roman"/>
              </a:rPr>
              <a:t>influenze  spirituali che vi </a:t>
            </a:r>
            <a:r>
              <a:rPr sz="1200" spc="-5" dirty="0">
                <a:latin typeface="Times New Roman"/>
                <a:cs typeface="Times New Roman"/>
              </a:rPr>
              <a:t>circondano </a:t>
            </a:r>
            <a:r>
              <a:rPr sz="1200" dirty="0">
                <a:latin typeface="Times New Roman"/>
                <a:cs typeface="Times New Roman"/>
              </a:rPr>
              <a:t>e vi </a:t>
            </a:r>
            <a:r>
              <a:rPr sz="1200" spc="-5" dirty="0">
                <a:latin typeface="Times New Roman"/>
                <a:cs typeface="Times New Roman"/>
              </a:rPr>
              <a:t>lambiscono, </a:t>
            </a:r>
            <a:r>
              <a:rPr sz="1200" dirty="0">
                <a:latin typeface="Times New Roman"/>
                <a:cs typeface="Times New Roman"/>
              </a:rPr>
              <a:t>ma che non </a:t>
            </a:r>
            <a:r>
              <a:rPr sz="1200" spc="-5" dirty="0">
                <a:latin typeface="Times New Roman"/>
                <a:cs typeface="Times New Roman"/>
              </a:rPr>
              <a:t>operano come </a:t>
            </a:r>
            <a:r>
              <a:rPr sz="1200" dirty="0">
                <a:latin typeface="Times New Roman"/>
                <a:cs typeface="Times New Roman"/>
              </a:rPr>
              <a:t>parte </a:t>
            </a:r>
            <a:r>
              <a:rPr sz="1200" spc="-5" dirty="0">
                <a:latin typeface="Times New Roman"/>
                <a:cs typeface="Times New Roman"/>
              </a:rPr>
              <a:t>integrante </a:t>
            </a:r>
            <a:r>
              <a:rPr sz="1200" dirty="0">
                <a:latin typeface="Times New Roman"/>
                <a:cs typeface="Times New Roman"/>
              </a:rPr>
              <a:t>di voi.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fatto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non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siate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intellettualmente coscienti </a:t>
            </a:r>
            <a:r>
              <a:rPr sz="1200" dirty="0">
                <a:latin typeface="Times New Roman"/>
                <a:cs typeface="Times New Roman"/>
              </a:rPr>
              <a:t>di uno </a:t>
            </a:r>
            <a:r>
              <a:rPr sz="1200" spc="-5" dirty="0">
                <a:latin typeface="Times New Roman"/>
                <a:cs typeface="Times New Roman"/>
              </a:rPr>
              <a:t>stretto ed </a:t>
            </a:r>
            <a:r>
              <a:rPr sz="1200" dirty="0">
                <a:latin typeface="Times New Roman"/>
                <a:cs typeface="Times New Roman"/>
              </a:rPr>
              <a:t>intimo </a:t>
            </a:r>
            <a:r>
              <a:rPr sz="1200" spc="-5" dirty="0">
                <a:latin typeface="Times New Roman"/>
                <a:cs typeface="Times New Roman"/>
              </a:rPr>
              <a:t>contatto </a:t>
            </a:r>
            <a:r>
              <a:rPr sz="1200" dirty="0">
                <a:latin typeface="Times New Roman"/>
                <a:cs typeface="Times New Roman"/>
              </a:rPr>
              <a:t>con </a:t>
            </a:r>
            <a:r>
              <a:rPr sz="1200" spc="-5" dirty="0">
                <a:latin typeface="Times New Roman"/>
                <a:cs typeface="Times New Roman"/>
              </a:rPr>
              <a:t>l’Aggiustatore interiore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smentisce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alcun </a:t>
            </a:r>
            <a:r>
              <a:rPr sz="1200" dirty="0">
                <a:latin typeface="Times New Roman"/>
                <a:cs typeface="Times New Roman"/>
              </a:rPr>
              <a:t>modo una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spc="5" dirty="0">
                <a:latin typeface="Times New Roman"/>
                <a:cs typeface="Times New Roman"/>
              </a:rPr>
              <a:t>tale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1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113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53400" cy="37820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161925">
              <a:lnSpc>
                <a:spcPts val="1380"/>
              </a:lnSpc>
              <a:spcBef>
                <a:spcPts val="195"/>
              </a:spcBef>
            </a:pPr>
            <a:r>
              <a:rPr sz="1200" dirty="0">
                <a:latin typeface="Times New Roman"/>
                <a:cs typeface="Times New Roman"/>
              </a:rPr>
              <a:t>sublime </a:t>
            </a:r>
            <a:r>
              <a:rPr sz="1200" spc="-5" dirty="0">
                <a:latin typeface="Times New Roman"/>
                <a:cs typeface="Times New Roman"/>
              </a:rPr>
              <a:t>esperienza.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prova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fraternità </a:t>
            </a:r>
            <a:r>
              <a:rPr sz="1200" spc="-5" dirty="0">
                <a:latin typeface="Times New Roman"/>
                <a:cs typeface="Times New Roman"/>
              </a:rPr>
              <a:t>con l’Aggiustatore </a:t>
            </a:r>
            <a:r>
              <a:rPr sz="1200" dirty="0">
                <a:latin typeface="Times New Roman"/>
                <a:cs typeface="Times New Roman"/>
              </a:rPr>
              <a:t>divino </a:t>
            </a:r>
            <a:r>
              <a:rPr sz="1200" spc="-5" dirty="0">
                <a:latin typeface="Times New Roman"/>
                <a:cs typeface="Times New Roman"/>
              </a:rPr>
              <a:t>consiste </a:t>
            </a:r>
            <a:r>
              <a:rPr sz="1200" dirty="0">
                <a:latin typeface="Times New Roman"/>
                <a:cs typeface="Times New Roman"/>
              </a:rPr>
              <a:t>totalmente </a:t>
            </a:r>
            <a:r>
              <a:rPr sz="1200" spc="-5" dirty="0">
                <a:latin typeface="Times New Roman"/>
                <a:cs typeface="Times New Roman"/>
              </a:rPr>
              <a:t>nella natura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nell’estensione dei frutti  dello spirito che sono </a:t>
            </a:r>
            <a:r>
              <a:rPr sz="1200" dirty="0">
                <a:latin typeface="Times New Roman"/>
                <a:cs typeface="Times New Roman"/>
              </a:rPr>
              <a:t>prodotti </a:t>
            </a:r>
            <a:r>
              <a:rPr sz="1200" spc="-5" dirty="0">
                <a:latin typeface="Times New Roman"/>
                <a:cs typeface="Times New Roman"/>
              </a:rPr>
              <a:t>nell’esperienza </a:t>
            </a:r>
            <a:r>
              <a:rPr sz="1200" dirty="0">
                <a:latin typeface="Times New Roman"/>
                <a:cs typeface="Times New Roman"/>
              </a:rPr>
              <a:t>di vita </a:t>
            </a:r>
            <a:r>
              <a:rPr sz="1200" spc="-5" dirty="0">
                <a:latin typeface="Times New Roman"/>
                <a:cs typeface="Times New Roman"/>
              </a:rPr>
              <a:t>del singolo credente. “Voi </a:t>
            </a:r>
            <a:r>
              <a:rPr sz="1200" dirty="0">
                <a:latin typeface="Times New Roman"/>
                <a:cs typeface="Times New Roman"/>
              </a:rPr>
              <a:t>li </a:t>
            </a:r>
            <a:r>
              <a:rPr sz="1200" spc="-5" dirty="0">
                <a:latin typeface="Times New Roman"/>
                <a:cs typeface="Times New Roman"/>
              </a:rPr>
              <a:t>conoscerete dai </a:t>
            </a:r>
            <a:r>
              <a:rPr sz="1200" dirty="0">
                <a:latin typeface="Times New Roman"/>
                <a:cs typeface="Times New Roman"/>
              </a:rPr>
              <a:t>loro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frutti.”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7589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(65.1) 5:2.5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estremamente difficile, per </a:t>
            </a:r>
            <a:r>
              <a:rPr sz="1200" dirty="0">
                <a:latin typeface="Times New Roman"/>
                <a:cs typeface="Times New Roman"/>
              </a:rPr>
              <a:t>la mente </a:t>
            </a:r>
            <a:r>
              <a:rPr sz="1200" spc="-5" dirty="0">
                <a:latin typeface="Times New Roman"/>
                <a:cs typeface="Times New Roman"/>
              </a:rPr>
              <a:t>materiale scarsamente </a:t>
            </a:r>
            <a:r>
              <a:rPr sz="1200" dirty="0">
                <a:latin typeface="Times New Roman"/>
                <a:cs typeface="Times New Roman"/>
              </a:rPr>
              <a:t>spiritualizzata </a:t>
            </a:r>
            <a:r>
              <a:rPr sz="1200" spc="-5" dirty="0">
                <a:latin typeface="Times New Roman"/>
                <a:cs typeface="Times New Roman"/>
              </a:rPr>
              <a:t>dell’uomo mortale, sperimentare </a:t>
            </a:r>
            <a:r>
              <a:rPr sz="1200" dirty="0">
                <a:latin typeface="Times New Roman"/>
                <a:cs typeface="Times New Roman"/>
              </a:rPr>
              <a:t>una precisa  </a:t>
            </a:r>
            <a:r>
              <a:rPr sz="1200" spc="-5" dirty="0">
                <a:latin typeface="Times New Roman"/>
                <a:cs typeface="Times New Roman"/>
              </a:rPr>
              <a:t>coscienza delle attività </a:t>
            </a:r>
            <a:r>
              <a:rPr sz="1200" dirty="0">
                <a:latin typeface="Times New Roman"/>
                <a:cs typeface="Times New Roman"/>
              </a:rPr>
              <a:t>spirituali di entità divine </a:t>
            </a:r>
            <a:r>
              <a:rPr sz="1200" spc="-5" dirty="0">
                <a:latin typeface="Times New Roman"/>
                <a:cs typeface="Times New Roman"/>
              </a:rPr>
              <a:t>quali gli Aggiustatori del Paradiso.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mano </a:t>
            </a:r>
            <a:r>
              <a:rPr sz="1200" dirty="0">
                <a:latin typeface="Times New Roman"/>
                <a:cs typeface="Times New Roman"/>
              </a:rPr>
              <a:t>a mano </a:t>
            </a:r>
            <a:r>
              <a:rPr sz="1200" spc="-5" dirty="0">
                <a:latin typeface="Times New Roman"/>
                <a:cs typeface="Times New Roman"/>
              </a:rPr>
              <a:t>che l’anima creata  congiuntamente dalla </a:t>
            </a:r>
            <a:r>
              <a:rPr sz="1200" dirty="0">
                <a:latin typeface="Times New Roman"/>
                <a:cs typeface="Times New Roman"/>
              </a:rPr>
              <a:t>mente e </a:t>
            </a:r>
            <a:r>
              <a:rPr sz="1200" spc="-5" dirty="0">
                <a:latin typeface="Times New Roman"/>
                <a:cs typeface="Times New Roman"/>
              </a:rPr>
              <a:t>dall’Aggiustatore </a:t>
            </a:r>
            <a:r>
              <a:rPr sz="1200" dirty="0">
                <a:latin typeface="Times New Roman"/>
                <a:cs typeface="Times New Roman"/>
              </a:rPr>
              <a:t>diviene </a:t>
            </a:r>
            <a:r>
              <a:rPr sz="1200" spc="-5" dirty="0">
                <a:latin typeface="Times New Roman"/>
                <a:cs typeface="Times New Roman"/>
              </a:rPr>
              <a:t>sempre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esistente, si </a:t>
            </a:r>
            <a:r>
              <a:rPr sz="1200" dirty="0">
                <a:latin typeface="Times New Roman"/>
                <a:cs typeface="Times New Roman"/>
              </a:rPr>
              <a:t>evolve anche una nuova </a:t>
            </a:r>
            <a:r>
              <a:rPr sz="1200" spc="-5" dirty="0">
                <a:latin typeface="Times New Roman"/>
                <a:cs typeface="Times New Roman"/>
              </a:rPr>
              <a:t>fase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coscienza</a:t>
            </a:r>
            <a:endParaRPr sz="1200">
              <a:latin typeface="Times New Roman"/>
              <a:cs typeface="Times New Roman"/>
            </a:endParaRPr>
          </a:p>
          <a:p>
            <a:pPr marL="76200" marR="234315">
              <a:lnSpc>
                <a:spcPts val="1380"/>
              </a:lnSpc>
              <a:spcBef>
                <a:spcPts val="5"/>
              </a:spcBef>
            </a:pPr>
            <a:r>
              <a:rPr sz="1200" spc="-5" dirty="0">
                <a:latin typeface="Times New Roman"/>
                <a:cs typeface="Times New Roman"/>
              </a:rPr>
              <a:t>dell’anima che </a:t>
            </a:r>
            <a:r>
              <a:rPr sz="1200" dirty="0">
                <a:latin typeface="Times New Roman"/>
                <a:cs typeface="Times New Roman"/>
              </a:rPr>
              <a:t>è in </a:t>
            </a:r>
            <a:r>
              <a:rPr sz="1200" spc="-5" dirty="0">
                <a:latin typeface="Times New Roman"/>
                <a:cs typeface="Times New Roman"/>
              </a:rPr>
              <a:t>grado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fare l’esperienza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presenza del Monitore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Mistero </a:t>
            </a:r>
            <a:r>
              <a:rPr sz="1200" dirty="0">
                <a:latin typeface="Times New Roman"/>
                <a:cs typeface="Times New Roman"/>
              </a:rPr>
              <a:t>e di riconoscerne le </a:t>
            </a:r>
            <a:r>
              <a:rPr sz="1200" spc="-5" dirty="0">
                <a:latin typeface="Times New Roman"/>
                <a:cs typeface="Times New Roman"/>
              </a:rPr>
              <a:t>direttive </a:t>
            </a:r>
            <a:r>
              <a:rPr sz="1200" dirty="0">
                <a:latin typeface="Times New Roman"/>
                <a:cs typeface="Times New Roman"/>
              </a:rPr>
              <a:t>spirituali e le  </a:t>
            </a:r>
            <a:r>
              <a:rPr sz="1200" spc="-5" dirty="0">
                <a:latin typeface="Times New Roman"/>
                <a:cs typeface="Times New Roman"/>
              </a:rPr>
              <a:t>altre attività sovrammateriali.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2446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(65.2) 5:2.6 </a:t>
            </a:r>
            <a:r>
              <a:rPr sz="1200" spc="-5" dirty="0">
                <a:latin typeface="Times New Roman"/>
                <a:cs typeface="Times New Roman"/>
              </a:rPr>
              <a:t>L’intera esperienza </a:t>
            </a:r>
            <a:r>
              <a:rPr sz="1200" dirty="0">
                <a:latin typeface="Times New Roman"/>
                <a:cs typeface="Times New Roman"/>
              </a:rPr>
              <a:t>di comunione </a:t>
            </a:r>
            <a:r>
              <a:rPr sz="1200" spc="-5" dirty="0">
                <a:latin typeface="Times New Roman"/>
                <a:cs typeface="Times New Roman"/>
              </a:rPr>
              <a:t>con l’Aggiustatore implica status morale, </a:t>
            </a:r>
            <a:r>
              <a:rPr sz="1200" dirty="0">
                <a:latin typeface="Times New Roman"/>
                <a:cs typeface="Times New Roman"/>
              </a:rPr>
              <a:t>motivazione </a:t>
            </a:r>
            <a:r>
              <a:rPr sz="1200" spc="-5" dirty="0">
                <a:latin typeface="Times New Roman"/>
                <a:cs typeface="Times New Roman"/>
              </a:rPr>
              <a:t>mentale ed esperienza </a:t>
            </a:r>
            <a:r>
              <a:rPr sz="1200" dirty="0">
                <a:latin typeface="Times New Roman"/>
                <a:cs typeface="Times New Roman"/>
              </a:rPr>
              <a:t>spirituale. 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realizzazione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se stessi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tale compimento </a:t>
            </a:r>
            <a:r>
              <a:rPr sz="1200" dirty="0">
                <a:latin typeface="Times New Roman"/>
                <a:cs typeface="Times New Roman"/>
              </a:rPr>
              <a:t>è limitata </a:t>
            </a:r>
            <a:r>
              <a:rPr sz="1200" spc="-5" dirty="0">
                <a:latin typeface="Times New Roman"/>
                <a:cs typeface="Times New Roman"/>
              </a:rPr>
              <a:t>principalmente, benché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esclusivamente, ai regni della </a:t>
            </a:r>
            <a:r>
              <a:rPr sz="1200" dirty="0">
                <a:latin typeface="Times New Roman"/>
                <a:cs typeface="Times New Roman"/>
              </a:rPr>
              <a:t>coscienza  </a:t>
            </a:r>
            <a:r>
              <a:rPr sz="1200" spc="-5" dirty="0">
                <a:latin typeface="Times New Roman"/>
                <a:cs typeface="Times New Roman"/>
              </a:rPr>
              <a:t>dell’anima, </a:t>
            </a:r>
            <a:r>
              <a:rPr sz="1200" dirty="0">
                <a:latin typeface="Times New Roman"/>
                <a:cs typeface="Times New Roman"/>
              </a:rPr>
              <a:t>ma vi </a:t>
            </a:r>
            <a:r>
              <a:rPr sz="1200" spc="-5" dirty="0">
                <a:latin typeface="Times New Roman"/>
                <a:cs typeface="Times New Roman"/>
              </a:rPr>
              <a:t>sono </a:t>
            </a:r>
            <a:r>
              <a:rPr sz="1200" dirty="0">
                <a:latin typeface="Times New Roman"/>
                <a:cs typeface="Times New Roman"/>
              </a:rPr>
              <a:t>prove </a:t>
            </a:r>
            <a:r>
              <a:rPr sz="1200" spc="-5" dirty="0">
                <a:latin typeface="Times New Roman"/>
                <a:cs typeface="Times New Roman"/>
              </a:rPr>
              <a:t>evidenti </a:t>
            </a:r>
            <a:r>
              <a:rPr sz="1200" dirty="0">
                <a:latin typeface="Times New Roman"/>
                <a:cs typeface="Times New Roman"/>
              </a:rPr>
              <a:t>ed abbondanti </a:t>
            </a:r>
            <a:r>
              <a:rPr sz="1200" spc="-5" dirty="0">
                <a:latin typeface="Times New Roman"/>
                <a:cs typeface="Times New Roman"/>
              </a:rPr>
              <a:t>nella manifestazione dei frutti </a:t>
            </a:r>
            <a:r>
              <a:rPr sz="1200" dirty="0">
                <a:latin typeface="Times New Roman"/>
                <a:cs typeface="Times New Roman"/>
              </a:rPr>
              <a:t>dello spirito </a:t>
            </a:r>
            <a:r>
              <a:rPr sz="1200" spc="-5" dirty="0">
                <a:latin typeface="Times New Roman"/>
                <a:cs typeface="Times New Roman"/>
              </a:rPr>
              <a:t>nella </a:t>
            </a:r>
            <a:r>
              <a:rPr sz="1200" dirty="0">
                <a:latin typeface="Times New Roman"/>
                <a:cs typeface="Times New Roman"/>
              </a:rPr>
              <a:t>vita di tutti </a:t>
            </a:r>
            <a:r>
              <a:rPr sz="1200" spc="-5" dirty="0">
                <a:latin typeface="Times New Roman"/>
                <a:cs typeface="Times New Roman"/>
              </a:rPr>
              <a:t>coloro che  prendono contatto </a:t>
            </a:r>
            <a:r>
              <a:rPr sz="1200" dirty="0">
                <a:latin typeface="Times New Roman"/>
                <a:cs typeface="Times New Roman"/>
              </a:rPr>
              <a:t>con tale spirito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interiore.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3. La vera</a:t>
            </a:r>
            <a:r>
              <a:rPr sz="1600" b="1" spc="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adorazione</a:t>
            </a:r>
            <a:endParaRPr sz="1600">
              <a:latin typeface="Times New Roman"/>
              <a:cs typeface="Times New Roman"/>
            </a:endParaRPr>
          </a:p>
          <a:p>
            <a:pPr marL="76200" marR="68580" algn="just">
              <a:lnSpc>
                <a:spcPct val="95400"/>
              </a:lnSpc>
              <a:spcBef>
                <a:spcPts val="139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(65.3) 5:3.1 </a:t>
            </a:r>
            <a:r>
              <a:rPr sz="1200" spc="-5" dirty="0">
                <a:latin typeface="Times New Roman"/>
                <a:cs typeface="Times New Roman"/>
              </a:rPr>
              <a:t>Anche se </a:t>
            </a:r>
            <a:r>
              <a:rPr sz="1200" dirty="0">
                <a:latin typeface="Times New Roman"/>
                <a:cs typeface="Times New Roman"/>
              </a:rPr>
              <a:t>le Deità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Paradiso, </a:t>
            </a:r>
            <a:r>
              <a:rPr sz="1200" spc="-5" dirty="0">
                <a:latin typeface="Times New Roman"/>
                <a:cs typeface="Times New Roman"/>
              </a:rPr>
              <a:t>dal </a:t>
            </a:r>
            <a:r>
              <a:rPr sz="1200" dirty="0">
                <a:latin typeface="Times New Roman"/>
                <a:cs typeface="Times New Roman"/>
              </a:rPr>
              <a:t>punto di vista </a:t>
            </a:r>
            <a:r>
              <a:rPr sz="1200" spc="-5" dirty="0">
                <a:latin typeface="Times New Roman"/>
                <a:cs typeface="Times New Roman"/>
              </a:rPr>
              <a:t>universale,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come una, nelle </a:t>
            </a:r>
            <a:r>
              <a:rPr sz="1200" dirty="0">
                <a:latin typeface="Times New Roman"/>
                <a:cs typeface="Times New Roman"/>
              </a:rPr>
              <a:t>loro relazioni spirituali con </a:t>
            </a:r>
            <a:r>
              <a:rPr sz="1200" spc="-5" dirty="0">
                <a:latin typeface="Times New Roman"/>
                <a:cs typeface="Times New Roman"/>
              </a:rPr>
              <a:t>esseri </a:t>
            </a:r>
            <a:r>
              <a:rPr sz="1200" dirty="0">
                <a:latin typeface="Times New Roman"/>
                <a:cs typeface="Times New Roman"/>
              </a:rPr>
              <a:t>come  </a:t>
            </a:r>
            <a:r>
              <a:rPr sz="1200" spc="-5" dirty="0">
                <a:latin typeface="Times New Roman"/>
                <a:cs typeface="Times New Roman"/>
              </a:rPr>
              <a:t>quelli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abitano Urantia sono anche </a:t>
            </a:r>
            <a:r>
              <a:rPr sz="1200" dirty="0">
                <a:latin typeface="Times New Roman"/>
                <a:cs typeface="Times New Roman"/>
              </a:rPr>
              <a:t>tre persone distinte e </a:t>
            </a:r>
            <a:r>
              <a:rPr sz="1200" spc="-5" dirty="0">
                <a:latin typeface="Times New Roman"/>
                <a:cs typeface="Times New Roman"/>
              </a:rPr>
              <a:t>separate. </a:t>
            </a:r>
            <a:r>
              <a:rPr sz="1200" dirty="0">
                <a:latin typeface="Times New Roman"/>
                <a:cs typeface="Times New Roman"/>
              </a:rPr>
              <a:t>C’è differenza tra le </a:t>
            </a:r>
            <a:r>
              <a:rPr sz="1200" spc="-5" dirty="0">
                <a:latin typeface="Times New Roman"/>
                <a:cs typeface="Times New Roman"/>
              </a:rPr>
              <a:t>Divinità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quanto </a:t>
            </a:r>
            <a:r>
              <a:rPr sz="1200" dirty="0">
                <a:latin typeface="Times New Roman"/>
                <a:cs typeface="Times New Roman"/>
              </a:rPr>
              <a:t>concerne invocazioni  </a:t>
            </a:r>
            <a:r>
              <a:rPr sz="1200" spc="-5" dirty="0">
                <a:latin typeface="Times New Roman"/>
                <a:cs typeface="Times New Roman"/>
              </a:rPr>
              <a:t>personali, comunione ed </a:t>
            </a:r>
            <a:r>
              <a:rPr sz="1200" dirty="0">
                <a:latin typeface="Times New Roman"/>
                <a:cs typeface="Times New Roman"/>
              </a:rPr>
              <a:t>altre relazioni </a:t>
            </a:r>
            <a:r>
              <a:rPr sz="1200" spc="-5" dirty="0">
                <a:latin typeface="Times New Roman"/>
                <a:cs typeface="Times New Roman"/>
              </a:rPr>
              <a:t>intime. Nel senso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elevato, </a:t>
            </a:r>
            <a:r>
              <a:rPr sz="1200" dirty="0">
                <a:latin typeface="Times New Roman"/>
                <a:cs typeface="Times New Roman"/>
              </a:rPr>
              <a:t>noi </a:t>
            </a:r>
            <a:r>
              <a:rPr sz="1200" spc="-5" dirty="0">
                <a:latin typeface="Times New Roman"/>
                <a:cs typeface="Times New Roman"/>
              </a:rPr>
              <a:t>adoriamo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Padre Universale </a:t>
            </a:r>
            <a:r>
              <a:rPr sz="1200" dirty="0">
                <a:latin typeface="Times New Roman"/>
                <a:cs typeface="Times New Roman"/>
              </a:rPr>
              <a:t>e solo lui. </a:t>
            </a:r>
            <a:r>
              <a:rPr sz="1200" spc="-10" dirty="0">
                <a:latin typeface="Times New Roman"/>
                <a:cs typeface="Times New Roman"/>
              </a:rPr>
              <a:t>In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verità</a:t>
            </a:r>
            <a:endParaRPr sz="1200">
              <a:latin typeface="Times New Roman"/>
              <a:cs typeface="Times New Roman"/>
            </a:endParaRPr>
          </a:p>
          <a:p>
            <a:pPr marL="76200" marR="43180" algn="just">
              <a:lnSpc>
                <a:spcPts val="1380"/>
              </a:lnSpc>
              <a:spcBef>
                <a:spcPts val="40"/>
              </a:spcBef>
            </a:pPr>
            <a:r>
              <a:rPr sz="1200" spc="-5" dirty="0">
                <a:latin typeface="Times New Roman"/>
                <a:cs typeface="Times New Roman"/>
              </a:rPr>
              <a:t>possiamo adorare, </a:t>
            </a:r>
            <a:r>
              <a:rPr sz="1200" dirty="0">
                <a:latin typeface="Times New Roman"/>
                <a:cs typeface="Times New Roman"/>
              </a:rPr>
              <a:t>e adoriamo, il </a:t>
            </a:r>
            <a:r>
              <a:rPr sz="1200" spc="-5" dirty="0">
                <a:latin typeface="Times New Roman"/>
                <a:cs typeface="Times New Roman"/>
              </a:rPr>
              <a:t>Padre come’è manifestato nei suoi Figli Creatori, </a:t>
            </a:r>
            <a:r>
              <a:rPr sz="1200" dirty="0">
                <a:latin typeface="Times New Roman"/>
                <a:cs typeface="Times New Roman"/>
              </a:rPr>
              <a:t>ma è il </a:t>
            </a:r>
            <a:r>
              <a:rPr sz="1200" spc="-5" dirty="0">
                <a:latin typeface="Times New Roman"/>
                <a:cs typeface="Times New Roman"/>
              </a:rPr>
              <a:t>Padre, direttamente </a:t>
            </a:r>
            <a:r>
              <a:rPr sz="1200" dirty="0">
                <a:latin typeface="Times New Roman"/>
                <a:cs typeface="Times New Roman"/>
              </a:rPr>
              <a:t>o indirettamente, </a:t>
            </a:r>
            <a:r>
              <a:rPr sz="1200" spc="-5" dirty="0">
                <a:latin typeface="Times New Roman"/>
                <a:cs typeface="Times New Roman"/>
              </a:rPr>
              <a:t>che 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oggetto </a:t>
            </a:r>
            <a:r>
              <a:rPr sz="1200" dirty="0">
                <a:latin typeface="Times New Roman"/>
                <a:cs typeface="Times New Roman"/>
              </a:rPr>
              <a:t>di culto e di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adorazione.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1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114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89595" cy="3719195"/>
          </a:xfrm>
          <a:prstGeom prst="rect">
            <a:avLst/>
          </a:prstGeom>
        </p:spPr>
        <p:txBody>
          <a:bodyPr vert="horz" wrap="square" lIns="0" tIns="20320" rIns="0" bIns="0" rtlCol="0">
            <a:spAutoFit/>
          </a:bodyPr>
          <a:lstStyle/>
          <a:p>
            <a:pPr marL="63500" marR="104139">
              <a:lnSpc>
                <a:spcPct val="95900"/>
              </a:lnSpc>
              <a:spcBef>
                <a:spcPts val="16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(65.4) 5:3.2 </a:t>
            </a:r>
            <a:r>
              <a:rPr sz="1200" spc="-1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suppliche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qualsiasi </a:t>
            </a:r>
            <a:r>
              <a:rPr sz="1200" dirty="0">
                <a:latin typeface="Times New Roman"/>
                <a:cs typeface="Times New Roman"/>
              </a:rPr>
              <a:t>tipo </a:t>
            </a:r>
            <a:r>
              <a:rPr sz="1200" spc="-5" dirty="0">
                <a:latin typeface="Times New Roman"/>
                <a:cs typeface="Times New Roman"/>
              </a:rPr>
              <a:t>appartengono al regno del Figlio </a:t>
            </a:r>
            <a:r>
              <a:rPr sz="1200" dirty="0">
                <a:latin typeface="Times New Roman"/>
                <a:cs typeface="Times New Roman"/>
              </a:rPr>
              <a:t>Eterno e all’organizzazione </a:t>
            </a:r>
            <a:r>
              <a:rPr sz="1200" spc="-5" dirty="0">
                <a:latin typeface="Times New Roman"/>
                <a:cs typeface="Times New Roman"/>
              </a:rPr>
              <a:t>spirituale del Figlio. </a:t>
            </a:r>
            <a:r>
              <a:rPr sz="1200" spc="-10" dirty="0">
                <a:latin typeface="Times New Roman"/>
                <a:cs typeface="Times New Roman"/>
              </a:rPr>
              <a:t>Le  </a:t>
            </a:r>
            <a:r>
              <a:rPr sz="1200" spc="-5" dirty="0">
                <a:latin typeface="Times New Roman"/>
                <a:cs typeface="Times New Roman"/>
              </a:rPr>
              <a:t>preghiere, </a:t>
            </a:r>
            <a:r>
              <a:rPr sz="1200" dirty="0">
                <a:latin typeface="Times New Roman"/>
                <a:cs typeface="Times New Roman"/>
              </a:rPr>
              <a:t>tutte le comunicazioni </a:t>
            </a:r>
            <a:r>
              <a:rPr sz="1200" spc="-5" dirty="0">
                <a:latin typeface="Times New Roman"/>
                <a:cs typeface="Times New Roman"/>
              </a:rPr>
              <a:t>formali, ogni </a:t>
            </a:r>
            <a:r>
              <a:rPr sz="1200" dirty="0">
                <a:latin typeface="Times New Roman"/>
                <a:cs typeface="Times New Roman"/>
              </a:rPr>
              <a:t>cosa </a:t>
            </a:r>
            <a:r>
              <a:rPr sz="1200" spc="-5" dirty="0">
                <a:latin typeface="Times New Roman"/>
                <a:cs typeface="Times New Roman"/>
              </a:rPr>
              <a:t>eccetto l’adorazione 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culto del Padre Universale, sono materia che  concerne </a:t>
            </a:r>
            <a:r>
              <a:rPr sz="1200" dirty="0">
                <a:latin typeface="Times New Roman"/>
                <a:cs typeface="Times New Roman"/>
              </a:rPr>
              <a:t>un Universo </a:t>
            </a:r>
            <a:r>
              <a:rPr sz="1200" spc="-5" dirty="0">
                <a:latin typeface="Times New Roman"/>
                <a:cs typeface="Times New Roman"/>
              </a:rPr>
              <a:t>locale. </a:t>
            </a:r>
            <a:r>
              <a:rPr sz="1200" dirty="0">
                <a:latin typeface="Times New Roman"/>
                <a:cs typeface="Times New Roman"/>
              </a:rPr>
              <a:t>Esse non </a:t>
            </a:r>
            <a:r>
              <a:rPr sz="1200" spc="-5" dirty="0">
                <a:latin typeface="Times New Roman"/>
                <a:cs typeface="Times New Roman"/>
              </a:rPr>
              <a:t>oltrepassano generalmente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regno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giurisdizione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Figlio Creatore. Ma </a:t>
            </a:r>
            <a:r>
              <a:rPr sz="1200" dirty="0">
                <a:latin typeface="Times New Roman"/>
                <a:cs typeface="Times New Roman"/>
              </a:rPr>
              <a:t>l’adorazione è  </a:t>
            </a:r>
            <a:r>
              <a:rPr sz="1200" spc="-5" dirty="0">
                <a:latin typeface="Times New Roman"/>
                <a:cs typeface="Times New Roman"/>
              </a:rPr>
              <a:t>certamente messa </a:t>
            </a:r>
            <a:r>
              <a:rPr sz="1200" dirty="0">
                <a:latin typeface="Times New Roman"/>
                <a:cs typeface="Times New Roman"/>
              </a:rPr>
              <a:t>in circuito e </a:t>
            </a:r>
            <a:r>
              <a:rPr sz="1200" spc="-5" dirty="0">
                <a:latin typeface="Times New Roman"/>
                <a:cs typeface="Times New Roman"/>
              </a:rPr>
              <a:t>trasmessa alla </a:t>
            </a:r>
            <a:r>
              <a:rPr sz="1200" dirty="0">
                <a:latin typeface="Times New Roman"/>
                <a:cs typeface="Times New Roman"/>
              </a:rPr>
              <a:t>persona </a:t>
            </a:r>
            <a:r>
              <a:rPr sz="1200" spc="-5" dirty="0">
                <a:latin typeface="Times New Roman"/>
                <a:cs typeface="Times New Roman"/>
              </a:rPr>
              <a:t>del Creatore tramite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funzione </a:t>
            </a:r>
            <a:r>
              <a:rPr sz="1200" spc="-5" dirty="0">
                <a:latin typeface="Times New Roman"/>
                <a:cs typeface="Times New Roman"/>
              </a:rPr>
              <a:t>del circuito </a:t>
            </a:r>
            <a:r>
              <a:rPr sz="1200" dirty="0">
                <a:latin typeface="Times New Roman"/>
                <a:cs typeface="Times New Roman"/>
              </a:rPr>
              <a:t>della personalità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Padre. </a:t>
            </a:r>
            <a:r>
              <a:rPr sz="1200" spc="-5" dirty="0">
                <a:latin typeface="Times New Roman"/>
                <a:cs typeface="Times New Roman"/>
              </a:rPr>
              <a:t>Noi  crediamo </a:t>
            </a:r>
            <a:r>
              <a:rPr sz="1200" dirty="0">
                <a:latin typeface="Times New Roman"/>
                <a:cs typeface="Times New Roman"/>
              </a:rPr>
              <a:t>inoltre che </a:t>
            </a:r>
            <a:r>
              <a:rPr sz="1200" spc="-5" dirty="0">
                <a:latin typeface="Times New Roman"/>
                <a:cs typeface="Times New Roman"/>
              </a:rPr>
              <a:t>questa registrazione dell’omaggio </a:t>
            </a:r>
            <a:r>
              <a:rPr sz="1200" dirty="0">
                <a:latin typeface="Times New Roman"/>
                <a:cs typeface="Times New Roman"/>
              </a:rPr>
              <a:t>di una </a:t>
            </a:r>
            <a:r>
              <a:rPr sz="1200" spc="-5" dirty="0">
                <a:latin typeface="Times New Roman"/>
                <a:cs typeface="Times New Roman"/>
              </a:rPr>
              <a:t>creatura abitata </a:t>
            </a:r>
            <a:r>
              <a:rPr sz="1200" dirty="0">
                <a:latin typeface="Times New Roman"/>
                <a:cs typeface="Times New Roman"/>
              </a:rPr>
              <a:t>da un </a:t>
            </a:r>
            <a:r>
              <a:rPr sz="1200" spc="-5" dirty="0">
                <a:latin typeface="Times New Roman"/>
                <a:cs typeface="Times New Roman"/>
              </a:rPr>
              <a:t>Aggiustatore sia facilitata </a:t>
            </a:r>
            <a:r>
              <a:rPr sz="1200" dirty="0">
                <a:latin typeface="Times New Roman"/>
                <a:cs typeface="Times New Roman"/>
              </a:rPr>
              <a:t>dalla presenza in  </a:t>
            </a:r>
            <a:r>
              <a:rPr sz="1200" spc="-5" dirty="0">
                <a:latin typeface="Times New Roman"/>
                <a:cs typeface="Times New Roman"/>
              </a:rPr>
              <a:t>spirito del Padre. </a:t>
            </a:r>
            <a:r>
              <a:rPr sz="1200" dirty="0">
                <a:latin typeface="Times New Roman"/>
                <a:cs typeface="Times New Roman"/>
              </a:rPr>
              <a:t>Esiste </a:t>
            </a:r>
            <a:r>
              <a:rPr sz="1200" spc="-5" dirty="0">
                <a:latin typeface="Times New Roman"/>
                <a:cs typeface="Times New Roman"/>
              </a:rPr>
              <a:t>un’enorme </a:t>
            </a:r>
            <a:r>
              <a:rPr sz="1200" dirty="0">
                <a:latin typeface="Times New Roman"/>
                <a:cs typeface="Times New Roman"/>
              </a:rPr>
              <a:t>quantità di </a:t>
            </a:r>
            <a:r>
              <a:rPr sz="1200" spc="-5" dirty="0">
                <a:latin typeface="Times New Roman"/>
                <a:cs typeface="Times New Roman"/>
              </a:rPr>
              <a:t>prove </a:t>
            </a:r>
            <a:r>
              <a:rPr sz="1200" dirty="0">
                <a:latin typeface="Times New Roman"/>
                <a:cs typeface="Times New Roman"/>
              </a:rPr>
              <a:t>a convalida di questa </a:t>
            </a:r>
            <a:r>
              <a:rPr sz="1200" spc="-5" dirty="0">
                <a:latin typeface="Times New Roman"/>
                <a:cs typeface="Times New Roman"/>
              </a:rPr>
              <a:t>credenza, ed </a:t>
            </a:r>
            <a:r>
              <a:rPr sz="1200" dirty="0">
                <a:latin typeface="Times New Roman"/>
                <a:cs typeface="Times New Roman"/>
              </a:rPr>
              <a:t>io so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ordini di </a:t>
            </a:r>
            <a:r>
              <a:rPr sz="1200" spc="-5" dirty="0">
                <a:latin typeface="Times New Roman"/>
                <a:cs typeface="Times New Roman"/>
              </a:rPr>
              <a:t>frammenti del  Padre hanno </a:t>
            </a:r>
            <a:r>
              <a:rPr sz="1200" dirty="0">
                <a:latin typeface="Times New Roman"/>
                <a:cs typeface="Times New Roman"/>
              </a:rPr>
              <a:t>il potere di </a:t>
            </a:r>
            <a:r>
              <a:rPr sz="1200" spc="-5" dirty="0">
                <a:latin typeface="Times New Roman"/>
                <a:cs typeface="Times New Roman"/>
              </a:rPr>
              <a:t>registrare </a:t>
            </a:r>
            <a:r>
              <a:rPr sz="1200" dirty="0">
                <a:latin typeface="Times New Roman"/>
                <a:cs typeface="Times New Roman"/>
              </a:rPr>
              <a:t>validamente nella </a:t>
            </a:r>
            <a:r>
              <a:rPr sz="1200" spc="-5" dirty="0">
                <a:latin typeface="Times New Roman"/>
                <a:cs typeface="Times New Roman"/>
              </a:rPr>
              <a:t>presenza del </a:t>
            </a:r>
            <a:r>
              <a:rPr sz="1200" dirty="0">
                <a:latin typeface="Times New Roman"/>
                <a:cs typeface="Times New Roman"/>
              </a:rPr>
              <a:t>Padre </a:t>
            </a:r>
            <a:r>
              <a:rPr sz="1200" spc="-5" dirty="0">
                <a:latin typeface="Times New Roman"/>
                <a:cs typeface="Times New Roman"/>
              </a:rPr>
              <a:t>Universale l’adorazione sincera dei loro </a:t>
            </a:r>
            <a:r>
              <a:rPr sz="1200" dirty="0">
                <a:latin typeface="Times New Roman"/>
                <a:cs typeface="Times New Roman"/>
              </a:rPr>
              <a:t>soggetti. </a:t>
            </a:r>
            <a:r>
              <a:rPr sz="1200" spc="5" dirty="0">
                <a:latin typeface="Times New Roman"/>
                <a:cs typeface="Times New Roman"/>
              </a:rPr>
              <a:t>Senza  </a:t>
            </a:r>
            <a:r>
              <a:rPr sz="1200" spc="-5" dirty="0">
                <a:latin typeface="Times New Roman"/>
                <a:cs typeface="Times New Roman"/>
              </a:rPr>
              <a:t>alcun </a:t>
            </a:r>
            <a:r>
              <a:rPr sz="1200" dirty="0">
                <a:latin typeface="Times New Roman"/>
                <a:cs typeface="Times New Roman"/>
              </a:rPr>
              <a:t>dubbio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Aggiustatori </a:t>
            </a:r>
            <a:r>
              <a:rPr sz="1200" spc="-5" dirty="0">
                <a:latin typeface="Times New Roman"/>
                <a:cs typeface="Times New Roman"/>
              </a:rPr>
              <a:t>utilizzano anche </a:t>
            </a:r>
            <a:r>
              <a:rPr sz="1200" dirty="0">
                <a:latin typeface="Times New Roman"/>
                <a:cs typeface="Times New Roman"/>
              </a:rPr>
              <a:t>canali </a:t>
            </a:r>
            <a:r>
              <a:rPr sz="1200" spc="-5" dirty="0">
                <a:latin typeface="Times New Roman"/>
                <a:cs typeface="Times New Roman"/>
              </a:rPr>
              <a:t>prepersonali diretti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comunicazione con </a:t>
            </a:r>
            <a:r>
              <a:rPr sz="1200" spc="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e sono </a:t>
            </a:r>
            <a:r>
              <a:rPr sz="1200" spc="-5" dirty="0">
                <a:latin typeface="Times New Roman"/>
                <a:cs typeface="Times New Roman"/>
              </a:rPr>
              <a:t>parimenti </a:t>
            </a:r>
            <a:r>
              <a:rPr sz="1200" dirty="0">
                <a:latin typeface="Times New Roman"/>
                <a:cs typeface="Times New Roman"/>
              </a:rPr>
              <a:t>in grado di  </a:t>
            </a:r>
            <a:r>
              <a:rPr sz="1200" spc="-5" dirty="0">
                <a:latin typeface="Times New Roman"/>
                <a:cs typeface="Times New Roman"/>
              </a:rPr>
              <a:t>utilizzare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circuiti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gravità </a:t>
            </a:r>
            <a:r>
              <a:rPr sz="1200" dirty="0">
                <a:latin typeface="Times New Roman"/>
                <a:cs typeface="Times New Roman"/>
              </a:rPr>
              <a:t>spirituale </a:t>
            </a:r>
            <a:r>
              <a:rPr sz="1200" spc="-5" dirty="0">
                <a:latin typeface="Times New Roman"/>
                <a:cs typeface="Times New Roman"/>
              </a:rPr>
              <a:t>del Figlio Eterno.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558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(65.5) 5:3.3 </a:t>
            </a:r>
            <a:r>
              <a:rPr sz="1200" spc="-5" dirty="0">
                <a:latin typeface="Times New Roman"/>
                <a:cs typeface="Times New Roman"/>
              </a:rPr>
              <a:t>L’adorazione </a:t>
            </a:r>
            <a:r>
              <a:rPr sz="1200" dirty="0">
                <a:latin typeface="Times New Roman"/>
                <a:cs typeface="Times New Roman"/>
              </a:rPr>
              <a:t>è fine a </a:t>
            </a:r>
            <a:r>
              <a:rPr sz="1200" spc="-5" dirty="0">
                <a:latin typeface="Times New Roman"/>
                <a:cs typeface="Times New Roman"/>
              </a:rPr>
              <a:t>se stessa;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preghiera incorpora </a:t>
            </a:r>
            <a:r>
              <a:rPr sz="1200" dirty="0">
                <a:latin typeface="Times New Roman"/>
                <a:cs typeface="Times New Roman"/>
              </a:rPr>
              <a:t>un elemento </a:t>
            </a:r>
            <a:r>
              <a:rPr sz="1200" spc="-5" dirty="0">
                <a:latin typeface="Times New Roman"/>
                <a:cs typeface="Times New Roman"/>
              </a:rPr>
              <a:t>d’interesse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sé </a:t>
            </a:r>
            <a:r>
              <a:rPr sz="1200" dirty="0">
                <a:latin typeface="Times New Roman"/>
                <a:cs typeface="Times New Roman"/>
              </a:rPr>
              <a:t>o per </a:t>
            </a:r>
            <a:r>
              <a:rPr sz="1200" spc="-5" dirty="0">
                <a:latin typeface="Times New Roman"/>
                <a:cs typeface="Times New Roman"/>
              </a:rPr>
              <a:t>un’altra creatura; </a:t>
            </a:r>
            <a:r>
              <a:rPr sz="1200" dirty="0">
                <a:latin typeface="Times New Roman"/>
                <a:cs typeface="Times New Roman"/>
              </a:rPr>
              <a:t>questa è la  </a:t>
            </a:r>
            <a:r>
              <a:rPr sz="1200" spc="-5" dirty="0">
                <a:latin typeface="Times New Roman"/>
                <a:cs typeface="Times New Roman"/>
              </a:rPr>
              <a:t>grande </a:t>
            </a:r>
            <a:r>
              <a:rPr sz="1200" dirty="0">
                <a:latin typeface="Times New Roman"/>
                <a:cs typeface="Times New Roman"/>
              </a:rPr>
              <a:t>differenza tra adorazione e </a:t>
            </a:r>
            <a:r>
              <a:rPr sz="1200" spc="-5" dirty="0">
                <a:latin typeface="Times New Roman"/>
                <a:cs typeface="Times New Roman"/>
              </a:rPr>
              <a:t>preghiera. </a:t>
            </a:r>
            <a:r>
              <a:rPr sz="1200" dirty="0">
                <a:latin typeface="Times New Roman"/>
                <a:cs typeface="Times New Roman"/>
              </a:rPr>
              <a:t>Nella </a:t>
            </a:r>
            <a:r>
              <a:rPr sz="1200" spc="-5" dirty="0">
                <a:latin typeface="Times New Roman"/>
                <a:cs typeface="Times New Roman"/>
              </a:rPr>
              <a:t>vera </a:t>
            </a:r>
            <a:r>
              <a:rPr sz="1200" dirty="0">
                <a:latin typeface="Times New Roman"/>
                <a:cs typeface="Times New Roman"/>
              </a:rPr>
              <a:t>adorazione non </a:t>
            </a:r>
            <a:r>
              <a:rPr sz="1200" spc="-5" dirty="0">
                <a:latin typeface="Times New Roman"/>
                <a:cs typeface="Times New Roman"/>
              </a:rPr>
              <a:t>c’è assolutamente alcuna </a:t>
            </a:r>
            <a:r>
              <a:rPr sz="1200" dirty="0">
                <a:latin typeface="Times New Roman"/>
                <a:cs typeface="Times New Roman"/>
              </a:rPr>
              <a:t>richiesta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sé né </a:t>
            </a:r>
            <a:r>
              <a:rPr sz="1200" spc="-5" dirty="0">
                <a:latin typeface="Times New Roman"/>
                <a:cs typeface="Times New Roman"/>
              </a:rPr>
              <a:t>altri </a:t>
            </a:r>
            <a:r>
              <a:rPr sz="1200" dirty="0">
                <a:latin typeface="Times New Roman"/>
                <a:cs typeface="Times New Roman"/>
              </a:rPr>
              <a:t>elementi  </a:t>
            </a:r>
            <a:r>
              <a:rPr sz="1200" spc="-5" dirty="0">
                <a:latin typeface="Times New Roman"/>
                <a:cs typeface="Times New Roman"/>
              </a:rPr>
              <a:t>d’interesse personale; semplicemente adoriamo </a:t>
            </a:r>
            <a:r>
              <a:rPr sz="1200" dirty="0">
                <a:latin typeface="Times New Roman"/>
                <a:cs typeface="Times New Roman"/>
              </a:rPr>
              <a:t>Dio per </a:t>
            </a:r>
            <a:r>
              <a:rPr sz="1200" spc="-5" dirty="0">
                <a:latin typeface="Times New Roman"/>
                <a:cs typeface="Times New Roman"/>
              </a:rPr>
              <a:t>quello che comprendiamo egli è. </a:t>
            </a:r>
            <a:r>
              <a:rPr sz="1200" dirty="0">
                <a:latin typeface="Times New Roman"/>
                <a:cs typeface="Times New Roman"/>
              </a:rPr>
              <a:t>Chi adora non </a:t>
            </a:r>
            <a:r>
              <a:rPr sz="1200" spc="-5" dirty="0">
                <a:latin typeface="Times New Roman"/>
                <a:cs typeface="Times New Roman"/>
              </a:rPr>
              <a:t>chiede nulla, </a:t>
            </a:r>
            <a:r>
              <a:rPr sz="1200" dirty="0">
                <a:latin typeface="Times New Roman"/>
                <a:cs typeface="Times New Roman"/>
              </a:rPr>
              <a:t>né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spc="5" dirty="0">
                <a:latin typeface="Times New Roman"/>
                <a:cs typeface="Times New Roman"/>
              </a:rPr>
              <a:t>aspetta  </a:t>
            </a:r>
            <a:r>
              <a:rPr sz="1200" spc="-5" dirty="0">
                <a:latin typeface="Times New Roman"/>
                <a:cs typeface="Times New Roman"/>
              </a:rPr>
              <a:t>nulla. Noi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adoriamo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Padre perché possiamo trarre </a:t>
            </a:r>
            <a:r>
              <a:rPr sz="1200" dirty="0">
                <a:latin typeface="Times New Roman"/>
                <a:cs typeface="Times New Roman"/>
              </a:rPr>
              <a:t>qualcosa </a:t>
            </a:r>
            <a:r>
              <a:rPr sz="1200" spc="5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questa venerazione. Gli </a:t>
            </a:r>
            <a:r>
              <a:rPr sz="1200" dirty="0">
                <a:latin typeface="Times New Roman"/>
                <a:cs typeface="Times New Roman"/>
              </a:rPr>
              <a:t>rendiamo questa devozione e  </a:t>
            </a:r>
            <a:r>
              <a:rPr sz="1200" spc="-5" dirty="0">
                <a:latin typeface="Times New Roman"/>
                <a:cs typeface="Times New Roman"/>
              </a:rPr>
              <a:t>c’impegniamo </a:t>
            </a:r>
            <a:r>
              <a:rPr sz="1200" dirty="0">
                <a:latin typeface="Times New Roman"/>
                <a:cs typeface="Times New Roman"/>
              </a:rPr>
              <a:t>in questa </a:t>
            </a:r>
            <a:r>
              <a:rPr sz="1200" spc="-5" dirty="0">
                <a:latin typeface="Times New Roman"/>
                <a:cs typeface="Times New Roman"/>
              </a:rPr>
              <a:t>adorazione come reazione naturale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spontanea al riconoscimento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personalità incomparabile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5" dirty="0">
                <a:latin typeface="Times New Roman"/>
                <a:cs typeface="Times New Roman"/>
              </a:rPr>
              <a:t>Padre 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a causa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sua natura </a:t>
            </a:r>
            <a:r>
              <a:rPr sz="1200" spc="-5" dirty="0">
                <a:latin typeface="Times New Roman"/>
                <a:cs typeface="Times New Roman"/>
              </a:rPr>
              <a:t>amabile </a:t>
            </a:r>
            <a:r>
              <a:rPr sz="1200" dirty="0">
                <a:latin typeface="Times New Roman"/>
                <a:cs typeface="Times New Roman"/>
              </a:rPr>
              <a:t>e dei suoi </a:t>
            </a:r>
            <a:r>
              <a:rPr sz="1200" spc="-5" dirty="0">
                <a:latin typeface="Times New Roman"/>
                <a:cs typeface="Times New Roman"/>
              </a:rPr>
              <a:t>attributi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adorabili.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8064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(65.6) 5:3.4 </a:t>
            </a:r>
            <a:r>
              <a:rPr sz="1200" spc="-5" dirty="0">
                <a:latin typeface="Times New Roman"/>
                <a:cs typeface="Times New Roman"/>
              </a:rPr>
              <a:t>Nel </a:t>
            </a:r>
            <a:r>
              <a:rPr sz="1200" dirty="0">
                <a:latin typeface="Times New Roman"/>
                <a:cs typeface="Times New Roman"/>
              </a:rPr>
              <a:t>momento </a:t>
            </a:r>
            <a:r>
              <a:rPr sz="1200" spc="-5" dirty="0">
                <a:latin typeface="Times New Roman"/>
                <a:cs typeface="Times New Roman"/>
              </a:rPr>
              <a:t>stesso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cui s’introduce nell’adorazione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elemento d’interesse personale, </a:t>
            </a:r>
            <a:r>
              <a:rPr sz="1200" dirty="0">
                <a:latin typeface="Times New Roman"/>
                <a:cs typeface="Times New Roman"/>
              </a:rPr>
              <a:t>tale </a:t>
            </a:r>
            <a:r>
              <a:rPr sz="1200" spc="-5" dirty="0">
                <a:latin typeface="Times New Roman"/>
                <a:cs typeface="Times New Roman"/>
              </a:rPr>
              <a:t>devozione si trasforma </a:t>
            </a:r>
            <a:r>
              <a:rPr sz="1200" dirty="0">
                <a:latin typeface="Times New Roman"/>
                <a:cs typeface="Times New Roman"/>
              </a:rPr>
              <a:t>da  </a:t>
            </a:r>
            <a:r>
              <a:rPr sz="1200" spc="-5" dirty="0">
                <a:latin typeface="Times New Roman"/>
                <a:cs typeface="Times New Roman"/>
              </a:rPr>
              <a:t>adorazione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preghiera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sarebbe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appropriato rivolgerla alla </a:t>
            </a:r>
            <a:r>
              <a:rPr sz="1200" dirty="0">
                <a:latin typeface="Times New Roman"/>
                <a:cs typeface="Times New Roman"/>
              </a:rPr>
              <a:t>persona </a:t>
            </a:r>
            <a:r>
              <a:rPr sz="1200" spc="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Figlio </a:t>
            </a:r>
            <a:r>
              <a:rPr sz="1200" spc="-5" dirty="0">
                <a:latin typeface="Times New Roman"/>
                <a:cs typeface="Times New Roman"/>
              </a:rPr>
              <a:t>Eterno </a:t>
            </a:r>
            <a:r>
              <a:rPr sz="1200" dirty="0">
                <a:latin typeface="Times New Roman"/>
                <a:cs typeface="Times New Roman"/>
              </a:rPr>
              <a:t>o del Figlio </a:t>
            </a:r>
            <a:r>
              <a:rPr sz="1200" spc="-5" dirty="0">
                <a:latin typeface="Times New Roman"/>
                <a:cs typeface="Times New Roman"/>
              </a:rPr>
              <a:t>Creatore. </a:t>
            </a:r>
            <a:r>
              <a:rPr sz="1200" spc="5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nell’esperienza  religiosa pratica </a:t>
            </a:r>
            <a:r>
              <a:rPr sz="1200" dirty="0">
                <a:latin typeface="Times New Roman"/>
                <a:cs typeface="Times New Roman"/>
              </a:rPr>
              <a:t>non c’è </a:t>
            </a:r>
            <a:r>
              <a:rPr sz="1200" spc="-5" dirty="0">
                <a:latin typeface="Times New Roman"/>
                <a:cs typeface="Times New Roman"/>
              </a:rPr>
              <a:t>ragione perché </a:t>
            </a:r>
            <a:r>
              <a:rPr sz="1200" dirty="0">
                <a:latin typeface="Times New Roman"/>
                <a:cs typeface="Times New Roman"/>
              </a:rPr>
              <a:t>una preghiera non possa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indirizzata a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Padre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parte </a:t>
            </a:r>
            <a:r>
              <a:rPr sz="1200" dirty="0">
                <a:latin typeface="Times New Roman"/>
                <a:cs typeface="Times New Roman"/>
              </a:rPr>
              <a:t>di una </a:t>
            </a:r>
            <a:r>
              <a:rPr sz="1200" spc="-5" dirty="0">
                <a:latin typeface="Times New Roman"/>
                <a:cs typeface="Times New Roman"/>
              </a:rPr>
              <a:t>sincera  adorazione.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1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115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00695" cy="40716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111760" algn="just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(66.1) 5:3.5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vi </a:t>
            </a:r>
            <a:r>
              <a:rPr sz="1200" spc="-5" dirty="0">
                <a:latin typeface="Times New Roman"/>
                <a:cs typeface="Times New Roman"/>
              </a:rPr>
              <a:t>occupate degli affari pratici </a:t>
            </a:r>
            <a:r>
              <a:rPr sz="1200" dirty="0">
                <a:latin typeface="Times New Roman"/>
                <a:cs typeface="Times New Roman"/>
              </a:rPr>
              <a:t>della vostra vita </a:t>
            </a:r>
            <a:r>
              <a:rPr sz="1200" spc="-5" dirty="0">
                <a:latin typeface="Times New Roman"/>
                <a:cs typeface="Times New Roman"/>
              </a:rPr>
              <a:t>quotidiana, </a:t>
            </a:r>
            <a:r>
              <a:rPr sz="1200" dirty="0">
                <a:latin typeface="Times New Roman"/>
                <a:cs typeface="Times New Roman"/>
              </a:rPr>
              <a:t>siete </a:t>
            </a:r>
            <a:r>
              <a:rPr sz="1200" spc="-5" dirty="0">
                <a:latin typeface="Times New Roman"/>
                <a:cs typeface="Times New Roman"/>
              </a:rPr>
              <a:t>nelle </a:t>
            </a:r>
            <a:r>
              <a:rPr sz="1200" dirty="0">
                <a:latin typeface="Times New Roman"/>
                <a:cs typeface="Times New Roman"/>
              </a:rPr>
              <a:t>mani </a:t>
            </a:r>
            <a:r>
              <a:rPr sz="1200" spc="-5" dirty="0">
                <a:latin typeface="Times New Roman"/>
                <a:cs typeface="Times New Roman"/>
              </a:rPr>
              <a:t>delle personalità </a:t>
            </a:r>
            <a:r>
              <a:rPr sz="1200" dirty="0">
                <a:latin typeface="Times New Roman"/>
                <a:cs typeface="Times New Roman"/>
              </a:rPr>
              <a:t>spirituali che hanno  </a:t>
            </a:r>
            <a:r>
              <a:rPr sz="1200" spc="-5" dirty="0">
                <a:latin typeface="Times New Roman"/>
                <a:cs typeface="Times New Roman"/>
              </a:rPr>
              <a:t>origine </a:t>
            </a:r>
            <a:r>
              <a:rPr sz="1200" dirty="0">
                <a:latin typeface="Times New Roman"/>
                <a:cs typeface="Times New Roman"/>
              </a:rPr>
              <a:t>nella </a:t>
            </a:r>
            <a:r>
              <a:rPr sz="1200" spc="-5" dirty="0">
                <a:latin typeface="Times New Roman"/>
                <a:cs typeface="Times New Roman"/>
              </a:rPr>
              <a:t>Terza </a:t>
            </a:r>
            <a:r>
              <a:rPr sz="1200" dirty="0">
                <a:latin typeface="Times New Roman"/>
                <a:cs typeface="Times New Roman"/>
              </a:rPr>
              <a:t>Sorgente e </a:t>
            </a:r>
            <a:r>
              <a:rPr sz="1200" spc="-5" dirty="0">
                <a:latin typeface="Times New Roman"/>
                <a:cs typeface="Times New Roman"/>
              </a:rPr>
              <a:t>Centro; cooperate </a:t>
            </a:r>
            <a:r>
              <a:rPr sz="1200" dirty="0">
                <a:latin typeface="Times New Roman"/>
                <a:cs typeface="Times New Roman"/>
              </a:rPr>
              <a:t>con </a:t>
            </a:r>
            <a:r>
              <a:rPr sz="1200" spc="-5" dirty="0">
                <a:latin typeface="Times New Roman"/>
                <a:cs typeface="Times New Roman"/>
              </a:rPr>
              <a:t>gli agenti dell’Attore Congiunto.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così: </a:t>
            </a:r>
            <a:r>
              <a:rPr sz="1200" dirty="0">
                <a:latin typeface="Times New Roman"/>
                <a:cs typeface="Times New Roman"/>
              </a:rPr>
              <a:t>voi </a:t>
            </a:r>
            <a:r>
              <a:rPr sz="1200" spc="-5" dirty="0">
                <a:latin typeface="Times New Roman"/>
                <a:cs typeface="Times New Roman"/>
              </a:rPr>
              <a:t>adorate Dio, pregate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comunicate con </a:t>
            </a:r>
            <a:r>
              <a:rPr sz="1200" dirty="0">
                <a:latin typeface="Times New Roman"/>
                <a:cs typeface="Times New Roman"/>
              </a:rPr>
              <a:t>lui, e vi </a:t>
            </a:r>
            <a:r>
              <a:rPr sz="1200" spc="-5" dirty="0">
                <a:latin typeface="Times New Roman"/>
                <a:cs typeface="Times New Roman"/>
              </a:rPr>
              <a:t>occupate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dettagli del </a:t>
            </a:r>
            <a:r>
              <a:rPr sz="1200" dirty="0">
                <a:latin typeface="Times New Roman"/>
                <a:cs typeface="Times New Roman"/>
              </a:rPr>
              <a:t>vostro </a:t>
            </a:r>
            <a:r>
              <a:rPr sz="1200" spc="-5" dirty="0">
                <a:latin typeface="Times New Roman"/>
                <a:cs typeface="Times New Roman"/>
              </a:rPr>
              <a:t>soggiorno terreno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connessione con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intelligenze dello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Infinito  che operano sul </a:t>
            </a:r>
            <a:r>
              <a:rPr sz="1200" dirty="0">
                <a:latin typeface="Times New Roman"/>
                <a:cs typeface="Times New Roman"/>
              </a:rPr>
              <a:t>vostro mondo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in tutto il vostro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Universo.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30289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(66.2) 5:3.6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Figli Creatori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Sovrani </a:t>
            </a:r>
            <a:r>
              <a:rPr sz="1200" dirty="0">
                <a:latin typeface="Times New Roman"/>
                <a:cs typeface="Times New Roman"/>
              </a:rPr>
              <a:t>che presiedono </a:t>
            </a:r>
            <a:r>
              <a:rPr sz="1200" spc="-5" dirty="0">
                <a:latin typeface="Times New Roman"/>
                <a:cs typeface="Times New Roman"/>
              </a:rPr>
              <a:t>ai </a:t>
            </a:r>
            <a:r>
              <a:rPr sz="1200" dirty="0">
                <a:latin typeface="Times New Roman"/>
                <a:cs typeface="Times New Roman"/>
              </a:rPr>
              <a:t>destini </a:t>
            </a:r>
            <a:r>
              <a:rPr sz="1200" spc="-5" dirty="0">
                <a:latin typeface="Times New Roman"/>
                <a:cs typeface="Times New Roman"/>
              </a:rPr>
              <a:t>degli </a:t>
            </a:r>
            <a:r>
              <a:rPr sz="1200" dirty="0">
                <a:latin typeface="Times New Roman"/>
                <a:cs typeface="Times New Roman"/>
              </a:rPr>
              <a:t>Universi </a:t>
            </a:r>
            <a:r>
              <a:rPr sz="1200" spc="-5" dirty="0">
                <a:latin typeface="Times New Roman"/>
                <a:cs typeface="Times New Roman"/>
              </a:rPr>
              <a:t>locali fanno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veci sia del </a:t>
            </a:r>
            <a:r>
              <a:rPr sz="1200" dirty="0">
                <a:latin typeface="Times New Roman"/>
                <a:cs typeface="Times New Roman"/>
              </a:rPr>
              <a:t>Padre </a:t>
            </a:r>
            <a:r>
              <a:rPr sz="1200" spc="-5" dirty="0">
                <a:latin typeface="Times New Roman"/>
                <a:cs typeface="Times New Roman"/>
              </a:rPr>
              <a:t>Universale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del  Figlio </a:t>
            </a:r>
            <a:r>
              <a:rPr sz="1200" dirty="0">
                <a:latin typeface="Times New Roman"/>
                <a:cs typeface="Times New Roman"/>
              </a:rPr>
              <a:t>Eterno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Paradiso. </a:t>
            </a:r>
            <a:r>
              <a:rPr sz="1200" spc="-5" dirty="0">
                <a:latin typeface="Times New Roman"/>
                <a:cs typeface="Times New Roman"/>
              </a:rPr>
              <a:t>Questi Figli </a:t>
            </a:r>
            <a:r>
              <a:rPr sz="1200" dirty="0">
                <a:latin typeface="Times New Roman"/>
                <a:cs typeface="Times New Roman"/>
              </a:rPr>
              <a:t>d’Universo </a:t>
            </a:r>
            <a:r>
              <a:rPr sz="1200" spc="-5" dirty="0">
                <a:latin typeface="Times New Roman"/>
                <a:cs typeface="Times New Roman"/>
              </a:rPr>
              <a:t>ricevono, </a:t>
            </a:r>
            <a:r>
              <a:rPr sz="1200" dirty="0">
                <a:latin typeface="Times New Roman"/>
                <a:cs typeface="Times New Roman"/>
              </a:rPr>
              <a:t>in nome </a:t>
            </a:r>
            <a:r>
              <a:rPr sz="1200" spc="-5" dirty="0">
                <a:latin typeface="Times New Roman"/>
                <a:cs typeface="Times New Roman"/>
              </a:rPr>
              <a:t>del Padre, l’adorazione del </a:t>
            </a:r>
            <a:r>
              <a:rPr sz="1200" dirty="0">
                <a:latin typeface="Times New Roman"/>
                <a:cs typeface="Times New Roman"/>
              </a:rPr>
              <a:t>culto e </a:t>
            </a:r>
            <a:r>
              <a:rPr sz="1200" spc="-5" dirty="0">
                <a:latin typeface="Times New Roman"/>
                <a:cs typeface="Times New Roman"/>
              </a:rPr>
              <a:t>prestano ascolto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alle</a:t>
            </a:r>
            <a:endParaRPr sz="1200">
              <a:latin typeface="Times New Roman"/>
              <a:cs typeface="Times New Roman"/>
            </a:endParaRPr>
          </a:p>
          <a:p>
            <a:pPr marL="76200" marR="78105">
              <a:lnSpc>
                <a:spcPts val="1380"/>
              </a:lnSpc>
              <a:spcBef>
                <a:spcPts val="5"/>
              </a:spcBef>
            </a:pPr>
            <a:r>
              <a:rPr sz="1200" spc="-5" dirty="0">
                <a:latin typeface="Times New Roman"/>
                <a:cs typeface="Times New Roman"/>
              </a:rPr>
              <a:t>richieste dei loro soggetti supplicanti </a:t>
            </a:r>
            <a:r>
              <a:rPr sz="1200" dirty="0">
                <a:latin typeface="Times New Roman"/>
                <a:cs typeface="Times New Roman"/>
              </a:rPr>
              <a:t>in tutte le </a:t>
            </a:r>
            <a:r>
              <a:rPr sz="1200" spc="-5" dirty="0">
                <a:latin typeface="Times New Roman"/>
                <a:cs typeface="Times New Roman"/>
              </a:rPr>
              <a:t>loro rispettive creazioni. Per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figli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Universo </a:t>
            </a:r>
            <a:r>
              <a:rPr sz="1200" dirty="0">
                <a:latin typeface="Times New Roman"/>
                <a:cs typeface="Times New Roman"/>
              </a:rPr>
              <a:t>locale un </a:t>
            </a:r>
            <a:r>
              <a:rPr sz="1200" spc="-5" dirty="0">
                <a:latin typeface="Times New Roman"/>
                <a:cs typeface="Times New Roman"/>
              </a:rPr>
              <a:t>Figlio Micael è, </a:t>
            </a:r>
            <a:r>
              <a:rPr sz="1200" dirty="0">
                <a:latin typeface="Times New Roman"/>
                <a:cs typeface="Times New Roman"/>
              </a:rPr>
              <a:t>a tutti  </a:t>
            </a:r>
            <a:r>
              <a:rPr sz="1200" spc="-5" dirty="0">
                <a:latin typeface="Times New Roman"/>
                <a:cs typeface="Times New Roman"/>
              </a:rPr>
              <a:t>gli effetti pratici, Dio. </a:t>
            </a:r>
            <a:r>
              <a:rPr sz="1200" dirty="0">
                <a:latin typeface="Times New Roman"/>
                <a:cs typeface="Times New Roman"/>
              </a:rPr>
              <a:t>Nell’Universo </a:t>
            </a:r>
            <a:r>
              <a:rPr sz="1200" spc="-5" dirty="0">
                <a:latin typeface="Times New Roman"/>
                <a:cs typeface="Times New Roman"/>
              </a:rPr>
              <a:t>locale egli </a:t>
            </a:r>
            <a:r>
              <a:rPr sz="1200" dirty="0">
                <a:latin typeface="Times New Roman"/>
                <a:cs typeface="Times New Roman"/>
              </a:rPr>
              <a:t>è la </a:t>
            </a:r>
            <a:r>
              <a:rPr sz="1200" spc="-5" dirty="0">
                <a:latin typeface="Times New Roman"/>
                <a:cs typeface="Times New Roman"/>
              </a:rPr>
              <a:t>personificazione del Padre Universale </a:t>
            </a:r>
            <a:r>
              <a:rPr sz="1200" dirty="0">
                <a:latin typeface="Times New Roman"/>
                <a:cs typeface="Times New Roman"/>
              </a:rPr>
              <a:t>e del </a:t>
            </a:r>
            <a:r>
              <a:rPr sz="1200" spc="-5" dirty="0">
                <a:latin typeface="Times New Roman"/>
                <a:cs typeface="Times New Roman"/>
              </a:rPr>
              <a:t>Figlio Eterno. </a:t>
            </a:r>
            <a:r>
              <a:rPr sz="1200" spc="-10" dirty="0">
                <a:latin typeface="Times New Roman"/>
                <a:cs typeface="Times New Roman"/>
              </a:rPr>
              <a:t>Lo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Infinito  </a:t>
            </a:r>
            <a:r>
              <a:rPr sz="1200" dirty="0">
                <a:latin typeface="Times New Roman"/>
                <a:cs typeface="Times New Roman"/>
              </a:rPr>
              <a:t>mantiene un </a:t>
            </a:r>
            <a:r>
              <a:rPr sz="1200" spc="-5" dirty="0">
                <a:latin typeface="Times New Roman"/>
                <a:cs typeface="Times New Roman"/>
              </a:rPr>
              <a:t>contatto personale con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figli </a:t>
            </a:r>
            <a:r>
              <a:rPr sz="1200" dirty="0">
                <a:latin typeface="Times New Roman"/>
                <a:cs typeface="Times New Roman"/>
              </a:rPr>
              <a:t>di questi </a:t>
            </a:r>
            <a:r>
              <a:rPr sz="1200" spc="-5" dirty="0">
                <a:latin typeface="Times New Roman"/>
                <a:cs typeface="Times New Roman"/>
              </a:rPr>
              <a:t>regni </a:t>
            </a:r>
            <a:r>
              <a:rPr sz="1200" dirty="0">
                <a:latin typeface="Times New Roman"/>
                <a:cs typeface="Times New Roman"/>
              </a:rPr>
              <a:t>tramite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Spiriti d’Universo, </a:t>
            </a:r>
            <a:r>
              <a:rPr sz="1200" spc="-5" dirty="0">
                <a:latin typeface="Times New Roman"/>
                <a:cs typeface="Times New Roman"/>
              </a:rPr>
              <a:t>gli associati amministrativi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creativi dei  Figli Creatori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Paradisiaci.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558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(66.3) 5:3.7 </a:t>
            </a:r>
            <a:r>
              <a:rPr sz="1200" spc="-5" dirty="0">
                <a:latin typeface="Times New Roman"/>
                <a:cs typeface="Times New Roman"/>
              </a:rPr>
              <a:t>L’adorazione sincera implica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mobilitazione </a:t>
            </a:r>
            <a:r>
              <a:rPr sz="1200" dirty="0">
                <a:latin typeface="Times New Roman"/>
                <a:cs typeface="Times New Roman"/>
              </a:rPr>
              <a:t>di tutti i </a:t>
            </a:r>
            <a:r>
              <a:rPr sz="1200" spc="-5" dirty="0">
                <a:latin typeface="Times New Roman"/>
                <a:cs typeface="Times New Roman"/>
              </a:rPr>
              <a:t>poteri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personalità umana sotto </a:t>
            </a:r>
            <a:r>
              <a:rPr sz="1200" spc="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dominio </a:t>
            </a:r>
            <a:r>
              <a:rPr sz="1200" spc="-5" dirty="0">
                <a:latin typeface="Times New Roman"/>
                <a:cs typeface="Times New Roman"/>
              </a:rPr>
              <a:t>dell’anima </a:t>
            </a:r>
            <a:r>
              <a:rPr sz="1200" dirty="0">
                <a:latin typeface="Times New Roman"/>
                <a:cs typeface="Times New Roman"/>
              </a:rPr>
              <a:t>in  evoluzione e </a:t>
            </a:r>
            <a:r>
              <a:rPr sz="1200" spc="-5" dirty="0">
                <a:latin typeface="Times New Roman"/>
                <a:cs typeface="Times New Roman"/>
              </a:rPr>
              <a:t>soggetti </a:t>
            </a:r>
            <a:r>
              <a:rPr sz="1200" dirty="0">
                <a:latin typeface="Times New Roman"/>
                <a:cs typeface="Times New Roman"/>
              </a:rPr>
              <a:t>alla </a:t>
            </a:r>
            <a:r>
              <a:rPr sz="1200" spc="-5" dirty="0">
                <a:latin typeface="Times New Roman"/>
                <a:cs typeface="Times New Roman"/>
              </a:rPr>
              <a:t>guida </a:t>
            </a:r>
            <a:r>
              <a:rPr sz="1200" dirty="0">
                <a:latin typeface="Times New Roman"/>
                <a:cs typeface="Times New Roman"/>
              </a:rPr>
              <a:t>divina </a:t>
            </a:r>
            <a:r>
              <a:rPr sz="1200" spc="-5" dirty="0">
                <a:latin typeface="Times New Roman"/>
                <a:cs typeface="Times New Roman"/>
              </a:rPr>
              <a:t>dell’Aggiustatore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Pensiero </a:t>
            </a:r>
            <a:r>
              <a:rPr sz="1200" dirty="0">
                <a:latin typeface="Times New Roman"/>
                <a:cs typeface="Times New Roman"/>
              </a:rPr>
              <a:t>associato.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mente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limiti </a:t>
            </a:r>
            <a:r>
              <a:rPr sz="1200" spc="-5" dirty="0">
                <a:latin typeface="Times New Roman"/>
                <a:cs typeface="Times New Roman"/>
              </a:rPr>
              <a:t>materiali </a:t>
            </a:r>
            <a:r>
              <a:rPr sz="1200" dirty="0">
                <a:latin typeface="Times New Roman"/>
                <a:cs typeface="Times New Roman"/>
              </a:rPr>
              <a:t>non può mai divenire  </a:t>
            </a:r>
            <a:r>
              <a:rPr sz="1200" spc="-5" dirty="0">
                <a:latin typeface="Times New Roman"/>
                <a:cs typeface="Times New Roman"/>
              </a:rPr>
              <a:t>altamente cosciente del significato reale </a:t>
            </a:r>
            <a:r>
              <a:rPr sz="1200" dirty="0">
                <a:latin typeface="Times New Roman"/>
                <a:cs typeface="Times New Roman"/>
              </a:rPr>
              <a:t>della vera </a:t>
            </a:r>
            <a:r>
              <a:rPr sz="1200" spc="-5" dirty="0">
                <a:latin typeface="Times New Roman"/>
                <a:cs typeface="Times New Roman"/>
              </a:rPr>
              <a:t>adorazione.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comprensione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parte </a:t>
            </a:r>
            <a:r>
              <a:rPr sz="1200" dirty="0">
                <a:latin typeface="Times New Roman"/>
                <a:cs typeface="Times New Roman"/>
              </a:rPr>
              <a:t>dell’uomo </a:t>
            </a:r>
            <a:r>
              <a:rPr sz="1200" spc="-5" dirty="0">
                <a:latin typeface="Times New Roman"/>
                <a:cs typeface="Times New Roman"/>
              </a:rPr>
              <a:t>della realtà </a:t>
            </a:r>
            <a:r>
              <a:rPr sz="1200" dirty="0">
                <a:latin typeface="Times New Roman"/>
                <a:cs typeface="Times New Roman"/>
              </a:rPr>
              <a:t>dell’esperienza  </a:t>
            </a:r>
            <a:r>
              <a:rPr sz="1200" spc="-5" dirty="0">
                <a:latin typeface="Times New Roman"/>
                <a:cs typeface="Times New Roman"/>
              </a:rPr>
              <a:t>dell’adorazione </a:t>
            </a:r>
            <a:r>
              <a:rPr sz="1200" dirty="0">
                <a:latin typeface="Times New Roman"/>
                <a:cs typeface="Times New Roman"/>
              </a:rPr>
              <a:t>è principalmente </a:t>
            </a:r>
            <a:r>
              <a:rPr sz="1200" spc="-5" dirty="0">
                <a:latin typeface="Times New Roman"/>
                <a:cs typeface="Times New Roman"/>
              </a:rPr>
              <a:t>determinata dal grado </a:t>
            </a:r>
            <a:r>
              <a:rPr sz="1200" dirty="0">
                <a:latin typeface="Times New Roman"/>
                <a:cs typeface="Times New Roman"/>
              </a:rPr>
              <a:t>di sviluppo </a:t>
            </a:r>
            <a:r>
              <a:rPr sz="1200" spc="-5" dirty="0">
                <a:latin typeface="Times New Roman"/>
                <a:cs typeface="Times New Roman"/>
              </a:rPr>
              <a:t>della sua anima immortale </a:t>
            </a:r>
            <a:r>
              <a:rPr sz="1200" dirty="0">
                <a:latin typeface="Times New Roman"/>
                <a:cs typeface="Times New Roman"/>
              </a:rPr>
              <a:t>in evoluzione.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crescita </a:t>
            </a:r>
            <a:r>
              <a:rPr sz="1200" dirty="0">
                <a:latin typeface="Times New Roman"/>
                <a:cs typeface="Times New Roman"/>
              </a:rPr>
              <a:t>spirituale  </a:t>
            </a:r>
            <a:r>
              <a:rPr sz="1200" spc="-5" dirty="0">
                <a:latin typeface="Times New Roman"/>
                <a:cs typeface="Times New Roman"/>
              </a:rPr>
              <a:t>dell’anima </a:t>
            </a:r>
            <a:r>
              <a:rPr sz="1200" dirty="0">
                <a:latin typeface="Times New Roman"/>
                <a:cs typeface="Times New Roman"/>
              </a:rPr>
              <a:t>avviene in modo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tutto </a:t>
            </a:r>
            <a:r>
              <a:rPr sz="1200" spc="-5" dirty="0">
                <a:latin typeface="Times New Roman"/>
                <a:cs typeface="Times New Roman"/>
              </a:rPr>
              <a:t>indipendente dalla coscienza intellettuale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se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stessi.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8572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(66.4) 5:3.8 </a:t>
            </a:r>
            <a:r>
              <a:rPr sz="1200" spc="-5" dirty="0">
                <a:latin typeface="Times New Roman"/>
                <a:cs typeface="Times New Roman"/>
              </a:rPr>
              <a:t>L’esperienza dell’adorazione consiste nel tentativo sublime dell’Aggiustatore congiunto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comunicare al </a:t>
            </a:r>
            <a:r>
              <a:rPr sz="1200" dirty="0">
                <a:latin typeface="Times New Roman"/>
                <a:cs typeface="Times New Roman"/>
              </a:rPr>
              <a:t>Padre divino i  </a:t>
            </a:r>
            <a:r>
              <a:rPr sz="1200" spc="-5" dirty="0">
                <a:latin typeface="Times New Roman"/>
                <a:cs typeface="Times New Roman"/>
              </a:rPr>
              <a:t>desideri inesprimibili </a:t>
            </a:r>
            <a:r>
              <a:rPr sz="1200" dirty="0">
                <a:latin typeface="Times New Roman"/>
                <a:cs typeface="Times New Roman"/>
              </a:rPr>
              <a:t>e le </a:t>
            </a:r>
            <a:r>
              <a:rPr sz="1200" spc="-5" dirty="0">
                <a:latin typeface="Times New Roman"/>
                <a:cs typeface="Times New Roman"/>
              </a:rPr>
              <a:t>aspirazioni ineffabili dell’anima </a:t>
            </a:r>
            <a:r>
              <a:rPr sz="1200" dirty="0">
                <a:latin typeface="Times New Roman"/>
                <a:cs typeface="Times New Roman"/>
              </a:rPr>
              <a:t>umana — la creazione </a:t>
            </a:r>
            <a:r>
              <a:rPr sz="1200" spc="-5" dirty="0">
                <a:latin typeface="Times New Roman"/>
                <a:cs typeface="Times New Roman"/>
              </a:rPr>
              <a:t>congiunta della </a:t>
            </a:r>
            <a:r>
              <a:rPr sz="1200" dirty="0">
                <a:latin typeface="Times New Roman"/>
                <a:cs typeface="Times New Roman"/>
              </a:rPr>
              <a:t>mente </a:t>
            </a:r>
            <a:r>
              <a:rPr sz="1200" spc="-5" dirty="0">
                <a:latin typeface="Times New Roman"/>
                <a:cs typeface="Times New Roman"/>
              </a:rPr>
              <a:t>mortale che cerca </a:t>
            </a:r>
            <a:r>
              <a:rPr sz="1200" dirty="0">
                <a:latin typeface="Times New Roman"/>
                <a:cs typeface="Times New Roman"/>
              </a:rPr>
              <a:t>Dio e  </a:t>
            </a:r>
            <a:r>
              <a:rPr sz="1200" spc="-5" dirty="0">
                <a:latin typeface="Times New Roman"/>
                <a:cs typeface="Times New Roman"/>
              </a:rPr>
              <a:t>dell’Aggiustatore immortale che rivela Dio. L’adorazione, </a:t>
            </a:r>
            <a:r>
              <a:rPr sz="1200" dirty="0">
                <a:latin typeface="Times New Roman"/>
                <a:cs typeface="Times New Roman"/>
              </a:rPr>
              <a:t>quindi, è </a:t>
            </a:r>
            <a:r>
              <a:rPr sz="1200" spc="-5" dirty="0">
                <a:latin typeface="Times New Roman"/>
                <a:cs typeface="Times New Roman"/>
              </a:rPr>
              <a:t>l’atto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assenso della </a:t>
            </a:r>
            <a:r>
              <a:rPr sz="1200" dirty="0">
                <a:latin typeface="Times New Roman"/>
                <a:cs typeface="Times New Roman"/>
              </a:rPr>
              <a:t>mente </a:t>
            </a:r>
            <a:r>
              <a:rPr sz="1200" spc="-5" dirty="0">
                <a:latin typeface="Times New Roman"/>
                <a:cs typeface="Times New Roman"/>
              </a:rPr>
              <a:t>materiale al </a:t>
            </a:r>
            <a:r>
              <a:rPr sz="1200" dirty="0">
                <a:latin typeface="Times New Roman"/>
                <a:cs typeface="Times New Roman"/>
              </a:rPr>
              <a:t>tentativo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proprio  </a:t>
            </a:r>
            <a:r>
              <a:rPr sz="1200" spc="-10" dirty="0">
                <a:latin typeface="Times New Roman"/>
                <a:cs typeface="Times New Roman"/>
              </a:rPr>
              <a:t>ego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corso </a:t>
            </a:r>
            <a:r>
              <a:rPr sz="1200" dirty="0">
                <a:latin typeface="Times New Roman"/>
                <a:cs typeface="Times New Roman"/>
              </a:rPr>
              <a:t>di spiritualizzazione di </a:t>
            </a:r>
            <a:r>
              <a:rPr sz="1200" spc="-5" dirty="0">
                <a:latin typeface="Times New Roman"/>
                <a:cs typeface="Times New Roman"/>
              </a:rPr>
              <a:t>comunicare </a:t>
            </a:r>
            <a:r>
              <a:rPr sz="1200" dirty="0">
                <a:latin typeface="Times New Roman"/>
                <a:cs typeface="Times New Roman"/>
              </a:rPr>
              <a:t>con Dio, sotto la </a:t>
            </a:r>
            <a:r>
              <a:rPr sz="1200" spc="-5" dirty="0">
                <a:latin typeface="Times New Roman"/>
                <a:cs typeface="Times New Roman"/>
              </a:rPr>
              <a:t>guida </a:t>
            </a:r>
            <a:r>
              <a:rPr sz="1200" dirty="0">
                <a:latin typeface="Times New Roman"/>
                <a:cs typeface="Times New Roman"/>
              </a:rPr>
              <a:t>dello spirito </a:t>
            </a:r>
            <a:r>
              <a:rPr sz="1200" spc="-5" dirty="0">
                <a:latin typeface="Times New Roman"/>
                <a:cs typeface="Times New Roman"/>
              </a:rPr>
              <a:t>associato,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quanto figlio per fede </a:t>
            </a:r>
            <a:r>
              <a:rPr sz="1200" spc="1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Padre  Universale.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mente umana </a:t>
            </a:r>
            <a:r>
              <a:rPr sz="1200" spc="-5" dirty="0">
                <a:latin typeface="Times New Roman"/>
                <a:cs typeface="Times New Roman"/>
              </a:rPr>
              <a:t>acconsente </a:t>
            </a:r>
            <a:r>
              <a:rPr sz="1200" dirty="0">
                <a:latin typeface="Times New Roman"/>
                <a:cs typeface="Times New Roman"/>
              </a:rPr>
              <a:t>all’adorazione; l’anima </a:t>
            </a:r>
            <a:r>
              <a:rPr sz="1200" spc="-5" dirty="0">
                <a:latin typeface="Times New Roman"/>
                <a:cs typeface="Times New Roman"/>
              </a:rPr>
              <a:t>immortale desidera ardentemente </a:t>
            </a:r>
            <a:r>
              <a:rPr sz="1200" dirty="0">
                <a:latin typeface="Times New Roman"/>
                <a:cs typeface="Times New Roman"/>
              </a:rPr>
              <a:t>ed inizia </a:t>
            </a:r>
            <a:r>
              <a:rPr sz="1200" spc="-5" dirty="0">
                <a:latin typeface="Times New Roman"/>
                <a:cs typeface="Times New Roman"/>
              </a:rPr>
              <a:t>l’adorazione;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1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116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88959" cy="360680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4318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presenza dell’Aggiustatore </a:t>
            </a:r>
            <a:r>
              <a:rPr sz="1200" dirty="0">
                <a:latin typeface="Times New Roman"/>
                <a:cs typeface="Times New Roman"/>
              </a:rPr>
              <a:t>divino </a:t>
            </a:r>
            <a:r>
              <a:rPr sz="1200" spc="-5" dirty="0">
                <a:latin typeface="Times New Roman"/>
                <a:cs typeface="Times New Roman"/>
              </a:rPr>
              <a:t>guida questa adorazione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beneficio </a:t>
            </a:r>
            <a:r>
              <a:rPr sz="1200" dirty="0">
                <a:latin typeface="Times New Roman"/>
                <a:cs typeface="Times New Roman"/>
              </a:rPr>
              <a:t>della mente mortale e </a:t>
            </a:r>
            <a:r>
              <a:rPr sz="1200" spc="-5" dirty="0">
                <a:latin typeface="Times New Roman"/>
                <a:cs typeface="Times New Roman"/>
              </a:rPr>
              <a:t>dell’anima immortale </a:t>
            </a:r>
            <a:r>
              <a:rPr sz="1200" dirty="0">
                <a:latin typeface="Times New Roman"/>
                <a:cs typeface="Times New Roman"/>
              </a:rPr>
              <a:t>in evoluzione. </a:t>
            </a:r>
            <a:r>
              <a:rPr sz="1200" spc="-10" dirty="0">
                <a:latin typeface="Times New Roman"/>
                <a:cs typeface="Times New Roman"/>
              </a:rPr>
              <a:t>In  </a:t>
            </a:r>
            <a:r>
              <a:rPr sz="1200" dirty="0">
                <a:latin typeface="Times New Roman"/>
                <a:cs typeface="Times New Roman"/>
              </a:rPr>
              <a:t>ultima </a:t>
            </a:r>
            <a:r>
              <a:rPr sz="1200" spc="-5" dirty="0">
                <a:latin typeface="Times New Roman"/>
                <a:cs typeface="Times New Roman"/>
              </a:rPr>
              <a:t>analisi,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vera </a:t>
            </a:r>
            <a:r>
              <a:rPr sz="1200" dirty="0">
                <a:latin typeface="Times New Roman"/>
                <a:cs typeface="Times New Roman"/>
              </a:rPr>
              <a:t>adorazione </a:t>
            </a:r>
            <a:r>
              <a:rPr sz="1200" spc="-5" dirty="0">
                <a:latin typeface="Times New Roman"/>
                <a:cs typeface="Times New Roman"/>
              </a:rPr>
              <a:t>diventa un’esperienza </a:t>
            </a:r>
            <a:r>
              <a:rPr sz="1200" dirty="0">
                <a:latin typeface="Times New Roman"/>
                <a:cs typeface="Times New Roman"/>
              </a:rPr>
              <a:t>realizzata </a:t>
            </a:r>
            <a:r>
              <a:rPr sz="1200" spc="-5" dirty="0">
                <a:latin typeface="Times New Roman"/>
                <a:cs typeface="Times New Roman"/>
              </a:rPr>
              <a:t>su quattro livelli cosmici: intellettuale, morontiale, </a:t>
            </a:r>
            <a:r>
              <a:rPr sz="1200" dirty="0">
                <a:latin typeface="Times New Roman"/>
                <a:cs typeface="Times New Roman"/>
              </a:rPr>
              <a:t>spirituale e  </a:t>
            </a:r>
            <a:r>
              <a:rPr sz="1200" spc="-5" dirty="0">
                <a:latin typeface="Times New Roman"/>
                <a:cs typeface="Times New Roman"/>
              </a:rPr>
              <a:t>personale </a:t>
            </a:r>
            <a:r>
              <a:rPr sz="1200" dirty="0">
                <a:latin typeface="Times New Roman"/>
                <a:cs typeface="Times New Roman"/>
              </a:rPr>
              <a:t>— la </a:t>
            </a:r>
            <a:r>
              <a:rPr sz="1200" spc="-5" dirty="0">
                <a:latin typeface="Times New Roman"/>
                <a:cs typeface="Times New Roman"/>
              </a:rPr>
              <a:t>coscienza della mente, dell’anima, dello spirito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loro unificazione nella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personalità.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4. Dio nella</a:t>
            </a:r>
            <a:r>
              <a:rPr sz="1600" b="1" spc="-10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religione</a:t>
            </a:r>
            <a:endParaRPr sz="1600">
              <a:latin typeface="Times New Roman"/>
              <a:cs typeface="Times New Roman"/>
            </a:endParaRPr>
          </a:p>
          <a:p>
            <a:pPr marL="76200" marR="74295">
              <a:lnSpc>
                <a:spcPct val="95600"/>
              </a:lnSpc>
              <a:spcBef>
                <a:spcPts val="139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(66.5) 5:4.1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moralità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religioni evolutive </a:t>
            </a:r>
            <a:r>
              <a:rPr sz="1200" i="1" dirty="0">
                <a:latin typeface="Times New Roman"/>
                <a:cs typeface="Times New Roman"/>
              </a:rPr>
              <a:t>spinge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uomini alla </a:t>
            </a:r>
            <a:r>
              <a:rPr sz="1200" spc="-5" dirty="0">
                <a:latin typeface="Times New Roman"/>
                <a:cs typeface="Times New Roman"/>
              </a:rPr>
              <a:t>ricerca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per mezzo </a:t>
            </a:r>
            <a:r>
              <a:rPr sz="1200" spc="-5" dirty="0">
                <a:latin typeface="Times New Roman"/>
                <a:cs typeface="Times New Roman"/>
              </a:rPr>
              <a:t>del potere motore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paura. </a:t>
            </a:r>
            <a:r>
              <a:rPr sz="1200" dirty="0">
                <a:latin typeface="Times New Roman"/>
                <a:cs typeface="Times New Roman"/>
              </a:rPr>
              <a:t>Le  </a:t>
            </a:r>
            <a:r>
              <a:rPr sz="1200" spc="-5" dirty="0">
                <a:latin typeface="Times New Roman"/>
                <a:cs typeface="Times New Roman"/>
              </a:rPr>
              <a:t>religioni </a:t>
            </a:r>
            <a:r>
              <a:rPr sz="1200" dirty="0">
                <a:latin typeface="Times New Roman"/>
                <a:cs typeface="Times New Roman"/>
              </a:rPr>
              <a:t>rivelatorie </a:t>
            </a:r>
            <a:r>
              <a:rPr sz="1200" i="1" dirty="0">
                <a:latin typeface="Times New Roman"/>
                <a:cs typeface="Times New Roman"/>
              </a:rPr>
              <a:t>attirano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uomini alla </a:t>
            </a:r>
            <a:r>
              <a:rPr sz="1200" spc="-5" dirty="0">
                <a:latin typeface="Times New Roman"/>
                <a:cs typeface="Times New Roman"/>
              </a:rPr>
              <a:t>ricerca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Dio d’amore </a:t>
            </a:r>
            <a:r>
              <a:rPr sz="1200" dirty="0">
                <a:latin typeface="Times New Roman"/>
                <a:cs typeface="Times New Roman"/>
              </a:rPr>
              <a:t>perché </a:t>
            </a:r>
            <a:r>
              <a:rPr sz="1200" spc="-5" dirty="0">
                <a:latin typeface="Times New Roman"/>
                <a:cs typeface="Times New Roman"/>
              </a:rPr>
              <a:t>essi anelano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divenire simili </a:t>
            </a:r>
            <a:r>
              <a:rPr sz="1200" dirty="0">
                <a:latin typeface="Times New Roman"/>
                <a:cs typeface="Times New Roman"/>
              </a:rPr>
              <a:t>a lui. Ma la </a:t>
            </a:r>
            <a:r>
              <a:rPr sz="1200" spc="-5" dirty="0">
                <a:latin typeface="Times New Roman"/>
                <a:cs typeface="Times New Roman"/>
              </a:rPr>
              <a:t>religione  </a:t>
            </a:r>
            <a:r>
              <a:rPr sz="1200" dirty="0">
                <a:latin typeface="Times New Roman"/>
                <a:cs typeface="Times New Roman"/>
              </a:rPr>
              <a:t>non è soltanto un </a:t>
            </a:r>
            <a:r>
              <a:rPr sz="1200" spc="-5" dirty="0">
                <a:latin typeface="Times New Roman"/>
                <a:cs typeface="Times New Roman"/>
              </a:rPr>
              <a:t>sentimento passivo </a:t>
            </a:r>
            <a:r>
              <a:rPr sz="1200" dirty="0">
                <a:latin typeface="Times New Roman"/>
                <a:cs typeface="Times New Roman"/>
              </a:rPr>
              <a:t>di “dipendenza </a:t>
            </a:r>
            <a:r>
              <a:rPr sz="1200" spc="-5" dirty="0">
                <a:latin typeface="Times New Roman"/>
                <a:cs typeface="Times New Roman"/>
              </a:rPr>
              <a:t>assoluta”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“certezza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sopravvivenza”;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un’esperienza </a:t>
            </a:r>
            <a:r>
              <a:rPr sz="1200" dirty="0">
                <a:latin typeface="Times New Roman"/>
                <a:cs typeface="Times New Roman"/>
              </a:rPr>
              <a:t>vivente e dinamica  di </a:t>
            </a:r>
            <a:r>
              <a:rPr sz="1200" spc="-5" dirty="0">
                <a:latin typeface="Times New Roman"/>
                <a:cs typeface="Times New Roman"/>
              </a:rPr>
              <a:t>raggiungimento </a:t>
            </a:r>
            <a:r>
              <a:rPr sz="1200" dirty="0">
                <a:latin typeface="Times New Roman"/>
                <a:cs typeface="Times New Roman"/>
              </a:rPr>
              <a:t>della divinità </a:t>
            </a:r>
            <a:r>
              <a:rPr sz="1200" spc="-5" dirty="0">
                <a:latin typeface="Times New Roman"/>
                <a:cs typeface="Times New Roman"/>
              </a:rPr>
              <a:t>fondata sul servizio </a:t>
            </a:r>
            <a:r>
              <a:rPr sz="1200" dirty="0">
                <a:latin typeface="Times New Roman"/>
                <a:cs typeface="Times New Roman"/>
              </a:rPr>
              <a:t>per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l’umanità.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6286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(66.6) 5:4.2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grande </a:t>
            </a:r>
            <a:r>
              <a:rPr sz="1200" dirty="0">
                <a:latin typeface="Times New Roman"/>
                <a:cs typeface="Times New Roman"/>
              </a:rPr>
              <a:t>servizio </a:t>
            </a:r>
            <a:r>
              <a:rPr sz="1200" spc="-5" dirty="0">
                <a:latin typeface="Times New Roman"/>
                <a:cs typeface="Times New Roman"/>
              </a:rPr>
              <a:t>immediato della vera religione </a:t>
            </a:r>
            <a:r>
              <a:rPr sz="1200" dirty="0">
                <a:latin typeface="Times New Roman"/>
                <a:cs typeface="Times New Roman"/>
              </a:rPr>
              <a:t>è di </a:t>
            </a:r>
            <a:r>
              <a:rPr sz="1200" spc="-5" dirty="0">
                <a:latin typeface="Times New Roman"/>
                <a:cs typeface="Times New Roman"/>
              </a:rPr>
              <a:t>stabilire </a:t>
            </a:r>
            <a:r>
              <a:rPr sz="1200" dirty="0">
                <a:latin typeface="Times New Roman"/>
                <a:cs typeface="Times New Roman"/>
              </a:rPr>
              <a:t>un’unità permanente </a:t>
            </a:r>
            <a:r>
              <a:rPr sz="1200" spc="-5" dirty="0">
                <a:latin typeface="Times New Roman"/>
                <a:cs typeface="Times New Roman"/>
              </a:rPr>
              <a:t>nell’esperienza umana, </a:t>
            </a:r>
            <a:r>
              <a:rPr sz="1200" dirty="0">
                <a:latin typeface="Times New Roman"/>
                <a:cs typeface="Times New Roman"/>
              </a:rPr>
              <a:t>una pace  </a:t>
            </a:r>
            <a:r>
              <a:rPr sz="1200" spc="-5" dirty="0">
                <a:latin typeface="Times New Roman"/>
                <a:cs typeface="Times New Roman"/>
              </a:rPr>
              <a:t>durevole ed </a:t>
            </a:r>
            <a:r>
              <a:rPr sz="1200" dirty="0">
                <a:latin typeface="Times New Roman"/>
                <a:cs typeface="Times New Roman"/>
              </a:rPr>
              <a:t>una certezza </a:t>
            </a:r>
            <a:r>
              <a:rPr sz="1200" spc="-5" dirty="0">
                <a:latin typeface="Times New Roman"/>
                <a:cs typeface="Times New Roman"/>
              </a:rPr>
              <a:t>profonda. Per l’uomo </a:t>
            </a:r>
            <a:r>
              <a:rPr sz="1200" dirty="0">
                <a:latin typeface="Times New Roman"/>
                <a:cs typeface="Times New Roman"/>
              </a:rPr>
              <a:t>primitivo </a:t>
            </a:r>
            <a:r>
              <a:rPr sz="1200" spc="-5" dirty="0">
                <a:latin typeface="Times New Roman"/>
                <a:cs typeface="Times New Roman"/>
              </a:rPr>
              <a:t>anche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politeismo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un’unificazione relativa del concetto </a:t>
            </a:r>
            <a:r>
              <a:rPr sz="1200" dirty="0">
                <a:latin typeface="Times New Roman"/>
                <a:cs typeface="Times New Roman"/>
              </a:rPr>
              <a:t>in evoluzione  </a:t>
            </a:r>
            <a:r>
              <a:rPr sz="1200" spc="-5" dirty="0">
                <a:latin typeface="Times New Roman"/>
                <a:cs typeface="Times New Roman"/>
              </a:rPr>
              <a:t>della Deità;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politeismo </a:t>
            </a:r>
            <a:r>
              <a:rPr sz="1200" dirty="0">
                <a:latin typeface="Times New Roman"/>
                <a:cs typeface="Times New Roman"/>
              </a:rPr>
              <a:t>è il </a:t>
            </a:r>
            <a:r>
              <a:rPr sz="1200" spc="-5" dirty="0">
                <a:latin typeface="Times New Roman"/>
                <a:cs typeface="Times New Roman"/>
              </a:rPr>
              <a:t>monoteismo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formazione. Presto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tardi Dio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destinato </a:t>
            </a:r>
            <a:r>
              <a:rPr sz="1200" dirty="0">
                <a:latin typeface="Times New Roman"/>
                <a:cs typeface="Times New Roman"/>
              </a:rPr>
              <a:t>ad </a:t>
            </a:r>
            <a:r>
              <a:rPr sz="1200" spc="-5" dirty="0">
                <a:latin typeface="Times New Roman"/>
                <a:cs typeface="Times New Roman"/>
              </a:rPr>
              <a:t>essere compreso come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realtà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valori,  </a:t>
            </a:r>
            <a:r>
              <a:rPr sz="1200" dirty="0">
                <a:latin typeface="Times New Roman"/>
                <a:cs typeface="Times New Roman"/>
              </a:rPr>
              <a:t>la sostanza </a:t>
            </a:r>
            <a:r>
              <a:rPr sz="1200" spc="-5" dirty="0">
                <a:latin typeface="Times New Roman"/>
                <a:cs typeface="Times New Roman"/>
              </a:rPr>
              <a:t>dei significati </a:t>
            </a:r>
            <a:r>
              <a:rPr sz="1200" dirty="0">
                <a:latin typeface="Times New Roman"/>
                <a:cs typeface="Times New Roman"/>
              </a:rPr>
              <a:t>e la vita </a:t>
            </a:r>
            <a:r>
              <a:rPr sz="1200" spc="-5" dirty="0">
                <a:latin typeface="Times New Roman"/>
                <a:cs typeface="Times New Roman"/>
              </a:rPr>
              <a:t>della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verità.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412750">
              <a:lnSpc>
                <a:spcPct val="959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(67.1) 5:4.3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non è </a:t>
            </a:r>
            <a:r>
              <a:rPr sz="1200" spc="-5" dirty="0">
                <a:latin typeface="Times New Roman"/>
                <a:cs typeface="Times New Roman"/>
              </a:rPr>
              <a:t>soltanto colui che determina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destino, egli </a:t>
            </a:r>
            <a:r>
              <a:rPr sz="1200" dirty="0">
                <a:latin typeface="Times New Roman"/>
                <a:cs typeface="Times New Roman"/>
              </a:rPr>
              <a:t>è la </a:t>
            </a:r>
            <a:r>
              <a:rPr sz="1200" spc="-5" dirty="0">
                <a:latin typeface="Times New Roman"/>
                <a:cs typeface="Times New Roman"/>
              </a:rPr>
              <a:t>destinazione eterna </a:t>
            </a:r>
            <a:r>
              <a:rPr sz="1200" dirty="0">
                <a:latin typeface="Times New Roman"/>
                <a:cs typeface="Times New Roman"/>
              </a:rPr>
              <a:t>dell’uomo. Tutte le </a:t>
            </a:r>
            <a:r>
              <a:rPr sz="1200" spc="-5" dirty="0">
                <a:latin typeface="Times New Roman"/>
                <a:cs typeface="Times New Roman"/>
              </a:rPr>
              <a:t>attività umane </a:t>
            </a:r>
            <a:r>
              <a:rPr sz="1200" dirty="0">
                <a:latin typeface="Times New Roman"/>
                <a:cs typeface="Times New Roman"/>
              </a:rPr>
              <a:t>non  </a:t>
            </a:r>
            <a:r>
              <a:rPr sz="1200" spc="-5" dirty="0">
                <a:latin typeface="Times New Roman"/>
                <a:cs typeface="Times New Roman"/>
              </a:rPr>
              <a:t>religiose cercano </a:t>
            </a:r>
            <a:r>
              <a:rPr sz="1200" dirty="0">
                <a:latin typeface="Times New Roman"/>
                <a:cs typeface="Times New Roman"/>
              </a:rPr>
              <a:t>di piegare l’Universo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servizio </a:t>
            </a:r>
            <a:r>
              <a:rPr sz="1200" spc="-5" dirty="0">
                <a:latin typeface="Times New Roman"/>
                <a:cs typeface="Times New Roman"/>
              </a:rPr>
              <a:t>deformante </a:t>
            </a:r>
            <a:r>
              <a:rPr sz="1200" dirty="0">
                <a:latin typeface="Times New Roman"/>
                <a:cs typeface="Times New Roman"/>
              </a:rPr>
              <a:t>dell’io. </a:t>
            </a:r>
            <a:r>
              <a:rPr sz="1200" spc="-5" dirty="0">
                <a:latin typeface="Times New Roman"/>
                <a:cs typeface="Times New Roman"/>
              </a:rPr>
              <a:t>L’individuo veramente religioso cerca d’identificare </a:t>
            </a:r>
            <a:r>
              <a:rPr sz="1200" dirty="0">
                <a:latin typeface="Times New Roman"/>
                <a:cs typeface="Times New Roman"/>
              </a:rPr>
              <a:t>il  </a:t>
            </a:r>
            <a:r>
              <a:rPr sz="1200" spc="-5" dirty="0">
                <a:latin typeface="Times New Roman"/>
                <a:cs typeface="Times New Roman"/>
              </a:rPr>
              <a:t>proprio </a:t>
            </a:r>
            <a:r>
              <a:rPr sz="1200" dirty="0">
                <a:latin typeface="Times New Roman"/>
                <a:cs typeface="Times New Roman"/>
              </a:rPr>
              <a:t>io </a:t>
            </a:r>
            <a:r>
              <a:rPr sz="1200" spc="-5" dirty="0">
                <a:latin typeface="Times New Roman"/>
                <a:cs typeface="Times New Roman"/>
              </a:rPr>
              <a:t>con l’Universo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dedicare </a:t>
            </a:r>
            <a:r>
              <a:rPr sz="1200" dirty="0">
                <a:latin typeface="Times New Roman"/>
                <a:cs typeface="Times New Roman"/>
              </a:rPr>
              <a:t>poi le </a:t>
            </a:r>
            <a:r>
              <a:rPr sz="1200" spc="-5" dirty="0">
                <a:latin typeface="Times New Roman"/>
                <a:cs typeface="Times New Roman"/>
              </a:rPr>
              <a:t>attività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io </a:t>
            </a:r>
            <a:r>
              <a:rPr sz="1200" spc="-5" dirty="0">
                <a:latin typeface="Times New Roman"/>
                <a:cs typeface="Times New Roman"/>
              </a:rPr>
              <a:t>unificato </a:t>
            </a:r>
            <a:r>
              <a:rPr sz="1200" dirty="0">
                <a:latin typeface="Times New Roman"/>
                <a:cs typeface="Times New Roman"/>
              </a:rPr>
              <a:t>al servizio della </a:t>
            </a:r>
            <a:r>
              <a:rPr sz="1200" spc="-5" dirty="0">
                <a:latin typeface="Times New Roman"/>
                <a:cs typeface="Times New Roman"/>
              </a:rPr>
              <a:t>famiglia universale dei </a:t>
            </a:r>
            <a:r>
              <a:rPr sz="1200" dirty="0">
                <a:latin typeface="Times New Roman"/>
                <a:cs typeface="Times New Roman"/>
              </a:rPr>
              <a:t>suoi simili,  umani 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superumani.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1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117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178800" cy="40741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83185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(67.2) 5:4.4 </a:t>
            </a:r>
            <a:r>
              <a:rPr sz="1200" dirty="0">
                <a:latin typeface="Times New Roman"/>
                <a:cs typeface="Times New Roman"/>
              </a:rPr>
              <a:t>I domini della </a:t>
            </a:r>
            <a:r>
              <a:rPr sz="1200" spc="-5" dirty="0">
                <a:latin typeface="Times New Roman"/>
                <a:cs typeface="Times New Roman"/>
              </a:rPr>
              <a:t>filosofia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dell’arte s’interpongono </a:t>
            </a:r>
            <a:r>
              <a:rPr sz="1200" dirty="0">
                <a:latin typeface="Times New Roman"/>
                <a:cs typeface="Times New Roman"/>
              </a:rPr>
              <a:t>tra le </a:t>
            </a:r>
            <a:r>
              <a:rPr sz="1200" spc="-5" dirty="0">
                <a:latin typeface="Times New Roman"/>
                <a:cs typeface="Times New Roman"/>
              </a:rPr>
              <a:t>attività religiose </a:t>
            </a:r>
            <a:r>
              <a:rPr sz="1200" dirty="0">
                <a:latin typeface="Times New Roman"/>
                <a:cs typeface="Times New Roman"/>
              </a:rPr>
              <a:t>e non </a:t>
            </a:r>
            <a:r>
              <a:rPr sz="1200" spc="-5" dirty="0">
                <a:latin typeface="Times New Roman"/>
                <a:cs typeface="Times New Roman"/>
              </a:rPr>
              <a:t>religiose </a:t>
            </a:r>
            <a:r>
              <a:rPr sz="1200" dirty="0">
                <a:latin typeface="Times New Roman"/>
                <a:cs typeface="Times New Roman"/>
              </a:rPr>
              <a:t>dell’io </a:t>
            </a:r>
            <a:r>
              <a:rPr sz="1200" spc="-5" dirty="0">
                <a:latin typeface="Times New Roman"/>
                <a:cs typeface="Times New Roman"/>
              </a:rPr>
              <a:t>umano. Per </a:t>
            </a:r>
            <a:r>
              <a:rPr sz="1200" dirty="0">
                <a:latin typeface="Times New Roman"/>
                <a:cs typeface="Times New Roman"/>
              </a:rPr>
              <a:t>mezzo dell’arte  e </a:t>
            </a:r>
            <a:r>
              <a:rPr sz="1200" spc="-5" dirty="0">
                <a:latin typeface="Times New Roman"/>
                <a:cs typeface="Times New Roman"/>
              </a:rPr>
              <a:t>della filosofia </a:t>
            </a:r>
            <a:r>
              <a:rPr sz="1200" dirty="0">
                <a:latin typeface="Times New Roman"/>
                <a:cs typeface="Times New Roman"/>
              </a:rPr>
              <a:t>l’uomo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mente materiale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attirato verso </a:t>
            </a:r>
            <a:r>
              <a:rPr sz="1200" dirty="0">
                <a:latin typeface="Times New Roman"/>
                <a:cs typeface="Times New Roman"/>
              </a:rPr>
              <a:t>la contemplazione </a:t>
            </a:r>
            <a:r>
              <a:rPr sz="1200" spc="-5" dirty="0">
                <a:latin typeface="Times New Roman"/>
                <a:cs typeface="Times New Roman"/>
              </a:rPr>
              <a:t>delle realtà spirituali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dei valori universali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significato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eterno.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11176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(67.3) 5:4.5 </a:t>
            </a:r>
            <a:r>
              <a:rPr sz="1200" dirty="0">
                <a:latin typeface="Times New Roman"/>
                <a:cs typeface="Times New Roman"/>
              </a:rPr>
              <a:t>Tutte le </a:t>
            </a:r>
            <a:r>
              <a:rPr sz="1200" spc="-5" dirty="0">
                <a:latin typeface="Times New Roman"/>
                <a:cs typeface="Times New Roman"/>
              </a:rPr>
              <a:t>religioni insegnano ad </a:t>
            </a:r>
            <a:r>
              <a:rPr sz="1200" dirty="0">
                <a:latin typeface="Times New Roman"/>
                <a:cs typeface="Times New Roman"/>
              </a:rPr>
              <a:t>adorare la </a:t>
            </a:r>
            <a:r>
              <a:rPr sz="1200" spc="-5" dirty="0">
                <a:latin typeface="Times New Roman"/>
                <a:cs typeface="Times New Roman"/>
              </a:rPr>
              <a:t>Deità ed </a:t>
            </a:r>
            <a:r>
              <a:rPr sz="1200" dirty="0">
                <a:latin typeface="Times New Roman"/>
                <a:cs typeface="Times New Roman"/>
              </a:rPr>
              <a:t>una qualche dottrina di salvezza </a:t>
            </a:r>
            <a:r>
              <a:rPr sz="1200" spc="-5" dirty="0">
                <a:latin typeface="Times New Roman"/>
                <a:cs typeface="Times New Roman"/>
              </a:rPr>
              <a:t>umana.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religione </a:t>
            </a:r>
            <a:r>
              <a:rPr sz="1200" dirty="0">
                <a:latin typeface="Times New Roman"/>
                <a:cs typeface="Times New Roman"/>
              </a:rPr>
              <a:t>buddista promette  la </a:t>
            </a:r>
            <a:r>
              <a:rPr sz="1200" spc="-5" dirty="0">
                <a:latin typeface="Times New Roman"/>
                <a:cs typeface="Times New Roman"/>
              </a:rPr>
              <a:t>salvezza dalle sofferenze,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pace </a:t>
            </a:r>
            <a:r>
              <a:rPr sz="1200" dirty="0">
                <a:latin typeface="Times New Roman"/>
                <a:cs typeface="Times New Roman"/>
              </a:rPr>
              <a:t>senza </a:t>
            </a:r>
            <a:r>
              <a:rPr sz="1200" spc="-5" dirty="0">
                <a:latin typeface="Times New Roman"/>
                <a:cs typeface="Times New Roman"/>
              </a:rPr>
              <a:t>fine;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religione ebraica </a:t>
            </a:r>
            <a:r>
              <a:rPr sz="1200" dirty="0">
                <a:latin typeface="Times New Roman"/>
                <a:cs typeface="Times New Roman"/>
              </a:rPr>
              <a:t>promette la salvezza </a:t>
            </a:r>
            <a:r>
              <a:rPr sz="1200" spc="-5" dirty="0">
                <a:latin typeface="Times New Roman"/>
                <a:cs typeface="Times New Roman"/>
              </a:rPr>
              <a:t>dalle difficoltà,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prosperità </a:t>
            </a:r>
            <a:r>
              <a:rPr sz="1200" dirty="0">
                <a:latin typeface="Times New Roman"/>
                <a:cs typeface="Times New Roman"/>
              </a:rPr>
              <a:t>basata  sulla </a:t>
            </a:r>
            <a:r>
              <a:rPr sz="1200" spc="-5" dirty="0">
                <a:latin typeface="Times New Roman"/>
                <a:cs typeface="Times New Roman"/>
              </a:rPr>
              <a:t>rettitudine;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religione greca prometteva </a:t>
            </a:r>
            <a:r>
              <a:rPr sz="1200" dirty="0">
                <a:latin typeface="Times New Roman"/>
                <a:cs typeface="Times New Roman"/>
              </a:rPr>
              <a:t>la salvezza </a:t>
            </a:r>
            <a:r>
              <a:rPr sz="1200" spc="-5" dirty="0">
                <a:latin typeface="Times New Roman"/>
                <a:cs typeface="Times New Roman"/>
              </a:rPr>
              <a:t>dalla disarmonia, dalla </a:t>
            </a:r>
            <a:r>
              <a:rPr sz="1200" dirty="0">
                <a:latin typeface="Times New Roman"/>
                <a:cs typeface="Times New Roman"/>
              </a:rPr>
              <a:t>bruttezza, </a:t>
            </a:r>
            <a:r>
              <a:rPr sz="1200" spc="-5" dirty="0">
                <a:latin typeface="Times New Roman"/>
                <a:cs typeface="Times New Roman"/>
              </a:rPr>
              <a:t>mediante </a:t>
            </a:r>
            <a:r>
              <a:rPr sz="1200" dirty="0">
                <a:latin typeface="Times New Roman"/>
                <a:cs typeface="Times New Roman"/>
              </a:rPr>
              <a:t>la realizzazione </a:t>
            </a:r>
            <a:r>
              <a:rPr sz="1200" spc="5" dirty="0">
                <a:latin typeface="Times New Roman"/>
                <a:cs typeface="Times New Roman"/>
              </a:rPr>
              <a:t>della  </a:t>
            </a:r>
            <a:r>
              <a:rPr sz="1200" spc="-5" dirty="0">
                <a:latin typeface="Times New Roman"/>
                <a:cs typeface="Times New Roman"/>
              </a:rPr>
              <a:t>bellezza;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Cristianesimo promette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salvezza dal peccato,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santità; </a:t>
            </a:r>
            <a:r>
              <a:rPr sz="1200" dirty="0">
                <a:latin typeface="Times New Roman"/>
                <a:cs typeface="Times New Roman"/>
              </a:rPr>
              <a:t>il Maomettanesimo </a:t>
            </a:r>
            <a:r>
              <a:rPr sz="1200" spc="-5" dirty="0">
                <a:latin typeface="Times New Roman"/>
                <a:cs typeface="Times New Roman"/>
              </a:rPr>
              <a:t>promette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liberazione dalle rigorose  regole morali del Giudaismo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 Cristianesimo.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religione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è la </a:t>
            </a:r>
            <a:r>
              <a:rPr sz="1200" spc="-5" dirty="0">
                <a:latin typeface="Times New Roman"/>
                <a:cs typeface="Times New Roman"/>
              </a:rPr>
              <a:t>salvezza dall’ego, </a:t>
            </a:r>
            <a:r>
              <a:rPr sz="1200" dirty="0">
                <a:latin typeface="Times New Roman"/>
                <a:cs typeface="Times New Roman"/>
              </a:rPr>
              <a:t>la liberazione </a:t>
            </a:r>
            <a:r>
              <a:rPr sz="1200" spc="-5" dirty="0">
                <a:latin typeface="Times New Roman"/>
                <a:cs typeface="Times New Roman"/>
              </a:rPr>
              <a:t>delle creature </a:t>
            </a:r>
            <a:r>
              <a:rPr sz="1200" spc="10" dirty="0">
                <a:latin typeface="Times New Roman"/>
                <a:cs typeface="Times New Roman"/>
              </a:rPr>
              <a:t>dai </a:t>
            </a:r>
            <a:r>
              <a:rPr sz="1200" spc="-5" dirty="0">
                <a:latin typeface="Times New Roman"/>
                <a:cs typeface="Times New Roman"/>
              </a:rPr>
              <a:t>mali  del loro </a:t>
            </a:r>
            <a:r>
              <a:rPr sz="1200" dirty="0">
                <a:latin typeface="Times New Roman"/>
                <a:cs typeface="Times New Roman"/>
              </a:rPr>
              <a:t>isolamento </a:t>
            </a:r>
            <a:r>
              <a:rPr sz="1200" spc="-5" dirty="0">
                <a:latin typeface="Times New Roman"/>
                <a:cs typeface="Times New Roman"/>
              </a:rPr>
              <a:t>nel tempo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nell’eternità.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88900" marR="38163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(67.4) 5:4.6 </a:t>
            </a:r>
            <a:r>
              <a:rPr sz="1200" spc="-5" dirty="0">
                <a:latin typeface="Times New Roman"/>
                <a:cs typeface="Times New Roman"/>
              </a:rPr>
              <a:t>Gli Ebrei basavano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loro religione </a:t>
            </a:r>
            <a:r>
              <a:rPr sz="1200" dirty="0">
                <a:latin typeface="Times New Roman"/>
                <a:cs typeface="Times New Roman"/>
              </a:rPr>
              <a:t>sulla bontà; i </a:t>
            </a:r>
            <a:r>
              <a:rPr sz="1200" spc="-5" dirty="0">
                <a:latin typeface="Times New Roman"/>
                <a:cs typeface="Times New Roman"/>
              </a:rPr>
              <a:t>Greci </a:t>
            </a:r>
            <a:r>
              <a:rPr sz="1200" dirty="0">
                <a:latin typeface="Times New Roman"/>
                <a:cs typeface="Times New Roman"/>
              </a:rPr>
              <a:t>sulla bellezza; </a:t>
            </a:r>
            <a:r>
              <a:rPr sz="1200" spc="-5" dirty="0">
                <a:latin typeface="Times New Roman"/>
                <a:cs typeface="Times New Roman"/>
              </a:rPr>
              <a:t>entrambe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religioni cercavano </a:t>
            </a:r>
            <a:r>
              <a:rPr sz="1200" dirty="0">
                <a:latin typeface="Times New Roman"/>
                <a:cs typeface="Times New Roman"/>
              </a:rPr>
              <a:t>la verità. Gesù  </a:t>
            </a:r>
            <a:r>
              <a:rPr sz="1200" spc="-5" dirty="0">
                <a:latin typeface="Times New Roman"/>
                <a:cs typeface="Times New Roman"/>
              </a:rPr>
              <a:t>rivelò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Dio d’amore,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l’amore abbraccia </a:t>
            </a:r>
            <a:r>
              <a:rPr sz="1200" dirty="0">
                <a:latin typeface="Times New Roman"/>
                <a:cs typeface="Times New Roman"/>
              </a:rPr>
              <a:t>la totalità </a:t>
            </a:r>
            <a:r>
              <a:rPr sz="1200" spc="-5" dirty="0">
                <a:latin typeface="Times New Roman"/>
                <a:cs typeface="Times New Roman"/>
              </a:rPr>
              <a:t>della verità, della </a:t>
            </a:r>
            <a:r>
              <a:rPr sz="1200" dirty="0">
                <a:latin typeface="Times New Roman"/>
                <a:cs typeface="Times New Roman"/>
              </a:rPr>
              <a:t>bellezza e </a:t>
            </a:r>
            <a:r>
              <a:rPr sz="1200" spc="-5" dirty="0">
                <a:latin typeface="Times New Roman"/>
                <a:cs typeface="Times New Roman"/>
              </a:rPr>
              <a:t>della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bontà.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55880" algn="just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(67.5) 5:4.7 </a:t>
            </a:r>
            <a:r>
              <a:rPr sz="1200" spc="-5" dirty="0">
                <a:latin typeface="Times New Roman"/>
                <a:cs typeface="Times New Roman"/>
              </a:rPr>
              <a:t>Gli Zoroastriani avevano </a:t>
            </a:r>
            <a:r>
              <a:rPr sz="1200" dirty="0">
                <a:latin typeface="Times New Roman"/>
                <a:cs typeface="Times New Roman"/>
              </a:rPr>
              <a:t>una religione di </a:t>
            </a:r>
            <a:r>
              <a:rPr sz="1200" spc="-5" dirty="0">
                <a:latin typeface="Times New Roman"/>
                <a:cs typeface="Times New Roman"/>
              </a:rPr>
              <a:t>moralità; gli Indù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religione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metafisica;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Confuciani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religione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etica.  Gesù visse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religione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i="1" spc="-5" dirty="0">
                <a:latin typeface="Times New Roman"/>
                <a:cs typeface="Times New Roman"/>
              </a:rPr>
              <a:t>servizio. </a:t>
            </a:r>
            <a:r>
              <a:rPr sz="1200" dirty="0">
                <a:latin typeface="Times New Roman"/>
                <a:cs typeface="Times New Roman"/>
              </a:rPr>
              <a:t>Tutte </a:t>
            </a:r>
            <a:r>
              <a:rPr sz="1200" spc="-5" dirty="0">
                <a:latin typeface="Times New Roman"/>
                <a:cs typeface="Times New Roman"/>
              </a:rPr>
              <a:t>queste religioni hanno </a:t>
            </a:r>
            <a:r>
              <a:rPr sz="1200" dirty="0">
                <a:latin typeface="Times New Roman"/>
                <a:cs typeface="Times New Roman"/>
              </a:rPr>
              <a:t>un valore in quanto sono </a:t>
            </a:r>
            <a:r>
              <a:rPr sz="1200" spc="-5" dirty="0">
                <a:latin typeface="Times New Roman"/>
                <a:cs typeface="Times New Roman"/>
              </a:rPr>
              <a:t>validi approcci </a:t>
            </a:r>
            <a:r>
              <a:rPr sz="1200" dirty="0">
                <a:latin typeface="Times New Roman"/>
                <a:cs typeface="Times New Roman"/>
              </a:rPr>
              <a:t>alla </a:t>
            </a:r>
            <a:r>
              <a:rPr sz="1200" spc="-5" dirty="0">
                <a:latin typeface="Times New Roman"/>
                <a:cs typeface="Times New Roman"/>
              </a:rPr>
              <a:t>religione </a:t>
            </a:r>
            <a:r>
              <a:rPr sz="1200" dirty="0">
                <a:latin typeface="Times New Roman"/>
                <a:cs typeface="Times New Roman"/>
              </a:rPr>
              <a:t>di Gesù. </a:t>
            </a:r>
            <a:r>
              <a:rPr sz="1200" spc="-15" dirty="0">
                <a:latin typeface="Times New Roman"/>
                <a:cs typeface="Times New Roman"/>
              </a:rPr>
              <a:t>La  </a:t>
            </a:r>
            <a:r>
              <a:rPr sz="1200" spc="-5" dirty="0">
                <a:latin typeface="Times New Roman"/>
                <a:cs typeface="Times New Roman"/>
              </a:rPr>
              <a:t>religione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destinata </a:t>
            </a:r>
            <a:r>
              <a:rPr sz="1200" dirty="0">
                <a:latin typeface="Times New Roman"/>
                <a:cs typeface="Times New Roman"/>
              </a:rPr>
              <a:t>a divenire la </a:t>
            </a:r>
            <a:r>
              <a:rPr sz="1200" spc="-5" dirty="0">
                <a:latin typeface="Times New Roman"/>
                <a:cs typeface="Times New Roman"/>
              </a:rPr>
              <a:t>realtà dell’unificazione spirituale </a:t>
            </a:r>
            <a:r>
              <a:rPr sz="1200" dirty="0">
                <a:latin typeface="Times New Roman"/>
                <a:cs typeface="Times New Roman"/>
              </a:rPr>
              <a:t>di tutto </a:t>
            </a:r>
            <a:r>
              <a:rPr sz="1200" spc="-5" dirty="0">
                <a:latin typeface="Times New Roman"/>
                <a:cs typeface="Times New Roman"/>
              </a:rPr>
              <a:t>ciò </a:t>
            </a:r>
            <a:r>
              <a:rPr sz="1200" dirty="0">
                <a:latin typeface="Times New Roman"/>
                <a:cs typeface="Times New Roman"/>
              </a:rPr>
              <a:t>che è buono, bello e </a:t>
            </a:r>
            <a:r>
              <a:rPr sz="1200" spc="-5" dirty="0">
                <a:latin typeface="Times New Roman"/>
                <a:cs typeface="Times New Roman"/>
              </a:rPr>
              <a:t>vero nell’esperienza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umana.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50800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(67.6) 5:4.8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religione greca </a:t>
            </a:r>
            <a:r>
              <a:rPr sz="1200" dirty="0">
                <a:latin typeface="Times New Roman"/>
                <a:cs typeface="Times New Roman"/>
              </a:rPr>
              <a:t>aveva una parola d’ordine: </a:t>
            </a:r>
            <a:r>
              <a:rPr sz="1200" spc="-5" dirty="0">
                <a:latin typeface="Times New Roman"/>
                <a:cs typeface="Times New Roman"/>
              </a:rPr>
              <a:t>“Conosci </a:t>
            </a:r>
            <a:r>
              <a:rPr sz="1200" dirty="0">
                <a:latin typeface="Times New Roman"/>
                <a:cs typeface="Times New Roman"/>
              </a:rPr>
              <a:t>te </a:t>
            </a:r>
            <a:r>
              <a:rPr sz="1200" spc="-5" dirty="0">
                <a:latin typeface="Times New Roman"/>
                <a:cs typeface="Times New Roman"/>
              </a:rPr>
              <a:t>stesso”; gli Ebrei incentravano </a:t>
            </a:r>
            <a:r>
              <a:rPr sz="1200" dirty="0">
                <a:latin typeface="Times New Roman"/>
                <a:cs typeface="Times New Roman"/>
              </a:rPr>
              <a:t>il loro </a:t>
            </a:r>
            <a:r>
              <a:rPr sz="1200" spc="-5" dirty="0">
                <a:latin typeface="Times New Roman"/>
                <a:cs typeface="Times New Roman"/>
              </a:rPr>
              <a:t>insegnamento su </a:t>
            </a:r>
            <a:r>
              <a:rPr sz="1200" dirty="0">
                <a:latin typeface="Times New Roman"/>
                <a:cs typeface="Times New Roman"/>
              </a:rPr>
              <a:t>“Conosci  il tuo </a:t>
            </a:r>
            <a:r>
              <a:rPr sz="1200" spc="-5" dirty="0">
                <a:latin typeface="Times New Roman"/>
                <a:cs typeface="Times New Roman"/>
              </a:rPr>
              <a:t>Dio”;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Cristiani predicano </a:t>
            </a:r>
            <a:r>
              <a:rPr sz="1200" dirty="0">
                <a:latin typeface="Times New Roman"/>
                <a:cs typeface="Times New Roman"/>
              </a:rPr>
              <a:t>un vangelo che mira </a:t>
            </a:r>
            <a:r>
              <a:rPr sz="1200" spc="-5" dirty="0">
                <a:latin typeface="Times New Roman"/>
                <a:cs typeface="Times New Roman"/>
              </a:rPr>
              <a:t>ad </a:t>
            </a:r>
            <a:r>
              <a:rPr sz="1200" dirty="0">
                <a:latin typeface="Times New Roman"/>
                <a:cs typeface="Times New Roman"/>
              </a:rPr>
              <a:t>una “conoscenza </a:t>
            </a:r>
            <a:r>
              <a:rPr sz="1200" spc="-5" dirty="0">
                <a:latin typeface="Times New Roman"/>
                <a:cs typeface="Times New Roman"/>
              </a:rPr>
              <a:t>del Signore Gesù </a:t>
            </a:r>
            <a:r>
              <a:rPr sz="1200" dirty="0">
                <a:latin typeface="Times New Roman"/>
                <a:cs typeface="Times New Roman"/>
              </a:rPr>
              <a:t>Cristo”; </a:t>
            </a:r>
            <a:r>
              <a:rPr sz="1200" spc="-5" dirty="0">
                <a:latin typeface="Times New Roman"/>
                <a:cs typeface="Times New Roman"/>
              </a:rPr>
              <a:t>Gesù proclamò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buona</a:t>
            </a:r>
            <a:endParaRPr sz="1200">
              <a:latin typeface="Times New Roman"/>
              <a:cs typeface="Times New Roman"/>
            </a:endParaRPr>
          </a:p>
          <a:p>
            <a:pPr marL="88900" marR="14986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novella “conosci Dio, </a:t>
            </a:r>
            <a:r>
              <a:rPr sz="1200" dirty="0">
                <a:latin typeface="Times New Roman"/>
                <a:cs typeface="Times New Roman"/>
              </a:rPr>
              <a:t>e te </a:t>
            </a:r>
            <a:r>
              <a:rPr sz="1200" spc="-5" dirty="0">
                <a:latin typeface="Times New Roman"/>
                <a:cs typeface="Times New Roman"/>
              </a:rPr>
              <a:t>stesso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Dio”. Queste differenti </a:t>
            </a:r>
            <a:r>
              <a:rPr sz="1200" dirty="0">
                <a:latin typeface="Times New Roman"/>
                <a:cs typeface="Times New Roman"/>
              </a:rPr>
              <a:t>concezioni </a:t>
            </a:r>
            <a:r>
              <a:rPr sz="1200" spc="-5" dirty="0">
                <a:latin typeface="Times New Roman"/>
                <a:cs typeface="Times New Roman"/>
              </a:rPr>
              <a:t>dello scopo della religione determinano </a:t>
            </a:r>
            <a:r>
              <a:rPr sz="1200" spc="15" dirty="0">
                <a:latin typeface="Times New Roman"/>
                <a:cs typeface="Times New Roman"/>
              </a:rPr>
              <a:t>il  </a:t>
            </a:r>
            <a:r>
              <a:rPr sz="1200" spc="-5" dirty="0">
                <a:latin typeface="Times New Roman"/>
                <a:cs typeface="Times New Roman"/>
              </a:rPr>
              <a:t>comportamento </a:t>
            </a:r>
            <a:r>
              <a:rPr sz="1200" dirty="0">
                <a:latin typeface="Times New Roman"/>
                <a:cs typeface="Times New Roman"/>
              </a:rPr>
              <a:t>di un individuo </a:t>
            </a:r>
            <a:r>
              <a:rPr sz="1200" spc="-5" dirty="0">
                <a:latin typeface="Times New Roman"/>
                <a:cs typeface="Times New Roman"/>
              </a:rPr>
              <a:t>nelle diverse </a:t>
            </a:r>
            <a:r>
              <a:rPr sz="1200" dirty="0">
                <a:latin typeface="Times New Roman"/>
                <a:cs typeface="Times New Roman"/>
              </a:rPr>
              <a:t>situazioni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vita e </a:t>
            </a:r>
            <a:r>
              <a:rPr sz="1200" spc="-5" dirty="0">
                <a:latin typeface="Times New Roman"/>
                <a:cs typeface="Times New Roman"/>
              </a:rPr>
              <a:t>prefigurano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profondità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sua adorazione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natura delle  sue abitudini personali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preghiera. </a:t>
            </a:r>
            <a:r>
              <a:rPr sz="1200" spc="-1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status spirituale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ogni religione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essere determinato </a:t>
            </a:r>
            <a:r>
              <a:rPr sz="1200" dirty="0">
                <a:latin typeface="Times New Roman"/>
                <a:cs typeface="Times New Roman"/>
              </a:rPr>
              <a:t>dalla </a:t>
            </a:r>
            <a:r>
              <a:rPr sz="1200" spc="-5" dirty="0">
                <a:latin typeface="Times New Roman"/>
                <a:cs typeface="Times New Roman"/>
              </a:rPr>
              <a:t>natura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sue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preghiere.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1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118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12759" cy="37287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63500" marR="90805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(67.7) 5:4.9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concetto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Dio semiumano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geloso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un’inevitabile transizione tra </a:t>
            </a:r>
            <a:r>
              <a:rPr sz="1200" dirty="0">
                <a:latin typeface="Times New Roman"/>
                <a:cs typeface="Times New Roman"/>
              </a:rPr>
              <a:t>il politeismo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sublime </a:t>
            </a:r>
            <a:r>
              <a:rPr sz="1200" dirty="0">
                <a:latin typeface="Times New Roman"/>
                <a:cs typeface="Times New Roman"/>
              </a:rPr>
              <a:t>monoteismo. </a:t>
            </a:r>
            <a:r>
              <a:rPr sz="1200" spc="-5" dirty="0">
                <a:latin typeface="Times New Roman"/>
                <a:cs typeface="Times New Roman"/>
              </a:rPr>
              <a:t>Un  antropomorfismo esaltato </a:t>
            </a:r>
            <a:r>
              <a:rPr sz="1200" dirty="0">
                <a:latin typeface="Times New Roman"/>
                <a:cs typeface="Times New Roman"/>
              </a:rPr>
              <a:t>è il più alto livello </a:t>
            </a:r>
            <a:r>
              <a:rPr sz="1200" spc="-5" dirty="0">
                <a:latin typeface="Times New Roman"/>
                <a:cs typeface="Times New Roman"/>
              </a:rPr>
              <a:t>raggiungibile </a:t>
            </a:r>
            <a:r>
              <a:rPr sz="1200" dirty="0">
                <a:latin typeface="Times New Roman"/>
                <a:cs typeface="Times New Roman"/>
              </a:rPr>
              <a:t>di una </a:t>
            </a:r>
            <a:r>
              <a:rPr sz="1200" spc="-5" dirty="0">
                <a:latin typeface="Times New Roman"/>
                <a:cs typeface="Times New Roman"/>
              </a:rPr>
              <a:t>religione puramente evoluzionaria.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Cristianesimo </a:t>
            </a:r>
            <a:r>
              <a:rPr sz="1200" dirty="0">
                <a:latin typeface="Times New Roman"/>
                <a:cs typeface="Times New Roman"/>
              </a:rPr>
              <a:t>ha </a:t>
            </a:r>
            <a:r>
              <a:rPr sz="1200" spc="5" dirty="0">
                <a:latin typeface="Times New Roman"/>
                <a:cs typeface="Times New Roman"/>
              </a:rPr>
              <a:t>elevato </a:t>
            </a:r>
            <a:r>
              <a:rPr sz="1200" dirty="0">
                <a:latin typeface="Times New Roman"/>
                <a:cs typeface="Times New Roman"/>
              </a:rPr>
              <a:t>il  </a:t>
            </a:r>
            <a:r>
              <a:rPr sz="1200" spc="-5" dirty="0">
                <a:latin typeface="Times New Roman"/>
                <a:cs typeface="Times New Roman"/>
              </a:rPr>
              <a:t>concetto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antropomorfismo dall’ideale dell’umano </a:t>
            </a:r>
            <a:r>
              <a:rPr sz="1200" dirty="0">
                <a:latin typeface="Times New Roman"/>
                <a:cs typeface="Times New Roman"/>
              </a:rPr>
              <a:t>fino </a:t>
            </a:r>
            <a:r>
              <a:rPr sz="1200" spc="-5" dirty="0">
                <a:latin typeface="Times New Roman"/>
                <a:cs typeface="Times New Roman"/>
              </a:rPr>
              <a:t>al concetto trascendente </a:t>
            </a:r>
            <a:r>
              <a:rPr sz="1200" dirty="0">
                <a:latin typeface="Times New Roman"/>
                <a:cs typeface="Times New Roman"/>
              </a:rPr>
              <a:t>e divino </a:t>
            </a:r>
            <a:r>
              <a:rPr sz="1200" spc="-5" dirty="0">
                <a:latin typeface="Times New Roman"/>
                <a:cs typeface="Times New Roman"/>
              </a:rPr>
              <a:t>della persona del </a:t>
            </a:r>
            <a:r>
              <a:rPr sz="1200" dirty="0">
                <a:latin typeface="Times New Roman"/>
                <a:cs typeface="Times New Roman"/>
              </a:rPr>
              <a:t>Cristo glorificato. E  </a:t>
            </a:r>
            <a:r>
              <a:rPr sz="1200" spc="-5" dirty="0">
                <a:latin typeface="Times New Roman"/>
                <a:cs typeface="Times New Roman"/>
              </a:rPr>
              <a:t>questo antropomorfismo </a:t>
            </a:r>
            <a:r>
              <a:rPr sz="1200" dirty="0">
                <a:latin typeface="Times New Roman"/>
                <a:cs typeface="Times New Roman"/>
              </a:rPr>
              <a:t>è il più </a:t>
            </a:r>
            <a:r>
              <a:rPr sz="1200" spc="-5" dirty="0">
                <a:latin typeface="Times New Roman"/>
                <a:cs typeface="Times New Roman"/>
              </a:rPr>
              <a:t>elevato </a:t>
            </a:r>
            <a:r>
              <a:rPr sz="1200" dirty="0">
                <a:latin typeface="Times New Roman"/>
                <a:cs typeface="Times New Roman"/>
              </a:rPr>
              <a:t>che l’uomo possa </a:t>
            </a:r>
            <a:r>
              <a:rPr sz="1200" spc="-5" dirty="0">
                <a:latin typeface="Times New Roman"/>
                <a:cs typeface="Times New Roman"/>
              </a:rPr>
              <a:t>mai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concepire.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00">
              <a:latin typeface="Times New Roman"/>
              <a:cs typeface="Times New Roman"/>
            </a:endParaRPr>
          </a:p>
          <a:p>
            <a:pPr marL="63500">
              <a:lnSpc>
                <a:spcPct val="1000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(67.8) 5:4.10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concetto </a:t>
            </a:r>
            <a:r>
              <a:rPr sz="1200" dirty="0">
                <a:latin typeface="Times New Roman"/>
                <a:cs typeface="Times New Roman"/>
              </a:rPr>
              <a:t>cristiano 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è un tentativo di </a:t>
            </a:r>
            <a:r>
              <a:rPr sz="1200" spc="-5" dirty="0">
                <a:latin typeface="Times New Roman"/>
                <a:cs typeface="Times New Roman"/>
              </a:rPr>
              <a:t>combinare </a:t>
            </a:r>
            <a:r>
              <a:rPr sz="1200" dirty="0">
                <a:latin typeface="Times New Roman"/>
                <a:cs typeface="Times New Roman"/>
              </a:rPr>
              <a:t>tre insegnamenti</a:t>
            </a:r>
            <a:r>
              <a:rPr sz="1200" spc="-1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distinti:</a:t>
            </a:r>
            <a:endParaRPr sz="1200">
              <a:latin typeface="Times New Roman"/>
              <a:cs typeface="Times New Roman"/>
            </a:endParaRPr>
          </a:p>
          <a:p>
            <a:pPr marL="520700">
              <a:lnSpc>
                <a:spcPct val="100000"/>
              </a:lnSpc>
              <a:spcBef>
                <a:spcPts val="135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(67.9) 5:4.11 </a:t>
            </a:r>
            <a:r>
              <a:rPr sz="1200" dirty="0">
                <a:latin typeface="Times New Roman"/>
                <a:cs typeface="Times New Roman"/>
              </a:rPr>
              <a:t>1. </a:t>
            </a:r>
            <a:r>
              <a:rPr sz="1200" i="1" dirty="0">
                <a:latin typeface="Times New Roman"/>
                <a:cs typeface="Times New Roman"/>
              </a:rPr>
              <a:t>Il </a:t>
            </a:r>
            <a:r>
              <a:rPr sz="1200" i="1" spc="-5" dirty="0">
                <a:latin typeface="Times New Roman"/>
                <a:cs typeface="Times New Roman"/>
              </a:rPr>
              <a:t>concetto ebraico </a:t>
            </a:r>
            <a:r>
              <a:rPr sz="1200" i="1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Dio quale </a:t>
            </a:r>
            <a:r>
              <a:rPr sz="1200" dirty="0">
                <a:latin typeface="Times New Roman"/>
                <a:cs typeface="Times New Roman"/>
              </a:rPr>
              <a:t>assertore di </a:t>
            </a:r>
            <a:r>
              <a:rPr sz="1200" spc="-5" dirty="0">
                <a:latin typeface="Times New Roman"/>
                <a:cs typeface="Times New Roman"/>
              </a:rPr>
              <a:t>valori morali, </a:t>
            </a:r>
            <a:r>
              <a:rPr sz="1200" dirty="0">
                <a:latin typeface="Times New Roman"/>
                <a:cs typeface="Times New Roman"/>
              </a:rPr>
              <a:t>un Dio di</a:t>
            </a:r>
            <a:r>
              <a:rPr sz="1200" spc="-1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rettitudine.</a:t>
            </a:r>
            <a:endParaRPr sz="1200">
              <a:latin typeface="Times New Roman"/>
              <a:cs typeface="Times New Roman"/>
            </a:endParaRPr>
          </a:p>
          <a:p>
            <a:pPr marL="520700">
              <a:lnSpc>
                <a:spcPct val="100000"/>
              </a:lnSpc>
              <a:spcBef>
                <a:spcPts val="134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(67.10) 5:4.12 </a:t>
            </a:r>
            <a:r>
              <a:rPr sz="1200" dirty="0">
                <a:latin typeface="Times New Roman"/>
                <a:cs typeface="Times New Roman"/>
              </a:rPr>
              <a:t>2. </a:t>
            </a:r>
            <a:r>
              <a:rPr sz="1200" i="1" dirty="0">
                <a:latin typeface="Times New Roman"/>
                <a:cs typeface="Times New Roman"/>
              </a:rPr>
              <a:t>Il </a:t>
            </a:r>
            <a:r>
              <a:rPr sz="1200" i="1" spc="-5" dirty="0">
                <a:latin typeface="Times New Roman"/>
                <a:cs typeface="Times New Roman"/>
              </a:rPr>
              <a:t>concetto greco </a:t>
            </a:r>
            <a:r>
              <a:rPr sz="1200" i="1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Dio quale unificatore,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-1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saggezza.</a:t>
            </a:r>
            <a:endParaRPr sz="1200">
              <a:latin typeface="Times New Roman"/>
              <a:cs typeface="Times New Roman"/>
            </a:endParaRPr>
          </a:p>
          <a:p>
            <a:pPr marL="520700">
              <a:lnSpc>
                <a:spcPct val="100000"/>
              </a:lnSpc>
              <a:spcBef>
                <a:spcPts val="133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(68.1) 5:4.13 </a:t>
            </a:r>
            <a:r>
              <a:rPr sz="1200" dirty="0">
                <a:latin typeface="Times New Roman"/>
                <a:cs typeface="Times New Roman"/>
              </a:rPr>
              <a:t>3. </a:t>
            </a:r>
            <a:r>
              <a:rPr sz="1200" i="1" dirty="0">
                <a:latin typeface="Times New Roman"/>
                <a:cs typeface="Times New Roman"/>
              </a:rPr>
              <a:t>Il </a:t>
            </a:r>
            <a:r>
              <a:rPr sz="1200" i="1" spc="-5" dirty="0">
                <a:latin typeface="Times New Roman"/>
                <a:cs typeface="Times New Roman"/>
              </a:rPr>
              <a:t>concetto </a:t>
            </a:r>
            <a:r>
              <a:rPr sz="1200" i="1" dirty="0">
                <a:latin typeface="Times New Roman"/>
                <a:cs typeface="Times New Roman"/>
              </a:rPr>
              <a:t>di </a:t>
            </a:r>
            <a:r>
              <a:rPr sz="1200" i="1" spc="-5" dirty="0">
                <a:latin typeface="Times New Roman"/>
                <a:cs typeface="Times New Roman"/>
              </a:rPr>
              <a:t>Gesù </a:t>
            </a:r>
            <a:r>
              <a:rPr sz="1200" i="1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Dio quale amico vivente, Padre </a:t>
            </a:r>
            <a:r>
              <a:rPr sz="1200" dirty="0">
                <a:latin typeface="Times New Roman"/>
                <a:cs typeface="Times New Roman"/>
              </a:rPr>
              <a:t>amorevole, </a:t>
            </a:r>
            <a:r>
              <a:rPr sz="1200" spc="-5" dirty="0">
                <a:latin typeface="Times New Roman"/>
                <a:cs typeface="Times New Roman"/>
              </a:rPr>
              <a:t>presenza</a:t>
            </a:r>
            <a:r>
              <a:rPr sz="1200" spc="-1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divina.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50">
              <a:latin typeface="Times New Roman"/>
              <a:cs typeface="Times New Roman"/>
            </a:endParaRPr>
          </a:p>
          <a:p>
            <a:pPr marL="63500" marR="382905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(68.2) 5:4.14 </a:t>
            </a:r>
            <a:r>
              <a:rPr sz="1200" spc="-5" dirty="0">
                <a:latin typeface="Times New Roman"/>
                <a:cs typeface="Times New Roman"/>
              </a:rPr>
              <a:t>Deve </a:t>
            </a:r>
            <a:r>
              <a:rPr sz="1200" dirty="0">
                <a:latin typeface="Times New Roman"/>
                <a:cs typeface="Times New Roman"/>
              </a:rPr>
              <a:t>quindi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evidente che la composita </a:t>
            </a:r>
            <a:r>
              <a:rPr sz="1200" spc="-5" dirty="0">
                <a:latin typeface="Times New Roman"/>
                <a:cs typeface="Times New Roman"/>
              </a:rPr>
              <a:t>teologia cristiana </a:t>
            </a:r>
            <a:r>
              <a:rPr sz="1200" dirty="0">
                <a:latin typeface="Times New Roman"/>
                <a:cs typeface="Times New Roman"/>
              </a:rPr>
              <a:t>incontra </a:t>
            </a:r>
            <a:r>
              <a:rPr sz="1200" spc="-5" dirty="0">
                <a:latin typeface="Times New Roman"/>
                <a:cs typeface="Times New Roman"/>
              </a:rPr>
              <a:t>grande </a:t>
            </a:r>
            <a:r>
              <a:rPr sz="1200" dirty="0">
                <a:latin typeface="Times New Roman"/>
                <a:cs typeface="Times New Roman"/>
              </a:rPr>
              <a:t>difficoltà a </a:t>
            </a:r>
            <a:r>
              <a:rPr sz="1200" spc="-5" dirty="0">
                <a:latin typeface="Times New Roman"/>
                <a:cs typeface="Times New Roman"/>
              </a:rPr>
              <a:t>raggiungere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coerenza.  Questa difficoltà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ulteriormente aggravata </a:t>
            </a:r>
            <a:r>
              <a:rPr sz="1200" dirty="0">
                <a:latin typeface="Times New Roman"/>
                <a:cs typeface="Times New Roman"/>
              </a:rPr>
              <a:t>dal fatto che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dottrine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Cristianesimo primitivo </a:t>
            </a:r>
            <a:r>
              <a:rPr sz="1200" spc="-5" dirty="0">
                <a:latin typeface="Times New Roman"/>
                <a:cs typeface="Times New Roman"/>
              </a:rPr>
              <a:t>erano generalmente basate  sull’esperienza religiosa personale </a:t>
            </a:r>
            <a:r>
              <a:rPr sz="1200" dirty="0">
                <a:latin typeface="Times New Roman"/>
                <a:cs typeface="Times New Roman"/>
              </a:rPr>
              <a:t>di tre persone </a:t>
            </a:r>
            <a:r>
              <a:rPr sz="1200" spc="-5" dirty="0">
                <a:latin typeface="Times New Roman"/>
                <a:cs typeface="Times New Roman"/>
              </a:rPr>
              <a:t>differenti: Filone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Alessandria, Gesù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Nazaret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Paolo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Tarso.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 marR="431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(68.3) 5:4.15 </a:t>
            </a:r>
            <a:r>
              <a:rPr sz="1200" spc="-5" dirty="0">
                <a:latin typeface="Times New Roman"/>
                <a:cs typeface="Times New Roman"/>
              </a:rPr>
              <a:t>Nello studio della </a:t>
            </a:r>
            <a:r>
              <a:rPr sz="1200" dirty="0">
                <a:latin typeface="Times New Roman"/>
                <a:cs typeface="Times New Roman"/>
              </a:rPr>
              <a:t>vita </a:t>
            </a:r>
            <a:r>
              <a:rPr sz="1200" spc="-5" dirty="0">
                <a:latin typeface="Times New Roman"/>
                <a:cs typeface="Times New Roman"/>
              </a:rPr>
              <a:t>religiosa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Gesù, consideratelo </a:t>
            </a:r>
            <a:r>
              <a:rPr sz="1200" dirty="0">
                <a:latin typeface="Times New Roman"/>
                <a:cs typeface="Times New Roman"/>
              </a:rPr>
              <a:t>positivamente. </a:t>
            </a:r>
            <a:r>
              <a:rPr sz="1200" spc="-5" dirty="0">
                <a:latin typeface="Times New Roman"/>
                <a:cs typeface="Times New Roman"/>
              </a:rPr>
              <a:t>Non pensate </a:t>
            </a:r>
            <a:r>
              <a:rPr sz="1200" dirty="0">
                <a:latin typeface="Times New Roman"/>
                <a:cs typeface="Times New Roman"/>
              </a:rPr>
              <a:t>tanto </a:t>
            </a:r>
            <a:r>
              <a:rPr sz="1200" spc="-5" dirty="0">
                <a:latin typeface="Times New Roman"/>
                <a:cs typeface="Times New Roman"/>
              </a:rPr>
              <a:t>al fatto che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-5" dirty="0">
                <a:latin typeface="Times New Roman"/>
                <a:cs typeface="Times New Roman"/>
              </a:rPr>
              <a:t>esente </a:t>
            </a:r>
            <a:r>
              <a:rPr sz="1200" dirty="0">
                <a:latin typeface="Times New Roman"/>
                <a:cs typeface="Times New Roman"/>
              </a:rPr>
              <a:t>da peccato  </a:t>
            </a:r>
            <a:r>
              <a:rPr sz="1200" spc="-5" dirty="0">
                <a:latin typeface="Times New Roman"/>
                <a:cs typeface="Times New Roman"/>
              </a:rPr>
              <a:t>quanto </a:t>
            </a:r>
            <a:r>
              <a:rPr sz="1200" dirty="0">
                <a:latin typeface="Times New Roman"/>
                <a:cs typeface="Times New Roman"/>
              </a:rPr>
              <a:t>alla </a:t>
            </a:r>
            <a:r>
              <a:rPr sz="1200" spc="-5" dirty="0">
                <a:latin typeface="Times New Roman"/>
                <a:cs typeface="Times New Roman"/>
              </a:rPr>
              <a:t>sua rettitudine, al suo servizio </a:t>
            </a:r>
            <a:r>
              <a:rPr sz="1200" dirty="0">
                <a:latin typeface="Times New Roman"/>
                <a:cs typeface="Times New Roman"/>
              </a:rPr>
              <a:t>amorevole.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ha </a:t>
            </a:r>
            <a:r>
              <a:rPr sz="1200" spc="-5" dirty="0">
                <a:latin typeface="Times New Roman"/>
                <a:cs typeface="Times New Roman"/>
              </a:rPr>
              <a:t>elevato l’amore passivo, rivelato </a:t>
            </a:r>
            <a:r>
              <a:rPr sz="1200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concetto ebraico del </a:t>
            </a:r>
            <a:r>
              <a:rPr sz="1200" spc="5" dirty="0">
                <a:latin typeface="Times New Roman"/>
                <a:cs typeface="Times New Roman"/>
              </a:rPr>
              <a:t>Padre  </a:t>
            </a:r>
            <a:r>
              <a:rPr sz="1200" spc="-5" dirty="0">
                <a:latin typeface="Times New Roman"/>
                <a:cs typeface="Times New Roman"/>
              </a:rPr>
              <a:t>celeste, </a:t>
            </a:r>
            <a:r>
              <a:rPr sz="1200" dirty="0">
                <a:latin typeface="Times New Roman"/>
                <a:cs typeface="Times New Roman"/>
              </a:rPr>
              <a:t>a quello </a:t>
            </a:r>
            <a:r>
              <a:rPr sz="1200" i="1" dirty="0">
                <a:latin typeface="Times New Roman"/>
                <a:cs typeface="Times New Roman"/>
              </a:rPr>
              <a:t>attivo, </a:t>
            </a:r>
            <a:r>
              <a:rPr sz="1200" dirty="0">
                <a:latin typeface="Times New Roman"/>
                <a:cs typeface="Times New Roman"/>
              </a:rPr>
              <a:t>più sublime, di </a:t>
            </a:r>
            <a:r>
              <a:rPr sz="1200" spc="-5" dirty="0">
                <a:latin typeface="Times New Roman"/>
                <a:cs typeface="Times New Roman"/>
              </a:rPr>
              <a:t>amorevole affetto </a:t>
            </a:r>
            <a:r>
              <a:rPr sz="1200" dirty="0">
                <a:latin typeface="Times New Roman"/>
                <a:cs typeface="Times New Roman"/>
              </a:rPr>
              <a:t>per le </a:t>
            </a:r>
            <a:r>
              <a:rPr sz="1200" spc="-5" dirty="0">
                <a:latin typeface="Times New Roman"/>
                <a:cs typeface="Times New Roman"/>
              </a:rPr>
              <a:t>creature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Dio che </a:t>
            </a:r>
            <a:r>
              <a:rPr sz="1200" dirty="0">
                <a:latin typeface="Times New Roman"/>
                <a:cs typeface="Times New Roman"/>
              </a:rPr>
              <a:t>è Padre di ogni individuo, </a:t>
            </a:r>
            <a:r>
              <a:rPr sz="1200" spc="-5" dirty="0">
                <a:latin typeface="Times New Roman"/>
                <a:cs typeface="Times New Roman"/>
              </a:rPr>
              <a:t>anche del  malfattore.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1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119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4858"/>
            <a:ext cx="8212455" cy="413067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76200">
              <a:lnSpc>
                <a:spcPct val="100000"/>
              </a:lnSpc>
              <a:spcBef>
                <a:spcPts val="95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5. La coscienza di</a:t>
            </a:r>
            <a:r>
              <a:rPr sz="1600" b="1" spc="10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Dio</a:t>
            </a:r>
            <a:endParaRPr sz="1600">
              <a:latin typeface="Times New Roman"/>
              <a:cs typeface="Times New Roman"/>
            </a:endParaRPr>
          </a:p>
          <a:p>
            <a:pPr marL="76200" marR="190500">
              <a:lnSpc>
                <a:spcPct val="95900"/>
              </a:lnSpc>
              <a:spcBef>
                <a:spcPts val="137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(68.4) 5:5.1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moralità </a:t>
            </a:r>
            <a:r>
              <a:rPr sz="1200" dirty="0">
                <a:latin typeface="Times New Roman"/>
                <a:cs typeface="Times New Roman"/>
              </a:rPr>
              <a:t>ha </a:t>
            </a:r>
            <a:r>
              <a:rPr sz="1200" spc="-5" dirty="0">
                <a:latin typeface="Times New Roman"/>
                <a:cs typeface="Times New Roman"/>
              </a:rPr>
              <a:t>origine </a:t>
            </a:r>
            <a:r>
              <a:rPr sz="1200" dirty="0">
                <a:latin typeface="Times New Roman"/>
                <a:cs typeface="Times New Roman"/>
              </a:rPr>
              <a:t>nella </a:t>
            </a:r>
            <a:r>
              <a:rPr sz="1200" spc="-5" dirty="0">
                <a:latin typeface="Times New Roman"/>
                <a:cs typeface="Times New Roman"/>
              </a:rPr>
              <a:t>ragione della coscienza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se stessi; essa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superanimale </a:t>
            </a:r>
            <a:r>
              <a:rPr sz="1200" dirty="0">
                <a:latin typeface="Times New Roman"/>
                <a:cs typeface="Times New Roman"/>
              </a:rPr>
              <a:t>ma totalmente </a:t>
            </a:r>
            <a:r>
              <a:rPr sz="1200" spc="-5" dirty="0">
                <a:latin typeface="Times New Roman"/>
                <a:cs typeface="Times New Roman"/>
              </a:rPr>
              <a:t>evoluzionaria.  L’evoluzione umana </a:t>
            </a:r>
            <a:r>
              <a:rPr sz="1200" dirty="0">
                <a:latin typeface="Times New Roman"/>
                <a:cs typeface="Times New Roman"/>
              </a:rPr>
              <a:t>include </a:t>
            </a:r>
            <a:r>
              <a:rPr sz="1200" spc="-5" dirty="0">
                <a:latin typeface="Times New Roman"/>
                <a:cs typeface="Times New Roman"/>
              </a:rPr>
              <a:t>nel suo svolgersi </a:t>
            </a:r>
            <a:r>
              <a:rPr sz="1200" dirty="0">
                <a:latin typeface="Times New Roman"/>
                <a:cs typeface="Times New Roman"/>
              </a:rPr>
              <a:t>tutte le </a:t>
            </a:r>
            <a:r>
              <a:rPr sz="1200" spc="-5" dirty="0">
                <a:latin typeface="Times New Roman"/>
                <a:cs typeface="Times New Roman"/>
              </a:rPr>
              <a:t>acquisizioni antecedenti al conferimento degli Aggiustatori ed al  conferimento </a:t>
            </a:r>
            <a:r>
              <a:rPr sz="1200" dirty="0">
                <a:latin typeface="Times New Roman"/>
                <a:cs typeface="Times New Roman"/>
              </a:rPr>
              <a:t>dello </a:t>
            </a:r>
            <a:r>
              <a:rPr sz="1200" spc="-5" dirty="0">
                <a:latin typeface="Times New Roman"/>
                <a:cs typeface="Times New Roman"/>
              </a:rPr>
              <a:t>Spirito della Verità. </a:t>
            </a:r>
            <a:r>
              <a:rPr sz="1200" dirty="0">
                <a:latin typeface="Times New Roman"/>
                <a:cs typeface="Times New Roman"/>
              </a:rPr>
              <a:t>Ma il </a:t>
            </a:r>
            <a:r>
              <a:rPr sz="1200" spc="-5" dirty="0">
                <a:latin typeface="Times New Roman"/>
                <a:cs typeface="Times New Roman"/>
              </a:rPr>
              <a:t>raggiungimento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livelli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moralità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libera </a:t>
            </a:r>
            <a:r>
              <a:rPr sz="1200" dirty="0">
                <a:latin typeface="Times New Roman"/>
                <a:cs typeface="Times New Roman"/>
              </a:rPr>
              <a:t>l’uomo </a:t>
            </a:r>
            <a:r>
              <a:rPr sz="1200" spc="-5" dirty="0">
                <a:latin typeface="Times New Roman"/>
                <a:cs typeface="Times New Roman"/>
              </a:rPr>
              <a:t>dalle proprie </a:t>
            </a:r>
            <a:r>
              <a:rPr sz="1200" dirty="0">
                <a:latin typeface="Times New Roman"/>
                <a:cs typeface="Times New Roman"/>
              </a:rPr>
              <a:t>lotte della vita  </a:t>
            </a:r>
            <a:r>
              <a:rPr sz="1200" spc="-5" dirty="0">
                <a:latin typeface="Times New Roman"/>
                <a:cs typeface="Times New Roman"/>
              </a:rPr>
              <a:t>mortale. L’ambiente </a:t>
            </a:r>
            <a:r>
              <a:rPr sz="1200" dirty="0">
                <a:latin typeface="Times New Roman"/>
                <a:cs typeface="Times New Roman"/>
              </a:rPr>
              <a:t>fisico in cui vive l’uomo </a:t>
            </a:r>
            <a:r>
              <a:rPr sz="1200" spc="-5" dirty="0">
                <a:latin typeface="Times New Roman"/>
                <a:cs typeface="Times New Roman"/>
              </a:rPr>
              <a:t>comporta </a:t>
            </a:r>
            <a:r>
              <a:rPr sz="1200" dirty="0">
                <a:latin typeface="Times New Roman"/>
                <a:cs typeface="Times New Roman"/>
              </a:rPr>
              <a:t>la lotta </a:t>
            </a:r>
            <a:r>
              <a:rPr sz="1200" spc="-5" dirty="0">
                <a:latin typeface="Times New Roman"/>
                <a:cs typeface="Times New Roman"/>
              </a:rPr>
              <a:t>per l’esistenza; l’ambiente sociale necessita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aggiustamenti </a:t>
            </a:r>
            <a:r>
              <a:rPr sz="1200" dirty="0">
                <a:latin typeface="Times New Roman"/>
                <a:cs typeface="Times New Roman"/>
              </a:rPr>
              <a:t>etici;  le </a:t>
            </a:r>
            <a:r>
              <a:rPr sz="1200" spc="-5" dirty="0">
                <a:latin typeface="Times New Roman"/>
                <a:cs typeface="Times New Roman"/>
              </a:rPr>
              <a:t>situazioni morali richiedono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operare delle </a:t>
            </a:r>
            <a:r>
              <a:rPr sz="1200" dirty="0">
                <a:latin typeface="Times New Roman"/>
                <a:cs typeface="Times New Roman"/>
              </a:rPr>
              <a:t>scelte </a:t>
            </a:r>
            <a:r>
              <a:rPr sz="1200" spc="-5" dirty="0">
                <a:latin typeface="Times New Roman"/>
                <a:cs typeface="Times New Roman"/>
              </a:rPr>
              <a:t>nei regni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elevati della ragione; l’esperienza spirituale (l’aver </a:t>
            </a:r>
            <a:r>
              <a:rPr sz="1200" dirty="0">
                <a:latin typeface="Times New Roman"/>
                <a:cs typeface="Times New Roman"/>
              </a:rPr>
              <a:t>realizzato  Dio) </a:t>
            </a:r>
            <a:r>
              <a:rPr sz="1200" spc="-5" dirty="0">
                <a:latin typeface="Times New Roman"/>
                <a:cs typeface="Times New Roman"/>
              </a:rPr>
              <a:t>esige </a:t>
            </a:r>
            <a:r>
              <a:rPr sz="1200" dirty="0">
                <a:latin typeface="Times New Roman"/>
                <a:cs typeface="Times New Roman"/>
              </a:rPr>
              <a:t>che l’uomo lo trovi e </a:t>
            </a:r>
            <a:r>
              <a:rPr sz="1200" spc="-5" dirty="0">
                <a:latin typeface="Times New Roman"/>
                <a:cs typeface="Times New Roman"/>
              </a:rPr>
              <a:t>si sforzi sinceramente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essere simile </a:t>
            </a:r>
            <a:r>
              <a:rPr sz="1200" dirty="0">
                <a:latin typeface="Times New Roman"/>
                <a:cs typeface="Times New Roman"/>
              </a:rPr>
              <a:t>a lui.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685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(68.5) 5:5.2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religione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basa </a:t>
            </a:r>
            <a:r>
              <a:rPr sz="1200" spc="-5" dirty="0">
                <a:latin typeface="Times New Roman"/>
                <a:cs typeface="Times New Roman"/>
              </a:rPr>
              <a:t>sui fatti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scienza, sugli obblighi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società, </a:t>
            </a:r>
            <a:r>
              <a:rPr sz="1200" dirty="0">
                <a:latin typeface="Times New Roman"/>
                <a:cs typeface="Times New Roman"/>
              </a:rPr>
              <a:t>sulle </a:t>
            </a:r>
            <a:r>
              <a:rPr sz="1200" spc="-5" dirty="0">
                <a:latin typeface="Times New Roman"/>
                <a:cs typeface="Times New Roman"/>
              </a:rPr>
              <a:t>ipotesi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filosofia,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sui doveri </a:t>
            </a:r>
            <a:r>
              <a:rPr sz="1200" spc="5" dirty="0">
                <a:latin typeface="Times New Roman"/>
                <a:cs typeface="Times New Roman"/>
              </a:rPr>
              <a:t>impliciti  </a:t>
            </a:r>
            <a:r>
              <a:rPr sz="1200" spc="-5" dirty="0">
                <a:latin typeface="Times New Roman"/>
                <a:cs typeface="Times New Roman"/>
              </a:rPr>
              <a:t>nella moralità.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religione </a:t>
            </a:r>
            <a:r>
              <a:rPr sz="1200" dirty="0">
                <a:latin typeface="Times New Roman"/>
                <a:cs typeface="Times New Roman"/>
              </a:rPr>
              <a:t>è un </a:t>
            </a:r>
            <a:r>
              <a:rPr sz="1200" spc="-5" dirty="0">
                <a:latin typeface="Times New Roman"/>
                <a:cs typeface="Times New Roman"/>
              </a:rPr>
              <a:t>regno </a:t>
            </a:r>
            <a:r>
              <a:rPr sz="1200" dirty="0">
                <a:latin typeface="Times New Roman"/>
                <a:cs typeface="Times New Roman"/>
              </a:rPr>
              <a:t>indipendente di </a:t>
            </a:r>
            <a:r>
              <a:rPr sz="1200" spc="-5" dirty="0">
                <a:latin typeface="Times New Roman"/>
                <a:cs typeface="Times New Roman"/>
              </a:rPr>
              <a:t>risposta umana alle </a:t>
            </a:r>
            <a:r>
              <a:rPr sz="1200" dirty="0">
                <a:latin typeface="Times New Roman"/>
                <a:cs typeface="Times New Roman"/>
              </a:rPr>
              <a:t>situazioni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vita e </a:t>
            </a:r>
            <a:r>
              <a:rPr sz="1200" spc="-5" dirty="0">
                <a:latin typeface="Times New Roman"/>
                <a:cs typeface="Times New Roman"/>
              </a:rPr>
              <a:t>compare infallibilmente </a:t>
            </a:r>
            <a:r>
              <a:rPr sz="1200" dirty="0">
                <a:latin typeface="Times New Roman"/>
                <a:cs typeface="Times New Roman"/>
              </a:rPr>
              <a:t>in tutti </a:t>
            </a:r>
            <a:r>
              <a:rPr sz="1200" spc="-5" dirty="0">
                <a:latin typeface="Times New Roman"/>
                <a:cs typeface="Times New Roman"/>
              </a:rPr>
              <a:t>gli  </a:t>
            </a:r>
            <a:r>
              <a:rPr sz="1200" dirty="0">
                <a:latin typeface="Times New Roman"/>
                <a:cs typeface="Times New Roman"/>
              </a:rPr>
              <a:t>stadi di sviluppo </a:t>
            </a:r>
            <a:r>
              <a:rPr sz="1200" spc="-5" dirty="0">
                <a:latin typeface="Times New Roman"/>
                <a:cs typeface="Times New Roman"/>
              </a:rPr>
              <a:t>umano posteriori </a:t>
            </a:r>
            <a:r>
              <a:rPr sz="1200" dirty="0">
                <a:latin typeface="Times New Roman"/>
                <a:cs typeface="Times New Roman"/>
              </a:rPr>
              <a:t>alla </a:t>
            </a:r>
            <a:r>
              <a:rPr sz="1200" spc="-5" dirty="0">
                <a:latin typeface="Times New Roman"/>
                <a:cs typeface="Times New Roman"/>
              </a:rPr>
              <a:t>morale.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religione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permeare </a:t>
            </a:r>
            <a:r>
              <a:rPr sz="1200" dirty="0">
                <a:latin typeface="Times New Roman"/>
                <a:cs typeface="Times New Roman"/>
              </a:rPr>
              <a:t>tutti e </a:t>
            </a:r>
            <a:r>
              <a:rPr sz="1200" spc="-5" dirty="0">
                <a:latin typeface="Times New Roman"/>
                <a:cs typeface="Times New Roman"/>
              </a:rPr>
              <a:t>quattro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livelli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comprensione dei </a:t>
            </a:r>
            <a:r>
              <a:rPr sz="1200" spc="5" dirty="0">
                <a:latin typeface="Times New Roman"/>
                <a:cs typeface="Times New Roman"/>
              </a:rPr>
              <a:t>valori </a:t>
            </a:r>
            <a:r>
              <a:rPr sz="1200" dirty="0">
                <a:latin typeface="Times New Roman"/>
                <a:cs typeface="Times New Roman"/>
              </a:rPr>
              <a:t>e di  </a:t>
            </a:r>
            <a:r>
              <a:rPr sz="1200" spc="-5" dirty="0">
                <a:latin typeface="Times New Roman"/>
                <a:cs typeface="Times New Roman"/>
              </a:rPr>
              <a:t>godimento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fraternità universale: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livello </a:t>
            </a:r>
            <a:r>
              <a:rPr sz="1200" dirty="0">
                <a:latin typeface="Times New Roman"/>
                <a:cs typeface="Times New Roman"/>
              </a:rPr>
              <a:t>fisico o </a:t>
            </a:r>
            <a:r>
              <a:rPr sz="1200" spc="-5" dirty="0">
                <a:latin typeface="Times New Roman"/>
                <a:cs typeface="Times New Roman"/>
              </a:rPr>
              <a:t>materiale dell’autopreservazione;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livello sociale </a:t>
            </a:r>
            <a:r>
              <a:rPr sz="1200" dirty="0">
                <a:latin typeface="Times New Roman"/>
                <a:cs typeface="Times New Roman"/>
              </a:rPr>
              <a:t>od </a:t>
            </a:r>
            <a:r>
              <a:rPr sz="1200" spc="-5" dirty="0">
                <a:latin typeface="Times New Roman"/>
                <a:cs typeface="Times New Roman"/>
              </a:rPr>
              <a:t>emotivo </a:t>
            </a:r>
            <a:r>
              <a:rPr sz="1200" dirty="0">
                <a:latin typeface="Times New Roman"/>
                <a:cs typeface="Times New Roman"/>
              </a:rPr>
              <a:t>della  </a:t>
            </a:r>
            <a:r>
              <a:rPr sz="1200" spc="-5" dirty="0">
                <a:latin typeface="Times New Roman"/>
                <a:cs typeface="Times New Roman"/>
              </a:rPr>
              <a:t>fraternità; </a:t>
            </a:r>
            <a:r>
              <a:rPr sz="1200" dirty="0">
                <a:latin typeface="Times New Roman"/>
                <a:cs typeface="Times New Roman"/>
              </a:rPr>
              <a:t>il livello </a:t>
            </a:r>
            <a:r>
              <a:rPr sz="1200" spc="-5" dirty="0">
                <a:latin typeface="Times New Roman"/>
                <a:cs typeface="Times New Roman"/>
              </a:rPr>
              <a:t>morale,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del dovere, della </a:t>
            </a:r>
            <a:r>
              <a:rPr sz="1200" dirty="0">
                <a:latin typeface="Times New Roman"/>
                <a:cs typeface="Times New Roman"/>
              </a:rPr>
              <a:t>ragione; il livello </a:t>
            </a:r>
            <a:r>
              <a:rPr sz="1200" spc="-5" dirty="0">
                <a:latin typeface="Times New Roman"/>
                <a:cs typeface="Times New Roman"/>
              </a:rPr>
              <a:t>spirituale </a:t>
            </a:r>
            <a:r>
              <a:rPr sz="1200" spc="-1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coscienza della </a:t>
            </a:r>
            <a:r>
              <a:rPr sz="1200" dirty="0">
                <a:latin typeface="Times New Roman"/>
                <a:cs typeface="Times New Roman"/>
              </a:rPr>
              <a:t>fraternità </a:t>
            </a:r>
            <a:r>
              <a:rPr sz="1200" spc="-5" dirty="0">
                <a:latin typeface="Times New Roman"/>
                <a:cs typeface="Times New Roman"/>
              </a:rPr>
              <a:t>universale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spc="5" dirty="0">
                <a:latin typeface="Times New Roman"/>
                <a:cs typeface="Times New Roman"/>
              </a:rPr>
              <a:t>mediante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l’adorazione </a:t>
            </a:r>
            <a:r>
              <a:rPr sz="1200" dirty="0">
                <a:latin typeface="Times New Roman"/>
                <a:cs typeface="Times New Roman"/>
              </a:rPr>
              <a:t>divina.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2890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(68.6) 5:5.3 </a:t>
            </a:r>
            <a:r>
              <a:rPr sz="1200" spc="-15" dirty="0">
                <a:latin typeface="Times New Roman"/>
                <a:cs typeface="Times New Roman"/>
              </a:rPr>
              <a:t>Lo </a:t>
            </a:r>
            <a:r>
              <a:rPr sz="1200" dirty="0">
                <a:latin typeface="Times New Roman"/>
                <a:cs typeface="Times New Roman"/>
              </a:rPr>
              <a:t>scienziato che </a:t>
            </a:r>
            <a:r>
              <a:rPr sz="1200" spc="-5" dirty="0">
                <a:latin typeface="Times New Roman"/>
                <a:cs typeface="Times New Roman"/>
              </a:rPr>
              <a:t>ricerca </a:t>
            </a:r>
            <a:r>
              <a:rPr sz="1200" dirty="0">
                <a:latin typeface="Times New Roman"/>
                <a:cs typeface="Times New Roman"/>
              </a:rPr>
              <a:t>i fatti </a:t>
            </a:r>
            <a:r>
              <a:rPr sz="1200" spc="-5" dirty="0">
                <a:latin typeface="Times New Roman"/>
                <a:cs typeface="Times New Roman"/>
              </a:rPr>
              <a:t>concepisce Dio come </a:t>
            </a:r>
            <a:r>
              <a:rPr sz="1200" dirty="0">
                <a:latin typeface="Times New Roman"/>
                <a:cs typeface="Times New Roman"/>
              </a:rPr>
              <a:t>Causa Prima, un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forza. L’artista sensibile vede Dio come  ideale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bellezza,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estetica.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filosofo </a:t>
            </a:r>
            <a:r>
              <a:rPr sz="1200" spc="-5" dirty="0">
                <a:latin typeface="Times New Roman"/>
                <a:cs typeface="Times New Roman"/>
              </a:rPr>
              <a:t>raziocinante </a:t>
            </a:r>
            <a:r>
              <a:rPr sz="1200" dirty="0">
                <a:latin typeface="Times New Roman"/>
                <a:cs typeface="Times New Roman"/>
              </a:rPr>
              <a:t>è talvolta incline a proporre un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di unità </a:t>
            </a:r>
            <a:r>
              <a:rPr sz="1200" spc="-5" dirty="0">
                <a:latin typeface="Times New Roman"/>
                <a:cs typeface="Times New Roman"/>
              </a:rPr>
              <a:t>universale, </a:t>
            </a:r>
            <a:r>
              <a:rPr sz="1200" dirty="0">
                <a:latin typeface="Times New Roman"/>
                <a:cs typeface="Times New Roman"/>
              </a:rPr>
              <a:t>persino una  </a:t>
            </a:r>
            <a:r>
              <a:rPr sz="1200" spc="-5" dirty="0">
                <a:latin typeface="Times New Roman"/>
                <a:cs typeface="Times New Roman"/>
              </a:rPr>
              <a:t>Deità panteistica. Coloro che hanno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religione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fede credono </a:t>
            </a:r>
            <a:r>
              <a:rPr sz="1200" dirty="0">
                <a:latin typeface="Times New Roman"/>
                <a:cs typeface="Times New Roman"/>
              </a:rPr>
              <a:t>in un Dio </a:t>
            </a:r>
            <a:r>
              <a:rPr sz="1200" spc="-5" dirty="0">
                <a:latin typeface="Times New Roman"/>
                <a:cs typeface="Times New Roman"/>
              </a:rPr>
              <a:t>che favorisce </a:t>
            </a:r>
            <a:r>
              <a:rPr sz="1200" dirty="0">
                <a:latin typeface="Times New Roman"/>
                <a:cs typeface="Times New Roman"/>
              </a:rPr>
              <a:t>la sopravvivenza: il </a:t>
            </a:r>
            <a:r>
              <a:rPr sz="1200" spc="-5" dirty="0">
                <a:latin typeface="Times New Roman"/>
                <a:cs typeface="Times New Roman"/>
              </a:rPr>
              <a:t>Padre che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10" dirty="0">
                <a:latin typeface="Times New Roman"/>
                <a:cs typeface="Times New Roman"/>
              </a:rPr>
              <a:t>nei </a:t>
            </a:r>
            <a:r>
              <a:rPr sz="1200" spc="-5" dirty="0">
                <a:latin typeface="Times New Roman"/>
                <a:cs typeface="Times New Roman"/>
              </a:rPr>
              <a:t>cieli, 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Dio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d’amore.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290195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(68.7) 5:5.4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condotta </a:t>
            </a:r>
            <a:r>
              <a:rPr sz="1200" dirty="0">
                <a:latin typeface="Times New Roman"/>
                <a:cs typeface="Times New Roman"/>
              </a:rPr>
              <a:t>morale </a:t>
            </a:r>
            <a:r>
              <a:rPr sz="1200" spc="-5" dirty="0">
                <a:latin typeface="Times New Roman"/>
                <a:cs typeface="Times New Roman"/>
              </a:rPr>
              <a:t>precede </a:t>
            </a:r>
            <a:r>
              <a:rPr sz="1200" dirty="0">
                <a:latin typeface="Times New Roman"/>
                <a:cs typeface="Times New Roman"/>
              </a:rPr>
              <a:t>sempre la </a:t>
            </a:r>
            <a:r>
              <a:rPr sz="1200" spc="-5" dirty="0">
                <a:latin typeface="Times New Roman"/>
                <a:cs typeface="Times New Roman"/>
              </a:rPr>
              <a:t>religione evoluta </a:t>
            </a:r>
            <a:r>
              <a:rPr sz="1200" dirty="0">
                <a:latin typeface="Times New Roman"/>
                <a:cs typeface="Times New Roman"/>
              </a:rPr>
              <a:t>e fa anche </a:t>
            </a:r>
            <a:r>
              <a:rPr sz="1200" spc="-5" dirty="0">
                <a:latin typeface="Times New Roman"/>
                <a:cs typeface="Times New Roman"/>
              </a:rPr>
              <a:t>parte della </a:t>
            </a:r>
            <a:r>
              <a:rPr sz="1200" dirty="0">
                <a:latin typeface="Times New Roman"/>
                <a:cs typeface="Times New Roman"/>
              </a:rPr>
              <a:t>religione rivelata, ma non è mai la totalità  </a:t>
            </a:r>
            <a:r>
              <a:rPr sz="1200" spc="-5" dirty="0">
                <a:latin typeface="Times New Roman"/>
                <a:cs typeface="Times New Roman"/>
              </a:rPr>
              <a:t>dell’esperienza religiosa.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servizio </a:t>
            </a:r>
            <a:r>
              <a:rPr sz="1200" spc="-5" dirty="0">
                <a:latin typeface="Times New Roman"/>
                <a:cs typeface="Times New Roman"/>
              </a:rPr>
              <a:t>sociale </a:t>
            </a:r>
            <a:r>
              <a:rPr sz="1200" dirty="0">
                <a:latin typeface="Times New Roman"/>
                <a:cs typeface="Times New Roman"/>
              </a:rPr>
              <a:t>è il risultato di un </a:t>
            </a:r>
            <a:r>
              <a:rPr sz="1200" spc="-5" dirty="0">
                <a:latin typeface="Times New Roman"/>
                <a:cs typeface="Times New Roman"/>
              </a:rPr>
              <a:t>pensare </a:t>
            </a:r>
            <a:r>
              <a:rPr sz="1200" dirty="0">
                <a:latin typeface="Times New Roman"/>
                <a:cs typeface="Times New Roman"/>
              </a:rPr>
              <a:t>morale e di un </a:t>
            </a:r>
            <a:r>
              <a:rPr sz="1200" spc="-5" dirty="0">
                <a:latin typeface="Times New Roman"/>
                <a:cs typeface="Times New Roman"/>
              </a:rPr>
              <a:t>vivere religioso.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moralità non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porta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12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7733665" cy="4081779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546100" marR="337820">
              <a:lnSpc>
                <a:spcPts val="1380"/>
              </a:lnSpc>
              <a:spcBef>
                <a:spcPts val="195"/>
              </a:spcBef>
            </a:pPr>
            <a:r>
              <a:rPr sz="1200" baseline="38194" dirty="0">
                <a:latin typeface="Times New Roman"/>
                <a:cs typeface="Times New Roman"/>
              </a:rPr>
              <a:t>(4.3) </a:t>
            </a:r>
            <a:r>
              <a:rPr sz="1200" spc="-7" baseline="38194" dirty="0">
                <a:latin typeface="Times New Roman"/>
                <a:cs typeface="Times New Roman"/>
              </a:rPr>
              <a:t>0:2.9 </a:t>
            </a:r>
            <a:r>
              <a:rPr sz="1200" i="1" spc="-5" dirty="0">
                <a:latin typeface="Times New Roman"/>
                <a:cs typeface="Times New Roman"/>
              </a:rPr>
              <a:t>Nel contesto </a:t>
            </a:r>
            <a:r>
              <a:rPr sz="1200" i="1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come quando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impiegato nella trattazione </a:t>
            </a:r>
            <a:r>
              <a:rPr sz="1200" dirty="0">
                <a:latin typeface="Times New Roman"/>
                <a:cs typeface="Times New Roman"/>
              </a:rPr>
              <a:t>di qualche </a:t>
            </a:r>
            <a:r>
              <a:rPr sz="1200" spc="-5" dirty="0">
                <a:latin typeface="Times New Roman"/>
                <a:cs typeface="Times New Roman"/>
              </a:rPr>
              <a:t>livello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associazione della deità.  Quando esiste </a:t>
            </a:r>
            <a:r>
              <a:rPr sz="1200" dirty="0">
                <a:latin typeface="Times New Roman"/>
                <a:cs typeface="Times New Roman"/>
              </a:rPr>
              <a:t>un dubbio </a:t>
            </a:r>
            <a:r>
              <a:rPr sz="1200" spc="-5" dirty="0">
                <a:latin typeface="Times New Roman"/>
                <a:cs typeface="Times New Roman"/>
              </a:rPr>
              <a:t>sull’esatta interpretazione della </a:t>
            </a:r>
            <a:r>
              <a:rPr sz="1200" dirty="0">
                <a:latin typeface="Times New Roman"/>
                <a:cs typeface="Times New Roman"/>
              </a:rPr>
              <a:t>parola </a:t>
            </a:r>
            <a:r>
              <a:rPr sz="1200" spc="-5" dirty="0">
                <a:latin typeface="Times New Roman"/>
                <a:cs typeface="Times New Roman"/>
              </a:rPr>
              <a:t>Dio, </a:t>
            </a:r>
            <a:r>
              <a:rPr sz="1200" dirty="0">
                <a:latin typeface="Times New Roman"/>
                <a:cs typeface="Times New Roman"/>
              </a:rPr>
              <a:t>sarebbe </a:t>
            </a:r>
            <a:r>
              <a:rPr sz="1200" spc="-5" dirty="0">
                <a:latin typeface="Times New Roman"/>
                <a:cs typeface="Times New Roman"/>
              </a:rPr>
              <a:t>opportuno riferirla </a:t>
            </a:r>
            <a:r>
              <a:rPr sz="1200" dirty="0">
                <a:latin typeface="Times New Roman"/>
                <a:cs typeface="Times New Roman"/>
              </a:rPr>
              <a:t>alla </a:t>
            </a:r>
            <a:r>
              <a:rPr sz="1200" spc="-5" dirty="0">
                <a:latin typeface="Times New Roman"/>
                <a:cs typeface="Times New Roman"/>
              </a:rPr>
              <a:t>persona </a:t>
            </a:r>
            <a:r>
              <a:rPr sz="1200" dirty="0">
                <a:latin typeface="Times New Roman"/>
                <a:cs typeface="Times New Roman"/>
              </a:rPr>
              <a:t>del  </a:t>
            </a:r>
            <a:r>
              <a:rPr sz="1200" spc="-5" dirty="0">
                <a:latin typeface="Times New Roman"/>
                <a:cs typeface="Times New Roman"/>
              </a:rPr>
              <a:t>Padre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Universale.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00">
              <a:latin typeface="Times New Roman"/>
              <a:cs typeface="Times New Roman"/>
            </a:endParaRPr>
          </a:p>
          <a:p>
            <a:pPr marL="88900">
              <a:lnSpc>
                <a:spcPct val="100000"/>
              </a:lnSpc>
            </a:pPr>
            <a:r>
              <a:rPr sz="1200" baseline="38194" dirty="0">
                <a:latin typeface="Times New Roman"/>
                <a:cs typeface="Times New Roman"/>
              </a:rPr>
              <a:t>(4.4) </a:t>
            </a:r>
            <a:r>
              <a:rPr sz="1200" spc="-7" baseline="38194" dirty="0">
                <a:latin typeface="Times New Roman"/>
                <a:cs typeface="Times New Roman"/>
              </a:rPr>
              <a:t>0:2.10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termine Dio </a:t>
            </a:r>
            <a:r>
              <a:rPr sz="1200" dirty="0">
                <a:latin typeface="Times New Roman"/>
                <a:cs typeface="Times New Roman"/>
              </a:rPr>
              <a:t>denota </a:t>
            </a:r>
            <a:r>
              <a:rPr sz="1200" spc="-5" dirty="0">
                <a:latin typeface="Times New Roman"/>
                <a:cs typeface="Times New Roman"/>
              </a:rPr>
              <a:t>sempre </a:t>
            </a:r>
            <a:r>
              <a:rPr sz="1200" i="1" dirty="0">
                <a:latin typeface="Times New Roman"/>
                <a:cs typeface="Times New Roman"/>
              </a:rPr>
              <a:t>personalità.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termine </a:t>
            </a:r>
            <a:r>
              <a:rPr sz="1200" spc="-5" dirty="0">
                <a:latin typeface="Times New Roman"/>
                <a:cs typeface="Times New Roman"/>
              </a:rPr>
              <a:t>Deità </a:t>
            </a:r>
            <a:r>
              <a:rPr sz="1200" dirty="0">
                <a:latin typeface="Times New Roman"/>
                <a:cs typeface="Times New Roman"/>
              </a:rPr>
              <a:t>può riferirsi o non </a:t>
            </a:r>
            <a:r>
              <a:rPr sz="1200" spc="-5" dirty="0">
                <a:latin typeface="Times New Roman"/>
                <a:cs typeface="Times New Roman"/>
              </a:rPr>
              <a:t>riferirsi </a:t>
            </a:r>
            <a:r>
              <a:rPr sz="1200" dirty="0">
                <a:latin typeface="Times New Roman"/>
                <a:cs typeface="Times New Roman"/>
              </a:rPr>
              <a:t>alle </a:t>
            </a:r>
            <a:r>
              <a:rPr sz="1200" spc="-5" dirty="0">
                <a:latin typeface="Times New Roman"/>
                <a:cs typeface="Times New Roman"/>
              </a:rPr>
              <a:t>personalità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divinità.</a:t>
            </a:r>
            <a:endParaRPr sz="1200">
              <a:latin typeface="Times New Roman"/>
              <a:cs typeface="Times New Roman"/>
            </a:endParaRPr>
          </a:p>
          <a:p>
            <a:pPr marL="88900">
              <a:lnSpc>
                <a:spcPct val="100000"/>
              </a:lnSpc>
              <a:spcBef>
                <a:spcPts val="1350"/>
              </a:spcBef>
            </a:pPr>
            <a:r>
              <a:rPr sz="1200" baseline="38194" dirty="0">
                <a:latin typeface="Times New Roman"/>
                <a:cs typeface="Times New Roman"/>
              </a:rPr>
              <a:t>(4.5) </a:t>
            </a:r>
            <a:r>
              <a:rPr sz="1200" spc="-7" baseline="38194" dirty="0">
                <a:latin typeface="Times New Roman"/>
                <a:cs typeface="Times New Roman"/>
              </a:rPr>
              <a:t>0:2.11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parola </a:t>
            </a:r>
            <a:r>
              <a:rPr sz="1200" spc="-10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impiegata, </a:t>
            </a:r>
            <a:r>
              <a:rPr sz="1200" dirty="0">
                <a:latin typeface="Times New Roman"/>
                <a:cs typeface="Times New Roman"/>
              </a:rPr>
              <a:t>in questi </a:t>
            </a:r>
            <a:r>
              <a:rPr sz="1200" spc="-5" dirty="0">
                <a:latin typeface="Times New Roman"/>
                <a:cs typeface="Times New Roman"/>
              </a:rPr>
              <a:t>fascicoli, </a:t>
            </a:r>
            <a:r>
              <a:rPr sz="1200" dirty="0">
                <a:latin typeface="Times New Roman"/>
                <a:cs typeface="Times New Roman"/>
              </a:rPr>
              <a:t>con i </a:t>
            </a:r>
            <a:r>
              <a:rPr sz="1200" spc="-5" dirty="0">
                <a:latin typeface="Times New Roman"/>
                <a:cs typeface="Times New Roman"/>
              </a:rPr>
              <a:t>seguenti</a:t>
            </a:r>
            <a:r>
              <a:rPr sz="1200" spc="-1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significati:</a:t>
            </a:r>
            <a:endParaRPr sz="1200">
              <a:latin typeface="Times New Roman"/>
              <a:cs typeface="Times New Roman"/>
            </a:endParaRPr>
          </a:p>
          <a:p>
            <a:pPr marL="546100">
              <a:lnSpc>
                <a:spcPct val="100000"/>
              </a:lnSpc>
              <a:spcBef>
                <a:spcPts val="1340"/>
              </a:spcBef>
            </a:pPr>
            <a:r>
              <a:rPr sz="1200" baseline="38194" dirty="0">
                <a:latin typeface="Times New Roman"/>
                <a:cs typeface="Times New Roman"/>
              </a:rPr>
              <a:t>(4.6) </a:t>
            </a:r>
            <a:r>
              <a:rPr sz="1200" spc="-7" baseline="38194" dirty="0">
                <a:latin typeface="Times New Roman"/>
                <a:cs typeface="Times New Roman"/>
              </a:rPr>
              <a:t>0:2.12 </a:t>
            </a:r>
            <a:r>
              <a:rPr sz="1200" dirty="0">
                <a:latin typeface="Times New Roman"/>
                <a:cs typeface="Times New Roman"/>
              </a:rPr>
              <a:t>1. </a:t>
            </a:r>
            <a:r>
              <a:rPr sz="1200" i="1" spc="-5" dirty="0">
                <a:latin typeface="Times New Roman"/>
                <a:cs typeface="Times New Roman"/>
              </a:rPr>
              <a:t>Dio </a:t>
            </a:r>
            <a:r>
              <a:rPr sz="1200" i="1" dirty="0">
                <a:latin typeface="Times New Roman"/>
                <a:cs typeface="Times New Roman"/>
              </a:rPr>
              <a:t>il Padre — </a:t>
            </a:r>
            <a:r>
              <a:rPr sz="1200" spc="-5" dirty="0">
                <a:latin typeface="Times New Roman"/>
                <a:cs typeface="Times New Roman"/>
              </a:rPr>
              <a:t>Creatore, </a:t>
            </a:r>
            <a:r>
              <a:rPr sz="1200" dirty="0">
                <a:latin typeface="Times New Roman"/>
                <a:cs typeface="Times New Roman"/>
              </a:rPr>
              <a:t>Controllore e </a:t>
            </a:r>
            <a:r>
              <a:rPr sz="1200" spc="-5" dirty="0">
                <a:latin typeface="Times New Roman"/>
                <a:cs typeface="Times New Roman"/>
              </a:rPr>
              <a:t>Sostenitore.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Padre </a:t>
            </a:r>
            <a:r>
              <a:rPr sz="1200" spc="-5" dirty="0">
                <a:latin typeface="Times New Roman"/>
                <a:cs typeface="Times New Roman"/>
              </a:rPr>
              <a:t>Universale, </a:t>
            </a:r>
            <a:r>
              <a:rPr sz="1200" dirty="0">
                <a:latin typeface="Times New Roman"/>
                <a:cs typeface="Times New Roman"/>
              </a:rPr>
              <a:t>la Prima </a:t>
            </a:r>
            <a:r>
              <a:rPr sz="1200" spc="-5" dirty="0">
                <a:latin typeface="Times New Roman"/>
                <a:cs typeface="Times New Roman"/>
              </a:rPr>
              <a:t>Persona della</a:t>
            </a:r>
            <a:r>
              <a:rPr sz="1200" spc="-1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Deità.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200">
              <a:latin typeface="Times New Roman"/>
              <a:cs typeface="Times New Roman"/>
            </a:endParaRPr>
          </a:p>
          <a:p>
            <a:pPr marL="546100" marR="394970">
              <a:lnSpc>
                <a:spcPts val="1380"/>
              </a:lnSpc>
            </a:pPr>
            <a:r>
              <a:rPr sz="1200" baseline="38194" dirty="0">
                <a:latin typeface="Times New Roman"/>
                <a:cs typeface="Times New Roman"/>
              </a:rPr>
              <a:t>(4.7) </a:t>
            </a:r>
            <a:r>
              <a:rPr sz="1200" spc="-7" baseline="38194" dirty="0">
                <a:latin typeface="Times New Roman"/>
                <a:cs typeface="Times New Roman"/>
              </a:rPr>
              <a:t>0:2.13 </a:t>
            </a:r>
            <a:r>
              <a:rPr sz="1200" dirty="0">
                <a:latin typeface="Times New Roman"/>
                <a:cs typeface="Times New Roman"/>
              </a:rPr>
              <a:t>2. </a:t>
            </a:r>
            <a:r>
              <a:rPr sz="1200" i="1" spc="-5" dirty="0">
                <a:latin typeface="Times New Roman"/>
                <a:cs typeface="Times New Roman"/>
              </a:rPr>
              <a:t>Dio </a:t>
            </a:r>
            <a:r>
              <a:rPr sz="1200" i="1" dirty="0">
                <a:latin typeface="Times New Roman"/>
                <a:cs typeface="Times New Roman"/>
              </a:rPr>
              <a:t>il </a:t>
            </a:r>
            <a:r>
              <a:rPr sz="1200" i="1" spc="-5" dirty="0">
                <a:latin typeface="Times New Roman"/>
                <a:cs typeface="Times New Roman"/>
              </a:rPr>
              <a:t>Figlio </a:t>
            </a:r>
            <a:r>
              <a:rPr sz="1200" i="1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Creatore Coordinato, Controllore dello </a:t>
            </a:r>
            <a:r>
              <a:rPr sz="1200" dirty="0">
                <a:latin typeface="Times New Roman"/>
                <a:cs typeface="Times New Roman"/>
              </a:rPr>
              <a:t>Spirito e </a:t>
            </a:r>
            <a:r>
              <a:rPr sz="1200" spc="-5" dirty="0">
                <a:latin typeface="Times New Roman"/>
                <a:cs typeface="Times New Roman"/>
              </a:rPr>
              <a:t>Amministratore Spirituale.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 Eterno, </a:t>
            </a:r>
            <a:r>
              <a:rPr sz="1200" dirty="0">
                <a:latin typeface="Times New Roman"/>
                <a:cs typeface="Times New Roman"/>
              </a:rPr>
              <a:t>la Seconda </a:t>
            </a:r>
            <a:r>
              <a:rPr sz="1200" spc="-5" dirty="0">
                <a:latin typeface="Times New Roman"/>
                <a:cs typeface="Times New Roman"/>
              </a:rPr>
              <a:t>Persona della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Deità.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546100" marR="99695">
              <a:lnSpc>
                <a:spcPts val="1380"/>
              </a:lnSpc>
            </a:pPr>
            <a:r>
              <a:rPr sz="1200" baseline="38194" dirty="0">
                <a:latin typeface="Times New Roman"/>
                <a:cs typeface="Times New Roman"/>
              </a:rPr>
              <a:t>(4.8) </a:t>
            </a:r>
            <a:r>
              <a:rPr sz="1200" spc="-7" baseline="38194" dirty="0">
                <a:latin typeface="Times New Roman"/>
                <a:cs typeface="Times New Roman"/>
              </a:rPr>
              <a:t>0:2.14 </a:t>
            </a:r>
            <a:r>
              <a:rPr sz="1200" dirty="0">
                <a:latin typeface="Times New Roman"/>
                <a:cs typeface="Times New Roman"/>
              </a:rPr>
              <a:t>3. </a:t>
            </a:r>
            <a:r>
              <a:rPr sz="1200" i="1" spc="-5" dirty="0">
                <a:latin typeface="Times New Roman"/>
                <a:cs typeface="Times New Roman"/>
              </a:rPr>
              <a:t>Dio </a:t>
            </a:r>
            <a:r>
              <a:rPr sz="1200" i="1" dirty="0">
                <a:latin typeface="Times New Roman"/>
                <a:cs typeface="Times New Roman"/>
              </a:rPr>
              <a:t>lo </a:t>
            </a:r>
            <a:r>
              <a:rPr sz="1200" i="1" spc="-5" dirty="0">
                <a:latin typeface="Times New Roman"/>
                <a:cs typeface="Times New Roman"/>
              </a:rPr>
              <a:t>Spirito </a:t>
            </a:r>
            <a:r>
              <a:rPr sz="1200" i="1" dirty="0">
                <a:latin typeface="Times New Roman"/>
                <a:cs typeface="Times New Roman"/>
              </a:rPr>
              <a:t>— </a:t>
            </a:r>
            <a:r>
              <a:rPr sz="1200" dirty="0">
                <a:latin typeface="Times New Roman"/>
                <a:cs typeface="Times New Roman"/>
              </a:rPr>
              <a:t>Attore </a:t>
            </a:r>
            <a:r>
              <a:rPr sz="1200" spc="-5" dirty="0">
                <a:latin typeface="Times New Roman"/>
                <a:cs typeface="Times New Roman"/>
              </a:rPr>
              <a:t>Congiunto, Integratore Universale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Conferitore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Mente. </a:t>
            </a:r>
            <a:r>
              <a:rPr sz="1200" spc="-10" dirty="0">
                <a:latin typeface="Times New Roman"/>
                <a:cs typeface="Times New Roman"/>
              </a:rPr>
              <a:t>Lo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Infinito, 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Terza Persona </a:t>
            </a:r>
            <a:r>
              <a:rPr sz="1200" dirty="0">
                <a:latin typeface="Times New Roman"/>
                <a:cs typeface="Times New Roman"/>
              </a:rPr>
              <a:t>della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Deità.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150">
              <a:latin typeface="Times New Roman"/>
              <a:cs typeface="Times New Roman"/>
            </a:endParaRPr>
          </a:p>
          <a:p>
            <a:pPr marL="546100" marR="55880">
              <a:lnSpc>
                <a:spcPct val="95900"/>
              </a:lnSpc>
            </a:pPr>
            <a:r>
              <a:rPr sz="1200" baseline="38194" dirty="0">
                <a:latin typeface="Times New Roman"/>
                <a:cs typeface="Times New Roman"/>
              </a:rPr>
              <a:t>(4.9) </a:t>
            </a:r>
            <a:r>
              <a:rPr sz="1200" spc="-7" baseline="38194" dirty="0">
                <a:latin typeface="Times New Roman"/>
                <a:cs typeface="Times New Roman"/>
              </a:rPr>
              <a:t>0:2.15 </a:t>
            </a:r>
            <a:r>
              <a:rPr sz="1200" dirty="0">
                <a:latin typeface="Times New Roman"/>
                <a:cs typeface="Times New Roman"/>
              </a:rPr>
              <a:t>4. </a:t>
            </a:r>
            <a:r>
              <a:rPr sz="1200" i="1" spc="-5" dirty="0">
                <a:latin typeface="Times New Roman"/>
                <a:cs typeface="Times New Roman"/>
              </a:rPr>
              <a:t>Dio </a:t>
            </a:r>
            <a:r>
              <a:rPr sz="1200" i="1" dirty="0">
                <a:latin typeface="Times New Roman"/>
                <a:cs typeface="Times New Roman"/>
              </a:rPr>
              <a:t>il </a:t>
            </a:r>
            <a:r>
              <a:rPr sz="1200" i="1" spc="-5" dirty="0">
                <a:latin typeface="Times New Roman"/>
                <a:cs typeface="Times New Roman"/>
              </a:rPr>
              <a:t>Supremo </a:t>
            </a:r>
            <a:r>
              <a:rPr sz="1200" i="1" dirty="0">
                <a:latin typeface="Times New Roman"/>
                <a:cs typeface="Times New Roman"/>
              </a:rPr>
              <a:t>—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in attuazione o evoluzione </a:t>
            </a:r>
            <a:r>
              <a:rPr sz="1200" spc="-5" dirty="0">
                <a:latin typeface="Times New Roman"/>
                <a:cs typeface="Times New Roman"/>
              </a:rPr>
              <a:t>del tempo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dello </a:t>
            </a:r>
            <a:r>
              <a:rPr sz="1200" dirty="0">
                <a:latin typeface="Times New Roman"/>
                <a:cs typeface="Times New Roman"/>
              </a:rPr>
              <a:t>spazio. </a:t>
            </a:r>
            <a:r>
              <a:rPr sz="1200" spc="-5" dirty="0">
                <a:latin typeface="Times New Roman"/>
                <a:cs typeface="Times New Roman"/>
              </a:rPr>
              <a:t>Deità personale che realizza  associativamente </a:t>
            </a:r>
            <a:r>
              <a:rPr sz="1200" dirty="0">
                <a:latin typeface="Times New Roman"/>
                <a:cs typeface="Times New Roman"/>
              </a:rPr>
              <a:t>il compimento </a:t>
            </a:r>
            <a:r>
              <a:rPr sz="1200" spc="-5" dirty="0">
                <a:latin typeface="Times New Roman"/>
                <a:cs typeface="Times New Roman"/>
              </a:rPr>
              <a:t>esperienziale nel tempo-spazio dell’identità creatura-Creatore. L’Essere Supremo  sta sperimentando personalmente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compimento </a:t>
            </a:r>
            <a:r>
              <a:rPr sz="1200" dirty="0">
                <a:latin typeface="Times New Roman"/>
                <a:cs typeface="Times New Roman"/>
              </a:rPr>
              <a:t>dell’unità </a:t>
            </a:r>
            <a:r>
              <a:rPr sz="1200" spc="-5" dirty="0">
                <a:latin typeface="Times New Roman"/>
                <a:cs typeface="Times New Roman"/>
              </a:rPr>
              <a:t>della Deità come Dio evolventesi ed esperienziale delle  creature evoluzionarie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tempo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dello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spazio.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50">
              <a:latin typeface="Times New Roman"/>
              <a:cs typeface="Times New Roman"/>
            </a:endParaRPr>
          </a:p>
          <a:p>
            <a:pPr marL="546100" marR="17907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(4.10) 0:2.16 </a:t>
            </a:r>
            <a:r>
              <a:rPr sz="1200" dirty="0">
                <a:latin typeface="Times New Roman"/>
                <a:cs typeface="Times New Roman"/>
              </a:rPr>
              <a:t>5. </a:t>
            </a:r>
            <a:r>
              <a:rPr sz="1200" i="1" spc="-5" dirty="0">
                <a:latin typeface="Times New Roman"/>
                <a:cs typeface="Times New Roman"/>
              </a:rPr>
              <a:t>Dio </a:t>
            </a:r>
            <a:r>
              <a:rPr sz="1200" i="1" dirty="0">
                <a:latin typeface="Times New Roman"/>
                <a:cs typeface="Times New Roman"/>
              </a:rPr>
              <a:t>il </a:t>
            </a:r>
            <a:r>
              <a:rPr sz="1200" i="1" spc="-5" dirty="0">
                <a:latin typeface="Times New Roman"/>
                <a:cs typeface="Times New Roman"/>
              </a:rPr>
              <a:t>Settuplo </a:t>
            </a:r>
            <a:r>
              <a:rPr sz="1200" i="1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personalità della </a:t>
            </a:r>
            <a:r>
              <a:rPr sz="1200" dirty="0">
                <a:latin typeface="Times New Roman"/>
                <a:cs typeface="Times New Roman"/>
              </a:rPr>
              <a:t>Deità </a:t>
            </a:r>
            <a:r>
              <a:rPr sz="1200" spc="-5" dirty="0">
                <a:latin typeface="Times New Roman"/>
                <a:cs typeface="Times New Roman"/>
              </a:rPr>
              <a:t>effettivamente </a:t>
            </a:r>
            <a:r>
              <a:rPr sz="1200" dirty="0">
                <a:latin typeface="Times New Roman"/>
                <a:cs typeface="Times New Roman"/>
              </a:rPr>
              <a:t>operante ovunque </a:t>
            </a:r>
            <a:r>
              <a:rPr sz="1200" spc="-5" dirty="0">
                <a:latin typeface="Times New Roman"/>
                <a:cs typeface="Times New Roman"/>
              </a:rPr>
              <a:t>nel tempo </a:t>
            </a:r>
            <a:r>
              <a:rPr sz="1200" dirty="0">
                <a:latin typeface="Times New Roman"/>
                <a:cs typeface="Times New Roman"/>
              </a:rPr>
              <a:t>e nello spazio. </a:t>
            </a:r>
            <a:r>
              <a:rPr sz="1200" spc="-15" dirty="0">
                <a:latin typeface="Times New Roman"/>
                <a:cs typeface="Times New Roman"/>
              </a:rPr>
              <a:t>Le  </a:t>
            </a:r>
            <a:r>
              <a:rPr sz="1200" spc="-5" dirty="0">
                <a:latin typeface="Times New Roman"/>
                <a:cs typeface="Times New Roman"/>
              </a:rPr>
              <a:t>Deità personali del </a:t>
            </a:r>
            <a:r>
              <a:rPr sz="1200" dirty="0">
                <a:latin typeface="Times New Roman"/>
                <a:cs typeface="Times New Roman"/>
              </a:rPr>
              <a:t>Paradiso ed i </a:t>
            </a:r>
            <a:r>
              <a:rPr sz="1200" spc="-5" dirty="0">
                <a:latin typeface="Times New Roman"/>
                <a:cs typeface="Times New Roman"/>
              </a:rPr>
              <a:t>loro associati creativi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operano </a:t>
            </a:r>
            <a:r>
              <a:rPr sz="1200" dirty="0">
                <a:latin typeface="Times New Roman"/>
                <a:cs typeface="Times New Roman"/>
              </a:rPr>
              <a:t>all’interno e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di là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confini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dell’Universo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2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120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195309" cy="40741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55880" algn="just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biologicamente ai </a:t>
            </a:r>
            <a:r>
              <a:rPr sz="1200" dirty="0">
                <a:latin typeface="Times New Roman"/>
                <a:cs typeface="Times New Roman"/>
              </a:rPr>
              <a:t>livelli </a:t>
            </a:r>
            <a:r>
              <a:rPr sz="1200" spc="-5" dirty="0">
                <a:latin typeface="Times New Roman"/>
                <a:cs typeface="Times New Roman"/>
              </a:rPr>
              <a:t>spirituali superiori dell’esperienza religiosa. L’adorazione della </a:t>
            </a:r>
            <a:r>
              <a:rPr sz="1200" dirty="0">
                <a:latin typeface="Times New Roman"/>
                <a:cs typeface="Times New Roman"/>
              </a:rPr>
              <a:t>bellezza </a:t>
            </a:r>
            <a:r>
              <a:rPr sz="1200" spc="-5" dirty="0">
                <a:latin typeface="Times New Roman"/>
                <a:cs typeface="Times New Roman"/>
              </a:rPr>
              <a:t>astratta </a:t>
            </a:r>
            <a:r>
              <a:rPr sz="1200" dirty="0">
                <a:latin typeface="Times New Roman"/>
                <a:cs typeface="Times New Roman"/>
              </a:rPr>
              <a:t>non è </a:t>
            </a:r>
            <a:r>
              <a:rPr sz="1200" spc="-5" dirty="0">
                <a:latin typeface="Times New Roman"/>
                <a:cs typeface="Times New Roman"/>
              </a:rPr>
              <a:t>l’adorazione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Dio; 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nemmeno l’esaltazione della natura 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grande rispetto per l’unità sono l’adorazione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Dio.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16383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(68.8) 5:5.5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religione </a:t>
            </a:r>
            <a:r>
              <a:rPr sz="1200" dirty="0">
                <a:latin typeface="Times New Roman"/>
                <a:cs typeface="Times New Roman"/>
              </a:rPr>
              <a:t>evoluzionaria è la </a:t>
            </a:r>
            <a:r>
              <a:rPr sz="1200" spc="-5" dirty="0">
                <a:latin typeface="Times New Roman"/>
                <a:cs typeface="Times New Roman"/>
              </a:rPr>
              <a:t>madre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scienza, dell’arte </a:t>
            </a:r>
            <a:r>
              <a:rPr sz="1200" dirty="0">
                <a:latin typeface="Times New Roman"/>
                <a:cs typeface="Times New Roman"/>
              </a:rPr>
              <a:t>e della </a:t>
            </a:r>
            <a:r>
              <a:rPr sz="1200" spc="-5" dirty="0">
                <a:latin typeface="Times New Roman"/>
                <a:cs typeface="Times New Roman"/>
              </a:rPr>
              <a:t>filosofia che </a:t>
            </a:r>
            <a:r>
              <a:rPr sz="1200" dirty="0">
                <a:latin typeface="Times New Roman"/>
                <a:cs typeface="Times New Roman"/>
              </a:rPr>
              <a:t>hanno innalzato l’uomo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livello </a:t>
            </a:r>
            <a:r>
              <a:rPr sz="1200" spc="-5" dirty="0">
                <a:latin typeface="Times New Roman"/>
                <a:cs typeface="Times New Roman"/>
              </a:rPr>
              <a:t>di  ricettività della religione rivelata, </a:t>
            </a:r>
            <a:r>
              <a:rPr sz="1200" dirty="0">
                <a:latin typeface="Times New Roman"/>
                <a:cs typeface="Times New Roman"/>
              </a:rPr>
              <a:t>inclusi il </a:t>
            </a:r>
            <a:r>
              <a:rPr sz="1200" spc="-5" dirty="0">
                <a:latin typeface="Times New Roman"/>
                <a:cs typeface="Times New Roman"/>
              </a:rPr>
              <a:t>conferimento degli Aggiustatori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venuta </a:t>
            </a:r>
            <a:r>
              <a:rPr sz="1200" dirty="0">
                <a:latin typeface="Times New Roman"/>
                <a:cs typeface="Times New Roman"/>
              </a:rPr>
              <a:t>dello Spirito </a:t>
            </a:r>
            <a:r>
              <a:rPr sz="1200" spc="-5" dirty="0">
                <a:latin typeface="Times New Roman"/>
                <a:cs typeface="Times New Roman"/>
              </a:rPr>
              <a:t>della Verità.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5" dirty="0">
                <a:latin typeface="Times New Roman"/>
                <a:cs typeface="Times New Roman"/>
              </a:rPr>
              <a:t>quadro  </a:t>
            </a:r>
            <a:r>
              <a:rPr sz="1200" spc="-5" dirty="0">
                <a:latin typeface="Times New Roman"/>
                <a:cs typeface="Times New Roman"/>
              </a:rPr>
              <a:t>evoluzionario dell’esistenza </a:t>
            </a:r>
            <a:r>
              <a:rPr sz="1200" dirty="0">
                <a:latin typeface="Times New Roman"/>
                <a:cs typeface="Times New Roman"/>
              </a:rPr>
              <a:t>umana </a:t>
            </a:r>
            <a:r>
              <a:rPr sz="1200" spc="-5" dirty="0">
                <a:latin typeface="Times New Roman"/>
                <a:cs typeface="Times New Roman"/>
              </a:rPr>
              <a:t>comincia </a:t>
            </a:r>
            <a:r>
              <a:rPr sz="1200" dirty="0">
                <a:latin typeface="Times New Roman"/>
                <a:cs typeface="Times New Roman"/>
              </a:rPr>
              <a:t>e finisce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religione, sebbene con </a:t>
            </a:r>
            <a:r>
              <a:rPr sz="1200" dirty="0">
                <a:latin typeface="Times New Roman"/>
                <a:cs typeface="Times New Roman"/>
              </a:rPr>
              <a:t>qualità molto </a:t>
            </a:r>
            <a:r>
              <a:rPr sz="1200" spc="-5" dirty="0">
                <a:latin typeface="Times New Roman"/>
                <a:cs typeface="Times New Roman"/>
              </a:rPr>
              <a:t>differenti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religione: </a:t>
            </a:r>
            <a:r>
              <a:rPr sz="1200" dirty="0">
                <a:latin typeface="Times New Roman"/>
                <a:cs typeface="Times New Roman"/>
              </a:rPr>
              <a:t>una di  evoluzione e </a:t>
            </a:r>
            <a:r>
              <a:rPr sz="1200" spc="-5" dirty="0">
                <a:latin typeface="Times New Roman"/>
                <a:cs typeface="Times New Roman"/>
              </a:rPr>
              <a:t>biologica, </a:t>
            </a:r>
            <a:r>
              <a:rPr sz="1200" dirty="0">
                <a:latin typeface="Times New Roman"/>
                <a:cs typeface="Times New Roman"/>
              </a:rPr>
              <a:t>l’altra di </a:t>
            </a:r>
            <a:r>
              <a:rPr sz="1200" spc="-5" dirty="0">
                <a:latin typeface="Times New Roman"/>
                <a:cs typeface="Times New Roman"/>
              </a:rPr>
              <a:t>rivelazione </a:t>
            </a:r>
            <a:r>
              <a:rPr sz="1200" dirty="0">
                <a:latin typeface="Times New Roman"/>
                <a:cs typeface="Times New Roman"/>
              </a:rPr>
              <a:t>e periodica.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tal modo, mentre la </a:t>
            </a:r>
            <a:r>
              <a:rPr sz="1200" spc="-5" dirty="0">
                <a:latin typeface="Times New Roman"/>
                <a:cs typeface="Times New Roman"/>
              </a:rPr>
              <a:t>religione </a:t>
            </a:r>
            <a:r>
              <a:rPr sz="1200" dirty="0">
                <a:latin typeface="Times New Roman"/>
                <a:cs typeface="Times New Roman"/>
              </a:rPr>
              <a:t>è normale e </a:t>
            </a:r>
            <a:r>
              <a:rPr sz="1200" spc="-5" dirty="0">
                <a:latin typeface="Times New Roman"/>
                <a:cs typeface="Times New Roman"/>
              </a:rPr>
              <a:t>naturale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l’uomo, </a:t>
            </a:r>
            <a:r>
              <a:rPr sz="1200" dirty="0">
                <a:latin typeface="Times New Roman"/>
                <a:cs typeface="Times New Roman"/>
              </a:rPr>
              <a:t>è anche  </a:t>
            </a:r>
            <a:r>
              <a:rPr sz="1200" spc="-5" dirty="0">
                <a:latin typeface="Times New Roman"/>
                <a:cs typeface="Times New Roman"/>
              </a:rPr>
              <a:t>facoltativa. L’uomo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deve essere religioso </a:t>
            </a:r>
            <a:r>
              <a:rPr sz="1200" dirty="0">
                <a:latin typeface="Times New Roman"/>
                <a:cs typeface="Times New Roman"/>
              </a:rPr>
              <a:t>contro il </a:t>
            </a:r>
            <a:r>
              <a:rPr sz="1200" spc="-5" dirty="0">
                <a:latin typeface="Times New Roman"/>
                <a:cs typeface="Times New Roman"/>
              </a:rPr>
              <a:t>suo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volere.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88900" marR="86360" algn="just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(69.1) 5:5.6 </a:t>
            </a:r>
            <a:r>
              <a:rPr sz="1200" spc="-5" dirty="0">
                <a:latin typeface="Times New Roman"/>
                <a:cs typeface="Times New Roman"/>
              </a:rPr>
              <a:t>L’esperienza religiosa, essendo </a:t>
            </a:r>
            <a:r>
              <a:rPr sz="1200" dirty="0">
                <a:latin typeface="Times New Roman"/>
                <a:cs typeface="Times New Roman"/>
              </a:rPr>
              <a:t>essenzialmente </a:t>
            </a:r>
            <a:r>
              <a:rPr sz="1200" spc="-5" dirty="0">
                <a:latin typeface="Times New Roman"/>
                <a:cs typeface="Times New Roman"/>
              </a:rPr>
              <a:t>spirituale, </a:t>
            </a:r>
            <a:r>
              <a:rPr sz="1200" dirty="0">
                <a:latin typeface="Times New Roman"/>
                <a:cs typeface="Times New Roman"/>
              </a:rPr>
              <a:t>non può mai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pienamente </a:t>
            </a:r>
            <a:r>
              <a:rPr sz="1200" spc="-5" dirty="0">
                <a:latin typeface="Times New Roman"/>
                <a:cs typeface="Times New Roman"/>
              </a:rPr>
              <a:t>compresa dalla </a:t>
            </a:r>
            <a:r>
              <a:rPr sz="1200" dirty="0">
                <a:latin typeface="Times New Roman"/>
                <a:cs typeface="Times New Roman"/>
              </a:rPr>
              <a:t>mente </a:t>
            </a:r>
            <a:r>
              <a:rPr sz="1200" spc="-5" dirty="0">
                <a:latin typeface="Times New Roman"/>
                <a:cs typeface="Times New Roman"/>
              </a:rPr>
              <a:t>materiale;  </a:t>
            </a:r>
            <a:r>
              <a:rPr sz="1200" dirty="0">
                <a:latin typeface="Times New Roman"/>
                <a:cs typeface="Times New Roman"/>
              </a:rPr>
              <a:t>da qui la funzione </a:t>
            </a:r>
            <a:r>
              <a:rPr sz="1200" spc="-5" dirty="0">
                <a:latin typeface="Times New Roman"/>
                <a:cs typeface="Times New Roman"/>
              </a:rPr>
              <a:t>della teologia, che </a:t>
            </a:r>
            <a:r>
              <a:rPr sz="1200" dirty="0">
                <a:latin typeface="Times New Roman"/>
                <a:cs typeface="Times New Roman"/>
              </a:rPr>
              <a:t>è la psicologia </a:t>
            </a:r>
            <a:r>
              <a:rPr sz="1200" spc="-5" dirty="0">
                <a:latin typeface="Times New Roman"/>
                <a:cs typeface="Times New Roman"/>
              </a:rPr>
              <a:t>della religione.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dottrina </a:t>
            </a:r>
            <a:r>
              <a:rPr sz="1200" spc="-5" dirty="0">
                <a:latin typeface="Times New Roman"/>
                <a:cs typeface="Times New Roman"/>
              </a:rPr>
              <a:t>essenziale della </a:t>
            </a:r>
            <a:r>
              <a:rPr sz="1200" dirty="0">
                <a:latin typeface="Times New Roman"/>
                <a:cs typeface="Times New Roman"/>
              </a:rPr>
              <a:t>realizzazione </a:t>
            </a:r>
            <a:r>
              <a:rPr sz="1200" spc="-5" dirty="0">
                <a:latin typeface="Times New Roman"/>
                <a:cs typeface="Times New Roman"/>
              </a:rPr>
              <a:t>umana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10" dirty="0">
                <a:latin typeface="Times New Roman"/>
                <a:cs typeface="Times New Roman"/>
              </a:rPr>
              <a:t>Dio </a:t>
            </a:r>
            <a:r>
              <a:rPr sz="1200" spc="-5" dirty="0">
                <a:latin typeface="Times New Roman"/>
                <a:cs typeface="Times New Roman"/>
              </a:rPr>
              <a:t>crea </a:t>
            </a:r>
            <a:r>
              <a:rPr sz="1200" dirty="0">
                <a:latin typeface="Times New Roman"/>
                <a:cs typeface="Times New Roman"/>
              </a:rPr>
              <a:t>un  </a:t>
            </a:r>
            <a:r>
              <a:rPr sz="1200" spc="-5" dirty="0">
                <a:latin typeface="Times New Roman"/>
                <a:cs typeface="Times New Roman"/>
              </a:rPr>
              <a:t>paradosso nella comprensione finita.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quasi </a:t>
            </a:r>
            <a:r>
              <a:rPr sz="1200" dirty="0">
                <a:latin typeface="Times New Roman"/>
                <a:cs typeface="Times New Roman"/>
              </a:rPr>
              <a:t>impossibile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logica </a:t>
            </a:r>
            <a:r>
              <a:rPr sz="1200" dirty="0">
                <a:latin typeface="Times New Roman"/>
                <a:cs typeface="Times New Roman"/>
              </a:rPr>
              <a:t>umana 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ragione finita </a:t>
            </a:r>
            <a:r>
              <a:rPr sz="1200" dirty="0">
                <a:latin typeface="Times New Roman"/>
                <a:cs typeface="Times New Roman"/>
              </a:rPr>
              <a:t>armonizzare il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concetto</a:t>
            </a:r>
            <a:endParaRPr sz="1200">
              <a:latin typeface="Times New Roman"/>
              <a:cs typeface="Times New Roman"/>
            </a:endParaRPr>
          </a:p>
          <a:p>
            <a:pPr marL="88900" algn="just">
              <a:lnSpc>
                <a:spcPts val="1315"/>
              </a:lnSpc>
            </a:pPr>
            <a:r>
              <a:rPr sz="1200" spc="-5" dirty="0">
                <a:latin typeface="Times New Roman"/>
                <a:cs typeface="Times New Roman"/>
              </a:rPr>
              <a:t>dell’immanenza divina, Dio interno </a:t>
            </a:r>
            <a:r>
              <a:rPr sz="1200" dirty="0">
                <a:latin typeface="Times New Roman"/>
                <a:cs typeface="Times New Roman"/>
              </a:rPr>
              <a:t>e parte di ogni individuo, con </a:t>
            </a:r>
            <a:r>
              <a:rPr sz="1200" spc="-5" dirty="0">
                <a:latin typeface="Times New Roman"/>
                <a:cs typeface="Times New Roman"/>
              </a:rPr>
              <a:t>l’idea della trascendenza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Dio, </a:t>
            </a:r>
            <a:r>
              <a:rPr sz="1200" dirty="0">
                <a:latin typeface="Times New Roman"/>
                <a:cs typeface="Times New Roman"/>
              </a:rPr>
              <a:t>il dominio divino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dell’Universo</a:t>
            </a:r>
            <a:endParaRPr sz="1200">
              <a:latin typeface="Times New Roman"/>
              <a:cs typeface="Times New Roman"/>
            </a:endParaRPr>
          </a:p>
          <a:p>
            <a:pPr marL="88900" marR="79375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degli </a:t>
            </a:r>
            <a:r>
              <a:rPr sz="1200" dirty="0">
                <a:latin typeface="Times New Roman"/>
                <a:cs typeface="Times New Roman"/>
              </a:rPr>
              <a:t>Universi. </a:t>
            </a:r>
            <a:r>
              <a:rPr sz="1200" spc="-5" dirty="0">
                <a:latin typeface="Times New Roman"/>
                <a:cs typeface="Times New Roman"/>
              </a:rPr>
              <a:t>Questi </a:t>
            </a:r>
            <a:r>
              <a:rPr sz="1200" dirty="0">
                <a:latin typeface="Times New Roman"/>
                <a:cs typeface="Times New Roman"/>
              </a:rPr>
              <a:t>due </a:t>
            </a:r>
            <a:r>
              <a:rPr sz="1200" spc="-5" dirty="0">
                <a:latin typeface="Times New Roman"/>
                <a:cs typeface="Times New Roman"/>
              </a:rPr>
              <a:t>concetti </a:t>
            </a:r>
            <a:r>
              <a:rPr sz="1200" dirty="0">
                <a:latin typeface="Times New Roman"/>
                <a:cs typeface="Times New Roman"/>
              </a:rPr>
              <a:t>essenziali della </a:t>
            </a:r>
            <a:r>
              <a:rPr sz="1200" spc="-5" dirty="0">
                <a:latin typeface="Times New Roman"/>
                <a:cs typeface="Times New Roman"/>
              </a:rPr>
              <a:t>Deità devono essere unificati nella comprensione per fede del concetto </a:t>
            </a:r>
            <a:r>
              <a:rPr sz="1200" dirty="0">
                <a:latin typeface="Times New Roman"/>
                <a:cs typeface="Times New Roman"/>
              </a:rPr>
              <a:t>della  </a:t>
            </a:r>
            <a:r>
              <a:rPr sz="1200" spc="-5" dirty="0">
                <a:latin typeface="Times New Roman"/>
                <a:cs typeface="Times New Roman"/>
              </a:rPr>
              <a:t>trascendenza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Dio personale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nella realizzazione della </a:t>
            </a:r>
            <a:r>
              <a:rPr sz="1200" dirty="0">
                <a:latin typeface="Times New Roman"/>
                <a:cs typeface="Times New Roman"/>
              </a:rPr>
              <a:t>presenza </a:t>
            </a:r>
            <a:r>
              <a:rPr sz="1200" spc="-5" dirty="0">
                <a:latin typeface="Times New Roman"/>
                <a:cs typeface="Times New Roman"/>
              </a:rPr>
              <a:t>interiore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frammento </a:t>
            </a:r>
            <a:r>
              <a:rPr sz="1200" dirty="0">
                <a:latin typeface="Times New Roman"/>
                <a:cs typeface="Times New Roman"/>
              </a:rPr>
              <a:t>di questo </a:t>
            </a:r>
            <a:r>
              <a:rPr sz="1200" spc="-5" dirty="0">
                <a:latin typeface="Times New Roman"/>
                <a:cs typeface="Times New Roman"/>
              </a:rPr>
              <a:t>Dio, al </a:t>
            </a:r>
            <a:r>
              <a:rPr sz="1200" dirty="0">
                <a:latin typeface="Times New Roman"/>
                <a:cs typeface="Times New Roman"/>
              </a:rPr>
              <a:t>fine di giustificare  </a:t>
            </a:r>
            <a:r>
              <a:rPr sz="1200" spc="-5" dirty="0">
                <a:latin typeface="Times New Roman"/>
                <a:cs typeface="Times New Roman"/>
              </a:rPr>
              <a:t>un’adorazione intelligente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convalidare </a:t>
            </a:r>
            <a:r>
              <a:rPr sz="1200" dirty="0">
                <a:latin typeface="Times New Roman"/>
                <a:cs typeface="Times New Roman"/>
              </a:rPr>
              <a:t>la speranza </a:t>
            </a:r>
            <a:r>
              <a:rPr sz="1200" spc="-5" dirty="0">
                <a:latin typeface="Times New Roman"/>
                <a:cs typeface="Times New Roman"/>
              </a:rPr>
              <a:t>della sopravvivenza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personalità. </a:t>
            </a:r>
            <a:r>
              <a:rPr sz="1200" spc="-10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difficoltà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paradossi </a:t>
            </a:r>
            <a:r>
              <a:rPr sz="1200" spc="5" dirty="0">
                <a:latin typeface="Times New Roman"/>
                <a:cs typeface="Times New Roman"/>
              </a:rPr>
              <a:t>della  </a:t>
            </a:r>
            <a:r>
              <a:rPr sz="1200" spc="-5" dirty="0">
                <a:latin typeface="Times New Roman"/>
                <a:cs typeface="Times New Roman"/>
              </a:rPr>
              <a:t>religione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inerenti al fatto che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realtà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religione travalicano </a:t>
            </a:r>
            <a:r>
              <a:rPr sz="1200" dirty="0">
                <a:latin typeface="Times New Roman"/>
                <a:cs typeface="Times New Roman"/>
              </a:rPr>
              <a:t>completamente la capacità di </a:t>
            </a:r>
            <a:r>
              <a:rPr sz="1200" spc="-5" dirty="0">
                <a:latin typeface="Times New Roman"/>
                <a:cs typeface="Times New Roman"/>
              </a:rPr>
              <a:t>comprensione </a:t>
            </a:r>
            <a:r>
              <a:rPr sz="1200" dirty="0">
                <a:latin typeface="Times New Roman"/>
                <a:cs typeface="Times New Roman"/>
              </a:rPr>
              <a:t>intellettuale </a:t>
            </a:r>
            <a:r>
              <a:rPr sz="1200" spc="-5" dirty="0">
                <a:latin typeface="Times New Roman"/>
                <a:cs typeface="Times New Roman"/>
              </a:rPr>
              <a:t>dei  mortali.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9113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(69.2) 5:5.7 </a:t>
            </a:r>
            <a:r>
              <a:rPr sz="1200" spc="-5" dirty="0">
                <a:latin typeface="Times New Roman"/>
                <a:cs typeface="Times New Roman"/>
              </a:rPr>
              <a:t>L’uomo mortale trae </a:t>
            </a:r>
            <a:r>
              <a:rPr sz="1200" dirty="0">
                <a:latin typeface="Times New Roman"/>
                <a:cs typeface="Times New Roman"/>
              </a:rPr>
              <a:t>tre </a:t>
            </a:r>
            <a:r>
              <a:rPr sz="1200" spc="-5" dirty="0">
                <a:latin typeface="Times New Roman"/>
                <a:cs typeface="Times New Roman"/>
              </a:rPr>
              <a:t>grandi soddisfazioni dall’esperienza religiosa, anche </a:t>
            </a:r>
            <a:r>
              <a:rPr sz="1200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corso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suo soggiorno </a:t>
            </a:r>
            <a:r>
              <a:rPr sz="1200" dirty="0">
                <a:latin typeface="Times New Roman"/>
                <a:cs typeface="Times New Roman"/>
              </a:rPr>
              <a:t>temporale sulla  </a:t>
            </a:r>
            <a:r>
              <a:rPr sz="1200" spc="-5" dirty="0">
                <a:latin typeface="Times New Roman"/>
                <a:cs typeface="Times New Roman"/>
              </a:rPr>
              <a:t>terra: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00">
              <a:latin typeface="Times New Roman"/>
              <a:cs typeface="Times New Roman"/>
            </a:endParaRPr>
          </a:p>
          <a:p>
            <a:pPr marL="546100">
              <a:lnSpc>
                <a:spcPct val="1000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(69.3) 5:5.8 </a:t>
            </a:r>
            <a:r>
              <a:rPr sz="1200" dirty="0">
                <a:latin typeface="Times New Roman"/>
                <a:cs typeface="Times New Roman"/>
              </a:rPr>
              <a:t>1. </a:t>
            </a:r>
            <a:r>
              <a:rPr sz="1200" i="1" spc="-5" dirty="0">
                <a:latin typeface="Times New Roman"/>
                <a:cs typeface="Times New Roman"/>
              </a:rPr>
              <a:t>Intellettualmente </a:t>
            </a:r>
            <a:r>
              <a:rPr sz="1200" spc="-5" dirty="0">
                <a:latin typeface="Times New Roman"/>
                <a:cs typeface="Times New Roman"/>
              </a:rPr>
              <a:t>acquisisce </a:t>
            </a:r>
            <a:r>
              <a:rPr sz="1200" dirty="0">
                <a:latin typeface="Times New Roman"/>
                <a:cs typeface="Times New Roman"/>
              </a:rPr>
              <a:t>la soddisfazione di una </a:t>
            </a:r>
            <a:r>
              <a:rPr sz="1200" spc="-5" dirty="0">
                <a:latin typeface="Times New Roman"/>
                <a:cs typeface="Times New Roman"/>
              </a:rPr>
              <a:t>coscienza </a:t>
            </a:r>
            <a:r>
              <a:rPr sz="1200" dirty="0">
                <a:latin typeface="Times New Roman"/>
                <a:cs typeface="Times New Roman"/>
              </a:rPr>
              <a:t>umana più</a:t>
            </a:r>
            <a:r>
              <a:rPr sz="1200" spc="-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unificata.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2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121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90865" cy="4074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533400">
              <a:lnSpc>
                <a:spcPct val="100000"/>
              </a:lnSpc>
              <a:spcBef>
                <a:spcPts val="10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(69.4) 5:5.9 </a:t>
            </a:r>
            <a:r>
              <a:rPr sz="1200" dirty="0">
                <a:latin typeface="Times New Roman"/>
                <a:cs typeface="Times New Roman"/>
              </a:rPr>
              <a:t>2. </a:t>
            </a:r>
            <a:r>
              <a:rPr sz="1200" i="1" spc="-5" dirty="0">
                <a:latin typeface="Times New Roman"/>
                <a:cs typeface="Times New Roman"/>
              </a:rPr>
              <a:t>Filosoficamente </a:t>
            </a:r>
            <a:r>
              <a:rPr sz="1200" spc="-5" dirty="0">
                <a:latin typeface="Times New Roman"/>
                <a:cs typeface="Times New Roman"/>
              </a:rPr>
              <a:t>gode della conferma </a:t>
            </a:r>
            <a:r>
              <a:rPr sz="1200" dirty="0">
                <a:latin typeface="Times New Roman"/>
                <a:cs typeface="Times New Roman"/>
              </a:rPr>
              <a:t>dei suoi </a:t>
            </a:r>
            <a:r>
              <a:rPr sz="1200" spc="-5" dirty="0">
                <a:latin typeface="Times New Roman"/>
                <a:cs typeface="Times New Roman"/>
              </a:rPr>
              <a:t>ideali dei valori</a:t>
            </a:r>
            <a:r>
              <a:rPr sz="1200" spc="-1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morali.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533400" marR="80581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(69.5) 5:5.10 </a:t>
            </a:r>
            <a:r>
              <a:rPr sz="1200" dirty="0">
                <a:latin typeface="Times New Roman"/>
                <a:cs typeface="Times New Roman"/>
              </a:rPr>
              <a:t>3. </a:t>
            </a:r>
            <a:r>
              <a:rPr sz="1200" i="1" spc="-5" dirty="0">
                <a:latin typeface="Times New Roman"/>
                <a:cs typeface="Times New Roman"/>
              </a:rPr>
              <a:t>Spiritualmente </a:t>
            </a:r>
            <a:r>
              <a:rPr sz="1200" spc="-5" dirty="0">
                <a:latin typeface="Times New Roman"/>
                <a:cs typeface="Times New Roman"/>
              </a:rPr>
              <a:t>cresce nell’esperienza dell’amicizia </a:t>
            </a:r>
            <a:r>
              <a:rPr sz="1200" dirty="0">
                <a:latin typeface="Times New Roman"/>
                <a:cs typeface="Times New Roman"/>
              </a:rPr>
              <a:t>divina e nelle </a:t>
            </a:r>
            <a:r>
              <a:rPr sz="1200" spc="-5" dirty="0">
                <a:latin typeface="Times New Roman"/>
                <a:cs typeface="Times New Roman"/>
              </a:rPr>
              <a:t>soddisfazioni spirituali </a:t>
            </a:r>
            <a:r>
              <a:rPr sz="1200" dirty="0">
                <a:latin typeface="Times New Roman"/>
                <a:cs typeface="Times New Roman"/>
              </a:rPr>
              <a:t>di una </a:t>
            </a:r>
            <a:r>
              <a:rPr sz="1200" spc="-5" dirty="0">
                <a:latin typeface="Times New Roman"/>
                <a:cs typeface="Times New Roman"/>
              </a:rPr>
              <a:t>vera  adorazione.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1066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(69.6) 5:5.11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coscienza di </a:t>
            </a:r>
            <a:r>
              <a:rPr sz="1200" spc="-5" dirty="0">
                <a:latin typeface="Times New Roman"/>
                <a:cs typeface="Times New Roman"/>
              </a:rPr>
              <a:t>Dio, qual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provata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5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mortale </a:t>
            </a:r>
            <a:r>
              <a:rPr sz="1200" dirty="0">
                <a:latin typeface="Times New Roman"/>
                <a:cs typeface="Times New Roman"/>
              </a:rPr>
              <a:t>in evoluzione </a:t>
            </a:r>
            <a:r>
              <a:rPr sz="1200" spc="-5" dirty="0">
                <a:latin typeface="Times New Roman"/>
                <a:cs typeface="Times New Roman"/>
              </a:rPr>
              <a:t>dei regni, </a:t>
            </a:r>
            <a:r>
              <a:rPr sz="1200" dirty="0">
                <a:latin typeface="Times New Roman"/>
                <a:cs typeface="Times New Roman"/>
              </a:rPr>
              <a:t>deve </a:t>
            </a:r>
            <a:r>
              <a:rPr sz="1200" spc="-5" dirty="0">
                <a:latin typeface="Times New Roman"/>
                <a:cs typeface="Times New Roman"/>
              </a:rPr>
              <a:t>consistere </a:t>
            </a:r>
            <a:r>
              <a:rPr sz="1200" spc="5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tre </a:t>
            </a:r>
            <a:r>
              <a:rPr sz="1200" spc="-5" dirty="0">
                <a:latin typeface="Times New Roman"/>
                <a:cs typeface="Times New Roman"/>
              </a:rPr>
              <a:t>fattori variabili, </a:t>
            </a:r>
            <a:r>
              <a:rPr sz="1200" dirty="0">
                <a:latin typeface="Times New Roman"/>
                <a:cs typeface="Times New Roman"/>
              </a:rPr>
              <a:t>tre </a:t>
            </a:r>
            <a:r>
              <a:rPr sz="1200" spc="-5" dirty="0">
                <a:latin typeface="Times New Roman"/>
                <a:cs typeface="Times New Roman"/>
              </a:rPr>
              <a:t>livelli  </a:t>
            </a:r>
            <a:r>
              <a:rPr sz="1200" dirty="0">
                <a:latin typeface="Times New Roman"/>
                <a:cs typeface="Times New Roman"/>
              </a:rPr>
              <a:t>distinti di </a:t>
            </a:r>
            <a:r>
              <a:rPr sz="1200" spc="-5" dirty="0">
                <a:latin typeface="Times New Roman"/>
                <a:cs typeface="Times New Roman"/>
              </a:rPr>
              <a:t>realizzazione della realtà. </a:t>
            </a:r>
            <a:r>
              <a:rPr sz="1200" dirty="0">
                <a:latin typeface="Times New Roman"/>
                <a:cs typeface="Times New Roman"/>
              </a:rPr>
              <a:t>C’è prima la coscienza </a:t>
            </a:r>
            <a:r>
              <a:rPr sz="1200" spc="-5" dirty="0">
                <a:latin typeface="Times New Roman"/>
                <a:cs typeface="Times New Roman"/>
              </a:rPr>
              <a:t>mentale </a:t>
            </a:r>
            <a:r>
              <a:rPr sz="1200" dirty="0">
                <a:latin typeface="Times New Roman"/>
                <a:cs typeface="Times New Roman"/>
              </a:rPr>
              <a:t>— la </a:t>
            </a:r>
            <a:r>
              <a:rPr sz="1200" spc="-5" dirty="0">
                <a:latin typeface="Times New Roman"/>
                <a:cs typeface="Times New Roman"/>
              </a:rPr>
              <a:t>comprensione dell’idea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Dio. Viene </a:t>
            </a:r>
            <a:r>
              <a:rPr sz="1200" dirty="0">
                <a:latin typeface="Times New Roman"/>
                <a:cs typeface="Times New Roman"/>
              </a:rPr>
              <a:t>poi la coscienza  </a:t>
            </a:r>
            <a:r>
              <a:rPr sz="1200" spc="-5" dirty="0">
                <a:latin typeface="Times New Roman"/>
                <a:cs typeface="Times New Roman"/>
              </a:rPr>
              <a:t>dell’anima </a:t>
            </a:r>
            <a:r>
              <a:rPr sz="1200" dirty="0">
                <a:latin typeface="Times New Roman"/>
                <a:cs typeface="Times New Roman"/>
              </a:rPr>
              <a:t>— la realizzazione </a:t>
            </a:r>
            <a:r>
              <a:rPr sz="1200" spc="-5" dirty="0">
                <a:latin typeface="Times New Roman"/>
                <a:cs typeface="Times New Roman"/>
              </a:rPr>
              <a:t>dell’</a:t>
            </a:r>
            <a:r>
              <a:rPr sz="1200" i="1" spc="-5" dirty="0">
                <a:latin typeface="Times New Roman"/>
                <a:cs typeface="Times New Roman"/>
              </a:rPr>
              <a:t>ideale </a:t>
            </a:r>
            <a:r>
              <a:rPr sz="1200" dirty="0">
                <a:latin typeface="Times New Roman"/>
                <a:cs typeface="Times New Roman"/>
              </a:rPr>
              <a:t>di Dio. </a:t>
            </a:r>
            <a:r>
              <a:rPr sz="1200" spc="-5" dirty="0">
                <a:latin typeface="Times New Roman"/>
                <a:cs typeface="Times New Roman"/>
              </a:rPr>
              <a:t>Infine sorge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coscienza dello </a:t>
            </a:r>
            <a:r>
              <a:rPr sz="1200" dirty="0">
                <a:latin typeface="Times New Roman"/>
                <a:cs typeface="Times New Roman"/>
              </a:rPr>
              <a:t>spirito — la </a:t>
            </a:r>
            <a:r>
              <a:rPr sz="1200" spc="-5" dirty="0">
                <a:latin typeface="Times New Roman"/>
                <a:cs typeface="Times New Roman"/>
              </a:rPr>
              <a:t>realizzazione della </a:t>
            </a:r>
            <a:r>
              <a:rPr sz="1200" i="1" spc="-5" dirty="0">
                <a:latin typeface="Times New Roman"/>
                <a:cs typeface="Times New Roman"/>
              </a:rPr>
              <a:t>realtà spirituale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Dio. </a:t>
            </a:r>
            <a:r>
              <a:rPr sz="1200" dirty="0">
                <a:latin typeface="Times New Roman"/>
                <a:cs typeface="Times New Roman"/>
              </a:rPr>
              <a:t>Con </a:t>
            </a:r>
            <a:r>
              <a:rPr sz="1200" spc="-5" dirty="0">
                <a:latin typeface="Times New Roman"/>
                <a:cs typeface="Times New Roman"/>
              </a:rPr>
              <a:t>l’unificazione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questi fattori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realizzazione </a:t>
            </a:r>
            <a:r>
              <a:rPr sz="1200" dirty="0">
                <a:latin typeface="Times New Roman"/>
                <a:cs typeface="Times New Roman"/>
              </a:rPr>
              <a:t>divina,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quanto </a:t>
            </a:r>
            <a:r>
              <a:rPr sz="1200" spc="-5" dirty="0">
                <a:latin typeface="Times New Roman"/>
                <a:cs typeface="Times New Roman"/>
              </a:rPr>
              <a:t>incompleta,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personalità mortale ricopre  costantemente </a:t>
            </a:r>
            <a:r>
              <a:rPr sz="1200" dirty="0">
                <a:latin typeface="Times New Roman"/>
                <a:cs typeface="Times New Roman"/>
              </a:rPr>
              <a:t>tutti i </a:t>
            </a:r>
            <a:r>
              <a:rPr sz="1200" spc="-5" dirty="0">
                <a:latin typeface="Times New Roman"/>
                <a:cs typeface="Times New Roman"/>
              </a:rPr>
              <a:t>livelli coscienti </a:t>
            </a:r>
            <a:r>
              <a:rPr sz="1200" dirty="0">
                <a:latin typeface="Times New Roman"/>
                <a:cs typeface="Times New Roman"/>
              </a:rPr>
              <a:t>con una realizzazione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i="1" spc="-5" dirty="0">
                <a:latin typeface="Times New Roman"/>
                <a:cs typeface="Times New Roman"/>
              </a:rPr>
              <a:t>personalità </a:t>
            </a:r>
            <a:r>
              <a:rPr sz="1200" dirty="0">
                <a:latin typeface="Times New Roman"/>
                <a:cs typeface="Times New Roman"/>
              </a:rPr>
              <a:t>di Dio. </a:t>
            </a:r>
            <a:r>
              <a:rPr sz="1200" spc="-5" dirty="0">
                <a:latin typeface="Times New Roman"/>
                <a:cs typeface="Times New Roman"/>
              </a:rPr>
              <a:t>Nei mortali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hanno raggiunto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Corpo della  Finalità </a:t>
            </a:r>
            <a:r>
              <a:rPr sz="1200" dirty="0">
                <a:latin typeface="Times New Roman"/>
                <a:cs typeface="Times New Roman"/>
              </a:rPr>
              <a:t>tutto questo </a:t>
            </a:r>
            <a:r>
              <a:rPr sz="1200" spc="-5" dirty="0">
                <a:latin typeface="Times New Roman"/>
                <a:cs typeface="Times New Roman"/>
              </a:rPr>
              <a:t>porterà col tempo alla realizzazione della supremazia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e potrà successivamente </a:t>
            </a:r>
            <a:r>
              <a:rPr sz="1200" spc="-5" dirty="0">
                <a:latin typeface="Times New Roman"/>
                <a:cs typeface="Times New Roman"/>
              </a:rPr>
              <a:t>sfociare nella  </a:t>
            </a:r>
            <a:r>
              <a:rPr sz="1200" dirty="0">
                <a:latin typeface="Times New Roman"/>
                <a:cs typeface="Times New Roman"/>
              </a:rPr>
              <a:t>realizzazione </a:t>
            </a:r>
            <a:r>
              <a:rPr sz="1200" spc="-5" dirty="0">
                <a:latin typeface="Times New Roman"/>
                <a:cs typeface="Times New Roman"/>
              </a:rPr>
              <a:t>dell’</a:t>
            </a:r>
            <a:r>
              <a:rPr sz="1200" i="1" spc="-5" dirty="0">
                <a:latin typeface="Times New Roman"/>
                <a:cs typeface="Times New Roman"/>
              </a:rPr>
              <a:t>ultimità </a:t>
            </a:r>
            <a:r>
              <a:rPr sz="1200" dirty="0">
                <a:latin typeface="Times New Roman"/>
                <a:cs typeface="Times New Roman"/>
              </a:rPr>
              <a:t>di Dio, una </a:t>
            </a:r>
            <a:r>
              <a:rPr sz="1200" spc="-5" dirty="0">
                <a:latin typeface="Times New Roman"/>
                <a:cs typeface="Times New Roman"/>
              </a:rPr>
              <a:t>fase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supercoscienza absonita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Padre del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Paradiso.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558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(69.7) 5:5.12 </a:t>
            </a:r>
            <a:r>
              <a:rPr sz="1200" spc="-5" dirty="0">
                <a:latin typeface="Times New Roman"/>
                <a:cs typeface="Times New Roman"/>
              </a:rPr>
              <a:t>L’esperienza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essere coscienti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rimane la </a:t>
            </a:r>
            <a:r>
              <a:rPr sz="1200" spc="-5" dirty="0">
                <a:latin typeface="Times New Roman"/>
                <a:cs typeface="Times New Roman"/>
              </a:rPr>
              <a:t>stessa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generazione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generazione,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con l’avanzamento </a:t>
            </a:r>
            <a:r>
              <a:rPr sz="1200" dirty="0">
                <a:latin typeface="Times New Roman"/>
                <a:cs typeface="Times New Roman"/>
              </a:rPr>
              <a:t>in ogni  </a:t>
            </a:r>
            <a:r>
              <a:rPr sz="1200" spc="-5" dirty="0">
                <a:latin typeface="Times New Roman"/>
                <a:cs typeface="Times New Roman"/>
              </a:rPr>
              <a:t>epoca </a:t>
            </a:r>
            <a:r>
              <a:rPr sz="1200" dirty="0">
                <a:latin typeface="Times New Roman"/>
                <a:cs typeface="Times New Roman"/>
              </a:rPr>
              <a:t>delle conoscenze umane il </a:t>
            </a:r>
            <a:r>
              <a:rPr sz="1200" spc="-5" dirty="0">
                <a:latin typeface="Times New Roman"/>
                <a:cs typeface="Times New Roman"/>
              </a:rPr>
              <a:t>concetto </a:t>
            </a:r>
            <a:r>
              <a:rPr sz="1200" dirty="0">
                <a:latin typeface="Times New Roman"/>
                <a:cs typeface="Times New Roman"/>
              </a:rPr>
              <a:t>filosofico e le </a:t>
            </a:r>
            <a:r>
              <a:rPr sz="1200" spc="-5" dirty="0">
                <a:latin typeface="Times New Roman"/>
                <a:cs typeface="Times New Roman"/>
              </a:rPr>
              <a:t>definizioni teologiche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i="1" spc="-5" dirty="0">
                <a:latin typeface="Times New Roman"/>
                <a:cs typeface="Times New Roman"/>
              </a:rPr>
              <a:t>devono </a:t>
            </a:r>
            <a:r>
              <a:rPr sz="1200" spc="-5" dirty="0">
                <a:latin typeface="Times New Roman"/>
                <a:cs typeface="Times New Roman"/>
              </a:rPr>
              <a:t>cambiare.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conoscenza </a:t>
            </a:r>
            <a:r>
              <a:rPr sz="1200" dirty="0">
                <a:latin typeface="Times New Roman"/>
                <a:cs typeface="Times New Roman"/>
              </a:rPr>
              <a:t>di Dio, la  </a:t>
            </a:r>
            <a:r>
              <a:rPr sz="1200" spc="-5" dirty="0">
                <a:latin typeface="Times New Roman"/>
                <a:cs typeface="Times New Roman"/>
              </a:rPr>
              <a:t>coscienza religiosa, </a:t>
            </a:r>
            <a:r>
              <a:rPr sz="1200" dirty="0">
                <a:latin typeface="Times New Roman"/>
                <a:cs typeface="Times New Roman"/>
              </a:rPr>
              <a:t>è una </a:t>
            </a:r>
            <a:r>
              <a:rPr sz="1200" spc="-5" dirty="0">
                <a:latin typeface="Times New Roman"/>
                <a:cs typeface="Times New Roman"/>
              </a:rPr>
              <a:t>realtà universale; </a:t>
            </a:r>
            <a:r>
              <a:rPr sz="1200" dirty="0">
                <a:latin typeface="Times New Roman"/>
                <a:cs typeface="Times New Roman"/>
              </a:rPr>
              <a:t>ma per </a:t>
            </a:r>
            <a:r>
              <a:rPr sz="1200" spc="-5" dirty="0">
                <a:latin typeface="Times New Roman"/>
                <a:cs typeface="Times New Roman"/>
              </a:rPr>
              <a:t>quanto </a:t>
            </a:r>
            <a:r>
              <a:rPr sz="1200" dirty="0">
                <a:latin typeface="Times New Roman"/>
                <a:cs typeface="Times New Roman"/>
              </a:rPr>
              <a:t>valida </a:t>
            </a:r>
            <a:r>
              <a:rPr sz="1200" spc="-5" dirty="0">
                <a:latin typeface="Times New Roman"/>
                <a:cs typeface="Times New Roman"/>
              </a:rPr>
              <a:t>(reale) </a:t>
            </a:r>
            <a:r>
              <a:rPr sz="1200" dirty="0">
                <a:latin typeface="Times New Roman"/>
                <a:cs typeface="Times New Roman"/>
              </a:rPr>
              <a:t>sia </a:t>
            </a:r>
            <a:r>
              <a:rPr sz="1200" spc="-5" dirty="0">
                <a:latin typeface="Times New Roman"/>
                <a:cs typeface="Times New Roman"/>
              </a:rPr>
              <a:t>l’esperienza religiosa, </a:t>
            </a:r>
            <a:r>
              <a:rPr sz="1200" dirty="0">
                <a:latin typeface="Times New Roman"/>
                <a:cs typeface="Times New Roman"/>
              </a:rPr>
              <a:t>deve </a:t>
            </a:r>
            <a:r>
              <a:rPr sz="1200" spc="-5" dirty="0">
                <a:latin typeface="Times New Roman"/>
                <a:cs typeface="Times New Roman"/>
              </a:rPr>
              <a:t>accettare </a:t>
            </a:r>
            <a:r>
              <a:rPr sz="1200" dirty="0">
                <a:latin typeface="Times New Roman"/>
                <a:cs typeface="Times New Roman"/>
              </a:rPr>
              <a:t>di assoggettarsi </a:t>
            </a:r>
            <a:r>
              <a:rPr sz="1200" spc="-5" dirty="0">
                <a:latin typeface="Times New Roman"/>
                <a:cs typeface="Times New Roman"/>
              </a:rPr>
              <a:t>ad 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critica intelligente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ad un’interpretazione filosofica ragionevole. Essa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deve cercare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elemento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isolato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nell’insieme dell’esperienza umana.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>
              <a:lnSpc>
                <a:spcPts val="141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(69.8) 5:5.13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sopravvivenza </a:t>
            </a:r>
            <a:r>
              <a:rPr sz="1200" spc="-5" dirty="0">
                <a:latin typeface="Times New Roman"/>
                <a:cs typeface="Times New Roman"/>
              </a:rPr>
              <a:t>eterna della </a:t>
            </a:r>
            <a:r>
              <a:rPr sz="1200" dirty="0">
                <a:latin typeface="Times New Roman"/>
                <a:cs typeface="Times New Roman"/>
              </a:rPr>
              <a:t>personalità dipende </a:t>
            </a:r>
            <a:r>
              <a:rPr sz="1200" spc="-5" dirty="0">
                <a:latin typeface="Times New Roman"/>
                <a:cs typeface="Times New Roman"/>
              </a:rPr>
              <a:t>interamente </a:t>
            </a:r>
            <a:r>
              <a:rPr sz="1200" dirty="0">
                <a:latin typeface="Times New Roman"/>
                <a:cs typeface="Times New Roman"/>
              </a:rPr>
              <a:t>dalla </a:t>
            </a:r>
            <a:r>
              <a:rPr sz="1200" spc="-5" dirty="0">
                <a:latin typeface="Times New Roman"/>
                <a:cs typeface="Times New Roman"/>
              </a:rPr>
              <a:t>scelta della </a:t>
            </a:r>
            <a:r>
              <a:rPr sz="1200" dirty="0">
                <a:latin typeface="Times New Roman"/>
                <a:cs typeface="Times New Roman"/>
              </a:rPr>
              <a:t>mente mortale, le </a:t>
            </a:r>
            <a:r>
              <a:rPr sz="1200" spc="-5" dirty="0">
                <a:latin typeface="Times New Roman"/>
                <a:cs typeface="Times New Roman"/>
              </a:rPr>
              <a:t>cui</a:t>
            </a:r>
            <a:r>
              <a:rPr sz="1200" spc="-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decisioni</a:t>
            </a:r>
            <a:endParaRPr sz="1200">
              <a:latin typeface="Times New Roman"/>
              <a:cs typeface="Times New Roman"/>
            </a:endParaRPr>
          </a:p>
          <a:p>
            <a:pPr marL="76200" marR="187325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determinano </a:t>
            </a:r>
            <a:r>
              <a:rPr sz="1200" dirty="0">
                <a:latin typeface="Times New Roman"/>
                <a:cs typeface="Times New Roman"/>
              </a:rPr>
              <a:t>il potenziale di </a:t>
            </a:r>
            <a:r>
              <a:rPr sz="1200" spc="-5" dirty="0">
                <a:latin typeface="Times New Roman"/>
                <a:cs typeface="Times New Roman"/>
              </a:rPr>
              <a:t>sopravvivenza dell’anima immortale. Quando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mente crede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e l’anima </a:t>
            </a:r>
            <a:r>
              <a:rPr sz="1200" spc="-5" dirty="0">
                <a:latin typeface="Times New Roman"/>
                <a:cs typeface="Times New Roman"/>
              </a:rPr>
              <a:t>conosce Dio, </a:t>
            </a:r>
            <a:r>
              <a:rPr sz="1200" dirty="0">
                <a:latin typeface="Times New Roman"/>
                <a:cs typeface="Times New Roman"/>
              </a:rPr>
              <a:t>e quando 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lo stimolo </a:t>
            </a:r>
            <a:r>
              <a:rPr sz="1200" spc="-5" dirty="0">
                <a:latin typeface="Times New Roman"/>
                <a:cs typeface="Times New Roman"/>
              </a:rPr>
              <a:t>dell’Aggiustatore </a:t>
            </a:r>
            <a:r>
              <a:rPr sz="1200" dirty="0">
                <a:latin typeface="Times New Roman"/>
                <a:cs typeface="Times New Roman"/>
              </a:rPr>
              <a:t>tutte </a:t>
            </a:r>
            <a:r>
              <a:rPr sz="1200" i="1" spc="-5" dirty="0">
                <a:latin typeface="Times New Roman"/>
                <a:cs typeface="Times New Roman"/>
              </a:rPr>
              <a:t>desiderano </a:t>
            </a:r>
            <a:r>
              <a:rPr sz="1200" spc="-5" dirty="0">
                <a:latin typeface="Times New Roman"/>
                <a:cs typeface="Times New Roman"/>
              </a:rPr>
              <a:t>Dio, allora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sopravvivenza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assicurata. Né </a:t>
            </a:r>
            <a:r>
              <a:rPr sz="1200" dirty="0">
                <a:latin typeface="Times New Roman"/>
                <a:cs typeface="Times New Roman"/>
              </a:rPr>
              <a:t>limitazioni d’intelletto, </a:t>
            </a:r>
            <a:r>
              <a:rPr sz="1200" spc="10" dirty="0">
                <a:latin typeface="Times New Roman"/>
                <a:cs typeface="Times New Roman"/>
              </a:rPr>
              <a:t>né </a:t>
            </a:r>
            <a:r>
              <a:rPr sz="1200" spc="-5" dirty="0">
                <a:latin typeface="Times New Roman"/>
                <a:cs typeface="Times New Roman"/>
              </a:rPr>
              <a:t>lacune  d’insegnamento, </a:t>
            </a:r>
            <a:r>
              <a:rPr sz="1200" dirty="0">
                <a:latin typeface="Times New Roman"/>
                <a:cs typeface="Times New Roman"/>
              </a:rPr>
              <a:t>né mancanza di </a:t>
            </a:r>
            <a:r>
              <a:rPr sz="1200" spc="-5" dirty="0">
                <a:latin typeface="Times New Roman"/>
                <a:cs typeface="Times New Roman"/>
              </a:rPr>
              <a:t>cultura, </a:t>
            </a:r>
            <a:r>
              <a:rPr sz="1200" dirty="0">
                <a:latin typeface="Times New Roman"/>
                <a:cs typeface="Times New Roman"/>
              </a:rPr>
              <a:t>né </a:t>
            </a:r>
            <a:r>
              <a:rPr sz="1200" spc="-5" dirty="0">
                <a:latin typeface="Times New Roman"/>
                <a:cs typeface="Times New Roman"/>
              </a:rPr>
              <a:t>modestia </a:t>
            </a:r>
            <a:r>
              <a:rPr sz="1200" dirty="0">
                <a:latin typeface="Times New Roman"/>
                <a:cs typeface="Times New Roman"/>
              </a:rPr>
              <a:t>di condizione </a:t>
            </a:r>
            <a:r>
              <a:rPr sz="1200" spc="-5" dirty="0">
                <a:latin typeface="Times New Roman"/>
                <a:cs typeface="Times New Roman"/>
              </a:rPr>
              <a:t>sociale, </a:t>
            </a:r>
            <a:r>
              <a:rPr sz="1200" dirty="0">
                <a:latin typeface="Times New Roman"/>
                <a:cs typeface="Times New Roman"/>
              </a:rPr>
              <a:t>né inferiorità di livelli umani di </a:t>
            </a:r>
            <a:r>
              <a:rPr sz="1200" spc="-5" dirty="0">
                <a:latin typeface="Times New Roman"/>
                <a:cs typeface="Times New Roman"/>
              </a:rPr>
              <a:t>moralità </a:t>
            </a:r>
            <a:r>
              <a:rPr sz="1200" dirty="0">
                <a:latin typeface="Times New Roman"/>
                <a:cs typeface="Times New Roman"/>
              </a:rPr>
              <a:t>risultanti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da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2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122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73720" cy="4132579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108585">
              <a:lnSpc>
                <a:spcPts val="1380"/>
              </a:lnSpc>
              <a:spcBef>
                <a:spcPts val="195"/>
              </a:spcBef>
            </a:pP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sfortunata </a:t>
            </a:r>
            <a:r>
              <a:rPr sz="1200" dirty="0">
                <a:latin typeface="Times New Roman"/>
                <a:cs typeface="Times New Roman"/>
              </a:rPr>
              <a:t>mancanza di opportunità </a:t>
            </a:r>
            <a:r>
              <a:rPr sz="1200" spc="-5" dirty="0">
                <a:latin typeface="Times New Roman"/>
                <a:cs typeface="Times New Roman"/>
              </a:rPr>
              <a:t>educative, culturali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sociali </a:t>
            </a:r>
            <a:r>
              <a:rPr sz="1200" dirty="0">
                <a:latin typeface="Times New Roman"/>
                <a:cs typeface="Times New Roman"/>
              </a:rPr>
              <a:t>possono </a:t>
            </a:r>
            <a:r>
              <a:rPr sz="1200" spc="-5" dirty="0">
                <a:latin typeface="Times New Roman"/>
                <a:cs typeface="Times New Roman"/>
              </a:rPr>
              <a:t>invalidare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presenza </a:t>
            </a:r>
            <a:r>
              <a:rPr sz="1200" dirty="0">
                <a:latin typeface="Times New Roman"/>
                <a:cs typeface="Times New Roman"/>
              </a:rPr>
              <a:t>dello spirito divino in </a:t>
            </a:r>
            <a:r>
              <a:rPr sz="1200" spc="-5" dirty="0">
                <a:latin typeface="Times New Roman"/>
                <a:cs typeface="Times New Roman"/>
              </a:rPr>
              <a:t>tali  </a:t>
            </a:r>
            <a:r>
              <a:rPr sz="1200" dirty="0">
                <a:latin typeface="Times New Roman"/>
                <a:cs typeface="Times New Roman"/>
              </a:rPr>
              <a:t>individui </a:t>
            </a:r>
            <a:r>
              <a:rPr sz="1200" spc="-5" dirty="0">
                <a:latin typeface="Times New Roman"/>
                <a:cs typeface="Times New Roman"/>
              </a:rPr>
              <a:t>sfortunati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svantaggiati sul piano </a:t>
            </a:r>
            <a:r>
              <a:rPr sz="1200" dirty="0">
                <a:latin typeface="Times New Roman"/>
                <a:cs typeface="Times New Roman"/>
              </a:rPr>
              <a:t>umano, ma </a:t>
            </a:r>
            <a:r>
              <a:rPr sz="1200" spc="-5" dirty="0">
                <a:latin typeface="Times New Roman"/>
                <a:cs typeface="Times New Roman"/>
              </a:rPr>
              <a:t>credenti.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presenza </a:t>
            </a:r>
            <a:r>
              <a:rPr sz="1200" spc="-5" dirty="0">
                <a:latin typeface="Times New Roman"/>
                <a:cs typeface="Times New Roman"/>
              </a:rPr>
              <a:t>interiore del Monitore del Mistero costituisce </a:t>
            </a:r>
            <a:r>
              <a:rPr sz="1200" dirty="0">
                <a:latin typeface="Times New Roman"/>
                <a:cs typeface="Times New Roman"/>
              </a:rPr>
              <a:t>l’inizio  </a:t>
            </a:r>
            <a:r>
              <a:rPr sz="1200" spc="-5" dirty="0">
                <a:latin typeface="Times New Roman"/>
                <a:cs typeface="Times New Roman"/>
              </a:rPr>
              <a:t>ed assicura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possibilità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potenziale di </a:t>
            </a:r>
            <a:r>
              <a:rPr sz="1200" spc="-5" dirty="0">
                <a:latin typeface="Times New Roman"/>
                <a:cs typeface="Times New Roman"/>
              </a:rPr>
              <a:t>crescita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sopravvivenza dell’anima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immortale.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116839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(70.1) </a:t>
            </a:r>
            <a:r>
              <a:rPr sz="1200" baseline="38194" dirty="0">
                <a:latin typeface="Times New Roman"/>
                <a:cs typeface="Times New Roman"/>
              </a:rPr>
              <a:t>5:5.14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capacità </a:t>
            </a:r>
            <a:r>
              <a:rPr sz="1200" spc="-5" dirty="0">
                <a:latin typeface="Times New Roman"/>
                <a:cs typeface="Times New Roman"/>
              </a:rPr>
              <a:t>dei genitori mortali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procreare </a:t>
            </a:r>
            <a:r>
              <a:rPr sz="1200" dirty="0">
                <a:latin typeface="Times New Roman"/>
                <a:cs typeface="Times New Roman"/>
              </a:rPr>
              <a:t>non è basata sulla loro condizione </a:t>
            </a:r>
            <a:r>
              <a:rPr sz="1200" spc="-5" dirty="0">
                <a:latin typeface="Times New Roman"/>
                <a:cs typeface="Times New Roman"/>
              </a:rPr>
              <a:t>educativa, culturale, sociale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economica.  L’unione dei fattori </a:t>
            </a:r>
            <a:r>
              <a:rPr sz="1200" dirty="0">
                <a:latin typeface="Times New Roman"/>
                <a:cs typeface="Times New Roman"/>
              </a:rPr>
              <a:t>dei genitori in condizioni </a:t>
            </a:r>
            <a:r>
              <a:rPr sz="1200" spc="-5" dirty="0">
                <a:latin typeface="Times New Roman"/>
                <a:cs typeface="Times New Roman"/>
              </a:rPr>
              <a:t>naturali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tutto </a:t>
            </a:r>
            <a:r>
              <a:rPr sz="1200" spc="-5" dirty="0">
                <a:latin typeface="Times New Roman"/>
                <a:cs typeface="Times New Roman"/>
              </a:rPr>
              <a:t>sufficiente ad assicurare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progenie. Una </a:t>
            </a:r>
            <a:r>
              <a:rPr sz="1200" dirty="0">
                <a:latin typeface="Times New Roman"/>
                <a:cs typeface="Times New Roman"/>
              </a:rPr>
              <a:t>mente umana che  </a:t>
            </a:r>
            <a:r>
              <a:rPr sz="1200" spc="-5" dirty="0">
                <a:latin typeface="Times New Roman"/>
                <a:cs typeface="Times New Roman"/>
              </a:rPr>
              <a:t>discerne </a:t>
            </a:r>
            <a:r>
              <a:rPr sz="1200" dirty="0">
                <a:latin typeface="Times New Roman"/>
                <a:cs typeface="Times New Roman"/>
              </a:rPr>
              <a:t>il bene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il male e che </a:t>
            </a:r>
            <a:r>
              <a:rPr sz="1200" spc="-5" dirty="0">
                <a:latin typeface="Times New Roman"/>
                <a:cs typeface="Times New Roman"/>
              </a:rPr>
              <a:t>possiede </a:t>
            </a:r>
            <a:r>
              <a:rPr sz="1200" dirty="0">
                <a:latin typeface="Times New Roman"/>
                <a:cs typeface="Times New Roman"/>
              </a:rPr>
              <a:t>la capacità di </a:t>
            </a:r>
            <a:r>
              <a:rPr sz="1200" spc="-5" dirty="0">
                <a:latin typeface="Times New Roman"/>
                <a:cs typeface="Times New Roman"/>
              </a:rPr>
              <a:t>adorare </a:t>
            </a:r>
            <a:r>
              <a:rPr sz="1200" dirty="0">
                <a:latin typeface="Times New Roman"/>
                <a:cs typeface="Times New Roman"/>
              </a:rPr>
              <a:t>Dio, in unione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un divino </a:t>
            </a:r>
            <a:r>
              <a:rPr sz="1200" spc="-5" dirty="0">
                <a:latin typeface="Times New Roman"/>
                <a:cs typeface="Times New Roman"/>
              </a:rPr>
              <a:t>Aggiustatore, </a:t>
            </a:r>
            <a:r>
              <a:rPr sz="1200" dirty="0">
                <a:latin typeface="Times New Roman"/>
                <a:cs typeface="Times New Roman"/>
              </a:rPr>
              <a:t>è tutto ciò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è  </a:t>
            </a:r>
            <a:r>
              <a:rPr sz="1200" spc="-5" dirty="0">
                <a:latin typeface="Times New Roman"/>
                <a:cs typeface="Times New Roman"/>
              </a:rPr>
              <a:t>necessario, per </a:t>
            </a:r>
            <a:r>
              <a:rPr sz="1200" dirty="0">
                <a:latin typeface="Times New Roman"/>
                <a:cs typeface="Times New Roman"/>
              </a:rPr>
              <a:t>quel </a:t>
            </a:r>
            <a:r>
              <a:rPr sz="1200" spc="-5" dirty="0">
                <a:latin typeface="Times New Roman"/>
                <a:cs typeface="Times New Roman"/>
              </a:rPr>
              <a:t>mortale, per iniziare </a:t>
            </a:r>
            <a:r>
              <a:rPr sz="1200" dirty="0">
                <a:latin typeface="Times New Roman"/>
                <a:cs typeface="Times New Roman"/>
              </a:rPr>
              <a:t>e favorire la </a:t>
            </a:r>
            <a:r>
              <a:rPr sz="1200" spc="-5" dirty="0">
                <a:latin typeface="Times New Roman"/>
                <a:cs typeface="Times New Roman"/>
              </a:rPr>
              <a:t>formazione della </a:t>
            </a:r>
            <a:r>
              <a:rPr sz="1200" dirty="0">
                <a:latin typeface="Times New Roman"/>
                <a:cs typeface="Times New Roman"/>
              </a:rPr>
              <a:t>sua </a:t>
            </a:r>
            <a:r>
              <a:rPr sz="1200" spc="-5" dirty="0">
                <a:latin typeface="Times New Roman"/>
                <a:cs typeface="Times New Roman"/>
              </a:rPr>
              <a:t>anima immortale con </a:t>
            </a:r>
            <a:r>
              <a:rPr sz="1200" dirty="0">
                <a:latin typeface="Times New Roman"/>
                <a:cs typeface="Times New Roman"/>
              </a:rPr>
              <a:t>qualità di </a:t>
            </a:r>
            <a:r>
              <a:rPr sz="1200" spc="-5" dirty="0">
                <a:latin typeface="Times New Roman"/>
                <a:cs typeface="Times New Roman"/>
              </a:rPr>
              <a:t>sopravvivenza, </a:t>
            </a:r>
            <a:r>
              <a:rPr sz="1200" spc="1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un  tale individuo </a:t>
            </a:r>
            <a:r>
              <a:rPr sz="1200" spc="-5" dirty="0">
                <a:latin typeface="Times New Roman"/>
                <a:cs typeface="Times New Roman"/>
              </a:rPr>
              <a:t>dotato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spirito cerca </a:t>
            </a:r>
            <a:r>
              <a:rPr sz="1200" dirty="0">
                <a:latin typeface="Times New Roman"/>
                <a:cs typeface="Times New Roman"/>
              </a:rPr>
              <a:t>Dio, desidera </a:t>
            </a:r>
            <a:r>
              <a:rPr sz="1200" spc="-5" dirty="0">
                <a:latin typeface="Times New Roman"/>
                <a:cs typeface="Times New Roman"/>
              </a:rPr>
              <a:t>sinceramente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divenire </a:t>
            </a:r>
            <a:r>
              <a:rPr sz="1200" dirty="0">
                <a:latin typeface="Times New Roman"/>
                <a:cs typeface="Times New Roman"/>
              </a:rPr>
              <a:t>simile a lui e </a:t>
            </a:r>
            <a:r>
              <a:rPr sz="1200" spc="-5" dirty="0">
                <a:latin typeface="Times New Roman"/>
                <a:cs typeface="Times New Roman"/>
              </a:rPr>
              <a:t>sceglie </a:t>
            </a:r>
            <a:r>
              <a:rPr sz="1200" dirty="0">
                <a:latin typeface="Times New Roman"/>
                <a:cs typeface="Times New Roman"/>
              </a:rPr>
              <a:t>onestamente di </a:t>
            </a:r>
            <a:r>
              <a:rPr sz="1200" spc="-5" dirty="0">
                <a:latin typeface="Times New Roman"/>
                <a:cs typeface="Times New Roman"/>
              </a:rPr>
              <a:t>fare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5" dirty="0">
                <a:latin typeface="Times New Roman"/>
                <a:cs typeface="Times New Roman"/>
              </a:rPr>
              <a:t>volontà </a:t>
            </a:r>
            <a:r>
              <a:rPr sz="1200" spc="-5" dirty="0">
                <a:latin typeface="Times New Roman"/>
                <a:cs typeface="Times New Roman"/>
              </a:rPr>
              <a:t>del  Padre che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nei</a:t>
            </a:r>
            <a:r>
              <a:rPr sz="1200" dirty="0">
                <a:latin typeface="Times New Roman"/>
                <a:cs typeface="Times New Roman"/>
              </a:rPr>
              <a:t> cieli.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6. Il Dio della</a:t>
            </a:r>
            <a:r>
              <a:rPr sz="1600" b="1" spc="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personalità</a:t>
            </a:r>
            <a:endParaRPr sz="1600">
              <a:latin typeface="Times New Roman"/>
              <a:cs typeface="Times New Roman"/>
            </a:endParaRPr>
          </a:p>
          <a:p>
            <a:pPr marL="76200" marR="130810">
              <a:lnSpc>
                <a:spcPts val="1380"/>
              </a:lnSpc>
              <a:spcBef>
                <a:spcPts val="141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(70.2) 5:6.1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Padre </a:t>
            </a:r>
            <a:r>
              <a:rPr sz="1200" dirty="0">
                <a:latin typeface="Times New Roman"/>
                <a:cs typeface="Times New Roman"/>
              </a:rPr>
              <a:t>Universale è il </a:t>
            </a:r>
            <a:r>
              <a:rPr sz="1200" spc="-5" dirty="0">
                <a:latin typeface="Times New Roman"/>
                <a:cs typeface="Times New Roman"/>
              </a:rPr>
              <a:t>Dio delle </a:t>
            </a:r>
            <a:r>
              <a:rPr sz="1200" dirty="0">
                <a:latin typeface="Times New Roman"/>
                <a:cs typeface="Times New Roman"/>
              </a:rPr>
              <a:t>personalità.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dominio della </a:t>
            </a:r>
            <a:r>
              <a:rPr sz="1200" spc="-5" dirty="0">
                <a:latin typeface="Times New Roman"/>
                <a:cs typeface="Times New Roman"/>
              </a:rPr>
              <a:t>personalità universale, </a:t>
            </a:r>
            <a:r>
              <a:rPr sz="1200" dirty="0">
                <a:latin typeface="Times New Roman"/>
                <a:cs typeface="Times New Roman"/>
              </a:rPr>
              <a:t>dalle </a:t>
            </a:r>
            <a:r>
              <a:rPr sz="1200" spc="-5" dirty="0">
                <a:latin typeface="Times New Roman"/>
                <a:cs typeface="Times New Roman"/>
              </a:rPr>
              <a:t>creature </a:t>
            </a:r>
            <a:r>
              <a:rPr sz="1200" dirty="0">
                <a:latin typeface="Times New Roman"/>
                <a:cs typeface="Times New Roman"/>
              </a:rPr>
              <a:t>mortali e </a:t>
            </a:r>
            <a:r>
              <a:rPr sz="1200" spc="-5" dirty="0">
                <a:latin typeface="Times New Roman"/>
                <a:cs typeface="Times New Roman"/>
              </a:rPr>
              <a:t>materiali </a:t>
            </a:r>
            <a:r>
              <a:rPr sz="1200" dirty="0">
                <a:latin typeface="Times New Roman"/>
                <a:cs typeface="Times New Roman"/>
              </a:rPr>
              <a:t>più  umili </a:t>
            </a:r>
            <a:r>
              <a:rPr sz="1200" spc="-5" dirty="0">
                <a:latin typeface="Times New Roman"/>
                <a:cs typeface="Times New Roman"/>
              </a:rPr>
              <a:t>con status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personalità fino </a:t>
            </a:r>
            <a:r>
              <a:rPr sz="1200" dirty="0">
                <a:latin typeface="Times New Roman"/>
                <a:cs typeface="Times New Roman"/>
              </a:rPr>
              <a:t>alle </a:t>
            </a:r>
            <a:r>
              <a:rPr sz="1200" spc="-5" dirty="0">
                <a:latin typeface="Times New Roman"/>
                <a:cs typeface="Times New Roman"/>
              </a:rPr>
              <a:t>persone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elevate aventi dignità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creatore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status </a:t>
            </a:r>
            <a:r>
              <a:rPr sz="1200" dirty="0">
                <a:latin typeface="Times New Roman"/>
                <a:cs typeface="Times New Roman"/>
              </a:rPr>
              <a:t>divino, ha il </a:t>
            </a:r>
            <a:r>
              <a:rPr sz="1200" spc="-5" dirty="0">
                <a:latin typeface="Times New Roman"/>
                <a:cs typeface="Times New Roman"/>
              </a:rPr>
              <a:t>suo centro </a:t>
            </a:r>
            <a:r>
              <a:rPr sz="1200" dirty="0">
                <a:latin typeface="Times New Roman"/>
                <a:cs typeface="Times New Roman"/>
              </a:rPr>
              <a:t>e la sua  </a:t>
            </a:r>
            <a:r>
              <a:rPr sz="1200" spc="-5" dirty="0">
                <a:latin typeface="Times New Roman"/>
                <a:cs typeface="Times New Roman"/>
              </a:rPr>
              <a:t>circonferenza nel </a:t>
            </a:r>
            <a:r>
              <a:rPr sz="1200" dirty="0">
                <a:latin typeface="Times New Roman"/>
                <a:cs typeface="Times New Roman"/>
              </a:rPr>
              <a:t>Padre </a:t>
            </a:r>
            <a:r>
              <a:rPr sz="1200" spc="-5" dirty="0">
                <a:latin typeface="Times New Roman"/>
                <a:cs typeface="Times New Roman"/>
              </a:rPr>
              <a:t>Universale. Dio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Padre </a:t>
            </a:r>
            <a:r>
              <a:rPr sz="1200" dirty="0">
                <a:latin typeface="Times New Roman"/>
                <a:cs typeface="Times New Roman"/>
              </a:rPr>
              <a:t>è il </a:t>
            </a:r>
            <a:r>
              <a:rPr sz="1200" spc="-5" dirty="0">
                <a:latin typeface="Times New Roman"/>
                <a:cs typeface="Times New Roman"/>
              </a:rPr>
              <a:t>donatore ed </a:t>
            </a:r>
            <a:r>
              <a:rPr sz="1200" dirty="0">
                <a:latin typeface="Times New Roman"/>
                <a:cs typeface="Times New Roman"/>
              </a:rPr>
              <a:t>il conservatore di </a:t>
            </a:r>
            <a:r>
              <a:rPr sz="1200" spc="-5" dirty="0">
                <a:latin typeface="Times New Roman"/>
                <a:cs typeface="Times New Roman"/>
              </a:rPr>
              <a:t>ogni personalità. </a:t>
            </a:r>
            <a:r>
              <a:rPr sz="1200" dirty="0">
                <a:latin typeface="Times New Roman"/>
                <a:cs typeface="Times New Roman"/>
              </a:rPr>
              <a:t>Ed il </a:t>
            </a:r>
            <a:r>
              <a:rPr sz="1200" spc="-5" dirty="0">
                <a:latin typeface="Times New Roman"/>
                <a:cs typeface="Times New Roman"/>
              </a:rPr>
              <a:t>Padre del Paradiso </a:t>
            </a:r>
            <a:r>
              <a:rPr sz="1200" dirty="0">
                <a:latin typeface="Times New Roman"/>
                <a:cs typeface="Times New Roman"/>
              </a:rPr>
              <a:t>è  </a:t>
            </a:r>
            <a:r>
              <a:rPr sz="1200" spc="-5" dirty="0">
                <a:latin typeface="Times New Roman"/>
                <a:cs typeface="Times New Roman"/>
              </a:rPr>
              <a:t>anche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destino </a:t>
            </a:r>
            <a:r>
              <a:rPr sz="1200" dirty="0">
                <a:latin typeface="Times New Roman"/>
                <a:cs typeface="Times New Roman"/>
              </a:rPr>
              <a:t>di tutte le </a:t>
            </a:r>
            <a:r>
              <a:rPr sz="1200" spc="-5" dirty="0">
                <a:latin typeface="Times New Roman"/>
                <a:cs typeface="Times New Roman"/>
              </a:rPr>
              <a:t>personalità finite che scelgono sinceramente </a:t>
            </a:r>
            <a:r>
              <a:rPr sz="1200" dirty="0">
                <a:latin typeface="Times New Roman"/>
                <a:cs typeface="Times New Roman"/>
              </a:rPr>
              <a:t>di fare la volontà divina, </a:t>
            </a:r>
            <a:r>
              <a:rPr sz="1200" spc="-5" dirty="0">
                <a:latin typeface="Times New Roman"/>
                <a:cs typeface="Times New Roman"/>
              </a:rPr>
              <a:t>che amano Dio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anelano </a:t>
            </a:r>
            <a:r>
              <a:rPr sz="1200" dirty="0">
                <a:latin typeface="Times New Roman"/>
                <a:cs typeface="Times New Roman"/>
              </a:rPr>
              <a:t>ad 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simili a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lui.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431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(70.3) 5:6.2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personalità </a:t>
            </a:r>
            <a:r>
              <a:rPr sz="1200" dirty="0">
                <a:latin typeface="Times New Roman"/>
                <a:cs typeface="Times New Roman"/>
              </a:rPr>
              <a:t>è uno </a:t>
            </a:r>
            <a:r>
              <a:rPr sz="1200" spc="-5" dirty="0">
                <a:latin typeface="Times New Roman"/>
                <a:cs typeface="Times New Roman"/>
              </a:rPr>
              <a:t>dei misteri </a:t>
            </a:r>
            <a:r>
              <a:rPr sz="1200" dirty="0">
                <a:latin typeface="Times New Roman"/>
                <a:cs typeface="Times New Roman"/>
              </a:rPr>
              <a:t>insoluti </a:t>
            </a:r>
            <a:r>
              <a:rPr sz="1200" spc="-10" dirty="0">
                <a:latin typeface="Times New Roman"/>
                <a:cs typeface="Times New Roman"/>
              </a:rPr>
              <a:t>degli </a:t>
            </a:r>
            <a:r>
              <a:rPr sz="1200" dirty="0">
                <a:latin typeface="Times New Roman"/>
                <a:cs typeface="Times New Roman"/>
              </a:rPr>
              <a:t>Universi. </a:t>
            </a:r>
            <a:r>
              <a:rPr sz="1200" spc="-5" dirty="0">
                <a:latin typeface="Times New Roman"/>
                <a:cs typeface="Times New Roman"/>
              </a:rPr>
              <a:t>Noi siamo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grado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formarci concetti adeguati dei fattori </a:t>
            </a:r>
            <a:r>
              <a:rPr sz="1200" dirty="0">
                <a:latin typeface="Times New Roman"/>
                <a:cs typeface="Times New Roman"/>
              </a:rPr>
              <a:t>che  </a:t>
            </a:r>
            <a:r>
              <a:rPr sz="1200" spc="-5" dirty="0">
                <a:latin typeface="Times New Roman"/>
                <a:cs typeface="Times New Roman"/>
              </a:rPr>
              <a:t>entrano nella composizione dei vari </a:t>
            </a:r>
            <a:r>
              <a:rPr sz="1200" dirty="0">
                <a:latin typeface="Times New Roman"/>
                <a:cs typeface="Times New Roman"/>
              </a:rPr>
              <a:t>ordini e </a:t>
            </a:r>
            <a:r>
              <a:rPr sz="1200" spc="-5" dirty="0">
                <a:latin typeface="Times New Roman"/>
                <a:cs typeface="Times New Roman"/>
              </a:rPr>
              <a:t>livelli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personalità, </a:t>
            </a:r>
            <a:r>
              <a:rPr sz="1200" dirty="0">
                <a:latin typeface="Times New Roman"/>
                <a:cs typeface="Times New Roman"/>
              </a:rPr>
              <a:t>ma non </a:t>
            </a:r>
            <a:r>
              <a:rPr sz="1200" spc="-5" dirty="0">
                <a:latin typeface="Times New Roman"/>
                <a:cs typeface="Times New Roman"/>
              </a:rPr>
              <a:t>comprendiamo totalmente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natura reale </a:t>
            </a:r>
            <a:r>
              <a:rPr sz="1200" dirty="0">
                <a:latin typeface="Times New Roman"/>
                <a:cs typeface="Times New Roman"/>
              </a:rPr>
              <a:t>della personalità  </a:t>
            </a:r>
            <a:r>
              <a:rPr sz="1200" spc="-5" dirty="0">
                <a:latin typeface="Times New Roman"/>
                <a:cs typeface="Times New Roman"/>
              </a:rPr>
              <a:t>stessa. Noi percepiamo chiaramente </a:t>
            </a:r>
            <a:r>
              <a:rPr sz="1200" dirty="0">
                <a:latin typeface="Times New Roman"/>
                <a:cs typeface="Times New Roman"/>
              </a:rPr>
              <a:t>i numerosi </a:t>
            </a:r>
            <a:r>
              <a:rPr sz="1200" spc="-5" dirty="0">
                <a:latin typeface="Times New Roman"/>
                <a:cs typeface="Times New Roman"/>
              </a:rPr>
              <a:t>fattori che, </a:t>
            </a:r>
            <a:r>
              <a:rPr sz="1200" dirty="0">
                <a:latin typeface="Times New Roman"/>
                <a:cs typeface="Times New Roman"/>
              </a:rPr>
              <a:t>una volta </a:t>
            </a:r>
            <a:r>
              <a:rPr sz="1200" spc="-5" dirty="0">
                <a:latin typeface="Times New Roman"/>
                <a:cs typeface="Times New Roman"/>
              </a:rPr>
              <a:t>riuniti, costituiscono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veicolo della personalità </a:t>
            </a:r>
            <a:r>
              <a:rPr sz="1200" dirty="0">
                <a:latin typeface="Times New Roman"/>
                <a:cs typeface="Times New Roman"/>
              </a:rPr>
              <a:t>umana, ma  non </a:t>
            </a:r>
            <a:r>
              <a:rPr sz="1200" spc="-5" dirty="0">
                <a:latin typeface="Times New Roman"/>
                <a:cs typeface="Times New Roman"/>
              </a:rPr>
              <a:t>comprendiamo </a:t>
            </a:r>
            <a:r>
              <a:rPr sz="1200" dirty="0">
                <a:latin typeface="Times New Roman"/>
                <a:cs typeface="Times New Roman"/>
              </a:rPr>
              <a:t>pienamente la </a:t>
            </a:r>
            <a:r>
              <a:rPr sz="1200" spc="-5" dirty="0">
                <a:latin typeface="Times New Roman"/>
                <a:cs typeface="Times New Roman"/>
              </a:rPr>
              <a:t>natura 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significato </a:t>
            </a:r>
            <a:r>
              <a:rPr sz="1200" dirty="0">
                <a:latin typeface="Times New Roman"/>
                <a:cs typeface="Times New Roman"/>
              </a:rPr>
              <a:t>di tale </a:t>
            </a:r>
            <a:r>
              <a:rPr sz="1200" spc="-5" dirty="0">
                <a:latin typeface="Times New Roman"/>
                <a:cs typeface="Times New Roman"/>
              </a:rPr>
              <a:t>personalità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finita.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2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123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216265" cy="38963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6858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(70.4) 5:6.3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personalità </a:t>
            </a:r>
            <a:r>
              <a:rPr sz="1200" dirty="0">
                <a:latin typeface="Times New Roman"/>
                <a:cs typeface="Times New Roman"/>
              </a:rPr>
              <a:t>è potenziale in tutte le </a:t>
            </a:r>
            <a:r>
              <a:rPr sz="1200" spc="-5" dirty="0">
                <a:latin typeface="Times New Roman"/>
                <a:cs typeface="Times New Roman"/>
              </a:rPr>
              <a:t>creature che </a:t>
            </a:r>
            <a:r>
              <a:rPr sz="1200" dirty="0">
                <a:latin typeface="Times New Roman"/>
                <a:cs typeface="Times New Roman"/>
              </a:rPr>
              <a:t>posseggono una dotazione </a:t>
            </a:r>
            <a:r>
              <a:rPr sz="1200" spc="-5" dirty="0">
                <a:latin typeface="Times New Roman"/>
                <a:cs typeface="Times New Roman"/>
              </a:rPr>
              <a:t>mentale che </a:t>
            </a:r>
            <a:r>
              <a:rPr sz="1200" dirty="0">
                <a:latin typeface="Times New Roman"/>
                <a:cs typeface="Times New Roman"/>
              </a:rPr>
              <a:t>va </a:t>
            </a:r>
            <a:r>
              <a:rPr sz="1200" spc="-5" dirty="0">
                <a:latin typeface="Times New Roman"/>
                <a:cs typeface="Times New Roman"/>
              </a:rPr>
              <a:t>dal </a:t>
            </a:r>
            <a:r>
              <a:rPr sz="1200" dirty="0">
                <a:latin typeface="Times New Roman"/>
                <a:cs typeface="Times New Roman"/>
              </a:rPr>
              <a:t>minimo di </a:t>
            </a:r>
            <a:r>
              <a:rPr sz="1200" spc="-5" dirty="0">
                <a:latin typeface="Times New Roman"/>
                <a:cs typeface="Times New Roman"/>
              </a:rPr>
              <a:t>coscienza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sé  al massimo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coscienza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Dio. </a:t>
            </a:r>
            <a:r>
              <a:rPr sz="1200" dirty="0">
                <a:latin typeface="Times New Roman"/>
                <a:cs typeface="Times New Roman"/>
              </a:rPr>
              <a:t>Ma la </a:t>
            </a:r>
            <a:r>
              <a:rPr sz="1200" spc="-5" dirty="0">
                <a:latin typeface="Times New Roman"/>
                <a:cs typeface="Times New Roman"/>
              </a:rPr>
              <a:t>sola dotazione mentale </a:t>
            </a:r>
            <a:r>
              <a:rPr sz="1200" dirty="0">
                <a:latin typeface="Times New Roman"/>
                <a:cs typeface="Times New Roman"/>
              </a:rPr>
              <a:t>non è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personalità, </a:t>
            </a:r>
            <a:r>
              <a:rPr sz="1200" dirty="0">
                <a:latin typeface="Times New Roman"/>
                <a:cs typeface="Times New Roman"/>
              </a:rPr>
              <a:t>né lo è lo </a:t>
            </a:r>
            <a:r>
              <a:rPr sz="1200" spc="-5" dirty="0">
                <a:latin typeface="Times New Roman"/>
                <a:cs typeface="Times New Roman"/>
              </a:rPr>
              <a:t>spirito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l’energia fisica.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personalità  è </a:t>
            </a:r>
            <a:r>
              <a:rPr sz="1200" spc="-5" dirty="0">
                <a:latin typeface="Times New Roman"/>
                <a:cs typeface="Times New Roman"/>
              </a:rPr>
              <a:t>quella qualità </a:t>
            </a:r>
            <a:r>
              <a:rPr sz="1200" dirty="0">
                <a:latin typeface="Times New Roman"/>
                <a:cs typeface="Times New Roman"/>
              </a:rPr>
              <a:t>e quel valore </a:t>
            </a:r>
            <a:r>
              <a:rPr sz="1200" spc="-5" dirty="0">
                <a:latin typeface="Times New Roman"/>
                <a:cs typeface="Times New Roman"/>
              </a:rPr>
              <a:t>della realtà </a:t>
            </a:r>
            <a:r>
              <a:rPr sz="1200" dirty="0">
                <a:latin typeface="Times New Roman"/>
                <a:cs typeface="Times New Roman"/>
              </a:rPr>
              <a:t>cosmica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conferiti </a:t>
            </a:r>
            <a:r>
              <a:rPr sz="1200" dirty="0">
                <a:latin typeface="Times New Roman"/>
                <a:cs typeface="Times New Roman"/>
              </a:rPr>
              <a:t>esclusivamente da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Padre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questi sistemi viventi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energie associate </a:t>
            </a:r>
            <a:r>
              <a:rPr sz="1200" dirty="0">
                <a:latin typeface="Times New Roman"/>
                <a:cs typeface="Times New Roman"/>
              </a:rPr>
              <a:t>e coordinate </a:t>
            </a:r>
            <a:r>
              <a:rPr sz="1200" spc="-5" dirty="0">
                <a:latin typeface="Times New Roman"/>
                <a:cs typeface="Times New Roman"/>
              </a:rPr>
              <a:t>della materia, della </a:t>
            </a:r>
            <a:r>
              <a:rPr sz="1200" dirty="0">
                <a:latin typeface="Times New Roman"/>
                <a:cs typeface="Times New Roman"/>
              </a:rPr>
              <a:t>mente e </a:t>
            </a:r>
            <a:r>
              <a:rPr sz="1200" spc="-5" dirty="0">
                <a:latin typeface="Times New Roman"/>
                <a:cs typeface="Times New Roman"/>
              </a:rPr>
              <a:t>dello </a:t>
            </a:r>
            <a:r>
              <a:rPr sz="1200" dirty="0">
                <a:latin typeface="Times New Roman"/>
                <a:cs typeface="Times New Roman"/>
              </a:rPr>
              <a:t>spirito.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personalità </a:t>
            </a:r>
            <a:r>
              <a:rPr sz="1200" dirty="0">
                <a:latin typeface="Times New Roman"/>
                <a:cs typeface="Times New Roman"/>
              </a:rPr>
              <a:t>non è nemmeno una </a:t>
            </a:r>
            <a:r>
              <a:rPr sz="1200" spc="-5" dirty="0">
                <a:latin typeface="Times New Roman"/>
                <a:cs typeface="Times New Roman"/>
              </a:rPr>
              <a:t>realizzazione  progressiva.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personalità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materiale o </a:t>
            </a:r>
            <a:r>
              <a:rPr sz="1200" spc="-5" dirty="0">
                <a:latin typeface="Times New Roman"/>
                <a:cs typeface="Times New Roman"/>
              </a:rPr>
              <a:t>spirituale, </a:t>
            </a:r>
            <a:r>
              <a:rPr sz="1200" dirty="0">
                <a:latin typeface="Times New Roman"/>
                <a:cs typeface="Times New Roman"/>
              </a:rPr>
              <a:t>ma o </a:t>
            </a:r>
            <a:r>
              <a:rPr sz="1200" spc="-5" dirty="0">
                <a:latin typeface="Times New Roman"/>
                <a:cs typeface="Times New Roman"/>
              </a:rPr>
              <a:t>c’è </a:t>
            </a:r>
            <a:r>
              <a:rPr sz="1200" dirty="0">
                <a:latin typeface="Times New Roman"/>
                <a:cs typeface="Times New Roman"/>
              </a:rPr>
              <a:t>personalità o non </a:t>
            </a:r>
            <a:r>
              <a:rPr sz="1200" spc="-5" dirty="0">
                <a:latin typeface="Times New Roman"/>
                <a:cs typeface="Times New Roman"/>
              </a:rPr>
              <a:t>c’è </a:t>
            </a:r>
            <a:r>
              <a:rPr sz="1200" dirty="0">
                <a:latin typeface="Times New Roman"/>
                <a:cs typeface="Times New Roman"/>
              </a:rPr>
              <a:t>personalità. Ciò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è altro-che-  </a:t>
            </a:r>
            <a:r>
              <a:rPr sz="1200" spc="-5" dirty="0">
                <a:latin typeface="Times New Roman"/>
                <a:cs typeface="Times New Roman"/>
              </a:rPr>
              <a:t>personale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raggiunge </a:t>
            </a:r>
            <a:r>
              <a:rPr sz="1200" dirty="0">
                <a:latin typeface="Times New Roman"/>
                <a:cs typeface="Times New Roman"/>
              </a:rPr>
              <a:t>mai il </a:t>
            </a:r>
            <a:r>
              <a:rPr sz="1200" spc="-5" dirty="0">
                <a:latin typeface="Times New Roman"/>
                <a:cs typeface="Times New Roman"/>
              </a:rPr>
              <a:t>livello del personale, salvo che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l’azione diretta del Padre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Paradiso.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21209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(70.5) 5:6.4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dono della </a:t>
            </a:r>
            <a:r>
              <a:rPr sz="1200" spc="-5" dirty="0">
                <a:latin typeface="Times New Roman"/>
                <a:cs typeface="Times New Roman"/>
              </a:rPr>
              <a:t>personalità </a:t>
            </a:r>
            <a:r>
              <a:rPr sz="1200" dirty="0">
                <a:latin typeface="Times New Roman"/>
                <a:cs typeface="Times New Roman"/>
              </a:rPr>
              <a:t>è funzione </a:t>
            </a:r>
            <a:r>
              <a:rPr sz="1200" spc="-5" dirty="0">
                <a:latin typeface="Times New Roman"/>
                <a:cs typeface="Times New Roman"/>
              </a:rPr>
              <a:t>esclusiva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Padre Universale,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personalizzazione dei sistemi </a:t>
            </a:r>
            <a:r>
              <a:rPr sz="1200" dirty="0">
                <a:latin typeface="Times New Roman"/>
                <a:cs typeface="Times New Roman"/>
              </a:rPr>
              <a:t>viventi </a:t>
            </a:r>
            <a:r>
              <a:rPr sz="1200" spc="-5" dirty="0">
                <a:latin typeface="Times New Roman"/>
                <a:cs typeface="Times New Roman"/>
              </a:rPr>
              <a:t>d’energia che  egli </a:t>
            </a:r>
            <a:r>
              <a:rPr sz="1200" dirty="0">
                <a:latin typeface="Times New Roman"/>
                <a:cs typeface="Times New Roman"/>
              </a:rPr>
              <a:t>dota </a:t>
            </a:r>
            <a:r>
              <a:rPr sz="1200" spc="-5" dirty="0">
                <a:latin typeface="Times New Roman"/>
                <a:cs typeface="Times New Roman"/>
              </a:rPr>
              <a:t>degli attributi </a:t>
            </a:r>
            <a:r>
              <a:rPr sz="1200" dirty="0">
                <a:latin typeface="Times New Roman"/>
                <a:cs typeface="Times New Roman"/>
              </a:rPr>
              <a:t>di una </a:t>
            </a:r>
            <a:r>
              <a:rPr sz="1200" spc="-5" dirty="0">
                <a:latin typeface="Times New Roman"/>
                <a:cs typeface="Times New Roman"/>
              </a:rPr>
              <a:t>relativa coscienza </a:t>
            </a:r>
            <a:r>
              <a:rPr sz="1200" dirty="0">
                <a:latin typeface="Times New Roman"/>
                <a:cs typeface="Times New Roman"/>
              </a:rPr>
              <a:t>creativa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controllo </a:t>
            </a:r>
            <a:r>
              <a:rPr sz="1200" dirty="0">
                <a:latin typeface="Times New Roman"/>
                <a:cs typeface="Times New Roman"/>
              </a:rPr>
              <a:t>di questi </a:t>
            </a:r>
            <a:r>
              <a:rPr sz="1200" spc="-5" dirty="0">
                <a:latin typeface="Times New Roman"/>
                <a:cs typeface="Times New Roman"/>
              </a:rPr>
              <a:t>attributi attraverso </a:t>
            </a:r>
            <a:r>
              <a:rPr sz="1200" spc="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libero </a:t>
            </a:r>
            <a:r>
              <a:rPr sz="1200" dirty="0">
                <a:latin typeface="Times New Roman"/>
                <a:cs typeface="Times New Roman"/>
              </a:rPr>
              <a:t>arbitrio. </a:t>
            </a:r>
            <a:r>
              <a:rPr sz="1200" spc="-5" dirty="0">
                <a:latin typeface="Times New Roman"/>
                <a:cs typeface="Times New Roman"/>
              </a:rPr>
              <a:t>Non c’è  personalità se </a:t>
            </a:r>
            <a:r>
              <a:rPr sz="1200" dirty="0">
                <a:latin typeface="Times New Roman"/>
                <a:cs typeface="Times New Roman"/>
              </a:rPr>
              <a:t>non 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Padre, </a:t>
            </a:r>
            <a:r>
              <a:rPr sz="1200" dirty="0">
                <a:latin typeface="Times New Roman"/>
                <a:cs typeface="Times New Roman"/>
              </a:rPr>
              <a:t>e non esiste </a:t>
            </a:r>
            <a:r>
              <a:rPr sz="1200" spc="-5" dirty="0">
                <a:latin typeface="Times New Roman"/>
                <a:cs typeface="Times New Roman"/>
              </a:rPr>
              <a:t>personalità se non per Dio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Padre. Gli </a:t>
            </a:r>
            <a:r>
              <a:rPr sz="1200" dirty="0">
                <a:latin typeface="Times New Roman"/>
                <a:cs typeface="Times New Roman"/>
              </a:rPr>
              <a:t>attributi </a:t>
            </a:r>
            <a:r>
              <a:rPr sz="1200" spc="-5" dirty="0">
                <a:latin typeface="Times New Roman"/>
                <a:cs typeface="Times New Roman"/>
              </a:rPr>
              <a:t>fondamentali dell’individualità  umana, così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l’Aggiustatore assoluto, nucleo della personalità </a:t>
            </a:r>
            <a:r>
              <a:rPr sz="1200" dirty="0">
                <a:latin typeface="Times New Roman"/>
                <a:cs typeface="Times New Roman"/>
              </a:rPr>
              <a:t>umana, </a:t>
            </a:r>
            <a:r>
              <a:rPr sz="1200" spc="-5" dirty="0">
                <a:latin typeface="Times New Roman"/>
                <a:cs typeface="Times New Roman"/>
              </a:rPr>
              <a:t>sono conferimenti del </a:t>
            </a:r>
            <a:r>
              <a:rPr sz="1200" dirty="0">
                <a:latin typeface="Times New Roman"/>
                <a:cs typeface="Times New Roman"/>
              </a:rPr>
              <a:t>Padre </a:t>
            </a:r>
            <a:r>
              <a:rPr sz="1200" spc="-5" dirty="0">
                <a:latin typeface="Times New Roman"/>
                <a:cs typeface="Times New Roman"/>
              </a:rPr>
              <a:t>Universale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agisce </a:t>
            </a:r>
            <a:r>
              <a:rPr sz="1200" spc="5" dirty="0">
                <a:latin typeface="Times New Roman"/>
                <a:cs typeface="Times New Roman"/>
              </a:rPr>
              <a:t>nel  </a:t>
            </a:r>
            <a:r>
              <a:rPr sz="1200" spc="-5" dirty="0">
                <a:latin typeface="Times New Roman"/>
                <a:cs typeface="Times New Roman"/>
              </a:rPr>
              <a:t>suo </a:t>
            </a:r>
            <a:r>
              <a:rPr sz="1200" dirty="0">
                <a:latin typeface="Times New Roman"/>
                <a:cs typeface="Times New Roman"/>
              </a:rPr>
              <a:t>dominio </a:t>
            </a:r>
            <a:r>
              <a:rPr sz="1200" spc="-5" dirty="0">
                <a:latin typeface="Times New Roman"/>
                <a:cs typeface="Times New Roman"/>
              </a:rPr>
              <a:t>esclusivamente personale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ministero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cosmico.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939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(70.6) 5:6.5 </a:t>
            </a:r>
            <a:r>
              <a:rPr sz="1200" spc="-5" dirty="0">
                <a:latin typeface="Times New Roman"/>
                <a:cs typeface="Times New Roman"/>
              </a:rPr>
              <a:t>Gli Aggiustatori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status prepersonale </a:t>
            </a:r>
            <a:r>
              <a:rPr sz="1200" dirty="0">
                <a:latin typeface="Times New Roman"/>
                <a:cs typeface="Times New Roman"/>
              </a:rPr>
              <a:t>abitano </a:t>
            </a:r>
            <a:r>
              <a:rPr sz="1200" spc="-5" dirty="0">
                <a:latin typeface="Times New Roman"/>
                <a:cs typeface="Times New Roman"/>
              </a:rPr>
              <a:t>numerosi </a:t>
            </a:r>
            <a:r>
              <a:rPr sz="1200" dirty="0">
                <a:latin typeface="Times New Roman"/>
                <a:cs typeface="Times New Roman"/>
              </a:rPr>
              <a:t>tipi di </a:t>
            </a:r>
            <a:r>
              <a:rPr sz="1200" spc="-5" dirty="0">
                <a:latin typeface="Times New Roman"/>
                <a:cs typeface="Times New Roman"/>
              </a:rPr>
              <a:t>creature </a:t>
            </a:r>
            <a:r>
              <a:rPr sz="1200" dirty="0">
                <a:latin typeface="Times New Roman"/>
                <a:cs typeface="Times New Roman"/>
              </a:rPr>
              <a:t>mortali, assicurando </a:t>
            </a:r>
            <a:r>
              <a:rPr sz="1200" spc="-5" dirty="0">
                <a:latin typeface="Times New Roman"/>
                <a:cs typeface="Times New Roman"/>
              </a:rPr>
              <a:t>così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questi stessi esseri  </a:t>
            </a:r>
            <a:r>
              <a:rPr sz="1200" dirty="0">
                <a:latin typeface="Times New Roman"/>
                <a:cs typeface="Times New Roman"/>
              </a:rPr>
              <a:t>possano </a:t>
            </a:r>
            <a:r>
              <a:rPr sz="1200" spc="-5" dirty="0">
                <a:latin typeface="Times New Roman"/>
                <a:cs typeface="Times New Roman"/>
              </a:rPr>
              <a:t>sopravvivere </a:t>
            </a:r>
            <a:r>
              <a:rPr sz="1200" dirty="0">
                <a:latin typeface="Times New Roman"/>
                <a:cs typeface="Times New Roman"/>
              </a:rPr>
              <a:t>alla morte </a:t>
            </a:r>
            <a:r>
              <a:rPr sz="1200" spc="-5" dirty="0">
                <a:latin typeface="Times New Roman"/>
                <a:cs typeface="Times New Roman"/>
              </a:rPr>
              <a:t>fisica </a:t>
            </a:r>
            <a:r>
              <a:rPr sz="1200" dirty="0">
                <a:latin typeface="Times New Roman"/>
                <a:cs typeface="Times New Roman"/>
              </a:rPr>
              <a:t>e personalizzarsi </a:t>
            </a:r>
            <a:r>
              <a:rPr sz="1200" spc="-5" dirty="0">
                <a:latin typeface="Times New Roman"/>
                <a:cs typeface="Times New Roman"/>
              </a:rPr>
              <a:t>come creature </a:t>
            </a:r>
            <a:r>
              <a:rPr sz="1200" dirty="0">
                <a:latin typeface="Times New Roman"/>
                <a:cs typeface="Times New Roman"/>
              </a:rPr>
              <a:t>morontiali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potenziale </a:t>
            </a:r>
            <a:r>
              <a:rPr sz="1200" spc="15" dirty="0">
                <a:latin typeface="Times New Roman"/>
                <a:cs typeface="Times New Roman"/>
              </a:rPr>
              <a:t>di </a:t>
            </a:r>
            <a:r>
              <a:rPr sz="1200" dirty="0">
                <a:latin typeface="Times New Roman"/>
                <a:cs typeface="Times New Roman"/>
              </a:rPr>
              <a:t>conquista spirituale </a:t>
            </a:r>
            <a:r>
              <a:rPr sz="1200" spc="-5" dirty="0">
                <a:latin typeface="Times New Roman"/>
                <a:cs typeface="Times New Roman"/>
              </a:rPr>
              <a:t>ultima.  Perché, </a:t>
            </a:r>
            <a:r>
              <a:rPr sz="1200" dirty="0">
                <a:latin typeface="Times New Roman"/>
                <a:cs typeface="Times New Roman"/>
              </a:rPr>
              <a:t>quando </a:t>
            </a:r>
            <a:r>
              <a:rPr sz="1200" spc="-5" dirty="0">
                <a:latin typeface="Times New Roman"/>
                <a:cs typeface="Times New Roman"/>
              </a:rPr>
              <a:t>nella </a:t>
            </a:r>
            <a:r>
              <a:rPr sz="1200" dirty="0">
                <a:latin typeface="Times New Roman"/>
                <a:cs typeface="Times New Roman"/>
              </a:rPr>
              <a:t>mente di </a:t>
            </a:r>
            <a:r>
              <a:rPr sz="1200" spc="-5" dirty="0">
                <a:latin typeface="Times New Roman"/>
                <a:cs typeface="Times New Roman"/>
              </a:rPr>
              <a:t>questa creatura </a:t>
            </a:r>
            <a:r>
              <a:rPr sz="1200" dirty="0">
                <a:latin typeface="Times New Roman"/>
                <a:cs typeface="Times New Roman"/>
              </a:rPr>
              <a:t>dotata di </a:t>
            </a:r>
            <a:r>
              <a:rPr sz="1200" spc="-5" dirty="0">
                <a:latin typeface="Times New Roman"/>
                <a:cs typeface="Times New Roman"/>
              </a:rPr>
              <a:t>personalità </a:t>
            </a:r>
            <a:r>
              <a:rPr sz="1200" dirty="0">
                <a:latin typeface="Times New Roman"/>
                <a:cs typeface="Times New Roman"/>
              </a:rPr>
              <a:t>dimora un </a:t>
            </a:r>
            <a:r>
              <a:rPr sz="1200" spc="-5" dirty="0">
                <a:latin typeface="Times New Roman"/>
                <a:cs typeface="Times New Roman"/>
              </a:rPr>
              <a:t>frammento </a:t>
            </a:r>
            <a:r>
              <a:rPr sz="1200" dirty="0">
                <a:latin typeface="Times New Roman"/>
                <a:cs typeface="Times New Roman"/>
              </a:rPr>
              <a:t>dello spirito </a:t>
            </a:r>
            <a:r>
              <a:rPr sz="1200" spc="-5" dirty="0">
                <a:latin typeface="Times New Roman"/>
                <a:cs typeface="Times New Roman"/>
              </a:rPr>
              <a:t>del Dio eterno, dono  prepersonale del </a:t>
            </a:r>
            <a:r>
              <a:rPr sz="1200" dirty="0">
                <a:latin typeface="Times New Roman"/>
                <a:cs typeface="Times New Roman"/>
              </a:rPr>
              <a:t>Padre </a:t>
            </a:r>
            <a:r>
              <a:rPr sz="1200" spc="-5" dirty="0">
                <a:latin typeface="Times New Roman"/>
                <a:cs typeface="Times New Roman"/>
              </a:rPr>
              <a:t>personale, allora </a:t>
            </a:r>
            <a:r>
              <a:rPr sz="1200" dirty="0">
                <a:latin typeface="Times New Roman"/>
                <a:cs typeface="Times New Roman"/>
              </a:rPr>
              <a:t>tale personalità </a:t>
            </a:r>
            <a:r>
              <a:rPr sz="1200" spc="-5" dirty="0">
                <a:latin typeface="Times New Roman"/>
                <a:cs typeface="Times New Roman"/>
              </a:rPr>
              <a:t>finita </a:t>
            </a:r>
            <a:r>
              <a:rPr sz="1200" dirty="0">
                <a:latin typeface="Times New Roman"/>
                <a:cs typeface="Times New Roman"/>
              </a:rPr>
              <a:t>possiede il potenziale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divino e dell’eterno, </a:t>
            </a:r>
            <a:r>
              <a:rPr sz="1200" spc="-5" dirty="0">
                <a:latin typeface="Times New Roman"/>
                <a:cs typeface="Times New Roman"/>
              </a:rPr>
              <a:t>ed aspira ad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destino  simile all’Ultimo, tendendo anche ad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comprensione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dell’Assoluto.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3081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(71.1) 5:6.6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capacità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raggiungere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personalità </a:t>
            </a:r>
            <a:r>
              <a:rPr sz="1200" dirty="0">
                <a:latin typeface="Times New Roman"/>
                <a:cs typeface="Times New Roman"/>
              </a:rPr>
              <a:t>divina è insita </a:t>
            </a:r>
            <a:r>
              <a:rPr sz="1200" spc="-5" dirty="0">
                <a:latin typeface="Times New Roman"/>
                <a:cs typeface="Times New Roman"/>
              </a:rPr>
              <a:t>nell’Aggiustatore prepersonale;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capacità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raggiungere </a:t>
            </a:r>
            <a:r>
              <a:rPr sz="1200" spc="5" dirty="0">
                <a:latin typeface="Times New Roman"/>
                <a:cs typeface="Times New Roman"/>
              </a:rPr>
              <a:t>la  </a:t>
            </a:r>
            <a:r>
              <a:rPr sz="1200" spc="-5" dirty="0">
                <a:latin typeface="Times New Roman"/>
                <a:cs typeface="Times New Roman"/>
              </a:rPr>
              <a:t>personalità umana </a:t>
            </a:r>
            <a:r>
              <a:rPr sz="1200" dirty="0">
                <a:latin typeface="Times New Roman"/>
                <a:cs typeface="Times New Roman"/>
              </a:rPr>
              <a:t>è potenziale </a:t>
            </a:r>
            <a:r>
              <a:rPr sz="1200" spc="-5" dirty="0">
                <a:latin typeface="Times New Roman"/>
                <a:cs typeface="Times New Roman"/>
              </a:rPr>
              <a:t>nella </a:t>
            </a:r>
            <a:r>
              <a:rPr sz="1200" dirty="0">
                <a:latin typeface="Times New Roman"/>
                <a:cs typeface="Times New Roman"/>
              </a:rPr>
              <a:t>dotazione di mente </a:t>
            </a:r>
            <a:r>
              <a:rPr sz="1200" spc="-5" dirty="0">
                <a:latin typeface="Times New Roman"/>
                <a:cs typeface="Times New Roman"/>
              </a:rPr>
              <a:t>cosmica dell’essere </a:t>
            </a:r>
            <a:r>
              <a:rPr sz="1200" dirty="0">
                <a:latin typeface="Times New Roman"/>
                <a:cs typeface="Times New Roman"/>
              </a:rPr>
              <a:t>umano. </a:t>
            </a:r>
            <a:r>
              <a:rPr sz="1200" spc="-5" dirty="0">
                <a:latin typeface="Times New Roman"/>
                <a:cs typeface="Times New Roman"/>
              </a:rPr>
              <a:t>Ma </a:t>
            </a:r>
            <a:r>
              <a:rPr sz="1200" dirty="0">
                <a:latin typeface="Times New Roman"/>
                <a:cs typeface="Times New Roman"/>
              </a:rPr>
              <a:t>la personalità </a:t>
            </a:r>
            <a:r>
              <a:rPr sz="1200" spc="-5" dirty="0">
                <a:latin typeface="Times New Roman"/>
                <a:cs typeface="Times New Roman"/>
              </a:rPr>
              <a:t>esperienziale </a:t>
            </a:r>
            <a:r>
              <a:rPr sz="1200" dirty="0">
                <a:latin typeface="Times New Roman"/>
                <a:cs typeface="Times New Roman"/>
              </a:rPr>
              <a:t>dell’uomo  </a:t>
            </a:r>
            <a:r>
              <a:rPr sz="1200" spc="-5" dirty="0">
                <a:latin typeface="Times New Roman"/>
                <a:cs typeface="Times New Roman"/>
              </a:rPr>
              <a:t>mortale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osservabile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realtà attiva </a:t>
            </a:r>
            <a:r>
              <a:rPr sz="1200" dirty="0">
                <a:latin typeface="Times New Roman"/>
                <a:cs typeface="Times New Roman"/>
              </a:rPr>
              <a:t>e funzionale solo dopo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il veicolo </a:t>
            </a:r>
            <a:r>
              <a:rPr sz="1200" spc="-5" dirty="0">
                <a:latin typeface="Times New Roman"/>
                <a:cs typeface="Times New Roman"/>
              </a:rPr>
              <a:t>materiale </a:t>
            </a:r>
            <a:r>
              <a:rPr sz="1200" dirty="0">
                <a:latin typeface="Times New Roman"/>
                <a:cs typeface="Times New Roman"/>
              </a:rPr>
              <a:t>di vita </a:t>
            </a:r>
            <a:r>
              <a:rPr sz="1200" spc="-5" dirty="0">
                <a:latin typeface="Times New Roman"/>
                <a:cs typeface="Times New Roman"/>
              </a:rPr>
              <a:t>della creatura </a:t>
            </a:r>
            <a:r>
              <a:rPr sz="1200" dirty="0">
                <a:latin typeface="Times New Roman"/>
                <a:cs typeface="Times New Roman"/>
              </a:rPr>
              <a:t>mortale è </a:t>
            </a:r>
            <a:r>
              <a:rPr sz="1200" spc="5" dirty="0">
                <a:latin typeface="Times New Roman"/>
                <a:cs typeface="Times New Roman"/>
              </a:rPr>
              <a:t>stato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toccato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2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124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206740" cy="40741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36068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dalla </a:t>
            </a:r>
            <a:r>
              <a:rPr sz="1200" dirty="0">
                <a:latin typeface="Times New Roman"/>
                <a:cs typeface="Times New Roman"/>
              </a:rPr>
              <a:t>divinità </a:t>
            </a:r>
            <a:r>
              <a:rPr sz="1200" spc="-5" dirty="0">
                <a:latin typeface="Times New Roman"/>
                <a:cs typeface="Times New Roman"/>
              </a:rPr>
              <a:t>liberatrice del Padre Universale, venendo così lanciata sui </a:t>
            </a:r>
            <a:r>
              <a:rPr sz="1200" dirty="0">
                <a:latin typeface="Times New Roman"/>
                <a:cs typeface="Times New Roman"/>
              </a:rPr>
              <a:t>mari </a:t>
            </a:r>
            <a:r>
              <a:rPr sz="1200" spc="-5" dirty="0">
                <a:latin typeface="Times New Roman"/>
                <a:cs typeface="Times New Roman"/>
              </a:rPr>
              <a:t>dell’esperienza come personalità cosciente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5" dirty="0">
                <a:latin typeface="Times New Roman"/>
                <a:cs typeface="Times New Roman"/>
              </a:rPr>
              <a:t>sé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(relativamente) capace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determinarsi </a:t>
            </a:r>
            <a:r>
              <a:rPr sz="1200" dirty="0">
                <a:latin typeface="Times New Roman"/>
                <a:cs typeface="Times New Roman"/>
              </a:rPr>
              <a:t>e di creare </a:t>
            </a:r>
            <a:r>
              <a:rPr sz="1200" spc="-5" dirty="0">
                <a:latin typeface="Times New Roman"/>
                <a:cs typeface="Times New Roman"/>
              </a:rPr>
              <a:t>se stessa. L’io materiale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veramente ed </a:t>
            </a:r>
            <a:r>
              <a:rPr sz="1200" i="1" dirty="0">
                <a:latin typeface="Times New Roman"/>
                <a:cs typeface="Times New Roman"/>
              </a:rPr>
              <a:t>incondizionatamente</a:t>
            </a:r>
            <a:r>
              <a:rPr sz="1200" i="1" spc="170" dirty="0">
                <a:latin typeface="Times New Roman"/>
                <a:cs typeface="Times New Roman"/>
              </a:rPr>
              <a:t> </a:t>
            </a:r>
            <a:r>
              <a:rPr sz="1200" i="1" spc="-5" dirty="0">
                <a:latin typeface="Times New Roman"/>
                <a:cs typeface="Times New Roman"/>
              </a:rPr>
              <a:t>personale.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8542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(71.2) 5:6.7 </a:t>
            </a:r>
            <a:r>
              <a:rPr sz="1200" spc="-5" dirty="0">
                <a:latin typeface="Times New Roman"/>
                <a:cs typeface="Times New Roman"/>
              </a:rPr>
              <a:t>L’io materiale </a:t>
            </a:r>
            <a:r>
              <a:rPr sz="1200" dirty="0">
                <a:latin typeface="Times New Roman"/>
                <a:cs typeface="Times New Roman"/>
              </a:rPr>
              <a:t>possiede una </a:t>
            </a:r>
            <a:r>
              <a:rPr sz="1200" spc="-5" dirty="0">
                <a:latin typeface="Times New Roman"/>
                <a:cs typeface="Times New Roman"/>
              </a:rPr>
              <a:t>personalità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un’identità, un’identità temporale; l’Aggiustatore </a:t>
            </a:r>
            <a:r>
              <a:rPr sz="1200" dirty="0">
                <a:latin typeface="Times New Roman"/>
                <a:cs typeface="Times New Roman"/>
              </a:rPr>
              <a:t>spirituale </a:t>
            </a:r>
            <a:r>
              <a:rPr sz="1200" spc="-5" dirty="0">
                <a:latin typeface="Times New Roman"/>
                <a:cs typeface="Times New Roman"/>
              </a:rPr>
              <a:t>prepersonale </a:t>
            </a:r>
            <a:r>
              <a:rPr sz="1200" dirty="0">
                <a:latin typeface="Times New Roman"/>
                <a:cs typeface="Times New Roman"/>
              </a:rPr>
              <a:t>ha  </a:t>
            </a:r>
            <a:r>
              <a:rPr sz="1200" spc="-5" dirty="0">
                <a:latin typeface="Times New Roman"/>
                <a:cs typeface="Times New Roman"/>
              </a:rPr>
              <a:t>anch’esso </a:t>
            </a:r>
            <a:r>
              <a:rPr sz="1200" dirty="0">
                <a:latin typeface="Times New Roman"/>
                <a:cs typeface="Times New Roman"/>
              </a:rPr>
              <a:t>un’identità, </a:t>
            </a:r>
            <a:r>
              <a:rPr sz="1200" spc="-5" dirty="0">
                <a:latin typeface="Times New Roman"/>
                <a:cs typeface="Times New Roman"/>
              </a:rPr>
              <a:t>un’identità eterna. Questa personalità materiale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questa prepersonalità spirituale sono capaci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5" dirty="0">
                <a:latin typeface="Times New Roman"/>
                <a:cs typeface="Times New Roman"/>
              </a:rPr>
              <a:t>unire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loro  </a:t>
            </a:r>
            <a:r>
              <a:rPr sz="1200" dirty="0">
                <a:latin typeface="Times New Roman"/>
                <a:cs typeface="Times New Roman"/>
              </a:rPr>
              <a:t>attributi </a:t>
            </a:r>
            <a:r>
              <a:rPr sz="1200" spc="-5" dirty="0">
                <a:latin typeface="Times New Roman"/>
                <a:cs typeface="Times New Roman"/>
              </a:rPr>
              <a:t>creativi </a:t>
            </a:r>
            <a:r>
              <a:rPr sz="1200" dirty="0">
                <a:latin typeface="Times New Roman"/>
                <a:cs typeface="Times New Roman"/>
              </a:rPr>
              <a:t>in modo da </a:t>
            </a:r>
            <a:r>
              <a:rPr sz="1200" spc="-5" dirty="0">
                <a:latin typeface="Times New Roman"/>
                <a:cs typeface="Times New Roman"/>
              </a:rPr>
              <a:t>portare all’esistenza </a:t>
            </a:r>
            <a:r>
              <a:rPr sz="1200" dirty="0">
                <a:latin typeface="Times New Roman"/>
                <a:cs typeface="Times New Roman"/>
              </a:rPr>
              <a:t>l’identità </a:t>
            </a:r>
            <a:r>
              <a:rPr sz="1200" spc="-5" dirty="0">
                <a:latin typeface="Times New Roman"/>
                <a:cs typeface="Times New Roman"/>
              </a:rPr>
              <a:t>sopravvivente dell’anima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immortale.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10541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(71.3) 5:6.8 </a:t>
            </a:r>
            <a:r>
              <a:rPr sz="1200" spc="-5" dirty="0">
                <a:latin typeface="Times New Roman"/>
                <a:cs typeface="Times New Roman"/>
              </a:rPr>
              <a:t>Dopo aver provveduto </a:t>
            </a:r>
            <a:r>
              <a:rPr sz="1200" dirty="0">
                <a:latin typeface="Times New Roman"/>
                <a:cs typeface="Times New Roman"/>
              </a:rPr>
              <a:t>in tal modo alla </a:t>
            </a:r>
            <a:r>
              <a:rPr sz="1200" spc="-5" dirty="0">
                <a:latin typeface="Times New Roman"/>
                <a:cs typeface="Times New Roman"/>
              </a:rPr>
              <a:t>crescita dell’anima immortale ed </a:t>
            </a:r>
            <a:r>
              <a:rPr sz="1200" dirty="0">
                <a:latin typeface="Times New Roman"/>
                <a:cs typeface="Times New Roman"/>
              </a:rPr>
              <a:t>aver </a:t>
            </a:r>
            <a:r>
              <a:rPr sz="1200" spc="-5" dirty="0">
                <a:latin typeface="Times New Roman"/>
                <a:cs typeface="Times New Roman"/>
              </a:rPr>
              <a:t>liberato </a:t>
            </a:r>
            <a:r>
              <a:rPr sz="1200" dirty="0">
                <a:latin typeface="Times New Roman"/>
                <a:cs typeface="Times New Roman"/>
              </a:rPr>
              <a:t>l’io interiore </a:t>
            </a:r>
            <a:r>
              <a:rPr sz="1200" spc="-5" dirty="0">
                <a:latin typeface="Times New Roman"/>
                <a:cs typeface="Times New Roman"/>
              </a:rPr>
              <a:t>dell’uomo dalle catene 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dipendenza assoluta dalla causalità antecedente,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Padre si </a:t>
            </a:r>
            <a:r>
              <a:rPr sz="1200" dirty="0">
                <a:latin typeface="Times New Roman"/>
                <a:cs typeface="Times New Roman"/>
              </a:rPr>
              <a:t>tiene in </a:t>
            </a:r>
            <a:r>
              <a:rPr sz="1200" spc="-5" dirty="0">
                <a:latin typeface="Times New Roman"/>
                <a:cs typeface="Times New Roman"/>
              </a:rPr>
              <a:t>disparte. Ora all’uomo, essendo stato liberato </a:t>
            </a:r>
            <a:r>
              <a:rPr sz="1200" dirty="0">
                <a:latin typeface="Times New Roman"/>
                <a:cs typeface="Times New Roman"/>
              </a:rPr>
              <a:t>in tal modo  </a:t>
            </a:r>
            <a:r>
              <a:rPr sz="1200" spc="-5" dirty="0">
                <a:latin typeface="Times New Roman"/>
                <a:cs typeface="Times New Roman"/>
              </a:rPr>
              <a:t>dalle catene della </a:t>
            </a:r>
            <a:r>
              <a:rPr sz="1200" dirty="0">
                <a:latin typeface="Times New Roman"/>
                <a:cs typeface="Times New Roman"/>
              </a:rPr>
              <a:t>risposta </a:t>
            </a:r>
            <a:r>
              <a:rPr sz="1200" spc="-5" dirty="0">
                <a:latin typeface="Times New Roman"/>
                <a:cs typeface="Times New Roman"/>
              </a:rPr>
              <a:t>alla causalità, almeno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quanto </a:t>
            </a:r>
            <a:r>
              <a:rPr sz="1200" dirty="0">
                <a:latin typeface="Times New Roman"/>
                <a:cs typeface="Times New Roman"/>
              </a:rPr>
              <a:t>concerne il </a:t>
            </a:r>
            <a:r>
              <a:rPr sz="1200" spc="-5" dirty="0">
                <a:latin typeface="Times New Roman"/>
                <a:cs typeface="Times New Roman"/>
              </a:rPr>
              <a:t>suo destino eterno, ed essendo stato provveduto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5" dirty="0">
                <a:latin typeface="Times New Roman"/>
                <a:cs typeface="Times New Roman"/>
              </a:rPr>
              <a:t>la  </a:t>
            </a:r>
            <a:r>
              <a:rPr sz="1200" spc="-5" dirty="0">
                <a:latin typeface="Times New Roman"/>
                <a:cs typeface="Times New Roman"/>
              </a:rPr>
              <a:t>crescita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suo </a:t>
            </a:r>
            <a:r>
              <a:rPr sz="1200" dirty="0">
                <a:latin typeface="Times New Roman"/>
                <a:cs typeface="Times New Roman"/>
              </a:rPr>
              <a:t>io </a:t>
            </a:r>
            <a:r>
              <a:rPr sz="1200" spc="-5" dirty="0">
                <a:latin typeface="Times New Roman"/>
                <a:cs typeface="Times New Roman"/>
              </a:rPr>
              <a:t>immortale, cioè l’anima, </a:t>
            </a:r>
            <a:r>
              <a:rPr sz="1200" dirty="0">
                <a:latin typeface="Times New Roman"/>
                <a:cs typeface="Times New Roman"/>
              </a:rPr>
              <a:t>all’uomo </a:t>
            </a:r>
            <a:r>
              <a:rPr sz="1200" spc="-5" dirty="0">
                <a:latin typeface="Times New Roman"/>
                <a:cs typeface="Times New Roman"/>
              </a:rPr>
              <a:t>stesso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resta che </a:t>
            </a:r>
            <a:r>
              <a:rPr sz="1200" dirty="0">
                <a:latin typeface="Times New Roman"/>
                <a:cs typeface="Times New Roman"/>
              </a:rPr>
              <a:t>volere o </a:t>
            </a:r>
            <a:r>
              <a:rPr sz="1200" spc="-5" dirty="0">
                <a:latin typeface="Times New Roman"/>
                <a:cs typeface="Times New Roman"/>
              </a:rPr>
              <a:t>impedire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creazione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io </a:t>
            </a:r>
            <a:r>
              <a:rPr sz="1200" spc="-5" dirty="0">
                <a:latin typeface="Times New Roman"/>
                <a:cs typeface="Times New Roman"/>
              </a:rPr>
              <a:t>sopravvivente  ed eterno che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suo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scelta. Nessun altro essere, forza, creatore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agente </a:t>
            </a:r>
            <a:r>
              <a:rPr sz="1200" dirty="0">
                <a:latin typeface="Times New Roman"/>
                <a:cs typeface="Times New Roman"/>
              </a:rPr>
              <a:t>in tutto l’immenso </a:t>
            </a:r>
            <a:r>
              <a:rPr sz="1200" spc="-5" dirty="0">
                <a:latin typeface="Times New Roman"/>
                <a:cs typeface="Times New Roman"/>
              </a:rPr>
              <a:t>Universo degli Universi </a:t>
            </a:r>
            <a:r>
              <a:rPr sz="1200" dirty="0">
                <a:latin typeface="Times New Roman"/>
                <a:cs typeface="Times New Roman"/>
              </a:rPr>
              <a:t>può  </a:t>
            </a:r>
            <a:r>
              <a:rPr sz="1200" spc="-5" dirty="0">
                <a:latin typeface="Times New Roman"/>
                <a:cs typeface="Times New Roman"/>
              </a:rPr>
              <a:t>interferire </a:t>
            </a:r>
            <a:r>
              <a:rPr sz="1200" dirty="0">
                <a:latin typeface="Times New Roman"/>
                <a:cs typeface="Times New Roman"/>
              </a:rPr>
              <a:t>in un qualunque modo nella </a:t>
            </a:r>
            <a:r>
              <a:rPr sz="1200" spc="-5" dirty="0">
                <a:latin typeface="Times New Roman"/>
                <a:cs typeface="Times New Roman"/>
              </a:rPr>
              <a:t>sovranità assoluta del libero </a:t>
            </a:r>
            <a:r>
              <a:rPr sz="1200" dirty="0">
                <a:latin typeface="Times New Roman"/>
                <a:cs typeface="Times New Roman"/>
              </a:rPr>
              <a:t>arbitrio umano,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opera </a:t>
            </a:r>
            <a:r>
              <a:rPr sz="1200" spc="-5" dirty="0">
                <a:latin typeface="Times New Roman"/>
                <a:cs typeface="Times New Roman"/>
              </a:rPr>
              <a:t>nei </a:t>
            </a:r>
            <a:r>
              <a:rPr sz="1200" dirty="0">
                <a:latin typeface="Times New Roman"/>
                <a:cs typeface="Times New Roman"/>
              </a:rPr>
              <a:t>domini della </a:t>
            </a:r>
            <a:r>
              <a:rPr sz="1200" spc="-5" dirty="0">
                <a:latin typeface="Times New Roman"/>
                <a:cs typeface="Times New Roman"/>
              </a:rPr>
              <a:t>scelta concernente </a:t>
            </a:r>
            <a:r>
              <a:rPr sz="1200" dirty="0">
                <a:latin typeface="Times New Roman"/>
                <a:cs typeface="Times New Roman"/>
              </a:rPr>
              <a:t>il  </a:t>
            </a:r>
            <a:r>
              <a:rPr sz="1200" spc="-5" dirty="0">
                <a:latin typeface="Times New Roman"/>
                <a:cs typeface="Times New Roman"/>
              </a:rPr>
              <a:t>destino eterno della </a:t>
            </a:r>
            <a:r>
              <a:rPr sz="1200" dirty="0">
                <a:latin typeface="Times New Roman"/>
                <a:cs typeface="Times New Roman"/>
              </a:rPr>
              <a:t>personalità </a:t>
            </a:r>
            <a:r>
              <a:rPr sz="1200" spc="-5" dirty="0">
                <a:latin typeface="Times New Roman"/>
                <a:cs typeface="Times New Roman"/>
              </a:rPr>
              <a:t>del mortale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sceglie.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quanto </a:t>
            </a:r>
            <a:r>
              <a:rPr sz="1200" dirty="0">
                <a:latin typeface="Times New Roman"/>
                <a:cs typeface="Times New Roman"/>
              </a:rPr>
              <a:t>riguarda la </a:t>
            </a:r>
            <a:r>
              <a:rPr sz="1200" spc="-5" dirty="0">
                <a:latin typeface="Times New Roman"/>
                <a:cs typeface="Times New Roman"/>
              </a:rPr>
              <a:t>sopravvivenza eterna, Dio </a:t>
            </a:r>
            <a:r>
              <a:rPr sz="1200" dirty="0">
                <a:latin typeface="Times New Roman"/>
                <a:cs typeface="Times New Roman"/>
              </a:rPr>
              <a:t>ha </a:t>
            </a:r>
            <a:r>
              <a:rPr sz="1200" spc="-5" dirty="0">
                <a:latin typeface="Times New Roman"/>
                <a:cs typeface="Times New Roman"/>
              </a:rPr>
              <a:t>decretato </a:t>
            </a:r>
            <a:r>
              <a:rPr sz="1200" dirty="0">
                <a:latin typeface="Times New Roman"/>
                <a:cs typeface="Times New Roman"/>
              </a:rPr>
              <a:t>la sovranità 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volontà </a:t>
            </a:r>
            <a:r>
              <a:rPr sz="1200" spc="-5" dirty="0">
                <a:latin typeface="Times New Roman"/>
                <a:cs typeface="Times New Roman"/>
              </a:rPr>
              <a:t>materiale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mortale,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questo decreto </a:t>
            </a:r>
            <a:r>
              <a:rPr sz="1200" dirty="0">
                <a:latin typeface="Times New Roman"/>
                <a:cs typeface="Times New Roman"/>
              </a:rPr>
              <a:t>è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assoluto.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558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(71.4) 5:6.9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donazione della </a:t>
            </a:r>
            <a:r>
              <a:rPr sz="1200" spc="-5" dirty="0">
                <a:latin typeface="Times New Roman"/>
                <a:cs typeface="Times New Roman"/>
              </a:rPr>
              <a:t>personalità alle </a:t>
            </a:r>
            <a:r>
              <a:rPr sz="1200" dirty="0">
                <a:latin typeface="Times New Roman"/>
                <a:cs typeface="Times New Roman"/>
              </a:rPr>
              <a:t>creature conferisce una relativa </a:t>
            </a:r>
            <a:r>
              <a:rPr sz="1200" spc="-5" dirty="0">
                <a:latin typeface="Times New Roman"/>
                <a:cs typeface="Times New Roman"/>
              </a:rPr>
              <a:t>liberazione dalla </a:t>
            </a:r>
            <a:r>
              <a:rPr sz="1200" dirty="0">
                <a:latin typeface="Times New Roman"/>
                <a:cs typeface="Times New Roman"/>
              </a:rPr>
              <a:t>reazione </a:t>
            </a:r>
            <a:r>
              <a:rPr sz="1200" spc="-5" dirty="0">
                <a:latin typeface="Times New Roman"/>
                <a:cs typeface="Times New Roman"/>
              </a:rPr>
              <a:t>servile alla causalità  antecedente, </a:t>
            </a:r>
            <a:r>
              <a:rPr sz="1200" dirty="0">
                <a:latin typeface="Times New Roman"/>
                <a:cs typeface="Times New Roman"/>
              </a:rPr>
              <a:t>e le personalità di tutti </a:t>
            </a:r>
            <a:r>
              <a:rPr sz="1200" spc="-5" dirty="0">
                <a:latin typeface="Times New Roman"/>
                <a:cs typeface="Times New Roman"/>
              </a:rPr>
              <a:t>questi esseri morali, </a:t>
            </a:r>
            <a:r>
              <a:rPr sz="1200" dirty="0">
                <a:latin typeface="Times New Roman"/>
                <a:cs typeface="Times New Roman"/>
              </a:rPr>
              <a:t>evoluzionari o altro, sono </a:t>
            </a:r>
            <a:r>
              <a:rPr sz="1200" spc="-5" dirty="0">
                <a:latin typeface="Times New Roman"/>
                <a:cs typeface="Times New Roman"/>
              </a:rPr>
              <a:t>incentrate </a:t>
            </a:r>
            <a:r>
              <a:rPr sz="1200" dirty="0">
                <a:latin typeface="Times New Roman"/>
                <a:cs typeface="Times New Roman"/>
              </a:rPr>
              <a:t>nella </a:t>
            </a:r>
            <a:r>
              <a:rPr sz="1200" spc="-5" dirty="0">
                <a:latin typeface="Times New Roman"/>
                <a:cs typeface="Times New Roman"/>
              </a:rPr>
              <a:t>personalità del </a:t>
            </a:r>
            <a:r>
              <a:rPr sz="1200" dirty="0">
                <a:latin typeface="Times New Roman"/>
                <a:cs typeface="Times New Roman"/>
              </a:rPr>
              <a:t>Padre </a:t>
            </a:r>
            <a:r>
              <a:rPr sz="1200" spc="-5" dirty="0">
                <a:latin typeface="Times New Roman"/>
                <a:cs typeface="Times New Roman"/>
              </a:rPr>
              <a:t>Universale.  </a:t>
            </a:r>
            <a:r>
              <a:rPr sz="1200" dirty="0">
                <a:latin typeface="Times New Roman"/>
                <a:cs typeface="Times New Roman"/>
              </a:rPr>
              <a:t>Esse </a:t>
            </a:r>
            <a:r>
              <a:rPr sz="1200" spc="-5" dirty="0">
                <a:latin typeface="Times New Roman"/>
                <a:cs typeface="Times New Roman"/>
              </a:rPr>
              <a:t>sono sempre attratte verso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presenza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Paradiso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quell’affinità dell’essere che costituisce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vasta ed </a:t>
            </a:r>
            <a:r>
              <a:rPr sz="1200" dirty="0">
                <a:latin typeface="Times New Roman"/>
                <a:cs typeface="Times New Roman"/>
              </a:rPr>
              <a:t>universale </a:t>
            </a:r>
            <a:r>
              <a:rPr sz="1200" spc="-5" dirty="0">
                <a:latin typeface="Times New Roman"/>
                <a:cs typeface="Times New Roman"/>
              </a:rPr>
              <a:t>cerchia  familiare 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circuito fraterno del Dio </a:t>
            </a:r>
            <a:r>
              <a:rPr sz="1200" dirty="0">
                <a:latin typeface="Times New Roman"/>
                <a:cs typeface="Times New Roman"/>
              </a:rPr>
              <a:t>eterno. C’è </a:t>
            </a:r>
            <a:r>
              <a:rPr sz="1200" spc="-5" dirty="0">
                <a:latin typeface="Times New Roman"/>
                <a:cs typeface="Times New Roman"/>
              </a:rPr>
              <a:t>affinità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spontaneità </a:t>
            </a:r>
            <a:r>
              <a:rPr sz="1200" dirty="0">
                <a:latin typeface="Times New Roman"/>
                <a:cs typeface="Times New Roman"/>
              </a:rPr>
              <a:t>divina in </a:t>
            </a:r>
            <a:r>
              <a:rPr sz="1200" spc="-5" dirty="0">
                <a:latin typeface="Times New Roman"/>
                <a:cs typeface="Times New Roman"/>
              </a:rPr>
              <a:t>ogni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personalità.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50">
              <a:latin typeface="Times New Roman"/>
              <a:cs typeface="Times New Roman"/>
            </a:endParaRPr>
          </a:p>
          <a:p>
            <a:pPr marL="88900" marR="251460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(71.5) 5:6.10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circuito </a:t>
            </a:r>
            <a:r>
              <a:rPr sz="1200" spc="-5" dirty="0">
                <a:latin typeface="Times New Roman"/>
                <a:cs typeface="Times New Roman"/>
              </a:rPr>
              <a:t>della personalità </a:t>
            </a:r>
            <a:r>
              <a:rPr sz="1200" dirty="0">
                <a:latin typeface="Times New Roman"/>
                <a:cs typeface="Times New Roman"/>
              </a:rPr>
              <a:t>dell’Universo </a:t>
            </a:r>
            <a:r>
              <a:rPr sz="1200" spc="-5" dirty="0">
                <a:latin typeface="Times New Roman"/>
                <a:cs typeface="Times New Roman"/>
              </a:rPr>
              <a:t>degli </a:t>
            </a:r>
            <a:r>
              <a:rPr sz="1200" dirty="0">
                <a:latin typeface="Times New Roman"/>
                <a:cs typeface="Times New Roman"/>
              </a:rPr>
              <a:t>Universi è incentrato nella </a:t>
            </a:r>
            <a:r>
              <a:rPr sz="1200" spc="-5" dirty="0">
                <a:latin typeface="Times New Roman"/>
                <a:cs typeface="Times New Roman"/>
              </a:rPr>
              <a:t>persona </a:t>
            </a:r>
            <a:r>
              <a:rPr sz="1200" dirty="0">
                <a:latin typeface="Times New Roman"/>
                <a:cs typeface="Times New Roman"/>
              </a:rPr>
              <a:t>del Padre </a:t>
            </a:r>
            <a:r>
              <a:rPr sz="1200" spc="-5" dirty="0">
                <a:latin typeface="Times New Roman"/>
                <a:cs typeface="Times New Roman"/>
              </a:rPr>
              <a:t>Universale, 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Padre del  Paradiso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personalmente cosciente </a:t>
            </a:r>
            <a:r>
              <a:rPr sz="1200" dirty="0">
                <a:latin typeface="Times New Roman"/>
                <a:cs typeface="Times New Roman"/>
              </a:rPr>
              <a:t>di tutte le </a:t>
            </a:r>
            <a:r>
              <a:rPr sz="1200" spc="-5" dirty="0">
                <a:latin typeface="Times New Roman"/>
                <a:cs typeface="Times New Roman"/>
              </a:rPr>
              <a:t>personalità su </a:t>
            </a:r>
            <a:r>
              <a:rPr sz="1200" dirty="0">
                <a:latin typeface="Times New Roman"/>
                <a:cs typeface="Times New Roman"/>
              </a:rPr>
              <a:t>tutti i </a:t>
            </a:r>
            <a:r>
              <a:rPr sz="1200" spc="-5" dirty="0">
                <a:latin typeface="Times New Roman"/>
                <a:cs typeface="Times New Roman"/>
              </a:rPr>
              <a:t>livelli d’esistenza autocosciente </a:t>
            </a:r>
            <a:r>
              <a:rPr sz="1200" dirty="0">
                <a:latin typeface="Times New Roman"/>
                <a:cs typeface="Times New Roman"/>
              </a:rPr>
              <a:t>ed è in </a:t>
            </a:r>
            <a:r>
              <a:rPr sz="1200" spc="-5" dirty="0">
                <a:latin typeface="Times New Roman"/>
                <a:cs typeface="Times New Roman"/>
              </a:rPr>
              <a:t>personale contatto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con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2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125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224520" cy="33731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581025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esse.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questa coscienza della personalità </a:t>
            </a:r>
            <a:r>
              <a:rPr sz="1200" dirty="0">
                <a:latin typeface="Times New Roman"/>
                <a:cs typeface="Times New Roman"/>
              </a:rPr>
              <a:t>di tutta la </a:t>
            </a:r>
            <a:r>
              <a:rPr sz="1200" spc="-5" dirty="0">
                <a:latin typeface="Times New Roman"/>
                <a:cs typeface="Times New Roman"/>
              </a:rPr>
              <a:t>creazione esiste indipendentemente dalla </a:t>
            </a:r>
            <a:r>
              <a:rPr sz="1200" dirty="0">
                <a:latin typeface="Times New Roman"/>
                <a:cs typeface="Times New Roman"/>
              </a:rPr>
              <a:t>missione </a:t>
            </a:r>
            <a:r>
              <a:rPr sz="1200" spc="-5" dirty="0">
                <a:latin typeface="Times New Roman"/>
                <a:cs typeface="Times New Roman"/>
              </a:rPr>
              <a:t>degli Aggiustatori </a:t>
            </a:r>
            <a:r>
              <a:rPr sz="1200" spc="15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Pensiero.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812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(71.6) 5:6.11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ogni </a:t>
            </a:r>
            <a:r>
              <a:rPr sz="1200" dirty="0">
                <a:latin typeface="Times New Roman"/>
                <a:cs typeface="Times New Roman"/>
              </a:rPr>
              <a:t>gravità è </a:t>
            </a:r>
            <a:r>
              <a:rPr sz="1200" spc="-5" dirty="0">
                <a:latin typeface="Times New Roman"/>
                <a:cs typeface="Times New Roman"/>
              </a:rPr>
              <a:t>messa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circuito nell’Isola del </a:t>
            </a:r>
            <a:r>
              <a:rPr sz="1200" dirty="0">
                <a:latin typeface="Times New Roman"/>
                <a:cs typeface="Times New Roman"/>
              </a:rPr>
              <a:t>Paradiso e come </a:t>
            </a:r>
            <a:r>
              <a:rPr sz="1200" spc="-5" dirty="0">
                <a:latin typeface="Times New Roman"/>
                <a:cs typeface="Times New Roman"/>
              </a:rPr>
              <a:t>ogni mente </a:t>
            </a:r>
            <a:r>
              <a:rPr sz="1200" dirty="0">
                <a:latin typeface="Times New Roman"/>
                <a:cs typeface="Times New Roman"/>
              </a:rPr>
              <a:t>è messa in </a:t>
            </a:r>
            <a:r>
              <a:rPr sz="1200" spc="-5" dirty="0">
                <a:latin typeface="Times New Roman"/>
                <a:cs typeface="Times New Roman"/>
              </a:rPr>
              <a:t>circuito nell’Attore Congiunto  ed ogni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nel Figlio Eterno, allo stesso </a:t>
            </a:r>
            <a:r>
              <a:rPr sz="1200" dirty="0">
                <a:latin typeface="Times New Roman"/>
                <a:cs typeface="Times New Roman"/>
              </a:rPr>
              <a:t>modo </a:t>
            </a:r>
            <a:r>
              <a:rPr sz="1200" spc="-5" dirty="0">
                <a:latin typeface="Times New Roman"/>
                <a:cs typeface="Times New Roman"/>
              </a:rPr>
              <a:t>ogni personalità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messa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circuito nella </a:t>
            </a:r>
            <a:r>
              <a:rPr sz="1200" dirty="0">
                <a:latin typeface="Times New Roman"/>
                <a:cs typeface="Times New Roman"/>
              </a:rPr>
              <a:t>presenza </a:t>
            </a:r>
            <a:r>
              <a:rPr sz="1200" spc="-5" dirty="0">
                <a:latin typeface="Times New Roman"/>
                <a:cs typeface="Times New Roman"/>
              </a:rPr>
              <a:t>personale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Padre  Universale,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circuito trasmette </a:t>
            </a:r>
            <a:r>
              <a:rPr sz="1200" spc="-5" dirty="0">
                <a:latin typeface="Times New Roman"/>
                <a:cs typeface="Times New Roman"/>
              </a:rPr>
              <a:t>infallibilmente l’adorazione </a:t>
            </a:r>
            <a:r>
              <a:rPr sz="1200" dirty="0">
                <a:latin typeface="Times New Roman"/>
                <a:cs typeface="Times New Roman"/>
              </a:rPr>
              <a:t>di tutte le </a:t>
            </a:r>
            <a:r>
              <a:rPr sz="1200" spc="-5" dirty="0">
                <a:latin typeface="Times New Roman"/>
                <a:cs typeface="Times New Roman"/>
              </a:rPr>
              <a:t>personalità alla </a:t>
            </a:r>
            <a:r>
              <a:rPr sz="1200" dirty="0">
                <a:latin typeface="Times New Roman"/>
                <a:cs typeface="Times New Roman"/>
              </a:rPr>
              <a:t>Personalità </a:t>
            </a:r>
            <a:r>
              <a:rPr sz="1200" spc="-5" dirty="0">
                <a:latin typeface="Times New Roman"/>
                <a:cs typeface="Times New Roman"/>
              </a:rPr>
              <a:t>Originale ed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Eterna.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1874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(71.7) 5:6.12 </a:t>
            </a:r>
            <a:r>
              <a:rPr sz="1200" spc="-5" dirty="0">
                <a:latin typeface="Times New Roman"/>
                <a:cs typeface="Times New Roman"/>
              </a:rPr>
              <a:t>Per quanto concerne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personalità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abitate </a:t>
            </a:r>
            <a:r>
              <a:rPr sz="1200" dirty="0">
                <a:latin typeface="Times New Roman"/>
                <a:cs typeface="Times New Roman"/>
              </a:rPr>
              <a:t>da un </a:t>
            </a:r>
            <a:r>
              <a:rPr sz="1200" spc="-5" dirty="0">
                <a:latin typeface="Times New Roman"/>
                <a:cs typeface="Times New Roman"/>
              </a:rPr>
              <a:t>Aggiustatore, l’attributo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libertà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scelta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concesso </a:t>
            </a:r>
            <a:r>
              <a:rPr sz="1200" dirty="0">
                <a:latin typeface="Times New Roman"/>
                <a:cs typeface="Times New Roman"/>
              </a:rPr>
              <a:t>dal Padre  </a:t>
            </a:r>
            <a:r>
              <a:rPr sz="1200" spc="-5" dirty="0">
                <a:latin typeface="Times New Roman"/>
                <a:cs typeface="Times New Roman"/>
              </a:rPr>
              <a:t>Universale anche </a:t>
            </a:r>
            <a:r>
              <a:rPr sz="1200" dirty="0">
                <a:latin typeface="Times New Roman"/>
                <a:cs typeface="Times New Roman"/>
              </a:rPr>
              <a:t>a loro, e tali </a:t>
            </a:r>
            <a:r>
              <a:rPr sz="1200" spc="-5" dirty="0">
                <a:latin typeface="Times New Roman"/>
                <a:cs typeface="Times New Roman"/>
              </a:rPr>
              <a:t>persone sono anch’esse inserite nel grande circuito dell’amore </a:t>
            </a:r>
            <a:r>
              <a:rPr sz="1200" dirty="0">
                <a:latin typeface="Times New Roman"/>
                <a:cs typeface="Times New Roman"/>
              </a:rPr>
              <a:t>divino, il </a:t>
            </a:r>
            <a:r>
              <a:rPr sz="1200" spc="-5" dirty="0">
                <a:latin typeface="Times New Roman"/>
                <a:cs typeface="Times New Roman"/>
              </a:rPr>
              <a:t>circuito della personalità del  Padre Universale. Dio assicura </a:t>
            </a:r>
            <a:r>
              <a:rPr sz="1200" dirty="0">
                <a:latin typeface="Times New Roman"/>
                <a:cs typeface="Times New Roman"/>
              </a:rPr>
              <a:t>la sovranità di scelta a tutte le vere </a:t>
            </a:r>
            <a:r>
              <a:rPr sz="1200" spc="-5" dirty="0">
                <a:latin typeface="Times New Roman"/>
                <a:cs typeface="Times New Roman"/>
              </a:rPr>
              <a:t>personalità. Nessuna creatura </a:t>
            </a:r>
            <a:r>
              <a:rPr sz="1200" dirty="0">
                <a:latin typeface="Times New Roman"/>
                <a:cs typeface="Times New Roman"/>
              </a:rPr>
              <a:t>personale può </a:t>
            </a:r>
            <a:r>
              <a:rPr sz="1200" spc="-5" dirty="0">
                <a:latin typeface="Times New Roman"/>
                <a:cs typeface="Times New Roman"/>
              </a:rPr>
              <a:t>essere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costretta</a:t>
            </a:r>
            <a:endParaRPr sz="1200">
              <a:latin typeface="Times New Roman"/>
              <a:cs typeface="Times New Roman"/>
            </a:endParaRPr>
          </a:p>
          <a:p>
            <a:pPr marL="88900" marR="428625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all’avventura eterna.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portale </a:t>
            </a:r>
            <a:r>
              <a:rPr sz="1200" spc="-5" dirty="0">
                <a:latin typeface="Times New Roman"/>
                <a:cs typeface="Times New Roman"/>
              </a:rPr>
              <a:t>dell’eternità si </a:t>
            </a:r>
            <a:r>
              <a:rPr sz="1200" dirty="0">
                <a:latin typeface="Times New Roman"/>
                <a:cs typeface="Times New Roman"/>
              </a:rPr>
              <a:t>apre </a:t>
            </a:r>
            <a:r>
              <a:rPr sz="1200" spc="-5" dirty="0">
                <a:latin typeface="Times New Roman"/>
                <a:cs typeface="Times New Roman"/>
              </a:rPr>
              <a:t>solo </a:t>
            </a:r>
            <a:r>
              <a:rPr sz="1200" dirty="0">
                <a:latin typeface="Times New Roman"/>
                <a:cs typeface="Times New Roman"/>
              </a:rPr>
              <a:t>in risposta </a:t>
            </a:r>
            <a:r>
              <a:rPr sz="1200" spc="-5" dirty="0">
                <a:latin typeface="Times New Roman"/>
                <a:cs typeface="Times New Roman"/>
              </a:rPr>
              <a:t>alla libera scelta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figli </a:t>
            </a:r>
            <a:r>
              <a:rPr sz="1200" dirty="0">
                <a:latin typeface="Times New Roman"/>
                <a:cs typeface="Times New Roman"/>
              </a:rPr>
              <a:t>dotati di </a:t>
            </a:r>
            <a:r>
              <a:rPr sz="1200" spc="-5" dirty="0">
                <a:latin typeface="Times New Roman"/>
                <a:cs typeface="Times New Roman"/>
              </a:rPr>
              <a:t>libero arbitrio del Dio </a:t>
            </a:r>
            <a:r>
              <a:rPr sz="1200" dirty="0">
                <a:latin typeface="Times New Roman"/>
                <a:cs typeface="Times New Roman"/>
              </a:rPr>
              <a:t>del  </a:t>
            </a:r>
            <a:r>
              <a:rPr sz="1200" spc="-5" dirty="0">
                <a:latin typeface="Times New Roman"/>
                <a:cs typeface="Times New Roman"/>
              </a:rPr>
              <a:t>libero arbitrio.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73025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(72.1) 5:6.13 </a:t>
            </a:r>
            <a:r>
              <a:rPr sz="1200" spc="-5" dirty="0">
                <a:latin typeface="Times New Roman"/>
                <a:cs typeface="Times New Roman"/>
              </a:rPr>
              <a:t>Quanto sopra rappresenta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miei </a:t>
            </a:r>
            <a:r>
              <a:rPr sz="1200" dirty="0">
                <a:latin typeface="Times New Roman"/>
                <a:cs typeface="Times New Roman"/>
              </a:rPr>
              <a:t>sforzi per </a:t>
            </a:r>
            <a:r>
              <a:rPr sz="1200" spc="-5" dirty="0">
                <a:latin typeface="Times New Roman"/>
                <a:cs typeface="Times New Roman"/>
              </a:rPr>
              <a:t>esporre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relazione tra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vivente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figli </a:t>
            </a:r>
            <a:r>
              <a:rPr sz="1200" dirty="0">
                <a:latin typeface="Times New Roman"/>
                <a:cs typeface="Times New Roman"/>
              </a:rPr>
              <a:t>del tempo. E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tutto è stato  </a:t>
            </a:r>
            <a:r>
              <a:rPr sz="1200" spc="-5" dirty="0">
                <a:latin typeface="Times New Roman"/>
                <a:cs typeface="Times New Roman"/>
              </a:rPr>
              <a:t>detto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fatto, </a:t>
            </a:r>
            <a:r>
              <a:rPr sz="1200" dirty="0">
                <a:latin typeface="Times New Roman"/>
                <a:cs typeface="Times New Roman"/>
              </a:rPr>
              <a:t>io non posso </a:t>
            </a:r>
            <a:r>
              <a:rPr sz="1200" spc="-5" dirty="0">
                <a:latin typeface="Times New Roman"/>
                <a:cs typeface="Times New Roman"/>
              </a:rPr>
              <a:t>far niente </a:t>
            </a:r>
            <a:r>
              <a:rPr sz="1200" dirty="0">
                <a:latin typeface="Times New Roman"/>
                <a:cs typeface="Times New Roman"/>
              </a:rPr>
              <a:t>di più utile che </a:t>
            </a:r>
            <a:r>
              <a:rPr sz="1200" spc="-5" dirty="0">
                <a:latin typeface="Times New Roman"/>
                <a:cs typeface="Times New Roman"/>
              </a:rPr>
              <a:t>ripetere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è vostro </a:t>
            </a:r>
            <a:r>
              <a:rPr sz="1200" spc="-5" dirty="0">
                <a:latin typeface="Times New Roman"/>
                <a:cs typeface="Times New Roman"/>
              </a:rPr>
              <a:t>Padre </a:t>
            </a:r>
            <a:r>
              <a:rPr sz="1200" dirty="0">
                <a:latin typeface="Times New Roman"/>
                <a:cs typeface="Times New Roman"/>
              </a:rPr>
              <a:t>nell’Universo 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voi siete tutti suoi </a:t>
            </a:r>
            <a:r>
              <a:rPr sz="1200" spc="-5" dirty="0">
                <a:latin typeface="Times New Roman"/>
                <a:cs typeface="Times New Roman"/>
              </a:rPr>
              <a:t>figli  planetari.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69215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(72.2) 5:6.14 </a:t>
            </a:r>
            <a:r>
              <a:rPr sz="1200" spc="-5" dirty="0">
                <a:latin typeface="Times New Roman"/>
                <a:cs typeface="Times New Roman"/>
              </a:rPr>
              <a:t>[Questo fascicolo </a:t>
            </a:r>
            <a:r>
              <a:rPr sz="1200" dirty="0">
                <a:latin typeface="Times New Roman"/>
                <a:cs typeface="Times New Roman"/>
              </a:rPr>
              <a:t>è il quinto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ultimo </a:t>
            </a:r>
            <a:r>
              <a:rPr sz="1200" spc="-5" dirty="0">
                <a:latin typeface="Times New Roman"/>
                <a:cs typeface="Times New Roman"/>
              </a:rPr>
              <a:t>della serie che presenta </a:t>
            </a:r>
            <a:r>
              <a:rPr sz="1200" dirty="0">
                <a:latin typeface="Times New Roman"/>
                <a:cs typeface="Times New Roman"/>
              </a:rPr>
              <a:t>la descrizione </a:t>
            </a:r>
            <a:r>
              <a:rPr sz="1200" spc="-5" dirty="0">
                <a:latin typeface="Times New Roman"/>
                <a:cs typeface="Times New Roman"/>
              </a:rPr>
              <a:t>del Padre Universale </a:t>
            </a:r>
            <a:r>
              <a:rPr sz="1200" dirty="0">
                <a:latin typeface="Times New Roman"/>
                <a:cs typeface="Times New Roman"/>
              </a:rPr>
              <a:t>da parte di un  </a:t>
            </a:r>
            <a:r>
              <a:rPr sz="1200" spc="-5" dirty="0">
                <a:latin typeface="Times New Roman"/>
                <a:cs typeface="Times New Roman"/>
              </a:rPr>
              <a:t>Consigliere </a:t>
            </a:r>
            <a:r>
              <a:rPr sz="1200" dirty="0">
                <a:latin typeface="Times New Roman"/>
                <a:cs typeface="Times New Roman"/>
              </a:rPr>
              <a:t>Divino di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Uversa.]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2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126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08761"/>
            <a:ext cx="8141970" cy="4050029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76200" algn="just">
              <a:lnSpc>
                <a:spcPct val="100000"/>
              </a:lnSpc>
              <a:spcBef>
                <a:spcPts val="95"/>
              </a:spcBef>
            </a:pPr>
            <a:r>
              <a:rPr sz="2200" b="1" spc="-5" dirty="0">
                <a:solidFill>
                  <a:srgbClr val="933634"/>
                </a:solidFill>
                <a:latin typeface="Times New Roman"/>
                <a:cs typeface="Times New Roman"/>
              </a:rPr>
              <a:t>Fascicolo </a:t>
            </a:r>
            <a:r>
              <a:rPr sz="2200" b="1" spc="5" dirty="0">
                <a:solidFill>
                  <a:srgbClr val="933634"/>
                </a:solidFill>
                <a:latin typeface="Times New Roman"/>
                <a:cs typeface="Times New Roman"/>
              </a:rPr>
              <a:t>6: </a:t>
            </a:r>
            <a:r>
              <a:rPr sz="2200" b="1" spc="-5" dirty="0">
                <a:solidFill>
                  <a:srgbClr val="933634"/>
                </a:solidFill>
                <a:latin typeface="Times New Roman"/>
                <a:cs typeface="Times New Roman"/>
              </a:rPr>
              <a:t>Il Figlio Eterno</a:t>
            </a:r>
            <a:endParaRPr sz="2200">
              <a:latin typeface="Times New Roman"/>
              <a:cs typeface="Times New Roman"/>
            </a:endParaRPr>
          </a:p>
          <a:p>
            <a:pPr marL="76200" marR="252095" algn="just">
              <a:lnSpc>
                <a:spcPct val="95900"/>
              </a:lnSpc>
              <a:spcBef>
                <a:spcPts val="138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(73.1) 6:0.1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Eterno è </a:t>
            </a:r>
            <a:r>
              <a:rPr sz="1200" spc="-5" dirty="0">
                <a:latin typeface="Times New Roman"/>
                <a:cs typeface="Times New Roman"/>
              </a:rPr>
              <a:t>l’espressione perfetta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finale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“primo” concetto personale ed assoluto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Padre Universale. Di  conseguenza, </a:t>
            </a:r>
            <a:r>
              <a:rPr sz="1200" dirty="0">
                <a:latin typeface="Times New Roman"/>
                <a:cs typeface="Times New Roman"/>
              </a:rPr>
              <a:t>ogniqualvolta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in qualunque modo il </a:t>
            </a:r>
            <a:r>
              <a:rPr sz="1200" spc="-5" dirty="0">
                <a:latin typeface="Times New Roman"/>
                <a:cs typeface="Times New Roman"/>
              </a:rPr>
              <a:t>Padre si esprime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maniera personale ed assoluta,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fa tramite suo </a:t>
            </a:r>
            <a:r>
              <a:rPr sz="1200" dirty="0">
                <a:latin typeface="Times New Roman"/>
                <a:cs typeface="Times New Roman"/>
              </a:rPr>
              <a:t>Figlio  </a:t>
            </a:r>
            <a:r>
              <a:rPr sz="1200" spc="-5" dirty="0">
                <a:latin typeface="Times New Roman"/>
                <a:cs typeface="Times New Roman"/>
              </a:rPr>
              <a:t>Eterno che </a:t>
            </a:r>
            <a:r>
              <a:rPr sz="1200" dirty="0">
                <a:latin typeface="Times New Roman"/>
                <a:cs typeface="Times New Roman"/>
              </a:rPr>
              <a:t>è sempre stato, è e sarà sempre il </a:t>
            </a:r>
            <a:r>
              <a:rPr sz="1200" spc="-5" dirty="0">
                <a:latin typeface="Times New Roman"/>
                <a:cs typeface="Times New Roman"/>
              </a:rPr>
              <a:t>Verbo </a:t>
            </a:r>
            <a:r>
              <a:rPr sz="1200" dirty="0">
                <a:latin typeface="Times New Roman"/>
                <a:cs typeface="Times New Roman"/>
              </a:rPr>
              <a:t>divino e </a:t>
            </a:r>
            <a:r>
              <a:rPr sz="1200" spc="-5" dirty="0">
                <a:latin typeface="Times New Roman"/>
                <a:cs typeface="Times New Roman"/>
              </a:rPr>
              <a:t>vivente. </a:t>
            </a:r>
            <a:r>
              <a:rPr sz="1200" dirty="0">
                <a:latin typeface="Times New Roman"/>
                <a:cs typeface="Times New Roman"/>
              </a:rPr>
              <a:t>Questo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Eterno </a:t>
            </a:r>
            <a:r>
              <a:rPr sz="1200" spc="-5" dirty="0">
                <a:latin typeface="Times New Roman"/>
                <a:cs typeface="Times New Roman"/>
              </a:rPr>
              <a:t>risiede al centro </a:t>
            </a:r>
            <a:r>
              <a:rPr sz="1200" dirty="0">
                <a:latin typeface="Times New Roman"/>
                <a:cs typeface="Times New Roman"/>
              </a:rPr>
              <a:t>di tutte le cose,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in  </a:t>
            </a:r>
            <a:r>
              <a:rPr sz="1200" spc="-5" dirty="0">
                <a:latin typeface="Times New Roman"/>
                <a:cs typeface="Times New Roman"/>
              </a:rPr>
              <a:t>diretta associazione con </a:t>
            </a:r>
            <a:r>
              <a:rPr sz="1200" dirty="0">
                <a:latin typeface="Times New Roman"/>
                <a:cs typeface="Times New Roman"/>
              </a:rPr>
              <a:t>l’avvolgente </a:t>
            </a:r>
            <a:r>
              <a:rPr sz="1200" spc="-5" dirty="0">
                <a:latin typeface="Times New Roman"/>
                <a:cs typeface="Times New Roman"/>
              </a:rPr>
              <a:t>presenza personale del Padre Universale ed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Eterno.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9207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(73.2) 6:0.2 </a:t>
            </a:r>
            <a:r>
              <a:rPr sz="1200" spc="-5" dirty="0">
                <a:latin typeface="Times New Roman"/>
                <a:cs typeface="Times New Roman"/>
              </a:rPr>
              <a:t>Noi parliamo del “primo” pensiero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ed alludiamo ad </a:t>
            </a:r>
            <a:r>
              <a:rPr sz="1200" dirty="0">
                <a:latin typeface="Times New Roman"/>
                <a:cs typeface="Times New Roman"/>
              </a:rPr>
              <a:t>un’impossibile </a:t>
            </a:r>
            <a:r>
              <a:rPr sz="1200" spc="-5" dirty="0">
                <a:latin typeface="Times New Roman"/>
                <a:cs typeface="Times New Roman"/>
              </a:rPr>
              <a:t>origine nel </a:t>
            </a:r>
            <a:r>
              <a:rPr sz="1200" dirty="0">
                <a:latin typeface="Times New Roman"/>
                <a:cs typeface="Times New Roman"/>
              </a:rPr>
              <a:t>tempo </a:t>
            </a:r>
            <a:r>
              <a:rPr sz="1200" spc="-5" dirty="0">
                <a:latin typeface="Times New Roman"/>
                <a:cs typeface="Times New Roman"/>
              </a:rPr>
              <a:t>del Figlio Eterno nell’intento 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trovare accesso </a:t>
            </a:r>
            <a:r>
              <a:rPr sz="1200" dirty="0">
                <a:latin typeface="Times New Roman"/>
                <a:cs typeface="Times New Roman"/>
              </a:rPr>
              <a:t>ai canali di </a:t>
            </a:r>
            <a:r>
              <a:rPr sz="1200" spc="-5" dirty="0">
                <a:latin typeface="Times New Roman"/>
                <a:cs typeface="Times New Roman"/>
              </a:rPr>
              <a:t>pensiero </a:t>
            </a:r>
            <a:r>
              <a:rPr sz="1200" dirty="0">
                <a:latin typeface="Times New Roman"/>
                <a:cs typeface="Times New Roman"/>
              </a:rPr>
              <a:t>dell’intelletto umano. </a:t>
            </a:r>
            <a:r>
              <a:rPr sz="1200" spc="-5" dirty="0">
                <a:latin typeface="Times New Roman"/>
                <a:cs typeface="Times New Roman"/>
              </a:rPr>
              <a:t>Queste distorsioni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linguaggio rappresentano </a:t>
            </a:r>
            <a:r>
              <a:rPr sz="1200" dirty="0">
                <a:latin typeface="Times New Roman"/>
                <a:cs typeface="Times New Roman"/>
              </a:rPr>
              <a:t>i nostri </a:t>
            </a:r>
            <a:r>
              <a:rPr sz="1200" spc="-5" dirty="0">
                <a:latin typeface="Times New Roman"/>
                <a:cs typeface="Times New Roman"/>
              </a:rPr>
              <a:t>migliori </a:t>
            </a:r>
            <a:r>
              <a:rPr sz="1200" dirty="0">
                <a:latin typeface="Times New Roman"/>
                <a:cs typeface="Times New Roman"/>
              </a:rPr>
              <a:t>sforzi 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compromesso che permetta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contatto </a:t>
            </a:r>
            <a:r>
              <a:rPr sz="1200" dirty="0">
                <a:latin typeface="Times New Roman"/>
                <a:cs typeface="Times New Roman"/>
              </a:rPr>
              <a:t>con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menti </a:t>
            </a:r>
            <a:r>
              <a:rPr sz="1200" spc="-5" dirty="0">
                <a:latin typeface="Times New Roman"/>
                <a:cs typeface="Times New Roman"/>
              </a:rPr>
              <a:t>vincolate al </a:t>
            </a:r>
            <a:r>
              <a:rPr sz="1200" dirty="0">
                <a:latin typeface="Times New Roman"/>
                <a:cs typeface="Times New Roman"/>
              </a:rPr>
              <a:t>tempo </a:t>
            </a:r>
            <a:r>
              <a:rPr sz="1200" spc="-5" dirty="0">
                <a:latin typeface="Times New Roman"/>
                <a:cs typeface="Times New Roman"/>
              </a:rPr>
              <a:t>delle creature </a:t>
            </a:r>
            <a:r>
              <a:rPr sz="1200" dirty="0">
                <a:latin typeface="Times New Roman"/>
                <a:cs typeface="Times New Roman"/>
              </a:rPr>
              <a:t>mortali.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senso sequenziale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5" dirty="0">
                <a:latin typeface="Times New Roman"/>
                <a:cs typeface="Times New Roman"/>
              </a:rPr>
              <a:t>Padre  </a:t>
            </a:r>
            <a:r>
              <a:rPr sz="1200" spc="-5" dirty="0">
                <a:latin typeface="Times New Roman"/>
                <a:cs typeface="Times New Roman"/>
              </a:rPr>
              <a:t>Universale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avrebbe </a:t>
            </a:r>
            <a:r>
              <a:rPr sz="1200" dirty="0">
                <a:latin typeface="Times New Roman"/>
                <a:cs typeface="Times New Roman"/>
              </a:rPr>
              <a:t>mai potuto </a:t>
            </a:r>
            <a:r>
              <a:rPr sz="1200" spc="-5" dirty="0">
                <a:latin typeface="Times New Roman"/>
                <a:cs typeface="Times New Roman"/>
              </a:rPr>
              <a:t>avere </a:t>
            </a:r>
            <a:r>
              <a:rPr sz="1200" dirty="0">
                <a:latin typeface="Times New Roman"/>
                <a:cs typeface="Times New Roman"/>
              </a:rPr>
              <a:t>un primo </a:t>
            </a:r>
            <a:r>
              <a:rPr sz="1200" spc="-5" dirty="0">
                <a:latin typeface="Times New Roman"/>
                <a:cs typeface="Times New Roman"/>
              </a:rPr>
              <a:t>pensiero, </a:t>
            </a:r>
            <a:r>
              <a:rPr sz="1200" dirty="0">
                <a:latin typeface="Times New Roman"/>
                <a:cs typeface="Times New Roman"/>
              </a:rPr>
              <a:t>né il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Eterno </a:t>
            </a:r>
            <a:r>
              <a:rPr sz="1200" spc="-5" dirty="0">
                <a:latin typeface="Times New Roman"/>
                <a:cs typeface="Times New Roman"/>
              </a:rPr>
              <a:t>avrebbe </a:t>
            </a:r>
            <a:r>
              <a:rPr sz="1200" dirty="0">
                <a:latin typeface="Times New Roman"/>
                <a:cs typeface="Times New Roman"/>
              </a:rPr>
              <a:t>mai potuto </a:t>
            </a:r>
            <a:r>
              <a:rPr sz="1200" spc="-5" dirty="0">
                <a:latin typeface="Times New Roman"/>
                <a:cs typeface="Times New Roman"/>
              </a:rPr>
              <a:t>avere </a:t>
            </a:r>
            <a:r>
              <a:rPr sz="1200" dirty="0">
                <a:latin typeface="Times New Roman"/>
                <a:cs typeface="Times New Roman"/>
              </a:rPr>
              <a:t>un inizio. </a:t>
            </a:r>
            <a:r>
              <a:rPr sz="1200" spc="-5" dirty="0">
                <a:latin typeface="Times New Roman"/>
                <a:cs typeface="Times New Roman"/>
              </a:rPr>
              <a:t>Ma </a:t>
            </a:r>
            <a:r>
              <a:rPr sz="1200" dirty="0">
                <a:latin typeface="Times New Roman"/>
                <a:cs typeface="Times New Roman"/>
              </a:rPr>
              <a:t>io ho  </a:t>
            </a:r>
            <a:r>
              <a:rPr sz="1200" spc="-5" dirty="0">
                <a:latin typeface="Times New Roman"/>
                <a:cs typeface="Times New Roman"/>
              </a:rPr>
              <a:t>ricevuto l’ordine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descrivere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realtà </a:t>
            </a:r>
            <a:r>
              <a:rPr sz="1200" dirty="0">
                <a:latin typeface="Times New Roman"/>
                <a:cs typeface="Times New Roman"/>
              </a:rPr>
              <a:t>dell’eternità </a:t>
            </a:r>
            <a:r>
              <a:rPr sz="1200" spc="-5" dirty="0">
                <a:latin typeface="Times New Roman"/>
                <a:cs typeface="Times New Roman"/>
              </a:rPr>
              <a:t>alle </a:t>
            </a:r>
            <a:r>
              <a:rPr sz="1200" dirty="0">
                <a:latin typeface="Times New Roman"/>
                <a:cs typeface="Times New Roman"/>
              </a:rPr>
              <a:t>menti dei </a:t>
            </a:r>
            <a:r>
              <a:rPr sz="1200" spc="-5" dirty="0">
                <a:latin typeface="Times New Roman"/>
                <a:cs typeface="Times New Roman"/>
              </a:rPr>
              <a:t>mortali </a:t>
            </a:r>
            <a:r>
              <a:rPr sz="1200" dirty="0">
                <a:latin typeface="Times New Roman"/>
                <a:cs typeface="Times New Roman"/>
              </a:rPr>
              <a:t>limitate </a:t>
            </a:r>
            <a:r>
              <a:rPr sz="1200" spc="-5" dirty="0">
                <a:latin typeface="Times New Roman"/>
                <a:cs typeface="Times New Roman"/>
              </a:rPr>
              <a:t>dal tempo servendomi </a:t>
            </a:r>
            <a:r>
              <a:rPr sz="1200" dirty="0">
                <a:latin typeface="Times New Roman"/>
                <a:cs typeface="Times New Roman"/>
              </a:rPr>
              <a:t>di questi simboli di  </a:t>
            </a:r>
            <a:r>
              <a:rPr sz="1200" spc="-5" dirty="0">
                <a:latin typeface="Times New Roman"/>
                <a:cs typeface="Times New Roman"/>
              </a:rPr>
              <a:t>pensiero, </a:t>
            </a:r>
            <a:r>
              <a:rPr sz="1200" dirty="0">
                <a:latin typeface="Times New Roman"/>
                <a:cs typeface="Times New Roman"/>
              </a:rPr>
              <a:t>e di designare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relazioni </a:t>
            </a:r>
            <a:r>
              <a:rPr sz="1200" spc="-5" dirty="0">
                <a:latin typeface="Times New Roman"/>
                <a:cs typeface="Times New Roman"/>
              </a:rPr>
              <a:t>dell’eternità </a:t>
            </a:r>
            <a:r>
              <a:rPr sz="1200" dirty="0">
                <a:latin typeface="Times New Roman"/>
                <a:cs typeface="Times New Roman"/>
              </a:rPr>
              <a:t>con </a:t>
            </a:r>
            <a:r>
              <a:rPr sz="1200" spc="-5" dirty="0">
                <a:latin typeface="Times New Roman"/>
                <a:cs typeface="Times New Roman"/>
              </a:rPr>
              <a:t>questi concetti temporali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sequenzialità.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6032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(73.3) 6:0.3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Eterno </a:t>
            </a:r>
            <a:r>
              <a:rPr sz="1200" dirty="0">
                <a:latin typeface="Times New Roman"/>
                <a:cs typeface="Times New Roman"/>
              </a:rPr>
              <a:t>è la </a:t>
            </a:r>
            <a:r>
              <a:rPr sz="1200" spc="-5" dirty="0">
                <a:latin typeface="Times New Roman"/>
                <a:cs typeface="Times New Roman"/>
              </a:rPr>
              <a:t>personalizzazione </a:t>
            </a:r>
            <a:r>
              <a:rPr sz="1200" dirty="0">
                <a:latin typeface="Times New Roman"/>
                <a:cs typeface="Times New Roman"/>
              </a:rPr>
              <a:t>spirituale </a:t>
            </a:r>
            <a:r>
              <a:rPr sz="1200" spc="-5" dirty="0">
                <a:latin typeface="Times New Roman"/>
                <a:cs typeface="Times New Roman"/>
              </a:rPr>
              <a:t>del concetto universale ed </a:t>
            </a:r>
            <a:r>
              <a:rPr sz="1200" dirty="0">
                <a:latin typeface="Times New Roman"/>
                <a:cs typeface="Times New Roman"/>
              </a:rPr>
              <a:t>infinito della </a:t>
            </a:r>
            <a:r>
              <a:rPr sz="1200" spc="-5" dirty="0">
                <a:latin typeface="Times New Roman"/>
                <a:cs typeface="Times New Roman"/>
              </a:rPr>
              <a:t>realtà divina, dello </a:t>
            </a:r>
            <a:r>
              <a:rPr sz="1200" dirty="0">
                <a:latin typeface="Times New Roman"/>
                <a:cs typeface="Times New Roman"/>
              </a:rPr>
              <a:t>spirito non  </a:t>
            </a:r>
            <a:r>
              <a:rPr sz="1200" spc="-5" dirty="0">
                <a:latin typeface="Times New Roman"/>
                <a:cs typeface="Times New Roman"/>
              </a:rPr>
              <a:t>qualificato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personalità </a:t>
            </a:r>
            <a:r>
              <a:rPr sz="1200" spc="-5" dirty="0">
                <a:latin typeface="Times New Roman"/>
                <a:cs typeface="Times New Roman"/>
              </a:rPr>
              <a:t>assoluta del Padre </a:t>
            </a:r>
            <a:r>
              <a:rPr sz="1200" spc="5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Paradiso. Perciò </a:t>
            </a:r>
            <a:r>
              <a:rPr sz="1200" dirty="0">
                <a:latin typeface="Times New Roman"/>
                <a:cs typeface="Times New Roman"/>
              </a:rPr>
              <a:t>il Figlio </a:t>
            </a:r>
            <a:r>
              <a:rPr sz="1200" spc="-5" dirty="0">
                <a:latin typeface="Times New Roman"/>
                <a:cs typeface="Times New Roman"/>
              </a:rPr>
              <a:t>costituisce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rivelazione </a:t>
            </a:r>
            <a:r>
              <a:rPr sz="1200" dirty="0">
                <a:latin typeface="Times New Roman"/>
                <a:cs typeface="Times New Roman"/>
              </a:rPr>
              <a:t>divina </a:t>
            </a:r>
            <a:r>
              <a:rPr sz="1200" spc="-5" dirty="0">
                <a:latin typeface="Times New Roman"/>
                <a:cs typeface="Times New Roman"/>
              </a:rPr>
              <a:t>dell’identità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creatore del </a:t>
            </a:r>
            <a:r>
              <a:rPr sz="1200" dirty="0">
                <a:latin typeface="Times New Roman"/>
                <a:cs typeface="Times New Roman"/>
              </a:rPr>
              <a:t>Padre </a:t>
            </a:r>
            <a:r>
              <a:rPr sz="1200" spc="-5" dirty="0">
                <a:latin typeface="Times New Roman"/>
                <a:cs typeface="Times New Roman"/>
              </a:rPr>
              <a:t>Universale.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personalità perfetta del Figlio rivela che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Padre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effettivamente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sorgente eterna ed universale  </a:t>
            </a:r>
            <a:r>
              <a:rPr sz="1200" dirty="0">
                <a:latin typeface="Times New Roman"/>
                <a:cs typeface="Times New Roman"/>
              </a:rPr>
              <a:t>di tutti i </a:t>
            </a:r>
            <a:r>
              <a:rPr sz="1200" spc="-5" dirty="0">
                <a:latin typeface="Times New Roman"/>
                <a:cs typeface="Times New Roman"/>
              </a:rPr>
              <a:t>significati </a:t>
            </a:r>
            <a:r>
              <a:rPr sz="1200" dirty="0">
                <a:latin typeface="Times New Roman"/>
                <a:cs typeface="Times New Roman"/>
              </a:rPr>
              <a:t>e valori </a:t>
            </a:r>
            <a:r>
              <a:rPr sz="1200" spc="-5" dirty="0">
                <a:latin typeface="Times New Roman"/>
                <a:cs typeface="Times New Roman"/>
              </a:rPr>
              <a:t>dello </a:t>
            </a:r>
            <a:r>
              <a:rPr sz="1200" dirty="0">
                <a:latin typeface="Times New Roman"/>
                <a:cs typeface="Times New Roman"/>
              </a:rPr>
              <a:t>spirituale,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volitivo, dell’intenzionale e </a:t>
            </a:r>
            <a:r>
              <a:rPr sz="1200" spc="-5" dirty="0">
                <a:latin typeface="Times New Roman"/>
                <a:cs typeface="Times New Roman"/>
              </a:rPr>
              <a:t>del personale.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431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(73.4) 6:0.4 </a:t>
            </a:r>
            <a:r>
              <a:rPr sz="1200" spc="-5" dirty="0">
                <a:latin typeface="Times New Roman"/>
                <a:cs typeface="Times New Roman"/>
              </a:rPr>
              <a:t>Nel </a:t>
            </a:r>
            <a:r>
              <a:rPr sz="1200" dirty="0">
                <a:latin typeface="Times New Roman"/>
                <a:cs typeface="Times New Roman"/>
              </a:rPr>
              <a:t>nostro </a:t>
            </a:r>
            <a:r>
              <a:rPr sz="1200" spc="-5" dirty="0">
                <a:latin typeface="Times New Roman"/>
                <a:cs typeface="Times New Roman"/>
              </a:rPr>
              <a:t>sforzo per consentire alla </a:t>
            </a:r>
            <a:r>
              <a:rPr sz="1200" dirty="0">
                <a:latin typeface="Times New Roman"/>
                <a:cs typeface="Times New Roman"/>
              </a:rPr>
              <a:t>mente </a:t>
            </a:r>
            <a:r>
              <a:rPr sz="1200" spc="-5" dirty="0">
                <a:latin typeface="Times New Roman"/>
                <a:cs typeface="Times New Roman"/>
              </a:rPr>
              <a:t>finita del tempo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formare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concetto </a:t>
            </a:r>
            <a:r>
              <a:rPr sz="1200" dirty="0">
                <a:latin typeface="Times New Roman"/>
                <a:cs typeface="Times New Roman"/>
              </a:rPr>
              <a:t>sequenziale </a:t>
            </a:r>
            <a:r>
              <a:rPr sz="1200" spc="-5" dirty="0">
                <a:latin typeface="Times New Roman"/>
                <a:cs typeface="Times New Roman"/>
              </a:rPr>
              <a:t>delle relazioni </a:t>
            </a:r>
            <a:r>
              <a:rPr sz="1200" dirty="0">
                <a:latin typeface="Times New Roman"/>
                <a:cs typeface="Times New Roman"/>
              </a:rPr>
              <a:t>tra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esseri  infiniti </a:t>
            </a:r>
            <a:r>
              <a:rPr sz="1200" spc="-5" dirty="0">
                <a:latin typeface="Times New Roman"/>
                <a:cs typeface="Times New Roman"/>
              </a:rPr>
              <a:t>ed eterni </a:t>
            </a:r>
            <a:r>
              <a:rPr sz="1200" dirty="0">
                <a:latin typeface="Times New Roman"/>
                <a:cs typeface="Times New Roman"/>
              </a:rPr>
              <a:t>della Trinità </a:t>
            </a:r>
            <a:r>
              <a:rPr sz="1200" spc="-5" dirty="0">
                <a:latin typeface="Times New Roman"/>
                <a:cs typeface="Times New Roman"/>
              </a:rPr>
              <a:t>del Paradiso, </a:t>
            </a:r>
            <a:r>
              <a:rPr sz="1200" dirty="0">
                <a:latin typeface="Times New Roman"/>
                <a:cs typeface="Times New Roman"/>
              </a:rPr>
              <a:t>utilizziamo </a:t>
            </a:r>
            <a:r>
              <a:rPr sz="1200" spc="-5" dirty="0">
                <a:latin typeface="Times New Roman"/>
                <a:cs typeface="Times New Roman"/>
              </a:rPr>
              <a:t>delle licenze concettuali come quella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si riferisce al “primo </a:t>
            </a:r>
            <a:r>
              <a:rPr sz="1200" dirty="0">
                <a:latin typeface="Times New Roman"/>
                <a:cs typeface="Times New Roman"/>
              </a:rPr>
              <a:t>concetto  </a:t>
            </a:r>
            <a:r>
              <a:rPr sz="1200" spc="-5" dirty="0">
                <a:latin typeface="Times New Roman"/>
                <a:cs typeface="Times New Roman"/>
              </a:rPr>
              <a:t>personale, universale ed </a:t>
            </a:r>
            <a:r>
              <a:rPr sz="1200" dirty="0">
                <a:latin typeface="Times New Roman"/>
                <a:cs typeface="Times New Roman"/>
              </a:rPr>
              <a:t>infinito del </a:t>
            </a:r>
            <a:r>
              <a:rPr sz="1200" spc="-5" dirty="0">
                <a:latin typeface="Times New Roman"/>
                <a:cs typeface="Times New Roman"/>
              </a:rPr>
              <a:t>Padre”. Mi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impossibile trasmettere </a:t>
            </a:r>
            <a:r>
              <a:rPr sz="1200" dirty="0">
                <a:latin typeface="Times New Roman"/>
                <a:cs typeface="Times New Roman"/>
              </a:rPr>
              <a:t>alla </a:t>
            </a:r>
            <a:r>
              <a:rPr sz="1200" spc="-5" dirty="0">
                <a:latin typeface="Times New Roman"/>
                <a:cs typeface="Times New Roman"/>
              </a:rPr>
              <a:t>mente umana </a:t>
            </a:r>
            <a:r>
              <a:rPr sz="1200" dirty="0">
                <a:latin typeface="Times New Roman"/>
                <a:cs typeface="Times New Roman"/>
              </a:rPr>
              <a:t>un’idea </a:t>
            </a:r>
            <a:r>
              <a:rPr sz="1200" spc="-5" dirty="0">
                <a:latin typeface="Times New Roman"/>
                <a:cs typeface="Times New Roman"/>
              </a:rPr>
              <a:t>adeguata </a:t>
            </a:r>
            <a:r>
              <a:rPr sz="1200" dirty="0">
                <a:latin typeface="Times New Roman"/>
                <a:cs typeface="Times New Roman"/>
              </a:rPr>
              <a:t>delle relazioni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eterne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2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127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200390" cy="41351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5969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delle Deità. Perciò impiego termini </a:t>
            </a:r>
            <a:r>
              <a:rPr sz="1200" dirty="0">
                <a:latin typeface="Times New Roman"/>
                <a:cs typeface="Times New Roman"/>
              </a:rPr>
              <a:t>che forniranno </a:t>
            </a:r>
            <a:r>
              <a:rPr sz="1200" spc="-5" dirty="0">
                <a:latin typeface="Times New Roman"/>
                <a:cs typeface="Times New Roman"/>
              </a:rPr>
              <a:t>alla </a:t>
            </a:r>
            <a:r>
              <a:rPr sz="1200" dirty="0">
                <a:latin typeface="Times New Roman"/>
                <a:cs typeface="Times New Roman"/>
              </a:rPr>
              <a:t>mente </a:t>
            </a:r>
            <a:r>
              <a:rPr sz="1200" spc="-5" dirty="0">
                <a:latin typeface="Times New Roman"/>
                <a:cs typeface="Times New Roman"/>
              </a:rPr>
              <a:t>finita </a:t>
            </a:r>
            <a:r>
              <a:rPr sz="1200" dirty="0">
                <a:latin typeface="Times New Roman"/>
                <a:cs typeface="Times New Roman"/>
              </a:rPr>
              <a:t>una qualche idea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relazioni di questi </a:t>
            </a:r>
            <a:r>
              <a:rPr sz="1200" spc="-5" dirty="0">
                <a:latin typeface="Times New Roman"/>
                <a:cs typeface="Times New Roman"/>
              </a:rPr>
              <a:t>esseri eterni </a:t>
            </a:r>
            <a:r>
              <a:rPr sz="1200" dirty="0">
                <a:latin typeface="Times New Roman"/>
                <a:cs typeface="Times New Roman"/>
              </a:rPr>
              <a:t>nelle  </a:t>
            </a:r>
            <a:r>
              <a:rPr sz="1200" spc="-5" dirty="0">
                <a:latin typeface="Times New Roman"/>
                <a:cs typeface="Times New Roman"/>
              </a:rPr>
              <a:t>susseguenti ere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tempo. Noi crediamo </a:t>
            </a:r>
            <a:r>
              <a:rPr sz="1200" dirty="0">
                <a:latin typeface="Times New Roman"/>
                <a:cs typeface="Times New Roman"/>
              </a:rPr>
              <a:t>che il </a:t>
            </a:r>
            <a:r>
              <a:rPr sz="1200" spc="-5" dirty="0">
                <a:latin typeface="Times New Roman"/>
                <a:cs typeface="Times New Roman"/>
              </a:rPr>
              <a:t>Figlio abbia avuto origine dal Padre; </a:t>
            </a:r>
            <a:r>
              <a:rPr sz="1200" dirty="0">
                <a:latin typeface="Times New Roman"/>
                <a:cs typeface="Times New Roman"/>
              </a:rPr>
              <a:t>ci viene insegnato che </a:t>
            </a:r>
            <a:r>
              <a:rPr sz="1200" spc="-5" dirty="0">
                <a:latin typeface="Times New Roman"/>
                <a:cs typeface="Times New Roman"/>
              </a:rPr>
              <a:t>entrambi </a:t>
            </a:r>
            <a:r>
              <a:rPr sz="1200" dirty="0">
                <a:latin typeface="Times New Roman"/>
                <a:cs typeface="Times New Roman"/>
              </a:rPr>
              <a:t>sono  incondizionatamente </a:t>
            </a:r>
            <a:r>
              <a:rPr sz="1200" spc="-5" dirty="0">
                <a:latin typeface="Times New Roman"/>
                <a:cs typeface="Times New Roman"/>
              </a:rPr>
              <a:t>eterni.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evidente, dunque, </a:t>
            </a:r>
            <a:r>
              <a:rPr sz="1200" spc="5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nessuna creatura del </a:t>
            </a:r>
            <a:r>
              <a:rPr sz="1200" dirty="0">
                <a:latin typeface="Times New Roman"/>
                <a:cs typeface="Times New Roman"/>
              </a:rPr>
              <a:t>tempo potrà mai comprendere pienamente </a:t>
            </a:r>
            <a:r>
              <a:rPr sz="1200" spc="-5" dirty="0">
                <a:latin typeface="Times New Roman"/>
                <a:cs typeface="Times New Roman"/>
              </a:rPr>
              <a:t>questo mistero,  quello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che è </a:t>
            </a:r>
            <a:r>
              <a:rPr sz="1200" spc="-5" dirty="0">
                <a:latin typeface="Times New Roman"/>
                <a:cs typeface="Times New Roman"/>
              </a:rPr>
              <a:t>derivato </a:t>
            </a:r>
            <a:r>
              <a:rPr sz="1200" dirty="0">
                <a:latin typeface="Times New Roman"/>
                <a:cs typeface="Times New Roman"/>
              </a:rPr>
              <a:t>dal Padre e che è tuttavia </a:t>
            </a:r>
            <a:r>
              <a:rPr sz="1200" spc="-5" dirty="0">
                <a:latin typeface="Times New Roman"/>
                <a:cs typeface="Times New Roman"/>
              </a:rPr>
              <a:t>coordinatamente eterno con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Padre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stesso.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889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1. L’identità del </a:t>
            </a: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Figlio</a:t>
            </a:r>
            <a:r>
              <a:rPr sz="1600" b="1" spc="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Eterno</a:t>
            </a:r>
            <a:endParaRPr sz="1600">
              <a:latin typeface="Times New Roman"/>
              <a:cs typeface="Times New Roman"/>
            </a:endParaRPr>
          </a:p>
          <a:p>
            <a:pPr marL="88900" marR="120014">
              <a:lnSpc>
                <a:spcPct val="95400"/>
              </a:lnSpc>
              <a:spcBef>
                <a:spcPts val="139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(73.5) 6:1.1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Eterno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l’originale ed </a:t>
            </a:r>
            <a:r>
              <a:rPr sz="1200" dirty="0">
                <a:latin typeface="Times New Roman"/>
                <a:cs typeface="Times New Roman"/>
              </a:rPr>
              <a:t>unigenito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di Dio.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Figlio, </a:t>
            </a:r>
            <a:r>
              <a:rPr sz="1200" dirty="0">
                <a:latin typeface="Times New Roman"/>
                <a:cs typeface="Times New Roman"/>
              </a:rPr>
              <a:t>la Seconda Persona </a:t>
            </a:r>
            <a:r>
              <a:rPr sz="1200" spc="-5" dirty="0">
                <a:latin typeface="Times New Roman"/>
                <a:cs typeface="Times New Roman"/>
              </a:rPr>
              <a:t>della Deità 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creatore  associato </a:t>
            </a:r>
            <a:r>
              <a:rPr sz="1200" dirty="0">
                <a:latin typeface="Times New Roman"/>
                <a:cs typeface="Times New Roman"/>
              </a:rPr>
              <a:t>di tutte le </a:t>
            </a:r>
            <a:r>
              <a:rPr sz="1200" spc="-5" dirty="0">
                <a:latin typeface="Times New Roman"/>
                <a:cs typeface="Times New Roman"/>
              </a:rPr>
              <a:t>cose. </a:t>
            </a:r>
            <a:r>
              <a:rPr sz="1200" dirty="0">
                <a:latin typeface="Times New Roman"/>
                <a:cs typeface="Times New Roman"/>
              </a:rPr>
              <a:t>Come il </a:t>
            </a:r>
            <a:r>
              <a:rPr sz="1200" spc="-5" dirty="0">
                <a:latin typeface="Times New Roman"/>
                <a:cs typeface="Times New Roman"/>
              </a:rPr>
              <a:t>Padre </a:t>
            </a:r>
            <a:r>
              <a:rPr sz="1200" dirty="0">
                <a:latin typeface="Times New Roman"/>
                <a:cs typeface="Times New Roman"/>
              </a:rPr>
              <a:t>è la Prima </a:t>
            </a:r>
            <a:r>
              <a:rPr sz="1200" spc="-5" dirty="0">
                <a:latin typeface="Times New Roman"/>
                <a:cs typeface="Times New Roman"/>
              </a:rPr>
              <a:t>Grande </a:t>
            </a:r>
            <a:r>
              <a:rPr sz="1200" dirty="0">
                <a:latin typeface="Times New Roman"/>
                <a:cs typeface="Times New Roman"/>
              </a:rPr>
              <a:t>Sorgente e Centro, </a:t>
            </a:r>
            <a:r>
              <a:rPr sz="1200" spc="-5" dirty="0">
                <a:latin typeface="Times New Roman"/>
                <a:cs typeface="Times New Roman"/>
              </a:rPr>
              <a:t>così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Eterno </a:t>
            </a:r>
            <a:r>
              <a:rPr sz="1200" dirty="0">
                <a:latin typeface="Times New Roman"/>
                <a:cs typeface="Times New Roman"/>
              </a:rPr>
              <a:t>è la </a:t>
            </a:r>
            <a:r>
              <a:rPr sz="1200" spc="-5" dirty="0">
                <a:latin typeface="Times New Roman"/>
                <a:cs typeface="Times New Roman"/>
              </a:rPr>
              <a:t>Seconda Grande </a:t>
            </a:r>
            <a:r>
              <a:rPr sz="1200" dirty="0">
                <a:latin typeface="Times New Roman"/>
                <a:cs typeface="Times New Roman"/>
              </a:rPr>
              <a:t>Sorgente e  </a:t>
            </a:r>
            <a:r>
              <a:rPr sz="1200" spc="-5" dirty="0">
                <a:latin typeface="Times New Roman"/>
                <a:cs typeface="Times New Roman"/>
              </a:rPr>
              <a:t>Centro.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9144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(74.1) 6:1.2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Eterno </a:t>
            </a:r>
            <a:r>
              <a:rPr sz="1200" dirty="0">
                <a:latin typeface="Times New Roman"/>
                <a:cs typeface="Times New Roman"/>
              </a:rPr>
              <a:t>è il </a:t>
            </a:r>
            <a:r>
              <a:rPr sz="1200" spc="-5" dirty="0">
                <a:latin typeface="Times New Roman"/>
                <a:cs typeface="Times New Roman"/>
              </a:rPr>
              <a:t>centro spirituale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l’amministratore </a:t>
            </a:r>
            <a:r>
              <a:rPr sz="1200" dirty="0">
                <a:latin typeface="Times New Roman"/>
                <a:cs typeface="Times New Roman"/>
              </a:rPr>
              <a:t>divino </a:t>
            </a:r>
            <a:r>
              <a:rPr sz="1200" spc="-5" dirty="0">
                <a:latin typeface="Times New Roman"/>
                <a:cs typeface="Times New Roman"/>
              </a:rPr>
              <a:t>del governo spirituale </a:t>
            </a:r>
            <a:r>
              <a:rPr sz="1200" dirty="0">
                <a:latin typeface="Times New Roman"/>
                <a:cs typeface="Times New Roman"/>
              </a:rPr>
              <a:t>dell’Universo </a:t>
            </a:r>
            <a:r>
              <a:rPr sz="1200" spc="-5" dirty="0">
                <a:latin typeface="Times New Roman"/>
                <a:cs typeface="Times New Roman"/>
              </a:rPr>
              <a:t>degli Universi.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Padre  Universale </a:t>
            </a:r>
            <a:r>
              <a:rPr sz="1200" dirty="0">
                <a:latin typeface="Times New Roman"/>
                <a:cs typeface="Times New Roman"/>
              </a:rPr>
              <a:t>è prima un creatore e poi un controllore; il </a:t>
            </a:r>
            <a:r>
              <a:rPr sz="1200" spc="-5" dirty="0">
                <a:latin typeface="Times New Roman"/>
                <a:cs typeface="Times New Roman"/>
              </a:rPr>
              <a:t>Figlio Eterno </a:t>
            </a:r>
            <a:r>
              <a:rPr sz="1200" dirty="0">
                <a:latin typeface="Times New Roman"/>
                <a:cs typeface="Times New Roman"/>
              </a:rPr>
              <a:t>è prima un </a:t>
            </a:r>
            <a:r>
              <a:rPr sz="1200" spc="-5" dirty="0">
                <a:latin typeface="Times New Roman"/>
                <a:cs typeface="Times New Roman"/>
              </a:rPr>
              <a:t>cocreatore </a:t>
            </a:r>
            <a:r>
              <a:rPr sz="1200" dirty="0">
                <a:latin typeface="Times New Roman"/>
                <a:cs typeface="Times New Roman"/>
              </a:rPr>
              <a:t>e poi un </a:t>
            </a:r>
            <a:r>
              <a:rPr sz="1200" i="1" spc="-5" dirty="0">
                <a:latin typeface="Times New Roman"/>
                <a:cs typeface="Times New Roman"/>
              </a:rPr>
              <a:t>amministratore spirituale. </a:t>
            </a:r>
            <a:r>
              <a:rPr sz="1200" spc="-5" dirty="0">
                <a:latin typeface="Times New Roman"/>
                <a:cs typeface="Times New Roman"/>
              </a:rPr>
              <a:t>“Dio 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spirito”, 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è una </a:t>
            </a:r>
            <a:r>
              <a:rPr sz="1200" spc="-5" dirty="0">
                <a:latin typeface="Times New Roman"/>
                <a:cs typeface="Times New Roman"/>
              </a:rPr>
              <a:t>rivelazione personale </a:t>
            </a:r>
            <a:r>
              <a:rPr sz="1200" dirty="0">
                <a:latin typeface="Times New Roman"/>
                <a:cs typeface="Times New Roman"/>
              </a:rPr>
              <a:t>di questo </a:t>
            </a:r>
            <a:r>
              <a:rPr sz="1200" spc="-5" dirty="0">
                <a:latin typeface="Times New Roman"/>
                <a:cs typeface="Times New Roman"/>
              </a:rPr>
              <a:t>spirito.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Prima </a:t>
            </a:r>
            <a:r>
              <a:rPr sz="1200" spc="-5" dirty="0">
                <a:latin typeface="Times New Roman"/>
                <a:cs typeface="Times New Roman"/>
              </a:rPr>
              <a:t>Sorgente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Centro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l’Assoluto </a:t>
            </a:r>
            <a:r>
              <a:rPr sz="1200" dirty="0">
                <a:latin typeface="Times New Roman"/>
                <a:cs typeface="Times New Roman"/>
              </a:rPr>
              <a:t>della Volizione; </a:t>
            </a:r>
            <a:r>
              <a:rPr sz="1200" spc="-5" dirty="0">
                <a:latin typeface="Times New Roman"/>
                <a:cs typeface="Times New Roman"/>
              </a:rPr>
              <a:t>la  Seconda Sorgente </a:t>
            </a:r>
            <a:r>
              <a:rPr sz="1200" dirty="0">
                <a:latin typeface="Times New Roman"/>
                <a:cs typeface="Times New Roman"/>
              </a:rPr>
              <a:t>e Centro è </a:t>
            </a:r>
            <a:r>
              <a:rPr sz="1200" spc="-5" dirty="0">
                <a:latin typeface="Times New Roman"/>
                <a:cs typeface="Times New Roman"/>
              </a:rPr>
              <a:t>l’Assoluto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Personalità.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558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(74.2) 6:1.3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Padre </a:t>
            </a:r>
            <a:r>
              <a:rPr sz="1200" dirty="0">
                <a:latin typeface="Times New Roman"/>
                <a:cs typeface="Times New Roman"/>
              </a:rPr>
              <a:t>Universale non </a:t>
            </a:r>
            <a:r>
              <a:rPr sz="1200" spc="-5" dirty="0">
                <a:latin typeface="Times New Roman"/>
                <a:cs typeface="Times New Roman"/>
              </a:rPr>
              <a:t>agisce </a:t>
            </a:r>
            <a:r>
              <a:rPr sz="1200" dirty="0">
                <a:latin typeface="Times New Roman"/>
                <a:cs typeface="Times New Roman"/>
              </a:rPr>
              <a:t>mai </a:t>
            </a:r>
            <a:r>
              <a:rPr sz="1200" spc="-5" dirty="0">
                <a:latin typeface="Times New Roman"/>
                <a:cs typeface="Times New Roman"/>
              </a:rPr>
              <a:t>personalmente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creatore </a:t>
            </a:r>
            <a:r>
              <a:rPr sz="1200" spc="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non in </a:t>
            </a:r>
            <a:r>
              <a:rPr sz="1200" spc="-5" dirty="0">
                <a:latin typeface="Times New Roman"/>
                <a:cs typeface="Times New Roman"/>
              </a:rPr>
              <a:t>congiunzione con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con l’azione  coordinata del Figlio. Se chi </a:t>
            </a:r>
            <a:r>
              <a:rPr sz="1200" dirty="0">
                <a:latin typeface="Times New Roman"/>
                <a:cs typeface="Times New Roman"/>
              </a:rPr>
              <a:t>ha </a:t>
            </a:r>
            <a:r>
              <a:rPr sz="1200" spc="-5" dirty="0">
                <a:latin typeface="Times New Roman"/>
                <a:cs typeface="Times New Roman"/>
              </a:rPr>
              <a:t>scritto </a:t>
            </a:r>
            <a:r>
              <a:rPr sz="1200" dirty="0">
                <a:latin typeface="Times New Roman"/>
                <a:cs typeface="Times New Roman"/>
              </a:rPr>
              <a:t>il Nuovo </a:t>
            </a:r>
            <a:r>
              <a:rPr sz="1200" spc="-5" dirty="0">
                <a:latin typeface="Times New Roman"/>
                <a:cs typeface="Times New Roman"/>
              </a:rPr>
              <a:t>Testamento si fosse riferito al Figlio Eterno, </a:t>
            </a:r>
            <a:r>
              <a:rPr sz="1200" dirty="0">
                <a:latin typeface="Times New Roman"/>
                <a:cs typeface="Times New Roman"/>
              </a:rPr>
              <a:t>avrebbe </a:t>
            </a:r>
            <a:r>
              <a:rPr sz="1200" spc="-5" dirty="0">
                <a:latin typeface="Times New Roman"/>
                <a:cs typeface="Times New Roman"/>
              </a:rPr>
              <a:t>espresso </a:t>
            </a:r>
            <a:r>
              <a:rPr sz="1200" dirty="0">
                <a:latin typeface="Times New Roman"/>
                <a:cs typeface="Times New Roman"/>
              </a:rPr>
              <a:t>la verità </a:t>
            </a:r>
            <a:r>
              <a:rPr sz="1200" spc="5" dirty="0">
                <a:latin typeface="Times New Roman"/>
                <a:cs typeface="Times New Roman"/>
              </a:rPr>
              <a:t>quando  </a:t>
            </a:r>
            <a:r>
              <a:rPr sz="1200" spc="-5" dirty="0">
                <a:latin typeface="Times New Roman"/>
                <a:cs typeface="Times New Roman"/>
              </a:rPr>
              <a:t>scrisse: “All’inizio era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Verbo, ed </a:t>
            </a:r>
            <a:r>
              <a:rPr sz="1200" dirty="0">
                <a:latin typeface="Times New Roman"/>
                <a:cs typeface="Times New Roman"/>
              </a:rPr>
              <a:t>il Verbo era con </a:t>
            </a:r>
            <a:r>
              <a:rPr sz="1200" spc="-5" dirty="0">
                <a:latin typeface="Times New Roman"/>
                <a:cs typeface="Times New Roman"/>
              </a:rPr>
              <a:t>Dio, </a:t>
            </a:r>
            <a:r>
              <a:rPr sz="1200" spc="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Verbo </a:t>
            </a:r>
            <a:r>
              <a:rPr sz="1200" dirty="0">
                <a:latin typeface="Times New Roman"/>
                <a:cs typeface="Times New Roman"/>
              </a:rPr>
              <a:t>era Dio. Tutte le </a:t>
            </a:r>
            <a:r>
              <a:rPr sz="1200" spc="-5" dirty="0">
                <a:latin typeface="Times New Roman"/>
                <a:cs typeface="Times New Roman"/>
              </a:rPr>
              <a:t>cose </a:t>
            </a:r>
            <a:r>
              <a:rPr sz="1200" dirty="0">
                <a:latin typeface="Times New Roman"/>
                <a:cs typeface="Times New Roman"/>
              </a:rPr>
              <a:t>sono state </a:t>
            </a:r>
            <a:r>
              <a:rPr sz="1200" spc="-5" dirty="0">
                <a:latin typeface="Times New Roman"/>
                <a:cs typeface="Times New Roman"/>
              </a:rPr>
              <a:t>fatte </a:t>
            </a:r>
            <a:r>
              <a:rPr sz="1200" dirty="0">
                <a:latin typeface="Times New Roman"/>
                <a:cs typeface="Times New Roman"/>
              </a:rPr>
              <a:t>da lui, e niente di </a:t>
            </a:r>
            <a:r>
              <a:rPr sz="1200" spc="-5" dirty="0">
                <a:latin typeface="Times New Roman"/>
                <a:cs typeface="Times New Roman"/>
              </a:rPr>
              <a:t>ciò </a:t>
            </a:r>
            <a:r>
              <a:rPr sz="1200" dirty="0">
                <a:latin typeface="Times New Roman"/>
                <a:cs typeface="Times New Roman"/>
              </a:rPr>
              <a:t>che  è </a:t>
            </a:r>
            <a:r>
              <a:rPr sz="1200" spc="-5" dirty="0">
                <a:latin typeface="Times New Roman"/>
                <a:cs typeface="Times New Roman"/>
              </a:rPr>
              <a:t>stato fatto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stato </a:t>
            </a:r>
            <a:r>
              <a:rPr sz="1200" dirty="0">
                <a:latin typeface="Times New Roman"/>
                <a:cs typeface="Times New Roman"/>
              </a:rPr>
              <a:t>fatto </a:t>
            </a:r>
            <a:r>
              <a:rPr sz="1200" spc="-5" dirty="0">
                <a:latin typeface="Times New Roman"/>
                <a:cs typeface="Times New Roman"/>
              </a:rPr>
              <a:t>senza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lui.”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88900" marR="6604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(74.3) 6:1.4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Figlio del Figlio Eterno </a:t>
            </a:r>
            <a:r>
              <a:rPr sz="1200" dirty="0">
                <a:latin typeface="Times New Roman"/>
                <a:cs typeface="Times New Roman"/>
              </a:rPr>
              <a:t>apparve </a:t>
            </a:r>
            <a:r>
              <a:rPr sz="1200" spc="-5" dirty="0">
                <a:latin typeface="Times New Roman"/>
                <a:cs typeface="Times New Roman"/>
              </a:rPr>
              <a:t>su Urantia, </a:t>
            </a:r>
            <a:r>
              <a:rPr sz="1200" dirty="0">
                <a:latin typeface="Times New Roman"/>
                <a:cs typeface="Times New Roman"/>
              </a:rPr>
              <a:t>quelli che </a:t>
            </a:r>
            <a:r>
              <a:rPr sz="1200" spc="-5" dirty="0">
                <a:latin typeface="Times New Roman"/>
                <a:cs typeface="Times New Roman"/>
              </a:rPr>
              <a:t>fraternizzarono con </a:t>
            </a:r>
            <a:r>
              <a:rPr sz="1200" dirty="0">
                <a:latin typeface="Times New Roman"/>
                <a:cs typeface="Times New Roman"/>
              </a:rPr>
              <a:t>questo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divino in </a:t>
            </a:r>
            <a:r>
              <a:rPr sz="1200" spc="-5" dirty="0">
                <a:latin typeface="Times New Roman"/>
                <a:cs typeface="Times New Roman"/>
              </a:rPr>
              <a:t>forma </a:t>
            </a:r>
            <a:r>
              <a:rPr sz="1200" dirty="0">
                <a:latin typeface="Times New Roman"/>
                <a:cs typeface="Times New Roman"/>
              </a:rPr>
              <a:t>umana  </a:t>
            </a:r>
            <a:r>
              <a:rPr sz="1200" spc="-5" dirty="0">
                <a:latin typeface="Times New Roman"/>
                <a:cs typeface="Times New Roman"/>
              </a:rPr>
              <a:t>parlarono </a:t>
            </a:r>
            <a:r>
              <a:rPr sz="1200" dirty="0">
                <a:latin typeface="Times New Roman"/>
                <a:cs typeface="Times New Roman"/>
              </a:rPr>
              <a:t>di lui come di </a:t>
            </a:r>
            <a:r>
              <a:rPr sz="1200" spc="-5" dirty="0">
                <a:latin typeface="Times New Roman"/>
                <a:cs typeface="Times New Roman"/>
              </a:rPr>
              <a:t>“Colui che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-5" dirty="0">
                <a:latin typeface="Times New Roman"/>
                <a:cs typeface="Times New Roman"/>
              </a:rPr>
              <a:t>fin </a:t>
            </a:r>
            <a:r>
              <a:rPr sz="1200" dirty="0">
                <a:latin typeface="Times New Roman"/>
                <a:cs typeface="Times New Roman"/>
              </a:rPr>
              <a:t>dall’inizio, che </a:t>
            </a:r>
            <a:r>
              <a:rPr sz="1200" spc="-5" dirty="0">
                <a:latin typeface="Times New Roman"/>
                <a:cs typeface="Times New Roman"/>
              </a:rPr>
              <a:t>abbiamo ascoltato,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abbiamo </a:t>
            </a:r>
            <a:r>
              <a:rPr sz="1200" dirty="0">
                <a:latin typeface="Times New Roman"/>
                <a:cs typeface="Times New Roman"/>
              </a:rPr>
              <a:t>visto con i nostri </a:t>
            </a:r>
            <a:r>
              <a:rPr sz="1200" spc="-5" dirty="0">
                <a:latin typeface="Times New Roman"/>
                <a:cs typeface="Times New Roman"/>
              </a:rPr>
              <a:t>occhi, </a:t>
            </a:r>
            <a:r>
              <a:rPr sz="1200" dirty="0">
                <a:latin typeface="Times New Roman"/>
                <a:cs typeface="Times New Roman"/>
              </a:rPr>
              <a:t>che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abbiamo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2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128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82609" cy="360680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43180" algn="just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osservato, </a:t>
            </a:r>
            <a:r>
              <a:rPr sz="1200" dirty="0">
                <a:latin typeface="Times New Roman"/>
                <a:cs typeface="Times New Roman"/>
              </a:rPr>
              <a:t>che le nostre mani </a:t>
            </a:r>
            <a:r>
              <a:rPr sz="1200" spc="-5" dirty="0">
                <a:latin typeface="Times New Roman"/>
                <a:cs typeface="Times New Roman"/>
              </a:rPr>
              <a:t>hanno toccato, </a:t>
            </a:r>
            <a:r>
              <a:rPr sz="1200" dirty="0">
                <a:latin typeface="Times New Roman"/>
                <a:cs typeface="Times New Roman"/>
              </a:rPr>
              <a:t>il Verbo </a:t>
            </a:r>
            <a:r>
              <a:rPr sz="1200" spc="-5" dirty="0">
                <a:latin typeface="Times New Roman"/>
                <a:cs typeface="Times New Roman"/>
              </a:rPr>
              <a:t>stesso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vita”.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questo Figlio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conferimento proveniva dal </a:t>
            </a:r>
            <a:r>
              <a:rPr sz="1200" dirty="0">
                <a:latin typeface="Times New Roman"/>
                <a:cs typeface="Times New Roman"/>
              </a:rPr>
              <a:t>Padre altrettanto  </a:t>
            </a:r>
            <a:r>
              <a:rPr sz="1200" spc="-5" dirty="0">
                <a:latin typeface="Times New Roman"/>
                <a:cs typeface="Times New Roman"/>
              </a:rPr>
              <a:t>veramente </a:t>
            </a:r>
            <a:r>
              <a:rPr sz="1200" dirty="0">
                <a:latin typeface="Times New Roman"/>
                <a:cs typeface="Times New Roman"/>
              </a:rPr>
              <a:t>quanto proveniva il </a:t>
            </a:r>
            <a:r>
              <a:rPr sz="1200" spc="-5" dirty="0">
                <a:latin typeface="Times New Roman"/>
                <a:cs typeface="Times New Roman"/>
              </a:rPr>
              <a:t>Figlio Originale, </a:t>
            </a:r>
            <a:r>
              <a:rPr sz="1200" dirty="0">
                <a:latin typeface="Times New Roman"/>
                <a:cs typeface="Times New Roman"/>
              </a:rPr>
              <a:t>com’è </a:t>
            </a:r>
            <a:r>
              <a:rPr sz="1200" spc="-5" dirty="0">
                <a:latin typeface="Times New Roman"/>
                <a:cs typeface="Times New Roman"/>
              </a:rPr>
              <a:t>indicato </a:t>
            </a:r>
            <a:r>
              <a:rPr sz="1200" dirty="0">
                <a:latin typeface="Times New Roman"/>
                <a:cs typeface="Times New Roman"/>
              </a:rPr>
              <a:t>in una </a:t>
            </a:r>
            <a:r>
              <a:rPr sz="1200" spc="-5" dirty="0">
                <a:latin typeface="Times New Roman"/>
                <a:cs typeface="Times New Roman"/>
              </a:rPr>
              <a:t>delle sue preghiere terrene: </a:t>
            </a:r>
            <a:r>
              <a:rPr sz="1200" dirty="0">
                <a:latin typeface="Times New Roman"/>
                <a:cs typeface="Times New Roman"/>
              </a:rPr>
              <a:t>“Ed </a:t>
            </a:r>
            <a:r>
              <a:rPr sz="1200" spc="-5" dirty="0">
                <a:latin typeface="Times New Roman"/>
                <a:cs typeface="Times New Roman"/>
              </a:rPr>
              <a:t>ora,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Padre </a:t>
            </a:r>
            <a:r>
              <a:rPr sz="1200" dirty="0">
                <a:latin typeface="Times New Roman"/>
                <a:cs typeface="Times New Roman"/>
              </a:rPr>
              <a:t>mio, glorificami 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il tuo </a:t>
            </a:r>
            <a:r>
              <a:rPr sz="1200" spc="-5" dirty="0">
                <a:latin typeface="Times New Roman"/>
                <a:cs typeface="Times New Roman"/>
              </a:rPr>
              <a:t>essere, con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gloria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avevo </a:t>
            </a:r>
            <a:r>
              <a:rPr sz="1200" spc="-5" dirty="0">
                <a:latin typeface="Times New Roman"/>
                <a:cs typeface="Times New Roman"/>
              </a:rPr>
              <a:t>presso </a:t>
            </a:r>
            <a:r>
              <a:rPr sz="1200" dirty="0">
                <a:latin typeface="Times New Roman"/>
                <a:cs typeface="Times New Roman"/>
              </a:rPr>
              <a:t>di te </a:t>
            </a:r>
            <a:r>
              <a:rPr sz="1200" spc="-5" dirty="0">
                <a:latin typeface="Times New Roman"/>
                <a:cs typeface="Times New Roman"/>
              </a:rPr>
              <a:t>prima che questo </a:t>
            </a:r>
            <a:r>
              <a:rPr sz="1200" dirty="0">
                <a:latin typeface="Times New Roman"/>
                <a:cs typeface="Times New Roman"/>
              </a:rPr>
              <a:t>mondo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fosse.”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10604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(74.4) 6:1.5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Eterno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conosciuto con </a:t>
            </a:r>
            <a:r>
              <a:rPr sz="1200" dirty="0">
                <a:latin typeface="Times New Roman"/>
                <a:cs typeface="Times New Roman"/>
              </a:rPr>
              <a:t>nomi </a:t>
            </a:r>
            <a:r>
              <a:rPr sz="1200" spc="-5" dirty="0">
                <a:latin typeface="Times New Roman"/>
                <a:cs typeface="Times New Roman"/>
              </a:rPr>
              <a:t>differenti nei vari </a:t>
            </a:r>
            <a:r>
              <a:rPr sz="1200" dirty="0">
                <a:latin typeface="Times New Roman"/>
                <a:cs typeface="Times New Roman"/>
              </a:rPr>
              <a:t>Universi. </a:t>
            </a:r>
            <a:r>
              <a:rPr sz="1200" spc="-5" dirty="0">
                <a:latin typeface="Times New Roman"/>
                <a:cs typeface="Times New Roman"/>
              </a:rPr>
              <a:t>Nell’Universo centrale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conosciuto come </a:t>
            </a:r>
            <a:r>
              <a:rPr sz="1200" dirty="0">
                <a:latin typeface="Times New Roman"/>
                <a:cs typeface="Times New Roman"/>
              </a:rPr>
              <a:t>la Sorgente  </a:t>
            </a:r>
            <a:r>
              <a:rPr sz="1200" spc="-5" dirty="0">
                <a:latin typeface="Times New Roman"/>
                <a:cs typeface="Times New Roman"/>
              </a:rPr>
              <a:t>Coordinata,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Cocreatore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l’Associato Assoluto. </a:t>
            </a:r>
            <a:r>
              <a:rPr sz="1200" dirty="0">
                <a:latin typeface="Times New Roman"/>
                <a:cs typeface="Times New Roman"/>
              </a:rPr>
              <a:t>Su </a:t>
            </a:r>
            <a:r>
              <a:rPr sz="1200" spc="-5" dirty="0">
                <a:latin typeface="Times New Roman"/>
                <a:cs typeface="Times New Roman"/>
              </a:rPr>
              <a:t>Uversa,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capitale del Superuniverso, </a:t>
            </a:r>
            <a:r>
              <a:rPr sz="1200" dirty="0">
                <a:latin typeface="Times New Roman"/>
                <a:cs typeface="Times New Roman"/>
              </a:rPr>
              <a:t>noi designiamo il </a:t>
            </a:r>
            <a:r>
              <a:rPr sz="1200" spc="-5" dirty="0">
                <a:latin typeface="Times New Roman"/>
                <a:cs typeface="Times New Roman"/>
              </a:rPr>
              <a:t>Figlio come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Centro  Spirituale </a:t>
            </a:r>
            <a:r>
              <a:rPr sz="1200" dirty="0">
                <a:latin typeface="Times New Roman"/>
                <a:cs typeface="Times New Roman"/>
              </a:rPr>
              <a:t>Coordinato e come </a:t>
            </a:r>
            <a:r>
              <a:rPr sz="1200" spc="-5" dirty="0">
                <a:latin typeface="Times New Roman"/>
                <a:cs typeface="Times New Roman"/>
              </a:rPr>
              <a:t>l’Amministratore Spirituale Eterno. Su Salvington,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capitale del </a:t>
            </a:r>
            <a:r>
              <a:rPr sz="1200" dirty="0">
                <a:latin typeface="Times New Roman"/>
                <a:cs typeface="Times New Roman"/>
              </a:rPr>
              <a:t>vostro </a:t>
            </a:r>
            <a:r>
              <a:rPr sz="1200" spc="-5" dirty="0">
                <a:latin typeface="Times New Roman"/>
                <a:cs typeface="Times New Roman"/>
              </a:rPr>
              <a:t>Universo locale, </a:t>
            </a:r>
            <a:r>
              <a:rPr sz="1200" dirty="0">
                <a:latin typeface="Times New Roman"/>
                <a:cs typeface="Times New Roman"/>
              </a:rPr>
              <a:t>questo 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è indicato come la </a:t>
            </a:r>
            <a:r>
              <a:rPr sz="1200" spc="-5" dirty="0">
                <a:latin typeface="Times New Roman"/>
                <a:cs typeface="Times New Roman"/>
              </a:rPr>
              <a:t>Seconda </a:t>
            </a:r>
            <a:r>
              <a:rPr sz="1200" dirty="0">
                <a:latin typeface="Times New Roman"/>
                <a:cs typeface="Times New Roman"/>
              </a:rPr>
              <a:t>Eterna </a:t>
            </a:r>
            <a:r>
              <a:rPr sz="1200" spc="-5" dirty="0">
                <a:latin typeface="Times New Roman"/>
                <a:cs typeface="Times New Roman"/>
              </a:rPr>
              <a:t>Sorgente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Centro.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Melchizedek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chiamano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dei Figli. Sul </a:t>
            </a:r>
            <a:r>
              <a:rPr sz="1200" dirty="0">
                <a:latin typeface="Times New Roman"/>
                <a:cs typeface="Times New Roman"/>
              </a:rPr>
              <a:t>vostro mondo, ma  non </a:t>
            </a:r>
            <a:r>
              <a:rPr sz="1200" spc="-5" dirty="0">
                <a:latin typeface="Times New Roman"/>
                <a:cs typeface="Times New Roman"/>
              </a:rPr>
              <a:t>nel </a:t>
            </a:r>
            <a:r>
              <a:rPr sz="1200" dirty="0">
                <a:latin typeface="Times New Roman"/>
                <a:cs typeface="Times New Roman"/>
              </a:rPr>
              <a:t>vostro </a:t>
            </a:r>
            <a:r>
              <a:rPr sz="1200" spc="-5" dirty="0">
                <a:latin typeface="Times New Roman"/>
                <a:cs typeface="Times New Roman"/>
              </a:rPr>
              <a:t>sistema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sfere abitate, questo Figlio Originale </a:t>
            </a:r>
            <a:r>
              <a:rPr sz="1200" dirty="0">
                <a:latin typeface="Times New Roman"/>
                <a:cs typeface="Times New Roman"/>
              </a:rPr>
              <a:t>è stato confuso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Figlio Creatore coordinato, Micael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Nebadon, </a:t>
            </a:r>
            <a:r>
              <a:rPr sz="1200" dirty="0">
                <a:latin typeface="Times New Roman"/>
                <a:cs typeface="Times New Roman"/>
              </a:rPr>
              <a:t>che ha </a:t>
            </a:r>
            <a:r>
              <a:rPr sz="1200" spc="-5" dirty="0">
                <a:latin typeface="Times New Roman"/>
                <a:cs typeface="Times New Roman"/>
              </a:rPr>
              <a:t>conferito se stesso alle </a:t>
            </a:r>
            <a:r>
              <a:rPr sz="1200" dirty="0">
                <a:latin typeface="Times New Roman"/>
                <a:cs typeface="Times New Roman"/>
              </a:rPr>
              <a:t>razze mortali di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Urantia.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40005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(74.5) 6:1.6 </a:t>
            </a:r>
            <a:r>
              <a:rPr sz="1200" spc="-5" dirty="0">
                <a:latin typeface="Times New Roman"/>
                <a:cs typeface="Times New Roman"/>
              </a:rPr>
              <a:t>Benché ciascuno dei Figli Paradisiaci </a:t>
            </a:r>
            <a:r>
              <a:rPr sz="1200" dirty="0">
                <a:latin typeface="Times New Roman"/>
                <a:cs typeface="Times New Roman"/>
              </a:rPr>
              <a:t>possa </a:t>
            </a:r>
            <a:r>
              <a:rPr sz="1200" spc="-5" dirty="0">
                <a:latin typeface="Times New Roman"/>
                <a:cs typeface="Times New Roman"/>
              </a:rPr>
              <a:t>essere chiamato </a:t>
            </a:r>
            <a:r>
              <a:rPr sz="1200" dirty="0">
                <a:latin typeface="Times New Roman"/>
                <a:cs typeface="Times New Roman"/>
              </a:rPr>
              <a:t>a giusto titolo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Dio, </a:t>
            </a:r>
            <a:r>
              <a:rPr sz="1200" dirty="0">
                <a:latin typeface="Times New Roman"/>
                <a:cs typeface="Times New Roman"/>
              </a:rPr>
              <a:t>noi </a:t>
            </a:r>
            <a:r>
              <a:rPr sz="1200" spc="-5" dirty="0">
                <a:latin typeface="Times New Roman"/>
                <a:cs typeface="Times New Roman"/>
              </a:rPr>
              <a:t>abbiamo l’abitudine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riservare l’appellativo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“Figlio Eterno” al Figlio Originale,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Seconda Sorgente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Centro, cocreatore con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Padre </a:t>
            </a:r>
            <a:r>
              <a:rPr sz="1200" dirty="0">
                <a:latin typeface="Times New Roman"/>
                <a:cs typeface="Times New Roman"/>
              </a:rPr>
              <a:t>Universale  </a:t>
            </a:r>
            <a:r>
              <a:rPr sz="1200" spc="-5" dirty="0">
                <a:latin typeface="Times New Roman"/>
                <a:cs typeface="Times New Roman"/>
              </a:rPr>
              <a:t>dell’Universo centrale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potere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perfezione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cocreatore </a:t>
            </a:r>
            <a:r>
              <a:rPr sz="1200" dirty="0">
                <a:latin typeface="Times New Roman"/>
                <a:cs typeface="Times New Roman"/>
              </a:rPr>
              <a:t>di tutti </a:t>
            </a:r>
            <a:r>
              <a:rPr sz="1200" spc="-5" dirty="0">
                <a:latin typeface="Times New Roman"/>
                <a:cs typeface="Times New Roman"/>
              </a:rPr>
              <a:t>gli altri Figli </a:t>
            </a:r>
            <a:r>
              <a:rPr sz="1200" dirty="0">
                <a:latin typeface="Times New Roman"/>
                <a:cs typeface="Times New Roman"/>
              </a:rPr>
              <a:t>divini </a:t>
            </a:r>
            <a:r>
              <a:rPr sz="1200" spc="-5" dirty="0">
                <a:latin typeface="Times New Roman"/>
                <a:cs typeface="Times New Roman"/>
              </a:rPr>
              <a:t>originati dalle Deità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infinite.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  <a:spcBef>
                <a:spcPts val="5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2. La natura del Figlio</a:t>
            </a:r>
            <a:r>
              <a:rPr sz="1600" b="1" spc="30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Eterno</a:t>
            </a:r>
            <a:endParaRPr sz="1600">
              <a:latin typeface="Times New Roman"/>
              <a:cs typeface="Times New Roman"/>
            </a:endParaRPr>
          </a:p>
          <a:p>
            <a:pPr marL="76200" marR="210185">
              <a:lnSpc>
                <a:spcPct val="95500"/>
              </a:lnSpc>
              <a:spcBef>
                <a:spcPts val="138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(74.6) 6:2.1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Eterno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altrettanto </a:t>
            </a:r>
            <a:r>
              <a:rPr sz="1200" dirty="0">
                <a:latin typeface="Times New Roman"/>
                <a:cs typeface="Times New Roman"/>
              </a:rPr>
              <a:t>immutabile </a:t>
            </a:r>
            <a:r>
              <a:rPr sz="1200" spc="-5" dirty="0">
                <a:latin typeface="Times New Roman"/>
                <a:cs typeface="Times New Roman"/>
              </a:rPr>
              <a:t>ed infinitamente degno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fiducia quanto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Padre Universale. Egli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anche  altrettanto </a:t>
            </a:r>
            <a:r>
              <a:rPr sz="1200" dirty="0">
                <a:latin typeface="Times New Roman"/>
                <a:cs typeface="Times New Roman"/>
              </a:rPr>
              <a:t>spirituale quanto il </a:t>
            </a:r>
            <a:r>
              <a:rPr sz="1200" spc="-5" dirty="0">
                <a:latin typeface="Times New Roman"/>
                <a:cs typeface="Times New Roman"/>
              </a:rPr>
              <a:t>Padre, </a:t>
            </a:r>
            <a:r>
              <a:rPr sz="1200" dirty="0">
                <a:latin typeface="Times New Roman"/>
                <a:cs typeface="Times New Roman"/>
              </a:rPr>
              <a:t>veramente uno spirito </a:t>
            </a:r>
            <a:r>
              <a:rPr sz="1200" spc="-5" dirty="0">
                <a:latin typeface="Times New Roman"/>
                <a:cs typeface="Times New Roman"/>
              </a:rPr>
              <a:t>illimitato. A </a:t>
            </a:r>
            <a:r>
              <a:rPr sz="1200" dirty="0">
                <a:latin typeface="Times New Roman"/>
                <a:cs typeface="Times New Roman"/>
              </a:rPr>
              <a:t>voi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siete di umile </a:t>
            </a:r>
            <a:r>
              <a:rPr sz="1200" spc="-5" dirty="0">
                <a:latin typeface="Times New Roman"/>
                <a:cs typeface="Times New Roman"/>
              </a:rPr>
              <a:t>origine,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dovrebbe apparire  più </a:t>
            </a:r>
            <a:r>
              <a:rPr sz="1200" spc="-5" dirty="0">
                <a:latin typeface="Times New Roman"/>
                <a:cs typeface="Times New Roman"/>
              </a:rPr>
              <a:t>personale </a:t>
            </a:r>
            <a:r>
              <a:rPr sz="1200" dirty="0">
                <a:latin typeface="Times New Roman"/>
                <a:cs typeface="Times New Roman"/>
              </a:rPr>
              <a:t>poiché è un </a:t>
            </a:r>
            <a:r>
              <a:rPr sz="1200" spc="-5" dirty="0">
                <a:latin typeface="Times New Roman"/>
                <a:cs typeface="Times New Roman"/>
              </a:rPr>
              <a:t>gradino </a:t>
            </a:r>
            <a:r>
              <a:rPr sz="1200" dirty="0">
                <a:latin typeface="Times New Roman"/>
                <a:cs typeface="Times New Roman"/>
              </a:rPr>
              <a:t>più vicino a voi rispetto al </a:t>
            </a:r>
            <a:r>
              <a:rPr sz="1200" spc="-5" dirty="0">
                <a:latin typeface="Times New Roman"/>
                <a:cs typeface="Times New Roman"/>
              </a:rPr>
              <a:t>Padre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Universale.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2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129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39419" y="513333"/>
            <a:ext cx="8208009" cy="40773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01600">
              <a:lnSpc>
                <a:spcPts val="1410"/>
              </a:lnSpc>
              <a:spcBef>
                <a:spcPts val="10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(74.7) 6:2.2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Eterno </a:t>
            </a:r>
            <a:r>
              <a:rPr sz="1200" dirty="0">
                <a:latin typeface="Times New Roman"/>
                <a:cs typeface="Times New Roman"/>
              </a:rPr>
              <a:t>è il </a:t>
            </a:r>
            <a:r>
              <a:rPr sz="1200" spc="-5" dirty="0">
                <a:latin typeface="Times New Roman"/>
                <a:cs typeface="Times New Roman"/>
              </a:rPr>
              <a:t>Verbo eterno di </a:t>
            </a:r>
            <a:r>
              <a:rPr sz="1200" dirty="0">
                <a:latin typeface="Times New Roman"/>
                <a:cs typeface="Times New Roman"/>
              </a:rPr>
              <a:t>Dio.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tutto simile </a:t>
            </a:r>
            <a:r>
              <a:rPr sz="1200" spc="-5" dirty="0">
                <a:latin typeface="Times New Roman"/>
                <a:cs typeface="Times New Roman"/>
              </a:rPr>
              <a:t>al Padre.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effetti,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Eterno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il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Padre</a:t>
            </a:r>
            <a:endParaRPr sz="1200">
              <a:latin typeface="Times New Roman"/>
              <a:cs typeface="Times New Roman"/>
            </a:endParaRPr>
          </a:p>
          <a:p>
            <a:pPr marL="101600" marR="103505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personalmente manifesto all’Universo degli </a:t>
            </a:r>
            <a:r>
              <a:rPr sz="1200" dirty="0">
                <a:latin typeface="Times New Roman"/>
                <a:cs typeface="Times New Roman"/>
              </a:rPr>
              <a:t>Universi. </a:t>
            </a:r>
            <a:r>
              <a:rPr sz="1200" spc="-5" dirty="0">
                <a:latin typeface="Times New Roman"/>
                <a:cs typeface="Times New Roman"/>
              </a:rPr>
              <a:t>Per questo </a:t>
            </a:r>
            <a:r>
              <a:rPr sz="1200" dirty="0">
                <a:latin typeface="Times New Roman"/>
                <a:cs typeface="Times New Roman"/>
              </a:rPr>
              <a:t>è stato, è e </a:t>
            </a:r>
            <a:r>
              <a:rPr sz="1200" spc="-5" dirty="0">
                <a:latin typeface="Times New Roman"/>
                <a:cs typeface="Times New Roman"/>
              </a:rPr>
              <a:t>sarà </a:t>
            </a:r>
            <a:r>
              <a:rPr sz="1200" dirty="0">
                <a:latin typeface="Times New Roman"/>
                <a:cs typeface="Times New Roman"/>
              </a:rPr>
              <a:t>sempre </a:t>
            </a:r>
            <a:r>
              <a:rPr sz="1200" spc="-5" dirty="0">
                <a:latin typeface="Times New Roman"/>
                <a:cs typeface="Times New Roman"/>
              </a:rPr>
              <a:t>vero </a:t>
            </a:r>
            <a:r>
              <a:rPr sz="1200" dirty="0">
                <a:latin typeface="Times New Roman"/>
                <a:cs typeface="Times New Roman"/>
              </a:rPr>
              <a:t>dire del </a:t>
            </a:r>
            <a:r>
              <a:rPr sz="1200" spc="-5" dirty="0">
                <a:latin typeface="Times New Roman"/>
                <a:cs typeface="Times New Roman"/>
              </a:rPr>
              <a:t>Figlio Eterno </a:t>
            </a:r>
            <a:r>
              <a:rPr sz="1200" dirty="0">
                <a:latin typeface="Times New Roman"/>
                <a:cs typeface="Times New Roman"/>
              </a:rPr>
              <a:t>e di tutti i </a:t>
            </a:r>
            <a:r>
              <a:rPr sz="1200" spc="-5" dirty="0">
                <a:latin typeface="Times New Roman"/>
                <a:cs typeface="Times New Roman"/>
              </a:rPr>
              <a:t>Figli  Creatori coordinati che: </a:t>
            </a:r>
            <a:r>
              <a:rPr sz="1200" dirty="0">
                <a:latin typeface="Times New Roman"/>
                <a:cs typeface="Times New Roman"/>
              </a:rPr>
              <a:t>“Colui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ha visto il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ha visto il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Padre.”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101600" marR="939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(74.8) 6:2.3 </a:t>
            </a:r>
            <a:r>
              <a:rPr sz="1200" spc="-5" dirty="0">
                <a:latin typeface="Times New Roman"/>
                <a:cs typeface="Times New Roman"/>
              </a:rPr>
              <a:t>Per natura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tutto simile </a:t>
            </a:r>
            <a:r>
              <a:rPr sz="1200" spc="-5" dirty="0">
                <a:latin typeface="Times New Roman"/>
                <a:cs typeface="Times New Roman"/>
              </a:rPr>
              <a:t>al Padre spirituale. Quando </a:t>
            </a:r>
            <a:r>
              <a:rPr sz="1200" dirty="0">
                <a:latin typeface="Times New Roman"/>
                <a:cs typeface="Times New Roman"/>
              </a:rPr>
              <a:t>adoriamo il </a:t>
            </a:r>
            <a:r>
              <a:rPr sz="1200" spc="-5" dirty="0">
                <a:latin typeface="Times New Roman"/>
                <a:cs typeface="Times New Roman"/>
              </a:rPr>
              <a:t>Padre </a:t>
            </a:r>
            <a:r>
              <a:rPr sz="1200" dirty="0">
                <a:latin typeface="Times New Roman"/>
                <a:cs typeface="Times New Roman"/>
              </a:rPr>
              <a:t>Universale, </a:t>
            </a:r>
            <a:r>
              <a:rPr sz="1200" spc="-5" dirty="0">
                <a:latin typeface="Times New Roman"/>
                <a:cs typeface="Times New Roman"/>
              </a:rPr>
              <a:t>allo stesso tempo </a:t>
            </a:r>
            <a:r>
              <a:rPr sz="1200" dirty="0">
                <a:latin typeface="Times New Roman"/>
                <a:cs typeface="Times New Roman"/>
              </a:rPr>
              <a:t>noi  </a:t>
            </a:r>
            <a:r>
              <a:rPr sz="1200" spc="-5" dirty="0">
                <a:latin typeface="Times New Roman"/>
                <a:cs typeface="Times New Roman"/>
              </a:rPr>
              <a:t>adoriamo effettivamente Dio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lo Spirito.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altrettanto divinamente reale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eterno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5" dirty="0">
                <a:latin typeface="Times New Roman"/>
                <a:cs typeface="Times New Roman"/>
              </a:rPr>
              <a:t>natura </a:t>
            </a:r>
            <a:r>
              <a:rPr sz="1200" spc="-5" dirty="0">
                <a:latin typeface="Times New Roman"/>
                <a:cs typeface="Times New Roman"/>
              </a:rPr>
              <a:t>quanto Dio </a:t>
            </a:r>
            <a:r>
              <a:rPr sz="1200" dirty="0">
                <a:latin typeface="Times New Roman"/>
                <a:cs typeface="Times New Roman"/>
              </a:rPr>
              <a:t>il  </a:t>
            </a:r>
            <a:r>
              <a:rPr sz="1200" spc="-5" dirty="0">
                <a:latin typeface="Times New Roman"/>
                <a:cs typeface="Times New Roman"/>
              </a:rPr>
              <a:t>Padre.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101600" marR="126364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(75.1) 6:2.4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non solo </a:t>
            </a:r>
            <a:r>
              <a:rPr sz="1200" spc="-5" dirty="0">
                <a:latin typeface="Times New Roman"/>
                <a:cs typeface="Times New Roman"/>
              </a:rPr>
              <a:t>possiede </a:t>
            </a:r>
            <a:r>
              <a:rPr sz="1200" dirty="0">
                <a:latin typeface="Times New Roman"/>
                <a:cs typeface="Times New Roman"/>
              </a:rPr>
              <a:t>tutta la </a:t>
            </a:r>
            <a:r>
              <a:rPr sz="1200" spc="-5" dirty="0">
                <a:latin typeface="Times New Roman"/>
                <a:cs typeface="Times New Roman"/>
              </a:rPr>
              <a:t>rettitudine infinita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trascendente del Padre,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riflette anche </a:t>
            </a:r>
            <a:r>
              <a:rPr sz="1200" dirty="0">
                <a:latin typeface="Times New Roman"/>
                <a:cs typeface="Times New Roman"/>
              </a:rPr>
              <a:t>tutta la santità di carattere  </a:t>
            </a:r>
            <a:r>
              <a:rPr sz="1200" spc="-5" dirty="0">
                <a:latin typeface="Times New Roman"/>
                <a:cs typeface="Times New Roman"/>
              </a:rPr>
              <a:t>del Padre.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condivide la </a:t>
            </a:r>
            <a:r>
              <a:rPr sz="1200" spc="-5" dirty="0">
                <a:latin typeface="Times New Roman"/>
                <a:cs typeface="Times New Roman"/>
              </a:rPr>
              <a:t>perfezione del </a:t>
            </a:r>
            <a:r>
              <a:rPr sz="1200" dirty="0">
                <a:latin typeface="Times New Roman"/>
                <a:cs typeface="Times New Roman"/>
              </a:rPr>
              <a:t>Padre e </a:t>
            </a:r>
            <a:r>
              <a:rPr sz="1200" spc="-5" dirty="0">
                <a:latin typeface="Times New Roman"/>
                <a:cs typeface="Times New Roman"/>
              </a:rPr>
              <a:t>condivide </a:t>
            </a:r>
            <a:r>
              <a:rPr sz="1200" dirty="0">
                <a:latin typeface="Times New Roman"/>
                <a:cs typeface="Times New Roman"/>
              </a:rPr>
              <a:t>anche la responsabilità di </a:t>
            </a:r>
            <a:r>
              <a:rPr sz="1200" spc="-5" dirty="0">
                <a:latin typeface="Times New Roman"/>
                <a:cs typeface="Times New Roman"/>
              </a:rPr>
              <a:t>aiutare </a:t>
            </a:r>
            <a:r>
              <a:rPr sz="1200" dirty="0">
                <a:latin typeface="Times New Roman"/>
                <a:cs typeface="Times New Roman"/>
              </a:rPr>
              <a:t>tutte le </a:t>
            </a:r>
            <a:r>
              <a:rPr sz="1200" spc="-5" dirty="0">
                <a:latin typeface="Times New Roman"/>
                <a:cs typeface="Times New Roman"/>
              </a:rPr>
              <a:t>creature </a:t>
            </a:r>
            <a:r>
              <a:rPr sz="1200" dirty="0">
                <a:latin typeface="Times New Roman"/>
                <a:cs typeface="Times New Roman"/>
              </a:rPr>
              <a:t>imperfette </a:t>
            </a:r>
            <a:r>
              <a:rPr sz="1200" spc="-5" dirty="0">
                <a:latin typeface="Times New Roman"/>
                <a:cs typeface="Times New Roman"/>
              </a:rPr>
              <a:t>nei 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sforzi </a:t>
            </a:r>
            <a:r>
              <a:rPr sz="1200" dirty="0">
                <a:latin typeface="Times New Roman"/>
                <a:cs typeface="Times New Roman"/>
              </a:rPr>
              <a:t>spirituali per </a:t>
            </a:r>
            <a:r>
              <a:rPr sz="1200" spc="-5" dirty="0">
                <a:latin typeface="Times New Roman"/>
                <a:cs typeface="Times New Roman"/>
              </a:rPr>
              <a:t>raggiungere </a:t>
            </a:r>
            <a:r>
              <a:rPr sz="1200" dirty="0">
                <a:latin typeface="Times New Roman"/>
                <a:cs typeface="Times New Roman"/>
              </a:rPr>
              <a:t>la perfezione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divina.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101600" marR="48387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(75.2) 6:2.5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Eterno possiede </a:t>
            </a:r>
            <a:r>
              <a:rPr sz="1200" dirty="0">
                <a:latin typeface="Times New Roman"/>
                <a:cs typeface="Times New Roman"/>
              </a:rPr>
              <a:t>tutto il </a:t>
            </a:r>
            <a:r>
              <a:rPr sz="1200" spc="-5" dirty="0">
                <a:latin typeface="Times New Roman"/>
                <a:cs typeface="Times New Roman"/>
              </a:rPr>
              <a:t>carattere </a:t>
            </a:r>
            <a:r>
              <a:rPr sz="1200" dirty="0">
                <a:latin typeface="Times New Roman"/>
                <a:cs typeface="Times New Roman"/>
              </a:rPr>
              <a:t>di divinità e tutti </a:t>
            </a:r>
            <a:r>
              <a:rPr sz="1200" spc="-5" dirty="0">
                <a:latin typeface="Times New Roman"/>
                <a:cs typeface="Times New Roman"/>
              </a:rPr>
              <a:t>gli attributi </a:t>
            </a:r>
            <a:r>
              <a:rPr sz="1200" dirty="0">
                <a:latin typeface="Times New Roman"/>
                <a:cs typeface="Times New Roman"/>
              </a:rPr>
              <a:t>di spiritualità </a:t>
            </a:r>
            <a:r>
              <a:rPr sz="1200" spc="-5" dirty="0">
                <a:latin typeface="Times New Roman"/>
                <a:cs typeface="Times New Roman"/>
              </a:rPr>
              <a:t>del Padre.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i="1" dirty="0">
                <a:latin typeface="Times New Roman"/>
                <a:cs typeface="Times New Roman"/>
              </a:rPr>
              <a:t>è </a:t>
            </a:r>
            <a:r>
              <a:rPr sz="1200" dirty="0">
                <a:latin typeface="Times New Roman"/>
                <a:cs typeface="Times New Roman"/>
              </a:rPr>
              <a:t>la totalità  </a:t>
            </a:r>
            <a:r>
              <a:rPr sz="1200" spc="-5" dirty="0">
                <a:latin typeface="Times New Roman"/>
                <a:cs typeface="Times New Roman"/>
              </a:rPr>
              <a:t>dell’assolutezza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personalità ed </a:t>
            </a:r>
            <a:r>
              <a:rPr sz="1200" dirty="0">
                <a:latin typeface="Times New Roman"/>
                <a:cs typeface="Times New Roman"/>
              </a:rPr>
              <a:t>in spirito, e </a:t>
            </a:r>
            <a:r>
              <a:rPr sz="1200" spc="-5" dirty="0">
                <a:latin typeface="Times New Roman"/>
                <a:cs typeface="Times New Roman"/>
              </a:rPr>
              <a:t>queste qualità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rivela nella </a:t>
            </a:r>
            <a:r>
              <a:rPr sz="1200" dirty="0">
                <a:latin typeface="Times New Roman"/>
                <a:cs typeface="Times New Roman"/>
              </a:rPr>
              <a:t>sua </a:t>
            </a:r>
            <a:r>
              <a:rPr sz="1200" spc="-5" dirty="0">
                <a:latin typeface="Times New Roman"/>
                <a:cs typeface="Times New Roman"/>
              </a:rPr>
              <a:t>gestione personale del </a:t>
            </a:r>
            <a:r>
              <a:rPr sz="1200" dirty="0">
                <a:latin typeface="Times New Roman"/>
                <a:cs typeface="Times New Roman"/>
              </a:rPr>
              <a:t>governo  </a:t>
            </a:r>
            <a:r>
              <a:rPr sz="1200" spc="-5" dirty="0">
                <a:latin typeface="Times New Roman"/>
                <a:cs typeface="Times New Roman"/>
              </a:rPr>
              <a:t>spirituale dell’Universo degli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Universi.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101600" marR="342900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(75.3) 6:2.6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veramente </a:t>
            </a:r>
            <a:r>
              <a:rPr sz="1200" dirty="0">
                <a:latin typeface="Times New Roman"/>
                <a:cs typeface="Times New Roman"/>
              </a:rPr>
              <a:t>uno spirito </a:t>
            </a:r>
            <a:r>
              <a:rPr sz="1200" spc="-5" dirty="0">
                <a:latin typeface="Times New Roman"/>
                <a:cs typeface="Times New Roman"/>
              </a:rPr>
              <a:t>universale. </a:t>
            </a:r>
            <a:r>
              <a:rPr sz="1200" dirty="0">
                <a:latin typeface="Times New Roman"/>
                <a:cs typeface="Times New Roman"/>
              </a:rPr>
              <a:t>Dio è spirito, e </a:t>
            </a:r>
            <a:r>
              <a:rPr sz="1200" spc="-5" dirty="0">
                <a:latin typeface="Times New Roman"/>
                <a:cs typeface="Times New Roman"/>
              </a:rPr>
              <a:t>questa </a:t>
            </a:r>
            <a:r>
              <a:rPr sz="1200" dirty="0">
                <a:latin typeface="Times New Roman"/>
                <a:cs typeface="Times New Roman"/>
              </a:rPr>
              <a:t>natura spirituale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Padre è focalizzata e </a:t>
            </a:r>
            <a:r>
              <a:rPr sz="1200" spc="-5" dirty="0">
                <a:latin typeface="Times New Roman"/>
                <a:cs typeface="Times New Roman"/>
              </a:rPr>
              <a:t>personalizzata  nella Deità del Figlio Eterno. </a:t>
            </a:r>
            <a:r>
              <a:rPr sz="1200" spc="-10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tutte le qualità spirituali </a:t>
            </a:r>
            <a:r>
              <a:rPr sz="1200" spc="-5" dirty="0">
                <a:latin typeface="Times New Roman"/>
                <a:cs typeface="Times New Roman"/>
              </a:rPr>
              <a:t>appaiono grandemente esaltate </a:t>
            </a:r>
            <a:r>
              <a:rPr sz="1200" dirty="0">
                <a:latin typeface="Times New Roman"/>
                <a:cs typeface="Times New Roman"/>
              </a:rPr>
              <a:t>dalla </a:t>
            </a:r>
            <a:r>
              <a:rPr sz="1200" spc="-5" dirty="0">
                <a:latin typeface="Times New Roman"/>
                <a:cs typeface="Times New Roman"/>
              </a:rPr>
              <a:t>differenziazione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spc="5" dirty="0">
                <a:latin typeface="Times New Roman"/>
                <a:cs typeface="Times New Roman"/>
              </a:rPr>
              <a:t>con</a:t>
            </a:r>
            <a:endParaRPr sz="1200">
              <a:latin typeface="Times New Roman"/>
              <a:cs typeface="Times New Roman"/>
            </a:endParaRPr>
          </a:p>
          <a:p>
            <a:pPr marL="101600" marR="56134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l’universalità della </a:t>
            </a:r>
            <a:r>
              <a:rPr sz="1200" dirty="0">
                <a:latin typeface="Times New Roman"/>
                <a:cs typeface="Times New Roman"/>
              </a:rPr>
              <a:t>Prima </a:t>
            </a:r>
            <a:r>
              <a:rPr sz="1200" spc="-5" dirty="0">
                <a:latin typeface="Times New Roman"/>
                <a:cs typeface="Times New Roman"/>
              </a:rPr>
              <a:t>Sorgente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Centro. </a:t>
            </a:r>
            <a:r>
              <a:rPr sz="1200" dirty="0">
                <a:latin typeface="Times New Roman"/>
                <a:cs typeface="Times New Roman"/>
              </a:rPr>
              <a:t>E come il </a:t>
            </a:r>
            <a:r>
              <a:rPr sz="1200" spc="-5" dirty="0">
                <a:latin typeface="Times New Roman"/>
                <a:cs typeface="Times New Roman"/>
              </a:rPr>
              <a:t>Padre condivide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natura </a:t>
            </a:r>
            <a:r>
              <a:rPr sz="1200" dirty="0">
                <a:latin typeface="Times New Roman"/>
                <a:cs typeface="Times New Roman"/>
              </a:rPr>
              <a:t>spirituale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Figlio, così altrettanto  pienamente </a:t>
            </a:r>
            <a:r>
              <a:rPr sz="1200" dirty="0">
                <a:latin typeface="Times New Roman"/>
                <a:cs typeface="Times New Roman"/>
              </a:rPr>
              <a:t>e senza riserve </a:t>
            </a:r>
            <a:r>
              <a:rPr sz="1200" spc="-5" dirty="0">
                <a:latin typeface="Times New Roman"/>
                <a:cs typeface="Times New Roman"/>
              </a:rPr>
              <a:t>entrambi condividono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spirito </a:t>
            </a:r>
            <a:r>
              <a:rPr sz="1200" dirty="0">
                <a:latin typeface="Times New Roman"/>
                <a:cs typeface="Times New Roman"/>
              </a:rPr>
              <a:t>divino </a:t>
            </a:r>
            <a:r>
              <a:rPr sz="1200" spc="-5" dirty="0">
                <a:latin typeface="Times New Roman"/>
                <a:cs typeface="Times New Roman"/>
              </a:rPr>
              <a:t>con l’Attore Congiunto, </a:t>
            </a:r>
            <a:r>
              <a:rPr sz="1200" dirty="0">
                <a:latin typeface="Times New Roman"/>
                <a:cs typeface="Times New Roman"/>
              </a:rPr>
              <a:t>lo Spirito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Infinito.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00">
              <a:latin typeface="Times New Roman"/>
              <a:cs typeface="Times New Roman"/>
            </a:endParaRPr>
          </a:p>
          <a:p>
            <a:pPr marL="101600">
              <a:lnSpc>
                <a:spcPts val="141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(75.4) 6:2.7 </a:t>
            </a:r>
            <a:r>
              <a:rPr sz="1200" spc="-5" dirty="0">
                <a:latin typeface="Times New Roman"/>
                <a:cs typeface="Times New Roman"/>
              </a:rPr>
              <a:t>Nell’amore della verità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nella creazione della </a:t>
            </a:r>
            <a:r>
              <a:rPr sz="1200" dirty="0">
                <a:latin typeface="Times New Roman"/>
                <a:cs typeface="Times New Roman"/>
              </a:rPr>
              <a:t>bellezza il </a:t>
            </a:r>
            <a:r>
              <a:rPr sz="1200" spc="-5" dirty="0">
                <a:latin typeface="Times New Roman"/>
                <a:cs typeface="Times New Roman"/>
              </a:rPr>
              <a:t>Padre 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spc="5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uguali, </a:t>
            </a:r>
            <a:r>
              <a:rPr sz="1200" dirty="0">
                <a:latin typeface="Times New Roman"/>
                <a:cs typeface="Times New Roman"/>
              </a:rPr>
              <a:t>salvo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i="1" spc="-5" dirty="0">
                <a:latin typeface="Times New Roman"/>
                <a:cs typeface="Times New Roman"/>
              </a:rPr>
              <a:t>sembra</a:t>
            </a:r>
            <a:endParaRPr sz="1200">
              <a:latin typeface="Times New Roman"/>
              <a:cs typeface="Times New Roman"/>
            </a:endParaRPr>
          </a:p>
          <a:p>
            <a:pPr marL="101600">
              <a:lnSpc>
                <a:spcPts val="1410"/>
              </a:lnSpc>
            </a:pPr>
            <a:r>
              <a:rPr sz="1200" spc="-5" dirty="0">
                <a:latin typeface="Times New Roman"/>
                <a:cs typeface="Times New Roman"/>
              </a:rPr>
              <a:t>dedicarsi </a:t>
            </a:r>
            <a:r>
              <a:rPr sz="1200" dirty="0">
                <a:latin typeface="Times New Roman"/>
                <a:cs typeface="Times New Roman"/>
              </a:rPr>
              <a:t>di più </a:t>
            </a:r>
            <a:r>
              <a:rPr sz="1200" spc="-5" dirty="0">
                <a:latin typeface="Times New Roman"/>
                <a:cs typeface="Times New Roman"/>
              </a:rPr>
              <a:t>alla </a:t>
            </a:r>
            <a:r>
              <a:rPr sz="1200" dirty="0">
                <a:latin typeface="Times New Roman"/>
                <a:cs typeface="Times New Roman"/>
              </a:rPr>
              <a:t>realizzazione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bellezza </a:t>
            </a:r>
            <a:r>
              <a:rPr sz="1200" spc="-5" dirty="0">
                <a:latin typeface="Times New Roman"/>
                <a:cs typeface="Times New Roman"/>
              </a:rPr>
              <a:t>esclusivamente </a:t>
            </a:r>
            <a:r>
              <a:rPr sz="1200" dirty="0">
                <a:latin typeface="Times New Roman"/>
                <a:cs typeface="Times New Roman"/>
              </a:rPr>
              <a:t>spirituale </a:t>
            </a:r>
            <a:r>
              <a:rPr sz="1200" spc="-5" dirty="0">
                <a:latin typeface="Times New Roman"/>
                <a:cs typeface="Times New Roman"/>
              </a:rPr>
              <a:t>dei valori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universali.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13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935024" y="513333"/>
            <a:ext cx="7232650" cy="284289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63500" marR="3048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centrale </a:t>
            </a:r>
            <a:r>
              <a:rPr sz="1200" dirty="0">
                <a:latin typeface="Times New Roman"/>
                <a:cs typeface="Times New Roman"/>
              </a:rPr>
              <a:t>e che stanno personalizzando il </a:t>
            </a:r>
            <a:r>
              <a:rPr sz="1200" spc="-5" dirty="0">
                <a:latin typeface="Times New Roman"/>
                <a:cs typeface="Times New Roman"/>
              </a:rPr>
              <a:t>potere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Supremo </a:t>
            </a:r>
            <a:r>
              <a:rPr sz="1200" spc="-5" dirty="0">
                <a:latin typeface="Times New Roman"/>
                <a:cs typeface="Times New Roman"/>
              </a:rPr>
              <a:t>sul </a:t>
            </a:r>
            <a:r>
              <a:rPr sz="1200" dirty="0">
                <a:latin typeface="Times New Roman"/>
                <a:cs typeface="Times New Roman"/>
              </a:rPr>
              <a:t>primo </a:t>
            </a:r>
            <a:r>
              <a:rPr sz="1200" spc="-5" dirty="0">
                <a:latin typeface="Times New Roman"/>
                <a:cs typeface="Times New Roman"/>
              </a:rPr>
              <a:t>livello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creatura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cui si rivela, nel  </a:t>
            </a:r>
            <a:r>
              <a:rPr sz="1200" dirty="0">
                <a:latin typeface="Times New Roman"/>
                <a:cs typeface="Times New Roman"/>
              </a:rPr>
              <a:t>tempo e </a:t>
            </a:r>
            <a:r>
              <a:rPr sz="1200" spc="-5" dirty="0">
                <a:latin typeface="Times New Roman"/>
                <a:cs typeface="Times New Roman"/>
              </a:rPr>
              <a:t>nello </a:t>
            </a:r>
            <a:r>
              <a:rPr sz="1200" dirty="0">
                <a:latin typeface="Times New Roman"/>
                <a:cs typeface="Times New Roman"/>
              </a:rPr>
              <a:t>spazio, la </a:t>
            </a:r>
            <a:r>
              <a:rPr sz="1200" spc="-5" dirty="0">
                <a:latin typeface="Times New Roman"/>
                <a:cs typeface="Times New Roman"/>
              </a:rPr>
              <a:t>Deità unificatrice. Questo livello,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grande </a:t>
            </a:r>
            <a:r>
              <a:rPr sz="1200" dirty="0">
                <a:latin typeface="Times New Roman"/>
                <a:cs typeface="Times New Roman"/>
              </a:rPr>
              <a:t>Universo, è la sfera in cui le personalità </a:t>
            </a:r>
            <a:r>
              <a:rPr sz="1200" spc="-5" dirty="0">
                <a:latin typeface="Times New Roman"/>
                <a:cs typeface="Times New Roman"/>
              </a:rPr>
              <a:t>del  Paradiso discendono nel tempo-spazio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reciproca associazione con l’ascesa nel </a:t>
            </a:r>
            <a:r>
              <a:rPr sz="1200" dirty="0">
                <a:latin typeface="Times New Roman"/>
                <a:cs typeface="Times New Roman"/>
              </a:rPr>
              <a:t>tempo-spazio delle </a:t>
            </a:r>
            <a:r>
              <a:rPr sz="1200" spc="-5" dirty="0">
                <a:latin typeface="Times New Roman"/>
                <a:cs typeface="Times New Roman"/>
              </a:rPr>
              <a:t>creature  evoluzionarie.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 marR="6921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(4.11) 0:2.17 </a:t>
            </a:r>
            <a:r>
              <a:rPr sz="1200" dirty="0">
                <a:latin typeface="Times New Roman"/>
                <a:cs typeface="Times New Roman"/>
              </a:rPr>
              <a:t>6. </a:t>
            </a:r>
            <a:r>
              <a:rPr sz="1200" i="1" spc="-5" dirty="0">
                <a:latin typeface="Times New Roman"/>
                <a:cs typeface="Times New Roman"/>
              </a:rPr>
              <a:t>Dio l’Ultimo </a:t>
            </a:r>
            <a:r>
              <a:rPr sz="1200" i="1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l’eventuante Dio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supertempo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dello spazio trasceso.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secondo </a:t>
            </a:r>
            <a:r>
              <a:rPr sz="1200" dirty="0">
                <a:latin typeface="Times New Roman"/>
                <a:cs typeface="Times New Roman"/>
              </a:rPr>
              <a:t>livello </a:t>
            </a:r>
            <a:r>
              <a:rPr sz="1200" spc="-5" dirty="0">
                <a:latin typeface="Times New Roman"/>
                <a:cs typeface="Times New Roman"/>
              </a:rPr>
              <a:t>esperienziale  </a:t>
            </a:r>
            <a:r>
              <a:rPr sz="1200" dirty="0">
                <a:latin typeface="Times New Roman"/>
                <a:cs typeface="Times New Roman"/>
              </a:rPr>
              <a:t>in cui </a:t>
            </a:r>
            <a:r>
              <a:rPr sz="1200" spc="-5" dirty="0">
                <a:latin typeface="Times New Roman"/>
                <a:cs typeface="Times New Roman"/>
              </a:rPr>
              <a:t>si manifesta </a:t>
            </a:r>
            <a:r>
              <a:rPr sz="1200" dirty="0">
                <a:latin typeface="Times New Roman"/>
                <a:cs typeface="Times New Roman"/>
              </a:rPr>
              <a:t>la Deità </a:t>
            </a:r>
            <a:r>
              <a:rPr sz="1200" spc="-5" dirty="0">
                <a:latin typeface="Times New Roman"/>
                <a:cs typeface="Times New Roman"/>
              </a:rPr>
              <a:t>unificatrice. Dio </a:t>
            </a:r>
            <a:r>
              <a:rPr sz="1200" dirty="0">
                <a:latin typeface="Times New Roman"/>
                <a:cs typeface="Times New Roman"/>
              </a:rPr>
              <a:t>l’Ultimo implica la </a:t>
            </a:r>
            <a:r>
              <a:rPr sz="1200" spc="-5" dirty="0">
                <a:latin typeface="Times New Roman"/>
                <a:cs typeface="Times New Roman"/>
              </a:rPr>
              <a:t>raggiunta </a:t>
            </a:r>
            <a:r>
              <a:rPr sz="1200" dirty="0">
                <a:latin typeface="Times New Roman"/>
                <a:cs typeface="Times New Roman"/>
              </a:rPr>
              <a:t>realizzazione </a:t>
            </a:r>
            <a:r>
              <a:rPr sz="1200" spc="-5" dirty="0">
                <a:latin typeface="Times New Roman"/>
                <a:cs typeface="Times New Roman"/>
              </a:rPr>
              <a:t>della sintesi dei valori  absoniti-superpersonali, </a:t>
            </a:r>
            <a:r>
              <a:rPr sz="1200" dirty="0">
                <a:latin typeface="Times New Roman"/>
                <a:cs typeface="Times New Roman"/>
              </a:rPr>
              <a:t>di quelli </a:t>
            </a:r>
            <a:r>
              <a:rPr sz="1200" spc="-5" dirty="0">
                <a:latin typeface="Times New Roman"/>
                <a:cs typeface="Times New Roman"/>
              </a:rPr>
              <a:t>che hanno </a:t>
            </a:r>
            <a:r>
              <a:rPr sz="1200" dirty="0">
                <a:latin typeface="Times New Roman"/>
                <a:cs typeface="Times New Roman"/>
              </a:rPr>
              <a:t>trasceso il tempo-spazio e di </a:t>
            </a:r>
            <a:r>
              <a:rPr sz="1200" spc="-5" dirty="0">
                <a:latin typeface="Times New Roman"/>
                <a:cs typeface="Times New Roman"/>
              </a:rPr>
              <a:t>quelli eventuati-esperienziali, coordinati </a:t>
            </a:r>
            <a:r>
              <a:rPr sz="1200" dirty="0">
                <a:latin typeface="Times New Roman"/>
                <a:cs typeface="Times New Roman"/>
              </a:rPr>
              <a:t>ai  </a:t>
            </a:r>
            <a:r>
              <a:rPr sz="1200" spc="-5" dirty="0">
                <a:latin typeface="Times New Roman"/>
                <a:cs typeface="Times New Roman"/>
              </a:rPr>
              <a:t>livelli creativi finali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realtà della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Deità.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4508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(4.12) 0:2.18 </a:t>
            </a:r>
            <a:r>
              <a:rPr sz="1200" dirty="0">
                <a:latin typeface="Times New Roman"/>
                <a:cs typeface="Times New Roman"/>
              </a:rPr>
              <a:t>7. </a:t>
            </a:r>
            <a:r>
              <a:rPr sz="1200" i="1" spc="-5" dirty="0">
                <a:latin typeface="Times New Roman"/>
                <a:cs typeface="Times New Roman"/>
              </a:rPr>
              <a:t>Dio l’Assoluto </a:t>
            </a:r>
            <a:r>
              <a:rPr sz="1200" i="1" dirty="0">
                <a:latin typeface="Times New Roman"/>
                <a:cs typeface="Times New Roman"/>
              </a:rPr>
              <a:t>—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Dio che fa l’esperienza dei valori superpersonali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dei significati </a:t>
            </a:r>
            <a:r>
              <a:rPr sz="1200" dirty="0">
                <a:latin typeface="Times New Roman"/>
                <a:cs typeface="Times New Roman"/>
              </a:rPr>
              <a:t>di divinità </a:t>
            </a:r>
            <a:r>
              <a:rPr sz="1200" spc="-5" dirty="0">
                <a:latin typeface="Times New Roman"/>
                <a:cs typeface="Times New Roman"/>
              </a:rPr>
              <a:t>trascesi,  ora esistenziale come </a:t>
            </a:r>
            <a:r>
              <a:rPr sz="1200" dirty="0">
                <a:latin typeface="Times New Roman"/>
                <a:cs typeface="Times New Roman"/>
              </a:rPr>
              <a:t>l’</a:t>
            </a:r>
            <a:r>
              <a:rPr sz="1200" i="1" dirty="0">
                <a:latin typeface="Times New Roman"/>
                <a:cs typeface="Times New Roman"/>
              </a:rPr>
              <a:t>Assoluto della </a:t>
            </a:r>
            <a:r>
              <a:rPr sz="1200" i="1" spc="-5" dirty="0">
                <a:latin typeface="Times New Roman"/>
                <a:cs typeface="Times New Roman"/>
              </a:rPr>
              <a:t>Deità.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è il </a:t>
            </a:r>
            <a:r>
              <a:rPr sz="1200" spc="-5" dirty="0">
                <a:latin typeface="Times New Roman"/>
                <a:cs typeface="Times New Roman"/>
              </a:rPr>
              <a:t>terzo livello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espansione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espressione della Deità  unificatrice. Su questo </a:t>
            </a:r>
            <a:r>
              <a:rPr sz="1200" dirty="0">
                <a:latin typeface="Times New Roman"/>
                <a:cs typeface="Times New Roman"/>
              </a:rPr>
              <a:t>livello </a:t>
            </a:r>
            <a:r>
              <a:rPr sz="1200" spc="-5" dirty="0">
                <a:latin typeface="Times New Roman"/>
                <a:cs typeface="Times New Roman"/>
              </a:rPr>
              <a:t>supercreativo </a:t>
            </a:r>
            <a:r>
              <a:rPr sz="1200" dirty="0">
                <a:latin typeface="Times New Roman"/>
                <a:cs typeface="Times New Roman"/>
              </a:rPr>
              <a:t>la Deità </a:t>
            </a:r>
            <a:r>
              <a:rPr sz="1200" spc="-5" dirty="0">
                <a:latin typeface="Times New Roman"/>
                <a:cs typeface="Times New Roman"/>
              </a:rPr>
              <a:t>fa l’esperienza dell’esaurimento </a:t>
            </a:r>
            <a:r>
              <a:rPr sz="1200" dirty="0">
                <a:latin typeface="Times New Roman"/>
                <a:cs typeface="Times New Roman"/>
              </a:rPr>
              <a:t>del potenziale </a:t>
            </a:r>
            <a:r>
              <a:rPr sz="1200" spc="-5" dirty="0">
                <a:latin typeface="Times New Roman"/>
                <a:cs typeface="Times New Roman"/>
              </a:rPr>
              <a:t>personalizzabile,  incontra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completamento della </a:t>
            </a:r>
            <a:r>
              <a:rPr sz="1200" dirty="0">
                <a:latin typeface="Times New Roman"/>
                <a:cs typeface="Times New Roman"/>
              </a:rPr>
              <a:t>divinità e </a:t>
            </a:r>
            <a:r>
              <a:rPr sz="1200" spc="-5" dirty="0">
                <a:latin typeface="Times New Roman"/>
                <a:cs typeface="Times New Roman"/>
              </a:rPr>
              <a:t>vede esaurirsi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capacità </a:t>
            </a:r>
            <a:r>
              <a:rPr sz="1200" dirty="0">
                <a:latin typeface="Times New Roman"/>
                <a:cs typeface="Times New Roman"/>
              </a:rPr>
              <a:t>di autorivelazione </a:t>
            </a:r>
            <a:r>
              <a:rPr sz="1200" spc="-5" dirty="0">
                <a:latin typeface="Times New Roman"/>
                <a:cs typeface="Times New Roman"/>
              </a:rPr>
              <a:t>ai </a:t>
            </a:r>
            <a:r>
              <a:rPr sz="1200" dirty="0">
                <a:latin typeface="Times New Roman"/>
                <a:cs typeface="Times New Roman"/>
              </a:rPr>
              <a:t>livelli </a:t>
            </a:r>
            <a:r>
              <a:rPr sz="1200" spc="-5" dirty="0">
                <a:latin typeface="Times New Roman"/>
                <a:cs typeface="Times New Roman"/>
              </a:rPr>
              <a:t>successivi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progressivi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differenti </a:t>
            </a:r>
            <a:r>
              <a:rPr sz="1200" dirty="0">
                <a:latin typeface="Times New Roman"/>
                <a:cs typeface="Times New Roman"/>
              </a:rPr>
              <a:t>personalizzazioni. </a:t>
            </a:r>
            <a:r>
              <a:rPr sz="1200" spc="-5" dirty="0">
                <a:latin typeface="Times New Roman"/>
                <a:cs typeface="Times New Roman"/>
              </a:rPr>
              <a:t>Ora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Deità incontra, </a:t>
            </a:r>
            <a:r>
              <a:rPr sz="1200" dirty="0">
                <a:latin typeface="Times New Roman"/>
                <a:cs typeface="Times New Roman"/>
              </a:rPr>
              <a:t>viene a </a:t>
            </a:r>
            <a:r>
              <a:rPr sz="1200" spc="-5" dirty="0">
                <a:latin typeface="Times New Roman"/>
                <a:cs typeface="Times New Roman"/>
              </a:rPr>
              <a:t>contatto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fa l’esperienza dell’identità  con l’</a:t>
            </a:r>
            <a:r>
              <a:rPr sz="1200" i="1" spc="-5" dirty="0">
                <a:latin typeface="Times New Roman"/>
                <a:cs typeface="Times New Roman"/>
              </a:rPr>
              <a:t>Assoluto </a:t>
            </a:r>
            <a:r>
              <a:rPr sz="1200" i="1" dirty="0">
                <a:latin typeface="Times New Roman"/>
                <a:cs typeface="Times New Roman"/>
              </a:rPr>
              <a:t>Non</a:t>
            </a:r>
            <a:r>
              <a:rPr sz="1200" i="1" spc="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Qualificato.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3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130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229600" cy="41351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34544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(75.5) 6:2.8 </a:t>
            </a:r>
            <a:r>
              <a:rPr sz="1200" spc="-5" dirty="0">
                <a:latin typeface="Times New Roman"/>
                <a:cs typeface="Times New Roman"/>
              </a:rPr>
              <a:t>Quanto </a:t>
            </a:r>
            <a:r>
              <a:rPr sz="1200" dirty="0">
                <a:latin typeface="Times New Roman"/>
                <a:cs typeface="Times New Roman"/>
              </a:rPr>
              <a:t>a bontà </a:t>
            </a:r>
            <a:r>
              <a:rPr sz="1200" spc="-5" dirty="0">
                <a:latin typeface="Times New Roman"/>
                <a:cs typeface="Times New Roman"/>
              </a:rPr>
              <a:t>divina, </a:t>
            </a:r>
            <a:r>
              <a:rPr sz="1200" dirty="0">
                <a:latin typeface="Times New Roman"/>
                <a:cs typeface="Times New Roman"/>
              </a:rPr>
              <a:t>io non </a:t>
            </a:r>
            <a:r>
              <a:rPr sz="1200" spc="-5" dirty="0">
                <a:latin typeface="Times New Roman"/>
                <a:cs typeface="Times New Roman"/>
              </a:rPr>
              <a:t>discerno alcuna differenza </a:t>
            </a:r>
            <a:r>
              <a:rPr sz="1200" dirty="0">
                <a:latin typeface="Times New Roman"/>
                <a:cs typeface="Times New Roman"/>
              </a:rPr>
              <a:t>tra il </a:t>
            </a:r>
            <a:r>
              <a:rPr sz="1200" spc="-5" dirty="0">
                <a:latin typeface="Times New Roman"/>
                <a:cs typeface="Times New Roman"/>
              </a:rPr>
              <a:t>Padre 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Padre </a:t>
            </a:r>
            <a:r>
              <a:rPr sz="1200" dirty="0">
                <a:latin typeface="Times New Roman"/>
                <a:cs typeface="Times New Roman"/>
              </a:rPr>
              <a:t>ama i suoi figli </a:t>
            </a:r>
            <a:r>
              <a:rPr sz="1200" spc="-5" dirty="0">
                <a:latin typeface="Times New Roman"/>
                <a:cs typeface="Times New Roman"/>
              </a:rPr>
              <a:t>dell’Universo  come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padre;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Eterno guarda </a:t>
            </a:r>
            <a:r>
              <a:rPr sz="1200" dirty="0">
                <a:latin typeface="Times New Roman"/>
                <a:cs typeface="Times New Roman"/>
              </a:rPr>
              <a:t>tutte le creature </a:t>
            </a:r>
            <a:r>
              <a:rPr sz="1200" spc="-5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un padre e come un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fratello.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889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3. Il ministero dell’amore del</a:t>
            </a:r>
            <a:r>
              <a:rPr sz="1600" b="1" spc="1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Padre</a:t>
            </a:r>
            <a:endParaRPr sz="1600">
              <a:latin typeface="Times New Roman"/>
              <a:cs typeface="Times New Roman"/>
            </a:endParaRPr>
          </a:p>
          <a:p>
            <a:pPr marL="88900">
              <a:lnSpc>
                <a:spcPts val="1405"/>
              </a:lnSpc>
              <a:spcBef>
                <a:spcPts val="132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(75.6) 6:3.1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prende parte alla giustizia ed alla rettitudine della Trinità,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ricopre </a:t>
            </a:r>
            <a:r>
              <a:rPr sz="1200" dirty="0">
                <a:latin typeface="Times New Roman"/>
                <a:cs typeface="Times New Roman"/>
              </a:rPr>
              <a:t>questi tratti di divinità </a:t>
            </a:r>
            <a:r>
              <a:rPr sz="1200" spc="-5" dirty="0">
                <a:latin typeface="Times New Roman"/>
                <a:cs typeface="Times New Roman"/>
              </a:rPr>
              <a:t>con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endParaRPr sz="1200">
              <a:latin typeface="Times New Roman"/>
              <a:cs typeface="Times New Roman"/>
            </a:endParaRPr>
          </a:p>
          <a:p>
            <a:pPr marL="88900" marR="81280">
              <a:lnSpc>
                <a:spcPts val="1380"/>
              </a:lnSpc>
              <a:spcBef>
                <a:spcPts val="60"/>
              </a:spcBef>
            </a:pPr>
            <a:r>
              <a:rPr sz="1200" spc="-5" dirty="0">
                <a:latin typeface="Times New Roman"/>
                <a:cs typeface="Times New Roman"/>
              </a:rPr>
              <a:t>personalizzazione infinita dell’amore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della misericordia del </a:t>
            </a:r>
            <a:r>
              <a:rPr sz="1200" dirty="0">
                <a:latin typeface="Times New Roman"/>
                <a:cs typeface="Times New Roman"/>
              </a:rPr>
              <a:t>Padre; il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è la </a:t>
            </a:r>
            <a:r>
              <a:rPr sz="1200" spc="-5" dirty="0">
                <a:latin typeface="Times New Roman"/>
                <a:cs typeface="Times New Roman"/>
              </a:rPr>
              <a:t>rivelazione dell’amore </a:t>
            </a:r>
            <a:r>
              <a:rPr sz="1200" dirty="0">
                <a:latin typeface="Times New Roman"/>
                <a:cs typeface="Times New Roman"/>
              </a:rPr>
              <a:t>divino </a:t>
            </a:r>
            <a:r>
              <a:rPr sz="1200" spc="-5" dirty="0">
                <a:latin typeface="Times New Roman"/>
                <a:cs typeface="Times New Roman"/>
              </a:rPr>
              <a:t>agli </a:t>
            </a:r>
            <a:r>
              <a:rPr sz="1200" dirty="0">
                <a:latin typeface="Times New Roman"/>
                <a:cs typeface="Times New Roman"/>
              </a:rPr>
              <a:t>Universi. Come 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amore, così </a:t>
            </a:r>
            <a:r>
              <a:rPr sz="1200" dirty="0">
                <a:latin typeface="Times New Roman"/>
                <a:cs typeface="Times New Roman"/>
              </a:rPr>
              <a:t>il Figlio è </a:t>
            </a:r>
            <a:r>
              <a:rPr sz="1200" spc="-5" dirty="0">
                <a:latin typeface="Times New Roman"/>
                <a:cs typeface="Times New Roman"/>
              </a:rPr>
              <a:t>misericordia.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non può </a:t>
            </a:r>
            <a:r>
              <a:rPr sz="1200" spc="-5" dirty="0">
                <a:latin typeface="Times New Roman"/>
                <a:cs typeface="Times New Roman"/>
              </a:rPr>
              <a:t>amare </a:t>
            </a:r>
            <a:r>
              <a:rPr sz="1200" dirty="0">
                <a:latin typeface="Times New Roman"/>
                <a:cs typeface="Times New Roman"/>
              </a:rPr>
              <a:t>più del Padre, ma può mostrare misericordia verso le </a:t>
            </a:r>
            <a:r>
              <a:rPr sz="1200" spc="-5" dirty="0">
                <a:latin typeface="Times New Roman"/>
                <a:cs typeface="Times New Roman"/>
              </a:rPr>
              <a:t>creature  anche </a:t>
            </a:r>
            <a:r>
              <a:rPr sz="1200" dirty="0">
                <a:latin typeface="Times New Roman"/>
                <a:cs typeface="Times New Roman"/>
              </a:rPr>
              <a:t>in modo addizionale, </a:t>
            </a:r>
            <a:r>
              <a:rPr sz="1200" spc="-5" dirty="0">
                <a:latin typeface="Times New Roman"/>
                <a:cs typeface="Times New Roman"/>
              </a:rPr>
              <a:t>perché </a:t>
            </a:r>
            <a:r>
              <a:rPr sz="1200" dirty="0">
                <a:latin typeface="Times New Roman"/>
                <a:cs typeface="Times New Roman"/>
              </a:rPr>
              <a:t>non solo è un </a:t>
            </a:r>
            <a:r>
              <a:rPr sz="1200" spc="-5" dirty="0">
                <a:latin typeface="Times New Roman"/>
                <a:cs typeface="Times New Roman"/>
              </a:rPr>
              <a:t>creatore primordiale </a:t>
            </a:r>
            <a:r>
              <a:rPr sz="1200" dirty="0">
                <a:latin typeface="Times New Roman"/>
                <a:cs typeface="Times New Roman"/>
              </a:rPr>
              <a:t>come il </a:t>
            </a:r>
            <a:r>
              <a:rPr sz="1200" spc="-5" dirty="0">
                <a:latin typeface="Times New Roman"/>
                <a:cs typeface="Times New Roman"/>
              </a:rPr>
              <a:t>Padre, </a:t>
            </a:r>
            <a:r>
              <a:rPr sz="1200" dirty="0">
                <a:latin typeface="Times New Roman"/>
                <a:cs typeface="Times New Roman"/>
              </a:rPr>
              <a:t>ma è anche il </a:t>
            </a:r>
            <a:r>
              <a:rPr sz="1200" spc="-5" dirty="0">
                <a:latin typeface="Times New Roman"/>
                <a:cs typeface="Times New Roman"/>
              </a:rPr>
              <a:t>Figlio Eterno di </a:t>
            </a:r>
            <a:r>
              <a:rPr sz="1200" dirty="0">
                <a:latin typeface="Times New Roman"/>
                <a:cs typeface="Times New Roman"/>
              </a:rPr>
              <a:t>questo </a:t>
            </a:r>
            <a:r>
              <a:rPr sz="1200" spc="5" dirty="0">
                <a:latin typeface="Times New Roman"/>
                <a:cs typeface="Times New Roman"/>
              </a:rPr>
              <a:t>stesso  </a:t>
            </a:r>
            <a:r>
              <a:rPr sz="1200" spc="-5" dirty="0">
                <a:latin typeface="Times New Roman"/>
                <a:cs typeface="Times New Roman"/>
              </a:rPr>
              <a:t>Padre, partecipando così all’esperienza </a:t>
            </a:r>
            <a:r>
              <a:rPr sz="1200" dirty="0">
                <a:latin typeface="Times New Roman"/>
                <a:cs typeface="Times New Roman"/>
              </a:rPr>
              <a:t>di filiazione di tutti </a:t>
            </a:r>
            <a:r>
              <a:rPr sz="1200" spc="-5" dirty="0">
                <a:latin typeface="Times New Roman"/>
                <a:cs typeface="Times New Roman"/>
              </a:rPr>
              <a:t>gli altri figli del Padre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Universale.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416559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(75.7) 6:3.2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Eterno </a:t>
            </a:r>
            <a:r>
              <a:rPr sz="1200" dirty="0">
                <a:latin typeface="Times New Roman"/>
                <a:cs typeface="Times New Roman"/>
              </a:rPr>
              <a:t>è il </a:t>
            </a:r>
            <a:r>
              <a:rPr sz="1200" spc="-5" dirty="0">
                <a:latin typeface="Times New Roman"/>
                <a:cs typeface="Times New Roman"/>
              </a:rPr>
              <a:t>grande </a:t>
            </a:r>
            <a:r>
              <a:rPr sz="1200" dirty="0">
                <a:latin typeface="Times New Roman"/>
                <a:cs typeface="Times New Roman"/>
              </a:rPr>
              <a:t>ministro </a:t>
            </a:r>
            <a:r>
              <a:rPr sz="1200" spc="-5" dirty="0">
                <a:latin typeface="Times New Roman"/>
                <a:cs typeface="Times New Roman"/>
              </a:rPr>
              <a:t>della misericordia </a:t>
            </a:r>
            <a:r>
              <a:rPr sz="1200" dirty="0">
                <a:latin typeface="Times New Roman"/>
                <a:cs typeface="Times New Roman"/>
              </a:rPr>
              <a:t>per tutta la </a:t>
            </a:r>
            <a:r>
              <a:rPr sz="1200" spc="-5" dirty="0">
                <a:latin typeface="Times New Roman"/>
                <a:cs typeface="Times New Roman"/>
              </a:rPr>
              <a:t>creazione.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misericordia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l’essenza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carattere  spirituale del Figlio.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comandamenti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Figlio Eterno, quali vengono trasmessi sui circuiti </a:t>
            </a:r>
            <a:r>
              <a:rPr sz="1200" dirty="0">
                <a:latin typeface="Times New Roman"/>
                <a:cs typeface="Times New Roman"/>
              </a:rPr>
              <a:t>spirituali della Seconda </a:t>
            </a:r>
            <a:r>
              <a:rPr sz="1200" spc="-5" dirty="0">
                <a:latin typeface="Times New Roman"/>
                <a:cs typeface="Times New Roman"/>
              </a:rPr>
              <a:t>Sorgente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Centro, </a:t>
            </a:r>
            <a:r>
              <a:rPr sz="1200" dirty="0">
                <a:latin typeface="Times New Roman"/>
                <a:cs typeface="Times New Roman"/>
              </a:rPr>
              <a:t>sono armonizzati </a:t>
            </a:r>
            <a:r>
              <a:rPr sz="1200" spc="-5" dirty="0">
                <a:latin typeface="Times New Roman"/>
                <a:cs typeface="Times New Roman"/>
              </a:rPr>
              <a:t>sui </a:t>
            </a:r>
            <a:r>
              <a:rPr sz="1200" dirty="0">
                <a:latin typeface="Times New Roman"/>
                <a:cs typeface="Times New Roman"/>
              </a:rPr>
              <a:t>toni </a:t>
            </a:r>
            <a:r>
              <a:rPr sz="1200" spc="-5" dirty="0">
                <a:latin typeface="Times New Roman"/>
                <a:cs typeface="Times New Roman"/>
              </a:rPr>
              <a:t>della misericordia.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8732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(75.8) 6:3.3 </a:t>
            </a:r>
            <a:r>
              <a:rPr sz="1200" spc="-5" dirty="0">
                <a:latin typeface="Times New Roman"/>
                <a:cs typeface="Times New Roman"/>
              </a:rPr>
              <a:t>Per comprendere l’amore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Eterno, </a:t>
            </a:r>
            <a:r>
              <a:rPr sz="1200" spc="-5" dirty="0">
                <a:latin typeface="Times New Roman"/>
                <a:cs typeface="Times New Roman"/>
              </a:rPr>
              <a:t>dovete prima </a:t>
            </a:r>
            <a:r>
              <a:rPr sz="1200" dirty="0">
                <a:latin typeface="Times New Roman"/>
                <a:cs typeface="Times New Roman"/>
              </a:rPr>
              <a:t>percepire la </a:t>
            </a:r>
            <a:r>
              <a:rPr sz="1200" spc="-5" dirty="0">
                <a:latin typeface="Times New Roman"/>
                <a:cs typeface="Times New Roman"/>
              </a:rPr>
              <a:t>sua sorgente </a:t>
            </a:r>
            <a:r>
              <a:rPr sz="1200" dirty="0">
                <a:latin typeface="Times New Roman"/>
                <a:cs typeface="Times New Roman"/>
              </a:rPr>
              <a:t>divina, il </a:t>
            </a:r>
            <a:r>
              <a:rPr sz="1200" spc="-5" dirty="0">
                <a:latin typeface="Times New Roman"/>
                <a:cs typeface="Times New Roman"/>
              </a:rPr>
              <a:t>Padre, che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amore, </a:t>
            </a:r>
            <a:r>
              <a:rPr sz="1200" dirty="0">
                <a:latin typeface="Times New Roman"/>
                <a:cs typeface="Times New Roman"/>
              </a:rPr>
              <a:t>e poi  </a:t>
            </a:r>
            <a:r>
              <a:rPr sz="1200" spc="-5" dirty="0">
                <a:latin typeface="Times New Roman"/>
                <a:cs typeface="Times New Roman"/>
              </a:rPr>
              <a:t>osservare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dispiegarsi </a:t>
            </a:r>
            <a:r>
              <a:rPr sz="1200" dirty="0">
                <a:latin typeface="Times New Roman"/>
                <a:cs typeface="Times New Roman"/>
              </a:rPr>
              <a:t>di questo </a:t>
            </a:r>
            <a:r>
              <a:rPr sz="1200" spc="-5" dirty="0">
                <a:latin typeface="Times New Roman"/>
                <a:cs typeface="Times New Roman"/>
              </a:rPr>
              <a:t>affetto </a:t>
            </a:r>
            <a:r>
              <a:rPr sz="1200" dirty="0">
                <a:latin typeface="Times New Roman"/>
                <a:cs typeface="Times New Roman"/>
              </a:rPr>
              <a:t>infinito nell’immenso </a:t>
            </a:r>
            <a:r>
              <a:rPr sz="1200" spc="-5" dirty="0">
                <a:latin typeface="Times New Roman"/>
                <a:cs typeface="Times New Roman"/>
              </a:rPr>
              <a:t>ministero dello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Infinito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delle sue schiere </a:t>
            </a:r>
            <a:r>
              <a:rPr sz="1200" dirty="0">
                <a:latin typeface="Times New Roman"/>
                <a:cs typeface="Times New Roman"/>
              </a:rPr>
              <a:t>quasi </a:t>
            </a:r>
            <a:r>
              <a:rPr sz="1200" spc="-5" dirty="0">
                <a:latin typeface="Times New Roman"/>
                <a:cs typeface="Times New Roman"/>
              </a:rPr>
              <a:t>illimitate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personalità tutelari.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30162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(75.9) 6:3.4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ministero del Figlio </a:t>
            </a:r>
            <a:r>
              <a:rPr sz="1200" dirty="0">
                <a:latin typeface="Times New Roman"/>
                <a:cs typeface="Times New Roman"/>
              </a:rPr>
              <a:t>Eterno è consacrato </a:t>
            </a:r>
            <a:r>
              <a:rPr sz="1200" spc="-5" dirty="0">
                <a:latin typeface="Times New Roman"/>
                <a:cs typeface="Times New Roman"/>
              </a:rPr>
              <a:t>alla rivelazione del Dio d’amore </a:t>
            </a:r>
            <a:r>
              <a:rPr sz="1200" dirty="0">
                <a:latin typeface="Times New Roman"/>
                <a:cs typeface="Times New Roman"/>
              </a:rPr>
              <a:t>all’Universo </a:t>
            </a:r>
            <a:r>
              <a:rPr sz="1200" spc="-5" dirty="0">
                <a:latin typeface="Times New Roman"/>
                <a:cs typeface="Times New Roman"/>
              </a:rPr>
              <a:t>degli Universi. Questo Figlio  </a:t>
            </a:r>
            <a:r>
              <a:rPr sz="1200" dirty="0">
                <a:latin typeface="Times New Roman"/>
                <a:cs typeface="Times New Roman"/>
              </a:rPr>
              <a:t>divino non è </a:t>
            </a:r>
            <a:r>
              <a:rPr sz="1200" spc="-5" dirty="0">
                <a:latin typeface="Times New Roman"/>
                <a:cs typeface="Times New Roman"/>
              </a:rPr>
              <a:t>impegnato nell’avvilente compito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tentare </a:t>
            </a:r>
            <a:r>
              <a:rPr sz="1200" dirty="0">
                <a:latin typeface="Times New Roman"/>
                <a:cs typeface="Times New Roman"/>
              </a:rPr>
              <a:t>di persuadere il suo </a:t>
            </a:r>
            <a:r>
              <a:rPr sz="1200" spc="-5" dirty="0">
                <a:latin typeface="Times New Roman"/>
                <a:cs typeface="Times New Roman"/>
              </a:rPr>
              <a:t>benevolo Padre ad </a:t>
            </a:r>
            <a:r>
              <a:rPr sz="1200" dirty="0">
                <a:latin typeface="Times New Roman"/>
                <a:cs typeface="Times New Roman"/>
              </a:rPr>
              <a:t>amare le </a:t>
            </a:r>
            <a:r>
              <a:rPr sz="1200" spc="-5" dirty="0">
                <a:latin typeface="Times New Roman"/>
                <a:cs typeface="Times New Roman"/>
              </a:rPr>
              <a:t>sue </a:t>
            </a:r>
            <a:r>
              <a:rPr sz="1200" dirty="0">
                <a:latin typeface="Times New Roman"/>
                <a:cs typeface="Times New Roman"/>
              </a:rPr>
              <a:t>umili </a:t>
            </a:r>
            <a:r>
              <a:rPr sz="1200" spc="-5" dirty="0">
                <a:latin typeface="Times New Roman"/>
                <a:cs typeface="Times New Roman"/>
              </a:rPr>
              <a:t>creature </a:t>
            </a:r>
            <a:r>
              <a:rPr sz="1200" dirty="0">
                <a:latin typeface="Times New Roman"/>
                <a:cs typeface="Times New Roman"/>
              </a:rPr>
              <a:t>ed a  </a:t>
            </a:r>
            <a:r>
              <a:rPr sz="1200" spc="-5" dirty="0">
                <a:latin typeface="Times New Roman"/>
                <a:cs typeface="Times New Roman"/>
              </a:rPr>
              <a:t>mostrare misericordia ai malfattori </a:t>
            </a:r>
            <a:r>
              <a:rPr sz="1200" dirty="0">
                <a:latin typeface="Times New Roman"/>
                <a:cs typeface="Times New Roman"/>
              </a:rPr>
              <a:t>del tempo. Quale </a:t>
            </a:r>
            <a:r>
              <a:rPr sz="1200" spc="-5" dirty="0">
                <a:latin typeface="Times New Roman"/>
                <a:cs typeface="Times New Roman"/>
              </a:rPr>
              <a:t>errore immaginare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Eterno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supplica il </a:t>
            </a:r>
            <a:r>
              <a:rPr sz="1200" spc="-5" dirty="0">
                <a:latin typeface="Times New Roman"/>
                <a:cs typeface="Times New Roman"/>
              </a:rPr>
              <a:t>Padre Universale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mostrare misericordia </a:t>
            </a:r>
            <a:r>
              <a:rPr sz="1200" dirty="0">
                <a:latin typeface="Times New Roman"/>
                <a:cs typeface="Times New Roman"/>
              </a:rPr>
              <a:t>verso le </a:t>
            </a:r>
            <a:r>
              <a:rPr sz="1200" spc="-5" dirty="0">
                <a:latin typeface="Times New Roman"/>
                <a:cs typeface="Times New Roman"/>
              </a:rPr>
              <a:t>sue umili creature dei </a:t>
            </a:r>
            <a:r>
              <a:rPr sz="1200" dirty="0">
                <a:latin typeface="Times New Roman"/>
                <a:cs typeface="Times New Roman"/>
              </a:rPr>
              <a:t>mondi </a:t>
            </a:r>
            <a:r>
              <a:rPr sz="1200" spc="-5" dirty="0">
                <a:latin typeface="Times New Roman"/>
                <a:cs typeface="Times New Roman"/>
              </a:rPr>
              <a:t>materiali </a:t>
            </a:r>
            <a:r>
              <a:rPr sz="1200" dirty="0">
                <a:latin typeface="Times New Roman"/>
                <a:cs typeface="Times New Roman"/>
              </a:rPr>
              <a:t>dello spazio! </a:t>
            </a:r>
            <a:r>
              <a:rPr sz="1200" spc="-5" dirty="0">
                <a:latin typeface="Times New Roman"/>
                <a:cs typeface="Times New Roman"/>
              </a:rPr>
              <a:t>Questi concetti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grossolani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3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131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85784" cy="37820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222250" algn="just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grotteschi. Dovreste </a:t>
            </a:r>
            <a:r>
              <a:rPr sz="1200" dirty="0">
                <a:latin typeface="Times New Roman"/>
                <a:cs typeface="Times New Roman"/>
              </a:rPr>
              <a:t>piuttosto </a:t>
            </a:r>
            <a:r>
              <a:rPr sz="1200" spc="-5" dirty="0">
                <a:latin typeface="Times New Roman"/>
                <a:cs typeface="Times New Roman"/>
              </a:rPr>
              <a:t>capire </a:t>
            </a:r>
            <a:r>
              <a:rPr sz="1200" dirty="0">
                <a:latin typeface="Times New Roman"/>
                <a:cs typeface="Times New Roman"/>
              </a:rPr>
              <a:t>che tutti </a:t>
            </a:r>
            <a:r>
              <a:rPr sz="1200" spc="-5" dirty="0">
                <a:latin typeface="Times New Roman"/>
                <a:cs typeface="Times New Roman"/>
              </a:rPr>
              <a:t>gl’interventi misericordiosi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Figli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sono una rivelazione </a:t>
            </a:r>
            <a:r>
              <a:rPr sz="1200" spc="-5" dirty="0">
                <a:latin typeface="Times New Roman"/>
                <a:cs typeface="Times New Roman"/>
              </a:rPr>
              <a:t>diretta </a:t>
            </a:r>
            <a:r>
              <a:rPr sz="1200" dirty="0">
                <a:latin typeface="Times New Roman"/>
                <a:cs typeface="Times New Roman"/>
              </a:rPr>
              <a:t>dell’amore  </a:t>
            </a:r>
            <a:r>
              <a:rPr sz="1200" spc="-5" dirty="0">
                <a:latin typeface="Times New Roman"/>
                <a:cs typeface="Times New Roman"/>
              </a:rPr>
              <a:t>universale </a:t>
            </a:r>
            <a:r>
              <a:rPr sz="1200" dirty="0">
                <a:latin typeface="Times New Roman"/>
                <a:cs typeface="Times New Roman"/>
              </a:rPr>
              <a:t>e della </a:t>
            </a:r>
            <a:r>
              <a:rPr sz="1200" spc="-5" dirty="0">
                <a:latin typeface="Times New Roman"/>
                <a:cs typeface="Times New Roman"/>
              </a:rPr>
              <a:t>compassione </a:t>
            </a:r>
            <a:r>
              <a:rPr sz="1200" dirty="0">
                <a:latin typeface="Times New Roman"/>
                <a:cs typeface="Times New Roman"/>
              </a:rPr>
              <a:t>infinita </a:t>
            </a:r>
            <a:r>
              <a:rPr sz="1200" spc="-5" dirty="0">
                <a:latin typeface="Times New Roman"/>
                <a:cs typeface="Times New Roman"/>
              </a:rPr>
              <a:t>del cuore del Padre. L’amore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Padre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sorgente reale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eterna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misericordia del  Figlio.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685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(75.10) 6:3.5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amore,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misericordia.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misericordia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amore </a:t>
            </a:r>
            <a:r>
              <a:rPr sz="1200" dirty="0">
                <a:latin typeface="Times New Roman"/>
                <a:cs typeface="Times New Roman"/>
              </a:rPr>
              <a:t>applicato, </a:t>
            </a:r>
            <a:r>
              <a:rPr sz="1200" spc="-5" dirty="0">
                <a:latin typeface="Times New Roman"/>
                <a:cs typeface="Times New Roman"/>
              </a:rPr>
              <a:t>l’amore del </a:t>
            </a:r>
            <a:r>
              <a:rPr sz="1200" dirty="0">
                <a:latin typeface="Times New Roman"/>
                <a:cs typeface="Times New Roman"/>
              </a:rPr>
              <a:t>Padre in azione </a:t>
            </a:r>
            <a:r>
              <a:rPr sz="1200" spc="-5" dirty="0">
                <a:latin typeface="Times New Roman"/>
                <a:cs typeface="Times New Roman"/>
              </a:rPr>
              <a:t>nella persona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10" dirty="0">
                <a:latin typeface="Times New Roman"/>
                <a:cs typeface="Times New Roman"/>
              </a:rPr>
              <a:t>suo 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Eterno. </a:t>
            </a:r>
            <a:r>
              <a:rPr sz="1200" spc="-5" dirty="0">
                <a:latin typeface="Times New Roman"/>
                <a:cs typeface="Times New Roman"/>
              </a:rPr>
              <a:t>L’amore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dirty="0">
                <a:latin typeface="Times New Roman"/>
                <a:cs typeface="Times New Roman"/>
              </a:rPr>
              <a:t>questo </a:t>
            </a:r>
            <a:r>
              <a:rPr sz="1200" spc="-5" dirty="0">
                <a:latin typeface="Times New Roman"/>
                <a:cs typeface="Times New Roman"/>
              </a:rPr>
              <a:t>Figlio universale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anch’esso universale. Nel </a:t>
            </a:r>
            <a:r>
              <a:rPr sz="1200" dirty="0">
                <a:latin typeface="Times New Roman"/>
                <a:cs typeface="Times New Roman"/>
              </a:rPr>
              <a:t>modo in cui </a:t>
            </a:r>
            <a:r>
              <a:rPr sz="1200" spc="-5" dirty="0">
                <a:latin typeface="Times New Roman"/>
                <a:cs typeface="Times New Roman"/>
              </a:rPr>
              <a:t>l’amore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compreso su </a:t>
            </a:r>
            <a:r>
              <a:rPr sz="1200" dirty="0">
                <a:latin typeface="Times New Roman"/>
                <a:cs typeface="Times New Roman"/>
              </a:rPr>
              <a:t>un pianeta  </a:t>
            </a:r>
            <a:r>
              <a:rPr sz="1200" spc="-5" dirty="0">
                <a:latin typeface="Times New Roman"/>
                <a:cs typeface="Times New Roman"/>
              </a:rPr>
              <a:t>sessuato, l’amore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è più </a:t>
            </a:r>
            <a:r>
              <a:rPr sz="1200" spc="-5" dirty="0">
                <a:latin typeface="Times New Roman"/>
                <a:cs typeface="Times New Roman"/>
              </a:rPr>
              <a:t>paragonabile all’amore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padre, mentre </a:t>
            </a:r>
            <a:r>
              <a:rPr sz="1200" dirty="0">
                <a:latin typeface="Times New Roman"/>
                <a:cs typeface="Times New Roman"/>
              </a:rPr>
              <a:t>l’amore </a:t>
            </a:r>
            <a:r>
              <a:rPr sz="1200" spc="-5" dirty="0">
                <a:latin typeface="Times New Roman"/>
                <a:cs typeface="Times New Roman"/>
              </a:rPr>
              <a:t>del Figlio </a:t>
            </a:r>
            <a:r>
              <a:rPr sz="1200" dirty="0">
                <a:latin typeface="Times New Roman"/>
                <a:cs typeface="Times New Roman"/>
              </a:rPr>
              <a:t>Eterno è più simile </a:t>
            </a:r>
            <a:r>
              <a:rPr sz="1200" spc="-5" dirty="0">
                <a:latin typeface="Times New Roman"/>
                <a:cs typeface="Times New Roman"/>
              </a:rPr>
              <a:t>all’affetto </a:t>
            </a:r>
            <a:r>
              <a:rPr sz="1200" dirty="0">
                <a:latin typeface="Times New Roman"/>
                <a:cs typeface="Times New Roman"/>
              </a:rPr>
              <a:t>di una  </a:t>
            </a:r>
            <a:r>
              <a:rPr sz="1200" spc="-5" dirty="0">
                <a:latin typeface="Times New Roman"/>
                <a:cs typeface="Times New Roman"/>
              </a:rPr>
              <a:t>madre. Questi </a:t>
            </a:r>
            <a:r>
              <a:rPr sz="1200" dirty="0">
                <a:latin typeface="Times New Roman"/>
                <a:cs typeface="Times New Roman"/>
              </a:rPr>
              <a:t>esempi </a:t>
            </a:r>
            <a:r>
              <a:rPr sz="1200" spc="-5" dirty="0">
                <a:latin typeface="Times New Roman"/>
                <a:cs typeface="Times New Roman"/>
              </a:rPr>
              <a:t>sono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verità grossolani, </a:t>
            </a:r>
            <a:r>
              <a:rPr sz="1200" dirty="0">
                <a:latin typeface="Times New Roman"/>
                <a:cs typeface="Times New Roman"/>
              </a:rPr>
              <a:t>ma io li </a:t>
            </a:r>
            <a:r>
              <a:rPr sz="1200" spc="-5" dirty="0">
                <a:latin typeface="Times New Roman"/>
                <a:cs typeface="Times New Roman"/>
              </a:rPr>
              <a:t>impiego nella speranza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trasmettere alla </a:t>
            </a:r>
            <a:r>
              <a:rPr sz="1200" dirty="0">
                <a:latin typeface="Times New Roman"/>
                <a:cs typeface="Times New Roman"/>
              </a:rPr>
              <a:t>mente umana l’idea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spc="10" dirty="0">
                <a:latin typeface="Times New Roman"/>
                <a:cs typeface="Times New Roman"/>
              </a:rPr>
              <a:t>c’è </a:t>
            </a:r>
            <a:r>
              <a:rPr sz="1200" dirty="0">
                <a:latin typeface="Times New Roman"/>
                <a:cs typeface="Times New Roman"/>
              </a:rPr>
              <a:t>una  </a:t>
            </a:r>
            <a:r>
              <a:rPr sz="1200" spc="-5" dirty="0">
                <a:latin typeface="Times New Roman"/>
                <a:cs typeface="Times New Roman"/>
              </a:rPr>
              <a:t>differenza, </a:t>
            </a:r>
            <a:r>
              <a:rPr sz="1200" dirty="0">
                <a:latin typeface="Times New Roman"/>
                <a:cs typeface="Times New Roman"/>
              </a:rPr>
              <a:t>non di contenuto divino bensì di </a:t>
            </a:r>
            <a:r>
              <a:rPr sz="1200" spc="-5" dirty="0">
                <a:latin typeface="Times New Roman"/>
                <a:cs typeface="Times New Roman"/>
              </a:rPr>
              <a:t>qualità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tecnica d’espressione, </a:t>
            </a:r>
            <a:r>
              <a:rPr sz="1200" dirty="0">
                <a:latin typeface="Times New Roman"/>
                <a:cs typeface="Times New Roman"/>
              </a:rPr>
              <a:t>tra </a:t>
            </a:r>
            <a:r>
              <a:rPr sz="1200" spc="-5" dirty="0">
                <a:latin typeface="Times New Roman"/>
                <a:cs typeface="Times New Roman"/>
              </a:rPr>
              <a:t>l’amore del </a:t>
            </a:r>
            <a:r>
              <a:rPr sz="1200" dirty="0">
                <a:latin typeface="Times New Roman"/>
                <a:cs typeface="Times New Roman"/>
              </a:rPr>
              <a:t>Padre e </a:t>
            </a:r>
            <a:r>
              <a:rPr sz="1200" spc="-5" dirty="0">
                <a:latin typeface="Times New Roman"/>
                <a:cs typeface="Times New Roman"/>
              </a:rPr>
              <a:t>l’amore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Figlio.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4. </a:t>
            </a:r>
            <a:r>
              <a:rPr sz="1600" b="1" spc="-10" dirty="0">
                <a:solidFill>
                  <a:srgbClr val="1F487C"/>
                </a:solidFill>
                <a:latin typeface="Times New Roman"/>
                <a:cs typeface="Times New Roman"/>
              </a:rPr>
              <a:t>Gli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attributi </a:t>
            </a: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del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Figlio</a:t>
            </a:r>
            <a:r>
              <a:rPr sz="1600" b="1" spc="-10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Eterno</a:t>
            </a:r>
            <a:endParaRPr sz="1600">
              <a:latin typeface="Times New Roman"/>
              <a:cs typeface="Times New Roman"/>
            </a:endParaRPr>
          </a:p>
          <a:p>
            <a:pPr marL="76200">
              <a:lnSpc>
                <a:spcPts val="1410"/>
              </a:lnSpc>
              <a:spcBef>
                <a:spcPts val="131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(76.1) 6:4.1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Eterno </a:t>
            </a:r>
            <a:r>
              <a:rPr sz="1200" dirty="0">
                <a:latin typeface="Times New Roman"/>
                <a:cs typeface="Times New Roman"/>
              </a:rPr>
              <a:t>motiva il livello </a:t>
            </a:r>
            <a:r>
              <a:rPr sz="1200" spc="-5" dirty="0">
                <a:latin typeface="Times New Roman"/>
                <a:cs typeface="Times New Roman"/>
              </a:rPr>
              <a:t>spirituale della realtà cosmica.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potere </a:t>
            </a:r>
            <a:r>
              <a:rPr sz="1200" dirty="0">
                <a:latin typeface="Times New Roman"/>
                <a:cs typeface="Times New Roman"/>
              </a:rPr>
              <a:t>spirituale </a:t>
            </a:r>
            <a:r>
              <a:rPr sz="1200" spc="-5" dirty="0">
                <a:latin typeface="Times New Roman"/>
                <a:cs typeface="Times New Roman"/>
              </a:rPr>
              <a:t>del Figlio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assoluto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rapporto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tutte</a:t>
            </a:r>
            <a:endParaRPr sz="1200">
              <a:latin typeface="Times New Roman"/>
              <a:cs typeface="Times New Roman"/>
            </a:endParaRPr>
          </a:p>
          <a:p>
            <a:pPr marL="76200" marR="60960">
              <a:lnSpc>
                <a:spcPts val="1380"/>
              </a:lnSpc>
              <a:spcBef>
                <a:spcPts val="65"/>
              </a:spcBef>
            </a:pP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realtà dell’Universo. Egli esercita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controllo perfetto sull’interassociazione </a:t>
            </a:r>
            <a:r>
              <a:rPr sz="1200" dirty="0">
                <a:latin typeface="Times New Roman"/>
                <a:cs typeface="Times New Roman"/>
              </a:rPr>
              <a:t>di tutte le </a:t>
            </a:r>
            <a:r>
              <a:rPr sz="1200" spc="-5" dirty="0">
                <a:latin typeface="Times New Roman"/>
                <a:cs typeface="Times New Roman"/>
              </a:rPr>
              <a:t>energie </a:t>
            </a:r>
            <a:r>
              <a:rPr sz="1200" dirty="0">
                <a:latin typeface="Times New Roman"/>
                <a:cs typeface="Times New Roman"/>
              </a:rPr>
              <a:t>spirituali </a:t>
            </a:r>
            <a:r>
              <a:rPr sz="1200" spc="-5" dirty="0">
                <a:latin typeface="Times New Roman"/>
                <a:cs typeface="Times New Roman"/>
              </a:rPr>
              <a:t>indifferenziate </a:t>
            </a:r>
            <a:r>
              <a:rPr sz="1200" dirty="0">
                <a:latin typeface="Times New Roman"/>
                <a:cs typeface="Times New Roman"/>
              </a:rPr>
              <a:t>e su tutta  la </a:t>
            </a:r>
            <a:r>
              <a:rPr sz="1200" spc="-5" dirty="0">
                <a:latin typeface="Times New Roman"/>
                <a:cs typeface="Times New Roman"/>
              </a:rPr>
              <a:t>realtà </a:t>
            </a:r>
            <a:r>
              <a:rPr sz="1200" dirty="0">
                <a:latin typeface="Times New Roman"/>
                <a:cs typeface="Times New Roman"/>
              </a:rPr>
              <a:t>spirituale </a:t>
            </a:r>
            <a:r>
              <a:rPr sz="1200" spc="-5" dirty="0">
                <a:latin typeface="Times New Roman"/>
                <a:cs typeface="Times New Roman"/>
              </a:rPr>
              <a:t>attuata grazie alla sua </a:t>
            </a:r>
            <a:r>
              <a:rPr sz="1200" dirty="0">
                <a:latin typeface="Times New Roman"/>
                <a:cs typeface="Times New Roman"/>
              </a:rPr>
              <a:t>padronanza </a:t>
            </a:r>
            <a:r>
              <a:rPr sz="1200" spc="-5" dirty="0">
                <a:latin typeface="Times New Roman"/>
                <a:cs typeface="Times New Roman"/>
              </a:rPr>
              <a:t>assoluta della gravità </a:t>
            </a:r>
            <a:r>
              <a:rPr sz="1200" dirty="0">
                <a:latin typeface="Times New Roman"/>
                <a:cs typeface="Times New Roman"/>
              </a:rPr>
              <a:t>spirituale. </a:t>
            </a:r>
            <a:r>
              <a:rPr sz="1200" spc="-5" dirty="0">
                <a:latin typeface="Times New Roman"/>
                <a:cs typeface="Times New Roman"/>
              </a:rPr>
              <a:t>Ogni </a:t>
            </a:r>
            <a:r>
              <a:rPr sz="1200" dirty="0">
                <a:latin typeface="Times New Roman"/>
                <a:cs typeface="Times New Roman"/>
              </a:rPr>
              <a:t>puro </a:t>
            </a:r>
            <a:r>
              <a:rPr sz="1200" spc="-5" dirty="0">
                <a:latin typeface="Times New Roman"/>
                <a:cs typeface="Times New Roman"/>
              </a:rPr>
              <a:t>spirito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frammentato </a:t>
            </a:r>
            <a:r>
              <a:rPr sz="1200" dirty="0">
                <a:latin typeface="Times New Roman"/>
                <a:cs typeface="Times New Roman"/>
              </a:rPr>
              <a:t>e tutti </a:t>
            </a:r>
            <a:r>
              <a:rPr sz="1200" spc="-5" dirty="0">
                <a:latin typeface="Times New Roman"/>
                <a:cs typeface="Times New Roman"/>
              </a:rPr>
              <a:t>gli  esseri </a:t>
            </a:r>
            <a:r>
              <a:rPr sz="1200" dirty="0">
                <a:latin typeface="Times New Roman"/>
                <a:cs typeface="Times New Roman"/>
              </a:rPr>
              <a:t>e valori </a:t>
            </a:r>
            <a:r>
              <a:rPr sz="1200" spc="-5" dirty="0">
                <a:latin typeface="Times New Roman"/>
                <a:cs typeface="Times New Roman"/>
              </a:rPr>
              <a:t>spirituali rispondono al potere </a:t>
            </a:r>
            <a:r>
              <a:rPr sz="1200" dirty="0">
                <a:latin typeface="Times New Roman"/>
                <a:cs typeface="Times New Roman"/>
              </a:rPr>
              <a:t>d’attrazione </a:t>
            </a:r>
            <a:r>
              <a:rPr sz="1200" spc="-5" dirty="0">
                <a:latin typeface="Times New Roman"/>
                <a:cs typeface="Times New Roman"/>
              </a:rPr>
              <a:t>infinito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Figlio primario del Paradiso.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se l’eterno futuro </a:t>
            </a:r>
            <a:r>
              <a:rPr sz="1200" dirty="0">
                <a:latin typeface="Times New Roman"/>
                <a:cs typeface="Times New Roman"/>
              </a:rPr>
              <a:t>dovesse  </a:t>
            </a:r>
            <a:r>
              <a:rPr sz="1200" spc="-5" dirty="0">
                <a:latin typeface="Times New Roman"/>
                <a:cs typeface="Times New Roman"/>
              </a:rPr>
              <a:t>assistere all’apparizione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Universo illimitato,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gravità spirituale 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potere spirituale del Figlio Originale si mostrerebbero  del </a:t>
            </a:r>
            <a:r>
              <a:rPr sz="1200" dirty="0">
                <a:latin typeface="Times New Roman"/>
                <a:cs typeface="Times New Roman"/>
              </a:rPr>
              <a:t>tutto </a:t>
            </a:r>
            <a:r>
              <a:rPr sz="1200" spc="-5" dirty="0">
                <a:latin typeface="Times New Roman"/>
                <a:cs typeface="Times New Roman"/>
              </a:rPr>
              <a:t>adeguati per </a:t>
            </a:r>
            <a:r>
              <a:rPr sz="1200" dirty="0">
                <a:latin typeface="Times New Roman"/>
                <a:cs typeface="Times New Roman"/>
              </a:rPr>
              <a:t>il controllo spirituale </a:t>
            </a:r>
            <a:r>
              <a:rPr sz="1200" spc="-5" dirty="0">
                <a:latin typeface="Times New Roman"/>
                <a:cs typeface="Times New Roman"/>
              </a:rPr>
              <a:t>ed un’efficace amministrazione </a:t>
            </a:r>
            <a:r>
              <a:rPr sz="1200" dirty="0">
                <a:latin typeface="Times New Roman"/>
                <a:cs typeface="Times New Roman"/>
              </a:rPr>
              <a:t>di una tale </a:t>
            </a:r>
            <a:r>
              <a:rPr sz="1200" spc="-5" dirty="0">
                <a:latin typeface="Times New Roman"/>
                <a:cs typeface="Times New Roman"/>
              </a:rPr>
              <a:t>creazione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illimitata.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7112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(76.2) 6:4.2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è onnipotente </a:t>
            </a:r>
            <a:r>
              <a:rPr sz="1200" spc="-5" dirty="0">
                <a:latin typeface="Times New Roman"/>
                <a:cs typeface="Times New Roman"/>
              </a:rPr>
              <a:t>soltanto nel regno dello spirito. Nell’economia eterna dell’amministrazione universale </a:t>
            </a:r>
            <a:r>
              <a:rPr sz="1200" dirty="0">
                <a:latin typeface="Times New Roman"/>
                <a:cs typeface="Times New Roman"/>
              </a:rPr>
              <a:t>non  </a:t>
            </a:r>
            <a:r>
              <a:rPr sz="1200" spc="-5" dirty="0">
                <a:latin typeface="Times New Roman"/>
                <a:cs typeface="Times New Roman"/>
              </a:rPr>
              <a:t>s’incontrano </a:t>
            </a:r>
            <a:r>
              <a:rPr sz="1200" dirty="0">
                <a:latin typeface="Times New Roman"/>
                <a:cs typeface="Times New Roman"/>
              </a:rPr>
              <a:t>mai </a:t>
            </a:r>
            <a:r>
              <a:rPr sz="1200" spc="-5" dirty="0">
                <a:latin typeface="Times New Roman"/>
                <a:cs typeface="Times New Roman"/>
              </a:rPr>
              <a:t>sprechi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superflue ripetizioni </a:t>
            </a:r>
            <a:r>
              <a:rPr sz="1200" dirty="0">
                <a:latin typeface="Times New Roman"/>
                <a:cs typeface="Times New Roman"/>
              </a:rPr>
              <a:t>di funzioni. </a:t>
            </a:r>
            <a:r>
              <a:rPr sz="1200" spc="-1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Deità </a:t>
            </a:r>
            <a:r>
              <a:rPr sz="1200" dirty="0">
                <a:latin typeface="Times New Roman"/>
                <a:cs typeface="Times New Roman"/>
              </a:rPr>
              <a:t>non sono </a:t>
            </a:r>
            <a:r>
              <a:rPr sz="1200" spc="-5" dirty="0">
                <a:latin typeface="Times New Roman"/>
                <a:cs typeface="Times New Roman"/>
              </a:rPr>
              <a:t>dedite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duplicazioni </a:t>
            </a:r>
            <a:r>
              <a:rPr sz="1200" dirty="0">
                <a:latin typeface="Times New Roman"/>
                <a:cs typeface="Times New Roman"/>
              </a:rPr>
              <a:t>inutili del </a:t>
            </a:r>
            <a:r>
              <a:rPr sz="1200" spc="-5" dirty="0">
                <a:latin typeface="Times New Roman"/>
                <a:cs typeface="Times New Roman"/>
              </a:rPr>
              <a:t>ministero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universale.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3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132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213725" cy="389890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178435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(76.3) 6:4.3 </a:t>
            </a:r>
            <a:r>
              <a:rPr sz="1200" spc="-5" dirty="0">
                <a:latin typeface="Times New Roman"/>
                <a:cs typeface="Times New Roman"/>
              </a:rPr>
              <a:t>L’onnipresenza del Figlio Originale costituisce </a:t>
            </a:r>
            <a:r>
              <a:rPr sz="1200" dirty="0">
                <a:latin typeface="Times New Roman"/>
                <a:cs typeface="Times New Roman"/>
              </a:rPr>
              <a:t>l’unità </a:t>
            </a:r>
            <a:r>
              <a:rPr sz="1200" spc="-5" dirty="0">
                <a:latin typeface="Times New Roman"/>
                <a:cs typeface="Times New Roman"/>
              </a:rPr>
              <a:t>spirituale </a:t>
            </a:r>
            <a:r>
              <a:rPr sz="1200" dirty="0">
                <a:latin typeface="Times New Roman"/>
                <a:cs typeface="Times New Roman"/>
              </a:rPr>
              <a:t>dell’Universo </a:t>
            </a:r>
            <a:r>
              <a:rPr sz="1200" spc="-5" dirty="0">
                <a:latin typeface="Times New Roman"/>
                <a:cs typeface="Times New Roman"/>
              </a:rPr>
              <a:t>degli </a:t>
            </a:r>
            <a:r>
              <a:rPr sz="1200" dirty="0">
                <a:latin typeface="Times New Roman"/>
                <a:cs typeface="Times New Roman"/>
              </a:rPr>
              <a:t>Universi.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coesione </a:t>
            </a:r>
            <a:r>
              <a:rPr sz="1200" dirty="0">
                <a:latin typeface="Times New Roman"/>
                <a:cs typeface="Times New Roman"/>
              </a:rPr>
              <a:t>spirituale di  tutta la </a:t>
            </a:r>
            <a:r>
              <a:rPr sz="1200" spc="-5" dirty="0">
                <a:latin typeface="Times New Roman"/>
                <a:cs typeface="Times New Roman"/>
              </a:rPr>
              <a:t>creazione poggia </a:t>
            </a:r>
            <a:r>
              <a:rPr sz="1200" dirty="0">
                <a:latin typeface="Times New Roman"/>
                <a:cs typeface="Times New Roman"/>
              </a:rPr>
              <a:t>sulla presenza </a:t>
            </a:r>
            <a:r>
              <a:rPr sz="1200" spc="-5" dirty="0">
                <a:latin typeface="Times New Roman"/>
                <a:cs typeface="Times New Roman"/>
              </a:rPr>
              <a:t>attiva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ogni luogo dello </a:t>
            </a:r>
            <a:r>
              <a:rPr sz="1200" dirty="0">
                <a:latin typeface="Times New Roman"/>
                <a:cs typeface="Times New Roman"/>
              </a:rPr>
              <a:t>spirito divino del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Eterno. </a:t>
            </a:r>
            <a:r>
              <a:rPr sz="1200" spc="-5" dirty="0">
                <a:latin typeface="Times New Roman"/>
                <a:cs typeface="Times New Roman"/>
              </a:rPr>
              <a:t>Quando concepiamo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presenza  spirituale del Padre, </a:t>
            </a:r>
            <a:r>
              <a:rPr sz="1200" dirty="0">
                <a:latin typeface="Times New Roman"/>
                <a:cs typeface="Times New Roman"/>
              </a:rPr>
              <a:t>troviamo </a:t>
            </a:r>
            <a:r>
              <a:rPr sz="1200" spc="-5" dirty="0">
                <a:latin typeface="Times New Roman"/>
                <a:cs typeface="Times New Roman"/>
              </a:rPr>
              <a:t>difficile differenziarla, nella </a:t>
            </a:r>
            <a:r>
              <a:rPr sz="1200" dirty="0">
                <a:latin typeface="Times New Roman"/>
                <a:cs typeface="Times New Roman"/>
              </a:rPr>
              <a:t>nostra </a:t>
            </a:r>
            <a:r>
              <a:rPr sz="1200" spc="-5" dirty="0">
                <a:latin typeface="Times New Roman"/>
                <a:cs typeface="Times New Roman"/>
              </a:rPr>
              <a:t>mente, </a:t>
            </a:r>
            <a:r>
              <a:rPr sz="1200" dirty="0">
                <a:latin typeface="Times New Roman"/>
                <a:cs typeface="Times New Roman"/>
              </a:rPr>
              <a:t>dalla </a:t>
            </a:r>
            <a:r>
              <a:rPr sz="1200" spc="-5" dirty="0">
                <a:latin typeface="Times New Roman"/>
                <a:cs typeface="Times New Roman"/>
              </a:rPr>
              <a:t>presenza </a:t>
            </a:r>
            <a:r>
              <a:rPr sz="1200" dirty="0">
                <a:latin typeface="Times New Roman"/>
                <a:cs typeface="Times New Roman"/>
              </a:rPr>
              <a:t>spirituale </a:t>
            </a:r>
            <a:r>
              <a:rPr sz="1200" spc="-5" dirty="0">
                <a:latin typeface="Times New Roman"/>
                <a:cs typeface="Times New Roman"/>
              </a:rPr>
              <a:t>del Figlio </a:t>
            </a:r>
            <a:r>
              <a:rPr sz="1200" dirty="0">
                <a:latin typeface="Times New Roman"/>
                <a:cs typeface="Times New Roman"/>
              </a:rPr>
              <a:t>Eterno. </a:t>
            </a:r>
            <a:r>
              <a:rPr sz="1200" spc="-10" dirty="0">
                <a:latin typeface="Times New Roman"/>
                <a:cs typeface="Times New Roman"/>
              </a:rPr>
              <a:t>Lo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del  Padre risiede </a:t>
            </a:r>
            <a:r>
              <a:rPr sz="1200" dirty="0">
                <a:latin typeface="Times New Roman"/>
                <a:cs typeface="Times New Roman"/>
              </a:rPr>
              <a:t>eternamente </a:t>
            </a:r>
            <a:r>
              <a:rPr sz="1200" spc="-5" dirty="0">
                <a:latin typeface="Times New Roman"/>
                <a:cs typeface="Times New Roman"/>
              </a:rPr>
              <a:t>nello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del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Figlio.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812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(76.4) 6:4.4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Padre </a:t>
            </a:r>
            <a:r>
              <a:rPr sz="1200" dirty="0">
                <a:latin typeface="Times New Roman"/>
                <a:cs typeface="Times New Roman"/>
              </a:rPr>
              <a:t>deve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spiritualmente </a:t>
            </a:r>
            <a:r>
              <a:rPr sz="1200" spc="-5" dirty="0">
                <a:latin typeface="Times New Roman"/>
                <a:cs typeface="Times New Roman"/>
              </a:rPr>
              <a:t>onnipresente, </a:t>
            </a:r>
            <a:r>
              <a:rPr sz="1200" dirty="0">
                <a:latin typeface="Times New Roman"/>
                <a:cs typeface="Times New Roman"/>
              </a:rPr>
              <a:t>ma questa onnipresenza </a:t>
            </a:r>
            <a:r>
              <a:rPr sz="1200" spc="-5" dirty="0">
                <a:latin typeface="Times New Roman"/>
                <a:cs typeface="Times New Roman"/>
              </a:rPr>
              <a:t>sembra essere inseparabile </a:t>
            </a:r>
            <a:r>
              <a:rPr sz="1200" dirty="0">
                <a:latin typeface="Times New Roman"/>
                <a:cs typeface="Times New Roman"/>
              </a:rPr>
              <a:t>dalle </a:t>
            </a:r>
            <a:r>
              <a:rPr sz="1200" spc="-5" dirty="0">
                <a:latin typeface="Times New Roman"/>
                <a:cs typeface="Times New Roman"/>
              </a:rPr>
              <a:t>attività </a:t>
            </a:r>
            <a:r>
              <a:rPr sz="1200" dirty="0">
                <a:latin typeface="Times New Roman"/>
                <a:cs typeface="Times New Roman"/>
              </a:rPr>
              <a:t>spirituali  ovunque </a:t>
            </a:r>
            <a:r>
              <a:rPr sz="1200" spc="-5" dirty="0">
                <a:latin typeface="Times New Roman"/>
                <a:cs typeface="Times New Roman"/>
              </a:rPr>
              <a:t>compiute del Figlio Eterno. Noi crediamo, tuttavia, che </a:t>
            </a:r>
            <a:r>
              <a:rPr sz="1200" dirty="0">
                <a:latin typeface="Times New Roman"/>
                <a:cs typeface="Times New Roman"/>
              </a:rPr>
              <a:t>in tutte le situazioni comportanti la </a:t>
            </a:r>
            <a:r>
              <a:rPr sz="1200" spc="-5" dirty="0">
                <a:latin typeface="Times New Roman"/>
                <a:cs typeface="Times New Roman"/>
              </a:rPr>
              <a:t>presenza </a:t>
            </a:r>
            <a:r>
              <a:rPr sz="1200" dirty="0">
                <a:latin typeface="Times New Roman"/>
                <a:cs typeface="Times New Roman"/>
              </a:rPr>
              <a:t>di duplice natura  </a:t>
            </a:r>
            <a:r>
              <a:rPr sz="1200" spc="-5" dirty="0">
                <a:latin typeface="Times New Roman"/>
                <a:cs typeface="Times New Roman"/>
              </a:rPr>
              <a:t>spirituale del Padre-Figlio, </a:t>
            </a:r>
            <a:r>
              <a:rPr sz="1200" dirty="0">
                <a:latin typeface="Times New Roman"/>
                <a:cs typeface="Times New Roman"/>
              </a:rPr>
              <a:t>lo spirito </a:t>
            </a:r>
            <a:r>
              <a:rPr sz="1200" spc="-5" dirty="0">
                <a:latin typeface="Times New Roman"/>
                <a:cs typeface="Times New Roman"/>
              </a:rPr>
              <a:t>del Figlio sia coordinato </a:t>
            </a:r>
            <a:r>
              <a:rPr sz="1200" dirty="0">
                <a:latin typeface="Times New Roman"/>
                <a:cs typeface="Times New Roman"/>
              </a:rPr>
              <a:t>con lo spirito </a:t>
            </a:r>
            <a:r>
              <a:rPr sz="1200" spc="-5" dirty="0">
                <a:latin typeface="Times New Roman"/>
                <a:cs typeface="Times New Roman"/>
              </a:rPr>
              <a:t>del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Padre.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88900" marR="107314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(76.5) 6:4.5 </a:t>
            </a:r>
            <a:r>
              <a:rPr sz="1200" spc="-5" dirty="0">
                <a:latin typeface="Times New Roman"/>
                <a:cs typeface="Times New Roman"/>
              </a:rPr>
              <a:t>Nel suo contatto </a:t>
            </a:r>
            <a:r>
              <a:rPr sz="1200" dirty="0">
                <a:latin typeface="Times New Roman"/>
                <a:cs typeface="Times New Roman"/>
              </a:rPr>
              <a:t>con le </a:t>
            </a:r>
            <a:r>
              <a:rPr sz="1200" spc="-5" dirty="0">
                <a:latin typeface="Times New Roman"/>
                <a:cs typeface="Times New Roman"/>
              </a:rPr>
              <a:t>personalità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Padre agisce </a:t>
            </a:r>
            <a:r>
              <a:rPr sz="1200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circuito della personalità. Nel suo </a:t>
            </a:r>
            <a:r>
              <a:rPr sz="1200" dirty="0">
                <a:latin typeface="Times New Roman"/>
                <a:cs typeface="Times New Roman"/>
              </a:rPr>
              <a:t>contatto </a:t>
            </a:r>
            <a:r>
              <a:rPr sz="1200" spc="-5" dirty="0">
                <a:latin typeface="Times New Roman"/>
                <a:cs typeface="Times New Roman"/>
              </a:rPr>
              <a:t>personale </a:t>
            </a:r>
            <a:r>
              <a:rPr sz="1200" dirty="0">
                <a:latin typeface="Times New Roman"/>
                <a:cs typeface="Times New Roman"/>
              </a:rPr>
              <a:t>e rivelabile </a:t>
            </a:r>
            <a:r>
              <a:rPr sz="1200" spc="-5" dirty="0">
                <a:latin typeface="Times New Roman"/>
                <a:cs typeface="Times New Roman"/>
              </a:rPr>
              <a:t>con 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creazione spirituale, </a:t>
            </a:r>
            <a:r>
              <a:rPr sz="1200" dirty="0">
                <a:latin typeface="Times New Roman"/>
                <a:cs typeface="Times New Roman"/>
              </a:rPr>
              <a:t>egli </a:t>
            </a:r>
            <a:r>
              <a:rPr sz="1200" spc="-5" dirty="0">
                <a:latin typeface="Times New Roman"/>
                <a:cs typeface="Times New Roman"/>
              </a:rPr>
              <a:t>appare nei frammenti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sua Deità totale, </a:t>
            </a:r>
            <a:r>
              <a:rPr sz="1200" dirty="0">
                <a:latin typeface="Times New Roman"/>
                <a:cs typeface="Times New Roman"/>
              </a:rPr>
              <a:t>e questi </a:t>
            </a:r>
            <a:r>
              <a:rPr sz="1200" spc="-5" dirty="0">
                <a:latin typeface="Times New Roman"/>
                <a:cs typeface="Times New Roman"/>
              </a:rPr>
              <a:t>frammenti del Padre hanno </a:t>
            </a:r>
            <a:r>
              <a:rPr sz="1200" dirty="0">
                <a:latin typeface="Times New Roman"/>
                <a:cs typeface="Times New Roman"/>
              </a:rPr>
              <a:t>una funzione solitaria,  unica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esclusiva in ogni </a:t>
            </a:r>
            <a:r>
              <a:rPr sz="1200" spc="-5" dirty="0">
                <a:latin typeface="Times New Roman"/>
                <a:cs typeface="Times New Roman"/>
              </a:rPr>
              <a:t>luogo ed ogniqualvolta appaiono negli Universi.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tutte queste situazioni lo spirito </a:t>
            </a:r>
            <a:r>
              <a:rPr sz="1200" spc="-5" dirty="0">
                <a:latin typeface="Times New Roman"/>
                <a:cs typeface="Times New Roman"/>
              </a:rPr>
              <a:t>del Figlio </a:t>
            </a:r>
            <a:r>
              <a:rPr sz="1200" dirty="0">
                <a:latin typeface="Times New Roman"/>
                <a:cs typeface="Times New Roman"/>
              </a:rPr>
              <a:t>è  </a:t>
            </a:r>
            <a:r>
              <a:rPr sz="1200" spc="-5" dirty="0">
                <a:latin typeface="Times New Roman"/>
                <a:cs typeface="Times New Roman"/>
              </a:rPr>
              <a:t>coordinato </a:t>
            </a:r>
            <a:r>
              <a:rPr sz="1200" dirty="0">
                <a:latin typeface="Times New Roman"/>
                <a:cs typeface="Times New Roman"/>
              </a:rPr>
              <a:t>con la funzione spirituale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presenza </a:t>
            </a:r>
            <a:r>
              <a:rPr sz="1200" spc="-5" dirty="0">
                <a:latin typeface="Times New Roman"/>
                <a:cs typeface="Times New Roman"/>
              </a:rPr>
              <a:t>frammentata del </a:t>
            </a:r>
            <a:r>
              <a:rPr sz="1200" dirty="0">
                <a:latin typeface="Times New Roman"/>
                <a:cs typeface="Times New Roman"/>
              </a:rPr>
              <a:t>Padre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Universale.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23622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(76.6) 6:4.6 </a:t>
            </a:r>
            <a:r>
              <a:rPr sz="1200" spc="-5" dirty="0">
                <a:latin typeface="Times New Roman"/>
                <a:cs typeface="Times New Roman"/>
              </a:rPr>
              <a:t>Spiritualmente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Eterno è </a:t>
            </a:r>
            <a:r>
              <a:rPr sz="1200" spc="-5" dirty="0">
                <a:latin typeface="Times New Roman"/>
                <a:cs typeface="Times New Roman"/>
              </a:rPr>
              <a:t>onnipresente. </a:t>
            </a:r>
            <a:r>
              <a:rPr sz="1200" spc="-10" dirty="0">
                <a:latin typeface="Times New Roman"/>
                <a:cs typeface="Times New Roman"/>
              </a:rPr>
              <a:t>Lo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del Figlio Eterno </a:t>
            </a:r>
            <a:r>
              <a:rPr sz="1200" dirty="0">
                <a:latin typeface="Times New Roman"/>
                <a:cs typeface="Times New Roman"/>
              </a:rPr>
              <a:t>è certamente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voi ed </a:t>
            </a:r>
            <a:r>
              <a:rPr sz="1200" spc="-5" dirty="0">
                <a:latin typeface="Times New Roman"/>
                <a:cs typeface="Times New Roman"/>
              </a:rPr>
              <a:t>attorno </a:t>
            </a:r>
            <a:r>
              <a:rPr sz="1200" dirty="0">
                <a:latin typeface="Times New Roman"/>
                <a:cs typeface="Times New Roman"/>
              </a:rPr>
              <a:t>a voi, ma non  </a:t>
            </a:r>
            <a:r>
              <a:rPr sz="1200" spc="-5" dirty="0">
                <a:latin typeface="Times New Roman"/>
                <a:cs typeface="Times New Roman"/>
              </a:rPr>
              <a:t>dentro </a:t>
            </a:r>
            <a:r>
              <a:rPr sz="1200" dirty="0">
                <a:latin typeface="Times New Roman"/>
                <a:cs typeface="Times New Roman"/>
              </a:rPr>
              <a:t>di voi e </a:t>
            </a:r>
            <a:r>
              <a:rPr sz="1200" spc="-5" dirty="0">
                <a:latin typeface="Times New Roman"/>
                <a:cs typeface="Times New Roman"/>
              </a:rPr>
              <a:t>quale </a:t>
            </a:r>
            <a:r>
              <a:rPr sz="1200" dirty="0">
                <a:latin typeface="Times New Roman"/>
                <a:cs typeface="Times New Roman"/>
              </a:rPr>
              <a:t>parte di voi </a:t>
            </a:r>
            <a:r>
              <a:rPr sz="1200" spc="-5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Monitore del Mistero.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frammento interiore del </a:t>
            </a:r>
            <a:r>
              <a:rPr sz="1200" dirty="0">
                <a:latin typeface="Times New Roman"/>
                <a:cs typeface="Times New Roman"/>
              </a:rPr>
              <a:t>Padre adatta la mente umana a  </a:t>
            </a:r>
            <a:r>
              <a:rPr sz="1200" spc="-5" dirty="0">
                <a:latin typeface="Times New Roman"/>
                <a:cs typeface="Times New Roman"/>
              </a:rPr>
              <a:t>comportamenti progressivamente </a:t>
            </a:r>
            <a:r>
              <a:rPr sz="1200" dirty="0">
                <a:latin typeface="Times New Roman"/>
                <a:cs typeface="Times New Roman"/>
              </a:rPr>
              <a:t>divini, dopo di </a:t>
            </a:r>
            <a:r>
              <a:rPr sz="1200" spc="-5" dirty="0">
                <a:latin typeface="Times New Roman"/>
                <a:cs typeface="Times New Roman"/>
              </a:rPr>
              <a:t>che questa mente </a:t>
            </a:r>
            <a:r>
              <a:rPr sz="1200" dirty="0">
                <a:latin typeface="Times New Roman"/>
                <a:cs typeface="Times New Roman"/>
              </a:rPr>
              <a:t>ascendente diviene </a:t>
            </a:r>
            <a:r>
              <a:rPr sz="1200" spc="-5" dirty="0">
                <a:latin typeface="Times New Roman"/>
                <a:cs typeface="Times New Roman"/>
              </a:rPr>
              <a:t>sempre </a:t>
            </a:r>
            <a:r>
              <a:rPr sz="1200" dirty="0">
                <a:latin typeface="Times New Roman"/>
                <a:cs typeface="Times New Roman"/>
              </a:rPr>
              <a:t>più reattiva </a:t>
            </a:r>
            <a:r>
              <a:rPr sz="1200" spc="-5" dirty="0">
                <a:latin typeface="Times New Roman"/>
                <a:cs typeface="Times New Roman"/>
              </a:rPr>
              <a:t>al potere </a:t>
            </a:r>
            <a:r>
              <a:rPr sz="1200" dirty="0">
                <a:latin typeface="Times New Roman"/>
                <a:cs typeface="Times New Roman"/>
              </a:rPr>
              <a:t>spirituale  </a:t>
            </a:r>
            <a:r>
              <a:rPr sz="1200" spc="-5" dirty="0">
                <a:latin typeface="Times New Roman"/>
                <a:cs typeface="Times New Roman"/>
              </a:rPr>
              <a:t>d’attrazione dell’onnipotente circuito della gravità </a:t>
            </a:r>
            <a:r>
              <a:rPr sz="1200" dirty="0">
                <a:latin typeface="Times New Roman"/>
                <a:cs typeface="Times New Roman"/>
              </a:rPr>
              <a:t>spirituale </a:t>
            </a:r>
            <a:r>
              <a:rPr sz="1200" spc="-5" dirty="0">
                <a:latin typeface="Times New Roman"/>
                <a:cs typeface="Times New Roman"/>
              </a:rPr>
              <a:t>della Seconda Sorgente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Centro.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40005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(76.7) 6:4.7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Originale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universalmente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spiritualmente cosciente </a:t>
            </a:r>
            <a:r>
              <a:rPr sz="1200" dirty="0">
                <a:latin typeface="Times New Roman"/>
                <a:cs typeface="Times New Roman"/>
              </a:rPr>
              <a:t>di se </a:t>
            </a:r>
            <a:r>
              <a:rPr sz="1200" spc="-5" dirty="0">
                <a:latin typeface="Times New Roman"/>
                <a:cs typeface="Times New Roman"/>
              </a:rPr>
              <a:t>stesso.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saggezza,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tutto </a:t>
            </a:r>
            <a:r>
              <a:rPr sz="1200" spc="-5" dirty="0">
                <a:latin typeface="Times New Roman"/>
                <a:cs typeface="Times New Roman"/>
              </a:rPr>
              <a:t>uguale al  Padre. Nei regni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conoscenza, </a:t>
            </a:r>
            <a:r>
              <a:rPr sz="1200" dirty="0">
                <a:latin typeface="Times New Roman"/>
                <a:cs typeface="Times New Roman"/>
              </a:rPr>
              <a:t>dell’onniscienza, noi non </a:t>
            </a:r>
            <a:r>
              <a:rPr sz="1200" spc="-5" dirty="0">
                <a:latin typeface="Times New Roman"/>
                <a:cs typeface="Times New Roman"/>
              </a:rPr>
              <a:t>sappiamo distinguere </a:t>
            </a:r>
            <a:r>
              <a:rPr sz="1200" dirty="0">
                <a:latin typeface="Times New Roman"/>
                <a:cs typeface="Times New Roman"/>
              </a:rPr>
              <a:t>tra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Prima e la </a:t>
            </a:r>
            <a:r>
              <a:rPr sz="1200" spc="-5" dirty="0">
                <a:latin typeface="Times New Roman"/>
                <a:cs typeface="Times New Roman"/>
              </a:rPr>
              <a:t>Seconda Sorgente. </a:t>
            </a:r>
            <a:r>
              <a:rPr sz="1200" dirty="0">
                <a:latin typeface="Times New Roman"/>
                <a:cs typeface="Times New Roman"/>
              </a:rPr>
              <a:t>Come il  </a:t>
            </a:r>
            <a:r>
              <a:rPr sz="1200" spc="-5" dirty="0">
                <a:latin typeface="Times New Roman"/>
                <a:cs typeface="Times New Roman"/>
              </a:rPr>
              <a:t>Padre,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conosce </a:t>
            </a:r>
            <a:r>
              <a:rPr sz="1200" dirty="0">
                <a:latin typeface="Times New Roman"/>
                <a:cs typeface="Times New Roman"/>
              </a:rPr>
              <a:t>tutto;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non è mai </a:t>
            </a:r>
            <a:r>
              <a:rPr sz="1200" spc="-5" dirty="0">
                <a:latin typeface="Times New Roman"/>
                <a:cs typeface="Times New Roman"/>
              </a:rPr>
              <a:t>sorpreso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alcun evento universale; comprende </a:t>
            </a:r>
            <a:r>
              <a:rPr sz="1200" dirty="0">
                <a:latin typeface="Times New Roman"/>
                <a:cs typeface="Times New Roman"/>
              </a:rPr>
              <a:t>la fine </a:t>
            </a:r>
            <a:r>
              <a:rPr sz="1200" spc="-5" dirty="0">
                <a:latin typeface="Times New Roman"/>
                <a:cs typeface="Times New Roman"/>
              </a:rPr>
              <a:t>sin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dall’inizio.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3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133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204200" cy="39598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88900">
              <a:lnSpc>
                <a:spcPts val="1410"/>
              </a:lnSpc>
              <a:spcBef>
                <a:spcPts val="10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(77.1) 6:4.8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Padre 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conoscono realmente </a:t>
            </a:r>
            <a:r>
              <a:rPr sz="1200" spc="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numero </a:t>
            </a:r>
            <a:r>
              <a:rPr sz="1200" dirty="0">
                <a:latin typeface="Times New Roman"/>
                <a:cs typeface="Times New Roman"/>
              </a:rPr>
              <a:t>e la posizione di tutti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spiriti e di </a:t>
            </a:r>
            <a:r>
              <a:rPr sz="1200" spc="-5" dirty="0">
                <a:latin typeface="Times New Roman"/>
                <a:cs typeface="Times New Roman"/>
              </a:rPr>
              <a:t>tutti gli esseri</a:t>
            </a:r>
            <a:r>
              <a:rPr sz="1200" spc="-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spiritualizzati</a:t>
            </a:r>
            <a:endParaRPr sz="1200">
              <a:latin typeface="Times New Roman"/>
              <a:cs typeface="Times New Roman"/>
            </a:endParaRPr>
          </a:p>
          <a:p>
            <a:pPr marL="88900" marR="113664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esistenti nell’Universo degli Universi. </a:t>
            </a:r>
            <a:r>
              <a:rPr sz="1200" dirty="0">
                <a:latin typeface="Times New Roman"/>
                <a:cs typeface="Times New Roman"/>
              </a:rPr>
              <a:t>Non solo il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conosce tutte le cose in virtù </a:t>
            </a:r>
            <a:r>
              <a:rPr sz="1200" spc="-5" dirty="0">
                <a:latin typeface="Times New Roman"/>
                <a:cs typeface="Times New Roman"/>
              </a:rPr>
              <a:t>del proprio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onnipresente, </a:t>
            </a:r>
            <a:r>
              <a:rPr sz="1200" dirty="0">
                <a:latin typeface="Times New Roman"/>
                <a:cs typeface="Times New Roman"/>
              </a:rPr>
              <a:t>ma il </a:t>
            </a:r>
            <a:r>
              <a:rPr sz="1200" spc="-5" dirty="0">
                <a:latin typeface="Times New Roman"/>
                <a:cs typeface="Times New Roman"/>
              </a:rPr>
              <a:t>Figlio,  parimenti al Padre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all’Attore Congiunto, </a:t>
            </a:r>
            <a:r>
              <a:rPr sz="1200" dirty="0">
                <a:latin typeface="Times New Roman"/>
                <a:cs typeface="Times New Roman"/>
              </a:rPr>
              <a:t>ha piena </a:t>
            </a:r>
            <a:r>
              <a:rPr sz="1200" spc="-5" dirty="0">
                <a:latin typeface="Times New Roman"/>
                <a:cs typeface="Times New Roman"/>
              </a:rPr>
              <a:t>conoscenza </a:t>
            </a:r>
            <a:r>
              <a:rPr sz="1200" dirty="0">
                <a:latin typeface="Times New Roman"/>
                <a:cs typeface="Times New Roman"/>
              </a:rPr>
              <a:t>della vasta </a:t>
            </a:r>
            <a:r>
              <a:rPr sz="1200" spc="-5" dirty="0">
                <a:latin typeface="Times New Roman"/>
                <a:cs typeface="Times New Roman"/>
              </a:rPr>
              <a:t>intelligenza riflettiva dell’Essere </a:t>
            </a:r>
            <a:r>
              <a:rPr sz="1200" dirty="0">
                <a:latin typeface="Times New Roman"/>
                <a:cs typeface="Times New Roman"/>
              </a:rPr>
              <a:t>Supremo, e </a:t>
            </a:r>
            <a:r>
              <a:rPr sz="1200" spc="-5" dirty="0">
                <a:latin typeface="Times New Roman"/>
                <a:cs typeface="Times New Roman"/>
              </a:rPr>
              <a:t>questa  intelligenza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corrente in </a:t>
            </a:r>
            <a:r>
              <a:rPr sz="1200" spc="-5" dirty="0">
                <a:latin typeface="Times New Roman"/>
                <a:cs typeface="Times New Roman"/>
              </a:rPr>
              <a:t>ogni </a:t>
            </a:r>
            <a:r>
              <a:rPr sz="1200" dirty="0">
                <a:latin typeface="Times New Roman"/>
                <a:cs typeface="Times New Roman"/>
              </a:rPr>
              <a:t>momento di tutto </a:t>
            </a:r>
            <a:r>
              <a:rPr sz="1200" spc="-5" dirty="0">
                <a:latin typeface="Times New Roman"/>
                <a:cs typeface="Times New Roman"/>
              </a:rPr>
              <a:t>ciò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succede </a:t>
            </a:r>
            <a:r>
              <a:rPr sz="1200" dirty="0">
                <a:latin typeface="Times New Roman"/>
                <a:cs typeface="Times New Roman"/>
              </a:rPr>
              <a:t>in tutti i mondi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sette </a:t>
            </a:r>
            <a:r>
              <a:rPr sz="1200" spc="-5" dirty="0">
                <a:latin typeface="Times New Roman"/>
                <a:cs typeface="Times New Roman"/>
              </a:rPr>
              <a:t>Superuniversi.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altri </a:t>
            </a:r>
            <a:r>
              <a:rPr sz="1200" dirty="0">
                <a:latin typeface="Times New Roman"/>
                <a:cs typeface="Times New Roman"/>
              </a:rPr>
              <a:t>modi  </a:t>
            </a:r>
            <a:r>
              <a:rPr sz="1200" spc="-5" dirty="0">
                <a:latin typeface="Times New Roman"/>
                <a:cs typeface="Times New Roman"/>
              </a:rPr>
              <a:t>grazie ai </a:t>
            </a:r>
            <a:r>
              <a:rPr sz="1200" dirty="0">
                <a:latin typeface="Times New Roman"/>
                <a:cs typeface="Times New Roman"/>
              </a:rPr>
              <a:t>quali il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del Paradiso è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onnisciente.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812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(77.2) 6:4.9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Eterno, </a:t>
            </a:r>
            <a:r>
              <a:rPr sz="1200" dirty="0">
                <a:latin typeface="Times New Roman"/>
                <a:cs typeface="Times New Roman"/>
              </a:rPr>
              <a:t>in quanto </a:t>
            </a:r>
            <a:r>
              <a:rPr sz="1200" spc="-5" dirty="0">
                <a:latin typeface="Times New Roman"/>
                <a:cs typeface="Times New Roman"/>
              </a:rPr>
              <a:t>personalità </a:t>
            </a:r>
            <a:r>
              <a:rPr sz="1200" dirty="0">
                <a:latin typeface="Times New Roman"/>
                <a:cs typeface="Times New Roman"/>
              </a:rPr>
              <a:t>spirituale </a:t>
            </a:r>
            <a:r>
              <a:rPr sz="1200" spc="-5" dirty="0">
                <a:latin typeface="Times New Roman"/>
                <a:cs typeface="Times New Roman"/>
              </a:rPr>
              <a:t>amorevole, </a:t>
            </a:r>
            <a:r>
              <a:rPr sz="1200" dirty="0">
                <a:latin typeface="Times New Roman"/>
                <a:cs typeface="Times New Roman"/>
              </a:rPr>
              <a:t>misericordiosa e </a:t>
            </a:r>
            <a:r>
              <a:rPr sz="1200" spc="-5" dirty="0">
                <a:latin typeface="Times New Roman"/>
                <a:cs typeface="Times New Roman"/>
              </a:rPr>
              <a:t>soccorrevole,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interamente ed </a:t>
            </a:r>
            <a:r>
              <a:rPr sz="1200" dirty="0">
                <a:latin typeface="Times New Roman"/>
                <a:cs typeface="Times New Roman"/>
              </a:rPr>
              <a:t>infinitamente  </a:t>
            </a:r>
            <a:r>
              <a:rPr sz="1200" spc="-5" dirty="0">
                <a:latin typeface="Times New Roman"/>
                <a:cs typeface="Times New Roman"/>
              </a:rPr>
              <a:t>uguale al Padre Universale, mentre </a:t>
            </a:r>
            <a:r>
              <a:rPr sz="1200" dirty="0">
                <a:latin typeface="Times New Roman"/>
                <a:cs typeface="Times New Roman"/>
              </a:rPr>
              <a:t>in tutti i </a:t>
            </a:r>
            <a:r>
              <a:rPr sz="1200" spc="-5" dirty="0">
                <a:latin typeface="Times New Roman"/>
                <a:cs typeface="Times New Roman"/>
              </a:rPr>
              <a:t>contatti personali misericordiosi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affettuosi </a:t>
            </a:r>
            <a:r>
              <a:rPr sz="1200" spc="5" dirty="0">
                <a:latin typeface="Times New Roman"/>
                <a:cs typeface="Times New Roman"/>
              </a:rPr>
              <a:t>con </a:t>
            </a:r>
            <a:r>
              <a:rPr sz="1200" spc="-5" dirty="0">
                <a:latin typeface="Times New Roman"/>
                <a:cs typeface="Times New Roman"/>
              </a:rPr>
              <a:t>gli esseri ascendenti dei regni  inferiori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Eterno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altrettanto </a:t>
            </a:r>
            <a:r>
              <a:rPr sz="1200" dirty="0">
                <a:latin typeface="Times New Roman"/>
                <a:cs typeface="Times New Roman"/>
              </a:rPr>
              <a:t>benevolo e </a:t>
            </a:r>
            <a:r>
              <a:rPr sz="1200" spc="-5" dirty="0">
                <a:latin typeface="Times New Roman"/>
                <a:cs typeface="Times New Roman"/>
              </a:rPr>
              <a:t>premuroso, altrettanto </a:t>
            </a:r>
            <a:r>
              <a:rPr sz="1200" dirty="0">
                <a:latin typeface="Times New Roman"/>
                <a:cs typeface="Times New Roman"/>
              </a:rPr>
              <a:t>paziente </a:t>
            </a:r>
            <a:r>
              <a:rPr sz="1200" spc="-5" dirty="0">
                <a:latin typeface="Times New Roman"/>
                <a:cs typeface="Times New Roman"/>
              </a:rPr>
              <a:t>ed indulgente </a:t>
            </a:r>
            <a:r>
              <a:rPr sz="1200" dirty="0">
                <a:latin typeface="Times New Roman"/>
                <a:cs typeface="Times New Roman"/>
              </a:rPr>
              <a:t>quanto lo sono </a:t>
            </a:r>
            <a:r>
              <a:rPr sz="1200" spc="-5" dirty="0">
                <a:latin typeface="Times New Roman"/>
                <a:cs typeface="Times New Roman"/>
              </a:rPr>
              <a:t>negli Universi </a:t>
            </a:r>
            <a:r>
              <a:rPr sz="1200" dirty="0">
                <a:latin typeface="Times New Roman"/>
                <a:cs typeface="Times New Roman"/>
              </a:rPr>
              <a:t>locali i  suoi </a:t>
            </a:r>
            <a:r>
              <a:rPr sz="1200" spc="-5" dirty="0">
                <a:latin typeface="Times New Roman"/>
                <a:cs typeface="Times New Roman"/>
              </a:rPr>
              <a:t>Figli Paradisiaci,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così frequentemente conferiscono se </a:t>
            </a:r>
            <a:r>
              <a:rPr sz="1200" dirty="0">
                <a:latin typeface="Times New Roman"/>
                <a:cs typeface="Times New Roman"/>
              </a:rPr>
              <a:t>stessi </a:t>
            </a:r>
            <a:r>
              <a:rPr sz="1200" spc="-5" dirty="0">
                <a:latin typeface="Times New Roman"/>
                <a:cs typeface="Times New Roman"/>
              </a:rPr>
              <a:t>ai </a:t>
            </a:r>
            <a:r>
              <a:rPr sz="1200" dirty="0">
                <a:latin typeface="Times New Roman"/>
                <a:cs typeface="Times New Roman"/>
              </a:rPr>
              <a:t>mondi evoluzionari del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tempo.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33845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(77.3) 6:4.10 </a:t>
            </a:r>
            <a:r>
              <a:rPr sz="1200" dirty="0">
                <a:latin typeface="Times New Roman"/>
                <a:cs typeface="Times New Roman"/>
              </a:rPr>
              <a:t>È inutile </a:t>
            </a:r>
            <a:r>
              <a:rPr sz="1200" spc="-5" dirty="0">
                <a:latin typeface="Times New Roman"/>
                <a:cs typeface="Times New Roman"/>
              </a:rPr>
              <a:t>dilungarsi ulteriormente sugli </a:t>
            </a:r>
            <a:r>
              <a:rPr sz="1200" dirty="0">
                <a:latin typeface="Times New Roman"/>
                <a:cs typeface="Times New Roman"/>
              </a:rPr>
              <a:t>attributi </a:t>
            </a:r>
            <a:r>
              <a:rPr sz="1200" spc="-5" dirty="0">
                <a:latin typeface="Times New Roman"/>
                <a:cs typeface="Times New Roman"/>
              </a:rPr>
              <a:t>del Figlio Eterno. </a:t>
            </a:r>
            <a:r>
              <a:rPr sz="1200" dirty="0">
                <a:latin typeface="Times New Roman"/>
                <a:cs typeface="Times New Roman"/>
              </a:rPr>
              <a:t>Con le </a:t>
            </a:r>
            <a:r>
              <a:rPr sz="1200" spc="-5" dirty="0">
                <a:latin typeface="Times New Roman"/>
                <a:cs typeface="Times New Roman"/>
              </a:rPr>
              <a:t>eccezioni segnalate,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sufficiente studiare gli  attributi </a:t>
            </a:r>
            <a:r>
              <a:rPr sz="1200" dirty="0">
                <a:latin typeface="Times New Roman"/>
                <a:cs typeface="Times New Roman"/>
              </a:rPr>
              <a:t>spirituali 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Padre per comprendere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valutare correttamente gli attributi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il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Figlio.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889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5. I limiti del </a:t>
            </a: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Figlio</a:t>
            </a:r>
            <a:r>
              <a:rPr sz="1600" b="1" spc="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Eterno</a:t>
            </a:r>
            <a:endParaRPr sz="1600">
              <a:latin typeface="Times New Roman"/>
              <a:cs typeface="Times New Roman"/>
            </a:endParaRPr>
          </a:p>
          <a:p>
            <a:pPr marL="88900" marR="86360">
              <a:lnSpc>
                <a:spcPct val="95400"/>
              </a:lnSpc>
              <a:spcBef>
                <a:spcPts val="139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(77.4) 6:5.1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Eterno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agisce </a:t>
            </a:r>
            <a:r>
              <a:rPr sz="1200" dirty="0">
                <a:latin typeface="Times New Roman"/>
                <a:cs typeface="Times New Roman"/>
              </a:rPr>
              <a:t>personalmente </a:t>
            </a:r>
            <a:r>
              <a:rPr sz="1200" spc="-5" dirty="0">
                <a:latin typeface="Times New Roman"/>
                <a:cs typeface="Times New Roman"/>
              </a:rPr>
              <a:t>nei </a:t>
            </a:r>
            <a:r>
              <a:rPr sz="1200" dirty="0">
                <a:latin typeface="Times New Roman"/>
                <a:cs typeface="Times New Roman"/>
              </a:rPr>
              <a:t>domini </a:t>
            </a:r>
            <a:r>
              <a:rPr sz="1200" spc="-5" dirty="0">
                <a:latin typeface="Times New Roman"/>
                <a:cs typeface="Times New Roman"/>
              </a:rPr>
              <a:t>fisici, </a:t>
            </a:r>
            <a:r>
              <a:rPr sz="1200" dirty="0">
                <a:latin typeface="Times New Roman"/>
                <a:cs typeface="Times New Roman"/>
              </a:rPr>
              <a:t>né funziona, </a:t>
            </a:r>
            <a:r>
              <a:rPr sz="1200" spc="-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tramite l’Attore Congiunto, sui livelli </a:t>
            </a:r>
            <a:r>
              <a:rPr sz="1200" dirty="0">
                <a:latin typeface="Times New Roman"/>
                <a:cs typeface="Times New Roman"/>
              </a:rPr>
              <a:t>del  </a:t>
            </a:r>
            <a:r>
              <a:rPr sz="1200" spc="-5" dirty="0">
                <a:latin typeface="Times New Roman"/>
                <a:cs typeface="Times New Roman"/>
              </a:rPr>
              <a:t>ministero mentale per gli esseri creature. Ma </a:t>
            </a:r>
            <a:r>
              <a:rPr sz="1200" dirty="0">
                <a:latin typeface="Times New Roman"/>
                <a:cs typeface="Times New Roman"/>
              </a:rPr>
              <a:t>queste limitazioni non condizionano in </a:t>
            </a:r>
            <a:r>
              <a:rPr sz="1200" spc="-5" dirty="0">
                <a:latin typeface="Times New Roman"/>
                <a:cs typeface="Times New Roman"/>
              </a:rPr>
              <a:t>alcun altro </a:t>
            </a:r>
            <a:r>
              <a:rPr sz="1200" dirty="0">
                <a:latin typeface="Times New Roman"/>
                <a:cs typeface="Times New Roman"/>
              </a:rPr>
              <a:t>modo il </a:t>
            </a:r>
            <a:r>
              <a:rPr sz="1200" spc="-5" dirty="0">
                <a:latin typeface="Times New Roman"/>
                <a:cs typeface="Times New Roman"/>
              </a:rPr>
              <a:t>Figlio Eterno </a:t>
            </a:r>
            <a:r>
              <a:rPr sz="1200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suo </a:t>
            </a:r>
            <a:r>
              <a:rPr sz="1200" dirty="0">
                <a:latin typeface="Times New Roman"/>
                <a:cs typeface="Times New Roman"/>
              </a:rPr>
              <a:t>pieno  e </a:t>
            </a:r>
            <a:r>
              <a:rPr sz="1200" spc="-5" dirty="0">
                <a:latin typeface="Times New Roman"/>
                <a:cs typeface="Times New Roman"/>
              </a:rPr>
              <a:t>libero esercizio </a:t>
            </a:r>
            <a:r>
              <a:rPr sz="1200" dirty="0">
                <a:latin typeface="Times New Roman"/>
                <a:cs typeface="Times New Roman"/>
              </a:rPr>
              <a:t>di tutti </a:t>
            </a:r>
            <a:r>
              <a:rPr sz="1200" spc="-5" dirty="0">
                <a:latin typeface="Times New Roman"/>
                <a:cs typeface="Times New Roman"/>
              </a:rPr>
              <a:t>gli attributi </a:t>
            </a:r>
            <a:r>
              <a:rPr sz="1200" dirty="0">
                <a:latin typeface="Times New Roman"/>
                <a:cs typeface="Times New Roman"/>
              </a:rPr>
              <a:t>divini di </a:t>
            </a:r>
            <a:r>
              <a:rPr sz="1200" spc="-5" dirty="0">
                <a:latin typeface="Times New Roman"/>
                <a:cs typeface="Times New Roman"/>
              </a:rPr>
              <a:t>onniscienza, onnipresenza ed </a:t>
            </a:r>
            <a:r>
              <a:rPr sz="1200" dirty="0">
                <a:latin typeface="Times New Roman"/>
                <a:cs typeface="Times New Roman"/>
              </a:rPr>
              <a:t>onnipotenza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spirituali.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88900" marR="24892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(77.5) 6:5.2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Eterno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pervade </a:t>
            </a:r>
            <a:r>
              <a:rPr sz="1200" dirty="0">
                <a:latin typeface="Times New Roman"/>
                <a:cs typeface="Times New Roman"/>
              </a:rPr>
              <a:t>personalmente i potenziali di </a:t>
            </a:r>
            <a:r>
              <a:rPr sz="1200" spc="-5" dirty="0">
                <a:latin typeface="Times New Roman"/>
                <a:cs typeface="Times New Roman"/>
              </a:rPr>
              <a:t>spirito </a:t>
            </a:r>
            <a:r>
              <a:rPr sz="1200" dirty="0">
                <a:latin typeface="Times New Roman"/>
                <a:cs typeface="Times New Roman"/>
              </a:rPr>
              <a:t>insiti nell’infinità </a:t>
            </a:r>
            <a:r>
              <a:rPr sz="1200" spc="-5" dirty="0">
                <a:latin typeface="Times New Roman"/>
                <a:cs typeface="Times New Roman"/>
              </a:rPr>
              <a:t>dell’Assoluto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Deità, </a:t>
            </a:r>
            <a:r>
              <a:rPr sz="1200" dirty="0">
                <a:latin typeface="Times New Roman"/>
                <a:cs typeface="Times New Roman"/>
              </a:rPr>
              <a:t>ma via via  </a:t>
            </a:r>
            <a:r>
              <a:rPr sz="1200" spc="-5" dirty="0">
                <a:latin typeface="Times New Roman"/>
                <a:cs typeface="Times New Roman"/>
              </a:rPr>
              <a:t>che questi </a:t>
            </a:r>
            <a:r>
              <a:rPr sz="1200" dirty="0">
                <a:latin typeface="Times New Roman"/>
                <a:cs typeface="Times New Roman"/>
              </a:rPr>
              <a:t>potenziali </a:t>
            </a:r>
            <a:r>
              <a:rPr sz="1200" spc="-5" dirty="0">
                <a:latin typeface="Times New Roman"/>
                <a:cs typeface="Times New Roman"/>
              </a:rPr>
              <a:t>diventano attuali, entrano nel controllo onnipotente del circuito della gravità </a:t>
            </a:r>
            <a:r>
              <a:rPr sz="1200" dirty="0">
                <a:latin typeface="Times New Roman"/>
                <a:cs typeface="Times New Roman"/>
              </a:rPr>
              <a:t>spirituale </a:t>
            </a:r>
            <a:r>
              <a:rPr sz="1200" spc="-5" dirty="0">
                <a:latin typeface="Times New Roman"/>
                <a:cs typeface="Times New Roman"/>
              </a:rPr>
              <a:t>del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Figlio.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3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134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97215" cy="40716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7620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(77.6) 6:5.3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personalità </a:t>
            </a:r>
            <a:r>
              <a:rPr sz="1200" dirty="0">
                <a:latin typeface="Times New Roman"/>
                <a:cs typeface="Times New Roman"/>
              </a:rPr>
              <a:t>è il dono </a:t>
            </a:r>
            <a:r>
              <a:rPr sz="1200" spc="-5" dirty="0">
                <a:latin typeface="Times New Roman"/>
                <a:cs typeface="Times New Roman"/>
              </a:rPr>
              <a:t>esclusivo del Padre Universale.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Eterno deriva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personalità dal Padre, </a:t>
            </a:r>
            <a:r>
              <a:rPr sz="1200" dirty="0">
                <a:latin typeface="Times New Roman"/>
                <a:cs typeface="Times New Roman"/>
              </a:rPr>
              <a:t>ma non  </a:t>
            </a:r>
            <a:r>
              <a:rPr sz="1200" spc="-5" dirty="0">
                <a:latin typeface="Times New Roman"/>
                <a:cs typeface="Times New Roman"/>
              </a:rPr>
              <a:t>conferisce personalità </a:t>
            </a:r>
            <a:r>
              <a:rPr sz="1200" dirty="0">
                <a:latin typeface="Times New Roman"/>
                <a:cs typeface="Times New Roman"/>
              </a:rPr>
              <a:t>senza il </a:t>
            </a:r>
            <a:r>
              <a:rPr sz="1200" spc="-5" dirty="0">
                <a:latin typeface="Times New Roman"/>
                <a:cs typeface="Times New Roman"/>
              </a:rPr>
              <a:t>Padre.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dà </a:t>
            </a:r>
            <a:r>
              <a:rPr sz="1200" spc="-5" dirty="0">
                <a:latin typeface="Times New Roman"/>
                <a:cs typeface="Times New Roman"/>
              </a:rPr>
              <a:t>origine ad </a:t>
            </a:r>
            <a:r>
              <a:rPr sz="1200" dirty="0">
                <a:latin typeface="Times New Roman"/>
                <a:cs typeface="Times New Roman"/>
              </a:rPr>
              <a:t>una vasta schiera di spiriti, ma </a:t>
            </a:r>
            <a:r>
              <a:rPr sz="1200" spc="-5" dirty="0">
                <a:latin typeface="Times New Roman"/>
                <a:cs typeface="Times New Roman"/>
              </a:rPr>
              <a:t>queste derivazioni </a:t>
            </a:r>
            <a:r>
              <a:rPr sz="1200" dirty="0">
                <a:latin typeface="Times New Roman"/>
                <a:cs typeface="Times New Roman"/>
              </a:rPr>
              <a:t>non sono personalità. 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crea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personalità,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fa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congiunzione con </a:t>
            </a:r>
            <a:r>
              <a:rPr sz="1200" dirty="0">
                <a:latin typeface="Times New Roman"/>
                <a:cs typeface="Times New Roman"/>
              </a:rPr>
              <a:t>il Padre o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Creatore </a:t>
            </a:r>
            <a:r>
              <a:rPr sz="1200" dirty="0">
                <a:latin typeface="Times New Roman"/>
                <a:cs typeface="Times New Roman"/>
              </a:rPr>
              <a:t>Congiunto, il </a:t>
            </a:r>
            <a:r>
              <a:rPr sz="1200" spc="-5" dirty="0">
                <a:latin typeface="Times New Roman"/>
                <a:cs typeface="Times New Roman"/>
              </a:rPr>
              <a:t>quale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agire </a:t>
            </a:r>
            <a:r>
              <a:rPr sz="1200" dirty="0">
                <a:latin typeface="Times New Roman"/>
                <a:cs typeface="Times New Roman"/>
              </a:rPr>
              <a:t>in queste  </a:t>
            </a:r>
            <a:r>
              <a:rPr sz="1200" spc="-5" dirty="0">
                <a:latin typeface="Times New Roman"/>
                <a:cs typeface="Times New Roman"/>
              </a:rPr>
              <a:t>relazioni per conto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Padre.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Eterno </a:t>
            </a:r>
            <a:r>
              <a:rPr sz="1200" dirty="0">
                <a:latin typeface="Times New Roman"/>
                <a:cs typeface="Times New Roman"/>
              </a:rPr>
              <a:t>è così un </a:t>
            </a:r>
            <a:r>
              <a:rPr sz="1200" spc="-5" dirty="0">
                <a:latin typeface="Times New Roman"/>
                <a:cs typeface="Times New Roman"/>
              </a:rPr>
              <a:t>cocreatore </a:t>
            </a:r>
            <a:r>
              <a:rPr sz="1200" dirty="0">
                <a:latin typeface="Times New Roman"/>
                <a:cs typeface="Times New Roman"/>
              </a:rPr>
              <a:t>di personalità, ma non </a:t>
            </a:r>
            <a:r>
              <a:rPr sz="1200" spc="-5" dirty="0">
                <a:latin typeface="Times New Roman"/>
                <a:cs typeface="Times New Roman"/>
              </a:rPr>
              <a:t>conferisce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personalità ad </a:t>
            </a:r>
            <a:r>
              <a:rPr sz="1200" spc="5" dirty="0">
                <a:latin typeface="Times New Roman"/>
                <a:cs typeface="Times New Roman"/>
              </a:rPr>
              <a:t>alcun </a:t>
            </a:r>
            <a:r>
              <a:rPr sz="1200" spc="-5" dirty="0">
                <a:latin typeface="Times New Roman"/>
                <a:cs typeface="Times New Roman"/>
              </a:rPr>
              <a:t>essere, </a:t>
            </a:r>
            <a:r>
              <a:rPr sz="1200" dirty="0">
                <a:latin typeface="Times New Roman"/>
                <a:cs typeface="Times New Roman"/>
              </a:rPr>
              <a:t>e  da </a:t>
            </a:r>
            <a:r>
              <a:rPr sz="1200" spc="-5" dirty="0">
                <a:latin typeface="Times New Roman"/>
                <a:cs typeface="Times New Roman"/>
              </a:rPr>
              <a:t>se stesso, </a:t>
            </a:r>
            <a:r>
              <a:rPr sz="1200" dirty="0">
                <a:latin typeface="Times New Roman"/>
                <a:cs typeface="Times New Roman"/>
              </a:rPr>
              <a:t>da solo, non </a:t>
            </a:r>
            <a:r>
              <a:rPr sz="1200" spc="-5" dirty="0">
                <a:latin typeface="Times New Roman"/>
                <a:cs typeface="Times New Roman"/>
              </a:rPr>
              <a:t>crea </a:t>
            </a:r>
            <a:r>
              <a:rPr sz="1200" dirty="0">
                <a:latin typeface="Times New Roman"/>
                <a:cs typeface="Times New Roman"/>
              </a:rPr>
              <a:t>mai </a:t>
            </a:r>
            <a:r>
              <a:rPr sz="1200" spc="-5" dirty="0">
                <a:latin typeface="Times New Roman"/>
                <a:cs typeface="Times New Roman"/>
              </a:rPr>
              <a:t>esseri </a:t>
            </a:r>
            <a:r>
              <a:rPr sz="1200" dirty="0">
                <a:latin typeface="Times New Roman"/>
                <a:cs typeface="Times New Roman"/>
              </a:rPr>
              <a:t>personali. Questa limitazione </a:t>
            </a:r>
            <a:r>
              <a:rPr sz="1200" spc="-5" dirty="0">
                <a:latin typeface="Times New Roman"/>
                <a:cs typeface="Times New Roman"/>
              </a:rPr>
              <a:t>d’azione, tuttavia,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priva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della capacità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creare  ogni </a:t>
            </a:r>
            <a:r>
              <a:rPr sz="1200" dirty="0">
                <a:latin typeface="Times New Roman"/>
                <a:cs typeface="Times New Roman"/>
              </a:rPr>
              <a:t>tipo di </a:t>
            </a:r>
            <a:r>
              <a:rPr sz="1200" spc="-5" dirty="0">
                <a:latin typeface="Times New Roman"/>
                <a:cs typeface="Times New Roman"/>
              </a:rPr>
              <a:t>realtà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altro-che-personale.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5049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(77.7) 6:5.4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Eterno </a:t>
            </a:r>
            <a:r>
              <a:rPr sz="1200" dirty="0">
                <a:latin typeface="Times New Roman"/>
                <a:cs typeface="Times New Roman"/>
              </a:rPr>
              <a:t>è limitato </a:t>
            </a:r>
            <a:r>
              <a:rPr sz="1200" spc="-5" dirty="0">
                <a:latin typeface="Times New Roman"/>
                <a:cs typeface="Times New Roman"/>
              </a:rPr>
              <a:t>nella trasmissione delle prerogative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creatore.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Padre, rendendo eterno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Originale, </a:t>
            </a:r>
            <a:r>
              <a:rPr sz="1200" spc="-5" dirty="0">
                <a:latin typeface="Times New Roman"/>
                <a:cs typeface="Times New Roman"/>
              </a:rPr>
              <a:t>gli  </a:t>
            </a:r>
            <a:r>
              <a:rPr sz="1200" dirty="0">
                <a:latin typeface="Times New Roman"/>
                <a:cs typeface="Times New Roman"/>
              </a:rPr>
              <a:t>ha </a:t>
            </a:r>
            <a:r>
              <a:rPr sz="1200" spc="-5" dirty="0">
                <a:latin typeface="Times New Roman"/>
                <a:cs typeface="Times New Roman"/>
              </a:rPr>
              <a:t>conferito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potere ed </a:t>
            </a:r>
            <a:r>
              <a:rPr sz="1200" spc="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privilegio </a:t>
            </a:r>
            <a:r>
              <a:rPr sz="1200" dirty="0">
                <a:latin typeface="Times New Roman"/>
                <a:cs typeface="Times New Roman"/>
              </a:rPr>
              <a:t>di unirsi </a:t>
            </a:r>
            <a:r>
              <a:rPr sz="1200" spc="-5" dirty="0">
                <a:latin typeface="Times New Roman"/>
                <a:cs typeface="Times New Roman"/>
              </a:rPr>
              <a:t>successivamente </a:t>
            </a:r>
            <a:r>
              <a:rPr sz="1200" dirty="0">
                <a:latin typeface="Times New Roman"/>
                <a:cs typeface="Times New Roman"/>
              </a:rPr>
              <a:t>a lui </a:t>
            </a:r>
            <a:r>
              <a:rPr sz="1200" spc="-5" dirty="0">
                <a:latin typeface="Times New Roman"/>
                <a:cs typeface="Times New Roman"/>
              </a:rPr>
              <a:t>nel </a:t>
            </a:r>
            <a:r>
              <a:rPr sz="1200" dirty="0">
                <a:latin typeface="Times New Roman"/>
                <a:cs typeface="Times New Roman"/>
              </a:rPr>
              <a:t>divino atto di </a:t>
            </a:r>
            <a:r>
              <a:rPr sz="1200" spc="-5" dirty="0">
                <a:latin typeface="Times New Roman"/>
                <a:cs typeface="Times New Roman"/>
              </a:rPr>
              <a:t>produrre altri Figli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possesso </a:t>
            </a:r>
            <a:r>
              <a:rPr sz="1200" spc="15" dirty="0">
                <a:latin typeface="Times New Roman"/>
                <a:cs typeface="Times New Roman"/>
              </a:rPr>
              <a:t>di </a:t>
            </a:r>
            <a:r>
              <a:rPr sz="1200" dirty="0">
                <a:latin typeface="Times New Roman"/>
                <a:cs typeface="Times New Roman"/>
              </a:rPr>
              <a:t>attributi  </a:t>
            </a:r>
            <a:r>
              <a:rPr sz="1200" spc="-5" dirty="0">
                <a:latin typeface="Times New Roman"/>
                <a:cs typeface="Times New Roman"/>
              </a:rPr>
              <a:t>creativi, </a:t>
            </a:r>
            <a:r>
              <a:rPr sz="1200" dirty="0">
                <a:latin typeface="Times New Roman"/>
                <a:cs typeface="Times New Roman"/>
              </a:rPr>
              <a:t>e questo </a:t>
            </a:r>
            <a:r>
              <a:rPr sz="1200" spc="-5" dirty="0">
                <a:latin typeface="Times New Roman"/>
                <a:cs typeface="Times New Roman"/>
              </a:rPr>
              <a:t>essi </a:t>
            </a:r>
            <a:r>
              <a:rPr sz="1200" dirty="0">
                <a:latin typeface="Times New Roman"/>
                <a:cs typeface="Times New Roman"/>
              </a:rPr>
              <a:t>hanno </a:t>
            </a:r>
            <a:r>
              <a:rPr sz="1200" spc="-5" dirty="0">
                <a:latin typeface="Times New Roman"/>
                <a:cs typeface="Times New Roman"/>
              </a:rPr>
              <a:t>fatto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fanno ancora. Ma una </a:t>
            </a:r>
            <a:r>
              <a:rPr sz="1200" dirty="0">
                <a:latin typeface="Times New Roman"/>
                <a:cs typeface="Times New Roman"/>
              </a:rPr>
              <a:t>volta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questi </a:t>
            </a:r>
            <a:r>
              <a:rPr sz="1200" spc="-5" dirty="0">
                <a:latin typeface="Times New Roman"/>
                <a:cs typeface="Times New Roman"/>
              </a:rPr>
              <a:t>Figli coordinati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stati </a:t>
            </a:r>
            <a:r>
              <a:rPr sz="1200" dirty="0">
                <a:latin typeface="Times New Roman"/>
                <a:cs typeface="Times New Roman"/>
              </a:rPr>
              <a:t>originati, le </a:t>
            </a:r>
            <a:r>
              <a:rPr sz="1200" spc="-5" dirty="0">
                <a:latin typeface="Times New Roman"/>
                <a:cs typeface="Times New Roman"/>
              </a:rPr>
              <a:t>prerogative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creatività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sembrano essere </a:t>
            </a:r>
            <a:r>
              <a:rPr sz="1200" dirty="0">
                <a:latin typeface="Times New Roman"/>
                <a:cs typeface="Times New Roman"/>
              </a:rPr>
              <a:t>ulteriormente trasmissibili.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Eterno trasmette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facoltà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creare </a:t>
            </a:r>
            <a:r>
              <a:rPr sz="1200" dirty="0">
                <a:latin typeface="Times New Roman"/>
                <a:cs typeface="Times New Roman"/>
              </a:rPr>
              <a:t>soltanto </a:t>
            </a:r>
            <a:r>
              <a:rPr sz="1200" spc="-5" dirty="0">
                <a:latin typeface="Times New Roman"/>
                <a:cs typeface="Times New Roman"/>
              </a:rPr>
              <a:t>alla </a:t>
            </a:r>
            <a:r>
              <a:rPr sz="1200" spc="5" dirty="0">
                <a:latin typeface="Times New Roman"/>
                <a:cs typeface="Times New Roman"/>
              </a:rPr>
              <a:t>prima, </a:t>
            </a:r>
            <a:r>
              <a:rPr sz="1200" dirty="0">
                <a:latin typeface="Times New Roman"/>
                <a:cs typeface="Times New Roman"/>
              </a:rPr>
              <a:t>o  </a:t>
            </a:r>
            <a:r>
              <a:rPr sz="1200" spc="-5" dirty="0">
                <a:latin typeface="Times New Roman"/>
                <a:cs typeface="Times New Roman"/>
              </a:rPr>
              <a:t>diretta, personalizzazione. Pertanto, quando </a:t>
            </a:r>
            <a:r>
              <a:rPr sz="1200" dirty="0">
                <a:latin typeface="Times New Roman"/>
                <a:cs typeface="Times New Roman"/>
              </a:rPr>
              <a:t>il Padre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si </a:t>
            </a:r>
            <a:r>
              <a:rPr sz="1200" dirty="0">
                <a:latin typeface="Times New Roman"/>
                <a:cs typeface="Times New Roman"/>
              </a:rPr>
              <a:t>uniscono </a:t>
            </a:r>
            <a:r>
              <a:rPr sz="1200" spc="-5" dirty="0">
                <a:latin typeface="Times New Roman"/>
                <a:cs typeface="Times New Roman"/>
              </a:rPr>
              <a:t>per personalizzare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5" dirty="0">
                <a:latin typeface="Times New Roman"/>
                <a:cs typeface="Times New Roman"/>
              </a:rPr>
              <a:t>Figlio </a:t>
            </a:r>
            <a:r>
              <a:rPr sz="1200" spc="-5" dirty="0">
                <a:latin typeface="Times New Roman"/>
                <a:cs typeface="Times New Roman"/>
              </a:rPr>
              <a:t>Creatore, raggiungono </a:t>
            </a:r>
            <a:r>
              <a:rPr sz="1200" dirty="0">
                <a:latin typeface="Times New Roman"/>
                <a:cs typeface="Times New Roman"/>
              </a:rPr>
              <a:t>il  loro </a:t>
            </a:r>
            <a:r>
              <a:rPr sz="1200" spc="-5" dirty="0">
                <a:latin typeface="Times New Roman"/>
                <a:cs typeface="Times New Roman"/>
              </a:rPr>
              <a:t>intento. </a:t>
            </a:r>
            <a:r>
              <a:rPr sz="1200" dirty="0">
                <a:latin typeface="Times New Roman"/>
                <a:cs typeface="Times New Roman"/>
              </a:rPr>
              <a:t>Ma il </a:t>
            </a:r>
            <a:r>
              <a:rPr sz="1200" spc="-5" dirty="0">
                <a:latin typeface="Times New Roman"/>
                <a:cs typeface="Times New Roman"/>
              </a:rPr>
              <a:t>Figlio Creatore </a:t>
            </a:r>
            <a:r>
              <a:rPr sz="1200" dirty="0">
                <a:latin typeface="Times New Roman"/>
                <a:cs typeface="Times New Roman"/>
              </a:rPr>
              <a:t>portato in tal modo </a:t>
            </a:r>
            <a:r>
              <a:rPr sz="1200" spc="-5" dirty="0">
                <a:latin typeface="Times New Roman"/>
                <a:cs typeface="Times New Roman"/>
              </a:rPr>
              <a:t>all’esistenza </a:t>
            </a:r>
            <a:r>
              <a:rPr sz="1200" dirty="0">
                <a:latin typeface="Times New Roman"/>
                <a:cs typeface="Times New Roman"/>
              </a:rPr>
              <a:t>non è mai </a:t>
            </a:r>
            <a:r>
              <a:rPr sz="1200" spc="-5" dirty="0">
                <a:latin typeface="Times New Roman"/>
                <a:cs typeface="Times New Roman"/>
              </a:rPr>
              <a:t>capace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trasmettere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delegare </a:t>
            </a:r>
            <a:r>
              <a:rPr sz="1200" dirty="0">
                <a:latin typeface="Times New Roman"/>
                <a:cs typeface="Times New Roman"/>
              </a:rPr>
              <a:t>le prerogative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spc="5" dirty="0">
                <a:latin typeface="Times New Roman"/>
                <a:cs typeface="Times New Roman"/>
              </a:rPr>
              <a:t>di</a:t>
            </a:r>
            <a:endParaRPr sz="1200">
              <a:latin typeface="Times New Roman"/>
              <a:cs typeface="Times New Roman"/>
            </a:endParaRPr>
          </a:p>
          <a:p>
            <a:pPr marL="76200" marR="6858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creatività ai </a:t>
            </a:r>
            <a:r>
              <a:rPr sz="1200" dirty="0">
                <a:latin typeface="Times New Roman"/>
                <a:cs typeface="Times New Roman"/>
              </a:rPr>
              <a:t>vari </a:t>
            </a:r>
            <a:r>
              <a:rPr sz="1200" spc="-5" dirty="0">
                <a:latin typeface="Times New Roman"/>
                <a:cs typeface="Times New Roman"/>
              </a:rPr>
              <a:t>ordini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Figli </a:t>
            </a:r>
            <a:r>
              <a:rPr sz="1200" dirty="0">
                <a:latin typeface="Times New Roman"/>
                <a:cs typeface="Times New Roman"/>
              </a:rPr>
              <a:t>che può successivamente </a:t>
            </a:r>
            <a:r>
              <a:rPr sz="1200" spc="-5" dirty="0">
                <a:latin typeface="Times New Roman"/>
                <a:cs typeface="Times New Roman"/>
              </a:rPr>
              <a:t>creare, </a:t>
            </a:r>
            <a:r>
              <a:rPr sz="1200" dirty="0">
                <a:latin typeface="Times New Roman"/>
                <a:cs typeface="Times New Roman"/>
              </a:rPr>
              <a:t>sebbene nei </a:t>
            </a:r>
            <a:r>
              <a:rPr sz="1200" spc="-5" dirty="0">
                <a:latin typeface="Times New Roman"/>
                <a:cs typeface="Times New Roman"/>
              </a:rPr>
              <a:t>Figli </a:t>
            </a:r>
            <a:r>
              <a:rPr sz="1200" dirty="0">
                <a:latin typeface="Times New Roman"/>
                <a:cs typeface="Times New Roman"/>
              </a:rPr>
              <a:t>più elevati </a:t>
            </a:r>
            <a:r>
              <a:rPr sz="1200" spc="-5" dirty="0">
                <a:latin typeface="Times New Roman"/>
                <a:cs typeface="Times New Roman"/>
              </a:rPr>
              <a:t>degli Universi locali appaia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riflesso  </a:t>
            </a:r>
            <a:r>
              <a:rPr sz="1200" dirty="0">
                <a:latin typeface="Times New Roman"/>
                <a:cs typeface="Times New Roman"/>
              </a:rPr>
              <a:t>molto </a:t>
            </a:r>
            <a:r>
              <a:rPr sz="1200" spc="-5" dirty="0">
                <a:latin typeface="Times New Roman"/>
                <a:cs typeface="Times New Roman"/>
              </a:rPr>
              <a:t>limitato degli attributi creativi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Figlio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Creatore.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22352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(78.1) 6:5.5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Eterno, </a:t>
            </a:r>
            <a:r>
              <a:rPr sz="1200" dirty="0">
                <a:latin typeface="Times New Roman"/>
                <a:cs typeface="Times New Roman"/>
              </a:rPr>
              <a:t>in quanto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infinito </a:t>
            </a:r>
            <a:r>
              <a:rPr sz="1200" spc="-5" dirty="0">
                <a:latin typeface="Times New Roman"/>
                <a:cs typeface="Times New Roman"/>
              </a:rPr>
              <a:t>ed esclusivamente </a:t>
            </a:r>
            <a:r>
              <a:rPr sz="1200" dirty="0">
                <a:latin typeface="Times New Roman"/>
                <a:cs typeface="Times New Roman"/>
              </a:rPr>
              <a:t>personale, non può </a:t>
            </a:r>
            <a:r>
              <a:rPr sz="1200" spc="-5" dirty="0">
                <a:latin typeface="Times New Roman"/>
                <a:cs typeface="Times New Roman"/>
              </a:rPr>
              <a:t>frammentare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natura, </a:t>
            </a:r>
            <a:r>
              <a:rPr sz="1200" dirty="0">
                <a:latin typeface="Times New Roman"/>
                <a:cs typeface="Times New Roman"/>
              </a:rPr>
              <a:t>non può  distribuire né </a:t>
            </a:r>
            <a:r>
              <a:rPr sz="1200" spc="-5" dirty="0">
                <a:latin typeface="Times New Roman"/>
                <a:cs typeface="Times New Roman"/>
              </a:rPr>
              <a:t>conferire </a:t>
            </a:r>
            <a:r>
              <a:rPr sz="1200" dirty="0">
                <a:latin typeface="Times New Roman"/>
                <a:cs typeface="Times New Roman"/>
              </a:rPr>
              <a:t>parti </a:t>
            </a:r>
            <a:r>
              <a:rPr sz="1200" spc="-5" dirty="0">
                <a:latin typeface="Times New Roman"/>
                <a:cs typeface="Times New Roman"/>
              </a:rPr>
              <a:t>individualizzate del suo essere ad altre </a:t>
            </a:r>
            <a:r>
              <a:rPr sz="1200" dirty="0">
                <a:latin typeface="Times New Roman"/>
                <a:cs typeface="Times New Roman"/>
              </a:rPr>
              <a:t>persone od </a:t>
            </a:r>
            <a:r>
              <a:rPr sz="1200" spc="-5" dirty="0">
                <a:latin typeface="Times New Roman"/>
                <a:cs typeface="Times New Roman"/>
              </a:rPr>
              <a:t>entità, come fanno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Padre Universale </a:t>
            </a:r>
            <a:r>
              <a:rPr sz="1200" dirty="0">
                <a:latin typeface="Times New Roman"/>
                <a:cs typeface="Times New Roman"/>
              </a:rPr>
              <a:t>e lo Spirito  </a:t>
            </a:r>
            <a:r>
              <a:rPr sz="1200" spc="-5" dirty="0">
                <a:latin typeface="Times New Roman"/>
                <a:cs typeface="Times New Roman"/>
              </a:rPr>
              <a:t>Infinito. Ma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conferire,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conferisce, </a:t>
            </a:r>
            <a:r>
              <a:rPr sz="1200" dirty="0">
                <a:latin typeface="Times New Roman"/>
                <a:cs typeface="Times New Roman"/>
              </a:rPr>
              <a:t>se </a:t>
            </a:r>
            <a:r>
              <a:rPr sz="1200" spc="-5" dirty="0">
                <a:latin typeface="Times New Roman"/>
                <a:cs typeface="Times New Roman"/>
              </a:rPr>
              <a:t>stesso come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illimitato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impregnare </a:t>
            </a:r>
            <a:r>
              <a:rPr sz="1200" dirty="0">
                <a:latin typeface="Times New Roman"/>
                <a:cs typeface="Times New Roman"/>
              </a:rPr>
              <a:t>tutta la </a:t>
            </a:r>
            <a:r>
              <a:rPr sz="1200" spc="-5" dirty="0">
                <a:latin typeface="Times New Roman"/>
                <a:cs typeface="Times New Roman"/>
              </a:rPr>
              <a:t>creazione ed </a:t>
            </a:r>
            <a:r>
              <a:rPr sz="1200" dirty="0">
                <a:latin typeface="Times New Roman"/>
                <a:cs typeface="Times New Roman"/>
              </a:rPr>
              <a:t>attrarre  </a:t>
            </a:r>
            <a:r>
              <a:rPr sz="1200" spc="-5" dirty="0">
                <a:latin typeface="Times New Roman"/>
                <a:cs typeface="Times New Roman"/>
              </a:rPr>
              <a:t>incessantemente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sé </a:t>
            </a:r>
            <a:r>
              <a:rPr sz="1200" dirty="0">
                <a:latin typeface="Times New Roman"/>
                <a:cs typeface="Times New Roman"/>
              </a:rPr>
              <a:t>tutte le </a:t>
            </a:r>
            <a:r>
              <a:rPr sz="1200" spc="-5" dirty="0">
                <a:latin typeface="Times New Roman"/>
                <a:cs typeface="Times New Roman"/>
              </a:rPr>
              <a:t>personalità </a:t>
            </a:r>
            <a:r>
              <a:rPr sz="1200" dirty="0">
                <a:latin typeface="Times New Roman"/>
                <a:cs typeface="Times New Roman"/>
              </a:rPr>
              <a:t>e le </a:t>
            </a:r>
            <a:r>
              <a:rPr sz="1200" spc="-5" dirty="0">
                <a:latin typeface="Times New Roman"/>
                <a:cs typeface="Times New Roman"/>
              </a:rPr>
              <a:t>realtà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spirituali.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67183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(78.2) 6:5.6 </a:t>
            </a:r>
            <a:r>
              <a:rPr sz="1200" spc="-5" dirty="0">
                <a:latin typeface="Times New Roman"/>
                <a:cs typeface="Times New Roman"/>
              </a:rPr>
              <a:t>Ricordatevi sempre che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Eterno è il </a:t>
            </a:r>
            <a:r>
              <a:rPr sz="1200" spc="-5" dirty="0">
                <a:latin typeface="Times New Roman"/>
                <a:cs typeface="Times New Roman"/>
              </a:rPr>
              <a:t>ritratto personale del </a:t>
            </a:r>
            <a:r>
              <a:rPr sz="1200" dirty="0">
                <a:latin typeface="Times New Roman"/>
                <a:cs typeface="Times New Roman"/>
              </a:rPr>
              <a:t>Padre spirituale per tutta la </a:t>
            </a:r>
            <a:r>
              <a:rPr sz="1200" spc="-5" dirty="0">
                <a:latin typeface="Times New Roman"/>
                <a:cs typeface="Times New Roman"/>
              </a:rPr>
              <a:t>creazione.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è  </a:t>
            </a:r>
            <a:r>
              <a:rPr sz="1200" spc="-5" dirty="0">
                <a:latin typeface="Times New Roman"/>
                <a:cs typeface="Times New Roman"/>
              </a:rPr>
              <a:t>personale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nient’altro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personale nel senso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Deità. Questa </a:t>
            </a:r>
            <a:r>
              <a:rPr sz="1200" dirty="0">
                <a:latin typeface="Times New Roman"/>
                <a:cs typeface="Times New Roman"/>
              </a:rPr>
              <a:t>personalità divina </a:t>
            </a:r>
            <a:r>
              <a:rPr sz="1200" spc="-5" dirty="0">
                <a:latin typeface="Times New Roman"/>
                <a:cs typeface="Times New Roman"/>
              </a:rPr>
              <a:t>ed assoluta </a:t>
            </a:r>
            <a:r>
              <a:rPr sz="1200" dirty="0">
                <a:latin typeface="Times New Roman"/>
                <a:cs typeface="Times New Roman"/>
              </a:rPr>
              <a:t>non può </a:t>
            </a:r>
            <a:r>
              <a:rPr sz="1200" spc="-5" dirty="0">
                <a:latin typeface="Times New Roman"/>
                <a:cs typeface="Times New Roman"/>
              </a:rPr>
              <a:t>essere disgregata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3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135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215630" cy="4132579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18669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frammentata. </a:t>
            </a:r>
            <a:r>
              <a:rPr sz="1200" dirty="0">
                <a:latin typeface="Times New Roman"/>
                <a:cs typeface="Times New Roman"/>
              </a:rPr>
              <a:t>Dio il </a:t>
            </a:r>
            <a:r>
              <a:rPr sz="1200" spc="-5" dirty="0">
                <a:latin typeface="Times New Roman"/>
                <a:cs typeface="Times New Roman"/>
              </a:rPr>
              <a:t>Padre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lo Spirito sono </a:t>
            </a:r>
            <a:r>
              <a:rPr sz="1200" spc="-5" dirty="0">
                <a:latin typeface="Times New Roman"/>
                <a:cs typeface="Times New Roman"/>
              </a:rPr>
              <a:t>veramente personali, </a:t>
            </a:r>
            <a:r>
              <a:rPr sz="1200" dirty="0">
                <a:latin typeface="Times New Roman"/>
                <a:cs typeface="Times New Roman"/>
              </a:rPr>
              <a:t>ma sono </a:t>
            </a:r>
            <a:r>
              <a:rPr sz="1200" spc="-5" dirty="0">
                <a:latin typeface="Times New Roman"/>
                <a:cs typeface="Times New Roman"/>
              </a:rPr>
              <a:t>anche </a:t>
            </a:r>
            <a:r>
              <a:rPr sz="1200" dirty="0">
                <a:latin typeface="Times New Roman"/>
                <a:cs typeface="Times New Roman"/>
              </a:rPr>
              <a:t>qualsiasi altra cosa in </a:t>
            </a:r>
            <a:r>
              <a:rPr sz="1200" spc="-5" dirty="0">
                <a:latin typeface="Times New Roman"/>
                <a:cs typeface="Times New Roman"/>
              </a:rPr>
              <a:t>addizione ad </a:t>
            </a:r>
            <a:r>
              <a:rPr sz="1200" dirty="0">
                <a:latin typeface="Times New Roman"/>
                <a:cs typeface="Times New Roman"/>
              </a:rPr>
              <a:t>essere tali  </a:t>
            </a:r>
            <a:r>
              <a:rPr sz="1200" spc="-5" dirty="0">
                <a:latin typeface="Times New Roman"/>
                <a:cs typeface="Times New Roman"/>
              </a:rPr>
              <a:t>personalità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Deità.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685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(78.3) 6:5.7 </a:t>
            </a:r>
            <a:r>
              <a:rPr sz="1200" spc="-5" dirty="0">
                <a:latin typeface="Times New Roman"/>
                <a:cs typeface="Times New Roman"/>
              </a:rPr>
              <a:t>Sebbene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Eterno non </a:t>
            </a:r>
            <a:r>
              <a:rPr sz="1200" dirty="0">
                <a:latin typeface="Times New Roman"/>
                <a:cs typeface="Times New Roman"/>
              </a:rPr>
              <a:t>possa </a:t>
            </a:r>
            <a:r>
              <a:rPr sz="1200" spc="-5" dirty="0">
                <a:latin typeface="Times New Roman"/>
                <a:cs typeface="Times New Roman"/>
              </a:rPr>
              <a:t>partecipare personalmente al conferimento degli Aggiustatori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Pensiero, nell’eterno  passato egli sedeva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consiglio con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Padre Universale, approvando </a:t>
            </a:r>
            <a:r>
              <a:rPr sz="1200" dirty="0">
                <a:latin typeface="Times New Roman"/>
                <a:cs typeface="Times New Roman"/>
              </a:rPr>
              <a:t>il piano e </a:t>
            </a:r>
            <a:r>
              <a:rPr sz="1200" spc="-5" dirty="0">
                <a:latin typeface="Times New Roman"/>
                <a:cs typeface="Times New Roman"/>
              </a:rPr>
              <a:t>promettendo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collaborazione incessante </a:t>
            </a:r>
            <a:r>
              <a:rPr sz="1200" spc="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il  </a:t>
            </a:r>
            <a:r>
              <a:rPr sz="1200" spc="-5" dirty="0">
                <a:latin typeface="Times New Roman"/>
                <a:cs typeface="Times New Roman"/>
              </a:rPr>
              <a:t>Padre, nel progettare </a:t>
            </a:r>
            <a:r>
              <a:rPr sz="1200" dirty="0">
                <a:latin typeface="Times New Roman"/>
                <a:cs typeface="Times New Roman"/>
              </a:rPr>
              <a:t>il conferimento </a:t>
            </a:r>
            <a:r>
              <a:rPr sz="1200" spc="-5" dirty="0">
                <a:latin typeface="Times New Roman"/>
                <a:cs typeface="Times New Roman"/>
              </a:rPr>
              <a:t>degli Aggiustatori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Pensiero, propose al Figlio: “Facciamo </a:t>
            </a:r>
            <a:r>
              <a:rPr sz="1200" dirty="0">
                <a:latin typeface="Times New Roman"/>
                <a:cs typeface="Times New Roman"/>
              </a:rPr>
              <a:t>l’uomo </a:t>
            </a:r>
            <a:r>
              <a:rPr sz="1200" spc="-5" dirty="0">
                <a:latin typeface="Times New Roman"/>
                <a:cs typeface="Times New Roman"/>
              </a:rPr>
              <a:t>mortale </a:t>
            </a:r>
            <a:r>
              <a:rPr sz="1200" dirty="0">
                <a:latin typeface="Times New Roman"/>
                <a:cs typeface="Times New Roman"/>
              </a:rPr>
              <a:t>a nostra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stessa</a:t>
            </a:r>
            <a:endParaRPr sz="1200">
              <a:latin typeface="Times New Roman"/>
              <a:cs typeface="Times New Roman"/>
            </a:endParaRPr>
          </a:p>
          <a:p>
            <a:pPr marL="76200" marR="260350">
              <a:lnSpc>
                <a:spcPts val="1380"/>
              </a:lnSpc>
              <a:spcBef>
                <a:spcPts val="5"/>
              </a:spcBef>
            </a:pPr>
            <a:r>
              <a:rPr sz="1200" spc="-5" dirty="0">
                <a:latin typeface="Times New Roman"/>
                <a:cs typeface="Times New Roman"/>
              </a:rPr>
              <a:t>immagine.”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il frammento </a:t>
            </a:r>
            <a:r>
              <a:rPr sz="1200" spc="-5" dirty="0">
                <a:latin typeface="Times New Roman"/>
                <a:cs typeface="Times New Roman"/>
              </a:rPr>
              <a:t>spirituale del Padre dimora </a:t>
            </a:r>
            <a:r>
              <a:rPr sz="1200" dirty="0">
                <a:latin typeface="Times New Roman"/>
                <a:cs typeface="Times New Roman"/>
              </a:rPr>
              <a:t>in voi, </a:t>
            </a:r>
            <a:r>
              <a:rPr sz="1200" spc="-5" dirty="0">
                <a:latin typeface="Times New Roman"/>
                <a:cs typeface="Times New Roman"/>
              </a:rPr>
              <a:t>così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presenza spirituale del Figlio </a:t>
            </a:r>
            <a:r>
              <a:rPr sz="1200" dirty="0">
                <a:latin typeface="Times New Roman"/>
                <a:cs typeface="Times New Roman"/>
              </a:rPr>
              <a:t>vi </a:t>
            </a:r>
            <a:r>
              <a:rPr sz="1200" spc="-5" dirty="0">
                <a:latin typeface="Times New Roman"/>
                <a:cs typeface="Times New Roman"/>
              </a:rPr>
              <a:t>avvolge, ed </a:t>
            </a:r>
            <a:r>
              <a:rPr sz="1200" dirty="0">
                <a:latin typeface="Times New Roman"/>
                <a:cs typeface="Times New Roman"/>
              </a:rPr>
              <a:t>entrambi  </a:t>
            </a:r>
            <a:r>
              <a:rPr sz="1200" spc="-5" dirty="0">
                <a:latin typeface="Times New Roman"/>
                <a:cs typeface="Times New Roman"/>
              </a:rPr>
              <a:t>operano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sempre </a:t>
            </a:r>
            <a:r>
              <a:rPr sz="1200" dirty="0">
                <a:latin typeface="Times New Roman"/>
                <a:cs typeface="Times New Roman"/>
              </a:rPr>
              <a:t>come uno solo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il vostro </a:t>
            </a:r>
            <a:r>
              <a:rPr sz="1200" spc="-5" dirty="0">
                <a:latin typeface="Times New Roman"/>
                <a:cs typeface="Times New Roman"/>
              </a:rPr>
              <a:t>avanzamento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spirituale.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6. La mente dello</a:t>
            </a:r>
            <a:r>
              <a:rPr sz="1600" b="1" spc="30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spirito</a:t>
            </a:r>
            <a:endParaRPr sz="1600">
              <a:latin typeface="Times New Roman"/>
              <a:cs typeface="Times New Roman"/>
            </a:endParaRPr>
          </a:p>
          <a:p>
            <a:pPr marL="76200" marR="94615">
              <a:lnSpc>
                <a:spcPct val="95900"/>
              </a:lnSpc>
              <a:spcBef>
                <a:spcPts val="137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(78.4) 6:6.1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Eterno </a:t>
            </a:r>
            <a:r>
              <a:rPr sz="1200" dirty="0">
                <a:latin typeface="Times New Roman"/>
                <a:cs typeface="Times New Roman"/>
              </a:rPr>
              <a:t>è spirito e </a:t>
            </a:r>
            <a:r>
              <a:rPr sz="1200" spc="-5" dirty="0">
                <a:latin typeface="Times New Roman"/>
                <a:cs typeface="Times New Roman"/>
              </a:rPr>
              <a:t>possiede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mente, </a:t>
            </a:r>
            <a:r>
              <a:rPr sz="1200" dirty="0">
                <a:latin typeface="Times New Roman"/>
                <a:cs typeface="Times New Roman"/>
              </a:rPr>
              <a:t>ma non una mente od uno spirito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la mente </a:t>
            </a:r>
            <a:r>
              <a:rPr sz="1200" spc="-5" dirty="0">
                <a:latin typeface="Times New Roman"/>
                <a:cs typeface="Times New Roman"/>
              </a:rPr>
              <a:t>umana possa comprendere.  Un </a:t>
            </a:r>
            <a:r>
              <a:rPr sz="1200" dirty="0">
                <a:latin typeface="Times New Roman"/>
                <a:cs typeface="Times New Roman"/>
              </a:rPr>
              <a:t>uomo </a:t>
            </a:r>
            <a:r>
              <a:rPr sz="1200" spc="-5" dirty="0">
                <a:latin typeface="Times New Roman"/>
                <a:cs typeface="Times New Roman"/>
              </a:rPr>
              <a:t>mortale percepisce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mente sui </a:t>
            </a:r>
            <a:r>
              <a:rPr sz="1200" dirty="0">
                <a:latin typeface="Times New Roman"/>
                <a:cs typeface="Times New Roman"/>
              </a:rPr>
              <a:t>livelli </a:t>
            </a:r>
            <a:r>
              <a:rPr sz="1200" spc="-5" dirty="0">
                <a:latin typeface="Times New Roman"/>
                <a:cs typeface="Times New Roman"/>
              </a:rPr>
              <a:t>finito, </a:t>
            </a:r>
            <a:r>
              <a:rPr sz="1200" dirty="0">
                <a:latin typeface="Times New Roman"/>
                <a:cs typeface="Times New Roman"/>
              </a:rPr>
              <a:t>cosmico, </a:t>
            </a:r>
            <a:r>
              <a:rPr sz="1200" spc="-5" dirty="0">
                <a:latin typeface="Times New Roman"/>
                <a:cs typeface="Times New Roman"/>
              </a:rPr>
              <a:t>materiale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personale. L’uomo </a:t>
            </a:r>
            <a:r>
              <a:rPr sz="1200" dirty="0">
                <a:latin typeface="Times New Roman"/>
                <a:cs typeface="Times New Roman"/>
              </a:rPr>
              <a:t>osserva anche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fenomeni </a:t>
            </a:r>
            <a:r>
              <a:rPr sz="1200" spc="-5" dirty="0">
                <a:latin typeface="Times New Roman"/>
                <a:cs typeface="Times New Roman"/>
              </a:rPr>
              <a:t>mentali 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organismi viventi che </a:t>
            </a:r>
            <a:r>
              <a:rPr sz="1200" dirty="0">
                <a:latin typeface="Times New Roman"/>
                <a:cs typeface="Times New Roman"/>
              </a:rPr>
              <a:t>funzionano </a:t>
            </a:r>
            <a:r>
              <a:rPr sz="1200" spc="-5" dirty="0">
                <a:latin typeface="Times New Roman"/>
                <a:cs typeface="Times New Roman"/>
              </a:rPr>
              <a:t>sul </a:t>
            </a:r>
            <a:r>
              <a:rPr sz="1200" dirty="0">
                <a:latin typeface="Times New Roman"/>
                <a:cs typeface="Times New Roman"/>
              </a:rPr>
              <a:t>livello </a:t>
            </a:r>
            <a:r>
              <a:rPr sz="1200" spc="-5" dirty="0">
                <a:latin typeface="Times New Roman"/>
                <a:cs typeface="Times New Roman"/>
              </a:rPr>
              <a:t>subpersonale (animale), </a:t>
            </a:r>
            <a:r>
              <a:rPr sz="1200" spc="5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è difficile </a:t>
            </a:r>
            <a:r>
              <a:rPr sz="1200" spc="-5" dirty="0">
                <a:latin typeface="Times New Roman"/>
                <a:cs typeface="Times New Roman"/>
              </a:rPr>
              <a:t>cogliere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natura della </a:t>
            </a:r>
            <a:r>
              <a:rPr sz="1200" dirty="0">
                <a:latin typeface="Times New Roman"/>
                <a:cs typeface="Times New Roman"/>
              </a:rPr>
              <a:t>mente </a:t>
            </a:r>
            <a:r>
              <a:rPr sz="1200" spc="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è  </a:t>
            </a:r>
            <a:r>
              <a:rPr sz="1200" spc="-5" dirty="0">
                <a:latin typeface="Times New Roman"/>
                <a:cs typeface="Times New Roman"/>
              </a:rPr>
              <a:t>associata ad esseri </a:t>
            </a:r>
            <a:r>
              <a:rPr sz="1200" dirty="0">
                <a:latin typeface="Times New Roman"/>
                <a:cs typeface="Times New Roman"/>
              </a:rPr>
              <a:t>sovrammateriali e </a:t>
            </a:r>
            <a:r>
              <a:rPr sz="1200" spc="-5" dirty="0">
                <a:latin typeface="Times New Roman"/>
                <a:cs typeface="Times New Roman"/>
              </a:rPr>
              <a:t>fa </a:t>
            </a:r>
            <a:r>
              <a:rPr sz="1200" dirty="0">
                <a:latin typeface="Times New Roman"/>
                <a:cs typeface="Times New Roman"/>
              </a:rPr>
              <a:t>parte di personalità </a:t>
            </a:r>
            <a:r>
              <a:rPr sz="1200" spc="-5" dirty="0">
                <a:latin typeface="Times New Roman"/>
                <a:cs typeface="Times New Roman"/>
              </a:rPr>
              <a:t>esclusivamente </a:t>
            </a:r>
            <a:r>
              <a:rPr sz="1200" dirty="0">
                <a:latin typeface="Times New Roman"/>
                <a:cs typeface="Times New Roman"/>
              </a:rPr>
              <a:t>spirituali. </a:t>
            </a:r>
            <a:r>
              <a:rPr sz="1200" spc="-5" dirty="0">
                <a:latin typeface="Times New Roman"/>
                <a:cs typeface="Times New Roman"/>
              </a:rPr>
              <a:t>Tuttavia,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mente deve essere </a:t>
            </a:r>
            <a:r>
              <a:rPr sz="1200" dirty="0">
                <a:latin typeface="Times New Roman"/>
                <a:cs typeface="Times New Roman"/>
              </a:rPr>
              <a:t>definita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50"/>
              </a:lnSpc>
            </a:pPr>
            <a:r>
              <a:rPr sz="1200" dirty="0">
                <a:latin typeface="Times New Roman"/>
                <a:cs typeface="Times New Roman"/>
              </a:rPr>
              <a:t>modi </a:t>
            </a:r>
            <a:r>
              <a:rPr sz="1200" spc="-5" dirty="0">
                <a:latin typeface="Times New Roman"/>
                <a:cs typeface="Times New Roman"/>
              </a:rPr>
              <a:t>diversi </a:t>
            </a:r>
            <a:r>
              <a:rPr sz="1200" dirty="0">
                <a:latin typeface="Times New Roman"/>
                <a:cs typeface="Times New Roman"/>
              </a:rPr>
              <a:t>quando </a:t>
            </a:r>
            <a:r>
              <a:rPr sz="1200" spc="-5" dirty="0">
                <a:latin typeface="Times New Roman"/>
                <a:cs typeface="Times New Roman"/>
              </a:rPr>
              <a:t>si riferisce al </a:t>
            </a:r>
            <a:r>
              <a:rPr sz="1200" dirty="0">
                <a:latin typeface="Times New Roman"/>
                <a:cs typeface="Times New Roman"/>
              </a:rPr>
              <a:t>livello </a:t>
            </a:r>
            <a:r>
              <a:rPr sz="1200" spc="-5" dirty="0">
                <a:latin typeface="Times New Roman"/>
                <a:cs typeface="Times New Roman"/>
              </a:rPr>
              <a:t>spirituale dell’esistenza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impiegata per </a:t>
            </a:r>
            <a:r>
              <a:rPr sz="1200" dirty="0">
                <a:latin typeface="Times New Roman"/>
                <a:cs typeface="Times New Roman"/>
              </a:rPr>
              <a:t>indicare funzioni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spirituali</a:t>
            </a:r>
            <a:endParaRPr sz="1200">
              <a:latin typeface="Times New Roman"/>
              <a:cs typeface="Times New Roman"/>
            </a:endParaRPr>
          </a:p>
          <a:p>
            <a:pPr marL="76200" marR="342265">
              <a:lnSpc>
                <a:spcPts val="1380"/>
              </a:lnSpc>
              <a:spcBef>
                <a:spcPts val="70"/>
              </a:spcBef>
            </a:pPr>
            <a:r>
              <a:rPr sz="1200" spc="-5" dirty="0">
                <a:latin typeface="Times New Roman"/>
                <a:cs typeface="Times New Roman"/>
              </a:rPr>
              <a:t>dell’intelligenza.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genere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mente che </a:t>
            </a:r>
            <a:r>
              <a:rPr sz="1200" dirty="0">
                <a:latin typeface="Times New Roman"/>
                <a:cs typeface="Times New Roman"/>
              </a:rPr>
              <a:t>è direttamente </a:t>
            </a:r>
            <a:r>
              <a:rPr sz="1200" spc="-5" dirty="0">
                <a:latin typeface="Times New Roman"/>
                <a:cs typeface="Times New Roman"/>
              </a:rPr>
              <a:t>collegato </a:t>
            </a:r>
            <a:r>
              <a:rPr sz="1200" dirty="0">
                <a:latin typeface="Times New Roman"/>
                <a:cs typeface="Times New Roman"/>
              </a:rPr>
              <a:t>con lo spirito non è </a:t>
            </a:r>
            <a:r>
              <a:rPr sz="1200" spc="-5" dirty="0">
                <a:latin typeface="Times New Roman"/>
                <a:cs typeface="Times New Roman"/>
              </a:rPr>
              <a:t>paragonabile </a:t>
            </a:r>
            <a:r>
              <a:rPr sz="1200" spc="5" dirty="0">
                <a:latin typeface="Times New Roman"/>
                <a:cs typeface="Times New Roman"/>
              </a:rPr>
              <a:t>né </a:t>
            </a:r>
            <a:r>
              <a:rPr sz="1200" spc="-5" dirty="0">
                <a:latin typeface="Times New Roman"/>
                <a:cs typeface="Times New Roman"/>
              </a:rPr>
              <a:t>alla </a:t>
            </a:r>
            <a:r>
              <a:rPr sz="1200" dirty="0">
                <a:latin typeface="Times New Roman"/>
                <a:cs typeface="Times New Roman"/>
              </a:rPr>
              <a:t>mente </a:t>
            </a:r>
            <a:r>
              <a:rPr sz="1200" spc="-5" dirty="0">
                <a:latin typeface="Times New Roman"/>
                <a:cs typeface="Times New Roman"/>
              </a:rPr>
              <a:t>che coordina </a:t>
            </a:r>
            <a:r>
              <a:rPr sz="1200" dirty="0">
                <a:latin typeface="Times New Roman"/>
                <a:cs typeface="Times New Roman"/>
              </a:rPr>
              <a:t>lo  spirito e la </a:t>
            </a:r>
            <a:r>
              <a:rPr sz="1200" spc="-5" dirty="0">
                <a:latin typeface="Times New Roman"/>
                <a:cs typeface="Times New Roman"/>
              </a:rPr>
              <a:t>materia, </a:t>
            </a:r>
            <a:r>
              <a:rPr sz="1200" dirty="0">
                <a:latin typeface="Times New Roman"/>
                <a:cs typeface="Times New Roman"/>
              </a:rPr>
              <a:t>né </a:t>
            </a:r>
            <a:r>
              <a:rPr sz="1200" spc="-5" dirty="0">
                <a:latin typeface="Times New Roman"/>
                <a:cs typeface="Times New Roman"/>
              </a:rPr>
              <a:t>alla </a:t>
            </a:r>
            <a:r>
              <a:rPr sz="1200" dirty="0">
                <a:latin typeface="Times New Roman"/>
                <a:cs typeface="Times New Roman"/>
              </a:rPr>
              <a:t>mente che è </a:t>
            </a:r>
            <a:r>
              <a:rPr sz="1200" spc="-5" dirty="0">
                <a:latin typeface="Times New Roman"/>
                <a:cs typeface="Times New Roman"/>
              </a:rPr>
              <a:t>collegata </a:t>
            </a:r>
            <a:r>
              <a:rPr sz="1200" dirty="0">
                <a:latin typeface="Times New Roman"/>
                <a:cs typeface="Times New Roman"/>
              </a:rPr>
              <a:t>solo con la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materia.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6764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(78.5) 6:6.2 </a:t>
            </a:r>
            <a:r>
              <a:rPr sz="1200" spc="-15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spirito </a:t>
            </a:r>
            <a:r>
              <a:rPr sz="1200" dirty="0">
                <a:latin typeface="Times New Roman"/>
                <a:cs typeface="Times New Roman"/>
              </a:rPr>
              <a:t>è sempre </a:t>
            </a:r>
            <a:r>
              <a:rPr sz="1200" spc="-5" dirty="0">
                <a:latin typeface="Times New Roman"/>
                <a:cs typeface="Times New Roman"/>
              </a:rPr>
              <a:t>cosciente, dotato </a:t>
            </a:r>
            <a:r>
              <a:rPr sz="1200" dirty="0">
                <a:latin typeface="Times New Roman"/>
                <a:cs typeface="Times New Roman"/>
              </a:rPr>
              <a:t>di mente e </a:t>
            </a:r>
            <a:r>
              <a:rPr sz="1200" spc="-5" dirty="0">
                <a:latin typeface="Times New Roman"/>
                <a:cs typeface="Times New Roman"/>
              </a:rPr>
              <a:t>provvisto </a:t>
            </a:r>
            <a:r>
              <a:rPr sz="1200" dirty="0">
                <a:latin typeface="Times New Roman"/>
                <a:cs typeface="Times New Roman"/>
              </a:rPr>
              <a:t>di varie </a:t>
            </a:r>
            <a:r>
              <a:rPr sz="1200" spc="-5" dirty="0">
                <a:latin typeface="Times New Roman"/>
                <a:cs typeface="Times New Roman"/>
              </a:rPr>
              <a:t>fasi d’identità. </a:t>
            </a:r>
            <a:r>
              <a:rPr sz="1200" dirty="0">
                <a:latin typeface="Times New Roman"/>
                <a:cs typeface="Times New Roman"/>
              </a:rPr>
              <a:t>Senza la mente in una </a:t>
            </a:r>
            <a:r>
              <a:rPr sz="1200" spc="-5" dirty="0">
                <a:latin typeface="Times New Roman"/>
                <a:cs typeface="Times New Roman"/>
              </a:rPr>
              <a:t>qualche </a:t>
            </a:r>
            <a:r>
              <a:rPr sz="1200" dirty="0">
                <a:latin typeface="Times New Roman"/>
                <a:cs typeface="Times New Roman"/>
              </a:rPr>
              <a:t>fase non  vi </a:t>
            </a:r>
            <a:r>
              <a:rPr sz="1200" spc="-5" dirty="0">
                <a:latin typeface="Times New Roman"/>
                <a:cs typeface="Times New Roman"/>
              </a:rPr>
              <a:t>sarebbe coscienza spirituale nella fraternità </a:t>
            </a:r>
            <a:r>
              <a:rPr sz="1200" dirty="0">
                <a:latin typeface="Times New Roman"/>
                <a:cs typeface="Times New Roman"/>
              </a:rPr>
              <a:t>degli </a:t>
            </a:r>
            <a:r>
              <a:rPr sz="1200" spc="-5" dirty="0">
                <a:latin typeface="Times New Roman"/>
                <a:cs typeface="Times New Roman"/>
              </a:rPr>
              <a:t>esseri spirituali. L’equivalente della mente,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capacità </a:t>
            </a:r>
            <a:r>
              <a:rPr sz="1200" dirty="0">
                <a:latin typeface="Times New Roman"/>
                <a:cs typeface="Times New Roman"/>
              </a:rPr>
              <a:t>di conoscere e di </a:t>
            </a:r>
            <a:r>
              <a:rPr sz="1200" spc="-5" dirty="0">
                <a:latin typeface="Times New Roman"/>
                <a:cs typeface="Times New Roman"/>
              </a:rPr>
              <a:t>essere  conosciuti,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innato </a:t>
            </a:r>
            <a:r>
              <a:rPr sz="1200" dirty="0">
                <a:latin typeface="Times New Roman"/>
                <a:cs typeface="Times New Roman"/>
              </a:rPr>
              <a:t>nella </a:t>
            </a:r>
            <a:r>
              <a:rPr sz="1200" spc="-5" dirty="0">
                <a:latin typeface="Times New Roman"/>
                <a:cs typeface="Times New Roman"/>
              </a:rPr>
              <a:t>Deità.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Deità può </a:t>
            </a:r>
            <a:r>
              <a:rPr sz="1200" spc="-5" dirty="0">
                <a:latin typeface="Times New Roman"/>
                <a:cs typeface="Times New Roman"/>
              </a:rPr>
              <a:t>essere personale, prepersonale, </a:t>
            </a:r>
            <a:r>
              <a:rPr sz="1200" dirty="0">
                <a:latin typeface="Times New Roman"/>
                <a:cs typeface="Times New Roman"/>
              </a:rPr>
              <a:t>superpersonale o </a:t>
            </a:r>
            <a:r>
              <a:rPr sz="1200" spc="-5" dirty="0">
                <a:latin typeface="Times New Roman"/>
                <a:cs typeface="Times New Roman"/>
              </a:rPr>
              <a:t>impersonale, </a:t>
            </a:r>
            <a:r>
              <a:rPr sz="1200" dirty="0">
                <a:latin typeface="Times New Roman"/>
                <a:cs typeface="Times New Roman"/>
              </a:rPr>
              <a:t>ma la Deità non è mai  </a:t>
            </a:r>
            <a:r>
              <a:rPr sz="1200" spc="-5" dirty="0">
                <a:latin typeface="Times New Roman"/>
                <a:cs typeface="Times New Roman"/>
              </a:rPr>
              <a:t>priva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mente, </a:t>
            </a:r>
            <a:r>
              <a:rPr sz="1200" dirty="0">
                <a:latin typeface="Times New Roman"/>
                <a:cs typeface="Times New Roman"/>
              </a:rPr>
              <a:t>non è mai, </a:t>
            </a:r>
            <a:r>
              <a:rPr sz="1200" spc="-5" dirty="0">
                <a:latin typeface="Times New Roman"/>
                <a:cs typeface="Times New Roman"/>
              </a:rPr>
              <a:t>cioè, quanto meno priva della capacità </a:t>
            </a:r>
            <a:r>
              <a:rPr sz="1200" dirty="0">
                <a:latin typeface="Times New Roman"/>
                <a:cs typeface="Times New Roman"/>
              </a:rPr>
              <a:t>di comunicare </a:t>
            </a:r>
            <a:r>
              <a:rPr sz="1200" spc="-5" dirty="0">
                <a:latin typeface="Times New Roman"/>
                <a:cs typeface="Times New Roman"/>
              </a:rPr>
              <a:t>con entità, esseri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personalità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similari.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3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136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73720" cy="360489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63500" marR="122555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(78.6) 6:6.3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mente del </a:t>
            </a:r>
            <a:r>
              <a:rPr sz="1200" spc="-5" dirty="0">
                <a:latin typeface="Times New Roman"/>
                <a:cs typeface="Times New Roman"/>
              </a:rPr>
              <a:t>Figlio Eterno </a:t>
            </a:r>
            <a:r>
              <a:rPr sz="1200" dirty="0">
                <a:latin typeface="Times New Roman"/>
                <a:cs typeface="Times New Roman"/>
              </a:rPr>
              <a:t>è simile a </a:t>
            </a:r>
            <a:r>
              <a:rPr sz="1200" spc="-5" dirty="0">
                <a:latin typeface="Times New Roman"/>
                <a:cs typeface="Times New Roman"/>
              </a:rPr>
              <a:t>quella del Padre, </a:t>
            </a:r>
            <a:r>
              <a:rPr sz="1200" dirty="0">
                <a:latin typeface="Times New Roman"/>
                <a:cs typeface="Times New Roman"/>
              </a:rPr>
              <a:t>ma dissimile da </a:t>
            </a:r>
            <a:r>
              <a:rPr sz="1200" spc="-5" dirty="0">
                <a:latin typeface="Times New Roman"/>
                <a:cs typeface="Times New Roman"/>
              </a:rPr>
              <a:t>ogni altra </a:t>
            </a:r>
            <a:r>
              <a:rPr sz="1200" dirty="0">
                <a:latin typeface="Times New Roman"/>
                <a:cs typeface="Times New Roman"/>
              </a:rPr>
              <a:t>mente nell’Universo </a:t>
            </a:r>
            <a:r>
              <a:rPr sz="1200" spc="-5" dirty="0">
                <a:latin typeface="Times New Roman"/>
                <a:cs typeface="Times New Roman"/>
              </a:rPr>
              <a:t>e, con </a:t>
            </a:r>
            <a:r>
              <a:rPr sz="1200" dirty="0">
                <a:latin typeface="Times New Roman"/>
                <a:cs typeface="Times New Roman"/>
              </a:rPr>
              <a:t>la mente </a:t>
            </a:r>
            <a:r>
              <a:rPr sz="1200" spc="-5" dirty="0">
                <a:latin typeface="Times New Roman"/>
                <a:cs typeface="Times New Roman"/>
              </a:rPr>
              <a:t>del  Padre,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l’antenata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vaste </a:t>
            </a:r>
            <a:r>
              <a:rPr sz="1200" dirty="0">
                <a:latin typeface="Times New Roman"/>
                <a:cs typeface="Times New Roman"/>
              </a:rPr>
              <a:t>e diverse dotazioni </a:t>
            </a:r>
            <a:r>
              <a:rPr sz="1200" spc="-5" dirty="0">
                <a:latin typeface="Times New Roman"/>
                <a:cs typeface="Times New Roman"/>
              </a:rPr>
              <a:t>mentali del Creatore Congiunto.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mente del Padre e </a:t>
            </a:r>
            <a:r>
              <a:rPr sz="1200" spc="-5" dirty="0">
                <a:latin typeface="Times New Roman"/>
                <a:cs typeface="Times New Roman"/>
              </a:rPr>
              <a:t>del Figlio, </a:t>
            </a:r>
            <a:r>
              <a:rPr sz="1200" dirty="0">
                <a:latin typeface="Times New Roman"/>
                <a:cs typeface="Times New Roman"/>
              </a:rPr>
              <a:t>quell’intelletto 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ancestrale alla </a:t>
            </a:r>
            <a:r>
              <a:rPr sz="1200" dirty="0">
                <a:latin typeface="Times New Roman"/>
                <a:cs typeface="Times New Roman"/>
              </a:rPr>
              <a:t>mente </a:t>
            </a:r>
            <a:r>
              <a:rPr sz="1200" spc="-5" dirty="0">
                <a:latin typeface="Times New Roman"/>
                <a:cs typeface="Times New Roman"/>
              </a:rPr>
              <a:t>assoluta della </a:t>
            </a:r>
            <a:r>
              <a:rPr sz="1200" dirty="0">
                <a:latin typeface="Times New Roman"/>
                <a:cs typeface="Times New Roman"/>
              </a:rPr>
              <a:t>Terza </a:t>
            </a:r>
            <a:r>
              <a:rPr sz="1200" spc="-5" dirty="0">
                <a:latin typeface="Times New Roman"/>
                <a:cs typeface="Times New Roman"/>
              </a:rPr>
              <a:t>Sorgente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Centro, </a:t>
            </a:r>
            <a:r>
              <a:rPr sz="1200" dirty="0">
                <a:latin typeface="Times New Roman"/>
                <a:cs typeface="Times New Roman"/>
              </a:rPr>
              <a:t>è forse </a:t>
            </a:r>
            <a:r>
              <a:rPr sz="1200" spc="-5" dirty="0">
                <a:latin typeface="Times New Roman"/>
                <a:cs typeface="Times New Roman"/>
              </a:rPr>
              <a:t>meglio illustrata nella </a:t>
            </a:r>
            <a:r>
              <a:rPr sz="1200" dirty="0">
                <a:latin typeface="Times New Roman"/>
                <a:cs typeface="Times New Roman"/>
              </a:rPr>
              <a:t>pre-mente di un Aggiustatore di  </a:t>
            </a:r>
            <a:r>
              <a:rPr sz="1200" spc="-5" dirty="0">
                <a:latin typeface="Times New Roman"/>
                <a:cs typeface="Times New Roman"/>
              </a:rPr>
              <a:t>Pensiero, perché, </a:t>
            </a:r>
            <a:r>
              <a:rPr sz="1200" dirty="0">
                <a:latin typeface="Times New Roman"/>
                <a:cs typeface="Times New Roman"/>
              </a:rPr>
              <a:t>anche </a:t>
            </a:r>
            <a:r>
              <a:rPr sz="1200" spc="5" dirty="0">
                <a:latin typeface="Times New Roman"/>
                <a:cs typeface="Times New Roman"/>
              </a:rPr>
              <a:t>se </a:t>
            </a:r>
            <a:r>
              <a:rPr sz="1200" spc="-5" dirty="0">
                <a:latin typeface="Times New Roman"/>
                <a:cs typeface="Times New Roman"/>
              </a:rPr>
              <a:t>questi frammenti del </a:t>
            </a:r>
            <a:r>
              <a:rPr sz="1200" dirty="0">
                <a:latin typeface="Times New Roman"/>
                <a:cs typeface="Times New Roman"/>
              </a:rPr>
              <a:t>Padre </a:t>
            </a:r>
            <a:r>
              <a:rPr sz="1200" spc="-5" dirty="0">
                <a:latin typeface="Times New Roman"/>
                <a:cs typeface="Times New Roman"/>
              </a:rPr>
              <a:t>sono completamente esterni </a:t>
            </a:r>
            <a:r>
              <a:rPr sz="1200" dirty="0">
                <a:latin typeface="Times New Roman"/>
                <a:cs typeface="Times New Roman"/>
              </a:rPr>
              <a:t>ai </a:t>
            </a:r>
            <a:r>
              <a:rPr sz="1200" spc="-5" dirty="0">
                <a:latin typeface="Times New Roman"/>
                <a:cs typeface="Times New Roman"/>
              </a:rPr>
              <a:t>circuiti mentali </a:t>
            </a:r>
            <a:r>
              <a:rPr sz="1200" dirty="0">
                <a:latin typeface="Times New Roman"/>
                <a:cs typeface="Times New Roman"/>
              </a:rPr>
              <a:t>dell’Attore </a:t>
            </a:r>
            <a:r>
              <a:rPr sz="1200" spc="-5" dirty="0">
                <a:latin typeface="Times New Roman"/>
                <a:cs typeface="Times New Roman"/>
              </a:rPr>
              <a:t>Congiunto, </a:t>
            </a:r>
            <a:r>
              <a:rPr sz="1200" spc="5" dirty="0">
                <a:latin typeface="Times New Roman"/>
                <a:cs typeface="Times New Roman"/>
              </a:rPr>
              <a:t>hanno 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certa forma </a:t>
            </a:r>
            <a:r>
              <a:rPr sz="1200" dirty="0">
                <a:latin typeface="Times New Roman"/>
                <a:cs typeface="Times New Roman"/>
              </a:rPr>
              <a:t>di pre-mente. </a:t>
            </a:r>
            <a:r>
              <a:rPr sz="1200" spc="-5" dirty="0">
                <a:latin typeface="Times New Roman"/>
                <a:cs typeface="Times New Roman"/>
              </a:rPr>
              <a:t>Essi conoscono così come </a:t>
            </a:r>
            <a:r>
              <a:rPr sz="1200" dirty="0">
                <a:latin typeface="Times New Roman"/>
                <a:cs typeface="Times New Roman"/>
              </a:rPr>
              <a:t>sono conosciuti; godono </a:t>
            </a:r>
            <a:r>
              <a:rPr sz="1200" spc="-5" dirty="0">
                <a:latin typeface="Times New Roman"/>
                <a:cs typeface="Times New Roman"/>
              </a:rPr>
              <a:t>dell’equivalente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pensare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umano.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558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(78.7) 6:6.4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Eterno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totalmente spirituale; </a:t>
            </a:r>
            <a:r>
              <a:rPr sz="1200" dirty="0">
                <a:latin typeface="Times New Roman"/>
                <a:cs typeface="Times New Roman"/>
              </a:rPr>
              <a:t>l’uomo è </a:t>
            </a:r>
            <a:r>
              <a:rPr sz="1200" spc="-5" dirty="0">
                <a:latin typeface="Times New Roman"/>
                <a:cs typeface="Times New Roman"/>
              </a:rPr>
              <a:t>quasi </a:t>
            </a:r>
            <a:r>
              <a:rPr sz="1200" dirty="0">
                <a:latin typeface="Times New Roman"/>
                <a:cs typeface="Times New Roman"/>
              </a:rPr>
              <a:t>interamente </a:t>
            </a:r>
            <a:r>
              <a:rPr sz="1200" spc="-5" dirty="0">
                <a:latin typeface="Times New Roman"/>
                <a:cs typeface="Times New Roman"/>
              </a:rPr>
              <a:t>materiale.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tale ragione, </a:t>
            </a:r>
            <a:r>
              <a:rPr sz="1200" dirty="0">
                <a:latin typeface="Times New Roman"/>
                <a:cs typeface="Times New Roman"/>
              </a:rPr>
              <a:t>molte </a:t>
            </a:r>
            <a:r>
              <a:rPr sz="1200" spc="-5" dirty="0">
                <a:latin typeface="Times New Roman"/>
                <a:cs typeface="Times New Roman"/>
              </a:rPr>
              <a:t>cose </a:t>
            </a:r>
            <a:r>
              <a:rPr sz="1200" dirty="0">
                <a:latin typeface="Times New Roman"/>
                <a:cs typeface="Times New Roman"/>
              </a:rPr>
              <a:t>concernenti la  </a:t>
            </a:r>
            <a:r>
              <a:rPr sz="1200" spc="-5" dirty="0">
                <a:latin typeface="Times New Roman"/>
                <a:cs typeface="Times New Roman"/>
              </a:rPr>
              <a:t>personalità </a:t>
            </a:r>
            <a:r>
              <a:rPr sz="1200" dirty="0">
                <a:latin typeface="Times New Roman"/>
                <a:cs typeface="Times New Roman"/>
              </a:rPr>
              <a:t>spirituale </a:t>
            </a:r>
            <a:r>
              <a:rPr sz="1200" spc="-5" dirty="0">
                <a:latin typeface="Times New Roman"/>
                <a:cs typeface="Times New Roman"/>
              </a:rPr>
              <a:t>del Figlio </a:t>
            </a:r>
            <a:r>
              <a:rPr sz="1200" dirty="0">
                <a:latin typeface="Times New Roman"/>
                <a:cs typeface="Times New Roman"/>
              </a:rPr>
              <a:t>Eterno, le </a:t>
            </a:r>
            <a:r>
              <a:rPr sz="1200" spc="-5" dirty="0">
                <a:latin typeface="Times New Roman"/>
                <a:cs typeface="Times New Roman"/>
              </a:rPr>
              <a:t>sue sette sfere </a:t>
            </a:r>
            <a:r>
              <a:rPr sz="1200" dirty="0">
                <a:latin typeface="Times New Roman"/>
                <a:cs typeface="Times New Roman"/>
              </a:rPr>
              <a:t>spirituali </a:t>
            </a:r>
            <a:r>
              <a:rPr sz="1200" spc="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circondano il </a:t>
            </a:r>
            <a:r>
              <a:rPr sz="1200" spc="-5" dirty="0">
                <a:latin typeface="Times New Roman"/>
                <a:cs typeface="Times New Roman"/>
              </a:rPr>
              <a:t>Paradiso </a:t>
            </a:r>
            <a:r>
              <a:rPr sz="1200" dirty="0">
                <a:latin typeface="Times New Roman"/>
                <a:cs typeface="Times New Roman"/>
              </a:rPr>
              <a:t>e la natura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creazioni </a:t>
            </a:r>
            <a:r>
              <a:rPr sz="1200" spc="-5" dirty="0">
                <a:latin typeface="Times New Roman"/>
                <a:cs typeface="Times New Roman"/>
              </a:rPr>
              <a:t>impersonali  del Figlio del Paradiso, </a:t>
            </a:r>
            <a:r>
              <a:rPr sz="1200" dirty="0">
                <a:latin typeface="Times New Roman"/>
                <a:cs typeface="Times New Roman"/>
              </a:rPr>
              <a:t>dovranno </a:t>
            </a:r>
            <a:r>
              <a:rPr sz="1200" spc="-5" dirty="0">
                <a:latin typeface="Times New Roman"/>
                <a:cs typeface="Times New Roman"/>
              </a:rPr>
              <a:t>attendere che raggiungiate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status spirituale che </a:t>
            </a:r>
            <a:r>
              <a:rPr sz="1200" dirty="0">
                <a:latin typeface="Times New Roman"/>
                <a:cs typeface="Times New Roman"/>
              </a:rPr>
              <a:t>segue il </a:t>
            </a:r>
            <a:r>
              <a:rPr sz="1200" spc="-5" dirty="0">
                <a:latin typeface="Times New Roman"/>
                <a:cs typeface="Times New Roman"/>
              </a:rPr>
              <a:t>completamento della </a:t>
            </a:r>
            <a:r>
              <a:rPr sz="1200" dirty="0">
                <a:latin typeface="Times New Roman"/>
                <a:cs typeface="Times New Roman"/>
              </a:rPr>
              <a:t>vostra ascensione  </a:t>
            </a:r>
            <a:r>
              <a:rPr sz="1200" spc="-5" dirty="0">
                <a:latin typeface="Times New Roman"/>
                <a:cs typeface="Times New Roman"/>
              </a:rPr>
              <a:t>morontiale dell’Universo locale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Nebadon.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allora, </a:t>
            </a:r>
            <a:r>
              <a:rPr sz="1200" dirty="0">
                <a:latin typeface="Times New Roman"/>
                <a:cs typeface="Times New Roman"/>
              </a:rPr>
              <a:t>mentre </a:t>
            </a:r>
            <a:r>
              <a:rPr sz="1200" spc="-5" dirty="0">
                <a:latin typeface="Times New Roman"/>
                <a:cs typeface="Times New Roman"/>
              </a:rPr>
              <a:t>attraverserete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Superuniverso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proseguirete </a:t>
            </a:r>
            <a:r>
              <a:rPr sz="1200" dirty="0">
                <a:latin typeface="Times New Roman"/>
                <a:cs typeface="Times New Roman"/>
              </a:rPr>
              <a:t>verso </a:t>
            </a:r>
            <a:r>
              <a:rPr sz="1200" spc="-5" dirty="0">
                <a:latin typeface="Times New Roman"/>
                <a:cs typeface="Times New Roman"/>
              </a:rPr>
              <a:t>Havona, </a:t>
            </a:r>
            <a:r>
              <a:rPr sz="1200" dirty="0">
                <a:latin typeface="Times New Roman"/>
                <a:cs typeface="Times New Roman"/>
              </a:rPr>
              <a:t>molti di  </a:t>
            </a:r>
            <a:r>
              <a:rPr sz="1200" spc="-5" dirty="0">
                <a:latin typeface="Times New Roman"/>
                <a:cs typeface="Times New Roman"/>
              </a:rPr>
              <a:t>questi misteri nascosti dello spirito si chiariranno </a:t>
            </a:r>
            <a:r>
              <a:rPr sz="1200" dirty="0">
                <a:latin typeface="Times New Roman"/>
                <a:cs typeface="Times New Roman"/>
              </a:rPr>
              <a:t>via via </a:t>
            </a:r>
            <a:r>
              <a:rPr sz="1200" spc="-5" dirty="0">
                <a:latin typeface="Times New Roman"/>
                <a:cs typeface="Times New Roman"/>
              </a:rPr>
              <a:t>che comincerete </a:t>
            </a:r>
            <a:r>
              <a:rPr sz="1200" dirty="0">
                <a:latin typeface="Times New Roman"/>
                <a:cs typeface="Times New Roman"/>
              </a:rPr>
              <a:t>ad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dotati della “mente </a:t>
            </a:r>
            <a:r>
              <a:rPr sz="1200" spc="-5" dirty="0">
                <a:latin typeface="Times New Roman"/>
                <a:cs typeface="Times New Roman"/>
              </a:rPr>
              <a:t>dello spirito” </a:t>
            </a:r>
            <a:r>
              <a:rPr sz="1200" dirty="0">
                <a:latin typeface="Times New Roman"/>
                <a:cs typeface="Times New Roman"/>
              </a:rPr>
              <a:t>— l’intuizione  </a:t>
            </a:r>
            <a:r>
              <a:rPr sz="1200" spc="-5" dirty="0">
                <a:latin typeface="Times New Roman"/>
                <a:cs typeface="Times New Roman"/>
              </a:rPr>
              <a:t>spirituale.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100">
              <a:latin typeface="Times New Roman"/>
              <a:cs typeface="Times New Roman"/>
            </a:endParaRPr>
          </a:p>
          <a:p>
            <a:pPr marL="63500">
              <a:lnSpc>
                <a:spcPct val="100000"/>
              </a:lnSpc>
              <a:spcBef>
                <a:spcPts val="5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7. La personalità del Figlio</a:t>
            </a:r>
            <a:r>
              <a:rPr sz="1600" b="1" spc="1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Eterno</a:t>
            </a:r>
            <a:endParaRPr sz="1600">
              <a:latin typeface="Times New Roman"/>
              <a:cs typeface="Times New Roman"/>
            </a:endParaRPr>
          </a:p>
          <a:p>
            <a:pPr marL="63500" marR="64769">
              <a:lnSpc>
                <a:spcPct val="95900"/>
              </a:lnSpc>
              <a:spcBef>
                <a:spcPts val="137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(79.1) 6:7.1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Eterno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quella personalità infinita ai </a:t>
            </a:r>
            <a:r>
              <a:rPr sz="1200" dirty="0">
                <a:latin typeface="Times New Roman"/>
                <a:cs typeface="Times New Roman"/>
              </a:rPr>
              <a:t>cui vincoli di </a:t>
            </a:r>
            <a:r>
              <a:rPr sz="1200" spc="-5" dirty="0">
                <a:latin typeface="Times New Roman"/>
                <a:cs typeface="Times New Roman"/>
              </a:rPr>
              <a:t>personalità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qualificata </a:t>
            </a:r>
            <a:r>
              <a:rPr sz="1200" dirty="0">
                <a:latin typeface="Times New Roman"/>
                <a:cs typeface="Times New Roman"/>
              </a:rPr>
              <a:t>il Padre </a:t>
            </a:r>
            <a:r>
              <a:rPr sz="1200" spc="-5" dirty="0">
                <a:latin typeface="Times New Roman"/>
                <a:cs typeface="Times New Roman"/>
              </a:rPr>
              <a:t>Universale si </a:t>
            </a:r>
            <a:r>
              <a:rPr sz="1200" dirty="0">
                <a:latin typeface="Times New Roman"/>
                <a:cs typeface="Times New Roman"/>
              </a:rPr>
              <a:t>è sottratto  </a:t>
            </a:r>
            <a:r>
              <a:rPr sz="1200" spc="-5" dirty="0">
                <a:latin typeface="Times New Roman"/>
                <a:cs typeface="Times New Roman"/>
              </a:rPr>
              <a:t>mediante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tecnica della </a:t>
            </a:r>
            <a:r>
              <a:rPr sz="1200" dirty="0">
                <a:latin typeface="Times New Roman"/>
                <a:cs typeface="Times New Roman"/>
              </a:rPr>
              <a:t>trinitizzazione, in virtù </a:t>
            </a:r>
            <a:r>
              <a:rPr sz="1200" spc="-5" dirty="0">
                <a:latin typeface="Times New Roman"/>
                <a:cs typeface="Times New Roman"/>
              </a:rPr>
              <a:t>della quale </a:t>
            </a:r>
            <a:r>
              <a:rPr sz="1200" dirty="0">
                <a:latin typeface="Times New Roman"/>
                <a:cs typeface="Times New Roman"/>
              </a:rPr>
              <a:t>ha </a:t>
            </a:r>
            <a:r>
              <a:rPr sz="1200" spc="5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allora </a:t>
            </a:r>
            <a:r>
              <a:rPr sz="1200" dirty="0">
                <a:latin typeface="Times New Roman"/>
                <a:cs typeface="Times New Roman"/>
              </a:rPr>
              <a:t>sempre </a:t>
            </a:r>
            <a:r>
              <a:rPr sz="1200" spc="-5" dirty="0">
                <a:latin typeface="Times New Roman"/>
                <a:cs typeface="Times New Roman"/>
              </a:rPr>
              <a:t>continuato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conferirsi </a:t>
            </a:r>
            <a:r>
              <a:rPr sz="1200" dirty="0">
                <a:latin typeface="Times New Roman"/>
                <a:cs typeface="Times New Roman"/>
              </a:rPr>
              <a:t>in una </a:t>
            </a:r>
            <a:r>
              <a:rPr sz="1200" spc="-5" dirty="0">
                <a:latin typeface="Times New Roman"/>
                <a:cs typeface="Times New Roman"/>
              </a:rPr>
              <a:t>profusione </a:t>
            </a:r>
            <a:r>
              <a:rPr sz="1200" dirty="0">
                <a:latin typeface="Times New Roman"/>
                <a:cs typeface="Times New Roman"/>
              </a:rPr>
              <a:t>senza </a:t>
            </a:r>
            <a:r>
              <a:rPr sz="1200" spc="-5" dirty="0">
                <a:latin typeface="Times New Roman"/>
                <a:cs typeface="Times New Roman"/>
              </a:rPr>
              <a:t>fine  al suo Universo </a:t>
            </a:r>
            <a:r>
              <a:rPr sz="1200" dirty="0">
                <a:latin typeface="Times New Roman"/>
                <a:cs typeface="Times New Roman"/>
              </a:rPr>
              <a:t>in continua </a:t>
            </a:r>
            <a:r>
              <a:rPr sz="1200" spc="-5" dirty="0">
                <a:latin typeface="Times New Roman"/>
                <a:cs typeface="Times New Roman"/>
              </a:rPr>
              <a:t>espansione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Creatori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creature.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i="1" spc="-5" dirty="0">
                <a:latin typeface="Times New Roman"/>
                <a:cs typeface="Times New Roman"/>
              </a:rPr>
              <a:t>personalità </a:t>
            </a:r>
            <a:r>
              <a:rPr sz="1200" i="1" dirty="0">
                <a:latin typeface="Times New Roman"/>
                <a:cs typeface="Times New Roman"/>
              </a:rPr>
              <a:t>assoluta;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i="1" spc="-5" dirty="0">
                <a:latin typeface="Times New Roman"/>
                <a:cs typeface="Times New Roman"/>
              </a:rPr>
              <a:t>personalità </a:t>
            </a:r>
            <a:r>
              <a:rPr sz="1200" i="1" dirty="0">
                <a:latin typeface="Times New Roman"/>
                <a:cs typeface="Times New Roman"/>
              </a:rPr>
              <a:t>paterna — </a:t>
            </a:r>
            <a:r>
              <a:rPr sz="1200" dirty="0">
                <a:latin typeface="Times New Roman"/>
                <a:cs typeface="Times New Roman"/>
              </a:rPr>
              <a:t>la  fonte </a:t>
            </a:r>
            <a:r>
              <a:rPr sz="1200" spc="-5" dirty="0">
                <a:latin typeface="Times New Roman"/>
                <a:cs typeface="Times New Roman"/>
              </a:rPr>
              <a:t>della personalità,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conferitore della </a:t>
            </a:r>
            <a:r>
              <a:rPr sz="1200" dirty="0">
                <a:latin typeface="Times New Roman"/>
                <a:cs typeface="Times New Roman"/>
              </a:rPr>
              <a:t>personalità, la </a:t>
            </a:r>
            <a:r>
              <a:rPr sz="1200" spc="-5" dirty="0">
                <a:latin typeface="Times New Roman"/>
                <a:cs typeface="Times New Roman"/>
              </a:rPr>
              <a:t>causa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personalità. Ogni essere </a:t>
            </a:r>
            <a:r>
              <a:rPr sz="1200" dirty="0">
                <a:latin typeface="Times New Roman"/>
                <a:cs typeface="Times New Roman"/>
              </a:rPr>
              <a:t>personale </a:t>
            </a:r>
            <a:r>
              <a:rPr sz="1200" spc="-5" dirty="0">
                <a:latin typeface="Times New Roman"/>
                <a:cs typeface="Times New Roman"/>
              </a:rPr>
              <a:t>deriva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personalità </a:t>
            </a:r>
            <a:r>
              <a:rPr sz="1200" spc="-5" dirty="0">
                <a:latin typeface="Times New Roman"/>
                <a:cs typeface="Times New Roman"/>
              </a:rPr>
              <a:t>dal  Padre Universale </a:t>
            </a:r>
            <a:r>
              <a:rPr sz="1200" dirty="0">
                <a:latin typeface="Times New Roman"/>
                <a:cs typeface="Times New Roman"/>
              </a:rPr>
              <a:t>proprio </a:t>
            </a:r>
            <a:r>
              <a:rPr sz="1200" spc="-5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Originale deriva eternamente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personalità dal </a:t>
            </a:r>
            <a:r>
              <a:rPr sz="1200" dirty="0">
                <a:latin typeface="Times New Roman"/>
                <a:cs typeface="Times New Roman"/>
              </a:rPr>
              <a:t>Padre </a:t>
            </a:r>
            <a:r>
              <a:rPr sz="1200" spc="-5" dirty="0">
                <a:latin typeface="Times New Roman"/>
                <a:cs typeface="Times New Roman"/>
              </a:rPr>
              <a:t>del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Paradiso.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3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137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91500" cy="39573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30099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(79.2) 6:7.2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personalità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Figlio del Paradiso </a:t>
            </a:r>
            <a:r>
              <a:rPr sz="1200" dirty="0">
                <a:latin typeface="Times New Roman"/>
                <a:cs typeface="Times New Roman"/>
              </a:rPr>
              <a:t>è assoluta e </a:t>
            </a:r>
            <a:r>
              <a:rPr sz="1200" spc="-5" dirty="0">
                <a:latin typeface="Times New Roman"/>
                <a:cs typeface="Times New Roman"/>
              </a:rPr>
              <a:t>puramente </a:t>
            </a:r>
            <a:r>
              <a:rPr sz="1200" dirty="0">
                <a:latin typeface="Times New Roman"/>
                <a:cs typeface="Times New Roman"/>
              </a:rPr>
              <a:t>spirituale, e </a:t>
            </a:r>
            <a:r>
              <a:rPr sz="1200" spc="-5" dirty="0">
                <a:latin typeface="Times New Roman"/>
                <a:cs typeface="Times New Roman"/>
              </a:rPr>
              <a:t>questa </a:t>
            </a:r>
            <a:r>
              <a:rPr sz="1200" dirty="0">
                <a:latin typeface="Times New Roman"/>
                <a:cs typeface="Times New Roman"/>
              </a:rPr>
              <a:t>personalità </a:t>
            </a:r>
            <a:r>
              <a:rPr sz="1200" spc="-5" dirty="0">
                <a:latin typeface="Times New Roman"/>
                <a:cs typeface="Times New Roman"/>
              </a:rPr>
              <a:t>assoluta </a:t>
            </a:r>
            <a:r>
              <a:rPr sz="1200" dirty="0">
                <a:latin typeface="Times New Roman"/>
                <a:cs typeface="Times New Roman"/>
              </a:rPr>
              <a:t>è anche il modello  divino </a:t>
            </a:r>
            <a:r>
              <a:rPr sz="1200" spc="-5" dirty="0">
                <a:latin typeface="Times New Roman"/>
                <a:cs typeface="Times New Roman"/>
              </a:rPr>
              <a:t>ed eterno, </a:t>
            </a:r>
            <a:r>
              <a:rPr sz="1200" dirty="0">
                <a:latin typeface="Times New Roman"/>
                <a:cs typeface="Times New Roman"/>
              </a:rPr>
              <a:t>in primo </a:t>
            </a:r>
            <a:r>
              <a:rPr sz="1200" spc="-5" dirty="0">
                <a:latin typeface="Times New Roman"/>
                <a:cs typeface="Times New Roman"/>
              </a:rPr>
              <a:t>luogo del conferimento della personalità fatto </a:t>
            </a:r>
            <a:r>
              <a:rPr sz="1200" dirty="0">
                <a:latin typeface="Times New Roman"/>
                <a:cs typeface="Times New Roman"/>
              </a:rPr>
              <a:t>dal </a:t>
            </a:r>
            <a:r>
              <a:rPr sz="1200" spc="-5" dirty="0">
                <a:latin typeface="Times New Roman"/>
                <a:cs typeface="Times New Roman"/>
              </a:rPr>
              <a:t>Padre all’Attore </a:t>
            </a:r>
            <a:r>
              <a:rPr sz="1200" dirty="0">
                <a:latin typeface="Times New Roman"/>
                <a:cs typeface="Times New Roman"/>
              </a:rPr>
              <a:t>Congiunto e </a:t>
            </a:r>
            <a:r>
              <a:rPr sz="1200" spc="-5" dirty="0">
                <a:latin typeface="Times New Roman"/>
                <a:cs typeface="Times New Roman"/>
              </a:rPr>
              <a:t>successivamente </a:t>
            </a:r>
            <a:r>
              <a:rPr sz="1200" spc="10" dirty="0">
                <a:latin typeface="Times New Roman"/>
                <a:cs typeface="Times New Roman"/>
              </a:rPr>
              <a:t>del  </a:t>
            </a:r>
            <a:r>
              <a:rPr sz="1200" spc="-5" dirty="0">
                <a:latin typeface="Times New Roman"/>
                <a:cs typeface="Times New Roman"/>
              </a:rPr>
              <a:t>conferimento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personalità alle miriadi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sue creature </a:t>
            </a:r>
            <a:r>
              <a:rPr sz="1200" dirty="0">
                <a:latin typeface="Times New Roman"/>
                <a:cs typeface="Times New Roman"/>
              </a:rPr>
              <a:t>in tutto l’immenso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Universo.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685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(79.3) 6:7.3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Eterno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veramente </a:t>
            </a:r>
            <a:r>
              <a:rPr sz="1200" dirty="0">
                <a:latin typeface="Times New Roman"/>
                <a:cs typeface="Times New Roman"/>
              </a:rPr>
              <a:t>un ministro </a:t>
            </a:r>
            <a:r>
              <a:rPr sz="1200" spc="-5" dirty="0">
                <a:latin typeface="Times New Roman"/>
                <a:cs typeface="Times New Roman"/>
              </a:rPr>
              <a:t>misericordioso, </a:t>
            </a:r>
            <a:r>
              <a:rPr sz="1200" dirty="0">
                <a:latin typeface="Times New Roman"/>
                <a:cs typeface="Times New Roman"/>
              </a:rPr>
              <a:t>uno spirito divino, un </a:t>
            </a:r>
            <a:r>
              <a:rPr sz="1200" spc="-5" dirty="0">
                <a:latin typeface="Times New Roman"/>
                <a:cs typeface="Times New Roman"/>
              </a:rPr>
              <a:t>potere </a:t>
            </a:r>
            <a:r>
              <a:rPr sz="1200" dirty="0">
                <a:latin typeface="Times New Roman"/>
                <a:cs typeface="Times New Roman"/>
              </a:rPr>
              <a:t>spirituale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personalità </a:t>
            </a:r>
            <a:r>
              <a:rPr sz="1200" dirty="0">
                <a:latin typeface="Times New Roman"/>
                <a:cs typeface="Times New Roman"/>
              </a:rPr>
              <a:t>reale. </a:t>
            </a:r>
            <a:r>
              <a:rPr sz="1200" spc="5" dirty="0">
                <a:latin typeface="Times New Roman"/>
                <a:cs typeface="Times New Roman"/>
              </a:rPr>
              <a:t>Il 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natura </a:t>
            </a:r>
            <a:r>
              <a:rPr sz="1200" dirty="0">
                <a:latin typeface="Times New Roman"/>
                <a:cs typeface="Times New Roman"/>
              </a:rPr>
              <a:t>spirituale e </a:t>
            </a:r>
            <a:r>
              <a:rPr sz="1200" spc="-5" dirty="0">
                <a:latin typeface="Times New Roman"/>
                <a:cs typeface="Times New Roman"/>
              </a:rPr>
              <a:t>personale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resa </a:t>
            </a:r>
            <a:r>
              <a:rPr sz="1200" spc="-5" dirty="0">
                <a:latin typeface="Times New Roman"/>
                <a:cs typeface="Times New Roman"/>
              </a:rPr>
              <a:t>manifesta agli Universi </a:t>
            </a:r>
            <a:r>
              <a:rPr sz="1200" dirty="0">
                <a:latin typeface="Times New Roman"/>
                <a:cs typeface="Times New Roman"/>
              </a:rPr>
              <a:t>— la somma e la sostanza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Prima </a:t>
            </a:r>
            <a:r>
              <a:rPr sz="1200" spc="-5" dirty="0">
                <a:latin typeface="Times New Roman"/>
                <a:cs typeface="Times New Roman"/>
              </a:rPr>
              <a:t>Sorgente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Centro  spogliata </a:t>
            </a:r>
            <a:r>
              <a:rPr sz="1200" dirty="0">
                <a:latin typeface="Times New Roman"/>
                <a:cs typeface="Times New Roman"/>
              </a:rPr>
              <a:t>di tutto ciò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è non </a:t>
            </a:r>
            <a:r>
              <a:rPr sz="1200" spc="-5" dirty="0">
                <a:latin typeface="Times New Roman"/>
                <a:cs typeface="Times New Roman"/>
              </a:rPr>
              <a:t>personale, extradivino, </a:t>
            </a:r>
            <a:r>
              <a:rPr sz="1200" dirty="0">
                <a:latin typeface="Times New Roman"/>
                <a:cs typeface="Times New Roman"/>
              </a:rPr>
              <a:t>non spirituale e puro </a:t>
            </a:r>
            <a:r>
              <a:rPr sz="1200" spc="-5" dirty="0">
                <a:latin typeface="Times New Roman"/>
                <a:cs typeface="Times New Roman"/>
              </a:rPr>
              <a:t>potenziale. Ma </a:t>
            </a:r>
            <a:r>
              <a:rPr sz="1200" dirty="0">
                <a:latin typeface="Times New Roman"/>
                <a:cs typeface="Times New Roman"/>
              </a:rPr>
              <a:t>è impossibile </a:t>
            </a:r>
            <a:r>
              <a:rPr sz="1200" spc="-5" dirty="0">
                <a:latin typeface="Times New Roman"/>
                <a:cs typeface="Times New Roman"/>
              </a:rPr>
              <a:t>trasmettere alla </a:t>
            </a:r>
            <a:r>
              <a:rPr sz="1200" dirty="0">
                <a:latin typeface="Times New Roman"/>
                <a:cs typeface="Times New Roman"/>
              </a:rPr>
              <a:t>mente  umana </a:t>
            </a:r>
            <a:r>
              <a:rPr sz="1200" spc="-5" dirty="0">
                <a:latin typeface="Times New Roman"/>
                <a:cs typeface="Times New Roman"/>
              </a:rPr>
              <a:t>un’immagine </a:t>
            </a:r>
            <a:r>
              <a:rPr sz="1200" dirty="0">
                <a:latin typeface="Times New Roman"/>
                <a:cs typeface="Times New Roman"/>
              </a:rPr>
              <a:t>verbale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bellezza e della </a:t>
            </a:r>
            <a:r>
              <a:rPr sz="1200" spc="-5" dirty="0">
                <a:latin typeface="Times New Roman"/>
                <a:cs typeface="Times New Roman"/>
              </a:rPr>
              <a:t>grandiosità della </a:t>
            </a:r>
            <a:r>
              <a:rPr sz="1200" dirty="0">
                <a:latin typeface="Times New Roman"/>
                <a:cs typeface="Times New Roman"/>
              </a:rPr>
              <a:t>personalità </a:t>
            </a:r>
            <a:r>
              <a:rPr sz="1200" spc="-5" dirty="0">
                <a:latin typeface="Times New Roman"/>
                <a:cs typeface="Times New Roman"/>
              </a:rPr>
              <a:t>celeste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Figlio Eterno. Tutto ciò che </a:t>
            </a:r>
            <a:r>
              <a:rPr sz="1200" dirty="0">
                <a:latin typeface="Times New Roman"/>
                <a:cs typeface="Times New Roman"/>
              </a:rPr>
              <a:t>tende </a:t>
            </a:r>
            <a:r>
              <a:rPr sz="1200" spc="-5" dirty="0">
                <a:latin typeface="Times New Roman"/>
                <a:cs typeface="Times New Roman"/>
              </a:rPr>
              <a:t>ad  offuscare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concetto del Padre Universale esercita un’influenza quasi </a:t>
            </a:r>
            <a:r>
              <a:rPr sz="1200" dirty="0">
                <a:latin typeface="Times New Roman"/>
                <a:cs typeface="Times New Roman"/>
              </a:rPr>
              <a:t>uguale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impedire il </a:t>
            </a:r>
            <a:r>
              <a:rPr sz="1200" spc="-5" dirty="0">
                <a:latin typeface="Times New Roman"/>
                <a:cs typeface="Times New Roman"/>
              </a:rPr>
              <a:t>riconoscimento concettuale del Figlio  Eterno. Voi dovrete aspettare </a:t>
            </a:r>
            <a:r>
              <a:rPr sz="1200" dirty="0">
                <a:latin typeface="Times New Roman"/>
                <a:cs typeface="Times New Roman"/>
              </a:rPr>
              <a:t>di essere </a:t>
            </a:r>
            <a:r>
              <a:rPr sz="1200" spc="-5" dirty="0">
                <a:latin typeface="Times New Roman"/>
                <a:cs typeface="Times New Roman"/>
              </a:rPr>
              <a:t>giunti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Paradiso, ed allora comprenderete </a:t>
            </a:r>
            <a:r>
              <a:rPr sz="1200" dirty="0">
                <a:latin typeface="Times New Roman"/>
                <a:cs typeface="Times New Roman"/>
              </a:rPr>
              <a:t>perché io sono </a:t>
            </a:r>
            <a:r>
              <a:rPr sz="1200" spc="-5" dirty="0">
                <a:latin typeface="Times New Roman"/>
                <a:cs typeface="Times New Roman"/>
              </a:rPr>
              <a:t>stato </a:t>
            </a:r>
            <a:r>
              <a:rPr sz="1200" dirty="0">
                <a:latin typeface="Times New Roman"/>
                <a:cs typeface="Times New Roman"/>
              </a:rPr>
              <a:t>incapace di </a:t>
            </a:r>
            <a:r>
              <a:rPr sz="1200" spc="-5" dirty="0">
                <a:latin typeface="Times New Roman"/>
                <a:cs typeface="Times New Roman"/>
              </a:rPr>
              <a:t>descrivere alla  comprensione della </a:t>
            </a:r>
            <a:r>
              <a:rPr sz="1200" dirty="0">
                <a:latin typeface="Times New Roman"/>
                <a:cs typeface="Times New Roman"/>
              </a:rPr>
              <a:t>mente </a:t>
            </a:r>
            <a:r>
              <a:rPr sz="1200" spc="-5" dirty="0">
                <a:latin typeface="Times New Roman"/>
                <a:cs typeface="Times New Roman"/>
              </a:rPr>
              <a:t>finita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carattere </a:t>
            </a:r>
            <a:r>
              <a:rPr sz="1200" dirty="0">
                <a:latin typeface="Times New Roman"/>
                <a:cs typeface="Times New Roman"/>
              </a:rPr>
              <a:t>di questa </a:t>
            </a:r>
            <a:r>
              <a:rPr sz="1200" spc="-5" dirty="0">
                <a:latin typeface="Times New Roman"/>
                <a:cs typeface="Times New Roman"/>
              </a:rPr>
              <a:t>personalità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assoluta.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8. La comprensione del Figlio</a:t>
            </a:r>
            <a:r>
              <a:rPr sz="1600" b="1" spc="1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Eterno</a:t>
            </a:r>
            <a:endParaRPr sz="1600">
              <a:latin typeface="Times New Roman"/>
              <a:cs typeface="Times New Roman"/>
            </a:endParaRPr>
          </a:p>
          <a:p>
            <a:pPr marL="76200" marR="268605">
              <a:lnSpc>
                <a:spcPts val="1380"/>
              </a:lnSpc>
              <a:spcBef>
                <a:spcPts val="140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(79.4) 6:8.1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ciò </a:t>
            </a:r>
            <a:r>
              <a:rPr sz="1200" dirty="0">
                <a:latin typeface="Times New Roman"/>
                <a:cs typeface="Times New Roman"/>
              </a:rPr>
              <a:t>che concerne </a:t>
            </a:r>
            <a:r>
              <a:rPr sz="1200" spc="-5" dirty="0">
                <a:latin typeface="Times New Roman"/>
                <a:cs typeface="Times New Roman"/>
              </a:rPr>
              <a:t>l’identità, </a:t>
            </a:r>
            <a:r>
              <a:rPr sz="1200" dirty="0">
                <a:latin typeface="Times New Roman"/>
                <a:cs typeface="Times New Roman"/>
              </a:rPr>
              <a:t>la natura e </a:t>
            </a:r>
            <a:r>
              <a:rPr sz="1200" spc="-5" dirty="0">
                <a:latin typeface="Times New Roman"/>
                <a:cs typeface="Times New Roman"/>
              </a:rPr>
              <a:t>gli altri attributi della personalità,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Eterno </a:t>
            </a:r>
            <a:r>
              <a:rPr sz="1200" dirty="0">
                <a:latin typeface="Times New Roman"/>
                <a:cs typeface="Times New Roman"/>
              </a:rPr>
              <a:t>è l’esatto </a:t>
            </a:r>
            <a:r>
              <a:rPr sz="1200" spc="-5" dirty="0">
                <a:latin typeface="Times New Roman"/>
                <a:cs typeface="Times New Roman"/>
              </a:rPr>
              <a:t>uguale, </a:t>
            </a:r>
            <a:r>
              <a:rPr sz="1200" dirty="0">
                <a:latin typeface="Times New Roman"/>
                <a:cs typeface="Times New Roman"/>
              </a:rPr>
              <a:t>il perfetto  </a:t>
            </a:r>
            <a:r>
              <a:rPr sz="1200" spc="-5" dirty="0">
                <a:latin typeface="Times New Roman"/>
                <a:cs typeface="Times New Roman"/>
              </a:rPr>
              <a:t>complemento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l’eterna contropartita del Padre Universale. </a:t>
            </a:r>
            <a:r>
              <a:rPr sz="1200" dirty="0">
                <a:latin typeface="Times New Roman"/>
                <a:cs typeface="Times New Roman"/>
              </a:rPr>
              <a:t>Nello </a:t>
            </a:r>
            <a:r>
              <a:rPr sz="1200" spc="-5" dirty="0">
                <a:latin typeface="Times New Roman"/>
                <a:cs typeface="Times New Roman"/>
              </a:rPr>
              <a:t>stesso senso che Dio </a:t>
            </a:r>
            <a:r>
              <a:rPr sz="1200" dirty="0">
                <a:latin typeface="Times New Roman"/>
                <a:cs typeface="Times New Roman"/>
              </a:rPr>
              <a:t>è il </a:t>
            </a:r>
            <a:r>
              <a:rPr sz="1200" spc="-5" dirty="0">
                <a:latin typeface="Times New Roman"/>
                <a:cs typeface="Times New Roman"/>
              </a:rPr>
              <a:t>Padre Universale,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è la </a:t>
            </a:r>
            <a:r>
              <a:rPr sz="1200" spc="5" dirty="0">
                <a:latin typeface="Times New Roman"/>
                <a:cs typeface="Times New Roman"/>
              </a:rPr>
              <a:t>Madre  </a:t>
            </a:r>
            <a:r>
              <a:rPr sz="1200" spc="-5" dirty="0">
                <a:latin typeface="Times New Roman"/>
                <a:cs typeface="Times New Roman"/>
              </a:rPr>
              <a:t>Universale.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l’insieme </a:t>
            </a:r>
            <a:r>
              <a:rPr sz="1200" dirty="0">
                <a:latin typeface="Times New Roman"/>
                <a:cs typeface="Times New Roman"/>
              </a:rPr>
              <a:t>di tutti noi, </a:t>
            </a:r>
            <a:r>
              <a:rPr sz="1200" spc="-5" dirty="0">
                <a:latin typeface="Times New Roman"/>
                <a:cs typeface="Times New Roman"/>
              </a:rPr>
              <a:t>umili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elevati, costituisce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loro famiglia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universale.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7747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(79.5) 6:8.2 </a:t>
            </a:r>
            <a:r>
              <a:rPr sz="1200" spc="-5" dirty="0">
                <a:latin typeface="Times New Roman"/>
                <a:cs typeface="Times New Roman"/>
              </a:rPr>
              <a:t>Per apprezzare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carattere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dovreste </a:t>
            </a:r>
            <a:r>
              <a:rPr sz="1200" spc="-5" dirty="0">
                <a:latin typeface="Times New Roman"/>
                <a:cs typeface="Times New Roman"/>
              </a:rPr>
              <a:t>studiare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rivelazione del carattere </a:t>
            </a:r>
            <a:r>
              <a:rPr sz="1200" dirty="0">
                <a:latin typeface="Times New Roman"/>
                <a:cs typeface="Times New Roman"/>
              </a:rPr>
              <a:t>divino </a:t>
            </a:r>
            <a:r>
              <a:rPr sz="1200" spc="-5" dirty="0">
                <a:latin typeface="Times New Roman"/>
                <a:cs typeface="Times New Roman"/>
              </a:rPr>
              <a:t>del Padre; essi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per sempre ed  inseparabilmente </a:t>
            </a:r>
            <a:r>
              <a:rPr sz="1200" dirty="0">
                <a:latin typeface="Times New Roman"/>
                <a:cs typeface="Times New Roman"/>
              </a:rPr>
              <a:t>uno.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quanto personalità </a:t>
            </a:r>
            <a:r>
              <a:rPr sz="1200" dirty="0">
                <a:latin typeface="Times New Roman"/>
                <a:cs typeface="Times New Roman"/>
              </a:rPr>
              <a:t>divine </a:t>
            </a:r>
            <a:r>
              <a:rPr sz="1200" spc="-5" dirty="0">
                <a:latin typeface="Times New Roman"/>
                <a:cs typeface="Times New Roman"/>
              </a:rPr>
              <a:t>essi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praticamente </a:t>
            </a:r>
            <a:r>
              <a:rPr sz="1200" dirty="0">
                <a:latin typeface="Times New Roman"/>
                <a:cs typeface="Times New Roman"/>
              </a:rPr>
              <a:t>indistinguibili da </a:t>
            </a:r>
            <a:r>
              <a:rPr sz="1200" spc="-5" dirty="0">
                <a:latin typeface="Times New Roman"/>
                <a:cs typeface="Times New Roman"/>
              </a:rPr>
              <a:t>parte degli </a:t>
            </a:r>
            <a:r>
              <a:rPr sz="1200" dirty="0">
                <a:latin typeface="Times New Roman"/>
                <a:cs typeface="Times New Roman"/>
              </a:rPr>
              <a:t>ordini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inferiori</a:t>
            </a:r>
            <a:endParaRPr sz="1200">
              <a:latin typeface="Times New Roman"/>
              <a:cs typeface="Times New Roman"/>
            </a:endParaRPr>
          </a:p>
          <a:p>
            <a:pPr marL="76200" marR="249554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dell’intelligenza.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loro riconoscimento separato </a:t>
            </a:r>
            <a:r>
              <a:rPr sz="1200" dirty="0">
                <a:latin typeface="Times New Roman"/>
                <a:cs typeface="Times New Roman"/>
              </a:rPr>
              <a:t>non è </a:t>
            </a:r>
            <a:r>
              <a:rPr sz="1200" spc="-5" dirty="0">
                <a:latin typeface="Times New Roman"/>
                <a:cs typeface="Times New Roman"/>
              </a:rPr>
              <a:t>altrettanto difficile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quelli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traggono origine dagli atti </a:t>
            </a:r>
            <a:r>
              <a:rPr sz="1200" dirty="0">
                <a:latin typeface="Times New Roman"/>
                <a:cs typeface="Times New Roman"/>
              </a:rPr>
              <a:t>creativi delle  </a:t>
            </a:r>
            <a:r>
              <a:rPr sz="1200" spc="-5" dirty="0">
                <a:latin typeface="Times New Roman"/>
                <a:cs typeface="Times New Roman"/>
              </a:rPr>
              <a:t>Deità stesse. Gli </a:t>
            </a:r>
            <a:r>
              <a:rPr sz="1200" dirty="0">
                <a:latin typeface="Times New Roman"/>
                <a:cs typeface="Times New Roman"/>
              </a:rPr>
              <a:t>esseri che </a:t>
            </a:r>
            <a:r>
              <a:rPr sz="1200" spc="-5" dirty="0">
                <a:latin typeface="Times New Roman"/>
                <a:cs typeface="Times New Roman"/>
              </a:rPr>
              <a:t>nascono </a:t>
            </a:r>
            <a:r>
              <a:rPr sz="1200" dirty="0">
                <a:latin typeface="Times New Roman"/>
                <a:cs typeface="Times New Roman"/>
              </a:rPr>
              <a:t>nell’Universo </a:t>
            </a:r>
            <a:r>
              <a:rPr sz="1200" spc="-5" dirty="0">
                <a:latin typeface="Times New Roman"/>
                <a:cs typeface="Times New Roman"/>
              </a:rPr>
              <a:t>centrale ed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Paradiso </a:t>
            </a:r>
            <a:r>
              <a:rPr sz="1200" dirty="0">
                <a:latin typeface="Times New Roman"/>
                <a:cs typeface="Times New Roman"/>
              </a:rPr>
              <a:t>discernono il </a:t>
            </a:r>
            <a:r>
              <a:rPr sz="1200" spc="-5" dirty="0">
                <a:latin typeface="Times New Roman"/>
                <a:cs typeface="Times New Roman"/>
              </a:rPr>
              <a:t>Padre 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non solo </a:t>
            </a:r>
            <a:r>
              <a:rPr sz="1200" spc="-5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sola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3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138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93405" cy="372110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77470">
              <a:lnSpc>
                <a:spcPts val="1380"/>
              </a:lnSpc>
              <a:spcBef>
                <a:spcPts val="195"/>
              </a:spcBef>
            </a:pPr>
            <a:r>
              <a:rPr sz="1200" dirty="0">
                <a:latin typeface="Times New Roman"/>
                <a:cs typeface="Times New Roman"/>
              </a:rPr>
              <a:t>unità </a:t>
            </a:r>
            <a:r>
              <a:rPr sz="1200" spc="-5" dirty="0">
                <a:latin typeface="Times New Roman"/>
                <a:cs typeface="Times New Roman"/>
              </a:rPr>
              <a:t>personale </a:t>
            </a:r>
            <a:r>
              <a:rPr sz="1200" dirty="0">
                <a:latin typeface="Times New Roman"/>
                <a:cs typeface="Times New Roman"/>
              </a:rPr>
              <a:t>di controllo </a:t>
            </a:r>
            <a:r>
              <a:rPr sz="1200" spc="-5" dirty="0">
                <a:latin typeface="Times New Roman"/>
                <a:cs typeface="Times New Roman"/>
              </a:rPr>
              <a:t>universale, </a:t>
            </a:r>
            <a:r>
              <a:rPr sz="1200" dirty="0">
                <a:latin typeface="Times New Roman"/>
                <a:cs typeface="Times New Roman"/>
              </a:rPr>
              <a:t>ma anche come due </a:t>
            </a:r>
            <a:r>
              <a:rPr sz="1200" spc="-5" dirty="0">
                <a:latin typeface="Times New Roman"/>
                <a:cs typeface="Times New Roman"/>
              </a:rPr>
              <a:t>personalità </a:t>
            </a:r>
            <a:r>
              <a:rPr sz="1200" dirty="0">
                <a:latin typeface="Times New Roman"/>
                <a:cs typeface="Times New Roman"/>
              </a:rPr>
              <a:t>distinte </a:t>
            </a:r>
            <a:r>
              <a:rPr sz="1200" spc="-5" dirty="0">
                <a:latin typeface="Times New Roman"/>
                <a:cs typeface="Times New Roman"/>
              </a:rPr>
              <a:t>che operano </a:t>
            </a:r>
            <a:r>
              <a:rPr sz="1200" dirty="0">
                <a:latin typeface="Times New Roman"/>
                <a:cs typeface="Times New Roman"/>
              </a:rPr>
              <a:t>in domini </a:t>
            </a:r>
            <a:r>
              <a:rPr sz="1200" spc="-5" dirty="0">
                <a:latin typeface="Times New Roman"/>
                <a:cs typeface="Times New Roman"/>
              </a:rPr>
              <a:t>definiti </a:t>
            </a:r>
            <a:r>
              <a:rPr sz="1200" dirty="0">
                <a:latin typeface="Times New Roman"/>
                <a:cs typeface="Times New Roman"/>
              </a:rPr>
              <a:t>dell’amministrazione  </a:t>
            </a:r>
            <a:r>
              <a:rPr sz="1200" spc="-5" dirty="0">
                <a:latin typeface="Times New Roman"/>
                <a:cs typeface="Times New Roman"/>
              </a:rPr>
              <a:t>universale.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12128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(79.6) 6:8.3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quanto </a:t>
            </a:r>
            <a:r>
              <a:rPr sz="1200" dirty="0">
                <a:latin typeface="Times New Roman"/>
                <a:cs typeface="Times New Roman"/>
              </a:rPr>
              <a:t>persone voi </a:t>
            </a:r>
            <a:r>
              <a:rPr sz="1200" spc="-5" dirty="0">
                <a:latin typeface="Times New Roman"/>
                <a:cs typeface="Times New Roman"/>
              </a:rPr>
              <a:t>potete concepire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Padre Universale 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Eterno come </a:t>
            </a:r>
            <a:r>
              <a:rPr sz="1200" dirty="0">
                <a:latin typeface="Times New Roman"/>
                <a:cs typeface="Times New Roman"/>
              </a:rPr>
              <a:t>individualità </a:t>
            </a:r>
            <a:r>
              <a:rPr sz="1200" spc="-5" dirty="0">
                <a:latin typeface="Times New Roman"/>
                <a:cs typeface="Times New Roman"/>
              </a:rPr>
              <a:t>separate, perché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verità 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sono;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nell’amministrazione degli </a:t>
            </a:r>
            <a:r>
              <a:rPr sz="1200" dirty="0">
                <a:latin typeface="Times New Roman"/>
                <a:cs typeface="Times New Roman"/>
              </a:rPr>
              <a:t>Universi essi sono </a:t>
            </a:r>
            <a:r>
              <a:rPr sz="1200" spc="-5" dirty="0">
                <a:latin typeface="Times New Roman"/>
                <a:cs typeface="Times New Roman"/>
              </a:rPr>
              <a:t>talmente intrecciati ed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correlazione che </a:t>
            </a:r>
            <a:r>
              <a:rPr sz="1200" dirty="0">
                <a:latin typeface="Times New Roman"/>
                <a:cs typeface="Times New Roman"/>
              </a:rPr>
              <a:t>non è </a:t>
            </a:r>
            <a:r>
              <a:rPr sz="1200" spc="-5" dirty="0">
                <a:latin typeface="Times New Roman"/>
                <a:cs typeface="Times New Roman"/>
              </a:rPr>
              <a:t>sempre </a:t>
            </a:r>
            <a:r>
              <a:rPr sz="1200" dirty="0">
                <a:latin typeface="Times New Roman"/>
                <a:cs typeface="Times New Roman"/>
              </a:rPr>
              <a:t>possibile  </a:t>
            </a:r>
            <a:r>
              <a:rPr sz="1200" spc="-5" dirty="0">
                <a:latin typeface="Times New Roman"/>
                <a:cs typeface="Times New Roman"/>
              </a:rPr>
              <a:t>distinguerli. Quando </a:t>
            </a:r>
            <a:r>
              <a:rPr sz="1200" dirty="0">
                <a:latin typeface="Times New Roman"/>
                <a:cs typeface="Times New Roman"/>
              </a:rPr>
              <a:t>negli </a:t>
            </a:r>
            <a:r>
              <a:rPr sz="1200" spc="-5" dirty="0">
                <a:latin typeface="Times New Roman"/>
                <a:cs typeface="Times New Roman"/>
              </a:rPr>
              <a:t>affari degli Universi </a:t>
            </a:r>
            <a:r>
              <a:rPr sz="1200" dirty="0">
                <a:latin typeface="Times New Roman"/>
                <a:cs typeface="Times New Roman"/>
              </a:rPr>
              <a:t>incontriamo il </a:t>
            </a:r>
            <a:r>
              <a:rPr sz="1200" spc="-5" dirty="0">
                <a:latin typeface="Times New Roman"/>
                <a:cs typeface="Times New Roman"/>
              </a:rPr>
              <a:t>Padre 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in interassociazioni indistinte, non è </a:t>
            </a:r>
            <a:r>
              <a:rPr sz="1200" spc="-5" dirty="0">
                <a:latin typeface="Times New Roman"/>
                <a:cs typeface="Times New Roman"/>
              </a:rPr>
              <a:t>sempre  proficuo tentare </a:t>
            </a:r>
            <a:r>
              <a:rPr sz="1200" dirty="0">
                <a:latin typeface="Times New Roman"/>
                <a:cs typeface="Times New Roman"/>
              </a:rPr>
              <a:t>di separare le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operazioni. </a:t>
            </a:r>
            <a:r>
              <a:rPr sz="1200" spc="-5" dirty="0">
                <a:latin typeface="Times New Roman"/>
                <a:cs typeface="Times New Roman"/>
              </a:rPr>
              <a:t>Ricordatevi semplicemente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è il </a:t>
            </a:r>
            <a:r>
              <a:rPr sz="1200" spc="-5" dirty="0">
                <a:latin typeface="Times New Roman"/>
                <a:cs typeface="Times New Roman"/>
              </a:rPr>
              <a:t>pensiero </a:t>
            </a:r>
            <a:r>
              <a:rPr sz="1200" dirty="0">
                <a:latin typeface="Times New Roman"/>
                <a:cs typeface="Times New Roman"/>
              </a:rPr>
              <a:t>iniziatore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è il verbo  </a:t>
            </a:r>
            <a:r>
              <a:rPr sz="1200" spc="-5" dirty="0">
                <a:latin typeface="Times New Roman"/>
                <a:cs typeface="Times New Roman"/>
              </a:rPr>
              <a:t>espressivo.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ogni </a:t>
            </a:r>
            <a:r>
              <a:rPr sz="1200" dirty="0">
                <a:latin typeface="Times New Roman"/>
                <a:cs typeface="Times New Roman"/>
              </a:rPr>
              <a:t>Universo </a:t>
            </a:r>
            <a:r>
              <a:rPr sz="1200" spc="-5" dirty="0">
                <a:latin typeface="Times New Roman"/>
                <a:cs typeface="Times New Roman"/>
              </a:rPr>
              <a:t>locale questa </a:t>
            </a:r>
            <a:r>
              <a:rPr sz="1200" dirty="0">
                <a:latin typeface="Times New Roman"/>
                <a:cs typeface="Times New Roman"/>
              </a:rPr>
              <a:t>inseparabilità è </a:t>
            </a:r>
            <a:r>
              <a:rPr sz="1200" spc="-5" dirty="0">
                <a:latin typeface="Times New Roman"/>
                <a:cs typeface="Times New Roman"/>
              </a:rPr>
              <a:t>personalizzata nella </a:t>
            </a:r>
            <a:r>
              <a:rPr sz="1200" dirty="0">
                <a:latin typeface="Times New Roman"/>
                <a:cs typeface="Times New Roman"/>
              </a:rPr>
              <a:t>divinità </a:t>
            </a:r>
            <a:r>
              <a:rPr sz="1200" spc="-5" dirty="0">
                <a:latin typeface="Times New Roman"/>
                <a:cs typeface="Times New Roman"/>
              </a:rPr>
              <a:t>del Figlio Creatore, che rappresenta </a:t>
            </a:r>
            <a:r>
              <a:rPr sz="1200" dirty="0">
                <a:latin typeface="Times New Roman"/>
                <a:cs typeface="Times New Roman"/>
              </a:rPr>
              <a:t>sia il  </a:t>
            </a:r>
            <a:r>
              <a:rPr sz="1200" spc="-5" dirty="0">
                <a:latin typeface="Times New Roman"/>
                <a:cs typeface="Times New Roman"/>
              </a:rPr>
              <a:t>Padre che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per le </a:t>
            </a:r>
            <a:r>
              <a:rPr sz="1200" spc="-5" dirty="0">
                <a:latin typeface="Times New Roman"/>
                <a:cs typeface="Times New Roman"/>
              </a:rPr>
              <a:t>creature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dieci </a:t>
            </a:r>
            <a:r>
              <a:rPr sz="1200" dirty="0">
                <a:latin typeface="Times New Roman"/>
                <a:cs typeface="Times New Roman"/>
              </a:rPr>
              <a:t>milioni di mondi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abitati.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558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(80.1) 6:8.4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Eterno </a:t>
            </a:r>
            <a:r>
              <a:rPr sz="1200" dirty="0">
                <a:latin typeface="Times New Roman"/>
                <a:cs typeface="Times New Roman"/>
              </a:rPr>
              <a:t>è infinito, ma è avvicinabile </a:t>
            </a:r>
            <a:r>
              <a:rPr sz="1200" spc="-5" dirty="0">
                <a:latin typeface="Times New Roman"/>
                <a:cs typeface="Times New Roman"/>
              </a:rPr>
              <a:t>tramite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persone </a:t>
            </a:r>
            <a:r>
              <a:rPr sz="1200" dirty="0">
                <a:latin typeface="Times New Roman"/>
                <a:cs typeface="Times New Roman"/>
              </a:rPr>
              <a:t>dei suoi </a:t>
            </a:r>
            <a:r>
              <a:rPr sz="1200" spc="-5" dirty="0">
                <a:latin typeface="Times New Roman"/>
                <a:cs typeface="Times New Roman"/>
              </a:rPr>
              <a:t>Figli Paradisiaci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paziente </a:t>
            </a:r>
            <a:r>
              <a:rPr sz="1200" spc="-5" dirty="0">
                <a:latin typeface="Times New Roman"/>
                <a:cs typeface="Times New Roman"/>
              </a:rPr>
              <a:t>ministero dello 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Infinito. </a:t>
            </a:r>
            <a:r>
              <a:rPr sz="1200" dirty="0">
                <a:latin typeface="Times New Roman"/>
                <a:cs typeface="Times New Roman"/>
              </a:rPr>
              <a:t>Senza il </a:t>
            </a:r>
            <a:r>
              <a:rPr sz="1200" spc="-5" dirty="0">
                <a:latin typeface="Times New Roman"/>
                <a:cs typeface="Times New Roman"/>
              </a:rPr>
              <a:t>servizio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conferimento dei Figli Paradisiaci </a:t>
            </a:r>
            <a:r>
              <a:rPr sz="1200" dirty="0">
                <a:latin typeface="Times New Roman"/>
                <a:cs typeface="Times New Roman"/>
              </a:rPr>
              <a:t>ed il </a:t>
            </a:r>
            <a:r>
              <a:rPr sz="1200" spc="-5" dirty="0">
                <a:latin typeface="Times New Roman"/>
                <a:cs typeface="Times New Roman"/>
              </a:rPr>
              <a:t>ministero amorevole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creature </a:t>
            </a:r>
            <a:r>
              <a:rPr sz="1200" dirty="0">
                <a:latin typeface="Times New Roman"/>
                <a:cs typeface="Times New Roman"/>
              </a:rPr>
              <a:t>dello </a:t>
            </a:r>
            <a:r>
              <a:rPr sz="1200" spc="5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Infinito,  gli esseri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origine </a:t>
            </a:r>
            <a:r>
              <a:rPr sz="1200" dirty="0">
                <a:latin typeface="Times New Roman"/>
                <a:cs typeface="Times New Roman"/>
              </a:rPr>
              <a:t>materiale non </a:t>
            </a:r>
            <a:r>
              <a:rPr sz="1200" spc="-5" dirty="0">
                <a:latin typeface="Times New Roman"/>
                <a:cs typeface="Times New Roman"/>
              </a:rPr>
              <a:t>avrebbero </a:t>
            </a:r>
            <a:r>
              <a:rPr sz="1200" dirty="0">
                <a:latin typeface="Times New Roman"/>
                <a:cs typeface="Times New Roman"/>
              </a:rPr>
              <a:t>alcuna </a:t>
            </a:r>
            <a:r>
              <a:rPr sz="1200" spc="-5" dirty="0">
                <a:latin typeface="Times New Roman"/>
                <a:cs typeface="Times New Roman"/>
              </a:rPr>
              <a:t>speranza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raggiungere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Eterno.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altrettanto vero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l’aiuto e  la </a:t>
            </a:r>
            <a:r>
              <a:rPr sz="1200" spc="-5" dirty="0">
                <a:latin typeface="Times New Roman"/>
                <a:cs typeface="Times New Roman"/>
              </a:rPr>
              <a:t>guida </a:t>
            </a:r>
            <a:r>
              <a:rPr sz="1200" dirty="0">
                <a:latin typeface="Times New Roman"/>
                <a:cs typeface="Times New Roman"/>
              </a:rPr>
              <a:t>di questi </a:t>
            </a:r>
            <a:r>
              <a:rPr sz="1200" spc="-5" dirty="0">
                <a:latin typeface="Times New Roman"/>
                <a:cs typeface="Times New Roman"/>
              </a:rPr>
              <a:t>agenti celesti </a:t>
            </a:r>
            <a:r>
              <a:rPr sz="1200" dirty="0">
                <a:latin typeface="Times New Roman"/>
                <a:cs typeface="Times New Roman"/>
              </a:rPr>
              <a:t>i mortali </a:t>
            </a:r>
            <a:r>
              <a:rPr sz="1200" spc="-5" dirty="0">
                <a:latin typeface="Times New Roman"/>
                <a:cs typeface="Times New Roman"/>
              </a:rPr>
              <a:t>coscienti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raggiungeranno certamente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Paradiso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staranno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giorno alla </a:t>
            </a:r>
            <a:r>
              <a:rPr sz="1200" dirty="0">
                <a:latin typeface="Times New Roman"/>
                <a:cs typeface="Times New Roman"/>
              </a:rPr>
              <a:t>presenza  </a:t>
            </a:r>
            <a:r>
              <a:rPr sz="1200" spc="-5" dirty="0">
                <a:latin typeface="Times New Roman"/>
                <a:cs typeface="Times New Roman"/>
              </a:rPr>
              <a:t>personale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maestoso </a:t>
            </a:r>
            <a:r>
              <a:rPr sz="1200" spc="-5" dirty="0">
                <a:latin typeface="Times New Roman"/>
                <a:cs typeface="Times New Roman"/>
              </a:rPr>
              <a:t>Figlio dei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Figli.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9080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(80.2) 6:8.5 </a:t>
            </a:r>
            <a:r>
              <a:rPr sz="1200" spc="-5" dirty="0">
                <a:latin typeface="Times New Roman"/>
                <a:cs typeface="Times New Roman"/>
              </a:rPr>
              <a:t>Anche se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Eterno </a:t>
            </a:r>
            <a:r>
              <a:rPr sz="1200" dirty="0">
                <a:latin typeface="Times New Roman"/>
                <a:cs typeface="Times New Roman"/>
              </a:rPr>
              <a:t>è il modello di </a:t>
            </a:r>
            <a:r>
              <a:rPr sz="1200" spc="-5" dirty="0">
                <a:latin typeface="Times New Roman"/>
                <a:cs typeface="Times New Roman"/>
              </a:rPr>
              <a:t>raggiungimento </a:t>
            </a:r>
            <a:r>
              <a:rPr sz="1200" dirty="0">
                <a:latin typeface="Times New Roman"/>
                <a:cs typeface="Times New Roman"/>
              </a:rPr>
              <a:t>della personalità </a:t>
            </a:r>
            <a:r>
              <a:rPr sz="1200" spc="-5" dirty="0">
                <a:latin typeface="Times New Roman"/>
                <a:cs typeface="Times New Roman"/>
              </a:rPr>
              <a:t>mortale, </a:t>
            </a:r>
            <a:r>
              <a:rPr sz="1200" dirty="0">
                <a:latin typeface="Times New Roman"/>
                <a:cs typeface="Times New Roman"/>
              </a:rPr>
              <a:t>vi è più </a:t>
            </a:r>
            <a:r>
              <a:rPr sz="1200" spc="-5" dirty="0">
                <a:latin typeface="Times New Roman"/>
                <a:cs typeface="Times New Roman"/>
              </a:rPr>
              <a:t>facile cogliere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realtà </a:t>
            </a:r>
            <a:r>
              <a:rPr sz="1200" dirty="0">
                <a:latin typeface="Times New Roman"/>
                <a:cs typeface="Times New Roman"/>
              </a:rPr>
              <a:t>del  </a:t>
            </a:r>
            <a:r>
              <a:rPr sz="1200" spc="-5" dirty="0">
                <a:latin typeface="Times New Roman"/>
                <a:cs typeface="Times New Roman"/>
              </a:rPr>
              <a:t>Padre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dello </a:t>
            </a:r>
            <a:r>
              <a:rPr sz="1200" dirty="0">
                <a:latin typeface="Times New Roman"/>
                <a:cs typeface="Times New Roman"/>
              </a:rPr>
              <a:t>Spirito, </a:t>
            </a:r>
            <a:r>
              <a:rPr sz="1200" spc="-5" dirty="0">
                <a:latin typeface="Times New Roman"/>
                <a:cs typeface="Times New Roman"/>
              </a:rPr>
              <a:t>perché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Padre </a:t>
            </a:r>
            <a:r>
              <a:rPr sz="1200" dirty="0">
                <a:latin typeface="Times New Roman"/>
                <a:cs typeface="Times New Roman"/>
              </a:rPr>
              <a:t>è il conferitore </a:t>
            </a:r>
            <a:r>
              <a:rPr sz="1200" spc="-5" dirty="0">
                <a:latin typeface="Times New Roman"/>
                <a:cs typeface="Times New Roman"/>
              </a:rPr>
              <a:t>effettivo </a:t>
            </a:r>
            <a:r>
              <a:rPr sz="1200" dirty="0">
                <a:latin typeface="Times New Roman"/>
                <a:cs typeface="Times New Roman"/>
              </a:rPr>
              <a:t>della vostra </a:t>
            </a:r>
            <a:r>
              <a:rPr sz="1200" spc="-5" dirty="0">
                <a:latin typeface="Times New Roman"/>
                <a:cs typeface="Times New Roman"/>
              </a:rPr>
              <a:t>personalità umana </a:t>
            </a:r>
            <a:r>
              <a:rPr sz="1200" dirty="0">
                <a:latin typeface="Times New Roman"/>
                <a:cs typeface="Times New Roman"/>
              </a:rPr>
              <a:t>e lo Spirito </a:t>
            </a:r>
            <a:r>
              <a:rPr sz="1200" spc="-5" dirty="0">
                <a:latin typeface="Times New Roman"/>
                <a:cs typeface="Times New Roman"/>
              </a:rPr>
              <a:t>Infinito </a:t>
            </a:r>
            <a:r>
              <a:rPr sz="1200" dirty="0">
                <a:latin typeface="Times New Roman"/>
                <a:cs typeface="Times New Roman"/>
              </a:rPr>
              <a:t>è la sorgente  </a:t>
            </a:r>
            <a:r>
              <a:rPr sz="1200" spc="-5" dirty="0">
                <a:latin typeface="Times New Roman"/>
                <a:cs typeface="Times New Roman"/>
              </a:rPr>
              <a:t>assoluta della </a:t>
            </a:r>
            <a:r>
              <a:rPr sz="1200" dirty="0">
                <a:latin typeface="Times New Roman"/>
                <a:cs typeface="Times New Roman"/>
              </a:rPr>
              <a:t>vostra mente </a:t>
            </a:r>
            <a:r>
              <a:rPr sz="1200" spc="-5" dirty="0">
                <a:latin typeface="Times New Roman"/>
                <a:cs typeface="Times New Roman"/>
              </a:rPr>
              <a:t>mortale. Ma </a:t>
            </a:r>
            <a:r>
              <a:rPr sz="1200" dirty="0">
                <a:latin typeface="Times New Roman"/>
                <a:cs typeface="Times New Roman"/>
              </a:rPr>
              <a:t>via via che </a:t>
            </a:r>
            <a:r>
              <a:rPr sz="1200" spc="-5" dirty="0">
                <a:latin typeface="Times New Roman"/>
                <a:cs typeface="Times New Roman"/>
              </a:rPr>
              <a:t>ascenderete sul sentiero del progresso </a:t>
            </a:r>
            <a:r>
              <a:rPr sz="1200" dirty="0">
                <a:latin typeface="Times New Roman"/>
                <a:cs typeface="Times New Roman"/>
              </a:rPr>
              <a:t>spirituale </a:t>
            </a:r>
            <a:r>
              <a:rPr sz="1200" spc="-5" dirty="0">
                <a:latin typeface="Times New Roman"/>
                <a:cs typeface="Times New Roman"/>
              </a:rPr>
              <a:t>verso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Paradiso,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personalità  del Figlio Eterno diverrà sempre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reale </a:t>
            </a:r>
            <a:r>
              <a:rPr sz="1200" dirty="0">
                <a:latin typeface="Times New Roman"/>
                <a:cs typeface="Times New Roman"/>
              </a:rPr>
              <a:t>per voi e la </a:t>
            </a:r>
            <a:r>
              <a:rPr sz="1200" spc="-5" dirty="0">
                <a:latin typeface="Times New Roman"/>
                <a:cs typeface="Times New Roman"/>
              </a:rPr>
              <a:t>realtà della sua </a:t>
            </a:r>
            <a:r>
              <a:rPr sz="1200" dirty="0">
                <a:latin typeface="Times New Roman"/>
                <a:cs typeface="Times New Roman"/>
              </a:rPr>
              <a:t>mente </a:t>
            </a:r>
            <a:r>
              <a:rPr sz="1200" spc="-5" dirty="0">
                <a:latin typeface="Times New Roman"/>
                <a:cs typeface="Times New Roman"/>
              </a:rPr>
              <a:t>infinitamente </a:t>
            </a:r>
            <a:r>
              <a:rPr sz="1200" dirty="0">
                <a:latin typeface="Times New Roman"/>
                <a:cs typeface="Times New Roman"/>
              </a:rPr>
              <a:t>spirituale </a:t>
            </a:r>
            <a:r>
              <a:rPr sz="1200" spc="-5" dirty="0">
                <a:latin typeface="Times New Roman"/>
                <a:cs typeface="Times New Roman"/>
              </a:rPr>
              <a:t>diverrà </a:t>
            </a:r>
            <a:r>
              <a:rPr sz="1200" dirty="0">
                <a:latin typeface="Times New Roman"/>
                <a:cs typeface="Times New Roman"/>
              </a:rPr>
              <a:t>più discernibile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la  vostra mente in </a:t>
            </a:r>
            <a:r>
              <a:rPr sz="1200" spc="-5" dirty="0">
                <a:latin typeface="Times New Roman"/>
                <a:cs typeface="Times New Roman"/>
              </a:rPr>
              <a:t>corso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progressiva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spiritualizzazione.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3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139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72450" cy="319468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8255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(80.3) 6:8.6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concetto del Figlio Eterno non </a:t>
            </a:r>
            <a:r>
              <a:rPr sz="1200" dirty="0">
                <a:latin typeface="Times New Roman"/>
                <a:cs typeface="Times New Roman"/>
              </a:rPr>
              <a:t>potrà mai </a:t>
            </a:r>
            <a:r>
              <a:rPr sz="1200" spc="-5" dirty="0">
                <a:latin typeface="Times New Roman"/>
                <a:cs typeface="Times New Roman"/>
              </a:rPr>
              <a:t>risplendere </a:t>
            </a:r>
            <a:r>
              <a:rPr sz="1200" dirty="0">
                <a:latin typeface="Times New Roman"/>
                <a:cs typeface="Times New Roman"/>
              </a:rPr>
              <a:t>vivamente </a:t>
            </a:r>
            <a:r>
              <a:rPr sz="1200" spc="-5" dirty="0">
                <a:latin typeface="Times New Roman"/>
                <a:cs typeface="Times New Roman"/>
              </a:rPr>
              <a:t>nella </a:t>
            </a:r>
            <a:r>
              <a:rPr sz="1200" dirty="0">
                <a:latin typeface="Times New Roman"/>
                <a:cs typeface="Times New Roman"/>
              </a:rPr>
              <a:t>vostra mente materiale o </a:t>
            </a:r>
            <a:r>
              <a:rPr sz="1200" spc="-5" dirty="0">
                <a:latin typeface="Times New Roman"/>
                <a:cs typeface="Times New Roman"/>
              </a:rPr>
              <a:t>successivamente  morontiale;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fino </a:t>
            </a:r>
            <a:r>
              <a:rPr sz="1200" dirty="0">
                <a:latin typeface="Times New Roman"/>
                <a:cs typeface="Times New Roman"/>
              </a:rPr>
              <a:t>a che non vi </a:t>
            </a:r>
            <a:r>
              <a:rPr sz="1200" spc="-5" dirty="0">
                <a:latin typeface="Times New Roman"/>
                <a:cs typeface="Times New Roman"/>
              </a:rPr>
              <a:t>spiritualizzerete </a:t>
            </a:r>
            <a:r>
              <a:rPr sz="1200" dirty="0">
                <a:latin typeface="Times New Roman"/>
                <a:cs typeface="Times New Roman"/>
              </a:rPr>
              <a:t>e non </a:t>
            </a:r>
            <a:r>
              <a:rPr sz="1200" spc="-5" dirty="0">
                <a:latin typeface="Times New Roman"/>
                <a:cs typeface="Times New Roman"/>
              </a:rPr>
              <a:t>inizierete </a:t>
            </a:r>
            <a:r>
              <a:rPr sz="1200" dirty="0">
                <a:latin typeface="Times New Roman"/>
                <a:cs typeface="Times New Roman"/>
              </a:rPr>
              <a:t>la vostra </a:t>
            </a:r>
            <a:r>
              <a:rPr sz="1200" spc="-5" dirty="0">
                <a:latin typeface="Times New Roman"/>
                <a:cs typeface="Times New Roman"/>
              </a:rPr>
              <a:t>ascensione spirituale, </a:t>
            </a:r>
            <a:r>
              <a:rPr sz="1200" spc="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vostra </a:t>
            </a:r>
            <a:r>
              <a:rPr sz="1200" spc="-5" dirty="0">
                <a:latin typeface="Times New Roman"/>
                <a:cs typeface="Times New Roman"/>
              </a:rPr>
              <a:t>comprensione </a:t>
            </a:r>
            <a:r>
              <a:rPr sz="1200" dirty="0">
                <a:latin typeface="Times New Roman"/>
                <a:cs typeface="Times New Roman"/>
              </a:rPr>
              <a:t>della  </a:t>
            </a:r>
            <a:r>
              <a:rPr sz="1200" spc="-5" dirty="0">
                <a:latin typeface="Times New Roman"/>
                <a:cs typeface="Times New Roman"/>
              </a:rPr>
              <a:t>personalità del Figlio </a:t>
            </a:r>
            <a:r>
              <a:rPr sz="1200" dirty="0">
                <a:latin typeface="Times New Roman"/>
                <a:cs typeface="Times New Roman"/>
              </a:rPr>
              <a:t>Eterno </a:t>
            </a:r>
            <a:r>
              <a:rPr sz="1200" spc="-5" dirty="0">
                <a:latin typeface="Times New Roman"/>
                <a:cs typeface="Times New Roman"/>
              </a:rPr>
              <a:t>non comincerà ad eguagliare </a:t>
            </a:r>
            <a:r>
              <a:rPr sz="1200" dirty="0">
                <a:latin typeface="Times New Roman"/>
                <a:cs typeface="Times New Roman"/>
              </a:rPr>
              <a:t>la vividezza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vostro </a:t>
            </a:r>
            <a:r>
              <a:rPr sz="1200" spc="-5" dirty="0">
                <a:latin typeface="Times New Roman"/>
                <a:cs typeface="Times New Roman"/>
              </a:rPr>
              <a:t>concetto della </a:t>
            </a:r>
            <a:r>
              <a:rPr sz="1200" dirty="0">
                <a:latin typeface="Times New Roman"/>
                <a:cs typeface="Times New Roman"/>
              </a:rPr>
              <a:t>personalità </a:t>
            </a:r>
            <a:r>
              <a:rPr sz="1200" spc="-5" dirty="0">
                <a:latin typeface="Times New Roman"/>
                <a:cs typeface="Times New Roman"/>
              </a:rPr>
              <a:t>del Figlio </a:t>
            </a:r>
            <a:r>
              <a:rPr sz="1200" spc="5" dirty="0">
                <a:latin typeface="Times New Roman"/>
                <a:cs typeface="Times New Roman"/>
              </a:rPr>
              <a:t>Creatore  </a:t>
            </a:r>
            <a:r>
              <a:rPr sz="1200" spc="-5" dirty="0">
                <a:latin typeface="Times New Roman"/>
                <a:cs typeface="Times New Roman"/>
              </a:rPr>
              <a:t>originario del Paradiso </a:t>
            </a:r>
            <a:r>
              <a:rPr sz="1200" dirty="0">
                <a:latin typeface="Times New Roman"/>
                <a:cs typeface="Times New Roman"/>
              </a:rPr>
              <a:t>che, in </a:t>
            </a:r>
            <a:r>
              <a:rPr sz="1200" spc="-5" dirty="0">
                <a:latin typeface="Times New Roman"/>
                <a:cs typeface="Times New Roman"/>
              </a:rPr>
              <a:t>persona ed </a:t>
            </a:r>
            <a:r>
              <a:rPr sz="1200" dirty="0">
                <a:latin typeface="Times New Roman"/>
                <a:cs typeface="Times New Roman"/>
              </a:rPr>
              <a:t>in quanto </a:t>
            </a:r>
            <a:r>
              <a:rPr sz="1200" spc="-5" dirty="0">
                <a:latin typeface="Times New Roman"/>
                <a:cs typeface="Times New Roman"/>
              </a:rPr>
              <a:t>persona, si </a:t>
            </a:r>
            <a:r>
              <a:rPr sz="1200" dirty="0">
                <a:latin typeface="Times New Roman"/>
                <a:cs typeface="Times New Roman"/>
              </a:rPr>
              <a:t>è un </a:t>
            </a:r>
            <a:r>
              <a:rPr sz="1200" spc="-5" dirty="0">
                <a:latin typeface="Times New Roman"/>
                <a:cs typeface="Times New Roman"/>
              </a:rPr>
              <a:t>giorno incarnato </a:t>
            </a:r>
            <a:r>
              <a:rPr sz="1200" dirty="0">
                <a:latin typeface="Times New Roman"/>
                <a:cs typeface="Times New Roman"/>
              </a:rPr>
              <a:t>ed ha vissuto </a:t>
            </a:r>
            <a:r>
              <a:rPr sz="1200" spc="-5" dirty="0">
                <a:latin typeface="Times New Roman"/>
                <a:cs typeface="Times New Roman"/>
              </a:rPr>
              <a:t>su Urantia come </a:t>
            </a:r>
            <a:r>
              <a:rPr sz="1200" dirty="0">
                <a:latin typeface="Times New Roman"/>
                <a:cs typeface="Times New Roman"/>
              </a:rPr>
              <a:t>un uomo tra </a:t>
            </a:r>
            <a:r>
              <a:rPr sz="1200" spc="-5" dirty="0">
                <a:latin typeface="Times New Roman"/>
                <a:cs typeface="Times New Roman"/>
              </a:rPr>
              <a:t>gli  </a:t>
            </a:r>
            <a:r>
              <a:rPr sz="1200" dirty="0">
                <a:latin typeface="Times New Roman"/>
                <a:cs typeface="Times New Roman"/>
              </a:rPr>
              <a:t>uomini.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8161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(80.4) 6:8.7 </a:t>
            </a:r>
            <a:r>
              <a:rPr sz="1200" spc="-5" dirty="0">
                <a:latin typeface="Times New Roman"/>
                <a:cs typeface="Times New Roman"/>
              </a:rPr>
              <a:t>Durante </a:t>
            </a:r>
            <a:r>
              <a:rPr sz="1200" dirty="0">
                <a:latin typeface="Times New Roman"/>
                <a:cs typeface="Times New Roman"/>
              </a:rPr>
              <a:t>tutta la vostra </a:t>
            </a:r>
            <a:r>
              <a:rPr sz="1200" spc="-5" dirty="0">
                <a:latin typeface="Times New Roman"/>
                <a:cs typeface="Times New Roman"/>
              </a:rPr>
              <a:t>esperienza nell’Universo locale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Creatore,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cui personalità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comprensibile dagli </a:t>
            </a:r>
            <a:r>
              <a:rPr sz="1200" dirty="0">
                <a:latin typeface="Times New Roman"/>
                <a:cs typeface="Times New Roman"/>
              </a:rPr>
              <a:t>uomini,  </a:t>
            </a:r>
            <a:r>
              <a:rPr sz="1200" spc="-5" dirty="0">
                <a:latin typeface="Times New Roman"/>
                <a:cs typeface="Times New Roman"/>
              </a:rPr>
              <a:t>deve compensare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vostra </a:t>
            </a:r>
            <a:r>
              <a:rPr sz="1200" spc="-5" dirty="0">
                <a:latin typeface="Times New Roman"/>
                <a:cs typeface="Times New Roman"/>
              </a:rPr>
              <a:t>incapacità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cogliere </a:t>
            </a:r>
            <a:r>
              <a:rPr sz="1200" dirty="0">
                <a:latin typeface="Times New Roman"/>
                <a:cs typeface="Times New Roman"/>
              </a:rPr>
              <a:t>il pieno </a:t>
            </a:r>
            <a:r>
              <a:rPr sz="1200" spc="-5" dirty="0">
                <a:latin typeface="Times New Roman"/>
                <a:cs typeface="Times New Roman"/>
              </a:rPr>
              <a:t>significato </a:t>
            </a:r>
            <a:r>
              <a:rPr sz="1200" dirty="0">
                <a:latin typeface="Times New Roman"/>
                <a:cs typeface="Times New Roman"/>
              </a:rPr>
              <a:t>del Figlio </a:t>
            </a:r>
            <a:r>
              <a:rPr sz="1200" spc="-5" dirty="0">
                <a:latin typeface="Times New Roman"/>
                <a:cs typeface="Times New Roman"/>
              </a:rPr>
              <a:t>Eterno del Paradiso, </a:t>
            </a:r>
            <a:r>
              <a:rPr sz="1200" dirty="0">
                <a:latin typeface="Times New Roman"/>
                <a:cs typeface="Times New Roman"/>
              </a:rPr>
              <a:t>che è più </a:t>
            </a:r>
            <a:r>
              <a:rPr sz="1200" spc="-5" dirty="0">
                <a:latin typeface="Times New Roman"/>
                <a:cs typeface="Times New Roman"/>
              </a:rPr>
              <a:t>esclusivamente  spirituale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personale. Mentre </a:t>
            </a:r>
            <a:r>
              <a:rPr sz="1200" dirty="0">
                <a:latin typeface="Times New Roman"/>
                <a:cs typeface="Times New Roman"/>
              </a:rPr>
              <a:t>vi </a:t>
            </a:r>
            <a:r>
              <a:rPr sz="1200" spc="-5" dirty="0">
                <a:latin typeface="Times New Roman"/>
                <a:cs typeface="Times New Roman"/>
              </a:rPr>
              <a:t>eleverete </a:t>
            </a:r>
            <a:r>
              <a:rPr sz="1200" dirty="0">
                <a:latin typeface="Times New Roman"/>
                <a:cs typeface="Times New Roman"/>
              </a:rPr>
              <a:t>passando </a:t>
            </a:r>
            <a:r>
              <a:rPr sz="1200" spc="-5" dirty="0">
                <a:latin typeface="Times New Roman"/>
                <a:cs typeface="Times New Roman"/>
              </a:rPr>
              <a:t>per Orvonton ed Havona, </a:t>
            </a:r>
            <a:r>
              <a:rPr sz="1200" dirty="0">
                <a:latin typeface="Times New Roman"/>
                <a:cs typeface="Times New Roman"/>
              </a:rPr>
              <a:t>via via che </a:t>
            </a:r>
            <a:r>
              <a:rPr sz="1200" spc="-5" dirty="0">
                <a:latin typeface="Times New Roman"/>
                <a:cs typeface="Times New Roman"/>
              </a:rPr>
              <a:t>lascerete dietro </a:t>
            </a:r>
            <a:r>
              <a:rPr sz="1200" dirty="0">
                <a:latin typeface="Times New Roman"/>
                <a:cs typeface="Times New Roman"/>
              </a:rPr>
              <a:t>di voi la vivida  </a:t>
            </a:r>
            <a:r>
              <a:rPr sz="1200" spc="-5" dirty="0">
                <a:latin typeface="Times New Roman"/>
                <a:cs typeface="Times New Roman"/>
              </a:rPr>
              <a:t>immagine ed </a:t>
            </a:r>
            <a:r>
              <a:rPr sz="1200" dirty="0">
                <a:latin typeface="Times New Roman"/>
                <a:cs typeface="Times New Roman"/>
              </a:rPr>
              <a:t>i ricordi profondi </a:t>
            </a:r>
            <a:r>
              <a:rPr sz="1200" spc="-5" dirty="0">
                <a:latin typeface="Times New Roman"/>
                <a:cs typeface="Times New Roman"/>
              </a:rPr>
              <a:t>del Figlio Creatore del </a:t>
            </a:r>
            <a:r>
              <a:rPr sz="1200" dirty="0">
                <a:latin typeface="Times New Roman"/>
                <a:cs typeface="Times New Roman"/>
              </a:rPr>
              <a:t>vostro </a:t>
            </a:r>
            <a:r>
              <a:rPr sz="1200" spc="-5" dirty="0">
                <a:latin typeface="Times New Roman"/>
                <a:cs typeface="Times New Roman"/>
              </a:rPr>
              <a:t>Universo locale,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superamento </a:t>
            </a:r>
            <a:r>
              <a:rPr sz="1200" dirty="0">
                <a:latin typeface="Times New Roman"/>
                <a:cs typeface="Times New Roman"/>
              </a:rPr>
              <a:t>di questa </a:t>
            </a:r>
            <a:r>
              <a:rPr sz="1200" spc="-5" dirty="0">
                <a:latin typeface="Times New Roman"/>
                <a:cs typeface="Times New Roman"/>
              </a:rPr>
              <a:t>esperienza materiale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morontiale sarà compensato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concetti </a:t>
            </a:r>
            <a:r>
              <a:rPr sz="1200" dirty="0">
                <a:latin typeface="Times New Roman"/>
                <a:cs typeface="Times New Roman"/>
              </a:rPr>
              <a:t>sempre più </a:t>
            </a:r>
            <a:r>
              <a:rPr sz="1200" spc="-5" dirty="0">
                <a:latin typeface="Times New Roman"/>
                <a:cs typeface="Times New Roman"/>
              </a:rPr>
              <a:t>ampi </a:t>
            </a:r>
            <a:r>
              <a:rPr sz="1200" dirty="0">
                <a:latin typeface="Times New Roman"/>
                <a:cs typeface="Times New Roman"/>
              </a:rPr>
              <a:t>e da una </a:t>
            </a:r>
            <a:r>
              <a:rPr sz="1200" spc="-5" dirty="0">
                <a:latin typeface="Times New Roman"/>
                <a:cs typeface="Times New Roman"/>
              </a:rPr>
              <a:t>comprensione sempre </a:t>
            </a:r>
            <a:r>
              <a:rPr sz="1200" dirty="0">
                <a:latin typeface="Times New Roman"/>
                <a:cs typeface="Times New Roman"/>
              </a:rPr>
              <a:t>più profonda </a:t>
            </a:r>
            <a:r>
              <a:rPr sz="1200" spc="-5" dirty="0">
                <a:latin typeface="Times New Roman"/>
                <a:cs typeface="Times New Roman"/>
              </a:rPr>
              <a:t>del Figlio Eterno </a:t>
            </a:r>
            <a:r>
              <a:rPr sz="1200" dirty="0">
                <a:latin typeface="Times New Roman"/>
                <a:cs typeface="Times New Roman"/>
              </a:rPr>
              <a:t>del  </a:t>
            </a:r>
            <a:r>
              <a:rPr sz="1200" spc="-5" dirty="0">
                <a:latin typeface="Times New Roman"/>
                <a:cs typeface="Times New Roman"/>
              </a:rPr>
              <a:t>Paradiso,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cui realtà </a:t>
            </a:r>
            <a:r>
              <a:rPr sz="1200" dirty="0">
                <a:latin typeface="Times New Roman"/>
                <a:cs typeface="Times New Roman"/>
              </a:rPr>
              <a:t>e vicinanza </a:t>
            </a:r>
            <a:r>
              <a:rPr sz="1200" spc="-5" dirty="0">
                <a:latin typeface="Times New Roman"/>
                <a:cs typeface="Times New Roman"/>
              </a:rPr>
              <a:t>aumenteranno </a:t>
            </a:r>
            <a:r>
              <a:rPr sz="1200" dirty="0">
                <a:latin typeface="Times New Roman"/>
                <a:cs typeface="Times New Roman"/>
              </a:rPr>
              <a:t>sempre a mano a mano che </a:t>
            </a:r>
            <a:r>
              <a:rPr sz="1200" spc="-5" dirty="0">
                <a:latin typeface="Times New Roman"/>
                <a:cs typeface="Times New Roman"/>
              </a:rPr>
              <a:t>progredirete </a:t>
            </a:r>
            <a:r>
              <a:rPr sz="1200" spc="5" dirty="0">
                <a:latin typeface="Times New Roman"/>
                <a:cs typeface="Times New Roman"/>
              </a:rPr>
              <a:t>verso </a:t>
            </a:r>
            <a:r>
              <a:rPr sz="1200" dirty="0">
                <a:latin typeface="Times New Roman"/>
                <a:cs typeface="Times New Roman"/>
              </a:rPr>
              <a:t>il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Paradiso.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558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(80.5) 6:8.8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Eterno </a:t>
            </a:r>
            <a:r>
              <a:rPr sz="1200" dirty="0">
                <a:latin typeface="Times New Roman"/>
                <a:cs typeface="Times New Roman"/>
              </a:rPr>
              <a:t>è una </a:t>
            </a:r>
            <a:r>
              <a:rPr sz="1200" spc="-5" dirty="0">
                <a:latin typeface="Times New Roman"/>
                <a:cs typeface="Times New Roman"/>
              </a:rPr>
              <a:t>grande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gloriosa personalità. </a:t>
            </a:r>
            <a:r>
              <a:rPr sz="1200" dirty="0">
                <a:latin typeface="Times New Roman"/>
                <a:cs typeface="Times New Roman"/>
              </a:rPr>
              <a:t>Benché </a:t>
            </a:r>
            <a:r>
              <a:rPr sz="1200" spc="-5" dirty="0">
                <a:latin typeface="Times New Roman"/>
                <a:cs typeface="Times New Roman"/>
              </a:rPr>
              <a:t>sia al </a:t>
            </a:r>
            <a:r>
              <a:rPr sz="1200" dirty="0">
                <a:latin typeface="Times New Roman"/>
                <a:cs typeface="Times New Roman"/>
              </a:rPr>
              <a:t>di là </a:t>
            </a:r>
            <a:r>
              <a:rPr sz="1200" spc="-5" dirty="0">
                <a:latin typeface="Times New Roman"/>
                <a:cs typeface="Times New Roman"/>
              </a:rPr>
              <a:t>dei poteri della </a:t>
            </a:r>
            <a:r>
              <a:rPr sz="1200" dirty="0">
                <a:latin typeface="Times New Roman"/>
                <a:cs typeface="Times New Roman"/>
              </a:rPr>
              <a:t>mente </a:t>
            </a:r>
            <a:r>
              <a:rPr sz="1200" spc="-5" dirty="0">
                <a:latin typeface="Times New Roman"/>
                <a:cs typeface="Times New Roman"/>
              </a:rPr>
              <a:t>mortale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materiale </a:t>
            </a:r>
            <a:r>
              <a:rPr sz="1200" dirty="0">
                <a:latin typeface="Times New Roman"/>
                <a:cs typeface="Times New Roman"/>
              </a:rPr>
              <a:t>afferrare  la </a:t>
            </a:r>
            <a:r>
              <a:rPr sz="1200" spc="-5" dirty="0">
                <a:latin typeface="Times New Roman"/>
                <a:cs typeface="Times New Roman"/>
              </a:rPr>
              <a:t>realtà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personalità </a:t>
            </a:r>
            <a:r>
              <a:rPr sz="1200" dirty="0">
                <a:latin typeface="Times New Roman"/>
                <a:cs typeface="Times New Roman"/>
              </a:rPr>
              <a:t>di un tale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infinito, non </a:t>
            </a:r>
            <a:r>
              <a:rPr sz="1200" spc="-5" dirty="0">
                <a:latin typeface="Times New Roman"/>
                <a:cs typeface="Times New Roman"/>
              </a:rPr>
              <a:t>dubitate, egli </a:t>
            </a:r>
            <a:r>
              <a:rPr sz="1200" dirty="0">
                <a:latin typeface="Times New Roman"/>
                <a:cs typeface="Times New Roman"/>
              </a:rPr>
              <a:t>è una </a:t>
            </a:r>
            <a:r>
              <a:rPr sz="1200" spc="-5" dirty="0">
                <a:latin typeface="Times New Roman"/>
                <a:cs typeface="Times New Roman"/>
              </a:rPr>
              <a:t>persona. </a:t>
            </a:r>
            <a:r>
              <a:rPr sz="1200" spc="-10" dirty="0">
                <a:latin typeface="Times New Roman"/>
                <a:cs typeface="Times New Roman"/>
              </a:rPr>
              <a:t>Io </a:t>
            </a:r>
            <a:r>
              <a:rPr sz="1200" spc="-5" dirty="0">
                <a:latin typeface="Times New Roman"/>
                <a:cs typeface="Times New Roman"/>
              </a:rPr>
              <a:t>so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10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cosa </a:t>
            </a:r>
            <a:r>
              <a:rPr sz="1200" spc="-5" dirty="0">
                <a:latin typeface="Times New Roman"/>
                <a:cs typeface="Times New Roman"/>
              </a:rPr>
              <a:t>parlo.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stato </a:t>
            </a:r>
            <a:r>
              <a:rPr sz="1200" dirty="0">
                <a:latin typeface="Times New Roman"/>
                <a:cs typeface="Times New Roman"/>
              </a:rPr>
              <a:t>alla </a:t>
            </a:r>
            <a:r>
              <a:rPr sz="1200" spc="-5" dirty="0">
                <a:latin typeface="Times New Roman"/>
                <a:cs typeface="Times New Roman"/>
              </a:rPr>
              <a:t>presenza  </a:t>
            </a:r>
            <a:r>
              <a:rPr sz="1200" dirty="0">
                <a:latin typeface="Times New Roman"/>
                <a:cs typeface="Times New Roman"/>
              </a:rPr>
              <a:t>divina di questo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Eterno </a:t>
            </a:r>
            <a:r>
              <a:rPr sz="1200" spc="-5" dirty="0">
                <a:latin typeface="Times New Roman"/>
                <a:cs typeface="Times New Roman"/>
              </a:rPr>
              <a:t>innumerevoli </a:t>
            </a:r>
            <a:r>
              <a:rPr sz="1200" dirty="0">
                <a:latin typeface="Times New Roman"/>
                <a:cs typeface="Times New Roman"/>
              </a:rPr>
              <a:t>volte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ho </a:t>
            </a:r>
            <a:r>
              <a:rPr sz="1200" spc="-5" dirty="0">
                <a:latin typeface="Times New Roman"/>
                <a:cs typeface="Times New Roman"/>
              </a:rPr>
              <a:t>viaggiato </a:t>
            </a:r>
            <a:r>
              <a:rPr sz="1200" dirty="0">
                <a:latin typeface="Times New Roman"/>
                <a:cs typeface="Times New Roman"/>
              </a:rPr>
              <a:t>poi nell’Universo </a:t>
            </a:r>
            <a:r>
              <a:rPr sz="1200" spc="-5" dirty="0">
                <a:latin typeface="Times New Roman"/>
                <a:cs typeface="Times New Roman"/>
              </a:rPr>
              <a:t>per eseguire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suoi benevoli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ordini.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(80.6) 6:8.9 </a:t>
            </a:r>
            <a:r>
              <a:rPr sz="1200" spc="-5" dirty="0">
                <a:latin typeface="Times New Roman"/>
                <a:cs typeface="Times New Roman"/>
              </a:rPr>
              <a:t>[Redatto </a:t>
            </a:r>
            <a:r>
              <a:rPr sz="1200" dirty="0">
                <a:latin typeface="Times New Roman"/>
                <a:cs typeface="Times New Roman"/>
              </a:rPr>
              <a:t>da un </a:t>
            </a:r>
            <a:r>
              <a:rPr sz="1200" spc="-5" dirty="0">
                <a:latin typeface="Times New Roman"/>
                <a:cs typeface="Times New Roman"/>
              </a:rPr>
              <a:t>Consigliere </a:t>
            </a:r>
            <a:r>
              <a:rPr sz="1200" dirty="0">
                <a:latin typeface="Times New Roman"/>
                <a:cs typeface="Times New Roman"/>
              </a:rPr>
              <a:t>Divino </a:t>
            </a:r>
            <a:r>
              <a:rPr sz="1200" spc="-5" dirty="0">
                <a:latin typeface="Times New Roman"/>
                <a:cs typeface="Times New Roman"/>
              </a:rPr>
              <a:t>incaricato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formulare questa </a:t>
            </a:r>
            <a:r>
              <a:rPr sz="1200" dirty="0">
                <a:latin typeface="Times New Roman"/>
                <a:cs typeface="Times New Roman"/>
              </a:rPr>
              <a:t>esposizione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descrive il </a:t>
            </a:r>
            <a:r>
              <a:rPr sz="1200" spc="-5" dirty="0">
                <a:latin typeface="Times New Roman"/>
                <a:cs typeface="Times New Roman"/>
              </a:rPr>
              <a:t>Figlio Eterno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Paradiso.]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14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502919" y="514858"/>
            <a:ext cx="8102600" cy="361886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95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III. La </a:t>
            </a:r>
            <a:r>
              <a:rPr sz="1600" b="1" spc="-10" dirty="0">
                <a:solidFill>
                  <a:srgbClr val="1F487C"/>
                </a:solidFill>
                <a:latin typeface="Times New Roman"/>
                <a:cs typeface="Times New Roman"/>
              </a:rPr>
              <a:t>Prima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Sorgente e</a:t>
            </a:r>
            <a:r>
              <a:rPr sz="1600" b="1" spc="1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Centro</a:t>
            </a:r>
            <a:endParaRPr sz="1600">
              <a:latin typeface="Times New Roman"/>
              <a:cs typeface="Times New Roman"/>
            </a:endParaRPr>
          </a:p>
          <a:p>
            <a:pPr marL="38100">
              <a:lnSpc>
                <a:spcPct val="100000"/>
              </a:lnSpc>
              <a:spcBef>
                <a:spcPts val="131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(4.13) 0:3.1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realtà </a:t>
            </a:r>
            <a:r>
              <a:rPr sz="1200" dirty="0">
                <a:latin typeface="Times New Roman"/>
                <a:cs typeface="Times New Roman"/>
              </a:rPr>
              <a:t>infinita, </a:t>
            </a:r>
            <a:r>
              <a:rPr sz="1200" spc="-5" dirty="0">
                <a:latin typeface="Times New Roman"/>
                <a:cs typeface="Times New Roman"/>
              </a:rPr>
              <a:t>totale,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esistenziale </a:t>
            </a:r>
            <a:r>
              <a:rPr sz="1200" dirty="0">
                <a:latin typeface="Times New Roman"/>
                <a:cs typeface="Times New Roman"/>
              </a:rPr>
              <a:t>in sette </a:t>
            </a:r>
            <a:r>
              <a:rPr sz="1200" spc="-5" dirty="0">
                <a:latin typeface="Times New Roman"/>
                <a:cs typeface="Times New Roman"/>
              </a:rPr>
              <a:t>fasi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come sette </a:t>
            </a:r>
            <a:r>
              <a:rPr sz="1200" dirty="0">
                <a:latin typeface="Times New Roman"/>
                <a:cs typeface="Times New Roman"/>
              </a:rPr>
              <a:t>Assoluti</a:t>
            </a:r>
            <a:r>
              <a:rPr sz="1200" spc="-1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coordinati:</a:t>
            </a:r>
            <a:endParaRPr sz="1200">
              <a:latin typeface="Times New Roman"/>
              <a:cs typeface="Times New Roman"/>
            </a:endParaRPr>
          </a:p>
          <a:p>
            <a:pPr marL="495300">
              <a:lnSpc>
                <a:spcPct val="100000"/>
              </a:lnSpc>
              <a:spcBef>
                <a:spcPts val="1335"/>
              </a:spcBef>
            </a:pPr>
            <a:r>
              <a:rPr sz="1200" baseline="38194" dirty="0">
                <a:latin typeface="Times New Roman"/>
                <a:cs typeface="Times New Roman"/>
              </a:rPr>
              <a:t>(5.1) </a:t>
            </a:r>
            <a:r>
              <a:rPr sz="1200" spc="-7" baseline="38194" dirty="0">
                <a:latin typeface="Times New Roman"/>
                <a:cs typeface="Times New Roman"/>
              </a:rPr>
              <a:t>0:3.2 </a:t>
            </a:r>
            <a:r>
              <a:rPr sz="1200" dirty="0">
                <a:latin typeface="Times New Roman"/>
                <a:cs typeface="Times New Roman"/>
              </a:rPr>
              <a:t>1.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Prima Sorgente e</a:t>
            </a:r>
            <a:r>
              <a:rPr sz="1200" spc="-2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Centro.</a:t>
            </a:r>
            <a:endParaRPr sz="1200">
              <a:latin typeface="Times New Roman"/>
              <a:cs typeface="Times New Roman"/>
            </a:endParaRPr>
          </a:p>
          <a:p>
            <a:pPr marL="495300">
              <a:lnSpc>
                <a:spcPct val="100000"/>
              </a:lnSpc>
              <a:spcBef>
                <a:spcPts val="1345"/>
              </a:spcBef>
            </a:pPr>
            <a:r>
              <a:rPr sz="1200" baseline="38194" dirty="0">
                <a:latin typeface="Times New Roman"/>
                <a:cs typeface="Times New Roman"/>
              </a:rPr>
              <a:t>(5.2) </a:t>
            </a:r>
            <a:r>
              <a:rPr sz="1200" spc="-7" baseline="38194" dirty="0">
                <a:latin typeface="Times New Roman"/>
                <a:cs typeface="Times New Roman"/>
              </a:rPr>
              <a:t>0:3.3 </a:t>
            </a:r>
            <a:r>
              <a:rPr sz="1200" dirty="0">
                <a:latin typeface="Times New Roman"/>
                <a:cs typeface="Times New Roman"/>
              </a:rPr>
              <a:t>2.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Seconda Sorgente e</a:t>
            </a:r>
            <a:r>
              <a:rPr sz="1200" spc="-2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Centro.</a:t>
            </a:r>
            <a:endParaRPr sz="1200">
              <a:latin typeface="Times New Roman"/>
              <a:cs typeface="Times New Roman"/>
            </a:endParaRPr>
          </a:p>
          <a:p>
            <a:pPr marL="495300">
              <a:lnSpc>
                <a:spcPct val="100000"/>
              </a:lnSpc>
              <a:spcBef>
                <a:spcPts val="1345"/>
              </a:spcBef>
            </a:pPr>
            <a:r>
              <a:rPr sz="1200" baseline="38194" dirty="0">
                <a:latin typeface="Times New Roman"/>
                <a:cs typeface="Times New Roman"/>
              </a:rPr>
              <a:t>(5.3) </a:t>
            </a:r>
            <a:r>
              <a:rPr sz="1200" spc="-7" baseline="38194" dirty="0">
                <a:latin typeface="Times New Roman"/>
                <a:cs typeface="Times New Roman"/>
              </a:rPr>
              <a:t>0:3.4 </a:t>
            </a:r>
            <a:r>
              <a:rPr sz="1200" dirty="0">
                <a:latin typeface="Times New Roman"/>
                <a:cs typeface="Times New Roman"/>
              </a:rPr>
              <a:t>3.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Terza </a:t>
            </a:r>
            <a:r>
              <a:rPr sz="1200" dirty="0">
                <a:latin typeface="Times New Roman"/>
                <a:cs typeface="Times New Roman"/>
              </a:rPr>
              <a:t>Sorgente e</a:t>
            </a:r>
            <a:r>
              <a:rPr sz="1200" spc="-1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Centro.</a:t>
            </a:r>
            <a:endParaRPr sz="1200">
              <a:latin typeface="Times New Roman"/>
              <a:cs typeface="Times New Roman"/>
            </a:endParaRPr>
          </a:p>
          <a:p>
            <a:pPr marL="495300">
              <a:lnSpc>
                <a:spcPct val="100000"/>
              </a:lnSpc>
              <a:spcBef>
                <a:spcPts val="1330"/>
              </a:spcBef>
            </a:pPr>
            <a:r>
              <a:rPr sz="1200" baseline="38194" dirty="0">
                <a:latin typeface="Times New Roman"/>
                <a:cs typeface="Times New Roman"/>
              </a:rPr>
              <a:t>(5.4) </a:t>
            </a:r>
            <a:r>
              <a:rPr sz="1200" spc="-7" baseline="38194" dirty="0">
                <a:latin typeface="Times New Roman"/>
                <a:cs typeface="Times New Roman"/>
              </a:rPr>
              <a:t>0:3.5 </a:t>
            </a:r>
            <a:r>
              <a:rPr sz="1200" dirty="0">
                <a:latin typeface="Times New Roman"/>
                <a:cs typeface="Times New Roman"/>
              </a:rPr>
              <a:t>4. </a:t>
            </a:r>
            <a:r>
              <a:rPr sz="1200" spc="-10" dirty="0">
                <a:latin typeface="Times New Roman"/>
                <a:cs typeface="Times New Roman"/>
              </a:rPr>
              <a:t>L’Isola </a:t>
            </a:r>
            <a:r>
              <a:rPr sz="1200" spc="-5" dirty="0">
                <a:latin typeface="Times New Roman"/>
                <a:cs typeface="Times New Roman"/>
              </a:rPr>
              <a:t>del</a:t>
            </a:r>
            <a:r>
              <a:rPr sz="1200" spc="-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Paradiso.</a:t>
            </a:r>
            <a:endParaRPr sz="1200">
              <a:latin typeface="Times New Roman"/>
              <a:cs typeface="Times New Roman"/>
            </a:endParaRPr>
          </a:p>
          <a:p>
            <a:pPr marL="495300">
              <a:lnSpc>
                <a:spcPct val="100000"/>
              </a:lnSpc>
              <a:spcBef>
                <a:spcPts val="1350"/>
              </a:spcBef>
            </a:pPr>
            <a:r>
              <a:rPr sz="1200" baseline="38194" dirty="0">
                <a:latin typeface="Times New Roman"/>
                <a:cs typeface="Times New Roman"/>
              </a:rPr>
              <a:t>(5.5) </a:t>
            </a:r>
            <a:r>
              <a:rPr sz="1200" spc="-7" baseline="38194" dirty="0">
                <a:latin typeface="Times New Roman"/>
                <a:cs typeface="Times New Roman"/>
              </a:rPr>
              <a:t>0:3.6  </a:t>
            </a:r>
            <a:r>
              <a:rPr sz="1200" dirty="0">
                <a:latin typeface="Times New Roman"/>
                <a:cs typeface="Times New Roman"/>
              </a:rPr>
              <a:t>5. </a:t>
            </a:r>
            <a:r>
              <a:rPr sz="1200" spc="-5" dirty="0">
                <a:latin typeface="Times New Roman"/>
                <a:cs typeface="Times New Roman"/>
              </a:rPr>
              <a:t>L’Assoluto della</a:t>
            </a:r>
            <a:r>
              <a:rPr sz="1200" spc="-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Deità.</a:t>
            </a:r>
            <a:endParaRPr sz="1200">
              <a:latin typeface="Times New Roman"/>
              <a:cs typeface="Times New Roman"/>
            </a:endParaRPr>
          </a:p>
          <a:p>
            <a:pPr marL="495300">
              <a:lnSpc>
                <a:spcPct val="100000"/>
              </a:lnSpc>
              <a:spcBef>
                <a:spcPts val="1340"/>
              </a:spcBef>
            </a:pPr>
            <a:r>
              <a:rPr sz="1200" baseline="38194" dirty="0">
                <a:latin typeface="Times New Roman"/>
                <a:cs typeface="Times New Roman"/>
              </a:rPr>
              <a:t>(5.6) </a:t>
            </a:r>
            <a:r>
              <a:rPr sz="1200" spc="-7" baseline="38194" dirty="0">
                <a:latin typeface="Times New Roman"/>
                <a:cs typeface="Times New Roman"/>
              </a:rPr>
              <a:t>0:3.7  </a:t>
            </a:r>
            <a:r>
              <a:rPr sz="1200" dirty="0">
                <a:latin typeface="Times New Roman"/>
                <a:cs typeface="Times New Roman"/>
              </a:rPr>
              <a:t>6. </a:t>
            </a:r>
            <a:r>
              <a:rPr sz="1200" spc="-5" dirty="0">
                <a:latin typeface="Times New Roman"/>
                <a:cs typeface="Times New Roman"/>
              </a:rPr>
              <a:t>L’Assoluto</a:t>
            </a:r>
            <a:r>
              <a:rPr sz="1200" spc="-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Universale.</a:t>
            </a:r>
            <a:endParaRPr sz="1200">
              <a:latin typeface="Times New Roman"/>
              <a:cs typeface="Times New Roman"/>
            </a:endParaRPr>
          </a:p>
          <a:p>
            <a:pPr marL="495300">
              <a:lnSpc>
                <a:spcPct val="100000"/>
              </a:lnSpc>
              <a:spcBef>
                <a:spcPts val="1335"/>
              </a:spcBef>
            </a:pPr>
            <a:r>
              <a:rPr sz="1200" baseline="38194" dirty="0">
                <a:latin typeface="Times New Roman"/>
                <a:cs typeface="Times New Roman"/>
              </a:rPr>
              <a:t>(5.7) </a:t>
            </a:r>
            <a:r>
              <a:rPr sz="1200" spc="-7" baseline="38194" dirty="0">
                <a:latin typeface="Times New Roman"/>
                <a:cs typeface="Times New Roman"/>
              </a:rPr>
              <a:t>0:3.8 </a:t>
            </a:r>
            <a:r>
              <a:rPr sz="1200" dirty="0">
                <a:latin typeface="Times New Roman"/>
                <a:cs typeface="Times New Roman"/>
              </a:rPr>
              <a:t>7. </a:t>
            </a:r>
            <a:r>
              <a:rPr sz="1200" spc="-5" dirty="0">
                <a:latin typeface="Times New Roman"/>
                <a:cs typeface="Times New Roman"/>
              </a:rPr>
              <a:t>L’Assoluto </a:t>
            </a:r>
            <a:r>
              <a:rPr sz="1200" dirty="0">
                <a:latin typeface="Times New Roman"/>
                <a:cs typeface="Times New Roman"/>
              </a:rPr>
              <a:t>Non</a:t>
            </a:r>
            <a:r>
              <a:rPr sz="1200" spc="-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Qualificato.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50">
              <a:latin typeface="Times New Roman"/>
              <a:cs typeface="Times New Roman"/>
            </a:endParaRPr>
          </a:p>
          <a:p>
            <a:pPr marL="38100" marR="30480">
              <a:lnSpc>
                <a:spcPts val="1380"/>
              </a:lnSpc>
            </a:pPr>
            <a:r>
              <a:rPr sz="1200" baseline="38194" dirty="0">
                <a:latin typeface="Times New Roman"/>
                <a:cs typeface="Times New Roman"/>
              </a:rPr>
              <a:t>(5.8) </a:t>
            </a:r>
            <a:r>
              <a:rPr sz="1200" spc="-7" baseline="38194" dirty="0">
                <a:latin typeface="Times New Roman"/>
                <a:cs typeface="Times New Roman"/>
              </a:rPr>
              <a:t>0:3.9 </a:t>
            </a:r>
            <a:r>
              <a:rPr sz="1200" dirty="0">
                <a:latin typeface="Times New Roman"/>
                <a:cs typeface="Times New Roman"/>
              </a:rPr>
              <a:t>Dio, </a:t>
            </a:r>
            <a:r>
              <a:rPr sz="1200" spc="-5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Prima </a:t>
            </a:r>
            <a:r>
              <a:rPr sz="1200" spc="-5" dirty="0">
                <a:latin typeface="Times New Roman"/>
                <a:cs typeface="Times New Roman"/>
              </a:rPr>
              <a:t>Sorgente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Centro, </a:t>
            </a:r>
            <a:r>
              <a:rPr sz="1200" dirty="0">
                <a:latin typeface="Times New Roman"/>
                <a:cs typeface="Times New Roman"/>
              </a:rPr>
              <a:t>è primordiale in </a:t>
            </a:r>
            <a:r>
              <a:rPr sz="1200" spc="-5" dirty="0">
                <a:latin typeface="Times New Roman"/>
                <a:cs typeface="Times New Roman"/>
              </a:rPr>
              <a:t>relazione alla realtà totale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incondizionatamente.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Prima Sorgente  e </a:t>
            </a:r>
            <a:r>
              <a:rPr sz="1200" spc="-5" dirty="0">
                <a:latin typeface="Times New Roman"/>
                <a:cs typeface="Times New Roman"/>
              </a:rPr>
              <a:t>Centro </a:t>
            </a:r>
            <a:r>
              <a:rPr sz="1200" dirty="0">
                <a:latin typeface="Times New Roman"/>
                <a:cs typeface="Times New Roman"/>
              </a:rPr>
              <a:t>è infinita </a:t>
            </a:r>
            <a:r>
              <a:rPr sz="1200" spc="-5" dirty="0">
                <a:latin typeface="Times New Roman"/>
                <a:cs typeface="Times New Roman"/>
              </a:rPr>
              <a:t>quanto eterna ed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perciò limitata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condizionata </a:t>
            </a:r>
            <a:r>
              <a:rPr sz="1200" dirty="0">
                <a:latin typeface="Times New Roman"/>
                <a:cs typeface="Times New Roman"/>
              </a:rPr>
              <a:t>solo </a:t>
            </a:r>
            <a:r>
              <a:rPr sz="1200" spc="-5" dirty="0">
                <a:latin typeface="Times New Roman"/>
                <a:cs typeface="Times New Roman"/>
              </a:rPr>
              <a:t>dalla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volizione.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4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140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08761"/>
            <a:ext cx="8151495" cy="4053204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88900">
              <a:lnSpc>
                <a:spcPct val="100000"/>
              </a:lnSpc>
              <a:spcBef>
                <a:spcPts val="95"/>
              </a:spcBef>
            </a:pPr>
            <a:r>
              <a:rPr sz="2200" b="1" spc="-5" dirty="0">
                <a:solidFill>
                  <a:srgbClr val="933634"/>
                </a:solidFill>
                <a:latin typeface="Times New Roman"/>
                <a:cs typeface="Times New Roman"/>
              </a:rPr>
              <a:t>Fascicolo </a:t>
            </a:r>
            <a:r>
              <a:rPr sz="2200" b="1" spc="5" dirty="0">
                <a:solidFill>
                  <a:srgbClr val="933634"/>
                </a:solidFill>
                <a:latin typeface="Times New Roman"/>
                <a:cs typeface="Times New Roman"/>
              </a:rPr>
              <a:t>7: </a:t>
            </a:r>
            <a:r>
              <a:rPr sz="2200" b="1" spc="-5" dirty="0">
                <a:solidFill>
                  <a:srgbClr val="933634"/>
                </a:solidFill>
                <a:latin typeface="Times New Roman"/>
                <a:cs typeface="Times New Roman"/>
              </a:rPr>
              <a:t>Relazione </a:t>
            </a:r>
            <a:r>
              <a:rPr sz="2200" b="1" dirty="0">
                <a:solidFill>
                  <a:srgbClr val="933634"/>
                </a:solidFill>
                <a:latin typeface="Times New Roman"/>
                <a:cs typeface="Times New Roman"/>
              </a:rPr>
              <a:t>del </a:t>
            </a:r>
            <a:r>
              <a:rPr sz="2200" b="1" spc="-5" dirty="0">
                <a:solidFill>
                  <a:srgbClr val="933634"/>
                </a:solidFill>
                <a:latin typeface="Times New Roman"/>
                <a:cs typeface="Times New Roman"/>
              </a:rPr>
              <a:t>Figlio Eterno con</a:t>
            </a:r>
            <a:r>
              <a:rPr sz="2200" b="1" spc="15" dirty="0">
                <a:solidFill>
                  <a:srgbClr val="933634"/>
                </a:solidFill>
                <a:latin typeface="Times New Roman"/>
                <a:cs typeface="Times New Roman"/>
              </a:rPr>
              <a:t> </a:t>
            </a:r>
            <a:r>
              <a:rPr sz="2200" b="1" spc="-5" dirty="0">
                <a:solidFill>
                  <a:srgbClr val="933634"/>
                </a:solidFill>
                <a:latin typeface="Times New Roman"/>
                <a:cs typeface="Times New Roman"/>
              </a:rPr>
              <a:t>l’Universo</a:t>
            </a:r>
            <a:endParaRPr sz="2200">
              <a:latin typeface="Times New Roman"/>
              <a:cs typeface="Times New Roman"/>
            </a:endParaRPr>
          </a:p>
          <a:p>
            <a:pPr marL="88900" marR="279400">
              <a:lnSpc>
                <a:spcPts val="1380"/>
              </a:lnSpc>
              <a:spcBef>
                <a:spcPts val="142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(81.1) 7:0.1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Originale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sempre interessato all’esecuzione degli </a:t>
            </a:r>
            <a:r>
              <a:rPr sz="1200" dirty="0">
                <a:latin typeface="Times New Roman"/>
                <a:cs typeface="Times New Roman"/>
              </a:rPr>
              <a:t>aspetti </a:t>
            </a:r>
            <a:r>
              <a:rPr sz="1200" spc="-5" dirty="0">
                <a:latin typeface="Times New Roman"/>
                <a:cs typeface="Times New Roman"/>
              </a:rPr>
              <a:t>spirituali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proposito eterno del Padre, </a:t>
            </a:r>
            <a:r>
              <a:rPr sz="1200" dirty="0">
                <a:latin typeface="Times New Roman"/>
                <a:cs typeface="Times New Roman"/>
              </a:rPr>
              <a:t>quale </a:t>
            </a:r>
            <a:r>
              <a:rPr sz="1200" spc="-5" dirty="0">
                <a:latin typeface="Times New Roman"/>
                <a:cs typeface="Times New Roman"/>
              </a:rPr>
              <a:t>si  dispiega </a:t>
            </a:r>
            <a:r>
              <a:rPr sz="1200" dirty="0">
                <a:latin typeface="Times New Roman"/>
                <a:cs typeface="Times New Roman"/>
              </a:rPr>
              <a:t>progressivamente </a:t>
            </a:r>
            <a:r>
              <a:rPr sz="1200" spc="-5" dirty="0">
                <a:latin typeface="Times New Roman"/>
                <a:cs typeface="Times New Roman"/>
              </a:rPr>
              <a:t>nei fenomeni </a:t>
            </a:r>
            <a:r>
              <a:rPr sz="1200" dirty="0">
                <a:latin typeface="Times New Roman"/>
                <a:cs typeface="Times New Roman"/>
              </a:rPr>
              <a:t>degli </a:t>
            </a:r>
            <a:r>
              <a:rPr sz="1200" spc="-5" dirty="0">
                <a:latin typeface="Times New Roman"/>
                <a:cs typeface="Times New Roman"/>
              </a:rPr>
              <a:t>Universi </a:t>
            </a:r>
            <a:r>
              <a:rPr sz="1200" dirty="0">
                <a:latin typeface="Times New Roman"/>
                <a:cs typeface="Times New Roman"/>
              </a:rPr>
              <a:t>in evoluzione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molteplici </a:t>
            </a:r>
            <a:r>
              <a:rPr sz="1200" spc="-5" dirty="0">
                <a:latin typeface="Times New Roman"/>
                <a:cs typeface="Times New Roman"/>
              </a:rPr>
              <a:t>gruppi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esseri viventi. Noi </a:t>
            </a:r>
            <a:r>
              <a:rPr sz="1200" dirty="0">
                <a:latin typeface="Times New Roman"/>
                <a:cs typeface="Times New Roman"/>
              </a:rPr>
              <a:t>non  </a:t>
            </a:r>
            <a:r>
              <a:rPr sz="1200" spc="-5" dirty="0">
                <a:latin typeface="Times New Roman"/>
                <a:cs typeface="Times New Roman"/>
              </a:rPr>
              <a:t>comprendiamo </a:t>
            </a:r>
            <a:r>
              <a:rPr sz="1200" dirty="0">
                <a:latin typeface="Times New Roman"/>
                <a:cs typeface="Times New Roman"/>
              </a:rPr>
              <a:t>pienamente </a:t>
            </a:r>
            <a:r>
              <a:rPr sz="1200" spc="-5" dirty="0">
                <a:latin typeface="Times New Roman"/>
                <a:cs typeface="Times New Roman"/>
              </a:rPr>
              <a:t>questo piano eterno, </a:t>
            </a:r>
            <a:r>
              <a:rPr sz="1200" spc="5" dirty="0">
                <a:latin typeface="Times New Roman"/>
                <a:cs typeface="Times New Roman"/>
              </a:rPr>
              <a:t>ma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del </a:t>
            </a:r>
            <a:r>
              <a:rPr sz="1200" dirty="0">
                <a:latin typeface="Times New Roman"/>
                <a:cs typeface="Times New Roman"/>
              </a:rPr>
              <a:t>Paradiso </a:t>
            </a:r>
            <a:r>
              <a:rPr sz="1200" spc="-5" dirty="0">
                <a:latin typeface="Times New Roman"/>
                <a:cs typeface="Times New Roman"/>
              </a:rPr>
              <a:t>indubbiamente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sì.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23558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(81.2) 7:0.2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è simile </a:t>
            </a:r>
            <a:r>
              <a:rPr sz="1200" spc="-5" dirty="0">
                <a:latin typeface="Times New Roman"/>
                <a:cs typeface="Times New Roman"/>
              </a:rPr>
              <a:t>al Padre, nel senso che cerca </a:t>
            </a:r>
            <a:r>
              <a:rPr sz="1200" dirty="0">
                <a:latin typeface="Times New Roman"/>
                <a:cs typeface="Times New Roman"/>
              </a:rPr>
              <a:t>di conferire il più possibile di </a:t>
            </a:r>
            <a:r>
              <a:rPr sz="1200" spc="-5" dirty="0">
                <a:latin typeface="Times New Roman"/>
                <a:cs typeface="Times New Roman"/>
              </a:rPr>
              <a:t>se stesso sui suoi Figli coordinati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sui </a:t>
            </a:r>
            <a:r>
              <a:rPr sz="1200" dirty="0">
                <a:latin typeface="Times New Roman"/>
                <a:cs typeface="Times New Roman"/>
              </a:rPr>
              <a:t>loro  </a:t>
            </a:r>
            <a:r>
              <a:rPr sz="1200" spc="-5" dirty="0">
                <a:latin typeface="Times New Roman"/>
                <a:cs typeface="Times New Roman"/>
              </a:rPr>
              <a:t>Figli subordinati. </a:t>
            </a:r>
            <a:r>
              <a:rPr sz="1200" dirty="0">
                <a:latin typeface="Times New Roman"/>
                <a:cs typeface="Times New Roman"/>
              </a:rPr>
              <a:t>Ed il </a:t>
            </a:r>
            <a:r>
              <a:rPr sz="1200" spc="-5" dirty="0">
                <a:latin typeface="Times New Roman"/>
                <a:cs typeface="Times New Roman"/>
              </a:rPr>
              <a:t>Figlio partecipa della </a:t>
            </a:r>
            <a:r>
              <a:rPr sz="1200" dirty="0">
                <a:latin typeface="Times New Roman"/>
                <a:cs typeface="Times New Roman"/>
              </a:rPr>
              <a:t>natura </a:t>
            </a:r>
            <a:r>
              <a:rPr sz="1200" spc="-5" dirty="0">
                <a:latin typeface="Times New Roman"/>
                <a:cs typeface="Times New Roman"/>
              </a:rPr>
              <a:t>autodistributiva del Padre nel conferimento </a:t>
            </a:r>
            <a:r>
              <a:rPr sz="1200" dirty="0">
                <a:latin typeface="Times New Roman"/>
                <a:cs typeface="Times New Roman"/>
              </a:rPr>
              <a:t>senza </a:t>
            </a:r>
            <a:r>
              <a:rPr sz="1200" spc="-5" dirty="0">
                <a:latin typeface="Times New Roman"/>
                <a:cs typeface="Times New Roman"/>
              </a:rPr>
              <a:t>riserve </a:t>
            </a:r>
            <a:r>
              <a:rPr sz="1200" dirty="0">
                <a:latin typeface="Times New Roman"/>
                <a:cs typeface="Times New Roman"/>
              </a:rPr>
              <a:t>di se </a:t>
            </a:r>
            <a:r>
              <a:rPr sz="1200" spc="-5" dirty="0">
                <a:latin typeface="Times New Roman"/>
                <a:cs typeface="Times New Roman"/>
              </a:rPr>
              <a:t>stesso </a:t>
            </a:r>
            <a:r>
              <a:rPr sz="1200" dirty="0">
                <a:latin typeface="Times New Roman"/>
                <a:cs typeface="Times New Roman"/>
              </a:rPr>
              <a:t>sullo  Spirito </a:t>
            </a:r>
            <a:r>
              <a:rPr sz="1200" spc="-5" dirty="0">
                <a:latin typeface="Times New Roman"/>
                <a:cs typeface="Times New Roman"/>
              </a:rPr>
              <a:t>Infinito, loro esecutore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congiunto.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46050" algn="just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(81.3) 7:0.3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10" dirty="0">
                <a:latin typeface="Times New Roman"/>
                <a:cs typeface="Times New Roman"/>
              </a:rPr>
              <a:t>sostenitore </a:t>
            </a:r>
            <a:r>
              <a:rPr sz="1200" spc="-5" dirty="0">
                <a:latin typeface="Times New Roman"/>
                <a:cs typeface="Times New Roman"/>
              </a:rPr>
              <a:t>delle realtà spirituali,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Seconda Sorgente </a:t>
            </a:r>
            <a:r>
              <a:rPr sz="1200" dirty="0">
                <a:latin typeface="Times New Roman"/>
                <a:cs typeface="Times New Roman"/>
              </a:rPr>
              <a:t>e Centro è il </a:t>
            </a:r>
            <a:r>
              <a:rPr sz="1200" spc="-5" dirty="0">
                <a:latin typeface="Times New Roman"/>
                <a:cs typeface="Times New Roman"/>
              </a:rPr>
              <a:t>contrappeso eterno dell’Isola del </a:t>
            </a:r>
            <a:r>
              <a:rPr sz="1200" dirty="0">
                <a:latin typeface="Times New Roman"/>
                <a:cs typeface="Times New Roman"/>
              </a:rPr>
              <a:t>Paradiso, </a:t>
            </a:r>
            <a:r>
              <a:rPr sz="1200" spc="-5" dirty="0">
                <a:latin typeface="Times New Roman"/>
                <a:cs typeface="Times New Roman"/>
              </a:rPr>
              <a:t>che  </a:t>
            </a:r>
            <a:r>
              <a:rPr sz="1200" dirty="0">
                <a:latin typeface="Times New Roman"/>
                <a:cs typeface="Times New Roman"/>
              </a:rPr>
              <a:t>sostiene </a:t>
            </a:r>
            <a:r>
              <a:rPr sz="1200" spc="-5" dirty="0">
                <a:latin typeface="Times New Roman"/>
                <a:cs typeface="Times New Roman"/>
              </a:rPr>
              <a:t>così stupendamente </a:t>
            </a:r>
            <a:r>
              <a:rPr sz="1200" dirty="0">
                <a:latin typeface="Times New Roman"/>
                <a:cs typeface="Times New Roman"/>
              </a:rPr>
              <a:t>tutte le </a:t>
            </a:r>
            <a:r>
              <a:rPr sz="1200" spc="-5" dirty="0">
                <a:latin typeface="Times New Roman"/>
                <a:cs typeface="Times New Roman"/>
              </a:rPr>
              <a:t>cose materiali.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tal modo la Prima Sorgente e </a:t>
            </a:r>
            <a:r>
              <a:rPr sz="1200" spc="-5" dirty="0">
                <a:latin typeface="Times New Roman"/>
                <a:cs typeface="Times New Roman"/>
              </a:rPr>
              <a:t>Centro </a:t>
            </a:r>
            <a:r>
              <a:rPr sz="1200" dirty="0">
                <a:latin typeface="Times New Roman"/>
                <a:cs typeface="Times New Roman"/>
              </a:rPr>
              <a:t>è perennemente rivelata </a:t>
            </a:r>
            <a:r>
              <a:rPr sz="1200" spc="-5" dirty="0">
                <a:latin typeface="Times New Roman"/>
                <a:cs typeface="Times New Roman"/>
              </a:rPr>
              <a:t>nella </a:t>
            </a:r>
            <a:r>
              <a:rPr sz="1200" spc="5" dirty="0">
                <a:latin typeface="Times New Roman"/>
                <a:cs typeface="Times New Roman"/>
              </a:rPr>
              <a:t>bellezza  </a:t>
            </a:r>
            <a:r>
              <a:rPr sz="1200" spc="-5" dirty="0">
                <a:latin typeface="Times New Roman"/>
                <a:cs typeface="Times New Roman"/>
              </a:rPr>
              <a:t>materiale dei mirabili </a:t>
            </a:r>
            <a:r>
              <a:rPr sz="1200" dirty="0">
                <a:latin typeface="Times New Roman"/>
                <a:cs typeface="Times New Roman"/>
              </a:rPr>
              <a:t>archetipi </a:t>
            </a:r>
            <a:r>
              <a:rPr sz="1200" spc="-5" dirty="0">
                <a:latin typeface="Times New Roman"/>
                <a:cs typeface="Times New Roman"/>
              </a:rPr>
              <a:t>dell’Isola centrale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nei valori spirituali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personalità celeste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Figlio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Eterno.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558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(81.4) 7:0.4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Eterno </a:t>
            </a:r>
            <a:r>
              <a:rPr sz="1200" dirty="0">
                <a:latin typeface="Times New Roman"/>
                <a:cs typeface="Times New Roman"/>
              </a:rPr>
              <a:t>è il </a:t>
            </a:r>
            <a:r>
              <a:rPr sz="1200" spc="-5" dirty="0">
                <a:latin typeface="Times New Roman"/>
                <a:cs typeface="Times New Roman"/>
              </a:rPr>
              <a:t>sostenitore effettivo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vasta creazione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realtà </a:t>
            </a:r>
            <a:r>
              <a:rPr sz="1200" dirty="0">
                <a:latin typeface="Times New Roman"/>
                <a:cs typeface="Times New Roman"/>
              </a:rPr>
              <a:t>spirituali e di </a:t>
            </a:r>
            <a:r>
              <a:rPr sz="1200" spc="-5" dirty="0">
                <a:latin typeface="Times New Roman"/>
                <a:cs typeface="Times New Roman"/>
              </a:rPr>
              <a:t>esseri </a:t>
            </a:r>
            <a:r>
              <a:rPr sz="1200" dirty="0">
                <a:latin typeface="Times New Roman"/>
                <a:cs typeface="Times New Roman"/>
              </a:rPr>
              <a:t>spirituali.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mondo dello spirito  è </a:t>
            </a:r>
            <a:r>
              <a:rPr sz="1200" spc="-5" dirty="0">
                <a:latin typeface="Times New Roman"/>
                <a:cs typeface="Times New Roman"/>
              </a:rPr>
              <a:t>l’habitus,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condotta personale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Figlio, </a:t>
            </a:r>
            <a:r>
              <a:rPr sz="1200" dirty="0">
                <a:latin typeface="Times New Roman"/>
                <a:cs typeface="Times New Roman"/>
              </a:rPr>
              <a:t>e le </a:t>
            </a:r>
            <a:r>
              <a:rPr sz="1200" spc="-5" dirty="0">
                <a:latin typeface="Times New Roman"/>
                <a:cs typeface="Times New Roman"/>
              </a:rPr>
              <a:t>realtà impersonali della </a:t>
            </a:r>
            <a:r>
              <a:rPr sz="1200" dirty="0">
                <a:latin typeface="Times New Roman"/>
                <a:cs typeface="Times New Roman"/>
              </a:rPr>
              <a:t>natura </a:t>
            </a:r>
            <a:r>
              <a:rPr sz="1200" spc="-5" dirty="0">
                <a:latin typeface="Times New Roman"/>
                <a:cs typeface="Times New Roman"/>
              </a:rPr>
              <a:t>spirituale </a:t>
            </a:r>
            <a:r>
              <a:rPr sz="1200" dirty="0">
                <a:latin typeface="Times New Roman"/>
                <a:cs typeface="Times New Roman"/>
              </a:rPr>
              <a:t>rispondono </a:t>
            </a:r>
            <a:r>
              <a:rPr sz="1200" spc="-5" dirty="0">
                <a:latin typeface="Times New Roman"/>
                <a:cs typeface="Times New Roman"/>
              </a:rPr>
              <a:t>sempre alla </a:t>
            </a:r>
            <a:r>
              <a:rPr sz="1200" dirty="0">
                <a:latin typeface="Times New Roman"/>
                <a:cs typeface="Times New Roman"/>
              </a:rPr>
              <a:t>volontà </a:t>
            </a:r>
            <a:r>
              <a:rPr sz="1200" spc="-5" dirty="0">
                <a:latin typeface="Times New Roman"/>
                <a:cs typeface="Times New Roman"/>
              </a:rPr>
              <a:t>ed al  proposito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personalità perfetta del Figlio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Assoluto.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9017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(81.5) 7:0.5 </a:t>
            </a:r>
            <a:r>
              <a:rPr sz="1200" spc="-5" dirty="0">
                <a:latin typeface="Times New Roman"/>
                <a:cs typeface="Times New Roman"/>
              </a:rPr>
              <a:t>Tuttavia,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non è </a:t>
            </a:r>
            <a:r>
              <a:rPr sz="1200" spc="-5" dirty="0">
                <a:latin typeface="Times New Roman"/>
                <a:cs typeface="Times New Roman"/>
              </a:rPr>
              <a:t>personalmente </a:t>
            </a:r>
            <a:r>
              <a:rPr sz="1200" dirty="0">
                <a:latin typeface="Times New Roman"/>
                <a:cs typeface="Times New Roman"/>
              </a:rPr>
              <a:t>responsabile </a:t>
            </a:r>
            <a:r>
              <a:rPr sz="1200" spc="-5" dirty="0">
                <a:latin typeface="Times New Roman"/>
                <a:cs typeface="Times New Roman"/>
              </a:rPr>
              <a:t>della condotta </a:t>
            </a:r>
            <a:r>
              <a:rPr sz="1200" dirty="0">
                <a:latin typeface="Times New Roman"/>
                <a:cs typeface="Times New Roman"/>
              </a:rPr>
              <a:t>di tutte le </a:t>
            </a:r>
            <a:r>
              <a:rPr sz="1200" spc="-5" dirty="0">
                <a:latin typeface="Times New Roman"/>
                <a:cs typeface="Times New Roman"/>
              </a:rPr>
              <a:t>personalità </a:t>
            </a:r>
            <a:r>
              <a:rPr sz="1200" dirty="0">
                <a:latin typeface="Times New Roman"/>
                <a:cs typeface="Times New Roman"/>
              </a:rPr>
              <a:t>spirituali.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volontà della  </a:t>
            </a:r>
            <a:r>
              <a:rPr sz="1200" spc="-5" dirty="0">
                <a:latin typeface="Times New Roman"/>
                <a:cs typeface="Times New Roman"/>
              </a:rPr>
              <a:t>creatura personale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relativamente libera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perciò determina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azioni </a:t>
            </a:r>
            <a:r>
              <a:rPr sz="1200" dirty="0">
                <a:latin typeface="Times New Roman"/>
                <a:cs typeface="Times New Roman"/>
              </a:rPr>
              <a:t>di questi </a:t>
            </a:r>
            <a:r>
              <a:rPr sz="1200" spc="-5" dirty="0">
                <a:latin typeface="Times New Roman"/>
                <a:cs typeface="Times New Roman"/>
              </a:rPr>
              <a:t>esseri </a:t>
            </a:r>
            <a:r>
              <a:rPr sz="1200" dirty="0">
                <a:latin typeface="Times New Roman"/>
                <a:cs typeface="Times New Roman"/>
              </a:rPr>
              <a:t>volitivi.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mondo spirituale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spc="5" dirty="0">
                <a:latin typeface="Times New Roman"/>
                <a:cs typeface="Times New Roman"/>
              </a:rPr>
              <a:t>libero </a:t>
            </a:r>
            <a:r>
              <a:rPr sz="1200" spc="-5" dirty="0">
                <a:latin typeface="Times New Roman"/>
                <a:cs typeface="Times New Roman"/>
              </a:rPr>
              <a:t>arbitrio  </a:t>
            </a:r>
            <a:r>
              <a:rPr sz="1200" dirty="0">
                <a:latin typeface="Times New Roman"/>
                <a:cs typeface="Times New Roman"/>
              </a:rPr>
              <a:t>non è quindi </a:t>
            </a:r>
            <a:r>
              <a:rPr sz="1200" spc="-5" dirty="0">
                <a:latin typeface="Times New Roman"/>
                <a:cs typeface="Times New Roman"/>
              </a:rPr>
              <a:t>sempre </a:t>
            </a:r>
            <a:r>
              <a:rPr sz="1200" dirty="0">
                <a:latin typeface="Times New Roman"/>
                <a:cs typeface="Times New Roman"/>
              </a:rPr>
              <a:t>veramente </a:t>
            </a:r>
            <a:r>
              <a:rPr sz="1200" spc="-5" dirty="0">
                <a:latin typeface="Times New Roman"/>
                <a:cs typeface="Times New Roman"/>
              </a:rPr>
              <a:t>rappresentativo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carattere del Figlio </a:t>
            </a:r>
            <a:r>
              <a:rPr sz="1200" dirty="0">
                <a:latin typeface="Times New Roman"/>
                <a:cs typeface="Times New Roman"/>
              </a:rPr>
              <a:t>Eterno, </a:t>
            </a:r>
            <a:r>
              <a:rPr sz="1200" spc="-5" dirty="0">
                <a:latin typeface="Times New Roman"/>
                <a:cs typeface="Times New Roman"/>
              </a:rPr>
              <a:t>così </a:t>
            </a:r>
            <a:r>
              <a:rPr sz="1200" dirty="0">
                <a:latin typeface="Times New Roman"/>
                <a:cs typeface="Times New Roman"/>
              </a:rPr>
              <a:t>come la natura su </a:t>
            </a:r>
            <a:r>
              <a:rPr sz="1200" spc="-5" dirty="0">
                <a:latin typeface="Times New Roman"/>
                <a:cs typeface="Times New Roman"/>
              </a:rPr>
              <a:t>Urantia </a:t>
            </a:r>
            <a:r>
              <a:rPr sz="1200" dirty="0">
                <a:latin typeface="Times New Roman"/>
                <a:cs typeface="Times New Roman"/>
              </a:rPr>
              <a:t>non è </a:t>
            </a:r>
            <a:r>
              <a:rPr sz="1200" spc="-5" dirty="0">
                <a:latin typeface="Times New Roman"/>
                <a:cs typeface="Times New Roman"/>
              </a:rPr>
              <a:t>realmente  rivelatrice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perfezione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dell’immutabilità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Paradiso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della Deità. Ma indipendentemente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ciò </a:t>
            </a:r>
            <a:r>
              <a:rPr sz="1200" dirty="0">
                <a:latin typeface="Times New Roman"/>
                <a:cs typeface="Times New Roman"/>
              </a:rPr>
              <a:t>che può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caratterizzare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4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141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91500" cy="4132579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27178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l’azione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libero arbitrio degli </a:t>
            </a:r>
            <a:r>
              <a:rPr sz="1200" dirty="0">
                <a:latin typeface="Times New Roman"/>
                <a:cs typeface="Times New Roman"/>
              </a:rPr>
              <a:t>uomini o </a:t>
            </a:r>
            <a:r>
              <a:rPr sz="1200" spc="-5" dirty="0">
                <a:latin typeface="Times New Roman"/>
                <a:cs typeface="Times New Roman"/>
              </a:rPr>
              <a:t>degli </a:t>
            </a:r>
            <a:r>
              <a:rPr sz="1200" dirty="0">
                <a:latin typeface="Times New Roman"/>
                <a:cs typeface="Times New Roman"/>
              </a:rPr>
              <a:t>angeli, il dominio </a:t>
            </a:r>
            <a:r>
              <a:rPr sz="1200" spc="-5" dirty="0">
                <a:latin typeface="Times New Roman"/>
                <a:cs typeface="Times New Roman"/>
              </a:rPr>
              <a:t>eterno del Figlio sul controllo della gravità universale </a:t>
            </a:r>
            <a:r>
              <a:rPr sz="1200" dirty="0">
                <a:latin typeface="Times New Roman"/>
                <a:cs typeface="Times New Roman"/>
              </a:rPr>
              <a:t>di tutte le  </a:t>
            </a:r>
            <a:r>
              <a:rPr sz="1200" spc="-5" dirty="0">
                <a:latin typeface="Times New Roman"/>
                <a:cs typeface="Times New Roman"/>
              </a:rPr>
              <a:t>realtà </a:t>
            </a:r>
            <a:r>
              <a:rPr sz="1200" dirty="0">
                <a:latin typeface="Times New Roman"/>
                <a:cs typeface="Times New Roman"/>
              </a:rPr>
              <a:t>spirituali </a:t>
            </a:r>
            <a:r>
              <a:rPr sz="1200" spc="-5" dirty="0">
                <a:latin typeface="Times New Roman"/>
                <a:cs typeface="Times New Roman"/>
              </a:rPr>
              <a:t>continua ad essere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assoluto.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1. Il circuito della gravità</a:t>
            </a:r>
            <a:r>
              <a:rPr sz="1600" b="1" spc="10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spirituale</a:t>
            </a:r>
            <a:endParaRPr sz="1600">
              <a:latin typeface="Times New Roman"/>
              <a:cs typeface="Times New Roman"/>
            </a:endParaRPr>
          </a:p>
          <a:p>
            <a:pPr marL="76200" marR="68580">
              <a:lnSpc>
                <a:spcPct val="95700"/>
              </a:lnSpc>
              <a:spcBef>
                <a:spcPts val="138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(81.6) 7:1.1 </a:t>
            </a:r>
            <a:r>
              <a:rPr sz="1200" dirty="0">
                <a:latin typeface="Times New Roman"/>
                <a:cs typeface="Times New Roman"/>
              </a:rPr>
              <a:t>Tutto </a:t>
            </a:r>
            <a:r>
              <a:rPr sz="1200" spc="-5" dirty="0">
                <a:latin typeface="Times New Roman"/>
                <a:cs typeface="Times New Roman"/>
              </a:rPr>
              <a:t>ciò </a:t>
            </a:r>
            <a:r>
              <a:rPr sz="1200" dirty="0">
                <a:latin typeface="Times New Roman"/>
                <a:cs typeface="Times New Roman"/>
              </a:rPr>
              <a:t>che è </a:t>
            </a:r>
            <a:r>
              <a:rPr sz="1200" spc="-5" dirty="0">
                <a:latin typeface="Times New Roman"/>
                <a:cs typeface="Times New Roman"/>
              </a:rPr>
              <a:t>stato insegnato </a:t>
            </a:r>
            <a:r>
              <a:rPr sz="1200" dirty="0">
                <a:latin typeface="Times New Roman"/>
                <a:cs typeface="Times New Roman"/>
              </a:rPr>
              <a:t>sull’immanenza di Dio, sulla </a:t>
            </a:r>
            <a:r>
              <a:rPr sz="1200" spc="-5" dirty="0">
                <a:latin typeface="Times New Roman"/>
                <a:cs typeface="Times New Roman"/>
              </a:rPr>
              <a:t>sua onnipresenza, </a:t>
            </a:r>
            <a:r>
              <a:rPr sz="1200" dirty="0">
                <a:latin typeface="Times New Roman"/>
                <a:cs typeface="Times New Roman"/>
              </a:rPr>
              <a:t>onnipotenza </a:t>
            </a:r>
            <a:r>
              <a:rPr sz="1200" spc="-5" dirty="0">
                <a:latin typeface="Times New Roman"/>
                <a:cs typeface="Times New Roman"/>
              </a:rPr>
              <a:t>ed onniscienza, </a:t>
            </a:r>
            <a:r>
              <a:rPr sz="1200" dirty="0">
                <a:latin typeface="Times New Roman"/>
                <a:cs typeface="Times New Roman"/>
              </a:rPr>
              <a:t>è ugualmente  </a:t>
            </a:r>
            <a:r>
              <a:rPr sz="1200" spc="-5" dirty="0">
                <a:latin typeface="Times New Roman"/>
                <a:cs typeface="Times New Roman"/>
              </a:rPr>
              <a:t>vero per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nei </a:t>
            </a:r>
            <a:r>
              <a:rPr sz="1200" dirty="0">
                <a:latin typeface="Times New Roman"/>
                <a:cs typeface="Times New Roman"/>
              </a:rPr>
              <a:t>domini spirituali.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pura ed </a:t>
            </a:r>
            <a:r>
              <a:rPr sz="1200" spc="-5" dirty="0">
                <a:latin typeface="Times New Roman"/>
                <a:cs typeface="Times New Roman"/>
              </a:rPr>
              <a:t>universale gravità </a:t>
            </a:r>
            <a:r>
              <a:rPr sz="1200" dirty="0">
                <a:latin typeface="Times New Roman"/>
                <a:cs typeface="Times New Roman"/>
              </a:rPr>
              <a:t>spirituale di tutta la </a:t>
            </a:r>
            <a:r>
              <a:rPr sz="1200" spc="-5" dirty="0">
                <a:latin typeface="Times New Roman"/>
                <a:cs typeface="Times New Roman"/>
              </a:rPr>
              <a:t>creazione, questo circuito </a:t>
            </a:r>
            <a:r>
              <a:rPr sz="1200" dirty="0">
                <a:latin typeface="Times New Roman"/>
                <a:cs typeface="Times New Roman"/>
              </a:rPr>
              <a:t>esclusivamente  </a:t>
            </a:r>
            <a:r>
              <a:rPr sz="1200" spc="-5" dirty="0">
                <a:latin typeface="Times New Roman"/>
                <a:cs typeface="Times New Roman"/>
              </a:rPr>
              <a:t>spirituale, riconduce </a:t>
            </a:r>
            <a:r>
              <a:rPr sz="1200" dirty="0">
                <a:latin typeface="Times New Roman"/>
                <a:cs typeface="Times New Roman"/>
              </a:rPr>
              <a:t>direttamente </a:t>
            </a:r>
            <a:r>
              <a:rPr sz="1200" spc="-5" dirty="0">
                <a:latin typeface="Times New Roman"/>
                <a:cs typeface="Times New Roman"/>
              </a:rPr>
              <a:t>alla </a:t>
            </a:r>
            <a:r>
              <a:rPr sz="1200" dirty="0">
                <a:latin typeface="Times New Roman"/>
                <a:cs typeface="Times New Roman"/>
              </a:rPr>
              <a:t>persona della </a:t>
            </a:r>
            <a:r>
              <a:rPr sz="1200" spc="-5" dirty="0">
                <a:latin typeface="Times New Roman"/>
                <a:cs typeface="Times New Roman"/>
              </a:rPr>
              <a:t>Seconda Sorgente </a:t>
            </a:r>
            <a:r>
              <a:rPr sz="1200" dirty="0">
                <a:latin typeface="Times New Roman"/>
                <a:cs typeface="Times New Roman"/>
              </a:rPr>
              <a:t>e Centro in </a:t>
            </a:r>
            <a:r>
              <a:rPr sz="1200" spc="-5" dirty="0">
                <a:latin typeface="Times New Roman"/>
                <a:cs typeface="Times New Roman"/>
              </a:rPr>
              <a:t>Paradiso.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Eterno presiede al </a:t>
            </a:r>
            <a:r>
              <a:rPr sz="1200" dirty="0">
                <a:latin typeface="Times New Roman"/>
                <a:cs typeface="Times New Roman"/>
              </a:rPr>
              <a:t>controllo </a:t>
            </a:r>
            <a:r>
              <a:rPr sz="1200" spc="-5" dirty="0">
                <a:latin typeface="Times New Roman"/>
                <a:cs typeface="Times New Roman"/>
              </a:rPr>
              <a:t>ed  alle operazioni </a:t>
            </a:r>
            <a:r>
              <a:rPr sz="1200" dirty="0">
                <a:latin typeface="Times New Roman"/>
                <a:cs typeface="Times New Roman"/>
              </a:rPr>
              <a:t>di questo dominio spirituale </a:t>
            </a:r>
            <a:r>
              <a:rPr sz="1200" spc="-5" dirty="0">
                <a:latin typeface="Times New Roman"/>
                <a:cs typeface="Times New Roman"/>
              </a:rPr>
              <a:t>sempre presente ed infallibile </a:t>
            </a:r>
            <a:r>
              <a:rPr sz="1200" dirty="0">
                <a:latin typeface="Times New Roman"/>
                <a:cs typeface="Times New Roman"/>
              </a:rPr>
              <a:t>su tutti i </a:t>
            </a:r>
            <a:r>
              <a:rPr sz="1200" spc="-5" dirty="0">
                <a:latin typeface="Times New Roman"/>
                <a:cs typeface="Times New Roman"/>
              </a:rPr>
              <a:t>veri valori spirituali.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tal modo il </a:t>
            </a:r>
            <a:r>
              <a:rPr sz="1200" spc="-5" dirty="0">
                <a:latin typeface="Times New Roman"/>
                <a:cs typeface="Times New Roman"/>
              </a:rPr>
              <a:t>Figlio Eterno  esercita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sovranità </a:t>
            </a:r>
            <a:r>
              <a:rPr sz="1200" dirty="0">
                <a:latin typeface="Times New Roman"/>
                <a:cs typeface="Times New Roman"/>
              </a:rPr>
              <a:t>spirituale </a:t>
            </a:r>
            <a:r>
              <a:rPr sz="1200" spc="-5" dirty="0">
                <a:latin typeface="Times New Roman"/>
                <a:cs typeface="Times New Roman"/>
              </a:rPr>
              <a:t>assoluta. Egli, per così dire, tiene </a:t>
            </a:r>
            <a:r>
              <a:rPr sz="1200" dirty="0">
                <a:latin typeface="Times New Roman"/>
                <a:cs typeface="Times New Roman"/>
              </a:rPr>
              <a:t>letteralmente </a:t>
            </a:r>
            <a:r>
              <a:rPr sz="1200" spc="-5" dirty="0">
                <a:latin typeface="Times New Roman"/>
                <a:cs typeface="Times New Roman"/>
              </a:rPr>
              <a:t>nel cavo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mano tutte le </a:t>
            </a:r>
            <a:r>
              <a:rPr sz="1200" spc="-5" dirty="0">
                <a:latin typeface="Times New Roman"/>
                <a:cs typeface="Times New Roman"/>
              </a:rPr>
              <a:t>realtà </a:t>
            </a:r>
            <a:r>
              <a:rPr sz="1200" dirty="0">
                <a:latin typeface="Times New Roman"/>
                <a:cs typeface="Times New Roman"/>
              </a:rPr>
              <a:t>spirituali e  tutti i </a:t>
            </a:r>
            <a:r>
              <a:rPr sz="1200" spc="-5" dirty="0">
                <a:latin typeface="Times New Roman"/>
                <a:cs typeface="Times New Roman"/>
              </a:rPr>
              <a:t>valori spiritualizzati.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controllo della </a:t>
            </a:r>
            <a:r>
              <a:rPr sz="1200" dirty="0">
                <a:latin typeface="Times New Roman"/>
                <a:cs typeface="Times New Roman"/>
              </a:rPr>
              <a:t>gravità spirituale </a:t>
            </a:r>
            <a:r>
              <a:rPr sz="1200" spc="-5" dirty="0">
                <a:latin typeface="Times New Roman"/>
                <a:cs typeface="Times New Roman"/>
              </a:rPr>
              <a:t>universale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sovranità </a:t>
            </a:r>
            <a:r>
              <a:rPr sz="1200" dirty="0">
                <a:latin typeface="Times New Roman"/>
                <a:cs typeface="Times New Roman"/>
              </a:rPr>
              <a:t>spirituale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universale.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76200" marR="7112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(82.1) 7:1.2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controllo di </a:t>
            </a:r>
            <a:r>
              <a:rPr sz="1200" spc="-5" dirty="0">
                <a:latin typeface="Times New Roman"/>
                <a:cs typeface="Times New Roman"/>
              </a:rPr>
              <a:t>gravità </a:t>
            </a:r>
            <a:r>
              <a:rPr sz="1200" dirty="0">
                <a:latin typeface="Times New Roman"/>
                <a:cs typeface="Times New Roman"/>
              </a:rPr>
              <a:t>delle cose </a:t>
            </a:r>
            <a:r>
              <a:rPr sz="1200" spc="-5" dirty="0">
                <a:latin typeface="Times New Roman"/>
                <a:cs typeface="Times New Roman"/>
              </a:rPr>
              <a:t>spirituali opera indipendentemente dal tempo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dallo spazio; per questo l’energia  spirituale </a:t>
            </a:r>
            <a:r>
              <a:rPr sz="1200" dirty="0">
                <a:latin typeface="Times New Roman"/>
                <a:cs typeface="Times New Roman"/>
              </a:rPr>
              <a:t>non diminuisce </a:t>
            </a:r>
            <a:r>
              <a:rPr sz="1200" spc="-5" dirty="0">
                <a:latin typeface="Times New Roman"/>
                <a:cs typeface="Times New Roman"/>
              </a:rPr>
              <a:t>nella trasmissione.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gravità </a:t>
            </a:r>
            <a:r>
              <a:rPr sz="1200" dirty="0">
                <a:latin typeface="Times New Roman"/>
                <a:cs typeface="Times New Roman"/>
              </a:rPr>
              <a:t>spirituale non </a:t>
            </a:r>
            <a:r>
              <a:rPr sz="1200" spc="-5" dirty="0">
                <a:latin typeface="Times New Roman"/>
                <a:cs typeface="Times New Roman"/>
              </a:rPr>
              <a:t>subisce </a:t>
            </a:r>
            <a:r>
              <a:rPr sz="1200" dirty="0">
                <a:latin typeface="Times New Roman"/>
                <a:cs typeface="Times New Roman"/>
              </a:rPr>
              <a:t>mai </a:t>
            </a:r>
            <a:r>
              <a:rPr sz="1200" spc="-5" dirty="0">
                <a:latin typeface="Times New Roman"/>
                <a:cs typeface="Times New Roman"/>
              </a:rPr>
              <a:t>ritardi </a:t>
            </a:r>
            <a:r>
              <a:rPr sz="1200" dirty="0">
                <a:latin typeface="Times New Roman"/>
                <a:cs typeface="Times New Roman"/>
              </a:rPr>
              <a:t>dovuti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tempo, né è </a:t>
            </a:r>
            <a:r>
              <a:rPr sz="1200" spc="-5" dirty="0">
                <a:latin typeface="Times New Roman"/>
                <a:cs typeface="Times New Roman"/>
              </a:rPr>
              <a:t>soggetta </a:t>
            </a:r>
            <a:r>
              <a:rPr sz="1200" dirty="0">
                <a:latin typeface="Times New Roman"/>
                <a:cs typeface="Times New Roman"/>
              </a:rPr>
              <a:t>a  diminuzione a </a:t>
            </a:r>
            <a:r>
              <a:rPr sz="1200" spc="-5" dirty="0">
                <a:latin typeface="Times New Roman"/>
                <a:cs typeface="Times New Roman"/>
              </a:rPr>
              <a:t>causa dello </a:t>
            </a:r>
            <a:r>
              <a:rPr sz="1200" dirty="0">
                <a:latin typeface="Times New Roman"/>
                <a:cs typeface="Times New Roman"/>
              </a:rPr>
              <a:t>spazio. </a:t>
            </a:r>
            <a:r>
              <a:rPr sz="1200" spc="-5" dirty="0">
                <a:latin typeface="Times New Roman"/>
                <a:cs typeface="Times New Roman"/>
              </a:rPr>
              <a:t>Essa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decresce </a:t>
            </a:r>
            <a:r>
              <a:rPr sz="1200" dirty="0">
                <a:latin typeface="Times New Roman"/>
                <a:cs typeface="Times New Roman"/>
              </a:rPr>
              <a:t>in proporzione </a:t>
            </a:r>
            <a:r>
              <a:rPr sz="1200" spc="-5" dirty="0">
                <a:latin typeface="Times New Roman"/>
                <a:cs typeface="Times New Roman"/>
              </a:rPr>
              <a:t>al quadrato </a:t>
            </a:r>
            <a:r>
              <a:rPr sz="1200" dirty="0">
                <a:latin typeface="Times New Roman"/>
                <a:cs typeface="Times New Roman"/>
              </a:rPr>
              <a:t>della distanza </a:t>
            </a:r>
            <a:r>
              <a:rPr sz="1200" spc="-5" dirty="0">
                <a:latin typeface="Times New Roman"/>
                <a:cs typeface="Times New Roman"/>
              </a:rPr>
              <a:t>dalla </a:t>
            </a:r>
            <a:r>
              <a:rPr sz="1200" dirty="0">
                <a:latin typeface="Times New Roman"/>
                <a:cs typeface="Times New Roman"/>
              </a:rPr>
              <a:t>quale </a:t>
            </a:r>
            <a:r>
              <a:rPr sz="1200" spc="-5" dirty="0">
                <a:latin typeface="Times New Roman"/>
                <a:cs typeface="Times New Roman"/>
              </a:rPr>
              <a:t>viene trasmessa;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circuiti  del </a:t>
            </a:r>
            <a:r>
              <a:rPr sz="1200" dirty="0">
                <a:latin typeface="Times New Roman"/>
                <a:cs typeface="Times New Roman"/>
              </a:rPr>
              <a:t>puro </a:t>
            </a:r>
            <a:r>
              <a:rPr sz="1200" spc="-5" dirty="0">
                <a:latin typeface="Times New Roman"/>
                <a:cs typeface="Times New Roman"/>
              </a:rPr>
              <a:t>potere </a:t>
            </a:r>
            <a:r>
              <a:rPr sz="1200" dirty="0">
                <a:latin typeface="Times New Roman"/>
                <a:cs typeface="Times New Roman"/>
              </a:rPr>
              <a:t>spirituale non sono </a:t>
            </a:r>
            <a:r>
              <a:rPr sz="1200" spc="-5" dirty="0">
                <a:latin typeface="Times New Roman"/>
                <a:cs typeface="Times New Roman"/>
              </a:rPr>
              <a:t>rallentati </a:t>
            </a:r>
            <a:r>
              <a:rPr sz="1200" dirty="0">
                <a:latin typeface="Times New Roman"/>
                <a:cs typeface="Times New Roman"/>
              </a:rPr>
              <a:t>dalla </a:t>
            </a:r>
            <a:r>
              <a:rPr sz="1200" spc="-5" dirty="0">
                <a:latin typeface="Times New Roman"/>
                <a:cs typeface="Times New Roman"/>
              </a:rPr>
              <a:t>massa della creazione materiale. Questa </a:t>
            </a:r>
            <a:r>
              <a:rPr sz="1200" dirty="0">
                <a:latin typeface="Times New Roman"/>
                <a:cs typeface="Times New Roman"/>
              </a:rPr>
              <a:t>trascendenza </a:t>
            </a:r>
            <a:r>
              <a:rPr sz="1200" spc="-5" dirty="0">
                <a:latin typeface="Times New Roman"/>
                <a:cs typeface="Times New Roman"/>
              </a:rPr>
              <a:t>del tempo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dello </a:t>
            </a:r>
            <a:r>
              <a:rPr sz="1200" spc="5" dirty="0">
                <a:latin typeface="Times New Roman"/>
                <a:cs typeface="Times New Roman"/>
              </a:rPr>
              <a:t>spazio </a:t>
            </a:r>
            <a:r>
              <a:rPr sz="1200" dirty="0">
                <a:latin typeface="Times New Roman"/>
                <a:cs typeface="Times New Roman"/>
              </a:rPr>
              <a:t>da  </a:t>
            </a:r>
            <a:r>
              <a:rPr sz="1200" spc="-5" dirty="0">
                <a:latin typeface="Times New Roman"/>
                <a:cs typeface="Times New Roman"/>
              </a:rPr>
              <a:t>parte delle energie </a:t>
            </a:r>
            <a:r>
              <a:rPr sz="1200" dirty="0">
                <a:latin typeface="Times New Roman"/>
                <a:cs typeface="Times New Roman"/>
              </a:rPr>
              <a:t>del puro </a:t>
            </a:r>
            <a:r>
              <a:rPr sz="1200" spc="-5" dirty="0">
                <a:latin typeface="Times New Roman"/>
                <a:cs typeface="Times New Roman"/>
              </a:rPr>
              <a:t>spirito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inerente all’assolutezza del Figlio; </a:t>
            </a:r>
            <a:r>
              <a:rPr sz="1200" dirty="0">
                <a:latin typeface="Times New Roman"/>
                <a:cs typeface="Times New Roman"/>
              </a:rPr>
              <a:t>essa non è dovuta </a:t>
            </a:r>
            <a:r>
              <a:rPr sz="1200" spc="-5" dirty="0">
                <a:latin typeface="Times New Roman"/>
                <a:cs typeface="Times New Roman"/>
              </a:rPr>
              <a:t>all’intervento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forze  antigravitazionali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Terza Sorgente </a:t>
            </a:r>
            <a:r>
              <a:rPr sz="1200" dirty="0">
                <a:latin typeface="Times New Roman"/>
                <a:cs typeface="Times New Roman"/>
              </a:rPr>
              <a:t>e Centro.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 algn="just">
              <a:lnSpc>
                <a:spcPts val="141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(82.2) 7:1.3 </a:t>
            </a:r>
            <a:r>
              <a:rPr sz="1200" spc="-1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realtà spirituali </a:t>
            </a:r>
            <a:r>
              <a:rPr sz="1200" dirty="0">
                <a:latin typeface="Times New Roman"/>
                <a:cs typeface="Times New Roman"/>
              </a:rPr>
              <a:t>rispondono </a:t>
            </a:r>
            <a:r>
              <a:rPr sz="1200" spc="-5" dirty="0">
                <a:latin typeface="Times New Roman"/>
                <a:cs typeface="Times New Roman"/>
              </a:rPr>
              <a:t>al potere d’attrazione del </a:t>
            </a:r>
            <a:r>
              <a:rPr sz="1200" dirty="0">
                <a:latin typeface="Times New Roman"/>
                <a:cs typeface="Times New Roman"/>
              </a:rPr>
              <a:t>centro di </a:t>
            </a:r>
            <a:r>
              <a:rPr sz="1200" spc="-5" dirty="0">
                <a:latin typeface="Times New Roman"/>
                <a:cs typeface="Times New Roman"/>
              </a:rPr>
              <a:t>gravità spirituale </a:t>
            </a:r>
            <a:r>
              <a:rPr sz="1200" dirty="0">
                <a:latin typeface="Times New Roman"/>
                <a:cs typeface="Times New Roman"/>
              </a:rPr>
              <a:t>secondo il loro </a:t>
            </a:r>
            <a:r>
              <a:rPr sz="1200" spc="-5" dirty="0">
                <a:latin typeface="Times New Roman"/>
                <a:cs typeface="Times New Roman"/>
              </a:rPr>
              <a:t>valore qualitativo,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il</a:t>
            </a:r>
            <a:endParaRPr sz="1200">
              <a:latin typeface="Times New Roman"/>
              <a:cs typeface="Times New Roman"/>
            </a:endParaRPr>
          </a:p>
          <a:p>
            <a:pPr marL="76200" marR="211454" algn="just">
              <a:lnSpc>
                <a:spcPts val="1380"/>
              </a:lnSpc>
              <a:spcBef>
                <a:spcPts val="65"/>
              </a:spcBef>
            </a:pP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grado effettivo </a:t>
            </a:r>
            <a:r>
              <a:rPr sz="1200" dirty="0">
                <a:latin typeface="Times New Roman"/>
                <a:cs typeface="Times New Roman"/>
              </a:rPr>
              <a:t>di natura </a:t>
            </a:r>
            <a:r>
              <a:rPr sz="1200" spc="-5" dirty="0">
                <a:latin typeface="Times New Roman"/>
                <a:cs typeface="Times New Roman"/>
              </a:rPr>
              <a:t>spirituale.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sostanza spirituale (qualità) </a:t>
            </a:r>
            <a:r>
              <a:rPr sz="1200" dirty="0">
                <a:latin typeface="Times New Roman"/>
                <a:cs typeface="Times New Roman"/>
              </a:rPr>
              <a:t>risponde </a:t>
            </a:r>
            <a:r>
              <a:rPr sz="1200" spc="-5" dirty="0">
                <a:latin typeface="Times New Roman"/>
                <a:cs typeface="Times New Roman"/>
              </a:rPr>
              <a:t>alla gravità spirituale come l’energia </a:t>
            </a:r>
            <a:r>
              <a:rPr sz="1200" dirty="0">
                <a:latin typeface="Times New Roman"/>
                <a:cs typeface="Times New Roman"/>
              </a:rPr>
              <a:t>organizzata  </a:t>
            </a:r>
            <a:r>
              <a:rPr sz="1200" spc="-5" dirty="0">
                <a:latin typeface="Times New Roman"/>
                <a:cs typeface="Times New Roman"/>
              </a:rPr>
              <a:t>della materia </a:t>
            </a:r>
            <a:r>
              <a:rPr sz="1200" dirty="0">
                <a:latin typeface="Times New Roman"/>
                <a:cs typeface="Times New Roman"/>
              </a:rPr>
              <a:t>fisica (quantità) </a:t>
            </a:r>
            <a:r>
              <a:rPr sz="1200" spc="-5" dirty="0">
                <a:latin typeface="Times New Roman"/>
                <a:cs typeface="Times New Roman"/>
              </a:rPr>
              <a:t>risponde alla gravità fisica.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valori </a:t>
            </a:r>
            <a:r>
              <a:rPr sz="1200" dirty="0">
                <a:latin typeface="Times New Roman"/>
                <a:cs typeface="Times New Roman"/>
              </a:rPr>
              <a:t>spirituali e le </a:t>
            </a:r>
            <a:r>
              <a:rPr sz="1200" spc="-5" dirty="0">
                <a:latin typeface="Times New Roman"/>
                <a:cs typeface="Times New Roman"/>
              </a:rPr>
              <a:t>forze </a:t>
            </a:r>
            <a:r>
              <a:rPr sz="1200" dirty="0">
                <a:latin typeface="Times New Roman"/>
                <a:cs typeface="Times New Roman"/>
              </a:rPr>
              <a:t>spirituali sono </a:t>
            </a:r>
            <a:r>
              <a:rPr sz="1200" i="1" spc="-5" dirty="0">
                <a:latin typeface="Times New Roman"/>
                <a:cs typeface="Times New Roman"/>
              </a:rPr>
              <a:t>reali. </a:t>
            </a:r>
            <a:r>
              <a:rPr sz="1200" spc="-5" dirty="0">
                <a:latin typeface="Times New Roman"/>
                <a:cs typeface="Times New Roman"/>
              </a:rPr>
              <a:t>Dal </a:t>
            </a:r>
            <a:r>
              <a:rPr sz="1200" dirty="0">
                <a:latin typeface="Times New Roman"/>
                <a:cs typeface="Times New Roman"/>
              </a:rPr>
              <a:t>punto di vista </a:t>
            </a:r>
            <a:r>
              <a:rPr sz="1200" spc="-5" dirty="0">
                <a:latin typeface="Times New Roman"/>
                <a:cs typeface="Times New Roman"/>
              </a:rPr>
              <a:t>della  personalità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spirito </a:t>
            </a:r>
            <a:r>
              <a:rPr sz="1200" dirty="0">
                <a:latin typeface="Times New Roman"/>
                <a:cs typeface="Times New Roman"/>
              </a:rPr>
              <a:t>è l’anima </a:t>
            </a:r>
            <a:r>
              <a:rPr sz="1200" spc="-5" dirty="0">
                <a:latin typeface="Times New Roman"/>
                <a:cs typeface="Times New Roman"/>
              </a:rPr>
              <a:t>della creazione;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materia </a:t>
            </a:r>
            <a:r>
              <a:rPr sz="1200" dirty="0">
                <a:latin typeface="Times New Roman"/>
                <a:cs typeface="Times New Roman"/>
              </a:rPr>
              <a:t>ne è </a:t>
            </a:r>
            <a:r>
              <a:rPr sz="1200" spc="-5" dirty="0">
                <a:latin typeface="Times New Roman"/>
                <a:cs typeface="Times New Roman"/>
              </a:rPr>
              <a:t>l’effimero </a:t>
            </a:r>
            <a:r>
              <a:rPr sz="1200" dirty="0">
                <a:latin typeface="Times New Roman"/>
                <a:cs typeface="Times New Roman"/>
              </a:rPr>
              <a:t>corpo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fisico.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4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142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216265" cy="38963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6858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(82.3) 7:1.4 </a:t>
            </a:r>
            <a:r>
              <a:rPr sz="1200" spc="-10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reazioni e le </a:t>
            </a:r>
            <a:r>
              <a:rPr sz="1200" spc="-5" dirty="0">
                <a:latin typeface="Times New Roman"/>
                <a:cs typeface="Times New Roman"/>
              </a:rPr>
              <a:t>fluttuazioni della gravità dello </a:t>
            </a:r>
            <a:r>
              <a:rPr sz="1200" dirty="0">
                <a:latin typeface="Times New Roman"/>
                <a:cs typeface="Times New Roman"/>
              </a:rPr>
              <a:t>spirito sono </a:t>
            </a:r>
            <a:r>
              <a:rPr sz="1200" spc="-5" dirty="0">
                <a:latin typeface="Times New Roman"/>
                <a:cs typeface="Times New Roman"/>
              </a:rPr>
              <a:t>sempre conformi al contenuto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valori </a:t>
            </a:r>
            <a:r>
              <a:rPr sz="1200" dirty="0">
                <a:latin typeface="Times New Roman"/>
                <a:cs typeface="Times New Roman"/>
              </a:rPr>
              <a:t>spirituali, allo </a:t>
            </a:r>
            <a:r>
              <a:rPr sz="1200" spc="-5" dirty="0">
                <a:latin typeface="Times New Roman"/>
                <a:cs typeface="Times New Roman"/>
              </a:rPr>
              <a:t>status  spirituale qualitativo </a:t>
            </a:r>
            <a:r>
              <a:rPr sz="1200" dirty="0">
                <a:latin typeface="Times New Roman"/>
                <a:cs typeface="Times New Roman"/>
              </a:rPr>
              <a:t>di un individuo o di un </a:t>
            </a:r>
            <a:r>
              <a:rPr sz="1200" spc="-5" dirty="0">
                <a:latin typeface="Times New Roman"/>
                <a:cs typeface="Times New Roman"/>
              </a:rPr>
              <a:t>mondo. Questo potere d’attrazione risponde istantaneamente ai valori </a:t>
            </a:r>
            <a:r>
              <a:rPr sz="1200" dirty="0">
                <a:latin typeface="Times New Roman"/>
                <a:cs typeface="Times New Roman"/>
              </a:rPr>
              <a:t>inter </a:t>
            </a:r>
            <a:r>
              <a:rPr sz="1200" spc="-5" dirty="0">
                <a:latin typeface="Times New Roman"/>
                <a:cs typeface="Times New Roman"/>
              </a:rPr>
              <a:t>ed  intraspirituali </a:t>
            </a:r>
            <a:r>
              <a:rPr sz="1200" dirty="0">
                <a:latin typeface="Times New Roman"/>
                <a:cs typeface="Times New Roman"/>
              </a:rPr>
              <a:t>di qualunque situazione </a:t>
            </a:r>
            <a:r>
              <a:rPr sz="1200" spc="-5" dirty="0">
                <a:latin typeface="Times New Roman"/>
                <a:cs typeface="Times New Roman"/>
              </a:rPr>
              <a:t>universale </a:t>
            </a:r>
            <a:r>
              <a:rPr sz="1200" dirty="0">
                <a:latin typeface="Times New Roman"/>
                <a:cs typeface="Times New Roman"/>
              </a:rPr>
              <a:t>o condizione </a:t>
            </a:r>
            <a:r>
              <a:rPr sz="1200" spc="-5" dirty="0">
                <a:latin typeface="Times New Roman"/>
                <a:cs typeface="Times New Roman"/>
              </a:rPr>
              <a:t>planetaria. Ogni </a:t>
            </a:r>
            <a:r>
              <a:rPr sz="1200" dirty="0">
                <a:latin typeface="Times New Roman"/>
                <a:cs typeface="Times New Roman"/>
              </a:rPr>
              <a:t>volta che una </a:t>
            </a:r>
            <a:r>
              <a:rPr sz="1200" spc="-5" dirty="0">
                <a:latin typeface="Times New Roman"/>
                <a:cs typeface="Times New Roman"/>
              </a:rPr>
              <a:t>realtà </a:t>
            </a:r>
            <a:r>
              <a:rPr sz="1200" dirty="0">
                <a:latin typeface="Times New Roman"/>
                <a:cs typeface="Times New Roman"/>
              </a:rPr>
              <a:t>spirituale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attua </a:t>
            </a:r>
            <a:r>
              <a:rPr sz="1200" spc="-5" dirty="0">
                <a:latin typeface="Times New Roman"/>
                <a:cs typeface="Times New Roman"/>
              </a:rPr>
              <a:t>negli Universi,  questo cambiamento </a:t>
            </a:r>
            <a:r>
              <a:rPr sz="1200" dirty="0">
                <a:latin typeface="Times New Roman"/>
                <a:cs typeface="Times New Roman"/>
              </a:rPr>
              <a:t>richiede </a:t>
            </a:r>
            <a:r>
              <a:rPr sz="1200" spc="-5" dirty="0">
                <a:latin typeface="Times New Roman"/>
                <a:cs typeface="Times New Roman"/>
              </a:rPr>
              <a:t>l’immediato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istantaneo raggiustamento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gravità dello spirito. Questo </a:t>
            </a:r>
            <a:r>
              <a:rPr sz="1200" dirty="0">
                <a:latin typeface="Times New Roman"/>
                <a:cs typeface="Times New Roman"/>
              </a:rPr>
              <a:t>nuovo </a:t>
            </a:r>
            <a:r>
              <a:rPr sz="1200" spc="-5" dirty="0">
                <a:latin typeface="Times New Roman"/>
                <a:cs typeface="Times New Roman"/>
              </a:rPr>
              <a:t>spirito </a:t>
            </a:r>
            <a:r>
              <a:rPr sz="1200" dirty="0">
                <a:latin typeface="Times New Roman"/>
                <a:cs typeface="Times New Roman"/>
              </a:rPr>
              <a:t>fa  </a:t>
            </a:r>
            <a:r>
              <a:rPr sz="1200" spc="-5" dirty="0">
                <a:latin typeface="Times New Roman"/>
                <a:cs typeface="Times New Roman"/>
              </a:rPr>
              <a:t>effettivamente </a:t>
            </a:r>
            <a:r>
              <a:rPr sz="1200" dirty="0">
                <a:latin typeface="Times New Roman"/>
                <a:cs typeface="Times New Roman"/>
              </a:rPr>
              <a:t>parte della </a:t>
            </a:r>
            <a:r>
              <a:rPr sz="1200" spc="-5" dirty="0">
                <a:latin typeface="Times New Roman"/>
                <a:cs typeface="Times New Roman"/>
              </a:rPr>
              <a:t>Seconda Sorgente </a:t>
            </a:r>
            <a:r>
              <a:rPr sz="1200" dirty="0">
                <a:latin typeface="Times New Roman"/>
                <a:cs typeface="Times New Roman"/>
              </a:rPr>
              <a:t>e Centro. Ed </a:t>
            </a:r>
            <a:r>
              <a:rPr sz="1200" spc="-5" dirty="0">
                <a:latin typeface="Times New Roman"/>
                <a:cs typeface="Times New Roman"/>
              </a:rPr>
              <a:t>altrettanto certamente, se </a:t>
            </a:r>
            <a:r>
              <a:rPr sz="1200" dirty="0">
                <a:latin typeface="Times New Roman"/>
                <a:cs typeface="Times New Roman"/>
              </a:rPr>
              <a:t>un uomo </a:t>
            </a:r>
            <a:r>
              <a:rPr sz="1200" spc="-5" dirty="0">
                <a:latin typeface="Times New Roman"/>
                <a:cs typeface="Times New Roman"/>
              </a:rPr>
              <a:t>mortale diviene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essere  spiritualizzato, raggiungerà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spirituale, </a:t>
            </a:r>
            <a:r>
              <a:rPr sz="1200" dirty="0">
                <a:latin typeface="Times New Roman"/>
                <a:cs typeface="Times New Roman"/>
              </a:rPr>
              <a:t>centro e </a:t>
            </a:r>
            <a:r>
              <a:rPr sz="1200" spc="-5" dirty="0">
                <a:latin typeface="Times New Roman"/>
                <a:cs typeface="Times New Roman"/>
              </a:rPr>
              <a:t>sorgente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gravità dello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spirito.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 algn="just">
              <a:lnSpc>
                <a:spcPts val="141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(82.4) 7:1.5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potere </a:t>
            </a:r>
            <a:r>
              <a:rPr sz="1200" dirty="0">
                <a:latin typeface="Times New Roman"/>
                <a:cs typeface="Times New Roman"/>
              </a:rPr>
              <a:t>d’attrazione </a:t>
            </a:r>
            <a:r>
              <a:rPr sz="1200" spc="-5" dirty="0">
                <a:latin typeface="Times New Roman"/>
                <a:cs typeface="Times New Roman"/>
              </a:rPr>
              <a:t>spirituale del Figlio </a:t>
            </a:r>
            <a:r>
              <a:rPr sz="1200" dirty="0">
                <a:latin typeface="Times New Roman"/>
                <a:cs typeface="Times New Roman"/>
              </a:rPr>
              <a:t>è insito in </a:t>
            </a:r>
            <a:r>
              <a:rPr sz="1200" spc="-5" dirty="0">
                <a:latin typeface="Times New Roman"/>
                <a:cs typeface="Times New Roman"/>
              </a:rPr>
              <a:t>grado </a:t>
            </a:r>
            <a:r>
              <a:rPr sz="1200" dirty="0">
                <a:latin typeface="Times New Roman"/>
                <a:cs typeface="Times New Roman"/>
              </a:rPr>
              <a:t>minore </a:t>
            </a:r>
            <a:r>
              <a:rPr sz="1200" spc="5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molti ordini di </a:t>
            </a:r>
            <a:r>
              <a:rPr sz="1200" spc="-5" dirty="0">
                <a:latin typeface="Times New Roman"/>
                <a:cs typeface="Times New Roman"/>
              </a:rPr>
              <a:t>filiazione del Paradiso.</a:t>
            </a:r>
            <a:r>
              <a:rPr sz="1200" spc="-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Perciò</a:t>
            </a:r>
            <a:endParaRPr sz="1200">
              <a:latin typeface="Times New Roman"/>
              <a:cs typeface="Times New Roman"/>
            </a:endParaRPr>
          </a:p>
          <a:p>
            <a:pPr marL="76200" marR="283845" algn="just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all’interno del </a:t>
            </a:r>
            <a:r>
              <a:rPr sz="1200" dirty="0">
                <a:latin typeface="Times New Roman"/>
                <a:cs typeface="Times New Roman"/>
              </a:rPr>
              <a:t>circuito </a:t>
            </a:r>
            <a:r>
              <a:rPr sz="1200" spc="-5" dirty="0">
                <a:latin typeface="Times New Roman"/>
                <a:cs typeface="Times New Roman"/>
              </a:rPr>
              <a:t>assoluto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gravità dello spirito esistono </a:t>
            </a:r>
            <a:r>
              <a:rPr sz="1200" dirty="0">
                <a:latin typeface="Times New Roman"/>
                <a:cs typeface="Times New Roman"/>
              </a:rPr>
              <a:t>quei </a:t>
            </a:r>
            <a:r>
              <a:rPr sz="1200" spc="-5" dirty="0">
                <a:latin typeface="Times New Roman"/>
                <a:cs typeface="Times New Roman"/>
              </a:rPr>
              <a:t>sistemi locali d’attrazione spirituale che </a:t>
            </a:r>
            <a:r>
              <a:rPr sz="1200" dirty="0">
                <a:latin typeface="Times New Roman"/>
                <a:cs typeface="Times New Roman"/>
              </a:rPr>
              <a:t>funzionano nelle  unità minori </a:t>
            </a:r>
            <a:r>
              <a:rPr sz="1200" spc="-5" dirty="0">
                <a:latin typeface="Times New Roman"/>
                <a:cs typeface="Times New Roman"/>
              </a:rPr>
              <a:t>della creazione. Queste focalizzazioni subassolute della </a:t>
            </a:r>
            <a:r>
              <a:rPr sz="1200" dirty="0">
                <a:latin typeface="Times New Roman"/>
                <a:cs typeface="Times New Roman"/>
              </a:rPr>
              <a:t>gravità spirituale </a:t>
            </a:r>
            <a:r>
              <a:rPr sz="1200" spc="-5" dirty="0">
                <a:latin typeface="Times New Roman"/>
                <a:cs typeface="Times New Roman"/>
              </a:rPr>
              <a:t>fanno </a:t>
            </a:r>
            <a:r>
              <a:rPr sz="1200" dirty="0">
                <a:latin typeface="Times New Roman"/>
                <a:cs typeface="Times New Roman"/>
              </a:rPr>
              <a:t>parte della divinità </a:t>
            </a:r>
            <a:r>
              <a:rPr sz="1200" spc="5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personalità  Creatrici del tempo </a:t>
            </a:r>
            <a:r>
              <a:rPr sz="1200" dirty="0">
                <a:latin typeface="Times New Roman"/>
                <a:cs typeface="Times New Roman"/>
              </a:rPr>
              <a:t>e dello </a:t>
            </a:r>
            <a:r>
              <a:rPr sz="1200" spc="-5" dirty="0">
                <a:latin typeface="Times New Roman"/>
                <a:cs typeface="Times New Roman"/>
              </a:rPr>
              <a:t>spazio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sono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correlazione con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supercontrollo esperienziale emergente dell’Essere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Supremo.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ts val="141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(82.5) 7:1.6 </a:t>
            </a:r>
            <a:r>
              <a:rPr sz="1200" spc="-5" dirty="0">
                <a:latin typeface="Times New Roman"/>
                <a:cs typeface="Times New Roman"/>
              </a:rPr>
              <a:t>L’attrazione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gravità spirituale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risposta ad essa operano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solo </a:t>
            </a:r>
            <a:r>
              <a:rPr sz="1200" dirty="0">
                <a:latin typeface="Times New Roman"/>
                <a:cs typeface="Times New Roman"/>
              </a:rPr>
              <a:t>sull’Universo come un tutto, ma </a:t>
            </a:r>
            <a:r>
              <a:rPr sz="1200" spc="-5" dirty="0">
                <a:latin typeface="Times New Roman"/>
                <a:cs typeface="Times New Roman"/>
              </a:rPr>
              <a:t>anche</a:t>
            </a:r>
            <a:r>
              <a:rPr sz="1200" spc="-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</a:t>
            </a:r>
            <a:endParaRPr sz="1200">
              <a:latin typeface="Times New Roman"/>
              <a:cs typeface="Times New Roman"/>
            </a:endParaRPr>
          </a:p>
          <a:p>
            <a:pPr marL="76200" marR="153670">
              <a:lnSpc>
                <a:spcPts val="1380"/>
              </a:lnSpc>
              <a:spcBef>
                <a:spcPts val="65"/>
              </a:spcBef>
            </a:pPr>
            <a:r>
              <a:rPr sz="1200" dirty="0">
                <a:latin typeface="Times New Roman"/>
                <a:cs typeface="Times New Roman"/>
              </a:rPr>
              <a:t>individui e </a:t>
            </a:r>
            <a:r>
              <a:rPr sz="1200" spc="-5" dirty="0">
                <a:latin typeface="Times New Roman"/>
                <a:cs typeface="Times New Roman"/>
              </a:rPr>
              <a:t>gruppi </a:t>
            </a:r>
            <a:r>
              <a:rPr sz="1200" dirty="0">
                <a:latin typeface="Times New Roman"/>
                <a:cs typeface="Times New Roman"/>
              </a:rPr>
              <a:t>d’individui. C’è </a:t>
            </a:r>
            <a:r>
              <a:rPr sz="1200" spc="-5" dirty="0">
                <a:latin typeface="Times New Roman"/>
                <a:cs typeface="Times New Roman"/>
              </a:rPr>
              <a:t>coesione spirituale </a:t>
            </a:r>
            <a:r>
              <a:rPr sz="1200" dirty="0">
                <a:latin typeface="Times New Roman"/>
                <a:cs typeface="Times New Roman"/>
              </a:rPr>
              <a:t>tra le </a:t>
            </a:r>
            <a:r>
              <a:rPr sz="1200" spc="-5" dirty="0">
                <a:latin typeface="Times New Roman"/>
                <a:cs typeface="Times New Roman"/>
              </a:rPr>
              <a:t>personalità </a:t>
            </a:r>
            <a:r>
              <a:rPr sz="1200" dirty="0">
                <a:latin typeface="Times New Roman"/>
                <a:cs typeface="Times New Roman"/>
              </a:rPr>
              <a:t>spirituali e </a:t>
            </a:r>
            <a:r>
              <a:rPr sz="1200" spc="-5" dirty="0">
                <a:latin typeface="Times New Roman"/>
                <a:cs typeface="Times New Roman"/>
              </a:rPr>
              <a:t>spiritualizzate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ogni </a:t>
            </a:r>
            <a:r>
              <a:rPr sz="1200" dirty="0">
                <a:latin typeface="Times New Roman"/>
                <a:cs typeface="Times New Roman"/>
              </a:rPr>
              <a:t>mondo, </a:t>
            </a:r>
            <a:r>
              <a:rPr sz="1200" spc="-5" dirty="0">
                <a:latin typeface="Times New Roman"/>
                <a:cs typeface="Times New Roman"/>
              </a:rPr>
              <a:t>razza, </a:t>
            </a:r>
            <a:r>
              <a:rPr sz="1200" dirty="0">
                <a:latin typeface="Times New Roman"/>
                <a:cs typeface="Times New Roman"/>
              </a:rPr>
              <a:t>nazione o  </a:t>
            </a:r>
            <a:r>
              <a:rPr sz="1200" spc="-5" dirty="0">
                <a:latin typeface="Times New Roman"/>
                <a:cs typeface="Times New Roman"/>
              </a:rPr>
              <a:t>gruppo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credenti. </a:t>
            </a:r>
            <a:r>
              <a:rPr sz="1200" dirty="0">
                <a:latin typeface="Times New Roman"/>
                <a:cs typeface="Times New Roman"/>
              </a:rPr>
              <a:t>Esiste </a:t>
            </a:r>
            <a:r>
              <a:rPr sz="1200" spc="-5" dirty="0">
                <a:latin typeface="Times New Roman"/>
                <a:cs typeface="Times New Roman"/>
              </a:rPr>
              <a:t>un’attrazione diretta </a:t>
            </a:r>
            <a:r>
              <a:rPr sz="1200" dirty="0">
                <a:latin typeface="Times New Roman"/>
                <a:cs typeface="Times New Roman"/>
              </a:rPr>
              <a:t>di natura </a:t>
            </a:r>
            <a:r>
              <a:rPr sz="1200" spc="-5" dirty="0">
                <a:latin typeface="Times New Roman"/>
                <a:cs typeface="Times New Roman"/>
              </a:rPr>
              <a:t>spirituale </a:t>
            </a:r>
            <a:r>
              <a:rPr sz="1200" dirty="0">
                <a:latin typeface="Times New Roman"/>
                <a:cs typeface="Times New Roman"/>
              </a:rPr>
              <a:t>tra persone dotate di </a:t>
            </a:r>
            <a:r>
              <a:rPr sz="1200" spc="-5" dirty="0">
                <a:latin typeface="Times New Roman"/>
                <a:cs typeface="Times New Roman"/>
              </a:rPr>
              <a:t>mentalità spirituale con gusti ed </a:t>
            </a:r>
            <a:r>
              <a:rPr sz="1200" dirty="0">
                <a:latin typeface="Times New Roman"/>
                <a:cs typeface="Times New Roman"/>
              </a:rPr>
              <a:t>aspirazioni  simili.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termine </a:t>
            </a:r>
            <a:r>
              <a:rPr sz="1200" i="1" dirty="0">
                <a:latin typeface="Times New Roman"/>
                <a:cs typeface="Times New Roman"/>
              </a:rPr>
              <a:t>affinità di </a:t>
            </a:r>
            <a:r>
              <a:rPr sz="1200" i="1" spc="-5" dirty="0">
                <a:latin typeface="Times New Roman"/>
                <a:cs typeface="Times New Roman"/>
              </a:rPr>
              <a:t>spirito </a:t>
            </a:r>
            <a:r>
              <a:rPr sz="1200" dirty="0">
                <a:latin typeface="Times New Roman"/>
                <a:cs typeface="Times New Roman"/>
              </a:rPr>
              <a:t>non è solo una </a:t>
            </a:r>
            <a:r>
              <a:rPr sz="1200" spc="-5" dirty="0">
                <a:latin typeface="Times New Roman"/>
                <a:cs typeface="Times New Roman"/>
              </a:rPr>
              <a:t>figura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retorica.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19177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(82.6) 7:1.7 </a:t>
            </a:r>
            <a:r>
              <a:rPr sz="1200" dirty="0">
                <a:latin typeface="Times New Roman"/>
                <a:cs typeface="Times New Roman"/>
              </a:rPr>
              <a:t>Come la </a:t>
            </a:r>
            <a:r>
              <a:rPr sz="1200" spc="-5" dirty="0">
                <a:latin typeface="Times New Roman"/>
                <a:cs typeface="Times New Roman"/>
              </a:rPr>
              <a:t>gravità materiale del </a:t>
            </a:r>
            <a:r>
              <a:rPr sz="1200" dirty="0">
                <a:latin typeface="Times New Roman"/>
                <a:cs typeface="Times New Roman"/>
              </a:rPr>
              <a:t>Paradiso, la </a:t>
            </a:r>
            <a:r>
              <a:rPr sz="1200" spc="-5" dirty="0">
                <a:latin typeface="Times New Roman"/>
                <a:cs typeface="Times New Roman"/>
              </a:rPr>
              <a:t>gravità </a:t>
            </a:r>
            <a:r>
              <a:rPr sz="1200" dirty="0">
                <a:latin typeface="Times New Roman"/>
                <a:cs typeface="Times New Roman"/>
              </a:rPr>
              <a:t>spirituale </a:t>
            </a:r>
            <a:r>
              <a:rPr sz="1200" spc="-5" dirty="0">
                <a:latin typeface="Times New Roman"/>
                <a:cs typeface="Times New Roman"/>
              </a:rPr>
              <a:t>del Figlio Eterno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assoluta.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peccato e la </a:t>
            </a:r>
            <a:r>
              <a:rPr sz="1200" spc="-5" dirty="0">
                <a:latin typeface="Times New Roman"/>
                <a:cs typeface="Times New Roman"/>
              </a:rPr>
              <a:t>ribellione </a:t>
            </a:r>
            <a:r>
              <a:rPr sz="1200" spc="5" dirty="0">
                <a:latin typeface="Times New Roman"/>
                <a:cs typeface="Times New Roman"/>
              </a:rPr>
              <a:t>possono  </a:t>
            </a:r>
            <a:r>
              <a:rPr sz="1200" spc="-5" dirty="0">
                <a:latin typeface="Times New Roman"/>
                <a:cs typeface="Times New Roman"/>
              </a:rPr>
              <a:t>interferire con </a:t>
            </a:r>
            <a:r>
              <a:rPr sz="1200" dirty="0">
                <a:latin typeface="Times New Roman"/>
                <a:cs typeface="Times New Roman"/>
              </a:rPr>
              <a:t>le operazioni dei </a:t>
            </a:r>
            <a:r>
              <a:rPr sz="1200" spc="-5" dirty="0">
                <a:latin typeface="Times New Roman"/>
                <a:cs typeface="Times New Roman"/>
              </a:rPr>
              <a:t>circuiti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Universo locale, </a:t>
            </a:r>
            <a:r>
              <a:rPr sz="1200" spc="5" dirty="0">
                <a:latin typeface="Times New Roman"/>
                <a:cs typeface="Times New Roman"/>
              </a:rPr>
              <a:t>ma </a:t>
            </a:r>
            <a:r>
              <a:rPr sz="1200" dirty="0">
                <a:latin typeface="Times New Roman"/>
                <a:cs typeface="Times New Roman"/>
              </a:rPr>
              <a:t>niente può </a:t>
            </a:r>
            <a:r>
              <a:rPr sz="1200" spc="-5" dirty="0">
                <a:latin typeface="Times New Roman"/>
                <a:cs typeface="Times New Roman"/>
              </a:rPr>
              <a:t>sospendere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gravità spirituale del Figlio </a:t>
            </a:r>
            <a:r>
              <a:rPr sz="1200" dirty="0">
                <a:latin typeface="Times New Roman"/>
                <a:cs typeface="Times New Roman"/>
              </a:rPr>
              <a:t>Eterno. </a:t>
            </a:r>
            <a:r>
              <a:rPr sz="1200" spc="-15" dirty="0">
                <a:latin typeface="Times New Roman"/>
                <a:cs typeface="Times New Roman"/>
              </a:rPr>
              <a:t>La  </a:t>
            </a:r>
            <a:r>
              <a:rPr sz="1200" spc="-5" dirty="0">
                <a:latin typeface="Times New Roman"/>
                <a:cs typeface="Times New Roman"/>
              </a:rPr>
              <a:t>ribellione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Lucifero </a:t>
            </a:r>
            <a:r>
              <a:rPr sz="1200" dirty="0">
                <a:latin typeface="Times New Roman"/>
                <a:cs typeface="Times New Roman"/>
              </a:rPr>
              <a:t>ha </a:t>
            </a:r>
            <a:r>
              <a:rPr sz="1200" spc="-5" dirty="0">
                <a:latin typeface="Times New Roman"/>
                <a:cs typeface="Times New Roman"/>
              </a:rPr>
              <a:t>prodotto </a:t>
            </a:r>
            <a:r>
              <a:rPr sz="1200" dirty="0">
                <a:latin typeface="Times New Roman"/>
                <a:cs typeface="Times New Roman"/>
              </a:rPr>
              <a:t>molti </a:t>
            </a:r>
            <a:r>
              <a:rPr sz="1200" spc="-5" dirty="0">
                <a:latin typeface="Times New Roman"/>
                <a:cs typeface="Times New Roman"/>
              </a:rPr>
              <a:t>cambiamenti </a:t>
            </a:r>
            <a:r>
              <a:rPr sz="1200" dirty="0">
                <a:latin typeface="Times New Roman"/>
                <a:cs typeface="Times New Roman"/>
              </a:rPr>
              <a:t>nel vostro </a:t>
            </a:r>
            <a:r>
              <a:rPr sz="1200" spc="-5" dirty="0">
                <a:latin typeface="Times New Roman"/>
                <a:cs typeface="Times New Roman"/>
              </a:rPr>
              <a:t>sistema </a:t>
            </a:r>
            <a:r>
              <a:rPr sz="1200" dirty="0">
                <a:latin typeface="Times New Roman"/>
                <a:cs typeface="Times New Roman"/>
              </a:rPr>
              <a:t>di mondi </a:t>
            </a:r>
            <a:r>
              <a:rPr sz="1200" spc="-5" dirty="0">
                <a:latin typeface="Times New Roman"/>
                <a:cs typeface="Times New Roman"/>
              </a:rPr>
              <a:t>abitati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su Urantia, </a:t>
            </a:r>
            <a:r>
              <a:rPr sz="1200" dirty="0">
                <a:latin typeface="Times New Roman"/>
                <a:cs typeface="Times New Roman"/>
              </a:rPr>
              <a:t>ma noi non </a:t>
            </a:r>
            <a:r>
              <a:rPr sz="1200" spc="-5" dirty="0">
                <a:latin typeface="Times New Roman"/>
                <a:cs typeface="Times New Roman"/>
              </a:rPr>
              <a:t>notiamo </a:t>
            </a:r>
            <a:r>
              <a:rPr sz="1200" dirty="0">
                <a:latin typeface="Times New Roman"/>
                <a:cs typeface="Times New Roman"/>
              </a:rPr>
              <a:t>che la  </a:t>
            </a:r>
            <a:r>
              <a:rPr sz="1200" spc="-5" dirty="0">
                <a:latin typeface="Times New Roman"/>
                <a:cs typeface="Times New Roman"/>
              </a:rPr>
              <a:t>quarantena </a:t>
            </a:r>
            <a:r>
              <a:rPr sz="1200" dirty="0">
                <a:latin typeface="Times New Roman"/>
                <a:cs typeface="Times New Roman"/>
              </a:rPr>
              <a:t>spirituale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vostro </a:t>
            </a:r>
            <a:r>
              <a:rPr sz="1200" spc="-5" dirty="0">
                <a:latin typeface="Times New Roman"/>
                <a:cs typeface="Times New Roman"/>
              </a:rPr>
              <a:t>pianeta </a:t>
            </a:r>
            <a:r>
              <a:rPr sz="1200" dirty="0">
                <a:latin typeface="Times New Roman"/>
                <a:cs typeface="Times New Roman"/>
              </a:rPr>
              <a:t>che ne è </a:t>
            </a:r>
            <a:r>
              <a:rPr sz="1200" spc="-5" dirty="0">
                <a:latin typeface="Times New Roman"/>
                <a:cs typeface="Times New Roman"/>
              </a:rPr>
              <a:t>risultata abbia minimamente inciso </a:t>
            </a:r>
            <a:r>
              <a:rPr sz="1200" dirty="0">
                <a:latin typeface="Times New Roman"/>
                <a:cs typeface="Times New Roman"/>
              </a:rPr>
              <a:t>sulla </a:t>
            </a:r>
            <a:r>
              <a:rPr sz="1200" spc="-5" dirty="0">
                <a:latin typeface="Times New Roman"/>
                <a:cs typeface="Times New Roman"/>
              </a:rPr>
              <a:t>presenza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funzione sia dello </a:t>
            </a:r>
            <a:r>
              <a:rPr sz="1200" spc="5" dirty="0">
                <a:latin typeface="Times New Roman"/>
                <a:cs typeface="Times New Roman"/>
              </a:rPr>
              <a:t>spirito  </a:t>
            </a:r>
            <a:r>
              <a:rPr sz="1200" spc="-5" dirty="0">
                <a:latin typeface="Times New Roman"/>
                <a:cs typeface="Times New Roman"/>
              </a:rPr>
              <a:t>onnipresente del Figlio Eterno che dell’associato circuito della gravità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spirituale.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4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143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213725" cy="372110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6858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(82.7) 7:1.8 </a:t>
            </a:r>
            <a:r>
              <a:rPr sz="1200" dirty="0">
                <a:latin typeface="Times New Roman"/>
                <a:cs typeface="Times New Roman"/>
              </a:rPr>
              <a:t>Tutte le </a:t>
            </a:r>
            <a:r>
              <a:rPr sz="1200" spc="-5" dirty="0">
                <a:latin typeface="Times New Roman"/>
                <a:cs typeface="Times New Roman"/>
              </a:rPr>
              <a:t>reazioni del circuito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gravità </a:t>
            </a:r>
            <a:r>
              <a:rPr sz="1200" dirty="0">
                <a:latin typeface="Times New Roman"/>
                <a:cs typeface="Times New Roman"/>
              </a:rPr>
              <a:t>spirituale </a:t>
            </a:r>
            <a:r>
              <a:rPr sz="1200" spc="-5" dirty="0">
                <a:latin typeface="Times New Roman"/>
                <a:cs typeface="Times New Roman"/>
              </a:rPr>
              <a:t>del grande </a:t>
            </a:r>
            <a:r>
              <a:rPr sz="1200" dirty="0">
                <a:latin typeface="Times New Roman"/>
                <a:cs typeface="Times New Roman"/>
              </a:rPr>
              <a:t>Universo sono </a:t>
            </a:r>
            <a:r>
              <a:rPr sz="1200" spc="-5" dirty="0">
                <a:latin typeface="Times New Roman"/>
                <a:cs typeface="Times New Roman"/>
              </a:rPr>
              <a:t>prevedibili. Noi riconosciamo </a:t>
            </a:r>
            <a:r>
              <a:rPr sz="1200" dirty="0">
                <a:latin typeface="Times New Roman"/>
                <a:cs typeface="Times New Roman"/>
              </a:rPr>
              <a:t>tutte le azioni e le  </a:t>
            </a:r>
            <a:r>
              <a:rPr sz="1200" spc="-5" dirty="0">
                <a:latin typeface="Times New Roman"/>
                <a:cs typeface="Times New Roman"/>
              </a:rPr>
              <a:t>reazioni dello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onnipresente del Figlio </a:t>
            </a:r>
            <a:r>
              <a:rPr sz="1200" dirty="0">
                <a:latin typeface="Times New Roman"/>
                <a:cs typeface="Times New Roman"/>
              </a:rPr>
              <a:t>Eterno e </a:t>
            </a:r>
            <a:r>
              <a:rPr sz="1200" spc="-5" dirty="0">
                <a:latin typeface="Times New Roman"/>
                <a:cs typeface="Times New Roman"/>
              </a:rPr>
              <a:t>costatiamo </a:t>
            </a:r>
            <a:r>
              <a:rPr sz="1200" dirty="0">
                <a:latin typeface="Times New Roman"/>
                <a:cs typeface="Times New Roman"/>
              </a:rPr>
              <a:t>che sono </a:t>
            </a:r>
            <a:r>
              <a:rPr sz="1200" spc="-5" dirty="0">
                <a:latin typeface="Times New Roman"/>
                <a:cs typeface="Times New Roman"/>
              </a:rPr>
              <a:t>degne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fiducia.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conformità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leggi </a:t>
            </a:r>
            <a:r>
              <a:rPr sz="1200" dirty="0">
                <a:latin typeface="Times New Roman"/>
                <a:cs typeface="Times New Roman"/>
              </a:rPr>
              <a:t>ben conosciute  noi </a:t>
            </a:r>
            <a:r>
              <a:rPr sz="1200" spc="-5" dirty="0">
                <a:latin typeface="Times New Roman"/>
                <a:cs typeface="Times New Roman"/>
              </a:rPr>
              <a:t>possiamo misurare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gravità spirituale, </a:t>
            </a:r>
            <a:r>
              <a:rPr sz="1200" dirty="0">
                <a:latin typeface="Times New Roman"/>
                <a:cs typeface="Times New Roman"/>
              </a:rPr>
              <a:t>e lo facciamo, </a:t>
            </a:r>
            <a:r>
              <a:rPr sz="1200" spc="-5" dirty="0">
                <a:latin typeface="Times New Roman"/>
                <a:cs typeface="Times New Roman"/>
              </a:rPr>
              <a:t>esattamente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uomini </a:t>
            </a:r>
            <a:r>
              <a:rPr sz="1200" spc="-5" dirty="0">
                <a:latin typeface="Times New Roman"/>
                <a:cs typeface="Times New Roman"/>
              </a:rPr>
              <a:t>tentano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calcolare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funzionamento </a:t>
            </a:r>
            <a:r>
              <a:rPr sz="1200" dirty="0">
                <a:latin typeface="Times New Roman"/>
                <a:cs typeface="Times New Roman"/>
              </a:rPr>
              <a:t>della  </a:t>
            </a:r>
            <a:r>
              <a:rPr sz="1200" spc="-5" dirty="0">
                <a:latin typeface="Times New Roman"/>
                <a:cs typeface="Times New Roman"/>
              </a:rPr>
              <a:t>gravità fisica </a:t>
            </a:r>
            <a:r>
              <a:rPr sz="1200" dirty="0">
                <a:latin typeface="Times New Roman"/>
                <a:cs typeface="Times New Roman"/>
              </a:rPr>
              <a:t>finita. C’è una </a:t>
            </a:r>
            <a:r>
              <a:rPr sz="1200" spc="-5" dirty="0">
                <a:latin typeface="Times New Roman"/>
                <a:cs typeface="Times New Roman"/>
              </a:rPr>
              <a:t>risposta invariabile </a:t>
            </a:r>
            <a:r>
              <a:rPr sz="1200" dirty="0">
                <a:latin typeface="Times New Roman"/>
                <a:cs typeface="Times New Roman"/>
              </a:rPr>
              <a:t>dello </a:t>
            </a:r>
            <a:r>
              <a:rPr sz="1200" spc="-5" dirty="0">
                <a:latin typeface="Times New Roman"/>
                <a:cs typeface="Times New Roman"/>
              </a:rPr>
              <a:t>spirito del Figlio </a:t>
            </a:r>
            <a:r>
              <a:rPr sz="1200" dirty="0">
                <a:latin typeface="Times New Roman"/>
                <a:cs typeface="Times New Roman"/>
              </a:rPr>
              <a:t>a tutte le </a:t>
            </a:r>
            <a:r>
              <a:rPr sz="1200" spc="-5" dirty="0">
                <a:latin typeface="Times New Roman"/>
                <a:cs typeface="Times New Roman"/>
              </a:rPr>
              <a:t>cose, </a:t>
            </a:r>
            <a:r>
              <a:rPr sz="1200" dirty="0">
                <a:latin typeface="Times New Roman"/>
                <a:cs typeface="Times New Roman"/>
              </a:rPr>
              <a:t>a tutti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esseri e a tutte le persone spirituali,  e </a:t>
            </a:r>
            <a:r>
              <a:rPr sz="1200" spc="-5" dirty="0">
                <a:latin typeface="Times New Roman"/>
                <a:cs typeface="Times New Roman"/>
              </a:rPr>
              <a:t>questa risposta </a:t>
            </a:r>
            <a:r>
              <a:rPr sz="1200" dirty="0">
                <a:latin typeface="Times New Roman"/>
                <a:cs typeface="Times New Roman"/>
              </a:rPr>
              <a:t>è sempre </a:t>
            </a:r>
            <a:r>
              <a:rPr sz="1200" spc="-5" dirty="0">
                <a:latin typeface="Times New Roman"/>
                <a:cs typeface="Times New Roman"/>
              </a:rPr>
              <a:t>conforme al grado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attualità (al grado </a:t>
            </a:r>
            <a:r>
              <a:rPr sz="1200" dirty="0">
                <a:latin typeface="Times New Roman"/>
                <a:cs typeface="Times New Roman"/>
              </a:rPr>
              <a:t>qualitativo di </a:t>
            </a:r>
            <a:r>
              <a:rPr sz="1200" spc="-5" dirty="0">
                <a:latin typeface="Times New Roman"/>
                <a:cs typeface="Times New Roman"/>
              </a:rPr>
              <a:t>realtà) </a:t>
            </a:r>
            <a:r>
              <a:rPr sz="1200" dirty="0">
                <a:latin typeface="Times New Roman"/>
                <a:cs typeface="Times New Roman"/>
              </a:rPr>
              <a:t>di tutti </a:t>
            </a:r>
            <a:r>
              <a:rPr sz="1200" spc="-5" dirty="0">
                <a:latin typeface="Times New Roman"/>
                <a:cs typeface="Times New Roman"/>
              </a:rPr>
              <a:t>questi valori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spirituali.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0477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(83.1) 7:1.9 </a:t>
            </a:r>
            <a:r>
              <a:rPr sz="1200" spc="-5" dirty="0">
                <a:latin typeface="Times New Roman"/>
                <a:cs typeface="Times New Roman"/>
              </a:rPr>
              <a:t>Ma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fianco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questa affidabilissima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prevedibile funzione della presenza spirituale del Figlio Eterno, s’incontrano  fenomeni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cui </a:t>
            </a:r>
            <a:r>
              <a:rPr sz="1200" dirty="0">
                <a:latin typeface="Times New Roman"/>
                <a:cs typeface="Times New Roman"/>
              </a:rPr>
              <a:t>reazioni non </a:t>
            </a:r>
            <a:r>
              <a:rPr sz="1200" spc="-5" dirty="0">
                <a:latin typeface="Times New Roman"/>
                <a:cs typeface="Times New Roman"/>
              </a:rPr>
              <a:t>sono così prevedibili. Questi fenomeni </a:t>
            </a:r>
            <a:r>
              <a:rPr sz="1200" dirty="0">
                <a:latin typeface="Times New Roman"/>
                <a:cs typeface="Times New Roman"/>
              </a:rPr>
              <a:t>indicano </a:t>
            </a:r>
            <a:r>
              <a:rPr sz="1200" spc="-5" dirty="0">
                <a:latin typeface="Times New Roman"/>
                <a:cs typeface="Times New Roman"/>
              </a:rPr>
              <a:t>probabilmente l’azione coordinata dell’Assoluto della  Deità nei regni </a:t>
            </a:r>
            <a:r>
              <a:rPr sz="1200" dirty="0">
                <a:latin typeface="Times New Roman"/>
                <a:cs typeface="Times New Roman"/>
              </a:rPr>
              <a:t>dei potenziali </a:t>
            </a:r>
            <a:r>
              <a:rPr sz="1200" spc="-5" dirty="0">
                <a:latin typeface="Times New Roman"/>
                <a:cs typeface="Times New Roman"/>
              </a:rPr>
              <a:t>spirituali emergenti. Noi sappiamo che </a:t>
            </a:r>
            <a:r>
              <a:rPr sz="1200" dirty="0">
                <a:latin typeface="Times New Roman"/>
                <a:cs typeface="Times New Roman"/>
              </a:rPr>
              <a:t>la presenza </a:t>
            </a:r>
            <a:r>
              <a:rPr sz="1200" spc="-5" dirty="0">
                <a:latin typeface="Times New Roman"/>
                <a:cs typeface="Times New Roman"/>
              </a:rPr>
              <a:t>spirituale del Figlio Eterno </a:t>
            </a:r>
            <a:r>
              <a:rPr sz="1200" dirty="0">
                <a:latin typeface="Times New Roman"/>
                <a:cs typeface="Times New Roman"/>
              </a:rPr>
              <a:t>è l’influenza di una  </a:t>
            </a:r>
            <a:r>
              <a:rPr sz="1200" spc="-5" dirty="0">
                <a:latin typeface="Times New Roman"/>
                <a:cs typeface="Times New Roman"/>
              </a:rPr>
              <a:t>personalità maestosa ed </a:t>
            </a:r>
            <a:r>
              <a:rPr sz="1200" dirty="0">
                <a:latin typeface="Times New Roman"/>
                <a:cs typeface="Times New Roman"/>
              </a:rPr>
              <a:t>infinita, ma </a:t>
            </a:r>
            <a:r>
              <a:rPr sz="1200" spc="-5" dirty="0">
                <a:latin typeface="Times New Roman"/>
                <a:cs typeface="Times New Roman"/>
              </a:rPr>
              <a:t>difficilmente consideriamo </a:t>
            </a:r>
            <a:r>
              <a:rPr sz="1200" dirty="0">
                <a:latin typeface="Times New Roman"/>
                <a:cs typeface="Times New Roman"/>
              </a:rPr>
              <a:t>come personali le </a:t>
            </a:r>
            <a:r>
              <a:rPr sz="1200" spc="-5" dirty="0">
                <a:latin typeface="Times New Roman"/>
                <a:cs typeface="Times New Roman"/>
              </a:rPr>
              <a:t>reazioni associate </a:t>
            </a:r>
            <a:r>
              <a:rPr sz="1200" dirty="0">
                <a:latin typeface="Times New Roman"/>
                <a:cs typeface="Times New Roman"/>
              </a:rPr>
              <a:t>a supposti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compimenti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dell’Assoluto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Deità.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50">
              <a:latin typeface="Times New Roman"/>
              <a:cs typeface="Times New Roman"/>
            </a:endParaRPr>
          </a:p>
          <a:p>
            <a:pPr marL="76200" marR="40449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(83.2) 7:1.10 </a:t>
            </a:r>
            <a:r>
              <a:rPr sz="1200" spc="-5" dirty="0">
                <a:latin typeface="Times New Roman"/>
                <a:cs typeface="Times New Roman"/>
              </a:rPr>
              <a:t>Considerati dal </a:t>
            </a:r>
            <a:r>
              <a:rPr sz="1200" dirty="0">
                <a:latin typeface="Times New Roman"/>
                <a:cs typeface="Times New Roman"/>
              </a:rPr>
              <a:t>punto di </a:t>
            </a:r>
            <a:r>
              <a:rPr sz="1200" spc="-5" dirty="0">
                <a:latin typeface="Times New Roman"/>
                <a:cs typeface="Times New Roman"/>
              </a:rPr>
              <a:t>vista della personalità </a:t>
            </a:r>
            <a:r>
              <a:rPr sz="1200" dirty="0">
                <a:latin typeface="Times New Roman"/>
                <a:cs typeface="Times New Roman"/>
              </a:rPr>
              <a:t>e da </a:t>
            </a:r>
            <a:r>
              <a:rPr sz="1200" spc="-5" dirty="0">
                <a:latin typeface="Times New Roman"/>
                <a:cs typeface="Times New Roman"/>
              </a:rPr>
              <a:t>persone, </a:t>
            </a:r>
            <a:r>
              <a:rPr sz="1200" dirty="0">
                <a:latin typeface="Times New Roman"/>
                <a:cs typeface="Times New Roman"/>
              </a:rPr>
              <a:t>il Figlio </a:t>
            </a:r>
            <a:r>
              <a:rPr sz="1200" spc="-5" dirty="0">
                <a:latin typeface="Times New Roman"/>
                <a:cs typeface="Times New Roman"/>
              </a:rPr>
              <a:t>Eterno </a:t>
            </a:r>
            <a:r>
              <a:rPr sz="1200" dirty="0">
                <a:latin typeface="Times New Roman"/>
                <a:cs typeface="Times New Roman"/>
              </a:rPr>
              <a:t>e l’Assoluto </a:t>
            </a:r>
            <a:r>
              <a:rPr sz="1200" spc="-5" dirty="0">
                <a:latin typeface="Times New Roman"/>
                <a:cs typeface="Times New Roman"/>
              </a:rPr>
              <a:t>della Deità paiono essere </a:t>
            </a:r>
            <a:r>
              <a:rPr sz="1200" spc="5" dirty="0">
                <a:latin typeface="Times New Roman"/>
                <a:cs typeface="Times New Roman"/>
              </a:rPr>
              <a:t>in  </a:t>
            </a:r>
            <a:r>
              <a:rPr sz="1200" spc="-5" dirty="0">
                <a:latin typeface="Times New Roman"/>
                <a:cs typeface="Times New Roman"/>
              </a:rPr>
              <a:t>relazione nel </a:t>
            </a:r>
            <a:r>
              <a:rPr sz="1200" dirty="0">
                <a:latin typeface="Times New Roman"/>
                <a:cs typeface="Times New Roman"/>
              </a:rPr>
              <a:t>modo </a:t>
            </a:r>
            <a:r>
              <a:rPr sz="1200" spc="-5" dirty="0">
                <a:latin typeface="Times New Roman"/>
                <a:cs typeface="Times New Roman"/>
              </a:rPr>
              <a:t>seguente: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Eterno </a:t>
            </a:r>
            <a:r>
              <a:rPr sz="1200" dirty="0">
                <a:latin typeface="Times New Roman"/>
                <a:cs typeface="Times New Roman"/>
              </a:rPr>
              <a:t>domina il </a:t>
            </a:r>
            <a:r>
              <a:rPr sz="1200" spc="-5" dirty="0">
                <a:latin typeface="Times New Roman"/>
                <a:cs typeface="Times New Roman"/>
              </a:rPr>
              <a:t>regno dei valori spirituali attuali, mentre l’Assoluto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Deità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sembra</a:t>
            </a:r>
            <a:endParaRPr sz="1200">
              <a:latin typeface="Times New Roman"/>
              <a:cs typeface="Times New Roman"/>
            </a:endParaRPr>
          </a:p>
          <a:p>
            <a:pPr marL="76200" marR="151765">
              <a:lnSpc>
                <a:spcPts val="1380"/>
              </a:lnSpc>
              <a:spcBef>
                <a:spcPts val="5"/>
              </a:spcBef>
            </a:pPr>
            <a:r>
              <a:rPr sz="1200" spc="-5" dirty="0">
                <a:latin typeface="Times New Roman"/>
                <a:cs typeface="Times New Roman"/>
              </a:rPr>
              <a:t>pervadere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vasto </a:t>
            </a:r>
            <a:r>
              <a:rPr sz="1200" dirty="0">
                <a:latin typeface="Times New Roman"/>
                <a:cs typeface="Times New Roman"/>
              </a:rPr>
              <a:t>dominio dei </a:t>
            </a:r>
            <a:r>
              <a:rPr sz="1200" spc="-5" dirty="0">
                <a:latin typeface="Times New Roman"/>
                <a:cs typeface="Times New Roman"/>
              </a:rPr>
              <a:t>valori </a:t>
            </a:r>
            <a:r>
              <a:rPr sz="1200" dirty="0">
                <a:latin typeface="Times New Roman"/>
                <a:cs typeface="Times New Roman"/>
              </a:rPr>
              <a:t>spirituali potenziali. </a:t>
            </a:r>
            <a:r>
              <a:rPr sz="1200" spc="-5" dirty="0">
                <a:latin typeface="Times New Roman"/>
                <a:cs typeface="Times New Roman"/>
              </a:rPr>
              <a:t>Ogni valore </a:t>
            </a:r>
            <a:r>
              <a:rPr sz="1200" dirty="0">
                <a:latin typeface="Times New Roman"/>
                <a:cs typeface="Times New Roman"/>
              </a:rPr>
              <a:t>attuale di natura spirituale trova </a:t>
            </a:r>
            <a:r>
              <a:rPr sz="1200" spc="-5" dirty="0">
                <a:latin typeface="Times New Roman"/>
                <a:cs typeface="Times New Roman"/>
              </a:rPr>
              <a:t>collocazione nel </a:t>
            </a:r>
            <a:r>
              <a:rPr sz="1200" dirty="0">
                <a:latin typeface="Times New Roman"/>
                <a:cs typeface="Times New Roman"/>
              </a:rPr>
              <a:t>dominio di  </a:t>
            </a:r>
            <a:r>
              <a:rPr sz="1200" spc="-5" dirty="0">
                <a:latin typeface="Times New Roman"/>
                <a:cs typeface="Times New Roman"/>
              </a:rPr>
              <a:t>gravità del Figlio Eterno </a:t>
            </a:r>
            <a:r>
              <a:rPr sz="1200" dirty="0">
                <a:latin typeface="Times New Roman"/>
                <a:cs typeface="Times New Roman"/>
              </a:rPr>
              <a:t>ma, </a:t>
            </a:r>
            <a:r>
              <a:rPr sz="1200" spc="-5" dirty="0">
                <a:latin typeface="Times New Roman"/>
                <a:cs typeface="Times New Roman"/>
              </a:rPr>
              <a:t>se potenziale, sembra allora </a:t>
            </a:r>
            <a:r>
              <a:rPr sz="1200" dirty="0">
                <a:latin typeface="Times New Roman"/>
                <a:cs typeface="Times New Roman"/>
              </a:rPr>
              <a:t>trovare posto nella </a:t>
            </a:r>
            <a:r>
              <a:rPr sz="1200" spc="-5" dirty="0">
                <a:latin typeface="Times New Roman"/>
                <a:cs typeface="Times New Roman"/>
              </a:rPr>
              <a:t>presenza dell’Assoluto </a:t>
            </a:r>
            <a:r>
              <a:rPr sz="1200" dirty="0">
                <a:latin typeface="Times New Roman"/>
                <a:cs typeface="Times New Roman"/>
              </a:rPr>
              <a:t>della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Deità.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25019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(83.3) 7:1.11 </a:t>
            </a:r>
            <a:r>
              <a:rPr sz="1200" spc="-15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spirito pare emergere dai </a:t>
            </a:r>
            <a:r>
              <a:rPr sz="1200" dirty="0">
                <a:latin typeface="Times New Roman"/>
                <a:cs typeface="Times New Roman"/>
              </a:rPr>
              <a:t>potenziali dell’Assoluto </a:t>
            </a:r>
            <a:r>
              <a:rPr sz="1200" spc="-5" dirty="0">
                <a:latin typeface="Times New Roman"/>
                <a:cs typeface="Times New Roman"/>
              </a:rPr>
              <a:t>della Deità. </a:t>
            </a:r>
            <a:r>
              <a:rPr sz="1200" spc="-1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spirito </a:t>
            </a:r>
            <a:r>
              <a:rPr sz="1200" spc="10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evoluzione </a:t>
            </a:r>
            <a:r>
              <a:rPr sz="1200" spc="-5" dirty="0">
                <a:latin typeface="Times New Roman"/>
                <a:cs typeface="Times New Roman"/>
              </a:rPr>
              <a:t>trova correlazione nei </a:t>
            </a:r>
            <a:r>
              <a:rPr sz="1200" dirty="0">
                <a:latin typeface="Times New Roman"/>
                <a:cs typeface="Times New Roman"/>
              </a:rPr>
              <a:t>domini  </a:t>
            </a:r>
            <a:r>
              <a:rPr sz="1200" spc="-5" dirty="0">
                <a:latin typeface="Times New Roman"/>
                <a:cs typeface="Times New Roman"/>
              </a:rPr>
              <a:t>esperienziali </a:t>
            </a:r>
            <a:r>
              <a:rPr sz="1200" dirty="0">
                <a:latin typeface="Times New Roman"/>
                <a:cs typeface="Times New Roman"/>
              </a:rPr>
              <a:t>ed incompleti </a:t>
            </a:r>
            <a:r>
              <a:rPr sz="1200" spc="-5" dirty="0">
                <a:latin typeface="Times New Roman"/>
                <a:cs typeface="Times New Roman"/>
              </a:rPr>
              <a:t>del Supremo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dell’Ultimo. </a:t>
            </a:r>
            <a:r>
              <a:rPr sz="1200" spc="-15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spirito </a:t>
            </a:r>
            <a:r>
              <a:rPr sz="1200" dirty="0">
                <a:latin typeface="Times New Roman"/>
                <a:cs typeface="Times New Roman"/>
              </a:rPr>
              <a:t>trova infine il </a:t>
            </a:r>
            <a:r>
              <a:rPr sz="1200" spc="-5" dirty="0">
                <a:latin typeface="Times New Roman"/>
                <a:cs typeface="Times New Roman"/>
              </a:rPr>
              <a:t>suo destino finale nel </a:t>
            </a:r>
            <a:r>
              <a:rPr sz="1200" dirty="0">
                <a:latin typeface="Times New Roman"/>
                <a:cs typeface="Times New Roman"/>
              </a:rPr>
              <a:t>dominio assoluto </a:t>
            </a:r>
            <a:r>
              <a:rPr sz="1200" spc="5" dirty="0">
                <a:latin typeface="Times New Roman"/>
                <a:cs typeface="Times New Roman"/>
              </a:rPr>
              <a:t>della  </a:t>
            </a:r>
            <a:r>
              <a:rPr sz="1200" spc="-5" dirty="0">
                <a:latin typeface="Times New Roman"/>
                <a:cs typeface="Times New Roman"/>
              </a:rPr>
              <a:t>gravità </a:t>
            </a:r>
            <a:r>
              <a:rPr sz="1200" dirty="0">
                <a:latin typeface="Times New Roman"/>
                <a:cs typeface="Times New Roman"/>
              </a:rPr>
              <a:t>spirituale </a:t>
            </a:r>
            <a:r>
              <a:rPr sz="1200" spc="-5" dirty="0">
                <a:latin typeface="Times New Roman"/>
                <a:cs typeface="Times New Roman"/>
              </a:rPr>
              <a:t>del Figlio Eterno. Questo </a:t>
            </a:r>
            <a:r>
              <a:rPr sz="1200" dirty="0">
                <a:latin typeface="Times New Roman"/>
                <a:cs typeface="Times New Roman"/>
              </a:rPr>
              <a:t>pare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ciclo dello </a:t>
            </a:r>
            <a:r>
              <a:rPr sz="1200" dirty="0">
                <a:latin typeface="Times New Roman"/>
                <a:cs typeface="Times New Roman"/>
              </a:rPr>
              <a:t>spirito esperienziale, ma lo spirito esistenziale è </a:t>
            </a:r>
            <a:r>
              <a:rPr sz="1200" spc="-5" dirty="0">
                <a:latin typeface="Times New Roman"/>
                <a:cs typeface="Times New Roman"/>
              </a:rPr>
              <a:t>connaturato  nell’infinità della </a:t>
            </a:r>
            <a:r>
              <a:rPr sz="1200" dirty="0">
                <a:latin typeface="Times New Roman"/>
                <a:cs typeface="Times New Roman"/>
              </a:rPr>
              <a:t>Seconda </a:t>
            </a:r>
            <a:r>
              <a:rPr sz="1200" spc="-5" dirty="0">
                <a:latin typeface="Times New Roman"/>
                <a:cs typeface="Times New Roman"/>
              </a:rPr>
              <a:t>Sorgente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-5" dirty="0">
                <a:latin typeface="Times New Roman"/>
                <a:cs typeface="Times New Roman"/>
              </a:rPr>
              <a:t> Centro.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4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144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4858"/>
            <a:ext cx="8162290" cy="395541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76200">
              <a:lnSpc>
                <a:spcPct val="100000"/>
              </a:lnSpc>
              <a:spcBef>
                <a:spcPts val="95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2. L’amministrazione del Figlio</a:t>
            </a:r>
            <a:r>
              <a:rPr sz="1600" b="1" spc="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Eterno</a:t>
            </a:r>
            <a:endParaRPr sz="1600">
              <a:latin typeface="Times New Roman"/>
              <a:cs typeface="Times New Roman"/>
            </a:endParaRPr>
          </a:p>
          <a:p>
            <a:pPr marL="76200" marR="179070">
              <a:lnSpc>
                <a:spcPct val="95900"/>
              </a:lnSpc>
              <a:spcBef>
                <a:spcPts val="137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(83.4) 7:2.1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Paradiso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presenza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l’attività personale del Figlio Originale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profonde,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senso </a:t>
            </a:r>
            <a:r>
              <a:rPr sz="1200" dirty="0">
                <a:latin typeface="Times New Roman"/>
                <a:cs typeface="Times New Roman"/>
              </a:rPr>
              <a:t>spirituale assolute. Quando noi  </a:t>
            </a:r>
            <a:r>
              <a:rPr sz="1200" spc="-5" dirty="0">
                <a:latin typeface="Times New Roman"/>
                <a:cs typeface="Times New Roman"/>
              </a:rPr>
              <a:t>usciamo </a:t>
            </a:r>
            <a:r>
              <a:rPr sz="1200" dirty="0">
                <a:latin typeface="Times New Roman"/>
                <a:cs typeface="Times New Roman"/>
              </a:rPr>
              <a:t>dal </a:t>
            </a:r>
            <a:r>
              <a:rPr sz="1200" spc="-5" dirty="0">
                <a:latin typeface="Times New Roman"/>
                <a:cs typeface="Times New Roman"/>
              </a:rPr>
              <a:t>Paradiso attraverso </a:t>
            </a:r>
            <a:r>
              <a:rPr sz="1200" dirty="0">
                <a:latin typeface="Times New Roman"/>
                <a:cs typeface="Times New Roman"/>
              </a:rPr>
              <a:t>Havona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entriamo nei </a:t>
            </a:r>
            <a:r>
              <a:rPr sz="1200" spc="-5" dirty="0">
                <a:latin typeface="Times New Roman"/>
                <a:cs typeface="Times New Roman"/>
              </a:rPr>
              <a:t>regni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sette Superuniversi, scorgiamo un’attività personale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Figlio  Eterno sempre </a:t>
            </a:r>
            <a:r>
              <a:rPr sz="1200" dirty="0">
                <a:latin typeface="Times New Roman"/>
                <a:cs typeface="Times New Roman"/>
              </a:rPr>
              <a:t>minore. </a:t>
            </a:r>
            <a:r>
              <a:rPr sz="1200" spc="-5" dirty="0">
                <a:latin typeface="Times New Roman"/>
                <a:cs typeface="Times New Roman"/>
              </a:rPr>
              <a:t>Negli </a:t>
            </a:r>
            <a:r>
              <a:rPr sz="1200" dirty="0">
                <a:latin typeface="Times New Roman"/>
                <a:cs typeface="Times New Roman"/>
              </a:rPr>
              <a:t>Universi </a:t>
            </a:r>
            <a:r>
              <a:rPr sz="1200" spc="-5" dirty="0">
                <a:latin typeface="Times New Roman"/>
                <a:cs typeface="Times New Roman"/>
              </a:rPr>
              <a:t>posteriori </a:t>
            </a:r>
            <a:r>
              <a:rPr sz="1200" dirty="0">
                <a:latin typeface="Times New Roman"/>
                <a:cs typeface="Times New Roman"/>
              </a:rPr>
              <a:t>ad </a:t>
            </a:r>
            <a:r>
              <a:rPr sz="1200" spc="-5" dirty="0">
                <a:latin typeface="Times New Roman"/>
                <a:cs typeface="Times New Roman"/>
              </a:rPr>
              <a:t>Havona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presenza del Figlio </a:t>
            </a:r>
            <a:r>
              <a:rPr sz="1200" dirty="0">
                <a:latin typeface="Times New Roman"/>
                <a:cs typeface="Times New Roman"/>
              </a:rPr>
              <a:t>Eterno è personalizzata </a:t>
            </a:r>
            <a:r>
              <a:rPr sz="1200" spc="-5" dirty="0">
                <a:latin typeface="Times New Roman"/>
                <a:cs typeface="Times New Roman"/>
              </a:rPr>
              <a:t>nei Figli Paradisiaci,  </a:t>
            </a:r>
            <a:r>
              <a:rPr sz="1200" dirty="0">
                <a:latin typeface="Times New Roman"/>
                <a:cs typeface="Times New Roman"/>
              </a:rPr>
              <a:t>condizionata </a:t>
            </a:r>
            <a:r>
              <a:rPr sz="1200" spc="-5" dirty="0">
                <a:latin typeface="Times New Roman"/>
                <a:cs typeface="Times New Roman"/>
              </a:rPr>
              <a:t>dalle realtà esperienziali </a:t>
            </a:r>
            <a:r>
              <a:rPr sz="1200" dirty="0">
                <a:latin typeface="Times New Roman"/>
                <a:cs typeface="Times New Roman"/>
              </a:rPr>
              <a:t>del Supremo e </a:t>
            </a:r>
            <a:r>
              <a:rPr sz="1200" spc="-5" dirty="0">
                <a:latin typeface="Times New Roman"/>
                <a:cs typeface="Times New Roman"/>
              </a:rPr>
              <a:t>dell’Ultimo,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coordinata con </a:t>
            </a:r>
            <a:r>
              <a:rPr sz="1200" dirty="0">
                <a:latin typeface="Times New Roman"/>
                <a:cs typeface="Times New Roman"/>
              </a:rPr>
              <a:t>il potenziale </a:t>
            </a:r>
            <a:r>
              <a:rPr sz="1200" spc="-5" dirty="0">
                <a:latin typeface="Times New Roman"/>
                <a:cs typeface="Times New Roman"/>
              </a:rPr>
              <a:t>spirituale </a:t>
            </a:r>
            <a:r>
              <a:rPr sz="1200" dirty="0">
                <a:latin typeface="Times New Roman"/>
                <a:cs typeface="Times New Roman"/>
              </a:rPr>
              <a:t>illimitato dell’Assoluto  </a:t>
            </a:r>
            <a:r>
              <a:rPr sz="1200" spc="-5" dirty="0">
                <a:latin typeface="Times New Roman"/>
                <a:cs typeface="Times New Roman"/>
              </a:rPr>
              <a:t>della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Deità.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9969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(83.5) 7:2.2 </a:t>
            </a:r>
            <a:r>
              <a:rPr sz="1200" spc="-5" dirty="0">
                <a:latin typeface="Times New Roman"/>
                <a:cs typeface="Times New Roman"/>
              </a:rPr>
              <a:t>Nell’Universo centrale </a:t>
            </a:r>
            <a:r>
              <a:rPr sz="1200" dirty="0">
                <a:latin typeface="Times New Roman"/>
                <a:cs typeface="Times New Roman"/>
              </a:rPr>
              <a:t>l’attività </a:t>
            </a:r>
            <a:r>
              <a:rPr sz="1200" spc="-5" dirty="0">
                <a:latin typeface="Times New Roman"/>
                <a:cs typeface="Times New Roman"/>
              </a:rPr>
              <a:t>personale del Figlio Originale si </a:t>
            </a:r>
            <a:r>
              <a:rPr sz="1200" dirty="0">
                <a:latin typeface="Times New Roman"/>
                <a:cs typeface="Times New Roman"/>
              </a:rPr>
              <a:t>può discernere </a:t>
            </a:r>
            <a:r>
              <a:rPr sz="1200" spc="-5" dirty="0">
                <a:latin typeface="Times New Roman"/>
                <a:cs typeface="Times New Roman"/>
              </a:rPr>
              <a:t>nella </a:t>
            </a:r>
            <a:r>
              <a:rPr sz="1200" dirty="0">
                <a:latin typeface="Times New Roman"/>
                <a:cs typeface="Times New Roman"/>
              </a:rPr>
              <a:t>squisita </a:t>
            </a:r>
            <a:r>
              <a:rPr sz="1200" spc="-5" dirty="0">
                <a:latin typeface="Times New Roman"/>
                <a:cs typeface="Times New Roman"/>
              </a:rPr>
              <a:t>armonia </a:t>
            </a:r>
            <a:r>
              <a:rPr sz="1200" dirty="0">
                <a:latin typeface="Times New Roman"/>
                <a:cs typeface="Times New Roman"/>
              </a:rPr>
              <a:t>spirituale della  </a:t>
            </a:r>
            <a:r>
              <a:rPr sz="1200" spc="-5" dirty="0">
                <a:latin typeface="Times New Roman"/>
                <a:cs typeface="Times New Roman"/>
              </a:rPr>
              <a:t>creazione eterna. Havona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così meravigliosamente perfetto che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status </a:t>
            </a:r>
            <a:r>
              <a:rPr sz="1200" dirty="0">
                <a:latin typeface="Times New Roman"/>
                <a:cs typeface="Times New Roman"/>
              </a:rPr>
              <a:t>spirituale e </a:t>
            </a:r>
            <a:r>
              <a:rPr sz="1200" spc="-5" dirty="0">
                <a:latin typeface="Times New Roman"/>
                <a:cs typeface="Times New Roman"/>
              </a:rPr>
              <a:t>gli stati d’energia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questo Universo </a:t>
            </a:r>
            <a:r>
              <a:rPr sz="1200" dirty="0">
                <a:latin typeface="Times New Roman"/>
                <a:cs typeface="Times New Roman"/>
              </a:rPr>
              <a:t>modello  sono in </a:t>
            </a:r>
            <a:r>
              <a:rPr sz="1200" spc="-5" dirty="0">
                <a:latin typeface="Times New Roman"/>
                <a:cs typeface="Times New Roman"/>
              </a:rPr>
              <a:t>equilibrio perfetto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perpetuo.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558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(83.6) 7:2.3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non è </a:t>
            </a:r>
            <a:r>
              <a:rPr sz="1200" spc="-5" dirty="0">
                <a:latin typeface="Times New Roman"/>
                <a:cs typeface="Times New Roman"/>
              </a:rPr>
              <a:t>personalmente presente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residente nei </a:t>
            </a:r>
            <a:r>
              <a:rPr sz="1200" dirty="0">
                <a:latin typeface="Times New Roman"/>
                <a:cs typeface="Times New Roman"/>
              </a:rPr>
              <a:t>Superuniversi; in </a:t>
            </a:r>
            <a:r>
              <a:rPr sz="1200" spc="-5" dirty="0">
                <a:latin typeface="Times New Roman"/>
                <a:cs typeface="Times New Roman"/>
              </a:rPr>
              <a:t>queste creazioni egli </a:t>
            </a:r>
            <a:r>
              <a:rPr sz="1200" dirty="0">
                <a:latin typeface="Times New Roman"/>
                <a:cs typeface="Times New Roman"/>
              </a:rPr>
              <a:t>mantiene soltanto una  </a:t>
            </a:r>
            <a:r>
              <a:rPr sz="1200" spc="-5" dirty="0">
                <a:latin typeface="Times New Roman"/>
                <a:cs typeface="Times New Roman"/>
              </a:rPr>
              <a:t>rappresentazione superpersonale. Queste </a:t>
            </a:r>
            <a:r>
              <a:rPr sz="1200" dirty="0">
                <a:latin typeface="Times New Roman"/>
                <a:cs typeface="Times New Roman"/>
              </a:rPr>
              <a:t>manifestazioni spirituali del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non sono </a:t>
            </a:r>
            <a:r>
              <a:rPr sz="1200" spc="-5" dirty="0">
                <a:latin typeface="Times New Roman"/>
                <a:cs typeface="Times New Roman"/>
              </a:rPr>
              <a:t>personali; </a:t>
            </a:r>
            <a:r>
              <a:rPr sz="1200" dirty="0">
                <a:latin typeface="Times New Roman"/>
                <a:cs typeface="Times New Roman"/>
              </a:rPr>
              <a:t>non sono </a:t>
            </a:r>
            <a:r>
              <a:rPr sz="1200" spc="-5" dirty="0">
                <a:latin typeface="Times New Roman"/>
                <a:cs typeface="Times New Roman"/>
              </a:rPr>
              <a:t>inserite nel </a:t>
            </a:r>
            <a:r>
              <a:rPr sz="1200" dirty="0">
                <a:latin typeface="Times New Roman"/>
                <a:cs typeface="Times New Roman"/>
              </a:rPr>
              <a:t>circuito di  </a:t>
            </a:r>
            <a:r>
              <a:rPr sz="1200" spc="-5" dirty="0">
                <a:latin typeface="Times New Roman"/>
                <a:cs typeface="Times New Roman"/>
              </a:rPr>
              <a:t>personalità del </a:t>
            </a:r>
            <a:r>
              <a:rPr sz="1200" dirty="0">
                <a:latin typeface="Times New Roman"/>
                <a:cs typeface="Times New Roman"/>
              </a:rPr>
              <a:t>Padre Universale. </a:t>
            </a:r>
            <a:r>
              <a:rPr sz="1200" spc="-5" dirty="0">
                <a:latin typeface="Times New Roman"/>
                <a:cs typeface="Times New Roman"/>
              </a:rPr>
              <a:t>Noi </a:t>
            </a:r>
            <a:r>
              <a:rPr sz="1200" dirty="0">
                <a:latin typeface="Times New Roman"/>
                <a:cs typeface="Times New Roman"/>
              </a:rPr>
              <a:t>non troviamo </a:t>
            </a:r>
            <a:r>
              <a:rPr sz="1200" spc="-5" dirty="0">
                <a:latin typeface="Times New Roman"/>
                <a:cs typeface="Times New Roman"/>
              </a:rPr>
              <a:t>termine migliore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designarle se non quello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i="1" spc="-5" dirty="0">
                <a:latin typeface="Times New Roman"/>
                <a:cs typeface="Times New Roman"/>
              </a:rPr>
              <a:t>superpersonalità; </a:t>
            </a:r>
            <a:r>
              <a:rPr sz="1200" spc="-5" dirty="0">
                <a:latin typeface="Times New Roman"/>
                <a:cs typeface="Times New Roman"/>
              </a:rPr>
              <a:t>ed esse </a:t>
            </a:r>
            <a:r>
              <a:rPr sz="1200" dirty="0">
                <a:latin typeface="Times New Roman"/>
                <a:cs typeface="Times New Roman"/>
              </a:rPr>
              <a:t>sono  </a:t>
            </a:r>
            <a:r>
              <a:rPr sz="1200" spc="-5" dirty="0">
                <a:latin typeface="Times New Roman"/>
                <a:cs typeface="Times New Roman"/>
              </a:rPr>
              <a:t>esseri </a:t>
            </a:r>
            <a:r>
              <a:rPr sz="1200" dirty="0">
                <a:latin typeface="Times New Roman"/>
                <a:cs typeface="Times New Roman"/>
              </a:rPr>
              <a:t>finiti; non sono né </a:t>
            </a:r>
            <a:r>
              <a:rPr sz="1200" spc="-5" dirty="0">
                <a:latin typeface="Times New Roman"/>
                <a:cs typeface="Times New Roman"/>
              </a:rPr>
              <a:t>absonite </a:t>
            </a:r>
            <a:r>
              <a:rPr sz="1200" dirty="0">
                <a:latin typeface="Times New Roman"/>
                <a:cs typeface="Times New Roman"/>
              </a:rPr>
              <a:t>né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assolute.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13398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(83.7) 7:2.4 </a:t>
            </a:r>
            <a:r>
              <a:rPr sz="1200" spc="-5" dirty="0">
                <a:latin typeface="Times New Roman"/>
                <a:cs typeface="Times New Roman"/>
              </a:rPr>
              <a:t>L’amministrazione del Figlio Eterno </a:t>
            </a:r>
            <a:r>
              <a:rPr sz="1200" dirty="0">
                <a:latin typeface="Times New Roman"/>
                <a:cs typeface="Times New Roman"/>
              </a:rPr>
              <a:t>nei </a:t>
            </a:r>
            <a:r>
              <a:rPr sz="1200" spc="-5" dirty="0">
                <a:latin typeface="Times New Roman"/>
                <a:cs typeface="Times New Roman"/>
              </a:rPr>
              <a:t>Superuniversi, essendo esclusivamente </a:t>
            </a:r>
            <a:r>
              <a:rPr sz="1200" dirty="0">
                <a:latin typeface="Times New Roman"/>
                <a:cs typeface="Times New Roman"/>
              </a:rPr>
              <a:t>spirituale e </a:t>
            </a:r>
            <a:r>
              <a:rPr sz="1200" spc="-5" dirty="0">
                <a:latin typeface="Times New Roman"/>
                <a:cs typeface="Times New Roman"/>
              </a:rPr>
              <a:t>superpersonale, </a:t>
            </a:r>
            <a:r>
              <a:rPr sz="1200" dirty="0">
                <a:latin typeface="Times New Roman"/>
                <a:cs typeface="Times New Roman"/>
              </a:rPr>
              <a:t>non è  </a:t>
            </a:r>
            <a:r>
              <a:rPr sz="1200" spc="-5" dirty="0">
                <a:latin typeface="Times New Roman"/>
                <a:cs typeface="Times New Roman"/>
              </a:rPr>
              <a:t>discernibile dalla </a:t>
            </a:r>
            <a:r>
              <a:rPr sz="1200" dirty="0">
                <a:latin typeface="Times New Roman"/>
                <a:cs typeface="Times New Roman"/>
              </a:rPr>
              <a:t>personalità </a:t>
            </a:r>
            <a:r>
              <a:rPr sz="1200" spc="-5" dirty="0">
                <a:latin typeface="Times New Roman"/>
                <a:cs typeface="Times New Roman"/>
              </a:rPr>
              <a:t>delle creature. Nondimeno, l’impulso spirituale onnipervadente dell’influenza personale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5" dirty="0">
                <a:latin typeface="Times New Roman"/>
                <a:cs typeface="Times New Roman"/>
              </a:rPr>
              <a:t>Figlio  </a:t>
            </a:r>
            <a:r>
              <a:rPr sz="1200" spc="-5" dirty="0">
                <a:latin typeface="Times New Roman"/>
                <a:cs typeface="Times New Roman"/>
              </a:rPr>
              <a:t>s’incontra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ogni fase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attività </a:t>
            </a:r>
            <a:r>
              <a:rPr sz="1200" dirty="0">
                <a:latin typeface="Times New Roman"/>
                <a:cs typeface="Times New Roman"/>
              </a:rPr>
              <a:t>di tutti i </a:t>
            </a:r>
            <a:r>
              <a:rPr sz="1200" spc="-5" dirty="0">
                <a:latin typeface="Times New Roman"/>
                <a:cs typeface="Times New Roman"/>
              </a:rPr>
              <a:t>settori dei </a:t>
            </a:r>
            <a:r>
              <a:rPr sz="1200" dirty="0">
                <a:latin typeface="Times New Roman"/>
                <a:cs typeface="Times New Roman"/>
              </a:rPr>
              <a:t>domini </a:t>
            </a:r>
            <a:r>
              <a:rPr sz="1200" spc="-5" dirty="0">
                <a:latin typeface="Times New Roman"/>
                <a:cs typeface="Times New Roman"/>
              </a:rPr>
              <a:t>degli Antichi dei Giorni. Negli </a:t>
            </a:r>
            <a:r>
              <a:rPr sz="1200" dirty="0">
                <a:latin typeface="Times New Roman"/>
                <a:cs typeface="Times New Roman"/>
              </a:rPr>
              <a:t>Universi </a:t>
            </a:r>
            <a:r>
              <a:rPr sz="1200" spc="-5" dirty="0">
                <a:latin typeface="Times New Roman"/>
                <a:cs typeface="Times New Roman"/>
              </a:rPr>
              <a:t>locali, tuttavia, osserviamo 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Eterno </a:t>
            </a:r>
            <a:r>
              <a:rPr sz="1200" dirty="0">
                <a:latin typeface="Times New Roman"/>
                <a:cs typeface="Times New Roman"/>
              </a:rPr>
              <a:t>personalmente </a:t>
            </a:r>
            <a:r>
              <a:rPr sz="1200" spc="-5" dirty="0">
                <a:latin typeface="Times New Roman"/>
                <a:cs typeface="Times New Roman"/>
              </a:rPr>
              <a:t>presente nelle </a:t>
            </a:r>
            <a:r>
              <a:rPr sz="1200" dirty="0">
                <a:latin typeface="Times New Roman"/>
                <a:cs typeface="Times New Roman"/>
              </a:rPr>
              <a:t>persone </a:t>
            </a:r>
            <a:r>
              <a:rPr sz="1200" spc="-5" dirty="0">
                <a:latin typeface="Times New Roman"/>
                <a:cs typeface="Times New Roman"/>
              </a:rPr>
              <a:t>dei Figli Paradisiaci. Qui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infinito opera spiritualmente e  </a:t>
            </a:r>
            <a:r>
              <a:rPr sz="1200" spc="-5" dirty="0">
                <a:latin typeface="Times New Roman"/>
                <a:cs typeface="Times New Roman"/>
              </a:rPr>
              <a:t>creativamente nelle </a:t>
            </a:r>
            <a:r>
              <a:rPr sz="1200" dirty="0">
                <a:latin typeface="Times New Roman"/>
                <a:cs typeface="Times New Roman"/>
              </a:rPr>
              <a:t>persone </a:t>
            </a:r>
            <a:r>
              <a:rPr sz="1200" spc="-5" dirty="0">
                <a:latin typeface="Times New Roman"/>
                <a:cs typeface="Times New Roman"/>
              </a:rPr>
              <a:t>del corpo </a:t>
            </a:r>
            <a:r>
              <a:rPr sz="1200" dirty="0">
                <a:latin typeface="Times New Roman"/>
                <a:cs typeface="Times New Roman"/>
              </a:rPr>
              <a:t>maestoso dei </a:t>
            </a:r>
            <a:r>
              <a:rPr sz="1200" spc="-5" dirty="0">
                <a:latin typeface="Times New Roman"/>
                <a:cs typeface="Times New Roman"/>
              </a:rPr>
              <a:t>Figli Creatori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coordinati.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4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145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4858"/>
            <a:ext cx="8114665" cy="4129404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63500">
              <a:lnSpc>
                <a:spcPct val="100000"/>
              </a:lnSpc>
              <a:spcBef>
                <a:spcPts val="95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3. Relazione del Figlio Eterno con</a:t>
            </a:r>
            <a:r>
              <a:rPr sz="1600" b="1" spc="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l’individuo</a:t>
            </a:r>
            <a:endParaRPr sz="1600">
              <a:latin typeface="Times New Roman"/>
              <a:cs typeface="Times New Roman"/>
            </a:endParaRPr>
          </a:p>
          <a:p>
            <a:pPr marL="63500" marR="55880">
              <a:lnSpc>
                <a:spcPct val="95900"/>
              </a:lnSpc>
              <a:spcBef>
                <a:spcPts val="137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(84.1) 7:3.1 </a:t>
            </a:r>
            <a:r>
              <a:rPr sz="1200" spc="-5" dirty="0">
                <a:latin typeface="Times New Roman"/>
                <a:cs typeface="Times New Roman"/>
              </a:rPr>
              <a:t>Durante l’ascesa nell’Universo </a:t>
            </a:r>
            <a:r>
              <a:rPr sz="1200" dirty="0">
                <a:latin typeface="Times New Roman"/>
                <a:cs typeface="Times New Roman"/>
              </a:rPr>
              <a:t>locale i </a:t>
            </a:r>
            <a:r>
              <a:rPr sz="1200" spc="-5" dirty="0">
                <a:latin typeface="Times New Roman"/>
                <a:cs typeface="Times New Roman"/>
              </a:rPr>
              <a:t>mortali </a:t>
            </a:r>
            <a:r>
              <a:rPr sz="1200" dirty="0">
                <a:latin typeface="Times New Roman"/>
                <a:cs typeface="Times New Roman"/>
              </a:rPr>
              <a:t>del tempo </a:t>
            </a:r>
            <a:r>
              <a:rPr sz="1200" spc="-5" dirty="0">
                <a:latin typeface="Times New Roman"/>
                <a:cs typeface="Times New Roman"/>
              </a:rPr>
              <a:t>considerano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Creatore come il </a:t>
            </a:r>
            <a:r>
              <a:rPr sz="1200" spc="-5" dirty="0">
                <a:latin typeface="Times New Roman"/>
                <a:cs typeface="Times New Roman"/>
              </a:rPr>
              <a:t>rappresentante personale  del Figlio Eterno. Ma </a:t>
            </a:r>
            <a:r>
              <a:rPr sz="1200" dirty="0">
                <a:latin typeface="Times New Roman"/>
                <a:cs typeface="Times New Roman"/>
              </a:rPr>
              <a:t>quando </a:t>
            </a:r>
            <a:r>
              <a:rPr sz="1200" spc="-5" dirty="0">
                <a:latin typeface="Times New Roman"/>
                <a:cs typeface="Times New Roman"/>
              </a:rPr>
              <a:t>cominciano </a:t>
            </a:r>
            <a:r>
              <a:rPr sz="1200" dirty="0">
                <a:latin typeface="Times New Roman"/>
                <a:cs typeface="Times New Roman"/>
              </a:rPr>
              <a:t>l’ascesa </a:t>
            </a:r>
            <a:r>
              <a:rPr sz="1200" spc="-5" dirty="0">
                <a:latin typeface="Times New Roman"/>
                <a:cs typeface="Times New Roman"/>
              </a:rPr>
              <a:t>del regime educativo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Superuniverso, </a:t>
            </a:r>
            <a:r>
              <a:rPr sz="1200" dirty="0">
                <a:latin typeface="Times New Roman"/>
                <a:cs typeface="Times New Roman"/>
              </a:rPr>
              <a:t>i pellegrini </a:t>
            </a:r>
            <a:r>
              <a:rPr sz="1200" spc="-5" dirty="0">
                <a:latin typeface="Times New Roman"/>
                <a:cs typeface="Times New Roman"/>
              </a:rPr>
              <a:t>del tempo scoprono </a:t>
            </a:r>
            <a:r>
              <a:rPr sz="1200" dirty="0">
                <a:latin typeface="Times New Roman"/>
                <a:cs typeface="Times New Roman"/>
              </a:rPr>
              <a:t>sempre  più la </a:t>
            </a:r>
            <a:r>
              <a:rPr sz="1200" spc="-5" dirty="0">
                <a:latin typeface="Times New Roman"/>
                <a:cs typeface="Times New Roman"/>
              </a:rPr>
              <a:t>presenza superna </a:t>
            </a:r>
            <a:r>
              <a:rPr sz="1200" dirty="0">
                <a:latin typeface="Times New Roman"/>
                <a:cs typeface="Times New Roman"/>
              </a:rPr>
              <a:t>dello </a:t>
            </a:r>
            <a:r>
              <a:rPr sz="1200" spc="-5" dirty="0">
                <a:latin typeface="Times New Roman"/>
                <a:cs typeface="Times New Roman"/>
              </a:rPr>
              <a:t>spirito ispiratore del Figlio </a:t>
            </a:r>
            <a:r>
              <a:rPr sz="1200" dirty="0">
                <a:latin typeface="Times New Roman"/>
                <a:cs typeface="Times New Roman"/>
              </a:rPr>
              <a:t>Eterno e </a:t>
            </a:r>
            <a:r>
              <a:rPr sz="1200" spc="-5" dirty="0">
                <a:latin typeface="Times New Roman"/>
                <a:cs typeface="Times New Roman"/>
              </a:rPr>
              <a:t>sono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grado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trarre </a:t>
            </a:r>
            <a:r>
              <a:rPr sz="1200" dirty="0">
                <a:latin typeface="Times New Roman"/>
                <a:cs typeface="Times New Roman"/>
              </a:rPr>
              <a:t>profitto </a:t>
            </a:r>
            <a:r>
              <a:rPr sz="1200" spc="-5" dirty="0">
                <a:latin typeface="Times New Roman"/>
                <a:cs typeface="Times New Roman"/>
              </a:rPr>
              <a:t>dall’assorbimento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5" dirty="0">
                <a:latin typeface="Times New Roman"/>
                <a:cs typeface="Times New Roman"/>
              </a:rPr>
              <a:t>questo  </a:t>
            </a:r>
            <a:r>
              <a:rPr sz="1200" spc="-5" dirty="0">
                <a:latin typeface="Times New Roman"/>
                <a:cs typeface="Times New Roman"/>
              </a:rPr>
              <a:t>ministero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energizzazione spirituale.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Havona </a:t>
            </a:r>
            <a:r>
              <a:rPr sz="1200" spc="-5" dirty="0">
                <a:latin typeface="Times New Roman"/>
                <a:cs typeface="Times New Roman"/>
              </a:rPr>
              <a:t>gli ascendenti divengono ancor </a:t>
            </a:r>
            <a:r>
              <a:rPr sz="1200" dirty="0">
                <a:latin typeface="Times New Roman"/>
                <a:cs typeface="Times New Roman"/>
              </a:rPr>
              <a:t>più coscienti </a:t>
            </a:r>
            <a:r>
              <a:rPr sz="1200" spc="-5" dirty="0">
                <a:latin typeface="Times New Roman"/>
                <a:cs typeface="Times New Roman"/>
              </a:rPr>
              <a:t>dell’abbraccio </a:t>
            </a:r>
            <a:r>
              <a:rPr sz="1200" dirty="0">
                <a:latin typeface="Times New Roman"/>
                <a:cs typeface="Times New Roman"/>
              </a:rPr>
              <a:t>amorevole dello  </a:t>
            </a:r>
            <a:r>
              <a:rPr sz="1200" spc="-5" dirty="0">
                <a:latin typeface="Times New Roman"/>
                <a:cs typeface="Times New Roman"/>
              </a:rPr>
              <a:t>spirito onnipervadente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Figlio Originale.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nessuno stadio dell’intera ascensione dei mortali </a:t>
            </a:r>
            <a:r>
              <a:rPr sz="1200" dirty="0">
                <a:latin typeface="Times New Roman"/>
                <a:cs typeface="Times New Roman"/>
              </a:rPr>
              <a:t>lo spirito </a:t>
            </a:r>
            <a:r>
              <a:rPr sz="1200" spc="-5" dirty="0">
                <a:latin typeface="Times New Roman"/>
                <a:cs typeface="Times New Roman"/>
              </a:rPr>
              <a:t>del Figlio </a:t>
            </a:r>
            <a:r>
              <a:rPr sz="1200" dirty="0">
                <a:latin typeface="Times New Roman"/>
                <a:cs typeface="Times New Roman"/>
              </a:rPr>
              <a:t>Eterno abita la  mente o </a:t>
            </a:r>
            <a:r>
              <a:rPr sz="1200" spc="-5" dirty="0">
                <a:latin typeface="Times New Roman"/>
                <a:cs typeface="Times New Roman"/>
              </a:rPr>
              <a:t>l’anima dei pellegrini del tempo, </a:t>
            </a:r>
            <a:r>
              <a:rPr sz="1200" dirty="0">
                <a:latin typeface="Times New Roman"/>
                <a:cs typeface="Times New Roman"/>
              </a:rPr>
              <a:t>ma la sua azione </a:t>
            </a:r>
            <a:r>
              <a:rPr sz="1200" spc="-5" dirty="0">
                <a:latin typeface="Times New Roman"/>
                <a:cs typeface="Times New Roman"/>
              </a:rPr>
              <a:t>benefica </a:t>
            </a:r>
            <a:r>
              <a:rPr sz="1200" dirty="0">
                <a:latin typeface="Times New Roman"/>
                <a:cs typeface="Times New Roman"/>
              </a:rPr>
              <a:t>è sempre vicina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interessata </a:t>
            </a:r>
            <a:r>
              <a:rPr sz="1200" spc="-5" dirty="0">
                <a:latin typeface="Times New Roman"/>
                <a:cs typeface="Times New Roman"/>
              </a:rPr>
              <a:t>al benessere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alla </a:t>
            </a:r>
            <a:r>
              <a:rPr sz="1200" dirty="0">
                <a:latin typeface="Times New Roman"/>
                <a:cs typeface="Times New Roman"/>
              </a:rPr>
              <a:t>sicurezza  </a:t>
            </a:r>
            <a:r>
              <a:rPr sz="1200" spc="-5" dirty="0">
                <a:latin typeface="Times New Roman"/>
                <a:cs typeface="Times New Roman"/>
              </a:rPr>
              <a:t>spirituale dei figli del </a:t>
            </a:r>
            <a:r>
              <a:rPr sz="1200" dirty="0">
                <a:latin typeface="Times New Roman"/>
                <a:cs typeface="Times New Roman"/>
              </a:rPr>
              <a:t>tempo che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progrediscono.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5715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(84.2) 7:3.2 </a:t>
            </a:r>
            <a:r>
              <a:rPr sz="1200" spc="-5" dirty="0">
                <a:latin typeface="Times New Roman"/>
                <a:cs typeface="Times New Roman"/>
              </a:rPr>
              <a:t>L’attrazione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gravità spirituale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Figlio Eterno costituisce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segreto inerente all’ascensione al Paradiso delle </a:t>
            </a:r>
            <a:r>
              <a:rPr sz="1200" spc="5" dirty="0">
                <a:latin typeface="Times New Roman"/>
                <a:cs typeface="Times New Roman"/>
              </a:rPr>
              <a:t>anime  </a:t>
            </a:r>
            <a:r>
              <a:rPr sz="1200" dirty="0">
                <a:latin typeface="Times New Roman"/>
                <a:cs typeface="Times New Roman"/>
              </a:rPr>
              <a:t>umane </a:t>
            </a:r>
            <a:r>
              <a:rPr sz="1200" spc="-5" dirty="0">
                <a:latin typeface="Times New Roman"/>
                <a:cs typeface="Times New Roman"/>
              </a:rPr>
              <a:t>sopravviventi. </a:t>
            </a:r>
            <a:r>
              <a:rPr sz="1200" dirty="0">
                <a:latin typeface="Times New Roman"/>
                <a:cs typeface="Times New Roman"/>
              </a:rPr>
              <a:t>Tutti i </a:t>
            </a:r>
            <a:r>
              <a:rPr sz="1200" spc="-5" dirty="0">
                <a:latin typeface="Times New Roman"/>
                <a:cs typeface="Times New Roman"/>
              </a:rPr>
              <a:t>valori spirituali autentici </a:t>
            </a:r>
            <a:r>
              <a:rPr sz="1200" dirty="0">
                <a:latin typeface="Times New Roman"/>
                <a:cs typeface="Times New Roman"/>
              </a:rPr>
              <a:t>e tutti </a:t>
            </a:r>
            <a:r>
              <a:rPr sz="1200" spc="-5" dirty="0">
                <a:latin typeface="Times New Roman"/>
                <a:cs typeface="Times New Roman"/>
              </a:rPr>
              <a:t>gl’individui veramente spiritualizzati sono </a:t>
            </a:r>
            <a:r>
              <a:rPr sz="1200" dirty="0">
                <a:latin typeface="Times New Roman"/>
                <a:cs typeface="Times New Roman"/>
              </a:rPr>
              <a:t>tenuti nella </a:t>
            </a:r>
            <a:r>
              <a:rPr sz="1200" spc="-5" dirty="0">
                <a:latin typeface="Times New Roman"/>
                <a:cs typeface="Times New Roman"/>
              </a:rPr>
              <a:t>presa </a:t>
            </a:r>
            <a:r>
              <a:rPr sz="1200" dirty="0">
                <a:latin typeface="Times New Roman"/>
                <a:cs typeface="Times New Roman"/>
              </a:rPr>
              <a:t>infallibile  </a:t>
            </a:r>
            <a:r>
              <a:rPr sz="1200" spc="-5" dirty="0">
                <a:latin typeface="Times New Roman"/>
                <a:cs typeface="Times New Roman"/>
              </a:rPr>
              <a:t>della gravità </a:t>
            </a:r>
            <a:r>
              <a:rPr sz="1200" dirty="0">
                <a:latin typeface="Times New Roman"/>
                <a:cs typeface="Times New Roman"/>
              </a:rPr>
              <a:t>spirituale </a:t>
            </a:r>
            <a:r>
              <a:rPr sz="1200" spc="5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Figlio Eterno.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mente </a:t>
            </a:r>
            <a:r>
              <a:rPr sz="1200" spc="-5" dirty="0">
                <a:latin typeface="Times New Roman"/>
                <a:cs typeface="Times New Roman"/>
              </a:rPr>
              <a:t>umana, ad </a:t>
            </a:r>
            <a:r>
              <a:rPr sz="1200" dirty="0">
                <a:latin typeface="Times New Roman"/>
                <a:cs typeface="Times New Roman"/>
              </a:rPr>
              <a:t>esempio, </a:t>
            </a:r>
            <a:r>
              <a:rPr sz="1200" spc="-5" dirty="0">
                <a:latin typeface="Times New Roman"/>
                <a:cs typeface="Times New Roman"/>
              </a:rPr>
              <a:t>inizia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carriera come meccanismo materiale ed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alla  </a:t>
            </a:r>
            <a:r>
              <a:rPr sz="1200" dirty="0">
                <a:latin typeface="Times New Roman"/>
                <a:cs typeface="Times New Roman"/>
              </a:rPr>
              <a:t>fine </a:t>
            </a:r>
            <a:r>
              <a:rPr sz="1200" spc="-5" dirty="0">
                <a:latin typeface="Times New Roman"/>
                <a:cs typeface="Times New Roman"/>
              </a:rPr>
              <a:t>radunata nel Corpo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Finalità come un’esistenza spirituale resa pressoché perfetta, </a:t>
            </a:r>
            <a:r>
              <a:rPr sz="1200" dirty="0">
                <a:latin typeface="Times New Roman"/>
                <a:cs typeface="Times New Roman"/>
              </a:rPr>
              <a:t>divenendo </a:t>
            </a:r>
            <a:r>
              <a:rPr sz="1200" spc="-5" dirty="0">
                <a:latin typeface="Times New Roman"/>
                <a:cs typeface="Times New Roman"/>
              </a:rPr>
              <a:t>sempre </a:t>
            </a:r>
            <a:r>
              <a:rPr sz="1200" dirty="0">
                <a:latin typeface="Times New Roman"/>
                <a:cs typeface="Times New Roman"/>
              </a:rPr>
              <a:t>meno </a:t>
            </a:r>
            <a:r>
              <a:rPr sz="1200" spc="-5" dirty="0">
                <a:latin typeface="Times New Roman"/>
                <a:cs typeface="Times New Roman"/>
              </a:rPr>
              <a:t>soggetta alla  gravità materiale e, </a:t>
            </a:r>
            <a:r>
              <a:rPr sz="1200" dirty="0">
                <a:latin typeface="Times New Roman"/>
                <a:cs typeface="Times New Roman"/>
              </a:rPr>
              <a:t>in misura </a:t>
            </a:r>
            <a:r>
              <a:rPr sz="1200" spc="-5" dirty="0">
                <a:latin typeface="Times New Roman"/>
                <a:cs typeface="Times New Roman"/>
              </a:rPr>
              <a:t>corrispondente,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sensibile, durante </a:t>
            </a:r>
            <a:r>
              <a:rPr sz="1200" dirty="0">
                <a:latin typeface="Times New Roman"/>
                <a:cs typeface="Times New Roman"/>
              </a:rPr>
              <a:t>tutta </a:t>
            </a:r>
            <a:r>
              <a:rPr sz="1200" spc="-5" dirty="0">
                <a:latin typeface="Times New Roman"/>
                <a:cs typeface="Times New Roman"/>
              </a:rPr>
              <a:t>questa esperienza, allo stimolo dell’attrazione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spc="5" dirty="0">
                <a:latin typeface="Times New Roman"/>
                <a:cs typeface="Times New Roman"/>
              </a:rPr>
              <a:t>verso</a:t>
            </a:r>
            <a:endParaRPr sz="1200">
              <a:latin typeface="Times New Roman"/>
              <a:cs typeface="Times New Roman"/>
            </a:endParaRPr>
          </a:p>
          <a:p>
            <a:pPr marL="6350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l’interno della gravità spirituale.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circuito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gravità spirituale </a:t>
            </a:r>
            <a:r>
              <a:rPr sz="1200" dirty="0">
                <a:latin typeface="Times New Roman"/>
                <a:cs typeface="Times New Roman"/>
              </a:rPr>
              <a:t>tira </a:t>
            </a:r>
            <a:r>
              <a:rPr sz="1200" spc="-5" dirty="0">
                <a:latin typeface="Times New Roman"/>
                <a:cs typeface="Times New Roman"/>
              </a:rPr>
              <a:t>letteralmente l’anima degli </a:t>
            </a:r>
            <a:r>
              <a:rPr sz="1200" dirty="0">
                <a:latin typeface="Times New Roman"/>
                <a:cs typeface="Times New Roman"/>
              </a:rPr>
              <a:t>uomini </a:t>
            </a:r>
            <a:r>
              <a:rPr sz="1200" spc="-5" dirty="0">
                <a:latin typeface="Times New Roman"/>
                <a:cs typeface="Times New Roman"/>
              </a:rPr>
              <a:t>verso </a:t>
            </a:r>
            <a:r>
              <a:rPr sz="1200" dirty="0">
                <a:latin typeface="Times New Roman"/>
                <a:cs typeface="Times New Roman"/>
              </a:rPr>
              <a:t>il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Paradiso.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26670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(84.3) 7:3.3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circuito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gravità </a:t>
            </a:r>
            <a:r>
              <a:rPr sz="1200" dirty="0">
                <a:latin typeface="Times New Roman"/>
                <a:cs typeface="Times New Roman"/>
              </a:rPr>
              <a:t>spirituale è il </a:t>
            </a:r>
            <a:r>
              <a:rPr sz="1200" spc="-5" dirty="0">
                <a:latin typeface="Times New Roman"/>
                <a:cs typeface="Times New Roman"/>
              </a:rPr>
              <a:t>canale essenziale per </a:t>
            </a:r>
            <a:r>
              <a:rPr sz="1200" dirty="0">
                <a:latin typeface="Times New Roman"/>
                <a:cs typeface="Times New Roman"/>
              </a:rPr>
              <a:t>trasmettere le </a:t>
            </a:r>
            <a:r>
              <a:rPr sz="1200" spc="-5" dirty="0">
                <a:latin typeface="Times New Roman"/>
                <a:cs typeface="Times New Roman"/>
              </a:rPr>
              <a:t>preghiere </a:t>
            </a:r>
            <a:r>
              <a:rPr sz="1200" dirty="0">
                <a:latin typeface="Times New Roman"/>
                <a:cs typeface="Times New Roman"/>
              </a:rPr>
              <a:t>sincere del </a:t>
            </a:r>
            <a:r>
              <a:rPr sz="1200" spc="-5" dirty="0">
                <a:latin typeface="Times New Roman"/>
                <a:cs typeface="Times New Roman"/>
              </a:rPr>
              <a:t>cuore </a:t>
            </a:r>
            <a:r>
              <a:rPr sz="1200" dirty="0">
                <a:latin typeface="Times New Roman"/>
                <a:cs typeface="Times New Roman"/>
              </a:rPr>
              <a:t>umano </a:t>
            </a:r>
            <a:r>
              <a:rPr sz="1200" spc="-5" dirty="0">
                <a:latin typeface="Times New Roman"/>
                <a:cs typeface="Times New Roman"/>
              </a:rPr>
              <a:t>credente </a:t>
            </a:r>
            <a:r>
              <a:rPr sz="1200" dirty="0">
                <a:latin typeface="Times New Roman"/>
                <a:cs typeface="Times New Roman"/>
              </a:rPr>
              <a:t>dal  </a:t>
            </a:r>
            <a:r>
              <a:rPr sz="1200" spc="-5" dirty="0">
                <a:latin typeface="Times New Roman"/>
                <a:cs typeface="Times New Roman"/>
              </a:rPr>
              <a:t>livello della coscienza </a:t>
            </a:r>
            <a:r>
              <a:rPr sz="1200" dirty="0">
                <a:latin typeface="Times New Roman"/>
                <a:cs typeface="Times New Roman"/>
              </a:rPr>
              <a:t>umana </a:t>
            </a:r>
            <a:r>
              <a:rPr sz="1200" spc="-5" dirty="0">
                <a:latin typeface="Times New Roman"/>
                <a:cs typeface="Times New Roman"/>
              </a:rPr>
              <a:t>fino </a:t>
            </a:r>
            <a:r>
              <a:rPr sz="1200" dirty="0">
                <a:latin typeface="Times New Roman"/>
                <a:cs typeface="Times New Roman"/>
              </a:rPr>
              <a:t>alla </a:t>
            </a:r>
            <a:r>
              <a:rPr sz="1200" spc="-5" dirty="0">
                <a:latin typeface="Times New Roman"/>
                <a:cs typeface="Times New Roman"/>
              </a:rPr>
              <a:t>coscienza effettiva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Deità. </a:t>
            </a:r>
            <a:r>
              <a:rPr sz="1200" dirty="0">
                <a:latin typeface="Times New Roman"/>
                <a:cs typeface="Times New Roman"/>
              </a:rPr>
              <a:t>Ciò </a:t>
            </a:r>
            <a:r>
              <a:rPr sz="1200" spc="-5" dirty="0">
                <a:latin typeface="Times New Roman"/>
                <a:cs typeface="Times New Roman"/>
              </a:rPr>
              <a:t>che rappresenta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vero valore </a:t>
            </a:r>
            <a:r>
              <a:rPr sz="1200" dirty="0">
                <a:latin typeface="Times New Roman"/>
                <a:cs typeface="Times New Roman"/>
              </a:rPr>
              <a:t>spirituale </a:t>
            </a:r>
            <a:r>
              <a:rPr sz="1200" spc="-5" dirty="0">
                <a:latin typeface="Times New Roman"/>
                <a:cs typeface="Times New Roman"/>
              </a:rPr>
              <a:t>nelle </a:t>
            </a:r>
            <a:r>
              <a:rPr sz="1200" dirty="0">
                <a:latin typeface="Times New Roman"/>
                <a:cs typeface="Times New Roman"/>
              </a:rPr>
              <a:t>vostre  petizioni </a:t>
            </a:r>
            <a:r>
              <a:rPr sz="1200" spc="-5" dirty="0">
                <a:latin typeface="Times New Roman"/>
                <a:cs typeface="Times New Roman"/>
              </a:rPr>
              <a:t>sarà raccolto </a:t>
            </a:r>
            <a:r>
              <a:rPr sz="1200" dirty="0">
                <a:latin typeface="Times New Roman"/>
                <a:cs typeface="Times New Roman"/>
              </a:rPr>
              <a:t>dal </a:t>
            </a:r>
            <a:r>
              <a:rPr sz="1200" spc="-5" dirty="0">
                <a:latin typeface="Times New Roman"/>
                <a:cs typeface="Times New Roman"/>
              </a:rPr>
              <a:t>circuito universale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gravità </a:t>
            </a:r>
            <a:r>
              <a:rPr sz="1200" dirty="0">
                <a:latin typeface="Times New Roman"/>
                <a:cs typeface="Times New Roman"/>
              </a:rPr>
              <a:t>spirituale </a:t>
            </a:r>
            <a:r>
              <a:rPr sz="1200" spc="-5" dirty="0">
                <a:latin typeface="Times New Roman"/>
                <a:cs typeface="Times New Roman"/>
              </a:rPr>
              <a:t>ed arriverà </a:t>
            </a:r>
            <a:r>
              <a:rPr sz="1200" dirty="0">
                <a:latin typeface="Times New Roman"/>
                <a:cs typeface="Times New Roman"/>
              </a:rPr>
              <a:t>immediatamente e </a:t>
            </a:r>
            <a:r>
              <a:rPr sz="1200" spc="-5" dirty="0">
                <a:latin typeface="Times New Roman"/>
                <a:cs typeface="Times New Roman"/>
              </a:rPr>
              <a:t>simultaneamente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5" dirty="0">
                <a:latin typeface="Times New Roman"/>
                <a:cs typeface="Times New Roman"/>
              </a:rPr>
              <a:t>tutte </a:t>
            </a:r>
            <a:r>
              <a:rPr sz="1200" dirty="0">
                <a:latin typeface="Times New Roman"/>
                <a:cs typeface="Times New Roman"/>
              </a:rPr>
              <a:t>le  </a:t>
            </a:r>
            <a:r>
              <a:rPr sz="1200" spc="-5" dirty="0">
                <a:latin typeface="Times New Roman"/>
                <a:cs typeface="Times New Roman"/>
              </a:rPr>
              <a:t>personalità </a:t>
            </a:r>
            <a:r>
              <a:rPr sz="1200" dirty="0">
                <a:latin typeface="Times New Roman"/>
                <a:cs typeface="Times New Roman"/>
              </a:rPr>
              <a:t>divine </a:t>
            </a:r>
            <a:r>
              <a:rPr sz="1200" spc="-5" dirty="0">
                <a:latin typeface="Times New Roman"/>
                <a:cs typeface="Times New Roman"/>
              </a:rPr>
              <a:t>interessate. Ciascuna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loro si occuperà </a:t>
            </a:r>
            <a:r>
              <a:rPr sz="1200" dirty="0">
                <a:latin typeface="Times New Roman"/>
                <a:cs typeface="Times New Roman"/>
              </a:rPr>
              <a:t>di quanto concerne la </a:t>
            </a:r>
            <a:r>
              <a:rPr sz="1200" spc="-5" dirty="0">
                <a:latin typeface="Times New Roman"/>
                <a:cs typeface="Times New Roman"/>
              </a:rPr>
              <a:t>propria </a:t>
            </a:r>
            <a:r>
              <a:rPr sz="1200" dirty="0">
                <a:latin typeface="Times New Roman"/>
                <a:cs typeface="Times New Roman"/>
              </a:rPr>
              <a:t>competenza </a:t>
            </a:r>
            <a:r>
              <a:rPr sz="1200" spc="-5" dirty="0">
                <a:latin typeface="Times New Roman"/>
                <a:cs typeface="Times New Roman"/>
              </a:rPr>
              <a:t>personale. </a:t>
            </a:r>
            <a:r>
              <a:rPr sz="1200" dirty="0">
                <a:latin typeface="Times New Roman"/>
                <a:cs typeface="Times New Roman"/>
              </a:rPr>
              <a:t>Quindi, </a:t>
            </a:r>
            <a:r>
              <a:rPr sz="1200" spc="5" dirty="0">
                <a:latin typeface="Times New Roman"/>
                <a:cs typeface="Times New Roman"/>
              </a:rPr>
              <a:t>nella  </a:t>
            </a:r>
            <a:r>
              <a:rPr sz="1200" dirty="0">
                <a:latin typeface="Times New Roman"/>
                <a:cs typeface="Times New Roman"/>
              </a:rPr>
              <a:t>vostra </a:t>
            </a:r>
            <a:r>
              <a:rPr sz="1200" spc="-5" dirty="0">
                <a:latin typeface="Times New Roman"/>
                <a:cs typeface="Times New Roman"/>
              </a:rPr>
              <a:t>esperienza religiosa pratica,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irrilevante se nel rivolgere </a:t>
            </a:r>
            <a:r>
              <a:rPr sz="1200" dirty="0">
                <a:latin typeface="Times New Roman"/>
                <a:cs typeface="Times New Roman"/>
              </a:rPr>
              <a:t>le vostre suppliche voi visualizzate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Creatore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vostro  </a:t>
            </a:r>
            <a:r>
              <a:rPr sz="1200" spc="-5" dirty="0">
                <a:latin typeface="Times New Roman"/>
                <a:cs typeface="Times New Roman"/>
              </a:rPr>
              <a:t>Universo locale </a:t>
            </a:r>
            <a:r>
              <a:rPr sz="1200" dirty="0">
                <a:latin typeface="Times New Roman"/>
                <a:cs typeface="Times New Roman"/>
              </a:rPr>
              <a:t>o il </a:t>
            </a:r>
            <a:r>
              <a:rPr sz="1200" spc="-5" dirty="0">
                <a:latin typeface="Times New Roman"/>
                <a:cs typeface="Times New Roman"/>
              </a:rPr>
              <a:t>Figlio Eterno al </a:t>
            </a:r>
            <a:r>
              <a:rPr sz="1200" dirty="0">
                <a:latin typeface="Times New Roman"/>
                <a:cs typeface="Times New Roman"/>
              </a:rPr>
              <a:t>centro di tutte le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cose.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4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146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211184" cy="39598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8128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(84.4) 7:3.4 </a:t>
            </a:r>
            <a:r>
              <a:rPr sz="1200" spc="-5" dirty="0">
                <a:latin typeface="Times New Roman"/>
                <a:cs typeface="Times New Roman"/>
              </a:rPr>
              <a:t>L’azione selettiva del circuito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gravità spirituale potrebbe essere paragonata alle </a:t>
            </a:r>
            <a:r>
              <a:rPr sz="1200" dirty="0">
                <a:latin typeface="Times New Roman"/>
                <a:cs typeface="Times New Roman"/>
              </a:rPr>
              <a:t>funzioni </a:t>
            </a:r>
            <a:r>
              <a:rPr sz="1200" spc="-5" dirty="0">
                <a:latin typeface="Times New Roman"/>
                <a:cs typeface="Times New Roman"/>
              </a:rPr>
              <a:t>dei circuiti nervosi del </a:t>
            </a:r>
            <a:r>
              <a:rPr sz="1200" dirty="0">
                <a:latin typeface="Times New Roman"/>
                <a:cs typeface="Times New Roman"/>
              </a:rPr>
              <a:t>corpo  umano </a:t>
            </a:r>
            <a:r>
              <a:rPr sz="1200" spc="-5" dirty="0">
                <a:latin typeface="Times New Roman"/>
                <a:cs typeface="Times New Roman"/>
              </a:rPr>
              <a:t>materiale. </a:t>
            </a:r>
            <a:r>
              <a:rPr sz="1200" spc="-10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sensazioni </a:t>
            </a:r>
            <a:r>
              <a:rPr sz="1200" spc="-5" dirty="0">
                <a:latin typeface="Times New Roman"/>
                <a:cs typeface="Times New Roman"/>
              </a:rPr>
              <a:t>viaggiano </a:t>
            </a:r>
            <a:r>
              <a:rPr sz="1200" dirty="0">
                <a:latin typeface="Times New Roman"/>
                <a:cs typeface="Times New Roman"/>
              </a:rPr>
              <a:t>verso </a:t>
            </a:r>
            <a:r>
              <a:rPr sz="1200" spc="-5" dirty="0">
                <a:latin typeface="Times New Roman"/>
                <a:cs typeface="Times New Roman"/>
              </a:rPr>
              <a:t>l’interno lungo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rete </a:t>
            </a:r>
            <a:r>
              <a:rPr sz="1200" dirty="0">
                <a:latin typeface="Times New Roman"/>
                <a:cs typeface="Times New Roman"/>
              </a:rPr>
              <a:t>nervosa. </a:t>
            </a:r>
            <a:r>
              <a:rPr sz="1200" spc="-5" dirty="0">
                <a:latin typeface="Times New Roman"/>
                <a:cs typeface="Times New Roman"/>
              </a:rPr>
              <a:t>Alcune sono trattenute dai centri spinali </a:t>
            </a:r>
            <a:r>
              <a:rPr sz="1200" dirty="0">
                <a:latin typeface="Times New Roman"/>
                <a:cs typeface="Times New Roman"/>
              </a:rPr>
              <a:t>automatici  </a:t>
            </a:r>
            <a:r>
              <a:rPr sz="1200" spc="-5" dirty="0">
                <a:latin typeface="Times New Roman"/>
                <a:cs typeface="Times New Roman"/>
              </a:rPr>
              <a:t>inferiori,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reagiscono; </a:t>
            </a:r>
            <a:r>
              <a:rPr sz="1200" dirty="0">
                <a:latin typeface="Times New Roman"/>
                <a:cs typeface="Times New Roman"/>
              </a:rPr>
              <a:t>altre </a:t>
            </a:r>
            <a:r>
              <a:rPr sz="1200" spc="-5" dirty="0">
                <a:latin typeface="Times New Roman"/>
                <a:cs typeface="Times New Roman"/>
              </a:rPr>
              <a:t>giungono ai </a:t>
            </a:r>
            <a:r>
              <a:rPr sz="1200" dirty="0">
                <a:latin typeface="Times New Roman"/>
                <a:cs typeface="Times New Roman"/>
              </a:rPr>
              <a:t>centri </a:t>
            </a:r>
            <a:r>
              <a:rPr sz="1200" spc="-5" dirty="0">
                <a:latin typeface="Times New Roman"/>
                <a:cs typeface="Times New Roman"/>
              </a:rPr>
              <a:t>meno automatici,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educati dall’abitudine, del </a:t>
            </a:r>
            <a:r>
              <a:rPr sz="1200" dirty="0">
                <a:latin typeface="Times New Roman"/>
                <a:cs typeface="Times New Roman"/>
              </a:rPr>
              <a:t>cervello </a:t>
            </a:r>
            <a:r>
              <a:rPr sz="1200" spc="-5" dirty="0">
                <a:latin typeface="Times New Roman"/>
                <a:cs typeface="Times New Roman"/>
              </a:rPr>
              <a:t>inferiore; </a:t>
            </a:r>
            <a:r>
              <a:rPr sz="1200" dirty="0">
                <a:latin typeface="Times New Roman"/>
                <a:cs typeface="Times New Roman"/>
              </a:rPr>
              <a:t>mentre i  </a:t>
            </a:r>
            <a:r>
              <a:rPr sz="1200" spc="-5" dirty="0">
                <a:latin typeface="Times New Roman"/>
                <a:cs typeface="Times New Roman"/>
              </a:rPr>
              <a:t>messaggi </a:t>
            </a:r>
            <a:r>
              <a:rPr sz="1200" dirty="0">
                <a:latin typeface="Times New Roman"/>
                <a:cs typeface="Times New Roman"/>
              </a:rPr>
              <a:t>vitali più </a:t>
            </a:r>
            <a:r>
              <a:rPr sz="1200" spc="-5" dirty="0">
                <a:latin typeface="Times New Roman"/>
                <a:cs typeface="Times New Roman"/>
              </a:rPr>
              <a:t>importanti </a:t>
            </a:r>
            <a:r>
              <a:rPr sz="1200" dirty="0">
                <a:latin typeface="Times New Roman"/>
                <a:cs typeface="Times New Roman"/>
              </a:rPr>
              <a:t>in arrivo sono proiettati come un lampo da questi </a:t>
            </a:r>
            <a:r>
              <a:rPr sz="1200" spc="-5" dirty="0">
                <a:latin typeface="Times New Roman"/>
                <a:cs typeface="Times New Roman"/>
              </a:rPr>
              <a:t>centri subordinati </a:t>
            </a:r>
            <a:r>
              <a:rPr sz="1200" dirty="0">
                <a:latin typeface="Times New Roman"/>
                <a:cs typeface="Times New Roman"/>
              </a:rPr>
              <a:t>e sono </a:t>
            </a:r>
            <a:r>
              <a:rPr sz="1200" spc="-5" dirty="0">
                <a:latin typeface="Times New Roman"/>
                <a:cs typeface="Times New Roman"/>
              </a:rPr>
              <a:t>immediatamente registrati  nei </a:t>
            </a:r>
            <a:r>
              <a:rPr sz="1200" dirty="0">
                <a:latin typeface="Times New Roman"/>
                <a:cs typeface="Times New Roman"/>
              </a:rPr>
              <a:t>livelli </a:t>
            </a:r>
            <a:r>
              <a:rPr sz="1200" spc="-5" dirty="0">
                <a:latin typeface="Times New Roman"/>
                <a:cs typeface="Times New Roman"/>
              </a:rPr>
              <a:t>superiori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coscienza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umana.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22225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(84.5) 7:3.5 </a:t>
            </a:r>
            <a:r>
              <a:rPr sz="1200" spc="-5" dirty="0">
                <a:latin typeface="Times New Roman"/>
                <a:cs typeface="Times New Roman"/>
              </a:rPr>
              <a:t>Ma quanto </a:t>
            </a:r>
            <a:r>
              <a:rPr sz="1200" dirty="0">
                <a:latin typeface="Times New Roman"/>
                <a:cs typeface="Times New Roman"/>
              </a:rPr>
              <a:t>è più </a:t>
            </a:r>
            <a:r>
              <a:rPr sz="1200" spc="-5" dirty="0">
                <a:latin typeface="Times New Roman"/>
                <a:cs typeface="Times New Roman"/>
              </a:rPr>
              <a:t>perfetta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splendida </a:t>
            </a:r>
            <a:r>
              <a:rPr sz="1200" dirty="0">
                <a:latin typeface="Times New Roman"/>
                <a:cs typeface="Times New Roman"/>
              </a:rPr>
              <a:t>tecnica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mondo spirituale! </a:t>
            </a:r>
            <a:r>
              <a:rPr sz="1200" spc="-5" dirty="0">
                <a:latin typeface="Times New Roman"/>
                <a:cs typeface="Times New Roman"/>
              </a:rPr>
              <a:t>Se nella </a:t>
            </a:r>
            <a:r>
              <a:rPr sz="1200" dirty="0">
                <a:latin typeface="Times New Roman"/>
                <a:cs typeface="Times New Roman"/>
              </a:rPr>
              <a:t>vostra coscienza ha origine </a:t>
            </a:r>
            <a:r>
              <a:rPr sz="1200" spc="-5" dirty="0">
                <a:latin typeface="Times New Roman"/>
                <a:cs typeface="Times New Roman"/>
              </a:rPr>
              <a:t>qualcosa </a:t>
            </a:r>
            <a:r>
              <a:rPr sz="1200" dirty="0">
                <a:latin typeface="Times New Roman"/>
                <a:cs typeface="Times New Roman"/>
              </a:rPr>
              <a:t>che è  </a:t>
            </a:r>
            <a:r>
              <a:rPr sz="1200" spc="-5" dirty="0">
                <a:latin typeface="Times New Roman"/>
                <a:cs typeface="Times New Roman"/>
              </a:rPr>
              <a:t>ricco </a:t>
            </a:r>
            <a:r>
              <a:rPr sz="1200" dirty="0">
                <a:latin typeface="Times New Roman"/>
                <a:cs typeface="Times New Roman"/>
              </a:rPr>
              <a:t>di valore </a:t>
            </a:r>
            <a:r>
              <a:rPr sz="1200" spc="-5" dirty="0">
                <a:latin typeface="Times New Roman"/>
                <a:cs typeface="Times New Roman"/>
              </a:rPr>
              <a:t>spirituale supremo, </a:t>
            </a:r>
            <a:r>
              <a:rPr sz="1200" dirty="0">
                <a:latin typeface="Times New Roman"/>
                <a:cs typeface="Times New Roman"/>
              </a:rPr>
              <a:t>una volta che voi </a:t>
            </a:r>
            <a:r>
              <a:rPr sz="1200" spc="-5" dirty="0">
                <a:latin typeface="Times New Roman"/>
                <a:cs typeface="Times New Roman"/>
              </a:rPr>
              <a:t>l’avete espresso, </a:t>
            </a:r>
            <a:r>
              <a:rPr sz="1200" dirty="0">
                <a:latin typeface="Times New Roman"/>
                <a:cs typeface="Times New Roman"/>
              </a:rPr>
              <a:t>nessun </a:t>
            </a:r>
            <a:r>
              <a:rPr sz="1200" spc="-5" dirty="0">
                <a:latin typeface="Times New Roman"/>
                <a:cs typeface="Times New Roman"/>
              </a:rPr>
              <a:t>potere </a:t>
            </a:r>
            <a:r>
              <a:rPr sz="1200" dirty="0">
                <a:latin typeface="Times New Roman"/>
                <a:cs typeface="Times New Roman"/>
              </a:rPr>
              <a:t>nell’Universo può </a:t>
            </a:r>
            <a:r>
              <a:rPr sz="1200" spc="-5" dirty="0">
                <a:latin typeface="Times New Roman"/>
                <a:cs typeface="Times New Roman"/>
              </a:rPr>
              <a:t>impedire che sia </a:t>
            </a:r>
            <a:r>
              <a:rPr sz="1200" dirty="0">
                <a:latin typeface="Times New Roman"/>
                <a:cs typeface="Times New Roman"/>
              </a:rPr>
              <a:t>proiettato  </a:t>
            </a:r>
            <a:r>
              <a:rPr sz="1200" spc="-5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lampo direttamente alla Personalità </a:t>
            </a:r>
            <a:r>
              <a:rPr sz="1200" dirty="0">
                <a:latin typeface="Times New Roman"/>
                <a:cs typeface="Times New Roman"/>
              </a:rPr>
              <a:t>Spirituale </a:t>
            </a:r>
            <a:r>
              <a:rPr sz="1200" spc="-5" dirty="0">
                <a:latin typeface="Times New Roman"/>
                <a:cs typeface="Times New Roman"/>
              </a:rPr>
              <a:t>Assoluta </a:t>
            </a:r>
            <a:r>
              <a:rPr sz="1200" dirty="0">
                <a:latin typeface="Times New Roman"/>
                <a:cs typeface="Times New Roman"/>
              </a:rPr>
              <a:t>di tutta la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creazione.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20129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(84.6) 7:3.6 </a:t>
            </a:r>
            <a:r>
              <a:rPr sz="1200" spc="-5" dirty="0">
                <a:latin typeface="Times New Roman"/>
                <a:cs typeface="Times New Roman"/>
              </a:rPr>
              <a:t>Al contrario, se </a:t>
            </a:r>
            <a:r>
              <a:rPr sz="1200" dirty="0">
                <a:latin typeface="Times New Roman"/>
                <a:cs typeface="Times New Roman"/>
              </a:rPr>
              <a:t>le vostre suppliche sono puramente </a:t>
            </a:r>
            <a:r>
              <a:rPr sz="1200" spc="-5" dirty="0">
                <a:latin typeface="Times New Roman"/>
                <a:cs typeface="Times New Roman"/>
              </a:rPr>
              <a:t>materiali </a:t>
            </a:r>
            <a:r>
              <a:rPr sz="1200" dirty="0">
                <a:latin typeface="Times New Roman"/>
                <a:cs typeface="Times New Roman"/>
              </a:rPr>
              <a:t>e totalmente </a:t>
            </a:r>
            <a:r>
              <a:rPr sz="1200" spc="-5" dirty="0">
                <a:latin typeface="Times New Roman"/>
                <a:cs typeface="Times New Roman"/>
              </a:rPr>
              <a:t>egocentriche,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esiste alcun piano </a:t>
            </a:r>
            <a:r>
              <a:rPr sz="1200" dirty="0">
                <a:latin typeface="Times New Roman"/>
                <a:cs typeface="Times New Roman"/>
              </a:rPr>
              <a:t>che  </a:t>
            </a:r>
            <a:r>
              <a:rPr sz="1200" spc="-5" dirty="0">
                <a:latin typeface="Times New Roman"/>
                <a:cs typeface="Times New Roman"/>
              </a:rPr>
              <a:t>consenta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queste preghiere </a:t>
            </a:r>
            <a:r>
              <a:rPr sz="1200" dirty="0">
                <a:latin typeface="Times New Roman"/>
                <a:cs typeface="Times New Roman"/>
              </a:rPr>
              <a:t>indegne </a:t>
            </a:r>
            <a:r>
              <a:rPr sz="1200" spc="-5" dirty="0">
                <a:latin typeface="Times New Roman"/>
                <a:cs typeface="Times New Roman"/>
              </a:rPr>
              <a:t>d’inserirsi </a:t>
            </a:r>
            <a:r>
              <a:rPr sz="1200" spc="5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circuito spirituale del Figlio Eterno.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contenuto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ogni domanda </a:t>
            </a:r>
            <a:r>
              <a:rPr sz="1200" dirty="0">
                <a:latin typeface="Times New Roman"/>
                <a:cs typeface="Times New Roman"/>
              </a:rPr>
              <a:t>non “dettata  </a:t>
            </a:r>
            <a:r>
              <a:rPr sz="1200" spc="-5" dirty="0">
                <a:latin typeface="Times New Roman"/>
                <a:cs typeface="Times New Roman"/>
              </a:rPr>
              <a:t>dallo </a:t>
            </a:r>
            <a:r>
              <a:rPr sz="1200" dirty="0">
                <a:latin typeface="Times New Roman"/>
                <a:cs typeface="Times New Roman"/>
              </a:rPr>
              <a:t>spirito” non può </a:t>
            </a:r>
            <a:r>
              <a:rPr sz="1200" spc="-5" dirty="0">
                <a:latin typeface="Times New Roman"/>
                <a:cs typeface="Times New Roman"/>
              </a:rPr>
              <a:t>trovare </a:t>
            </a:r>
            <a:r>
              <a:rPr sz="1200" dirty="0">
                <a:latin typeface="Times New Roman"/>
                <a:cs typeface="Times New Roman"/>
              </a:rPr>
              <a:t>posto </a:t>
            </a:r>
            <a:r>
              <a:rPr sz="1200" spc="-5" dirty="0">
                <a:latin typeface="Times New Roman"/>
                <a:cs typeface="Times New Roman"/>
              </a:rPr>
              <a:t>nel </a:t>
            </a:r>
            <a:r>
              <a:rPr sz="1200" dirty="0">
                <a:latin typeface="Times New Roman"/>
                <a:cs typeface="Times New Roman"/>
              </a:rPr>
              <a:t>circuito </a:t>
            </a:r>
            <a:r>
              <a:rPr sz="1200" spc="-5" dirty="0">
                <a:latin typeface="Times New Roman"/>
                <a:cs typeface="Times New Roman"/>
              </a:rPr>
              <a:t>spirituale universale. </a:t>
            </a:r>
            <a:r>
              <a:rPr sz="1200" spc="-10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richieste </a:t>
            </a:r>
            <a:r>
              <a:rPr sz="1200" spc="-5" dirty="0">
                <a:latin typeface="Times New Roman"/>
                <a:cs typeface="Times New Roman"/>
              </a:rPr>
              <a:t>puramente egoiste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materiali </a:t>
            </a:r>
            <a:r>
              <a:rPr sz="1200" dirty="0">
                <a:latin typeface="Times New Roman"/>
                <a:cs typeface="Times New Roman"/>
              </a:rPr>
              <a:t>cadono </a:t>
            </a:r>
            <a:r>
              <a:rPr sz="1200" spc="-5" dirty="0">
                <a:latin typeface="Times New Roman"/>
                <a:cs typeface="Times New Roman"/>
              </a:rPr>
              <a:t>nel </a:t>
            </a:r>
            <a:r>
              <a:rPr sz="1200" dirty="0">
                <a:latin typeface="Times New Roman"/>
                <a:cs typeface="Times New Roman"/>
              </a:rPr>
              <a:t>nulla,  non </a:t>
            </a:r>
            <a:r>
              <a:rPr sz="1200" spc="-5" dirty="0">
                <a:latin typeface="Times New Roman"/>
                <a:cs typeface="Times New Roman"/>
              </a:rPr>
              <a:t>ascendono ai circuiti dei veri valori spirituali. Queste parole sono come “ottoni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risuonano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cembali </a:t>
            </a:r>
            <a:r>
              <a:rPr sz="1200" dirty="0">
                <a:latin typeface="Times New Roman"/>
                <a:cs typeface="Times New Roman"/>
              </a:rPr>
              <a:t>che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tintinnano”.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>
              <a:lnSpc>
                <a:spcPct val="1000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(85.1) 7:3.7 </a:t>
            </a:r>
            <a:r>
              <a:rPr sz="1200" dirty="0">
                <a:latin typeface="Times New Roman"/>
                <a:cs typeface="Times New Roman"/>
              </a:rPr>
              <a:t>È il </a:t>
            </a:r>
            <a:r>
              <a:rPr sz="1200" spc="-5" dirty="0">
                <a:latin typeface="Times New Roman"/>
                <a:cs typeface="Times New Roman"/>
              </a:rPr>
              <a:t>pensiero motivante,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contenuto spirituale, che convalida </a:t>
            </a:r>
            <a:r>
              <a:rPr sz="1200" dirty="0">
                <a:latin typeface="Times New Roman"/>
                <a:cs typeface="Times New Roman"/>
              </a:rPr>
              <a:t>la supplica </a:t>
            </a:r>
            <a:r>
              <a:rPr sz="1200" spc="-5" dirty="0">
                <a:latin typeface="Times New Roman"/>
                <a:cs typeface="Times New Roman"/>
              </a:rPr>
              <a:t>umana. </a:t>
            </a:r>
            <a:r>
              <a:rPr sz="1200" spc="-10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parole sono prive di</a:t>
            </a:r>
            <a:r>
              <a:rPr sz="1200" spc="-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valore.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4. I piani di perfezione</a:t>
            </a:r>
            <a:r>
              <a:rPr sz="1600" b="1" spc="10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divina</a:t>
            </a:r>
            <a:endParaRPr sz="1600">
              <a:latin typeface="Times New Roman"/>
              <a:cs typeface="Times New Roman"/>
            </a:endParaRPr>
          </a:p>
          <a:p>
            <a:pPr marL="88900" marR="243840">
              <a:lnSpc>
                <a:spcPts val="1380"/>
              </a:lnSpc>
              <a:spcBef>
                <a:spcPts val="141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(85.2) 7:4.1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Eterno </a:t>
            </a:r>
            <a:r>
              <a:rPr sz="1200" dirty="0">
                <a:latin typeface="Times New Roman"/>
                <a:cs typeface="Times New Roman"/>
              </a:rPr>
              <a:t>è in </a:t>
            </a:r>
            <a:r>
              <a:rPr sz="1200" spc="-5" dirty="0">
                <a:latin typeface="Times New Roman"/>
                <a:cs typeface="Times New Roman"/>
              </a:rPr>
              <a:t>collegamento </a:t>
            </a:r>
            <a:r>
              <a:rPr sz="1200" dirty="0">
                <a:latin typeface="Times New Roman"/>
                <a:cs typeface="Times New Roman"/>
              </a:rPr>
              <a:t>perenne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Padre nella </a:t>
            </a:r>
            <a:r>
              <a:rPr sz="1200" dirty="0">
                <a:latin typeface="Times New Roman"/>
                <a:cs typeface="Times New Roman"/>
              </a:rPr>
              <a:t>riuscita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prosecuzione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i="1" dirty="0">
                <a:latin typeface="Times New Roman"/>
                <a:cs typeface="Times New Roman"/>
              </a:rPr>
              <a:t>piano </a:t>
            </a:r>
            <a:r>
              <a:rPr sz="1200" i="1" spc="-5" dirty="0">
                <a:latin typeface="Times New Roman"/>
                <a:cs typeface="Times New Roman"/>
              </a:rPr>
              <a:t>divino </a:t>
            </a:r>
            <a:r>
              <a:rPr sz="1200" i="1" dirty="0">
                <a:latin typeface="Times New Roman"/>
                <a:cs typeface="Times New Roman"/>
              </a:rPr>
              <a:t>di </a:t>
            </a:r>
            <a:r>
              <a:rPr sz="1200" i="1" spc="-5" dirty="0">
                <a:latin typeface="Times New Roman"/>
                <a:cs typeface="Times New Roman"/>
              </a:rPr>
              <a:t>progresso, </a:t>
            </a:r>
            <a:r>
              <a:rPr sz="1200" dirty="0">
                <a:latin typeface="Times New Roman"/>
                <a:cs typeface="Times New Roman"/>
              </a:rPr>
              <a:t>il  piano </a:t>
            </a:r>
            <a:r>
              <a:rPr sz="1200" spc="-5" dirty="0">
                <a:latin typeface="Times New Roman"/>
                <a:cs typeface="Times New Roman"/>
              </a:rPr>
              <a:t>universale </a:t>
            </a:r>
            <a:r>
              <a:rPr sz="1200" dirty="0">
                <a:latin typeface="Times New Roman"/>
                <a:cs typeface="Times New Roman"/>
              </a:rPr>
              <a:t>per la creazione, </a:t>
            </a:r>
            <a:r>
              <a:rPr sz="1200" spc="-5" dirty="0">
                <a:latin typeface="Times New Roman"/>
                <a:cs typeface="Times New Roman"/>
              </a:rPr>
              <a:t>l’evoluzione, l’ascensione </a:t>
            </a:r>
            <a:r>
              <a:rPr sz="1200" dirty="0">
                <a:latin typeface="Times New Roman"/>
                <a:cs typeface="Times New Roman"/>
              </a:rPr>
              <a:t>e la perfezione </a:t>
            </a:r>
            <a:r>
              <a:rPr sz="1200" spc="-5" dirty="0">
                <a:latin typeface="Times New Roman"/>
                <a:cs typeface="Times New Roman"/>
              </a:rPr>
              <a:t>delle creature </a:t>
            </a:r>
            <a:r>
              <a:rPr sz="1200" dirty="0">
                <a:latin typeface="Times New Roman"/>
                <a:cs typeface="Times New Roman"/>
              </a:rPr>
              <a:t>dotate di volontà. </a:t>
            </a:r>
            <a:r>
              <a:rPr sz="1200" spc="-5" dirty="0">
                <a:latin typeface="Times New Roman"/>
                <a:cs typeface="Times New Roman"/>
              </a:rPr>
              <a:t>E, quanto </a:t>
            </a:r>
            <a:r>
              <a:rPr sz="1200" dirty="0">
                <a:latin typeface="Times New Roman"/>
                <a:cs typeface="Times New Roman"/>
              </a:rPr>
              <a:t>a fedeltà  </a:t>
            </a:r>
            <a:r>
              <a:rPr sz="1200" spc="-5" dirty="0">
                <a:latin typeface="Times New Roman"/>
                <a:cs typeface="Times New Roman"/>
              </a:rPr>
              <a:t>divina,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è l’eterno </a:t>
            </a:r>
            <a:r>
              <a:rPr sz="1200" spc="-5" dirty="0">
                <a:latin typeface="Times New Roman"/>
                <a:cs typeface="Times New Roman"/>
              </a:rPr>
              <a:t>uguale del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Padre.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4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147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97215" cy="40716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174625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(85.3) 7:4.2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Padre 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sono </a:t>
            </a:r>
            <a:r>
              <a:rPr sz="1200" dirty="0">
                <a:latin typeface="Times New Roman"/>
                <a:cs typeface="Times New Roman"/>
              </a:rPr>
              <a:t>come uno </a:t>
            </a:r>
            <a:r>
              <a:rPr sz="1200" spc="-5" dirty="0">
                <a:latin typeface="Times New Roman"/>
                <a:cs typeface="Times New Roman"/>
              </a:rPr>
              <a:t>nella </a:t>
            </a:r>
            <a:r>
              <a:rPr sz="1200" dirty="0">
                <a:latin typeface="Times New Roman"/>
                <a:cs typeface="Times New Roman"/>
              </a:rPr>
              <a:t>formulazione e </a:t>
            </a:r>
            <a:r>
              <a:rPr sz="1200" spc="-5" dirty="0">
                <a:latin typeface="Times New Roman"/>
                <a:cs typeface="Times New Roman"/>
              </a:rPr>
              <a:t>nella </a:t>
            </a:r>
            <a:r>
              <a:rPr sz="1200" dirty="0">
                <a:latin typeface="Times New Roman"/>
                <a:cs typeface="Times New Roman"/>
              </a:rPr>
              <a:t>prosecuzione di </a:t>
            </a:r>
            <a:r>
              <a:rPr sz="1200" spc="-5" dirty="0">
                <a:latin typeface="Times New Roman"/>
                <a:cs typeface="Times New Roman"/>
              </a:rPr>
              <a:t>questo gigantesco </a:t>
            </a:r>
            <a:r>
              <a:rPr sz="1200" dirty="0">
                <a:latin typeface="Times New Roman"/>
                <a:cs typeface="Times New Roman"/>
              </a:rPr>
              <a:t>piano di compimento  </a:t>
            </a:r>
            <a:r>
              <a:rPr sz="1200" spc="-5" dirty="0">
                <a:latin typeface="Times New Roman"/>
                <a:cs typeface="Times New Roman"/>
              </a:rPr>
              <a:t>destinato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far progredire gli esseri materiali del </a:t>
            </a:r>
            <a:r>
              <a:rPr sz="1200" dirty="0">
                <a:latin typeface="Times New Roman"/>
                <a:cs typeface="Times New Roman"/>
              </a:rPr>
              <a:t>tempo sino alla </a:t>
            </a:r>
            <a:r>
              <a:rPr sz="1200" spc="-5" dirty="0">
                <a:latin typeface="Times New Roman"/>
                <a:cs typeface="Times New Roman"/>
              </a:rPr>
              <a:t>perfezione dell’eternità. Questo progetto </a:t>
            </a:r>
            <a:r>
              <a:rPr sz="1200" dirty="0">
                <a:latin typeface="Times New Roman"/>
                <a:cs typeface="Times New Roman"/>
              </a:rPr>
              <a:t>di elevazione spirituale  </a:t>
            </a:r>
            <a:r>
              <a:rPr sz="1200" spc="-5" dirty="0">
                <a:latin typeface="Times New Roman"/>
                <a:cs typeface="Times New Roman"/>
              </a:rPr>
              <a:t>delle anime ascendenti </a:t>
            </a:r>
            <a:r>
              <a:rPr sz="1200" dirty="0">
                <a:latin typeface="Times New Roman"/>
                <a:cs typeface="Times New Roman"/>
              </a:rPr>
              <a:t>dello spazio è una </a:t>
            </a:r>
            <a:r>
              <a:rPr sz="1200" spc="-5" dirty="0">
                <a:latin typeface="Times New Roman"/>
                <a:cs typeface="Times New Roman"/>
              </a:rPr>
              <a:t>creazione congiunta del </a:t>
            </a:r>
            <a:r>
              <a:rPr sz="1200" dirty="0">
                <a:latin typeface="Times New Roman"/>
                <a:cs typeface="Times New Roman"/>
              </a:rPr>
              <a:t>Padre e </a:t>
            </a:r>
            <a:r>
              <a:rPr sz="1200" spc="-5" dirty="0">
                <a:latin typeface="Times New Roman"/>
                <a:cs typeface="Times New Roman"/>
              </a:rPr>
              <a:t>del Figlio, </a:t>
            </a:r>
            <a:r>
              <a:rPr sz="1200" dirty="0">
                <a:latin typeface="Times New Roman"/>
                <a:cs typeface="Times New Roman"/>
              </a:rPr>
              <a:t>i quali sono </a:t>
            </a:r>
            <a:r>
              <a:rPr sz="1200" spc="-5" dirty="0">
                <a:latin typeface="Times New Roman"/>
                <a:cs typeface="Times New Roman"/>
              </a:rPr>
              <a:t>impegnati, con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collaborazione  dello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Infinito,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portare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compimento </a:t>
            </a:r>
            <a:r>
              <a:rPr sz="1200" dirty="0">
                <a:latin typeface="Times New Roman"/>
                <a:cs typeface="Times New Roman"/>
              </a:rPr>
              <a:t>insieme il loro </a:t>
            </a:r>
            <a:r>
              <a:rPr sz="1200" spc="-5" dirty="0">
                <a:latin typeface="Times New Roman"/>
                <a:cs typeface="Times New Roman"/>
              </a:rPr>
              <a:t>proposito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divino.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464184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(85.4) 7:4.3 </a:t>
            </a:r>
            <a:r>
              <a:rPr sz="1200" spc="-5" dirty="0">
                <a:latin typeface="Times New Roman"/>
                <a:cs typeface="Times New Roman"/>
              </a:rPr>
              <a:t>Questo piano </a:t>
            </a:r>
            <a:r>
              <a:rPr sz="1200" dirty="0">
                <a:latin typeface="Times New Roman"/>
                <a:cs typeface="Times New Roman"/>
              </a:rPr>
              <a:t>divino di </a:t>
            </a:r>
            <a:r>
              <a:rPr sz="1200" spc="-5" dirty="0">
                <a:latin typeface="Times New Roman"/>
                <a:cs typeface="Times New Roman"/>
              </a:rPr>
              <a:t>raggiungimento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perfezione comprende </a:t>
            </a:r>
            <a:r>
              <a:rPr sz="1200" dirty="0">
                <a:latin typeface="Times New Roman"/>
                <a:cs typeface="Times New Roman"/>
              </a:rPr>
              <a:t>tre iniziative </a:t>
            </a:r>
            <a:r>
              <a:rPr sz="1200" spc="-5" dirty="0">
                <a:latin typeface="Times New Roman"/>
                <a:cs typeface="Times New Roman"/>
              </a:rPr>
              <a:t>distinte, benché meravigliosamente  correlate,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avventure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universali: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558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(85.5) 7:4.4 </a:t>
            </a:r>
            <a:r>
              <a:rPr sz="1200" dirty="0">
                <a:latin typeface="Times New Roman"/>
                <a:cs typeface="Times New Roman"/>
              </a:rPr>
              <a:t>1. </a:t>
            </a:r>
            <a:r>
              <a:rPr sz="1200" i="1" dirty="0">
                <a:latin typeface="Times New Roman"/>
                <a:cs typeface="Times New Roman"/>
              </a:rPr>
              <a:t>Il piano di </a:t>
            </a:r>
            <a:r>
              <a:rPr sz="1200" i="1" spc="-5" dirty="0">
                <a:latin typeface="Times New Roman"/>
                <a:cs typeface="Times New Roman"/>
              </a:rPr>
              <a:t>compimento progressivo.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è il piano </a:t>
            </a:r>
            <a:r>
              <a:rPr sz="1200" spc="-5" dirty="0">
                <a:latin typeface="Times New Roman"/>
                <a:cs typeface="Times New Roman"/>
              </a:rPr>
              <a:t>del Padre Universale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ascensione per evoluzione,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programma  che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Eterno accettò </a:t>
            </a:r>
            <a:r>
              <a:rPr sz="1200" dirty="0">
                <a:latin typeface="Times New Roman"/>
                <a:cs typeface="Times New Roman"/>
              </a:rPr>
              <a:t>senza </a:t>
            </a:r>
            <a:r>
              <a:rPr sz="1200" spc="-5" dirty="0">
                <a:latin typeface="Times New Roman"/>
                <a:cs typeface="Times New Roman"/>
              </a:rPr>
              <a:t>riserve quando </a:t>
            </a:r>
            <a:r>
              <a:rPr sz="1200" dirty="0">
                <a:latin typeface="Times New Roman"/>
                <a:cs typeface="Times New Roman"/>
              </a:rPr>
              <a:t>convenne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la proposta </a:t>
            </a:r>
            <a:r>
              <a:rPr sz="1200" spc="-5" dirty="0">
                <a:latin typeface="Times New Roman"/>
                <a:cs typeface="Times New Roman"/>
              </a:rPr>
              <a:t>del Padre: “Facciamo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creature </a:t>
            </a:r>
            <a:r>
              <a:rPr sz="1200" dirty="0">
                <a:latin typeface="Times New Roman"/>
                <a:cs typeface="Times New Roman"/>
              </a:rPr>
              <a:t>mortali a nostra </a:t>
            </a:r>
            <a:r>
              <a:rPr sz="1200" spc="-5" dirty="0">
                <a:latin typeface="Times New Roman"/>
                <a:cs typeface="Times New Roman"/>
              </a:rPr>
              <a:t>propria  immagine”. Questo </a:t>
            </a:r>
            <a:r>
              <a:rPr sz="1200" dirty="0">
                <a:latin typeface="Times New Roman"/>
                <a:cs typeface="Times New Roman"/>
              </a:rPr>
              <a:t>provvedimento per </a:t>
            </a:r>
            <a:r>
              <a:rPr sz="1200" spc="-5" dirty="0">
                <a:latin typeface="Times New Roman"/>
                <a:cs typeface="Times New Roman"/>
              </a:rPr>
              <a:t>l’elevazione delle creature del </a:t>
            </a:r>
            <a:r>
              <a:rPr sz="1200" dirty="0">
                <a:latin typeface="Times New Roman"/>
                <a:cs typeface="Times New Roman"/>
              </a:rPr>
              <a:t>tempo </a:t>
            </a:r>
            <a:r>
              <a:rPr sz="1200" spc="-5" dirty="0">
                <a:latin typeface="Times New Roman"/>
                <a:cs typeface="Times New Roman"/>
              </a:rPr>
              <a:t>comporta, </a:t>
            </a:r>
            <a:r>
              <a:rPr sz="1200" dirty="0">
                <a:latin typeface="Times New Roman"/>
                <a:cs typeface="Times New Roman"/>
              </a:rPr>
              <a:t>da parte </a:t>
            </a:r>
            <a:r>
              <a:rPr sz="1200" spc="-5" dirty="0">
                <a:latin typeface="Times New Roman"/>
                <a:cs typeface="Times New Roman"/>
              </a:rPr>
              <a:t>del Padre,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conferimento degli  Aggiustatori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Pensiero </a:t>
            </a:r>
            <a:r>
              <a:rPr sz="1200" dirty="0">
                <a:latin typeface="Times New Roman"/>
                <a:cs typeface="Times New Roman"/>
              </a:rPr>
              <a:t>e la donazione </a:t>
            </a:r>
            <a:r>
              <a:rPr sz="1200" spc="-5" dirty="0">
                <a:latin typeface="Times New Roman"/>
                <a:cs typeface="Times New Roman"/>
              </a:rPr>
              <a:t>delle prerogative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personalità alle creature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materiali.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55575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(85.6) 7:4.5 </a:t>
            </a:r>
            <a:r>
              <a:rPr sz="1200" dirty="0">
                <a:latin typeface="Times New Roman"/>
                <a:cs typeface="Times New Roman"/>
              </a:rPr>
              <a:t>2. </a:t>
            </a:r>
            <a:r>
              <a:rPr sz="1200" i="1" dirty="0">
                <a:latin typeface="Times New Roman"/>
                <a:cs typeface="Times New Roman"/>
              </a:rPr>
              <a:t>Il piano di </a:t>
            </a:r>
            <a:r>
              <a:rPr sz="1200" i="1" spc="-5" dirty="0">
                <a:latin typeface="Times New Roman"/>
                <a:cs typeface="Times New Roman"/>
              </a:rPr>
              <a:t>conferimento.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piano </a:t>
            </a:r>
            <a:r>
              <a:rPr sz="1200" spc="-5" dirty="0">
                <a:latin typeface="Times New Roman"/>
                <a:cs typeface="Times New Roman"/>
              </a:rPr>
              <a:t>universale successivo </a:t>
            </a:r>
            <a:r>
              <a:rPr sz="1200" dirty="0">
                <a:latin typeface="Times New Roman"/>
                <a:cs typeface="Times New Roman"/>
              </a:rPr>
              <a:t>è la grande </a:t>
            </a:r>
            <a:r>
              <a:rPr sz="1200" spc="-5" dirty="0">
                <a:latin typeface="Times New Roman"/>
                <a:cs typeface="Times New Roman"/>
              </a:rPr>
              <a:t>impresa del Figlio Eterno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suoi </a:t>
            </a:r>
            <a:r>
              <a:rPr sz="1200" spc="-5" dirty="0">
                <a:latin typeface="Times New Roman"/>
                <a:cs typeface="Times New Roman"/>
              </a:rPr>
              <a:t>Figli </a:t>
            </a:r>
            <a:r>
              <a:rPr sz="1200" dirty="0">
                <a:latin typeface="Times New Roman"/>
                <a:cs typeface="Times New Roman"/>
              </a:rPr>
              <a:t>coordinati  di </a:t>
            </a:r>
            <a:r>
              <a:rPr sz="1200" spc="-5" dirty="0">
                <a:latin typeface="Times New Roman"/>
                <a:cs typeface="Times New Roman"/>
              </a:rPr>
              <a:t>rivelare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Padre. Questa </a:t>
            </a:r>
            <a:r>
              <a:rPr sz="1200" dirty="0">
                <a:latin typeface="Times New Roman"/>
                <a:cs typeface="Times New Roman"/>
              </a:rPr>
              <a:t>è la </a:t>
            </a:r>
            <a:r>
              <a:rPr sz="1200" spc="-5" dirty="0">
                <a:latin typeface="Times New Roman"/>
                <a:cs typeface="Times New Roman"/>
              </a:rPr>
              <a:t>proposta </a:t>
            </a:r>
            <a:r>
              <a:rPr sz="1200" dirty="0">
                <a:latin typeface="Times New Roman"/>
                <a:cs typeface="Times New Roman"/>
              </a:rPr>
              <a:t>del Figlio </a:t>
            </a:r>
            <a:r>
              <a:rPr sz="1200" spc="-5" dirty="0">
                <a:latin typeface="Times New Roman"/>
                <a:cs typeface="Times New Roman"/>
              </a:rPr>
              <a:t>Eterno che consiste nel conferimento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Figli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alle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creazioni</a:t>
            </a:r>
            <a:endParaRPr sz="1200">
              <a:latin typeface="Times New Roman"/>
              <a:cs typeface="Times New Roman"/>
            </a:endParaRPr>
          </a:p>
          <a:p>
            <a:pPr marL="76200" marR="30861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evoluzionarie affinché </a:t>
            </a:r>
            <a:r>
              <a:rPr sz="1200" dirty="0">
                <a:latin typeface="Times New Roman"/>
                <a:cs typeface="Times New Roman"/>
              </a:rPr>
              <a:t>personalizzandosi </a:t>
            </a:r>
            <a:r>
              <a:rPr sz="1200" spc="-5" dirty="0">
                <a:latin typeface="Times New Roman"/>
                <a:cs typeface="Times New Roman"/>
              </a:rPr>
              <a:t>ed attuandosi </a:t>
            </a:r>
            <a:r>
              <a:rPr sz="1200" dirty="0">
                <a:latin typeface="Times New Roman"/>
                <a:cs typeface="Times New Roman"/>
              </a:rPr>
              <a:t>in esse </a:t>
            </a:r>
            <a:r>
              <a:rPr sz="1200" spc="-5" dirty="0">
                <a:latin typeface="Times New Roman"/>
                <a:cs typeface="Times New Roman"/>
              </a:rPr>
              <a:t>incarnino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rendano reali l’amore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Padre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misericordia </a:t>
            </a:r>
            <a:r>
              <a:rPr sz="1200" dirty="0">
                <a:latin typeface="Times New Roman"/>
                <a:cs typeface="Times New Roman"/>
              </a:rPr>
              <a:t>del  </a:t>
            </a:r>
            <a:r>
              <a:rPr sz="1200" spc="-5" dirty="0">
                <a:latin typeface="Times New Roman"/>
                <a:cs typeface="Times New Roman"/>
              </a:rPr>
              <a:t>Figlio alle creature </a:t>
            </a:r>
            <a:r>
              <a:rPr sz="1200" dirty="0">
                <a:latin typeface="Times New Roman"/>
                <a:cs typeface="Times New Roman"/>
              </a:rPr>
              <a:t>di tutti </a:t>
            </a:r>
            <a:r>
              <a:rPr sz="1200" spc="-5" dirty="0">
                <a:latin typeface="Times New Roman"/>
                <a:cs typeface="Times New Roman"/>
              </a:rPr>
              <a:t>gli Universi. </a:t>
            </a:r>
            <a:r>
              <a:rPr sz="1200" dirty="0">
                <a:latin typeface="Times New Roman"/>
                <a:cs typeface="Times New Roman"/>
              </a:rPr>
              <a:t>Come parte </a:t>
            </a:r>
            <a:r>
              <a:rPr sz="1200" spc="-5" dirty="0">
                <a:latin typeface="Times New Roman"/>
                <a:cs typeface="Times New Roman"/>
              </a:rPr>
              <a:t>del piano </a:t>
            </a:r>
            <a:r>
              <a:rPr sz="1200" dirty="0">
                <a:latin typeface="Times New Roman"/>
                <a:cs typeface="Times New Roman"/>
              </a:rPr>
              <a:t>di conferimento e </a:t>
            </a:r>
            <a:r>
              <a:rPr sz="1200" spc="-5" dirty="0">
                <a:latin typeface="Times New Roman"/>
                <a:cs typeface="Times New Roman"/>
              </a:rPr>
              <a:t>come aspetto temporaneo </a:t>
            </a:r>
            <a:r>
              <a:rPr sz="1200" dirty="0">
                <a:latin typeface="Times New Roman"/>
                <a:cs typeface="Times New Roman"/>
              </a:rPr>
              <a:t>di questo </a:t>
            </a:r>
            <a:r>
              <a:rPr sz="1200" spc="-5" dirty="0">
                <a:latin typeface="Times New Roman"/>
                <a:cs typeface="Times New Roman"/>
              </a:rPr>
              <a:t>ministero  d’amore,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Figli del </a:t>
            </a:r>
            <a:r>
              <a:rPr sz="1200" dirty="0">
                <a:latin typeface="Times New Roman"/>
                <a:cs typeface="Times New Roman"/>
              </a:rPr>
              <a:t>Paradiso </a:t>
            </a:r>
            <a:r>
              <a:rPr sz="1200" spc="-5" dirty="0">
                <a:latin typeface="Times New Roman"/>
                <a:cs typeface="Times New Roman"/>
              </a:rPr>
              <a:t>agiscono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riabilitare ciò che </a:t>
            </a:r>
            <a:r>
              <a:rPr sz="1200" dirty="0">
                <a:latin typeface="Times New Roman"/>
                <a:cs typeface="Times New Roman"/>
              </a:rPr>
              <a:t>la volontà fuorviata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creature ha posto in </a:t>
            </a:r>
            <a:r>
              <a:rPr sz="1200" spc="-5" dirty="0">
                <a:latin typeface="Times New Roman"/>
                <a:cs typeface="Times New Roman"/>
              </a:rPr>
              <a:t>pericolo </a:t>
            </a:r>
            <a:r>
              <a:rPr sz="1200" dirty="0">
                <a:latin typeface="Times New Roman"/>
                <a:cs typeface="Times New Roman"/>
              </a:rPr>
              <a:t>spirituale. </a:t>
            </a:r>
            <a:r>
              <a:rPr sz="1200" spc="-15" dirty="0">
                <a:latin typeface="Times New Roman"/>
                <a:cs typeface="Times New Roman"/>
              </a:rPr>
              <a:t>In  </a:t>
            </a:r>
            <a:r>
              <a:rPr sz="1200" spc="-5" dirty="0">
                <a:latin typeface="Times New Roman"/>
                <a:cs typeface="Times New Roman"/>
              </a:rPr>
              <a:t>ogni </a:t>
            </a:r>
            <a:r>
              <a:rPr sz="1200" dirty="0">
                <a:latin typeface="Times New Roman"/>
                <a:cs typeface="Times New Roman"/>
              </a:rPr>
              <a:t>momento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ogni luogo </a:t>
            </a:r>
            <a:r>
              <a:rPr sz="1200" dirty="0">
                <a:latin typeface="Times New Roman"/>
                <a:cs typeface="Times New Roman"/>
              </a:rPr>
              <a:t>in cui </a:t>
            </a:r>
            <a:r>
              <a:rPr sz="1200" spc="-5" dirty="0">
                <a:latin typeface="Times New Roman"/>
                <a:cs typeface="Times New Roman"/>
              </a:rPr>
              <a:t>si verifichi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ritardo nell’esecuzione del piano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compimento, </a:t>
            </a:r>
            <a:r>
              <a:rPr sz="1200" dirty="0">
                <a:latin typeface="Times New Roman"/>
                <a:cs typeface="Times New Roman"/>
              </a:rPr>
              <a:t>se </a:t>
            </a:r>
            <a:r>
              <a:rPr sz="1200" spc="-5" dirty="0">
                <a:latin typeface="Times New Roman"/>
                <a:cs typeface="Times New Roman"/>
              </a:rPr>
              <a:t>per caso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ribellione</a:t>
            </a:r>
            <a:endParaRPr sz="1200">
              <a:latin typeface="Times New Roman"/>
              <a:cs typeface="Times New Roman"/>
            </a:endParaRPr>
          </a:p>
          <a:p>
            <a:pPr marL="76200" marR="132715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viene a </a:t>
            </a:r>
            <a:r>
              <a:rPr sz="1200" spc="-5" dirty="0">
                <a:latin typeface="Times New Roman"/>
                <a:cs typeface="Times New Roman"/>
              </a:rPr>
              <a:t>danneggiare </a:t>
            </a:r>
            <a:r>
              <a:rPr sz="1200" dirty="0">
                <a:latin typeface="Times New Roman"/>
                <a:cs typeface="Times New Roman"/>
              </a:rPr>
              <a:t>od a </a:t>
            </a:r>
            <a:r>
              <a:rPr sz="1200" spc="-5" dirty="0">
                <a:latin typeface="Times New Roman"/>
                <a:cs typeface="Times New Roman"/>
              </a:rPr>
              <a:t>complicare </a:t>
            </a:r>
            <a:r>
              <a:rPr sz="1200" dirty="0">
                <a:latin typeface="Times New Roman"/>
                <a:cs typeface="Times New Roman"/>
              </a:rPr>
              <a:t>questa </a:t>
            </a:r>
            <a:r>
              <a:rPr sz="1200" spc="-5" dirty="0">
                <a:latin typeface="Times New Roman"/>
                <a:cs typeface="Times New Roman"/>
              </a:rPr>
              <a:t>impresa, allora entrano </a:t>
            </a:r>
            <a:r>
              <a:rPr sz="1200" dirty="0">
                <a:latin typeface="Times New Roman"/>
                <a:cs typeface="Times New Roman"/>
              </a:rPr>
              <a:t>immediatamente in azione i </a:t>
            </a:r>
            <a:r>
              <a:rPr sz="1200" spc="-5" dirty="0">
                <a:latin typeface="Times New Roman"/>
                <a:cs typeface="Times New Roman"/>
              </a:rPr>
              <a:t>provvedimenti del piano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conferimento.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Figli del Paradiso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impegnati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pronti ad operare come riparatori, </a:t>
            </a:r>
            <a:r>
              <a:rPr sz="1200" dirty="0">
                <a:latin typeface="Times New Roman"/>
                <a:cs typeface="Times New Roman"/>
              </a:rPr>
              <a:t>recandosi </a:t>
            </a:r>
            <a:r>
              <a:rPr sz="1200" spc="-5" dirty="0">
                <a:latin typeface="Times New Roman"/>
                <a:cs typeface="Times New Roman"/>
              </a:rPr>
              <a:t>nei regni stessi della ribellione per  </a:t>
            </a:r>
            <a:r>
              <a:rPr sz="1200" dirty="0">
                <a:latin typeface="Times New Roman"/>
                <a:cs typeface="Times New Roman"/>
              </a:rPr>
              <a:t>ristabilirvi lo </a:t>
            </a:r>
            <a:r>
              <a:rPr sz="1200" spc="-5" dirty="0">
                <a:latin typeface="Times New Roman"/>
                <a:cs typeface="Times New Roman"/>
              </a:rPr>
              <a:t>status spirituale delle sfere. </a:t>
            </a:r>
            <a:r>
              <a:rPr sz="1200" dirty="0">
                <a:latin typeface="Times New Roman"/>
                <a:cs typeface="Times New Roman"/>
              </a:rPr>
              <a:t>Ed un simile </a:t>
            </a:r>
            <a:r>
              <a:rPr sz="1200" spc="-5" dirty="0">
                <a:latin typeface="Times New Roman"/>
                <a:cs typeface="Times New Roman"/>
              </a:rPr>
              <a:t>eroico servizio </a:t>
            </a:r>
            <a:r>
              <a:rPr sz="1200" dirty="0">
                <a:latin typeface="Times New Roman"/>
                <a:cs typeface="Times New Roman"/>
              </a:rPr>
              <a:t>è stato compiuto da un </a:t>
            </a:r>
            <a:r>
              <a:rPr sz="1200" spc="-5" dirty="0">
                <a:latin typeface="Times New Roman"/>
                <a:cs typeface="Times New Roman"/>
              </a:rPr>
              <a:t>Figlio Creatore coordinato su Urantia 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connessione con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carriera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conferimento esperienziale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acquisire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sovranità.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4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148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205470" cy="4132579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207645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(85.7) 7:4.6 </a:t>
            </a:r>
            <a:r>
              <a:rPr sz="1200" dirty="0">
                <a:latin typeface="Times New Roman"/>
                <a:cs typeface="Times New Roman"/>
              </a:rPr>
              <a:t>3. </a:t>
            </a:r>
            <a:r>
              <a:rPr sz="1200" i="1" dirty="0">
                <a:latin typeface="Times New Roman"/>
                <a:cs typeface="Times New Roman"/>
              </a:rPr>
              <a:t>Il piano </a:t>
            </a:r>
            <a:r>
              <a:rPr sz="1200" i="1" spc="-5" dirty="0">
                <a:latin typeface="Times New Roman"/>
                <a:cs typeface="Times New Roman"/>
              </a:rPr>
              <a:t>del </a:t>
            </a:r>
            <a:r>
              <a:rPr sz="1200" i="1" dirty="0">
                <a:latin typeface="Times New Roman"/>
                <a:cs typeface="Times New Roman"/>
              </a:rPr>
              <a:t>ministero </a:t>
            </a:r>
            <a:r>
              <a:rPr sz="1200" i="1" spc="-5" dirty="0">
                <a:latin typeface="Times New Roman"/>
                <a:cs typeface="Times New Roman"/>
              </a:rPr>
              <a:t>della misericordia.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il piano di </a:t>
            </a:r>
            <a:r>
              <a:rPr sz="1200" spc="-5" dirty="0">
                <a:latin typeface="Times New Roman"/>
                <a:cs typeface="Times New Roman"/>
              </a:rPr>
              <a:t>conseguimento </a:t>
            </a:r>
            <a:r>
              <a:rPr sz="1200" dirty="0">
                <a:latin typeface="Times New Roman"/>
                <a:cs typeface="Times New Roman"/>
              </a:rPr>
              <a:t>ed il </a:t>
            </a:r>
            <a:r>
              <a:rPr sz="1200" spc="-5" dirty="0">
                <a:latin typeface="Times New Roman"/>
                <a:cs typeface="Times New Roman"/>
              </a:rPr>
              <a:t>piano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conferimento </a:t>
            </a:r>
            <a:r>
              <a:rPr sz="1200" dirty="0">
                <a:latin typeface="Times New Roman"/>
                <a:cs typeface="Times New Roman"/>
              </a:rPr>
              <a:t>furono  </a:t>
            </a:r>
            <a:r>
              <a:rPr sz="1200" spc="-5" dirty="0">
                <a:latin typeface="Times New Roman"/>
                <a:cs typeface="Times New Roman"/>
              </a:rPr>
              <a:t>formulati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proclamati, </a:t>
            </a:r>
            <a:r>
              <a:rPr sz="1200" dirty="0">
                <a:latin typeface="Times New Roman"/>
                <a:cs typeface="Times New Roman"/>
              </a:rPr>
              <a:t>lo Spirito </a:t>
            </a:r>
            <a:r>
              <a:rPr sz="1200" spc="-5" dirty="0">
                <a:latin typeface="Times New Roman"/>
                <a:cs typeface="Times New Roman"/>
              </a:rPr>
              <a:t>Infinito, </a:t>
            </a:r>
            <a:r>
              <a:rPr sz="1200" dirty="0">
                <a:latin typeface="Times New Roman"/>
                <a:cs typeface="Times New Roman"/>
              </a:rPr>
              <a:t>da solo e da </a:t>
            </a:r>
            <a:r>
              <a:rPr sz="1200" spc="-5" dirty="0">
                <a:latin typeface="Times New Roman"/>
                <a:cs typeface="Times New Roman"/>
              </a:rPr>
              <a:t>se stesso, </a:t>
            </a:r>
            <a:r>
              <a:rPr sz="1200" dirty="0">
                <a:latin typeface="Times New Roman"/>
                <a:cs typeface="Times New Roman"/>
              </a:rPr>
              <a:t>progettò e mise in </a:t>
            </a:r>
            <a:r>
              <a:rPr sz="1200" spc="-5" dirty="0">
                <a:latin typeface="Times New Roman"/>
                <a:cs typeface="Times New Roman"/>
              </a:rPr>
              <a:t>esecuzione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straordinaria </a:t>
            </a:r>
            <a:r>
              <a:rPr sz="1200" dirty="0">
                <a:latin typeface="Times New Roman"/>
                <a:cs typeface="Times New Roman"/>
              </a:rPr>
              <a:t>impresa </a:t>
            </a:r>
            <a:r>
              <a:rPr sz="1200" spc="-5" dirty="0">
                <a:latin typeface="Times New Roman"/>
                <a:cs typeface="Times New Roman"/>
              </a:rPr>
              <a:t>universale  del ministero della misericordia. Questo </a:t>
            </a:r>
            <a:r>
              <a:rPr sz="1200" dirty="0">
                <a:latin typeface="Times New Roman"/>
                <a:cs typeface="Times New Roman"/>
              </a:rPr>
              <a:t>è il </a:t>
            </a:r>
            <a:r>
              <a:rPr sz="1200" spc="-5" dirty="0">
                <a:latin typeface="Times New Roman"/>
                <a:cs typeface="Times New Roman"/>
              </a:rPr>
              <a:t>servizio tanto </a:t>
            </a:r>
            <a:r>
              <a:rPr sz="1200" dirty="0">
                <a:latin typeface="Times New Roman"/>
                <a:cs typeface="Times New Roman"/>
              </a:rPr>
              <a:t>essenziale </a:t>
            </a:r>
            <a:r>
              <a:rPr sz="1200" spc="-5" dirty="0">
                <a:latin typeface="Times New Roman"/>
                <a:cs typeface="Times New Roman"/>
              </a:rPr>
              <a:t>all’efficace funzionamento </a:t>
            </a:r>
            <a:r>
              <a:rPr sz="1200" dirty="0">
                <a:latin typeface="Times New Roman"/>
                <a:cs typeface="Times New Roman"/>
              </a:rPr>
              <a:t>pratico di </a:t>
            </a:r>
            <a:r>
              <a:rPr sz="1200" spc="-5" dirty="0">
                <a:latin typeface="Times New Roman"/>
                <a:cs typeface="Times New Roman"/>
              </a:rPr>
              <a:t>entrambe </a:t>
            </a:r>
            <a:r>
              <a:rPr sz="1200" dirty="0">
                <a:latin typeface="Times New Roman"/>
                <a:cs typeface="Times New Roman"/>
              </a:rPr>
              <a:t>le imprese di  </a:t>
            </a:r>
            <a:r>
              <a:rPr sz="1200" spc="-5" dirty="0">
                <a:latin typeface="Times New Roman"/>
                <a:cs typeface="Times New Roman"/>
              </a:rPr>
              <a:t>conseguimento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conferimento, </a:t>
            </a:r>
            <a:r>
              <a:rPr sz="1200" dirty="0">
                <a:latin typeface="Times New Roman"/>
                <a:cs typeface="Times New Roman"/>
              </a:rPr>
              <a:t>e tutte le </a:t>
            </a:r>
            <a:r>
              <a:rPr sz="1200" spc="-5" dirty="0">
                <a:latin typeface="Times New Roman"/>
                <a:cs typeface="Times New Roman"/>
              </a:rPr>
              <a:t>personalità </a:t>
            </a:r>
            <a:r>
              <a:rPr sz="1200" dirty="0">
                <a:latin typeface="Times New Roman"/>
                <a:cs typeface="Times New Roman"/>
              </a:rPr>
              <a:t>spirituali </a:t>
            </a:r>
            <a:r>
              <a:rPr sz="1200" spc="-5" dirty="0">
                <a:latin typeface="Times New Roman"/>
                <a:cs typeface="Times New Roman"/>
              </a:rPr>
              <a:t>della Terza Sorgente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Centro </a:t>
            </a:r>
            <a:r>
              <a:rPr sz="1200" dirty="0">
                <a:latin typeface="Times New Roman"/>
                <a:cs typeface="Times New Roman"/>
              </a:rPr>
              <a:t>condividono lo spirito </a:t>
            </a:r>
            <a:r>
              <a:rPr sz="1200" spc="-5" dirty="0">
                <a:latin typeface="Times New Roman"/>
                <a:cs typeface="Times New Roman"/>
              </a:rPr>
              <a:t>del ministero  misericordioso che </a:t>
            </a:r>
            <a:r>
              <a:rPr sz="1200" dirty="0">
                <a:latin typeface="Times New Roman"/>
                <a:cs typeface="Times New Roman"/>
              </a:rPr>
              <a:t>fa tanto </a:t>
            </a:r>
            <a:r>
              <a:rPr sz="1200" spc="-5" dirty="0">
                <a:latin typeface="Times New Roman"/>
                <a:cs typeface="Times New Roman"/>
              </a:rPr>
              <a:t>parte della </a:t>
            </a:r>
            <a:r>
              <a:rPr sz="1200" dirty="0">
                <a:latin typeface="Times New Roman"/>
                <a:cs typeface="Times New Roman"/>
              </a:rPr>
              <a:t>natura </a:t>
            </a:r>
            <a:r>
              <a:rPr sz="1200" spc="-5" dirty="0">
                <a:latin typeface="Times New Roman"/>
                <a:cs typeface="Times New Roman"/>
              </a:rPr>
              <a:t>della Terza Persona </a:t>
            </a:r>
            <a:r>
              <a:rPr sz="1200" dirty="0">
                <a:latin typeface="Times New Roman"/>
                <a:cs typeface="Times New Roman"/>
              </a:rPr>
              <a:t>della Deità. Non </a:t>
            </a:r>
            <a:r>
              <a:rPr sz="1200" spc="-5" dirty="0">
                <a:latin typeface="Times New Roman"/>
                <a:cs typeface="Times New Roman"/>
              </a:rPr>
              <a:t>soltanto </a:t>
            </a:r>
            <a:r>
              <a:rPr sz="1200" dirty="0">
                <a:latin typeface="Times New Roman"/>
                <a:cs typeface="Times New Roman"/>
              </a:rPr>
              <a:t>nella creazione, ma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anche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nell’amministrazione </a:t>
            </a:r>
            <a:r>
              <a:rPr sz="1200" dirty="0">
                <a:latin typeface="Times New Roman"/>
                <a:cs typeface="Times New Roman"/>
              </a:rPr>
              <a:t>lo Spirito </a:t>
            </a:r>
            <a:r>
              <a:rPr sz="1200" spc="-5" dirty="0">
                <a:latin typeface="Times New Roman"/>
                <a:cs typeface="Times New Roman"/>
              </a:rPr>
              <a:t>Infinito opera </a:t>
            </a:r>
            <a:r>
              <a:rPr sz="1200" dirty="0">
                <a:latin typeface="Times New Roman"/>
                <a:cs typeface="Times New Roman"/>
              </a:rPr>
              <a:t>veramente e letteralmente come </a:t>
            </a:r>
            <a:r>
              <a:rPr sz="1200" spc="-5" dirty="0">
                <a:latin typeface="Times New Roman"/>
                <a:cs typeface="Times New Roman"/>
              </a:rPr>
              <a:t>esecutore congiunto del Padre </a:t>
            </a:r>
            <a:r>
              <a:rPr sz="1200" dirty="0">
                <a:latin typeface="Times New Roman"/>
                <a:cs typeface="Times New Roman"/>
              </a:rPr>
              <a:t>e del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Figlio.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214629" algn="just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(86.1) 7:4.7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Eterno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l’amministratore </a:t>
            </a:r>
            <a:r>
              <a:rPr sz="1200" dirty="0">
                <a:latin typeface="Times New Roman"/>
                <a:cs typeface="Times New Roman"/>
              </a:rPr>
              <a:t>fiduciario </a:t>
            </a:r>
            <a:r>
              <a:rPr sz="1200" spc="-5" dirty="0">
                <a:latin typeface="Times New Roman"/>
                <a:cs typeface="Times New Roman"/>
              </a:rPr>
              <a:t>personale, </a:t>
            </a:r>
            <a:r>
              <a:rPr sz="1200" dirty="0">
                <a:latin typeface="Times New Roman"/>
                <a:cs typeface="Times New Roman"/>
              </a:rPr>
              <a:t>il divino </a:t>
            </a:r>
            <a:r>
              <a:rPr sz="1200" spc="-5" dirty="0">
                <a:latin typeface="Times New Roman"/>
                <a:cs typeface="Times New Roman"/>
              </a:rPr>
              <a:t>custode, del piano universale del Padre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l’ascensione  delle creature. </a:t>
            </a:r>
            <a:r>
              <a:rPr sz="1200" dirty="0">
                <a:latin typeface="Times New Roman"/>
                <a:cs typeface="Times New Roman"/>
              </a:rPr>
              <a:t>Dopo </a:t>
            </a:r>
            <a:r>
              <a:rPr sz="1200" spc="-5" dirty="0">
                <a:latin typeface="Times New Roman"/>
                <a:cs typeface="Times New Roman"/>
              </a:rPr>
              <a:t>aver promulgato </a:t>
            </a:r>
            <a:r>
              <a:rPr sz="1200" dirty="0">
                <a:latin typeface="Times New Roman"/>
                <a:cs typeface="Times New Roman"/>
              </a:rPr>
              <a:t>il comandamento universale: </a:t>
            </a:r>
            <a:r>
              <a:rPr sz="1200" spc="-5" dirty="0">
                <a:latin typeface="Times New Roman"/>
                <a:cs typeface="Times New Roman"/>
              </a:rPr>
              <a:t>“Siate perfetti, </a:t>
            </a:r>
            <a:r>
              <a:rPr sz="1200" dirty="0">
                <a:latin typeface="Times New Roman"/>
                <a:cs typeface="Times New Roman"/>
              </a:rPr>
              <a:t>così come io sono </a:t>
            </a:r>
            <a:r>
              <a:rPr sz="1200" spc="-5" dirty="0">
                <a:latin typeface="Times New Roman"/>
                <a:cs typeface="Times New Roman"/>
              </a:rPr>
              <a:t>perfetto”, </a:t>
            </a:r>
            <a:r>
              <a:rPr sz="1200" dirty="0">
                <a:latin typeface="Times New Roman"/>
                <a:cs typeface="Times New Roman"/>
              </a:rPr>
              <a:t>il Padre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affidò</a:t>
            </a:r>
            <a:endParaRPr sz="1200">
              <a:latin typeface="Times New Roman"/>
              <a:cs typeface="Times New Roman"/>
            </a:endParaRPr>
          </a:p>
          <a:p>
            <a:pPr marL="76200" marR="68580" algn="just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l’esecuzione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questa grandiosa impresa al Figlio Eterno. 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Eterno </a:t>
            </a:r>
            <a:r>
              <a:rPr sz="1200" spc="-5" dirty="0">
                <a:latin typeface="Times New Roman"/>
                <a:cs typeface="Times New Roman"/>
              </a:rPr>
              <a:t>condivide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progressione </a:t>
            </a:r>
            <a:r>
              <a:rPr sz="1200" dirty="0">
                <a:latin typeface="Times New Roman"/>
                <a:cs typeface="Times New Roman"/>
              </a:rPr>
              <a:t>di questa iniziativa </a:t>
            </a:r>
            <a:r>
              <a:rPr sz="1200" spc="-5" dirty="0">
                <a:latin typeface="Times New Roman"/>
                <a:cs typeface="Times New Roman"/>
              </a:rPr>
              <a:t>superna  col suo coordinato </a:t>
            </a:r>
            <a:r>
              <a:rPr sz="1200" dirty="0">
                <a:latin typeface="Times New Roman"/>
                <a:cs typeface="Times New Roman"/>
              </a:rPr>
              <a:t>divino, lo Spirito </a:t>
            </a:r>
            <a:r>
              <a:rPr sz="1200" spc="-5" dirty="0">
                <a:latin typeface="Times New Roman"/>
                <a:cs typeface="Times New Roman"/>
              </a:rPr>
              <a:t>Infinito.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tal modo le </a:t>
            </a:r>
            <a:r>
              <a:rPr sz="1200" spc="-5" dirty="0">
                <a:latin typeface="Times New Roman"/>
                <a:cs typeface="Times New Roman"/>
              </a:rPr>
              <a:t>Deità </a:t>
            </a:r>
            <a:r>
              <a:rPr sz="1200" dirty="0">
                <a:latin typeface="Times New Roman"/>
                <a:cs typeface="Times New Roman"/>
              </a:rPr>
              <a:t>collaborano </a:t>
            </a:r>
            <a:r>
              <a:rPr sz="1200" spc="-5" dirty="0">
                <a:latin typeface="Times New Roman"/>
                <a:cs typeface="Times New Roman"/>
              </a:rPr>
              <a:t>efficacemente nell’opera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creazione, </a:t>
            </a:r>
            <a:r>
              <a:rPr sz="1200" dirty="0">
                <a:latin typeface="Times New Roman"/>
                <a:cs typeface="Times New Roman"/>
              </a:rPr>
              <a:t>di controllo, di  evoluzione, di </a:t>
            </a:r>
            <a:r>
              <a:rPr sz="1200" spc="-5" dirty="0">
                <a:latin typeface="Times New Roman"/>
                <a:cs typeface="Times New Roman"/>
              </a:rPr>
              <a:t>rivelazione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ministero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e, se necessario,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restaurazione </a:t>
            </a:r>
            <a:r>
              <a:rPr sz="1200" dirty="0">
                <a:latin typeface="Times New Roman"/>
                <a:cs typeface="Times New Roman"/>
              </a:rPr>
              <a:t>e di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riabilitazione.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5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5. Lo spirito di</a:t>
            </a:r>
            <a:r>
              <a:rPr sz="1600" b="1" spc="10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conferimento</a:t>
            </a:r>
            <a:endParaRPr sz="1600">
              <a:latin typeface="Times New Roman"/>
              <a:cs typeface="Times New Roman"/>
            </a:endParaRPr>
          </a:p>
          <a:p>
            <a:pPr marL="76200" marR="124460">
              <a:lnSpc>
                <a:spcPts val="1380"/>
              </a:lnSpc>
              <a:spcBef>
                <a:spcPts val="140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(86.2) 7:5.1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Eterno si </a:t>
            </a:r>
            <a:r>
              <a:rPr sz="1200" dirty="0">
                <a:latin typeface="Times New Roman"/>
                <a:cs typeface="Times New Roman"/>
              </a:rPr>
              <a:t>è unito senza </a:t>
            </a:r>
            <a:r>
              <a:rPr sz="1200" spc="-5" dirty="0">
                <a:latin typeface="Times New Roman"/>
                <a:cs typeface="Times New Roman"/>
              </a:rPr>
              <a:t>riserve al Padre Universale nel diffondere </a:t>
            </a:r>
            <a:r>
              <a:rPr sz="1200" dirty="0">
                <a:latin typeface="Times New Roman"/>
                <a:cs typeface="Times New Roman"/>
              </a:rPr>
              <a:t>a tutta la </a:t>
            </a:r>
            <a:r>
              <a:rPr sz="1200" spc="-5" dirty="0">
                <a:latin typeface="Times New Roman"/>
                <a:cs typeface="Times New Roman"/>
              </a:rPr>
              <a:t>creazione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straordinaria </a:t>
            </a:r>
            <a:r>
              <a:rPr sz="1200" dirty="0">
                <a:latin typeface="Times New Roman"/>
                <a:cs typeface="Times New Roman"/>
              </a:rPr>
              <a:t>ingiunzione:  </a:t>
            </a:r>
            <a:r>
              <a:rPr sz="1200" spc="-5" dirty="0">
                <a:latin typeface="Times New Roman"/>
                <a:cs typeface="Times New Roman"/>
              </a:rPr>
              <a:t>“Siate perfetti </a:t>
            </a:r>
            <a:r>
              <a:rPr sz="1200" dirty="0">
                <a:latin typeface="Times New Roman"/>
                <a:cs typeface="Times New Roman"/>
              </a:rPr>
              <a:t>come vostro </a:t>
            </a:r>
            <a:r>
              <a:rPr sz="1200" spc="-5" dirty="0">
                <a:latin typeface="Times New Roman"/>
                <a:cs typeface="Times New Roman"/>
              </a:rPr>
              <a:t>Padre </a:t>
            </a:r>
            <a:r>
              <a:rPr sz="1200" dirty="0">
                <a:latin typeface="Times New Roman"/>
                <a:cs typeface="Times New Roman"/>
              </a:rPr>
              <a:t>in Havona è perfetto.” E </a:t>
            </a:r>
            <a:r>
              <a:rPr sz="1200" spc="-5" dirty="0">
                <a:latin typeface="Times New Roman"/>
                <a:cs typeface="Times New Roman"/>
              </a:rPr>
              <a:t>sempre,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allora, questo </a:t>
            </a:r>
            <a:r>
              <a:rPr sz="1200" dirty="0">
                <a:latin typeface="Times New Roman"/>
                <a:cs typeface="Times New Roman"/>
              </a:rPr>
              <a:t>invito-comando ha motivato tutti i </a:t>
            </a:r>
            <a:r>
              <a:rPr sz="1200" spc="-5" dirty="0">
                <a:latin typeface="Times New Roman"/>
                <a:cs typeface="Times New Roman"/>
              </a:rPr>
              <a:t>piani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sopravvivenza ed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progetti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conferimento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Figlio Eterno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della sua </a:t>
            </a:r>
            <a:r>
              <a:rPr sz="1200" dirty="0">
                <a:latin typeface="Times New Roman"/>
                <a:cs typeface="Times New Roman"/>
              </a:rPr>
              <a:t>vasta </a:t>
            </a:r>
            <a:r>
              <a:rPr sz="1200" spc="-5" dirty="0">
                <a:latin typeface="Times New Roman"/>
                <a:cs typeface="Times New Roman"/>
              </a:rPr>
              <a:t>famiglia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Figli </a:t>
            </a:r>
            <a:r>
              <a:rPr sz="1200" dirty="0">
                <a:latin typeface="Times New Roman"/>
                <a:cs typeface="Times New Roman"/>
              </a:rPr>
              <a:t>coordinati ed </a:t>
            </a:r>
            <a:r>
              <a:rPr sz="1200" spc="-5" dirty="0">
                <a:latin typeface="Times New Roman"/>
                <a:cs typeface="Times New Roman"/>
              </a:rPr>
              <a:t>associati. </a:t>
            </a:r>
            <a:r>
              <a:rPr sz="1200" dirty="0">
                <a:latin typeface="Times New Roman"/>
                <a:cs typeface="Times New Roman"/>
              </a:rPr>
              <a:t>Ed in </a:t>
            </a:r>
            <a:r>
              <a:rPr sz="1200" spc="-5" dirty="0">
                <a:latin typeface="Times New Roman"/>
                <a:cs typeface="Times New Roman"/>
              </a:rPr>
              <a:t>questi  stessi conferimenti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Figli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diventati per </a:t>
            </a:r>
            <a:r>
              <a:rPr sz="1200" dirty="0">
                <a:latin typeface="Times New Roman"/>
                <a:cs typeface="Times New Roman"/>
              </a:rPr>
              <a:t>tutte le </a:t>
            </a:r>
            <a:r>
              <a:rPr sz="1200" spc="-5" dirty="0">
                <a:latin typeface="Times New Roman"/>
                <a:cs typeface="Times New Roman"/>
              </a:rPr>
              <a:t>creature evoluzionarie “la </a:t>
            </a:r>
            <a:r>
              <a:rPr sz="1200" dirty="0">
                <a:latin typeface="Times New Roman"/>
                <a:cs typeface="Times New Roman"/>
              </a:rPr>
              <a:t>via, la </a:t>
            </a:r>
            <a:r>
              <a:rPr sz="1200" spc="-5" dirty="0">
                <a:latin typeface="Times New Roman"/>
                <a:cs typeface="Times New Roman"/>
              </a:rPr>
              <a:t>verità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5" dirty="0">
                <a:latin typeface="Times New Roman"/>
                <a:cs typeface="Times New Roman"/>
              </a:rPr>
              <a:t>la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vita”.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259079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(86.3) 7:5.2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Eterno </a:t>
            </a:r>
            <a:r>
              <a:rPr sz="1200" dirty="0">
                <a:latin typeface="Times New Roman"/>
                <a:cs typeface="Times New Roman"/>
              </a:rPr>
              <a:t>non può </a:t>
            </a:r>
            <a:r>
              <a:rPr sz="1200" spc="-5" dirty="0">
                <a:latin typeface="Times New Roman"/>
                <a:cs typeface="Times New Roman"/>
              </a:rPr>
              <a:t>stabilire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contatto diretto con gli esseri </a:t>
            </a:r>
            <a:r>
              <a:rPr sz="1200" dirty="0">
                <a:latin typeface="Times New Roman"/>
                <a:cs typeface="Times New Roman"/>
              </a:rPr>
              <a:t>umani </a:t>
            </a:r>
            <a:r>
              <a:rPr sz="1200" spc="-5" dirty="0">
                <a:latin typeface="Times New Roman"/>
                <a:cs typeface="Times New Roman"/>
              </a:rPr>
              <a:t>come fa </a:t>
            </a:r>
            <a:r>
              <a:rPr sz="1200" dirty="0">
                <a:latin typeface="Times New Roman"/>
                <a:cs typeface="Times New Roman"/>
              </a:rPr>
              <a:t>il Padre per mezzo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dono </a:t>
            </a:r>
            <a:r>
              <a:rPr sz="1200" spc="-5" dirty="0">
                <a:latin typeface="Times New Roman"/>
                <a:cs typeface="Times New Roman"/>
              </a:rPr>
              <a:t>degli  Aggiustatori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Pensiero prepersonali, </a:t>
            </a:r>
            <a:r>
              <a:rPr sz="1200" dirty="0">
                <a:latin typeface="Times New Roman"/>
                <a:cs typeface="Times New Roman"/>
              </a:rPr>
              <a:t>ma il </a:t>
            </a:r>
            <a:r>
              <a:rPr sz="1200" spc="-5" dirty="0">
                <a:latin typeface="Times New Roman"/>
                <a:cs typeface="Times New Roman"/>
              </a:rPr>
              <a:t>Figlio Eterno si avvicina alle personalità create </a:t>
            </a:r>
            <a:r>
              <a:rPr sz="1200" dirty="0">
                <a:latin typeface="Times New Roman"/>
                <a:cs typeface="Times New Roman"/>
              </a:rPr>
              <a:t>mediante una serie di gradazioni  </a:t>
            </a:r>
            <a:r>
              <a:rPr sz="1200" spc="-5" dirty="0">
                <a:latin typeface="Times New Roman"/>
                <a:cs typeface="Times New Roman"/>
              </a:rPr>
              <a:t>discendenti </a:t>
            </a:r>
            <a:r>
              <a:rPr sz="1200" dirty="0">
                <a:latin typeface="Times New Roman"/>
                <a:cs typeface="Times New Roman"/>
              </a:rPr>
              <a:t>di filiazione divina, </a:t>
            </a:r>
            <a:r>
              <a:rPr sz="1200" spc="-5" dirty="0">
                <a:latin typeface="Times New Roman"/>
                <a:cs typeface="Times New Roman"/>
              </a:rPr>
              <a:t>fino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mettersi </a:t>
            </a:r>
            <a:r>
              <a:rPr sz="1200" dirty="0">
                <a:latin typeface="Times New Roman"/>
                <a:cs typeface="Times New Roman"/>
              </a:rPr>
              <a:t>in condizione di </a:t>
            </a:r>
            <a:r>
              <a:rPr sz="1200" spc="-5" dirty="0">
                <a:latin typeface="Times New Roman"/>
                <a:cs typeface="Times New Roman"/>
              </a:rPr>
              <a:t>stare </a:t>
            </a:r>
            <a:r>
              <a:rPr sz="1200" dirty="0">
                <a:latin typeface="Times New Roman"/>
                <a:cs typeface="Times New Roman"/>
              </a:rPr>
              <a:t>in presenza </a:t>
            </a:r>
            <a:r>
              <a:rPr sz="1200" spc="-5" dirty="0">
                <a:latin typeface="Times New Roman"/>
                <a:cs typeface="Times New Roman"/>
              </a:rPr>
              <a:t>degli </a:t>
            </a:r>
            <a:r>
              <a:rPr sz="1200" dirty="0">
                <a:latin typeface="Times New Roman"/>
                <a:cs typeface="Times New Roman"/>
              </a:rPr>
              <a:t>uomini e, talvolta, </a:t>
            </a:r>
            <a:r>
              <a:rPr sz="1200" spc="-5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uomo </a:t>
            </a:r>
            <a:r>
              <a:rPr sz="1200" spc="-5" dirty="0">
                <a:latin typeface="Times New Roman"/>
                <a:cs typeface="Times New Roman"/>
              </a:rPr>
              <a:t>egli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stesso.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4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149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213090" cy="40716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6858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(86.4) 7:5.3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natura </a:t>
            </a:r>
            <a:r>
              <a:rPr sz="1200" spc="-5" dirty="0">
                <a:latin typeface="Times New Roman"/>
                <a:cs typeface="Times New Roman"/>
              </a:rPr>
              <a:t>puramente personale del Figlio Eterno </a:t>
            </a:r>
            <a:r>
              <a:rPr sz="1200" dirty="0">
                <a:latin typeface="Times New Roman"/>
                <a:cs typeface="Times New Roman"/>
              </a:rPr>
              <a:t>non può </a:t>
            </a:r>
            <a:r>
              <a:rPr sz="1200" spc="-5" dirty="0">
                <a:latin typeface="Times New Roman"/>
                <a:cs typeface="Times New Roman"/>
              </a:rPr>
              <a:t>frammentarsi.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Eterno esercita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ministero come  </a:t>
            </a:r>
            <a:r>
              <a:rPr sz="1200" dirty="0">
                <a:latin typeface="Times New Roman"/>
                <a:cs typeface="Times New Roman"/>
              </a:rPr>
              <a:t>influenza spirituale o come </a:t>
            </a:r>
            <a:r>
              <a:rPr sz="1200" spc="-5" dirty="0">
                <a:latin typeface="Times New Roman"/>
                <a:cs typeface="Times New Roman"/>
              </a:rPr>
              <a:t>persona, </a:t>
            </a:r>
            <a:r>
              <a:rPr sz="1200" dirty="0">
                <a:latin typeface="Times New Roman"/>
                <a:cs typeface="Times New Roman"/>
              </a:rPr>
              <a:t>mai in altro modo. Per il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è impossibile </a:t>
            </a:r>
            <a:r>
              <a:rPr sz="1200" spc="-5" dirty="0">
                <a:latin typeface="Times New Roman"/>
                <a:cs typeface="Times New Roman"/>
              </a:rPr>
              <a:t>divenire </a:t>
            </a:r>
            <a:r>
              <a:rPr sz="1200" dirty="0">
                <a:latin typeface="Times New Roman"/>
                <a:cs typeface="Times New Roman"/>
              </a:rPr>
              <a:t>una parte </a:t>
            </a:r>
            <a:r>
              <a:rPr sz="1200" spc="-5" dirty="0">
                <a:latin typeface="Times New Roman"/>
                <a:cs typeface="Times New Roman"/>
              </a:rPr>
              <a:t>dell’esperienza </a:t>
            </a:r>
            <a:r>
              <a:rPr sz="1200" dirty="0">
                <a:latin typeface="Times New Roman"/>
                <a:cs typeface="Times New Roman"/>
              </a:rPr>
              <a:t>di una </a:t>
            </a:r>
            <a:r>
              <a:rPr sz="1200" spc="-5" dirty="0">
                <a:latin typeface="Times New Roman"/>
                <a:cs typeface="Times New Roman"/>
              </a:rPr>
              <a:t>creatura  nel senso </a:t>
            </a:r>
            <a:r>
              <a:rPr sz="1200" dirty="0">
                <a:latin typeface="Times New Roman"/>
                <a:cs typeface="Times New Roman"/>
              </a:rPr>
              <a:t>in cui vi </a:t>
            </a:r>
            <a:r>
              <a:rPr sz="1200" spc="-5" dirty="0">
                <a:latin typeface="Times New Roman"/>
                <a:cs typeface="Times New Roman"/>
              </a:rPr>
              <a:t>partecipa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Padre-Aggiustatore, </a:t>
            </a:r>
            <a:r>
              <a:rPr sz="1200" dirty="0">
                <a:latin typeface="Times New Roman"/>
                <a:cs typeface="Times New Roman"/>
              </a:rPr>
              <a:t>ma il </a:t>
            </a:r>
            <a:r>
              <a:rPr sz="1200" spc="-5" dirty="0">
                <a:latin typeface="Times New Roman"/>
                <a:cs typeface="Times New Roman"/>
              </a:rPr>
              <a:t>Figlio Eterno compensa questa </a:t>
            </a:r>
            <a:r>
              <a:rPr sz="1200" dirty="0">
                <a:latin typeface="Times New Roman"/>
                <a:cs typeface="Times New Roman"/>
              </a:rPr>
              <a:t>limitazione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tecnica del </a:t>
            </a:r>
            <a:r>
              <a:rPr sz="1200" dirty="0">
                <a:latin typeface="Times New Roman"/>
                <a:cs typeface="Times New Roman"/>
              </a:rPr>
              <a:t>conferimento.  Ciò che </a:t>
            </a:r>
            <a:r>
              <a:rPr sz="1200" spc="-5" dirty="0">
                <a:latin typeface="Times New Roman"/>
                <a:cs typeface="Times New Roman"/>
              </a:rPr>
              <a:t>l’esperienza delle entità frammentate </a:t>
            </a:r>
            <a:r>
              <a:rPr sz="1200" dirty="0">
                <a:latin typeface="Times New Roman"/>
                <a:cs typeface="Times New Roman"/>
              </a:rPr>
              <a:t>significa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il Padre </a:t>
            </a:r>
            <a:r>
              <a:rPr sz="1200" spc="-5" dirty="0">
                <a:latin typeface="Times New Roman"/>
                <a:cs typeface="Times New Roman"/>
              </a:rPr>
              <a:t>Universale,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esperienze </a:t>
            </a:r>
            <a:r>
              <a:rPr sz="1200" dirty="0">
                <a:latin typeface="Times New Roman"/>
                <a:cs typeface="Times New Roman"/>
              </a:rPr>
              <a:t>d’incarnazione </a:t>
            </a:r>
            <a:r>
              <a:rPr sz="1200" spc="-5" dirty="0">
                <a:latin typeface="Times New Roman"/>
                <a:cs typeface="Times New Roman"/>
              </a:rPr>
              <a:t>dei Figli del </a:t>
            </a:r>
            <a:r>
              <a:rPr sz="1200" dirty="0">
                <a:latin typeface="Times New Roman"/>
                <a:cs typeface="Times New Roman"/>
              </a:rPr>
              <a:t>Paradiso  </a:t>
            </a:r>
            <a:r>
              <a:rPr sz="1200" spc="-5" dirty="0">
                <a:latin typeface="Times New Roman"/>
                <a:cs typeface="Times New Roman"/>
              </a:rPr>
              <a:t>significano </a:t>
            </a:r>
            <a:r>
              <a:rPr sz="1200" dirty="0">
                <a:latin typeface="Times New Roman"/>
                <a:cs typeface="Times New Roman"/>
              </a:rPr>
              <a:t>per il </a:t>
            </a:r>
            <a:r>
              <a:rPr sz="1200" spc="-5" dirty="0">
                <a:latin typeface="Times New Roman"/>
                <a:cs typeface="Times New Roman"/>
              </a:rPr>
              <a:t>Figlio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Eterno.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5430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(86.5) 7:5.4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Eterno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giunge all’uomo mortale come </a:t>
            </a:r>
            <a:r>
              <a:rPr sz="1200" dirty="0">
                <a:latin typeface="Times New Roman"/>
                <a:cs typeface="Times New Roman"/>
              </a:rPr>
              <a:t>la volontà divina, </a:t>
            </a:r>
            <a:r>
              <a:rPr sz="1200" spc="-5" dirty="0">
                <a:latin typeface="Times New Roman"/>
                <a:cs typeface="Times New Roman"/>
              </a:rPr>
              <a:t>l’Aggiustatore </a:t>
            </a:r>
            <a:r>
              <a:rPr sz="1200" dirty="0">
                <a:latin typeface="Times New Roman"/>
                <a:cs typeface="Times New Roman"/>
              </a:rPr>
              <a:t>di Pensiero </a:t>
            </a:r>
            <a:r>
              <a:rPr sz="1200" spc="-5" dirty="0">
                <a:latin typeface="Times New Roman"/>
                <a:cs typeface="Times New Roman"/>
              </a:rPr>
              <a:t>che dimora </a:t>
            </a:r>
            <a:r>
              <a:rPr sz="1200" dirty="0">
                <a:latin typeface="Times New Roman"/>
                <a:cs typeface="Times New Roman"/>
              </a:rPr>
              <a:t>nella mente  </a:t>
            </a:r>
            <a:r>
              <a:rPr sz="1200" spc="-5" dirty="0">
                <a:latin typeface="Times New Roman"/>
                <a:cs typeface="Times New Roman"/>
              </a:rPr>
              <a:t>umana, </a:t>
            </a:r>
            <a:r>
              <a:rPr sz="1200" dirty="0">
                <a:latin typeface="Times New Roman"/>
                <a:cs typeface="Times New Roman"/>
              </a:rPr>
              <a:t>ma il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Eterno è </a:t>
            </a:r>
            <a:r>
              <a:rPr sz="1200" spc="-5" dirty="0">
                <a:latin typeface="Times New Roman"/>
                <a:cs typeface="Times New Roman"/>
              </a:rPr>
              <a:t>venuto </a:t>
            </a:r>
            <a:r>
              <a:rPr sz="1200" dirty="0">
                <a:latin typeface="Times New Roman"/>
                <a:cs typeface="Times New Roman"/>
              </a:rPr>
              <a:t>all’uomo mortale </a:t>
            </a:r>
            <a:r>
              <a:rPr sz="1200" spc="-5" dirty="0">
                <a:latin typeface="Times New Roman"/>
                <a:cs typeface="Times New Roman"/>
              </a:rPr>
              <a:t>su Urantia </a:t>
            </a:r>
            <a:r>
              <a:rPr sz="1200" dirty="0">
                <a:latin typeface="Times New Roman"/>
                <a:cs typeface="Times New Roman"/>
              </a:rPr>
              <a:t>quando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i="1" spc="-5" dirty="0">
                <a:latin typeface="Times New Roman"/>
                <a:cs typeface="Times New Roman"/>
              </a:rPr>
              <a:t>personalità </a:t>
            </a:r>
            <a:r>
              <a:rPr sz="1200" dirty="0">
                <a:latin typeface="Times New Roman"/>
                <a:cs typeface="Times New Roman"/>
              </a:rPr>
              <a:t>divina di </a:t>
            </a:r>
            <a:r>
              <a:rPr sz="1200" spc="-5" dirty="0">
                <a:latin typeface="Times New Roman"/>
                <a:cs typeface="Times New Roman"/>
              </a:rPr>
              <a:t>suo Figlio, Micael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Nebadon, si 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incarnata nella </a:t>
            </a:r>
            <a:r>
              <a:rPr sz="1200" dirty="0">
                <a:latin typeface="Times New Roman"/>
                <a:cs typeface="Times New Roman"/>
              </a:rPr>
              <a:t>natura umana di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Nazaret. Per condividere l’esperienza delle </a:t>
            </a:r>
            <a:r>
              <a:rPr sz="1200" dirty="0">
                <a:latin typeface="Times New Roman"/>
                <a:cs typeface="Times New Roman"/>
              </a:rPr>
              <a:t>personalità </a:t>
            </a:r>
            <a:r>
              <a:rPr sz="1200" spc="-5" dirty="0">
                <a:latin typeface="Times New Roman"/>
                <a:cs typeface="Times New Roman"/>
              </a:rPr>
              <a:t>create,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Figli Paradisiaci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 devono assumere </a:t>
            </a:r>
            <a:r>
              <a:rPr sz="1200" dirty="0">
                <a:latin typeface="Times New Roman"/>
                <a:cs typeface="Times New Roman"/>
              </a:rPr>
              <a:t>la stessa </a:t>
            </a:r>
            <a:r>
              <a:rPr sz="1200" spc="-5" dirty="0">
                <a:latin typeface="Times New Roman"/>
                <a:cs typeface="Times New Roman"/>
              </a:rPr>
              <a:t>natura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tali creature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incarnare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divina </a:t>
            </a:r>
            <a:r>
              <a:rPr sz="1200" spc="-5" dirty="0">
                <a:latin typeface="Times New Roman"/>
                <a:cs typeface="Times New Roman"/>
              </a:rPr>
              <a:t>personalità come effettive creature essi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spc="5" dirty="0">
                <a:latin typeface="Times New Roman"/>
                <a:cs typeface="Times New Roman"/>
              </a:rPr>
              <a:t>stessi.</a:t>
            </a:r>
            <a:endParaRPr sz="1200">
              <a:latin typeface="Times New Roman"/>
              <a:cs typeface="Times New Roman"/>
            </a:endParaRPr>
          </a:p>
          <a:p>
            <a:pPr marL="76200" marR="502284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L’incarnazione,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segreto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Sonarington, </a:t>
            </a:r>
            <a:r>
              <a:rPr sz="1200" dirty="0">
                <a:latin typeface="Times New Roman"/>
                <a:cs typeface="Times New Roman"/>
              </a:rPr>
              <a:t>è la tecnica </a:t>
            </a:r>
            <a:r>
              <a:rPr sz="1200" spc="-5" dirty="0">
                <a:latin typeface="Times New Roman"/>
                <a:cs typeface="Times New Roman"/>
              </a:rPr>
              <a:t>del Figlio per sfuggire ai legami dell’assolutismo della personalità, </a:t>
            </a:r>
            <a:r>
              <a:rPr sz="1200" dirty="0">
                <a:latin typeface="Times New Roman"/>
                <a:cs typeface="Times New Roman"/>
              </a:rPr>
              <a:t>che  </a:t>
            </a:r>
            <a:r>
              <a:rPr sz="1200" spc="-5" dirty="0">
                <a:latin typeface="Times New Roman"/>
                <a:cs typeface="Times New Roman"/>
              </a:rPr>
              <a:t>altrimenti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vincolerebbero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totalmente.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07314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(86.6) 7:5.5 </a:t>
            </a:r>
            <a:r>
              <a:rPr sz="1200" dirty="0">
                <a:latin typeface="Times New Roman"/>
                <a:cs typeface="Times New Roman"/>
              </a:rPr>
              <a:t>Molto, </a:t>
            </a:r>
            <a:r>
              <a:rPr sz="1200" spc="-5" dirty="0">
                <a:latin typeface="Times New Roman"/>
                <a:cs typeface="Times New Roman"/>
              </a:rPr>
              <a:t>moltissimo tempo fa,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Eterno </a:t>
            </a:r>
            <a:r>
              <a:rPr sz="1200" spc="-5" dirty="0">
                <a:latin typeface="Times New Roman"/>
                <a:cs typeface="Times New Roman"/>
              </a:rPr>
              <a:t>conferì se stesso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ciascuno dei </a:t>
            </a:r>
            <a:r>
              <a:rPr sz="1200" dirty="0">
                <a:latin typeface="Times New Roman"/>
                <a:cs typeface="Times New Roman"/>
              </a:rPr>
              <a:t>circuiti della </a:t>
            </a:r>
            <a:r>
              <a:rPr sz="1200" spc="-5" dirty="0">
                <a:latin typeface="Times New Roman"/>
                <a:cs typeface="Times New Roman"/>
              </a:rPr>
              <a:t>creazione centrale </a:t>
            </a:r>
            <a:r>
              <a:rPr sz="1200" dirty="0">
                <a:latin typeface="Times New Roman"/>
                <a:cs typeface="Times New Roman"/>
              </a:rPr>
              <a:t>per illuminare  e </a:t>
            </a:r>
            <a:r>
              <a:rPr sz="1200" spc="-5" dirty="0">
                <a:latin typeface="Times New Roman"/>
                <a:cs typeface="Times New Roman"/>
              </a:rPr>
              <a:t>far progredire </a:t>
            </a:r>
            <a:r>
              <a:rPr sz="1200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abitanti ed i </a:t>
            </a:r>
            <a:r>
              <a:rPr sz="1200" spc="-5" dirty="0">
                <a:latin typeface="Times New Roman"/>
                <a:cs typeface="Times New Roman"/>
              </a:rPr>
              <a:t>pellegrini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Havona, compresi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pellegrini ascendenti del </a:t>
            </a:r>
            <a:r>
              <a:rPr sz="1200" dirty="0">
                <a:latin typeface="Times New Roman"/>
                <a:cs typeface="Times New Roman"/>
              </a:rPr>
              <a:t>tempo.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nessuno di </a:t>
            </a:r>
            <a:r>
              <a:rPr sz="1200" spc="-5" dirty="0">
                <a:latin typeface="Times New Roman"/>
                <a:cs typeface="Times New Roman"/>
              </a:rPr>
              <a:t>questi </a:t>
            </a:r>
            <a:r>
              <a:rPr sz="1200" dirty="0">
                <a:latin typeface="Times New Roman"/>
                <a:cs typeface="Times New Roman"/>
              </a:rPr>
              <a:t>sette  </a:t>
            </a:r>
            <a:r>
              <a:rPr sz="1200" spc="-5" dirty="0">
                <a:latin typeface="Times New Roman"/>
                <a:cs typeface="Times New Roman"/>
              </a:rPr>
              <a:t>conferimenti egli </a:t>
            </a:r>
            <a:r>
              <a:rPr sz="1200" dirty="0">
                <a:latin typeface="Times New Roman"/>
                <a:cs typeface="Times New Roman"/>
              </a:rPr>
              <a:t>ha operato come </a:t>
            </a:r>
            <a:r>
              <a:rPr sz="1200" spc="-5" dirty="0">
                <a:latin typeface="Times New Roman"/>
                <a:cs typeface="Times New Roman"/>
              </a:rPr>
              <a:t>ascendente </a:t>
            </a:r>
            <a:r>
              <a:rPr sz="1200" dirty="0">
                <a:latin typeface="Times New Roman"/>
                <a:cs typeface="Times New Roman"/>
              </a:rPr>
              <a:t>o come </a:t>
            </a:r>
            <a:r>
              <a:rPr sz="1200" spc="-5" dirty="0">
                <a:latin typeface="Times New Roman"/>
                <a:cs typeface="Times New Roman"/>
              </a:rPr>
              <a:t>Havoniano. Egli </a:t>
            </a:r>
            <a:r>
              <a:rPr sz="1200" dirty="0">
                <a:latin typeface="Times New Roman"/>
                <a:cs typeface="Times New Roman"/>
              </a:rPr>
              <a:t>è esistito come </a:t>
            </a:r>
            <a:r>
              <a:rPr sz="1200" spc="-5" dirty="0">
                <a:latin typeface="Times New Roman"/>
                <a:cs typeface="Times New Roman"/>
              </a:rPr>
              <a:t>se stesso.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esperienza fu </a:t>
            </a:r>
            <a:r>
              <a:rPr sz="1200" dirty="0">
                <a:latin typeface="Times New Roman"/>
                <a:cs typeface="Times New Roman"/>
              </a:rPr>
              <a:t>straordinaria; 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non la fece né </a:t>
            </a:r>
            <a:r>
              <a:rPr sz="1200" i="1" spc="-5" dirty="0">
                <a:latin typeface="Times New Roman"/>
                <a:cs typeface="Times New Roman"/>
              </a:rPr>
              <a:t>con </a:t>
            </a:r>
            <a:r>
              <a:rPr sz="1200" spc="5" dirty="0">
                <a:latin typeface="Times New Roman"/>
                <a:cs typeface="Times New Roman"/>
              </a:rPr>
              <a:t>un </a:t>
            </a:r>
            <a:r>
              <a:rPr sz="1200" dirty="0">
                <a:latin typeface="Times New Roman"/>
                <a:cs typeface="Times New Roman"/>
              </a:rPr>
              <a:t>umano né </a:t>
            </a:r>
            <a:r>
              <a:rPr sz="1200" i="1" spc="-5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un umano od un </a:t>
            </a:r>
            <a:r>
              <a:rPr sz="1200" spc="-5" dirty="0">
                <a:latin typeface="Times New Roman"/>
                <a:cs typeface="Times New Roman"/>
              </a:rPr>
              <a:t>altro pellegrino, bensì </a:t>
            </a:r>
            <a:r>
              <a:rPr sz="1200" dirty="0">
                <a:latin typeface="Times New Roman"/>
                <a:cs typeface="Times New Roman"/>
              </a:rPr>
              <a:t>in una </a:t>
            </a:r>
            <a:r>
              <a:rPr sz="1200" spc="-5" dirty="0">
                <a:latin typeface="Times New Roman"/>
                <a:cs typeface="Times New Roman"/>
              </a:rPr>
              <a:t>certa </a:t>
            </a:r>
            <a:r>
              <a:rPr sz="1200" dirty="0">
                <a:latin typeface="Times New Roman"/>
                <a:cs typeface="Times New Roman"/>
              </a:rPr>
              <a:t>forma </a:t>
            </a:r>
            <a:r>
              <a:rPr sz="1200" spc="-5" dirty="0">
                <a:latin typeface="Times New Roman"/>
                <a:cs typeface="Times New Roman"/>
              </a:rPr>
              <a:t>associativa </a:t>
            </a:r>
            <a:r>
              <a:rPr sz="1200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senso  superpersonale.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9017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(86.7) 7:5.6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passò </a:t>
            </a:r>
            <a:r>
              <a:rPr sz="1200" dirty="0">
                <a:latin typeface="Times New Roman"/>
                <a:cs typeface="Times New Roman"/>
              </a:rPr>
              <a:t>nemmeno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il riposo </a:t>
            </a:r>
            <a:r>
              <a:rPr sz="1200" spc="-5" dirty="0">
                <a:latin typeface="Times New Roman"/>
                <a:cs typeface="Times New Roman"/>
              </a:rPr>
              <a:t>che interviene </a:t>
            </a:r>
            <a:r>
              <a:rPr sz="1200" dirty="0">
                <a:latin typeface="Times New Roman"/>
                <a:cs typeface="Times New Roman"/>
              </a:rPr>
              <a:t>tra il </a:t>
            </a:r>
            <a:r>
              <a:rPr sz="1200" spc="-5" dirty="0">
                <a:latin typeface="Times New Roman"/>
                <a:cs typeface="Times New Roman"/>
              </a:rPr>
              <a:t>circuito interno di Havona </a:t>
            </a:r>
            <a:r>
              <a:rPr sz="1200" dirty="0">
                <a:latin typeface="Times New Roman"/>
                <a:cs typeface="Times New Roman"/>
              </a:rPr>
              <a:t>e le rive </a:t>
            </a:r>
            <a:r>
              <a:rPr sz="1200" spc="-5" dirty="0">
                <a:latin typeface="Times New Roman"/>
                <a:cs typeface="Times New Roman"/>
              </a:rPr>
              <a:t>del Paradiso. </a:t>
            </a:r>
            <a:r>
              <a:rPr sz="1200" dirty="0">
                <a:latin typeface="Times New Roman"/>
                <a:cs typeface="Times New Roman"/>
              </a:rPr>
              <a:t>Non è possibile  </a:t>
            </a:r>
            <a:r>
              <a:rPr sz="1200" spc="-5" dirty="0">
                <a:latin typeface="Times New Roman"/>
                <a:cs typeface="Times New Roman"/>
              </a:rPr>
              <a:t>per lui,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essere assoluto, sospendere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coscienza </a:t>
            </a:r>
            <a:r>
              <a:rPr sz="1200" spc="-5" dirty="0">
                <a:latin typeface="Times New Roman"/>
                <a:cs typeface="Times New Roman"/>
              </a:rPr>
              <a:t>della personalità, </a:t>
            </a:r>
            <a:r>
              <a:rPr sz="1200" dirty="0">
                <a:latin typeface="Times New Roman"/>
                <a:cs typeface="Times New Roman"/>
              </a:rPr>
              <a:t>perché in lui sono </a:t>
            </a:r>
            <a:r>
              <a:rPr sz="1200" spc="-5" dirty="0">
                <a:latin typeface="Times New Roman"/>
                <a:cs typeface="Times New Roman"/>
              </a:rPr>
              <a:t>incentrate </a:t>
            </a:r>
            <a:r>
              <a:rPr sz="1200" dirty="0">
                <a:latin typeface="Times New Roman"/>
                <a:cs typeface="Times New Roman"/>
              </a:rPr>
              <a:t>tutte le linee </a:t>
            </a:r>
            <a:r>
              <a:rPr sz="1200" spc="-5" dirty="0">
                <a:latin typeface="Times New Roman"/>
                <a:cs typeface="Times New Roman"/>
              </a:rPr>
              <a:t>della gravità  spirituale. E durante </a:t>
            </a:r>
            <a:r>
              <a:rPr sz="1200" dirty="0">
                <a:latin typeface="Times New Roman"/>
                <a:cs typeface="Times New Roman"/>
              </a:rPr>
              <a:t>i tempi di questi </a:t>
            </a:r>
            <a:r>
              <a:rPr sz="1200" spc="-5" dirty="0">
                <a:latin typeface="Times New Roman"/>
                <a:cs typeface="Times New Roman"/>
              </a:rPr>
              <a:t>conferimenti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sede centrale paradisiaca della </a:t>
            </a:r>
            <a:r>
              <a:rPr sz="1200" dirty="0">
                <a:latin typeface="Times New Roman"/>
                <a:cs typeface="Times New Roman"/>
              </a:rPr>
              <a:t>luminosità spirituale </a:t>
            </a:r>
            <a:r>
              <a:rPr sz="1200" spc="-5" dirty="0">
                <a:latin typeface="Times New Roman"/>
                <a:cs typeface="Times New Roman"/>
              </a:rPr>
              <a:t>conservò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splendore  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controllo del Figlio </a:t>
            </a:r>
            <a:r>
              <a:rPr sz="1200" dirty="0">
                <a:latin typeface="Times New Roman"/>
                <a:cs typeface="Times New Roman"/>
              </a:rPr>
              <a:t>sulla </a:t>
            </a:r>
            <a:r>
              <a:rPr sz="1200" spc="-5" dirty="0">
                <a:latin typeface="Times New Roman"/>
                <a:cs typeface="Times New Roman"/>
              </a:rPr>
              <a:t>gravità </a:t>
            </a:r>
            <a:r>
              <a:rPr sz="1200" dirty="0">
                <a:latin typeface="Times New Roman"/>
                <a:cs typeface="Times New Roman"/>
              </a:rPr>
              <a:t>spirituale </a:t>
            </a:r>
            <a:r>
              <a:rPr sz="1200" spc="-5" dirty="0">
                <a:latin typeface="Times New Roman"/>
                <a:cs typeface="Times New Roman"/>
              </a:rPr>
              <a:t>universale rimase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intatto.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15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228330" cy="407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88900">
              <a:lnSpc>
                <a:spcPts val="1410"/>
              </a:lnSpc>
              <a:spcBef>
                <a:spcPts val="100"/>
              </a:spcBef>
            </a:pPr>
            <a:r>
              <a:rPr sz="1200" baseline="38194" dirty="0">
                <a:latin typeface="Times New Roman"/>
                <a:cs typeface="Times New Roman"/>
              </a:rPr>
              <a:t>(5.9) </a:t>
            </a:r>
            <a:r>
              <a:rPr sz="1200" spc="-7" baseline="38194" dirty="0">
                <a:latin typeface="Times New Roman"/>
                <a:cs typeface="Times New Roman"/>
              </a:rPr>
              <a:t>0:3.10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— il </a:t>
            </a:r>
            <a:r>
              <a:rPr sz="1200" spc="-5" dirty="0">
                <a:latin typeface="Times New Roman"/>
                <a:cs typeface="Times New Roman"/>
              </a:rPr>
              <a:t>Padre Universale </a:t>
            </a:r>
            <a:r>
              <a:rPr sz="1200" dirty="0">
                <a:latin typeface="Times New Roman"/>
                <a:cs typeface="Times New Roman"/>
              </a:rPr>
              <a:t>— è la </a:t>
            </a:r>
            <a:r>
              <a:rPr sz="1200" spc="-5" dirty="0">
                <a:latin typeface="Times New Roman"/>
                <a:cs typeface="Times New Roman"/>
              </a:rPr>
              <a:t>personalità della </a:t>
            </a:r>
            <a:r>
              <a:rPr sz="1200" dirty="0">
                <a:latin typeface="Times New Roman"/>
                <a:cs typeface="Times New Roman"/>
              </a:rPr>
              <a:t>Prima </a:t>
            </a:r>
            <a:r>
              <a:rPr sz="1200" spc="-5" dirty="0">
                <a:latin typeface="Times New Roman"/>
                <a:cs typeface="Times New Roman"/>
              </a:rPr>
              <a:t>Sorgente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Centro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come tale </a:t>
            </a:r>
            <a:r>
              <a:rPr sz="1200" dirty="0">
                <a:latin typeface="Times New Roman"/>
                <a:cs typeface="Times New Roman"/>
              </a:rPr>
              <a:t>mantiene relazioni</a:t>
            </a:r>
            <a:r>
              <a:rPr sz="1200" spc="-8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personali</a:t>
            </a:r>
            <a:endParaRPr sz="1200">
              <a:latin typeface="Times New Roman"/>
              <a:cs typeface="Times New Roman"/>
            </a:endParaRPr>
          </a:p>
          <a:p>
            <a:pPr marL="88900" marR="81280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d’infinito controllo su tutte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sorgenti </a:t>
            </a:r>
            <a:r>
              <a:rPr sz="1200" dirty="0">
                <a:latin typeface="Times New Roman"/>
                <a:cs typeface="Times New Roman"/>
              </a:rPr>
              <a:t>e centri </a:t>
            </a:r>
            <a:r>
              <a:rPr sz="1200" spc="-5" dirty="0">
                <a:latin typeface="Times New Roman"/>
                <a:cs typeface="Times New Roman"/>
              </a:rPr>
              <a:t>coordinati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subordinati. </a:t>
            </a:r>
            <a:r>
              <a:rPr sz="1200" dirty="0">
                <a:latin typeface="Times New Roman"/>
                <a:cs typeface="Times New Roman"/>
              </a:rPr>
              <a:t>Tale </a:t>
            </a:r>
            <a:r>
              <a:rPr sz="1200" spc="-5" dirty="0">
                <a:latin typeface="Times New Roman"/>
                <a:cs typeface="Times New Roman"/>
              </a:rPr>
              <a:t>controllo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personale </a:t>
            </a:r>
            <a:r>
              <a:rPr sz="1200" dirty="0">
                <a:latin typeface="Times New Roman"/>
                <a:cs typeface="Times New Roman"/>
              </a:rPr>
              <a:t>ed infinito in </a:t>
            </a:r>
            <a:r>
              <a:rPr sz="1200" i="1" spc="-5" dirty="0">
                <a:latin typeface="Times New Roman"/>
                <a:cs typeface="Times New Roman"/>
              </a:rPr>
              <a:t>potenziale, </a:t>
            </a:r>
            <a:r>
              <a:rPr sz="1200" spc="-5" dirty="0">
                <a:latin typeface="Times New Roman"/>
                <a:cs typeface="Times New Roman"/>
              </a:rPr>
              <a:t>anche se  esso potrebbe,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realtà,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operare </a:t>
            </a:r>
            <a:r>
              <a:rPr sz="1200" dirty="0">
                <a:latin typeface="Times New Roman"/>
                <a:cs typeface="Times New Roman"/>
              </a:rPr>
              <a:t>mai a </a:t>
            </a:r>
            <a:r>
              <a:rPr sz="1200" spc="-5" dirty="0">
                <a:latin typeface="Times New Roman"/>
                <a:cs typeface="Times New Roman"/>
              </a:rPr>
              <a:t>causa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perfezione della </a:t>
            </a:r>
            <a:r>
              <a:rPr sz="1200" dirty="0">
                <a:latin typeface="Times New Roman"/>
                <a:cs typeface="Times New Roman"/>
              </a:rPr>
              <a:t>funzione di </a:t>
            </a:r>
            <a:r>
              <a:rPr sz="1200" spc="-5" dirty="0">
                <a:latin typeface="Times New Roman"/>
                <a:cs typeface="Times New Roman"/>
              </a:rPr>
              <a:t>queste sorgenti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centri </a:t>
            </a:r>
            <a:r>
              <a:rPr sz="1200" dirty="0">
                <a:latin typeface="Times New Roman"/>
                <a:cs typeface="Times New Roman"/>
              </a:rPr>
              <a:t>e di queste personalità  </a:t>
            </a:r>
            <a:r>
              <a:rPr sz="1200" spc="-5" dirty="0">
                <a:latin typeface="Times New Roman"/>
                <a:cs typeface="Times New Roman"/>
              </a:rPr>
              <a:t>coordinate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subordinate.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14414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(5.10) 0:3.11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Prima </a:t>
            </a:r>
            <a:r>
              <a:rPr sz="1200" spc="-5" dirty="0">
                <a:latin typeface="Times New Roman"/>
                <a:cs typeface="Times New Roman"/>
              </a:rPr>
              <a:t>Sorgente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Centro </a:t>
            </a:r>
            <a:r>
              <a:rPr sz="1200" dirty="0">
                <a:latin typeface="Times New Roman"/>
                <a:cs typeface="Times New Roman"/>
              </a:rPr>
              <a:t>è quindi primordiale in tutti i </a:t>
            </a:r>
            <a:r>
              <a:rPr sz="1200" spc="-5" dirty="0">
                <a:latin typeface="Times New Roman"/>
                <a:cs typeface="Times New Roman"/>
              </a:rPr>
              <a:t>domini: deificati </a:t>
            </a:r>
            <a:r>
              <a:rPr sz="1200" dirty="0">
                <a:latin typeface="Times New Roman"/>
                <a:cs typeface="Times New Roman"/>
              </a:rPr>
              <a:t>o non </a:t>
            </a:r>
            <a:r>
              <a:rPr sz="1200" spc="-5" dirty="0">
                <a:latin typeface="Times New Roman"/>
                <a:cs typeface="Times New Roman"/>
              </a:rPr>
              <a:t>deificati, personali </a:t>
            </a:r>
            <a:r>
              <a:rPr sz="1200" dirty="0">
                <a:latin typeface="Times New Roman"/>
                <a:cs typeface="Times New Roman"/>
              </a:rPr>
              <a:t>od impersonali,  </a:t>
            </a:r>
            <a:r>
              <a:rPr sz="1200" spc="-5" dirty="0">
                <a:latin typeface="Times New Roman"/>
                <a:cs typeface="Times New Roman"/>
              </a:rPr>
              <a:t>attuali </a:t>
            </a:r>
            <a:r>
              <a:rPr sz="1200" dirty="0">
                <a:latin typeface="Times New Roman"/>
                <a:cs typeface="Times New Roman"/>
              </a:rPr>
              <a:t>o potenziali, finiti od infiniti. </a:t>
            </a:r>
            <a:r>
              <a:rPr sz="1200" spc="-5" dirty="0">
                <a:latin typeface="Times New Roman"/>
                <a:cs typeface="Times New Roman"/>
              </a:rPr>
              <a:t>Nessuna cosa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essere, </a:t>
            </a:r>
            <a:r>
              <a:rPr sz="1200" dirty="0">
                <a:latin typeface="Times New Roman"/>
                <a:cs typeface="Times New Roman"/>
              </a:rPr>
              <a:t>nessuna </a:t>
            </a:r>
            <a:r>
              <a:rPr sz="1200" spc="-5" dirty="0">
                <a:latin typeface="Times New Roman"/>
                <a:cs typeface="Times New Roman"/>
              </a:rPr>
              <a:t>relatività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finalità, esiste se </a:t>
            </a:r>
            <a:r>
              <a:rPr sz="1200" dirty="0">
                <a:latin typeface="Times New Roman"/>
                <a:cs typeface="Times New Roman"/>
              </a:rPr>
              <a:t>non in </a:t>
            </a:r>
            <a:r>
              <a:rPr sz="1200" spc="-5" dirty="0">
                <a:latin typeface="Times New Roman"/>
                <a:cs typeface="Times New Roman"/>
              </a:rPr>
              <a:t>relazione </a:t>
            </a:r>
            <a:r>
              <a:rPr sz="1200" dirty="0">
                <a:latin typeface="Times New Roman"/>
                <a:cs typeface="Times New Roman"/>
              </a:rPr>
              <a:t>diretta o </a:t>
            </a:r>
            <a:r>
              <a:rPr sz="1200" spc="-5" dirty="0">
                <a:latin typeface="Times New Roman"/>
                <a:cs typeface="Times New Roman"/>
              </a:rPr>
              <a:t>indiretta  con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primato </a:t>
            </a:r>
            <a:r>
              <a:rPr sz="1200" dirty="0">
                <a:latin typeface="Times New Roman"/>
                <a:cs typeface="Times New Roman"/>
              </a:rPr>
              <a:t>della Prima </a:t>
            </a:r>
            <a:r>
              <a:rPr sz="1200" spc="-5" dirty="0">
                <a:latin typeface="Times New Roman"/>
                <a:cs typeface="Times New Roman"/>
              </a:rPr>
              <a:t>Sorgente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Centro </a:t>
            </a:r>
            <a:r>
              <a:rPr sz="1200" dirty="0">
                <a:latin typeface="Times New Roman"/>
                <a:cs typeface="Times New Roman"/>
              </a:rPr>
              <a:t>e sotto la </a:t>
            </a:r>
            <a:r>
              <a:rPr sz="1200" spc="-5" dirty="0">
                <a:latin typeface="Times New Roman"/>
                <a:cs typeface="Times New Roman"/>
              </a:rPr>
              <a:t>sua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dipendenza.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>
              <a:lnSpc>
                <a:spcPct val="1000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(5.11) 0:3.12 </a:t>
            </a:r>
            <a:r>
              <a:rPr sz="1200" i="1" spc="-5" dirty="0">
                <a:latin typeface="Times New Roman"/>
                <a:cs typeface="Times New Roman"/>
              </a:rPr>
              <a:t>La Prima Sorgente </a:t>
            </a:r>
            <a:r>
              <a:rPr sz="1200" i="1" dirty="0">
                <a:latin typeface="Times New Roman"/>
                <a:cs typeface="Times New Roman"/>
              </a:rPr>
              <a:t>e </a:t>
            </a:r>
            <a:r>
              <a:rPr sz="1200" i="1" spc="-5" dirty="0">
                <a:latin typeface="Times New Roman"/>
                <a:cs typeface="Times New Roman"/>
              </a:rPr>
              <a:t>Centro </a:t>
            </a:r>
            <a:r>
              <a:rPr sz="1200" dirty="0">
                <a:latin typeface="Times New Roman"/>
                <a:cs typeface="Times New Roman"/>
              </a:rPr>
              <a:t>è in relazione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l’Universo </a:t>
            </a:r>
            <a:r>
              <a:rPr sz="1200" spc="-5" dirty="0">
                <a:latin typeface="Times New Roman"/>
                <a:cs typeface="Times New Roman"/>
              </a:rPr>
              <a:t>come</a:t>
            </a:r>
            <a:r>
              <a:rPr sz="1200" spc="-18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segue: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546100" marR="559435">
              <a:lnSpc>
                <a:spcPct val="956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(5.12) 0:3.13 </a:t>
            </a:r>
            <a:r>
              <a:rPr sz="1200" dirty="0">
                <a:latin typeface="Times New Roman"/>
                <a:cs typeface="Times New Roman"/>
              </a:rPr>
              <a:t>1. </a:t>
            </a:r>
            <a:r>
              <a:rPr sz="1200" spc="-15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forze di </a:t>
            </a:r>
            <a:r>
              <a:rPr sz="1200" spc="-5" dirty="0">
                <a:latin typeface="Times New Roman"/>
                <a:cs typeface="Times New Roman"/>
              </a:rPr>
              <a:t>gravità degli Universi materiali convergono nel </a:t>
            </a:r>
            <a:r>
              <a:rPr sz="1200" dirty="0">
                <a:latin typeface="Times New Roman"/>
                <a:cs typeface="Times New Roman"/>
              </a:rPr>
              <a:t>centro di </a:t>
            </a:r>
            <a:r>
              <a:rPr sz="1200" spc="-5" dirty="0">
                <a:latin typeface="Times New Roman"/>
                <a:cs typeface="Times New Roman"/>
              </a:rPr>
              <a:t>gravità del </a:t>
            </a:r>
            <a:r>
              <a:rPr sz="1200" dirty="0">
                <a:latin typeface="Times New Roman"/>
                <a:cs typeface="Times New Roman"/>
              </a:rPr>
              <a:t>Paradiso </a:t>
            </a:r>
            <a:r>
              <a:rPr sz="1200" spc="-5" dirty="0">
                <a:latin typeface="Times New Roman"/>
                <a:cs typeface="Times New Roman"/>
              </a:rPr>
              <a:t>inferiore. </a:t>
            </a:r>
            <a:r>
              <a:rPr sz="1200" dirty="0">
                <a:latin typeface="Times New Roman"/>
                <a:cs typeface="Times New Roman"/>
              </a:rPr>
              <a:t>È per 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motivo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la posizione </a:t>
            </a:r>
            <a:r>
              <a:rPr sz="1200" spc="-5" dirty="0">
                <a:latin typeface="Times New Roman"/>
                <a:cs typeface="Times New Roman"/>
              </a:rPr>
              <a:t>geografica della </a:t>
            </a:r>
            <a:r>
              <a:rPr sz="1200" dirty="0">
                <a:latin typeface="Times New Roman"/>
                <a:cs typeface="Times New Roman"/>
              </a:rPr>
              <a:t>sua </a:t>
            </a:r>
            <a:r>
              <a:rPr sz="1200" spc="-5" dirty="0">
                <a:latin typeface="Times New Roman"/>
                <a:cs typeface="Times New Roman"/>
              </a:rPr>
              <a:t>persona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eternamente fissata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relazione assoluta con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centro 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forza-energia del </a:t>
            </a:r>
            <a:r>
              <a:rPr sz="1200" dirty="0">
                <a:latin typeface="Times New Roman"/>
                <a:cs typeface="Times New Roman"/>
              </a:rPr>
              <a:t>piano </a:t>
            </a:r>
            <a:r>
              <a:rPr sz="1200" spc="-5" dirty="0">
                <a:latin typeface="Times New Roman"/>
                <a:cs typeface="Times New Roman"/>
              </a:rPr>
              <a:t>inferiore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materiale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Paradiso. Ma </a:t>
            </a:r>
            <a:r>
              <a:rPr sz="1200" dirty="0">
                <a:latin typeface="Times New Roman"/>
                <a:cs typeface="Times New Roman"/>
              </a:rPr>
              <a:t>la personalità </a:t>
            </a:r>
            <a:r>
              <a:rPr sz="1200" spc="-5" dirty="0">
                <a:latin typeface="Times New Roman"/>
                <a:cs typeface="Times New Roman"/>
              </a:rPr>
              <a:t>assoluta della Deità </a:t>
            </a:r>
            <a:r>
              <a:rPr sz="1200" dirty="0">
                <a:latin typeface="Times New Roman"/>
                <a:cs typeface="Times New Roman"/>
              </a:rPr>
              <a:t>esiste </a:t>
            </a:r>
            <a:r>
              <a:rPr sz="1200" spc="-5" dirty="0">
                <a:latin typeface="Times New Roman"/>
                <a:cs typeface="Times New Roman"/>
              </a:rPr>
              <a:t>sul piano  superiore </a:t>
            </a:r>
            <a:r>
              <a:rPr sz="1200" dirty="0">
                <a:latin typeface="Times New Roman"/>
                <a:cs typeface="Times New Roman"/>
              </a:rPr>
              <a:t>o spirituale del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Paradiso.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546100" marR="56197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(5.13) 0:3.14 </a:t>
            </a:r>
            <a:r>
              <a:rPr sz="1200" dirty="0">
                <a:latin typeface="Times New Roman"/>
                <a:cs typeface="Times New Roman"/>
              </a:rPr>
              <a:t>2. </a:t>
            </a:r>
            <a:r>
              <a:rPr sz="1200" spc="-15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forze mentali </a:t>
            </a:r>
            <a:r>
              <a:rPr sz="1200" spc="-5" dirty="0">
                <a:latin typeface="Times New Roman"/>
                <a:cs typeface="Times New Roman"/>
              </a:rPr>
              <a:t>convergono nello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Infinito;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mente cosmica differenziale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divergente converge  nei </a:t>
            </a:r>
            <a:r>
              <a:rPr sz="1200" dirty="0">
                <a:latin typeface="Times New Roman"/>
                <a:cs typeface="Times New Roman"/>
              </a:rPr>
              <a:t>Sette Spiriti </a:t>
            </a:r>
            <a:r>
              <a:rPr sz="1200" spc="-5" dirty="0">
                <a:latin typeface="Times New Roman"/>
                <a:cs typeface="Times New Roman"/>
              </a:rPr>
              <a:t>Maestri;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mente del Supremo,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sta divenendo </a:t>
            </a:r>
            <a:r>
              <a:rPr sz="1200" dirty="0">
                <a:latin typeface="Times New Roman"/>
                <a:cs typeface="Times New Roman"/>
              </a:rPr>
              <a:t>un fatto </a:t>
            </a:r>
            <a:r>
              <a:rPr sz="1200" spc="-5" dirty="0">
                <a:latin typeface="Times New Roman"/>
                <a:cs typeface="Times New Roman"/>
              </a:rPr>
              <a:t>come esperienza nel </a:t>
            </a:r>
            <a:r>
              <a:rPr sz="1200" dirty="0">
                <a:latin typeface="Times New Roman"/>
                <a:cs typeface="Times New Roman"/>
              </a:rPr>
              <a:t>tempo-spazio,  </a:t>
            </a:r>
            <a:r>
              <a:rPr sz="1200" spc="-5" dirty="0">
                <a:latin typeface="Times New Roman"/>
                <a:cs typeface="Times New Roman"/>
              </a:rPr>
              <a:t>converge </a:t>
            </a:r>
            <a:r>
              <a:rPr sz="1200" dirty="0">
                <a:latin typeface="Times New Roman"/>
                <a:cs typeface="Times New Roman"/>
              </a:rPr>
              <a:t>in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Majeston.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00">
              <a:latin typeface="Times New Roman"/>
              <a:cs typeface="Times New Roman"/>
            </a:endParaRPr>
          </a:p>
          <a:p>
            <a:pPr marL="546100">
              <a:lnSpc>
                <a:spcPct val="1000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(5.14) 0:3.15 </a:t>
            </a:r>
            <a:r>
              <a:rPr sz="1200" dirty="0">
                <a:latin typeface="Times New Roman"/>
                <a:cs typeface="Times New Roman"/>
              </a:rPr>
              <a:t>3. </a:t>
            </a:r>
            <a:r>
              <a:rPr sz="1200" spc="-15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forze spirituali </a:t>
            </a:r>
            <a:r>
              <a:rPr sz="1200" spc="-5" dirty="0">
                <a:latin typeface="Times New Roman"/>
                <a:cs typeface="Times New Roman"/>
              </a:rPr>
              <a:t>dell’Universo convergono </a:t>
            </a:r>
            <a:r>
              <a:rPr sz="1200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Figlio</a:t>
            </a:r>
            <a:r>
              <a:rPr sz="1200" spc="-1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Eterno.</a:t>
            </a:r>
            <a:endParaRPr sz="1200">
              <a:latin typeface="Times New Roman"/>
              <a:cs typeface="Times New Roman"/>
            </a:endParaRPr>
          </a:p>
          <a:p>
            <a:pPr marL="546100">
              <a:lnSpc>
                <a:spcPct val="100000"/>
              </a:lnSpc>
              <a:spcBef>
                <a:spcPts val="133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(5.15) 0:3.16 </a:t>
            </a:r>
            <a:r>
              <a:rPr sz="1200" dirty="0">
                <a:latin typeface="Times New Roman"/>
                <a:cs typeface="Times New Roman"/>
              </a:rPr>
              <a:t>4.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capacità illimitata </a:t>
            </a:r>
            <a:r>
              <a:rPr sz="1200" spc="-5" dirty="0">
                <a:latin typeface="Times New Roman"/>
                <a:cs typeface="Times New Roman"/>
              </a:rPr>
              <a:t>d’azione della </a:t>
            </a:r>
            <a:r>
              <a:rPr sz="1200" dirty="0">
                <a:latin typeface="Times New Roman"/>
                <a:cs typeface="Times New Roman"/>
              </a:rPr>
              <a:t>deità </a:t>
            </a:r>
            <a:r>
              <a:rPr sz="1200" spc="-5" dirty="0">
                <a:latin typeface="Times New Roman"/>
                <a:cs typeface="Times New Roman"/>
              </a:rPr>
              <a:t>risiede nell’Assoluto </a:t>
            </a:r>
            <a:r>
              <a:rPr sz="1200" dirty="0">
                <a:latin typeface="Times New Roman"/>
                <a:cs typeface="Times New Roman"/>
              </a:rPr>
              <a:t>della</a:t>
            </a:r>
            <a:r>
              <a:rPr sz="1200" spc="-1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Deità.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5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150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56575" cy="38963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6858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(87.1) 7:5.7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conferimenti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Figlio Eterno </a:t>
            </a:r>
            <a:r>
              <a:rPr sz="1200" dirty="0">
                <a:latin typeface="Times New Roman"/>
                <a:cs typeface="Times New Roman"/>
              </a:rPr>
              <a:t>in Havona </a:t>
            </a:r>
            <a:r>
              <a:rPr sz="1200" spc="-5" dirty="0">
                <a:latin typeface="Times New Roman"/>
                <a:cs typeface="Times New Roman"/>
              </a:rPr>
              <a:t>sono fuori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portata dell’immaginazione </a:t>
            </a:r>
            <a:r>
              <a:rPr sz="1200" dirty="0">
                <a:latin typeface="Times New Roman"/>
                <a:cs typeface="Times New Roman"/>
              </a:rPr>
              <a:t>umana; essi </a:t>
            </a:r>
            <a:r>
              <a:rPr sz="1200" spc="-5" dirty="0">
                <a:latin typeface="Times New Roman"/>
                <a:cs typeface="Times New Roman"/>
              </a:rPr>
              <a:t>furono trascendentali.  Allora,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successivamente, egli </a:t>
            </a:r>
            <a:r>
              <a:rPr sz="1200" dirty="0">
                <a:latin typeface="Times New Roman"/>
                <a:cs typeface="Times New Roman"/>
              </a:rPr>
              <a:t>accrebbe </a:t>
            </a:r>
            <a:r>
              <a:rPr sz="1200" spc="-5" dirty="0">
                <a:latin typeface="Times New Roman"/>
                <a:cs typeface="Times New Roman"/>
              </a:rPr>
              <a:t>l’esperienza </a:t>
            </a:r>
            <a:r>
              <a:rPr sz="1200" dirty="0">
                <a:latin typeface="Times New Roman"/>
                <a:cs typeface="Times New Roman"/>
              </a:rPr>
              <a:t>di tutto </a:t>
            </a:r>
            <a:r>
              <a:rPr sz="1200" spc="-5" dirty="0">
                <a:latin typeface="Times New Roman"/>
                <a:cs typeface="Times New Roman"/>
              </a:rPr>
              <a:t>Havona, </a:t>
            </a:r>
            <a:r>
              <a:rPr sz="1200" dirty="0">
                <a:latin typeface="Times New Roman"/>
                <a:cs typeface="Times New Roman"/>
              </a:rPr>
              <a:t>ma noi non </a:t>
            </a:r>
            <a:r>
              <a:rPr sz="1200" spc="-5" dirty="0">
                <a:latin typeface="Times New Roman"/>
                <a:cs typeface="Times New Roman"/>
              </a:rPr>
              <a:t>sappiamo se </a:t>
            </a:r>
            <a:r>
              <a:rPr sz="1200" dirty="0">
                <a:latin typeface="Times New Roman"/>
                <a:cs typeface="Times New Roman"/>
              </a:rPr>
              <a:t>aggiunse </a:t>
            </a:r>
            <a:r>
              <a:rPr sz="1200" spc="-5" dirty="0">
                <a:latin typeface="Times New Roman"/>
                <a:cs typeface="Times New Roman"/>
              </a:rPr>
              <a:t>qualcosa alla supposta  capacità esperienziale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sua natura esistenziale. </a:t>
            </a:r>
            <a:r>
              <a:rPr sz="1200" dirty="0">
                <a:latin typeface="Times New Roman"/>
                <a:cs typeface="Times New Roman"/>
              </a:rPr>
              <a:t>Ciò </a:t>
            </a:r>
            <a:r>
              <a:rPr sz="1200" spc="-5" dirty="0">
                <a:latin typeface="Times New Roman"/>
                <a:cs typeface="Times New Roman"/>
              </a:rPr>
              <a:t>apparterrebbe al mistero del conferimento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Figli del </a:t>
            </a:r>
            <a:r>
              <a:rPr sz="1200" dirty="0">
                <a:latin typeface="Times New Roman"/>
                <a:cs typeface="Times New Roman"/>
              </a:rPr>
              <a:t>Paradiso. </a:t>
            </a:r>
            <a:r>
              <a:rPr sz="1200" spc="5" dirty="0">
                <a:latin typeface="Times New Roman"/>
                <a:cs typeface="Times New Roman"/>
              </a:rPr>
              <a:t>Tuttavia,  </a:t>
            </a:r>
            <a:r>
              <a:rPr sz="1200" spc="-5" dirty="0">
                <a:latin typeface="Times New Roman"/>
                <a:cs typeface="Times New Roman"/>
              </a:rPr>
              <a:t>crediamo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qualunque cosa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Eterno </a:t>
            </a:r>
            <a:r>
              <a:rPr sz="1200" dirty="0">
                <a:latin typeface="Times New Roman"/>
                <a:cs typeface="Times New Roman"/>
              </a:rPr>
              <a:t>abbia </a:t>
            </a:r>
            <a:r>
              <a:rPr sz="1200" spc="-5" dirty="0">
                <a:latin typeface="Times New Roman"/>
                <a:cs typeface="Times New Roman"/>
              </a:rPr>
              <a:t>acquisito </a:t>
            </a:r>
            <a:r>
              <a:rPr sz="1200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corso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queste missioni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conferimento, l’abbia </a:t>
            </a:r>
            <a:r>
              <a:rPr sz="1200" dirty="0">
                <a:latin typeface="Times New Roman"/>
                <a:cs typeface="Times New Roman"/>
              </a:rPr>
              <a:t>da allora sempre  </a:t>
            </a:r>
            <a:r>
              <a:rPr sz="1200" spc="-5" dirty="0">
                <a:latin typeface="Times New Roman"/>
                <a:cs typeface="Times New Roman"/>
              </a:rPr>
              <a:t>conservata; </a:t>
            </a:r>
            <a:r>
              <a:rPr sz="1200" dirty="0">
                <a:latin typeface="Times New Roman"/>
                <a:cs typeface="Times New Roman"/>
              </a:rPr>
              <a:t>ma non sappiamo di </a:t>
            </a:r>
            <a:r>
              <a:rPr sz="1200" spc="-5" dirty="0">
                <a:latin typeface="Times New Roman"/>
                <a:cs typeface="Times New Roman"/>
              </a:rPr>
              <a:t>che cosa si</a:t>
            </a:r>
            <a:r>
              <a:rPr sz="1200" dirty="0">
                <a:latin typeface="Times New Roman"/>
                <a:cs typeface="Times New Roman"/>
              </a:rPr>
              <a:t> tratti.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8763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(87.2) 7:5.8 </a:t>
            </a:r>
            <a:r>
              <a:rPr sz="1200" spc="-5" dirty="0">
                <a:latin typeface="Times New Roman"/>
                <a:cs typeface="Times New Roman"/>
              </a:rPr>
              <a:t>Benché sia difficile per </a:t>
            </a:r>
            <a:r>
              <a:rPr sz="1200" dirty="0">
                <a:latin typeface="Times New Roman"/>
                <a:cs typeface="Times New Roman"/>
              </a:rPr>
              <a:t>noi </a:t>
            </a:r>
            <a:r>
              <a:rPr sz="1200" spc="-5" dirty="0">
                <a:latin typeface="Times New Roman"/>
                <a:cs typeface="Times New Roman"/>
              </a:rPr>
              <a:t>comprendere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conferimenti della </a:t>
            </a:r>
            <a:r>
              <a:rPr sz="1200" dirty="0">
                <a:latin typeface="Times New Roman"/>
                <a:cs typeface="Times New Roman"/>
              </a:rPr>
              <a:t>Seconda </a:t>
            </a:r>
            <a:r>
              <a:rPr sz="1200" spc="-5" dirty="0">
                <a:latin typeface="Times New Roman"/>
                <a:cs typeface="Times New Roman"/>
              </a:rPr>
              <a:t>Persona della Deità, </a:t>
            </a:r>
            <a:r>
              <a:rPr sz="1200" dirty="0">
                <a:latin typeface="Times New Roman"/>
                <a:cs typeface="Times New Roman"/>
              </a:rPr>
              <a:t>comprendiamo il conferimento  in </a:t>
            </a:r>
            <a:r>
              <a:rPr sz="1200" spc="-5" dirty="0">
                <a:latin typeface="Times New Roman"/>
                <a:cs typeface="Times New Roman"/>
              </a:rPr>
              <a:t>Havona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Figlio Eterno,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quale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veramente passato </a:t>
            </a:r>
            <a:r>
              <a:rPr sz="1200" dirty="0">
                <a:latin typeface="Times New Roman"/>
                <a:cs typeface="Times New Roman"/>
              </a:rPr>
              <a:t>per i </a:t>
            </a:r>
            <a:r>
              <a:rPr sz="1200" spc="-5" dirty="0">
                <a:latin typeface="Times New Roman"/>
                <a:cs typeface="Times New Roman"/>
              </a:rPr>
              <a:t>circuiti </a:t>
            </a:r>
            <a:r>
              <a:rPr sz="1200" dirty="0">
                <a:latin typeface="Times New Roman"/>
                <a:cs typeface="Times New Roman"/>
              </a:rPr>
              <a:t>dell’Universo </a:t>
            </a:r>
            <a:r>
              <a:rPr sz="1200" spc="-5" dirty="0">
                <a:latin typeface="Times New Roman"/>
                <a:cs typeface="Times New Roman"/>
              </a:rPr>
              <a:t>centrale ed </a:t>
            </a:r>
            <a:r>
              <a:rPr sz="1200" dirty="0">
                <a:latin typeface="Times New Roman"/>
                <a:cs typeface="Times New Roman"/>
              </a:rPr>
              <a:t>ha </a:t>
            </a:r>
            <a:r>
              <a:rPr sz="1200" spc="-5" dirty="0">
                <a:latin typeface="Times New Roman"/>
                <a:cs typeface="Times New Roman"/>
              </a:rPr>
              <a:t>effettivamente  condiviso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esperienze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costituiscono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preparazione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ascendente per raggiungere </a:t>
            </a:r>
            <a:r>
              <a:rPr sz="1200" dirty="0">
                <a:latin typeface="Times New Roman"/>
                <a:cs typeface="Times New Roman"/>
              </a:rPr>
              <a:t>la Deità. </a:t>
            </a:r>
            <a:r>
              <a:rPr sz="1200" spc="-5" dirty="0">
                <a:latin typeface="Times New Roman"/>
                <a:cs typeface="Times New Roman"/>
              </a:rPr>
              <a:t>Questi era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Micael originale, 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Creatore </a:t>
            </a:r>
            <a:r>
              <a:rPr sz="1200" dirty="0">
                <a:latin typeface="Times New Roman"/>
                <a:cs typeface="Times New Roman"/>
              </a:rPr>
              <a:t>primogenito, </a:t>
            </a:r>
            <a:r>
              <a:rPr sz="1200" spc="-5" dirty="0">
                <a:latin typeface="Times New Roman"/>
                <a:cs typeface="Times New Roman"/>
              </a:rPr>
              <a:t>ed egli passò </a:t>
            </a:r>
            <a:r>
              <a:rPr sz="1200" dirty="0">
                <a:latin typeface="Times New Roman"/>
                <a:cs typeface="Times New Roman"/>
              </a:rPr>
              <a:t>per le </a:t>
            </a:r>
            <a:r>
              <a:rPr sz="1200" spc="-5" dirty="0">
                <a:latin typeface="Times New Roman"/>
                <a:cs typeface="Times New Roman"/>
              </a:rPr>
              <a:t>esperienze </a:t>
            </a:r>
            <a:r>
              <a:rPr sz="1200" dirty="0">
                <a:latin typeface="Times New Roman"/>
                <a:cs typeface="Times New Roman"/>
              </a:rPr>
              <a:t>di vita </a:t>
            </a:r>
            <a:r>
              <a:rPr sz="1200" spc="-5" dirty="0">
                <a:latin typeface="Times New Roman"/>
                <a:cs typeface="Times New Roman"/>
              </a:rPr>
              <a:t>dei pellegrini </a:t>
            </a:r>
            <a:r>
              <a:rPr sz="1200" dirty="0">
                <a:latin typeface="Times New Roman"/>
                <a:cs typeface="Times New Roman"/>
              </a:rPr>
              <a:t>ascendenti di circuito in </a:t>
            </a:r>
            <a:r>
              <a:rPr sz="1200" spc="-5" dirty="0">
                <a:latin typeface="Times New Roman"/>
                <a:cs typeface="Times New Roman"/>
              </a:rPr>
              <a:t>circuito, </a:t>
            </a:r>
            <a:r>
              <a:rPr sz="1200" dirty="0">
                <a:latin typeface="Times New Roman"/>
                <a:cs typeface="Times New Roman"/>
              </a:rPr>
              <a:t>viaggiando  </a:t>
            </a:r>
            <a:r>
              <a:rPr sz="1200" spc="-5" dirty="0">
                <a:latin typeface="Times New Roman"/>
                <a:cs typeface="Times New Roman"/>
              </a:rPr>
              <a:t>personalmente con </a:t>
            </a:r>
            <a:r>
              <a:rPr sz="1200" dirty="0">
                <a:latin typeface="Times New Roman"/>
                <a:cs typeface="Times New Roman"/>
              </a:rPr>
              <a:t>loro per un </a:t>
            </a:r>
            <a:r>
              <a:rPr sz="1200" spc="-5" dirty="0">
                <a:latin typeface="Times New Roman"/>
                <a:cs typeface="Times New Roman"/>
              </a:rPr>
              <a:t>tratto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ogni </a:t>
            </a:r>
            <a:r>
              <a:rPr sz="1200" dirty="0">
                <a:latin typeface="Times New Roman"/>
                <a:cs typeface="Times New Roman"/>
              </a:rPr>
              <a:t>cerchio </a:t>
            </a:r>
            <a:r>
              <a:rPr sz="1200" spc="-5" dirty="0">
                <a:latin typeface="Times New Roman"/>
                <a:cs typeface="Times New Roman"/>
              </a:rPr>
              <a:t>ai tempi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Grandfanda, </a:t>
            </a:r>
            <a:r>
              <a:rPr sz="1200" dirty="0">
                <a:latin typeface="Times New Roman"/>
                <a:cs typeface="Times New Roman"/>
              </a:rPr>
              <a:t>il primo </a:t>
            </a:r>
            <a:r>
              <a:rPr sz="1200" spc="1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tutti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mortali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raggiungere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Havona.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107314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(87.3) 7:5.9 </a:t>
            </a:r>
            <a:r>
              <a:rPr sz="1200" spc="-5" dirty="0">
                <a:latin typeface="Times New Roman"/>
                <a:cs typeface="Times New Roman"/>
              </a:rPr>
              <a:t>Indipendentemente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ogni </a:t>
            </a:r>
            <a:r>
              <a:rPr sz="1200" dirty="0">
                <a:latin typeface="Times New Roman"/>
                <a:cs typeface="Times New Roman"/>
              </a:rPr>
              <a:t>altra rivelazione di </a:t>
            </a:r>
            <a:r>
              <a:rPr sz="1200" spc="-5" dirty="0">
                <a:latin typeface="Times New Roman"/>
                <a:cs typeface="Times New Roman"/>
              </a:rPr>
              <a:t>questo Micael </a:t>
            </a:r>
            <a:r>
              <a:rPr sz="1200" dirty="0">
                <a:latin typeface="Times New Roman"/>
                <a:cs typeface="Times New Roman"/>
              </a:rPr>
              <a:t>originale,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ha reso </a:t>
            </a:r>
            <a:r>
              <a:rPr sz="1200" spc="-5" dirty="0">
                <a:latin typeface="Times New Roman"/>
                <a:cs typeface="Times New Roman"/>
              </a:rPr>
              <a:t>reale </a:t>
            </a:r>
            <a:r>
              <a:rPr sz="1200" dirty="0">
                <a:latin typeface="Times New Roman"/>
                <a:cs typeface="Times New Roman"/>
              </a:rPr>
              <a:t>per le </a:t>
            </a:r>
            <a:r>
              <a:rPr sz="1200" spc="-5" dirty="0">
                <a:latin typeface="Times New Roman"/>
                <a:cs typeface="Times New Roman"/>
              </a:rPr>
              <a:t>creature </a:t>
            </a:r>
            <a:r>
              <a:rPr sz="1200" dirty="0">
                <a:latin typeface="Times New Roman"/>
                <a:cs typeface="Times New Roman"/>
              </a:rPr>
              <a:t>di Havona il  </a:t>
            </a:r>
            <a:r>
              <a:rPr sz="1200" spc="-5" dirty="0">
                <a:latin typeface="Times New Roman"/>
                <a:cs typeface="Times New Roman"/>
              </a:rPr>
              <a:t>conferimento </a:t>
            </a:r>
            <a:r>
              <a:rPr sz="1200" dirty="0">
                <a:latin typeface="Times New Roman"/>
                <a:cs typeface="Times New Roman"/>
              </a:rPr>
              <a:t>trascendente </a:t>
            </a:r>
            <a:r>
              <a:rPr sz="1200" spc="-5" dirty="0">
                <a:latin typeface="Times New Roman"/>
                <a:cs typeface="Times New Roman"/>
              </a:rPr>
              <a:t>del Figlio-Madre Originale. L’ha reso così </a:t>
            </a:r>
            <a:r>
              <a:rPr sz="1200" dirty="0">
                <a:latin typeface="Times New Roman"/>
                <a:cs typeface="Times New Roman"/>
              </a:rPr>
              <a:t>reale </a:t>
            </a:r>
            <a:r>
              <a:rPr sz="1200" spc="-5" dirty="0">
                <a:latin typeface="Times New Roman"/>
                <a:cs typeface="Times New Roman"/>
              </a:rPr>
              <a:t>che ogni pellegrino del </a:t>
            </a:r>
            <a:r>
              <a:rPr sz="1200" dirty="0">
                <a:latin typeface="Times New Roman"/>
                <a:cs typeface="Times New Roman"/>
              </a:rPr>
              <a:t>tempo, che pena nell’avventura  di </a:t>
            </a:r>
            <a:r>
              <a:rPr sz="1200" spc="-5" dirty="0">
                <a:latin typeface="Times New Roman"/>
                <a:cs typeface="Times New Roman"/>
              </a:rPr>
              <a:t>raggiungere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circuiti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Havona, </a:t>
            </a:r>
            <a:r>
              <a:rPr sz="1200" dirty="0">
                <a:latin typeface="Times New Roman"/>
                <a:cs typeface="Times New Roman"/>
              </a:rPr>
              <a:t>è per </a:t>
            </a:r>
            <a:r>
              <a:rPr sz="1200" spc="-5" dirty="0">
                <a:latin typeface="Times New Roman"/>
                <a:cs typeface="Times New Roman"/>
              </a:rPr>
              <a:t>sempre fortificato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incoraggiato sapendo con certezza </a:t>
            </a:r>
            <a:r>
              <a:rPr sz="1200" dirty="0">
                <a:latin typeface="Times New Roman"/>
                <a:cs typeface="Times New Roman"/>
              </a:rPr>
              <a:t>che il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Eterno </a:t>
            </a:r>
            <a:r>
              <a:rPr sz="1200" spc="-5" dirty="0">
                <a:latin typeface="Times New Roman"/>
                <a:cs typeface="Times New Roman"/>
              </a:rPr>
              <a:t>di </a:t>
            </a:r>
            <a:r>
              <a:rPr sz="1200" spc="10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ha  </a:t>
            </a:r>
            <a:r>
              <a:rPr sz="1200" spc="-5" dirty="0">
                <a:latin typeface="Times New Roman"/>
                <a:cs typeface="Times New Roman"/>
              </a:rPr>
              <a:t>abdicato </a:t>
            </a:r>
            <a:r>
              <a:rPr sz="1200" dirty="0">
                <a:latin typeface="Times New Roman"/>
                <a:cs typeface="Times New Roman"/>
              </a:rPr>
              <a:t>sette volte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potere </a:t>
            </a:r>
            <a:r>
              <a:rPr sz="1200" spc="-5" dirty="0">
                <a:latin typeface="Times New Roman"/>
                <a:cs typeface="Times New Roman"/>
              </a:rPr>
              <a:t>ed alla gloria del </a:t>
            </a:r>
            <a:r>
              <a:rPr sz="1200" dirty="0">
                <a:latin typeface="Times New Roman"/>
                <a:cs typeface="Times New Roman"/>
              </a:rPr>
              <a:t>Paradiso, </a:t>
            </a:r>
            <a:r>
              <a:rPr sz="1200" spc="-5" dirty="0">
                <a:latin typeface="Times New Roman"/>
                <a:cs typeface="Times New Roman"/>
              </a:rPr>
              <a:t>per partecipare </a:t>
            </a:r>
            <a:r>
              <a:rPr sz="1200" spc="5" dirty="0">
                <a:latin typeface="Times New Roman"/>
                <a:cs typeface="Times New Roman"/>
              </a:rPr>
              <a:t>alle </a:t>
            </a:r>
            <a:r>
              <a:rPr sz="1200" spc="-5" dirty="0">
                <a:latin typeface="Times New Roman"/>
                <a:cs typeface="Times New Roman"/>
              </a:rPr>
              <a:t>esperienze dei pellegrini del </a:t>
            </a:r>
            <a:r>
              <a:rPr sz="1200" dirty="0">
                <a:latin typeface="Times New Roman"/>
                <a:cs typeface="Times New Roman"/>
              </a:rPr>
              <a:t>tempo-spazio </a:t>
            </a:r>
            <a:r>
              <a:rPr sz="1200" spc="-5" dirty="0">
                <a:latin typeface="Times New Roman"/>
                <a:cs typeface="Times New Roman"/>
              </a:rPr>
              <a:t>sui </a:t>
            </a:r>
            <a:r>
              <a:rPr sz="1200" dirty="0">
                <a:latin typeface="Times New Roman"/>
                <a:cs typeface="Times New Roman"/>
              </a:rPr>
              <a:t>sette  </a:t>
            </a:r>
            <a:r>
              <a:rPr sz="1200" spc="-5" dirty="0">
                <a:latin typeface="Times New Roman"/>
                <a:cs typeface="Times New Roman"/>
              </a:rPr>
              <a:t>circuiti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raggiungimento progressivo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Havona.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8826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(87.4) 7:5.10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Eterno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l’ispirazione esemplare per </a:t>
            </a:r>
            <a:r>
              <a:rPr sz="1200" dirty="0">
                <a:latin typeface="Times New Roman"/>
                <a:cs typeface="Times New Roman"/>
              </a:rPr>
              <a:t>tutti i </a:t>
            </a:r>
            <a:r>
              <a:rPr sz="1200" spc="-5" dirty="0">
                <a:latin typeface="Times New Roman"/>
                <a:cs typeface="Times New Roman"/>
              </a:rPr>
              <a:t>Figli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loro ministero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conferimento </a:t>
            </a:r>
            <a:r>
              <a:rPr sz="1200" dirty="0">
                <a:latin typeface="Times New Roman"/>
                <a:cs typeface="Times New Roman"/>
              </a:rPr>
              <a:t>in tutti </a:t>
            </a:r>
            <a:r>
              <a:rPr sz="1200" spc="-5" dirty="0">
                <a:latin typeface="Times New Roman"/>
                <a:cs typeface="Times New Roman"/>
              </a:rPr>
              <a:t>gli Universi del  </a:t>
            </a:r>
            <a:r>
              <a:rPr sz="1200" dirty="0">
                <a:latin typeface="Times New Roman"/>
                <a:cs typeface="Times New Roman"/>
              </a:rPr>
              <a:t>tempo e </a:t>
            </a:r>
            <a:r>
              <a:rPr sz="1200" spc="-5" dirty="0">
                <a:latin typeface="Times New Roman"/>
                <a:cs typeface="Times New Roman"/>
              </a:rPr>
              <a:t>dello </a:t>
            </a:r>
            <a:r>
              <a:rPr sz="1200" dirty="0">
                <a:latin typeface="Times New Roman"/>
                <a:cs typeface="Times New Roman"/>
              </a:rPr>
              <a:t>spazio. I </a:t>
            </a:r>
            <a:r>
              <a:rPr sz="1200" spc="-5" dirty="0">
                <a:latin typeface="Times New Roman"/>
                <a:cs typeface="Times New Roman"/>
              </a:rPr>
              <a:t>Figli Creatori coordinati ed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Figli Magistrali </a:t>
            </a:r>
            <a:r>
              <a:rPr sz="1200" dirty="0">
                <a:latin typeface="Times New Roman"/>
                <a:cs typeface="Times New Roman"/>
              </a:rPr>
              <a:t>associati, </a:t>
            </a:r>
            <a:r>
              <a:rPr sz="1200" spc="-5" dirty="0">
                <a:latin typeface="Times New Roman"/>
                <a:cs typeface="Times New Roman"/>
              </a:rPr>
              <a:t>insieme </a:t>
            </a:r>
            <a:r>
              <a:rPr sz="1200" spc="-10" dirty="0">
                <a:latin typeface="Times New Roman"/>
                <a:cs typeface="Times New Roman"/>
              </a:rPr>
              <a:t>agli </a:t>
            </a:r>
            <a:r>
              <a:rPr sz="1200" spc="-5" dirty="0">
                <a:latin typeface="Times New Roman"/>
                <a:cs typeface="Times New Roman"/>
              </a:rPr>
              <a:t>altri </a:t>
            </a:r>
            <a:r>
              <a:rPr sz="1200" dirty="0">
                <a:latin typeface="Times New Roman"/>
                <a:cs typeface="Times New Roman"/>
              </a:rPr>
              <a:t>ordini di </a:t>
            </a:r>
            <a:r>
              <a:rPr sz="1200" spc="-5" dirty="0">
                <a:latin typeface="Times New Roman"/>
                <a:cs typeface="Times New Roman"/>
              </a:rPr>
              <a:t>filiazione </a:t>
            </a:r>
            <a:r>
              <a:rPr sz="1200" dirty="0">
                <a:latin typeface="Times New Roman"/>
                <a:cs typeface="Times New Roman"/>
              </a:rPr>
              <a:t>non rivelati,  </a:t>
            </a:r>
            <a:r>
              <a:rPr sz="1200" spc="-5" dirty="0">
                <a:latin typeface="Times New Roman"/>
                <a:cs typeface="Times New Roman"/>
              </a:rPr>
              <a:t>condividono </a:t>
            </a:r>
            <a:r>
              <a:rPr sz="1200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questa meravigliosa disponibilità </a:t>
            </a:r>
            <a:r>
              <a:rPr sz="1200" dirty="0">
                <a:latin typeface="Times New Roman"/>
                <a:cs typeface="Times New Roman"/>
              </a:rPr>
              <a:t>a conferire </a:t>
            </a:r>
            <a:r>
              <a:rPr sz="1200" spc="-5" dirty="0">
                <a:latin typeface="Times New Roman"/>
                <a:cs typeface="Times New Roman"/>
              </a:rPr>
              <a:t>se stessi ai </a:t>
            </a:r>
            <a:r>
              <a:rPr sz="1200" dirty="0">
                <a:latin typeface="Times New Roman"/>
                <a:cs typeface="Times New Roman"/>
              </a:rPr>
              <a:t>diversi ordini di vita </a:t>
            </a:r>
            <a:r>
              <a:rPr sz="1200" spc="-5" dirty="0">
                <a:latin typeface="Times New Roman"/>
                <a:cs typeface="Times New Roman"/>
              </a:rPr>
              <a:t>delle creature </a:t>
            </a:r>
            <a:r>
              <a:rPr sz="1200" dirty="0">
                <a:latin typeface="Times New Roman"/>
                <a:cs typeface="Times New Roman"/>
              </a:rPr>
              <a:t>come creature essi  </a:t>
            </a:r>
            <a:r>
              <a:rPr sz="1200" spc="-5" dirty="0">
                <a:latin typeface="Times New Roman"/>
                <a:cs typeface="Times New Roman"/>
              </a:rPr>
              <a:t>stessi. Perciò, </a:t>
            </a:r>
            <a:r>
              <a:rPr sz="1200" dirty="0">
                <a:latin typeface="Times New Roman"/>
                <a:cs typeface="Times New Roman"/>
              </a:rPr>
              <a:t>in spirito e </a:t>
            </a:r>
            <a:r>
              <a:rPr sz="1200" spc="-5" dirty="0">
                <a:latin typeface="Times New Roman"/>
                <a:cs typeface="Times New Roman"/>
              </a:rPr>
              <a:t>per affinità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natura,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pure </a:t>
            </a:r>
            <a:r>
              <a:rPr sz="1200" dirty="0">
                <a:latin typeface="Times New Roman"/>
                <a:cs typeface="Times New Roman"/>
              </a:rPr>
              <a:t>per il </a:t>
            </a:r>
            <a:r>
              <a:rPr sz="1200" spc="-5" dirty="0">
                <a:latin typeface="Times New Roman"/>
                <a:cs typeface="Times New Roman"/>
              </a:rPr>
              <a:t>fatto della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origine, </a:t>
            </a:r>
            <a:r>
              <a:rPr sz="1200" dirty="0">
                <a:latin typeface="Times New Roman"/>
                <a:cs typeface="Times New Roman"/>
              </a:rPr>
              <a:t>diviene </a:t>
            </a:r>
            <a:r>
              <a:rPr sz="1200" spc="-5" dirty="0">
                <a:latin typeface="Times New Roman"/>
                <a:cs typeface="Times New Roman"/>
              </a:rPr>
              <a:t>vero che nei </a:t>
            </a:r>
            <a:r>
              <a:rPr sz="1200" dirty="0">
                <a:latin typeface="Times New Roman"/>
                <a:cs typeface="Times New Roman"/>
              </a:rPr>
              <a:t>conferimenti di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ogni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5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151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204834" cy="41351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424815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ai mondi dello spazio, in </a:t>
            </a:r>
            <a:r>
              <a:rPr sz="1200" spc="-5" dirty="0">
                <a:latin typeface="Times New Roman"/>
                <a:cs typeface="Times New Roman"/>
              </a:rPr>
              <a:t>essi, per loro </a:t>
            </a:r>
            <a:r>
              <a:rPr sz="1200" dirty="0">
                <a:latin typeface="Times New Roman"/>
                <a:cs typeface="Times New Roman"/>
              </a:rPr>
              <a:t>mezzo e </a:t>
            </a:r>
            <a:r>
              <a:rPr sz="1200" spc="-5" dirty="0">
                <a:latin typeface="Times New Roman"/>
                <a:cs typeface="Times New Roman"/>
              </a:rPr>
              <a:t>grazie ad essi,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Eterno </a:t>
            </a:r>
            <a:r>
              <a:rPr sz="1200" dirty="0">
                <a:latin typeface="Times New Roman"/>
                <a:cs typeface="Times New Roman"/>
              </a:rPr>
              <a:t>ha conferito </a:t>
            </a:r>
            <a:r>
              <a:rPr sz="1200" spc="-5" dirty="0">
                <a:latin typeface="Times New Roman"/>
                <a:cs typeface="Times New Roman"/>
              </a:rPr>
              <a:t>se stesso alle creature  intelligenti </a:t>
            </a:r>
            <a:r>
              <a:rPr sz="1200" dirty="0">
                <a:latin typeface="Times New Roman"/>
                <a:cs typeface="Times New Roman"/>
              </a:rPr>
              <a:t>dotate di volontà </a:t>
            </a:r>
            <a:r>
              <a:rPr sz="1200" spc="-5" dirty="0">
                <a:latin typeface="Times New Roman"/>
                <a:cs typeface="Times New Roman"/>
              </a:rPr>
              <a:t>degli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Universi.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31623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(87.5) 7:5.11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natura, se non </a:t>
            </a:r>
            <a:r>
              <a:rPr sz="1200" dirty="0">
                <a:latin typeface="Times New Roman"/>
                <a:cs typeface="Times New Roman"/>
              </a:rPr>
              <a:t>in tutti </a:t>
            </a:r>
            <a:r>
              <a:rPr sz="1200" spc="-5" dirty="0">
                <a:latin typeface="Times New Roman"/>
                <a:cs typeface="Times New Roman"/>
              </a:rPr>
              <a:t>gli attributi, ogni Figlio Paradisiaco </a:t>
            </a:r>
            <a:r>
              <a:rPr sz="1200" dirty="0">
                <a:latin typeface="Times New Roman"/>
                <a:cs typeface="Times New Roman"/>
              </a:rPr>
              <a:t>è una </a:t>
            </a:r>
            <a:r>
              <a:rPr sz="1200" spc="-5" dirty="0">
                <a:latin typeface="Times New Roman"/>
                <a:cs typeface="Times New Roman"/>
              </a:rPr>
              <a:t>raffigurazione divinamente perfetta </a:t>
            </a:r>
            <a:r>
              <a:rPr sz="1200" dirty="0">
                <a:latin typeface="Times New Roman"/>
                <a:cs typeface="Times New Roman"/>
              </a:rPr>
              <a:t>del  </a:t>
            </a:r>
            <a:r>
              <a:rPr sz="1200" spc="-5" dirty="0">
                <a:latin typeface="Times New Roman"/>
                <a:cs typeface="Times New Roman"/>
              </a:rPr>
              <a:t>Figlio Originale.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letteralmente vero che </a:t>
            </a:r>
            <a:r>
              <a:rPr sz="1200" dirty="0">
                <a:latin typeface="Times New Roman"/>
                <a:cs typeface="Times New Roman"/>
              </a:rPr>
              <a:t>chiunque ha visto un </a:t>
            </a:r>
            <a:r>
              <a:rPr sz="1200" spc="-5" dirty="0">
                <a:latin typeface="Times New Roman"/>
                <a:cs typeface="Times New Roman"/>
              </a:rPr>
              <a:t>Figlio Paradisiaco </a:t>
            </a:r>
            <a:r>
              <a:rPr sz="1200" dirty="0">
                <a:latin typeface="Times New Roman"/>
                <a:cs typeface="Times New Roman"/>
              </a:rPr>
              <a:t>ha visto il </a:t>
            </a:r>
            <a:r>
              <a:rPr sz="1200" spc="-5" dirty="0">
                <a:latin typeface="Times New Roman"/>
                <a:cs typeface="Times New Roman"/>
              </a:rPr>
              <a:t>Figlio Eterno di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5"/>
              </a:spcBef>
            </a:pPr>
            <a:endParaRPr sz="1100">
              <a:latin typeface="Times New Roman"/>
              <a:cs typeface="Times New Roman"/>
            </a:endParaRPr>
          </a:p>
          <a:p>
            <a:pPr marL="889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6. I Figli Paradisiaci di Dio</a:t>
            </a:r>
            <a:endParaRPr sz="1600">
              <a:latin typeface="Times New Roman"/>
              <a:cs typeface="Times New Roman"/>
            </a:endParaRPr>
          </a:p>
          <a:p>
            <a:pPr marL="88900" marR="177165">
              <a:lnSpc>
                <a:spcPts val="1380"/>
              </a:lnSpc>
              <a:spcBef>
                <a:spcPts val="141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(87.6) 7:6.1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mancanza di </a:t>
            </a:r>
            <a:r>
              <a:rPr sz="1200" spc="-5" dirty="0">
                <a:latin typeface="Times New Roman"/>
                <a:cs typeface="Times New Roman"/>
              </a:rPr>
              <a:t>conoscenza riguardo </a:t>
            </a:r>
            <a:r>
              <a:rPr sz="1200" dirty="0">
                <a:latin typeface="Times New Roman"/>
                <a:cs typeface="Times New Roman"/>
              </a:rPr>
              <a:t>i molteplici </a:t>
            </a:r>
            <a:r>
              <a:rPr sz="1200" spc="-5" dirty="0">
                <a:latin typeface="Times New Roman"/>
                <a:cs typeface="Times New Roman"/>
              </a:rPr>
              <a:t>Figli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è fonte di </a:t>
            </a:r>
            <a:r>
              <a:rPr sz="1200" spc="-5" dirty="0">
                <a:latin typeface="Times New Roman"/>
                <a:cs typeface="Times New Roman"/>
              </a:rPr>
              <a:t>grande </a:t>
            </a:r>
            <a:r>
              <a:rPr sz="1200" dirty="0">
                <a:latin typeface="Times New Roman"/>
                <a:cs typeface="Times New Roman"/>
              </a:rPr>
              <a:t>confusione </a:t>
            </a:r>
            <a:r>
              <a:rPr sz="1200" spc="-5" dirty="0">
                <a:latin typeface="Times New Roman"/>
                <a:cs typeface="Times New Roman"/>
              </a:rPr>
              <a:t>su Urantia. Questa </a:t>
            </a:r>
            <a:r>
              <a:rPr sz="1200" dirty="0">
                <a:latin typeface="Times New Roman"/>
                <a:cs typeface="Times New Roman"/>
              </a:rPr>
              <a:t>ignoranza  </a:t>
            </a:r>
            <a:r>
              <a:rPr sz="1200" spc="-5" dirty="0">
                <a:latin typeface="Times New Roman"/>
                <a:cs typeface="Times New Roman"/>
              </a:rPr>
              <a:t>persiste malgrado </a:t>
            </a:r>
            <a:r>
              <a:rPr sz="1200" dirty="0">
                <a:latin typeface="Times New Roman"/>
                <a:cs typeface="Times New Roman"/>
              </a:rPr>
              <a:t>attestazioni </a:t>
            </a:r>
            <a:r>
              <a:rPr sz="1200" spc="-5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resoconto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conclave </a:t>
            </a:r>
            <a:r>
              <a:rPr sz="1200" dirty="0">
                <a:latin typeface="Times New Roman"/>
                <a:cs typeface="Times New Roman"/>
              </a:rPr>
              <a:t>di queste divine </a:t>
            </a:r>
            <a:r>
              <a:rPr sz="1200" spc="-5" dirty="0">
                <a:latin typeface="Times New Roman"/>
                <a:cs typeface="Times New Roman"/>
              </a:rPr>
              <a:t>personalità: </a:t>
            </a:r>
            <a:r>
              <a:rPr sz="1200" dirty="0">
                <a:latin typeface="Times New Roman"/>
                <a:cs typeface="Times New Roman"/>
              </a:rPr>
              <a:t>“Quando i </a:t>
            </a:r>
            <a:r>
              <a:rPr sz="1200" spc="-5" dirty="0">
                <a:latin typeface="Times New Roman"/>
                <a:cs typeface="Times New Roman"/>
              </a:rPr>
              <a:t>Figli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proclamavano  la </a:t>
            </a:r>
            <a:r>
              <a:rPr sz="1200" spc="-5" dirty="0">
                <a:latin typeface="Times New Roman"/>
                <a:cs typeface="Times New Roman"/>
              </a:rPr>
              <a:t>gioia </a:t>
            </a:r>
            <a:r>
              <a:rPr sz="1200" dirty="0">
                <a:latin typeface="Times New Roman"/>
                <a:cs typeface="Times New Roman"/>
              </a:rPr>
              <a:t>e tutti </a:t>
            </a:r>
            <a:r>
              <a:rPr sz="1200" spc="-5" dirty="0">
                <a:latin typeface="Times New Roman"/>
                <a:cs typeface="Times New Roman"/>
              </a:rPr>
              <a:t>gli Astri del Mattino cantavano </a:t>
            </a:r>
            <a:r>
              <a:rPr sz="1200" dirty="0">
                <a:latin typeface="Times New Roman"/>
                <a:cs typeface="Times New Roman"/>
              </a:rPr>
              <a:t>insieme.” </a:t>
            </a:r>
            <a:r>
              <a:rPr sz="1200" spc="-5" dirty="0">
                <a:latin typeface="Times New Roman"/>
                <a:cs typeface="Times New Roman"/>
              </a:rPr>
              <a:t>Ad ogni </a:t>
            </a:r>
            <a:r>
              <a:rPr sz="1200" dirty="0">
                <a:latin typeface="Times New Roman"/>
                <a:cs typeface="Times New Roman"/>
              </a:rPr>
              <a:t>millennio </a:t>
            </a:r>
            <a:r>
              <a:rPr sz="1200" spc="-5" dirty="0">
                <a:latin typeface="Times New Roman"/>
                <a:cs typeface="Times New Roman"/>
              </a:rPr>
              <a:t>del tempo standard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settore,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vari </a:t>
            </a:r>
            <a:r>
              <a:rPr sz="1200" dirty="0">
                <a:latin typeface="Times New Roman"/>
                <a:cs typeface="Times New Roman"/>
              </a:rPr>
              <a:t>ordini di </a:t>
            </a:r>
            <a:r>
              <a:rPr sz="1200" spc="-5" dirty="0">
                <a:latin typeface="Times New Roman"/>
                <a:cs typeface="Times New Roman"/>
              </a:rPr>
              <a:t>Figli  </a:t>
            </a:r>
            <a:r>
              <a:rPr sz="1200" dirty="0">
                <a:latin typeface="Times New Roman"/>
                <a:cs typeface="Times New Roman"/>
              </a:rPr>
              <a:t>divini </a:t>
            </a:r>
            <a:r>
              <a:rPr sz="1200" spc="-5" dirty="0">
                <a:latin typeface="Times New Roman"/>
                <a:cs typeface="Times New Roman"/>
              </a:rPr>
              <a:t>si riuniscono per </a:t>
            </a:r>
            <a:r>
              <a:rPr sz="1200" dirty="0">
                <a:latin typeface="Times New Roman"/>
                <a:cs typeface="Times New Roman"/>
              </a:rPr>
              <a:t>i loro </a:t>
            </a:r>
            <a:r>
              <a:rPr sz="1200" spc="-5" dirty="0">
                <a:latin typeface="Times New Roman"/>
                <a:cs typeface="Times New Roman"/>
              </a:rPr>
              <a:t>periodici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conclavi.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602615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(87.7) 7:6.2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Eterno </a:t>
            </a:r>
            <a:r>
              <a:rPr sz="1200" dirty="0">
                <a:latin typeface="Times New Roman"/>
                <a:cs typeface="Times New Roman"/>
              </a:rPr>
              <a:t>è la </a:t>
            </a:r>
            <a:r>
              <a:rPr sz="1200" spc="-5" dirty="0">
                <a:latin typeface="Times New Roman"/>
                <a:cs typeface="Times New Roman"/>
              </a:rPr>
              <a:t>sorgente </a:t>
            </a:r>
            <a:r>
              <a:rPr sz="1200" dirty="0">
                <a:latin typeface="Times New Roman"/>
                <a:cs typeface="Times New Roman"/>
              </a:rPr>
              <a:t>personale </a:t>
            </a:r>
            <a:r>
              <a:rPr sz="1200" spc="-5" dirty="0">
                <a:latin typeface="Times New Roman"/>
                <a:cs typeface="Times New Roman"/>
              </a:rPr>
              <a:t>degli adorabili </a:t>
            </a:r>
            <a:r>
              <a:rPr sz="1200" dirty="0">
                <a:latin typeface="Times New Roman"/>
                <a:cs typeface="Times New Roman"/>
              </a:rPr>
              <a:t>attributi di </a:t>
            </a:r>
            <a:r>
              <a:rPr sz="1200" spc="-5" dirty="0">
                <a:latin typeface="Times New Roman"/>
                <a:cs typeface="Times New Roman"/>
              </a:rPr>
              <a:t>misericordia </a:t>
            </a:r>
            <a:r>
              <a:rPr sz="1200" dirty="0">
                <a:latin typeface="Times New Roman"/>
                <a:cs typeface="Times New Roman"/>
              </a:rPr>
              <a:t>e di servizio che </a:t>
            </a:r>
            <a:r>
              <a:rPr sz="1200" spc="-5" dirty="0">
                <a:latin typeface="Times New Roman"/>
                <a:cs typeface="Times New Roman"/>
              </a:rPr>
              <a:t>caratterizzano così  abbondantemente </a:t>
            </a:r>
            <a:r>
              <a:rPr sz="1200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ordini dei </a:t>
            </a:r>
            <a:r>
              <a:rPr sz="1200" spc="-5" dirty="0">
                <a:latin typeface="Times New Roman"/>
                <a:cs typeface="Times New Roman"/>
              </a:rPr>
              <a:t>Figli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discendenti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operano in tutta la </a:t>
            </a:r>
            <a:r>
              <a:rPr sz="1200" spc="-5" dirty="0">
                <a:latin typeface="Times New Roman"/>
                <a:cs typeface="Times New Roman"/>
              </a:rPr>
              <a:t>creazione.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Eterno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trasmette</a:t>
            </a:r>
            <a:endParaRPr sz="1200">
              <a:latin typeface="Times New Roman"/>
              <a:cs typeface="Times New Roman"/>
            </a:endParaRPr>
          </a:p>
          <a:p>
            <a:pPr marL="88900" marR="339725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infallibilmente </a:t>
            </a:r>
            <a:r>
              <a:rPr sz="1200" dirty="0">
                <a:latin typeface="Times New Roman"/>
                <a:cs typeface="Times New Roman"/>
              </a:rPr>
              <a:t>tutta la </a:t>
            </a:r>
            <a:r>
              <a:rPr sz="1200" spc="-5" dirty="0">
                <a:latin typeface="Times New Roman"/>
                <a:cs typeface="Times New Roman"/>
              </a:rPr>
              <a:t>natura divina, se non </a:t>
            </a:r>
            <a:r>
              <a:rPr sz="1200" dirty="0">
                <a:latin typeface="Times New Roman"/>
                <a:cs typeface="Times New Roman"/>
              </a:rPr>
              <a:t>tutta </a:t>
            </a:r>
            <a:r>
              <a:rPr sz="1200" spc="-5" dirty="0">
                <a:latin typeface="Times New Roman"/>
                <a:cs typeface="Times New Roman"/>
              </a:rPr>
              <a:t>l’infinità dei suoi attributi, ai Figli Paradisiaci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escono </a:t>
            </a:r>
            <a:r>
              <a:rPr sz="1200" dirty="0">
                <a:latin typeface="Times New Roman"/>
                <a:cs typeface="Times New Roman"/>
              </a:rPr>
              <a:t>dall’Isola </a:t>
            </a:r>
            <a:r>
              <a:rPr sz="1200" spc="-5" dirty="0">
                <a:latin typeface="Times New Roman"/>
                <a:cs typeface="Times New Roman"/>
              </a:rPr>
              <a:t>eterna per  rivelare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carattere </a:t>
            </a:r>
            <a:r>
              <a:rPr sz="1200" dirty="0">
                <a:latin typeface="Times New Roman"/>
                <a:cs typeface="Times New Roman"/>
              </a:rPr>
              <a:t>divino all’Universo </a:t>
            </a:r>
            <a:r>
              <a:rPr sz="1200" spc="-5" dirty="0">
                <a:latin typeface="Times New Roman"/>
                <a:cs typeface="Times New Roman"/>
              </a:rPr>
              <a:t>degli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Universi.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43180">
              <a:lnSpc>
                <a:spcPct val="959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(88.1) 7:6.3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Originale ed Eterno </a:t>
            </a:r>
            <a:r>
              <a:rPr sz="1200" dirty="0">
                <a:latin typeface="Times New Roman"/>
                <a:cs typeface="Times New Roman"/>
              </a:rPr>
              <a:t>è il </a:t>
            </a:r>
            <a:r>
              <a:rPr sz="1200" spc="-5" dirty="0">
                <a:latin typeface="Times New Roman"/>
                <a:cs typeface="Times New Roman"/>
              </a:rPr>
              <a:t>discendente personificato </a:t>
            </a:r>
            <a:r>
              <a:rPr sz="1200" dirty="0">
                <a:latin typeface="Times New Roman"/>
                <a:cs typeface="Times New Roman"/>
              </a:rPr>
              <a:t>del “primo” </a:t>
            </a:r>
            <a:r>
              <a:rPr sz="1200" spc="-5" dirty="0">
                <a:latin typeface="Times New Roman"/>
                <a:cs typeface="Times New Roman"/>
              </a:rPr>
              <a:t>pensiero compiuto </a:t>
            </a:r>
            <a:r>
              <a:rPr sz="1200" dirty="0">
                <a:latin typeface="Times New Roman"/>
                <a:cs typeface="Times New Roman"/>
              </a:rPr>
              <a:t>ed infinito del </a:t>
            </a:r>
            <a:r>
              <a:rPr sz="1200" spc="-5" dirty="0">
                <a:latin typeface="Times New Roman"/>
                <a:cs typeface="Times New Roman"/>
              </a:rPr>
              <a:t>Padre Universale.  Ogni </a:t>
            </a:r>
            <a:r>
              <a:rPr sz="1200" dirty="0">
                <a:latin typeface="Times New Roman"/>
                <a:cs typeface="Times New Roman"/>
              </a:rPr>
              <a:t>volta che il </a:t>
            </a:r>
            <a:r>
              <a:rPr sz="1200" spc="-5" dirty="0">
                <a:latin typeface="Times New Roman"/>
                <a:cs typeface="Times New Roman"/>
              </a:rPr>
              <a:t>Padre Universale 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Eterno </a:t>
            </a:r>
            <a:r>
              <a:rPr sz="1200" spc="-5" dirty="0">
                <a:latin typeface="Times New Roman"/>
                <a:cs typeface="Times New Roman"/>
              </a:rPr>
              <a:t>concepiscono congiuntamente </a:t>
            </a:r>
            <a:r>
              <a:rPr sz="1200" dirty="0">
                <a:latin typeface="Times New Roman"/>
                <a:cs typeface="Times New Roman"/>
              </a:rPr>
              <a:t>un nuovo pensiero </a:t>
            </a:r>
            <a:r>
              <a:rPr sz="1200" spc="-5" dirty="0">
                <a:latin typeface="Times New Roman"/>
                <a:cs typeface="Times New Roman"/>
              </a:rPr>
              <a:t>personale, originale,  </a:t>
            </a:r>
            <a:r>
              <a:rPr sz="1200" dirty="0">
                <a:latin typeface="Times New Roman"/>
                <a:cs typeface="Times New Roman"/>
              </a:rPr>
              <a:t>identico, </a:t>
            </a:r>
            <a:r>
              <a:rPr sz="1200" spc="-5" dirty="0">
                <a:latin typeface="Times New Roman"/>
                <a:cs typeface="Times New Roman"/>
              </a:rPr>
              <a:t>unico ed assoluto, nello stesso istante questa idea creatrice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perfettamente </a:t>
            </a:r>
            <a:r>
              <a:rPr sz="1200" dirty="0">
                <a:latin typeface="Times New Roman"/>
                <a:cs typeface="Times New Roman"/>
              </a:rPr>
              <a:t>e definitivamente </a:t>
            </a:r>
            <a:r>
              <a:rPr sz="1200" spc="-5" dirty="0">
                <a:latin typeface="Times New Roman"/>
                <a:cs typeface="Times New Roman"/>
              </a:rPr>
              <a:t>personalizzata nell’essere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nella personalità </a:t>
            </a:r>
            <a:r>
              <a:rPr sz="1200" dirty="0">
                <a:latin typeface="Times New Roman"/>
                <a:cs typeface="Times New Roman"/>
              </a:rPr>
              <a:t>di un nuovo </a:t>
            </a:r>
            <a:r>
              <a:rPr sz="1200" spc="-5" dirty="0">
                <a:latin typeface="Times New Roman"/>
                <a:cs typeface="Times New Roman"/>
              </a:rPr>
              <a:t>ed originale </a:t>
            </a:r>
            <a:r>
              <a:rPr sz="1200" i="1" dirty="0">
                <a:latin typeface="Times New Roman"/>
                <a:cs typeface="Times New Roman"/>
              </a:rPr>
              <a:t>Figlio </a:t>
            </a:r>
            <a:r>
              <a:rPr sz="1200" i="1" spc="-5" dirty="0">
                <a:latin typeface="Times New Roman"/>
                <a:cs typeface="Times New Roman"/>
              </a:rPr>
              <a:t>Creatore. </a:t>
            </a:r>
            <a:r>
              <a:rPr sz="1200" spc="-5" dirty="0">
                <a:latin typeface="Times New Roman"/>
                <a:cs typeface="Times New Roman"/>
              </a:rPr>
              <a:t>Per natura spirituale, saggezza </a:t>
            </a:r>
            <a:r>
              <a:rPr sz="1200" dirty="0">
                <a:latin typeface="Times New Roman"/>
                <a:cs typeface="Times New Roman"/>
              </a:rPr>
              <a:t>divina e potere </a:t>
            </a:r>
            <a:r>
              <a:rPr sz="1200" spc="-5" dirty="0">
                <a:latin typeface="Times New Roman"/>
                <a:cs typeface="Times New Roman"/>
              </a:rPr>
              <a:t>creativo </a:t>
            </a:r>
            <a:r>
              <a:rPr sz="1200" dirty="0">
                <a:latin typeface="Times New Roman"/>
                <a:cs typeface="Times New Roman"/>
              </a:rPr>
              <a:t>coordinato, questi  </a:t>
            </a:r>
            <a:r>
              <a:rPr sz="1200" spc="-5" dirty="0">
                <a:latin typeface="Times New Roman"/>
                <a:cs typeface="Times New Roman"/>
              </a:rPr>
              <a:t>Figli Creatori </a:t>
            </a:r>
            <a:r>
              <a:rPr sz="1200" dirty="0">
                <a:latin typeface="Times New Roman"/>
                <a:cs typeface="Times New Roman"/>
              </a:rPr>
              <a:t>sono potenzialmente </a:t>
            </a:r>
            <a:r>
              <a:rPr sz="1200" spc="-5" dirty="0">
                <a:latin typeface="Times New Roman"/>
                <a:cs typeface="Times New Roman"/>
              </a:rPr>
              <a:t>uguali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Padre </a:t>
            </a:r>
            <a:r>
              <a:rPr sz="1200" dirty="0">
                <a:latin typeface="Times New Roman"/>
                <a:cs typeface="Times New Roman"/>
              </a:rPr>
              <a:t>e a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il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Figlio.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5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152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55305" cy="372110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13716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(88.2) 7:6.4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Figli Creatori </a:t>
            </a:r>
            <a:r>
              <a:rPr sz="1200" dirty="0">
                <a:latin typeface="Times New Roman"/>
                <a:cs typeface="Times New Roman"/>
              </a:rPr>
              <a:t>escono </a:t>
            </a:r>
            <a:r>
              <a:rPr sz="1200" spc="-5" dirty="0">
                <a:latin typeface="Times New Roman"/>
                <a:cs typeface="Times New Roman"/>
              </a:rPr>
              <a:t>dal Paradiso </a:t>
            </a:r>
            <a:r>
              <a:rPr sz="1200" dirty="0">
                <a:latin typeface="Times New Roman"/>
                <a:cs typeface="Times New Roman"/>
              </a:rPr>
              <a:t>e vanno </a:t>
            </a:r>
            <a:r>
              <a:rPr sz="1200" spc="-5" dirty="0">
                <a:latin typeface="Times New Roman"/>
                <a:cs typeface="Times New Roman"/>
              </a:rPr>
              <a:t>negli </a:t>
            </a:r>
            <a:r>
              <a:rPr sz="1200" dirty="0">
                <a:latin typeface="Times New Roman"/>
                <a:cs typeface="Times New Roman"/>
              </a:rPr>
              <a:t>Universi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tempo </a:t>
            </a:r>
            <a:r>
              <a:rPr sz="1200" spc="-5" dirty="0">
                <a:latin typeface="Times New Roman"/>
                <a:cs typeface="Times New Roman"/>
              </a:rPr>
              <a:t>e, con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collaborazione degli agenti creativi </a:t>
            </a:r>
            <a:r>
              <a:rPr sz="1200" dirty="0">
                <a:latin typeface="Times New Roman"/>
                <a:cs typeface="Times New Roman"/>
              </a:rPr>
              <a:t>e di  </a:t>
            </a:r>
            <a:r>
              <a:rPr sz="1200" spc="-5" dirty="0">
                <a:latin typeface="Times New Roman"/>
                <a:cs typeface="Times New Roman"/>
              </a:rPr>
              <a:t>controllo della Terza Sorgente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Centro, </a:t>
            </a:r>
            <a:r>
              <a:rPr sz="1200" dirty="0">
                <a:latin typeface="Times New Roman"/>
                <a:cs typeface="Times New Roman"/>
              </a:rPr>
              <a:t>completano l’organizzazione </a:t>
            </a:r>
            <a:r>
              <a:rPr sz="1200" spc="-5" dirty="0">
                <a:latin typeface="Times New Roman"/>
                <a:cs typeface="Times New Roman"/>
              </a:rPr>
              <a:t>degli Universi locali </a:t>
            </a:r>
            <a:r>
              <a:rPr sz="1200" dirty="0">
                <a:latin typeface="Times New Roman"/>
                <a:cs typeface="Times New Roman"/>
              </a:rPr>
              <a:t>di evoluzione </a:t>
            </a:r>
            <a:r>
              <a:rPr sz="1200" spc="-5" dirty="0">
                <a:latin typeface="Times New Roman"/>
                <a:cs typeface="Times New Roman"/>
              </a:rPr>
              <a:t>progressiva. Questi Figli  </a:t>
            </a:r>
            <a:r>
              <a:rPr sz="1200" dirty="0">
                <a:latin typeface="Times New Roman"/>
                <a:cs typeface="Times New Roman"/>
              </a:rPr>
              <a:t>non sono </a:t>
            </a:r>
            <a:r>
              <a:rPr sz="1200" spc="-5" dirty="0">
                <a:latin typeface="Times New Roman"/>
                <a:cs typeface="Times New Roman"/>
              </a:rPr>
              <a:t>addetti, </a:t>
            </a:r>
            <a:r>
              <a:rPr sz="1200" dirty="0">
                <a:latin typeface="Times New Roman"/>
                <a:cs typeface="Times New Roman"/>
              </a:rPr>
              <a:t>né sono </a:t>
            </a:r>
            <a:r>
              <a:rPr sz="1200" spc="-5" dirty="0">
                <a:latin typeface="Times New Roman"/>
                <a:cs typeface="Times New Roman"/>
              </a:rPr>
              <a:t>interessati, </a:t>
            </a:r>
            <a:r>
              <a:rPr sz="1200" dirty="0">
                <a:latin typeface="Times New Roman"/>
                <a:cs typeface="Times New Roman"/>
              </a:rPr>
              <a:t>al </a:t>
            </a:r>
            <a:r>
              <a:rPr sz="1200" spc="-5" dirty="0">
                <a:latin typeface="Times New Roman"/>
                <a:cs typeface="Times New Roman"/>
              </a:rPr>
              <a:t>controllo centrale ed universale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materia, </a:t>
            </a:r>
            <a:r>
              <a:rPr sz="1200" dirty="0">
                <a:latin typeface="Times New Roman"/>
                <a:cs typeface="Times New Roman"/>
              </a:rPr>
              <a:t>della mente e </a:t>
            </a:r>
            <a:r>
              <a:rPr sz="1200" spc="-5" dirty="0">
                <a:latin typeface="Times New Roman"/>
                <a:cs typeface="Times New Roman"/>
              </a:rPr>
              <a:t>dello </a:t>
            </a:r>
            <a:r>
              <a:rPr sz="1200" dirty="0">
                <a:latin typeface="Times New Roman"/>
                <a:cs typeface="Times New Roman"/>
              </a:rPr>
              <a:t>spirito. Sono </a:t>
            </a:r>
            <a:r>
              <a:rPr sz="1200" spc="5" dirty="0">
                <a:latin typeface="Times New Roman"/>
                <a:cs typeface="Times New Roman"/>
              </a:rPr>
              <a:t>quindi  </a:t>
            </a:r>
            <a:r>
              <a:rPr sz="1200" dirty="0">
                <a:latin typeface="Times New Roman"/>
                <a:cs typeface="Times New Roman"/>
              </a:rPr>
              <a:t>limitati nei loro </a:t>
            </a:r>
            <a:r>
              <a:rPr sz="1200" spc="-5" dirty="0">
                <a:latin typeface="Times New Roman"/>
                <a:cs typeface="Times New Roman"/>
              </a:rPr>
              <a:t>atti creativi </a:t>
            </a:r>
            <a:r>
              <a:rPr sz="1200" dirty="0">
                <a:latin typeface="Times New Roman"/>
                <a:cs typeface="Times New Roman"/>
              </a:rPr>
              <a:t>dalla </a:t>
            </a:r>
            <a:r>
              <a:rPr sz="1200" spc="-5" dirty="0">
                <a:latin typeface="Times New Roman"/>
                <a:cs typeface="Times New Roman"/>
              </a:rPr>
              <a:t>preesistenza, </a:t>
            </a:r>
            <a:r>
              <a:rPr sz="1200" dirty="0">
                <a:latin typeface="Times New Roman"/>
                <a:cs typeface="Times New Roman"/>
              </a:rPr>
              <a:t>dalla </a:t>
            </a:r>
            <a:r>
              <a:rPr sz="1200" spc="-5" dirty="0">
                <a:latin typeface="Times New Roman"/>
                <a:cs typeface="Times New Roman"/>
              </a:rPr>
              <a:t>priorità </a:t>
            </a:r>
            <a:r>
              <a:rPr sz="1200" dirty="0">
                <a:latin typeface="Times New Roman"/>
                <a:cs typeface="Times New Roman"/>
              </a:rPr>
              <a:t>e dal </a:t>
            </a:r>
            <a:r>
              <a:rPr sz="1200" spc="-5" dirty="0">
                <a:latin typeface="Times New Roman"/>
                <a:cs typeface="Times New Roman"/>
              </a:rPr>
              <a:t>primato </a:t>
            </a:r>
            <a:r>
              <a:rPr sz="1200" dirty="0">
                <a:latin typeface="Times New Roman"/>
                <a:cs typeface="Times New Roman"/>
              </a:rPr>
              <a:t>della Prima </a:t>
            </a:r>
            <a:r>
              <a:rPr sz="1200" spc="-5" dirty="0">
                <a:latin typeface="Times New Roman"/>
                <a:cs typeface="Times New Roman"/>
              </a:rPr>
              <a:t>Sorgente </a:t>
            </a:r>
            <a:r>
              <a:rPr sz="1200" dirty="0">
                <a:latin typeface="Times New Roman"/>
                <a:cs typeface="Times New Roman"/>
              </a:rPr>
              <a:t>e Centro e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suoi </a:t>
            </a:r>
            <a:r>
              <a:rPr sz="1200" spc="-5" dirty="0">
                <a:latin typeface="Times New Roman"/>
                <a:cs typeface="Times New Roman"/>
              </a:rPr>
              <a:t>Assoluti  coordinati. Questi Figli sono idonei </a:t>
            </a:r>
            <a:r>
              <a:rPr sz="1200" dirty="0">
                <a:latin typeface="Times New Roman"/>
                <a:cs typeface="Times New Roman"/>
              </a:rPr>
              <a:t>ad </a:t>
            </a:r>
            <a:r>
              <a:rPr sz="1200" spc="-5" dirty="0">
                <a:latin typeface="Times New Roman"/>
                <a:cs typeface="Times New Roman"/>
              </a:rPr>
              <a:t>amministrare solo quello che essi portano all’esistenza. L’amministrazione assoluta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è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inerente alla </a:t>
            </a:r>
            <a:r>
              <a:rPr sz="1200" dirty="0">
                <a:latin typeface="Times New Roman"/>
                <a:cs typeface="Times New Roman"/>
              </a:rPr>
              <a:t>priorità </a:t>
            </a:r>
            <a:r>
              <a:rPr sz="1200" spc="-5" dirty="0">
                <a:latin typeface="Times New Roman"/>
                <a:cs typeface="Times New Roman"/>
              </a:rPr>
              <a:t>dell’esistenza ed </a:t>
            </a:r>
            <a:r>
              <a:rPr sz="1200" dirty="0">
                <a:latin typeface="Times New Roman"/>
                <a:cs typeface="Times New Roman"/>
              </a:rPr>
              <a:t>è inseparabile </a:t>
            </a:r>
            <a:r>
              <a:rPr sz="1200" spc="-5" dirty="0">
                <a:latin typeface="Times New Roman"/>
                <a:cs typeface="Times New Roman"/>
              </a:rPr>
              <a:t>dall’eternità della </a:t>
            </a:r>
            <a:r>
              <a:rPr sz="1200" dirty="0">
                <a:latin typeface="Times New Roman"/>
                <a:cs typeface="Times New Roman"/>
              </a:rPr>
              <a:t>presenza.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Padre </a:t>
            </a:r>
            <a:r>
              <a:rPr sz="1200" spc="-5" dirty="0">
                <a:latin typeface="Times New Roman"/>
                <a:cs typeface="Times New Roman"/>
              </a:rPr>
              <a:t>rimane </a:t>
            </a:r>
            <a:r>
              <a:rPr sz="1200" dirty="0">
                <a:latin typeface="Times New Roman"/>
                <a:cs typeface="Times New Roman"/>
              </a:rPr>
              <a:t>primario </a:t>
            </a:r>
            <a:r>
              <a:rPr sz="1200" spc="-5" dirty="0">
                <a:latin typeface="Times New Roman"/>
                <a:cs typeface="Times New Roman"/>
              </a:rPr>
              <a:t>negli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Universi.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685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(88.3) 7:6.5 </a:t>
            </a:r>
            <a:r>
              <a:rPr sz="1200" dirty="0">
                <a:latin typeface="Times New Roman"/>
                <a:cs typeface="Times New Roman"/>
              </a:rPr>
              <a:t>Come i </a:t>
            </a:r>
            <a:r>
              <a:rPr sz="1200" spc="-5" dirty="0">
                <a:latin typeface="Times New Roman"/>
                <a:cs typeface="Times New Roman"/>
              </a:rPr>
              <a:t>Figli Creatori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personalizzati dal Padre </a:t>
            </a:r>
            <a:r>
              <a:rPr sz="1200" dirty="0">
                <a:latin typeface="Times New Roman"/>
                <a:cs typeface="Times New Roman"/>
              </a:rPr>
              <a:t>e dal </a:t>
            </a:r>
            <a:r>
              <a:rPr sz="1200" spc="-5" dirty="0">
                <a:latin typeface="Times New Roman"/>
                <a:cs typeface="Times New Roman"/>
              </a:rPr>
              <a:t>Figlio, </a:t>
            </a:r>
            <a:r>
              <a:rPr sz="1200" dirty="0">
                <a:latin typeface="Times New Roman"/>
                <a:cs typeface="Times New Roman"/>
              </a:rPr>
              <a:t>così i </a:t>
            </a:r>
            <a:r>
              <a:rPr sz="1200" i="1" dirty="0">
                <a:latin typeface="Times New Roman"/>
                <a:cs typeface="Times New Roman"/>
              </a:rPr>
              <a:t>Figli </a:t>
            </a:r>
            <a:r>
              <a:rPr sz="1200" i="1" spc="-5" dirty="0">
                <a:latin typeface="Times New Roman"/>
                <a:cs typeface="Times New Roman"/>
              </a:rPr>
              <a:t>Magistrali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personalizzati dal Figlio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dallo </a:t>
            </a:r>
            <a:r>
              <a:rPr sz="1200" dirty="0">
                <a:latin typeface="Times New Roman"/>
                <a:cs typeface="Times New Roman"/>
              </a:rPr>
              <a:t>Spirito. </a:t>
            </a:r>
            <a:r>
              <a:rPr sz="1200" spc="-5" dirty="0">
                <a:latin typeface="Times New Roman"/>
                <a:cs typeface="Times New Roman"/>
              </a:rPr>
              <a:t>Questi </a:t>
            </a:r>
            <a:r>
              <a:rPr sz="1200" dirty="0">
                <a:latin typeface="Times New Roman"/>
                <a:cs typeface="Times New Roman"/>
              </a:rPr>
              <a:t>sono i </a:t>
            </a:r>
            <a:r>
              <a:rPr sz="1200" spc="-5" dirty="0">
                <a:latin typeface="Times New Roman"/>
                <a:cs typeface="Times New Roman"/>
              </a:rPr>
              <a:t>Figli </a:t>
            </a:r>
            <a:r>
              <a:rPr sz="1200" dirty="0">
                <a:latin typeface="Times New Roman"/>
                <a:cs typeface="Times New Roman"/>
              </a:rPr>
              <a:t>che, </a:t>
            </a:r>
            <a:r>
              <a:rPr sz="1200" spc="-5" dirty="0">
                <a:latin typeface="Times New Roman"/>
                <a:cs typeface="Times New Roman"/>
              </a:rPr>
              <a:t>nelle </a:t>
            </a:r>
            <a:r>
              <a:rPr sz="1200" dirty="0">
                <a:latin typeface="Times New Roman"/>
                <a:cs typeface="Times New Roman"/>
              </a:rPr>
              <a:t>esperienze </a:t>
            </a:r>
            <a:r>
              <a:rPr sz="1200" spc="-5" dirty="0">
                <a:latin typeface="Times New Roman"/>
                <a:cs typeface="Times New Roman"/>
              </a:rPr>
              <a:t>d’incarnazione come creature, si guadagnano </a:t>
            </a:r>
            <a:r>
              <a:rPr sz="1200" dirty="0">
                <a:latin typeface="Times New Roman"/>
                <a:cs typeface="Times New Roman"/>
              </a:rPr>
              <a:t>il diritto di </a:t>
            </a:r>
            <a:r>
              <a:rPr sz="1200" spc="-5" dirty="0">
                <a:latin typeface="Times New Roman"/>
                <a:cs typeface="Times New Roman"/>
              </a:rPr>
              <a:t>servire quali giudici  della sopravvivenza nelle creazioni del tempo </a:t>
            </a:r>
            <a:r>
              <a:rPr sz="1200" dirty="0">
                <a:latin typeface="Times New Roman"/>
                <a:cs typeface="Times New Roman"/>
              </a:rPr>
              <a:t>e dello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spazio.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29908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(88.4) 7:6.6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Padre, </a:t>
            </a:r>
            <a:r>
              <a:rPr sz="1200" dirty="0">
                <a:latin typeface="Times New Roman"/>
                <a:cs typeface="Times New Roman"/>
              </a:rPr>
              <a:t>il Figlio e lo Spirito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uniscono </a:t>
            </a:r>
            <a:r>
              <a:rPr sz="1200" spc="-5" dirty="0">
                <a:latin typeface="Times New Roman"/>
                <a:cs typeface="Times New Roman"/>
              </a:rPr>
              <a:t>anche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personalizzare </a:t>
            </a:r>
            <a:r>
              <a:rPr sz="1200" dirty="0">
                <a:latin typeface="Times New Roman"/>
                <a:cs typeface="Times New Roman"/>
              </a:rPr>
              <a:t>i versatili </a:t>
            </a:r>
            <a:r>
              <a:rPr sz="1200" i="1" dirty="0">
                <a:latin typeface="Times New Roman"/>
                <a:cs typeface="Times New Roman"/>
              </a:rPr>
              <a:t>Figli </a:t>
            </a:r>
            <a:r>
              <a:rPr sz="1200" i="1" spc="-5" dirty="0">
                <a:latin typeface="Times New Roman"/>
                <a:cs typeface="Times New Roman"/>
              </a:rPr>
              <a:t>Istruttori Trinitari, </a:t>
            </a:r>
            <a:r>
              <a:rPr sz="1200" spc="-5" dirty="0">
                <a:latin typeface="Times New Roman"/>
                <a:cs typeface="Times New Roman"/>
              </a:rPr>
              <a:t>che percorrono </a:t>
            </a:r>
            <a:r>
              <a:rPr sz="1200" dirty="0">
                <a:latin typeface="Times New Roman"/>
                <a:cs typeface="Times New Roman"/>
              </a:rPr>
              <a:t>il  </a:t>
            </a:r>
            <a:r>
              <a:rPr sz="1200" spc="-5" dirty="0">
                <a:latin typeface="Times New Roman"/>
                <a:cs typeface="Times New Roman"/>
              </a:rPr>
              <a:t>grande </a:t>
            </a:r>
            <a:r>
              <a:rPr sz="1200" dirty="0">
                <a:latin typeface="Times New Roman"/>
                <a:cs typeface="Times New Roman"/>
              </a:rPr>
              <a:t>Universo </a:t>
            </a:r>
            <a:r>
              <a:rPr sz="1200" spc="-5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istruttori </a:t>
            </a:r>
            <a:r>
              <a:rPr sz="1200" spc="-5" dirty="0">
                <a:latin typeface="Times New Roman"/>
                <a:cs typeface="Times New Roman"/>
              </a:rPr>
              <a:t>celesti </a:t>
            </a:r>
            <a:r>
              <a:rPr sz="1200" dirty="0">
                <a:latin typeface="Times New Roman"/>
                <a:cs typeface="Times New Roman"/>
              </a:rPr>
              <a:t>di tutte le </a:t>
            </a:r>
            <a:r>
              <a:rPr sz="1200" spc="-5" dirty="0">
                <a:latin typeface="Times New Roman"/>
                <a:cs typeface="Times New Roman"/>
              </a:rPr>
              <a:t>personalità, umane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divine. </a:t>
            </a:r>
            <a:r>
              <a:rPr sz="1200" dirty="0">
                <a:latin typeface="Times New Roman"/>
                <a:cs typeface="Times New Roman"/>
              </a:rPr>
              <a:t>E vi sono </a:t>
            </a:r>
            <a:r>
              <a:rPr sz="1200" spc="-5" dirty="0">
                <a:latin typeface="Times New Roman"/>
                <a:cs typeface="Times New Roman"/>
              </a:rPr>
              <a:t>numerosi </a:t>
            </a:r>
            <a:r>
              <a:rPr sz="1200" dirty="0">
                <a:latin typeface="Times New Roman"/>
                <a:cs typeface="Times New Roman"/>
              </a:rPr>
              <a:t>altri ordini di </a:t>
            </a:r>
            <a:r>
              <a:rPr sz="1200" spc="-5" dirty="0">
                <a:latin typeface="Times New Roman"/>
                <a:cs typeface="Times New Roman"/>
              </a:rPr>
              <a:t>filiazione del  Paradiso </a:t>
            </a:r>
            <a:r>
              <a:rPr sz="1200" dirty="0">
                <a:latin typeface="Times New Roman"/>
                <a:cs typeface="Times New Roman"/>
              </a:rPr>
              <a:t>che non </a:t>
            </a:r>
            <a:r>
              <a:rPr sz="1200" spc="-5" dirty="0">
                <a:latin typeface="Times New Roman"/>
                <a:cs typeface="Times New Roman"/>
              </a:rPr>
              <a:t>sono </a:t>
            </a:r>
            <a:r>
              <a:rPr sz="1200" dirty="0">
                <a:latin typeface="Times New Roman"/>
                <a:cs typeface="Times New Roman"/>
              </a:rPr>
              <a:t>stati </a:t>
            </a:r>
            <a:r>
              <a:rPr sz="1200" spc="-5" dirty="0">
                <a:latin typeface="Times New Roman"/>
                <a:cs typeface="Times New Roman"/>
              </a:rPr>
              <a:t>portati all’attenzione dei mortali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Urantia.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7810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(88.5) 7:6.7 </a:t>
            </a:r>
            <a:r>
              <a:rPr sz="1200" spc="-5" dirty="0">
                <a:latin typeface="Times New Roman"/>
                <a:cs typeface="Times New Roman"/>
              </a:rPr>
              <a:t>Tra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Figlio-Madre Originale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questa </a:t>
            </a:r>
            <a:r>
              <a:rPr sz="1200" dirty="0">
                <a:latin typeface="Times New Roman"/>
                <a:cs typeface="Times New Roman"/>
              </a:rPr>
              <a:t>moltitudine di </a:t>
            </a:r>
            <a:r>
              <a:rPr sz="1200" spc="-5" dirty="0">
                <a:latin typeface="Times New Roman"/>
                <a:cs typeface="Times New Roman"/>
              </a:rPr>
              <a:t>Figli del </a:t>
            </a:r>
            <a:r>
              <a:rPr sz="1200" dirty="0">
                <a:latin typeface="Times New Roman"/>
                <a:cs typeface="Times New Roman"/>
              </a:rPr>
              <a:t>Paradiso </a:t>
            </a:r>
            <a:r>
              <a:rPr sz="1200" spc="-5" dirty="0">
                <a:latin typeface="Times New Roman"/>
                <a:cs typeface="Times New Roman"/>
              </a:rPr>
              <a:t>sparsi per </a:t>
            </a:r>
            <a:r>
              <a:rPr sz="1200" dirty="0">
                <a:latin typeface="Times New Roman"/>
                <a:cs typeface="Times New Roman"/>
              </a:rPr>
              <a:t>tutta la </a:t>
            </a:r>
            <a:r>
              <a:rPr sz="1200" spc="-5" dirty="0">
                <a:latin typeface="Times New Roman"/>
                <a:cs typeface="Times New Roman"/>
              </a:rPr>
              <a:t>creazione c’è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canale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comunicazione diretto ed esclusivo,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canale </a:t>
            </a:r>
            <a:r>
              <a:rPr sz="1200" dirty="0">
                <a:latin typeface="Times New Roman"/>
                <a:cs typeface="Times New Roman"/>
              </a:rPr>
              <a:t>la cui funzione è insita </a:t>
            </a:r>
            <a:r>
              <a:rPr sz="1200" spc="-5" dirty="0">
                <a:latin typeface="Times New Roman"/>
                <a:cs typeface="Times New Roman"/>
              </a:rPr>
              <a:t>nella qualità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affinità </a:t>
            </a:r>
            <a:r>
              <a:rPr sz="1200" dirty="0">
                <a:latin typeface="Times New Roman"/>
                <a:cs typeface="Times New Roman"/>
              </a:rPr>
              <a:t>spirituale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li unisce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legami  </a:t>
            </a:r>
            <a:r>
              <a:rPr sz="1200" spc="-5" dirty="0">
                <a:latin typeface="Times New Roman"/>
                <a:cs typeface="Times New Roman"/>
              </a:rPr>
              <a:t>d’associazione spirituale quasi </a:t>
            </a:r>
            <a:r>
              <a:rPr sz="1200" dirty="0">
                <a:latin typeface="Times New Roman"/>
                <a:cs typeface="Times New Roman"/>
              </a:rPr>
              <a:t>assoluta.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circuito </a:t>
            </a:r>
            <a:r>
              <a:rPr sz="1200" spc="-5" dirty="0">
                <a:latin typeface="Times New Roman"/>
                <a:cs typeface="Times New Roman"/>
              </a:rPr>
              <a:t>interfiliale </a:t>
            </a:r>
            <a:r>
              <a:rPr sz="1200" dirty="0">
                <a:latin typeface="Times New Roman"/>
                <a:cs typeface="Times New Roman"/>
              </a:rPr>
              <a:t>è completamente </a:t>
            </a:r>
            <a:r>
              <a:rPr sz="1200" spc="-5" dirty="0">
                <a:latin typeface="Times New Roman"/>
                <a:cs typeface="Times New Roman"/>
              </a:rPr>
              <a:t>differente dal </a:t>
            </a:r>
            <a:r>
              <a:rPr sz="1200" dirty="0">
                <a:latin typeface="Times New Roman"/>
                <a:cs typeface="Times New Roman"/>
              </a:rPr>
              <a:t>circuito </a:t>
            </a:r>
            <a:r>
              <a:rPr sz="1200" spc="-5" dirty="0">
                <a:latin typeface="Times New Roman"/>
                <a:cs typeface="Times New Roman"/>
              </a:rPr>
              <a:t>universale </a:t>
            </a:r>
            <a:r>
              <a:rPr sz="1200" spc="5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gravità  spirituale, che </a:t>
            </a:r>
            <a:r>
              <a:rPr sz="1200" dirty="0">
                <a:latin typeface="Times New Roman"/>
                <a:cs typeface="Times New Roman"/>
              </a:rPr>
              <a:t>pure </a:t>
            </a:r>
            <a:r>
              <a:rPr sz="1200" spc="-5" dirty="0">
                <a:latin typeface="Times New Roman"/>
                <a:cs typeface="Times New Roman"/>
              </a:rPr>
              <a:t>converge nella </a:t>
            </a:r>
            <a:r>
              <a:rPr sz="1200" dirty="0">
                <a:latin typeface="Times New Roman"/>
                <a:cs typeface="Times New Roman"/>
              </a:rPr>
              <a:t>persona della </a:t>
            </a:r>
            <a:r>
              <a:rPr sz="1200" spc="-5" dirty="0">
                <a:latin typeface="Times New Roman"/>
                <a:cs typeface="Times New Roman"/>
              </a:rPr>
              <a:t>Seconda Sorgente </a:t>
            </a:r>
            <a:r>
              <a:rPr sz="1200" dirty="0">
                <a:latin typeface="Times New Roman"/>
                <a:cs typeface="Times New Roman"/>
              </a:rPr>
              <a:t>e Centro. </a:t>
            </a:r>
            <a:r>
              <a:rPr sz="1200" spc="-5" dirty="0">
                <a:latin typeface="Times New Roman"/>
                <a:cs typeface="Times New Roman"/>
              </a:rPr>
              <a:t>Tutti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Figli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5" dirty="0">
                <a:latin typeface="Times New Roman"/>
                <a:cs typeface="Times New Roman"/>
              </a:rPr>
              <a:t>hanno </a:t>
            </a:r>
            <a:r>
              <a:rPr sz="1200" spc="-5" dirty="0">
                <a:latin typeface="Times New Roman"/>
                <a:cs typeface="Times New Roman"/>
              </a:rPr>
              <a:t>origine nelle </a:t>
            </a:r>
            <a:r>
              <a:rPr sz="1200" dirty="0">
                <a:latin typeface="Times New Roman"/>
                <a:cs typeface="Times New Roman"/>
              </a:rPr>
              <a:t>persone  </a:t>
            </a:r>
            <a:r>
              <a:rPr sz="1200" spc="-5" dirty="0">
                <a:latin typeface="Times New Roman"/>
                <a:cs typeface="Times New Roman"/>
              </a:rPr>
              <a:t>delle Deità del </a:t>
            </a:r>
            <a:r>
              <a:rPr sz="1200" dirty="0">
                <a:latin typeface="Times New Roman"/>
                <a:cs typeface="Times New Roman"/>
              </a:rPr>
              <a:t>Paradiso sono in </a:t>
            </a:r>
            <a:r>
              <a:rPr sz="1200" spc="-5" dirty="0">
                <a:latin typeface="Times New Roman"/>
                <a:cs typeface="Times New Roman"/>
              </a:rPr>
              <a:t>diretta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costante comunicazione con </a:t>
            </a:r>
            <a:r>
              <a:rPr sz="1200" dirty="0">
                <a:latin typeface="Times New Roman"/>
                <a:cs typeface="Times New Roman"/>
              </a:rPr>
              <a:t>il Figlio-Madre </a:t>
            </a:r>
            <a:r>
              <a:rPr sz="1200" spc="-5" dirty="0">
                <a:latin typeface="Times New Roman"/>
                <a:cs typeface="Times New Roman"/>
              </a:rPr>
              <a:t>Eterno. </a:t>
            </a:r>
            <a:r>
              <a:rPr sz="1200" dirty="0">
                <a:latin typeface="Times New Roman"/>
                <a:cs typeface="Times New Roman"/>
              </a:rPr>
              <a:t>E questa </a:t>
            </a:r>
            <a:r>
              <a:rPr sz="1200" spc="-5" dirty="0">
                <a:latin typeface="Times New Roman"/>
                <a:cs typeface="Times New Roman"/>
              </a:rPr>
              <a:t>comunicazione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istantanea;  essa </a:t>
            </a:r>
            <a:r>
              <a:rPr sz="1200" dirty="0">
                <a:latin typeface="Times New Roman"/>
                <a:cs typeface="Times New Roman"/>
              </a:rPr>
              <a:t>è indipendente </a:t>
            </a:r>
            <a:r>
              <a:rPr sz="1200" spc="-5" dirty="0">
                <a:latin typeface="Times New Roman"/>
                <a:cs typeface="Times New Roman"/>
              </a:rPr>
              <a:t>dal </a:t>
            </a:r>
            <a:r>
              <a:rPr sz="1200" dirty="0">
                <a:latin typeface="Times New Roman"/>
                <a:cs typeface="Times New Roman"/>
              </a:rPr>
              <a:t>tempo, </a:t>
            </a:r>
            <a:r>
              <a:rPr sz="1200" spc="-5" dirty="0">
                <a:latin typeface="Times New Roman"/>
                <a:cs typeface="Times New Roman"/>
              </a:rPr>
              <a:t>benché </a:t>
            </a:r>
            <a:r>
              <a:rPr sz="1200" dirty="0">
                <a:latin typeface="Times New Roman"/>
                <a:cs typeface="Times New Roman"/>
              </a:rPr>
              <a:t>talvolta condizionata </a:t>
            </a:r>
            <a:r>
              <a:rPr sz="1200" spc="-5" dirty="0">
                <a:latin typeface="Times New Roman"/>
                <a:cs typeface="Times New Roman"/>
              </a:rPr>
              <a:t>dallo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spazio.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5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153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211184" cy="4132579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6858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(88.6) 7:6.8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Eterno </a:t>
            </a:r>
            <a:r>
              <a:rPr sz="1200" dirty="0">
                <a:latin typeface="Times New Roman"/>
                <a:cs typeface="Times New Roman"/>
              </a:rPr>
              <a:t>non solo ha </a:t>
            </a:r>
            <a:r>
              <a:rPr sz="1200" spc="-5" dirty="0">
                <a:latin typeface="Times New Roman"/>
                <a:cs typeface="Times New Roman"/>
              </a:rPr>
              <a:t>perfetta </a:t>
            </a:r>
            <a:r>
              <a:rPr sz="1200" dirty="0">
                <a:latin typeface="Times New Roman"/>
                <a:cs typeface="Times New Roman"/>
              </a:rPr>
              <a:t>conoscenza in </a:t>
            </a:r>
            <a:r>
              <a:rPr sz="1200" spc="-5" dirty="0">
                <a:latin typeface="Times New Roman"/>
                <a:cs typeface="Times New Roman"/>
              </a:rPr>
              <a:t>ogni </a:t>
            </a:r>
            <a:r>
              <a:rPr sz="1200" dirty="0">
                <a:latin typeface="Times New Roman"/>
                <a:cs typeface="Times New Roman"/>
              </a:rPr>
              <a:t>istante dello </a:t>
            </a:r>
            <a:r>
              <a:rPr sz="1200" spc="-5" dirty="0">
                <a:latin typeface="Times New Roman"/>
                <a:cs typeface="Times New Roman"/>
              </a:rPr>
              <a:t>status, dei pensieri </a:t>
            </a:r>
            <a:r>
              <a:rPr sz="1200" dirty="0">
                <a:latin typeface="Times New Roman"/>
                <a:cs typeface="Times New Roman"/>
              </a:rPr>
              <a:t>e delle molteplici </a:t>
            </a:r>
            <a:r>
              <a:rPr sz="1200" spc="-5" dirty="0">
                <a:latin typeface="Times New Roman"/>
                <a:cs typeface="Times New Roman"/>
              </a:rPr>
              <a:t>attività </a:t>
            </a:r>
            <a:r>
              <a:rPr sz="1200" dirty="0">
                <a:latin typeface="Times New Roman"/>
                <a:cs typeface="Times New Roman"/>
              </a:rPr>
              <a:t>di tutti </a:t>
            </a:r>
            <a:r>
              <a:rPr sz="1200" spc="-5" dirty="0">
                <a:latin typeface="Times New Roman"/>
                <a:cs typeface="Times New Roman"/>
              </a:rPr>
              <a:t>gli  ordini </a:t>
            </a:r>
            <a:r>
              <a:rPr sz="1200" dirty="0">
                <a:latin typeface="Times New Roman"/>
                <a:cs typeface="Times New Roman"/>
              </a:rPr>
              <a:t>di filiazione </a:t>
            </a:r>
            <a:r>
              <a:rPr sz="1200" spc="-5" dirty="0">
                <a:latin typeface="Times New Roman"/>
                <a:cs typeface="Times New Roman"/>
              </a:rPr>
              <a:t>del Paradiso, </a:t>
            </a:r>
            <a:r>
              <a:rPr sz="1200" dirty="0">
                <a:latin typeface="Times New Roman"/>
                <a:cs typeface="Times New Roman"/>
              </a:rPr>
              <a:t>ma ha anche in ogni istante una </a:t>
            </a:r>
            <a:r>
              <a:rPr sz="1200" spc="-5" dirty="0">
                <a:latin typeface="Times New Roman"/>
                <a:cs typeface="Times New Roman"/>
              </a:rPr>
              <a:t>perfetta </a:t>
            </a:r>
            <a:r>
              <a:rPr sz="1200" dirty="0">
                <a:latin typeface="Times New Roman"/>
                <a:cs typeface="Times New Roman"/>
              </a:rPr>
              <a:t>conoscenza di </a:t>
            </a:r>
            <a:r>
              <a:rPr sz="1200" spc="-5" dirty="0">
                <a:latin typeface="Times New Roman"/>
                <a:cs typeface="Times New Roman"/>
              </a:rPr>
              <a:t>ogni </a:t>
            </a:r>
            <a:r>
              <a:rPr sz="1200" dirty="0">
                <a:latin typeface="Times New Roman"/>
                <a:cs typeface="Times New Roman"/>
              </a:rPr>
              <a:t>cosa di </a:t>
            </a:r>
            <a:r>
              <a:rPr sz="1200" spc="-5" dirty="0">
                <a:latin typeface="Times New Roman"/>
                <a:cs typeface="Times New Roman"/>
              </a:rPr>
              <a:t>valore </a:t>
            </a:r>
            <a:r>
              <a:rPr sz="1200" dirty="0">
                <a:latin typeface="Times New Roman"/>
                <a:cs typeface="Times New Roman"/>
              </a:rPr>
              <a:t>spirituale che esiste </a:t>
            </a:r>
            <a:r>
              <a:rPr sz="1200" spc="-5" dirty="0">
                <a:latin typeface="Times New Roman"/>
                <a:cs typeface="Times New Roman"/>
              </a:rPr>
              <a:t>nel  cuore </a:t>
            </a:r>
            <a:r>
              <a:rPr sz="1200" dirty="0">
                <a:latin typeface="Times New Roman"/>
                <a:cs typeface="Times New Roman"/>
              </a:rPr>
              <a:t>di tutte le </a:t>
            </a:r>
            <a:r>
              <a:rPr sz="1200" spc="-5" dirty="0">
                <a:latin typeface="Times New Roman"/>
                <a:cs typeface="Times New Roman"/>
              </a:rPr>
              <a:t>creature della creazione primaria centrale dell’eternità </a:t>
            </a:r>
            <a:r>
              <a:rPr sz="1200" dirty="0">
                <a:latin typeface="Times New Roman"/>
                <a:cs typeface="Times New Roman"/>
              </a:rPr>
              <a:t>e delle </a:t>
            </a:r>
            <a:r>
              <a:rPr sz="1200" spc="-5" dirty="0">
                <a:latin typeface="Times New Roman"/>
                <a:cs typeface="Times New Roman"/>
              </a:rPr>
              <a:t>creazioni secondarie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tempo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Figli </a:t>
            </a:r>
            <a:r>
              <a:rPr sz="1200" dirty="0">
                <a:latin typeface="Times New Roman"/>
                <a:cs typeface="Times New Roman"/>
              </a:rPr>
              <a:t>Creatori  </a:t>
            </a:r>
            <a:r>
              <a:rPr sz="1200" spc="-5" dirty="0">
                <a:latin typeface="Times New Roman"/>
                <a:cs typeface="Times New Roman"/>
              </a:rPr>
              <a:t>coordinati.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7. La rivelazione suprema del</a:t>
            </a:r>
            <a:r>
              <a:rPr sz="1600" b="1" spc="40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Padre</a:t>
            </a:r>
            <a:endParaRPr sz="1600">
              <a:latin typeface="Times New Roman"/>
              <a:cs typeface="Times New Roman"/>
            </a:endParaRPr>
          </a:p>
          <a:p>
            <a:pPr marL="76200" marR="141605">
              <a:lnSpc>
                <a:spcPct val="95600"/>
              </a:lnSpc>
              <a:spcBef>
                <a:spcPts val="139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(88.7) 7:7.1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Eterno </a:t>
            </a:r>
            <a:r>
              <a:rPr sz="1200" dirty="0">
                <a:latin typeface="Times New Roman"/>
                <a:cs typeface="Times New Roman"/>
              </a:rPr>
              <a:t>è una </a:t>
            </a:r>
            <a:r>
              <a:rPr sz="1200" spc="-5" dirty="0">
                <a:latin typeface="Times New Roman"/>
                <a:cs typeface="Times New Roman"/>
              </a:rPr>
              <a:t>rivelazione completa, esclusiva, </a:t>
            </a:r>
            <a:r>
              <a:rPr sz="1200" dirty="0">
                <a:latin typeface="Times New Roman"/>
                <a:cs typeface="Times New Roman"/>
              </a:rPr>
              <a:t>universale e </a:t>
            </a:r>
            <a:r>
              <a:rPr sz="1200" spc="-5" dirty="0">
                <a:latin typeface="Times New Roman"/>
                <a:cs typeface="Times New Roman"/>
              </a:rPr>
              <a:t>finale dello </a:t>
            </a:r>
            <a:r>
              <a:rPr sz="1200" dirty="0">
                <a:latin typeface="Times New Roman"/>
                <a:cs typeface="Times New Roman"/>
              </a:rPr>
              <a:t>spirito e della </a:t>
            </a:r>
            <a:r>
              <a:rPr sz="1200" spc="-5" dirty="0">
                <a:latin typeface="Times New Roman"/>
                <a:cs typeface="Times New Roman"/>
              </a:rPr>
              <a:t>personalità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Padre  Universale. Tutte </a:t>
            </a:r>
            <a:r>
              <a:rPr sz="1200" dirty="0">
                <a:latin typeface="Times New Roman"/>
                <a:cs typeface="Times New Roman"/>
              </a:rPr>
              <a:t>le conoscenze </a:t>
            </a:r>
            <a:r>
              <a:rPr sz="1200" spc="-5" dirty="0">
                <a:latin typeface="Times New Roman"/>
                <a:cs typeface="Times New Roman"/>
              </a:rPr>
              <a:t>concernenti </a:t>
            </a:r>
            <a:r>
              <a:rPr sz="1200" dirty="0">
                <a:latin typeface="Times New Roman"/>
                <a:cs typeface="Times New Roman"/>
              </a:rPr>
              <a:t>il Padre e tutte le informazioni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riguardano devono provenire </a:t>
            </a:r>
            <a:r>
              <a:rPr sz="1200" dirty="0">
                <a:latin typeface="Times New Roman"/>
                <a:cs typeface="Times New Roman"/>
              </a:rPr>
              <a:t>dal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spc="5" dirty="0">
                <a:latin typeface="Times New Roman"/>
                <a:cs typeface="Times New Roman"/>
              </a:rPr>
              <a:t>Eterno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dai suoi Figli del </a:t>
            </a:r>
            <a:r>
              <a:rPr sz="1200" dirty="0">
                <a:latin typeface="Times New Roman"/>
                <a:cs typeface="Times New Roman"/>
              </a:rPr>
              <a:t>Paradiso.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Eterno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dall’eternità, ed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interamente </a:t>
            </a:r>
            <a:r>
              <a:rPr sz="1200" dirty="0">
                <a:latin typeface="Times New Roman"/>
                <a:cs typeface="Times New Roman"/>
              </a:rPr>
              <a:t>e senza limiti spirituali </a:t>
            </a:r>
            <a:r>
              <a:rPr sz="1200" spc="-5" dirty="0">
                <a:latin typeface="Times New Roman"/>
                <a:cs typeface="Times New Roman"/>
              </a:rPr>
              <a:t>uno con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Padre.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personalità  divina </a:t>
            </a:r>
            <a:r>
              <a:rPr sz="1200" spc="-5" dirty="0">
                <a:latin typeface="Times New Roman"/>
                <a:cs typeface="Times New Roman"/>
              </a:rPr>
              <a:t>essi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coordinati;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natura </a:t>
            </a:r>
            <a:r>
              <a:rPr sz="1200" dirty="0">
                <a:latin typeface="Times New Roman"/>
                <a:cs typeface="Times New Roman"/>
              </a:rPr>
              <a:t>spirituale sono </a:t>
            </a:r>
            <a:r>
              <a:rPr sz="1200" spc="-5" dirty="0">
                <a:latin typeface="Times New Roman"/>
                <a:cs typeface="Times New Roman"/>
              </a:rPr>
              <a:t>uguali; </a:t>
            </a:r>
            <a:r>
              <a:rPr sz="1200" dirty="0">
                <a:latin typeface="Times New Roman"/>
                <a:cs typeface="Times New Roman"/>
              </a:rPr>
              <a:t>in divinità sono</a:t>
            </a:r>
            <a:r>
              <a:rPr sz="1200" spc="-5" dirty="0">
                <a:latin typeface="Times New Roman"/>
                <a:cs typeface="Times New Roman"/>
              </a:rPr>
              <a:t> identici.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76200" marR="16065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(89.1) 7:7.2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carattere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potrebbe essere </a:t>
            </a:r>
            <a:r>
              <a:rPr sz="1200" dirty="0">
                <a:latin typeface="Times New Roman"/>
                <a:cs typeface="Times New Roman"/>
              </a:rPr>
              <a:t>intrinsecamente </a:t>
            </a:r>
            <a:r>
              <a:rPr sz="1200" spc="-5" dirty="0">
                <a:latin typeface="Times New Roman"/>
                <a:cs typeface="Times New Roman"/>
              </a:rPr>
              <a:t>migliorato </a:t>
            </a:r>
            <a:r>
              <a:rPr sz="1200" spc="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alcun </a:t>
            </a:r>
            <a:r>
              <a:rPr sz="1200" dirty="0">
                <a:latin typeface="Times New Roman"/>
                <a:cs typeface="Times New Roman"/>
              </a:rPr>
              <a:t>modo </a:t>
            </a:r>
            <a:r>
              <a:rPr sz="1200" spc="-5" dirty="0">
                <a:latin typeface="Times New Roman"/>
                <a:cs typeface="Times New Roman"/>
              </a:rPr>
              <a:t>nella </a:t>
            </a:r>
            <a:r>
              <a:rPr sz="1200" dirty="0">
                <a:latin typeface="Times New Roman"/>
                <a:cs typeface="Times New Roman"/>
              </a:rPr>
              <a:t>persona </a:t>
            </a:r>
            <a:r>
              <a:rPr sz="1200" spc="-5" dirty="0">
                <a:latin typeface="Times New Roman"/>
                <a:cs typeface="Times New Roman"/>
              </a:rPr>
              <a:t>del Figlio, perché </a:t>
            </a:r>
            <a:r>
              <a:rPr sz="1200" dirty="0">
                <a:latin typeface="Times New Roman"/>
                <a:cs typeface="Times New Roman"/>
              </a:rPr>
              <a:t>il divino  </a:t>
            </a:r>
            <a:r>
              <a:rPr sz="1200" spc="-5" dirty="0">
                <a:latin typeface="Times New Roman"/>
                <a:cs typeface="Times New Roman"/>
              </a:rPr>
              <a:t>Padre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infinitamente perfetto;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questo carattere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questa personalità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amplificati dalla sua liberazione del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5" dirty="0">
                <a:latin typeface="Times New Roman"/>
                <a:cs typeface="Times New Roman"/>
              </a:rPr>
              <a:t>personale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spirituale affinché </a:t>
            </a:r>
            <a:r>
              <a:rPr sz="1200" dirty="0">
                <a:latin typeface="Times New Roman"/>
                <a:cs typeface="Times New Roman"/>
              </a:rPr>
              <a:t>siano </a:t>
            </a:r>
            <a:r>
              <a:rPr sz="1200" spc="-5" dirty="0">
                <a:latin typeface="Times New Roman"/>
                <a:cs typeface="Times New Roman"/>
              </a:rPr>
              <a:t>rivelati agli esseri creature.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Prima Sorgente e </a:t>
            </a:r>
            <a:r>
              <a:rPr sz="1200" spc="-5" dirty="0">
                <a:latin typeface="Times New Roman"/>
                <a:cs typeface="Times New Roman"/>
              </a:rPr>
              <a:t>Centro </a:t>
            </a:r>
            <a:r>
              <a:rPr sz="1200" dirty="0">
                <a:latin typeface="Times New Roman"/>
                <a:cs typeface="Times New Roman"/>
              </a:rPr>
              <a:t>è molto di più di una </a:t>
            </a:r>
            <a:r>
              <a:rPr sz="1200" spc="-5" dirty="0">
                <a:latin typeface="Times New Roman"/>
                <a:cs typeface="Times New Roman"/>
              </a:rPr>
              <a:t>personalità, </a:t>
            </a:r>
            <a:r>
              <a:rPr sz="1200" spc="5" dirty="0">
                <a:latin typeface="Times New Roman"/>
                <a:cs typeface="Times New Roman"/>
              </a:rPr>
              <a:t>ma </a:t>
            </a:r>
            <a:r>
              <a:rPr sz="1200" dirty="0">
                <a:latin typeface="Times New Roman"/>
                <a:cs typeface="Times New Roman"/>
              </a:rPr>
              <a:t>tutte  le </a:t>
            </a:r>
            <a:r>
              <a:rPr sz="1200" spc="-5" dirty="0">
                <a:latin typeface="Times New Roman"/>
                <a:cs typeface="Times New Roman"/>
              </a:rPr>
              <a:t>qualità </a:t>
            </a:r>
            <a:r>
              <a:rPr sz="1200" dirty="0">
                <a:latin typeface="Times New Roman"/>
                <a:cs typeface="Times New Roman"/>
              </a:rPr>
              <a:t>spirituali della </a:t>
            </a:r>
            <a:r>
              <a:rPr sz="1200" spc="-5" dirty="0">
                <a:latin typeface="Times New Roman"/>
                <a:cs typeface="Times New Roman"/>
              </a:rPr>
              <a:t>personalità paterna della </a:t>
            </a:r>
            <a:r>
              <a:rPr sz="1200" dirty="0">
                <a:latin typeface="Times New Roman"/>
                <a:cs typeface="Times New Roman"/>
              </a:rPr>
              <a:t>Prima </a:t>
            </a:r>
            <a:r>
              <a:rPr sz="1200" spc="-5" dirty="0">
                <a:latin typeface="Times New Roman"/>
                <a:cs typeface="Times New Roman"/>
              </a:rPr>
              <a:t>Sorgente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Centro </a:t>
            </a:r>
            <a:r>
              <a:rPr sz="1200" dirty="0">
                <a:latin typeface="Times New Roman"/>
                <a:cs typeface="Times New Roman"/>
              </a:rPr>
              <a:t>sono spiritualmente </a:t>
            </a:r>
            <a:r>
              <a:rPr sz="1200" spc="-5" dirty="0">
                <a:latin typeface="Times New Roman"/>
                <a:cs typeface="Times New Roman"/>
              </a:rPr>
              <a:t>presenti nella personalità </a:t>
            </a:r>
            <a:r>
              <a:rPr sz="1200" dirty="0">
                <a:latin typeface="Times New Roman"/>
                <a:cs typeface="Times New Roman"/>
              </a:rPr>
              <a:t>assoluta  </a:t>
            </a:r>
            <a:r>
              <a:rPr sz="1200" spc="-5" dirty="0">
                <a:latin typeface="Times New Roman"/>
                <a:cs typeface="Times New Roman"/>
              </a:rPr>
              <a:t>del Figlio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Eterno.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17335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(89.2) 7:7.3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primordiale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 suoi Figli sono </a:t>
            </a:r>
            <a:r>
              <a:rPr sz="1200" spc="-5" dirty="0">
                <a:latin typeface="Times New Roman"/>
                <a:cs typeface="Times New Roman"/>
              </a:rPr>
              <a:t>impegnati </a:t>
            </a:r>
            <a:r>
              <a:rPr sz="1200" dirty="0">
                <a:latin typeface="Times New Roman"/>
                <a:cs typeface="Times New Roman"/>
              </a:rPr>
              <a:t>a fare una rivelazione </a:t>
            </a:r>
            <a:r>
              <a:rPr sz="1200" spc="-5" dirty="0">
                <a:latin typeface="Times New Roman"/>
                <a:cs typeface="Times New Roman"/>
              </a:rPr>
              <a:t>universale della </a:t>
            </a:r>
            <a:r>
              <a:rPr sz="1200" dirty="0">
                <a:latin typeface="Times New Roman"/>
                <a:cs typeface="Times New Roman"/>
              </a:rPr>
              <a:t>natura spirituale e personale </a:t>
            </a:r>
            <a:r>
              <a:rPr sz="1200" spc="-5" dirty="0">
                <a:latin typeface="Times New Roman"/>
                <a:cs typeface="Times New Roman"/>
              </a:rPr>
              <a:t>del  Padre </a:t>
            </a:r>
            <a:r>
              <a:rPr sz="1200" dirty="0">
                <a:latin typeface="Times New Roman"/>
                <a:cs typeface="Times New Roman"/>
              </a:rPr>
              <a:t>a tutta la creazione. </a:t>
            </a:r>
            <a:r>
              <a:rPr sz="1200" spc="-5" dirty="0">
                <a:latin typeface="Times New Roman"/>
                <a:cs typeface="Times New Roman"/>
              </a:rPr>
              <a:t>Nell’Universo centrale, nei Superuniversi, negli Universi locali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sui pianeti abitati </a:t>
            </a:r>
            <a:r>
              <a:rPr sz="1200" dirty="0">
                <a:latin typeface="Times New Roman"/>
                <a:cs typeface="Times New Roman"/>
              </a:rPr>
              <a:t>è un </a:t>
            </a:r>
            <a:r>
              <a:rPr sz="1200" spc="-5" dirty="0">
                <a:latin typeface="Times New Roman"/>
                <a:cs typeface="Times New Roman"/>
              </a:rPr>
              <a:t>Figlio del  Paradiso </a:t>
            </a:r>
            <a:r>
              <a:rPr sz="1200" dirty="0">
                <a:latin typeface="Times New Roman"/>
                <a:cs typeface="Times New Roman"/>
              </a:rPr>
              <a:t>che rivela il </a:t>
            </a:r>
            <a:r>
              <a:rPr sz="1200" spc="-5" dirty="0">
                <a:latin typeface="Times New Roman"/>
                <a:cs typeface="Times New Roman"/>
              </a:rPr>
              <a:t>Padre </a:t>
            </a:r>
            <a:r>
              <a:rPr sz="1200" dirty="0">
                <a:latin typeface="Times New Roman"/>
                <a:cs typeface="Times New Roman"/>
              </a:rPr>
              <a:t>Universale </a:t>
            </a:r>
            <a:r>
              <a:rPr sz="1200" spc="-5" dirty="0">
                <a:latin typeface="Times New Roman"/>
                <a:cs typeface="Times New Roman"/>
              </a:rPr>
              <a:t>agli </a:t>
            </a:r>
            <a:r>
              <a:rPr sz="1200" dirty="0">
                <a:latin typeface="Times New Roman"/>
                <a:cs typeface="Times New Roman"/>
              </a:rPr>
              <a:t>uomini e </a:t>
            </a:r>
            <a:r>
              <a:rPr sz="1200" spc="-5" dirty="0">
                <a:latin typeface="Times New Roman"/>
                <a:cs typeface="Times New Roman"/>
              </a:rPr>
              <a:t>agli angeli.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Eterno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 suoi </a:t>
            </a:r>
            <a:r>
              <a:rPr sz="1200" spc="-5" dirty="0">
                <a:latin typeface="Times New Roman"/>
                <a:cs typeface="Times New Roman"/>
              </a:rPr>
              <a:t>Figli </a:t>
            </a:r>
            <a:r>
              <a:rPr sz="1200" dirty="0">
                <a:latin typeface="Times New Roman"/>
                <a:cs typeface="Times New Roman"/>
              </a:rPr>
              <a:t>rivelano </a:t>
            </a:r>
            <a:r>
              <a:rPr sz="1200" spc="-5" dirty="0">
                <a:latin typeface="Times New Roman"/>
                <a:cs typeface="Times New Roman"/>
              </a:rPr>
              <a:t>alla creatura </a:t>
            </a:r>
            <a:r>
              <a:rPr sz="1200" dirty="0">
                <a:latin typeface="Times New Roman"/>
                <a:cs typeface="Times New Roman"/>
              </a:rPr>
              <a:t>la via </a:t>
            </a:r>
            <a:r>
              <a:rPr sz="1200" spc="-5" dirty="0">
                <a:latin typeface="Times New Roman"/>
                <a:cs typeface="Times New Roman"/>
              </a:rPr>
              <a:t>per  avvicinarsi al </a:t>
            </a:r>
            <a:r>
              <a:rPr sz="1200" dirty="0">
                <a:latin typeface="Times New Roman"/>
                <a:cs typeface="Times New Roman"/>
              </a:rPr>
              <a:t>Padre </a:t>
            </a:r>
            <a:r>
              <a:rPr sz="1200" spc="-5" dirty="0">
                <a:latin typeface="Times New Roman"/>
                <a:cs typeface="Times New Roman"/>
              </a:rPr>
              <a:t>Universale.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anche </a:t>
            </a:r>
            <a:r>
              <a:rPr sz="1200" dirty="0">
                <a:latin typeface="Times New Roman"/>
                <a:cs typeface="Times New Roman"/>
              </a:rPr>
              <a:t>noi di </a:t>
            </a:r>
            <a:r>
              <a:rPr sz="1200" spc="-5" dirty="0">
                <a:latin typeface="Times New Roman"/>
                <a:cs typeface="Times New Roman"/>
              </a:rPr>
              <a:t>origine elevata comprendiamo </a:t>
            </a:r>
            <a:r>
              <a:rPr sz="1200" dirty="0">
                <a:latin typeface="Times New Roman"/>
                <a:cs typeface="Times New Roman"/>
              </a:rPr>
              <a:t>molto più </a:t>
            </a:r>
            <a:r>
              <a:rPr sz="1200" spc="-5" dirty="0">
                <a:latin typeface="Times New Roman"/>
                <a:cs typeface="Times New Roman"/>
              </a:rPr>
              <a:t>completamente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Padre studiando </a:t>
            </a:r>
            <a:r>
              <a:rPr sz="1200" dirty="0">
                <a:latin typeface="Times New Roman"/>
                <a:cs typeface="Times New Roman"/>
              </a:rPr>
              <a:t>la  </a:t>
            </a:r>
            <a:r>
              <a:rPr sz="1200" spc="-5" dirty="0">
                <a:latin typeface="Times New Roman"/>
                <a:cs typeface="Times New Roman"/>
              </a:rPr>
              <a:t>rivelazione del suo carattere </a:t>
            </a:r>
            <a:r>
              <a:rPr sz="1200" dirty="0">
                <a:latin typeface="Times New Roman"/>
                <a:cs typeface="Times New Roman"/>
              </a:rPr>
              <a:t>e della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personalità </a:t>
            </a:r>
            <a:r>
              <a:rPr sz="1200" spc="-5" dirty="0">
                <a:latin typeface="Times New Roman"/>
                <a:cs typeface="Times New Roman"/>
              </a:rPr>
              <a:t>nel Figlio Eterno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nei Figli del Figlio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Eterno.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5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154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214995" cy="249364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6858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(89.3) 7:7.4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Padre </a:t>
            </a:r>
            <a:r>
              <a:rPr sz="1200" dirty="0">
                <a:latin typeface="Times New Roman"/>
                <a:cs typeface="Times New Roman"/>
              </a:rPr>
              <a:t>scende </a:t>
            </a:r>
            <a:r>
              <a:rPr sz="1200" spc="-5" dirty="0">
                <a:latin typeface="Times New Roman"/>
                <a:cs typeface="Times New Roman"/>
              </a:rPr>
              <a:t>verso </a:t>
            </a:r>
            <a:r>
              <a:rPr sz="1200" dirty="0">
                <a:latin typeface="Times New Roman"/>
                <a:cs typeface="Times New Roman"/>
              </a:rPr>
              <a:t>di voi in </a:t>
            </a:r>
            <a:r>
              <a:rPr sz="1200" spc="-5" dirty="0">
                <a:latin typeface="Times New Roman"/>
                <a:cs typeface="Times New Roman"/>
              </a:rPr>
              <a:t>quanto personalità soltanto tramite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Figli </a:t>
            </a:r>
            <a:r>
              <a:rPr sz="1200" dirty="0">
                <a:latin typeface="Times New Roman"/>
                <a:cs typeface="Times New Roman"/>
              </a:rPr>
              <a:t>divini del </a:t>
            </a:r>
            <a:r>
              <a:rPr sz="1200" spc="-5" dirty="0">
                <a:latin typeface="Times New Roman"/>
                <a:cs typeface="Times New Roman"/>
              </a:rPr>
              <a:t>Figlio Eterno. </a:t>
            </a:r>
            <a:r>
              <a:rPr sz="1200" dirty="0">
                <a:latin typeface="Times New Roman"/>
                <a:cs typeface="Times New Roman"/>
              </a:rPr>
              <a:t>E voi </a:t>
            </a:r>
            <a:r>
              <a:rPr sz="1200" spc="-5" dirty="0">
                <a:latin typeface="Times New Roman"/>
                <a:cs typeface="Times New Roman"/>
              </a:rPr>
              <a:t>raggiungete </a:t>
            </a:r>
            <a:r>
              <a:rPr sz="1200" spc="5" dirty="0">
                <a:latin typeface="Times New Roman"/>
                <a:cs typeface="Times New Roman"/>
              </a:rPr>
              <a:t>il Padre  </a:t>
            </a:r>
            <a:r>
              <a:rPr sz="1200" spc="-5" dirty="0">
                <a:latin typeface="Times New Roman"/>
                <a:cs typeface="Times New Roman"/>
              </a:rPr>
              <a:t>per questa </a:t>
            </a:r>
            <a:r>
              <a:rPr sz="1200" dirty="0">
                <a:latin typeface="Times New Roman"/>
                <a:cs typeface="Times New Roman"/>
              </a:rPr>
              <a:t>stessa via vivente; </a:t>
            </a:r>
            <a:r>
              <a:rPr sz="1200" spc="-5" dirty="0">
                <a:latin typeface="Times New Roman"/>
                <a:cs typeface="Times New Roman"/>
              </a:rPr>
              <a:t>ascendete al Padre </a:t>
            </a:r>
            <a:r>
              <a:rPr sz="1200" dirty="0">
                <a:latin typeface="Times New Roman"/>
                <a:cs typeface="Times New Roman"/>
              </a:rPr>
              <a:t>guidati da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gruppo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Figli </a:t>
            </a:r>
            <a:r>
              <a:rPr sz="1200" dirty="0">
                <a:latin typeface="Times New Roman"/>
                <a:cs typeface="Times New Roman"/>
              </a:rPr>
              <a:t>divini. E </a:t>
            </a:r>
            <a:r>
              <a:rPr sz="1200" spc="-5" dirty="0">
                <a:latin typeface="Times New Roman"/>
                <a:cs typeface="Times New Roman"/>
              </a:rPr>
              <a:t>ciò resta vero nonostante </a:t>
            </a:r>
            <a:r>
              <a:rPr sz="1200" dirty="0">
                <a:latin typeface="Times New Roman"/>
                <a:cs typeface="Times New Roman"/>
              </a:rPr>
              <a:t>che la vostra  </a:t>
            </a:r>
            <a:r>
              <a:rPr sz="1200" spc="-5" dirty="0">
                <a:latin typeface="Times New Roman"/>
                <a:cs typeface="Times New Roman"/>
              </a:rPr>
              <a:t>personalità stessa sia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conferimento </a:t>
            </a:r>
            <a:r>
              <a:rPr sz="1200" dirty="0">
                <a:latin typeface="Times New Roman"/>
                <a:cs typeface="Times New Roman"/>
              </a:rPr>
              <a:t>diretto </a:t>
            </a:r>
            <a:r>
              <a:rPr sz="1200" spc="-5" dirty="0">
                <a:latin typeface="Times New Roman"/>
                <a:cs typeface="Times New Roman"/>
              </a:rPr>
              <a:t>del Padre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Universale.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11303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(89.4) 7:7.5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tutte </a:t>
            </a:r>
            <a:r>
              <a:rPr sz="1200" spc="-5" dirty="0">
                <a:latin typeface="Times New Roman"/>
                <a:cs typeface="Times New Roman"/>
              </a:rPr>
              <a:t>queste estese attività della vasta </a:t>
            </a:r>
            <a:r>
              <a:rPr sz="1200" dirty="0">
                <a:latin typeface="Times New Roman"/>
                <a:cs typeface="Times New Roman"/>
              </a:rPr>
              <a:t>amministrazione spirituale </a:t>
            </a:r>
            <a:r>
              <a:rPr sz="1200" spc="-5" dirty="0">
                <a:latin typeface="Times New Roman"/>
                <a:cs typeface="Times New Roman"/>
              </a:rPr>
              <a:t>del Figlio Eterno, </a:t>
            </a:r>
            <a:r>
              <a:rPr sz="1200" dirty="0">
                <a:latin typeface="Times New Roman"/>
                <a:cs typeface="Times New Roman"/>
              </a:rPr>
              <a:t>non dimenticate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è  </a:t>
            </a:r>
            <a:r>
              <a:rPr sz="1200" spc="-5" dirty="0">
                <a:latin typeface="Times New Roman"/>
                <a:cs typeface="Times New Roman"/>
              </a:rPr>
              <a:t>veramente ed effettivamente </a:t>
            </a:r>
            <a:r>
              <a:rPr sz="1200" dirty="0">
                <a:latin typeface="Times New Roman"/>
                <a:cs typeface="Times New Roman"/>
              </a:rPr>
              <a:t>una persona </a:t>
            </a:r>
            <a:r>
              <a:rPr sz="1200" spc="-5" dirty="0">
                <a:latin typeface="Times New Roman"/>
                <a:cs typeface="Times New Roman"/>
              </a:rPr>
              <a:t>quanto </a:t>
            </a:r>
            <a:r>
              <a:rPr sz="1200" dirty="0">
                <a:latin typeface="Times New Roman"/>
                <a:cs typeface="Times New Roman"/>
              </a:rPr>
              <a:t>è una </a:t>
            </a:r>
            <a:r>
              <a:rPr sz="1200" spc="-5" dirty="0">
                <a:latin typeface="Times New Roman"/>
                <a:cs typeface="Times New Roman"/>
              </a:rPr>
              <a:t>persona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Padre.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verità, </a:t>
            </a:r>
            <a:r>
              <a:rPr sz="1200" spc="-5" dirty="0">
                <a:latin typeface="Times New Roman"/>
                <a:cs typeface="Times New Roman"/>
              </a:rPr>
              <a:t>per gli esseri appartenuti </a:t>
            </a:r>
            <a:r>
              <a:rPr sz="1200" dirty="0">
                <a:latin typeface="Times New Roman"/>
                <a:cs typeface="Times New Roman"/>
              </a:rPr>
              <a:t>un tempo all’ordine  umano, il </a:t>
            </a:r>
            <a:r>
              <a:rPr sz="1200" spc="-5" dirty="0">
                <a:latin typeface="Times New Roman"/>
                <a:cs typeface="Times New Roman"/>
              </a:rPr>
              <a:t>Figlio Eterno </a:t>
            </a:r>
            <a:r>
              <a:rPr sz="1200" dirty="0">
                <a:latin typeface="Times New Roman"/>
                <a:cs typeface="Times New Roman"/>
              </a:rPr>
              <a:t>sarà più </a:t>
            </a:r>
            <a:r>
              <a:rPr sz="1200" spc="-5" dirty="0">
                <a:latin typeface="Times New Roman"/>
                <a:cs typeface="Times New Roman"/>
              </a:rPr>
              <a:t>facile </a:t>
            </a:r>
            <a:r>
              <a:rPr sz="1200" dirty="0">
                <a:latin typeface="Times New Roman"/>
                <a:cs typeface="Times New Roman"/>
              </a:rPr>
              <a:t>da avvicinare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non il Padre </a:t>
            </a:r>
            <a:r>
              <a:rPr sz="1200" spc="-5" dirty="0">
                <a:latin typeface="Times New Roman"/>
                <a:cs typeface="Times New Roman"/>
              </a:rPr>
              <a:t>Universale. </a:t>
            </a:r>
            <a:r>
              <a:rPr sz="1200" dirty="0">
                <a:latin typeface="Times New Roman"/>
                <a:cs typeface="Times New Roman"/>
              </a:rPr>
              <a:t>Progredendo </a:t>
            </a:r>
            <a:r>
              <a:rPr sz="1200" spc="-5" dirty="0">
                <a:latin typeface="Times New Roman"/>
                <a:cs typeface="Times New Roman"/>
              </a:rPr>
              <a:t>come pellegrini del tempo attraverso 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circuiti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Havona, </a:t>
            </a:r>
            <a:r>
              <a:rPr sz="1200" dirty="0">
                <a:latin typeface="Times New Roman"/>
                <a:cs typeface="Times New Roman"/>
              </a:rPr>
              <a:t>sarete </a:t>
            </a:r>
            <a:r>
              <a:rPr sz="1200" spc="-5" dirty="0">
                <a:latin typeface="Times New Roman"/>
                <a:cs typeface="Times New Roman"/>
              </a:rPr>
              <a:t>qualificati per raggiungere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molto prima di </a:t>
            </a:r>
            <a:r>
              <a:rPr sz="1200" spc="-5" dirty="0">
                <a:latin typeface="Times New Roman"/>
                <a:cs typeface="Times New Roman"/>
              </a:rPr>
              <a:t>essere preparati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discernere </a:t>
            </a:r>
            <a:r>
              <a:rPr sz="1200" dirty="0">
                <a:latin typeface="Times New Roman"/>
                <a:cs typeface="Times New Roman"/>
              </a:rPr>
              <a:t>il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Padre.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76200" marR="31115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(89.5) 7:7.6 </a:t>
            </a:r>
            <a:r>
              <a:rPr sz="1200" spc="-5" dirty="0">
                <a:latin typeface="Times New Roman"/>
                <a:cs typeface="Times New Roman"/>
              </a:rPr>
              <a:t>Potreste comprendere meglio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carattere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natura </a:t>
            </a:r>
            <a:r>
              <a:rPr sz="1200" dirty="0">
                <a:latin typeface="Times New Roman"/>
                <a:cs typeface="Times New Roman"/>
              </a:rPr>
              <a:t>misericordiosa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Figlio </a:t>
            </a:r>
            <a:r>
              <a:rPr sz="1200" spc="-5" dirty="0">
                <a:latin typeface="Times New Roman"/>
                <a:cs typeface="Times New Roman"/>
              </a:rPr>
              <a:t>Eterno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misericordia meditando </a:t>
            </a:r>
            <a:r>
              <a:rPr sz="1200" dirty="0">
                <a:latin typeface="Times New Roman"/>
                <a:cs typeface="Times New Roman"/>
              </a:rPr>
              <a:t>sulla  </a:t>
            </a:r>
            <a:r>
              <a:rPr sz="1200" spc="-5" dirty="0">
                <a:latin typeface="Times New Roman"/>
                <a:cs typeface="Times New Roman"/>
              </a:rPr>
              <a:t>rivelazione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questi attributi </a:t>
            </a:r>
            <a:r>
              <a:rPr sz="1200" dirty="0">
                <a:latin typeface="Times New Roman"/>
                <a:cs typeface="Times New Roman"/>
              </a:rPr>
              <a:t>divini che è stata fatta in servizio </a:t>
            </a:r>
            <a:r>
              <a:rPr sz="1200" spc="-5" dirty="0">
                <a:latin typeface="Times New Roman"/>
                <a:cs typeface="Times New Roman"/>
              </a:rPr>
              <a:t>amorevole </a:t>
            </a:r>
            <a:r>
              <a:rPr sz="1200" dirty="0">
                <a:latin typeface="Times New Roman"/>
                <a:cs typeface="Times New Roman"/>
              </a:rPr>
              <a:t>dal vostro </a:t>
            </a:r>
            <a:r>
              <a:rPr sz="1200" spc="-5" dirty="0">
                <a:latin typeface="Times New Roman"/>
                <a:cs typeface="Times New Roman"/>
              </a:rPr>
              <a:t>stesso Figlio Creatore, </a:t>
            </a:r>
            <a:r>
              <a:rPr sz="1200" dirty="0">
                <a:latin typeface="Times New Roman"/>
                <a:cs typeface="Times New Roman"/>
              </a:rPr>
              <a:t>un tempo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Figlio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dell’Uomo </a:t>
            </a:r>
            <a:r>
              <a:rPr sz="1200" dirty="0">
                <a:latin typeface="Times New Roman"/>
                <a:cs typeface="Times New Roman"/>
              </a:rPr>
              <a:t>sulla </a:t>
            </a:r>
            <a:r>
              <a:rPr sz="1200" spc="-5" dirty="0">
                <a:latin typeface="Times New Roman"/>
                <a:cs typeface="Times New Roman"/>
              </a:rPr>
              <a:t>terra, </a:t>
            </a:r>
            <a:r>
              <a:rPr sz="1200" spc="5" dirty="0">
                <a:latin typeface="Times New Roman"/>
                <a:cs typeface="Times New Roman"/>
              </a:rPr>
              <a:t>ora </a:t>
            </a:r>
            <a:r>
              <a:rPr sz="1200" spc="-5" dirty="0">
                <a:latin typeface="Times New Roman"/>
                <a:cs typeface="Times New Roman"/>
              </a:rPr>
              <a:t>sovrano </a:t>
            </a:r>
            <a:r>
              <a:rPr sz="1200" dirty="0">
                <a:latin typeface="Times New Roman"/>
                <a:cs typeface="Times New Roman"/>
              </a:rPr>
              <a:t>eccelso del vostro </a:t>
            </a:r>
            <a:r>
              <a:rPr sz="1200" spc="-5" dirty="0">
                <a:latin typeface="Times New Roman"/>
                <a:cs typeface="Times New Roman"/>
              </a:rPr>
              <a:t>Universo locale </a:t>
            </a:r>
            <a:r>
              <a:rPr sz="1200" dirty="0">
                <a:latin typeface="Times New Roman"/>
                <a:cs typeface="Times New Roman"/>
              </a:rPr>
              <a:t>— il </a:t>
            </a:r>
            <a:r>
              <a:rPr sz="1200" spc="-5" dirty="0">
                <a:latin typeface="Times New Roman"/>
                <a:cs typeface="Times New Roman"/>
              </a:rPr>
              <a:t>Figlio dell’Uomo 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Dio.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(89.6) 7:7.7 </a:t>
            </a:r>
            <a:r>
              <a:rPr sz="1200" spc="-5" dirty="0">
                <a:latin typeface="Times New Roman"/>
                <a:cs typeface="Times New Roman"/>
              </a:rPr>
              <a:t>[Redatto </a:t>
            </a:r>
            <a:r>
              <a:rPr sz="1200" dirty="0">
                <a:latin typeface="Times New Roman"/>
                <a:cs typeface="Times New Roman"/>
              </a:rPr>
              <a:t>da un </a:t>
            </a:r>
            <a:r>
              <a:rPr sz="1200" spc="-5" dirty="0">
                <a:latin typeface="Times New Roman"/>
                <a:cs typeface="Times New Roman"/>
              </a:rPr>
              <a:t>Consigliere </a:t>
            </a:r>
            <a:r>
              <a:rPr sz="1200" dirty="0">
                <a:latin typeface="Times New Roman"/>
                <a:cs typeface="Times New Roman"/>
              </a:rPr>
              <a:t>Divino </a:t>
            </a:r>
            <a:r>
              <a:rPr sz="1200" spc="-5" dirty="0">
                <a:latin typeface="Times New Roman"/>
                <a:cs typeface="Times New Roman"/>
              </a:rPr>
              <a:t>incaricato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formulare questa </a:t>
            </a:r>
            <a:r>
              <a:rPr sz="1200" dirty="0">
                <a:latin typeface="Times New Roman"/>
                <a:cs typeface="Times New Roman"/>
              </a:rPr>
              <a:t>esposizione </a:t>
            </a:r>
            <a:r>
              <a:rPr sz="1200" spc="-5" dirty="0">
                <a:latin typeface="Times New Roman"/>
                <a:cs typeface="Times New Roman"/>
              </a:rPr>
              <a:t>che descrive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Eterno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Paradiso.]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5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155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08761"/>
            <a:ext cx="8153400" cy="352425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76200" algn="just">
              <a:lnSpc>
                <a:spcPct val="100000"/>
              </a:lnSpc>
              <a:spcBef>
                <a:spcPts val="95"/>
              </a:spcBef>
            </a:pPr>
            <a:r>
              <a:rPr sz="2200" b="1" spc="-5" dirty="0">
                <a:solidFill>
                  <a:srgbClr val="933634"/>
                </a:solidFill>
                <a:latin typeface="Times New Roman"/>
                <a:cs typeface="Times New Roman"/>
              </a:rPr>
              <a:t>Fascicolo </a:t>
            </a:r>
            <a:r>
              <a:rPr sz="2200" b="1" spc="5" dirty="0">
                <a:solidFill>
                  <a:srgbClr val="933634"/>
                </a:solidFill>
                <a:latin typeface="Times New Roman"/>
                <a:cs typeface="Times New Roman"/>
              </a:rPr>
              <a:t>8: </a:t>
            </a:r>
            <a:r>
              <a:rPr sz="2200" b="1" spc="-5" dirty="0">
                <a:solidFill>
                  <a:srgbClr val="933634"/>
                </a:solidFill>
                <a:latin typeface="Times New Roman"/>
                <a:cs typeface="Times New Roman"/>
              </a:rPr>
              <a:t>Lo Spirito</a:t>
            </a:r>
            <a:r>
              <a:rPr sz="2200" b="1" spc="5" dirty="0">
                <a:solidFill>
                  <a:srgbClr val="933634"/>
                </a:solidFill>
                <a:latin typeface="Times New Roman"/>
                <a:cs typeface="Times New Roman"/>
              </a:rPr>
              <a:t> </a:t>
            </a:r>
            <a:r>
              <a:rPr sz="2200" b="1" spc="-5" dirty="0">
                <a:solidFill>
                  <a:srgbClr val="933634"/>
                </a:solidFill>
                <a:latin typeface="Times New Roman"/>
                <a:cs typeface="Times New Roman"/>
              </a:rPr>
              <a:t>Infinito</a:t>
            </a:r>
            <a:endParaRPr sz="2200">
              <a:latin typeface="Times New Roman"/>
              <a:cs typeface="Times New Roman"/>
            </a:endParaRPr>
          </a:p>
          <a:p>
            <a:pPr marL="76200" marR="194945" algn="just">
              <a:lnSpc>
                <a:spcPts val="1380"/>
              </a:lnSpc>
              <a:spcBef>
                <a:spcPts val="142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(90.1) 8:0.1 </a:t>
            </a:r>
            <a:r>
              <a:rPr sz="1200" spc="-10" dirty="0">
                <a:latin typeface="Times New Roman"/>
                <a:cs typeface="Times New Roman"/>
              </a:rPr>
              <a:t>NELLA </a:t>
            </a:r>
            <a:r>
              <a:rPr sz="1200" dirty="0">
                <a:latin typeface="Times New Roman"/>
                <a:cs typeface="Times New Roman"/>
              </a:rPr>
              <a:t>lontana </a:t>
            </a:r>
            <a:r>
              <a:rPr sz="1200" spc="-5" dirty="0">
                <a:latin typeface="Times New Roman"/>
                <a:cs typeface="Times New Roman"/>
              </a:rPr>
              <a:t>eternità, quando </a:t>
            </a:r>
            <a:r>
              <a:rPr sz="1200" dirty="0">
                <a:latin typeface="Times New Roman"/>
                <a:cs typeface="Times New Roman"/>
              </a:rPr>
              <a:t>il “primo” </a:t>
            </a:r>
            <a:r>
              <a:rPr sz="1200" spc="-5" dirty="0">
                <a:latin typeface="Times New Roman"/>
                <a:cs typeface="Times New Roman"/>
              </a:rPr>
              <a:t>pensiero </a:t>
            </a:r>
            <a:r>
              <a:rPr sz="1200" dirty="0">
                <a:latin typeface="Times New Roman"/>
                <a:cs typeface="Times New Roman"/>
              </a:rPr>
              <a:t>infinito ed </a:t>
            </a:r>
            <a:r>
              <a:rPr sz="1200" spc="-5" dirty="0">
                <a:latin typeface="Times New Roman"/>
                <a:cs typeface="Times New Roman"/>
              </a:rPr>
              <a:t>assoluto del Padre Universale trova nel Figlio </a:t>
            </a:r>
            <a:r>
              <a:rPr sz="1200" dirty="0">
                <a:latin typeface="Times New Roman"/>
                <a:cs typeface="Times New Roman"/>
              </a:rPr>
              <a:t>Eterno un  </a:t>
            </a:r>
            <a:r>
              <a:rPr sz="1200" spc="-5" dirty="0">
                <a:latin typeface="Times New Roman"/>
                <a:cs typeface="Times New Roman"/>
              </a:rPr>
              <a:t>verbo così perfetto ed adeguato </a:t>
            </a:r>
            <a:r>
              <a:rPr sz="1200" dirty="0">
                <a:latin typeface="Times New Roman"/>
                <a:cs typeface="Times New Roman"/>
              </a:rPr>
              <a:t>per la sua </a:t>
            </a:r>
            <a:r>
              <a:rPr sz="1200" spc="-5" dirty="0">
                <a:latin typeface="Times New Roman"/>
                <a:cs typeface="Times New Roman"/>
              </a:rPr>
              <a:t>espressione divina, </a:t>
            </a:r>
            <a:r>
              <a:rPr sz="1200" dirty="0">
                <a:latin typeface="Times New Roman"/>
                <a:cs typeface="Times New Roman"/>
              </a:rPr>
              <a:t>ne </a:t>
            </a:r>
            <a:r>
              <a:rPr sz="1200" spc="-5" dirty="0">
                <a:latin typeface="Times New Roman"/>
                <a:cs typeface="Times New Roman"/>
              </a:rPr>
              <a:t>risulta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desiderio supremo </a:t>
            </a:r>
            <a:r>
              <a:rPr sz="1200" dirty="0">
                <a:latin typeface="Times New Roman"/>
                <a:cs typeface="Times New Roman"/>
              </a:rPr>
              <a:t>del Dio-Pensiero e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Dio-Verbo di  </a:t>
            </a:r>
            <a:r>
              <a:rPr sz="1200" spc="-5" dirty="0">
                <a:latin typeface="Times New Roman"/>
                <a:cs typeface="Times New Roman"/>
              </a:rPr>
              <a:t>avere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agente </a:t>
            </a:r>
            <a:r>
              <a:rPr sz="1200" dirty="0">
                <a:latin typeface="Times New Roman"/>
                <a:cs typeface="Times New Roman"/>
              </a:rPr>
              <a:t>universale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infinito di mutua </a:t>
            </a:r>
            <a:r>
              <a:rPr sz="1200" spc="-5" dirty="0">
                <a:latin typeface="Times New Roman"/>
                <a:cs typeface="Times New Roman"/>
              </a:rPr>
              <a:t>espressione </a:t>
            </a:r>
            <a:r>
              <a:rPr sz="1200" dirty="0">
                <a:latin typeface="Times New Roman"/>
                <a:cs typeface="Times New Roman"/>
              </a:rPr>
              <a:t>e d’azione </a:t>
            </a:r>
            <a:r>
              <a:rPr sz="1200" spc="-5" dirty="0">
                <a:latin typeface="Times New Roman"/>
                <a:cs typeface="Times New Roman"/>
              </a:rPr>
              <a:t>congiunta.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685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(90.2) 8:0.2 </a:t>
            </a:r>
            <a:r>
              <a:rPr sz="1200" spc="-5" dirty="0">
                <a:latin typeface="Times New Roman"/>
                <a:cs typeface="Times New Roman"/>
              </a:rPr>
              <a:t>Agli albori dell’eternità,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Padre </a:t>
            </a:r>
            <a:r>
              <a:rPr sz="1200" dirty="0">
                <a:latin typeface="Times New Roman"/>
                <a:cs typeface="Times New Roman"/>
              </a:rPr>
              <a:t>ed il </a:t>
            </a:r>
            <a:r>
              <a:rPr sz="1200" spc="-5" dirty="0">
                <a:latin typeface="Times New Roman"/>
                <a:cs typeface="Times New Roman"/>
              </a:rPr>
              <a:t>Figlio divengono entrambi infinitamente consapevoli della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reciproca  interdipendenza, della </a:t>
            </a:r>
            <a:r>
              <a:rPr sz="1200" dirty="0">
                <a:latin typeface="Times New Roman"/>
                <a:cs typeface="Times New Roman"/>
              </a:rPr>
              <a:t>loro unità </a:t>
            </a:r>
            <a:r>
              <a:rPr sz="1200" spc="-5" dirty="0">
                <a:latin typeface="Times New Roman"/>
                <a:cs typeface="Times New Roman"/>
              </a:rPr>
              <a:t>eterna ed </a:t>
            </a:r>
            <a:r>
              <a:rPr sz="1200" dirty="0">
                <a:latin typeface="Times New Roman"/>
                <a:cs typeface="Times New Roman"/>
              </a:rPr>
              <a:t>assoluta; e </a:t>
            </a:r>
            <a:r>
              <a:rPr sz="1200" spc="-5" dirty="0">
                <a:latin typeface="Times New Roman"/>
                <a:cs typeface="Times New Roman"/>
              </a:rPr>
              <a:t>perciò </a:t>
            </a:r>
            <a:r>
              <a:rPr sz="1200" dirty="0">
                <a:latin typeface="Times New Roman"/>
                <a:cs typeface="Times New Roman"/>
              </a:rPr>
              <a:t>fanno un </a:t>
            </a:r>
            <a:r>
              <a:rPr sz="1200" spc="-5" dirty="0">
                <a:latin typeface="Times New Roman"/>
                <a:cs typeface="Times New Roman"/>
              </a:rPr>
              <a:t>patto </a:t>
            </a:r>
            <a:r>
              <a:rPr sz="1200" dirty="0">
                <a:latin typeface="Times New Roman"/>
                <a:cs typeface="Times New Roman"/>
              </a:rPr>
              <a:t>infinito ed eterno </a:t>
            </a:r>
            <a:r>
              <a:rPr sz="1200" spc="-5" dirty="0">
                <a:latin typeface="Times New Roman"/>
                <a:cs typeface="Times New Roman"/>
              </a:rPr>
              <a:t>d’associazione </a:t>
            </a:r>
            <a:r>
              <a:rPr sz="1200" dirty="0">
                <a:latin typeface="Times New Roman"/>
                <a:cs typeface="Times New Roman"/>
              </a:rPr>
              <a:t>divina. </a:t>
            </a:r>
            <a:r>
              <a:rPr sz="1200" spc="-5" dirty="0">
                <a:latin typeface="Times New Roman"/>
                <a:cs typeface="Times New Roman"/>
              </a:rPr>
              <a:t>Questa intesa  perpetua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concepita per l’esecuzione dei loro concetti congiunti nell’intero cerchio dell’eternità;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5" dirty="0">
                <a:latin typeface="Times New Roman"/>
                <a:cs typeface="Times New Roman"/>
              </a:rPr>
              <a:t>da </a:t>
            </a:r>
            <a:r>
              <a:rPr sz="1200" dirty="0">
                <a:latin typeface="Times New Roman"/>
                <a:cs typeface="Times New Roman"/>
              </a:rPr>
              <a:t>tale evento </a:t>
            </a:r>
            <a:r>
              <a:rPr sz="1200" spc="-5" dirty="0">
                <a:latin typeface="Times New Roman"/>
                <a:cs typeface="Times New Roman"/>
              </a:rPr>
              <a:t>eterno </a:t>
            </a:r>
            <a:r>
              <a:rPr sz="1200" dirty="0">
                <a:latin typeface="Times New Roman"/>
                <a:cs typeface="Times New Roman"/>
              </a:rPr>
              <a:t>il Padre </a:t>
            </a:r>
            <a:r>
              <a:rPr sz="1200" spc="-5" dirty="0">
                <a:latin typeface="Times New Roman"/>
                <a:cs typeface="Times New Roman"/>
              </a:rPr>
              <a:t>ed 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proseguono </a:t>
            </a:r>
            <a:r>
              <a:rPr sz="1200" dirty="0">
                <a:latin typeface="Times New Roman"/>
                <a:cs typeface="Times New Roman"/>
              </a:rPr>
              <a:t>in questa unione </a:t>
            </a:r>
            <a:r>
              <a:rPr sz="1200" spc="-5" dirty="0">
                <a:latin typeface="Times New Roman"/>
                <a:cs typeface="Times New Roman"/>
              </a:rPr>
              <a:t>divina.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26035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(90.3) 8:0.3 </a:t>
            </a:r>
            <a:r>
              <a:rPr sz="1200" dirty="0">
                <a:latin typeface="Times New Roman"/>
                <a:cs typeface="Times New Roman"/>
              </a:rPr>
              <a:t>Siamo </a:t>
            </a:r>
            <a:r>
              <a:rPr sz="1200" spc="-5" dirty="0">
                <a:latin typeface="Times New Roman"/>
                <a:cs typeface="Times New Roman"/>
              </a:rPr>
              <a:t>ora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fronte all’origine nell’eternità dello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Infinito,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Terza </a:t>
            </a:r>
            <a:r>
              <a:rPr sz="1200" dirty="0">
                <a:latin typeface="Times New Roman"/>
                <a:cs typeface="Times New Roman"/>
              </a:rPr>
              <a:t>Persona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Deità. </a:t>
            </a:r>
            <a:r>
              <a:rPr sz="1200" spc="-5" dirty="0">
                <a:latin typeface="Times New Roman"/>
                <a:cs typeface="Times New Roman"/>
              </a:rPr>
              <a:t>Nell’istante stesso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cui  Dio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Padre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concepiscono congiuntamente un’azione </a:t>
            </a:r>
            <a:r>
              <a:rPr sz="1200" dirty="0">
                <a:latin typeface="Times New Roman"/>
                <a:cs typeface="Times New Roman"/>
              </a:rPr>
              <a:t>identica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infinita — </a:t>
            </a:r>
            <a:r>
              <a:rPr sz="1200" spc="-5" dirty="0">
                <a:latin typeface="Times New Roman"/>
                <a:cs typeface="Times New Roman"/>
              </a:rPr>
              <a:t>l’esecuzione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piano-pensiero  assoluto </a:t>
            </a:r>
            <a:r>
              <a:rPr sz="1200" dirty="0">
                <a:latin typeface="Times New Roman"/>
                <a:cs typeface="Times New Roman"/>
              </a:rPr>
              <a:t>— in quello stesso </a:t>
            </a:r>
            <a:r>
              <a:rPr sz="1200" spc="-5" dirty="0">
                <a:latin typeface="Times New Roman"/>
                <a:cs typeface="Times New Roman"/>
              </a:rPr>
              <a:t>momento </a:t>
            </a:r>
            <a:r>
              <a:rPr sz="1200" dirty="0">
                <a:latin typeface="Times New Roman"/>
                <a:cs typeface="Times New Roman"/>
              </a:rPr>
              <a:t>lo Spirito </a:t>
            </a:r>
            <a:r>
              <a:rPr sz="1200" spc="-5" dirty="0">
                <a:latin typeface="Times New Roman"/>
                <a:cs typeface="Times New Roman"/>
              </a:rPr>
              <a:t>Infinito scaturisce all’esistenza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pieno </a:t>
            </a:r>
            <a:r>
              <a:rPr sz="1200" dirty="0">
                <a:latin typeface="Times New Roman"/>
                <a:cs typeface="Times New Roman"/>
              </a:rPr>
              <a:t>possesso </a:t>
            </a:r>
            <a:r>
              <a:rPr sz="1200" spc="-5" dirty="0">
                <a:latin typeface="Times New Roman"/>
                <a:cs typeface="Times New Roman"/>
              </a:rPr>
              <a:t>dei suoi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mezzi.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13398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(90.4) 8:0.4 </a:t>
            </a:r>
            <a:r>
              <a:rPr sz="1200" spc="-5" dirty="0">
                <a:latin typeface="Times New Roman"/>
                <a:cs typeface="Times New Roman"/>
              </a:rPr>
              <a:t>Esponendo </a:t>
            </a:r>
            <a:r>
              <a:rPr sz="1200" dirty="0">
                <a:latin typeface="Times New Roman"/>
                <a:cs typeface="Times New Roman"/>
              </a:rPr>
              <a:t>in questo modo la </a:t>
            </a:r>
            <a:r>
              <a:rPr sz="1200" spc="-5" dirty="0">
                <a:latin typeface="Times New Roman"/>
                <a:cs typeface="Times New Roman"/>
              </a:rPr>
              <a:t>successione dell’origine delle Deità, </a:t>
            </a:r>
            <a:r>
              <a:rPr sz="1200" dirty="0">
                <a:latin typeface="Times New Roman"/>
                <a:cs typeface="Times New Roman"/>
              </a:rPr>
              <a:t>io </a:t>
            </a:r>
            <a:r>
              <a:rPr sz="1200" spc="-5" dirty="0">
                <a:latin typeface="Times New Roman"/>
                <a:cs typeface="Times New Roman"/>
              </a:rPr>
              <a:t>cerco semplicemente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mettervi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grado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raffigurare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loro relazione.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realtà </a:t>
            </a:r>
            <a:r>
              <a:rPr sz="1200" spc="-5" dirty="0">
                <a:latin typeface="Times New Roman"/>
                <a:cs typeface="Times New Roman"/>
              </a:rPr>
              <a:t>esse esistono </a:t>
            </a:r>
            <a:r>
              <a:rPr sz="1200" dirty="0">
                <a:latin typeface="Times New Roman"/>
                <a:cs typeface="Times New Roman"/>
              </a:rPr>
              <a:t>tutte e tre </a:t>
            </a:r>
            <a:r>
              <a:rPr sz="1200" spc="-5" dirty="0">
                <a:latin typeface="Times New Roman"/>
                <a:cs typeface="Times New Roman"/>
              </a:rPr>
              <a:t>fin dall’eternità; sono esistenziali. Non hanno </a:t>
            </a:r>
            <a:r>
              <a:rPr sz="1200" dirty="0">
                <a:latin typeface="Times New Roman"/>
                <a:cs typeface="Times New Roman"/>
              </a:rPr>
              <a:t>né inizio né </a:t>
            </a:r>
            <a:r>
              <a:rPr sz="1200" spc="-5" dirty="0">
                <a:latin typeface="Times New Roman"/>
                <a:cs typeface="Times New Roman"/>
              </a:rPr>
              <a:t>fine; sono  coordinate, </a:t>
            </a:r>
            <a:r>
              <a:rPr sz="1200" dirty="0">
                <a:latin typeface="Times New Roman"/>
                <a:cs typeface="Times New Roman"/>
              </a:rPr>
              <a:t>supreme, ultime, </a:t>
            </a:r>
            <a:r>
              <a:rPr sz="1200" spc="-5" dirty="0">
                <a:latin typeface="Times New Roman"/>
                <a:cs typeface="Times New Roman"/>
              </a:rPr>
              <a:t>assolute ed </a:t>
            </a:r>
            <a:r>
              <a:rPr sz="1200" dirty="0">
                <a:latin typeface="Times New Roman"/>
                <a:cs typeface="Times New Roman"/>
              </a:rPr>
              <a:t>infinite. </a:t>
            </a:r>
            <a:r>
              <a:rPr sz="1200" spc="-5" dirty="0">
                <a:latin typeface="Times New Roman"/>
                <a:cs typeface="Times New Roman"/>
              </a:rPr>
              <a:t>Esse </a:t>
            </a:r>
            <a:r>
              <a:rPr sz="1200" dirty="0">
                <a:latin typeface="Times New Roman"/>
                <a:cs typeface="Times New Roman"/>
              </a:rPr>
              <a:t>sono, sono sempre state e sempre </a:t>
            </a:r>
            <a:r>
              <a:rPr sz="1200" spc="-5" dirty="0">
                <a:latin typeface="Times New Roman"/>
                <a:cs typeface="Times New Roman"/>
              </a:rPr>
              <a:t>saranno. </a:t>
            </a:r>
            <a:r>
              <a:rPr sz="1200" dirty="0">
                <a:latin typeface="Times New Roman"/>
                <a:cs typeface="Times New Roman"/>
              </a:rPr>
              <a:t>E sono tre </a:t>
            </a:r>
            <a:r>
              <a:rPr sz="1200" spc="-5" dirty="0">
                <a:latin typeface="Times New Roman"/>
                <a:cs typeface="Times New Roman"/>
              </a:rPr>
              <a:t>persone </a:t>
            </a:r>
            <a:r>
              <a:rPr sz="1200" dirty="0">
                <a:latin typeface="Times New Roman"/>
                <a:cs typeface="Times New Roman"/>
              </a:rPr>
              <a:t>distintamente  </a:t>
            </a:r>
            <a:r>
              <a:rPr sz="1200" spc="-5" dirty="0">
                <a:latin typeface="Times New Roman"/>
                <a:cs typeface="Times New Roman"/>
              </a:rPr>
              <a:t>individualizzate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eternamente </a:t>
            </a:r>
            <a:r>
              <a:rPr sz="1200" dirty="0">
                <a:latin typeface="Times New Roman"/>
                <a:cs typeface="Times New Roman"/>
              </a:rPr>
              <a:t>associate,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Padre, Dio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lo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Spirito.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5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156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4858"/>
            <a:ext cx="8185784" cy="395541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76200">
              <a:lnSpc>
                <a:spcPct val="100000"/>
              </a:lnSpc>
              <a:spcBef>
                <a:spcPts val="95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1. Il </a:t>
            </a:r>
            <a:r>
              <a:rPr sz="1600" b="1" spc="-10" dirty="0">
                <a:solidFill>
                  <a:srgbClr val="1F487C"/>
                </a:solidFill>
                <a:latin typeface="Times New Roman"/>
                <a:cs typeface="Times New Roman"/>
              </a:rPr>
              <a:t>Dio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d’Azione</a:t>
            </a:r>
            <a:endParaRPr sz="1600">
              <a:latin typeface="Times New Roman"/>
              <a:cs typeface="Times New Roman"/>
            </a:endParaRPr>
          </a:p>
          <a:p>
            <a:pPr marL="76200" marR="194310">
              <a:lnSpc>
                <a:spcPts val="1380"/>
              </a:lnSpc>
              <a:spcBef>
                <a:spcPts val="141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(90.5) 8:1.1 </a:t>
            </a:r>
            <a:r>
              <a:rPr sz="1200" spc="-5" dirty="0">
                <a:latin typeface="Times New Roman"/>
                <a:cs typeface="Times New Roman"/>
              </a:rPr>
              <a:t>Nell’eternità del passato, con </a:t>
            </a:r>
            <a:r>
              <a:rPr sz="1200" dirty="0">
                <a:latin typeface="Times New Roman"/>
                <a:cs typeface="Times New Roman"/>
              </a:rPr>
              <a:t>la personalizzazione </a:t>
            </a:r>
            <a:r>
              <a:rPr sz="1200" spc="-5" dirty="0">
                <a:latin typeface="Times New Roman"/>
                <a:cs typeface="Times New Roman"/>
              </a:rPr>
              <a:t>dello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Infinito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ciclo </a:t>
            </a:r>
            <a:r>
              <a:rPr sz="1200" dirty="0">
                <a:latin typeface="Times New Roman"/>
                <a:cs typeface="Times New Roman"/>
              </a:rPr>
              <a:t>divino della </a:t>
            </a:r>
            <a:r>
              <a:rPr sz="1200" spc="-5" dirty="0">
                <a:latin typeface="Times New Roman"/>
                <a:cs typeface="Times New Roman"/>
              </a:rPr>
              <a:t>personalità </a:t>
            </a:r>
            <a:r>
              <a:rPr sz="1200" dirty="0">
                <a:latin typeface="Times New Roman"/>
                <a:cs typeface="Times New Roman"/>
              </a:rPr>
              <a:t>diviene perfetto e  </a:t>
            </a:r>
            <a:r>
              <a:rPr sz="1200" spc="-5" dirty="0">
                <a:latin typeface="Times New Roman"/>
                <a:cs typeface="Times New Roman"/>
              </a:rPr>
              <a:t>completo.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d’Azione è </a:t>
            </a:r>
            <a:r>
              <a:rPr sz="1200" spc="-5" dirty="0">
                <a:latin typeface="Times New Roman"/>
                <a:cs typeface="Times New Roman"/>
              </a:rPr>
              <a:t>esistente, </a:t>
            </a:r>
            <a:r>
              <a:rPr sz="1200" dirty="0">
                <a:latin typeface="Times New Roman"/>
                <a:cs typeface="Times New Roman"/>
              </a:rPr>
              <a:t>e l’immenso </a:t>
            </a:r>
            <a:r>
              <a:rPr sz="1200" spc="-5" dirty="0">
                <a:latin typeface="Times New Roman"/>
                <a:cs typeface="Times New Roman"/>
              </a:rPr>
              <a:t>scenario </a:t>
            </a:r>
            <a:r>
              <a:rPr sz="1200" dirty="0">
                <a:latin typeface="Times New Roman"/>
                <a:cs typeface="Times New Roman"/>
              </a:rPr>
              <a:t>dello </a:t>
            </a:r>
            <a:r>
              <a:rPr sz="1200" spc="-5" dirty="0">
                <a:latin typeface="Times New Roman"/>
                <a:cs typeface="Times New Roman"/>
              </a:rPr>
              <a:t>spazio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pronto </a:t>
            </a:r>
            <a:r>
              <a:rPr sz="1200" dirty="0">
                <a:latin typeface="Times New Roman"/>
                <a:cs typeface="Times New Roman"/>
              </a:rPr>
              <a:t>per il </a:t>
            </a:r>
            <a:r>
              <a:rPr sz="1200" spc="-5" dirty="0">
                <a:latin typeface="Times New Roman"/>
                <a:cs typeface="Times New Roman"/>
              </a:rPr>
              <a:t>prodigioso </a:t>
            </a:r>
            <a:r>
              <a:rPr sz="1200" dirty="0">
                <a:latin typeface="Times New Roman"/>
                <a:cs typeface="Times New Roman"/>
              </a:rPr>
              <a:t>spettacolo della </a:t>
            </a:r>
            <a:r>
              <a:rPr sz="1200" spc="-5" dirty="0">
                <a:latin typeface="Times New Roman"/>
                <a:cs typeface="Times New Roman"/>
              </a:rPr>
              <a:t>creazione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—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l’avventura universale </a:t>
            </a:r>
            <a:r>
              <a:rPr sz="1200" dirty="0">
                <a:latin typeface="Times New Roman"/>
                <a:cs typeface="Times New Roman"/>
              </a:rPr>
              <a:t>— il </a:t>
            </a:r>
            <a:r>
              <a:rPr sz="1200" spc="-5" dirty="0">
                <a:latin typeface="Times New Roman"/>
                <a:cs typeface="Times New Roman"/>
              </a:rPr>
              <a:t>panorama </a:t>
            </a:r>
            <a:r>
              <a:rPr sz="1200" dirty="0">
                <a:latin typeface="Times New Roman"/>
                <a:cs typeface="Times New Roman"/>
              </a:rPr>
              <a:t>divino delle </a:t>
            </a:r>
            <a:r>
              <a:rPr sz="1200" spc="-5" dirty="0">
                <a:latin typeface="Times New Roman"/>
                <a:cs typeface="Times New Roman"/>
              </a:rPr>
              <a:t>ere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eterne.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28892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(90.6) 8:1.2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primo </a:t>
            </a:r>
            <a:r>
              <a:rPr sz="1200" spc="-5" dirty="0">
                <a:latin typeface="Times New Roman"/>
                <a:cs typeface="Times New Roman"/>
              </a:rPr>
              <a:t>atto dello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Infinito </a:t>
            </a:r>
            <a:r>
              <a:rPr sz="1200" dirty="0">
                <a:latin typeface="Times New Roman"/>
                <a:cs typeface="Times New Roman"/>
              </a:rPr>
              <a:t>è di </a:t>
            </a:r>
            <a:r>
              <a:rPr sz="1200" spc="-5" dirty="0">
                <a:latin typeface="Times New Roman"/>
                <a:cs typeface="Times New Roman"/>
              </a:rPr>
              <a:t>esaminare </a:t>
            </a:r>
            <a:r>
              <a:rPr sz="1200" dirty="0">
                <a:latin typeface="Times New Roman"/>
                <a:cs typeface="Times New Roman"/>
              </a:rPr>
              <a:t>e riconoscere i suoi </a:t>
            </a:r>
            <a:r>
              <a:rPr sz="1200" spc="-5" dirty="0">
                <a:latin typeface="Times New Roman"/>
                <a:cs typeface="Times New Roman"/>
              </a:rPr>
              <a:t>genitori </a:t>
            </a:r>
            <a:r>
              <a:rPr sz="1200" dirty="0">
                <a:latin typeface="Times New Roman"/>
                <a:cs typeface="Times New Roman"/>
              </a:rPr>
              <a:t>divini, il </a:t>
            </a:r>
            <a:r>
              <a:rPr sz="1200" spc="-5" dirty="0">
                <a:latin typeface="Times New Roman"/>
                <a:cs typeface="Times New Roman"/>
              </a:rPr>
              <a:t>Padre-Padre 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Figlio-Madre.  Egli, </a:t>
            </a:r>
            <a:r>
              <a:rPr sz="1200" dirty="0">
                <a:latin typeface="Times New Roman"/>
                <a:cs typeface="Times New Roman"/>
              </a:rPr>
              <a:t>lo Spirito, li </a:t>
            </a:r>
            <a:r>
              <a:rPr sz="1200" spc="-5" dirty="0">
                <a:latin typeface="Times New Roman"/>
                <a:cs typeface="Times New Roman"/>
              </a:rPr>
              <a:t>identifica entrambi incondizionatamente. Si rende </a:t>
            </a:r>
            <a:r>
              <a:rPr sz="1200" dirty="0">
                <a:latin typeface="Times New Roman"/>
                <a:cs typeface="Times New Roman"/>
              </a:rPr>
              <a:t>pienamente </a:t>
            </a:r>
            <a:r>
              <a:rPr sz="1200" spc="-5" dirty="0">
                <a:latin typeface="Times New Roman"/>
                <a:cs typeface="Times New Roman"/>
              </a:rPr>
              <a:t>conto </a:t>
            </a:r>
            <a:r>
              <a:rPr sz="1200" dirty="0">
                <a:latin typeface="Times New Roman"/>
                <a:cs typeface="Times New Roman"/>
              </a:rPr>
              <a:t>delle loro personalità distinte e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loro  </a:t>
            </a:r>
            <a:r>
              <a:rPr sz="1200" spc="-5" dirty="0">
                <a:latin typeface="Times New Roman"/>
                <a:cs typeface="Times New Roman"/>
              </a:rPr>
              <a:t>attributi </a:t>
            </a:r>
            <a:r>
              <a:rPr sz="1200" dirty="0">
                <a:latin typeface="Times New Roman"/>
                <a:cs typeface="Times New Roman"/>
              </a:rPr>
              <a:t>infiniti </a:t>
            </a:r>
            <a:r>
              <a:rPr sz="1200" spc="-5" dirty="0">
                <a:latin typeface="Times New Roman"/>
                <a:cs typeface="Times New Roman"/>
              </a:rPr>
              <a:t>come pure della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natura </a:t>
            </a:r>
            <a:r>
              <a:rPr sz="1200" dirty="0">
                <a:latin typeface="Times New Roman"/>
                <a:cs typeface="Times New Roman"/>
              </a:rPr>
              <a:t>congiunta 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loro funzione unificata.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seguito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volontariamente, con </a:t>
            </a:r>
            <a:r>
              <a:rPr sz="1200" dirty="0">
                <a:latin typeface="Times New Roman"/>
                <a:cs typeface="Times New Roman"/>
              </a:rPr>
              <a:t>premura  </a:t>
            </a:r>
            <a:r>
              <a:rPr sz="1200" spc="-5" dirty="0">
                <a:latin typeface="Times New Roman"/>
                <a:cs typeface="Times New Roman"/>
              </a:rPr>
              <a:t>trascendente </a:t>
            </a:r>
            <a:r>
              <a:rPr sz="1200" dirty="0">
                <a:latin typeface="Times New Roman"/>
                <a:cs typeface="Times New Roman"/>
              </a:rPr>
              <a:t>e spontaneità </a:t>
            </a:r>
            <a:r>
              <a:rPr sz="1200" spc="-5" dirty="0">
                <a:latin typeface="Times New Roman"/>
                <a:cs typeface="Times New Roman"/>
              </a:rPr>
              <a:t>ispirante, </a:t>
            </a:r>
            <a:r>
              <a:rPr sz="1200" dirty="0">
                <a:latin typeface="Times New Roman"/>
                <a:cs typeface="Times New Roman"/>
              </a:rPr>
              <a:t>la Terza </a:t>
            </a:r>
            <a:r>
              <a:rPr sz="1200" spc="-5" dirty="0">
                <a:latin typeface="Times New Roman"/>
                <a:cs typeface="Times New Roman"/>
              </a:rPr>
              <a:t>Persona della Deità, </a:t>
            </a:r>
            <a:r>
              <a:rPr sz="1200" dirty="0">
                <a:latin typeface="Times New Roman"/>
                <a:cs typeface="Times New Roman"/>
              </a:rPr>
              <a:t>nonostante la </a:t>
            </a:r>
            <a:r>
              <a:rPr sz="1200" spc="-5" dirty="0">
                <a:latin typeface="Times New Roman"/>
                <a:cs typeface="Times New Roman"/>
              </a:rPr>
              <a:t>sua uguaglianza con </a:t>
            </a:r>
            <a:r>
              <a:rPr sz="1200" dirty="0">
                <a:latin typeface="Times New Roman"/>
                <a:cs typeface="Times New Roman"/>
              </a:rPr>
              <a:t>la Prima 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5" dirty="0">
                <a:latin typeface="Times New Roman"/>
                <a:cs typeface="Times New Roman"/>
              </a:rPr>
              <a:t>Seconda  </a:t>
            </a:r>
            <a:r>
              <a:rPr sz="1200" spc="-5" dirty="0">
                <a:latin typeface="Times New Roman"/>
                <a:cs typeface="Times New Roman"/>
              </a:rPr>
              <a:t>Persona, s’impegna ad essere </a:t>
            </a:r>
            <a:r>
              <a:rPr sz="1200" dirty="0">
                <a:latin typeface="Times New Roman"/>
                <a:cs typeface="Times New Roman"/>
              </a:rPr>
              <a:t>eternamente </a:t>
            </a:r>
            <a:r>
              <a:rPr sz="1200" spc="-5" dirty="0">
                <a:latin typeface="Times New Roman"/>
                <a:cs typeface="Times New Roman"/>
              </a:rPr>
              <a:t>fedele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Padre </a:t>
            </a:r>
            <a:r>
              <a:rPr sz="1200" dirty="0">
                <a:latin typeface="Times New Roman"/>
                <a:cs typeface="Times New Roman"/>
              </a:rPr>
              <a:t>e riconosce la </a:t>
            </a:r>
            <a:r>
              <a:rPr sz="1200" spc="-5" dirty="0">
                <a:latin typeface="Times New Roman"/>
                <a:cs typeface="Times New Roman"/>
              </a:rPr>
              <a:t>sua dipendenza </a:t>
            </a:r>
            <a:r>
              <a:rPr sz="1200" dirty="0">
                <a:latin typeface="Times New Roman"/>
                <a:cs typeface="Times New Roman"/>
              </a:rPr>
              <a:t>perpetua da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il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Figlio.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57150" algn="just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(90.7) 8:1.3 </a:t>
            </a:r>
            <a:r>
              <a:rPr sz="1200" spc="-5" dirty="0">
                <a:latin typeface="Times New Roman"/>
                <a:cs typeface="Times New Roman"/>
              </a:rPr>
              <a:t>Insito nella </a:t>
            </a:r>
            <a:r>
              <a:rPr sz="1200" dirty="0">
                <a:latin typeface="Times New Roman"/>
                <a:cs typeface="Times New Roman"/>
              </a:rPr>
              <a:t>natura di </a:t>
            </a:r>
            <a:r>
              <a:rPr sz="1200" spc="-5" dirty="0">
                <a:latin typeface="Times New Roman"/>
                <a:cs typeface="Times New Roman"/>
              </a:rPr>
              <a:t>quest’atto </a:t>
            </a:r>
            <a:r>
              <a:rPr sz="1200" dirty="0">
                <a:latin typeface="Times New Roman"/>
                <a:cs typeface="Times New Roman"/>
              </a:rPr>
              <a:t>e nel </a:t>
            </a:r>
            <a:r>
              <a:rPr sz="1200" spc="-5" dirty="0">
                <a:latin typeface="Times New Roman"/>
                <a:cs typeface="Times New Roman"/>
              </a:rPr>
              <a:t>reciproco riconoscimento dell’indipendenza della personalità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ciascuna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Deità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dell’unità d’azione </a:t>
            </a:r>
            <a:r>
              <a:rPr sz="1200" dirty="0">
                <a:latin typeface="Times New Roman"/>
                <a:cs typeface="Times New Roman"/>
              </a:rPr>
              <a:t>di tutte e </a:t>
            </a:r>
            <a:r>
              <a:rPr sz="1200" spc="-5" dirty="0">
                <a:latin typeface="Times New Roman"/>
                <a:cs typeface="Times New Roman"/>
              </a:rPr>
              <a:t>tre,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ciclo dell’eternità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stabilito. La </a:t>
            </a:r>
            <a:r>
              <a:rPr sz="1200" dirty="0">
                <a:latin typeface="Times New Roman"/>
                <a:cs typeface="Times New Roman"/>
              </a:rPr>
              <a:t>Trinità </a:t>
            </a:r>
            <a:r>
              <a:rPr sz="1200" spc="-5" dirty="0">
                <a:latin typeface="Times New Roman"/>
                <a:cs typeface="Times New Roman"/>
              </a:rPr>
              <a:t>del Paradiso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esistente.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scena </a:t>
            </a:r>
            <a:r>
              <a:rPr sz="1200" dirty="0">
                <a:latin typeface="Times New Roman"/>
                <a:cs typeface="Times New Roman"/>
              </a:rPr>
              <a:t>dello spazio </a:t>
            </a:r>
            <a:r>
              <a:rPr sz="1200" spc="-5" dirty="0">
                <a:latin typeface="Times New Roman"/>
                <a:cs typeface="Times New Roman"/>
              </a:rPr>
              <a:t>universale 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pronta </a:t>
            </a:r>
            <a:r>
              <a:rPr sz="1200" dirty="0">
                <a:latin typeface="Times New Roman"/>
                <a:cs typeface="Times New Roman"/>
              </a:rPr>
              <a:t>per il </a:t>
            </a:r>
            <a:r>
              <a:rPr sz="1200" spc="-5" dirty="0">
                <a:latin typeface="Times New Roman"/>
                <a:cs typeface="Times New Roman"/>
              </a:rPr>
              <a:t>panorama multiforme </a:t>
            </a:r>
            <a:r>
              <a:rPr sz="1200" dirty="0">
                <a:latin typeface="Times New Roman"/>
                <a:cs typeface="Times New Roman"/>
              </a:rPr>
              <a:t>e senza </a:t>
            </a:r>
            <a:r>
              <a:rPr sz="1200" spc="-5" dirty="0">
                <a:latin typeface="Times New Roman"/>
                <a:cs typeface="Times New Roman"/>
              </a:rPr>
              <a:t>fine </a:t>
            </a:r>
            <a:r>
              <a:rPr sz="1200" dirty="0">
                <a:latin typeface="Times New Roman"/>
                <a:cs typeface="Times New Roman"/>
              </a:rPr>
              <a:t>dello </a:t>
            </a:r>
            <a:r>
              <a:rPr sz="1200" spc="-5" dirty="0">
                <a:latin typeface="Times New Roman"/>
                <a:cs typeface="Times New Roman"/>
              </a:rPr>
              <a:t>svolgimento creativo del </a:t>
            </a:r>
            <a:r>
              <a:rPr sz="1200" dirty="0">
                <a:latin typeface="Times New Roman"/>
                <a:cs typeface="Times New Roman"/>
              </a:rPr>
              <a:t>proposito </a:t>
            </a:r>
            <a:r>
              <a:rPr sz="1200" spc="-5" dirty="0">
                <a:latin typeface="Times New Roman"/>
                <a:cs typeface="Times New Roman"/>
              </a:rPr>
              <a:t>del Padre Universale </a:t>
            </a:r>
            <a:r>
              <a:rPr sz="1200" dirty="0">
                <a:latin typeface="Times New Roman"/>
                <a:cs typeface="Times New Roman"/>
              </a:rPr>
              <a:t>tramite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endParaRPr sz="1200">
              <a:latin typeface="Times New Roman"/>
              <a:cs typeface="Times New Roman"/>
            </a:endParaRPr>
          </a:p>
          <a:p>
            <a:pPr marL="76200" marR="466725" algn="just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personalità del Figlio </a:t>
            </a:r>
            <a:r>
              <a:rPr sz="1200" dirty="0">
                <a:latin typeface="Times New Roman"/>
                <a:cs typeface="Times New Roman"/>
              </a:rPr>
              <a:t>Eterno e </a:t>
            </a:r>
            <a:r>
              <a:rPr sz="1200" spc="-5" dirty="0">
                <a:latin typeface="Times New Roman"/>
                <a:cs typeface="Times New Roman"/>
              </a:rPr>
              <a:t>grazie all’esecuzione del Dio </a:t>
            </a:r>
            <a:r>
              <a:rPr sz="1200" dirty="0">
                <a:latin typeface="Times New Roman"/>
                <a:cs typeface="Times New Roman"/>
              </a:rPr>
              <a:t>d’Azione, </a:t>
            </a:r>
            <a:r>
              <a:rPr sz="1200" spc="-5" dirty="0">
                <a:latin typeface="Times New Roman"/>
                <a:cs typeface="Times New Roman"/>
              </a:rPr>
              <a:t>l’agente esecutivo che attua nella realtà l’associazione  creatrice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Padre-Figlio.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43180">
              <a:lnSpc>
                <a:spcPct val="959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(91.1) 8:1.4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d’Azione </a:t>
            </a:r>
            <a:r>
              <a:rPr sz="1200" spc="-5" dirty="0">
                <a:latin typeface="Times New Roman"/>
                <a:cs typeface="Times New Roman"/>
              </a:rPr>
              <a:t>agisce </a:t>
            </a:r>
            <a:r>
              <a:rPr sz="1200" dirty="0">
                <a:latin typeface="Times New Roman"/>
                <a:cs typeface="Times New Roman"/>
              </a:rPr>
              <a:t>e le volte inerti dello </a:t>
            </a:r>
            <a:r>
              <a:rPr sz="1200" spc="-5" dirty="0">
                <a:latin typeface="Times New Roman"/>
                <a:cs typeface="Times New Roman"/>
              </a:rPr>
              <a:t>spazio si animano. Un miliardo di sfere perfette scaturiscono all’esistenza.  </a:t>
            </a:r>
            <a:r>
              <a:rPr sz="1200" dirty="0">
                <a:latin typeface="Times New Roman"/>
                <a:cs typeface="Times New Roman"/>
              </a:rPr>
              <a:t>Prima di questo ipotetico momento </a:t>
            </a:r>
            <a:r>
              <a:rPr sz="1200" spc="-5" dirty="0">
                <a:latin typeface="Times New Roman"/>
                <a:cs typeface="Times New Roman"/>
              </a:rPr>
              <a:t>nell’eternità,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energie dello spazio </a:t>
            </a:r>
            <a:r>
              <a:rPr sz="1200" dirty="0">
                <a:latin typeface="Times New Roman"/>
                <a:cs typeface="Times New Roman"/>
              </a:rPr>
              <a:t>insite </a:t>
            </a:r>
            <a:r>
              <a:rPr sz="1200" spc="-5" dirty="0">
                <a:latin typeface="Times New Roman"/>
                <a:cs typeface="Times New Roman"/>
              </a:rPr>
              <a:t>nel Paradiso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esistenti </a:t>
            </a:r>
            <a:r>
              <a:rPr sz="1200" dirty="0">
                <a:latin typeface="Times New Roman"/>
                <a:cs typeface="Times New Roman"/>
              </a:rPr>
              <a:t>e potenzialmente  </a:t>
            </a:r>
            <a:r>
              <a:rPr sz="1200" spc="-5" dirty="0">
                <a:latin typeface="Times New Roman"/>
                <a:cs typeface="Times New Roman"/>
              </a:rPr>
              <a:t>operative, </a:t>
            </a:r>
            <a:r>
              <a:rPr sz="1200" dirty="0">
                <a:latin typeface="Times New Roman"/>
                <a:cs typeface="Times New Roman"/>
              </a:rPr>
              <a:t>ma non hanno una </a:t>
            </a:r>
            <a:r>
              <a:rPr sz="1200" spc="-5" dirty="0">
                <a:latin typeface="Times New Roman"/>
                <a:cs typeface="Times New Roman"/>
              </a:rPr>
              <a:t>reale </a:t>
            </a:r>
            <a:r>
              <a:rPr sz="1200" dirty="0">
                <a:latin typeface="Times New Roman"/>
                <a:cs typeface="Times New Roman"/>
              </a:rPr>
              <a:t>condizione di </a:t>
            </a:r>
            <a:r>
              <a:rPr sz="1200" spc="-5" dirty="0">
                <a:latin typeface="Times New Roman"/>
                <a:cs typeface="Times New Roman"/>
              </a:rPr>
              <a:t>essere;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gravità fisica </a:t>
            </a:r>
            <a:r>
              <a:rPr sz="1200" dirty="0">
                <a:latin typeface="Times New Roman"/>
                <a:cs typeface="Times New Roman"/>
              </a:rPr>
              <a:t>non può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misurata </a:t>
            </a:r>
            <a:r>
              <a:rPr sz="1200" spc="-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mediante </a:t>
            </a:r>
            <a:r>
              <a:rPr sz="1200" dirty="0">
                <a:latin typeface="Times New Roman"/>
                <a:cs typeface="Times New Roman"/>
              </a:rPr>
              <a:t>la reazione </a:t>
            </a:r>
            <a:r>
              <a:rPr sz="1200" spc="-5" dirty="0">
                <a:latin typeface="Times New Roman"/>
                <a:cs typeface="Times New Roman"/>
              </a:rPr>
              <a:t>delle  realtà materiali alla sua incessante attrazione.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c’è </a:t>
            </a:r>
            <a:r>
              <a:rPr sz="1200" dirty="0">
                <a:latin typeface="Times New Roman"/>
                <a:cs typeface="Times New Roman"/>
              </a:rPr>
              <a:t>alcun </a:t>
            </a:r>
            <a:r>
              <a:rPr sz="1200" spc="-5" dirty="0">
                <a:latin typeface="Times New Roman"/>
                <a:cs typeface="Times New Roman"/>
              </a:rPr>
              <a:t>Universo materiale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(supposto) </a:t>
            </a:r>
            <a:r>
              <a:rPr sz="1200" spc="-5" dirty="0">
                <a:latin typeface="Times New Roman"/>
                <a:cs typeface="Times New Roman"/>
              </a:rPr>
              <a:t>momento eternamente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lontano,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5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157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209280" cy="372364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294005">
              <a:lnSpc>
                <a:spcPts val="1380"/>
              </a:lnSpc>
              <a:spcBef>
                <a:spcPts val="195"/>
              </a:spcBef>
            </a:pP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nell’istante stesso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cui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miliardo </a:t>
            </a:r>
            <a:r>
              <a:rPr sz="1200" dirty="0">
                <a:latin typeface="Times New Roman"/>
                <a:cs typeface="Times New Roman"/>
              </a:rPr>
              <a:t>di mondi </a:t>
            </a:r>
            <a:r>
              <a:rPr sz="1200" spc="-5" dirty="0">
                <a:latin typeface="Times New Roman"/>
                <a:cs typeface="Times New Roman"/>
              </a:rPr>
              <a:t>si materializza, si </a:t>
            </a:r>
            <a:r>
              <a:rPr sz="1200" dirty="0">
                <a:latin typeface="Times New Roman"/>
                <a:cs typeface="Times New Roman"/>
              </a:rPr>
              <a:t>evidenzia una </a:t>
            </a:r>
            <a:r>
              <a:rPr sz="1200" spc="-5" dirty="0">
                <a:latin typeface="Times New Roman"/>
                <a:cs typeface="Times New Roman"/>
              </a:rPr>
              <a:t>gravità adeguata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sufficiente </a:t>
            </a:r>
            <a:r>
              <a:rPr sz="1200" dirty="0">
                <a:latin typeface="Times New Roman"/>
                <a:cs typeface="Times New Roman"/>
              </a:rPr>
              <a:t>per tenerli nella  </a:t>
            </a:r>
            <a:r>
              <a:rPr sz="1200" spc="-5" dirty="0">
                <a:latin typeface="Times New Roman"/>
                <a:cs typeface="Times New Roman"/>
              </a:rPr>
              <a:t>presa </a:t>
            </a:r>
            <a:r>
              <a:rPr sz="1200" dirty="0">
                <a:latin typeface="Times New Roman"/>
                <a:cs typeface="Times New Roman"/>
              </a:rPr>
              <a:t>eterna del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Paradiso.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27622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(91.2) 8:1.5 </a:t>
            </a:r>
            <a:r>
              <a:rPr sz="1200" spc="-5" dirty="0">
                <a:latin typeface="Times New Roman"/>
                <a:cs typeface="Times New Roman"/>
              </a:rPr>
              <a:t>Scaturisce ora, attraverso </a:t>
            </a:r>
            <a:r>
              <a:rPr sz="1200" dirty="0">
                <a:latin typeface="Times New Roman"/>
                <a:cs typeface="Times New Roman"/>
              </a:rPr>
              <a:t>la creazione </a:t>
            </a:r>
            <a:r>
              <a:rPr sz="1200" spc="-5" dirty="0">
                <a:latin typeface="Times New Roman"/>
                <a:cs typeface="Times New Roman"/>
              </a:rPr>
              <a:t>degli Dei,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seconda forma d’energia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effluente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istantaneamente  afferrato </a:t>
            </a:r>
            <a:r>
              <a:rPr sz="1200" dirty="0">
                <a:latin typeface="Times New Roman"/>
                <a:cs typeface="Times New Roman"/>
              </a:rPr>
              <a:t>dalla </a:t>
            </a:r>
            <a:r>
              <a:rPr sz="1200" spc="-5" dirty="0">
                <a:latin typeface="Times New Roman"/>
                <a:cs typeface="Times New Roman"/>
              </a:rPr>
              <a:t>gravità </a:t>
            </a:r>
            <a:r>
              <a:rPr sz="1200" dirty="0">
                <a:latin typeface="Times New Roman"/>
                <a:cs typeface="Times New Roman"/>
              </a:rPr>
              <a:t>spirituale </a:t>
            </a:r>
            <a:r>
              <a:rPr sz="1200" spc="-5" dirty="0">
                <a:latin typeface="Times New Roman"/>
                <a:cs typeface="Times New Roman"/>
              </a:rPr>
              <a:t>del Figlio Eterno. </a:t>
            </a:r>
            <a:r>
              <a:rPr sz="1200" dirty="0">
                <a:latin typeface="Times New Roman"/>
                <a:cs typeface="Times New Roman"/>
              </a:rPr>
              <a:t>Così l’Universo, </a:t>
            </a:r>
            <a:r>
              <a:rPr sz="1200" spc="-5" dirty="0">
                <a:latin typeface="Times New Roman"/>
                <a:cs typeface="Times New Roman"/>
              </a:rPr>
              <a:t>abbracciato </a:t>
            </a:r>
            <a:r>
              <a:rPr sz="1200" dirty="0">
                <a:latin typeface="Times New Roman"/>
                <a:cs typeface="Times New Roman"/>
              </a:rPr>
              <a:t>da una </a:t>
            </a:r>
            <a:r>
              <a:rPr sz="1200" spc="-5" dirty="0">
                <a:latin typeface="Times New Roman"/>
                <a:cs typeface="Times New Roman"/>
              </a:rPr>
              <a:t>duplice gravità, </a:t>
            </a:r>
            <a:r>
              <a:rPr sz="1200" dirty="0">
                <a:latin typeface="Times New Roman"/>
                <a:cs typeface="Times New Roman"/>
              </a:rPr>
              <a:t>è toccato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dall’energia</a:t>
            </a:r>
            <a:endParaRPr sz="1200">
              <a:latin typeface="Times New Roman"/>
              <a:cs typeface="Times New Roman"/>
            </a:endParaRPr>
          </a:p>
          <a:p>
            <a:pPr marL="88900" marR="193675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dell’infinità ed immerso nello spirito della divinità.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modo il </a:t>
            </a:r>
            <a:r>
              <a:rPr sz="1200" spc="-5" dirty="0">
                <a:latin typeface="Times New Roman"/>
                <a:cs typeface="Times New Roman"/>
              </a:rPr>
              <a:t>terreno della </a:t>
            </a:r>
            <a:r>
              <a:rPr sz="1200" dirty="0">
                <a:latin typeface="Times New Roman"/>
                <a:cs typeface="Times New Roman"/>
              </a:rPr>
              <a:t>vita è </a:t>
            </a:r>
            <a:r>
              <a:rPr sz="1200" spc="-5" dirty="0">
                <a:latin typeface="Times New Roman"/>
                <a:cs typeface="Times New Roman"/>
              </a:rPr>
              <a:t>pronto </a:t>
            </a:r>
            <a:r>
              <a:rPr sz="1200" dirty="0">
                <a:latin typeface="Times New Roman"/>
                <a:cs typeface="Times New Roman"/>
              </a:rPr>
              <a:t>per la </a:t>
            </a:r>
            <a:r>
              <a:rPr sz="1200" spc="-5" dirty="0">
                <a:latin typeface="Times New Roman"/>
                <a:cs typeface="Times New Roman"/>
              </a:rPr>
              <a:t>coscienza della </a:t>
            </a:r>
            <a:r>
              <a:rPr sz="1200" spc="5" dirty="0">
                <a:latin typeface="Times New Roman"/>
                <a:cs typeface="Times New Roman"/>
              </a:rPr>
              <a:t>mente, </a:t>
            </a:r>
            <a:r>
              <a:rPr sz="1200" spc="-5" dirty="0">
                <a:latin typeface="Times New Roman"/>
                <a:cs typeface="Times New Roman"/>
              </a:rPr>
              <a:t>resa  manifesta nei </a:t>
            </a:r>
            <a:r>
              <a:rPr sz="1200" dirty="0">
                <a:latin typeface="Times New Roman"/>
                <a:cs typeface="Times New Roman"/>
              </a:rPr>
              <a:t>circuiti </a:t>
            </a:r>
            <a:r>
              <a:rPr sz="1200" spc="-5" dirty="0">
                <a:latin typeface="Times New Roman"/>
                <a:cs typeface="Times New Roman"/>
              </a:rPr>
              <a:t>dell’intelligenza associati dello </a:t>
            </a:r>
            <a:r>
              <a:rPr sz="1200" dirty="0">
                <a:latin typeface="Times New Roman"/>
                <a:cs typeface="Times New Roman"/>
              </a:rPr>
              <a:t>Spirito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Infinito.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685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(91.3) 8:1.6 </a:t>
            </a:r>
            <a:r>
              <a:rPr sz="1200" spc="-5" dirty="0">
                <a:latin typeface="Times New Roman"/>
                <a:cs typeface="Times New Roman"/>
              </a:rPr>
              <a:t>Su questi germi d’esistenza potenziale, diffusi </a:t>
            </a:r>
            <a:r>
              <a:rPr sz="1200" dirty="0">
                <a:latin typeface="Times New Roman"/>
                <a:cs typeface="Times New Roman"/>
              </a:rPr>
              <a:t>in tutta la </a:t>
            </a:r>
            <a:r>
              <a:rPr sz="1200" spc="-5" dirty="0">
                <a:latin typeface="Times New Roman"/>
                <a:cs typeface="Times New Roman"/>
              </a:rPr>
              <a:t>creazione centrale degli Dei,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Padre agisce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personalità delle  creature appare. </a:t>
            </a:r>
            <a:r>
              <a:rPr sz="1200" dirty="0">
                <a:latin typeface="Times New Roman"/>
                <a:cs typeface="Times New Roman"/>
              </a:rPr>
              <a:t>Allora la </a:t>
            </a:r>
            <a:r>
              <a:rPr sz="1200" spc="-5" dirty="0">
                <a:latin typeface="Times New Roman"/>
                <a:cs typeface="Times New Roman"/>
              </a:rPr>
              <a:t>presenza delle </a:t>
            </a:r>
            <a:r>
              <a:rPr sz="1200" dirty="0">
                <a:latin typeface="Times New Roman"/>
                <a:cs typeface="Times New Roman"/>
              </a:rPr>
              <a:t>Deità </a:t>
            </a:r>
            <a:r>
              <a:rPr sz="1200" spc="-5" dirty="0">
                <a:latin typeface="Times New Roman"/>
                <a:cs typeface="Times New Roman"/>
              </a:rPr>
              <a:t>del Paradiso </a:t>
            </a:r>
            <a:r>
              <a:rPr sz="1200" dirty="0">
                <a:latin typeface="Times New Roman"/>
                <a:cs typeface="Times New Roman"/>
              </a:rPr>
              <a:t>riempie tutto lo spazio </a:t>
            </a:r>
            <a:r>
              <a:rPr sz="1200" spc="-5" dirty="0">
                <a:latin typeface="Times New Roman"/>
                <a:cs typeface="Times New Roman"/>
              </a:rPr>
              <a:t>organizzato </a:t>
            </a:r>
            <a:r>
              <a:rPr sz="1200" dirty="0">
                <a:latin typeface="Times New Roman"/>
                <a:cs typeface="Times New Roman"/>
              </a:rPr>
              <a:t>e comincia </a:t>
            </a:r>
            <a:r>
              <a:rPr sz="1200" spc="-5" dirty="0">
                <a:latin typeface="Times New Roman"/>
                <a:cs typeface="Times New Roman"/>
              </a:rPr>
              <a:t>effettivamente ad attrarre  </a:t>
            </a:r>
            <a:r>
              <a:rPr sz="1200" dirty="0">
                <a:latin typeface="Times New Roman"/>
                <a:cs typeface="Times New Roman"/>
              </a:rPr>
              <a:t>tutte le </a:t>
            </a:r>
            <a:r>
              <a:rPr sz="1200" spc="-5" dirty="0">
                <a:latin typeface="Times New Roman"/>
                <a:cs typeface="Times New Roman"/>
              </a:rPr>
              <a:t>cose </a:t>
            </a:r>
            <a:r>
              <a:rPr sz="1200" dirty="0">
                <a:latin typeface="Times New Roman"/>
                <a:cs typeface="Times New Roman"/>
              </a:rPr>
              <a:t>e tutti </a:t>
            </a:r>
            <a:r>
              <a:rPr sz="1200" spc="-5" dirty="0">
                <a:latin typeface="Times New Roman"/>
                <a:cs typeface="Times New Roman"/>
              </a:rPr>
              <a:t>gli esseri verso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Paradiso.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3652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(91.4) 8:1.7 </a:t>
            </a:r>
            <a:r>
              <a:rPr sz="1200" spc="-15" dirty="0">
                <a:latin typeface="Times New Roman"/>
                <a:cs typeface="Times New Roman"/>
              </a:rPr>
              <a:t>Lo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Infinito si eterna </a:t>
            </a:r>
            <a:r>
              <a:rPr sz="1200" dirty="0">
                <a:latin typeface="Times New Roman"/>
                <a:cs typeface="Times New Roman"/>
              </a:rPr>
              <a:t>in concomitanza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nascita dei </a:t>
            </a:r>
            <a:r>
              <a:rPr sz="1200" dirty="0">
                <a:latin typeface="Times New Roman"/>
                <a:cs typeface="Times New Roman"/>
              </a:rPr>
              <a:t>mondi di </a:t>
            </a:r>
            <a:r>
              <a:rPr sz="1200" spc="-5" dirty="0">
                <a:latin typeface="Times New Roman"/>
                <a:cs typeface="Times New Roman"/>
              </a:rPr>
              <a:t>Havona, </a:t>
            </a:r>
            <a:r>
              <a:rPr sz="1200" dirty="0">
                <a:latin typeface="Times New Roman"/>
                <a:cs typeface="Times New Roman"/>
              </a:rPr>
              <a:t>poiché questo </a:t>
            </a:r>
            <a:r>
              <a:rPr sz="1200" spc="-5" dirty="0">
                <a:latin typeface="Times New Roman"/>
                <a:cs typeface="Times New Roman"/>
              </a:rPr>
              <a:t>Universo centrale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creato  </a:t>
            </a:r>
            <a:r>
              <a:rPr sz="1200" dirty="0">
                <a:latin typeface="Times New Roman"/>
                <a:cs typeface="Times New Roman"/>
              </a:rPr>
              <a:t>da lui,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lui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in lui, </a:t>
            </a:r>
            <a:r>
              <a:rPr sz="1200" spc="-5" dirty="0">
                <a:latin typeface="Times New Roman"/>
                <a:cs typeface="Times New Roman"/>
              </a:rPr>
              <a:t>in obbedienza ai concetti congiunti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alle </a:t>
            </a:r>
            <a:r>
              <a:rPr sz="1200" dirty="0">
                <a:latin typeface="Times New Roman"/>
                <a:cs typeface="Times New Roman"/>
              </a:rPr>
              <a:t>volontà unite </a:t>
            </a:r>
            <a:r>
              <a:rPr sz="1200" spc="-5" dirty="0">
                <a:latin typeface="Times New Roman"/>
                <a:cs typeface="Times New Roman"/>
              </a:rPr>
              <a:t>del Padre </a:t>
            </a:r>
            <a:r>
              <a:rPr sz="1200" dirty="0">
                <a:latin typeface="Times New Roman"/>
                <a:cs typeface="Times New Roman"/>
              </a:rPr>
              <a:t>e del </a:t>
            </a:r>
            <a:r>
              <a:rPr sz="1200" spc="-5" dirty="0">
                <a:latin typeface="Times New Roman"/>
                <a:cs typeface="Times New Roman"/>
              </a:rPr>
              <a:t>Figlio.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Terza </a:t>
            </a:r>
            <a:r>
              <a:rPr sz="1200" dirty="0">
                <a:latin typeface="Times New Roman"/>
                <a:cs typeface="Times New Roman"/>
              </a:rPr>
              <a:t>Persona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deifica  </a:t>
            </a:r>
            <a:r>
              <a:rPr sz="1200" spc="-5" dirty="0">
                <a:latin typeface="Times New Roman"/>
                <a:cs typeface="Times New Roman"/>
              </a:rPr>
              <a:t>con questo stesso atto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creazione congiunta </a:t>
            </a:r>
            <a:r>
              <a:rPr sz="1200" dirty="0">
                <a:latin typeface="Times New Roman"/>
                <a:cs typeface="Times New Roman"/>
              </a:rPr>
              <a:t>e diventa </a:t>
            </a:r>
            <a:r>
              <a:rPr sz="1200" spc="-5" dirty="0">
                <a:latin typeface="Times New Roman"/>
                <a:cs typeface="Times New Roman"/>
              </a:rPr>
              <a:t>così </a:t>
            </a:r>
            <a:r>
              <a:rPr sz="1200" dirty="0">
                <a:latin typeface="Times New Roman"/>
                <a:cs typeface="Times New Roman"/>
              </a:rPr>
              <a:t>per sempre il </a:t>
            </a:r>
            <a:r>
              <a:rPr sz="1200" spc="-5" dirty="0">
                <a:latin typeface="Times New Roman"/>
                <a:cs typeface="Times New Roman"/>
              </a:rPr>
              <a:t>Creatore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Congiunto.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00">
              <a:latin typeface="Times New Roman"/>
              <a:cs typeface="Times New Roman"/>
            </a:endParaRPr>
          </a:p>
          <a:p>
            <a:pPr marL="88900">
              <a:lnSpc>
                <a:spcPts val="141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(91.5) 8:1.8 </a:t>
            </a:r>
            <a:r>
              <a:rPr sz="1200" spc="-5" dirty="0">
                <a:latin typeface="Times New Roman"/>
                <a:cs typeface="Times New Roman"/>
              </a:rPr>
              <a:t>Questi sono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momenti grandiosi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solenni dell’espansione creatrice del </a:t>
            </a:r>
            <a:r>
              <a:rPr sz="1200" dirty="0">
                <a:latin typeface="Times New Roman"/>
                <a:cs typeface="Times New Roman"/>
              </a:rPr>
              <a:t>Padre e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Figlio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mezzo </a:t>
            </a:r>
            <a:r>
              <a:rPr sz="1200" spc="-5" dirty="0">
                <a:latin typeface="Times New Roman"/>
                <a:cs typeface="Times New Roman"/>
              </a:rPr>
              <a:t>dell’azione,</a:t>
            </a:r>
            <a:r>
              <a:rPr sz="1200" spc="-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</a:t>
            </a:r>
            <a:endParaRPr sz="1200">
              <a:latin typeface="Times New Roman"/>
              <a:cs typeface="Times New Roman"/>
            </a:endParaRPr>
          </a:p>
          <a:p>
            <a:pPr marL="88900" marR="212725">
              <a:lnSpc>
                <a:spcPct val="95900"/>
              </a:lnSpc>
              <a:spcBef>
                <a:spcPts val="30"/>
              </a:spcBef>
            </a:pPr>
            <a:r>
              <a:rPr sz="1200" spc="-5" dirty="0">
                <a:latin typeface="Times New Roman"/>
                <a:cs typeface="Times New Roman"/>
              </a:rPr>
              <a:t>nell’azione, del loro associato congiunto ed esecutore esclusivo, </a:t>
            </a:r>
            <a:r>
              <a:rPr sz="1200" dirty="0">
                <a:latin typeface="Times New Roman"/>
                <a:cs typeface="Times New Roman"/>
              </a:rPr>
              <a:t>la Terza </a:t>
            </a:r>
            <a:r>
              <a:rPr sz="1200" spc="-5" dirty="0">
                <a:latin typeface="Times New Roman"/>
                <a:cs typeface="Times New Roman"/>
              </a:rPr>
              <a:t>Sorgente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Centro. Non </a:t>
            </a:r>
            <a:r>
              <a:rPr sz="1200" dirty="0">
                <a:latin typeface="Times New Roman"/>
                <a:cs typeface="Times New Roman"/>
              </a:rPr>
              <a:t>esistono testimonianze di questi  </a:t>
            </a:r>
            <a:r>
              <a:rPr sz="1200" spc="-5" dirty="0">
                <a:latin typeface="Times New Roman"/>
                <a:cs typeface="Times New Roman"/>
              </a:rPr>
              <a:t>momenti </a:t>
            </a:r>
            <a:r>
              <a:rPr sz="1200" dirty="0">
                <a:latin typeface="Times New Roman"/>
                <a:cs typeface="Times New Roman"/>
              </a:rPr>
              <a:t>emozionanti. </a:t>
            </a:r>
            <a:r>
              <a:rPr sz="1200" spc="-10" dirty="0">
                <a:latin typeface="Times New Roman"/>
                <a:cs typeface="Times New Roman"/>
              </a:rPr>
              <a:t>Noi </a:t>
            </a:r>
            <a:r>
              <a:rPr sz="1200" spc="-5" dirty="0">
                <a:latin typeface="Times New Roman"/>
                <a:cs typeface="Times New Roman"/>
              </a:rPr>
              <a:t>disponiamo soltanto delle scarne rivelazioni </a:t>
            </a:r>
            <a:r>
              <a:rPr sz="1200" dirty="0">
                <a:latin typeface="Times New Roman"/>
                <a:cs typeface="Times New Roman"/>
              </a:rPr>
              <a:t>dello Spirito </a:t>
            </a:r>
            <a:r>
              <a:rPr sz="1200" spc="-5" dirty="0">
                <a:latin typeface="Times New Roman"/>
                <a:cs typeface="Times New Roman"/>
              </a:rPr>
              <a:t>Infinito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convalidare </a:t>
            </a:r>
            <a:r>
              <a:rPr sz="1200" dirty="0">
                <a:latin typeface="Times New Roman"/>
                <a:cs typeface="Times New Roman"/>
              </a:rPr>
              <a:t>queste possenti  </a:t>
            </a:r>
            <a:r>
              <a:rPr sz="1200" spc="-5" dirty="0">
                <a:latin typeface="Times New Roman"/>
                <a:cs typeface="Times New Roman"/>
              </a:rPr>
              <a:t>operazioni, ed egli </a:t>
            </a:r>
            <a:r>
              <a:rPr sz="1200" dirty="0">
                <a:latin typeface="Times New Roman"/>
                <a:cs typeface="Times New Roman"/>
              </a:rPr>
              <a:t>conferma </a:t>
            </a:r>
            <a:r>
              <a:rPr sz="1200" spc="-5" dirty="0">
                <a:latin typeface="Times New Roman"/>
                <a:cs typeface="Times New Roman"/>
              </a:rPr>
              <a:t>semplicemente </a:t>
            </a:r>
            <a:r>
              <a:rPr sz="1200" dirty="0">
                <a:latin typeface="Times New Roman"/>
                <a:cs typeface="Times New Roman"/>
              </a:rPr>
              <a:t>il fatto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l’Universo </a:t>
            </a:r>
            <a:r>
              <a:rPr sz="1200" spc="-5" dirty="0">
                <a:latin typeface="Times New Roman"/>
                <a:cs typeface="Times New Roman"/>
              </a:rPr>
              <a:t>centrale </a:t>
            </a:r>
            <a:r>
              <a:rPr sz="1200" dirty="0">
                <a:latin typeface="Times New Roman"/>
                <a:cs typeface="Times New Roman"/>
              </a:rPr>
              <a:t>e tutto ciò </a:t>
            </a:r>
            <a:r>
              <a:rPr sz="1200" spc="-5" dirty="0">
                <a:latin typeface="Times New Roman"/>
                <a:cs typeface="Times New Roman"/>
              </a:rPr>
              <a:t>che attiene ad esso si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eternato  simultaneamente al suo raggiungimento </a:t>
            </a:r>
            <a:r>
              <a:rPr sz="1200" dirty="0">
                <a:latin typeface="Times New Roman"/>
                <a:cs typeface="Times New Roman"/>
              </a:rPr>
              <a:t>della personalità e </a:t>
            </a:r>
            <a:r>
              <a:rPr sz="1200" spc="-5" dirty="0">
                <a:latin typeface="Times New Roman"/>
                <a:cs typeface="Times New Roman"/>
              </a:rPr>
              <a:t>dell’esistenza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cosciente.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5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158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79434" cy="336867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63500" marR="537845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(91.6) 8:1.9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breve, </a:t>
            </a:r>
            <a:r>
              <a:rPr sz="1200" dirty="0">
                <a:latin typeface="Times New Roman"/>
                <a:cs typeface="Times New Roman"/>
              </a:rPr>
              <a:t>lo Spirito </a:t>
            </a:r>
            <a:r>
              <a:rPr sz="1200" spc="-5" dirty="0">
                <a:latin typeface="Times New Roman"/>
                <a:cs typeface="Times New Roman"/>
              </a:rPr>
              <a:t>Infinito </a:t>
            </a:r>
            <a:r>
              <a:rPr sz="1200" dirty="0">
                <a:latin typeface="Times New Roman"/>
                <a:cs typeface="Times New Roman"/>
              </a:rPr>
              <a:t>attesta </a:t>
            </a:r>
            <a:r>
              <a:rPr sz="1200" spc="-5" dirty="0">
                <a:latin typeface="Times New Roman"/>
                <a:cs typeface="Times New Roman"/>
              </a:rPr>
              <a:t>che, </a:t>
            </a:r>
            <a:r>
              <a:rPr sz="1200" dirty="0">
                <a:latin typeface="Times New Roman"/>
                <a:cs typeface="Times New Roman"/>
              </a:rPr>
              <a:t>poiché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è eterno, è eterno </a:t>
            </a:r>
            <a:r>
              <a:rPr sz="1200" spc="-5" dirty="0">
                <a:latin typeface="Times New Roman"/>
                <a:cs typeface="Times New Roman"/>
              </a:rPr>
              <a:t>anche </a:t>
            </a:r>
            <a:r>
              <a:rPr sz="1200" dirty="0">
                <a:latin typeface="Times New Roman"/>
                <a:cs typeface="Times New Roman"/>
              </a:rPr>
              <a:t>l’Universo </a:t>
            </a:r>
            <a:r>
              <a:rPr sz="1200" spc="-5" dirty="0">
                <a:latin typeface="Times New Roman"/>
                <a:cs typeface="Times New Roman"/>
              </a:rPr>
              <a:t>centrale. Questo </a:t>
            </a:r>
            <a:r>
              <a:rPr sz="1200" dirty="0">
                <a:latin typeface="Times New Roman"/>
                <a:cs typeface="Times New Roman"/>
              </a:rPr>
              <a:t>è il punto di  </a:t>
            </a:r>
            <a:r>
              <a:rPr sz="1200" spc="-5" dirty="0">
                <a:latin typeface="Times New Roman"/>
                <a:cs typeface="Times New Roman"/>
              </a:rPr>
              <a:t>partenza tradizionale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storia </a:t>
            </a:r>
            <a:r>
              <a:rPr sz="1200" dirty="0">
                <a:latin typeface="Times New Roman"/>
                <a:cs typeface="Times New Roman"/>
              </a:rPr>
              <a:t>dell’Universo </a:t>
            </a:r>
            <a:r>
              <a:rPr sz="1200" spc="-5" dirty="0">
                <a:latin typeface="Times New Roman"/>
                <a:cs typeface="Times New Roman"/>
              </a:rPr>
              <a:t>degli Universi.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conosce </a:t>
            </a:r>
            <a:r>
              <a:rPr sz="1200" spc="-5" dirty="0">
                <a:latin typeface="Times New Roman"/>
                <a:cs typeface="Times New Roman"/>
              </a:rPr>
              <a:t>assolutamente </a:t>
            </a:r>
            <a:r>
              <a:rPr sz="1200" dirty="0">
                <a:latin typeface="Times New Roman"/>
                <a:cs typeface="Times New Roman"/>
              </a:rPr>
              <a:t>nulla e non </a:t>
            </a:r>
            <a:r>
              <a:rPr sz="1200" spc="-5" dirty="0">
                <a:latin typeface="Times New Roman"/>
                <a:cs typeface="Times New Roman"/>
              </a:rPr>
              <a:t>esistono archivi  concernenti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qualsiasi evento </a:t>
            </a:r>
            <a:r>
              <a:rPr sz="1200" dirty="0">
                <a:latin typeface="Times New Roman"/>
                <a:cs typeface="Times New Roman"/>
              </a:rPr>
              <a:t>od operazione </a:t>
            </a:r>
            <a:r>
              <a:rPr sz="1200" spc="-5" dirty="0">
                <a:latin typeface="Times New Roman"/>
                <a:cs typeface="Times New Roman"/>
              </a:rPr>
              <a:t>anteriori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questa prodigiosa eruzione d’energia creatrice </a:t>
            </a:r>
            <a:r>
              <a:rPr sz="1200" dirty="0">
                <a:latin typeface="Times New Roman"/>
                <a:cs typeface="Times New Roman"/>
              </a:rPr>
              <a:t>e di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saggezza</a:t>
            </a:r>
            <a:endParaRPr sz="1200">
              <a:latin typeface="Times New Roman"/>
              <a:cs typeface="Times New Roman"/>
            </a:endParaRPr>
          </a:p>
          <a:p>
            <a:pPr marL="63500" marR="9779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amministrativa che </a:t>
            </a:r>
            <a:r>
              <a:rPr sz="1200" dirty="0">
                <a:latin typeface="Times New Roman"/>
                <a:cs typeface="Times New Roman"/>
              </a:rPr>
              <a:t>ha </a:t>
            </a:r>
            <a:r>
              <a:rPr sz="1200" spc="-5" dirty="0">
                <a:latin typeface="Times New Roman"/>
                <a:cs typeface="Times New Roman"/>
              </a:rPr>
              <a:t>cristallizzato l’immenso Universo che esiste </a:t>
            </a:r>
            <a:r>
              <a:rPr sz="1200" dirty="0">
                <a:latin typeface="Times New Roman"/>
                <a:cs typeface="Times New Roman"/>
              </a:rPr>
              <a:t>e che funziona </a:t>
            </a:r>
            <a:r>
              <a:rPr sz="1200" spc="-5" dirty="0">
                <a:latin typeface="Times New Roman"/>
                <a:cs typeface="Times New Roman"/>
              </a:rPr>
              <a:t>così mirabilmente al centro </a:t>
            </a:r>
            <a:r>
              <a:rPr sz="1200" dirty="0">
                <a:latin typeface="Times New Roman"/>
                <a:cs typeface="Times New Roman"/>
              </a:rPr>
              <a:t>di tutte le </a:t>
            </a:r>
            <a:r>
              <a:rPr sz="1200" spc="-5" dirty="0">
                <a:latin typeface="Times New Roman"/>
                <a:cs typeface="Times New Roman"/>
              </a:rPr>
              <a:t>cose. Al </a:t>
            </a:r>
            <a:r>
              <a:rPr sz="1200" dirty="0">
                <a:latin typeface="Times New Roman"/>
                <a:cs typeface="Times New Roman"/>
              </a:rPr>
              <a:t>di  là di </a:t>
            </a:r>
            <a:r>
              <a:rPr sz="1200" spc="-5" dirty="0">
                <a:latin typeface="Times New Roman"/>
                <a:cs typeface="Times New Roman"/>
              </a:rPr>
              <a:t>questo evento </a:t>
            </a:r>
            <a:r>
              <a:rPr sz="1200" dirty="0">
                <a:latin typeface="Times New Roman"/>
                <a:cs typeface="Times New Roman"/>
              </a:rPr>
              <a:t>vi </a:t>
            </a:r>
            <a:r>
              <a:rPr sz="1200" spc="-5" dirty="0">
                <a:latin typeface="Times New Roman"/>
                <a:cs typeface="Times New Roman"/>
              </a:rPr>
              <a:t>sono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insondabili </a:t>
            </a:r>
            <a:r>
              <a:rPr sz="1200" dirty="0">
                <a:latin typeface="Times New Roman"/>
                <a:cs typeface="Times New Roman"/>
              </a:rPr>
              <a:t>attività </a:t>
            </a:r>
            <a:r>
              <a:rPr sz="1200" spc="-5" dirty="0">
                <a:latin typeface="Times New Roman"/>
                <a:cs typeface="Times New Roman"/>
              </a:rPr>
              <a:t>dell’eternità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profondità </a:t>
            </a:r>
            <a:r>
              <a:rPr sz="1200" spc="-5" dirty="0">
                <a:latin typeface="Times New Roman"/>
                <a:cs typeface="Times New Roman"/>
              </a:rPr>
              <a:t>dell’infinità </a:t>
            </a:r>
            <a:r>
              <a:rPr sz="1200" dirty="0">
                <a:latin typeface="Times New Roman"/>
                <a:cs typeface="Times New Roman"/>
              </a:rPr>
              <a:t>— il </a:t>
            </a:r>
            <a:r>
              <a:rPr sz="1200" spc="-5" dirty="0">
                <a:latin typeface="Times New Roman"/>
                <a:cs typeface="Times New Roman"/>
              </a:rPr>
              <a:t>mistero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assoluto.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558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(91.7) 8:1.10 </a:t>
            </a:r>
            <a:r>
              <a:rPr sz="1200" spc="-5" dirty="0">
                <a:latin typeface="Times New Roman"/>
                <a:cs typeface="Times New Roman"/>
              </a:rPr>
              <a:t>Noi descriviamo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tal </a:t>
            </a:r>
            <a:r>
              <a:rPr sz="1200" dirty="0">
                <a:latin typeface="Times New Roman"/>
                <a:cs typeface="Times New Roman"/>
              </a:rPr>
              <a:t>modo </a:t>
            </a:r>
            <a:r>
              <a:rPr sz="1200" spc="-5" dirty="0">
                <a:latin typeface="Times New Roman"/>
                <a:cs typeface="Times New Roman"/>
              </a:rPr>
              <a:t>l’origine sequenziale della Terza Sorgente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Centro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condiscendenza interpretativa </a:t>
            </a:r>
            <a:r>
              <a:rPr sz="1200" dirty="0">
                <a:latin typeface="Times New Roman"/>
                <a:cs typeface="Times New Roman"/>
              </a:rPr>
              <a:t>verso  la </a:t>
            </a:r>
            <a:r>
              <a:rPr sz="1200" spc="-5" dirty="0">
                <a:latin typeface="Times New Roman"/>
                <a:cs typeface="Times New Roman"/>
              </a:rPr>
              <a:t>mente limitata dal </a:t>
            </a:r>
            <a:r>
              <a:rPr sz="1200" dirty="0">
                <a:latin typeface="Times New Roman"/>
                <a:cs typeface="Times New Roman"/>
              </a:rPr>
              <a:t>tempo e condizionata </a:t>
            </a:r>
            <a:r>
              <a:rPr sz="1200" spc="-5" dirty="0">
                <a:latin typeface="Times New Roman"/>
                <a:cs typeface="Times New Roman"/>
              </a:rPr>
              <a:t>dallo </a:t>
            </a:r>
            <a:r>
              <a:rPr sz="1200" dirty="0">
                <a:latin typeface="Times New Roman"/>
                <a:cs typeface="Times New Roman"/>
              </a:rPr>
              <a:t>spazio delle </a:t>
            </a:r>
            <a:r>
              <a:rPr sz="1200" spc="-5" dirty="0">
                <a:latin typeface="Times New Roman"/>
                <a:cs typeface="Times New Roman"/>
              </a:rPr>
              <a:t>creature </a:t>
            </a:r>
            <a:r>
              <a:rPr sz="1200" dirty="0">
                <a:latin typeface="Times New Roman"/>
                <a:cs typeface="Times New Roman"/>
              </a:rPr>
              <a:t>mortali.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mente </a:t>
            </a:r>
            <a:r>
              <a:rPr sz="1200" spc="-5" dirty="0">
                <a:latin typeface="Times New Roman"/>
                <a:cs typeface="Times New Roman"/>
              </a:rPr>
              <a:t>umana </a:t>
            </a:r>
            <a:r>
              <a:rPr sz="1200" dirty="0">
                <a:latin typeface="Times New Roman"/>
                <a:cs typeface="Times New Roman"/>
              </a:rPr>
              <a:t>deve </a:t>
            </a:r>
            <a:r>
              <a:rPr sz="1200" spc="-5" dirty="0">
                <a:latin typeface="Times New Roman"/>
                <a:cs typeface="Times New Roman"/>
              </a:rPr>
              <a:t>avere </a:t>
            </a:r>
            <a:r>
              <a:rPr sz="1200" dirty="0">
                <a:latin typeface="Times New Roman"/>
                <a:cs typeface="Times New Roman"/>
              </a:rPr>
              <a:t>un punto di partenza </a:t>
            </a:r>
            <a:r>
              <a:rPr sz="1200" spc="-5" dirty="0">
                <a:latin typeface="Times New Roman"/>
                <a:cs typeface="Times New Roman"/>
              </a:rPr>
              <a:t>per  rappresentarsi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storia </a:t>
            </a:r>
            <a:r>
              <a:rPr sz="1200" dirty="0">
                <a:latin typeface="Times New Roman"/>
                <a:cs typeface="Times New Roman"/>
              </a:rPr>
              <a:t>dell’Universo,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io ho ricevuto </a:t>
            </a:r>
            <a:r>
              <a:rPr sz="1200" spc="-5" dirty="0">
                <a:latin typeface="Times New Roman"/>
                <a:cs typeface="Times New Roman"/>
              </a:rPr>
              <a:t>l’incarico </a:t>
            </a:r>
            <a:r>
              <a:rPr sz="1200" dirty="0">
                <a:latin typeface="Times New Roman"/>
                <a:cs typeface="Times New Roman"/>
              </a:rPr>
              <a:t>di fornire </a:t>
            </a:r>
            <a:r>
              <a:rPr sz="1200" spc="-5" dirty="0">
                <a:latin typeface="Times New Roman"/>
                <a:cs typeface="Times New Roman"/>
              </a:rPr>
              <a:t>questa tecnica </a:t>
            </a:r>
            <a:r>
              <a:rPr sz="1200" dirty="0">
                <a:latin typeface="Times New Roman"/>
                <a:cs typeface="Times New Roman"/>
              </a:rPr>
              <a:t>di approccio al </a:t>
            </a:r>
            <a:r>
              <a:rPr sz="1200" spc="-5" dirty="0">
                <a:latin typeface="Times New Roman"/>
                <a:cs typeface="Times New Roman"/>
              </a:rPr>
              <a:t>concetto storico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eternità. Nella </a:t>
            </a:r>
            <a:r>
              <a:rPr sz="1200" dirty="0">
                <a:latin typeface="Times New Roman"/>
                <a:cs typeface="Times New Roman"/>
              </a:rPr>
              <a:t>mente </a:t>
            </a:r>
            <a:r>
              <a:rPr sz="1200" spc="-5" dirty="0">
                <a:latin typeface="Times New Roman"/>
                <a:cs typeface="Times New Roman"/>
              </a:rPr>
              <a:t>materiale </a:t>
            </a:r>
            <a:r>
              <a:rPr sz="1200" dirty="0">
                <a:latin typeface="Times New Roman"/>
                <a:cs typeface="Times New Roman"/>
              </a:rPr>
              <a:t>la logica </a:t>
            </a:r>
            <a:r>
              <a:rPr sz="1200" spc="-5" dirty="0">
                <a:latin typeface="Times New Roman"/>
                <a:cs typeface="Times New Roman"/>
              </a:rPr>
              <a:t>esige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Causa </a:t>
            </a:r>
            <a:r>
              <a:rPr sz="1200" dirty="0">
                <a:latin typeface="Times New Roman"/>
                <a:cs typeface="Times New Roman"/>
              </a:rPr>
              <a:t>Prima; </a:t>
            </a:r>
            <a:r>
              <a:rPr sz="1200" spc="-5" dirty="0">
                <a:latin typeface="Times New Roman"/>
                <a:cs typeface="Times New Roman"/>
              </a:rPr>
              <a:t>per questo </a:t>
            </a:r>
            <a:r>
              <a:rPr sz="1200" dirty="0">
                <a:latin typeface="Times New Roman"/>
                <a:cs typeface="Times New Roman"/>
              </a:rPr>
              <a:t>noi postuliamo il </a:t>
            </a:r>
            <a:r>
              <a:rPr sz="1200" spc="-5" dirty="0">
                <a:latin typeface="Times New Roman"/>
                <a:cs typeface="Times New Roman"/>
              </a:rPr>
              <a:t>Padre Universale </a:t>
            </a:r>
            <a:r>
              <a:rPr sz="1200" dirty="0">
                <a:latin typeface="Times New Roman"/>
                <a:cs typeface="Times New Roman"/>
              </a:rPr>
              <a:t>quale Prima  </a:t>
            </a:r>
            <a:r>
              <a:rPr sz="1200" spc="-5" dirty="0">
                <a:latin typeface="Times New Roman"/>
                <a:cs typeface="Times New Roman"/>
              </a:rPr>
              <a:t>Sorgente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Centro </a:t>
            </a:r>
            <a:r>
              <a:rPr sz="1200" dirty="0">
                <a:latin typeface="Times New Roman"/>
                <a:cs typeface="Times New Roman"/>
              </a:rPr>
              <a:t>Assoluto di tutta la </a:t>
            </a:r>
            <a:r>
              <a:rPr sz="1200" spc="-5" dirty="0">
                <a:latin typeface="Times New Roman"/>
                <a:cs typeface="Times New Roman"/>
              </a:rPr>
              <a:t>creazione, insegnando allo stesso </a:t>
            </a:r>
            <a:r>
              <a:rPr sz="1200" dirty="0">
                <a:latin typeface="Times New Roman"/>
                <a:cs typeface="Times New Roman"/>
              </a:rPr>
              <a:t>tempo alle </a:t>
            </a:r>
            <a:r>
              <a:rPr sz="1200" spc="-5" dirty="0">
                <a:latin typeface="Times New Roman"/>
                <a:cs typeface="Times New Roman"/>
              </a:rPr>
              <a:t>menti </a:t>
            </a:r>
            <a:r>
              <a:rPr sz="1200" dirty="0">
                <a:latin typeface="Times New Roman"/>
                <a:cs typeface="Times New Roman"/>
              </a:rPr>
              <a:t>di tutte le </a:t>
            </a:r>
            <a:r>
              <a:rPr sz="1200" spc="-5" dirty="0">
                <a:latin typeface="Times New Roman"/>
                <a:cs typeface="Times New Roman"/>
              </a:rPr>
              <a:t>creature </a:t>
            </a:r>
            <a:r>
              <a:rPr sz="1200" dirty="0">
                <a:latin typeface="Times New Roman"/>
                <a:cs typeface="Times New Roman"/>
              </a:rPr>
              <a:t>che il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e lo Spirito  sono </a:t>
            </a:r>
            <a:r>
              <a:rPr sz="1200" spc="-5" dirty="0">
                <a:latin typeface="Times New Roman"/>
                <a:cs typeface="Times New Roman"/>
              </a:rPr>
              <a:t>coeterni con </a:t>
            </a:r>
            <a:r>
              <a:rPr sz="1200" dirty="0">
                <a:latin typeface="Times New Roman"/>
                <a:cs typeface="Times New Roman"/>
              </a:rPr>
              <a:t>il Padre in tutte le </a:t>
            </a:r>
            <a:r>
              <a:rPr sz="1200" spc="-5" dirty="0">
                <a:latin typeface="Times New Roman"/>
                <a:cs typeface="Times New Roman"/>
              </a:rPr>
              <a:t>fasi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storia universale ed </a:t>
            </a:r>
            <a:r>
              <a:rPr sz="1200" dirty="0">
                <a:latin typeface="Times New Roman"/>
                <a:cs typeface="Times New Roman"/>
              </a:rPr>
              <a:t>in tutti i </a:t>
            </a:r>
            <a:r>
              <a:rPr sz="1200" spc="-5" dirty="0">
                <a:latin typeface="Times New Roman"/>
                <a:cs typeface="Times New Roman"/>
              </a:rPr>
              <a:t>regni dell’attività creativa.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facciamo questo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senza</a:t>
            </a:r>
            <a:endParaRPr sz="1200">
              <a:latin typeface="Times New Roman"/>
              <a:cs typeface="Times New Roman"/>
            </a:endParaRPr>
          </a:p>
          <a:p>
            <a:pPr marL="63500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trascurare </a:t>
            </a:r>
            <a:r>
              <a:rPr sz="1200" dirty="0">
                <a:latin typeface="Times New Roman"/>
                <a:cs typeface="Times New Roman"/>
              </a:rPr>
              <a:t>in alcun </a:t>
            </a:r>
            <a:r>
              <a:rPr sz="1200" spc="-5" dirty="0">
                <a:latin typeface="Times New Roman"/>
                <a:cs typeface="Times New Roman"/>
              </a:rPr>
              <a:t>senso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realtà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l’eternità </a:t>
            </a:r>
            <a:r>
              <a:rPr sz="1200" dirty="0">
                <a:latin typeface="Times New Roman"/>
                <a:cs typeface="Times New Roman"/>
              </a:rPr>
              <a:t>dell’Isola </a:t>
            </a:r>
            <a:r>
              <a:rPr sz="1200" spc="-5" dirty="0">
                <a:latin typeface="Times New Roman"/>
                <a:cs typeface="Times New Roman"/>
              </a:rPr>
              <a:t>del Paradiso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degli Assoluti Non Qualificato, Universale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della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Deità.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63500" marR="24828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(92.1) 8:1.11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la mente </a:t>
            </a:r>
            <a:r>
              <a:rPr sz="1200" spc="-5" dirty="0">
                <a:latin typeface="Times New Roman"/>
                <a:cs typeface="Times New Roman"/>
              </a:rPr>
              <a:t>materiale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figli del </a:t>
            </a:r>
            <a:r>
              <a:rPr sz="1200" dirty="0">
                <a:latin typeface="Times New Roman"/>
                <a:cs typeface="Times New Roman"/>
              </a:rPr>
              <a:t>tempo è </a:t>
            </a:r>
            <a:r>
              <a:rPr sz="1200" spc="-5" dirty="0">
                <a:latin typeface="Times New Roman"/>
                <a:cs typeface="Times New Roman"/>
              </a:rPr>
              <a:t>sufficiente riuscire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concepire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Padre nell’eternità. Noi sappiamo </a:t>
            </a:r>
            <a:r>
              <a:rPr sz="1200" dirty="0">
                <a:latin typeface="Times New Roman"/>
                <a:cs typeface="Times New Roman"/>
              </a:rPr>
              <a:t>che un  </a:t>
            </a:r>
            <a:r>
              <a:rPr sz="1200" spc="-5" dirty="0">
                <a:latin typeface="Times New Roman"/>
                <a:cs typeface="Times New Roman"/>
              </a:rPr>
              <a:t>bambino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collegarsi meglio con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realtà approfondendo prima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relazioni della </a:t>
            </a:r>
            <a:r>
              <a:rPr sz="1200" dirty="0">
                <a:latin typeface="Times New Roman"/>
                <a:cs typeface="Times New Roman"/>
              </a:rPr>
              <a:t>situazione genitore-figlio </a:t>
            </a:r>
            <a:r>
              <a:rPr sz="1200" spc="-5" dirty="0">
                <a:latin typeface="Times New Roman"/>
                <a:cs typeface="Times New Roman"/>
              </a:rPr>
              <a:t>ed allargando </a:t>
            </a:r>
            <a:r>
              <a:rPr sz="1200" dirty="0">
                <a:latin typeface="Times New Roman"/>
                <a:cs typeface="Times New Roman"/>
              </a:rPr>
              <a:t>poi  </a:t>
            </a:r>
            <a:r>
              <a:rPr sz="1200" spc="-5" dirty="0">
                <a:latin typeface="Times New Roman"/>
                <a:cs typeface="Times New Roman"/>
              </a:rPr>
              <a:t>questo concetto </a:t>
            </a:r>
            <a:r>
              <a:rPr sz="1200" dirty="0">
                <a:latin typeface="Times New Roman"/>
                <a:cs typeface="Times New Roman"/>
              </a:rPr>
              <a:t>fino a </a:t>
            </a:r>
            <a:r>
              <a:rPr sz="1200" spc="-5" dirty="0">
                <a:latin typeface="Times New Roman"/>
                <a:cs typeface="Times New Roman"/>
              </a:rPr>
              <a:t>comprendere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famiglia </a:t>
            </a:r>
            <a:r>
              <a:rPr sz="1200" dirty="0">
                <a:latin typeface="Times New Roman"/>
                <a:cs typeface="Times New Roman"/>
              </a:rPr>
              <a:t>come un tutto. </a:t>
            </a:r>
            <a:r>
              <a:rPr sz="1200" spc="-5" dirty="0">
                <a:latin typeface="Times New Roman"/>
                <a:cs typeface="Times New Roman"/>
              </a:rPr>
              <a:t>Successivamente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mente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crescita del </a:t>
            </a:r>
            <a:r>
              <a:rPr sz="1200" dirty="0">
                <a:latin typeface="Times New Roman"/>
                <a:cs typeface="Times New Roman"/>
              </a:rPr>
              <a:t>bambino </a:t>
            </a:r>
            <a:r>
              <a:rPr sz="1200" spc="-5" dirty="0">
                <a:latin typeface="Times New Roman"/>
                <a:cs typeface="Times New Roman"/>
              </a:rPr>
              <a:t>sarà capace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adattarsi al concetto delle relazioni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famiglia, </a:t>
            </a:r>
            <a:r>
              <a:rPr sz="1200" dirty="0">
                <a:latin typeface="Times New Roman"/>
                <a:cs typeface="Times New Roman"/>
              </a:rPr>
              <a:t>alle </a:t>
            </a:r>
            <a:r>
              <a:rPr sz="1200" spc="-5" dirty="0">
                <a:latin typeface="Times New Roman"/>
                <a:cs typeface="Times New Roman"/>
              </a:rPr>
              <a:t>relazioni della comunità, della </a:t>
            </a:r>
            <a:r>
              <a:rPr sz="1200" dirty="0">
                <a:latin typeface="Times New Roman"/>
                <a:cs typeface="Times New Roman"/>
              </a:rPr>
              <a:t>razza e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mondo, poi a </a:t>
            </a:r>
            <a:r>
              <a:rPr sz="1200" spc="-5" dirty="0">
                <a:latin typeface="Times New Roman"/>
                <a:cs typeface="Times New Roman"/>
              </a:rPr>
              <a:t>quelle </a:t>
            </a:r>
            <a:r>
              <a:rPr sz="1200" dirty="0">
                <a:latin typeface="Times New Roman"/>
                <a:cs typeface="Times New Roman"/>
              </a:rPr>
              <a:t>dell’Universo,  </a:t>
            </a:r>
            <a:r>
              <a:rPr sz="1200" spc="-5" dirty="0">
                <a:latin typeface="Times New Roman"/>
                <a:cs typeface="Times New Roman"/>
              </a:rPr>
              <a:t>del Superuniverso ed </a:t>
            </a:r>
            <a:r>
              <a:rPr sz="1200" dirty="0">
                <a:latin typeface="Times New Roman"/>
                <a:cs typeface="Times New Roman"/>
              </a:rPr>
              <a:t>anche </a:t>
            </a:r>
            <a:r>
              <a:rPr sz="1200" spc="-5" dirty="0">
                <a:latin typeface="Times New Roman"/>
                <a:cs typeface="Times New Roman"/>
              </a:rPr>
              <a:t>dell’Universo </a:t>
            </a:r>
            <a:r>
              <a:rPr sz="1200" dirty="0">
                <a:latin typeface="Times New Roman"/>
                <a:cs typeface="Times New Roman"/>
              </a:rPr>
              <a:t>degli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Universi.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5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159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4858"/>
            <a:ext cx="8206740" cy="413385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88900">
              <a:lnSpc>
                <a:spcPct val="100000"/>
              </a:lnSpc>
              <a:spcBef>
                <a:spcPts val="95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2. La natura dello Spirito</a:t>
            </a:r>
            <a:r>
              <a:rPr sz="1600" b="1" spc="20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Infinito</a:t>
            </a:r>
            <a:endParaRPr sz="1600">
              <a:latin typeface="Times New Roman"/>
              <a:cs typeface="Times New Roman"/>
            </a:endParaRPr>
          </a:p>
          <a:p>
            <a:pPr marL="88900" marR="218440">
              <a:lnSpc>
                <a:spcPts val="1380"/>
              </a:lnSpc>
              <a:spcBef>
                <a:spcPts val="141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(92.2) 8:2.1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Creatore </a:t>
            </a:r>
            <a:r>
              <a:rPr sz="1200" dirty="0">
                <a:latin typeface="Times New Roman"/>
                <a:cs typeface="Times New Roman"/>
              </a:rPr>
              <a:t>Congiunto è </a:t>
            </a:r>
            <a:r>
              <a:rPr sz="1200" spc="-5" dirty="0">
                <a:latin typeface="Times New Roman"/>
                <a:cs typeface="Times New Roman"/>
              </a:rPr>
              <a:t>dall’eternità, ed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completamente </a:t>
            </a:r>
            <a:r>
              <a:rPr sz="1200" dirty="0">
                <a:latin typeface="Times New Roman"/>
                <a:cs typeface="Times New Roman"/>
              </a:rPr>
              <a:t>e senza </a:t>
            </a:r>
            <a:r>
              <a:rPr sz="1200" spc="-5" dirty="0">
                <a:latin typeface="Times New Roman"/>
                <a:cs typeface="Times New Roman"/>
              </a:rPr>
              <a:t>riserve </a:t>
            </a:r>
            <a:r>
              <a:rPr sz="1200" dirty="0">
                <a:latin typeface="Times New Roman"/>
                <a:cs typeface="Times New Roman"/>
              </a:rPr>
              <a:t>uno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il Padre </a:t>
            </a:r>
            <a:r>
              <a:rPr sz="1200" spc="-5" dirty="0">
                <a:latin typeface="Times New Roman"/>
                <a:cs typeface="Times New Roman"/>
              </a:rPr>
              <a:t>Universale 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Eterno.  </a:t>
            </a:r>
            <a:r>
              <a:rPr sz="1200" spc="-10" dirty="0">
                <a:latin typeface="Times New Roman"/>
                <a:cs typeface="Times New Roman"/>
              </a:rPr>
              <a:t>Lo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Infinito riflette alla perfezione </a:t>
            </a:r>
            <a:r>
              <a:rPr sz="1200" dirty="0">
                <a:latin typeface="Times New Roman"/>
                <a:cs typeface="Times New Roman"/>
              </a:rPr>
              <a:t>non solo la </a:t>
            </a:r>
            <a:r>
              <a:rPr sz="1200" spc="-5" dirty="0">
                <a:latin typeface="Times New Roman"/>
                <a:cs typeface="Times New Roman"/>
              </a:rPr>
              <a:t>natura del </a:t>
            </a:r>
            <a:r>
              <a:rPr sz="1200" dirty="0">
                <a:latin typeface="Times New Roman"/>
                <a:cs typeface="Times New Roman"/>
              </a:rPr>
              <a:t>Padre </a:t>
            </a:r>
            <a:r>
              <a:rPr sz="1200" spc="-5" dirty="0">
                <a:latin typeface="Times New Roman"/>
                <a:cs typeface="Times New Roman"/>
              </a:rPr>
              <a:t>del Paradiso </a:t>
            </a:r>
            <a:r>
              <a:rPr sz="1200" dirty="0">
                <a:latin typeface="Times New Roman"/>
                <a:cs typeface="Times New Roman"/>
              </a:rPr>
              <a:t>ma anche la </a:t>
            </a:r>
            <a:r>
              <a:rPr sz="1200" spc="-5" dirty="0">
                <a:latin typeface="Times New Roman"/>
                <a:cs typeface="Times New Roman"/>
              </a:rPr>
              <a:t>natura del Figlio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Originale.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438784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(92.3) 8:2.2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Terza Sorgente e </a:t>
            </a:r>
            <a:r>
              <a:rPr sz="1200" spc="-5" dirty="0">
                <a:latin typeface="Times New Roman"/>
                <a:cs typeface="Times New Roman"/>
              </a:rPr>
              <a:t>Centro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conosciuta con numerosi </a:t>
            </a:r>
            <a:r>
              <a:rPr sz="1200" dirty="0">
                <a:latin typeface="Times New Roman"/>
                <a:cs typeface="Times New Roman"/>
              </a:rPr>
              <a:t>titoli: lo </a:t>
            </a:r>
            <a:r>
              <a:rPr sz="1200" spc="-5" dirty="0">
                <a:latin typeface="Times New Roman"/>
                <a:cs typeface="Times New Roman"/>
              </a:rPr>
              <a:t>Spirito Universale, </a:t>
            </a:r>
            <a:r>
              <a:rPr sz="1200" dirty="0">
                <a:latin typeface="Times New Roman"/>
                <a:cs typeface="Times New Roman"/>
              </a:rPr>
              <a:t>la Guida </a:t>
            </a:r>
            <a:r>
              <a:rPr sz="1200" spc="-5" dirty="0">
                <a:latin typeface="Times New Roman"/>
                <a:cs typeface="Times New Roman"/>
              </a:rPr>
              <a:t>Suprema,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Creatore  Congiunto, l’Esecutore </a:t>
            </a:r>
            <a:r>
              <a:rPr sz="1200" dirty="0">
                <a:latin typeface="Times New Roman"/>
                <a:cs typeface="Times New Roman"/>
              </a:rPr>
              <a:t>Divino, la </a:t>
            </a:r>
            <a:r>
              <a:rPr sz="1200" spc="-5" dirty="0">
                <a:latin typeface="Times New Roman"/>
                <a:cs typeface="Times New Roman"/>
              </a:rPr>
              <a:t>Mente Infinita, </a:t>
            </a:r>
            <a:r>
              <a:rPr sz="1200" dirty="0">
                <a:latin typeface="Times New Roman"/>
                <a:cs typeface="Times New Roman"/>
              </a:rPr>
              <a:t>lo Spirito </a:t>
            </a:r>
            <a:r>
              <a:rPr sz="1200" spc="-5" dirty="0">
                <a:latin typeface="Times New Roman"/>
                <a:cs typeface="Times New Roman"/>
              </a:rPr>
              <a:t>degli </a:t>
            </a:r>
            <a:r>
              <a:rPr sz="1200" dirty="0">
                <a:latin typeface="Times New Roman"/>
                <a:cs typeface="Times New Roman"/>
              </a:rPr>
              <a:t>Spiriti, </a:t>
            </a:r>
            <a:r>
              <a:rPr sz="1200" spc="-5" dirty="0">
                <a:latin typeface="Times New Roman"/>
                <a:cs typeface="Times New Roman"/>
              </a:rPr>
              <a:t>lo Spirito-Madre del </a:t>
            </a:r>
            <a:r>
              <a:rPr sz="1200" dirty="0">
                <a:latin typeface="Times New Roman"/>
                <a:cs typeface="Times New Roman"/>
              </a:rPr>
              <a:t>Paradiso, l’Attore </a:t>
            </a:r>
            <a:r>
              <a:rPr sz="1200" spc="-5" dirty="0">
                <a:latin typeface="Times New Roman"/>
                <a:cs typeface="Times New Roman"/>
              </a:rPr>
              <a:t>Congiunto,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il</a:t>
            </a:r>
            <a:endParaRPr sz="1200">
              <a:latin typeface="Times New Roman"/>
              <a:cs typeface="Times New Roman"/>
            </a:endParaRPr>
          </a:p>
          <a:p>
            <a:pPr marL="88900" marR="117475">
              <a:lnSpc>
                <a:spcPts val="1380"/>
              </a:lnSpc>
              <a:spcBef>
                <a:spcPts val="5"/>
              </a:spcBef>
            </a:pPr>
            <a:r>
              <a:rPr sz="1200" spc="-5" dirty="0">
                <a:latin typeface="Times New Roman"/>
                <a:cs typeface="Times New Roman"/>
              </a:rPr>
              <a:t>Coordinatore Finale, </a:t>
            </a:r>
            <a:r>
              <a:rPr sz="1200" dirty="0">
                <a:latin typeface="Times New Roman"/>
                <a:cs typeface="Times New Roman"/>
              </a:rPr>
              <a:t>lo Spirito </a:t>
            </a:r>
            <a:r>
              <a:rPr sz="1200" spc="-5" dirty="0">
                <a:latin typeface="Times New Roman"/>
                <a:cs typeface="Times New Roman"/>
              </a:rPr>
              <a:t>Onnipresente, l’Intelligenza Assoluta, </a:t>
            </a:r>
            <a:r>
              <a:rPr sz="1200" dirty="0">
                <a:latin typeface="Times New Roman"/>
                <a:cs typeface="Times New Roman"/>
              </a:rPr>
              <a:t>l’Azione </a:t>
            </a:r>
            <a:r>
              <a:rPr sz="1200" spc="-5" dirty="0">
                <a:latin typeface="Times New Roman"/>
                <a:cs typeface="Times New Roman"/>
              </a:rPr>
              <a:t>Divina;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su Urantia </a:t>
            </a:r>
            <a:r>
              <a:rPr sz="1200" dirty="0">
                <a:latin typeface="Times New Roman"/>
                <a:cs typeface="Times New Roman"/>
              </a:rPr>
              <a:t>è talvolta </a:t>
            </a:r>
            <a:r>
              <a:rPr sz="1200" spc="-5" dirty="0">
                <a:latin typeface="Times New Roman"/>
                <a:cs typeface="Times New Roman"/>
              </a:rPr>
              <a:t>confusa con </a:t>
            </a:r>
            <a:r>
              <a:rPr sz="1200" spc="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mente  </a:t>
            </a:r>
            <a:r>
              <a:rPr sz="1200" spc="-5" dirty="0">
                <a:latin typeface="Times New Roman"/>
                <a:cs typeface="Times New Roman"/>
              </a:rPr>
              <a:t>cosmica.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88900">
              <a:lnSpc>
                <a:spcPts val="141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(92.4) 8:2.3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tutto </a:t>
            </a:r>
            <a:r>
              <a:rPr sz="1200" spc="-5" dirty="0">
                <a:latin typeface="Times New Roman"/>
                <a:cs typeface="Times New Roman"/>
              </a:rPr>
              <a:t>appropriato denominare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Terza </a:t>
            </a:r>
            <a:r>
              <a:rPr sz="1200" spc="-5" dirty="0">
                <a:latin typeface="Times New Roman"/>
                <a:cs typeface="Times New Roman"/>
              </a:rPr>
              <a:t>Persona della Deità </a:t>
            </a:r>
            <a:r>
              <a:rPr sz="1200" dirty="0">
                <a:latin typeface="Times New Roman"/>
                <a:cs typeface="Times New Roman"/>
              </a:rPr>
              <a:t>lo Spirito </a:t>
            </a:r>
            <a:r>
              <a:rPr sz="1200" spc="-5" dirty="0">
                <a:latin typeface="Times New Roman"/>
                <a:cs typeface="Times New Roman"/>
              </a:rPr>
              <a:t>Infinito, perché </a:t>
            </a:r>
            <a:r>
              <a:rPr sz="1200" dirty="0">
                <a:latin typeface="Times New Roman"/>
                <a:cs typeface="Times New Roman"/>
              </a:rPr>
              <a:t>Dio è spirito. </a:t>
            </a:r>
            <a:r>
              <a:rPr sz="1200" spc="-5" dirty="0">
                <a:latin typeface="Times New Roman"/>
                <a:cs typeface="Times New Roman"/>
              </a:rPr>
              <a:t>Ma </a:t>
            </a:r>
            <a:r>
              <a:rPr sz="1200" dirty="0">
                <a:latin typeface="Times New Roman"/>
                <a:cs typeface="Times New Roman"/>
              </a:rPr>
              <a:t>le</a:t>
            </a:r>
            <a:r>
              <a:rPr sz="1200" spc="-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creature</a:t>
            </a:r>
            <a:endParaRPr sz="1200">
              <a:latin typeface="Times New Roman"/>
              <a:cs typeface="Times New Roman"/>
            </a:endParaRPr>
          </a:p>
          <a:p>
            <a:pPr marL="88900" marR="68580">
              <a:lnSpc>
                <a:spcPct val="95900"/>
              </a:lnSpc>
              <a:spcBef>
                <a:spcPts val="30"/>
              </a:spcBef>
            </a:pPr>
            <a:r>
              <a:rPr sz="1200" spc="-5" dirty="0">
                <a:latin typeface="Times New Roman"/>
                <a:cs typeface="Times New Roman"/>
              </a:rPr>
              <a:t>materiali che </a:t>
            </a:r>
            <a:r>
              <a:rPr sz="1200" dirty="0">
                <a:latin typeface="Times New Roman"/>
                <a:cs typeface="Times New Roman"/>
              </a:rPr>
              <a:t>hanno tendenza a </a:t>
            </a:r>
            <a:r>
              <a:rPr sz="1200" spc="-5" dirty="0">
                <a:latin typeface="Times New Roman"/>
                <a:cs typeface="Times New Roman"/>
              </a:rPr>
              <a:t>commettere </a:t>
            </a:r>
            <a:r>
              <a:rPr sz="1200" dirty="0">
                <a:latin typeface="Times New Roman"/>
                <a:cs typeface="Times New Roman"/>
              </a:rPr>
              <a:t>l’errore di </a:t>
            </a:r>
            <a:r>
              <a:rPr sz="1200" spc="-5" dirty="0">
                <a:latin typeface="Times New Roman"/>
                <a:cs typeface="Times New Roman"/>
              </a:rPr>
              <a:t>considerare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materia </a:t>
            </a:r>
            <a:r>
              <a:rPr sz="1200" spc="-5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realtà </a:t>
            </a:r>
            <a:r>
              <a:rPr sz="1200" dirty="0">
                <a:latin typeface="Times New Roman"/>
                <a:cs typeface="Times New Roman"/>
              </a:rPr>
              <a:t>fondamentale e la </a:t>
            </a:r>
            <a:r>
              <a:rPr sz="1200" spc="-5" dirty="0">
                <a:latin typeface="Times New Roman"/>
                <a:cs typeface="Times New Roman"/>
              </a:rPr>
              <a:t>mente, </a:t>
            </a:r>
            <a:r>
              <a:rPr sz="1200" dirty="0">
                <a:latin typeface="Times New Roman"/>
                <a:cs typeface="Times New Roman"/>
              </a:rPr>
              <a:t>assieme </a:t>
            </a:r>
            <a:r>
              <a:rPr sz="1200" spc="-5" dirty="0">
                <a:latin typeface="Times New Roman"/>
                <a:cs typeface="Times New Roman"/>
              </a:rPr>
              <a:t>allo  </a:t>
            </a:r>
            <a:r>
              <a:rPr sz="1200" dirty="0">
                <a:latin typeface="Times New Roman"/>
                <a:cs typeface="Times New Roman"/>
              </a:rPr>
              <a:t>spirito, </a:t>
            </a:r>
            <a:r>
              <a:rPr sz="1200" spc="-5" dirty="0">
                <a:latin typeface="Times New Roman"/>
                <a:cs typeface="Times New Roman"/>
              </a:rPr>
              <a:t>come postulati radicati nella materia, comprenderebbero meglio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Terza Sorgente </a:t>
            </a:r>
            <a:r>
              <a:rPr sz="1200" dirty="0">
                <a:latin typeface="Times New Roman"/>
                <a:cs typeface="Times New Roman"/>
              </a:rPr>
              <a:t>e Centro </a:t>
            </a:r>
            <a:r>
              <a:rPr sz="1200" spc="-5" dirty="0">
                <a:latin typeface="Times New Roman"/>
                <a:cs typeface="Times New Roman"/>
              </a:rPr>
              <a:t>se fosse chiamata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5" dirty="0">
                <a:latin typeface="Times New Roman"/>
                <a:cs typeface="Times New Roman"/>
              </a:rPr>
              <a:t>Realtà  </a:t>
            </a:r>
            <a:r>
              <a:rPr sz="1200" spc="-5" dirty="0">
                <a:latin typeface="Times New Roman"/>
                <a:cs typeface="Times New Roman"/>
              </a:rPr>
              <a:t>Infinita, l’Organizzatore Universale </a:t>
            </a:r>
            <a:r>
              <a:rPr sz="1200" dirty="0">
                <a:latin typeface="Times New Roman"/>
                <a:cs typeface="Times New Roman"/>
              </a:rPr>
              <a:t>od il Coordinatore </a:t>
            </a:r>
            <a:r>
              <a:rPr sz="1200" spc="-5" dirty="0">
                <a:latin typeface="Times New Roman"/>
                <a:cs typeface="Times New Roman"/>
              </a:rPr>
              <a:t>delle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Personalità.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285750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(92.5) 8:2.4 </a:t>
            </a:r>
            <a:r>
              <a:rPr sz="1200" spc="-15" dirty="0">
                <a:latin typeface="Times New Roman"/>
                <a:cs typeface="Times New Roman"/>
              </a:rPr>
              <a:t>Lo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Infinito, </a:t>
            </a:r>
            <a:r>
              <a:rPr sz="1200" dirty="0">
                <a:latin typeface="Times New Roman"/>
                <a:cs typeface="Times New Roman"/>
              </a:rPr>
              <a:t>in quanto </a:t>
            </a:r>
            <a:r>
              <a:rPr sz="1200" spc="-5" dirty="0">
                <a:latin typeface="Times New Roman"/>
                <a:cs typeface="Times New Roman"/>
              </a:rPr>
              <a:t>rivelazione universale della divinità,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insondabile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completamente al </a:t>
            </a:r>
            <a:r>
              <a:rPr sz="1200" dirty="0">
                <a:latin typeface="Times New Roman"/>
                <a:cs typeface="Times New Roman"/>
              </a:rPr>
              <a:t>di là </a:t>
            </a:r>
            <a:r>
              <a:rPr sz="1200" spc="-5" dirty="0">
                <a:latin typeface="Times New Roman"/>
                <a:cs typeface="Times New Roman"/>
              </a:rPr>
              <a:t>della  comprensione </a:t>
            </a:r>
            <a:r>
              <a:rPr sz="1200" dirty="0">
                <a:latin typeface="Times New Roman"/>
                <a:cs typeface="Times New Roman"/>
              </a:rPr>
              <a:t>umana. Per </a:t>
            </a:r>
            <a:r>
              <a:rPr sz="1200" spc="-5" dirty="0">
                <a:latin typeface="Times New Roman"/>
                <a:cs typeface="Times New Roman"/>
              </a:rPr>
              <a:t>percepire l’assolutezza dello </a:t>
            </a:r>
            <a:r>
              <a:rPr sz="1200" dirty="0">
                <a:latin typeface="Times New Roman"/>
                <a:cs typeface="Times New Roman"/>
              </a:rPr>
              <a:t>Spirito vi basta </a:t>
            </a:r>
            <a:r>
              <a:rPr sz="1200" spc="-5" dirty="0">
                <a:latin typeface="Times New Roman"/>
                <a:cs typeface="Times New Roman"/>
              </a:rPr>
              <a:t>solamente contemplare </a:t>
            </a:r>
            <a:r>
              <a:rPr sz="1200" dirty="0">
                <a:latin typeface="Times New Roman"/>
                <a:cs typeface="Times New Roman"/>
              </a:rPr>
              <a:t>l’infinità </a:t>
            </a:r>
            <a:r>
              <a:rPr sz="1200" spc="-5" dirty="0">
                <a:latin typeface="Times New Roman"/>
                <a:cs typeface="Times New Roman"/>
              </a:rPr>
              <a:t>del Padre Universale ed  avere riverente timore dell’eternità del Figlio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Originale.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9588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(92.6) 8:2.5 </a:t>
            </a:r>
            <a:r>
              <a:rPr sz="1200" dirty="0">
                <a:latin typeface="Times New Roman"/>
                <a:cs typeface="Times New Roman"/>
              </a:rPr>
              <a:t>C’è in </a:t>
            </a:r>
            <a:r>
              <a:rPr sz="1200" spc="-5" dirty="0">
                <a:latin typeface="Times New Roman"/>
                <a:cs typeface="Times New Roman"/>
              </a:rPr>
              <a:t>verità del </a:t>
            </a:r>
            <a:r>
              <a:rPr sz="1200" dirty="0">
                <a:latin typeface="Times New Roman"/>
                <a:cs typeface="Times New Roman"/>
              </a:rPr>
              <a:t>mistero </a:t>
            </a:r>
            <a:r>
              <a:rPr sz="1200" spc="-5" dirty="0">
                <a:latin typeface="Times New Roman"/>
                <a:cs typeface="Times New Roman"/>
              </a:rPr>
              <a:t>nella persona </a:t>
            </a:r>
            <a:r>
              <a:rPr sz="1200" dirty="0">
                <a:latin typeface="Times New Roman"/>
                <a:cs typeface="Times New Roman"/>
              </a:rPr>
              <a:t>dello Spirito </a:t>
            </a:r>
            <a:r>
              <a:rPr sz="1200" spc="-5" dirty="0">
                <a:latin typeface="Times New Roman"/>
                <a:cs typeface="Times New Roman"/>
              </a:rPr>
              <a:t>Infinito, </a:t>
            </a:r>
            <a:r>
              <a:rPr sz="1200" dirty="0">
                <a:latin typeface="Times New Roman"/>
                <a:cs typeface="Times New Roman"/>
              </a:rPr>
              <a:t>ma non </a:t>
            </a:r>
            <a:r>
              <a:rPr sz="1200" spc="-5" dirty="0">
                <a:latin typeface="Times New Roman"/>
                <a:cs typeface="Times New Roman"/>
              </a:rPr>
              <a:t>quanto </a:t>
            </a:r>
            <a:r>
              <a:rPr sz="1200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Padre </a:t>
            </a:r>
            <a:r>
              <a:rPr sz="1200" dirty="0">
                <a:latin typeface="Times New Roman"/>
                <a:cs typeface="Times New Roman"/>
              </a:rPr>
              <a:t>e nel </a:t>
            </a:r>
            <a:r>
              <a:rPr sz="1200" spc="-5" dirty="0">
                <a:latin typeface="Times New Roman"/>
                <a:cs typeface="Times New Roman"/>
              </a:rPr>
              <a:t>Figlio. Di </a:t>
            </a:r>
            <a:r>
              <a:rPr sz="1200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gli aspetti </a:t>
            </a:r>
            <a:r>
              <a:rPr sz="1200" spc="5" dirty="0">
                <a:latin typeface="Times New Roman"/>
                <a:cs typeface="Times New Roman"/>
              </a:rPr>
              <a:t>della  </a:t>
            </a:r>
            <a:r>
              <a:rPr sz="1200" spc="-5" dirty="0">
                <a:latin typeface="Times New Roman"/>
                <a:cs typeface="Times New Roman"/>
              </a:rPr>
              <a:t>natura del </a:t>
            </a:r>
            <a:r>
              <a:rPr sz="1200" dirty="0">
                <a:latin typeface="Times New Roman"/>
                <a:cs typeface="Times New Roman"/>
              </a:rPr>
              <a:t>Padre, il </a:t>
            </a:r>
            <a:r>
              <a:rPr sz="1200" spc="-5" dirty="0">
                <a:latin typeface="Times New Roman"/>
                <a:cs typeface="Times New Roman"/>
              </a:rPr>
              <a:t>Creatore Congiunto </a:t>
            </a:r>
            <a:r>
              <a:rPr sz="1200" dirty="0">
                <a:latin typeface="Times New Roman"/>
                <a:cs typeface="Times New Roman"/>
              </a:rPr>
              <a:t>rivela </a:t>
            </a:r>
            <a:r>
              <a:rPr sz="1200" spc="-5" dirty="0">
                <a:latin typeface="Times New Roman"/>
                <a:cs typeface="Times New Roman"/>
              </a:rPr>
              <a:t>nel </a:t>
            </a:r>
            <a:r>
              <a:rPr sz="1200" dirty="0">
                <a:latin typeface="Times New Roman"/>
                <a:cs typeface="Times New Roman"/>
              </a:rPr>
              <a:t>modo più </a:t>
            </a:r>
            <a:r>
              <a:rPr sz="1200" spc="-5" dirty="0">
                <a:latin typeface="Times New Roman"/>
                <a:cs typeface="Times New Roman"/>
              </a:rPr>
              <a:t>straordinario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infinità. Anche se </a:t>
            </a:r>
            <a:r>
              <a:rPr sz="1200" dirty="0">
                <a:latin typeface="Times New Roman"/>
                <a:cs typeface="Times New Roman"/>
              </a:rPr>
              <a:t>l’Universo </a:t>
            </a:r>
            <a:r>
              <a:rPr sz="1200" spc="-5" dirty="0">
                <a:latin typeface="Times New Roman"/>
                <a:cs typeface="Times New Roman"/>
              </a:rPr>
              <a:t>maestro si </a:t>
            </a:r>
            <a:r>
              <a:rPr sz="1200" dirty="0">
                <a:latin typeface="Times New Roman"/>
                <a:cs typeface="Times New Roman"/>
              </a:rPr>
              <a:t>espandesse  </a:t>
            </a:r>
            <a:r>
              <a:rPr sz="1200" spc="-5" dirty="0">
                <a:latin typeface="Times New Roman"/>
                <a:cs typeface="Times New Roman"/>
              </a:rPr>
              <a:t>sino all’infinità,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presenza spirituale,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controllo dell’energia ed </a:t>
            </a:r>
            <a:r>
              <a:rPr sz="1200" dirty="0">
                <a:latin typeface="Times New Roman"/>
                <a:cs typeface="Times New Roman"/>
              </a:rPr>
              <a:t>il potenziale </a:t>
            </a:r>
            <a:r>
              <a:rPr sz="1200" spc="-5" dirty="0">
                <a:latin typeface="Times New Roman"/>
                <a:cs typeface="Times New Roman"/>
              </a:rPr>
              <a:t>mentale dell’Attore Congiunto sarebbero adeguati  per far fronte alle </a:t>
            </a:r>
            <a:r>
              <a:rPr sz="1200" dirty="0">
                <a:latin typeface="Times New Roman"/>
                <a:cs typeface="Times New Roman"/>
              </a:rPr>
              <a:t>esigenze di una </a:t>
            </a:r>
            <a:r>
              <a:rPr sz="1200" spc="-5" dirty="0">
                <a:latin typeface="Times New Roman"/>
                <a:cs typeface="Times New Roman"/>
              </a:rPr>
              <a:t>tale creazione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illimitata.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16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205470" cy="40773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533400">
              <a:lnSpc>
                <a:spcPct val="100000"/>
              </a:lnSpc>
              <a:spcBef>
                <a:spcPts val="10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(5.16) 0:3.17 </a:t>
            </a:r>
            <a:r>
              <a:rPr sz="1200" dirty="0">
                <a:latin typeface="Times New Roman"/>
                <a:cs typeface="Times New Roman"/>
              </a:rPr>
              <a:t>5.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capacità illimitata di risposta </a:t>
            </a:r>
            <a:r>
              <a:rPr sz="1200" spc="-5" dirty="0">
                <a:latin typeface="Times New Roman"/>
                <a:cs typeface="Times New Roman"/>
              </a:rPr>
              <a:t>d’infinità esiste nell’Assoluto Non</a:t>
            </a:r>
            <a:r>
              <a:rPr sz="1200" spc="-1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Qualificato.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533400" marR="57785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(5.17) 0:3.18 </a:t>
            </a:r>
            <a:r>
              <a:rPr sz="1200" dirty="0">
                <a:latin typeface="Times New Roman"/>
                <a:cs typeface="Times New Roman"/>
              </a:rPr>
              <a:t>6. I due </a:t>
            </a:r>
            <a:r>
              <a:rPr sz="1200" spc="-5" dirty="0">
                <a:latin typeface="Times New Roman"/>
                <a:cs typeface="Times New Roman"/>
              </a:rPr>
              <a:t>Assoluti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Qualificato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Non Qualificato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sono coordinati ed unificati nell’Assoluto Universale 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per suo tramite.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533400" marR="79502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(5.18) 0:3.19 </a:t>
            </a:r>
            <a:r>
              <a:rPr sz="1200" dirty="0">
                <a:latin typeface="Times New Roman"/>
                <a:cs typeface="Times New Roman"/>
              </a:rPr>
              <a:t>7.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personalità </a:t>
            </a:r>
            <a:r>
              <a:rPr sz="1200" dirty="0">
                <a:latin typeface="Times New Roman"/>
                <a:cs typeface="Times New Roman"/>
              </a:rPr>
              <a:t>potenziale di un </a:t>
            </a:r>
            <a:r>
              <a:rPr sz="1200" spc="-5" dirty="0">
                <a:latin typeface="Times New Roman"/>
                <a:cs typeface="Times New Roman"/>
              </a:rPr>
              <a:t>essere morale evoluzionario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ogni </a:t>
            </a:r>
            <a:r>
              <a:rPr sz="1200" dirty="0">
                <a:latin typeface="Times New Roman"/>
                <a:cs typeface="Times New Roman"/>
              </a:rPr>
              <a:t>altro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morale è </a:t>
            </a:r>
            <a:r>
              <a:rPr sz="1200" spc="-5" dirty="0">
                <a:latin typeface="Times New Roman"/>
                <a:cs typeface="Times New Roman"/>
              </a:rPr>
              <a:t>incentrata  nella personalità </a:t>
            </a:r>
            <a:r>
              <a:rPr sz="1200" dirty="0">
                <a:latin typeface="Times New Roman"/>
                <a:cs typeface="Times New Roman"/>
              </a:rPr>
              <a:t>del Padre </a:t>
            </a:r>
            <a:r>
              <a:rPr sz="1200" spc="-5" dirty="0">
                <a:latin typeface="Times New Roman"/>
                <a:cs typeface="Times New Roman"/>
              </a:rPr>
              <a:t>Universale.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68580">
              <a:lnSpc>
                <a:spcPct val="957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(5.19) 0:3.20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REALTÀ, </a:t>
            </a:r>
            <a:r>
              <a:rPr sz="1200" dirty="0">
                <a:latin typeface="Times New Roman"/>
                <a:cs typeface="Times New Roman"/>
              </a:rPr>
              <a:t>com’è </a:t>
            </a:r>
            <a:r>
              <a:rPr sz="1200" spc="-5" dirty="0">
                <a:latin typeface="Times New Roman"/>
                <a:cs typeface="Times New Roman"/>
              </a:rPr>
              <a:t>compresa dagli esseri finiti,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parziale, relativa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indistinta.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realtà </a:t>
            </a:r>
            <a:r>
              <a:rPr sz="1200" dirty="0">
                <a:latin typeface="Times New Roman"/>
                <a:cs typeface="Times New Roman"/>
              </a:rPr>
              <a:t>massima </a:t>
            </a:r>
            <a:r>
              <a:rPr sz="1200" spc="-5" dirty="0">
                <a:latin typeface="Times New Roman"/>
                <a:cs typeface="Times New Roman"/>
              </a:rPr>
              <a:t>della Deità </a:t>
            </a:r>
            <a:r>
              <a:rPr sz="1200" dirty="0">
                <a:latin typeface="Times New Roman"/>
                <a:cs typeface="Times New Roman"/>
              </a:rPr>
              <a:t>pienamente  </a:t>
            </a:r>
            <a:r>
              <a:rPr sz="1200" spc="-5" dirty="0">
                <a:latin typeface="Times New Roman"/>
                <a:cs typeface="Times New Roman"/>
              </a:rPr>
              <a:t>comprensibile dalle creature evoluzionarie finite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contenuta nell’Essere </a:t>
            </a:r>
            <a:r>
              <a:rPr sz="1200" dirty="0">
                <a:latin typeface="Times New Roman"/>
                <a:cs typeface="Times New Roman"/>
              </a:rPr>
              <a:t>Supremo. Tuttavia vi sono </a:t>
            </a:r>
            <a:r>
              <a:rPr sz="1200" spc="-5" dirty="0">
                <a:latin typeface="Times New Roman"/>
                <a:cs typeface="Times New Roman"/>
              </a:rPr>
              <a:t>realtà antecedenti ed eterne,  realtà superfinite, che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ancestrali rispetto </a:t>
            </a:r>
            <a:r>
              <a:rPr sz="1200" dirty="0">
                <a:latin typeface="Times New Roman"/>
                <a:cs typeface="Times New Roman"/>
              </a:rPr>
              <a:t>a questa </a:t>
            </a:r>
            <a:r>
              <a:rPr sz="1200" spc="-5" dirty="0">
                <a:latin typeface="Times New Roman"/>
                <a:cs typeface="Times New Roman"/>
              </a:rPr>
              <a:t>Deità </a:t>
            </a:r>
            <a:r>
              <a:rPr sz="1200" dirty="0">
                <a:latin typeface="Times New Roman"/>
                <a:cs typeface="Times New Roman"/>
              </a:rPr>
              <a:t>Suprema delle </a:t>
            </a:r>
            <a:r>
              <a:rPr sz="1200" spc="-5" dirty="0">
                <a:latin typeface="Times New Roman"/>
                <a:cs typeface="Times New Roman"/>
              </a:rPr>
              <a:t>creature evoluzionarie del </a:t>
            </a:r>
            <a:r>
              <a:rPr sz="1200" dirty="0">
                <a:latin typeface="Times New Roman"/>
                <a:cs typeface="Times New Roman"/>
              </a:rPr>
              <a:t>tempo-spazio. </a:t>
            </a:r>
            <a:r>
              <a:rPr sz="1200" spc="-5" dirty="0">
                <a:latin typeface="Times New Roman"/>
                <a:cs typeface="Times New Roman"/>
              </a:rPr>
              <a:t>Nel </a:t>
            </a:r>
            <a:r>
              <a:rPr sz="1200" dirty="0">
                <a:latin typeface="Times New Roman"/>
                <a:cs typeface="Times New Roman"/>
              </a:rPr>
              <a:t>tentativo  di </a:t>
            </a:r>
            <a:r>
              <a:rPr sz="1200" spc="-5" dirty="0">
                <a:latin typeface="Times New Roman"/>
                <a:cs typeface="Times New Roman"/>
              </a:rPr>
              <a:t>descrivere l’origine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natura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realtà universale, siamo </a:t>
            </a:r>
            <a:r>
              <a:rPr sz="1200" dirty="0">
                <a:latin typeface="Times New Roman"/>
                <a:cs typeface="Times New Roman"/>
              </a:rPr>
              <a:t>costretti </a:t>
            </a:r>
            <a:r>
              <a:rPr sz="1200" spc="5" dirty="0">
                <a:latin typeface="Times New Roman"/>
                <a:cs typeface="Times New Roman"/>
              </a:rPr>
              <a:t>ad </a:t>
            </a:r>
            <a:r>
              <a:rPr sz="1200" spc="-5" dirty="0">
                <a:latin typeface="Times New Roman"/>
                <a:cs typeface="Times New Roman"/>
              </a:rPr>
              <a:t>impiegare </a:t>
            </a:r>
            <a:r>
              <a:rPr sz="1200" dirty="0">
                <a:latin typeface="Times New Roman"/>
                <a:cs typeface="Times New Roman"/>
              </a:rPr>
              <a:t>la tecnica del </a:t>
            </a:r>
            <a:r>
              <a:rPr sz="1200" spc="-5" dirty="0">
                <a:latin typeface="Times New Roman"/>
                <a:cs typeface="Times New Roman"/>
              </a:rPr>
              <a:t>ragionamento del </a:t>
            </a:r>
            <a:r>
              <a:rPr sz="1200" dirty="0">
                <a:latin typeface="Times New Roman"/>
                <a:cs typeface="Times New Roman"/>
              </a:rPr>
              <a:t>tempo-spazio  </a:t>
            </a:r>
            <a:r>
              <a:rPr sz="1200" spc="-5" dirty="0">
                <a:latin typeface="Times New Roman"/>
                <a:cs typeface="Times New Roman"/>
              </a:rPr>
              <a:t>per raggiungere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livello della </a:t>
            </a:r>
            <a:r>
              <a:rPr sz="1200" dirty="0">
                <a:latin typeface="Times New Roman"/>
                <a:cs typeface="Times New Roman"/>
              </a:rPr>
              <a:t>mente </a:t>
            </a:r>
            <a:r>
              <a:rPr sz="1200" spc="-5" dirty="0">
                <a:latin typeface="Times New Roman"/>
                <a:cs typeface="Times New Roman"/>
              </a:rPr>
              <a:t>finita. Perciò </a:t>
            </a:r>
            <a:r>
              <a:rPr sz="1200" dirty="0">
                <a:latin typeface="Times New Roman"/>
                <a:cs typeface="Times New Roman"/>
              </a:rPr>
              <a:t>molti </a:t>
            </a:r>
            <a:r>
              <a:rPr sz="1200" spc="-5" dirty="0">
                <a:latin typeface="Times New Roman"/>
                <a:cs typeface="Times New Roman"/>
              </a:rPr>
              <a:t>avvenimenti simultanei dell’eternità </a:t>
            </a:r>
            <a:r>
              <a:rPr sz="1200" dirty="0">
                <a:latin typeface="Times New Roman"/>
                <a:cs typeface="Times New Roman"/>
              </a:rPr>
              <a:t>devono </a:t>
            </a:r>
            <a:r>
              <a:rPr sz="1200" spc="-5" dirty="0">
                <a:latin typeface="Times New Roman"/>
                <a:cs typeface="Times New Roman"/>
              </a:rPr>
              <a:t>essere presentati </a:t>
            </a:r>
            <a:r>
              <a:rPr sz="1200" spc="10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atti  </a:t>
            </a:r>
            <a:r>
              <a:rPr sz="1200" spc="-5" dirty="0">
                <a:latin typeface="Times New Roman"/>
                <a:cs typeface="Times New Roman"/>
              </a:rPr>
              <a:t>sequenziali.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76200" marR="92075">
              <a:lnSpc>
                <a:spcPts val="1380"/>
              </a:lnSpc>
            </a:pPr>
            <a:r>
              <a:rPr sz="1200" baseline="38194" dirty="0">
                <a:latin typeface="Times New Roman"/>
                <a:cs typeface="Times New Roman"/>
              </a:rPr>
              <a:t>(6.1) </a:t>
            </a:r>
            <a:r>
              <a:rPr sz="1200" spc="-7" baseline="38194" dirty="0">
                <a:latin typeface="Times New Roman"/>
                <a:cs typeface="Times New Roman"/>
              </a:rPr>
              <a:t>0:3.21 </a:t>
            </a:r>
            <a:r>
              <a:rPr sz="1200" spc="-5" dirty="0">
                <a:latin typeface="Times New Roman"/>
                <a:cs typeface="Times New Roman"/>
              </a:rPr>
              <a:t>Secondo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modo </a:t>
            </a:r>
            <a:r>
              <a:rPr sz="1200" dirty="0">
                <a:latin typeface="Times New Roman"/>
                <a:cs typeface="Times New Roman"/>
              </a:rPr>
              <a:t>in cui una </a:t>
            </a:r>
            <a:r>
              <a:rPr sz="1200" spc="-5" dirty="0">
                <a:latin typeface="Times New Roman"/>
                <a:cs typeface="Times New Roman"/>
              </a:rPr>
              <a:t>creatura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tempo-spazio considererebbe l’origine </a:t>
            </a:r>
            <a:r>
              <a:rPr sz="1200" dirty="0">
                <a:latin typeface="Times New Roman"/>
                <a:cs typeface="Times New Roman"/>
              </a:rPr>
              <a:t>e la differenziazione </a:t>
            </a:r>
            <a:r>
              <a:rPr sz="1200" spc="-5" dirty="0">
                <a:latin typeface="Times New Roman"/>
                <a:cs typeface="Times New Roman"/>
              </a:rPr>
              <a:t>della Realtà, l’eterno  ed </a:t>
            </a:r>
            <a:r>
              <a:rPr sz="1200" dirty="0">
                <a:latin typeface="Times New Roman"/>
                <a:cs typeface="Times New Roman"/>
              </a:rPr>
              <a:t>infinito </a:t>
            </a:r>
            <a:r>
              <a:rPr sz="1200" spc="-15" dirty="0">
                <a:latin typeface="Times New Roman"/>
                <a:cs typeface="Times New Roman"/>
              </a:rPr>
              <a:t>IO </a:t>
            </a:r>
            <a:r>
              <a:rPr sz="1200" spc="-5" dirty="0">
                <a:latin typeface="Times New Roman"/>
                <a:cs typeface="Times New Roman"/>
              </a:rPr>
              <a:t>SONO conseguì </a:t>
            </a:r>
            <a:r>
              <a:rPr sz="1200" dirty="0">
                <a:latin typeface="Times New Roman"/>
                <a:cs typeface="Times New Roman"/>
              </a:rPr>
              <a:t>la liberazione </a:t>
            </a:r>
            <a:r>
              <a:rPr sz="1200" spc="-5" dirty="0">
                <a:latin typeface="Times New Roman"/>
                <a:cs typeface="Times New Roman"/>
              </a:rPr>
              <a:t>della Deità dagli impedimenti dell’infinità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qualificata mediante l’esercizio del suo  inerente ed eterno </a:t>
            </a:r>
            <a:r>
              <a:rPr sz="1200" dirty="0">
                <a:latin typeface="Times New Roman"/>
                <a:cs typeface="Times New Roman"/>
              </a:rPr>
              <a:t>libero </a:t>
            </a:r>
            <a:r>
              <a:rPr sz="1200" spc="-5" dirty="0">
                <a:latin typeface="Times New Roman"/>
                <a:cs typeface="Times New Roman"/>
              </a:rPr>
              <a:t>arbitrio,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questa </a:t>
            </a:r>
            <a:r>
              <a:rPr sz="1200" dirty="0">
                <a:latin typeface="Times New Roman"/>
                <a:cs typeface="Times New Roman"/>
              </a:rPr>
              <a:t>separazione </a:t>
            </a:r>
            <a:r>
              <a:rPr sz="1200" spc="-5" dirty="0">
                <a:latin typeface="Times New Roman"/>
                <a:cs typeface="Times New Roman"/>
              </a:rPr>
              <a:t>dall’infinità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qualificata produsse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prima </a:t>
            </a:r>
            <a:r>
              <a:rPr sz="1200" i="1" dirty="0">
                <a:latin typeface="Times New Roman"/>
                <a:cs typeface="Times New Roman"/>
              </a:rPr>
              <a:t>tensione </a:t>
            </a:r>
            <a:r>
              <a:rPr sz="1200" i="1" spc="-5" dirty="0">
                <a:latin typeface="Times New Roman"/>
                <a:cs typeface="Times New Roman"/>
              </a:rPr>
              <a:t>della </a:t>
            </a:r>
            <a:r>
              <a:rPr sz="1200" i="1" dirty="0">
                <a:latin typeface="Times New Roman"/>
                <a:cs typeface="Times New Roman"/>
              </a:rPr>
              <a:t>divinità  assoluta. </a:t>
            </a:r>
            <a:r>
              <a:rPr sz="1200" spc="-5" dirty="0">
                <a:latin typeface="Times New Roman"/>
                <a:cs typeface="Times New Roman"/>
              </a:rPr>
              <a:t>Questa tensione del differenziale d’infinità </a:t>
            </a:r>
            <a:r>
              <a:rPr sz="1200" dirty="0">
                <a:latin typeface="Times New Roman"/>
                <a:cs typeface="Times New Roman"/>
              </a:rPr>
              <a:t>è risolta </a:t>
            </a:r>
            <a:r>
              <a:rPr sz="1200" spc="-5" dirty="0">
                <a:latin typeface="Times New Roman"/>
                <a:cs typeface="Times New Roman"/>
              </a:rPr>
              <a:t>dall’Assoluto Universale, che </a:t>
            </a:r>
            <a:r>
              <a:rPr sz="1200" dirty="0">
                <a:latin typeface="Times New Roman"/>
                <a:cs typeface="Times New Roman"/>
              </a:rPr>
              <a:t>opera per </a:t>
            </a:r>
            <a:r>
              <a:rPr sz="1200" spc="-5" dirty="0">
                <a:latin typeface="Times New Roman"/>
                <a:cs typeface="Times New Roman"/>
              </a:rPr>
              <a:t>unificare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coordinare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45"/>
              </a:lnSpc>
            </a:pPr>
            <a:r>
              <a:rPr sz="1200" dirty="0">
                <a:latin typeface="Times New Roman"/>
                <a:cs typeface="Times New Roman"/>
              </a:rPr>
              <a:t>l’infinità dinamica </a:t>
            </a:r>
            <a:r>
              <a:rPr sz="1200" spc="-5" dirty="0">
                <a:latin typeface="Times New Roman"/>
                <a:cs typeface="Times New Roman"/>
              </a:rPr>
              <a:t>della Deità Totale </a:t>
            </a:r>
            <a:r>
              <a:rPr sz="1200" dirty="0">
                <a:latin typeface="Times New Roman"/>
                <a:cs typeface="Times New Roman"/>
              </a:rPr>
              <a:t>e l’infinità </a:t>
            </a:r>
            <a:r>
              <a:rPr sz="1200" spc="-5" dirty="0">
                <a:latin typeface="Times New Roman"/>
                <a:cs typeface="Times New Roman"/>
              </a:rPr>
              <a:t>statica dell’Assoluto Non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Qualificato.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50">
              <a:latin typeface="Times New Roman"/>
              <a:cs typeface="Times New Roman"/>
            </a:endParaRPr>
          </a:p>
          <a:p>
            <a:pPr marL="76200" marR="106045">
              <a:lnSpc>
                <a:spcPts val="1380"/>
              </a:lnSpc>
            </a:pPr>
            <a:r>
              <a:rPr sz="1200" baseline="38194" dirty="0">
                <a:latin typeface="Times New Roman"/>
                <a:cs typeface="Times New Roman"/>
              </a:rPr>
              <a:t>(6.2) </a:t>
            </a:r>
            <a:r>
              <a:rPr sz="1200" spc="-7" baseline="38194" dirty="0">
                <a:latin typeface="Times New Roman"/>
                <a:cs typeface="Times New Roman"/>
              </a:rPr>
              <a:t>0:3.22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questa originaria transazione l’IO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teorico </a:t>
            </a:r>
            <a:r>
              <a:rPr sz="1200" dirty="0">
                <a:latin typeface="Times New Roman"/>
                <a:cs typeface="Times New Roman"/>
              </a:rPr>
              <a:t>ottenne la </a:t>
            </a:r>
            <a:r>
              <a:rPr sz="1200" spc="-5" dirty="0">
                <a:latin typeface="Times New Roman"/>
                <a:cs typeface="Times New Roman"/>
              </a:rPr>
              <a:t>realizzazione della personalità divenendo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Padre </a:t>
            </a:r>
            <a:r>
              <a:rPr sz="1200" dirty="0">
                <a:latin typeface="Times New Roman"/>
                <a:cs typeface="Times New Roman"/>
              </a:rPr>
              <a:t>Eterno </a:t>
            </a:r>
            <a:r>
              <a:rPr sz="1200" spc="-5" dirty="0">
                <a:latin typeface="Times New Roman"/>
                <a:cs typeface="Times New Roman"/>
              </a:rPr>
              <a:t>del  Figlio </a:t>
            </a:r>
            <a:r>
              <a:rPr sz="1200" dirty="0">
                <a:latin typeface="Times New Roman"/>
                <a:cs typeface="Times New Roman"/>
              </a:rPr>
              <a:t>Originale e </a:t>
            </a:r>
            <a:r>
              <a:rPr sz="1200" spc="-5" dirty="0">
                <a:latin typeface="Times New Roman"/>
                <a:cs typeface="Times New Roman"/>
              </a:rPr>
              <a:t>simultaneamente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Sorgente </a:t>
            </a:r>
            <a:r>
              <a:rPr sz="1200" dirty="0">
                <a:latin typeface="Times New Roman"/>
                <a:cs typeface="Times New Roman"/>
              </a:rPr>
              <a:t>Eterna </a:t>
            </a:r>
            <a:r>
              <a:rPr sz="1200" spc="-5" dirty="0">
                <a:latin typeface="Times New Roman"/>
                <a:cs typeface="Times New Roman"/>
              </a:rPr>
              <a:t>dell’Isola del Paradiso.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coesistenza con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differenziazione del </a:t>
            </a:r>
            <a:r>
              <a:rPr sz="1200" dirty="0">
                <a:latin typeface="Times New Roman"/>
                <a:cs typeface="Times New Roman"/>
              </a:rPr>
              <a:t>Figlio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dal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6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160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95309" cy="360680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111760" algn="just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(92.7) 8:2.6 </a:t>
            </a:r>
            <a:r>
              <a:rPr sz="1200" spc="-5" dirty="0">
                <a:latin typeface="Times New Roman"/>
                <a:cs typeface="Times New Roman"/>
              </a:rPr>
              <a:t>Benché </a:t>
            </a:r>
            <a:r>
              <a:rPr sz="1200" dirty="0">
                <a:latin typeface="Times New Roman"/>
                <a:cs typeface="Times New Roman"/>
              </a:rPr>
              <a:t>partecipe </a:t>
            </a:r>
            <a:r>
              <a:rPr sz="1200" spc="-5" dirty="0">
                <a:latin typeface="Times New Roman"/>
                <a:cs typeface="Times New Roman"/>
              </a:rPr>
              <a:t>sotto ogni aspetto della perfezione, della rettitudine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dell’amore del </a:t>
            </a:r>
            <a:r>
              <a:rPr sz="1200" dirty="0">
                <a:latin typeface="Times New Roman"/>
                <a:cs typeface="Times New Roman"/>
              </a:rPr>
              <a:t>Padre </a:t>
            </a:r>
            <a:r>
              <a:rPr sz="1200" spc="-5" dirty="0">
                <a:latin typeface="Times New Roman"/>
                <a:cs typeface="Times New Roman"/>
              </a:rPr>
              <a:t>Universale, </a:t>
            </a:r>
            <a:r>
              <a:rPr sz="1200" dirty="0">
                <a:latin typeface="Times New Roman"/>
                <a:cs typeface="Times New Roman"/>
              </a:rPr>
              <a:t>lo Spirito </a:t>
            </a:r>
            <a:r>
              <a:rPr sz="1200" spc="-5" dirty="0">
                <a:latin typeface="Times New Roman"/>
                <a:cs typeface="Times New Roman"/>
              </a:rPr>
              <a:t>Infinito  propende </a:t>
            </a:r>
            <a:r>
              <a:rPr sz="1200" dirty="0">
                <a:latin typeface="Times New Roman"/>
                <a:cs typeface="Times New Roman"/>
              </a:rPr>
              <a:t>verso </a:t>
            </a:r>
            <a:r>
              <a:rPr sz="1200" spc="-5" dirty="0">
                <a:latin typeface="Times New Roman"/>
                <a:cs typeface="Times New Roman"/>
              </a:rPr>
              <a:t>gli attributi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misericordia del Figlio Eterno, divenendo </a:t>
            </a:r>
            <a:r>
              <a:rPr sz="1200" dirty="0">
                <a:latin typeface="Times New Roman"/>
                <a:cs typeface="Times New Roman"/>
              </a:rPr>
              <a:t>così il </a:t>
            </a:r>
            <a:r>
              <a:rPr sz="1200" spc="-5" dirty="0">
                <a:latin typeface="Times New Roman"/>
                <a:cs typeface="Times New Roman"/>
              </a:rPr>
              <a:t>ministro della misericordia delle </a:t>
            </a:r>
            <a:r>
              <a:rPr sz="1200" dirty="0">
                <a:latin typeface="Times New Roman"/>
                <a:cs typeface="Times New Roman"/>
              </a:rPr>
              <a:t>Deità </a:t>
            </a:r>
            <a:r>
              <a:rPr sz="1200" spc="-5" dirty="0">
                <a:latin typeface="Times New Roman"/>
                <a:cs typeface="Times New Roman"/>
              </a:rPr>
              <a:t>del Paradiso  per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grande Universo.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sempre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universalmente ed </a:t>
            </a:r>
            <a:r>
              <a:rPr sz="1200" dirty="0">
                <a:latin typeface="Times New Roman"/>
                <a:cs typeface="Times New Roman"/>
              </a:rPr>
              <a:t>eternamente — lo Spirito è un ministro di </a:t>
            </a:r>
            <a:r>
              <a:rPr sz="1200" spc="-5" dirty="0">
                <a:latin typeface="Times New Roman"/>
                <a:cs typeface="Times New Roman"/>
              </a:rPr>
              <a:t>misericordia, perché, </a:t>
            </a:r>
            <a:r>
              <a:rPr sz="1200" dirty="0">
                <a:latin typeface="Times New Roman"/>
                <a:cs typeface="Times New Roman"/>
              </a:rPr>
              <a:t>come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</a:t>
            </a:r>
            <a:endParaRPr sz="1200">
              <a:latin typeface="Times New Roman"/>
              <a:cs typeface="Times New Roman"/>
            </a:endParaRPr>
          </a:p>
          <a:p>
            <a:pPr marL="76200" algn="just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Figli </a:t>
            </a:r>
            <a:r>
              <a:rPr sz="1200" dirty="0">
                <a:latin typeface="Times New Roman"/>
                <a:cs typeface="Times New Roman"/>
              </a:rPr>
              <a:t>divini </a:t>
            </a:r>
            <a:r>
              <a:rPr sz="1200" spc="-5" dirty="0">
                <a:latin typeface="Times New Roman"/>
                <a:cs typeface="Times New Roman"/>
              </a:rPr>
              <a:t>rivelano l’amore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Dio, </a:t>
            </a:r>
            <a:r>
              <a:rPr sz="1200" dirty="0">
                <a:latin typeface="Times New Roman"/>
                <a:cs typeface="Times New Roman"/>
              </a:rPr>
              <a:t>così lo Spirito divino </a:t>
            </a:r>
            <a:r>
              <a:rPr sz="1200" spc="-5" dirty="0">
                <a:latin typeface="Times New Roman"/>
                <a:cs typeface="Times New Roman"/>
              </a:rPr>
              <a:t>descrive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misericordia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Dio.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685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(93.1) 8:2.7 </a:t>
            </a:r>
            <a:r>
              <a:rPr sz="1200" dirty="0">
                <a:latin typeface="Times New Roman"/>
                <a:cs typeface="Times New Roman"/>
              </a:rPr>
              <a:t>Non è possibile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lo Spirito </a:t>
            </a:r>
            <a:r>
              <a:rPr sz="1200" spc="-5" dirty="0">
                <a:latin typeface="Times New Roman"/>
                <a:cs typeface="Times New Roman"/>
              </a:rPr>
              <a:t>abbia maggiore </a:t>
            </a:r>
            <a:r>
              <a:rPr sz="1200" dirty="0">
                <a:latin typeface="Times New Roman"/>
                <a:cs typeface="Times New Roman"/>
              </a:rPr>
              <a:t>bontà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Padre, </a:t>
            </a:r>
            <a:r>
              <a:rPr sz="1200" spc="-5" dirty="0">
                <a:latin typeface="Times New Roman"/>
                <a:cs typeface="Times New Roman"/>
              </a:rPr>
              <a:t>perché </a:t>
            </a:r>
            <a:r>
              <a:rPr sz="1200" dirty="0">
                <a:latin typeface="Times New Roman"/>
                <a:cs typeface="Times New Roman"/>
              </a:rPr>
              <a:t>tutta la bontà ha </a:t>
            </a:r>
            <a:r>
              <a:rPr sz="1200" spc="-5" dirty="0">
                <a:latin typeface="Times New Roman"/>
                <a:cs typeface="Times New Roman"/>
              </a:rPr>
              <a:t>origine </a:t>
            </a:r>
            <a:r>
              <a:rPr sz="1200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Padre, </a:t>
            </a:r>
            <a:r>
              <a:rPr sz="1200" dirty="0">
                <a:latin typeface="Times New Roman"/>
                <a:cs typeface="Times New Roman"/>
              </a:rPr>
              <a:t>ma è negli atti  </a:t>
            </a:r>
            <a:r>
              <a:rPr sz="1200" spc="-5" dirty="0">
                <a:latin typeface="Times New Roman"/>
                <a:cs typeface="Times New Roman"/>
              </a:rPr>
              <a:t>dello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che possiamo comprendere meglio </a:t>
            </a:r>
            <a:r>
              <a:rPr sz="1200" dirty="0">
                <a:latin typeface="Times New Roman"/>
                <a:cs typeface="Times New Roman"/>
              </a:rPr>
              <a:t>questa bontà.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fedeltà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Padre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costanza del Figlio </a:t>
            </a:r>
            <a:r>
              <a:rPr sz="1200" dirty="0">
                <a:latin typeface="Times New Roman"/>
                <a:cs typeface="Times New Roman"/>
              </a:rPr>
              <a:t>sono rese molto </a:t>
            </a:r>
            <a:r>
              <a:rPr sz="1200" spc="5" dirty="0">
                <a:latin typeface="Times New Roman"/>
                <a:cs typeface="Times New Roman"/>
              </a:rPr>
              <a:t>reali </a:t>
            </a:r>
            <a:r>
              <a:rPr sz="1200" spc="-5" dirty="0">
                <a:latin typeface="Times New Roman"/>
                <a:cs typeface="Times New Roman"/>
              </a:rPr>
              <a:t>agli  esseri </a:t>
            </a:r>
            <a:r>
              <a:rPr sz="1200" dirty="0">
                <a:latin typeface="Times New Roman"/>
                <a:cs typeface="Times New Roman"/>
              </a:rPr>
              <a:t>spirituali ed </a:t>
            </a:r>
            <a:r>
              <a:rPr sz="1200" spc="-5" dirty="0">
                <a:latin typeface="Times New Roman"/>
                <a:cs typeface="Times New Roman"/>
              </a:rPr>
              <a:t>alle </a:t>
            </a:r>
            <a:r>
              <a:rPr sz="1200" dirty="0">
                <a:latin typeface="Times New Roman"/>
                <a:cs typeface="Times New Roman"/>
              </a:rPr>
              <a:t>creature </a:t>
            </a:r>
            <a:r>
              <a:rPr sz="1200" spc="-5" dirty="0">
                <a:latin typeface="Times New Roman"/>
                <a:cs typeface="Times New Roman"/>
              </a:rPr>
              <a:t>materiali delle </a:t>
            </a:r>
            <a:r>
              <a:rPr sz="1200" dirty="0">
                <a:latin typeface="Times New Roman"/>
                <a:cs typeface="Times New Roman"/>
              </a:rPr>
              <a:t>sfere </a:t>
            </a:r>
            <a:r>
              <a:rPr sz="1200" spc="-5" dirty="0">
                <a:latin typeface="Times New Roman"/>
                <a:cs typeface="Times New Roman"/>
              </a:rPr>
              <a:t>grazie al ministero amorevole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servizio </a:t>
            </a:r>
            <a:r>
              <a:rPr sz="1200" spc="-5" dirty="0">
                <a:latin typeface="Times New Roman"/>
                <a:cs typeface="Times New Roman"/>
              </a:rPr>
              <a:t>incessante delle personalità </a:t>
            </a:r>
            <a:r>
              <a:rPr sz="1200" dirty="0">
                <a:latin typeface="Times New Roman"/>
                <a:cs typeface="Times New Roman"/>
              </a:rPr>
              <a:t>dello  Spirito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Infinito.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50">
              <a:latin typeface="Times New Roman"/>
              <a:cs typeface="Times New Roman"/>
            </a:endParaRPr>
          </a:p>
          <a:p>
            <a:pPr marL="76200" marR="85090" algn="just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(93.2) 8:2.8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Creatore </a:t>
            </a:r>
            <a:r>
              <a:rPr sz="1200" dirty="0">
                <a:latin typeface="Times New Roman"/>
                <a:cs typeface="Times New Roman"/>
              </a:rPr>
              <a:t>Congiunto </a:t>
            </a:r>
            <a:r>
              <a:rPr sz="1200" spc="-5" dirty="0">
                <a:latin typeface="Times New Roman"/>
                <a:cs typeface="Times New Roman"/>
              </a:rPr>
              <a:t>eredita </a:t>
            </a:r>
            <a:r>
              <a:rPr sz="1200" dirty="0">
                <a:latin typeface="Times New Roman"/>
                <a:cs typeface="Times New Roman"/>
              </a:rPr>
              <a:t>tutta la bellezza di </a:t>
            </a:r>
            <a:r>
              <a:rPr sz="1200" spc="-5" dirty="0">
                <a:latin typeface="Times New Roman"/>
                <a:cs typeface="Times New Roman"/>
              </a:rPr>
              <a:t>pensiero </a:t>
            </a:r>
            <a:r>
              <a:rPr sz="1200" dirty="0">
                <a:latin typeface="Times New Roman"/>
                <a:cs typeface="Times New Roman"/>
              </a:rPr>
              <a:t>e tutto il </a:t>
            </a:r>
            <a:r>
              <a:rPr sz="1200" spc="-5" dirty="0">
                <a:latin typeface="Times New Roman"/>
                <a:cs typeface="Times New Roman"/>
              </a:rPr>
              <a:t>carattere </a:t>
            </a:r>
            <a:r>
              <a:rPr sz="1200" dirty="0">
                <a:latin typeface="Times New Roman"/>
                <a:cs typeface="Times New Roman"/>
              </a:rPr>
              <a:t>di verità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Padre. E </a:t>
            </a:r>
            <a:r>
              <a:rPr sz="1200" spc="-5" dirty="0">
                <a:latin typeface="Times New Roman"/>
                <a:cs typeface="Times New Roman"/>
              </a:rPr>
              <a:t>questi </a:t>
            </a:r>
            <a:r>
              <a:rPr sz="1200" dirty="0">
                <a:latin typeface="Times New Roman"/>
                <a:cs typeface="Times New Roman"/>
              </a:rPr>
              <a:t>tratti sublimi della  divinità sono </a:t>
            </a:r>
            <a:r>
              <a:rPr sz="1200" spc="-5" dirty="0">
                <a:latin typeface="Times New Roman"/>
                <a:cs typeface="Times New Roman"/>
              </a:rPr>
              <a:t>coordinati nei </a:t>
            </a:r>
            <a:r>
              <a:rPr sz="1200" dirty="0">
                <a:latin typeface="Times New Roman"/>
                <a:cs typeface="Times New Roman"/>
              </a:rPr>
              <a:t>livelli </a:t>
            </a:r>
            <a:r>
              <a:rPr sz="1200" spc="-5" dirty="0">
                <a:latin typeface="Times New Roman"/>
                <a:cs typeface="Times New Roman"/>
              </a:rPr>
              <a:t>quasi supremi della </a:t>
            </a:r>
            <a:r>
              <a:rPr sz="1200" dirty="0">
                <a:latin typeface="Times New Roman"/>
                <a:cs typeface="Times New Roman"/>
              </a:rPr>
              <a:t>mente </a:t>
            </a:r>
            <a:r>
              <a:rPr sz="1200" spc="-5" dirty="0">
                <a:latin typeface="Times New Roman"/>
                <a:cs typeface="Times New Roman"/>
              </a:rPr>
              <a:t>cosmica </a:t>
            </a:r>
            <a:r>
              <a:rPr sz="1200" dirty="0">
                <a:latin typeface="Times New Roman"/>
                <a:cs typeface="Times New Roman"/>
              </a:rPr>
              <a:t>in subordinazione </a:t>
            </a:r>
            <a:r>
              <a:rPr sz="1200" spc="-5" dirty="0">
                <a:latin typeface="Times New Roman"/>
                <a:cs typeface="Times New Roman"/>
              </a:rPr>
              <a:t>alla </a:t>
            </a:r>
            <a:r>
              <a:rPr sz="1200" dirty="0">
                <a:latin typeface="Times New Roman"/>
                <a:cs typeface="Times New Roman"/>
              </a:rPr>
              <a:t>saggezza infinita </a:t>
            </a:r>
            <a:r>
              <a:rPr sz="1200" spc="-5" dirty="0">
                <a:latin typeface="Times New Roman"/>
                <a:cs typeface="Times New Roman"/>
              </a:rPr>
              <a:t>ed eterna </a:t>
            </a:r>
            <a:r>
              <a:rPr sz="1200" spc="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mente  incondizionata </a:t>
            </a:r>
            <a:r>
              <a:rPr sz="1200" spc="-5" dirty="0">
                <a:latin typeface="Times New Roman"/>
                <a:cs typeface="Times New Roman"/>
              </a:rPr>
              <a:t>ed illimitata della Terza Sorgente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Centro.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3. Relazione dello Spirito con il Padre ed il</a:t>
            </a:r>
            <a:r>
              <a:rPr sz="1600" b="1" spc="4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Figlio</a:t>
            </a:r>
            <a:endParaRPr sz="1600">
              <a:latin typeface="Times New Roman"/>
              <a:cs typeface="Times New Roman"/>
            </a:endParaRPr>
          </a:p>
          <a:p>
            <a:pPr marL="76200" marR="152400">
              <a:lnSpc>
                <a:spcPct val="95600"/>
              </a:lnSpc>
              <a:spcBef>
                <a:spcPts val="138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(93.3) 8:3.1 </a:t>
            </a:r>
            <a:r>
              <a:rPr sz="1200" dirty="0">
                <a:latin typeface="Times New Roman"/>
                <a:cs typeface="Times New Roman"/>
              </a:rPr>
              <a:t>Come il </a:t>
            </a:r>
            <a:r>
              <a:rPr sz="1200" spc="-5" dirty="0">
                <a:latin typeface="Times New Roman"/>
                <a:cs typeface="Times New Roman"/>
              </a:rPr>
              <a:t>Figlio Eterno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l’espressione </a:t>
            </a:r>
            <a:r>
              <a:rPr sz="1200" dirty="0">
                <a:latin typeface="Times New Roman"/>
                <a:cs typeface="Times New Roman"/>
              </a:rPr>
              <a:t>verbale </a:t>
            </a:r>
            <a:r>
              <a:rPr sz="1200" spc="-5" dirty="0">
                <a:latin typeface="Times New Roman"/>
                <a:cs typeface="Times New Roman"/>
              </a:rPr>
              <a:t>del “primo” </a:t>
            </a:r>
            <a:r>
              <a:rPr sz="1200" dirty="0">
                <a:latin typeface="Times New Roman"/>
                <a:cs typeface="Times New Roman"/>
              </a:rPr>
              <a:t>pensiero </a:t>
            </a:r>
            <a:r>
              <a:rPr sz="1200" spc="-5" dirty="0">
                <a:latin typeface="Times New Roman"/>
                <a:cs typeface="Times New Roman"/>
              </a:rPr>
              <a:t>assoluto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infinito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Padre Universale, così l’Attore  Congiunto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l’esecuzione perfetta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“primo” concetto </a:t>
            </a:r>
            <a:r>
              <a:rPr sz="1200" dirty="0">
                <a:latin typeface="Times New Roman"/>
                <a:cs typeface="Times New Roman"/>
              </a:rPr>
              <a:t>o piano </a:t>
            </a:r>
            <a:r>
              <a:rPr sz="1200" spc="-5" dirty="0">
                <a:latin typeface="Times New Roman"/>
                <a:cs typeface="Times New Roman"/>
              </a:rPr>
              <a:t>creativo </a:t>
            </a:r>
            <a:r>
              <a:rPr sz="1200" dirty="0">
                <a:latin typeface="Times New Roman"/>
                <a:cs typeface="Times New Roman"/>
              </a:rPr>
              <a:t>completo per </a:t>
            </a:r>
            <a:r>
              <a:rPr sz="1200" spc="-5" dirty="0">
                <a:latin typeface="Times New Roman"/>
                <a:cs typeface="Times New Roman"/>
              </a:rPr>
              <a:t>un’azione congiunta </a:t>
            </a:r>
            <a:r>
              <a:rPr sz="1200" dirty="0">
                <a:latin typeface="Times New Roman"/>
                <a:cs typeface="Times New Roman"/>
              </a:rPr>
              <a:t>dell’associazione di  </a:t>
            </a:r>
            <a:r>
              <a:rPr sz="1200" spc="-5" dirty="0">
                <a:latin typeface="Times New Roman"/>
                <a:cs typeface="Times New Roman"/>
              </a:rPr>
              <a:t>personalità Padre-Figlio nell’unione assoluta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pensiero-parola.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Terza Sorgente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Centro si </a:t>
            </a:r>
            <a:r>
              <a:rPr sz="1200" dirty="0">
                <a:latin typeface="Times New Roman"/>
                <a:cs typeface="Times New Roman"/>
              </a:rPr>
              <a:t>eterna in </a:t>
            </a:r>
            <a:r>
              <a:rPr sz="1200" spc="-5" dirty="0">
                <a:latin typeface="Times New Roman"/>
                <a:cs typeface="Times New Roman"/>
              </a:rPr>
              <a:t>concomitanza con </a:t>
            </a:r>
            <a:r>
              <a:rPr sz="1200" spc="5" dirty="0">
                <a:latin typeface="Times New Roman"/>
                <a:cs typeface="Times New Roman"/>
              </a:rPr>
              <a:t>la  </a:t>
            </a:r>
            <a:r>
              <a:rPr sz="1200" spc="-5" dirty="0">
                <a:latin typeface="Times New Roman"/>
                <a:cs typeface="Times New Roman"/>
              </a:rPr>
              <a:t>creazione centrale </a:t>
            </a:r>
            <a:r>
              <a:rPr sz="1200" dirty="0">
                <a:latin typeface="Times New Roman"/>
                <a:cs typeface="Times New Roman"/>
              </a:rPr>
              <a:t>o del </a:t>
            </a:r>
            <a:r>
              <a:rPr sz="1200" spc="-5" dirty="0">
                <a:latin typeface="Times New Roman"/>
                <a:cs typeface="Times New Roman"/>
              </a:rPr>
              <a:t>“fiat” e, </a:t>
            </a:r>
            <a:r>
              <a:rPr sz="1200" dirty="0">
                <a:latin typeface="Times New Roman"/>
                <a:cs typeface="Times New Roman"/>
              </a:rPr>
              <a:t>tra </a:t>
            </a:r>
            <a:r>
              <a:rPr sz="1200" spc="-5" dirty="0">
                <a:latin typeface="Times New Roman"/>
                <a:cs typeface="Times New Roman"/>
              </a:rPr>
              <a:t>gli Universi, solo questa creazione centrale </a:t>
            </a:r>
            <a:r>
              <a:rPr sz="1200" dirty="0">
                <a:latin typeface="Times New Roman"/>
                <a:cs typeface="Times New Roman"/>
              </a:rPr>
              <a:t>ha </a:t>
            </a:r>
            <a:r>
              <a:rPr sz="1200" spc="-5" dirty="0">
                <a:latin typeface="Times New Roman"/>
                <a:cs typeface="Times New Roman"/>
              </a:rPr>
              <a:t>un’esistenza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eterna.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6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161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92770" cy="35458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76200" algn="just">
              <a:lnSpc>
                <a:spcPts val="1410"/>
              </a:lnSpc>
              <a:spcBef>
                <a:spcPts val="10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(93.4) 8:3.2 </a:t>
            </a:r>
            <a:r>
              <a:rPr sz="1200" dirty="0">
                <a:latin typeface="Times New Roman"/>
                <a:cs typeface="Times New Roman"/>
              </a:rPr>
              <a:t>Dopo la </a:t>
            </a:r>
            <a:r>
              <a:rPr sz="1200" spc="-5" dirty="0">
                <a:latin typeface="Times New Roman"/>
                <a:cs typeface="Times New Roman"/>
              </a:rPr>
              <a:t>personalizzazione della Terza Sorgente, </a:t>
            </a:r>
            <a:r>
              <a:rPr sz="1200" dirty="0">
                <a:latin typeface="Times New Roman"/>
                <a:cs typeface="Times New Roman"/>
              </a:rPr>
              <a:t>la Prima </a:t>
            </a:r>
            <a:r>
              <a:rPr sz="1200" spc="-5" dirty="0">
                <a:latin typeface="Times New Roman"/>
                <a:cs typeface="Times New Roman"/>
              </a:rPr>
              <a:t>Sorgente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partecipa </a:t>
            </a:r>
            <a:r>
              <a:rPr sz="1200" dirty="0">
                <a:latin typeface="Times New Roman"/>
                <a:cs typeface="Times New Roman"/>
              </a:rPr>
              <a:t>più personalmente </a:t>
            </a:r>
            <a:r>
              <a:rPr sz="1200" spc="-5" dirty="0">
                <a:latin typeface="Times New Roman"/>
                <a:cs typeface="Times New Roman"/>
              </a:rPr>
              <a:t>alla</a:t>
            </a:r>
            <a:r>
              <a:rPr sz="1200" spc="-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creazione</a:t>
            </a:r>
            <a:endParaRPr sz="1200">
              <a:latin typeface="Times New Roman"/>
              <a:cs typeface="Times New Roman"/>
            </a:endParaRPr>
          </a:p>
          <a:p>
            <a:pPr marL="76200" marR="142875" algn="just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nell’Universo.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Padre </a:t>
            </a:r>
            <a:r>
              <a:rPr sz="1200" spc="-5" dirty="0">
                <a:latin typeface="Times New Roman"/>
                <a:cs typeface="Times New Roman"/>
              </a:rPr>
              <a:t>Universale delega </a:t>
            </a:r>
            <a:r>
              <a:rPr sz="1200" dirty="0">
                <a:latin typeface="Times New Roman"/>
                <a:cs typeface="Times New Roman"/>
              </a:rPr>
              <a:t>tutto ciò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è possibile </a:t>
            </a:r>
            <a:r>
              <a:rPr sz="1200" spc="-5" dirty="0">
                <a:latin typeface="Times New Roman"/>
                <a:cs typeface="Times New Roman"/>
              </a:rPr>
              <a:t>al suo Figlio Eterno. Similmente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Eterno conferisce </a:t>
            </a:r>
            <a:r>
              <a:rPr sz="1200" dirty="0">
                <a:latin typeface="Times New Roman"/>
                <a:cs typeface="Times New Roman"/>
              </a:rPr>
              <a:t>tutta  </a:t>
            </a:r>
            <a:r>
              <a:rPr sz="1200" spc="-5" dirty="0">
                <a:latin typeface="Times New Roman"/>
                <a:cs typeface="Times New Roman"/>
              </a:rPr>
              <a:t>l’autorità </a:t>
            </a:r>
            <a:r>
              <a:rPr sz="1200" dirty="0">
                <a:latin typeface="Times New Roman"/>
                <a:cs typeface="Times New Roman"/>
              </a:rPr>
              <a:t>e tutto il </a:t>
            </a:r>
            <a:r>
              <a:rPr sz="1200" spc="-5" dirty="0">
                <a:latin typeface="Times New Roman"/>
                <a:cs typeface="Times New Roman"/>
              </a:rPr>
              <a:t>potere </a:t>
            </a:r>
            <a:r>
              <a:rPr sz="1200" dirty="0">
                <a:latin typeface="Times New Roman"/>
                <a:cs typeface="Times New Roman"/>
              </a:rPr>
              <a:t>possibili al </a:t>
            </a:r>
            <a:r>
              <a:rPr sz="1200" spc="-5" dirty="0">
                <a:latin typeface="Times New Roman"/>
                <a:cs typeface="Times New Roman"/>
              </a:rPr>
              <a:t>Creatore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Congiunto.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68580" algn="just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(93.5) 8:3.3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Eterno 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Creatore Congiunto,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associazione tra </a:t>
            </a:r>
            <a:r>
              <a:rPr sz="1200" dirty="0">
                <a:latin typeface="Times New Roman"/>
                <a:cs typeface="Times New Roman"/>
              </a:rPr>
              <a:t>loro e </a:t>
            </a:r>
            <a:r>
              <a:rPr sz="1200" spc="-5" dirty="0">
                <a:latin typeface="Times New Roman"/>
                <a:cs typeface="Times New Roman"/>
              </a:rPr>
              <a:t>tramite </a:t>
            </a:r>
            <a:r>
              <a:rPr sz="1200" dirty="0">
                <a:latin typeface="Times New Roman"/>
                <a:cs typeface="Times New Roman"/>
              </a:rPr>
              <a:t>le loro </a:t>
            </a:r>
            <a:r>
              <a:rPr sz="1200" spc="-5" dirty="0">
                <a:latin typeface="Times New Roman"/>
                <a:cs typeface="Times New Roman"/>
              </a:rPr>
              <a:t>personalità coordinate, </a:t>
            </a:r>
            <a:r>
              <a:rPr sz="1200" dirty="0">
                <a:latin typeface="Times New Roman"/>
                <a:cs typeface="Times New Roman"/>
              </a:rPr>
              <a:t>hanno progettato  e </a:t>
            </a:r>
            <a:r>
              <a:rPr sz="1200" spc="-5" dirty="0">
                <a:latin typeface="Times New Roman"/>
                <a:cs typeface="Times New Roman"/>
              </a:rPr>
              <a:t>formato </a:t>
            </a:r>
            <a:r>
              <a:rPr sz="1200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Universi </a:t>
            </a:r>
            <a:r>
              <a:rPr sz="1200" spc="-5" dirty="0">
                <a:latin typeface="Times New Roman"/>
                <a:cs typeface="Times New Roman"/>
              </a:rPr>
              <a:t>che sono stati portati all’esistenza </a:t>
            </a:r>
            <a:r>
              <a:rPr sz="1200" dirty="0">
                <a:latin typeface="Times New Roman"/>
                <a:cs typeface="Times New Roman"/>
              </a:rPr>
              <a:t>dopo </a:t>
            </a:r>
            <a:r>
              <a:rPr sz="1200" spc="-5" dirty="0">
                <a:latin typeface="Times New Roman"/>
                <a:cs typeface="Times New Roman"/>
              </a:rPr>
              <a:t>Havona.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tutte le </a:t>
            </a:r>
            <a:r>
              <a:rPr sz="1200" spc="-5" dirty="0">
                <a:latin typeface="Times New Roman"/>
                <a:cs typeface="Times New Roman"/>
              </a:rPr>
              <a:t>creazioni successive </a:t>
            </a:r>
            <a:r>
              <a:rPr sz="1200" dirty="0">
                <a:latin typeface="Times New Roman"/>
                <a:cs typeface="Times New Roman"/>
              </a:rPr>
              <a:t>lo Spirito </a:t>
            </a:r>
            <a:r>
              <a:rPr sz="1200" spc="-5" dirty="0">
                <a:latin typeface="Times New Roman"/>
                <a:cs typeface="Times New Roman"/>
              </a:rPr>
              <a:t>intrattiene con 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stessa </a:t>
            </a:r>
            <a:r>
              <a:rPr sz="1200" dirty="0">
                <a:latin typeface="Times New Roman"/>
                <a:cs typeface="Times New Roman"/>
              </a:rPr>
              <a:t>relazione </a:t>
            </a:r>
            <a:r>
              <a:rPr sz="1200" spc="-5" dirty="0">
                <a:latin typeface="Times New Roman"/>
                <a:cs typeface="Times New Roman"/>
              </a:rPr>
              <a:t>personale che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intrattiene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Padre </a:t>
            </a:r>
            <a:r>
              <a:rPr sz="1200" dirty="0">
                <a:latin typeface="Times New Roman"/>
                <a:cs typeface="Times New Roman"/>
              </a:rPr>
              <a:t>nella prima </a:t>
            </a:r>
            <a:r>
              <a:rPr sz="1200" spc="-5" dirty="0">
                <a:latin typeface="Times New Roman"/>
                <a:cs typeface="Times New Roman"/>
              </a:rPr>
              <a:t>creazione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centrale.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76200" marR="78105" algn="just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(93.6) 8:3.4 </a:t>
            </a:r>
            <a:r>
              <a:rPr sz="1200" spc="-5" dirty="0">
                <a:latin typeface="Times New Roman"/>
                <a:cs typeface="Times New Roman"/>
              </a:rPr>
              <a:t>Un Figlio Creatore del Figlio Eterno ed </a:t>
            </a:r>
            <a:r>
              <a:rPr sz="1200" dirty="0">
                <a:latin typeface="Times New Roman"/>
                <a:cs typeface="Times New Roman"/>
              </a:rPr>
              <a:t>uno Spirito </a:t>
            </a:r>
            <a:r>
              <a:rPr sz="1200" spc="-5" dirty="0">
                <a:latin typeface="Times New Roman"/>
                <a:cs typeface="Times New Roman"/>
              </a:rPr>
              <a:t>Creativo dello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Infinito </a:t>
            </a:r>
            <a:r>
              <a:rPr sz="1200" dirty="0">
                <a:latin typeface="Times New Roman"/>
                <a:cs typeface="Times New Roman"/>
              </a:rPr>
              <a:t>hanno </a:t>
            </a:r>
            <a:r>
              <a:rPr sz="1200" spc="-5" dirty="0">
                <a:latin typeface="Times New Roman"/>
                <a:cs typeface="Times New Roman"/>
              </a:rPr>
              <a:t>creato </a:t>
            </a:r>
            <a:r>
              <a:rPr sz="1200" dirty="0">
                <a:latin typeface="Times New Roman"/>
                <a:cs typeface="Times New Roman"/>
              </a:rPr>
              <a:t>voi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il vostro Universo; e  </a:t>
            </a:r>
            <a:r>
              <a:rPr sz="1200" spc="-5" dirty="0">
                <a:latin typeface="Times New Roman"/>
                <a:cs typeface="Times New Roman"/>
              </a:rPr>
              <a:t>mentre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Padre sostiene fedelmente ciò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essi </a:t>
            </a:r>
            <a:r>
              <a:rPr sz="1200" dirty="0">
                <a:latin typeface="Times New Roman"/>
                <a:cs typeface="Times New Roman"/>
              </a:rPr>
              <a:t>hanno </a:t>
            </a:r>
            <a:r>
              <a:rPr sz="1200" spc="-5" dirty="0">
                <a:latin typeface="Times New Roman"/>
                <a:cs typeface="Times New Roman"/>
              </a:rPr>
              <a:t>organizzato, spetta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questo Figlio </a:t>
            </a:r>
            <a:r>
              <a:rPr sz="1200" dirty="0">
                <a:latin typeface="Times New Roman"/>
                <a:cs typeface="Times New Roman"/>
              </a:rPr>
              <a:t>d’Universo e a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d’Universo  favorire </a:t>
            </a:r>
            <a:r>
              <a:rPr sz="1200" dirty="0">
                <a:latin typeface="Times New Roman"/>
                <a:cs typeface="Times New Roman"/>
              </a:rPr>
              <a:t>e sostenere la loro </a:t>
            </a:r>
            <a:r>
              <a:rPr sz="1200" spc="-5" dirty="0">
                <a:latin typeface="Times New Roman"/>
                <a:cs typeface="Times New Roman"/>
              </a:rPr>
              <a:t>opera </a:t>
            </a:r>
            <a:r>
              <a:rPr sz="1200" dirty="0">
                <a:latin typeface="Times New Roman"/>
                <a:cs typeface="Times New Roman"/>
              </a:rPr>
              <a:t>come pure </a:t>
            </a:r>
            <a:r>
              <a:rPr sz="1200" spc="-5" dirty="0">
                <a:latin typeface="Times New Roman"/>
                <a:cs typeface="Times New Roman"/>
              </a:rPr>
              <a:t>assistere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creature </a:t>
            </a:r>
            <a:r>
              <a:rPr sz="1200" spc="5" dirty="0">
                <a:latin typeface="Times New Roman"/>
                <a:cs typeface="Times New Roman"/>
              </a:rPr>
              <a:t>da </a:t>
            </a:r>
            <a:r>
              <a:rPr sz="1200" dirty="0">
                <a:latin typeface="Times New Roman"/>
                <a:cs typeface="Times New Roman"/>
              </a:rPr>
              <a:t>loro stessi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create.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26035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(93.7) 8:3.5 </a:t>
            </a:r>
            <a:r>
              <a:rPr sz="1200" spc="-15" dirty="0">
                <a:latin typeface="Times New Roman"/>
                <a:cs typeface="Times New Roman"/>
              </a:rPr>
              <a:t>Lo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Infinito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l’effettivo agente dell’amorevolissimo Padre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 clementissimo Figlio nell’esecuzione del loro  progetto congiunto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attrarre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se stessi </a:t>
            </a:r>
            <a:r>
              <a:rPr sz="1200" dirty="0">
                <a:latin typeface="Times New Roman"/>
                <a:cs typeface="Times New Roman"/>
              </a:rPr>
              <a:t>tutte le anime </a:t>
            </a:r>
            <a:r>
              <a:rPr sz="1200" spc="-5" dirty="0">
                <a:latin typeface="Times New Roman"/>
                <a:cs typeface="Times New Roman"/>
              </a:rPr>
              <a:t>amanti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verità </a:t>
            </a:r>
            <a:r>
              <a:rPr sz="1200" dirty="0">
                <a:latin typeface="Times New Roman"/>
                <a:cs typeface="Times New Roman"/>
              </a:rPr>
              <a:t>in tutti i mondi del tempo e </a:t>
            </a:r>
            <a:r>
              <a:rPr sz="1200" spc="-5" dirty="0">
                <a:latin typeface="Times New Roman"/>
                <a:cs typeface="Times New Roman"/>
              </a:rPr>
              <a:t>dello spazio. Nell’istante  stesso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cui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Eterno </a:t>
            </a:r>
            <a:r>
              <a:rPr sz="1200" spc="-5" dirty="0">
                <a:latin typeface="Times New Roman"/>
                <a:cs typeface="Times New Roman"/>
              </a:rPr>
              <a:t>accettò </a:t>
            </a:r>
            <a:r>
              <a:rPr sz="1200" dirty="0">
                <a:latin typeface="Times New Roman"/>
                <a:cs typeface="Times New Roman"/>
              </a:rPr>
              <a:t>il piano di </a:t>
            </a:r>
            <a:r>
              <a:rPr sz="1200" spc="-5" dirty="0">
                <a:latin typeface="Times New Roman"/>
                <a:cs typeface="Times New Roman"/>
              </a:rPr>
              <a:t>suo Padre per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raggiungimento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perfezione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parte delle creature </a:t>
            </a:r>
            <a:r>
              <a:rPr sz="1200" spc="5" dirty="0">
                <a:latin typeface="Times New Roman"/>
                <a:cs typeface="Times New Roman"/>
              </a:rPr>
              <a:t>degli  </a:t>
            </a:r>
            <a:r>
              <a:rPr sz="1200" spc="-5" dirty="0">
                <a:latin typeface="Times New Roman"/>
                <a:cs typeface="Times New Roman"/>
              </a:rPr>
              <a:t>Universi, nel </a:t>
            </a:r>
            <a:r>
              <a:rPr sz="1200" dirty="0">
                <a:latin typeface="Times New Roman"/>
                <a:cs typeface="Times New Roman"/>
              </a:rPr>
              <a:t>momento in cui il </a:t>
            </a:r>
            <a:r>
              <a:rPr sz="1200" spc="-5" dirty="0">
                <a:latin typeface="Times New Roman"/>
                <a:cs typeface="Times New Roman"/>
              </a:rPr>
              <a:t>progetto d’ascensione </a:t>
            </a:r>
            <a:r>
              <a:rPr sz="1200" dirty="0">
                <a:latin typeface="Times New Roman"/>
                <a:cs typeface="Times New Roman"/>
              </a:rPr>
              <a:t>divenne un piano </a:t>
            </a:r>
            <a:r>
              <a:rPr sz="1200" spc="-5" dirty="0">
                <a:latin typeface="Times New Roman"/>
                <a:cs typeface="Times New Roman"/>
              </a:rPr>
              <a:t>Padre-Figlio, </a:t>
            </a:r>
            <a:r>
              <a:rPr sz="1200" dirty="0">
                <a:latin typeface="Times New Roman"/>
                <a:cs typeface="Times New Roman"/>
              </a:rPr>
              <a:t>in quello stesso </a:t>
            </a:r>
            <a:r>
              <a:rPr sz="1200" spc="-5" dirty="0">
                <a:latin typeface="Times New Roman"/>
                <a:cs typeface="Times New Roman"/>
              </a:rPr>
              <a:t>istante </a:t>
            </a:r>
            <a:r>
              <a:rPr sz="1200" dirty="0">
                <a:latin typeface="Times New Roman"/>
                <a:cs typeface="Times New Roman"/>
              </a:rPr>
              <a:t>lo Spirito </a:t>
            </a:r>
            <a:r>
              <a:rPr sz="1200" spc="-5" dirty="0">
                <a:latin typeface="Times New Roman"/>
                <a:cs typeface="Times New Roman"/>
              </a:rPr>
              <a:t>Infinito  </a:t>
            </a:r>
            <a:r>
              <a:rPr sz="1200" dirty="0">
                <a:latin typeface="Times New Roman"/>
                <a:cs typeface="Times New Roman"/>
              </a:rPr>
              <a:t>divenne </a:t>
            </a:r>
            <a:r>
              <a:rPr sz="1200" spc="-5" dirty="0">
                <a:latin typeface="Times New Roman"/>
                <a:cs typeface="Times New Roman"/>
              </a:rPr>
              <a:t>l’amministratore congiunto del </a:t>
            </a:r>
            <a:r>
              <a:rPr sz="1200" dirty="0">
                <a:latin typeface="Times New Roman"/>
                <a:cs typeface="Times New Roman"/>
              </a:rPr>
              <a:t>Padre e </a:t>
            </a:r>
            <a:r>
              <a:rPr sz="1200" spc="5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Figlio nell’esecuzione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loro proposito eterno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unificato. </a:t>
            </a:r>
            <a:r>
              <a:rPr sz="1200" dirty="0">
                <a:latin typeface="Times New Roman"/>
                <a:cs typeface="Times New Roman"/>
              </a:rPr>
              <a:t>Così facendo lo  Spirito </a:t>
            </a:r>
            <a:r>
              <a:rPr sz="1200" spc="-5" dirty="0">
                <a:latin typeface="Times New Roman"/>
                <a:cs typeface="Times New Roman"/>
              </a:rPr>
              <a:t>Infinito consacrava al Padre ed al Figlio </a:t>
            </a:r>
            <a:r>
              <a:rPr sz="1200" dirty="0">
                <a:latin typeface="Times New Roman"/>
                <a:cs typeface="Times New Roman"/>
              </a:rPr>
              <a:t>tutte le </a:t>
            </a:r>
            <a:r>
              <a:rPr sz="1200" spc="-5" dirty="0">
                <a:latin typeface="Times New Roman"/>
                <a:cs typeface="Times New Roman"/>
              </a:rPr>
              <a:t>risorse </a:t>
            </a:r>
            <a:r>
              <a:rPr sz="1200" dirty="0">
                <a:latin typeface="Times New Roman"/>
                <a:cs typeface="Times New Roman"/>
              </a:rPr>
              <a:t>della sua presenza divina e </a:t>
            </a:r>
            <a:r>
              <a:rPr sz="1200" spc="-5" dirty="0">
                <a:latin typeface="Times New Roman"/>
                <a:cs typeface="Times New Roman"/>
              </a:rPr>
              <a:t>delle sue personalità </a:t>
            </a:r>
            <a:r>
              <a:rPr sz="1200" dirty="0">
                <a:latin typeface="Times New Roman"/>
                <a:cs typeface="Times New Roman"/>
              </a:rPr>
              <a:t>spirituali.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ha  </a:t>
            </a:r>
            <a:r>
              <a:rPr sz="1200" spc="-5" dirty="0">
                <a:latin typeface="Times New Roman"/>
                <a:cs typeface="Times New Roman"/>
              </a:rPr>
              <a:t>dedicato </a:t>
            </a:r>
            <a:r>
              <a:rPr sz="1200" i="1" dirty="0">
                <a:latin typeface="Times New Roman"/>
                <a:cs typeface="Times New Roman"/>
              </a:rPr>
              <a:t>tutto </a:t>
            </a:r>
            <a:r>
              <a:rPr sz="1200" spc="-5" dirty="0">
                <a:latin typeface="Times New Roman"/>
                <a:cs typeface="Times New Roman"/>
              </a:rPr>
              <a:t>al prodigioso piano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elevare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creature sopravviventi </a:t>
            </a:r>
            <a:r>
              <a:rPr sz="1200" dirty="0">
                <a:latin typeface="Times New Roman"/>
                <a:cs typeface="Times New Roman"/>
              </a:rPr>
              <a:t>dotate di volontà </a:t>
            </a:r>
            <a:r>
              <a:rPr sz="1200" spc="-5" dirty="0">
                <a:latin typeface="Times New Roman"/>
                <a:cs typeface="Times New Roman"/>
              </a:rPr>
              <a:t>fino </a:t>
            </a:r>
            <a:r>
              <a:rPr sz="1200" dirty="0">
                <a:latin typeface="Times New Roman"/>
                <a:cs typeface="Times New Roman"/>
              </a:rPr>
              <a:t>alle divine </a:t>
            </a:r>
            <a:r>
              <a:rPr sz="1200" spc="-5" dirty="0">
                <a:latin typeface="Times New Roman"/>
                <a:cs typeface="Times New Roman"/>
              </a:rPr>
              <a:t>altezze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perfezione </a:t>
            </a:r>
            <a:r>
              <a:rPr sz="1200" dirty="0">
                <a:latin typeface="Times New Roman"/>
                <a:cs typeface="Times New Roman"/>
              </a:rPr>
              <a:t>del  </a:t>
            </a:r>
            <a:r>
              <a:rPr sz="1200" spc="-5" dirty="0">
                <a:latin typeface="Times New Roman"/>
                <a:cs typeface="Times New Roman"/>
              </a:rPr>
              <a:t>Paradiso.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6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162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201025" cy="39598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159385" algn="just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(93.8) 8:3.6 </a:t>
            </a:r>
            <a:r>
              <a:rPr sz="1200" spc="-15" dirty="0">
                <a:latin typeface="Times New Roman"/>
                <a:cs typeface="Times New Roman"/>
              </a:rPr>
              <a:t>Lo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Infinito </a:t>
            </a:r>
            <a:r>
              <a:rPr sz="1200" dirty="0">
                <a:latin typeface="Times New Roman"/>
                <a:cs typeface="Times New Roman"/>
              </a:rPr>
              <a:t>è una rivelazione </a:t>
            </a:r>
            <a:r>
              <a:rPr sz="1200" spc="-5" dirty="0">
                <a:latin typeface="Times New Roman"/>
                <a:cs typeface="Times New Roman"/>
              </a:rPr>
              <a:t>completa, esclusiva ed </a:t>
            </a:r>
            <a:r>
              <a:rPr sz="1200" dirty="0">
                <a:latin typeface="Times New Roman"/>
                <a:cs typeface="Times New Roman"/>
              </a:rPr>
              <a:t>universale </a:t>
            </a:r>
            <a:r>
              <a:rPr sz="1200" spc="-5" dirty="0">
                <a:latin typeface="Times New Roman"/>
                <a:cs typeface="Times New Roman"/>
              </a:rPr>
              <a:t>del Padre Universale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 suo Figlio Eterno. Ogni  conoscenza dell’associazione Padre-Figlio deve essere </a:t>
            </a:r>
            <a:r>
              <a:rPr sz="1200" dirty="0">
                <a:latin typeface="Times New Roman"/>
                <a:cs typeface="Times New Roman"/>
              </a:rPr>
              <a:t>acquisita </a:t>
            </a:r>
            <a:r>
              <a:rPr sz="1200" spc="-5" dirty="0">
                <a:latin typeface="Times New Roman"/>
                <a:cs typeface="Times New Roman"/>
              </a:rPr>
              <a:t>tramite </a:t>
            </a:r>
            <a:r>
              <a:rPr sz="1200" dirty="0">
                <a:latin typeface="Times New Roman"/>
                <a:cs typeface="Times New Roman"/>
              </a:rPr>
              <a:t>lo Spirito </a:t>
            </a:r>
            <a:r>
              <a:rPr sz="1200" spc="-5" dirty="0">
                <a:latin typeface="Times New Roman"/>
                <a:cs typeface="Times New Roman"/>
              </a:rPr>
              <a:t>Infinito,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rappresentante congiunto </a:t>
            </a:r>
            <a:r>
              <a:rPr sz="1200" dirty="0">
                <a:latin typeface="Times New Roman"/>
                <a:cs typeface="Times New Roman"/>
              </a:rPr>
              <a:t>dell’unione  divina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pensiero-parola.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27635" algn="just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(93.9) 8:3.7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Eterno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l’unica </a:t>
            </a:r>
            <a:r>
              <a:rPr sz="1200" dirty="0">
                <a:latin typeface="Times New Roman"/>
                <a:cs typeface="Times New Roman"/>
              </a:rPr>
              <a:t>via di approccio al </a:t>
            </a:r>
            <a:r>
              <a:rPr sz="1200" spc="-5" dirty="0">
                <a:latin typeface="Times New Roman"/>
                <a:cs typeface="Times New Roman"/>
              </a:rPr>
              <a:t>Padre Universale </a:t>
            </a:r>
            <a:r>
              <a:rPr sz="1200" dirty="0">
                <a:latin typeface="Times New Roman"/>
                <a:cs typeface="Times New Roman"/>
              </a:rPr>
              <a:t>e lo Spirito </a:t>
            </a:r>
            <a:r>
              <a:rPr sz="1200" spc="-5" dirty="0">
                <a:latin typeface="Times New Roman"/>
                <a:cs typeface="Times New Roman"/>
              </a:rPr>
              <a:t>Infinito </a:t>
            </a:r>
            <a:r>
              <a:rPr sz="1200" dirty="0">
                <a:latin typeface="Times New Roman"/>
                <a:cs typeface="Times New Roman"/>
              </a:rPr>
              <a:t>è il solo mezzo </a:t>
            </a:r>
            <a:r>
              <a:rPr sz="1200" spc="-5" dirty="0">
                <a:latin typeface="Times New Roman"/>
                <a:cs typeface="Times New Roman"/>
              </a:rPr>
              <a:t>per raggiungere </a:t>
            </a:r>
            <a:r>
              <a:rPr sz="1200" dirty="0">
                <a:latin typeface="Times New Roman"/>
                <a:cs typeface="Times New Roman"/>
              </a:rPr>
              <a:t>il Figlio  </a:t>
            </a:r>
            <a:r>
              <a:rPr sz="1200" spc="-5" dirty="0">
                <a:latin typeface="Times New Roman"/>
                <a:cs typeface="Times New Roman"/>
              </a:rPr>
              <a:t>Eterno. </a:t>
            </a:r>
            <a:r>
              <a:rPr sz="1200" dirty="0">
                <a:latin typeface="Times New Roman"/>
                <a:cs typeface="Times New Roman"/>
              </a:rPr>
              <a:t>Solo </a:t>
            </a:r>
            <a:r>
              <a:rPr sz="1200" spc="-5" dirty="0">
                <a:latin typeface="Times New Roman"/>
                <a:cs typeface="Times New Roman"/>
              </a:rPr>
              <a:t>grazie al </a:t>
            </a:r>
            <a:r>
              <a:rPr sz="1200" dirty="0">
                <a:latin typeface="Times New Roman"/>
                <a:cs typeface="Times New Roman"/>
              </a:rPr>
              <a:t>paziente </a:t>
            </a:r>
            <a:r>
              <a:rPr sz="1200" spc="-5" dirty="0">
                <a:latin typeface="Times New Roman"/>
                <a:cs typeface="Times New Roman"/>
              </a:rPr>
              <a:t>ministero dello Spirito gli esseri ascendenti del tempo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capaci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scoprire </a:t>
            </a:r>
            <a:r>
              <a:rPr sz="1200" dirty="0">
                <a:latin typeface="Times New Roman"/>
                <a:cs typeface="Times New Roman"/>
              </a:rPr>
              <a:t>il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Figlio.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685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(94.1) 8:3.8 </a:t>
            </a:r>
            <a:r>
              <a:rPr sz="1200" spc="-5" dirty="0">
                <a:latin typeface="Times New Roman"/>
                <a:cs typeface="Times New Roman"/>
              </a:rPr>
              <a:t>Al centro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tutte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cose </a:t>
            </a:r>
            <a:r>
              <a:rPr sz="1200" dirty="0">
                <a:latin typeface="Times New Roman"/>
                <a:cs typeface="Times New Roman"/>
              </a:rPr>
              <a:t>lo Spirito </a:t>
            </a:r>
            <a:r>
              <a:rPr sz="1200" spc="-5" dirty="0">
                <a:latin typeface="Times New Roman"/>
                <a:cs typeface="Times New Roman"/>
              </a:rPr>
              <a:t>Infinito </a:t>
            </a:r>
            <a:r>
              <a:rPr sz="1200" dirty="0">
                <a:latin typeface="Times New Roman"/>
                <a:cs typeface="Times New Roman"/>
              </a:rPr>
              <a:t>è la prima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Deità del </a:t>
            </a:r>
            <a:r>
              <a:rPr sz="1200" spc="-5" dirty="0">
                <a:latin typeface="Times New Roman"/>
                <a:cs typeface="Times New Roman"/>
              </a:rPr>
              <a:t>Paradiso </a:t>
            </a:r>
            <a:r>
              <a:rPr sz="1200" dirty="0">
                <a:latin typeface="Times New Roman"/>
                <a:cs typeface="Times New Roman"/>
              </a:rPr>
              <a:t>ad </a:t>
            </a:r>
            <a:r>
              <a:rPr sz="1200" spc="-5" dirty="0">
                <a:latin typeface="Times New Roman"/>
                <a:cs typeface="Times New Roman"/>
              </a:rPr>
              <a:t>essere raggiunta dai pellegrini </a:t>
            </a:r>
            <a:r>
              <a:rPr sz="1200" dirty="0">
                <a:latin typeface="Times New Roman"/>
                <a:cs typeface="Times New Roman"/>
              </a:rPr>
              <a:t>ascendenti. 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Terza </a:t>
            </a:r>
            <a:r>
              <a:rPr sz="1200" dirty="0">
                <a:latin typeface="Times New Roman"/>
                <a:cs typeface="Times New Roman"/>
              </a:rPr>
              <a:t>Persona avvolge la </a:t>
            </a:r>
            <a:r>
              <a:rPr sz="1200" spc="-5" dirty="0">
                <a:latin typeface="Times New Roman"/>
                <a:cs typeface="Times New Roman"/>
              </a:rPr>
              <a:t>Seconda </a:t>
            </a:r>
            <a:r>
              <a:rPr sz="1200" dirty="0">
                <a:latin typeface="Times New Roman"/>
                <a:cs typeface="Times New Roman"/>
              </a:rPr>
              <a:t>e la Prima </a:t>
            </a:r>
            <a:r>
              <a:rPr sz="1200" spc="-5" dirty="0">
                <a:latin typeface="Times New Roman"/>
                <a:cs typeface="Times New Roman"/>
              </a:rPr>
              <a:t>Persona, </a:t>
            </a:r>
            <a:r>
              <a:rPr sz="1200" dirty="0">
                <a:latin typeface="Times New Roman"/>
                <a:cs typeface="Times New Roman"/>
              </a:rPr>
              <a:t>e per </a:t>
            </a:r>
            <a:r>
              <a:rPr sz="1200" spc="-5" dirty="0">
                <a:latin typeface="Times New Roman"/>
                <a:cs typeface="Times New Roman"/>
              </a:rPr>
              <a:t>questo essa deve essere </a:t>
            </a:r>
            <a:r>
              <a:rPr sz="1200" dirty="0">
                <a:latin typeface="Times New Roman"/>
                <a:cs typeface="Times New Roman"/>
              </a:rPr>
              <a:t>sempre riconosciuta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spc="5" dirty="0">
                <a:latin typeface="Times New Roman"/>
                <a:cs typeface="Times New Roman"/>
              </a:rPr>
              <a:t>prima </a:t>
            </a:r>
            <a:r>
              <a:rPr sz="1200" dirty="0">
                <a:latin typeface="Times New Roman"/>
                <a:cs typeface="Times New Roman"/>
              </a:rPr>
              <a:t>da tutti  </a:t>
            </a:r>
            <a:r>
              <a:rPr sz="1200" spc="-5" dirty="0">
                <a:latin typeface="Times New Roman"/>
                <a:cs typeface="Times New Roman"/>
              </a:rPr>
              <a:t>coloro che </a:t>
            </a:r>
            <a:r>
              <a:rPr sz="1200" dirty="0">
                <a:latin typeface="Times New Roman"/>
                <a:cs typeface="Times New Roman"/>
              </a:rPr>
              <a:t>sono candidati a </a:t>
            </a:r>
            <a:r>
              <a:rPr sz="1200" spc="-5" dirty="0">
                <a:latin typeface="Times New Roman"/>
                <a:cs typeface="Times New Roman"/>
              </a:rPr>
              <a:t>presentarsi al Figlio </a:t>
            </a:r>
            <a:r>
              <a:rPr sz="1200" dirty="0">
                <a:latin typeface="Times New Roman"/>
                <a:cs typeface="Times New Roman"/>
              </a:rPr>
              <a:t>ed a </a:t>
            </a:r>
            <a:r>
              <a:rPr sz="1200" spc="-5" dirty="0">
                <a:latin typeface="Times New Roman"/>
                <a:cs typeface="Times New Roman"/>
              </a:rPr>
              <a:t>suo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Padre.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88900">
              <a:lnSpc>
                <a:spcPct val="1000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(94.2) 8:3.9 </a:t>
            </a:r>
            <a:r>
              <a:rPr sz="1200" dirty="0">
                <a:latin typeface="Times New Roman"/>
                <a:cs typeface="Times New Roman"/>
              </a:rPr>
              <a:t>E lo </a:t>
            </a:r>
            <a:r>
              <a:rPr sz="1200" spc="-5" dirty="0">
                <a:latin typeface="Times New Roman"/>
                <a:cs typeface="Times New Roman"/>
              </a:rPr>
              <a:t>Spirito rappresenta ugualmente </a:t>
            </a:r>
            <a:r>
              <a:rPr sz="1200" dirty="0">
                <a:latin typeface="Times New Roman"/>
                <a:cs typeface="Times New Roman"/>
              </a:rPr>
              <a:t>e serve similmente il </a:t>
            </a:r>
            <a:r>
              <a:rPr sz="1200" spc="-5" dirty="0">
                <a:latin typeface="Times New Roman"/>
                <a:cs typeface="Times New Roman"/>
              </a:rPr>
              <a:t>Padre 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in molti altri</a:t>
            </a:r>
            <a:r>
              <a:rPr sz="1200" spc="-1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modi.</a:t>
            </a:r>
            <a:endParaRPr sz="1200">
              <a:latin typeface="Times New Roman"/>
              <a:cs typeface="Times New Roman"/>
            </a:endParaRPr>
          </a:p>
          <a:p>
            <a:pPr marL="88900">
              <a:lnSpc>
                <a:spcPct val="100000"/>
              </a:lnSpc>
              <a:spcBef>
                <a:spcPts val="1345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4. Lo spirito del ministero</a:t>
            </a:r>
            <a:r>
              <a:rPr sz="1600" b="1" spc="1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divino</a:t>
            </a:r>
            <a:endParaRPr sz="1600">
              <a:latin typeface="Times New Roman"/>
              <a:cs typeface="Times New Roman"/>
            </a:endParaRPr>
          </a:p>
          <a:p>
            <a:pPr marL="88900" marR="210820">
              <a:lnSpc>
                <a:spcPct val="95900"/>
              </a:lnSpc>
              <a:spcBef>
                <a:spcPts val="137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(94.3) 8:4.1 </a:t>
            </a:r>
            <a:r>
              <a:rPr sz="1200" spc="-5" dirty="0">
                <a:latin typeface="Times New Roman"/>
                <a:cs typeface="Times New Roman"/>
              </a:rPr>
              <a:t>Parallelamente all’Universo </a:t>
            </a:r>
            <a:r>
              <a:rPr sz="1200" dirty="0">
                <a:latin typeface="Times New Roman"/>
                <a:cs typeface="Times New Roman"/>
              </a:rPr>
              <a:t>fisico in </a:t>
            </a:r>
            <a:r>
              <a:rPr sz="1200" spc="-5" dirty="0">
                <a:latin typeface="Times New Roman"/>
                <a:cs typeface="Times New Roman"/>
              </a:rPr>
              <a:t>cui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gravità del </a:t>
            </a:r>
            <a:r>
              <a:rPr sz="1200" dirty="0">
                <a:latin typeface="Times New Roman"/>
                <a:cs typeface="Times New Roman"/>
              </a:rPr>
              <a:t>Paradiso tiene unite tutte le </a:t>
            </a:r>
            <a:r>
              <a:rPr sz="1200" spc="-5" dirty="0">
                <a:latin typeface="Times New Roman"/>
                <a:cs typeface="Times New Roman"/>
              </a:rPr>
              <a:t>cose, </a:t>
            </a:r>
            <a:r>
              <a:rPr sz="1200" dirty="0">
                <a:latin typeface="Times New Roman"/>
                <a:cs typeface="Times New Roman"/>
              </a:rPr>
              <a:t>c’è l’Universo </a:t>
            </a:r>
            <a:r>
              <a:rPr sz="1200" spc="-5" dirty="0">
                <a:latin typeface="Times New Roman"/>
                <a:cs typeface="Times New Roman"/>
              </a:rPr>
              <a:t>spirituale </a:t>
            </a:r>
            <a:r>
              <a:rPr sz="1200" dirty="0">
                <a:latin typeface="Times New Roman"/>
                <a:cs typeface="Times New Roman"/>
              </a:rPr>
              <a:t>in cui il  </a:t>
            </a:r>
            <a:r>
              <a:rPr sz="1200" spc="-5" dirty="0">
                <a:latin typeface="Times New Roman"/>
                <a:cs typeface="Times New Roman"/>
              </a:rPr>
              <a:t>verbo del Figlio </a:t>
            </a:r>
            <a:r>
              <a:rPr sz="1200" dirty="0">
                <a:latin typeface="Times New Roman"/>
                <a:cs typeface="Times New Roman"/>
              </a:rPr>
              <a:t>interpreta il </a:t>
            </a:r>
            <a:r>
              <a:rPr sz="1200" spc="-5" dirty="0">
                <a:latin typeface="Times New Roman"/>
                <a:cs typeface="Times New Roman"/>
              </a:rPr>
              <a:t>pensiero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e, quando </a:t>
            </a:r>
            <a:r>
              <a:rPr sz="1200" spc="-5" dirty="0">
                <a:latin typeface="Times New Roman"/>
                <a:cs typeface="Times New Roman"/>
              </a:rPr>
              <a:t>questo verbo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“fatto carne”, </a:t>
            </a:r>
            <a:r>
              <a:rPr sz="1200" dirty="0">
                <a:latin typeface="Times New Roman"/>
                <a:cs typeface="Times New Roman"/>
              </a:rPr>
              <a:t>mostra l’amorevole </a:t>
            </a:r>
            <a:r>
              <a:rPr sz="1200" spc="-5" dirty="0">
                <a:latin typeface="Times New Roman"/>
                <a:cs typeface="Times New Roman"/>
              </a:rPr>
              <a:t>misericordia della </a:t>
            </a:r>
            <a:r>
              <a:rPr sz="1200" dirty="0">
                <a:latin typeface="Times New Roman"/>
                <a:cs typeface="Times New Roman"/>
              </a:rPr>
              <a:t>natura  </a:t>
            </a:r>
            <a:r>
              <a:rPr sz="1200" spc="-5" dirty="0">
                <a:latin typeface="Times New Roman"/>
                <a:cs typeface="Times New Roman"/>
              </a:rPr>
              <a:t>congiunta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Creatori associati. Ma </a:t>
            </a:r>
            <a:r>
              <a:rPr sz="1200" dirty="0">
                <a:latin typeface="Times New Roman"/>
                <a:cs typeface="Times New Roman"/>
              </a:rPr>
              <a:t>in tutta </a:t>
            </a:r>
            <a:r>
              <a:rPr sz="1200" spc="-5" dirty="0">
                <a:latin typeface="Times New Roman"/>
                <a:cs typeface="Times New Roman"/>
              </a:rPr>
              <a:t>questa creazione materiale </a:t>
            </a:r>
            <a:r>
              <a:rPr sz="1200" dirty="0">
                <a:latin typeface="Times New Roman"/>
                <a:cs typeface="Times New Roman"/>
              </a:rPr>
              <a:t>e spirituale, </a:t>
            </a:r>
            <a:r>
              <a:rPr sz="1200" spc="-5" dirty="0">
                <a:latin typeface="Times New Roman"/>
                <a:cs typeface="Times New Roman"/>
              </a:rPr>
              <a:t>ed attraverso essa, c’è </a:t>
            </a:r>
            <a:r>
              <a:rPr sz="1200" dirty="0">
                <a:latin typeface="Times New Roman"/>
                <a:cs typeface="Times New Roman"/>
              </a:rPr>
              <a:t>uno scenario immenso  </a:t>
            </a:r>
            <a:r>
              <a:rPr sz="1200" spc="-5" dirty="0">
                <a:latin typeface="Times New Roman"/>
                <a:cs typeface="Times New Roman"/>
              </a:rPr>
              <a:t>nel </a:t>
            </a:r>
            <a:r>
              <a:rPr sz="1200" dirty="0">
                <a:latin typeface="Times New Roman"/>
                <a:cs typeface="Times New Roman"/>
              </a:rPr>
              <a:t>quale lo Spirito </a:t>
            </a:r>
            <a:r>
              <a:rPr sz="1200" spc="-5" dirty="0">
                <a:latin typeface="Times New Roman"/>
                <a:cs typeface="Times New Roman"/>
              </a:rPr>
              <a:t>Infinito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sua progenie spirituale proclamano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misericordia, </a:t>
            </a:r>
            <a:r>
              <a:rPr sz="1200" dirty="0">
                <a:latin typeface="Times New Roman"/>
                <a:cs typeface="Times New Roman"/>
              </a:rPr>
              <a:t>la pazienza e l’affetto </a:t>
            </a:r>
            <a:r>
              <a:rPr sz="1200" spc="-5" dirty="0">
                <a:latin typeface="Times New Roman"/>
                <a:cs typeface="Times New Roman"/>
              </a:rPr>
              <a:t>perenne </a:t>
            </a:r>
            <a:r>
              <a:rPr sz="1200" dirty="0">
                <a:latin typeface="Times New Roman"/>
                <a:cs typeface="Times New Roman"/>
              </a:rPr>
              <a:t>congiunti dei  </a:t>
            </a:r>
            <a:r>
              <a:rPr sz="1200" spc="-5" dirty="0">
                <a:latin typeface="Times New Roman"/>
                <a:cs typeface="Times New Roman"/>
              </a:rPr>
              <a:t>genitori </a:t>
            </a:r>
            <a:r>
              <a:rPr sz="1200" dirty="0">
                <a:latin typeface="Times New Roman"/>
                <a:cs typeface="Times New Roman"/>
              </a:rPr>
              <a:t>divini </a:t>
            </a:r>
            <a:r>
              <a:rPr sz="1200" spc="-5" dirty="0">
                <a:latin typeface="Times New Roman"/>
                <a:cs typeface="Times New Roman"/>
              </a:rPr>
              <a:t>verso </a:t>
            </a:r>
            <a:r>
              <a:rPr sz="1200" dirty="0">
                <a:latin typeface="Times New Roman"/>
                <a:cs typeface="Times New Roman"/>
              </a:rPr>
              <a:t>i figli </a:t>
            </a:r>
            <a:r>
              <a:rPr sz="1200" spc="-5" dirty="0">
                <a:latin typeface="Times New Roman"/>
                <a:cs typeface="Times New Roman"/>
              </a:rPr>
              <a:t>intelligenti che essi </a:t>
            </a:r>
            <a:r>
              <a:rPr sz="1200" dirty="0">
                <a:latin typeface="Times New Roman"/>
                <a:cs typeface="Times New Roman"/>
              </a:rPr>
              <a:t>hanno </a:t>
            </a:r>
            <a:r>
              <a:rPr sz="1200" spc="-5" dirty="0">
                <a:latin typeface="Times New Roman"/>
                <a:cs typeface="Times New Roman"/>
              </a:rPr>
              <a:t>ideato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creato </a:t>
            </a:r>
            <a:r>
              <a:rPr sz="1200" dirty="0">
                <a:latin typeface="Times New Roman"/>
                <a:cs typeface="Times New Roman"/>
              </a:rPr>
              <a:t>in collaborazione. </a:t>
            </a:r>
            <a:r>
              <a:rPr sz="1200" spc="-5" dirty="0">
                <a:latin typeface="Times New Roman"/>
                <a:cs typeface="Times New Roman"/>
              </a:rPr>
              <a:t>L’incessante ministero per </a:t>
            </a:r>
            <a:r>
              <a:rPr sz="1200" dirty="0">
                <a:latin typeface="Times New Roman"/>
                <a:cs typeface="Times New Roman"/>
              </a:rPr>
              <a:t>la mente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è</a:t>
            </a:r>
            <a:endParaRPr sz="1200">
              <a:latin typeface="Times New Roman"/>
              <a:cs typeface="Times New Roman"/>
            </a:endParaRPr>
          </a:p>
          <a:p>
            <a:pPr marL="88900" marR="66040">
              <a:lnSpc>
                <a:spcPts val="1380"/>
              </a:lnSpc>
              <a:spcBef>
                <a:spcPts val="35"/>
              </a:spcBef>
            </a:pPr>
            <a:r>
              <a:rPr sz="1200" spc="-5" dirty="0">
                <a:latin typeface="Times New Roman"/>
                <a:cs typeface="Times New Roman"/>
              </a:rPr>
              <a:t>l’essenza del carattere </a:t>
            </a:r>
            <a:r>
              <a:rPr sz="1200" dirty="0">
                <a:latin typeface="Times New Roman"/>
                <a:cs typeface="Times New Roman"/>
              </a:rPr>
              <a:t>divino dello Spirito. E </a:t>
            </a:r>
            <a:r>
              <a:rPr sz="1200" spc="-5" dirty="0">
                <a:latin typeface="Times New Roman"/>
                <a:cs typeface="Times New Roman"/>
              </a:rPr>
              <a:t>l’intera </a:t>
            </a:r>
            <a:r>
              <a:rPr sz="1200" dirty="0">
                <a:latin typeface="Times New Roman"/>
                <a:cs typeface="Times New Roman"/>
              </a:rPr>
              <a:t>progenie </a:t>
            </a:r>
            <a:r>
              <a:rPr sz="1200" spc="-5" dirty="0">
                <a:latin typeface="Times New Roman"/>
                <a:cs typeface="Times New Roman"/>
              </a:rPr>
              <a:t>spirituale </a:t>
            </a:r>
            <a:r>
              <a:rPr sz="1200" dirty="0">
                <a:latin typeface="Times New Roman"/>
                <a:cs typeface="Times New Roman"/>
              </a:rPr>
              <a:t>dell’Attore </a:t>
            </a:r>
            <a:r>
              <a:rPr sz="1200" spc="-5" dirty="0">
                <a:latin typeface="Times New Roman"/>
                <a:cs typeface="Times New Roman"/>
              </a:rPr>
              <a:t>Congiunto </a:t>
            </a:r>
            <a:r>
              <a:rPr sz="1200" dirty="0">
                <a:latin typeface="Times New Roman"/>
                <a:cs typeface="Times New Roman"/>
              </a:rPr>
              <a:t>condivide </a:t>
            </a:r>
            <a:r>
              <a:rPr sz="1200" spc="-5" dirty="0">
                <a:latin typeface="Times New Roman"/>
                <a:cs typeface="Times New Roman"/>
              </a:rPr>
              <a:t>questo desiderio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offrire 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proprio ministero, questo </a:t>
            </a:r>
            <a:r>
              <a:rPr sz="1200" dirty="0">
                <a:latin typeface="Times New Roman"/>
                <a:cs typeface="Times New Roman"/>
              </a:rPr>
              <a:t>impulso divino a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servire.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6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163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89595" cy="40716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9525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(94.4) 8:4.2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amore,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misericordia, </a:t>
            </a:r>
            <a:r>
              <a:rPr sz="1200" dirty="0">
                <a:latin typeface="Times New Roman"/>
                <a:cs typeface="Times New Roman"/>
              </a:rPr>
              <a:t>lo Spirito è </a:t>
            </a:r>
            <a:r>
              <a:rPr sz="1200" spc="-5" dirty="0">
                <a:latin typeface="Times New Roman"/>
                <a:cs typeface="Times New Roman"/>
              </a:rPr>
              <a:t>ministero </a:t>
            </a:r>
            <a:r>
              <a:rPr sz="1200" dirty="0">
                <a:latin typeface="Times New Roman"/>
                <a:cs typeface="Times New Roman"/>
              </a:rPr>
              <a:t>— il </a:t>
            </a:r>
            <a:r>
              <a:rPr sz="1200" spc="-5" dirty="0">
                <a:latin typeface="Times New Roman"/>
                <a:cs typeface="Times New Roman"/>
              </a:rPr>
              <a:t>ministero del </a:t>
            </a:r>
            <a:r>
              <a:rPr sz="1200" dirty="0">
                <a:latin typeface="Times New Roman"/>
                <a:cs typeface="Times New Roman"/>
              </a:rPr>
              <a:t>divino </a:t>
            </a:r>
            <a:r>
              <a:rPr sz="1200" spc="-5" dirty="0">
                <a:latin typeface="Times New Roman"/>
                <a:cs typeface="Times New Roman"/>
              </a:rPr>
              <a:t>amore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dell’infinita </a:t>
            </a:r>
            <a:r>
              <a:rPr sz="1200" dirty="0">
                <a:latin typeface="Times New Roman"/>
                <a:cs typeface="Times New Roman"/>
              </a:rPr>
              <a:t>misericordia </a:t>
            </a:r>
            <a:r>
              <a:rPr sz="1200" spc="-5" dirty="0">
                <a:latin typeface="Times New Roman"/>
                <a:cs typeface="Times New Roman"/>
              </a:rPr>
              <a:t>per  </a:t>
            </a:r>
            <a:r>
              <a:rPr sz="1200" dirty="0">
                <a:latin typeface="Times New Roman"/>
                <a:cs typeface="Times New Roman"/>
              </a:rPr>
              <a:t>tutta la </a:t>
            </a:r>
            <a:r>
              <a:rPr sz="1200" spc="-5" dirty="0">
                <a:latin typeface="Times New Roman"/>
                <a:cs typeface="Times New Roman"/>
              </a:rPr>
              <a:t>creazione intelligente. </a:t>
            </a:r>
            <a:r>
              <a:rPr sz="1200" spc="-10" dirty="0">
                <a:latin typeface="Times New Roman"/>
                <a:cs typeface="Times New Roman"/>
              </a:rPr>
              <a:t>Lo </a:t>
            </a:r>
            <a:r>
              <a:rPr sz="1200" dirty="0">
                <a:latin typeface="Times New Roman"/>
                <a:cs typeface="Times New Roman"/>
              </a:rPr>
              <a:t>Spirito è la personificazione </a:t>
            </a:r>
            <a:r>
              <a:rPr sz="1200" spc="-5" dirty="0">
                <a:latin typeface="Times New Roman"/>
                <a:cs typeface="Times New Roman"/>
              </a:rPr>
              <a:t>dell’amore del Padre </a:t>
            </a:r>
            <a:r>
              <a:rPr sz="1200" dirty="0">
                <a:latin typeface="Times New Roman"/>
                <a:cs typeface="Times New Roman"/>
              </a:rPr>
              <a:t>e della </a:t>
            </a:r>
            <a:r>
              <a:rPr sz="1200" spc="-5" dirty="0">
                <a:latin typeface="Times New Roman"/>
                <a:cs typeface="Times New Roman"/>
              </a:rPr>
              <a:t>misericordia del Figlio; </a:t>
            </a:r>
            <a:r>
              <a:rPr sz="1200" dirty="0">
                <a:latin typeface="Times New Roman"/>
                <a:cs typeface="Times New Roman"/>
              </a:rPr>
              <a:t>in lui </a:t>
            </a:r>
            <a:r>
              <a:rPr sz="1200" spc="-5" dirty="0">
                <a:latin typeface="Times New Roman"/>
                <a:cs typeface="Times New Roman"/>
              </a:rPr>
              <a:t>essi sono  eternamente </a:t>
            </a:r>
            <a:r>
              <a:rPr sz="1200" dirty="0">
                <a:latin typeface="Times New Roman"/>
                <a:cs typeface="Times New Roman"/>
              </a:rPr>
              <a:t>uniti per il </a:t>
            </a:r>
            <a:r>
              <a:rPr sz="1200" spc="-5" dirty="0">
                <a:latin typeface="Times New Roman"/>
                <a:cs typeface="Times New Roman"/>
              </a:rPr>
              <a:t>servizio universale. </a:t>
            </a:r>
            <a:r>
              <a:rPr sz="1200" spc="-10" dirty="0">
                <a:latin typeface="Times New Roman"/>
                <a:cs typeface="Times New Roman"/>
              </a:rPr>
              <a:t>Lo </a:t>
            </a:r>
            <a:r>
              <a:rPr sz="1200" dirty="0">
                <a:latin typeface="Times New Roman"/>
                <a:cs typeface="Times New Roman"/>
              </a:rPr>
              <a:t>Spirito è </a:t>
            </a:r>
            <a:r>
              <a:rPr sz="1200" i="1" spc="-5" dirty="0">
                <a:latin typeface="Times New Roman"/>
                <a:cs typeface="Times New Roman"/>
              </a:rPr>
              <a:t>amore applicato </a:t>
            </a:r>
            <a:r>
              <a:rPr sz="1200" dirty="0">
                <a:latin typeface="Times New Roman"/>
                <a:cs typeface="Times New Roman"/>
              </a:rPr>
              <a:t>alla </a:t>
            </a:r>
            <a:r>
              <a:rPr sz="1200" spc="-5" dirty="0">
                <a:latin typeface="Times New Roman"/>
                <a:cs typeface="Times New Roman"/>
              </a:rPr>
              <a:t>creazione delle creature, l’amore congiunto del Padre 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Figlio.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685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(94.5) 8:4.3 </a:t>
            </a:r>
            <a:r>
              <a:rPr sz="1200" spc="-5" dirty="0">
                <a:latin typeface="Times New Roman"/>
                <a:cs typeface="Times New Roman"/>
              </a:rPr>
              <a:t>Su Urantia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Spirito Infinito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conosciuto come un’influenza onnipresente, </a:t>
            </a:r>
            <a:r>
              <a:rPr sz="1200" dirty="0">
                <a:latin typeface="Times New Roman"/>
                <a:cs typeface="Times New Roman"/>
              </a:rPr>
              <a:t>una presenza </a:t>
            </a:r>
            <a:r>
              <a:rPr sz="1200" spc="-5" dirty="0">
                <a:latin typeface="Times New Roman"/>
                <a:cs typeface="Times New Roman"/>
              </a:rPr>
              <a:t>universale, </a:t>
            </a:r>
            <a:r>
              <a:rPr sz="1200" dirty="0">
                <a:latin typeface="Times New Roman"/>
                <a:cs typeface="Times New Roman"/>
              </a:rPr>
              <a:t>ma in Havona lo  </a:t>
            </a:r>
            <a:r>
              <a:rPr sz="1200" spc="-5" dirty="0">
                <a:latin typeface="Times New Roman"/>
                <a:cs typeface="Times New Roman"/>
              </a:rPr>
              <a:t>conoscerete </a:t>
            </a:r>
            <a:r>
              <a:rPr sz="1200" dirty="0">
                <a:latin typeface="Times New Roman"/>
                <a:cs typeface="Times New Roman"/>
              </a:rPr>
              <a:t>come una presenza </a:t>
            </a:r>
            <a:r>
              <a:rPr sz="1200" spc="-5" dirty="0">
                <a:latin typeface="Times New Roman"/>
                <a:cs typeface="Times New Roman"/>
              </a:rPr>
              <a:t>personale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ministero effettivo. Qui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ministero dello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del Paradiso </a:t>
            </a:r>
            <a:r>
              <a:rPr sz="1200" dirty="0">
                <a:latin typeface="Times New Roman"/>
                <a:cs typeface="Times New Roman"/>
              </a:rPr>
              <a:t>è il modello esemplare  </a:t>
            </a:r>
            <a:r>
              <a:rPr sz="1200" spc="-5" dirty="0">
                <a:latin typeface="Times New Roman"/>
                <a:cs typeface="Times New Roman"/>
              </a:rPr>
              <a:t>ed ispirante per ciascuno dei </a:t>
            </a:r>
            <a:r>
              <a:rPr sz="1200" dirty="0">
                <a:latin typeface="Times New Roman"/>
                <a:cs typeface="Times New Roman"/>
              </a:rPr>
              <a:t>suoi Spiriti </a:t>
            </a:r>
            <a:r>
              <a:rPr sz="1200" spc="-5" dirty="0">
                <a:latin typeface="Times New Roman"/>
                <a:cs typeface="Times New Roman"/>
              </a:rPr>
              <a:t>coordinati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tutte le </a:t>
            </a:r>
            <a:r>
              <a:rPr sz="1200" spc="-5" dirty="0">
                <a:latin typeface="Times New Roman"/>
                <a:cs typeface="Times New Roman"/>
              </a:rPr>
              <a:t>personalità subordinate che assistono gli esseri creati sui </a:t>
            </a:r>
            <a:r>
              <a:rPr sz="1200" dirty="0">
                <a:latin typeface="Times New Roman"/>
                <a:cs typeface="Times New Roman"/>
              </a:rPr>
              <a:t>mondi </a:t>
            </a:r>
            <a:r>
              <a:rPr sz="1200" spc="-5" dirty="0">
                <a:latin typeface="Times New Roman"/>
                <a:cs typeface="Times New Roman"/>
              </a:rPr>
              <a:t>del  </a:t>
            </a:r>
            <a:r>
              <a:rPr sz="1200" dirty="0">
                <a:latin typeface="Times New Roman"/>
                <a:cs typeface="Times New Roman"/>
              </a:rPr>
              <a:t>tempo e </a:t>
            </a:r>
            <a:r>
              <a:rPr sz="1200" spc="-5" dirty="0">
                <a:latin typeface="Times New Roman"/>
                <a:cs typeface="Times New Roman"/>
              </a:rPr>
              <a:t>dello </a:t>
            </a:r>
            <a:r>
              <a:rPr sz="1200" dirty="0">
                <a:latin typeface="Times New Roman"/>
                <a:cs typeface="Times New Roman"/>
              </a:rPr>
              <a:t>spazio.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divino </a:t>
            </a:r>
            <a:r>
              <a:rPr sz="1200" spc="-5" dirty="0">
                <a:latin typeface="Times New Roman"/>
                <a:cs typeface="Times New Roman"/>
              </a:rPr>
              <a:t>Universo </a:t>
            </a:r>
            <a:r>
              <a:rPr sz="1200" dirty="0">
                <a:latin typeface="Times New Roman"/>
                <a:cs typeface="Times New Roman"/>
              </a:rPr>
              <a:t>lo Spirito </a:t>
            </a:r>
            <a:r>
              <a:rPr sz="1200" spc="-5" dirty="0">
                <a:latin typeface="Times New Roman"/>
                <a:cs typeface="Times New Roman"/>
              </a:rPr>
              <a:t>Infinito </a:t>
            </a:r>
            <a:r>
              <a:rPr sz="1200" dirty="0">
                <a:latin typeface="Times New Roman"/>
                <a:cs typeface="Times New Roman"/>
              </a:rPr>
              <a:t>ha pienamente </a:t>
            </a:r>
            <a:r>
              <a:rPr sz="1200" spc="-5" dirty="0">
                <a:latin typeface="Times New Roman"/>
                <a:cs typeface="Times New Roman"/>
              </a:rPr>
              <a:t>partecipato alle </a:t>
            </a:r>
            <a:r>
              <a:rPr sz="1200" dirty="0">
                <a:latin typeface="Times New Roman"/>
                <a:cs typeface="Times New Roman"/>
              </a:rPr>
              <a:t>sette </a:t>
            </a:r>
            <a:r>
              <a:rPr sz="1200" spc="-5" dirty="0">
                <a:latin typeface="Times New Roman"/>
                <a:cs typeface="Times New Roman"/>
              </a:rPr>
              <a:t>apparizioni trascendentali  del Figlio Eterno; come </a:t>
            </a:r>
            <a:r>
              <a:rPr sz="1200" dirty="0">
                <a:latin typeface="Times New Roman"/>
                <a:cs typeface="Times New Roman"/>
              </a:rPr>
              <a:t>pure ha </a:t>
            </a:r>
            <a:r>
              <a:rPr sz="1200" spc="-5" dirty="0">
                <a:latin typeface="Times New Roman"/>
                <a:cs typeface="Times New Roman"/>
              </a:rPr>
              <a:t>partecipato </a:t>
            </a:r>
            <a:r>
              <a:rPr sz="1200" dirty="0">
                <a:latin typeface="Times New Roman"/>
                <a:cs typeface="Times New Roman"/>
              </a:rPr>
              <a:t>con il </a:t>
            </a:r>
            <a:r>
              <a:rPr sz="1200" spc="-5" dirty="0">
                <a:latin typeface="Times New Roman"/>
                <a:cs typeface="Times New Roman"/>
              </a:rPr>
              <a:t>Figlio Micael originale ai </a:t>
            </a:r>
            <a:r>
              <a:rPr sz="1200" dirty="0">
                <a:latin typeface="Times New Roman"/>
                <a:cs typeface="Times New Roman"/>
              </a:rPr>
              <a:t>sette </a:t>
            </a:r>
            <a:r>
              <a:rPr sz="1200" spc="-5" dirty="0">
                <a:latin typeface="Times New Roman"/>
                <a:cs typeface="Times New Roman"/>
              </a:rPr>
              <a:t>conferimenti ai </a:t>
            </a:r>
            <a:r>
              <a:rPr sz="1200" dirty="0">
                <a:latin typeface="Times New Roman"/>
                <a:cs typeface="Times New Roman"/>
              </a:rPr>
              <a:t>circuiti di </a:t>
            </a:r>
            <a:r>
              <a:rPr sz="1200" spc="-5" dirty="0">
                <a:latin typeface="Times New Roman"/>
                <a:cs typeface="Times New Roman"/>
              </a:rPr>
              <a:t>Havona, </a:t>
            </a:r>
            <a:r>
              <a:rPr sz="1200" dirty="0">
                <a:latin typeface="Times New Roman"/>
                <a:cs typeface="Times New Roman"/>
              </a:rPr>
              <a:t>divenendo </a:t>
            </a:r>
            <a:r>
              <a:rPr sz="1200" spc="-5" dirty="0">
                <a:latin typeface="Times New Roman"/>
                <a:cs typeface="Times New Roman"/>
              </a:rPr>
              <a:t>così  </a:t>
            </a:r>
            <a:r>
              <a:rPr sz="1200" dirty="0">
                <a:latin typeface="Times New Roman"/>
                <a:cs typeface="Times New Roman"/>
              </a:rPr>
              <a:t>il ministro </a:t>
            </a:r>
            <a:r>
              <a:rPr sz="1200" spc="-5" dirty="0">
                <a:latin typeface="Times New Roman"/>
                <a:cs typeface="Times New Roman"/>
              </a:rPr>
              <a:t>spirituale affettuoso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comprensivo per ciascun pellegrino </a:t>
            </a:r>
            <a:r>
              <a:rPr sz="1200" dirty="0">
                <a:latin typeface="Times New Roman"/>
                <a:cs typeface="Times New Roman"/>
              </a:rPr>
              <a:t>del tempo che </a:t>
            </a:r>
            <a:r>
              <a:rPr sz="1200" spc="-5" dirty="0">
                <a:latin typeface="Times New Roman"/>
                <a:cs typeface="Times New Roman"/>
              </a:rPr>
              <a:t>attraversa </a:t>
            </a:r>
            <a:r>
              <a:rPr sz="1200" dirty="0">
                <a:latin typeface="Times New Roman"/>
                <a:cs typeface="Times New Roman"/>
              </a:rPr>
              <a:t>questi </a:t>
            </a:r>
            <a:r>
              <a:rPr sz="1200" spc="-5" dirty="0">
                <a:latin typeface="Times New Roman"/>
                <a:cs typeface="Times New Roman"/>
              </a:rPr>
              <a:t>cerchi </a:t>
            </a:r>
            <a:r>
              <a:rPr sz="1200" dirty="0">
                <a:latin typeface="Times New Roman"/>
                <a:cs typeface="Times New Roman"/>
              </a:rPr>
              <a:t>perfetti nei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spc="5" dirty="0">
                <a:latin typeface="Times New Roman"/>
                <a:cs typeface="Times New Roman"/>
              </a:rPr>
              <a:t>cieli.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7747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(94.6) 8:4.4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Figlio Creatore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accetta la </a:t>
            </a:r>
            <a:r>
              <a:rPr sz="1200" spc="-5" dirty="0">
                <a:latin typeface="Times New Roman"/>
                <a:cs typeface="Times New Roman"/>
              </a:rPr>
              <a:t>responsabilità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creare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progettato </a:t>
            </a:r>
            <a:r>
              <a:rPr sz="1200" dirty="0">
                <a:latin typeface="Times New Roman"/>
                <a:cs typeface="Times New Roman"/>
              </a:rPr>
              <a:t>Universo </a:t>
            </a:r>
            <a:r>
              <a:rPr sz="1200" spc="-5" dirty="0">
                <a:latin typeface="Times New Roman"/>
                <a:cs typeface="Times New Roman"/>
              </a:rPr>
              <a:t>locale,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personalità </a:t>
            </a:r>
            <a:r>
              <a:rPr sz="1200" dirty="0">
                <a:latin typeface="Times New Roman"/>
                <a:cs typeface="Times New Roman"/>
              </a:rPr>
              <a:t>dello  Spirito </a:t>
            </a:r>
            <a:r>
              <a:rPr sz="1200" spc="-5" dirty="0">
                <a:latin typeface="Times New Roman"/>
                <a:cs typeface="Times New Roman"/>
              </a:rPr>
              <a:t>Infinito s’impegnano quali instancabili ministri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questo Figlio Micael </a:t>
            </a:r>
            <a:r>
              <a:rPr sz="1200" dirty="0">
                <a:latin typeface="Times New Roman"/>
                <a:cs typeface="Times New Roman"/>
              </a:rPr>
              <a:t>allorché inizia la </a:t>
            </a:r>
            <a:r>
              <a:rPr sz="1200" spc="-5" dirty="0">
                <a:latin typeface="Times New Roman"/>
                <a:cs typeface="Times New Roman"/>
              </a:rPr>
              <a:t>sua missione </a:t>
            </a:r>
            <a:r>
              <a:rPr sz="1200" dirty="0">
                <a:latin typeface="Times New Roman"/>
                <a:cs typeface="Times New Roman"/>
              </a:rPr>
              <a:t>d’avventura </a:t>
            </a:r>
            <a:r>
              <a:rPr sz="1200" spc="-5" dirty="0">
                <a:latin typeface="Times New Roman"/>
                <a:cs typeface="Times New Roman"/>
              </a:rPr>
              <a:t>creatrice.  </a:t>
            </a:r>
            <a:r>
              <a:rPr sz="1200" dirty="0">
                <a:latin typeface="Times New Roman"/>
                <a:cs typeface="Times New Roman"/>
              </a:rPr>
              <a:t>È in </a:t>
            </a:r>
            <a:r>
              <a:rPr sz="1200" spc="-5" dirty="0">
                <a:latin typeface="Times New Roman"/>
                <a:cs typeface="Times New Roman"/>
              </a:rPr>
              <a:t>particolare </a:t>
            </a:r>
            <a:r>
              <a:rPr sz="1200" dirty="0">
                <a:latin typeface="Times New Roman"/>
                <a:cs typeface="Times New Roman"/>
              </a:rPr>
              <a:t>nelle persone </a:t>
            </a:r>
            <a:r>
              <a:rPr sz="1200" spc="-5" dirty="0">
                <a:latin typeface="Times New Roman"/>
                <a:cs typeface="Times New Roman"/>
              </a:rPr>
              <a:t>delle Figlie </a:t>
            </a:r>
            <a:r>
              <a:rPr sz="1200" dirty="0">
                <a:latin typeface="Times New Roman"/>
                <a:cs typeface="Times New Roman"/>
              </a:rPr>
              <a:t>Creatrici,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Spiriti </a:t>
            </a:r>
            <a:r>
              <a:rPr sz="1200" spc="-5" dirty="0">
                <a:latin typeface="Times New Roman"/>
                <a:cs typeface="Times New Roman"/>
              </a:rPr>
              <a:t>Madre degli Universi locali, che </a:t>
            </a:r>
            <a:r>
              <a:rPr sz="1200" dirty="0">
                <a:latin typeface="Times New Roman"/>
                <a:cs typeface="Times New Roman"/>
              </a:rPr>
              <a:t>troviamo lo Spirito </a:t>
            </a:r>
            <a:r>
              <a:rPr sz="1200" spc="-5" dirty="0">
                <a:latin typeface="Times New Roman"/>
                <a:cs typeface="Times New Roman"/>
              </a:rPr>
              <a:t>Infinito </a:t>
            </a:r>
            <a:r>
              <a:rPr sz="1200" dirty="0">
                <a:latin typeface="Times New Roman"/>
                <a:cs typeface="Times New Roman"/>
              </a:rPr>
              <a:t>dedito </a:t>
            </a:r>
            <a:r>
              <a:rPr sz="1200" spc="-5" dirty="0">
                <a:latin typeface="Times New Roman"/>
                <a:cs typeface="Times New Roman"/>
              </a:rPr>
              <a:t>al  compito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favorire l’ascensione delle creature materiali </a:t>
            </a:r>
            <a:r>
              <a:rPr sz="1200" dirty="0">
                <a:latin typeface="Times New Roman"/>
                <a:cs typeface="Times New Roman"/>
              </a:rPr>
              <a:t>a livelli </a:t>
            </a:r>
            <a:r>
              <a:rPr sz="1200" spc="-5" dirty="0">
                <a:latin typeface="Times New Roman"/>
                <a:cs typeface="Times New Roman"/>
              </a:rPr>
              <a:t>sempre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elevati </a:t>
            </a:r>
            <a:r>
              <a:rPr sz="1200" dirty="0">
                <a:latin typeface="Times New Roman"/>
                <a:cs typeface="Times New Roman"/>
              </a:rPr>
              <a:t>di conquista </a:t>
            </a:r>
            <a:r>
              <a:rPr sz="1200" spc="-5" dirty="0">
                <a:latin typeface="Times New Roman"/>
                <a:cs typeface="Times New Roman"/>
              </a:rPr>
              <a:t>spirituale. </a:t>
            </a:r>
            <a:r>
              <a:rPr sz="1200" dirty="0">
                <a:latin typeface="Times New Roman"/>
                <a:cs typeface="Times New Roman"/>
              </a:rPr>
              <a:t>E tutta </a:t>
            </a:r>
            <a:r>
              <a:rPr sz="1200" spc="-5" dirty="0">
                <a:latin typeface="Times New Roman"/>
                <a:cs typeface="Times New Roman"/>
              </a:rPr>
              <a:t>quest’opera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ministero verso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creature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compiuta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perfetta </a:t>
            </a:r>
            <a:r>
              <a:rPr sz="1200" dirty="0">
                <a:latin typeface="Times New Roman"/>
                <a:cs typeface="Times New Roman"/>
              </a:rPr>
              <a:t>armonia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i propositi dei </a:t>
            </a:r>
            <a:r>
              <a:rPr sz="1200" spc="-5" dirty="0">
                <a:latin typeface="Times New Roman"/>
                <a:cs typeface="Times New Roman"/>
              </a:rPr>
              <a:t>Figli Creatori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questi Universi locali ed </a:t>
            </a:r>
            <a:r>
              <a:rPr sz="1200" dirty="0">
                <a:latin typeface="Times New Roman"/>
                <a:cs typeface="Times New Roman"/>
              </a:rPr>
              <a:t>in stretta  </a:t>
            </a:r>
            <a:r>
              <a:rPr sz="1200" spc="-5" dirty="0">
                <a:latin typeface="Times New Roman"/>
                <a:cs typeface="Times New Roman"/>
              </a:rPr>
              <a:t>associazione con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loro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personalità.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36525" algn="just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(94.7) 8:4.5 </a:t>
            </a:r>
            <a:r>
              <a:rPr sz="1200" dirty="0">
                <a:latin typeface="Times New Roman"/>
                <a:cs typeface="Times New Roman"/>
              </a:rPr>
              <a:t>Come i </a:t>
            </a:r>
            <a:r>
              <a:rPr sz="1200" spc="-5" dirty="0">
                <a:latin typeface="Times New Roman"/>
                <a:cs typeface="Times New Roman"/>
              </a:rPr>
              <a:t>Figli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impegnati nel </a:t>
            </a:r>
            <a:r>
              <a:rPr sz="1200" dirty="0">
                <a:latin typeface="Times New Roman"/>
                <a:cs typeface="Times New Roman"/>
              </a:rPr>
              <a:t>compito </a:t>
            </a:r>
            <a:r>
              <a:rPr sz="1200" spc="-5" dirty="0">
                <a:latin typeface="Times New Roman"/>
                <a:cs typeface="Times New Roman"/>
              </a:rPr>
              <a:t>gigantesco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rivelare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personalità </a:t>
            </a:r>
            <a:r>
              <a:rPr sz="1200" dirty="0">
                <a:latin typeface="Times New Roman"/>
                <a:cs typeface="Times New Roman"/>
              </a:rPr>
              <a:t>amorevole </a:t>
            </a:r>
            <a:r>
              <a:rPr sz="1200" spc="-5" dirty="0">
                <a:latin typeface="Times New Roman"/>
                <a:cs typeface="Times New Roman"/>
              </a:rPr>
              <a:t>del Padre ad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Universo,  così </a:t>
            </a:r>
            <a:r>
              <a:rPr sz="1200" dirty="0">
                <a:latin typeface="Times New Roman"/>
                <a:cs typeface="Times New Roman"/>
              </a:rPr>
              <a:t>lo Spirito </a:t>
            </a:r>
            <a:r>
              <a:rPr sz="1200" spc="-5" dirty="0">
                <a:latin typeface="Times New Roman"/>
                <a:cs typeface="Times New Roman"/>
              </a:rPr>
              <a:t>Infinito si consacra al ministero incessante </a:t>
            </a:r>
            <a:r>
              <a:rPr sz="1200" dirty="0">
                <a:latin typeface="Times New Roman"/>
                <a:cs typeface="Times New Roman"/>
              </a:rPr>
              <a:t>di rivelare l’amore </a:t>
            </a:r>
            <a:r>
              <a:rPr sz="1200" spc="-5" dirty="0">
                <a:latin typeface="Times New Roman"/>
                <a:cs typeface="Times New Roman"/>
              </a:rPr>
              <a:t>congiunto del Padre </a:t>
            </a:r>
            <a:r>
              <a:rPr sz="1200" dirty="0">
                <a:latin typeface="Times New Roman"/>
                <a:cs typeface="Times New Roman"/>
              </a:rPr>
              <a:t>e del </a:t>
            </a:r>
            <a:r>
              <a:rPr sz="1200" spc="-5" dirty="0">
                <a:latin typeface="Times New Roman"/>
                <a:cs typeface="Times New Roman"/>
              </a:rPr>
              <a:t>Figlio alle </a:t>
            </a:r>
            <a:r>
              <a:rPr sz="1200" dirty="0">
                <a:latin typeface="Times New Roman"/>
                <a:cs typeface="Times New Roman"/>
              </a:rPr>
              <a:t>singole menti di  tutti i </a:t>
            </a:r>
            <a:r>
              <a:rPr sz="1200" spc="-5" dirty="0">
                <a:latin typeface="Times New Roman"/>
                <a:cs typeface="Times New Roman"/>
              </a:rPr>
              <a:t>figli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ciascun Universo.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queste creazioni locali </a:t>
            </a:r>
            <a:r>
              <a:rPr sz="1200" dirty="0">
                <a:latin typeface="Times New Roman"/>
                <a:cs typeface="Times New Roman"/>
              </a:rPr>
              <a:t>lo Spirito non </a:t>
            </a:r>
            <a:r>
              <a:rPr sz="1200" spc="-5" dirty="0">
                <a:latin typeface="Times New Roman"/>
                <a:cs typeface="Times New Roman"/>
              </a:rPr>
              <a:t>scende verso </a:t>
            </a:r>
            <a:r>
              <a:rPr sz="1200" dirty="0">
                <a:latin typeface="Times New Roman"/>
                <a:cs typeface="Times New Roman"/>
              </a:rPr>
              <a:t>le razze </a:t>
            </a:r>
            <a:r>
              <a:rPr sz="1200" spc="-5" dirty="0">
                <a:latin typeface="Times New Roman"/>
                <a:cs typeface="Times New Roman"/>
              </a:rPr>
              <a:t>materiali nelle </a:t>
            </a:r>
            <a:r>
              <a:rPr sz="1200" dirty="0">
                <a:latin typeface="Times New Roman"/>
                <a:cs typeface="Times New Roman"/>
              </a:rPr>
              <a:t>sembianze </a:t>
            </a:r>
            <a:r>
              <a:rPr sz="1200" spc="-5" dirty="0">
                <a:latin typeface="Times New Roman"/>
                <a:cs typeface="Times New Roman"/>
              </a:rPr>
              <a:t>della carne  mortale come fanno </a:t>
            </a:r>
            <a:r>
              <a:rPr sz="1200" dirty="0">
                <a:latin typeface="Times New Roman"/>
                <a:cs typeface="Times New Roman"/>
              </a:rPr>
              <a:t>alcuni </a:t>
            </a:r>
            <a:r>
              <a:rPr sz="1200" spc="-5" dirty="0">
                <a:latin typeface="Times New Roman"/>
                <a:cs typeface="Times New Roman"/>
              </a:rPr>
              <a:t>Figli </a:t>
            </a:r>
            <a:r>
              <a:rPr sz="1200" dirty="0">
                <a:latin typeface="Times New Roman"/>
                <a:cs typeface="Times New Roman"/>
              </a:rPr>
              <a:t>di Dio, ma lo Spirito </a:t>
            </a:r>
            <a:r>
              <a:rPr sz="1200" spc="-5" dirty="0">
                <a:latin typeface="Times New Roman"/>
                <a:cs typeface="Times New Roman"/>
              </a:rPr>
              <a:t>Infinito </a:t>
            </a:r>
            <a:r>
              <a:rPr sz="1200" dirty="0">
                <a:latin typeface="Times New Roman"/>
                <a:cs typeface="Times New Roman"/>
              </a:rPr>
              <a:t>ed i suoi Spiriti </a:t>
            </a:r>
            <a:r>
              <a:rPr sz="1200" spc="-5" dirty="0">
                <a:latin typeface="Times New Roman"/>
                <a:cs typeface="Times New Roman"/>
              </a:rPr>
              <a:t>coordinati abbassano </a:t>
            </a:r>
            <a:r>
              <a:rPr sz="1200" dirty="0">
                <a:latin typeface="Times New Roman"/>
                <a:cs typeface="Times New Roman"/>
              </a:rPr>
              <a:t>se </a:t>
            </a:r>
            <a:r>
              <a:rPr sz="1200" spc="-5" dirty="0">
                <a:latin typeface="Times New Roman"/>
                <a:cs typeface="Times New Roman"/>
              </a:rPr>
              <a:t>stessi, si </a:t>
            </a:r>
            <a:r>
              <a:rPr sz="1200" dirty="0">
                <a:latin typeface="Times New Roman"/>
                <a:cs typeface="Times New Roman"/>
              </a:rPr>
              <a:t>sottopongono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con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6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164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85784" cy="319468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156845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gioia ad </a:t>
            </a:r>
            <a:r>
              <a:rPr sz="1200" dirty="0">
                <a:latin typeface="Times New Roman"/>
                <a:cs typeface="Times New Roman"/>
              </a:rPr>
              <a:t>una stupefacente </a:t>
            </a:r>
            <a:r>
              <a:rPr sz="1200" spc="-5" dirty="0">
                <a:latin typeface="Times New Roman"/>
                <a:cs typeface="Times New Roman"/>
              </a:rPr>
              <a:t>serie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attenuazioni della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divinità, fino </a:t>
            </a:r>
            <a:r>
              <a:rPr sz="1200" dirty="0">
                <a:latin typeface="Times New Roman"/>
                <a:cs typeface="Times New Roman"/>
              </a:rPr>
              <a:t>ad </a:t>
            </a:r>
            <a:r>
              <a:rPr sz="1200" spc="-5" dirty="0">
                <a:latin typeface="Times New Roman"/>
                <a:cs typeface="Times New Roman"/>
              </a:rPr>
              <a:t>apparire come angeli per </a:t>
            </a:r>
            <a:r>
              <a:rPr sz="1200" dirty="0">
                <a:latin typeface="Times New Roman"/>
                <a:cs typeface="Times New Roman"/>
              </a:rPr>
              <a:t>stare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vostro </a:t>
            </a:r>
            <a:r>
              <a:rPr sz="1200" spc="-5" dirty="0">
                <a:latin typeface="Times New Roman"/>
                <a:cs typeface="Times New Roman"/>
              </a:rPr>
              <a:t>fianco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guidarvi  attraverso gli </a:t>
            </a:r>
            <a:r>
              <a:rPr sz="1200" dirty="0">
                <a:latin typeface="Times New Roman"/>
                <a:cs typeface="Times New Roman"/>
              </a:rPr>
              <a:t>umili </a:t>
            </a:r>
            <a:r>
              <a:rPr sz="1200" spc="-5" dirty="0">
                <a:latin typeface="Times New Roman"/>
                <a:cs typeface="Times New Roman"/>
              </a:rPr>
              <a:t>sentieri dell’esistenza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terrena.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68580" algn="just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(95.1) 8:4.6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mezzo </a:t>
            </a:r>
            <a:r>
              <a:rPr sz="1200" spc="-1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questa stessa </a:t>
            </a:r>
            <a:r>
              <a:rPr sz="1200" dirty="0">
                <a:latin typeface="Times New Roman"/>
                <a:cs typeface="Times New Roman"/>
              </a:rPr>
              <a:t>serie di riduzioni lo Spirito </a:t>
            </a:r>
            <a:r>
              <a:rPr sz="1200" spc="-5" dirty="0">
                <a:latin typeface="Times New Roman"/>
                <a:cs typeface="Times New Roman"/>
              </a:rPr>
              <a:t>Infinito </a:t>
            </a:r>
            <a:r>
              <a:rPr sz="1200" dirty="0">
                <a:latin typeface="Times New Roman"/>
                <a:cs typeface="Times New Roman"/>
              </a:rPr>
              <a:t>riesce </a:t>
            </a:r>
            <a:r>
              <a:rPr sz="1200" spc="-5" dirty="0">
                <a:latin typeface="Times New Roman"/>
                <a:cs typeface="Times New Roman"/>
              </a:rPr>
              <a:t>effettivamente, ed </a:t>
            </a:r>
            <a:r>
              <a:rPr sz="1200" dirty="0">
                <a:latin typeface="Times New Roman"/>
                <a:cs typeface="Times New Roman"/>
              </a:rPr>
              <a:t>in quanto </a:t>
            </a:r>
            <a:r>
              <a:rPr sz="1200" spc="-5" dirty="0">
                <a:latin typeface="Times New Roman"/>
                <a:cs typeface="Times New Roman"/>
              </a:rPr>
              <a:t>persona,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portarsi </a:t>
            </a:r>
            <a:r>
              <a:rPr sz="1200" dirty="0">
                <a:latin typeface="Times New Roman"/>
                <a:cs typeface="Times New Roman"/>
              </a:rPr>
              <a:t>molto  vicino </a:t>
            </a:r>
            <a:r>
              <a:rPr sz="1200" spc="-5" dirty="0">
                <a:latin typeface="Times New Roman"/>
                <a:cs typeface="Times New Roman"/>
              </a:rPr>
              <a:t>ad ogni essere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origine animale delle </a:t>
            </a:r>
            <a:r>
              <a:rPr sz="1200" dirty="0">
                <a:latin typeface="Times New Roman"/>
                <a:cs typeface="Times New Roman"/>
              </a:rPr>
              <a:t>sfere. E lo Spirito </a:t>
            </a:r>
            <a:r>
              <a:rPr sz="1200" spc="-5" dirty="0">
                <a:latin typeface="Times New Roman"/>
                <a:cs typeface="Times New Roman"/>
              </a:rPr>
              <a:t>fa </a:t>
            </a:r>
            <a:r>
              <a:rPr sz="1200" dirty="0">
                <a:latin typeface="Times New Roman"/>
                <a:cs typeface="Times New Roman"/>
              </a:rPr>
              <a:t>tutto questo senza </a:t>
            </a:r>
            <a:r>
              <a:rPr sz="1200" spc="-5" dirty="0">
                <a:latin typeface="Times New Roman"/>
                <a:cs typeface="Times New Roman"/>
              </a:rPr>
              <a:t>invalidare minimamente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esistenza </a:t>
            </a:r>
            <a:r>
              <a:rPr sz="1200" spc="-5" dirty="0">
                <a:latin typeface="Times New Roman"/>
                <a:cs typeface="Times New Roman"/>
              </a:rPr>
              <a:t>come  Terza Persona </a:t>
            </a:r>
            <a:r>
              <a:rPr sz="1200" dirty="0">
                <a:latin typeface="Times New Roman"/>
                <a:cs typeface="Times New Roman"/>
              </a:rPr>
              <a:t>della Deità </a:t>
            </a:r>
            <a:r>
              <a:rPr sz="1200" spc="-5" dirty="0">
                <a:latin typeface="Times New Roman"/>
                <a:cs typeface="Times New Roman"/>
              </a:rPr>
              <a:t>al centro </a:t>
            </a:r>
            <a:r>
              <a:rPr sz="1200" dirty="0">
                <a:latin typeface="Times New Roman"/>
                <a:cs typeface="Times New Roman"/>
              </a:rPr>
              <a:t>di tutte le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cose.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3017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(95.2) 8:4.7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Creatore </a:t>
            </a:r>
            <a:r>
              <a:rPr sz="1200" dirty="0">
                <a:latin typeface="Times New Roman"/>
                <a:cs typeface="Times New Roman"/>
              </a:rPr>
              <a:t>Congiunto è </a:t>
            </a:r>
            <a:r>
              <a:rPr sz="1200" spc="-5" dirty="0">
                <a:latin typeface="Times New Roman"/>
                <a:cs typeface="Times New Roman"/>
              </a:rPr>
              <a:t>veramente </a:t>
            </a:r>
            <a:r>
              <a:rPr sz="1200" dirty="0">
                <a:latin typeface="Times New Roman"/>
                <a:cs typeface="Times New Roman"/>
              </a:rPr>
              <a:t>e per </a:t>
            </a:r>
            <a:r>
              <a:rPr sz="1200" spc="-5" dirty="0">
                <a:latin typeface="Times New Roman"/>
                <a:cs typeface="Times New Roman"/>
              </a:rPr>
              <a:t>sempre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grande </a:t>
            </a:r>
            <a:r>
              <a:rPr sz="1200" dirty="0">
                <a:latin typeface="Times New Roman"/>
                <a:cs typeface="Times New Roman"/>
              </a:rPr>
              <a:t>personalità </a:t>
            </a:r>
            <a:r>
              <a:rPr sz="1200" spc="-5" dirty="0">
                <a:latin typeface="Times New Roman"/>
                <a:cs typeface="Times New Roman"/>
              </a:rPr>
              <a:t>soccorrevole,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ministro universale </a:t>
            </a:r>
            <a:r>
              <a:rPr sz="1200" dirty="0">
                <a:latin typeface="Times New Roman"/>
                <a:cs typeface="Times New Roman"/>
              </a:rPr>
              <a:t>della  </a:t>
            </a:r>
            <a:r>
              <a:rPr sz="1200" spc="-5" dirty="0">
                <a:latin typeface="Times New Roman"/>
                <a:cs typeface="Times New Roman"/>
              </a:rPr>
              <a:t>misericordia. Per comprendere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ministero dello </a:t>
            </a:r>
            <a:r>
              <a:rPr sz="1200" dirty="0">
                <a:latin typeface="Times New Roman"/>
                <a:cs typeface="Times New Roman"/>
              </a:rPr>
              <a:t>Spirito, </a:t>
            </a:r>
            <a:r>
              <a:rPr sz="1200" spc="-5" dirty="0">
                <a:latin typeface="Times New Roman"/>
                <a:cs typeface="Times New Roman"/>
              </a:rPr>
              <a:t>riflettete </a:t>
            </a:r>
            <a:r>
              <a:rPr sz="1200" dirty="0">
                <a:latin typeface="Times New Roman"/>
                <a:cs typeface="Times New Roman"/>
              </a:rPr>
              <a:t>sulla verità </a:t>
            </a:r>
            <a:r>
              <a:rPr sz="1200" spc="-5" dirty="0">
                <a:latin typeface="Times New Roman"/>
                <a:cs typeface="Times New Roman"/>
              </a:rPr>
              <a:t>che egli </a:t>
            </a:r>
            <a:r>
              <a:rPr sz="1200" dirty="0">
                <a:latin typeface="Times New Roman"/>
                <a:cs typeface="Times New Roman"/>
              </a:rPr>
              <a:t>è la </a:t>
            </a:r>
            <a:r>
              <a:rPr sz="1200" spc="-5" dirty="0">
                <a:latin typeface="Times New Roman"/>
                <a:cs typeface="Times New Roman"/>
              </a:rPr>
              <a:t>rappresentazione congiunta </a:t>
            </a:r>
            <a:r>
              <a:rPr sz="1200" dirty="0">
                <a:latin typeface="Times New Roman"/>
                <a:cs typeface="Times New Roman"/>
              </a:rPr>
              <a:t>dell’amore  infinito del </a:t>
            </a:r>
            <a:r>
              <a:rPr sz="1200" spc="-5" dirty="0">
                <a:latin typeface="Times New Roman"/>
                <a:cs typeface="Times New Roman"/>
              </a:rPr>
              <a:t>Padre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della misericordia eterna del Figlio.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ministero </a:t>
            </a:r>
            <a:r>
              <a:rPr sz="1200" dirty="0">
                <a:latin typeface="Times New Roman"/>
                <a:cs typeface="Times New Roman"/>
              </a:rPr>
              <a:t>dello Spirito, </a:t>
            </a:r>
            <a:r>
              <a:rPr sz="1200" spc="-5" dirty="0">
                <a:latin typeface="Times New Roman"/>
                <a:cs typeface="Times New Roman"/>
              </a:rPr>
              <a:t>tuttavia, </a:t>
            </a:r>
            <a:r>
              <a:rPr sz="1200" dirty="0">
                <a:latin typeface="Times New Roman"/>
                <a:cs typeface="Times New Roman"/>
              </a:rPr>
              <a:t>non è </a:t>
            </a:r>
            <a:r>
              <a:rPr sz="1200" spc="-5" dirty="0">
                <a:latin typeface="Times New Roman"/>
                <a:cs typeface="Times New Roman"/>
              </a:rPr>
              <a:t>unicamente </a:t>
            </a:r>
            <a:r>
              <a:rPr sz="1200" dirty="0">
                <a:latin typeface="Times New Roman"/>
                <a:cs typeface="Times New Roman"/>
              </a:rPr>
              <a:t>limitato a  </a:t>
            </a:r>
            <a:r>
              <a:rPr sz="1200" spc="-5" dirty="0">
                <a:latin typeface="Times New Roman"/>
                <a:cs typeface="Times New Roman"/>
              </a:rPr>
              <a:t>rappresentare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Eterno 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Padre Universale. </a:t>
            </a:r>
            <a:r>
              <a:rPr sz="1200" spc="-15" dirty="0">
                <a:latin typeface="Times New Roman"/>
                <a:cs typeface="Times New Roman"/>
              </a:rPr>
              <a:t>Lo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Infinito possiede </a:t>
            </a:r>
            <a:r>
              <a:rPr sz="1200" dirty="0">
                <a:latin typeface="Times New Roman"/>
                <a:cs typeface="Times New Roman"/>
              </a:rPr>
              <a:t>anche il </a:t>
            </a:r>
            <a:r>
              <a:rPr sz="1200" spc="-5" dirty="0">
                <a:latin typeface="Times New Roman"/>
                <a:cs typeface="Times New Roman"/>
              </a:rPr>
              <a:t>potere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assistere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creature del regno </a:t>
            </a:r>
            <a:r>
              <a:rPr sz="1200" dirty="0">
                <a:latin typeface="Times New Roman"/>
                <a:cs typeface="Times New Roman"/>
              </a:rPr>
              <a:t>a  </a:t>
            </a:r>
            <a:r>
              <a:rPr sz="1200" spc="-5" dirty="0">
                <a:latin typeface="Times New Roman"/>
                <a:cs typeface="Times New Roman"/>
              </a:rPr>
              <a:t>proprio </a:t>
            </a:r>
            <a:r>
              <a:rPr sz="1200" dirty="0">
                <a:latin typeface="Times New Roman"/>
                <a:cs typeface="Times New Roman"/>
              </a:rPr>
              <a:t>nome e titolo; la </a:t>
            </a:r>
            <a:r>
              <a:rPr sz="1200" spc="-5" dirty="0">
                <a:latin typeface="Times New Roman"/>
                <a:cs typeface="Times New Roman"/>
              </a:rPr>
              <a:t>Terza Persona </a:t>
            </a:r>
            <a:r>
              <a:rPr sz="1200" spc="5" dirty="0">
                <a:latin typeface="Times New Roman"/>
                <a:cs typeface="Times New Roman"/>
              </a:rPr>
              <a:t>ha </a:t>
            </a:r>
            <a:r>
              <a:rPr sz="1200" spc="-5" dirty="0">
                <a:latin typeface="Times New Roman"/>
                <a:cs typeface="Times New Roman"/>
              </a:rPr>
              <a:t>dignità </a:t>
            </a:r>
            <a:r>
              <a:rPr sz="1200" dirty="0">
                <a:latin typeface="Times New Roman"/>
                <a:cs typeface="Times New Roman"/>
              </a:rPr>
              <a:t>divina e </a:t>
            </a:r>
            <a:r>
              <a:rPr sz="1200" spc="-5" dirty="0">
                <a:latin typeface="Times New Roman"/>
                <a:cs typeface="Times New Roman"/>
              </a:rPr>
              <a:t>conferisce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ministero universale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misericordia anche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5" dirty="0">
                <a:latin typeface="Times New Roman"/>
                <a:cs typeface="Times New Roman"/>
              </a:rPr>
              <a:t>proprio  </a:t>
            </a:r>
            <a:r>
              <a:rPr sz="1200" spc="-5" dirty="0">
                <a:latin typeface="Times New Roman"/>
                <a:cs typeface="Times New Roman"/>
              </a:rPr>
              <a:t>conto.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257810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(95.3) 8:4.8 </a:t>
            </a:r>
            <a:r>
              <a:rPr sz="1200" spc="-5" dirty="0">
                <a:latin typeface="Times New Roman"/>
                <a:cs typeface="Times New Roman"/>
              </a:rPr>
              <a:t>Via </a:t>
            </a:r>
            <a:r>
              <a:rPr sz="1200" dirty="0">
                <a:latin typeface="Times New Roman"/>
                <a:cs typeface="Times New Roman"/>
              </a:rPr>
              <a:t>via </a:t>
            </a:r>
            <a:r>
              <a:rPr sz="1200" spc="-5" dirty="0">
                <a:latin typeface="Times New Roman"/>
                <a:cs typeface="Times New Roman"/>
              </a:rPr>
              <a:t>che gli </a:t>
            </a:r>
            <a:r>
              <a:rPr sz="1200" dirty="0">
                <a:latin typeface="Times New Roman"/>
                <a:cs typeface="Times New Roman"/>
              </a:rPr>
              <a:t>uomini </a:t>
            </a:r>
            <a:r>
              <a:rPr sz="1200" spc="-5" dirty="0">
                <a:latin typeface="Times New Roman"/>
                <a:cs typeface="Times New Roman"/>
              </a:rPr>
              <a:t>apprenderanno </a:t>
            </a:r>
            <a:r>
              <a:rPr sz="1200" dirty="0">
                <a:latin typeface="Times New Roman"/>
                <a:cs typeface="Times New Roman"/>
              </a:rPr>
              <a:t>di più </a:t>
            </a:r>
            <a:r>
              <a:rPr sz="1200" spc="-5" dirty="0">
                <a:latin typeface="Times New Roman"/>
                <a:cs typeface="Times New Roman"/>
              </a:rPr>
              <a:t>sul ministero amorevole ed infaticabile </a:t>
            </a:r>
            <a:r>
              <a:rPr sz="1200" dirty="0">
                <a:latin typeface="Times New Roman"/>
                <a:cs typeface="Times New Roman"/>
              </a:rPr>
              <a:t>degli ordini </a:t>
            </a:r>
            <a:r>
              <a:rPr sz="1200" spc="-5" dirty="0">
                <a:latin typeface="Times New Roman"/>
                <a:cs typeface="Times New Roman"/>
              </a:rPr>
              <a:t>inferiori </a:t>
            </a:r>
            <a:r>
              <a:rPr sz="1200" spc="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famiglia  </a:t>
            </a:r>
            <a:r>
              <a:rPr sz="1200" spc="-5" dirty="0">
                <a:latin typeface="Times New Roman"/>
                <a:cs typeface="Times New Roman"/>
              </a:rPr>
              <a:t>delle creature </a:t>
            </a:r>
            <a:r>
              <a:rPr sz="1200" dirty="0">
                <a:latin typeface="Times New Roman"/>
                <a:cs typeface="Times New Roman"/>
              </a:rPr>
              <a:t>di questo Spirito </a:t>
            </a:r>
            <a:r>
              <a:rPr sz="1200" spc="-5" dirty="0">
                <a:latin typeface="Times New Roman"/>
                <a:cs typeface="Times New Roman"/>
              </a:rPr>
              <a:t>Infinito, </a:t>
            </a:r>
            <a:r>
              <a:rPr sz="1200" dirty="0">
                <a:latin typeface="Times New Roman"/>
                <a:cs typeface="Times New Roman"/>
              </a:rPr>
              <a:t>ammireranno e </a:t>
            </a:r>
            <a:r>
              <a:rPr sz="1200" spc="-5" dirty="0">
                <a:latin typeface="Times New Roman"/>
                <a:cs typeface="Times New Roman"/>
              </a:rPr>
              <a:t>venereranno </a:t>
            </a:r>
            <a:r>
              <a:rPr sz="1200" dirty="0">
                <a:latin typeface="Times New Roman"/>
                <a:cs typeface="Times New Roman"/>
              </a:rPr>
              <a:t>di più la </a:t>
            </a:r>
            <a:r>
              <a:rPr sz="1200" spc="-5" dirty="0">
                <a:latin typeface="Times New Roman"/>
                <a:cs typeface="Times New Roman"/>
              </a:rPr>
              <a:t>natura trascendente 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carattere </a:t>
            </a:r>
            <a:r>
              <a:rPr sz="1200" dirty="0">
                <a:latin typeface="Times New Roman"/>
                <a:cs typeface="Times New Roman"/>
              </a:rPr>
              <a:t>incomparabile di  </a:t>
            </a:r>
            <a:r>
              <a:rPr sz="1200" spc="-5" dirty="0">
                <a:latin typeface="Times New Roman"/>
                <a:cs typeface="Times New Roman"/>
              </a:rPr>
              <a:t>quest’Azione congiunta del Padre Universale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5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Figlio Eterno.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verità questo </a:t>
            </a:r>
            <a:r>
              <a:rPr sz="1200" dirty="0">
                <a:latin typeface="Times New Roman"/>
                <a:cs typeface="Times New Roman"/>
              </a:rPr>
              <a:t>Spirito è </a:t>
            </a:r>
            <a:r>
              <a:rPr sz="1200" spc="-5" dirty="0">
                <a:latin typeface="Times New Roman"/>
                <a:cs typeface="Times New Roman"/>
              </a:rPr>
              <a:t>“gli </a:t>
            </a:r>
            <a:r>
              <a:rPr sz="1200" dirty="0">
                <a:latin typeface="Times New Roman"/>
                <a:cs typeface="Times New Roman"/>
              </a:rPr>
              <a:t>occhi del Signore che </a:t>
            </a:r>
            <a:r>
              <a:rPr sz="1200" spc="-5" dirty="0">
                <a:latin typeface="Times New Roman"/>
                <a:cs typeface="Times New Roman"/>
              </a:rPr>
              <a:t>vegliano  sempre sui giusti”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“le orecchie </a:t>
            </a:r>
            <a:r>
              <a:rPr sz="1200" dirty="0">
                <a:latin typeface="Times New Roman"/>
                <a:cs typeface="Times New Roman"/>
              </a:rPr>
              <a:t>divine </a:t>
            </a:r>
            <a:r>
              <a:rPr sz="1200" spc="-5" dirty="0">
                <a:latin typeface="Times New Roman"/>
                <a:cs typeface="Times New Roman"/>
              </a:rPr>
              <a:t>che sono </a:t>
            </a:r>
            <a:r>
              <a:rPr sz="1200" dirty="0">
                <a:latin typeface="Times New Roman"/>
                <a:cs typeface="Times New Roman"/>
              </a:rPr>
              <a:t>sempre aperte </a:t>
            </a:r>
            <a:r>
              <a:rPr sz="1200" spc="-5" dirty="0">
                <a:latin typeface="Times New Roman"/>
                <a:cs typeface="Times New Roman"/>
              </a:rPr>
              <a:t>alle </a:t>
            </a:r>
            <a:r>
              <a:rPr sz="1200" dirty="0">
                <a:latin typeface="Times New Roman"/>
                <a:cs typeface="Times New Roman"/>
              </a:rPr>
              <a:t>loro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preghiere”.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6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165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4858"/>
            <a:ext cx="8178165" cy="413067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76200">
              <a:lnSpc>
                <a:spcPct val="100000"/>
              </a:lnSpc>
              <a:spcBef>
                <a:spcPts val="95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5. La presenza di</a:t>
            </a:r>
            <a:r>
              <a:rPr sz="1600" b="1" spc="20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Dio</a:t>
            </a:r>
            <a:endParaRPr sz="1600">
              <a:latin typeface="Times New Roman"/>
              <a:cs typeface="Times New Roman"/>
            </a:endParaRPr>
          </a:p>
          <a:p>
            <a:pPr marL="76200" marR="107950">
              <a:lnSpc>
                <a:spcPts val="1380"/>
              </a:lnSpc>
              <a:spcBef>
                <a:spcPts val="141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(95.4) 8:5.1 </a:t>
            </a:r>
            <a:r>
              <a:rPr sz="1200" spc="-5" dirty="0">
                <a:latin typeface="Times New Roman"/>
                <a:cs typeface="Times New Roman"/>
              </a:rPr>
              <a:t>L’attributo </a:t>
            </a:r>
            <a:r>
              <a:rPr sz="1200" dirty="0">
                <a:latin typeface="Times New Roman"/>
                <a:cs typeface="Times New Roman"/>
              </a:rPr>
              <a:t>preminente </a:t>
            </a:r>
            <a:r>
              <a:rPr sz="1200" spc="-5" dirty="0">
                <a:latin typeface="Times New Roman"/>
                <a:cs typeface="Times New Roman"/>
              </a:rPr>
              <a:t>dello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Infinito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l’onnipresenza. Da </a:t>
            </a:r>
            <a:r>
              <a:rPr sz="1200" spc="5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capo all’altro </a:t>
            </a:r>
            <a:r>
              <a:rPr sz="1200" dirty="0">
                <a:latin typeface="Times New Roman"/>
                <a:cs typeface="Times New Roman"/>
              </a:rPr>
              <a:t>dell’Universo </a:t>
            </a:r>
            <a:r>
              <a:rPr sz="1200" spc="-5" dirty="0">
                <a:latin typeface="Times New Roman"/>
                <a:cs typeface="Times New Roman"/>
              </a:rPr>
              <a:t>degli Universi </a:t>
            </a:r>
            <a:r>
              <a:rPr sz="1200" dirty="0">
                <a:latin typeface="Times New Roman"/>
                <a:cs typeface="Times New Roman"/>
              </a:rPr>
              <a:t>è ovunque  </a:t>
            </a:r>
            <a:r>
              <a:rPr sz="1200" spc="-5" dirty="0">
                <a:latin typeface="Times New Roman"/>
                <a:cs typeface="Times New Roman"/>
              </a:rPr>
              <a:t>presente </a:t>
            </a:r>
            <a:r>
              <a:rPr sz="1200" dirty="0">
                <a:latin typeface="Times New Roman"/>
                <a:cs typeface="Times New Roman"/>
              </a:rPr>
              <a:t>questo spirito </a:t>
            </a:r>
            <a:r>
              <a:rPr sz="1200" spc="-5" dirty="0">
                <a:latin typeface="Times New Roman"/>
                <a:cs typeface="Times New Roman"/>
              </a:rPr>
              <a:t>onnipervadente che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così </a:t>
            </a:r>
            <a:r>
              <a:rPr sz="1200" dirty="0">
                <a:latin typeface="Times New Roman"/>
                <a:cs typeface="Times New Roman"/>
              </a:rPr>
              <a:t>simile </a:t>
            </a:r>
            <a:r>
              <a:rPr sz="1200" spc="-5" dirty="0">
                <a:latin typeface="Times New Roman"/>
                <a:cs typeface="Times New Roman"/>
              </a:rPr>
              <a:t>alla presenza </a:t>
            </a:r>
            <a:r>
              <a:rPr sz="1200" dirty="0">
                <a:latin typeface="Times New Roman"/>
                <a:cs typeface="Times New Roman"/>
              </a:rPr>
              <a:t>di una </a:t>
            </a:r>
            <a:r>
              <a:rPr sz="1200" spc="-5" dirty="0">
                <a:latin typeface="Times New Roman"/>
                <a:cs typeface="Times New Roman"/>
              </a:rPr>
              <a:t>mente universale </a:t>
            </a:r>
            <a:r>
              <a:rPr sz="1200" dirty="0">
                <a:latin typeface="Times New Roman"/>
                <a:cs typeface="Times New Roman"/>
              </a:rPr>
              <a:t>e divina.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Seconda </a:t>
            </a:r>
            <a:r>
              <a:rPr sz="1200" spc="-5" dirty="0">
                <a:latin typeface="Times New Roman"/>
                <a:cs typeface="Times New Roman"/>
              </a:rPr>
              <a:t>Persona </a:t>
            </a:r>
            <a:r>
              <a:rPr sz="1200" dirty="0">
                <a:latin typeface="Times New Roman"/>
                <a:cs typeface="Times New Roman"/>
              </a:rPr>
              <a:t>e la  </a:t>
            </a:r>
            <a:r>
              <a:rPr sz="1200" spc="-5" dirty="0">
                <a:latin typeface="Times New Roman"/>
                <a:cs typeface="Times New Roman"/>
              </a:rPr>
              <a:t>Terza Persona </a:t>
            </a:r>
            <a:r>
              <a:rPr sz="1200" dirty="0">
                <a:latin typeface="Times New Roman"/>
                <a:cs typeface="Times New Roman"/>
              </a:rPr>
              <a:t>della Deità sono </a:t>
            </a:r>
            <a:r>
              <a:rPr sz="1200" spc="-5" dirty="0">
                <a:latin typeface="Times New Roman"/>
                <a:cs typeface="Times New Roman"/>
              </a:rPr>
              <a:t>entrambe rappresentate su </a:t>
            </a:r>
            <a:r>
              <a:rPr sz="1200" dirty="0">
                <a:latin typeface="Times New Roman"/>
                <a:cs typeface="Times New Roman"/>
              </a:rPr>
              <a:t>tutti i mondi </a:t>
            </a:r>
            <a:r>
              <a:rPr sz="1200" spc="-5" dirty="0">
                <a:latin typeface="Times New Roman"/>
                <a:cs typeface="Times New Roman"/>
              </a:rPr>
              <a:t>dai </a:t>
            </a:r>
            <a:r>
              <a:rPr sz="1200" dirty="0">
                <a:latin typeface="Times New Roman"/>
                <a:cs typeface="Times New Roman"/>
              </a:rPr>
              <a:t>loro spiriti sempre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presenti.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11125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(95.5) 8:5.2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Padre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i="1" dirty="0">
                <a:latin typeface="Times New Roman"/>
                <a:cs typeface="Times New Roman"/>
              </a:rPr>
              <a:t>infinito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è quindi limitato </a:t>
            </a:r>
            <a:r>
              <a:rPr sz="1200" spc="-5" dirty="0">
                <a:latin typeface="Times New Roman"/>
                <a:cs typeface="Times New Roman"/>
              </a:rPr>
              <a:t>soltanto dalla </a:t>
            </a:r>
            <a:r>
              <a:rPr sz="1200" dirty="0">
                <a:latin typeface="Times New Roman"/>
                <a:cs typeface="Times New Roman"/>
              </a:rPr>
              <a:t>volizione. </a:t>
            </a:r>
            <a:r>
              <a:rPr sz="1200" spc="-5" dirty="0">
                <a:latin typeface="Times New Roman"/>
                <a:cs typeface="Times New Roman"/>
              </a:rPr>
              <a:t>Nel conferimento </a:t>
            </a:r>
            <a:r>
              <a:rPr sz="1200" dirty="0">
                <a:latin typeface="Times New Roman"/>
                <a:cs typeface="Times New Roman"/>
              </a:rPr>
              <a:t>degli </a:t>
            </a:r>
            <a:r>
              <a:rPr sz="1200" spc="-5" dirty="0">
                <a:latin typeface="Times New Roman"/>
                <a:cs typeface="Times New Roman"/>
              </a:rPr>
              <a:t>Aggiustatori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nella messa </a:t>
            </a:r>
            <a:r>
              <a:rPr sz="1200" dirty="0">
                <a:latin typeface="Times New Roman"/>
                <a:cs typeface="Times New Roman"/>
              </a:rPr>
              <a:t>in  </a:t>
            </a:r>
            <a:r>
              <a:rPr sz="1200" spc="-5" dirty="0">
                <a:latin typeface="Times New Roman"/>
                <a:cs typeface="Times New Roman"/>
              </a:rPr>
              <a:t>circuito della personalità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Padre agisce </a:t>
            </a:r>
            <a:r>
              <a:rPr sz="1200" spc="5" dirty="0">
                <a:latin typeface="Times New Roman"/>
                <a:cs typeface="Times New Roman"/>
              </a:rPr>
              <a:t>da </a:t>
            </a:r>
            <a:r>
              <a:rPr sz="1200" dirty="0">
                <a:latin typeface="Times New Roman"/>
                <a:cs typeface="Times New Roman"/>
              </a:rPr>
              <a:t>solo, ma </a:t>
            </a:r>
            <a:r>
              <a:rPr sz="1200" spc="-5" dirty="0">
                <a:latin typeface="Times New Roman"/>
                <a:cs typeface="Times New Roman"/>
              </a:rPr>
              <a:t>nel contatto delle </a:t>
            </a:r>
            <a:r>
              <a:rPr sz="1200" dirty="0">
                <a:latin typeface="Times New Roman"/>
                <a:cs typeface="Times New Roman"/>
              </a:rPr>
              <a:t>forze spirituali con </a:t>
            </a:r>
            <a:r>
              <a:rPr sz="1200" spc="-5" dirty="0">
                <a:latin typeface="Times New Roman"/>
                <a:cs typeface="Times New Roman"/>
              </a:rPr>
              <a:t>esseri intelligenti egli </a:t>
            </a:r>
            <a:r>
              <a:rPr sz="1200" spc="5" dirty="0">
                <a:latin typeface="Times New Roman"/>
                <a:cs typeface="Times New Roman"/>
              </a:rPr>
              <a:t>utilizza </a:t>
            </a:r>
            <a:r>
              <a:rPr sz="1200" spc="-5" dirty="0">
                <a:latin typeface="Times New Roman"/>
                <a:cs typeface="Times New Roman"/>
              </a:rPr>
              <a:t>gli spiriti </a:t>
            </a:r>
            <a:r>
              <a:rPr sz="1200" dirty="0">
                <a:latin typeface="Times New Roman"/>
                <a:cs typeface="Times New Roman"/>
              </a:rPr>
              <a:t>e  le </a:t>
            </a:r>
            <a:r>
              <a:rPr sz="1200" spc="-5" dirty="0">
                <a:latin typeface="Times New Roman"/>
                <a:cs typeface="Times New Roman"/>
              </a:rPr>
              <a:t>personalità del Figlio Eterno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dello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Infinito. Egli è,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suo </a:t>
            </a:r>
            <a:r>
              <a:rPr sz="1200" dirty="0">
                <a:latin typeface="Times New Roman"/>
                <a:cs typeface="Times New Roman"/>
              </a:rPr>
              <a:t>volere, spiritualmente </a:t>
            </a:r>
            <a:r>
              <a:rPr sz="1200" spc="-5" dirty="0">
                <a:latin typeface="Times New Roman"/>
                <a:cs typeface="Times New Roman"/>
              </a:rPr>
              <a:t>presente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uguale </a:t>
            </a:r>
            <a:r>
              <a:rPr sz="1200" dirty="0">
                <a:latin typeface="Times New Roman"/>
                <a:cs typeface="Times New Roman"/>
              </a:rPr>
              <a:t>misura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o  </a:t>
            </a:r>
            <a:r>
              <a:rPr sz="1200" spc="-5" dirty="0">
                <a:latin typeface="Times New Roman"/>
                <a:cs typeface="Times New Roman"/>
              </a:rPr>
              <a:t>con l’Attore Congiunto;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presente </a:t>
            </a:r>
            <a:r>
              <a:rPr sz="1200" i="1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i="1" spc="-5" dirty="0">
                <a:latin typeface="Times New Roman"/>
                <a:cs typeface="Times New Roman"/>
              </a:rPr>
              <a:t>nello </a:t>
            </a:r>
            <a:r>
              <a:rPr sz="1200" dirty="0">
                <a:latin typeface="Times New Roman"/>
                <a:cs typeface="Times New Roman"/>
              </a:rPr>
              <a:t>Spirito.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Padre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certamente presente </a:t>
            </a:r>
            <a:r>
              <a:rPr sz="1200" dirty="0">
                <a:latin typeface="Times New Roman"/>
                <a:cs typeface="Times New Roman"/>
              </a:rPr>
              <a:t>ovunque, e </a:t>
            </a:r>
            <a:r>
              <a:rPr sz="1200" spc="5" dirty="0">
                <a:latin typeface="Times New Roman"/>
                <a:cs typeface="Times New Roman"/>
              </a:rPr>
              <a:t>noi </a:t>
            </a:r>
            <a:r>
              <a:rPr sz="1200" spc="-5" dirty="0">
                <a:latin typeface="Times New Roman"/>
                <a:cs typeface="Times New Roman"/>
              </a:rPr>
              <a:t>discerniamo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 presenza grazie ed attraverso ognuna </a:t>
            </a:r>
            <a:r>
              <a:rPr sz="1200" dirty="0">
                <a:latin typeface="Times New Roman"/>
                <a:cs typeface="Times New Roman"/>
              </a:rPr>
              <a:t>e tutte queste </a:t>
            </a:r>
            <a:r>
              <a:rPr sz="1200" spc="-5" dirty="0">
                <a:latin typeface="Times New Roman"/>
                <a:cs typeface="Times New Roman"/>
              </a:rPr>
              <a:t>diverse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associate </a:t>
            </a:r>
            <a:r>
              <a:rPr sz="1200" dirty="0">
                <a:latin typeface="Times New Roman"/>
                <a:cs typeface="Times New Roman"/>
              </a:rPr>
              <a:t>forze, influenze e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presenze.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558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(95.6) 8:5.3 </a:t>
            </a:r>
            <a:r>
              <a:rPr sz="1200" spc="-5" dirty="0">
                <a:latin typeface="Times New Roman"/>
                <a:cs typeface="Times New Roman"/>
              </a:rPr>
              <a:t>Nei </a:t>
            </a:r>
            <a:r>
              <a:rPr sz="1200" dirty="0">
                <a:latin typeface="Times New Roman"/>
                <a:cs typeface="Times New Roman"/>
              </a:rPr>
              <a:t>vostri </a:t>
            </a:r>
            <a:r>
              <a:rPr sz="1200" spc="-5" dirty="0">
                <a:latin typeface="Times New Roman"/>
                <a:cs typeface="Times New Roman"/>
              </a:rPr>
              <a:t>scritti sacri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termine </a:t>
            </a:r>
            <a:r>
              <a:rPr sz="1200" i="1" dirty="0">
                <a:latin typeface="Times New Roman"/>
                <a:cs typeface="Times New Roman"/>
              </a:rPr>
              <a:t>Spirito di </a:t>
            </a:r>
            <a:r>
              <a:rPr sz="1200" i="1" spc="-5" dirty="0">
                <a:latin typeface="Times New Roman"/>
                <a:cs typeface="Times New Roman"/>
              </a:rPr>
              <a:t>Dio </a:t>
            </a:r>
            <a:r>
              <a:rPr sz="1200" spc="-5" dirty="0">
                <a:latin typeface="Times New Roman"/>
                <a:cs typeface="Times New Roman"/>
              </a:rPr>
              <a:t>appare </a:t>
            </a:r>
            <a:r>
              <a:rPr sz="1200" dirty="0">
                <a:latin typeface="Times New Roman"/>
                <a:cs typeface="Times New Roman"/>
              </a:rPr>
              <a:t>impiegato </a:t>
            </a:r>
            <a:r>
              <a:rPr sz="1200" spc="-5" dirty="0">
                <a:latin typeface="Times New Roman"/>
                <a:cs typeface="Times New Roman"/>
              </a:rPr>
              <a:t>indifferentemente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designare sia </a:t>
            </a:r>
            <a:r>
              <a:rPr sz="1200" dirty="0">
                <a:latin typeface="Times New Roman"/>
                <a:cs typeface="Times New Roman"/>
              </a:rPr>
              <a:t>lo Spirito </a:t>
            </a:r>
            <a:r>
              <a:rPr sz="1200" spc="-5" dirty="0">
                <a:latin typeface="Times New Roman"/>
                <a:cs typeface="Times New Roman"/>
              </a:rPr>
              <a:t>Infinito </a:t>
            </a:r>
            <a:r>
              <a:rPr sz="1200" dirty="0">
                <a:latin typeface="Times New Roman"/>
                <a:cs typeface="Times New Roman"/>
              </a:rPr>
              <a:t>in  </a:t>
            </a:r>
            <a:r>
              <a:rPr sz="1200" spc="-5" dirty="0">
                <a:latin typeface="Times New Roman"/>
                <a:cs typeface="Times New Roman"/>
              </a:rPr>
              <a:t>Paradiso </a:t>
            </a:r>
            <a:r>
              <a:rPr sz="1200" dirty="0">
                <a:latin typeface="Times New Roman"/>
                <a:cs typeface="Times New Roman"/>
              </a:rPr>
              <a:t>che lo Spirito </a:t>
            </a:r>
            <a:r>
              <a:rPr sz="1200" spc="-5" dirty="0">
                <a:latin typeface="Times New Roman"/>
                <a:cs typeface="Times New Roman"/>
              </a:rPr>
              <a:t>Creativo del </a:t>
            </a:r>
            <a:r>
              <a:rPr sz="1200" dirty="0">
                <a:latin typeface="Times New Roman"/>
                <a:cs typeface="Times New Roman"/>
              </a:rPr>
              <a:t>vostro Universo </a:t>
            </a:r>
            <a:r>
              <a:rPr sz="1200" spc="-5" dirty="0">
                <a:latin typeface="Times New Roman"/>
                <a:cs typeface="Times New Roman"/>
              </a:rPr>
              <a:t>locale. </a:t>
            </a:r>
            <a:r>
              <a:rPr sz="1200" spc="-10" dirty="0">
                <a:latin typeface="Times New Roman"/>
                <a:cs typeface="Times New Roman"/>
              </a:rPr>
              <a:t>Lo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Santo </a:t>
            </a:r>
            <a:r>
              <a:rPr sz="1200" dirty="0">
                <a:latin typeface="Times New Roman"/>
                <a:cs typeface="Times New Roman"/>
              </a:rPr>
              <a:t>è il </a:t>
            </a:r>
            <a:r>
              <a:rPr sz="1200" spc="-5" dirty="0">
                <a:latin typeface="Times New Roman"/>
                <a:cs typeface="Times New Roman"/>
              </a:rPr>
              <a:t>circuito </a:t>
            </a:r>
            <a:r>
              <a:rPr sz="1200" dirty="0">
                <a:latin typeface="Times New Roman"/>
                <a:cs typeface="Times New Roman"/>
              </a:rPr>
              <a:t>spirituale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dirty="0">
                <a:latin typeface="Times New Roman"/>
                <a:cs typeface="Times New Roman"/>
              </a:rPr>
              <a:t>questa </a:t>
            </a:r>
            <a:r>
              <a:rPr sz="1200" spc="-5" dirty="0">
                <a:latin typeface="Times New Roman"/>
                <a:cs typeface="Times New Roman"/>
              </a:rPr>
              <a:t>Figlia Creativa </a:t>
            </a:r>
            <a:r>
              <a:rPr sz="1200" dirty="0">
                <a:latin typeface="Times New Roman"/>
                <a:cs typeface="Times New Roman"/>
              </a:rPr>
              <a:t>dello  Spirito </a:t>
            </a:r>
            <a:r>
              <a:rPr sz="1200" spc="-5" dirty="0">
                <a:latin typeface="Times New Roman"/>
                <a:cs typeface="Times New Roman"/>
              </a:rPr>
              <a:t>Infinito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Paradiso. </a:t>
            </a:r>
            <a:r>
              <a:rPr sz="1200" spc="-15" dirty="0">
                <a:latin typeface="Times New Roman"/>
                <a:cs typeface="Times New Roman"/>
              </a:rPr>
              <a:t>Lo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Santo </a:t>
            </a:r>
            <a:r>
              <a:rPr sz="1200" dirty="0">
                <a:latin typeface="Times New Roman"/>
                <a:cs typeface="Times New Roman"/>
              </a:rPr>
              <a:t>è un </a:t>
            </a:r>
            <a:r>
              <a:rPr sz="1200" spc="-5" dirty="0">
                <a:latin typeface="Times New Roman"/>
                <a:cs typeface="Times New Roman"/>
              </a:rPr>
              <a:t>circuito indigeno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ogni Universo locale ed </a:t>
            </a:r>
            <a:r>
              <a:rPr sz="1200" dirty="0">
                <a:latin typeface="Times New Roman"/>
                <a:cs typeface="Times New Roman"/>
              </a:rPr>
              <a:t>ha i suoi </a:t>
            </a:r>
            <a:r>
              <a:rPr sz="1200" spc="-5" dirty="0">
                <a:latin typeface="Times New Roman"/>
                <a:cs typeface="Times New Roman"/>
              </a:rPr>
              <a:t>confini </a:t>
            </a:r>
            <a:r>
              <a:rPr sz="1200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regno </a:t>
            </a:r>
            <a:r>
              <a:rPr sz="1200" dirty="0">
                <a:latin typeface="Times New Roman"/>
                <a:cs typeface="Times New Roman"/>
              </a:rPr>
              <a:t>spirituale  di quella </a:t>
            </a:r>
            <a:r>
              <a:rPr sz="1200" spc="-5" dirty="0">
                <a:latin typeface="Times New Roman"/>
                <a:cs typeface="Times New Roman"/>
              </a:rPr>
              <a:t>creazione; </a:t>
            </a:r>
            <a:r>
              <a:rPr sz="1200" dirty="0">
                <a:latin typeface="Times New Roman"/>
                <a:cs typeface="Times New Roman"/>
              </a:rPr>
              <a:t>ma lo Spirito </a:t>
            </a:r>
            <a:r>
              <a:rPr sz="1200" spc="-5" dirty="0">
                <a:latin typeface="Times New Roman"/>
                <a:cs typeface="Times New Roman"/>
              </a:rPr>
              <a:t>Infinito </a:t>
            </a:r>
            <a:r>
              <a:rPr sz="1200" dirty="0">
                <a:latin typeface="Times New Roman"/>
                <a:cs typeface="Times New Roman"/>
              </a:rPr>
              <a:t>è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onnipresente.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8763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(95.7) 8:5.4 </a:t>
            </a:r>
            <a:r>
              <a:rPr sz="1200" spc="-5" dirty="0">
                <a:latin typeface="Times New Roman"/>
                <a:cs typeface="Times New Roman"/>
              </a:rPr>
              <a:t>Vi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numerose </a:t>
            </a:r>
            <a:r>
              <a:rPr sz="1200" dirty="0">
                <a:latin typeface="Times New Roman"/>
                <a:cs typeface="Times New Roman"/>
              </a:rPr>
              <a:t>influenze spirituali, e sono tutte </a:t>
            </a:r>
            <a:r>
              <a:rPr sz="1200" spc="-5" dirty="0">
                <a:latin typeface="Times New Roman"/>
                <a:cs typeface="Times New Roman"/>
              </a:rPr>
              <a:t>come </a:t>
            </a:r>
            <a:r>
              <a:rPr sz="1200" i="1" dirty="0">
                <a:latin typeface="Times New Roman"/>
                <a:cs typeface="Times New Roman"/>
              </a:rPr>
              <a:t>una. </a:t>
            </a:r>
            <a:r>
              <a:rPr sz="1200" spc="-5" dirty="0">
                <a:latin typeface="Times New Roman"/>
                <a:cs typeface="Times New Roman"/>
              </a:rPr>
              <a:t>Anche l’opera degli </a:t>
            </a:r>
            <a:r>
              <a:rPr sz="1200" dirty="0">
                <a:latin typeface="Times New Roman"/>
                <a:cs typeface="Times New Roman"/>
              </a:rPr>
              <a:t>Aggiustatori di </a:t>
            </a:r>
            <a:r>
              <a:rPr sz="1200" spc="-5" dirty="0">
                <a:latin typeface="Times New Roman"/>
                <a:cs typeface="Times New Roman"/>
              </a:rPr>
              <a:t>Pensiero, benché  indipendente </a:t>
            </a:r>
            <a:r>
              <a:rPr sz="1200" dirty="0">
                <a:latin typeface="Times New Roman"/>
                <a:cs typeface="Times New Roman"/>
              </a:rPr>
              <a:t>da tutte le altre </a:t>
            </a:r>
            <a:r>
              <a:rPr sz="1200" spc="-5" dirty="0">
                <a:latin typeface="Times New Roman"/>
                <a:cs typeface="Times New Roman"/>
              </a:rPr>
              <a:t>influenze, </a:t>
            </a:r>
            <a:r>
              <a:rPr sz="1200" dirty="0">
                <a:latin typeface="Times New Roman"/>
                <a:cs typeface="Times New Roman"/>
              </a:rPr>
              <a:t>coincide </a:t>
            </a:r>
            <a:r>
              <a:rPr sz="1200" spc="-5" dirty="0">
                <a:latin typeface="Times New Roman"/>
                <a:cs typeface="Times New Roman"/>
              </a:rPr>
              <a:t>invariabilmente con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ministero spirituale delle </a:t>
            </a:r>
            <a:r>
              <a:rPr sz="1200" dirty="0">
                <a:latin typeface="Times New Roman"/>
                <a:cs typeface="Times New Roman"/>
              </a:rPr>
              <a:t>influenze </a:t>
            </a:r>
            <a:r>
              <a:rPr sz="1200" spc="-5" dirty="0">
                <a:latin typeface="Times New Roman"/>
                <a:cs typeface="Times New Roman"/>
              </a:rPr>
              <a:t>congiunte dello </a:t>
            </a:r>
            <a:r>
              <a:rPr sz="1200" dirty="0">
                <a:latin typeface="Times New Roman"/>
                <a:cs typeface="Times New Roman"/>
              </a:rPr>
              <a:t>Spirito  </a:t>
            </a:r>
            <a:r>
              <a:rPr sz="1200" spc="-5" dirty="0">
                <a:latin typeface="Times New Roman"/>
                <a:cs typeface="Times New Roman"/>
              </a:rPr>
              <a:t>Infinito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dello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Madre </a:t>
            </a:r>
            <a:r>
              <a:rPr sz="1200" dirty="0">
                <a:latin typeface="Times New Roman"/>
                <a:cs typeface="Times New Roman"/>
              </a:rPr>
              <a:t>di un Universo </a:t>
            </a:r>
            <a:r>
              <a:rPr sz="1200" spc="-5" dirty="0">
                <a:latin typeface="Times New Roman"/>
                <a:cs typeface="Times New Roman"/>
              </a:rPr>
              <a:t>locale. Queste </a:t>
            </a:r>
            <a:r>
              <a:rPr sz="1200" dirty="0">
                <a:latin typeface="Times New Roman"/>
                <a:cs typeface="Times New Roman"/>
              </a:rPr>
              <a:t>presenze spirituali, che </a:t>
            </a:r>
            <a:r>
              <a:rPr sz="1200" spc="-5" dirty="0">
                <a:latin typeface="Times New Roman"/>
                <a:cs typeface="Times New Roman"/>
              </a:rPr>
              <a:t>operano nella </a:t>
            </a:r>
            <a:r>
              <a:rPr sz="1200" dirty="0">
                <a:latin typeface="Times New Roman"/>
                <a:cs typeface="Times New Roman"/>
              </a:rPr>
              <a:t>vita </a:t>
            </a:r>
            <a:r>
              <a:rPr sz="1200" spc="-5" dirty="0">
                <a:latin typeface="Times New Roman"/>
                <a:cs typeface="Times New Roman"/>
              </a:rPr>
              <a:t>degli Urantiani, </a:t>
            </a:r>
            <a:r>
              <a:rPr sz="1200" dirty="0">
                <a:latin typeface="Times New Roman"/>
                <a:cs typeface="Times New Roman"/>
              </a:rPr>
              <a:t>non possono  </a:t>
            </a:r>
            <a:r>
              <a:rPr sz="1200" spc="-5" dirty="0">
                <a:latin typeface="Times New Roman"/>
                <a:cs typeface="Times New Roman"/>
              </a:rPr>
              <a:t>essere segregate. Nella </a:t>
            </a:r>
            <a:r>
              <a:rPr sz="1200" dirty="0">
                <a:latin typeface="Times New Roman"/>
                <a:cs typeface="Times New Roman"/>
              </a:rPr>
              <a:t>vostra mente e sulla vostra </a:t>
            </a:r>
            <a:r>
              <a:rPr sz="1200" spc="-5" dirty="0">
                <a:latin typeface="Times New Roman"/>
                <a:cs typeface="Times New Roman"/>
              </a:rPr>
              <a:t>anima esse funzionano </a:t>
            </a:r>
            <a:r>
              <a:rPr sz="1200" dirty="0">
                <a:latin typeface="Times New Roman"/>
                <a:cs typeface="Times New Roman"/>
              </a:rPr>
              <a:t>come un solo spirito, </a:t>
            </a:r>
            <a:r>
              <a:rPr sz="1200" spc="-5" dirty="0">
                <a:latin typeface="Times New Roman"/>
                <a:cs typeface="Times New Roman"/>
              </a:rPr>
              <a:t>malgrado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loro origini diverse. </a:t>
            </a:r>
            <a:r>
              <a:rPr sz="1200" dirty="0">
                <a:latin typeface="Times New Roman"/>
                <a:cs typeface="Times New Roman"/>
              </a:rPr>
              <a:t>E  via via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viene </a:t>
            </a:r>
            <a:r>
              <a:rPr sz="1200" spc="-5" dirty="0">
                <a:latin typeface="Times New Roman"/>
                <a:cs typeface="Times New Roman"/>
              </a:rPr>
              <a:t>fatta l’esperienza </a:t>
            </a:r>
            <a:r>
              <a:rPr sz="1200" dirty="0">
                <a:latin typeface="Times New Roman"/>
                <a:cs typeface="Times New Roman"/>
              </a:rPr>
              <a:t>di questo </a:t>
            </a:r>
            <a:r>
              <a:rPr sz="1200" spc="-5" dirty="0">
                <a:latin typeface="Times New Roman"/>
                <a:cs typeface="Times New Roman"/>
              </a:rPr>
              <a:t>ministero spirituale unificato, esso </a:t>
            </a:r>
            <a:r>
              <a:rPr sz="1200" dirty="0">
                <a:latin typeface="Times New Roman"/>
                <a:cs typeface="Times New Roman"/>
              </a:rPr>
              <a:t>diviene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voi l’influenza </a:t>
            </a:r>
            <a:r>
              <a:rPr sz="1200" spc="-5" dirty="0">
                <a:latin typeface="Times New Roman"/>
                <a:cs typeface="Times New Roman"/>
              </a:rPr>
              <a:t>del Supremo, </a:t>
            </a:r>
            <a:r>
              <a:rPr sz="1200" dirty="0">
                <a:latin typeface="Times New Roman"/>
                <a:cs typeface="Times New Roman"/>
              </a:rPr>
              <a:t>“che è  </a:t>
            </a:r>
            <a:r>
              <a:rPr sz="1200" spc="-5" dirty="0">
                <a:latin typeface="Times New Roman"/>
                <a:cs typeface="Times New Roman"/>
              </a:rPr>
              <a:t>sempre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grado </a:t>
            </a:r>
            <a:r>
              <a:rPr sz="1200" dirty="0">
                <a:latin typeface="Times New Roman"/>
                <a:cs typeface="Times New Roman"/>
              </a:rPr>
              <a:t>di trattenervi </a:t>
            </a:r>
            <a:r>
              <a:rPr sz="1200" spc="-5" dirty="0">
                <a:latin typeface="Times New Roman"/>
                <a:cs typeface="Times New Roman"/>
              </a:rPr>
              <a:t>dal </a:t>
            </a:r>
            <a:r>
              <a:rPr sz="1200" dirty="0">
                <a:latin typeface="Times New Roman"/>
                <a:cs typeface="Times New Roman"/>
              </a:rPr>
              <a:t>commettere errori e di </a:t>
            </a:r>
            <a:r>
              <a:rPr sz="1200" spc="-5" dirty="0">
                <a:latin typeface="Times New Roman"/>
                <a:cs typeface="Times New Roman"/>
              </a:rPr>
              <a:t>presentarvi senza colpa davanti </a:t>
            </a:r>
            <a:r>
              <a:rPr sz="1200" dirty="0">
                <a:latin typeface="Times New Roman"/>
                <a:cs typeface="Times New Roman"/>
              </a:rPr>
              <a:t>a vostro Padre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celeste”.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6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166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171815" cy="39598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156845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(96.1) 8:5.5 </a:t>
            </a:r>
            <a:r>
              <a:rPr sz="1200" spc="-5" dirty="0">
                <a:latin typeface="Times New Roman"/>
                <a:cs typeface="Times New Roman"/>
              </a:rPr>
              <a:t>Ricordate sempre che </a:t>
            </a:r>
            <a:r>
              <a:rPr sz="1200" dirty="0">
                <a:latin typeface="Times New Roman"/>
                <a:cs typeface="Times New Roman"/>
              </a:rPr>
              <a:t>lo Spirito </a:t>
            </a:r>
            <a:r>
              <a:rPr sz="1200" spc="-5" dirty="0">
                <a:latin typeface="Times New Roman"/>
                <a:cs typeface="Times New Roman"/>
              </a:rPr>
              <a:t>Infinito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l’Attore </a:t>
            </a:r>
            <a:r>
              <a:rPr sz="1200" i="1" dirty="0">
                <a:latin typeface="Times New Roman"/>
                <a:cs typeface="Times New Roman"/>
              </a:rPr>
              <a:t>Congiunto.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Padre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operano entrambi </a:t>
            </a:r>
            <a:r>
              <a:rPr sz="1200" dirty="0">
                <a:latin typeface="Times New Roman"/>
                <a:cs typeface="Times New Roman"/>
              </a:rPr>
              <a:t>in lui 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mezzo di  lui.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presente </a:t>
            </a:r>
            <a:r>
              <a:rPr sz="1200" dirty="0">
                <a:latin typeface="Times New Roman"/>
                <a:cs typeface="Times New Roman"/>
              </a:rPr>
              <a:t>non solo </a:t>
            </a:r>
            <a:r>
              <a:rPr sz="1200" spc="-5" dirty="0">
                <a:latin typeface="Times New Roman"/>
                <a:cs typeface="Times New Roman"/>
              </a:rPr>
              <a:t>come se stesso </a:t>
            </a:r>
            <a:r>
              <a:rPr sz="1200" dirty="0">
                <a:latin typeface="Times New Roman"/>
                <a:cs typeface="Times New Roman"/>
              </a:rPr>
              <a:t>ma anche </a:t>
            </a:r>
            <a:r>
              <a:rPr sz="1200" spc="-5" dirty="0">
                <a:latin typeface="Times New Roman"/>
                <a:cs typeface="Times New Roman"/>
              </a:rPr>
              <a:t>come Padre,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e come </a:t>
            </a:r>
            <a:r>
              <a:rPr sz="1200" spc="-5" dirty="0">
                <a:latin typeface="Times New Roman"/>
                <a:cs typeface="Times New Roman"/>
              </a:rPr>
              <a:t>Padre-Figlio.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riconoscimento </a:t>
            </a:r>
            <a:r>
              <a:rPr sz="1200" dirty="0">
                <a:latin typeface="Times New Roman"/>
                <a:cs typeface="Times New Roman"/>
              </a:rPr>
              <a:t>di questo  </a:t>
            </a:r>
            <a:r>
              <a:rPr sz="1200" spc="-5" dirty="0">
                <a:latin typeface="Times New Roman"/>
                <a:cs typeface="Times New Roman"/>
              </a:rPr>
              <a:t>fatto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molte altre ragioni, </a:t>
            </a:r>
            <a:r>
              <a:rPr sz="1200" spc="-5" dirty="0">
                <a:latin typeface="Times New Roman"/>
                <a:cs typeface="Times New Roman"/>
              </a:rPr>
              <a:t>ci si riferisce spesso alla presenza spirituale </a:t>
            </a:r>
            <a:r>
              <a:rPr sz="1200" dirty="0">
                <a:latin typeface="Times New Roman"/>
                <a:cs typeface="Times New Roman"/>
              </a:rPr>
              <a:t>dello Spirito </a:t>
            </a:r>
            <a:r>
              <a:rPr sz="1200" spc="-5" dirty="0">
                <a:latin typeface="Times New Roman"/>
                <a:cs typeface="Times New Roman"/>
              </a:rPr>
              <a:t>Infinito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allo “spirito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Dio”.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36512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(96.2) 8:5.6 </a:t>
            </a:r>
            <a:r>
              <a:rPr sz="1200" spc="-5" dirty="0">
                <a:latin typeface="Times New Roman"/>
                <a:cs typeface="Times New Roman"/>
              </a:rPr>
              <a:t>Sarebbe </a:t>
            </a:r>
            <a:r>
              <a:rPr sz="1200" dirty="0">
                <a:latin typeface="Times New Roman"/>
                <a:cs typeface="Times New Roman"/>
              </a:rPr>
              <a:t>anche </a:t>
            </a:r>
            <a:r>
              <a:rPr sz="1200" spc="-5" dirty="0">
                <a:latin typeface="Times New Roman"/>
                <a:cs typeface="Times New Roman"/>
              </a:rPr>
              <a:t>logico riferirsi </a:t>
            </a:r>
            <a:r>
              <a:rPr sz="1200" dirty="0">
                <a:latin typeface="Times New Roman"/>
                <a:cs typeface="Times New Roman"/>
              </a:rPr>
              <a:t>al </a:t>
            </a:r>
            <a:r>
              <a:rPr sz="1200" spc="-5" dirty="0">
                <a:latin typeface="Times New Roman"/>
                <a:cs typeface="Times New Roman"/>
              </a:rPr>
              <a:t>collegamento </a:t>
            </a:r>
            <a:r>
              <a:rPr sz="1200" dirty="0">
                <a:latin typeface="Times New Roman"/>
                <a:cs typeface="Times New Roman"/>
              </a:rPr>
              <a:t>di tutti i </a:t>
            </a:r>
            <a:r>
              <a:rPr sz="1200" spc="-5" dirty="0">
                <a:latin typeface="Times New Roman"/>
                <a:cs typeface="Times New Roman"/>
              </a:rPr>
              <a:t>ministeri spirituali come allo </a:t>
            </a:r>
            <a:r>
              <a:rPr sz="1200" dirty="0">
                <a:latin typeface="Times New Roman"/>
                <a:cs typeface="Times New Roman"/>
              </a:rPr>
              <a:t>spirito di Dio, </a:t>
            </a:r>
            <a:r>
              <a:rPr sz="1200" spc="-5" dirty="0">
                <a:latin typeface="Times New Roman"/>
                <a:cs typeface="Times New Roman"/>
              </a:rPr>
              <a:t>perché </a:t>
            </a:r>
            <a:r>
              <a:rPr sz="1200" dirty="0">
                <a:latin typeface="Times New Roman"/>
                <a:cs typeface="Times New Roman"/>
              </a:rPr>
              <a:t>tale  </a:t>
            </a:r>
            <a:r>
              <a:rPr sz="1200" spc="-5" dirty="0">
                <a:latin typeface="Times New Roman"/>
                <a:cs typeface="Times New Roman"/>
              </a:rPr>
              <a:t>collegamento </a:t>
            </a:r>
            <a:r>
              <a:rPr sz="1200" dirty="0">
                <a:latin typeface="Times New Roman"/>
                <a:cs typeface="Times New Roman"/>
              </a:rPr>
              <a:t>è veramente l’unione </a:t>
            </a:r>
            <a:r>
              <a:rPr sz="1200" spc="-5" dirty="0">
                <a:latin typeface="Times New Roman"/>
                <a:cs typeface="Times New Roman"/>
              </a:rPr>
              <a:t>degli spiriti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Padre, Dio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Figlio, Dio </a:t>
            </a:r>
            <a:r>
              <a:rPr sz="1200" dirty="0">
                <a:latin typeface="Times New Roman"/>
                <a:cs typeface="Times New Roman"/>
              </a:rPr>
              <a:t>lo Spirito e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Settuplo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ed anche </a:t>
            </a:r>
            <a:r>
              <a:rPr sz="1200" dirty="0">
                <a:latin typeface="Times New Roman"/>
                <a:cs typeface="Times New Roman"/>
              </a:rPr>
              <a:t>dello  spirito 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Supremo.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6. La personalità dello Spirito</a:t>
            </a:r>
            <a:r>
              <a:rPr sz="1600" b="1" spc="20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Infinito</a:t>
            </a:r>
            <a:endParaRPr sz="1600">
              <a:latin typeface="Times New Roman"/>
              <a:cs typeface="Times New Roman"/>
            </a:endParaRPr>
          </a:p>
          <a:p>
            <a:pPr marL="88900" marR="213360">
              <a:lnSpc>
                <a:spcPct val="95900"/>
              </a:lnSpc>
              <a:spcBef>
                <a:spcPts val="137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(96.3) 8:6.1 </a:t>
            </a:r>
            <a:r>
              <a:rPr sz="1200" spc="-5" dirty="0">
                <a:latin typeface="Times New Roman"/>
                <a:cs typeface="Times New Roman"/>
              </a:rPr>
              <a:t>Non permettete che l’abbondante conferimento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vastissima </a:t>
            </a:r>
            <a:r>
              <a:rPr sz="1200" dirty="0">
                <a:latin typeface="Times New Roman"/>
                <a:cs typeface="Times New Roman"/>
              </a:rPr>
              <a:t>distribuzione </a:t>
            </a:r>
            <a:r>
              <a:rPr sz="1200" spc="-5" dirty="0">
                <a:latin typeface="Times New Roman"/>
                <a:cs typeface="Times New Roman"/>
              </a:rPr>
              <a:t>della Terza Sorgente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Centro </a:t>
            </a:r>
            <a:r>
              <a:rPr sz="1200" dirty="0">
                <a:latin typeface="Times New Roman"/>
                <a:cs typeface="Times New Roman"/>
              </a:rPr>
              <a:t>offuschino o  </a:t>
            </a:r>
            <a:r>
              <a:rPr sz="1200" spc="-5" dirty="0">
                <a:latin typeface="Times New Roman"/>
                <a:cs typeface="Times New Roman"/>
              </a:rPr>
              <a:t>diversamente </a:t>
            </a:r>
            <a:r>
              <a:rPr sz="1200" dirty="0">
                <a:latin typeface="Times New Roman"/>
                <a:cs typeface="Times New Roman"/>
              </a:rPr>
              <a:t>sminuiscano il </a:t>
            </a:r>
            <a:r>
              <a:rPr sz="1200" spc="-5" dirty="0">
                <a:latin typeface="Times New Roman"/>
                <a:cs typeface="Times New Roman"/>
              </a:rPr>
              <a:t>fatto della sua personalità. </a:t>
            </a:r>
            <a:r>
              <a:rPr sz="1200" spc="-15" dirty="0">
                <a:latin typeface="Times New Roman"/>
                <a:cs typeface="Times New Roman"/>
              </a:rPr>
              <a:t>Lo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Infinito </a:t>
            </a:r>
            <a:r>
              <a:rPr sz="1200" dirty="0">
                <a:latin typeface="Times New Roman"/>
                <a:cs typeface="Times New Roman"/>
              </a:rPr>
              <a:t>è una presenza </a:t>
            </a:r>
            <a:r>
              <a:rPr sz="1200" spc="-5" dirty="0">
                <a:latin typeface="Times New Roman"/>
                <a:cs typeface="Times New Roman"/>
              </a:rPr>
              <a:t>universale, un’azione eterna, </a:t>
            </a:r>
            <a:r>
              <a:rPr sz="1200" dirty="0">
                <a:latin typeface="Times New Roman"/>
                <a:cs typeface="Times New Roman"/>
              </a:rPr>
              <a:t>un potere  </a:t>
            </a:r>
            <a:r>
              <a:rPr sz="1200" spc="-5" dirty="0">
                <a:latin typeface="Times New Roman"/>
                <a:cs typeface="Times New Roman"/>
              </a:rPr>
              <a:t>cosmico, un’influenza </a:t>
            </a:r>
            <a:r>
              <a:rPr sz="1200" dirty="0">
                <a:latin typeface="Times New Roman"/>
                <a:cs typeface="Times New Roman"/>
              </a:rPr>
              <a:t>santa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una mente universale;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è tutto ciò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infinitamente di più, ma è anche una </a:t>
            </a:r>
            <a:r>
              <a:rPr sz="1200" spc="-5" dirty="0">
                <a:latin typeface="Times New Roman"/>
                <a:cs typeface="Times New Roman"/>
              </a:rPr>
              <a:t>personalità </a:t>
            </a:r>
            <a:r>
              <a:rPr sz="1200" spc="5" dirty="0">
                <a:latin typeface="Times New Roman"/>
                <a:cs typeface="Times New Roman"/>
              </a:rPr>
              <a:t>vera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divina.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558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(96.4) 8:6.2 </a:t>
            </a:r>
            <a:r>
              <a:rPr sz="1200" spc="-15" dirty="0">
                <a:latin typeface="Times New Roman"/>
                <a:cs typeface="Times New Roman"/>
              </a:rPr>
              <a:t>Lo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Infinito </a:t>
            </a:r>
            <a:r>
              <a:rPr sz="1200" dirty="0">
                <a:latin typeface="Times New Roman"/>
                <a:cs typeface="Times New Roman"/>
              </a:rPr>
              <a:t>è una </a:t>
            </a:r>
            <a:r>
              <a:rPr sz="1200" spc="-5" dirty="0">
                <a:latin typeface="Times New Roman"/>
                <a:cs typeface="Times New Roman"/>
              </a:rPr>
              <a:t>personalità </a:t>
            </a:r>
            <a:r>
              <a:rPr sz="1200" dirty="0">
                <a:latin typeface="Times New Roman"/>
                <a:cs typeface="Times New Roman"/>
              </a:rPr>
              <a:t>completa e perfetta, il divino </a:t>
            </a:r>
            <a:r>
              <a:rPr sz="1200" spc="-5" dirty="0">
                <a:latin typeface="Times New Roman"/>
                <a:cs typeface="Times New Roman"/>
              </a:rPr>
              <a:t>uguale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coordinato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Padre Universale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Figlio  </a:t>
            </a:r>
            <a:r>
              <a:rPr sz="1200" spc="-5" dirty="0">
                <a:latin typeface="Times New Roman"/>
                <a:cs typeface="Times New Roman"/>
              </a:rPr>
              <a:t>Eterno.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Creatore Congiunto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altrettanto reale </a:t>
            </a:r>
            <a:r>
              <a:rPr sz="1200" dirty="0">
                <a:latin typeface="Times New Roman"/>
                <a:cs typeface="Times New Roman"/>
              </a:rPr>
              <a:t>e visibile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intelligenze superiori degli </a:t>
            </a:r>
            <a:r>
              <a:rPr sz="1200" dirty="0">
                <a:latin typeface="Times New Roman"/>
                <a:cs typeface="Times New Roman"/>
              </a:rPr>
              <a:t>Universi </a:t>
            </a:r>
            <a:r>
              <a:rPr sz="1200" spc="-5" dirty="0">
                <a:latin typeface="Times New Roman"/>
                <a:cs typeface="Times New Roman"/>
              </a:rPr>
              <a:t>quanto </a:t>
            </a:r>
            <a:r>
              <a:rPr sz="1200" dirty="0">
                <a:latin typeface="Times New Roman"/>
                <a:cs typeface="Times New Roman"/>
              </a:rPr>
              <a:t>lo sono il </a:t>
            </a:r>
            <a:r>
              <a:rPr sz="1200" spc="-5" dirty="0">
                <a:latin typeface="Times New Roman"/>
                <a:cs typeface="Times New Roman"/>
              </a:rPr>
              <a:t>Padre </a:t>
            </a:r>
            <a:r>
              <a:rPr sz="1200" dirty="0">
                <a:latin typeface="Times New Roman"/>
                <a:cs typeface="Times New Roman"/>
              </a:rPr>
              <a:t>ed il  </a:t>
            </a:r>
            <a:r>
              <a:rPr sz="1200" spc="-5" dirty="0">
                <a:latin typeface="Times New Roman"/>
                <a:cs typeface="Times New Roman"/>
              </a:rPr>
              <a:t>Figlio.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verità lo è di più, </a:t>
            </a:r>
            <a:r>
              <a:rPr sz="1200" spc="-5" dirty="0">
                <a:latin typeface="Times New Roman"/>
                <a:cs typeface="Times New Roman"/>
              </a:rPr>
              <a:t>perché </a:t>
            </a:r>
            <a:r>
              <a:rPr sz="1200" dirty="0">
                <a:latin typeface="Times New Roman"/>
                <a:cs typeface="Times New Roman"/>
              </a:rPr>
              <a:t>è lo Spirito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gli ascendenti </a:t>
            </a:r>
            <a:r>
              <a:rPr sz="1200" dirty="0">
                <a:latin typeface="Times New Roman"/>
                <a:cs typeface="Times New Roman"/>
              </a:rPr>
              <a:t>devono </a:t>
            </a:r>
            <a:r>
              <a:rPr sz="1200" spc="-5" dirty="0">
                <a:latin typeface="Times New Roman"/>
                <a:cs typeface="Times New Roman"/>
              </a:rPr>
              <a:t>raggiungere </a:t>
            </a:r>
            <a:r>
              <a:rPr sz="1200" dirty="0">
                <a:latin typeface="Times New Roman"/>
                <a:cs typeface="Times New Roman"/>
              </a:rPr>
              <a:t>prima di poter avvicinare il </a:t>
            </a:r>
            <a:r>
              <a:rPr sz="1200" spc="-5" dirty="0">
                <a:latin typeface="Times New Roman"/>
                <a:cs typeface="Times New Roman"/>
              </a:rPr>
              <a:t>Padre tramite  </a:t>
            </a:r>
            <a:r>
              <a:rPr sz="1200" dirty="0">
                <a:latin typeface="Times New Roman"/>
                <a:cs typeface="Times New Roman"/>
              </a:rPr>
              <a:t>il</a:t>
            </a:r>
            <a:r>
              <a:rPr sz="1200" spc="-5" dirty="0">
                <a:latin typeface="Times New Roman"/>
                <a:cs typeface="Times New Roman"/>
              </a:rPr>
              <a:t> Figlio.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92710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(96.5) 8:6.3 </a:t>
            </a:r>
            <a:r>
              <a:rPr sz="1200" spc="-15" dirty="0">
                <a:latin typeface="Times New Roman"/>
                <a:cs typeface="Times New Roman"/>
              </a:rPr>
              <a:t>Lo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Infinito,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Terza Persona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Deità, possiede </a:t>
            </a:r>
            <a:r>
              <a:rPr sz="1200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attributi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voi </a:t>
            </a:r>
            <a:r>
              <a:rPr sz="1200" spc="-5" dirty="0">
                <a:latin typeface="Times New Roman"/>
                <a:cs typeface="Times New Roman"/>
              </a:rPr>
              <a:t>associate alla personalità. </a:t>
            </a:r>
            <a:r>
              <a:rPr sz="1200" spc="-10" dirty="0">
                <a:latin typeface="Times New Roman"/>
                <a:cs typeface="Times New Roman"/>
              </a:rPr>
              <a:t>Lo </a:t>
            </a:r>
            <a:r>
              <a:rPr sz="1200" spc="5" dirty="0">
                <a:latin typeface="Times New Roman"/>
                <a:cs typeface="Times New Roman"/>
              </a:rPr>
              <a:t>Spirito </a:t>
            </a:r>
            <a:r>
              <a:rPr sz="1200" dirty="0">
                <a:latin typeface="Times New Roman"/>
                <a:cs typeface="Times New Roman"/>
              </a:rPr>
              <a:t>è  dotato di una mente </a:t>
            </a:r>
            <a:r>
              <a:rPr sz="1200" spc="-5" dirty="0">
                <a:latin typeface="Times New Roman"/>
                <a:cs typeface="Times New Roman"/>
              </a:rPr>
              <a:t>assoluta: </a:t>
            </a:r>
            <a:r>
              <a:rPr sz="1200" spc="-10" dirty="0">
                <a:latin typeface="Times New Roman"/>
                <a:cs typeface="Times New Roman"/>
              </a:rPr>
              <a:t>“Lo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sonda </a:t>
            </a:r>
            <a:r>
              <a:rPr sz="1200" dirty="0">
                <a:latin typeface="Times New Roman"/>
                <a:cs typeface="Times New Roman"/>
              </a:rPr>
              <a:t>tutte le </a:t>
            </a:r>
            <a:r>
              <a:rPr sz="1200" spc="-5" dirty="0">
                <a:latin typeface="Times New Roman"/>
                <a:cs typeface="Times New Roman"/>
              </a:rPr>
              <a:t>cose, anche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cose profonde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Dio.” </a:t>
            </a:r>
            <a:r>
              <a:rPr sz="1200" spc="-10" dirty="0">
                <a:latin typeface="Times New Roman"/>
                <a:cs typeface="Times New Roman"/>
              </a:rPr>
              <a:t>Lo </a:t>
            </a:r>
            <a:r>
              <a:rPr sz="1200" dirty="0">
                <a:latin typeface="Times New Roman"/>
                <a:cs typeface="Times New Roman"/>
              </a:rPr>
              <a:t>Spirito è dotato non </a:t>
            </a:r>
            <a:r>
              <a:rPr sz="1200" spc="-5" dirty="0">
                <a:latin typeface="Times New Roman"/>
                <a:cs typeface="Times New Roman"/>
              </a:rPr>
              <a:t>solo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mente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6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167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201025" cy="372364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238125">
              <a:lnSpc>
                <a:spcPts val="1380"/>
              </a:lnSpc>
              <a:spcBef>
                <a:spcPts val="195"/>
              </a:spcBef>
            </a:pP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anche </a:t>
            </a:r>
            <a:r>
              <a:rPr sz="1200" dirty="0">
                <a:latin typeface="Times New Roman"/>
                <a:cs typeface="Times New Roman"/>
              </a:rPr>
              <a:t>di volontà. </a:t>
            </a:r>
            <a:r>
              <a:rPr sz="1200" spc="-5" dirty="0">
                <a:latin typeface="Times New Roman"/>
                <a:cs typeface="Times New Roman"/>
              </a:rPr>
              <a:t>Sul conferimento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suoi </a:t>
            </a:r>
            <a:r>
              <a:rPr sz="1200" dirty="0">
                <a:latin typeface="Times New Roman"/>
                <a:cs typeface="Times New Roman"/>
              </a:rPr>
              <a:t>doni è </a:t>
            </a:r>
            <a:r>
              <a:rPr sz="1200" spc="-5" dirty="0">
                <a:latin typeface="Times New Roman"/>
                <a:cs typeface="Times New Roman"/>
              </a:rPr>
              <a:t>stato scritto: “Ma </a:t>
            </a:r>
            <a:r>
              <a:rPr sz="1200" dirty="0">
                <a:latin typeface="Times New Roman"/>
                <a:cs typeface="Times New Roman"/>
              </a:rPr>
              <a:t>tutte </a:t>
            </a:r>
            <a:r>
              <a:rPr sz="1200" spc="-5" dirty="0">
                <a:latin typeface="Times New Roman"/>
                <a:cs typeface="Times New Roman"/>
              </a:rPr>
              <a:t>queste opere sono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solo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stesso </a:t>
            </a:r>
            <a:r>
              <a:rPr sz="1200" dirty="0">
                <a:latin typeface="Times New Roman"/>
                <a:cs typeface="Times New Roman"/>
              </a:rPr>
              <a:t>Spirito,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le  distribuisce </a:t>
            </a:r>
            <a:r>
              <a:rPr sz="1200" spc="-5" dirty="0">
                <a:latin typeface="Times New Roman"/>
                <a:cs typeface="Times New Roman"/>
              </a:rPr>
              <a:t>ad ogni </a:t>
            </a:r>
            <a:r>
              <a:rPr sz="1200" dirty="0">
                <a:latin typeface="Times New Roman"/>
                <a:cs typeface="Times New Roman"/>
              </a:rPr>
              <a:t>uomo </a:t>
            </a:r>
            <a:r>
              <a:rPr sz="1200" spc="-5" dirty="0">
                <a:latin typeface="Times New Roman"/>
                <a:cs typeface="Times New Roman"/>
              </a:rPr>
              <a:t>separatamente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come piace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lui.”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812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(96.6) 8:6.4 </a:t>
            </a:r>
            <a:r>
              <a:rPr sz="1200" spc="-5" dirty="0">
                <a:latin typeface="Times New Roman"/>
                <a:cs typeface="Times New Roman"/>
              </a:rPr>
              <a:t>“L’amore dello </a:t>
            </a:r>
            <a:r>
              <a:rPr sz="1200" dirty="0">
                <a:latin typeface="Times New Roman"/>
                <a:cs typeface="Times New Roman"/>
              </a:rPr>
              <a:t>Spirito” è </a:t>
            </a:r>
            <a:r>
              <a:rPr sz="1200" spc="-5" dirty="0">
                <a:latin typeface="Times New Roman"/>
                <a:cs typeface="Times New Roman"/>
              </a:rPr>
              <a:t>reale, così </a:t>
            </a:r>
            <a:r>
              <a:rPr sz="1200" dirty="0">
                <a:latin typeface="Times New Roman"/>
                <a:cs typeface="Times New Roman"/>
              </a:rPr>
              <a:t>come lo </a:t>
            </a:r>
            <a:r>
              <a:rPr sz="1200" spc="-5" dirty="0">
                <a:latin typeface="Times New Roman"/>
                <a:cs typeface="Times New Roman"/>
              </a:rPr>
              <a:t>sono anche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suoi dispiaceri; perciò </a:t>
            </a:r>
            <a:r>
              <a:rPr sz="1200" dirty="0">
                <a:latin typeface="Times New Roman"/>
                <a:cs typeface="Times New Roman"/>
              </a:rPr>
              <a:t>“non </a:t>
            </a:r>
            <a:r>
              <a:rPr sz="1200" spc="-5" dirty="0">
                <a:latin typeface="Times New Roman"/>
                <a:cs typeface="Times New Roman"/>
              </a:rPr>
              <a:t>rattristate </a:t>
            </a:r>
            <a:r>
              <a:rPr sz="1200" dirty="0">
                <a:latin typeface="Times New Roman"/>
                <a:cs typeface="Times New Roman"/>
              </a:rPr>
              <a:t>lo Spirito di </a:t>
            </a:r>
            <a:r>
              <a:rPr sz="1200" spc="-5" dirty="0">
                <a:latin typeface="Times New Roman"/>
                <a:cs typeface="Times New Roman"/>
              </a:rPr>
              <a:t>Dio”. Sia </a:t>
            </a:r>
            <a:r>
              <a:rPr sz="1200" spc="5" dirty="0">
                <a:latin typeface="Times New Roman"/>
                <a:cs typeface="Times New Roman"/>
              </a:rPr>
              <a:t>che  </a:t>
            </a:r>
            <a:r>
              <a:rPr sz="1200" spc="-5" dirty="0">
                <a:latin typeface="Times New Roman"/>
                <a:cs typeface="Times New Roman"/>
              </a:rPr>
              <a:t>osserviamo </a:t>
            </a:r>
            <a:r>
              <a:rPr sz="1200" dirty="0">
                <a:latin typeface="Times New Roman"/>
                <a:cs typeface="Times New Roman"/>
              </a:rPr>
              <a:t>lo Spirito </a:t>
            </a:r>
            <a:r>
              <a:rPr sz="1200" spc="-5" dirty="0">
                <a:latin typeface="Times New Roman"/>
                <a:cs typeface="Times New Roman"/>
              </a:rPr>
              <a:t>Infinito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Deità del </a:t>
            </a:r>
            <a:r>
              <a:rPr sz="1200" dirty="0">
                <a:latin typeface="Times New Roman"/>
                <a:cs typeface="Times New Roman"/>
              </a:rPr>
              <a:t>Paradiso o come Spirito </a:t>
            </a:r>
            <a:r>
              <a:rPr sz="1200" spc="-5" dirty="0">
                <a:latin typeface="Times New Roman"/>
                <a:cs typeface="Times New Roman"/>
              </a:rPr>
              <a:t>Creativo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Universo locale, costatiamo </a:t>
            </a:r>
            <a:r>
              <a:rPr sz="1200" dirty="0">
                <a:latin typeface="Times New Roman"/>
                <a:cs typeface="Times New Roman"/>
              </a:rPr>
              <a:t>che il </a:t>
            </a:r>
            <a:r>
              <a:rPr sz="1200" spc="-5" dirty="0">
                <a:latin typeface="Times New Roman"/>
                <a:cs typeface="Times New Roman"/>
              </a:rPr>
              <a:t>Creatore  Congiunto </a:t>
            </a:r>
            <a:r>
              <a:rPr sz="1200" dirty="0">
                <a:latin typeface="Times New Roman"/>
                <a:cs typeface="Times New Roman"/>
              </a:rPr>
              <a:t>non è solo la </a:t>
            </a:r>
            <a:r>
              <a:rPr sz="1200" spc="-5" dirty="0">
                <a:latin typeface="Times New Roman"/>
                <a:cs typeface="Times New Roman"/>
              </a:rPr>
              <a:t>Terza Sorgente </a:t>
            </a:r>
            <a:r>
              <a:rPr sz="1200" dirty="0">
                <a:latin typeface="Times New Roman"/>
                <a:cs typeface="Times New Roman"/>
              </a:rPr>
              <a:t>e Centro ma </a:t>
            </a:r>
            <a:r>
              <a:rPr sz="1200" spc="-5" dirty="0">
                <a:latin typeface="Times New Roman"/>
                <a:cs typeface="Times New Roman"/>
              </a:rPr>
              <a:t>anche </a:t>
            </a:r>
            <a:r>
              <a:rPr sz="1200" dirty="0">
                <a:latin typeface="Times New Roman"/>
                <a:cs typeface="Times New Roman"/>
              </a:rPr>
              <a:t>una persona divina. </a:t>
            </a:r>
            <a:r>
              <a:rPr sz="1200" spc="-5" dirty="0">
                <a:latin typeface="Times New Roman"/>
                <a:cs typeface="Times New Roman"/>
              </a:rPr>
              <a:t>Questa personalità </a:t>
            </a:r>
            <a:r>
              <a:rPr sz="1200" dirty="0">
                <a:latin typeface="Times New Roman"/>
                <a:cs typeface="Times New Roman"/>
              </a:rPr>
              <a:t>divina </a:t>
            </a:r>
            <a:r>
              <a:rPr sz="1200" spc="-5" dirty="0">
                <a:latin typeface="Times New Roman"/>
                <a:cs typeface="Times New Roman"/>
              </a:rPr>
              <a:t>reagisce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ugualmente</a:t>
            </a:r>
            <a:endParaRPr sz="1200">
              <a:latin typeface="Times New Roman"/>
              <a:cs typeface="Times New Roman"/>
            </a:endParaRPr>
          </a:p>
          <a:p>
            <a:pPr marL="88900">
              <a:lnSpc>
                <a:spcPts val="1315"/>
              </a:lnSpc>
            </a:pPr>
            <a:r>
              <a:rPr sz="1200" spc="-5" dirty="0">
                <a:latin typeface="Times New Roman"/>
                <a:cs typeface="Times New Roman"/>
              </a:rPr>
              <a:t>all’Universo come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persona. </a:t>
            </a:r>
            <a:r>
              <a:rPr sz="1200" spc="-10" dirty="0">
                <a:latin typeface="Times New Roman"/>
                <a:cs typeface="Times New Roman"/>
              </a:rPr>
              <a:t>Lo </a:t>
            </a:r>
            <a:r>
              <a:rPr sz="1200" dirty="0">
                <a:latin typeface="Times New Roman"/>
                <a:cs typeface="Times New Roman"/>
              </a:rPr>
              <a:t>Spirito vi dice: “Colui che ha </a:t>
            </a:r>
            <a:r>
              <a:rPr sz="1200" spc="-5" dirty="0">
                <a:latin typeface="Times New Roman"/>
                <a:cs typeface="Times New Roman"/>
              </a:rPr>
              <a:t>orecchie ascolti </a:t>
            </a:r>
            <a:r>
              <a:rPr sz="1200" dirty="0">
                <a:latin typeface="Times New Roman"/>
                <a:cs typeface="Times New Roman"/>
              </a:rPr>
              <a:t>ciò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dice lo Spirito”. </a:t>
            </a:r>
            <a:r>
              <a:rPr sz="1200" spc="-5" dirty="0">
                <a:latin typeface="Times New Roman"/>
                <a:cs typeface="Times New Roman"/>
              </a:rPr>
              <a:t>“Lo </a:t>
            </a:r>
            <a:r>
              <a:rPr sz="1200" dirty="0">
                <a:latin typeface="Times New Roman"/>
                <a:cs typeface="Times New Roman"/>
              </a:rPr>
              <a:t>Spirito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stesso</a:t>
            </a:r>
            <a:endParaRPr sz="1200">
              <a:latin typeface="Times New Roman"/>
              <a:cs typeface="Times New Roman"/>
            </a:endParaRPr>
          </a:p>
          <a:p>
            <a:pPr marL="88900" marR="374650">
              <a:lnSpc>
                <a:spcPts val="1380"/>
              </a:lnSpc>
              <a:spcBef>
                <a:spcPts val="70"/>
              </a:spcBef>
            </a:pPr>
            <a:r>
              <a:rPr sz="1200" spc="-5" dirty="0">
                <a:latin typeface="Times New Roman"/>
                <a:cs typeface="Times New Roman"/>
              </a:rPr>
              <a:t>intercede </a:t>
            </a:r>
            <a:r>
              <a:rPr sz="1200" dirty="0">
                <a:latin typeface="Times New Roman"/>
                <a:cs typeface="Times New Roman"/>
              </a:rPr>
              <a:t>per voi.” </a:t>
            </a:r>
            <a:r>
              <a:rPr sz="1200" spc="-10" dirty="0">
                <a:latin typeface="Times New Roman"/>
                <a:cs typeface="Times New Roman"/>
              </a:rPr>
              <a:t>Lo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esercita </a:t>
            </a:r>
            <a:r>
              <a:rPr sz="1200" dirty="0">
                <a:latin typeface="Times New Roman"/>
                <a:cs typeface="Times New Roman"/>
              </a:rPr>
              <a:t>un’influenza </a:t>
            </a:r>
            <a:r>
              <a:rPr sz="1200" spc="-5" dirty="0">
                <a:latin typeface="Times New Roman"/>
                <a:cs typeface="Times New Roman"/>
              </a:rPr>
              <a:t>diretta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personale sugli esseri creati, </a:t>
            </a:r>
            <a:r>
              <a:rPr sz="1200" dirty="0">
                <a:latin typeface="Times New Roman"/>
                <a:cs typeface="Times New Roman"/>
              </a:rPr>
              <a:t>“perché tutti </a:t>
            </a:r>
            <a:r>
              <a:rPr sz="1200" spc="-5" dirty="0">
                <a:latin typeface="Times New Roman"/>
                <a:cs typeface="Times New Roman"/>
              </a:rPr>
              <a:t>coloro che sono </a:t>
            </a:r>
            <a:r>
              <a:rPr sz="1200" spc="5" dirty="0">
                <a:latin typeface="Times New Roman"/>
                <a:cs typeface="Times New Roman"/>
              </a:rPr>
              <a:t>condotti  </a:t>
            </a:r>
            <a:r>
              <a:rPr sz="1200" spc="-5" dirty="0">
                <a:latin typeface="Times New Roman"/>
                <a:cs typeface="Times New Roman"/>
              </a:rPr>
              <a:t>dallo </a:t>
            </a:r>
            <a:r>
              <a:rPr sz="1200" dirty="0">
                <a:latin typeface="Times New Roman"/>
                <a:cs typeface="Times New Roman"/>
              </a:rPr>
              <a:t>Spirito 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figli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Dio”.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812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(96.7) 8:6.5 </a:t>
            </a:r>
            <a:r>
              <a:rPr sz="1200" spc="-5" dirty="0">
                <a:latin typeface="Times New Roman"/>
                <a:cs typeface="Times New Roman"/>
              </a:rPr>
              <a:t>Anche se osserviamo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fenomeno del ministero dello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Infinito nei </a:t>
            </a:r>
            <a:r>
              <a:rPr sz="1200" dirty="0">
                <a:latin typeface="Times New Roman"/>
                <a:cs typeface="Times New Roman"/>
              </a:rPr>
              <a:t>mondi </a:t>
            </a:r>
            <a:r>
              <a:rPr sz="1200" spc="-5" dirty="0">
                <a:latin typeface="Times New Roman"/>
                <a:cs typeface="Times New Roman"/>
              </a:rPr>
              <a:t>remoti </a:t>
            </a:r>
            <a:r>
              <a:rPr sz="1200" dirty="0">
                <a:latin typeface="Times New Roman"/>
                <a:cs typeface="Times New Roman"/>
              </a:rPr>
              <a:t>dell’Universo </a:t>
            </a:r>
            <a:r>
              <a:rPr sz="1200" spc="-5" dirty="0">
                <a:latin typeface="Times New Roman"/>
                <a:cs typeface="Times New Roman"/>
              </a:rPr>
              <a:t>degli </a:t>
            </a:r>
            <a:r>
              <a:rPr sz="1200" dirty="0">
                <a:latin typeface="Times New Roman"/>
                <a:cs typeface="Times New Roman"/>
              </a:rPr>
              <a:t>Universi, </a:t>
            </a:r>
            <a:r>
              <a:rPr sz="1200" spc="-5" dirty="0">
                <a:latin typeface="Times New Roman"/>
                <a:cs typeface="Times New Roman"/>
              </a:rPr>
              <a:t>anche  se vediamo questa stessa Deità coordinatrice </a:t>
            </a:r>
            <a:r>
              <a:rPr sz="1200" dirty="0">
                <a:latin typeface="Times New Roman"/>
                <a:cs typeface="Times New Roman"/>
              </a:rPr>
              <a:t>agire </a:t>
            </a:r>
            <a:r>
              <a:rPr sz="1200" spc="-5" dirty="0">
                <a:latin typeface="Times New Roman"/>
                <a:cs typeface="Times New Roman"/>
              </a:rPr>
              <a:t>nelle,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mediante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innumerevoli legioni dei molteplici esseri originati </a:t>
            </a:r>
            <a:r>
              <a:rPr sz="1200" dirty="0">
                <a:latin typeface="Times New Roman"/>
                <a:cs typeface="Times New Roman"/>
              </a:rPr>
              <a:t>dalla  </a:t>
            </a:r>
            <a:r>
              <a:rPr sz="1200" spc="-5" dirty="0">
                <a:latin typeface="Times New Roman"/>
                <a:cs typeface="Times New Roman"/>
              </a:rPr>
              <a:t>Terza Sorgente </a:t>
            </a:r>
            <a:r>
              <a:rPr sz="1200" dirty="0">
                <a:latin typeface="Times New Roman"/>
                <a:cs typeface="Times New Roman"/>
              </a:rPr>
              <a:t>e Centro, </a:t>
            </a:r>
            <a:r>
              <a:rPr sz="1200" spc="-5" dirty="0">
                <a:latin typeface="Times New Roman"/>
                <a:cs typeface="Times New Roman"/>
              </a:rPr>
              <a:t>anche se riconosciamo l’onnipresenza dello </a:t>
            </a:r>
            <a:r>
              <a:rPr sz="1200" dirty="0">
                <a:latin typeface="Times New Roman"/>
                <a:cs typeface="Times New Roman"/>
              </a:rPr>
              <a:t>Spirito, </a:t>
            </a:r>
            <a:r>
              <a:rPr sz="1200" spc="-5" dirty="0">
                <a:latin typeface="Times New Roman"/>
                <a:cs typeface="Times New Roman"/>
              </a:rPr>
              <a:t>ciononostante continuiamo ad affermare che questa  stessa Terza Sorgente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Centro </a:t>
            </a:r>
            <a:r>
              <a:rPr sz="1200" dirty="0">
                <a:latin typeface="Times New Roman"/>
                <a:cs typeface="Times New Roman"/>
              </a:rPr>
              <a:t>è una </a:t>
            </a:r>
            <a:r>
              <a:rPr sz="1200" spc="-5" dirty="0">
                <a:latin typeface="Times New Roman"/>
                <a:cs typeface="Times New Roman"/>
              </a:rPr>
              <a:t>persona,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Creatore Congiunto </a:t>
            </a:r>
            <a:r>
              <a:rPr sz="1200" dirty="0">
                <a:latin typeface="Times New Roman"/>
                <a:cs typeface="Times New Roman"/>
              </a:rPr>
              <a:t>di tutte le </a:t>
            </a:r>
            <a:r>
              <a:rPr sz="1200" spc="-5" dirty="0">
                <a:latin typeface="Times New Roman"/>
                <a:cs typeface="Times New Roman"/>
              </a:rPr>
              <a:t>cose, di </a:t>
            </a:r>
            <a:r>
              <a:rPr sz="1200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gli esseri </a:t>
            </a:r>
            <a:r>
              <a:rPr sz="1200" dirty="0">
                <a:latin typeface="Times New Roman"/>
                <a:cs typeface="Times New Roman"/>
              </a:rPr>
              <a:t>e di tutti </a:t>
            </a:r>
            <a:r>
              <a:rPr sz="1200" spc="-5" dirty="0">
                <a:latin typeface="Times New Roman"/>
                <a:cs typeface="Times New Roman"/>
              </a:rPr>
              <a:t>gli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Universi.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51054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(96.8) 8:6.6 </a:t>
            </a:r>
            <a:r>
              <a:rPr sz="1200" spc="-5" dirty="0">
                <a:latin typeface="Times New Roman"/>
                <a:cs typeface="Times New Roman"/>
              </a:rPr>
              <a:t>Nell’amministrazione degli Universi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Padre,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e lo Spirito sono </a:t>
            </a:r>
            <a:r>
              <a:rPr sz="1200" spc="-5" dirty="0">
                <a:latin typeface="Times New Roman"/>
                <a:cs typeface="Times New Roman"/>
              </a:rPr>
              <a:t>perfettamente ed eternamente interassociati.  Benché ciascuno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loro sia impegnato </a:t>
            </a:r>
            <a:r>
              <a:rPr sz="1200" dirty="0">
                <a:latin typeface="Times New Roman"/>
                <a:cs typeface="Times New Roman"/>
              </a:rPr>
              <a:t>in un </a:t>
            </a:r>
            <a:r>
              <a:rPr sz="1200" spc="-5" dirty="0">
                <a:latin typeface="Times New Roman"/>
                <a:cs typeface="Times New Roman"/>
              </a:rPr>
              <a:t>ministero personale per </a:t>
            </a:r>
            <a:r>
              <a:rPr sz="1200" dirty="0">
                <a:latin typeface="Times New Roman"/>
                <a:cs typeface="Times New Roman"/>
              </a:rPr>
              <a:t>tutta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creazione, </a:t>
            </a:r>
            <a:r>
              <a:rPr sz="1200" dirty="0">
                <a:latin typeface="Times New Roman"/>
                <a:cs typeface="Times New Roman"/>
              </a:rPr>
              <a:t>sono tutti e tre </a:t>
            </a:r>
            <a:r>
              <a:rPr sz="1200" spc="-5" dirty="0">
                <a:latin typeface="Times New Roman"/>
                <a:cs typeface="Times New Roman"/>
              </a:rPr>
              <a:t>divinamente ed  assolutamente collegati </a:t>
            </a:r>
            <a:r>
              <a:rPr sz="1200" spc="5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servizio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creazione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controllo che </a:t>
            </a:r>
            <a:r>
              <a:rPr sz="1200" dirty="0">
                <a:latin typeface="Times New Roman"/>
                <a:cs typeface="Times New Roman"/>
              </a:rPr>
              <a:t>li rende </a:t>
            </a:r>
            <a:r>
              <a:rPr sz="1200" spc="-5" dirty="0">
                <a:latin typeface="Times New Roman"/>
                <a:cs typeface="Times New Roman"/>
              </a:rPr>
              <a:t>per sempre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uno.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26733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(97.1) 8:6.7 </a:t>
            </a:r>
            <a:r>
              <a:rPr sz="1200" spc="-5" dirty="0">
                <a:latin typeface="Times New Roman"/>
                <a:cs typeface="Times New Roman"/>
              </a:rPr>
              <a:t>Nella persona </a:t>
            </a:r>
            <a:r>
              <a:rPr sz="1200" dirty="0">
                <a:latin typeface="Times New Roman"/>
                <a:cs typeface="Times New Roman"/>
              </a:rPr>
              <a:t>dello Spirito </a:t>
            </a:r>
            <a:r>
              <a:rPr sz="1200" spc="-5" dirty="0">
                <a:latin typeface="Times New Roman"/>
                <a:cs typeface="Times New Roman"/>
              </a:rPr>
              <a:t>Infinito,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Padre 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reciprocamente presenti, </a:t>
            </a:r>
            <a:r>
              <a:rPr sz="1200" dirty="0">
                <a:latin typeface="Times New Roman"/>
                <a:cs typeface="Times New Roman"/>
              </a:rPr>
              <a:t>sempre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perfezione assoluta,  perché </a:t>
            </a:r>
            <a:r>
              <a:rPr sz="1200" dirty="0">
                <a:latin typeface="Times New Roman"/>
                <a:cs typeface="Times New Roman"/>
              </a:rPr>
              <a:t>lo Spirito è simile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Padre e simile </a:t>
            </a:r>
            <a:r>
              <a:rPr sz="1200" spc="-5" dirty="0">
                <a:latin typeface="Times New Roman"/>
                <a:cs typeface="Times New Roman"/>
              </a:rPr>
              <a:t>al Figlio, ed </a:t>
            </a:r>
            <a:r>
              <a:rPr sz="1200" dirty="0">
                <a:latin typeface="Times New Roman"/>
                <a:cs typeface="Times New Roman"/>
              </a:rPr>
              <a:t>è anche simile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Padre e </a:t>
            </a:r>
            <a:r>
              <a:rPr sz="1200" spc="-5" dirty="0">
                <a:latin typeface="Times New Roman"/>
                <a:cs typeface="Times New Roman"/>
              </a:rPr>
              <a:t>al Figlio </a:t>
            </a:r>
            <a:r>
              <a:rPr sz="1200" dirty="0">
                <a:latin typeface="Times New Roman"/>
                <a:cs typeface="Times New Roman"/>
              </a:rPr>
              <a:t>in quanto i due sono </a:t>
            </a:r>
            <a:r>
              <a:rPr sz="1200" spc="-5" dirty="0">
                <a:latin typeface="Times New Roman"/>
                <a:cs typeface="Times New Roman"/>
              </a:rPr>
              <a:t>eternamente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6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168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502919" y="513333"/>
            <a:ext cx="7787005" cy="38354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38100" marR="3048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(97.2) 8:6.8 </a:t>
            </a:r>
            <a:r>
              <a:rPr sz="1200" spc="-5" dirty="0">
                <a:latin typeface="Times New Roman"/>
                <a:cs typeface="Times New Roman"/>
              </a:rPr>
              <a:t>[Presentato su Urantia </a:t>
            </a:r>
            <a:r>
              <a:rPr sz="1200" dirty="0">
                <a:latin typeface="Times New Roman"/>
                <a:cs typeface="Times New Roman"/>
              </a:rPr>
              <a:t>da un </a:t>
            </a:r>
            <a:r>
              <a:rPr sz="1200" spc="-5" dirty="0">
                <a:latin typeface="Times New Roman"/>
                <a:cs typeface="Times New Roman"/>
              </a:rPr>
              <a:t>Consigliere </a:t>
            </a:r>
            <a:r>
              <a:rPr sz="1200" dirty="0">
                <a:latin typeface="Times New Roman"/>
                <a:cs typeface="Times New Roman"/>
              </a:rPr>
              <a:t>Divino di </a:t>
            </a:r>
            <a:r>
              <a:rPr sz="1200" spc="-5" dirty="0">
                <a:latin typeface="Times New Roman"/>
                <a:cs typeface="Times New Roman"/>
              </a:rPr>
              <a:t>Uversa incaricato dagli </a:t>
            </a:r>
            <a:r>
              <a:rPr sz="1200" dirty="0">
                <a:latin typeface="Times New Roman"/>
                <a:cs typeface="Times New Roman"/>
              </a:rPr>
              <a:t>Antichi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Giorni di </a:t>
            </a:r>
            <a:r>
              <a:rPr sz="1200" spc="-5" dirty="0">
                <a:latin typeface="Times New Roman"/>
                <a:cs typeface="Times New Roman"/>
              </a:rPr>
              <a:t>descrivere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natura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l’opera </a:t>
            </a:r>
            <a:r>
              <a:rPr sz="1200" dirty="0">
                <a:latin typeface="Times New Roman"/>
                <a:cs typeface="Times New Roman"/>
              </a:rPr>
              <a:t>dello Spirito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Infinito.]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6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169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08761"/>
            <a:ext cx="8129270" cy="352107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63500">
              <a:lnSpc>
                <a:spcPct val="100000"/>
              </a:lnSpc>
              <a:spcBef>
                <a:spcPts val="95"/>
              </a:spcBef>
            </a:pPr>
            <a:r>
              <a:rPr sz="2200" b="1" spc="-5" dirty="0">
                <a:solidFill>
                  <a:srgbClr val="933634"/>
                </a:solidFill>
                <a:latin typeface="Times New Roman"/>
                <a:cs typeface="Times New Roman"/>
              </a:rPr>
              <a:t>Fascicolo </a:t>
            </a:r>
            <a:r>
              <a:rPr sz="2200" b="1" spc="5" dirty="0">
                <a:solidFill>
                  <a:srgbClr val="933634"/>
                </a:solidFill>
                <a:latin typeface="Times New Roman"/>
                <a:cs typeface="Times New Roman"/>
              </a:rPr>
              <a:t>9: </a:t>
            </a:r>
            <a:r>
              <a:rPr sz="2200" b="1" spc="-5" dirty="0">
                <a:solidFill>
                  <a:srgbClr val="933634"/>
                </a:solidFill>
                <a:latin typeface="Times New Roman"/>
                <a:cs typeface="Times New Roman"/>
              </a:rPr>
              <a:t>Relazione dello Spirito Infinito con</a:t>
            </a:r>
            <a:r>
              <a:rPr sz="2200" b="1" spc="25" dirty="0">
                <a:solidFill>
                  <a:srgbClr val="933634"/>
                </a:solidFill>
                <a:latin typeface="Times New Roman"/>
                <a:cs typeface="Times New Roman"/>
              </a:rPr>
              <a:t> </a:t>
            </a:r>
            <a:r>
              <a:rPr sz="2200" b="1" spc="-5" dirty="0">
                <a:solidFill>
                  <a:srgbClr val="933634"/>
                </a:solidFill>
                <a:latin typeface="Times New Roman"/>
                <a:cs typeface="Times New Roman"/>
              </a:rPr>
              <a:t>l’Universo</a:t>
            </a:r>
            <a:endParaRPr sz="2200">
              <a:latin typeface="Times New Roman"/>
              <a:cs typeface="Times New Roman"/>
            </a:endParaRPr>
          </a:p>
          <a:p>
            <a:pPr marL="63500" marR="66040">
              <a:lnSpc>
                <a:spcPct val="95900"/>
              </a:lnSpc>
              <a:spcBef>
                <a:spcPts val="138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(98.1) 9:0.1 </a:t>
            </a:r>
            <a:r>
              <a:rPr sz="1200" spc="-5" dirty="0">
                <a:latin typeface="Times New Roman"/>
                <a:cs typeface="Times New Roman"/>
              </a:rPr>
              <a:t>QUANDO, </a:t>
            </a:r>
            <a:r>
              <a:rPr sz="1200" dirty="0">
                <a:latin typeface="Times New Roman"/>
                <a:cs typeface="Times New Roman"/>
              </a:rPr>
              <a:t>nella </a:t>
            </a:r>
            <a:r>
              <a:rPr sz="1200" spc="-5" dirty="0">
                <a:latin typeface="Times New Roman"/>
                <a:cs typeface="Times New Roman"/>
              </a:rPr>
              <a:t>presenza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Paradiso, </a:t>
            </a:r>
            <a:r>
              <a:rPr sz="1200" spc="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Padre Universale 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Eterno si </a:t>
            </a:r>
            <a:r>
              <a:rPr sz="1200" dirty="0">
                <a:latin typeface="Times New Roman"/>
                <a:cs typeface="Times New Roman"/>
              </a:rPr>
              <a:t>unirono per </a:t>
            </a:r>
            <a:r>
              <a:rPr sz="1200" spc="-5" dirty="0">
                <a:latin typeface="Times New Roman"/>
                <a:cs typeface="Times New Roman"/>
              </a:rPr>
              <a:t>personalizzarsi, </a:t>
            </a:r>
            <a:r>
              <a:rPr sz="1200" dirty="0">
                <a:latin typeface="Times New Roman"/>
                <a:cs typeface="Times New Roman"/>
              </a:rPr>
              <a:t>avvenne una  </a:t>
            </a:r>
            <a:r>
              <a:rPr sz="1200" spc="-5" dirty="0">
                <a:latin typeface="Times New Roman"/>
                <a:cs typeface="Times New Roman"/>
              </a:rPr>
              <a:t>cosa sorprendente. </a:t>
            </a:r>
            <a:r>
              <a:rPr sz="1200" dirty="0">
                <a:latin typeface="Times New Roman"/>
                <a:cs typeface="Times New Roman"/>
              </a:rPr>
              <a:t>Niente in </a:t>
            </a:r>
            <a:r>
              <a:rPr sz="1200" spc="-5" dirty="0">
                <a:latin typeface="Times New Roman"/>
                <a:cs typeface="Times New Roman"/>
              </a:rPr>
              <a:t>questa </a:t>
            </a:r>
            <a:r>
              <a:rPr sz="1200" dirty="0">
                <a:latin typeface="Times New Roman"/>
                <a:cs typeface="Times New Roman"/>
              </a:rPr>
              <a:t>situazione di </a:t>
            </a:r>
            <a:r>
              <a:rPr sz="1200" spc="-5" dirty="0">
                <a:latin typeface="Times New Roman"/>
                <a:cs typeface="Times New Roman"/>
              </a:rPr>
              <a:t>eternità lasciava presagire che </a:t>
            </a:r>
            <a:r>
              <a:rPr sz="1200" dirty="0">
                <a:latin typeface="Times New Roman"/>
                <a:cs typeface="Times New Roman"/>
              </a:rPr>
              <a:t>l’Attore </a:t>
            </a:r>
            <a:r>
              <a:rPr sz="1200" spc="-5" dirty="0">
                <a:latin typeface="Times New Roman"/>
                <a:cs typeface="Times New Roman"/>
              </a:rPr>
              <a:t>Congiunto si sarebbe </a:t>
            </a:r>
            <a:r>
              <a:rPr sz="1200" dirty="0">
                <a:latin typeface="Times New Roman"/>
                <a:cs typeface="Times New Roman"/>
              </a:rPr>
              <a:t>personalizzato come  una </a:t>
            </a:r>
            <a:r>
              <a:rPr sz="1200" spc="-5" dirty="0">
                <a:latin typeface="Times New Roman"/>
                <a:cs typeface="Times New Roman"/>
              </a:rPr>
              <a:t>spiritualità </a:t>
            </a:r>
            <a:r>
              <a:rPr sz="1200" dirty="0">
                <a:latin typeface="Times New Roman"/>
                <a:cs typeface="Times New Roman"/>
              </a:rPr>
              <a:t>illimitata </a:t>
            </a:r>
            <a:r>
              <a:rPr sz="1200" spc="-5" dirty="0">
                <a:latin typeface="Times New Roman"/>
                <a:cs typeface="Times New Roman"/>
              </a:rPr>
              <a:t>coordinata con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mente </a:t>
            </a:r>
            <a:r>
              <a:rPr sz="1200" spc="-5" dirty="0">
                <a:latin typeface="Times New Roman"/>
                <a:cs typeface="Times New Roman"/>
              </a:rPr>
              <a:t>assoluta </a:t>
            </a:r>
            <a:r>
              <a:rPr sz="1200" dirty="0">
                <a:latin typeface="Times New Roman"/>
                <a:cs typeface="Times New Roman"/>
              </a:rPr>
              <a:t>e dotata di </a:t>
            </a:r>
            <a:r>
              <a:rPr sz="1200" spc="-5" dirty="0">
                <a:latin typeface="Times New Roman"/>
                <a:cs typeface="Times New Roman"/>
              </a:rPr>
              <a:t>prerogative </a:t>
            </a:r>
            <a:r>
              <a:rPr sz="1200" dirty="0">
                <a:latin typeface="Times New Roman"/>
                <a:cs typeface="Times New Roman"/>
              </a:rPr>
              <a:t>uniche per la manipolazione </a:t>
            </a:r>
            <a:r>
              <a:rPr sz="1200" spc="-5" dirty="0">
                <a:latin typeface="Times New Roman"/>
                <a:cs typeface="Times New Roman"/>
              </a:rPr>
              <a:t>dell’energia.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 venuta all’esistenza </a:t>
            </a:r>
            <a:r>
              <a:rPr sz="1200" dirty="0">
                <a:latin typeface="Times New Roman"/>
                <a:cs typeface="Times New Roman"/>
              </a:rPr>
              <a:t>completa la liberazione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Padre </a:t>
            </a:r>
            <a:r>
              <a:rPr sz="1200" spc="-5" dirty="0">
                <a:latin typeface="Times New Roman"/>
                <a:cs typeface="Times New Roman"/>
              </a:rPr>
              <a:t>dai </a:t>
            </a:r>
            <a:r>
              <a:rPr sz="1200" dirty="0">
                <a:latin typeface="Times New Roman"/>
                <a:cs typeface="Times New Roman"/>
              </a:rPr>
              <a:t>legami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perfezione </a:t>
            </a:r>
            <a:r>
              <a:rPr sz="1200" spc="-5" dirty="0">
                <a:latin typeface="Times New Roman"/>
                <a:cs typeface="Times New Roman"/>
              </a:rPr>
              <a:t>centralizzata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dai </a:t>
            </a:r>
            <a:r>
              <a:rPr sz="1200" dirty="0">
                <a:latin typeface="Times New Roman"/>
                <a:cs typeface="Times New Roman"/>
              </a:rPr>
              <a:t>vincoli </a:t>
            </a:r>
            <a:r>
              <a:rPr sz="1200" spc="-5" dirty="0">
                <a:latin typeface="Times New Roman"/>
                <a:cs typeface="Times New Roman"/>
              </a:rPr>
              <a:t>dell’assolutismo della  personalità.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questa </a:t>
            </a:r>
            <a:r>
              <a:rPr sz="1200" dirty="0">
                <a:latin typeface="Times New Roman"/>
                <a:cs typeface="Times New Roman"/>
              </a:rPr>
              <a:t>liberazione è </a:t>
            </a:r>
            <a:r>
              <a:rPr sz="1200" spc="-5" dirty="0">
                <a:latin typeface="Times New Roman"/>
                <a:cs typeface="Times New Roman"/>
              </a:rPr>
              <a:t>svelata </a:t>
            </a:r>
            <a:r>
              <a:rPr sz="1200" dirty="0">
                <a:latin typeface="Times New Roman"/>
                <a:cs typeface="Times New Roman"/>
              </a:rPr>
              <a:t>nello </a:t>
            </a:r>
            <a:r>
              <a:rPr sz="1200" spc="-5" dirty="0">
                <a:latin typeface="Times New Roman"/>
                <a:cs typeface="Times New Roman"/>
              </a:rPr>
              <a:t>stupefacente </a:t>
            </a:r>
            <a:r>
              <a:rPr sz="1200" dirty="0">
                <a:latin typeface="Times New Roman"/>
                <a:cs typeface="Times New Roman"/>
              </a:rPr>
              <a:t>potere </a:t>
            </a:r>
            <a:r>
              <a:rPr sz="1200" spc="-5" dirty="0">
                <a:latin typeface="Times New Roman"/>
                <a:cs typeface="Times New Roman"/>
              </a:rPr>
              <a:t>del Creatore Congiunto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creare degli esseri </a:t>
            </a:r>
            <a:r>
              <a:rPr sz="1200" dirty="0">
                <a:latin typeface="Times New Roman"/>
                <a:cs typeface="Times New Roman"/>
              </a:rPr>
              <a:t>ben adattati a  </a:t>
            </a:r>
            <a:r>
              <a:rPr sz="1200" spc="-5" dirty="0">
                <a:latin typeface="Times New Roman"/>
                <a:cs typeface="Times New Roman"/>
              </a:rPr>
              <a:t>servire </a:t>
            </a:r>
            <a:r>
              <a:rPr sz="1200" dirty="0">
                <a:latin typeface="Times New Roman"/>
                <a:cs typeface="Times New Roman"/>
              </a:rPr>
              <a:t>come spiriti </a:t>
            </a:r>
            <a:r>
              <a:rPr sz="1200" spc="-5" dirty="0">
                <a:latin typeface="Times New Roman"/>
                <a:cs typeface="Times New Roman"/>
              </a:rPr>
              <a:t>tutelari anche </a:t>
            </a:r>
            <a:r>
              <a:rPr sz="1200" dirty="0">
                <a:latin typeface="Times New Roman"/>
                <a:cs typeface="Times New Roman"/>
              </a:rPr>
              <a:t>per le </a:t>
            </a:r>
            <a:r>
              <a:rPr sz="1200" spc="-5" dirty="0">
                <a:latin typeface="Times New Roman"/>
                <a:cs typeface="Times New Roman"/>
              </a:rPr>
              <a:t>creature materiali degli Universi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si evolveranno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successivamente.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558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(98.2) 9:0.2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Padre </a:t>
            </a:r>
            <a:r>
              <a:rPr sz="1200" dirty="0">
                <a:latin typeface="Times New Roman"/>
                <a:cs typeface="Times New Roman"/>
              </a:rPr>
              <a:t>è infinito in </a:t>
            </a:r>
            <a:r>
              <a:rPr sz="1200" spc="-5" dirty="0">
                <a:latin typeface="Times New Roman"/>
                <a:cs typeface="Times New Roman"/>
              </a:rPr>
              <a:t>amore </a:t>
            </a:r>
            <a:r>
              <a:rPr sz="1200" dirty="0">
                <a:latin typeface="Times New Roman"/>
                <a:cs typeface="Times New Roman"/>
              </a:rPr>
              <a:t>e volizione, in </a:t>
            </a:r>
            <a:r>
              <a:rPr sz="1200" spc="-5" dirty="0">
                <a:latin typeface="Times New Roman"/>
                <a:cs typeface="Times New Roman"/>
              </a:rPr>
              <a:t>pensiero </a:t>
            </a:r>
            <a:r>
              <a:rPr sz="1200" dirty="0">
                <a:latin typeface="Times New Roman"/>
                <a:cs typeface="Times New Roman"/>
              </a:rPr>
              <a:t>e proposito spirituali;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è il </a:t>
            </a:r>
            <a:r>
              <a:rPr sz="1200" spc="-5" dirty="0">
                <a:latin typeface="Times New Roman"/>
                <a:cs typeface="Times New Roman"/>
              </a:rPr>
              <a:t>sostenitore universale.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5" dirty="0">
                <a:latin typeface="Times New Roman"/>
                <a:cs typeface="Times New Roman"/>
              </a:rPr>
              <a:t>infinito 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saggezza </a:t>
            </a:r>
            <a:r>
              <a:rPr sz="1200" dirty="0">
                <a:latin typeface="Times New Roman"/>
                <a:cs typeface="Times New Roman"/>
              </a:rPr>
              <a:t>e verità, in </a:t>
            </a:r>
            <a:r>
              <a:rPr sz="1200" spc="-5" dirty="0">
                <a:latin typeface="Times New Roman"/>
                <a:cs typeface="Times New Roman"/>
              </a:rPr>
              <a:t>espressione ed interpretazione </a:t>
            </a:r>
            <a:r>
              <a:rPr sz="1200" dirty="0">
                <a:latin typeface="Times New Roman"/>
                <a:cs typeface="Times New Roman"/>
              </a:rPr>
              <a:t>spirituali;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è il rivelatore </a:t>
            </a:r>
            <a:r>
              <a:rPr sz="1200" spc="-5" dirty="0">
                <a:latin typeface="Times New Roman"/>
                <a:cs typeface="Times New Roman"/>
              </a:rPr>
              <a:t>universale.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Paradiso è infinito in </a:t>
            </a:r>
            <a:r>
              <a:rPr sz="1200" spc="-5" dirty="0">
                <a:latin typeface="Times New Roman"/>
                <a:cs typeface="Times New Roman"/>
              </a:rPr>
              <a:t>potenziale </a:t>
            </a:r>
            <a:r>
              <a:rPr sz="1200" dirty="0">
                <a:latin typeface="Times New Roman"/>
                <a:cs typeface="Times New Roman"/>
              </a:rPr>
              <a:t>di  dotazione di </a:t>
            </a:r>
            <a:r>
              <a:rPr sz="1200" spc="-5" dirty="0">
                <a:latin typeface="Times New Roman"/>
                <a:cs typeface="Times New Roman"/>
              </a:rPr>
              <a:t>forza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capacità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dominare l’energia; </a:t>
            </a:r>
            <a:r>
              <a:rPr sz="1200" dirty="0">
                <a:latin typeface="Times New Roman"/>
                <a:cs typeface="Times New Roman"/>
              </a:rPr>
              <a:t>esso è lo </a:t>
            </a:r>
            <a:r>
              <a:rPr sz="1200" spc="-5" dirty="0">
                <a:latin typeface="Times New Roman"/>
                <a:cs typeface="Times New Roman"/>
              </a:rPr>
              <a:t>stabilizzatore universale. L’Attore Congiunto possiede </a:t>
            </a:r>
            <a:r>
              <a:rPr sz="1200" dirty="0">
                <a:latin typeface="Times New Roman"/>
                <a:cs typeface="Times New Roman"/>
              </a:rPr>
              <a:t>prerogative  uniche di </a:t>
            </a:r>
            <a:r>
              <a:rPr sz="1200" spc="-5" dirty="0">
                <a:latin typeface="Times New Roman"/>
                <a:cs typeface="Times New Roman"/>
              </a:rPr>
              <a:t>sintesi,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capacità </a:t>
            </a:r>
            <a:r>
              <a:rPr sz="1200" dirty="0">
                <a:latin typeface="Times New Roman"/>
                <a:cs typeface="Times New Roman"/>
              </a:rPr>
              <a:t>infinita di coordinare tutte le </a:t>
            </a:r>
            <a:r>
              <a:rPr sz="1200" spc="-5" dirty="0">
                <a:latin typeface="Times New Roman"/>
                <a:cs typeface="Times New Roman"/>
              </a:rPr>
              <a:t>energie universali esistenti, </a:t>
            </a:r>
            <a:r>
              <a:rPr sz="1200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gli spiriti effettivi </a:t>
            </a:r>
            <a:r>
              <a:rPr sz="1200" dirty="0">
                <a:latin typeface="Times New Roman"/>
                <a:cs typeface="Times New Roman"/>
              </a:rPr>
              <a:t>e tutti gl’intelletti  </a:t>
            </a:r>
            <a:r>
              <a:rPr sz="1200" spc="-5" dirty="0">
                <a:latin typeface="Times New Roman"/>
                <a:cs typeface="Times New Roman"/>
              </a:rPr>
              <a:t>reali degli Universi.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Terza </a:t>
            </a:r>
            <a:r>
              <a:rPr sz="1200" spc="-5" dirty="0">
                <a:latin typeface="Times New Roman"/>
                <a:cs typeface="Times New Roman"/>
              </a:rPr>
              <a:t>Sorgente </a:t>
            </a:r>
            <a:r>
              <a:rPr sz="1200" dirty="0">
                <a:latin typeface="Times New Roman"/>
                <a:cs typeface="Times New Roman"/>
              </a:rPr>
              <a:t>e Centro è </a:t>
            </a:r>
            <a:r>
              <a:rPr sz="1200" spc="-5" dirty="0">
                <a:latin typeface="Times New Roman"/>
                <a:cs typeface="Times New Roman"/>
              </a:rPr>
              <a:t>l’unificatore universale </a:t>
            </a:r>
            <a:r>
              <a:rPr sz="1200" dirty="0">
                <a:latin typeface="Times New Roman"/>
                <a:cs typeface="Times New Roman"/>
              </a:rPr>
              <a:t>delle molteplici </a:t>
            </a:r>
            <a:r>
              <a:rPr sz="1200" spc="-5" dirty="0">
                <a:latin typeface="Times New Roman"/>
                <a:cs typeface="Times New Roman"/>
              </a:rPr>
              <a:t>energie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delle diverse </a:t>
            </a:r>
            <a:r>
              <a:rPr sz="1200" dirty="0">
                <a:latin typeface="Times New Roman"/>
                <a:cs typeface="Times New Roman"/>
              </a:rPr>
              <a:t>creazioni che  sono </a:t>
            </a:r>
            <a:r>
              <a:rPr sz="1200" spc="-5" dirty="0">
                <a:latin typeface="Times New Roman"/>
                <a:cs typeface="Times New Roman"/>
              </a:rPr>
              <a:t>apparse come conseguenza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piano </a:t>
            </a:r>
            <a:r>
              <a:rPr sz="1200" dirty="0">
                <a:latin typeface="Times New Roman"/>
                <a:cs typeface="Times New Roman"/>
              </a:rPr>
              <a:t>divino e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proposito </a:t>
            </a:r>
            <a:r>
              <a:rPr sz="1200" spc="-5" dirty="0">
                <a:latin typeface="Times New Roman"/>
                <a:cs typeface="Times New Roman"/>
              </a:rPr>
              <a:t>eterno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Padre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Universale.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7366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(98.3) 9:0.3 </a:t>
            </a:r>
            <a:r>
              <a:rPr sz="1200" spc="-15" dirty="0">
                <a:latin typeface="Times New Roman"/>
                <a:cs typeface="Times New Roman"/>
              </a:rPr>
              <a:t>Lo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Infinito,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Creatore Congiunto, </a:t>
            </a:r>
            <a:r>
              <a:rPr sz="1200" dirty="0">
                <a:latin typeface="Times New Roman"/>
                <a:cs typeface="Times New Roman"/>
              </a:rPr>
              <a:t>è un ministro divino </a:t>
            </a:r>
            <a:r>
              <a:rPr sz="1200" spc="-5" dirty="0">
                <a:latin typeface="Times New Roman"/>
                <a:cs typeface="Times New Roman"/>
              </a:rPr>
              <a:t>ed universale. </a:t>
            </a:r>
            <a:r>
              <a:rPr sz="1200" spc="-10" dirty="0">
                <a:latin typeface="Times New Roman"/>
                <a:cs typeface="Times New Roman"/>
              </a:rPr>
              <a:t>Lo </a:t>
            </a:r>
            <a:r>
              <a:rPr sz="1200" dirty="0">
                <a:latin typeface="Times New Roman"/>
                <a:cs typeface="Times New Roman"/>
              </a:rPr>
              <a:t>Spirito dispensa </a:t>
            </a:r>
            <a:r>
              <a:rPr sz="1200" spc="-5" dirty="0">
                <a:latin typeface="Times New Roman"/>
                <a:cs typeface="Times New Roman"/>
              </a:rPr>
              <a:t>incessantemente </a:t>
            </a:r>
            <a:r>
              <a:rPr sz="1200" dirty="0">
                <a:latin typeface="Times New Roman"/>
                <a:cs typeface="Times New Roman"/>
              </a:rPr>
              <a:t>la  </a:t>
            </a:r>
            <a:r>
              <a:rPr sz="1200" spc="-5" dirty="0">
                <a:latin typeface="Times New Roman"/>
                <a:cs typeface="Times New Roman"/>
              </a:rPr>
              <a:t>misericordia del Figlio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l’amore del </a:t>
            </a:r>
            <a:r>
              <a:rPr sz="1200" dirty="0">
                <a:latin typeface="Times New Roman"/>
                <a:cs typeface="Times New Roman"/>
              </a:rPr>
              <a:t>Padre, in armonia </a:t>
            </a:r>
            <a:r>
              <a:rPr sz="1200" spc="-5" dirty="0">
                <a:latin typeface="Times New Roman"/>
                <a:cs typeface="Times New Roman"/>
              </a:rPr>
              <a:t>anche con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giustizia stabile, invariabile ed </a:t>
            </a:r>
            <a:r>
              <a:rPr sz="1200" dirty="0">
                <a:latin typeface="Times New Roman"/>
                <a:cs typeface="Times New Roman"/>
              </a:rPr>
              <a:t>equa </a:t>
            </a:r>
            <a:r>
              <a:rPr sz="1200" spc="-5" dirty="0">
                <a:latin typeface="Times New Roman"/>
                <a:cs typeface="Times New Roman"/>
              </a:rPr>
              <a:t>della Trinità del </a:t>
            </a:r>
            <a:r>
              <a:rPr sz="1200" dirty="0">
                <a:latin typeface="Times New Roman"/>
                <a:cs typeface="Times New Roman"/>
              </a:rPr>
              <a:t>Paradiso. 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sua influenza e le sue </a:t>
            </a:r>
            <a:r>
              <a:rPr sz="1200" spc="-5" dirty="0">
                <a:latin typeface="Times New Roman"/>
                <a:cs typeface="Times New Roman"/>
              </a:rPr>
              <a:t>personalità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sempre accanto </a:t>
            </a:r>
            <a:r>
              <a:rPr sz="1200" dirty="0">
                <a:latin typeface="Times New Roman"/>
                <a:cs typeface="Times New Roman"/>
              </a:rPr>
              <a:t>a voi; </a:t>
            </a:r>
            <a:r>
              <a:rPr sz="1200" spc="-5" dirty="0">
                <a:latin typeface="Times New Roman"/>
                <a:cs typeface="Times New Roman"/>
              </a:rPr>
              <a:t>esse </a:t>
            </a:r>
            <a:r>
              <a:rPr sz="1200" dirty="0">
                <a:latin typeface="Times New Roman"/>
                <a:cs typeface="Times New Roman"/>
              </a:rPr>
              <a:t>vi conoscono </a:t>
            </a:r>
            <a:r>
              <a:rPr sz="1200" spc="-5" dirty="0">
                <a:latin typeface="Times New Roman"/>
                <a:cs typeface="Times New Roman"/>
              </a:rPr>
              <a:t>realmente </a:t>
            </a:r>
            <a:r>
              <a:rPr sz="1200" dirty="0">
                <a:latin typeface="Times New Roman"/>
                <a:cs typeface="Times New Roman"/>
              </a:rPr>
              <a:t>e vi </a:t>
            </a:r>
            <a:r>
              <a:rPr sz="1200" spc="-5" dirty="0">
                <a:latin typeface="Times New Roman"/>
                <a:cs typeface="Times New Roman"/>
              </a:rPr>
              <a:t>comprendono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veramente.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17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70545" cy="38963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208915" algn="just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Padre, ed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presenza del Paradiso, apparvero </a:t>
            </a:r>
            <a:r>
              <a:rPr sz="1200" dirty="0">
                <a:latin typeface="Times New Roman"/>
                <a:cs typeface="Times New Roman"/>
              </a:rPr>
              <a:t>la persona </a:t>
            </a:r>
            <a:r>
              <a:rPr sz="1200" spc="-5" dirty="0">
                <a:latin typeface="Times New Roman"/>
                <a:cs typeface="Times New Roman"/>
              </a:rPr>
              <a:t>dello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Infinito </a:t>
            </a:r>
            <a:r>
              <a:rPr sz="1200" dirty="0">
                <a:latin typeface="Times New Roman"/>
                <a:cs typeface="Times New Roman"/>
              </a:rPr>
              <a:t>e l’Universo </a:t>
            </a:r>
            <a:r>
              <a:rPr sz="1200" spc="-5" dirty="0">
                <a:latin typeface="Times New Roman"/>
                <a:cs typeface="Times New Roman"/>
              </a:rPr>
              <a:t>centrale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Havona. </a:t>
            </a:r>
            <a:r>
              <a:rPr sz="1200" dirty="0">
                <a:latin typeface="Times New Roman"/>
                <a:cs typeface="Times New Roman"/>
              </a:rPr>
              <a:t>Con </a:t>
            </a:r>
            <a:r>
              <a:rPr sz="1200" spc="-5" dirty="0">
                <a:latin typeface="Times New Roman"/>
                <a:cs typeface="Times New Roman"/>
              </a:rPr>
              <a:t>l’apparizione  delle coesistenti Deità personali,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Eterno </a:t>
            </a:r>
            <a:r>
              <a:rPr sz="1200" dirty="0">
                <a:latin typeface="Times New Roman"/>
                <a:cs typeface="Times New Roman"/>
              </a:rPr>
              <a:t>e lo Spirito </a:t>
            </a:r>
            <a:r>
              <a:rPr sz="1200" spc="-5" dirty="0">
                <a:latin typeface="Times New Roman"/>
                <a:cs typeface="Times New Roman"/>
              </a:rPr>
              <a:t>Infinito,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Padre sfuggì, </a:t>
            </a:r>
            <a:r>
              <a:rPr sz="1200" dirty="0">
                <a:latin typeface="Times New Roman"/>
                <a:cs typeface="Times New Roman"/>
              </a:rPr>
              <a:t>come personalità, </a:t>
            </a:r>
            <a:r>
              <a:rPr sz="1200" spc="-5" dirty="0">
                <a:latin typeface="Times New Roman"/>
                <a:cs typeface="Times New Roman"/>
              </a:rPr>
              <a:t>all’altrimenti ineluttabile  diffusione attraverso </a:t>
            </a:r>
            <a:r>
              <a:rPr sz="1200" dirty="0">
                <a:latin typeface="Times New Roman"/>
                <a:cs typeface="Times New Roman"/>
              </a:rPr>
              <a:t>il potenziale </a:t>
            </a:r>
            <a:r>
              <a:rPr sz="1200" spc="-5" dirty="0">
                <a:latin typeface="Times New Roman"/>
                <a:cs typeface="Times New Roman"/>
              </a:rPr>
              <a:t>della Deità </a:t>
            </a:r>
            <a:r>
              <a:rPr sz="1200" dirty="0">
                <a:latin typeface="Times New Roman"/>
                <a:cs typeface="Times New Roman"/>
              </a:rPr>
              <a:t>Totale. </a:t>
            </a:r>
            <a:r>
              <a:rPr sz="1200" spc="-5" dirty="0">
                <a:latin typeface="Times New Roman"/>
                <a:cs typeface="Times New Roman"/>
              </a:rPr>
              <a:t>Da allora </a:t>
            </a:r>
            <a:r>
              <a:rPr sz="1200" dirty="0">
                <a:latin typeface="Times New Roman"/>
                <a:cs typeface="Times New Roman"/>
              </a:rPr>
              <a:t>è soltanto </a:t>
            </a:r>
            <a:r>
              <a:rPr sz="1200" spc="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associazione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Trinità con </a:t>
            </a:r>
            <a:r>
              <a:rPr sz="1200" dirty="0">
                <a:latin typeface="Times New Roman"/>
                <a:cs typeface="Times New Roman"/>
              </a:rPr>
              <a:t>i suoi due </a:t>
            </a:r>
            <a:r>
              <a:rPr sz="1200" spc="-5" dirty="0">
                <a:latin typeface="Times New Roman"/>
                <a:cs typeface="Times New Roman"/>
              </a:rPr>
              <a:t>uguali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Deità  che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Padre </a:t>
            </a:r>
            <a:r>
              <a:rPr sz="1200" dirty="0">
                <a:latin typeface="Times New Roman"/>
                <a:cs typeface="Times New Roman"/>
              </a:rPr>
              <a:t>riempie </a:t>
            </a:r>
            <a:r>
              <a:rPr sz="1200" spc="-5" dirty="0">
                <a:latin typeface="Times New Roman"/>
                <a:cs typeface="Times New Roman"/>
              </a:rPr>
              <a:t>l’intero potenziale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Deità, mentre </a:t>
            </a:r>
            <a:r>
              <a:rPr sz="1200" dirty="0">
                <a:latin typeface="Times New Roman"/>
                <a:cs typeface="Times New Roman"/>
              </a:rPr>
              <a:t>la Deità esperienziale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attua </a:t>
            </a:r>
            <a:r>
              <a:rPr sz="1200" spc="-5" dirty="0">
                <a:latin typeface="Times New Roman"/>
                <a:cs typeface="Times New Roman"/>
              </a:rPr>
              <a:t>sempre </a:t>
            </a:r>
            <a:r>
              <a:rPr sz="1200" dirty="0">
                <a:latin typeface="Times New Roman"/>
                <a:cs typeface="Times New Roman"/>
              </a:rPr>
              <a:t>di più </a:t>
            </a:r>
            <a:r>
              <a:rPr sz="1200" spc="-5" dirty="0">
                <a:latin typeface="Times New Roman"/>
                <a:cs typeface="Times New Roman"/>
              </a:rPr>
              <a:t>sui livelli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divinità della  Supremazia, dell’Ultimità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dell’Assolutezza.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ts val="1410"/>
              </a:lnSpc>
            </a:pPr>
            <a:r>
              <a:rPr sz="1200" baseline="38194" dirty="0">
                <a:latin typeface="Times New Roman"/>
                <a:cs typeface="Times New Roman"/>
              </a:rPr>
              <a:t>(6.3) </a:t>
            </a:r>
            <a:r>
              <a:rPr sz="1200" spc="-7" baseline="38194" dirty="0">
                <a:latin typeface="Times New Roman"/>
                <a:cs typeface="Times New Roman"/>
              </a:rPr>
              <a:t>0:3.23 </a:t>
            </a:r>
            <a:r>
              <a:rPr sz="1200" i="1" dirty="0">
                <a:latin typeface="Times New Roman"/>
                <a:cs typeface="Times New Roman"/>
              </a:rPr>
              <a:t>Il </a:t>
            </a:r>
            <a:r>
              <a:rPr sz="1200" i="1" spc="-5" dirty="0">
                <a:latin typeface="Times New Roman"/>
                <a:cs typeface="Times New Roman"/>
              </a:rPr>
              <a:t>concetto dell’IO SONO </a:t>
            </a:r>
            <a:r>
              <a:rPr sz="1200" dirty="0">
                <a:latin typeface="Times New Roman"/>
                <a:cs typeface="Times New Roman"/>
              </a:rPr>
              <a:t>è una </a:t>
            </a:r>
            <a:r>
              <a:rPr sz="1200" spc="-5" dirty="0">
                <a:latin typeface="Times New Roman"/>
                <a:cs typeface="Times New Roman"/>
              </a:rPr>
              <a:t>concessione filosofica </a:t>
            </a:r>
            <a:r>
              <a:rPr sz="1200" dirty="0">
                <a:latin typeface="Times New Roman"/>
                <a:cs typeface="Times New Roman"/>
              </a:rPr>
              <a:t>che facciamo </a:t>
            </a:r>
            <a:r>
              <a:rPr sz="1200" spc="-5" dirty="0">
                <a:latin typeface="Times New Roman"/>
                <a:cs typeface="Times New Roman"/>
              </a:rPr>
              <a:t>alla </a:t>
            </a:r>
            <a:r>
              <a:rPr sz="1200" dirty="0">
                <a:latin typeface="Times New Roman"/>
                <a:cs typeface="Times New Roman"/>
              </a:rPr>
              <a:t>mente </a:t>
            </a:r>
            <a:r>
              <a:rPr sz="1200" spc="-5" dirty="0">
                <a:latin typeface="Times New Roman"/>
                <a:cs typeface="Times New Roman"/>
              </a:rPr>
              <a:t>finita dell’uomo </a:t>
            </a:r>
            <a:r>
              <a:rPr sz="1200" dirty="0">
                <a:latin typeface="Times New Roman"/>
                <a:cs typeface="Times New Roman"/>
              </a:rPr>
              <a:t>vincolata </a:t>
            </a:r>
            <a:r>
              <a:rPr sz="1200" spc="-5" dirty="0">
                <a:latin typeface="Times New Roman"/>
                <a:cs typeface="Times New Roman"/>
              </a:rPr>
              <a:t>dal tempo</a:t>
            </a:r>
            <a:r>
              <a:rPr sz="1200" spc="-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</a:t>
            </a:r>
            <a:endParaRPr sz="1200">
              <a:latin typeface="Times New Roman"/>
              <a:cs typeface="Times New Roman"/>
            </a:endParaRPr>
          </a:p>
          <a:p>
            <a:pPr marL="76200" marR="120650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prigioniera dello spazio, </a:t>
            </a:r>
            <a:r>
              <a:rPr sz="1200" dirty="0">
                <a:latin typeface="Times New Roman"/>
                <a:cs typeface="Times New Roman"/>
              </a:rPr>
              <a:t>all’impossibilità da </a:t>
            </a:r>
            <a:r>
              <a:rPr sz="1200" spc="-5" dirty="0">
                <a:latin typeface="Times New Roman"/>
                <a:cs typeface="Times New Roman"/>
              </a:rPr>
              <a:t>parte della creatura stessa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comprendere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esistenze </a:t>
            </a:r>
            <a:r>
              <a:rPr sz="1200" dirty="0">
                <a:latin typeface="Times New Roman"/>
                <a:cs typeface="Times New Roman"/>
              </a:rPr>
              <a:t>eterne — le </a:t>
            </a:r>
            <a:r>
              <a:rPr sz="1200" spc="-5" dirty="0">
                <a:latin typeface="Times New Roman"/>
                <a:cs typeface="Times New Roman"/>
              </a:rPr>
              <a:t>realtà </a:t>
            </a:r>
            <a:r>
              <a:rPr sz="1200" dirty="0">
                <a:latin typeface="Times New Roman"/>
                <a:cs typeface="Times New Roman"/>
              </a:rPr>
              <a:t>e le relazioni  senza inizio e </a:t>
            </a:r>
            <a:r>
              <a:rPr sz="1200" spc="-5" dirty="0">
                <a:latin typeface="Times New Roman"/>
                <a:cs typeface="Times New Roman"/>
              </a:rPr>
              <a:t>senza fine. Per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creatura </a:t>
            </a:r>
            <a:r>
              <a:rPr sz="1200" dirty="0">
                <a:latin typeface="Times New Roman"/>
                <a:cs typeface="Times New Roman"/>
              </a:rPr>
              <a:t>del tempo-spazio </a:t>
            </a:r>
            <a:r>
              <a:rPr sz="1200" spc="-5" dirty="0">
                <a:latin typeface="Times New Roman"/>
                <a:cs typeface="Times New Roman"/>
              </a:rPr>
              <a:t>ogni </a:t>
            </a:r>
            <a:r>
              <a:rPr sz="1200" dirty="0">
                <a:latin typeface="Times New Roman"/>
                <a:cs typeface="Times New Roman"/>
              </a:rPr>
              <a:t>cosa deve avere un inizio, con la sola eccezione </a:t>
            </a:r>
            <a:r>
              <a:rPr sz="1200" spc="-5" dirty="0">
                <a:latin typeface="Times New Roman"/>
                <a:cs typeface="Times New Roman"/>
              </a:rPr>
              <a:t>dell’UNICO  SENZA CAUSA </a:t>
            </a:r>
            <a:r>
              <a:rPr sz="1200" dirty="0">
                <a:latin typeface="Times New Roman"/>
                <a:cs typeface="Times New Roman"/>
              </a:rPr>
              <a:t>— la causa </a:t>
            </a:r>
            <a:r>
              <a:rPr sz="1200" spc="-5" dirty="0">
                <a:latin typeface="Times New Roman"/>
                <a:cs typeface="Times New Roman"/>
              </a:rPr>
              <a:t>primordiale delle cause. Perciò </a:t>
            </a:r>
            <a:r>
              <a:rPr sz="1200" dirty="0">
                <a:latin typeface="Times New Roman"/>
                <a:cs typeface="Times New Roman"/>
              </a:rPr>
              <a:t>noi concettualizziamo </a:t>
            </a:r>
            <a:r>
              <a:rPr sz="1200" spc="-5" dirty="0">
                <a:latin typeface="Times New Roman"/>
                <a:cs typeface="Times New Roman"/>
              </a:rPr>
              <a:t>questo livello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valore filosofico come IO  SONO, insegnando allo </a:t>
            </a:r>
            <a:r>
              <a:rPr sz="1200" dirty="0">
                <a:latin typeface="Times New Roman"/>
                <a:cs typeface="Times New Roman"/>
              </a:rPr>
              <a:t>stesso tempo a tutte le </a:t>
            </a:r>
            <a:r>
              <a:rPr sz="1200" spc="-5" dirty="0">
                <a:latin typeface="Times New Roman"/>
                <a:cs typeface="Times New Roman"/>
              </a:rPr>
              <a:t>creature </a:t>
            </a:r>
            <a:r>
              <a:rPr sz="1200" dirty="0">
                <a:latin typeface="Times New Roman"/>
                <a:cs typeface="Times New Roman"/>
              </a:rPr>
              <a:t>che il </a:t>
            </a:r>
            <a:r>
              <a:rPr sz="1200" spc="-5" dirty="0">
                <a:latin typeface="Times New Roman"/>
                <a:cs typeface="Times New Roman"/>
              </a:rPr>
              <a:t>Figlio Eterno </a:t>
            </a:r>
            <a:r>
              <a:rPr sz="1200" dirty="0">
                <a:latin typeface="Times New Roman"/>
                <a:cs typeface="Times New Roman"/>
              </a:rPr>
              <a:t>e lo Spirito </a:t>
            </a:r>
            <a:r>
              <a:rPr sz="1200" spc="-5" dirty="0">
                <a:latin typeface="Times New Roman"/>
                <a:cs typeface="Times New Roman"/>
              </a:rPr>
              <a:t>Infinito sono coeterni </a:t>
            </a:r>
            <a:r>
              <a:rPr sz="1200" dirty="0">
                <a:latin typeface="Times New Roman"/>
                <a:cs typeface="Times New Roman"/>
              </a:rPr>
              <a:t>con </a:t>
            </a:r>
            <a:r>
              <a:rPr sz="1200" spc="-5" dirty="0">
                <a:latin typeface="Times New Roman"/>
                <a:cs typeface="Times New Roman"/>
              </a:rPr>
              <a:t>l’IO SONO; </a:t>
            </a:r>
            <a:r>
              <a:rPr sz="1200" dirty="0">
                <a:latin typeface="Times New Roman"/>
                <a:cs typeface="Times New Roman"/>
              </a:rPr>
              <a:t>in  </a:t>
            </a:r>
            <a:r>
              <a:rPr sz="1200" spc="-5" dirty="0">
                <a:latin typeface="Times New Roman"/>
                <a:cs typeface="Times New Roman"/>
              </a:rPr>
              <a:t>altri termini, </a:t>
            </a:r>
            <a:r>
              <a:rPr sz="1200" dirty="0">
                <a:latin typeface="Times New Roman"/>
                <a:cs typeface="Times New Roman"/>
              </a:rPr>
              <a:t>che non c’è mai </a:t>
            </a:r>
            <a:r>
              <a:rPr sz="1200" spc="-5" dirty="0">
                <a:latin typeface="Times New Roman"/>
                <a:cs typeface="Times New Roman"/>
              </a:rPr>
              <a:t>stato </a:t>
            </a:r>
            <a:r>
              <a:rPr sz="1200" dirty="0">
                <a:latin typeface="Times New Roman"/>
                <a:cs typeface="Times New Roman"/>
              </a:rPr>
              <a:t>un momento in </a:t>
            </a:r>
            <a:r>
              <a:rPr sz="1200" spc="-5" dirty="0">
                <a:latin typeface="Times New Roman"/>
                <a:cs typeface="Times New Roman"/>
              </a:rPr>
              <a:t>cui l’IO SONO </a:t>
            </a:r>
            <a:r>
              <a:rPr sz="1200" dirty="0">
                <a:latin typeface="Times New Roman"/>
                <a:cs typeface="Times New Roman"/>
              </a:rPr>
              <a:t>non fosse il </a:t>
            </a:r>
            <a:r>
              <a:rPr sz="1200" i="1" dirty="0">
                <a:latin typeface="Times New Roman"/>
                <a:cs typeface="Times New Roman"/>
              </a:rPr>
              <a:t>Padre </a:t>
            </a:r>
            <a:r>
              <a:rPr sz="1200" spc="-5" dirty="0">
                <a:latin typeface="Times New Roman"/>
                <a:cs typeface="Times New Roman"/>
              </a:rPr>
              <a:t>del Figlio e, </a:t>
            </a:r>
            <a:r>
              <a:rPr sz="1200" dirty="0">
                <a:latin typeface="Times New Roman"/>
                <a:cs typeface="Times New Roman"/>
              </a:rPr>
              <a:t>con </a:t>
            </a:r>
            <a:r>
              <a:rPr sz="1200" spc="-5" dirty="0">
                <a:latin typeface="Times New Roman"/>
                <a:cs typeface="Times New Roman"/>
              </a:rPr>
              <a:t>quest’ultimo, dello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Spirito.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55880">
              <a:lnSpc>
                <a:spcPts val="1380"/>
              </a:lnSpc>
            </a:pPr>
            <a:r>
              <a:rPr sz="1200" baseline="38194" dirty="0">
                <a:latin typeface="Times New Roman"/>
                <a:cs typeface="Times New Roman"/>
              </a:rPr>
              <a:t>(6.4) </a:t>
            </a:r>
            <a:r>
              <a:rPr sz="1200" spc="-7" baseline="38194" dirty="0">
                <a:latin typeface="Times New Roman"/>
                <a:cs typeface="Times New Roman"/>
              </a:rPr>
              <a:t>0:3.24 </a:t>
            </a:r>
            <a:r>
              <a:rPr sz="1200" i="1" spc="-5" dirty="0">
                <a:latin typeface="Times New Roman"/>
                <a:cs typeface="Times New Roman"/>
              </a:rPr>
              <a:t>L’Infinito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impiegato </a:t>
            </a:r>
            <a:r>
              <a:rPr sz="1200" dirty="0">
                <a:latin typeface="Times New Roman"/>
                <a:cs typeface="Times New Roman"/>
              </a:rPr>
              <a:t>per indicare la pienezza — la </a:t>
            </a:r>
            <a:r>
              <a:rPr sz="1200" spc="-5" dirty="0">
                <a:latin typeface="Times New Roman"/>
                <a:cs typeface="Times New Roman"/>
              </a:rPr>
              <a:t>finalità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implicita nel primato </a:t>
            </a:r>
            <a:r>
              <a:rPr sz="1200" dirty="0">
                <a:latin typeface="Times New Roman"/>
                <a:cs typeface="Times New Roman"/>
              </a:rPr>
              <a:t>della Prima </a:t>
            </a:r>
            <a:r>
              <a:rPr sz="1200" spc="-5" dirty="0">
                <a:latin typeface="Times New Roman"/>
                <a:cs typeface="Times New Roman"/>
              </a:rPr>
              <a:t>Sorgente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Centro. L’IO  SONO </a:t>
            </a:r>
            <a:r>
              <a:rPr sz="1200" i="1" spc="-5" dirty="0">
                <a:latin typeface="Times New Roman"/>
                <a:cs typeface="Times New Roman"/>
              </a:rPr>
              <a:t>teorico </a:t>
            </a:r>
            <a:r>
              <a:rPr sz="1200" dirty="0">
                <a:latin typeface="Times New Roman"/>
                <a:cs typeface="Times New Roman"/>
              </a:rPr>
              <a:t>è per la creatura </a:t>
            </a:r>
            <a:r>
              <a:rPr sz="1200" spc="-5" dirty="0">
                <a:latin typeface="Times New Roman"/>
                <a:cs typeface="Times New Roman"/>
              </a:rPr>
              <a:t>un’estensione filosofica della “infinità della volontà”,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l’Infinito </a:t>
            </a:r>
            <a:r>
              <a:rPr sz="1200" dirty="0">
                <a:latin typeface="Times New Roman"/>
                <a:cs typeface="Times New Roman"/>
              </a:rPr>
              <a:t>è un </a:t>
            </a:r>
            <a:r>
              <a:rPr sz="1200" spc="-5" dirty="0">
                <a:latin typeface="Times New Roman"/>
                <a:cs typeface="Times New Roman"/>
              </a:rPr>
              <a:t>livello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valore </a:t>
            </a:r>
            <a:r>
              <a:rPr sz="1200" i="1" dirty="0">
                <a:latin typeface="Times New Roman"/>
                <a:cs typeface="Times New Roman"/>
              </a:rPr>
              <a:t>attuale </a:t>
            </a:r>
            <a:r>
              <a:rPr sz="1200" spc="-5" dirty="0">
                <a:latin typeface="Times New Roman"/>
                <a:cs typeface="Times New Roman"/>
              </a:rPr>
              <a:t>che  rappresenta l’intensione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eternità della </a:t>
            </a:r>
            <a:r>
              <a:rPr sz="1200" dirty="0">
                <a:latin typeface="Times New Roman"/>
                <a:cs typeface="Times New Roman"/>
              </a:rPr>
              <a:t>vera infinità </a:t>
            </a:r>
            <a:r>
              <a:rPr sz="1200" spc="-5" dirty="0">
                <a:latin typeface="Times New Roman"/>
                <a:cs typeface="Times New Roman"/>
              </a:rPr>
              <a:t>del libero arbitrio </a:t>
            </a:r>
            <a:r>
              <a:rPr sz="1200" dirty="0">
                <a:latin typeface="Times New Roman"/>
                <a:cs typeface="Times New Roman"/>
              </a:rPr>
              <a:t>assoluto e </a:t>
            </a:r>
            <a:r>
              <a:rPr sz="1200" spc="-5" dirty="0">
                <a:latin typeface="Times New Roman"/>
                <a:cs typeface="Times New Roman"/>
              </a:rPr>
              <a:t>senza </a:t>
            </a:r>
            <a:r>
              <a:rPr sz="1200" dirty="0">
                <a:latin typeface="Times New Roman"/>
                <a:cs typeface="Times New Roman"/>
              </a:rPr>
              <a:t>vincoli del </a:t>
            </a:r>
            <a:r>
              <a:rPr sz="1200" spc="-5" dirty="0">
                <a:latin typeface="Times New Roman"/>
                <a:cs typeface="Times New Roman"/>
              </a:rPr>
              <a:t>Padre Universale. Questo  concetto </a:t>
            </a:r>
            <a:r>
              <a:rPr sz="1200" dirty="0">
                <a:latin typeface="Times New Roman"/>
                <a:cs typeface="Times New Roman"/>
              </a:rPr>
              <a:t>è talvolta </a:t>
            </a:r>
            <a:r>
              <a:rPr sz="1200" spc="-5" dirty="0">
                <a:latin typeface="Times New Roman"/>
                <a:cs typeface="Times New Roman"/>
              </a:rPr>
              <a:t>designato l’Infinito-Padre.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139700">
              <a:lnSpc>
                <a:spcPct val="95900"/>
              </a:lnSpc>
              <a:spcBef>
                <a:spcPts val="5"/>
              </a:spcBef>
            </a:pPr>
            <a:r>
              <a:rPr sz="1200" baseline="38194" dirty="0">
                <a:latin typeface="Times New Roman"/>
                <a:cs typeface="Times New Roman"/>
              </a:rPr>
              <a:t>(6.5) </a:t>
            </a:r>
            <a:r>
              <a:rPr sz="1200" spc="-7" baseline="38194" dirty="0">
                <a:latin typeface="Times New Roman"/>
                <a:cs typeface="Times New Roman"/>
              </a:rPr>
              <a:t>0:3.25 </a:t>
            </a:r>
            <a:r>
              <a:rPr sz="1200" spc="-5" dirty="0">
                <a:latin typeface="Times New Roman"/>
                <a:cs typeface="Times New Roman"/>
              </a:rPr>
              <a:t>Gran parte della confusione </a:t>
            </a:r>
            <a:r>
              <a:rPr sz="1200" dirty="0">
                <a:latin typeface="Times New Roman"/>
                <a:cs typeface="Times New Roman"/>
              </a:rPr>
              <a:t>di tutti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ordini di </a:t>
            </a:r>
            <a:r>
              <a:rPr sz="1200" spc="-5" dirty="0">
                <a:latin typeface="Times New Roman"/>
                <a:cs typeface="Times New Roman"/>
              </a:rPr>
              <a:t>esseri, inferiori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superiori, </a:t>
            </a:r>
            <a:r>
              <a:rPr sz="1200" dirty="0">
                <a:latin typeface="Times New Roman"/>
                <a:cs typeface="Times New Roman"/>
              </a:rPr>
              <a:t>nei loro </a:t>
            </a:r>
            <a:r>
              <a:rPr sz="1200" spc="-5" dirty="0">
                <a:latin typeface="Times New Roman"/>
                <a:cs typeface="Times New Roman"/>
              </a:rPr>
              <a:t>sforzi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scoprire </a:t>
            </a:r>
            <a:r>
              <a:rPr sz="1200" dirty="0">
                <a:latin typeface="Times New Roman"/>
                <a:cs typeface="Times New Roman"/>
              </a:rPr>
              <a:t>l’Infinito-Padre, è  </a:t>
            </a:r>
            <a:r>
              <a:rPr sz="1200" spc="-5" dirty="0">
                <a:latin typeface="Times New Roman"/>
                <a:cs typeface="Times New Roman"/>
              </a:rPr>
              <a:t>inerente ai loro </a:t>
            </a:r>
            <a:r>
              <a:rPr sz="1200" dirty="0">
                <a:latin typeface="Times New Roman"/>
                <a:cs typeface="Times New Roman"/>
              </a:rPr>
              <a:t>limiti di </a:t>
            </a:r>
            <a:r>
              <a:rPr sz="1200" spc="-5" dirty="0">
                <a:latin typeface="Times New Roman"/>
                <a:cs typeface="Times New Roman"/>
              </a:rPr>
              <a:t>comprensione.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primato assoluto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Padre Universale </a:t>
            </a:r>
            <a:r>
              <a:rPr sz="1200" dirty="0">
                <a:latin typeface="Times New Roman"/>
                <a:cs typeface="Times New Roman"/>
              </a:rPr>
              <a:t>non è </a:t>
            </a:r>
            <a:r>
              <a:rPr sz="1200" spc="-5" dirty="0">
                <a:latin typeface="Times New Roman"/>
                <a:cs typeface="Times New Roman"/>
              </a:rPr>
              <a:t>evidente sui livelli subinfiniti. </a:t>
            </a:r>
            <a:r>
              <a:rPr sz="1200" dirty="0">
                <a:latin typeface="Times New Roman"/>
                <a:cs typeface="Times New Roman"/>
              </a:rPr>
              <a:t>È quindi  </a:t>
            </a:r>
            <a:r>
              <a:rPr sz="1200" spc="-5" dirty="0">
                <a:latin typeface="Times New Roman"/>
                <a:cs typeface="Times New Roman"/>
              </a:rPr>
              <a:t>probabile che </a:t>
            </a:r>
            <a:r>
              <a:rPr sz="1200" dirty="0">
                <a:latin typeface="Times New Roman"/>
                <a:cs typeface="Times New Roman"/>
              </a:rPr>
              <a:t>solo il </a:t>
            </a:r>
            <a:r>
              <a:rPr sz="1200" spc="-5" dirty="0">
                <a:latin typeface="Times New Roman"/>
                <a:cs typeface="Times New Roman"/>
              </a:rPr>
              <a:t>Figlio Eterno </a:t>
            </a:r>
            <a:r>
              <a:rPr sz="1200" dirty="0">
                <a:latin typeface="Times New Roman"/>
                <a:cs typeface="Times New Roman"/>
              </a:rPr>
              <a:t>e lo Spirito </a:t>
            </a:r>
            <a:r>
              <a:rPr sz="1200" spc="-5" dirty="0">
                <a:latin typeface="Times New Roman"/>
                <a:cs typeface="Times New Roman"/>
              </a:rPr>
              <a:t>Infinito conoscano </a:t>
            </a:r>
            <a:r>
              <a:rPr sz="1200" dirty="0">
                <a:latin typeface="Times New Roman"/>
                <a:cs typeface="Times New Roman"/>
              </a:rPr>
              <a:t>veramente il </a:t>
            </a:r>
            <a:r>
              <a:rPr sz="1200" spc="-5" dirty="0">
                <a:latin typeface="Times New Roman"/>
                <a:cs typeface="Times New Roman"/>
              </a:rPr>
              <a:t>Padre come infinità; per </a:t>
            </a:r>
            <a:r>
              <a:rPr sz="1200" dirty="0">
                <a:latin typeface="Times New Roman"/>
                <a:cs typeface="Times New Roman"/>
              </a:rPr>
              <a:t>tutte le </a:t>
            </a:r>
            <a:r>
              <a:rPr sz="1200" spc="-5" dirty="0">
                <a:latin typeface="Times New Roman"/>
                <a:cs typeface="Times New Roman"/>
              </a:rPr>
              <a:t>altre </a:t>
            </a:r>
            <a:r>
              <a:rPr sz="1200" dirty="0">
                <a:latin typeface="Times New Roman"/>
                <a:cs typeface="Times New Roman"/>
              </a:rPr>
              <a:t>personalità un  tale </a:t>
            </a:r>
            <a:r>
              <a:rPr sz="1200" spc="-5" dirty="0">
                <a:latin typeface="Times New Roman"/>
                <a:cs typeface="Times New Roman"/>
              </a:rPr>
              <a:t>concetto rappresenta l’esercizio </a:t>
            </a:r>
            <a:r>
              <a:rPr sz="1200" dirty="0">
                <a:latin typeface="Times New Roman"/>
                <a:cs typeface="Times New Roman"/>
              </a:rPr>
              <a:t>della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fede.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7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170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97850" cy="37820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76200">
              <a:lnSpc>
                <a:spcPts val="1410"/>
              </a:lnSpc>
              <a:spcBef>
                <a:spcPts val="10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(98.4) 9:0.4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Universi </a:t>
            </a:r>
            <a:r>
              <a:rPr sz="1200" spc="-5" dirty="0">
                <a:latin typeface="Times New Roman"/>
                <a:cs typeface="Times New Roman"/>
              </a:rPr>
              <a:t>gli agenti dell’Attore Congiunto </a:t>
            </a:r>
            <a:r>
              <a:rPr sz="1200" dirty="0">
                <a:latin typeface="Times New Roman"/>
                <a:cs typeface="Times New Roman"/>
              </a:rPr>
              <a:t>manipolano </a:t>
            </a:r>
            <a:r>
              <a:rPr sz="1200" spc="-5" dirty="0">
                <a:latin typeface="Times New Roman"/>
                <a:cs typeface="Times New Roman"/>
              </a:rPr>
              <a:t>incessantemente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forze </a:t>
            </a:r>
            <a:r>
              <a:rPr sz="1200" dirty="0">
                <a:latin typeface="Times New Roman"/>
                <a:cs typeface="Times New Roman"/>
              </a:rPr>
              <a:t>e le </a:t>
            </a:r>
            <a:r>
              <a:rPr sz="1200" spc="-5" dirty="0">
                <a:latin typeface="Times New Roman"/>
                <a:cs typeface="Times New Roman"/>
              </a:rPr>
              <a:t>energie </a:t>
            </a:r>
            <a:r>
              <a:rPr sz="1200" dirty="0">
                <a:latin typeface="Times New Roman"/>
                <a:cs typeface="Times New Roman"/>
              </a:rPr>
              <a:t>di tutto lo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spazio.</a:t>
            </a:r>
            <a:endParaRPr sz="1200">
              <a:latin typeface="Times New Roman"/>
              <a:cs typeface="Times New Roman"/>
            </a:endParaRPr>
          </a:p>
          <a:p>
            <a:pPr marL="76200" marR="659130">
              <a:lnSpc>
                <a:spcPts val="1380"/>
              </a:lnSpc>
              <a:spcBef>
                <a:spcPts val="65"/>
              </a:spcBef>
            </a:pPr>
            <a:r>
              <a:rPr sz="1200" dirty="0">
                <a:latin typeface="Times New Roman"/>
                <a:cs typeface="Times New Roman"/>
              </a:rPr>
              <a:t>Come la Prima </a:t>
            </a:r>
            <a:r>
              <a:rPr sz="1200" spc="-5" dirty="0">
                <a:latin typeface="Times New Roman"/>
                <a:cs typeface="Times New Roman"/>
              </a:rPr>
              <a:t>Sorgente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Centro, </a:t>
            </a:r>
            <a:r>
              <a:rPr sz="1200" dirty="0">
                <a:latin typeface="Times New Roman"/>
                <a:cs typeface="Times New Roman"/>
              </a:rPr>
              <a:t>la Terza </a:t>
            </a:r>
            <a:r>
              <a:rPr sz="1200" spc="-5" dirty="0">
                <a:latin typeface="Times New Roman"/>
                <a:cs typeface="Times New Roman"/>
              </a:rPr>
              <a:t>reagisce sia allo spirituale sia </a:t>
            </a:r>
            <a:r>
              <a:rPr sz="1200" dirty="0">
                <a:latin typeface="Times New Roman"/>
                <a:cs typeface="Times New Roman"/>
              </a:rPr>
              <a:t>al </a:t>
            </a:r>
            <a:r>
              <a:rPr sz="1200" spc="-5" dirty="0">
                <a:latin typeface="Times New Roman"/>
                <a:cs typeface="Times New Roman"/>
              </a:rPr>
              <a:t>materiale. L’Attore Congiunto </a:t>
            </a:r>
            <a:r>
              <a:rPr sz="1200" dirty="0">
                <a:latin typeface="Times New Roman"/>
                <a:cs typeface="Times New Roman"/>
              </a:rPr>
              <a:t>è la </a:t>
            </a:r>
            <a:r>
              <a:rPr sz="1200" spc="-5" dirty="0">
                <a:latin typeface="Times New Roman"/>
                <a:cs typeface="Times New Roman"/>
              </a:rPr>
              <a:t>rivelazione  dell’unità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Dio, </a:t>
            </a:r>
            <a:r>
              <a:rPr sz="1200" dirty="0">
                <a:latin typeface="Times New Roman"/>
                <a:cs typeface="Times New Roman"/>
              </a:rPr>
              <a:t>in cui tutte le </a:t>
            </a:r>
            <a:r>
              <a:rPr sz="1200" spc="-5" dirty="0">
                <a:latin typeface="Times New Roman"/>
                <a:cs typeface="Times New Roman"/>
              </a:rPr>
              <a:t>cose consistono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cose, significati </a:t>
            </a:r>
            <a:r>
              <a:rPr sz="1200" dirty="0">
                <a:latin typeface="Times New Roman"/>
                <a:cs typeface="Times New Roman"/>
              </a:rPr>
              <a:t>e valori; </a:t>
            </a:r>
            <a:r>
              <a:rPr sz="1200" spc="-5" dirty="0">
                <a:latin typeface="Times New Roman"/>
                <a:cs typeface="Times New Roman"/>
              </a:rPr>
              <a:t>energie, menti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spiriti.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499109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(98.5) 9:0.5 </a:t>
            </a:r>
            <a:r>
              <a:rPr sz="1200" spc="-15" dirty="0">
                <a:latin typeface="Times New Roman"/>
                <a:cs typeface="Times New Roman"/>
              </a:rPr>
              <a:t>Lo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Infinito pervade </a:t>
            </a:r>
            <a:r>
              <a:rPr sz="1200" dirty="0">
                <a:latin typeface="Times New Roman"/>
                <a:cs typeface="Times New Roman"/>
              </a:rPr>
              <a:t>tutto lo </a:t>
            </a:r>
            <a:r>
              <a:rPr sz="1200" spc="-5" dirty="0">
                <a:latin typeface="Times New Roman"/>
                <a:cs typeface="Times New Roman"/>
              </a:rPr>
              <a:t>spazio; egli abita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cerchio dell’eternità; </a:t>
            </a:r>
            <a:r>
              <a:rPr sz="1200" dirty="0">
                <a:latin typeface="Times New Roman"/>
                <a:cs typeface="Times New Roman"/>
              </a:rPr>
              <a:t>e lo Spirito, come il </a:t>
            </a:r>
            <a:r>
              <a:rPr sz="1200" spc="-5" dirty="0">
                <a:latin typeface="Times New Roman"/>
                <a:cs typeface="Times New Roman"/>
              </a:rPr>
              <a:t>Padre 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Figlio, </a:t>
            </a:r>
            <a:r>
              <a:rPr sz="1200" dirty="0">
                <a:latin typeface="Times New Roman"/>
                <a:cs typeface="Times New Roman"/>
              </a:rPr>
              <a:t>è  </a:t>
            </a:r>
            <a:r>
              <a:rPr sz="1200" spc="-5" dirty="0">
                <a:latin typeface="Times New Roman"/>
                <a:cs typeface="Times New Roman"/>
              </a:rPr>
              <a:t>perfetto ed immutabile </a:t>
            </a:r>
            <a:r>
              <a:rPr sz="1200" dirty="0">
                <a:latin typeface="Times New Roman"/>
                <a:cs typeface="Times New Roman"/>
              </a:rPr>
              <a:t>—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assoluto.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5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1. </a:t>
            </a:r>
            <a:r>
              <a:rPr sz="1600" b="1" spc="-10" dirty="0">
                <a:solidFill>
                  <a:srgbClr val="1F487C"/>
                </a:solidFill>
                <a:latin typeface="Times New Roman"/>
                <a:cs typeface="Times New Roman"/>
              </a:rPr>
              <a:t>Gli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attributi </a:t>
            </a: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della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Terza Sorgente e</a:t>
            </a:r>
            <a:r>
              <a:rPr sz="1600" b="1" spc="-10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Centro</a:t>
            </a:r>
            <a:endParaRPr sz="1600">
              <a:latin typeface="Times New Roman"/>
              <a:cs typeface="Times New Roman"/>
            </a:endParaRPr>
          </a:p>
          <a:p>
            <a:pPr marL="76200" marR="55880">
              <a:lnSpc>
                <a:spcPct val="95900"/>
              </a:lnSpc>
              <a:spcBef>
                <a:spcPts val="137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(98.6) 9:1.1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Terza Sorgente e </a:t>
            </a:r>
            <a:r>
              <a:rPr sz="1200" spc="-5" dirty="0">
                <a:latin typeface="Times New Roman"/>
                <a:cs typeface="Times New Roman"/>
              </a:rPr>
              <a:t>Centro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conosciuta con </a:t>
            </a:r>
            <a:r>
              <a:rPr sz="1200" dirty="0">
                <a:latin typeface="Times New Roman"/>
                <a:cs typeface="Times New Roman"/>
              </a:rPr>
              <a:t>molti nomi, </a:t>
            </a:r>
            <a:r>
              <a:rPr sz="1200" spc="-5" dirty="0">
                <a:latin typeface="Times New Roman"/>
                <a:cs typeface="Times New Roman"/>
              </a:rPr>
              <a:t>che indicano </a:t>
            </a:r>
            <a:r>
              <a:rPr sz="1200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delle relazioni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identificano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funzioni:  in quanto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lo Spirito </a:t>
            </a:r>
            <a:r>
              <a:rPr sz="1200" spc="-10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è la </a:t>
            </a:r>
            <a:r>
              <a:rPr sz="1200" spc="-5" dirty="0">
                <a:latin typeface="Times New Roman"/>
                <a:cs typeface="Times New Roman"/>
              </a:rPr>
              <a:t>personalità coordinata </a:t>
            </a:r>
            <a:r>
              <a:rPr sz="1200" dirty="0">
                <a:latin typeface="Times New Roman"/>
                <a:cs typeface="Times New Roman"/>
              </a:rPr>
              <a:t>e l’uguale divino 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Padre.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quanto Spirito </a:t>
            </a:r>
            <a:r>
              <a:rPr sz="1200" spc="-5" dirty="0">
                <a:latin typeface="Times New Roman"/>
                <a:cs typeface="Times New Roman"/>
              </a:rPr>
              <a:t>Infinito  egli </a:t>
            </a:r>
            <a:r>
              <a:rPr sz="1200" dirty="0">
                <a:latin typeface="Times New Roman"/>
                <a:cs typeface="Times New Roman"/>
              </a:rPr>
              <a:t>è un’influenza </a:t>
            </a:r>
            <a:r>
              <a:rPr sz="1200" spc="-5" dirty="0">
                <a:latin typeface="Times New Roman"/>
                <a:cs typeface="Times New Roman"/>
              </a:rPr>
              <a:t>spirituale onnipresente.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quanto </a:t>
            </a:r>
            <a:r>
              <a:rPr sz="1200" spc="-5" dirty="0">
                <a:latin typeface="Times New Roman"/>
                <a:cs typeface="Times New Roman"/>
              </a:rPr>
              <a:t>Manipolatore Universale egli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l’antenato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creature che </a:t>
            </a:r>
            <a:r>
              <a:rPr sz="1200" dirty="0">
                <a:latin typeface="Times New Roman"/>
                <a:cs typeface="Times New Roman"/>
              </a:rPr>
              <a:t>controllano il  </a:t>
            </a:r>
            <a:r>
              <a:rPr sz="1200" spc="-5" dirty="0">
                <a:latin typeface="Times New Roman"/>
                <a:cs typeface="Times New Roman"/>
              </a:rPr>
              <a:t>potere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l’attivatore delle forze cosmiche dello </a:t>
            </a:r>
            <a:r>
              <a:rPr sz="1200" dirty="0">
                <a:latin typeface="Times New Roman"/>
                <a:cs typeface="Times New Roman"/>
              </a:rPr>
              <a:t>spazio.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quanto </a:t>
            </a:r>
            <a:r>
              <a:rPr sz="1200" spc="-5" dirty="0">
                <a:latin typeface="Times New Roman"/>
                <a:cs typeface="Times New Roman"/>
              </a:rPr>
              <a:t>Attore Congiunto egli </a:t>
            </a:r>
            <a:r>
              <a:rPr sz="1200" dirty="0">
                <a:latin typeface="Times New Roman"/>
                <a:cs typeface="Times New Roman"/>
              </a:rPr>
              <a:t>è il </a:t>
            </a:r>
            <a:r>
              <a:rPr sz="1200" spc="-5" dirty="0">
                <a:latin typeface="Times New Roman"/>
                <a:cs typeface="Times New Roman"/>
              </a:rPr>
              <a:t>rappresentante congiunto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l’associato  esecutivo del </a:t>
            </a:r>
            <a:r>
              <a:rPr sz="1200" dirty="0">
                <a:latin typeface="Times New Roman"/>
                <a:cs typeface="Times New Roman"/>
              </a:rPr>
              <a:t>Padre-Figlio.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quanto </a:t>
            </a:r>
            <a:r>
              <a:rPr sz="1200" spc="-5" dirty="0">
                <a:latin typeface="Times New Roman"/>
                <a:cs typeface="Times New Roman"/>
              </a:rPr>
              <a:t>Mente Assoluta egli </a:t>
            </a:r>
            <a:r>
              <a:rPr sz="1200" dirty="0">
                <a:latin typeface="Times New Roman"/>
                <a:cs typeface="Times New Roman"/>
              </a:rPr>
              <a:t>è la </a:t>
            </a:r>
            <a:r>
              <a:rPr sz="1200" spc="-5" dirty="0">
                <a:latin typeface="Times New Roman"/>
                <a:cs typeface="Times New Roman"/>
              </a:rPr>
              <a:t>sorgente della </a:t>
            </a:r>
            <a:r>
              <a:rPr sz="1200" dirty="0">
                <a:latin typeface="Times New Roman"/>
                <a:cs typeface="Times New Roman"/>
              </a:rPr>
              <a:t>dotazione </a:t>
            </a:r>
            <a:r>
              <a:rPr sz="1200" spc="-5" dirty="0">
                <a:latin typeface="Times New Roman"/>
                <a:cs typeface="Times New Roman"/>
              </a:rPr>
              <a:t>dell’intelletto </a:t>
            </a:r>
            <a:r>
              <a:rPr sz="1200" dirty="0">
                <a:latin typeface="Times New Roman"/>
                <a:cs typeface="Times New Roman"/>
              </a:rPr>
              <a:t>in tutti </a:t>
            </a:r>
            <a:r>
              <a:rPr sz="1200" spc="-5" dirty="0">
                <a:latin typeface="Times New Roman"/>
                <a:cs typeface="Times New Roman"/>
              </a:rPr>
              <a:t>gli Universi.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quanto  </a:t>
            </a:r>
            <a:r>
              <a:rPr sz="1200" spc="-5" dirty="0">
                <a:latin typeface="Times New Roman"/>
                <a:cs typeface="Times New Roman"/>
              </a:rPr>
              <a:t>Dio d’Azione egli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l’antenato </a:t>
            </a:r>
            <a:r>
              <a:rPr sz="1200" dirty="0">
                <a:latin typeface="Times New Roman"/>
                <a:cs typeface="Times New Roman"/>
              </a:rPr>
              <a:t>effettivo del movimento, </a:t>
            </a:r>
            <a:r>
              <a:rPr sz="1200" spc="-5" dirty="0">
                <a:latin typeface="Times New Roman"/>
                <a:cs typeface="Times New Roman"/>
              </a:rPr>
              <a:t>del cambiamento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delle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relazioni.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1430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(99.1) 9:1.2 </a:t>
            </a:r>
            <a:r>
              <a:rPr sz="1200" spc="-5" dirty="0">
                <a:latin typeface="Times New Roman"/>
                <a:cs typeface="Times New Roman"/>
              </a:rPr>
              <a:t>Alcuni degli </a:t>
            </a:r>
            <a:r>
              <a:rPr sz="1200" dirty="0">
                <a:latin typeface="Times New Roman"/>
                <a:cs typeface="Times New Roman"/>
              </a:rPr>
              <a:t>attributi della </a:t>
            </a:r>
            <a:r>
              <a:rPr sz="1200" spc="-5" dirty="0">
                <a:latin typeface="Times New Roman"/>
                <a:cs typeface="Times New Roman"/>
              </a:rPr>
              <a:t>Terza Sorgente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Centro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derivati dal Padre, alcuni </a:t>
            </a:r>
            <a:r>
              <a:rPr sz="1200" dirty="0">
                <a:latin typeface="Times New Roman"/>
                <a:cs typeface="Times New Roman"/>
              </a:rPr>
              <a:t>dal Figlio, </a:t>
            </a:r>
            <a:r>
              <a:rPr sz="1200" spc="-5" dirty="0">
                <a:latin typeface="Times New Roman"/>
                <a:cs typeface="Times New Roman"/>
              </a:rPr>
              <a:t>mentre altri ancora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si  riscontrano attivamente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personalmente presenti </a:t>
            </a:r>
            <a:r>
              <a:rPr sz="1200" dirty="0">
                <a:latin typeface="Times New Roman"/>
                <a:cs typeface="Times New Roman"/>
              </a:rPr>
              <a:t>né </a:t>
            </a:r>
            <a:r>
              <a:rPr sz="1200" spc="-5" dirty="0">
                <a:latin typeface="Times New Roman"/>
                <a:cs typeface="Times New Roman"/>
              </a:rPr>
              <a:t>nel Padre </a:t>
            </a:r>
            <a:r>
              <a:rPr sz="1200" spc="5" dirty="0">
                <a:latin typeface="Times New Roman"/>
                <a:cs typeface="Times New Roman"/>
              </a:rPr>
              <a:t>né </a:t>
            </a:r>
            <a:r>
              <a:rPr sz="1200" spc="-5" dirty="0">
                <a:latin typeface="Times New Roman"/>
                <a:cs typeface="Times New Roman"/>
              </a:rPr>
              <a:t>nel </a:t>
            </a:r>
            <a:r>
              <a:rPr sz="1200" dirty="0">
                <a:latin typeface="Times New Roman"/>
                <a:cs typeface="Times New Roman"/>
              </a:rPr>
              <a:t>Figlio — </a:t>
            </a:r>
            <a:r>
              <a:rPr sz="1200" spc="-5" dirty="0">
                <a:latin typeface="Times New Roman"/>
                <a:cs typeface="Times New Roman"/>
              </a:rPr>
              <a:t>attributi che </a:t>
            </a:r>
            <a:r>
              <a:rPr sz="1200" dirty="0">
                <a:latin typeface="Times New Roman"/>
                <a:cs typeface="Times New Roman"/>
              </a:rPr>
              <a:t>possono </a:t>
            </a:r>
            <a:r>
              <a:rPr sz="1200" spc="-5" dirty="0">
                <a:latin typeface="Times New Roman"/>
                <a:cs typeface="Times New Roman"/>
              </a:rPr>
              <a:t>difficilmente essere </a:t>
            </a:r>
            <a:r>
              <a:rPr sz="1200" dirty="0">
                <a:latin typeface="Times New Roman"/>
                <a:cs typeface="Times New Roman"/>
              </a:rPr>
              <a:t>spiegati </a:t>
            </a:r>
            <a:r>
              <a:rPr sz="1200" spc="-5" dirty="0">
                <a:latin typeface="Times New Roman"/>
                <a:cs typeface="Times New Roman"/>
              </a:rPr>
              <a:t>se 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supponendo che l’associazione Padre-Figlio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eterna </a:t>
            </a:r>
            <a:r>
              <a:rPr sz="1200" dirty="0">
                <a:latin typeface="Times New Roman"/>
                <a:cs typeface="Times New Roman"/>
              </a:rPr>
              <a:t>la Terza Sorgente e </a:t>
            </a:r>
            <a:r>
              <a:rPr sz="1200" spc="-5" dirty="0">
                <a:latin typeface="Times New Roman"/>
                <a:cs typeface="Times New Roman"/>
              </a:rPr>
              <a:t>Centro </a:t>
            </a:r>
            <a:r>
              <a:rPr sz="1200" dirty="0">
                <a:latin typeface="Times New Roman"/>
                <a:cs typeface="Times New Roman"/>
              </a:rPr>
              <a:t>funzioni </a:t>
            </a:r>
            <a:r>
              <a:rPr sz="1200" spc="-5" dirty="0">
                <a:latin typeface="Times New Roman"/>
                <a:cs typeface="Times New Roman"/>
              </a:rPr>
              <a:t>costantemente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consonanza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con</a:t>
            </a:r>
            <a:endParaRPr sz="1200">
              <a:latin typeface="Times New Roman"/>
              <a:cs typeface="Times New Roman"/>
            </a:endParaRPr>
          </a:p>
          <a:p>
            <a:pPr marL="76200" marR="498475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l’eterno </a:t>
            </a:r>
            <a:r>
              <a:rPr sz="1200" dirty="0">
                <a:latin typeface="Times New Roman"/>
                <a:cs typeface="Times New Roman"/>
              </a:rPr>
              <a:t>fatto </a:t>
            </a:r>
            <a:r>
              <a:rPr sz="1200" spc="-5" dirty="0">
                <a:latin typeface="Times New Roman"/>
                <a:cs typeface="Times New Roman"/>
              </a:rPr>
              <a:t>dell’assolutezza del Paradiso </a:t>
            </a:r>
            <a:r>
              <a:rPr sz="1200" dirty="0">
                <a:latin typeface="Times New Roman"/>
                <a:cs typeface="Times New Roman"/>
              </a:rPr>
              <a:t>ed in riconoscimento di tale fatto.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Creatore Congiunto incorpora </a:t>
            </a:r>
            <a:r>
              <a:rPr sz="1200" dirty="0">
                <a:latin typeface="Times New Roman"/>
                <a:cs typeface="Times New Roman"/>
              </a:rPr>
              <a:t>la pienezza </a:t>
            </a:r>
            <a:r>
              <a:rPr sz="1200" spc="-5" dirty="0">
                <a:latin typeface="Times New Roman"/>
                <a:cs typeface="Times New Roman"/>
              </a:rPr>
              <a:t>dei  concetti </a:t>
            </a:r>
            <a:r>
              <a:rPr sz="1200" dirty="0">
                <a:latin typeface="Times New Roman"/>
                <a:cs typeface="Times New Roman"/>
              </a:rPr>
              <a:t>combinati ed infiniti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Prima e </a:t>
            </a:r>
            <a:r>
              <a:rPr sz="1200" spc="-5" dirty="0">
                <a:latin typeface="Times New Roman"/>
                <a:cs typeface="Times New Roman"/>
              </a:rPr>
              <a:t>della Seconda </a:t>
            </a:r>
            <a:r>
              <a:rPr sz="1200" dirty="0">
                <a:latin typeface="Times New Roman"/>
                <a:cs typeface="Times New Roman"/>
              </a:rPr>
              <a:t>Persona </a:t>
            </a:r>
            <a:r>
              <a:rPr sz="1200" spc="-5" dirty="0">
                <a:latin typeface="Times New Roman"/>
                <a:cs typeface="Times New Roman"/>
              </a:rPr>
              <a:t>della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Deità.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7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171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92134" cy="406971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63500" marR="5588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(99.2) 9:1.3 </a:t>
            </a:r>
            <a:r>
              <a:rPr sz="1200" spc="-5" dirty="0">
                <a:latin typeface="Times New Roman"/>
                <a:cs typeface="Times New Roman"/>
              </a:rPr>
              <a:t>Mentre considerate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Padre come creatore originale 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amministratore </a:t>
            </a:r>
            <a:r>
              <a:rPr sz="1200" dirty="0">
                <a:latin typeface="Times New Roman"/>
                <a:cs typeface="Times New Roman"/>
              </a:rPr>
              <a:t>spirituale, </a:t>
            </a:r>
            <a:r>
              <a:rPr sz="1200" spc="-5" dirty="0">
                <a:latin typeface="Times New Roman"/>
                <a:cs typeface="Times New Roman"/>
              </a:rPr>
              <a:t>dovreste </a:t>
            </a:r>
            <a:r>
              <a:rPr sz="1200" dirty="0">
                <a:latin typeface="Times New Roman"/>
                <a:cs typeface="Times New Roman"/>
              </a:rPr>
              <a:t>pensare alla </a:t>
            </a:r>
            <a:r>
              <a:rPr sz="1200" spc="-5" dirty="0">
                <a:latin typeface="Times New Roman"/>
                <a:cs typeface="Times New Roman"/>
              </a:rPr>
              <a:t>Terza  Sorgente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Centro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ad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coordinatore universale,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ministro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cooperazione illimitata. L’Attore Congiunto </a:t>
            </a:r>
            <a:r>
              <a:rPr sz="1200" dirty="0">
                <a:latin typeface="Times New Roman"/>
                <a:cs typeface="Times New Roman"/>
              </a:rPr>
              <a:t>è il correlatore di  tutta la </a:t>
            </a:r>
            <a:r>
              <a:rPr sz="1200" spc="-5" dirty="0">
                <a:latin typeface="Times New Roman"/>
                <a:cs typeface="Times New Roman"/>
              </a:rPr>
              <a:t>realtà effettiva; egli </a:t>
            </a:r>
            <a:r>
              <a:rPr sz="1200" dirty="0">
                <a:latin typeface="Times New Roman"/>
                <a:cs typeface="Times New Roman"/>
              </a:rPr>
              <a:t>è la Deità </a:t>
            </a:r>
            <a:r>
              <a:rPr sz="1200" spc="-5" dirty="0">
                <a:latin typeface="Times New Roman"/>
                <a:cs typeface="Times New Roman"/>
              </a:rPr>
              <a:t>depositaria del pensiero del </a:t>
            </a:r>
            <a:r>
              <a:rPr sz="1200" dirty="0">
                <a:latin typeface="Times New Roman"/>
                <a:cs typeface="Times New Roman"/>
              </a:rPr>
              <a:t>Padre e </a:t>
            </a:r>
            <a:r>
              <a:rPr sz="1200" spc="-5" dirty="0">
                <a:latin typeface="Times New Roman"/>
                <a:cs typeface="Times New Roman"/>
              </a:rPr>
              <a:t>del verbo </a:t>
            </a:r>
            <a:r>
              <a:rPr sz="1200" spc="5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e nella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azione è </a:t>
            </a:r>
            <a:r>
              <a:rPr sz="1200" spc="-5" dirty="0">
                <a:latin typeface="Times New Roman"/>
                <a:cs typeface="Times New Roman"/>
              </a:rPr>
              <a:t>eternamente  rispettoso dell’assolutezza materiale dell’Isola </a:t>
            </a:r>
            <a:r>
              <a:rPr sz="1200" dirty="0">
                <a:latin typeface="Times New Roman"/>
                <a:cs typeface="Times New Roman"/>
              </a:rPr>
              <a:t>centrale.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Trinità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Paradiso ha </a:t>
            </a:r>
            <a:r>
              <a:rPr sz="1200" spc="-5" dirty="0">
                <a:latin typeface="Times New Roman"/>
                <a:cs typeface="Times New Roman"/>
              </a:rPr>
              <a:t>stabilito l’ordine universale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i="1" spc="-5" dirty="0">
                <a:latin typeface="Times New Roman"/>
                <a:cs typeface="Times New Roman"/>
              </a:rPr>
              <a:t>progresso </a:t>
            </a:r>
            <a:r>
              <a:rPr sz="1200" dirty="0">
                <a:latin typeface="Times New Roman"/>
                <a:cs typeface="Times New Roman"/>
              </a:rPr>
              <a:t>e la  </a:t>
            </a:r>
            <a:r>
              <a:rPr sz="1200" spc="-5" dirty="0">
                <a:latin typeface="Times New Roman"/>
                <a:cs typeface="Times New Roman"/>
              </a:rPr>
              <a:t>provvidenza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è il dominio </a:t>
            </a:r>
            <a:r>
              <a:rPr sz="1200" spc="-5" dirty="0">
                <a:latin typeface="Times New Roman"/>
                <a:cs typeface="Times New Roman"/>
              </a:rPr>
              <a:t>del Creatore Congiunto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dell’Essere </a:t>
            </a:r>
            <a:r>
              <a:rPr sz="1200" dirty="0">
                <a:latin typeface="Times New Roman"/>
                <a:cs typeface="Times New Roman"/>
              </a:rPr>
              <a:t>Supremo in evoluzione. </a:t>
            </a:r>
            <a:r>
              <a:rPr sz="1200" spc="-5" dirty="0">
                <a:latin typeface="Times New Roman"/>
                <a:cs typeface="Times New Roman"/>
              </a:rPr>
              <a:t>Nessuna realtà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atto </a:t>
            </a:r>
            <a:r>
              <a:rPr sz="1200" dirty="0">
                <a:latin typeface="Times New Roman"/>
                <a:cs typeface="Times New Roman"/>
              </a:rPr>
              <a:t>o in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corso</a:t>
            </a:r>
            <a:endParaRPr sz="1200">
              <a:latin typeface="Times New Roman"/>
              <a:cs typeface="Times New Roman"/>
            </a:endParaRPr>
          </a:p>
          <a:p>
            <a:pPr marL="63500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d’attuazione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sfuggire alla relazione finale con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Terza Sorgente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Centro.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685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(99.3) 9:1.4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Padre </a:t>
            </a:r>
            <a:r>
              <a:rPr sz="1200" dirty="0">
                <a:latin typeface="Times New Roman"/>
                <a:cs typeface="Times New Roman"/>
              </a:rPr>
              <a:t>Universale </a:t>
            </a:r>
            <a:r>
              <a:rPr sz="1200" spc="-5" dirty="0">
                <a:latin typeface="Times New Roman"/>
                <a:cs typeface="Times New Roman"/>
              </a:rPr>
              <a:t>presiede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regni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preenergia, del </a:t>
            </a:r>
            <a:r>
              <a:rPr sz="1200" dirty="0">
                <a:latin typeface="Times New Roman"/>
                <a:cs typeface="Times New Roman"/>
              </a:rPr>
              <a:t>prespirito e </a:t>
            </a:r>
            <a:r>
              <a:rPr sz="1200" spc="-5" dirty="0">
                <a:latin typeface="Times New Roman"/>
                <a:cs typeface="Times New Roman"/>
              </a:rPr>
              <a:t>della personalità;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Eterno domina </a:t>
            </a:r>
            <a:r>
              <a:rPr sz="1200" spc="15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sfere delle  attività spirituali;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presenza dell’Isola </a:t>
            </a:r>
            <a:r>
              <a:rPr sz="1200" dirty="0">
                <a:latin typeface="Times New Roman"/>
                <a:cs typeface="Times New Roman"/>
              </a:rPr>
              <a:t>del Paradiso </a:t>
            </a:r>
            <a:r>
              <a:rPr sz="1200" spc="-5" dirty="0">
                <a:latin typeface="Times New Roman"/>
                <a:cs typeface="Times New Roman"/>
              </a:rPr>
              <a:t>unifica </a:t>
            </a:r>
            <a:r>
              <a:rPr sz="1200" dirty="0">
                <a:latin typeface="Times New Roman"/>
                <a:cs typeface="Times New Roman"/>
              </a:rPr>
              <a:t>i domini </a:t>
            </a:r>
            <a:r>
              <a:rPr sz="1200" spc="-5" dirty="0">
                <a:latin typeface="Times New Roman"/>
                <a:cs typeface="Times New Roman"/>
              </a:rPr>
              <a:t>dell’energia fisica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potere </a:t>
            </a:r>
            <a:r>
              <a:rPr sz="1200" spc="-5" dirty="0">
                <a:latin typeface="Times New Roman"/>
                <a:cs typeface="Times New Roman"/>
              </a:rPr>
              <a:t>materializzante; </a:t>
            </a:r>
            <a:r>
              <a:rPr sz="1200" dirty="0">
                <a:latin typeface="Times New Roman"/>
                <a:cs typeface="Times New Roman"/>
              </a:rPr>
              <a:t>l’Attore  </a:t>
            </a:r>
            <a:r>
              <a:rPr sz="1200" spc="-5" dirty="0">
                <a:latin typeface="Times New Roman"/>
                <a:cs typeface="Times New Roman"/>
              </a:rPr>
              <a:t>Congiunto opera </a:t>
            </a:r>
            <a:r>
              <a:rPr sz="1200" dirty="0">
                <a:latin typeface="Times New Roman"/>
                <a:cs typeface="Times New Roman"/>
              </a:rPr>
              <a:t>non solo </a:t>
            </a:r>
            <a:r>
              <a:rPr sz="1200" spc="-5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infinito rappresentante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anche come manipolatore </a:t>
            </a:r>
            <a:r>
              <a:rPr sz="1200" dirty="0">
                <a:latin typeface="Times New Roman"/>
                <a:cs typeface="Times New Roman"/>
              </a:rPr>
              <a:t>universale delle </a:t>
            </a:r>
            <a:r>
              <a:rPr sz="1200" spc="-5" dirty="0">
                <a:latin typeface="Times New Roman"/>
                <a:cs typeface="Times New Roman"/>
              </a:rPr>
              <a:t>forze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delle  energie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Paradiso, </a:t>
            </a:r>
            <a:r>
              <a:rPr sz="1200" dirty="0">
                <a:latin typeface="Times New Roman"/>
                <a:cs typeface="Times New Roman"/>
              </a:rPr>
              <a:t>portando </a:t>
            </a:r>
            <a:r>
              <a:rPr sz="1200" spc="-5" dirty="0">
                <a:latin typeface="Times New Roman"/>
                <a:cs typeface="Times New Roman"/>
              </a:rPr>
              <a:t>così all’esistenza </a:t>
            </a:r>
            <a:r>
              <a:rPr sz="1200" dirty="0">
                <a:latin typeface="Times New Roman"/>
                <a:cs typeface="Times New Roman"/>
              </a:rPr>
              <a:t>la mente </a:t>
            </a:r>
            <a:r>
              <a:rPr sz="1200" spc="-5" dirty="0">
                <a:latin typeface="Times New Roman"/>
                <a:cs typeface="Times New Roman"/>
              </a:rPr>
              <a:t>universale ed assoluta. </a:t>
            </a:r>
            <a:r>
              <a:rPr sz="1200" spc="-10" dirty="0">
                <a:latin typeface="Times New Roman"/>
                <a:cs typeface="Times New Roman"/>
              </a:rPr>
              <a:t>L’Attore </a:t>
            </a:r>
            <a:r>
              <a:rPr sz="1200" spc="-5" dirty="0">
                <a:latin typeface="Times New Roman"/>
                <a:cs typeface="Times New Roman"/>
              </a:rPr>
              <a:t>Congiunto </a:t>
            </a:r>
            <a:r>
              <a:rPr sz="1200" dirty="0">
                <a:latin typeface="Times New Roman"/>
                <a:cs typeface="Times New Roman"/>
              </a:rPr>
              <a:t>funziona in tutto il grande  </a:t>
            </a:r>
            <a:r>
              <a:rPr sz="1200" spc="-5" dirty="0">
                <a:latin typeface="Times New Roman"/>
                <a:cs typeface="Times New Roman"/>
              </a:rPr>
              <a:t>Universo come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personalità </a:t>
            </a:r>
            <a:r>
              <a:rPr sz="1200" dirty="0">
                <a:latin typeface="Times New Roman"/>
                <a:cs typeface="Times New Roman"/>
              </a:rPr>
              <a:t>positiva e </a:t>
            </a:r>
            <a:r>
              <a:rPr sz="1200" spc="-5" dirty="0">
                <a:latin typeface="Times New Roman"/>
                <a:cs typeface="Times New Roman"/>
              </a:rPr>
              <a:t>distinta, specialmente nelle </a:t>
            </a:r>
            <a:r>
              <a:rPr sz="1200" dirty="0">
                <a:latin typeface="Times New Roman"/>
                <a:cs typeface="Times New Roman"/>
              </a:rPr>
              <a:t>sfere </a:t>
            </a:r>
            <a:r>
              <a:rPr sz="1200" spc="-5" dirty="0">
                <a:latin typeface="Times New Roman"/>
                <a:cs typeface="Times New Roman"/>
              </a:rPr>
              <a:t>superiori dei valori </a:t>
            </a:r>
            <a:r>
              <a:rPr sz="1200" dirty="0">
                <a:latin typeface="Times New Roman"/>
                <a:cs typeface="Times New Roman"/>
              </a:rPr>
              <a:t>spirituali, </a:t>
            </a:r>
            <a:r>
              <a:rPr sz="1200" spc="-5" dirty="0">
                <a:latin typeface="Times New Roman"/>
                <a:cs typeface="Times New Roman"/>
              </a:rPr>
              <a:t>delle relazioni </a:t>
            </a:r>
            <a:r>
              <a:rPr sz="1200" dirty="0">
                <a:latin typeface="Times New Roman"/>
                <a:cs typeface="Times New Roman"/>
              </a:rPr>
              <a:t>tra </a:t>
            </a:r>
            <a:r>
              <a:rPr sz="1200" spc="-5" dirty="0">
                <a:latin typeface="Times New Roman"/>
                <a:cs typeface="Times New Roman"/>
              </a:rPr>
              <a:t>materia  ed energia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veri </a:t>
            </a:r>
            <a:r>
              <a:rPr sz="1200" spc="-5" dirty="0">
                <a:latin typeface="Times New Roman"/>
                <a:cs typeface="Times New Roman"/>
              </a:rPr>
              <a:t>significati mentali. Egli agisce specificamente </a:t>
            </a:r>
            <a:r>
              <a:rPr sz="1200" dirty="0">
                <a:latin typeface="Times New Roman"/>
                <a:cs typeface="Times New Roman"/>
              </a:rPr>
              <a:t>in tutti i </a:t>
            </a:r>
            <a:r>
              <a:rPr sz="1200" spc="-5" dirty="0">
                <a:latin typeface="Times New Roman"/>
                <a:cs typeface="Times New Roman"/>
              </a:rPr>
              <a:t>luoghi </a:t>
            </a:r>
            <a:r>
              <a:rPr sz="1200" dirty="0">
                <a:latin typeface="Times New Roman"/>
                <a:cs typeface="Times New Roman"/>
              </a:rPr>
              <a:t>ed i </a:t>
            </a:r>
            <a:r>
              <a:rPr sz="1200" spc="-5" dirty="0">
                <a:latin typeface="Times New Roman"/>
                <a:cs typeface="Times New Roman"/>
              </a:rPr>
              <a:t>momenti </a:t>
            </a:r>
            <a:r>
              <a:rPr sz="1200" dirty="0">
                <a:latin typeface="Times New Roman"/>
                <a:cs typeface="Times New Roman"/>
              </a:rPr>
              <a:t>in cui </a:t>
            </a:r>
            <a:r>
              <a:rPr sz="1200" spc="-5" dirty="0">
                <a:latin typeface="Times New Roman"/>
                <a:cs typeface="Times New Roman"/>
              </a:rPr>
              <a:t>l’energia </a:t>
            </a:r>
            <a:r>
              <a:rPr sz="1200" dirty="0">
                <a:latin typeface="Times New Roman"/>
                <a:cs typeface="Times New Roman"/>
              </a:rPr>
              <a:t>e lo spirito </a:t>
            </a:r>
            <a:r>
              <a:rPr sz="1200" spc="-5" dirty="0">
                <a:latin typeface="Times New Roman"/>
                <a:cs typeface="Times New Roman"/>
              </a:rPr>
              <a:t>si  associano ed interagiscono. Egli </a:t>
            </a:r>
            <a:r>
              <a:rPr sz="1200" dirty="0">
                <a:latin typeface="Times New Roman"/>
                <a:cs typeface="Times New Roman"/>
              </a:rPr>
              <a:t>domina tutte le reazioni </a:t>
            </a:r>
            <a:r>
              <a:rPr sz="1200" spc="-5" dirty="0">
                <a:latin typeface="Times New Roman"/>
                <a:cs typeface="Times New Roman"/>
              </a:rPr>
              <a:t>della mente, </a:t>
            </a:r>
            <a:r>
              <a:rPr sz="1200" dirty="0">
                <a:latin typeface="Times New Roman"/>
                <a:cs typeface="Times New Roman"/>
              </a:rPr>
              <a:t>dispone di un grande potere </a:t>
            </a:r>
            <a:r>
              <a:rPr sz="1200" spc="5" dirty="0">
                <a:latin typeface="Times New Roman"/>
                <a:cs typeface="Times New Roman"/>
              </a:rPr>
              <a:t>nel </a:t>
            </a:r>
            <a:r>
              <a:rPr sz="1200" dirty="0">
                <a:latin typeface="Times New Roman"/>
                <a:cs typeface="Times New Roman"/>
              </a:rPr>
              <a:t>mondo spirituale </a:t>
            </a:r>
            <a:r>
              <a:rPr sz="1200" spc="-5" dirty="0">
                <a:latin typeface="Times New Roman"/>
                <a:cs typeface="Times New Roman"/>
              </a:rPr>
              <a:t>ed esercita  </a:t>
            </a:r>
            <a:r>
              <a:rPr sz="1200" dirty="0">
                <a:latin typeface="Times New Roman"/>
                <a:cs typeface="Times New Roman"/>
              </a:rPr>
              <a:t>una potente influenza </a:t>
            </a:r>
            <a:r>
              <a:rPr sz="1200" spc="-5" dirty="0">
                <a:latin typeface="Times New Roman"/>
                <a:cs typeface="Times New Roman"/>
              </a:rPr>
              <a:t>sull’energia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sulla materia.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ogni </a:t>
            </a:r>
            <a:r>
              <a:rPr sz="1200" dirty="0">
                <a:latin typeface="Times New Roman"/>
                <a:cs typeface="Times New Roman"/>
              </a:rPr>
              <a:t>momento la Terza </a:t>
            </a:r>
            <a:r>
              <a:rPr sz="1200" spc="-5" dirty="0">
                <a:latin typeface="Times New Roman"/>
                <a:cs typeface="Times New Roman"/>
              </a:rPr>
              <a:t>Sorgente esprime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natura della </a:t>
            </a:r>
            <a:r>
              <a:rPr sz="1200" dirty="0">
                <a:latin typeface="Times New Roman"/>
                <a:cs typeface="Times New Roman"/>
              </a:rPr>
              <a:t>Prima </a:t>
            </a:r>
            <a:r>
              <a:rPr sz="1200" spc="-5" dirty="0">
                <a:latin typeface="Times New Roman"/>
                <a:cs typeface="Times New Roman"/>
              </a:rPr>
              <a:t>Sorgente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Centro.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>
              <a:lnSpc>
                <a:spcPts val="141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(99.4)  9:1.5 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Terza Sorgente e </a:t>
            </a:r>
            <a:r>
              <a:rPr sz="1200" spc="-5" dirty="0">
                <a:latin typeface="Times New Roman"/>
                <a:cs typeface="Times New Roman"/>
              </a:rPr>
              <a:t>Centro condivide perfettamente </a:t>
            </a:r>
            <a:r>
              <a:rPr sz="1200" dirty="0">
                <a:latin typeface="Times New Roman"/>
                <a:cs typeface="Times New Roman"/>
              </a:rPr>
              <a:t>e senza riserve </a:t>
            </a:r>
            <a:r>
              <a:rPr sz="1200" spc="-5" dirty="0">
                <a:latin typeface="Times New Roman"/>
                <a:cs typeface="Times New Roman"/>
              </a:rPr>
              <a:t>l’onnipresenza della </a:t>
            </a:r>
            <a:r>
              <a:rPr sz="1200" dirty="0">
                <a:latin typeface="Times New Roman"/>
                <a:cs typeface="Times New Roman"/>
              </a:rPr>
              <a:t>Prima </a:t>
            </a:r>
            <a:r>
              <a:rPr sz="1200" spc="-5" dirty="0">
                <a:latin typeface="Times New Roman"/>
                <a:cs typeface="Times New Roman"/>
              </a:rPr>
              <a:t>Sorgente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Centro ed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è</a:t>
            </a:r>
            <a:endParaRPr sz="1200">
              <a:latin typeface="Times New Roman"/>
              <a:cs typeface="Times New Roman"/>
            </a:endParaRPr>
          </a:p>
          <a:p>
            <a:pPr marL="63500" marR="173355">
              <a:lnSpc>
                <a:spcPct val="95900"/>
              </a:lnSpc>
              <a:spcBef>
                <a:spcPts val="30"/>
              </a:spcBef>
            </a:pPr>
            <a:r>
              <a:rPr sz="1200" dirty="0">
                <a:latin typeface="Times New Roman"/>
                <a:cs typeface="Times New Roman"/>
              </a:rPr>
              <a:t>talvolta </a:t>
            </a:r>
            <a:r>
              <a:rPr sz="1200" spc="-5" dirty="0">
                <a:latin typeface="Times New Roman"/>
                <a:cs typeface="Times New Roman"/>
              </a:rPr>
              <a:t>chiamata </a:t>
            </a:r>
            <a:r>
              <a:rPr sz="1200" dirty="0">
                <a:latin typeface="Times New Roman"/>
                <a:cs typeface="Times New Roman"/>
              </a:rPr>
              <a:t>lo Spirito </a:t>
            </a:r>
            <a:r>
              <a:rPr sz="1200" spc="-5" dirty="0">
                <a:latin typeface="Times New Roman"/>
                <a:cs typeface="Times New Roman"/>
              </a:rPr>
              <a:t>Onnipresente.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della mente </a:t>
            </a:r>
            <a:r>
              <a:rPr sz="1200" spc="-5" dirty="0">
                <a:latin typeface="Times New Roman"/>
                <a:cs typeface="Times New Roman"/>
              </a:rPr>
              <a:t>condivide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maniera </a:t>
            </a:r>
            <a:r>
              <a:rPr sz="1200" dirty="0">
                <a:latin typeface="Times New Roman"/>
                <a:cs typeface="Times New Roman"/>
              </a:rPr>
              <a:t>particolare e molto </a:t>
            </a:r>
            <a:r>
              <a:rPr sz="1200" spc="-5" dirty="0">
                <a:latin typeface="Times New Roman"/>
                <a:cs typeface="Times New Roman"/>
              </a:rPr>
              <a:t>personale </a:t>
            </a:r>
            <a:r>
              <a:rPr sz="1200" dirty="0">
                <a:latin typeface="Times New Roman"/>
                <a:cs typeface="Times New Roman"/>
              </a:rPr>
              <a:t>l’onniscienza </a:t>
            </a:r>
            <a:r>
              <a:rPr sz="1200" spc="-5" dirty="0">
                <a:latin typeface="Times New Roman"/>
                <a:cs typeface="Times New Roman"/>
              </a:rPr>
              <a:t>del  Padre Universale </a:t>
            </a:r>
            <a:r>
              <a:rPr sz="1200" dirty="0">
                <a:latin typeface="Times New Roman"/>
                <a:cs typeface="Times New Roman"/>
              </a:rPr>
              <a:t>e del </a:t>
            </a:r>
            <a:r>
              <a:rPr sz="1200" spc="-5" dirty="0">
                <a:latin typeface="Times New Roman"/>
                <a:cs typeface="Times New Roman"/>
              </a:rPr>
              <a:t>suo Figlio </a:t>
            </a:r>
            <a:r>
              <a:rPr sz="1200" dirty="0">
                <a:latin typeface="Times New Roman"/>
                <a:cs typeface="Times New Roman"/>
              </a:rPr>
              <a:t>Eterno; la </a:t>
            </a:r>
            <a:r>
              <a:rPr sz="1200" spc="-5" dirty="0">
                <a:latin typeface="Times New Roman"/>
                <a:cs typeface="Times New Roman"/>
              </a:rPr>
              <a:t>conoscenza dello </a:t>
            </a:r>
            <a:r>
              <a:rPr sz="1200" dirty="0">
                <a:latin typeface="Times New Roman"/>
                <a:cs typeface="Times New Roman"/>
              </a:rPr>
              <a:t>Spirito è profonda e </a:t>
            </a:r>
            <a:r>
              <a:rPr sz="1200" spc="-5" dirty="0">
                <a:latin typeface="Times New Roman"/>
                <a:cs typeface="Times New Roman"/>
              </a:rPr>
              <a:t>completa.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Creatore </a:t>
            </a:r>
            <a:r>
              <a:rPr sz="1200" spc="-5" dirty="0">
                <a:latin typeface="Times New Roman"/>
                <a:cs typeface="Times New Roman"/>
              </a:rPr>
              <a:t>Congiunto </a:t>
            </a:r>
            <a:r>
              <a:rPr sz="1200" dirty="0">
                <a:latin typeface="Times New Roman"/>
                <a:cs typeface="Times New Roman"/>
              </a:rPr>
              <a:t>manifesta </a:t>
            </a:r>
            <a:r>
              <a:rPr sz="1200" spc="-5" dirty="0">
                <a:latin typeface="Times New Roman"/>
                <a:cs typeface="Times New Roman"/>
              </a:rPr>
              <a:t>certi  aspetti dell’onnipotenza del Padre Universale, </a:t>
            </a:r>
            <a:r>
              <a:rPr sz="1200" dirty="0">
                <a:latin typeface="Times New Roman"/>
                <a:cs typeface="Times New Roman"/>
              </a:rPr>
              <a:t>ma è </a:t>
            </a:r>
            <a:r>
              <a:rPr sz="1200" spc="-5" dirty="0">
                <a:latin typeface="Times New Roman"/>
                <a:cs typeface="Times New Roman"/>
              </a:rPr>
              <a:t>effettivamente </a:t>
            </a:r>
            <a:r>
              <a:rPr sz="1200" dirty="0">
                <a:latin typeface="Times New Roman"/>
                <a:cs typeface="Times New Roman"/>
              </a:rPr>
              <a:t>onnipotente </a:t>
            </a:r>
            <a:r>
              <a:rPr sz="1200" spc="-5" dirty="0">
                <a:latin typeface="Times New Roman"/>
                <a:cs typeface="Times New Roman"/>
              </a:rPr>
              <a:t>solo nel </a:t>
            </a:r>
            <a:r>
              <a:rPr sz="1200" dirty="0">
                <a:latin typeface="Times New Roman"/>
                <a:cs typeface="Times New Roman"/>
              </a:rPr>
              <a:t>dominio </a:t>
            </a:r>
            <a:r>
              <a:rPr sz="1200" spc="-5" dirty="0">
                <a:latin typeface="Times New Roman"/>
                <a:cs typeface="Times New Roman"/>
              </a:rPr>
              <a:t>della mente.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Terza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Persona</a:t>
            </a:r>
            <a:endParaRPr sz="1200">
              <a:latin typeface="Times New Roman"/>
              <a:cs typeface="Times New Roman"/>
            </a:endParaRPr>
          </a:p>
          <a:p>
            <a:pPr marL="63500" marR="96520">
              <a:lnSpc>
                <a:spcPts val="1380"/>
              </a:lnSpc>
              <a:spcBef>
                <a:spcPts val="35"/>
              </a:spcBef>
            </a:pPr>
            <a:r>
              <a:rPr sz="1200" spc="-5" dirty="0">
                <a:latin typeface="Times New Roman"/>
                <a:cs typeface="Times New Roman"/>
              </a:rPr>
              <a:t>della Deità </a:t>
            </a:r>
            <a:r>
              <a:rPr sz="1200" dirty="0">
                <a:latin typeface="Times New Roman"/>
                <a:cs typeface="Times New Roman"/>
              </a:rPr>
              <a:t>è il centro </a:t>
            </a:r>
            <a:r>
              <a:rPr sz="1200" spc="-5" dirty="0">
                <a:latin typeface="Times New Roman"/>
                <a:cs typeface="Times New Roman"/>
              </a:rPr>
              <a:t>intellettuale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l’amministratore universale dei regni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mente; </a:t>
            </a:r>
            <a:r>
              <a:rPr sz="1200" dirty="0">
                <a:latin typeface="Times New Roman"/>
                <a:cs typeface="Times New Roman"/>
              </a:rPr>
              <a:t>in questi </a:t>
            </a:r>
            <a:r>
              <a:rPr sz="1200" spc="-5" dirty="0">
                <a:latin typeface="Times New Roman"/>
                <a:cs typeface="Times New Roman"/>
              </a:rPr>
              <a:t>essa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assoluta </a:t>
            </a:r>
            <a:r>
              <a:rPr sz="1200" dirty="0">
                <a:latin typeface="Times New Roman"/>
                <a:cs typeface="Times New Roman"/>
              </a:rPr>
              <a:t>— 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sovranità è  </a:t>
            </a:r>
            <a:r>
              <a:rPr sz="1200" spc="-5" dirty="0">
                <a:latin typeface="Times New Roman"/>
                <a:cs typeface="Times New Roman"/>
              </a:rPr>
              <a:t>totale.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7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172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64195" cy="39573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8001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(99.5) 9:1.6 </a:t>
            </a:r>
            <a:r>
              <a:rPr sz="1200" spc="-5" dirty="0">
                <a:latin typeface="Times New Roman"/>
                <a:cs typeface="Times New Roman"/>
              </a:rPr>
              <a:t>L’Attore </a:t>
            </a:r>
            <a:r>
              <a:rPr sz="1200" dirty="0">
                <a:latin typeface="Times New Roman"/>
                <a:cs typeface="Times New Roman"/>
              </a:rPr>
              <a:t>Congiunto </a:t>
            </a:r>
            <a:r>
              <a:rPr sz="1200" spc="-5" dirty="0">
                <a:latin typeface="Times New Roman"/>
                <a:cs typeface="Times New Roman"/>
              </a:rPr>
              <a:t>sembra essere </a:t>
            </a:r>
            <a:r>
              <a:rPr sz="1200" dirty="0">
                <a:latin typeface="Times New Roman"/>
                <a:cs typeface="Times New Roman"/>
              </a:rPr>
              <a:t>motivato </a:t>
            </a:r>
            <a:r>
              <a:rPr sz="1200" spc="-5" dirty="0">
                <a:latin typeface="Times New Roman"/>
                <a:cs typeface="Times New Roman"/>
              </a:rPr>
              <a:t>dall’associazione Padre-Figlio, </a:t>
            </a:r>
            <a:r>
              <a:rPr sz="1200" dirty="0">
                <a:latin typeface="Times New Roman"/>
                <a:cs typeface="Times New Roman"/>
              </a:rPr>
              <a:t>ma tutte le </a:t>
            </a:r>
            <a:r>
              <a:rPr sz="1200" spc="-5" dirty="0">
                <a:latin typeface="Times New Roman"/>
                <a:cs typeface="Times New Roman"/>
              </a:rPr>
              <a:t>sue </a:t>
            </a:r>
            <a:r>
              <a:rPr sz="1200" dirty="0">
                <a:latin typeface="Times New Roman"/>
                <a:cs typeface="Times New Roman"/>
              </a:rPr>
              <a:t>azioni </a:t>
            </a:r>
            <a:r>
              <a:rPr sz="1200" spc="-5" dirty="0">
                <a:latin typeface="Times New Roman"/>
                <a:cs typeface="Times New Roman"/>
              </a:rPr>
              <a:t>paiono riconoscere </a:t>
            </a:r>
            <a:r>
              <a:rPr sz="1200" dirty="0">
                <a:latin typeface="Times New Roman"/>
                <a:cs typeface="Times New Roman"/>
              </a:rPr>
              <a:t>la  </a:t>
            </a:r>
            <a:r>
              <a:rPr sz="1200" spc="-5" dirty="0">
                <a:latin typeface="Times New Roman"/>
                <a:cs typeface="Times New Roman"/>
              </a:rPr>
              <a:t>relazione Padre-Paradiso. A </a:t>
            </a:r>
            <a:r>
              <a:rPr sz="1200" dirty="0">
                <a:latin typeface="Times New Roman"/>
                <a:cs typeface="Times New Roman"/>
              </a:rPr>
              <a:t>volte,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certe </a:t>
            </a:r>
            <a:r>
              <a:rPr sz="1200" dirty="0">
                <a:latin typeface="Times New Roman"/>
                <a:cs typeface="Times New Roman"/>
              </a:rPr>
              <a:t>funzioni,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sembra </a:t>
            </a:r>
            <a:r>
              <a:rPr sz="1200" spc="-5" dirty="0">
                <a:latin typeface="Times New Roman"/>
                <a:cs typeface="Times New Roman"/>
              </a:rPr>
              <a:t>compensare </a:t>
            </a:r>
            <a:r>
              <a:rPr sz="1200" dirty="0">
                <a:latin typeface="Times New Roman"/>
                <a:cs typeface="Times New Roman"/>
              </a:rPr>
              <a:t>lo sviluppo incompleto </a:t>
            </a:r>
            <a:r>
              <a:rPr sz="1200" spc="-5" dirty="0">
                <a:latin typeface="Times New Roman"/>
                <a:cs typeface="Times New Roman"/>
              </a:rPr>
              <a:t>delle Deità esperienziali </a:t>
            </a:r>
            <a:r>
              <a:rPr sz="1200" dirty="0">
                <a:latin typeface="Times New Roman"/>
                <a:cs typeface="Times New Roman"/>
              </a:rPr>
              <a:t>— 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Supremo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Dio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l’Ultimo.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685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(100.1) 9:1.7 </a:t>
            </a:r>
            <a:r>
              <a:rPr sz="1200" dirty="0">
                <a:latin typeface="Times New Roman"/>
                <a:cs typeface="Times New Roman"/>
              </a:rPr>
              <a:t>E qui </a:t>
            </a:r>
            <a:r>
              <a:rPr sz="1200" spc="-5" dirty="0">
                <a:latin typeface="Times New Roman"/>
                <a:cs typeface="Times New Roman"/>
              </a:rPr>
              <a:t>c’è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mistero </a:t>
            </a:r>
            <a:r>
              <a:rPr sz="1200" dirty="0">
                <a:latin typeface="Times New Roman"/>
                <a:cs typeface="Times New Roman"/>
              </a:rPr>
              <a:t>infinito: </a:t>
            </a:r>
            <a:r>
              <a:rPr sz="1200" spc="-5" dirty="0">
                <a:latin typeface="Times New Roman"/>
                <a:cs typeface="Times New Roman"/>
              </a:rPr>
              <a:t>l’Infinito </a:t>
            </a:r>
            <a:r>
              <a:rPr sz="1200" dirty="0">
                <a:latin typeface="Times New Roman"/>
                <a:cs typeface="Times New Roman"/>
              </a:rPr>
              <a:t>rivela </a:t>
            </a:r>
            <a:r>
              <a:rPr sz="1200" spc="-5" dirty="0">
                <a:latin typeface="Times New Roman"/>
                <a:cs typeface="Times New Roman"/>
              </a:rPr>
              <a:t>simultaneamente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infinità nel Figlio </a:t>
            </a:r>
            <a:r>
              <a:rPr sz="1200" dirty="0">
                <a:latin typeface="Times New Roman"/>
                <a:cs typeface="Times New Roman"/>
              </a:rPr>
              <a:t>e come </a:t>
            </a:r>
            <a:r>
              <a:rPr sz="1200" spc="-5" dirty="0">
                <a:latin typeface="Times New Roman"/>
                <a:cs typeface="Times New Roman"/>
              </a:rPr>
              <a:t>Paradiso, </a:t>
            </a:r>
            <a:r>
              <a:rPr sz="1200" dirty="0">
                <a:latin typeface="Times New Roman"/>
                <a:cs typeface="Times New Roman"/>
              </a:rPr>
              <a:t>e scaturisce  </a:t>
            </a:r>
            <a:r>
              <a:rPr sz="1200" spc="-5" dirty="0">
                <a:latin typeface="Times New Roman"/>
                <a:cs typeface="Times New Roman"/>
              </a:rPr>
              <a:t>allora all’esistenza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uguale a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in divinità,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riflette la </a:t>
            </a:r>
            <a:r>
              <a:rPr sz="1200" spc="-5" dirty="0">
                <a:latin typeface="Times New Roman"/>
                <a:cs typeface="Times New Roman"/>
              </a:rPr>
              <a:t>natura spirituale del Figlio </a:t>
            </a:r>
            <a:r>
              <a:rPr sz="1200" dirty="0">
                <a:latin typeface="Times New Roman"/>
                <a:cs typeface="Times New Roman"/>
              </a:rPr>
              <a:t>e che è </a:t>
            </a:r>
            <a:r>
              <a:rPr sz="1200" spc="-5" dirty="0">
                <a:latin typeface="Times New Roman"/>
                <a:cs typeface="Times New Roman"/>
              </a:rPr>
              <a:t>capace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attivare </a:t>
            </a:r>
            <a:r>
              <a:rPr sz="1200" dirty="0">
                <a:latin typeface="Times New Roman"/>
                <a:cs typeface="Times New Roman"/>
              </a:rPr>
              <a:t>l’archetipo  </a:t>
            </a:r>
            <a:r>
              <a:rPr sz="1200" spc="-5" dirty="0">
                <a:latin typeface="Times New Roman"/>
                <a:cs typeface="Times New Roman"/>
              </a:rPr>
              <a:t>del Paradiso,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essere provvisoriamente </a:t>
            </a:r>
            <a:r>
              <a:rPr sz="1200" dirty="0">
                <a:latin typeface="Times New Roman"/>
                <a:cs typeface="Times New Roman"/>
              </a:rPr>
              <a:t>subordinato in </a:t>
            </a:r>
            <a:r>
              <a:rPr sz="1200" spc="-5" dirty="0">
                <a:latin typeface="Times New Roman"/>
                <a:cs typeface="Times New Roman"/>
              </a:rPr>
              <a:t>sovranità,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molti </a:t>
            </a:r>
            <a:r>
              <a:rPr sz="1200" spc="-5" dirty="0">
                <a:latin typeface="Times New Roman"/>
                <a:cs typeface="Times New Roman"/>
              </a:rPr>
              <a:t>aspetti manifestamente </a:t>
            </a:r>
            <a:r>
              <a:rPr sz="1200" dirty="0">
                <a:latin typeface="Times New Roman"/>
                <a:cs typeface="Times New Roman"/>
              </a:rPr>
              <a:t>il più </a:t>
            </a:r>
            <a:r>
              <a:rPr sz="1200" spc="-5" dirty="0">
                <a:latin typeface="Times New Roman"/>
                <a:cs typeface="Times New Roman"/>
              </a:rPr>
              <a:t>versatile </a:t>
            </a:r>
            <a:r>
              <a:rPr sz="1200" dirty="0">
                <a:latin typeface="Times New Roman"/>
                <a:cs typeface="Times New Roman"/>
              </a:rPr>
              <a:t>nell’</a:t>
            </a:r>
            <a:r>
              <a:rPr sz="1200" i="1" dirty="0">
                <a:latin typeface="Times New Roman"/>
                <a:cs typeface="Times New Roman"/>
              </a:rPr>
              <a:t>azione. 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quest’evidente </a:t>
            </a:r>
            <a:r>
              <a:rPr sz="1200" dirty="0">
                <a:latin typeface="Times New Roman"/>
                <a:cs typeface="Times New Roman"/>
              </a:rPr>
              <a:t>superiorità </a:t>
            </a:r>
            <a:r>
              <a:rPr sz="1200" spc="-5" dirty="0">
                <a:latin typeface="Times New Roman"/>
                <a:cs typeface="Times New Roman"/>
              </a:rPr>
              <a:t>nell’azione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rivelata </a:t>
            </a:r>
            <a:r>
              <a:rPr sz="1200" spc="5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attributo della Terza Sorgente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Centro </a:t>
            </a:r>
            <a:r>
              <a:rPr sz="1200" dirty="0">
                <a:latin typeface="Times New Roman"/>
                <a:cs typeface="Times New Roman"/>
              </a:rPr>
              <a:t>che è </a:t>
            </a:r>
            <a:r>
              <a:rPr sz="1200" spc="-5" dirty="0">
                <a:latin typeface="Times New Roman"/>
                <a:cs typeface="Times New Roman"/>
              </a:rPr>
              <a:t>superiore </a:t>
            </a:r>
            <a:r>
              <a:rPr sz="1200" dirty="0">
                <a:latin typeface="Times New Roman"/>
                <a:cs typeface="Times New Roman"/>
              </a:rPr>
              <a:t>anche </a:t>
            </a:r>
            <a:r>
              <a:rPr sz="1200" spc="-5" dirty="0">
                <a:latin typeface="Times New Roman"/>
                <a:cs typeface="Times New Roman"/>
              </a:rPr>
              <a:t>alla gravità  </a:t>
            </a:r>
            <a:r>
              <a:rPr sz="1200" dirty="0">
                <a:latin typeface="Times New Roman"/>
                <a:cs typeface="Times New Roman"/>
              </a:rPr>
              <a:t>fisica — la </a:t>
            </a:r>
            <a:r>
              <a:rPr sz="1200" spc="-5" dirty="0">
                <a:latin typeface="Times New Roman"/>
                <a:cs typeface="Times New Roman"/>
              </a:rPr>
              <a:t>manifestazione universale dell’Isola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Paradiso.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9812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(100.2) 9:1.8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aggiunta </a:t>
            </a:r>
            <a:r>
              <a:rPr sz="1200" dirty="0">
                <a:latin typeface="Times New Roman"/>
                <a:cs typeface="Times New Roman"/>
              </a:rPr>
              <a:t>a questo </a:t>
            </a:r>
            <a:r>
              <a:rPr sz="1200" spc="-5" dirty="0">
                <a:latin typeface="Times New Roman"/>
                <a:cs typeface="Times New Roman"/>
              </a:rPr>
              <a:t>supercontrollo dell’energia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cose fisiche, lo Spirito </a:t>
            </a:r>
            <a:r>
              <a:rPr sz="1200" spc="-5" dirty="0">
                <a:latin typeface="Times New Roman"/>
                <a:cs typeface="Times New Roman"/>
              </a:rPr>
              <a:t>Infinito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stupendamente </a:t>
            </a:r>
            <a:r>
              <a:rPr sz="1200" dirty="0">
                <a:latin typeface="Times New Roman"/>
                <a:cs typeface="Times New Roman"/>
              </a:rPr>
              <a:t>dotato di </a:t>
            </a:r>
            <a:r>
              <a:rPr sz="1200" spc="-5" dirty="0">
                <a:latin typeface="Times New Roman"/>
                <a:cs typeface="Times New Roman"/>
              </a:rPr>
              <a:t>quegli  attributi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pazienza,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misericordia </a:t>
            </a:r>
            <a:r>
              <a:rPr sz="1200" dirty="0">
                <a:latin typeface="Times New Roman"/>
                <a:cs typeface="Times New Roman"/>
              </a:rPr>
              <a:t>e d’amore che </a:t>
            </a:r>
            <a:r>
              <a:rPr sz="1200" spc="-5" dirty="0">
                <a:latin typeface="Times New Roman"/>
                <a:cs typeface="Times New Roman"/>
              </a:rPr>
              <a:t>sono così mirabilmente rivelati nel suo ministero spirituale. </a:t>
            </a:r>
            <a:r>
              <a:rPr sz="1200" spc="-15" dirty="0">
                <a:latin typeface="Times New Roman"/>
                <a:cs typeface="Times New Roman"/>
              </a:rPr>
              <a:t>Lo </a:t>
            </a:r>
            <a:r>
              <a:rPr sz="1200" dirty="0">
                <a:latin typeface="Times New Roman"/>
                <a:cs typeface="Times New Roman"/>
              </a:rPr>
              <a:t>Spirito è  </a:t>
            </a:r>
            <a:r>
              <a:rPr sz="1200" spc="-5" dirty="0">
                <a:latin typeface="Times New Roman"/>
                <a:cs typeface="Times New Roman"/>
              </a:rPr>
              <a:t>supremamente </a:t>
            </a:r>
            <a:r>
              <a:rPr sz="1200" dirty="0">
                <a:latin typeface="Times New Roman"/>
                <a:cs typeface="Times New Roman"/>
              </a:rPr>
              <a:t>competente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dispensare amore ed </a:t>
            </a:r>
            <a:r>
              <a:rPr sz="1200" spc="-5" dirty="0">
                <a:latin typeface="Times New Roman"/>
                <a:cs typeface="Times New Roman"/>
              </a:rPr>
              <a:t>attenuare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giustizia con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misericordia. Dio </a:t>
            </a:r>
            <a:r>
              <a:rPr sz="1200" dirty="0">
                <a:latin typeface="Times New Roman"/>
                <a:cs typeface="Times New Roman"/>
              </a:rPr>
              <a:t>lo Spirito </a:t>
            </a:r>
            <a:r>
              <a:rPr sz="1200" spc="-5" dirty="0">
                <a:latin typeface="Times New Roman"/>
                <a:cs typeface="Times New Roman"/>
              </a:rPr>
              <a:t>possiede </a:t>
            </a:r>
            <a:r>
              <a:rPr sz="1200" dirty="0">
                <a:latin typeface="Times New Roman"/>
                <a:cs typeface="Times New Roman"/>
              </a:rPr>
              <a:t>tutta la  </a:t>
            </a:r>
            <a:r>
              <a:rPr sz="1200" spc="-5" dirty="0">
                <a:latin typeface="Times New Roman"/>
                <a:cs typeface="Times New Roman"/>
              </a:rPr>
              <a:t>benevolenza superna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l’affetto misericordioso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Figlio Originale ed </a:t>
            </a:r>
            <a:r>
              <a:rPr sz="1200" dirty="0">
                <a:latin typeface="Times New Roman"/>
                <a:cs typeface="Times New Roman"/>
              </a:rPr>
              <a:t>Eterno. L’Universo di vostra </a:t>
            </a:r>
            <a:r>
              <a:rPr sz="1200" spc="-5" dirty="0">
                <a:latin typeface="Times New Roman"/>
                <a:cs typeface="Times New Roman"/>
              </a:rPr>
              <a:t>origine si sta forgiando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</a:t>
            </a:r>
            <a:endParaRPr sz="1200">
              <a:latin typeface="Times New Roman"/>
              <a:cs typeface="Times New Roman"/>
            </a:endParaRPr>
          </a:p>
          <a:p>
            <a:pPr marL="76200" marR="344170">
              <a:lnSpc>
                <a:spcPts val="1380"/>
              </a:lnSpc>
              <a:spcBef>
                <a:spcPts val="35"/>
              </a:spcBef>
            </a:pPr>
            <a:r>
              <a:rPr sz="1200" spc="-5" dirty="0">
                <a:latin typeface="Times New Roman"/>
                <a:cs typeface="Times New Roman"/>
              </a:rPr>
              <a:t>l’incudine della giustizia 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martello della sofferenza;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quelli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maneggiano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martello </a:t>
            </a:r>
            <a:r>
              <a:rPr sz="1200" dirty="0">
                <a:latin typeface="Times New Roman"/>
                <a:cs typeface="Times New Roman"/>
              </a:rPr>
              <a:t>sono i </a:t>
            </a:r>
            <a:r>
              <a:rPr sz="1200" spc="-5" dirty="0">
                <a:latin typeface="Times New Roman"/>
                <a:cs typeface="Times New Roman"/>
              </a:rPr>
              <a:t>figli della misericordia, </a:t>
            </a:r>
            <a:r>
              <a:rPr sz="1200" spc="5" dirty="0">
                <a:latin typeface="Times New Roman"/>
                <a:cs typeface="Times New Roman"/>
              </a:rPr>
              <a:t>la  </a:t>
            </a:r>
            <a:r>
              <a:rPr sz="1200" spc="-5" dirty="0">
                <a:latin typeface="Times New Roman"/>
                <a:cs typeface="Times New Roman"/>
              </a:rPr>
              <a:t>progenie </a:t>
            </a:r>
            <a:r>
              <a:rPr sz="1200" dirty="0">
                <a:latin typeface="Times New Roman"/>
                <a:cs typeface="Times New Roman"/>
              </a:rPr>
              <a:t>spirituale </a:t>
            </a:r>
            <a:r>
              <a:rPr sz="1200" spc="-5" dirty="0">
                <a:latin typeface="Times New Roman"/>
                <a:cs typeface="Times New Roman"/>
              </a:rPr>
              <a:t>dello </a:t>
            </a:r>
            <a:r>
              <a:rPr sz="1200" dirty="0">
                <a:latin typeface="Times New Roman"/>
                <a:cs typeface="Times New Roman"/>
              </a:rPr>
              <a:t>Spirito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Infinito.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2. Lo spirito onnipresente</a:t>
            </a:r>
            <a:endParaRPr sz="1600">
              <a:latin typeface="Times New Roman"/>
              <a:cs typeface="Times New Roman"/>
            </a:endParaRPr>
          </a:p>
          <a:p>
            <a:pPr marL="76200" marR="467995">
              <a:lnSpc>
                <a:spcPct val="95400"/>
              </a:lnSpc>
              <a:spcBef>
                <a:spcPts val="13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(100.3) 9:2.1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è spirito in triplice </a:t>
            </a:r>
            <a:r>
              <a:rPr sz="1200" spc="-5" dirty="0">
                <a:latin typeface="Times New Roman"/>
                <a:cs typeface="Times New Roman"/>
              </a:rPr>
              <a:t>senso: </a:t>
            </a:r>
            <a:r>
              <a:rPr sz="1200" dirty="0">
                <a:latin typeface="Times New Roman"/>
                <a:cs typeface="Times New Roman"/>
              </a:rPr>
              <a:t>è lui </a:t>
            </a:r>
            <a:r>
              <a:rPr sz="1200" spc="-5" dirty="0">
                <a:latin typeface="Times New Roman"/>
                <a:cs typeface="Times New Roman"/>
              </a:rPr>
              <a:t>stesso </a:t>
            </a:r>
            <a:r>
              <a:rPr sz="1200" dirty="0">
                <a:latin typeface="Times New Roman"/>
                <a:cs typeface="Times New Roman"/>
              </a:rPr>
              <a:t>spirito; in </a:t>
            </a:r>
            <a:r>
              <a:rPr sz="1200" spc="-5" dirty="0">
                <a:latin typeface="Times New Roman"/>
                <a:cs typeface="Times New Roman"/>
              </a:rPr>
              <a:t>suo Figlio appare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spirito senza qualificazioni; </a:t>
            </a:r>
            <a:r>
              <a:rPr sz="1200" dirty="0">
                <a:latin typeface="Times New Roman"/>
                <a:cs typeface="Times New Roman"/>
              </a:rPr>
              <a:t>nell’Attore  </a:t>
            </a:r>
            <a:r>
              <a:rPr sz="1200" spc="-5" dirty="0">
                <a:latin typeface="Times New Roman"/>
                <a:cs typeface="Times New Roman"/>
              </a:rPr>
              <a:t>Congiunto appare come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alleato </a:t>
            </a:r>
            <a:r>
              <a:rPr sz="1200" dirty="0">
                <a:latin typeface="Times New Roman"/>
                <a:cs typeface="Times New Roman"/>
              </a:rPr>
              <a:t>alla </a:t>
            </a:r>
            <a:r>
              <a:rPr sz="1200" spc="-5" dirty="0">
                <a:latin typeface="Times New Roman"/>
                <a:cs typeface="Times New Roman"/>
              </a:rPr>
              <a:t>mente.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aggiunta </a:t>
            </a:r>
            <a:r>
              <a:rPr sz="1200" dirty="0">
                <a:latin typeface="Times New Roman"/>
                <a:cs typeface="Times New Roman"/>
              </a:rPr>
              <a:t>a queste </a:t>
            </a:r>
            <a:r>
              <a:rPr sz="1200" spc="-5" dirty="0">
                <a:latin typeface="Times New Roman"/>
                <a:cs typeface="Times New Roman"/>
              </a:rPr>
              <a:t>realtà </a:t>
            </a:r>
            <a:r>
              <a:rPr sz="1200" dirty="0">
                <a:latin typeface="Times New Roman"/>
                <a:cs typeface="Times New Roman"/>
              </a:rPr>
              <a:t>spirituali, noi </a:t>
            </a:r>
            <a:r>
              <a:rPr sz="1200" spc="-5" dirty="0">
                <a:latin typeface="Times New Roman"/>
                <a:cs typeface="Times New Roman"/>
              </a:rPr>
              <a:t>crediamo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discernere livelli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fenomeni </a:t>
            </a:r>
            <a:r>
              <a:rPr sz="1200" dirty="0">
                <a:latin typeface="Times New Roman"/>
                <a:cs typeface="Times New Roman"/>
              </a:rPr>
              <a:t>spirituali </a:t>
            </a:r>
            <a:r>
              <a:rPr sz="1200" spc="-5" dirty="0">
                <a:latin typeface="Times New Roman"/>
                <a:cs typeface="Times New Roman"/>
              </a:rPr>
              <a:t>esperienziali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gli spiriti dell’Essere Supremo, </a:t>
            </a:r>
            <a:r>
              <a:rPr sz="1200" dirty="0">
                <a:latin typeface="Times New Roman"/>
                <a:cs typeface="Times New Roman"/>
              </a:rPr>
              <a:t>della Deità Ultima e </a:t>
            </a:r>
            <a:r>
              <a:rPr sz="1200" spc="-5" dirty="0">
                <a:latin typeface="Times New Roman"/>
                <a:cs typeface="Times New Roman"/>
              </a:rPr>
              <a:t>dell’Assoluto </a:t>
            </a:r>
            <a:r>
              <a:rPr sz="1200" dirty="0">
                <a:latin typeface="Times New Roman"/>
                <a:cs typeface="Times New Roman"/>
              </a:rPr>
              <a:t>della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Deità.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7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173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97850" cy="372110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149225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(100.4) 9:2.2 </a:t>
            </a:r>
            <a:r>
              <a:rPr sz="1200" spc="-15" dirty="0">
                <a:latin typeface="Times New Roman"/>
                <a:cs typeface="Times New Roman"/>
              </a:rPr>
              <a:t>Lo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Infinito </a:t>
            </a:r>
            <a:r>
              <a:rPr sz="1200" dirty="0">
                <a:latin typeface="Times New Roman"/>
                <a:cs typeface="Times New Roman"/>
              </a:rPr>
              <a:t>è un </a:t>
            </a:r>
            <a:r>
              <a:rPr sz="1200" spc="-5" dirty="0">
                <a:latin typeface="Times New Roman"/>
                <a:cs typeface="Times New Roman"/>
              </a:rPr>
              <a:t>complemento del Figlio </a:t>
            </a:r>
            <a:r>
              <a:rPr sz="1200" dirty="0">
                <a:latin typeface="Times New Roman"/>
                <a:cs typeface="Times New Roman"/>
              </a:rPr>
              <a:t>Eterno </a:t>
            </a:r>
            <a:r>
              <a:rPr sz="1200" spc="-5" dirty="0">
                <a:latin typeface="Times New Roman"/>
                <a:cs typeface="Times New Roman"/>
              </a:rPr>
              <a:t>così </a:t>
            </a:r>
            <a:r>
              <a:rPr sz="1200" dirty="0">
                <a:latin typeface="Times New Roman"/>
                <a:cs typeface="Times New Roman"/>
              </a:rPr>
              <a:t>come il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è un </a:t>
            </a:r>
            <a:r>
              <a:rPr sz="1200" spc="-5" dirty="0">
                <a:latin typeface="Times New Roman"/>
                <a:cs typeface="Times New Roman"/>
              </a:rPr>
              <a:t>complemento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Padre Universale. </a:t>
            </a:r>
            <a:r>
              <a:rPr sz="1200" dirty="0">
                <a:latin typeface="Times New Roman"/>
                <a:cs typeface="Times New Roman"/>
              </a:rPr>
              <a:t>Il 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Eterno è una personalizzazione </a:t>
            </a:r>
            <a:r>
              <a:rPr sz="1200" spc="-5" dirty="0">
                <a:latin typeface="Times New Roman"/>
                <a:cs typeface="Times New Roman"/>
              </a:rPr>
              <a:t>spiritualizzata del Padre; </a:t>
            </a:r>
            <a:r>
              <a:rPr sz="1200" dirty="0">
                <a:latin typeface="Times New Roman"/>
                <a:cs typeface="Times New Roman"/>
              </a:rPr>
              <a:t>lo Spirito </a:t>
            </a:r>
            <a:r>
              <a:rPr sz="1200" spc="-5" dirty="0">
                <a:latin typeface="Times New Roman"/>
                <a:cs typeface="Times New Roman"/>
              </a:rPr>
              <a:t>Infinito </a:t>
            </a:r>
            <a:r>
              <a:rPr sz="1200" dirty="0">
                <a:latin typeface="Times New Roman"/>
                <a:cs typeface="Times New Roman"/>
              </a:rPr>
              <a:t>è una spiritualizzazione </a:t>
            </a:r>
            <a:r>
              <a:rPr sz="1200" spc="-5" dirty="0">
                <a:latin typeface="Times New Roman"/>
                <a:cs typeface="Times New Roman"/>
              </a:rPr>
              <a:t>personalizzata del Figlio  Eterno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Padre</a:t>
            </a:r>
            <a:r>
              <a:rPr sz="1200" spc="-5" dirty="0">
                <a:latin typeface="Times New Roman"/>
                <a:cs typeface="Times New Roman"/>
              </a:rPr>
              <a:t> Universale.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8509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(100.5) 9:2.3 </a:t>
            </a:r>
            <a:r>
              <a:rPr sz="1200" spc="-5" dirty="0">
                <a:latin typeface="Times New Roman"/>
                <a:cs typeface="Times New Roman"/>
              </a:rPr>
              <a:t>Vi </a:t>
            </a:r>
            <a:r>
              <a:rPr sz="1200" dirty="0">
                <a:latin typeface="Times New Roman"/>
                <a:cs typeface="Times New Roman"/>
              </a:rPr>
              <a:t>sono molte </a:t>
            </a:r>
            <a:r>
              <a:rPr sz="1200" spc="-5" dirty="0">
                <a:latin typeface="Times New Roman"/>
                <a:cs typeface="Times New Roman"/>
              </a:rPr>
              <a:t>linee </a:t>
            </a:r>
            <a:r>
              <a:rPr sz="1200" dirty="0">
                <a:latin typeface="Times New Roman"/>
                <a:cs typeface="Times New Roman"/>
              </a:rPr>
              <a:t>di forza spirituale aperte e molte sorgenti di </a:t>
            </a:r>
            <a:r>
              <a:rPr sz="1200" spc="-5" dirty="0">
                <a:latin typeface="Times New Roman"/>
                <a:cs typeface="Times New Roman"/>
              </a:rPr>
              <a:t>potere sovrammateriale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collegano direttamente </a:t>
            </a:r>
            <a:r>
              <a:rPr sz="1200" dirty="0">
                <a:latin typeface="Times New Roman"/>
                <a:cs typeface="Times New Roman"/>
              </a:rPr>
              <a:t>la  popolazione di </a:t>
            </a:r>
            <a:r>
              <a:rPr sz="1200" spc="-5" dirty="0">
                <a:latin typeface="Times New Roman"/>
                <a:cs typeface="Times New Roman"/>
              </a:rPr>
              <a:t>Urantia </a:t>
            </a:r>
            <a:r>
              <a:rPr sz="1200" dirty="0">
                <a:latin typeface="Times New Roman"/>
                <a:cs typeface="Times New Roman"/>
              </a:rPr>
              <a:t>alle </a:t>
            </a:r>
            <a:r>
              <a:rPr sz="1200" spc="-5" dirty="0">
                <a:latin typeface="Times New Roman"/>
                <a:cs typeface="Times New Roman"/>
              </a:rPr>
              <a:t>Deità del </a:t>
            </a:r>
            <a:r>
              <a:rPr sz="1200" dirty="0">
                <a:latin typeface="Times New Roman"/>
                <a:cs typeface="Times New Roman"/>
              </a:rPr>
              <a:t>Paradiso. </a:t>
            </a:r>
            <a:r>
              <a:rPr sz="1200" spc="-5" dirty="0">
                <a:latin typeface="Times New Roman"/>
                <a:cs typeface="Times New Roman"/>
              </a:rPr>
              <a:t>Esiste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collegamento diretto degli Aggiustatori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Pensiero con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Padre Universale,  l’assai estesa </a:t>
            </a:r>
            <a:r>
              <a:rPr sz="1200" dirty="0">
                <a:latin typeface="Times New Roman"/>
                <a:cs typeface="Times New Roman"/>
              </a:rPr>
              <a:t>influenza </a:t>
            </a:r>
            <a:r>
              <a:rPr sz="1200" spc="-5" dirty="0">
                <a:latin typeface="Times New Roman"/>
                <a:cs typeface="Times New Roman"/>
              </a:rPr>
              <a:t>dell’impulso della gravità spirituale del Figlio </a:t>
            </a:r>
            <a:r>
              <a:rPr sz="1200" dirty="0">
                <a:latin typeface="Times New Roman"/>
                <a:cs typeface="Times New Roman"/>
              </a:rPr>
              <a:t>Eterno e la </a:t>
            </a:r>
            <a:r>
              <a:rPr sz="1200" spc="-5" dirty="0">
                <a:latin typeface="Times New Roman"/>
                <a:cs typeface="Times New Roman"/>
              </a:rPr>
              <a:t>presenza spirituale del Creatore </a:t>
            </a:r>
            <a:r>
              <a:rPr sz="1200" dirty="0">
                <a:latin typeface="Times New Roman"/>
                <a:cs typeface="Times New Roman"/>
              </a:rPr>
              <a:t>Congiunto. C’è  una </a:t>
            </a:r>
            <a:r>
              <a:rPr sz="1200" spc="-5" dirty="0">
                <a:latin typeface="Times New Roman"/>
                <a:cs typeface="Times New Roman"/>
              </a:rPr>
              <a:t>differenza </a:t>
            </a:r>
            <a:r>
              <a:rPr sz="1200" dirty="0">
                <a:latin typeface="Times New Roman"/>
                <a:cs typeface="Times New Roman"/>
              </a:rPr>
              <a:t>di funzione </a:t>
            </a:r>
            <a:r>
              <a:rPr sz="1200" spc="-5" dirty="0">
                <a:latin typeface="Times New Roman"/>
                <a:cs typeface="Times New Roman"/>
              </a:rPr>
              <a:t>tra </a:t>
            </a:r>
            <a:r>
              <a:rPr sz="1200" dirty="0">
                <a:latin typeface="Times New Roman"/>
                <a:cs typeface="Times New Roman"/>
              </a:rPr>
              <a:t>lo spirito </a:t>
            </a:r>
            <a:r>
              <a:rPr sz="1200" spc="-5" dirty="0">
                <a:latin typeface="Times New Roman"/>
                <a:cs typeface="Times New Roman"/>
              </a:rPr>
              <a:t>del Figlio </a:t>
            </a:r>
            <a:r>
              <a:rPr sz="1200" dirty="0">
                <a:latin typeface="Times New Roman"/>
                <a:cs typeface="Times New Roman"/>
              </a:rPr>
              <a:t>e lo spirito </a:t>
            </a:r>
            <a:r>
              <a:rPr sz="1200" spc="-5" dirty="0">
                <a:latin typeface="Times New Roman"/>
                <a:cs typeface="Times New Roman"/>
              </a:rPr>
              <a:t>dello </a:t>
            </a:r>
            <a:r>
              <a:rPr sz="1200" dirty="0">
                <a:latin typeface="Times New Roman"/>
                <a:cs typeface="Times New Roman"/>
              </a:rPr>
              <a:t>Spirito. </a:t>
            </a:r>
            <a:r>
              <a:rPr sz="1200" spc="-5" dirty="0">
                <a:latin typeface="Times New Roman"/>
                <a:cs typeface="Times New Roman"/>
              </a:rPr>
              <a:t>Nel suo ministero spirituale </a:t>
            </a:r>
            <a:r>
              <a:rPr sz="1200" dirty="0">
                <a:latin typeface="Times New Roman"/>
                <a:cs typeface="Times New Roman"/>
              </a:rPr>
              <a:t>la Terza </a:t>
            </a:r>
            <a:r>
              <a:rPr sz="1200" spc="-5" dirty="0">
                <a:latin typeface="Times New Roman"/>
                <a:cs typeface="Times New Roman"/>
              </a:rPr>
              <a:t>Persona </a:t>
            </a:r>
            <a:r>
              <a:rPr sz="1200" dirty="0">
                <a:latin typeface="Times New Roman"/>
                <a:cs typeface="Times New Roman"/>
              </a:rPr>
              <a:t>può  </a:t>
            </a:r>
            <a:r>
              <a:rPr sz="1200" spc="-5" dirty="0">
                <a:latin typeface="Times New Roman"/>
                <a:cs typeface="Times New Roman"/>
              </a:rPr>
              <a:t>funzionare come </a:t>
            </a:r>
            <a:r>
              <a:rPr sz="1200" dirty="0">
                <a:latin typeface="Times New Roman"/>
                <a:cs typeface="Times New Roman"/>
              </a:rPr>
              <a:t>mente più spirito o </a:t>
            </a:r>
            <a:r>
              <a:rPr sz="1200" spc="-5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solo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spirito.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76200" marR="558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(100.6) 9:2.4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aggiunta </a:t>
            </a:r>
            <a:r>
              <a:rPr sz="1200" dirty="0">
                <a:latin typeface="Times New Roman"/>
                <a:cs typeface="Times New Roman"/>
              </a:rPr>
              <a:t>a queste </a:t>
            </a:r>
            <a:r>
              <a:rPr sz="1200" spc="-5" dirty="0">
                <a:latin typeface="Times New Roman"/>
                <a:cs typeface="Times New Roman"/>
              </a:rPr>
              <a:t>presenze </a:t>
            </a:r>
            <a:r>
              <a:rPr sz="1200" dirty="0">
                <a:latin typeface="Times New Roman"/>
                <a:cs typeface="Times New Roman"/>
              </a:rPr>
              <a:t>del Paradiso, </a:t>
            </a:r>
            <a:r>
              <a:rPr sz="1200" spc="-5" dirty="0">
                <a:latin typeface="Times New Roman"/>
                <a:cs typeface="Times New Roman"/>
              </a:rPr>
              <a:t>gli Urantiani beneficiano delle </a:t>
            </a:r>
            <a:r>
              <a:rPr sz="1200" dirty="0">
                <a:latin typeface="Times New Roman"/>
                <a:cs typeface="Times New Roman"/>
              </a:rPr>
              <a:t>influenze e </a:t>
            </a:r>
            <a:r>
              <a:rPr sz="1200" spc="5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attività spirituali </a:t>
            </a:r>
            <a:r>
              <a:rPr sz="1200" dirty="0">
                <a:latin typeface="Times New Roman"/>
                <a:cs typeface="Times New Roman"/>
              </a:rPr>
              <a:t>dell’Universo  </a:t>
            </a:r>
            <a:r>
              <a:rPr sz="1200" spc="-5" dirty="0">
                <a:latin typeface="Times New Roman"/>
                <a:cs typeface="Times New Roman"/>
              </a:rPr>
              <a:t>locale </a:t>
            </a:r>
            <a:r>
              <a:rPr sz="1200" dirty="0">
                <a:latin typeface="Times New Roman"/>
                <a:cs typeface="Times New Roman"/>
              </a:rPr>
              <a:t>e del </a:t>
            </a:r>
            <a:r>
              <a:rPr sz="1200" spc="-5" dirty="0">
                <a:latin typeface="Times New Roman"/>
                <a:cs typeface="Times New Roman"/>
              </a:rPr>
              <a:t>Superuniverso, con </a:t>
            </a:r>
            <a:r>
              <a:rPr sz="1200" dirty="0">
                <a:latin typeface="Times New Roman"/>
                <a:cs typeface="Times New Roman"/>
              </a:rPr>
              <a:t>il loro </a:t>
            </a:r>
            <a:r>
              <a:rPr sz="1200" spc="-5" dirty="0">
                <a:latin typeface="Times New Roman"/>
                <a:cs typeface="Times New Roman"/>
              </a:rPr>
              <a:t>spiegamento quasi </a:t>
            </a:r>
            <a:r>
              <a:rPr sz="1200" dirty="0">
                <a:latin typeface="Times New Roman"/>
                <a:cs typeface="Times New Roman"/>
              </a:rPr>
              <a:t>infinito di </a:t>
            </a:r>
            <a:r>
              <a:rPr sz="1200" spc="-5" dirty="0">
                <a:latin typeface="Times New Roman"/>
                <a:cs typeface="Times New Roman"/>
              </a:rPr>
              <a:t>personalità amorevoli che </a:t>
            </a:r>
            <a:r>
              <a:rPr sz="1200" dirty="0">
                <a:latin typeface="Times New Roman"/>
                <a:cs typeface="Times New Roman"/>
              </a:rPr>
              <a:t>guidano </a:t>
            </a:r>
            <a:r>
              <a:rPr sz="1200" spc="-5" dirty="0">
                <a:latin typeface="Times New Roman"/>
                <a:cs typeface="Times New Roman"/>
              </a:rPr>
              <a:t>sempre verso </a:t>
            </a:r>
            <a:r>
              <a:rPr sz="1200" dirty="0">
                <a:latin typeface="Times New Roman"/>
                <a:cs typeface="Times New Roman"/>
              </a:rPr>
              <a:t>l’alto e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verso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l’interno coloro </a:t>
            </a:r>
            <a:r>
              <a:rPr sz="1200" dirty="0">
                <a:latin typeface="Times New Roman"/>
                <a:cs typeface="Times New Roman"/>
              </a:rPr>
              <a:t>che hanno </a:t>
            </a:r>
            <a:r>
              <a:rPr sz="1200" spc="-5" dirty="0">
                <a:latin typeface="Times New Roman"/>
                <a:cs typeface="Times New Roman"/>
              </a:rPr>
              <a:t>sincerità d’intenti ed onestà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cuore, </a:t>
            </a:r>
            <a:r>
              <a:rPr sz="1200" dirty="0">
                <a:latin typeface="Times New Roman"/>
                <a:cs typeface="Times New Roman"/>
              </a:rPr>
              <a:t>verso </a:t>
            </a:r>
            <a:r>
              <a:rPr sz="1200" spc="-5" dirty="0">
                <a:latin typeface="Times New Roman"/>
                <a:cs typeface="Times New Roman"/>
              </a:rPr>
              <a:t>gl’ideali </a:t>
            </a:r>
            <a:r>
              <a:rPr sz="1200" dirty="0">
                <a:latin typeface="Times New Roman"/>
                <a:cs typeface="Times New Roman"/>
              </a:rPr>
              <a:t>di divinità e la </a:t>
            </a:r>
            <a:r>
              <a:rPr sz="1200" spc="-5" dirty="0">
                <a:latin typeface="Times New Roman"/>
                <a:cs typeface="Times New Roman"/>
              </a:rPr>
              <a:t>meta della perfezione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suprema.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>
              <a:lnSpc>
                <a:spcPts val="141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(100.7) 9:2.5 </a:t>
            </a:r>
            <a:r>
              <a:rPr sz="1200" spc="-5" dirty="0">
                <a:latin typeface="Times New Roman"/>
                <a:cs typeface="Times New Roman"/>
              </a:rPr>
              <a:t>Noi </a:t>
            </a:r>
            <a:r>
              <a:rPr sz="1200" i="1" spc="-5" dirty="0">
                <a:latin typeface="Times New Roman"/>
                <a:cs typeface="Times New Roman"/>
              </a:rPr>
              <a:t>conosciamo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presenza dello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universale del Figlio Eterno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possiamo riconoscerla </a:t>
            </a:r>
            <a:r>
              <a:rPr sz="1200" dirty="0">
                <a:latin typeface="Times New Roman"/>
                <a:cs typeface="Times New Roman"/>
              </a:rPr>
              <a:t>senza </a:t>
            </a:r>
            <a:r>
              <a:rPr sz="1200" spc="-5" dirty="0">
                <a:latin typeface="Times New Roman"/>
                <a:cs typeface="Times New Roman"/>
              </a:rPr>
              <a:t>errore.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Anche</a:t>
            </a:r>
            <a:endParaRPr sz="1200">
              <a:latin typeface="Times New Roman"/>
              <a:cs typeface="Times New Roman"/>
            </a:endParaRPr>
          </a:p>
          <a:p>
            <a:pPr marL="76200" marR="172085">
              <a:lnSpc>
                <a:spcPct val="95900"/>
              </a:lnSpc>
              <a:spcBef>
                <a:spcPts val="30"/>
              </a:spcBef>
            </a:pPr>
            <a:r>
              <a:rPr sz="1200" dirty="0">
                <a:latin typeface="Times New Roman"/>
                <a:cs typeface="Times New Roman"/>
              </a:rPr>
              <a:t>l’uomo </a:t>
            </a:r>
            <a:r>
              <a:rPr sz="1200" spc="-5" dirty="0">
                <a:latin typeface="Times New Roman"/>
                <a:cs typeface="Times New Roman"/>
              </a:rPr>
              <a:t>mortale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conoscere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presenza </a:t>
            </a:r>
            <a:r>
              <a:rPr sz="1200" spc="-5" dirty="0">
                <a:latin typeface="Times New Roman"/>
                <a:cs typeface="Times New Roman"/>
              </a:rPr>
              <a:t>dello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Infinito, </a:t>
            </a:r>
            <a:r>
              <a:rPr sz="1200" dirty="0">
                <a:latin typeface="Times New Roman"/>
                <a:cs typeface="Times New Roman"/>
              </a:rPr>
              <a:t>la Terza </a:t>
            </a:r>
            <a:r>
              <a:rPr sz="1200" spc="-5" dirty="0">
                <a:latin typeface="Times New Roman"/>
                <a:cs typeface="Times New Roman"/>
              </a:rPr>
              <a:t>Persona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Deità, </a:t>
            </a:r>
            <a:r>
              <a:rPr sz="1200" dirty="0">
                <a:latin typeface="Times New Roman"/>
                <a:cs typeface="Times New Roman"/>
              </a:rPr>
              <a:t>perché le </a:t>
            </a:r>
            <a:r>
              <a:rPr sz="1200" spc="-5" dirty="0">
                <a:latin typeface="Times New Roman"/>
                <a:cs typeface="Times New Roman"/>
              </a:rPr>
              <a:t>creature materiali </a:t>
            </a:r>
            <a:r>
              <a:rPr sz="1200" dirty="0">
                <a:latin typeface="Times New Roman"/>
                <a:cs typeface="Times New Roman"/>
              </a:rPr>
              <a:t>possono  </a:t>
            </a:r>
            <a:r>
              <a:rPr sz="1200" spc="-5" dirty="0">
                <a:latin typeface="Times New Roman"/>
                <a:cs typeface="Times New Roman"/>
              </a:rPr>
              <a:t>sperimentare effettivamente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beneficio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questa </a:t>
            </a:r>
            <a:r>
              <a:rPr sz="1200" dirty="0">
                <a:latin typeface="Times New Roman"/>
                <a:cs typeface="Times New Roman"/>
              </a:rPr>
              <a:t>influenza divina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funziona </a:t>
            </a:r>
            <a:r>
              <a:rPr sz="1200" spc="-5" dirty="0">
                <a:latin typeface="Times New Roman"/>
                <a:cs typeface="Times New Roman"/>
              </a:rPr>
              <a:t>come effusione </a:t>
            </a:r>
            <a:r>
              <a:rPr sz="1200" dirty="0">
                <a:latin typeface="Times New Roman"/>
                <a:cs typeface="Times New Roman"/>
              </a:rPr>
              <a:t>dello Spirito </a:t>
            </a:r>
            <a:r>
              <a:rPr sz="1200" spc="-5" dirty="0">
                <a:latin typeface="Times New Roman"/>
                <a:cs typeface="Times New Roman"/>
              </a:rPr>
              <a:t>Santo </a:t>
            </a:r>
            <a:r>
              <a:rPr sz="1200" dirty="0">
                <a:latin typeface="Times New Roman"/>
                <a:cs typeface="Times New Roman"/>
              </a:rPr>
              <a:t>dell’Universo  </a:t>
            </a:r>
            <a:r>
              <a:rPr sz="1200" spc="-5" dirty="0">
                <a:latin typeface="Times New Roman"/>
                <a:cs typeface="Times New Roman"/>
              </a:rPr>
              <a:t>locale sulle </a:t>
            </a:r>
            <a:r>
              <a:rPr sz="1200" dirty="0">
                <a:latin typeface="Times New Roman"/>
                <a:cs typeface="Times New Roman"/>
              </a:rPr>
              <a:t>razze dell’umanità. </a:t>
            </a:r>
            <a:r>
              <a:rPr sz="1200" spc="-5" dirty="0">
                <a:latin typeface="Times New Roman"/>
                <a:cs typeface="Times New Roman"/>
              </a:rPr>
              <a:t>Gli esseri umani </a:t>
            </a:r>
            <a:r>
              <a:rPr sz="1200" dirty="0">
                <a:latin typeface="Times New Roman"/>
                <a:cs typeface="Times New Roman"/>
              </a:rPr>
              <a:t>possono </a:t>
            </a:r>
            <a:r>
              <a:rPr sz="1200" spc="-5" dirty="0">
                <a:latin typeface="Times New Roman"/>
                <a:cs typeface="Times New Roman"/>
              </a:rPr>
              <a:t>anche </a:t>
            </a:r>
            <a:r>
              <a:rPr sz="1200" dirty="0">
                <a:latin typeface="Times New Roman"/>
                <a:cs typeface="Times New Roman"/>
              </a:rPr>
              <a:t>divenire consapevoli in una </a:t>
            </a:r>
            <a:r>
              <a:rPr sz="1200" spc="-5" dirty="0">
                <a:latin typeface="Times New Roman"/>
                <a:cs typeface="Times New Roman"/>
              </a:rPr>
              <a:t>certa misura dell’Aggiustatore, </a:t>
            </a:r>
            <a:r>
              <a:rPr sz="1200" dirty="0">
                <a:latin typeface="Times New Roman"/>
                <a:cs typeface="Times New Roman"/>
              </a:rPr>
              <a:t>la  </a:t>
            </a:r>
            <a:r>
              <a:rPr sz="1200" spc="-5" dirty="0">
                <a:latin typeface="Times New Roman"/>
                <a:cs typeface="Times New Roman"/>
              </a:rPr>
              <a:t>presenza impersonale del Padre Universale. Questi spiriti </a:t>
            </a:r>
            <a:r>
              <a:rPr sz="1200" dirty="0">
                <a:latin typeface="Times New Roman"/>
                <a:cs typeface="Times New Roman"/>
              </a:rPr>
              <a:t>divini </a:t>
            </a:r>
            <a:r>
              <a:rPr sz="1200" spc="-5" dirty="0">
                <a:latin typeface="Times New Roman"/>
                <a:cs typeface="Times New Roman"/>
              </a:rPr>
              <a:t>che lavorano per l’elevazione </a:t>
            </a:r>
            <a:r>
              <a:rPr sz="1200" dirty="0">
                <a:latin typeface="Times New Roman"/>
                <a:cs typeface="Times New Roman"/>
              </a:rPr>
              <a:t>e la spiritualizzazione </a:t>
            </a:r>
            <a:r>
              <a:rPr sz="1200" spc="-5" dirty="0">
                <a:latin typeface="Times New Roman"/>
                <a:cs typeface="Times New Roman"/>
              </a:rPr>
              <a:t>degli </a:t>
            </a:r>
            <a:r>
              <a:rPr sz="1200" dirty="0">
                <a:latin typeface="Times New Roman"/>
                <a:cs typeface="Times New Roman"/>
              </a:rPr>
              <a:t>uomini,  </a:t>
            </a:r>
            <a:r>
              <a:rPr sz="1200" spc="-5" dirty="0">
                <a:latin typeface="Times New Roman"/>
                <a:cs typeface="Times New Roman"/>
              </a:rPr>
              <a:t>agiscono </a:t>
            </a:r>
            <a:r>
              <a:rPr sz="1200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all’unisono ed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perfetta cooperazione. Essi sono come </a:t>
            </a:r>
            <a:r>
              <a:rPr sz="1200" dirty="0">
                <a:latin typeface="Times New Roman"/>
                <a:cs typeface="Times New Roman"/>
              </a:rPr>
              <a:t>uno </a:t>
            </a:r>
            <a:r>
              <a:rPr sz="1200" spc="-5" dirty="0">
                <a:latin typeface="Times New Roman"/>
                <a:cs typeface="Times New Roman"/>
              </a:rPr>
              <a:t>nell’esecuzione spirituale dei piani d’ascensione </a:t>
            </a:r>
            <a:r>
              <a:rPr sz="1200" dirty="0">
                <a:latin typeface="Times New Roman"/>
                <a:cs typeface="Times New Roman"/>
              </a:rPr>
              <a:t>e di  </a:t>
            </a:r>
            <a:r>
              <a:rPr sz="1200" spc="-5" dirty="0">
                <a:latin typeface="Times New Roman"/>
                <a:cs typeface="Times New Roman"/>
              </a:rPr>
              <a:t>raggiungimento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perfezione per </a:t>
            </a:r>
            <a:r>
              <a:rPr sz="1200" dirty="0">
                <a:latin typeface="Times New Roman"/>
                <a:cs typeface="Times New Roman"/>
              </a:rPr>
              <a:t>i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mortali.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7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174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4858"/>
            <a:ext cx="8203565" cy="413385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88900">
              <a:lnSpc>
                <a:spcPct val="100000"/>
              </a:lnSpc>
              <a:spcBef>
                <a:spcPts val="95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3. Il manipolatore</a:t>
            </a:r>
            <a:r>
              <a:rPr sz="1600" b="1" spc="1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universale</a:t>
            </a:r>
            <a:endParaRPr sz="1600">
              <a:latin typeface="Times New Roman"/>
              <a:cs typeface="Times New Roman"/>
            </a:endParaRPr>
          </a:p>
          <a:p>
            <a:pPr marL="88900" marR="134620">
              <a:lnSpc>
                <a:spcPts val="1380"/>
              </a:lnSpc>
              <a:spcBef>
                <a:spcPts val="141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(101.1) 9:3.1 </a:t>
            </a:r>
            <a:r>
              <a:rPr sz="1200" spc="-10" dirty="0">
                <a:latin typeface="Times New Roman"/>
                <a:cs typeface="Times New Roman"/>
              </a:rPr>
              <a:t>L’Isola </a:t>
            </a:r>
            <a:r>
              <a:rPr sz="1200" dirty="0">
                <a:latin typeface="Times New Roman"/>
                <a:cs typeface="Times New Roman"/>
              </a:rPr>
              <a:t>del Paradiso è la </a:t>
            </a:r>
            <a:r>
              <a:rPr sz="1200" spc="-5" dirty="0">
                <a:latin typeface="Times New Roman"/>
                <a:cs typeface="Times New Roman"/>
              </a:rPr>
              <a:t>sorgente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sostanza della gravità </a:t>
            </a:r>
            <a:r>
              <a:rPr sz="1200" dirty="0">
                <a:latin typeface="Times New Roman"/>
                <a:cs typeface="Times New Roman"/>
              </a:rPr>
              <a:t>fisica, e </a:t>
            </a:r>
            <a:r>
              <a:rPr sz="1200" spc="-5" dirty="0">
                <a:latin typeface="Times New Roman"/>
                <a:cs typeface="Times New Roman"/>
              </a:rPr>
              <a:t>ciò </a:t>
            </a:r>
            <a:r>
              <a:rPr sz="1200" dirty="0">
                <a:latin typeface="Times New Roman"/>
                <a:cs typeface="Times New Roman"/>
              </a:rPr>
              <a:t>dovrebbe </a:t>
            </a:r>
            <a:r>
              <a:rPr sz="1200" spc="-5" dirty="0">
                <a:latin typeface="Times New Roman"/>
                <a:cs typeface="Times New Roman"/>
              </a:rPr>
              <a:t>essere sufficiente </a:t>
            </a:r>
            <a:r>
              <a:rPr sz="1200" dirty="0">
                <a:latin typeface="Times New Roman"/>
                <a:cs typeface="Times New Roman"/>
              </a:rPr>
              <a:t>per informarvi che la  </a:t>
            </a:r>
            <a:r>
              <a:rPr sz="1200" spc="-5" dirty="0">
                <a:latin typeface="Times New Roman"/>
                <a:cs typeface="Times New Roman"/>
              </a:rPr>
              <a:t>gravità </a:t>
            </a:r>
            <a:r>
              <a:rPr sz="1200" dirty="0">
                <a:latin typeface="Times New Roman"/>
                <a:cs typeface="Times New Roman"/>
              </a:rPr>
              <a:t>è una delle cose più </a:t>
            </a:r>
            <a:r>
              <a:rPr sz="1200" i="1" spc="-5" dirty="0">
                <a:latin typeface="Times New Roman"/>
                <a:cs typeface="Times New Roman"/>
              </a:rPr>
              <a:t>reali </a:t>
            </a:r>
            <a:r>
              <a:rPr sz="1200" spc="-5" dirty="0">
                <a:latin typeface="Times New Roman"/>
                <a:cs typeface="Times New Roman"/>
              </a:rPr>
              <a:t>ed eternamente affidabili nell’intero </a:t>
            </a:r>
            <a:r>
              <a:rPr sz="1200" dirty="0">
                <a:latin typeface="Times New Roman"/>
                <a:cs typeface="Times New Roman"/>
              </a:rPr>
              <a:t>Universo fisico di </a:t>
            </a:r>
            <a:r>
              <a:rPr sz="1200" spc="-5" dirty="0">
                <a:latin typeface="Times New Roman"/>
                <a:cs typeface="Times New Roman"/>
              </a:rPr>
              <a:t>Universi.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gravità </a:t>
            </a:r>
            <a:r>
              <a:rPr sz="1200" dirty="0">
                <a:latin typeface="Times New Roman"/>
                <a:cs typeface="Times New Roman"/>
              </a:rPr>
              <a:t>non può </a:t>
            </a:r>
            <a:r>
              <a:rPr sz="1200" spc="-5" dirty="0">
                <a:latin typeface="Times New Roman"/>
                <a:cs typeface="Times New Roman"/>
              </a:rPr>
              <a:t>essere  modificata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annullata se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dalle forze </a:t>
            </a:r>
            <a:r>
              <a:rPr sz="1200" dirty="0">
                <a:latin typeface="Times New Roman"/>
                <a:cs typeface="Times New Roman"/>
              </a:rPr>
              <a:t>e dalle </a:t>
            </a:r>
            <a:r>
              <a:rPr sz="1200" spc="-5" dirty="0">
                <a:latin typeface="Times New Roman"/>
                <a:cs typeface="Times New Roman"/>
              </a:rPr>
              <a:t>energie gestite congiuntamente dal Padre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dal </a:t>
            </a:r>
            <a:r>
              <a:rPr sz="1200" dirty="0">
                <a:latin typeface="Times New Roman"/>
                <a:cs typeface="Times New Roman"/>
              </a:rPr>
              <a:t>Figlio,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state affidate alla  persona della </a:t>
            </a:r>
            <a:r>
              <a:rPr sz="1200" dirty="0">
                <a:latin typeface="Times New Roman"/>
                <a:cs typeface="Times New Roman"/>
              </a:rPr>
              <a:t>Terza Sorgente e </a:t>
            </a:r>
            <a:r>
              <a:rPr sz="1200" spc="-5" dirty="0">
                <a:latin typeface="Times New Roman"/>
                <a:cs typeface="Times New Roman"/>
              </a:rPr>
              <a:t>Centro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sono funzionalmente </a:t>
            </a:r>
            <a:r>
              <a:rPr sz="1200" spc="-5" dirty="0">
                <a:latin typeface="Times New Roman"/>
                <a:cs typeface="Times New Roman"/>
              </a:rPr>
              <a:t>associate ad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essa.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81280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(101.2) 9:3.2 </a:t>
            </a:r>
            <a:r>
              <a:rPr sz="1200" spc="-15" dirty="0">
                <a:latin typeface="Times New Roman"/>
                <a:cs typeface="Times New Roman"/>
              </a:rPr>
              <a:t>Lo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Infinito possiede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potere </a:t>
            </a:r>
            <a:r>
              <a:rPr sz="1200" dirty="0">
                <a:latin typeface="Times New Roman"/>
                <a:cs typeface="Times New Roman"/>
              </a:rPr>
              <a:t>unico e </a:t>
            </a:r>
            <a:r>
              <a:rPr sz="1200" spc="-5" dirty="0">
                <a:latin typeface="Times New Roman"/>
                <a:cs typeface="Times New Roman"/>
              </a:rPr>
              <a:t>stupefacente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i="1" dirty="0">
                <a:latin typeface="Times New Roman"/>
                <a:cs typeface="Times New Roman"/>
              </a:rPr>
              <a:t>l’antigravità. </a:t>
            </a:r>
            <a:r>
              <a:rPr sz="1200" spc="-5" dirty="0">
                <a:latin typeface="Times New Roman"/>
                <a:cs typeface="Times New Roman"/>
              </a:rPr>
              <a:t>Tale potere </a:t>
            </a:r>
            <a:r>
              <a:rPr sz="1200" dirty="0">
                <a:latin typeface="Times New Roman"/>
                <a:cs typeface="Times New Roman"/>
              </a:rPr>
              <a:t>non è funzionalmente </a:t>
            </a:r>
            <a:r>
              <a:rPr sz="1200" spc="-5" dirty="0">
                <a:latin typeface="Times New Roman"/>
                <a:cs typeface="Times New Roman"/>
              </a:rPr>
              <a:t>presente (in  </a:t>
            </a:r>
            <a:r>
              <a:rPr sz="1200" dirty="0">
                <a:latin typeface="Times New Roman"/>
                <a:cs typeface="Times New Roman"/>
              </a:rPr>
              <a:t>modo </a:t>
            </a:r>
            <a:r>
              <a:rPr sz="1200" spc="-5" dirty="0">
                <a:latin typeface="Times New Roman"/>
                <a:cs typeface="Times New Roman"/>
              </a:rPr>
              <a:t>osservabile) </a:t>
            </a:r>
            <a:r>
              <a:rPr sz="1200" dirty="0">
                <a:latin typeface="Times New Roman"/>
                <a:cs typeface="Times New Roman"/>
              </a:rPr>
              <a:t>né nel </a:t>
            </a:r>
            <a:r>
              <a:rPr sz="1200" spc="-5" dirty="0">
                <a:latin typeface="Times New Roman"/>
                <a:cs typeface="Times New Roman"/>
              </a:rPr>
              <a:t>Padre </a:t>
            </a:r>
            <a:r>
              <a:rPr sz="1200" dirty="0">
                <a:latin typeface="Times New Roman"/>
                <a:cs typeface="Times New Roman"/>
              </a:rPr>
              <a:t>né </a:t>
            </a:r>
            <a:r>
              <a:rPr sz="1200" spc="-5" dirty="0">
                <a:latin typeface="Times New Roman"/>
                <a:cs typeface="Times New Roman"/>
              </a:rPr>
              <a:t>nel Figlio. Questa capacità propria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Terza Sorgente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resistere all’attrazione della gravità  materiale si rivela </a:t>
            </a:r>
            <a:r>
              <a:rPr sz="1200" dirty="0">
                <a:latin typeface="Times New Roman"/>
                <a:cs typeface="Times New Roman"/>
              </a:rPr>
              <a:t>nelle reazioni </a:t>
            </a:r>
            <a:r>
              <a:rPr sz="1200" spc="-5" dirty="0">
                <a:latin typeface="Times New Roman"/>
                <a:cs typeface="Times New Roman"/>
              </a:rPr>
              <a:t>personali dell’Attore Congiunto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certe </a:t>
            </a:r>
            <a:r>
              <a:rPr sz="1200" dirty="0">
                <a:latin typeface="Times New Roman"/>
                <a:cs typeface="Times New Roman"/>
              </a:rPr>
              <a:t>fasi delle </a:t>
            </a:r>
            <a:r>
              <a:rPr sz="1200" spc="-5" dirty="0">
                <a:latin typeface="Times New Roman"/>
                <a:cs typeface="Times New Roman"/>
              </a:rPr>
              <a:t>relazioni universali.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attributo unico è  </a:t>
            </a:r>
            <a:r>
              <a:rPr sz="1200" spc="-5" dirty="0">
                <a:latin typeface="Times New Roman"/>
                <a:cs typeface="Times New Roman"/>
              </a:rPr>
              <a:t>trasmissibile ad alcune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personalità </a:t>
            </a:r>
            <a:r>
              <a:rPr sz="1200" dirty="0">
                <a:latin typeface="Times New Roman"/>
                <a:cs typeface="Times New Roman"/>
              </a:rPr>
              <a:t>più elevate </a:t>
            </a:r>
            <a:r>
              <a:rPr sz="1200" spc="-5" dirty="0">
                <a:latin typeface="Times New Roman"/>
                <a:cs typeface="Times New Roman"/>
              </a:rPr>
              <a:t>dello </a:t>
            </a:r>
            <a:r>
              <a:rPr sz="1200" dirty="0">
                <a:latin typeface="Times New Roman"/>
                <a:cs typeface="Times New Roman"/>
              </a:rPr>
              <a:t>Spirito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Infinito.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2717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(101.3) 9:3.3 </a:t>
            </a:r>
            <a:r>
              <a:rPr sz="1200" spc="-5" dirty="0">
                <a:latin typeface="Times New Roman"/>
                <a:cs typeface="Times New Roman"/>
              </a:rPr>
              <a:t>L’antigravità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annullare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gravità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ambito locale; essa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fa esercitando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presenza di una </a:t>
            </a:r>
            <a:r>
              <a:rPr sz="1200" spc="-5" dirty="0">
                <a:latin typeface="Times New Roman"/>
                <a:cs typeface="Times New Roman"/>
              </a:rPr>
              <a:t>forza equivalente. </a:t>
            </a:r>
            <a:r>
              <a:rPr sz="1200" dirty="0">
                <a:latin typeface="Times New Roman"/>
                <a:cs typeface="Times New Roman"/>
              </a:rPr>
              <a:t>Essa  </a:t>
            </a:r>
            <a:r>
              <a:rPr sz="1200" spc="-5" dirty="0">
                <a:latin typeface="Times New Roman"/>
                <a:cs typeface="Times New Roman"/>
              </a:rPr>
              <a:t>opera </a:t>
            </a:r>
            <a:r>
              <a:rPr sz="1200" dirty="0">
                <a:latin typeface="Times New Roman"/>
                <a:cs typeface="Times New Roman"/>
              </a:rPr>
              <a:t>solo </a:t>
            </a:r>
            <a:r>
              <a:rPr sz="1200" spc="-5" dirty="0">
                <a:latin typeface="Times New Roman"/>
                <a:cs typeface="Times New Roman"/>
              </a:rPr>
              <a:t>nei confronti della gravità </a:t>
            </a:r>
            <a:r>
              <a:rPr sz="1200" dirty="0">
                <a:latin typeface="Times New Roman"/>
                <a:cs typeface="Times New Roman"/>
              </a:rPr>
              <a:t>materiale e non è </a:t>
            </a:r>
            <a:r>
              <a:rPr sz="1200" spc="-5" dirty="0">
                <a:latin typeface="Times New Roman"/>
                <a:cs typeface="Times New Roman"/>
              </a:rPr>
              <a:t>un’azione della </a:t>
            </a:r>
            <a:r>
              <a:rPr sz="1200" dirty="0">
                <a:latin typeface="Times New Roman"/>
                <a:cs typeface="Times New Roman"/>
              </a:rPr>
              <a:t>mente.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fenomeno </a:t>
            </a:r>
            <a:r>
              <a:rPr sz="1200" dirty="0">
                <a:latin typeface="Times New Roman"/>
                <a:cs typeface="Times New Roman"/>
              </a:rPr>
              <a:t>della resistenza </a:t>
            </a:r>
            <a:r>
              <a:rPr sz="1200" spc="-5" dirty="0">
                <a:latin typeface="Times New Roman"/>
                <a:cs typeface="Times New Roman"/>
              </a:rPr>
              <a:t>alla gravità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endParaRPr sz="1200">
              <a:latin typeface="Times New Roman"/>
              <a:cs typeface="Times New Roman"/>
            </a:endParaRPr>
          </a:p>
          <a:p>
            <a:pPr marL="88900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giroscopio </a:t>
            </a:r>
            <a:r>
              <a:rPr sz="1200" dirty="0">
                <a:latin typeface="Times New Roman"/>
                <a:cs typeface="Times New Roman"/>
              </a:rPr>
              <a:t>è un buon </a:t>
            </a:r>
            <a:r>
              <a:rPr sz="1200" spc="-5" dirty="0">
                <a:latin typeface="Times New Roman"/>
                <a:cs typeface="Times New Roman"/>
              </a:rPr>
              <a:t>esempio dell’</a:t>
            </a:r>
            <a:r>
              <a:rPr sz="1200" i="1" spc="-5" dirty="0">
                <a:latin typeface="Times New Roman"/>
                <a:cs typeface="Times New Roman"/>
              </a:rPr>
              <a:t>effetto </a:t>
            </a:r>
            <a:r>
              <a:rPr sz="1200" spc="-5" dirty="0">
                <a:latin typeface="Times New Roman"/>
                <a:cs typeface="Times New Roman"/>
              </a:rPr>
              <a:t>dell’antigravità, </a:t>
            </a:r>
            <a:r>
              <a:rPr sz="1200" dirty="0">
                <a:latin typeface="Times New Roman"/>
                <a:cs typeface="Times New Roman"/>
              </a:rPr>
              <a:t>ma non ha </a:t>
            </a:r>
            <a:r>
              <a:rPr sz="1200" spc="-5" dirty="0">
                <a:latin typeface="Times New Roman"/>
                <a:cs typeface="Times New Roman"/>
              </a:rPr>
              <a:t>alcun valore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spiegare </a:t>
            </a:r>
            <a:r>
              <a:rPr sz="1200" dirty="0">
                <a:latin typeface="Times New Roman"/>
                <a:cs typeface="Times New Roman"/>
              </a:rPr>
              <a:t>la causa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dell’antigravità.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3271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(101.4) 9:3.4 </a:t>
            </a:r>
            <a:r>
              <a:rPr sz="1200" spc="-5" dirty="0">
                <a:latin typeface="Times New Roman"/>
                <a:cs typeface="Times New Roman"/>
              </a:rPr>
              <a:t>L’Attore Congiunto rivela anche altri poteri capaci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trascendere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forza </a:t>
            </a:r>
            <a:r>
              <a:rPr sz="1200" dirty="0">
                <a:latin typeface="Times New Roman"/>
                <a:cs typeface="Times New Roman"/>
              </a:rPr>
              <a:t>e di neutralizzare </a:t>
            </a:r>
            <a:r>
              <a:rPr sz="1200" spc="-5" dirty="0">
                <a:latin typeface="Times New Roman"/>
                <a:cs typeface="Times New Roman"/>
              </a:rPr>
              <a:t>l’energia. </a:t>
            </a:r>
            <a:r>
              <a:rPr sz="1200" dirty="0">
                <a:latin typeface="Times New Roman"/>
                <a:cs typeface="Times New Roman"/>
              </a:rPr>
              <a:t>Tali </a:t>
            </a:r>
            <a:r>
              <a:rPr sz="1200" spc="-5" dirty="0">
                <a:latin typeface="Times New Roman"/>
                <a:cs typeface="Times New Roman"/>
              </a:rPr>
              <a:t>poteri operano  rallentando l’energia fino al </a:t>
            </a:r>
            <a:r>
              <a:rPr sz="1200" dirty="0">
                <a:latin typeface="Times New Roman"/>
                <a:cs typeface="Times New Roman"/>
              </a:rPr>
              <a:t>punto </a:t>
            </a:r>
            <a:r>
              <a:rPr sz="1200" spc="-5" dirty="0">
                <a:latin typeface="Times New Roman"/>
                <a:cs typeface="Times New Roman"/>
              </a:rPr>
              <a:t>della materializzazione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mezzo di </a:t>
            </a:r>
            <a:r>
              <a:rPr sz="1200" spc="-5" dirty="0">
                <a:latin typeface="Times New Roman"/>
                <a:cs typeface="Times New Roman"/>
              </a:rPr>
              <a:t>altre tecniche </a:t>
            </a:r>
            <a:r>
              <a:rPr sz="1200" dirty="0">
                <a:latin typeface="Times New Roman"/>
                <a:cs typeface="Times New Roman"/>
              </a:rPr>
              <a:t>a voi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sconosciute.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00">
              <a:latin typeface="Times New Roman"/>
              <a:cs typeface="Times New Roman"/>
            </a:endParaRPr>
          </a:p>
          <a:p>
            <a:pPr marL="88900">
              <a:lnSpc>
                <a:spcPts val="141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(101.5) 9:3.5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Creatore Congiunto </a:t>
            </a:r>
            <a:r>
              <a:rPr sz="1200" dirty="0">
                <a:latin typeface="Times New Roman"/>
                <a:cs typeface="Times New Roman"/>
              </a:rPr>
              <a:t>non è né </a:t>
            </a:r>
            <a:r>
              <a:rPr sz="1200" spc="-5" dirty="0">
                <a:latin typeface="Times New Roman"/>
                <a:cs typeface="Times New Roman"/>
              </a:rPr>
              <a:t>energia, </a:t>
            </a:r>
            <a:r>
              <a:rPr sz="1200" dirty="0">
                <a:latin typeface="Times New Roman"/>
                <a:cs typeface="Times New Roman"/>
              </a:rPr>
              <a:t>né la </a:t>
            </a:r>
            <a:r>
              <a:rPr sz="1200" spc="-5" dirty="0">
                <a:latin typeface="Times New Roman"/>
                <a:cs typeface="Times New Roman"/>
              </a:rPr>
              <a:t>fonte dell’energia, </a:t>
            </a:r>
            <a:r>
              <a:rPr sz="1200" dirty="0">
                <a:latin typeface="Times New Roman"/>
                <a:cs typeface="Times New Roman"/>
              </a:rPr>
              <a:t>né il </a:t>
            </a:r>
            <a:r>
              <a:rPr sz="1200" spc="-5" dirty="0">
                <a:latin typeface="Times New Roman"/>
                <a:cs typeface="Times New Roman"/>
              </a:rPr>
              <a:t>destino dell’energia; egli </a:t>
            </a:r>
            <a:r>
              <a:rPr sz="1200" dirty="0">
                <a:latin typeface="Times New Roman"/>
                <a:cs typeface="Times New Roman"/>
              </a:rPr>
              <a:t>è il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manipolatore</a:t>
            </a:r>
            <a:endParaRPr sz="1200">
              <a:latin typeface="Times New Roman"/>
              <a:cs typeface="Times New Roman"/>
            </a:endParaRPr>
          </a:p>
          <a:p>
            <a:pPr marL="88900" marR="52705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dell’energia.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Creatore Congiunto </a:t>
            </a:r>
            <a:r>
              <a:rPr sz="1200" dirty="0">
                <a:latin typeface="Times New Roman"/>
                <a:cs typeface="Times New Roman"/>
              </a:rPr>
              <a:t>è azione — movimento, </a:t>
            </a:r>
            <a:r>
              <a:rPr sz="1200" spc="-5" dirty="0">
                <a:latin typeface="Times New Roman"/>
                <a:cs typeface="Times New Roman"/>
              </a:rPr>
              <a:t>cambiamento, modificazione, coordinazione, </a:t>
            </a:r>
            <a:r>
              <a:rPr sz="1200" dirty="0">
                <a:latin typeface="Times New Roman"/>
                <a:cs typeface="Times New Roman"/>
              </a:rPr>
              <a:t>stabilizzazione </a:t>
            </a:r>
            <a:r>
              <a:rPr sz="1200" spc="-5" dirty="0">
                <a:latin typeface="Times New Roman"/>
                <a:cs typeface="Times New Roman"/>
              </a:rPr>
              <a:t>ed  equilibrio. </a:t>
            </a:r>
            <a:r>
              <a:rPr sz="1200" spc="-15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energie soggette al controllo diretto </a:t>
            </a:r>
            <a:r>
              <a:rPr sz="1200" dirty="0">
                <a:latin typeface="Times New Roman"/>
                <a:cs typeface="Times New Roman"/>
              </a:rPr>
              <a:t>o indiretto </a:t>
            </a:r>
            <a:r>
              <a:rPr sz="1200" spc="-5" dirty="0">
                <a:latin typeface="Times New Roman"/>
                <a:cs typeface="Times New Roman"/>
              </a:rPr>
              <a:t>del Paradiso </a:t>
            </a:r>
            <a:r>
              <a:rPr sz="1200" dirty="0">
                <a:latin typeface="Times New Roman"/>
                <a:cs typeface="Times New Roman"/>
              </a:rPr>
              <a:t>rispondono </a:t>
            </a:r>
            <a:r>
              <a:rPr sz="1200" spc="-5" dirty="0">
                <a:latin typeface="Times New Roman"/>
                <a:cs typeface="Times New Roman"/>
              </a:rPr>
              <a:t>per loro </a:t>
            </a:r>
            <a:r>
              <a:rPr sz="1200" dirty="0">
                <a:latin typeface="Times New Roman"/>
                <a:cs typeface="Times New Roman"/>
              </a:rPr>
              <a:t>natura </a:t>
            </a:r>
            <a:r>
              <a:rPr sz="1200" spc="-5" dirty="0">
                <a:latin typeface="Times New Roman"/>
                <a:cs typeface="Times New Roman"/>
              </a:rPr>
              <a:t>agli atti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Terza Sorgente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Centro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suoi molteplici</a:t>
            </a:r>
            <a:r>
              <a:rPr sz="1200" spc="-5" dirty="0">
                <a:latin typeface="Times New Roman"/>
                <a:cs typeface="Times New Roman"/>
              </a:rPr>
              <a:t> agenti.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7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175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70545" cy="39573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6858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(101.6) 9:3.6 </a:t>
            </a:r>
            <a:r>
              <a:rPr sz="1200" spc="-5" dirty="0">
                <a:latin typeface="Times New Roman"/>
                <a:cs typeface="Times New Roman"/>
              </a:rPr>
              <a:t>L’Universo </a:t>
            </a:r>
            <a:r>
              <a:rPr sz="1200" dirty="0">
                <a:latin typeface="Times New Roman"/>
                <a:cs typeface="Times New Roman"/>
              </a:rPr>
              <a:t>degli </a:t>
            </a:r>
            <a:r>
              <a:rPr sz="1200" spc="-5" dirty="0">
                <a:latin typeface="Times New Roman"/>
                <a:cs typeface="Times New Roman"/>
              </a:rPr>
              <a:t>Universi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pervaso </a:t>
            </a:r>
            <a:r>
              <a:rPr sz="1200" dirty="0">
                <a:latin typeface="Times New Roman"/>
                <a:cs typeface="Times New Roman"/>
              </a:rPr>
              <a:t>dalle </a:t>
            </a:r>
            <a:r>
              <a:rPr sz="1200" spc="-5" dirty="0">
                <a:latin typeface="Times New Roman"/>
                <a:cs typeface="Times New Roman"/>
              </a:rPr>
              <a:t>creature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Terza </a:t>
            </a:r>
            <a:r>
              <a:rPr sz="1200" dirty="0">
                <a:latin typeface="Times New Roman"/>
                <a:cs typeface="Times New Roman"/>
              </a:rPr>
              <a:t>Sorgente e </a:t>
            </a:r>
            <a:r>
              <a:rPr sz="1200" spc="-5" dirty="0">
                <a:latin typeface="Times New Roman"/>
                <a:cs typeface="Times New Roman"/>
              </a:rPr>
              <a:t>Centro che controllano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potere: controllori  fisici, direttori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potere, centri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potere ed altri rappresentanti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d’Azione </a:t>
            </a:r>
            <a:r>
              <a:rPr sz="1200" spc="-5" dirty="0">
                <a:latin typeface="Times New Roman"/>
                <a:cs typeface="Times New Roman"/>
              </a:rPr>
              <a:t>che s’interessano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regolazione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5" dirty="0">
                <a:latin typeface="Times New Roman"/>
                <a:cs typeface="Times New Roman"/>
              </a:rPr>
              <a:t>della  </a:t>
            </a:r>
            <a:r>
              <a:rPr sz="1200" dirty="0">
                <a:latin typeface="Times New Roman"/>
                <a:cs typeface="Times New Roman"/>
              </a:rPr>
              <a:t>stabilizzazione </a:t>
            </a:r>
            <a:r>
              <a:rPr sz="1200" spc="-5" dirty="0">
                <a:latin typeface="Times New Roman"/>
                <a:cs typeface="Times New Roman"/>
              </a:rPr>
              <a:t>delle energie fisiche. Queste </a:t>
            </a:r>
            <a:r>
              <a:rPr sz="1200" dirty="0">
                <a:latin typeface="Times New Roman"/>
                <a:cs typeface="Times New Roman"/>
              </a:rPr>
              <a:t>creature </a:t>
            </a:r>
            <a:r>
              <a:rPr sz="1200" spc="-5" dirty="0">
                <a:latin typeface="Times New Roman"/>
                <a:cs typeface="Times New Roman"/>
              </a:rPr>
              <a:t>straordinarie con </a:t>
            </a:r>
            <a:r>
              <a:rPr sz="1200" dirty="0">
                <a:latin typeface="Times New Roman"/>
                <a:cs typeface="Times New Roman"/>
              </a:rPr>
              <a:t>funzioni </a:t>
            </a:r>
            <a:r>
              <a:rPr sz="1200" spc="-5" dirty="0">
                <a:latin typeface="Times New Roman"/>
                <a:cs typeface="Times New Roman"/>
              </a:rPr>
              <a:t>fisiche possiedono </a:t>
            </a:r>
            <a:r>
              <a:rPr sz="1200" dirty="0">
                <a:latin typeface="Times New Roman"/>
                <a:cs typeface="Times New Roman"/>
              </a:rPr>
              <a:t>tutte </a:t>
            </a:r>
            <a:r>
              <a:rPr sz="1200" spc="-5" dirty="0">
                <a:latin typeface="Times New Roman"/>
                <a:cs typeface="Times New Roman"/>
              </a:rPr>
              <a:t>differenti </a:t>
            </a:r>
            <a:r>
              <a:rPr sz="1200" dirty="0">
                <a:latin typeface="Times New Roman"/>
                <a:cs typeface="Times New Roman"/>
              </a:rPr>
              <a:t>attributi di  </a:t>
            </a:r>
            <a:r>
              <a:rPr sz="1200" spc="-5" dirty="0">
                <a:latin typeface="Times New Roman"/>
                <a:cs typeface="Times New Roman"/>
              </a:rPr>
              <a:t>controllo del potere, </a:t>
            </a:r>
            <a:r>
              <a:rPr sz="1200" dirty="0">
                <a:latin typeface="Times New Roman"/>
                <a:cs typeface="Times New Roman"/>
              </a:rPr>
              <a:t>quali </a:t>
            </a:r>
            <a:r>
              <a:rPr sz="1200" spc="-5" dirty="0">
                <a:latin typeface="Times New Roman"/>
                <a:cs typeface="Times New Roman"/>
              </a:rPr>
              <a:t>l’antigravità, che utilizzano nei loro sforzi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stabilire l’equilibrio fisico della materia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energie </a:t>
            </a:r>
            <a:r>
              <a:rPr sz="1200" spc="-5" dirty="0">
                <a:latin typeface="Times New Roman"/>
                <a:cs typeface="Times New Roman"/>
              </a:rPr>
              <a:t>del  grande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Universo.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6954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(101.7) 9:3.7 </a:t>
            </a:r>
            <a:r>
              <a:rPr sz="1200" spc="-5" dirty="0">
                <a:latin typeface="Times New Roman"/>
                <a:cs typeface="Times New Roman"/>
              </a:rPr>
              <a:t>Tutte queste attività materiali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d’Azione </a:t>
            </a:r>
            <a:r>
              <a:rPr sz="1200" spc="-5" dirty="0">
                <a:latin typeface="Times New Roman"/>
                <a:cs typeface="Times New Roman"/>
              </a:rPr>
              <a:t>sembrano collegare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funzione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l’Isola </a:t>
            </a:r>
            <a:r>
              <a:rPr sz="1200" spc="-5" dirty="0">
                <a:latin typeface="Times New Roman"/>
                <a:cs typeface="Times New Roman"/>
              </a:rPr>
              <a:t>del Paradiso, ed </a:t>
            </a:r>
            <a:r>
              <a:rPr sz="1200" dirty="0">
                <a:latin typeface="Times New Roman"/>
                <a:cs typeface="Times New Roman"/>
              </a:rPr>
              <a:t>in verità  </a:t>
            </a:r>
            <a:r>
              <a:rPr sz="1200" spc="-5" dirty="0">
                <a:latin typeface="Times New Roman"/>
                <a:cs typeface="Times New Roman"/>
              </a:rPr>
              <a:t>gli agenti </a:t>
            </a:r>
            <a:r>
              <a:rPr sz="1200" dirty="0">
                <a:latin typeface="Times New Roman"/>
                <a:cs typeface="Times New Roman"/>
              </a:rPr>
              <a:t>di potere </a:t>
            </a:r>
            <a:r>
              <a:rPr sz="1200" spc="-5" dirty="0">
                <a:latin typeface="Times New Roman"/>
                <a:cs typeface="Times New Roman"/>
              </a:rPr>
              <a:t>sono </a:t>
            </a:r>
            <a:r>
              <a:rPr sz="1200" dirty="0">
                <a:latin typeface="Times New Roman"/>
                <a:cs typeface="Times New Roman"/>
              </a:rPr>
              <a:t>tutti rispettosi </a:t>
            </a:r>
            <a:r>
              <a:rPr sz="1200" spc="-5" dirty="0">
                <a:latin typeface="Times New Roman"/>
                <a:cs typeface="Times New Roman"/>
              </a:rPr>
              <a:t>dell’assolutezza dell’Isola eterna, </a:t>
            </a:r>
            <a:r>
              <a:rPr sz="1200" dirty="0">
                <a:latin typeface="Times New Roman"/>
                <a:cs typeface="Times New Roman"/>
              </a:rPr>
              <a:t>oltre </a:t>
            </a:r>
            <a:r>
              <a:rPr sz="1200" spc="-5" dirty="0">
                <a:latin typeface="Times New Roman"/>
                <a:cs typeface="Times New Roman"/>
              </a:rPr>
              <a:t>ad esserne </a:t>
            </a:r>
            <a:r>
              <a:rPr sz="1200" dirty="0">
                <a:latin typeface="Times New Roman"/>
                <a:cs typeface="Times New Roman"/>
              </a:rPr>
              <a:t>dipendenti. </a:t>
            </a:r>
            <a:r>
              <a:rPr sz="1200" spc="-5" dirty="0">
                <a:latin typeface="Times New Roman"/>
                <a:cs typeface="Times New Roman"/>
              </a:rPr>
              <a:t>Ma l’Attore </a:t>
            </a:r>
            <a:r>
              <a:rPr sz="1200" dirty="0">
                <a:latin typeface="Times New Roman"/>
                <a:cs typeface="Times New Roman"/>
              </a:rPr>
              <a:t>Congiunto non  </a:t>
            </a:r>
            <a:r>
              <a:rPr sz="1200" spc="-5" dirty="0">
                <a:latin typeface="Times New Roman"/>
                <a:cs typeface="Times New Roman"/>
              </a:rPr>
              <a:t>agisce </a:t>
            </a:r>
            <a:r>
              <a:rPr sz="1200" dirty="0">
                <a:latin typeface="Times New Roman"/>
                <a:cs typeface="Times New Roman"/>
              </a:rPr>
              <a:t>per il </a:t>
            </a:r>
            <a:r>
              <a:rPr sz="1200" spc="-5" dirty="0">
                <a:latin typeface="Times New Roman"/>
                <a:cs typeface="Times New Roman"/>
              </a:rPr>
              <a:t>Paradiso </a:t>
            </a:r>
            <a:r>
              <a:rPr sz="1200" dirty="0">
                <a:latin typeface="Times New Roman"/>
                <a:cs typeface="Times New Roman"/>
              </a:rPr>
              <a:t>o in </a:t>
            </a:r>
            <a:r>
              <a:rPr sz="1200" spc="-5" dirty="0">
                <a:latin typeface="Times New Roman"/>
                <a:cs typeface="Times New Roman"/>
              </a:rPr>
              <a:t>risposta ad esso. Egli agisce </a:t>
            </a:r>
            <a:r>
              <a:rPr sz="1200" dirty="0">
                <a:latin typeface="Times New Roman"/>
                <a:cs typeface="Times New Roman"/>
              </a:rPr>
              <a:t>personalmente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il Padre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Paradiso non è una </a:t>
            </a:r>
            <a:r>
              <a:rPr sz="1200" spc="-5" dirty="0">
                <a:latin typeface="Times New Roman"/>
                <a:cs typeface="Times New Roman"/>
              </a:rPr>
              <a:t>persona. </a:t>
            </a:r>
            <a:r>
              <a:rPr sz="1200" spc="-10" dirty="0">
                <a:latin typeface="Times New Roman"/>
                <a:cs typeface="Times New Roman"/>
              </a:rPr>
              <a:t>Le  </a:t>
            </a:r>
            <a:r>
              <a:rPr sz="1200" dirty="0">
                <a:latin typeface="Times New Roman"/>
                <a:cs typeface="Times New Roman"/>
              </a:rPr>
              <a:t>azioni non </a:t>
            </a:r>
            <a:r>
              <a:rPr sz="1200" spc="-5" dirty="0">
                <a:latin typeface="Times New Roman"/>
                <a:cs typeface="Times New Roman"/>
              </a:rPr>
              <a:t>personali, impersonali </a:t>
            </a:r>
            <a:r>
              <a:rPr sz="1200" dirty="0">
                <a:latin typeface="Times New Roman"/>
                <a:cs typeface="Times New Roman"/>
              </a:rPr>
              <a:t>e altro-che-personali </a:t>
            </a:r>
            <a:r>
              <a:rPr sz="1200" spc="-5" dirty="0">
                <a:latin typeface="Times New Roman"/>
                <a:cs typeface="Times New Roman"/>
              </a:rPr>
              <a:t>della Terza Sorgente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Centro sono </a:t>
            </a:r>
            <a:r>
              <a:rPr sz="1200" dirty="0">
                <a:latin typeface="Times New Roman"/>
                <a:cs typeface="Times New Roman"/>
              </a:rPr>
              <a:t>tutte </a:t>
            </a:r>
            <a:r>
              <a:rPr sz="1200" spc="-5" dirty="0">
                <a:latin typeface="Times New Roman"/>
                <a:cs typeface="Times New Roman"/>
              </a:rPr>
              <a:t>atti </a:t>
            </a:r>
            <a:r>
              <a:rPr sz="1200" dirty="0">
                <a:latin typeface="Times New Roman"/>
                <a:cs typeface="Times New Roman"/>
              </a:rPr>
              <a:t>volitivi </a:t>
            </a:r>
            <a:r>
              <a:rPr sz="1200" spc="-5" dirty="0">
                <a:latin typeface="Times New Roman"/>
                <a:cs typeface="Times New Roman"/>
              </a:rPr>
              <a:t>dell’Attore Congiunto  stesso; </a:t>
            </a:r>
            <a:r>
              <a:rPr sz="1200" dirty="0">
                <a:latin typeface="Times New Roman"/>
                <a:cs typeface="Times New Roman"/>
              </a:rPr>
              <a:t>non sono né riflessi, né </a:t>
            </a:r>
            <a:r>
              <a:rPr sz="1200" spc="-5" dirty="0">
                <a:latin typeface="Times New Roman"/>
                <a:cs typeface="Times New Roman"/>
              </a:rPr>
              <a:t>derivazioni, </a:t>
            </a:r>
            <a:r>
              <a:rPr sz="1200" dirty="0">
                <a:latin typeface="Times New Roman"/>
                <a:cs typeface="Times New Roman"/>
              </a:rPr>
              <a:t>né </a:t>
            </a:r>
            <a:r>
              <a:rPr sz="1200" spc="-5" dirty="0">
                <a:latin typeface="Times New Roman"/>
                <a:cs typeface="Times New Roman"/>
              </a:rPr>
              <a:t>ripercussioni </a:t>
            </a:r>
            <a:r>
              <a:rPr sz="1200" dirty="0">
                <a:latin typeface="Times New Roman"/>
                <a:cs typeface="Times New Roman"/>
              </a:rPr>
              <a:t>di qualcosa o di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qualcuno.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29083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(101.8) 9:3.8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Paradiso </a:t>
            </a:r>
            <a:r>
              <a:rPr sz="1200" dirty="0">
                <a:latin typeface="Times New Roman"/>
                <a:cs typeface="Times New Roman"/>
              </a:rPr>
              <a:t>è il modello </a:t>
            </a:r>
            <a:r>
              <a:rPr sz="1200" spc="-5" dirty="0">
                <a:latin typeface="Times New Roman"/>
                <a:cs typeface="Times New Roman"/>
              </a:rPr>
              <a:t>dell’infinità;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Dio d’Azione </a:t>
            </a:r>
            <a:r>
              <a:rPr sz="1200" dirty="0">
                <a:latin typeface="Times New Roman"/>
                <a:cs typeface="Times New Roman"/>
              </a:rPr>
              <a:t>è l’attivatore di questo </a:t>
            </a:r>
            <a:r>
              <a:rPr sz="1200" spc="-5" dirty="0">
                <a:latin typeface="Times New Roman"/>
                <a:cs typeface="Times New Roman"/>
              </a:rPr>
              <a:t>modello.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Paradiso è il fulcro </a:t>
            </a:r>
            <a:r>
              <a:rPr sz="1200" spc="-5" dirty="0">
                <a:latin typeface="Times New Roman"/>
                <a:cs typeface="Times New Roman"/>
              </a:rPr>
              <a:t>materiale  dell’infinità; gli agenti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Terza Sorgente </a:t>
            </a:r>
            <a:r>
              <a:rPr sz="1200" dirty="0">
                <a:latin typeface="Times New Roman"/>
                <a:cs typeface="Times New Roman"/>
              </a:rPr>
              <a:t>e Centro </a:t>
            </a:r>
            <a:r>
              <a:rPr sz="1200" spc="-5" dirty="0">
                <a:latin typeface="Times New Roman"/>
                <a:cs typeface="Times New Roman"/>
              </a:rPr>
              <a:t>sono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leve dell’intelligenza </a:t>
            </a:r>
            <a:r>
              <a:rPr sz="1200" dirty="0">
                <a:latin typeface="Times New Roman"/>
                <a:cs typeface="Times New Roman"/>
              </a:rPr>
              <a:t>che motivano il </a:t>
            </a:r>
            <a:r>
              <a:rPr sz="1200" spc="-5" dirty="0">
                <a:latin typeface="Times New Roman"/>
                <a:cs typeface="Times New Roman"/>
              </a:rPr>
              <a:t>livello materiale ed </a:t>
            </a:r>
            <a:r>
              <a:rPr sz="1200" dirty="0">
                <a:latin typeface="Times New Roman"/>
                <a:cs typeface="Times New Roman"/>
              </a:rPr>
              <a:t>iniettano  </a:t>
            </a:r>
            <a:r>
              <a:rPr sz="1200" spc="-5" dirty="0">
                <a:latin typeface="Times New Roman"/>
                <a:cs typeface="Times New Roman"/>
              </a:rPr>
              <a:t>spontaneità nei </a:t>
            </a:r>
            <a:r>
              <a:rPr sz="1200" dirty="0">
                <a:latin typeface="Times New Roman"/>
                <a:cs typeface="Times New Roman"/>
              </a:rPr>
              <a:t>meccanismi </a:t>
            </a:r>
            <a:r>
              <a:rPr sz="1200" spc="-5" dirty="0">
                <a:latin typeface="Times New Roman"/>
                <a:cs typeface="Times New Roman"/>
              </a:rPr>
              <a:t>della creazione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fisica.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4. La mente</a:t>
            </a:r>
            <a:r>
              <a:rPr sz="1600" b="1" spc="1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assoluta</a:t>
            </a:r>
            <a:endParaRPr sz="1600">
              <a:latin typeface="Times New Roman"/>
              <a:cs typeface="Times New Roman"/>
            </a:endParaRPr>
          </a:p>
          <a:p>
            <a:pPr marL="76200" marR="215900">
              <a:lnSpc>
                <a:spcPct val="95600"/>
              </a:lnSpc>
              <a:spcBef>
                <a:spcPts val="139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(102.1) 9:4.1 </a:t>
            </a:r>
            <a:r>
              <a:rPr sz="1200" dirty="0">
                <a:latin typeface="Times New Roman"/>
                <a:cs typeface="Times New Roman"/>
              </a:rPr>
              <a:t>C’è una </a:t>
            </a:r>
            <a:r>
              <a:rPr sz="1200" spc="-5" dirty="0">
                <a:latin typeface="Times New Roman"/>
                <a:cs typeface="Times New Roman"/>
              </a:rPr>
              <a:t>natura </a:t>
            </a:r>
            <a:r>
              <a:rPr sz="1200" dirty="0">
                <a:latin typeface="Times New Roman"/>
                <a:cs typeface="Times New Roman"/>
              </a:rPr>
              <a:t>intellettuale </a:t>
            </a:r>
            <a:r>
              <a:rPr sz="1200" spc="-5" dirty="0">
                <a:latin typeface="Times New Roman"/>
                <a:cs typeface="Times New Roman"/>
              </a:rPr>
              <a:t>della Terza </a:t>
            </a:r>
            <a:r>
              <a:rPr sz="1200" dirty="0">
                <a:latin typeface="Times New Roman"/>
                <a:cs typeface="Times New Roman"/>
              </a:rPr>
              <a:t>Sorgente e </a:t>
            </a:r>
            <a:r>
              <a:rPr sz="1200" spc="-5" dirty="0">
                <a:latin typeface="Times New Roman"/>
                <a:cs typeface="Times New Roman"/>
              </a:rPr>
              <a:t>Centro che </a:t>
            </a:r>
            <a:r>
              <a:rPr sz="1200" dirty="0">
                <a:latin typeface="Times New Roman"/>
                <a:cs typeface="Times New Roman"/>
              </a:rPr>
              <a:t>è distinta </a:t>
            </a:r>
            <a:r>
              <a:rPr sz="1200" spc="-5" dirty="0">
                <a:latin typeface="Times New Roman"/>
                <a:cs typeface="Times New Roman"/>
              </a:rPr>
              <a:t>dai suoi attributi fisici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spirituali. Tale natura </a:t>
            </a:r>
            <a:r>
              <a:rPr sz="1200" dirty="0">
                <a:latin typeface="Times New Roman"/>
                <a:cs typeface="Times New Roman"/>
              </a:rPr>
              <a:t>è  </a:t>
            </a:r>
            <a:r>
              <a:rPr sz="1200" spc="-5" dirty="0">
                <a:latin typeface="Times New Roman"/>
                <a:cs typeface="Times New Roman"/>
              </a:rPr>
              <a:t>difficilmente </a:t>
            </a:r>
            <a:r>
              <a:rPr sz="1200" dirty="0">
                <a:latin typeface="Times New Roman"/>
                <a:cs typeface="Times New Roman"/>
              </a:rPr>
              <a:t>contattabile, ma è </a:t>
            </a:r>
            <a:r>
              <a:rPr sz="1200" spc="-5" dirty="0">
                <a:latin typeface="Times New Roman"/>
                <a:cs typeface="Times New Roman"/>
              </a:rPr>
              <a:t>associabile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intellettualmente anche </a:t>
            </a:r>
            <a:r>
              <a:rPr sz="1200" dirty="0">
                <a:latin typeface="Times New Roman"/>
                <a:cs typeface="Times New Roman"/>
              </a:rPr>
              <a:t>se non </a:t>
            </a:r>
            <a:r>
              <a:rPr sz="1200" spc="-5" dirty="0">
                <a:latin typeface="Times New Roman"/>
                <a:cs typeface="Times New Roman"/>
              </a:rPr>
              <a:t>personalmente.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distinguere </a:t>
            </a:r>
            <a:r>
              <a:rPr sz="1200" dirty="0">
                <a:latin typeface="Times New Roman"/>
                <a:cs typeface="Times New Roman"/>
              </a:rPr>
              <a:t>dagli </a:t>
            </a:r>
            <a:r>
              <a:rPr sz="1200" spc="-5" dirty="0">
                <a:latin typeface="Times New Roman"/>
                <a:cs typeface="Times New Roman"/>
              </a:rPr>
              <a:t>attributi  </a:t>
            </a:r>
            <a:r>
              <a:rPr sz="1200" dirty="0">
                <a:latin typeface="Times New Roman"/>
                <a:cs typeface="Times New Roman"/>
              </a:rPr>
              <a:t>fisici e </a:t>
            </a:r>
            <a:r>
              <a:rPr sz="1200" spc="-5" dirty="0">
                <a:latin typeface="Times New Roman"/>
                <a:cs typeface="Times New Roman"/>
              </a:rPr>
              <a:t>dal carattere </a:t>
            </a:r>
            <a:r>
              <a:rPr sz="1200" dirty="0">
                <a:latin typeface="Times New Roman"/>
                <a:cs typeface="Times New Roman"/>
              </a:rPr>
              <a:t>spirituale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Terza </a:t>
            </a:r>
            <a:r>
              <a:rPr sz="1200" spc="-5" dirty="0">
                <a:latin typeface="Times New Roman"/>
                <a:cs typeface="Times New Roman"/>
              </a:rPr>
              <a:t>Persona sui </a:t>
            </a:r>
            <a:r>
              <a:rPr sz="1200" dirty="0">
                <a:latin typeface="Times New Roman"/>
                <a:cs typeface="Times New Roman"/>
              </a:rPr>
              <a:t>livelli di </a:t>
            </a:r>
            <a:r>
              <a:rPr sz="1200" spc="-5" dirty="0">
                <a:latin typeface="Times New Roman"/>
                <a:cs typeface="Times New Roman"/>
              </a:rPr>
              <a:t>funzione della mente,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personalità che cercano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discernerla, questa </a:t>
            </a:r>
            <a:r>
              <a:rPr sz="1200" dirty="0">
                <a:latin typeface="Times New Roman"/>
                <a:cs typeface="Times New Roman"/>
              </a:rPr>
              <a:t>natura non funziona </a:t>
            </a:r>
            <a:r>
              <a:rPr sz="1200" spc="-5" dirty="0">
                <a:latin typeface="Times New Roman"/>
                <a:cs typeface="Times New Roman"/>
              </a:rPr>
              <a:t>mai indipendentemente </a:t>
            </a:r>
            <a:r>
              <a:rPr sz="1200" dirty="0">
                <a:latin typeface="Times New Roman"/>
                <a:cs typeface="Times New Roman"/>
              </a:rPr>
              <a:t>da manifestazioni </a:t>
            </a:r>
            <a:r>
              <a:rPr sz="1200" spc="-5" dirty="0">
                <a:latin typeface="Times New Roman"/>
                <a:cs typeface="Times New Roman"/>
              </a:rPr>
              <a:t>fisiche </a:t>
            </a:r>
            <a:r>
              <a:rPr sz="1200" dirty="0">
                <a:latin typeface="Times New Roman"/>
                <a:cs typeface="Times New Roman"/>
              </a:rPr>
              <a:t>o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spirituali.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7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176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201025" cy="3721100"/>
          </a:xfrm>
          <a:prstGeom prst="rect">
            <a:avLst/>
          </a:prstGeom>
        </p:spPr>
        <p:txBody>
          <a:bodyPr vert="horz" wrap="square" lIns="0" tIns="20320" rIns="0" bIns="0" rtlCol="0">
            <a:spAutoFit/>
          </a:bodyPr>
          <a:lstStyle/>
          <a:p>
            <a:pPr marL="76200" marR="68580">
              <a:lnSpc>
                <a:spcPct val="95900"/>
              </a:lnSpc>
              <a:spcBef>
                <a:spcPts val="16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(102.2) 9:4.2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mente </a:t>
            </a:r>
            <a:r>
              <a:rPr sz="1200" spc="-5" dirty="0">
                <a:latin typeface="Times New Roman"/>
                <a:cs typeface="Times New Roman"/>
              </a:rPr>
              <a:t>assoluta </a:t>
            </a:r>
            <a:r>
              <a:rPr sz="1200" dirty="0">
                <a:latin typeface="Times New Roman"/>
                <a:cs typeface="Times New Roman"/>
              </a:rPr>
              <a:t>è la </a:t>
            </a:r>
            <a:r>
              <a:rPr sz="1200" spc="-5" dirty="0">
                <a:latin typeface="Times New Roman"/>
                <a:cs typeface="Times New Roman"/>
              </a:rPr>
              <a:t>mente della </a:t>
            </a:r>
            <a:r>
              <a:rPr sz="1200" dirty="0">
                <a:latin typeface="Times New Roman"/>
                <a:cs typeface="Times New Roman"/>
              </a:rPr>
              <a:t>Terza </a:t>
            </a:r>
            <a:r>
              <a:rPr sz="1200" spc="-5" dirty="0">
                <a:latin typeface="Times New Roman"/>
                <a:cs typeface="Times New Roman"/>
              </a:rPr>
              <a:t>Persona; essa </a:t>
            </a:r>
            <a:r>
              <a:rPr sz="1200" dirty="0">
                <a:latin typeface="Times New Roman"/>
                <a:cs typeface="Times New Roman"/>
              </a:rPr>
              <a:t>è inseparabile </a:t>
            </a:r>
            <a:r>
              <a:rPr sz="1200" spc="-5" dirty="0">
                <a:latin typeface="Times New Roman"/>
                <a:cs typeface="Times New Roman"/>
              </a:rPr>
              <a:t>dalla personalità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lo Spirito.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mente, negli  esseri </a:t>
            </a:r>
            <a:r>
              <a:rPr sz="1200" dirty="0">
                <a:latin typeface="Times New Roman"/>
                <a:cs typeface="Times New Roman"/>
              </a:rPr>
              <a:t>in funzione, non è </a:t>
            </a:r>
            <a:r>
              <a:rPr sz="1200" spc="-5" dirty="0">
                <a:latin typeface="Times New Roman"/>
                <a:cs typeface="Times New Roman"/>
              </a:rPr>
              <a:t>separata dall’energia </a:t>
            </a:r>
            <a:r>
              <a:rPr sz="1200" dirty="0">
                <a:latin typeface="Times New Roman"/>
                <a:cs typeface="Times New Roman"/>
              </a:rPr>
              <a:t>o dallo </a:t>
            </a:r>
            <a:r>
              <a:rPr sz="1200" spc="-5" dirty="0">
                <a:latin typeface="Times New Roman"/>
                <a:cs typeface="Times New Roman"/>
              </a:rPr>
              <a:t>spirito </a:t>
            </a:r>
            <a:r>
              <a:rPr sz="1200" dirty="0">
                <a:latin typeface="Times New Roman"/>
                <a:cs typeface="Times New Roman"/>
              </a:rPr>
              <a:t>o da </a:t>
            </a:r>
            <a:r>
              <a:rPr sz="1200" spc="-5" dirty="0">
                <a:latin typeface="Times New Roman"/>
                <a:cs typeface="Times New Roman"/>
              </a:rPr>
              <a:t>entrambi.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mente non è </a:t>
            </a:r>
            <a:r>
              <a:rPr sz="1200" spc="-5" dirty="0">
                <a:latin typeface="Times New Roman"/>
                <a:cs typeface="Times New Roman"/>
              </a:rPr>
              <a:t>inerente all’energia; l’energia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ricettiva 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responsiva alla </a:t>
            </a:r>
            <a:r>
              <a:rPr sz="1200" dirty="0">
                <a:latin typeface="Times New Roman"/>
                <a:cs typeface="Times New Roman"/>
              </a:rPr>
              <a:t>mente; la </a:t>
            </a:r>
            <a:r>
              <a:rPr sz="1200" spc="-5" dirty="0">
                <a:latin typeface="Times New Roman"/>
                <a:cs typeface="Times New Roman"/>
              </a:rPr>
              <a:t>mente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essere superimposta all’energia,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coscienza </a:t>
            </a:r>
            <a:r>
              <a:rPr sz="1200" dirty="0">
                <a:latin typeface="Times New Roman"/>
                <a:cs typeface="Times New Roman"/>
              </a:rPr>
              <a:t>non è inerente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livello </a:t>
            </a:r>
            <a:r>
              <a:rPr sz="1200" spc="-5" dirty="0">
                <a:latin typeface="Times New Roman"/>
                <a:cs typeface="Times New Roman"/>
              </a:rPr>
              <a:t>puramente  materiale. Non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necessario che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mente </a:t>
            </a:r>
            <a:r>
              <a:rPr sz="1200" dirty="0">
                <a:latin typeface="Times New Roman"/>
                <a:cs typeface="Times New Roman"/>
              </a:rPr>
              <a:t>sia aggiunta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puro </a:t>
            </a:r>
            <a:r>
              <a:rPr sz="1200" spc="-5" dirty="0">
                <a:latin typeface="Times New Roman"/>
                <a:cs typeface="Times New Roman"/>
              </a:rPr>
              <a:t>spirito, perché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spirito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per natura cosciente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capace d’identificare.  </a:t>
            </a:r>
            <a:r>
              <a:rPr sz="1200" spc="-10" dirty="0">
                <a:latin typeface="Times New Roman"/>
                <a:cs typeface="Times New Roman"/>
              </a:rPr>
              <a:t>Lo </a:t>
            </a:r>
            <a:r>
              <a:rPr sz="1200" dirty="0">
                <a:latin typeface="Times New Roman"/>
                <a:cs typeface="Times New Roman"/>
              </a:rPr>
              <a:t>spirito è sempre </a:t>
            </a:r>
            <a:r>
              <a:rPr sz="1200" spc="-5" dirty="0">
                <a:latin typeface="Times New Roman"/>
                <a:cs typeface="Times New Roman"/>
              </a:rPr>
              <a:t>intelligente,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certo qual </a:t>
            </a:r>
            <a:r>
              <a:rPr sz="1200" dirty="0">
                <a:latin typeface="Times New Roman"/>
                <a:cs typeface="Times New Roman"/>
              </a:rPr>
              <a:t>modo </a:t>
            </a:r>
            <a:r>
              <a:rPr sz="1200" i="1" dirty="0">
                <a:latin typeface="Times New Roman"/>
                <a:cs typeface="Times New Roman"/>
              </a:rPr>
              <a:t>dotato di </a:t>
            </a:r>
            <a:r>
              <a:rPr sz="1200" i="1" spc="-5" dirty="0">
                <a:latin typeface="Times New Roman"/>
                <a:cs typeface="Times New Roman"/>
              </a:rPr>
              <a:t>mente. </a:t>
            </a:r>
            <a:r>
              <a:rPr sz="1200" spc="-5" dirty="0">
                <a:latin typeface="Times New Roman"/>
                <a:cs typeface="Times New Roman"/>
              </a:rPr>
              <a:t>Può trattarsi </a:t>
            </a:r>
            <a:r>
              <a:rPr sz="1200" dirty="0">
                <a:latin typeface="Times New Roman"/>
                <a:cs typeface="Times New Roman"/>
              </a:rPr>
              <a:t>di questa </a:t>
            </a:r>
            <a:r>
              <a:rPr sz="1200" spc="-5" dirty="0">
                <a:latin typeface="Times New Roman"/>
                <a:cs typeface="Times New Roman"/>
              </a:rPr>
              <a:t>mente </a:t>
            </a:r>
            <a:r>
              <a:rPr sz="1200" dirty="0">
                <a:latin typeface="Times New Roman"/>
                <a:cs typeface="Times New Roman"/>
              </a:rPr>
              <a:t>o di quella </a:t>
            </a:r>
            <a:r>
              <a:rPr sz="1200" spc="-5" dirty="0">
                <a:latin typeface="Times New Roman"/>
                <a:cs typeface="Times New Roman"/>
              </a:rPr>
              <a:t>mente,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premente </a:t>
            </a:r>
            <a:r>
              <a:rPr sz="1200" dirty="0">
                <a:latin typeface="Times New Roman"/>
                <a:cs typeface="Times New Roman"/>
              </a:rPr>
              <a:t>o  di </a:t>
            </a:r>
            <a:r>
              <a:rPr sz="1200" spc="-5" dirty="0">
                <a:latin typeface="Times New Roman"/>
                <a:cs typeface="Times New Roman"/>
              </a:rPr>
              <a:t>supermente, </a:t>
            </a:r>
            <a:r>
              <a:rPr sz="1200" dirty="0">
                <a:latin typeface="Times New Roman"/>
                <a:cs typeface="Times New Roman"/>
              </a:rPr>
              <a:t>od anche di </a:t>
            </a:r>
            <a:r>
              <a:rPr sz="1200" spc="-5" dirty="0">
                <a:latin typeface="Times New Roman"/>
                <a:cs typeface="Times New Roman"/>
              </a:rPr>
              <a:t>mente spirituale,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si tratta sempre </a:t>
            </a:r>
            <a:r>
              <a:rPr sz="1200" dirty="0">
                <a:latin typeface="Times New Roman"/>
                <a:cs typeface="Times New Roman"/>
              </a:rPr>
              <a:t>dell’equivalente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pensare e del </a:t>
            </a:r>
            <a:r>
              <a:rPr sz="1200" spc="-5" dirty="0">
                <a:latin typeface="Times New Roman"/>
                <a:cs typeface="Times New Roman"/>
              </a:rPr>
              <a:t>conoscere.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discernimento </a:t>
            </a:r>
            <a:r>
              <a:rPr sz="1200" spc="-5" dirty="0">
                <a:latin typeface="Times New Roman"/>
                <a:cs typeface="Times New Roman"/>
              </a:rPr>
              <a:t>dello 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trascende </a:t>
            </a:r>
            <a:r>
              <a:rPr sz="1200" dirty="0">
                <a:latin typeface="Times New Roman"/>
                <a:cs typeface="Times New Roman"/>
              </a:rPr>
              <a:t>la coscienza </a:t>
            </a:r>
            <a:r>
              <a:rPr sz="1200" spc="-5" dirty="0">
                <a:latin typeface="Times New Roman"/>
                <a:cs typeface="Times New Roman"/>
              </a:rPr>
              <a:t>della mente, si sovraggiunge ad </a:t>
            </a:r>
            <a:r>
              <a:rPr sz="1200" dirty="0">
                <a:latin typeface="Times New Roman"/>
                <a:cs typeface="Times New Roman"/>
              </a:rPr>
              <a:t>essa e teoricamente la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anticipa.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>
              <a:lnSpc>
                <a:spcPts val="141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(102.3) 9:4.3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Creatore </a:t>
            </a:r>
            <a:r>
              <a:rPr sz="1200" dirty="0">
                <a:latin typeface="Times New Roman"/>
                <a:cs typeface="Times New Roman"/>
              </a:rPr>
              <a:t>Congiunto è </a:t>
            </a:r>
            <a:r>
              <a:rPr sz="1200" spc="-5" dirty="0">
                <a:latin typeface="Times New Roman"/>
                <a:cs typeface="Times New Roman"/>
              </a:rPr>
              <a:t>assoluto soltanto </a:t>
            </a:r>
            <a:r>
              <a:rPr sz="1200" dirty="0">
                <a:latin typeface="Times New Roman"/>
                <a:cs typeface="Times New Roman"/>
              </a:rPr>
              <a:t>nella </a:t>
            </a:r>
            <a:r>
              <a:rPr sz="1200" spc="-5" dirty="0">
                <a:latin typeface="Times New Roman"/>
                <a:cs typeface="Times New Roman"/>
              </a:rPr>
              <a:t>sfera della mente, nei regni dell’intelligenza universale.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mente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della</a:t>
            </a:r>
            <a:endParaRPr sz="1200">
              <a:latin typeface="Times New Roman"/>
              <a:cs typeface="Times New Roman"/>
            </a:endParaRPr>
          </a:p>
          <a:p>
            <a:pPr marL="76200" marR="73025">
              <a:lnSpc>
                <a:spcPts val="1380"/>
              </a:lnSpc>
              <a:spcBef>
                <a:spcPts val="70"/>
              </a:spcBef>
            </a:pPr>
            <a:r>
              <a:rPr sz="1200" spc="-5" dirty="0">
                <a:latin typeface="Times New Roman"/>
                <a:cs typeface="Times New Roman"/>
              </a:rPr>
              <a:t>Terza Sorgente </a:t>
            </a:r>
            <a:r>
              <a:rPr sz="1200" dirty="0">
                <a:latin typeface="Times New Roman"/>
                <a:cs typeface="Times New Roman"/>
              </a:rPr>
              <a:t>e Centro è infinita; </a:t>
            </a:r>
            <a:r>
              <a:rPr sz="1200" spc="-5" dirty="0">
                <a:latin typeface="Times New Roman"/>
                <a:cs typeface="Times New Roman"/>
              </a:rPr>
              <a:t>essa trascende completamente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circuiti mentali </a:t>
            </a:r>
            <a:r>
              <a:rPr sz="1200" dirty="0">
                <a:latin typeface="Times New Roman"/>
                <a:cs typeface="Times New Roman"/>
              </a:rPr>
              <a:t>attivi e </a:t>
            </a:r>
            <a:r>
              <a:rPr sz="1200" spc="-5" dirty="0">
                <a:latin typeface="Times New Roman"/>
                <a:cs typeface="Times New Roman"/>
              </a:rPr>
              <a:t>funzionanti </a:t>
            </a:r>
            <a:r>
              <a:rPr sz="1200" dirty="0">
                <a:latin typeface="Times New Roman"/>
                <a:cs typeface="Times New Roman"/>
              </a:rPr>
              <a:t>dell’Universo </a:t>
            </a:r>
            <a:r>
              <a:rPr sz="1200" spc="-5" dirty="0">
                <a:latin typeface="Times New Roman"/>
                <a:cs typeface="Times New Roman"/>
              </a:rPr>
              <a:t>degli </a:t>
            </a:r>
            <a:r>
              <a:rPr sz="1200" dirty="0">
                <a:latin typeface="Times New Roman"/>
                <a:cs typeface="Times New Roman"/>
              </a:rPr>
              <a:t>Universi. 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dotazione </a:t>
            </a:r>
            <a:r>
              <a:rPr sz="1200" spc="-5" dirty="0">
                <a:latin typeface="Times New Roman"/>
                <a:cs typeface="Times New Roman"/>
              </a:rPr>
              <a:t>mentale dei </a:t>
            </a:r>
            <a:r>
              <a:rPr sz="1200" dirty="0">
                <a:latin typeface="Times New Roman"/>
                <a:cs typeface="Times New Roman"/>
              </a:rPr>
              <a:t>sette </a:t>
            </a:r>
            <a:r>
              <a:rPr sz="1200" spc="-5" dirty="0">
                <a:latin typeface="Times New Roman"/>
                <a:cs typeface="Times New Roman"/>
              </a:rPr>
              <a:t>Superuniversi </a:t>
            </a:r>
            <a:r>
              <a:rPr sz="1200" dirty="0">
                <a:latin typeface="Times New Roman"/>
                <a:cs typeface="Times New Roman"/>
              </a:rPr>
              <a:t>è derivata </a:t>
            </a:r>
            <a:r>
              <a:rPr sz="1200" spc="-5" dirty="0">
                <a:latin typeface="Times New Roman"/>
                <a:cs typeface="Times New Roman"/>
              </a:rPr>
              <a:t>dai </a:t>
            </a:r>
            <a:r>
              <a:rPr sz="1200" dirty="0">
                <a:latin typeface="Times New Roman"/>
                <a:cs typeface="Times New Roman"/>
              </a:rPr>
              <a:t>Sette Spiriti </a:t>
            </a:r>
            <a:r>
              <a:rPr sz="1200" spc="-5" dirty="0">
                <a:latin typeface="Times New Roman"/>
                <a:cs typeface="Times New Roman"/>
              </a:rPr>
              <a:t>Maestri,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personalità primarie del Creatore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Congiunto.</a:t>
            </a:r>
            <a:endParaRPr sz="1200">
              <a:latin typeface="Times New Roman"/>
              <a:cs typeface="Times New Roman"/>
            </a:endParaRPr>
          </a:p>
          <a:p>
            <a:pPr marL="76200" marR="108585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Questi </a:t>
            </a:r>
            <a:r>
              <a:rPr sz="1200" dirty="0">
                <a:latin typeface="Times New Roman"/>
                <a:cs typeface="Times New Roman"/>
              </a:rPr>
              <a:t>Spiriti </a:t>
            </a:r>
            <a:r>
              <a:rPr sz="1200" spc="-5" dirty="0">
                <a:latin typeface="Times New Roman"/>
                <a:cs typeface="Times New Roman"/>
              </a:rPr>
              <a:t>Maestri distribuiscono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mente al grande Universo come </a:t>
            </a:r>
            <a:r>
              <a:rPr sz="1200" dirty="0">
                <a:latin typeface="Times New Roman"/>
                <a:cs typeface="Times New Roman"/>
              </a:rPr>
              <a:t>mente </a:t>
            </a:r>
            <a:r>
              <a:rPr sz="1200" spc="-5" dirty="0">
                <a:latin typeface="Times New Roman"/>
                <a:cs typeface="Times New Roman"/>
              </a:rPr>
              <a:t>cosmica, ed </a:t>
            </a:r>
            <a:r>
              <a:rPr sz="1200" dirty="0">
                <a:latin typeface="Times New Roman"/>
                <a:cs typeface="Times New Roman"/>
              </a:rPr>
              <a:t>il vostro </a:t>
            </a:r>
            <a:r>
              <a:rPr sz="1200" spc="-5" dirty="0">
                <a:latin typeface="Times New Roman"/>
                <a:cs typeface="Times New Roman"/>
              </a:rPr>
              <a:t>Universo locale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pervaso dalla  variante nebadoniana </a:t>
            </a:r>
            <a:r>
              <a:rPr sz="1200" dirty="0">
                <a:latin typeface="Times New Roman"/>
                <a:cs typeface="Times New Roman"/>
              </a:rPr>
              <a:t>del tipo di </a:t>
            </a:r>
            <a:r>
              <a:rPr sz="1200" spc="-5" dirty="0">
                <a:latin typeface="Times New Roman"/>
                <a:cs typeface="Times New Roman"/>
              </a:rPr>
              <a:t>mente cosmica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Orvonton.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0350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(102.4) 9:4.4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mente infinita </a:t>
            </a:r>
            <a:r>
              <a:rPr sz="1200" spc="-5" dirty="0">
                <a:latin typeface="Times New Roman"/>
                <a:cs typeface="Times New Roman"/>
              </a:rPr>
              <a:t>ignora </a:t>
            </a:r>
            <a:r>
              <a:rPr sz="1200" dirty="0">
                <a:latin typeface="Times New Roman"/>
                <a:cs typeface="Times New Roman"/>
              </a:rPr>
              <a:t>il tempo, la mente ultima </a:t>
            </a:r>
            <a:r>
              <a:rPr sz="1200" spc="-5" dirty="0">
                <a:latin typeface="Times New Roman"/>
                <a:cs typeface="Times New Roman"/>
              </a:rPr>
              <a:t>trascende </a:t>
            </a:r>
            <a:r>
              <a:rPr sz="1200" dirty="0">
                <a:latin typeface="Times New Roman"/>
                <a:cs typeface="Times New Roman"/>
              </a:rPr>
              <a:t>il tempo, la mente </a:t>
            </a:r>
            <a:r>
              <a:rPr sz="1200" spc="-5" dirty="0">
                <a:latin typeface="Times New Roman"/>
                <a:cs typeface="Times New Roman"/>
              </a:rPr>
              <a:t>cosmica </a:t>
            </a:r>
            <a:r>
              <a:rPr sz="1200" dirty="0">
                <a:latin typeface="Times New Roman"/>
                <a:cs typeface="Times New Roman"/>
              </a:rPr>
              <a:t>è condizionata </a:t>
            </a:r>
            <a:r>
              <a:rPr sz="1200" spc="-5" dirty="0">
                <a:latin typeface="Times New Roman"/>
                <a:cs typeface="Times New Roman"/>
              </a:rPr>
              <a:t>dal tempo. </a:t>
            </a:r>
            <a:r>
              <a:rPr sz="1200" spc="-10" dirty="0">
                <a:latin typeface="Times New Roman"/>
                <a:cs typeface="Times New Roman"/>
              </a:rPr>
              <a:t>La  </a:t>
            </a:r>
            <a:r>
              <a:rPr sz="1200" spc="-5" dirty="0">
                <a:latin typeface="Times New Roman"/>
                <a:cs typeface="Times New Roman"/>
              </a:rPr>
              <a:t>stessa cosa </a:t>
            </a:r>
            <a:r>
              <a:rPr sz="1200" dirty="0">
                <a:latin typeface="Times New Roman"/>
                <a:cs typeface="Times New Roman"/>
              </a:rPr>
              <a:t>è per lo spazio: la </a:t>
            </a:r>
            <a:r>
              <a:rPr sz="1200" spc="-5" dirty="0">
                <a:latin typeface="Times New Roman"/>
                <a:cs typeface="Times New Roman"/>
              </a:rPr>
              <a:t>Mente Infinita </a:t>
            </a:r>
            <a:r>
              <a:rPr sz="1200" dirty="0">
                <a:latin typeface="Times New Roman"/>
                <a:cs typeface="Times New Roman"/>
              </a:rPr>
              <a:t>è indipendente </a:t>
            </a:r>
            <a:r>
              <a:rPr sz="1200" spc="-5" dirty="0">
                <a:latin typeface="Times New Roman"/>
                <a:cs typeface="Times New Roman"/>
              </a:rPr>
              <a:t>dallo </a:t>
            </a:r>
            <a:r>
              <a:rPr sz="1200" dirty="0">
                <a:latin typeface="Times New Roman"/>
                <a:cs typeface="Times New Roman"/>
              </a:rPr>
              <a:t>spazio, ma via via che </a:t>
            </a:r>
            <a:r>
              <a:rPr sz="1200" spc="-5" dirty="0">
                <a:latin typeface="Times New Roman"/>
                <a:cs typeface="Times New Roman"/>
              </a:rPr>
              <a:t>si discende dall’infinito verso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livelli degli  aiutanti mentali, l’intelletto deve tenere sempre </a:t>
            </a:r>
            <a:r>
              <a:rPr sz="1200" dirty="0">
                <a:latin typeface="Times New Roman"/>
                <a:cs typeface="Times New Roman"/>
              </a:rPr>
              <a:t>più conto </a:t>
            </a:r>
            <a:r>
              <a:rPr sz="1200" spc="-5" dirty="0">
                <a:latin typeface="Times New Roman"/>
                <a:cs typeface="Times New Roman"/>
              </a:rPr>
              <a:t>del fatto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limitazioni </a:t>
            </a:r>
            <a:r>
              <a:rPr sz="1200" spc="-5" dirty="0">
                <a:latin typeface="Times New Roman"/>
                <a:cs typeface="Times New Roman"/>
              </a:rPr>
              <a:t>dello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spazio.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9588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(102.5) 9:4.5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forza </a:t>
            </a:r>
            <a:r>
              <a:rPr sz="1200" spc="-5" dirty="0">
                <a:latin typeface="Times New Roman"/>
                <a:cs typeface="Times New Roman"/>
              </a:rPr>
              <a:t>cosmica risponde alla </a:t>
            </a:r>
            <a:r>
              <a:rPr sz="1200" dirty="0">
                <a:latin typeface="Times New Roman"/>
                <a:cs typeface="Times New Roman"/>
              </a:rPr>
              <a:t>mente così come la </a:t>
            </a:r>
            <a:r>
              <a:rPr sz="1200" spc="-5" dirty="0">
                <a:latin typeface="Times New Roman"/>
                <a:cs typeface="Times New Roman"/>
              </a:rPr>
              <a:t>mente cosmica </a:t>
            </a:r>
            <a:r>
              <a:rPr sz="1200" dirty="0">
                <a:latin typeface="Times New Roman"/>
                <a:cs typeface="Times New Roman"/>
              </a:rPr>
              <a:t>risponde </a:t>
            </a:r>
            <a:r>
              <a:rPr sz="1200" spc="-5" dirty="0">
                <a:latin typeface="Times New Roman"/>
                <a:cs typeface="Times New Roman"/>
              </a:rPr>
              <a:t>allo </a:t>
            </a:r>
            <a:r>
              <a:rPr sz="1200" dirty="0">
                <a:latin typeface="Times New Roman"/>
                <a:cs typeface="Times New Roman"/>
              </a:rPr>
              <a:t>spirito. </a:t>
            </a:r>
            <a:r>
              <a:rPr sz="1200" spc="-10" dirty="0">
                <a:latin typeface="Times New Roman"/>
                <a:cs typeface="Times New Roman"/>
              </a:rPr>
              <a:t>Lo </a:t>
            </a:r>
            <a:r>
              <a:rPr sz="1200" dirty="0">
                <a:latin typeface="Times New Roman"/>
                <a:cs typeface="Times New Roman"/>
              </a:rPr>
              <a:t>spirito è </a:t>
            </a:r>
            <a:r>
              <a:rPr sz="1200" spc="-5" dirty="0">
                <a:latin typeface="Times New Roman"/>
                <a:cs typeface="Times New Roman"/>
              </a:rPr>
              <a:t>proposito divino </a:t>
            </a:r>
            <a:r>
              <a:rPr sz="1200" dirty="0">
                <a:latin typeface="Times New Roman"/>
                <a:cs typeface="Times New Roman"/>
              </a:rPr>
              <a:t>e la  mente </a:t>
            </a:r>
            <a:r>
              <a:rPr sz="1200" spc="-5" dirty="0">
                <a:latin typeface="Times New Roman"/>
                <a:cs typeface="Times New Roman"/>
              </a:rPr>
              <a:t>spirituale </a:t>
            </a:r>
            <a:r>
              <a:rPr sz="1200" dirty="0">
                <a:latin typeface="Times New Roman"/>
                <a:cs typeface="Times New Roman"/>
              </a:rPr>
              <a:t>è il proposito divino in </a:t>
            </a:r>
            <a:r>
              <a:rPr sz="1200" spc="-5" dirty="0">
                <a:latin typeface="Times New Roman"/>
                <a:cs typeface="Times New Roman"/>
              </a:rPr>
              <a:t>azione. L’energia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cosa, </a:t>
            </a:r>
            <a:r>
              <a:rPr sz="1200" dirty="0">
                <a:latin typeface="Times New Roman"/>
                <a:cs typeface="Times New Roman"/>
              </a:rPr>
              <a:t>la mente è </a:t>
            </a:r>
            <a:r>
              <a:rPr sz="1200" spc="-5" dirty="0">
                <a:latin typeface="Times New Roman"/>
                <a:cs typeface="Times New Roman"/>
              </a:rPr>
              <a:t>significato,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spirito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valore. Anche nel </a:t>
            </a:r>
            <a:r>
              <a:rPr sz="1200" spc="5" dirty="0">
                <a:latin typeface="Times New Roman"/>
                <a:cs typeface="Times New Roman"/>
              </a:rPr>
              <a:t>tempo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nello  spazio </a:t>
            </a:r>
            <a:r>
              <a:rPr sz="1200" dirty="0">
                <a:latin typeface="Times New Roman"/>
                <a:cs typeface="Times New Roman"/>
              </a:rPr>
              <a:t>la mente </a:t>
            </a:r>
            <a:r>
              <a:rPr sz="1200" spc="-5" dirty="0">
                <a:latin typeface="Times New Roman"/>
                <a:cs typeface="Times New Roman"/>
              </a:rPr>
              <a:t>stabilisce quelle relazioni relative </a:t>
            </a:r>
            <a:r>
              <a:rPr sz="1200" dirty="0">
                <a:latin typeface="Times New Roman"/>
                <a:cs typeface="Times New Roman"/>
              </a:rPr>
              <a:t>tra </a:t>
            </a:r>
            <a:r>
              <a:rPr sz="1200" spc="-5" dirty="0">
                <a:latin typeface="Times New Roman"/>
                <a:cs typeface="Times New Roman"/>
              </a:rPr>
              <a:t>l’energia </a:t>
            </a:r>
            <a:r>
              <a:rPr sz="1200" dirty="0">
                <a:latin typeface="Times New Roman"/>
                <a:cs typeface="Times New Roman"/>
              </a:rPr>
              <a:t>e lo </a:t>
            </a:r>
            <a:r>
              <a:rPr sz="1200" spc="-5" dirty="0">
                <a:latin typeface="Times New Roman"/>
                <a:cs typeface="Times New Roman"/>
              </a:rPr>
              <a:t>spirito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fanno </a:t>
            </a:r>
            <a:r>
              <a:rPr sz="1200" dirty="0">
                <a:latin typeface="Times New Roman"/>
                <a:cs typeface="Times New Roman"/>
              </a:rPr>
              <a:t>pensare </a:t>
            </a:r>
            <a:r>
              <a:rPr sz="1200" spc="-5" dirty="0">
                <a:latin typeface="Times New Roman"/>
                <a:cs typeface="Times New Roman"/>
              </a:rPr>
              <a:t>ad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reciproca affinità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nell’eternità.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7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177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101965" cy="41351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81280" algn="just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(102.6) 9:4.6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mente trasmuta i </a:t>
            </a:r>
            <a:r>
              <a:rPr sz="1200" spc="-5" dirty="0">
                <a:latin typeface="Times New Roman"/>
                <a:cs typeface="Times New Roman"/>
              </a:rPr>
              <a:t>valori dello spirito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significati </a:t>
            </a:r>
            <a:r>
              <a:rPr sz="1200" dirty="0">
                <a:latin typeface="Times New Roman"/>
                <a:cs typeface="Times New Roman"/>
              </a:rPr>
              <a:t>dell’intelletto; la volizione ha il </a:t>
            </a:r>
            <a:r>
              <a:rPr sz="1200" spc="-5" dirty="0">
                <a:latin typeface="Times New Roman"/>
                <a:cs typeface="Times New Roman"/>
              </a:rPr>
              <a:t>potere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far fruttificare </a:t>
            </a:r>
            <a:r>
              <a:rPr sz="1200" dirty="0">
                <a:latin typeface="Times New Roman"/>
                <a:cs typeface="Times New Roman"/>
              </a:rPr>
              <a:t>i significati 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mente </a:t>
            </a:r>
            <a:r>
              <a:rPr sz="1200" spc="-5" dirty="0">
                <a:latin typeface="Times New Roman"/>
                <a:cs typeface="Times New Roman"/>
              </a:rPr>
              <a:t>sia nel regno materiale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spirituale. L’ascesa al </a:t>
            </a:r>
            <a:r>
              <a:rPr sz="1200" dirty="0">
                <a:latin typeface="Times New Roman"/>
                <a:cs typeface="Times New Roman"/>
              </a:rPr>
              <a:t>Paradiso implica una </a:t>
            </a:r>
            <a:r>
              <a:rPr sz="1200" spc="-5" dirty="0">
                <a:latin typeface="Times New Roman"/>
                <a:cs typeface="Times New Roman"/>
              </a:rPr>
              <a:t>crescita </a:t>
            </a:r>
            <a:r>
              <a:rPr sz="1200" dirty="0">
                <a:latin typeface="Times New Roman"/>
                <a:cs typeface="Times New Roman"/>
              </a:rPr>
              <a:t>relativa e </a:t>
            </a:r>
            <a:r>
              <a:rPr sz="1200" spc="-5" dirty="0">
                <a:latin typeface="Times New Roman"/>
                <a:cs typeface="Times New Roman"/>
              </a:rPr>
              <a:t>differenziale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spirito,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</a:t>
            </a:r>
            <a:endParaRPr sz="1200">
              <a:latin typeface="Times New Roman"/>
              <a:cs typeface="Times New Roman"/>
            </a:endParaRPr>
          </a:p>
          <a:p>
            <a:pPr marL="88900" algn="just">
              <a:lnSpc>
                <a:spcPts val="1345"/>
              </a:lnSpc>
            </a:pPr>
            <a:r>
              <a:rPr sz="1200" dirty="0">
                <a:latin typeface="Times New Roman"/>
                <a:cs typeface="Times New Roman"/>
              </a:rPr>
              <a:t>mente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energia.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personalità </a:t>
            </a:r>
            <a:r>
              <a:rPr sz="1200" dirty="0">
                <a:latin typeface="Times New Roman"/>
                <a:cs typeface="Times New Roman"/>
              </a:rPr>
              <a:t>è l’unificatrice di queste </a:t>
            </a:r>
            <a:r>
              <a:rPr sz="1200" spc="-5" dirty="0">
                <a:latin typeface="Times New Roman"/>
                <a:cs typeface="Times New Roman"/>
              </a:rPr>
              <a:t>componenti </a:t>
            </a:r>
            <a:r>
              <a:rPr sz="1200" dirty="0">
                <a:latin typeface="Times New Roman"/>
                <a:cs typeface="Times New Roman"/>
              </a:rPr>
              <a:t>dell’individualità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esperienziale.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5. Il ministero della</a:t>
            </a:r>
            <a:r>
              <a:rPr sz="1600" b="1" spc="20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10" dirty="0">
                <a:solidFill>
                  <a:srgbClr val="1F487C"/>
                </a:solidFill>
                <a:latin typeface="Times New Roman"/>
                <a:cs typeface="Times New Roman"/>
              </a:rPr>
              <a:t>mente</a:t>
            </a:r>
            <a:endParaRPr sz="1600">
              <a:latin typeface="Times New Roman"/>
              <a:cs typeface="Times New Roman"/>
            </a:endParaRPr>
          </a:p>
          <a:p>
            <a:pPr marL="88900" marR="114300" algn="just">
              <a:lnSpc>
                <a:spcPct val="95400"/>
              </a:lnSpc>
              <a:spcBef>
                <a:spcPts val="13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(102.7) 9:5.1 </a:t>
            </a:r>
            <a:r>
              <a:rPr sz="1200" spc="-5" dirty="0">
                <a:latin typeface="Times New Roman"/>
                <a:cs typeface="Times New Roman"/>
              </a:rPr>
              <a:t>Quanto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mente,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Terza Sorgente </a:t>
            </a:r>
            <a:r>
              <a:rPr sz="1200" dirty="0">
                <a:latin typeface="Times New Roman"/>
                <a:cs typeface="Times New Roman"/>
              </a:rPr>
              <a:t>e Centro è infinita. </a:t>
            </a:r>
            <a:r>
              <a:rPr sz="1200" spc="-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l’Universo </a:t>
            </a:r>
            <a:r>
              <a:rPr sz="1200" spc="-5" dirty="0">
                <a:latin typeface="Times New Roman"/>
                <a:cs typeface="Times New Roman"/>
              </a:rPr>
              <a:t>dovesse crescere sino all’infinità, </a:t>
            </a:r>
            <a:r>
              <a:rPr sz="1200" dirty="0">
                <a:latin typeface="Times New Roman"/>
                <a:cs typeface="Times New Roman"/>
              </a:rPr>
              <a:t>il suo </a:t>
            </a:r>
            <a:r>
              <a:rPr sz="1200" spc="-5" dirty="0">
                <a:latin typeface="Times New Roman"/>
                <a:cs typeface="Times New Roman"/>
              </a:rPr>
              <a:t>potenziale  mentale sarebbe ancora adeguato </a:t>
            </a:r>
            <a:r>
              <a:rPr sz="1200" dirty="0">
                <a:latin typeface="Times New Roman"/>
                <a:cs typeface="Times New Roman"/>
              </a:rPr>
              <a:t>per dotare un numero illimitato di </a:t>
            </a:r>
            <a:r>
              <a:rPr sz="1200" spc="-5" dirty="0">
                <a:latin typeface="Times New Roman"/>
                <a:cs typeface="Times New Roman"/>
              </a:rPr>
              <a:t>creature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menti appropriate </a:t>
            </a:r>
            <a:r>
              <a:rPr sz="1200" dirty="0">
                <a:latin typeface="Times New Roman"/>
                <a:cs typeface="Times New Roman"/>
              </a:rPr>
              <a:t>e di altri </a:t>
            </a:r>
            <a:r>
              <a:rPr sz="1200" spc="-5" dirty="0">
                <a:latin typeface="Times New Roman"/>
                <a:cs typeface="Times New Roman"/>
              </a:rPr>
              <a:t>requisiti </a:t>
            </a:r>
            <a:r>
              <a:rPr sz="1200" dirty="0">
                <a:latin typeface="Times New Roman"/>
                <a:cs typeface="Times New Roman"/>
              </a:rPr>
              <a:t>indispensabili  </a:t>
            </a:r>
            <a:r>
              <a:rPr sz="1200" spc="-5" dirty="0">
                <a:latin typeface="Times New Roman"/>
                <a:cs typeface="Times New Roman"/>
              </a:rPr>
              <a:t>dell’intelletto.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algn="just">
              <a:lnSpc>
                <a:spcPts val="141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(102.8) 9:5.2 </a:t>
            </a:r>
            <a:r>
              <a:rPr sz="1200" spc="-5" dirty="0">
                <a:latin typeface="Times New Roman"/>
                <a:cs typeface="Times New Roman"/>
              </a:rPr>
              <a:t>Nei domini della </a:t>
            </a:r>
            <a:r>
              <a:rPr sz="1200" i="1" spc="-5" dirty="0">
                <a:latin typeface="Times New Roman"/>
                <a:cs typeface="Times New Roman"/>
              </a:rPr>
              <a:t>mente creata </a:t>
            </a:r>
            <a:r>
              <a:rPr sz="1200" dirty="0">
                <a:latin typeface="Times New Roman"/>
                <a:cs typeface="Times New Roman"/>
              </a:rPr>
              <a:t>la Terza </a:t>
            </a:r>
            <a:r>
              <a:rPr sz="1200" spc="-5" dirty="0">
                <a:latin typeface="Times New Roman"/>
                <a:cs typeface="Times New Roman"/>
              </a:rPr>
              <a:t>Persona, con </a:t>
            </a:r>
            <a:r>
              <a:rPr sz="1200" dirty="0">
                <a:latin typeface="Times New Roman"/>
                <a:cs typeface="Times New Roman"/>
              </a:rPr>
              <a:t>i suoi associati </a:t>
            </a:r>
            <a:r>
              <a:rPr sz="1200" spc="-5" dirty="0">
                <a:latin typeface="Times New Roman"/>
                <a:cs typeface="Times New Roman"/>
              </a:rPr>
              <a:t>coordinati </a:t>
            </a:r>
            <a:r>
              <a:rPr sz="1200" dirty="0">
                <a:latin typeface="Times New Roman"/>
                <a:cs typeface="Times New Roman"/>
              </a:rPr>
              <a:t>e subordinati, </a:t>
            </a:r>
            <a:r>
              <a:rPr sz="1200" spc="-5" dirty="0">
                <a:latin typeface="Times New Roman"/>
                <a:cs typeface="Times New Roman"/>
              </a:rPr>
              <a:t>governa sovrana. </a:t>
            </a:r>
            <a:r>
              <a:rPr sz="1200" dirty="0">
                <a:latin typeface="Times New Roman"/>
                <a:cs typeface="Times New Roman"/>
              </a:rPr>
              <a:t>I</a:t>
            </a:r>
            <a:r>
              <a:rPr sz="1200" spc="-5" dirty="0">
                <a:latin typeface="Times New Roman"/>
                <a:cs typeface="Times New Roman"/>
              </a:rPr>
              <a:t> regni</a:t>
            </a:r>
            <a:endParaRPr sz="1200">
              <a:latin typeface="Times New Roman"/>
              <a:cs typeface="Times New Roman"/>
            </a:endParaRPr>
          </a:p>
          <a:p>
            <a:pPr marL="88900" marR="76835" algn="just">
              <a:lnSpc>
                <a:spcPct val="95900"/>
              </a:lnSpc>
              <a:spcBef>
                <a:spcPts val="30"/>
              </a:spcBef>
            </a:pPr>
            <a:r>
              <a:rPr sz="1200" spc="-5" dirty="0">
                <a:latin typeface="Times New Roman"/>
                <a:cs typeface="Times New Roman"/>
              </a:rPr>
              <a:t>mentali delle creature </a:t>
            </a:r>
            <a:r>
              <a:rPr sz="1200" dirty="0">
                <a:latin typeface="Times New Roman"/>
                <a:cs typeface="Times New Roman"/>
              </a:rPr>
              <a:t>hanno la </a:t>
            </a:r>
            <a:r>
              <a:rPr sz="1200" spc="-5" dirty="0">
                <a:latin typeface="Times New Roman"/>
                <a:cs typeface="Times New Roman"/>
              </a:rPr>
              <a:t>loro origine esclusiva nella Terza Sorgente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Centro, che conferisce per l’appunto </a:t>
            </a:r>
            <a:r>
              <a:rPr sz="1200" dirty="0">
                <a:latin typeface="Times New Roman"/>
                <a:cs typeface="Times New Roman"/>
              </a:rPr>
              <a:t>la mente. </a:t>
            </a:r>
            <a:r>
              <a:rPr sz="1200" spc="-5" dirty="0">
                <a:latin typeface="Times New Roman"/>
                <a:cs typeface="Times New Roman"/>
              </a:rPr>
              <a:t>Anche  per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frammenti del </a:t>
            </a:r>
            <a:r>
              <a:rPr sz="1200" dirty="0">
                <a:latin typeface="Times New Roman"/>
                <a:cs typeface="Times New Roman"/>
              </a:rPr>
              <a:t>Padre non è possibile </a:t>
            </a:r>
            <a:r>
              <a:rPr sz="1200" spc="-5" dirty="0">
                <a:latin typeface="Times New Roman"/>
                <a:cs typeface="Times New Roman"/>
              </a:rPr>
              <a:t>abitare </a:t>
            </a:r>
            <a:r>
              <a:rPr sz="1200" dirty="0">
                <a:latin typeface="Times New Roman"/>
                <a:cs typeface="Times New Roman"/>
              </a:rPr>
              <a:t>la mente </a:t>
            </a:r>
            <a:r>
              <a:rPr sz="1200" spc="-5" dirty="0">
                <a:latin typeface="Times New Roman"/>
                <a:cs typeface="Times New Roman"/>
              </a:rPr>
              <a:t>degli </a:t>
            </a:r>
            <a:r>
              <a:rPr sz="1200" dirty="0">
                <a:latin typeface="Times New Roman"/>
                <a:cs typeface="Times New Roman"/>
              </a:rPr>
              <a:t>uomini prima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la via non </a:t>
            </a:r>
            <a:r>
              <a:rPr sz="1200" spc="-5" dirty="0">
                <a:latin typeface="Times New Roman"/>
                <a:cs typeface="Times New Roman"/>
              </a:rPr>
              <a:t>sia </a:t>
            </a:r>
            <a:r>
              <a:rPr sz="1200" dirty="0">
                <a:latin typeface="Times New Roman"/>
                <a:cs typeface="Times New Roman"/>
              </a:rPr>
              <a:t>stata </a:t>
            </a:r>
            <a:r>
              <a:rPr sz="1200" spc="-5" dirty="0">
                <a:latin typeface="Times New Roman"/>
                <a:cs typeface="Times New Roman"/>
              </a:rPr>
              <a:t>convenientemente </a:t>
            </a:r>
            <a:r>
              <a:rPr sz="1200" dirty="0">
                <a:latin typeface="Times New Roman"/>
                <a:cs typeface="Times New Roman"/>
              </a:rPr>
              <a:t>preparata  </a:t>
            </a:r>
            <a:r>
              <a:rPr sz="1200" spc="-5" dirty="0">
                <a:latin typeface="Times New Roman"/>
                <a:cs typeface="Times New Roman"/>
              </a:rPr>
              <a:t>per loro dall’azione </a:t>
            </a:r>
            <a:r>
              <a:rPr sz="1200" dirty="0">
                <a:latin typeface="Times New Roman"/>
                <a:cs typeface="Times New Roman"/>
              </a:rPr>
              <a:t>mentale e </a:t>
            </a:r>
            <a:r>
              <a:rPr sz="1200" spc="-5" dirty="0">
                <a:latin typeface="Times New Roman"/>
                <a:cs typeface="Times New Roman"/>
              </a:rPr>
              <a:t>dalla </a:t>
            </a:r>
            <a:r>
              <a:rPr sz="1200" dirty="0">
                <a:latin typeface="Times New Roman"/>
                <a:cs typeface="Times New Roman"/>
              </a:rPr>
              <a:t>funzione </a:t>
            </a:r>
            <a:r>
              <a:rPr sz="1200" spc="-5" dirty="0">
                <a:latin typeface="Times New Roman"/>
                <a:cs typeface="Times New Roman"/>
              </a:rPr>
              <a:t>spirituale dello </a:t>
            </a:r>
            <a:r>
              <a:rPr sz="1200" dirty="0">
                <a:latin typeface="Times New Roman"/>
                <a:cs typeface="Times New Roman"/>
              </a:rPr>
              <a:t>Spirito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Infinito.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9842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(103.1) 9:5.3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caratteristica </a:t>
            </a:r>
            <a:r>
              <a:rPr sz="1200" spc="-5" dirty="0">
                <a:latin typeface="Times New Roman"/>
                <a:cs typeface="Times New Roman"/>
              </a:rPr>
              <a:t>straordinaria </a:t>
            </a:r>
            <a:r>
              <a:rPr sz="1200" dirty="0">
                <a:latin typeface="Times New Roman"/>
                <a:cs typeface="Times New Roman"/>
              </a:rPr>
              <a:t>della mente è di </a:t>
            </a:r>
            <a:r>
              <a:rPr sz="1200" spc="-5" dirty="0">
                <a:latin typeface="Times New Roman"/>
                <a:cs typeface="Times New Roman"/>
              </a:rPr>
              <a:t>poter essere </a:t>
            </a:r>
            <a:r>
              <a:rPr sz="1200" dirty="0">
                <a:latin typeface="Times New Roman"/>
                <a:cs typeface="Times New Roman"/>
              </a:rPr>
              <a:t>conferita </a:t>
            </a:r>
            <a:r>
              <a:rPr sz="1200" spc="-5" dirty="0">
                <a:latin typeface="Times New Roman"/>
                <a:cs typeface="Times New Roman"/>
              </a:rPr>
              <a:t>ad </a:t>
            </a:r>
            <a:r>
              <a:rPr sz="1200" dirty="0">
                <a:latin typeface="Times New Roman"/>
                <a:cs typeface="Times New Roman"/>
              </a:rPr>
              <a:t>una vasta </a:t>
            </a:r>
            <a:r>
              <a:rPr sz="1200" spc="-5" dirty="0">
                <a:latin typeface="Times New Roman"/>
                <a:cs typeface="Times New Roman"/>
              </a:rPr>
              <a:t>gamma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vita. Tramite </a:t>
            </a:r>
            <a:r>
              <a:rPr sz="1200" dirty="0">
                <a:latin typeface="Times New Roman"/>
                <a:cs typeface="Times New Roman"/>
              </a:rPr>
              <a:t>i suoi associati  </a:t>
            </a:r>
            <a:r>
              <a:rPr sz="1200" spc="-5" dirty="0">
                <a:latin typeface="Times New Roman"/>
                <a:cs typeface="Times New Roman"/>
              </a:rPr>
              <a:t>creatori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creature </a:t>
            </a:r>
            <a:r>
              <a:rPr sz="1200" dirty="0">
                <a:latin typeface="Times New Roman"/>
                <a:cs typeface="Times New Roman"/>
              </a:rPr>
              <a:t>la Terza </a:t>
            </a:r>
            <a:r>
              <a:rPr sz="1200" spc="-5" dirty="0">
                <a:latin typeface="Times New Roman"/>
                <a:cs typeface="Times New Roman"/>
              </a:rPr>
              <a:t>Sorgente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Centro </a:t>
            </a:r>
            <a:r>
              <a:rPr sz="1200" dirty="0">
                <a:latin typeface="Times New Roman"/>
                <a:cs typeface="Times New Roman"/>
              </a:rPr>
              <a:t>assiste tutte le menti </a:t>
            </a:r>
            <a:r>
              <a:rPr sz="1200" spc="-5" dirty="0">
                <a:latin typeface="Times New Roman"/>
                <a:cs typeface="Times New Roman"/>
              </a:rPr>
              <a:t>su </a:t>
            </a:r>
            <a:r>
              <a:rPr sz="1200" dirty="0">
                <a:latin typeface="Times New Roman"/>
                <a:cs typeface="Times New Roman"/>
              </a:rPr>
              <a:t>tutte le </a:t>
            </a:r>
            <a:r>
              <a:rPr sz="1200" spc="-5" dirty="0">
                <a:latin typeface="Times New Roman"/>
                <a:cs typeface="Times New Roman"/>
              </a:rPr>
              <a:t>sfere, </a:t>
            </a:r>
            <a:r>
              <a:rPr sz="1200" dirty="0">
                <a:latin typeface="Times New Roman"/>
                <a:cs typeface="Times New Roman"/>
              </a:rPr>
              <a:t>porta il </a:t>
            </a:r>
            <a:r>
              <a:rPr sz="1200" spc="-5" dirty="0">
                <a:latin typeface="Times New Roman"/>
                <a:cs typeface="Times New Roman"/>
              </a:rPr>
              <a:t>suo ministero agli </a:t>
            </a:r>
            <a:r>
              <a:rPr sz="1200" dirty="0">
                <a:latin typeface="Times New Roman"/>
                <a:cs typeface="Times New Roman"/>
              </a:rPr>
              <a:t>intelletti umani e  </a:t>
            </a:r>
            <a:r>
              <a:rPr sz="1200" spc="-5" dirty="0">
                <a:latin typeface="Times New Roman"/>
                <a:cs typeface="Times New Roman"/>
              </a:rPr>
              <a:t>subumani per </a:t>
            </a:r>
            <a:r>
              <a:rPr sz="1200" dirty="0">
                <a:latin typeface="Times New Roman"/>
                <a:cs typeface="Times New Roman"/>
              </a:rPr>
              <a:t>mezzo </a:t>
            </a:r>
            <a:r>
              <a:rPr sz="1200" spc="-5" dirty="0">
                <a:latin typeface="Times New Roman"/>
                <a:cs typeface="Times New Roman"/>
              </a:rPr>
              <a:t>degli aiutanti degli Universi locali e, tramite </a:t>
            </a:r>
            <a:r>
              <a:rPr sz="1200" dirty="0">
                <a:latin typeface="Times New Roman"/>
                <a:cs typeface="Times New Roman"/>
              </a:rPr>
              <a:t>i controllori </a:t>
            </a:r>
            <a:r>
              <a:rPr sz="1200" spc="-5" dirty="0">
                <a:latin typeface="Times New Roman"/>
                <a:cs typeface="Times New Roman"/>
              </a:rPr>
              <a:t>fisici, assiste anche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entità </a:t>
            </a:r>
            <a:r>
              <a:rPr sz="1200" dirty="0">
                <a:latin typeface="Times New Roman"/>
                <a:cs typeface="Times New Roman"/>
              </a:rPr>
              <a:t>più umili e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non</a:t>
            </a:r>
            <a:endParaRPr sz="1200">
              <a:latin typeface="Times New Roman"/>
              <a:cs typeface="Times New Roman"/>
            </a:endParaRPr>
          </a:p>
          <a:p>
            <a:pPr marL="88900" marR="36957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esperienziali </a:t>
            </a:r>
            <a:r>
              <a:rPr sz="1200" dirty="0">
                <a:latin typeface="Times New Roman"/>
                <a:cs typeface="Times New Roman"/>
              </a:rPr>
              <a:t>tra i tipi più primitivi di cose viventi. E </a:t>
            </a:r>
            <a:r>
              <a:rPr sz="1200" spc="-5" dirty="0">
                <a:latin typeface="Times New Roman"/>
                <a:cs typeface="Times New Roman"/>
              </a:rPr>
              <a:t>l’orientamento della </a:t>
            </a:r>
            <a:r>
              <a:rPr sz="1200" dirty="0">
                <a:latin typeface="Times New Roman"/>
                <a:cs typeface="Times New Roman"/>
              </a:rPr>
              <a:t>mente è </a:t>
            </a:r>
            <a:r>
              <a:rPr sz="1200" spc="-5" dirty="0">
                <a:latin typeface="Times New Roman"/>
                <a:cs typeface="Times New Roman"/>
              </a:rPr>
              <a:t>sempre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ministero della personalità della  mente-spirito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della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mente-energia.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2890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(103.2) 9:5.4 </a:t>
            </a:r>
            <a:r>
              <a:rPr sz="1200" dirty="0">
                <a:latin typeface="Times New Roman"/>
                <a:cs typeface="Times New Roman"/>
              </a:rPr>
              <a:t>Poiché la </a:t>
            </a:r>
            <a:r>
              <a:rPr sz="1200" spc="-5" dirty="0">
                <a:latin typeface="Times New Roman"/>
                <a:cs typeface="Times New Roman"/>
              </a:rPr>
              <a:t>Terza Persona della </a:t>
            </a:r>
            <a:r>
              <a:rPr sz="1200" dirty="0">
                <a:latin typeface="Times New Roman"/>
                <a:cs typeface="Times New Roman"/>
              </a:rPr>
              <a:t>Deità è la </a:t>
            </a:r>
            <a:r>
              <a:rPr sz="1200" spc="-5" dirty="0">
                <a:latin typeface="Times New Roman"/>
                <a:cs typeface="Times New Roman"/>
              </a:rPr>
              <a:t>sorgente della </a:t>
            </a:r>
            <a:r>
              <a:rPr sz="1200" dirty="0">
                <a:latin typeface="Times New Roman"/>
                <a:cs typeface="Times New Roman"/>
              </a:rPr>
              <a:t>mente, è del tutto </a:t>
            </a:r>
            <a:r>
              <a:rPr sz="1200" spc="-5" dirty="0">
                <a:latin typeface="Times New Roman"/>
                <a:cs typeface="Times New Roman"/>
              </a:rPr>
              <a:t>naturale che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creature evoluzionarie </a:t>
            </a:r>
            <a:r>
              <a:rPr sz="1200" dirty="0">
                <a:latin typeface="Times New Roman"/>
                <a:cs typeface="Times New Roman"/>
              </a:rPr>
              <a:t>dotate di  volontà trovino più </a:t>
            </a:r>
            <a:r>
              <a:rPr sz="1200" spc="-5" dirty="0">
                <a:latin typeface="Times New Roman"/>
                <a:cs typeface="Times New Roman"/>
              </a:rPr>
              <a:t>facile formarsi concetti </a:t>
            </a:r>
            <a:r>
              <a:rPr sz="1200" dirty="0">
                <a:latin typeface="Times New Roman"/>
                <a:cs typeface="Times New Roman"/>
              </a:rPr>
              <a:t>comprensibili </a:t>
            </a:r>
            <a:r>
              <a:rPr sz="1200" spc="-5" dirty="0">
                <a:latin typeface="Times New Roman"/>
                <a:cs typeface="Times New Roman"/>
              </a:rPr>
              <a:t>dello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Infinito che formarsene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Figlio Eterno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del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Padre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7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178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91500" cy="336994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13716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Universale.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realtà del Creatore Congiunto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imperfettamente rivelata nell’esistenza stessa della </a:t>
            </a:r>
            <a:r>
              <a:rPr sz="1200" dirty="0">
                <a:latin typeface="Times New Roman"/>
                <a:cs typeface="Times New Roman"/>
              </a:rPr>
              <a:t>mente </a:t>
            </a:r>
            <a:r>
              <a:rPr sz="1200" spc="-5" dirty="0">
                <a:latin typeface="Times New Roman"/>
                <a:cs typeface="Times New Roman"/>
              </a:rPr>
              <a:t>umana.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Creatore  </a:t>
            </a:r>
            <a:r>
              <a:rPr sz="1200" spc="-5" dirty="0">
                <a:latin typeface="Times New Roman"/>
                <a:cs typeface="Times New Roman"/>
              </a:rPr>
              <a:t>Congiunto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l’antenato </a:t>
            </a:r>
            <a:r>
              <a:rPr sz="1200" dirty="0">
                <a:latin typeface="Times New Roman"/>
                <a:cs typeface="Times New Roman"/>
              </a:rPr>
              <a:t>della mente </a:t>
            </a:r>
            <a:r>
              <a:rPr sz="1200" spc="-5" dirty="0">
                <a:latin typeface="Times New Roman"/>
                <a:cs typeface="Times New Roman"/>
              </a:rPr>
              <a:t>cosmica, </a:t>
            </a:r>
            <a:r>
              <a:rPr sz="1200" dirty="0">
                <a:latin typeface="Times New Roman"/>
                <a:cs typeface="Times New Roman"/>
              </a:rPr>
              <a:t>e la mente </a:t>
            </a:r>
            <a:r>
              <a:rPr sz="1200" spc="-5" dirty="0">
                <a:latin typeface="Times New Roman"/>
                <a:cs typeface="Times New Roman"/>
              </a:rPr>
              <a:t>dell’uomo </a:t>
            </a:r>
            <a:r>
              <a:rPr sz="1200" dirty="0">
                <a:latin typeface="Times New Roman"/>
                <a:cs typeface="Times New Roman"/>
              </a:rPr>
              <a:t>è un </a:t>
            </a:r>
            <a:r>
              <a:rPr sz="1200" spc="-5" dirty="0">
                <a:latin typeface="Times New Roman"/>
                <a:cs typeface="Times New Roman"/>
              </a:rPr>
              <a:t>circuito </a:t>
            </a:r>
            <a:r>
              <a:rPr sz="1200" dirty="0">
                <a:latin typeface="Times New Roman"/>
                <a:cs typeface="Times New Roman"/>
              </a:rPr>
              <a:t>individualizzato, </a:t>
            </a:r>
            <a:r>
              <a:rPr sz="1200" spc="-5" dirty="0">
                <a:latin typeface="Times New Roman"/>
                <a:cs typeface="Times New Roman"/>
              </a:rPr>
              <a:t>una </a:t>
            </a:r>
            <a:r>
              <a:rPr sz="1200" dirty="0">
                <a:latin typeface="Times New Roman"/>
                <a:cs typeface="Times New Roman"/>
              </a:rPr>
              <a:t>porzione </a:t>
            </a:r>
            <a:r>
              <a:rPr sz="1200" spc="-5" dirty="0">
                <a:latin typeface="Times New Roman"/>
                <a:cs typeface="Times New Roman"/>
              </a:rPr>
              <a:t>impersonale,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tale  </a:t>
            </a:r>
            <a:r>
              <a:rPr sz="1200" dirty="0">
                <a:latin typeface="Times New Roman"/>
                <a:cs typeface="Times New Roman"/>
              </a:rPr>
              <a:t>mente </a:t>
            </a:r>
            <a:r>
              <a:rPr sz="1200" spc="-5" dirty="0">
                <a:latin typeface="Times New Roman"/>
                <a:cs typeface="Times New Roman"/>
              </a:rPr>
              <a:t>cosmica </a:t>
            </a:r>
            <a:r>
              <a:rPr sz="1200" dirty="0">
                <a:latin typeface="Times New Roman"/>
                <a:cs typeface="Times New Roman"/>
              </a:rPr>
              <a:t>che è </a:t>
            </a:r>
            <a:r>
              <a:rPr sz="1200" spc="-5" dirty="0">
                <a:latin typeface="Times New Roman"/>
                <a:cs typeface="Times New Roman"/>
              </a:rPr>
              <a:t>conferita </a:t>
            </a:r>
            <a:r>
              <a:rPr sz="1200" dirty="0">
                <a:latin typeface="Times New Roman"/>
                <a:cs typeface="Times New Roman"/>
              </a:rPr>
              <a:t>in un </a:t>
            </a:r>
            <a:r>
              <a:rPr sz="1200" spc="-5" dirty="0">
                <a:latin typeface="Times New Roman"/>
                <a:cs typeface="Times New Roman"/>
              </a:rPr>
              <a:t>Universo </a:t>
            </a:r>
            <a:r>
              <a:rPr sz="1200" dirty="0">
                <a:latin typeface="Times New Roman"/>
                <a:cs typeface="Times New Roman"/>
              </a:rPr>
              <a:t>locale da una </a:t>
            </a:r>
            <a:r>
              <a:rPr sz="1200" spc="-5" dirty="0">
                <a:latin typeface="Times New Roman"/>
                <a:cs typeface="Times New Roman"/>
              </a:rPr>
              <a:t>Figlia Creativa della Terza Sorgente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Centro.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685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(103.3) 9:5.5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fatto che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Terza </a:t>
            </a:r>
            <a:r>
              <a:rPr sz="1200" dirty="0">
                <a:latin typeface="Times New Roman"/>
                <a:cs typeface="Times New Roman"/>
              </a:rPr>
              <a:t>Persona è la sorgente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mente non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deve </a:t>
            </a:r>
            <a:r>
              <a:rPr sz="1200" spc="-5" dirty="0">
                <a:latin typeface="Times New Roman"/>
                <a:cs typeface="Times New Roman"/>
              </a:rPr>
              <a:t>concludere che </a:t>
            </a:r>
            <a:r>
              <a:rPr sz="1200" dirty="0">
                <a:latin typeface="Times New Roman"/>
                <a:cs typeface="Times New Roman"/>
              </a:rPr>
              <a:t>tutti i </a:t>
            </a:r>
            <a:r>
              <a:rPr sz="1200" spc="-5" dirty="0">
                <a:latin typeface="Times New Roman"/>
                <a:cs typeface="Times New Roman"/>
              </a:rPr>
              <a:t>fenomeni mentali </a:t>
            </a:r>
            <a:r>
              <a:rPr sz="1200" dirty="0">
                <a:latin typeface="Times New Roman"/>
                <a:cs typeface="Times New Roman"/>
              </a:rPr>
              <a:t>siano divini.  </a:t>
            </a:r>
            <a:r>
              <a:rPr sz="1200" spc="-5" dirty="0">
                <a:latin typeface="Times New Roman"/>
                <a:cs typeface="Times New Roman"/>
              </a:rPr>
              <a:t>L’intelletto </a:t>
            </a:r>
            <a:r>
              <a:rPr sz="1200" dirty="0">
                <a:latin typeface="Times New Roman"/>
                <a:cs typeface="Times New Roman"/>
              </a:rPr>
              <a:t>umano ha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sue radici nell’origine materiale </a:t>
            </a:r>
            <a:r>
              <a:rPr sz="1200" dirty="0">
                <a:latin typeface="Times New Roman"/>
                <a:cs typeface="Times New Roman"/>
              </a:rPr>
              <a:t>delle razze animali. </a:t>
            </a:r>
            <a:r>
              <a:rPr sz="1200" spc="-5" dirty="0">
                <a:latin typeface="Times New Roman"/>
                <a:cs typeface="Times New Roman"/>
              </a:rPr>
              <a:t>L’intelligenza universale </a:t>
            </a:r>
            <a:r>
              <a:rPr sz="1200" dirty="0">
                <a:latin typeface="Times New Roman"/>
                <a:cs typeface="Times New Roman"/>
              </a:rPr>
              <a:t>non è una vera rivelazione di  </a:t>
            </a:r>
            <a:r>
              <a:rPr sz="1200" spc="-5" dirty="0">
                <a:latin typeface="Times New Roman"/>
                <a:cs typeface="Times New Roman"/>
              </a:rPr>
              <a:t>Dio che </a:t>
            </a:r>
            <a:r>
              <a:rPr sz="1200" dirty="0">
                <a:latin typeface="Times New Roman"/>
                <a:cs typeface="Times New Roman"/>
              </a:rPr>
              <a:t>è mente, </a:t>
            </a:r>
            <a:r>
              <a:rPr sz="1200" spc="-5" dirty="0">
                <a:latin typeface="Times New Roman"/>
                <a:cs typeface="Times New Roman"/>
              </a:rPr>
              <a:t>così </a:t>
            </a:r>
            <a:r>
              <a:rPr sz="1200" dirty="0">
                <a:latin typeface="Times New Roman"/>
                <a:cs typeface="Times New Roman"/>
              </a:rPr>
              <a:t>come la </a:t>
            </a:r>
            <a:r>
              <a:rPr sz="1200" spc="-5" dirty="0">
                <a:latin typeface="Times New Roman"/>
                <a:cs typeface="Times New Roman"/>
              </a:rPr>
              <a:t>natura </a:t>
            </a:r>
            <a:r>
              <a:rPr sz="1200" dirty="0">
                <a:latin typeface="Times New Roman"/>
                <a:cs typeface="Times New Roman"/>
              </a:rPr>
              <a:t>fisica non è una </a:t>
            </a:r>
            <a:r>
              <a:rPr sz="1200" spc="-5" dirty="0">
                <a:latin typeface="Times New Roman"/>
                <a:cs typeface="Times New Roman"/>
              </a:rPr>
              <a:t>vera rivelazione </a:t>
            </a:r>
            <a:r>
              <a:rPr sz="1200" dirty="0">
                <a:latin typeface="Times New Roman"/>
                <a:cs typeface="Times New Roman"/>
              </a:rPr>
              <a:t>della bellezza e dell’armonia </a:t>
            </a:r>
            <a:r>
              <a:rPr sz="1200" spc="-5" dirty="0">
                <a:latin typeface="Times New Roman"/>
                <a:cs typeface="Times New Roman"/>
              </a:rPr>
              <a:t>del Paradiso.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perfezione  </a:t>
            </a:r>
            <a:r>
              <a:rPr sz="1200" spc="-5" dirty="0">
                <a:latin typeface="Times New Roman"/>
                <a:cs typeface="Times New Roman"/>
              </a:rPr>
              <a:t>esiste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natura, </a:t>
            </a:r>
            <a:r>
              <a:rPr sz="1200" dirty="0">
                <a:latin typeface="Times New Roman"/>
                <a:cs typeface="Times New Roman"/>
              </a:rPr>
              <a:t>ma la natura non è </a:t>
            </a:r>
            <a:r>
              <a:rPr sz="1200" spc="-5" dirty="0">
                <a:latin typeface="Times New Roman"/>
                <a:cs typeface="Times New Roman"/>
              </a:rPr>
              <a:t>perfetta.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Creatore Congiunto </a:t>
            </a:r>
            <a:r>
              <a:rPr sz="1200" dirty="0">
                <a:latin typeface="Times New Roman"/>
                <a:cs typeface="Times New Roman"/>
              </a:rPr>
              <a:t>è la sorgente </a:t>
            </a:r>
            <a:r>
              <a:rPr sz="1200" spc="-5" dirty="0">
                <a:latin typeface="Times New Roman"/>
                <a:cs typeface="Times New Roman"/>
              </a:rPr>
              <a:t>della mente,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mente non è il </a:t>
            </a:r>
            <a:r>
              <a:rPr sz="1200" spc="-5" dirty="0">
                <a:latin typeface="Times New Roman"/>
                <a:cs typeface="Times New Roman"/>
              </a:rPr>
              <a:t>Creatore  Congiunto.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0477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(103.4) 9:5.6 </a:t>
            </a:r>
            <a:r>
              <a:rPr sz="1200" dirty="0">
                <a:latin typeface="Times New Roman"/>
                <a:cs typeface="Times New Roman"/>
              </a:rPr>
              <a:t>Su </a:t>
            </a:r>
            <a:r>
              <a:rPr sz="1200" spc="-5" dirty="0">
                <a:latin typeface="Times New Roman"/>
                <a:cs typeface="Times New Roman"/>
              </a:rPr>
              <a:t>Urantia,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mente </a:t>
            </a:r>
            <a:r>
              <a:rPr sz="1200" dirty="0">
                <a:latin typeface="Times New Roman"/>
                <a:cs typeface="Times New Roman"/>
              </a:rPr>
              <a:t>è un </a:t>
            </a:r>
            <a:r>
              <a:rPr sz="1200" spc="-5" dirty="0">
                <a:latin typeface="Times New Roman"/>
                <a:cs typeface="Times New Roman"/>
              </a:rPr>
              <a:t>compromesso </a:t>
            </a:r>
            <a:r>
              <a:rPr sz="1200" dirty="0">
                <a:latin typeface="Times New Roman"/>
                <a:cs typeface="Times New Roman"/>
              </a:rPr>
              <a:t>tra </a:t>
            </a:r>
            <a:r>
              <a:rPr sz="1200" spc="-5" dirty="0">
                <a:latin typeface="Times New Roman"/>
                <a:cs typeface="Times New Roman"/>
              </a:rPr>
              <a:t>l’essenza della </a:t>
            </a:r>
            <a:r>
              <a:rPr sz="1200" dirty="0">
                <a:latin typeface="Times New Roman"/>
                <a:cs typeface="Times New Roman"/>
              </a:rPr>
              <a:t>perfezione di </a:t>
            </a:r>
            <a:r>
              <a:rPr sz="1200" spc="-5" dirty="0">
                <a:latin typeface="Times New Roman"/>
                <a:cs typeface="Times New Roman"/>
              </a:rPr>
              <a:t>pensiero </a:t>
            </a:r>
            <a:r>
              <a:rPr sz="1200" dirty="0">
                <a:latin typeface="Times New Roman"/>
                <a:cs typeface="Times New Roman"/>
              </a:rPr>
              <a:t>e la mentalità in evoluzione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vostra  </a:t>
            </a:r>
            <a:r>
              <a:rPr sz="1200" spc="-5" dirty="0">
                <a:latin typeface="Times New Roman"/>
                <a:cs typeface="Times New Roman"/>
              </a:rPr>
              <a:t>immatura natura </a:t>
            </a:r>
            <a:r>
              <a:rPr sz="1200" dirty="0">
                <a:latin typeface="Times New Roman"/>
                <a:cs typeface="Times New Roman"/>
              </a:rPr>
              <a:t>umana.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piano </a:t>
            </a:r>
            <a:r>
              <a:rPr sz="1200" dirty="0">
                <a:latin typeface="Times New Roman"/>
                <a:cs typeface="Times New Roman"/>
              </a:rPr>
              <a:t>per la vostra evoluzione intellettuale è in </a:t>
            </a:r>
            <a:r>
              <a:rPr sz="1200" spc="-5" dirty="0">
                <a:latin typeface="Times New Roman"/>
                <a:cs typeface="Times New Roman"/>
              </a:rPr>
              <a:t>verità </a:t>
            </a:r>
            <a:r>
              <a:rPr sz="1200" dirty="0">
                <a:latin typeface="Times New Roman"/>
                <a:cs typeface="Times New Roman"/>
              </a:rPr>
              <a:t>di una </a:t>
            </a:r>
            <a:r>
              <a:rPr sz="1200" spc="-5" dirty="0">
                <a:latin typeface="Times New Roman"/>
                <a:cs typeface="Times New Roman"/>
              </a:rPr>
              <a:t>perfezione </a:t>
            </a:r>
            <a:r>
              <a:rPr sz="1200" dirty="0">
                <a:latin typeface="Times New Roman"/>
                <a:cs typeface="Times New Roman"/>
              </a:rPr>
              <a:t>sublime, ma voi siete </a:t>
            </a:r>
            <a:r>
              <a:rPr sz="1200" spc="5" dirty="0">
                <a:latin typeface="Times New Roman"/>
                <a:cs typeface="Times New Roman"/>
              </a:rPr>
              <a:t>molto  </a:t>
            </a:r>
            <a:r>
              <a:rPr sz="1200" spc="-5" dirty="0">
                <a:latin typeface="Times New Roman"/>
                <a:cs typeface="Times New Roman"/>
              </a:rPr>
              <a:t>lontani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questa meta </a:t>
            </a:r>
            <a:r>
              <a:rPr sz="1200" dirty="0">
                <a:latin typeface="Times New Roman"/>
                <a:cs typeface="Times New Roman"/>
              </a:rPr>
              <a:t>divina </a:t>
            </a:r>
            <a:r>
              <a:rPr sz="1200" spc="-5" dirty="0">
                <a:latin typeface="Times New Roman"/>
                <a:cs typeface="Times New Roman"/>
              </a:rPr>
              <a:t>mentre operate nei </a:t>
            </a:r>
            <a:r>
              <a:rPr sz="1200" dirty="0">
                <a:latin typeface="Times New Roman"/>
                <a:cs typeface="Times New Roman"/>
              </a:rPr>
              <a:t>tabernacoli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carne. La mente ha veramente un’origine divina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ha un </a:t>
            </a:r>
            <a:r>
              <a:rPr sz="1200" spc="-5" dirty="0">
                <a:latin typeface="Times New Roman"/>
                <a:cs typeface="Times New Roman"/>
              </a:rPr>
              <a:t>destino  </a:t>
            </a:r>
            <a:r>
              <a:rPr sz="1200" dirty="0">
                <a:latin typeface="Times New Roman"/>
                <a:cs typeface="Times New Roman"/>
              </a:rPr>
              <a:t>divino, ma la vostra mente mortale non ha </a:t>
            </a:r>
            <a:r>
              <a:rPr sz="1200" spc="-5" dirty="0">
                <a:latin typeface="Times New Roman"/>
                <a:cs typeface="Times New Roman"/>
              </a:rPr>
              <a:t>ancora dignità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divina.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53340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(103.5) 9:5.7 </a:t>
            </a:r>
            <a:r>
              <a:rPr sz="1200" spc="-5" dirty="0">
                <a:latin typeface="Times New Roman"/>
                <a:cs typeface="Times New Roman"/>
              </a:rPr>
              <a:t>Troppo spesso, veramente </a:t>
            </a:r>
            <a:r>
              <a:rPr sz="1200" dirty="0">
                <a:latin typeface="Times New Roman"/>
                <a:cs typeface="Times New Roman"/>
              </a:rPr>
              <a:t>troppo </a:t>
            </a:r>
            <a:r>
              <a:rPr sz="1200" spc="-5" dirty="0">
                <a:latin typeface="Times New Roman"/>
                <a:cs typeface="Times New Roman"/>
              </a:rPr>
              <a:t>spesso, </a:t>
            </a:r>
            <a:r>
              <a:rPr sz="1200" dirty="0">
                <a:latin typeface="Times New Roman"/>
                <a:cs typeface="Times New Roman"/>
              </a:rPr>
              <a:t>voi </a:t>
            </a:r>
            <a:r>
              <a:rPr sz="1200" spc="-5" dirty="0">
                <a:latin typeface="Times New Roman"/>
                <a:cs typeface="Times New Roman"/>
              </a:rPr>
              <a:t>guastate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vostra mente </a:t>
            </a:r>
            <a:r>
              <a:rPr sz="1200" spc="-5" dirty="0">
                <a:latin typeface="Times New Roman"/>
                <a:cs typeface="Times New Roman"/>
              </a:rPr>
              <a:t>con l’insincerità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l’inaridite con </a:t>
            </a:r>
            <a:r>
              <a:rPr sz="1200" dirty="0">
                <a:latin typeface="Times New Roman"/>
                <a:cs typeface="Times New Roman"/>
              </a:rPr>
              <a:t>la cattiveria; la  </a:t>
            </a:r>
            <a:r>
              <a:rPr sz="1200" spc="-5" dirty="0">
                <a:latin typeface="Times New Roman"/>
                <a:cs typeface="Times New Roman"/>
              </a:rPr>
              <a:t>assoggettate alla </a:t>
            </a:r>
            <a:r>
              <a:rPr sz="1200" dirty="0">
                <a:latin typeface="Times New Roman"/>
                <a:cs typeface="Times New Roman"/>
              </a:rPr>
              <a:t>paura animale e la </a:t>
            </a:r>
            <a:r>
              <a:rPr sz="1200" spc="-5" dirty="0">
                <a:latin typeface="Times New Roman"/>
                <a:cs typeface="Times New Roman"/>
              </a:rPr>
              <a:t>distorcete con </a:t>
            </a:r>
            <a:r>
              <a:rPr sz="1200" dirty="0">
                <a:latin typeface="Times New Roman"/>
                <a:cs typeface="Times New Roman"/>
              </a:rPr>
              <a:t>inutili </a:t>
            </a:r>
            <a:r>
              <a:rPr sz="1200" spc="-5" dirty="0">
                <a:latin typeface="Times New Roman"/>
                <a:cs typeface="Times New Roman"/>
              </a:rPr>
              <a:t>ansietà. </a:t>
            </a:r>
            <a:r>
              <a:rPr sz="1200" dirty="0">
                <a:latin typeface="Times New Roman"/>
                <a:cs typeface="Times New Roman"/>
              </a:rPr>
              <a:t>Quindi, </a:t>
            </a:r>
            <a:r>
              <a:rPr sz="1200" spc="-5" dirty="0">
                <a:latin typeface="Times New Roman"/>
                <a:cs typeface="Times New Roman"/>
              </a:rPr>
              <a:t>anche se </a:t>
            </a:r>
            <a:r>
              <a:rPr sz="1200" dirty="0">
                <a:latin typeface="Times New Roman"/>
                <a:cs typeface="Times New Roman"/>
              </a:rPr>
              <a:t>la sorgente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mente è </a:t>
            </a:r>
            <a:r>
              <a:rPr sz="1200" spc="-5" dirty="0">
                <a:latin typeface="Times New Roman"/>
                <a:cs typeface="Times New Roman"/>
              </a:rPr>
              <a:t>divina,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5" dirty="0">
                <a:latin typeface="Times New Roman"/>
                <a:cs typeface="Times New Roman"/>
              </a:rPr>
              <a:t>mente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voi  </a:t>
            </a:r>
            <a:r>
              <a:rPr sz="1200" spc="-5" dirty="0">
                <a:latin typeface="Times New Roman"/>
                <a:cs typeface="Times New Roman"/>
              </a:rPr>
              <a:t>conoscete sul </a:t>
            </a:r>
            <a:r>
              <a:rPr sz="1200" dirty="0">
                <a:latin typeface="Times New Roman"/>
                <a:cs typeface="Times New Roman"/>
              </a:rPr>
              <a:t>vostro mondo </a:t>
            </a:r>
            <a:r>
              <a:rPr sz="1200" spc="-5" dirty="0">
                <a:latin typeface="Times New Roman"/>
                <a:cs typeface="Times New Roman"/>
              </a:rPr>
              <a:t>d’ascensione </a:t>
            </a:r>
            <a:r>
              <a:rPr sz="1200" dirty="0">
                <a:latin typeface="Times New Roman"/>
                <a:cs typeface="Times New Roman"/>
              </a:rPr>
              <a:t>può difficilmente </a:t>
            </a:r>
            <a:r>
              <a:rPr sz="1200" spc="-5" dirty="0">
                <a:latin typeface="Times New Roman"/>
                <a:cs typeface="Times New Roman"/>
              </a:rPr>
              <a:t>divenire oggetto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grande ammirazione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ancor </a:t>
            </a:r>
            <a:r>
              <a:rPr sz="1200" dirty="0">
                <a:latin typeface="Times New Roman"/>
                <a:cs typeface="Times New Roman"/>
              </a:rPr>
              <a:t>meno di adorazione o  di culto.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contemplazione dell’intelletto </a:t>
            </a:r>
            <a:r>
              <a:rPr sz="1200" dirty="0">
                <a:latin typeface="Times New Roman"/>
                <a:cs typeface="Times New Roman"/>
              </a:rPr>
              <a:t>umano </a:t>
            </a:r>
            <a:r>
              <a:rPr sz="1200" spc="-5" dirty="0">
                <a:latin typeface="Times New Roman"/>
                <a:cs typeface="Times New Roman"/>
              </a:rPr>
              <a:t>immaturo ed </a:t>
            </a:r>
            <a:r>
              <a:rPr sz="1200" dirty="0">
                <a:latin typeface="Times New Roman"/>
                <a:cs typeface="Times New Roman"/>
              </a:rPr>
              <a:t>inattivo </a:t>
            </a:r>
            <a:r>
              <a:rPr sz="1200" spc="-5" dirty="0">
                <a:latin typeface="Times New Roman"/>
                <a:cs typeface="Times New Roman"/>
              </a:rPr>
              <a:t>dovrebbe </a:t>
            </a:r>
            <a:r>
              <a:rPr sz="1200" dirty="0">
                <a:latin typeface="Times New Roman"/>
                <a:cs typeface="Times New Roman"/>
              </a:rPr>
              <a:t>condurre </a:t>
            </a:r>
            <a:r>
              <a:rPr sz="1200" spc="-5" dirty="0">
                <a:latin typeface="Times New Roman"/>
                <a:cs typeface="Times New Roman"/>
              </a:rPr>
              <a:t>soltanto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reazioni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umiltà.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7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179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4858"/>
            <a:ext cx="8208645" cy="395541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76200">
              <a:lnSpc>
                <a:spcPct val="100000"/>
              </a:lnSpc>
              <a:spcBef>
                <a:spcPts val="95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6. Il circuito della gravità</a:t>
            </a:r>
            <a:r>
              <a:rPr sz="1600" b="1" spc="1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mentale</a:t>
            </a:r>
            <a:endParaRPr sz="1600">
              <a:latin typeface="Times New Roman"/>
              <a:cs typeface="Times New Roman"/>
            </a:endParaRPr>
          </a:p>
          <a:p>
            <a:pPr marL="76200" marR="184785">
              <a:lnSpc>
                <a:spcPts val="1380"/>
              </a:lnSpc>
              <a:spcBef>
                <a:spcPts val="141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(103.6) 9:6.1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Terza </a:t>
            </a:r>
            <a:r>
              <a:rPr sz="1200" spc="-5" dirty="0">
                <a:latin typeface="Times New Roman"/>
                <a:cs typeface="Times New Roman"/>
              </a:rPr>
              <a:t>Sorgente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Centro, </a:t>
            </a:r>
            <a:r>
              <a:rPr sz="1200" dirty="0">
                <a:latin typeface="Times New Roman"/>
                <a:cs typeface="Times New Roman"/>
              </a:rPr>
              <a:t>l’intelligenza </a:t>
            </a:r>
            <a:r>
              <a:rPr sz="1200" spc="-5" dirty="0">
                <a:latin typeface="Times New Roman"/>
                <a:cs typeface="Times New Roman"/>
              </a:rPr>
              <a:t>universale, </a:t>
            </a:r>
            <a:r>
              <a:rPr sz="1200" dirty="0">
                <a:latin typeface="Times New Roman"/>
                <a:cs typeface="Times New Roman"/>
              </a:rPr>
              <a:t>è personalmente </a:t>
            </a:r>
            <a:r>
              <a:rPr sz="1200" spc="-5" dirty="0">
                <a:latin typeface="Times New Roman"/>
                <a:cs typeface="Times New Roman"/>
              </a:rPr>
              <a:t>cosciente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ogni </a:t>
            </a:r>
            <a:r>
              <a:rPr sz="1200" i="1" dirty="0">
                <a:latin typeface="Times New Roman"/>
                <a:cs typeface="Times New Roman"/>
              </a:rPr>
              <a:t>mente,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ogni </a:t>
            </a:r>
            <a:r>
              <a:rPr sz="1200" dirty="0">
                <a:latin typeface="Times New Roman"/>
                <a:cs typeface="Times New Roman"/>
              </a:rPr>
              <a:t>intelletto, in tutta  la </a:t>
            </a:r>
            <a:r>
              <a:rPr sz="1200" spc="-5" dirty="0">
                <a:latin typeface="Times New Roman"/>
                <a:cs typeface="Times New Roman"/>
              </a:rPr>
              <a:t>creazione, </a:t>
            </a:r>
            <a:r>
              <a:rPr sz="1200" dirty="0">
                <a:latin typeface="Times New Roman"/>
                <a:cs typeface="Times New Roman"/>
              </a:rPr>
              <a:t>e mantiene un </a:t>
            </a:r>
            <a:r>
              <a:rPr sz="1200" spc="-5" dirty="0">
                <a:latin typeface="Times New Roman"/>
                <a:cs typeface="Times New Roman"/>
              </a:rPr>
              <a:t>contatto personale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perfetto con </a:t>
            </a:r>
            <a:r>
              <a:rPr sz="1200" dirty="0">
                <a:latin typeface="Times New Roman"/>
                <a:cs typeface="Times New Roman"/>
              </a:rPr>
              <a:t>tutte queste </a:t>
            </a:r>
            <a:r>
              <a:rPr sz="1200" spc="-5" dirty="0">
                <a:latin typeface="Times New Roman"/>
                <a:cs typeface="Times New Roman"/>
              </a:rPr>
              <a:t>creature fisiche, morontiali </a:t>
            </a:r>
            <a:r>
              <a:rPr sz="1200" dirty="0">
                <a:latin typeface="Times New Roman"/>
                <a:cs typeface="Times New Roman"/>
              </a:rPr>
              <a:t>e spirituali </a:t>
            </a:r>
            <a:r>
              <a:rPr sz="1200" spc="-5" dirty="0">
                <a:latin typeface="Times New Roman"/>
                <a:cs typeface="Times New Roman"/>
              </a:rPr>
              <a:t>dotate </a:t>
            </a:r>
            <a:r>
              <a:rPr sz="1200" spc="15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mente  negli </a:t>
            </a:r>
            <a:r>
              <a:rPr sz="1200" dirty="0">
                <a:latin typeface="Times New Roman"/>
                <a:cs typeface="Times New Roman"/>
              </a:rPr>
              <a:t>immensi </a:t>
            </a:r>
            <a:r>
              <a:rPr sz="1200" spc="-5" dirty="0">
                <a:latin typeface="Times New Roman"/>
                <a:cs typeface="Times New Roman"/>
              </a:rPr>
              <a:t>Universi. </a:t>
            </a:r>
            <a:r>
              <a:rPr sz="1200" dirty="0">
                <a:latin typeface="Times New Roman"/>
                <a:cs typeface="Times New Roman"/>
              </a:rPr>
              <a:t>Tutte </a:t>
            </a:r>
            <a:r>
              <a:rPr sz="1200" spc="-5" dirty="0">
                <a:latin typeface="Times New Roman"/>
                <a:cs typeface="Times New Roman"/>
              </a:rPr>
              <a:t>queste attività della </a:t>
            </a:r>
            <a:r>
              <a:rPr sz="1200" dirty="0">
                <a:latin typeface="Times New Roman"/>
                <a:cs typeface="Times New Roman"/>
              </a:rPr>
              <a:t>mente sono trattenute nel </a:t>
            </a:r>
            <a:r>
              <a:rPr sz="1200" spc="-5" dirty="0">
                <a:latin typeface="Times New Roman"/>
                <a:cs typeface="Times New Roman"/>
              </a:rPr>
              <a:t>circuito assoluto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gravità mentale che si </a:t>
            </a:r>
            <a:r>
              <a:rPr sz="1200" dirty="0">
                <a:latin typeface="Times New Roman"/>
                <a:cs typeface="Times New Roman"/>
              </a:rPr>
              <a:t>focalizza  </a:t>
            </a:r>
            <a:r>
              <a:rPr sz="1200" spc="-5" dirty="0">
                <a:latin typeface="Times New Roman"/>
                <a:cs typeface="Times New Roman"/>
              </a:rPr>
              <a:t>nella Terza Sorgente </a:t>
            </a:r>
            <a:r>
              <a:rPr sz="1200" dirty="0">
                <a:latin typeface="Times New Roman"/>
                <a:cs typeface="Times New Roman"/>
              </a:rPr>
              <a:t>e Centro e fa </a:t>
            </a:r>
            <a:r>
              <a:rPr sz="1200" spc="-5" dirty="0">
                <a:latin typeface="Times New Roman"/>
                <a:cs typeface="Times New Roman"/>
              </a:rPr>
              <a:t>parte </a:t>
            </a:r>
            <a:r>
              <a:rPr sz="1200" dirty="0">
                <a:latin typeface="Times New Roman"/>
                <a:cs typeface="Times New Roman"/>
              </a:rPr>
              <a:t>della coscienza </a:t>
            </a:r>
            <a:r>
              <a:rPr sz="1200" spc="-5" dirty="0">
                <a:latin typeface="Times New Roman"/>
                <a:cs typeface="Times New Roman"/>
              </a:rPr>
              <a:t>personale dello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Infinito.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68580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(103.7) 9:6.2 </a:t>
            </a:r>
            <a:r>
              <a:rPr sz="1200" dirty="0">
                <a:latin typeface="Times New Roman"/>
                <a:cs typeface="Times New Roman"/>
              </a:rPr>
              <a:t>Come il </a:t>
            </a:r>
            <a:r>
              <a:rPr sz="1200" spc="-5" dirty="0">
                <a:latin typeface="Times New Roman"/>
                <a:cs typeface="Times New Roman"/>
              </a:rPr>
              <a:t>Padre attira ogni personalità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se stesso 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attira ogni realtà </a:t>
            </a:r>
            <a:r>
              <a:rPr sz="1200" dirty="0">
                <a:latin typeface="Times New Roman"/>
                <a:cs typeface="Times New Roman"/>
              </a:rPr>
              <a:t>spirituale, così </a:t>
            </a:r>
            <a:r>
              <a:rPr sz="1200" spc="-5" dirty="0">
                <a:latin typeface="Times New Roman"/>
                <a:cs typeface="Times New Roman"/>
              </a:rPr>
              <a:t>l’Attore Congiunto esercita </a:t>
            </a:r>
            <a:r>
              <a:rPr sz="1200" dirty="0">
                <a:latin typeface="Times New Roman"/>
                <a:cs typeface="Times New Roman"/>
              </a:rPr>
              <a:t>un  </a:t>
            </a:r>
            <a:r>
              <a:rPr sz="1200" spc="-5" dirty="0">
                <a:latin typeface="Times New Roman"/>
                <a:cs typeface="Times New Roman"/>
              </a:rPr>
              <a:t>potere d’attrazione su </a:t>
            </a:r>
            <a:r>
              <a:rPr sz="1200" dirty="0">
                <a:latin typeface="Times New Roman"/>
                <a:cs typeface="Times New Roman"/>
              </a:rPr>
              <a:t>tutte le menti;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domina e </a:t>
            </a:r>
            <a:r>
              <a:rPr sz="1200" spc="-5" dirty="0">
                <a:latin typeface="Times New Roman"/>
                <a:cs typeface="Times New Roman"/>
              </a:rPr>
              <a:t>controlla senza </a:t>
            </a:r>
            <a:r>
              <a:rPr sz="1200" dirty="0">
                <a:latin typeface="Times New Roman"/>
                <a:cs typeface="Times New Roman"/>
              </a:rPr>
              <a:t>riserve il </a:t>
            </a:r>
            <a:r>
              <a:rPr sz="1200" spc="-5" dirty="0">
                <a:latin typeface="Times New Roman"/>
                <a:cs typeface="Times New Roman"/>
              </a:rPr>
              <a:t>circuito universale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mente. </a:t>
            </a:r>
            <a:r>
              <a:rPr sz="1200" dirty="0">
                <a:latin typeface="Times New Roman"/>
                <a:cs typeface="Times New Roman"/>
              </a:rPr>
              <a:t>Tutti i </a:t>
            </a:r>
            <a:r>
              <a:rPr sz="1200" spc="5" dirty="0">
                <a:latin typeface="Times New Roman"/>
                <a:cs typeface="Times New Roman"/>
              </a:rPr>
              <a:t>valori  </a:t>
            </a:r>
            <a:r>
              <a:rPr sz="1200" spc="-5" dirty="0">
                <a:latin typeface="Times New Roman"/>
                <a:cs typeface="Times New Roman"/>
              </a:rPr>
              <a:t>intellettuali veri </a:t>
            </a:r>
            <a:r>
              <a:rPr sz="1200" dirty="0">
                <a:latin typeface="Times New Roman"/>
                <a:cs typeface="Times New Roman"/>
              </a:rPr>
              <a:t>e genuini, tutti i </a:t>
            </a:r>
            <a:r>
              <a:rPr sz="1200" spc="-5" dirty="0">
                <a:latin typeface="Times New Roman"/>
                <a:cs typeface="Times New Roman"/>
              </a:rPr>
              <a:t>pensieri </a:t>
            </a:r>
            <a:r>
              <a:rPr sz="1200" dirty="0">
                <a:latin typeface="Times New Roman"/>
                <a:cs typeface="Times New Roman"/>
              </a:rPr>
              <a:t>divini e </a:t>
            </a:r>
            <a:r>
              <a:rPr sz="1200" spc="-5" dirty="0">
                <a:latin typeface="Times New Roman"/>
                <a:cs typeface="Times New Roman"/>
              </a:rPr>
              <a:t>tutte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idee perfette, </a:t>
            </a:r>
            <a:r>
              <a:rPr sz="1200" spc="5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infallibilmente attirati </a:t>
            </a:r>
            <a:r>
              <a:rPr sz="1200" dirty="0">
                <a:latin typeface="Times New Roman"/>
                <a:cs typeface="Times New Roman"/>
              </a:rPr>
              <a:t>in questo </a:t>
            </a:r>
            <a:r>
              <a:rPr sz="1200" spc="-5" dirty="0">
                <a:latin typeface="Times New Roman"/>
                <a:cs typeface="Times New Roman"/>
              </a:rPr>
              <a:t>circuito assoluto </a:t>
            </a:r>
            <a:r>
              <a:rPr sz="1200" dirty="0">
                <a:latin typeface="Times New Roman"/>
                <a:cs typeface="Times New Roman"/>
              </a:rPr>
              <a:t>della  </a:t>
            </a:r>
            <a:r>
              <a:rPr sz="1200" spc="-5" dirty="0">
                <a:latin typeface="Times New Roman"/>
                <a:cs typeface="Times New Roman"/>
              </a:rPr>
              <a:t>mente.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27559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(104.1) 9:6.3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gravità </a:t>
            </a:r>
            <a:r>
              <a:rPr sz="1200" dirty="0">
                <a:latin typeface="Times New Roman"/>
                <a:cs typeface="Times New Roman"/>
              </a:rPr>
              <a:t>mentale può </a:t>
            </a:r>
            <a:r>
              <a:rPr sz="1200" spc="-5" dirty="0">
                <a:latin typeface="Times New Roman"/>
                <a:cs typeface="Times New Roman"/>
              </a:rPr>
              <a:t>funzionare indipendentemente dalla </a:t>
            </a:r>
            <a:r>
              <a:rPr sz="1200" dirty="0">
                <a:latin typeface="Times New Roman"/>
                <a:cs typeface="Times New Roman"/>
              </a:rPr>
              <a:t>gravità </a:t>
            </a:r>
            <a:r>
              <a:rPr sz="1200" spc="-5" dirty="0">
                <a:latin typeface="Times New Roman"/>
                <a:cs typeface="Times New Roman"/>
              </a:rPr>
              <a:t>materiale </a:t>
            </a:r>
            <a:r>
              <a:rPr sz="1200" dirty="0">
                <a:latin typeface="Times New Roman"/>
                <a:cs typeface="Times New Roman"/>
              </a:rPr>
              <a:t>e da quella </a:t>
            </a:r>
            <a:r>
              <a:rPr sz="1200" spc="-5" dirty="0">
                <a:latin typeface="Times New Roman"/>
                <a:cs typeface="Times New Roman"/>
              </a:rPr>
              <a:t>spirituale, </a:t>
            </a:r>
            <a:r>
              <a:rPr sz="1200" dirty="0">
                <a:latin typeface="Times New Roman"/>
                <a:cs typeface="Times New Roman"/>
              </a:rPr>
              <a:t>ma ovunque </a:t>
            </a:r>
            <a:r>
              <a:rPr sz="1200" spc="-5" dirty="0">
                <a:latin typeface="Times New Roman"/>
                <a:cs typeface="Times New Roman"/>
              </a:rPr>
              <a:t>ed  ogniqualvolta queste </a:t>
            </a:r>
            <a:r>
              <a:rPr sz="1200" dirty="0">
                <a:latin typeface="Times New Roman"/>
                <a:cs typeface="Times New Roman"/>
              </a:rPr>
              <a:t>ultime due </a:t>
            </a:r>
            <a:r>
              <a:rPr sz="1200" spc="-5" dirty="0">
                <a:latin typeface="Times New Roman"/>
                <a:cs typeface="Times New Roman"/>
              </a:rPr>
              <a:t>si contrappongono, </a:t>
            </a:r>
            <a:r>
              <a:rPr sz="1200" dirty="0">
                <a:latin typeface="Times New Roman"/>
                <a:cs typeface="Times New Roman"/>
              </a:rPr>
              <a:t>la gravità </a:t>
            </a:r>
            <a:r>
              <a:rPr sz="1200" spc="-5" dirty="0">
                <a:latin typeface="Times New Roman"/>
                <a:cs typeface="Times New Roman"/>
              </a:rPr>
              <a:t>mentale </a:t>
            </a:r>
            <a:r>
              <a:rPr sz="1200" dirty="0">
                <a:latin typeface="Times New Roman"/>
                <a:cs typeface="Times New Roman"/>
              </a:rPr>
              <a:t>funziona </a:t>
            </a:r>
            <a:r>
              <a:rPr sz="1200" spc="-5" dirty="0">
                <a:latin typeface="Times New Roman"/>
                <a:cs typeface="Times New Roman"/>
              </a:rPr>
              <a:t>sempre. </a:t>
            </a:r>
            <a:r>
              <a:rPr sz="1200" dirty="0">
                <a:latin typeface="Times New Roman"/>
                <a:cs typeface="Times New Roman"/>
              </a:rPr>
              <a:t>Quando tutte e tre sono </a:t>
            </a:r>
            <a:r>
              <a:rPr sz="1200" spc="-5" dirty="0">
                <a:latin typeface="Times New Roman"/>
                <a:cs typeface="Times New Roman"/>
              </a:rPr>
              <a:t>associate, </a:t>
            </a:r>
            <a:r>
              <a:rPr sz="1200" dirty="0">
                <a:latin typeface="Times New Roman"/>
                <a:cs typeface="Times New Roman"/>
              </a:rPr>
              <a:t>la  </a:t>
            </a:r>
            <a:r>
              <a:rPr sz="1200" spc="-5" dirty="0">
                <a:latin typeface="Times New Roman"/>
                <a:cs typeface="Times New Roman"/>
              </a:rPr>
              <a:t>gravità della personalità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abbracciare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creatura materiale </a:t>
            </a:r>
            <a:r>
              <a:rPr sz="1200" dirty="0">
                <a:latin typeface="Times New Roman"/>
                <a:cs typeface="Times New Roman"/>
              </a:rPr>
              <a:t>— fisica o morontiale, </a:t>
            </a:r>
            <a:r>
              <a:rPr sz="1200" spc="-5" dirty="0">
                <a:latin typeface="Times New Roman"/>
                <a:cs typeface="Times New Roman"/>
              </a:rPr>
              <a:t>finita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absonita. Ma indipendentemente </a:t>
            </a:r>
            <a:r>
              <a:rPr sz="1200" dirty="0">
                <a:latin typeface="Times New Roman"/>
                <a:cs typeface="Times New Roman"/>
              </a:rPr>
              <a:t>da  </a:t>
            </a:r>
            <a:r>
              <a:rPr sz="1200" spc="-5" dirty="0">
                <a:latin typeface="Times New Roman"/>
                <a:cs typeface="Times New Roman"/>
              </a:rPr>
              <a:t>ciò, </a:t>
            </a:r>
            <a:r>
              <a:rPr sz="1200" dirty="0">
                <a:latin typeface="Times New Roman"/>
                <a:cs typeface="Times New Roman"/>
              </a:rPr>
              <a:t>la dotazione </a:t>
            </a:r>
            <a:r>
              <a:rPr sz="1200" spc="-5" dirty="0">
                <a:latin typeface="Times New Roman"/>
                <a:cs typeface="Times New Roman"/>
              </a:rPr>
              <a:t>della mente, </a:t>
            </a:r>
            <a:r>
              <a:rPr sz="1200" dirty="0">
                <a:latin typeface="Times New Roman"/>
                <a:cs typeface="Times New Roman"/>
              </a:rPr>
              <a:t>anche in </a:t>
            </a:r>
            <a:r>
              <a:rPr sz="1200" spc="-5" dirty="0">
                <a:latin typeface="Times New Roman"/>
                <a:cs typeface="Times New Roman"/>
              </a:rPr>
              <a:t>esseri impersonali, </a:t>
            </a:r>
            <a:r>
              <a:rPr sz="1200" dirty="0">
                <a:latin typeface="Times New Roman"/>
                <a:cs typeface="Times New Roman"/>
              </a:rPr>
              <a:t>li </a:t>
            </a:r>
            <a:r>
              <a:rPr sz="1200" spc="-5" dirty="0">
                <a:latin typeface="Times New Roman"/>
                <a:cs typeface="Times New Roman"/>
              </a:rPr>
              <a:t>qualifica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pensare </a:t>
            </a:r>
            <a:r>
              <a:rPr sz="1200" dirty="0">
                <a:latin typeface="Times New Roman"/>
                <a:cs typeface="Times New Roman"/>
              </a:rPr>
              <a:t>e li dota di coscienza </a:t>
            </a:r>
            <a:r>
              <a:rPr sz="1200" spc="-5" dirty="0">
                <a:latin typeface="Times New Roman"/>
                <a:cs typeface="Times New Roman"/>
              </a:rPr>
              <a:t>anche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assenza totale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personalità.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14097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(104.2) 9:6.4 </a:t>
            </a:r>
            <a:r>
              <a:rPr sz="1200" spc="-5" dirty="0">
                <a:latin typeface="Times New Roman"/>
                <a:cs typeface="Times New Roman"/>
              </a:rPr>
              <a:t>L’individualità avente dignità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personalità, umana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divina, immortale </a:t>
            </a:r>
            <a:r>
              <a:rPr sz="1200" dirty="0">
                <a:latin typeface="Times New Roman"/>
                <a:cs typeface="Times New Roman"/>
              </a:rPr>
              <a:t>o potenzialmente </a:t>
            </a:r>
            <a:r>
              <a:rPr sz="1200" spc="-5" dirty="0">
                <a:latin typeface="Times New Roman"/>
                <a:cs typeface="Times New Roman"/>
              </a:rPr>
              <a:t>immortale, </a:t>
            </a:r>
            <a:r>
              <a:rPr sz="1200" dirty="0">
                <a:latin typeface="Times New Roman"/>
                <a:cs typeface="Times New Roman"/>
              </a:rPr>
              <a:t>non ha </a:t>
            </a:r>
            <a:r>
              <a:rPr sz="1200" spc="-5" dirty="0">
                <a:latin typeface="Times New Roman"/>
                <a:cs typeface="Times New Roman"/>
              </a:rPr>
              <a:t>però origine  </a:t>
            </a:r>
            <a:r>
              <a:rPr sz="1200" dirty="0">
                <a:latin typeface="Times New Roman"/>
                <a:cs typeface="Times New Roman"/>
              </a:rPr>
              <a:t>né </a:t>
            </a:r>
            <a:r>
              <a:rPr sz="1200" spc="-5" dirty="0">
                <a:latin typeface="Times New Roman"/>
                <a:cs typeface="Times New Roman"/>
              </a:rPr>
              <a:t>nello </a:t>
            </a:r>
            <a:r>
              <a:rPr sz="1200" dirty="0">
                <a:latin typeface="Times New Roman"/>
                <a:cs typeface="Times New Roman"/>
              </a:rPr>
              <a:t>spirito, né </a:t>
            </a:r>
            <a:r>
              <a:rPr sz="1200" spc="-5" dirty="0">
                <a:latin typeface="Times New Roman"/>
                <a:cs typeface="Times New Roman"/>
              </a:rPr>
              <a:t>nella mente, </a:t>
            </a:r>
            <a:r>
              <a:rPr sz="1200" dirty="0">
                <a:latin typeface="Times New Roman"/>
                <a:cs typeface="Times New Roman"/>
              </a:rPr>
              <a:t>né </a:t>
            </a:r>
            <a:r>
              <a:rPr sz="1200" spc="-5" dirty="0">
                <a:latin typeface="Times New Roman"/>
                <a:cs typeface="Times New Roman"/>
              </a:rPr>
              <a:t>nella materia; essa </a:t>
            </a:r>
            <a:r>
              <a:rPr sz="1200" dirty="0">
                <a:latin typeface="Times New Roman"/>
                <a:cs typeface="Times New Roman"/>
              </a:rPr>
              <a:t>è il </a:t>
            </a:r>
            <a:r>
              <a:rPr sz="1200" spc="-5" dirty="0">
                <a:latin typeface="Times New Roman"/>
                <a:cs typeface="Times New Roman"/>
              </a:rPr>
              <a:t>conferimento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Padre Universale. Nemmeno l’interazione della gravità  spirituale, mentale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materiale </a:t>
            </a:r>
            <a:r>
              <a:rPr sz="1200" dirty="0">
                <a:latin typeface="Times New Roman"/>
                <a:cs typeface="Times New Roman"/>
              </a:rPr>
              <a:t>è una condizione </a:t>
            </a:r>
            <a:r>
              <a:rPr sz="1200" spc="-5" dirty="0">
                <a:latin typeface="Times New Roman"/>
                <a:cs typeface="Times New Roman"/>
              </a:rPr>
              <a:t>indispensabile all’apparizione della gravità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personalità.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circuito </a:t>
            </a:r>
            <a:r>
              <a:rPr sz="1200" spc="-5" dirty="0">
                <a:latin typeface="Times New Roman"/>
                <a:cs typeface="Times New Roman"/>
              </a:rPr>
              <a:t>del Padre 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abbracciare </a:t>
            </a:r>
            <a:r>
              <a:rPr sz="1200" dirty="0">
                <a:latin typeface="Times New Roman"/>
                <a:cs typeface="Times New Roman"/>
              </a:rPr>
              <a:t>un essere di </a:t>
            </a:r>
            <a:r>
              <a:rPr sz="1200" spc="-5" dirty="0">
                <a:latin typeface="Times New Roman"/>
                <a:cs typeface="Times New Roman"/>
              </a:rPr>
              <a:t>mente materiale che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risponde alla gravità spirituale, oppure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includere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mente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18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39419" y="514858"/>
            <a:ext cx="8134984" cy="396176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01600">
              <a:lnSpc>
                <a:spcPct val="100000"/>
              </a:lnSpc>
              <a:spcBef>
                <a:spcPts val="95"/>
              </a:spcBef>
            </a:pPr>
            <a:r>
              <a:rPr sz="1600" b="1" spc="-10" dirty="0">
                <a:solidFill>
                  <a:srgbClr val="1F487C"/>
                </a:solidFill>
                <a:latin typeface="Times New Roman"/>
                <a:cs typeface="Times New Roman"/>
              </a:rPr>
              <a:t>IV.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La realtà</a:t>
            </a:r>
            <a:r>
              <a:rPr sz="1600" b="1" spc="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dell’Universo</a:t>
            </a:r>
            <a:endParaRPr sz="1600">
              <a:latin typeface="Times New Roman"/>
              <a:cs typeface="Times New Roman"/>
            </a:endParaRPr>
          </a:p>
          <a:p>
            <a:pPr marL="101600" marR="93980">
              <a:lnSpc>
                <a:spcPts val="1380"/>
              </a:lnSpc>
              <a:spcBef>
                <a:spcPts val="1410"/>
              </a:spcBef>
            </a:pPr>
            <a:r>
              <a:rPr sz="1200" baseline="38194" dirty="0">
                <a:latin typeface="Times New Roman"/>
                <a:cs typeface="Times New Roman"/>
              </a:rPr>
              <a:t>(6.6) </a:t>
            </a:r>
            <a:r>
              <a:rPr sz="1200" spc="-7" baseline="38194" dirty="0">
                <a:latin typeface="Times New Roman"/>
                <a:cs typeface="Times New Roman"/>
              </a:rPr>
              <a:t>0:4.1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realtà si </a:t>
            </a:r>
            <a:r>
              <a:rPr sz="1200" dirty="0">
                <a:latin typeface="Times New Roman"/>
                <a:cs typeface="Times New Roman"/>
              </a:rPr>
              <a:t>attua in modo </a:t>
            </a:r>
            <a:r>
              <a:rPr sz="1200" spc="-5" dirty="0">
                <a:latin typeface="Times New Roman"/>
                <a:cs typeface="Times New Roman"/>
              </a:rPr>
              <a:t>differente su </a:t>
            </a:r>
            <a:r>
              <a:rPr sz="1200" dirty="0">
                <a:latin typeface="Times New Roman"/>
                <a:cs typeface="Times New Roman"/>
              </a:rPr>
              <a:t>diversi </a:t>
            </a:r>
            <a:r>
              <a:rPr sz="1200" spc="-5" dirty="0">
                <a:latin typeface="Times New Roman"/>
                <a:cs typeface="Times New Roman"/>
              </a:rPr>
              <a:t>livelli </a:t>
            </a:r>
            <a:r>
              <a:rPr sz="1200" dirty="0">
                <a:latin typeface="Times New Roman"/>
                <a:cs typeface="Times New Roman"/>
              </a:rPr>
              <a:t>dell’Universo; la </a:t>
            </a:r>
            <a:r>
              <a:rPr sz="1200" spc="-5" dirty="0">
                <a:latin typeface="Times New Roman"/>
                <a:cs typeface="Times New Roman"/>
              </a:rPr>
              <a:t>realtà </a:t>
            </a:r>
            <a:r>
              <a:rPr sz="1200" spc="5" dirty="0">
                <a:latin typeface="Times New Roman"/>
                <a:cs typeface="Times New Roman"/>
              </a:rPr>
              <a:t>ha </a:t>
            </a:r>
            <a:r>
              <a:rPr sz="1200" spc="-5" dirty="0">
                <a:latin typeface="Times New Roman"/>
                <a:cs typeface="Times New Roman"/>
              </a:rPr>
              <a:t>origine nella,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dalla, </a:t>
            </a:r>
            <a:r>
              <a:rPr sz="1200" dirty="0">
                <a:latin typeface="Times New Roman"/>
                <a:cs typeface="Times New Roman"/>
              </a:rPr>
              <a:t>volizione </a:t>
            </a:r>
            <a:r>
              <a:rPr sz="1200" spc="-5" dirty="0">
                <a:latin typeface="Times New Roman"/>
                <a:cs typeface="Times New Roman"/>
              </a:rPr>
              <a:t>infinita del  Padre Universale ed </a:t>
            </a:r>
            <a:r>
              <a:rPr sz="1200" dirty="0">
                <a:latin typeface="Times New Roman"/>
                <a:cs typeface="Times New Roman"/>
              </a:rPr>
              <a:t>è realizzabile in tre </a:t>
            </a:r>
            <a:r>
              <a:rPr sz="1200" spc="-5" dirty="0">
                <a:latin typeface="Times New Roman"/>
                <a:cs typeface="Times New Roman"/>
              </a:rPr>
              <a:t>fasi </a:t>
            </a:r>
            <a:r>
              <a:rPr sz="1200" dirty="0">
                <a:latin typeface="Times New Roman"/>
                <a:cs typeface="Times New Roman"/>
              </a:rPr>
              <a:t>primarie </a:t>
            </a:r>
            <a:r>
              <a:rPr sz="1200" spc="-5" dirty="0">
                <a:latin typeface="Times New Roman"/>
                <a:cs typeface="Times New Roman"/>
              </a:rPr>
              <a:t>su numerosi differenti livelli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attuazione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nell’Universo.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558800" marR="503555">
              <a:lnSpc>
                <a:spcPts val="1380"/>
              </a:lnSpc>
            </a:pPr>
            <a:r>
              <a:rPr sz="1200" baseline="38194" dirty="0">
                <a:latin typeface="Times New Roman"/>
                <a:cs typeface="Times New Roman"/>
              </a:rPr>
              <a:t>(6.7) </a:t>
            </a:r>
            <a:r>
              <a:rPr sz="1200" spc="-7" baseline="38194" dirty="0">
                <a:latin typeface="Times New Roman"/>
                <a:cs typeface="Times New Roman"/>
              </a:rPr>
              <a:t>0:4.2 </a:t>
            </a:r>
            <a:r>
              <a:rPr sz="1200" dirty="0">
                <a:latin typeface="Times New Roman"/>
                <a:cs typeface="Times New Roman"/>
              </a:rPr>
              <a:t>1. </a:t>
            </a:r>
            <a:r>
              <a:rPr sz="1200" i="1" spc="-5" dirty="0">
                <a:latin typeface="Times New Roman"/>
                <a:cs typeface="Times New Roman"/>
              </a:rPr>
              <a:t>La realtà </a:t>
            </a:r>
            <a:r>
              <a:rPr sz="1200" i="1" dirty="0">
                <a:latin typeface="Times New Roman"/>
                <a:cs typeface="Times New Roman"/>
              </a:rPr>
              <a:t>non </a:t>
            </a:r>
            <a:r>
              <a:rPr sz="1200" i="1" spc="-5" dirty="0">
                <a:latin typeface="Times New Roman"/>
                <a:cs typeface="Times New Roman"/>
              </a:rPr>
              <a:t>deificata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estende </a:t>
            </a:r>
            <a:r>
              <a:rPr sz="1200" spc="-5" dirty="0">
                <a:latin typeface="Times New Roman"/>
                <a:cs typeface="Times New Roman"/>
              </a:rPr>
              <a:t>dai </a:t>
            </a:r>
            <a:r>
              <a:rPr sz="1200" dirty="0">
                <a:latin typeface="Times New Roman"/>
                <a:cs typeface="Times New Roman"/>
              </a:rPr>
              <a:t>domini </a:t>
            </a:r>
            <a:r>
              <a:rPr sz="1200" spc="-5" dirty="0">
                <a:latin typeface="Times New Roman"/>
                <a:cs typeface="Times New Roman"/>
              </a:rPr>
              <a:t>dell’energia del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personale ai regni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realtà dei </a:t>
            </a:r>
            <a:r>
              <a:rPr sz="1200" dirty="0">
                <a:latin typeface="Times New Roman"/>
                <a:cs typeface="Times New Roman"/>
              </a:rPr>
              <a:t>valori  non </a:t>
            </a:r>
            <a:r>
              <a:rPr sz="1200" spc="-5" dirty="0">
                <a:latin typeface="Times New Roman"/>
                <a:cs typeface="Times New Roman"/>
              </a:rPr>
              <a:t>personalizzabili dell’esistenza universale, fino alla </a:t>
            </a:r>
            <a:r>
              <a:rPr sz="1200" dirty="0">
                <a:latin typeface="Times New Roman"/>
                <a:cs typeface="Times New Roman"/>
              </a:rPr>
              <a:t>presenza </a:t>
            </a:r>
            <a:r>
              <a:rPr sz="1200" spc="-5" dirty="0">
                <a:latin typeface="Times New Roman"/>
                <a:cs typeface="Times New Roman"/>
              </a:rPr>
              <a:t>stessa dell’Assoluto Non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Qualificato.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558800" marR="487045">
              <a:lnSpc>
                <a:spcPts val="1380"/>
              </a:lnSpc>
            </a:pPr>
            <a:r>
              <a:rPr sz="1200" baseline="38194" dirty="0">
                <a:latin typeface="Times New Roman"/>
                <a:cs typeface="Times New Roman"/>
              </a:rPr>
              <a:t>(7.1) </a:t>
            </a:r>
            <a:r>
              <a:rPr sz="1200" spc="-7" baseline="38194" dirty="0">
                <a:latin typeface="Times New Roman"/>
                <a:cs typeface="Times New Roman"/>
              </a:rPr>
              <a:t>0:4.3 </a:t>
            </a:r>
            <a:r>
              <a:rPr sz="1200" dirty="0">
                <a:latin typeface="Times New Roman"/>
                <a:cs typeface="Times New Roman"/>
              </a:rPr>
              <a:t>2. </a:t>
            </a:r>
            <a:r>
              <a:rPr sz="1200" i="1" spc="-5" dirty="0">
                <a:latin typeface="Times New Roman"/>
                <a:cs typeface="Times New Roman"/>
              </a:rPr>
              <a:t>La realtà deificata </a:t>
            </a:r>
            <a:r>
              <a:rPr sz="1200" spc="-5" dirty="0">
                <a:latin typeface="Times New Roman"/>
                <a:cs typeface="Times New Roman"/>
              </a:rPr>
              <a:t>abbraccia </a:t>
            </a:r>
            <a:r>
              <a:rPr sz="1200" dirty="0">
                <a:latin typeface="Times New Roman"/>
                <a:cs typeface="Times New Roman"/>
              </a:rPr>
              <a:t>tutti i potenziali della </a:t>
            </a:r>
            <a:r>
              <a:rPr sz="1200" spc="-5" dirty="0">
                <a:latin typeface="Times New Roman"/>
                <a:cs typeface="Times New Roman"/>
              </a:rPr>
              <a:t>Deità </a:t>
            </a:r>
            <a:r>
              <a:rPr sz="1200" dirty="0">
                <a:latin typeface="Times New Roman"/>
                <a:cs typeface="Times New Roman"/>
              </a:rPr>
              <a:t>infinita, </a:t>
            </a:r>
            <a:r>
              <a:rPr sz="1200" spc="-5" dirty="0">
                <a:latin typeface="Times New Roman"/>
                <a:cs typeface="Times New Roman"/>
              </a:rPr>
              <a:t>estendendosi verso </a:t>
            </a:r>
            <a:r>
              <a:rPr sz="1200" dirty="0">
                <a:latin typeface="Times New Roman"/>
                <a:cs typeface="Times New Roman"/>
              </a:rPr>
              <a:t>l’alto </a:t>
            </a:r>
            <a:r>
              <a:rPr sz="1200" spc="-5" dirty="0">
                <a:latin typeface="Times New Roman"/>
                <a:cs typeface="Times New Roman"/>
              </a:rPr>
              <a:t>attraverso </a:t>
            </a:r>
            <a:r>
              <a:rPr sz="1200" dirty="0">
                <a:latin typeface="Times New Roman"/>
                <a:cs typeface="Times New Roman"/>
              </a:rPr>
              <a:t>tutti  i </a:t>
            </a:r>
            <a:r>
              <a:rPr sz="1200" spc="-5" dirty="0">
                <a:latin typeface="Times New Roman"/>
                <a:cs typeface="Times New Roman"/>
              </a:rPr>
              <a:t>regni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personalità, dal </a:t>
            </a:r>
            <a:r>
              <a:rPr sz="1200" dirty="0">
                <a:latin typeface="Times New Roman"/>
                <a:cs typeface="Times New Roman"/>
              </a:rPr>
              <a:t>finito più </a:t>
            </a:r>
            <a:r>
              <a:rPr sz="1200" spc="-5" dirty="0">
                <a:latin typeface="Times New Roman"/>
                <a:cs typeface="Times New Roman"/>
              </a:rPr>
              <a:t>basso </a:t>
            </a:r>
            <a:r>
              <a:rPr sz="1200" dirty="0">
                <a:latin typeface="Times New Roman"/>
                <a:cs typeface="Times New Roman"/>
              </a:rPr>
              <a:t>all’infinito più </a:t>
            </a:r>
            <a:r>
              <a:rPr sz="1200" spc="-5" dirty="0">
                <a:latin typeface="Times New Roman"/>
                <a:cs typeface="Times New Roman"/>
              </a:rPr>
              <a:t>elevato, includendo </a:t>
            </a:r>
            <a:r>
              <a:rPr sz="1200" dirty="0">
                <a:latin typeface="Times New Roman"/>
                <a:cs typeface="Times New Roman"/>
              </a:rPr>
              <a:t>così il dominio di </a:t>
            </a:r>
            <a:r>
              <a:rPr sz="1200" spc="-5" dirty="0">
                <a:latin typeface="Times New Roman"/>
                <a:cs typeface="Times New Roman"/>
              </a:rPr>
              <a:t>tutto ciò </a:t>
            </a:r>
            <a:r>
              <a:rPr sz="1200" dirty="0">
                <a:latin typeface="Times New Roman"/>
                <a:cs typeface="Times New Roman"/>
              </a:rPr>
              <a:t>che è  </a:t>
            </a:r>
            <a:r>
              <a:rPr sz="1200" spc="-5" dirty="0">
                <a:latin typeface="Times New Roman"/>
                <a:cs typeface="Times New Roman"/>
              </a:rPr>
              <a:t>personalizzabile ed ancora </a:t>
            </a:r>
            <a:r>
              <a:rPr sz="1200" dirty="0">
                <a:latin typeface="Times New Roman"/>
                <a:cs typeface="Times New Roman"/>
              </a:rPr>
              <a:t>di più — fino </a:t>
            </a:r>
            <a:r>
              <a:rPr sz="1200" spc="-5" dirty="0">
                <a:latin typeface="Times New Roman"/>
                <a:cs typeface="Times New Roman"/>
              </a:rPr>
              <a:t>alla presenza dell’Assoluto </a:t>
            </a:r>
            <a:r>
              <a:rPr sz="1200" dirty="0">
                <a:latin typeface="Times New Roman"/>
                <a:cs typeface="Times New Roman"/>
              </a:rPr>
              <a:t>della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Deità.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5"/>
              </a:spcBef>
            </a:pPr>
            <a:endParaRPr sz="1150">
              <a:latin typeface="Times New Roman"/>
              <a:cs typeface="Times New Roman"/>
            </a:endParaRPr>
          </a:p>
          <a:p>
            <a:pPr marL="558800" marR="610235">
              <a:lnSpc>
                <a:spcPct val="95400"/>
              </a:lnSpc>
            </a:pPr>
            <a:r>
              <a:rPr sz="1200" baseline="38194" dirty="0">
                <a:latin typeface="Times New Roman"/>
                <a:cs typeface="Times New Roman"/>
              </a:rPr>
              <a:t>(7.2) </a:t>
            </a:r>
            <a:r>
              <a:rPr sz="1200" spc="-7" baseline="38194" dirty="0">
                <a:latin typeface="Times New Roman"/>
                <a:cs typeface="Times New Roman"/>
              </a:rPr>
              <a:t>0:4.4 </a:t>
            </a:r>
            <a:r>
              <a:rPr sz="1200" dirty="0">
                <a:latin typeface="Times New Roman"/>
                <a:cs typeface="Times New Roman"/>
              </a:rPr>
              <a:t>3. </a:t>
            </a:r>
            <a:r>
              <a:rPr sz="1200" i="1" spc="-5" dirty="0">
                <a:latin typeface="Times New Roman"/>
                <a:cs typeface="Times New Roman"/>
              </a:rPr>
              <a:t>Realtà interassociata.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realtà universale si </a:t>
            </a:r>
            <a:r>
              <a:rPr sz="1200" dirty="0">
                <a:latin typeface="Times New Roman"/>
                <a:cs typeface="Times New Roman"/>
              </a:rPr>
              <a:t>suppone </a:t>
            </a:r>
            <a:r>
              <a:rPr sz="1200" spc="-5" dirty="0">
                <a:latin typeface="Times New Roman"/>
                <a:cs typeface="Times New Roman"/>
              </a:rPr>
              <a:t>deificata </a:t>
            </a:r>
            <a:r>
              <a:rPr sz="1200" dirty="0">
                <a:latin typeface="Times New Roman"/>
                <a:cs typeface="Times New Roman"/>
              </a:rPr>
              <a:t>o non </a:t>
            </a:r>
            <a:r>
              <a:rPr sz="1200" spc="-5" dirty="0">
                <a:latin typeface="Times New Roman"/>
                <a:cs typeface="Times New Roman"/>
              </a:rPr>
              <a:t>deificata, </a:t>
            </a:r>
            <a:r>
              <a:rPr sz="1200" dirty="0">
                <a:latin typeface="Times New Roman"/>
                <a:cs typeface="Times New Roman"/>
              </a:rPr>
              <a:t>ma per </a:t>
            </a:r>
            <a:r>
              <a:rPr sz="1200" spc="-5" dirty="0">
                <a:latin typeface="Times New Roman"/>
                <a:cs typeface="Times New Roman"/>
              </a:rPr>
              <a:t>gli esseri  subdeificati esiste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esteso </a:t>
            </a:r>
            <a:r>
              <a:rPr sz="1200" dirty="0">
                <a:latin typeface="Times New Roman"/>
                <a:cs typeface="Times New Roman"/>
              </a:rPr>
              <a:t>dominio di </a:t>
            </a:r>
            <a:r>
              <a:rPr sz="1200" spc="-5" dirty="0">
                <a:latin typeface="Times New Roman"/>
                <a:cs typeface="Times New Roman"/>
              </a:rPr>
              <a:t>realtà interassociata, </a:t>
            </a:r>
            <a:r>
              <a:rPr sz="1200" dirty="0">
                <a:latin typeface="Times New Roman"/>
                <a:cs typeface="Times New Roman"/>
              </a:rPr>
              <a:t>potenziale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spc="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corso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attuazione, che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difficile </a:t>
            </a:r>
            <a:r>
              <a:rPr sz="1200" dirty="0">
                <a:latin typeface="Times New Roman"/>
                <a:cs typeface="Times New Roman"/>
              </a:rPr>
              <a:t>da  </a:t>
            </a:r>
            <a:r>
              <a:rPr sz="1200" spc="-5" dirty="0">
                <a:latin typeface="Times New Roman"/>
                <a:cs typeface="Times New Roman"/>
              </a:rPr>
              <a:t>identificare. Gran </a:t>
            </a:r>
            <a:r>
              <a:rPr sz="1200" dirty="0">
                <a:latin typeface="Times New Roman"/>
                <a:cs typeface="Times New Roman"/>
              </a:rPr>
              <a:t>parte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dirty="0">
                <a:latin typeface="Times New Roman"/>
                <a:cs typeface="Times New Roman"/>
              </a:rPr>
              <a:t>questa </a:t>
            </a:r>
            <a:r>
              <a:rPr sz="1200" spc="-5" dirty="0">
                <a:latin typeface="Times New Roman"/>
                <a:cs typeface="Times New Roman"/>
              </a:rPr>
              <a:t>realtà coordinata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contenuta </a:t>
            </a:r>
            <a:r>
              <a:rPr sz="1200" dirty="0">
                <a:latin typeface="Times New Roman"/>
                <a:cs typeface="Times New Roman"/>
              </a:rPr>
              <a:t>nei </a:t>
            </a:r>
            <a:r>
              <a:rPr sz="1200" spc="-5" dirty="0">
                <a:latin typeface="Times New Roman"/>
                <a:cs typeface="Times New Roman"/>
              </a:rPr>
              <a:t>regni </a:t>
            </a:r>
            <a:r>
              <a:rPr sz="1200" dirty="0">
                <a:latin typeface="Times New Roman"/>
                <a:cs typeface="Times New Roman"/>
              </a:rPr>
              <a:t>dell’Assoluto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Universale.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101600" marR="154940">
              <a:lnSpc>
                <a:spcPct val="95900"/>
              </a:lnSpc>
            </a:pPr>
            <a:r>
              <a:rPr sz="1200" baseline="38194" dirty="0">
                <a:latin typeface="Times New Roman"/>
                <a:cs typeface="Times New Roman"/>
              </a:rPr>
              <a:t>(7.3) </a:t>
            </a:r>
            <a:r>
              <a:rPr sz="1200" spc="-7" baseline="38194" dirty="0">
                <a:latin typeface="Times New Roman"/>
                <a:cs typeface="Times New Roman"/>
              </a:rPr>
              <a:t>0:4.5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concetto </a:t>
            </a:r>
            <a:r>
              <a:rPr sz="1200" dirty="0">
                <a:latin typeface="Times New Roman"/>
                <a:cs typeface="Times New Roman"/>
              </a:rPr>
              <a:t>primordiale </a:t>
            </a:r>
            <a:r>
              <a:rPr sz="1200" spc="-5" dirty="0">
                <a:latin typeface="Times New Roman"/>
                <a:cs typeface="Times New Roman"/>
              </a:rPr>
              <a:t>della realtà originale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questo: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Padre inizia </a:t>
            </a:r>
            <a:r>
              <a:rPr sz="1200" dirty="0">
                <a:latin typeface="Times New Roman"/>
                <a:cs typeface="Times New Roman"/>
              </a:rPr>
              <a:t>e mantiene la </a:t>
            </a:r>
            <a:r>
              <a:rPr sz="1200" spc="-5" dirty="0">
                <a:latin typeface="Times New Roman"/>
                <a:cs typeface="Times New Roman"/>
              </a:rPr>
              <a:t>Realtà.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i="1" spc="-5" dirty="0">
                <a:latin typeface="Times New Roman"/>
                <a:cs typeface="Times New Roman"/>
              </a:rPr>
              <a:t>differenziali </a:t>
            </a:r>
            <a:r>
              <a:rPr sz="1200" spc="-5" dirty="0">
                <a:latin typeface="Times New Roman"/>
                <a:cs typeface="Times New Roman"/>
              </a:rPr>
              <a:t>primordiali della  realtà </a:t>
            </a:r>
            <a:r>
              <a:rPr sz="1200" dirty="0">
                <a:latin typeface="Times New Roman"/>
                <a:cs typeface="Times New Roman"/>
              </a:rPr>
              <a:t>sono il </a:t>
            </a:r>
            <a:r>
              <a:rPr sz="1200" spc="-5" dirty="0">
                <a:latin typeface="Times New Roman"/>
                <a:cs typeface="Times New Roman"/>
              </a:rPr>
              <a:t>deificato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deificato </a:t>
            </a:r>
            <a:r>
              <a:rPr sz="1200" dirty="0">
                <a:latin typeface="Times New Roman"/>
                <a:cs typeface="Times New Roman"/>
              </a:rPr>
              <a:t>— l’Assoluto della </a:t>
            </a:r>
            <a:r>
              <a:rPr sz="1200" spc="-5" dirty="0">
                <a:latin typeface="Times New Roman"/>
                <a:cs typeface="Times New Roman"/>
              </a:rPr>
              <a:t>Deità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l’Assoluto Non Qualificato.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i="1" dirty="0">
                <a:latin typeface="Times New Roman"/>
                <a:cs typeface="Times New Roman"/>
              </a:rPr>
              <a:t>relazione </a:t>
            </a:r>
            <a:r>
              <a:rPr sz="1200" spc="-5" dirty="0">
                <a:latin typeface="Times New Roman"/>
                <a:cs typeface="Times New Roman"/>
              </a:rPr>
              <a:t>primordiale </a:t>
            </a:r>
            <a:r>
              <a:rPr sz="1200" dirty="0">
                <a:latin typeface="Times New Roman"/>
                <a:cs typeface="Times New Roman"/>
              </a:rPr>
              <a:t>è la  tensione tra loro. </a:t>
            </a:r>
            <a:r>
              <a:rPr sz="1200" spc="-5" dirty="0">
                <a:latin typeface="Times New Roman"/>
                <a:cs typeface="Times New Roman"/>
              </a:rPr>
              <a:t>Questa </a:t>
            </a:r>
            <a:r>
              <a:rPr sz="1200" dirty="0">
                <a:latin typeface="Times New Roman"/>
                <a:cs typeface="Times New Roman"/>
              </a:rPr>
              <a:t>tensione di divinità </a:t>
            </a:r>
            <a:r>
              <a:rPr sz="1200" spc="-5" dirty="0">
                <a:latin typeface="Times New Roman"/>
                <a:cs typeface="Times New Roman"/>
              </a:rPr>
              <a:t>iniziata dal Padre </a:t>
            </a:r>
            <a:r>
              <a:rPr sz="1200" dirty="0">
                <a:latin typeface="Times New Roman"/>
                <a:cs typeface="Times New Roman"/>
              </a:rPr>
              <a:t>è perfettamente </a:t>
            </a:r>
            <a:r>
              <a:rPr sz="1200" spc="-5" dirty="0">
                <a:latin typeface="Times New Roman"/>
                <a:cs typeface="Times New Roman"/>
              </a:rPr>
              <a:t>risolta dall’Assoluto Universale eternandosi </a:t>
            </a:r>
            <a:r>
              <a:rPr sz="1200" dirty="0">
                <a:latin typeface="Times New Roman"/>
                <a:cs typeface="Times New Roman"/>
              </a:rPr>
              <a:t>come  </a:t>
            </a:r>
            <a:r>
              <a:rPr sz="1200" spc="-5" dirty="0">
                <a:latin typeface="Times New Roman"/>
                <a:cs typeface="Times New Roman"/>
              </a:rPr>
              <a:t>tale.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150">
              <a:latin typeface="Times New Roman"/>
              <a:cs typeface="Times New Roman"/>
            </a:endParaRPr>
          </a:p>
          <a:p>
            <a:pPr marL="101600">
              <a:lnSpc>
                <a:spcPct val="100000"/>
              </a:lnSpc>
            </a:pPr>
            <a:r>
              <a:rPr sz="1200" baseline="38194" dirty="0">
                <a:latin typeface="Times New Roman"/>
                <a:cs typeface="Times New Roman"/>
              </a:rPr>
              <a:t>(7.4) </a:t>
            </a:r>
            <a:r>
              <a:rPr sz="1200" spc="-7" baseline="38194" dirty="0">
                <a:latin typeface="Times New Roman"/>
                <a:cs typeface="Times New Roman"/>
              </a:rPr>
              <a:t>0:4.6 </a:t>
            </a:r>
            <a:r>
              <a:rPr sz="1200" spc="-5" dirty="0">
                <a:latin typeface="Times New Roman"/>
                <a:cs typeface="Times New Roman"/>
              </a:rPr>
              <a:t>Considerata nel </a:t>
            </a:r>
            <a:r>
              <a:rPr sz="1200" dirty="0">
                <a:latin typeface="Times New Roman"/>
                <a:cs typeface="Times New Roman"/>
              </a:rPr>
              <a:t>tempo e </a:t>
            </a:r>
            <a:r>
              <a:rPr sz="1200" spc="-5" dirty="0">
                <a:latin typeface="Times New Roman"/>
                <a:cs typeface="Times New Roman"/>
              </a:rPr>
              <a:t>nello </a:t>
            </a:r>
            <a:r>
              <a:rPr sz="1200" dirty="0">
                <a:latin typeface="Times New Roman"/>
                <a:cs typeface="Times New Roman"/>
              </a:rPr>
              <a:t>spazio, la </a:t>
            </a:r>
            <a:r>
              <a:rPr sz="1200" spc="-5" dirty="0">
                <a:latin typeface="Times New Roman"/>
                <a:cs typeface="Times New Roman"/>
              </a:rPr>
              <a:t>realtà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ulteriormente </a:t>
            </a:r>
            <a:r>
              <a:rPr sz="1200" dirty="0">
                <a:latin typeface="Times New Roman"/>
                <a:cs typeface="Times New Roman"/>
              </a:rPr>
              <a:t>divisibile</a:t>
            </a:r>
            <a:r>
              <a:rPr sz="1200" spc="-18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come: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8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180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068309" cy="40741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123189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spirituale che </a:t>
            </a:r>
            <a:r>
              <a:rPr sz="1200" dirty="0">
                <a:latin typeface="Times New Roman"/>
                <a:cs typeface="Times New Roman"/>
              </a:rPr>
              <a:t>non risponde </a:t>
            </a:r>
            <a:r>
              <a:rPr sz="1200" spc="-5" dirty="0">
                <a:latin typeface="Times New Roman"/>
                <a:cs typeface="Times New Roman"/>
              </a:rPr>
              <a:t>alla gravità materiale.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funzionamento </a:t>
            </a:r>
            <a:r>
              <a:rPr sz="1200" dirty="0">
                <a:latin typeface="Times New Roman"/>
                <a:cs typeface="Times New Roman"/>
              </a:rPr>
              <a:t>della gravità </a:t>
            </a:r>
            <a:r>
              <a:rPr sz="1200" spc="-5" dirty="0">
                <a:latin typeface="Times New Roman"/>
                <a:cs typeface="Times New Roman"/>
              </a:rPr>
              <a:t>della personalità </a:t>
            </a:r>
            <a:r>
              <a:rPr sz="1200" dirty="0">
                <a:latin typeface="Times New Roman"/>
                <a:cs typeface="Times New Roman"/>
              </a:rPr>
              <a:t>è sempre un </a:t>
            </a:r>
            <a:r>
              <a:rPr sz="1200" spc="-5" dirty="0">
                <a:latin typeface="Times New Roman"/>
                <a:cs typeface="Times New Roman"/>
              </a:rPr>
              <a:t>atto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5" dirty="0">
                <a:latin typeface="Times New Roman"/>
                <a:cs typeface="Times New Roman"/>
              </a:rPr>
              <a:t>volontà </a:t>
            </a:r>
            <a:r>
              <a:rPr sz="1200" spc="-5" dirty="0">
                <a:latin typeface="Times New Roman"/>
                <a:cs typeface="Times New Roman"/>
              </a:rPr>
              <a:t>del  Padre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Universale.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3987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(104.3) 9:6.5 </a:t>
            </a:r>
            <a:r>
              <a:rPr sz="1200" spc="-5" dirty="0">
                <a:latin typeface="Times New Roman"/>
                <a:cs typeface="Times New Roman"/>
              </a:rPr>
              <a:t>Mentre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mente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associata con l’energia negli esseri </a:t>
            </a:r>
            <a:r>
              <a:rPr sz="1200" dirty="0">
                <a:latin typeface="Times New Roman"/>
                <a:cs typeface="Times New Roman"/>
              </a:rPr>
              <a:t>puramente </a:t>
            </a:r>
            <a:r>
              <a:rPr sz="1200" spc="-5" dirty="0">
                <a:latin typeface="Times New Roman"/>
                <a:cs typeface="Times New Roman"/>
              </a:rPr>
              <a:t>materiali ed associata </a:t>
            </a:r>
            <a:r>
              <a:rPr sz="1200" dirty="0">
                <a:latin typeface="Times New Roman"/>
                <a:cs typeface="Times New Roman"/>
              </a:rPr>
              <a:t>con lo spirito in </a:t>
            </a:r>
            <a:r>
              <a:rPr sz="1200" spc="-5" dirty="0">
                <a:latin typeface="Times New Roman"/>
                <a:cs typeface="Times New Roman"/>
              </a:rPr>
              <a:t>personalità  puramente </a:t>
            </a:r>
            <a:r>
              <a:rPr sz="1200" dirty="0">
                <a:latin typeface="Times New Roman"/>
                <a:cs typeface="Times New Roman"/>
              </a:rPr>
              <a:t>spirituali, </a:t>
            </a:r>
            <a:r>
              <a:rPr sz="1200" spc="-5" dirty="0">
                <a:latin typeface="Times New Roman"/>
                <a:cs typeface="Times New Roman"/>
              </a:rPr>
              <a:t>innumerevoli </a:t>
            </a:r>
            <a:r>
              <a:rPr sz="1200" dirty="0">
                <a:latin typeface="Times New Roman"/>
                <a:cs typeface="Times New Roman"/>
              </a:rPr>
              <a:t>ordini di </a:t>
            </a:r>
            <a:r>
              <a:rPr sz="1200" spc="-5" dirty="0">
                <a:latin typeface="Times New Roman"/>
                <a:cs typeface="Times New Roman"/>
              </a:rPr>
              <a:t>personalità, compreso quello </a:t>
            </a:r>
            <a:r>
              <a:rPr sz="1200" dirty="0">
                <a:latin typeface="Times New Roman"/>
                <a:cs typeface="Times New Roman"/>
              </a:rPr>
              <a:t>umano, possiedono </a:t>
            </a:r>
            <a:r>
              <a:rPr sz="1200" spc="-5" dirty="0">
                <a:latin typeface="Times New Roman"/>
                <a:cs typeface="Times New Roman"/>
              </a:rPr>
              <a:t>menti che </a:t>
            </a:r>
            <a:r>
              <a:rPr sz="1200" dirty="0">
                <a:latin typeface="Times New Roman"/>
                <a:cs typeface="Times New Roman"/>
              </a:rPr>
              <a:t>sono associate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sia</a:t>
            </a:r>
            <a:endParaRPr sz="1200">
              <a:latin typeface="Times New Roman"/>
              <a:cs typeface="Times New Roman"/>
            </a:endParaRPr>
          </a:p>
          <a:p>
            <a:pPr marL="88900" marR="208279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all’energia che allo spirito. Gli aspetti spirituali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mente delle creature reagiscono infallibilmente all’attrazione della gravità  dello spirito del Figlio </a:t>
            </a:r>
            <a:r>
              <a:rPr sz="1200" dirty="0">
                <a:latin typeface="Times New Roman"/>
                <a:cs typeface="Times New Roman"/>
              </a:rPr>
              <a:t>Eterno; le </a:t>
            </a:r>
            <a:r>
              <a:rPr sz="1200" spc="-5" dirty="0">
                <a:latin typeface="Times New Roman"/>
                <a:cs typeface="Times New Roman"/>
              </a:rPr>
              <a:t>caratteristiche materiali </a:t>
            </a:r>
            <a:r>
              <a:rPr sz="1200" dirty="0">
                <a:latin typeface="Times New Roman"/>
                <a:cs typeface="Times New Roman"/>
              </a:rPr>
              <a:t>rispondono all’impulso di </a:t>
            </a:r>
            <a:r>
              <a:rPr sz="1200" spc="-5" dirty="0">
                <a:latin typeface="Times New Roman"/>
                <a:cs typeface="Times New Roman"/>
              </a:rPr>
              <a:t>gravità </a:t>
            </a:r>
            <a:r>
              <a:rPr sz="1200" dirty="0">
                <a:latin typeface="Times New Roman"/>
                <a:cs typeface="Times New Roman"/>
              </a:rPr>
              <a:t>dell’Universo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materiale.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7493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(104.4) 9:6.6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mente </a:t>
            </a:r>
            <a:r>
              <a:rPr sz="1200" spc="-5" dirty="0">
                <a:latin typeface="Times New Roman"/>
                <a:cs typeface="Times New Roman"/>
              </a:rPr>
              <a:t>cosmica, quando </a:t>
            </a:r>
            <a:r>
              <a:rPr sz="1200" dirty="0">
                <a:latin typeface="Times New Roman"/>
                <a:cs typeface="Times New Roman"/>
              </a:rPr>
              <a:t>non è </a:t>
            </a:r>
            <a:r>
              <a:rPr sz="1200" spc="-5" dirty="0">
                <a:latin typeface="Times New Roman"/>
                <a:cs typeface="Times New Roman"/>
              </a:rPr>
              <a:t>associata </a:t>
            </a:r>
            <a:r>
              <a:rPr sz="1200" dirty="0">
                <a:latin typeface="Times New Roman"/>
                <a:cs typeface="Times New Roman"/>
              </a:rPr>
              <a:t>né </a:t>
            </a:r>
            <a:r>
              <a:rPr sz="1200" spc="-5" dirty="0">
                <a:latin typeface="Times New Roman"/>
                <a:cs typeface="Times New Roman"/>
              </a:rPr>
              <a:t>all’energia </a:t>
            </a:r>
            <a:r>
              <a:rPr sz="1200" dirty="0">
                <a:latin typeface="Times New Roman"/>
                <a:cs typeface="Times New Roman"/>
              </a:rPr>
              <a:t>né </a:t>
            </a:r>
            <a:r>
              <a:rPr sz="1200" spc="-5" dirty="0">
                <a:latin typeface="Times New Roman"/>
                <a:cs typeface="Times New Roman"/>
              </a:rPr>
              <a:t>allo </a:t>
            </a:r>
            <a:r>
              <a:rPr sz="1200" dirty="0">
                <a:latin typeface="Times New Roman"/>
                <a:cs typeface="Times New Roman"/>
              </a:rPr>
              <a:t>spirito, non è </a:t>
            </a:r>
            <a:r>
              <a:rPr sz="1200" spc="-5" dirty="0">
                <a:latin typeface="Times New Roman"/>
                <a:cs typeface="Times New Roman"/>
              </a:rPr>
              <a:t>soggetta alle esigenze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gravità </a:t>
            </a:r>
            <a:r>
              <a:rPr sz="1200" spc="5" dirty="0">
                <a:latin typeface="Times New Roman"/>
                <a:cs typeface="Times New Roman"/>
              </a:rPr>
              <a:t>né </a:t>
            </a:r>
            <a:r>
              <a:rPr sz="1200" spc="-5" dirty="0">
                <a:latin typeface="Times New Roman"/>
                <a:cs typeface="Times New Roman"/>
              </a:rPr>
              <a:t>dei  circuiti materiali </a:t>
            </a:r>
            <a:r>
              <a:rPr sz="1200" dirty="0">
                <a:latin typeface="Times New Roman"/>
                <a:cs typeface="Times New Roman"/>
              </a:rPr>
              <a:t>né di quelli spirituali.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mente pura è </a:t>
            </a:r>
            <a:r>
              <a:rPr sz="1200" spc="-5" dirty="0">
                <a:latin typeface="Times New Roman"/>
                <a:cs typeface="Times New Roman"/>
              </a:rPr>
              <a:t>soggetta </a:t>
            </a:r>
            <a:r>
              <a:rPr sz="1200" dirty="0">
                <a:latin typeface="Times New Roman"/>
                <a:cs typeface="Times New Roman"/>
              </a:rPr>
              <a:t>soltanto </a:t>
            </a:r>
            <a:r>
              <a:rPr sz="1200" spc="-5" dirty="0">
                <a:latin typeface="Times New Roman"/>
                <a:cs typeface="Times New Roman"/>
              </a:rPr>
              <a:t>al controllo della gravità universale </a:t>
            </a:r>
            <a:r>
              <a:rPr sz="1200" dirty="0">
                <a:latin typeface="Times New Roman"/>
                <a:cs typeface="Times New Roman"/>
              </a:rPr>
              <a:t>dell’Attore  </a:t>
            </a:r>
            <a:r>
              <a:rPr sz="1200" spc="-5" dirty="0">
                <a:latin typeface="Times New Roman"/>
                <a:cs typeface="Times New Roman"/>
              </a:rPr>
              <a:t>Congiunto.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mente pura è </a:t>
            </a:r>
            <a:r>
              <a:rPr sz="1200" spc="-5" dirty="0">
                <a:latin typeface="Times New Roman"/>
                <a:cs typeface="Times New Roman"/>
              </a:rPr>
              <a:t>strettamente affine </a:t>
            </a:r>
            <a:r>
              <a:rPr sz="1200" dirty="0">
                <a:latin typeface="Times New Roman"/>
                <a:cs typeface="Times New Roman"/>
              </a:rPr>
              <a:t>alla mente infinita, e la mente </a:t>
            </a:r>
            <a:r>
              <a:rPr sz="1200" spc="-5" dirty="0">
                <a:latin typeface="Times New Roman"/>
                <a:cs typeface="Times New Roman"/>
              </a:rPr>
              <a:t>infinita (la coordinata teorica </a:t>
            </a:r>
            <a:r>
              <a:rPr sz="1200" dirty="0">
                <a:latin typeface="Times New Roman"/>
                <a:cs typeface="Times New Roman"/>
              </a:rPr>
              <a:t>degli </a:t>
            </a:r>
            <a:r>
              <a:rPr sz="1200" spc="-5" dirty="0">
                <a:latin typeface="Times New Roman"/>
                <a:cs typeface="Times New Roman"/>
              </a:rPr>
              <a:t>assoluti dello  spirito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dell’energia)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apparentemente </a:t>
            </a:r>
            <a:r>
              <a:rPr sz="1200" dirty="0">
                <a:latin typeface="Times New Roman"/>
                <a:cs typeface="Times New Roman"/>
              </a:rPr>
              <a:t>una legge in </a:t>
            </a:r>
            <a:r>
              <a:rPr sz="1200" spc="-5" dirty="0">
                <a:latin typeface="Times New Roman"/>
                <a:cs typeface="Times New Roman"/>
              </a:rPr>
              <a:t>se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stessa.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55880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(104.5) 9:6.7 </a:t>
            </a:r>
            <a:r>
              <a:rPr sz="1200" spc="-5" dirty="0">
                <a:latin typeface="Times New Roman"/>
                <a:cs typeface="Times New Roman"/>
              </a:rPr>
              <a:t>Più grande </a:t>
            </a:r>
            <a:r>
              <a:rPr sz="1200" dirty="0">
                <a:latin typeface="Times New Roman"/>
                <a:cs typeface="Times New Roman"/>
              </a:rPr>
              <a:t>è la </a:t>
            </a:r>
            <a:r>
              <a:rPr sz="1200" spc="-5" dirty="0">
                <a:latin typeface="Times New Roman"/>
                <a:cs typeface="Times New Roman"/>
              </a:rPr>
              <a:t>divergenza </a:t>
            </a:r>
            <a:r>
              <a:rPr sz="1200" dirty="0">
                <a:latin typeface="Times New Roman"/>
                <a:cs typeface="Times New Roman"/>
              </a:rPr>
              <a:t>tra spirito </a:t>
            </a:r>
            <a:r>
              <a:rPr sz="1200" spc="-5" dirty="0">
                <a:latin typeface="Times New Roman"/>
                <a:cs typeface="Times New Roman"/>
              </a:rPr>
              <a:t>ed energia, </a:t>
            </a:r>
            <a:r>
              <a:rPr sz="1200" dirty="0">
                <a:latin typeface="Times New Roman"/>
                <a:cs typeface="Times New Roman"/>
              </a:rPr>
              <a:t>maggiore è la funzione </a:t>
            </a:r>
            <a:r>
              <a:rPr sz="1200" spc="-5" dirty="0">
                <a:latin typeface="Times New Roman"/>
                <a:cs typeface="Times New Roman"/>
              </a:rPr>
              <a:t>osservabile della mente; </a:t>
            </a:r>
            <a:r>
              <a:rPr sz="1200" dirty="0">
                <a:latin typeface="Times New Roman"/>
                <a:cs typeface="Times New Roman"/>
              </a:rPr>
              <a:t>quanto minore è </a:t>
            </a:r>
            <a:r>
              <a:rPr sz="1200" spc="5" dirty="0">
                <a:latin typeface="Times New Roman"/>
                <a:cs typeface="Times New Roman"/>
              </a:rPr>
              <a:t>la  </a:t>
            </a:r>
            <a:r>
              <a:rPr sz="1200" spc="-5" dirty="0">
                <a:latin typeface="Times New Roman"/>
                <a:cs typeface="Times New Roman"/>
              </a:rPr>
              <a:t>diversità </a:t>
            </a:r>
            <a:r>
              <a:rPr sz="1200" dirty="0">
                <a:latin typeface="Times New Roman"/>
                <a:cs typeface="Times New Roman"/>
              </a:rPr>
              <a:t>tra </a:t>
            </a:r>
            <a:r>
              <a:rPr sz="1200" spc="-5" dirty="0">
                <a:latin typeface="Times New Roman"/>
                <a:cs typeface="Times New Roman"/>
              </a:rPr>
              <a:t>energia </a:t>
            </a:r>
            <a:r>
              <a:rPr sz="1200" dirty="0">
                <a:latin typeface="Times New Roman"/>
                <a:cs typeface="Times New Roman"/>
              </a:rPr>
              <a:t>e spirito, </a:t>
            </a:r>
            <a:r>
              <a:rPr sz="1200" spc="-5" dirty="0">
                <a:latin typeface="Times New Roman"/>
                <a:cs typeface="Times New Roman"/>
              </a:rPr>
              <a:t>tanto meno osservabile </a:t>
            </a:r>
            <a:r>
              <a:rPr sz="1200" dirty="0">
                <a:latin typeface="Times New Roman"/>
                <a:cs typeface="Times New Roman"/>
              </a:rPr>
              <a:t>è la </a:t>
            </a:r>
            <a:r>
              <a:rPr sz="1200" spc="-5" dirty="0">
                <a:latin typeface="Times New Roman"/>
                <a:cs typeface="Times New Roman"/>
              </a:rPr>
              <a:t>funzione della </a:t>
            </a:r>
            <a:r>
              <a:rPr sz="1200" dirty="0">
                <a:latin typeface="Times New Roman"/>
                <a:cs typeface="Times New Roman"/>
              </a:rPr>
              <a:t>mente. </a:t>
            </a:r>
            <a:r>
              <a:rPr sz="1200" spc="-5" dirty="0">
                <a:latin typeface="Times New Roman"/>
                <a:cs typeface="Times New Roman"/>
              </a:rPr>
              <a:t>Apparentemente </a:t>
            </a:r>
            <a:r>
              <a:rPr sz="1200" dirty="0">
                <a:latin typeface="Times New Roman"/>
                <a:cs typeface="Times New Roman"/>
              </a:rPr>
              <a:t>la funzione </a:t>
            </a:r>
            <a:r>
              <a:rPr sz="1200" spc="-5" dirty="0">
                <a:latin typeface="Times New Roman"/>
                <a:cs typeface="Times New Roman"/>
              </a:rPr>
              <a:t>massima della </a:t>
            </a:r>
            <a:r>
              <a:rPr sz="1200" spc="5" dirty="0">
                <a:latin typeface="Times New Roman"/>
                <a:cs typeface="Times New Roman"/>
              </a:rPr>
              <a:t>mente  </a:t>
            </a:r>
            <a:r>
              <a:rPr sz="1200" spc="-5" dirty="0">
                <a:latin typeface="Times New Roman"/>
                <a:cs typeface="Times New Roman"/>
              </a:rPr>
              <a:t>cosmica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negli </a:t>
            </a:r>
            <a:r>
              <a:rPr sz="1200" dirty="0">
                <a:latin typeface="Times New Roman"/>
                <a:cs typeface="Times New Roman"/>
              </a:rPr>
              <a:t>Universi </a:t>
            </a:r>
            <a:r>
              <a:rPr sz="1200" spc="-5" dirty="0">
                <a:latin typeface="Times New Roman"/>
                <a:cs typeface="Times New Roman"/>
              </a:rPr>
              <a:t>temporali dello </a:t>
            </a:r>
            <a:r>
              <a:rPr sz="1200" dirty="0">
                <a:latin typeface="Times New Roman"/>
                <a:cs typeface="Times New Roman"/>
              </a:rPr>
              <a:t>spazio. </a:t>
            </a:r>
            <a:r>
              <a:rPr sz="1200" spc="-5" dirty="0">
                <a:latin typeface="Times New Roman"/>
                <a:cs typeface="Times New Roman"/>
              </a:rPr>
              <a:t>Qui </a:t>
            </a:r>
            <a:r>
              <a:rPr sz="1200" dirty="0">
                <a:latin typeface="Times New Roman"/>
                <a:cs typeface="Times New Roman"/>
              </a:rPr>
              <a:t>la mente </a:t>
            </a:r>
            <a:r>
              <a:rPr sz="1200" spc="-5" dirty="0">
                <a:latin typeface="Times New Roman"/>
                <a:cs typeface="Times New Roman"/>
              </a:rPr>
              <a:t>sembra </a:t>
            </a:r>
            <a:r>
              <a:rPr sz="1200" dirty="0">
                <a:latin typeface="Times New Roman"/>
                <a:cs typeface="Times New Roman"/>
              </a:rPr>
              <a:t>funzionare in una zona </a:t>
            </a:r>
            <a:r>
              <a:rPr sz="1200" spc="-5" dirty="0">
                <a:latin typeface="Times New Roman"/>
                <a:cs typeface="Times New Roman"/>
              </a:rPr>
              <a:t>intermedia tra l’energia </a:t>
            </a:r>
            <a:r>
              <a:rPr sz="1200" dirty="0">
                <a:latin typeface="Times New Roman"/>
                <a:cs typeface="Times New Roman"/>
              </a:rPr>
              <a:t>e lo </a:t>
            </a:r>
            <a:r>
              <a:rPr sz="1200" spc="-5" dirty="0">
                <a:latin typeface="Times New Roman"/>
                <a:cs typeface="Times New Roman"/>
              </a:rPr>
              <a:t>spirito, 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ciò </a:t>
            </a:r>
            <a:r>
              <a:rPr sz="1200" dirty="0">
                <a:latin typeface="Times New Roman"/>
                <a:cs typeface="Times New Roman"/>
              </a:rPr>
              <a:t>non è </a:t>
            </a:r>
            <a:r>
              <a:rPr sz="1200" spc="-5" dirty="0">
                <a:latin typeface="Times New Roman"/>
                <a:cs typeface="Times New Roman"/>
              </a:rPr>
              <a:t>vero </a:t>
            </a:r>
            <a:r>
              <a:rPr sz="1200" dirty="0">
                <a:latin typeface="Times New Roman"/>
                <a:cs typeface="Times New Roman"/>
              </a:rPr>
              <a:t>per i livelli </a:t>
            </a:r>
            <a:r>
              <a:rPr sz="1200" spc="-5" dirty="0">
                <a:latin typeface="Times New Roman"/>
                <a:cs typeface="Times New Roman"/>
              </a:rPr>
              <a:t>superiori della </a:t>
            </a:r>
            <a:r>
              <a:rPr sz="1200" dirty="0">
                <a:latin typeface="Times New Roman"/>
                <a:cs typeface="Times New Roman"/>
              </a:rPr>
              <a:t>mente: in </a:t>
            </a:r>
            <a:r>
              <a:rPr sz="1200" spc="-5" dirty="0">
                <a:latin typeface="Times New Roman"/>
                <a:cs typeface="Times New Roman"/>
              </a:rPr>
              <a:t>Paradiso energia </a:t>
            </a:r>
            <a:r>
              <a:rPr sz="1200" dirty="0">
                <a:latin typeface="Times New Roman"/>
                <a:cs typeface="Times New Roman"/>
              </a:rPr>
              <a:t>e spirito sono </a:t>
            </a:r>
            <a:r>
              <a:rPr sz="1200" spc="-5" dirty="0">
                <a:latin typeface="Times New Roman"/>
                <a:cs typeface="Times New Roman"/>
              </a:rPr>
              <a:t>essenzialmente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131445">
              <a:lnSpc>
                <a:spcPct val="959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(104.6) 9:6.8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circuito di </a:t>
            </a:r>
            <a:r>
              <a:rPr sz="1200" spc="-5" dirty="0">
                <a:latin typeface="Times New Roman"/>
                <a:cs typeface="Times New Roman"/>
              </a:rPr>
              <a:t>gravità mentale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affidabile; </a:t>
            </a:r>
            <a:r>
              <a:rPr sz="1200" dirty="0">
                <a:latin typeface="Times New Roman"/>
                <a:cs typeface="Times New Roman"/>
              </a:rPr>
              <a:t>esso </a:t>
            </a:r>
            <a:r>
              <a:rPr sz="1200" spc="-5" dirty="0">
                <a:latin typeface="Times New Roman"/>
                <a:cs typeface="Times New Roman"/>
              </a:rPr>
              <a:t>emana dalla </a:t>
            </a:r>
            <a:r>
              <a:rPr sz="1200" dirty="0">
                <a:latin typeface="Times New Roman"/>
                <a:cs typeface="Times New Roman"/>
              </a:rPr>
              <a:t>Terza </a:t>
            </a:r>
            <a:r>
              <a:rPr sz="1200" spc="-5" dirty="0">
                <a:latin typeface="Times New Roman"/>
                <a:cs typeface="Times New Roman"/>
              </a:rPr>
              <a:t>Persona della </a:t>
            </a:r>
            <a:r>
              <a:rPr sz="1200" dirty="0">
                <a:latin typeface="Times New Roman"/>
                <a:cs typeface="Times New Roman"/>
              </a:rPr>
              <a:t>Deità </a:t>
            </a:r>
            <a:r>
              <a:rPr sz="1200" spc="-5" dirty="0">
                <a:latin typeface="Times New Roman"/>
                <a:cs typeface="Times New Roman"/>
              </a:rPr>
              <a:t>del Paradiso, </a:t>
            </a:r>
            <a:r>
              <a:rPr sz="1200" dirty="0">
                <a:latin typeface="Times New Roman"/>
                <a:cs typeface="Times New Roman"/>
              </a:rPr>
              <a:t>ma non tutta la  funzione </a:t>
            </a:r>
            <a:r>
              <a:rPr sz="1200" spc="-5" dirty="0">
                <a:latin typeface="Times New Roman"/>
                <a:cs typeface="Times New Roman"/>
              </a:rPr>
              <a:t>osservabile </a:t>
            </a:r>
            <a:r>
              <a:rPr sz="1200" dirty="0">
                <a:latin typeface="Times New Roman"/>
                <a:cs typeface="Times New Roman"/>
              </a:rPr>
              <a:t>della mente è </a:t>
            </a:r>
            <a:r>
              <a:rPr sz="1200" spc="-5" dirty="0">
                <a:latin typeface="Times New Roman"/>
                <a:cs typeface="Times New Roman"/>
              </a:rPr>
              <a:t>prevedibile.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tutta la </a:t>
            </a:r>
            <a:r>
              <a:rPr sz="1200" spc="-5" dirty="0">
                <a:latin typeface="Times New Roman"/>
                <a:cs typeface="Times New Roman"/>
              </a:rPr>
              <a:t>creazione conosciuta c’è, parallela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questo circuito della </a:t>
            </a:r>
            <a:r>
              <a:rPr sz="1200" dirty="0">
                <a:latin typeface="Times New Roman"/>
                <a:cs typeface="Times New Roman"/>
              </a:rPr>
              <a:t>mente, una  </a:t>
            </a:r>
            <a:r>
              <a:rPr sz="1200" spc="-5" dirty="0">
                <a:latin typeface="Times New Roman"/>
                <a:cs typeface="Times New Roman"/>
              </a:rPr>
              <a:t>presenza poco compresa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cui </a:t>
            </a:r>
            <a:r>
              <a:rPr sz="1200" dirty="0">
                <a:latin typeface="Times New Roman"/>
                <a:cs typeface="Times New Roman"/>
              </a:rPr>
              <a:t>funzione non è prevedibile. </a:t>
            </a:r>
            <a:r>
              <a:rPr sz="1200" spc="-5" dirty="0">
                <a:latin typeface="Times New Roman"/>
                <a:cs typeface="Times New Roman"/>
              </a:rPr>
              <a:t>Noi crediamo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questa imprevedibilità sia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parte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attribuire alla  </a:t>
            </a:r>
            <a:r>
              <a:rPr sz="1200" dirty="0">
                <a:latin typeface="Times New Roman"/>
                <a:cs typeface="Times New Roman"/>
              </a:rPr>
              <a:t>funzione </a:t>
            </a:r>
            <a:r>
              <a:rPr sz="1200" spc="-5" dirty="0">
                <a:latin typeface="Times New Roman"/>
                <a:cs typeface="Times New Roman"/>
              </a:rPr>
              <a:t>dell’Assoluto Universale. </a:t>
            </a:r>
            <a:r>
              <a:rPr sz="1200" dirty="0">
                <a:latin typeface="Times New Roman"/>
                <a:cs typeface="Times New Roman"/>
              </a:rPr>
              <a:t>Quale </a:t>
            </a:r>
            <a:r>
              <a:rPr sz="1200" spc="-5" dirty="0">
                <a:latin typeface="Times New Roman"/>
                <a:cs typeface="Times New Roman"/>
              </a:rPr>
              <a:t>sia </a:t>
            </a:r>
            <a:r>
              <a:rPr sz="1200" dirty="0">
                <a:latin typeface="Times New Roman"/>
                <a:cs typeface="Times New Roman"/>
              </a:rPr>
              <a:t>questa funzione, noi non lo </a:t>
            </a:r>
            <a:r>
              <a:rPr sz="1200" spc="-5" dirty="0">
                <a:latin typeface="Times New Roman"/>
                <a:cs typeface="Times New Roman"/>
              </a:rPr>
              <a:t>sappiamo; </a:t>
            </a:r>
            <a:r>
              <a:rPr sz="1200" dirty="0">
                <a:latin typeface="Times New Roman"/>
                <a:cs typeface="Times New Roman"/>
              </a:rPr>
              <a:t>su </a:t>
            </a:r>
            <a:r>
              <a:rPr sz="1200" spc="-5" dirty="0">
                <a:latin typeface="Times New Roman"/>
                <a:cs typeface="Times New Roman"/>
              </a:rPr>
              <a:t>che cosa </a:t>
            </a:r>
            <a:r>
              <a:rPr sz="1200" dirty="0">
                <a:latin typeface="Times New Roman"/>
                <a:cs typeface="Times New Roman"/>
              </a:rPr>
              <a:t>la attui, </a:t>
            </a:r>
            <a:r>
              <a:rPr sz="1200" spc="-5" dirty="0">
                <a:latin typeface="Times New Roman"/>
                <a:cs typeface="Times New Roman"/>
              </a:rPr>
              <a:t>possiamo solo fare </a:t>
            </a:r>
            <a:r>
              <a:rPr sz="1200" dirty="0">
                <a:latin typeface="Times New Roman"/>
                <a:cs typeface="Times New Roman"/>
              </a:rPr>
              <a:t>delle  </a:t>
            </a:r>
            <a:r>
              <a:rPr sz="1200" spc="-5" dirty="0">
                <a:latin typeface="Times New Roman"/>
                <a:cs typeface="Times New Roman"/>
              </a:rPr>
              <a:t>congetture; </a:t>
            </a:r>
            <a:r>
              <a:rPr sz="1200" dirty="0">
                <a:latin typeface="Times New Roman"/>
                <a:cs typeface="Times New Roman"/>
              </a:rPr>
              <a:t>quanto </a:t>
            </a:r>
            <a:r>
              <a:rPr sz="1200" spc="-5" dirty="0">
                <a:latin typeface="Times New Roman"/>
                <a:cs typeface="Times New Roman"/>
              </a:rPr>
              <a:t>alla </a:t>
            </a:r>
            <a:r>
              <a:rPr sz="1200" dirty="0">
                <a:latin typeface="Times New Roman"/>
                <a:cs typeface="Times New Roman"/>
              </a:rPr>
              <a:t>sua </a:t>
            </a:r>
            <a:r>
              <a:rPr sz="1200" spc="-5" dirty="0">
                <a:latin typeface="Times New Roman"/>
                <a:cs typeface="Times New Roman"/>
              </a:rPr>
              <a:t>relazione con </a:t>
            </a:r>
            <a:r>
              <a:rPr sz="1200" dirty="0">
                <a:latin typeface="Times New Roman"/>
                <a:cs typeface="Times New Roman"/>
              </a:rPr>
              <a:t>le creature, </a:t>
            </a:r>
            <a:r>
              <a:rPr sz="1200" spc="-5" dirty="0">
                <a:latin typeface="Times New Roman"/>
                <a:cs typeface="Times New Roman"/>
              </a:rPr>
              <a:t>possiamo </a:t>
            </a:r>
            <a:r>
              <a:rPr sz="1200" dirty="0">
                <a:latin typeface="Times New Roman"/>
                <a:cs typeface="Times New Roman"/>
              </a:rPr>
              <a:t>solo </a:t>
            </a:r>
            <a:r>
              <a:rPr sz="1200" spc="-5" dirty="0">
                <a:latin typeface="Times New Roman"/>
                <a:cs typeface="Times New Roman"/>
              </a:rPr>
              <a:t>formulare delle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ipotesi.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8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181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209915" cy="4132579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6858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(104.7) 9:6.9 </a:t>
            </a:r>
            <a:r>
              <a:rPr sz="1200" spc="-5" dirty="0">
                <a:latin typeface="Times New Roman"/>
                <a:cs typeface="Times New Roman"/>
              </a:rPr>
              <a:t>Certi aspetti dell’imprevedibilità della </a:t>
            </a:r>
            <a:r>
              <a:rPr sz="1200" dirty="0">
                <a:latin typeface="Times New Roman"/>
                <a:cs typeface="Times New Roman"/>
              </a:rPr>
              <a:t>mente </a:t>
            </a:r>
            <a:r>
              <a:rPr sz="1200" spc="-5" dirty="0">
                <a:latin typeface="Times New Roman"/>
                <a:cs typeface="Times New Roman"/>
              </a:rPr>
              <a:t>finita </a:t>
            </a:r>
            <a:r>
              <a:rPr sz="1200" dirty="0">
                <a:latin typeface="Times New Roman"/>
                <a:cs typeface="Times New Roman"/>
              </a:rPr>
              <a:t>possono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dovuti </a:t>
            </a:r>
            <a:r>
              <a:rPr sz="1200" spc="-5" dirty="0">
                <a:latin typeface="Times New Roman"/>
                <a:cs typeface="Times New Roman"/>
              </a:rPr>
              <a:t>all’incompletezza dell’Essere Supremo,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c’è 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vasta </a:t>
            </a:r>
            <a:r>
              <a:rPr sz="1200" dirty="0">
                <a:latin typeface="Times New Roman"/>
                <a:cs typeface="Times New Roman"/>
              </a:rPr>
              <a:t>zona di attività in cui l’Attore </a:t>
            </a:r>
            <a:r>
              <a:rPr sz="1200" spc="-5" dirty="0">
                <a:latin typeface="Times New Roman"/>
                <a:cs typeface="Times New Roman"/>
              </a:rPr>
              <a:t>Congiunto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l’Assoluto Universale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forse tangenti. Vi </a:t>
            </a:r>
            <a:r>
              <a:rPr sz="1200" dirty="0">
                <a:latin typeface="Times New Roman"/>
                <a:cs typeface="Times New Roman"/>
              </a:rPr>
              <a:t>sono molte </a:t>
            </a:r>
            <a:r>
              <a:rPr sz="1200" spc="-5" dirty="0">
                <a:latin typeface="Times New Roman"/>
                <a:cs typeface="Times New Roman"/>
              </a:rPr>
              <a:t>cose concernenti </a:t>
            </a:r>
            <a:r>
              <a:rPr sz="1200" dirty="0">
                <a:latin typeface="Times New Roman"/>
                <a:cs typeface="Times New Roman"/>
              </a:rPr>
              <a:t>la  mente </a:t>
            </a:r>
            <a:r>
              <a:rPr sz="1200" spc="-5" dirty="0">
                <a:latin typeface="Times New Roman"/>
                <a:cs typeface="Times New Roman"/>
              </a:rPr>
              <a:t>che sono sconosciute, </a:t>
            </a:r>
            <a:r>
              <a:rPr sz="1200" dirty="0">
                <a:latin typeface="Times New Roman"/>
                <a:cs typeface="Times New Roman"/>
              </a:rPr>
              <a:t>ma di una </a:t>
            </a:r>
            <a:r>
              <a:rPr sz="1200" spc="-5" dirty="0">
                <a:latin typeface="Times New Roman"/>
                <a:cs typeface="Times New Roman"/>
              </a:rPr>
              <a:t>cosa siamo certi: </a:t>
            </a:r>
            <a:r>
              <a:rPr sz="1200" dirty="0">
                <a:latin typeface="Times New Roman"/>
                <a:cs typeface="Times New Roman"/>
              </a:rPr>
              <a:t>lo Spirito </a:t>
            </a:r>
            <a:r>
              <a:rPr sz="1200" spc="-5" dirty="0">
                <a:latin typeface="Times New Roman"/>
                <a:cs typeface="Times New Roman"/>
              </a:rPr>
              <a:t>Infinito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l’espressione perfetta </a:t>
            </a:r>
            <a:r>
              <a:rPr sz="1200" dirty="0">
                <a:latin typeface="Times New Roman"/>
                <a:cs typeface="Times New Roman"/>
              </a:rPr>
              <a:t>della mente </a:t>
            </a:r>
            <a:r>
              <a:rPr sz="1200" spc="-5" dirty="0">
                <a:latin typeface="Times New Roman"/>
                <a:cs typeface="Times New Roman"/>
              </a:rPr>
              <a:t>del Creatore </a:t>
            </a:r>
            <a:r>
              <a:rPr sz="1200" dirty="0">
                <a:latin typeface="Times New Roman"/>
                <a:cs typeface="Times New Roman"/>
              </a:rPr>
              <a:t>per tutte  le </a:t>
            </a:r>
            <a:r>
              <a:rPr sz="1200" spc="-5" dirty="0">
                <a:latin typeface="Times New Roman"/>
                <a:cs typeface="Times New Roman"/>
              </a:rPr>
              <a:t>creature; l’Essere </a:t>
            </a:r>
            <a:r>
              <a:rPr sz="1200" dirty="0">
                <a:latin typeface="Times New Roman"/>
                <a:cs typeface="Times New Roman"/>
              </a:rPr>
              <a:t>Supremo è </a:t>
            </a:r>
            <a:r>
              <a:rPr sz="1200" spc="-5" dirty="0">
                <a:latin typeface="Times New Roman"/>
                <a:cs typeface="Times New Roman"/>
              </a:rPr>
              <a:t>l’espressione </a:t>
            </a:r>
            <a:r>
              <a:rPr sz="1200" dirty="0">
                <a:latin typeface="Times New Roman"/>
                <a:cs typeface="Times New Roman"/>
              </a:rPr>
              <a:t>in evoluzione delle menti di </a:t>
            </a:r>
            <a:r>
              <a:rPr sz="1200" spc="-5" dirty="0">
                <a:latin typeface="Times New Roman"/>
                <a:cs typeface="Times New Roman"/>
              </a:rPr>
              <a:t>tutte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creature nei riguardi </a:t>
            </a:r>
            <a:r>
              <a:rPr sz="1200" dirty="0">
                <a:latin typeface="Times New Roman"/>
                <a:cs typeface="Times New Roman"/>
              </a:rPr>
              <a:t>del loro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Creatore.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7. La riflettività dell’Universo</a:t>
            </a:r>
            <a:endParaRPr sz="1600">
              <a:latin typeface="Times New Roman"/>
              <a:cs typeface="Times New Roman"/>
            </a:endParaRPr>
          </a:p>
          <a:p>
            <a:pPr marL="76200" marR="136525">
              <a:lnSpc>
                <a:spcPct val="95700"/>
              </a:lnSpc>
              <a:spcBef>
                <a:spcPts val="139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(105.1) 9:7.1 </a:t>
            </a:r>
            <a:r>
              <a:rPr sz="1200" spc="-5" dirty="0">
                <a:latin typeface="Times New Roman"/>
                <a:cs typeface="Times New Roman"/>
              </a:rPr>
              <a:t>L’Attore Congiunto </a:t>
            </a:r>
            <a:r>
              <a:rPr sz="1200" dirty="0">
                <a:latin typeface="Times New Roman"/>
                <a:cs typeface="Times New Roman"/>
              </a:rPr>
              <a:t>è in </a:t>
            </a:r>
            <a:r>
              <a:rPr sz="1200" spc="-5" dirty="0">
                <a:latin typeface="Times New Roman"/>
                <a:cs typeface="Times New Roman"/>
              </a:rPr>
              <a:t>grado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coordinare </a:t>
            </a:r>
            <a:r>
              <a:rPr sz="1200" dirty="0">
                <a:latin typeface="Times New Roman"/>
                <a:cs typeface="Times New Roman"/>
              </a:rPr>
              <a:t>tutti i livelli </a:t>
            </a:r>
            <a:r>
              <a:rPr sz="1200" spc="-5" dirty="0">
                <a:latin typeface="Times New Roman"/>
                <a:cs typeface="Times New Roman"/>
              </a:rPr>
              <a:t>della realtà universale </a:t>
            </a:r>
            <a:r>
              <a:rPr sz="1200" dirty="0">
                <a:latin typeface="Times New Roman"/>
                <a:cs typeface="Times New Roman"/>
              </a:rPr>
              <a:t>in modo </a:t>
            </a:r>
            <a:r>
              <a:rPr sz="1200" spc="5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rendere </a:t>
            </a:r>
            <a:r>
              <a:rPr sz="1200" dirty="0">
                <a:latin typeface="Times New Roman"/>
                <a:cs typeface="Times New Roman"/>
              </a:rPr>
              <a:t>possibile il  </a:t>
            </a:r>
            <a:r>
              <a:rPr sz="1200" spc="-5" dirty="0">
                <a:latin typeface="Times New Roman"/>
                <a:cs typeface="Times New Roman"/>
              </a:rPr>
              <a:t>riconoscimento simultaneo del </a:t>
            </a:r>
            <a:r>
              <a:rPr sz="1200" dirty="0">
                <a:latin typeface="Times New Roman"/>
                <a:cs typeface="Times New Roman"/>
              </a:rPr>
              <a:t>mentale,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materiale e </a:t>
            </a:r>
            <a:r>
              <a:rPr sz="1200" spc="-5" dirty="0">
                <a:latin typeface="Times New Roman"/>
                <a:cs typeface="Times New Roman"/>
              </a:rPr>
              <a:t>dello spirituale. Questo </a:t>
            </a:r>
            <a:r>
              <a:rPr sz="1200" dirty="0">
                <a:latin typeface="Times New Roman"/>
                <a:cs typeface="Times New Roman"/>
              </a:rPr>
              <a:t>è il </a:t>
            </a:r>
            <a:r>
              <a:rPr sz="1200" spc="-5" dirty="0">
                <a:latin typeface="Times New Roman"/>
                <a:cs typeface="Times New Roman"/>
              </a:rPr>
              <a:t>fenomeno della </a:t>
            </a:r>
            <a:r>
              <a:rPr sz="1200" i="1" dirty="0">
                <a:latin typeface="Times New Roman"/>
                <a:cs typeface="Times New Roman"/>
              </a:rPr>
              <a:t>riflettività </a:t>
            </a:r>
            <a:r>
              <a:rPr sz="1200" i="1" spc="-5" dirty="0">
                <a:latin typeface="Times New Roman"/>
                <a:cs typeface="Times New Roman"/>
              </a:rPr>
              <a:t>dell’Universo, </a:t>
            </a:r>
            <a:r>
              <a:rPr sz="1200" spc="-5" dirty="0">
                <a:latin typeface="Times New Roman"/>
                <a:cs typeface="Times New Roman"/>
              </a:rPr>
              <a:t>quel  potere straordinario ed inspiegabile </a:t>
            </a:r>
            <a:r>
              <a:rPr sz="1200" dirty="0">
                <a:latin typeface="Times New Roman"/>
                <a:cs typeface="Times New Roman"/>
              </a:rPr>
              <a:t>di vedere, di udire, di sentire e di </a:t>
            </a:r>
            <a:r>
              <a:rPr sz="1200" spc="-5" dirty="0">
                <a:latin typeface="Times New Roman"/>
                <a:cs typeface="Times New Roman"/>
              </a:rPr>
              <a:t>conoscere </a:t>
            </a:r>
            <a:r>
              <a:rPr sz="1200" dirty="0">
                <a:latin typeface="Times New Roman"/>
                <a:cs typeface="Times New Roman"/>
              </a:rPr>
              <a:t>tutte le </a:t>
            </a:r>
            <a:r>
              <a:rPr sz="1200" spc="-5" dirty="0">
                <a:latin typeface="Times New Roman"/>
                <a:cs typeface="Times New Roman"/>
              </a:rPr>
              <a:t>cose via </a:t>
            </a:r>
            <a:r>
              <a:rPr sz="1200" dirty="0">
                <a:latin typeface="Times New Roman"/>
                <a:cs typeface="Times New Roman"/>
              </a:rPr>
              <a:t>via </a:t>
            </a:r>
            <a:r>
              <a:rPr sz="1200" spc="-5" dirty="0">
                <a:latin typeface="Times New Roman"/>
                <a:cs typeface="Times New Roman"/>
              </a:rPr>
              <a:t>che avvengono </a:t>
            </a:r>
            <a:r>
              <a:rPr sz="1200" dirty="0">
                <a:latin typeface="Times New Roman"/>
                <a:cs typeface="Times New Roman"/>
              </a:rPr>
              <a:t>in un </a:t>
            </a:r>
            <a:r>
              <a:rPr sz="1200" spc="-5" dirty="0">
                <a:latin typeface="Times New Roman"/>
                <a:cs typeface="Times New Roman"/>
              </a:rPr>
              <a:t>intero  Superuniverso, </a:t>
            </a:r>
            <a:r>
              <a:rPr sz="1200" dirty="0">
                <a:latin typeface="Times New Roman"/>
                <a:cs typeface="Times New Roman"/>
              </a:rPr>
              <a:t>e di focalizzare </a:t>
            </a:r>
            <a:r>
              <a:rPr sz="1200" spc="-5" dirty="0">
                <a:latin typeface="Times New Roman"/>
                <a:cs typeface="Times New Roman"/>
              </a:rPr>
              <a:t>mediante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riflettività </a:t>
            </a:r>
            <a:r>
              <a:rPr sz="1200" dirty="0">
                <a:latin typeface="Times New Roman"/>
                <a:cs typeface="Times New Roman"/>
              </a:rPr>
              <a:t>tutte </a:t>
            </a:r>
            <a:r>
              <a:rPr sz="1200" spc="-5" dirty="0">
                <a:latin typeface="Times New Roman"/>
                <a:cs typeface="Times New Roman"/>
              </a:rPr>
              <a:t>queste informazioni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conoscenze </a:t>
            </a:r>
            <a:r>
              <a:rPr sz="1200" dirty="0">
                <a:latin typeface="Times New Roman"/>
                <a:cs typeface="Times New Roman"/>
              </a:rPr>
              <a:t>in un qualunque punto </a:t>
            </a:r>
            <a:r>
              <a:rPr sz="1200" spc="-5" dirty="0">
                <a:latin typeface="Times New Roman"/>
                <a:cs typeface="Times New Roman"/>
              </a:rPr>
              <a:t>desiderato.  L’azione della riflettività si manifesta </a:t>
            </a:r>
            <a:r>
              <a:rPr sz="1200" dirty="0">
                <a:latin typeface="Times New Roman"/>
                <a:cs typeface="Times New Roman"/>
              </a:rPr>
              <a:t>in modo </a:t>
            </a:r>
            <a:r>
              <a:rPr sz="1200" spc="-5" dirty="0">
                <a:latin typeface="Times New Roman"/>
                <a:cs typeface="Times New Roman"/>
              </a:rPr>
              <a:t>perfetto su ciascuno dei </a:t>
            </a:r>
            <a:r>
              <a:rPr sz="1200" dirty="0">
                <a:latin typeface="Times New Roman"/>
                <a:cs typeface="Times New Roman"/>
              </a:rPr>
              <a:t>mondi </a:t>
            </a:r>
            <a:r>
              <a:rPr sz="1200" spc="-5" dirty="0">
                <a:latin typeface="Times New Roman"/>
                <a:cs typeface="Times New Roman"/>
              </a:rPr>
              <a:t>capitale dei sette Superuniversi. Essa </a:t>
            </a:r>
            <a:r>
              <a:rPr sz="1200" dirty="0">
                <a:latin typeface="Times New Roman"/>
                <a:cs typeface="Times New Roman"/>
              </a:rPr>
              <a:t>è operante  </a:t>
            </a:r>
            <a:r>
              <a:rPr sz="1200" spc="-5" dirty="0">
                <a:latin typeface="Times New Roman"/>
                <a:cs typeface="Times New Roman"/>
              </a:rPr>
              <a:t>anche </a:t>
            </a:r>
            <a:r>
              <a:rPr sz="1200" dirty="0">
                <a:latin typeface="Times New Roman"/>
                <a:cs typeface="Times New Roman"/>
              </a:rPr>
              <a:t>in tutti i </a:t>
            </a:r>
            <a:r>
              <a:rPr sz="1200" spc="-5" dirty="0">
                <a:latin typeface="Times New Roman"/>
                <a:cs typeface="Times New Roman"/>
              </a:rPr>
              <a:t>settori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Superuniversi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all’interno dei confini degli </a:t>
            </a:r>
            <a:r>
              <a:rPr sz="1200" dirty="0">
                <a:latin typeface="Times New Roman"/>
                <a:cs typeface="Times New Roman"/>
              </a:rPr>
              <a:t>Universi </a:t>
            </a:r>
            <a:r>
              <a:rPr sz="1200" spc="-5" dirty="0">
                <a:latin typeface="Times New Roman"/>
                <a:cs typeface="Times New Roman"/>
              </a:rPr>
              <a:t>locali.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riflettività si </a:t>
            </a:r>
            <a:r>
              <a:rPr sz="1200" dirty="0">
                <a:latin typeface="Times New Roman"/>
                <a:cs typeface="Times New Roman"/>
              </a:rPr>
              <a:t>focalizza infine </a:t>
            </a:r>
            <a:r>
              <a:rPr sz="1200" spc="-5" dirty="0">
                <a:latin typeface="Times New Roman"/>
                <a:cs typeface="Times New Roman"/>
              </a:rPr>
              <a:t>nel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Paradiso.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50">
              <a:latin typeface="Times New Roman"/>
              <a:cs typeface="Times New Roman"/>
            </a:endParaRPr>
          </a:p>
          <a:p>
            <a:pPr marL="76200" marR="23241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(105.2) 9:7.2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fenomeno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riflettività, quale si manifesta sui </a:t>
            </a:r>
            <a:r>
              <a:rPr sz="1200" dirty="0">
                <a:latin typeface="Times New Roman"/>
                <a:cs typeface="Times New Roman"/>
              </a:rPr>
              <a:t>mondi </a:t>
            </a:r>
            <a:r>
              <a:rPr sz="1200" spc="-5" dirty="0">
                <a:latin typeface="Times New Roman"/>
                <a:cs typeface="Times New Roman"/>
              </a:rPr>
              <a:t>capitale dei Superuniversi nelle stupefacenti prestazioni delle  personalità riflettive </a:t>
            </a:r>
            <a:r>
              <a:rPr sz="1200" dirty="0">
                <a:latin typeface="Times New Roman"/>
                <a:cs typeface="Times New Roman"/>
              </a:rPr>
              <a:t>che vi </a:t>
            </a:r>
            <a:r>
              <a:rPr sz="1200" spc="-5" dirty="0">
                <a:latin typeface="Times New Roman"/>
                <a:cs typeface="Times New Roman"/>
              </a:rPr>
              <a:t>stazionano, rappresenta l’interassociazione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complessa </a:t>
            </a:r>
            <a:r>
              <a:rPr sz="1200" dirty="0">
                <a:latin typeface="Times New Roman"/>
                <a:cs typeface="Times New Roman"/>
              </a:rPr>
              <a:t>di tutte le </a:t>
            </a:r>
            <a:r>
              <a:rPr sz="1200" spc="-5" dirty="0">
                <a:latin typeface="Times New Roman"/>
                <a:cs typeface="Times New Roman"/>
              </a:rPr>
              <a:t>fasi dell’esistenza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osservabili</a:t>
            </a:r>
            <a:endParaRPr sz="1200">
              <a:latin typeface="Times New Roman"/>
              <a:cs typeface="Times New Roman"/>
            </a:endParaRPr>
          </a:p>
          <a:p>
            <a:pPr marL="76200" marR="13589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nell’intera creazione. </a:t>
            </a:r>
            <a:r>
              <a:rPr sz="1200" dirty="0">
                <a:latin typeface="Times New Roman"/>
                <a:cs typeface="Times New Roman"/>
              </a:rPr>
              <a:t>È possibile </a:t>
            </a:r>
            <a:r>
              <a:rPr sz="1200" spc="-5" dirty="0">
                <a:latin typeface="Times New Roman"/>
                <a:cs typeface="Times New Roman"/>
              </a:rPr>
              <a:t>risalire </a:t>
            </a:r>
            <a:r>
              <a:rPr sz="1200" dirty="0">
                <a:latin typeface="Times New Roman"/>
                <a:cs typeface="Times New Roman"/>
              </a:rPr>
              <a:t>le linee dello </a:t>
            </a:r>
            <a:r>
              <a:rPr sz="1200" spc="-5" dirty="0">
                <a:latin typeface="Times New Roman"/>
                <a:cs typeface="Times New Roman"/>
              </a:rPr>
              <a:t>spirito sino al Figlio, quelle dell’energia fisica sino al Paradiso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quelle della  </a:t>
            </a:r>
            <a:r>
              <a:rPr sz="1200" dirty="0">
                <a:latin typeface="Times New Roman"/>
                <a:cs typeface="Times New Roman"/>
              </a:rPr>
              <a:t>mente </a:t>
            </a:r>
            <a:r>
              <a:rPr sz="1200" spc="-5" dirty="0">
                <a:latin typeface="Times New Roman"/>
                <a:cs typeface="Times New Roman"/>
              </a:rPr>
              <a:t>sino alla Terza Sorgente;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nel fenomeno straordinario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riflettività </a:t>
            </a:r>
            <a:r>
              <a:rPr sz="1200" dirty="0">
                <a:latin typeface="Times New Roman"/>
                <a:cs typeface="Times New Roman"/>
              </a:rPr>
              <a:t>dell’Universo c’è un’unificazione </a:t>
            </a:r>
            <a:r>
              <a:rPr sz="1200" spc="-5" dirty="0">
                <a:latin typeface="Times New Roman"/>
                <a:cs typeface="Times New Roman"/>
              </a:rPr>
              <a:t>unica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ed</a:t>
            </a:r>
            <a:endParaRPr sz="1200">
              <a:latin typeface="Times New Roman"/>
              <a:cs typeface="Times New Roman"/>
            </a:endParaRPr>
          </a:p>
          <a:p>
            <a:pPr marL="76200" marR="287655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eccezionale </a:t>
            </a:r>
            <a:r>
              <a:rPr sz="1200" dirty="0">
                <a:latin typeface="Times New Roman"/>
                <a:cs typeface="Times New Roman"/>
              </a:rPr>
              <a:t>di tutte e </a:t>
            </a:r>
            <a:r>
              <a:rPr sz="1200" spc="-5" dirty="0">
                <a:latin typeface="Times New Roman"/>
                <a:cs typeface="Times New Roman"/>
              </a:rPr>
              <a:t>tre, associate </a:t>
            </a:r>
            <a:r>
              <a:rPr sz="1200" dirty="0">
                <a:latin typeface="Times New Roman"/>
                <a:cs typeface="Times New Roman"/>
              </a:rPr>
              <a:t>in modo </a:t>
            </a:r>
            <a:r>
              <a:rPr sz="1200" spc="-5" dirty="0">
                <a:latin typeface="Times New Roman"/>
                <a:cs typeface="Times New Roman"/>
              </a:rPr>
              <a:t>tale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consentire ai dirigenti </a:t>
            </a:r>
            <a:r>
              <a:rPr sz="1200" dirty="0">
                <a:latin typeface="Times New Roman"/>
                <a:cs typeface="Times New Roman"/>
              </a:rPr>
              <a:t>dell’Universo di </a:t>
            </a:r>
            <a:r>
              <a:rPr sz="1200" spc="-5" dirty="0">
                <a:latin typeface="Times New Roman"/>
                <a:cs typeface="Times New Roman"/>
              </a:rPr>
              <a:t>conoscere istantaneamente </a:t>
            </a:r>
            <a:r>
              <a:rPr sz="1200" dirty="0">
                <a:latin typeface="Times New Roman"/>
                <a:cs typeface="Times New Roman"/>
              </a:rPr>
              <a:t>condizioni  </a:t>
            </a:r>
            <a:r>
              <a:rPr sz="1200" spc="-5" dirty="0">
                <a:latin typeface="Times New Roman"/>
                <a:cs typeface="Times New Roman"/>
              </a:rPr>
              <a:t>remote, simultaneamente al loro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verificarsi.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41783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(105.3) 9:7.3 </a:t>
            </a:r>
            <a:r>
              <a:rPr sz="1200" spc="-5" dirty="0">
                <a:latin typeface="Times New Roman"/>
                <a:cs typeface="Times New Roman"/>
              </a:rPr>
              <a:t>Noi comprendiamo gran </a:t>
            </a:r>
            <a:r>
              <a:rPr sz="1200" dirty="0">
                <a:latin typeface="Times New Roman"/>
                <a:cs typeface="Times New Roman"/>
              </a:rPr>
              <a:t>parte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tecnica </a:t>
            </a:r>
            <a:r>
              <a:rPr sz="1200" spc="-5" dirty="0">
                <a:latin typeface="Times New Roman"/>
                <a:cs typeface="Times New Roman"/>
              </a:rPr>
              <a:t>della riflettività, </a:t>
            </a:r>
            <a:r>
              <a:rPr sz="1200" dirty="0">
                <a:latin typeface="Times New Roman"/>
                <a:cs typeface="Times New Roman"/>
              </a:rPr>
              <a:t>ma vi sono molte </a:t>
            </a:r>
            <a:r>
              <a:rPr sz="1200" spc="-5" dirty="0">
                <a:latin typeface="Times New Roman"/>
                <a:cs typeface="Times New Roman"/>
              </a:rPr>
              <a:t>fasi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veramente ci sconcertano.  Sappiamo che l’Attore Congiunto </a:t>
            </a:r>
            <a:r>
              <a:rPr sz="1200" dirty="0">
                <a:latin typeface="Times New Roman"/>
                <a:cs typeface="Times New Roman"/>
              </a:rPr>
              <a:t>è il </a:t>
            </a:r>
            <a:r>
              <a:rPr sz="1200" spc="-5" dirty="0">
                <a:latin typeface="Times New Roman"/>
                <a:cs typeface="Times New Roman"/>
              </a:rPr>
              <a:t>centro universale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circuito della mente, che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l’antenato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mente cosmica, </a:t>
            </a:r>
            <a:r>
              <a:rPr sz="1200" dirty="0">
                <a:latin typeface="Times New Roman"/>
                <a:cs typeface="Times New Roman"/>
              </a:rPr>
              <a:t>e che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8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182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214995" cy="39598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201295">
              <a:lnSpc>
                <a:spcPts val="1380"/>
              </a:lnSpc>
              <a:spcBef>
                <a:spcPts val="195"/>
              </a:spcBef>
            </a:pPr>
            <a:r>
              <a:rPr sz="1200" dirty="0">
                <a:latin typeface="Times New Roman"/>
                <a:cs typeface="Times New Roman"/>
              </a:rPr>
              <a:t>mente </a:t>
            </a:r>
            <a:r>
              <a:rPr sz="1200" spc="-5" dirty="0">
                <a:latin typeface="Times New Roman"/>
                <a:cs typeface="Times New Roman"/>
              </a:rPr>
              <a:t>cosmica </a:t>
            </a:r>
            <a:r>
              <a:rPr sz="1200" dirty="0">
                <a:latin typeface="Times New Roman"/>
                <a:cs typeface="Times New Roman"/>
              </a:rPr>
              <a:t>opera sotto il dominio della </a:t>
            </a:r>
            <a:r>
              <a:rPr sz="1200" spc="-5" dirty="0">
                <a:latin typeface="Times New Roman"/>
                <a:cs typeface="Times New Roman"/>
              </a:rPr>
              <a:t>gravità mentale assoluta della </a:t>
            </a:r>
            <a:r>
              <a:rPr sz="1200" dirty="0">
                <a:latin typeface="Times New Roman"/>
                <a:cs typeface="Times New Roman"/>
              </a:rPr>
              <a:t>Terza </a:t>
            </a:r>
            <a:r>
              <a:rPr sz="1200" spc="-5" dirty="0">
                <a:latin typeface="Times New Roman"/>
                <a:cs typeface="Times New Roman"/>
              </a:rPr>
              <a:t>Sorgente </a:t>
            </a:r>
            <a:r>
              <a:rPr sz="1200" dirty="0">
                <a:latin typeface="Times New Roman"/>
                <a:cs typeface="Times New Roman"/>
              </a:rPr>
              <a:t>e Centro. </a:t>
            </a:r>
            <a:r>
              <a:rPr sz="1200" spc="-5" dirty="0">
                <a:latin typeface="Times New Roman"/>
                <a:cs typeface="Times New Roman"/>
              </a:rPr>
              <a:t>Sappiamo </a:t>
            </a:r>
            <a:r>
              <a:rPr sz="1200" dirty="0">
                <a:latin typeface="Times New Roman"/>
                <a:cs typeface="Times New Roman"/>
              </a:rPr>
              <a:t>inoltre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5" dirty="0">
                <a:latin typeface="Times New Roman"/>
                <a:cs typeface="Times New Roman"/>
              </a:rPr>
              <a:t>circuiti 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mente </a:t>
            </a:r>
            <a:r>
              <a:rPr sz="1200" spc="-5" dirty="0">
                <a:latin typeface="Times New Roman"/>
                <a:cs typeface="Times New Roman"/>
              </a:rPr>
              <a:t>cosmica </a:t>
            </a:r>
            <a:r>
              <a:rPr sz="1200" dirty="0">
                <a:latin typeface="Times New Roman"/>
                <a:cs typeface="Times New Roman"/>
              </a:rPr>
              <a:t>influiscono </a:t>
            </a:r>
            <a:r>
              <a:rPr sz="1200" spc="-5" dirty="0">
                <a:latin typeface="Times New Roman"/>
                <a:cs typeface="Times New Roman"/>
              </a:rPr>
              <a:t>sui </a:t>
            </a:r>
            <a:r>
              <a:rPr sz="1200" dirty="0">
                <a:latin typeface="Times New Roman"/>
                <a:cs typeface="Times New Roman"/>
              </a:rPr>
              <a:t>livelli </a:t>
            </a:r>
            <a:r>
              <a:rPr sz="1200" spc="-5" dirty="0">
                <a:latin typeface="Times New Roman"/>
                <a:cs typeface="Times New Roman"/>
              </a:rPr>
              <a:t>intellettuali </a:t>
            </a:r>
            <a:r>
              <a:rPr sz="1200" dirty="0">
                <a:latin typeface="Times New Roman"/>
                <a:cs typeface="Times New Roman"/>
              </a:rPr>
              <a:t>di tutte le </a:t>
            </a:r>
            <a:r>
              <a:rPr sz="1200" spc="-5" dirty="0">
                <a:latin typeface="Times New Roman"/>
                <a:cs typeface="Times New Roman"/>
              </a:rPr>
              <a:t>esistenze conosciute. Essi </a:t>
            </a:r>
            <a:r>
              <a:rPr sz="1200" dirty="0">
                <a:latin typeface="Times New Roman"/>
                <a:cs typeface="Times New Roman"/>
              </a:rPr>
              <a:t>contengono i </a:t>
            </a:r>
            <a:r>
              <a:rPr sz="1200" spc="-5" dirty="0">
                <a:latin typeface="Times New Roman"/>
                <a:cs typeface="Times New Roman"/>
              </a:rPr>
              <a:t>resoconti dello </a:t>
            </a:r>
            <a:r>
              <a:rPr sz="1200" dirty="0">
                <a:latin typeface="Times New Roman"/>
                <a:cs typeface="Times New Roman"/>
              </a:rPr>
              <a:t>spazio  </a:t>
            </a:r>
            <a:r>
              <a:rPr sz="1200" spc="-5" dirty="0">
                <a:latin typeface="Times New Roman"/>
                <a:cs typeface="Times New Roman"/>
              </a:rPr>
              <a:t>universale ed altrettanto certamente si focalizzano nei </a:t>
            </a:r>
            <a:r>
              <a:rPr sz="1200" dirty="0">
                <a:latin typeface="Times New Roman"/>
                <a:cs typeface="Times New Roman"/>
              </a:rPr>
              <a:t>Sette Spiriti </a:t>
            </a:r>
            <a:r>
              <a:rPr sz="1200" spc="-5" dirty="0">
                <a:latin typeface="Times New Roman"/>
                <a:cs typeface="Times New Roman"/>
              </a:rPr>
              <a:t>Maestri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convergono nella </a:t>
            </a:r>
            <a:r>
              <a:rPr sz="1200" dirty="0">
                <a:latin typeface="Times New Roman"/>
                <a:cs typeface="Times New Roman"/>
              </a:rPr>
              <a:t>Terza </a:t>
            </a:r>
            <a:r>
              <a:rPr sz="1200" spc="-5" dirty="0">
                <a:latin typeface="Times New Roman"/>
                <a:cs typeface="Times New Roman"/>
              </a:rPr>
              <a:t>Sorgente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Centro.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8382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(105.4) 9:7.4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relazione </a:t>
            </a:r>
            <a:r>
              <a:rPr sz="1200" spc="-5" dirty="0">
                <a:latin typeface="Times New Roman"/>
                <a:cs typeface="Times New Roman"/>
              </a:rPr>
              <a:t>tra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mente cosmica </a:t>
            </a:r>
            <a:r>
              <a:rPr sz="1200" dirty="0">
                <a:latin typeface="Times New Roman"/>
                <a:cs typeface="Times New Roman"/>
              </a:rPr>
              <a:t>finita e la </a:t>
            </a:r>
            <a:r>
              <a:rPr sz="1200" spc="-5" dirty="0">
                <a:latin typeface="Times New Roman"/>
                <a:cs typeface="Times New Roman"/>
              </a:rPr>
              <a:t>mente </a:t>
            </a:r>
            <a:r>
              <a:rPr sz="1200" dirty="0">
                <a:latin typeface="Times New Roman"/>
                <a:cs typeface="Times New Roman"/>
              </a:rPr>
              <a:t>divina assoluta </a:t>
            </a:r>
            <a:r>
              <a:rPr sz="1200" spc="-5" dirty="0">
                <a:latin typeface="Times New Roman"/>
                <a:cs typeface="Times New Roman"/>
              </a:rPr>
              <a:t>sembra essere </a:t>
            </a:r>
            <a:r>
              <a:rPr sz="1200" dirty="0">
                <a:latin typeface="Times New Roman"/>
                <a:cs typeface="Times New Roman"/>
              </a:rPr>
              <a:t>in evoluzione </a:t>
            </a:r>
            <a:r>
              <a:rPr sz="1200" spc="-5" dirty="0">
                <a:latin typeface="Times New Roman"/>
                <a:cs typeface="Times New Roman"/>
              </a:rPr>
              <a:t>nella </a:t>
            </a:r>
            <a:r>
              <a:rPr sz="1200" dirty="0">
                <a:latin typeface="Times New Roman"/>
                <a:cs typeface="Times New Roman"/>
              </a:rPr>
              <a:t>mente esperienziale  </a:t>
            </a:r>
            <a:r>
              <a:rPr sz="1200" spc="-5" dirty="0">
                <a:latin typeface="Times New Roman"/>
                <a:cs typeface="Times New Roman"/>
              </a:rPr>
              <a:t>del Supremo. </a:t>
            </a:r>
            <a:r>
              <a:rPr sz="1200" dirty="0">
                <a:latin typeface="Times New Roman"/>
                <a:cs typeface="Times New Roman"/>
              </a:rPr>
              <a:t>Ci </a:t>
            </a:r>
            <a:r>
              <a:rPr sz="1200" spc="-5" dirty="0">
                <a:latin typeface="Times New Roman"/>
                <a:cs typeface="Times New Roman"/>
              </a:rPr>
              <a:t>viene insegnato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agli albori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tempo </a:t>
            </a:r>
            <a:r>
              <a:rPr sz="1200" dirty="0">
                <a:latin typeface="Times New Roman"/>
                <a:cs typeface="Times New Roman"/>
              </a:rPr>
              <a:t>questa </a:t>
            </a:r>
            <a:r>
              <a:rPr sz="1200" spc="-5" dirty="0">
                <a:latin typeface="Times New Roman"/>
                <a:cs typeface="Times New Roman"/>
              </a:rPr>
              <a:t>mente esperienziale fu conferita al Supremo </a:t>
            </a:r>
            <a:r>
              <a:rPr sz="1200" dirty="0">
                <a:latin typeface="Times New Roman"/>
                <a:cs typeface="Times New Roman"/>
              </a:rPr>
              <a:t>dallo Spirito Infinito,  e noi ipotizziamo </a:t>
            </a:r>
            <a:r>
              <a:rPr sz="1200" spc="-5" dirty="0">
                <a:latin typeface="Times New Roman"/>
                <a:cs typeface="Times New Roman"/>
              </a:rPr>
              <a:t>che certe caratteristiche del </a:t>
            </a:r>
            <a:r>
              <a:rPr sz="1200" dirty="0">
                <a:latin typeface="Times New Roman"/>
                <a:cs typeface="Times New Roman"/>
              </a:rPr>
              <a:t>fenomeno </a:t>
            </a:r>
            <a:r>
              <a:rPr sz="1200" spc="-5" dirty="0">
                <a:latin typeface="Times New Roman"/>
                <a:cs typeface="Times New Roman"/>
              </a:rPr>
              <a:t>della riflettività si possano spiegare solo presupponendo l’attività </a:t>
            </a:r>
            <a:r>
              <a:rPr sz="1200" dirty="0">
                <a:latin typeface="Times New Roman"/>
                <a:cs typeface="Times New Roman"/>
              </a:rPr>
              <a:t>della  Mente </a:t>
            </a:r>
            <a:r>
              <a:rPr sz="1200" spc="-5" dirty="0">
                <a:latin typeface="Times New Roman"/>
                <a:cs typeface="Times New Roman"/>
              </a:rPr>
              <a:t>Suprema. Se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Supremo </a:t>
            </a:r>
            <a:r>
              <a:rPr sz="1200" dirty="0">
                <a:latin typeface="Times New Roman"/>
                <a:cs typeface="Times New Roman"/>
              </a:rPr>
              <a:t>non è </a:t>
            </a:r>
            <a:r>
              <a:rPr sz="1200" spc="-5" dirty="0">
                <a:latin typeface="Times New Roman"/>
                <a:cs typeface="Times New Roman"/>
              </a:rPr>
              <a:t>coinvolto </a:t>
            </a:r>
            <a:r>
              <a:rPr sz="1200" dirty="0">
                <a:latin typeface="Times New Roman"/>
                <a:cs typeface="Times New Roman"/>
              </a:rPr>
              <a:t>nella </a:t>
            </a:r>
            <a:r>
              <a:rPr sz="1200" spc="-5" dirty="0">
                <a:latin typeface="Times New Roman"/>
                <a:cs typeface="Times New Roman"/>
              </a:rPr>
              <a:t>riflettività,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riusciamo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trovare </a:t>
            </a:r>
            <a:r>
              <a:rPr sz="1200" dirty="0">
                <a:latin typeface="Times New Roman"/>
                <a:cs typeface="Times New Roman"/>
              </a:rPr>
              <a:t>una spiegazione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attività </a:t>
            </a:r>
            <a:r>
              <a:rPr sz="1200" dirty="0">
                <a:latin typeface="Times New Roman"/>
                <a:cs typeface="Times New Roman"/>
              </a:rPr>
              <a:t>complesse e  le </a:t>
            </a:r>
            <a:r>
              <a:rPr sz="1200" spc="-5" dirty="0">
                <a:latin typeface="Times New Roman"/>
                <a:cs typeface="Times New Roman"/>
              </a:rPr>
              <a:t>operazioni infallibili </a:t>
            </a:r>
            <a:r>
              <a:rPr sz="1200" dirty="0">
                <a:latin typeface="Times New Roman"/>
                <a:cs typeface="Times New Roman"/>
              </a:rPr>
              <a:t>di questa </a:t>
            </a:r>
            <a:r>
              <a:rPr sz="1200" spc="-5" dirty="0">
                <a:latin typeface="Times New Roman"/>
                <a:cs typeface="Times New Roman"/>
              </a:rPr>
              <a:t>coscienza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cosmo.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88900" marR="685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(105.5) 9:7.5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riflettività </a:t>
            </a:r>
            <a:r>
              <a:rPr sz="1200" spc="-5" dirty="0">
                <a:latin typeface="Times New Roman"/>
                <a:cs typeface="Times New Roman"/>
              </a:rPr>
              <a:t>sembra essere onniscienza entro </a:t>
            </a:r>
            <a:r>
              <a:rPr sz="1200" dirty="0">
                <a:latin typeface="Times New Roman"/>
                <a:cs typeface="Times New Roman"/>
              </a:rPr>
              <a:t>i limiti del </a:t>
            </a:r>
            <a:r>
              <a:rPr sz="1200" spc="-5" dirty="0">
                <a:latin typeface="Times New Roman"/>
                <a:cs typeface="Times New Roman"/>
              </a:rPr>
              <a:t>finito esperienziale </a:t>
            </a:r>
            <a:r>
              <a:rPr sz="1200" dirty="0">
                <a:latin typeface="Times New Roman"/>
                <a:cs typeface="Times New Roman"/>
              </a:rPr>
              <a:t>e può </a:t>
            </a:r>
            <a:r>
              <a:rPr sz="1200" spc="-5" dirty="0">
                <a:latin typeface="Times New Roman"/>
                <a:cs typeface="Times New Roman"/>
              </a:rPr>
              <a:t>rappresentare l’emersione </a:t>
            </a:r>
            <a:r>
              <a:rPr sz="1200" dirty="0">
                <a:latin typeface="Times New Roman"/>
                <a:cs typeface="Times New Roman"/>
              </a:rPr>
              <a:t>della  </a:t>
            </a:r>
            <a:r>
              <a:rPr sz="1200" spc="-5" dirty="0">
                <a:latin typeface="Times New Roman"/>
                <a:cs typeface="Times New Roman"/>
              </a:rPr>
              <a:t>presenza-coscienza dell’Essere Supremo. </a:t>
            </a:r>
            <a:r>
              <a:rPr sz="1200" dirty="0">
                <a:latin typeface="Times New Roman"/>
                <a:cs typeface="Times New Roman"/>
              </a:rPr>
              <a:t>Se </a:t>
            </a:r>
            <a:r>
              <a:rPr sz="1200" spc="-5" dirty="0">
                <a:latin typeface="Times New Roman"/>
                <a:cs typeface="Times New Roman"/>
              </a:rPr>
              <a:t>questa ipotesi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esatta, </a:t>
            </a:r>
            <a:r>
              <a:rPr sz="1200" dirty="0">
                <a:latin typeface="Times New Roman"/>
                <a:cs typeface="Times New Roman"/>
              </a:rPr>
              <a:t>allora l’utilizzazione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riflettività in una </a:t>
            </a:r>
            <a:r>
              <a:rPr sz="1200" spc="-5" dirty="0">
                <a:latin typeface="Times New Roman"/>
                <a:cs typeface="Times New Roman"/>
              </a:rPr>
              <a:t>qualunque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sue  fasi </a:t>
            </a:r>
            <a:r>
              <a:rPr sz="1200" dirty="0">
                <a:latin typeface="Times New Roman"/>
                <a:cs typeface="Times New Roman"/>
              </a:rPr>
              <a:t>equivale </a:t>
            </a:r>
            <a:r>
              <a:rPr sz="1200" spc="-5" dirty="0">
                <a:latin typeface="Times New Roman"/>
                <a:cs typeface="Times New Roman"/>
              </a:rPr>
              <a:t>ad </a:t>
            </a:r>
            <a:r>
              <a:rPr sz="1200" dirty="0">
                <a:latin typeface="Times New Roman"/>
                <a:cs typeface="Times New Roman"/>
              </a:rPr>
              <a:t>un contatto </a:t>
            </a:r>
            <a:r>
              <a:rPr sz="1200" spc="-5" dirty="0">
                <a:latin typeface="Times New Roman"/>
                <a:cs typeface="Times New Roman"/>
              </a:rPr>
              <a:t>parziale con </a:t>
            </a:r>
            <a:r>
              <a:rPr sz="1200" dirty="0">
                <a:latin typeface="Times New Roman"/>
                <a:cs typeface="Times New Roman"/>
              </a:rPr>
              <a:t>la coscienza </a:t>
            </a:r>
            <a:r>
              <a:rPr sz="1200" spc="-5" dirty="0">
                <a:latin typeface="Times New Roman"/>
                <a:cs typeface="Times New Roman"/>
              </a:rPr>
              <a:t>del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Supremo.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889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8. La personalità dello Spirito</a:t>
            </a:r>
            <a:r>
              <a:rPr sz="1600" b="1" spc="20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Infinito</a:t>
            </a:r>
            <a:endParaRPr sz="1600">
              <a:latin typeface="Times New Roman"/>
              <a:cs typeface="Times New Roman"/>
            </a:endParaRPr>
          </a:p>
          <a:p>
            <a:pPr marL="88900" marR="133350">
              <a:lnSpc>
                <a:spcPts val="1370"/>
              </a:lnSpc>
              <a:spcBef>
                <a:spcPts val="143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(105.6) 9:8.1 </a:t>
            </a:r>
            <a:r>
              <a:rPr sz="1200" spc="-15" dirty="0">
                <a:latin typeface="Times New Roman"/>
                <a:cs typeface="Times New Roman"/>
              </a:rPr>
              <a:t>Lo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Infinito possiede </a:t>
            </a:r>
            <a:r>
              <a:rPr sz="1200" dirty="0">
                <a:latin typeface="Times New Roman"/>
                <a:cs typeface="Times New Roman"/>
              </a:rPr>
              <a:t>il pieno </a:t>
            </a:r>
            <a:r>
              <a:rPr sz="1200" spc="-5" dirty="0">
                <a:latin typeface="Times New Roman"/>
                <a:cs typeface="Times New Roman"/>
              </a:rPr>
              <a:t>potere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trasmettere </a:t>
            </a:r>
            <a:r>
              <a:rPr sz="1200" dirty="0">
                <a:latin typeface="Times New Roman"/>
                <a:cs typeface="Times New Roman"/>
              </a:rPr>
              <a:t>molti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suoi </a:t>
            </a:r>
            <a:r>
              <a:rPr sz="1200" spc="-5" dirty="0">
                <a:latin typeface="Times New Roman"/>
                <a:cs typeface="Times New Roman"/>
              </a:rPr>
              <a:t>poteri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prerogative alle sue personalità ed ai </a:t>
            </a:r>
            <a:r>
              <a:rPr sz="1200" dirty="0">
                <a:latin typeface="Times New Roman"/>
                <a:cs typeface="Times New Roman"/>
              </a:rPr>
              <a:t>suoi  </a:t>
            </a:r>
            <a:r>
              <a:rPr sz="1200" spc="-5" dirty="0">
                <a:latin typeface="Times New Roman"/>
                <a:cs typeface="Times New Roman"/>
              </a:rPr>
              <a:t>agenti coordinati </a:t>
            </a:r>
            <a:r>
              <a:rPr sz="1200" dirty="0">
                <a:latin typeface="Times New Roman"/>
                <a:cs typeface="Times New Roman"/>
              </a:rPr>
              <a:t>e subordinati.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21717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(105.7) 9:8.2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primo </a:t>
            </a:r>
            <a:r>
              <a:rPr sz="1200" spc="-5" dirty="0">
                <a:latin typeface="Times New Roman"/>
                <a:cs typeface="Times New Roman"/>
              </a:rPr>
              <a:t>atto creatore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Deità </a:t>
            </a:r>
            <a:r>
              <a:rPr sz="1200" dirty="0">
                <a:latin typeface="Times New Roman"/>
                <a:cs typeface="Times New Roman"/>
              </a:rPr>
              <a:t>dello Spirito </a:t>
            </a:r>
            <a:r>
              <a:rPr sz="1200" spc="-5" dirty="0">
                <a:latin typeface="Times New Roman"/>
                <a:cs typeface="Times New Roman"/>
              </a:rPr>
              <a:t>Infinito, operante indipendentemente </a:t>
            </a:r>
            <a:r>
              <a:rPr sz="1200" dirty="0">
                <a:latin typeface="Times New Roman"/>
                <a:cs typeface="Times New Roman"/>
              </a:rPr>
              <a:t>dalla </a:t>
            </a:r>
            <a:r>
              <a:rPr sz="1200" spc="-5" dirty="0">
                <a:latin typeface="Times New Roman"/>
                <a:cs typeface="Times New Roman"/>
              </a:rPr>
              <a:t>Trinità </a:t>
            </a:r>
            <a:r>
              <a:rPr sz="1200" dirty="0">
                <a:latin typeface="Times New Roman"/>
                <a:cs typeface="Times New Roman"/>
              </a:rPr>
              <a:t>ma in </a:t>
            </a:r>
            <a:r>
              <a:rPr sz="1200" spc="-5" dirty="0">
                <a:latin typeface="Times New Roman"/>
                <a:cs typeface="Times New Roman"/>
              </a:rPr>
              <a:t>associazione </a:t>
            </a:r>
            <a:r>
              <a:rPr sz="1200" dirty="0">
                <a:latin typeface="Times New Roman"/>
                <a:cs typeface="Times New Roman"/>
              </a:rPr>
              <a:t>non  </a:t>
            </a:r>
            <a:r>
              <a:rPr sz="1200" spc="-5" dirty="0">
                <a:latin typeface="Times New Roman"/>
                <a:cs typeface="Times New Roman"/>
              </a:rPr>
              <a:t>rivelata con </a:t>
            </a:r>
            <a:r>
              <a:rPr sz="1200" dirty="0">
                <a:latin typeface="Times New Roman"/>
                <a:cs typeface="Times New Roman"/>
              </a:rPr>
              <a:t>il Padre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Figlio, si </a:t>
            </a:r>
            <a:r>
              <a:rPr sz="1200" dirty="0">
                <a:latin typeface="Times New Roman"/>
                <a:cs typeface="Times New Roman"/>
              </a:rPr>
              <a:t>personalizzò </a:t>
            </a:r>
            <a:r>
              <a:rPr sz="1200" spc="-5" dirty="0">
                <a:latin typeface="Times New Roman"/>
                <a:cs typeface="Times New Roman"/>
              </a:rPr>
              <a:t>nell’esistenza dei </a:t>
            </a:r>
            <a:r>
              <a:rPr sz="1200" dirty="0">
                <a:latin typeface="Times New Roman"/>
                <a:cs typeface="Times New Roman"/>
              </a:rPr>
              <a:t>Sette Spiriti </a:t>
            </a:r>
            <a:r>
              <a:rPr sz="1200" spc="-5" dirty="0">
                <a:latin typeface="Times New Roman"/>
                <a:cs typeface="Times New Roman"/>
              </a:rPr>
              <a:t>Maestri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Paradiso,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distributori </a:t>
            </a:r>
            <a:r>
              <a:rPr sz="1200" dirty="0">
                <a:latin typeface="Times New Roman"/>
                <a:cs typeface="Times New Roman"/>
              </a:rPr>
              <a:t>dello </a:t>
            </a:r>
            <a:r>
              <a:rPr sz="1200" spc="-5" dirty="0">
                <a:latin typeface="Times New Roman"/>
                <a:cs typeface="Times New Roman"/>
              </a:rPr>
              <a:t>Spirito  Infinito agli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Universi.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8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183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163559" cy="372681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81280" algn="just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(106.1) 9:8.3 </a:t>
            </a:r>
            <a:r>
              <a:rPr sz="1200" spc="-5" dirty="0">
                <a:latin typeface="Times New Roman"/>
                <a:cs typeface="Times New Roman"/>
              </a:rPr>
              <a:t>Non c’è alcun rappresentante diretto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Terza Sorgente </a:t>
            </a:r>
            <a:r>
              <a:rPr sz="1200" dirty="0">
                <a:latin typeface="Times New Roman"/>
                <a:cs typeface="Times New Roman"/>
              </a:rPr>
              <a:t>e Centro </a:t>
            </a:r>
            <a:r>
              <a:rPr sz="1200" spc="-5" dirty="0">
                <a:latin typeface="Times New Roman"/>
                <a:cs typeface="Times New Roman"/>
              </a:rPr>
              <a:t>nella capitale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Superuniverso. </a:t>
            </a:r>
            <a:r>
              <a:rPr sz="1200" dirty="0">
                <a:latin typeface="Times New Roman"/>
                <a:cs typeface="Times New Roman"/>
              </a:rPr>
              <a:t>Ciascuna di queste  </a:t>
            </a:r>
            <a:r>
              <a:rPr sz="1200" spc="-5" dirty="0">
                <a:latin typeface="Times New Roman"/>
                <a:cs typeface="Times New Roman"/>
              </a:rPr>
              <a:t>sette </a:t>
            </a:r>
            <a:r>
              <a:rPr sz="1200" dirty="0">
                <a:latin typeface="Times New Roman"/>
                <a:cs typeface="Times New Roman"/>
              </a:rPr>
              <a:t>creazioni </a:t>
            </a:r>
            <a:r>
              <a:rPr sz="1200" spc="-5" dirty="0">
                <a:latin typeface="Times New Roman"/>
                <a:cs typeface="Times New Roman"/>
              </a:rPr>
              <a:t>dipende </a:t>
            </a:r>
            <a:r>
              <a:rPr sz="1200" dirty="0">
                <a:latin typeface="Times New Roman"/>
                <a:cs typeface="Times New Roman"/>
              </a:rPr>
              <a:t>da uno </a:t>
            </a:r>
            <a:r>
              <a:rPr sz="1200" spc="-5" dirty="0">
                <a:latin typeface="Times New Roman"/>
                <a:cs typeface="Times New Roman"/>
              </a:rPr>
              <a:t>degli </a:t>
            </a:r>
            <a:r>
              <a:rPr sz="1200" dirty="0">
                <a:latin typeface="Times New Roman"/>
                <a:cs typeface="Times New Roman"/>
              </a:rPr>
              <a:t>Spiriti </a:t>
            </a:r>
            <a:r>
              <a:rPr sz="1200" spc="-5" dirty="0">
                <a:latin typeface="Times New Roman"/>
                <a:cs typeface="Times New Roman"/>
              </a:rPr>
              <a:t>Maestri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Paradiso, che agisce tramite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sette </a:t>
            </a:r>
            <a:r>
              <a:rPr sz="1200" dirty="0">
                <a:latin typeface="Times New Roman"/>
                <a:cs typeface="Times New Roman"/>
              </a:rPr>
              <a:t>Spiriti </a:t>
            </a:r>
            <a:r>
              <a:rPr sz="1200" spc="-5" dirty="0">
                <a:latin typeface="Times New Roman"/>
                <a:cs typeface="Times New Roman"/>
              </a:rPr>
              <a:t>Riflettivi </a:t>
            </a:r>
            <a:r>
              <a:rPr sz="1200" dirty="0">
                <a:latin typeface="Times New Roman"/>
                <a:cs typeface="Times New Roman"/>
              </a:rPr>
              <a:t>situati nella </a:t>
            </a:r>
            <a:r>
              <a:rPr sz="1200" spc="-5" dirty="0">
                <a:latin typeface="Times New Roman"/>
                <a:cs typeface="Times New Roman"/>
              </a:rPr>
              <a:t>capitale </a:t>
            </a:r>
            <a:r>
              <a:rPr sz="1200" spc="10" dirty="0">
                <a:latin typeface="Times New Roman"/>
                <a:cs typeface="Times New Roman"/>
              </a:rPr>
              <a:t>del  </a:t>
            </a:r>
            <a:r>
              <a:rPr sz="1200" spc="-5" dirty="0">
                <a:latin typeface="Times New Roman"/>
                <a:cs typeface="Times New Roman"/>
              </a:rPr>
              <a:t>Superuniverso.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107314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(106.2) 9:8.4 </a:t>
            </a:r>
            <a:r>
              <a:rPr sz="1200" spc="-10" dirty="0">
                <a:latin typeface="Times New Roman"/>
                <a:cs typeface="Times New Roman"/>
              </a:rPr>
              <a:t>L’atto </a:t>
            </a:r>
            <a:r>
              <a:rPr sz="1200" spc="-5" dirty="0">
                <a:latin typeface="Times New Roman"/>
                <a:cs typeface="Times New Roman"/>
              </a:rPr>
              <a:t>creativo successivo </a:t>
            </a:r>
            <a:r>
              <a:rPr sz="1200" dirty="0">
                <a:latin typeface="Times New Roman"/>
                <a:cs typeface="Times New Roman"/>
              </a:rPr>
              <a:t>e continuativo </a:t>
            </a:r>
            <a:r>
              <a:rPr sz="1200" spc="-5" dirty="0">
                <a:latin typeface="Times New Roman"/>
                <a:cs typeface="Times New Roman"/>
              </a:rPr>
              <a:t>dello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Infinito si rivela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tanto </a:t>
            </a:r>
            <a:r>
              <a:rPr sz="1200" dirty="0">
                <a:latin typeface="Times New Roman"/>
                <a:cs typeface="Times New Roman"/>
              </a:rPr>
              <a:t>in tanto </a:t>
            </a:r>
            <a:r>
              <a:rPr sz="1200" spc="-5" dirty="0">
                <a:latin typeface="Times New Roman"/>
                <a:cs typeface="Times New Roman"/>
              </a:rPr>
              <a:t>nella </a:t>
            </a:r>
            <a:r>
              <a:rPr sz="1200" dirty="0">
                <a:latin typeface="Times New Roman"/>
                <a:cs typeface="Times New Roman"/>
              </a:rPr>
              <a:t>produzione </a:t>
            </a:r>
            <a:r>
              <a:rPr sz="1200" spc="-5" dirty="0">
                <a:latin typeface="Times New Roman"/>
                <a:cs typeface="Times New Roman"/>
              </a:rPr>
              <a:t>degli </a:t>
            </a:r>
            <a:r>
              <a:rPr sz="1200" dirty="0">
                <a:latin typeface="Times New Roman"/>
                <a:cs typeface="Times New Roman"/>
              </a:rPr>
              <a:t>Spiriti  </a:t>
            </a:r>
            <a:r>
              <a:rPr sz="1200" spc="-5" dirty="0">
                <a:latin typeface="Times New Roman"/>
                <a:cs typeface="Times New Roman"/>
              </a:rPr>
              <a:t>Creativi. Ogni </a:t>
            </a:r>
            <a:r>
              <a:rPr sz="1200" dirty="0">
                <a:latin typeface="Times New Roman"/>
                <a:cs typeface="Times New Roman"/>
              </a:rPr>
              <a:t>volta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spc="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Padre Universale 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Eterno divengono genitori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Figlio Creatore, </a:t>
            </a:r>
            <a:r>
              <a:rPr sz="1200" dirty="0">
                <a:latin typeface="Times New Roman"/>
                <a:cs typeface="Times New Roman"/>
              </a:rPr>
              <a:t>lo Spirito Infinito diviene  </a:t>
            </a:r>
            <a:r>
              <a:rPr sz="1200" spc="-5" dirty="0">
                <a:latin typeface="Times New Roman"/>
                <a:cs typeface="Times New Roman"/>
              </a:rPr>
              <a:t>progenitore </a:t>
            </a:r>
            <a:r>
              <a:rPr sz="1200" dirty="0">
                <a:latin typeface="Times New Roman"/>
                <a:cs typeface="Times New Roman"/>
              </a:rPr>
              <a:t>di uno Spirito </a:t>
            </a:r>
            <a:r>
              <a:rPr sz="1200" spc="-5" dirty="0">
                <a:latin typeface="Times New Roman"/>
                <a:cs typeface="Times New Roman"/>
              </a:rPr>
              <a:t>Creativo </a:t>
            </a:r>
            <a:r>
              <a:rPr sz="1200" dirty="0">
                <a:latin typeface="Times New Roman"/>
                <a:cs typeface="Times New Roman"/>
              </a:rPr>
              <a:t>di un Universo </a:t>
            </a:r>
            <a:r>
              <a:rPr sz="1200" spc="-5" dirty="0">
                <a:latin typeface="Times New Roman"/>
                <a:cs typeface="Times New Roman"/>
              </a:rPr>
              <a:t>locale, </a:t>
            </a:r>
            <a:r>
              <a:rPr sz="1200" dirty="0">
                <a:latin typeface="Times New Roman"/>
                <a:cs typeface="Times New Roman"/>
              </a:rPr>
              <a:t>il quale </a:t>
            </a:r>
            <a:r>
              <a:rPr sz="1200" spc="-5" dirty="0">
                <a:latin typeface="Times New Roman"/>
                <a:cs typeface="Times New Roman"/>
              </a:rPr>
              <a:t>diviene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stretto associato </a:t>
            </a:r>
            <a:r>
              <a:rPr sz="1200" dirty="0">
                <a:latin typeface="Times New Roman"/>
                <a:cs typeface="Times New Roman"/>
              </a:rPr>
              <a:t>di quel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Creatore in tutta la  </a:t>
            </a:r>
            <a:r>
              <a:rPr sz="1200" spc="-5" dirty="0">
                <a:latin typeface="Times New Roman"/>
                <a:cs typeface="Times New Roman"/>
              </a:rPr>
              <a:t>successiva esperienza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nell’Universo.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88900" marR="110489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(106.3) 9:8.5 </a:t>
            </a:r>
            <a:r>
              <a:rPr sz="1200" dirty="0">
                <a:latin typeface="Times New Roman"/>
                <a:cs typeface="Times New Roman"/>
              </a:rPr>
              <a:t>Come è </a:t>
            </a:r>
            <a:r>
              <a:rPr sz="1200" spc="-5" dirty="0">
                <a:latin typeface="Times New Roman"/>
                <a:cs typeface="Times New Roman"/>
              </a:rPr>
              <a:t>necessario distinguere </a:t>
            </a:r>
            <a:r>
              <a:rPr sz="1200" dirty="0">
                <a:latin typeface="Times New Roman"/>
                <a:cs typeface="Times New Roman"/>
              </a:rPr>
              <a:t>tra il </a:t>
            </a:r>
            <a:r>
              <a:rPr sz="1200" spc="-5" dirty="0">
                <a:latin typeface="Times New Roman"/>
                <a:cs typeface="Times New Roman"/>
              </a:rPr>
              <a:t>Figlio Eterno ed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Figli Creatori, così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necessario distinguere </a:t>
            </a:r>
            <a:r>
              <a:rPr sz="1200" dirty="0">
                <a:latin typeface="Times New Roman"/>
                <a:cs typeface="Times New Roman"/>
              </a:rPr>
              <a:t>tra lo Spirito </a:t>
            </a:r>
            <a:r>
              <a:rPr sz="1200" spc="-5" dirty="0">
                <a:latin typeface="Times New Roman"/>
                <a:cs typeface="Times New Roman"/>
              </a:rPr>
              <a:t>Infinito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Spiriti </a:t>
            </a:r>
            <a:r>
              <a:rPr sz="1200" spc="-5" dirty="0">
                <a:latin typeface="Times New Roman"/>
                <a:cs typeface="Times New Roman"/>
              </a:rPr>
              <a:t>Creativi,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coordinati dei Figli Creatori negli </a:t>
            </a:r>
            <a:r>
              <a:rPr sz="1200" dirty="0">
                <a:latin typeface="Times New Roman"/>
                <a:cs typeface="Times New Roman"/>
              </a:rPr>
              <a:t>Universi </a:t>
            </a:r>
            <a:r>
              <a:rPr sz="1200" spc="-5" dirty="0">
                <a:latin typeface="Times New Roman"/>
                <a:cs typeface="Times New Roman"/>
              </a:rPr>
              <a:t>locali. </a:t>
            </a:r>
            <a:r>
              <a:rPr sz="1200" dirty="0">
                <a:latin typeface="Times New Roman"/>
                <a:cs typeface="Times New Roman"/>
              </a:rPr>
              <a:t>Ciò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lo Spirito </a:t>
            </a:r>
            <a:r>
              <a:rPr sz="1200" spc="-5" dirty="0">
                <a:latin typeface="Times New Roman"/>
                <a:cs typeface="Times New Roman"/>
              </a:rPr>
              <a:t>Infinito </a:t>
            </a:r>
            <a:r>
              <a:rPr sz="1200" dirty="0">
                <a:latin typeface="Times New Roman"/>
                <a:cs typeface="Times New Roman"/>
              </a:rPr>
              <a:t>è per la </a:t>
            </a:r>
            <a:r>
              <a:rPr sz="1200" spc="-5" dirty="0">
                <a:latin typeface="Times New Roman"/>
                <a:cs typeface="Times New Roman"/>
              </a:rPr>
              <a:t>creazione totale, </a:t>
            </a:r>
            <a:r>
              <a:rPr sz="1200" dirty="0">
                <a:latin typeface="Times New Roman"/>
                <a:cs typeface="Times New Roman"/>
              </a:rPr>
              <a:t>uno  Spirito </a:t>
            </a:r>
            <a:r>
              <a:rPr sz="1200" spc="-5" dirty="0">
                <a:latin typeface="Times New Roman"/>
                <a:cs typeface="Times New Roman"/>
              </a:rPr>
              <a:t>Creativo </a:t>
            </a:r>
            <a:r>
              <a:rPr sz="1200" dirty="0">
                <a:latin typeface="Times New Roman"/>
                <a:cs typeface="Times New Roman"/>
              </a:rPr>
              <a:t>lo è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Universo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locale.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0541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(106.4) 9:8.6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Terza </a:t>
            </a:r>
            <a:r>
              <a:rPr sz="1200" spc="-5" dirty="0">
                <a:latin typeface="Times New Roman"/>
                <a:cs typeface="Times New Roman"/>
              </a:rPr>
              <a:t>Sorgente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Centro </a:t>
            </a:r>
            <a:r>
              <a:rPr sz="1200" dirty="0">
                <a:latin typeface="Times New Roman"/>
                <a:cs typeface="Times New Roman"/>
              </a:rPr>
              <a:t>è rappresentata </a:t>
            </a:r>
            <a:r>
              <a:rPr sz="1200" spc="-5" dirty="0">
                <a:latin typeface="Times New Roman"/>
                <a:cs typeface="Times New Roman"/>
              </a:rPr>
              <a:t>nel grande </a:t>
            </a:r>
            <a:r>
              <a:rPr sz="1200" dirty="0">
                <a:latin typeface="Times New Roman"/>
                <a:cs typeface="Times New Roman"/>
              </a:rPr>
              <a:t>Universo da un </a:t>
            </a:r>
            <a:r>
              <a:rPr sz="1200" spc="-5" dirty="0">
                <a:latin typeface="Times New Roman"/>
                <a:cs typeface="Times New Roman"/>
              </a:rPr>
              <a:t>vasto spiegamento </a:t>
            </a:r>
            <a:r>
              <a:rPr sz="1200" dirty="0">
                <a:latin typeface="Times New Roman"/>
                <a:cs typeface="Times New Roman"/>
              </a:rPr>
              <a:t>di spiriti di </a:t>
            </a:r>
            <a:r>
              <a:rPr sz="1200" spc="-5" dirty="0">
                <a:latin typeface="Times New Roman"/>
                <a:cs typeface="Times New Roman"/>
              </a:rPr>
              <a:t>ministero,  messaggeri, insegnanti, giudici, </a:t>
            </a:r>
            <a:r>
              <a:rPr sz="1200" dirty="0">
                <a:latin typeface="Times New Roman"/>
                <a:cs typeface="Times New Roman"/>
              </a:rPr>
              <a:t>aiuti e </a:t>
            </a:r>
            <a:r>
              <a:rPr sz="1200" spc="-5" dirty="0">
                <a:latin typeface="Times New Roman"/>
                <a:cs typeface="Times New Roman"/>
              </a:rPr>
              <a:t>consiglieri, unitamente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supervisori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certi circuiti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natura fisica, morontiale </a:t>
            </a:r>
            <a:r>
              <a:rPr sz="1200" dirty="0">
                <a:latin typeface="Times New Roman"/>
                <a:cs typeface="Times New Roman"/>
              </a:rPr>
              <a:t>e spirituale.  Non tutti questi </a:t>
            </a:r>
            <a:r>
              <a:rPr sz="1200" spc="-5" dirty="0">
                <a:latin typeface="Times New Roman"/>
                <a:cs typeface="Times New Roman"/>
              </a:rPr>
              <a:t>esseri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personalità nel senso </a:t>
            </a:r>
            <a:r>
              <a:rPr sz="1200" dirty="0">
                <a:latin typeface="Times New Roman"/>
                <a:cs typeface="Times New Roman"/>
              </a:rPr>
              <a:t>stretto </a:t>
            </a:r>
            <a:r>
              <a:rPr sz="1200" spc="-5" dirty="0">
                <a:latin typeface="Times New Roman"/>
                <a:cs typeface="Times New Roman"/>
              </a:rPr>
              <a:t>del termine.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personalità </a:t>
            </a:r>
            <a:r>
              <a:rPr sz="1200" spc="-5" dirty="0">
                <a:latin typeface="Times New Roman"/>
                <a:cs typeface="Times New Roman"/>
              </a:rPr>
              <a:t>della varietà </a:t>
            </a:r>
            <a:r>
              <a:rPr sz="1200" dirty="0">
                <a:latin typeface="Times New Roman"/>
                <a:cs typeface="Times New Roman"/>
              </a:rPr>
              <a:t>di creature </a:t>
            </a:r>
            <a:r>
              <a:rPr sz="1200" spc="-5" dirty="0">
                <a:latin typeface="Times New Roman"/>
                <a:cs typeface="Times New Roman"/>
              </a:rPr>
              <a:t>finite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caratterizzata  da: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546100">
              <a:lnSpc>
                <a:spcPct val="1000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(106.5) 9:8.7 </a:t>
            </a:r>
            <a:r>
              <a:rPr sz="1200" dirty="0">
                <a:latin typeface="Times New Roman"/>
                <a:cs typeface="Times New Roman"/>
              </a:rPr>
              <a:t>1. </a:t>
            </a:r>
            <a:r>
              <a:rPr sz="1200" spc="-5" dirty="0">
                <a:latin typeface="Times New Roman"/>
                <a:cs typeface="Times New Roman"/>
              </a:rPr>
              <a:t>Coscienza soggettiva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-1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sé.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150">
              <a:latin typeface="Times New Roman"/>
              <a:cs typeface="Times New Roman"/>
            </a:endParaRPr>
          </a:p>
          <a:p>
            <a:pPr marL="546100">
              <a:lnSpc>
                <a:spcPct val="1000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(106.6) 9:8.8 </a:t>
            </a:r>
            <a:r>
              <a:rPr sz="1200" dirty="0">
                <a:latin typeface="Times New Roman"/>
                <a:cs typeface="Times New Roman"/>
              </a:rPr>
              <a:t>2. Risposta </a:t>
            </a:r>
            <a:r>
              <a:rPr sz="1200" spc="-5" dirty="0">
                <a:latin typeface="Times New Roman"/>
                <a:cs typeface="Times New Roman"/>
              </a:rPr>
              <a:t>oggettiva al circuito della </a:t>
            </a:r>
            <a:r>
              <a:rPr sz="1200" dirty="0">
                <a:latin typeface="Times New Roman"/>
                <a:cs typeface="Times New Roman"/>
              </a:rPr>
              <a:t>personalità </a:t>
            </a:r>
            <a:r>
              <a:rPr sz="1200" spc="-5" dirty="0">
                <a:latin typeface="Times New Roman"/>
                <a:cs typeface="Times New Roman"/>
              </a:rPr>
              <a:t>del</a:t>
            </a:r>
            <a:r>
              <a:rPr sz="1200" spc="-1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Padre.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8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184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83880" cy="354584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6858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(106.7) 9:8.9 </a:t>
            </a:r>
            <a:r>
              <a:rPr sz="1200" spc="-5" dirty="0">
                <a:latin typeface="Times New Roman"/>
                <a:cs typeface="Times New Roman"/>
              </a:rPr>
              <a:t>Vi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personalità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creatori </a:t>
            </a:r>
            <a:r>
              <a:rPr sz="1200" dirty="0">
                <a:latin typeface="Times New Roman"/>
                <a:cs typeface="Times New Roman"/>
              </a:rPr>
              <a:t>e personalità di </a:t>
            </a:r>
            <a:r>
              <a:rPr sz="1200" spc="-5" dirty="0">
                <a:latin typeface="Times New Roman"/>
                <a:cs typeface="Times New Roman"/>
              </a:rPr>
              <a:t>creature, ed </a:t>
            </a:r>
            <a:r>
              <a:rPr sz="1200" dirty="0">
                <a:latin typeface="Times New Roman"/>
                <a:cs typeface="Times New Roman"/>
              </a:rPr>
              <a:t>oltre a </a:t>
            </a:r>
            <a:r>
              <a:rPr sz="1200" spc="-5" dirty="0">
                <a:latin typeface="Times New Roman"/>
                <a:cs typeface="Times New Roman"/>
              </a:rPr>
              <a:t>questi </a:t>
            </a:r>
            <a:r>
              <a:rPr sz="1200" dirty="0">
                <a:latin typeface="Times New Roman"/>
                <a:cs typeface="Times New Roman"/>
              </a:rPr>
              <a:t>due </a:t>
            </a:r>
            <a:r>
              <a:rPr sz="1200" spc="5" dirty="0">
                <a:latin typeface="Times New Roman"/>
                <a:cs typeface="Times New Roman"/>
              </a:rPr>
              <a:t>tipi </a:t>
            </a:r>
            <a:r>
              <a:rPr sz="1200" spc="-5" dirty="0">
                <a:latin typeface="Times New Roman"/>
                <a:cs typeface="Times New Roman"/>
              </a:rPr>
              <a:t>fondamentali </a:t>
            </a:r>
            <a:r>
              <a:rPr sz="1200" dirty="0">
                <a:latin typeface="Times New Roman"/>
                <a:cs typeface="Times New Roman"/>
              </a:rPr>
              <a:t>vi sono </a:t>
            </a:r>
            <a:r>
              <a:rPr sz="1200" i="1" spc="-5" dirty="0">
                <a:latin typeface="Times New Roman"/>
                <a:cs typeface="Times New Roman"/>
              </a:rPr>
              <a:t>personalità della  Terza Sorgente </a:t>
            </a:r>
            <a:r>
              <a:rPr sz="1200" i="1" dirty="0">
                <a:latin typeface="Times New Roman"/>
                <a:cs typeface="Times New Roman"/>
              </a:rPr>
              <a:t>e </a:t>
            </a:r>
            <a:r>
              <a:rPr sz="1200" i="1" spc="-5" dirty="0">
                <a:latin typeface="Times New Roman"/>
                <a:cs typeface="Times New Roman"/>
              </a:rPr>
              <a:t>Centro, </a:t>
            </a:r>
            <a:r>
              <a:rPr sz="1200" spc="-5" dirty="0">
                <a:latin typeface="Times New Roman"/>
                <a:cs typeface="Times New Roman"/>
              </a:rPr>
              <a:t>esseri </a:t>
            </a:r>
            <a:r>
              <a:rPr sz="1200" dirty="0">
                <a:latin typeface="Times New Roman"/>
                <a:cs typeface="Times New Roman"/>
              </a:rPr>
              <a:t>che sono </a:t>
            </a:r>
            <a:r>
              <a:rPr sz="1200" spc="-5" dirty="0">
                <a:latin typeface="Times New Roman"/>
                <a:cs typeface="Times New Roman"/>
              </a:rPr>
              <a:t>personali per </a:t>
            </a:r>
            <a:r>
              <a:rPr sz="1200" dirty="0">
                <a:latin typeface="Times New Roman"/>
                <a:cs typeface="Times New Roman"/>
              </a:rPr>
              <a:t>lo Spirito </a:t>
            </a:r>
            <a:r>
              <a:rPr sz="1200" spc="-5" dirty="0">
                <a:latin typeface="Times New Roman"/>
                <a:cs typeface="Times New Roman"/>
              </a:rPr>
              <a:t>Infinito, </a:t>
            </a:r>
            <a:r>
              <a:rPr sz="1200" spc="5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non sono </a:t>
            </a:r>
            <a:r>
              <a:rPr sz="1200" spc="-5" dirty="0">
                <a:latin typeface="Times New Roman"/>
                <a:cs typeface="Times New Roman"/>
              </a:rPr>
              <a:t>incondizionatamente personali per gli  esseri creature. Queste </a:t>
            </a:r>
            <a:r>
              <a:rPr sz="1200" dirty="0">
                <a:latin typeface="Times New Roman"/>
                <a:cs typeface="Times New Roman"/>
              </a:rPr>
              <a:t>personalità </a:t>
            </a:r>
            <a:r>
              <a:rPr sz="1200" spc="-5" dirty="0">
                <a:latin typeface="Times New Roman"/>
                <a:cs typeface="Times New Roman"/>
              </a:rPr>
              <a:t>della Terza Sorgente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fanno </a:t>
            </a:r>
            <a:r>
              <a:rPr sz="1200" dirty="0">
                <a:latin typeface="Times New Roman"/>
                <a:cs typeface="Times New Roman"/>
              </a:rPr>
              <a:t>parte del </a:t>
            </a:r>
            <a:r>
              <a:rPr sz="1200" spc="-5" dirty="0">
                <a:latin typeface="Times New Roman"/>
                <a:cs typeface="Times New Roman"/>
              </a:rPr>
              <a:t>circuito della personalità del Padre. </a:t>
            </a:r>
            <a:r>
              <a:rPr sz="1200" spc="-1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personalità della  </a:t>
            </a:r>
            <a:r>
              <a:rPr sz="1200" dirty="0">
                <a:latin typeface="Times New Roman"/>
                <a:cs typeface="Times New Roman"/>
              </a:rPr>
              <a:t>Prima </a:t>
            </a:r>
            <a:r>
              <a:rPr sz="1200" spc="-5" dirty="0">
                <a:latin typeface="Times New Roman"/>
                <a:cs typeface="Times New Roman"/>
              </a:rPr>
              <a:t>Sorgente </a:t>
            </a:r>
            <a:r>
              <a:rPr sz="1200" dirty="0">
                <a:latin typeface="Times New Roman"/>
                <a:cs typeface="Times New Roman"/>
              </a:rPr>
              <a:t>e le personalità </a:t>
            </a:r>
            <a:r>
              <a:rPr sz="1200" spc="-5" dirty="0">
                <a:latin typeface="Times New Roman"/>
                <a:cs typeface="Times New Roman"/>
              </a:rPr>
              <a:t>della Terza Sorgente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reciprocamente contattabili; ogni personalità </a:t>
            </a:r>
            <a:r>
              <a:rPr sz="1200" dirty="0">
                <a:latin typeface="Times New Roman"/>
                <a:cs typeface="Times New Roman"/>
              </a:rPr>
              <a:t>è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contattabile.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94615" algn="just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(106.8) 9:8.10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Padre conferisce la </a:t>
            </a:r>
            <a:r>
              <a:rPr sz="1200" spc="-5" dirty="0">
                <a:latin typeface="Times New Roman"/>
                <a:cs typeface="Times New Roman"/>
              </a:rPr>
              <a:t>personalità per </a:t>
            </a:r>
            <a:r>
              <a:rPr sz="1200" dirty="0">
                <a:latin typeface="Times New Roman"/>
                <a:cs typeface="Times New Roman"/>
              </a:rPr>
              <a:t>sua </a:t>
            </a:r>
            <a:r>
              <a:rPr sz="1200" spc="-5" dirty="0">
                <a:latin typeface="Times New Roman"/>
                <a:cs typeface="Times New Roman"/>
              </a:rPr>
              <a:t>libera </a:t>
            </a:r>
            <a:r>
              <a:rPr sz="1200" dirty="0">
                <a:latin typeface="Times New Roman"/>
                <a:cs typeface="Times New Roman"/>
              </a:rPr>
              <a:t>volontà personale. </a:t>
            </a:r>
            <a:r>
              <a:rPr sz="1200" spc="5" dirty="0">
                <a:latin typeface="Times New Roman"/>
                <a:cs typeface="Times New Roman"/>
              </a:rPr>
              <a:t>Sul </a:t>
            </a:r>
            <a:r>
              <a:rPr sz="1200" spc="-5" dirty="0">
                <a:latin typeface="Times New Roman"/>
                <a:cs typeface="Times New Roman"/>
              </a:rPr>
              <a:t>perché </a:t>
            </a:r>
            <a:r>
              <a:rPr sz="1200" dirty="0">
                <a:latin typeface="Times New Roman"/>
                <a:cs typeface="Times New Roman"/>
              </a:rPr>
              <a:t>lo faccia noi possiamo solo </a:t>
            </a:r>
            <a:r>
              <a:rPr sz="1200" spc="-5" dirty="0">
                <a:latin typeface="Times New Roman"/>
                <a:cs typeface="Times New Roman"/>
              </a:rPr>
              <a:t>formulare delle  ipotesi; come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faccia </a:t>
            </a:r>
            <a:r>
              <a:rPr sz="1200" dirty="0">
                <a:latin typeface="Times New Roman"/>
                <a:cs typeface="Times New Roman"/>
              </a:rPr>
              <a:t>non lo </a:t>
            </a:r>
            <a:r>
              <a:rPr sz="1200" spc="-5" dirty="0">
                <a:latin typeface="Times New Roman"/>
                <a:cs typeface="Times New Roman"/>
              </a:rPr>
              <a:t>sappiamo. Né </a:t>
            </a:r>
            <a:r>
              <a:rPr sz="1200" dirty="0">
                <a:latin typeface="Times New Roman"/>
                <a:cs typeface="Times New Roman"/>
              </a:rPr>
              <a:t>sappiamo </a:t>
            </a:r>
            <a:r>
              <a:rPr sz="1200" spc="-5" dirty="0">
                <a:latin typeface="Times New Roman"/>
                <a:cs typeface="Times New Roman"/>
              </a:rPr>
              <a:t>perché </a:t>
            </a:r>
            <a:r>
              <a:rPr sz="1200" dirty="0">
                <a:latin typeface="Times New Roman"/>
                <a:cs typeface="Times New Roman"/>
              </a:rPr>
              <a:t>la Terza </a:t>
            </a:r>
            <a:r>
              <a:rPr sz="1200" spc="-5" dirty="0">
                <a:latin typeface="Times New Roman"/>
                <a:cs typeface="Times New Roman"/>
              </a:rPr>
              <a:t>Sorgente conferisca </a:t>
            </a:r>
            <a:r>
              <a:rPr sz="1200" dirty="0">
                <a:latin typeface="Times New Roman"/>
                <a:cs typeface="Times New Roman"/>
              </a:rPr>
              <a:t>personalità non </a:t>
            </a:r>
            <a:r>
              <a:rPr sz="1200" spc="-5" dirty="0">
                <a:latin typeface="Times New Roman"/>
                <a:cs typeface="Times New Roman"/>
              </a:rPr>
              <a:t>del Padre, </a:t>
            </a:r>
            <a:r>
              <a:rPr sz="1200" dirty="0">
                <a:latin typeface="Times New Roman"/>
                <a:cs typeface="Times New Roman"/>
              </a:rPr>
              <a:t>ma lo </a:t>
            </a:r>
            <a:r>
              <a:rPr sz="1200" spc="5" dirty="0">
                <a:latin typeface="Times New Roman"/>
                <a:cs typeface="Times New Roman"/>
              </a:rPr>
              <a:t>Spirito  </a:t>
            </a:r>
            <a:r>
              <a:rPr sz="1200" spc="-5" dirty="0">
                <a:latin typeface="Times New Roman"/>
                <a:cs typeface="Times New Roman"/>
              </a:rPr>
              <a:t>Infinito fa questo </a:t>
            </a:r>
            <a:r>
              <a:rPr sz="1200" dirty="0">
                <a:latin typeface="Times New Roman"/>
                <a:cs typeface="Times New Roman"/>
              </a:rPr>
              <a:t>per proprio conto, in </a:t>
            </a:r>
            <a:r>
              <a:rPr sz="1200" spc="-5" dirty="0">
                <a:latin typeface="Times New Roman"/>
                <a:cs typeface="Times New Roman"/>
              </a:rPr>
              <a:t>congiunzione creativa con </a:t>
            </a:r>
            <a:r>
              <a:rPr sz="1200" dirty="0">
                <a:latin typeface="Times New Roman"/>
                <a:cs typeface="Times New Roman"/>
              </a:rPr>
              <a:t>il Figlio </a:t>
            </a:r>
            <a:r>
              <a:rPr sz="1200" spc="-5" dirty="0">
                <a:latin typeface="Times New Roman"/>
                <a:cs typeface="Times New Roman"/>
              </a:rPr>
              <a:t>Eterno ed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numerosi </a:t>
            </a:r>
            <a:r>
              <a:rPr sz="1200" dirty="0">
                <a:latin typeface="Times New Roman"/>
                <a:cs typeface="Times New Roman"/>
              </a:rPr>
              <a:t>modi a voi </a:t>
            </a:r>
            <a:r>
              <a:rPr sz="1200" spc="-5" dirty="0">
                <a:latin typeface="Times New Roman"/>
                <a:cs typeface="Times New Roman"/>
              </a:rPr>
              <a:t>sconosciuti. </a:t>
            </a:r>
            <a:r>
              <a:rPr sz="1200" spc="-15" dirty="0">
                <a:latin typeface="Times New Roman"/>
                <a:cs typeface="Times New Roman"/>
              </a:rPr>
              <a:t>Lo </a:t>
            </a:r>
            <a:r>
              <a:rPr sz="1200" dirty="0">
                <a:latin typeface="Times New Roman"/>
                <a:cs typeface="Times New Roman"/>
              </a:rPr>
              <a:t>Spirito  </a:t>
            </a:r>
            <a:r>
              <a:rPr sz="1200" spc="-5" dirty="0">
                <a:latin typeface="Times New Roman"/>
                <a:cs typeface="Times New Roman"/>
              </a:rPr>
              <a:t>Infinito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anche agire per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Padre conferendo personalità della </a:t>
            </a:r>
            <a:r>
              <a:rPr sz="1200" dirty="0">
                <a:latin typeface="Times New Roman"/>
                <a:cs typeface="Times New Roman"/>
              </a:rPr>
              <a:t>Prima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Sorgente.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1874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(106.9) 9:8.11 </a:t>
            </a:r>
            <a:r>
              <a:rPr sz="1200" spc="-5" dirty="0">
                <a:latin typeface="Times New Roman"/>
                <a:cs typeface="Times New Roman"/>
              </a:rPr>
              <a:t>Vi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numerosi </a:t>
            </a:r>
            <a:r>
              <a:rPr sz="1200" dirty="0">
                <a:latin typeface="Times New Roman"/>
                <a:cs typeface="Times New Roman"/>
              </a:rPr>
              <a:t>tipi di </a:t>
            </a:r>
            <a:r>
              <a:rPr sz="1200" spc="-5" dirty="0">
                <a:latin typeface="Times New Roman"/>
                <a:cs typeface="Times New Roman"/>
              </a:rPr>
              <a:t>personalità della Terza Sorgente. </a:t>
            </a:r>
            <a:r>
              <a:rPr sz="1200" spc="-10" dirty="0">
                <a:latin typeface="Times New Roman"/>
                <a:cs typeface="Times New Roman"/>
              </a:rPr>
              <a:t>Lo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Infinito </a:t>
            </a:r>
            <a:r>
              <a:rPr sz="1200" dirty="0">
                <a:latin typeface="Times New Roman"/>
                <a:cs typeface="Times New Roman"/>
              </a:rPr>
              <a:t>conferisce personalità </a:t>
            </a:r>
            <a:r>
              <a:rPr sz="1200" spc="-5" dirty="0">
                <a:latin typeface="Times New Roman"/>
                <a:cs typeface="Times New Roman"/>
              </a:rPr>
              <a:t>della Terza Sorgente  </a:t>
            </a:r>
            <a:r>
              <a:rPr sz="1200" dirty="0">
                <a:latin typeface="Times New Roman"/>
                <a:cs typeface="Times New Roman"/>
              </a:rPr>
              <a:t>a molti </a:t>
            </a:r>
            <a:r>
              <a:rPr sz="1200" spc="-5" dirty="0">
                <a:latin typeface="Times New Roman"/>
                <a:cs typeface="Times New Roman"/>
              </a:rPr>
              <a:t>gruppi che </a:t>
            </a:r>
            <a:r>
              <a:rPr sz="1200" dirty="0">
                <a:latin typeface="Times New Roman"/>
                <a:cs typeface="Times New Roman"/>
              </a:rPr>
              <a:t>non sono inclusi </a:t>
            </a:r>
            <a:r>
              <a:rPr sz="1200" spc="-5" dirty="0">
                <a:latin typeface="Times New Roman"/>
                <a:cs typeface="Times New Roman"/>
              </a:rPr>
              <a:t>nel circuito della personalità del </a:t>
            </a:r>
            <a:r>
              <a:rPr sz="1200" dirty="0">
                <a:latin typeface="Times New Roman"/>
                <a:cs typeface="Times New Roman"/>
              </a:rPr>
              <a:t>Padre, </a:t>
            </a:r>
            <a:r>
              <a:rPr sz="1200" spc="-5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a certi </a:t>
            </a:r>
            <a:r>
              <a:rPr sz="1200" spc="-5" dirty="0">
                <a:latin typeface="Times New Roman"/>
                <a:cs typeface="Times New Roman"/>
              </a:rPr>
              <a:t>direttori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potere. </a:t>
            </a:r>
            <a:r>
              <a:rPr sz="1200" dirty="0">
                <a:latin typeface="Times New Roman"/>
                <a:cs typeface="Times New Roman"/>
              </a:rPr>
              <a:t>Allo </a:t>
            </a:r>
            <a:r>
              <a:rPr sz="1200" spc="-5" dirty="0">
                <a:latin typeface="Times New Roman"/>
                <a:cs typeface="Times New Roman"/>
              </a:rPr>
              <a:t>stesso </a:t>
            </a:r>
            <a:r>
              <a:rPr sz="1200" spc="5" dirty="0">
                <a:latin typeface="Times New Roman"/>
                <a:cs typeface="Times New Roman"/>
              </a:rPr>
              <a:t>modo </a:t>
            </a:r>
            <a:r>
              <a:rPr sz="1200" dirty="0">
                <a:latin typeface="Times New Roman"/>
                <a:cs typeface="Times New Roman"/>
              </a:rPr>
              <a:t>lo  Spirito </a:t>
            </a:r>
            <a:r>
              <a:rPr sz="1200" spc="-5" dirty="0">
                <a:latin typeface="Times New Roman"/>
                <a:cs typeface="Times New Roman"/>
              </a:rPr>
              <a:t>Infinito tratta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personalità numerosi gruppi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esseri, quali gli </a:t>
            </a:r>
            <a:r>
              <a:rPr sz="1200" dirty="0">
                <a:latin typeface="Times New Roman"/>
                <a:cs typeface="Times New Roman"/>
              </a:rPr>
              <a:t>Spiriti </a:t>
            </a:r>
            <a:r>
              <a:rPr sz="1200" spc="-5" dirty="0">
                <a:latin typeface="Times New Roman"/>
                <a:cs typeface="Times New Roman"/>
              </a:rPr>
              <a:t>Creativi, </a:t>
            </a:r>
            <a:r>
              <a:rPr sz="1200" spc="10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sono una </a:t>
            </a:r>
            <a:r>
              <a:rPr sz="1200" spc="-5" dirty="0">
                <a:latin typeface="Times New Roman"/>
                <a:cs typeface="Times New Roman"/>
              </a:rPr>
              <a:t>classe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sé nelle </a:t>
            </a:r>
            <a:r>
              <a:rPr sz="1200" dirty="0">
                <a:latin typeface="Times New Roman"/>
                <a:cs typeface="Times New Roman"/>
              </a:rPr>
              <a:t>loro  </a:t>
            </a:r>
            <a:r>
              <a:rPr sz="1200" spc="-5" dirty="0">
                <a:latin typeface="Times New Roman"/>
                <a:cs typeface="Times New Roman"/>
              </a:rPr>
              <a:t>relazioni con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creature messe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circuito dal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Padre.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14935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(106.10) 9:8.12 </a:t>
            </a:r>
            <a:r>
              <a:rPr sz="1200" spc="-5" dirty="0">
                <a:latin typeface="Times New Roman"/>
                <a:cs typeface="Times New Roman"/>
              </a:rPr>
              <a:t>Sia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personalità della </a:t>
            </a:r>
            <a:r>
              <a:rPr sz="1200" dirty="0">
                <a:latin typeface="Times New Roman"/>
                <a:cs typeface="Times New Roman"/>
              </a:rPr>
              <a:t>Prima </a:t>
            </a:r>
            <a:r>
              <a:rPr sz="1200" spc="-5" dirty="0">
                <a:latin typeface="Times New Roman"/>
                <a:cs typeface="Times New Roman"/>
              </a:rPr>
              <a:t>Sorgente che quelle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Terza </a:t>
            </a:r>
            <a:r>
              <a:rPr sz="1200" dirty="0">
                <a:latin typeface="Times New Roman"/>
                <a:cs typeface="Times New Roman"/>
              </a:rPr>
              <a:t>Sorgente sono dotate di tutto </a:t>
            </a:r>
            <a:r>
              <a:rPr sz="1200" spc="-5" dirty="0">
                <a:latin typeface="Times New Roman"/>
                <a:cs typeface="Times New Roman"/>
              </a:rPr>
              <a:t>ciò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uomini </a:t>
            </a:r>
            <a:r>
              <a:rPr sz="1200" spc="-5" dirty="0">
                <a:latin typeface="Times New Roman"/>
                <a:cs typeface="Times New Roman"/>
              </a:rPr>
              <a:t>associano  al concetto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personalità, ed </a:t>
            </a:r>
            <a:r>
              <a:rPr sz="1200" dirty="0">
                <a:latin typeface="Times New Roman"/>
                <a:cs typeface="Times New Roman"/>
              </a:rPr>
              <a:t>anche di più. </a:t>
            </a:r>
            <a:r>
              <a:rPr sz="1200" spc="-5" dirty="0">
                <a:latin typeface="Times New Roman"/>
                <a:cs typeface="Times New Roman"/>
              </a:rPr>
              <a:t>Esse </a:t>
            </a:r>
            <a:r>
              <a:rPr sz="1200" dirty="0">
                <a:latin typeface="Times New Roman"/>
                <a:cs typeface="Times New Roman"/>
              </a:rPr>
              <a:t>hanno menti </a:t>
            </a:r>
            <a:r>
              <a:rPr sz="1200" spc="-5" dirty="0">
                <a:latin typeface="Times New Roman"/>
                <a:cs typeface="Times New Roman"/>
              </a:rPr>
              <a:t>comprendenti memoria, ragione, giudizio, immaginazione creativa,  associazione d’idee, decisione, scelta </a:t>
            </a:r>
            <a:r>
              <a:rPr sz="1200" dirty="0">
                <a:latin typeface="Times New Roman"/>
                <a:cs typeface="Times New Roman"/>
              </a:rPr>
              <a:t>e numerosi </a:t>
            </a:r>
            <a:r>
              <a:rPr sz="1200" spc="-5" dirty="0">
                <a:latin typeface="Times New Roman"/>
                <a:cs typeface="Times New Roman"/>
              </a:rPr>
              <a:t>poteri </a:t>
            </a:r>
            <a:r>
              <a:rPr sz="1200" dirty="0">
                <a:latin typeface="Times New Roman"/>
                <a:cs typeface="Times New Roman"/>
              </a:rPr>
              <a:t>intellettuali </a:t>
            </a:r>
            <a:r>
              <a:rPr sz="1200" spc="-5" dirty="0">
                <a:latin typeface="Times New Roman"/>
                <a:cs typeface="Times New Roman"/>
              </a:rPr>
              <a:t>addizionali completamente sconosciuti ai mortali. </a:t>
            </a:r>
            <a:r>
              <a:rPr sz="1200" spc="5" dirty="0">
                <a:latin typeface="Times New Roman"/>
                <a:cs typeface="Times New Roman"/>
              </a:rPr>
              <a:t>Salvo  </a:t>
            </a:r>
            <a:r>
              <a:rPr sz="1200" spc="-5" dirty="0">
                <a:latin typeface="Times New Roman"/>
                <a:cs typeface="Times New Roman"/>
              </a:rPr>
              <a:t>qualche </a:t>
            </a:r>
            <a:r>
              <a:rPr sz="1200" dirty="0">
                <a:latin typeface="Times New Roman"/>
                <a:cs typeface="Times New Roman"/>
              </a:rPr>
              <a:t>eccezione,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ordini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vi sono </a:t>
            </a:r>
            <a:r>
              <a:rPr sz="1200" spc="-5" dirty="0">
                <a:latin typeface="Times New Roman"/>
                <a:cs typeface="Times New Roman"/>
              </a:rPr>
              <a:t>rivelati possiedono forma </a:t>
            </a:r>
            <a:r>
              <a:rPr sz="1200" dirty="0">
                <a:latin typeface="Times New Roman"/>
                <a:cs typeface="Times New Roman"/>
              </a:rPr>
              <a:t>e individualità </a:t>
            </a:r>
            <a:r>
              <a:rPr sz="1200" spc="-5" dirty="0">
                <a:latin typeface="Times New Roman"/>
                <a:cs typeface="Times New Roman"/>
              </a:rPr>
              <a:t>distinte;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esseri reali.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maggior </a:t>
            </a:r>
            <a:r>
              <a:rPr sz="1200" dirty="0">
                <a:latin typeface="Times New Roman"/>
                <a:cs typeface="Times New Roman"/>
              </a:rPr>
              <a:t>parte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45"/>
              </a:lnSpc>
            </a:pPr>
            <a:r>
              <a:rPr sz="1200" dirty="0">
                <a:latin typeface="Times New Roman"/>
                <a:cs typeface="Times New Roman"/>
              </a:rPr>
              <a:t>loro è visibile a tutti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ordini </a:t>
            </a:r>
            <a:r>
              <a:rPr sz="1200" spc="-5" dirty="0">
                <a:latin typeface="Times New Roman"/>
                <a:cs typeface="Times New Roman"/>
              </a:rPr>
              <a:t>d’esistenza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spirituale.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8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185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54670" cy="390969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236854" algn="just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(107.1) 9:8.13 </a:t>
            </a:r>
            <a:r>
              <a:rPr sz="1200" spc="-5" dirty="0">
                <a:latin typeface="Times New Roman"/>
                <a:cs typeface="Times New Roman"/>
              </a:rPr>
              <a:t>Anche </a:t>
            </a:r>
            <a:r>
              <a:rPr sz="1200" dirty="0">
                <a:latin typeface="Times New Roman"/>
                <a:cs typeface="Times New Roman"/>
              </a:rPr>
              <a:t>voi </a:t>
            </a:r>
            <a:r>
              <a:rPr sz="1200" spc="-5" dirty="0">
                <a:latin typeface="Times New Roman"/>
                <a:cs typeface="Times New Roman"/>
              </a:rPr>
              <a:t>sarete capaci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vedere </a:t>
            </a:r>
            <a:r>
              <a:rPr sz="1200" dirty="0">
                <a:latin typeface="Times New Roman"/>
                <a:cs typeface="Times New Roman"/>
              </a:rPr>
              <a:t>i vostri </a:t>
            </a:r>
            <a:r>
              <a:rPr sz="1200" spc="-5" dirty="0">
                <a:latin typeface="Times New Roman"/>
                <a:cs typeface="Times New Roman"/>
              </a:rPr>
              <a:t>associati </a:t>
            </a:r>
            <a:r>
              <a:rPr sz="1200" dirty="0">
                <a:latin typeface="Times New Roman"/>
                <a:cs typeface="Times New Roman"/>
              </a:rPr>
              <a:t>spirituali </a:t>
            </a:r>
            <a:r>
              <a:rPr sz="1200" spc="-5" dirty="0">
                <a:latin typeface="Times New Roman"/>
                <a:cs typeface="Times New Roman"/>
              </a:rPr>
              <a:t>degli </a:t>
            </a:r>
            <a:r>
              <a:rPr sz="1200" dirty="0">
                <a:latin typeface="Times New Roman"/>
                <a:cs typeface="Times New Roman"/>
              </a:rPr>
              <a:t>ordini inferiori non appena </a:t>
            </a:r>
            <a:r>
              <a:rPr sz="1200" spc="-5" dirty="0">
                <a:latin typeface="Times New Roman"/>
                <a:cs typeface="Times New Roman"/>
              </a:rPr>
              <a:t>sarete liberati dalla </a:t>
            </a:r>
            <a:r>
              <a:rPr sz="1200" dirty="0">
                <a:latin typeface="Times New Roman"/>
                <a:cs typeface="Times New Roman"/>
              </a:rPr>
              <a:t>vista  limitata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vostri </a:t>
            </a:r>
            <a:r>
              <a:rPr sz="1200" spc="-5" dirty="0">
                <a:latin typeface="Times New Roman"/>
                <a:cs typeface="Times New Roman"/>
              </a:rPr>
              <a:t>occhi materiali </a:t>
            </a:r>
            <a:r>
              <a:rPr sz="1200" dirty="0">
                <a:latin typeface="Times New Roman"/>
                <a:cs typeface="Times New Roman"/>
              </a:rPr>
              <a:t>attuali e </a:t>
            </a:r>
            <a:r>
              <a:rPr sz="1200" spc="-5" dirty="0">
                <a:latin typeface="Times New Roman"/>
                <a:cs typeface="Times New Roman"/>
              </a:rPr>
              <a:t>sarete </a:t>
            </a:r>
            <a:r>
              <a:rPr sz="1200" dirty="0">
                <a:latin typeface="Times New Roman"/>
                <a:cs typeface="Times New Roman"/>
              </a:rPr>
              <a:t>dotati di una </a:t>
            </a:r>
            <a:r>
              <a:rPr sz="1200" spc="-5" dirty="0">
                <a:latin typeface="Times New Roman"/>
                <a:cs typeface="Times New Roman"/>
              </a:rPr>
              <a:t>forma </a:t>
            </a:r>
            <a:r>
              <a:rPr sz="1200" dirty="0">
                <a:latin typeface="Times New Roman"/>
                <a:cs typeface="Times New Roman"/>
              </a:rPr>
              <a:t>morontiale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accresciuta </a:t>
            </a:r>
            <a:r>
              <a:rPr sz="1200" spc="-5" dirty="0">
                <a:latin typeface="Times New Roman"/>
                <a:cs typeface="Times New Roman"/>
              </a:rPr>
              <a:t>sensibilità alla </a:t>
            </a:r>
            <a:r>
              <a:rPr sz="1200" dirty="0">
                <a:latin typeface="Times New Roman"/>
                <a:cs typeface="Times New Roman"/>
              </a:rPr>
              <a:t>realtà </a:t>
            </a:r>
            <a:r>
              <a:rPr sz="1200" spc="-5" dirty="0">
                <a:latin typeface="Times New Roman"/>
                <a:cs typeface="Times New Roman"/>
              </a:rPr>
              <a:t>delle  cose spirituali.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(107.2) 9:8.14 </a:t>
            </a:r>
            <a:r>
              <a:rPr sz="1200" i="1" spc="-5" dirty="0">
                <a:latin typeface="Times New Roman"/>
                <a:cs typeface="Times New Roman"/>
              </a:rPr>
              <a:t>La </a:t>
            </a:r>
            <a:r>
              <a:rPr sz="1200" i="1" dirty="0">
                <a:latin typeface="Times New Roman"/>
                <a:cs typeface="Times New Roman"/>
              </a:rPr>
              <a:t>famiglia </a:t>
            </a:r>
            <a:r>
              <a:rPr sz="1200" i="1" spc="-5" dirty="0">
                <a:latin typeface="Times New Roman"/>
                <a:cs typeface="Times New Roman"/>
              </a:rPr>
              <a:t>funzionale della Terza </a:t>
            </a:r>
            <a:r>
              <a:rPr sz="1200" i="1" dirty="0">
                <a:latin typeface="Times New Roman"/>
                <a:cs typeface="Times New Roman"/>
              </a:rPr>
              <a:t>Sorgente e </a:t>
            </a:r>
            <a:r>
              <a:rPr sz="1200" i="1" spc="-5" dirty="0">
                <a:latin typeface="Times New Roman"/>
                <a:cs typeface="Times New Roman"/>
              </a:rPr>
              <a:t>Centro, </a:t>
            </a:r>
            <a:r>
              <a:rPr sz="1200" dirty="0">
                <a:latin typeface="Times New Roman"/>
                <a:cs typeface="Times New Roman"/>
              </a:rPr>
              <a:t>com’è rivelata in queste </a:t>
            </a:r>
            <a:r>
              <a:rPr sz="1200" spc="-5" dirty="0">
                <a:latin typeface="Times New Roman"/>
                <a:cs typeface="Times New Roman"/>
              </a:rPr>
              <a:t>esposizioni, si </a:t>
            </a:r>
            <a:r>
              <a:rPr sz="1200" dirty="0">
                <a:latin typeface="Times New Roman"/>
                <a:cs typeface="Times New Roman"/>
              </a:rPr>
              <a:t>divide in tre </a:t>
            </a:r>
            <a:r>
              <a:rPr sz="1200" spc="-5" dirty="0">
                <a:latin typeface="Times New Roman"/>
                <a:cs typeface="Times New Roman"/>
              </a:rPr>
              <a:t>grandi</a:t>
            </a:r>
            <a:r>
              <a:rPr sz="1200" spc="-8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gruppi:</a:t>
            </a:r>
            <a:endParaRPr sz="1200">
              <a:latin typeface="Times New Roman"/>
              <a:cs typeface="Times New Roman"/>
            </a:endParaRPr>
          </a:p>
          <a:p>
            <a:pPr marL="533400">
              <a:lnSpc>
                <a:spcPct val="100000"/>
              </a:lnSpc>
              <a:spcBef>
                <a:spcPts val="135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(107.3) 9:8.15 </a:t>
            </a:r>
            <a:r>
              <a:rPr sz="1200" spc="-15" dirty="0">
                <a:latin typeface="Times New Roman"/>
                <a:cs typeface="Times New Roman"/>
              </a:rPr>
              <a:t>I. </a:t>
            </a:r>
            <a:r>
              <a:rPr sz="1200" i="1" spc="-5" dirty="0">
                <a:latin typeface="Times New Roman"/>
                <a:cs typeface="Times New Roman"/>
              </a:rPr>
              <a:t>Gli </a:t>
            </a:r>
            <a:r>
              <a:rPr sz="1200" i="1" dirty="0">
                <a:latin typeface="Times New Roman"/>
                <a:cs typeface="Times New Roman"/>
              </a:rPr>
              <a:t>Spiriti </a:t>
            </a:r>
            <a:r>
              <a:rPr sz="1200" i="1" spc="-5" dirty="0">
                <a:latin typeface="Times New Roman"/>
                <a:cs typeface="Times New Roman"/>
              </a:rPr>
              <a:t>Supremi. </a:t>
            </a:r>
            <a:r>
              <a:rPr sz="1200" spc="-5" dirty="0">
                <a:latin typeface="Times New Roman"/>
                <a:cs typeface="Times New Roman"/>
              </a:rPr>
              <a:t>Un gruppo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origine composita che comprende, </a:t>
            </a:r>
            <a:r>
              <a:rPr sz="1200" dirty="0">
                <a:latin typeface="Times New Roman"/>
                <a:cs typeface="Times New Roman"/>
              </a:rPr>
              <a:t>tra </a:t>
            </a:r>
            <a:r>
              <a:rPr sz="1200" spc="-5" dirty="0">
                <a:latin typeface="Times New Roman"/>
                <a:cs typeface="Times New Roman"/>
              </a:rPr>
              <a:t>gli altri, gli </a:t>
            </a:r>
            <a:r>
              <a:rPr sz="1200" dirty="0">
                <a:latin typeface="Times New Roman"/>
                <a:cs typeface="Times New Roman"/>
              </a:rPr>
              <a:t>ordini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seguenti:</a:t>
            </a:r>
            <a:endParaRPr sz="1200">
              <a:latin typeface="Times New Roman"/>
              <a:cs typeface="Times New Roman"/>
            </a:endParaRPr>
          </a:p>
          <a:p>
            <a:pPr marL="990600">
              <a:lnSpc>
                <a:spcPct val="100000"/>
              </a:lnSpc>
              <a:spcBef>
                <a:spcPts val="134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(107.4) 9:8.16 </a:t>
            </a:r>
            <a:r>
              <a:rPr sz="1200" dirty="0">
                <a:latin typeface="Times New Roman"/>
                <a:cs typeface="Times New Roman"/>
              </a:rPr>
              <a:t>1. I </a:t>
            </a:r>
            <a:r>
              <a:rPr sz="1200" spc="-5" dirty="0">
                <a:latin typeface="Times New Roman"/>
                <a:cs typeface="Times New Roman"/>
              </a:rPr>
              <a:t>Sette </a:t>
            </a:r>
            <a:r>
              <a:rPr sz="1200" dirty="0">
                <a:latin typeface="Times New Roman"/>
                <a:cs typeface="Times New Roman"/>
              </a:rPr>
              <a:t>Spiriti </a:t>
            </a:r>
            <a:r>
              <a:rPr sz="1200" spc="-5" dirty="0">
                <a:latin typeface="Times New Roman"/>
                <a:cs typeface="Times New Roman"/>
              </a:rPr>
              <a:t>Maestri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-204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Paradiso.</a:t>
            </a:r>
            <a:endParaRPr sz="1200">
              <a:latin typeface="Times New Roman"/>
              <a:cs typeface="Times New Roman"/>
            </a:endParaRPr>
          </a:p>
          <a:p>
            <a:pPr marL="990600">
              <a:lnSpc>
                <a:spcPct val="100000"/>
              </a:lnSpc>
              <a:spcBef>
                <a:spcPts val="133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(107.5) 9:8.17 </a:t>
            </a:r>
            <a:r>
              <a:rPr sz="1200" dirty="0">
                <a:latin typeface="Times New Roman"/>
                <a:cs typeface="Times New Roman"/>
              </a:rPr>
              <a:t>2.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Spiriti </a:t>
            </a:r>
            <a:r>
              <a:rPr sz="1200" spc="-5" dirty="0">
                <a:latin typeface="Times New Roman"/>
                <a:cs typeface="Times New Roman"/>
              </a:rPr>
              <a:t>Riflettivi </a:t>
            </a:r>
            <a:r>
              <a:rPr sz="1200" dirty="0">
                <a:latin typeface="Times New Roman"/>
                <a:cs typeface="Times New Roman"/>
              </a:rPr>
              <a:t>dei</a:t>
            </a:r>
            <a:r>
              <a:rPr sz="1200" spc="-1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Superuniversi.</a:t>
            </a:r>
            <a:endParaRPr sz="1200">
              <a:latin typeface="Times New Roman"/>
              <a:cs typeface="Times New Roman"/>
            </a:endParaRPr>
          </a:p>
          <a:p>
            <a:pPr marL="990600">
              <a:lnSpc>
                <a:spcPct val="100000"/>
              </a:lnSpc>
              <a:spcBef>
                <a:spcPts val="134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(107.6) 9:8.18 </a:t>
            </a:r>
            <a:r>
              <a:rPr sz="1200" dirty="0">
                <a:latin typeface="Times New Roman"/>
                <a:cs typeface="Times New Roman"/>
              </a:rPr>
              <a:t>3.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Spiriti </a:t>
            </a:r>
            <a:r>
              <a:rPr sz="1200" spc="-5" dirty="0">
                <a:latin typeface="Times New Roman"/>
                <a:cs typeface="Times New Roman"/>
              </a:rPr>
              <a:t>Creativi degli Universi</a:t>
            </a:r>
            <a:r>
              <a:rPr sz="1200" spc="-1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Locali.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50">
              <a:latin typeface="Times New Roman"/>
              <a:cs typeface="Times New Roman"/>
            </a:endParaRPr>
          </a:p>
          <a:p>
            <a:pPr marL="533400" marR="1137920">
              <a:lnSpc>
                <a:spcPts val="137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(107.7) 9:8.19 </a:t>
            </a:r>
            <a:r>
              <a:rPr sz="1200" spc="-10" dirty="0">
                <a:latin typeface="Times New Roman"/>
                <a:cs typeface="Times New Roman"/>
              </a:rPr>
              <a:t>II. </a:t>
            </a:r>
            <a:r>
              <a:rPr sz="1200" i="1" dirty="0">
                <a:latin typeface="Times New Roman"/>
                <a:cs typeface="Times New Roman"/>
              </a:rPr>
              <a:t>I </a:t>
            </a:r>
            <a:r>
              <a:rPr sz="1200" i="1" spc="-5" dirty="0">
                <a:latin typeface="Times New Roman"/>
                <a:cs typeface="Times New Roman"/>
              </a:rPr>
              <a:t>Direttori </a:t>
            </a:r>
            <a:r>
              <a:rPr sz="1200" i="1" dirty="0">
                <a:latin typeface="Times New Roman"/>
                <a:cs typeface="Times New Roman"/>
              </a:rPr>
              <a:t>di </a:t>
            </a:r>
            <a:r>
              <a:rPr sz="1200" i="1" spc="-5" dirty="0">
                <a:latin typeface="Times New Roman"/>
                <a:cs typeface="Times New Roman"/>
              </a:rPr>
              <a:t>Potere. </a:t>
            </a:r>
            <a:r>
              <a:rPr sz="1200" spc="-5" dirty="0">
                <a:latin typeface="Times New Roman"/>
                <a:cs typeface="Times New Roman"/>
              </a:rPr>
              <a:t>Un gruppo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creature ed agenti </a:t>
            </a:r>
            <a:r>
              <a:rPr sz="1200" dirty="0">
                <a:latin typeface="Times New Roman"/>
                <a:cs typeface="Times New Roman"/>
              </a:rPr>
              <a:t>di controllo </a:t>
            </a:r>
            <a:r>
              <a:rPr sz="1200" spc="-5" dirty="0">
                <a:latin typeface="Times New Roman"/>
                <a:cs typeface="Times New Roman"/>
              </a:rPr>
              <a:t>che opera </a:t>
            </a:r>
            <a:r>
              <a:rPr sz="1200" dirty="0">
                <a:latin typeface="Times New Roman"/>
                <a:cs typeface="Times New Roman"/>
              </a:rPr>
              <a:t>in tutto lo spazio  </a:t>
            </a:r>
            <a:r>
              <a:rPr sz="1200" spc="-5" dirty="0">
                <a:latin typeface="Times New Roman"/>
                <a:cs typeface="Times New Roman"/>
              </a:rPr>
              <a:t>organizzato.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533400" marR="57277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(107.8) 9:8.20 </a:t>
            </a:r>
            <a:r>
              <a:rPr sz="1200" spc="-10" dirty="0">
                <a:latin typeface="Times New Roman"/>
                <a:cs typeface="Times New Roman"/>
              </a:rPr>
              <a:t>III. </a:t>
            </a:r>
            <a:r>
              <a:rPr sz="1200" i="1" spc="-5" dirty="0">
                <a:latin typeface="Times New Roman"/>
                <a:cs typeface="Times New Roman"/>
              </a:rPr>
              <a:t>Le </a:t>
            </a:r>
            <a:r>
              <a:rPr sz="1200" i="1" dirty="0">
                <a:latin typeface="Times New Roman"/>
                <a:cs typeface="Times New Roman"/>
              </a:rPr>
              <a:t>Personalità dello Spirito </a:t>
            </a:r>
            <a:r>
              <a:rPr sz="1200" i="1" spc="-5" dirty="0">
                <a:latin typeface="Times New Roman"/>
                <a:cs typeface="Times New Roman"/>
              </a:rPr>
              <a:t>Infinito. </a:t>
            </a:r>
            <a:r>
              <a:rPr sz="1200" spc="-5" dirty="0">
                <a:latin typeface="Times New Roman"/>
                <a:cs typeface="Times New Roman"/>
              </a:rPr>
              <a:t>Questa designazione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implica necessariamente che </a:t>
            </a:r>
            <a:r>
              <a:rPr sz="1200" dirty="0">
                <a:latin typeface="Times New Roman"/>
                <a:cs typeface="Times New Roman"/>
              </a:rPr>
              <a:t>tali esseri  siano </a:t>
            </a:r>
            <a:r>
              <a:rPr sz="1200" spc="-5" dirty="0">
                <a:latin typeface="Times New Roman"/>
                <a:cs typeface="Times New Roman"/>
              </a:rPr>
              <a:t>personalità della </a:t>
            </a:r>
            <a:r>
              <a:rPr sz="1200" dirty="0">
                <a:latin typeface="Times New Roman"/>
                <a:cs typeface="Times New Roman"/>
              </a:rPr>
              <a:t>Terza </a:t>
            </a:r>
            <a:r>
              <a:rPr sz="1200" spc="-5" dirty="0">
                <a:latin typeface="Times New Roman"/>
                <a:cs typeface="Times New Roman"/>
              </a:rPr>
              <a:t>Sorgente, benché </a:t>
            </a:r>
            <a:r>
              <a:rPr sz="1200" dirty="0">
                <a:latin typeface="Times New Roman"/>
                <a:cs typeface="Times New Roman"/>
              </a:rPr>
              <a:t>alcuni di loro siano </a:t>
            </a:r>
            <a:r>
              <a:rPr sz="1200" spc="-5" dirty="0">
                <a:latin typeface="Times New Roman"/>
                <a:cs typeface="Times New Roman"/>
              </a:rPr>
              <a:t>unici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creature </a:t>
            </a:r>
            <a:r>
              <a:rPr sz="1200" dirty="0">
                <a:latin typeface="Times New Roman"/>
                <a:cs typeface="Times New Roman"/>
              </a:rPr>
              <a:t>dotate di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volontà.</a:t>
            </a:r>
            <a:endParaRPr sz="1200">
              <a:latin typeface="Times New Roman"/>
              <a:cs typeface="Times New Roman"/>
            </a:endParaRPr>
          </a:p>
          <a:p>
            <a:pPr marL="533400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Generalmente esse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raggruppate </a:t>
            </a:r>
            <a:r>
              <a:rPr sz="1200" dirty="0">
                <a:latin typeface="Times New Roman"/>
                <a:cs typeface="Times New Roman"/>
              </a:rPr>
              <a:t>in tre classificazioni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maggiori: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150">
              <a:latin typeface="Times New Roman"/>
              <a:cs typeface="Times New Roman"/>
            </a:endParaRPr>
          </a:p>
          <a:p>
            <a:pPr marL="990600">
              <a:lnSpc>
                <a:spcPct val="1000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(107.9) 9:8.21 </a:t>
            </a:r>
            <a:r>
              <a:rPr sz="1200" dirty="0">
                <a:latin typeface="Times New Roman"/>
                <a:cs typeface="Times New Roman"/>
              </a:rPr>
              <a:t>1. </a:t>
            </a:r>
            <a:r>
              <a:rPr sz="1200" spc="-15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Personalità </a:t>
            </a:r>
            <a:r>
              <a:rPr sz="1200" spc="-5" dirty="0">
                <a:latin typeface="Times New Roman"/>
                <a:cs typeface="Times New Roman"/>
              </a:rPr>
              <a:t>Superiori dello </a:t>
            </a:r>
            <a:r>
              <a:rPr sz="1200" dirty="0">
                <a:latin typeface="Times New Roman"/>
                <a:cs typeface="Times New Roman"/>
              </a:rPr>
              <a:t>Spirito</a:t>
            </a:r>
            <a:r>
              <a:rPr sz="1200" spc="-1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Infinito.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8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186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084184" cy="24968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977900">
              <a:lnSpc>
                <a:spcPct val="100000"/>
              </a:lnSpc>
              <a:spcBef>
                <a:spcPts val="10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(107.10) 9:8.22 </a:t>
            </a:r>
            <a:r>
              <a:rPr sz="1200" dirty="0">
                <a:latin typeface="Times New Roman"/>
                <a:cs typeface="Times New Roman"/>
              </a:rPr>
              <a:t>2. </a:t>
            </a:r>
            <a:r>
              <a:rPr sz="1200" spc="-1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Schiere dei Messaggeri </a:t>
            </a:r>
            <a:r>
              <a:rPr sz="1200" dirty="0">
                <a:latin typeface="Times New Roman"/>
                <a:cs typeface="Times New Roman"/>
              </a:rPr>
              <a:t>dello</a:t>
            </a:r>
            <a:r>
              <a:rPr sz="1200" spc="-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Spazio.</a:t>
            </a:r>
            <a:endParaRPr sz="1200">
              <a:latin typeface="Times New Roman"/>
              <a:cs typeface="Times New Roman"/>
            </a:endParaRPr>
          </a:p>
          <a:p>
            <a:pPr marL="977900">
              <a:lnSpc>
                <a:spcPct val="100000"/>
              </a:lnSpc>
              <a:spcBef>
                <a:spcPts val="133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(107.11) 9:8.23 </a:t>
            </a:r>
            <a:r>
              <a:rPr sz="1200" dirty="0">
                <a:latin typeface="Times New Roman"/>
                <a:cs typeface="Times New Roman"/>
              </a:rPr>
              <a:t>3. </a:t>
            </a:r>
            <a:r>
              <a:rPr sz="1200" spc="-5" dirty="0">
                <a:latin typeface="Times New Roman"/>
                <a:cs typeface="Times New Roman"/>
              </a:rPr>
              <a:t>Gli Spiriti Tutelari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-1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Tempo.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50">
              <a:latin typeface="Times New Roman"/>
              <a:cs typeface="Times New Roman"/>
            </a:endParaRPr>
          </a:p>
          <a:p>
            <a:pPr marL="63500" marR="55880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(107.12) 9:8.24 </a:t>
            </a:r>
            <a:r>
              <a:rPr sz="1200" spc="-5" dirty="0">
                <a:latin typeface="Times New Roman"/>
                <a:cs typeface="Times New Roman"/>
              </a:rPr>
              <a:t>Questi gruppi servono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Paradiso, </a:t>
            </a:r>
            <a:r>
              <a:rPr sz="1200" dirty="0">
                <a:latin typeface="Times New Roman"/>
                <a:cs typeface="Times New Roman"/>
              </a:rPr>
              <a:t>nell’Universo </a:t>
            </a:r>
            <a:r>
              <a:rPr sz="1200" spc="-5" dirty="0">
                <a:latin typeface="Times New Roman"/>
                <a:cs typeface="Times New Roman"/>
              </a:rPr>
              <a:t>centrale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residenziale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nei </a:t>
            </a:r>
            <a:r>
              <a:rPr sz="1200" dirty="0">
                <a:latin typeface="Times New Roman"/>
                <a:cs typeface="Times New Roman"/>
              </a:rPr>
              <a:t>Superuniversi, e </a:t>
            </a:r>
            <a:r>
              <a:rPr sz="1200" spc="-5" dirty="0">
                <a:latin typeface="Times New Roman"/>
                <a:cs typeface="Times New Roman"/>
              </a:rPr>
              <a:t>comprendono ordini che  </a:t>
            </a:r>
            <a:r>
              <a:rPr sz="1200" dirty="0">
                <a:latin typeface="Times New Roman"/>
                <a:cs typeface="Times New Roman"/>
              </a:rPr>
              <a:t>funzionano </a:t>
            </a:r>
            <a:r>
              <a:rPr sz="1200" spc="-5" dirty="0">
                <a:latin typeface="Times New Roman"/>
                <a:cs typeface="Times New Roman"/>
              </a:rPr>
              <a:t>negli </a:t>
            </a:r>
            <a:r>
              <a:rPr sz="1200" dirty="0">
                <a:latin typeface="Times New Roman"/>
                <a:cs typeface="Times New Roman"/>
              </a:rPr>
              <a:t>Universi </a:t>
            </a:r>
            <a:r>
              <a:rPr sz="1200" spc="-5" dirty="0">
                <a:latin typeface="Times New Roman"/>
                <a:cs typeface="Times New Roman"/>
              </a:rPr>
              <a:t>locali come pure </a:t>
            </a:r>
            <a:r>
              <a:rPr sz="1200" dirty="0">
                <a:latin typeface="Times New Roman"/>
                <a:cs typeface="Times New Roman"/>
              </a:rPr>
              <a:t>nelle costellazioni, </a:t>
            </a:r>
            <a:r>
              <a:rPr sz="1200" spc="-5" dirty="0">
                <a:latin typeface="Times New Roman"/>
                <a:cs typeface="Times New Roman"/>
              </a:rPr>
              <a:t>nei sistemi </a:t>
            </a:r>
            <a:r>
              <a:rPr sz="1200" dirty="0">
                <a:latin typeface="Times New Roman"/>
                <a:cs typeface="Times New Roman"/>
              </a:rPr>
              <a:t>e sui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pianeti.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9588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(107.13) 9:8.25 </a:t>
            </a:r>
            <a:r>
              <a:rPr sz="1200" spc="-1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personalità </a:t>
            </a:r>
            <a:r>
              <a:rPr sz="1200" dirty="0">
                <a:latin typeface="Times New Roman"/>
                <a:cs typeface="Times New Roman"/>
              </a:rPr>
              <a:t>spirituali della </a:t>
            </a:r>
            <a:r>
              <a:rPr sz="1200" spc="-5" dirty="0">
                <a:latin typeface="Times New Roman"/>
                <a:cs typeface="Times New Roman"/>
              </a:rPr>
              <a:t>vasta famiglia </a:t>
            </a:r>
            <a:r>
              <a:rPr sz="1200" dirty="0">
                <a:latin typeface="Times New Roman"/>
                <a:cs typeface="Times New Roman"/>
              </a:rPr>
              <a:t>dello Spirito Divino ed </a:t>
            </a:r>
            <a:r>
              <a:rPr sz="1200" spc="-5" dirty="0">
                <a:latin typeface="Times New Roman"/>
                <a:cs typeface="Times New Roman"/>
              </a:rPr>
              <a:t>Infinito sono consacrate per </a:t>
            </a:r>
            <a:r>
              <a:rPr sz="1200" dirty="0">
                <a:latin typeface="Times New Roman"/>
                <a:cs typeface="Times New Roman"/>
              </a:rPr>
              <a:t>sempre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servizio del  </a:t>
            </a:r>
            <a:r>
              <a:rPr sz="1200" spc="-5" dirty="0">
                <a:latin typeface="Times New Roman"/>
                <a:cs typeface="Times New Roman"/>
              </a:rPr>
              <a:t>ministero dell’amore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della misericordia del Figlio verso </a:t>
            </a:r>
            <a:r>
              <a:rPr sz="1200" dirty="0">
                <a:latin typeface="Times New Roman"/>
                <a:cs typeface="Times New Roman"/>
              </a:rPr>
              <a:t>tutte le </a:t>
            </a:r>
            <a:r>
              <a:rPr sz="1200" spc="-5" dirty="0">
                <a:latin typeface="Times New Roman"/>
                <a:cs typeface="Times New Roman"/>
              </a:rPr>
              <a:t>creature intelligenti dei </a:t>
            </a:r>
            <a:r>
              <a:rPr sz="1200" dirty="0">
                <a:latin typeface="Times New Roman"/>
                <a:cs typeface="Times New Roman"/>
              </a:rPr>
              <a:t>mondi </a:t>
            </a:r>
            <a:r>
              <a:rPr sz="1200" spc="-5" dirty="0">
                <a:latin typeface="Times New Roman"/>
                <a:cs typeface="Times New Roman"/>
              </a:rPr>
              <a:t>evoluzionari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5" dirty="0">
                <a:latin typeface="Times New Roman"/>
                <a:cs typeface="Times New Roman"/>
              </a:rPr>
              <a:t>tempo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dello </a:t>
            </a:r>
            <a:r>
              <a:rPr sz="1200" dirty="0">
                <a:latin typeface="Times New Roman"/>
                <a:cs typeface="Times New Roman"/>
              </a:rPr>
              <a:t>spazio. </a:t>
            </a:r>
            <a:r>
              <a:rPr sz="1200" spc="-5" dirty="0">
                <a:latin typeface="Times New Roman"/>
                <a:cs typeface="Times New Roman"/>
              </a:rPr>
              <a:t>Questi esseri </a:t>
            </a:r>
            <a:r>
              <a:rPr sz="1200" dirty="0">
                <a:latin typeface="Times New Roman"/>
                <a:cs typeface="Times New Roman"/>
              </a:rPr>
              <a:t>spirituali costituiscono </a:t>
            </a:r>
            <a:r>
              <a:rPr sz="1200" spc="-5" dirty="0">
                <a:latin typeface="Times New Roman"/>
                <a:cs typeface="Times New Roman"/>
              </a:rPr>
              <a:t>la scala </a:t>
            </a:r>
            <a:r>
              <a:rPr sz="1200" dirty="0">
                <a:latin typeface="Times New Roman"/>
                <a:cs typeface="Times New Roman"/>
              </a:rPr>
              <a:t>vivente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mezzo </a:t>
            </a:r>
            <a:r>
              <a:rPr sz="1200" spc="-5" dirty="0">
                <a:latin typeface="Times New Roman"/>
                <a:cs typeface="Times New Roman"/>
              </a:rPr>
              <a:t>della quale l’uomo </a:t>
            </a:r>
            <a:r>
              <a:rPr sz="1200" dirty="0">
                <a:latin typeface="Times New Roman"/>
                <a:cs typeface="Times New Roman"/>
              </a:rPr>
              <a:t>mortale </a:t>
            </a:r>
            <a:r>
              <a:rPr sz="1200" spc="-5" dirty="0">
                <a:latin typeface="Times New Roman"/>
                <a:cs typeface="Times New Roman"/>
              </a:rPr>
              <a:t>si eleva dal caos </a:t>
            </a:r>
            <a:r>
              <a:rPr sz="1200" dirty="0">
                <a:latin typeface="Times New Roman"/>
                <a:cs typeface="Times New Roman"/>
              </a:rPr>
              <a:t>fino </a:t>
            </a:r>
            <a:r>
              <a:rPr sz="1200" spc="-5" dirty="0">
                <a:latin typeface="Times New Roman"/>
                <a:cs typeface="Times New Roman"/>
              </a:rPr>
              <a:t>alla  gloria.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26797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(107.14) 9:8.26 </a:t>
            </a:r>
            <a:r>
              <a:rPr sz="1200" spc="-5" dirty="0">
                <a:latin typeface="Times New Roman"/>
                <a:cs typeface="Times New Roman"/>
              </a:rPr>
              <a:t>[Rivelato su Urantia </a:t>
            </a:r>
            <a:r>
              <a:rPr sz="1200" dirty="0">
                <a:latin typeface="Times New Roman"/>
                <a:cs typeface="Times New Roman"/>
              </a:rPr>
              <a:t>da un </a:t>
            </a:r>
            <a:r>
              <a:rPr sz="1200" spc="-5" dirty="0">
                <a:latin typeface="Times New Roman"/>
                <a:cs typeface="Times New Roman"/>
              </a:rPr>
              <a:t>Consigliere </a:t>
            </a:r>
            <a:r>
              <a:rPr sz="1200" dirty="0">
                <a:latin typeface="Times New Roman"/>
                <a:cs typeface="Times New Roman"/>
              </a:rPr>
              <a:t>Divino di </a:t>
            </a:r>
            <a:r>
              <a:rPr sz="1200" spc="-5" dirty="0">
                <a:latin typeface="Times New Roman"/>
                <a:cs typeface="Times New Roman"/>
              </a:rPr>
              <a:t>Uversa incaricato dagli </a:t>
            </a:r>
            <a:r>
              <a:rPr sz="1200" dirty="0">
                <a:latin typeface="Times New Roman"/>
                <a:cs typeface="Times New Roman"/>
              </a:rPr>
              <a:t>Antichi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Giorni di </a:t>
            </a:r>
            <a:r>
              <a:rPr sz="1200" spc="-5" dirty="0">
                <a:latin typeface="Times New Roman"/>
                <a:cs typeface="Times New Roman"/>
              </a:rPr>
              <a:t>descrivere </a:t>
            </a:r>
            <a:r>
              <a:rPr sz="1200" dirty="0">
                <a:latin typeface="Times New Roman"/>
                <a:cs typeface="Times New Roman"/>
              </a:rPr>
              <a:t>la natura e  </a:t>
            </a:r>
            <a:r>
              <a:rPr sz="1200" spc="-5" dirty="0">
                <a:latin typeface="Times New Roman"/>
                <a:cs typeface="Times New Roman"/>
              </a:rPr>
              <a:t>l’opera </a:t>
            </a:r>
            <a:r>
              <a:rPr sz="1200" dirty="0">
                <a:latin typeface="Times New Roman"/>
                <a:cs typeface="Times New Roman"/>
              </a:rPr>
              <a:t>dello Spirito </a:t>
            </a:r>
            <a:r>
              <a:rPr sz="1200" spc="-5" dirty="0">
                <a:latin typeface="Times New Roman"/>
                <a:cs typeface="Times New Roman"/>
              </a:rPr>
              <a:t>Infinito.]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8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187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08761"/>
            <a:ext cx="8172450" cy="4046854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63500">
              <a:lnSpc>
                <a:spcPct val="100000"/>
              </a:lnSpc>
              <a:spcBef>
                <a:spcPts val="95"/>
              </a:spcBef>
            </a:pPr>
            <a:r>
              <a:rPr sz="2200" b="1" spc="-5" dirty="0">
                <a:solidFill>
                  <a:srgbClr val="933634"/>
                </a:solidFill>
                <a:latin typeface="Times New Roman"/>
                <a:cs typeface="Times New Roman"/>
              </a:rPr>
              <a:t>Fascicolo </a:t>
            </a:r>
            <a:r>
              <a:rPr sz="2200" b="1" dirty="0">
                <a:solidFill>
                  <a:srgbClr val="933634"/>
                </a:solidFill>
                <a:latin typeface="Times New Roman"/>
                <a:cs typeface="Times New Roman"/>
              </a:rPr>
              <a:t>10: </a:t>
            </a:r>
            <a:r>
              <a:rPr sz="2200" b="1" spc="-5" dirty="0">
                <a:solidFill>
                  <a:srgbClr val="933634"/>
                </a:solidFill>
                <a:latin typeface="Times New Roman"/>
                <a:cs typeface="Times New Roman"/>
              </a:rPr>
              <a:t>La </a:t>
            </a:r>
            <a:r>
              <a:rPr sz="2200" b="1" spc="-30" dirty="0">
                <a:solidFill>
                  <a:srgbClr val="933634"/>
                </a:solidFill>
                <a:latin typeface="Times New Roman"/>
                <a:cs typeface="Times New Roman"/>
              </a:rPr>
              <a:t>Trinità </a:t>
            </a:r>
            <a:r>
              <a:rPr sz="2200" b="1" spc="-5" dirty="0">
                <a:solidFill>
                  <a:srgbClr val="933634"/>
                </a:solidFill>
                <a:latin typeface="Times New Roman"/>
                <a:cs typeface="Times New Roman"/>
              </a:rPr>
              <a:t>del</a:t>
            </a:r>
            <a:r>
              <a:rPr sz="2200" b="1" spc="5" dirty="0">
                <a:solidFill>
                  <a:srgbClr val="933634"/>
                </a:solidFill>
                <a:latin typeface="Times New Roman"/>
                <a:cs typeface="Times New Roman"/>
              </a:rPr>
              <a:t> </a:t>
            </a:r>
            <a:r>
              <a:rPr sz="2200" b="1" spc="-5" dirty="0">
                <a:solidFill>
                  <a:srgbClr val="933634"/>
                </a:solidFill>
                <a:latin typeface="Times New Roman"/>
                <a:cs typeface="Times New Roman"/>
              </a:rPr>
              <a:t>Paradiso</a:t>
            </a:r>
            <a:endParaRPr sz="2200">
              <a:latin typeface="Times New Roman"/>
              <a:cs typeface="Times New Roman"/>
            </a:endParaRPr>
          </a:p>
          <a:p>
            <a:pPr marL="63500" marR="208279">
              <a:lnSpc>
                <a:spcPct val="95900"/>
              </a:lnSpc>
              <a:spcBef>
                <a:spcPts val="138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(108.1) 10:0.1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Trinità </a:t>
            </a:r>
            <a:r>
              <a:rPr sz="1200" spc="-5" dirty="0">
                <a:latin typeface="Times New Roman"/>
                <a:cs typeface="Times New Roman"/>
              </a:rPr>
              <a:t>Paradisiaca delle Deità </a:t>
            </a:r>
            <a:r>
              <a:rPr sz="1200" dirty="0">
                <a:latin typeface="Times New Roman"/>
                <a:cs typeface="Times New Roman"/>
              </a:rPr>
              <a:t>eterne </a:t>
            </a:r>
            <a:r>
              <a:rPr sz="1200" spc="-5" dirty="0">
                <a:latin typeface="Times New Roman"/>
                <a:cs typeface="Times New Roman"/>
              </a:rPr>
              <a:t>permette al Padre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sottrarsi all’assolutismo della personalità.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Trinità  associa perfettamente l’espressione </a:t>
            </a:r>
            <a:r>
              <a:rPr sz="1200" dirty="0">
                <a:latin typeface="Times New Roman"/>
                <a:cs typeface="Times New Roman"/>
              </a:rPr>
              <a:t>illimitata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volontà </a:t>
            </a:r>
            <a:r>
              <a:rPr sz="1200" spc="-5" dirty="0">
                <a:latin typeface="Times New Roman"/>
                <a:cs typeface="Times New Roman"/>
              </a:rPr>
              <a:t>personale </a:t>
            </a:r>
            <a:r>
              <a:rPr sz="1200" dirty="0">
                <a:latin typeface="Times New Roman"/>
                <a:cs typeface="Times New Roman"/>
              </a:rPr>
              <a:t>infinita 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con </a:t>
            </a:r>
            <a:r>
              <a:rPr sz="1200" spc="-5" dirty="0">
                <a:latin typeface="Times New Roman"/>
                <a:cs typeface="Times New Roman"/>
              </a:rPr>
              <a:t>l’assolutezza della Deità.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Eterno  ed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vari Figli d’origine </a:t>
            </a:r>
            <a:r>
              <a:rPr sz="1200" dirty="0">
                <a:latin typeface="Times New Roman"/>
                <a:cs typeface="Times New Roman"/>
              </a:rPr>
              <a:t>divina, </a:t>
            </a:r>
            <a:r>
              <a:rPr sz="1200" spc="-5" dirty="0">
                <a:latin typeface="Times New Roman"/>
                <a:cs typeface="Times New Roman"/>
              </a:rPr>
              <a:t>assieme all’Attore Congiunto ed ai suoi figli </a:t>
            </a:r>
            <a:r>
              <a:rPr sz="1200" dirty="0">
                <a:latin typeface="Times New Roman"/>
                <a:cs typeface="Times New Roman"/>
              </a:rPr>
              <a:t>dell’Universo, consentono </a:t>
            </a:r>
            <a:r>
              <a:rPr sz="1200" spc="-5" dirty="0">
                <a:latin typeface="Times New Roman"/>
                <a:cs typeface="Times New Roman"/>
              </a:rPr>
              <a:t>effettivamente al </a:t>
            </a:r>
            <a:r>
              <a:rPr sz="1200" dirty="0">
                <a:latin typeface="Times New Roman"/>
                <a:cs typeface="Times New Roman"/>
              </a:rPr>
              <a:t>Padre di  </a:t>
            </a:r>
            <a:r>
              <a:rPr sz="1200" spc="-5" dirty="0">
                <a:latin typeface="Times New Roman"/>
                <a:cs typeface="Times New Roman"/>
              </a:rPr>
              <a:t>liberarsi dalle </a:t>
            </a:r>
            <a:r>
              <a:rPr sz="1200" dirty="0">
                <a:latin typeface="Times New Roman"/>
                <a:cs typeface="Times New Roman"/>
              </a:rPr>
              <a:t>limitazioni </a:t>
            </a:r>
            <a:r>
              <a:rPr sz="1200" spc="-5" dirty="0">
                <a:latin typeface="Times New Roman"/>
                <a:cs typeface="Times New Roman"/>
              </a:rPr>
              <a:t>altrimenti </a:t>
            </a:r>
            <a:r>
              <a:rPr sz="1200" dirty="0">
                <a:latin typeface="Times New Roman"/>
                <a:cs typeface="Times New Roman"/>
              </a:rPr>
              <a:t>insite </a:t>
            </a:r>
            <a:r>
              <a:rPr sz="1200" spc="-5" dirty="0">
                <a:latin typeface="Times New Roman"/>
                <a:cs typeface="Times New Roman"/>
              </a:rPr>
              <a:t>nel primato, </a:t>
            </a:r>
            <a:r>
              <a:rPr sz="1200" dirty="0">
                <a:latin typeface="Times New Roman"/>
                <a:cs typeface="Times New Roman"/>
              </a:rPr>
              <a:t>nella perfezione, </a:t>
            </a:r>
            <a:r>
              <a:rPr sz="1200" spc="-5" dirty="0">
                <a:latin typeface="Times New Roman"/>
                <a:cs typeface="Times New Roman"/>
              </a:rPr>
              <a:t>nell’immutabilità, nell’eternità,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nell’universalità,</a:t>
            </a:r>
            <a:endParaRPr sz="1200">
              <a:latin typeface="Times New Roman"/>
              <a:cs typeface="Times New Roman"/>
            </a:endParaRPr>
          </a:p>
          <a:p>
            <a:pPr marL="6350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nell’assolutezza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-5" dirty="0">
                <a:latin typeface="Times New Roman"/>
                <a:cs typeface="Times New Roman"/>
              </a:rPr>
              <a:t> nell’infinità.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50">
              <a:latin typeface="Times New Roman"/>
              <a:cs typeface="Times New Roman"/>
            </a:endParaRPr>
          </a:p>
          <a:p>
            <a:pPr marL="63500" marR="13398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(108.2) 10:0.2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Trinità del Paradiso consente efficacemente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piena espressione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perfetta rivelazione della </a:t>
            </a:r>
            <a:r>
              <a:rPr sz="1200" dirty="0">
                <a:latin typeface="Times New Roman"/>
                <a:cs typeface="Times New Roman"/>
              </a:rPr>
              <a:t>natura </a:t>
            </a:r>
            <a:r>
              <a:rPr sz="1200" spc="-5" dirty="0">
                <a:latin typeface="Times New Roman"/>
                <a:cs typeface="Times New Roman"/>
              </a:rPr>
              <a:t>eterna </a:t>
            </a:r>
            <a:r>
              <a:rPr sz="1200" dirty="0">
                <a:latin typeface="Times New Roman"/>
                <a:cs typeface="Times New Roman"/>
              </a:rPr>
              <a:t>della  </a:t>
            </a:r>
            <a:r>
              <a:rPr sz="1200" spc="-5" dirty="0">
                <a:latin typeface="Times New Roman"/>
                <a:cs typeface="Times New Roman"/>
              </a:rPr>
              <a:t>Deità. Similmente,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Figli Stazionari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Trinità forniscono </a:t>
            </a:r>
            <a:r>
              <a:rPr sz="1200" dirty="0">
                <a:latin typeface="Times New Roman"/>
                <a:cs typeface="Times New Roman"/>
              </a:rPr>
              <a:t>una rivelazione </a:t>
            </a:r>
            <a:r>
              <a:rPr sz="1200" spc="-5" dirty="0">
                <a:latin typeface="Times New Roman"/>
                <a:cs typeface="Times New Roman"/>
              </a:rPr>
              <a:t>completa </a:t>
            </a:r>
            <a:r>
              <a:rPr sz="1200" dirty="0">
                <a:latin typeface="Times New Roman"/>
                <a:cs typeface="Times New Roman"/>
              </a:rPr>
              <a:t>e perfetta della </a:t>
            </a:r>
            <a:r>
              <a:rPr sz="1200" spc="-5" dirty="0">
                <a:latin typeface="Times New Roman"/>
                <a:cs typeface="Times New Roman"/>
              </a:rPr>
              <a:t>giustizia </a:t>
            </a:r>
            <a:r>
              <a:rPr sz="1200" dirty="0">
                <a:latin typeface="Times New Roman"/>
                <a:cs typeface="Times New Roman"/>
              </a:rPr>
              <a:t>divina.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Trinità è  l’unità </a:t>
            </a:r>
            <a:r>
              <a:rPr sz="1200" spc="-5" dirty="0">
                <a:latin typeface="Times New Roman"/>
                <a:cs typeface="Times New Roman"/>
              </a:rPr>
              <a:t>della Deità, </a:t>
            </a:r>
            <a:r>
              <a:rPr sz="1200" dirty="0">
                <a:latin typeface="Times New Roman"/>
                <a:cs typeface="Times New Roman"/>
              </a:rPr>
              <a:t>e questa unità </a:t>
            </a:r>
            <a:r>
              <a:rPr sz="1200" spc="-5" dirty="0">
                <a:latin typeface="Times New Roman"/>
                <a:cs typeface="Times New Roman"/>
              </a:rPr>
              <a:t>riposa eternamente sulle fondamenta assolute dell’unità </a:t>
            </a:r>
            <a:r>
              <a:rPr sz="1200" dirty="0">
                <a:latin typeface="Times New Roman"/>
                <a:cs typeface="Times New Roman"/>
              </a:rPr>
              <a:t>divina delle tre </a:t>
            </a:r>
            <a:r>
              <a:rPr sz="1200" spc="-5" dirty="0">
                <a:latin typeface="Times New Roman"/>
                <a:cs typeface="Times New Roman"/>
              </a:rPr>
              <a:t>personalità </a:t>
            </a:r>
            <a:r>
              <a:rPr sz="1200" dirty="0">
                <a:latin typeface="Times New Roman"/>
                <a:cs typeface="Times New Roman"/>
              </a:rPr>
              <a:t>originali,  </a:t>
            </a:r>
            <a:r>
              <a:rPr sz="1200" spc="-5" dirty="0">
                <a:latin typeface="Times New Roman"/>
                <a:cs typeface="Times New Roman"/>
              </a:rPr>
              <a:t>coordinate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coesistenti: Dio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Padre, Dio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lo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Spirito.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7556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(108.3) 10:0.3 </a:t>
            </a:r>
            <a:r>
              <a:rPr sz="1200" spc="-5" dirty="0">
                <a:latin typeface="Times New Roman"/>
                <a:cs typeface="Times New Roman"/>
              </a:rPr>
              <a:t>Partendo dalla situazione presente sul cerchio dell’eternità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guardando indietro nel </a:t>
            </a:r>
            <a:r>
              <a:rPr sz="1200" dirty="0">
                <a:latin typeface="Times New Roman"/>
                <a:cs typeface="Times New Roman"/>
              </a:rPr>
              <a:t>passato </a:t>
            </a:r>
            <a:r>
              <a:rPr sz="1200" spc="-5" dirty="0">
                <a:latin typeface="Times New Roman"/>
                <a:cs typeface="Times New Roman"/>
              </a:rPr>
              <a:t>senza fine, </a:t>
            </a:r>
            <a:r>
              <a:rPr sz="1200" dirty="0">
                <a:latin typeface="Times New Roman"/>
                <a:cs typeface="Times New Roman"/>
              </a:rPr>
              <a:t>possiamo </a:t>
            </a:r>
            <a:r>
              <a:rPr sz="1200" spc="-5" dirty="0">
                <a:latin typeface="Times New Roman"/>
                <a:cs typeface="Times New Roman"/>
              </a:rPr>
              <a:t>scoprire  soltanto un’inevitabile ineluttabilità negli affari </a:t>
            </a:r>
            <a:r>
              <a:rPr sz="1200" dirty="0">
                <a:latin typeface="Times New Roman"/>
                <a:cs typeface="Times New Roman"/>
              </a:rPr>
              <a:t>dell’Universo,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è la </a:t>
            </a:r>
            <a:r>
              <a:rPr sz="1200" spc="-5" dirty="0">
                <a:latin typeface="Times New Roman"/>
                <a:cs typeface="Times New Roman"/>
              </a:rPr>
              <a:t>Trinità del Paradiso. </a:t>
            </a:r>
            <a:r>
              <a:rPr sz="1200" spc="-10" dirty="0">
                <a:latin typeface="Times New Roman"/>
                <a:cs typeface="Times New Roman"/>
              </a:rPr>
              <a:t>Io </a:t>
            </a:r>
            <a:r>
              <a:rPr sz="1200" spc="-5" dirty="0">
                <a:latin typeface="Times New Roman"/>
                <a:cs typeface="Times New Roman"/>
              </a:rPr>
              <a:t>ritengo che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Trinità sia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stata</a:t>
            </a:r>
            <a:endParaRPr sz="1200">
              <a:latin typeface="Times New Roman"/>
              <a:cs typeface="Times New Roman"/>
            </a:endParaRPr>
          </a:p>
          <a:p>
            <a:pPr marL="63500" marR="43180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inevitabile. </a:t>
            </a:r>
            <a:r>
              <a:rPr sz="1200" spc="-5" dirty="0">
                <a:latin typeface="Times New Roman"/>
                <a:cs typeface="Times New Roman"/>
              </a:rPr>
              <a:t>Quando guardo al passato, </a:t>
            </a:r>
            <a:r>
              <a:rPr sz="1200" dirty="0">
                <a:latin typeface="Times New Roman"/>
                <a:cs typeface="Times New Roman"/>
              </a:rPr>
              <a:t>al </a:t>
            </a:r>
            <a:r>
              <a:rPr sz="1200" spc="-5" dirty="0">
                <a:latin typeface="Times New Roman"/>
                <a:cs typeface="Times New Roman"/>
              </a:rPr>
              <a:t>presente ed al </a:t>
            </a:r>
            <a:r>
              <a:rPr sz="1200" dirty="0">
                <a:latin typeface="Times New Roman"/>
                <a:cs typeface="Times New Roman"/>
              </a:rPr>
              <a:t>futuro </a:t>
            </a:r>
            <a:r>
              <a:rPr sz="1200" spc="-5" dirty="0">
                <a:latin typeface="Times New Roman"/>
                <a:cs typeface="Times New Roman"/>
              </a:rPr>
              <a:t>del tempo, </a:t>
            </a:r>
            <a:r>
              <a:rPr sz="1200" dirty="0">
                <a:latin typeface="Times New Roman"/>
                <a:cs typeface="Times New Roman"/>
              </a:rPr>
              <a:t>considero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nient’altro in tutto l’Universo </a:t>
            </a:r>
            <a:r>
              <a:rPr sz="1200" spc="-5" dirty="0">
                <a:latin typeface="Times New Roman"/>
                <a:cs typeface="Times New Roman"/>
              </a:rPr>
              <a:t>degli  Universi sia stato </a:t>
            </a:r>
            <a:r>
              <a:rPr sz="1200" dirty="0">
                <a:latin typeface="Times New Roman"/>
                <a:cs typeface="Times New Roman"/>
              </a:rPr>
              <a:t>inevitabile. </a:t>
            </a:r>
            <a:r>
              <a:rPr sz="1200" spc="-5" dirty="0">
                <a:latin typeface="Times New Roman"/>
                <a:cs typeface="Times New Roman"/>
              </a:rPr>
              <a:t>L’attuale </a:t>
            </a:r>
            <a:r>
              <a:rPr sz="1200" dirty="0">
                <a:latin typeface="Times New Roman"/>
                <a:cs typeface="Times New Roman"/>
              </a:rPr>
              <a:t>Universo </a:t>
            </a:r>
            <a:r>
              <a:rPr sz="1200" spc="-5" dirty="0">
                <a:latin typeface="Times New Roman"/>
                <a:cs typeface="Times New Roman"/>
              </a:rPr>
              <a:t>maestro, </a:t>
            </a:r>
            <a:r>
              <a:rPr sz="1200" dirty="0">
                <a:latin typeface="Times New Roman"/>
                <a:cs typeface="Times New Roman"/>
              </a:rPr>
              <a:t>visto in </a:t>
            </a:r>
            <a:r>
              <a:rPr sz="1200" spc="-5" dirty="0">
                <a:latin typeface="Times New Roman"/>
                <a:cs typeface="Times New Roman"/>
              </a:rPr>
              <a:t>retrospettiva </a:t>
            </a:r>
            <a:r>
              <a:rPr sz="1200" dirty="0">
                <a:latin typeface="Times New Roman"/>
                <a:cs typeface="Times New Roman"/>
              </a:rPr>
              <a:t>o in </a:t>
            </a:r>
            <a:r>
              <a:rPr sz="1200" spc="-5" dirty="0">
                <a:latin typeface="Times New Roman"/>
                <a:cs typeface="Times New Roman"/>
              </a:rPr>
              <a:t>prospettiva,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impensabile senza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Trinità. Data 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Trinità del Paradiso, </a:t>
            </a:r>
            <a:r>
              <a:rPr sz="1200" dirty="0">
                <a:latin typeface="Times New Roman"/>
                <a:cs typeface="Times New Roman"/>
              </a:rPr>
              <a:t>possiamo </a:t>
            </a:r>
            <a:r>
              <a:rPr sz="1200" spc="-5" dirty="0">
                <a:latin typeface="Times New Roman"/>
                <a:cs typeface="Times New Roman"/>
              </a:rPr>
              <a:t>postulare </a:t>
            </a:r>
            <a:r>
              <a:rPr sz="1200" dirty="0">
                <a:latin typeface="Times New Roman"/>
                <a:cs typeface="Times New Roman"/>
              </a:rPr>
              <a:t>un modo </a:t>
            </a:r>
            <a:r>
              <a:rPr sz="1200" spc="-5" dirty="0">
                <a:latin typeface="Times New Roman"/>
                <a:cs typeface="Times New Roman"/>
              </a:rPr>
              <a:t>alternativo </a:t>
            </a:r>
            <a:r>
              <a:rPr sz="1200" dirty="0">
                <a:latin typeface="Times New Roman"/>
                <a:cs typeface="Times New Roman"/>
              </a:rPr>
              <a:t>od anche molteplici modi di </a:t>
            </a:r>
            <a:r>
              <a:rPr sz="1200" spc="-5" dirty="0">
                <a:latin typeface="Times New Roman"/>
                <a:cs typeface="Times New Roman"/>
              </a:rPr>
              <a:t>fare </a:t>
            </a:r>
            <a:r>
              <a:rPr sz="1200" dirty="0">
                <a:latin typeface="Times New Roman"/>
                <a:cs typeface="Times New Roman"/>
              </a:rPr>
              <a:t>tutte le </a:t>
            </a:r>
            <a:r>
              <a:rPr sz="1200" spc="-5" dirty="0">
                <a:latin typeface="Times New Roman"/>
                <a:cs typeface="Times New Roman"/>
              </a:rPr>
              <a:t>cose, </a:t>
            </a:r>
            <a:r>
              <a:rPr sz="1200" dirty="0">
                <a:latin typeface="Times New Roman"/>
                <a:cs typeface="Times New Roman"/>
              </a:rPr>
              <a:t>ma senza la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spc="5" dirty="0">
                <a:latin typeface="Times New Roman"/>
                <a:cs typeface="Times New Roman"/>
              </a:rPr>
              <a:t>Trinità</a:t>
            </a:r>
            <a:endParaRPr sz="1200">
              <a:latin typeface="Times New Roman"/>
              <a:cs typeface="Times New Roman"/>
            </a:endParaRPr>
          </a:p>
          <a:p>
            <a:pPr marL="63500">
              <a:lnSpc>
                <a:spcPts val="1315"/>
              </a:lnSpc>
            </a:pPr>
            <a:r>
              <a:rPr sz="1200" spc="-5" dirty="0">
                <a:latin typeface="Times New Roman"/>
                <a:cs typeface="Times New Roman"/>
              </a:rPr>
              <a:t>del Padre, del Figlio </a:t>
            </a:r>
            <a:r>
              <a:rPr sz="1200" dirty="0">
                <a:latin typeface="Times New Roman"/>
                <a:cs typeface="Times New Roman"/>
              </a:rPr>
              <a:t>e dello Spirito </a:t>
            </a:r>
            <a:r>
              <a:rPr sz="1200" spc="5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riusciamo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concepire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l’Infinito avrebbe </a:t>
            </a:r>
            <a:r>
              <a:rPr sz="1200" dirty="0">
                <a:latin typeface="Times New Roman"/>
                <a:cs typeface="Times New Roman"/>
              </a:rPr>
              <a:t>potuto </a:t>
            </a:r>
            <a:r>
              <a:rPr sz="1200" spc="-5" dirty="0">
                <a:latin typeface="Times New Roman"/>
                <a:cs typeface="Times New Roman"/>
              </a:rPr>
              <a:t>raggiungere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triplice</a:t>
            </a:r>
            <a:endParaRPr sz="1200">
              <a:latin typeface="Times New Roman"/>
              <a:cs typeface="Times New Roman"/>
            </a:endParaRPr>
          </a:p>
          <a:p>
            <a:pPr marL="63500" marR="92710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personalizzazione coordinata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fronte all’unità assoluta della Deità. Nessun altro concetto della creazione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all’altezza </a:t>
            </a:r>
            <a:r>
              <a:rPr sz="1200" spc="10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livelli di  </a:t>
            </a:r>
            <a:r>
              <a:rPr sz="1200" spc="-5" dirty="0">
                <a:latin typeface="Times New Roman"/>
                <a:cs typeface="Times New Roman"/>
              </a:rPr>
              <a:t>completa assolutezza della Trinità </a:t>
            </a:r>
            <a:r>
              <a:rPr sz="1200" dirty="0">
                <a:latin typeface="Times New Roman"/>
                <a:cs typeface="Times New Roman"/>
              </a:rPr>
              <a:t>come quelli </a:t>
            </a:r>
            <a:r>
              <a:rPr sz="1200" spc="-5" dirty="0">
                <a:latin typeface="Times New Roman"/>
                <a:cs typeface="Times New Roman"/>
              </a:rPr>
              <a:t>connessi all’unità della Deità associata alla totale </a:t>
            </a:r>
            <a:r>
              <a:rPr sz="1200" dirty="0">
                <a:latin typeface="Times New Roman"/>
                <a:cs typeface="Times New Roman"/>
              </a:rPr>
              <a:t>liberazione volitiva </a:t>
            </a:r>
            <a:r>
              <a:rPr sz="1200" spc="-5" dirty="0">
                <a:latin typeface="Times New Roman"/>
                <a:cs typeface="Times New Roman"/>
              </a:rPr>
              <a:t>inerente </a:t>
            </a:r>
            <a:r>
              <a:rPr sz="1200" dirty="0">
                <a:latin typeface="Times New Roman"/>
                <a:cs typeface="Times New Roman"/>
              </a:rPr>
              <a:t>nella  triplice </a:t>
            </a:r>
            <a:r>
              <a:rPr sz="1200" spc="-5" dirty="0">
                <a:latin typeface="Times New Roman"/>
                <a:cs typeface="Times New Roman"/>
              </a:rPr>
              <a:t>personalizzazione della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Deità.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8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188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4858"/>
            <a:ext cx="8198484" cy="413067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76200">
              <a:lnSpc>
                <a:spcPct val="100000"/>
              </a:lnSpc>
              <a:spcBef>
                <a:spcPts val="95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1. L’autodistribuzione </a:t>
            </a:r>
            <a:r>
              <a:rPr sz="1600" b="1" spc="-10" dirty="0">
                <a:solidFill>
                  <a:srgbClr val="1F487C"/>
                </a:solidFill>
                <a:latin typeface="Times New Roman"/>
                <a:cs typeface="Times New Roman"/>
              </a:rPr>
              <a:t>della Prima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Sorgente e</a:t>
            </a:r>
            <a:r>
              <a:rPr sz="1600" b="1" spc="3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Centro</a:t>
            </a:r>
            <a:endParaRPr sz="1600">
              <a:latin typeface="Times New Roman"/>
              <a:cs typeface="Times New Roman"/>
            </a:endParaRPr>
          </a:p>
          <a:p>
            <a:pPr marL="76200" marR="68580">
              <a:lnSpc>
                <a:spcPts val="1380"/>
              </a:lnSpc>
              <a:spcBef>
                <a:spcPts val="141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(108.4) 10:1.1 </a:t>
            </a:r>
            <a:r>
              <a:rPr sz="1200" spc="-5" dirty="0">
                <a:latin typeface="Times New Roman"/>
                <a:cs typeface="Times New Roman"/>
              </a:rPr>
              <a:t>Sembrerebbe </a:t>
            </a:r>
            <a:r>
              <a:rPr sz="1200" dirty="0">
                <a:latin typeface="Times New Roman"/>
                <a:cs typeface="Times New Roman"/>
              </a:rPr>
              <a:t>che il </a:t>
            </a:r>
            <a:r>
              <a:rPr sz="1200" spc="-5" dirty="0">
                <a:latin typeface="Times New Roman"/>
                <a:cs typeface="Times New Roman"/>
              </a:rPr>
              <a:t>Padre, nell’eternità passata, </a:t>
            </a:r>
            <a:r>
              <a:rPr sz="1200" dirty="0">
                <a:latin typeface="Times New Roman"/>
                <a:cs typeface="Times New Roman"/>
              </a:rPr>
              <a:t>abbia </a:t>
            </a:r>
            <a:r>
              <a:rPr sz="1200" spc="-5" dirty="0">
                <a:latin typeface="Times New Roman"/>
                <a:cs typeface="Times New Roman"/>
              </a:rPr>
              <a:t>inaugurato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politica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profonda </a:t>
            </a:r>
            <a:r>
              <a:rPr sz="1200" dirty="0">
                <a:latin typeface="Times New Roman"/>
                <a:cs typeface="Times New Roman"/>
              </a:rPr>
              <a:t>distribuzione di </a:t>
            </a:r>
            <a:r>
              <a:rPr sz="1200" spc="-5" dirty="0">
                <a:latin typeface="Times New Roman"/>
                <a:cs typeface="Times New Roman"/>
              </a:rPr>
              <a:t>se stesso. Insita  nella natura generosa, </a:t>
            </a:r>
            <a:r>
              <a:rPr sz="1200" dirty="0">
                <a:latin typeface="Times New Roman"/>
                <a:cs typeface="Times New Roman"/>
              </a:rPr>
              <a:t>affettuosa </a:t>
            </a:r>
            <a:r>
              <a:rPr sz="1200" spc="-5" dirty="0">
                <a:latin typeface="Times New Roman"/>
                <a:cs typeface="Times New Roman"/>
              </a:rPr>
              <a:t>ed amabile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Padre Universale </a:t>
            </a:r>
            <a:r>
              <a:rPr sz="1200" dirty="0">
                <a:latin typeface="Times New Roman"/>
                <a:cs typeface="Times New Roman"/>
              </a:rPr>
              <a:t>c’è qualcosa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induce </a:t>
            </a:r>
            <a:r>
              <a:rPr sz="1200" dirty="0">
                <a:latin typeface="Times New Roman"/>
                <a:cs typeface="Times New Roman"/>
              </a:rPr>
              <a:t>a riservare a </a:t>
            </a:r>
            <a:r>
              <a:rPr sz="1200" spc="5" dirty="0">
                <a:latin typeface="Times New Roman"/>
                <a:cs typeface="Times New Roman"/>
              </a:rPr>
              <a:t>se </a:t>
            </a:r>
            <a:r>
              <a:rPr sz="1200" spc="-5" dirty="0">
                <a:latin typeface="Times New Roman"/>
                <a:cs typeface="Times New Roman"/>
              </a:rPr>
              <a:t>stesso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soltanto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l’esercizio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quei poteri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quell’autorità </a:t>
            </a:r>
            <a:r>
              <a:rPr sz="1200" dirty="0">
                <a:latin typeface="Times New Roman"/>
                <a:cs typeface="Times New Roman"/>
              </a:rPr>
              <a:t>che ritiene evidentemente impossibile </a:t>
            </a:r>
            <a:r>
              <a:rPr sz="1200" spc="-5" dirty="0">
                <a:latin typeface="Times New Roman"/>
                <a:cs typeface="Times New Roman"/>
              </a:rPr>
              <a:t>delegare </a:t>
            </a:r>
            <a:r>
              <a:rPr sz="1200" dirty="0">
                <a:latin typeface="Times New Roman"/>
                <a:cs typeface="Times New Roman"/>
              </a:rPr>
              <a:t>o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conferire.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3843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(108.5) 10:1.2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Padre </a:t>
            </a:r>
            <a:r>
              <a:rPr sz="1200" spc="-5" dirty="0">
                <a:latin typeface="Times New Roman"/>
                <a:cs typeface="Times New Roman"/>
              </a:rPr>
              <a:t>Universale si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spogliato </a:t>
            </a:r>
            <a:r>
              <a:rPr sz="1200" dirty="0">
                <a:latin typeface="Times New Roman"/>
                <a:cs typeface="Times New Roman"/>
              </a:rPr>
              <a:t>fin dal </a:t>
            </a:r>
            <a:r>
              <a:rPr sz="1200" spc="-5" dirty="0">
                <a:latin typeface="Times New Roman"/>
                <a:cs typeface="Times New Roman"/>
              </a:rPr>
              <a:t>principio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ogni parte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se stesso che </a:t>
            </a:r>
            <a:r>
              <a:rPr sz="1200" dirty="0">
                <a:latin typeface="Times New Roman"/>
                <a:cs typeface="Times New Roman"/>
              </a:rPr>
              <a:t>poteva </a:t>
            </a:r>
            <a:r>
              <a:rPr sz="1200" spc="-5" dirty="0">
                <a:latin typeface="Times New Roman"/>
                <a:cs typeface="Times New Roman"/>
              </a:rPr>
              <a:t>conferire ad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altro </a:t>
            </a:r>
            <a:r>
              <a:rPr sz="1200" dirty="0">
                <a:latin typeface="Times New Roman"/>
                <a:cs typeface="Times New Roman"/>
              </a:rPr>
              <a:t>Creatore o  </a:t>
            </a:r>
            <a:r>
              <a:rPr sz="1200" spc="-5" dirty="0">
                <a:latin typeface="Times New Roman"/>
                <a:cs typeface="Times New Roman"/>
              </a:rPr>
              <a:t>creatura. Egli </a:t>
            </a:r>
            <a:r>
              <a:rPr sz="1200" dirty="0">
                <a:latin typeface="Times New Roman"/>
                <a:cs typeface="Times New Roman"/>
              </a:rPr>
              <a:t>ha </a:t>
            </a:r>
            <a:r>
              <a:rPr sz="1200" spc="-5" dirty="0">
                <a:latin typeface="Times New Roman"/>
                <a:cs typeface="Times New Roman"/>
              </a:rPr>
              <a:t>delegato ai </a:t>
            </a:r>
            <a:r>
              <a:rPr sz="1200" dirty="0">
                <a:latin typeface="Times New Roman"/>
                <a:cs typeface="Times New Roman"/>
              </a:rPr>
              <a:t>suoi </a:t>
            </a:r>
            <a:r>
              <a:rPr sz="1200" spc="-5" dirty="0">
                <a:latin typeface="Times New Roman"/>
                <a:cs typeface="Times New Roman"/>
              </a:rPr>
              <a:t>Figli </a:t>
            </a:r>
            <a:r>
              <a:rPr sz="1200" dirty="0">
                <a:latin typeface="Times New Roman"/>
                <a:cs typeface="Times New Roman"/>
              </a:rPr>
              <a:t>divini ed alle loro intelligenze </a:t>
            </a:r>
            <a:r>
              <a:rPr sz="1200" spc="-5" dirty="0">
                <a:latin typeface="Times New Roman"/>
                <a:cs typeface="Times New Roman"/>
              </a:rPr>
              <a:t>associate ogni potere </a:t>
            </a:r>
            <a:r>
              <a:rPr sz="1200" dirty="0">
                <a:latin typeface="Times New Roman"/>
                <a:cs typeface="Times New Roman"/>
              </a:rPr>
              <a:t>e tutta l’autorità </a:t>
            </a:r>
            <a:r>
              <a:rPr sz="1200" spc="-5" dirty="0">
                <a:latin typeface="Times New Roman"/>
                <a:cs typeface="Times New Roman"/>
              </a:rPr>
              <a:t>che potevano essere  delegati. Ha effettivamente trasferito ai </a:t>
            </a:r>
            <a:r>
              <a:rPr sz="1200" dirty="0">
                <a:latin typeface="Times New Roman"/>
                <a:cs typeface="Times New Roman"/>
              </a:rPr>
              <a:t>suoi </a:t>
            </a:r>
            <a:r>
              <a:rPr sz="1200" spc="-5" dirty="0">
                <a:latin typeface="Times New Roman"/>
                <a:cs typeface="Times New Roman"/>
              </a:rPr>
              <a:t>Figli Sovrani, </a:t>
            </a:r>
            <a:r>
              <a:rPr sz="1200" dirty="0">
                <a:latin typeface="Times New Roman"/>
                <a:cs typeface="Times New Roman"/>
              </a:rPr>
              <a:t>nei loro </a:t>
            </a:r>
            <a:r>
              <a:rPr sz="1200" spc="-5" dirty="0">
                <a:latin typeface="Times New Roman"/>
                <a:cs typeface="Times New Roman"/>
              </a:rPr>
              <a:t>rispettivi Universi, ogni </a:t>
            </a:r>
            <a:r>
              <a:rPr sz="1200" dirty="0">
                <a:latin typeface="Times New Roman"/>
                <a:cs typeface="Times New Roman"/>
              </a:rPr>
              <a:t>prerogativa </a:t>
            </a:r>
            <a:r>
              <a:rPr sz="1200" spc="-5" dirty="0">
                <a:latin typeface="Times New Roman"/>
                <a:cs typeface="Times New Roman"/>
              </a:rPr>
              <a:t>d’autorità amministrativa  che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-5" dirty="0">
                <a:latin typeface="Times New Roman"/>
                <a:cs typeface="Times New Roman"/>
              </a:rPr>
              <a:t>trasferibile. Negli affari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Universo </a:t>
            </a:r>
            <a:r>
              <a:rPr sz="1200" dirty="0">
                <a:latin typeface="Times New Roman"/>
                <a:cs typeface="Times New Roman"/>
              </a:rPr>
              <a:t>locale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ha reso </a:t>
            </a:r>
            <a:r>
              <a:rPr sz="1200" spc="-5" dirty="0">
                <a:latin typeface="Times New Roman"/>
                <a:cs typeface="Times New Roman"/>
              </a:rPr>
              <a:t>ogni Figlio Creatore </a:t>
            </a:r>
            <a:r>
              <a:rPr sz="1200" dirty="0">
                <a:latin typeface="Times New Roman"/>
                <a:cs typeface="Times New Roman"/>
              </a:rPr>
              <a:t>Sovrano </a:t>
            </a:r>
            <a:r>
              <a:rPr sz="1200" spc="-5" dirty="0">
                <a:latin typeface="Times New Roman"/>
                <a:cs typeface="Times New Roman"/>
              </a:rPr>
              <a:t>altrettanto perfetto, </a:t>
            </a:r>
            <a:r>
              <a:rPr sz="1200" dirty="0">
                <a:latin typeface="Times New Roman"/>
                <a:cs typeface="Times New Roman"/>
              </a:rPr>
              <a:t>competente </a:t>
            </a:r>
            <a:r>
              <a:rPr sz="1200" spc="-5" dirty="0">
                <a:latin typeface="Times New Roman"/>
                <a:cs typeface="Times New Roman"/>
              </a:rPr>
              <a:t>ed  autorevole quanto </a:t>
            </a:r>
            <a:r>
              <a:rPr sz="1200" dirty="0">
                <a:latin typeface="Times New Roman"/>
                <a:cs typeface="Times New Roman"/>
              </a:rPr>
              <a:t>lo è il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Eterno nell’Universo </a:t>
            </a:r>
            <a:r>
              <a:rPr sz="1200" spc="-5" dirty="0">
                <a:latin typeface="Times New Roman"/>
                <a:cs typeface="Times New Roman"/>
              </a:rPr>
              <a:t>centrale ed originale. Ha dispensato, effettivamente conferito, con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dignità </a:t>
            </a:r>
            <a:r>
              <a:rPr sz="1200" dirty="0">
                <a:latin typeface="Times New Roman"/>
                <a:cs typeface="Times New Roman"/>
              </a:rPr>
              <a:t>e  la </a:t>
            </a:r>
            <a:r>
              <a:rPr sz="1200" spc="-5" dirty="0">
                <a:latin typeface="Times New Roman"/>
                <a:cs typeface="Times New Roman"/>
              </a:rPr>
              <a:t>santità del possesso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personalità, </a:t>
            </a:r>
            <a:r>
              <a:rPr sz="1200" dirty="0">
                <a:latin typeface="Times New Roman"/>
                <a:cs typeface="Times New Roman"/>
              </a:rPr>
              <a:t>tutto di </a:t>
            </a:r>
            <a:r>
              <a:rPr sz="1200" spc="-5" dirty="0">
                <a:latin typeface="Times New Roman"/>
                <a:cs typeface="Times New Roman"/>
              </a:rPr>
              <a:t>se stesso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suoi </a:t>
            </a:r>
            <a:r>
              <a:rPr sz="1200" spc="-5" dirty="0">
                <a:latin typeface="Times New Roman"/>
                <a:cs typeface="Times New Roman"/>
              </a:rPr>
              <a:t>attributi, ogni </a:t>
            </a:r>
            <a:r>
              <a:rPr sz="1200" dirty="0">
                <a:latin typeface="Times New Roman"/>
                <a:cs typeface="Times New Roman"/>
              </a:rPr>
              <a:t>cosa di cui poteva </a:t>
            </a:r>
            <a:r>
              <a:rPr sz="1200" spc="-5" dirty="0">
                <a:latin typeface="Times New Roman"/>
                <a:cs typeface="Times New Roman"/>
              </a:rPr>
              <a:t>spogliarsi,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ogni </a:t>
            </a:r>
            <a:r>
              <a:rPr sz="1200" dirty="0">
                <a:latin typeface="Times New Roman"/>
                <a:cs typeface="Times New Roman"/>
              </a:rPr>
              <a:t>modo, in  </a:t>
            </a:r>
            <a:r>
              <a:rPr sz="1200" spc="-5" dirty="0">
                <a:latin typeface="Times New Roman"/>
                <a:cs typeface="Times New Roman"/>
              </a:rPr>
              <a:t>ogni epoca,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ogni luogo,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favore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ogni persona ed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ogni </a:t>
            </a:r>
            <a:r>
              <a:rPr sz="1200" dirty="0">
                <a:latin typeface="Times New Roman"/>
                <a:cs typeface="Times New Roman"/>
              </a:rPr>
              <a:t>Universo, eccetto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in quello centrale in cui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risiede.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76200" marR="38544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(109.1) 10:1.3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personalità </a:t>
            </a:r>
            <a:r>
              <a:rPr sz="1200" dirty="0">
                <a:latin typeface="Times New Roman"/>
                <a:cs typeface="Times New Roman"/>
              </a:rPr>
              <a:t>divina non è </a:t>
            </a:r>
            <a:r>
              <a:rPr sz="1200" spc="-5" dirty="0">
                <a:latin typeface="Times New Roman"/>
                <a:cs typeface="Times New Roman"/>
              </a:rPr>
              <a:t>incentrata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se stessa; l’individualità del libero arbitrio </a:t>
            </a:r>
            <a:r>
              <a:rPr sz="1200" dirty="0">
                <a:latin typeface="Times New Roman"/>
                <a:cs typeface="Times New Roman"/>
              </a:rPr>
              <a:t>divino è </a:t>
            </a:r>
            <a:r>
              <a:rPr sz="1200" spc="-5" dirty="0">
                <a:latin typeface="Times New Roman"/>
                <a:cs typeface="Times New Roman"/>
              </a:rPr>
              <a:t>caratterizzata dalla  </a:t>
            </a:r>
            <a:r>
              <a:rPr sz="1200" dirty="0">
                <a:latin typeface="Times New Roman"/>
                <a:cs typeface="Times New Roman"/>
              </a:rPr>
              <a:t>distribuzione di </a:t>
            </a:r>
            <a:r>
              <a:rPr sz="1200" spc="-5" dirty="0">
                <a:latin typeface="Times New Roman"/>
                <a:cs typeface="Times New Roman"/>
              </a:rPr>
              <a:t>se stessa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dalla </a:t>
            </a:r>
            <a:r>
              <a:rPr sz="1200" dirty="0">
                <a:latin typeface="Times New Roman"/>
                <a:cs typeface="Times New Roman"/>
              </a:rPr>
              <a:t>ripartizione </a:t>
            </a:r>
            <a:r>
              <a:rPr sz="1200" spc="-5" dirty="0">
                <a:latin typeface="Times New Roman"/>
                <a:cs typeface="Times New Roman"/>
              </a:rPr>
              <a:t>della personalità. </a:t>
            </a:r>
            <a:r>
              <a:rPr sz="1200" spc="-1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creature </a:t>
            </a:r>
            <a:r>
              <a:rPr sz="1200" dirty="0">
                <a:latin typeface="Times New Roman"/>
                <a:cs typeface="Times New Roman"/>
              </a:rPr>
              <a:t>anelano </a:t>
            </a:r>
            <a:r>
              <a:rPr sz="1200" spc="-5" dirty="0">
                <a:latin typeface="Times New Roman"/>
                <a:cs typeface="Times New Roman"/>
              </a:rPr>
              <a:t>l’associazione </a:t>
            </a:r>
            <a:r>
              <a:rPr sz="1200" dirty="0">
                <a:latin typeface="Times New Roman"/>
                <a:cs typeface="Times New Roman"/>
              </a:rPr>
              <a:t>con </a:t>
            </a:r>
            <a:r>
              <a:rPr sz="1200" spc="-5" dirty="0">
                <a:latin typeface="Times New Roman"/>
                <a:cs typeface="Times New Roman"/>
              </a:rPr>
              <a:t>altre creature </a:t>
            </a:r>
            <a:r>
              <a:rPr sz="1200" dirty="0">
                <a:latin typeface="Times New Roman"/>
                <a:cs typeface="Times New Roman"/>
              </a:rPr>
              <a:t>personali; i  </a:t>
            </a:r>
            <a:r>
              <a:rPr sz="1200" spc="-5" dirty="0">
                <a:latin typeface="Times New Roman"/>
                <a:cs typeface="Times New Roman"/>
              </a:rPr>
              <a:t>Creatori </a:t>
            </a:r>
            <a:r>
              <a:rPr sz="1200" dirty="0">
                <a:latin typeface="Times New Roman"/>
                <a:cs typeface="Times New Roman"/>
              </a:rPr>
              <a:t>sono spinti a condividere la divinità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figli dei loro Universi;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personalità dell’Infinito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rivelata come Padre  Universale che </a:t>
            </a:r>
            <a:r>
              <a:rPr sz="1200" dirty="0">
                <a:latin typeface="Times New Roman"/>
                <a:cs typeface="Times New Roman"/>
              </a:rPr>
              <a:t>divide la </a:t>
            </a:r>
            <a:r>
              <a:rPr sz="1200" spc="-5" dirty="0">
                <a:latin typeface="Times New Roman"/>
                <a:cs typeface="Times New Roman"/>
              </a:rPr>
              <a:t>realtà dell’essere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propria uguaglianza con </a:t>
            </a:r>
            <a:r>
              <a:rPr sz="1200" dirty="0">
                <a:latin typeface="Times New Roman"/>
                <a:cs typeface="Times New Roman"/>
              </a:rPr>
              <a:t>due </a:t>
            </a:r>
            <a:r>
              <a:rPr sz="1200" spc="-5" dirty="0">
                <a:latin typeface="Times New Roman"/>
                <a:cs typeface="Times New Roman"/>
              </a:rPr>
              <a:t>personalità coordinate,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Eterno e l’Attore  </a:t>
            </a:r>
            <a:r>
              <a:rPr sz="1200" spc="-5" dirty="0">
                <a:latin typeface="Times New Roman"/>
                <a:cs typeface="Times New Roman"/>
              </a:rPr>
              <a:t>Congiunto.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1747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(109.2) 10:1.4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la conoscenza </a:t>
            </a:r>
            <a:r>
              <a:rPr sz="1200" spc="-5" dirty="0">
                <a:latin typeface="Times New Roman"/>
                <a:cs typeface="Times New Roman"/>
              </a:rPr>
              <a:t>concernente </a:t>
            </a:r>
            <a:r>
              <a:rPr sz="1200" dirty="0">
                <a:latin typeface="Times New Roman"/>
                <a:cs typeface="Times New Roman"/>
              </a:rPr>
              <a:t>la personalità </a:t>
            </a:r>
            <a:r>
              <a:rPr sz="1200" spc="-5" dirty="0">
                <a:latin typeface="Times New Roman"/>
                <a:cs typeface="Times New Roman"/>
              </a:rPr>
              <a:t>del Padre ed </a:t>
            </a:r>
            <a:r>
              <a:rPr sz="1200" dirty="0">
                <a:latin typeface="Times New Roman"/>
                <a:cs typeface="Times New Roman"/>
              </a:rPr>
              <a:t>i suoi </a:t>
            </a:r>
            <a:r>
              <a:rPr sz="1200" spc="-5" dirty="0">
                <a:latin typeface="Times New Roman"/>
                <a:cs typeface="Times New Roman"/>
              </a:rPr>
              <a:t>attributi </a:t>
            </a:r>
            <a:r>
              <a:rPr sz="1200" dirty="0">
                <a:latin typeface="Times New Roman"/>
                <a:cs typeface="Times New Roman"/>
              </a:rPr>
              <a:t>divini noi </a:t>
            </a:r>
            <a:r>
              <a:rPr sz="1200" spc="-5" dirty="0">
                <a:latin typeface="Times New Roman"/>
                <a:cs typeface="Times New Roman"/>
              </a:rPr>
              <a:t>dipenderemo </a:t>
            </a:r>
            <a:r>
              <a:rPr sz="1200" dirty="0">
                <a:latin typeface="Times New Roman"/>
                <a:cs typeface="Times New Roman"/>
              </a:rPr>
              <a:t>sempre </a:t>
            </a:r>
            <a:r>
              <a:rPr sz="1200" spc="-5" dirty="0">
                <a:latin typeface="Times New Roman"/>
                <a:cs typeface="Times New Roman"/>
              </a:rPr>
              <a:t>dalle </a:t>
            </a:r>
            <a:r>
              <a:rPr sz="1200" dirty="0">
                <a:latin typeface="Times New Roman"/>
                <a:cs typeface="Times New Roman"/>
              </a:rPr>
              <a:t>rivelazioni  </a:t>
            </a:r>
            <a:r>
              <a:rPr sz="1200" spc="-5" dirty="0">
                <a:latin typeface="Times New Roman"/>
                <a:cs typeface="Times New Roman"/>
              </a:rPr>
              <a:t>del Figlio Eterno, perché, quando l’atto congiunto della creazione fu </a:t>
            </a:r>
            <a:r>
              <a:rPr sz="1200" dirty="0">
                <a:latin typeface="Times New Roman"/>
                <a:cs typeface="Times New Roman"/>
              </a:rPr>
              <a:t>compiuto, quando la </a:t>
            </a:r>
            <a:r>
              <a:rPr sz="1200" spc="-5" dirty="0">
                <a:latin typeface="Times New Roman"/>
                <a:cs typeface="Times New Roman"/>
              </a:rPr>
              <a:t>Terza </a:t>
            </a:r>
            <a:r>
              <a:rPr sz="1200" dirty="0">
                <a:latin typeface="Times New Roman"/>
                <a:cs typeface="Times New Roman"/>
              </a:rPr>
              <a:t>Persona </a:t>
            </a:r>
            <a:r>
              <a:rPr sz="1200" spc="-5" dirty="0">
                <a:latin typeface="Times New Roman"/>
                <a:cs typeface="Times New Roman"/>
              </a:rPr>
              <a:t>della Deità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scaturì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all’esistenza come personalità </a:t>
            </a:r>
            <a:r>
              <a:rPr sz="1200" dirty="0">
                <a:latin typeface="Times New Roman"/>
                <a:cs typeface="Times New Roman"/>
              </a:rPr>
              <a:t>e diede </a:t>
            </a:r>
            <a:r>
              <a:rPr sz="1200" spc="-5" dirty="0">
                <a:latin typeface="Times New Roman"/>
                <a:cs typeface="Times New Roman"/>
              </a:rPr>
              <a:t>attuazione ai concetti congiunti </a:t>
            </a:r>
            <a:r>
              <a:rPr sz="1200" dirty="0">
                <a:latin typeface="Times New Roman"/>
                <a:cs typeface="Times New Roman"/>
              </a:rPr>
              <a:t>dei suoi </a:t>
            </a:r>
            <a:r>
              <a:rPr sz="1200" spc="-5" dirty="0">
                <a:latin typeface="Times New Roman"/>
                <a:cs typeface="Times New Roman"/>
              </a:rPr>
              <a:t>genitori </a:t>
            </a:r>
            <a:r>
              <a:rPr sz="1200" dirty="0">
                <a:latin typeface="Times New Roman"/>
                <a:cs typeface="Times New Roman"/>
              </a:rPr>
              <a:t>divini, il </a:t>
            </a:r>
            <a:r>
              <a:rPr sz="1200" spc="-5" dirty="0">
                <a:latin typeface="Times New Roman"/>
                <a:cs typeface="Times New Roman"/>
              </a:rPr>
              <a:t>Padre cessò </a:t>
            </a:r>
            <a:r>
              <a:rPr sz="1200" dirty="0">
                <a:latin typeface="Times New Roman"/>
                <a:cs typeface="Times New Roman"/>
              </a:rPr>
              <a:t>di esistere in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spc="5" dirty="0">
                <a:latin typeface="Times New Roman"/>
                <a:cs typeface="Times New Roman"/>
              </a:rPr>
              <a:t>quanto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8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189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96580" cy="39573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208915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personalità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qualificata. </a:t>
            </a:r>
            <a:r>
              <a:rPr sz="1200" dirty="0">
                <a:latin typeface="Times New Roman"/>
                <a:cs typeface="Times New Roman"/>
              </a:rPr>
              <a:t>Con la </a:t>
            </a:r>
            <a:r>
              <a:rPr sz="1200" spc="-5" dirty="0">
                <a:latin typeface="Times New Roman"/>
                <a:cs typeface="Times New Roman"/>
              </a:rPr>
              <a:t>venuta all’esistenza dell’Attore Congiunto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materializzazione del nucleo centrale </a:t>
            </a:r>
            <a:r>
              <a:rPr sz="1200" spc="5" dirty="0">
                <a:latin typeface="Times New Roman"/>
                <a:cs typeface="Times New Roman"/>
              </a:rPr>
              <a:t>della  </a:t>
            </a:r>
            <a:r>
              <a:rPr sz="1200" spc="-5" dirty="0">
                <a:latin typeface="Times New Roman"/>
                <a:cs typeface="Times New Roman"/>
              </a:rPr>
              <a:t>creazione, </a:t>
            </a:r>
            <a:r>
              <a:rPr sz="1200" dirty="0">
                <a:latin typeface="Times New Roman"/>
                <a:cs typeface="Times New Roman"/>
              </a:rPr>
              <a:t>avvennero </a:t>
            </a:r>
            <a:r>
              <a:rPr sz="1200" spc="-5" dirty="0">
                <a:latin typeface="Times New Roman"/>
                <a:cs typeface="Times New Roman"/>
              </a:rPr>
              <a:t>alcuni cambiamenti eterni. Dio </a:t>
            </a:r>
            <a:r>
              <a:rPr sz="1200" dirty="0">
                <a:latin typeface="Times New Roman"/>
                <a:cs typeface="Times New Roman"/>
              </a:rPr>
              <a:t>donò </a:t>
            </a:r>
            <a:r>
              <a:rPr sz="1200" spc="-5" dirty="0">
                <a:latin typeface="Times New Roman"/>
                <a:cs typeface="Times New Roman"/>
              </a:rPr>
              <a:t>se stesso come personalità assoluta al </a:t>
            </a:r>
            <a:r>
              <a:rPr sz="1200" dirty="0">
                <a:latin typeface="Times New Roman"/>
                <a:cs typeface="Times New Roman"/>
              </a:rPr>
              <a:t>suo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Eterno.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tal </a:t>
            </a:r>
            <a:r>
              <a:rPr sz="1200" spc="10" dirty="0">
                <a:latin typeface="Times New Roman"/>
                <a:cs typeface="Times New Roman"/>
              </a:rPr>
              <a:t>modo </a:t>
            </a:r>
            <a:r>
              <a:rPr sz="1200" dirty="0">
                <a:latin typeface="Times New Roman"/>
                <a:cs typeface="Times New Roman"/>
              </a:rPr>
              <a:t>il  </a:t>
            </a:r>
            <a:r>
              <a:rPr sz="1200" spc="-5" dirty="0">
                <a:latin typeface="Times New Roman"/>
                <a:cs typeface="Times New Roman"/>
              </a:rPr>
              <a:t>Padre conferì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“personalità d’infinità” al suo Figlio unigenito, mentre entrambi conferirono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“personalità congiunta” </a:t>
            </a:r>
            <a:r>
              <a:rPr sz="1200" spc="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loro  unione </a:t>
            </a:r>
            <a:r>
              <a:rPr sz="1200" spc="-5" dirty="0">
                <a:latin typeface="Times New Roman"/>
                <a:cs typeface="Times New Roman"/>
              </a:rPr>
              <a:t>eterna allo </a:t>
            </a:r>
            <a:r>
              <a:rPr sz="1200" dirty="0">
                <a:latin typeface="Times New Roman"/>
                <a:cs typeface="Times New Roman"/>
              </a:rPr>
              <a:t>Spirito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Infinito.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685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(109.3) 10:1.5 </a:t>
            </a:r>
            <a:r>
              <a:rPr sz="1200" spc="-5" dirty="0">
                <a:latin typeface="Times New Roman"/>
                <a:cs typeface="Times New Roman"/>
              </a:rPr>
              <a:t>Per queste </a:t>
            </a:r>
            <a:r>
              <a:rPr sz="1200" dirty="0">
                <a:latin typeface="Times New Roman"/>
                <a:cs typeface="Times New Roman"/>
              </a:rPr>
              <a:t>e per </a:t>
            </a:r>
            <a:r>
              <a:rPr sz="1200" spc="-5" dirty="0">
                <a:latin typeface="Times New Roman"/>
                <a:cs typeface="Times New Roman"/>
              </a:rPr>
              <a:t>altre ragioni che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di là </a:t>
            </a:r>
            <a:r>
              <a:rPr sz="1200" spc="-5" dirty="0">
                <a:latin typeface="Times New Roman"/>
                <a:cs typeface="Times New Roman"/>
              </a:rPr>
              <a:t>della capacità </a:t>
            </a:r>
            <a:r>
              <a:rPr sz="1200" dirty="0">
                <a:latin typeface="Times New Roman"/>
                <a:cs typeface="Times New Roman"/>
              </a:rPr>
              <a:t>concettuale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mente finita, è </a:t>
            </a:r>
            <a:r>
              <a:rPr sz="1200" spc="-5" dirty="0">
                <a:latin typeface="Times New Roman"/>
                <a:cs typeface="Times New Roman"/>
              </a:rPr>
              <a:t>estremamente difficile per </a:t>
            </a:r>
            <a:r>
              <a:rPr sz="1200" dirty="0">
                <a:latin typeface="Times New Roman"/>
                <a:cs typeface="Times New Roman"/>
              </a:rPr>
              <a:t>le  </a:t>
            </a:r>
            <a:r>
              <a:rPr sz="1200" spc="-5" dirty="0">
                <a:latin typeface="Times New Roman"/>
                <a:cs typeface="Times New Roman"/>
              </a:rPr>
              <a:t>creature </a:t>
            </a:r>
            <a:r>
              <a:rPr sz="1200" dirty="0">
                <a:latin typeface="Times New Roman"/>
                <a:cs typeface="Times New Roman"/>
              </a:rPr>
              <a:t>umane </a:t>
            </a:r>
            <a:r>
              <a:rPr sz="1200" spc="-5" dirty="0">
                <a:latin typeface="Times New Roman"/>
                <a:cs typeface="Times New Roman"/>
              </a:rPr>
              <a:t>comprendere </a:t>
            </a:r>
            <a:r>
              <a:rPr sz="1200" dirty="0">
                <a:latin typeface="Times New Roman"/>
                <a:cs typeface="Times New Roman"/>
              </a:rPr>
              <a:t>l’infinita </a:t>
            </a:r>
            <a:r>
              <a:rPr sz="1200" spc="-5" dirty="0">
                <a:latin typeface="Times New Roman"/>
                <a:cs typeface="Times New Roman"/>
              </a:rPr>
              <a:t>personalità paterna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spc="10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non com’è </a:t>
            </a:r>
            <a:r>
              <a:rPr sz="1200" spc="-5" dirty="0">
                <a:latin typeface="Times New Roman"/>
                <a:cs typeface="Times New Roman"/>
              </a:rPr>
              <a:t>rivelata </a:t>
            </a:r>
            <a:r>
              <a:rPr sz="1200" dirty="0">
                <a:latin typeface="Times New Roman"/>
                <a:cs typeface="Times New Roman"/>
              </a:rPr>
              <a:t>universalmente </a:t>
            </a:r>
            <a:r>
              <a:rPr sz="1200" spc="-5" dirty="0">
                <a:latin typeface="Times New Roman"/>
                <a:cs typeface="Times New Roman"/>
              </a:rPr>
              <a:t>nel Figlio Eterno e,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il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Figlio, </a:t>
            </a:r>
            <a:r>
              <a:rPr sz="1200" dirty="0">
                <a:latin typeface="Times New Roman"/>
                <a:cs typeface="Times New Roman"/>
              </a:rPr>
              <a:t>com’è </a:t>
            </a:r>
            <a:r>
              <a:rPr sz="1200" spc="-5" dirty="0">
                <a:latin typeface="Times New Roman"/>
                <a:cs typeface="Times New Roman"/>
              </a:rPr>
              <a:t>universalmente attiva nello </a:t>
            </a:r>
            <a:r>
              <a:rPr sz="1200" dirty="0">
                <a:latin typeface="Times New Roman"/>
                <a:cs typeface="Times New Roman"/>
              </a:rPr>
              <a:t>Spirito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Infinito.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76200" marR="8763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(109.4) 10:1.6 </a:t>
            </a:r>
            <a:r>
              <a:rPr sz="1200" spc="-5" dirty="0">
                <a:latin typeface="Times New Roman"/>
                <a:cs typeface="Times New Roman"/>
              </a:rPr>
              <a:t>Poiché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Figli Paradisiaci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visitano </a:t>
            </a:r>
            <a:r>
              <a:rPr sz="1200" dirty="0">
                <a:latin typeface="Times New Roman"/>
                <a:cs typeface="Times New Roman"/>
              </a:rPr>
              <a:t>i mondi </a:t>
            </a:r>
            <a:r>
              <a:rPr sz="1200" spc="-5" dirty="0">
                <a:latin typeface="Times New Roman"/>
                <a:cs typeface="Times New Roman"/>
              </a:rPr>
              <a:t>evoluzionari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talvolta anche </a:t>
            </a:r>
            <a:r>
              <a:rPr sz="1200" dirty="0">
                <a:latin typeface="Times New Roman"/>
                <a:cs typeface="Times New Roman"/>
              </a:rPr>
              <a:t>vi abitano </a:t>
            </a:r>
            <a:r>
              <a:rPr sz="1200" spc="-5" dirty="0">
                <a:latin typeface="Times New Roman"/>
                <a:cs typeface="Times New Roman"/>
              </a:rPr>
              <a:t>nelle </a:t>
            </a:r>
            <a:r>
              <a:rPr sz="1200" dirty="0">
                <a:latin typeface="Times New Roman"/>
                <a:cs typeface="Times New Roman"/>
              </a:rPr>
              <a:t>sembianze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spc="5" dirty="0">
                <a:latin typeface="Times New Roman"/>
                <a:cs typeface="Times New Roman"/>
              </a:rPr>
              <a:t>carne  </a:t>
            </a:r>
            <a:r>
              <a:rPr sz="1200" spc="-5" dirty="0">
                <a:latin typeface="Times New Roman"/>
                <a:cs typeface="Times New Roman"/>
              </a:rPr>
              <a:t>mortale, </a:t>
            </a:r>
            <a:r>
              <a:rPr sz="1200" dirty="0">
                <a:latin typeface="Times New Roman"/>
                <a:cs typeface="Times New Roman"/>
              </a:rPr>
              <a:t>e poiché i </a:t>
            </a:r>
            <a:r>
              <a:rPr sz="1200" spc="-5" dirty="0">
                <a:latin typeface="Times New Roman"/>
                <a:cs typeface="Times New Roman"/>
              </a:rPr>
              <a:t>loro conferimenti rendono </a:t>
            </a:r>
            <a:r>
              <a:rPr sz="1200" dirty="0">
                <a:latin typeface="Times New Roman"/>
                <a:cs typeface="Times New Roman"/>
              </a:rPr>
              <a:t>possibile </a:t>
            </a:r>
            <a:r>
              <a:rPr sz="1200" spc="-10" dirty="0">
                <a:latin typeface="Times New Roman"/>
                <a:cs typeface="Times New Roman"/>
              </a:rPr>
              <a:t>agli </a:t>
            </a:r>
            <a:r>
              <a:rPr sz="1200" dirty="0">
                <a:latin typeface="Times New Roman"/>
                <a:cs typeface="Times New Roman"/>
              </a:rPr>
              <a:t>uomini </a:t>
            </a:r>
            <a:r>
              <a:rPr sz="1200" spc="-5" dirty="0">
                <a:latin typeface="Times New Roman"/>
                <a:cs typeface="Times New Roman"/>
              </a:rPr>
              <a:t>mortali conoscere effettivamente qualcosa della </a:t>
            </a:r>
            <a:r>
              <a:rPr sz="1200" dirty="0">
                <a:latin typeface="Times New Roman"/>
                <a:cs typeface="Times New Roman"/>
              </a:rPr>
              <a:t>natura e del  </a:t>
            </a:r>
            <a:r>
              <a:rPr sz="1200" spc="-5" dirty="0">
                <a:latin typeface="Times New Roman"/>
                <a:cs typeface="Times New Roman"/>
              </a:rPr>
              <a:t>carattere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personalità divina,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creature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sfere </a:t>
            </a:r>
            <a:r>
              <a:rPr sz="1200" dirty="0">
                <a:latin typeface="Times New Roman"/>
                <a:cs typeface="Times New Roman"/>
              </a:rPr>
              <a:t>planetarie </a:t>
            </a:r>
            <a:r>
              <a:rPr sz="1200" spc="-5" dirty="0">
                <a:latin typeface="Times New Roman"/>
                <a:cs typeface="Times New Roman"/>
              </a:rPr>
              <a:t>devono perciò </a:t>
            </a:r>
            <a:r>
              <a:rPr sz="1200" dirty="0">
                <a:latin typeface="Times New Roman"/>
                <a:cs typeface="Times New Roman"/>
              </a:rPr>
              <a:t>contare </a:t>
            </a:r>
            <a:r>
              <a:rPr sz="1200" spc="-5" dirty="0">
                <a:latin typeface="Times New Roman"/>
                <a:cs typeface="Times New Roman"/>
              </a:rPr>
              <a:t>sui </a:t>
            </a:r>
            <a:r>
              <a:rPr sz="1200" dirty="0">
                <a:latin typeface="Times New Roman"/>
                <a:cs typeface="Times New Roman"/>
              </a:rPr>
              <a:t>conferimenti di </a:t>
            </a:r>
            <a:r>
              <a:rPr sz="1200" spc="-5" dirty="0">
                <a:latin typeface="Times New Roman"/>
                <a:cs typeface="Times New Roman"/>
              </a:rPr>
              <a:t>questi </a:t>
            </a:r>
            <a:r>
              <a:rPr sz="1200" dirty="0">
                <a:latin typeface="Times New Roman"/>
                <a:cs typeface="Times New Roman"/>
              </a:rPr>
              <a:t>Figli </a:t>
            </a:r>
            <a:r>
              <a:rPr sz="1200" spc="-5" dirty="0">
                <a:latin typeface="Times New Roman"/>
                <a:cs typeface="Times New Roman"/>
              </a:rPr>
              <a:t>Paradisiaci  per ottenere informazioni attendibili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affidabili sul Padre, sul Figlio </a:t>
            </a:r>
            <a:r>
              <a:rPr sz="1200" dirty="0">
                <a:latin typeface="Times New Roman"/>
                <a:cs typeface="Times New Roman"/>
              </a:rPr>
              <a:t>e sullo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Spirito.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2. La personalizzazione della</a:t>
            </a: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Deità</a:t>
            </a:r>
            <a:endParaRPr sz="1600">
              <a:latin typeface="Times New Roman"/>
              <a:cs typeface="Times New Roman"/>
            </a:endParaRPr>
          </a:p>
          <a:p>
            <a:pPr marL="76200" marR="52069">
              <a:lnSpc>
                <a:spcPct val="95700"/>
              </a:lnSpc>
              <a:spcBef>
                <a:spcPts val="138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(109.5) 10:2.1 </a:t>
            </a:r>
            <a:r>
              <a:rPr sz="1200" spc="-5" dirty="0">
                <a:latin typeface="Times New Roman"/>
                <a:cs typeface="Times New Roman"/>
              </a:rPr>
              <a:t>Per mezzo della tecnica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trinitizzazione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Padre si spoglia </a:t>
            </a:r>
            <a:r>
              <a:rPr sz="1200" dirty="0">
                <a:latin typeface="Times New Roman"/>
                <a:cs typeface="Times New Roman"/>
              </a:rPr>
              <a:t>di quella </a:t>
            </a:r>
            <a:r>
              <a:rPr sz="1200" spc="-5" dirty="0">
                <a:latin typeface="Times New Roman"/>
                <a:cs typeface="Times New Roman"/>
              </a:rPr>
              <a:t>personalità </a:t>
            </a:r>
            <a:r>
              <a:rPr sz="1200" dirty="0">
                <a:latin typeface="Times New Roman"/>
                <a:cs typeface="Times New Roman"/>
              </a:rPr>
              <a:t>spirituale non qualificata che è il </a:t>
            </a:r>
            <a:r>
              <a:rPr sz="1200" spc="-5" dirty="0">
                <a:latin typeface="Times New Roman"/>
                <a:cs typeface="Times New Roman"/>
              </a:rPr>
              <a:t>Figlio, 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facendo questo </a:t>
            </a:r>
            <a:r>
              <a:rPr sz="1200" dirty="0">
                <a:latin typeface="Times New Roman"/>
                <a:cs typeface="Times New Roman"/>
              </a:rPr>
              <a:t>si </a:t>
            </a:r>
            <a:r>
              <a:rPr sz="1200" spc="-5" dirty="0">
                <a:latin typeface="Times New Roman"/>
                <a:cs typeface="Times New Roman"/>
              </a:rPr>
              <a:t>costituisce Padre </a:t>
            </a:r>
            <a:r>
              <a:rPr sz="1200" dirty="0">
                <a:latin typeface="Times New Roman"/>
                <a:cs typeface="Times New Roman"/>
              </a:rPr>
              <a:t>di questo </a:t>
            </a:r>
            <a:r>
              <a:rPr sz="1200" spc="-5" dirty="0">
                <a:latin typeface="Times New Roman"/>
                <a:cs typeface="Times New Roman"/>
              </a:rPr>
              <a:t>stesso Figlio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s’impossessa così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capacità </a:t>
            </a:r>
            <a:r>
              <a:rPr sz="1200" dirty="0">
                <a:latin typeface="Times New Roman"/>
                <a:cs typeface="Times New Roman"/>
              </a:rPr>
              <a:t>illimitata di </a:t>
            </a:r>
            <a:r>
              <a:rPr sz="1200" spc="-5" dirty="0">
                <a:latin typeface="Times New Roman"/>
                <a:cs typeface="Times New Roman"/>
              </a:rPr>
              <a:t>divenire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5" dirty="0">
                <a:latin typeface="Times New Roman"/>
                <a:cs typeface="Times New Roman"/>
              </a:rPr>
              <a:t>Padre </a:t>
            </a:r>
            <a:r>
              <a:rPr sz="1200" dirty="0">
                <a:latin typeface="Times New Roman"/>
                <a:cs typeface="Times New Roman"/>
              </a:rPr>
              <a:t>divino  di tutte le </a:t>
            </a:r>
            <a:r>
              <a:rPr sz="1200" spc="-5" dirty="0">
                <a:latin typeface="Times New Roman"/>
                <a:cs typeface="Times New Roman"/>
              </a:rPr>
              <a:t>creature intelligenti </a:t>
            </a:r>
            <a:r>
              <a:rPr sz="1200" dirty="0">
                <a:latin typeface="Times New Roman"/>
                <a:cs typeface="Times New Roman"/>
              </a:rPr>
              <a:t>dotate di volontà </a:t>
            </a:r>
            <a:r>
              <a:rPr sz="1200" spc="-5" dirty="0">
                <a:latin typeface="Times New Roman"/>
                <a:cs typeface="Times New Roman"/>
              </a:rPr>
              <a:t>successivamente create, </a:t>
            </a:r>
            <a:r>
              <a:rPr sz="1200" dirty="0">
                <a:latin typeface="Times New Roman"/>
                <a:cs typeface="Times New Roman"/>
              </a:rPr>
              <a:t>eventuate o appartenenti </a:t>
            </a:r>
            <a:r>
              <a:rPr sz="1200" spc="-5" dirty="0">
                <a:latin typeface="Times New Roman"/>
                <a:cs typeface="Times New Roman"/>
              </a:rPr>
              <a:t>ad altri </a:t>
            </a:r>
            <a:r>
              <a:rPr sz="1200" dirty="0">
                <a:latin typeface="Times New Roman"/>
                <a:cs typeface="Times New Roman"/>
              </a:rPr>
              <a:t>tipi </a:t>
            </a:r>
            <a:r>
              <a:rPr sz="1200" spc="-5" dirty="0">
                <a:latin typeface="Times New Roman"/>
                <a:cs typeface="Times New Roman"/>
              </a:rPr>
              <a:t>personalizzati. </a:t>
            </a:r>
            <a:r>
              <a:rPr sz="1200" spc="-10" dirty="0">
                <a:latin typeface="Times New Roman"/>
                <a:cs typeface="Times New Roman"/>
              </a:rPr>
              <a:t>In  </a:t>
            </a:r>
            <a:r>
              <a:rPr sz="1200" spc="-5" dirty="0">
                <a:latin typeface="Times New Roman"/>
                <a:cs typeface="Times New Roman"/>
              </a:rPr>
              <a:t>quanto </a:t>
            </a:r>
            <a:r>
              <a:rPr sz="1200" i="1" spc="-5" dirty="0">
                <a:latin typeface="Times New Roman"/>
                <a:cs typeface="Times New Roman"/>
              </a:rPr>
              <a:t>personalità assoluta </a:t>
            </a:r>
            <a:r>
              <a:rPr sz="1200" i="1" dirty="0">
                <a:latin typeface="Times New Roman"/>
                <a:cs typeface="Times New Roman"/>
              </a:rPr>
              <a:t>e non qualificata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Padre </a:t>
            </a:r>
            <a:r>
              <a:rPr sz="1200" dirty="0">
                <a:latin typeface="Times New Roman"/>
                <a:cs typeface="Times New Roman"/>
              </a:rPr>
              <a:t>può funzionare soltanto come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Figlio, </a:t>
            </a:r>
            <a:r>
              <a:rPr sz="1200" dirty="0">
                <a:latin typeface="Times New Roman"/>
                <a:cs typeface="Times New Roman"/>
              </a:rPr>
              <a:t>ma in </a:t>
            </a:r>
            <a:r>
              <a:rPr sz="1200" spc="-5" dirty="0">
                <a:latin typeface="Times New Roman"/>
                <a:cs typeface="Times New Roman"/>
              </a:rPr>
              <a:t>quanto </a:t>
            </a:r>
            <a:r>
              <a:rPr sz="1200" i="1" dirty="0">
                <a:latin typeface="Times New Roman"/>
                <a:cs typeface="Times New Roman"/>
              </a:rPr>
              <a:t>Padre  </a:t>
            </a:r>
            <a:r>
              <a:rPr sz="1200" i="1" spc="-5" dirty="0">
                <a:latin typeface="Times New Roman"/>
                <a:cs typeface="Times New Roman"/>
              </a:rPr>
              <a:t>personale </a:t>
            </a:r>
            <a:r>
              <a:rPr sz="1200" spc="-5" dirty="0">
                <a:latin typeface="Times New Roman"/>
                <a:cs typeface="Times New Roman"/>
              </a:rPr>
              <a:t>continua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conferire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personalità alle </a:t>
            </a:r>
            <a:r>
              <a:rPr sz="1200" dirty="0">
                <a:latin typeface="Times New Roman"/>
                <a:cs typeface="Times New Roman"/>
              </a:rPr>
              <a:t>diverse schiere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differenti livelli di </a:t>
            </a:r>
            <a:r>
              <a:rPr sz="1200" spc="-5" dirty="0">
                <a:latin typeface="Times New Roman"/>
                <a:cs typeface="Times New Roman"/>
              </a:rPr>
              <a:t>creature intelligenti </a:t>
            </a:r>
            <a:r>
              <a:rPr sz="1200" dirty="0">
                <a:latin typeface="Times New Roman"/>
                <a:cs typeface="Times New Roman"/>
              </a:rPr>
              <a:t>dotate di volontà,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mantiene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sempre relazioni </a:t>
            </a:r>
            <a:r>
              <a:rPr sz="1200" spc="-5" dirty="0">
                <a:latin typeface="Times New Roman"/>
                <a:cs typeface="Times New Roman"/>
              </a:rPr>
              <a:t>personali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associazione amorevole con questa vasta famiglia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figli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dell’Universo.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19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62925" cy="407733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520700" marR="603885">
              <a:lnSpc>
                <a:spcPts val="1380"/>
              </a:lnSpc>
              <a:spcBef>
                <a:spcPts val="195"/>
              </a:spcBef>
            </a:pPr>
            <a:r>
              <a:rPr sz="1200" baseline="38194" dirty="0">
                <a:latin typeface="Times New Roman"/>
                <a:cs typeface="Times New Roman"/>
              </a:rPr>
              <a:t>(7.5) </a:t>
            </a:r>
            <a:r>
              <a:rPr sz="1200" spc="-7" baseline="38194" dirty="0">
                <a:latin typeface="Times New Roman"/>
                <a:cs typeface="Times New Roman"/>
              </a:rPr>
              <a:t>0:4.7 </a:t>
            </a:r>
            <a:r>
              <a:rPr sz="1200" dirty="0">
                <a:latin typeface="Times New Roman"/>
                <a:cs typeface="Times New Roman"/>
              </a:rPr>
              <a:t>1. </a:t>
            </a:r>
            <a:r>
              <a:rPr sz="1200" i="1" spc="-5" dirty="0">
                <a:latin typeface="Times New Roman"/>
                <a:cs typeface="Times New Roman"/>
              </a:rPr>
              <a:t>Attuale </a:t>
            </a:r>
            <a:r>
              <a:rPr sz="1200" i="1" dirty="0">
                <a:latin typeface="Times New Roman"/>
                <a:cs typeface="Times New Roman"/>
              </a:rPr>
              <a:t>e </a:t>
            </a:r>
            <a:r>
              <a:rPr sz="1200" i="1" spc="-5" dirty="0">
                <a:latin typeface="Times New Roman"/>
                <a:cs typeface="Times New Roman"/>
              </a:rPr>
              <a:t>Potenziale. </a:t>
            </a:r>
            <a:r>
              <a:rPr sz="1200" spc="-5" dirty="0">
                <a:latin typeface="Times New Roman"/>
                <a:cs typeface="Times New Roman"/>
              </a:rPr>
              <a:t>Realtà esistenti </a:t>
            </a:r>
            <a:r>
              <a:rPr sz="1200" dirty="0">
                <a:latin typeface="Times New Roman"/>
                <a:cs typeface="Times New Roman"/>
              </a:rPr>
              <a:t>in pienezza </a:t>
            </a:r>
            <a:r>
              <a:rPr sz="1200" spc="-5" dirty="0">
                <a:latin typeface="Times New Roman"/>
                <a:cs typeface="Times New Roman"/>
              </a:rPr>
              <a:t>d’espressione </a:t>
            </a:r>
            <a:r>
              <a:rPr sz="1200" spc="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contrasto </a:t>
            </a:r>
            <a:r>
              <a:rPr sz="1200" dirty="0">
                <a:latin typeface="Times New Roman"/>
                <a:cs typeface="Times New Roman"/>
              </a:rPr>
              <a:t>con </a:t>
            </a:r>
            <a:r>
              <a:rPr sz="1200" spc="-5" dirty="0">
                <a:latin typeface="Times New Roman"/>
                <a:cs typeface="Times New Roman"/>
              </a:rPr>
              <a:t>quelle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comportano 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capacità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crescita inespressa.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Eterno è </a:t>
            </a:r>
            <a:r>
              <a:rPr sz="1200" spc="-5" dirty="0">
                <a:latin typeface="Times New Roman"/>
                <a:cs typeface="Times New Roman"/>
              </a:rPr>
              <a:t>un’attualità spirituale assoluta; </a:t>
            </a:r>
            <a:r>
              <a:rPr sz="1200" dirty="0">
                <a:latin typeface="Times New Roman"/>
                <a:cs typeface="Times New Roman"/>
              </a:rPr>
              <a:t>l’uomo </a:t>
            </a:r>
            <a:r>
              <a:rPr sz="1200" spc="-5" dirty="0">
                <a:latin typeface="Times New Roman"/>
                <a:cs typeface="Times New Roman"/>
              </a:rPr>
              <a:t>mortale </a:t>
            </a:r>
            <a:r>
              <a:rPr sz="1200" dirty="0">
                <a:latin typeface="Times New Roman"/>
                <a:cs typeface="Times New Roman"/>
              </a:rPr>
              <a:t>è in </a:t>
            </a:r>
            <a:r>
              <a:rPr sz="1200" spc="-5" dirty="0">
                <a:latin typeface="Times New Roman"/>
                <a:cs typeface="Times New Roman"/>
              </a:rPr>
              <a:t>assai larga  </a:t>
            </a:r>
            <a:r>
              <a:rPr sz="1200" dirty="0">
                <a:latin typeface="Times New Roman"/>
                <a:cs typeface="Times New Roman"/>
              </a:rPr>
              <a:t>misura una potenzialità spirituale non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realizzata.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520700" marR="579120">
              <a:lnSpc>
                <a:spcPct val="95900"/>
              </a:lnSpc>
            </a:pPr>
            <a:r>
              <a:rPr sz="1200" baseline="38194" dirty="0">
                <a:latin typeface="Times New Roman"/>
                <a:cs typeface="Times New Roman"/>
              </a:rPr>
              <a:t>(7.6) </a:t>
            </a:r>
            <a:r>
              <a:rPr sz="1200" spc="-7" baseline="38194" dirty="0">
                <a:latin typeface="Times New Roman"/>
                <a:cs typeface="Times New Roman"/>
              </a:rPr>
              <a:t>0:4.8 </a:t>
            </a:r>
            <a:r>
              <a:rPr sz="1200" dirty="0">
                <a:latin typeface="Times New Roman"/>
                <a:cs typeface="Times New Roman"/>
              </a:rPr>
              <a:t>2. </a:t>
            </a:r>
            <a:r>
              <a:rPr sz="1200" i="1" spc="-5" dirty="0">
                <a:latin typeface="Times New Roman"/>
                <a:cs typeface="Times New Roman"/>
              </a:rPr>
              <a:t>Assoluta </a:t>
            </a:r>
            <a:r>
              <a:rPr sz="1200" i="1" dirty="0">
                <a:latin typeface="Times New Roman"/>
                <a:cs typeface="Times New Roman"/>
              </a:rPr>
              <a:t>e Subassoluta. </a:t>
            </a:r>
            <a:r>
              <a:rPr sz="1200" spc="-15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realtà assolute sono esistenze dell’eternità. </a:t>
            </a:r>
            <a:r>
              <a:rPr sz="1200" spc="-1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realtà subassolute sono  progettate su </a:t>
            </a:r>
            <a:r>
              <a:rPr sz="1200" dirty="0">
                <a:latin typeface="Times New Roman"/>
                <a:cs typeface="Times New Roman"/>
              </a:rPr>
              <a:t>due </a:t>
            </a:r>
            <a:r>
              <a:rPr sz="1200" spc="-5" dirty="0">
                <a:latin typeface="Times New Roman"/>
                <a:cs typeface="Times New Roman"/>
              </a:rPr>
              <a:t>livelli: absonite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realtà che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relative sia rispetto al </a:t>
            </a:r>
            <a:r>
              <a:rPr sz="1200" dirty="0">
                <a:latin typeface="Times New Roman"/>
                <a:cs typeface="Times New Roman"/>
              </a:rPr>
              <a:t>tempo </a:t>
            </a:r>
            <a:r>
              <a:rPr sz="1200" spc="-5" dirty="0">
                <a:latin typeface="Times New Roman"/>
                <a:cs typeface="Times New Roman"/>
              </a:rPr>
              <a:t>sia all’eternità; </a:t>
            </a:r>
            <a:r>
              <a:rPr sz="1200" dirty="0">
                <a:latin typeface="Times New Roman"/>
                <a:cs typeface="Times New Roman"/>
              </a:rPr>
              <a:t>finite — </a:t>
            </a:r>
            <a:r>
              <a:rPr sz="1200" spc="-5" dirty="0">
                <a:latin typeface="Times New Roman"/>
                <a:cs typeface="Times New Roman"/>
              </a:rPr>
              <a:t>realtà </a:t>
            </a:r>
            <a:r>
              <a:rPr sz="1200" dirty="0">
                <a:latin typeface="Times New Roman"/>
                <a:cs typeface="Times New Roman"/>
              </a:rPr>
              <a:t>che  sono </a:t>
            </a:r>
            <a:r>
              <a:rPr sz="1200" spc="-5" dirty="0">
                <a:latin typeface="Times New Roman"/>
                <a:cs typeface="Times New Roman"/>
              </a:rPr>
              <a:t>progettate nello </a:t>
            </a:r>
            <a:r>
              <a:rPr sz="1200" dirty="0">
                <a:latin typeface="Times New Roman"/>
                <a:cs typeface="Times New Roman"/>
              </a:rPr>
              <a:t>spazio ed </a:t>
            </a:r>
            <a:r>
              <a:rPr sz="1200" spc="-5" dirty="0">
                <a:latin typeface="Times New Roman"/>
                <a:cs typeface="Times New Roman"/>
              </a:rPr>
              <a:t>attuate nel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tempo.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520700" marR="640715">
              <a:lnSpc>
                <a:spcPts val="1380"/>
              </a:lnSpc>
            </a:pPr>
            <a:r>
              <a:rPr sz="1200" baseline="38194" dirty="0">
                <a:latin typeface="Times New Roman"/>
                <a:cs typeface="Times New Roman"/>
              </a:rPr>
              <a:t>(7.7) </a:t>
            </a:r>
            <a:r>
              <a:rPr sz="1200" spc="-7" baseline="38194" dirty="0">
                <a:latin typeface="Times New Roman"/>
                <a:cs typeface="Times New Roman"/>
              </a:rPr>
              <a:t>0:4.9 </a:t>
            </a:r>
            <a:r>
              <a:rPr sz="1200" dirty="0">
                <a:latin typeface="Times New Roman"/>
                <a:cs typeface="Times New Roman"/>
              </a:rPr>
              <a:t>3. </a:t>
            </a:r>
            <a:r>
              <a:rPr sz="1200" i="1" spc="-5" dirty="0">
                <a:latin typeface="Times New Roman"/>
                <a:cs typeface="Times New Roman"/>
              </a:rPr>
              <a:t>Esistenziale ed Esperienziale.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Deità del Paradiso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esistenziale,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gli emergenti </a:t>
            </a:r>
            <a:r>
              <a:rPr sz="1200" dirty="0">
                <a:latin typeface="Times New Roman"/>
                <a:cs typeface="Times New Roman"/>
              </a:rPr>
              <a:t>Supremo ed </a:t>
            </a:r>
            <a:r>
              <a:rPr sz="1200" spc="-5" dirty="0">
                <a:latin typeface="Times New Roman"/>
                <a:cs typeface="Times New Roman"/>
              </a:rPr>
              <a:t>Ultimo  </a:t>
            </a:r>
            <a:r>
              <a:rPr sz="1200" dirty="0">
                <a:latin typeface="Times New Roman"/>
                <a:cs typeface="Times New Roman"/>
              </a:rPr>
              <a:t>sono</a:t>
            </a:r>
            <a:r>
              <a:rPr sz="1200" spc="-5" dirty="0">
                <a:latin typeface="Times New Roman"/>
                <a:cs typeface="Times New Roman"/>
              </a:rPr>
              <a:t> esperienziali.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150">
              <a:latin typeface="Times New Roman"/>
              <a:cs typeface="Times New Roman"/>
            </a:endParaRPr>
          </a:p>
          <a:p>
            <a:pPr marL="520700" marR="691515">
              <a:lnSpc>
                <a:spcPct val="95600"/>
              </a:lnSpc>
            </a:pPr>
            <a:r>
              <a:rPr sz="1200" baseline="38194" dirty="0">
                <a:latin typeface="Times New Roman"/>
                <a:cs typeface="Times New Roman"/>
              </a:rPr>
              <a:t>(7.8) </a:t>
            </a:r>
            <a:r>
              <a:rPr sz="1200" spc="-7" baseline="38194" dirty="0">
                <a:latin typeface="Times New Roman"/>
                <a:cs typeface="Times New Roman"/>
              </a:rPr>
              <a:t>0:4.10 </a:t>
            </a:r>
            <a:r>
              <a:rPr sz="1200" dirty="0">
                <a:latin typeface="Times New Roman"/>
                <a:cs typeface="Times New Roman"/>
              </a:rPr>
              <a:t>4. </a:t>
            </a:r>
            <a:r>
              <a:rPr sz="1200" i="1" spc="-5" dirty="0">
                <a:latin typeface="Times New Roman"/>
                <a:cs typeface="Times New Roman"/>
              </a:rPr>
              <a:t>Personale ed Impersonale. </a:t>
            </a:r>
            <a:r>
              <a:rPr sz="1200" spc="-5" dirty="0">
                <a:latin typeface="Times New Roman"/>
                <a:cs typeface="Times New Roman"/>
              </a:rPr>
              <a:t>L’espansione della Deità, l’espressione della personalità </a:t>
            </a:r>
            <a:r>
              <a:rPr sz="1200" dirty="0">
                <a:latin typeface="Times New Roman"/>
                <a:cs typeface="Times New Roman"/>
              </a:rPr>
              <a:t>e l’evoluzione  </a:t>
            </a:r>
            <a:r>
              <a:rPr sz="1200" spc="-5" dirty="0">
                <a:latin typeface="Times New Roman"/>
                <a:cs typeface="Times New Roman"/>
              </a:rPr>
              <a:t>dell’Universo sono </a:t>
            </a:r>
            <a:r>
              <a:rPr sz="1200" dirty="0">
                <a:latin typeface="Times New Roman"/>
                <a:cs typeface="Times New Roman"/>
              </a:rPr>
              <a:t>eternamente condizionate dall’atto di </a:t>
            </a:r>
            <a:r>
              <a:rPr sz="1200" spc="-5" dirty="0">
                <a:latin typeface="Times New Roman"/>
                <a:cs typeface="Times New Roman"/>
              </a:rPr>
              <a:t>libero arbitrio del Padre che </a:t>
            </a:r>
            <a:r>
              <a:rPr sz="1200" spc="5" dirty="0">
                <a:latin typeface="Times New Roman"/>
                <a:cs typeface="Times New Roman"/>
              </a:rPr>
              <a:t>ha </a:t>
            </a:r>
            <a:r>
              <a:rPr sz="1200" spc="-5" dirty="0">
                <a:latin typeface="Times New Roman"/>
                <a:cs typeface="Times New Roman"/>
              </a:rPr>
              <a:t>separato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sempre </a:t>
            </a:r>
            <a:r>
              <a:rPr sz="1200" dirty="0">
                <a:latin typeface="Times New Roman"/>
                <a:cs typeface="Times New Roman"/>
              </a:rPr>
              <a:t>i  </a:t>
            </a:r>
            <a:r>
              <a:rPr sz="1200" spc="-5" dirty="0">
                <a:latin typeface="Times New Roman"/>
                <a:cs typeface="Times New Roman"/>
              </a:rPr>
              <a:t>significati ed </a:t>
            </a:r>
            <a:r>
              <a:rPr sz="1200" dirty="0">
                <a:latin typeface="Times New Roman"/>
                <a:cs typeface="Times New Roman"/>
              </a:rPr>
              <a:t>i valori mentali, </a:t>
            </a:r>
            <a:r>
              <a:rPr sz="1200" spc="-5" dirty="0">
                <a:latin typeface="Times New Roman"/>
                <a:cs typeface="Times New Roman"/>
              </a:rPr>
              <a:t>spirituali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personali dell’attualità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potenzialità </a:t>
            </a:r>
            <a:r>
              <a:rPr sz="1200" spc="-5" dirty="0">
                <a:latin typeface="Times New Roman"/>
                <a:cs typeface="Times New Roman"/>
              </a:rPr>
              <a:t>incentrati nel Figlio Eterno </a:t>
            </a:r>
            <a:r>
              <a:rPr sz="1200" dirty="0">
                <a:latin typeface="Times New Roman"/>
                <a:cs typeface="Times New Roman"/>
              </a:rPr>
              <a:t>da  </a:t>
            </a:r>
            <a:r>
              <a:rPr sz="1200" spc="-5" dirty="0">
                <a:latin typeface="Times New Roman"/>
                <a:cs typeface="Times New Roman"/>
              </a:rPr>
              <a:t>quelle cose </a:t>
            </a:r>
            <a:r>
              <a:rPr sz="1200" dirty="0">
                <a:latin typeface="Times New Roman"/>
                <a:cs typeface="Times New Roman"/>
              </a:rPr>
              <a:t>che sono </a:t>
            </a:r>
            <a:r>
              <a:rPr sz="1200" spc="-5" dirty="0">
                <a:latin typeface="Times New Roman"/>
                <a:cs typeface="Times New Roman"/>
              </a:rPr>
              <a:t>incentrate nell’Isola eterna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Paradiso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sono inerenti ad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essa.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55880" algn="just">
              <a:lnSpc>
                <a:spcPct val="95900"/>
              </a:lnSpc>
            </a:pPr>
            <a:r>
              <a:rPr sz="1200" baseline="38194" dirty="0">
                <a:latin typeface="Times New Roman"/>
                <a:cs typeface="Times New Roman"/>
              </a:rPr>
              <a:t>(7.9) </a:t>
            </a:r>
            <a:r>
              <a:rPr sz="1200" spc="-7" baseline="38194" dirty="0">
                <a:latin typeface="Times New Roman"/>
                <a:cs typeface="Times New Roman"/>
              </a:rPr>
              <a:t>0:4.11 </a:t>
            </a:r>
            <a:r>
              <a:rPr sz="1200" spc="-5" dirty="0">
                <a:latin typeface="Times New Roman"/>
                <a:cs typeface="Times New Roman"/>
              </a:rPr>
              <a:t>PARADISO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5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termine che </a:t>
            </a:r>
            <a:r>
              <a:rPr sz="1200" dirty="0">
                <a:latin typeface="Times New Roman"/>
                <a:cs typeface="Times New Roman"/>
              </a:rPr>
              <a:t>include </a:t>
            </a:r>
            <a:r>
              <a:rPr sz="1200" spc="-5" dirty="0">
                <a:latin typeface="Times New Roman"/>
                <a:cs typeface="Times New Roman"/>
              </a:rPr>
              <a:t>gli Assoluti focali personali </a:t>
            </a:r>
            <a:r>
              <a:rPr sz="1200" dirty="0">
                <a:latin typeface="Times New Roman"/>
                <a:cs typeface="Times New Roman"/>
              </a:rPr>
              <a:t>e non </a:t>
            </a:r>
            <a:r>
              <a:rPr sz="1200" spc="-5" dirty="0">
                <a:latin typeface="Times New Roman"/>
                <a:cs typeface="Times New Roman"/>
              </a:rPr>
              <a:t>personali </a:t>
            </a:r>
            <a:r>
              <a:rPr sz="1200" dirty="0">
                <a:latin typeface="Times New Roman"/>
                <a:cs typeface="Times New Roman"/>
              </a:rPr>
              <a:t>di tutte le </a:t>
            </a:r>
            <a:r>
              <a:rPr sz="1200" spc="-5" dirty="0">
                <a:latin typeface="Times New Roman"/>
                <a:cs typeface="Times New Roman"/>
              </a:rPr>
              <a:t>fasi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realtà </a:t>
            </a:r>
            <a:r>
              <a:rPr sz="1200" dirty="0">
                <a:latin typeface="Times New Roman"/>
                <a:cs typeface="Times New Roman"/>
              </a:rPr>
              <a:t>dell’Universo. 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Paradiso, </a:t>
            </a:r>
            <a:r>
              <a:rPr sz="1200" spc="-5" dirty="0">
                <a:latin typeface="Times New Roman"/>
                <a:cs typeface="Times New Roman"/>
              </a:rPr>
              <a:t>propriamente qualificato, </a:t>
            </a:r>
            <a:r>
              <a:rPr sz="1200" dirty="0">
                <a:latin typeface="Times New Roman"/>
                <a:cs typeface="Times New Roman"/>
              </a:rPr>
              <a:t>può connotare ognuna e tutte le forme </a:t>
            </a:r>
            <a:r>
              <a:rPr sz="1200" spc="-5" dirty="0">
                <a:latin typeface="Times New Roman"/>
                <a:cs typeface="Times New Roman"/>
              </a:rPr>
              <a:t>della realtà, della Deità, della divinità, della personalità 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dell’energia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spirituali, mentali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materiali. </a:t>
            </a:r>
            <a:r>
              <a:rPr sz="1200" dirty="0">
                <a:latin typeface="Times New Roman"/>
                <a:cs typeface="Times New Roman"/>
              </a:rPr>
              <a:t>Tutte </a:t>
            </a:r>
            <a:r>
              <a:rPr sz="1200" spc="-5" dirty="0">
                <a:latin typeface="Times New Roman"/>
                <a:cs typeface="Times New Roman"/>
              </a:rPr>
              <a:t>condividono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Paradiso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luogo d’origine, </a:t>
            </a:r>
            <a:r>
              <a:rPr sz="1200" dirty="0">
                <a:latin typeface="Times New Roman"/>
                <a:cs typeface="Times New Roman"/>
              </a:rPr>
              <a:t>di funzione e di destino </a:t>
            </a:r>
            <a:r>
              <a:rPr sz="1200" spc="-5" dirty="0">
                <a:latin typeface="Times New Roman"/>
                <a:cs typeface="Times New Roman"/>
              </a:rPr>
              <a:t>per ciò  che </a:t>
            </a:r>
            <a:r>
              <a:rPr sz="1200" dirty="0">
                <a:latin typeface="Times New Roman"/>
                <a:cs typeface="Times New Roman"/>
              </a:rPr>
              <a:t>concerne </a:t>
            </a:r>
            <a:r>
              <a:rPr sz="1200" spc="-5" dirty="0">
                <a:latin typeface="Times New Roman"/>
                <a:cs typeface="Times New Roman"/>
              </a:rPr>
              <a:t>valori, </a:t>
            </a:r>
            <a:r>
              <a:rPr sz="1200" dirty="0">
                <a:latin typeface="Times New Roman"/>
                <a:cs typeface="Times New Roman"/>
              </a:rPr>
              <a:t>significati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effettiva </a:t>
            </a:r>
            <a:r>
              <a:rPr sz="1200" spc="-5" dirty="0">
                <a:latin typeface="Times New Roman"/>
                <a:cs typeface="Times New Roman"/>
              </a:rPr>
              <a:t>esistenza.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63500" marR="45720" algn="just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(7.10) 0:4.12 </a:t>
            </a:r>
            <a:r>
              <a:rPr sz="1200" i="1" spc="-5" dirty="0">
                <a:latin typeface="Times New Roman"/>
                <a:cs typeface="Times New Roman"/>
              </a:rPr>
              <a:t>L’Isola del Paradiso </a:t>
            </a:r>
            <a:r>
              <a:rPr sz="1200" i="1" dirty="0">
                <a:latin typeface="Times New Roman"/>
                <a:cs typeface="Times New Roman"/>
              </a:rPr>
              <a:t>—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Paradiso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altrimenti qualificato </a:t>
            </a:r>
            <a:r>
              <a:rPr sz="1200" dirty="0">
                <a:latin typeface="Times New Roman"/>
                <a:cs typeface="Times New Roman"/>
              </a:rPr>
              <a:t>— è </a:t>
            </a:r>
            <a:r>
              <a:rPr sz="1200" spc="-5" dirty="0">
                <a:latin typeface="Times New Roman"/>
                <a:cs typeface="Times New Roman"/>
              </a:rPr>
              <a:t>l’Assoluto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controllo della gravità materiale </a:t>
            </a:r>
            <a:r>
              <a:rPr sz="1200" dirty="0">
                <a:latin typeface="Times New Roman"/>
                <a:cs typeface="Times New Roman"/>
              </a:rPr>
              <a:t>della  Prima </a:t>
            </a:r>
            <a:r>
              <a:rPr sz="1200" spc="-5" dirty="0">
                <a:latin typeface="Times New Roman"/>
                <a:cs typeface="Times New Roman"/>
              </a:rPr>
              <a:t>Sorgente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Centro.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Paradiso è immobile, </a:t>
            </a:r>
            <a:r>
              <a:rPr sz="1200" spc="-5" dirty="0">
                <a:latin typeface="Times New Roman"/>
                <a:cs typeface="Times New Roman"/>
              </a:rPr>
              <a:t>essendo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sola </a:t>
            </a:r>
            <a:r>
              <a:rPr sz="1200" dirty="0">
                <a:latin typeface="Times New Roman"/>
                <a:cs typeface="Times New Roman"/>
              </a:rPr>
              <a:t>cosa </a:t>
            </a:r>
            <a:r>
              <a:rPr sz="1200" spc="-5" dirty="0">
                <a:latin typeface="Times New Roman"/>
                <a:cs typeface="Times New Roman"/>
              </a:rPr>
              <a:t>stazionaria </a:t>
            </a:r>
            <a:r>
              <a:rPr sz="1200" dirty="0">
                <a:latin typeface="Times New Roman"/>
                <a:cs typeface="Times New Roman"/>
              </a:rPr>
              <a:t>nell’Universo degli </a:t>
            </a:r>
            <a:r>
              <a:rPr sz="1200" spc="-5" dirty="0">
                <a:latin typeface="Times New Roman"/>
                <a:cs typeface="Times New Roman"/>
              </a:rPr>
              <a:t>Universi. </a:t>
            </a:r>
            <a:r>
              <a:rPr sz="1200" spc="-10" dirty="0">
                <a:latin typeface="Times New Roman"/>
                <a:cs typeface="Times New Roman"/>
              </a:rPr>
              <a:t>L’Isola </a:t>
            </a:r>
            <a:r>
              <a:rPr sz="1200" spc="-5" dirty="0">
                <a:latin typeface="Times New Roman"/>
                <a:cs typeface="Times New Roman"/>
              </a:rPr>
              <a:t>del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Paradiso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9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190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39419" y="513333"/>
            <a:ext cx="8245475" cy="407733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101600" marR="9398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(109.6) 10:2.2 </a:t>
            </a:r>
            <a:r>
              <a:rPr sz="1200" dirty="0">
                <a:latin typeface="Times New Roman"/>
                <a:cs typeface="Times New Roman"/>
              </a:rPr>
              <a:t>Dopo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Padre </a:t>
            </a:r>
            <a:r>
              <a:rPr sz="1200" dirty="0">
                <a:latin typeface="Times New Roman"/>
                <a:cs typeface="Times New Roman"/>
              </a:rPr>
              <a:t>ha </a:t>
            </a:r>
            <a:r>
              <a:rPr sz="1200" spc="-5" dirty="0">
                <a:latin typeface="Times New Roman"/>
                <a:cs typeface="Times New Roman"/>
              </a:rPr>
              <a:t>conferito alla </a:t>
            </a:r>
            <a:r>
              <a:rPr sz="1200" dirty="0">
                <a:latin typeface="Times New Roman"/>
                <a:cs typeface="Times New Roman"/>
              </a:rPr>
              <a:t>personalità di </a:t>
            </a:r>
            <a:r>
              <a:rPr sz="1200" spc="-5" dirty="0">
                <a:latin typeface="Times New Roman"/>
                <a:cs typeface="Times New Roman"/>
              </a:rPr>
              <a:t>suo Figlio </a:t>
            </a:r>
            <a:r>
              <a:rPr sz="1200" dirty="0">
                <a:latin typeface="Times New Roman"/>
                <a:cs typeface="Times New Roman"/>
              </a:rPr>
              <a:t>la pienezza </a:t>
            </a:r>
            <a:r>
              <a:rPr sz="1200" spc="1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se stesso, </a:t>
            </a:r>
            <a:r>
              <a:rPr sz="1200" dirty="0">
                <a:latin typeface="Times New Roman"/>
                <a:cs typeface="Times New Roman"/>
              </a:rPr>
              <a:t>e quando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atto di  </a:t>
            </a:r>
            <a:r>
              <a:rPr sz="1200" spc="-5" dirty="0">
                <a:latin typeface="Times New Roman"/>
                <a:cs typeface="Times New Roman"/>
              </a:rPr>
              <a:t>autoconferimento </a:t>
            </a:r>
            <a:r>
              <a:rPr sz="1200" dirty="0">
                <a:latin typeface="Times New Roman"/>
                <a:cs typeface="Times New Roman"/>
              </a:rPr>
              <a:t>è completo e </a:t>
            </a:r>
            <a:r>
              <a:rPr sz="1200" spc="-5" dirty="0">
                <a:latin typeface="Times New Roman"/>
                <a:cs typeface="Times New Roman"/>
              </a:rPr>
              <a:t>perfetto, del potere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natura infiniti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tal </a:t>
            </a:r>
            <a:r>
              <a:rPr sz="1200" dirty="0">
                <a:latin typeface="Times New Roman"/>
                <a:cs typeface="Times New Roman"/>
              </a:rPr>
              <a:t>modo </a:t>
            </a:r>
            <a:r>
              <a:rPr sz="1200" spc="-5" dirty="0">
                <a:latin typeface="Times New Roman"/>
                <a:cs typeface="Times New Roman"/>
              </a:rPr>
              <a:t>esistono </a:t>
            </a:r>
            <a:r>
              <a:rPr sz="1200" dirty="0">
                <a:latin typeface="Times New Roman"/>
                <a:cs typeface="Times New Roman"/>
              </a:rPr>
              <a:t>nell’unione </a:t>
            </a:r>
            <a:r>
              <a:rPr sz="1200" spc="-5" dirty="0">
                <a:latin typeface="Times New Roman"/>
                <a:cs typeface="Times New Roman"/>
              </a:rPr>
              <a:t>Padre-Figlio, gli  associati eterni </a:t>
            </a:r>
            <a:r>
              <a:rPr sz="1200" dirty="0">
                <a:latin typeface="Times New Roman"/>
                <a:cs typeface="Times New Roman"/>
              </a:rPr>
              <a:t>conferiscono </a:t>
            </a:r>
            <a:r>
              <a:rPr sz="1200" spc="-5" dirty="0">
                <a:latin typeface="Times New Roman"/>
                <a:cs typeface="Times New Roman"/>
              </a:rPr>
              <a:t>congiuntamente </a:t>
            </a:r>
            <a:r>
              <a:rPr sz="1200" dirty="0">
                <a:latin typeface="Times New Roman"/>
                <a:cs typeface="Times New Roman"/>
              </a:rPr>
              <a:t>quelle </a:t>
            </a:r>
            <a:r>
              <a:rPr sz="1200" spc="-5" dirty="0">
                <a:latin typeface="Times New Roman"/>
                <a:cs typeface="Times New Roman"/>
              </a:rPr>
              <a:t>qualità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quegli </a:t>
            </a:r>
            <a:r>
              <a:rPr sz="1200" dirty="0">
                <a:latin typeface="Times New Roman"/>
                <a:cs typeface="Times New Roman"/>
              </a:rPr>
              <a:t>attributi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costituiscono un </a:t>
            </a:r>
            <a:r>
              <a:rPr sz="1200" spc="-5" dirty="0">
                <a:latin typeface="Times New Roman"/>
                <a:cs typeface="Times New Roman"/>
              </a:rPr>
              <a:t>altro essere </a:t>
            </a:r>
            <a:r>
              <a:rPr sz="1200" dirty="0">
                <a:latin typeface="Times New Roman"/>
                <a:cs typeface="Times New Roman"/>
              </a:rPr>
              <a:t>simile a loro; e </a:t>
            </a:r>
            <a:r>
              <a:rPr sz="1200" spc="-5" dirty="0">
                <a:latin typeface="Times New Roman"/>
                <a:cs typeface="Times New Roman"/>
              </a:rPr>
              <a:t>questa  personalità congiunta, </a:t>
            </a:r>
            <a:r>
              <a:rPr sz="1200" dirty="0">
                <a:latin typeface="Times New Roman"/>
                <a:cs typeface="Times New Roman"/>
              </a:rPr>
              <a:t>lo Spirito </a:t>
            </a:r>
            <a:r>
              <a:rPr sz="1200" spc="-5" dirty="0">
                <a:latin typeface="Times New Roman"/>
                <a:cs typeface="Times New Roman"/>
              </a:rPr>
              <a:t>Infinito, </a:t>
            </a:r>
            <a:r>
              <a:rPr sz="1200" dirty="0">
                <a:latin typeface="Times New Roman"/>
                <a:cs typeface="Times New Roman"/>
              </a:rPr>
              <a:t>completa la </a:t>
            </a:r>
            <a:r>
              <a:rPr sz="1200" spc="-5" dirty="0">
                <a:latin typeface="Times New Roman"/>
                <a:cs typeface="Times New Roman"/>
              </a:rPr>
              <a:t>personalizzazione esistenziale della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Deità.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101600" marR="46037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(110.1) 10:2.3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è indispensabile </a:t>
            </a:r>
            <a:r>
              <a:rPr sz="1200" spc="-5" dirty="0">
                <a:latin typeface="Times New Roman"/>
                <a:cs typeface="Times New Roman"/>
              </a:rPr>
              <a:t>alla </a:t>
            </a:r>
            <a:r>
              <a:rPr sz="1200" dirty="0">
                <a:latin typeface="Times New Roman"/>
                <a:cs typeface="Times New Roman"/>
              </a:rPr>
              <a:t>paternità di Dio. </a:t>
            </a:r>
            <a:r>
              <a:rPr sz="1200" spc="-15" dirty="0">
                <a:latin typeface="Times New Roman"/>
                <a:cs typeface="Times New Roman"/>
              </a:rPr>
              <a:t>Lo </a:t>
            </a:r>
            <a:r>
              <a:rPr sz="1200" dirty="0">
                <a:latin typeface="Times New Roman"/>
                <a:cs typeface="Times New Roman"/>
              </a:rPr>
              <a:t>Spirito è </a:t>
            </a:r>
            <a:r>
              <a:rPr sz="1200" spc="-5" dirty="0">
                <a:latin typeface="Times New Roman"/>
                <a:cs typeface="Times New Roman"/>
              </a:rPr>
              <a:t>indispensabile alla fraternità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Seconda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Terza  </a:t>
            </a:r>
            <a:r>
              <a:rPr sz="1200" spc="-5" dirty="0">
                <a:latin typeface="Times New Roman"/>
                <a:cs typeface="Times New Roman"/>
              </a:rPr>
              <a:t>Persona. Tre </a:t>
            </a:r>
            <a:r>
              <a:rPr sz="1200" dirty="0">
                <a:latin typeface="Times New Roman"/>
                <a:cs typeface="Times New Roman"/>
              </a:rPr>
              <a:t>persone sono il minimo </a:t>
            </a:r>
            <a:r>
              <a:rPr sz="1200" spc="-5" dirty="0">
                <a:latin typeface="Times New Roman"/>
                <a:cs typeface="Times New Roman"/>
              </a:rPr>
              <a:t>gruppo </a:t>
            </a:r>
            <a:r>
              <a:rPr sz="1200" dirty="0">
                <a:latin typeface="Times New Roman"/>
                <a:cs typeface="Times New Roman"/>
              </a:rPr>
              <a:t>sociale, ma </a:t>
            </a:r>
            <a:r>
              <a:rPr sz="1200" spc="-5" dirty="0">
                <a:latin typeface="Times New Roman"/>
                <a:cs typeface="Times New Roman"/>
              </a:rPr>
              <a:t>questa </a:t>
            </a:r>
            <a:r>
              <a:rPr sz="1200" dirty="0">
                <a:latin typeface="Times New Roman"/>
                <a:cs typeface="Times New Roman"/>
              </a:rPr>
              <a:t>è la più piccola di tutte le molteplici </a:t>
            </a:r>
            <a:r>
              <a:rPr sz="1200" spc="-5" dirty="0">
                <a:latin typeface="Times New Roman"/>
                <a:cs typeface="Times New Roman"/>
              </a:rPr>
              <a:t>ragioni per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credere</a:t>
            </a:r>
            <a:endParaRPr sz="1200">
              <a:latin typeface="Times New Roman"/>
              <a:cs typeface="Times New Roman"/>
            </a:endParaRPr>
          </a:p>
          <a:p>
            <a:pPr marL="101600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nell’inevitabilità dell’Attore Congiunto.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150">
              <a:latin typeface="Times New Roman"/>
              <a:cs typeface="Times New Roman"/>
            </a:endParaRPr>
          </a:p>
          <a:p>
            <a:pPr marL="101600">
              <a:lnSpc>
                <a:spcPts val="141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(110.2) 10:2.4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Prima Sorgente e </a:t>
            </a:r>
            <a:r>
              <a:rPr sz="1200" spc="-5" dirty="0">
                <a:latin typeface="Times New Roman"/>
                <a:cs typeface="Times New Roman"/>
              </a:rPr>
              <a:t>Centro </a:t>
            </a:r>
            <a:r>
              <a:rPr sz="1200" dirty="0">
                <a:latin typeface="Times New Roman"/>
                <a:cs typeface="Times New Roman"/>
              </a:rPr>
              <a:t>è l’infinita </a:t>
            </a:r>
            <a:r>
              <a:rPr sz="1200" i="1" spc="-5" dirty="0">
                <a:latin typeface="Times New Roman"/>
                <a:cs typeface="Times New Roman"/>
              </a:rPr>
              <a:t>personalità-padre,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sorgente </a:t>
            </a:r>
            <a:r>
              <a:rPr sz="1200" dirty="0">
                <a:latin typeface="Times New Roman"/>
                <a:cs typeface="Times New Roman"/>
              </a:rPr>
              <a:t>illimitata </a:t>
            </a:r>
            <a:r>
              <a:rPr sz="1200" spc="-5" dirty="0">
                <a:latin typeface="Times New Roman"/>
                <a:cs typeface="Times New Roman"/>
              </a:rPr>
              <a:t>della personalità.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Eterno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è</a:t>
            </a:r>
            <a:endParaRPr sz="1200">
              <a:latin typeface="Times New Roman"/>
              <a:cs typeface="Times New Roman"/>
            </a:endParaRPr>
          </a:p>
          <a:p>
            <a:pPr marL="101600" marR="349885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l’</a:t>
            </a:r>
            <a:r>
              <a:rPr sz="1200" i="1" spc="-5" dirty="0">
                <a:latin typeface="Times New Roman"/>
                <a:cs typeface="Times New Roman"/>
              </a:rPr>
              <a:t>assoluto </a:t>
            </a:r>
            <a:r>
              <a:rPr sz="1200" i="1" dirty="0">
                <a:latin typeface="Times New Roman"/>
                <a:cs typeface="Times New Roman"/>
              </a:rPr>
              <a:t>della </a:t>
            </a:r>
            <a:r>
              <a:rPr sz="1200" i="1" spc="-5" dirty="0">
                <a:latin typeface="Times New Roman"/>
                <a:cs typeface="Times New Roman"/>
              </a:rPr>
              <a:t>personalità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qualificato, l’essere </a:t>
            </a:r>
            <a:r>
              <a:rPr sz="1200" dirty="0">
                <a:latin typeface="Times New Roman"/>
                <a:cs typeface="Times New Roman"/>
              </a:rPr>
              <a:t>divino </a:t>
            </a:r>
            <a:r>
              <a:rPr sz="1200" spc="-5" dirty="0">
                <a:latin typeface="Times New Roman"/>
                <a:cs typeface="Times New Roman"/>
              </a:rPr>
              <a:t>che rappresenta lungo </a:t>
            </a:r>
            <a:r>
              <a:rPr sz="1200" dirty="0">
                <a:latin typeface="Times New Roman"/>
                <a:cs typeface="Times New Roman"/>
              </a:rPr>
              <a:t>tutti i </a:t>
            </a:r>
            <a:r>
              <a:rPr sz="1200" spc="-5" dirty="0">
                <a:latin typeface="Times New Roman"/>
                <a:cs typeface="Times New Roman"/>
              </a:rPr>
              <a:t>tempi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l’eternità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perfetta </a:t>
            </a:r>
            <a:r>
              <a:rPr sz="1200" dirty="0">
                <a:latin typeface="Times New Roman"/>
                <a:cs typeface="Times New Roman"/>
              </a:rPr>
              <a:t>rivelazione  </a:t>
            </a:r>
            <a:r>
              <a:rPr sz="1200" spc="-5" dirty="0">
                <a:latin typeface="Times New Roman"/>
                <a:cs typeface="Times New Roman"/>
              </a:rPr>
              <a:t>della natura personale </a:t>
            </a:r>
            <a:r>
              <a:rPr sz="1200" dirty="0">
                <a:latin typeface="Times New Roman"/>
                <a:cs typeface="Times New Roman"/>
              </a:rPr>
              <a:t>di Dio. </a:t>
            </a:r>
            <a:r>
              <a:rPr sz="1200" spc="-15" dirty="0">
                <a:latin typeface="Times New Roman"/>
                <a:cs typeface="Times New Roman"/>
              </a:rPr>
              <a:t>Lo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Infinito </a:t>
            </a:r>
            <a:r>
              <a:rPr sz="1200" dirty="0">
                <a:latin typeface="Times New Roman"/>
                <a:cs typeface="Times New Roman"/>
              </a:rPr>
              <a:t>è la </a:t>
            </a:r>
            <a:r>
              <a:rPr sz="1200" i="1" spc="-5" dirty="0">
                <a:latin typeface="Times New Roman"/>
                <a:cs typeface="Times New Roman"/>
              </a:rPr>
              <a:t>personalità congiunta, </a:t>
            </a:r>
            <a:r>
              <a:rPr sz="1200" spc="-5" dirty="0">
                <a:latin typeface="Times New Roman"/>
                <a:cs typeface="Times New Roman"/>
              </a:rPr>
              <a:t>l’unica conseguenza personale dell’unione </a:t>
            </a:r>
            <a:r>
              <a:rPr sz="1200" dirty="0">
                <a:latin typeface="Times New Roman"/>
                <a:cs typeface="Times New Roman"/>
              </a:rPr>
              <a:t>eterna  </a:t>
            </a:r>
            <a:r>
              <a:rPr sz="1200" spc="-5" dirty="0">
                <a:latin typeface="Times New Roman"/>
                <a:cs typeface="Times New Roman"/>
              </a:rPr>
              <a:t>Padre-Figlio.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101600" marR="177800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(110.3) 10:2.5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personalità della </a:t>
            </a:r>
            <a:r>
              <a:rPr sz="1200" dirty="0">
                <a:latin typeface="Times New Roman"/>
                <a:cs typeface="Times New Roman"/>
              </a:rPr>
              <a:t>Prima </a:t>
            </a:r>
            <a:r>
              <a:rPr sz="1200" spc="-5" dirty="0">
                <a:latin typeface="Times New Roman"/>
                <a:cs typeface="Times New Roman"/>
              </a:rPr>
              <a:t>Sorgente </a:t>
            </a:r>
            <a:r>
              <a:rPr sz="1200" dirty="0">
                <a:latin typeface="Times New Roman"/>
                <a:cs typeface="Times New Roman"/>
              </a:rPr>
              <a:t>e Centro è la </a:t>
            </a:r>
            <a:r>
              <a:rPr sz="1200" spc="-5" dirty="0">
                <a:latin typeface="Times New Roman"/>
                <a:cs typeface="Times New Roman"/>
              </a:rPr>
              <a:t>personalità </a:t>
            </a:r>
            <a:r>
              <a:rPr sz="1200" dirty="0">
                <a:latin typeface="Times New Roman"/>
                <a:cs typeface="Times New Roman"/>
              </a:rPr>
              <a:t>dell’infinità </a:t>
            </a:r>
            <a:r>
              <a:rPr sz="1200" spc="-5" dirty="0">
                <a:latin typeface="Times New Roman"/>
                <a:cs typeface="Times New Roman"/>
              </a:rPr>
              <a:t>meno </a:t>
            </a:r>
            <a:r>
              <a:rPr sz="1200" dirty="0">
                <a:latin typeface="Times New Roman"/>
                <a:cs typeface="Times New Roman"/>
              </a:rPr>
              <a:t>la personalità </a:t>
            </a:r>
            <a:r>
              <a:rPr sz="1200" spc="-5" dirty="0">
                <a:latin typeface="Times New Roman"/>
                <a:cs typeface="Times New Roman"/>
              </a:rPr>
              <a:t>assoluta del Figlio Eterno. 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personalità </a:t>
            </a:r>
            <a:r>
              <a:rPr sz="1200" dirty="0">
                <a:latin typeface="Times New Roman"/>
                <a:cs typeface="Times New Roman"/>
              </a:rPr>
              <a:t>della Terza </a:t>
            </a:r>
            <a:r>
              <a:rPr sz="1200" spc="-5" dirty="0">
                <a:latin typeface="Times New Roman"/>
                <a:cs typeface="Times New Roman"/>
              </a:rPr>
              <a:t>Sorgente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Centro </a:t>
            </a:r>
            <a:r>
              <a:rPr sz="1200" dirty="0">
                <a:latin typeface="Times New Roman"/>
                <a:cs typeface="Times New Roman"/>
              </a:rPr>
              <a:t>è la </a:t>
            </a:r>
            <a:r>
              <a:rPr sz="1200" spc="-5" dirty="0">
                <a:latin typeface="Times New Roman"/>
                <a:cs typeface="Times New Roman"/>
              </a:rPr>
              <a:t>conseguenza additiva </a:t>
            </a:r>
            <a:r>
              <a:rPr sz="1200" dirty="0">
                <a:latin typeface="Times New Roman"/>
                <a:cs typeface="Times New Roman"/>
              </a:rPr>
              <a:t>dell’unione </a:t>
            </a:r>
            <a:r>
              <a:rPr sz="1200" spc="-5" dirty="0">
                <a:latin typeface="Times New Roman"/>
                <a:cs typeface="Times New Roman"/>
              </a:rPr>
              <a:t>della personalità-Padre liberata </a:t>
            </a:r>
            <a:r>
              <a:rPr sz="1200" dirty="0">
                <a:latin typeface="Times New Roman"/>
                <a:cs typeface="Times New Roman"/>
              </a:rPr>
              <a:t>e della  </a:t>
            </a:r>
            <a:r>
              <a:rPr sz="1200" spc="-5" dirty="0">
                <a:latin typeface="Times New Roman"/>
                <a:cs typeface="Times New Roman"/>
              </a:rPr>
              <a:t>personalità-Figlio </a:t>
            </a:r>
            <a:r>
              <a:rPr sz="1200" dirty="0">
                <a:latin typeface="Times New Roman"/>
                <a:cs typeface="Times New Roman"/>
              </a:rPr>
              <a:t>assoluta.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200">
              <a:latin typeface="Times New Roman"/>
              <a:cs typeface="Times New Roman"/>
            </a:endParaRPr>
          </a:p>
          <a:p>
            <a:pPr marL="101600" marR="6527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(110.4) 10:2.6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Padre </a:t>
            </a:r>
            <a:r>
              <a:rPr sz="1200" spc="-5" dirty="0">
                <a:latin typeface="Times New Roman"/>
                <a:cs typeface="Times New Roman"/>
              </a:rPr>
              <a:t>Universale,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Eterno </a:t>
            </a:r>
            <a:r>
              <a:rPr sz="1200" dirty="0">
                <a:latin typeface="Times New Roman"/>
                <a:cs typeface="Times New Roman"/>
              </a:rPr>
              <a:t>e lo Spirito </a:t>
            </a:r>
            <a:r>
              <a:rPr sz="1200" spc="-5" dirty="0">
                <a:latin typeface="Times New Roman"/>
                <a:cs typeface="Times New Roman"/>
              </a:rPr>
              <a:t>Infinito sono </a:t>
            </a:r>
            <a:r>
              <a:rPr sz="1200" dirty="0">
                <a:latin typeface="Times New Roman"/>
                <a:cs typeface="Times New Roman"/>
              </a:rPr>
              <a:t>persone </a:t>
            </a:r>
            <a:r>
              <a:rPr sz="1200" spc="-5" dirty="0">
                <a:latin typeface="Times New Roman"/>
                <a:cs typeface="Times New Roman"/>
              </a:rPr>
              <a:t>uniche; nessuna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5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duplicato; </a:t>
            </a:r>
            <a:r>
              <a:rPr sz="1200" dirty="0">
                <a:latin typeface="Times New Roman"/>
                <a:cs typeface="Times New Roman"/>
              </a:rPr>
              <a:t>ciascuna è  </a:t>
            </a:r>
            <a:r>
              <a:rPr sz="1200" spc="-5" dirty="0">
                <a:latin typeface="Times New Roman"/>
                <a:cs typeface="Times New Roman"/>
              </a:rPr>
              <a:t>originale; </a:t>
            </a:r>
            <a:r>
              <a:rPr sz="1200" dirty="0">
                <a:latin typeface="Times New Roman"/>
                <a:cs typeface="Times New Roman"/>
              </a:rPr>
              <a:t>tutte sono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unite.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200">
              <a:latin typeface="Times New Roman"/>
              <a:cs typeface="Times New Roman"/>
            </a:endParaRPr>
          </a:p>
          <a:p>
            <a:pPr marL="101600" marR="8636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(110.5) 10:2.7 </a:t>
            </a:r>
            <a:r>
              <a:rPr sz="1200" spc="-5" dirty="0">
                <a:latin typeface="Times New Roman"/>
                <a:cs typeface="Times New Roman"/>
              </a:rPr>
              <a:t>Solo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Eterno sperimenta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pienezza </a:t>
            </a:r>
            <a:r>
              <a:rPr sz="1200" spc="-5" dirty="0">
                <a:latin typeface="Times New Roman"/>
                <a:cs typeface="Times New Roman"/>
              </a:rPr>
              <a:t>della relazione </a:t>
            </a:r>
            <a:r>
              <a:rPr sz="1200" dirty="0">
                <a:latin typeface="Times New Roman"/>
                <a:cs typeface="Times New Roman"/>
              </a:rPr>
              <a:t>divina di </a:t>
            </a:r>
            <a:r>
              <a:rPr sz="1200" spc="-5" dirty="0">
                <a:latin typeface="Times New Roman"/>
                <a:cs typeface="Times New Roman"/>
              </a:rPr>
              <a:t>personalità ed </a:t>
            </a:r>
            <a:r>
              <a:rPr sz="1200" spc="5" dirty="0">
                <a:latin typeface="Times New Roman"/>
                <a:cs typeface="Times New Roman"/>
              </a:rPr>
              <a:t>ha </a:t>
            </a:r>
            <a:r>
              <a:rPr sz="1200" dirty="0">
                <a:latin typeface="Times New Roman"/>
                <a:cs typeface="Times New Roman"/>
              </a:rPr>
              <a:t>coscienza </a:t>
            </a:r>
            <a:r>
              <a:rPr sz="1200" spc="-5" dirty="0">
                <a:latin typeface="Times New Roman"/>
                <a:cs typeface="Times New Roman"/>
              </a:rPr>
              <a:t>sia della filiazione con </a:t>
            </a:r>
            <a:r>
              <a:rPr sz="1200" spc="15" dirty="0">
                <a:latin typeface="Times New Roman"/>
                <a:cs typeface="Times New Roman"/>
              </a:rPr>
              <a:t>il  </a:t>
            </a:r>
            <a:r>
              <a:rPr sz="1200" spc="-5" dirty="0">
                <a:latin typeface="Times New Roman"/>
                <a:cs typeface="Times New Roman"/>
              </a:rPr>
              <a:t>Padre che </a:t>
            </a:r>
            <a:r>
              <a:rPr sz="1200" dirty="0">
                <a:latin typeface="Times New Roman"/>
                <a:cs typeface="Times New Roman"/>
              </a:rPr>
              <a:t>della paternità </a:t>
            </a:r>
            <a:r>
              <a:rPr sz="1200" spc="-5" dirty="0">
                <a:latin typeface="Times New Roman"/>
                <a:cs typeface="Times New Roman"/>
              </a:rPr>
              <a:t>verso </a:t>
            </a:r>
            <a:r>
              <a:rPr sz="1200" dirty="0">
                <a:latin typeface="Times New Roman"/>
                <a:cs typeface="Times New Roman"/>
              </a:rPr>
              <a:t>lo Spirito e </a:t>
            </a:r>
            <a:r>
              <a:rPr sz="1200" spc="-5" dirty="0">
                <a:latin typeface="Times New Roman"/>
                <a:cs typeface="Times New Roman"/>
              </a:rPr>
              <a:t>dell’uguaglianza </a:t>
            </a:r>
            <a:r>
              <a:rPr sz="1200" dirty="0">
                <a:latin typeface="Times New Roman"/>
                <a:cs typeface="Times New Roman"/>
              </a:rPr>
              <a:t>divina con il </a:t>
            </a:r>
            <a:r>
              <a:rPr sz="1200" spc="-5" dirty="0">
                <a:latin typeface="Times New Roman"/>
                <a:cs typeface="Times New Roman"/>
              </a:rPr>
              <a:t>Padre progenitore </a:t>
            </a:r>
            <a:r>
              <a:rPr sz="1200" dirty="0">
                <a:latin typeface="Times New Roman"/>
                <a:cs typeface="Times New Roman"/>
              </a:rPr>
              <a:t>e lo Spirito </a:t>
            </a:r>
            <a:r>
              <a:rPr sz="1200" spc="-5" dirty="0">
                <a:latin typeface="Times New Roman"/>
                <a:cs typeface="Times New Roman"/>
              </a:rPr>
              <a:t>associato.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Padre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conosce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9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191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96580" cy="4132579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186055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l’esperienza </a:t>
            </a:r>
            <a:r>
              <a:rPr sz="1200" dirty="0">
                <a:latin typeface="Times New Roman"/>
                <a:cs typeface="Times New Roman"/>
              </a:rPr>
              <a:t>di avere un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che è il </a:t>
            </a:r>
            <a:r>
              <a:rPr sz="1200" spc="-5" dirty="0">
                <a:latin typeface="Times New Roman"/>
                <a:cs typeface="Times New Roman"/>
              </a:rPr>
              <a:t>suo uguale, </a:t>
            </a:r>
            <a:r>
              <a:rPr sz="1200" dirty="0">
                <a:latin typeface="Times New Roman"/>
                <a:cs typeface="Times New Roman"/>
              </a:rPr>
              <a:t>ma il </a:t>
            </a:r>
            <a:r>
              <a:rPr sz="1200" spc="-5" dirty="0">
                <a:latin typeface="Times New Roman"/>
                <a:cs typeface="Times New Roman"/>
              </a:rPr>
              <a:t>Padre </a:t>
            </a:r>
            <a:r>
              <a:rPr sz="1200" dirty="0">
                <a:latin typeface="Times New Roman"/>
                <a:cs typeface="Times New Roman"/>
              </a:rPr>
              <a:t>non conosce </a:t>
            </a:r>
            <a:r>
              <a:rPr sz="1200" spc="-5" dirty="0">
                <a:latin typeface="Times New Roman"/>
                <a:cs typeface="Times New Roman"/>
              </a:rPr>
              <a:t>antecedenti ancestrali.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Eterno </a:t>
            </a:r>
            <a:r>
              <a:rPr sz="1200" dirty="0">
                <a:latin typeface="Times New Roman"/>
                <a:cs typeface="Times New Roman"/>
              </a:rPr>
              <a:t>ha l’esperienza 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condizione di </a:t>
            </a:r>
            <a:r>
              <a:rPr sz="1200" spc="-5" dirty="0">
                <a:latin typeface="Times New Roman"/>
                <a:cs typeface="Times New Roman"/>
              </a:rPr>
              <a:t>figlio,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riconoscimento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un’ascendenza </a:t>
            </a:r>
            <a:r>
              <a:rPr sz="1200" dirty="0">
                <a:latin typeface="Times New Roman"/>
                <a:cs typeface="Times New Roman"/>
              </a:rPr>
              <a:t>della personalità, e </a:t>
            </a:r>
            <a:r>
              <a:rPr sz="1200" spc="-5" dirty="0">
                <a:latin typeface="Times New Roman"/>
                <a:cs typeface="Times New Roman"/>
              </a:rPr>
              <a:t>allo stesso tempo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cosciente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essere  genitore congiunto dello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Infinito. </a:t>
            </a:r>
            <a:r>
              <a:rPr sz="1200" spc="-15" dirty="0">
                <a:latin typeface="Times New Roman"/>
                <a:cs typeface="Times New Roman"/>
              </a:rPr>
              <a:t>Lo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Infinito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cosciente </a:t>
            </a:r>
            <a:r>
              <a:rPr sz="1200" dirty="0">
                <a:latin typeface="Times New Roman"/>
                <a:cs typeface="Times New Roman"/>
              </a:rPr>
              <a:t>di una </a:t>
            </a:r>
            <a:r>
              <a:rPr sz="1200" spc="-5" dirty="0">
                <a:latin typeface="Times New Roman"/>
                <a:cs typeface="Times New Roman"/>
              </a:rPr>
              <a:t>duplice ascendenza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personalità,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15" dirty="0">
                <a:latin typeface="Times New Roman"/>
                <a:cs typeface="Times New Roman"/>
              </a:rPr>
              <a:t>non </a:t>
            </a:r>
            <a:r>
              <a:rPr sz="1200" dirty="0">
                <a:latin typeface="Times New Roman"/>
                <a:cs typeface="Times New Roman"/>
              </a:rPr>
              <a:t>è  </a:t>
            </a:r>
            <a:r>
              <a:rPr sz="1200" spc="-5" dirty="0">
                <a:latin typeface="Times New Roman"/>
                <a:cs typeface="Times New Roman"/>
              </a:rPr>
              <a:t>genitore </a:t>
            </a:r>
            <a:r>
              <a:rPr sz="1200" dirty="0">
                <a:latin typeface="Times New Roman"/>
                <a:cs typeface="Times New Roman"/>
              </a:rPr>
              <a:t>di una </a:t>
            </a:r>
            <a:r>
              <a:rPr sz="1200" spc="-5" dirty="0">
                <a:latin typeface="Times New Roman"/>
                <a:cs typeface="Times New Roman"/>
              </a:rPr>
              <a:t>personalità della Deità coordinata. </a:t>
            </a:r>
            <a:r>
              <a:rPr sz="1200" dirty="0">
                <a:latin typeface="Times New Roman"/>
                <a:cs typeface="Times New Roman"/>
              </a:rPr>
              <a:t>Con lo Spirito </a:t>
            </a:r>
            <a:r>
              <a:rPr sz="1200" spc="-5" dirty="0">
                <a:latin typeface="Times New Roman"/>
                <a:cs typeface="Times New Roman"/>
              </a:rPr>
              <a:t>il ciclo </a:t>
            </a:r>
            <a:r>
              <a:rPr sz="1200" dirty="0">
                <a:latin typeface="Times New Roman"/>
                <a:cs typeface="Times New Roman"/>
              </a:rPr>
              <a:t>esistenziale di </a:t>
            </a:r>
            <a:r>
              <a:rPr sz="1200" spc="-5" dirty="0">
                <a:latin typeface="Times New Roman"/>
                <a:cs typeface="Times New Roman"/>
              </a:rPr>
              <a:t>personalizzazione della Deità </a:t>
            </a:r>
            <a:r>
              <a:rPr sz="1200" dirty="0">
                <a:latin typeface="Times New Roman"/>
                <a:cs typeface="Times New Roman"/>
              </a:rPr>
              <a:t>raggiunge la  </a:t>
            </a:r>
            <a:r>
              <a:rPr sz="1200" spc="-5" dirty="0">
                <a:latin typeface="Times New Roman"/>
                <a:cs typeface="Times New Roman"/>
              </a:rPr>
              <a:t>completezza. </a:t>
            </a:r>
            <a:r>
              <a:rPr sz="1200" spc="-15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personalità </a:t>
            </a:r>
            <a:r>
              <a:rPr sz="1200" spc="-5" dirty="0">
                <a:latin typeface="Times New Roman"/>
                <a:cs typeface="Times New Roman"/>
              </a:rPr>
              <a:t>primarie della </a:t>
            </a:r>
            <a:r>
              <a:rPr sz="1200" dirty="0">
                <a:latin typeface="Times New Roman"/>
                <a:cs typeface="Times New Roman"/>
              </a:rPr>
              <a:t>Terza </a:t>
            </a:r>
            <a:r>
              <a:rPr sz="1200" spc="-5" dirty="0">
                <a:latin typeface="Times New Roman"/>
                <a:cs typeface="Times New Roman"/>
              </a:rPr>
              <a:t>Sorgente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Centro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esperienziali </a:t>
            </a:r>
            <a:r>
              <a:rPr sz="1200" dirty="0">
                <a:latin typeface="Times New Roman"/>
                <a:cs typeface="Times New Roman"/>
              </a:rPr>
              <a:t>ed in </a:t>
            </a:r>
            <a:r>
              <a:rPr sz="1200" spc="-5" dirty="0">
                <a:latin typeface="Times New Roman"/>
                <a:cs typeface="Times New Roman"/>
              </a:rPr>
              <a:t>numero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sette.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3081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(110.6) 10:2.8 </a:t>
            </a:r>
            <a:r>
              <a:rPr sz="1200" spc="-15" dirty="0">
                <a:latin typeface="Times New Roman"/>
                <a:cs typeface="Times New Roman"/>
              </a:rPr>
              <a:t>Io </a:t>
            </a:r>
            <a:r>
              <a:rPr sz="1200" dirty="0">
                <a:latin typeface="Times New Roman"/>
                <a:cs typeface="Times New Roman"/>
              </a:rPr>
              <a:t>ho la mia origine </a:t>
            </a:r>
            <a:r>
              <a:rPr sz="1200" spc="-5" dirty="0">
                <a:latin typeface="Times New Roman"/>
                <a:cs typeface="Times New Roman"/>
              </a:rPr>
              <a:t>nella </a:t>
            </a:r>
            <a:r>
              <a:rPr sz="1200" dirty="0">
                <a:latin typeface="Times New Roman"/>
                <a:cs typeface="Times New Roman"/>
              </a:rPr>
              <a:t>Trinità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Paradiso. </a:t>
            </a:r>
            <a:r>
              <a:rPr sz="1200" spc="-5" dirty="0">
                <a:latin typeface="Times New Roman"/>
                <a:cs typeface="Times New Roman"/>
              </a:rPr>
              <a:t>Conosco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Trinità come Deità </a:t>
            </a:r>
            <a:r>
              <a:rPr sz="1200" dirty="0">
                <a:latin typeface="Times New Roman"/>
                <a:cs typeface="Times New Roman"/>
              </a:rPr>
              <a:t>unificata. </a:t>
            </a:r>
            <a:r>
              <a:rPr sz="1200" spc="-5" dirty="0">
                <a:latin typeface="Times New Roman"/>
                <a:cs typeface="Times New Roman"/>
              </a:rPr>
              <a:t>So anche che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Padre, </a:t>
            </a:r>
            <a:r>
              <a:rPr sz="1200" dirty="0">
                <a:latin typeface="Times New Roman"/>
                <a:cs typeface="Times New Roman"/>
              </a:rPr>
              <a:t>il Figlio e  lo Spirito </a:t>
            </a:r>
            <a:r>
              <a:rPr sz="1200" spc="-5" dirty="0">
                <a:latin typeface="Times New Roman"/>
                <a:cs typeface="Times New Roman"/>
              </a:rPr>
              <a:t>esistono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agiscono nell’ambito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funzioni </a:t>
            </a:r>
            <a:r>
              <a:rPr sz="1200" spc="-5" dirty="0">
                <a:latin typeface="Times New Roman"/>
                <a:cs typeface="Times New Roman"/>
              </a:rPr>
              <a:t>personali </a:t>
            </a:r>
            <a:r>
              <a:rPr sz="1200" dirty="0">
                <a:latin typeface="Times New Roman"/>
                <a:cs typeface="Times New Roman"/>
              </a:rPr>
              <a:t>definite. </a:t>
            </a:r>
            <a:r>
              <a:rPr sz="1200" spc="-5" dirty="0">
                <a:latin typeface="Times New Roman"/>
                <a:cs typeface="Times New Roman"/>
              </a:rPr>
              <a:t>So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preciso </a:t>
            </a:r>
            <a:r>
              <a:rPr sz="1200" dirty="0">
                <a:latin typeface="Times New Roman"/>
                <a:cs typeface="Times New Roman"/>
              </a:rPr>
              <a:t>che non </a:t>
            </a:r>
            <a:r>
              <a:rPr sz="1200" spc="-5" dirty="0">
                <a:latin typeface="Times New Roman"/>
                <a:cs typeface="Times New Roman"/>
              </a:rPr>
              <a:t>solo essi agiscono  personalmente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collettivamente, </a:t>
            </a:r>
            <a:r>
              <a:rPr sz="1200" dirty="0">
                <a:latin typeface="Times New Roman"/>
                <a:cs typeface="Times New Roman"/>
              </a:rPr>
              <a:t>ma anche che coordinano le loro </a:t>
            </a:r>
            <a:r>
              <a:rPr sz="1200" spc="-5" dirty="0">
                <a:latin typeface="Times New Roman"/>
                <a:cs typeface="Times New Roman"/>
              </a:rPr>
              <a:t>attività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vari raggruppamenti, sicché </a:t>
            </a:r>
            <a:r>
              <a:rPr sz="1200" dirty="0">
                <a:latin typeface="Times New Roman"/>
                <a:cs typeface="Times New Roman"/>
              </a:rPr>
              <a:t>in definitiva </a:t>
            </a:r>
            <a:r>
              <a:rPr sz="1200" spc="-5" dirty="0">
                <a:latin typeface="Times New Roman"/>
                <a:cs typeface="Times New Roman"/>
              </a:rPr>
              <a:t>operano </a:t>
            </a:r>
            <a:r>
              <a:rPr sz="1200" dirty="0">
                <a:latin typeface="Times New Roman"/>
                <a:cs typeface="Times New Roman"/>
              </a:rPr>
              <a:t>in  </a:t>
            </a:r>
            <a:r>
              <a:rPr sz="1200" spc="-5" dirty="0">
                <a:latin typeface="Times New Roman"/>
                <a:cs typeface="Times New Roman"/>
              </a:rPr>
              <a:t>sette differenti </a:t>
            </a:r>
            <a:r>
              <a:rPr sz="1200" dirty="0">
                <a:latin typeface="Times New Roman"/>
                <a:cs typeface="Times New Roman"/>
              </a:rPr>
              <a:t>funzioni </a:t>
            </a:r>
            <a:r>
              <a:rPr sz="1200" spc="-5" dirty="0">
                <a:latin typeface="Times New Roman"/>
                <a:cs typeface="Times New Roman"/>
              </a:rPr>
              <a:t>singole </a:t>
            </a:r>
            <a:r>
              <a:rPr sz="1200" dirty="0">
                <a:latin typeface="Times New Roman"/>
                <a:cs typeface="Times New Roman"/>
              </a:rPr>
              <a:t>e plurali. E poiché </a:t>
            </a:r>
            <a:r>
              <a:rPr sz="1200" spc="-5" dirty="0">
                <a:latin typeface="Times New Roman"/>
                <a:cs typeface="Times New Roman"/>
              </a:rPr>
              <a:t>queste sette </a:t>
            </a:r>
            <a:r>
              <a:rPr sz="1200" dirty="0">
                <a:latin typeface="Times New Roman"/>
                <a:cs typeface="Times New Roman"/>
              </a:rPr>
              <a:t>associazioni </a:t>
            </a:r>
            <a:r>
              <a:rPr sz="1200" spc="-5" dirty="0">
                <a:latin typeface="Times New Roman"/>
                <a:cs typeface="Times New Roman"/>
              </a:rPr>
              <a:t>esauriscono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possibilità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tali </a:t>
            </a:r>
            <a:r>
              <a:rPr sz="1200" dirty="0">
                <a:latin typeface="Times New Roman"/>
                <a:cs typeface="Times New Roman"/>
              </a:rPr>
              <a:t>combinazioni di  </a:t>
            </a:r>
            <a:r>
              <a:rPr sz="1200" spc="-5" dirty="0">
                <a:latin typeface="Times New Roman"/>
                <a:cs typeface="Times New Roman"/>
              </a:rPr>
              <a:t>divinità, </a:t>
            </a:r>
            <a:r>
              <a:rPr sz="1200" dirty="0">
                <a:latin typeface="Times New Roman"/>
                <a:cs typeface="Times New Roman"/>
              </a:rPr>
              <a:t>è inevitabile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realtà </a:t>
            </a:r>
            <a:r>
              <a:rPr sz="1200" dirty="0">
                <a:latin typeface="Times New Roman"/>
                <a:cs typeface="Times New Roman"/>
              </a:rPr>
              <a:t>dell’Universo </a:t>
            </a:r>
            <a:r>
              <a:rPr sz="1200" spc="-5" dirty="0">
                <a:latin typeface="Times New Roman"/>
                <a:cs typeface="Times New Roman"/>
              </a:rPr>
              <a:t>appaiano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sette varianti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valori,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significati </a:t>
            </a:r>
            <a:r>
              <a:rPr sz="1200" dirty="0">
                <a:latin typeface="Times New Roman"/>
                <a:cs typeface="Times New Roman"/>
              </a:rPr>
              <a:t>e di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personalità.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  <a:spcBef>
                <a:spcPts val="5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3. Le </a:t>
            </a: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tre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persone della</a:t>
            </a:r>
            <a:r>
              <a:rPr sz="1600" b="1" spc="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Deità</a:t>
            </a:r>
            <a:endParaRPr sz="1600">
              <a:latin typeface="Times New Roman"/>
              <a:cs typeface="Times New Roman"/>
            </a:endParaRPr>
          </a:p>
          <a:p>
            <a:pPr marL="76200" marR="92710">
              <a:lnSpc>
                <a:spcPts val="1380"/>
              </a:lnSpc>
              <a:spcBef>
                <a:spcPts val="140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(110.7) 10:3.1 </a:t>
            </a:r>
            <a:r>
              <a:rPr sz="1200" spc="-5" dirty="0">
                <a:latin typeface="Times New Roman"/>
                <a:cs typeface="Times New Roman"/>
              </a:rPr>
              <a:t>Benché esista </a:t>
            </a:r>
            <a:r>
              <a:rPr sz="1200" dirty="0">
                <a:latin typeface="Times New Roman"/>
                <a:cs typeface="Times New Roman"/>
              </a:rPr>
              <a:t>una sola </a:t>
            </a:r>
            <a:r>
              <a:rPr sz="1200" spc="-5" dirty="0">
                <a:latin typeface="Times New Roman"/>
                <a:cs typeface="Times New Roman"/>
              </a:rPr>
              <a:t>Deità, </a:t>
            </a:r>
            <a:r>
              <a:rPr sz="1200" dirty="0">
                <a:latin typeface="Times New Roman"/>
                <a:cs typeface="Times New Roman"/>
              </a:rPr>
              <a:t>vi sono tre </a:t>
            </a:r>
            <a:r>
              <a:rPr sz="1200" spc="-5" dirty="0">
                <a:latin typeface="Times New Roman"/>
                <a:cs typeface="Times New Roman"/>
              </a:rPr>
              <a:t>personalizzazioni positive </a:t>
            </a:r>
            <a:r>
              <a:rPr sz="1200" dirty="0">
                <a:latin typeface="Times New Roman"/>
                <a:cs typeface="Times New Roman"/>
              </a:rPr>
              <a:t>e divine </a:t>
            </a:r>
            <a:r>
              <a:rPr sz="1200" spc="-5" dirty="0">
                <a:latin typeface="Times New Roman"/>
                <a:cs typeface="Times New Roman"/>
              </a:rPr>
              <a:t>della Deità. Per ciò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riguarda </a:t>
            </a:r>
            <a:r>
              <a:rPr sz="1200" dirty="0">
                <a:latin typeface="Times New Roman"/>
                <a:cs typeface="Times New Roman"/>
              </a:rPr>
              <a:t>la dotazione 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divino </a:t>
            </a:r>
            <a:r>
              <a:rPr sz="1200" spc="-5" dirty="0">
                <a:latin typeface="Times New Roman"/>
                <a:cs typeface="Times New Roman"/>
              </a:rPr>
              <a:t>Aggiustatore </a:t>
            </a:r>
            <a:r>
              <a:rPr sz="1200" dirty="0">
                <a:latin typeface="Times New Roman"/>
                <a:cs typeface="Times New Roman"/>
              </a:rPr>
              <a:t>all’uomo, il </a:t>
            </a:r>
            <a:r>
              <a:rPr sz="1200" spc="-5" dirty="0">
                <a:latin typeface="Times New Roman"/>
                <a:cs typeface="Times New Roman"/>
              </a:rPr>
              <a:t>Padre disse: “Facciamo </a:t>
            </a:r>
            <a:r>
              <a:rPr sz="1200" dirty="0">
                <a:latin typeface="Times New Roman"/>
                <a:cs typeface="Times New Roman"/>
              </a:rPr>
              <a:t>l’uomo mortale a nostra </a:t>
            </a:r>
            <a:r>
              <a:rPr sz="1200" spc="-5" dirty="0">
                <a:latin typeface="Times New Roman"/>
                <a:cs typeface="Times New Roman"/>
              </a:rPr>
              <a:t>immagine.” Negli scritti urantiani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ricorre</a:t>
            </a:r>
            <a:endParaRPr sz="1200">
              <a:latin typeface="Times New Roman"/>
              <a:cs typeface="Times New Roman"/>
            </a:endParaRPr>
          </a:p>
          <a:p>
            <a:pPr marL="76200" marR="5588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ripetutamente questo </a:t>
            </a:r>
            <a:r>
              <a:rPr sz="1200" dirty="0">
                <a:latin typeface="Times New Roman"/>
                <a:cs typeface="Times New Roman"/>
              </a:rPr>
              <a:t>riferimento ad </a:t>
            </a:r>
            <a:r>
              <a:rPr sz="1200" spc="-5" dirty="0">
                <a:latin typeface="Times New Roman"/>
                <a:cs typeface="Times New Roman"/>
              </a:rPr>
              <a:t>atti </a:t>
            </a:r>
            <a:r>
              <a:rPr sz="1200" dirty="0">
                <a:latin typeface="Times New Roman"/>
                <a:cs typeface="Times New Roman"/>
              </a:rPr>
              <a:t>ed imprese di una </a:t>
            </a:r>
            <a:r>
              <a:rPr sz="1200" spc="-5" dirty="0">
                <a:latin typeface="Times New Roman"/>
                <a:cs typeface="Times New Roman"/>
              </a:rPr>
              <a:t>Deità </a:t>
            </a:r>
            <a:r>
              <a:rPr sz="1200" dirty="0">
                <a:latin typeface="Times New Roman"/>
                <a:cs typeface="Times New Roman"/>
              </a:rPr>
              <a:t>plurale, dimostrando </a:t>
            </a:r>
            <a:r>
              <a:rPr sz="1200" spc="-5" dirty="0">
                <a:latin typeface="Times New Roman"/>
                <a:cs typeface="Times New Roman"/>
              </a:rPr>
              <a:t>chiaramente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riconoscimento </a:t>
            </a:r>
            <a:r>
              <a:rPr sz="1200" dirty="0">
                <a:latin typeface="Times New Roman"/>
                <a:cs typeface="Times New Roman"/>
              </a:rPr>
              <a:t>dell’esistenza e  </a:t>
            </a:r>
            <a:r>
              <a:rPr sz="1200" spc="-5" dirty="0">
                <a:latin typeface="Times New Roman"/>
                <a:cs typeface="Times New Roman"/>
              </a:rPr>
              <a:t>dell’attività </a:t>
            </a:r>
            <a:r>
              <a:rPr sz="1200" dirty="0">
                <a:latin typeface="Times New Roman"/>
                <a:cs typeface="Times New Roman"/>
              </a:rPr>
              <a:t>delle tre </a:t>
            </a:r>
            <a:r>
              <a:rPr sz="1200" spc="-5" dirty="0">
                <a:latin typeface="Times New Roman"/>
                <a:cs typeface="Times New Roman"/>
              </a:rPr>
              <a:t>Sorgenti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Centri.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8034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(110.8) 10:3.2 </a:t>
            </a:r>
            <a:r>
              <a:rPr sz="1200" spc="-5" dirty="0">
                <a:latin typeface="Times New Roman"/>
                <a:cs typeface="Times New Roman"/>
              </a:rPr>
              <a:t>Ci viene insegnato </a:t>
            </a:r>
            <a:r>
              <a:rPr sz="1200" dirty="0">
                <a:latin typeface="Times New Roman"/>
                <a:cs typeface="Times New Roman"/>
              </a:rPr>
              <a:t>che il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e lo Spirito </a:t>
            </a:r>
            <a:r>
              <a:rPr sz="1200" spc="-5" dirty="0">
                <a:latin typeface="Times New Roman"/>
                <a:cs typeface="Times New Roman"/>
              </a:rPr>
              <a:t>intrattengono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medesime ed uguali </a:t>
            </a:r>
            <a:r>
              <a:rPr sz="1200" dirty="0">
                <a:latin typeface="Times New Roman"/>
                <a:cs typeface="Times New Roman"/>
              </a:rPr>
              <a:t>relazioni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Padre nell’associazione  trinitaria. Nell’eternità ed </a:t>
            </a:r>
            <a:r>
              <a:rPr sz="1200" dirty="0">
                <a:latin typeface="Times New Roman"/>
                <a:cs typeface="Times New Roman"/>
              </a:rPr>
              <a:t>in quanto </a:t>
            </a:r>
            <a:r>
              <a:rPr sz="1200" spc="-5" dirty="0">
                <a:latin typeface="Times New Roman"/>
                <a:cs typeface="Times New Roman"/>
              </a:rPr>
              <a:t>Deità essi indubbiamente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fanno, </a:t>
            </a:r>
            <a:r>
              <a:rPr sz="1200" dirty="0">
                <a:latin typeface="Times New Roman"/>
                <a:cs typeface="Times New Roman"/>
              </a:rPr>
              <a:t>ma nel </a:t>
            </a:r>
            <a:r>
              <a:rPr sz="1200" spc="-5" dirty="0">
                <a:latin typeface="Times New Roman"/>
                <a:cs typeface="Times New Roman"/>
              </a:rPr>
              <a:t>tempo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personalità </a:t>
            </a:r>
            <a:r>
              <a:rPr sz="1200" spc="-5" dirty="0">
                <a:latin typeface="Times New Roman"/>
                <a:cs typeface="Times New Roman"/>
              </a:rPr>
              <a:t>rivelano certamente  relazioni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natura assai diversa. Guardando </a:t>
            </a:r>
            <a:r>
              <a:rPr sz="1200" dirty="0">
                <a:latin typeface="Times New Roman"/>
                <a:cs typeface="Times New Roman"/>
              </a:rPr>
              <a:t>dal </a:t>
            </a:r>
            <a:r>
              <a:rPr sz="1200" spc="-5" dirty="0">
                <a:latin typeface="Times New Roman"/>
                <a:cs typeface="Times New Roman"/>
              </a:rPr>
              <a:t>Paradiso verso gli Universi, queste relazioni </a:t>
            </a:r>
            <a:r>
              <a:rPr sz="1200" dirty="0">
                <a:latin typeface="Times New Roman"/>
                <a:cs typeface="Times New Roman"/>
              </a:rPr>
              <a:t>sembrano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molto simili, ma </a:t>
            </a:r>
            <a:r>
              <a:rPr sz="1200" spc="-5" dirty="0">
                <a:latin typeface="Times New Roman"/>
                <a:cs typeface="Times New Roman"/>
              </a:rPr>
              <a:t>se 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osservate dai </a:t>
            </a:r>
            <a:r>
              <a:rPr sz="1200" dirty="0">
                <a:latin typeface="Times New Roman"/>
                <a:cs typeface="Times New Roman"/>
              </a:rPr>
              <a:t>domini dello spazio </a:t>
            </a:r>
            <a:r>
              <a:rPr sz="1200" spc="-5" dirty="0">
                <a:latin typeface="Times New Roman"/>
                <a:cs typeface="Times New Roman"/>
              </a:rPr>
              <a:t>esse appaiono </a:t>
            </a:r>
            <a:r>
              <a:rPr sz="1200" dirty="0">
                <a:latin typeface="Times New Roman"/>
                <a:cs typeface="Times New Roman"/>
              </a:rPr>
              <a:t>del tutto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differenti.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9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192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199120" cy="389890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156845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(111.1) 10:3.3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Figli </a:t>
            </a:r>
            <a:r>
              <a:rPr sz="1200" dirty="0">
                <a:latin typeface="Times New Roman"/>
                <a:cs typeface="Times New Roman"/>
              </a:rPr>
              <a:t>divini </a:t>
            </a:r>
            <a:r>
              <a:rPr sz="1200" spc="-5" dirty="0">
                <a:latin typeface="Times New Roman"/>
                <a:cs typeface="Times New Roman"/>
              </a:rPr>
              <a:t>sono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verità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“Verbo di Dio”, </a:t>
            </a:r>
            <a:r>
              <a:rPr sz="1200" dirty="0">
                <a:latin typeface="Times New Roman"/>
                <a:cs typeface="Times New Roman"/>
              </a:rPr>
              <a:t>ma i </a:t>
            </a:r>
            <a:r>
              <a:rPr sz="1200" spc="-5" dirty="0">
                <a:latin typeface="Times New Roman"/>
                <a:cs typeface="Times New Roman"/>
              </a:rPr>
              <a:t>figli dello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sono veramente gli “Atti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Dio”. Dio parla </a:t>
            </a:r>
            <a:r>
              <a:rPr sz="1200" dirty="0">
                <a:latin typeface="Times New Roman"/>
                <a:cs typeface="Times New Roman"/>
              </a:rPr>
              <a:t>tramite  il </a:t>
            </a:r>
            <a:r>
              <a:rPr sz="1200" spc="-5" dirty="0">
                <a:latin typeface="Times New Roman"/>
                <a:cs typeface="Times New Roman"/>
              </a:rPr>
              <a:t>Figlio e, con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Figlio, agisce </a:t>
            </a:r>
            <a:r>
              <a:rPr sz="1200" dirty="0">
                <a:latin typeface="Times New Roman"/>
                <a:cs typeface="Times New Roman"/>
              </a:rPr>
              <a:t>tramite lo Spirito </a:t>
            </a:r>
            <a:r>
              <a:rPr sz="1200" spc="-5" dirty="0">
                <a:latin typeface="Times New Roman"/>
                <a:cs typeface="Times New Roman"/>
              </a:rPr>
              <a:t>Infinito, mentre </a:t>
            </a:r>
            <a:r>
              <a:rPr sz="1200" dirty="0">
                <a:latin typeface="Times New Roman"/>
                <a:cs typeface="Times New Roman"/>
              </a:rPr>
              <a:t>in tutte le </a:t>
            </a:r>
            <a:r>
              <a:rPr sz="1200" spc="-5" dirty="0">
                <a:latin typeface="Times New Roman"/>
                <a:cs typeface="Times New Roman"/>
              </a:rPr>
              <a:t>attività universali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e lo Spirito sono  </a:t>
            </a:r>
            <a:r>
              <a:rPr sz="1200" spc="-5" dirty="0">
                <a:latin typeface="Times New Roman"/>
                <a:cs typeface="Times New Roman"/>
              </a:rPr>
              <a:t>squisitamente fraterni ed operano </a:t>
            </a:r>
            <a:r>
              <a:rPr sz="1200" dirty="0">
                <a:latin typeface="Times New Roman"/>
                <a:cs typeface="Times New Roman"/>
              </a:rPr>
              <a:t>come due fratelli </a:t>
            </a:r>
            <a:r>
              <a:rPr sz="1200" spc="-5" dirty="0">
                <a:latin typeface="Times New Roman"/>
                <a:cs typeface="Times New Roman"/>
              </a:rPr>
              <a:t>uguali con ammirazione ed amore </a:t>
            </a:r>
            <a:r>
              <a:rPr sz="1200" dirty="0">
                <a:latin typeface="Times New Roman"/>
                <a:cs typeface="Times New Roman"/>
              </a:rPr>
              <a:t>per un Padre comune </a:t>
            </a:r>
            <a:r>
              <a:rPr sz="1200" spc="-5" dirty="0">
                <a:latin typeface="Times New Roman"/>
                <a:cs typeface="Times New Roman"/>
              </a:rPr>
              <a:t>onorato </a:t>
            </a:r>
            <a:r>
              <a:rPr sz="1200" dirty="0">
                <a:latin typeface="Times New Roman"/>
                <a:cs typeface="Times New Roman"/>
              </a:rPr>
              <a:t>e divinamente  </a:t>
            </a:r>
            <a:r>
              <a:rPr sz="1200" spc="-5" dirty="0">
                <a:latin typeface="Times New Roman"/>
                <a:cs typeface="Times New Roman"/>
              </a:rPr>
              <a:t>rispettato.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20447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(111.2) 10:3.4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Padre, il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e lo Spirito sono </a:t>
            </a:r>
            <a:r>
              <a:rPr sz="1200" spc="-5" dirty="0">
                <a:latin typeface="Times New Roman"/>
                <a:cs typeface="Times New Roman"/>
              </a:rPr>
              <a:t>certamente uguali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natura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coordinati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essere, </a:t>
            </a:r>
            <a:r>
              <a:rPr sz="1200" dirty="0">
                <a:latin typeface="Times New Roman"/>
                <a:cs typeface="Times New Roman"/>
              </a:rPr>
              <a:t>ma vi sono differenze evidenti </a:t>
            </a:r>
            <a:r>
              <a:rPr sz="1200" spc="-5" dirty="0">
                <a:latin typeface="Times New Roman"/>
                <a:cs typeface="Times New Roman"/>
              </a:rPr>
              <a:t>nei 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compimenti universali; </a:t>
            </a:r>
            <a:r>
              <a:rPr sz="1200" dirty="0">
                <a:latin typeface="Times New Roman"/>
                <a:cs typeface="Times New Roman"/>
              </a:rPr>
              <a:t>quando </a:t>
            </a:r>
            <a:r>
              <a:rPr sz="1200" spc="-5" dirty="0">
                <a:latin typeface="Times New Roman"/>
                <a:cs typeface="Times New Roman"/>
              </a:rPr>
              <a:t>agisce </a:t>
            </a:r>
            <a:r>
              <a:rPr sz="1200" dirty="0">
                <a:latin typeface="Times New Roman"/>
                <a:cs typeface="Times New Roman"/>
              </a:rPr>
              <a:t>da sola, </a:t>
            </a:r>
            <a:r>
              <a:rPr sz="1200" spc="-5" dirty="0">
                <a:latin typeface="Times New Roman"/>
                <a:cs typeface="Times New Roman"/>
              </a:rPr>
              <a:t>ogni </a:t>
            </a:r>
            <a:r>
              <a:rPr sz="1200" dirty="0">
                <a:latin typeface="Times New Roman"/>
                <a:cs typeface="Times New Roman"/>
              </a:rPr>
              <a:t>persona della Deità </a:t>
            </a:r>
            <a:r>
              <a:rPr sz="1200" spc="-5" dirty="0">
                <a:latin typeface="Times New Roman"/>
                <a:cs typeface="Times New Roman"/>
              </a:rPr>
              <a:t>pare </a:t>
            </a:r>
            <a:r>
              <a:rPr sz="1200" dirty="0">
                <a:latin typeface="Times New Roman"/>
                <a:cs typeface="Times New Roman"/>
              </a:rPr>
              <a:t>limitata </a:t>
            </a:r>
            <a:r>
              <a:rPr sz="1200" spc="-5" dirty="0">
                <a:latin typeface="Times New Roman"/>
                <a:cs typeface="Times New Roman"/>
              </a:rPr>
              <a:t>nella sua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assolutezza.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685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(111.3) 10:3.5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Padre </a:t>
            </a:r>
            <a:r>
              <a:rPr sz="1200" spc="-5" dirty="0">
                <a:latin typeface="Times New Roman"/>
                <a:cs typeface="Times New Roman"/>
              </a:rPr>
              <a:t>Universale, prima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spogliarsi volontariamente della </a:t>
            </a:r>
            <a:r>
              <a:rPr sz="1200" dirty="0">
                <a:latin typeface="Times New Roman"/>
                <a:cs typeface="Times New Roman"/>
              </a:rPr>
              <a:t>personalità, </a:t>
            </a:r>
            <a:r>
              <a:rPr sz="1200" spc="-5" dirty="0">
                <a:latin typeface="Times New Roman"/>
                <a:cs typeface="Times New Roman"/>
              </a:rPr>
              <a:t>dei poteri </a:t>
            </a:r>
            <a:r>
              <a:rPr sz="1200" dirty="0">
                <a:latin typeface="Times New Roman"/>
                <a:cs typeface="Times New Roman"/>
              </a:rPr>
              <a:t>e degli attributi </a:t>
            </a:r>
            <a:r>
              <a:rPr sz="1200" spc="1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costituiscono </a:t>
            </a:r>
            <a:r>
              <a:rPr sz="1200" dirty="0">
                <a:latin typeface="Times New Roman"/>
                <a:cs typeface="Times New Roman"/>
              </a:rPr>
              <a:t>il 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e lo Spirito, sembra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stato </a:t>
            </a:r>
            <a:r>
              <a:rPr sz="1200" spc="-5" dirty="0">
                <a:latin typeface="Times New Roman"/>
                <a:cs typeface="Times New Roman"/>
              </a:rPr>
              <a:t>(dal </a:t>
            </a:r>
            <a:r>
              <a:rPr sz="1200" dirty="0">
                <a:latin typeface="Times New Roman"/>
                <a:cs typeface="Times New Roman"/>
              </a:rPr>
              <a:t>punto di vista </a:t>
            </a:r>
            <a:r>
              <a:rPr sz="1200" spc="-5" dirty="0">
                <a:latin typeface="Times New Roman"/>
                <a:cs typeface="Times New Roman"/>
              </a:rPr>
              <a:t>filosofico) </a:t>
            </a:r>
            <a:r>
              <a:rPr sz="1200" dirty="0">
                <a:latin typeface="Times New Roman"/>
                <a:cs typeface="Times New Roman"/>
              </a:rPr>
              <a:t>una Deità non </a:t>
            </a:r>
            <a:r>
              <a:rPr sz="1200" spc="-5" dirty="0">
                <a:latin typeface="Times New Roman"/>
                <a:cs typeface="Times New Roman"/>
              </a:rPr>
              <a:t>qualificata, assoluta ed </a:t>
            </a:r>
            <a:r>
              <a:rPr sz="1200" dirty="0">
                <a:latin typeface="Times New Roman"/>
                <a:cs typeface="Times New Roman"/>
              </a:rPr>
              <a:t>infinita. </a:t>
            </a:r>
            <a:r>
              <a:rPr sz="1200" spc="-5" dirty="0">
                <a:latin typeface="Times New Roman"/>
                <a:cs typeface="Times New Roman"/>
              </a:rPr>
              <a:t>Ma </a:t>
            </a:r>
            <a:r>
              <a:rPr sz="1200" dirty="0">
                <a:latin typeface="Times New Roman"/>
                <a:cs typeface="Times New Roman"/>
              </a:rPr>
              <a:t>una tale  Prima </a:t>
            </a:r>
            <a:r>
              <a:rPr sz="1200" spc="-5" dirty="0">
                <a:latin typeface="Times New Roman"/>
                <a:cs typeface="Times New Roman"/>
              </a:rPr>
              <a:t>Sorgente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Centro teorica </a:t>
            </a:r>
            <a:r>
              <a:rPr sz="1200" dirty="0">
                <a:latin typeface="Times New Roman"/>
                <a:cs typeface="Times New Roman"/>
              </a:rPr>
              <a:t>senza un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non poteva in </a:t>
            </a:r>
            <a:r>
              <a:rPr sz="1200" spc="-5" dirty="0">
                <a:latin typeface="Times New Roman"/>
                <a:cs typeface="Times New Roman"/>
              </a:rPr>
              <a:t>alcun senso del termine essere </a:t>
            </a:r>
            <a:r>
              <a:rPr sz="1200" dirty="0">
                <a:latin typeface="Times New Roman"/>
                <a:cs typeface="Times New Roman"/>
              </a:rPr>
              <a:t>considerata il </a:t>
            </a:r>
            <a:r>
              <a:rPr sz="1200" i="1" dirty="0">
                <a:latin typeface="Times New Roman"/>
                <a:cs typeface="Times New Roman"/>
              </a:rPr>
              <a:t>Padre Universale; </a:t>
            </a:r>
            <a:r>
              <a:rPr sz="1200" dirty="0">
                <a:latin typeface="Times New Roman"/>
                <a:cs typeface="Times New Roman"/>
              </a:rPr>
              <a:t>la  </a:t>
            </a:r>
            <a:r>
              <a:rPr sz="1200" spc="-5" dirty="0">
                <a:latin typeface="Times New Roman"/>
                <a:cs typeface="Times New Roman"/>
              </a:rPr>
              <a:t>paternità </a:t>
            </a:r>
            <a:r>
              <a:rPr sz="1200" dirty="0">
                <a:latin typeface="Times New Roman"/>
                <a:cs typeface="Times New Roman"/>
              </a:rPr>
              <a:t>non è </a:t>
            </a:r>
            <a:r>
              <a:rPr sz="1200" spc="-5" dirty="0">
                <a:latin typeface="Times New Roman"/>
                <a:cs typeface="Times New Roman"/>
              </a:rPr>
              <a:t>reale </a:t>
            </a:r>
            <a:r>
              <a:rPr sz="1200" dirty="0">
                <a:latin typeface="Times New Roman"/>
                <a:cs typeface="Times New Roman"/>
              </a:rPr>
              <a:t>senza </a:t>
            </a:r>
            <a:r>
              <a:rPr sz="1200" spc="-5" dirty="0">
                <a:latin typeface="Times New Roman"/>
                <a:cs typeface="Times New Roman"/>
              </a:rPr>
              <a:t>filiazione. Inoltre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Padre, per essere </a:t>
            </a:r>
            <a:r>
              <a:rPr sz="1200" dirty="0">
                <a:latin typeface="Times New Roman"/>
                <a:cs typeface="Times New Roman"/>
              </a:rPr>
              <a:t>stato assoluto in </a:t>
            </a:r>
            <a:r>
              <a:rPr sz="1200" spc="-5" dirty="0">
                <a:latin typeface="Times New Roman"/>
                <a:cs typeface="Times New Roman"/>
              </a:rPr>
              <a:t>senso totale, sarebbe </a:t>
            </a:r>
            <a:r>
              <a:rPr sz="1200" dirty="0">
                <a:latin typeface="Times New Roman"/>
                <a:cs typeface="Times New Roman"/>
              </a:rPr>
              <a:t>dovuto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esistito da solo  in un </a:t>
            </a:r>
            <a:r>
              <a:rPr sz="1200" spc="-5" dirty="0">
                <a:latin typeface="Times New Roman"/>
                <a:cs typeface="Times New Roman"/>
              </a:rPr>
              <a:t>qualche momento eternamente remoto. Ma egli </a:t>
            </a:r>
            <a:r>
              <a:rPr sz="1200" dirty="0">
                <a:latin typeface="Times New Roman"/>
                <a:cs typeface="Times New Roman"/>
              </a:rPr>
              <a:t>non ha mai </a:t>
            </a:r>
            <a:r>
              <a:rPr sz="1200" spc="-5" dirty="0">
                <a:latin typeface="Times New Roman"/>
                <a:cs typeface="Times New Roman"/>
              </a:rPr>
              <a:t>avuto </a:t>
            </a:r>
            <a:r>
              <a:rPr sz="1200" dirty="0">
                <a:latin typeface="Times New Roman"/>
                <a:cs typeface="Times New Roman"/>
              </a:rPr>
              <a:t>una tale </a:t>
            </a:r>
            <a:r>
              <a:rPr sz="1200" spc="-5" dirty="0">
                <a:latin typeface="Times New Roman"/>
                <a:cs typeface="Times New Roman"/>
              </a:rPr>
              <a:t>esistenza </a:t>
            </a:r>
            <a:r>
              <a:rPr sz="1200" dirty="0">
                <a:latin typeface="Times New Roman"/>
                <a:cs typeface="Times New Roman"/>
              </a:rPr>
              <a:t>solitaria; il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e lo Spirito sono  </a:t>
            </a:r>
            <a:r>
              <a:rPr sz="1200" spc="-5" dirty="0">
                <a:latin typeface="Times New Roman"/>
                <a:cs typeface="Times New Roman"/>
              </a:rPr>
              <a:t>entrambi coeterni con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Padre.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Prima </a:t>
            </a:r>
            <a:r>
              <a:rPr sz="1200" spc="-5" dirty="0">
                <a:latin typeface="Times New Roman"/>
                <a:cs typeface="Times New Roman"/>
              </a:rPr>
              <a:t>Sorgente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Centro </a:t>
            </a:r>
            <a:r>
              <a:rPr sz="1200" dirty="0">
                <a:latin typeface="Times New Roman"/>
                <a:cs typeface="Times New Roman"/>
              </a:rPr>
              <a:t>è sempre stata, e </a:t>
            </a:r>
            <a:r>
              <a:rPr sz="1200" spc="-5" dirty="0">
                <a:latin typeface="Times New Roman"/>
                <a:cs typeface="Times New Roman"/>
              </a:rPr>
              <a:t>sarà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sempre,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Padre </a:t>
            </a:r>
            <a:r>
              <a:rPr sz="1200" dirty="0">
                <a:latin typeface="Times New Roman"/>
                <a:cs typeface="Times New Roman"/>
              </a:rPr>
              <a:t>eterno </a:t>
            </a:r>
            <a:r>
              <a:rPr sz="1200" spc="-5" dirty="0">
                <a:latin typeface="Times New Roman"/>
                <a:cs typeface="Times New Roman"/>
              </a:rPr>
              <a:t>del Figlio </a:t>
            </a:r>
            <a:r>
              <a:rPr sz="1200" dirty="0">
                <a:latin typeface="Times New Roman"/>
                <a:cs typeface="Times New Roman"/>
              </a:rPr>
              <a:t>Originale </a:t>
            </a:r>
            <a:r>
              <a:rPr sz="1200" spc="-5" dirty="0">
                <a:latin typeface="Times New Roman"/>
                <a:cs typeface="Times New Roman"/>
              </a:rPr>
              <a:t>e,  con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progenitore </a:t>
            </a:r>
            <a:r>
              <a:rPr sz="1200" dirty="0">
                <a:latin typeface="Times New Roman"/>
                <a:cs typeface="Times New Roman"/>
              </a:rPr>
              <a:t>eterno </a:t>
            </a:r>
            <a:r>
              <a:rPr sz="1200" spc="-5" dirty="0">
                <a:latin typeface="Times New Roman"/>
                <a:cs typeface="Times New Roman"/>
              </a:rPr>
              <a:t>dello </a:t>
            </a:r>
            <a:r>
              <a:rPr sz="1200" dirty="0">
                <a:latin typeface="Times New Roman"/>
                <a:cs typeface="Times New Roman"/>
              </a:rPr>
              <a:t>Spirito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Infinito.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29539" algn="just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(111.4) 10:3.6 </a:t>
            </a:r>
            <a:r>
              <a:rPr sz="1200" spc="-5" dirty="0">
                <a:latin typeface="Times New Roman"/>
                <a:cs typeface="Times New Roman"/>
              </a:rPr>
              <a:t>Noi osserviamo che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Padre si </a:t>
            </a:r>
            <a:r>
              <a:rPr sz="1200" dirty="0">
                <a:latin typeface="Times New Roman"/>
                <a:cs typeface="Times New Roman"/>
              </a:rPr>
              <a:t>è spogliato di </a:t>
            </a:r>
            <a:r>
              <a:rPr sz="1200" spc="-5" dirty="0">
                <a:latin typeface="Times New Roman"/>
                <a:cs typeface="Times New Roman"/>
              </a:rPr>
              <a:t>ogni manifestazione diretta </a:t>
            </a:r>
            <a:r>
              <a:rPr sz="1200" dirty="0">
                <a:latin typeface="Times New Roman"/>
                <a:cs typeface="Times New Roman"/>
              </a:rPr>
              <a:t>di assolutezza </a:t>
            </a:r>
            <a:r>
              <a:rPr sz="1200" spc="-5" dirty="0">
                <a:latin typeface="Times New Roman"/>
                <a:cs typeface="Times New Roman"/>
              </a:rPr>
              <a:t>fuorché della paternità assoluta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volizione </a:t>
            </a:r>
            <a:r>
              <a:rPr sz="1200" spc="-5" dirty="0">
                <a:latin typeface="Times New Roman"/>
                <a:cs typeface="Times New Roman"/>
              </a:rPr>
              <a:t>assoluta. Non sappiamo se </a:t>
            </a:r>
            <a:r>
              <a:rPr sz="1200" dirty="0">
                <a:latin typeface="Times New Roman"/>
                <a:cs typeface="Times New Roman"/>
              </a:rPr>
              <a:t>la volizione è un </a:t>
            </a:r>
            <a:r>
              <a:rPr sz="1200" spc="-5" dirty="0">
                <a:latin typeface="Times New Roman"/>
                <a:cs typeface="Times New Roman"/>
              </a:rPr>
              <a:t>attributo inalienabile del Padre; </a:t>
            </a:r>
            <a:r>
              <a:rPr sz="1200" dirty="0">
                <a:latin typeface="Times New Roman"/>
                <a:cs typeface="Times New Roman"/>
              </a:rPr>
              <a:t>possiamo </a:t>
            </a:r>
            <a:r>
              <a:rPr sz="1200" spc="-5" dirty="0">
                <a:latin typeface="Times New Roman"/>
                <a:cs typeface="Times New Roman"/>
              </a:rPr>
              <a:t>solamente osservare </a:t>
            </a:r>
            <a:r>
              <a:rPr sz="1200" spc="1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egli  </a:t>
            </a:r>
            <a:r>
              <a:rPr sz="1200" i="1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spogliato </a:t>
            </a:r>
            <a:r>
              <a:rPr sz="1200" dirty="0">
                <a:latin typeface="Times New Roman"/>
                <a:cs typeface="Times New Roman"/>
              </a:rPr>
              <a:t>della volizione. </a:t>
            </a:r>
            <a:r>
              <a:rPr sz="1200" spc="-5" dirty="0">
                <a:latin typeface="Times New Roman"/>
                <a:cs typeface="Times New Roman"/>
              </a:rPr>
              <a:t>Tale infinità </a:t>
            </a:r>
            <a:r>
              <a:rPr sz="1200" dirty="0">
                <a:latin typeface="Times New Roman"/>
                <a:cs typeface="Times New Roman"/>
              </a:rPr>
              <a:t>di volontà </a:t>
            </a:r>
            <a:r>
              <a:rPr sz="1200" spc="-5" dirty="0">
                <a:latin typeface="Times New Roman"/>
                <a:cs typeface="Times New Roman"/>
              </a:rPr>
              <a:t>deve essere </a:t>
            </a:r>
            <a:r>
              <a:rPr sz="1200" dirty="0">
                <a:latin typeface="Times New Roman"/>
                <a:cs typeface="Times New Roman"/>
              </a:rPr>
              <a:t>stata </a:t>
            </a:r>
            <a:r>
              <a:rPr sz="1200" spc="-5" dirty="0">
                <a:latin typeface="Times New Roman"/>
                <a:cs typeface="Times New Roman"/>
              </a:rPr>
              <a:t>eternamente </a:t>
            </a:r>
            <a:r>
              <a:rPr sz="1200" dirty="0">
                <a:latin typeface="Times New Roman"/>
                <a:cs typeface="Times New Roman"/>
              </a:rPr>
              <a:t>insita </a:t>
            </a:r>
            <a:r>
              <a:rPr sz="1200" spc="-5" dirty="0">
                <a:latin typeface="Times New Roman"/>
                <a:cs typeface="Times New Roman"/>
              </a:rPr>
              <a:t>nella </a:t>
            </a:r>
            <a:r>
              <a:rPr sz="1200" dirty="0">
                <a:latin typeface="Times New Roman"/>
                <a:cs typeface="Times New Roman"/>
              </a:rPr>
              <a:t>Prima </a:t>
            </a:r>
            <a:r>
              <a:rPr sz="1200" spc="-5" dirty="0">
                <a:latin typeface="Times New Roman"/>
                <a:cs typeface="Times New Roman"/>
              </a:rPr>
              <a:t>Sorgente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Centro.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32715" algn="just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(111.5) 10:3.7 </a:t>
            </a:r>
            <a:r>
              <a:rPr sz="1200" spc="-5" dirty="0">
                <a:latin typeface="Times New Roman"/>
                <a:cs typeface="Times New Roman"/>
              </a:rPr>
              <a:t>Nel conferire l’assolutezza della personalità al Figlio Eterno,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Padre Universale sfugge ai </a:t>
            </a:r>
            <a:r>
              <a:rPr sz="1200" dirty="0">
                <a:latin typeface="Times New Roman"/>
                <a:cs typeface="Times New Roman"/>
              </a:rPr>
              <a:t>vincoli </a:t>
            </a:r>
            <a:r>
              <a:rPr sz="1200" spc="-5" dirty="0">
                <a:latin typeface="Times New Roman"/>
                <a:cs typeface="Times New Roman"/>
              </a:rPr>
              <a:t>dell’assolutismo </a:t>
            </a:r>
            <a:r>
              <a:rPr sz="1200" spc="5" dirty="0">
                <a:latin typeface="Times New Roman"/>
                <a:cs typeface="Times New Roman"/>
              </a:rPr>
              <a:t>della  </a:t>
            </a:r>
            <a:r>
              <a:rPr sz="1200" spc="-5" dirty="0">
                <a:latin typeface="Times New Roman"/>
                <a:cs typeface="Times New Roman"/>
              </a:rPr>
              <a:t>personalità,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così </a:t>
            </a:r>
            <a:r>
              <a:rPr sz="1200" dirty="0">
                <a:latin typeface="Times New Roman"/>
                <a:cs typeface="Times New Roman"/>
              </a:rPr>
              <a:t>facendo </a:t>
            </a:r>
            <a:r>
              <a:rPr sz="1200" spc="-5" dirty="0">
                <a:latin typeface="Times New Roman"/>
                <a:cs typeface="Times New Roman"/>
              </a:rPr>
              <a:t>prende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decisione che gli rende </a:t>
            </a:r>
            <a:r>
              <a:rPr sz="1200" dirty="0">
                <a:latin typeface="Times New Roman"/>
                <a:cs typeface="Times New Roman"/>
              </a:rPr>
              <a:t>per sempre impossibile </a:t>
            </a:r>
            <a:r>
              <a:rPr sz="1200" spc="-5" dirty="0">
                <a:latin typeface="Times New Roman"/>
                <a:cs typeface="Times New Roman"/>
              </a:rPr>
              <a:t>agire </a:t>
            </a:r>
            <a:r>
              <a:rPr sz="1200" dirty="0">
                <a:latin typeface="Times New Roman"/>
                <a:cs typeface="Times New Roman"/>
              </a:rPr>
              <a:t>da solo </a:t>
            </a:r>
            <a:r>
              <a:rPr sz="1200" spc="-5" dirty="0">
                <a:latin typeface="Times New Roman"/>
                <a:cs typeface="Times New Roman"/>
              </a:rPr>
              <a:t>come assoluto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della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9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193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027034" cy="390969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299085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personalità.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la personalizzazione </a:t>
            </a:r>
            <a:r>
              <a:rPr sz="1200" spc="-5" dirty="0">
                <a:latin typeface="Times New Roman"/>
                <a:cs typeface="Times New Roman"/>
              </a:rPr>
              <a:t>finale della Deità coesistente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l’Attore Congiunto </a:t>
            </a:r>
            <a:r>
              <a:rPr sz="1200" dirty="0">
                <a:latin typeface="Times New Roman"/>
                <a:cs typeface="Times New Roman"/>
              </a:rPr>
              <a:t>— ne </a:t>
            </a:r>
            <a:r>
              <a:rPr sz="1200" spc="-5" dirty="0">
                <a:latin typeface="Times New Roman"/>
                <a:cs typeface="Times New Roman"/>
              </a:rPr>
              <a:t>consegue l’interdipendenza  trinitaria critica </a:t>
            </a:r>
            <a:r>
              <a:rPr sz="1200" dirty="0">
                <a:latin typeface="Times New Roman"/>
                <a:cs typeface="Times New Roman"/>
              </a:rPr>
              <a:t>delle tre </a:t>
            </a:r>
            <a:r>
              <a:rPr sz="1200" spc="-5" dirty="0">
                <a:latin typeface="Times New Roman"/>
                <a:cs typeface="Times New Roman"/>
              </a:rPr>
              <a:t>personalità </a:t>
            </a:r>
            <a:r>
              <a:rPr sz="1200" dirty="0">
                <a:latin typeface="Times New Roman"/>
                <a:cs typeface="Times New Roman"/>
              </a:rPr>
              <a:t>divine </a:t>
            </a:r>
            <a:r>
              <a:rPr sz="1200" spc="-5" dirty="0">
                <a:latin typeface="Times New Roman"/>
                <a:cs typeface="Times New Roman"/>
              </a:rPr>
              <a:t>riguardo alla totalità della </a:t>
            </a:r>
            <a:r>
              <a:rPr sz="1200" dirty="0">
                <a:latin typeface="Times New Roman"/>
                <a:cs typeface="Times New Roman"/>
              </a:rPr>
              <a:t>funzione </a:t>
            </a:r>
            <a:r>
              <a:rPr sz="1200" spc="-5" dirty="0">
                <a:latin typeface="Times New Roman"/>
                <a:cs typeface="Times New Roman"/>
              </a:rPr>
              <a:t>della Deità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nell’assoluto.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68580" algn="just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(111.6) 10:3.8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è il </a:t>
            </a:r>
            <a:r>
              <a:rPr sz="1200" spc="-5" dirty="0">
                <a:latin typeface="Times New Roman"/>
                <a:cs typeface="Times New Roman"/>
              </a:rPr>
              <a:t>Padre-Assoluto </a:t>
            </a:r>
            <a:r>
              <a:rPr sz="1200" dirty="0">
                <a:latin typeface="Times New Roman"/>
                <a:cs typeface="Times New Roman"/>
              </a:rPr>
              <a:t>di tutte le </a:t>
            </a:r>
            <a:r>
              <a:rPr sz="1200" spc="-5" dirty="0">
                <a:latin typeface="Times New Roman"/>
                <a:cs typeface="Times New Roman"/>
              </a:rPr>
              <a:t>personalità nell’Universo degli Universi.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Padre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personalmente assoluto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libertà  d’azione,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negli </a:t>
            </a:r>
            <a:r>
              <a:rPr sz="1200" dirty="0">
                <a:latin typeface="Times New Roman"/>
                <a:cs typeface="Times New Roman"/>
              </a:rPr>
              <a:t>Universi </a:t>
            </a:r>
            <a:r>
              <a:rPr sz="1200" spc="-5" dirty="0">
                <a:latin typeface="Times New Roman"/>
                <a:cs typeface="Times New Roman"/>
              </a:rPr>
              <a:t>del tempo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dello </a:t>
            </a:r>
            <a:r>
              <a:rPr sz="1200" dirty="0">
                <a:latin typeface="Times New Roman"/>
                <a:cs typeface="Times New Roman"/>
              </a:rPr>
              <a:t>spazio, </a:t>
            </a:r>
            <a:r>
              <a:rPr sz="1200" spc="-5" dirty="0">
                <a:latin typeface="Times New Roman"/>
                <a:cs typeface="Times New Roman"/>
              </a:rPr>
              <a:t>creati,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corso </a:t>
            </a:r>
            <a:r>
              <a:rPr sz="1200" dirty="0">
                <a:latin typeface="Times New Roman"/>
                <a:cs typeface="Times New Roman"/>
              </a:rPr>
              <a:t>di creazione </a:t>
            </a:r>
            <a:r>
              <a:rPr sz="1200" spc="-5" dirty="0">
                <a:latin typeface="Times New Roman"/>
                <a:cs typeface="Times New Roman"/>
              </a:rPr>
              <a:t>ed ancora </a:t>
            </a:r>
            <a:r>
              <a:rPr sz="1200" spc="5" dirty="0">
                <a:latin typeface="Times New Roman"/>
                <a:cs typeface="Times New Roman"/>
              </a:rPr>
              <a:t>da </a:t>
            </a:r>
            <a:r>
              <a:rPr sz="1200" dirty="0">
                <a:latin typeface="Times New Roman"/>
                <a:cs typeface="Times New Roman"/>
              </a:rPr>
              <a:t>creare, il </a:t>
            </a:r>
            <a:r>
              <a:rPr sz="1200" spc="-5" dirty="0">
                <a:latin typeface="Times New Roman"/>
                <a:cs typeface="Times New Roman"/>
              </a:rPr>
              <a:t>Padre </a:t>
            </a:r>
            <a:r>
              <a:rPr sz="1200" dirty="0">
                <a:latin typeface="Times New Roman"/>
                <a:cs typeface="Times New Roman"/>
              </a:rPr>
              <a:t>è non discernibile  </a:t>
            </a:r>
            <a:r>
              <a:rPr sz="1200" spc="-5" dirty="0">
                <a:latin typeface="Times New Roman"/>
                <a:cs typeface="Times New Roman"/>
              </a:rPr>
              <a:t>come assoluto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quanto Deità totale, eccetto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nella Trinità del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Paradiso.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 algn="just">
              <a:lnSpc>
                <a:spcPct val="1000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(111.7) 10:3.9 </a:t>
            </a:r>
            <a:r>
              <a:rPr sz="1200" spc="-5" dirty="0">
                <a:latin typeface="Times New Roman"/>
                <a:cs typeface="Times New Roman"/>
              </a:rPr>
              <a:t>All’esterno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Havona,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Prima Sorgente </a:t>
            </a:r>
            <a:r>
              <a:rPr sz="1200" dirty="0">
                <a:latin typeface="Times New Roman"/>
                <a:cs typeface="Times New Roman"/>
              </a:rPr>
              <a:t>e Centro </a:t>
            </a:r>
            <a:r>
              <a:rPr sz="1200" spc="-5" dirty="0">
                <a:latin typeface="Times New Roman"/>
                <a:cs typeface="Times New Roman"/>
              </a:rPr>
              <a:t>opera negli Universi fenomenici </a:t>
            </a:r>
            <a:r>
              <a:rPr sz="1200" dirty="0">
                <a:latin typeface="Times New Roman"/>
                <a:cs typeface="Times New Roman"/>
              </a:rPr>
              <a:t>nel modo</a:t>
            </a:r>
            <a:r>
              <a:rPr sz="1200" spc="-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seguente:</a:t>
            </a:r>
            <a:endParaRPr sz="1200">
              <a:latin typeface="Times New Roman"/>
              <a:cs typeface="Times New Roman"/>
            </a:endParaRPr>
          </a:p>
          <a:p>
            <a:pPr marL="533400">
              <a:lnSpc>
                <a:spcPct val="100000"/>
              </a:lnSpc>
              <a:spcBef>
                <a:spcPts val="134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(111.8) 10:3.10 </a:t>
            </a:r>
            <a:r>
              <a:rPr sz="1200" dirty="0">
                <a:latin typeface="Times New Roman"/>
                <a:cs typeface="Times New Roman"/>
              </a:rPr>
              <a:t>1. Come </a:t>
            </a:r>
            <a:r>
              <a:rPr sz="1200" spc="-5" dirty="0">
                <a:latin typeface="Times New Roman"/>
                <a:cs typeface="Times New Roman"/>
              </a:rPr>
              <a:t>creatore, tramite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Figli Creatori, </a:t>
            </a:r>
            <a:r>
              <a:rPr sz="1200" dirty="0">
                <a:latin typeface="Times New Roman"/>
                <a:cs typeface="Times New Roman"/>
              </a:rPr>
              <a:t>suoi</a:t>
            </a:r>
            <a:r>
              <a:rPr sz="1200" spc="-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nipoti.</a:t>
            </a:r>
            <a:endParaRPr sz="1200">
              <a:latin typeface="Times New Roman"/>
              <a:cs typeface="Times New Roman"/>
            </a:endParaRPr>
          </a:p>
          <a:p>
            <a:pPr marL="533400">
              <a:lnSpc>
                <a:spcPct val="100000"/>
              </a:lnSpc>
              <a:spcBef>
                <a:spcPts val="133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(111.9) 10:3.11 </a:t>
            </a:r>
            <a:r>
              <a:rPr sz="1200" dirty="0">
                <a:latin typeface="Times New Roman"/>
                <a:cs typeface="Times New Roman"/>
              </a:rPr>
              <a:t>2. Come </a:t>
            </a:r>
            <a:r>
              <a:rPr sz="1200" spc="-5" dirty="0">
                <a:latin typeface="Times New Roman"/>
                <a:cs typeface="Times New Roman"/>
              </a:rPr>
              <a:t>controllore, per </a:t>
            </a:r>
            <a:r>
              <a:rPr sz="1200" dirty="0">
                <a:latin typeface="Times New Roman"/>
                <a:cs typeface="Times New Roman"/>
              </a:rPr>
              <a:t>mezzo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centro di </a:t>
            </a:r>
            <a:r>
              <a:rPr sz="1200" spc="-5" dirty="0">
                <a:latin typeface="Times New Roman"/>
                <a:cs typeface="Times New Roman"/>
              </a:rPr>
              <a:t>gravità del</a:t>
            </a:r>
            <a:r>
              <a:rPr sz="1200" spc="-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Paradiso.</a:t>
            </a:r>
            <a:endParaRPr sz="1200">
              <a:latin typeface="Times New Roman"/>
              <a:cs typeface="Times New Roman"/>
            </a:endParaRPr>
          </a:p>
          <a:p>
            <a:pPr marL="533400">
              <a:lnSpc>
                <a:spcPct val="100000"/>
              </a:lnSpc>
              <a:spcBef>
                <a:spcPts val="134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(111.10) 10:3.12 </a:t>
            </a:r>
            <a:r>
              <a:rPr sz="1200" dirty="0">
                <a:latin typeface="Times New Roman"/>
                <a:cs typeface="Times New Roman"/>
              </a:rPr>
              <a:t>3. Come </a:t>
            </a:r>
            <a:r>
              <a:rPr sz="1200" spc="-5" dirty="0">
                <a:latin typeface="Times New Roman"/>
                <a:cs typeface="Times New Roman"/>
              </a:rPr>
              <a:t>spirito, tramite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</a:t>
            </a:r>
            <a:r>
              <a:rPr sz="1200" spc="-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Eterno.</a:t>
            </a:r>
            <a:endParaRPr sz="1200">
              <a:latin typeface="Times New Roman"/>
              <a:cs typeface="Times New Roman"/>
            </a:endParaRPr>
          </a:p>
          <a:p>
            <a:pPr marL="533400">
              <a:lnSpc>
                <a:spcPct val="100000"/>
              </a:lnSpc>
              <a:spcBef>
                <a:spcPts val="133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(111.11) 10:3.13 </a:t>
            </a:r>
            <a:r>
              <a:rPr sz="1200" dirty="0">
                <a:latin typeface="Times New Roman"/>
                <a:cs typeface="Times New Roman"/>
              </a:rPr>
              <a:t>4. Come </a:t>
            </a:r>
            <a:r>
              <a:rPr sz="1200" spc="-5" dirty="0">
                <a:latin typeface="Times New Roman"/>
                <a:cs typeface="Times New Roman"/>
              </a:rPr>
              <a:t>mente, tramite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Creatore</a:t>
            </a:r>
            <a:r>
              <a:rPr sz="1200" spc="-204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Congiunto.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533400" marR="44704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(111.12) 10:3.14 </a:t>
            </a:r>
            <a:r>
              <a:rPr sz="1200" dirty="0">
                <a:latin typeface="Times New Roman"/>
                <a:cs typeface="Times New Roman"/>
              </a:rPr>
              <a:t>5. Come </a:t>
            </a:r>
            <a:r>
              <a:rPr sz="1200" spc="-5" dirty="0">
                <a:latin typeface="Times New Roman"/>
                <a:cs typeface="Times New Roman"/>
              </a:rPr>
              <a:t>Padre, egli </a:t>
            </a:r>
            <a:r>
              <a:rPr sz="1200" dirty="0">
                <a:latin typeface="Times New Roman"/>
                <a:cs typeface="Times New Roman"/>
              </a:rPr>
              <a:t>mantiene un </a:t>
            </a:r>
            <a:r>
              <a:rPr sz="1200" spc="-5" dirty="0">
                <a:latin typeface="Times New Roman"/>
                <a:cs typeface="Times New Roman"/>
              </a:rPr>
              <a:t>contatto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genitore con </a:t>
            </a:r>
            <a:r>
              <a:rPr sz="1200" dirty="0">
                <a:latin typeface="Times New Roman"/>
                <a:cs typeface="Times New Roman"/>
              </a:rPr>
              <a:t>tutte le </a:t>
            </a:r>
            <a:r>
              <a:rPr sz="1200" spc="-5" dirty="0">
                <a:latin typeface="Times New Roman"/>
                <a:cs typeface="Times New Roman"/>
              </a:rPr>
              <a:t>creature attraverso </a:t>
            </a:r>
            <a:r>
              <a:rPr sz="1200" dirty="0">
                <a:latin typeface="Times New Roman"/>
                <a:cs typeface="Times New Roman"/>
              </a:rPr>
              <a:t>il suo </a:t>
            </a:r>
            <a:r>
              <a:rPr sz="1200" spc="-5" dirty="0">
                <a:latin typeface="Times New Roman"/>
                <a:cs typeface="Times New Roman"/>
              </a:rPr>
              <a:t>circuito della  personalità.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533400" marR="33782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(111.13) 10:3.15 </a:t>
            </a:r>
            <a:r>
              <a:rPr sz="1200" dirty="0">
                <a:latin typeface="Times New Roman"/>
                <a:cs typeface="Times New Roman"/>
              </a:rPr>
              <a:t>6. Come </a:t>
            </a:r>
            <a:r>
              <a:rPr sz="1200" spc="-5" dirty="0">
                <a:latin typeface="Times New Roman"/>
                <a:cs typeface="Times New Roman"/>
              </a:rPr>
              <a:t>persona, egli agisce </a:t>
            </a:r>
            <a:r>
              <a:rPr sz="1200" i="1" dirty="0">
                <a:latin typeface="Times New Roman"/>
                <a:cs typeface="Times New Roman"/>
              </a:rPr>
              <a:t>direttamente </a:t>
            </a:r>
            <a:r>
              <a:rPr sz="1200" dirty="0">
                <a:latin typeface="Times New Roman"/>
                <a:cs typeface="Times New Roman"/>
              </a:rPr>
              <a:t>in tutta la </a:t>
            </a:r>
            <a:r>
              <a:rPr sz="1200" spc="-5" dirty="0">
                <a:latin typeface="Times New Roman"/>
                <a:cs typeface="Times New Roman"/>
              </a:rPr>
              <a:t>creazione per </a:t>
            </a:r>
            <a:r>
              <a:rPr sz="1200" dirty="0">
                <a:latin typeface="Times New Roman"/>
                <a:cs typeface="Times New Roman"/>
              </a:rPr>
              <a:t>mezzo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suoi </a:t>
            </a:r>
            <a:r>
              <a:rPr sz="1200" spc="-5" dirty="0">
                <a:latin typeface="Times New Roman"/>
                <a:cs typeface="Times New Roman"/>
              </a:rPr>
              <a:t>frammenti esclusivi </a:t>
            </a:r>
            <a:r>
              <a:rPr sz="1200" dirty="0">
                <a:latin typeface="Times New Roman"/>
                <a:cs typeface="Times New Roman"/>
              </a:rPr>
              <a:t>—  </a:t>
            </a:r>
            <a:r>
              <a:rPr sz="1200" spc="-5" dirty="0">
                <a:latin typeface="Times New Roman"/>
                <a:cs typeface="Times New Roman"/>
              </a:rPr>
              <a:t>negli </a:t>
            </a:r>
            <a:r>
              <a:rPr sz="1200" dirty="0">
                <a:latin typeface="Times New Roman"/>
                <a:cs typeface="Times New Roman"/>
              </a:rPr>
              <a:t>uomini </a:t>
            </a:r>
            <a:r>
              <a:rPr sz="1200" spc="-5" dirty="0">
                <a:latin typeface="Times New Roman"/>
                <a:cs typeface="Times New Roman"/>
              </a:rPr>
              <a:t>mortali </a:t>
            </a:r>
            <a:r>
              <a:rPr sz="1200" dirty="0">
                <a:latin typeface="Times New Roman"/>
                <a:cs typeface="Times New Roman"/>
              </a:rPr>
              <a:t>tramite </a:t>
            </a:r>
            <a:r>
              <a:rPr sz="1200" spc="-5" dirty="0">
                <a:latin typeface="Times New Roman"/>
                <a:cs typeface="Times New Roman"/>
              </a:rPr>
              <a:t>gli Aggiustatori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Pensiero.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9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194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70545" cy="319468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520700">
              <a:lnSpc>
                <a:spcPct val="100000"/>
              </a:lnSpc>
              <a:spcBef>
                <a:spcPts val="10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(111.14) 10:3.16 </a:t>
            </a:r>
            <a:r>
              <a:rPr sz="1200" dirty="0">
                <a:latin typeface="Times New Roman"/>
                <a:cs typeface="Times New Roman"/>
              </a:rPr>
              <a:t>7. Come </a:t>
            </a:r>
            <a:r>
              <a:rPr sz="1200" spc="-5" dirty="0">
                <a:latin typeface="Times New Roman"/>
                <a:cs typeface="Times New Roman"/>
              </a:rPr>
              <a:t>Deità totale, egli agisce </a:t>
            </a:r>
            <a:r>
              <a:rPr sz="1200" dirty="0">
                <a:latin typeface="Times New Roman"/>
                <a:cs typeface="Times New Roman"/>
              </a:rPr>
              <a:t>soltanto nella </a:t>
            </a:r>
            <a:r>
              <a:rPr sz="1200" spc="-5" dirty="0">
                <a:latin typeface="Times New Roman"/>
                <a:cs typeface="Times New Roman"/>
              </a:rPr>
              <a:t>Trinità del</a:t>
            </a:r>
            <a:r>
              <a:rPr sz="1200" spc="-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Paradiso.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16256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(112.1) 10:3.17 </a:t>
            </a:r>
            <a:r>
              <a:rPr sz="1200" dirty="0">
                <a:latin typeface="Times New Roman"/>
                <a:cs typeface="Times New Roman"/>
              </a:rPr>
              <a:t>Tutte </a:t>
            </a:r>
            <a:r>
              <a:rPr sz="1200" spc="-5" dirty="0">
                <a:latin typeface="Times New Roman"/>
                <a:cs typeface="Times New Roman"/>
              </a:rPr>
              <a:t>queste rinunce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deleghe </a:t>
            </a:r>
            <a:r>
              <a:rPr sz="1200" dirty="0">
                <a:latin typeface="Times New Roman"/>
                <a:cs typeface="Times New Roman"/>
              </a:rPr>
              <a:t>di giurisdizione da </a:t>
            </a:r>
            <a:r>
              <a:rPr sz="1200" spc="-5" dirty="0">
                <a:latin typeface="Times New Roman"/>
                <a:cs typeface="Times New Roman"/>
              </a:rPr>
              <a:t>parte del </a:t>
            </a:r>
            <a:r>
              <a:rPr sz="1200" dirty="0">
                <a:latin typeface="Times New Roman"/>
                <a:cs typeface="Times New Roman"/>
              </a:rPr>
              <a:t>Padre </a:t>
            </a:r>
            <a:r>
              <a:rPr sz="1200" spc="-5" dirty="0">
                <a:latin typeface="Times New Roman"/>
                <a:cs typeface="Times New Roman"/>
              </a:rPr>
              <a:t>Universale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tutto </a:t>
            </a:r>
            <a:r>
              <a:rPr sz="1200" spc="-5" dirty="0">
                <a:latin typeface="Times New Roman"/>
                <a:cs typeface="Times New Roman"/>
              </a:rPr>
              <a:t>volontarie ed </a:t>
            </a:r>
            <a:r>
              <a:rPr sz="1200" dirty="0">
                <a:latin typeface="Times New Roman"/>
                <a:cs typeface="Times New Roman"/>
              </a:rPr>
              <a:t>imposte da </a:t>
            </a:r>
            <a:r>
              <a:rPr sz="1200" spc="-5" dirty="0">
                <a:latin typeface="Times New Roman"/>
                <a:cs typeface="Times New Roman"/>
              </a:rPr>
              <a:t>se  stesso.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Padre onnipotente </a:t>
            </a:r>
            <a:r>
              <a:rPr sz="1200" spc="-5" dirty="0">
                <a:latin typeface="Times New Roman"/>
                <a:cs typeface="Times New Roman"/>
              </a:rPr>
              <a:t>assume </a:t>
            </a:r>
            <a:r>
              <a:rPr sz="1200" dirty="0">
                <a:latin typeface="Times New Roman"/>
                <a:cs typeface="Times New Roman"/>
              </a:rPr>
              <a:t>intenzionalmente </a:t>
            </a:r>
            <a:r>
              <a:rPr sz="1200" spc="-5" dirty="0">
                <a:latin typeface="Times New Roman"/>
                <a:cs typeface="Times New Roman"/>
              </a:rPr>
              <a:t>queste </a:t>
            </a:r>
            <a:r>
              <a:rPr sz="1200" dirty="0">
                <a:latin typeface="Times New Roman"/>
                <a:cs typeface="Times New Roman"/>
              </a:rPr>
              <a:t>limitazioni </a:t>
            </a:r>
            <a:r>
              <a:rPr sz="1200" spc="-5" dirty="0">
                <a:latin typeface="Times New Roman"/>
                <a:cs typeface="Times New Roman"/>
              </a:rPr>
              <a:t>dell’autorità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nell’Universo.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 marR="558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(112.2) 10:3.18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Eterno </a:t>
            </a:r>
            <a:r>
              <a:rPr sz="1200" spc="-5" dirty="0">
                <a:latin typeface="Times New Roman"/>
                <a:cs typeface="Times New Roman"/>
              </a:rPr>
              <a:t>sembra </a:t>
            </a:r>
            <a:r>
              <a:rPr sz="1200" dirty="0">
                <a:latin typeface="Times New Roman"/>
                <a:cs typeface="Times New Roman"/>
              </a:rPr>
              <a:t>operare </a:t>
            </a:r>
            <a:r>
              <a:rPr sz="1200" spc="-5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uno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Padre </a:t>
            </a:r>
            <a:r>
              <a:rPr sz="1200" dirty="0">
                <a:latin typeface="Times New Roman"/>
                <a:cs typeface="Times New Roman"/>
              </a:rPr>
              <a:t>in tutti </a:t>
            </a:r>
            <a:r>
              <a:rPr sz="1200" spc="-5" dirty="0">
                <a:latin typeface="Times New Roman"/>
                <a:cs typeface="Times New Roman"/>
              </a:rPr>
              <a:t>gli aspetti </a:t>
            </a:r>
            <a:r>
              <a:rPr sz="1200" dirty="0">
                <a:latin typeface="Times New Roman"/>
                <a:cs typeface="Times New Roman"/>
              </a:rPr>
              <a:t>spirituali, </a:t>
            </a:r>
            <a:r>
              <a:rPr sz="1200" spc="-5" dirty="0">
                <a:latin typeface="Times New Roman"/>
                <a:cs typeface="Times New Roman"/>
              </a:rPr>
              <a:t>eccetto che nel conferimento </a:t>
            </a:r>
            <a:r>
              <a:rPr sz="1200" dirty="0">
                <a:latin typeface="Times New Roman"/>
                <a:cs typeface="Times New Roman"/>
              </a:rPr>
              <a:t>dei  </a:t>
            </a:r>
            <a:r>
              <a:rPr sz="1200" spc="-5" dirty="0">
                <a:latin typeface="Times New Roman"/>
                <a:cs typeface="Times New Roman"/>
              </a:rPr>
              <a:t>frammenti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ed in altre </a:t>
            </a:r>
            <a:r>
              <a:rPr sz="1200" spc="-5" dirty="0">
                <a:latin typeface="Times New Roman"/>
                <a:cs typeface="Times New Roman"/>
              </a:rPr>
              <a:t>attività prepersonali.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non è nemmeno </a:t>
            </a:r>
            <a:r>
              <a:rPr sz="1200" spc="-5" dirty="0">
                <a:latin typeface="Times New Roman"/>
                <a:cs typeface="Times New Roman"/>
              </a:rPr>
              <a:t>strettamente identificato </a:t>
            </a:r>
            <a:r>
              <a:rPr sz="1200" spc="5" dirty="0">
                <a:latin typeface="Times New Roman"/>
                <a:cs typeface="Times New Roman"/>
              </a:rPr>
              <a:t>né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attività </a:t>
            </a:r>
            <a:r>
              <a:rPr sz="1200" dirty="0">
                <a:latin typeface="Times New Roman"/>
                <a:cs typeface="Times New Roman"/>
              </a:rPr>
              <a:t>intellettuali  </a:t>
            </a:r>
            <a:r>
              <a:rPr sz="1200" spc="-5" dirty="0">
                <a:latin typeface="Times New Roman"/>
                <a:cs typeface="Times New Roman"/>
              </a:rPr>
              <a:t>delle creature materiali </a:t>
            </a:r>
            <a:r>
              <a:rPr sz="1200" spc="5" dirty="0">
                <a:latin typeface="Times New Roman"/>
                <a:cs typeface="Times New Roman"/>
              </a:rPr>
              <a:t>né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attività dell’energia degli Universi materiali.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quanto </a:t>
            </a:r>
            <a:r>
              <a:rPr sz="1200" spc="-5" dirty="0">
                <a:latin typeface="Times New Roman"/>
                <a:cs typeface="Times New Roman"/>
              </a:rPr>
              <a:t>assoluto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opera come una persona e  </a:t>
            </a:r>
            <a:r>
              <a:rPr sz="1200" spc="-5" dirty="0">
                <a:latin typeface="Times New Roman"/>
                <a:cs typeface="Times New Roman"/>
              </a:rPr>
              <a:t>solo nel </a:t>
            </a:r>
            <a:r>
              <a:rPr sz="1200" dirty="0">
                <a:latin typeface="Times New Roman"/>
                <a:cs typeface="Times New Roman"/>
              </a:rPr>
              <a:t>dominio </a:t>
            </a:r>
            <a:r>
              <a:rPr sz="1200" spc="-5" dirty="0">
                <a:latin typeface="Times New Roman"/>
                <a:cs typeface="Times New Roman"/>
              </a:rPr>
              <a:t>dell’Universo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spirituale.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143510">
              <a:lnSpc>
                <a:spcPct val="957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(112.3) 10:3.19 </a:t>
            </a:r>
            <a:r>
              <a:rPr sz="1200" spc="-15" dirty="0">
                <a:latin typeface="Times New Roman"/>
                <a:cs typeface="Times New Roman"/>
              </a:rPr>
              <a:t>Lo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Infinito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straordinariamente universale ed incredibilmente versatile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5" dirty="0">
                <a:latin typeface="Times New Roman"/>
                <a:cs typeface="Times New Roman"/>
              </a:rPr>
              <a:t>tutto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operare. Egli agisce nelle  sfere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mente, della materia </a:t>
            </a:r>
            <a:r>
              <a:rPr sz="1200" dirty="0">
                <a:latin typeface="Times New Roman"/>
                <a:cs typeface="Times New Roman"/>
              </a:rPr>
              <a:t>e dello </a:t>
            </a:r>
            <a:r>
              <a:rPr sz="1200" spc="-5" dirty="0">
                <a:latin typeface="Times New Roman"/>
                <a:cs typeface="Times New Roman"/>
              </a:rPr>
              <a:t>spirito. </a:t>
            </a:r>
            <a:r>
              <a:rPr sz="1200" spc="-10" dirty="0">
                <a:latin typeface="Times New Roman"/>
                <a:cs typeface="Times New Roman"/>
              </a:rPr>
              <a:t>L’Attore </a:t>
            </a:r>
            <a:r>
              <a:rPr sz="1200" spc="-5" dirty="0">
                <a:latin typeface="Times New Roman"/>
                <a:cs typeface="Times New Roman"/>
              </a:rPr>
              <a:t>Congiunto rappresenta l’associazione </a:t>
            </a:r>
            <a:r>
              <a:rPr sz="1200" dirty="0">
                <a:latin typeface="Times New Roman"/>
                <a:cs typeface="Times New Roman"/>
              </a:rPr>
              <a:t>Padre-Figlio, ma </a:t>
            </a:r>
            <a:r>
              <a:rPr sz="1200" spc="-5" dirty="0">
                <a:latin typeface="Times New Roman"/>
                <a:cs typeface="Times New Roman"/>
              </a:rPr>
              <a:t>opera </a:t>
            </a:r>
            <a:r>
              <a:rPr sz="1200" dirty="0">
                <a:latin typeface="Times New Roman"/>
                <a:cs typeface="Times New Roman"/>
              </a:rPr>
              <a:t>anche come  </a:t>
            </a:r>
            <a:r>
              <a:rPr sz="1200" spc="-5" dirty="0">
                <a:latin typeface="Times New Roman"/>
                <a:cs typeface="Times New Roman"/>
              </a:rPr>
              <a:t>se stesso. Egli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s’interessa direttamente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gravità fisica, della gravità </a:t>
            </a:r>
            <a:r>
              <a:rPr sz="1200" dirty="0">
                <a:latin typeface="Times New Roman"/>
                <a:cs typeface="Times New Roman"/>
              </a:rPr>
              <a:t>spirituale o </a:t>
            </a:r>
            <a:r>
              <a:rPr sz="1200" spc="-5" dirty="0">
                <a:latin typeface="Times New Roman"/>
                <a:cs typeface="Times New Roman"/>
              </a:rPr>
              <a:t>del circuito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personalità,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partecipa </a:t>
            </a:r>
            <a:r>
              <a:rPr sz="1200" dirty="0">
                <a:latin typeface="Times New Roman"/>
                <a:cs typeface="Times New Roman"/>
              </a:rPr>
              <a:t>in  </a:t>
            </a:r>
            <a:r>
              <a:rPr sz="1200" spc="-5" dirty="0">
                <a:latin typeface="Times New Roman"/>
                <a:cs typeface="Times New Roman"/>
              </a:rPr>
              <a:t>maggiore </a:t>
            </a:r>
            <a:r>
              <a:rPr sz="1200" dirty="0">
                <a:latin typeface="Times New Roman"/>
                <a:cs typeface="Times New Roman"/>
              </a:rPr>
              <a:t>o minore </a:t>
            </a:r>
            <a:r>
              <a:rPr sz="1200" spc="-5" dirty="0">
                <a:latin typeface="Times New Roman"/>
                <a:cs typeface="Times New Roman"/>
              </a:rPr>
              <a:t>misura </a:t>
            </a:r>
            <a:r>
              <a:rPr sz="1200" dirty="0">
                <a:latin typeface="Times New Roman"/>
                <a:cs typeface="Times New Roman"/>
              </a:rPr>
              <a:t>in tutte le </a:t>
            </a:r>
            <a:r>
              <a:rPr sz="1200" spc="-5" dirty="0">
                <a:latin typeface="Times New Roman"/>
                <a:cs typeface="Times New Roman"/>
              </a:rPr>
              <a:t>altre attività dell’Universo. Benché apparentemente dipendente </a:t>
            </a:r>
            <a:r>
              <a:rPr sz="1200" dirty="0">
                <a:latin typeface="Times New Roman"/>
                <a:cs typeface="Times New Roman"/>
              </a:rPr>
              <a:t>da tre </a:t>
            </a:r>
            <a:r>
              <a:rPr sz="1200" spc="-5" dirty="0">
                <a:latin typeface="Times New Roman"/>
                <a:cs typeface="Times New Roman"/>
              </a:rPr>
              <a:t>controlli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gravità  esistenziali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assoluti, </a:t>
            </a:r>
            <a:r>
              <a:rPr sz="1200" dirty="0">
                <a:latin typeface="Times New Roman"/>
                <a:cs typeface="Times New Roman"/>
              </a:rPr>
              <a:t>lo Spirito </a:t>
            </a:r>
            <a:r>
              <a:rPr sz="1200" spc="-5" dirty="0">
                <a:latin typeface="Times New Roman"/>
                <a:cs typeface="Times New Roman"/>
              </a:rPr>
              <a:t>Infinito </a:t>
            </a:r>
            <a:r>
              <a:rPr sz="1200" dirty="0">
                <a:latin typeface="Times New Roman"/>
                <a:cs typeface="Times New Roman"/>
              </a:rPr>
              <a:t>sembra </a:t>
            </a:r>
            <a:r>
              <a:rPr sz="1200" spc="-5" dirty="0">
                <a:latin typeface="Times New Roman"/>
                <a:cs typeface="Times New Roman"/>
              </a:rPr>
              <a:t>esercitare </a:t>
            </a:r>
            <a:r>
              <a:rPr sz="1200" dirty="0">
                <a:latin typeface="Times New Roman"/>
                <a:cs typeface="Times New Roman"/>
              </a:rPr>
              <a:t>tre supercontrolli. </a:t>
            </a:r>
            <a:r>
              <a:rPr sz="1200" spc="-5" dirty="0">
                <a:latin typeface="Times New Roman"/>
                <a:cs typeface="Times New Roman"/>
              </a:rPr>
              <a:t>Questa triplice facoltà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impiegata </a:t>
            </a:r>
            <a:r>
              <a:rPr sz="1200" dirty="0">
                <a:latin typeface="Times New Roman"/>
                <a:cs typeface="Times New Roman"/>
              </a:rPr>
              <a:t>in molti </a:t>
            </a:r>
            <a:r>
              <a:rPr sz="1200" spc="-5" dirty="0">
                <a:latin typeface="Times New Roman"/>
                <a:cs typeface="Times New Roman"/>
              </a:rPr>
              <a:t>modi </a:t>
            </a:r>
            <a:r>
              <a:rPr sz="1200" dirty="0">
                <a:latin typeface="Times New Roman"/>
                <a:cs typeface="Times New Roman"/>
              </a:rPr>
              <a:t>per  </a:t>
            </a:r>
            <a:r>
              <a:rPr sz="1200" spc="-5" dirty="0">
                <a:latin typeface="Times New Roman"/>
                <a:cs typeface="Times New Roman"/>
              </a:rPr>
              <a:t>trascendere, ed </a:t>
            </a:r>
            <a:r>
              <a:rPr sz="1200" dirty="0">
                <a:latin typeface="Times New Roman"/>
                <a:cs typeface="Times New Roman"/>
              </a:rPr>
              <a:t>in apparenza </a:t>
            </a:r>
            <a:r>
              <a:rPr sz="1200" spc="-5" dirty="0">
                <a:latin typeface="Times New Roman"/>
                <a:cs typeface="Times New Roman"/>
              </a:rPr>
              <a:t>per neutralizzare, </a:t>
            </a:r>
            <a:r>
              <a:rPr sz="1200" dirty="0">
                <a:latin typeface="Times New Roman"/>
                <a:cs typeface="Times New Roman"/>
              </a:rPr>
              <a:t>anche le </a:t>
            </a:r>
            <a:r>
              <a:rPr sz="1200" spc="-5" dirty="0">
                <a:latin typeface="Times New Roman"/>
                <a:cs typeface="Times New Roman"/>
              </a:rPr>
              <a:t>manifestazioni delle forze </a:t>
            </a:r>
            <a:r>
              <a:rPr sz="1200" dirty="0">
                <a:latin typeface="Times New Roman"/>
                <a:cs typeface="Times New Roman"/>
              </a:rPr>
              <a:t>e delle </a:t>
            </a:r>
            <a:r>
              <a:rPr sz="1200" spc="-5" dirty="0">
                <a:latin typeface="Times New Roman"/>
                <a:cs typeface="Times New Roman"/>
              </a:rPr>
              <a:t>energie primarie, giungendo </a:t>
            </a:r>
            <a:r>
              <a:rPr sz="1200" dirty="0">
                <a:latin typeface="Times New Roman"/>
                <a:cs typeface="Times New Roman"/>
              </a:rPr>
              <a:t>sino </a:t>
            </a:r>
            <a:r>
              <a:rPr sz="1200" spc="-5" dirty="0">
                <a:latin typeface="Times New Roman"/>
                <a:cs typeface="Times New Roman"/>
              </a:rPr>
              <a:t>ai  confini superultimi dell’assolutezza.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certe situazioni questi </a:t>
            </a:r>
            <a:r>
              <a:rPr sz="1200" dirty="0">
                <a:latin typeface="Times New Roman"/>
                <a:cs typeface="Times New Roman"/>
              </a:rPr>
              <a:t>supercontrolli </a:t>
            </a:r>
            <a:r>
              <a:rPr sz="1200" spc="-5" dirty="0">
                <a:latin typeface="Times New Roman"/>
                <a:cs typeface="Times New Roman"/>
              </a:rPr>
              <a:t>trascendono </a:t>
            </a:r>
            <a:r>
              <a:rPr sz="1200" dirty="0">
                <a:latin typeface="Times New Roman"/>
                <a:cs typeface="Times New Roman"/>
              </a:rPr>
              <a:t>assolutamente </a:t>
            </a:r>
            <a:r>
              <a:rPr sz="1200" spc="-5" dirty="0">
                <a:latin typeface="Times New Roman"/>
                <a:cs typeface="Times New Roman"/>
              </a:rPr>
              <a:t>anche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manifestazioni  primordiali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realtà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cosmica.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9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195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4858"/>
            <a:ext cx="8134350" cy="395859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88900">
              <a:lnSpc>
                <a:spcPct val="100000"/>
              </a:lnSpc>
              <a:spcBef>
                <a:spcPts val="95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4. L’unione trinitaria </a:t>
            </a:r>
            <a:r>
              <a:rPr sz="1600" b="1" spc="-10" dirty="0">
                <a:solidFill>
                  <a:srgbClr val="1F487C"/>
                </a:solidFill>
                <a:latin typeface="Times New Roman"/>
                <a:cs typeface="Times New Roman"/>
              </a:rPr>
              <a:t>della</a:t>
            </a:r>
            <a:r>
              <a:rPr sz="1600" b="1" spc="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10" dirty="0">
                <a:solidFill>
                  <a:srgbClr val="1F487C"/>
                </a:solidFill>
                <a:latin typeface="Times New Roman"/>
                <a:cs typeface="Times New Roman"/>
              </a:rPr>
              <a:t>Deità</a:t>
            </a:r>
            <a:endParaRPr sz="1600">
              <a:latin typeface="Times New Roman"/>
              <a:cs typeface="Times New Roman"/>
            </a:endParaRPr>
          </a:p>
          <a:p>
            <a:pPr marL="88900" marR="296545">
              <a:lnSpc>
                <a:spcPts val="1380"/>
              </a:lnSpc>
              <a:spcBef>
                <a:spcPts val="141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(112.4) 10:4.1 </a:t>
            </a:r>
            <a:r>
              <a:rPr sz="1200" spc="-5" dirty="0">
                <a:latin typeface="Times New Roman"/>
                <a:cs typeface="Times New Roman"/>
              </a:rPr>
              <a:t>Tra </a:t>
            </a:r>
            <a:r>
              <a:rPr sz="1200" dirty="0">
                <a:latin typeface="Times New Roman"/>
                <a:cs typeface="Times New Roman"/>
              </a:rPr>
              <a:t>tutte le </a:t>
            </a:r>
            <a:r>
              <a:rPr sz="1200" spc="-5" dirty="0">
                <a:latin typeface="Times New Roman"/>
                <a:cs typeface="Times New Roman"/>
              </a:rPr>
              <a:t>associazioni assolute,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Trinità del Paradiso </a:t>
            </a:r>
            <a:r>
              <a:rPr sz="1200" dirty="0">
                <a:latin typeface="Times New Roman"/>
                <a:cs typeface="Times New Roman"/>
              </a:rPr>
              <a:t>(la prima triunità) è unica </a:t>
            </a:r>
            <a:r>
              <a:rPr sz="1200" spc="-5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associazione </a:t>
            </a:r>
            <a:r>
              <a:rPr sz="1200" spc="-5" dirty="0">
                <a:latin typeface="Times New Roman"/>
                <a:cs typeface="Times New Roman"/>
              </a:rPr>
              <a:t>esclusiva </a:t>
            </a:r>
            <a:r>
              <a:rPr sz="1200" dirty="0">
                <a:latin typeface="Times New Roman"/>
                <a:cs typeface="Times New Roman"/>
              </a:rPr>
              <a:t>della  </a:t>
            </a:r>
            <a:r>
              <a:rPr sz="1200" spc="-5" dirty="0">
                <a:latin typeface="Times New Roman"/>
                <a:cs typeface="Times New Roman"/>
              </a:rPr>
              <a:t>Deità personale. Dio agisce come Dio </a:t>
            </a:r>
            <a:r>
              <a:rPr sz="1200" dirty="0">
                <a:latin typeface="Times New Roman"/>
                <a:cs typeface="Times New Roman"/>
              </a:rPr>
              <a:t>solo in </a:t>
            </a:r>
            <a:r>
              <a:rPr sz="1200" spc="-5" dirty="0">
                <a:latin typeface="Times New Roman"/>
                <a:cs typeface="Times New Roman"/>
              </a:rPr>
              <a:t>relazione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Dio ed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coloro </a:t>
            </a:r>
            <a:r>
              <a:rPr sz="1200" dirty="0">
                <a:latin typeface="Times New Roman"/>
                <a:cs typeface="Times New Roman"/>
              </a:rPr>
              <a:t>che possono </a:t>
            </a:r>
            <a:r>
              <a:rPr sz="1200" spc="-5" dirty="0">
                <a:latin typeface="Times New Roman"/>
                <a:cs typeface="Times New Roman"/>
              </a:rPr>
              <a:t>conoscere </a:t>
            </a:r>
            <a:r>
              <a:rPr sz="1200" dirty="0">
                <a:latin typeface="Times New Roman"/>
                <a:cs typeface="Times New Roman"/>
              </a:rPr>
              <a:t>Dio, ma </a:t>
            </a:r>
            <a:r>
              <a:rPr sz="1200" spc="-5" dirty="0">
                <a:latin typeface="Times New Roman"/>
                <a:cs typeface="Times New Roman"/>
              </a:rPr>
              <a:t>come Deità assoluta  agisce soltanto nella </a:t>
            </a:r>
            <a:r>
              <a:rPr sz="1200" dirty="0">
                <a:latin typeface="Times New Roman"/>
                <a:cs typeface="Times New Roman"/>
              </a:rPr>
              <a:t>Trinità </a:t>
            </a:r>
            <a:r>
              <a:rPr sz="1200" spc="-5" dirty="0">
                <a:latin typeface="Times New Roman"/>
                <a:cs typeface="Times New Roman"/>
              </a:rPr>
              <a:t>del Paradiso </a:t>
            </a:r>
            <a:r>
              <a:rPr sz="1200" dirty="0">
                <a:latin typeface="Times New Roman"/>
                <a:cs typeface="Times New Roman"/>
              </a:rPr>
              <a:t>ed in rapporto </a:t>
            </a:r>
            <a:r>
              <a:rPr sz="1200" spc="-5" dirty="0">
                <a:latin typeface="Times New Roman"/>
                <a:cs typeface="Times New Roman"/>
              </a:rPr>
              <a:t>alla totalità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dell’Universo.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81280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(112.5) 10:4.2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Deità </a:t>
            </a:r>
            <a:r>
              <a:rPr sz="1200" dirty="0">
                <a:latin typeface="Times New Roman"/>
                <a:cs typeface="Times New Roman"/>
              </a:rPr>
              <a:t>Eterna è </a:t>
            </a:r>
            <a:r>
              <a:rPr sz="1200" spc="-5" dirty="0">
                <a:latin typeface="Times New Roman"/>
                <a:cs typeface="Times New Roman"/>
              </a:rPr>
              <a:t>perfettamente </a:t>
            </a:r>
            <a:r>
              <a:rPr sz="1200" dirty="0">
                <a:latin typeface="Times New Roman"/>
                <a:cs typeface="Times New Roman"/>
              </a:rPr>
              <a:t>unificata; ciò </a:t>
            </a:r>
            <a:r>
              <a:rPr sz="1200" spc="-5" dirty="0">
                <a:latin typeface="Times New Roman"/>
                <a:cs typeface="Times New Roman"/>
              </a:rPr>
              <a:t>nondimeno </a:t>
            </a:r>
            <a:r>
              <a:rPr sz="1200" dirty="0">
                <a:latin typeface="Times New Roman"/>
                <a:cs typeface="Times New Roman"/>
              </a:rPr>
              <a:t>vi sono tre </a:t>
            </a:r>
            <a:r>
              <a:rPr sz="1200" spc="-5" dirty="0">
                <a:latin typeface="Times New Roman"/>
                <a:cs typeface="Times New Roman"/>
              </a:rPr>
              <a:t>persone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Deità perfettamente individualizzate. 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Trinità del </a:t>
            </a:r>
            <a:r>
              <a:rPr sz="1200" dirty="0">
                <a:latin typeface="Times New Roman"/>
                <a:cs typeface="Times New Roman"/>
              </a:rPr>
              <a:t>Paradiso rende possibile </a:t>
            </a:r>
            <a:r>
              <a:rPr sz="1200" spc="-5" dirty="0">
                <a:latin typeface="Times New Roman"/>
                <a:cs typeface="Times New Roman"/>
              </a:rPr>
              <a:t>l’espressione simultanea </a:t>
            </a:r>
            <a:r>
              <a:rPr sz="1200" dirty="0">
                <a:latin typeface="Times New Roman"/>
                <a:cs typeface="Times New Roman"/>
              </a:rPr>
              <a:t>di tutta la </a:t>
            </a:r>
            <a:r>
              <a:rPr sz="1200" spc="-5" dirty="0">
                <a:latin typeface="Times New Roman"/>
                <a:cs typeface="Times New Roman"/>
              </a:rPr>
              <a:t>diversità dei tratti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carattere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poteri infiniti </a:t>
            </a:r>
            <a:r>
              <a:rPr sz="1200" spc="-5" dirty="0">
                <a:latin typeface="Times New Roman"/>
                <a:cs typeface="Times New Roman"/>
              </a:rPr>
              <a:t>della  </a:t>
            </a:r>
            <a:r>
              <a:rPr sz="1200" dirty="0">
                <a:latin typeface="Times New Roman"/>
                <a:cs typeface="Times New Roman"/>
              </a:rPr>
              <a:t>Prima </a:t>
            </a:r>
            <a:r>
              <a:rPr sz="1200" spc="-5" dirty="0">
                <a:latin typeface="Times New Roman"/>
                <a:cs typeface="Times New Roman"/>
              </a:rPr>
              <a:t>Sorgente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Centro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dei suoi eterni </a:t>
            </a:r>
            <a:r>
              <a:rPr sz="1200" dirty="0">
                <a:latin typeface="Times New Roman"/>
                <a:cs typeface="Times New Roman"/>
              </a:rPr>
              <a:t>coordinati, e di tutta l’unità divina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funzioni </a:t>
            </a:r>
            <a:r>
              <a:rPr sz="1200" spc="-5" dirty="0">
                <a:latin typeface="Times New Roman"/>
                <a:cs typeface="Times New Roman"/>
              </a:rPr>
              <a:t>universali della Deità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indivisa.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6921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(112.6) 10:4.3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Trinità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un’associazione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persone </a:t>
            </a:r>
            <a:r>
              <a:rPr sz="1200" dirty="0">
                <a:latin typeface="Times New Roman"/>
                <a:cs typeface="Times New Roman"/>
              </a:rPr>
              <a:t>infinite </a:t>
            </a:r>
            <a:r>
              <a:rPr sz="1200" spc="-5" dirty="0">
                <a:latin typeface="Times New Roman"/>
                <a:cs typeface="Times New Roman"/>
              </a:rPr>
              <a:t>operanti </a:t>
            </a:r>
            <a:r>
              <a:rPr sz="1200" dirty="0">
                <a:latin typeface="Times New Roman"/>
                <a:cs typeface="Times New Roman"/>
              </a:rPr>
              <a:t>in una funzione non </a:t>
            </a:r>
            <a:r>
              <a:rPr sz="1200" spc="-5" dirty="0">
                <a:latin typeface="Times New Roman"/>
                <a:cs typeface="Times New Roman"/>
              </a:rPr>
              <a:t>personale,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senza contravvenire alla  personalità. L’esempio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grossolano, </a:t>
            </a:r>
            <a:r>
              <a:rPr sz="1200" spc="5" dirty="0">
                <a:latin typeface="Times New Roman"/>
                <a:cs typeface="Times New Roman"/>
              </a:rPr>
              <a:t>ma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padre,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figlio ed </a:t>
            </a:r>
            <a:r>
              <a:rPr sz="1200" dirty="0">
                <a:latin typeface="Times New Roman"/>
                <a:cs typeface="Times New Roman"/>
              </a:rPr>
              <a:t>un nipote </a:t>
            </a:r>
            <a:r>
              <a:rPr sz="1200" spc="-5" dirty="0">
                <a:latin typeface="Times New Roman"/>
                <a:cs typeface="Times New Roman"/>
              </a:rPr>
              <a:t>potrebbero formare </a:t>
            </a:r>
            <a:r>
              <a:rPr sz="1200" dirty="0">
                <a:latin typeface="Times New Roman"/>
                <a:cs typeface="Times New Roman"/>
              </a:rPr>
              <a:t>un’entità </a:t>
            </a:r>
            <a:r>
              <a:rPr sz="1200" spc="-5" dirty="0">
                <a:latin typeface="Times New Roman"/>
                <a:cs typeface="Times New Roman"/>
              </a:rPr>
              <a:t>corporativa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sarebbe </a:t>
            </a:r>
            <a:r>
              <a:rPr sz="1200" dirty="0">
                <a:latin typeface="Times New Roman"/>
                <a:cs typeface="Times New Roman"/>
              </a:rPr>
              <a:t>non  </a:t>
            </a:r>
            <a:r>
              <a:rPr sz="1200" spc="-5" dirty="0">
                <a:latin typeface="Times New Roman"/>
                <a:cs typeface="Times New Roman"/>
              </a:rPr>
              <a:t>personale, </a:t>
            </a:r>
            <a:r>
              <a:rPr sz="1200" dirty="0">
                <a:latin typeface="Times New Roman"/>
                <a:cs typeface="Times New Roman"/>
              </a:rPr>
              <a:t>ma soggetta tuttavia </a:t>
            </a:r>
            <a:r>
              <a:rPr sz="1200" spc="-5" dirty="0">
                <a:latin typeface="Times New Roman"/>
                <a:cs typeface="Times New Roman"/>
              </a:rPr>
              <a:t>alle </a:t>
            </a:r>
            <a:r>
              <a:rPr sz="1200" dirty="0">
                <a:latin typeface="Times New Roman"/>
                <a:cs typeface="Times New Roman"/>
              </a:rPr>
              <a:t>loro volontà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personali.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8001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(112.7) 10:4.4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Trinità del Paradiso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i="1" spc="-5" dirty="0">
                <a:latin typeface="Times New Roman"/>
                <a:cs typeface="Times New Roman"/>
              </a:rPr>
              <a:t>reale. </a:t>
            </a:r>
            <a:r>
              <a:rPr sz="1200" dirty="0">
                <a:latin typeface="Times New Roman"/>
                <a:cs typeface="Times New Roman"/>
              </a:rPr>
              <a:t>Essa esiste </a:t>
            </a:r>
            <a:r>
              <a:rPr sz="1200" spc="-5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unione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Deità </a:t>
            </a:r>
            <a:r>
              <a:rPr sz="1200" spc="-5" dirty="0">
                <a:latin typeface="Times New Roman"/>
                <a:cs typeface="Times New Roman"/>
              </a:rPr>
              <a:t>del Padre, del Figlio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dello </a:t>
            </a:r>
            <a:r>
              <a:rPr sz="1200" dirty="0">
                <a:latin typeface="Times New Roman"/>
                <a:cs typeface="Times New Roman"/>
              </a:rPr>
              <a:t>Spirito; </a:t>
            </a:r>
            <a:r>
              <a:rPr sz="1200" spc="-5" dirty="0">
                <a:latin typeface="Times New Roman"/>
                <a:cs typeface="Times New Roman"/>
              </a:rPr>
              <a:t>eppure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Padre, 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o lo Spirito, o due </a:t>
            </a:r>
            <a:r>
              <a:rPr sz="1200" spc="-5" dirty="0">
                <a:latin typeface="Times New Roman"/>
                <a:cs typeface="Times New Roman"/>
              </a:rPr>
              <a:t>qualsiasi </a:t>
            </a:r>
            <a:r>
              <a:rPr sz="1200" dirty="0">
                <a:latin typeface="Times New Roman"/>
                <a:cs typeface="Times New Roman"/>
              </a:rPr>
              <a:t>di loro, possono </a:t>
            </a:r>
            <a:r>
              <a:rPr sz="1200" spc="-5" dirty="0">
                <a:latin typeface="Times New Roman"/>
                <a:cs typeface="Times New Roman"/>
              </a:rPr>
              <a:t>funzionare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relazione con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stessa </a:t>
            </a:r>
            <a:r>
              <a:rPr sz="1200" dirty="0">
                <a:latin typeface="Times New Roman"/>
                <a:cs typeface="Times New Roman"/>
              </a:rPr>
              <a:t>Trinità </a:t>
            </a:r>
            <a:r>
              <a:rPr sz="1200" spc="-5" dirty="0">
                <a:latin typeface="Times New Roman"/>
                <a:cs typeface="Times New Roman"/>
              </a:rPr>
              <a:t>del Paradiso.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Padre, il Figlio e  lo Spirito possono </a:t>
            </a:r>
            <a:r>
              <a:rPr sz="1200" spc="-5" dirty="0">
                <a:latin typeface="Times New Roman"/>
                <a:cs typeface="Times New Roman"/>
              </a:rPr>
              <a:t>collaborare </a:t>
            </a:r>
            <a:r>
              <a:rPr sz="1200" dirty="0">
                <a:latin typeface="Times New Roman"/>
                <a:cs typeface="Times New Roman"/>
              </a:rPr>
              <a:t>in maniera non trinitaria, ma non </a:t>
            </a:r>
            <a:r>
              <a:rPr sz="1200" spc="-5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tre </a:t>
            </a:r>
            <a:r>
              <a:rPr sz="1200" spc="-5" dirty="0">
                <a:latin typeface="Times New Roman"/>
                <a:cs typeface="Times New Roman"/>
              </a:rPr>
              <a:t>Deità.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quanto </a:t>
            </a:r>
            <a:r>
              <a:rPr sz="1200" dirty="0">
                <a:latin typeface="Times New Roman"/>
                <a:cs typeface="Times New Roman"/>
              </a:rPr>
              <a:t>persone essi </a:t>
            </a:r>
            <a:r>
              <a:rPr sz="1200" spc="-5" dirty="0">
                <a:latin typeface="Times New Roman"/>
                <a:cs typeface="Times New Roman"/>
              </a:rPr>
              <a:t>possono collaborare </a:t>
            </a:r>
            <a:r>
              <a:rPr sz="1200" dirty="0">
                <a:latin typeface="Times New Roman"/>
                <a:cs typeface="Times New Roman"/>
              </a:rPr>
              <a:t>come  </a:t>
            </a:r>
            <a:r>
              <a:rPr sz="1200" spc="-5" dirty="0">
                <a:latin typeface="Times New Roman"/>
                <a:cs typeface="Times New Roman"/>
              </a:rPr>
              <a:t>vogliono,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ciò </a:t>
            </a:r>
            <a:r>
              <a:rPr sz="1200" dirty="0">
                <a:latin typeface="Times New Roman"/>
                <a:cs typeface="Times New Roman"/>
              </a:rPr>
              <a:t>non è </a:t>
            </a:r>
            <a:r>
              <a:rPr sz="1200" spc="5" dirty="0">
                <a:latin typeface="Times New Roman"/>
                <a:cs typeface="Times New Roman"/>
              </a:rPr>
              <a:t>la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Trinità.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574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(112.8) 10:4.5 </a:t>
            </a:r>
            <a:r>
              <a:rPr sz="1200" spc="-5" dirty="0">
                <a:latin typeface="Times New Roman"/>
                <a:cs typeface="Times New Roman"/>
              </a:rPr>
              <a:t>Ricordate sempre che </a:t>
            </a:r>
            <a:r>
              <a:rPr sz="1200" dirty="0">
                <a:latin typeface="Times New Roman"/>
                <a:cs typeface="Times New Roman"/>
              </a:rPr>
              <a:t>quello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lo Spirito </a:t>
            </a:r>
            <a:r>
              <a:rPr sz="1200" spc="-5" dirty="0">
                <a:latin typeface="Times New Roman"/>
                <a:cs typeface="Times New Roman"/>
              </a:rPr>
              <a:t>Infinito </a:t>
            </a:r>
            <a:r>
              <a:rPr sz="1200" dirty="0">
                <a:latin typeface="Times New Roman"/>
                <a:cs typeface="Times New Roman"/>
              </a:rPr>
              <a:t>fa è la funzione </a:t>
            </a:r>
            <a:r>
              <a:rPr sz="1200" spc="-5" dirty="0">
                <a:latin typeface="Times New Roman"/>
                <a:cs typeface="Times New Roman"/>
              </a:rPr>
              <a:t>dell’Attore Congiunto.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Padre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operano  entrambi </a:t>
            </a:r>
            <a:r>
              <a:rPr sz="1200" dirty="0">
                <a:latin typeface="Times New Roman"/>
                <a:cs typeface="Times New Roman"/>
              </a:rPr>
              <a:t>in lui, per </a:t>
            </a:r>
            <a:r>
              <a:rPr sz="1200" spc="-5" dirty="0">
                <a:latin typeface="Times New Roman"/>
                <a:cs typeface="Times New Roman"/>
              </a:rPr>
              <a:t>mezzo </a:t>
            </a:r>
            <a:r>
              <a:rPr sz="1200" dirty="0">
                <a:latin typeface="Times New Roman"/>
                <a:cs typeface="Times New Roman"/>
              </a:rPr>
              <a:t>di lui ed in </a:t>
            </a:r>
            <a:r>
              <a:rPr sz="1200" spc="-5" dirty="0">
                <a:latin typeface="Times New Roman"/>
                <a:cs typeface="Times New Roman"/>
              </a:rPr>
              <a:t>quanto </a:t>
            </a:r>
            <a:r>
              <a:rPr sz="1200" dirty="0">
                <a:latin typeface="Times New Roman"/>
                <a:cs typeface="Times New Roman"/>
              </a:rPr>
              <a:t>lui. </a:t>
            </a:r>
            <a:r>
              <a:rPr sz="1200" spc="-5" dirty="0">
                <a:latin typeface="Times New Roman"/>
                <a:cs typeface="Times New Roman"/>
              </a:rPr>
              <a:t>Ma sarebbe futile tentare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chiarire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mistero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Trinità: </a:t>
            </a:r>
            <a:r>
              <a:rPr sz="1200" dirty="0">
                <a:latin typeface="Times New Roman"/>
                <a:cs typeface="Times New Roman"/>
              </a:rPr>
              <a:t>tre </a:t>
            </a:r>
            <a:r>
              <a:rPr sz="1200" spc="-5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uno ed in  uno,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uno </a:t>
            </a:r>
            <a:r>
              <a:rPr sz="1200" spc="-5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due </a:t>
            </a:r>
            <a:r>
              <a:rPr sz="1200" spc="-5" dirty="0">
                <a:latin typeface="Times New Roman"/>
                <a:cs typeface="Times New Roman"/>
              </a:rPr>
              <a:t>ed agente </a:t>
            </a:r>
            <a:r>
              <a:rPr sz="1200" dirty="0">
                <a:latin typeface="Times New Roman"/>
                <a:cs typeface="Times New Roman"/>
              </a:rPr>
              <a:t>per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due.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9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196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97850" cy="4132579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35052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(112.9) 10:4.6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Trinità </a:t>
            </a:r>
            <a:r>
              <a:rPr sz="1200" dirty="0">
                <a:latin typeface="Times New Roman"/>
                <a:cs typeface="Times New Roman"/>
              </a:rPr>
              <a:t>è talmente </a:t>
            </a:r>
            <a:r>
              <a:rPr sz="1200" spc="-5" dirty="0">
                <a:latin typeface="Times New Roman"/>
                <a:cs typeface="Times New Roman"/>
              </a:rPr>
              <a:t>collegata all’insieme delle vicende universali che </a:t>
            </a:r>
            <a:r>
              <a:rPr sz="1200" dirty="0">
                <a:latin typeface="Times New Roman"/>
                <a:cs typeface="Times New Roman"/>
              </a:rPr>
              <a:t>è necessario </a:t>
            </a:r>
            <a:r>
              <a:rPr sz="1200" spc="-5" dirty="0">
                <a:latin typeface="Times New Roman"/>
                <a:cs typeface="Times New Roman"/>
              </a:rPr>
              <a:t>tenere conto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essa nei </a:t>
            </a:r>
            <a:r>
              <a:rPr sz="1200" dirty="0">
                <a:latin typeface="Times New Roman"/>
                <a:cs typeface="Times New Roman"/>
              </a:rPr>
              <a:t>nostri  </a:t>
            </a:r>
            <a:r>
              <a:rPr sz="1200" spc="-5" dirty="0">
                <a:latin typeface="Times New Roman"/>
                <a:cs typeface="Times New Roman"/>
              </a:rPr>
              <a:t>tentativi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spiegare </a:t>
            </a:r>
            <a:r>
              <a:rPr sz="1200" dirty="0">
                <a:latin typeface="Times New Roman"/>
                <a:cs typeface="Times New Roman"/>
              </a:rPr>
              <a:t>la totalità di un </a:t>
            </a:r>
            <a:r>
              <a:rPr sz="1200" spc="-5" dirty="0">
                <a:latin typeface="Times New Roman"/>
                <a:cs typeface="Times New Roman"/>
              </a:rPr>
              <a:t>avvenimento </a:t>
            </a:r>
            <a:r>
              <a:rPr sz="1200" dirty="0">
                <a:latin typeface="Times New Roman"/>
                <a:cs typeface="Times New Roman"/>
              </a:rPr>
              <a:t>cosmico </a:t>
            </a:r>
            <a:r>
              <a:rPr sz="1200" spc="-5" dirty="0">
                <a:latin typeface="Times New Roman"/>
                <a:cs typeface="Times New Roman"/>
              </a:rPr>
              <a:t>isolato </a:t>
            </a:r>
            <a:r>
              <a:rPr sz="1200" dirty="0">
                <a:latin typeface="Times New Roman"/>
                <a:cs typeface="Times New Roman"/>
              </a:rPr>
              <a:t>o di una </a:t>
            </a:r>
            <a:r>
              <a:rPr sz="1200" spc="-5" dirty="0">
                <a:latin typeface="Times New Roman"/>
                <a:cs typeface="Times New Roman"/>
              </a:rPr>
              <a:t>relazione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personalità.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Trinità funziona su </a:t>
            </a:r>
            <a:r>
              <a:rPr sz="1200" dirty="0">
                <a:latin typeface="Times New Roman"/>
                <a:cs typeface="Times New Roman"/>
              </a:rPr>
              <a:t>tutti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</a:t>
            </a:r>
            <a:endParaRPr sz="1200">
              <a:latin typeface="Times New Roman"/>
              <a:cs typeface="Times New Roman"/>
            </a:endParaRPr>
          </a:p>
          <a:p>
            <a:pPr marL="76200" marR="17653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livelli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cosmo </a:t>
            </a:r>
            <a:r>
              <a:rPr sz="1200" dirty="0">
                <a:latin typeface="Times New Roman"/>
                <a:cs typeface="Times New Roman"/>
              </a:rPr>
              <a:t>e l’uomo </a:t>
            </a:r>
            <a:r>
              <a:rPr sz="1200" spc="-5" dirty="0">
                <a:latin typeface="Times New Roman"/>
                <a:cs typeface="Times New Roman"/>
              </a:rPr>
              <a:t>mortale </a:t>
            </a:r>
            <a:r>
              <a:rPr sz="1200" dirty="0">
                <a:latin typeface="Times New Roman"/>
                <a:cs typeface="Times New Roman"/>
              </a:rPr>
              <a:t>è limitato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livello finito; l’uomo </a:t>
            </a:r>
            <a:r>
              <a:rPr sz="1200" spc="-5" dirty="0">
                <a:latin typeface="Times New Roman"/>
                <a:cs typeface="Times New Roman"/>
              </a:rPr>
              <a:t>perciò si deve accontentare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5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concetto </a:t>
            </a:r>
            <a:r>
              <a:rPr sz="1200" dirty="0">
                <a:latin typeface="Times New Roman"/>
                <a:cs typeface="Times New Roman"/>
              </a:rPr>
              <a:t>finito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Trinità  in quanto</a:t>
            </a:r>
            <a:r>
              <a:rPr sz="1200" spc="-5" dirty="0">
                <a:latin typeface="Times New Roman"/>
                <a:cs typeface="Times New Roman"/>
              </a:rPr>
              <a:t> Trinità.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685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(113.1) 10:4.7 </a:t>
            </a:r>
            <a:r>
              <a:rPr sz="1200" spc="-5" dirty="0">
                <a:latin typeface="Times New Roman"/>
                <a:cs typeface="Times New Roman"/>
              </a:rPr>
              <a:t>Come mortali </a:t>
            </a:r>
            <a:r>
              <a:rPr sz="1200" dirty="0">
                <a:latin typeface="Times New Roman"/>
                <a:cs typeface="Times New Roman"/>
              </a:rPr>
              <a:t>nella </a:t>
            </a:r>
            <a:r>
              <a:rPr sz="1200" spc="-5" dirty="0">
                <a:latin typeface="Times New Roman"/>
                <a:cs typeface="Times New Roman"/>
              </a:rPr>
              <a:t>carne </a:t>
            </a:r>
            <a:r>
              <a:rPr sz="1200" dirty="0">
                <a:latin typeface="Times New Roman"/>
                <a:cs typeface="Times New Roman"/>
              </a:rPr>
              <a:t>dovreste </a:t>
            </a:r>
            <a:r>
              <a:rPr sz="1200" spc="-5" dirty="0">
                <a:latin typeface="Times New Roman"/>
                <a:cs typeface="Times New Roman"/>
              </a:rPr>
              <a:t>considerare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Trinità </a:t>
            </a:r>
            <a:r>
              <a:rPr sz="1200" dirty="0">
                <a:latin typeface="Times New Roman"/>
                <a:cs typeface="Times New Roman"/>
              </a:rPr>
              <a:t>secondo la vostra illuminazione individuale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armonia con </a:t>
            </a:r>
            <a:r>
              <a:rPr sz="1200" dirty="0">
                <a:latin typeface="Times New Roman"/>
                <a:cs typeface="Times New Roman"/>
              </a:rPr>
              <a:t>le  </a:t>
            </a:r>
            <a:r>
              <a:rPr sz="1200" spc="-5" dirty="0">
                <a:latin typeface="Times New Roman"/>
                <a:cs typeface="Times New Roman"/>
              </a:rPr>
              <a:t>reazioni della </a:t>
            </a:r>
            <a:r>
              <a:rPr sz="1200" dirty="0">
                <a:latin typeface="Times New Roman"/>
                <a:cs typeface="Times New Roman"/>
              </a:rPr>
              <a:t>vostra mente 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vostra </a:t>
            </a:r>
            <a:r>
              <a:rPr sz="1200" spc="-5" dirty="0">
                <a:latin typeface="Times New Roman"/>
                <a:cs typeface="Times New Roman"/>
              </a:rPr>
              <a:t>anima. </a:t>
            </a:r>
            <a:r>
              <a:rPr sz="1200" dirty="0">
                <a:latin typeface="Times New Roman"/>
                <a:cs typeface="Times New Roman"/>
              </a:rPr>
              <a:t>Voi </a:t>
            </a:r>
            <a:r>
              <a:rPr sz="1200" spc="-5" dirty="0">
                <a:latin typeface="Times New Roman"/>
                <a:cs typeface="Times New Roman"/>
              </a:rPr>
              <a:t>potete conoscere </a:t>
            </a:r>
            <a:r>
              <a:rPr sz="1200" dirty="0">
                <a:latin typeface="Times New Roman"/>
                <a:cs typeface="Times New Roman"/>
              </a:rPr>
              <a:t>molto poco </a:t>
            </a:r>
            <a:r>
              <a:rPr sz="1200" spc="-5" dirty="0">
                <a:latin typeface="Times New Roman"/>
                <a:cs typeface="Times New Roman"/>
              </a:rPr>
              <a:t>dell’assolutezza della Trinità, </a:t>
            </a:r>
            <a:r>
              <a:rPr sz="1200" dirty="0">
                <a:latin typeface="Times New Roman"/>
                <a:cs typeface="Times New Roman"/>
              </a:rPr>
              <a:t>ma via via che  </a:t>
            </a:r>
            <a:r>
              <a:rPr sz="1200" spc="-5" dirty="0">
                <a:latin typeface="Times New Roman"/>
                <a:cs typeface="Times New Roman"/>
              </a:rPr>
              <a:t>ascenderete </a:t>
            </a:r>
            <a:r>
              <a:rPr sz="1200" dirty="0">
                <a:latin typeface="Times New Roman"/>
                <a:cs typeface="Times New Roman"/>
              </a:rPr>
              <a:t>verso il Paradiso </a:t>
            </a:r>
            <a:r>
              <a:rPr sz="1200" spc="-5" dirty="0">
                <a:latin typeface="Times New Roman"/>
                <a:cs typeface="Times New Roman"/>
              </a:rPr>
              <a:t>proverete </a:t>
            </a:r>
            <a:r>
              <a:rPr sz="1200" dirty="0">
                <a:latin typeface="Times New Roman"/>
                <a:cs typeface="Times New Roman"/>
              </a:rPr>
              <a:t>molte volte stupore di </a:t>
            </a:r>
            <a:r>
              <a:rPr sz="1200" spc="-5" dirty="0">
                <a:latin typeface="Times New Roman"/>
                <a:cs typeface="Times New Roman"/>
              </a:rPr>
              <a:t>fronte alle </a:t>
            </a:r>
            <a:r>
              <a:rPr sz="1200" dirty="0">
                <a:latin typeface="Times New Roman"/>
                <a:cs typeface="Times New Roman"/>
              </a:rPr>
              <a:t>rivelazioni </a:t>
            </a:r>
            <a:r>
              <a:rPr sz="1200" spc="-5" dirty="0">
                <a:latin typeface="Times New Roman"/>
                <a:cs typeface="Times New Roman"/>
              </a:rPr>
              <a:t>successive </a:t>
            </a:r>
            <a:r>
              <a:rPr sz="1200" dirty="0">
                <a:latin typeface="Times New Roman"/>
                <a:cs typeface="Times New Roman"/>
              </a:rPr>
              <a:t>e alle </a:t>
            </a:r>
            <a:r>
              <a:rPr sz="1200" spc="-5" dirty="0">
                <a:latin typeface="Times New Roman"/>
                <a:cs typeface="Times New Roman"/>
              </a:rPr>
              <a:t>scoperte </a:t>
            </a:r>
            <a:r>
              <a:rPr sz="1200" dirty="0">
                <a:latin typeface="Times New Roman"/>
                <a:cs typeface="Times New Roman"/>
              </a:rPr>
              <a:t>inattese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5" dirty="0">
                <a:latin typeface="Times New Roman"/>
                <a:cs typeface="Times New Roman"/>
              </a:rPr>
              <a:t>della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supremazia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dell’ultimità della </a:t>
            </a:r>
            <a:r>
              <a:rPr sz="1200" dirty="0">
                <a:latin typeface="Times New Roman"/>
                <a:cs typeface="Times New Roman"/>
              </a:rPr>
              <a:t>Trinità, </a:t>
            </a:r>
            <a:r>
              <a:rPr sz="1200" spc="-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non della </a:t>
            </a:r>
            <a:r>
              <a:rPr sz="1200" spc="-5" dirty="0">
                <a:latin typeface="Times New Roman"/>
                <a:cs typeface="Times New Roman"/>
              </a:rPr>
              <a:t>sua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assolutezza.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5. Le funzioni della</a:t>
            </a:r>
            <a:r>
              <a:rPr sz="1600" b="1" spc="-10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Trinità</a:t>
            </a:r>
            <a:endParaRPr sz="1600">
              <a:latin typeface="Times New Roman"/>
              <a:cs typeface="Times New Roman"/>
            </a:endParaRPr>
          </a:p>
          <a:p>
            <a:pPr marL="76200" marR="115570">
              <a:lnSpc>
                <a:spcPts val="1380"/>
              </a:lnSpc>
              <a:spcBef>
                <a:spcPts val="141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(113.2) 10:5.1 </a:t>
            </a:r>
            <a:r>
              <a:rPr sz="1200" spc="-15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Deità </a:t>
            </a:r>
            <a:r>
              <a:rPr sz="1200" dirty="0">
                <a:latin typeface="Times New Roman"/>
                <a:cs typeface="Times New Roman"/>
              </a:rPr>
              <a:t>personali </a:t>
            </a:r>
            <a:r>
              <a:rPr sz="1200" spc="-5" dirty="0">
                <a:latin typeface="Times New Roman"/>
                <a:cs typeface="Times New Roman"/>
              </a:rPr>
              <a:t>hanno degli attributi, </a:t>
            </a:r>
            <a:r>
              <a:rPr sz="1200" dirty="0">
                <a:latin typeface="Times New Roman"/>
                <a:cs typeface="Times New Roman"/>
              </a:rPr>
              <a:t>ma non è </a:t>
            </a:r>
            <a:r>
              <a:rPr sz="1200" spc="-5" dirty="0">
                <a:latin typeface="Times New Roman"/>
                <a:cs typeface="Times New Roman"/>
              </a:rPr>
              <a:t>affatto logico parlare della Trinità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avente degli attributi. Sarebbe 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appropriato </a:t>
            </a:r>
            <a:r>
              <a:rPr sz="1200" dirty="0">
                <a:latin typeface="Times New Roman"/>
                <a:cs typeface="Times New Roman"/>
              </a:rPr>
              <a:t>considerare </a:t>
            </a:r>
            <a:r>
              <a:rPr sz="1200" spc="-5" dirty="0">
                <a:latin typeface="Times New Roman"/>
                <a:cs typeface="Times New Roman"/>
              </a:rPr>
              <a:t>quest’associazione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esseri </a:t>
            </a:r>
            <a:r>
              <a:rPr sz="1200" dirty="0">
                <a:latin typeface="Times New Roman"/>
                <a:cs typeface="Times New Roman"/>
              </a:rPr>
              <a:t>divini </a:t>
            </a:r>
            <a:r>
              <a:rPr sz="1200" spc="-5" dirty="0">
                <a:latin typeface="Times New Roman"/>
                <a:cs typeface="Times New Roman"/>
              </a:rPr>
              <a:t>come avente delle </a:t>
            </a:r>
            <a:r>
              <a:rPr sz="1200" i="1" dirty="0">
                <a:latin typeface="Times New Roman"/>
                <a:cs typeface="Times New Roman"/>
              </a:rPr>
              <a:t>funzioni, </a:t>
            </a:r>
            <a:r>
              <a:rPr sz="1200" spc="-5" dirty="0">
                <a:latin typeface="Times New Roman"/>
                <a:cs typeface="Times New Roman"/>
              </a:rPr>
              <a:t>quali l’amministrazione della giustizia, </a:t>
            </a:r>
            <a:r>
              <a:rPr sz="1200" dirty="0">
                <a:latin typeface="Times New Roman"/>
                <a:cs typeface="Times New Roman"/>
              </a:rPr>
              <a:t>i  </a:t>
            </a:r>
            <a:r>
              <a:rPr sz="1200" spc="-5" dirty="0">
                <a:latin typeface="Times New Roman"/>
                <a:cs typeface="Times New Roman"/>
              </a:rPr>
              <a:t>comportamenti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totalità, l’azione coordinata </a:t>
            </a:r>
            <a:r>
              <a:rPr sz="1200" dirty="0">
                <a:latin typeface="Times New Roman"/>
                <a:cs typeface="Times New Roman"/>
              </a:rPr>
              <a:t>ed il </a:t>
            </a:r>
            <a:r>
              <a:rPr sz="1200" spc="-5" dirty="0">
                <a:latin typeface="Times New Roman"/>
                <a:cs typeface="Times New Roman"/>
              </a:rPr>
              <a:t>supercontrollo cosmico. Queste </a:t>
            </a:r>
            <a:r>
              <a:rPr sz="1200" dirty="0">
                <a:latin typeface="Times New Roman"/>
                <a:cs typeface="Times New Roman"/>
              </a:rPr>
              <a:t>funzioni </a:t>
            </a:r>
            <a:r>
              <a:rPr sz="1200" spc="-5" dirty="0">
                <a:latin typeface="Times New Roman"/>
                <a:cs typeface="Times New Roman"/>
              </a:rPr>
              <a:t>sono fattivamente supreme, </a:t>
            </a:r>
            <a:r>
              <a:rPr sz="1200" spc="5" dirty="0">
                <a:latin typeface="Times New Roman"/>
                <a:cs typeface="Times New Roman"/>
              </a:rPr>
              <a:t>ultime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(nei </a:t>
            </a:r>
            <a:r>
              <a:rPr sz="1200" dirty="0">
                <a:latin typeface="Times New Roman"/>
                <a:cs typeface="Times New Roman"/>
              </a:rPr>
              <a:t>limiti della </a:t>
            </a:r>
            <a:r>
              <a:rPr sz="1200" spc="-5" dirty="0">
                <a:latin typeface="Times New Roman"/>
                <a:cs typeface="Times New Roman"/>
              </a:rPr>
              <a:t>Deità) assolute nella </a:t>
            </a:r>
            <a:r>
              <a:rPr sz="1200" dirty="0">
                <a:latin typeface="Times New Roman"/>
                <a:cs typeface="Times New Roman"/>
              </a:rPr>
              <a:t>misura in cui </a:t>
            </a:r>
            <a:r>
              <a:rPr sz="1200" spc="-5" dirty="0">
                <a:latin typeface="Times New Roman"/>
                <a:cs typeface="Times New Roman"/>
              </a:rPr>
              <a:t>concernono </a:t>
            </a:r>
            <a:r>
              <a:rPr sz="1200" dirty="0">
                <a:latin typeface="Times New Roman"/>
                <a:cs typeface="Times New Roman"/>
              </a:rPr>
              <a:t>tutte le </a:t>
            </a:r>
            <a:r>
              <a:rPr sz="1200" spc="-5" dirty="0">
                <a:latin typeface="Times New Roman"/>
                <a:cs typeface="Times New Roman"/>
              </a:rPr>
              <a:t>realtà </a:t>
            </a:r>
            <a:r>
              <a:rPr sz="1200" dirty="0">
                <a:latin typeface="Times New Roman"/>
                <a:cs typeface="Times New Roman"/>
              </a:rPr>
              <a:t>viventi con </a:t>
            </a:r>
            <a:r>
              <a:rPr sz="1200" spc="-5" dirty="0">
                <a:latin typeface="Times New Roman"/>
                <a:cs typeface="Times New Roman"/>
              </a:rPr>
              <a:t>valore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personalità.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26860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(113.3) 10:5.2 </a:t>
            </a:r>
            <a:r>
              <a:rPr sz="1200" spc="-15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funzioni </a:t>
            </a:r>
            <a:r>
              <a:rPr sz="1200" spc="-5" dirty="0">
                <a:latin typeface="Times New Roman"/>
                <a:cs typeface="Times New Roman"/>
              </a:rPr>
              <a:t>della Trinità del Paradiso </a:t>
            </a:r>
            <a:r>
              <a:rPr sz="1200" dirty="0">
                <a:latin typeface="Times New Roman"/>
                <a:cs typeface="Times New Roman"/>
              </a:rPr>
              <a:t>non sono </a:t>
            </a:r>
            <a:r>
              <a:rPr sz="1200" spc="-5" dirty="0">
                <a:latin typeface="Times New Roman"/>
                <a:cs typeface="Times New Roman"/>
              </a:rPr>
              <a:t>semplicemente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somma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doti evidenti di divinità </a:t>
            </a:r>
            <a:r>
              <a:rPr sz="1200" spc="-5" dirty="0">
                <a:latin typeface="Times New Roman"/>
                <a:cs typeface="Times New Roman"/>
              </a:rPr>
              <a:t>del Padre </a:t>
            </a:r>
            <a:r>
              <a:rPr sz="1200" dirty="0">
                <a:latin typeface="Times New Roman"/>
                <a:cs typeface="Times New Roman"/>
              </a:rPr>
              <a:t>più  </a:t>
            </a:r>
            <a:r>
              <a:rPr sz="1200" spc="-5" dirty="0">
                <a:latin typeface="Times New Roman"/>
                <a:cs typeface="Times New Roman"/>
              </a:rPr>
              <a:t>quegli attributi specifici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sono unici </a:t>
            </a:r>
            <a:r>
              <a:rPr sz="1200" dirty="0">
                <a:latin typeface="Times New Roman"/>
                <a:cs typeface="Times New Roman"/>
              </a:rPr>
              <a:t>nell’esistenza </a:t>
            </a:r>
            <a:r>
              <a:rPr sz="1200" spc="-5" dirty="0">
                <a:latin typeface="Times New Roman"/>
                <a:cs typeface="Times New Roman"/>
              </a:rPr>
              <a:t>personale del Figlio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dello </a:t>
            </a:r>
            <a:r>
              <a:rPr sz="1200" dirty="0">
                <a:latin typeface="Times New Roman"/>
                <a:cs typeface="Times New Roman"/>
              </a:rPr>
              <a:t>Spirito. </a:t>
            </a:r>
            <a:r>
              <a:rPr sz="1200" spc="-5" dirty="0">
                <a:latin typeface="Times New Roman"/>
                <a:cs typeface="Times New Roman"/>
              </a:rPr>
              <a:t>L’associazione trinitaria delle </a:t>
            </a:r>
            <a:r>
              <a:rPr sz="1200" dirty="0">
                <a:latin typeface="Times New Roman"/>
                <a:cs typeface="Times New Roman"/>
              </a:rPr>
              <a:t>tre </a:t>
            </a:r>
            <a:r>
              <a:rPr sz="1200" spc="-5" dirty="0">
                <a:latin typeface="Times New Roman"/>
                <a:cs typeface="Times New Roman"/>
              </a:rPr>
              <a:t>Deità  del Paradiso </a:t>
            </a:r>
            <a:r>
              <a:rPr sz="1200" dirty="0">
                <a:latin typeface="Times New Roman"/>
                <a:cs typeface="Times New Roman"/>
              </a:rPr>
              <a:t>ha come risultato </a:t>
            </a:r>
            <a:r>
              <a:rPr sz="1200" spc="-5" dirty="0">
                <a:latin typeface="Times New Roman"/>
                <a:cs typeface="Times New Roman"/>
              </a:rPr>
              <a:t>l’evoluzione, l’eventuarsi </a:t>
            </a:r>
            <a:r>
              <a:rPr sz="1200" dirty="0">
                <a:latin typeface="Times New Roman"/>
                <a:cs typeface="Times New Roman"/>
              </a:rPr>
              <a:t>e la deitizzazione di nuovi </a:t>
            </a:r>
            <a:r>
              <a:rPr sz="1200" spc="-5" dirty="0">
                <a:latin typeface="Times New Roman"/>
                <a:cs typeface="Times New Roman"/>
              </a:rPr>
              <a:t>significati, </a:t>
            </a:r>
            <a:r>
              <a:rPr sz="1200" dirty="0">
                <a:latin typeface="Times New Roman"/>
                <a:cs typeface="Times New Roman"/>
              </a:rPr>
              <a:t>valori, </a:t>
            </a:r>
            <a:r>
              <a:rPr sz="1200" spc="-5" dirty="0">
                <a:latin typeface="Times New Roman"/>
                <a:cs typeface="Times New Roman"/>
              </a:rPr>
              <a:t>poteri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capacità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</a:t>
            </a:r>
            <a:endParaRPr sz="1200">
              <a:latin typeface="Times New Roman"/>
              <a:cs typeface="Times New Roman"/>
            </a:endParaRPr>
          </a:p>
          <a:p>
            <a:pPr marL="76200" marR="175895">
              <a:lnSpc>
                <a:spcPts val="1380"/>
              </a:lnSpc>
              <a:spcBef>
                <a:spcPts val="35"/>
              </a:spcBef>
            </a:pPr>
            <a:r>
              <a:rPr sz="1200" spc="-5" dirty="0">
                <a:latin typeface="Times New Roman"/>
                <a:cs typeface="Times New Roman"/>
              </a:rPr>
              <a:t>rivelazione, d’azione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amministrazione universale. </a:t>
            </a:r>
            <a:r>
              <a:rPr sz="1200" spc="-10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associazioni viventi, le </a:t>
            </a:r>
            <a:r>
              <a:rPr sz="1200" spc="-5" dirty="0">
                <a:latin typeface="Times New Roman"/>
                <a:cs typeface="Times New Roman"/>
              </a:rPr>
              <a:t>famiglie </a:t>
            </a:r>
            <a:r>
              <a:rPr sz="1200" dirty="0">
                <a:latin typeface="Times New Roman"/>
                <a:cs typeface="Times New Roman"/>
              </a:rPr>
              <a:t>umane, i </a:t>
            </a:r>
            <a:r>
              <a:rPr sz="1200" spc="-5" dirty="0">
                <a:latin typeface="Times New Roman"/>
                <a:cs typeface="Times New Roman"/>
              </a:rPr>
              <a:t>gruppi </a:t>
            </a:r>
            <a:r>
              <a:rPr sz="1200" dirty="0">
                <a:latin typeface="Times New Roman"/>
                <a:cs typeface="Times New Roman"/>
              </a:rPr>
              <a:t>sociali o la </a:t>
            </a:r>
            <a:r>
              <a:rPr sz="1200" spc="-5" dirty="0">
                <a:latin typeface="Times New Roman"/>
                <a:cs typeface="Times New Roman"/>
              </a:rPr>
              <a:t>Trinità del  Paradiso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si accrescono per semplice </a:t>
            </a:r>
            <a:r>
              <a:rPr sz="1200" dirty="0">
                <a:latin typeface="Times New Roman"/>
                <a:cs typeface="Times New Roman"/>
              </a:rPr>
              <a:t>addizione </a:t>
            </a:r>
            <a:r>
              <a:rPr sz="1200" spc="-5" dirty="0">
                <a:latin typeface="Times New Roman"/>
                <a:cs typeface="Times New Roman"/>
              </a:rPr>
              <a:t>aritmetica.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potenziale </a:t>
            </a:r>
            <a:r>
              <a:rPr sz="1200" spc="-5" dirty="0">
                <a:latin typeface="Times New Roman"/>
                <a:cs typeface="Times New Roman"/>
              </a:rPr>
              <a:t>del gruppo </a:t>
            </a:r>
            <a:r>
              <a:rPr sz="1200" dirty="0">
                <a:latin typeface="Times New Roman"/>
                <a:cs typeface="Times New Roman"/>
              </a:rPr>
              <a:t>supera sempre di molto la </a:t>
            </a:r>
            <a:r>
              <a:rPr sz="1200" spc="-5" dirty="0">
                <a:latin typeface="Times New Roman"/>
                <a:cs typeface="Times New Roman"/>
              </a:rPr>
              <a:t>semplice </a:t>
            </a:r>
            <a:r>
              <a:rPr sz="1200" spc="5" dirty="0">
                <a:latin typeface="Times New Roman"/>
                <a:cs typeface="Times New Roman"/>
              </a:rPr>
              <a:t>somma  </a:t>
            </a:r>
            <a:r>
              <a:rPr sz="1200" spc="-5" dirty="0">
                <a:latin typeface="Times New Roman"/>
                <a:cs typeface="Times New Roman"/>
              </a:rPr>
              <a:t>degli attributi dei singoli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componenti.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9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197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064500" cy="389890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8128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(113.4) 10:5.3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Trinità </a:t>
            </a:r>
            <a:r>
              <a:rPr sz="1200" dirty="0">
                <a:latin typeface="Times New Roman"/>
                <a:cs typeface="Times New Roman"/>
              </a:rPr>
              <a:t>mantiene un </a:t>
            </a:r>
            <a:r>
              <a:rPr sz="1200" spc="-5" dirty="0">
                <a:latin typeface="Times New Roman"/>
                <a:cs typeface="Times New Roman"/>
              </a:rPr>
              <a:t>comportamento </a:t>
            </a:r>
            <a:r>
              <a:rPr sz="1200" dirty="0">
                <a:latin typeface="Times New Roman"/>
                <a:cs typeface="Times New Roman"/>
              </a:rPr>
              <a:t>unico in </a:t>
            </a:r>
            <a:r>
              <a:rPr sz="1200" spc="-5" dirty="0">
                <a:latin typeface="Times New Roman"/>
                <a:cs typeface="Times New Roman"/>
              </a:rPr>
              <a:t>quanto </a:t>
            </a:r>
            <a:r>
              <a:rPr sz="1200" dirty="0">
                <a:latin typeface="Times New Roman"/>
                <a:cs typeface="Times New Roman"/>
              </a:rPr>
              <a:t>Trinità </a:t>
            </a:r>
            <a:r>
              <a:rPr sz="1200" spc="-5" dirty="0">
                <a:latin typeface="Times New Roman"/>
                <a:cs typeface="Times New Roman"/>
              </a:rPr>
              <a:t>verso l’intero </a:t>
            </a:r>
            <a:r>
              <a:rPr sz="1200" dirty="0">
                <a:latin typeface="Times New Roman"/>
                <a:cs typeface="Times New Roman"/>
              </a:rPr>
              <a:t>Universo del </a:t>
            </a:r>
            <a:r>
              <a:rPr sz="1200" spc="-5" dirty="0">
                <a:latin typeface="Times New Roman"/>
                <a:cs typeface="Times New Roman"/>
              </a:rPr>
              <a:t>passato,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presente </a:t>
            </a:r>
            <a:r>
              <a:rPr sz="1200" dirty="0">
                <a:latin typeface="Times New Roman"/>
                <a:cs typeface="Times New Roman"/>
              </a:rPr>
              <a:t>e del  </a:t>
            </a:r>
            <a:r>
              <a:rPr sz="1200" spc="-5" dirty="0">
                <a:latin typeface="Times New Roman"/>
                <a:cs typeface="Times New Roman"/>
              </a:rPr>
              <a:t>futuro. </a:t>
            </a:r>
            <a:r>
              <a:rPr sz="1200" dirty="0">
                <a:latin typeface="Times New Roman"/>
                <a:cs typeface="Times New Roman"/>
              </a:rPr>
              <a:t>E le </a:t>
            </a:r>
            <a:r>
              <a:rPr sz="1200" spc="-5" dirty="0">
                <a:latin typeface="Times New Roman"/>
                <a:cs typeface="Times New Roman"/>
              </a:rPr>
              <a:t>funzioni della Trinità </a:t>
            </a:r>
            <a:r>
              <a:rPr sz="1200" dirty="0">
                <a:latin typeface="Times New Roman"/>
                <a:cs typeface="Times New Roman"/>
              </a:rPr>
              <a:t>possono </a:t>
            </a:r>
            <a:r>
              <a:rPr sz="1200" spc="-5" dirty="0">
                <a:latin typeface="Times New Roman"/>
                <a:cs typeface="Times New Roman"/>
              </a:rPr>
              <a:t>essere meglio considerate </a:t>
            </a:r>
            <a:r>
              <a:rPr sz="1200" dirty="0">
                <a:latin typeface="Times New Roman"/>
                <a:cs typeface="Times New Roman"/>
              </a:rPr>
              <a:t>in relazione </a:t>
            </a:r>
            <a:r>
              <a:rPr sz="1200" spc="-5" dirty="0">
                <a:latin typeface="Times New Roman"/>
                <a:cs typeface="Times New Roman"/>
              </a:rPr>
              <a:t>ai comportamenti universali della </a:t>
            </a:r>
            <a:r>
              <a:rPr sz="1200" dirty="0">
                <a:latin typeface="Times New Roman"/>
                <a:cs typeface="Times New Roman"/>
              </a:rPr>
              <a:t>Trinità stessa.  </a:t>
            </a:r>
            <a:r>
              <a:rPr sz="1200" spc="-5" dirty="0">
                <a:latin typeface="Times New Roman"/>
                <a:cs typeface="Times New Roman"/>
              </a:rPr>
              <a:t>Questi comportamenti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simultanei </a:t>
            </a:r>
            <a:r>
              <a:rPr sz="1200" dirty="0">
                <a:latin typeface="Times New Roman"/>
                <a:cs typeface="Times New Roman"/>
              </a:rPr>
              <a:t>e possono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multipli in </a:t>
            </a:r>
            <a:r>
              <a:rPr sz="1200" spc="-5" dirty="0">
                <a:latin typeface="Times New Roman"/>
                <a:cs typeface="Times New Roman"/>
              </a:rPr>
              <a:t>rapporto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qualsiasi </a:t>
            </a:r>
            <a:r>
              <a:rPr sz="1200" dirty="0">
                <a:latin typeface="Times New Roman"/>
                <a:cs typeface="Times New Roman"/>
              </a:rPr>
              <a:t>situazione od </a:t>
            </a:r>
            <a:r>
              <a:rPr sz="1200" spc="-5" dirty="0">
                <a:latin typeface="Times New Roman"/>
                <a:cs typeface="Times New Roman"/>
              </a:rPr>
              <a:t>evento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isolati: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546100" marR="36766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(113.5) 10:5.4 </a:t>
            </a:r>
            <a:r>
              <a:rPr sz="1200" dirty="0">
                <a:latin typeface="Times New Roman"/>
                <a:cs typeface="Times New Roman"/>
              </a:rPr>
              <a:t>1. </a:t>
            </a:r>
            <a:r>
              <a:rPr sz="1200" i="1" spc="-5" dirty="0">
                <a:latin typeface="Times New Roman"/>
                <a:cs typeface="Times New Roman"/>
              </a:rPr>
              <a:t>Comportamento verso </a:t>
            </a:r>
            <a:r>
              <a:rPr sz="1200" i="1" dirty="0">
                <a:latin typeface="Times New Roman"/>
                <a:cs typeface="Times New Roman"/>
              </a:rPr>
              <a:t>il finito.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massima </a:t>
            </a:r>
            <a:r>
              <a:rPr sz="1200" spc="-5" dirty="0">
                <a:latin typeface="Times New Roman"/>
                <a:cs typeface="Times New Roman"/>
              </a:rPr>
              <a:t>autolimitazione della Trinità </a:t>
            </a:r>
            <a:r>
              <a:rPr sz="1200" dirty="0">
                <a:latin typeface="Times New Roman"/>
                <a:cs typeface="Times New Roman"/>
              </a:rPr>
              <a:t>è il </a:t>
            </a:r>
            <a:r>
              <a:rPr sz="1200" spc="-5" dirty="0">
                <a:latin typeface="Times New Roman"/>
                <a:cs typeface="Times New Roman"/>
              </a:rPr>
              <a:t>suo comportamento verso  </a:t>
            </a:r>
            <a:r>
              <a:rPr sz="1200" dirty="0">
                <a:latin typeface="Times New Roman"/>
                <a:cs typeface="Times New Roman"/>
              </a:rPr>
              <a:t>il finito.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Trinità </a:t>
            </a:r>
            <a:r>
              <a:rPr sz="1200" dirty="0">
                <a:latin typeface="Times New Roman"/>
                <a:cs typeface="Times New Roman"/>
              </a:rPr>
              <a:t>non è una </a:t>
            </a:r>
            <a:r>
              <a:rPr sz="1200" spc="-5" dirty="0">
                <a:latin typeface="Times New Roman"/>
                <a:cs typeface="Times New Roman"/>
              </a:rPr>
              <a:t>persona, </a:t>
            </a:r>
            <a:r>
              <a:rPr sz="1200" spc="5" dirty="0">
                <a:latin typeface="Times New Roman"/>
                <a:cs typeface="Times New Roman"/>
              </a:rPr>
              <a:t>né </a:t>
            </a:r>
            <a:r>
              <a:rPr sz="1200" dirty="0">
                <a:latin typeface="Times New Roman"/>
                <a:cs typeface="Times New Roman"/>
              </a:rPr>
              <a:t>l’Essere </a:t>
            </a:r>
            <a:r>
              <a:rPr sz="1200" spc="-5" dirty="0">
                <a:latin typeface="Times New Roman"/>
                <a:cs typeface="Times New Roman"/>
              </a:rPr>
              <a:t>Supremo </a:t>
            </a:r>
            <a:r>
              <a:rPr sz="1200" dirty="0">
                <a:latin typeface="Times New Roman"/>
                <a:cs typeface="Times New Roman"/>
              </a:rPr>
              <a:t>è una </a:t>
            </a:r>
            <a:r>
              <a:rPr sz="1200" spc="-5" dirty="0">
                <a:latin typeface="Times New Roman"/>
                <a:cs typeface="Times New Roman"/>
              </a:rPr>
              <a:t>personalizzazione esclusiva della Trinità, </a:t>
            </a:r>
            <a:r>
              <a:rPr sz="1200" dirty="0">
                <a:latin typeface="Times New Roman"/>
                <a:cs typeface="Times New Roman"/>
              </a:rPr>
              <a:t>ma il  </a:t>
            </a:r>
            <a:r>
              <a:rPr sz="1200" spc="-5" dirty="0">
                <a:latin typeface="Times New Roman"/>
                <a:cs typeface="Times New Roman"/>
              </a:rPr>
              <a:t>Supremo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l’approccio </a:t>
            </a:r>
            <a:r>
              <a:rPr sz="1200" dirty="0">
                <a:latin typeface="Times New Roman"/>
                <a:cs typeface="Times New Roman"/>
              </a:rPr>
              <a:t>massimo ad una </a:t>
            </a:r>
            <a:r>
              <a:rPr sz="1200" spc="-5" dirty="0">
                <a:latin typeface="Times New Roman"/>
                <a:cs typeface="Times New Roman"/>
              </a:rPr>
              <a:t>focalizzazione del </a:t>
            </a:r>
            <a:r>
              <a:rPr sz="1200" dirty="0">
                <a:latin typeface="Times New Roman"/>
                <a:cs typeface="Times New Roman"/>
              </a:rPr>
              <a:t>potere-personalità </a:t>
            </a:r>
            <a:r>
              <a:rPr sz="1200" spc="-5" dirty="0">
                <a:latin typeface="Times New Roman"/>
                <a:cs typeface="Times New Roman"/>
              </a:rPr>
              <a:t>della Trinità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possa essere compreso 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creature </a:t>
            </a:r>
            <a:r>
              <a:rPr sz="1200" dirty="0">
                <a:latin typeface="Times New Roman"/>
                <a:cs typeface="Times New Roman"/>
              </a:rPr>
              <a:t>finite.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tale </a:t>
            </a:r>
            <a:r>
              <a:rPr sz="1200" spc="-5" dirty="0">
                <a:latin typeface="Times New Roman"/>
                <a:cs typeface="Times New Roman"/>
              </a:rPr>
              <a:t>ragione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Trinità </a:t>
            </a:r>
            <a:r>
              <a:rPr sz="1200" dirty="0">
                <a:latin typeface="Times New Roman"/>
                <a:cs typeface="Times New Roman"/>
              </a:rPr>
              <a:t>in relazione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finito è </a:t>
            </a:r>
            <a:r>
              <a:rPr sz="1200" spc="-5" dirty="0">
                <a:latin typeface="Times New Roman"/>
                <a:cs typeface="Times New Roman"/>
              </a:rPr>
              <a:t>detta </a:t>
            </a:r>
            <a:r>
              <a:rPr sz="1200" dirty="0">
                <a:latin typeface="Times New Roman"/>
                <a:cs typeface="Times New Roman"/>
              </a:rPr>
              <a:t>talvolta </a:t>
            </a:r>
            <a:r>
              <a:rPr sz="1200" spc="-5" dirty="0">
                <a:latin typeface="Times New Roman"/>
                <a:cs typeface="Times New Roman"/>
              </a:rPr>
              <a:t>Trinità della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Supremazia.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546100" marR="81089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(113.6) 10:5.5 </a:t>
            </a:r>
            <a:r>
              <a:rPr sz="1200" dirty="0">
                <a:latin typeface="Times New Roman"/>
                <a:cs typeface="Times New Roman"/>
              </a:rPr>
              <a:t>2. </a:t>
            </a:r>
            <a:r>
              <a:rPr sz="1200" i="1" spc="-5" dirty="0">
                <a:latin typeface="Times New Roman"/>
                <a:cs typeface="Times New Roman"/>
              </a:rPr>
              <a:t>Comportamento verso </a:t>
            </a:r>
            <a:r>
              <a:rPr sz="1200" i="1" dirty="0">
                <a:latin typeface="Times New Roman"/>
                <a:cs typeface="Times New Roman"/>
              </a:rPr>
              <a:t>l’absonito.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Trinità del Paradiso </a:t>
            </a:r>
            <a:r>
              <a:rPr sz="1200" dirty="0">
                <a:latin typeface="Times New Roman"/>
                <a:cs typeface="Times New Roman"/>
              </a:rPr>
              <a:t>prende in </a:t>
            </a:r>
            <a:r>
              <a:rPr sz="1200" spc="-5" dirty="0">
                <a:latin typeface="Times New Roman"/>
                <a:cs typeface="Times New Roman"/>
              </a:rPr>
              <a:t>considerazione quei livelli  d’esistenza che sono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che finiti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meno che assoluti, </a:t>
            </a:r>
            <a:r>
              <a:rPr sz="1200" dirty="0">
                <a:latin typeface="Times New Roman"/>
                <a:cs typeface="Times New Roman"/>
              </a:rPr>
              <a:t>e questa </a:t>
            </a:r>
            <a:r>
              <a:rPr sz="1200" spc="-5" dirty="0">
                <a:latin typeface="Times New Roman"/>
                <a:cs typeface="Times New Roman"/>
              </a:rPr>
              <a:t>relazione </a:t>
            </a:r>
            <a:r>
              <a:rPr sz="1200" dirty="0">
                <a:latin typeface="Times New Roman"/>
                <a:cs typeface="Times New Roman"/>
              </a:rPr>
              <a:t>è talvolta </a:t>
            </a:r>
            <a:r>
              <a:rPr sz="1200" spc="-5" dirty="0">
                <a:latin typeface="Times New Roman"/>
                <a:cs typeface="Times New Roman"/>
              </a:rPr>
              <a:t>denominata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Trinità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</a:t>
            </a:r>
            <a:endParaRPr sz="1200">
              <a:latin typeface="Times New Roman"/>
              <a:cs typeface="Times New Roman"/>
            </a:endParaRPr>
          </a:p>
          <a:p>
            <a:pPr marL="546100" marR="48514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Ultimità. Né l’Ultimo </a:t>
            </a:r>
            <a:r>
              <a:rPr sz="1200" dirty="0">
                <a:latin typeface="Times New Roman"/>
                <a:cs typeface="Times New Roman"/>
              </a:rPr>
              <a:t>né il </a:t>
            </a:r>
            <a:r>
              <a:rPr sz="1200" spc="-5" dirty="0">
                <a:latin typeface="Times New Roman"/>
                <a:cs typeface="Times New Roman"/>
              </a:rPr>
              <a:t>Supremo rappresentano totalmente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Trinità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Paradiso, </a:t>
            </a:r>
            <a:r>
              <a:rPr sz="1200" dirty="0">
                <a:latin typeface="Times New Roman"/>
                <a:cs typeface="Times New Roman"/>
              </a:rPr>
              <a:t>ma in </a:t>
            </a:r>
            <a:r>
              <a:rPr sz="1200" spc="-5" dirty="0">
                <a:latin typeface="Times New Roman"/>
                <a:cs typeface="Times New Roman"/>
              </a:rPr>
              <a:t>senso restrittivo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i  loro </a:t>
            </a:r>
            <a:r>
              <a:rPr sz="1200" spc="-5" dirty="0">
                <a:latin typeface="Times New Roman"/>
                <a:cs typeface="Times New Roman"/>
              </a:rPr>
              <a:t>rispettivi livelli, ciascuno sembra </a:t>
            </a:r>
            <a:r>
              <a:rPr sz="1200" dirty="0">
                <a:latin typeface="Times New Roman"/>
                <a:cs typeface="Times New Roman"/>
              </a:rPr>
              <a:t>rappresentare la </a:t>
            </a:r>
            <a:r>
              <a:rPr sz="1200" spc="-5" dirty="0">
                <a:latin typeface="Times New Roman"/>
                <a:cs typeface="Times New Roman"/>
              </a:rPr>
              <a:t>Trinità durante </a:t>
            </a:r>
            <a:r>
              <a:rPr sz="1200" dirty="0">
                <a:latin typeface="Times New Roman"/>
                <a:cs typeface="Times New Roman"/>
              </a:rPr>
              <a:t>le ere prepersonali di sviluppo del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potere</a:t>
            </a:r>
            <a:endParaRPr sz="1200">
              <a:latin typeface="Times New Roman"/>
              <a:cs typeface="Times New Roman"/>
            </a:endParaRPr>
          </a:p>
          <a:p>
            <a:pPr marL="546100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esperienziale.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546100" marR="730885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(113.7) 10:5.6 </a:t>
            </a:r>
            <a:r>
              <a:rPr sz="1200" dirty="0">
                <a:latin typeface="Times New Roman"/>
                <a:cs typeface="Times New Roman"/>
              </a:rPr>
              <a:t>3. </a:t>
            </a:r>
            <a:r>
              <a:rPr sz="1200" i="1" dirty="0">
                <a:latin typeface="Times New Roman"/>
                <a:cs typeface="Times New Roman"/>
              </a:rPr>
              <a:t>Il </a:t>
            </a:r>
            <a:r>
              <a:rPr sz="1200" i="1" spc="-5" dirty="0">
                <a:latin typeface="Times New Roman"/>
                <a:cs typeface="Times New Roman"/>
              </a:rPr>
              <a:t>comportamento assoluto </a:t>
            </a:r>
            <a:r>
              <a:rPr sz="1200" spc="-5" dirty="0">
                <a:latin typeface="Times New Roman"/>
                <a:cs typeface="Times New Roman"/>
              </a:rPr>
              <a:t>della Trinità del Paradiso </a:t>
            </a:r>
            <a:r>
              <a:rPr sz="1200" dirty="0">
                <a:latin typeface="Times New Roman"/>
                <a:cs typeface="Times New Roman"/>
              </a:rPr>
              <a:t>è in relazione </a:t>
            </a:r>
            <a:r>
              <a:rPr sz="1200" spc="-5" dirty="0">
                <a:latin typeface="Times New Roman"/>
                <a:cs typeface="Times New Roman"/>
              </a:rPr>
              <a:t>ad esistenze assolute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culmina  nell’azione della Deità </a:t>
            </a:r>
            <a:r>
              <a:rPr sz="1200" dirty="0">
                <a:latin typeface="Times New Roman"/>
                <a:cs typeface="Times New Roman"/>
              </a:rPr>
              <a:t>totale.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209550">
              <a:lnSpc>
                <a:spcPct val="959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(113.8) 10:5.7 </a:t>
            </a:r>
            <a:r>
              <a:rPr sz="1200" spc="-5" dirty="0">
                <a:latin typeface="Times New Roman"/>
                <a:cs typeface="Times New Roman"/>
              </a:rPr>
              <a:t>L’Infinito </a:t>
            </a:r>
            <a:r>
              <a:rPr sz="1200" dirty="0">
                <a:latin typeface="Times New Roman"/>
                <a:cs typeface="Times New Roman"/>
              </a:rPr>
              <a:t>Trinitario </a:t>
            </a:r>
            <a:r>
              <a:rPr sz="1200" spc="-5" dirty="0">
                <a:latin typeface="Times New Roman"/>
                <a:cs typeface="Times New Roman"/>
              </a:rPr>
              <a:t>implica l’azione coordinata </a:t>
            </a:r>
            <a:r>
              <a:rPr sz="1200" dirty="0">
                <a:latin typeface="Times New Roman"/>
                <a:cs typeface="Times New Roman"/>
              </a:rPr>
              <a:t>di tutte le </a:t>
            </a:r>
            <a:r>
              <a:rPr sz="1200" spc="-5" dirty="0">
                <a:latin typeface="Times New Roman"/>
                <a:cs typeface="Times New Roman"/>
              </a:rPr>
              <a:t>relazioni triunitarie della </a:t>
            </a:r>
            <a:r>
              <a:rPr sz="1200" dirty="0">
                <a:latin typeface="Times New Roman"/>
                <a:cs typeface="Times New Roman"/>
              </a:rPr>
              <a:t>Prima </a:t>
            </a:r>
            <a:r>
              <a:rPr sz="1200" spc="-5" dirty="0">
                <a:latin typeface="Times New Roman"/>
                <a:cs typeface="Times New Roman"/>
              </a:rPr>
              <a:t>Sorgente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Centro </a:t>
            </a:r>
            <a:r>
              <a:rPr sz="1200" dirty="0">
                <a:latin typeface="Times New Roman"/>
                <a:cs typeface="Times New Roman"/>
              </a:rPr>
              <a:t>— non  </a:t>
            </a:r>
            <a:r>
              <a:rPr sz="1200" spc="-5" dirty="0">
                <a:latin typeface="Times New Roman"/>
                <a:cs typeface="Times New Roman"/>
              </a:rPr>
              <a:t>deificate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deificate </a:t>
            </a:r>
            <a:r>
              <a:rPr sz="1200" dirty="0">
                <a:latin typeface="Times New Roman"/>
                <a:cs typeface="Times New Roman"/>
              </a:rPr>
              <a:t>— e </a:t>
            </a:r>
            <a:r>
              <a:rPr sz="1200" spc="-5" dirty="0">
                <a:latin typeface="Times New Roman"/>
                <a:cs typeface="Times New Roman"/>
              </a:rPr>
              <a:t>per questo </a:t>
            </a:r>
            <a:r>
              <a:rPr sz="1200" dirty="0">
                <a:latin typeface="Times New Roman"/>
                <a:cs typeface="Times New Roman"/>
              </a:rPr>
              <a:t>motivo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personalità </a:t>
            </a:r>
            <a:r>
              <a:rPr sz="1200" dirty="0">
                <a:latin typeface="Times New Roman"/>
                <a:cs typeface="Times New Roman"/>
              </a:rPr>
              <a:t>è molto </a:t>
            </a:r>
            <a:r>
              <a:rPr sz="1200" spc="-5" dirty="0">
                <a:latin typeface="Times New Roman"/>
                <a:cs typeface="Times New Roman"/>
              </a:rPr>
              <a:t>difficile </a:t>
            </a:r>
            <a:r>
              <a:rPr sz="1200" dirty="0">
                <a:latin typeface="Times New Roman"/>
                <a:cs typeface="Times New Roman"/>
              </a:rPr>
              <a:t>da capirlo. </a:t>
            </a:r>
            <a:r>
              <a:rPr sz="1200" spc="-5" dirty="0">
                <a:latin typeface="Times New Roman"/>
                <a:cs typeface="Times New Roman"/>
              </a:rPr>
              <a:t>Nella </a:t>
            </a:r>
            <a:r>
              <a:rPr sz="1200" dirty="0">
                <a:latin typeface="Times New Roman"/>
                <a:cs typeface="Times New Roman"/>
              </a:rPr>
              <a:t>contemplazione </a:t>
            </a:r>
            <a:r>
              <a:rPr sz="1200" spc="-5" dirty="0">
                <a:latin typeface="Times New Roman"/>
                <a:cs typeface="Times New Roman"/>
              </a:rPr>
              <a:t>della Trinità  come infinita,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dimenticate </a:t>
            </a:r>
            <a:r>
              <a:rPr sz="1200" dirty="0">
                <a:latin typeface="Times New Roman"/>
                <a:cs typeface="Times New Roman"/>
              </a:rPr>
              <a:t>le sette triunità; certe </a:t>
            </a:r>
            <a:r>
              <a:rPr sz="1200" spc="-5" dirty="0">
                <a:latin typeface="Times New Roman"/>
                <a:cs typeface="Times New Roman"/>
              </a:rPr>
              <a:t>difficoltà </a:t>
            </a:r>
            <a:r>
              <a:rPr sz="1200" dirty="0">
                <a:latin typeface="Times New Roman"/>
                <a:cs typeface="Times New Roman"/>
              </a:rPr>
              <a:t>di comprensione </a:t>
            </a:r>
            <a:r>
              <a:rPr sz="1200" spc="-5" dirty="0">
                <a:latin typeface="Times New Roman"/>
                <a:cs typeface="Times New Roman"/>
              </a:rPr>
              <a:t>potranno essere così evitate </a:t>
            </a:r>
            <a:r>
              <a:rPr sz="1200" dirty="0">
                <a:latin typeface="Times New Roman"/>
                <a:cs typeface="Times New Roman"/>
              </a:rPr>
              <a:t>e certi </a:t>
            </a:r>
            <a:r>
              <a:rPr sz="1200" spc="-5" dirty="0">
                <a:latin typeface="Times New Roman"/>
                <a:cs typeface="Times New Roman"/>
              </a:rPr>
              <a:t>paradossi  potranno essere </a:t>
            </a:r>
            <a:r>
              <a:rPr sz="1200" dirty="0">
                <a:latin typeface="Times New Roman"/>
                <a:cs typeface="Times New Roman"/>
              </a:rPr>
              <a:t>parzialmente</a:t>
            </a:r>
            <a:r>
              <a:rPr sz="1200" spc="-5" dirty="0">
                <a:latin typeface="Times New Roman"/>
                <a:cs typeface="Times New Roman"/>
              </a:rPr>
              <a:t> risolti.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9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198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185784" cy="41351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258445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(114.1) 10:5.8 </a:t>
            </a:r>
            <a:r>
              <a:rPr sz="1200" spc="-5" dirty="0">
                <a:latin typeface="Times New Roman"/>
                <a:cs typeface="Times New Roman"/>
              </a:rPr>
              <a:t>Ma </a:t>
            </a:r>
            <a:r>
              <a:rPr sz="1200" dirty="0">
                <a:latin typeface="Times New Roman"/>
                <a:cs typeface="Times New Roman"/>
              </a:rPr>
              <a:t>io non </a:t>
            </a:r>
            <a:r>
              <a:rPr sz="1200" spc="-5" dirty="0">
                <a:latin typeface="Times New Roman"/>
                <a:cs typeface="Times New Roman"/>
              </a:rPr>
              <a:t>dispongo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linguaggio </a:t>
            </a:r>
            <a:r>
              <a:rPr sz="1200" dirty="0">
                <a:latin typeface="Times New Roman"/>
                <a:cs typeface="Times New Roman"/>
              </a:rPr>
              <a:t>che mi </a:t>
            </a:r>
            <a:r>
              <a:rPr sz="1200" spc="-5" dirty="0">
                <a:latin typeface="Times New Roman"/>
                <a:cs typeface="Times New Roman"/>
              </a:rPr>
              <a:t>permetta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trasmettere alla </a:t>
            </a:r>
            <a:r>
              <a:rPr sz="1200" dirty="0">
                <a:latin typeface="Times New Roman"/>
                <a:cs typeface="Times New Roman"/>
              </a:rPr>
              <a:t>limitata mente umana la </a:t>
            </a:r>
            <a:r>
              <a:rPr sz="1200" spc="-5" dirty="0">
                <a:latin typeface="Times New Roman"/>
                <a:cs typeface="Times New Roman"/>
              </a:rPr>
              <a:t>verità completa ed </a:t>
            </a:r>
            <a:r>
              <a:rPr sz="1200" dirty="0">
                <a:latin typeface="Times New Roman"/>
                <a:cs typeface="Times New Roman"/>
              </a:rPr>
              <a:t>il  </a:t>
            </a:r>
            <a:r>
              <a:rPr sz="1200" spc="-5" dirty="0">
                <a:latin typeface="Times New Roman"/>
                <a:cs typeface="Times New Roman"/>
              </a:rPr>
              <a:t>significato eterno della </a:t>
            </a:r>
            <a:r>
              <a:rPr sz="1200" dirty="0">
                <a:latin typeface="Times New Roman"/>
                <a:cs typeface="Times New Roman"/>
              </a:rPr>
              <a:t>Trinità </a:t>
            </a:r>
            <a:r>
              <a:rPr sz="1200" spc="-5" dirty="0">
                <a:latin typeface="Times New Roman"/>
                <a:cs typeface="Times New Roman"/>
              </a:rPr>
              <a:t>del Paradiso </a:t>
            </a:r>
            <a:r>
              <a:rPr sz="1200" dirty="0">
                <a:latin typeface="Times New Roman"/>
                <a:cs typeface="Times New Roman"/>
              </a:rPr>
              <a:t>e la natura </a:t>
            </a:r>
            <a:r>
              <a:rPr sz="1200" spc="-5" dirty="0">
                <a:latin typeface="Times New Roman"/>
                <a:cs typeface="Times New Roman"/>
              </a:rPr>
              <a:t>dell’interassociazione perpetua dei </a:t>
            </a:r>
            <a:r>
              <a:rPr sz="1200" dirty="0">
                <a:latin typeface="Times New Roman"/>
                <a:cs typeface="Times New Roman"/>
              </a:rPr>
              <a:t>tre </a:t>
            </a:r>
            <a:r>
              <a:rPr sz="1200" spc="-5" dirty="0">
                <a:latin typeface="Times New Roman"/>
                <a:cs typeface="Times New Roman"/>
              </a:rPr>
              <a:t>esseri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perfezione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infinita.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889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6. I Figli Stazionari della</a:t>
            </a:r>
            <a:r>
              <a:rPr sz="1600" b="1" spc="-10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Trinità</a:t>
            </a:r>
            <a:endParaRPr sz="1600">
              <a:latin typeface="Times New Roman"/>
              <a:cs typeface="Times New Roman"/>
            </a:endParaRPr>
          </a:p>
          <a:p>
            <a:pPr marL="88900" marR="269875">
              <a:lnSpc>
                <a:spcPts val="1370"/>
              </a:lnSpc>
              <a:spcBef>
                <a:spcPts val="142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(114.2) 10:6.1 </a:t>
            </a:r>
            <a:r>
              <a:rPr sz="1200" dirty="0">
                <a:latin typeface="Times New Roman"/>
                <a:cs typeface="Times New Roman"/>
              </a:rPr>
              <a:t>Tutte le </a:t>
            </a:r>
            <a:r>
              <a:rPr sz="1200" spc="-10" dirty="0">
                <a:latin typeface="Times New Roman"/>
                <a:cs typeface="Times New Roman"/>
              </a:rPr>
              <a:t>leggi </a:t>
            </a:r>
            <a:r>
              <a:rPr sz="1200" dirty="0">
                <a:latin typeface="Times New Roman"/>
                <a:cs typeface="Times New Roman"/>
              </a:rPr>
              <a:t>hanno </a:t>
            </a:r>
            <a:r>
              <a:rPr sz="1200" spc="-5" dirty="0">
                <a:latin typeface="Times New Roman"/>
                <a:cs typeface="Times New Roman"/>
              </a:rPr>
              <a:t>origine nella </a:t>
            </a:r>
            <a:r>
              <a:rPr sz="1200" dirty="0">
                <a:latin typeface="Times New Roman"/>
                <a:cs typeface="Times New Roman"/>
              </a:rPr>
              <a:t>Prima </a:t>
            </a:r>
            <a:r>
              <a:rPr sz="1200" spc="-5" dirty="0">
                <a:latin typeface="Times New Roman"/>
                <a:cs typeface="Times New Roman"/>
              </a:rPr>
              <a:t>Sorgente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Centro; </a:t>
            </a:r>
            <a:r>
              <a:rPr sz="1200" i="1" spc="-5" dirty="0">
                <a:latin typeface="Times New Roman"/>
                <a:cs typeface="Times New Roman"/>
              </a:rPr>
              <a:t>essa </a:t>
            </a:r>
            <a:r>
              <a:rPr sz="1200" i="1" dirty="0">
                <a:latin typeface="Times New Roman"/>
                <a:cs typeface="Times New Roman"/>
              </a:rPr>
              <a:t>è la </a:t>
            </a:r>
            <a:r>
              <a:rPr sz="1200" i="1" spc="-5" dirty="0">
                <a:latin typeface="Times New Roman"/>
                <a:cs typeface="Times New Roman"/>
              </a:rPr>
              <a:t>legge. </a:t>
            </a:r>
            <a:r>
              <a:rPr sz="1200" spc="-5" dirty="0">
                <a:latin typeface="Times New Roman"/>
                <a:cs typeface="Times New Roman"/>
              </a:rPr>
              <a:t>L’amministrazione della legge </a:t>
            </a:r>
            <a:r>
              <a:rPr sz="1200" dirty="0">
                <a:latin typeface="Times New Roman"/>
                <a:cs typeface="Times New Roman"/>
              </a:rPr>
              <a:t>spirituale è  </a:t>
            </a:r>
            <a:r>
              <a:rPr sz="1200" spc="-5" dirty="0">
                <a:latin typeface="Times New Roman"/>
                <a:cs typeface="Times New Roman"/>
              </a:rPr>
              <a:t>inerente alla </a:t>
            </a:r>
            <a:r>
              <a:rPr sz="1200" dirty="0">
                <a:latin typeface="Times New Roman"/>
                <a:cs typeface="Times New Roman"/>
              </a:rPr>
              <a:t>Seconda </a:t>
            </a:r>
            <a:r>
              <a:rPr sz="1200" spc="-5" dirty="0">
                <a:latin typeface="Times New Roman"/>
                <a:cs typeface="Times New Roman"/>
              </a:rPr>
              <a:t>Sorgente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Centro.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rivelazione </a:t>
            </a:r>
            <a:r>
              <a:rPr sz="1200" spc="-5" dirty="0">
                <a:latin typeface="Times New Roman"/>
                <a:cs typeface="Times New Roman"/>
              </a:rPr>
              <a:t>della legge,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promulgazione </a:t>
            </a:r>
            <a:r>
              <a:rPr sz="1200" dirty="0">
                <a:latin typeface="Times New Roman"/>
                <a:cs typeface="Times New Roman"/>
              </a:rPr>
              <a:t>e l’interpretazione </a:t>
            </a:r>
            <a:r>
              <a:rPr sz="1200" spc="-5" dirty="0">
                <a:latin typeface="Times New Roman"/>
                <a:cs typeface="Times New Roman"/>
              </a:rPr>
              <a:t>degli statuti </a:t>
            </a:r>
            <a:r>
              <a:rPr sz="1200" spc="5" dirty="0">
                <a:latin typeface="Times New Roman"/>
                <a:cs typeface="Times New Roman"/>
              </a:rPr>
              <a:t>divini,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è</a:t>
            </a:r>
            <a:endParaRPr sz="1200">
              <a:latin typeface="Times New Roman"/>
              <a:cs typeface="Times New Roman"/>
            </a:endParaRPr>
          </a:p>
          <a:p>
            <a:pPr marL="88900" marR="184785">
              <a:lnSpc>
                <a:spcPts val="1380"/>
              </a:lnSpc>
              <a:spcBef>
                <a:spcPts val="5"/>
              </a:spcBef>
            </a:pPr>
            <a:r>
              <a:rPr sz="1200" dirty="0">
                <a:latin typeface="Times New Roman"/>
                <a:cs typeface="Times New Roman"/>
              </a:rPr>
              <a:t>funzione </a:t>
            </a:r>
            <a:r>
              <a:rPr sz="1200" spc="-5" dirty="0">
                <a:latin typeface="Times New Roman"/>
                <a:cs typeface="Times New Roman"/>
              </a:rPr>
              <a:t>della Terza Sorgente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Centro. L’applicazione della legge,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giustizia, ricade nel </a:t>
            </a:r>
            <a:r>
              <a:rPr sz="1200" dirty="0">
                <a:latin typeface="Times New Roman"/>
                <a:cs typeface="Times New Roman"/>
              </a:rPr>
              <a:t>dominio </a:t>
            </a:r>
            <a:r>
              <a:rPr sz="1200" spc="-5" dirty="0">
                <a:latin typeface="Times New Roman"/>
                <a:cs typeface="Times New Roman"/>
              </a:rPr>
              <a:t>della Trinità del Paradiso ed </a:t>
            </a:r>
            <a:r>
              <a:rPr sz="1200" dirty="0">
                <a:latin typeface="Times New Roman"/>
                <a:cs typeface="Times New Roman"/>
              </a:rPr>
              <a:t>è  posta in </a:t>
            </a:r>
            <a:r>
              <a:rPr sz="1200" spc="-5" dirty="0">
                <a:latin typeface="Times New Roman"/>
                <a:cs typeface="Times New Roman"/>
              </a:rPr>
              <a:t>esecuzione </a:t>
            </a:r>
            <a:r>
              <a:rPr sz="1200" dirty="0">
                <a:latin typeface="Times New Roman"/>
                <a:cs typeface="Times New Roman"/>
              </a:rPr>
              <a:t>da certi </a:t>
            </a:r>
            <a:r>
              <a:rPr sz="1200" spc="-5" dirty="0">
                <a:latin typeface="Times New Roman"/>
                <a:cs typeface="Times New Roman"/>
              </a:rPr>
              <a:t>Figli della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Trinità.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15621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(114.3) 10:6.2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i="1" dirty="0">
                <a:latin typeface="Times New Roman"/>
                <a:cs typeface="Times New Roman"/>
              </a:rPr>
              <a:t>giustizia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inerente alla sovranità universale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Trinità del Paradiso, </a:t>
            </a:r>
            <a:r>
              <a:rPr sz="1200" dirty="0">
                <a:latin typeface="Times New Roman"/>
                <a:cs typeface="Times New Roman"/>
              </a:rPr>
              <a:t>ma la bontà, la </a:t>
            </a:r>
            <a:r>
              <a:rPr sz="1200" spc="-5" dirty="0">
                <a:latin typeface="Times New Roman"/>
                <a:cs typeface="Times New Roman"/>
              </a:rPr>
              <a:t>misericordia </a:t>
            </a:r>
            <a:r>
              <a:rPr sz="1200" dirty="0">
                <a:latin typeface="Times New Roman"/>
                <a:cs typeface="Times New Roman"/>
              </a:rPr>
              <a:t>e la verità sono il  </a:t>
            </a:r>
            <a:r>
              <a:rPr sz="1200" spc="-5" dirty="0">
                <a:latin typeface="Times New Roman"/>
                <a:cs typeface="Times New Roman"/>
              </a:rPr>
              <a:t>ministero universale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personalità </a:t>
            </a:r>
            <a:r>
              <a:rPr sz="1200" dirty="0">
                <a:latin typeface="Times New Roman"/>
                <a:cs typeface="Times New Roman"/>
              </a:rPr>
              <a:t>divine, la cui unione </a:t>
            </a:r>
            <a:r>
              <a:rPr sz="1200" spc="-5" dirty="0">
                <a:latin typeface="Times New Roman"/>
                <a:cs typeface="Times New Roman"/>
              </a:rPr>
              <a:t>della Deità </a:t>
            </a:r>
            <a:r>
              <a:rPr sz="1200" dirty="0">
                <a:latin typeface="Times New Roman"/>
                <a:cs typeface="Times New Roman"/>
              </a:rPr>
              <a:t>costituisce la </a:t>
            </a:r>
            <a:r>
              <a:rPr sz="1200" spc="-5" dirty="0">
                <a:latin typeface="Times New Roman"/>
                <a:cs typeface="Times New Roman"/>
              </a:rPr>
              <a:t>Trinità.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giustizia non è </a:t>
            </a:r>
            <a:r>
              <a:rPr sz="1200" spc="-5" dirty="0">
                <a:latin typeface="Times New Roman"/>
                <a:cs typeface="Times New Roman"/>
              </a:rPr>
              <a:t>l’atteggiamento del  Padre, del Figlio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dello </a:t>
            </a:r>
            <a:r>
              <a:rPr sz="1200" dirty="0">
                <a:latin typeface="Times New Roman"/>
                <a:cs typeface="Times New Roman"/>
              </a:rPr>
              <a:t>Spirito.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giustizia </a:t>
            </a:r>
            <a:r>
              <a:rPr sz="1200" dirty="0">
                <a:latin typeface="Times New Roman"/>
                <a:cs typeface="Times New Roman"/>
              </a:rPr>
              <a:t>è il </a:t>
            </a:r>
            <a:r>
              <a:rPr sz="1200" spc="-5" dirty="0">
                <a:latin typeface="Times New Roman"/>
                <a:cs typeface="Times New Roman"/>
              </a:rPr>
              <a:t>comportamento trinitario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queste personalità d’amore,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misericordia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5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ministero. Nessuna delle Deità del Paradiso </a:t>
            </a:r>
            <a:r>
              <a:rPr sz="1200" dirty="0">
                <a:latin typeface="Times New Roman"/>
                <a:cs typeface="Times New Roman"/>
              </a:rPr>
              <a:t>sostiene </a:t>
            </a:r>
            <a:r>
              <a:rPr sz="1200" spc="-5" dirty="0">
                <a:latin typeface="Times New Roman"/>
                <a:cs typeface="Times New Roman"/>
              </a:rPr>
              <a:t>l’amministrazione della giustizia.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giustizia </a:t>
            </a:r>
            <a:r>
              <a:rPr sz="1200" dirty="0">
                <a:latin typeface="Times New Roman"/>
                <a:cs typeface="Times New Roman"/>
              </a:rPr>
              <a:t>non è mai un </a:t>
            </a:r>
            <a:r>
              <a:rPr sz="1200" spc="-5" dirty="0">
                <a:latin typeface="Times New Roman"/>
                <a:cs typeface="Times New Roman"/>
              </a:rPr>
              <a:t>comportamento  personale,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sempre </a:t>
            </a:r>
            <a:r>
              <a:rPr sz="1200" dirty="0">
                <a:latin typeface="Times New Roman"/>
                <a:cs typeface="Times New Roman"/>
              </a:rPr>
              <a:t>una funzione </a:t>
            </a:r>
            <a:r>
              <a:rPr sz="1200" spc="-5" dirty="0">
                <a:latin typeface="Times New Roman"/>
                <a:cs typeface="Times New Roman"/>
              </a:rPr>
              <a:t>plurale.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558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(114.4) 10:6.3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i="1" dirty="0">
                <a:latin typeface="Times New Roman"/>
                <a:cs typeface="Times New Roman"/>
              </a:rPr>
              <a:t>testimonianza, </a:t>
            </a:r>
            <a:r>
              <a:rPr sz="1200" spc="-5" dirty="0">
                <a:latin typeface="Times New Roman"/>
                <a:cs typeface="Times New Roman"/>
              </a:rPr>
              <a:t>base dell’equità </a:t>
            </a:r>
            <a:r>
              <a:rPr sz="1200" dirty="0">
                <a:latin typeface="Times New Roman"/>
                <a:cs typeface="Times New Roman"/>
              </a:rPr>
              <a:t>(la giustizia in </a:t>
            </a:r>
            <a:r>
              <a:rPr sz="1200" spc="-5" dirty="0">
                <a:latin typeface="Times New Roman"/>
                <a:cs typeface="Times New Roman"/>
              </a:rPr>
              <a:t>armonia con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misericordia),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fornita </a:t>
            </a:r>
            <a:r>
              <a:rPr sz="1200" dirty="0">
                <a:latin typeface="Times New Roman"/>
                <a:cs typeface="Times New Roman"/>
              </a:rPr>
              <a:t>dalle </a:t>
            </a:r>
            <a:r>
              <a:rPr sz="1200" spc="-5" dirty="0">
                <a:latin typeface="Times New Roman"/>
                <a:cs typeface="Times New Roman"/>
              </a:rPr>
              <a:t>personalità della </a:t>
            </a:r>
            <a:r>
              <a:rPr sz="1200" dirty="0">
                <a:latin typeface="Times New Roman"/>
                <a:cs typeface="Times New Roman"/>
              </a:rPr>
              <a:t>Terza  </a:t>
            </a:r>
            <a:r>
              <a:rPr sz="1200" spc="-5" dirty="0">
                <a:latin typeface="Times New Roman"/>
                <a:cs typeface="Times New Roman"/>
              </a:rPr>
              <a:t>Sorgente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Centro,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rappresenta congiuntamente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Padre 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presso </a:t>
            </a:r>
            <a:r>
              <a:rPr sz="1200" dirty="0">
                <a:latin typeface="Times New Roman"/>
                <a:cs typeface="Times New Roman"/>
              </a:rPr>
              <a:t>tutti i </a:t>
            </a:r>
            <a:r>
              <a:rPr sz="1200" spc="-5" dirty="0">
                <a:latin typeface="Times New Roman"/>
                <a:cs typeface="Times New Roman"/>
              </a:rPr>
              <a:t>regni </a:t>
            </a:r>
            <a:r>
              <a:rPr sz="1200" dirty="0">
                <a:latin typeface="Times New Roman"/>
                <a:cs typeface="Times New Roman"/>
              </a:rPr>
              <a:t>e le menti </a:t>
            </a:r>
            <a:r>
              <a:rPr sz="1200" spc="-5" dirty="0">
                <a:latin typeface="Times New Roman"/>
                <a:cs typeface="Times New Roman"/>
              </a:rPr>
              <a:t>degli esseri </a:t>
            </a:r>
            <a:r>
              <a:rPr sz="1200" dirty="0">
                <a:latin typeface="Times New Roman"/>
                <a:cs typeface="Times New Roman"/>
              </a:rPr>
              <a:t>intelligenti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dirty="0">
                <a:latin typeface="Times New Roman"/>
                <a:cs typeface="Times New Roman"/>
              </a:rPr>
              <a:t>tutta  la</a:t>
            </a:r>
            <a:r>
              <a:rPr sz="1200" spc="-5" dirty="0">
                <a:latin typeface="Times New Roman"/>
                <a:cs typeface="Times New Roman"/>
              </a:rPr>
              <a:t> creazione.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1239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(114.5) 10:6.4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i="1" dirty="0">
                <a:latin typeface="Times New Roman"/>
                <a:cs typeface="Times New Roman"/>
              </a:rPr>
              <a:t>giudizio, </a:t>
            </a:r>
            <a:r>
              <a:rPr sz="1200" dirty="0">
                <a:latin typeface="Times New Roman"/>
                <a:cs typeface="Times New Roman"/>
              </a:rPr>
              <a:t>l’applicazione </a:t>
            </a:r>
            <a:r>
              <a:rPr sz="1200" spc="-5" dirty="0">
                <a:latin typeface="Times New Roman"/>
                <a:cs typeface="Times New Roman"/>
              </a:rPr>
              <a:t>finale della </a:t>
            </a:r>
            <a:r>
              <a:rPr sz="1200" dirty="0">
                <a:latin typeface="Times New Roman"/>
                <a:cs typeface="Times New Roman"/>
              </a:rPr>
              <a:t>giustizia </a:t>
            </a:r>
            <a:r>
              <a:rPr sz="1200" spc="-5" dirty="0">
                <a:latin typeface="Times New Roman"/>
                <a:cs typeface="Times New Roman"/>
              </a:rPr>
              <a:t>conformemente </a:t>
            </a:r>
            <a:r>
              <a:rPr sz="1200" dirty="0">
                <a:latin typeface="Times New Roman"/>
                <a:cs typeface="Times New Roman"/>
              </a:rPr>
              <a:t>alle testimonianze </a:t>
            </a:r>
            <a:r>
              <a:rPr sz="1200" spc="-5" dirty="0">
                <a:latin typeface="Times New Roman"/>
                <a:cs typeface="Times New Roman"/>
              </a:rPr>
              <a:t>presentate dalle personalità </a:t>
            </a:r>
            <a:r>
              <a:rPr sz="1200" dirty="0">
                <a:latin typeface="Times New Roman"/>
                <a:cs typeface="Times New Roman"/>
              </a:rPr>
              <a:t>dello  Spirito </a:t>
            </a:r>
            <a:r>
              <a:rPr sz="1200" spc="-5" dirty="0">
                <a:latin typeface="Times New Roman"/>
                <a:cs typeface="Times New Roman"/>
              </a:rPr>
              <a:t>Infinito,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opera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Figli Stazionari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Trinità, esseri </a:t>
            </a:r>
            <a:r>
              <a:rPr sz="1200" dirty="0">
                <a:latin typeface="Times New Roman"/>
                <a:cs typeface="Times New Roman"/>
              </a:rPr>
              <a:t>che condividono la </a:t>
            </a:r>
            <a:r>
              <a:rPr sz="1200" spc="-5" dirty="0">
                <a:latin typeface="Times New Roman"/>
                <a:cs typeface="Times New Roman"/>
              </a:rPr>
              <a:t>natura della Trinità del Padre, del </a:t>
            </a:r>
            <a:r>
              <a:rPr sz="1200" dirty="0">
                <a:latin typeface="Times New Roman"/>
                <a:cs typeface="Times New Roman"/>
              </a:rPr>
              <a:t>Figlio e </a:t>
            </a:r>
            <a:r>
              <a:rPr sz="1200" spc="-5" dirty="0">
                <a:latin typeface="Times New Roman"/>
                <a:cs typeface="Times New Roman"/>
              </a:rPr>
              <a:t>dello  </a:t>
            </a:r>
            <a:r>
              <a:rPr sz="1200" dirty="0">
                <a:latin typeface="Times New Roman"/>
                <a:cs typeface="Times New Roman"/>
              </a:rPr>
              <a:t>Spirito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uniti.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9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199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502919" y="513333"/>
            <a:ext cx="5035550" cy="37388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(114.6) 10:6.5 </a:t>
            </a:r>
            <a:r>
              <a:rPr sz="1200" spc="-5" dirty="0">
                <a:latin typeface="Times New Roman"/>
                <a:cs typeface="Times New Roman"/>
              </a:rPr>
              <a:t>Questo gruppo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Figli della </a:t>
            </a:r>
            <a:r>
              <a:rPr sz="1200" dirty="0">
                <a:latin typeface="Times New Roman"/>
                <a:cs typeface="Times New Roman"/>
              </a:rPr>
              <a:t>Trinità </a:t>
            </a:r>
            <a:r>
              <a:rPr sz="1200" spc="-5" dirty="0">
                <a:latin typeface="Times New Roman"/>
                <a:cs typeface="Times New Roman"/>
              </a:rPr>
              <a:t>comprende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seguenti</a:t>
            </a:r>
            <a:r>
              <a:rPr sz="1200" spc="-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personalità:</a:t>
            </a:r>
            <a:endParaRPr sz="1200">
              <a:latin typeface="Times New Roman"/>
              <a:cs typeface="Times New Roman"/>
            </a:endParaRPr>
          </a:p>
          <a:p>
            <a:pPr marL="495300">
              <a:lnSpc>
                <a:spcPct val="100000"/>
              </a:lnSpc>
              <a:spcBef>
                <a:spcPts val="133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(114.7) 10:6.6 </a:t>
            </a:r>
            <a:r>
              <a:rPr sz="1200" dirty="0">
                <a:latin typeface="Times New Roman"/>
                <a:cs typeface="Times New Roman"/>
              </a:rPr>
              <a:t>1. </a:t>
            </a:r>
            <a:r>
              <a:rPr sz="1200" spc="-5" dirty="0">
                <a:latin typeface="Times New Roman"/>
                <a:cs typeface="Times New Roman"/>
              </a:rPr>
              <a:t>Segreti Trinitizzati della</a:t>
            </a:r>
            <a:r>
              <a:rPr sz="1200" spc="-1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Supremazia.</a:t>
            </a:r>
            <a:endParaRPr sz="1200">
              <a:latin typeface="Times New Roman"/>
              <a:cs typeface="Times New Roman"/>
            </a:endParaRPr>
          </a:p>
          <a:p>
            <a:pPr marL="495300">
              <a:lnSpc>
                <a:spcPct val="100000"/>
              </a:lnSpc>
              <a:spcBef>
                <a:spcPts val="134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(114.8) 10:6.7 </a:t>
            </a:r>
            <a:r>
              <a:rPr sz="1200" dirty="0">
                <a:latin typeface="Times New Roman"/>
                <a:cs typeface="Times New Roman"/>
              </a:rPr>
              <a:t>2. </a:t>
            </a:r>
            <a:r>
              <a:rPr sz="1200" spc="-5" dirty="0">
                <a:latin typeface="Times New Roman"/>
                <a:cs typeface="Times New Roman"/>
              </a:rPr>
              <a:t>Eterni dei</a:t>
            </a:r>
            <a:r>
              <a:rPr sz="1200" spc="-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Giorni.</a:t>
            </a:r>
            <a:endParaRPr sz="1200">
              <a:latin typeface="Times New Roman"/>
              <a:cs typeface="Times New Roman"/>
            </a:endParaRPr>
          </a:p>
          <a:p>
            <a:pPr marL="495300">
              <a:lnSpc>
                <a:spcPct val="100000"/>
              </a:lnSpc>
              <a:spcBef>
                <a:spcPts val="134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(114.9) 10:6.8 </a:t>
            </a:r>
            <a:r>
              <a:rPr sz="1200" dirty="0">
                <a:latin typeface="Times New Roman"/>
                <a:cs typeface="Times New Roman"/>
              </a:rPr>
              <a:t>3. Antichi </a:t>
            </a:r>
            <a:r>
              <a:rPr sz="1200" spc="-5" dirty="0">
                <a:latin typeface="Times New Roman"/>
                <a:cs typeface="Times New Roman"/>
              </a:rPr>
              <a:t>dei</a:t>
            </a:r>
            <a:r>
              <a:rPr sz="1200" spc="-1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Giorni.</a:t>
            </a:r>
            <a:endParaRPr sz="1200">
              <a:latin typeface="Times New Roman"/>
              <a:cs typeface="Times New Roman"/>
            </a:endParaRPr>
          </a:p>
          <a:p>
            <a:pPr marL="495300">
              <a:lnSpc>
                <a:spcPct val="100000"/>
              </a:lnSpc>
              <a:spcBef>
                <a:spcPts val="133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(114.10) 10:6.9 </a:t>
            </a:r>
            <a:r>
              <a:rPr sz="1200" dirty="0">
                <a:latin typeface="Times New Roman"/>
                <a:cs typeface="Times New Roman"/>
              </a:rPr>
              <a:t>4. </a:t>
            </a:r>
            <a:r>
              <a:rPr sz="1200" spc="-5" dirty="0">
                <a:latin typeface="Times New Roman"/>
                <a:cs typeface="Times New Roman"/>
              </a:rPr>
              <a:t>Perfezioni dei</a:t>
            </a:r>
            <a:r>
              <a:rPr sz="1200" spc="-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Giorni.</a:t>
            </a:r>
            <a:endParaRPr sz="1200">
              <a:latin typeface="Times New Roman"/>
              <a:cs typeface="Times New Roman"/>
            </a:endParaRPr>
          </a:p>
          <a:p>
            <a:pPr marL="495300">
              <a:lnSpc>
                <a:spcPct val="100000"/>
              </a:lnSpc>
              <a:spcBef>
                <a:spcPts val="134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(114.11) 10:6.10 </a:t>
            </a:r>
            <a:r>
              <a:rPr sz="1200" dirty="0">
                <a:latin typeface="Times New Roman"/>
                <a:cs typeface="Times New Roman"/>
              </a:rPr>
              <a:t>5. </a:t>
            </a:r>
            <a:r>
              <a:rPr sz="1200" spc="-5" dirty="0">
                <a:latin typeface="Times New Roman"/>
                <a:cs typeface="Times New Roman"/>
              </a:rPr>
              <a:t>Recenti dei</a:t>
            </a:r>
            <a:r>
              <a:rPr sz="1200" spc="-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Giorni.</a:t>
            </a:r>
            <a:endParaRPr sz="1200">
              <a:latin typeface="Times New Roman"/>
              <a:cs typeface="Times New Roman"/>
            </a:endParaRPr>
          </a:p>
          <a:p>
            <a:pPr marL="495300">
              <a:lnSpc>
                <a:spcPct val="100000"/>
              </a:lnSpc>
              <a:spcBef>
                <a:spcPts val="134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(114.12) 10:6.11 </a:t>
            </a:r>
            <a:r>
              <a:rPr sz="1200" dirty="0">
                <a:latin typeface="Times New Roman"/>
                <a:cs typeface="Times New Roman"/>
              </a:rPr>
              <a:t>6. </a:t>
            </a:r>
            <a:r>
              <a:rPr sz="1200" spc="-5" dirty="0">
                <a:latin typeface="Times New Roman"/>
                <a:cs typeface="Times New Roman"/>
              </a:rPr>
              <a:t>Unioni </a:t>
            </a:r>
            <a:r>
              <a:rPr sz="1200" dirty="0">
                <a:latin typeface="Times New Roman"/>
                <a:cs typeface="Times New Roman"/>
              </a:rPr>
              <a:t>dei</a:t>
            </a:r>
            <a:r>
              <a:rPr sz="1200" spc="-1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Giorni.</a:t>
            </a:r>
            <a:endParaRPr sz="1200">
              <a:latin typeface="Times New Roman"/>
              <a:cs typeface="Times New Roman"/>
            </a:endParaRPr>
          </a:p>
          <a:p>
            <a:pPr marL="495300">
              <a:lnSpc>
                <a:spcPct val="100000"/>
              </a:lnSpc>
              <a:spcBef>
                <a:spcPts val="133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(114.13) 10:6.12 </a:t>
            </a:r>
            <a:r>
              <a:rPr sz="1200" dirty="0">
                <a:latin typeface="Times New Roman"/>
                <a:cs typeface="Times New Roman"/>
              </a:rPr>
              <a:t>7. </a:t>
            </a:r>
            <a:r>
              <a:rPr sz="1200" spc="-5" dirty="0">
                <a:latin typeface="Times New Roman"/>
                <a:cs typeface="Times New Roman"/>
              </a:rPr>
              <a:t>Fedeli dei</a:t>
            </a:r>
            <a:r>
              <a:rPr sz="1200" spc="-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Giorni.</a:t>
            </a:r>
            <a:endParaRPr sz="1200">
              <a:latin typeface="Times New Roman"/>
              <a:cs typeface="Times New Roman"/>
            </a:endParaRPr>
          </a:p>
          <a:p>
            <a:pPr marL="495300">
              <a:lnSpc>
                <a:spcPct val="100000"/>
              </a:lnSpc>
              <a:spcBef>
                <a:spcPts val="134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(114.14) 10:6.13 </a:t>
            </a:r>
            <a:r>
              <a:rPr sz="1200" dirty="0">
                <a:latin typeface="Times New Roman"/>
                <a:cs typeface="Times New Roman"/>
              </a:rPr>
              <a:t>8. </a:t>
            </a:r>
            <a:r>
              <a:rPr sz="1200" spc="-5" dirty="0">
                <a:latin typeface="Times New Roman"/>
                <a:cs typeface="Times New Roman"/>
              </a:rPr>
              <a:t>Perfettori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-204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Saggezza.</a:t>
            </a:r>
            <a:endParaRPr sz="1200">
              <a:latin typeface="Times New Roman"/>
              <a:cs typeface="Times New Roman"/>
            </a:endParaRPr>
          </a:p>
          <a:p>
            <a:pPr marL="495300">
              <a:lnSpc>
                <a:spcPct val="100000"/>
              </a:lnSpc>
              <a:spcBef>
                <a:spcPts val="133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(114.15) 10:6.14 </a:t>
            </a:r>
            <a:r>
              <a:rPr sz="1200" dirty="0">
                <a:latin typeface="Times New Roman"/>
                <a:cs typeface="Times New Roman"/>
              </a:rPr>
              <a:t>9. </a:t>
            </a:r>
            <a:r>
              <a:rPr sz="1200" spc="-5" dirty="0">
                <a:latin typeface="Times New Roman"/>
                <a:cs typeface="Times New Roman"/>
              </a:rPr>
              <a:t>Consiglieri</a:t>
            </a:r>
            <a:r>
              <a:rPr sz="1200" spc="-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Divini.</a:t>
            </a:r>
            <a:endParaRPr sz="1200">
              <a:latin typeface="Times New Roman"/>
              <a:cs typeface="Times New Roman"/>
            </a:endParaRPr>
          </a:p>
          <a:p>
            <a:pPr marL="495300">
              <a:lnSpc>
                <a:spcPct val="100000"/>
              </a:lnSpc>
              <a:spcBef>
                <a:spcPts val="135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(114.16) 10:6.15 </a:t>
            </a:r>
            <a:r>
              <a:rPr sz="1200" dirty="0">
                <a:latin typeface="Times New Roman"/>
                <a:cs typeface="Times New Roman"/>
              </a:rPr>
              <a:t>10. </a:t>
            </a:r>
            <a:r>
              <a:rPr sz="1200" spc="-5" dirty="0">
                <a:latin typeface="Times New Roman"/>
                <a:cs typeface="Times New Roman"/>
              </a:rPr>
              <a:t>Censori</a:t>
            </a:r>
            <a:r>
              <a:rPr sz="1200" spc="-204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Universali.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2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528319" y="472186"/>
            <a:ext cx="8086090" cy="4094479"/>
          </a:xfrm>
          <a:prstGeom prst="rect">
            <a:avLst/>
          </a:prstGeom>
        </p:spPr>
        <p:txBody>
          <a:bodyPr vert="horz" wrap="square" lIns="0" tIns="5524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434"/>
              </a:spcBef>
            </a:pPr>
            <a:r>
              <a:rPr sz="1200" spc="-5" dirty="0">
                <a:latin typeface="Times New Roman"/>
                <a:cs typeface="Times New Roman"/>
                <a:hlinkClick r:id="rId2" action="ppaction://hlinksldjump"/>
              </a:rPr>
              <a:t>TITOLI </a:t>
            </a:r>
            <a:r>
              <a:rPr sz="1200" dirty="0">
                <a:latin typeface="Times New Roman"/>
                <a:cs typeface="Times New Roman"/>
                <a:hlinkClick r:id="rId2" action="ppaction://hlinksldjump"/>
              </a:rPr>
              <a:t>E AUTORI................................................................................................................................................................................</a:t>
            </a:r>
            <a:r>
              <a:rPr sz="1200" spc="-75" dirty="0">
                <a:latin typeface="Times New Roman"/>
                <a:cs typeface="Times New Roman"/>
                <a:hlinkClick r:id="rId2" action="ppaction://hlinksldjump"/>
              </a:rPr>
              <a:t> </a:t>
            </a:r>
            <a:r>
              <a:rPr sz="1200" dirty="0">
                <a:latin typeface="Times New Roman"/>
                <a:cs typeface="Times New Roman"/>
                <a:hlinkClick r:id="rId2" action="ppaction://hlinksldjump"/>
              </a:rPr>
              <a:t>4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335"/>
              </a:spcBef>
            </a:pPr>
            <a:r>
              <a:rPr sz="1200" spc="-5" dirty="0">
                <a:latin typeface="Times New Roman"/>
                <a:cs typeface="Times New Roman"/>
                <a:hlinkClick r:id="rId3" action="ppaction://hlinksldjump"/>
              </a:rPr>
              <a:t>INTRODUZIONE </a:t>
            </a:r>
            <a:r>
              <a:rPr sz="1200" dirty="0">
                <a:latin typeface="Times New Roman"/>
                <a:cs typeface="Times New Roman"/>
                <a:hlinkClick r:id="rId3" action="ppaction://hlinksldjump"/>
              </a:rPr>
              <a:t>..................................................................................................................................................................................</a:t>
            </a:r>
            <a:r>
              <a:rPr sz="1200" spc="-200" dirty="0">
                <a:latin typeface="Times New Roman"/>
                <a:cs typeface="Times New Roman"/>
                <a:hlinkClick r:id="rId3" action="ppaction://hlinksldjump"/>
              </a:rPr>
              <a:t> </a:t>
            </a:r>
            <a:r>
              <a:rPr sz="1200" dirty="0">
                <a:latin typeface="Times New Roman"/>
                <a:cs typeface="Times New Roman"/>
                <a:hlinkClick r:id="rId3" action="ppaction://hlinksldjump"/>
              </a:rPr>
              <a:t>6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335"/>
              </a:spcBef>
            </a:pPr>
            <a:r>
              <a:rPr sz="1200" dirty="0">
                <a:latin typeface="Times New Roman"/>
                <a:cs typeface="Times New Roman"/>
                <a:hlinkClick r:id="rId4" action="ppaction://hlinksldjump"/>
              </a:rPr>
              <a:t>ATTESTAZIONE.................................................................................................................................................................................</a:t>
            </a:r>
            <a:r>
              <a:rPr sz="1200" spc="-185" dirty="0">
                <a:latin typeface="Times New Roman"/>
                <a:cs typeface="Times New Roman"/>
                <a:hlinkClick r:id="rId4" action="ppaction://hlinksldjump"/>
              </a:rPr>
              <a:t> </a:t>
            </a:r>
            <a:r>
              <a:rPr sz="1200" dirty="0">
                <a:latin typeface="Times New Roman"/>
                <a:cs typeface="Times New Roman"/>
                <a:hlinkClick r:id="rId4" action="ppaction://hlinksldjump"/>
              </a:rPr>
              <a:t>37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350"/>
              </a:spcBef>
            </a:pPr>
            <a:r>
              <a:rPr sz="1200" spc="-5" dirty="0">
                <a:latin typeface="Times New Roman"/>
                <a:cs typeface="Times New Roman"/>
                <a:hlinkClick r:id="rId5" action="ppaction://hlinksldjump"/>
              </a:rPr>
              <a:t>Fascicolo </a:t>
            </a:r>
            <a:r>
              <a:rPr sz="1200" dirty="0">
                <a:latin typeface="Times New Roman"/>
                <a:cs typeface="Times New Roman"/>
                <a:hlinkClick r:id="rId5" action="ppaction://hlinksldjump"/>
              </a:rPr>
              <a:t>1: </a:t>
            </a:r>
            <a:r>
              <a:rPr sz="1200" spc="-10" dirty="0">
                <a:latin typeface="Times New Roman"/>
                <a:cs typeface="Times New Roman"/>
                <a:hlinkClick r:id="rId5" action="ppaction://hlinksldjump"/>
              </a:rPr>
              <a:t>Il </a:t>
            </a:r>
            <a:r>
              <a:rPr sz="1200" dirty="0">
                <a:latin typeface="Times New Roman"/>
                <a:cs typeface="Times New Roman"/>
                <a:hlinkClick r:id="rId5" action="ppaction://hlinksldjump"/>
              </a:rPr>
              <a:t>Padre </a:t>
            </a:r>
            <a:r>
              <a:rPr sz="1200" spc="-5" dirty="0">
                <a:latin typeface="Times New Roman"/>
                <a:cs typeface="Times New Roman"/>
                <a:hlinkClick r:id="rId5" action="ppaction://hlinksldjump"/>
              </a:rPr>
              <a:t>Universale </a:t>
            </a:r>
            <a:r>
              <a:rPr sz="1200" dirty="0">
                <a:latin typeface="Times New Roman"/>
                <a:cs typeface="Times New Roman"/>
                <a:hlinkClick r:id="rId5" action="ppaction://hlinksldjump"/>
              </a:rPr>
              <a:t>...........................................................................................................................................................</a:t>
            </a:r>
            <a:r>
              <a:rPr sz="1200" spc="-229" dirty="0">
                <a:latin typeface="Times New Roman"/>
                <a:cs typeface="Times New Roman"/>
                <a:hlinkClick r:id="rId5" action="ppaction://hlinksldjump"/>
              </a:rPr>
              <a:t> </a:t>
            </a:r>
            <a:r>
              <a:rPr sz="1200" dirty="0">
                <a:latin typeface="Times New Roman"/>
                <a:cs typeface="Times New Roman"/>
                <a:hlinkClick r:id="rId5" action="ppaction://hlinksldjump"/>
              </a:rPr>
              <a:t>39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335"/>
              </a:spcBef>
            </a:pPr>
            <a:r>
              <a:rPr sz="1200" spc="-5" dirty="0">
                <a:latin typeface="Times New Roman"/>
                <a:cs typeface="Times New Roman"/>
                <a:hlinkClick r:id="rId6" action="ppaction://hlinksldjump"/>
              </a:rPr>
              <a:t>Fascicolo </a:t>
            </a:r>
            <a:r>
              <a:rPr sz="1200" dirty="0">
                <a:latin typeface="Times New Roman"/>
                <a:cs typeface="Times New Roman"/>
                <a:hlinkClick r:id="rId6" action="ppaction://hlinksldjump"/>
              </a:rPr>
              <a:t>2: </a:t>
            </a:r>
            <a:r>
              <a:rPr sz="1200" spc="-10" dirty="0">
                <a:latin typeface="Times New Roman"/>
                <a:cs typeface="Times New Roman"/>
                <a:hlinkClick r:id="rId6" action="ppaction://hlinksldjump"/>
              </a:rPr>
              <a:t>La </a:t>
            </a:r>
            <a:r>
              <a:rPr sz="1200" spc="-5" dirty="0">
                <a:latin typeface="Times New Roman"/>
                <a:cs typeface="Times New Roman"/>
                <a:hlinkClick r:id="rId6" action="ppaction://hlinksldjump"/>
              </a:rPr>
              <a:t>natura </a:t>
            </a:r>
            <a:r>
              <a:rPr sz="1200" dirty="0">
                <a:latin typeface="Times New Roman"/>
                <a:cs typeface="Times New Roman"/>
                <a:hlinkClick r:id="rId6" action="ppaction://hlinksldjump"/>
              </a:rPr>
              <a:t>di Dio................................................................................................................................................................</a:t>
            </a:r>
            <a:r>
              <a:rPr sz="1200" spc="-85" dirty="0">
                <a:latin typeface="Times New Roman"/>
                <a:cs typeface="Times New Roman"/>
                <a:hlinkClick r:id="rId6" action="ppaction://hlinksldjump"/>
              </a:rPr>
              <a:t> </a:t>
            </a:r>
            <a:r>
              <a:rPr sz="1200" dirty="0">
                <a:latin typeface="Times New Roman"/>
                <a:cs typeface="Times New Roman"/>
                <a:hlinkClick r:id="rId6" action="ppaction://hlinksldjump"/>
              </a:rPr>
              <a:t>58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340"/>
              </a:spcBef>
            </a:pPr>
            <a:r>
              <a:rPr sz="1200" spc="-5" dirty="0">
                <a:latin typeface="Times New Roman"/>
                <a:cs typeface="Times New Roman"/>
                <a:hlinkClick r:id="rId7" action="ppaction://hlinksldjump"/>
              </a:rPr>
              <a:t>Fascicolo </a:t>
            </a:r>
            <a:r>
              <a:rPr sz="1200" dirty="0">
                <a:latin typeface="Times New Roman"/>
                <a:cs typeface="Times New Roman"/>
                <a:hlinkClick r:id="rId7" action="ppaction://hlinksldjump"/>
              </a:rPr>
              <a:t>3: </a:t>
            </a:r>
            <a:r>
              <a:rPr sz="1200" spc="-5" dirty="0">
                <a:latin typeface="Times New Roman"/>
                <a:cs typeface="Times New Roman"/>
                <a:hlinkClick r:id="rId7" action="ppaction://hlinksldjump"/>
              </a:rPr>
              <a:t>Gli attributi </a:t>
            </a:r>
            <a:r>
              <a:rPr sz="1200" dirty="0">
                <a:latin typeface="Times New Roman"/>
                <a:cs typeface="Times New Roman"/>
                <a:hlinkClick r:id="rId7" action="ppaction://hlinksldjump"/>
              </a:rPr>
              <a:t>di </a:t>
            </a:r>
            <a:r>
              <a:rPr sz="1200" spc="-5" dirty="0">
                <a:latin typeface="Times New Roman"/>
                <a:cs typeface="Times New Roman"/>
                <a:hlinkClick r:id="rId7" action="ppaction://hlinksldjump"/>
              </a:rPr>
              <a:t>Dio </a:t>
            </a:r>
            <a:r>
              <a:rPr sz="1200" dirty="0">
                <a:latin typeface="Times New Roman"/>
                <a:cs typeface="Times New Roman"/>
                <a:hlinkClick r:id="rId7" action="ppaction://hlinksldjump"/>
              </a:rPr>
              <a:t>............................................................................................................................................................</a:t>
            </a:r>
            <a:r>
              <a:rPr sz="1200" spc="-225" dirty="0">
                <a:latin typeface="Times New Roman"/>
                <a:cs typeface="Times New Roman"/>
                <a:hlinkClick r:id="rId7" action="ppaction://hlinksldjump"/>
              </a:rPr>
              <a:t> </a:t>
            </a:r>
            <a:r>
              <a:rPr sz="1200" dirty="0">
                <a:latin typeface="Times New Roman"/>
                <a:cs typeface="Times New Roman"/>
                <a:hlinkClick r:id="rId7" action="ppaction://hlinksldjump"/>
              </a:rPr>
              <a:t>77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345"/>
              </a:spcBef>
            </a:pPr>
            <a:r>
              <a:rPr sz="1200" spc="-5" dirty="0">
                <a:latin typeface="Times New Roman"/>
                <a:cs typeface="Times New Roman"/>
                <a:hlinkClick r:id="rId8" action="ppaction://hlinksldjump"/>
              </a:rPr>
              <a:t>Fascicolo </a:t>
            </a:r>
            <a:r>
              <a:rPr sz="1200" dirty="0">
                <a:latin typeface="Times New Roman"/>
                <a:cs typeface="Times New Roman"/>
                <a:hlinkClick r:id="rId8" action="ppaction://hlinksldjump"/>
              </a:rPr>
              <a:t>4: </a:t>
            </a:r>
            <a:r>
              <a:rPr sz="1200" spc="-5" dirty="0">
                <a:latin typeface="Times New Roman"/>
                <a:cs typeface="Times New Roman"/>
                <a:hlinkClick r:id="rId8" action="ppaction://hlinksldjump"/>
              </a:rPr>
              <a:t>Relazione </a:t>
            </a:r>
            <a:r>
              <a:rPr sz="1200" dirty="0">
                <a:latin typeface="Times New Roman"/>
                <a:cs typeface="Times New Roman"/>
                <a:hlinkClick r:id="rId8" action="ppaction://hlinksldjump"/>
              </a:rPr>
              <a:t>di </a:t>
            </a:r>
            <a:r>
              <a:rPr sz="1200" spc="-5" dirty="0">
                <a:latin typeface="Times New Roman"/>
                <a:cs typeface="Times New Roman"/>
                <a:hlinkClick r:id="rId8" action="ppaction://hlinksldjump"/>
              </a:rPr>
              <a:t>Dio con l’Universo </a:t>
            </a:r>
            <a:r>
              <a:rPr sz="1200" dirty="0">
                <a:latin typeface="Times New Roman"/>
                <a:cs typeface="Times New Roman"/>
                <a:hlinkClick r:id="rId8" action="ppaction://hlinksldjump"/>
              </a:rPr>
              <a:t>......................................................................................................................................</a:t>
            </a:r>
            <a:r>
              <a:rPr sz="1200" spc="-225" dirty="0">
                <a:latin typeface="Times New Roman"/>
                <a:cs typeface="Times New Roman"/>
                <a:hlinkClick r:id="rId8" action="ppaction://hlinksldjump"/>
              </a:rPr>
              <a:t> </a:t>
            </a:r>
            <a:r>
              <a:rPr sz="1200" dirty="0">
                <a:latin typeface="Times New Roman"/>
                <a:cs typeface="Times New Roman"/>
                <a:hlinkClick r:id="rId8" action="ppaction://hlinksldjump"/>
              </a:rPr>
              <a:t>95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340"/>
              </a:spcBef>
            </a:pPr>
            <a:r>
              <a:rPr sz="1200" spc="-5" dirty="0">
                <a:latin typeface="Times New Roman"/>
                <a:cs typeface="Times New Roman"/>
                <a:hlinkClick r:id="rId9" action="ppaction://hlinksldjump"/>
              </a:rPr>
              <a:t>Fascicolo </a:t>
            </a:r>
            <a:r>
              <a:rPr sz="1200" dirty="0">
                <a:latin typeface="Times New Roman"/>
                <a:cs typeface="Times New Roman"/>
                <a:hlinkClick r:id="rId9" action="ppaction://hlinksldjump"/>
              </a:rPr>
              <a:t>5: </a:t>
            </a:r>
            <a:r>
              <a:rPr sz="1200" spc="-5" dirty="0">
                <a:latin typeface="Times New Roman"/>
                <a:cs typeface="Times New Roman"/>
                <a:hlinkClick r:id="rId9" action="ppaction://hlinksldjump"/>
              </a:rPr>
              <a:t>Relazione </a:t>
            </a:r>
            <a:r>
              <a:rPr sz="1200" dirty="0">
                <a:latin typeface="Times New Roman"/>
                <a:cs typeface="Times New Roman"/>
                <a:hlinkClick r:id="rId9" action="ppaction://hlinksldjump"/>
              </a:rPr>
              <a:t>di </a:t>
            </a:r>
            <a:r>
              <a:rPr sz="1200" spc="-5" dirty="0">
                <a:latin typeface="Times New Roman"/>
                <a:cs typeface="Times New Roman"/>
                <a:hlinkClick r:id="rId9" action="ppaction://hlinksldjump"/>
              </a:rPr>
              <a:t>Dio con </a:t>
            </a:r>
            <a:r>
              <a:rPr sz="1200" dirty="0">
                <a:latin typeface="Times New Roman"/>
                <a:cs typeface="Times New Roman"/>
                <a:hlinkClick r:id="rId9" action="ppaction://hlinksldjump"/>
              </a:rPr>
              <a:t>l’individuo ...................................................................................................................................</a:t>
            </a:r>
            <a:r>
              <a:rPr sz="1200" spc="-175" dirty="0">
                <a:latin typeface="Times New Roman"/>
                <a:cs typeface="Times New Roman"/>
                <a:hlinkClick r:id="rId9" action="ppaction://hlinksldjump"/>
              </a:rPr>
              <a:t> </a:t>
            </a:r>
            <a:r>
              <a:rPr sz="1200" dirty="0">
                <a:latin typeface="Times New Roman"/>
                <a:cs typeface="Times New Roman"/>
                <a:hlinkClick r:id="rId9" action="ppaction://hlinksldjump"/>
              </a:rPr>
              <a:t>108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335"/>
              </a:spcBef>
            </a:pPr>
            <a:r>
              <a:rPr sz="1200" spc="-5" dirty="0">
                <a:latin typeface="Times New Roman"/>
                <a:cs typeface="Times New Roman"/>
                <a:hlinkClick r:id="rId10" action="ppaction://hlinksldjump"/>
              </a:rPr>
              <a:t>Fascicolo </a:t>
            </a:r>
            <a:r>
              <a:rPr sz="1200" dirty="0">
                <a:latin typeface="Times New Roman"/>
                <a:cs typeface="Times New Roman"/>
                <a:hlinkClick r:id="rId10" action="ppaction://hlinksldjump"/>
              </a:rPr>
              <a:t>6: </a:t>
            </a:r>
            <a:r>
              <a:rPr sz="1200" spc="-10" dirty="0">
                <a:latin typeface="Times New Roman"/>
                <a:cs typeface="Times New Roman"/>
                <a:hlinkClick r:id="rId10" action="ppaction://hlinksldjump"/>
              </a:rPr>
              <a:t>Il </a:t>
            </a:r>
            <a:r>
              <a:rPr sz="1200" spc="-5" dirty="0">
                <a:latin typeface="Times New Roman"/>
                <a:cs typeface="Times New Roman"/>
                <a:hlinkClick r:id="rId10" action="ppaction://hlinksldjump"/>
              </a:rPr>
              <a:t>Figlio Eterno </a:t>
            </a:r>
            <a:r>
              <a:rPr sz="1200" dirty="0">
                <a:latin typeface="Times New Roman"/>
                <a:cs typeface="Times New Roman"/>
                <a:hlinkClick r:id="rId10" action="ppaction://hlinksldjump"/>
              </a:rPr>
              <a:t>...............................................................................................................................................................</a:t>
            </a:r>
            <a:r>
              <a:rPr sz="1200" spc="-165" dirty="0">
                <a:latin typeface="Times New Roman"/>
                <a:cs typeface="Times New Roman"/>
                <a:hlinkClick r:id="rId10" action="ppaction://hlinksldjump"/>
              </a:rPr>
              <a:t> </a:t>
            </a:r>
            <a:r>
              <a:rPr sz="1200" dirty="0">
                <a:latin typeface="Times New Roman"/>
                <a:cs typeface="Times New Roman"/>
                <a:hlinkClick r:id="rId10" action="ppaction://hlinksldjump"/>
              </a:rPr>
              <a:t>126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335"/>
              </a:spcBef>
            </a:pPr>
            <a:r>
              <a:rPr sz="1200" spc="-5" dirty="0">
                <a:latin typeface="Times New Roman"/>
                <a:cs typeface="Times New Roman"/>
                <a:hlinkClick r:id="rId11" action="ppaction://hlinksldjump"/>
              </a:rPr>
              <a:t>Fascicolo </a:t>
            </a:r>
            <a:r>
              <a:rPr sz="1200" dirty="0">
                <a:latin typeface="Times New Roman"/>
                <a:cs typeface="Times New Roman"/>
                <a:hlinkClick r:id="rId11" action="ppaction://hlinksldjump"/>
              </a:rPr>
              <a:t>7: </a:t>
            </a:r>
            <a:r>
              <a:rPr sz="1200" spc="-5" dirty="0">
                <a:latin typeface="Times New Roman"/>
                <a:cs typeface="Times New Roman"/>
                <a:hlinkClick r:id="rId11" action="ppaction://hlinksldjump"/>
              </a:rPr>
              <a:t>Relazione </a:t>
            </a:r>
            <a:r>
              <a:rPr sz="1200" dirty="0">
                <a:latin typeface="Times New Roman"/>
                <a:cs typeface="Times New Roman"/>
                <a:hlinkClick r:id="rId11" action="ppaction://hlinksldjump"/>
              </a:rPr>
              <a:t>del </a:t>
            </a:r>
            <a:r>
              <a:rPr sz="1200" spc="-5" dirty="0">
                <a:latin typeface="Times New Roman"/>
                <a:cs typeface="Times New Roman"/>
                <a:hlinkClick r:id="rId11" action="ppaction://hlinksldjump"/>
              </a:rPr>
              <a:t>Figlio Eterno con l’Universo </a:t>
            </a:r>
            <a:r>
              <a:rPr sz="1200" dirty="0">
                <a:latin typeface="Times New Roman"/>
                <a:cs typeface="Times New Roman"/>
                <a:hlinkClick r:id="rId11" action="ppaction://hlinksldjump"/>
              </a:rPr>
              <a:t>...................................................................................................................</a:t>
            </a:r>
            <a:r>
              <a:rPr sz="1200" spc="-175" dirty="0">
                <a:latin typeface="Times New Roman"/>
                <a:cs typeface="Times New Roman"/>
                <a:hlinkClick r:id="rId11" action="ppaction://hlinksldjump"/>
              </a:rPr>
              <a:t> </a:t>
            </a:r>
            <a:r>
              <a:rPr sz="1200" dirty="0">
                <a:latin typeface="Times New Roman"/>
                <a:cs typeface="Times New Roman"/>
                <a:hlinkClick r:id="rId11" action="ppaction://hlinksldjump"/>
              </a:rPr>
              <a:t>140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350"/>
              </a:spcBef>
            </a:pPr>
            <a:r>
              <a:rPr sz="1200" spc="-5" dirty="0">
                <a:latin typeface="Times New Roman"/>
                <a:cs typeface="Times New Roman"/>
                <a:hlinkClick r:id="rId12" action="ppaction://hlinksldjump"/>
              </a:rPr>
              <a:t>Fascicolo </a:t>
            </a:r>
            <a:r>
              <a:rPr sz="1200" dirty="0">
                <a:latin typeface="Times New Roman"/>
                <a:cs typeface="Times New Roman"/>
                <a:hlinkClick r:id="rId12" action="ppaction://hlinksldjump"/>
              </a:rPr>
              <a:t>8: </a:t>
            </a:r>
            <a:r>
              <a:rPr sz="1200" spc="-10" dirty="0">
                <a:latin typeface="Times New Roman"/>
                <a:cs typeface="Times New Roman"/>
                <a:hlinkClick r:id="rId12" action="ppaction://hlinksldjump"/>
              </a:rPr>
              <a:t>Lo </a:t>
            </a:r>
            <a:r>
              <a:rPr sz="1200" dirty="0">
                <a:latin typeface="Times New Roman"/>
                <a:cs typeface="Times New Roman"/>
                <a:hlinkClick r:id="rId12" action="ppaction://hlinksldjump"/>
              </a:rPr>
              <a:t>Spirito Infinito...........................................................................................................................................................</a:t>
            </a:r>
            <a:r>
              <a:rPr sz="1200" spc="-125" dirty="0">
                <a:latin typeface="Times New Roman"/>
                <a:cs typeface="Times New Roman"/>
                <a:hlinkClick r:id="rId12" action="ppaction://hlinksldjump"/>
              </a:rPr>
              <a:t> </a:t>
            </a:r>
            <a:r>
              <a:rPr sz="1200" dirty="0">
                <a:latin typeface="Times New Roman"/>
                <a:cs typeface="Times New Roman"/>
                <a:hlinkClick r:id="rId12" action="ppaction://hlinksldjump"/>
              </a:rPr>
              <a:t>155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335"/>
              </a:spcBef>
            </a:pPr>
            <a:r>
              <a:rPr sz="1200" spc="-5" dirty="0">
                <a:latin typeface="Times New Roman"/>
                <a:cs typeface="Times New Roman"/>
                <a:hlinkClick r:id="rId13" action="ppaction://hlinksldjump"/>
              </a:rPr>
              <a:t>Fascicolo </a:t>
            </a:r>
            <a:r>
              <a:rPr sz="1200" dirty="0">
                <a:latin typeface="Times New Roman"/>
                <a:cs typeface="Times New Roman"/>
                <a:hlinkClick r:id="rId13" action="ppaction://hlinksldjump"/>
              </a:rPr>
              <a:t>9: </a:t>
            </a:r>
            <a:r>
              <a:rPr sz="1200" spc="-5" dirty="0">
                <a:latin typeface="Times New Roman"/>
                <a:cs typeface="Times New Roman"/>
                <a:hlinkClick r:id="rId13" action="ppaction://hlinksldjump"/>
              </a:rPr>
              <a:t>Relazione </a:t>
            </a:r>
            <a:r>
              <a:rPr sz="1200" dirty="0">
                <a:latin typeface="Times New Roman"/>
                <a:cs typeface="Times New Roman"/>
                <a:hlinkClick r:id="rId13" action="ppaction://hlinksldjump"/>
              </a:rPr>
              <a:t>dello Spirito </a:t>
            </a:r>
            <a:r>
              <a:rPr sz="1200" spc="-5" dirty="0">
                <a:latin typeface="Times New Roman"/>
                <a:cs typeface="Times New Roman"/>
                <a:hlinkClick r:id="rId13" action="ppaction://hlinksldjump"/>
              </a:rPr>
              <a:t>Infinito </a:t>
            </a:r>
            <a:r>
              <a:rPr sz="1200" dirty="0">
                <a:latin typeface="Times New Roman"/>
                <a:cs typeface="Times New Roman"/>
                <a:hlinkClick r:id="rId13" action="ppaction://hlinksldjump"/>
              </a:rPr>
              <a:t>con </a:t>
            </a:r>
            <a:r>
              <a:rPr sz="1200" spc="-5" dirty="0">
                <a:latin typeface="Times New Roman"/>
                <a:cs typeface="Times New Roman"/>
                <a:hlinkClick r:id="rId13" action="ppaction://hlinksldjump"/>
              </a:rPr>
              <a:t>l’Universo </a:t>
            </a:r>
            <a:r>
              <a:rPr sz="1200" dirty="0">
                <a:latin typeface="Times New Roman"/>
                <a:cs typeface="Times New Roman"/>
                <a:hlinkClick r:id="rId13" action="ppaction://hlinksldjump"/>
              </a:rPr>
              <a:t>.............................................................................................................</a:t>
            </a:r>
            <a:r>
              <a:rPr sz="1200" spc="-170" dirty="0">
                <a:latin typeface="Times New Roman"/>
                <a:cs typeface="Times New Roman"/>
                <a:hlinkClick r:id="rId13" action="ppaction://hlinksldjump"/>
              </a:rPr>
              <a:t> </a:t>
            </a:r>
            <a:r>
              <a:rPr sz="1200" dirty="0">
                <a:latin typeface="Times New Roman"/>
                <a:cs typeface="Times New Roman"/>
                <a:hlinkClick r:id="rId13" action="ppaction://hlinksldjump"/>
              </a:rPr>
              <a:t>169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335"/>
              </a:spcBef>
            </a:pPr>
            <a:r>
              <a:rPr sz="1200" spc="-5" dirty="0">
                <a:latin typeface="Times New Roman"/>
                <a:cs typeface="Times New Roman"/>
                <a:hlinkClick r:id="rId14" action="ppaction://hlinksldjump"/>
              </a:rPr>
              <a:t>Fascicolo </a:t>
            </a:r>
            <a:r>
              <a:rPr sz="1200" dirty="0">
                <a:latin typeface="Times New Roman"/>
                <a:cs typeface="Times New Roman"/>
                <a:hlinkClick r:id="rId14" action="ppaction://hlinksldjump"/>
              </a:rPr>
              <a:t>10: </a:t>
            </a:r>
            <a:r>
              <a:rPr sz="1200" spc="-10" dirty="0">
                <a:latin typeface="Times New Roman"/>
                <a:cs typeface="Times New Roman"/>
                <a:hlinkClick r:id="rId14" action="ppaction://hlinksldjump"/>
              </a:rPr>
              <a:t>La </a:t>
            </a:r>
            <a:r>
              <a:rPr sz="1200" spc="-5" dirty="0">
                <a:latin typeface="Times New Roman"/>
                <a:cs typeface="Times New Roman"/>
                <a:hlinkClick r:id="rId14" action="ppaction://hlinksldjump"/>
              </a:rPr>
              <a:t>Trinità del Paradiso </a:t>
            </a:r>
            <a:r>
              <a:rPr sz="1200" dirty="0">
                <a:latin typeface="Times New Roman"/>
                <a:cs typeface="Times New Roman"/>
                <a:hlinkClick r:id="rId14" action="ppaction://hlinksldjump"/>
              </a:rPr>
              <a:t>.................................................................................................................................................</a:t>
            </a:r>
            <a:r>
              <a:rPr sz="1200" spc="-145" dirty="0">
                <a:latin typeface="Times New Roman"/>
                <a:cs typeface="Times New Roman"/>
                <a:hlinkClick r:id="rId14" action="ppaction://hlinksldjump"/>
              </a:rPr>
              <a:t> </a:t>
            </a:r>
            <a:r>
              <a:rPr sz="1200" dirty="0">
                <a:latin typeface="Times New Roman"/>
                <a:cs typeface="Times New Roman"/>
                <a:hlinkClick r:id="rId14" action="ppaction://hlinksldjump"/>
              </a:rPr>
              <a:t>187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350"/>
              </a:spcBef>
            </a:pPr>
            <a:r>
              <a:rPr sz="1200" spc="-5" dirty="0">
                <a:latin typeface="Times New Roman"/>
                <a:cs typeface="Times New Roman"/>
                <a:hlinkClick r:id="rId15" action="ppaction://hlinksldjump"/>
              </a:rPr>
              <a:t>Fascicolo </a:t>
            </a:r>
            <a:r>
              <a:rPr sz="1200" dirty="0">
                <a:latin typeface="Times New Roman"/>
                <a:cs typeface="Times New Roman"/>
                <a:hlinkClick r:id="rId15" action="ppaction://hlinksldjump"/>
              </a:rPr>
              <a:t>11: </a:t>
            </a:r>
            <a:r>
              <a:rPr sz="1200" spc="-5" dirty="0">
                <a:latin typeface="Times New Roman"/>
                <a:cs typeface="Times New Roman"/>
                <a:hlinkClick r:id="rId15" action="ppaction://hlinksldjump"/>
              </a:rPr>
              <a:t>L’Isola </a:t>
            </a:r>
            <a:r>
              <a:rPr sz="1200" dirty="0">
                <a:latin typeface="Times New Roman"/>
                <a:cs typeface="Times New Roman"/>
                <a:hlinkClick r:id="rId15" action="ppaction://hlinksldjump"/>
              </a:rPr>
              <a:t>Eterna </a:t>
            </a:r>
            <a:r>
              <a:rPr sz="1200" spc="-5" dirty="0">
                <a:latin typeface="Times New Roman"/>
                <a:cs typeface="Times New Roman"/>
                <a:hlinkClick r:id="rId15" action="ppaction://hlinksldjump"/>
              </a:rPr>
              <a:t>del </a:t>
            </a:r>
            <a:r>
              <a:rPr sz="1200" dirty="0">
                <a:latin typeface="Times New Roman"/>
                <a:cs typeface="Times New Roman"/>
                <a:hlinkClick r:id="rId15" action="ppaction://hlinksldjump"/>
              </a:rPr>
              <a:t>Paradiso ..........................................................................................................................................</a:t>
            </a:r>
            <a:r>
              <a:rPr sz="1200" spc="-210" dirty="0">
                <a:latin typeface="Times New Roman"/>
                <a:cs typeface="Times New Roman"/>
                <a:hlinkClick r:id="rId15" action="ppaction://hlinksldjump"/>
              </a:rPr>
              <a:t> </a:t>
            </a:r>
            <a:r>
              <a:rPr sz="1200" dirty="0">
                <a:latin typeface="Times New Roman"/>
                <a:cs typeface="Times New Roman"/>
                <a:hlinkClick r:id="rId15" action="ppaction://hlinksldjump"/>
              </a:rPr>
              <a:t>205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335"/>
              </a:spcBef>
            </a:pPr>
            <a:r>
              <a:rPr sz="1200" spc="-5" dirty="0">
                <a:latin typeface="Times New Roman"/>
                <a:cs typeface="Times New Roman"/>
                <a:hlinkClick r:id="rId16" action="ppaction://hlinksldjump"/>
              </a:rPr>
              <a:t>Fascicolo </a:t>
            </a:r>
            <a:r>
              <a:rPr sz="1200" dirty="0">
                <a:latin typeface="Times New Roman"/>
                <a:cs typeface="Times New Roman"/>
                <a:hlinkClick r:id="rId16" action="ppaction://hlinksldjump"/>
              </a:rPr>
              <a:t>12: </a:t>
            </a:r>
            <a:r>
              <a:rPr sz="1200" spc="-5" dirty="0">
                <a:latin typeface="Times New Roman"/>
                <a:cs typeface="Times New Roman"/>
                <a:hlinkClick r:id="rId16" action="ppaction://hlinksldjump"/>
              </a:rPr>
              <a:t>L’Universo degli </a:t>
            </a:r>
            <a:r>
              <a:rPr sz="1200" dirty="0">
                <a:latin typeface="Times New Roman"/>
                <a:cs typeface="Times New Roman"/>
                <a:hlinkClick r:id="rId16" action="ppaction://hlinksldjump"/>
              </a:rPr>
              <a:t>Universi............................................................................................................................................</a:t>
            </a:r>
            <a:r>
              <a:rPr sz="1200" spc="-35" dirty="0">
                <a:latin typeface="Times New Roman"/>
                <a:cs typeface="Times New Roman"/>
                <a:hlinkClick r:id="rId16" action="ppaction://hlinksldjump"/>
              </a:rPr>
              <a:t> </a:t>
            </a:r>
            <a:r>
              <a:rPr sz="1200" dirty="0">
                <a:latin typeface="Times New Roman"/>
                <a:cs typeface="Times New Roman"/>
                <a:hlinkClick r:id="rId16" action="ppaction://hlinksldjump"/>
              </a:rPr>
              <a:t>223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340"/>
              </a:spcBef>
            </a:pPr>
            <a:r>
              <a:rPr sz="1200" spc="-5" dirty="0">
                <a:latin typeface="Times New Roman"/>
                <a:cs typeface="Times New Roman"/>
                <a:hlinkClick r:id="rId17" action="ppaction://hlinksldjump"/>
              </a:rPr>
              <a:t>Fascicolo </a:t>
            </a:r>
            <a:r>
              <a:rPr sz="1200" dirty="0">
                <a:latin typeface="Times New Roman"/>
                <a:cs typeface="Times New Roman"/>
                <a:hlinkClick r:id="rId17" action="ppaction://hlinksldjump"/>
              </a:rPr>
              <a:t>13: </a:t>
            </a:r>
            <a:r>
              <a:rPr sz="1200" spc="-10" dirty="0">
                <a:latin typeface="Times New Roman"/>
                <a:cs typeface="Times New Roman"/>
                <a:hlinkClick r:id="rId17" action="ppaction://hlinksldjump"/>
              </a:rPr>
              <a:t>Le </a:t>
            </a:r>
            <a:r>
              <a:rPr sz="1200" spc="-5" dirty="0">
                <a:latin typeface="Times New Roman"/>
                <a:cs typeface="Times New Roman"/>
                <a:hlinkClick r:id="rId17" action="ppaction://hlinksldjump"/>
              </a:rPr>
              <a:t>sfere </a:t>
            </a:r>
            <a:r>
              <a:rPr sz="1200" dirty="0">
                <a:latin typeface="Times New Roman"/>
                <a:cs typeface="Times New Roman"/>
                <a:hlinkClick r:id="rId17" action="ppaction://hlinksldjump"/>
              </a:rPr>
              <a:t>sacre </a:t>
            </a:r>
            <a:r>
              <a:rPr sz="1200" spc="-5" dirty="0">
                <a:latin typeface="Times New Roman"/>
                <a:cs typeface="Times New Roman"/>
                <a:hlinkClick r:id="rId17" action="ppaction://hlinksldjump"/>
              </a:rPr>
              <a:t>del </a:t>
            </a:r>
            <a:r>
              <a:rPr sz="1200" dirty="0">
                <a:latin typeface="Times New Roman"/>
                <a:cs typeface="Times New Roman"/>
                <a:hlinkClick r:id="rId17" action="ppaction://hlinksldjump"/>
              </a:rPr>
              <a:t>Paradiso ...........................................................................................................................................</a:t>
            </a:r>
            <a:r>
              <a:rPr sz="1200" spc="-235" dirty="0">
                <a:latin typeface="Times New Roman"/>
                <a:cs typeface="Times New Roman"/>
                <a:hlinkClick r:id="rId17" action="ppaction://hlinksldjump"/>
              </a:rPr>
              <a:t> </a:t>
            </a:r>
            <a:r>
              <a:rPr sz="1200" dirty="0">
                <a:latin typeface="Times New Roman"/>
                <a:cs typeface="Times New Roman"/>
                <a:hlinkClick r:id="rId17" action="ppaction://hlinksldjump"/>
              </a:rPr>
              <a:t>249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350"/>
              </a:spcBef>
            </a:pPr>
            <a:r>
              <a:rPr sz="1200" spc="-5" dirty="0">
                <a:latin typeface="Times New Roman"/>
                <a:cs typeface="Times New Roman"/>
                <a:hlinkClick r:id="rId18" action="ppaction://hlinksldjump"/>
              </a:rPr>
              <a:t>Fascicolo </a:t>
            </a:r>
            <a:r>
              <a:rPr sz="1200" dirty="0">
                <a:latin typeface="Times New Roman"/>
                <a:cs typeface="Times New Roman"/>
                <a:hlinkClick r:id="rId18" action="ppaction://hlinksldjump"/>
              </a:rPr>
              <a:t>14: </a:t>
            </a:r>
            <a:r>
              <a:rPr sz="1200" spc="-5" dirty="0">
                <a:latin typeface="Times New Roman"/>
                <a:cs typeface="Times New Roman"/>
                <a:hlinkClick r:id="rId18" action="ppaction://hlinksldjump"/>
              </a:rPr>
              <a:t>L’Universo centrale </a:t>
            </a:r>
            <a:r>
              <a:rPr sz="1200" dirty="0">
                <a:latin typeface="Times New Roman"/>
                <a:cs typeface="Times New Roman"/>
                <a:hlinkClick r:id="rId18" action="ppaction://hlinksldjump"/>
              </a:rPr>
              <a:t>e divino........................................................................................................................................</a:t>
            </a:r>
            <a:r>
              <a:rPr sz="1200" spc="-5" dirty="0">
                <a:latin typeface="Times New Roman"/>
                <a:cs typeface="Times New Roman"/>
                <a:hlinkClick r:id="rId18" action="ppaction://hlinksldjump"/>
              </a:rPr>
              <a:t> </a:t>
            </a:r>
            <a:r>
              <a:rPr sz="1200" dirty="0">
                <a:latin typeface="Times New Roman"/>
                <a:cs typeface="Times New Roman"/>
                <a:hlinkClick r:id="rId18" action="ppaction://hlinksldjump"/>
              </a:rPr>
              <a:t>263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335"/>
              </a:spcBef>
            </a:pPr>
            <a:r>
              <a:rPr sz="1200" spc="-5" dirty="0">
                <a:latin typeface="Times New Roman"/>
                <a:cs typeface="Times New Roman"/>
                <a:hlinkClick r:id="rId19" action="ppaction://hlinksldjump"/>
              </a:rPr>
              <a:t>Fascicolo </a:t>
            </a:r>
            <a:r>
              <a:rPr sz="1200" dirty="0">
                <a:latin typeface="Times New Roman"/>
                <a:cs typeface="Times New Roman"/>
                <a:hlinkClick r:id="rId19" action="ppaction://hlinksldjump"/>
              </a:rPr>
              <a:t>15:</a:t>
            </a:r>
            <a:r>
              <a:rPr sz="1200" spc="5" dirty="0">
                <a:latin typeface="Times New Roman"/>
                <a:cs typeface="Times New Roman"/>
                <a:hlinkClick r:id="rId19" action="ppaction://hlinksldjump"/>
              </a:rPr>
              <a:t> </a:t>
            </a:r>
            <a:r>
              <a:rPr sz="1200" dirty="0">
                <a:latin typeface="Times New Roman"/>
                <a:cs typeface="Times New Roman"/>
                <a:hlinkClick r:id="rId19" action="ppaction://hlinksldjump"/>
              </a:rPr>
              <a:t>I</a:t>
            </a:r>
            <a:r>
              <a:rPr sz="1200" spc="-20" dirty="0">
                <a:latin typeface="Times New Roman"/>
                <a:cs typeface="Times New Roman"/>
                <a:hlinkClick r:id="rId19" action="ppaction://hlinksldjump"/>
              </a:rPr>
              <a:t> </a:t>
            </a:r>
            <a:r>
              <a:rPr sz="1200" dirty="0">
                <a:latin typeface="Times New Roman"/>
                <a:cs typeface="Times New Roman"/>
                <a:hlinkClick r:id="rId19" action="ppaction://hlinksldjump"/>
              </a:rPr>
              <a:t>sette</a:t>
            </a:r>
            <a:r>
              <a:rPr sz="1200" spc="-10" dirty="0">
                <a:latin typeface="Times New Roman"/>
                <a:cs typeface="Times New Roman"/>
                <a:hlinkClick r:id="rId19" action="ppaction://hlinksldjump"/>
              </a:rPr>
              <a:t> </a:t>
            </a:r>
            <a:r>
              <a:rPr sz="1200" spc="-5" dirty="0">
                <a:latin typeface="Times New Roman"/>
                <a:cs typeface="Times New Roman"/>
                <a:hlinkClick r:id="rId19" action="ppaction://hlinksldjump"/>
              </a:rPr>
              <a:t>Superuniversi</a:t>
            </a:r>
            <a:r>
              <a:rPr sz="1200" spc="-145" dirty="0">
                <a:latin typeface="Times New Roman"/>
                <a:cs typeface="Times New Roman"/>
                <a:hlinkClick r:id="rId19" action="ppaction://hlinksldjump"/>
              </a:rPr>
              <a:t> </a:t>
            </a:r>
            <a:r>
              <a:rPr sz="1200" dirty="0">
                <a:latin typeface="Times New Roman"/>
                <a:cs typeface="Times New Roman"/>
                <a:hlinkClick r:id="rId19" action="ppaction://hlinksldjump"/>
              </a:rPr>
              <a:t>.....................................................................................................................................................</a:t>
            </a:r>
            <a:r>
              <a:rPr sz="1200" spc="-90" dirty="0">
                <a:latin typeface="Times New Roman"/>
                <a:cs typeface="Times New Roman"/>
                <a:hlinkClick r:id="rId19" action="ppaction://hlinksldjump"/>
              </a:rPr>
              <a:t> </a:t>
            </a:r>
            <a:r>
              <a:rPr sz="1200" dirty="0">
                <a:latin typeface="Times New Roman"/>
                <a:cs typeface="Times New Roman"/>
                <a:hlinkClick r:id="rId19" action="ppaction://hlinksldjump"/>
              </a:rPr>
              <a:t>285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20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208645" cy="41351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57150">
              <a:lnSpc>
                <a:spcPts val="1380"/>
              </a:lnSpc>
              <a:spcBef>
                <a:spcPts val="195"/>
              </a:spcBef>
            </a:pPr>
            <a:r>
              <a:rPr sz="1200" dirty="0">
                <a:latin typeface="Times New Roman"/>
                <a:cs typeface="Times New Roman"/>
              </a:rPr>
              <a:t>ha una collocazione </a:t>
            </a:r>
            <a:r>
              <a:rPr sz="1200" spc="-5" dirty="0">
                <a:latin typeface="Times New Roman"/>
                <a:cs typeface="Times New Roman"/>
              </a:rPr>
              <a:t>nell’Universo </a:t>
            </a:r>
            <a:r>
              <a:rPr sz="1200" dirty="0">
                <a:latin typeface="Times New Roman"/>
                <a:cs typeface="Times New Roman"/>
              </a:rPr>
              <a:t>ma non una posizione </a:t>
            </a:r>
            <a:r>
              <a:rPr sz="1200" spc="-5" dirty="0">
                <a:latin typeface="Times New Roman"/>
                <a:cs typeface="Times New Roman"/>
              </a:rPr>
              <a:t>nello </a:t>
            </a:r>
            <a:r>
              <a:rPr sz="1200" dirty="0">
                <a:latin typeface="Times New Roman"/>
                <a:cs typeface="Times New Roman"/>
              </a:rPr>
              <a:t>spazio. </a:t>
            </a:r>
            <a:r>
              <a:rPr sz="1200" spc="-5" dirty="0">
                <a:latin typeface="Times New Roman"/>
                <a:cs typeface="Times New Roman"/>
              </a:rPr>
              <a:t>Questa Isola eterna </a:t>
            </a:r>
            <a:r>
              <a:rPr sz="1200" dirty="0">
                <a:latin typeface="Times New Roman"/>
                <a:cs typeface="Times New Roman"/>
              </a:rPr>
              <a:t>è la sorgente </a:t>
            </a:r>
            <a:r>
              <a:rPr sz="1200" spc="-5" dirty="0">
                <a:latin typeface="Times New Roman"/>
                <a:cs typeface="Times New Roman"/>
              </a:rPr>
              <a:t>reale degli Universi </a:t>
            </a:r>
            <a:r>
              <a:rPr sz="1200" dirty="0">
                <a:latin typeface="Times New Roman"/>
                <a:cs typeface="Times New Roman"/>
              </a:rPr>
              <a:t>fisici —  </a:t>
            </a:r>
            <a:r>
              <a:rPr sz="1200" spc="-5" dirty="0">
                <a:latin typeface="Times New Roman"/>
                <a:cs typeface="Times New Roman"/>
              </a:rPr>
              <a:t>passati, presenti </a:t>
            </a:r>
            <a:r>
              <a:rPr sz="1200" dirty="0">
                <a:latin typeface="Times New Roman"/>
                <a:cs typeface="Times New Roman"/>
              </a:rPr>
              <a:t>e futuri. </a:t>
            </a:r>
            <a:r>
              <a:rPr sz="1200" spc="-5" dirty="0">
                <a:latin typeface="Times New Roman"/>
                <a:cs typeface="Times New Roman"/>
              </a:rPr>
              <a:t>L’Isola nucleare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Luce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derivata </a:t>
            </a:r>
            <a:r>
              <a:rPr sz="1200" dirty="0">
                <a:latin typeface="Times New Roman"/>
                <a:cs typeface="Times New Roman"/>
              </a:rPr>
              <a:t>dalla </a:t>
            </a:r>
            <a:r>
              <a:rPr sz="1200" spc="-5" dirty="0">
                <a:latin typeface="Times New Roman"/>
                <a:cs typeface="Times New Roman"/>
              </a:rPr>
              <a:t>Deità, </a:t>
            </a:r>
            <a:r>
              <a:rPr sz="1200" dirty="0">
                <a:latin typeface="Times New Roman"/>
                <a:cs typeface="Times New Roman"/>
              </a:rPr>
              <a:t>ma non è Deità; nemmeno le </a:t>
            </a:r>
            <a:r>
              <a:rPr sz="1200" spc="-5" dirty="0">
                <a:latin typeface="Times New Roman"/>
                <a:cs typeface="Times New Roman"/>
              </a:rPr>
              <a:t>creazioni materiali </a:t>
            </a:r>
            <a:r>
              <a:rPr sz="1200" dirty="0">
                <a:latin typeface="Times New Roman"/>
                <a:cs typeface="Times New Roman"/>
              </a:rPr>
              <a:t>sono  </a:t>
            </a:r>
            <a:r>
              <a:rPr sz="1200" spc="-5" dirty="0">
                <a:latin typeface="Times New Roman"/>
                <a:cs typeface="Times New Roman"/>
              </a:rPr>
              <a:t>parte della Deità, </a:t>
            </a:r>
            <a:r>
              <a:rPr sz="1200" dirty="0">
                <a:latin typeface="Times New Roman"/>
                <a:cs typeface="Times New Roman"/>
              </a:rPr>
              <a:t>ne sono una </a:t>
            </a:r>
            <a:r>
              <a:rPr sz="1200" spc="-5" dirty="0">
                <a:latin typeface="Times New Roman"/>
                <a:cs typeface="Times New Roman"/>
              </a:rPr>
              <a:t>conseguenza.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812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(7.11) 0:4.13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Paradiso </a:t>
            </a:r>
            <a:r>
              <a:rPr sz="1200" dirty="0">
                <a:latin typeface="Times New Roman"/>
                <a:cs typeface="Times New Roman"/>
              </a:rPr>
              <a:t>non è un </a:t>
            </a:r>
            <a:r>
              <a:rPr sz="1200" spc="-5" dirty="0">
                <a:latin typeface="Times New Roman"/>
                <a:cs typeface="Times New Roman"/>
              </a:rPr>
              <a:t>creatore; </a:t>
            </a:r>
            <a:r>
              <a:rPr sz="1200" dirty="0">
                <a:latin typeface="Times New Roman"/>
                <a:cs typeface="Times New Roman"/>
              </a:rPr>
              <a:t>è un </a:t>
            </a:r>
            <a:r>
              <a:rPr sz="1200" spc="-5" dirty="0">
                <a:latin typeface="Times New Roman"/>
                <a:cs typeface="Times New Roman"/>
              </a:rPr>
              <a:t>controllore </a:t>
            </a:r>
            <a:r>
              <a:rPr sz="1200" dirty="0">
                <a:latin typeface="Times New Roman"/>
                <a:cs typeface="Times New Roman"/>
              </a:rPr>
              <a:t>unico di </a:t>
            </a:r>
            <a:r>
              <a:rPr sz="1200" spc="-5" dirty="0">
                <a:latin typeface="Times New Roman"/>
                <a:cs typeface="Times New Roman"/>
              </a:rPr>
              <a:t>numerose </a:t>
            </a:r>
            <a:r>
              <a:rPr sz="1200" dirty="0">
                <a:latin typeface="Times New Roman"/>
                <a:cs typeface="Times New Roman"/>
              </a:rPr>
              <a:t>attività </a:t>
            </a:r>
            <a:r>
              <a:rPr sz="1200" spc="-5" dirty="0">
                <a:latin typeface="Times New Roman"/>
                <a:cs typeface="Times New Roman"/>
              </a:rPr>
              <a:t>dell’Universo; esso controlla </a:t>
            </a:r>
            <a:r>
              <a:rPr sz="1200" dirty="0">
                <a:latin typeface="Times New Roman"/>
                <a:cs typeface="Times New Roman"/>
              </a:rPr>
              <a:t>molto più di </a:t>
            </a:r>
            <a:r>
              <a:rPr sz="1200" spc="-5" dirty="0">
                <a:latin typeface="Times New Roman"/>
                <a:cs typeface="Times New Roman"/>
              </a:rPr>
              <a:t>quanto 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reagisca.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gli Universi materiali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Paradiso influenza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reazioni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condotta </a:t>
            </a:r>
            <a:r>
              <a:rPr sz="1200" dirty="0">
                <a:latin typeface="Times New Roman"/>
                <a:cs typeface="Times New Roman"/>
              </a:rPr>
              <a:t>di tutti </a:t>
            </a:r>
            <a:r>
              <a:rPr sz="1200" spc="-5" dirty="0">
                <a:latin typeface="Times New Roman"/>
                <a:cs typeface="Times New Roman"/>
              </a:rPr>
              <a:t>gli esseri </a:t>
            </a:r>
            <a:r>
              <a:rPr sz="1200" dirty="0">
                <a:latin typeface="Times New Roman"/>
                <a:cs typeface="Times New Roman"/>
              </a:rPr>
              <a:t>che hanno 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fare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con</a:t>
            </a:r>
            <a:endParaRPr sz="1200">
              <a:latin typeface="Times New Roman"/>
              <a:cs typeface="Times New Roman"/>
            </a:endParaRPr>
          </a:p>
          <a:p>
            <a:pPr marL="88900" marR="113030">
              <a:lnSpc>
                <a:spcPts val="1380"/>
              </a:lnSpc>
              <a:spcBef>
                <a:spcPts val="5"/>
              </a:spcBef>
            </a:pP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forza, l’energia 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potere, </a:t>
            </a:r>
            <a:r>
              <a:rPr sz="1200" dirty="0">
                <a:latin typeface="Times New Roman"/>
                <a:cs typeface="Times New Roman"/>
              </a:rPr>
              <a:t>ma il </a:t>
            </a:r>
            <a:r>
              <a:rPr sz="1200" spc="-5" dirty="0">
                <a:latin typeface="Times New Roman"/>
                <a:cs typeface="Times New Roman"/>
              </a:rPr>
              <a:t>Paradiso </a:t>
            </a:r>
            <a:r>
              <a:rPr sz="1200" dirty="0">
                <a:latin typeface="Times New Roman"/>
                <a:cs typeface="Times New Roman"/>
              </a:rPr>
              <a:t>stesso è </a:t>
            </a:r>
            <a:r>
              <a:rPr sz="1200" spc="-5" dirty="0">
                <a:latin typeface="Times New Roman"/>
                <a:cs typeface="Times New Roman"/>
              </a:rPr>
              <a:t>unico, esclusivo ed isolato negli </a:t>
            </a:r>
            <a:r>
              <a:rPr sz="1200" dirty="0">
                <a:latin typeface="Times New Roman"/>
                <a:cs typeface="Times New Roman"/>
              </a:rPr>
              <a:t>Universi.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Paradiso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rappresenta </a:t>
            </a:r>
            <a:r>
              <a:rPr sz="1200" dirty="0">
                <a:latin typeface="Times New Roman"/>
                <a:cs typeface="Times New Roman"/>
              </a:rPr>
              <a:t>nulla e  nulla </a:t>
            </a:r>
            <a:r>
              <a:rPr sz="1200" spc="-5" dirty="0">
                <a:latin typeface="Times New Roman"/>
                <a:cs typeface="Times New Roman"/>
              </a:rPr>
              <a:t>rappresenta </a:t>
            </a:r>
            <a:r>
              <a:rPr sz="1200" dirty="0">
                <a:latin typeface="Times New Roman"/>
                <a:cs typeface="Times New Roman"/>
              </a:rPr>
              <a:t>il Paradiso. </a:t>
            </a:r>
            <a:r>
              <a:rPr sz="1200" spc="-5" dirty="0">
                <a:latin typeface="Times New Roman"/>
                <a:cs typeface="Times New Roman"/>
              </a:rPr>
              <a:t>Esso </a:t>
            </a:r>
            <a:r>
              <a:rPr sz="1200" dirty="0">
                <a:latin typeface="Times New Roman"/>
                <a:cs typeface="Times New Roman"/>
              </a:rPr>
              <a:t>non è né una forza né una </a:t>
            </a:r>
            <a:r>
              <a:rPr sz="1200" spc="-5" dirty="0">
                <a:latin typeface="Times New Roman"/>
                <a:cs typeface="Times New Roman"/>
              </a:rPr>
              <a:t>presenza;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semplicemente </a:t>
            </a:r>
            <a:r>
              <a:rPr sz="1200" dirty="0">
                <a:latin typeface="Times New Roman"/>
                <a:cs typeface="Times New Roman"/>
              </a:rPr>
              <a:t>il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Paradiso.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100">
              <a:latin typeface="Times New Roman"/>
              <a:cs typeface="Times New Roman"/>
            </a:endParaRPr>
          </a:p>
          <a:p>
            <a:pPr marL="889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V. Le realtà della</a:t>
            </a:r>
            <a:r>
              <a:rPr sz="1600" b="1" spc="10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personalità</a:t>
            </a:r>
            <a:endParaRPr sz="1600">
              <a:latin typeface="Times New Roman"/>
              <a:cs typeface="Times New Roman"/>
            </a:endParaRPr>
          </a:p>
          <a:p>
            <a:pPr marL="88900" marR="141605">
              <a:lnSpc>
                <a:spcPct val="95900"/>
              </a:lnSpc>
              <a:spcBef>
                <a:spcPts val="1370"/>
              </a:spcBef>
            </a:pPr>
            <a:r>
              <a:rPr sz="1200" baseline="38194" dirty="0">
                <a:latin typeface="Times New Roman"/>
                <a:cs typeface="Times New Roman"/>
              </a:rPr>
              <a:t>(8.1) </a:t>
            </a:r>
            <a:r>
              <a:rPr sz="1200" spc="-7" baseline="38194" dirty="0">
                <a:latin typeface="Times New Roman"/>
                <a:cs typeface="Times New Roman"/>
              </a:rPr>
              <a:t>0:5.1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personalità </a:t>
            </a:r>
            <a:r>
              <a:rPr sz="1200" dirty="0">
                <a:latin typeface="Times New Roman"/>
                <a:cs typeface="Times New Roman"/>
              </a:rPr>
              <a:t>è un </a:t>
            </a:r>
            <a:r>
              <a:rPr sz="1200" spc="-5" dirty="0">
                <a:latin typeface="Times New Roman"/>
                <a:cs typeface="Times New Roman"/>
              </a:rPr>
              <a:t>livello della realtà deificata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5" dirty="0">
                <a:latin typeface="Times New Roman"/>
                <a:cs typeface="Times New Roman"/>
              </a:rPr>
              <a:t>va </a:t>
            </a:r>
            <a:r>
              <a:rPr sz="1200" spc="-5" dirty="0">
                <a:latin typeface="Times New Roman"/>
                <a:cs typeface="Times New Roman"/>
              </a:rPr>
              <a:t>dal </a:t>
            </a:r>
            <a:r>
              <a:rPr sz="1200" dirty="0">
                <a:latin typeface="Times New Roman"/>
                <a:cs typeface="Times New Roman"/>
              </a:rPr>
              <a:t>livello dei </a:t>
            </a:r>
            <a:r>
              <a:rPr sz="1200" spc="-5" dirty="0">
                <a:latin typeface="Times New Roman"/>
                <a:cs typeface="Times New Roman"/>
              </a:rPr>
              <a:t>mortali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degli intermedi </a:t>
            </a:r>
            <a:r>
              <a:rPr sz="1200" dirty="0">
                <a:latin typeface="Times New Roman"/>
                <a:cs typeface="Times New Roman"/>
              </a:rPr>
              <a:t>di più alta </a:t>
            </a:r>
            <a:r>
              <a:rPr sz="1200" spc="-5" dirty="0">
                <a:latin typeface="Times New Roman"/>
                <a:cs typeface="Times New Roman"/>
              </a:rPr>
              <a:t>attivazione </a:t>
            </a:r>
            <a:r>
              <a:rPr sz="1200" dirty="0">
                <a:latin typeface="Times New Roman"/>
                <a:cs typeface="Times New Roman"/>
              </a:rPr>
              <a:t>mentale  </a:t>
            </a:r>
            <a:r>
              <a:rPr sz="1200" spc="-5" dirty="0">
                <a:latin typeface="Times New Roman"/>
                <a:cs typeface="Times New Roman"/>
              </a:rPr>
              <a:t>dell’adorazione </a:t>
            </a:r>
            <a:r>
              <a:rPr sz="1200" dirty="0">
                <a:latin typeface="Times New Roman"/>
                <a:cs typeface="Times New Roman"/>
              </a:rPr>
              <a:t>e della </a:t>
            </a:r>
            <a:r>
              <a:rPr sz="1200" spc="-5" dirty="0">
                <a:latin typeface="Times New Roman"/>
                <a:cs typeface="Times New Roman"/>
              </a:rPr>
              <a:t>saggezza, attraverso </a:t>
            </a:r>
            <a:r>
              <a:rPr sz="1200" dirty="0">
                <a:latin typeface="Times New Roman"/>
                <a:cs typeface="Times New Roman"/>
              </a:rPr>
              <a:t>il livello </a:t>
            </a:r>
            <a:r>
              <a:rPr sz="1200" spc="-5" dirty="0">
                <a:latin typeface="Times New Roman"/>
                <a:cs typeface="Times New Roman"/>
              </a:rPr>
              <a:t>morontiale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spirituale, fino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raggiungere </a:t>
            </a:r>
            <a:r>
              <a:rPr sz="1200" dirty="0">
                <a:latin typeface="Times New Roman"/>
                <a:cs typeface="Times New Roman"/>
              </a:rPr>
              <a:t>lo status della </a:t>
            </a:r>
            <a:r>
              <a:rPr sz="1200" spc="-5" dirty="0">
                <a:latin typeface="Times New Roman"/>
                <a:cs typeface="Times New Roman"/>
              </a:rPr>
              <a:t>finalità della  personalità. Questa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l’ascesa evoluzionaria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personalità dei mortali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delle creature affini, </a:t>
            </a:r>
            <a:r>
              <a:rPr sz="1200" dirty="0">
                <a:latin typeface="Times New Roman"/>
                <a:cs typeface="Times New Roman"/>
              </a:rPr>
              <a:t>ma vi </a:t>
            </a:r>
            <a:r>
              <a:rPr sz="1200" spc="-5" dirty="0">
                <a:latin typeface="Times New Roman"/>
                <a:cs typeface="Times New Roman"/>
              </a:rPr>
              <a:t>sono </a:t>
            </a:r>
            <a:r>
              <a:rPr sz="1200" dirty="0">
                <a:latin typeface="Times New Roman"/>
                <a:cs typeface="Times New Roman"/>
              </a:rPr>
              <a:t>nell’Universo numerosi  </a:t>
            </a:r>
            <a:r>
              <a:rPr sz="1200" spc="-5" dirty="0">
                <a:latin typeface="Times New Roman"/>
                <a:cs typeface="Times New Roman"/>
              </a:rPr>
              <a:t>altri ordini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personalità.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53035">
              <a:lnSpc>
                <a:spcPts val="1380"/>
              </a:lnSpc>
            </a:pPr>
            <a:r>
              <a:rPr sz="1200" baseline="38194" dirty="0">
                <a:latin typeface="Times New Roman"/>
                <a:cs typeface="Times New Roman"/>
              </a:rPr>
              <a:t>(8.2) </a:t>
            </a:r>
            <a:r>
              <a:rPr sz="1200" spc="-7" baseline="38194" dirty="0">
                <a:latin typeface="Times New Roman"/>
                <a:cs typeface="Times New Roman"/>
              </a:rPr>
              <a:t>0:5.2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realtà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soggetta all’espansione </a:t>
            </a:r>
            <a:r>
              <a:rPr sz="1200" dirty="0">
                <a:latin typeface="Times New Roman"/>
                <a:cs typeface="Times New Roman"/>
              </a:rPr>
              <a:t>universale, la </a:t>
            </a:r>
            <a:r>
              <a:rPr sz="1200" spc="-5" dirty="0">
                <a:latin typeface="Times New Roman"/>
                <a:cs typeface="Times New Roman"/>
              </a:rPr>
              <a:t>personalità alla diversificazione infinita, ed entrambe sono </a:t>
            </a:r>
            <a:r>
              <a:rPr sz="1200" dirty="0">
                <a:latin typeface="Times New Roman"/>
                <a:cs typeface="Times New Roman"/>
              </a:rPr>
              <a:t>capaci di una  </a:t>
            </a:r>
            <a:r>
              <a:rPr sz="1200" spc="-5" dirty="0">
                <a:latin typeface="Times New Roman"/>
                <a:cs typeface="Times New Roman"/>
              </a:rPr>
              <a:t>quasi illimitata coordinazione con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Deità </a:t>
            </a:r>
            <a:r>
              <a:rPr sz="1200" dirty="0">
                <a:latin typeface="Times New Roman"/>
                <a:cs typeface="Times New Roman"/>
              </a:rPr>
              <a:t>e di una stabilizzazione eterna. </a:t>
            </a:r>
            <a:r>
              <a:rPr sz="1200" spc="-5" dirty="0">
                <a:latin typeface="Times New Roman"/>
                <a:cs typeface="Times New Roman"/>
              </a:rPr>
              <a:t>Mentre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campo metamorfico della realtà </a:t>
            </a:r>
            <a:r>
              <a:rPr sz="1200" dirty="0">
                <a:latin typeface="Times New Roman"/>
                <a:cs typeface="Times New Roman"/>
              </a:rPr>
              <a:t>non personale  è </a:t>
            </a:r>
            <a:r>
              <a:rPr sz="1200" spc="-5" dirty="0">
                <a:latin typeface="Times New Roman"/>
                <a:cs typeface="Times New Roman"/>
              </a:rPr>
              <a:t>nettamente </a:t>
            </a:r>
            <a:r>
              <a:rPr sz="1200" dirty="0">
                <a:latin typeface="Times New Roman"/>
                <a:cs typeface="Times New Roman"/>
              </a:rPr>
              <a:t>limitato, noi non </a:t>
            </a:r>
            <a:r>
              <a:rPr sz="1200" spc="-5" dirty="0">
                <a:latin typeface="Times New Roman"/>
                <a:cs typeface="Times New Roman"/>
              </a:rPr>
              <a:t>conosciamo </a:t>
            </a:r>
            <a:r>
              <a:rPr sz="1200" dirty="0">
                <a:latin typeface="Times New Roman"/>
                <a:cs typeface="Times New Roman"/>
              </a:rPr>
              <a:t>alcuna limitazione </a:t>
            </a:r>
            <a:r>
              <a:rPr sz="1200" spc="-5" dirty="0">
                <a:latin typeface="Times New Roman"/>
                <a:cs typeface="Times New Roman"/>
              </a:rPr>
              <a:t>all’evoluzione progressiva delle realtà della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personalità.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44145">
              <a:lnSpc>
                <a:spcPts val="1380"/>
              </a:lnSpc>
            </a:pPr>
            <a:r>
              <a:rPr sz="1200" baseline="38194" dirty="0">
                <a:latin typeface="Times New Roman"/>
                <a:cs typeface="Times New Roman"/>
              </a:rPr>
              <a:t>(8.3) </a:t>
            </a:r>
            <a:r>
              <a:rPr sz="1200" spc="-7" baseline="38194" dirty="0">
                <a:latin typeface="Times New Roman"/>
                <a:cs typeface="Times New Roman"/>
              </a:rPr>
              <a:t>0:5.3 </a:t>
            </a:r>
            <a:r>
              <a:rPr sz="1200" spc="-5" dirty="0">
                <a:latin typeface="Times New Roman"/>
                <a:cs typeface="Times New Roman"/>
              </a:rPr>
              <a:t>Ai livelli esperienziali raggiunti, </a:t>
            </a:r>
            <a:r>
              <a:rPr sz="1200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ordini o </a:t>
            </a:r>
            <a:r>
              <a:rPr sz="1200" spc="-5" dirty="0">
                <a:latin typeface="Times New Roman"/>
                <a:cs typeface="Times New Roman"/>
              </a:rPr>
              <a:t>valori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personalità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associabili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anche cocreatori. </a:t>
            </a:r>
            <a:r>
              <a:rPr sz="1200" dirty="0">
                <a:latin typeface="Times New Roman"/>
                <a:cs typeface="Times New Roman"/>
              </a:rPr>
              <a:t>Anche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e  l’uomo possono </a:t>
            </a:r>
            <a:r>
              <a:rPr sz="1200" spc="-5" dirty="0">
                <a:latin typeface="Times New Roman"/>
                <a:cs typeface="Times New Roman"/>
              </a:rPr>
              <a:t>coesistere </a:t>
            </a:r>
            <a:r>
              <a:rPr sz="1200" dirty="0">
                <a:latin typeface="Times New Roman"/>
                <a:cs typeface="Times New Roman"/>
              </a:rPr>
              <a:t>in una </a:t>
            </a:r>
            <a:r>
              <a:rPr sz="1200" spc="-5" dirty="0">
                <a:latin typeface="Times New Roman"/>
                <a:cs typeface="Times New Roman"/>
              </a:rPr>
              <a:t>personalità unificata, com’è dimostrato </a:t>
            </a:r>
            <a:r>
              <a:rPr sz="1200" dirty="0">
                <a:latin typeface="Times New Roman"/>
                <a:cs typeface="Times New Roman"/>
              </a:rPr>
              <a:t>così </a:t>
            </a:r>
            <a:r>
              <a:rPr sz="1200" spc="-5" dirty="0">
                <a:latin typeface="Times New Roman"/>
                <a:cs typeface="Times New Roman"/>
              </a:rPr>
              <a:t>mirabilmente nello status presente </a:t>
            </a:r>
            <a:r>
              <a:rPr sz="1200" dirty="0">
                <a:latin typeface="Times New Roman"/>
                <a:cs typeface="Times New Roman"/>
              </a:rPr>
              <a:t>di Cristo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Micael</a:t>
            </a:r>
            <a:endParaRPr sz="1200">
              <a:latin typeface="Times New Roman"/>
              <a:cs typeface="Times New Roman"/>
            </a:endParaRPr>
          </a:p>
          <a:p>
            <a:pPr marL="88900">
              <a:lnSpc>
                <a:spcPts val="1345"/>
              </a:lnSpc>
            </a:pP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Figlio dell’Uomo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Dio.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20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200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52130" cy="39573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6858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(114.17) 10:6.16 </a:t>
            </a:r>
            <a:r>
              <a:rPr sz="1200" spc="-5" dirty="0">
                <a:latin typeface="Times New Roman"/>
                <a:cs typeface="Times New Roman"/>
              </a:rPr>
              <a:t>Noi siamo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figli delle </a:t>
            </a:r>
            <a:r>
              <a:rPr sz="1200" dirty="0">
                <a:latin typeface="Times New Roman"/>
                <a:cs typeface="Times New Roman"/>
              </a:rPr>
              <a:t>tre Deità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Paradiso funzionanti in </a:t>
            </a:r>
            <a:r>
              <a:rPr sz="1200" spc="-5" dirty="0">
                <a:latin typeface="Times New Roman"/>
                <a:cs typeface="Times New Roman"/>
              </a:rPr>
              <a:t>quanto Trinità, perché si </a:t>
            </a:r>
            <a:r>
              <a:rPr sz="1200" spc="5" dirty="0">
                <a:latin typeface="Times New Roman"/>
                <a:cs typeface="Times New Roman"/>
              </a:rPr>
              <a:t>dà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caso che </a:t>
            </a:r>
            <a:r>
              <a:rPr sz="1200" dirty="0">
                <a:latin typeface="Times New Roman"/>
                <a:cs typeface="Times New Roman"/>
              </a:rPr>
              <a:t>io appartenga </a:t>
            </a:r>
            <a:r>
              <a:rPr sz="1200" spc="-5" dirty="0">
                <a:latin typeface="Times New Roman"/>
                <a:cs typeface="Times New Roman"/>
              </a:rPr>
              <a:t>al  decimo ordine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questo gruppo,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Censori </a:t>
            </a:r>
            <a:r>
              <a:rPr sz="1200" dirty="0">
                <a:latin typeface="Times New Roman"/>
                <a:cs typeface="Times New Roman"/>
              </a:rPr>
              <a:t>Universali. </a:t>
            </a:r>
            <a:r>
              <a:rPr sz="1200" spc="-5" dirty="0">
                <a:latin typeface="Times New Roman"/>
                <a:cs typeface="Times New Roman"/>
              </a:rPr>
              <a:t>Questi </a:t>
            </a:r>
            <a:r>
              <a:rPr sz="1200" dirty="0">
                <a:latin typeface="Times New Roman"/>
                <a:cs typeface="Times New Roman"/>
              </a:rPr>
              <a:t>ordini non </a:t>
            </a:r>
            <a:r>
              <a:rPr sz="1200" spc="-5" dirty="0">
                <a:latin typeface="Times New Roman"/>
                <a:cs typeface="Times New Roman"/>
              </a:rPr>
              <a:t>rappresentano </a:t>
            </a:r>
            <a:r>
              <a:rPr sz="1200" dirty="0">
                <a:latin typeface="Times New Roman"/>
                <a:cs typeface="Times New Roman"/>
              </a:rPr>
              <a:t>il comportamento </a:t>
            </a:r>
            <a:r>
              <a:rPr sz="1200" spc="-5" dirty="0">
                <a:latin typeface="Times New Roman"/>
                <a:cs typeface="Times New Roman"/>
              </a:rPr>
              <a:t>della Trinità </a:t>
            </a:r>
            <a:r>
              <a:rPr sz="1200" dirty="0">
                <a:latin typeface="Times New Roman"/>
                <a:cs typeface="Times New Roman"/>
              </a:rPr>
              <a:t>in senso  </a:t>
            </a:r>
            <a:r>
              <a:rPr sz="1200" spc="-5" dirty="0">
                <a:latin typeface="Times New Roman"/>
                <a:cs typeface="Times New Roman"/>
              </a:rPr>
              <a:t>universale; essi rappresentano questo </a:t>
            </a:r>
            <a:r>
              <a:rPr sz="1200" dirty="0">
                <a:latin typeface="Times New Roman"/>
                <a:cs typeface="Times New Roman"/>
              </a:rPr>
              <a:t>comportamento collettivo </a:t>
            </a:r>
            <a:r>
              <a:rPr sz="1200" spc="-5" dirty="0">
                <a:latin typeface="Times New Roman"/>
                <a:cs typeface="Times New Roman"/>
              </a:rPr>
              <a:t>della Deità </a:t>
            </a:r>
            <a:r>
              <a:rPr sz="1200" dirty="0">
                <a:latin typeface="Times New Roman"/>
                <a:cs typeface="Times New Roman"/>
              </a:rPr>
              <a:t>solo </a:t>
            </a:r>
            <a:r>
              <a:rPr sz="1200" spc="-5" dirty="0">
                <a:latin typeface="Times New Roman"/>
                <a:cs typeface="Times New Roman"/>
              </a:rPr>
              <a:t>nei </a:t>
            </a:r>
            <a:r>
              <a:rPr sz="1200" dirty="0">
                <a:latin typeface="Times New Roman"/>
                <a:cs typeface="Times New Roman"/>
              </a:rPr>
              <a:t>domini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giudizio </a:t>
            </a:r>
            <a:r>
              <a:rPr sz="1200" spc="-5" dirty="0">
                <a:latin typeface="Times New Roman"/>
                <a:cs typeface="Times New Roman"/>
              </a:rPr>
              <a:t>esecutivo </a:t>
            </a:r>
            <a:r>
              <a:rPr sz="1200" dirty="0">
                <a:latin typeface="Times New Roman"/>
                <a:cs typeface="Times New Roman"/>
              </a:rPr>
              <a:t>— la giustizia.  </a:t>
            </a:r>
            <a:r>
              <a:rPr sz="1200" spc="-5" dirty="0">
                <a:latin typeface="Times New Roman"/>
                <a:cs typeface="Times New Roman"/>
              </a:rPr>
              <a:t>Essi furono specificamente concepiti </a:t>
            </a:r>
            <a:r>
              <a:rPr sz="1200" dirty="0">
                <a:latin typeface="Times New Roman"/>
                <a:cs typeface="Times New Roman"/>
              </a:rPr>
              <a:t>dalla </a:t>
            </a:r>
            <a:r>
              <a:rPr sz="1200" spc="-5" dirty="0">
                <a:latin typeface="Times New Roman"/>
                <a:cs typeface="Times New Roman"/>
              </a:rPr>
              <a:t>Trinità per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preciso </a:t>
            </a:r>
            <a:r>
              <a:rPr sz="1200" dirty="0">
                <a:latin typeface="Times New Roman"/>
                <a:cs typeface="Times New Roman"/>
              </a:rPr>
              <a:t>lavoro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quale sono </a:t>
            </a:r>
            <a:r>
              <a:rPr sz="1200" spc="-5" dirty="0">
                <a:latin typeface="Times New Roman"/>
                <a:cs typeface="Times New Roman"/>
              </a:rPr>
              <a:t>assegnati,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rappresentano </a:t>
            </a:r>
            <a:r>
              <a:rPr sz="1200" dirty="0">
                <a:latin typeface="Times New Roman"/>
                <a:cs typeface="Times New Roman"/>
              </a:rPr>
              <a:t>la Trinità solo </a:t>
            </a:r>
            <a:r>
              <a:rPr sz="1200" spc="-5" dirty="0">
                <a:latin typeface="Times New Roman"/>
                <a:cs typeface="Times New Roman"/>
              </a:rPr>
              <a:t>nelle  </a:t>
            </a:r>
            <a:r>
              <a:rPr sz="1200" dirty="0">
                <a:latin typeface="Times New Roman"/>
                <a:cs typeface="Times New Roman"/>
              </a:rPr>
              <a:t>funzioni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le quali sono stati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personalizzati.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7302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(115.1) 10:6.17 </a:t>
            </a:r>
            <a:r>
              <a:rPr sz="1200" spc="-5" dirty="0">
                <a:latin typeface="Times New Roman"/>
                <a:cs typeface="Times New Roman"/>
              </a:rPr>
              <a:t>Gli Antichi dei </a:t>
            </a:r>
            <a:r>
              <a:rPr sz="1200" dirty="0">
                <a:latin typeface="Times New Roman"/>
                <a:cs typeface="Times New Roman"/>
              </a:rPr>
              <a:t>Giorni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associati </a:t>
            </a:r>
            <a:r>
              <a:rPr sz="1200" spc="-5" dirty="0">
                <a:latin typeface="Times New Roman"/>
                <a:cs typeface="Times New Roman"/>
              </a:rPr>
              <a:t>originati </a:t>
            </a:r>
            <a:r>
              <a:rPr sz="1200" dirty="0">
                <a:latin typeface="Times New Roman"/>
                <a:cs typeface="Times New Roman"/>
              </a:rPr>
              <a:t>dalla </a:t>
            </a:r>
            <a:r>
              <a:rPr sz="1200" spc="-5" dirty="0">
                <a:latin typeface="Times New Roman"/>
                <a:cs typeface="Times New Roman"/>
              </a:rPr>
              <a:t>Trinità </a:t>
            </a:r>
            <a:r>
              <a:rPr sz="1200" dirty="0">
                <a:latin typeface="Times New Roman"/>
                <a:cs typeface="Times New Roman"/>
              </a:rPr>
              <a:t>distribuiscono il </a:t>
            </a:r>
            <a:r>
              <a:rPr sz="1200" spc="-5" dirty="0">
                <a:latin typeface="Times New Roman"/>
                <a:cs typeface="Times New Roman"/>
              </a:rPr>
              <a:t>giusto </a:t>
            </a:r>
            <a:r>
              <a:rPr sz="1200" dirty="0">
                <a:latin typeface="Times New Roman"/>
                <a:cs typeface="Times New Roman"/>
              </a:rPr>
              <a:t>giudizio di </a:t>
            </a:r>
            <a:r>
              <a:rPr sz="1200" spc="-5" dirty="0">
                <a:latin typeface="Times New Roman"/>
                <a:cs typeface="Times New Roman"/>
              </a:rPr>
              <a:t>equità suprema nei  sette Superuniversi. Nell’Universo centrale queste </a:t>
            </a:r>
            <a:r>
              <a:rPr sz="1200" dirty="0">
                <a:latin typeface="Times New Roman"/>
                <a:cs typeface="Times New Roman"/>
              </a:rPr>
              <a:t>funzioni </a:t>
            </a:r>
            <a:r>
              <a:rPr sz="1200" spc="-5" dirty="0">
                <a:latin typeface="Times New Roman"/>
                <a:cs typeface="Times New Roman"/>
              </a:rPr>
              <a:t>esistono </a:t>
            </a:r>
            <a:r>
              <a:rPr sz="1200" dirty="0">
                <a:latin typeface="Times New Roman"/>
                <a:cs typeface="Times New Roman"/>
              </a:rPr>
              <a:t>solo in </a:t>
            </a:r>
            <a:r>
              <a:rPr sz="1200" spc="-5" dirty="0">
                <a:latin typeface="Times New Roman"/>
                <a:cs typeface="Times New Roman"/>
              </a:rPr>
              <a:t>teoria; </a:t>
            </a:r>
            <a:r>
              <a:rPr sz="1200" dirty="0">
                <a:latin typeface="Times New Roman"/>
                <a:cs typeface="Times New Roman"/>
              </a:rPr>
              <a:t>l’equità è ovvia nella </a:t>
            </a:r>
            <a:r>
              <a:rPr sz="1200" spc="-5" dirty="0">
                <a:latin typeface="Times New Roman"/>
                <a:cs typeface="Times New Roman"/>
              </a:rPr>
              <a:t>perfezione, </a:t>
            </a:r>
            <a:r>
              <a:rPr sz="1200" dirty="0">
                <a:latin typeface="Times New Roman"/>
                <a:cs typeface="Times New Roman"/>
              </a:rPr>
              <a:t>e la perfezione  di </a:t>
            </a:r>
            <a:r>
              <a:rPr sz="1200" spc="-5" dirty="0">
                <a:latin typeface="Times New Roman"/>
                <a:cs typeface="Times New Roman"/>
              </a:rPr>
              <a:t>Havona </a:t>
            </a:r>
            <a:r>
              <a:rPr sz="1200" dirty="0">
                <a:latin typeface="Times New Roman"/>
                <a:cs typeface="Times New Roman"/>
              </a:rPr>
              <a:t>esclude </a:t>
            </a:r>
            <a:r>
              <a:rPr sz="1200" spc="-5" dirty="0">
                <a:latin typeface="Times New Roman"/>
                <a:cs typeface="Times New Roman"/>
              </a:rPr>
              <a:t>ogni </a:t>
            </a:r>
            <a:r>
              <a:rPr sz="1200" dirty="0">
                <a:latin typeface="Times New Roman"/>
                <a:cs typeface="Times New Roman"/>
              </a:rPr>
              <a:t>possibilità di</a:t>
            </a:r>
            <a:r>
              <a:rPr sz="1200" spc="-5" dirty="0">
                <a:latin typeface="Times New Roman"/>
                <a:cs typeface="Times New Roman"/>
              </a:rPr>
              <a:t> disarmonia.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9588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(115.2) 10:6.18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giustizia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l’idea collettiva della </a:t>
            </a:r>
            <a:r>
              <a:rPr sz="1200" dirty="0">
                <a:latin typeface="Times New Roman"/>
                <a:cs typeface="Times New Roman"/>
              </a:rPr>
              <a:t>rettitudine; la </a:t>
            </a:r>
            <a:r>
              <a:rPr sz="1200" spc="-5" dirty="0">
                <a:latin typeface="Times New Roman"/>
                <a:cs typeface="Times New Roman"/>
              </a:rPr>
              <a:t>misericordia </a:t>
            </a:r>
            <a:r>
              <a:rPr sz="1200" dirty="0">
                <a:latin typeface="Times New Roman"/>
                <a:cs typeface="Times New Roman"/>
              </a:rPr>
              <a:t>ne è </a:t>
            </a:r>
            <a:r>
              <a:rPr sz="1200" spc="-5" dirty="0">
                <a:latin typeface="Times New Roman"/>
                <a:cs typeface="Times New Roman"/>
              </a:rPr>
              <a:t>l’espressione </a:t>
            </a:r>
            <a:r>
              <a:rPr sz="1200" dirty="0">
                <a:latin typeface="Times New Roman"/>
                <a:cs typeface="Times New Roman"/>
              </a:rPr>
              <a:t>personale.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misericordia </a:t>
            </a:r>
            <a:r>
              <a:rPr sz="1200" dirty="0">
                <a:latin typeface="Times New Roman"/>
                <a:cs typeface="Times New Roman"/>
              </a:rPr>
              <a:t>è il  </a:t>
            </a:r>
            <a:r>
              <a:rPr sz="1200" spc="-5" dirty="0">
                <a:latin typeface="Times New Roman"/>
                <a:cs typeface="Times New Roman"/>
              </a:rPr>
              <a:t>comportamento dell’amore; </a:t>
            </a:r>
            <a:r>
              <a:rPr sz="1200" dirty="0">
                <a:latin typeface="Times New Roman"/>
                <a:cs typeface="Times New Roman"/>
              </a:rPr>
              <a:t>la precisione caratterizza </a:t>
            </a:r>
            <a:r>
              <a:rPr sz="1200" spc="-5" dirty="0">
                <a:latin typeface="Times New Roman"/>
                <a:cs typeface="Times New Roman"/>
              </a:rPr>
              <a:t>l’azione della legge; </a:t>
            </a:r>
            <a:r>
              <a:rPr sz="1200" spc="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giudizio </a:t>
            </a:r>
            <a:r>
              <a:rPr sz="1200" dirty="0">
                <a:latin typeface="Times New Roman"/>
                <a:cs typeface="Times New Roman"/>
              </a:rPr>
              <a:t>divino è </a:t>
            </a:r>
            <a:r>
              <a:rPr sz="1200" spc="-5" dirty="0">
                <a:latin typeface="Times New Roman"/>
                <a:cs typeface="Times New Roman"/>
              </a:rPr>
              <a:t>l’anima dell’equità, </a:t>
            </a:r>
            <a:r>
              <a:rPr sz="1200" dirty="0">
                <a:latin typeface="Times New Roman"/>
                <a:cs typeface="Times New Roman"/>
              </a:rPr>
              <a:t>conformandosi  </a:t>
            </a:r>
            <a:r>
              <a:rPr sz="1200" spc="-5" dirty="0">
                <a:latin typeface="Times New Roman"/>
                <a:cs typeface="Times New Roman"/>
              </a:rPr>
              <a:t>sempre alla giustizia della Trinità ed appagando </a:t>
            </a:r>
            <a:r>
              <a:rPr sz="1200" dirty="0">
                <a:latin typeface="Times New Roman"/>
                <a:cs typeface="Times New Roman"/>
              </a:rPr>
              <a:t>sempre </a:t>
            </a:r>
            <a:r>
              <a:rPr sz="1200" spc="-5" dirty="0">
                <a:latin typeface="Times New Roman"/>
                <a:cs typeface="Times New Roman"/>
              </a:rPr>
              <a:t>pienamente </a:t>
            </a:r>
            <a:r>
              <a:rPr sz="1200" dirty="0">
                <a:latin typeface="Times New Roman"/>
                <a:cs typeface="Times New Roman"/>
              </a:rPr>
              <a:t>l’amore divino di </a:t>
            </a:r>
            <a:r>
              <a:rPr sz="1200" spc="-5" dirty="0">
                <a:latin typeface="Times New Roman"/>
                <a:cs typeface="Times New Roman"/>
              </a:rPr>
              <a:t>Dio. Quando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retta giustizia della </a:t>
            </a:r>
            <a:r>
              <a:rPr sz="1200" dirty="0">
                <a:latin typeface="Times New Roman"/>
                <a:cs typeface="Times New Roman"/>
              </a:rPr>
              <a:t>Trinità e  </a:t>
            </a:r>
            <a:r>
              <a:rPr sz="1200" spc="-5" dirty="0">
                <a:latin typeface="Times New Roman"/>
                <a:cs typeface="Times New Roman"/>
              </a:rPr>
              <a:t>l’amore misericordioso del Padre Universale sono totalmente percepiti </a:t>
            </a:r>
            <a:r>
              <a:rPr sz="1200" dirty="0">
                <a:latin typeface="Times New Roman"/>
                <a:cs typeface="Times New Roman"/>
              </a:rPr>
              <a:t>e pienamente </a:t>
            </a:r>
            <a:r>
              <a:rPr sz="1200" spc="-5" dirty="0">
                <a:latin typeface="Times New Roman"/>
                <a:cs typeface="Times New Roman"/>
              </a:rPr>
              <a:t>compresi, </a:t>
            </a:r>
            <a:r>
              <a:rPr sz="1200" dirty="0">
                <a:latin typeface="Times New Roman"/>
                <a:cs typeface="Times New Roman"/>
              </a:rPr>
              <a:t>essi coincidono. </a:t>
            </a:r>
            <a:r>
              <a:rPr sz="1200" spc="-5" dirty="0">
                <a:latin typeface="Times New Roman"/>
                <a:cs typeface="Times New Roman"/>
              </a:rPr>
              <a:t>Ma </a:t>
            </a:r>
            <a:r>
              <a:rPr sz="1200" dirty="0">
                <a:latin typeface="Times New Roman"/>
                <a:cs typeface="Times New Roman"/>
              </a:rPr>
              <a:t>l’uomo non ha  </a:t>
            </a:r>
            <a:r>
              <a:rPr sz="1200" spc="-5" dirty="0">
                <a:latin typeface="Times New Roman"/>
                <a:cs typeface="Times New Roman"/>
              </a:rPr>
              <a:t>questa </a:t>
            </a:r>
            <a:r>
              <a:rPr sz="1200" dirty="0">
                <a:latin typeface="Times New Roman"/>
                <a:cs typeface="Times New Roman"/>
              </a:rPr>
              <a:t>piena comprensione </a:t>
            </a:r>
            <a:r>
              <a:rPr sz="1200" spc="-5" dirty="0">
                <a:latin typeface="Times New Roman"/>
                <a:cs typeface="Times New Roman"/>
              </a:rPr>
              <a:t>della giustizia </a:t>
            </a:r>
            <a:r>
              <a:rPr sz="1200" dirty="0">
                <a:latin typeface="Times New Roman"/>
                <a:cs typeface="Times New Roman"/>
              </a:rPr>
              <a:t>divina. </a:t>
            </a:r>
            <a:r>
              <a:rPr sz="1200" spc="-5" dirty="0">
                <a:latin typeface="Times New Roman"/>
                <a:cs typeface="Times New Roman"/>
              </a:rPr>
              <a:t>Per questo </a:t>
            </a:r>
            <a:r>
              <a:rPr sz="1200" dirty="0">
                <a:latin typeface="Times New Roman"/>
                <a:cs typeface="Times New Roman"/>
              </a:rPr>
              <a:t>nella </a:t>
            </a:r>
            <a:r>
              <a:rPr sz="1200" spc="-5" dirty="0">
                <a:latin typeface="Times New Roman"/>
                <a:cs typeface="Times New Roman"/>
              </a:rPr>
              <a:t>Trinità, come gli </a:t>
            </a:r>
            <a:r>
              <a:rPr sz="1200" dirty="0">
                <a:latin typeface="Times New Roman"/>
                <a:cs typeface="Times New Roman"/>
              </a:rPr>
              <a:t>uomini </a:t>
            </a:r>
            <a:r>
              <a:rPr sz="1200" spc="-5" dirty="0">
                <a:latin typeface="Times New Roman"/>
                <a:cs typeface="Times New Roman"/>
              </a:rPr>
              <a:t>potrebbero considerarla,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personalità  </a:t>
            </a:r>
            <a:r>
              <a:rPr sz="1200" spc="-5" dirty="0">
                <a:latin typeface="Times New Roman"/>
                <a:cs typeface="Times New Roman"/>
              </a:rPr>
              <a:t>del Padre, del Figlio </a:t>
            </a:r>
            <a:r>
              <a:rPr sz="1200" dirty="0">
                <a:latin typeface="Times New Roman"/>
                <a:cs typeface="Times New Roman"/>
              </a:rPr>
              <a:t>e dello Spirito </a:t>
            </a:r>
            <a:r>
              <a:rPr sz="1200" spc="-5" dirty="0">
                <a:latin typeface="Times New Roman"/>
                <a:cs typeface="Times New Roman"/>
              </a:rPr>
              <a:t>sono adattate al ministero coordinato dell’amore </a:t>
            </a:r>
            <a:r>
              <a:rPr sz="1200" dirty="0">
                <a:latin typeface="Times New Roman"/>
                <a:cs typeface="Times New Roman"/>
              </a:rPr>
              <a:t>e della </a:t>
            </a:r>
            <a:r>
              <a:rPr sz="1200" spc="-5" dirty="0">
                <a:latin typeface="Times New Roman"/>
                <a:cs typeface="Times New Roman"/>
              </a:rPr>
              <a:t>legge negli Universi esperienziali </a:t>
            </a:r>
            <a:r>
              <a:rPr sz="1200" dirty="0">
                <a:latin typeface="Times New Roman"/>
                <a:cs typeface="Times New Roman"/>
              </a:rPr>
              <a:t>del  tempo.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7. Il supercontrollo della Supremazia</a:t>
            </a:r>
            <a:endParaRPr sz="1600">
              <a:latin typeface="Times New Roman"/>
              <a:cs typeface="Times New Roman"/>
            </a:endParaRPr>
          </a:p>
          <a:p>
            <a:pPr marL="76200" marR="349250">
              <a:lnSpc>
                <a:spcPts val="1370"/>
              </a:lnSpc>
              <a:spcBef>
                <a:spcPts val="143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(115.3) 10:7.1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Prima, la Seconda e la Terza Persona </a:t>
            </a:r>
            <a:r>
              <a:rPr sz="1200" spc="-5" dirty="0">
                <a:latin typeface="Times New Roman"/>
                <a:cs typeface="Times New Roman"/>
              </a:rPr>
              <a:t>della Deità </a:t>
            </a:r>
            <a:r>
              <a:rPr sz="1200" dirty="0">
                <a:latin typeface="Times New Roman"/>
                <a:cs typeface="Times New Roman"/>
              </a:rPr>
              <a:t>sono uguali tra loro e </a:t>
            </a:r>
            <a:r>
              <a:rPr sz="1200" spc="-5" dirty="0">
                <a:latin typeface="Times New Roman"/>
                <a:cs typeface="Times New Roman"/>
              </a:rPr>
              <a:t>sono </a:t>
            </a:r>
            <a:r>
              <a:rPr sz="1200" dirty="0">
                <a:latin typeface="Times New Roman"/>
                <a:cs typeface="Times New Roman"/>
              </a:rPr>
              <a:t>uno. </a:t>
            </a:r>
            <a:r>
              <a:rPr sz="1200" spc="-5" dirty="0">
                <a:latin typeface="Times New Roman"/>
                <a:cs typeface="Times New Roman"/>
              </a:rPr>
              <a:t>“Il </a:t>
            </a:r>
            <a:r>
              <a:rPr sz="1200" dirty="0">
                <a:latin typeface="Times New Roman"/>
                <a:cs typeface="Times New Roman"/>
              </a:rPr>
              <a:t>Signore nostro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è un Dio  unico.” C’è </a:t>
            </a:r>
            <a:r>
              <a:rPr sz="1200" spc="-5" dirty="0">
                <a:latin typeface="Times New Roman"/>
                <a:cs typeface="Times New Roman"/>
              </a:rPr>
              <a:t>perfezione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proposito ed </a:t>
            </a:r>
            <a:r>
              <a:rPr sz="1200" dirty="0">
                <a:latin typeface="Times New Roman"/>
                <a:cs typeface="Times New Roman"/>
              </a:rPr>
              <a:t>unità </a:t>
            </a:r>
            <a:r>
              <a:rPr sz="1200" spc="-5" dirty="0">
                <a:latin typeface="Times New Roman"/>
                <a:cs typeface="Times New Roman"/>
              </a:rPr>
              <a:t>d’esecuzione nella Trinità </a:t>
            </a:r>
            <a:r>
              <a:rPr sz="1200" dirty="0">
                <a:latin typeface="Times New Roman"/>
                <a:cs typeface="Times New Roman"/>
              </a:rPr>
              <a:t>divina </a:t>
            </a:r>
            <a:r>
              <a:rPr sz="1200" spc="-5" dirty="0">
                <a:latin typeface="Times New Roman"/>
                <a:cs typeface="Times New Roman"/>
              </a:rPr>
              <a:t>delle Deità eterne.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Padre,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l’Attore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20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201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133715" cy="389890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488315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Congiunto sono veramente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divinamente </a:t>
            </a:r>
            <a:r>
              <a:rPr sz="1200" dirty="0">
                <a:latin typeface="Times New Roman"/>
                <a:cs typeface="Times New Roman"/>
              </a:rPr>
              <a:t>uno.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verità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stato </a:t>
            </a:r>
            <a:r>
              <a:rPr sz="1200" dirty="0">
                <a:latin typeface="Times New Roman"/>
                <a:cs typeface="Times New Roman"/>
              </a:rPr>
              <a:t>scritto: </a:t>
            </a:r>
            <a:r>
              <a:rPr sz="1200" spc="-10" dirty="0">
                <a:latin typeface="Times New Roman"/>
                <a:cs typeface="Times New Roman"/>
              </a:rPr>
              <a:t>“Io </a:t>
            </a:r>
            <a:r>
              <a:rPr sz="1200" spc="-5" dirty="0">
                <a:latin typeface="Times New Roman"/>
                <a:cs typeface="Times New Roman"/>
              </a:rPr>
              <a:t>sono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5" dirty="0">
                <a:latin typeface="Times New Roman"/>
                <a:cs typeface="Times New Roman"/>
              </a:rPr>
              <a:t>primo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sono l’ultimo, </a:t>
            </a:r>
            <a:r>
              <a:rPr sz="1200" dirty="0">
                <a:latin typeface="Times New Roman"/>
                <a:cs typeface="Times New Roman"/>
              </a:rPr>
              <a:t>e non </a:t>
            </a:r>
            <a:r>
              <a:rPr sz="1200" spc="-5" dirty="0">
                <a:latin typeface="Times New Roman"/>
                <a:cs typeface="Times New Roman"/>
              </a:rPr>
              <a:t>c’è altro Dio  all’infuori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me.”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202565" algn="just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(115.4) 10:7.2 </a:t>
            </a:r>
            <a:r>
              <a:rPr sz="1200" spc="-5" dirty="0">
                <a:latin typeface="Times New Roman"/>
                <a:cs typeface="Times New Roman"/>
              </a:rPr>
              <a:t>Come appaiono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cose al </a:t>
            </a:r>
            <a:r>
              <a:rPr sz="1200" dirty="0">
                <a:latin typeface="Times New Roman"/>
                <a:cs typeface="Times New Roman"/>
              </a:rPr>
              <a:t>mortale </a:t>
            </a:r>
            <a:r>
              <a:rPr sz="1200" spc="-5" dirty="0">
                <a:latin typeface="Times New Roman"/>
                <a:cs typeface="Times New Roman"/>
              </a:rPr>
              <a:t>sul livello </a:t>
            </a:r>
            <a:r>
              <a:rPr sz="1200" dirty="0">
                <a:latin typeface="Times New Roman"/>
                <a:cs typeface="Times New Roman"/>
              </a:rPr>
              <a:t>finito, la </a:t>
            </a:r>
            <a:r>
              <a:rPr sz="1200" spc="-5" dirty="0">
                <a:latin typeface="Times New Roman"/>
                <a:cs typeface="Times New Roman"/>
              </a:rPr>
              <a:t>Trinità del Paradiso, similmente all’Essere Supremo, s’interessa  </a:t>
            </a:r>
            <a:r>
              <a:rPr sz="1200" dirty="0">
                <a:latin typeface="Times New Roman"/>
                <a:cs typeface="Times New Roman"/>
              </a:rPr>
              <a:t>solo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totale — il </a:t>
            </a:r>
            <a:r>
              <a:rPr sz="1200" spc="-5" dirty="0">
                <a:latin typeface="Times New Roman"/>
                <a:cs typeface="Times New Roman"/>
              </a:rPr>
              <a:t>pianeta totale, l’Universo </a:t>
            </a:r>
            <a:r>
              <a:rPr sz="1200" dirty="0">
                <a:latin typeface="Times New Roman"/>
                <a:cs typeface="Times New Roman"/>
              </a:rPr>
              <a:t>totale, il </a:t>
            </a:r>
            <a:r>
              <a:rPr sz="1200" spc="-5" dirty="0">
                <a:latin typeface="Times New Roman"/>
                <a:cs typeface="Times New Roman"/>
              </a:rPr>
              <a:t>Superuniverso </a:t>
            </a:r>
            <a:r>
              <a:rPr sz="1200" dirty="0">
                <a:latin typeface="Times New Roman"/>
                <a:cs typeface="Times New Roman"/>
              </a:rPr>
              <a:t>totale, il </a:t>
            </a:r>
            <a:r>
              <a:rPr sz="1200" spc="-5" dirty="0">
                <a:latin typeface="Times New Roman"/>
                <a:cs typeface="Times New Roman"/>
              </a:rPr>
              <a:t>grande Universo </a:t>
            </a:r>
            <a:r>
              <a:rPr sz="1200" dirty="0">
                <a:latin typeface="Times New Roman"/>
                <a:cs typeface="Times New Roman"/>
              </a:rPr>
              <a:t>totale.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comportamento di  </a:t>
            </a:r>
            <a:r>
              <a:rPr sz="1200" spc="-5" dirty="0">
                <a:latin typeface="Times New Roman"/>
                <a:cs typeface="Times New Roman"/>
              </a:rPr>
              <a:t>totalità esiste perché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Trinità è il </a:t>
            </a:r>
            <a:r>
              <a:rPr sz="1200" spc="-5" dirty="0">
                <a:latin typeface="Times New Roman"/>
                <a:cs typeface="Times New Roman"/>
              </a:rPr>
              <a:t>totale della </a:t>
            </a:r>
            <a:r>
              <a:rPr sz="1200" dirty="0">
                <a:latin typeface="Times New Roman"/>
                <a:cs typeface="Times New Roman"/>
              </a:rPr>
              <a:t>Deità 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molte altre </a:t>
            </a:r>
            <a:r>
              <a:rPr sz="1200" spc="-5" dirty="0">
                <a:latin typeface="Times New Roman"/>
                <a:cs typeface="Times New Roman"/>
              </a:rPr>
              <a:t>ragioni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ancora.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7429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(115.5) 10:7.3 </a:t>
            </a:r>
            <a:r>
              <a:rPr sz="1200" spc="-5" dirty="0">
                <a:latin typeface="Times New Roman"/>
                <a:cs typeface="Times New Roman"/>
              </a:rPr>
              <a:t>L’Essere </a:t>
            </a:r>
            <a:r>
              <a:rPr sz="1200" dirty="0">
                <a:latin typeface="Times New Roman"/>
                <a:cs typeface="Times New Roman"/>
              </a:rPr>
              <a:t>Supremo è </a:t>
            </a:r>
            <a:r>
              <a:rPr sz="1200" spc="-5" dirty="0">
                <a:latin typeface="Times New Roman"/>
                <a:cs typeface="Times New Roman"/>
              </a:rPr>
              <a:t>qualcosa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meno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qualcosa </a:t>
            </a:r>
            <a:r>
              <a:rPr sz="1200" dirty="0">
                <a:latin typeface="Times New Roman"/>
                <a:cs typeface="Times New Roman"/>
              </a:rPr>
              <a:t>d’altro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Trinità funzionante </a:t>
            </a:r>
            <a:r>
              <a:rPr sz="1200" spc="-5" dirty="0">
                <a:latin typeface="Times New Roman"/>
                <a:cs typeface="Times New Roman"/>
              </a:rPr>
              <a:t>negli Universi </a:t>
            </a:r>
            <a:r>
              <a:rPr sz="1200" dirty="0">
                <a:latin typeface="Times New Roman"/>
                <a:cs typeface="Times New Roman"/>
              </a:rPr>
              <a:t>finiti; ma </a:t>
            </a:r>
            <a:r>
              <a:rPr sz="1200" spc="-5" dirty="0">
                <a:latin typeface="Times New Roman"/>
                <a:cs typeface="Times New Roman"/>
              </a:rPr>
              <a:t>entro certi  </a:t>
            </a:r>
            <a:r>
              <a:rPr sz="1200" dirty="0">
                <a:latin typeface="Times New Roman"/>
                <a:cs typeface="Times New Roman"/>
              </a:rPr>
              <a:t>limiti e </a:t>
            </a:r>
            <a:r>
              <a:rPr sz="1200" spc="-5" dirty="0">
                <a:latin typeface="Times New Roman"/>
                <a:cs typeface="Times New Roman"/>
              </a:rPr>
              <a:t>durante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presente era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personalizzazione </a:t>
            </a:r>
            <a:r>
              <a:rPr sz="1200" dirty="0">
                <a:latin typeface="Times New Roman"/>
                <a:cs typeface="Times New Roman"/>
              </a:rPr>
              <a:t>incompleta </a:t>
            </a:r>
            <a:r>
              <a:rPr sz="1200" spc="-5" dirty="0">
                <a:latin typeface="Times New Roman"/>
                <a:cs typeface="Times New Roman"/>
              </a:rPr>
              <a:t>del potere, questa Deità </a:t>
            </a:r>
            <a:r>
              <a:rPr sz="1200" dirty="0">
                <a:latin typeface="Times New Roman"/>
                <a:cs typeface="Times New Roman"/>
              </a:rPr>
              <a:t>evoluzionaria </a:t>
            </a:r>
            <a:r>
              <a:rPr sz="1200" spc="-5" dirty="0">
                <a:latin typeface="Times New Roman"/>
                <a:cs typeface="Times New Roman"/>
              </a:rPr>
              <a:t>sembra riflettere </a:t>
            </a:r>
            <a:r>
              <a:rPr sz="1200" dirty="0">
                <a:latin typeface="Times New Roman"/>
                <a:cs typeface="Times New Roman"/>
              </a:rPr>
              <a:t>il  </a:t>
            </a:r>
            <a:r>
              <a:rPr sz="1200" spc="-5" dirty="0">
                <a:latin typeface="Times New Roman"/>
                <a:cs typeface="Times New Roman"/>
              </a:rPr>
              <a:t>comportamento della </a:t>
            </a:r>
            <a:r>
              <a:rPr sz="1200" dirty="0">
                <a:latin typeface="Times New Roman"/>
                <a:cs typeface="Times New Roman"/>
              </a:rPr>
              <a:t>Trinità </a:t>
            </a:r>
            <a:r>
              <a:rPr sz="1200" spc="-5" dirty="0">
                <a:latin typeface="Times New Roman"/>
                <a:cs typeface="Times New Roman"/>
              </a:rPr>
              <a:t>della Supremazia.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Padre,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e lo Spirito non agiscono </a:t>
            </a:r>
            <a:r>
              <a:rPr sz="1200" spc="-5" dirty="0">
                <a:latin typeface="Times New Roman"/>
                <a:cs typeface="Times New Roman"/>
              </a:rPr>
              <a:t>personalmente con </a:t>
            </a:r>
            <a:r>
              <a:rPr sz="1200" dirty="0">
                <a:latin typeface="Times New Roman"/>
                <a:cs typeface="Times New Roman"/>
              </a:rPr>
              <a:t>l’Essere Supremo,  ma </a:t>
            </a:r>
            <a:r>
              <a:rPr sz="1200" spc="-5" dirty="0">
                <a:latin typeface="Times New Roman"/>
                <a:cs typeface="Times New Roman"/>
              </a:rPr>
              <a:t>durante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presente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-5" dirty="0">
                <a:latin typeface="Times New Roman"/>
                <a:cs typeface="Times New Roman"/>
              </a:rPr>
              <a:t>universale collaborano con </a:t>
            </a:r>
            <a:r>
              <a:rPr sz="1200" dirty="0">
                <a:latin typeface="Times New Roman"/>
                <a:cs typeface="Times New Roman"/>
              </a:rPr>
              <a:t>lui in quanto </a:t>
            </a:r>
            <a:r>
              <a:rPr sz="1200" spc="-5" dirty="0">
                <a:latin typeface="Times New Roman"/>
                <a:cs typeface="Times New Roman"/>
              </a:rPr>
              <a:t>Trinità. Noi comprendiamo </a:t>
            </a:r>
            <a:r>
              <a:rPr sz="1200" dirty="0">
                <a:latin typeface="Times New Roman"/>
                <a:cs typeface="Times New Roman"/>
              </a:rPr>
              <a:t>che essi </a:t>
            </a:r>
            <a:r>
              <a:rPr sz="1200" spc="-5" dirty="0">
                <a:latin typeface="Times New Roman"/>
                <a:cs typeface="Times New Roman"/>
              </a:rPr>
              <a:t>mantengono </a:t>
            </a:r>
            <a:r>
              <a:rPr sz="1200" dirty="0">
                <a:latin typeface="Times New Roman"/>
                <a:cs typeface="Times New Roman"/>
              </a:rPr>
              <a:t>una relazione  </a:t>
            </a:r>
            <a:r>
              <a:rPr sz="1200" spc="-5" dirty="0">
                <a:latin typeface="Times New Roman"/>
                <a:cs typeface="Times New Roman"/>
              </a:rPr>
              <a:t>similare con l’Ultimo. Formuliamo spesso </a:t>
            </a:r>
            <a:r>
              <a:rPr sz="1200" dirty="0">
                <a:latin typeface="Times New Roman"/>
                <a:cs typeface="Times New Roman"/>
              </a:rPr>
              <a:t>delle ipotesi </a:t>
            </a:r>
            <a:r>
              <a:rPr sz="1200" spc="-5" dirty="0">
                <a:latin typeface="Times New Roman"/>
                <a:cs typeface="Times New Roman"/>
              </a:rPr>
              <a:t>su </a:t>
            </a:r>
            <a:r>
              <a:rPr sz="1200" dirty="0">
                <a:latin typeface="Times New Roman"/>
                <a:cs typeface="Times New Roman"/>
              </a:rPr>
              <a:t>quali </a:t>
            </a:r>
            <a:r>
              <a:rPr sz="1200" spc="-5" dirty="0">
                <a:latin typeface="Times New Roman"/>
                <a:cs typeface="Times New Roman"/>
              </a:rPr>
              <a:t>saranno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relazioni </a:t>
            </a:r>
            <a:r>
              <a:rPr sz="1200" dirty="0">
                <a:latin typeface="Times New Roman"/>
                <a:cs typeface="Times New Roman"/>
              </a:rPr>
              <a:t>personali tra le </a:t>
            </a:r>
            <a:r>
              <a:rPr sz="1200" spc="-5" dirty="0">
                <a:latin typeface="Times New Roman"/>
                <a:cs typeface="Times New Roman"/>
              </a:rPr>
              <a:t>Deità del Paradiso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il  </a:t>
            </a:r>
            <a:r>
              <a:rPr sz="1200" spc="-5" dirty="0">
                <a:latin typeface="Times New Roman"/>
                <a:cs typeface="Times New Roman"/>
              </a:rPr>
              <a:t>Supremo </a:t>
            </a:r>
            <a:r>
              <a:rPr sz="1200" dirty="0">
                <a:latin typeface="Times New Roman"/>
                <a:cs typeface="Times New Roman"/>
              </a:rPr>
              <a:t>quando </a:t>
            </a:r>
            <a:r>
              <a:rPr sz="1200" spc="-5" dirty="0">
                <a:latin typeface="Times New Roman"/>
                <a:cs typeface="Times New Roman"/>
              </a:rPr>
              <a:t>questi </a:t>
            </a:r>
            <a:r>
              <a:rPr sz="1200" dirty="0">
                <a:latin typeface="Times New Roman"/>
                <a:cs typeface="Times New Roman"/>
              </a:rPr>
              <a:t>avrà </a:t>
            </a:r>
            <a:r>
              <a:rPr sz="1200" spc="-5" dirty="0">
                <a:latin typeface="Times New Roman"/>
                <a:cs typeface="Times New Roman"/>
              </a:rPr>
              <a:t>completato </a:t>
            </a:r>
            <a:r>
              <a:rPr sz="1200" dirty="0">
                <a:latin typeface="Times New Roman"/>
                <a:cs typeface="Times New Roman"/>
              </a:rPr>
              <a:t>la sua evoluzione, ma in </a:t>
            </a:r>
            <a:r>
              <a:rPr sz="1200" spc="-5" dirty="0">
                <a:latin typeface="Times New Roman"/>
                <a:cs typeface="Times New Roman"/>
              </a:rPr>
              <a:t>realtà </a:t>
            </a:r>
            <a:r>
              <a:rPr sz="1200" dirty="0">
                <a:latin typeface="Times New Roman"/>
                <a:cs typeface="Times New Roman"/>
              </a:rPr>
              <a:t>non lo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sappiamo.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85725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(115.6) 10:7.4 </a:t>
            </a:r>
            <a:r>
              <a:rPr sz="1200" spc="-5" dirty="0">
                <a:latin typeface="Times New Roman"/>
                <a:cs typeface="Times New Roman"/>
              </a:rPr>
              <a:t>Noi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riteniamo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supercontrollo della Supremazia del </a:t>
            </a:r>
            <a:r>
              <a:rPr sz="1200" dirty="0">
                <a:latin typeface="Times New Roman"/>
                <a:cs typeface="Times New Roman"/>
              </a:rPr>
              <a:t>tutto </a:t>
            </a:r>
            <a:r>
              <a:rPr sz="1200" spc="-5" dirty="0">
                <a:latin typeface="Times New Roman"/>
                <a:cs typeface="Times New Roman"/>
              </a:rPr>
              <a:t>prevedibile. Inoltre, </a:t>
            </a:r>
            <a:r>
              <a:rPr sz="1200" dirty="0">
                <a:latin typeface="Times New Roman"/>
                <a:cs typeface="Times New Roman"/>
              </a:rPr>
              <a:t>questa </a:t>
            </a:r>
            <a:r>
              <a:rPr sz="1200" spc="-5" dirty="0">
                <a:latin typeface="Times New Roman"/>
                <a:cs typeface="Times New Roman"/>
              </a:rPr>
              <a:t>imprevedibilità </a:t>
            </a:r>
            <a:r>
              <a:rPr sz="1200" dirty="0">
                <a:latin typeface="Times New Roman"/>
                <a:cs typeface="Times New Roman"/>
              </a:rPr>
              <a:t>sembra </a:t>
            </a:r>
            <a:r>
              <a:rPr sz="1200" spc="-5" dirty="0">
                <a:latin typeface="Times New Roman"/>
                <a:cs typeface="Times New Roman"/>
              </a:rPr>
              <a:t>essere  caratterizzata </a:t>
            </a:r>
            <a:r>
              <a:rPr sz="1200" dirty="0">
                <a:latin typeface="Times New Roman"/>
                <a:cs typeface="Times New Roman"/>
              </a:rPr>
              <a:t>da una certa incompletezza di </a:t>
            </a:r>
            <a:r>
              <a:rPr sz="1200" spc="-5" dirty="0">
                <a:latin typeface="Times New Roman"/>
                <a:cs typeface="Times New Roman"/>
              </a:rPr>
              <a:t>sviluppo, indubbiamente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segno </a:t>
            </a:r>
            <a:r>
              <a:rPr sz="1200" dirty="0">
                <a:latin typeface="Times New Roman"/>
                <a:cs typeface="Times New Roman"/>
              </a:rPr>
              <a:t>distintivo </a:t>
            </a:r>
            <a:r>
              <a:rPr sz="1200" spc="-5" dirty="0">
                <a:latin typeface="Times New Roman"/>
                <a:cs typeface="Times New Roman"/>
              </a:rPr>
              <a:t>dell’incompiutezza del Supremo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</a:t>
            </a:r>
            <a:endParaRPr sz="1200">
              <a:latin typeface="Times New Roman"/>
              <a:cs typeface="Times New Roman"/>
            </a:endParaRPr>
          </a:p>
          <a:p>
            <a:pPr marL="88900" algn="just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dell’incompletezza della reazione finita verso </a:t>
            </a:r>
            <a:r>
              <a:rPr sz="1200" dirty="0">
                <a:latin typeface="Times New Roman"/>
                <a:cs typeface="Times New Roman"/>
              </a:rPr>
              <a:t>la Trinità </a:t>
            </a:r>
            <a:r>
              <a:rPr sz="1200" spc="-5" dirty="0">
                <a:latin typeface="Times New Roman"/>
                <a:cs typeface="Times New Roman"/>
              </a:rPr>
              <a:t>del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Paradiso.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431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(115.7) 10:7.5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mente </a:t>
            </a:r>
            <a:r>
              <a:rPr sz="1200" spc="-5" dirty="0">
                <a:latin typeface="Times New Roman"/>
                <a:cs typeface="Times New Roman"/>
              </a:rPr>
              <a:t>del mortale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immaginare con </a:t>
            </a:r>
            <a:r>
              <a:rPr sz="1200" dirty="0">
                <a:latin typeface="Times New Roman"/>
                <a:cs typeface="Times New Roman"/>
              </a:rPr>
              <a:t>immediatezza mille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cosa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eventi </a:t>
            </a:r>
            <a:r>
              <a:rPr sz="1200" dirty="0">
                <a:latin typeface="Times New Roman"/>
                <a:cs typeface="Times New Roman"/>
              </a:rPr>
              <a:t>fisici </a:t>
            </a:r>
            <a:r>
              <a:rPr sz="1200" spc="-5" dirty="0">
                <a:latin typeface="Times New Roman"/>
                <a:cs typeface="Times New Roman"/>
              </a:rPr>
              <a:t>catastrofici, incidenti  spaventosi, </a:t>
            </a:r>
            <a:r>
              <a:rPr sz="1200" dirty="0">
                <a:latin typeface="Times New Roman"/>
                <a:cs typeface="Times New Roman"/>
              </a:rPr>
              <a:t>disastri </a:t>
            </a:r>
            <a:r>
              <a:rPr sz="1200" spc="-5" dirty="0">
                <a:latin typeface="Times New Roman"/>
                <a:cs typeface="Times New Roman"/>
              </a:rPr>
              <a:t>orribili, malattie dolorose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flagelli </a:t>
            </a:r>
            <a:r>
              <a:rPr sz="1200" dirty="0">
                <a:latin typeface="Times New Roman"/>
                <a:cs typeface="Times New Roman"/>
              </a:rPr>
              <a:t>mondiali — e </a:t>
            </a:r>
            <a:r>
              <a:rPr sz="1200" spc="-5" dirty="0">
                <a:latin typeface="Times New Roman"/>
                <a:cs typeface="Times New Roman"/>
              </a:rPr>
              <a:t>chiedersi se </a:t>
            </a:r>
            <a:r>
              <a:rPr sz="1200" dirty="0">
                <a:latin typeface="Times New Roman"/>
                <a:cs typeface="Times New Roman"/>
              </a:rPr>
              <a:t>tali </a:t>
            </a:r>
            <a:r>
              <a:rPr sz="1200" spc="-5" dirty="0">
                <a:latin typeface="Times New Roman"/>
                <a:cs typeface="Times New Roman"/>
              </a:rPr>
              <a:t>calamità </a:t>
            </a:r>
            <a:r>
              <a:rPr sz="1200" dirty="0">
                <a:latin typeface="Times New Roman"/>
                <a:cs typeface="Times New Roman"/>
              </a:rPr>
              <a:t>siano </a:t>
            </a:r>
            <a:r>
              <a:rPr sz="1200" spc="-5" dirty="0">
                <a:latin typeface="Times New Roman"/>
                <a:cs typeface="Times New Roman"/>
              </a:rPr>
              <a:t>collegate alle </a:t>
            </a:r>
            <a:r>
              <a:rPr sz="1200" dirty="0">
                <a:latin typeface="Times New Roman"/>
                <a:cs typeface="Times New Roman"/>
              </a:rPr>
              <a:t>manovre  </a:t>
            </a:r>
            <a:r>
              <a:rPr sz="1200" spc="-5" dirty="0">
                <a:latin typeface="Times New Roman"/>
                <a:cs typeface="Times New Roman"/>
              </a:rPr>
              <a:t>sconosciute </a:t>
            </a:r>
            <a:r>
              <a:rPr sz="1200" dirty="0">
                <a:latin typeface="Times New Roman"/>
                <a:cs typeface="Times New Roman"/>
              </a:rPr>
              <a:t>di questo probabile </a:t>
            </a:r>
            <a:r>
              <a:rPr sz="1200" spc="-5" dirty="0">
                <a:latin typeface="Times New Roman"/>
                <a:cs typeface="Times New Roman"/>
              </a:rPr>
              <a:t>funzionamento dell’Essere Supremo. Francamente </a:t>
            </a:r>
            <a:r>
              <a:rPr sz="1200" dirty="0">
                <a:latin typeface="Times New Roman"/>
                <a:cs typeface="Times New Roman"/>
              </a:rPr>
              <a:t>non lo </a:t>
            </a:r>
            <a:r>
              <a:rPr sz="1200" spc="-5" dirty="0">
                <a:latin typeface="Times New Roman"/>
                <a:cs typeface="Times New Roman"/>
              </a:rPr>
              <a:t>sappiamo; </a:t>
            </a:r>
            <a:r>
              <a:rPr sz="1200" dirty="0">
                <a:latin typeface="Times New Roman"/>
                <a:cs typeface="Times New Roman"/>
              </a:rPr>
              <a:t>non ne siamo </a:t>
            </a:r>
            <a:r>
              <a:rPr sz="1200" spc="-5" dirty="0">
                <a:latin typeface="Times New Roman"/>
                <a:cs typeface="Times New Roman"/>
              </a:rPr>
              <a:t>veramente certi.  Ma osserviamo </a:t>
            </a:r>
            <a:r>
              <a:rPr sz="1200" dirty="0">
                <a:latin typeface="Times New Roman"/>
                <a:cs typeface="Times New Roman"/>
              </a:rPr>
              <a:t>che,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passare del tempo, </a:t>
            </a:r>
            <a:r>
              <a:rPr sz="1200" dirty="0">
                <a:latin typeface="Times New Roman"/>
                <a:cs typeface="Times New Roman"/>
              </a:rPr>
              <a:t>tutte </a:t>
            </a:r>
            <a:r>
              <a:rPr sz="1200" spc="-5" dirty="0">
                <a:latin typeface="Times New Roman"/>
                <a:cs typeface="Times New Roman"/>
              </a:rPr>
              <a:t>queste </a:t>
            </a:r>
            <a:r>
              <a:rPr sz="1200" dirty="0">
                <a:latin typeface="Times New Roman"/>
                <a:cs typeface="Times New Roman"/>
              </a:rPr>
              <a:t>situazioni </a:t>
            </a:r>
            <a:r>
              <a:rPr sz="1200" spc="-5" dirty="0">
                <a:latin typeface="Times New Roman"/>
                <a:cs typeface="Times New Roman"/>
              </a:rPr>
              <a:t>difficili </a:t>
            </a:r>
            <a:r>
              <a:rPr sz="1200" dirty="0">
                <a:latin typeface="Times New Roman"/>
                <a:cs typeface="Times New Roman"/>
              </a:rPr>
              <a:t>e più o </a:t>
            </a:r>
            <a:r>
              <a:rPr sz="1200" spc="-5" dirty="0">
                <a:latin typeface="Times New Roman"/>
                <a:cs typeface="Times New Roman"/>
              </a:rPr>
              <a:t>meno misteriose si </a:t>
            </a:r>
            <a:r>
              <a:rPr sz="1200" dirty="0">
                <a:latin typeface="Times New Roman"/>
                <a:cs typeface="Times New Roman"/>
              </a:rPr>
              <a:t>risolvono </a:t>
            </a:r>
            <a:r>
              <a:rPr sz="1200" i="1" spc="-5" dirty="0">
                <a:latin typeface="Times New Roman"/>
                <a:cs typeface="Times New Roman"/>
              </a:rPr>
              <a:t>sempre </a:t>
            </a:r>
            <a:r>
              <a:rPr sz="1200" spc="-5" dirty="0">
                <a:latin typeface="Times New Roman"/>
                <a:cs typeface="Times New Roman"/>
              </a:rPr>
              <a:t>per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il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20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202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211820" cy="39598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180975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benessere 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progresso degli </a:t>
            </a:r>
            <a:r>
              <a:rPr sz="1200" dirty="0">
                <a:latin typeface="Times New Roman"/>
                <a:cs typeface="Times New Roman"/>
              </a:rPr>
              <a:t>Universi. </a:t>
            </a:r>
            <a:r>
              <a:rPr sz="1200" spc="-5" dirty="0">
                <a:latin typeface="Times New Roman"/>
                <a:cs typeface="Times New Roman"/>
              </a:rPr>
              <a:t>Può darsi che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circostanze dell’esistenza </a:t>
            </a:r>
            <a:r>
              <a:rPr sz="1200" dirty="0">
                <a:latin typeface="Times New Roman"/>
                <a:cs typeface="Times New Roman"/>
              </a:rPr>
              <a:t>e le </a:t>
            </a:r>
            <a:r>
              <a:rPr sz="1200" spc="-5" dirty="0">
                <a:latin typeface="Times New Roman"/>
                <a:cs typeface="Times New Roman"/>
              </a:rPr>
              <a:t>vicissitudini inspiegabili </a:t>
            </a:r>
            <a:r>
              <a:rPr sz="1200" dirty="0">
                <a:latin typeface="Times New Roman"/>
                <a:cs typeface="Times New Roman"/>
              </a:rPr>
              <a:t>della vita </a:t>
            </a:r>
            <a:r>
              <a:rPr sz="1200" spc="-5" dirty="0">
                <a:latin typeface="Times New Roman"/>
                <a:cs typeface="Times New Roman"/>
              </a:rPr>
              <a:t>siano  </a:t>
            </a:r>
            <a:r>
              <a:rPr sz="1200" dirty="0">
                <a:latin typeface="Times New Roman"/>
                <a:cs typeface="Times New Roman"/>
              </a:rPr>
              <a:t>tutte </a:t>
            </a:r>
            <a:r>
              <a:rPr sz="1200" spc="-5" dirty="0">
                <a:latin typeface="Times New Roman"/>
                <a:cs typeface="Times New Roman"/>
              </a:rPr>
              <a:t>intrecciate </a:t>
            </a:r>
            <a:r>
              <a:rPr sz="1200" dirty="0">
                <a:latin typeface="Times New Roman"/>
                <a:cs typeface="Times New Roman"/>
              </a:rPr>
              <a:t>in un modello </a:t>
            </a:r>
            <a:r>
              <a:rPr sz="1200" spc="-5" dirty="0">
                <a:latin typeface="Times New Roman"/>
                <a:cs typeface="Times New Roman"/>
              </a:rPr>
              <a:t>significativo </a:t>
            </a:r>
            <a:r>
              <a:rPr sz="1200" dirty="0">
                <a:latin typeface="Times New Roman"/>
                <a:cs typeface="Times New Roman"/>
              </a:rPr>
              <a:t>di alto </a:t>
            </a:r>
            <a:r>
              <a:rPr sz="1200" spc="-5" dirty="0">
                <a:latin typeface="Times New Roman"/>
                <a:cs typeface="Times New Roman"/>
              </a:rPr>
              <a:t>valore </a:t>
            </a:r>
            <a:r>
              <a:rPr sz="1200" dirty="0">
                <a:latin typeface="Times New Roman"/>
                <a:cs typeface="Times New Roman"/>
              </a:rPr>
              <a:t>per mezzo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funzione </a:t>
            </a:r>
            <a:r>
              <a:rPr sz="1200" spc="-5" dirty="0">
                <a:latin typeface="Times New Roman"/>
                <a:cs typeface="Times New Roman"/>
              </a:rPr>
              <a:t>del Supremo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 supercontrollo della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Trinità.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812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(116.1) 10:7.6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quanto </a:t>
            </a:r>
            <a:r>
              <a:rPr sz="1200" spc="-5" dirty="0">
                <a:latin typeface="Times New Roman"/>
                <a:cs typeface="Times New Roman"/>
              </a:rPr>
              <a:t>figli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voi </a:t>
            </a:r>
            <a:r>
              <a:rPr sz="1200" spc="-5" dirty="0">
                <a:latin typeface="Times New Roman"/>
                <a:cs typeface="Times New Roman"/>
              </a:rPr>
              <a:t>potete discernere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comportamento personale dell’amore </a:t>
            </a:r>
            <a:r>
              <a:rPr sz="1200" dirty="0">
                <a:latin typeface="Times New Roman"/>
                <a:cs typeface="Times New Roman"/>
              </a:rPr>
              <a:t>in tutti </a:t>
            </a:r>
            <a:r>
              <a:rPr sz="1200" spc="-5" dirty="0">
                <a:latin typeface="Times New Roman"/>
                <a:cs typeface="Times New Roman"/>
              </a:rPr>
              <a:t>gli atti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Padre. Ma </a:t>
            </a:r>
            <a:r>
              <a:rPr sz="1200" dirty="0">
                <a:latin typeface="Times New Roman"/>
                <a:cs typeface="Times New Roman"/>
              </a:rPr>
              <a:t>non  </a:t>
            </a:r>
            <a:r>
              <a:rPr sz="1200" spc="-5" dirty="0">
                <a:latin typeface="Times New Roman"/>
                <a:cs typeface="Times New Roman"/>
              </a:rPr>
              <a:t>sarete </a:t>
            </a:r>
            <a:r>
              <a:rPr sz="1200" dirty="0">
                <a:latin typeface="Times New Roman"/>
                <a:cs typeface="Times New Roman"/>
              </a:rPr>
              <a:t>sempre in </a:t>
            </a:r>
            <a:r>
              <a:rPr sz="1200" spc="-5" dirty="0">
                <a:latin typeface="Times New Roman"/>
                <a:cs typeface="Times New Roman"/>
              </a:rPr>
              <a:t>grado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capire come </a:t>
            </a:r>
            <a:r>
              <a:rPr sz="1200" dirty="0">
                <a:latin typeface="Times New Roman"/>
                <a:cs typeface="Times New Roman"/>
              </a:rPr>
              <a:t>molti </a:t>
            </a:r>
            <a:r>
              <a:rPr sz="1200" spc="-5" dirty="0">
                <a:latin typeface="Times New Roman"/>
                <a:cs typeface="Times New Roman"/>
              </a:rPr>
              <a:t>degli atti universali della Trinità del Paradiso </a:t>
            </a:r>
            <a:r>
              <a:rPr sz="1200" dirty="0">
                <a:latin typeface="Times New Roman"/>
                <a:cs typeface="Times New Roman"/>
              </a:rPr>
              <a:t>contribuiscono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bene dei singoli </a:t>
            </a:r>
            <a:r>
              <a:rPr sz="1200" spc="-5" dirty="0">
                <a:latin typeface="Times New Roman"/>
                <a:cs typeface="Times New Roman"/>
              </a:rPr>
              <a:t>mortali  sui </a:t>
            </a:r>
            <a:r>
              <a:rPr sz="1200" dirty="0">
                <a:latin typeface="Times New Roman"/>
                <a:cs typeface="Times New Roman"/>
              </a:rPr>
              <a:t>mondi evoluzionari </a:t>
            </a:r>
            <a:r>
              <a:rPr sz="1200" spc="-5" dirty="0">
                <a:latin typeface="Times New Roman"/>
                <a:cs typeface="Times New Roman"/>
              </a:rPr>
              <a:t>dello spazio. Nel progresso dell’eternità gli atti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Trinità si riveleranno </a:t>
            </a:r>
            <a:r>
              <a:rPr sz="1200" dirty="0">
                <a:latin typeface="Times New Roman"/>
                <a:cs typeface="Times New Roman"/>
              </a:rPr>
              <a:t>come totalmente premurosi e  pieni di </a:t>
            </a:r>
            <a:r>
              <a:rPr sz="1200" spc="-5" dirty="0">
                <a:latin typeface="Times New Roman"/>
                <a:cs typeface="Times New Roman"/>
              </a:rPr>
              <a:t>significati, </a:t>
            </a:r>
            <a:r>
              <a:rPr sz="1200" dirty="0">
                <a:latin typeface="Times New Roman"/>
                <a:cs typeface="Times New Roman"/>
              </a:rPr>
              <a:t>ma non </a:t>
            </a:r>
            <a:r>
              <a:rPr sz="1200" spc="-5" dirty="0">
                <a:latin typeface="Times New Roman"/>
                <a:cs typeface="Times New Roman"/>
              </a:rPr>
              <a:t>sempre </a:t>
            </a:r>
            <a:r>
              <a:rPr sz="1200" dirty="0">
                <a:latin typeface="Times New Roman"/>
                <a:cs typeface="Times New Roman"/>
              </a:rPr>
              <a:t>appaiono </a:t>
            </a:r>
            <a:r>
              <a:rPr sz="1200" spc="-5" dirty="0">
                <a:latin typeface="Times New Roman"/>
                <a:cs typeface="Times New Roman"/>
              </a:rPr>
              <a:t>tali alle creature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tempo.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8. La Trinità al di là del</a:t>
            </a:r>
            <a:r>
              <a:rPr sz="1600" b="1" spc="1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finito</a:t>
            </a:r>
            <a:endParaRPr sz="1600">
              <a:latin typeface="Times New Roman"/>
              <a:cs typeface="Times New Roman"/>
            </a:endParaRPr>
          </a:p>
          <a:p>
            <a:pPr marL="88900" marR="238760">
              <a:lnSpc>
                <a:spcPts val="1380"/>
              </a:lnSpc>
              <a:spcBef>
                <a:spcPts val="141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(116.2) 10:8.1 </a:t>
            </a:r>
            <a:r>
              <a:rPr sz="1200" spc="-5" dirty="0">
                <a:latin typeface="Times New Roman"/>
                <a:cs typeface="Times New Roman"/>
              </a:rPr>
              <a:t>Molte verità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fatti concernenti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Trinità del Paradiso possono essere compresi, </a:t>
            </a:r>
            <a:r>
              <a:rPr sz="1200" dirty="0">
                <a:latin typeface="Times New Roman"/>
                <a:cs typeface="Times New Roman"/>
              </a:rPr>
              <a:t>pur </a:t>
            </a:r>
            <a:r>
              <a:rPr sz="1200" spc="-5" dirty="0">
                <a:latin typeface="Times New Roman"/>
                <a:cs typeface="Times New Roman"/>
              </a:rPr>
              <a:t>parzialmente, </a:t>
            </a:r>
            <a:r>
              <a:rPr sz="1200" dirty="0">
                <a:latin typeface="Times New Roman"/>
                <a:cs typeface="Times New Roman"/>
              </a:rPr>
              <a:t>solo </a:t>
            </a:r>
            <a:r>
              <a:rPr sz="1200" spc="-5" dirty="0">
                <a:latin typeface="Times New Roman"/>
                <a:cs typeface="Times New Roman"/>
              </a:rPr>
              <a:t>riconoscendone  </a:t>
            </a:r>
            <a:r>
              <a:rPr sz="1200" dirty="0">
                <a:latin typeface="Times New Roman"/>
                <a:cs typeface="Times New Roman"/>
              </a:rPr>
              <a:t>una funzione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trascende il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finito.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00">
              <a:latin typeface="Times New Roman"/>
              <a:cs typeface="Times New Roman"/>
            </a:endParaRPr>
          </a:p>
          <a:p>
            <a:pPr marL="88900">
              <a:lnSpc>
                <a:spcPts val="141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(116.3) 10:8.2 </a:t>
            </a:r>
            <a:r>
              <a:rPr sz="1200" spc="-5" dirty="0">
                <a:latin typeface="Times New Roman"/>
                <a:cs typeface="Times New Roman"/>
              </a:rPr>
              <a:t>Sarebbe </a:t>
            </a:r>
            <a:r>
              <a:rPr sz="1200" dirty="0">
                <a:latin typeface="Times New Roman"/>
                <a:cs typeface="Times New Roman"/>
              </a:rPr>
              <a:t>inopportuno </a:t>
            </a:r>
            <a:r>
              <a:rPr sz="1200" spc="-5" dirty="0">
                <a:latin typeface="Times New Roman"/>
                <a:cs typeface="Times New Roman"/>
              </a:rPr>
              <a:t>discutere </a:t>
            </a:r>
            <a:r>
              <a:rPr sz="1200" dirty="0">
                <a:latin typeface="Times New Roman"/>
                <a:cs typeface="Times New Roman"/>
              </a:rPr>
              <a:t>le funzioni </a:t>
            </a:r>
            <a:r>
              <a:rPr sz="1200" spc="-5" dirty="0">
                <a:latin typeface="Times New Roman"/>
                <a:cs typeface="Times New Roman"/>
              </a:rPr>
              <a:t>della Trinità dell’Ultimità,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rivelare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l’Ultimo è</a:t>
            </a:r>
            <a:r>
              <a:rPr sz="1200" spc="-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endParaRPr sz="1200">
              <a:latin typeface="Times New Roman"/>
              <a:cs typeface="Times New Roman"/>
            </a:endParaRPr>
          </a:p>
          <a:p>
            <a:pPr marL="88900" marR="83185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manifestazione della </a:t>
            </a:r>
            <a:r>
              <a:rPr sz="1200" dirty="0">
                <a:latin typeface="Times New Roman"/>
                <a:cs typeface="Times New Roman"/>
              </a:rPr>
              <a:t>Trinità </a:t>
            </a:r>
            <a:r>
              <a:rPr sz="1200" spc="-5" dirty="0">
                <a:latin typeface="Times New Roman"/>
                <a:cs typeface="Times New Roman"/>
              </a:rPr>
              <a:t>compresa </a:t>
            </a:r>
            <a:r>
              <a:rPr sz="1200" dirty="0">
                <a:latin typeface="Times New Roman"/>
                <a:cs typeface="Times New Roman"/>
              </a:rPr>
              <a:t>dai </a:t>
            </a:r>
            <a:r>
              <a:rPr sz="1200" spc="-5" dirty="0">
                <a:latin typeface="Times New Roman"/>
                <a:cs typeface="Times New Roman"/>
              </a:rPr>
              <a:t>Trascendentali. Noi siamo inclini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credere che </a:t>
            </a:r>
            <a:r>
              <a:rPr sz="1200" dirty="0">
                <a:latin typeface="Times New Roman"/>
                <a:cs typeface="Times New Roman"/>
              </a:rPr>
              <a:t>l’unificazione dell’Universo maestro </a:t>
            </a:r>
            <a:r>
              <a:rPr sz="1200" spc="-5" dirty="0">
                <a:latin typeface="Times New Roman"/>
                <a:cs typeface="Times New Roman"/>
              </a:rPr>
              <a:t>sia  l’atto eventuante dell’Ultimo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che rifletta </a:t>
            </a:r>
            <a:r>
              <a:rPr sz="1200" dirty="0">
                <a:latin typeface="Times New Roman"/>
                <a:cs typeface="Times New Roman"/>
              </a:rPr>
              <a:t>probabilmente </a:t>
            </a:r>
            <a:r>
              <a:rPr sz="1200" spc="-5" dirty="0">
                <a:latin typeface="Times New Roman"/>
                <a:cs typeface="Times New Roman"/>
              </a:rPr>
              <a:t>certe fasi, </a:t>
            </a:r>
            <a:r>
              <a:rPr sz="1200" dirty="0">
                <a:latin typeface="Times New Roman"/>
                <a:cs typeface="Times New Roman"/>
              </a:rPr>
              <a:t>ma non tutte, </a:t>
            </a:r>
            <a:r>
              <a:rPr sz="1200" spc="-5" dirty="0">
                <a:latin typeface="Times New Roman"/>
                <a:cs typeface="Times New Roman"/>
              </a:rPr>
              <a:t>del supercontrollo absonito </a:t>
            </a:r>
            <a:r>
              <a:rPr sz="1200" spc="5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Trinità del  Paradiso. L’Ultimo </a:t>
            </a:r>
            <a:r>
              <a:rPr sz="1200" dirty="0">
                <a:latin typeface="Times New Roman"/>
                <a:cs typeface="Times New Roman"/>
              </a:rPr>
              <a:t>è una </a:t>
            </a:r>
            <a:r>
              <a:rPr sz="1200" spc="-5" dirty="0">
                <a:latin typeface="Times New Roman"/>
                <a:cs typeface="Times New Roman"/>
              </a:rPr>
              <a:t>manifestazione qualificata della Trinità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rapporto all’absonito solo nel senso che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Supremo </a:t>
            </a:r>
            <a:r>
              <a:rPr sz="1200" dirty="0">
                <a:latin typeface="Times New Roman"/>
                <a:cs typeface="Times New Roman"/>
              </a:rPr>
              <a:t>rappresenta  </a:t>
            </a:r>
            <a:r>
              <a:rPr sz="1200" spc="-5" dirty="0">
                <a:latin typeface="Times New Roman"/>
                <a:cs typeface="Times New Roman"/>
              </a:rPr>
              <a:t>così, parzialmente, </a:t>
            </a:r>
            <a:r>
              <a:rPr sz="1200" dirty="0">
                <a:latin typeface="Times New Roman"/>
                <a:cs typeface="Times New Roman"/>
              </a:rPr>
              <a:t>la Trinità in </a:t>
            </a:r>
            <a:r>
              <a:rPr sz="1200" spc="-5" dirty="0">
                <a:latin typeface="Times New Roman"/>
                <a:cs typeface="Times New Roman"/>
              </a:rPr>
              <a:t>rapporto al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finito.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9494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(116.4) 10:8.3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Padre </a:t>
            </a:r>
            <a:r>
              <a:rPr sz="1200" spc="-5" dirty="0">
                <a:latin typeface="Times New Roman"/>
                <a:cs typeface="Times New Roman"/>
              </a:rPr>
              <a:t>Universale,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Eterno </a:t>
            </a:r>
            <a:r>
              <a:rPr sz="1200" dirty="0">
                <a:latin typeface="Times New Roman"/>
                <a:cs typeface="Times New Roman"/>
              </a:rPr>
              <a:t>e lo Spirito </a:t>
            </a:r>
            <a:r>
              <a:rPr sz="1200" spc="-5" dirty="0">
                <a:latin typeface="Times New Roman"/>
                <a:cs typeface="Times New Roman"/>
              </a:rPr>
              <a:t>Infinito sono </a:t>
            </a:r>
            <a:r>
              <a:rPr sz="1200" dirty="0">
                <a:latin typeface="Times New Roman"/>
                <a:cs typeface="Times New Roman"/>
              </a:rPr>
              <a:t>in un </a:t>
            </a:r>
            <a:r>
              <a:rPr sz="1200" spc="-5" dirty="0">
                <a:latin typeface="Times New Roman"/>
                <a:cs typeface="Times New Roman"/>
              </a:rPr>
              <a:t>certo senso </a:t>
            </a:r>
            <a:r>
              <a:rPr sz="1200" dirty="0">
                <a:latin typeface="Times New Roman"/>
                <a:cs typeface="Times New Roman"/>
              </a:rPr>
              <a:t>le personalità </a:t>
            </a:r>
            <a:r>
              <a:rPr sz="1200" spc="-5" dirty="0">
                <a:latin typeface="Times New Roman"/>
                <a:cs typeface="Times New Roman"/>
              </a:rPr>
              <a:t>costituenti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Deità totale. 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unione nella </a:t>
            </a:r>
            <a:r>
              <a:rPr sz="1200" dirty="0">
                <a:latin typeface="Times New Roman"/>
                <a:cs typeface="Times New Roman"/>
              </a:rPr>
              <a:t>Trinità </a:t>
            </a:r>
            <a:r>
              <a:rPr sz="1200" spc="-5" dirty="0">
                <a:latin typeface="Times New Roman"/>
                <a:cs typeface="Times New Roman"/>
              </a:rPr>
              <a:t>del Paradiso </a:t>
            </a:r>
            <a:r>
              <a:rPr sz="1200" dirty="0">
                <a:latin typeface="Times New Roman"/>
                <a:cs typeface="Times New Roman"/>
              </a:rPr>
              <a:t>e la funzione </a:t>
            </a:r>
            <a:r>
              <a:rPr sz="1200" spc="-5" dirty="0">
                <a:latin typeface="Times New Roman"/>
                <a:cs typeface="Times New Roman"/>
              </a:rPr>
              <a:t>assoluta della Trinità equivalgono alla </a:t>
            </a:r>
            <a:r>
              <a:rPr sz="1200" dirty="0">
                <a:latin typeface="Times New Roman"/>
                <a:cs typeface="Times New Roman"/>
              </a:rPr>
              <a:t>funzione </a:t>
            </a:r>
            <a:r>
              <a:rPr sz="1200" spc="-5" dirty="0">
                <a:latin typeface="Times New Roman"/>
                <a:cs typeface="Times New Roman"/>
              </a:rPr>
              <a:t>della Deità totale. </a:t>
            </a:r>
            <a:r>
              <a:rPr sz="1200" dirty="0">
                <a:latin typeface="Times New Roman"/>
                <a:cs typeface="Times New Roman"/>
              </a:rPr>
              <a:t>E questo  </a:t>
            </a:r>
            <a:r>
              <a:rPr sz="1200" spc="-5" dirty="0">
                <a:latin typeface="Times New Roman"/>
                <a:cs typeface="Times New Roman"/>
              </a:rPr>
              <a:t>completamento </a:t>
            </a:r>
            <a:r>
              <a:rPr sz="1200" dirty="0">
                <a:latin typeface="Times New Roman"/>
                <a:cs typeface="Times New Roman"/>
              </a:rPr>
              <a:t>della Deità trascende </a:t>
            </a:r>
            <a:r>
              <a:rPr sz="1200" spc="-5" dirty="0">
                <a:latin typeface="Times New Roman"/>
                <a:cs typeface="Times New Roman"/>
              </a:rPr>
              <a:t>sia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finito sia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l’absonito.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20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203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208009" cy="389890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81280" algn="just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(116.5) 10:8.4 </a:t>
            </a:r>
            <a:r>
              <a:rPr sz="1200" spc="-5" dirty="0">
                <a:latin typeface="Times New Roman"/>
                <a:cs typeface="Times New Roman"/>
              </a:rPr>
              <a:t>Mentre nessuna singola </a:t>
            </a:r>
            <a:r>
              <a:rPr sz="1200" dirty="0">
                <a:latin typeface="Times New Roman"/>
                <a:cs typeface="Times New Roman"/>
              </a:rPr>
              <a:t>persona delle Deità </a:t>
            </a:r>
            <a:r>
              <a:rPr sz="1200" spc="-5" dirty="0">
                <a:latin typeface="Times New Roman"/>
                <a:cs typeface="Times New Roman"/>
              </a:rPr>
              <a:t>del Paradiso </a:t>
            </a:r>
            <a:r>
              <a:rPr sz="1200" dirty="0">
                <a:latin typeface="Times New Roman"/>
                <a:cs typeface="Times New Roman"/>
              </a:rPr>
              <a:t>rappresenta </a:t>
            </a:r>
            <a:r>
              <a:rPr sz="1200" spc="-5" dirty="0">
                <a:latin typeface="Times New Roman"/>
                <a:cs typeface="Times New Roman"/>
              </a:rPr>
              <a:t>effettivamente </a:t>
            </a:r>
            <a:r>
              <a:rPr sz="1200" dirty="0">
                <a:latin typeface="Times New Roman"/>
                <a:cs typeface="Times New Roman"/>
              </a:rPr>
              <a:t>tutto il potenziale </a:t>
            </a:r>
            <a:r>
              <a:rPr sz="1200" spc="-5" dirty="0">
                <a:latin typeface="Times New Roman"/>
                <a:cs typeface="Times New Roman"/>
              </a:rPr>
              <a:t>della Deità, </a:t>
            </a:r>
            <a:r>
              <a:rPr sz="1200" dirty="0">
                <a:latin typeface="Times New Roman"/>
                <a:cs typeface="Times New Roman"/>
              </a:rPr>
              <a:t>tutte e  tre </a:t>
            </a:r>
            <a:r>
              <a:rPr sz="1200" spc="-5" dirty="0">
                <a:latin typeface="Times New Roman"/>
                <a:cs typeface="Times New Roman"/>
              </a:rPr>
              <a:t>insieme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rappresentano. Tre </a:t>
            </a:r>
            <a:r>
              <a:rPr sz="1200" dirty="0">
                <a:latin typeface="Times New Roman"/>
                <a:cs typeface="Times New Roman"/>
              </a:rPr>
              <a:t>persone infinite </a:t>
            </a:r>
            <a:r>
              <a:rPr sz="1200" spc="-5" dirty="0">
                <a:latin typeface="Times New Roman"/>
                <a:cs typeface="Times New Roman"/>
              </a:rPr>
              <a:t>sembrano costituire </a:t>
            </a:r>
            <a:r>
              <a:rPr sz="1200" dirty="0">
                <a:latin typeface="Times New Roman"/>
                <a:cs typeface="Times New Roman"/>
              </a:rPr>
              <a:t>il numero minimo di </a:t>
            </a:r>
            <a:r>
              <a:rPr sz="1200" spc="-5" dirty="0">
                <a:latin typeface="Times New Roman"/>
                <a:cs typeface="Times New Roman"/>
              </a:rPr>
              <a:t>esseri necessari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attivare </a:t>
            </a:r>
            <a:r>
              <a:rPr sz="1200" dirty="0">
                <a:latin typeface="Times New Roman"/>
                <a:cs typeface="Times New Roman"/>
              </a:rPr>
              <a:t>il potenziale  </a:t>
            </a:r>
            <a:r>
              <a:rPr sz="1200" spc="-5" dirty="0">
                <a:latin typeface="Times New Roman"/>
                <a:cs typeface="Times New Roman"/>
              </a:rPr>
              <a:t>prepersonale ed esistenziale della </a:t>
            </a:r>
            <a:r>
              <a:rPr sz="1200" dirty="0">
                <a:latin typeface="Times New Roman"/>
                <a:cs typeface="Times New Roman"/>
              </a:rPr>
              <a:t>Deità </a:t>
            </a:r>
            <a:r>
              <a:rPr sz="1200" spc="-5" dirty="0">
                <a:latin typeface="Times New Roman"/>
                <a:cs typeface="Times New Roman"/>
              </a:rPr>
              <a:t>totale </a:t>
            </a:r>
            <a:r>
              <a:rPr sz="1200" dirty="0">
                <a:latin typeface="Times New Roman"/>
                <a:cs typeface="Times New Roman"/>
              </a:rPr>
              <a:t>— l’Assoluto </a:t>
            </a:r>
            <a:r>
              <a:rPr sz="1200" spc="-5" dirty="0">
                <a:latin typeface="Times New Roman"/>
                <a:cs typeface="Times New Roman"/>
              </a:rPr>
              <a:t>della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Deità.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94996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(116.6) 10:8.5 </a:t>
            </a:r>
            <a:r>
              <a:rPr sz="1200" spc="-5" dirty="0">
                <a:latin typeface="Times New Roman"/>
                <a:cs typeface="Times New Roman"/>
              </a:rPr>
              <a:t>Noi conosciamo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Padre Universale,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Eterno e lo Spirito </a:t>
            </a:r>
            <a:r>
              <a:rPr sz="1200" spc="-5" dirty="0">
                <a:latin typeface="Times New Roman"/>
                <a:cs typeface="Times New Roman"/>
              </a:rPr>
              <a:t>Infinito come </a:t>
            </a:r>
            <a:r>
              <a:rPr sz="1200" i="1" spc="-5" dirty="0">
                <a:latin typeface="Times New Roman"/>
                <a:cs typeface="Times New Roman"/>
              </a:rPr>
              <a:t>persone, </a:t>
            </a:r>
            <a:r>
              <a:rPr sz="1200" dirty="0">
                <a:latin typeface="Times New Roman"/>
                <a:cs typeface="Times New Roman"/>
              </a:rPr>
              <a:t>ma io non </a:t>
            </a:r>
            <a:r>
              <a:rPr sz="1200" spc="-5" dirty="0">
                <a:latin typeface="Times New Roman"/>
                <a:cs typeface="Times New Roman"/>
              </a:rPr>
              <a:t>conosco  personalmente l’Assoluto della Deità. </a:t>
            </a:r>
            <a:r>
              <a:rPr sz="1200" spc="-10" dirty="0">
                <a:latin typeface="Times New Roman"/>
                <a:cs typeface="Times New Roman"/>
              </a:rPr>
              <a:t>Io </a:t>
            </a:r>
            <a:r>
              <a:rPr sz="1200" spc="-5" dirty="0">
                <a:latin typeface="Times New Roman"/>
                <a:cs typeface="Times New Roman"/>
              </a:rPr>
              <a:t>amo </a:t>
            </a:r>
            <a:r>
              <a:rPr sz="1200" dirty="0">
                <a:latin typeface="Times New Roman"/>
                <a:cs typeface="Times New Roman"/>
              </a:rPr>
              <a:t>e adoro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Padre; </a:t>
            </a:r>
            <a:r>
              <a:rPr sz="1200" dirty="0">
                <a:latin typeface="Times New Roman"/>
                <a:cs typeface="Times New Roman"/>
              </a:rPr>
              <a:t>rispetto ed </a:t>
            </a:r>
            <a:r>
              <a:rPr sz="1200" spc="-5" dirty="0">
                <a:latin typeface="Times New Roman"/>
                <a:cs typeface="Times New Roman"/>
              </a:rPr>
              <a:t>onoro l’Assoluto </a:t>
            </a:r>
            <a:r>
              <a:rPr sz="1200" dirty="0">
                <a:latin typeface="Times New Roman"/>
                <a:cs typeface="Times New Roman"/>
              </a:rPr>
              <a:t>della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Deità.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26352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(116.7) 10:8.6 </a:t>
            </a:r>
            <a:r>
              <a:rPr sz="1200" spc="-5" dirty="0">
                <a:latin typeface="Times New Roman"/>
                <a:cs typeface="Times New Roman"/>
              </a:rPr>
              <a:t>Ho soggiornato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tempo </a:t>
            </a:r>
            <a:r>
              <a:rPr sz="1200" dirty="0">
                <a:latin typeface="Times New Roman"/>
                <a:cs typeface="Times New Roman"/>
              </a:rPr>
              <a:t>in un </a:t>
            </a:r>
            <a:r>
              <a:rPr sz="1200" spc="-5" dirty="0">
                <a:latin typeface="Times New Roman"/>
                <a:cs typeface="Times New Roman"/>
              </a:rPr>
              <a:t>Universo </a:t>
            </a:r>
            <a:r>
              <a:rPr sz="1200" dirty="0">
                <a:latin typeface="Times New Roman"/>
                <a:cs typeface="Times New Roman"/>
              </a:rPr>
              <a:t>in cui un </a:t>
            </a:r>
            <a:r>
              <a:rPr sz="1200" spc="-5" dirty="0">
                <a:latin typeface="Times New Roman"/>
                <a:cs typeface="Times New Roman"/>
              </a:rPr>
              <a:t>certo gruppo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esseri insegnava che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finalitari, nell’eternità,  sarebbero alla </a:t>
            </a:r>
            <a:r>
              <a:rPr sz="1200" dirty="0">
                <a:latin typeface="Times New Roman"/>
                <a:cs typeface="Times New Roman"/>
              </a:rPr>
              <a:t>fine divenuti i </a:t>
            </a:r>
            <a:r>
              <a:rPr sz="1200" spc="-5" dirty="0">
                <a:latin typeface="Times New Roman"/>
                <a:cs typeface="Times New Roman"/>
              </a:rPr>
              <a:t>figli dell’Assoluto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Deità. Ma </a:t>
            </a:r>
            <a:r>
              <a:rPr sz="1200" dirty="0">
                <a:latin typeface="Times New Roman"/>
                <a:cs typeface="Times New Roman"/>
              </a:rPr>
              <a:t>io rifiuto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accettare questa soluzione del </a:t>
            </a:r>
            <a:r>
              <a:rPr sz="1200" dirty="0">
                <a:latin typeface="Times New Roman"/>
                <a:cs typeface="Times New Roman"/>
              </a:rPr>
              <a:t>mistero </a:t>
            </a:r>
            <a:r>
              <a:rPr sz="1200" spc="-5" dirty="0">
                <a:latin typeface="Times New Roman"/>
                <a:cs typeface="Times New Roman"/>
              </a:rPr>
              <a:t>che avvolge </a:t>
            </a:r>
            <a:r>
              <a:rPr sz="1200" dirty="0">
                <a:latin typeface="Times New Roman"/>
                <a:cs typeface="Times New Roman"/>
              </a:rPr>
              <a:t>il  </a:t>
            </a:r>
            <a:r>
              <a:rPr sz="1200" spc="-5" dirty="0">
                <a:latin typeface="Times New Roman"/>
                <a:cs typeface="Times New Roman"/>
              </a:rPr>
              <a:t>futuro dei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finalitari.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76200">
              <a:lnSpc>
                <a:spcPct val="957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(116.8) 10:8.7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Corpo della Finalità comprende, </a:t>
            </a:r>
            <a:r>
              <a:rPr sz="1200" dirty="0">
                <a:latin typeface="Times New Roman"/>
                <a:cs typeface="Times New Roman"/>
              </a:rPr>
              <a:t>tra gli </a:t>
            </a:r>
            <a:r>
              <a:rPr sz="1200" spc="-5" dirty="0">
                <a:latin typeface="Times New Roman"/>
                <a:cs typeface="Times New Roman"/>
              </a:rPr>
              <a:t>altri, quei mortali </a:t>
            </a:r>
            <a:r>
              <a:rPr sz="1200" dirty="0">
                <a:latin typeface="Times New Roman"/>
                <a:cs typeface="Times New Roman"/>
              </a:rPr>
              <a:t>del tempo e </a:t>
            </a:r>
            <a:r>
              <a:rPr sz="1200" spc="-5" dirty="0">
                <a:latin typeface="Times New Roman"/>
                <a:cs typeface="Times New Roman"/>
              </a:rPr>
              <a:t>dello </a:t>
            </a:r>
            <a:r>
              <a:rPr sz="1200" dirty="0">
                <a:latin typeface="Times New Roman"/>
                <a:cs typeface="Times New Roman"/>
              </a:rPr>
              <a:t>spazio che </a:t>
            </a:r>
            <a:r>
              <a:rPr sz="1200" spc="-5" dirty="0">
                <a:latin typeface="Times New Roman"/>
                <a:cs typeface="Times New Roman"/>
              </a:rPr>
              <a:t>hanno raggiunto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perfezione </a:t>
            </a:r>
            <a:r>
              <a:rPr sz="1200" dirty="0">
                <a:latin typeface="Times New Roman"/>
                <a:cs typeface="Times New Roman"/>
              </a:rPr>
              <a:t>in  tutto ciò </a:t>
            </a:r>
            <a:r>
              <a:rPr sz="1200" spc="-5" dirty="0">
                <a:latin typeface="Times New Roman"/>
                <a:cs typeface="Times New Roman"/>
              </a:rPr>
              <a:t>che concerne </a:t>
            </a:r>
            <a:r>
              <a:rPr sz="1200" dirty="0">
                <a:latin typeface="Times New Roman"/>
                <a:cs typeface="Times New Roman"/>
              </a:rPr>
              <a:t>la volontà di Dio.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quanto creature </a:t>
            </a:r>
            <a:r>
              <a:rPr sz="1200" dirty="0">
                <a:latin typeface="Times New Roman"/>
                <a:cs typeface="Times New Roman"/>
              </a:rPr>
              <a:t>e nei limiti </a:t>
            </a:r>
            <a:r>
              <a:rPr sz="1200" spc="-5" dirty="0">
                <a:latin typeface="Times New Roman"/>
                <a:cs typeface="Times New Roman"/>
              </a:rPr>
              <a:t>della capacità delle creature, essi conoscono </a:t>
            </a:r>
            <a:r>
              <a:rPr sz="1200" dirty="0">
                <a:latin typeface="Times New Roman"/>
                <a:cs typeface="Times New Roman"/>
              </a:rPr>
              <a:t>pienamente e  </a:t>
            </a:r>
            <a:r>
              <a:rPr sz="1200" spc="-5" dirty="0">
                <a:latin typeface="Times New Roman"/>
                <a:cs typeface="Times New Roman"/>
              </a:rPr>
              <a:t>veramente </a:t>
            </a:r>
            <a:r>
              <a:rPr sz="1200" dirty="0">
                <a:latin typeface="Times New Roman"/>
                <a:cs typeface="Times New Roman"/>
              </a:rPr>
              <a:t>Dio. </a:t>
            </a:r>
            <a:r>
              <a:rPr sz="1200" spc="-5" dirty="0">
                <a:latin typeface="Times New Roman"/>
                <a:cs typeface="Times New Roman"/>
              </a:rPr>
              <a:t>Avendo così trovato Dio </a:t>
            </a:r>
            <a:r>
              <a:rPr sz="1200" dirty="0">
                <a:latin typeface="Times New Roman"/>
                <a:cs typeface="Times New Roman"/>
              </a:rPr>
              <a:t>come Padre di tutte le </a:t>
            </a:r>
            <a:r>
              <a:rPr sz="1200" spc="-5" dirty="0">
                <a:latin typeface="Times New Roman"/>
                <a:cs typeface="Times New Roman"/>
              </a:rPr>
              <a:t>creature, </a:t>
            </a:r>
            <a:r>
              <a:rPr sz="1200" dirty="0">
                <a:latin typeface="Times New Roman"/>
                <a:cs typeface="Times New Roman"/>
              </a:rPr>
              <a:t>questi </a:t>
            </a:r>
            <a:r>
              <a:rPr sz="1200" spc="-5" dirty="0">
                <a:latin typeface="Times New Roman"/>
                <a:cs typeface="Times New Roman"/>
              </a:rPr>
              <a:t>finalitari devono </a:t>
            </a:r>
            <a:r>
              <a:rPr sz="1200" dirty="0">
                <a:latin typeface="Times New Roman"/>
                <a:cs typeface="Times New Roman"/>
              </a:rPr>
              <a:t>prima o poi </a:t>
            </a:r>
            <a:r>
              <a:rPr sz="1200" spc="-5" dirty="0">
                <a:latin typeface="Times New Roman"/>
                <a:cs typeface="Times New Roman"/>
              </a:rPr>
              <a:t>cominciare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ricerca  del Padre superfinito. Ma questa ricerca implica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comprensione della </a:t>
            </a:r>
            <a:r>
              <a:rPr sz="1200" dirty="0">
                <a:latin typeface="Times New Roman"/>
                <a:cs typeface="Times New Roman"/>
              </a:rPr>
              <a:t>natura </a:t>
            </a:r>
            <a:r>
              <a:rPr sz="1200" spc="-5" dirty="0">
                <a:latin typeface="Times New Roman"/>
                <a:cs typeface="Times New Roman"/>
              </a:rPr>
              <a:t>absonita degli attributi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 carattere </a:t>
            </a:r>
            <a:r>
              <a:rPr sz="1200" dirty="0">
                <a:latin typeface="Times New Roman"/>
                <a:cs typeface="Times New Roman"/>
              </a:rPr>
              <a:t>ultimi </a:t>
            </a:r>
            <a:r>
              <a:rPr sz="1200" spc="-5" dirty="0">
                <a:latin typeface="Times New Roman"/>
                <a:cs typeface="Times New Roman"/>
              </a:rPr>
              <a:t>del Padre  del Paradiso. L’eternità svelerà </a:t>
            </a:r>
            <a:r>
              <a:rPr sz="1200" spc="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un tale conseguimento è possibile, ma noi siamo </a:t>
            </a:r>
            <a:r>
              <a:rPr sz="1200" spc="-5" dirty="0">
                <a:latin typeface="Times New Roman"/>
                <a:cs typeface="Times New Roman"/>
              </a:rPr>
              <a:t>convinti che, </a:t>
            </a:r>
            <a:r>
              <a:rPr sz="1200" dirty="0">
                <a:latin typeface="Times New Roman"/>
                <a:cs typeface="Times New Roman"/>
              </a:rPr>
              <a:t>anche </a:t>
            </a:r>
            <a:r>
              <a:rPr sz="1200" spc="-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finalitari  raggiungeranno questa </a:t>
            </a:r>
            <a:r>
              <a:rPr sz="1200" dirty="0">
                <a:latin typeface="Times New Roman"/>
                <a:cs typeface="Times New Roman"/>
              </a:rPr>
              <a:t>ultimità </a:t>
            </a:r>
            <a:r>
              <a:rPr sz="1200" spc="-5" dirty="0">
                <a:latin typeface="Times New Roman"/>
                <a:cs typeface="Times New Roman"/>
              </a:rPr>
              <a:t>della divinità, saranno probabilmente incapaci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raggiungere </a:t>
            </a:r>
            <a:r>
              <a:rPr sz="1200" dirty="0">
                <a:latin typeface="Times New Roman"/>
                <a:cs typeface="Times New Roman"/>
              </a:rPr>
              <a:t>i livelli </a:t>
            </a:r>
            <a:r>
              <a:rPr sz="1200" spc="-5" dirty="0">
                <a:latin typeface="Times New Roman"/>
                <a:cs typeface="Times New Roman"/>
              </a:rPr>
              <a:t>superultimi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5" dirty="0">
                <a:latin typeface="Times New Roman"/>
                <a:cs typeface="Times New Roman"/>
              </a:rPr>
              <a:t>Deità  </a:t>
            </a:r>
            <a:r>
              <a:rPr sz="1200" spc="-5" dirty="0">
                <a:latin typeface="Times New Roman"/>
                <a:cs typeface="Times New Roman"/>
              </a:rPr>
              <a:t>assoluta.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88900" marR="8318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(116.9) 10:8.8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forse possibile che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finalitari raggiungano </a:t>
            </a:r>
            <a:r>
              <a:rPr sz="1200" dirty="0">
                <a:latin typeface="Times New Roman"/>
                <a:cs typeface="Times New Roman"/>
              </a:rPr>
              <a:t>parzialmente </a:t>
            </a:r>
            <a:r>
              <a:rPr sz="1200" spc="-5" dirty="0">
                <a:latin typeface="Times New Roman"/>
                <a:cs typeface="Times New Roman"/>
              </a:rPr>
              <a:t>l’Assoluto della </a:t>
            </a:r>
            <a:r>
              <a:rPr sz="1200" dirty="0">
                <a:latin typeface="Times New Roman"/>
                <a:cs typeface="Times New Roman"/>
              </a:rPr>
              <a:t>Deità, ma </a:t>
            </a:r>
            <a:r>
              <a:rPr sz="1200" spc="-5" dirty="0">
                <a:latin typeface="Times New Roman"/>
                <a:cs typeface="Times New Roman"/>
              </a:rPr>
              <a:t>anche se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facessero, nell’eternità  delle eternità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problema dell’Assoluto Universale continuerebbe </a:t>
            </a:r>
            <a:r>
              <a:rPr sz="1200" dirty="0">
                <a:latin typeface="Times New Roman"/>
                <a:cs typeface="Times New Roman"/>
              </a:rPr>
              <a:t>ancora a </a:t>
            </a:r>
            <a:r>
              <a:rPr sz="1200" spc="-5" dirty="0">
                <a:latin typeface="Times New Roman"/>
                <a:cs typeface="Times New Roman"/>
              </a:rPr>
              <a:t>disorientare, confondere, sconcertare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sfidare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finalitari  ascendenti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progresso, </a:t>
            </a:r>
            <a:r>
              <a:rPr sz="1200" dirty="0">
                <a:latin typeface="Times New Roman"/>
                <a:cs typeface="Times New Roman"/>
              </a:rPr>
              <a:t>poiché noi </a:t>
            </a:r>
            <a:r>
              <a:rPr sz="1200" spc="-5" dirty="0">
                <a:latin typeface="Times New Roman"/>
                <a:cs typeface="Times New Roman"/>
              </a:rPr>
              <a:t>percepiamo </a:t>
            </a:r>
            <a:r>
              <a:rPr sz="1200" dirty="0">
                <a:latin typeface="Times New Roman"/>
                <a:cs typeface="Times New Roman"/>
              </a:rPr>
              <a:t>che l’insondabilità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relazioni </a:t>
            </a:r>
            <a:r>
              <a:rPr sz="1200" spc="-5" dirty="0">
                <a:latin typeface="Times New Roman"/>
                <a:cs typeface="Times New Roman"/>
              </a:rPr>
              <a:t>cosmiche dell’Assoluto Universale </a:t>
            </a:r>
            <a:r>
              <a:rPr sz="1200" dirty="0">
                <a:latin typeface="Times New Roman"/>
                <a:cs typeface="Times New Roman"/>
              </a:rPr>
              <a:t>tenderà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ad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20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204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90219" y="513333"/>
            <a:ext cx="7484109" cy="10896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50800" marR="1778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aumentare </a:t>
            </a:r>
            <a:r>
              <a:rPr sz="1200" dirty="0">
                <a:latin typeface="Times New Roman"/>
                <a:cs typeface="Times New Roman"/>
              </a:rPr>
              <a:t>di proporzione a mano a mano </a:t>
            </a:r>
            <a:r>
              <a:rPr sz="1200" spc="-5" dirty="0">
                <a:latin typeface="Times New Roman"/>
                <a:cs typeface="Times New Roman"/>
              </a:rPr>
              <a:t>che gli Universi materiali </a:t>
            </a:r>
            <a:r>
              <a:rPr sz="1200" dirty="0">
                <a:latin typeface="Times New Roman"/>
                <a:cs typeface="Times New Roman"/>
              </a:rPr>
              <a:t>e la loro </a:t>
            </a:r>
            <a:r>
              <a:rPr sz="1200" spc="-5" dirty="0">
                <a:latin typeface="Times New Roman"/>
                <a:cs typeface="Times New Roman"/>
              </a:rPr>
              <a:t>amministrazione spirituale continueranno ad  espandersi.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00">
              <a:latin typeface="Times New Roman"/>
              <a:cs typeface="Times New Roman"/>
            </a:endParaRPr>
          </a:p>
          <a:p>
            <a:pPr marL="50800">
              <a:lnSpc>
                <a:spcPct val="1000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(117.1) 10:8.9 </a:t>
            </a:r>
            <a:r>
              <a:rPr sz="1200" spc="-5" dirty="0">
                <a:latin typeface="Times New Roman"/>
                <a:cs typeface="Times New Roman"/>
              </a:rPr>
              <a:t>Soltanto l’infinità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rivelare </a:t>
            </a:r>
            <a:r>
              <a:rPr sz="1200" dirty="0">
                <a:latin typeface="Times New Roman"/>
                <a:cs typeface="Times New Roman"/>
              </a:rPr>
              <a:t>il</a:t>
            </a:r>
            <a:r>
              <a:rPr sz="1200" spc="-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Padre-Infinito.</a:t>
            </a:r>
            <a:endParaRPr sz="1200">
              <a:latin typeface="Times New Roman"/>
              <a:cs typeface="Times New Roman"/>
            </a:endParaRPr>
          </a:p>
          <a:p>
            <a:pPr marL="50800">
              <a:lnSpc>
                <a:spcPct val="100000"/>
              </a:lnSpc>
              <a:spcBef>
                <a:spcPts val="134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(117.2) 10:8.10 </a:t>
            </a:r>
            <a:r>
              <a:rPr sz="1200" spc="-5" dirty="0">
                <a:latin typeface="Times New Roman"/>
                <a:cs typeface="Times New Roman"/>
              </a:rPr>
              <a:t>[Patrocinato </a:t>
            </a:r>
            <a:r>
              <a:rPr sz="1200" dirty="0">
                <a:latin typeface="Times New Roman"/>
                <a:cs typeface="Times New Roman"/>
              </a:rPr>
              <a:t>da un </a:t>
            </a:r>
            <a:r>
              <a:rPr sz="1200" spc="-5" dirty="0">
                <a:latin typeface="Times New Roman"/>
                <a:cs typeface="Times New Roman"/>
              </a:rPr>
              <a:t>Censore Universale agente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autorità degli </a:t>
            </a:r>
            <a:r>
              <a:rPr sz="1200" dirty="0">
                <a:latin typeface="Times New Roman"/>
                <a:cs typeface="Times New Roman"/>
              </a:rPr>
              <a:t>Antichi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Giorni </a:t>
            </a:r>
            <a:r>
              <a:rPr sz="1200" spc="-5" dirty="0">
                <a:latin typeface="Times New Roman"/>
                <a:cs typeface="Times New Roman"/>
              </a:rPr>
              <a:t>residenti su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Uversa.]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20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205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spc="-5" dirty="0">
                <a:solidFill>
                  <a:srgbClr val="C00000"/>
                </a:solidFill>
                <a:latin typeface="Times New Roman"/>
                <a:cs typeface="Times New Roman"/>
              </a:rPr>
              <a:t>L’Universo Centrale </a:t>
            </a:r>
            <a:r>
              <a:rPr sz="1500" dirty="0">
                <a:solidFill>
                  <a:srgbClr val="C00000"/>
                </a:solidFill>
                <a:latin typeface="Times New Roman"/>
                <a:cs typeface="Times New Roman"/>
              </a:rPr>
              <a:t>e i</a:t>
            </a:r>
            <a:r>
              <a:rPr sz="1500" spc="-1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spc="-5" dirty="0">
                <a:solidFill>
                  <a:srgbClr val="C00000"/>
                </a:solidFill>
                <a:latin typeface="Times New Roman"/>
                <a:cs typeface="Times New Roman"/>
              </a:rPr>
              <a:t>Superuniversi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>
            <a:spLocks noGrp="1"/>
          </p:cNvSpPr>
          <p:nvPr>
            <p:ph type="title"/>
          </p:nvPr>
        </p:nvSpPr>
        <p:spPr>
          <a:xfrm>
            <a:off x="528319" y="508761"/>
            <a:ext cx="4893945" cy="36068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2200" b="1" spc="-5" dirty="0">
                <a:solidFill>
                  <a:srgbClr val="933634"/>
                </a:solidFill>
                <a:latin typeface="Times New Roman"/>
                <a:cs typeface="Times New Roman"/>
              </a:rPr>
              <a:t>Fascicolo </a:t>
            </a:r>
            <a:r>
              <a:rPr sz="2200" b="1" spc="-40" dirty="0">
                <a:solidFill>
                  <a:srgbClr val="933634"/>
                </a:solidFill>
                <a:latin typeface="Times New Roman"/>
                <a:cs typeface="Times New Roman"/>
              </a:rPr>
              <a:t>11: </a:t>
            </a:r>
            <a:r>
              <a:rPr sz="2200" b="1" spc="-35" dirty="0">
                <a:solidFill>
                  <a:srgbClr val="933634"/>
                </a:solidFill>
                <a:latin typeface="Times New Roman"/>
                <a:cs typeface="Times New Roman"/>
              </a:rPr>
              <a:t>L’Isola </a:t>
            </a:r>
            <a:r>
              <a:rPr sz="2200" b="1" spc="-5" dirty="0">
                <a:solidFill>
                  <a:srgbClr val="933634"/>
                </a:solidFill>
                <a:latin typeface="Times New Roman"/>
                <a:cs typeface="Times New Roman"/>
              </a:rPr>
              <a:t>Eterna del</a:t>
            </a:r>
            <a:r>
              <a:rPr sz="2200" b="1" spc="80" dirty="0">
                <a:solidFill>
                  <a:srgbClr val="933634"/>
                </a:solidFill>
                <a:latin typeface="Times New Roman"/>
                <a:cs typeface="Times New Roman"/>
              </a:rPr>
              <a:t> </a:t>
            </a:r>
            <a:r>
              <a:rPr sz="2200" b="1" spc="-5" dirty="0">
                <a:solidFill>
                  <a:srgbClr val="933634"/>
                </a:solidFill>
                <a:latin typeface="Times New Roman"/>
                <a:cs typeface="Times New Roman"/>
              </a:rPr>
              <a:t>Paradiso</a:t>
            </a:r>
            <a:endParaRPr sz="2200">
              <a:latin typeface="Times New Roman"/>
              <a:cs typeface="Times New Roman"/>
            </a:endParaRPr>
          </a:p>
        </p:txBody>
      </p:sp>
      <p:sp>
        <p:nvSpPr>
          <p:cNvPr id="11" name="object 11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  <p:sp>
        <p:nvSpPr>
          <p:cNvPr id="10" name="object 10"/>
          <p:cNvSpPr txBox="1"/>
          <p:nvPr/>
        </p:nvSpPr>
        <p:spPr>
          <a:xfrm>
            <a:off x="477519" y="1011682"/>
            <a:ext cx="8183880" cy="360489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63500">
              <a:lnSpc>
                <a:spcPts val="1410"/>
              </a:lnSpc>
              <a:spcBef>
                <a:spcPts val="10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(118.1) 11:0.1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Paradiso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centro eterno </a:t>
            </a:r>
            <a:r>
              <a:rPr sz="1200" dirty="0">
                <a:latin typeface="Times New Roman"/>
                <a:cs typeface="Times New Roman"/>
              </a:rPr>
              <a:t>dell’Universo </a:t>
            </a:r>
            <a:r>
              <a:rPr sz="1200" spc="-5" dirty="0">
                <a:latin typeface="Times New Roman"/>
                <a:cs typeface="Times New Roman"/>
              </a:rPr>
              <a:t>degli Universi 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luogo </a:t>
            </a:r>
            <a:r>
              <a:rPr sz="1200" dirty="0">
                <a:latin typeface="Times New Roman"/>
                <a:cs typeface="Times New Roman"/>
              </a:rPr>
              <a:t>in cui dimorano il </a:t>
            </a:r>
            <a:r>
              <a:rPr sz="1200" spc="-5" dirty="0">
                <a:latin typeface="Times New Roman"/>
                <a:cs typeface="Times New Roman"/>
              </a:rPr>
              <a:t>Padre Universale, </a:t>
            </a:r>
            <a:r>
              <a:rPr sz="1200" dirty="0">
                <a:latin typeface="Times New Roman"/>
                <a:cs typeface="Times New Roman"/>
              </a:rPr>
              <a:t>il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Figlio</a:t>
            </a:r>
            <a:endParaRPr sz="1200">
              <a:latin typeface="Times New Roman"/>
              <a:cs typeface="Times New Roman"/>
            </a:endParaRPr>
          </a:p>
          <a:p>
            <a:pPr marL="63500" marR="104775">
              <a:lnSpc>
                <a:spcPct val="95900"/>
              </a:lnSpc>
              <a:spcBef>
                <a:spcPts val="30"/>
              </a:spcBef>
            </a:pPr>
            <a:r>
              <a:rPr sz="1200" spc="-5" dirty="0">
                <a:latin typeface="Times New Roman"/>
                <a:cs typeface="Times New Roman"/>
              </a:rPr>
              <a:t>Eterno, </a:t>
            </a:r>
            <a:r>
              <a:rPr sz="1200" dirty="0">
                <a:latin typeface="Times New Roman"/>
                <a:cs typeface="Times New Roman"/>
              </a:rPr>
              <a:t>lo Spirito </a:t>
            </a:r>
            <a:r>
              <a:rPr sz="1200" spc="-5" dirty="0">
                <a:latin typeface="Times New Roman"/>
                <a:cs typeface="Times New Roman"/>
              </a:rPr>
              <a:t>Infinito ed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loro coordinati ed associati </a:t>
            </a:r>
            <a:r>
              <a:rPr sz="1200" dirty="0">
                <a:latin typeface="Times New Roman"/>
                <a:cs typeface="Times New Roman"/>
              </a:rPr>
              <a:t>divini. </a:t>
            </a:r>
            <a:r>
              <a:rPr sz="1200" spc="-5" dirty="0">
                <a:latin typeface="Times New Roman"/>
                <a:cs typeface="Times New Roman"/>
              </a:rPr>
              <a:t>Quest’Isola centrale </a:t>
            </a:r>
            <a:r>
              <a:rPr sz="1200" dirty="0">
                <a:latin typeface="Times New Roman"/>
                <a:cs typeface="Times New Roman"/>
              </a:rPr>
              <a:t>è il più </a:t>
            </a:r>
            <a:r>
              <a:rPr sz="1200" spc="-5" dirty="0">
                <a:latin typeface="Times New Roman"/>
                <a:cs typeface="Times New Roman"/>
              </a:rPr>
              <a:t>gigantesco corpo </a:t>
            </a:r>
            <a:r>
              <a:rPr sz="1200" dirty="0">
                <a:latin typeface="Times New Roman"/>
                <a:cs typeface="Times New Roman"/>
              </a:rPr>
              <a:t>organizzato di </a:t>
            </a:r>
            <a:r>
              <a:rPr sz="1200" spc="-5" dirty="0">
                <a:latin typeface="Times New Roman"/>
                <a:cs typeface="Times New Roman"/>
              </a:rPr>
              <a:t>realtà  cosmica </a:t>
            </a:r>
            <a:r>
              <a:rPr sz="1200" dirty="0">
                <a:latin typeface="Times New Roman"/>
                <a:cs typeface="Times New Roman"/>
              </a:rPr>
              <a:t>in tutto l’Universo </a:t>
            </a:r>
            <a:r>
              <a:rPr sz="1200" spc="-5" dirty="0">
                <a:latin typeface="Times New Roman"/>
                <a:cs typeface="Times New Roman"/>
              </a:rPr>
              <a:t>maestro.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Paradiso </a:t>
            </a:r>
            <a:r>
              <a:rPr sz="1200" dirty="0">
                <a:latin typeface="Times New Roman"/>
                <a:cs typeface="Times New Roman"/>
              </a:rPr>
              <a:t>è una </a:t>
            </a:r>
            <a:r>
              <a:rPr sz="1200" spc="-5" dirty="0">
                <a:latin typeface="Times New Roman"/>
                <a:cs typeface="Times New Roman"/>
              </a:rPr>
              <a:t>sfera materiale come </a:t>
            </a:r>
            <a:r>
              <a:rPr sz="1200" dirty="0">
                <a:latin typeface="Times New Roman"/>
                <a:cs typeface="Times New Roman"/>
              </a:rPr>
              <a:t>pure una </a:t>
            </a:r>
            <a:r>
              <a:rPr sz="1200" spc="-5" dirty="0">
                <a:latin typeface="Times New Roman"/>
                <a:cs typeface="Times New Roman"/>
              </a:rPr>
              <a:t>dimora </a:t>
            </a:r>
            <a:r>
              <a:rPr sz="1200" dirty="0">
                <a:latin typeface="Times New Roman"/>
                <a:cs typeface="Times New Roman"/>
              </a:rPr>
              <a:t>spirituale. </a:t>
            </a:r>
            <a:r>
              <a:rPr sz="1200" spc="-5" dirty="0">
                <a:latin typeface="Times New Roman"/>
                <a:cs typeface="Times New Roman"/>
              </a:rPr>
              <a:t>Tutta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creazione  intelligente del </a:t>
            </a:r>
            <a:r>
              <a:rPr sz="1200" dirty="0">
                <a:latin typeface="Times New Roman"/>
                <a:cs typeface="Times New Roman"/>
              </a:rPr>
              <a:t>Padre </a:t>
            </a:r>
            <a:r>
              <a:rPr sz="1200" spc="-5" dirty="0">
                <a:latin typeface="Times New Roman"/>
                <a:cs typeface="Times New Roman"/>
              </a:rPr>
              <a:t>Universale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domiciliata su dimore materiali; </a:t>
            </a:r>
            <a:r>
              <a:rPr sz="1200" dirty="0">
                <a:latin typeface="Times New Roman"/>
                <a:cs typeface="Times New Roman"/>
              </a:rPr>
              <a:t>per questo </a:t>
            </a:r>
            <a:r>
              <a:rPr sz="1200" spc="-5" dirty="0">
                <a:latin typeface="Times New Roman"/>
                <a:cs typeface="Times New Roman"/>
              </a:rPr>
              <a:t>anche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centro </a:t>
            </a:r>
            <a:r>
              <a:rPr sz="1200" dirty="0">
                <a:latin typeface="Times New Roman"/>
                <a:cs typeface="Times New Roman"/>
              </a:rPr>
              <a:t>di controllo </a:t>
            </a:r>
            <a:r>
              <a:rPr sz="1200" spc="-5" dirty="0">
                <a:latin typeface="Times New Roman"/>
                <a:cs typeface="Times New Roman"/>
              </a:rPr>
              <a:t>assoluto </a:t>
            </a:r>
            <a:r>
              <a:rPr sz="1200" dirty="0">
                <a:latin typeface="Times New Roman"/>
                <a:cs typeface="Times New Roman"/>
              </a:rPr>
              <a:t>deve </a:t>
            </a:r>
            <a:r>
              <a:rPr sz="1200" spc="5" dirty="0">
                <a:latin typeface="Times New Roman"/>
                <a:cs typeface="Times New Roman"/>
              </a:rPr>
              <a:t>essere  </a:t>
            </a:r>
            <a:r>
              <a:rPr sz="1200" spc="-5" dirty="0">
                <a:latin typeface="Times New Roman"/>
                <a:cs typeface="Times New Roman"/>
              </a:rPr>
              <a:t>materiale, fisico. </a:t>
            </a:r>
            <a:r>
              <a:rPr sz="1200" dirty="0">
                <a:latin typeface="Times New Roman"/>
                <a:cs typeface="Times New Roman"/>
              </a:rPr>
              <a:t>Ed è utile </a:t>
            </a:r>
            <a:r>
              <a:rPr sz="1200" spc="-5" dirty="0">
                <a:latin typeface="Times New Roman"/>
                <a:cs typeface="Times New Roman"/>
              </a:rPr>
              <a:t>ripetere </a:t>
            </a:r>
            <a:r>
              <a:rPr sz="1200" dirty="0">
                <a:latin typeface="Times New Roman"/>
                <a:cs typeface="Times New Roman"/>
              </a:rPr>
              <a:t>ancora una volta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cose spirituali </a:t>
            </a:r>
            <a:r>
              <a:rPr sz="1200" dirty="0">
                <a:latin typeface="Times New Roman"/>
                <a:cs typeface="Times New Roman"/>
              </a:rPr>
              <a:t>e gli </a:t>
            </a:r>
            <a:r>
              <a:rPr sz="1200" spc="-5" dirty="0">
                <a:latin typeface="Times New Roman"/>
                <a:cs typeface="Times New Roman"/>
              </a:rPr>
              <a:t>esseri spirituali </a:t>
            </a:r>
            <a:r>
              <a:rPr sz="1200" dirty="0">
                <a:latin typeface="Times New Roman"/>
                <a:cs typeface="Times New Roman"/>
              </a:rPr>
              <a:t>sono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reali.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558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(118.2) 11:0.2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bellezza </a:t>
            </a:r>
            <a:r>
              <a:rPr sz="1200" spc="-5" dirty="0">
                <a:latin typeface="Times New Roman"/>
                <a:cs typeface="Times New Roman"/>
              </a:rPr>
              <a:t>materiale del </a:t>
            </a:r>
            <a:r>
              <a:rPr sz="1200" dirty="0">
                <a:latin typeface="Times New Roman"/>
                <a:cs typeface="Times New Roman"/>
              </a:rPr>
              <a:t>Paradiso consiste </a:t>
            </a:r>
            <a:r>
              <a:rPr sz="1200" spc="-5" dirty="0">
                <a:latin typeface="Times New Roman"/>
                <a:cs typeface="Times New Roman"/>
              </a:rPr>
              <a:t>nella magnificenza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sua perfezione fisica;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grandiosità dell’Isola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rivelata </a:t>
            </a:r>
            <a:r>
              <a:rPr sz="1200" dirty="0">
                <a:latin typeface="Times New Roman"/>
                <a:cs typeface="Times New Roman"/>
              </a:rPr>
              <a:t>nelle </a:t>
            </a:r>
            <a:r>
              <a:rPr sz="1200" spc="-5" dirty="0">
                <a:latin typeface="Times New Roman"/>
                <a:cs typeface="Times New Roman"/>
              </a:rPr>
              <a:t>splendide realizzazioni intellettuali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nello stupendo </a:t>
            </a:r>
            <a:r>
              <a:rPr sz="1200" dirty="0">
                <a:latin typeface="Times New Roman"/>
                <a:cs typeface="Times New Roman"/>
              </a:rPr>
              <a:t>sviluppo mentale </a:t>
            </a:r>
            <a:r>
              <a:rPr sz="1200" spc="-5" dirty="0">
                <a:latin typeface="Times New Roman"/>
                <a:cs typeface="Times New Roman"/>
              </a:rPr>
              <a:t>dei suoi </a:t>
            </a:r>
            <a:r>
              <a:rPr sz="1200" dirty="0">
                <a:latin typeface="Times New Roman"/>
                <a:cs typeface="Times New Roman"/>
              </a:rPr>
              <a:t>abitanti; la </a:t>
            </a:r>
            <a:r>
              <a:rPr sz="1200" spc="-5" dirty="0">
                <a:latin typeface="Times New Roman"/>
                <a:cs typeface="Times New Roman"/>
              </a:rPr>
              <a:t>gloria dell’Isola centrale si  manifesta nel </a:t>
            </a:r>
            <a:r>
              <a:rPr sz="1200" dirty="0">
                <a:latin typeface="Times New Roman"/>
                <a:cs typeface="Times New Roman"/>
              </a:rPr>
              <a:t>dono infinito della </a:t>
            </a:r>
            <a:r>
              <a:rPr sz="1200" spc="-5" dirty="0">
                <a:latin typeface="Times New Roman"/>
                <a:cs typeface="Times New Roman"/>
              </a:rPr>
              <a:t>personalità </a:t>
            </a:r>
            <a:r>
              <a:rPr sz="1200" dirty="0">
                <a:latin typeface="Times New Roman"/>
                <a:cs typeface="Times New Roman"/>
              </a:rPr>
              <a:t>spirituale divina — la </a:t>
            </a:r>
            <a:r>
              <a:rPr sz="1200" spc="-5" dirty="0">
                <a:latin typeface="Times New Roman"/>
                <a:cs typeface="Times New Roman"/>
              </a:rPr>
              <a:t>luce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vita. Ma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profondità della </a:t>
            </a:r>
            <a:r>
              <a:rPr sz="1200" dirty="0">
                <a:latin typeface="Times New Roman"/>
                <a:cs typeface="Times New Roman"/>
              </a:rPr>
              <a:t>bellezza spirituale e le  </a:t>
            </a:r>
            <a:r>
              <a:rPr sz="1200" spc="-5" dirty="0">
                <a:latin typeface="Times New Roman"/>
                <a:cs typeface="Times New Roman"/>
              </a:rPr>
              <a:t>meraviglie </a:t>
            </a:r>
            <a:r>
              <a:rPr sz="1200" dirty="0">
                <a:latin typeface="Times New Roman"/>
                <a:cs typeface="Times New Roman"/>
              </a:rPr>
              <a:t>di questo magnifico </a:t>
            </a:r>
            <a:r>
              <a:rPr sz="1200" spc="-5" dirty="0">
                <a:latin typeface="Times New Roman"/>
                <a:cs typeface="Times New Roman"/>
              </a:rPr>
              <a:t>insieme oltrepassano totalmente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comprensione della </a:t>
            </a:r>
            <a:r>
              <a:rPr sz="1200" dirty="0">
                <a:latin typeface="Times New Roman"/>
                <a:cs typeface="Times New Roman"/>
              </a:rPr>
              <a:t>mente </a:t>
            </a:r>
            <a:r>
              <a:rPr sz="1200" spc="-5" dirty="0">
                <a:latin typeface="Times New Roman"/>
                <a:cs typeface="Times New Roman"/>
              </a:rPr>
              <a:t>finita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creature materiali. </a:t>
            </a:r>
            <a:r>
              <a:rPr sz="1200" dirty="0">
                <a:latin typeface="Times New Roman"/>
                <a:cs typeface="Times New Roman"/>
              </a:rPr>
              <a:t>La  </a:t>
            </a:r>
            <a:r>
              <a:rPr sz="1200" spc="-5" dirty="0">
                <a:latin typeface="Times New Roman"/>
                <a:cs typeface="Times New Roman"/>
              </a:rPr>
              <a:t>gloria </a:t>
            </a:r>
            <a:r>
              <a:rPr sz="1200" dirty="0">
                <a:latin typeface="Times New Roman"/>
                <a:cs typeface="Times New Roman"/>
              </a:rPr>
              <a:t>e lo </a:t>
            </a:r>
            <a:r>
              <a:rPr sz="1200" spc="-5" dirty="0">
                <a:latin typeface="Times New Roman"/>
                <a:cs typeface="Times New Roman"/>
              </a:rPr>
              <a:t>splendore </a:t>
            </a:r>
            <a:r>
              <a:rPr sz="1200" dirty="0">
                <a:latin typeface="Times New Roman"/>
                <a:cs typeface="Times New Roman"/>
              </a:rPr>
              <a:t>spirituale </a:t>
            </a:r>
            <a:r>
              <a:rPr sz="1200" spc="-5" dirty="0">
                <a:latin typeface="Times New Roman"/>
                <a:cs typeface="Times New Roman"/>
              </a:rPr>
              <a:t>della dimora </a:t>
            </a:r>
            <a:r>
              <a:rPr sz="1200" dirty="0">
                <a:latin typeface="Times New Roman"/>
                <a:cs typeface="Times New Roman"/>
              </a:rPr>
              <a:t>divina sono </a:t>
            </a:r>
            <a:r>
              <a:rPr sz="1200" spc="-5" dirty="0">
                <a:latin typeface="Times New Roman"/>
                <a:cs typeface="Times New Roman"/>
              </a:rPr>
              <a:t>impossibili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comprendere per </a:t>
            </a:r>
            <a:r>
              <a:rPr sz="1200" dirty="0">
                <a:latin typeface="Times New Roman"/>
                <a:cs typeface="Times New Roman"/>
              </a:rPr>
              <a:t>i mortali. Ed il </a:t>
            </a:r>
            <a:r>
              <a:rPr sz="1200" spc="-5" dirty="0">
                <a:latin typeface="Times New Roman"/>
                <a:cs typeface="Times New Roman"/>
              </a:rPr>
              <a:t>Paradiso esiste </a:t>
            </a:r>
            <a:r>
              <a:rPr sz="1200" dirty="0">
                <a:latin typeface="Times New Roman"/>
                <a:cs typeface="Times New Roman"/>
              </a:rPr>
              <a:t>dall’eternità;  non vi sono né </a:t>
            </a:r>
            <a:r>
              <a:rPr sz="1200" spc="-5" dirty="0">
                <a:latin typeface="Times New Roman"/>
                <a:cs typeface="Times New Roman"/>
              </a:rPr>
              <a:t>archivi </a:t>
            </a:r>
            <a:r>
              <a:rPr sz="1200" dirty="0">
                <a:latin typeface="Times New Roman"/>
                <a:cs typeface="Times New Roman"/>
              </a:rPr>
              <a:t>né </a:t>
            </a:r>
            <a:r>
              <a:rPr sz="1200" spc="-5" dirty="0">
                <a:latin typeface="Times New Roman"/>
                <a:cs typeface="Times New Roman"/>
              </a:rPr>
              <a:t>tradizioni concernenti </a:t>
            </a:r>
            <a:r>
              <a:rPr sz="1200" dirty="0">
                <a:latin typeface="Times New Roman"/>
                <a:cs typeface="Times New Roman"/>
              </a:rPr>
              <a:t>l’origine di </a:t>
            </a:r>
            <a:r>
              <a:rPr sz="1200" spc="-5" dirty="0">
                <a:latin typeface="Times New Roman"/>
                <a:cs typeface="Times New Roman"/>
              </a:rPr>
              <a:t>quest’Isola nucleare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Luce </a:t>
            </a:r>
            <a:r>
              <a:rPr sz="1200" dirty="0">
                <a:latin typeface="Times New Roman"/>
                <a:cs typeface="Times New Roman"/>
              </a:rPr>
              <a:t>e di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Vita.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>
              <a:lnSpc>
                <a:spcPct val="100000"/>
              </a:lnSpc>
              <a:spcBef>
                <a:spcPts val="5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1. La residenza</a:t>
            </a: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 divina</a:t>
            </a:r>
            <a:endParaRPr sz="1600">
              <a:latin typeface="Times New Roman"/>
              <a:cs typeface="Times New Roman"/>
            </a:endParaRPr>
          </a:p>
          <a:p>
            <a:pPr marL="63500" marR="109220">
              <a:lnSpc>
                <a:spcPct val="95700"/>
              </a:lnSpc>
              <a:spcBef>
                <a:spcPts val="138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(118.3) 11:1.1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Paradiso serve a molti </a:t>
            </a:r>
            <a:r>
              <a:rPr sz="1200" spc="-5" dirty="0">
                <a:latin typeface="Times New Roman"/>
                <a:cs typeface="Times New Roman"/>
              </a:rPr>
              <a:t>scopi nell’amministrazione dei regni universali,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per gli esseri creature esso esiste  principalmente come luogo </a:t>
            </a:r>
            <a:r>
              <a:rPr sz="1200" dirty="0">
                <a:latin typeface="Times New Roman"/>
                <a:cs typeface="Times New Roman"/>
              </a:rPr>
              <a:t>in cui </a:t>
            </a:r>
            <a:r>
              <a:rPr sz="1200" spc="-5" dirty="0">
                <a:latin typeface="Times New Roman"/>
                <a:cs typeface="Times New Roman"/>
              </a:rPr>
              <a:t>dimora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Deità.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presenza </a:t>
            </a:r>
            <a:r>
              <a:rPr sz="1200" spc="-5" dirty="0">
                <a:latin typeface="Times New Roman"/>
                <a:cs typeface="Times New Roman"/>
              </a:rPr>
              <a:t>personale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Padre Universale risiede al centro </a:t>
            </a:r>
            <a:r>
              <a:rPr sz="1200" dirty="0">
                <a:latin typeface="Times New Roman"/>
                <a:cs typeface="Times New Roman"/>
              </a:rPr>
              <a:t>stesso della  </a:t>
            </a:r>
            <a:r>
              <a:rPr sz="1200" spc="-5" dirty="0">
                <a:latin typeface="Times New Roman"/>
                <a:cs typeface="Times New Roman"/>
              </a:rPr>
              <a:t>superficie superiore </a:t>
            </a:r>
            <a:r>
              <a:rPr sz="1200" dirty="0">
                <a:latin typeface="Times New Roman"/>
                <a:cs typeface="Times New Roman"/>
              </a:rPr>
              <a:t>di questa </a:t>
            </a:r>
            <a:r>
              <a:rPr sz="1200" spc="-5" dirty="0">
                <a:latin typeface="Times New Roman"/>
                <a:cs typeface="Times New Roman"/>
              </a:rPr>
              <a:t>dimora quasi circolare, </a:t>
            </a:r>
            <a:r>
              <a:rPr sz="1200" dirty="0">
                <a:latin typeface="Times New Roman"/>
                <a:cs typeface="Times New Roman"/>
              </a:rPr>
              <a:t>ma non </a:t>
            </a:r>
            <a:r>
              <a:rPr sz="1200" spc="-5" dirty="0">
                <a:latin typeface="Times New Roman"/>
                <a:cs typeface="Times New Roman"/>
              </a:rPr>
              <a:t>sferica,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Deità. Questa presenza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Paradiso del Padre </a:t>
            </a:r>
            <a:r>
              <a:rPr sz="1200" dirty="0">
                <a:latin typeface="Times New Roman"/>
                <a:cs typeface="Times New Roman"/>
              </a:rPr>
              <a:t>Universale  è </a:t>
            </a:r>
            <a:r>
              <a:rPr sz="1200" spc="-5" dirty="0">
                <a:latin typeface="Times New Roman"/>
                <a:cs typeface="Times New Roman"/>
              </a:rPr>
              <a:t>immediatamente circondata dalla </a:t>
            </a:r>
            <a:r>
              <a:rPr sz="1200" dirty="0">
                <a:latin typeface="Times New Roman"/>
                <a:cs typeface="Times New Roman"/>
              </a:rPr>
              <a:t>presenza </a:t>
            </a:r>
            <a:r>
              <a:rPr sz="1200" spc="-5" dirty="0">
                <a:latin typeface="Times New Roman"/>
                <a:cs typeface="Times New Roman"/>
              </a:rPr>
              <a:t>personale del </a:t>
            </a:r>
            <a:r>
              <a:rPr sz="1200" dirty="0">
                <a:latin typeface="Times New Roman"/>
                <a:cs typeface="Times New Roman"/>
              </a:rPr>
              <a:t>Figlio </a:t>
            </a:r>
            <a:r>
              <a:rPr sz="1200" spc="-5" dirty="0">
                <a:latin typeface="Times New Roman"/>
                <a:cs typeface="Times New Roman"/>
              </a:rPr>
              <a:t>Eterno, </a:t>
            </a:r>
            <a:r>
              <a:rPr sz="1200" dirty="0">
                <a:latin typeface="Times New Roman"/>
                <a:cs typeface="Times New Roman"/>
              </a:rPr>
              <a:t>mentre </a:t>
            </a:r>
            <a:r>
              <a:rPr sz="1200" spc="-5" dirty="0">
                <a:latin typeface="Times New Roman"/>
                <a:cs typeface="Times New Roman"/>
              </a:rPr>
              <a:t>entrambi </a:t>
            </a:r>
            <a:r>
              <a:rPr sz="1200" dirty="0">
                <a:latin typeface="Times New Roman"/>
                <a:cs typeface="Times New Roman"/>
              </a:rPr>
              <a:t>sono rivestiti </a:t>
            </a:r>
            <a:r>
              <a:rPr sz="1200" spc="-5" dirty="0">
                <a:latin typeface="Times New Roman"/>
                <a:cs typeface="Times New Roman"/>
              </a:rPr>
              <a:t>della gloria ineffabile dello  </a:t>
            </a:r>
            <a:r>
              <a:rPr sz="1200" dirty="0">
                <a:latin typeface="Times New Roman"/>
                <a:cs typeface="Times New Roman"/>
              </a:rPr>
              <a:t>Spirito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Infinito.</a:t>
            </a:r>
            <a:endParaRPr sz="12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20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206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68005" cy="3894454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63500" marR="73660" algn="just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(118.4) 11:1.2 </a:t>
            </a:r>
            <a:r>
              <a:rPr sz="1200" spc="-5" dirty="0">
                <a:latin typeface="Times New Roman"/>
                <a:cs typeface="Times New Roman"/>
              </a:rPr>
              <a:t>Dio abita, </a:t>
            </a:r>
            <a:r>
              <a:rPr sz="1200" dirty="0">
                <a:latin typeface="Times New Roman"/>
                <a:cs typeface="Times New Roman"/>
              </a:rPr>
              <a:t>ha </a:t>
            </a:r>
            <a:r>
              <a:rPr sz="1200" spc="-5" dirty="0">
                <a:latin typeface="Times New Roman"/>
                <a:cs typeface="Times New Roman"/>
              </a:rPr>
              <a:t>abitato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abiterà </a:t>
            </a:r>
            <a:r>
              <a:rPr sz="1200" dirty="0">
                <a:latin typeface="Times New Roman"/>
                <a:cs typeface="Times New Roman"/>
              </a:rPr>
              <a:t>in eterno in questa </a:t>
            </a:r>
            <a:r>
              <a:rPr sz="1200" spc="-5" dirty="0">
                <a:latin typeface="Times New Roman"/>
                <a:cs typeface="Times New Roman"/>
              </a:rPr>
              <a:t>medesima dimora centrale ed eterna. L’abbiamo sempre </a:t>
            </a:r>
            <a:r>
              <a:rPr sz="1200" dirty="0">
                <a:latin typeface="Times New Roman"/>
                <a:cs typeface="Times New Roman"/>
              </a:rPr>
              <a:t>trovato là e ve  lo </a:t>
            </a:r>
            <a:r>
              <a:rPr sz="1200" spc="-5" dirty="0">
                <a:latin typeface="Times New Roman"/>
                <a:cs typeface="Times New Roman"/>
              </a:rPr>
              <a:t>troveremo </a:t>
            </a:r>
            <a:r>
              <a:rPr sz="1200" dirty="0">
                <a:latin typeface="Times New Roman"/>
                <a:cs typeface="Times New Roman"/>
              </a:rPr>
              <a:t>sempre.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Padre </a:t>
            </a:r>
            <a:r>
              <a:rPr sz="1200" spc="-5" dirty="0">
                <a:latin typeface="Times New Roman"/>
                <a:cs typeface="Times New Roman"/>
              </a:rPr>
              <a:t>Universale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cosmicamente </a:t>
            </a:r>
            <a:r>
              <a:rPr sz="1200" dirty="0">
                <a:latin typeface="Times New Roman"/>
                <a:cs typeface="Times New Roman"/>
              </a:rPr>
              <a:t>focalizzato, </a:t>
            </a:r>
            <a:r>
              <a:rPr sz="1200" spc="-5" dirty="0">
                <a:latin typeface="Times New Roman"/>
                <a:cs typeface="Times New Roman"/>
              </a:rPr>
              <a:t>spiritualmente personalizzato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geograficamente residente </a:t>
            </a:r>
            <a:r>
              <a:rPr sz="1200" dirty="0">
                <a:latin typeface="Times New Roman"/>
                <a:cs typeface="Times New Roman"/>
              </a:rPr>
              <a:t>in  </a:t>
            </a:r>
            <a:r>
              <a:rPr sz="1200" spc="-5" dirty="0">
                <a:latin typeface="Times New Roman"/>
                <a:cs typeface="Times New Roman"/>
              </a:rPr>
              <a:t>questo centro </a:t>
            </a:r>
            <a:r>
              <a:rPr sz="1200" dirty="0">
                <a:latin typeface="Times New Roman"/>
                <a:cs typeface="Times New Roman"/>
              </a:rPr>
              <a:t>dell’Universo </a:t>
            </a:r>
            <a:r>
              <a:rPr sz="1200" spc="-5" dirty="0">
                <a:latin typeface="Times New Roman"/>
                <a:cs typeface="Times New Roman"/>
              </a:rPr>
              <a:t>degli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Universi.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 marR="7810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(118.5) 11:1.3 </a:t>
            </a:r>
            <a:r>
              <a:rPr sz="1200" spc="-5" dirty="0">
                <a:latin typeface="Times New Roman"/>
                <a:cs typeface="Times New Roman"/>
              </a:rPr>
              <a:t>Noi tutti conosciamo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percorso </a:t>
            </a:r>
            <a:r>
              <a:rPr sz="1200" dirty="0">
                <a:latin typeface="Times New Roman"/>
                <a:cs typeface="Times New Roman"/>
              </a:rPr>
              <a:t>diretto da </a:t>
            </a:r>
            <a:r>
              <a:rPr sz="1200" spc="-5" dirty="0">
                <a:latin typeface="Times New Roman"/>
                <a:cs typeface="Times New Roman"/>
              </a:rPr>
              <a:t>seguire </a:t>
            </a:r>
            <a:r>
              <a:rPr sz="1200" dirty="0">
                <a:latin typeface="Times New Roman"/>
                <a:cs typeface="Times New Roman"/>
              </a:rPr>
              <a:t>per trovare il </a:t>
            </a:r>
            <a:r>
              <a:rPr sz="1200" spc="-5" dirty="0">
                <a:latin typeface="Times New Roman"/>
                <a:cs typeface="Times New Roman"/>
              </a:rPr>
              <a:t>Padre Universale. Voi </a:t>
            </a:r>
            <a:r>
              <a:rPr sz="1200" dirty="0">
                <a:latin typeface="Times New Roman"/>
                <a:cs typeface="Times New Roman"/>
              </a:rPr>
              <a:t>non siete in </a:t>
            </a:r>
            <a:r>
              <a:rPr sz="1200" spc="-5" dirty="0">
                <a:latin typeface="Times New Roman"/>
                <a:cs typeface="Times New Roman"/>
              </a:rPr>
              <a:t>grado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comprendere  </a:t>
            </a:r>
            <a:r>
              <a:rPr sz="1200" dirty="0">
                <a:latin typeface="Times New Roman"/>
                <a:cs typeface="Times New Roman"/>
              </a:rPr>
              <a:t>molto </a:t>
            </a:r>
            <a:r>
              <a:rPr sz="1200" spc="-5" dirty="0">
                <a:latin typeface="Times New Roman"/>
                <a:cs typeface="Times New Roman"/>
              </a:rPr>
              <a:t>sulla residenza </a:t>
            </a:r>
            <a:r>
              <a:rPr sz="1200" dirty="0">
                <a:latin typeface="Times New Roman"/>
                <a:cs typeface="Times New Roman"/>
              </a:rPr>
              <a:t>divina a causa </a:t>
            </a:r>
            <a:r>
              <a:rPr sz="1200" spc="-5" dirty="0">
                <a:latin typeface="Times New Roman"/>
                <a:cs typeface="Times New Roman"/>
              </a:rPr>
              <a:t>della sua </a:t>
            </a:r>
            <a:r>
              <a:rPr sz="1200" dirty="0">
                <a:latin typeface="Times New Roman"/>
                <a:cs typeface="Times New Roman"/>
              </a:rPr>
              <a:t>lontananza da voi e </a:t>
            </a:r>
            <a:r>
              <a:rPr sz="1200" spc="-5" dirty="0">
                <a:latin typeface="Times New Roman"/>
                <a:cs typeface="Times New Roman"/>
              </a:rPr>
              <a:t>dell’immensità dello spazio </a:t>
            </a:r>
            <a:r>
              <a:rPr sz="1200" dirty="0">
                <a:latin typeface="Times New Roman"/>
                <a:cs typeface="Times New Roman"/>
              </a:rPr>
              <a:t>che vi </a:t>
            </a:r>
            <a:r>
              <a:rPr sz="1200" spc="-5" dirty="0">
                <a:latin typeface="Times New Roman"/>
                <a:cs typeface="Times New Roman"/>
              </a:rPr>
              <a:t>separa, </a:t>
            </a:r>
            <a:r>
              <a:rPr sz="1200" spc="5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quelli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5" dirty="0">
                <a:latin typeface="Times New Roman"/>
                <a:cs typeface="Times New Roman"/>
              </a:rPr>
              <a:t>possono  </a:t>
            </a:r>
            <a:r>
              <a:rPr sz="1200" spc="-5" dirty="0">
                <a:latin typeface="Times New Roman"/>
                <a:cs typeface="Times New Roman"/>
              </a:rPr>
              <a:t>comprendere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significato </a:t>
            </a:r>
            <a:r>
              <a:rPr sz="1200" dirty="0">
                <a:latin typeface="Times New Roman"/>
                <a:cs typeface="Times New Roman"/>
              </a:rPr>
              <a:t>di queste </a:t>
            </a:r>
            <a:r>
              <a:rPr sz="1200" spc="-5" dirty="0">
                <a:latin typeface="Times New Roman"/>
                <a:cs typeface="Times New Roman"/>
              </a:rPr>
              <a:t>enormi distanze conoscono l’ubicazione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residenza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con la </a:t>
            </a:r>
            <a:r>
              <a:rPr sz="1200" spc="-5" dirty="0">
                <a:latin typeface="Times New Roman"/>
                <a:cs typeface="Times New Roman"/>
              </a:rPr>
              <a:t>stessa </a:t>
            </a:r>
            <a:r>
              <a:rPr sz="1200" dirty="0">
                <a:latin typeface="Times New Roman"/>
                <a:cs typeface="Times New Roman"/>
              </a:rPr>
              <a:t>certezza e  </a:t>
            </a:r>
            <a:r>
              <a:rPr sz="1200" spc="-5" dirty="0">
                <a:latin typeface="Times New Roman"/>
                <a:cs typeface="Times New Roman"/>
              </a:rPr>
              <a:t>precisione con cui </a:t>
            </a:r>
            <a:r>
              <a:rPr sz="1200" dirty="0">
                <a:latin typeface="Times New Roman"/>
                <a:cs typeface="Times New Roman"/>
              </a:rPr>
              <a:t>voi </a:t>
            </a:r>
            <a:r>
              <a:rPr sz="1200" spc="-5" dirty="0">
                <a:latin typeface="Times New Roman"/>
                <a:cs typeface="Times New Roman"/>
              </a:rPr>
              <a:t>conoscete </a:t>
            </a:r>
            <a:r>
              <a:rPr sz="1200" dirty="0">
                <a:latin typeface="Times New Roman"/>
                <a:cs typeface="Times New Roman"/>
              </a:rPr>
              <a:t>la posizione di </a:t>
            </a:r>
            <a:r>
              <a:rPr sz="1200" spc="-5" dirty="0">
                <a:latin typeface="Times New Roman"/>
                <a:cs typeface="Times New Roman"/>
              </a:rPr>
              <a:t>New York,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Londra, </a:t>
            </a:r>
            <a:r>
              <a:rPr sz="1200" dirty="0">
                <a:latin typeface="Times New Roman"/>
                <a:cs typeface="Times New Roman"/>
              </a:rPr>
              <a:t>di Roma o di </a:t>
            </a:r>
            <a:r>
              <a:rPr sz="1200" spc="-5" dirty="0">
                <a:latin typeface="Times New Roman"/>
                <a:cs typeface="Times New Roman"/>
              </a:rPr>
              <a:t>Singapore, città geograficamente </a:t>
            </a:r>
            <a:r>
              <a:rPr sz="1200" dirty="0">
                <a:latin typeface="Times New Roman"/>
                <a:cs typeface="Times New Roman"/>
              </a:rPr>
              <a:t>dislocate in  modo </a:t>
            </a:r>
            <a:r>
              <a:rPr sz="1200" spc="-5" dirty="0">
                <a:latin typeface="Times New Roman"/>
                <a:cs typeface="Times New Roman"/>
              </a:rPr>
              <a:t>esatto su Urantia. Se </a:t>
            </a:r>
            <a:r>
              <a:rPr sz="1200" dirty="0">
                <a:latin typeface="Times New Roman"/>
                <a:cs typeface="Times New Roman"/>
              </a:rPr>
              <a:t>voi foste </a:t>
            </a:r>
            <a:r>
              <a:rPr sz="1200" spc="-5" dirty="0">
                <a:latin typeface="Times New Roman"/>
                <a:cs typeface="Times New Roman"/>
              </a:rPr>
              <a:t>dei navigatori intelligenti, </a:t>
            </a:r>
            <a:r>
              <a:rPr sz="1200" dirty="0">
                <a:latin typeface="Times New Roman"/>
                <a:cs typeface="Times New Roman"/>
              </a:rPr>
              <a:t>muniti di </a:t>
            </a:r>
            <a:r>
              <a:rPr sz="1200" spc="-5" dirty="0">
                <a:latin typeface="Times New Roman"/>
                <a:cs typeface="Times New Roman"/>
              </a:rPr>
              <a:t>nave,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carte </a:t>
            </a:r>
            <a:r>
              <a:rPr sz="1200" dirty="0">
                <a:latin typeface="Times New Roman"/>
                <a:cs typeface="Times New Roman"/>
              </a:rPr>
              <a:t>nautiche e di </a:t>
            </a:r>
            <a:r>
              <a:rPr sz="1200" spc="-5" dirty="0">
                <a:latin typeface="Times New Roman"/>
                <a:cs typeface="Times New Roman"/>
              </a:rPr>
              <a:t>bussola, potreste trovare  agevolmente queste città. </a:t>
            </a:r>
            <a:r>
              <a:rPr sz="1200" dirty="0">
                <a:latin typeface="Times New Roman"/>
                <a:cs typeface="Times New Roman"/>
              </a:rPr>
              <a:t>Allo </a:t>
            </a:r>
            <a:r>
              <a:rPr sz="1200" spc="-5" dirty="0">
                <a:latin typeface="Times New Roman"/>
                <a:cs typeface="Times New Roman"/>
              </a:rPr>
              <a:t>stesso </a:t>
            </a:r>
            <a:r>
              <a:rPr sz="1200" dirty="0">
                <a:latin typeface="Times New Roman"/>
                <a:cs typeface="Times New Roman"/>
              </a:rPr>
              <a:t>modo, </a:t>
            </a:r>
            <a:r>
              <a:rPr sz="1200" spc="-5" dirty="0">
                <a:latin typeface="Times New Roman"/>
                <a:cs typeface="Times New Roman"/>
              </a:rPr>
              <a:t>se aveste </a:t>
            </a:r>
            <a:r>
              <a:rPr sz="1200" dirty="0">
                <a:latin typeface="Times New Roman"/>
                <a:cs typeface="Times New Roman"/>
              </a:rPr>
              <a:t>il tempo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 mezzi </a:t>
            </a:r>
            <a:r>
              <a:rPr sz="1200" spc="-5" dirty="0">
                <a:latin typeface="Times New Roman"/>
                <a:cs typeface="Times New Roman"/>
              </a:rPr>
              <a:t>di trasporto, se foste </a:t>
            </a:r>
            <a:r>
              <a:rPr sz="1200" dirty="0">
                <a:latin typeface="Times New Roman"/>
                <a:cs typeface="Times New Roman"/>
              </a:rPr>
              <a:t>spiritualmente </a:t>
            </a:r>
            <a:r>
              <a:rPr sz="1200" spc="-5" dirty="0">
                <a:latin typeface="Times New Roman"/>
                <a:cs typeface="Times New Roman"/>
              </a:rPr>
              <a:t>qualificati </a:t>
            </a:r>
            <a:r>
              <a:rPr sz="1200" dirty="0">
                <a:latin typeface="Times New Roman"/>
                <a:cs typeface="Times New Roman"/>
              </a:rPr>
              <a:t>e se aveste  la </a:t>
            </a:r>
            <a:r>
              <a:rPr sz="1200" spc="-5" dirty="0">
                <a:latin typeface="Times New Roman"/>
                <a:cs typeface="Times New Roman"/>
              </a:rPr>
              <a:t>guida necessaria, </a:t>
            </a:r>
            <a:r>
              <a:rPr sz="1200" dirty="0">
                <a:latin typeface="Times New Roman"/>
                <a:cs typeface="Times New Roman"/>
              </a:rPr>
              <a:t>potreste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pilotati, Universo dopo </a:t>
            </a:r>
            <a:r>
              <a:rPr sz="1200" spc="-5" dirty="0">
                <a:latin typeface="Times New Roman"/>
                <a:cs typeface="Times New Roman"/>
              </a:rPr>
              <a:t>Universo </a:t>
            </a:r>
            <a:r>
              <a:rPr sz="1200" dirty="0">
                <a:latin typeface="Times New Roman"/>
                <a:cs typeface="Times New Roman"/>
              </a:rPr>
              <a:t>e di circuito in </a:t>
            </a:r>
            <a:r>
              <a:rPr sz="1200" spc="-5" dirty="0">
                <a:latin typeface="Times New Roman"/>
                <a:cs typeface="Times New Roman"/>
              </a:rPr>
              <a:t>circuito, </a:t>
            </a:r>
            <a:r>
              <a:rPr sz="1200" dirty="0">
                <a:latin typeface="Times New Roman"/>
                <a:cs typeface="Times New Roman"/>
              </a:rPr>
              <a:t>viaggiando </a:t>
            </a:r>
            <a:r>
              <a:rPr sz="1200" spc="-5" dirty="0">
                <a:latin typeface="Times New Roman"/>
                <a:cs typeface="Times New Roman"/>
              </a:rPr>
              <a:t>sempre </a:t>
            </a:r>
            <a:r>
              <a:rPr sz="1200" dirty="0">
                <a:latin typeface="Times New Roman"/>
                <a:cs typeface="Times New Roman"/>
              </a:rPr>
              <a:t>verso </a:t>
            </a:r>
            <a:r>
              <a:rPr sz="1200" spc="-5" dirty="0">
                <a:latin typeface="Times New Roman"/>
                <a:cs typeface="Times New Roman"/>
              </a:rPr>
              <a:t>l’interno  attraverso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regni stellari, </a:t>
            </a:r>
            <a:r>
              <a:rPr sz="1200" dirty="0">
                <a:latin typeface="Times New Roman"/>
                <a:cs typeface="Times New Roman"/>
              </a:rPr>
              <a:t>sino a </a:t>
            </a:r>
            <a:r>
              <a:rPr sz="1200" spc="-5" dirty="0">
                <a:latin typeface="Times New Roman"/>
                <a:cs typeface="Times New Roman"/>
              </a:rPr>
              <a:t>trovarvi </a:t>
            </a:r>
            <a:r>
              <a:rPr sz="1200" dirty="0">
                <a:latin typeface="Times New Roman"/>
                <a:cs typeface="Times New Roman"/>
              </a:rPr>
              <a:t>infine davanti </a:t>
            </a:r>
            <a:r>
              <a:rPr sz="1200" spc="-5" dirty="0">
                <a:latin typeface="Times New Roman"/>
                <a:cs typeface="Times New Roman"/>
              </a:rPr>
              <a:t>al fulgore centrale della gloria </a:t>
            </a:r>
            <a:r>
              <a:rPr sz="1200" dirty="0">
                <a:latin typeface="Times New Roman"/>
                <a:cs typeface="Times New Roman"/>
              </a:rPr>
              <a:t>spirituale </a:t>
            </a:r>
            <a:r>
              <a:rPr sz="1200" spc="-5" dirty="0">
                <a:latin typeface="Times New Roman"/>
                <a:cs typeface="Times New Roman"/>
              </a:rPr>
              <a:t>del Padre Universale. Se </a:t>
            </a:r>
            <a:r>
              <a:rPr sz="1200" dirty="0">
                <a:latin typeface="Times New Roman"/>
                <a:cs typeface="Times New Roman"/>
              </a:rPr>
              <a:t>foste  </a:t>
            </a:r>
            <a:r>
              <a:rPr sz="1200" spc="-5" dirty="0">
                <a:latin typeface="Times New Roman"/>
                <a:cs typeface="Times New Roman"/>
              </a:rPr>
              <a:t>provvisti </a:t>
            </a:r>
            <a:r>
              <a:rPr sz="1200" dirty="0">
                <a:latin typeface="Times New Roman"/>
                <a:cs typeface="Times New Roman"/>
              </a:rPr>
              <a:t>di tutto </a:t>
            </a:r>
            <a:r>
              <a:rPr sz="1200" spc="-5" dirty="0">
                <a:latin typeface="Times New Roman"/>
                <a:cs typeface="Times New Roman"/>
              </a:rPr>
              <a:t>il necessario </a:t>
            </a:r>
            <a:r>
              <a:rPr sz="1200" dirty="0">
                <a:latin typeface="Times New Roman"/>
                <a:cs typeface="Times New Roman"/>
              </a:rPr>
              <a:t>per il </a:t>
            </a:r>
            <a:r>
              <a:rPr sz="1200" spc="-5" dirty="0">
                <a:latin typeface="Times New Roman"/>
                <a:cs typeface="Times New Roman"/>
              </a:rPr>
              <a:t>viaggio, </a:t>
            </a:r>
            <a:r>
              <a:rPr sz="1200" dirty="0">
                <a:latin typeface="Times New Roman"/>
                <a:cs typeface="Times New Roman"/>
              </a:rPr>
              <a:t>sarebbe </a:t>
            </a:r>
            <a:r>
              <a:rPr sz="1200" spc="-5" dirty="0">
                <a:latin typeface="Times New Roman"/>
                <a:cs typeface="Times New Roman"/>
              </a:rPr>
              <a:t>altrettanto </a:t>
            </a:r>
            <a:r>
              <a:rPr sz="1200" dirty="0">
                <a:latin typeface="Times New Roman"/>
                <a:cs typeface="Times New Roman"/>
              </a:rPr>
              <a:t>possibile </a:t>
            </a:r>
            <a:r>
              <a:rPr sz="1200" spc="-5" dirty="0">
                <a:latin typeface="Times New Roman"/>
                <a:cs typeface="Times New Roman"/>
              </a:rPr>
              <a:t>trovare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presenza </a:t>
            </a:r>
            <a:r>
              <a:rPr sz="1200" dirty="0">
                <a:latin typeface="Times New Roman"/>
                <a:cs typeface="Times New Roman"/>
              </a:rPr>
              <a:t>personale di </a:t>
            </a:r>
            <a:r>
              <a:rPr sz="1200" spc="-5" dirty="0">
                <a:latin typeface="Times New Roman"/>
                <a:cs typeface="Times New Roman"/>
              </a:rPr>
              <a:t>Dio al centro </a:t>
            </a:r>
            <a:r>
              <a:rPr sz="1200" dirty="0">
                <a:latin typeface="Times New Roman"/>
                <a:cs typeface="Times New Roman"/>
              </a:rPr>
              <a:t>di tutte le  </a:t>
            </a:r>
            <a:r>
              <a:rPr sz="1200" spc="-5" dirty="0">
                <a:latin typeface="Times New Roman"/>
                <a:cs typeface="Times New Roman"/>
              </a:rPr>
              <a:t>cose quanto </a:t>
            </a:r>
            <a:r>
              <a:rPr sz="1200" dirty="0">
                <a:latin typeface="Times New Roman"/>
                <a:cs typeface="Times New Roman"/>
              </a:rPr>
              <a:t>trovare </a:t>
            </a:r>
            <a:r>
              <a:rPr sz="1200" spc="-5" dirty="0">
                <a:latin typeface="Times New Roman"/>
                <a:cs typeface="Times New Roman"/>
              </a:rPr>
              <a:t>città lontane sul </a:t>
            </a:r>
            <a:r>
              <a:rPr sz="1200" dirty="0">
                <a:latin typeface="Times New Roman"/>
                <a:cs typeface="Times New Roman"/>
              </a:rPr>
              <a:t>vostro </a:t>
            </a:r>
            <a:r>
              <a:rPr sz="1200" spc="-5" dirty="0">
                <a:latin typeface="Times New Roman"/>
                <a:cs typeface="Times New Roman"/>
              </a:rPr>
              <a:t>pianeta.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fatto </a:t>
            </a:r>
            <a:r>
              <a:rPr sz="1200" dirty="0">
                <a:latin typeface="Times New Roman"/>
                <a:cs typeface="Times New Roman"/>
              </a:rPr>
              <a:t>che non </a:t>
            </a:r>
            <a:r>
              <a:rPr sz="1200" spc="-5" dirty="0">
                <a:latin typeface="Times New Roman"/>
                <a:cs typeface="Times New Roman"/>
              </a:rPr>
              <a:t>abbiate </a:t>
            </a:r>
            <a:r>
              <a:rPr sz="1200" dirty="0">
                <a:latin typeface="Times New Roman"/>
                <a:cs typeface="Times New Roman"/>
              </a:rPr>
              <a:t>visitato </a:t>
            </a:r>
            <a:r>
              <a:rPr sz="1200" spc="-5" dirty="0">
                <a:latin typeface="Times New Roman"/>
                <a:cs typeface="Times New Roman"/>
              </a:rPr>
              <a:t>questi luoghi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smentisce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alcun </a:t>
            </a:r>
            <a:r>
              <a:rPr sz="1200" dirty="0">
                <a:latin typeface="Times New Roman"/>
                <a:cs typeface="Times New Roman"/>
              </a:rPr>
              <a:t>modo la  loro </a:t>
            </a:r>
            <a:r>
              <a:rPr sz="1200" spc="-5" dirty="0">
                <a:latin typeface="Times New Roman"/>
                <a:cs typeface="Times New Roman"/>
              </a:rPr>
              <a:t>realtà </a:t>
            </a:r>
            <a:r>
              <a:rPr sz="1200" dirty="0">
                <a:latin typeface="Times New Roman"/>
                <a:cs typeface="Times New Roman"/>
              </a:rPr>
              <a:t>o la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esistenza </a:t>
            </a:r>
            <a:r>
              <a:rPr sz="1200" spc="-5" dirty="0">
                <a:latin typeface="Times New Roman"/>
                <a:cs typeface="Times New Roman"/>
              </a:rPr>
              <a:t>effettiva.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fatto </a:t>
            </a:r>
            <a:r>
              <a:rPr sz="1200" spc="-5" dirty="0">
                <a:latin typeface="Times New Roman"/>
                <a:cs typeface="Times New Roman"/>
              </a:rPr>
              <a:t>che così </a:t>
            </a:r>
            <a:r>
              <a:rPr sz="1200" dirty="0">
                <a:latin typeface="Times New Roman"/>
                <a:cs typeface="Times New Roman"/>
              </a:rPr>
              <a:t>poche </a:t>
            </a:r>
            <a:r>
              <a:rPr sz="1200" spc="-5" dirty="0">
                <a:latin typeface="Times New Roman"/>
                <a:cs typeface="Times New Roman"/>
              </a:rPr>
              <a:t>creature </a:t>
            </a:r>
            <a:r>
              <a:rPr sz="1200" dirty="0">
                <a:latin typeface="Times New Roman"/>
                <a:cs typeface="Times New Roman"/>
              </a:rPr>
              <a:t>dell’Universo </a:t>
            </a:r>
            <a:r>
              <a:rPr sz="1200" spc="-5" dirty="0">
                <a:latin typeface="Times New Roman"/>
                <a:cs typeface="Times New Roman"/>
              </a:rPr>
              <a:t>abbiano </a:t>
            </a:r>
            <a:r>
              <a:rPr sz="1200" dirty="0">
                <a:latin typeface="Times New Roman"/>
                <a:cs typeface="Times New Roman"/>
              </a:rPr>
              <a:t>trovato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Paradiso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smentisce 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alcun </a:t>
            </a:r>
            <a:r>
              <a:rPr sz="1200" dirty="0">
                <a:latin typeface="Times New Roman"/>
                <a:cs typeface="Times New Roman"/>
              </a:rPr>
              <a:t>modo né la </a:t>
            </a:r>
            <a:r>
              <a:rPr sz="1200" spc="-5" dirty="0">
                <a:latin typeface="Times New Roman"/>
                <a:cs typeface="Times New Roman"/>
              </a:rPr>
              <a:t>realtà della sua esistenza </a:t>
            </a:r>
            <a:r>
              <a:rPr sz="1200" dirty="0">
                <a:latin typeface="Times New Roman"/>
                <a:cs typeface="Times New Roman"/>
              </a:rPr>
              <a:t>né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presenza effettiva della sua persona </a:t>
            </a:r>
            <a:r>
              <a:rPr sz="1200" dirty="0">
                <a:latin typeface="Times New Roman"/>
                <a:cs typeface="Times New Roman"/>
              </a:rPr>
              <a:t>spirituale </a:t>
            </a:r>
            <a:r>
              <a:rPr sz="1200" spc="-5" dirty="0">
                <a:latin typeface="Times New Roman"/>
                <a:cs typeface="Times New Roman"/>
              </a:rPr>
              <a:t>al centro </a:t>
            </a:r>
            <a:r>
              <a:rPr sz="1200" dirty="0">
                <a:latin typeface="Times New Roman"/>
                <a:cs typeface="Times New Roman"/>
              </a:rPr>
              <a:t>di tutte le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cose.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431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(119.1) 11:1.4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Padre può sempre </a:t>
            </a:r>
            <a:r>
              <a:rPr sz="1200" spc="-5" dirty="0">
                <a:latin typeface="Times New Roman"/>
                <a:cs typeface="Times New Roman"/>
              </a:rPr>
              <a:t>essere trovato </a:t>
            </a:r>
            <a:r>
              <a:rPr sz="1200" dirty="0">
                <a:latin typeface="Times New Roman"/>
                <a:cs typeface="Times New Roman"/>
              </a:rPr>
              <a:t>in questo </a:t>
            </a:r>
            <a:r>
              <a:rPr sz="1200" spc="-5" dirty="0">
                <a:latin typeface="Times New Roman"/>
                <a:cs typeface="Times New Roman"/>
              </a:rPr>
              <a:t>luogo centrale. Se si spostasse accadrebbe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pandemonio universale, perché  </a:t>
            </a:r>
            <a:r>
              <a:rPr sz="1200" dirty="0">
                <a:latin typeface="Times New Roman"/>
                <a:cs typeface="Times New Roman"/>
              </a:rPr>
              <a:t>in questo </a:t>
            </a:r>
            <a:r>
              <a:rPr sz="1200" spc="-5" dirty="0">
                <a:latin typeface="Times New Roman"/>
                <a:cs typeface="Times New Roman"/>
              </a:rPr>
              <a:t>centro </a:t>
            </a:r>
            <a:r>
              <a:rPr sz="1200" dirty="0">
                <a:latin typeface="Times New Roman"/>
                <a:cs typeface="Times New Roman"/>
              </a:rPr>
              <a:t>residenziale </a:t>
            </a:r>
            <a:r>
              <a:rPr sz="1200" spc="-5" dirty="0">
                <a:latin typeface="Times New Roman"/>
                <a:cs typeface="Times New Roman"/>
              </a:rPr>
              <a:t>convergono </a:t>
            </a:r>
            <a:r>
              <a:rPr sz="1200" dirty="0">
                <a:latin typeface="Times New Roman"/>
                <a:cs typeface="Times New Roman"/>
              </a:rPr>
              <a:t>in lui dai </a:t>
            </a:r>
            <a:r>
              <a:rPr sz="1200" spc="-5" dirty="0">
                <a:latin typeface="Times New Roman"/>
                <a:cs typeface="Times New Roman"/>
              </a:rPr>
              <a:t>confini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creazione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linee universali della gravità. Se percorriamo </a:t>
            </a:r>
            <a:r>
              <a:rPr sz="1200" dirty="0">
                <a:latin typeface="Times New Roman"/>
                <a:cs typeface="Times New Roman"/>
              </a:rPr>
              <a:t>a ritroso  il </a:t>
            </a:r>
            <a:r>
              <a:rPr sz="1200" spc="-5" dirty="0">
                <a:latin typeface="Times New Roman"/>
                <a:cs typeface="Times New Roman"/>
              </a:rPr>
              <a:t>circuito della </a:t>
            </a:r>
            <a:r>
              <a:rPr sz="1200" dirty="0">
                <a:latin typeface="Times New Roman"/>
                <a:cs typeface="Times New Roman"/>
              </a:rPr>
              <a:t>personalità attraverso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Universi o </a:t>
            </a:r>
            <a:r>
              <a:rPr sz="1200" spc="-5" dirty="0">
                <a:latin typeface="Times New Roman"/>
                <a:cs typeface="Times New Roman"/>
              </a:rPr>
              <a:t>seguiamo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personalità ascendenti nel loro </a:t>
            </a:r>
            <a:r>
              <a:rPr sz="1200" dirty="0">
                <a:latin typeface="Times New Roman"/>
                <a:cs typeface="Times New Roman"/>
              </a:rPr>
              <a:t>viaggio </a:t>
            </a:r>
            <a:r>
              <a:rPr sz="1200" spc="-5" dirty="0">
                <a:latin typeface="Times New Roman"/>
                <a:cs typeface="Times New Roman"/>
              </a:rPr>
              <a:t>verso </a:t>
            </a:r>
            <a:r>
              <a:rPr sz="1200" dirty="0">
                <a:latin typeface="Times New Roman"/>
                <a:cs typeface="Times New Roman"/>
              </a:rPr>
              <a:t>l’interno in direzione  </a:t>
            </a:r>
            <a:r>
              <a:rPr sz="1200" spc="-5" dirty="0">
                <a:latin typeface="Times New Roman"/>
                <a:cs typeface="Times New Roman"/>
              </a:rPr>
              <a:t>del Padre; se risaliamo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linee della gravità </a:t>
            </a:r>
            <a:r>
              <a:rPr sz="1200" dirty="0">
                <a:latin typeface="Times New Roman"/>
                <a:cs typeface="Times New Roman"/>
              </a:rPr>
              <a:t>materiale </a:t>
            </a:r>
            <a:r>
              <a:rPr sz="1200" spc="-5" dirty="0">
                <a:latin typeface="Times New Roman"/>
                <a:cs typeface="Times New Roman"/>
              </a:rPr>
              <a:t>fino </a:t>
            </a:r>
            <a:r>
              <a:rPr sz="1200" dirty="0">
                <a:latin typeface="Times New Roman"/>
                <a:cs typeface="Times New Roman"/>
              </a:rPr>
              <a:t>al </a:t>
            </a:r>
            <a:r>
              <a:rPr sz="1200" spc="-5" dirty="0">
                <a:latin typeface="Times New Roman"/>
                <a:cs typeface="Times New Roman"/>
              </a:rPr>
              <a:t>Paradiso inferiore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seguiamo </a:t>
            </a:r>
            <a:r>
              <a:rPr sz="1200" dirty="0">
                <a:latin typeface="Times New Roman"/>
                <a:cs typeface="Times New Roman"/>
              </a:rPr>
              <a:t>i tumultuosi </a:t>
            </a:r>
            <a:r>
              <a:rPr sz="1200" spc="-5" dirty="0">
                <a:latin typeface="Times New Roman"/>
                <a:cs typeface="Times New Roman"/>
              </a:rPr>
              <a:t>cicli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forza </a:t>
            </a:r>
            <a:r>
              <a:rPr sz="1200" dirty="0">
                <a:latin typeface="Times New Roman"/>
                <a:cs typeface="Times New Roman"/>
              </a:rPr>
              <a:t>cosmica; </a:t>
            </a:r>
            <a:r>
              <a:rPr sz="1200" spc="-5" dirty="0">
                <a:latin typeface="Times New Roman"/>
                <a:cs typeface="Times New Roman"/>
              </a:rPr>
              <a:t>se  ripercorriamo </a:t>
            </a:r>
            <a:r>
              <a:rPr sz="1200" dirty="0">
                <a:latin typeface="Times New Roman"/>
                <a:cs typeface="Times New Roman"/>
              </a:rPr>
              <a:t>le linee della </a:t>
            </a:r>
            <a:r>
              <a:rPr sz="1200" spc="-5" dirty="0">
                <a:latin typeface="Times New Roman"/>
                <a:cs typeface="Times New Roman"/>
              </a:rPr>
              <a:t>gravità spirituale sino al Figlio Eterno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seguiamo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processione </a:t>
            </a:r>
            <a:r>
              <a:rPr sz="1200" dirty="0">
                <a:latin typeface="Times New Roman"/>
                <a:cs typeface="Times New Roman"/>
              </a:rPr>
              <a:t>verso </a:t>
            </a:r>
            <a:r>
              <a:rPr sz="1200" spc="-5" dirty="0">
                <a:latin typeface="Times New Roman"/>
                <a:cs typeface="Times New Roman"/>
              </a:rPr>
              <a:t>l’interno dei Figli Paradisiaci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528319" y="4391185"/>
            <a:ext cx="8014334" cy="1943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410"/>
              </a:lnSpc>
            </a:pPr>
            <a:r>
              <a:rPr sz="1200" dirty="0">
                <a:latin typeface="Times New Roman"/>
                <a:cs typeface="Times New Roman"/>
              </a:rPr>
              <a:t>Dio; </a:t>
            </a:r>
            <a:r>
              <a:rPr sz="1200" spc="-5" dirty="0">
                <a:latin typeface="Times New Roman"/>
                <a:cs typeface="Times New Roman"/>
              </a:rPr>
              <a:t>se percorriamo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circuiti mentali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seguiamo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migliaia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migliaia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miliardi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esseri celesti scaturiti dallo </a:t>
            </a:r>
            <a:r>
              <a:rPr sz="1200" spc="5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Infinito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—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1" name="object 11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20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207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207375" cy="378777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5588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mezzo di una </a:t>
            </a:r>
            <a:r>
              <a:rPr sz="1200" spc="-5" dirty="0">
                <a:latin typeface="Times New Roman"/>
                <a:cs typeface="Times New Roman"/>
              </a:rPr>
              <a:t>qualsiasi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queste ipotesi </a:t>
            </a:r>
            <a:r>
              <a:rPr sz="1200" dirty="0">
                <a:latin typeface="Times New Roman"/>
                <a:cs typeface="Times New Roman"/>
              </a:rPr>
              <a:t>od </a:t>
            </a:r>
            <a:r>
              <a:rPr sz="1200" spc="-5" dirty="0">
                <a:latin typeface="Times New Roman"/>
                <a:cs typeface="Times New Roman"/>
              </a:rPr>
              <a:t>anche </a:t>
            </a:r>
            <a:r>
              <a:rPr sz="1200" dirty="0">
                <a:latin typeface="Times New Roman"/>
                <a:cs typeface="Times New Roman"/>
              </a:rPr>
              <a:t>di tutte </a:t>
            </a:r>
            <a:r>
              <a:rPr sz="1200" spc="-5" dirty="0">
                <a:latin typeface="Times New Roman"/>
                <a:cs typeface="Times New Roman"/>
              </a:rPr>
              <a:t>insieme, </a:t>
            </a:r>
            <a:r>
              <a:rPr sz="1200" dirty="0">
                <a:latin typeface="Times New Roman"/>
                <a:cs typeface="Times New Roman"/>
              </a:rPr>
              <a:t>siamo </a:t>
            </a:r>
            <a:r>
              <a:rPr sz="1200" spc="-5" dirty="0">
                <a:latin typeface="Times New Roman"/>
                <a:cs typeface="Times New Roman"/>
              </a:rPr>
              <a:t>ricondotti direttamente alla presenza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Padre, </a:t>
            </a:r>
            <a:r>
              <a:rPr sz="1200" dirty="0">
                <a:latin typeface="Times New Roman"/>
                <a:cs typeface="Times New Roman"/>
              </a:rPr>
              <a:t>alla </a:t>
            </a:r>
            <a:r>
              <a:rPr sz="1200" spc="-5" dirty="0">
                <a:latin typeface="Times New Roman"/>
                <a:cs typeface="Times New Roman"/>
              </a:rPr>
              <a:t>sua  dimora centrale. Qui </a:t>
            </a:r>
            <a:r>
              <a:rPr sz="1200" dirty="0">
                <a:latin typeface="Times New Roman"/>
                <a:cs typeface="Times New Roman"/>
              </a:rPr>
              <a:t>c’è </a:t>
            </a:r>
            <a:r>
              <a:rPr sz="1200" spc="-5" dirty="0">
                <a:latin typeface="Times New Roman"/>
                <a:cs typeface="Times New Roman"/>
              </a:rPr>
              <a:t>Dio personalmente, letteralmente ed effettivamente presente.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dal suo essere </a:t>
            </a:r>
            <a:r>
              <a:rPr sz="1200" dirty="0">
                <a:latin typeface="Times New Roman"/>
                <a:cs typeface="Times New Roman"/>
              </a:rPr>
              <a:t>infinito </a:t>
            </a:r>
            <a:r>
              <a:rPr sz="1200" spc="-5" dirty="0">
                <a:latin typeface="Times New Roman"/>
                <a:cs typeface="Times New Roman"/>
              </a:rPr>
              <a:t>fluiscono </a:t>
            </a:r>
            <a:r>
              <a:rPr sz="1200" dirty="0">
                <a:latin typeface="Times New Roman"/>
                <a:cs typeface="Times New Roman"/>
              </a:rPr>
              <a:t>i fiumi  </a:t>
            </a:r>
            <a:r>
              <a:rPr sz="1200" spc="-5" dirty="0">
                <a:latin typeface="Times New Roman"/>
                <a:cs typeface="Times New Roman"/>
              </a:rPr>
              <a:t>traboccanti </a:t>
            </a:r>
            <a:r>
              <a:rPr sz="1200" dirty="0">
                <a:latin typeface="Times New Roman"/>
                <a:cs typeface="Times New Roman"/>
              </a:rPr>
              <a:t>di vita, di </a:t>
            </a:r>
            <a:r>
              <a:rPr sz="1200" spc="-5" dirty="0">
                <a:latin typeface="Times New Roman"/>
                <a:cs typeface="Times New Roman"/>
              </a:rPr>
              <a:t>energia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personalità verso </a:t>
            </a:r>
            <a:r>
              <a:rPr sz="1200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gli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Universi.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889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2. La </a:t>
            </a:r>
            <a:r>
              <a:rPr sz="1600" b="1" spc="-10" dirty="0">
                <a:solidFill>
                  <a:srgbClr val="1F487C"/>
                </a:solidFill>
                <a:latin typeface="Times New Roman"/>
                <a:cs typeface="Times New Roman"/>
              </a:rPr>
              <a:t>natura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dell’Isola</a:t>
            </a:r>
            <a:r>
              <a:rPr sz="1600" b="1" spc="10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Eterna</a:t>
            </a:r>
            <a:endParaRPr sz="1600">
              <a:latin typeface="Times New Roman"/>
              <a:cs typeface="Times New Roman"/>
            </a:endParaRPr>
          </a:p>
          <a:p>
            <a:pPr marL="88900" marR="223520">
              <a:lnSpc>
                <a:spcPct val="95600"/>
              </a:lnSpc>
              <a:spcBef>
                <a:spcPts val="139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(119.2) 11:2.1 </a:t>
            </a:r>
            <a:r>
              <a:rPr sz="1200" spc="-5" dirty="0">
                <a:latin typeface="Times New Roman"/>
                <a:cs typeface="Times New Roman"/>
              </a:rPr>
              <a:t>Poiché </a:t>
            </a:r>
            <a:r>
              <a:rPr sz="1200" dirty="0">
                <a:latin typeface="Times New Roman"/>
                <a:cs typeface="Times New Roman"/>
              </a:rPr>
              <a:t>cominciate </a:t>
            </a:r>
            <a:r>
              <a:rPr sz="1200" spc="-5" dirty="0">
                <a:latin typeface="Times New Roman"/>
                <a:cs typeface="Times New Roman"/>
              </a:rPr>
              <a:t>ad intravedere </a:t>
            </a:r>
            <a:r>
              <a:rPr sz="1200" dirty="0">
                <a:latin typeface="Times New Roman"/>
                <a:cs typeface="Times New Roman"/>
              </a:rPr>
              <a:t>l’enormità </a:t>
            </a:r>
            <a:r>
              <a:rPr sz="1200" spc="-5" dirty="0">
                <a:latin typeface="Times New Roman"/>
                <a:cs typeface="Times New Roman"/>
              </a:rPr>
              <a:t>dell’Universo </a:t>
            </a:r>
            <a:r>
              <a:rPr sz="1200" dirty="0">
                <a:latin typeface="Times New Roman"/>
                <a:cs typeface="Times New Roman"/>
              </a:rPr>
              <a:t>materiale </a:t>
            </a:r>
            <a:r>
              <a:rPr sz="1200" spc="-5" dirty="0">
                <a:latin typeface="Times New Roman"/>
                <a:cs typeface="Times New Roman"/>
              </a:rPr>
              <a:t>discernibile </a:t>
            </a:r>
            <a:r>
              <a:rPr sz="1200" dirty="0">
                <a:latin typeface="Times New Roman"/>
                <a:cs typeface="Times New Roman"/>
              </a:rPr>
              <a:t>anche dalla vostra </a:t>
            </a:r>
            <a:r>
              <a:rPr sz="1200" spc="-5" dirty="0">
                <a:latin typeface="Times New Roman"/>
                <a:cs typeface="Times New Roman"/>
              </a:rPr>
              <a:t>ubicazione  astronomica, </a:t>
            </a:r>
            <a:r>
              <a:rPr sz="1200" dirty="0">
                <a:latin typeface="Times New Roman"/>
                <a:cs typeface="Times New Roman"/>
              </a:rPr>
              <a:t>dalla vostra posizione </a:t>
            </a:r>
            <a:r>
              <a:rPr sz="1200" spc="-5" dirty="0">
                <a:latin typeface="Times New Roman"/>
                <a:cs typeface="Times New Roman"/>
              </a:rPr>
              <a:t>spaziale nei sistemi stellari, dovrebbe esservi evidente </a:t>
            </a:r>
            <a:r>
              <a:rPr sz="1200" dirty="0">
                <a:latin typeface="Times New Roman"/>
                <a:cs typeface="Times New Roman"/>
              </a:rPr>
              <a:t>che un </a:t>
            </a:r>
            <a:r>
              <a:rPr sz="1200" spc="-5" dirty="0">
                <a:latin typeface="Times New Roman"/>
                <a:cs typeface="Times New Roman"/>
              </a:rPr>
              <a:t>Universo materiale così  prodigioso </a:t>
            </a:r>
            <a:r>
              <a:rPr sz="1200" dirty="0">
                <a:latin typeface="Times New Roman"/>
                <a:cs typeface="Times New Roman"/>
              </a:rPr>
              <a:t>deve avere una </a:t>
            </a:r>
            <a:r>
              <a:rPr sz="1200" spc="-5" dirty="0">
                <a:latin typeface="Times New Roman"/>
                <a:cs typeface="Times New Roman"/>
              </a:rPr>
              <a:t>capitale adeguata </a:t>
            </a:r>
            <a:r>
              <a:rPr sz="1200" dirty="0">
                <a:latin typeface="Times New Roman"/>
                <a:cs typeface="Times New Roman"/>
              </a:rPr>
              <a:t>e degna di esso, una </a:t>
            </a:r>
            <a:r>
              <a:rPr sz="1200" spc="-5" dirty="0">
                <a:latin typeface="Times New Roman"/>
                <a:cs typeface="Times New Roman"/>
              </a:rPr>
              <a:t>sede centrale commisurata alla </a:t>
            </a:r>
            <a:r>
              <a:rPr sz="1200" dirty="0">
                <a:latin typeface="Times New Roman"/>
                <a:cs typeface="Times New Roman"/>
              </a:rPr>
              <a:t>dignità e </a:t>
            </a:r>
            <a:r>
              <a:rPr sz="1200" spc="-5" dirty="0">
                <a:latin typeface="Times New Roman"/>
                <a:cs typeface="Times New Roman"/>
              </a:rPr>
              <a:t>all’infinità del </a:t>
            </a:r>
            <a:r>
              <a:rPr sz="1200" dirty="0">
                <a:latin typeface="Times New Roman"/>
                <a:cs typeface="Times New Roman"/>
              </a:rPr>
              <a:t>Sovrano  </a:t>
            </a:r>
            <a:r>
              <a:rPr sz="1200" spc="-5" dirty="0">
                <a:latin typeface="Times New Roman"/>
                <a:cs typeface="Times New Roman"/>
              </a:rPr>
              <a:t>universale </a:t>
            </a:r>
            <a:r>
              <a:rPr sz="1200" dirty="0">
                <a:latin typeface="Times New Roman"/>
                <a:cs typeface="Times New Roman"/>
              </a:rPr>
              <a:t>di tutta </a:t>
            </a:r>
            <a:r>
              <a:rPr sz="1200" spc="-5" dirty="0">
                <a:latin typeface="Times New Roman"/>
                <a:cs typeface="Times New Roman"/>
              </a:rPr>
              <a:t>questa vasta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lontana creazione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regni materiali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esseri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viventi.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193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(119.3) 11:2.2 </a:t>
            </a:r>
            <a:r>
              <a:rPr sz="1200" spc="-5" dirty="0">
                <a:latin typeface="Times New Roman"/>
                <a:cs typeface="Times New Roman"/>
              </a:rPr>
              <a:t>Nella sua forma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Paradiso differisce </a:t>
            </a:r>
            <a:r>
              <a:rPr sz="1200" dirty="0">
                <a:latin typeface="Times New Roman"/>
                <a:cs typeface="Times New Roman"/>
              </a:rPr>
              <a:t>dai </a:t>
            </a:r>
            <a:r>
              <a:rPr sz="1200" spc="-5" dirty="0">
                <a:latin typeface="Times New Roman"/>
                <a:cs typeface="Times New Roman"/>
              </a:rPr>
              <a:t>corpi </a:t>
            </a:r>
            <a:r>
              <a:rPr sz="1200" dirty="0">
                <a:latin typeface="Times New Roman"/>
                <a:cs typeface="Times New Roman"/>
              </a:rPr>
              <a:t>abitati dello spazio: </a:t>
            </a:r>
            <a:r>
              <a:rPr sz="1200" spc="-5" dirty="0">
                <a:latin typeface="Times New Roman"/>
                <a:cs typeface="Times New Roman"/>
              </a:rPr>
              <a:t>esso </a:t>
            </a:r>
            <a:r>
              <a:rPr sz="1200" dirty="0">
                <a:latin typeface="Times New Roman"/>
                <a:cs typeface="Times New Roman"/>
              </a:rPr>
              <a:t>non è </a:t>
            </a:r>
            <a:r>
              <a:rPr sz="1200" spc="-5" dirty="0">
                <a:latin typeface="Times New Roman"/>
                <a:cs typeface="Times New Roman"/>
              </a:rPr>
              <a:t>sferico.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nettamente ellissoidale, essendo 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diametro nord-sud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sesto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lungo del </a:t>
            </a:r>
            <a:r>
              <a:rPr sz="1200" dirty="0">
                <a:latin typeface="Times New Roman"/>
                <a:cs typeface="Times New Roman"/>
              </a:rPr>
              <a:t>diametro </a:t>
            </a:r>
            <a:r>
              <a:rPr sz="1200" spc="-5" dirty="0">
                <a:latin typeface="Times New Roman"/>
                <a:cs typeface="Times New Roman"/>
              </a:rPr>
              <a:t>est-ovest. L’Isola centrale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essenzialmente </a:t>
            </a:r>
            <a:r>
              <a:rPr sz="1200" dirty="0">
                <a:latin typeface="Times New Roman"/>
                <a:cs typeface="Times New Roman"/>
              </a:rPr>
              <a:t>piatta e la distanza tra la  </a:t>
            </a:r>
            <a:r>
              <a:rPr sz="1200" spc="-5" dirty="0">
                <a:latin typeface="Times New Roman"/>
                <a:cs typeface="Times New Roman"/>
              </a:rPr>
              <a:t>superficie superiore </a:t>
            </a:r>
            <a:r>
              <a:rPr sz="1200" dirty="0">
                <a:latin typeface="Times New Roman"/>
                <a:cs typeface="Times New Roman"/>
              </a:rPr>
              <a:t>e quella </a:t>
            </a:r>
            <a:r>
              <a:rPr sz="1200" spc="-5" dirty="0">
                <a:latin typeface="Times New Roman"/>
                <a:cs typeface="Times New Roman"/>
              </a:rPr>
              <a:t>inferiore </a:t>
            </a:r>
            <a:r>
              <a:rPr sz="1200" dirty="0">
                <a:latin typeface="Times New Roman"/>
                <a:cs typeface="Times New Roman"/>
              </a:rPr>
              <a:t>è un decimo </a:t>
            </a:r>
            <a:r>
              <a:rPr sz="1200" spc="-5" dirty="0">
                <a:latin typeface="Times New Roman"/>
                <a:cs typeface="Times New Roman"/>
              </a:rPr>
              <a:t>del diametro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est-ovest.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35941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(119.4) 11:2.3 </a:t>
            </a:r>
            <a:r>
              <a:rPr sz="1200" spc="-5" dirty="0">
                <a:latin typeface="Times New Roman"/>
                <a:cs typeface="Times New Roman"/>
              </a:rPr>
              <a:t>Queste differenze </a:t>
            </a:r>
            <a:r>
              <a:rPr sz="1200" dirty="0">
                <a:latin typeface="Times New Roman"/>
                <a:cs typeface="Times New Roman"/>
              </a:rPr>
              <a:t>di dimensioni, </a:t>
            </a:r>
            <a:r>
              <a:rPr sz="1200" spc="-5" dirty="0">
                <a:latin typeface="Times New Roman"/>
                <a:cs typeface="Times New Roman"/>
              </a:rPr>
              <a:t>insieme alla sua condizione stazionaria </a:t>
            </a:r>
            <a:r>
              <a:rPr sz="1200" spc="5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alla maggiore pressione </a:t>
            </a:r>
            <a:r>
              <a:rPr sz="1200" dirty="0">
                <a:latin typeface="Times New Roman"/>
                <a:cs typeface="Times New Roman"/>
              </a:rPr>
              <a:t>d’irradiazione di  </a:t>
            </a:r>
            <a:r>
              <a:rPr sz="1200" spc="-5" dirty="0">
                <a:latin typeface="Times New Roman"/>
                <a:cs typeface="Times New Roman"/>
              </a:rPr>
              <a:t>forza-energia all’estremità nord dell’Isola, </a:t>
            </a:r>
            <a:r>
              <a:rPr sz="1200" dirty="0">
                <a:latin typeface="Times New Roman"/>
                <a:cs typeface="Times New Roman"/>
              </a:rPr>
              <a:t>rendono possibile </a:t>
            </a:r>
            <a:r>
              <a:rPr sz="1200" spc="-5" dirty="0">
                <a:latin typeface="Times New Roman"/>
                <a:cs typeface="Times New Roman"/>
              </a:rPr>
              <a:t>stabilire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direzione assoluta </a:t>
            </a:r>
            <a:r>
              <a:rPr sz="1200" dirty="0">
                <a:latin typeface="Times New Roman"/>
                <a:cs typeface="Times New Roman"/>
              </a:rPr>
              <a:t>nell’Universo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maestro.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00">
              <a:latin typeface="Times New Roman"/>
              <a:cs typeface="Times New Roman"/>
            </a:endParaRPr>
          </a:p>
          <a:p>
            <a:pPr marL="88900">
              <a:lnSpc>
                <a:spcPct val="1000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(119.5) 11:2.4 </a:t>
            </a:r>
            <a:r>
              <a:rPr sz="1200" spc="-10" dirty="0">
                <a:latin typeface="Times New Roman"/>
                <a:cs typeface="Times New Roman"/>
              </a:rPr>
              <a:t>L’Isola </a:t>
            </a:r>
            <a:r>
              <a:rPr sz="1200" dirty="0">
                <a:latin typeface="Times New Roman"/>
                <a:cs typeface="Times New Roman"/>
              </a:rPr>
              <a:t>centrale è </a:t>
            </a:r>
            <a:r>
              <a:rPr sz="1200" spc="-5" dirty="0">
                <a:latin typeface="Times New Roman"/>
                <a:cs typeface="Times New Roman"/>
              </a:rPr>
              <a:t>divisa geograficamente </a:t>
            </a:r>
            <a:r>
              <a:rPr sz="1200" dirty="0">
                <a:latin typeface="Times New Roman"/>
                <a:cs typeface="Times New Roman"/>
              </a:rPr>
              <a:t>in tre domini di</a:t>
            </a:r>
            <a:r>
              <a:rPr sz="1200" spc="-1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attività:</a:t>
            </a:r>
            <a:endParaRPr sz="1200">
              <a:latin typeface="Times New Roman"/>
              <a:cs typeface="Times New Roman"/>
            </a:endParaRPr>
          </a:p>
          <a:p>
            <a:pPr marL="546100">
              <a:lnSpc>
                <a:spcPct val="100000"/>
              </a:lnSpc>
              <a:spcBef>
                <a:spcPts val="134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(119.6) 11:2.5 </a:t>
            </a:r>
            <a:r>
              <a:rPr sz="1200" dirty="0">
                <a:latin typeface="Times New Roman"/>
                <a:cs typeface="Times New Roman"/>
              </a:rPr>
              <a:t>1. </a:t>
            </a:r>
            <a:r>
              <a:rPr sz="1200" spc="-5" dirty="0">
                <a:latin typeface="Times New Roman"/>
                <a:cs typeface="Times New Roman"/>
              </a:rPr>
              <a:t>Paradiso</a:t>
            </a:r>
            <a:r>
              <a:rPr sz="1200" spc="-1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superiore.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985824" y="4436001"/>
            <a:ext cx="1998980" cy="219710"/>
          </a:xfrm>
          <a:prstGeom prst="rect">
            <a:avLst/>
          </a:prstGeom>
        </p:spPr>
        <p:txBody>
          <a:bodyPr vert="horz" wrap="square" lIns="0" tIns="2095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6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(119.7) 11:2.6 </a:t>
            </a:r>
            <a:r>
              <a:rPr sz="1200" dirty="0">
                <a:latin typeface="Times New Roman"/>
                <a:cs typeface="Times New Roman"/>
              </a:rPr>
              <a:t>2. </a:t>
            </a:r>
            <a:r>
              <a:rPr sz="1200" spc="-5" dirty="0">
                <a:latin typeface="Times New Roman"/>
                <a:cs typeface="Times New Roman"/>
              </a:rPr>
              <a:t>Paradiso</a:t>
            </a:r>
            <a:r>
              <a:rPr sz="1200" spc="-1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periferico.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1" name="object 11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20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208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66734" cy="4074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533400">
              <a:lnSpc>
                <a:spcPct val="100000"/>
              </a:lnSpc>
              <a:spcBef>
                <a:spcPts val="10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(119.8) 11:2.7 </a:t>
            </a:r>
            <a:r>
              <a:rPr sz="1200" dirty="0">
                <a:latin typeface="Times New Roman"/>
                <a:cs typeface="Times New Roman"/>
              </a:rPr>
              <a:t>3. </a:t>
            </a:r>
            <a:r>
              <a:rPr sz="1200" spc="-5" dirty="0">
                <a:latin typeface="Times New Roman"/>
                <a:cs typeface="Times New Roman"/>
              </a:rPr>
              <a:t>Paradiso</a:t>
            </a:r>
            <a:r>
              <a:rPr sz="1200" spc="-1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inferiore.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5240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(119.9) 11:2.8 </a:t>
            </a:r>
            <a:r>
              <a:rPr sz="1200" spc="-5" dirty="0">
                <a:latin typeface="Times New Roman"/>
                <a:cs typeface="Times New Roman"/>
              </a:rPr>
              <a:t>Noi indichiamo come lato </a:t>
            </a:r>
            <a:r>
              <a:rPr sz="1200" dirty="0">
                <a:latin typeface="Times New Roman"/>
                <a:cs typeface="Times New Roman"/>
              </a:rPr>
              <a:t>superiore la </a:t>
            </a:r>
            <a:r>
              <a:rPr sz="1200" spc="-5" dirty="0">
                <a:latin typeface="Times New Roman"/>
                <a:cs typeface="Times New Roman"/>
              </a:rPr>
              <a:t>superficie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Paradiso </a:t>
            </a:r>
            <a:r>
              <a:rPr sz="1200" dirty="0">
                <a:latin typeface="Times New Roman"/>
                <a:cs typeface="Times New Roman"/>
              </a:rPr>
              <a:t>che è </a:t>
            </a:r>
            <a:r>
              <a:rPr sz="1200" spc="-5" dirty="0">
                <a:latin typeface="Times New Roman"/>
                <a:cs typeface="Times New Roman"/>
              </a:rPr>
              <a:t>occupata </a:t>
            </a:r>
            <a:r>
              <a:rPr sz="1200" dirty="0">
                <a:latin typeface="Times New Roman"/>
                <a:cs typeface="Times New Roman"/>
              </a:rPr>
              <a:t>dalle </a:t>
            </a:r>
            <a:r>
              <a:rPr sz="1200" spc="-5" dirty="0">
                <a:latin typeface="Times New Roman"/>
                <a:cs typeface="Times New Roman"/>
              </a:rPr>
              <a:t>attività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personalità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lato  </a:t>
            </a:r>
            <a:r>
              <a:rPr sz="1200" spc="-5" dirty="0">
                <a:latin typeface="Times New Roman"/>
                <a:cs typeface="Times New Roman"/>
              </a:rPr>
              <a:t>inferiore </a:t>
            </a:r>
            <a:r>
              <a:rPr sz="1200" dirty="0">
                <a:latin typeface="Times New Roman"/>
                <a:cs typeface="Times New Roman"/>
              </a:rPr>
              <a:t>la superficie opposta.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periferia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Paradiso serve ad attività </a:t>
            </a:r>
            <a:r>
              <a:rPr sz="1200" dirty="0">
                <a:latin typeface="Times New Roman"/>
                <a:cs typeface="Times New Roman"/>
              </a:rPr>
              <a:t>che non sono né strettamente </a:t>
            </a:r>
            <a:r>
              <a:rPr sz="1200" spc="-5" dirty="0">
                <a:latin typeface="Times New Roman"/>
                <a:cs typeface="Times New Roman"/>
              </a:rPr>
              <a:t>personali </a:t>
            </a:r>
            <a:r>
              <a:rPr sz="1200" dirty="0">
                <a:latin typeface="Times New Roman"/>
                <a:cs typeface="Times New Roman"/>
              </a:rPr>
              <a:t>né non personali. 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Trinità sembra </a:t>
            </a:r>
            <a:r>
              <a:rPr sz="1200" dirty="0">
                <a:latin typeface="Times New Roman"/>
                <a:cs typeface="Times New Roman"/>
              </a:rPr>
              <a:t>dominare il piano </a:t>
            </a:r>
            <a:r>
              <a:rPr sz="1200" spc="-5" dirty="0">
                <a:latin typeface="Times New Roman"/>
                <a:cs typeface="Times New Roman"/>
              </a:rPr>
              <a:t>personale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superiore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l’Assoluto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Qualificato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piano inferiore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impersonale. Noi  difficilmente possiamo concepire l’Assoluto Non Qualificato </a:t>
            </a:r>
            <a:r>
              <a:rPr sz="1200" dirty="0">
                <a:latin typeface="Times New Roman"/>
                <a:cs typeface="Times New Roman"/>
              </a:rPr>
              <a:t>come una </a:t>
            </a:r>
            <a:r>
              <a:rPr sz="1200" spc="-5" dirty="0">
                <a:latin typeface="Times New Roman"/>
                <a:cs typeface="Times New Roman"/>
              </a:rPr>
              <a:t>persona,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pensiamo </a:t>
            </a:r>
            <a:r>
              <a:rPr sz="1200" dirty="0">
                <a:latin typeface="Times New Roman"/>
                <a:cs typeface="Times New Roman"/>
              </a:rPr>
              <a:t>che la </a:t>
            </a:r>
            <a:r>
              <a:rPr sz="1200" spc="-5" dirty="0">
                <a:latin typeface="Times New Roman"/>
                <a:cs typeface="Times New Roman"/>
              </a:rPr>
              <a:t>presenza spaziale </a:t>
            </a:r>
            <a:r>
              <a:rPr sz="1200" dirty="0">
                <a:latin typeface="Times New Roman"/>
                <a:cs typeface="Times New Roman"/>
              </a:rPr>
              <a:t>funzionale  di questo </a:t>
            </a:r>
            <a:r>
              <a:rPr sz="1200" spc="-5" dirty="0">
                <a:latin typeface="Times New Roman"/>
                <a:cs typeface="Times New Roman"/>
              </a:rPr>
              <a:t>Assoluto sia focalizzata sul Paradiso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inferiore.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>
              <a:lnSpc>
                <a:spcPts val="141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(120.1) 11:2.9 </a:t>
            </a:r>
            <a:r>
              <a:rPr sz="1200" spc="-10" dirty="0">
                <a:latin typeface="Times New Roman"/>
                <a:cs typeface="Times New Roman"/>
              </a:rPr>
              <a:t>L’Isola </a:t>
            </a:r>
            <a:r>
              <a:rPr sz="1200" spc="-5" dirty="0">
                <a:latin typeface="Times New Roman"/>
                <a:cs typeface="Times New Roman"/>
              </a:rPr>
              <a:t>eterna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composta </a:t>
            </a:r>
            <a:r>
              <a:rPr sz="1200" dirty="0">
                <a:latin typeface="Times New Roman"/>
                <a:cs typeface="Times New Roman"/>
              </a:rPr>
              <a:t>di una </a:t>
            </a:r>
            <a:r>
              <a:rPr sz="1200" spc="-5" dirty="0">
                <a:latin typeface="Times New Roman"/>
                <a:cs typeface="Times New Roman"/>
              </a:rPr>
              <a:t>sola </a:t>
            </a:r>
            <a:r>
              <a:rPr sz="1200" dirty="0">
                <a:latin typeface="Times New Roman"/>
                <a:cs typeface="Times New Roman"/>
              </a:rPr>
              <a:t>forma di </a:t>
            </a:r>
            <a:r>
              <a:rPr sz="1200" spc="-5" dirty="0">
                <a:latin typeface="Times New Roman"/>
                <a:cs typeface="Times New Roman"/>
              </a:rPr>
              <a:t>materializzazione </a:t>
            </a:r>
            <a:r>
              <a:rPr sz="1200" dirty="0">
                <a:latin typeface="Times New Roman"/>
                <a:cs typeface="Times New Roman"/>
              </a:rPr>
              <a:t>— di </a:t>
            </a:r>
            <a:r>
              <a:rPr sz="1200" spc="-5" dirty="0">
                <a:latin typeface="Times New Roman"/>
                <a:cs typeface="Times New Roman"/>
              </a:rPr>
              <a:t>sistemi stazionari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realtà. Questa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sostanza</a:t>
            </a:r>
            <a:endParaRPr sz="1200">
              <a:latin typeface="Times New Roman"/>
              <a:cs typeface="Times New Roman"/>
            </a:endParaRPr>
          </a:p>
          <a:p>
            <a:pPr marL="76200" marR="149860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materiale del </a:t>
            </a:r>
            <a:r>
              <a:rPr sz="1200" dirty="0">
                <a:latin typeface="Times New Roman"/>
                <a:cs typeface="Times New Roman"/>
              </a:rPr>
              <a:t>Paradiso è </a:t>
            </a:r>
            <a:r>
              <a:rPr sz="1200" spc="-5" dirty="0">
                <a:latin typeface="Times New Roman"/>
                <a:cs typeface="Times New Roman"/>
              </a:rPr>
              <a:t>un’organizzazione omogenea </a:t>
            </a:r>
            <a:r>
              <a:rPr sz="1200" dirty="0">
                <a:latin typeface="Times New Roman"/>
                <a:cs typeface="Times New Roman"/>
              </a:rPr>
              <a:t>di potenza </a:t>
            </a:r>
            <a:r>
              <a:rPr sz="1200" spc="-5" dirty="0">
                <a:latin typeface="Times New Roman"/>
                <a:cs typeface="Times New Roman"/>
              </a:rPr>
              <a:t>spaziale che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trova in nessun’altra parte in tutto l’immenso  </a:t>
            </a:r>
            <a:r>
              <a:rPr sz="1200" spc="-5" dirty="0">
                <a:latin typeface="Times New Roman"/>
                <a:cs typeface="Times New Roman"/>
              </a:rPr>
              <a:t>Universo degli Universi. Essa </a:t>
            </a:r>
            <a:r>
              <a:rPr sz="1200" dirty="0">
                <a:latin typeface="Times New Roman"/>
                <a:cs typeface="Times New Roman"/>
              </a:rPr>
              <a:t>ha </a:t>
            </a:r>
            <a:r>
              <a:rPr sz="1200" spc="-5" dirty="0">
                <a:latin typeface="Times New Roman"/>
                <a:cs typeface="Times New Roman"/>
              </a:rPr>
              <a:t>ricevuto </a:t>
            </a:r>
            <a:r>
              <a:rPr sz="1200" dirty="0">
                <a:latin typeface="Times New Roman"/>
                <a:cs typeface="Times New Roman"/>
              </a:rPr>
              <a:t>molti nomi in </a:t>
            </a:r>
            <a:r>
              <a:rPr sz="1200" spc="-5" dirty="0">
                <a:latin typeface="Times New Roman"/>
                <a:cs typeface="Times New Roman"/>
              </a:rPr>
              <a:t>differenti Universi </a:t>
            </a:r>
            <a:r>
              <a:rPr sz="1200" dirty="0">
                <a:latin typeface="Times New Roman"/>
                <a:cs typeface="Times New Roman"/>
              </a:rPr>
              <a:t>e da </a:t>
            </a:r>
            <a:r>
              <a:rPr sz="1200" spc="-5" dirty="0">
                <a:latin typeface="Times New Roman"/>
                <a:cs typeface="Times New Roman"/>
              </a:rPr>
              <a:t>lungo </a:t>
            </a:r>
            <a:r>
              <a:rPr sz="1200" dirty="0">
                <a:latin typeface="Times New Roman"/>
                <a:cs typeface="Times New Roman"/>
              </a:rPr>
              <a:t>tempo i Melchizedek di </a:t>
            </a:r>
            <a:r>
              <a:rPr sz="1200" spc="-5" dirty="0">
                <a:latin typeface="Times New Roman"/>
                <a:cs typeface="Times New Roman"/>
              </a:rPr>
              <a:t>Nebadon </a:t>
            </a:r>
            <a:r>
              <a:rPr sz="1200" dirty="0">
                <a:latin typeface="Times New Roman"/>
                <a:cs typeface="Times New Roman"/>
              </a:rPr>
              <a:t>la  </a:t>
            </a:r>
            <a:r>
              <a:rPr sz="1200" spc="-5" dirty="0">
                <a:latin typeface="Times New Roman"/>
                <a:cs typeface="Times New Roman"/>
              </a:rPr>
              <a:t>chiamano </a:t>
            </a:r>
            <a:r>
              <a:rPr sz="1200" i="1" dirty="0">
                <a:latin typeface="Times New Roman"/>
                <a:cs typeface="Times New Roman"/>
              </a:rPr>
              <a:t>absolutum. </a:t>
            </a:r>
            <a:r>
              <a:rPr sz="1200" spc="-5" dirty="0">
                <a:latin typeface="Times New Roman"/>
                <a:cs typeface="Times New Roman"/>
              </a:rPr>
              <a:t>Questo materiale </a:t>
            </a:r>
            <a:r>
              <a:rPr sz="1200" dirty="0">
                <a:latin typeface="Times New Roman"/>
                <a:cs typeface="Times New Roman"/>
              </a:rPr>
              <a:t>originale del </a:t>
            </a:r>
            <a:r>
              <a:rPr sz="1200" spc="-5" dirty="0">
                <a:latin typeface="Times New Roman"/>
                <a:cs typeface="Times New Roman"/>
              </a:rPr>
              <a:t>Paradiso </a:t>
            </a:r>
            <a:r>
              <a:rPr sz="1200" dirty="0">
                <a:latin typeface="Times New Roman"/>
                <a:cs typeface="Times New Roman"/>
              </a:rPr>
              <a:t>non è né morto né </a:t>
            </a:r>
            <a:r>
              <a:rPr sz="1200" spc="-5" dirty="0">
                <a:latin typeface="Times New Roman"/>
                <a:cs typeface="Times New Roman"/>
              </a:rPr>
              <a:t>vivente;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l’espressione originale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spirituale  della </a:t>
            </a:r>
            <a:r>
              <a:rPr sz="1200" dirty="0">
                <a:latin typeface="Times New Roman"/>
                <a:cs typeface="Times New Roman"/>
              </a:rPr>
              <a:t>Prima </a:t>
            </a:r>
            <a:r>
              <a:rPr sz="1200" spc="-5" dirty="0">
                <a:latin typeface="Times New Roman"/>
                <a:cs typeface="Times New Roman"/>
              </a:rPr>
              <a:t>Sorgente </a:t>
            </a:r>
            <a:r>
              <a:rPr sz="1200" dirty="0">
                <a:latin typeface="Times New Roman"/>
                <a:cs typeface="Times New Roman"/>
              </a:rPr>
              <a:t>e Centro; </a:t>
            </a:r>
            <a:r>
              <a:rPr sz="1200" spc="-5" dirty="0">
                <a:latin typeface="Times New Roman"/>
                <a:cs typeface="Times New Roman"/>
              </a:rPr>
              <a:t>esso </a:t>
            </a:r>
            <a:r>
              <a:rPr sz="1200" dirty="0">
                <a:latin typeface="Times New Roman"/>
                <a:cs typeface="Times New Roman"/>
              </a:rPr>
              <a:t>è il </a:t>
            </a:r>
            <a:r>
              <a:rPr sz="1200" i="1" dirty="0">
                <a:latin typeface="Times New Roman"/>
                <a:cs typeface="Times New Roman"/>
              </a:rPr>
              <a:t>Paradiso,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Paradiso </a:t>
            </a:r>
            <a:r>
              <a:rPr sz="1200" dirty="0">
                <a:latin typeface="Times New Roman"/>
                <a:cs typeface="Times New Roman"/>
              </a:rPr>
              <a:t>non ha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duplicato.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7493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(120.2) 11:2.10 </a:t>
            </a:r>
            <a:r>
              <a:rPr sz="1200" spc="-5" dirty="0">
                <a:latin typeface="Times New Roman"/>
                <a:cs typeface="Times New Roman"/>
              </a:rPr>
              <a:t>A </a:t>
            </a:r>
            <a:r>
              <a:rPr sz="1200" dirty="0">
                <a:latin typeface="Times New Roman"/>
                <a:cs typeface="Times New Roman"/>
              </a:rPr>
              <a:t>noi </a:t>
            </a:r>
            <a:r>
              <a:rPr sz="1200" spc="-5" dirty="0">
                <a:latin typeface="Times New Roman"/>
                <a:cs typeface="Times New Roman"/>
              </a:rPr>
              <a:t>sembra che </a:t>
            </a:r>
            <a:r>
              <a:rPr sz="1200" dirty="0">
                <a:latin typeface="Times New Roman"/>
                <a:cs typeface="Times New Roman"/>
              </a:rPr>
              <a:t>la Prima </a:t>
            </a:r>
            <a:r>
              <a:rPr sz="1200" spc="-5" dirty="0">
                <a:latin typeface="Times New Roman"/>
                <a:cs typeface="Times New Roman"/>
              </a:rPr>
              <a:t>Sorgente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Centro abbia concentrato </a:t>
            </a:r>
            <a:r>
              <a:rPr sz="1200" dirty="0">
                <a:latin typeface="Times New Roman"/>
                <a:cs typeface="Times New Roman"/>
              </a:rPr>
              <a:t>tutto il </a:t>
            </a:r>
            <a:r>
              <a:rPr sz="1200" spc="-5" dirty="0">
                <a:latin typeface="Times New Roman"/>
                <a:cs typeface="Times New Roman"/>
              </a:rPr>
              <a:t>potenziale assoluto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realtà cosmica </a:t>
            </a:r>
            <a:r>
              <a:rPr sz="1200" dirty="0">
                <a:latin typeface="Times New Roman"/>
                <a:cs typeface="Times New Roman"/>
              </a:rPr>
              <a:t>in  </a:t>
            </a:r>
            <a:r>
              <a:rPr sz="1200" spc="-5" dirty="0">
                <a:latin typeface="Times New Roman"/>
                <a:cs typeface="Times New Roman"/>
              </a:rPr>
              <a:t>Paradiso </a:t>
            </a:r>
            <a:r>
              <a:rPr sz="1200" dirty="0">
                <a:latin typeface="Times New Roman"/>
                <a:cs typeface="Times New Roman"/>
              </a:rPr>
              <a:t>come parte della </a:t>
            </a:r>
            <a:r>
              <a:rPr sz="1200" spc="-5" dirty="0">
                <a:latin typeface="Times New Roman"/>
                <a:cs typeface="Times New Roman"/>
              </a:rPr>
              <a:t>sua tecnica </a:t>
            </a:r>
            <a:r>
              <a:rPr sz="1200" dirty="0">
                <a:latin typeface="Times New Roman"/>
                <a:cs typeface="Times New Roman"/>
              </a:rPr>
              <a:t>di autoliberazione </a:t>
            </a:r>
            <a:r>
              <a:rPr sz="1200" spc="-5" dirty="0">
                <a:latin typeface="Times New Roman"/>
                <a:cs typeface="Times New Roman"/>
              </a:rPr>
              <a:t>dalle </a:t>
            </a:r>
            <a:r>
              <a:rPr sz="1200" dirty="0">
                <a:latin typeface="Times New Roman"/>
                <a:cs typeface="Times New Roman"/>
              </a:rPr>
              <a:t>limitazioni </a:t>
            </a:r>
            <a:r>
              <a:rPr sz="1200" spc="-5" dirty="0">
                <a:latin typeface="Times New Roman"/>
                <a:cs typeface="Times New Roman"/>
              </a:rPr>
              <a:t>dell’infinità, come </a:t>
            </a:r>
            <a:r>
              <a:rPr sz="1200" dirty="0">
                <a:latin typeface="Times New Roman"/>
                <a:cs typeface="Times New Roman"/>
              </a:rPr>
              <a:t>mezzo </a:t>
            </a:r>
            <a:r>
              <a:rPr sz="1200" spc="-5" dirty="0">
                <a:latin typeface="Times New Roman"/>
                <a:cs typeface="Times New Roman"/>
              </a:rPr>
              <a:t>per rendere </a:t>
            </a:r>
            <a:r>
              <a:rPr sz="1200" dirty="0">
                <a:latin typeface="Times New Roman"/>
                <a:cs typeface="Times New Roman"/>
              </a:rPr>
              <a:t>possibile la  </a:t>
            </a:r>
            <a:r>
              <a:rPr sz="1200" spc="-5" dirty="0">
                <a:latin typeface="Times New Roman"/>
                <a:cs typeface="Times New Roman"/>
              </a:rPr>
              <a:t>creazione subinfinita, </a:t>
            </a:r>
            <a:r>
              <a:rPr sz="1200" dirty="0">
                <a:latin typeface="Times New Roman"/>
                <a:cs typeface="Times New Roman"/>
              </a:rPr>
              <a:t>anche </a:t>
            </a:r>
            <a:r>
              <a:rPr sz="1200" spc="-5" dirty="0">
                <a:latin typeface="Times New Roman"/>
                <a:cs typeface="Times New Roman"/>
              </a:rPr>
              <a:t>quella </a:t>
            </a:r>
            <a:r>
              <a:rPr sz="1200" dirty="0">
                <a:latin typeface="Times New Roman"/>
                <a:cs typeface="Times New Roman"/>
              </a:rPr>
              <a:t>del tempo-spazio. </a:t>
            </a:r>
            <a:r>
              <a:rPr sz="1200" spc="-5" dirty="0">
                <a:latin typeface="Times New Roman"/>
                <a:cs typeface="Times New Roman"/>
              </a:rPr>
              <a:t>Ma </a:t>
            </a:r>
            <a:r>
              <a:rPr sz="1200" dirty="0">
                <a:latin typeface="Times New Roman"/>
                <a:cs typeface="Times New Roman"/>
              </a:rPr>
              <a:t>non ne </a:t>
            </a:r>
            <a:r>
              <a:rPr sz="1200" spc="-5" dirty="0">
                <a:latin typeface="Times New Roman"/>
                <a:cs typeface="Times New Roman"/>
              </a:rPr>
              <a:t>consegue che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Paradiso sia limitato </a:t>
            </a:r>
            <a:r>
              <a:rPr sz="1200" dirty="0">
                <a:latin typeface="Times New Roman"/>
                <a:cs typeface="Times New Roman"/>
              </a:rPr>
              <a:t>nel tempo-spazio solo </a:t>
            </a:r>
            <a:r>
              <a:rPr sz="1200" spc="-5" dirty="0">
                <a:latin typeface="Times New Roman"/>
                <a:cs typeface="Times New Roman"/>
              </a:rPr>
              <a:t>perché  l’Universo degli Universi rivela queste </a:t>
            </a:r>
            <a:r>
              <a:rPr sz="1200" dirty="0">
                <a:latin typeface="Times New Roman"/>
                <a:cs typeface="Times New Roman"/>
              </a:rPr>
              <a:t>qualità.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Paradiso </a:t>
            </a:r>
            <a:r>
              <a:rPr sz="1200" spc="-5" dirty="0">
                <a:latin typeface="Times New Roman"/>
                <a:cs typeface="Times New Roman"/>
              </a:rPr>
              <a:t>esiste senza </a:t>
            </a:r>
            <a:r>
              <a:rPr sz="1200" dirty="0">
                <a:latin typeface="Times New Roman"/>
                <a:cs typeface="Times New Roman"/>
              </a:rPr>
              <a:t>il tempo e non ha una posizione </a:t>
            </a:r>
            <a:r>
              <a:rPr sz="1200" spc="-5" dirty="0">
                <a:latin typeface="Times New Roman"/>
                <a:cs typeface="Times New Roman"/>
              </a:rPr>
              <a:t>nello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spazio.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43180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(120.3) 11:2.11 </a:t>
            </a:r>
            <a:r>
              <a:rPr sz="1200" spc="-5" dirty="0">
                <a:latin typeface="Times New Roman"/>
                <a:cs typeface="Times New Roman"/>
              </a:rPr>
              <a:t>Approssimativamente </a:t>
            </a:r>
            <a:r>
              <a:rPr sz="1200" dirty="0">
                <a:latin typeface="Times New Roman"/>
                <a:cs typeface="Times New Roman"/>
              </a:rPr>
              <a:t>sembra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lo spazio abbia </a:t>
            </a:r>
            <a:r>
              <a:rPr sz="1200" spc="-5" dirty="0">
                <a:latin typeface="Times New Roman"/>
                <a:cs typeface="Times New Roman"/>
              </a:rPr>
              <a:t>origine </a:t>
            </a:r>
            <a:r>
              <a:rPr sz="1200" dirty="0">
                <a:latin typeface="Times New Roman"/>
                <a:cs typeface="Times New Roman"/>
              </a:rPr>
              <a:t>appena sotto il </a:t>
            </a:r>
            <a:r>
              <a:rPr sz="1200" spc="-5" dirty="0">
                <a:latin typeface="Times New Roman"/>
                <a:cs typeface="Times New Roman"/>
              </a:rPr>
              <a:t>Paradiso inferiore ed </a:t>
            </a:r>
            <a:r>
              <a:rPr sz="1200" dirty="0">
                <a:latin typeface="Times New Roman"/>
                <a:cs typeface="Times New Roman"/>
              </a:rPr>
              <a:t>il tempo </a:t>
            </a:r>
            <a:r>
              <a:rPr sz="1200" spc="-5" dirty="0">
                <a:latin typeface="Times New Roman"/>
                <a:cs typeface="Times New Roman"/>
              </a:rPr>
              <a:t>giusto </a:t>
            </a:r>
            <a:r>
              <a:rPr sz="1200" dirty="0">
                <a:latin typeface="Times New Roman"/>
                <a:cs typeface="Times New Roman"/>
              </a:rPr>
              <a:t>sopra il  </a:t>
            </a:r>
            <a:r>
              <a:rPr sz="1200" spc="-5" dirty="0">
                <a:latin typeface="Times New Roman"/>
                <a:cs typeface="Times New Roman"/>
              </a:rPr>
              <a:t>Paradiso superiore.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tempo, come voi lo </a:t>
            </a:r>
            <a:r>
              <a:rPr sz="1200" spc="-5" dirty="0">
                <a:latin typeface="Times New Roman"/>
                <a:cs typeface="Times New Roman"/>
              </a:rPr>
              <a:t>concepite, </a:t>
            </a:r>
            <a:r>
              <a:rPr sz="1200" dirty="0">
                <a:latin typeface="Times New Roman"/>
                <a:cs typeface="Times New Roman"/>
              </a:rPr>
              <a:t>non è una </a:t>
            </a:r>
            <a:r>
              <a:rPr sz="1200" spc="-5" dirty="0">
                <a:latin typeface="Times New Roman"/>
                <a:cs typeface="Times New Roman"/>
              </a:rPr>
              <a:t>caratteristica dell’esistenza </a:t>
            </a:r>
            <a:r>
              <a:rPr sz="1200" dirty="0">
                <a:latin typeface="Times New Roman"/>
                <a:cs typeface="Times New Roman"/>
              </a:rPr>
              <a:t>in Paradiso, </a:t>
            </a:r>
            <a:r>
              <a:rPr sz="1200" spc="-5" dirty="0">
                <a:latin typeface="Times New Roman"/>
                <a:cs typeface="Times New Roman"/>
              </a:rPr>
              <a:t>anche se </a:t>
            </a:r>
            <a:r>
              <a:rPr sz="1200" dirty="0">
                <a:latin typeface="Times New Roman"/>
                <a:cs typeface="Times New Roman"/>
              </a:rPr>
              <a:t>i cittadini </a:t>
            </a:r>
            <a:r>
              <a:rPr sz="1200" spc="-5" dirty="0">
                <a:latin typeface="Times New Roman"/>
                <a:cs typeface="Times New Roman"/>
              </a:rPr>
              <a:t>dell’Isola  centrale </a:t>
            </a:r>
            <a:r>
              <a:rPr sz="1200" dirty="0">
                <a:latin typeface="Times New Roman"/>
                <a:cs typeface="Times New Roman"/>
              </a:rPr>
              <a:t>hanno piena coscienza </a:t>
            </a:r>
            <a:r>
              <a:rPr sz="1200" spc="-5" dirty="0">
                <a:latin typeface="Times New Roman"/>
                <a:cs typeface="Times New Roman"/>
              </a:rPr>
              <a:t>della sequenza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temporale degli avvenimenti.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movimento </a:t>
            </a:r>
            <a:r>
              <a:rPr sz="1200" dirty="0">
                <a:latin typeface="Times New Roman"/>
                <a:cs typeface="Times New Roman"/>
              </a:rPr>
              <a:t>non è </a:t>
            </a:r>
            <a:r>
              <a:rPr sz="1200" spc="-5" dirty="0">
                <a:latin typeface="Times New Roman"/>
                <a:cs typeface="Times New Roman"/>
              </a:rPr>
              <a:t>inerente al Paradiso; </a:t>
            </a:r>
            <a:r>
              <a:rPr sz="1200" dirty="0">
                <a:latin typeface="Times New Roman"/>
                <a:cs typeface="Times New Roman"/>
              </a:rPr>
              <a:t>esso è  </a:t>
            </a:r>
            <a:r>
              <a:rPr sz="1200" spc="-5" dirty="0">
                <a:latin typeface="Times New Roman"/>
                <a:cs typeface="Times New Roman"/>
              </a:rPr>
              <a:t>pertinente alla </a:t>
            </a:r>
            <a:r>
              <a:rPr sz="1200" dirty="0">
                <a:latin typeface="Times New Roman"/>
                <a:cs typeface="Times New Roman"/>
              </a:rPr>
              <a:t>volizione. </a:t>
            </a:r>
            <a:r>
              <a:rPr sz="1200" spc="-5" dirty="0">
                <a:latin typeface="Times New Roman"/>
                <a:cs typeface="Times New Roman"/>
              </a:rPr>
              <a:t>Ma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concetto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distanza, </a:t>
            </a:r>
            <a:r>
              <a:rPr sz="1200" dirty="0">
                <a:latin typeface="Times New Roman"/>
                <a:cs typeface="Times New Roman"/>
              </a:rPr>
              <a:t>anche di distanza </a:t>
            </a:r>
            <a:r>
              <a:rPr sz="1200" spc="-5" dirty="0">
                <a:latin typeface="Times New Roman"/>
                <a:cs typeface="Times New Roman"/>
              </a:rPr>
              <a:t>assoluta, </a:t>
            </a:r>
            <a:r>
              <a:rPr sz="1200" dirty="0">
                <a:latin typeface="Times New Roman"/>
                <a:cs typeface="Times New Roman"/>
              </a:rPr>
              <a:t>vi ha un </a:t>
            </a:r>
            <a:r>
              <a:rPr sz="1200" spc="-5" dirty="0">
                <a:latin typeface="Times New Roman"/>
                <a:cs typeface="Times New Roman"/>
              </a:rPr>
              <a:t>grandissimo significato </a:t>
            </a:r>
            <a:r>
              <a:rPr sz="1200" spc="5" dirty="0">
                <a:latin typeface="Times New Roman"/>
                <a:cs typeface="Times New Roman"/>
              </a:rPr>
              <a:t>poiché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si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può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20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209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55940" cy="4132579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540385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applicare </a:t>
            </a:r>
            <a:r>
              <a:rPr sz="1200" dirty="0">
                <a:latin typeface="Times New Roman"/>
                <a:cs typeface="Times New Roman"/>
              </a:rPr>
              <a:t>a posizioni </a:t>
            </a:r>
            <a:r>
              <a:rPr sz="1200" spc="-5" dirty="0">
                <a:latin typeface="Times New Roman"/>
                <a:cs typeface="Times New Roman"/>
              </a:rPr>
              <a:t>relative nel Paradiso.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Paradiso non è </a:t>
            </a:r>
            <a:r>
              <a:rPr sz="1200" spc="-5" dirty="0">
                <a:latin typeface="Times New Roman"/>
                <a:cs typeface="Times New Roman"/>
              </a:rPr>
              <a:t>spaziale;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conseguenza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sue </a:t>
            </a:r>
            <a:r>
              <a:rPr sz="1200" dirty="0">
                <a:latin typeface="Times New Roman"/>
                <a:cs typeface="Times New Roman"/>
              </a:rPr>
              <a:t>superfici sono </a:t>
            </a:r>
            <a:r>
              <a:rPr sz="1200" spc="-5" dirty="0">
                <a:latin typeface="Times New Roman"/>
                <a:cs typeface="Times New Roman"/>
              </a:rPr>
              <a:t>assolute </a:t>
            </a:r>
            <a:r>
              <a:rPr sz="1200" dirty="0">
                <a:latin typeface="Times New Roman"/>
                <a:cs typeface="Times New Roman"/>
              </a:rPr>
              <a:t>e perciò  </a:t>
            </a:r>
            <a:r>
              <a:rPr sz="1200" spc="-5" dirty="0">
                <a:latin typeface="Times New Roman"/>
                <a:cs typeface="Times New Roman"/>
              </a:rPr>
              <a:t>utilizzabili </a:t>
            </a:r>
            <a:r>
              <a:rPr sz="1200" dirty="0">
                <a:latin typeface="Times New Roman"/>
                <a:cs typeface="Times New Roman"/>
              </a:rPr>
              <a:t>in molti modi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di là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concezione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mente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mortale.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3. Il Paradiso Superiore</a:t>
            </a:r>
            <a:endParaRPr sz="1600">
              <a:latin typeface="Times New Roman"/>
              <a:cs typeface="Times New Roman"/>
            </a:endParaRPr>
          </a:p>
          <a:p>
            <a:pPr marL="76200" marR="86995">
              <a:lnSpc>
                <a:spcPct val="95700"/>
              </a:lnSpc>
              <a:spcBef>
                <a:spcPts val="138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(120.4) 11:3.1 </a:t>
            </a:r>
            <a:r>
              <a:rPr sz="1200" spc="-5" dirty="0">
                <a:latin typeface="Times New Roman"/>
                <a:cs typeface="Times New Roman"/>
              </a:rPr>
              <a:t>Nel Paradiso superiore </a:t>
            </a:r>
            <a:r>
              <a:rPr sz="1200" dirty="0">
                <a:latin typeface="Times New Roman"/>
                <a:cs typeface="Times New Roman"/>
              </a:rPr>
              <a:t>vi sono tre grandi </a:t>
            </a:r>
            <a:r>
              <a:rPr sz="1200" spc="-5" dirty="0">
                <a:latin typeface="Times New Roman"/>
                <a:cs typeface="Times New Roman"/>
              </a:rPr>
              <a:t>sfere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attività,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i="1" spc="-5" dirty="0">
                <a:latin typeface="Times New Roman"/>
                <a:cs typeface="Times New Roman"/>
              </a:rPr>
              <a:t>presenza della Deità,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i="1" dirty="0">
                <a:latin typeface="Times New Roman"/>
                <a:cs typeface="Times New Roman"/>
              </a:rPr>
              <a:t>Sfera </a:t>
            </a:r>
            <a:r>
              <a:rPr sz="1200" i="1" spc="-5" dirty="0">
                <a:latin typeface="Times New Roman"/>
                <a:cs typeface="Times New Roman"/>
              </a:rPr>
              <a:t>Santissima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l’</a:t>
            </a:r>
            <a:r>
              <a:rPr sz="1200" i="1" spc="-5" dirty="0">
                <a:latin typeface="Times New Roman"/>
                <a:cs typeface="Times New Roman"/>
              </a:rPr>
              <a:t>Area </a:t>
            </a:r>
            <a:r>
              <a:rPr sz="1200" i="1" dirty="0">
                <a:latin typeface="Times New Roman"/>
                <a:cs typeface="Times New Roman"/>
              </a:rPr>
              <a:t>Santa. </a:t>
            </a:r>
            <a:r>
              <a:rPr sz="1200" spc="-15" dirty="0">
                <a:latin typeface="Times New Roman"/>
                <a:cs typeface="Times New Roman"/>
              </a:rPr>
              <a:t>La  </a:t>
            </a:r>
            <a:r>
              <a:rPr sz="1200" spc="-5" dirty="0">
                <a:latin typeface="Times New Roman"/>
                <a:cs typeface="Times New Roman"/>
              </a:rPr>
              <a:t>vasta regione che circonda immediatamente </a:t>
            </a:r>
            <a:r>
              <a:rPr sz="1200" dirty="0">
                <a:latin typeface="Times New Roman"/>
                <a:cs typeface="Times New Roman"/>
              </a:rPr>
              <a:t>la presenza </a:t>
            </a:r>
            <a:r>
              <a:rPr sz="1200" spc="-5" dirty="0">
                <a:latin typeface="Times New Roman"/>
                <a:cs typeface="Times New Roman"/>
              </a:rPr>
              <a:t>delle Deità </a:t>
            </a:r>
            <a:r>
              <a:rPr sz="1200" dirty="0">
                <a:latin typeface="Times New Roman"/>
                <a:cs typeface="Times New Roman"/>
              </a:rPr>
              <a:t>è una zona </a:t>
            </a:r>
            <a:r>
              <a:rPr sz="1200" spc="-5" dirty="0">
                <a:latin typeface="Times New Roman"/>
                <a:cs typeface="Times New Roman"/>
              </a:rPr>
              <a:t>situata </a:t>
            </a:r>
            <a:r>
              <a:rPr sz="1200" dirty="0">
                <a:latin typeface="Times New Roman"/>
                <a:cs typeface="Times New Roman"/>
              </a:rPr>
              <a:t>a parte in quanto </a:t>
            </a:r>
            <a:r>
              <a:rPr sz="1200" spc="-5" dirty="0">
                <a:latin typeface="Times New Roman"/>
                <a:cs typeface="Times New Roman"/>
              </a:rPr>
              <a:t>Sfera Santissima ed </a:t>
            </a:r>
            <a:r>
              <a:rPr sz="1200" dirty="0">
                <a:latin typeface="Times New Roman"/>
                <a:cs typeface="Times New Roman"/>
              </a:rPr>
              <a:t>è  </a:t>
            </a:r>
            <a:r>
              <a:rPr sz="1200" spc="-5" dirty="0">
                <a:latin typeface="Times New Roman"/>
                <a:cs typeface="Times New Roman"/>
              </a:rPr>
              <a:t>riservata alle </a:t>
            </a:r>
            <a:r>
              <a:rPr sz="1200" dirty="0">
                <a:latin typeface="Times New Roman"/>
                <a:cs typeface="Times New Roman"/>
              </a:rPr>
              <a:t>funzioni di </a:t>
            </a:r>
            <a:r>
              <a:rPr sz="1200" spc="-5" dirty="0">
                <a:latin typeface="Times New Roman"/>
                <a:cs typeface="Times New Roman"/>
              </a:rPr>
              <a:t>adorazione,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trinitizzazione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conseguimento </a:t>
            </a:r>
            <a:r>
              <a:rPr sz="1200" dirty="0">
                <a:latin typeface="Times New Roman"/>
                <a:cs typeface="Times New Roman"/>
              </a:rPr>
              <a:t>spirituale </a:t>
            </a:r>
            <a:r>
              <a:rPr sz="1200" spc="-5" dirty="0">
                <a:latin typeface="Times New Roman"/>
                <a:cs typeface="Times New Roman"/>
              </a:rPr>
              <a:t>superiore.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questa zona non vi sono </a:t>
            </a:r>
            <a:r>
              <a:rPr sz="1200" spc="-5" dirty="0">
                <a:latin typeface="Times New Roman"/>
                <a:cs typeface="Times New Roman"/>
              </a:rPr>
              <a:t>strutture  materiali </a:t>
            </a:r>
            <a:r>
              <a:rPr sz="1200" dirty="0">
                <a:latin typeface="Times New Roman"/>
                <a:cs typeface="Times New Roman"/>
              </a:rPr>
              <a:t>né </a:t>
            </a:r>
            <a:r>
              <a:rPr sz="1200" spc="-5" dirty="0">
                <a:latin typeface="Times New Roman"/>
                <a:cs typeface="Times New Roman"/>
              </a:rPr>
              <a:t>creazioni puramente intellettuali; esse </a:t>
            </a:r>
            <a:r>
              <a:rPr sz="1200" dirty="0">
                <a:latin typeface="Times New Roman"/>
                <a:cs typeface="Times New Roman"/>
              </a:rPr>
              <a:t>non vi </a:t>
            </a:r>
            <a:r>
              <a:rPr sz="1200" spc="-5" dirty="0">
                <a:latin typeface="Times New Roman"/>
                <a:cs typeface="Times New Roman"/>
              </a:rPr>
              <a:t>potrebbero esistere. </a:t>
            </a:r>
            <a:r>
              <a:rPr sz="1200" dirty="0">
                <a:latin typeface="Times New Roman"/>
                <a:cs typeface="Times New Roman"/>
              </a:rPr>
              <a:t>È inutile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io </a:t>
            </a:r>
            <a:r>
              <a:rPr sz="1200" spc="-5" dirty="0">
                <a:latin typeface="Times New Roman"/>
                <a:cs typeface="Times New Roman"/>
              </a:rPr>
              <a:t>tenti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descrivere alla </a:t>
            </a:r>
            <a:r>
              <a:rPr sz="1200" dirty="0">
                <a:latin typeface="Times New Roman"/>
                <a:cs typeface="Times New Roman"/>
              </a:rPr>
              <a:t>mente umana  la </a:t>
            </a:r>
            <a:r>
              <a:rPr sz="1200" spc="-5" dirty="0">
                <a:latin typeface="Times New Roman"/>
                <a:cs typeface="Times New Roman"/>
              </a:rPr>
              <a:t>natura </a:t>
            </a:r>
            <a:r>
              <a:rPr sz="1200" dirty="0">
                <a:latin typeface="Times New Roman"/>
                <a:cs typeface="Times New Roman"/>
              </a:rPr>
              <a:t>divina 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splendida </a:t>
            </a:r>
            <a:r>
              <a:rPr sz="1200" spc="-5" dirty="0">
                <a:latin typeface="Times New Roman"/>
                <a:cs typeface="Times New Roman"/>
              </a:rPr>
              <a:t>magnificenza della Sfera Santissima del </a:t>
            </a:r>
            <a:r>
              <a:rPr sz="1200" dirty="0">
                <a:latin typeface="Times New Roman"/>
                <a:cs typeface="Times New Roman"/>
              </a:rPr>
              <a:t>Paradiso. </a:t>
            </a:r>
            <a:r>
              <a:rPr sz="1200" spc="-5" dirty="0">
                <a:latin typeface="Times New Roman"/>
                <a:cs typeface="Times New Roman"/>
              </a:rPr>
              <a:t>Questo regno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totalmente </a:t>
            </a:r>
            <a:r>
              <a:rPr sz="1200" dirty="0">
                <a:latin typeface="Times New Roman"/>
                <a:cs typeface="Times New Roman"/>
              </a:rPr>
              <a:t>spirituale e voi siete  </a:t>
            </a:r>
            <a:r>
              <a:rPr sz="1200" spc="-5" dirty="0">
                <a:latin typeface="Times New Roman"/>
                <a:cs typeface="Times New Roman"/>
              </a:rPr>
              <a:t>quasi interamente </a:t>
            </a:r>
            <a:r>
              <a:rPr sz="1200" dirty="0">
                <a:latin typeface="Times New Roman"/>
                <a:cs typeface="Times New Roman"/>
              </a:rPr>
              <a:t>materiali.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essere puramente materiale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realtà </a:t>
            </a:r>
            <a:r>
              <a:rPr sz="1200" dirty="0">
                <a:latin typeface="Times New Roman"/>
                <a:cs typeface="Times New Roman"/>
              </a:rPr>
              <a:t>puramente spirituale è apparentemente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inesistente.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76200" marR="39497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(120.5) 11:3.2 </a:t>
            </a:r>
            <a:r>
              <a:rPr sz="1200" spc="-5" dirty="0">
                <a:latin typeface="Times New Roman"/>
                <a:cs typeface="Times New Roman"/>
              </a:rPr>
              <a:t>Mentre nell’area della Santissima </a:t>
            </a:r>
            <a:r>
              <a:rPr sz="1200" dirty="0">
                <a:latin typeface="Times New Roman"/>
                <a:cs typeface="Times New Roman"/>
              </a:rPr>
              <a:t>non vi </a:t>
            </a:r>
            <a:r>
              <a:rPr sz="1200" spc="-5" dirty="0">
                <a:latin typeface="Times New Roman"/>
                <a:cs typeface="Times New Roman"/>
              </a:rPr>
              <a:t>sono materializzazioni fisiche, ci sono </a:t>
            </a:r>
            <a:r>
              <a:rPr sz="1200" dirty="0">
                <a:latin typeface="Times New Roman"/>
                <a:cs typeface="Times New Roman"/>
              </a:rPr>
              <a:t>abbondanti </a:t>
            </a:r>
            <a:r>
              <a:rPr sz="1200" spc="-5" dirty="0">
                <a:latin typeface="Times New Roman"/>
                <a:cs typeface="Times New Roman"/>
              </a:rPr>
              <a:t>testimonianze dei </a:t>
            </a:r>
            <a:r>
              <a:rPr sz="1200" dirty="0">
                <a:latin typeface="Times New Roman"/>
                <a:cs typeface="Times New Roman"/>
              </a:rPr>
              <a:t>vostri  </a:t>
            </a:r>
            <a:r>
              <a:rPr sz="1200" spc="-5" dirty="0">
                <a:latin typeface="Times New Roman"/>
                <a:cs typeface="Times New Roman"/>
              </a:rPr>
              <a:t>giorni materiali nei </a:t>
            </a:r>
            <a:r>
              <a:rPr sz="1200" dirty="0">
                <a:latin typeface="Times New Roman"/>
                <a:cs typeface="Times New Roman"/>
              </a:rPr>
              <a:t>settori della </a:t>
            </a:r>
            <a:r>
              <a:rPr sz="1200" spc="-5" dirty="0">
                <a:latin typeface="Times New Roman"/>
                <a:cs typeface="Times New Roman"/>
              </a:rPr>
              <a:t>Terra Santa ed </a:t>
            </a:r>
            <a:r>
              <a:rPr sz="1200" dirty="0">
                <a:latin typeface="Times New Roman"/>
                <a:cs typeface="Times New Roman"/>
              </a:rPr>
              <a:t>ancor più nelle </a:t>
            </a:r>
            <a:r>
              <a:rPr sz="1200" spc="-5" dirty="0">
                <a:latin typeface="Times New Roman"/>
                <a:cs typeface="Times New Roman"/>
              </a:rPr>
              <a:t>aree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reminiscenza </a:t>
            </a:r>
            <a:r>
              <a:rPr sz="1200" dirty="0">
                <a:latin typeface="Times New Roman"/>
                <a:cs typeface="Times New Roman"/>
              </a:rPr>
              <a:t>storica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spc="5" dirty="0">
                <a:latin typeface="Times New Roman"/>
                <a:cs typeface="Times New Roman"/>
              </a:rPr>
              <a:t>Paradiso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periferico.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431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(120.6) 11:3.3 </a:t>
            </a:r>
            <a:r>
              <a:rPr sz="1200" spc="-5" dirty="0">
                <a:latin typeface="Times New Roman"/>
                <a:cs typeface="Times New Roman"/>
              </a:rPr>
              <a:t>L’Area Santa,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regione esterna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residenziale,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divisa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sette </a:t>
            </a:r>
            <a:r>
              <a:rPr sz="1200" dirty="0">
                <a:latin typeface="Times New Roman"/>
                <a:cs typeface="Times New Roman"/>
              </a:rPr>
              <a:t>zone </a:t>
            </a:r>
            <a:r>
              <a:rPr sz="1200" spc="-5" dirty="0">
                <a:latin typeface="Times New Roman"/>
                <a:cs typeface="Times New Roman"/>
              </a:rPr>
              <a:t>concentriche.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Paradiso è </a:t>
            </a:r>
            <a:r>
              <a:rPr sz="1200" spc="-5" dirty="0">
                <a:latin typeface="Times New Roman"/>
                <a:cs typeface="Times New Roman"/>
              </a:rPr>
              <a:t>talvolta denominato </a:t>
            </a:r>
            <a:r>
              <a:rPr sz="1200" dirty="0">
                <a:latin typeface="Times New Roman"/>
                <a:cs typeface="Times New Roman"/>
              </a:rPr>
              <a:t>“la  </a:t>
            </a:r>
            <a:r>
              <a:rPr sz="1200" spc="-5" dirty="0">
                <a:latin typeface="Times New Roman"/>
                <a:cs typeface="Times New Roman"/>
              </a:rPr>
              <a:t>Casa del </a:t>
            </a:r>
            <a:r>
              <a:rPr sz="1200" dirty="0">
                <a:latin typeface="Times New Roman"/>
                <a:cs typeface="Times New Roman"/>
              </a:rPr>
              <a:t>Padre” </a:t>
            </a:r>
            <a:r>
              <a:rPr sz="1200" spc="-5" dirty="0">
                <a:latin typeface="Times New Roman"/>
                <a:cs typeface="Times New Roman"/>
              </a:rPr>
              <a:t>perché </a:t>
            </a:r>
            <a:r>
              <a:rPr sz="1200" dirty="0">
                <a:latin typeface="Times New Roman"/>
                <a:cs typeface="Times New Roman"/>
              </a:rPr>
              <a:t>è la </a:t>
            </a:r>
            <a:r>
              <a:rPr sz="1200" spc="-5" dirty="0">
                <a:latin typeface="Times New Roman"/>
                <a:cs typeface="Times New Roman"/>
              </a:rPr>
              <a:t>sua residenza eterna,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queste sette </a:t>
            </a:r>
            <a:r>
              <a:rPr sz="1200" dirty="0">
                <a:latin typeface="Times New Roman"/>
                <a:cs typeface="Times New Roman"/>
              </a:rPr>
              <a:t>zone </a:t>
            </a:r>
            <a:r>
              <a:rPr sz="1200" spc="-5" dirty="0">
                <a:latin typeface="Times New Roman"/>
                <a:cs typeface="Times New Roman"/>
              </a:rPr>
              <a:t>sono spesso chiamate “le </a:t>
            </a:r>
            <a:r>
              <a:rPr sz="1200" dirty="0">
                <a:latin typeface="Times New Roman"/>
                <a:cs typeface="Times New Roman"/>
              </a:rPr>
              <a:t>dimore paradisiache del </a:t>
            </a:r>
            <a:r>
              <a:rPr sz="1200" spc="-5" dirty="0">
                <a:latin typeface="Times New Roman"/>
                <a:cs typeface="Times New Roman"/>
              </a:rPr>
              <a:t>Padre”. </a:t>
            </a:r>
            <a:r>
              <a:rPr sz="1200" spc="-15" dirty="0">
                <a:latin typeface="Times New Roman"/>
                <a:cs typeface="Times New Roman"/>
              </a:rPr>
              <a:t>La  </a:t>
            </a:r>
            <a:r>
              <a:rPr sz="1200" dirty="0">
                <a:latin typeface="Times New Roman"/>
                <a:cs typeface="Times New Roman"/>
              </a:rPr>
              <a:t>zona </a:t>
            </a:r>
            <a:r>
              <a:rPr sz="1200" spc="-5" dirty="0">
                <a:latin typeface="Times New Roman"/>
                <a:cs typeface="Times New Roman"/>
              </a:rPr>
              <a:t>interna,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prima </a:t>
            </a:r>
            <a:r>
              <a:rPr sz="1200" dirty="0">
                <a:latin typeface="Times New Roman"/>
                <a:cs typeface="Times New Roman"/>
              </a:rPr>
              <a:t>zona, è </a:t>
            </a:r>
            <a:r>
              <a:rPr sz="1200" spc="-5" dirty="0">
                <a:latin typeface="Times New Roman"/>
                <a:cs typeface="Times New Roman"/>
              </a:rPr>
              <a:t>occupata </a:t>
            </a:r>
            <a:r>
              <a:rPr sz="1200" dirty="0">
                <a:latin typeface="Times New Roman"/>
                <a:cs typeface="Times New Roman"/>
              </a:rPr>
              <a:t>da Cittadini del </a:t>
            </a:r>
            <a:r>
              <a:rPr sz="1200" spc="-5" dirty="0">
                <a:latin typeface="Times New Roman"/>
                <a:cs typeface="Times New Roman"/>
              </a:rPr>
              <a:t>Paradiso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dai </a:t>
            </a:r>
            <a:r>
              <a:rPr sz="1200" dirty="0">
                <a:latin typeface="Times New Roman"/>
                <a:cs typeface="Times New Roman"/>
              </a:rPr>
              <a:t>nativi di </a:t>
            </a:r>
            <a:r>
              <a:rPr sz="1200" spc="-5" dirty="0">
                <a:latin typeface="Times New Roman"/>
                <a:cs typeface="Times New Roman"/>
              </a:rPr>
              <a:t>Havona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si trovano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soggiornare </a:t>
            </a:r>
            <a:r>
              <a:rPr sz="1200" dirty="0">
                <a:latin typeface="Times New Roman"/>
                <a:cs typeface="Times New Roman"/>
              </a:rPr>
              <a:t>in Paradiso. </a:t>
            </a:r>
            <a:r>
              <a:rPr sz="1200" spc="-15" dirty="0">
                <a:latin typeface="Times New Roman"/>
                <a:cs typeface="Times New Roman"/>
              </a:rPr>
              <a:t>La  </a:t>
            </a:r>
            <a:r>
              <a:rPr sz="1200" dirty="0">
                <a:latin typeface="Times New Roman"/>
                <a:cs typeface="Times New Roman"/>
              </a:rPr>
              <a:t>zona </a:t>
            </a:r>
            <a:r>
              <a:rPr sz="1200" spc="-5" dirty="0">
                <a:latin typeface="Times New Roman"/>
                <a:cs typeface="Times New Roman"/>
              </a:rPr>
              <a:t>seguente,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seconda </a:t>
            </a:r>
            <a:r>
              <a:rPr sz="1200" dirty="0">
                <a:latin typeface="Times New Roman"/>
                <a:cs typeface="Times New Roman"/>
              </a:rPr>
              <a:t>zona, è </a:t>
            </a:r>
            <a:r>
              <a:rPr sz="1200" spc="-5" dirty="0">
                <a:latin typeface="Times New Roman"/>
                <a:cs typeface="Times New Roman"/>
              </a:rPr>
              <a:t>l’area residenziale dei </a:t>
            </a:r>
            <a:r>
              <a:rPr sz="1200" dirty="0">
                <a:latin typeface="Times New Roman"/>
                <a:cs typeface="Times New Roman"/>
              </a:rPr>
              <a:t>nativi </a:t>
            </a:r>
            <a:r>
              <a:rPr sz="1200" spc="-5" dirty="0">
                <a:latin typeface="Times New Roman"/>
                <a:cs typeface="Times New Roman"/>
              </a:rPr>
              <a:t>dei sette Superuniversi del </a:t>
            </a:r>
            <a:r>
              <a:rPr sz="1200" dirty="0">
                <a:latin typeface="Times New Roman"/>
                <a:cs typeface="Times New Roman"/>
              </a:rPr>
              <a:t>tempo e dello spazio. </a:t>
            </a:r>
            <a:r>
              <a:rPr sz="1200" spc="-5" dirty="0">
                <a:latin typeface="Times New Roman"/>
                <a:cs typeface="Times New Roman"/>
              </a:rPr>
              <a:t>Questa seconda  </a:t>
            </a:r>
            <a:r>
              <a:rPr sz="1200" dirty="0">
                <a:latin typeface="Times New Roman"/>
                <a:cs typeface="Times New Roman"/>
              </a:rPr>
              <a:t>zona è in </a:t>
            </a:r>
            <a:r>
              <a:rPr sz="1200" spc="-5" dirty="0">
                <a:latin typeface="Times New Roman"/>
                <a:cs typeface="Times New Roman"/>
              </a:rPr>
              <a:t>parte </a:t>
            </a:r>
            <a:r>
              <a:rPr sz="1200" dirty="0">
                <a:latin typeface="Times New Roman"/>
                <a:cs typeface="Times New Roman"/>
              </a:rPr>
              <a:t>suddivisa in sette immense </a:t>
            </a:r>
            <a:r>
              <a:rPr sz="1200" spc="-5" dirty="0">
                <a:latin typeface="Times New Roman"/>
                <a:cs typeface="Times New Roman"/>
              </a:rPr>
              <a:t>divisioni </a:t>
            </a:r>
            <a:r>
              <a:rPr sz="1200" dirty="0">
                <a:latin typeface="Times New Roman"/>
                <a:cs typeface="Times New Roman"/>
              </a:rPr>
              <a:t>che sono la </a:t>
            </a:r>
            <a:r>
              <a:rPr sz="1200" spc="-5" dirty="0">
                <a:latin typeface="Times New Roman"/>
                <a:cs typeface="Times New Roman"/>
              </a:rPr>
              <a:t>dimora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Paradiso degli esseri spirituali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delle creature </a:t>
            </a:r>
            <a:r>
              <a:rPr sz="1200" dirty="0">
                <a:latin typeface="Times New Roman"/>
                <a:cs typeface="Times New Roman"/>
              </a:rPr>
              <a:t>ascendenti  </a:t>
            </a:r>
            <a:r>
              <a:rPr sz="1200" spc="-5" dirty="0">
                <a:latin typeface="Times New Roman"/>
                <a:cs typeface="Times New Roman"/>
              </a:rPr>
              <a:t>che provengono dagli Universi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progressione </a:t>
            </a:r>
            <a:r>
              <a:rPr sz="1200" dirty="0">
                <a:latin typeface="Times New Roman"/>
                <a:cs typeface="Times New Roman"/>
              </a:rPr>
              <a:t>evoluzionaria. </a:t>
            </a:r>
            <a:r>
              <a:rPr sz="1200" spc="-5" dirty="0">
                <a:latin typeface="Times New Roman"/>
                <a:cs typeface="Times New Roman"/>
              </a:rPr>
              <a:t>Ciascuno </a:t>
            </a:r>
            <a:r>
              <a:rPr sz="1200" dirty="0">
                <a:latin typeface="Times New Roman"/>
                <a:cs typeface="Times New Roman"/>
              </a:rPr>
              <a:t>di questi settori è </a:t>
            </a:r>
            <a:r>
              <a:rPr sz="1200" spc="-5" dirty="0">
                <a:latin typeface="Times New Roman"/>
                <a:cs typeface="Times New Roman"/>
              </a:rPr>
              <a:t>esclusivamente consacrato </a:t>
            </a:r>
            <a:r>
              <a:rPr sz="1200" dirty="0">
                <a:latin typeface="Times New Roman"/>
                <a:cs typeface="Times New Roman"/>
              </a:rPr>
              <a:t>al benessere e  </a:t>
            </a:r>
            <a:r>
              <a:rPr sz="1200" spc="-5" dirty="0">
                <a:latin typeface="Times New Roman"/>
                <a:cs typeface="Times New Roman"/>
              </a:rPr>
              <a:t>all’avanzamento delle </a:t>
            </a:r>
            <a:r>
              <a:rPr sz="1200" dirty="0">
                <a:latin typeface="Times New Roman"/>
                <a:cs typeface="Times New Roman"/>
              </a:rPr>
              <a:t>personalità di un </a:t>
            </a:r>
            <a:r>
              <a:rPr sz="1200" spc="-5" dirty="0">
                <a:latin typeface="Times New Roman"/>
                <a:cs typeface="Times New Roman"/>
              </a:rPr>
              <a:t>singolo Superuniverso, </a:t>
            </a:r>
            <a:r>
              <a:rPr sz="1200" dirty="0">
                <a:latin typeface="Times New Roman"/>
                <a:cs typeface="Times New Roman"/>
              </a:rPr>
              <a:t>ma le loro disponibilità </a:t>
            </a:r>
            <a:r>
              <a:rPr sz="1200" spc="-5" dirty="0">
                <a:latin typeface="Times New Roman"/>
                <a:cs typeface="Times New Roman"/>
              </a:rPr>
              <a:t>superano quasi infinitamente </a:t>
            </a:r>
            <a:r>
              <a:rPr sz="1200" dirty="0">
                <a:latin typeface="Times New Roman"/>
                <a:cs typeface="Times New Roman"/>
              </a:rPr>
              <a:t>le esigenze </a:t>
            </a:r>
            <a:r>
              <a:rPr sz="1200" spc="-5" dirty="0">
                <a:latin typeface="Times New Roman"/>
                <a:cs typeface="Times New Roman"/>
              </a:rPr>
              <a:t>dei  sette Superuniversi </a:t>
            </a:r>
            <a:r>
              <a:rPr sz="1200" dirty="0">
                <a:latin typeface="Times New Roman"/>
                <a:cs typeface="Times New Roman"/>
              </a:rPr>
              <a:t>attuali.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21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40700" cy="3548379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68580">
              <a:lnSpc>
                <a:spcPts val="1380"/>
              </a:lnSpc>
              <a:spcBef>
                <a:spcPts val="195"/>
              </a:spcBef>
            </a:pPr>
            <a:r>
              <a:rPr sz="1200" baseline="38194" dirty="0">
                <a:latin typeface="Times New Roman"/>
                <a:cs typeface="Times New Roman"/>
              </a:rPr>
              <a:t>(8.4) </a:t>
            </a:r>
            <a:r>
              <a:rPr sz="1200" spc="-7" baseline="38194" dirty="0">
                <a:latin typeface="Times New Roman"/>
                <a:cs typeface="Times New Roman"/>
              </a:rPr>
              <a:t>0:5.4 </a:t>
            </a:r>
            <a:r>
              <a:rPr sz="1200" spc="-5" dirty="0">
                <a:latin typeface="Times New Roman"/>
                <a:cs typeface="Times New Roman"/>
              </a:rPr>
              <a:t>Tutti gli ordini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fasi </a:t>
            </a:r>
            <a:r>
              <a:rPr sz="1200" dirty="0">
                <a:latin typeface="Times New Roman"/>
                <a:cs typeface="Times New Roman"/>
              </a:rPr>
              <a:t>subinfinite </a:t>
            </a:r>
            <a:r>
              <a:rPr sz="1200" spc="-5" dirty="0">
                <a:latin typeface="Times New Roman"/>
                <a:cs typeface="Times New Roman"/>
              </a:rPr>
              <a:t>della personalità accedono all’associazione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sono </a:t>
            </a:r>
            <a:r>
              <a:rPr sz="1200" dirty="0">
                <a:latin typeface="Times New Roman"/>
                <a:cs typeface="Times New Roman"/>
              </a:rPr>
              <a:t>potenzialmente </a:t>
            </a:r>
            <a:r>
              <a:rPr sz="1200" spc="-5" dirty="0">
                <a:latin typeface="Times New Roman"/>
                <a:cs typeface="Times New Roman"/>
              </a:rPr>
              <a:t>cocreatori. </a:t>
            </a:r>
            <a:r>
              <a:rPr sz="1200" spc="-10" dirty="0">
                <a:latin typeface="Times New Roman"/>
                <a:cs typeface="Times New Roman"/>
              </a:rPr>
              <a:t>Il  </a:t>
            </a:r>
            <a:r>
              <a:rPr sz="1200" spc="-5" dirty="0">
                <a:latin typeface="Times New Roman"/>
                <a:cs typeface="Times New Roman"/>
              </a:rPr>
              <a:t>prepersonale,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personale 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superpersonale </a:t>
            </a:r>
            <a:r>
              <a:rPr sz="1200" dirty="0">
                <a:latin typeface="Times New Roman"/>
                <a:cs typeface="Times New Roman"/>
              </a:rPr>
              <a:t>sono tutti </a:t>
            </a:r>
            <a:r>
              <a:rPr sz="1200" spc="-5" dirty="0">
                <a:latin typeface="Times New Roman"/>
                <a:cs typeface="Times New Roman"/>
              </a:rPr>
              <a:t>legati insieme </a:t>
            </a:r>
            <a:r>
              <a:rPr sz="1200" dirty="0">
                <a:latin typeface="Times New Roman"/>
                <a:cs typeface="Times New Roman"/>
              </a:rPr>
              <a:t>da un </a:t>
            </a:r>
            <a:r>
              <a:rPr sz="1200" spc="-5" dirty="0">
                <a:latin typeface="Times New Roman"/>
                <a:cs typeface="Times New Roman"/>
              </a:rPr>
              <a:t>reciproco </a:t>
            </a:r>
            <a:r>
              <a:rPr sz="1200" dirty="0">
                <a:latin typeface="Times New Roman"/>
                <a:cs typeface="Times New Roman"/>
              </a:rPr>
              <a:t>potenziale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realizzazione </a:t>
            </a:r>
            <a:r>
              <a:rPr sz="1200" dirty="0">
                <a:latin typeface="Times New Roman"/>
                <a:cs typeface="Times New Roman"/>
              </a:rPr>
              <a:t>coordinata, di  </a:t>
            </a:r>
            <a:r>
              <a:rPr sz="1200" spc="-5" dirty="0">
                <a:latin typeface="Times New Roman"/>
                <a:cs typeface="Times New Roman"/>
              </a:rPr>
              <a:t>conseguimento progressivo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capacità cocreativa. Ma l’impersonale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si tramuta </a:t>
            </a:r>
            <a:r>
              <a:rPr sz="1200" dirty="0">
                <a:latin typeface="Times New Roman"/>
                <a:cs typeface="Times New Roman"/>
              </a:rPr>
              <a:t>mai </a:t>
            </a:r>
            <a:r>
              <a:rPr sz="1200" spc="-5" dirty="0">
                <a:latin typeface="Times New Roman"/>
                <a:cs typeface="Times New Roman"/>
              </a:rPr>
              <a:t>direttamente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personale.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personalità  </a:t>
            </a:r>
            <a:r>
              <a:rPr sz="1200" dirty="0">
                <a:latin typeface="Times New Roman"/>
                <a:cs typeface="Times New Roman"/>
              </a:rPr>
              <a:t>non è mai </a:t>
            </a:r>
            <a:r>
              <a:rPr sz="1200" spc="-5" dirty="0">
                <a:latin typeface="Times New Roman"/>
                <a:cs typeface="Times New Roman"/>
              </a:rPr>
              <a:t>spontanea; </a:t>
            </a:r>
            <a:r>
              <a:rPr sz="1200" dirty="0">
                <a:latin typeface="Times New Roman"/>
                <a:cs typeface="Times New Roman"/>
              </a:rPr>
              <a:t>essa è il dono </a:t>
            </a:r>
            <a:r>
              <a:rPr sz="1200" spc="-5" dirty="0">
                <a:latin typeface="Times New Roman"/>
                <a:cs typeface="Times New Roman"/>
              </a:rPr>
              <a:t>del Padre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Paradiso.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personalità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sovrapposta all’energia ed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associata solo </a:t>
            </a:r>
            <a:r>
              <a:rPr sz="1200" dirty="0">
                <a:latin typeface="Times New Roman"/>
                <a:cs typeface="Times New Roman"/>
              </a:rPr>
              <a:t>a sistemi  </a:t>
            </a:r>
            <a:r>
              <a:rPr sz="1200" spc="-5" dirty="0">
                <a:latin typeface="Times New Roman"/>
                <a:cs typeface="Times New Roman"/>
              </a:rPr>
              <a:t>d’energia </a:t>
            </a:r>
            <a:r>
              <a:rPr sz="1200" dirty="0">
                <a:latin typeface="Times New Roman"/>
                <a:cs typeface="Times New Roman"/>
              </a:rPr>
              <a:t>viventi; </a:t>
            </a:r>
            <a:r>
              <a:rPr sz="1200" spc="-5" dirty="0">
                <a:latin typeface="Times New Roman"/>
                <a:cs typeface="Times New Roman"/>
              </a:rPr>
              <a:t>l’identità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10" dirty="0">
                <a:latin typeface="Times New Roman"/>
                <a:cs typeface="Times New Roman"/>
              </a:rPr>
              <a:t>essere </a:t>
            </a:r>
            <a:r>
              <a:rPr sz="1200" spc="-5" dirty="0">
                <a:latin typeface="Times New Roman"/>
                <a:cs typeface="Times New Roman"/>
              </a:rPr>
              <a:t>associata </a:t>
            </a:r>
            <a:r>
              <a:rPr sz="1200" dirty="0">
                <a:latin typeface="Times New Roman"/>
                <a:cs typeface="Times New Roman"/>
              </a:rPr>
              <a:t>a modelli </a:t>
            </a:r>
            <a:r>
              <a:rPr sz="1200" spc="-5" dirty="0">
                <a:latin typeface="Times New Roman"/>
                <a:cs typeface="Times New Roman"/>
              </a:rPr>
              <a:t>d’energia </a:t>
            </a:r>
            <a:r>
              <a:rPr sz="1200" dirty="0">
                <a:latin typeface="Times New Roman"/>
                <a:cs typeface="Times New Roman"/>
              </a:rPr>
              <a:t>non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viventi.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585470">
              <a:lnSpc>
                <a:spcPts val="1380"/>
              </a:lnSpc>
            </a:pPr>
            <a:r>
              <a:rPr sz="1200" baseline="38194" dirty="0">
                <a:latin typeface="Times New Roman"/>
                <a:cs typeface="Times New Roman"/>
              </a:rPr>
              <a:t>(8.5) </a:t>
            </a:r>
            <a:r>
              <a:rPr sz="1200" spc="-7" baseline="38194" dirty="0">
                <a:latin typeface="Times New Roman"/>
                <a:cs typeface="Times New Roman"/>
              </a:rPr>
              <a:t>0:5.5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Padre Universale è il </a:t>
            </a:r>
            <a:r>
              <a:rPr sz="1200" spc="-5" dirty="0">
                <a:latin typeface="Times New Roman"/>
                <a:cs typeface="Times New Roman"/>
              </a:rPr>
              <a:t>segreto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realtà della personalità,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conferimento </a:t>
            </a:r>
            <a:r>
              <a:rPr sz="1200" dirty="0">
                <a:latin typeface="Times New Roman"/>
                <a:cs typeface="Times New Roman"/>
              </a:rPr>
              <a:t>della personalità e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destino </a:t>
            </a:r>
            <a:r>
              <a:rPr sz="1200" spc="-5" dirty="0">
                <a:latin typeface="Times New Roman"/>
                <a:cs typeface="Times New Roman"/>
              </a:rPr>
              <a:t>della  personalità.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Eterno è la </a:t>
            </a:r>
            <a:r>
              <a:rPr sz="1200" spc="-5" dirty="0">
                <a:latin typeface="Times New Roman"/>
                <a:cs typeface="Times New Roman"/>
              </a:rPr>
              <a:t>personalità </a:t>
            </a:r>
            <a:r>
              <a:rPr sz="1200" dirty="0">
                <a:latin typeface="Times New Roman"/>
                <a:cs typeface="Times New Roman"/>
              </a:rPr>
              <a:t>assoluta, il </a:t>
            </a:r>
            <a:r>
              <a:rPr sz="1200" spc="-5" dirty="0">
                <a:latin typeface="Times New Roman"/>
                <a:cs typeface="Times New Roman"/>
              </a:rPr>
              <a:t>segreto dell’energia spirituale, degli spiriti morontiali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degli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spiriti</a:t>
            </a:r>
            <a:endParaRPr sz="1200">
              <a:latin typeface="Times New Roman"/>
              <a:cs typeface="Times New Roman"/>
            </a:endParaRPr>
          </a:p>
          <a:p>
            <a:pPr marL="76200" marR="84455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perfezionati. L’Attore Congiunto </a:t>
            </a:r>
            <a:r>
              <a:rPr sz="1200" dirty="0">
                <a:latin typeface="Times New Roman"/>
                <a:cs typeface="Times New Roman"/>
              </a:rPr>
              <a:t>è la </a:t>
            </a:r>
            <a:r>
              <a:rPr sz="1200" spc="-5" dirty="0">
                <a:latin typeface="Times New Roman"/>
                <a:cs typeface="Times New Roman"/>
              </a:rPr>
              <a:t>personalità </a:t>
            </a:r>
            <a:r>
              <a:rPr sz="1200" dirty="0">
                <a:latin typeface="Times New Roman"/>
                <a:cs typeface="Times New Roman"/>
              </a:rPr>
              <a:t>dello </a:t>
            </a:r>
            <a:r>
              <a:rPr sz="1200" spc="-5" dirty="0">
                <a:latin typeface="Times New Roman"/>
                <a:cs typeface="Times New Roman"/>
              </a:rPr>
              <a:t>spirito-mente,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fonte dell’intelligenza,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ragione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mente universale.  Ma l’Isola del </a:t>
            </a:r>
            <a:r>
              <a:rPr sz="1200" dirty="0">
                <a:latin typeface="Times New Roman"/>
                <a:cs typeface="Times New Roman"/>
              </a:rPr>
              <a:t>Paradiso è non </a:t>
            </a:r>
            <a:r>
              <a:rPr sz="1200" spc="-5" dirty="0">
                <a:latin typeface="Times New Roman"/>
                <a:cs typeface="Times New Roman"/>
              </a:rPr>
              <a:t>personale ed extraspirituale, essendo l’essenza del corpo universale,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sorgente ed </a:t>
            </a:r>
            <a:r>
              <a:rPr sz="1200" dirty="0">
                <a:latin typeface="Times New Roman"/>
                <a:cs typeface="Times New Roman"/>
              </a:rPr>
              <a:t>il centro della  </a:t>
            </a:r>
            <a:r>
              <a:rPr sz="1200" spc="-5" dirty="0">
                <a:latin typeface="Times New Roman"/>
                <a:cs typeface="Times New Roman"/>
              </a:rPr>
              <a:t>materia fisica ed </a:t>
            </a:r>
            <a:r>
              <a:rPr sz="1200" dirty="0">
                <a:latin typeface="Times New Roman"/>
                <a:cs typeface="Times New Roman"/>
              </a:rPr>
              <a:t>il modello </a:t>
            </a:r>
            <a:r>
              <a:rPr sz="1200" spc="-5" dirty="0">
                <a:latin typeface="Times New Roman"/>
                <a:cs typeface="Times New Roman"/>
              </a:rPr>
              <a:t>maestro assoluto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realtà materiale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universale.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  <a:spcBef>
                <a:spcPts val="5"/>
              </a:spcBef>
            </a:pPr>
            <a:r>
              <a:rPr sz="1200" baseline="38194" dirty="0">
                <a:latin typeface="Times New Roman"/>
                <a:cs typeface="Times New Roman"/>
              </a:rPr>
              <a:t>(8.6) </a:t>
            </a:r>
            <a:r>
              <a:rPr sz="1200" spc="-7" baseline="38194" dirty="0">
                <a:latin typeface="Times New Roman"/>
                <a:cs typeface="Times New Roman"/>
              </a:rPr>
              <a:t>0:5.6 </a:t>
            </a:r>
            <a:r>
              <a:rPr sz="1200" spc="-5" dirty="0">
                <a:latin typeface="Times New Roman"/>
                <a:cs typeface="Times New Roman"/>
              </a:rPr>
              <a:t>Queste qualità della realtà universale sono manifeste, nell’esperienza </a:t>
            </a:r>
            <a:r>
              <a:rPr sz="1200" dirty="0">
                <a:latin typeface="Times New Roman"/>
                <a:cs typeface="Times New Roman"/>
              </a:rPr>
              <a:t>umana </a:t>
            </a:r>
            <a:r>
              <a:rPr sz="1200" spc="-5" dirty="0">
                <a:latin typeface="Times New Roman"/>
                <a:cs typeface="Times New Roman"/>
              </a:rPr>
              <a:t>urantiana, sui seguenti</a:t>
            </a:r>
            <a:r>
              <a:rPr sz="1200" spc="-1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livelli: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533400" marR="826769">
              <a:lnSpc>
                <a:spcPts val="1380"/>
              </a:lnSpc>
              <a:spcBef>
                <a:spcPts val="5"/>
              </a:spcBef>
            </a:pPr>
            <a:r>
              <a:rPr sz="1200" baseline="38194" dirty="0">
                <a:latin typeface="Times New Roman"/>
                <a:cs typeface="Times New Roman"/>
              </a:rPr>
              <a:t>(8.7) </a:t>
            </a:r>
            <a:r>
              <a:rPr sz="1200" spc="-7" baseline="38194" dirty="0">
                <a:latin typeface="Times New Roman"/>
                <a:cs typeface="Times New Roman"/>
              </a:rPr>
              <a:t>0:5.7 </a:t>
            </a:r>
            <a:r>
              <a:rPr sz="1200" dirty="0">
                <a:latin typeface="Times New Roman"/>
                <a:cs typeface="Times New Roman"/>
              </a:rPr>
              <a:t>1. </a:t>
            </a:r>
            <a:r>
              <a:rPr sz="1200" i="1" dirty="0">
                <a:latin typeface="Times New Roman"/>
                <a:cs typeface="Times New Roman"/>
              </a:rPr>
              <a:t>Corpo. </a:t>
            </a:r>
            <a:r>
              <a:rPr sz="1200" spc="-5" dirty="0">
                <a:latin typeface="Times New Roman"/>
                <a:cs typeface="Times New Roman"/>
              </a:rPr>
              <a:t>L’organismo materiale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fisico dell’uomo.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meccanismo </a:t>
            </a:r>
            <a:r>
              <a:rPr sz="1200" spc="-5" dirty="0">
                <a:latin typeface="Times New Roman"/>
                <a:cs typeface="Times New Roman"/>
              </a:rPr>
              <a:t>elettrochimico vivente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natura ed  origine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animale.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50">
              <a:latin typeface="Times New Roman"/>
              <a:cs typeface="Times New Roman"/>
            </a:endParaRPr>
          </a:p>
          <a:p>
            <a:pPr marL="533400" marR="542290" algn="just">
              <a:lnSpc>
                <a:spcPct val="95900"/>
              </a:lnSpc>
            </a:pPr>
            <a:r>
              <a:rPr sz="1200" baseline="38194" dirty="0">
                <a:latin typeface="Times New Roman"/>
                <a:cs typeface="Times New Roman"/>
              </a:rPr>
              <a:t>(8.8) </a:t>
            </a:r>
            <a:r>
              <a:rPr sz="1200" spc="-7" baseline="38194" dirty="0">
                <a:latin typeface="Times New Roman"/>
                <a:cs typeface="Times New Roman"/>
              </a:rPr>
              <a:t>0:5.8 </a:t>
            </a:r>
            <a:r>
              <a:rPr sz="1200" dirty="0">
                <a:latin typeface="Times New Roman"/>
                <a:cs typeface="Times New Roman"/>
              </a:rPr>
              <a:t>2. </a:t>
            </a:r>
            <a:r>
              <a:rPr sz="1200" i="1" spc="-5" dirty="0">
                <a:latin typeface="Times New Roman"/>
                <a:cs typeface="Times New Roman"/>
              </a:rPr>
              <a:t>Mente.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meccanismo </a:t>
            </a:r>
            <a:r>
              <a:rPr sz="1200" spc="-5" dirty="0">
                <a:latin typeface="Times New Roman"/>
                <a:cs typeface="Times New Roman"/>
              </a:rPr>
              <a:t>dell’organismo </a:t>
            </a:r>
            <a:r>
              <a:rPr sz="1200" dirty="0">
                <a:latin typeface="Times New Roman"/>
                <a:cs typeface="Times New Roman"/>
              </a:rPr>
              <a:t>umano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pensa, </a:t>
            </a:r>
            <a:r>
              <a:rPr sz="1200" spc="-5" dirty="0">
                <a:latin typeface="Times New Roman"/>
                <a:cs typeface="Times New Roman"/>
              </a:rPr>
              <a:t>percepisce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sente. L’intera esperienza cosciente  ed incosciente. L’intelligenza associata alla </a:t>
            </a:r>
            <a:r>
              <a:rPr sz="1200" dirty="0">
                <a:latin typeface="Times New Roman"/>
                <a:cs typeface="Times New Roman"/>
              </a:rPr>
              <a:t>vita emotiva </a:t>
            </a:r>
            <a:r>
              <a:rPr sz="1200" spc="-5" dirty="0">
                <a:latin typeface="Times New Roman"/>
                <a:cs typeface="Times New Roman"/>
              </a:rPr>
              <a:t>che si eleva al </a:t>
            </a:r>
            <a:r>
              <a:rPr sz="1200" dirty="0">
                <a:latin typeface="Times New Roman"/>
                <a:cs typeface="Times New Roman"/>
              </a:rPr>
              <a:t>livello dello spirito </a:t>
            </a:r>
            <a:r>
              <a:rPr sz="1200" spc="-5" dirty="0">
                <a:latin typeface="Times New Roman"/>
                <a:cs typeface="Times New Roman"/>
              </a:rPr>
              <a:t>mediante l’adorazione </a:t>
            </a:r>
            <a:r>
              <a:rPr sz="1200" dirty="0">
                <a:latin typeface="Times New Roman"/>
                <a:cs typeface="Times New Roman"/>
              </a:rPr>
              <a:t>e  la</a:t>
            </a:r>
            <a:r>
              <a:rPr sz="1200" spc="-5" dirty="0">
                <a:latin typeface="Times New Roman"/>
                <a:cs typeface="Times New Roman"/>
              </a:rPr>
              <a:t> saggezza.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21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210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81340" cy="3955415"/>
          </a:xfrm>
          <a:prstGeom prst="rect">
            <a:avLst/>
          </a:prstGeom>
        </p:spPr>
        <p:txBody>
          <a:bodyPr vert="horz" wrap="square" lIns="0" tIns="20320" rIns="0" bIns="0" rtlCol="0">
            <a:spAutoFit/>
          </a:bodyPr>
          <a:lstStyle/>
          <a:p>
            <a:pPr marL="63500" marR="67945">
              <a:lnSpc>
                <a:spcPct val="95900"/>
              </a:lnSpc>
              <a:spcBef>
                <a:spcPts val="16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(121.1) 11:3.4 </a:t>
            </a:r>
            <a:r>
              <a:rPr sz="1200" spc="-5" dirty="0">
                <a:latin typeface="Times New Roman"/>
                <a:cs typeface="Times New Roman"/>
              </a:rPr>
              <a:t>Ciascuno dei </a:t>
            </a:r>
            <a:r>
              <a:rPr sz="1200" dirty="0">
                <a:latin typeface="Times New Roman"/>
                <a:cs typeface="Times New Roman"/>
              </a:rPr>
              <a:t>sette </a:t>
            </a:r>
            <a:r>
              <a:rPr sz="1200" spc="-5" dirty="0">
                <a:latin typeface="Times New Roman"/>
                <a:cs typeface="Times New Roman"/>
              </a:rPr>
              <a:t>settori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Paradiso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suddiviso </a:t>
            </a:r>
            <a:r>
              <a:rPr sz="1200" dirty="0">
                <a:latin typeface="Times New Roman"/>
                <a:cs typeface="Times New Roman"/>
              </a:rPr>
              <a:t>in unità </a:t>
            </a:r>
            <a:r>
              <a:rPr sz="1200" spc="-5" dirty="0">
                <a:latin typeface="Times New Roman"/>
                <a:cs typeface="Times New Roman"/>
              </a:rPr>
              <a:t>residenziali idonee ad accogliere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sede d’alloggiamento </a:t>
            </a:r>
            <a:r>
              <a:rPr sz="1200" dirty="0">
                <a:latin typeface="Times New Roman"/>
                <a:cs typeface="Times New Roman"/>
              </a:rPr>
              <a:t>di un  </a:t>
            </a:r>
            <a:r>
              <a:rPr sz="1200" spc="-5" dirty="0">
                <a:latin typeface="Times New Roman"/>
                <a:cs typeface="Times New Roman"/>
              </a:rPr>
              <a:t>miliardo di gruppi attivi </a:t>
            </a:r>
            <a:r>
              <a:rPr sz="1200" dirty="0">
                <a:latin typeface="Times New Roman"/>
                <a:cs typeface="Times New Roman"/>
              </a:rPr>
              <a:t>d’individui </a:t>
            </a:r>
            <a:r>
              <a:rPr sz="1200" spc="-5" dirty="0">
                <a:latin typeface="Times New Roman"/>
                <a:cs typeface="Times New Roman"/>
              </a:rPr>
              <a:t>glorificati. </a:t>
            </a:r>
            <a:r>
              <a:rPr sz="1200" dirty="0">
                <a:latin typeface="Times New Roman"/>
                <a:cs typeface="Times New Roman"/>
              </a:rPr>
              <a:t>Mille di </a:t>
            </a:r>
            <a:r>
              <a:rPr sz="1200" spc="-5" dirty="0">
                <a:latin typeface="Times New Roman"/>
                <a:cs typeface="Times New Roman"/>
              </a:rPr>
              <a:t>queste </a:t>
            </a:r>
            <a:r>
              <a:rPr sz="1200" dirty="0">
                <a:latin typeface="Times New Roman"/>
                <a:cs typeface="Times New Roman"/>
              </a:rPr>
              <a:t>unità </a:t>
            </a:r>
            <a:r>
              <a:rPr sz="1200" spc="-5" dirty="0">
                <a:latin typeface="Times New Roman"/>
                <a:cs typeface="Times New Roman"/>
              </a:rPr>
              <a:t>costituiscono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divisione. </a:t>
            </a:r>
            <a:r>
              <a:rPr sz="1200" dirty="0">
                <a:latin typeface="Times New Roman"/>
                <a:cs typeface="Times New Roman"/>
              </a:rPr>
              <a:t>Centomila divisioni formano una  </a:t>
            </a:r>
            <a:r>
              <a:rPr sz="1200" spc="-5" dirty="0">
                <a:latin typeface="Times New Roman"/>
                <a:cs typeface="Times New Roman"/>
              </a:rPr>
              <a:t>congregazione. Dieci </a:t>
            </a:r>
            <a:r>
              <a:rPr sz="1200" dirty="0">
                <a:latin typeface="Times New Roman"/>
                <a:cs typeface="Times New Roman"/>
              </a:rPr>
              <a:t>milioni di </a:t>
            </a:r>
            <a:r>
              <a:rPr sz="1200" spc="-5" dirty="0">
                <a:latin typeface="Times New Roman"/>
                <a:cs typeface="Times New Roman"/>
              </a:rPr>
              <a:t>congregazioni costituiscono un’assemblea. Un miliardo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assemblee forma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grande </a:t>
            </a:r>
            <a:r>
              <a:rPr sz="1200" dirty="0">
                <a:latin typeface="Times New Roman"/>
                <a:cs typeface="Times New Roman"/>
              </a:rPr>
              <a:t>unità. E  </a:t>
            </a:r>
            <a:r>
              <a:rPr sz="1200" spc="-5" dirty="0">
                <a:latin typeface="Times New Roman"/>
                <a:cs typeface="Times New Roman"/>
              </a:rPr>
              <a:t>questa serie ascendente </a:t>
            </a:r>
            <a:r>
              <a:rPr sz="1200" dirty="0">
                <a:latin typeface="Times New Roman"/>
                <a:cs typeface="Times New Roman"/>
              </a:rPr>
              <a:t>continua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seconda grande unità,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terza, </a:t>
            </a:r>
            <a:r>
              <a:rPr sz="1200" dirty="0">
                <a:latin typeface="Times New Roman"/>
                <a:cs typeface="Times New Roman"/>
              </a:rPr>
              <a:t>e così via </a:t>
            </a:r>
            <a:r>
              <a:rPr sz="1200" spc="-5" dirty="0">
                <a:latin typeface="Times New Roman"/>
                <a:cs typeface="Times New Roman"/>
              </a:rPr>
              <a:t>fino </a:t>
            </a:r>
            <a:r>
              <a:rPr sz="1200" dirty="0">
                <a:latin typeface="Times New Roman"/>
                <a:cs typeface="Times New Roman"/>
              </a:rPr>
              <a:t>alla </a:t>
            </a:r>
            <a:r>
              <a:rPr sz="1200" spc="-5" dirty="0">
                <a:latin typeface="Times New Roman"/>
                <a:cs typeface="Times New Roman"/>
              </a:rPr>
              <a:t>settima </a:t>
            </a:r>
            <a:r>
              <a:rPr sz="1200" dirty="0">
                <a:latin typeface="Times New Roman"/>
                <a:cs typeface="Times New Roman"/>
              </a:rPr>
              <a:t>grande </a:t>
            </a:r>
            <a:r>
              <a:rPr sz="1200" spc="-5" dirty="0">
                <a:latin typeface="Times New Roman"/>
                <a:cs typeface="Times New Roman"/>
              </a:rPr>
              <a:t>unità.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sette </a:t>
            </a:r>
            <a:r>
              <a:rPr sz="1200" dirty="0">
                <a:latin typeface="Times New Roman"/>
                <a:cs typeface="Times New Roman"/>
              </a:rPr>
              <a:t>grandi unità  </a:t>
            </a:r>
            <a:r>
              <a:rPr sz="1200" spc="-5" dirty="0">
                <a:latin typeface="Times New Roman"/>
                <a:cs typeface="Times New Roman"/>
              </a:rPr>
              <a:t>formano </a:t>
            </a:r>
            <a:r>
              <a:rPr sz="1200" dirty="0">
                <a:latin typeface="Times New Roman"/>
                <a:cs typeface="Times New Roman"/>
              </a:rPr>
              <a:t>le unità principali, e </a:t>
            </a:r>
            <a:r>
              <a:rPr sz="1200" spc="-5" dirty="0">
                <a:latin typeface="Times New Roman"/>
                <a:cs typeface="Times New Roman"/>
              </a:rPr>
              <a:t>sette </a:t>
            </a:r>
            <a:r>
              <a:rPr sz="1200" dirty="0">
                <a:latin typeface="Times New Roman"/>
                <a:cs typeface="Times New Roman"/>
              </a:rPr>
              <a:t>unità </a:t>
            </a:r>
            <a:r>
              <a:rPr sz="1200" spc="-5" dirty="0">
                <a:latin typeface="Times New Roman"/>
                <a:cs typeface="Times New Roman"/>
              </a:rPr>
              <a:t>principali costituiscono un’unità superiore.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così, per gruppi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sette,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serie </a:t>
            </a:r>
            <a:r>
              <a:rPr sz="1200" dirty="0">
                <a:latin typeface="Times New Roman"/>
                <a:cs typeface="Times New Roman"/>
              </a:rPr>
              <a:t>ascendente  </a:t>
            </a:r>
            <a:r>
              <a:rPr sz="1200" spc="-5" dirty="0">
                <a:latin typeface="Times New Roman"/>
                <a:cs typeface="Times New Roman"/>
              </a:rPr>
              <a:t>prosegue con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unità </a:t>
            </a:r>
            <a:r>
              <a:rPr sz="1200" spc="-5" dirty="0">
                <a:latin typeface="Times New Roman"/>
                <a:cs typeface="Times New Roman"/>
              </a:rPr>
              <a:t>superiori, supersuperiori, celesti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supercelesti, </a:t>
            </a:r>
            <a:r>
              <a:rPr sz="1200" dirty="0">
                <a:latin typeface="Times New Roman"/>
                <a:cs typeface="Times New Roman"/>
              </a:rPr>
              <a:t>fino alle unità </a:t>
            </a:r>
            <a:r>
              <a:rPr sz="1200" spc="-5" dirty="0">
                <a:latin typeface="Times New Roman"/>
                <a:cs typeface="Times New Roman"/>
              </a:rPr>
              <a:t>supreme. Ma </a:t>
            </a:r>
            <a:r>
              <a:rPr sz="1200" dirty="0">
                <a:latin typeface="Times New Roman"/>
                <a:cs typeface="Times New Roman"/>
              </a:rPr>
              <a:t>anche </a:t>
            </a:r>
            <a:r>
              <a:rPr sz="1200" spc="-5" dirty="0">
                <a:latin typeface="Times New Roman"/>
                <a:cs typeface="Times New Roman"/>
              </a:rPr>
              <a:t>ciò </a:t>
            </a:r>
            <a:r>
              <a:rPr sz="1200" dirty="0">
                <a:latin typeface="Times New Roman"/>
                <a:cs typeface="Times New Roman"/>
              </a:rPr>
              <a:t>non utilizza tutto </a:t>
            </a:r>
            <a:r>
              <a:rPr sz="1200" spc="-5" dirty="0">
                <a:latin typeface="Times New Roman"/>
                <a:cs typeface="Times New Roman"/>
              </a:rPr>
              <a:t>lo  </a:t>
            </a:r>
            <a:r>
              <a:rPr sz="1200" dirty="0">
                <a:latin typeface="Times New Roman"/>
                <a:cs typeface="Times New Roman"/>
              </a:rPr>
              <a:t>spazio disponibile. </a:t>
            </a:r>
            <a:r>
              <a:rPr sz="1200" spc="-5" dirty="0">
                <a:latin typeface="Times New Roman"/>
                <a:cs typeface="Times New Roman"/>
              </a:rPr>
              <a:t>Questo numero stupefacente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designazioni residenziali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Paradiso,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numero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supera </a:t>
            </a:r>
            <a:r>
              <a:rPr sz="1200" spc="5" dirty="0">
                <a:latin typeface="Times New Roman"/>
                <a:cs typeface="Times New Roman"/>
              </a:rPr>
              <a:t>la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vostra</a:t>
            </a:r>
            <a:endParaRPr sz="1200">
              <a:latin typeface="Times New Roman"/>
              <a:cs typeface="Times New Roman"/>
            </a:endParaRPr>
          </a:p>
          <a:p>
            <a:pPr marL="63500" marR="318770">
              <a:lnSpc>
                <a:spcPct val="95400"/>
              </a:lnSpc>
              <a:spcBef>
                <a:spcPts val="5"/>
              </a:spcBef>
            </a:pPr>
            <a:r>
              <a:rPr sz="1200" spc="-5" dirty="0">
                <a:latin typeface="Times New Roman"/>
                <a:cs typeface="Times New Roman"/>
              </a:rPr>
              <a:t>concezione, occupa considerevolmente meno </a:t>
            </a:r>
            <a:r>
              <a:rPr sz="1200" dirty="0">
                <a:latin typeface="Times New Roman"/>
                <a:cs typeface="Times New Roman"/>
              </a:rPr>
              <a:t>dell’uno </a:t>
            </a:r>
            <a:r>
              <a:rPr sz="1200" spc="-5" dirty="0">
                <a:latin typeface="Times New Roman"/>
                <a:cs typeface="Times New Roman"/>
              </a:rPr>
              <a:t>per cento dell’area destinata alla Terra Santa. </a:t>
            </a:r>
            <a:r>
              <a:rPr sz="1200" dirty="0">
                <a:latin typeface="Times New Roman"/>
                <a:cs typeface="Times New Roman"/>
              </a:rPr>
              <a:t>C’è </a:t>
            </a:r>
            <a:r>
              <a:rPr sz="1200" spc="-5" dirty="0">
                <a:latin typeface="Times New Roman"/>
                <a:cs typeface="Times New Roman"/>
              </a:rPr>
              <a:t>ancora </a:t>
            </a:r>
            <a:r>
              <a:rPr sz="1200" dirty="0">
                <a:latin typeface="Times New Roman"/>
                <a:cs typeface="Times New Roman"/>
              </a:rPr>
              <a:t>molto posto per  </a:t>
            </a:r>
            <a:r>
              <a:rPr sz="1200" spc="-5" dirty="0">
                <a:latin typeface="Times New Roman"/>
                <a:cs typeface="Times New Roman"/>
              </a:rPr>
              <a:t>coloro che </a:t>
            </a:r>
            <a:r>
              <a:rPr sz="1200" dirty="0">
                <a:latin typeface="Times New Roman"/>
                <a:cs typeface="Times New Roman"/>
              </a:rPr>
              <a:t>sono in cammino </a:t>
            </a:r>
            <a:r>
              <a:rPr sz="1200" spc="-5" dirty="0">
                <a:latin typeface="Times New Roman"/>
                <a:cs typeface="Times New Roman"/>
              </a:rPr>
              <a:t>verso l’interno, anche per quelli </a:t>
            </a:r>
            <a:r>
              <a:rPr sz="1200" dirty="0">
                <a:latin typeface="Times New Roman"/>
                <a:cs typeface="Times New Roman"/>
              </a:rPr>
              <a:t>che non </a:t>
            </a:r>
            <a:r>
              <a:rPr sz="1200" spc="-5" dirty="0">
                <a:latin typeface="Times New Roman"/>
                <a:cs typeface="Times New Roman"/>
              </a:rPr>
              <a:t>inizieranno l’ascensione al </a:t>
            </a:r>
            <a:r>
              <a:rPr sz="1200" dirty="0">
                <a:latin typeface="Times New Roman"/>
                <a:cs typeface="Times New Roman"/>
              </a:rPr>
              <a:t>Paradiso prima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epoche  </a:t>
            </a:r>
            <a:r>
              <a:rPr sz="1200" spc="-5" dirty="0">
                <a:latin typeface="Times New Roman"/>
                <a:cs typeface="Times New Roman"/>
              </a:rPr>
              <a:t>dell’eterno </a:t>
            </a:r>
            <a:r>
              <a:rPr sz="1200" dirty="0">
                <a:latin typeface="Times New Roman"/>
                <a:cs typeface="Times New Roman"/>
              </a:rPr>
              <a:t>futuro.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>
              <a:lnSpc>
                <a:spcPct val="100000"/>
              </a:lnSpc>
              <a:spcBef>
                <a:spcPts val="5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4. Il Paradiso Periferico</a:t>
            </a:r>
            <a:endParaRPr sz="1600">
              <a:latin typeface="Times New Roman"/>
              <a:cs typeface="Times New Roman"/>
            </a:endParaRPr>
          </a:p>
          <a:p>
            <a:pPr marL="63500">
              <a:lnSpc>
                <a:spcPts val="1410"/>
              </a:lnSpc>
              <a:spcBef>
                <a:spcPts val="131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(121.2) 11:4.1 </a:t>
            </a:r>
            <a:r>
              <a:rPr sz="1200" spc="-10" dirty="0">
                <a:latin typeface="Times New Roman"/>
                <a:cs typeface="Times New Roman"/>
              </a:rPr>
              <a:t>L’Isola </a:t>
            </a:r>
            <a:r>
              <a:rPr sz="1200" dirty="0">
                <a:latin typeface="Times New Roman"/>
                <a:cs typeface="Times New Roman"/>
              </a:rPr>
              <a:t>centrale </a:t>
            </a:r>
            <a:r>
              <a:rPr sz="1200" spc="-5" dirty="0">
                <a:latin typeface="Times New Roman"/>
                <a:cs typeface="Times New Roman"/>
              </a:rPr>
              <a:t>finisce bruscamente alla sua periferia, </a:t>
            </a:r>
            <a:r>
              <a:rPr sz="1200" spc="5" dirty="0">
                <a:latin typeface="Times New Roman"/>
                <a:cs typeface="Times New Roman"/>
              </a:rPr>
              <a:t>ma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sue dimensioni sono così </a:t>
            </a:r>
            <a:r>
              <a:rPr sz="1200" dirty="0">
                <a:latin typeface="Times New Roman"/>
                <a:cs typeface="Times New Roman"/>
              </a:rPr>
              <a:t>enormi che </a:t>
            </a:r>
            <a:r>
              <a:rPr sz="1200" spc="-5" dirty="0">
                <a:latin typeface="Times New Roman"/>
                <a:cs typeface="Times New Roman"/>
              </a:rPr>
              <a:t>questo</a:t>
            </a:r>
            <a:r>
              <a:rPr sz="1200" spc="-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angolo</a:t>
            </a:r>
            <a:endParaRPr sz="1200">
              <a:latin typeface="Times New Roman"/>
              <a:cs typeface="Times New Roman"/>
            </a:endParaRPr>
          </a:p>
          <a:p>
            <a:pPr marL="63500" marR="55880">
              <a:lnSpc>
                <a:spcPts val="1380"/>
              </a:lnSpc>
              <a:spcBef>
                <a:spcPts val="70"/>
              </a:spcBef>
            </a:pPr>
            <a:r>
              <a:rPr sz="1200" spc="-5" dirty="0">
                <a:latin typeface="Times New Roman"/>
                <a:cs typeface="Times New Roman"/>
              </a:rPr>
              <a:t>terminale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relativamente indiscernibile all’interno </a:t>
            </a:r>
            <a:r>
              <a:rPr sz="1200" dirty="0">
                <a:latin typeface="Times New Roman"/>
                <a:cs typeface="Times New Roman"/>
              </a:rPr>
              <a:t>di una </a:t>
            </a:r>
            <a:r>
              <a:rPr sz="1200" spc="-5" dirty="0">
                <a:latin typeface="Times New Roman"/>
                <a:cs typeface="Times New Roman"/>
              </a:rPr>
              <a:t>qualsiasi </a:t>
            </a:r>
            <a:r>
              <a:rPr sz="1200" dirty="0">
                <a:latin typeface="Times New Roman"/>
                <a:cs typeface="Times New Roman"/>
              </a:rPr>
              <a:t>area </a:t>
            </a:r>
            <a:r>
              <a:rPr sz="1200" spc="-5" dirty="0">
                <a:latin typeface="Times New Roman"/>
                <a:cs typeface="Times New Roman"/>
              </a:rPr>
              <a:t>circoscritta.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superficie periferica </a:t>
            </a:r>
            <a:r>
              <a:rPr sz="1200" dirty="0">
                <a:latin typeface="Times New Roman"/>
                <a:cs typeface="Times New Roman"/>
              </a:rPr>
              <a:t>del Paradiso è occupata  in </a:t>
            </a:r>
            <a:r>
              <a:rPr sz="1200" spc="-5" dirty="0">
                <a:latin typeface="Times New Roman"/>
                <a:cs typeface="Times New Roman"/>
              </a:rPr>
              <a:t>parte dai </a:t>
            </a:r>
            <a:r>
              <a:rPr sz="1200" dirty="0">
                <a:latin typeface="Times New Roman"/>
                <a:cs typeface="Times New Roman"/>
              </a:rPr>
              <a:t>campi </a:t>
            </a:r>
            <a:r>
              <a:rPr sz="1200" spc="-5" dirty="0">
                <a:latin typeface="Times New Roman"/>
                <a:cs typeface="Times New Roman"/>
              </a:rPr>
              <a:t>d’arrivo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partenza dei </a:t>
            </a:r>
            <a:r>
              <a:rPr sz="1200" dirty="0">
                <a:latin typeface="Times New Roman"/>
                <a:cs typeface="Times New Roman"/>
              </a:rPr>
              <a:t>vari </a:t>
            </a:r>
            <a:r>
              <a:rPr sz="1200" spc="-5" dirty="0">
                <a:latin typeface="Times New Roman"/>
                <a:cs typeface="Times New Roman"/>
              </a:rPr>
              <a:t>gruppi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personalità spirituali. </a:t>
            </a:r>
            <a:r>
              <a:rPr sz="1200" dirty="0">
                <a:latin typeface="Times New Roman"/>
                <a:cs typeface="Times New Roman"/>
              </a:rPr>
              <a:t>Poiché le </a:t>
            </a:r>
            <a:r>
              <a:rPr sz="1200" spc="5" dirty="0">
                <a:latin typeface="Times New Roman"/>
                <a:cs typeface="Times New Roman"/>
              </a:rPr>
              <a:t>zone </a:t>
            </a:r>
            <a:r>
              <a:rPr sz="1200" spc="-5" dirty="0">
                <a:latin typeface="Times New Roman"/>
                <a:cs typeface="Times New Roman"/>
              </a:rPr>
              <a:t>dello </a:t>
            </a:r>
            <a:r>
              <a:rPr sz="1200" dirty="0">
                <a:latin typeface="Times New Roman"/>
                <a:cs typeface="Times New Roman"/>
              </a:rPr>
              <a:t>spazio non </a:t>
            </a:r>
            <a:r>
              <a:rPr sz="1200" spc="-5" dirty="0">
                <a:latin typeface="Times New Roman"/>
                <a:cs typeface="Times New Roman"/>
              </a:rPr>
              <a:t>penetrato giungono 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ridosso della periferia, </a:t>
            </a:r>
            <a:r>
              <a:rPr sz="1200" dirty="0">
                <a:latin typeface="Times New Roman"/>
                <a:cs typeface="Times New Roman"/>
              </a:rPr>
              <a:t>tutti i </a:t>
            </a:r>
            <a:r>
              <a:rPr sz="1200" spc="-5" dirty="0">
                <a:latin typeface="Times New Roman"/>
                <a:cs typeface="Times New Roman"/>
              </a:rPr>
              <a:t>trasporti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personalità aventi per destinazione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Paradiso atterrano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queste regioni. Né </a:t>
            </a:r>
            <a:r>
              <a:rPr sz="1200" dirty="0">
                <a:latin typeface="Times New Roman"/>
                <a:cs typeface="Times New Roman"/>
              </a:rPr>
              <a:t>il Paradiso  </a:t>
            </a:r>
            <a:r>
              <a:rPr sz="1200" spc="-5" dirty="0">
                <a:latin typeface="Times New Roman"/>
                <a:cs typeface="Times New Roman"/>
              </a:rPr>
              <a:t>superiore </a:t>
            </a:r>
            <a:r>
              <a:rPr sz="1200" dirty="0">
                <a:latin typeface="Times New Roman"/>
                <a:cs typeface="Times New Roman"/>
              </a:rPr>
              <a:t>né quello </a:t>
            </a:r>
            <a:r>
              <a:rPr sz="1200" spc="-5" dirty="0">
                <a:latin typeface="Times New Roman"/>
                <a:cs typeface="Times New Roman"/>
              </a:rPr>
              <a:t>inferiore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avvicinabili </a:t>
            </a:r>
            <a:r>
              <a:rPr sz="1200" dirty="0">
                <a:latin typeface="Times New Roman"/>
                <a:cs typeface="Times New Roman"/>
              </a:rPr>
              <a:t>dai </a:t>
            </a:r>
            <a:r>
              <a:rPr sz="1200" spc="-5" dirty="0">
                <a:latin typeface="Times New Roman"/>
                <a:cs typeface="Times New Roman"/>
              </a:rPr>
              <a:t>supernafini trasportatori </a:t>
            </a:r>
            <a:r>
              <a:rPr sz="1200" dirty="0">
                <a:latin typeface="Times New Roman"/>
                <a:cs typeface="Times New Roman"/>
              </a:rPr>
              <a:t>o da </a:t>
            </a:r>
            <a:r>
              <a:rPr sz="1200" spc="-5" dirty="0">
                <a:latin typeface="Times New Roman"/>
                <a:cs typeface="Times New Roman"/>
              </a:rPr>
              <a:t>altri </a:t>
            </a:r>
            <a:r>
              <a:rPr sz="1200" dirty="0">
                <a:latin typeface="Times New Roman"/>
                <a:cs typeface="Times New Roman"/>
              </a:rPr>
              <a:t>tipi di </a:t>
            </a:r>
            <a:r>
              <a:rPr sz="1200" spc="-5" dirty="0">
                <a:latin typeface="Times New Roman"/>
                <a:cs typeface="Times New Roman"/>
              </a:rPr>
              <a:t>attraversatori dello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spazio.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9842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(121.3) 11:4.2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Sette </a:t>
            </a:r>
            <a:r>
              <a:rPr sz="1200" dirty="0">
                <a:latin typeface="Times New Roman"/>
                <a:cs typeface="Times New Roman"/>
              </a:rPr>
              <a:t>Spiriti </a:t>
            </a:r>
            <a:r>
              <a:rPr sz="1200" spc="-5" dirty="0">
                <a:latin typeface="Times New Roman"/>
                <a:cs typeface="Times New Roman"/>
              </a:rPr>
              <a:t>Maestri </a:t>
            </a:r>
            <a:r>
              <a:rPr sz="1200" dirty="0">
                <a:latin typeface="Times New Roman"/>
                <a:cs typeface="Times New Roman"/>
              </a:rPr>
              <a:t>hanno le loro sedi </a:t>
            </a:r>
            <a:r>
              <a:rPr sz="1200" spc="-5" dirty="0">
                <a:latin typeface="Times New Roman"/>
                <a:cs typeface="Times New Roman"/>
              </a:rPr>
              <a:t>personali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potere </a:t>
            </a:r>
            <a:r>
              <a:rPr sz="1200" dirty="0">
                <a:latin typeface="Times New Roman"/>
                <a:cs typeface="Times New Roman"/>
              </a:rPr>
              <a:t>e d’autorità </a:t>
            </a:r>
            <a:r>
              <a:rPr sz="1200" spc="-5" dirty="0">
                <a:latin typeface="Times New Roman"/>
                <a:cs typeface="Times New Roman"/>
              </a:rPr>
              <a:t>sulle sette sfere </a:t>
            </a:r>
            <a:r>
              <a:rPr sz="1200" dirty="0">
                <a:latin typeface="Times New Roman"/>
                <a:cs typeface="Times New Roman"/>
              </a:rPr>
              <a:t>dello Spirito, </a:t>
            </a:r>
            <a:r>
              <a:rPr sz="1200" spc="-5" dirty="0">
                <a:latin typeface="Times New Roman"/>
                <a:cs typeface="Times New Roman"/>
              </a:rPr>
              <a:t>che circolano  attorno al Paradiso nello </a:t>
            </a:r>
            <a:r>
              <a:rPr sz="1200" dirty="0">
                <a:latin typeface="Times New Roman"/>
                <a:cs typeface="Times New Roman"/>
              </a:rPr>
              <a:t>spazio tra i </a:t>
            </a:r>
            <a:r>
              <a:rPr sz="1200" spc="-5" dirty="0">
                <a:latin typeface="Times New Roman"/>
                <a:cs typeface="Times New Roman"/>
              </a:rPr>
              <a:t>globi </a:t>
            </a:r>
            <a:r>
              <a:rPr sz="1200" dirty="0">
                <a:latin typeface="Times New Roman"/>
                <a:cs typeface="Times New Roman"/>
              </a:rPr>
              <a:t>splendenti </a:t>
            </a:r>
            <a:r>
              <a:rPr sz="1200" spc="-5" dirty="0">
                <a:latin typeface="Times New Roman"/>
                <a:cs typeface="Times New Roman"/>
              </a:rPr>
              <a:t>del Figlio 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circuito interno dei </a:t>
            </a:r>
            <a:r>
              <a:rPr sz="1200" dirty="0">
                <a:latin typeface="Times New Roman"/>
                <a:cs typeface="Times New Roman"/>
              </a:rPr>
              <a:t>mondi di </a:t>
            </a:r>
            <a:r>
              <a:rPr sz="1200" spc="-5" dirty="0">
                <a:latin typeface="Times New Roman"/>
                <a:cs typeface="Times New Roman"/>
              </a:rPr>
              <a:t>Havona,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essi </a:t>
            </a:r>
            <a:r>
              <a:rPr sz="1200" dirty="0">
                <a:latin typeface="Times New Roman"/>
                <a:cs typeface="Times New Roman"/>
              </a:rPr>
              <a:t>mantengono una  </a:t>
            </a:r>
            <a:r>
              <a:rPr sz="1200" spc="-5" dirty="0">
                <a:latin typeface="Times New Roman"/>
                <a:cs typeface="Times New Roman"/>
              </a:rPr>
              <a:t>sede focale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forza </a:t>
            </a:r>
            <a:r>
              <a:rPr sz="1200" dirty="0">
                <a:latin typeface="Times New Roman"/>
                <a:cs typeface="Times New Roman"/>
              </a:rPr>
              <a:t>sulla </a:t>
            </a:r>
            <a:r>
              <a:rPr sz="1200" spc="-5" dirty="0">
                <a:latin typeface="Times New Roman"/>
                <a:cs typeface="Times New Roman"/>
              </a:rPr>
              <a:t>periferia del </a:t>
            </a:r>
            <a:r>
              <a:rPr sz="1200" dirty="0">
                <a:latin typeface="Times New Roman"/>
                <a:cs typeface="Times New Roman"/>
              </a:rPr>
              <a:t>Paradiso.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questo luogo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presenze lentamente circolanti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Sette Direttori </a:t>
            </a:r>
            <a:r>
              <a:rPr sz="1200" spc="5" dirty="0">
                <a:latin typeface="Times New Roman"/>
                <a:cs typeface="Times New Roman"/>
              </a:rPr>
              <a:t>Supremi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21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211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234680" cy="39598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325755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Potere indicano </a:t>
            </a:r>
            <a:r>
              <a:rPr sz="1200" dirty="0">
                <a:latin typeface="Times New Roman"/>
                <a:cs typeface="Times New Roman"/>
              </a:rPr>
              <a:t>la posizione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sette stazioni di emissione di </a:t>
            </a:r>
            <a:r>
              <a:rPr sz="1200" spc="-5" dirty="0">
                <a:latin typeface="Times New Roman"/>
                <a:cs typeface="Times New Roman"/>
              </a:rPr>
              <a:t>certe </a:t>
            </a:r>
            <a:r>
              <a:rPr sz="1200" dirty="0">
                <a:latin typeface="Times New Roman"/>
                <a:cs typeface="Times New Roman"/>
              </a:rPr>
              <a:t>energie </a:t>
            </a:r>
            <a:r>
              <a:rPr sz="1200" spc="-5" dirty="0">
                <a:latin typeface="Times New Roman"/>
                <a:cs typeface="Times New Roman"/>
              </a:rPr>
              <a:t>del Paradiso proiettate come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lampo verso </a:t>
            </a:r>
            <a:r>
              <a:rPr sz="1200" dirty="0">
                <a:latin typeface="Times New Roman"/>
                <a:cs typeface="Times New Roman"/>
              </a:rPr>
              <a:t>i sette  </a:t>
            </a:r>
            <a:r>
              <a:rPr sz="1200" spc="-5" dirty="0">
                <a:latin typeface="Times New Roman"/>
                <a:cs typeface="Times New Roman"/>
              </a:rPr>
              <a:t>Superuniversi.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812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(121.4) 11:4.3 </a:t>
            </a:r>
            <a:r>
              <a:rPr sz="1200" dirty="0">
                <a:latin typeface="Times New Roman"/>
                <a:cs typeface="Times New Roman"/>
              </a:rPr>
              <a:t>Qui, </a:t>
            </a:r>
            <a:r>
              <a:rPr sz="1200" spc="-5" dirty="0">
                <a:latin typeface="Times New Roman"/>
                <a:cs typeface="Times New Roman"/>
              </a:rPr>
              <a:t>sul Paradiso periferico, </a:t>
            </a:r>
            <a:r>
              <a:rPr sz="1200" dirty="0">
                <a:latin typeface="Times New Roman"/>
                <a:cs typeface="Times New Roman"/>
              </a:rPr>
              <a:t>vi sono le enormi </a:t>
            </a:r>
            <a:r>
              <a:rPr sz="1200" spc="-5" dirty="0">
                <a:latin typeface="Times New Roman"/>
                <a:cs typeface="Times New Roman"/>
              </a:rPr>
              <a:t>aree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esposizione </a:t>
            </a:r>
            <a:r>
              <a:rPr sz="1200" dirty="0">
                <a:latin typeface="Times New Roman"/>
                <a:cs typeface="Times New Roman"/>
              </a:rPr>
              <a:t>storica e profetica </a:t>
            </a:r>
            <a:r>
              <a:rPr sz="1200" spc="-5" dirty="0">
                <a:latin typeface="Times New Roman"/>
                <a:cs typeface="Times New Roman"/>
              </a:rPr>
              <a:t>assegnate ai Figli Creatori </a:t>
            </a:r>
            <a:r>
              <a:rPr sz="1200" dirty="0">
                <a:latin typeface="Times New Roman"/>
                <a:cs typeface="Times New Roman"/>
              </a:rPr>
              <a:t>e dedicate  </a:t>
            </a:r>
            <a:r>
              <a:rPr sz="1200" spc="-5" dirty="0">
                <a:latin typeface="Times New Roman"/>
                <a:cs typeface="Times New Roman"/>
              </a:rPr>
              <a:t>agli </a:t>
            </a:r>
            <a:r>
              <a:rPr sz="1200" dirty="0">
                <a:latin typeface="Times New Roman"/>
                <a:cs typeface="Times New Roman"/>
              </a:rPr>
              <a:t>Universi </a:t>
            </a:r>
            <a:r>
              <a:rPr sz="1200" spc="-5" dirty="0">
                <a:latin typeface="Times New Roman"/>
                <a:cs typeface="Times New Roman"/>
              </a:rPr>
              <a:t>locali del </a:t>
            </a:r>
            <a:r>
              <a:rPr sz="1200" dirty="0">
                <a:latin typeface="Times New Roman"/>
                <a:cs typeface="Times New Roman"/>
              </a:rPr>
              <a:t>tempo e </a:t>
            </a:r>
            <a:r>
              <a:rPr sz="1200" spc="-5" dirty="0">
                <a:latin typeface="Times New Roman"/>
                <a:cs typeface="Times New Roman"/>
              </a:rPr>
              <a:t>dello </a:t>
            </a:r>
            <a:r>
              <a:rPr sz="1200" dirty="0">
                <a:latin typeface="Times New Roman"/>
                <a:cs typeface="Times New Roman"/>
              </a:rPr>
              <a:t>spazio. </a:t>
            </a:r>
            <a:r>
              <a:rPr sz="1200" spc="-5" dirty="0">
                <a:latin typeface="Times New Roman"/>
                <a:cs typeface="Times New Roman"/>
              </a:rPr>
              <a:t>Troviamo esattamente </a:t>
            </a:r>
            <a:r>
              <a:rPr sz="1200" dirty="0">
                <a:latin typeface="Times New Roman"/>
                <a:cs typeface="Times New Roman"/>
              </a:rPr>
              <a:t>settemila </a:t>
            </a:r>
            <a:r>
              <a:rPr sz="1200" spc="-5" dirty="0">
                <a:latin typeface="Times New Roman"/>
                <a:cs typeface="Times New Roman"/>
              </a:rPr>
              <a:t>miliardi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questi </a:t>
            </a:r>
            <a:r>
              <a:rPr sz="1200" dirty="0">
                <a:latin typeface="Times New Roman"/>
                <a:cs typeface="Times New Roman"/>
              </a:rPr>
              <a:t>spazi storici </a:t>
            </a:r>
            <a:r>
              <a:rPr sz="1200" spc="-5" dirty="0">
                <a:latin typeface="Times New Roman"/>
                <a:cs typeface="Times New Roman"/>
              </a:rPr>
              <a:t>già allestiti </a:t>
            </a:r>
            <a:r>
              <a:rPr sz="1200" dirty="0">
                <a:latin typeface="Times New Roman"/>
                <a:cs typeface="Times New Roman"/>
              </a:rPr>
              <a:t>o di </a:t>
            </a:r>
            <a:r>
              <a:rPr sz="1200" spc="-5" dirty="0">
                <a:latin typeface="Times New Roman"/>
                <a:cs typeface="Times New Roman"/>
              </a:rPr>
              <a:t>riserva, 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l’intera esposizione occupa soltanto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quattro per cento </a:t>
            </a:r>
            <a:r>
              <a:rPr sz="1200" dirty="0">
                <a:latin typeface="Times New Roman"/>
                <a:cs typeface="Times New Roman"/>
              </a:rPr>
              <a:t>circa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parte di </a:t>
            </a:r>
            <a:r>
              <a:rPr sz="1200" spc="-5" dirty="0">
                <a:latin typeface="Times New Roman"/>
                <a:cs typeface="Times New Roman"/>
              </a:rPr>
              <a:t>area periferica destinata </a:t>
            </a:r>
            <a:r>
              <a:rPr sz="1200" dirty="0">
                <a:latin typeface="Times New Roman"/>
                <a:cs typeface="Times New Roman"/>
              </a:rPr>
              <a:t>a tale scopo. </a:t>
            </a:r>
            <a:r>
              <a:rPr sz="1200" spc="-5" dirty="0">
                <a:latin typeface="Times New Roman"/>
                <a:cs typeface="Times New Roman"/>
              </a:rPr>
              <a:t>Noi </a:t>
            </a:r>
            <a:r>
              <a:rPr sz="1200" dirty="0">
                <a:latin typeface="Times New Roman"/>
                <a:cs typeface="Times New Roman"/>
              </a:rPr>
              <a:t>ne  </a:t>
            </a:r>
            <a:r>
              <a:rPr sz="1200" spc="-5" dirty="0">
                <a:latin typeface="Times New Roman"/>
                <a:cs typeface="Times New Roman"/>
              </a:rPr>
              <a:t>desumiamo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queste </a:t>
            </a:r>
            <a:r>
              <a:rPr sz="1200" dirty="0">
                <a:latin typeface="Times New Roman"/>
                <a:cs typeface="Times New Roman"/>
              </a:rPr>
              <a:t>vaste riserve </a:t>
            </a:r>
            <a:r>
              <a:rPr sz="1200" spc="-5" dirty="0">
                <a:latin typeface="Times New Roman"/>
                <a:cs typeface="Times New Roman"/>
              </a:rPr>
              <a:t>appartengano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creazioni che saranno situate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giorno </a:t>
            </a:r>
            <a:r>
              <a:rPr sz="1200" dirty="0">
                <a:latin typeface="Times New Roman"/>
                <a:cs typeface="Times New Roman"/>
              </a:rPr>
              <a:t>oltre i confini dei </a:t>
            </a:r>
            <a:r>
              <a:rPr sz="1200" spc="-5" dirty="0">
                <a:latin typeface="Times New Roman"/>
                <a:cs typeface="Times New Roman"/>
              </a:rPr>
              <a:t>sette Superuniversi  attualmente conosciuti </a:t>
            </a:r>
            <a:r>
              <a:rPr sz="1200" dirty="0">
                <a:latin typeface="Times New Roman"/>
                <a:cs typeface="Times New Roman"/>
              </a:rPr>
              <a:t>ed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abitati.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88900" marR="10922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(121.5) 11:4.4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porzione di </a:t>
            </a:r>
            <a:r>
              <a:rPr sz="1200" spc="-5" dirty="0">
                <a:latin typeface="Times New Roman"/>
                <a:cs typeface="Times New Roman"/>
              </a:rPr>
              <a:t>Paradiso </a:t>
            </a:r>
            <a:r>
              <a:rPr sz="1200" dirty="0">
                <a:latin typeface="Times New Roman"/>
                <a:cs typeface="Times New Roman"/>
              </a:rPr>
              <a:t>che è stata </a:t>
            </a:r>
            <a:r>
              <a:rPr sz="1200" spc="-5" dirty="0">
                <a:latin typeface="Times New Roman"/>
                <a:cs typeface="Times New Roman"/>
              </a:rPr>
              <a:t>assegnata ad uso degli </a:t>
            </a:r>
            <a:r>
              <a:rPr sz="1200" dirty="0">
                <a:latin typeface="Times New Roman"/>
                <a:cs typeface="Times New Roman"/>
              </a:rPr>
              <a:t>Universi </a:t>
            </a:r>
            <a:r>
              <a:rPr sz="1200" spc="-5" dirty="0">
                <a:latin typeface="Times New Roman"/>
                <a:cs typeface="Times New Roman"/>
              </a:rPr>
              <a:t>esistenti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occupata </a:t>
            </a:r>
            <a:r>
              <a:rPr sz="1200" dirty="0">
                <a:latin typeface="Times New Roman"/>
                <a:cs typeface="Times New Roman"/>
              </a:rPr>
              <a:t>solo dall’uno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quattro </a:t>
            </a:r>
            <a:r>
              <a:rPr sz="1200" spc="-5" dirty="0">
                <a:latin typeface="Times New Roman"/>
                <a:cs typeface="Times New Roman"/>
              </a:rPr>
              <a:t>per cento,  mentre l’area riservata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questa attività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almeno </a:t>
            </a:r>
            <a:r>
              <a:rPr sz="1200" spc="5" dirty="0">
                <a:latin typeface="Times New Roman"/>
                <a:cs typeface="Times New Roman"/>
              </a:rPr>
              <a:t>un </a:t>
            </a:r>
            <a:r>
              <a:rPr sz="1200" dirty="0">
                <a:latin typeface="Times New Roman"/>
                <a:cs typeface="Times New Roman"/>
              </a:rPr>
              <a:t>milione di volte </a:t>
            </a:r>
            <a:r>
              <a:rPr sz="1200" spc="-5" dirty="0">
                <a:latin typeface="Times New Roman"/>
                <a:cs typeface="Times New Roman"/>
              </a:rPr>
              <a:t>quella effettivamente necessaria </a:t>
            </a:r>
            <a:r>
              <a:rPr sz="1200" dirty="0">
                <a:latin typeface="Times New Roman"/>
                <a:cs typeface="Times New Roman"/>
              </a:rPr>
              <a:t>a tal </a:t>
            </a:r>
            <a:r>
              <a:rPr sz="1200" spc="-5" dirty="0">
                <a:latin typeface="Times New Roman"/>
                <a:cs typeface="Times New Roman"/>
              </a:rPr>
              <a:t>fine.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Paradiso è  </a:t>
            </a:r>
            <a:r>
              <a:rPr sz="1200" spc="-5" dirty="0">
                <a:latin typeface="Times New Roman"/>
                <a:cs typeface="Times New Roman"/>
              </a:rPr>
              <a:t>abbastanza grande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accogliere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attività </a:t>
            </a:r>
            <a:r>
              <a:rPr sz="1200" dirty="0">
                <a:latin typeface="Times New Roman"/>
                <a:cs typeface="Times New Roman"/>
              </a:rPr>
              <a:t>di una </a:t>
            </a:r>
            <a:r>
              <a:rPr sz="1200" spc="-5" dirty="0">
                <a:latin typeface="Times New Roman"/>
                <a:cs typeface="Times New Roman"/>
              </a:rPr>
              <a:t>creazione quasi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infinita.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7780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(121.6) 11:4.5 </a:t>
            </a:r>
            <a:r>
              <a:rPr sz="1200" spc="-5" dirty="0">
                <a:latin typeface="Times New Roman"/>
                <a:cs typeface="Times New Roman"/>
              </a:rPr>
              <a:t>Ma ogni ulteriore tentativo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farvi </a:t>
            </a:r>
            <a:r>
              <a:rPr sz="1200" dirty="0">
                <a:latin typeface="Times New Roman"/>
                <a:cs typeface="Times New Roman"/>
              </a:rPr>
              <a:t>visualizzare le </a:t>
            </a:r>
            <a:r>
              <a:rPr sz="1200" spc="-5" dirty="0">
                <a:latin typeface="Times New Roman"/>
                <a:cs typeface="Times New Roman"/>
              </a:rPr>
              <a:t>glorie </a:t>
            </a:r>
            <a:r>
              <a:rPr sz="1200" dirty="0">
                <a:latin typeface="Times New Roman"/>
                <a:cs typeface="Times New Roman"/>
              </a:rPr>
              <a:t>del Paradiso </a:t>
            </a:r>
            <a:r>
              <a:rPr sz="1200" spc="-5" dirty="0">
                <a:latin typeface="Times New Roman"/>
                <a:cs typeface="Times New Roman"/>
              </a:rPr>
              <a:t>sarebbe inutile. Voi dovete aspettare, ed ascendere  mentre aspettate, perché </a:t>
            </a:r>
            <a:r>
              <a:rPr sz="1200" spc="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verità “l’occhio </a:t>
            </a:r>
            <a:r>
              <a:rPr sz="1200" dirty="0">
                <a:latin typeface="Times New Roman"/>
                <a:cs typeface="Times New Roman"/>
              </a:rPr>
              <a:t>non ha visto, né </a:t>
            </a:r>
            <a:r>
              <a:rPr sz="1200" spc="-5" dirty="0">
                <a:latin typeface="Times New Roman"/>
                <a:cs typeface="Times New Roman"/>
              </a:rPr>
              <a:t>l’orecchio </a:t>
            </a:r>
            <a:r>
              <a:rPr sz="1200" spc="5" dirty="0">
                <a:latin typeface="Times New Roman"/>
                <a:cs typeface="Times New Roman"/>
              </a:rPr>
              <a:t>ha </a:t>
            </a:r>
            <a:r>
              <a:rPr sz="1200" dirty="0">
                <a:latin typeface="Times New Roman"/>
                <a:cs typeface="Times New Roman"/>
              </a:rPr>
              <a:t>udito, né la </a:t>
            </a:r>
            <a:r>
              <a:rPr sz="1200" spc="-5" dirty="0">
                <a:latin typeface="Times New Roman"/>
                <a:cs typeface="Times New Roman"/>
              </a:rPr>
              <a:t>mente dell’uomo mortale </a:t>
            </a:r>
            <a:r>
              <a:rPr sz="1200" dirty="0">
                <a:latin typeface="Times New Roman"/>
                <a:cs typeface="Times New Roman"/>
              </a:rPr>
              <a:t>ha immaginato le  </a:t>
            </a:r>
            <a:r>
              <a:rPr sz="1200" spc="-5" dirty="0">
                <a:latin typeface="Times New Roman"/>
                <a:cs typeface="Times New Roman"/>
              </a:rPr>
              <a:t>cose che </a:t>
            </a:r>
            <a:r>
              <a:rPr sz="1200" dirty="0">
                <a:latin typeface="Times New Roman"/>
                <a:cs typeface="Times New Roman"/>
              </a:rPr>
              <a:t>il Padre </a:t>
            </a:r>
            <a:r>
              <a:rPr sz="1200" spc="-5" dirty="0">
                <a:latin typeface="Times New Roman"/>
                <a:cs typeface="Times New Roman"/>
              </a:rPr>
              <a:t>Universale </a:t>
            </a:r>
            <a:r>
              <a:rPr sz="1200" dirty="0">
                <a:latin typeface="Times New Roman"/>
                <a:cs typeface="Times New Roman"/>
              </a:rPr>
              <a:t>ha </a:t>
            </a:r>
            <a:r>
              <a:rPr sz="1200" spc="-5" dirty="0">
                <a:latin typeface="Times New Roman"/>
                <a:cs typeface="Times New Roman"/>
              </a:rPr>
              <a:t>preparato </a:t>
            </a:r>
            <a:r>
              <a:rPr sz="1200" dirty="0">
                <a:latin typeface="Times New Roman"/>
                <a:cs typeface="Times New Roman"/>
              </a:rPr>
              <a:t>per coloro </a:t>
            </a:r>
            <a:r>
              <a:rPr sz="1200" spc="-5" dirty="0">
                <a:latin typeface="Times New Roman"/>
                <a:cs typeface="Times New Roman"/>
              </a:rPr>
              <a:t>che sopravvivono alla </a:t>
            </a:r>
            <a:r>
              <a:rPr sz="1200" dirty="0">
                <a:latin typeface="Times New Roman"/>
                <a:cs typeface="Times New Roman"/>
              </a:rPr>
              <a:t>vita </a:t>
            </a:r>
            <a:r>
              <a:rPr sz="1200" spc="-5" dirty="0">
                <a:latin typeface="Times New Roman"/>
                <a:cs typeface="Times New Roman"/>
              </a:rPr>
              <a:t>nella carne sui </a:t>
            </a:r>
            <a:r>
              <a:rPr sz="1200" dirty="0">
                <a:latin typeface="Times New Roman"/>
                <a:cs typeface="Times New Roman"/>
              </a:rPr>
              <a:t>mondi </a:t>
            </a:r>
            <a:r>
              <a:rPr sz="1200" spc="-5" dirty="0">
                <a:latin typeface="Times New Roman"/>
                <a:cs typeface="Times New Roman"/>
              </a:rPr>
              <a:t>del tempo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dello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spazio”.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100">
              <a:latin typeface="Times New Roman"/>
              <a:cs typeface="Times New Roman"/>
            </a:endParaRPr>
          </a:p>
          <a:p>
            <a:pPr marL="889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5. Il Paradiso Inferiore</a:t>
            </a:r>
            <a:endParaRPr sz="1600">
              <a:latin typeface="Times New Roman"/>
              <a:cs typeface="Times New Roman"/>
            </a:endParaRPr>
          </a:p>
          <a:p>
            <a:pPr marL="88900" marR="126364">
              <a:lnSpc>
                <a:spcPts val="1380"/>
              </a:lnSpc>
              <a:spcBef>
                <a:spcPts val="141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(122.1) 11:5.1 </a:t>
            </a:r>
            <a:r>
              <a:rPr sz="1200" spc="-5" dirty="0">
                <a:latin typeface="Times New Roman"/>
                <a:cs typeface="Times New Roman"/>
              </a:rPr>
              <a:t>Per quanto concerne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Paradiso inferiore, </a:t>
            </a:r>
            <a:r>
              <a:rPr sz="1200" dirty="0">
                <a:latin typeface="Times New Roman"/>
                <a:cs typeface="Times New Roman"/>
              </a:rPr>
              <a:t>noi </a:t>
            </a:r>
            <a:r>
              <a:rPr sz="1200" spc="-5" dirty="0">
                <a:latin typeface="Times New Roman"/>
                <a:cs typeface="Times New Roman"/>
              </a:rPr>
              <a:t>conosciamo </a:t>
            </a:r>
            <a:r>
              <a:rPr sz="1200" dirty="0">
                <a:latin typeface="Times New Roman"/>
                <a:cs typeface="Times New Roman"/>
              </a:rPr>
              <a:t>solo ciò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è rivelato; le personalità non vi </a:t>
            </a:r>
            <a:r>
              <a:rPr sz="1200" spc="-5" dirty="0">
                <a:latin typeface="Times New Roman"/>
                <a:cs typeface="Times New Roman"/>
              </a:rPr>
              <a:t>soggiornano. Esso  </a:t>
            </a:r>
            <a:r>
              <a:rPr sz="1200" dirty="0">
                <a:latin typeface="Times New Roman"/>
                <a:cs typeface="Times New Roman"/>
              </a:rPr>
              <a:t>non ha nulla a che fare con </a:t>
            </a:r>
            <a:r>
              <a:rPr sz="1200" spc="-5" dirty="0">
                <a:latin typeface="Times New Roman"/>
                <a:cs typeface="Times New Roman"/>
              </a:rPr>
              <a:t>gli affari delle </a:t>
            </a:r>
            <a:r>
              <a:rPr sz="1200" dirty="0">
                <a:latin typeface="Times New Roman"/>
                <a:cs typeface="Times New Roman"/>
              </a:rPr>
              <a:t>intelligenze </a:t>
            </a:r>
            <a:r>
              <a:rPr sz="1200" spc="-5" dirty="0">
                <a:latin typeface="Times New Roman"/>
                <a:cs typeface="Times New Roman"/>
              </a:rPr>
              <a:t>spirituali, </a:t>
            </a:r>
            <a:r>
              <a:rPr sz="1200" dirty="0">
                <a:latin typeface="Times New Roman"/>
                <a:cs typeface="Times New Roman"/>
              </a:rPr>
              <a:t>né vi opera </a:t>
            </a:r>
            <a:r>
              <a:rPr sz="1200" spc="-5" dirty="0">
                <a:latin typeface="Times New Roman"/>
                <a:cs typeface="Times New Roman"/>
              </a:rPr>
              <a:t>l’Assoluto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Deità. Noi siamo informati che </a:t>
            </a:r>
            <a:r>
              <a:rPr sz="1200" dirty="0">
                <a:latin typeface="Times New Roman"/>
                <a:cs typeface="Times New Roman"/>
              </a:rPr>
              <a:t>tutti i  </a:t>
            </a:r>
            <a:r>
              <a:rPr sz="1200" spc="-5" dirty="0">
                <a:latin typeface="Times New Roman"/>
                <a:cs typeface="Times New Roman"/>
              </a:rPr>
              <a:t>circuiti dell’energia </a:t>
            </a:r>
            <a:r>
              <a:rPr sz="1200" dirty="0">
                <a:latin typeface="Times New Roman"/>
                <a:cs typeface="Times New Roman"/>
              </a:rPr>
              <a:t>fisica 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forza </a:t>
            </a:r>
            <a:r>
              <a:rPr sz="1200" spc="-5" dirty="0">
                <a:latin typeface="Times New Roman"/>
                <a:cs typeface="Times New Roman"/>
              </a:rPr>
              <a:t>cosmica </a:t>
            </a:r>
            <a:r>
              <a:rPr sz="1200" dirty="0">
                <a:latin typeface="Times New Roman"/>
                <a:cs typeface="Times New Roman"/>
              </a:rPr>
              <a:t>hanno la </a:t>
            </a:r>
            <a:r>
              <a:rPr sz="1200" spc="-5" dirty="0">
                <a:latin typeface="Times New Roman"/>
                <a:cs typeface="Times New Roman"/>
              </a:rPr>
              <a:t>loro origine nel </a:t>
            </a:r>
            <a:r>
              <a:rPr sz="1200" dirty="0">
                <a:latin typeface="Times New Roman"/>
                <a:cs typeface="Times New Roman"/>
              </a:rPr>
              <a:t>Paradiso </a:t>
            </a:r>
            <a:r>
              <a:rPr sz="1200" spc="-5" dirty="0">
                <a:latin typeface="Times New Roman"/>
                <a:cs typeface="Times New Roman"/>
              </a:rPr>
              <a:t>inferiore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esso è </a:t>
            </a:r>
            <a:r>
              <a:rPr sz="1200" spc="-5" dirty="0">
                <a:latin typeface="Times New Roman"/>
                <a:cs typeface="Times New Roman"/>
              </a:rPr>
              <a:t>costituito </a:t>
            </a:r>
            <a:r>
              <a:rPr sz="1200" dirty="0">
                <a:latin typeface="Times New Roman"/>
                <a:cs typeface="Times New Roman"/>
              </a:rPr>
              <a:t>come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segue: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21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212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69909" cy="40741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520700" marR="93091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(122.2) 11:5.2 </a:t>
            </a:r>
            <a:r>
              <a:rPr sz="1200" dirty="0">
                <a:latin typeface="Times New Roman"/>
                <a:cs typeface="Times New Roman"/>
              </a:rPr>
              <a:t>1. </a:t>
            </a:r>
            <a:r>
              <a:rPr sz="1200" spc="-5" dirty="0">
                <a:latin typeface="Times New Roman"/>
                <a:cs typeface="Times New Roman"/>
              </a:rPr>
              <a:t>Immediatamente sotto l’ubicazione della Trinità, nella </a:t>
            </a:r>
            <a:r>
              <a:rPr sz="1200" dirty="0">
                <a:latin typeface="Times New Roman"/>
                <a:cs typeface="Times New Roman"/>
              </a:rPr>
              <a:t>parte </a:t>
            </a:r>
            <a:r>
              <a:rPr sz="1200" spc="-5" dirty="0">
                <a:latin typeface="Times New Roman"/>
                <a:cs typeface="Times New Roman"/>
              </a:rPr>
              <a:t>centrale del </a:t>
            </a:r>
            <a:r>
              <a:rPr sz="1200" dirty="0">
                <a:latin typeface="Times New Roman"/>
                <a:cs typeface="Times New Roman"/>
              </a:rPr>
              <a:t>Paradiso </a:t>
            </a:r>
            <a:r>
              <a:rPr sz="1200" spc="-5" dirty="0">
                <a:latin typeface="Times New Roman"/>
                <a:cs typeface="Times New Roman"/>
              </a:rPr>
              <a:t>inferiore, </a:t>
            </a:r>
            <a:r>
              <a:rPr sz="1200" dirty="0">
                <a:latin typeface="Times New Roman"/>
                <a:cs typeface="Times New Roman"/>
              </a:rPr>
              <a:t>c’è la  </a:t>
            </a:r>
            <a:r>
              <a:rPr sz="1200" spc="-5" dirty="0">
                <a:latin typeface="Times New Roman"/>
                <a:cs typeface="Times New Roman"/>
              </a:rPr>
              <a:t>sconosciuta </a:t>
            </a:r>
            <a:r>
              <a:rPr sz="1200" dirty="0">
                <a:latin typeface="Times New Roman"/>
                <a:cs typeface="Times New Roman"/>
              </a:rPr>
              <a:t>e non rivelata </a:t>
            </a:r>
            <a:r>
              <a:rPr sz="1200" spc="-5" dirty="0">
                <a:latin typeface="Times New Roman"/>
                <a:cs typeface="Times New Roman"/>
              </a:rPr>
              <a:t>Zona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dell’Infinità.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00">
              <a:latin typeface="Times New Roman"/>
              <a:cs typeface="Times New Roman"/>
            </a:endParaRPr>
          </a:p>
          <a:p>
            <a:pPr marL="520700">
              <a:lnSpc>
                <a:spcPct val="1000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(122.3) 11:5.3 </a:t>
            </a:r>
            <a:r>
              <a:rPr sz="1200" dirty="0">
                <a:latin typeface="Times New Roman"/>
                <a:cs typeface="Times New Roman"/>
              </a:rPr>
              <a:t>2. </a:t>
            </a:r>
            <a:r>
              <a:rPr sz="1200" spc="-5" dirty="0">
                <a:latin typeface="Times New Roman"/>
                <a:cs typeface="Times New Roman"/>
              </a:rPr>
              <a:t>Questa Zona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immediatamente </a:t>
            </a:r>
            <a:r>
              <a:rPr sz="1200" dirty="0">
                <a:latin typeface="Times New Roman"/>
                <a:cs typeface="Times New Roman"/>
              </a:rPr>
              <a:t>circondata da un’area non</a:t>
            </a:r>
            <a:r>
              <a:rPr sz="1200" spc="-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denominata.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520700" marR="63055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(122.4) 11:5.4 </a:t>
            </a:r>
            <a:r>
              <a:rPr sz="1200" dirty="0">
                <a:latin typeface="Times New Roman"/>
                <a:cs typeface="Times New Roman"/>
              </a:rPr>
              <a:t>3. </a:t>
            </a:r>
            <a:r>
              <a:rPr sz="1200" spc="-5" dirty="0">
                <a:latin typeface="Times New Roman"/>
                <a:cs typeface="Times New Roman"/>
              </a:rPr>
              <a:t>Occupante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margini esterni della superficie </a:t>
            </a:r>
            <a:r>
              <a:rPr sz="1200" dirty="0">
                <a:latin typeface="Times New Roman"/>
                <a:cs typeface="Times New Roman"/>
              </a:rPr>
              <a:t>inferiore c’è una </a:t>
            </a:r>
            <a:r>
              <a:rPr sz="1200" spc="-5" dirty="0">
                <a:latin typeface="Times New Roman"/>
                <a:cs typeface="Times New Roman"/>
              </a:rPr>
              <a:t>regione che </a:t>
            </a:r>
            <a:r>
              <a:rPr sz="1200" spc="5" dirty="0">
                <a:latin typeface="Times New Roman"/>
                <a:cs typeface="Times New Roman"/>
              </a:rPr>
              <a:t>ha </a:t>
            </a:r>
            <a:r>
              <a:rPr sz="1200" spc="-5" dirty="0">
                <a:latin typeface="Times New Roman"/>
                <a:cs typeface="Times New Roman"/>
              </a:rPr>
              <a:t>principalmente </a:t>
            </a:r>
            <a:r>
              <a:rPr sz="1200" dirty="0">
                <a:latin typeface="Times New Roman"/>
                <a:cs typeface="Times New Roman"/>
              </a:rPr>
              <a:t>a che fare 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la potenza spaziale 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forza-energia. </a:t>
            </a:r>
            <a:r>
              <a:rPr sz="1200" spc="-1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attività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vasto </a:t>
            </a:r>
            <a:r>
              <a:rPr sz="1200" spc="-5" dirty="0">
                <a:latin typeface="Times New Roman"/>
                <a:cs typeface="Times New Roman"/>
              </a:rPr>
              <a:t>centro </a:t>
            </a:r>
            <a:r>
              <a:rPr sz="1200" dirty="0">
                <a:latin typeface="Times New Roman"/>
                <a:cs typeface="Times New Roman"/>
              </a:rPr>
              <a:t>di forza </a:t>
            </a:r>
            <a:r>
              <a:rPr sz="1200" spc="-5" dirty="0">
                <a:latin typeface="Times New Roman"/>
                <a:cs typeface="Times New Roman"/>
              </a:rPr>
              <a:t>ellittico </a:t>
            </a:r>
            <a:r>
              <a:rPr sz="1200" dirty="0">
                <a:latin typeface="Times New Roman"/>
                <a:cs typeface="Times New Roman"/>
              </a:rPr>
              <a:t>non sono  </a:t>
            </a:r>
            <a:r>
              <a:rPr sz="1200" spc="-5" dirty="0">
                <a:latin typeface="Times New Roman"/>
                <a:cs typeface="Times New Roman"/>
              </a:rPr>
              <a:t>identificabili </a:t>
            </a:r>
            <a:r>
              <a:rPr sz="1200" dirty="0">
                <a:latin typeface="Times New Roman"/>
                <a:cs typeface="Times New Roman"/>
              </a:rPr>
              <a:t>con le funzioni </a:t>
            </a:r>
            <a:r>
              <a:rPr sz="1200" spc="-5" dirty="0">
                <a:latin typeface="Times New Roman"/>
                <a:cs typeface="Times New Roman"/>
              </a:rPr>
              <a:t>conosciute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nessuna </a:t>
            </a:r>
            <a:r>
              <a:rPr sz="1200" dirty="0">
                <a:latin typeface="Times New Roman"/>
                <a:cs typeface="Times New Roman"/>
              </a:rPr>
              <a:t>triunità, ma il </a:t>
            </a:r>
            <a:r>
              <a:rPr sz="1200" spc="-5" dirty="0">
                <a:latin typeface="Times New Roman"/>
                <a:cs typeface="Times New Roman"/>
              </a:rPr>
              <a:t>carico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forza primordiale dello </a:t>
            </a:r>
            <a:r>
              <a:rPr sz="1200" dirty="0">
                <a:latin typeface="Times New Roman"/>
                <a:cs typeface="Times New Roman"/>
              </a:rPr>
              <a:t>spazio sembra  </a:t>
            </a:r>
            <a:r>
              <a:rPr sz="1200" spc="-5" dirty="0">
                <a:latin typeface="Times New Roman"/>
                <a:cs typeface="Times New Roman"/>
              </a:rPr>
              <a:t>essere focalizzato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quest’area. Questo </a:t>
            </a:r>
            <a:r>
              <a:rPr sz="1200" dirty="0">
                <a:latin typeface="Times New Roman"/>
                <a:cs typeface="Times New Roman"/>
              </a:rPr>
              <a:t>centro è costituito da </a:t>
            </a:r>
            <a:r>
              <a:rPr sz="1200" spc="-5" dirty="0">
                <a:latin typeface="Times New Roman"/>
                <a:cs typeface="Times New Roman"/>
              </a:rPr>
              <a:t>tre </a:t>
            </a:r>
            <a:r>
              <a:rPr sz="1200" dirty="0">
                <a:latin typeface="Times New Roman"/>
                <a:cs typeface="Times New Roman"/>
              </a:rPr>
              <a:t>zone </a:t>
            </a:r>
            <a:r>
              <a:rPr sz="1200" spc="-5" dirty="0">
                <a:latin typeface="Times New Roman"/>
                <a:cs typeface="Times New Roman"/>
              </a:rPr>
              <a:t>ellittiche concentriche: </a:t>
            </a:r>
            <a:r>
              <a:rPr sz="1200" dirty="0">
                <a:latin typeface="Times New Roman"/>
                <a:cs typeface="Times New Roman"/>
              </a:rPr>
              <a:t>quella più </a:t>
            </a:r>
            <a:r>
              <a:rPr sz="1200" spc="-5" dirty="0">
                <a:latin typeface="Times New Roman"/>
                <a:cs typeface="Times New Roman"/>
              </a:rPr>
              <a:t>interna </a:t>
            </a:r>
            <a:r>
              <a:rPr sz="1200" dirty="0">
                <a:latin typeface="Times New Roman"/>
                <a:cs typeface="Times New Roman"/>
              </a:rPr>
              <a:t>è il  punto </a:t>
            </a:r>
            <a:r>
              <a:rPr sz="1200" spc="-5" dirty="0">
                <a:latin typeface="Times New Roman"/>
                <a:cs typeface="Times New Roman"/>
              </a:rPr>
              <a:t>focale delle attività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forza-energia del </a:t>
            </a:r>
            <a:r>
              <a:rPr sz="1200" dirty="0">
                <a:latin typeface="Times New Roman"/>
                <a:cs typeface="Times New Roman"/>
              </a:rPr>
              <a:t>Paradiso </a:t>
            </a:r>
            <a:r>
              <a:rPr sz="1200" spc="-5" dirty="0">
                <a:latin typeface="Times New Roman"/>
                <a:cs typeface="Times New Roman"/>
              </a:rPr>
              <a:t>stesso; </a:t>
            </a:r>
            <a:r>
              <a:rPr sz="1200" dirty="0">
                <a:latin typeface="Times New Roman"/>
                <a:cs typeface="Times New Roman"/>
              </a:rPr>
              <a:t>quella più </a:t>
            </a:r>
            <a:r>
              <a:rPr sz="1200" spc="-5" dirty="0">
                <a:latin typeface="Times New Roman"/>
                <a:cs typeface="Times New Roman"/>
              </a:rPr>
              <a:t>esterna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identificata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le  funzioni </a:t>
            </a:r>
            <a:r>
              <a:rPr sz="1200" spc="-5" dirty="0">
                <a:latin typeface="Times New Roman"/>
                <a:cs typeface="Times New Roman"/>
              </a:rPr>
              <a:t>dell’Assoluto Non Qualificato, </a:t>
            </a:r>
            <a:r>
              <a:rPr sz="1200" dirty="0">
                <a:latin typeface="Times New Roman"/>
                <a:cs typeface="Times New Roman"/>
              </a:rPr>
              <a:t>ma non abbiamo </a:t>
            </a:r>
            <a:r>
              <a:rPr sz="1200" spc="-5" dirty="0">
                <a:latin typeface="Times New Roman"/>
                <a:cs typeface="Times New Roman"/>
              </a:rPr>
              <a:t>certezze </a:t>
            </a:r>
            <a:r>
              <a:rPr sz="1200" dirty="0">
                <a:latin typeface="Times New Roman"/>
                <a:cs typeface="Times New Roman"/>
              </a:rPr>
              <a:t>circa le funzioni </a:t>
            </a:r>
            <a:r>
              <a:rPr sz="1200" spc="-5" dirty="0">
                <a:latin typeface="Times New Roman"/>
                <a:cs typeface="Times New Roman"/>
              </a:rPr>
              <a:t>spaziali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zona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intermedia.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558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(122.5) 11:5.5 </a:t>
            </a:r>
            <a:r>
              <a:rPr sz="1200" i="1" spc="-5" dirty="0">
                <a:latin typeface="Times New Roman"/>
                <a:cs typeface="Times New Roman"/>
              </a:rPr>
              <a:t>La </a:t>
            </a:r>
            <a:r>
              <a:rPr sz="1200" i="1" dirty="0">
                <a:latin typeface="Times New Roman"/>
                <a:cs typeface="Times New Roman"/>
              </a:rPr>
              <a:t>zona </a:t>
            </a:r>
            <a:r>
              <a:rPr sz="1200" i="1" spc="-5" dirty="0">
                <a:latin typeface="Times New Roman"/>
                <a:cs typeface="Times New Roman"/>
              </a:rPr>
              <a:t>interna </a:t>
            </a:r>
            <a:r>
              <a:rPr sz="1200" dirty="0">
                <a:latin typeface="Times New Roman"/>
                <a:cs typeface="Times New Roman"/>
              </a:rPr>
              <a:t>di questo </a:t>
            </a:r>
            <a:r>
              <a:rPr sz="1200" spc="-5" dirty="0">
                <a:latin typeface="Times New Roman"/>
                <a:cs typeface="Times New Roman"/>
              </a:rPr>
              <a:t>centro </a:t>
            </a:r>
            <a:r>
              <a:rPr sz="1200" dirty="0">
                <a:latin typeface="Times New Roman"/>
                <a:cs typeface="Times New Roman"/>
              </a:rPr>
              <a:t>di forza </a:t>
            </a:r>
            <a:r>
              <a:rPr sz="1200" spc="-5" dirty="0">
                <a:latin typeface="Times New Roman"/>
                <a:cs typeface="Times New Roman"/>
              </a:rPr>
              <a:t>sembra agire </a:t>
            </a:r>
            <a:r>
              <a:rPr sz="1200" dirty="0">
                <a:latin typeface="Times New Roman"/>
                <a:cs typeface="Times New Roman"/>
              </a:rPr>
              <a:t>come un cuore </a:t>
            </a:r>
            <a:r>
              <a:rPr sz="1200" spc="-5" dirty="0">
                <a:latin typeface="Times New Roman"/>
                <a:cs typeface="Times New Roman"/>
              </a:rPr>
              <a:t>gigantesco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cui </a:t>
            </a:r>
            <a:r>
              <a:rPr sz="1200" dirty="0">
                <a:latin typeface="Times New Roman"/>
                <a:cs typeface="Times New Roman"/>
              </a:rPr>
              <a:t>pulsazioni </a:t>
            </a:r>
            <a:r>
              <a:rPr sz="1200" spc="-5" dirty="0">
                <a:latin typeface="Times New Roman"/>
                <a:cs typeface="Times New Roman"/>
              </a:rPr>
              <a:t>inviano correnti </a:t>
            </a:r>
            <a:r>
              <a:rPr sz="1200" dirty="0">
                <a:latin typeface="Times New Roman"/>
                <a:cs typeface="Times New Roman"/>
              </a:rPr>
              <a:t>sino </a:t>
            </a:r>
            <a:r>
              <a:rPr sz="1200" spc="-5" dirty="0">
                <a:latin typeface="Times New Roman"/>
                <a:cs typeface="Times New Roman"/>
              </a:rPr>
              <a:t>ai  confini estremi dello </a:t>
            </a:r>
            <a:r>
              <a:rPr sz="1200" dirty="0">
                <a:latin typeface="Times New Roman"/>
                <a:cs typeface="Times New Roman"/>
              </a:rPr>
              <a:t>spazio </a:t>
            </a:r>
            <a:r>
              <a:rPr sz="1200" spc="-5" dirty="0">
                <a:latin typeface="Times New Roman"/>
                <a:cs typeface="Times New Roman"/>
              </a:rPr>
              <a:t>fisico. Essa dirige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modifica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forze-energie </a:t>
            </a:r>
            <a:r>
              <a:rPr sz="1200" dirty="0">
                <a:latin typeface="Times New Roman"/>
                <a:cs typeface="Times New Roman"/>
              </a:rPr>
              <a:t>ma non le mette in azione.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pressione-presenza di  </a:t>
            </a:r>
            <a:r>
              <a:rPr sz="1200" spc="-5" dirty="0">
                <a:latin typeface="Times New Roman"/>
                <a:cs typeface="Times New Roman"/>
              </a:rPr>
              <a:t>realtà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questa forza </a:t>
            </a:r>
            <a:r>
              <a:rPr sz="1200" dirty="0">
                <a:latin typeface="Times New Roman"/>
                <a:cs typeface="Times New Roman"/>
              </a:rPr>
              <a:t>primordiale è nettamente più </a:t>
            </a:r>
            <a:r>
              <a:rPr sz="1200" spc="-5" dirty="0">
                <a:latin typeface="Times New Roman"/>
                <a:cs typeface="Times New Roman"/>
              </a:rPr>
              <a:t>grande all’estremità </a:t>
            </a:r>
            <a:r>
              <a:rPr sz="1200" dirty="0">
                <a:latin typeface="Times New Roman"/>
                <a:cs typeface="Times New Roman"/>
              </a:rPr>
              <a:t>nord </a:t>
            </a:r>
            <a:r>
              <a:rPr sz="1200" spc="-5" dirty="0">
                <a:latin typeface="Times New Roman"/>
                <a:cs typeface="Times New Roman"/>
              </a:rPr>
              <a:t>del Paradiso centrale </a:t>
            </a:r>
            <a:r>
              <a:rPr sz="1200" dirty="0">
                <a:latin typeface="Times New Roman"/>
                <a:cs typeface="Times New Roman"/>
              </a:rPr>
              <a:t>di quanto non lo sia </a:t>
            </a:r>
            <a:r>
              <a:rPr sz="1200" spc="-5" dirty="0">
                <a:latin typeface="Times New Roman"/>
                <a:cs typeface="Times New Roman"/>
              </a:rPr>
              <a:t>nelle regioni  meridionali; </a:t>
            </a:r>
            <a:r>
              <a:rPr sz="1200" dirty="0">
                <a:latin typeface="Times New Roman"/>
                <a:cs typeface="Times New Roman"/>
              </a:rPr>
              <a:t>questa è una </a:t>
            </a:r>
            <a:r>
              <a:rPr sz="1200" spc="-5" dirty="0">
                <a:latin typeface="Times New Roman"/>
                <a:cs typeface="Times New Roman"/>
              </a:rPr>
              <a:t>differenza </a:t>
            </a:r>
            <a:r>
              <a:rPr sz="1200" dirty="0">
                <a:latin typeface="Times New Roman"/>
                <a:cs typeface="Times New Roman"/>
              </a:rPr>
              <a:t>uniformemente </a:t>
            </a:r>
            <a:r>
              <a:rPr sz="1200" spc="-5" dirty="0">
                <a:latin typeface="Times New Roman"/>
                <a:cs typeface="Times New Roman"/>
              </a:rPr>
              <a:t>registrata.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forza </a:t>
            </a:r>
            <a:r>
              <a:rPr sz="1200" spc="-5" dirty="0">
                <a:latin typeface="Times New Roman"/>
                <a:cs typeface="Times New Roman"/>
              </a:rPr>
              <a:t>madre dello </a:t>
            </a:r>
            <a:r>
              <a:rPr sz="1200" dirty="0">
                <a:latin typeface="Times New Roman"/>
                <a:cs typeface="Times New Roman"/>
              </a:rPr>
              <a:t>spazio sembra </a:t>
            </a:r>
            <a:r>
              <a:rPr sz="1200" spc="-5" dirty="0">
                <a:latin typeface="Times New Roman"/>
                <a:cs typeface="Times New Roman"/>
              </a:rPr>
              <a:t>affluire al sud </a:t>
            </a:r>
            <a:r>
              <a:rPr sz="1200" dirty="0">
                <a:latin typeface="Times New Roman"/>
                <a:cs typeface="Times New Roman"/>
              </a:rPr>
              <a:t>e defluire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nord  </a:t>
            </a:r>
            <a:r>
              <a:rPr sz="1200" spc="-5" dirty="0">
                <a:latin typeface="Times New Roman"/>
                <a:cs typeface="Times New Roman"/>
              </a:rPr>
              <a:t>sotto l’azione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qualche sistema circolatorio sconosciuto che </a:t>
            </a:r>
            <a:r>
              <a:rPr sz="1200" dirty="0">
                <a:latin typeface="Times New Roman"/>
                <a:cs typeface="Times New Roman"/>
              </a:rPr>
              <a:t>ha il </a:t>
            </a:r>
            <a:r>
              <a:rPr sz="1200" spc="-5" dirty="0">
                <a:latin typeface="Times New Roman"/>
                <a:cs typeface="Times New Roman"/>
              </a:rPr>
              <a:t>compito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diffondere questa </a:t>
            </a:r>
            <a:r>
              <a:rPr sz="1200" dirty="0">
                <a:latin typeface="Times New Roman"/>
                <a:cs typeface="Times New Roman"/>
              </a:rPr>
              <a:t>forma </a:t>
            </a:r>
            <a:r>
              <a:rPr sz="1200" spc="-5" dirty="0">
                <a:latin typeface="Times New Roman"/>
                <a:cs typeface="Times New Roman"/>
              </a:rPr>
              <a:t>basilare </a:t>
            </a:r>
            <a:r>
              <a:rPr sz="1200" dirty="0">
                <a:latin typeface="Times New Roman"/>
                <a:cs typeface="Times New Roman"/>
              </a:rPr>
              <a:t>di forza-energia. </a:t>
            </a:r>
            <a:r>
              <a:rPr sz="1200" spc="-5" dirty="0">
                <a:latin typeface="Times New Roman"/>
                <a:cs typeface="Times New Roman"/>
              </a:rPr>
              <a:t>Di  </a:t>
            </a:r>
            <a:r>
              <a:rPr sz="1200" dirty="0">
                <a:latin typeface="Times New Roman"/>
                <a:cs typeface="Times New Roman"/>
              </a:rPr>
              <a:t>tanto in </a:t>
            </a:r>
            <a:r>
              <a:rPr sz="1200" spc="-5" dirty="0">
                <a:latin typeface="Times New Roman"/>
                <a:cs typeface="Times New Roman"/>
              </a:rPr>
              <a:t>tanto sono </a:t>
            </a:r>
            <a:r>
              <a:rPr sz="1200" dirty="0">
                <a:latin typeface="Times New Roman"/>
                <a:cs typeface="Times New Roman"/>
              </a:rPr>
              <a:t>notate </a:t>
            </a:r>
            <a:r>
              <a:rPr sz="1200" spc="-5" dirty="0">
                <a:latin typeface="Times New Roman"/>
                <a:cs typeface="Times New Roman"/>
              </a:rPr>
              <a:t>anche </a:t>
            </a:r>
            <a:r>
              <a:rPr sz="1200" dirty="0">
                <a:latin typeface="Times New Roman"/>
                <a:cs typeface="Times New Roman"/>
              </a:rPr>
              <a:t>differenze di </a:t>
            </a:r>
            <a:r>
              <a:rPr sz="1200" spc="-5" dirty="0">
                <a:latin typeface="Times New Roman"/>
                <a:cs typeface="Times New Roman"/>
              </a:rPr>
              <a:t>pressione tra l’est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l’ovest. </a:t>
            </a:r>
            <a:r>
              <a:rPr sz="1200" spc="-1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forze che emanano </a:t>
            </a:r>
            <a:r>
              <a:rPr sz="1200" spc="5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questa </a:t>
            </a:r>
            <a:r>
              <a:rPr sz="1200" dirty="0">
                <a:latin typeface="Times New Roman"/>
                <a:cs typeface="Times New Roman"/>
              </a:rPr>
              <a:t>zona non reagiscono </a:t>
            </a:r>
            <a:r>
              <a:rPr sz="1200" spc="-5" dirty="0">
                <a:latin typeface="Times New Roman"/>
                <a:cs typeface="Times New Roman"/>
              </a:rPr>
              <a:t>alla  gravità fisica osservabile,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obbediscono sempre alla gravità del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Paradiso.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63500" marR="14097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(122.6) 11:5.6 </a:t>
            </a:r>
            <a:r>
              <a:rPr sz="1200" i="1" spc="-5" dirty="0">
                <a:latin typeface="Times New Roman"/>
                <a:cs typeface="Times New Roman"/>
              </a:rPr>
              <a:t>La </a:t>
            </a:r>
            <a:r>
              <a:rPr sz="1200" i="1" dirty="0">
                <a:latin typeface="Times New Roman"/>
                <a:cs typeface="Times New Roman"/>
              </a:rPr>
              <a:t>zona </a:t>
            </a:r>
            <a:r>
              <a:rPr sz="1200" i="1" spc="-5" dirty="0">
                <a:latin typeface="Times New Roman"/>
                <a:cs typeface="Times New Roman"/>
              </a:rPr>
              <a:t>intermedia </a:t>
            </a:r>
            <a:r>
              <a:rPr sz="1200" spc="-5" dirty="0">
                <a:latin typeface="Times New Roman"/>
                <a:cs typeface="Times New Roman"/>
              </a:rPr>
              <a:t>del centro </a:t>
            </a:r>
            <a:r>
              <a:rPr sz="1200" dirty="0">
                <a:latin typeface="Times New Roman"/>
                <a:cs typeface="Times New Roman"/>
              </a:rPr>
              <a:t>di forza </a:t>
            </a:r>
            <a:r>
              <a:rPr sz="1200" spc="-5" dirty="0">
                <a:latin typeface="Times New Roman"/>
                <a:cs typeface="Times New Roman"/>
              </a:rPr>
              <a:t>circonda immediatamente l’area precedente. Questa </a:t>
            </a:r>
            <a:r>
              <a:rPr sz="1200" dirty="0">
                <a:latin typeface="Times New Roman"/>
                <a:cs typeface="Times New Roman"/>
              </a:rPr>
              <a:t>zona </a:t>
            </a:r>
            <a:r>
              <a:rPr sz="1200" spc="-5" dirty="0">
                <a:latin typeface="Times New Roman"/>
                <a:cs typeface="Times New Roman"/>
              </a:rPr>
              <a:t>intermedia sembra  essere </a:t>
            </a:r>
            <a:r>
              <a:rPr sz="1200" dirty="0">
                <a:latin typeface="Times New Roman"/>
                <a:cs typeface="Times New Roman"/>
              </a:rPr>
              <a:t>statica, </a:t>
            </a:r>
            <a:r>
              <a:rPr sz="1200" spc="-5" dirty="0">
                <a:latin typeface="Times New Roman"/>
                <a:cs typeface="Times New Roman"/>
              </a:rPr>
              <a:t>ad eccezione del fatto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espande e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contrae </a:t>
            </a:r>
            <a:r>
              <a:rPr sz="1200" spc="-5" dirty="0">
                <a:latin typeface="Times New Roman"/>
                <a:cs typeface="Times New Roman"/>
              </a:rPr>
              <a:t>mediante </a:t>
            </a:r>
            <a:r>
              <a:rPr sz="1200" dirty="0">
                <a:latin typeface="Times New Roman"/>
                <a:cs typeface="Times New Roman"/>
              </a:rPr>
              <a:t>tre </a:t>
            </a:r>
            <a:r>
              <a:rPr sz="1200" spc="-5" dirty="0">
                <a:latin typeface="Times New Roman"/>
                <a:cs typeface="Times New Roman"/>
              </a:rPr>
              <a:t>cicli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attività.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minore di queste pulsazioni ha una  </a:t>
            </a:r>
            <a:r>
              <a:rPr sz="1200" spc="-5" dirty="0">
                <a:latin typeface="Times New Roman"/>
                <a:cs typeface="Times New Roman"/>
              </a:rPr>
              <a:t>direzione est-ovest,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successiva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direzione </a:t>
            </a:r>
            <a:r>
              <a:rPr sz="1200" dirty="0">
                <a:latin typeface="Times New Roman"/>
                <a:cs typeface="Times New Roman"/>
              </a:rPr>
              <a:t>nord-sud, </a:t>
            </a:r>
            <a:r>
              <a:rPr sz="1200" spc="-5" dirty="0">
                <a:latin typeface="Times New Roman"/>
                <a:cs typeface="Times New Roman"/>
              </a:rPr>
              <a:t>mentre </a:t>
            </a:r>
            <a:r>
              <a:rPr sz="1200" dirty="0">
                <a:latin typeface="Times New Roman"/>
                <a:cs typeface="Times New Roman"/>
              </a:rPr>
              <a:t>la fluttuazione </a:t>
            </a:r>
            <a:r>
              <a:rPr sz="1200" spc="-5" dirty="0">
                <a:latin typeface="Times New Roman"/>
                <a:cs typeface="Times New Roman"/>
              </a:rPr>
              <a:t>maggiore avviene </a:t>
            </a:r>
            <a:r>
              <a:rPr sz="1200" spc="5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tutte le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direzioni,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21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213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78800" cy="40716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14859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un’espansione ed </a:t>
            </a:r>
            <a:r>
              <a:rPr sz="1200" dirty="0">
                <a:latin typeface="Times New Roman"/>
                <a:cs typeface="Times New Roman"/>
              </a:rPr>
              <a:t>una contrazione generalizzate.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funzione di </a:t>
            </a:r>
            <a:r>
              <a:rPr sz="1200" spc="-5" dirty="0">
                <a:latin typeface="Times New Roman"/>
                <a:cs typeface="Times New Roman"/>
              </a:rPr>
              <a:t>quest’area intermedia </a:t>
            </a:r>
            <a:r>
              <a:rPr sz="1200" dirty="0">
                <a:latin typeface="Times New Roman"/>
                <a:cs typeface="Times New Roman"/>
              </a:rPr>
              <a:t>non è mai stata </a:t>
            </a:r>
            <a:r>
              <a:rPr sz="1200" spc="-5" dirty="0">
                <a:latin typeface="Times New Roman"/>
                <a:cs typeface="Times New Roman"/>
              </a:rPr>
              <a:t>realmente identificata, </a:t>
            </a:r>
            <a:r>
              <a:rPr sz="1200" dirty="0">
                <a:latin typeface="Times New Roman"/>
                <a:cs typeface="Times New Roman"/>
              </a:rPr>
              <a:t>ma  </a:t>
            </a:r>
            <a:r>
              <a:rPr sz="1200" spc="-5" dirty="0">
                <a:latin typeface="Times New Roman"/>
                <a:cs typeface="Times New Roman"/>
              </a:rPr>
              <a:t>deve </a:t>
            </a:r>
            <a:r>
              <a:rPr sz="1200" dirty="0">
                <a:latin typeface="Times New Roman"/>
                <a:cs typeface="Times New Roman"/>
              </a:rPr>
              <a:t>avere qualcosa a che </a:t>
            </a:r>
            <a:r>
              <a:rPr sz="1200" spc="-5" dirty="0">
                <a:latin typeface="Times New Roman"/>
                <a:cs typeface="Times New Roman"/>
              </a:rPr>
              <a:t>fare con </a:t>
            </a:r>
            <a:r>
              <a:rPr sz="1200" dirty="0">
                <a:latin typeface="Times New Roman"/>
                <a:cs typeface="Times New Roman"/>
              </a:rPr>
              <a:t>l’aggiustamento </a:t>
            </a:r>
            <a:r>
              <a:rPr sz="1200" spc="-5" dirty="0">
                <a:latin typeface="Times New Roman"/>
                <a:cs typeface="Times New Roman"/>
              </a:rPr>
              <a:t>reciproco </a:t>
            </a:r>
            <a:r>
              <a:rPr sz="1200" dirty="0">
                <a:latin typeface="Times New Roman"/>
                <a:cs typeface="Times New Roman"/>
              </a:rPr>
              <a:t>tra le zone interna </a:t>
            </a:r>
            <a:r>
              <a:rPr sz="1200" spc="-5" dirty="0">
                <a:latin typeface="Times New Roman"/>
                <a:cs typeface="Times New Roman"/>
              </a:rPr>
              <a:t>ed esterna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centro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forza. </a:t>
            </a:r>
            <a:r>
              <a:rPr sz="1200" dirty="0">
                <a:latin typeface="Times New Roman"/>
                <a:cs typeface="Times New Roman"/>
              </a:rPr>
              <a:t>È opinione </a:t>
            </a:r>
            <a:r>
              <a:rPr sz="1200" spc="15" dirty="0">
                <a:latin typeface="Times New Roman"/>
                <a:cs typeface="Times New Roman"/>
              </a:rPr>
              <a:t>di </a:t>
            </a:r>
            <a:r>
              <a:rPr sz="1200" dirty="0">
                <a:latin typeface="Times New Roman"/>
                <a:cs typeface="Times New Roman"/>
              </a:rPr>
              <a:t>molti 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la zona </a:t>
            </a:r>
            <a:r>
              <a:rPr sz="1200" spc="-5" dirty="0">
                <a:latin typeface="Times New Roman"/>
                <a:cs typeface="Times New Roman"/>
              </a:rPr>
              <a:t>intermedia </a:t>
            </a:r>
            <a:r>
              <a:rPr sz="1200" dirty="0">
                <a:latin typeface="Times New Roman"/>
                <a:cs typeface="Times New Roman"/>
              </a:rPr>
              <a:t>sia il </a:t>
            </a:r>
            <a:r>
              <a:rPr sz="1200" spc="-5" dirty="0">
                <a:latin typeface="Times New Roman"/>
                <a:cs typeface="Times New Roman"/>
              </a:rPr>
              <a:t>meccanismo </a:t>
            </a:r>
            <a:r>
              <a:rPr sz="1200" dirty="0">
                <a:latin typeface="Times New Roman"/>
                <a:cs typeface="Times New Roman"/>
              </a:rPr>
              <a:t>di controllo </a:t>
            </a:r>
            <a:r>
              <a:rPr sz="1200" spc="-5" dirty="0">
                <a:latin typeface="Times New Roman"/>
                <a:cs typeface="Times New Roman"/>
              </a:rPr>
              <a:t>degli </a:t>
            </a:r>
            <a:r>
              <a:rPr sz="1200" dirty="0">
                <a:latin typeface="Times New Roman"/>
                <a:cs typeface="Times New Roman"/>
              </a:rPr>
              <a:t>spazi </a:t>
            </a:r>
            <a:r>
              <a:rPr sz="1200" spc="-5" dirty="0">
                <a:latin typeface="Times New Roman"/>
                <a:cs typeface="Times New Roman"/>
              </a:rPr>
              <a:t>intermedi, </a:t>
            </a:r>
            <a:r>
              <a:rPr sz="1200" dirty="0">
                <a:latin typeface="Times New Roman"/>
                <a:cs typeface="Times New Roman"/>
              </a:rPr>
              <a:t>o zone </a:t>
            </a:r>
            <a:r>
              <a:rPr sz="1200" spc="-5" dirty="0">
                <a:latin typeface="Times New Roman"/>
                <a:cs typeface="Times New Roman"/>
              </a:rPr>
              <a:t>quiete, che </a:t>
            </a:r>
            <a:r>
              <a:rPr sz="1200" dirty="0">
                <a:latin typeface="Times New Roman"/>
                <a:cs typeface="Times New Roman"/>
              </a:rPr>
              <a:t>separano i livelli di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spazio</a:t>
            </a:r>
            <a:endParaRPr sz="1200">
              <a:latin typeface="Times New Roman"/>
              <a:cs typeface="Times New Roman"/>
            </a:endParaRPr>
          </a:p>
          <a:p>
            <a:pPr marL="76200" marR="162560" algn="just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dell’Universo maestro consecutivi,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nessuna </a:t>
            </a:r>
            <a:r>
              <a:rPr sz="1200" dirty="0">
                <a:latin typeface="Times New Roman"/>
                <a:cs typeface="Times New Roman"/>
              </a:rPr>
              <a:t>prova o </a:t>
            </a:r>
            <a:r>
              <a:rPr sz="1200" spc="-5" dirty="0">
                <a:latin typeface="Times New Roman"/>
                <a:cs typeface="Times New Roman"/>
              </a:rPr>
              <a:t>rivelazione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conferma. Questa supposizione deriva </a:t>
            </a:r>
            <a:r>
              <a:rPr sz="1200" dirty="0">
                <a:latin typeface="Times New Roman"/>
                <a:cs typeface="Times New Roman"/>
              </a:rPr>
              <a:t>dalla conoscenza </a:t>
            </a:r>
            <a:r>
              <a:rPr sz="1200" spc="-5" dirty="0">
                <a:latin typeface="Times New Roman"/>
                <a:cs typeface="Times New Roman"/>
              </a:rPr>
              <a:t>che  quest’area intermedia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qualche </a:t>
            </a:r>
            <a:r>
              <a:rPr sz="1200" dirty="0">
                <a:latin typeface="Times New Roman"/>
                <a:cs typeface="Times New Roman"/>
              </a:rPr>
              <a:t>modo correlata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funzionamento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meccanismo dello spazio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penetrato </a:t>
            </a:r>
            <a:r>
              <a:rPr sz="1200" dirty="0">
                <a:latin typeface="Times New Roman"/>
                <a:cs typeface="Times New Roman"/>
              </a:rPr>
              <a:t>dell’Universo  </a:t>
            </a:r>
            <a:r>
              <a:rPr sz="1200" spc="-5" dirty="0">
                <a:latin typeface="Times New Roman"/>
                <a:cs typeface="Times New Roman"/>
              </a:rPr>
              <a:t>maestro.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ts val="141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(122.7) 11:5.7 </a:t>
            </a:r>
            <a:r>
              <a:rPr sz="1200" i="1" spc="-5" dirty="0">
                <a:latin typeface="Times New Roman"/>
                <a:cs typeface="Times New Roman"/>
              </a:rPr>
              <a:t>La </a:t>
            </a:r>
            <a:r>
              <a:rPr sz="1200" i="1" dirty="0">
                <a:latin typeface="Times New Roman"/>
                <a:cs typeface="Times New Roman"/>
              </a:rPr>
              <a:t>zona </a:t>
            </a:r>
            <a:r>
              <a:rPr sz="1200" i="1" spc="-5" dirty="0">
                <a:latin typeface="Times New Roman"/>
                <a:cs typeface="Times New Roman"/>
              </a:rPr>
              <a:t>esterna </a:t>
            </a:r>
            <a:r>
              <a:rPr sz="1200" dirty="0">
                <a:latin typeface="Times New Roman"/>
                <a:cs typeface="Times New Roman"/>
              </a:rPr>
              <a:t>è la più </a:t>
            </a:r>
            <a:r>
              <a:rPr sz="1200" spc="-5" dirty="0">
                <a:latin typeface="Times New Roman"/>
                <a:cs typeface="Times New Roman"/>
              </a:rPr>
              <a:t>vasta </a:t>
            </a:r>
            <a:r>
              <a:rPr sz="1200" dirty="0">
                <a:latin typeface="Times New Roman"/>
                <a:cs typeface="Times New Roman"/>
              </a:rPr>
              <a:t>e più attiva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tre </a:t>
            </a:r>
            <a:r>
              <a:rPr sz="1200" spc="-5" dirty="0">
                <a:latin typeface="Times New Roman"/>
                <a:cs typeface="Times New Roman"/>
              </a:rPr>
              <a:t>cinture </a:t>
            </a:r>
            <a:r>
              <a:rPr sz="1200" dirty="0">
                <a:latin typeface="Times New Roman"/>
                <a:cs typeface="Times New Roman"/>
              </a:rPr>
              <a:t>concentriche </a:t>
            </a:r>
            <a:r>
              <a:rPr sz="1200" spc="-5" dirty="0">
                <a:latin typeface="Times New Roman"/>
                <a:cs typeface="Times New Roman"/>
              </a:rPr>
              <a:t>ed ellittiche dello </a:t>
            </a:r>
            <a:r>
              <a:rPr sz="1200" dirty="0">
                <a:latin typeface="Times New Roman"/>
                <a:cs typeface="Times New Roman"/>
              </a:rPr>
              <a:t>spazio potenziale</a:t>
            </a:r>
            <a:r>
              <a:rPr sz="1200" spc="-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non</a:t>
            </a:r>
            <a:endParaRPr sz="1200">
              <a:latin typeface="Times New Roman"/>
              <a:cs typeface="Times New Roman"/>
            </a:endParaRPr>
          </a:p>
          <a:p>
            <a:pPr marL="76200" marR="194945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identificato. Quest’area </a:t>
            </a:r>
            <a:r>
              <a:rPr sz="1200" dirty="0">
                <a:latin typeface="Times New Roman"/>
                <a:cs typeface="Times New Roman"/>
              </a:rPr>
              <a:t>è il </a:t>
            </a:r>
            <a:r>
              <a:rPr sz="1200" spc="-5" dirty="0">
                <a:latin typeface="Times New Roman"/>
                <a:cs typeface="Times New Roman"/>
              </a:rPr>
              <a:t>luogo </a:t>
            </a:r>
            <a:r>
              <a:rPr sz="1200" dirty="0">
                <a:latin typeface="Times New Roman"/>
                <a:cs typeface="Times New Roman"/>
              </a:rPr>
              <a:t>di attività </a:t>
            </a:r>
            <a:r>
              <a:rPr sz="1200" spc="-5" dirty="0">
                <a:latin typeface="Times New Roman"/>
                <a:cs typeface="Times New Roman"/>
              </a:rPr>
              <a:t>inimmaginabili, </a:t>
            </a:r>
            <a:r>
              <a:rPr sz="1200" dirty="0">
                <a:latin typeface="Times New Roman"/>
                <a:cs typeface="Times New Roman"/>
              </a:rPr>
              <a:t>il punto </a:t>
            </a:r>
            <a:r>
              <a:rPr sz="1200" spc="-5" dirty="0">
                <a:latin typeface="Times New Roman"/>
                <a:cs typeface="Times New Roman"/>
              </a:rPr>
              <a:t>centrale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circuito </a:t>
            </a:r>
            <a:r>
              <a:rPr sz="1200" dirty="0">
                <a:latin typeface="Times New Roman"/>
                <a:cs typeface="Times New Roman"/>
              </a:rPr>
              <a:t>di emanazioni </a:t>
            </a:r>
            <a:r>
              <a:rPr sz="1200" spc="-5" dirty="0">
                <a:latin typeface="Times New Roman"/>
                <a:cs typeface="Times New Roman"/>
              </a:rPr>
              <a:t>che procedono </a:t>
            </a:r>
            <a:r>
              <a:rPr sz="1200" dirty="0">
                <a:latin typeface="Times New Roman"/>
                <a:cs typeface="Times New Roman"/>
              </a:rPr>
              <a:t>verso lo  spazio in tutte le </a:t>
            </a:r>
            <a:r>
              <a:rPr sz="1200" spc="-5" dirty="0">
                <a:latin typeface="Times New Roman"/>
                <a:cs typeface="Times New Roman"/>
              </a:rPr>
              <a:t>direzioni </a:t>
            </a:r>
            <a:r>
              <a:rPr sz="1200" dirty="0">
                <a:latin typeface="Times New Roman"/>
                <a:cs typeface="Times New Roman"/>
              </a:rPr>
              <a:t>sino </a:t>
            </a:r>
            <a:r>
              <a:rPr sz="1200" spc="-5" dirty="0">
                <a:latin typeface="Times New Roman"/>
                <a:cs typeface="Times New Roman"/>
              </a:rPr>
              <a:t>ai confini estremi dei </a:t>
            </a:r>
            <a:r>
              <a:rPr sz="1200" dirty="0">
                <a:latin typeface="Times New Roman"/>
                <a:cs typeface="Times New Roman"/>
              </a:rPr>
              <a:t>sette </a:t>
            </a:r>
            <a:r>
              <a:rPr sz="1200" spc="-5" dirty="0">
                <a:latin typeface="Times New Roman"/>
                <a:cs typeface="Times New Roman"/>
              </a:rPr>
              <a:t>Superuniversi ed oltre, per diffondersi </a:t>
            </a:r>
            <a:r>
              <a:rPr sz="1200" dirty="0">
                <a:latin typeface="Times New Roman"/>
                <a:cs typeface="Times New Roman"/>
              </a:rPr>
              <a:t>negli </a:t>
            </a:r>
            <a:r>
              <a:rPr sz="1200" spc="-5" dirty="0">
                <a:latin typeface="Times New Roman"/>
                <a:cs typeface="Times New Roman"/>
              </a:rPr>
              <a:t>enormi ed </a:t>
            </a:r>
            <a:r>
              <a:rPr sz="1200" dirty="0">
                <a:latin typeface="Times New Roman"/>
                <a:cs typeface="Times New Roman"/>
              </a:rPr>
              <a:t>incomprensibili  domini di tutto lo spazio </a:t>
            </a:r>
            <a:r>
              <a:rPr sz="1200" spc="-5" dirty="0">
                <a:latin typeface="Times New Roman"/>
                <a:cs typeface="Times New Roman"/>
              </a:rPr>
              <a:t>esterno. Tale presenza </a:t>
            </a:r>
            <a:r>
              <a:rPr sz="1200" dirty="0">
                <a:latin typeface="Times New Roman"/>
                <a:cs typeface="Times New Roman"/>
              </a:rPr>
              <a:t>spaziale è </a:t>
            </a:r>
            <a:r>
              <a:rPr sz="1200" spc="-5" dirty="0">
                <a:latin typeface="Times New Roman"/>
                <a:cs typeface="Times New Roman"/>
              </a:rPr>
              <a:t>completamente impersonale, </a:t>
            </a:r>
            <a:r>
              <a:rPr sz="1200" dirty="0">
                <a:latin typeface="Times New Roman"/>
                <a:cs typeface="Times New Roman"/>
              </a:rPr>
              <a:t>anche </a:t>
            </a:r>
            <a:r>
              <a:rPr sz="1200" spc="-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qualche </a:t>
            </a:r>
            <a:r>
              <a:rPr sz="1200" dirty="0">
                <a:latin typeface="Times New Roman"/>
                <a:cs typeface="Times New Roman"/>
              </a:rPr>
              <a:t>modo non rivelato  </a:t>
            </a:r>
            <a:r>
              <a:rPr sz="1200" spc="-5" dirty="0">
                <a:latin typeface="Times New Roman"/>
                <a:cs typeface="Times New Roman"/>
              </a:rPr>
              <a:t>sembra </a:t>
            </a:r>
            <a:r>
              <a:rPr sz="1200" dirty="0">
                <a:latin typeface="Times New Roman"/>
                <a:cs typeface="Times New Roman"/>
              </a:rPr>
              <a:t>rispondere </a:t>
            </a:r>
            <a:r>
              <a:rPr sz="1200" spc="-5" dirty="0">
                <a:latin typeface="Times New Roman"/>
                <a:cs typeface="Times New Roman"/>
              </a:rPr>
              <a:t>indirettamente alla </a:t>
            </a:r>
            <a:r>
              <a:rPr sz="1200" dirty="0">
                <a:latin typeface="Times New Roman"/>
                <a:cs typeface="Times New Roman"/>
              </a:rPr>
              <a:t>volontà e </a:t>
            </a:r>
            <a:r>
              <a:rPr sz="1200" spc="-5" dirty="0">
                <a:latin typeface="Times New Roman"/>
                <a:cs typeface="Times New Roman"/>
              </a:rPr>
              <a:t>alle direttive delle </a:t>
            </a:r>
            <a:r>
              <a:rPr sz="1200" dirty="0">
                <a:latin typeface="Times New Roman"/>
                <a:cs typeface="Times New Roman"/>
              </a:rPr>
              <a:t>Deità infinite </a:t>
            </a:r>
            <a:r>
              <a:rPr sz="1200" spc="-5" dirty="0">
                <a:latin typeface="Times New Roman"/>
                <a:cs typeface="Times New Roman"/>
              </a:rPr>
              <a:t>quando agiscono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Trinità. Si ritiene che  questa sia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focalizzazione centrale,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centro paradisiaco, della </a:t>
            </a:r>
            <a:r>
              <a:rPr sz="1200" dirty="0">
                <a:latin typeface="Times New Roman"/>
                <a:cs typeface="Times New Roman"/>
              </a:rPr>
              <a:t>presenza nello </a:t>
            </a:r>
            <a:r>
              <a:rPr sz="1200" spc="-5" dirty="0">
                <a:latin typeface="Times New Roman"/>
                <a:cs typeface="Times New Roman"/>
              </a:rPr>
              <a:t>spazio </a:t>
            </a:r>
            <a:r>
              <a:rPr sz="1200" dirty="0">
                <a:latin typeface="Times New Roman"/>
                <a:cs typeface="Times New Roman"/>
              </a:rPr>
              <a:t>dell’Assoluto </a:t>
            </a:r>
            <a:r>
              <a:rPr sz="1200" spc="-5" dirty="0">
                <a:latin typeface="Times New Roman"/>
                <a:cs typeface="Times New Roman"/>
              </a:rPr>
              <a:t>Non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Qualificato.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558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(123.1) 11:5.8 </a:t>
            </a:r>
            <a:r>
              <a:rPr sz="1200" dirty="0">
                <a:latin typeface="Times New Roman"/>
                <a:cs typeface="Times New Roman"/>
              </a:rPr>
              <a:t>Tutte le </a:t>
            </a:r>
            <a:r>
              <a:rPr sz="1200" spc="-5" dirty="0">
                <a:latin typeface="Times New Roman"/>
                <a:cs typeface="Times New Roman"/>
              </a:rPr>
              <a:t>forme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forza </a:t>
            </a:r>
            <a:r>
              <a:rPr sz="1200" dirty="0">
                <a:latin typeface="Times New Roman"/>
                <a:cs typeface="Times New Roman"/>
              </a:rPr>
              <a:t>e tutte le </a:t>
            </a:r>
            <a:r>
              <a:rPr sz="1200" spc="-5" dirty="0">
                <a:latin typeface="Times New Roman"/>
                <a:cs typeface="Times New Roman"/>
              </a:rPr>
              <a:t>fasi dell’energia sembrano essere </a:t>
            </a:r>
            <a:r>
              <a:rPr sz="1200" dirty="0">
                <a:latin typeface="Times New Roman"/>
                <a:cs typeface="Times New Roman"/>
              </a:rPr>
              <a:t>poste in </a:t>
            </a:r>
            <a:r>
              <a:rPr sz="1200" spc="-5" dirty="0">
                <a:latin typeface="Times New Roman"/>
                <a:cs typeface="Times New Roman"/>
              </a:rPr>
              <a:t>circuiti; esse circolano </a:t>
            </a:r>
            <a:r>
              <a:rPr sz="1200" dirty="0">
                <a:latin typeface="Times New Roman"/>
                <a:cs typeface="Times New Roman"/>
              </a:rPr>
              <a:t>in tutti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Universi e  </a:t>
            </a:r>
            <a:r>
              <a:rPr sz="1200" spc="-5" dirty="0">
                <a:latin typeface="Times New Roman"/>
                <a:cs typeface="Times New Roman"/>
              </a:rPr>
              <a:t>ritornano per </a:t>
            </a:r>
            <a:r>
              <a:rPr sz="1200" dirty="0">
                <a:latin typeface="Times New Roman"/>
                <a:cs typeface="Times New Roman"/>
              </a:rPr>
              <a:t>vie definite. </a:t>
            </a:r>
            <a:r>
              <a:rPr sz="1200" spc="-5" dirty="0">
                <a:latin typeface="Times New Roman"/>
                <a:cs typeface="Times New Roman"/>
              </a:rPr>
              <a:t>Quanto </a:t>
            </a:r>
            <a:r>
              <a:rPr sz="1200" dirty="0">
                <a:latin typeface="Times New Roman"/>
                <a:cs typeface="Times New Roman"/>
              </a:rPr>
              <a:t>alle </a:t>
            </a:r>
            <a:r>
              <a:rPr sz="1200" spc="-5" dirty="0">
                <a:latin typeface="Times New Roman"/>
                <a:cs typeface="Times New Roman"/>
              </a:rPr>
              <a:t>emanazioni della </a:t>
            </a:r>
            <a:r>
              <a:rPr sz="1200" dirty="0">
                <a:latin typeface="Times New Roman"/>
                <a:cs typeface="Times New Roman"/>
              </a:rPr>
              <a:t>zona </a:t>
            </a:r>
            <a:r>
              <a:rPr sz="1200" spc="-5" dirty="0">
                <a:latin typeface="Times New Roman"/>
                <a:cs typeface="Times New Roman"/>
              </a:rPr>
              <a:t>attivata dell’Assoluto Non Qualificato, sembrano arrivare </a:t>
            </a:r>
            <a:r>
              <a:rPr sz="1200" dirty="0">
                <a:latin typeface="Times New Roman"/>
                <a:cs typeface="Times New Roman"/>
              </a:rPr>
              <a:t>o partire —  mai le due </a:t>
            </a:r>
            <a:r>
              <a:rPr sz="1200" spc="-5" dirty="0">
                <a:latin typeface="Times New Roman"/>
                <a:cs typeface="Times New Roman"/>
              </a:rPr>
              <a:t>cose contemporaneamente. Questa </a:t>
            </a:r>
            <a:r>
              <a:rPr sz="1200" dirty="0">
                <a:latin typeface="Times New Roman"/>
                <a:cs typeface="Times New Roman"/>
              </a:rPr>
              <a:t>zona esterna pulsa </a:t>
            </a:r>
            <a:r>
              <a:rPr sz="1200" spc="-5" dirty="0">
                <a:latin typeface="Times New Roman"/>
                <a:cs typeface="Times New Roman"/>
              </a:rPr>
              <a:t>secondo </a:t>
            </a:r>
            <a:r>
              <a:rPr sz="1200" dirty="0">
                <a:latin typeface="Times New Roman"/>
                <a:cs typeface="Times New Roman"/>
              </a:rPr>
              <a:t>cicli </a:t>
            </a:r>
            <a:r>
              <a:rPr sz="1200" spc="-5" dirty="0">
                <a:latin typeface="Times New Roman"/>
                <a:cs typeface="Times New Roman"/>
              </a:rPr>
              <a:t>lunghissimi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proporzioni gigantesche. Per </a:t>
            </a:r>
            <a:r>
              <a:rPr sz="1200" dirty="0">
                <a:latin typeface="Times New Roman"/>
                <a:cs typeface="Times New Roman"/>
              </a:rPr>
              <a:t>poco più  di un </a:t>
            </a:r>
            <a:r>
              <a:rPr sz="1200" spc="-5" dirty="0">
                <a:latin typeface="Times New Roman"/>
                <a:cs typeface="Times New Roman"/>
              </a:rPr>
              <a:t>miliardo </a:t>
            </a:r>
            <a:r>
              <a:rPr sz="1200" dirty="0">
                <a:latin typeface="Times New Roman"/>
                <a:cs typeface="Times New Roman"/>
              </a:rPr>
              <a:t>di anni di </a:t>
            </a:r>
            <a:r>
              <a:rPr sz="1200" spc="-5" dirty="0">
                <a:latin typeface="Times New Roman"/>
                <a:cs typeface="Times New Roman"/>
              </a:rPr>
              <a:t>Urantia </a:t>
            </a:r>
            <a:r>
              <a:rPr sz="1200" dirty="0">
                <a:latin typeface="Times New Roman"/>
                <a:cs typeface="Times New Roman"/>
              </a:rPr>
              <a:t>la forza spaziale di questo </a:t>
            </a:r>
            <a:r>
              <a:rPr sz="1200" spc="-5" dirty="0">
                <a:latin typeface="Times New Roman"/>
                <a:cs typeface="Times New Roman"/>
              </a:rPr>
              <a:t>centro </a:t>
            </a:r>
            <a:r>
              <a:rPr sz="1200" dirty="0">
                <a:latin typeface="Times New Roman"/>
                <a:cs typeface="Times New Roman"/>
              </a:rPr>
              <a:t>è in uscita; poi, per una durata simile di </a:t>
            </a:r>
            <a:r>
              <a:rPr sz="1200" spc="-5" dirty="0">
                <a:latin typeface="Times New Roman"/>
                <a:cs typeface="Times New Roman"/>
              </a:rPr>
              <a:t>tempo, sarà </a:t>
            </a:r>
            <a:r>
              <a:rPr sz="1200" spc="1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entrata. </a:t>
            </a:r>
            <a:r>
              <a:rPr sz="1200" dirty="0">
                <a:latin typeface="Times New Roman"/>
                <a:cs typeface="Times New Roman"/>
              </a:rPr>
              <a:t>E  le </a:t>
            </a:r>
            <a:r>
              <a:rPr sz="1200" spc="-5" dirty="0">
                <a:latin typeface="Times New Roman"/>
                <a:cs typeface="Times New Roman"/>
              </a:rPr>
              <a:t>manifestazioni </a:t>
            </a:r>
            <a:r>
              <a:rPr sz="1200" dirty="0">
                <a:latin typeface="Times New Roman"/>
                <a:cs typeface="Times New Roman"/>
              </a:rPr>
              <a:t>di forza spaziale di questo </a:t>
            </a:r>
            <a:r>
              <a:rPr sz="1200" spc="-5" dirty="0">
                <a:latin typeface="Times New Roman"/>
                <a:cs typeface="Times New Roman"/>
              </a:rPr>
              <a:t>centro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universali; esse si </a:t>
            </a:r>
            <a:r>
              <a:rPr sz="1200" dirty="0">
                <a:latin typeface="Times New Roman"/>
                <a:cs typeface="Times New Roman"/>
              </a:rPr>
              <a:t>estendono in tutto lo </a:t>
            </a:r>
            <a:r>
              <a:rPr sz="1200" spc="-5" dirty="0">
                <a:latin typeface="Times New Roman"/>
                <a:cs typeface="Times New Roman"/>
              </a:rPr>
              <a:t>spazio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penetrabile.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9588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(123.2) 11:5.9 </a:t>
            </a:r>
            <a:r>
              <a:rPr sz="1200" spc="-5" dirty="0">
                <a:latin typeface="Times New Roman"/>
                <a:cs typeface="Times New Roman"/>
              </a:rPr>
              <a:t>Ogni </a:t>
            </a:r>
            <a:r>
              <a:rPr sz="1200" dirty="0">
                <a:latin typeface="Times New Roman"/>
                <a:cs typeface="Times New Roman"/>
              </a:rPr>
              <a:t>forza </a:t>
            </a:r>
            <a:r>
              <a:rPr sz="1200" spc="-5" dirty="0">
                <a:latin typeface="Times New Roman"/>
                <a:cs typeface="Times New Roman"/>
              </a:rPr>
              <a:t>fisica, energia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materia </a:t>
            </a:r>
            <a:r>
              <a:rPr sz="1200" dirty="0">
                <a:latin typeface="Times New Roman"/>
                <a:cs typeface="Times New Roman"/>
              </a:rPr>
              <a:t>sono uno. </a:t>
            </a:r>
            <a:r>
              <a:rPr sz="1200" spc="-5" dirty="0">
                <a:latin typeface="Times New Roman"/>
                <a:cs typeface="Times New Roman"/>
              </a:rPr>
              <a:t>Ogni </a:t>
            </a:r>
            <a:r>
              <a:rPr sz="1200" dirty="0">
                <a:latin typeface="Times New Roman"/>
                <a:cs typeface="Times New Roman"/>
              </a:rPr>
              <a:t>forza-energia </a:t>
            </a:r>
            <a:r>
              <a:rPr sz="1200" spc="-5" dirty="0">
                <a:latin typeface="Times New Roman"/>
                <a:cs typeface="Times New Roman"/>
              </a:rPr>
              <a:t>proviene originariamente dal Paradiso inferiore </a:t>
            </a:r>
            <a:r>
              <a:rPr sz="1200" dirty="0">
                <a:latin typeface="Times New Roman"/>
                <a:cs typeface="Times New Roman"/>
              </a:rPr>
              <a:t>e vi  </a:t>
            </a:r>
            <a:r>
              <a:rPr sz="1200" spc="-5" dirty="0">
                <a:latin typeface="Times New Roman"/>
                <a:cs typeface="Times New Roman"/>
              </a:rPr>
              <a:t>ritornerà alla fine </a:t>
            </a:r>
            <a:r>
              <a:rPr sz="1200" dirty="0">
                <a:latin typeface="Times New Roman"/>
                <a:cs typeface="Times New Roman"/>
              </a:rPr>
              <a:t>dopo aver </a:t>
            </a:r>
            <a:r>
              <a:rPr sz="1200" spc="-5" dirty="0">
                <a:latin typeface="Times New Roman"/>
                <a:cs typeface="Times New Roman"/>
              </a:rPr>
              <a:t>completato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</a:t>
            </a:r>
            <a:r>
              <a:rPr sz="1200" dirty="0">
                <a:latin typeface="Times New Roman"/>
                <a:cs typeface="Times New Roman"/>
              </a:rPr>
              <a:t>circuito </a:t>
            </a:r>
            <a:r>
              <a:rPr sz="1200" spc="-5" dirty="0">
                <a:latin typeface="Times New Roman"/>
                <a:cs typeface="Times New Roman"/>
              </a:rPr>
              <a:t>nello spazio. </a:t>
            </a:r>
            <a:r>
              <a:rPr sz="1200" dirty="0">
                <a:latin typeface="Times New Roman"/>
                <a:cs typeface="Times New Roman"/>
              </a:rPr>
              <a:t>Ma le </a:t>
            </a:r>
            <a:r>
              <a:rPr sz="1200" spc="-5" dirty="0">
                <a:latin typeface="Times New Roman"/>
                <a:cs typeface="Times New Roman"/>
              </a:rPr>
              <a:t>energie </a:t>
            </a:r>
            <a:r>
              <a:rPr sz="1200" dirty="0">
                <a:latin typeface="Times New Roman"/>
                <a:cs typeface="Times New Roman"/>
              </a:rPr>
              <a:t>e le </a:t>
            </a:r>
            <a:r>
              <a:rPr sz="1200" spc="-5" dirty="0">
                <a:latin typeface="Times New Roman"/>
                <a:cs typeface="Times New Roman"/>
              </a:rPr>
              <a:t>organizzazioni materiali </a:t>
            </a:r>
            <a:r>
              <a:rPr sz="1200" dirty="0">
                <a:latin typeface="Times New Roman"/>
                <a:cs typeface="Times New Roman"/>
              </a:rPr>
              <a:t>dell’Universo </a:t>
            </a:r>
            <a:r>
              <a:rPr sz="1200" spc="-5" dirty="0">
                <a:latin typeface="Times New Roman"/>
                <a:cs typeface="Times New Roman"/>
              </a:rPr>
              <a:t>degli  Universi </a:t>
            </a:r>
            <a:r>
              <a:rPr sz="1200" dirty="0">
                <a:latin typeface="Times New Roman"/>
                <a:cs typeface="Times New Roman"/>
              </a:rPr>
              <a:t>non sono venute tutte </a:t>
            </a:r>
            <a:r>
              <a:rPr sz="1200" spc="-5" dirty="0">
                <a:latin typeface="Times New Roman"/>
                <a:cs typeface="Times New Roman"/>
              </a:rPr>
              <a:t>dal Paradiso inferiore nelle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presenti </a:t>
            </a:r>
            <a:r>
              <a:rPr sz="1200" dirty="0">
                <a:latin typeface="Times New Roman"/>
                <a:cs typeface="Times New Roman"/>
              </a:rPr>
              <a:t>condizioni </a:t>
            </a:r>
            <a:r>
              <a:rPr sz="1200" spc="-5" dirty="0">
                <a:latin typeface="Times New Roman"/>
                <a:cs typeface="Times New Roman"/>
              </a:rPr>
              <a:t>fenomeniche; </a:t>
            </a:r>
            <a:r>
              <a:rPr sz="1200" dirty="0">
                <a:latin typeface="Times New Roman"/>
                <a:cs typeface="Times New Roman"/>
              </a:rPr>
              <a:t>lo spazio è il </a:t>
            </a:r>
            <a:r>
              <a:rPr sz="1200" spc="-5" dirty="0">
                <a:latin typeface="Times New Roman"/>
                <a:cs typeface="Times New Roman"/>
              </a:rPr>
              <a:t>grembo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parecchie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21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214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34984" cy="39573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7874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forme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materia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premateria. Benché </a:t>
            </a:r>
            <a:r>
              <a:rPr sz="1200" dirty="0">
                <a:latin typeface="Times New Roman"/>
                <a:cs typeface="Times New Roman"/>
              </a:rPr>
              <a:t>la zona </a:t>
            </a:r>
            <a:r>
              <a:rPr sz="1200" spc="-5" dirty="0">
                <a:latin typeface="Times New Roman"/>
                <a:cs typeface="Times New Roman"/>
              </a:rPr>
              <a:t>esterna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centro </a:t>
            </a:r>
            <a:r>
              <a:rPr sz="1200" dirty="0">
                <a:latin typeface="Times New Roman"/>
                <a:cs typeface="Times New Roman"/>
              </a:rPr>
              <a:t>di forza </a:t>
            </a:r>
            <a:r>
              <a:rPr sz="1200" spc="-5" dirty="0">
                <a:latin typeface="Times New Roman"/>
                <a:cs typeface="Times New Roman"/>
              </a:rPr>
              <a:t>del Paradiso sia </a:t>
            </a:r>
            <a:r>
              <a:rPr sz="1200" dirty="0">
                <a:latin typeface="Times New Roman"/>
                <a:cs typeface="Times New Roman"/>
              </a:rPr>
              <a:t>la fonte </a:t>
            </a:r>
            <a:r>
              <a:rPr sz="1200" spc="-5" dirty="0">
                <a:latin typeface="Times New Roman"/>
                <a:cs typeface="Times New Roman"/>
              </a:rPr>
              <a:t>delle energie spaziali, </a:t>
            </a:r>
            <a:r>
              <a:rPr sz="1200" dirty="0">
                <a:latin typeface="Times New Roman"/>
                <a:cs typeface="Times New Roman"/>
              </a:rPr>
              <a:t>non è là 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lo spazio ha </a:t>
            </a:r>
            <a:r>
              <a:rPr sz="1200" spc="-5" dirty="0">
                <a:latin typeface="Times New Roman"/>
                <a:cs typeface="Times New Roman"/>
              </a:rPr>
              <a:t>origine. </a:t>
            </a:r>
            <a:r>
              <a:rPr sz="1200" spc="-10" dirty="0">
                <a:latin typeface="Times New Roman"/>
                <a:cs typeface="Times New Roman"/>
              </a:rPr>
              <a:t>Lo </a:t>
            </a:r>
            <a:r>
              <a:rPr sz="1200" dirty="0">
                <a:latin typeface="Times New Roman"/>
                <a:cs typeface="Times New Roman"/>
              </a:rPr>
              <a:t>spazio non è né </a:t>
            </a:r>
            <a:r>
              <a:rPr sz="1200" spc="-5" dirty="0">
                <a:latin typeface="Times New Roman"/>
                <a:cs typeface="Times New Roman"/>
              </a:rPr>
              <a:t>forza, </a:t>
            </a:r>
            <a:r>
              <a:rPr sz="1200" dirty="0">
                <a:latin typeface="Times New Roman"/>
                <a:cs typeface="Times New Roman"/>
              </a:rPr>
              <a:t>né </a:t>
            </a:r>
            <a:r>
              <a:rPr sz="1200" spc="-5" dirty="0">
                <a:latin typeface="Times New Roman"/>
                <a:cs typeface="Times New Roman"/>
              </a:rPr>
              <a:t>energia, </a:t>
            </a:r>
            <a:r>
              <a:rPr sz="1200" dirty="0">
                <a:latin typeface="Times New Roman"/>
                <a:cs typeface="Times New Roman"/>
              </a:rPr>
              <a:t>né </a:t>
            </a:r>
            <a:r>
              <a:rPr sz="1200" spc="-5" dirty="0">
                <a:latin typeface="Times New Roman"/>
                <a:cs typeface="Times New Roman"/>
              </a:rPr>
              <a:t>potere. Nemmeno </a:t>
            </a:r>
            <a:r>
              <a:rPr sz="1200" dirty="0">
                <a:latin typeface="Times New Roman"/>
                <a:cs typeface="Times New Roman"/>
              </a:rPr>
              <a:t>le pulsazioni di </a:t>
            </a:r>
            <a:r>
              <a:rPr sz="1200" spc="-5" dirty="0">
                <a:latin typeface="Times New Roman"/>
                <a:cs typeface="Times New Roman"/>
              </a:rPr>
              <a:t>questa </a:t>
            </a:r>
            <a:r>
              <a:rPr sz="1200" dirty="0">
                <a:latin typeface="Times New Roman"/>
                <a:cs typeface="Times New Roman"/>
              </a:rPr>
              <a:t>zona </a:t>
            </a:r>
            <a:r>
              <a:rPr sz="1200" spc="-5" dirty="0">
                <a:latin typeface="Times New Roman"/>
                <a:cs typeface="Times New Roman"/>
              </a:rPr>
              <a:t>spiegano </a:t>
            </a:r>
            <a:r>
              <a:rPr sz="1200" dirty="0">
                <a:latin typeface="Times New Roman"/>
                <a:cs typeface="Times New Roman"/>
              </a:rPr>
              <a:t>la  </a:t>
            </a:r>
            <a:r>
              <a:rPr sz="1200" spc="-5" dirty="0">
                <a:latin typeface="Times New Roman"/>
                <a:cs typeface="Times New Roman"/>
              </a:rPr>
              <a:t>respirazione dello </a:t>
            </a:r>
            <a:r>
              <a:rPr sz="1200" dirty="0">
                <a:latin typeface="Times New Roman"/>
                <a:cs typeface="Times New Roman"/>
              </a:rPr>
              <a:t>spazio, ma le </a:t>
            </a:r>
            <a:r>
              <a:rPr sz="1200" spc="-5" dirty="0">
                <a:latin typeface="Times New Roman"/>
                <a:cs typeface="Times New Roman"/>
              </a:rPr>
              <a:t>fasi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entrata </a:t>
            </a:r>
            <a:r>
              <a:rPr sz="1200" dirty="0">
                <a:latin typeface="Times New Roman"/>
                <a:cs typeface="Times New Roman"/>
              </a:rPr>
              <a:t>e di uscita di questa zona sono </a:t>
            </a:r>
            <a:r>
              <a:rPr sz="1200" spc="-5" dirty="0">
                <a:latin typeface="Times New Roman"/>
                <a:cs typeface="Times New Roman"/>
              </a:rPr>
              <a:t>sincronizzate con </a:t>
            </a:r>
            <a:r>
              <a:rPr sz="1200" dirty="0">
                <a:latin typeface="Times New Roman"/>
                <a:cs typeface="Times New Roman"/>
              </a:rPr>
              <a:t>i cicli di </a:t>
            </a:r>
            <a:r>
              <a:rPr sz="1200" spc="-5" dirty="0">
                <a:latin typeface="Times New Roman"/>
                <a:cs typeface="Times New Roman"/>
              </a:rPr>
              <a:t>espansione </a:t>
            </a:r>
            <a:r>
              <a:rPr sz="1200" dirty="0">
                <a:latin typeface="Times New Roman"/>
                <a:cs typeface="Times New Roman"/>
              </a:rPr>
              <a:t>e contrazione  </a:t>
            </a:r>
            <a:r>
              <a:rPr sz="1200" spc="-5" dirty="0">
                <a:latin typeface="Times New Roman"/>
                <a:cs typeface="Times New Roman"/>
              </a:rPr>
              <a:t>dello </a:t>
            </a:r>
            <a:r>
              <a:rPr sz="1200" dirty="0">
                <a:latin typeface="Times New Roman"/>
                <a:cs typeface="Times New Roman"/>
              </a:rPr>
              <a:t>spazio della </a:t>
            </a:r>
            <a:r>
              <a:rPr sz="1200" spc="-5" dirty="0">
                <a:latin typeface="Times New Roman"/>
                <a:cs typeface="Times New Roman"/>
              </a:rPr>
              <a:t>durata </a:t>
            </a:r>
            <a:r>
              <a:rPr sz="1200" dirty="0">
                <a:latin typeface="Times New Roman"/>
                <a:cs typeface="Times New Roman"/>
              </a:rPr>
              <a:t>di due </a:t>
            </a:r>
            <a:r>
              <a:rPr sz="1200" spc="-5" dirty="0">
                <a:latin typeface="Times New Roman"/>
                <a:cs typeface="Times New Roman"/>
              </a:rPr>
              <a:t>miliardi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anni.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6. La respirazione dello</a:t>
            </a: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spazio</a:t>
            </a:r>
            <a:endParaRPr sz="1600">
              <a:latin typeface="Times New Roman"/>
              <a:cs typeface="Times New Roman"/>
            </a:endParaRPr>
          </a:p>
          <a:p>
            <a:pPr marL="76200" marR="68580">
              <a:lnSpc>
                <a:spcPct val="95400"/>
              </a:lnSpc>
              <a:spcBef>
                <a:spcPts val="139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(123.3) 11:6.1 </a:t>
            </a:r>
            <a:r>
              <a:rPr sz="1200" spc="-5" dirty="0">
                <a:latin typeface="Times New Roman"/>
                <a:cs typeface="Times New Roman"/>
              </a:rPr>
              <a:t>Noi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conosciamo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meccanismo </a:t>
            </a:r>
            <a:r>
              <a:rPr sz="1200" dirty="0">
                <a:latin typeface="Times New Roman"/>
                <a:cs typeface="Times New Roman"/>
              </a:rPr>
              <a:t>effettivo della </a:t>
            </a:r>
            <a:r>
              <a:rPr sz="1200" spc="-5" dirty="0">
                <a:latin typeface="Times New Roman"/>
                <a:cs typeface="Times New Roman"/>
              </a:rPr>
              <a:t>respirazione dello </a:t>
            </a:r>
            <a:r>
              <a:rPr sz="1200" dirty="0">
                <a:latin typeface="Times New Roman"/>
                <a:cs typeface="Times New Roman"/>
              </a:rPr>
              <a:t>spazio; </a:t>
            </a:r>
            <a:r>
              <a:rPr sz="1200" spc="-5" dirty="0">
                <a:latin typeface="Times New Roman"/>
                <a:cs typeface="Times New Roman"/>
              </a:rPr>
              <a:t>osserviamo semplicemente </a:t>
            </a:r>
            <a:r>
              <a:rPr sz="1200" dirty="0">
                <a:latin typeface="Times New Roman"/>
                <a:cs typeface="Times New Roman"/>
              </a:rPr>
              <a:t>che tutto lo  spazio </a:t>
            </a:r>
            <a:r>
              <a:rPr sz="1200" spc="-5" dirty="0">
                <a:latin typeface="Times New Roman"/>
                <a:cs typeface="Times New Roman"/>
              </a:rPr>
              <a:t>si contrae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espande </a:t>
            </a:r>
            <a:r>
              <a:rPr sz="1200" spc="-5" dirty="0">
                <a:latin typeface="Times New Roman"/>
                <a:cs typeface="Times New Roman"/>
              </a:rPr>
              <a:t>alternativamente. Questa respirazione riguarda sia l’estensione </a:t>
            </a:r>
            <a:r>
              <a:rPr sz="1200" dirty="0">
                <a:latin typeface="Times New Roman"/>
                <a:cs typeface="Times New Roman"/>
              </a:rPr>
              <a:t>orizzontale </a:t>
            </a:r>
            <a:r>
              <a:rPr sz="1200" spc="-5" dirty="0">
                <a:latin typeface="Times New Roman"/>
                <a:cs typeface="Times New Roman"/>
              </a:rPr>
              <a:t>dello spazio penetrato </a:t>
            </a:r>
            <a:r>
              <a:rPr sz="1200" dirty="0">
                <a:latin typeface="Times New Roman"/>
                <a:cs typeface="Times New Roman"/>
              </a:rPr>
              <a:t>che  le </a:t>
            </a:r>
            <a:r>
              <a:rPr sz="1200" spc="-5" dirty="0">
                <a:latin typeface="Times New Roman"/>
                <a:cs typeface="Times New Roman"/>
              </a:rPr>
              <a:t>estensioni verticali </a:t>
            </a:r>
            <a:r>
              <a:rPr sz="1200" dirty="0">
                <a:latin typeface="Times New Roman"/>
                <a:cs typeface="Times New Roman"/>
              </a:rPr>
              <a:t>dello spazio non </a:t>
            </a:r>
            <a:r>
              <a:rPr sz="1200" spc="-5" dirty="0">
                <a:latin typeface="Times New Roman"/>
                <a:cs typeface="Times New Roman"/>
              </a:rPr>
              <a:t>penetrato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esistono </a:t>
            </a:r>
            <a:r>
              <a:rPr sz="1200" dirty="0">
                <a:latin typeface="Times New Roman"/>
                <a:cs typeface="Times New Roman"/>
              </a:rPr>
              <a:t>nei </a:t>
            </a:r>
            <a:r>
              <a:rPr sz="1200" spc="-5" dirty="0">
                <a:latin typeface="Times New Roman"/>
                <a:cs typeface="Times New Roman"/>
              </a:rPr>
              <a:t>vasti serbatoi </a:t>
            </a:r>
            <a:r>
              <a:rPr sz="1200" dirty="0">
                <a:latin typeface="Times New Roman"/>
                <a:cs typeface="Times New Roman"/>
              </a:rPr>
              <a:t>di spazio al di sopra e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di sotto del Paradiso.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Per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tentare d’immaginare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forma volumetrica </a:t>
            </a:r>
            <a:r>
              <a:rPr sz="1200" dirty="0">
                <a:latin typeface="Times New Roman"/>
                <a:cs typeface="Times New Roman"/>
              </a:rPr>
              <a:t>di questi </a:t>
            </a:r>
            <a:r>
              <a:rPr sz="1200" spc="-5" dirty="0">
                <a:latin typeface="Times New Roman"/>
                <a:cs typeface="Times New Roman"/>
              </a:rPr>
              <a:t>serbatoi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spazio, potreste pensare ad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clessidra.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76200" marR="15621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(123.4) 11:6.2 </a:t>
            </a:r>
            <a:r>
              <a:rPr sz="1200" spc="-5" dirty="0">
                <a:latin typeface="Times New Roman"/>
                <a:cs typeface="Times New Roman"/>
              </a:rPr>
              <a:t>Quando gli Universi dell’estensione </a:t>
            </a:r>
            <a:r>
              <a:rPr sz="1200" dirty="0">
                <a:latin typeface="Times New Roman"/>
                <a:cs typeface="Times New Roman"/>
              </a:rPr>
              <a:t>orizzontale </a:t>
            </a:r>
            <a:r>
              <a:rPr sz="1200" spc="-5" dirty="0">
                <a:latin typeface="Times New Roman"/>
                <a:cs typeface="Times New Roman"/>
              </a:rPr>
              <a:t>dello spazio penetrato si espandono,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serbatoi dell’estensione verticale  dello </a:t>
            </a:r>
            <a:r>
              <a:rPr sz="1200" dirty="0">
                <a:latin typeface="Times New Roman"/>
                <a:cs typeface="Times New Roman"/>
              </a:rPr>
              <a:t>spazio non </a:t>
            </a:r>
            <a:r>
              <a:rPr sz="1200" spc="-5" dirty="0">
                <a:latin typeface="Times New Roman"/>
                <a:cs typeface="Times New Roman"/>
              </a:rPr>
              <a:t>penetrato si contraggono,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viceversa. </a:t>
            </a:r>
            <a:r>
              <a:rPr sz="1200" dirty="0">
                <a:latin typeface="Times New Roman"/>
                <a:cs typeface="Times New Roman"/>
              </a:rPr>
              <a:t>C’è una confluenza di </a:t>
            </a:r>
            <a:r>
              <a:rPr sz="1200" spc="-5" dirty="0">
                <a:latin typeface="Times New Roman"/>
                <a:cs typeface="Times New Roman"/>
              </a:rPr>
              <a:t>spazio penetrato </a:t>
            </a:r>
            <a:r>
              <a:rPr sz="1200" dirty="0">
                <a:latin typeface="Times New Roman"/>
                <a:cs typeface="Times New Roman"/>
              </a:rPr>
              <a:t>e non </a:t>
            </a:r>
            <a:r>
              <a:rPr sz="1200" spc="-5" dirty="0">
                <a:latin typeface="Times New Roman"/>
                <a:cs typeface="Times New Roman"/>
              </a:rPr>
              <a:t>penetrato giusto sotto </a:t>
            </a:r>
            <a:r>
              <a:rPr sz="1200" dirty="0">
                <a:latin typeface="Times New Roman"/>
                <a:cs typeface="Times New Roman"/>
              </a:rPr>
              <a:t>il  </a:t>
            </a:r>
            <a:r>
              <a:rPr sz="1200" spc="-5" dirty="0">
                <a:latin typeface="Times New Roman"/>
                <a:cs typeface="Times New Roman"/>
              </a:rPr>
              <a:t>Paradiso inferiore. </a:t>
            </a:r>
            <a:r>
              <a:rPr sz="1200" dirty="0">
                <a:latin typeface="Times New Roman"/>
                <a:cs typeface="Times New Roman"/>
              </a:rPr>
              <a:t>Entrambi i tipi di spazio vi </a:t>
            </a:r>
            <a:r>
              <a:rPr sz="1200" spc="-5" dirty="0">
                <a:latin typeface="Times New Roman"/>
                <a:cs typeface="Times New Roman"/>
              </a:rPr>
              <a:t>fluiscono attraverso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canali regolatori </a:t>
            </a:r>
            <a:r>
              <a:rPr sz="1200" dirty="0">
                <a:latin typeface="Times New Roman"/>
                <a:cs typeface="Times New Roman"/>
              </a:rPr>
              <a:t>che li </a:t>
            </a:r>
            <a:r>
              <a:rPr sz="1200" spc="-5" dirty="0">
                <a:latin typeface="Times New Roman"/>
                <a:cs typeface="Times New Roman"/>
              </a:rPr>
              <a:t>trasmutano, </a:t>
            </a:r>
            <a:r>
              <a:rPr sz="1200" dirty="0">
                <a:latin typeface="Times New Roman"/>
                <a:cs typeface="Times New Roman"/>
              </a:rPr>
              <a:t>dove </a:t>
            </a:r>
            <a:r>
              <a:rPr sz="1200" spc="-5" dirty="0">
                <a:latin typeface="Times New Roman"/>
                <a:cs typeface="Times New Roman"/>
              </a:rPr>
              <a:t>avvengono </a:t>
            </a:r>
            <a:r>
              <a:rPr sz="1200" spc="20" dirty="0">
                <a:latin typeface="Times New Roman"/>
                <a:cs typeface="Times New Roman"/>
              </a:rPr>
              <a:t>le  </a:t>
            </a:r>
            <a:r>
              <a:rPr sz="1200" spc="-5" dirty="0">
                <a:latin typeface="Times New Roman"/>
                <a:cs typeface="Times New Roman"/>
              </a:rPr>
              <a:t>modificazioni </a:t>
            </a:r>
            <a:r>
              <a:rPr sz="1200" dirty="0">
                <a:latin typeface="Times New Roman"/>
                <a:cs typeface="Times New Roman"/>
              </a:rPr>
              <a:t>che rendono </a:t>
            </a:r>
            <a:r>
              <a:rPr sz="1200" spc="-5" dirty="0">
                <a:latin typeface="Times New Roman"/>
                <a:cs typeface="Times New Roman"/>
              </a:rPr>
              <a:t>penetrabile </a:t>
            </a:r>
            <a:r>
              <a:rPr sz="1200" dirty="0">
                <a:latin typeface="Times New Roman"/>
                <a:cs typeface="Times New Roman"/>
              </a:rPr>
              <a:t>lo spazio </a:t>
            </a:r>
            <a:r>
              <a:rPr sz="1200" spc="-5" dirty="0">
                <a:latin typeface="Times New Roman"/>
                <a:cs typeface="Times New Roman"/>
              </a:rPr>
              <a:t>impenetrabile, </a:t>
            </a:r>
            <a:r>
              <a:rPr sz="1200" dirty="0">
                <a:latin typeface="Times New Roman"/>
                <a:cs typeface="Times New Roman"/>
              </a:rPr>
              <a:t>e viceversa, </a:t>
            </a:r>
            <a:r>
              <a:rPr sz="1200" spc="-5" dirty="0">
                <a:latin typeface="Times New Roman"/>
                <a:cs typeface="Times New Roman"/>
              </a:rPr>
              <a:t>nei cicli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contrazione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espansione del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cosmo.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ts val="141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(123.5) 11:6.3 </a:t>
            </a:r>
            <a:r>
              <a:rPr sz="1200" spc="-5" dirty="0">
                <a:latin typeface="Times New Roman"/>
                <a:cs typeface="Times New Roman"/>
              </a:rPr>
              <a:t>Spazio </a:t>
            </a:r>
            <a:r>
              <a:rPr sz="1200" dirty="0">
                <a:latin typeface="Times New Roman"/>
                <a:cs typeface="Times New Roman"/>
              </a:rPr>
              <a:t>“non </a:t>
            </a:r>
            <a:r>
              <a:rPr sz="1200" spc="-5" dirty="0">
                <a:latin typeface="Times New Roman"/>
                <a:cs typeface="Times New Roman"/>
              </a:rPr>
              <a:t>penetrato” significa spazio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penetrato </a:t>
            </a:r>
            <a:r>
              <a:rPr sz="1200" dirty="0">
                <a:latin typeface="Times New Roman"/>
                <a:cs typeface="Times New Roman"/>
              </a:rPr>
              <a:t>da quelle forze, </a:t>
            </a:r>
            <a:r>
              <a:rPr sz="1200" spc="-5" dirty="0">
                <a:latin typeface="Times New Roman"/>
                <a:cs typeface="Times New Roman"/>
              </a:rPr>
              <a:t>energie, </a:t>
            </a:r>
            <a:r>
              <a:rPr sz="1200" dirty="0">
                <a:latin typeface="Times New Roman"/>
                <a:cs typeface="Times New Roman"/>
              </a:rPr>
              <a:t>poteri e presenze di cui </a:t>
            </a:r>
            <a:r>
              <a:rPr sz="1200" spc="-5" dirty="0">
                <a:latin typeface="Times New Roman"/>
                <a:cs typeface="Times New Roman"/>
              </a:rPr>
              <a:t>si</a:t>
            </a:r>
            <a:r>
              <a:rPr sz="1200" spc="-1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conosce</a:t>
            </a:r>
            <a:endParaRPr sz="1200">
              <a:latin typeface="Times New Roman"/>
              <a:cs typeface="Times New Roman"/>
            </a:endParaRPr>
          </a:p>
          <a:p>
            <a:pPr marL="76200" marR="58419">
              <a:lnSpc>
                <a:spcPct val="95900"/>
              </a:lnSpc>
              <a:spcBef>
                <a:spcPts val="25"/>
              </a:spcBef>
            </a:pPr>
            <a:r>
              <a:rPr sz="1200" spc="-5" dirty="0">
                <a:latin typeface="Times New Roman"/>
                <a:cs typeface="Times New Roman"/>
              </a:rPr>
              <a:t>l’esistenza nello </a:t>
            </a:r>
            <a:r>
              <a:rPr sz="1200" dirty="0">
                <a:latin typeface="Times New Roman"/>
                <a:cs typeface="Times New Roman"/>
              </a:rPr>
              <a:t>spazio </a:t>
            </a:r>
            <a:r>
              <a:rPr sz="1200" spc="-5" dirty="0">
                <a:latin typeface="Times New Roman"/>
                <a:cs typeface="Times New Roman"/>
              </a:rPr>
              <a:t>penetrato. Noi </a:t>
            </a:r>
            <a:r>
              <a:rPr sz="1200" dirty="0">
                <a:latin typeface="Times New Roman"/>
                <a:cs typeface="Times New Roman"/>
              </a:rPr>
              <a:t>non sappiamo </a:t>
            </a:r>
            <a:r>
              <a:rPr sz="1200" spc="-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lo spazio </a:t>
            </a:r>
            <a:r>
              <a:rPr sz="1200" spc="-5" dirty="0">
                <a:latin typeface="Times New Roman"/>
                <a:cs typeface="Times New Roman"/>
              </a:rPr>
              <a:t>verticale (serbatoio) sia destinato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funzionare </a:t>
            </a:r>
            <a:r>
              <a:rPr sz="1200" dirty="0">
                <a:latin typeface="Times New Roman"/>
                <a:cs typeface="Times New Roman"/>
              </a:rPr>
              <a:t>sempre come  </a:t>
            </a:r>
            <a:r>
              <a:rPr sz="1200" spc="-5" dirty="0">
                <a:latin typeface="Times New Roman"/>
                <a:cs typeface="Times New Roman"/>
              </a:rPr>
              <a:t>contrappeso </a:t>
            </a:r>
            <a:r>
              <a:rPr sz="1200" dirty="0">
                <a:latin typeface="Times New Roman"/>
                <a:cs typeface="Times New Roman"/>
              </a:rPr>
              <a:t>dello spazio orizzontale </a:t>
            </a:r>
            <a:r>
              <a:rPr sz="1200" spc="-5" dirty="0">
                <a:latin typeface="Times New Roman"/>
                <a:cs typeface="Times New Roman"/>
              </a:rPr>
              <a:t>(Universo);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sappiamo se </a:t>
            </a:r>
            <a:r>
              <a:rPr sz="1200" dirty="0">
                <a:latin typeface="Times New Roman"/>
                <a:cs typeface="Times New Roman"/>
              </a:rPr>
              <a:t>vi </a:t>
            </a:r>
            <a:r>
              <a:rPr sz="1200" spc="-5" dirty="0">
                <a:latin typeface="Times New Roman"/>
                <a:cs typeface="Times New Roman"/>
              </a:rPr>
              <a:t>sia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intento creativo </a:t>
            </a:r>
            <a:r>
              <a:rPr sz="1200" dirty="0">
                <a:latin typeface="Times New Roman"/>
                <a:cs typeface="Times New Roman"/>
              </a:rPr>
              <a:t>concernente lo spazio non </a:t>
            </a:r>
            <a:r>
              <a:rPr sz="1200" spc="-5" dirty="0">
                <a:latin typeface="Times New Roman"/>
                <a:cs typeface="Times New Roman"/>
              </a:rPr>
              <a:t>penetrato. </a:t>
            </a:r>
            <a:r>
              <a:rPr sz="1200" spc="-15" dirty="0">
                <a:latin typeface="Times New Roman"/>
                <a:cs typeface="Times New Roman"/>
              </a:rPr>
              <a:t>In  </a:t>
            </a:r>
            <a:r>
              <a:rPr sz="1200" spc="-5" dirty="0">
                <a:latin typeface="Times New Roman"/>
                <a:cs typeface="Times New Roman"/>
              </a:rPr>
              <a:t>realtà </a:t>
            </a:r>
            <a:r>
              <a:rPr sz="1200" dirty="0">
                <a:latin typeface="Times New Roman"/>
                <a:cs typeface="Times New Roman"/>
              </a:rPr>
              <a:t>conosciamo molto poco </a:t>
            </a:r>
            <a:r>
              <a:rPr sz="1200" spc="-5" dirty="0">
                <a:latin typeface="Times New Roman"/>
                <a:cs typeface="Times New Roman"/>
              </a:rPr>
              <a:t>sui serbatoi </a:t>
            </a:r>
            <a:r>
              <a:rPr sz="1200" dirty="0">
                <a:latin typeface="Times New Roman"/>
                <a:cs typeface="Times New Roman"/>
              </a:rPr>
              <a:t>di spazio; </a:t>
            </a:r>
            <a:r>
              <a:rPr sz="1200" spc="-5" dirty="0">
                <a:latin typeface="Times New Roman"/>
                <a:cs typeface="Times New Roman"/>
              </a:rPr>
              <a:t>sappiamo </a:t>
            </a:r>
            <a:r>
              <a:rPr sz="1200" dirty="0">
                <a:latin typeface="Times New Roman"/>
                <a:cs typeface="Times New Roman"/>
              </a:rPr>
              <a:t>solo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esistono 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sembrano </a:t>
            </a:r>
            <a:r>
              <a:rPr sz="1200" spc="-5" dirty="0">
                <a:latin typeface="Times New Roman"/>
                <a:cs typeface="Times New Roman"/>
              </a:rPr>
              <a:t>controbilanciare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cicli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espansione </a:t>
            </a:r>
            <a:r>
              <a:rPr sz="1200" dirty="0">
                <a:latin typeface="Times New Roman"/>
                <a:cs typeface="Times New Roman"/>
              </a:rPr>
              <a:t>e di contrazione </a:t>
            </a:r>
            <a:r>
              <a:rPr sz="1200" spc="-5" dirty="0">
                <a:latin typeface="Times New Roman"/>
                <a:cs typeface="Times New Roman"/>
              </a:rPr>
              <a:t>dello spazio </a:t>
            </a:r>
            <a:r>
              <a:rPr sz="1200" dirty="0">
                <a:latin typeface="Times New Roman"/>
                <a:cs typeface="Times New Roman"/>
              </a:rPr>
              <a:t>dell’Universo </a:t>
            </a:r>
            <a:r>
              <a:rPr sz="1200" spc="-5" dirty="0">
                <a:latin typeface="Times New Roman"/>
                <a:cs typeface="Times New Roman"/>
              </a:rPr>
              <a:t>degli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Universi.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21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215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213090" cy="4132579"/>
          </a:xfrm>
          <a:prstGeom prst="rect">
            <a:avLst/>
          </a:prstGeom>
        </p:spPr>
        <p:txBody>
          <a:bodyPr vert="horz" wrap="square" lIns="0" tIns="20320" rIns="0" bIns="0" rtlCol="0">
            <a:spAutoFit/>
          </a:bodyPr>
          <a:lstStyle/>
          <a:p>
            <a:pPr marL="76200" marR="68580">
              <a:lnSpc>
                <a:spcPct val="95900"/>
              </a:lnSpc>
              <a:spcBef>
                <a:spcPts val="16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(123.6) 11:6.4 </a:t>
            </a:r>
            <a:r>
              <a:rPr sz="1200" spc="-5" dirty="0">
                <a:latin typeface="Times New Roman"/>
                <a:cs typeface="Times New Roman"/>
              </a:rPr>
              <a:t>Ogni fase dei </a:t>
            </a:r>
            <a:r>
              <a:rPr sz="1200" dirty="0">
                <a:latin typeface="Times New Roman"/>
                <a:cs typeface="Times New Roman"/>
              </a:rPr>
              <a:t>cicli di </a:t>
            </a:r>
            <a:r>
              <a:rPr sz="1200" spc="-5" dirty="0">
                <a:latin typeface="Times New Roman"/>
                <a:cs typeface="Times New Roman"/>
              </a:rPr>
              <a:t>respirazione dello </a:t>
            </a:r>
            <a:r>
              <a:rPr sz="1200" dirty="0">
                <a:latin typeface="Times New Roman"/>
                <a:cs typeface="Times New Roman"/>
              </a:rPr>
              <a:t>spazio dura </a:t>
            </a:r>
            <a:r>
              <a:rPr sz="1200" spc="-5" dirty="0">
                <a:latin typeface="Times New Roman"/>
                <a:cs typeface="Times New Roman"/>
              </a:rPr>
              <a:t>poco </a:t>
            </a:r>
            <a:r>
              <a:rPr sz="1200" dirty="0">
                <a:latin typeface="Times New Roman"/>
                <a:cs typeface="Times New Roman"/>
              </a:rPr>
              <a:t>più di un </a:t>
            </a:r>
            <a:r>
              <a:rPr sz="1200" spc="-5" dirty="0">
                <a:latin typeface="Times New Roman"/>
                <a:cs typeface="Times New Roman"/>
              </a:rPr>
              <a:t>miliardo di </a:t>
            </a:r>
            <a:r>
              <a:rPr sz="1200" dirty="0">
                <a:latin typeface="Times New Roman"/>
                <a:cs typeface="Times New Roman"/>
              </a:rPr>
              <a:t>anni di </a:t>
            </a:r>
            <a:r>
              <a:rPr sz="1200" spc="-5" dirty="0">
                <a:latin typeface="Times New Roman"/>
                <a:cs typeface="Times New Roman"/>
              </a:rPr>
              <a:t>Urantia. Durante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fase gli  Universi si espandono; </a:t>
            </a:r>
            <a:r>
              <a:rPr sz="1200" dirty="0">
                <a:latin typeface="Times New Roman"/>
                <a:cs typeface="Times New Roman"/>
              </a:rPr>
              <a:t>durante </a:t>
            </a:r>
            <a:r>
              <a:rPr sz="1200" spc="-5" dirty="0">
                <a:latin typeface="Times New Roman"/>
                <a:cs typeface="Times New Roman"/>
              </a:rPr>
              <a:t>quella successiva si contraggono. </a:t>
            </a:r>
            <a:r>
              <a:rPr sz="1200" spc="-10" dirty="0">
                <a:latin typeface="Times New Roman"/>
                <a:cs typeface="Times New Roman"/>
              </a:rPr>
              <a:t>Lo </a:t>
            </a:r>
            <a:r>
              <a:rPr sz="1200" dirty="0">
                <a:latin typeface="Times New Roman"/>
                <a:cs typeface="Times New Roman"/>
              </a:rPr>
              <a:t>spazio </a:t>
            </a:r>
            <a:r>
              <a:rPr sz="1200" spc="-5" dirty="0">
                <a:latin typeface="Times New Roman"/>
                <a:cs typeface="Times New Roman"/>
              </a:rPr>
              <a:t>penetrato si sta avvicinando ora al </a:t>
            </a:r>
            <a:r>
              <a:rPr sz="1200" dirty="0">
                <a:latin typeface="Times New Roman"/>
                <a:cs typeface="Times New Roman"/>
              </a:rPr>
              <a:t>punto mediano </a:t>
            </a:r>
            <a:r>
              <a:rPr sz="1200" spc="-5" dirty="0">
                <a:latin typeface="Times New Roman"/>
                <a:cs typeface="Times New Roman"/>
              </a:rPr>
              <a:t>della  fase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espansione, </a:t>
            </a:r>
            <a:r>
              <a:rPr sz="1200" dirty="0">
                <a:latin typeface="Times New Roman"/>
                <a:cs typeface="Times New Roman"/>
              </a:rPr>
              <a:t>mentre lo spazio non </a:t>
            </a:r>
            <a:r>
              <a:rPr sz="1200" spc="-5" dirty="0">
                <a:latin typeface="Times New Roman"/>
                <a:cs typeface="Times New Roman"/>
              </a:rPr>
              <a:t>penetrato si </a:t>
            </a:r>
            <a:r>
              <a:rPr sz="1200" dirty="0">
                <a:latin typeface="Times New Roman"/>
                <a:cs typeface="Times New Roman"/>
              </a:rPr>
              <a:t>avvicina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punto mediano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fase di contrazione, e noi siamo </a:t>
            </a:r>
            <a:r>
              <a:rPr sz="1200" spc="-5" dirty="0">
                <a:latin typeface="Times New Roman"/>
                <a:cs typeface="Times New Roman"/>
              </a:rPr>
              <a:t>informati </a:t>
            </a:r>
            <a:r>
              <a:rPr sz="1200" dirty="0">
                <a:latin typeface="Times New Roman"/>
                <a:cs typeface="Times New Roman"/>
              </a:rPr>
              <a:t>che  </a:t>
            </a:r>
            <a:r>
              <a:rPr sz="1200" spc="-5" dirty="0">
                <a:latin typeface="Times New Roman"/>
                <a:cs typeface="Times New Roman"/>
              </a:rPr>
              <a:t>al presente </a:t>
            </a:r>
            <a:r>
              <a:rPr sz="1200" dirty="0">
                <a:latin typeface="Times New Roman"/>
                <a:cs typeface="Times New Roman"/>
              </a:rPr>
              <a:t>i limiti </a:t>
            </a:r>
            <a:r>
              <a:rPr sz="1200" spc="-5" dirty="0">
                <a:latin typeface="Times New Roman"/>
                <a:cs typeface="Times New Roman"/>
              </a:rPr>
              <a:t>estremi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entrambe </a:t>
            </a:r>
            <a:r>
              <a:rPr sz="1200" dirty="0">
                <a:latin typeface="Times New Roman"/>
                <a:cs typeface="Times New Roman"/>
              </a:rPr>
              <a:t>le estensioni dello spazio </a:t>
            </a:r>
            <a:r>
              <a:rPr sz="1200" spc="-5" dirty="0">
                <a:latin typeface="Times New Roman"/>
                <a:cs typeface="Times New Roman"/>
              </a:rPr>
              <a:t>sono teoricamente quasi </a:t>
            </a:r>
            <a:r>
              <a:rPr sz="1200" dirty="0">
                <a:latin typeface="Times New Roman"/>
                <a:cs typeface="Times New Roman"/>
              </a:rPr>
              <a:t>equidistanti </a:t>
            </a:r>
            <a:r>
              <a:rPr sz="1200" spc="-5" dirty="0">
                <a:latin typeface="Times New Roman"/>
                <a:cs typeface="Times New Roman"/>
              </a:rPr>
              <a:t>dal Paradiso. </a:t>
            </a:r>
            <a:r>
              <a:rPr sz="1200" dirty="0">
                <a:latin typeface="Times New Roman"/>
                <a:cs typeface="Times New Roman"/>
              </a:rPr>
              <a:t>I serbatoi di  spazio non </a:t>
            </a:r>
            <a:r>
              <a:rPr sz="1200" spc="-5" dirty="0">
                <a:latin typeface="Times New Roman"/>
                <a:cs typeface="Times New Roman"/>
              </a:rPr>
              <a:t>penetrato si </a:t>
            </a:r>
            <a:r>
              <a:rPr sz="1200" dirty="0">
                <a:latin typeface="Times New Roman"/>
                <a:cs typeface="Times New Roman"/>
              </a:rPr>
              <a:t>estendono </a:t>
            </a:r>
            <a:r>
              <a:rPr sz="1200" spc="-5" dirty="0">
                <a:latin typeface="Times New Roman"/>
                <a:cs typeface="Times New Roman"/>
              </a:rPr>
              <a:t>attualmente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verticale </a:t>
            </a:r>
            <a:r>
              <a:rPr sz="1200" dirty="0">
                <a:latin typeface="Times New Roman"/>
                <a:cs typeface="Times New Roman"/>
              </a:rPr>
              <a:t>sopra il </a:t>
            </a:r>
            <a:r>
              <a:rPr sz="1200" spc="-5" dirty="0">
                <a:latin typeface="Times New Roman"/>
                <a:cs typeface="Times New Roman"/>
              </a:rPr>
              <a:t>Paradiso superiore </a:t>
            </a:r>
            <a:r>
              <a:rPr sz="1200" dirty="0">
                <a:latin typeface="Times New Roman"/>
                <a:cs typeface="Times New Roman"/>
              </a:rPr>
              <a:t>e sotto il Paradiso </a:t>
            </a:r>
            <a:r>
              <a:rPr sz="1200" spc="-5" dirty="0">
                <a:latin typeface="Times New Roman"/>
                <a:cs typeface="Times New Roman"/>
              </a:rPr>
              <a:t>inferiore, altrettanto </a:t>
            </a:r>
            <a:r>
              <a:rPr sz="1200" dirty="0">
                <a:latin typeface="Times New Roman"/>
                <a:cs typeface="Times New Roman"/>
              </a:rPr>
              <a:t>lontano  </a:t>
            </a:r>
            <a:r>
              <a:rPr sz="1200" spc="-5" dirty="0">
                <a:latin typeface="Times New Roman"/>
                <a:cs typeface="Times New Roman"/>
              </a:rPr>
              <a:t>quanto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spazio penetrato dell’Universo si </a:t>
            </a:r>
            <a:r>
              <a:rPr sz="1200" dirty="0">
                <a:latin typeface="Times New Roman"/>
                <a:cs typeface="Times New Roman"/>
              </a:rPr>
              <a:t>estende orizzontalmente </a:t>
            </a:r>
            <a:r>
              <a:rPr sz="1200" spc="-5" dirty="0">
                <a:latin typeface="Times New Roman"/>
                <a:cs typeface="Times New Roman"/>
              </a:rPr>
              <a:t>verso l’esterno </a:t>
            </a:r>
            <a:r>
              <a:rPr sz="1200" dirty="0">
                <a:latin typeface="Times New Roman"/>
                <a:cs typeface="Times New Roman"/>
              </a:rPr>
              <a:t>a partire dal Paradiso </a:t>
            </a:r>
            <a:r>
              <a:rPr sz="1200" spc="-5" dirty="0">
                <a:latin typeface="Times New Roman"/>
                <a:cs typeface="Times New Roman"/>
              </a:rPr>
              <a:t>periferico </a:t>
            </a:r>
            <a:r>
              <a:rPr sz="1200" dirty="0">
                <a:latin typeface="Times New Roman"/>
                <a:cs typeface="Times New Roman"/>
              </a:rPr>
              <a:t>fino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quarto  </a:t>
            </a:r>
            <a:r>
              <a:rPr sz="1200" spc="-5" dirty="0">
                <a:latin typeface="Times New Roman"/>
                <a:cs typeface="Times New Roman"/>
              </a:rPr>
              <a:t>livello </a:t>
            </a:r>
            <a:r>
              <a:rPr sz="1200" dirty="0">
                <a:latin typeface="Times New Roman"/>
                <a:cs typeface="Times New Roman"/>
              </a:rPr>
              <a:t>di spazio </a:t>
            </a:r>
            <a:r>
              <a:rPr sz="1200" spc="-5" dirty="0">
                <a:latin typeface="Times New Roman"/>
                <a:cs typeface="Times New Roman"/>
              </a:rPr>
              <a:t>esterno, ed </a:t>
            </a:r>
            <a:r>
              <a:rPr sz="1200" dirty="0">
                <a:latin typeface="Times New Roman"/>
                <a:cs typeface="Times New Roman"/>
              </a:rPr>
              <a:t>anche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oltre.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9207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(124.1) 11:6.5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miliardo </a:t>
            </a:r>
            <a:r>
              <a:rPr sz="1200" dirty="0">
                <a:latin typeface="Times New Roman"/>
                <a:cs typeface="Times New Roman"/>
              </a:rPr>
              <a:t>di anni </a:t>
            </a:r>
            <a:r>
              <a:rPr sz="1200" spc="-5" dirty="0">
                <a:latin typeface="Times New Roman"/>
                <a:cs typeface="Times New Roman"/>
              </a:rPr>
              <a:t>del tempo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Urantia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serbatoi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spazio si contraggono, mentre </a:t>
            </a:r>
            <a:r>
              <a:rPr sz="1200" dirty="0">
                <a:latin typeface="Times New Roman"/>
                <a:cs typeface="Times New Roman"/>
              </a:rPr>
              <a:t>l’Universo </a:t>
            </a:r>
            <a:r>
              <a:rPr sz="1200" spc="-5" dirty="0">
                <a:latin typeface="Times New Roman"/>
                <a:cs typeface="Times New Roman"/>
              </a:rPr>
              <a:t>maestro </a:t>
            </a:r>
            <a:r>
              <a:rPr sz="1200" dirty="0">
                <a:latin typeface="Times New Roman"/>
                <a:cs typeface="Times New Roman"/>
              </a:rPr>
              <a:t>e le attività di  </a:t>
            </a:r>
            <a:r>
              <a:rPr sz="1200" spc="-5" dirty="0">
                <a:latin typeface="Times New Roman"/>
                <a:cs typeface="Times New Roman"/>
              </a:rPr>
              <a:t>forza </a:t>
            </a:r>
            <a:r>
              <a:rPr sz="1200" dirty="0">
                <a:latin typeface="Times New Roman"/>
                <a:cs typeface="Times New Roman"/>
              </a:rPr>
              <a:t>di tutto lo spazio </a:t>
            </a:r>
            <a:r>
              <a:rPr sz="1200" spc="-5" dirty="0">
                <a:latin typeface="Times New Roman"/>
                <a:cs typeface="Times New Roman"/>
              </a:rPr>
              <a:t>orizzontale si espandono. </a:t>
            </a:r>
            <a:r>
              <a:rPr sz="1200" dirty="0">
                <a:latin typeface="Times New Roman"/>
                <a:cs typeface="Times New Roman"/>
              </a:rPr>
              <a:t>Ci </a:t>
            </a:r>
            <a:r>
              <a:rPr sz="1200" spc="-5" dirty="0">
                <a:latin typeface="Times New Roman"/>
                <a:cs typeface="Times New Roman"/>
              </a:rPr>
              <a:t>vogliono </a:t>
            </a:r>
            <a:r>
              <a:rPr sz="1200" dirty="0">
                <a:latin typeface="Times New Roman"/>
                <a:cs typeface="Times New Roman"/>
              </a:rPr>
              <a:t>dunque </a:t>
            </a:r>
            <a:r>
              <a:rPr sz="1200" spc="-5" dirty="0">
                <a:latin typeface="Times New Roman"/>
                <a:cs typeface="Times New Roman"/>
              </a:rPr>
              <a:t>poco </a:t>
            </a:r>
            <a:r>
              <a:rPr sz="1200" dirty="0">
                <a:latin typeface="Times New Roman"/>
                <a:cs typeface="Times New Roman"/>
              </a:rPr>
              <a:t>più di due </a:t>
            </a:r>
            <a:r>
              <a:rPr sz="1200" spc="-5" dirty="0">
                <a:latin typeface="Times New Roman"/>
                <a:cs typeface="Times New Roman"/>
              </a:rPr>
              <a:t>miliardi </a:t>
            </a:r>
            <a:r>
              <a:rPr sz="1200" dirty="0">
                <a:latin typeface="Times New Roman"/>
                <a:cs typeface="Times New Roman"/>
              </a:rPr>
              <a:t>di anni di Urantia </a:t>
            </a:r>
            <a:r>
              <a:rPr sz="1200" spc="-5" dirty="0">
                <a:latin typeface="Times New Roman"/>
                <a:cs typeface="Times New Roman"/>
              </a:rPr>
              <a:t>per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completare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l’intero ciclo </a:t>
            </a:r>
            <a:r>
              <a:rPr sz="1200" dirty="0">
                <a:latin typeface="Times New Roman"/>
                <a:cs typeface="Times New Roman"/>
              </a:rPr>
              <a:t>di espansione e di </a:t>
            </a:r>
            <a:r>
              <a:rPr sz="1200" spc="-5" dirty="0">
                <a:latin typeface="Times New Roman"/>
                <a:cs typeface="Times New Roman"/>
              </a:rPr>
              <a:t>contrazione.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7. Le funzioni spaziali del</a:t>
            </a: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Paradiso</a:t>
            </a:r>
            <a:endParaRPr sz="1600">
              <a:latin typeface="Times New Roman"/>
              <a:cs typeface="Times New Roman"/>
            </a:endParaRPr>
          </a:p>
          <a:p>
            <a:pPr marL="76200" marR="143510">
              <a:lnSpc>
                <a:spcPts val="1380"/>
              </a:lnSpc>
              <a:spcBef>
                <a:spcPts val="141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(124.2) 11:7.1 </a:t>
            </a:r>
            <a:r>
              <a:rPr sz="1200" spc="-15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spazio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esiste su alcuna delle superfici del </a:t>
            </a:r>
            <a:r>
              <a:rPr sz="1200" dirty="0">
                <a:latin typeface="Times New Roman"/>
                <a:cs typeface="Times New Roman"/>
              </a:rPr>
              <a:t>Paradiso. Se </a:t>
            </a:r>
            <a:r>
              <a:rPr sz="1200" spc="-5" dirty="0">
                <a:latin typeface="Times New Roman"/>
                <a:cs typeface="Times New Roman"/>
              </a:rPr>
              <a:t>si “guardasse” </a:t>
            </a:r>
            <a:r>
              <a:rPr sz="1200" dirty="0">
                <a:latin typeface="Times New Roman"/>
                <a:cs typeface="Times New Roman"/>
              </a:rPr>
              <a:t>dritto </a:t>
            </a:r>
            <a:r>
              <a:rPr sz="1200" spc="-5" dirty="0">
                <a:latin typeface="Times New Roman"/>
                <a:cs typeface="Times New Roman"/>
              </a:rPr>
              <a:t>verso </a:t>
            </a:r>
            <a:r>
              <a:rPr sz="1200" dirty="0">
                <a:latin typeface="Times New Roman"/>
                <a:cs typeface="Times New Roman"/>
              </a:rPr>
              <a:t>l’alto </a:t>
            </a:r>
            <a:r>
              <a:rPr sz="1200" spc="-5" dirty="0">
                <a:latin typeface="Times New Roman"/>
                <a:cs typeface="Times New Roman"/>
              </a:rPr>
              <a:t>dalla superficie superiore  del Paradiso,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si “vedrebbe” altro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spazio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penetrato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arriva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che parte; </a:t>
            </a:r>
            <a:r>
              <a:rPr sz="1200" dirty="0">
                <a:latin typeface="Times New Roman"/>
                <a:cs typeface="Times New Roman"/>
              </a:rPr>
              <a:t>attualmente arriva. </a:t>
            </a:r>
            <a:r>
              <a:rPr sz="1200" spc="-15" dirty="0">
                <a:latin typeface="Times New Roman"/>
                <a:cs typeface="Times New Roman"/>
              </a:rPr>
              <a:t>Lo </a:t>
            </a:r>
            <a:r>
              <a:rPr sz="1200" dirty="0">
                <a:latin typeface="Times New Roman"/>
                <a:cs typeface="Times New Roman"/>
              </a:rPr>
              <a:t>spazio non </a:t>
            </a:r>
            <a:r>
              <a:rPr sz="1200" spc="-5" dirty="0">
                <a:latin typeface="Times New Roman"/>
                <a:cs typeface="Times New Roman"/>
              </a:rPr>
              <a:t>tocca </a:t>
            </a:r>
            <a:r>
              <a:rPr sz="1200" dirty="0">
                <a:latin typeface="Times New Roman"/>
                <a:cs typeface="Times New Roman"/>
              </a:rPr>
              <a:t>il  </a:t>
            </a:r>
            <a:r>
              <a:rPr sz="1200" spc="-5" dirty="0">
                <a:latin typeface="Times New Roman"/>
                <a:cs typeface="Times New Roman"/>
              </a:rPr>
              <a:t>Paradiso; </a:t>
            </a:r>
            <a:r>
              <a:rPr sz="1200" dirty="0">
                <a:latin typeface="Times New Roman"/>
                <a:cs typeface="Times New Roman"/>
              </a:rPr>
              <a:t>solo le </a:t>
            </a:r>
            <a:r>
              <a:rPr sz="1200" i="1" dirty="0">
                <a:latin typeface="Times New Roman"/>
                <a:cs typeface="Times New Roman"/>
              </a:rPr>
              <a:t>zone di </a:t>
            </a:r>
            <a:r>
              <a:rPr sz="1200" i="1" spc="-5" dirty="0">
                <a:latin typeface="Times New Roman"/>
                <a:cs typeface="Times New Roman"/>
              </a:rPr>
              <a:t>spazio mediano </a:t>
            </a:r>
            <a:r>
              <a:rPr sz="1200" spc="-5" dirty="0">
                <a:latin typeface="Times New Roman"/>
                <a:cs typeface="Times New Roman"/>
              </a:rPr>
              <a:t>inerti giungono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contatto dell’Isola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centrale.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120014">
              <a:lnSpc>
                <a:spcPct val="959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(124.3) 11:7.2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Paradiso è il </a:t>
            </a:r>
            <a:r>
              <a:rPr sz="1200" spc="-5" dirty="0">
                <a:latin typeface="Times New Roman"/>
                <a:cs typeface="Times New Roman"/>
              </a:rPr>
              <a:t>nucleo effettivamente </a:t>
            </a:r>
            <a:r>
              <a:rPr sz="1200" dirty="0">
                <a:latin typeface="Times New Roman"/>
                <a:cs typeface="Times New Roman"/>
              </a:rPr>
              <a:t>immobile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zone di </a:t>
            </a:r>
            <a:r>
              <a:rPr sz="1200" spc="-5" dirty="0">
                <a:latin typeface="Times New Roman"/>
                <a:cs typeface="Times New Roman"/>
              </a:rPr>
              <a:t>relativa quiete esistenti </a:t>
            </a:r>
            <a:r>
              <a:rPr sz="1200" dirty="0">
                <a:latin typeface="Times New Roman"/>
                <a:cs typeface="Times New Roman"/>
              </a:rPr>
              <a:t>tra lo spazio </a:t>
            </a:r>
            <a:r>
              <a:rPr sz="1200" spc="-5" dirty="0">
                <a:latin typeface="Times New Roman"/>
                <a:cs typeface="Times New Roman"/>
              </a:rPr>
              <a:t>penetrato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quello </a:t>
            </a:r>
            <a:r>
              <a:rPr sz="1200" dirty="0">
                <a:latin typeface="Times New Roman"/>
                <a:cs typeface="Times New Roman"/>
              </a:rPr>
              <a:t>non  </a:t>
            </a:r>
            <a:r>
              <a:rPr sz="1200" spc="-5" dirty="0">
                <a:latin typeface="Times New Roman"/>
                <a:cs typeface="Times New Roman"/>
              </a:rPr>
              <a:t>penetrato. Geograficamente queste </a:t>
            </a:r>
            <a:r>
              <a:rPr sz="1200" dirty="0">
                <a:latin typeface="Times New Roman"/>
                <a:cs typeface="Times New Roman"/>
              </a:rPr>
              <a:t>zone </a:t>
            </a:r>
            <a:r>
              <a:rPr sz="1200" spc="-5" dirty="0">
                <a:latin typeface="Times New Roman"/>
                <a:cs typeface="Times New Roman"/>
              </a:rPr>
              <a:t>sembrano essere un’estensione </a:t>
            </a:r>
            <a:r>
              <a:rPr sz="1200" dirty="0">
                <a:latin typeface="Times New Roman"/>
                <a:cs typeface="Times New Roman"/>
              </a:rPr>
              <a:t>relativa </a:t>
            </a:r>
            <a:r>
              <a:rPr sz="1200" spc="-5" dirty="0">
                <a:latin typeface="Times New Roman"/>
                <a:cs typeface="Times New Roman"/>
              </a:rPr>
              <a:t>del Paradiso, </a:t>
            </a:r>
            <a:r>
              <a:rPr sz="1200" dirty="0">
                <a:latin typeface="Times New Roman"/>
                <a:cs typeface="Times New Roman"/>
              </a:rPr>
              <a:t>ma c’è </a:t>
            </a:r>
            <a:r>
              <a:rPr sz="1200" spc="-5" dirty="0">
                <a:latin typeface="Times New Roman"/>
                <a:cs typeface="Times New Roman"/>
              </a:rPr>
              <a:t>probabilmente del </a:t>
            </a:r>
            <a:r>
              <a:rPr sz="1200" spc="5" dirty="0">
                <a:latin typeface="Times New Roman"/>
                <a:cs typeface="Times New Roman"/>
              </a:rPr>
              <a:t>movimento 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loro. Noi sappiamo </a:t>
            </a:r>
            <a:r>
              <a:rPr sz="1200" dirty="0">
                <a:latin typeface="Times New Roman"/>
                <a:cs typeface="Times New Roman"/>
              </a:rPr>
              <a:t>molto poco </a:t>
            </a:r>
            <a:r>
              <a:rPr sz="1200" spc="-5" dirty="0">
                <a:latin typeface="Times New Roman"/>
                <a:cs typeface="Times New Roman"/>
              </a:rPr>
              <a:t>su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esse,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osserviamo </a:t>
            </a:r>
            <a:r>
              <a:rPr sz="1200" dirty="0">
                <a:latin typeface="Times New Roman"/>
                <a:cs typeface="Times New Roman"/>
              </a:rPr>
              <a:t>che queste zone di </a:t>
            </a:r>
            <a:r>
              <a:rPr sz="1200" spc="-5" dirty="0">
                <a:latin typeface="Times New Roman"/>
                <a:cs typeface="Times New Roman"/>
              </a:rPr>
              <a:t>movimento spaziale ridotto separano </a:t>
            </a:r>
            <a:r>
              <a:rPr sz="1200" dirty="0">
                <a:latin typeface="Times New Roman"/>
                <a:cs typeface="Times New Roman"/>
              </a:rPr>
              <a:t>lo spazio  </a:t>
            </a:r>
            <a:r>
              <a:rPr sz="1200" spc="-5" dirty="0">
                <a:latin typeface="Times New Roman"/>
                <a:cs typeface="Times New Roman"/>
              </a:rPr>
              <a:t>penetrato </a:t>
            </a:r>
            <a:r>
              <a:rPr sz="1200" dirty="0">
                <a:latin typeface="Times New Roman"/>
                <a:cs typeface="Times New Roman"/>
              </a:rPr>
              <a:t>da quello non </a:t>
            </a:r>
            <a:r>
              <a:rPr sz="1200" spc="-5" dirty="0">
                <a:latin typeface="Times New Roman"/>
                <a:cs typeface="Times New Roman"/>
              </a:rPr>
              <a:t>penetrato. Zone </a:t>
            </a:r>
            <a:r>
              <a:rPr sz="1200" dirty="0">
                <a:latin typeface="Times New Roman"/>
                <a:cs typeface="Times New Roman"/>
              </a:rPr>
              <a:t>simili </a:t>
            </a:r>
            <a:r>
              <a:rPr sz="1200" spc="-5" dirty="0">
                <a:latin typeface="Times New Roman"/>
                <a:cs typeface="Times New Roman"/>
              </a:rPr>
              <a:t>esistevano </a:t>
            </a:r>
            <a:r>
              <a:rPr sz="1200" dirty="0">
                <a:latin typeface="Times New Roman"/>
                <a:cs typeface="Times New Roman"/>
              </a:rPr>
              <a:t>un tempo tra i livelli </a:t>
            </a:r>
            <a:r>
              <a:rPr sz="1200" spc="-5" dirty="0">
                <a:latin typeface="Times New Roman"/>
                <a:cs typeface="Times New Roman"/>
              </a:rPr>
              <a:t>dello </a:t>
            </a:r>
            <a:r>
              <a:rPr sz="1200" dirty="0">
                <a:latin typeface="Times New Roman"/>
                <a:cs typeface="Times New Roman"/>
              </a:rPr>
              <a:t>spazio </a:t>
            </a:r>
            <a:r>
              <a:rPr sz="1200" spc="-5" dirty="0">
                <a:latin typeface="Times New Roman"/>
                <a:cs typeface="Times New Roman"/>
              </a:rPr>
              <a:t>penetrato,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queste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ora </a:t>
            </a:r>
            <a:r>
              <a:rPr sz="1200" spc="5" dirty="0">
                <a:latin typeface="Times New Roman"/>
                <a:cs typeface="Times New Roman"/>
              </a:rPr>
              <a:t>meno  </a:t>
            </a:r>
            <a:r>
              <a:rPr sz="1200" spc="-5" dirty="0">
                <a:latin typeface="Times New Roman"/>
                <a:cs typeface="Times New Roman"/>
              </a:rPr>
              <a:t>inerti.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21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216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214995" cy="38963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6858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(124.4) 11:7.3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sezione </a:t>
            </a:r>
            <a:r>
              <a:rPr sz="1200" spc="-5" dirty="0">
                <a:latin typeface="Times New Roman"/>
                <a:cs typeface="Times New Roman"/>
              </a:rPr>
              <a:t>verticale dello spazio </a:t>
            </a:r>
            <a:r>
              <a:rPr sz="1200" dirty="0">
                <a:latin typeface="Times New Roman"/>
                <a:cs typeface="Times New Roman"/>
              </a:rPr>
              <a:t>totale </a:t>
            </a:r>
            <a:r>
              <a:rPr sz="1200" spc="-5" dirty="0">
                <a:latin typeface="Times New Roman"/>
                <a:cs typeface="Times New Roman"/>
              </a:rPr>
              <a:t>assomiglierebbe </a:t>
            </a:r>
            <a:r>
              <a:rPr sz="1200" dirty="0">
                <a:latin typeface="Times New Roman"/>
                <a:cs typeface="Times New Roman"/>
              </a:rPr>
              <a:t>un po’ ad una </a:t>
            </a:r>
            <a:r>
              <a:rPr sz="1200" spc="-5" dirty="0">
                <a:latin typeface="Times New Roman"/>
                <a:cs typeface="Times New Roman"/>
              </a:rPr>
              <a:t>croce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Malta, </a:t>
            </a:r>
            <a:r>
              <a:rPr sz="1200" dirty="0">
                <a:latin typeface="Times New Roman"/>
                <a:cs typeface="Times New Roman"/>
              </a:rPr>
              <a:t>i cui </a:t>
            </a:r>
            <a:r>
              <a:rPr sz="1200" spc="-5" dirty="0">
                <a:latin typeface="Times New Roman"/>
                <a:cs typeface="Times New Roman"/>
              </a:rPr>
              <a:t>bracci </a:t>
            </a:r>
            <a:r>
              <a:rPr sz="1200" dirty="0">
                <a:latin typeface="Times New Roman"/>
                <a:cs typeface="Times New Roman"/>
              </a:rPr>
              <a:t>orizzontali  </a:t>
            </a:r>
            <a:r>
              <a:rPr sz="1200" spc="-5" dirty="0">
                <a:latin typeface="Times New Roman"/>
                <a:cs typeface="Times New Roman"/>
              </a:rPr>
              <a:t>rappresenterebbero </a:t>
            </a:r>
            <a:r>
              <a:rPr sz="1200" dirty="0">
                <a:latin typeface="Times New Roman"/>
                <a:cs typeface="Times New Roman"/>
              </a:rPr>
              <a:t>lo spazio </a:t>
            </a:r>
            <a:r>
              <a:rPr sz="1200" spc="-5" dirty="0">
                <a:latin typeface="Times New Roman"/>
                <a:cs typeface="Times New Roman"/>
              </a:rPr>
              <a:t>penetrato </a:t>
            </a:r>
            <a:r>
              <a:rPr sz="1200" dirty="0">
                <a:latin typeface="Times New Roman"/>
                <a:cs typeface="Times New Roman"/>
              </a:rPr>
              <a:t>(l’Universo)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bracci verticali </a:t>
            </a:r>
            <a:r>
              <a:rPr sz="1200" dirty="0">
                <a:latin typeface="Times New Roman"/>
                <a:cs typeface="Times New Roman"/>
              </a:rPr>
              <a:t>lo spazio non </a:t>
            </a:r>
            <a:r>
              <a:rPr sz="1200" spc="-5" dirty="0">
                <a:latin typeface="Times New Roman"/>
                <a:cs typeface="Times New Roman"/>
              </a:rPr>
              <a:t>penetrato </a:t>
            </a:r>
            <a:r>
              <a:rPr sz="1200" dirty="0">
                <a:latin typeface="Times New Roman"/>
                <a:cs typeface="Times New Roman"/>
              </a:rPr>
              <a:t>(il </a:t>
            </a:r>
            <a:r>
              <a:rPr sz="1200" spc="-5" dirty="0">
                <a:latin typeface="Times New Roman"/>
                <a:cs typeface="Times New Roman"/>
              </a:rPr>
              <a:t>serbatoio). </a:t>
            </a:r>
            <a:r>
              <a:rPr sz="1200" spc="-1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aree </a:t>
            </a:r>
            <a:r>
              <a:rPr sz="1200" dirty="0">
                <a:latin typeface="Times New Roman"/>
                <a:cs typeface="Times New Roman"/>
              </a:rPr>
              <a:t>tra i quattro  </a:t>
            </a:r>
            <a:r>
              <a:rPr sz="1200" spc="-5" dirty="0">
                <a:latin typeface="Times New Roman"/>
                <a:cs typeface="Times New Roman"/>
              </a:rPr>
              <a:t>bracci </a:t>
            </a:r>
            <a:r>
              <a:rPr sz="1200" dirty="0">
                <a:latin typeface="Times New Roman"/>
                <a:cs typeface="Times New Roman"/>
              </a:rPr>
              <a:t>li </a:t>
            </a:r>
            <a:r>
              <a:rPr sz="1200" spc="-5" dirty="0">
                <a:latin typeface="Times New Roman"/>
                <a:cs typeface="Times New Roman"/>
              </a:rPr>
              <a:t>separerebbero </a:t>
            </a:r>
            <a:r>
              <a:rPr sz="1200" spc="5" dirty="0">
                <a:latin typeface="Times New Roman"/>
                <a:cs typeface="Times New Roman"/>
              </a:rPr>
              <a:t>un </a:t>
            </a:r>
            <a:r>
              <a:rPr sz="1200" dirty="0">
                <a:latin typeface="Times New Roman"/>
                <a:cs typeface="Times New Roman"/>
              </a:rPr>
              <a:t>po’ </a:t>
            </a:r>
            <a:r>
              <a:rPr sz="1200" spc="-5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le zone </a:t>
            </a:r>
            <a:r>
              <a:rPr sz="1200" spc="-5" dirty="0">
                <a:latin typeface="Times New Roman"/>
                <a:cs typeface="Times New Roman"/>
              </a:rPr>
              <a:t>dello spazio mediano separano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spazio penetrato </a:t>
            </a:r>
            <a:r>
              <a:rPr sz="1200" dirty="0">
                <a:latin typeface="Times New Roman"/>
                <a:cs typeface="Times New Roman"/>
              </a:rPr>
              <a:t>da quello non </a:t>
            </a:r>
            <a:r>
              <a:rPr sz="1200" spc="-5" dirty="0">
                <a:latin typeface="Times New Roman"/>
                <a:cs typeface="Times New Roman"/>
              </a:rPr>
              <a:t>penetrato. </a:t>
            </a:r>
            <a:r>
              <a:rPr sz="1200" dirty="0">
                <a:latin typeface="Times New Roman"/>
                <a:cs typeface="Times New Roman"/>
              </a:rPr>
              <a:t>Queste zone  </a:t>
            </a:r>
            <a:r>
              <a:rPr sz="1200" spc="-5" dirty="0">
                <a:latin typeface="Times New Roman"/>
                <a:cs typeface="Times New Roman"/>
              </a:rPr>
              <a:t>inerti dello </a:t>
            </a:r>
            <a:r>
              <a:rPr sz="1200" dirty="0">
                <a:latin typeface="Times New Roman"/>
                <a:cs typeface="Times New Roman"/>
              </a:rPr>
              <a:t>spazio </a:t>
            </a:r>
            <a:r>
              <a:rPr sz="1200" spc="-5" dirty="0">
                <a:latin typeface="Times New Roman"/>
                <a:cs typeface="Times New Roman"/>
              </a:rPr>
              <a:t>mediano diventano sempre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ampie </a:t>
            </a:r>
            <a:r>
              <a:rPr sz="1200" dirty="0">
                <a:latin typeface="Times New Roman"/>
                <a:cs typeface="Times New Roman"/>
              </a:rPr>
              <a:t>via via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crescono le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distanze </a:t>
            </a:r>
            <a:r>
              <a:rPr sz="1200" spc="-5" dirty="0">
                <a:latin typeface="Times New Roman"/>
                <a:cs typeface="Times New Roman"/>
              </a:rPr>
              <a:t>dal Paradiso, </a:t>
            </a:r>
            <a:r>
              <a:rPr sz="1200" dirty="0">
                <a:latin typeface="Times New Roman"/>
                <a:cs typeface="Times New Roman"/>
              </a:rPr>
              <a:t>sino ad </a:t>
            </a:r>
            <a:r>
              <a:rPr sz="1200" spc="-5" dirty="0">
                <a:latin typeface="Times New Roman"/>
                <a:cs typeface="Times New Roman"/>
              </a:rPr>
              <a:t>avvolgere </a:t>
            </a:r>
            <a:r>
              <a:rPr sz="1200" dirty="0">
                <a:latin typeface="Times New Roman"/>
                <a:cs typeface="Times New Roman"/>
              </a:rPr>
              <a:t>infine  i limiti </a:t>
            </a:r>
            <a:r>
              <a:rPr sz="1200" spc="-5" dirty="0">
                <a:latin typeface="Times New Roman"/>
                <a:cs typeface="Times New Roman"/>
              </a:rPr>
              <a:t>di </a:t>
            </a:r>
            <a:r>
              <a:rPr sz="1200" dirty="0">
                <a:latin typeface="Times New Roman"/>
                <a:cs typeface="Times New Roman"/>
              </a:rPr>
              <a:t>tutto lo </a:t>
            </a:r>
            <a:r>
              <a:rPr sz="1200" spc="-5" dirty="0">
                <a:latin typeface="Times New Roman"/>
                <a:cs typeface="Times New Roman"/>
              </a:rPr>
              <a:t>spazio ed incapsulare completamente sia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serbatoi </a:t>
            </a:r>
            <a:r>
              <a:rPr sz="1200" dirty="0">
                <a:latin typeface="Times New Roman"/>
                <a:cs typeface="Times New Roman"/>
              </a:rPr>
              <a:t>di spazio che </a:t>
            </a:r>
            <a:r>
              <a:rPr sz="1200" spc="-5" dirty="0">
                <a:latin typeface="Times New Roman"/>
                <a:cs typeface="Times New Roman"/>
              </a:rPr>
              <a:t>l’intera estensione </a:t>
            </a:r>
            <a:r>
              <a:rPr sz="1200" dirty="0">
                <a:latin typeface="Times New Roman"/>
                <a:cs typeface="Times New Roman"/>
              </a:rPr>
              <a:t>orizzontale </a:t>
            </a:r>
            <a:r>
              <a:rPr sz="1200" spc="-5" dirty="0">
                <a:latin typeface="Times New Roman"/>
                <a:cs typeface="Times New Roman"/>
              </a:rPr>
              <a:t>dello spazio  penetrato.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8923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(124.5) 11:7.4 </a:t>
            </a:r>
            <a:r>
              <a:rPr sz="1200" spc="-15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spazio </a:t>
            </a:r>
            <a:r>
              <a:rPr sz="1200" dirty="0">
                <a:latin typeface="Times New Roman"/>
                <a:cs typeface="Times New Roman"/>
              </a:rPr>
              <a:t>non è né una condizione </a:t>
            </a:r>
            <a:r>
              <a:rPr sz="1200" spc="-5" dirty="0">
                <a:latin typeface="Times New Roman"/>
                <a:cs typeface="Times New Roman"/>
              </a:rPr>
              <a:t>subassoluta all’interno dell’Assoluto Non Qualificato, </a:t>
            </a:r>
            <a:r>
              <a:rPr sz="1200" dirty="0">
                <a:latin typeface="Times New Roman"/>
                <a:cs typeface="Times New Roman"/>
              </a:rPr>
              <a:t>né la presenza di questo  </a:t>
            </a:r>
            <a:r>
              <a:rPr sz="1200" spc="-5" dirty="0">
                <a:latin typeface="Times New Roman"/>
                <a:cs typeface="Times New Roman"/>
              </a:rPr>
              <a:t>Assoluto, </a:t>
            </a:r>
            <a:r>
              <a:rPr sz="1200" dirty="0">
                <a:latin typeface="Times New Roman"/>
                <a:cs typeface="Times New Roman"/>
              </a:rPr>
              <a:t>né una funzione </a:t>
            </a:r>
            <a:r>
              <a:rPr sz="1200" spc="-5" dirty="0">
                <a:latin typeface="Times New Roman"/>
                <a:cs typeface="Times New Roman"/>
              </a:rPr>
              <a:t>dell’Ultimo. </a:t>
            </a:r>
            <a:r>
              <a:rPr sz="1200" dirty="0">
                <a:latin typeface="Times New Roman"/>
                <a:cs typeface="Times New Roman"/>
              </a:rPr>
              <a:t>Esso è un dono </a:t>
            </a:r>
            <a:r>
              <a:rPr sz="1200" spc="-5" dirty="0">
                <a:latin typeface="Times New Roman"/>
                <a:cs typeface="Times New Roman"/>
              </a:rPr>
              <a:t>del Paradiso; </a:t>
            </a:r>
            <a:r>
              <a:rPr sz="1200" dirty="0">
                <a:latin typeface="Times New Roman"/>
                <a:cs typeface="Times New Roman"/>
              </a:rPr>
              <a:t>e lo </a:t>
            </a:r>
            <a:r>
              <a:rPr sz="1200" spc="-5" dirty="0">
                <a:latin typeface="Times New Roman"/>
                <a:cs typeface="Times New Roman"/>
              </a:rPr>
              <a:t>spazio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grande </a:t>
            </a:r>
            <a:r>
              <a:rPr sz="1200" dirty="0">
                <a:latin typeface="Times New Roman"/>
                <a:cs typeface="Times New Roman"/>
              </a:rPr>
              <a:t>Universo e </a:t>
            </a:r>
            <a:r>
              <a:rPr sz="1200" spc="-5" dirty="0">
                <a:latin typeface="Times New Roman"/>
                <a:cs typeface="Times New Roman"/>
              </a:rPr>
              <a:t>quello </a:t>
            </a:r>
            <a:r>
              <a:rPr sz="1200" dirty="0">
                <a:latin typeface="Times New Roman"/>
                <a:cs typeface="Times New Roman"/>
              </a:rPr>
              <a:t>di tutte le </a:t>
            </a:r>
            <a:r>
              <a:rPr sz="1200" spc="-5" dirty="0">
                <a:latin typeface="Times New Roman"/>
                <a:cs typeface="Times New Roman"/>
              </a:rPr>
              <a:t>regioni  esterne si </a:t>
            </a:r>
            <a:r>
              <a:rPr sz="1200" dirty="0">
                <a:latin typeface="Times New Roman"/>
                <a:cs typeface="Times New Roman"/>
              </a:rPr>
              <a:t>ritiene </a:t>
            </a:r>
            <a:r>
              <a:rPr sz="1200" spc="-5" dirty="0">
                <a:latin typeface="Times New Roman"/>
                <a:cs typeface="Times New Roman"/>
              </a:rPr>
              <a:t>sia effettivamente penetrato </a:t>
            </a:r>
            <a:r>
              <a:rPr sz="1200" dirty="0">
                <a:latin typeface="Times New Roman"/>
                <a:cs typeface="Times New Roman"/>
              </a:rPr>
              <a:t>dalla potenza </a:t>
            </a:r>
            <a:r>
              <a:rPr sz="1200" spc="-5" dirty="0">
                <a:latin typeface="Times New Roman"/>
                <a:cs typeface="Times New Roman"/>
              </a:rPr>
              <a:t>spaziale ancestrale dell’Assoluto Non Qualificato. Dalla </a:t>
            </a:r>
            <a:r>
              <a:rPr sz="1200" dirty="0">
                <a:latin typeface="Times New Roman"/>
                <a:cs typeface="Times New Roman"/>
              </a:rPr>
              <a:t>prossimità </a:t>
            </a:r>
            <a:r>
              <a:rPr sz="1200" spc="-5" dirty="0">
                <a:latin typeface="Times New Roman"/>
                <a:cs typeface="Times New Roman"/>
              </a:rPr>
              <a:t>del  Paradiso periferico </a:t>
            </a:r>
            <a:r>
              <a:rPr sz="1200" dirty="0">
                <a:latin typeface="Times New Roman"/>
                <a:cs typeface="Times New Roman"/>
              </a:rPr>
              <a:t>questo </a:t>
            </a:r>
            <a:r>
              <a:rPr sz="1200" spc="-5" dirty="0">
                <a:latin typeface="Times New Roman"/>
                <a:cs typeface="Times New Roman"/>
              </a:rPr>
              <a:t>spazio penetrato si estende </a:t>
            </a:r>
            <a:r>
              <a:rPr sz="1200" dirty="0">
                <a:latin typeface="Times New Roman"/>
                <a:cs typeface="Times New Roman"/>
              </a:rPr>
              <a:t>orizzontalmente </a:t>
            </a:r>
            <a:r>
              <a:rPr sz="1200" spc="-5" dirty="0">
                <a:latin typeface="Times New Roman"/>
                <a:cs typeface="Times New Roman"/>
              </a:rPr>
              <a:t>verso l’esterno attraverso </a:t>
            </a:r>
            <a:r>
              <a:rPr sz="1200" dirty="0">
                <a:latin typeface="Times New Roman"/>
                <a:cs typeface="Times New Roman"/>
              </a:rPr>
              <a:t>il quarto </a:t>
            </a:r>
            <a:r>
              <a:rPr sz="1200" spc="-5" dirty="0">
                <a:latin typeface="Times New Roman"/>
                <a:cs typeface="Times New Roman"/>
              </a:rPr>
              <a:t>livello </a:t>
            </a:r>
            <a:r>
              <a:rPr sz="1200" dirty="0">
                <a:latin typeface="Times New Roman"/>
                <a:cs typeface="Times New Roman"/>
              </a:rPr>
              <a:t>di spazio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oltre  la </a:t>
            </a:r>
            <a:r>
              <a:rPr sz="1200" spc="-5" dirty="0">
                <a:latin typeface="Times New Roman"/>
                <a:cs typeface="Times New Roman"/>
              </a:rPr>
              <a:t>periferia </a:t>
            </a:r>
            <a:r>
              <a:rPr sz="1200" dirty="0">
                <a:latin typeface="Times New Roman"/>
                <a:cs typeface="Times New Roman"/>
              </a:rPr>
              <a:t>dell’Universo </a:t>
            </a:r>
            <a:r>
              <a:rPr sz="1200" spc="-5" dirty="0">
                <a:latin typeface="Times New Roman"/>
                <a:cs typeface="Times New Roman"/>
              </a:rPr>
              <a:t>maestro,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quanto </a:t>
            </a:r>
            <a:r>
              <a:rPr sz="1200" dirty="0">
                <a:latin typeface="Times New Roman"/>
                <a:cs typeface="Times New Roman"/>
              </a:rPr>
              <a:t>oltre non lo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sappiamo.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9431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(124.6) 11:7.5 </a:t>
            </a:r>
            <a:r>
              <a:rPr sz="1200" spc="-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voi </a:t>
            </a:r>
            <a:r>
              <a:rPr sz="1200" spc="-5" dirty="0">
                <a:latin typeface="Times New Roman"/>
                <a:cs typeface="Times New Roman"/>
              </a:rPr>
              <a:t>immaginate </a:t>
            </a:r>
            <a:r>
              <a:rPr sz="1200" dirty="0">
                <a:latin typeface="Times New Roman"/>
                <a:cs typeface="Times New Roman"/>
              </a:rPr>
              <a:t>un piano finito, ma </a:t>
            </a:r>
            <a:r>
              <a:rPr sz="1200" spc="-5" dirty="0">
                <a:latin typeface="Times New Roman"/>
                <a:cs typeface="Times New Roman"/>
              </a:rPr>
              <a:t>inconcepibilmente grande,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forma </a:t>
            </a:r>
            <a:r>
              <a:rPr sz="1200" dirty="0">
                <a:latin typeface="Times New Roman"/>
                <a:cs typeface="Times New Roman"/>
              </a:rPr>
              <a:t>di una </a:t>
            </a:r>
            <a:r>
              <a:rPr sz="1200" spc="-5" dirty="0">
                <a:latin typeface="Times New Roman"/>
                <a:cs typeface="Times New Roman"/>
              </a:rPr>
              <a:t>V </a:t>
            </a:r>
            <a:r>
              <a:rPr sz="1200" dirty="0">
                <a:latin typeface="Times New Roman"/>
                <a:cs typeface="Times New Roman"/>
              </a:rPr>
              <a:t>disposta </a:t>
            </a:r>
            <a:r>
              <a:rPr sz="1200" spc="-5" dirty="0">
                <a:latin typeface="Times New Roman"/>
                <a:cs typeface="Times New Roman"/>
              </a:rPr>
              <a:t>ad angolo retto rispetto alle  </a:t>
            </a:r>
            <a:r>
              <a:rPr sz="1200" dirty="0">
                <a:latin typeface="Times New Roman"/>
                <a:cs typeface="Times New Roman"/>
              </a:rPr>
              <a:t>due </a:t>
            </a:r>
            <a:r>
              <a:rPr sz="1200" spc="-5" dirty="0">
                <a:latin typeface="Times New Roman"/>
                <a:cs typeface="Times New Roman"/>
              </a:rPr>
              <a:t>superfici </a:t>
            </a:r>
            <a:r>
              <a:rPr sz="1200" dirty="0">
                <a:latin typeface="Times New Roman"/>
                <a:cs typeface="Times New Roman"/>
              </a:rPr>
              <a:t>superiore ed </a:t>
            </a:r>
            <a:r>
              <a:rPr sz="1200" spc="-5" dirty="0">
                <a:latin typeface="Times New Roman"/>
                <a:cs typeface="Times New Roman"/>
              </a:rPr>
              <a:t>inferiore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Paradiso, con </a:t>
            </a:r>
            <a:r>
              <a:rPr sz="1200" dirty="0">
                <a:latin typeface="Times New Roman"/>
                <a:cs typeface="Times New Roman"/>
              </a:rPr>
              <a:t>la punta </a:t>
            </a:r>
            <a:r>
              <a:rPr sz="1200" spc="-5" dirty="0">
                <a:latin typeface="Times New Roman"/>
                <a:cs typeface="Times New Roman"/>
              </a:rPr>
              <a:t>quasi tangente alla periferia </a:t>
            </a:r>
            <a:r>
              <a:rPr sz="1200" dirty="0">
                <a:latin typeface="Times New Roman"/>
                <a:cs typeface="Times New Roman"/>
              </a:rPr>
              <a:t>del Paradiso, e poi visualizzate </a:t>
            </a:r>
            <a:r>
              <a:rPr sz="1200" spc="-5" dirty="0">
                <a:latin typeface="Times New Roman"/>
                <a:cs typeface="Times New Roman"/>
              </a:rPr>
              <a:t>questo  </a:t>
            </a:r>
            <a:r>
              <a:rPr sz="1200" dirty="0">
                <a:latin typeface="Times New Roman"/>
                <a:cs typeface="Times New Roman"/>
              </a:rPr>
              <a:t>piano in rivoluzione </a:t>
            </a:r>
            <a:r>
              <a:rPr sz="1200" spc="-5" dirty="0">
                <a:latin typeface="Times New Roman"/>
                <a:cs typeface="Times New Roman"/>
              </a:rPr>
              <a:t>ellittica </a:t>
            </a:r>
            <a:r>
              <a:rPr sz="1200" dirty="0">
                <a:latin typeface="Times New Roman"/>
                <a:cs typeface="Times New Roman"/>
              </a:rPr>
              <a:t>attorno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Paradiso, la </a:t>
            </a:r>
            <a:r>
              <a:rPr sz="1200" spc="-5" dirty="0">
                <a:latin typeface="Times New Roman"/>
                <a:cs typeface="Times New Roman"/>
              </a:rPr>
              <a:t>sua rivoluzione delineerebbe press’a poco </a:t>
            </a:r>
            <a:r>
              <a:rPr sz="1200" dirty="0">
                <a:latin typeface="Times New Roman"/>
                <a:cs typeface="Times New Roman"/>
              </a:rPr>
              <a:t>il volume </a:t>
            </a:r>
            <a:r>
              <a:rPr sz="1200" spc="-5" dirty="0">
                <a:latin typeface="Times New Roman"/>
                <a:cs typeface="Times New Roman"/>
              </a:rPr>
              <a:t>dello spazio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penetrato.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561975">
              <a:lnSpc>
                <a:spcPct val="959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(124.7) 11:7.6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spazio orizzontale ha un limite </a:t>
            </a:r>
            <a:r>
              <a:rPr sz="1200" spc="-5" dirty="0">
                <a:latin typeface="Times New Roman"/>
                <a:cs typeface="Times New Roman"/>
              </a:rPr>
              <a:t>inferiore ed </a:t>
            </a:r>
            <a:r>
              <a:rPr sz="1200" dirty="0">
                <a:latin typeface="Times New Roman"/>
                <a:cs typeface="Times New Roman"/>
              </a:rPr>
              <a:t>uno superiore in </a:t>
            </a:r>
            <a:r>
              <a:rPr sz="1200" spc="-5" dirty="0">
                <a:latin typeface="Times New Roman"/>
                <a:cs typeface="Times New Roman"/>
              </a:rPr>
              <a:t>relazione ad ogni </a:t>
            </a:r>
            <a:r>
              <a:rPr sz="1200" dirty="0">
                <a:latin typeface="Times New Roman"/>
                <a:cs typeface="Times New Roman"/>
              </a:rPr>
              <a:t>determinata posizione </a:t>
            </a:r>
            <a:r>
              <a:rPr sz="1200" spc="-5" dirty="0">
                <a:latin typeface="Times New Roman"/>
                <a:cs typeface="Times New Roman"/>
              </a:rPr>
              <a:t>negli  Universi. Se si potesse </a:t>
            </a:r>
            <a:r>
              <a:rPr sz="1200" dirty="0">
                <a:latin typeface="Times New Roman"/>
                <a:cs typeface="Times New Roman"/>
              </a:rPr>
              <a:t>andare </a:t>
            </a:r>
            <a:r>
              <a:rPr sz="1200" spc="-5" dirty="0">
                <a:latin typeface="Times New Roman"/>
                <a:cs typeface="Times New Roman"/>
              </a:rPr>
              <a:t>abbastanza lontano ad angolo retto dal piano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Orvonton, </a:t>
            </a:r>
            <a:r>
              <a:rPr sz="1200" dirty="0">
                <a:latin typeface="Times New Roman"/>
                <a:cs typeface="Times New Roman"/>
              </a:rPr>
              <a:t>sia </a:t>
            </a:r>
            <a:r>
              <a:rPr sz="1200" spc="-5" dirty="0">
                <a:latin typeface="Times New Roman"/>
                <a:cs typeface="Times New Roman"/>
              </a:rPr>
              <a:t>verso </a:t>
            </a:r>
            <a:r>
              <a:rPr sz="1200" dirty="0">
                <a:latin typeface="Times New Roman"/>
                <a:cs typeface="Times New Roman"/>
              </a:rPr>
              <a:t>l’alto </a:t>
            </a:r>
            <a:r>
              <a:rPr sz="1200" spc="-5" dirty="0">
                <a:latin typeface="Times New Roman"/>
                <a:cs typeface="Times New Roman"/>
              </a:rPr>
              <a:t>sia verso </a:t>
            </a:r>
            <a:r>
              <a:rPr sz="1200" dirty="0">
                <a:latin typeface="Times New Roman"/>
                <a:cs typeface="Times New Roman"/>
              </a:rPr>
              <a:t>il basso,  </a:t>
            </a:r>
            <a:r>
              <a:rPr sz="1200" spc="-5" dirty="0">
                <a:latin typeface="Times New Roman"/>
                <a:cs typeface="Times New Roman"/>
              </a:rPr>
              <a:t>s’incontrerebbe alla </a:t>
            </a:r>
            <a:r>
              <a:rPr sz="1200" dirty="0">
                <a:latin typeface="Times New Roman"/>
                <a:cs typeface="Times New Roman"/>
              </a:rPr>
              <a:t>fine il limite </a:t>
            </a:r>
            <a:r>
              <a:rPr sz="1200" spc="-5" dirty="0">
                <a:latin typeface="Times New Roman"/>
                <a:cs typeface="Times New Roman"/>
              </a:rPr>
              <a:t>superiore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quello inferiore </a:t>
            </a:r>
            <a:r>
              <a:rPr sz="1200" dirty="0">
                <a:latin typeface="Times New Roman"/>
                <a:cs typeface="Times New Roman"/>
              </a:rPr>
              <a:t>dello </a:t>
            </a:r>
            <a:r>
              <a:rPr sz="1200" spc="-5" dirty="0">
                <a:latin typeface="Times New Roman"/>
                <a:cs typeface="Times New Roman"/>
              </a:rPr>
              <a:t>spazio penetrato. All’interno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dimensioni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conosciute</a:t>
            </a:r>
            <a:endParaRPr sz="1200">
              <a:latin typeface="Times New Roman"/>
              <a:cs typeface="Times New Roman"/>
            </a:endParaRPr>
          </a:p>
          <a:p>
            <a:pPr marL="76200" marR="142240">
              <a:lnSpc>
                <a:spcPts val="1380"/>
              </a:lnSpc>
              <a:spcBef>
                <a:spcPts val="35"/>
              </a:spcBef>
            </a:pPr>
            <a:r>
              <a:rPr sz="1200" spc="-5" dirty="0">
                <a:latin typeface="Times New Roman"/>
                <a:cs typeface="Times New Roman"/>
              </a:rPr>
              <a:t>dell’Universo maestro </a:t>
            </a:r>
            <a:r>
              <a:rPr sz="1200" dirty="0">
                <a:latin typeface="Times New Roman"/>
                <a:cs typeface="Times New Roman"/>
              </a:rPr>
              <a:t>questi limiti </a:t>
            </a:r>
            <a:r>
              <a:rPr sz="1200" spc="-10" dirty="0">
                <a:latin typeface="Times New Roman"/>
                <a:cs typeface="Times New Roman"/>
              </a:rPr>
              <a:t>si </a:t>
            </a:r>
            <a:r>
              <a:rPr sz="1200" spc="-5" dirty="0">
                <a:latin typeface="Times New Roman"/>
                <a:cs typeface="Times New Roman"/>
              </a:rPr>
              <a:t>allontanano sempre </a:t>
            </a:r>
            <a:r>
              <a:rPr sz="1200" dirty="0">
                <a:latin typeface="Times New Roman"/>
                <a:cs typeface="Times New Roman"/>
              </a:rPr>
              <a:t>più uno </a:t>
            </a:r>
            <a:r>
              <a:rPr sz="1200" spc="-5" dirty="0">
                <a:latin typeface="Times New Roman"/>
                <a:cs typeface="Times New Roman"/>
              </a:rPr>
              <a:t>dall’altro </a:t>
            </a:r>
            <a:r>
              <a:rPr sz="1200" dirty="0">
                <a:latin typeface="Times New Roman"/>
                <a:cs typeface="Times New Roman"/>
              </a:rPr>
              <a:t>via via </a:t>
            </a:r>
            <a:r>
              <a:rPr sz="1200" spc="-5" dirty="0">
                <a:latin typeface="Times New Roman"/>
                <a:cs typeface="Times New Roman"/>
              </a:rPr>
              <a:t>che aumenta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distanza dal Paradiso. </a:t>
            </a:r>
            <a:r>
              <a:rPr sz="1200" spc="-1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spazio  aumenta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spessore, </a:t>
            </a:r>
            <a:r>
              <a:rPr sz="1200" dirty="0">
                <a:latin typeface="Times New Roman"/>
                <a:cs typeface="Times New Roman"/>
              </a:rPr>
              <a:t>e lo </a:t>
            </a:r>
            <a:r>
              <a:rPr sz="1200" spc="-5" dirty="0">
                <a:latin typeface="Times New Roman"/>
                <a:cs typeface="Times New Roman"/>
              </a:rPr>
              <a:t>fa </a:t>
            </a:r>
            <a:r>
              <a:rPr sz="1200" dirty="0">
                <a:latin typeface="Times New Roman"/>
                <a:cs typeface="Times New Roman"/>
              </a:rPr>
              <a:t>un po’ più velocemente </a:t>
            </a:r>
            <a:r>
              <a:rPr sz="1200" spc="-5" dirty="0">
                <a:latin typeface="Times New Roman"/>
                <a:cs typeface="Times New Roman"/>
              </a:rPr>
              <a:t>del piano della </a:t>
            </a:r>
            <a:r>
              <a:rPr sz="1200" dirty="0">
                <a:latin typeface="Times New Roman"/>
                <a:cs typeface="Times New Roman"/>
              </a:rPr>
              <a:t>creazione, </a:t>
            </a:r>
            <a:r>
              <a:rPr sz="1200" spc="-5" dirty="0">
                <a:latin typeface="Times New Roman"/>
                <a:cs typeface="Times New Roman"/>
              </a:rPr>
              <a:t>cioè degli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Universi.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21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217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205470" cy="39573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104139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(125.1) 11:7.7 </a:t>
            </a:r>
            <a:r>
              <a:rPr sz="1200" spc="-15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zone </a:t>
            </a:r>
            <a:r>
              <a:rPr sz="1200" spc="-5" dirty="0">
                <a:latin typeface="Times New Roman"/>
                <a:cs typeface="Times New Roman"/>
              </a:rPr>
              <a:t>relativamente </a:t>
            </a:r>
            <a:r>
              <a:rPr sz="1200" dirty="0">
                <a:latin typeface="Times New Roman"/>
                <a:cs typeface="Times New Roman"/>
              </a:rPr>
              <a:t>quiete tra i livelli dello spazio, come </a:t>
            </a:r>
            <a:r>
              <a:rPr sz="1200" spc="-5" dirty="0">
                <a:latin typeface="Times New Roman"/>
                <a:cs typeface="Times New Roman"/>
              </a:rPr>
              <a:t>quella che </a:t>
            </a:r>
            <a:r>
              <a:rPr sz="1200" dirty="0">
                <a:latin typeface="Times New Roman"/>
                <a:cs typeface="Times New Roman"/>
              </a:rPr>
              <a:t>separa i sette </a:t>
            </a:r>
            <a:r>
              <a:rPr sz="1200" spc="-5" dirty="0">
                <a:latin typeface="Times New Roman"/>
                <a:cs typeface="Times New Roman"/>
              </a:rPr>
              <a:t>Superuniversi dal </a:t>
            </a:r>
            <a:r>
              <a:rPr sz="1200" dirty="0">
                <a:latin typeface="Times New Roman"/>
                <a:cs typeface="Times New Roman"/>
              </a:rPr>
              <a:t>primo </a:t>
            </a:r>
            <a:r>
              <a:rPr sz="1200" spc="-5" dirty="0">
                <a:latin typeface="Times New Roman"/>
                <a:cs typeface="Times New Roman"/>
              </a:rPr>
              <a:t>livello dello  </a:t>
            </a:r>
            <a:r>
              <a:rPr sz="1200" dirty="0">
                <a:latin typeface="Times New Roman"/>
                <a:cs typeface="Times New Roman"/>
              </a:rPr>
              <a:t>spazio </a:t>
            </a:r>
            <a:r>
              <a:rPr sz="1200" spc="-5" dirty="0">
                <a:latin typeface="Times New Roman"/>
                <a:cs typeface="Times New Roman"/>
              </a:rPr>
              <a:t>esterno, </a:t>
            </a:r>
            <a:r>
              <a:rPr sz="1200" dirty="0">
                <a:latin typeface="Times New Roman"/>
                <a:cs typeface="Times New Roman"/>
              </a:rPr>
              <a:t>sono enormi </a:t>
            </a:r>
            <a:r>
              <a:rPr sz="1200" spc="-5" dirty="0">
                <a:latin typeface="Times New Roman"/>
                <a:cs typeface="Times New Roman"/>
              </a:rPr>
              <a:t>regioni ellittiche con attività spaziali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riposo. Queste </a:t>
            </a:r>
            <a:r>
              <a:rPr sz="1200" dirty="0">
                <a:latin typeface="Times New Roman"/>
                <a:cs typeface="Times New Roman"/>
              </a:rPr>
              <a:t>zone </a:t>
            </a:r>
            <a:r>
              <a:rPr sz="1200" spc="-5" dirty="0">
                <a:latin typeface="Times New Roman"/>
                <a:cs typeface="Times New Roman"/>
              </a:rPr>
              <a:t>separano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vaste galassie </a:t>
            </a:r>
            <a:r>
              <a:rPr sz="1200" dirty="0">
                <a:latin typeface="Times New Roman"/>
                <a:cs typeface="Times New Roman"/>
              </a:rPr>
              <a:t>che girano a </a:t>
            </a:r>
            <a:r>
              <a:rPr sz="1200" spc="-5" dirty="0">
                <a:latin typeface="Times New Roman"/>
                <a:cs typeface="Times New Roman"/>
              </a:rPr>
              <a:t>gran  velocità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ordinata </a:t>
            </a:r>
            <a:r>
              <a:rPr sz="1200" dirty="0">
                <a:latin typeface="Times New Roman"/>
                <a:cs typeface="Times New Roman"/>
              </a:rPr>
              <a:t>processione </a:t>
            </a:r>
            <a:r>
              <a:rPr sz="1200" spc="-5" dirty="0">
                <a:latin typeface="Times New Roman"/>
                <a:cs typeface="Times New Roman"/>
              </a:rPr>
              <a:t>attorno al </a:t>
            </a:r>
            <a:r>
              <a:rPr sz="1200" dirty="0">
                <a:latin typeface="Times New Roman"/>
                <a:cs typeface="Times New Roman"/>
              </a:rPr>
              <a:t>Paradiso. </a:t>
            </a:r>
            <a:r>
              <a:rPr sz="1200" spc="-5" dirty="0">
                <a:latin typeface="Times New Roman"/>
                <a:cs typeface="Times New Roman"/>
              </a:rPr>
              <a:t>Voi </a:t>
            </a:r>
            <a:r>
              <a:rPr sz="1200" dirty="0">
                <a:latin typeface="Times New Roman"/>
                <a:cs typeface="Times New Roman"/>
              </a:rPr>
              <a:t>potete visualizzare il primo livello dello </a:t>
            </a:r>
            <a:r>
              <a:rPr sz="1200" spc="-5" dirty="0">
                <a:latin typeface="Times New Roman"/>
                <a:cs typeface="Times New Roman"/>
              </a:rPr>
              <a:t>spazio esterno, </a:t>
            </a:r>
            <a:r>
              <a:rPr sz="1200" dirty="0">
                <a:latin typeface="Times New Roman"/>
                <a:cs typeface="Times New Roman"/>
              </a:rPr>
              <a:t>dove </a:t>
            </a:r>
            <a:r>
              <a:rPr sz="1200" spc="-5" dirty="0">
                <a:latin typeface="Times New Roman"/>
                <a:cs typeface="Times New Roman"/>
              </a:rPr>
              <a:t>innumerevoli  Universi sono </a:t>
            </a:r>
            <a:r>
              <a:rPr sz="1200" dirty="0">
                <a:latin typeface="Times New Roman"/>
                <a:cs typeface="Times New Roman"/>
              </a:rPr>
              <a:t>ora in corso di </a:t>
            </a:r>
            <a:r>
              <a:rPr sz="1200" spc="-5" dirty="0">
                <a:latin typeface="Times New Roman"/>
                <a:cs typeface="Times New Roman"/>
              </a:rPr>
              <a:t>formazione, come </a:t>
            </a:r>
            <a:r>
              <a:rPr sz="1200" dirty="0">
                <a:latin typeface="Times New Roman"/>
                <a:cs typeface="Times New Roman"/>
              </a:rPr>
              <a:t>un’immensa </a:t>
            </a:r>
            <a:r>
              <a:rPr sz="1200" spc="-5" dirty="0">
                <a:latin typeface="Times New Roman"/>
                <a:cs typeface="Times New Roman"/>
              </a:rPr>
              <a:t>processione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galassie che </a:t>
            </a:r>
            <a:r>
              <a:rPr sz="1200" dirty="0">
                <a:latin typeface="Times New Roman"/>
                <a:cs typeface="Times New Roman"/>
              </a:rPr>
              <a:t>ruotano attorno </a:t>
            </a:r>
            <a:r>
              <a:rPr sz="1200" spc="-5" dirty="0">
                <a:latin typeface="Times New Roman"/>
                <a:cs typeface="Times New Roman"/>
              </a:rPr>
              <a:t>al Paradiso, delimitata </a:t>
            </a:r>
            <a:r>
              <a:rPr sz="1200" dirty="0">
                <a:latin typeface="Times New Roman"/>
                <a:cs typeface="Times New Roman"/>
              </a:rPr>
              <a:t>in  </a:t>
            </a:r>
            <a:r>
              <a:rPr sz="1200" spc="-5" dirty="0">
                <a:latin typeface="Times New Roman"/>
                <a:cs typeface="Times New Roman"/>
              </a:rPr>
              <a:t>alto ed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basso dalle </a:t>
            </a:r>
            <a:r>
              <a:rPr sz="1200" dirty="0">
                <a:latin typeface="Times New Roman"/>
                <a:cs typeface="Times New Roman"/>
              </a:rPr>
              <a:t>zone </a:t>
            </a:r>
            <a:r>
              <a:rPr sz="1200" spc="-5" dirty="0">
                <a:latin typeface="Times New Roman"/>
                <a:cs typeface="Times New Roman"/>
              </a:rPr>
              <a:t>inerti dello </a:t>
            </a:r>
            <a:r>
              <a:rPr sz="1200" dirty="0">
                <a:latin typeface="Times New Roman"/>
                <a:cs typeface="Times New Roman"/>
              </a:rPr>
              <a:t>spazio </a:t>
            </a:r>
            <a:r>
              <a:rPr sz="1200" spc="-5" dirty="0">
                <a:latin typeface="Times New Roman"/>
                <a:cs typeface="Times New Roman"/>
              </a:rPr>
              <a:t>intermedio,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delimitata ai margini interno ed esterno </a:t>
            </a:r>
            <a:r>
              <a:rPr sz="1200" spc="5" dirty="0">
                <a:latin typeface="Times New Roman"/>
                <a:cs typeface="Times New Roman"/>
              </a:rPr>
              <a:t>da </a:t>
            </a:r>
            <a:r>
              <a:rPr sz="1200" dirty="0">
                <a:latin typeface="Times New Roman"/>
                <a:cs typeface="Times New Roman"/>
              </a:rPr>
              <a:t>zone di spazio </a:t>
            </a:r>
            <a:r>
              <a:rPr sz="1200" spc="-5" dirty="0">
                <a:latin typeface="Times New Roman"/>
                <a:cs typeface="Times New Roman"/>
              </a:rPr>
              <a:t>relativamente  quiete.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6383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(125.2) 11:7.8 </a:t>
            </a:r>
            <a:r>
              <a:rPr sz="1200" spc="-5" dirty="0">
                <a:latin typeface="Times New Roman"/>
                <a:cs typeface="Times New Roman"/>
              </a:rPr>
              <a:t>Un </a:t>
            </a:r>
            <a:r>
              <a:rPr sz="1200" dirty="0">
                <a:latin typeface="Times New Roman"/>
                <a:cs typeface="Times New Roman"/>
              </a:rPr>
              <a:t>livello di </a:t>
            </a:r>
            <a:r>
              <a:rPr sz="1200" spc="-5" dirty="0">
                <a:latin typeface="Times New Roman"/>
                <a:cs typeface="Times New Roman"/>
              </a:rPr>
              <a:t>spazio perciò </a:t>
            </a:r>
            <a:r>
              <a:rPr sz="1200" dirty="0">
                <a:latin typeface="Times New Roman"/>
                <a:cs typeface="Times New Roman"/>
              </a:rPr>
              <a:t>funziona come una </a:t>
            </a:r>
            <a:r>
              <a:rPr sz="1200" spc="-5" dirty="0">
                <a:latin typeface="Times New Roman"/>
                <a:cs typeface="Times New Roman"/>
              </a:rPr>
              <a:t>regione ellittica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movimento circondata </a:t>
            </a:r>
            <a:r>
              <a:rPr sz="1200" dirty="0">
                <a:latin typeface="Times New Roman"/>
                <a:cs typeface="Times New Roman"/>
              </a:rPr>
              <a:t>da tutti i </a:t>
            </a:r>
            <a:r>
              <a:rPr sz="1200" spc="-5" dirty="0">
                <a:latin typeface="Times New Roman"/>
                <a:cs typeface="Times New Roman"/>
              </a:rPr>
              <a:t>lati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relativa </a:t>
            </a:r>
            <a:r>
              <a:rPr sz="1200" dirty="0">
                <a:latin typeface="Times New Roman"/>
                <a:cs typeface="Times New Roman"/>
              </a:rPr>
              <a:t>assenza  di moto. </a:t>
            </a:r>
            <a:r>
              <a:rPr sz="1200" spc="-5" dirty="0">
                <a:latin typeface="Times New Roman"/>
                <a:cs typeface="Times New Roman"/>
              </a:rPr>
              <a:t>Tali relazioni tra </a:t>
            </a:r>
            <a:r>
              <a:rPr sz="1200" dirty="0">
                <a:latin typeface="Times New Roman"/>
                <a:cs typeface="Times New Roman"/>
              </a:rPr>
              <a:t>movimento e quiete costituiscono una </a:t>
            </a:r>
            <a:r>
              <a:rPr sz="1200" spc="-5" dirty="0">
                <a:latin typeface="Times New Roman"/>
                <a:cs typeface="Times New Roman"/>
              </a:rPr>
              <a:t>corsia </a:t>
            </a:r>
            <a:r>
              <a:rPr sz="1200" dirty="0">
                <a:latin typeface="Times New Roman"/>
                <a:cs typeface="Times New Roman"/>
              </a:rPr>
              <a:t>di spazio </a:t>
            </a:r>
            <a:r>
              <a:rPr sz="1200" spc="-5" dirty="0">
                <a:latin typeface="Times New Roman"/>
                <a:cs typeface="Times New Roman"/>
              </a:rPr>
              <a:t>curva </a:t>
            </a:r>
            <a:r>
              <a:rPr sz="1200" dirty="0">
                <a:latin typeface="Times New Roman"/>
                <a:cs typeface="Times New Roman"/>
              </a:rPr>
              <a:t>di minor resistenza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moto che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è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universalmente seguita </a:t>
            </a:r>
            <a:r>
              <a:rPr sz="1200" dirty="0">
                <a:latin typeface="Times New Roman"/>
                <a:cs typeface="Times New Roman"/>
              </a:rPr>
              <a:t>dalla </a:t>
            </a:r>
            <a:r>
              <a:rPr sz="1200" spc="-5" dirty="0">
                <a:latin typeface="Times New Roman"/>
                <a:cs typeface="Times New Roman"/>
              </a:rPr>
              <a:t>forza cosmica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dall’energia emergente nella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circolazione senza </a:t>
            </a:r>
            <a:r>
              <a:rPr sz="1200" dirty="0">
                <a:latin typeface="Times New Roman"/>
                <a:cs typeface="Times New Roman"/>
              </a:rPr>
              <a:t>fine </a:t>
            </a:r>
            <a:r>
              <a:rPr sz="1200" spc="-5" dirty="0">
                <a:latin typeface="Times New Roman"/>
                <a:cs typeface="Times New Roman"/>
              </a:rPr>
              <a:t>attorno all’Isola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Paradiso.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01600">
              <a:lnSpc>
                <a:spcPct val="959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(125.3) 11:7.9 </a:t>
            </a:r>
            <a:r>
              <a:rPr sz="1200" spc="-5" dirty="0">
                <a:latin typeface="Times New Roman"/>
                <a:cs typeface="Times New Roman"/>
              </a:rPr>
              <a:t>Questa suddivisione </a:t>
            </a:r>
            <a:r>
              <a:rPr sz="1200" dirty="0">
                <a:latin typeface="Times New Roman"/>
                <a:cs typeface="Times New Roman"/>
              </a:rPr>
              <a:t>in zone </a:t>
            </a:r>
            <a:r>
              <a:rPr sz="1200" spc="-5" dirty="0">
                <a:latin typeface="Times New Roman"/>
                <a:cs typeface="Times New Roman"/>
              </a:rPr>
              <a:t>alterne </a:t>
            </a:r>
            <a:r>
              <a:rPr sz="1200" dirty="0">
                <a:latin typeface="Times New Roman"/>
                <a:cs typeface="Times New Roman"/>
              </a:rPr>
              <a:t>dell’Universo maestro, insieme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fluire alternato delle galassie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senso </a:t>
            </a:r>
            <a:r>
              <a:rPr sz="1200" dirty="0">
                <a:latin typeface="Times New Roman"/>
                <a:cs typeface="Times New Roman"/>
              </a:rPr>
              <a:t>orario e  </a:t>
            </a:r>
            <a:r>
              <a:rPr sz="1200" spc="-5" dirty="0">
                <a:latin typeface="Times New Roman"/>
                <a:cs typeface="Times New Roman"/>
              </a:rPr>
              <a:t>antiorario, </a:t>
            </a:r>
            <a:r>
              <a:rPr sz="1200" dirty="0">
                <a:latin typeface="Times New Roman"/>
                <a:cs typeface="Times New Roman"/>
              </a:rPr>
              <a:t>è un </a:t>
            </a:r>
            <a:r>
              <a:rPr sz="1200" spc="-5" dirty="0">
                <a:latin typeface="Times New Roman"/>
                <a:cs typeface="Times New Roman"/>
              </a:rPr>
              <a:t>fattore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stabilizzazione della gravità fisica ideato </a:t>
            </a:r>
            <a:r>
              <a:rPr sz="1200" dirty="0">
                <a:latin typeface="Times New Roman"/>
                <a:cs typeface="Times New Roman"/>
              </a:rPr>
              <a:t>per impedire </a:t>
            </a:r>
            <a:r>
              <a:rPr sz="1200" spc="-5" dirty="0">
                <a:latin typeface="Times New Roman"/>
                <a:cs typeface="Times New Roman"/>
              </a:rPr>
              <a:t>l’accentuazione </a:t>
            </a:r>
            <a:r>
              <a:rPr sz="1200" dirty="0">
                <a:latin typeface="Times New Roman"/>
                <a:cs typeface="Times New Roman"/>
              </a:rPr>
              <a:t>della pressione </a:t>
            </a:r>
            <a:r>
              <a:rPr sz="1200" spc="-5" dirty="0">
                <a:latin typeface="Times New Roman"/>
                <a:cs typeface="Times New Roman"/>
              </a:rPr>
              <a:t>della gravità </a:t>
            </a:r>
            <a:r>
              <a:rPr sz="1200" dirty="0">
                <a:latin typeface="Times New Roman"/>
                <a:cs typeface="Times New Roman"/>
              </a:rPr>
              <a:t>fino </a:t>
            </a:r>
            <a:r>
              <a:rPr sz="1200" spc="-5" dirty="0">
                <a:latin typeface="Times New Roman"/>
                <a:cs typeface="Times New Roman"/>
              </a:rPr>
              <a:t>al  </a:t>
            </a:r>
            <a:r>
              <a:rPr sz="1200" dirty="0">
                <a:latin typeface="Times New Roman"/>
                <a:cs typeface="Times New Roman"/>
              </a:rPr>
              <a:t>punto in </a:t>
            </a:r>
            <a:r>
              <a:rPr sz="1200" spc="-5" dirty="0">
                <a:latin typeface="Times New Roman"/>
                <a:cs typeface="Times New Roman"/>
              </a:rPr>
              <a:t>cui produrrebbe effetti disgregativi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dispersivi. Questo dispositivo esercita </a:t>
            </a:r>
            <a:r>
              <a:rPr sz="1200" dirty="0">
                <a:latin typeface="Times New Roman"/>
                <a:cs typeface="Times New Roman"/>
              </a:rPr>
              <a:t>un’influenza </a:t>
            </a:r>
            <a:r>
              <a:rPr sz="1200" spc="-5" dirty="0">
                <a:latin typeface="Times New Roman"/>
                <a:cs typeface="Times New Roman"/>
              </a:rPr>
              <a:t>antigravitazionale ed </a:t>
            </a:r>
            <a:r>
              <a:rPr sz="1200" spc="5" dirty="0">
                <a:latin typeface="Times New Roman"/>
                <a:cs typeface="Times New Roman"/>
              </a:rPr>
              <a:t>agisce </a:t>
            </a:r>
            <a:r>
              <a:rPr sz="1200" dirty="0">
                <a:latin typeface="Times New Roman"/>
                <a:cs typeface="Times New Roman"/>
              </a:rPr>
              <a:t>da  </a:t>
            </a:r>
            <a:r>
              <a:rPr sz="1200" spc="-5" dirty="0">
                <a:latin typeface="Times New Roman"/>
                <a:cs typeface="Times New Roman"/>
              </a:rPr>
              <a:t>freno su velocità </a:t>
            </a:r>
            <a:r>
              <a:rPr sz="1200" dirty="0">
                <a:latin typeface="Times New Roman"/>
                <a:cs typeface="Times New Roman"/>
              </a:rPr>
              <a:t>altrimenti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pericolose.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8. La gravità del</a:t>
            </a:r>
            <a:r>
              <a:rPr sz="1600" b="1" spc="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Paradiso</a:t>
            </a:r>
            <a:endParaRPr sz="1600">
              <a:latin typeface="Times New Roman"/>
              <a:cs typeface="Times New Roman"/>
            </a:endParaRPr>
          </a:p>
          <a:p>
            <a:pPr marL="76200" marR="69215">
              <a:lnSpc>
                <a:spcPct val="95600"/>
              </a:lnSpc>
              <a:spcBef>
                <a:spcPts val="139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(125.4) 11:8.1 </a:t>
            </a:r>
            <a:r>
              <a:rPr sz="1200" spc="-5" dirty="0">
                <a:latin typeface="Times New Roman"/>
                <a:cs typeface="Times New Roman"/>
              </a:rPr>
              <a:t>L’attrazione irresistibile della gravità </a:t>
            </a:r>
            <a:r>
              <a:rPr sz="1200" dirty="0">
                <a:latin typeface="Times New Roman"/>
                <a:cs typeface="Times New Roman"/>
              </a:rPr>
              <a:t>tiene </a:t>
            </a:r>
            <a:r>
              <a:rPr sz="1200" spc="-5" dirty="0">
                <a:latin typeface="Times New Roman"/>
                <a:cs typeface="Times New Roman"/>
              </a:rPr>
              <a:t>avvinti efficacemente </a:t>
            </a:r>
            <a:r>
              <a:rPr sz="1200" dirty="0">
                <a:latin typeface="Times New Roman"/>
                <a:cs typeface="Times New Roman"/>
              </a:rPr>
              <a:t>tutti i mondi </a:t>
            </a:r>
            <a:r>
              <a:rPr sz="1200" spc="-5" dirty="0">
                <a:latin typeface="Times New Roman"/>
                <a:cs typeface="Times New Roman"/>
              </a:rPr>
              <a:t>di tutti gli Universi </a:t>
            </a:r>
            <a:r>
              <a:rPr sz="1200" dirty="0">
                <a:latin typeface="Times New Roman"/>
                <a:cs typeface="Times New Roman"/>
              </a:rPr>
              <a:t>di tutto lo spazio. </a:t>
            </a:r>
            <a:r>
              <a:rPr sz="1200" spc="-10" dirty="0">
                <a:latin typeface="Times New Roman"/>
                <a:cs typeface="Times New Roman"/>
              </a:rPr>
              <a:t>La  </a:t>
            </a:r>
            <a:r>
              <a:rPr sz="1200" spc="-5" dirty="0">
                <a:latin typeface="Times New Roman"/>
                <a:cs typeface="Times New Roman"/>
              </a:rPr>
              <a:t>gravità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l’onnipotente </a:t>
            </a:r>
            <a:r>
              <a:rPr sz="1200" dirty="0">
                <a:latin typeface="Times New Roman"/>
                <a:cs typeface="Times New Roman"/>
              </a:rPr>
              <a:t>presa </a:t>
            </a:r>
            <a:r>
              <a:rPr sz="1200" spc="-5" dirty="0">
                <a:latin typeface="Times New Roman"/>
                <a:cs typeface="Times New Roman"/>
              </a:rPr>
              <a:t>della presenza fisica del Paradiso.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gravità </a:t>
            </a:r>
            <a:r>
              <a:rPr sz="1200" dirty="0">
                <a:latin typeface="Times New Roman"/>
                <a:cs typeface="Times New Roman"/>
              </a:rPr>
              <a:t>è il </a:t>
            </a:r>
            <a:r>
              <a:rPr sz="1200" spc="-5" dirty="0">
                <a:latin typeface="Times New Roman"/>
                <a:cs typeface="Times New Roman"/>
              </a:rPr>
              <a:t>cordone onnipotente </a:t>
            </a:r>
            <a:r>
              <a:rPr sz="1200" dirty="0">
                <a:latin typeface="Times New Roman"/>
                <a:cs typeface="Times New Roman"/>
              </a:rPr>
              <a:t>dal quale </a:t>
            </a:r>
            <a:r>
              <a:rPr sz="1200" spc="-5" dirty="0">
                <a:latin typeface="Times New Roman"/>
                <a:cs typeface="Times New Roman"/>
              </a:rPr>
              <a:t>pendono </a:t>
            </a:r>
            <a:r>
              <a:rPr sz="1200" dirty="0">
                <a:latin typeface="Times New Roman"/>
                <a:cs typeface="Times New Roman"/>
              </a:rPr>
              <a:t>le stelle  </a:t>
            </a:r>
            <a:r>
              <a:rPr sz="1200" spc="-5" dirty="0">
                <a:latin typeface="Times New Roman"/>
                <a:cs typeface="Times New Roman"/>
              </a:rPr>
              <a:t>splendenti,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soli fiammeggianti </a:t>
            </a:r>
            <a:r>
              <a:rPr sz="1200" dirty="0">
                <a:latin typeface="Times New Roman"/>
                <a:cs typeface="Times New Roman"/>
              </a:rPr>
              <a:t>e le sfere </a:t>
            </a:r>
            <a:r>
              <a:rPr sz="1200" spc="-5" dirty="0">
                <a:latin typeface="Times New Roman"/>
                <a:cs typeface="Times New Roman"/>
              </a:rPr>
              <a:t>ruotanti che costituiscono </a:t>
            </a:r>
            <a:r>
              <a:rPr sz="1200" dirty="0">
                <a:latin typeface="Times New Roman"/>
                <a:cs typeface="Times New Roman"/>
              </a:rPr>
              <a:t>l’ornamento </a:t>
            </a:r>
            <a:r>
              <a:rPr sz="1200" spc="-5" dirty="0">
                <a:latin typeface="Times New Roman"/>
                <a:cs typeface="Times New Roman"/>
              </a:rPr>
              <a:t>fisico universale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Dio eterno, </a:t>
            </a:r>
            <a:r>
              <a:rPr sz="1200" dirty="0">
                <a:latin typeface="Times New Roman"/>
                <a:cs typeface="Times New Roman"/>
              </a:rPr>
              <a:t>che è tutte le </a:t>
            </a:r>
            <a:r>
              <a:rPr sz="1200" spc="-5" dirty="0">
                <a:latin typeface="Times New Roman"/>
                <a:cs typeface="Times New Roman"/>
              </a:rPr>
              <a:t>cose,  che pervade </a:t>
            </a:r>
            <a:r>
              <a:rPr sz="1200" dirty="0">
                <a:latin typeface="Times New Roman"/>
                <a:cs typeface="Times New Roman"/>
              </a:rPr>
              <a:t>tutte le </a:t>
            </a:r>
            <a:r>
              <a:rPr sz="1200" spc="-5" dirty="0">
                <a:latin typeface="Times New Roman"/>
                <a:cs typeface="Times New Roman"/>
              </a:rPr>
              <a:t>cose ed </a:t>
            </a:r>
            <a:r>
              <a:rPr sz="1200" dirty="0">
                <a:latin typeface="Times New Roman"/>
                <a:cs typeface="Times New Roman"/>
              </a:rPr>
              <a:t>in cui </a:t>
            </a:r>
            <a:r>
              <a:rPr sz="1200" spc="-5" dirty="0">
                <a:latin typeface="Times New Roman"/>
                <a:cs typeface="Times New Roman"/>
              </a:rPr>
              <a:t>consistono </a:t>
            </a:r>
            <a:r>
              <a:rPr sz="1200" dirty="0">
                <a:latin typeface="Times New Roman"/>
                <a:cs typeface="Times New Roman"/>
              </a:rPr>
              <a:t>tutte le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cose.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21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218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222615" cy="389890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9144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(125.5) 11:8.2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centro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il punto </a:t>
            </a:r>
            <a:r>
              <a:rPr sz="1200" spc="-5" dirty="0">
                <a:latin typeface="Times New Roman"/>
                <a:cs typeface="Times New Roman"/>
              </a:rPr>
              <a:t>focale della gravità materiale assoluta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l’Isola del Paradiso, completata dai corpi oscuri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gravità  che circondano </a:t>
            </a:r>
            <a:r>
              <a:rPr sz="1200" dirty="0">
                <a:latin typeface="Times New Roman"/>
                <a:cs typeface="Times New Roman"/>
              </a:rPr>
              <a:t>Havona ed </a:t>
            </a:r>
            <a:r>
              <a:rPr sz="1200" spc="-5" dirty="0">
                <a:latin typeface="Times New Roman"/>
                <a:cs typeface="Times New Roman"/>
              </a:rPr>
              <a:t>equilibrata dai </a:t>
            </a:r>
            <a:r>
              <a:rPr sz="1200" dirty="0">
                <a:latin typeface="Times New Roman"/>
                <a:cs typeface="Times New Roman"/>
              </a:rPr>
              <a:t>serbatoi di spazio </a:t>
            </a:r>
            <a:r>
              <a:rPr sz="1200" spc="-5" dirty="0">
                <a:latin typeface="Times New Roman"/>
                <a:cs typeface="Times New Roman"/>
              </a:rPr>
              <a:t>superiore ed inferiore. </a:t>
            </a:r>
            <a:r>
              <a:rPr sz="1200" dirty="0">
                <a:latin typeface="Times New Roman"/>
                <a:cs typeface="Times New Roman"/>
              </a:rPr>
              <a:t>Tutte le emanazioni </a:t>
            </a:r>
            <a:r>
              <a:rPr sz="1200" spc="-5" dirty="0">
                <a:latin typeface="Times New Roman"/>
                <a:cs typeface="Times New Roman"/>
              </a:rPr>
              <a:t>conosciute del </a:t>
            </a:r>
            <a:r>
              <a:rPr sz="1200" dirty="0">
                <a:latin typeface="Times New Roman"/>
                <a:cs typeface="Times New Roman"/>
              </a:rPr>
              <a:t>Paradiso  </a:t>
            </a:r>
            <a:r>
              <a:rPr sz="1200" spc="-5" dirty="0">
                <a:latin typeface="Times New Roman"/>
                <a:cs typeface="Times New Roman"/>
              </a:rPr>
              <a:t>inferiore </a:t>
            </a:r>
            <a:r>
              <a:rPr sz="1200" dirty="0">
                <a:latin typeface="Times New Roman"/>
                <a:cs typeface="Times New Roman"/>
              </a:rPr>
              <a:t>rispondono </a:t>
            </a:r>
            <a:r>
              <a:rPr sz="1200" spc="-5" dirty="0">
                <a:latin typeface="Times New Roman"/>
                <a:cs typeface="Times New Roman"/>
              </a:rPr>
              <a:t>invariabilmente ed infallibilmente all’attrazione della gravità centrale operante </a:t>
            </a:r>
            <a:r>
              <a:rPr sz="1200" dirty="0">
                <a:latin typeface="Times New Roman"/>
                <a:cs typeface="Times New Roman"/>
              </a:rPr>
              <a:t>sui </a:t>
            </a:r>
            <a:r>
              <a:rPr sz="1200" spc="-5" dirty="0">
                <a:latin typeface="Times New Roman"/>
                <a:cs typeface="Times New Roman"/>
              </a:rPr>
              <a:t>circuiti senza fine dei </a:t>
            </a:r>
            <a:r>
              <a:rPr sz="1200" dirty="0">
                <a:latin typeface="Times New Roman"/>
                <a:cs typeface="Times New Roman"/>
              </a:rPr>
              <a:t>livelli  di </a:t>
            </a:r>
            <a:r>
              <a:rPr sz="1200" spc="-5" dirty="0">
                <a:latin typeface="Times New Roman"/>
                <a:cs typeface="Times New Roman"/>
              </a:rPr>
              <a:t>spazio ellittici dell’Universo maestro. Ogni </a:t>
            </a:r>
            <a:r>
              <a:rPr sz="1200" dirty="0">
                <a:latin typeface="Times New Roman"/>
                <a:cs typeface="Times New Roman"/>
              </a:rPr>
              <a:t>forma </a:t>
            </a:r>
            <a:r>
              <a:rPr sz="1200" spc="-5" dirty="0">
                <a:latin typeface="Times New Roman"/>
                <a:cs typeface="Times New Roman"/>
              </a:rPr>
              <a:t>conosciuta della </a:t>
            </a:r>
            <a:r>
              <a:rPr sz="1200" dirty="0">
                <a:latin typeface="Times New Roman"/>
                <a:cs typeface="Times New Roman"/>
              </a:rPr>
              <a:t>realtà </a:t>
            </a:r>
            <a:r>
              <a:rPr sz="1200" spc="-5" dirty="0">
                <a:latin typeface="Times New Roman"/>
                <a:cs typeface="Times New Roman"/>
              </a:rPr>
              <a:t>cosmica </a:t>
            </a:r>
            <a:r>
              <a:rPr sz="1200" dirty="0">
                <a:latin typeface="Times New Roman"/>
                <a:cs typeface="Times New Roman"/>
              </a:rPr>
              <a:t>ha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curvatura delle ere, l’andamento </a:t>
            </a:r>
            <a:r>
              <a:rPr sz="1200" dirty="0">
                <a:latin typeface="Times New Roman"/>
                <a:cs typeface="Times New Roman"/>
              </a:rPr>
              <a:t>del  </a:t>
            </a:r>
            <a:r>
              <a:rPr sz="1200" spc="-5" dirty="0">
                <a:latin typeface="Times New Roman"/>
                <a:cs typeface="Times New Roman"/>
              </a:rPr>
              <a:t>cerchio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rotazione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grande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ellisse.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812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(125.6) 11:8.3 </a:t>
            </a:r>
            <a:r>
              <a:rPr sz="1200" spc="-15" dirty="0">
                <a:latin typeface="Times New Roman"/>
                <a:cs typeface="Times New Roman"/>
              </a:rPr>
              <a:t>Lo </a:t>
            </a:r>
            <a:r>
              <a:rPr sz="1200" dirty="0">
                <a:latin typeface="Times New Roman"/>
                <a:cs typeface="Times New Roman"/>
              </a:rPr>
              <a:t>spazio non risponde </a:t>
            </a:r>
            <a:r>
              <a:rPr sz="1200" spc="-5" dirty="0">
                <a:latin typeface="Times New Roman"/>
                <a:cs typeface="Times New Roman"/>
              </a:rPr>
              <a:t>alla gravità, </a:t>
            </a:r>
            <a:r>
              <a:rPr sz="1200" spc="5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agisce </a:t>
            </a:r>
            <a:r>
              <a:rPr sz="1200" dirty="0">
                <a:latin typeface="Times New Roman"/>
                <a:cs typeface="Times New Roman"/>
              </a:rPr>
              <a:t>sulla </a:t>
            </a:r>
            <a:r>
              <a:rPr sz="1200" spc="-5" dirty="0">
                <a:latin typeface="Times New Roman"/>
                <a:cs typeface="Times New Roman"/>
              </a:rPr>
              <a:t>gravità come equilibratore. </a:t>
            </a:r>
            <a:r>
              <a:rPr sz="1200" dirty="0">
                <a:latin typeface="Times New Roman"/>
                <a:cs typeface="Times New Roman"/>
              </a:rPr>
              <a:t>Senza il cuscino </a:t>
            </a:r>
            <a:r>
              <a:rPr sz="1200" spc="-5" dirty="0">
                <a:latin typeface="Times New Roman"/>
                <a:cs typeface="Times New Roman"/>
              </a:rPr>
              <a:t>dello </a:t>
            </a:r>
            <a:r>
              <a:rPr sz="1200" dirty="0">
                <a:latin typeface="Times New Roman"/>
                <a:cs typeface="Times New Roman"/>
              </a:rPr>
              <a:t>spazio, un </a:t>
            </a:r>
            <a:r>
              <a:rPr sz="1200" spc="-5" dirty="0">
                <a:latin typeface="Times New Roman"/>
                <a:cs typeface="Times New Roman"/>
              </a:rPr>
              <a:t>effetto  esplosivo sconquasserebbe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corpi spaziali circostanti. </a:t>
            </a:r>
            <a:r>
              <a:rPr sz="1200" spc="-15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spazio penetrato esercita </a:t>
            </a:r>
            <a:r>
              <a:rPr sz="1200" dirty="0">
                <a:latin typeface="Times New Roman"/>
                <a:cs typeface="Times New Roman"/>
              </a:rPr>
              <a:t>anche un’influenza antigravitazionale sulla  </a:t>
            </a:r>
            <a:r>
              <a:rPr sz="1200" spc="-5" dirty="0">
                <a:latin typeface="Times New Roman"/>
                <a:cs typeface="Times New Roman"/>
              </a:rPr>
              <a:t>gravità fisica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lineare;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spazio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effettivamente neutralizzare quest’azione della gravità </a:t>
            </a:r>
            <a:r>
              <a:rPr sz="1200" dirty="0">
                <a:latin typeface="Times New Roman"/>
                <a:cs typeface="Times New Roman"/>
              </a:rPr>
              <a:t>senza tuttavia </a:t>
            </a:r>
            <a:r>
              <a:rPr sz="1200" spc="-5" dirty="0">
                <a:latin typeface="Times New Roman"/>
                <a:cs typeface="Times New Roman"/>
              </a:rPr>
              <a:t>poterla </a:t>
            </a:r>
            <a:r>
              <a:rPr sz="1200" dirty="0">
                <a:latin typeface="Times New Roman"/>
                <a:cs typeface="Times New Roman"/>
              </a:rPr>
              <a:t>ritardare. </a:t>
            </a:r>
            <a:r>
              <a:rPr sz="1200" spc="-10" dirty="0">
                <a:latin typeface="Times New Roman"/>
                <a:cs typeface="Times New Roman"/>
              </a:rPr>
              <a:t>La  </a:t>
            </a:r>
            <a:r>
              <a:rPr sz="1200" spc="-5" dirty="0">
                <a:latin typeface="Times New Roman"/>
                <a:cs typeface="Times New Roman"/>
              </a:rPr>
              <a:t>gravità assoluta </a:t>
            </a:r>
            <a:r>
              <a:rPr sz="1200" dirty="0">
                <a:latin typeface="Times New Roman"/>
                <a:cs typeface="Times New Roman"/>
              </a:rPr>
              <a:t>è la gravità </a:t>
            </a:r>
            <a:r>
              <a:rPr sz="1200" spc="-5" dirty="0">
                <a:latin typeface="Times New Roman"/>
                <a:cs typeface="Times New Roman"/>
              </a:rPr>
              <a:t>del Paradiso.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gravità </a:t>
            </a:r>
            <a:r>
              <a:rPr sz="1200" spc="-5" dirty="0">
                <a:latin typeface="Times New Roman"/>
                <a:cs typeface="Times New Roman"/>
              </a:rPr>
              <a:t>locale </a:t>
            </a:r>
            <a:r>
              <a:rPr sz="1200" dirty="0">
                <a:latin typeface="Times New Roman"/>
                <a:cs typeface="Times New Roman"/>
              </a:rPr>
              <a:t>o lineare </a:t>
            </a:r>
            <a:r>
              <a:rPr sz="1200" spc="-5" dirty="0">
                <a:latin typeface="Times New Roman"/>
                <a:cs typeface="Times New Roman"/>
              </a:rPr>
              <a:t>appartiene allo stadio elettrico </a:t>
            </a:r>
            <a:r>
              <a:rPr sz="1200" dirty="0">
                <a:latin typeface="Times New Roman"/>
                <a:cs typeface="Times New Roman"/>
              </a:rPr>
              <a:t>dell’energia o </a:t>
            </a:r>
            <a:r>
              <a:rPr sz="1200" spc="-5" dirty="0">
                <a:latin typeface="Times New Roman"/>
                <a:cs typeface="Times New Roman"/>
              </a:rPr>
              <a:t>della materia; essa  opera </a:t>
            </a:r>
            <a:r>
              <a:rPr sz="1200" dirty="0">
                <a:latin typeface="Times New Roman"/>
                <a:cs typeface="Times New Roman"/>
              </a:rPr>
              <a:t>all’interno </a:t>
            </a:r>
            <a:r>
              <a:rPr sz="1200" spc="-5" dirty="0">
                <a:latin typeface="Times New Roman"/>
                <a:cs typeface="Times New Roman"/>
              </a:rPr>
              <a:t>dell’Universo centrale, dei </a:t>
            </a:r>
            <a:r>
              <a:rPr sz="1200" dirty="0">
                <a:latin typeface="Times New Roman"/>
                <a:cs typeface="Times New Roman"/>
              </a:rPr>
              <a:t>Superuniversi e </a:t>
            </a:r>
            <a:r>
              <a:rPr sz="1200" spc="-5" dirty="0">
                <a:latin typeface="Times New Roman"/>
                <a:cs typeface="Times New Roman"/>
              </a:rPr>
              <a:t>degli Universi esterni, </a:t>
            </a:r>
            <a:r>
              <a:rPr sz="1200" dirty="0">
                <a:latin typeface="Times New Roman"/>
                <a:cs typeface="Times New Roman"/>
              </a:rPr>
              <a:t>dovunque </a:t>
            </a:r>
            <a:r>
              <a:rPr sz="1200" spc="-5" dirty="0">
                <a:latin typeface="Times New Roman"/>
                <a:cs typeface="Times New Roman"/>
              </a:rPr>
              <a:t>si sia </a:t>
            </a:r>
            <a:r>
              <a:rPr sz="1200" dirty="0">
                <a:latin typeface="Times New Roman"/>
                <a:cs typeface="Times New Roman"/>
              </a:rPr>
              <a:t>verificata </a:t>
            </a:r>
            <a:r>
              <a:rPr sz="1200" spc="-5" dirty="0">
                <a:latin typeface="Times New Roman"/>
                <a:cs typeface="Times New Roman"/>
              </a:rPr>
              <a:t>un’adeguata  materializzazione.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5557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(125.7) 11:8.4 </a:t>
            </a:r>
            <a:r>
              <a:rPr sz="1200" spc="-15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numerose forme </a:t>
            </a:r>
            <a:r>
              <a:rPr sz="1200" spc="-5" dirty="0">
                <a:latin typeface="Times New Roman"/>
                <a:cs typeface="Times New Roman"/>
              </a:rPr>
              <a:t>della forza cosmica, dell’energia fisica, del </a:t>
            </a:r>
            <a:r>
              <a:rPr sz="1200" dirty="0">
                <a:latin typeface="Times New Roman"/>
                <a:cs typeface="Times New Roman"/>
              </a:rPr>
              <a:t>potere </a:t>
            </a:r>
            <a:r>
              <a:rPr sz="1200" spc="-5" dirty="0">
                <a:latin typeface="Times New Roman"/>
                <a:cs typeface="Times New Roman"/>
              </a:rPr>
              <a:t>universale </a:t>
            </a:r>
            <a:r>
              <a:rPr sz="1200" dirty="0">
                <a:latin typeface="Times New Roman"/>
                <a:cs typeface="Times New Roman"/>
              </a:rPr>
              <a:t>e delle varie </a:t>
            </a:r>
            <a:r>
              <a:rPr sz="1200" spc="-5" dirty="0">
                <a:latin typeface="Times New Roman"/>
                <a:cs typeface="Times New Roman"/>
              </a:rPr>
              <a:t>materializzazioni rivelano  </a:t>
            </a:r>
            <a:r>
              <a:rPr sz="1200" dirty="0">
                <a:latin typeface="Times New Roman"/>
                <a:cs typeface="Times New Roman"/>
              </a:rPr>
              <a:t>tre stadi </a:t>
            </a:r>
            <a:r>
              <a:rPr sz="1200" spc="-5" dirty="0">
                <a:latin typeface="Times New Roman"/>
                <a:cs typeface="Times New Roman"/>
              </a:rPr>
              <a:t>generali, </a:t>
            </a:r>
            <a:r>
              <a:rPr sz="1200" dirty="0">
                <a:latin typeface="Times New Roman"/>
                <a:cs typeface="Times New Roman"/>
              </a:rPr>
              <a:t>benché non </a:t>
            </a:r>
            <a:r>
              <a:rPr sz="1200" spc="-5" dirty="0">
                <a:latin typeface="Times New Roman"/>
                <a:cs typeface="Times New Roman"/>
              </a:rPr>
              <a:t>perfettamente </a:t>
            </a:r>
            <a:r>
              <a:rPr sz="1200" dirty="0">
                <a:latin typeface="Times New Roman"/>
                <a:cs typeface="Times New Roman"/>
              </a:rPr>
              <a:t>definiti, di </a:t>
            </a:r>
            <a:r>
              <a:rPr sz="1200" spc="-5" dirty="0">
                <a:latin typeface="Times New Roman"/>
                <a:cs typeface="Times New Roman"/>
              </a:rPr>
              <a:t>reazione alla gravità del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Paradiso: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546100" marR="833755" algn="just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(126.1) 11:8.5 </a:t>
            </a:r>
            <a:r>
              <a:rPr sz="1200" dirty="0">
                <a:latin typeface="Times New Roman"/>
                <a:cs typeface="Times New Roman"/>
              </a:rPr>
              <a:t>1. </a:t>
            </a:r>
            <a:r>
              <a:rPr sz="1200" i="1" dirty="0">
                <a:latin typeface="Times New Roman"/>
                <a:cs typeface="Times New Roman"/>
              </a:rPr>
              <a:t>Stadi </a:t>
            </a:r>
            <a:r>
              <a:rPr sz="1200" i="1" spc="-10" dirty="0">
                <a:latin typeface="Times New Roman"/>
                <a:cs typeface="Times New Roman"/>
              </a:rPr>
              <a:t>di </a:t>
            </a:r>
            <a:r>
              <a:rPr sz="1200" i="1" spc="-5" dirty="0">
                <a:latin typeface="Times New Roman"/>
                <a:cs typeface="Times New Roman"/>
              </a:rPr>
              <a:t>pregravità (forza).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è il primo </a:t>
            </a:r>
            <a:r>
              <a:rPr sz="1200" spc="-5" dirty="0">
                <a:latin typeface="Times New Roman"/>
                <a:cs typeface="Times New Roman"/>
              </a:rPr>
              <a:t>passo nell’individuazione della </a:t>
            </a:r>
            <a:r>
              <a:rPr sz="1200" dirty="0">
                <a:latin typeface="Times New Roman"/>
                <a:cs typeface="Times New Roman"/>
              </a:rPr>
              <a:t>potenza spaziale </a:t>
            </a:r>
            <a:r>
              <a:rPr sz="1200" spc="-5" dirty="0">
                <a:latin typeface="Times New Roman"/>
                <a:cs typeface="Times New Roman"/>
              </a:rPr>
              <a:t>nelle  forme preenergetiche </a:t>
            </a:r>
            <a:r>
              <a:rPr sz="1200" dirty="0">
                <a:latin typeface="Times New Roman"/>
                <a:cs typeface="Times New Roman"/>
              </a:rPr>
              <a:t>di forza </a:t>
            </a:r>
            <a:r>
              <a:rPr sz="1200" spc="-5" dirty="0">
                <a:latin typeface="Times New Roman"/>
                <a:cs typeface="Times New Roman"/>
              </a:rPr>
              <a:t>cosmica. Questo </a:t>
            </a:r>
            <a:r>
              <a:rPr sz="1200" dirty="0">
                <a:latin typeface="Times New Roman"/>
                <a:cs typeface="Times New Roman"/>
              </a:rPr>
              <a:t>stadio è </a:t>
            </a:r>
            <a:r>
              <a:rPr sz="1200" spc="-5" dirty="0">
                <a:latin typeface="Times New Roman"/>
                <a:cs typeface="Times New Roman"/>
              </a:rPr>
              <a:t>analogo al concetto del carico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forza </a:t>
            </a:r>
            <a:r>
              <a:rPr sz="1200" dirty="0">
                <a:latin typeface="Times New Roman"/>
                <a:cs typeface="Times New Roman"/>
              </a:rPr>
              <a:t>primordiale </a:t>
            </a:r>
            <a:r>
              <a:rPr sz="1200" spc="-5" dirty="0">
                <a:latin typeface="Times New Roman"/>
                <a:cs typeface="Times New Roman"/>
              </a:rPr>
              <a:t>dello  </a:t>
            </a:r>
            <a:r>
              <a:rPr sz="1200" dirty="0">
                <a:latin typeface="Times New Roman"/>
                <a:cs typeface="Times New Roman"/>
              </a:rPr>
              <a:t>spazio, </a:t>
            </a:r>
            <a:r>
              <a:rPr sz="1200" spc="-5" dirty="0">
                <a:latin typeface="Times New Roman"/>
                <a:cs typeface="Times New Roman"/>
              </a:rPr>
              <a:t>talvolta denominato energia </a:t>
            </a:r>
            <a:r>
              <a:rPr sz="1200" dirty="0">
                <a:latin typeface="Times New Roman"/>
                <a:cs typeface="Times New Roman"/>
              </a:rPr>
              <a:t>pura o segregata.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546100" marR="64452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(126.2) 11:8.6 </a:t>
            </a:r>
            <a:r>
              <a:rPr sz="1200" dirty="0">
                <a:latin typeface="Times New Roman"/>
                <a:cs typeface="Times New Roman"/>
              </a:rPr>
              <a:t>2. </a:t>
            </a:r>
            <a:r>
              <a:rPr sz="1200" i="1" dirty="0">
                <a:latin typeface="Times New Roman"/>
                <a:cs typeface="Times New Roman"/>
              </a:rPr>
              <a:t>Stadi </a:t>
            </a:r>
            <a:r>
              <a:rPr sz="1200" i="1" spc="-10" dirty="0">
                <a:latin typeface="Times New Roman"/>
                <a:cs typeface="Times New Roman"/>
              </a:rPr>
              <a:t>di </a:t>
            </a:r>
            <a:r>
              <a:rPr sz="1200" i="1" spc="-5" dirty="0">
                <a:latin typeface="Times New Roman"/>
                <a:cs typeface="Times New Roman"/>
              </a:rPr>
              <a:t>gravità (energia). </a:t>
            </a:r>
            <a:r>
              <a:rPr sz="1200" spc="-5" dirty="0">
                <a:latin typeface="Times New Roman"/>
                <a:cs typeface="Times New Roman"/>
              </a:rPr>
              <a:t>Questa </a:t>
            </a:r>
            <a:r>
              <a:rPr sz="1200" dirty="0">
                <a:latin typeface="Times New Roman"/>
                <a:cs typeface="Times New Roman"/>
              </a:rPr>
              <a:t>modificazione </a:t>
            </a:r>
            <a:r>
              <a:rPr sz="1200" spc="-5" dirty="0">
                <a:latin typeface="Times New Roman"/>
                <a:cs typeface="Times New Roman"/>
              </a:rPr>
              <a:t>del carico </a:t>
            </a:r>
            <a:r>
              <a:rPr sz="1200" dirty="0">
                <a:latin typeface="Times New Roman"/>
                <a:cs typeface="Times New Roman"/>
              </a:rPr>
              <a:t>di forza </a:t>
            </a:r>
            <a:r>
              <a:rPr sz="1200" spc="-5" dirty="0">
                <a:latin typeface="Times New Roman"/>
                <a:cs typeface="Times New Roman"/>
              </a:rPr>
              <a:t>dello spazio </a:t>
            </a:r>
            <a:r>
              <a:rPr sz="1200" dirty="0">
                <a:latin typeface="Times New Roman"/>
                <a:cs typeface="Times New Roman"/>
              </a:rPr>
              <a:t>è prodotta </a:t>
            </a:r>
            <a:r>
              <a:rPr sz="1200" spc="-5" dirty="0">
                <a:latin typeface="Times New Roman"/>
                <a:cs typeface="Times New Roman"/>
              </a:rPr>
              <a:t>dall’azione  degli </a:t>
            </a:r>
            <a:r>
              <a:rPr sz="1200" dirty="0">
                <a:latin typeface="Times New Roman"/>
                <a:cs typeface="Times New Roman"/>
              </a:rPr>
              <a:t>organizzatori di </a:t>
            </a:r>
            <a:r>
              <a:rPr sz="1200" spc="-5" dirty="0">
                <a:latin typeface="Times New Roman"/>
                <a:cs typeface="Times New Roman"/>
              </a:rPr>
              <a:t>forza del Paradiso. </a:t>
            </a:r>
            <a:r>
              <a:rPr sz="1200" dirty="0">
                <a:latin typeface="Times New Roman"/>
                <a:cs typeface="Times New Roman"/>
              </a:rPr>
              <a:t>Essa </a:t>
            </a:r>
            <a:r>
              <a:rPr sz="1200" spc="-5" dirty="0">
                <a:latin typeface="Times New Roman"/>
                <a:cs typeface="Times New Roman"/>
              </a:rPr>
              <a:t>indica l’apparizione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sistemi d’energia rispondenti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all’attrazione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21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219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81340" cy="40716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520700" marR="57023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della gravità del </a:t>
            </a:r>
            <a:r>
              <a:rPr sz="1200" dirty="0">
                <a:latin typeface="Times New Roman"/>
                <a:cs typeface="Times New Roman"/>
              </a:rPr>
              <a:t>Paradiso. </a:t>
            </a:r>
            <a:r>
              <a:rPr sz="1200" spc="-5" dirty="0">
                <a:latin typeface="Times New Roman"/>
                <a:cs typeface="Times New Roman"/>
              </a:rPr>
              <a:t>Tale energia emergente </a:t>
            </a:r>
            <a:r>
              <a:rPr sz="1200" dirty="0">
                <a:latin typeface="Times New Roman"/>
                <a:cs typeface="Times New Roman"/>
              </a:rPr>
              <a:t>è in </a:t>
            </a:r>
            <a:r>
              <a:rPr sz="1200" spc="-5" dirty="0">
                <a:latin typeface="Times New Roman"/>
                <a:cs typeface="Times New Roman"/>
              </a:rPr>
              <a:t>origine neutra, </a:t>
            </a:r>
            <a:r>
              <a:rPr sz="1200" spc="5" dirty="0">
                <a:latin typeface="Times New Roman"/>
                <a:cs typeface="Times New Roman"/>
              </a:rPr>
              <a:t>ma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conseguenza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successive metamorfosi  mostra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qualità cosiddette </a:t>
            </a:r>
            <a:r>
              <a:rPr sz="1200" dirty="0">
                <a:latin typeface="Times New Roman"/>
                <a:cs typeface="Times New Roman"/>
              </a:rPr>
              <a:t>positiva e </a:t>
            </a:r>
            <a:r>
              <a:rPr sz="1200" spc="-5" dirty="0">
                <a:latin typeface="Times New Roman"/>
                <a:cs typeface="Times New Roman"/>
              </a:rPr>
              <a:t>negativa. </a:t>
            </a:r>
            <a:r>
              <a:rPr sz="1200" dirty="0">
                <a:latin typeface="Times New Roman"/>
                <a:cs typeface="Times New Roman"/>
              </a:rPr>
              <a:t>Noi </a:t>
            </a:r>
            <a:r>
              <a:rPr sz="1200" spc="-5" dirty="0">
                <a:latin typeface="Times New Roman"/>
                <a:cs typeface="Times New Roman"/>
              </a:rPr>
              <a:t>chiamiamo </a:t>
            </a:r>
            <a:r>
              <a:rPr sz="1200" dirty="0">
                <a:latin typeface="Times New Roman"/>
                <a:cs typeface="Times New Roman"/>
              </a:rPr>
              <a:t>questi stadi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ultimata.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520700" marR="54673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(126.3) 11:8.7 </a:t>
            </a:r>
            <a:r>
              <a:rPr sz="1200" dirty="0">
                <a:latin typeface="Times New Roman"/>
                <a:cs typeface="Times New Roman"/>
              </a:rPr>
              <a:t>3. </a:t>
            </a:r>
            <a:r>
              <a:rPr sz="1200" i="1" dirty="0">
                <a:latin typeface="Times New Roman"/>
                <a:cs typeface="Times New Roman"/>
              </a:rPr>
              <a:t>Stadi </a:t>
            </a:r>
            <a:r>
              <a:rPr sz="1200" i="1" spc="-10" dirty="0">
                <a:latin typeface="Times New Roman"/>
                <a:cs typeface="Times New Roman"/>
              </a:rPr>
              <a:t>di </a:t>
            </a:r>
            <a:r>
              <a:rPr sz="1200" i="1" spc="-5" dirty="0">
                <a:latin typeface="Times New Roman"/>
                <a:cs typeface="Times New Roman"/>
              </a:rPr>
              <a:t>postgravità (potere d’Universo).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stadio </a:t>
            </a:r>
            <a:r>
              <a:rPr sz="1200" spc="-5" dirty="0">
                <a:latin typeface="Times New Roman"/>
                <a:cs typeface="Times New Roman"/>
              </a:rPr>
              <a:t>l’energia-materia </a:t>
            </a:r>
            <a:r>
              <a:rPr sz="1200" dirty="0">
                <a:latin typeface="Times New Roman"/>
                <a:cs typeface="Times New Roman"/>
              </a:rPr>
              <a:t>rivela una reazione </a:t>
            </a:r>
            <a:r>
              <a:rPr sz="1200" spc="-5" dirty="0">
                <a:latin typeface="Times New Roman"/>
                <a:cs typeface="Times New Roman"/>
              </a:rPr>
              <a:t>al  controllo della gravità lineare. Nell’Universo centrale questi sistemi fisici </a:t>
            </a:r>
            <a:r>
              <a:rPr sz="1200" dirty="0">
                <a:latin typeface="Times New Roman"/>
                <a:cs typeface="Times New Roman"/>
              </a:rPr>
              <a:t>sono organizzazioni </a:t>
            </a:r>
            <a:r>
              <a:rPr sz="1200" spc="-5" dirty="0">
                <a:latin typeface="Times New Roman"/>
                <a:cs typeface="Times New Roman"/>
              </a:rPr>
              <a:t>triplici conosciute  come </a:t>
            </a:r>
            <a:r>
              <a:rPr sz="1200" i="1" dirty="0">
                <a:latin typeface="Times New Roman"/>
                <a:cs typeface="Times New Roman"/>
              </a:rPr>
              <a:t>triata. </a:t>
            </a:r>
            <a:r>
              <a:rPr sz="1200" spc="-5" dirty="0">
                <a:latin typeface="Times New Roman"/>
                <a:cs typeface="Times New Roman"/>
              </a:rPr>
              <a:t>Essi </a:t>
            </a:r>
            <a:r>
              <a:rPr sz="1200" dirty="0">
                <a:latin typeface="Times New Roman"/>
                <a:cs typeface="Times New Roman"/>
              </a:rPr>
              <a:t>sono i </a:t>
            </a:r>
            <a:r>
              <a:rPr sz="1200" spc="-5" dirty="0">
                <a:latin typeface="Times New Roman"/>
                <a:cs typeface="Times New Roman"/>
              </a:rPr>
              <a:t>sistemi materni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superpotere delle creazioni del tempo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dello </a:t>
            </a:r>
            <a:r>
              <a:rPr sz="1200" dirty="0">
                <a:latin typeface="Times New Roman"/>
                <a:cs typeface="Times New Roman"/>
              </a:rPr>
              <a:t>spazio. I </a:t>
            </a:r>
            <a:r>
              <a:rPr sz="1200" spc="-5" dirty="0">
                <a:latin typeface="Times New Roman"/>
                <a:cs typeface="Times New Roman"/>
              </a:rPr>
              <a:t>sistemi fisici </a:t>
            </a:r>
            <a:r>
              <a:rPr sz="1200" dirty="0">
                <a:latin typeface="Times New Roman"/>
                <a:cs typeface="Times New Roman"/>
              </a:rPr>
              <a:t>dei  </a:t>
            </a:r>
            <a:r>
              <a:rPr sz="1200" spc="-5" dirty="0">
                <a:latin typeface="Times New Roman"/>
                <a:cs typeface="Times New Roman"/>
              </a:rPr>
              <a:t>Superuniversi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messi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movimento </a:t>
            </a:r>
            <a:r>
              <a:rPr sz="1200" dirty="0">
                <a:latin typeface="Times New Roman"/>
                <a:cs typeface="Times New Roman"/>
              </a:rPr>
              <a:t>dai </a:t>
            </a:r>
            <a:r>
              <a:rPr sz="1200" spc="-5" dirty="0">
                <a:latin typeface="Times New Roman"/>
                <a:cs typeface="Times New Roman"/>
              </a:rPr>
              <a:t>Direttori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Potere d’Universo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dai loro associati. </a:t>
            </a:r>
            <a:r>
              <a:rPr sz="1200" dirty="0">
                <a:latin typeface="Times New Roman"/>
                <a:cs typeface="Times New Roman"/>
              </a:rPr>
              <a:t>Queste  organizzazioni </a:t>
            </a:r>
            <a:r>
              <a:rPr sz="1200" spc="-5" dirty="0">
                <a:latin typeface="Times New Roman"/>
                <a:cs typeface="Times New Roman"/>
              </a:rPr>
              <a:t>materiali hanno </a:t>
            </a:r>
            <a:r>
              <a:rPr sz="1200" dirty="0">
                <a:latin typeface="Times New Roman"/>
                <a:cs typeface="Times New Roman"/>
              </a:rPr>
              <a:t>una costituzione duplice e sono </a:t>
            </a:r>
            <a:r>
              <a:rPr sz="1200" spc="-5" dirty="0">
                <a:latin typeface="Times New Roman"/>
                <a:cs typeface="Times New Roman"/>
              </a:rPr>
              <a:t>conosciuti come </a:t>
            </a:r>
            <a:r>
              <a:rPr sz="1200" i="1" dirty="0">
                <a:latin typeface="Times New Roman"/>
                <a:cs typeface="Times New Roman"/>
              </a:rPr>
              <a:t>gravita.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corpi </a:t>
            </a:r>
            <a:r>
              <a:rPr sz="1200" dirty="0">
                <a:latin typeface="Times New Roman"/>
                <a:cs typeface="Times New Roman"/>
              </a:rPr>
              <a:t>oscuri di </a:t>
            </a:r>
            <a:r>
              <a:rPr sz="1200" spc="-5" dirty="0">
                <a:latin typeface="Times New Roman"/>
                <a:cs typeface="Times New Roman"/>
              </a:rPr>
              <a:t>gravità che  circondano </a:t>
            </a:r>
            <a:r>
              <a:rPr sz="1200" dirty="0">
                <a:latin typeface="Times New Roman"/>
                <a:cs typeface="Times New Roman"/>
              </a:rPr>
              <a:t>Havona non sono né triata né </a:t>
            </a:r>
            <a:r>
              <a:rPr sz="1200" spc="-5" dirty="0">
                <a:latin typeface="Times New Roman"/>
                <a:cs typeface="Times New Roman"/>
              </a:rPr>
              <a:t>gravita </a:t>
            </a:r>
            <a:r>
              <a:rPr sz="1200" dirty="0">
                <a:latin typeface="Times New Roman"/>
                <a:cs typeface="Times New Roman"/>
              </a:rPr>
              <a:t>ed il loro </a:t>
            </a:r>
            <a:r>
              <a:rPr sz="1200" spc="-5" dirty="0">
                <a:latin typeface="Times New Roman"/>
                <a:cs typeface="Times New Roman"/>
              </a:rPr>
              <a:t>potere d’attrazione </a:t>
            </a:r>
            <a:r>
              <a:rPr sz="1200" dirty="0">
                <a:latin typeface="Times New Roman"/>
                <a:cs typeface="Times New Roman"/>
              </a:rPr>
              <a:t>rivela </a:t>
            </a:r>
            <a:r>
              <a:rPr sz="1200" spc="-5" dirty="0">
                <a:latin typeface="Times New Roman"/>
                <a:cs typeface="Times New Roman"/>
              </a:rPr>
              <a:t>entrambe </a:t>
            </a:r>
            <a:r>
              <a:rPr sz="1200" dirty="0">
                <a:latin typeface="Times New Roman"/>
                <a:cs typeface="Times New Roman"/>
              </a:rPr>
              <a:t>le forme di </a:t>
            </a:r>
            <a:r>
              <a:rPr sz="1200" spc="-5" dirty="0">
                <a:latin typeface="Times New Roman"/>
                <a:cs typeface="Times New Roman"/>
              </a:rPr>
              <a:t>gravità  fisica: lineare ed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assoluta.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558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(126.4) 11:8.8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potenza spaziale non è </a:t>
            </a:r>
            <a:r>
              <a:rPr sz="1200" spc="-5" dirty="0">
                <a:latin typeface="Times New Roman"/>
                <a:cs typeface="Times New Roman"/>
              </a:rPr>
              <a:t>soggetta alle </a:t>
            </a:r>
            <a:r>
              <a:rPr sz="1200" dirty="0">
                <a:latin typeface="Times New Roman"/>
                <a:cs typeface="Times New Roman"/>
              </a:rPr>
              <a:t>interazioni di </a:t>
            </a:r>
            <a:r>
              <a:rPr sz="1200" spc="-5" dirty="0">
                <a:latin typeface="Times New Roman"/>
                <a:cs typeface="Times New Roman"/>
              </a:rPr>
              <a:t>alcuna </a:t>
            </a:r>
            <a:r>
              <a:rPr sz="1200" dirty="0">
                <a:latin typeface="Times New Roman"/>
                <a:cs typeface="Times New Roman"/>
              </a:rPr>
              <a:t>forma di </a:t>
            </a:r>
            <a:r>
              <a:rPr sz="1200" spc="-5" dirty="0">
                <a:latin typeface="Times New Roman"/>
                <a:cs typeface="Times New Roman"/>
              </a:rPr>
              <a:t>gravitazione. Questa </a:t>
            </a:r>
            <a:r>
              <a:rPr sz="1200" dirty="0">
                <a:latin typeface="Times New Roman"/>
                <a:cs typeface="Times New Roman"/>
              </a:rPr>
              <a:t>dotazione </a:t>
            </a:r>
            <a:r>
              <a:rPr sz="1200" spc="-5" dirty="0">
                <a:latin typeface="Times New Roman"/>
                <a:cs typeface="Times New Roman"/>
              </a:rPr>
              <a:t>primaria del  Paradiso </a:t>
            </a:r>
            <a:r>
              <a:rPr sz="1200" dirty="0">
                <a:latin typeface="Times New Roman"/>
                <a:cs typeface="Times New Roman"/>
              </a:rPr>
              <a:t>non è un </a:t>
            </a:r>
            <a:r>
              <a:rPr sz="1200" spc="-5" dirty="0">
                <a:latin typeface="Times New Roman"/>
                <a:cs typeface="Times New Roman"/>
              </a:rPr>
              <a:t>livello effettivo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realtà, </a:t>
            </a:r>
            <a:r>
              <a:rPr sz="1200" dirty="0">
                <a:latin typeface="Times New Roman"/>
                <a:cs typeface="Times New Roman"/>
              </a:rPr>
              <a:t>ma è </a:t>
            </a:r>
            <a:r>
              <a:rPr sz="1200" spc="-5" dirty="0">
                <a:latin typeface="Times New Roman"/>
                <a:cs typeface="Times New Roman"/>
              </a:rPr>
              <a:t>ancestrale </a:t>
            </a:r>
            <a:r>
              <a:rPr sz="1200" dirty="0">
                <a:latin typeface="Times New Roman"/>
                <a:cs typeface="Times New Roman"/>
              </a:rPr>
              <a:t>a tutte le </a:t>
            </a:r>
            <a:r>
              <a:rPr sz="1200" spc="-5" dirty="0">
                <a:latin typeface="Times New Roman"/>
                <a:cs typeface="Times New Roman"/>
              </a:rPr>
              <a:t>realtà </a:t>
            </a:r>
            <a:r>
              <a:rPr sz="1200" dirty="0">
                <a:latin typeface="Times New Roman"/>
                <a:cs typeface="Times New Roman"/>
              </a:rPr>
              <a:t>non spirituali funzionali </a:t>
            </a:r>
            <a:r>
              <a:rPr sz="1200" spc="-5" dirty="0">
                <a:latin typeface="Times New Roman"/>
                <a:cs typeface="Times New Roman"/>
              </a:rPr>
              <a:t>relative </a:t>
            </a:r>
            <a:r>
              <a:rPr sz="1200" dirty="0">
                <a:latin typeface="Times New Roman"/>
                <a:cs typeface="Times New Roman"/>
              </a:rPr>
              <a:t>— a tutte le  </a:t>
            </a:r>
            <a:r>
              <a:rPr sz="1200" spc="-5" dirty="0">
                <a:latin typeface="Times New Roman"/>
                <a:cs typeface="Times New Roman"/>
              </a:rPr>
              <a:t>manifestazioni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forza-energia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all’organizzazione del potere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della materia. </a:t>
            </a:r>
            <a:r>
              <a:rPr sz="1200" dirty="0">
                <a:latin typeface="Times New Roman"/>
                <a:cs typeface="Times New Roman"/>
              </a:rPr>
              <a:t>Potenza </a:t>
            </a:r>
            <a:r>
              <a:rPr sz="1200" spc="-5" dirty="0">
                <a:latin typeface="Times New Roman"/>
                <a:cs typeface="Times New Roman"/>
              </a:rPr>
              <a:t>spaziale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5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termine difficile </a:t>
            </a:r>
            <a:r>
              <a:rPr sz="1200" dirty="0">
                <a:latin typeface="Times New Roman"/>
                <a:cs typeface="Times New Roman"/>
              </a:rPr>
              <a:t>da definire.  </a:t>
            </a:r>
            <a:r>
              <a:rPr sz="1200" spc="-5" dirty="0">
                <a:latin typeface="Times New Roman"/>
                <a:cs typeface="Times New Roman"/>
              </a:rPr>
              <a:t>Esso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designa ciò </a:t>
            </a:r>
            <a:r>
              <a:rPr sz="1200" dirty="0">
                <a:latin typeface="Times New Roman"/>
                <a:cs typeface="Times New Roman"/>
              </a:rPr>
              <a:t>che è </a:t>
            </a:r>
            <a:r>
              <a:rPr sz="1200" spc="-5" dirty="0">
                <a:latin typeface="Times New Roman"/>
                <a:cs typeface="Times New Roman"/>
              </a:rPr>
              <a:t>ancestrale allo </a:t>
            </a:r>
            <a:r>
              <a:rPr sz="1200" dirty="0">
                <a:latin typeface="Times New Roman"/>
                <a:cs typeface="Times New Roman"/>
              </a:rPr>
              <a:t>spazio; il </a:t>
            </a:r>
            <a:r>
              <a:rPr sz="1200" spc="-5" dirty="0">
                <a:latin typeface="Times New Roman"/>
                <a:cs typeface="Times New Roman"/>
              </a:rPr>
              <a:t>suo significato </a:t>
            </a:r>
            <a:r>
              <a:rPr sz="1200" dirty="0">
                <a:latin typeface="Times New Roman"/>
                <a:cs typeface="Times New Roman"/>
              </a:rPr>
              <a:t>dovrebbe </a:t>
            </a:r>
            <a:r>
              <a:rPr sz="1200" spc="-5" dirty="0">
                <a:latin typeface="Times New Roman"/>
                <a:cs typeface="Times New Roman"/>
              </a:rPr>
              <a:t>evocare </a:t>
            </a:r>
            <a:r>
              <a:rPr sz="1200" dirty="0">
                <a:latin typeface="Times New Roman"/>
                <a:cs typeface="Times New Roman"/>
              </a:rPr>
              <a:t>l’idea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potenze e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potenziali </a:t>
            </a:r>
            <a:r>
              <a:rPr sz="1200" spc="-5" dirty="0">
                <a:latin typeface="Times New Roman"/>
                <a:cs typeface="Times New Roman"/>
              </a:rPr>
              <a:t>esistenti  dentro </a:t>
            </a:r>
            <a:r>
              <a:rPr sz="1200" dirty="0">
                <a:latin typeface="Times New Roman"/>
                <a:cs typeface="Times New Roman"/>
              </a:rPr>
              <a:t>lo spazio. </a:t>
            </a:r>
            <a:r>
              <a:rPr sz="1200" spc="-5" dirty="0">
                <a:latin typeface="Times New Roman"/>
                <a:cs typeface="Times New Roman"/>
              </a:rPr>
              <a:t>Esso si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concepire approssimativamente come </a:t>
            </a:r>
            <a:r>
              <a:rPr sz="1200" dirty="0">
                <a:latin typeface="Times New Roman"/>
                <a:cs typeface="Times New Roman"/>
              </a:rPr>
              <a:t>includente tutte le </a:t>
            </a:r>
            <a:r>
              <a:rPr sz="1200" spc="-5" dirty="0">
                <a:latin typeface="Times New Roman"/>
                <a:cs typeface="Times New Roman"/>
              </a:rPr>
              <a:t>influenze ed </a:t>
            </a:r>
            <a:r>
              <a:rPr sz="1200" dirty="0">
                <a:latin typeface="Times New Roman"/>
                <a:cs typeface="Times New Roman"/>
              </a:rPr>
              <a:t>i potenziali </a:t>
            </a:r>
            <a:r>
              <a:rPr sz="1200" spc="-5" dirty="0">
                <a:latin typeface="Times New Roman"/>
                <a:cs typeface="Times New Roman"/>
              </a:rPr>
              <a:t>assoluti </a:t>
            </a:r>
            <a:r>
              <a:rPr sz="1200" dirty="0">
                <a:latin typeface="Times New Roman"/>
                <a:cs typeface="Times New Roman"/>
              </a:rPr>
              <a:t>che emanano  </a:t>
            </a:r>
            <a:r>
              <a:rPr sz="1200" spc="-5" dirty="0">
                <a:latin typeface="Times New Roman"/>
                <a:cs typeface="Times New Roman"/>
              </a:rPr>
              <a:t>dal Paradiso </a:t>
            </a:r>
            <a:r>
              <a:rPr sz="1200" dirty="0">
                <a:latin typeface="Times New Roman"/>
                <a:cs typeface="Times New Roman"/>
              </a:rPr>
              <a:t>e che </a:t>
            </a:r>
            <a:r>
              <a:rPr sz="1200" spc="-5" dirty="0">
                <a:latin typeface="Times New Roman"/>
                <a:cs typeface="Times New Roman"/>
              </a:rPr>
              <a:t>costituiscono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presenza </a:t>
            </a:r>
            <a:r>
              <a:rPr sz="1200" dirty="0">
                <a:latin typeface="Times New Roman"/>
                <a:cs typeface="Times New Roman"/>
              </a:rPr>
              <a:t>nello spazio dell’Assoluto </a:t>
            </a:r>
            <a:r>
              <a:rPr sz="1200" spc="-5" dirty="0">
                <a:latin typeface="Times New Roman"/>
                <a:cs typeface="Times New Roman"/>
              </a:rPr>
              <a:t>Non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Qualificato.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12890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(126.5) 11:8.9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Paradiso è la </a:t>
            </a:r>
            <a:r>
              <a:rPr sz="1200" spc="-5" dirty="0">
                <a:latin typeface="Times New Roman"/>
                <a:cs typeface="Times New Roman"/>
              </a:rPr>
              <a:t>sorgente assoluta ed </a:t>
            </a:r>
            <a:r>
              <a:rPr sz="1200" dirty="0">
                <a:latin typeface="Times New Roman"/>
                <a:cs typeface="Times New Roman"/>
              </a:rPr>
              <a:t>il punto </a:t>
            </a:r>
            <a:r>
              <a:rPr sz="1200" spc="-5" dirty="0">
                <a:latin typeface="Times New Roman"/>
                <a:cs typeface="Times New Roman"/>
              </a:rPr>
              <a:t>focale eterno di </a:t>
            </a:r>
            <a:r>
              <a:rPr sz="1200" dirty="0">
                <a:latin typeface="Times New Roman"/>
                <a:cs typeface="Times New Roman"/>
              </a:rPr>
              <a:t>tutta l’energia-materia nell’Universo </a:t>
            </a:r>
            <a:r>
              <a:rPr sz="1200" spc="-5" dirty="0">
                <a:latin typeface="Times New Roman"/>
                <a:cs typeface="Times New Roman"/>
              </a:rPr>
              <a:t>degli Universi.  L’Assoluto Non Qualificato </a:t>
            </a:r>
            <a:r>
              <a:rPr sz="1200" dirty="0">
                <a:latin typeface="Times New Roman"/>
                <a:cs typeface="Times New Roman"/>
              </a:rPr>
              <a:t>è il </a:t>
            </a:r>
            <a:r>
              <a:rPr sz="1200" spc="-5" dirty="0">
                <a:latin typeface="Times New Roman"/>
                <a:cs typeface="Times New Roman"/>
              </a:rPr>
              <a:t>rivelatore,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regolatore 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depositario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5" dirty="0">
                <a:latin typeface="Times New Roman"/>
                <a:cs typeface="Times New Roman"/>
              </a:rPr>
              <a:t>ciò </a:t>
            </a:r>
            <a:r>
              <a:rPr sz="1200" dirty="0">
                <a:latin typeface="Times New Roman"/>
                <a:cs typeface="Times New Roman"/>
              </a:rPr>
              <a:t>che ha il </a:t>
            </a:r>
            <a:r>
              <a:rPr sz="1200" spc="-5" dirty="0">
                <a:latin typeface="Times New Roman"/>
                <a:cs typeface="Times New Roman"/>
              </a:rPr>
              <a:t>Paradiso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propria fonte ed origine. </a:t>
            </a:r>
            <a:r>
              <a:rPr sz="1200" spc="-10" dirty="0">
                <a:latin typeface="Times New Roman"/>
                <a:cs typeface="Times New Roman"/>
              </a:rPr>
              <a:t>La  </a:t>
            </a:r>
            <a:r>
              <a:rPr sz="1200" spc="-5" dirty="0">
                <a:latin typeface="Times New Roman"/>
                <a:cs typeface="Times New Roman"/>
              </a:rPr>
              <a:t>presenza universale dell’Assoluto Non Qualificato sembra essere </a:t>
            </a:r>
            <a:r>
              <a:rPr sz="1200" dirty="0">
                <a:latin typeface="Times New Roman"/>
                <a:cs typeface="Times New Roman"/>
              </a:rPr>
              <a:t>l’equivalente </a:t>
            </a:r>
            <a:r>
              <a:rPr sz="1200" spc="-5" dirty="0">
                <a:latin typeface="Times New Roman"/>
                <a:cs typeface="Times New Roman"/>
              </a:rPr>
              <a:t>del concetto </a:t>
            </a:r>
            <a:r>
              <a:rPr sz="1200" dirty="0">
                <a:latin typeface="Times New Roman"/>
                <a:cs typeface="Times New Roman"/>
              </a:rPr>
              <a:t>di una potenziale infinità di estensione  </a:t>
            </a:r>
            <a:r>
              <a:rPr sz="1200" spc="-5" dirty="0">
                <a:latin typeface="Times New Roman"/>
                <a:cs typeface="Times New Roman"/>
              </a:rPr>
              <a:t>della gravità, </a:t>
            </a:r>
            <a:r>
              <a:rPr sz="1200" dirty="0">
                <a:latin typeface="Times New Roman"/>
                <a:cs typeface="Times New Roman"/>
              </a:rPr>
              <a:t>di una tensione </a:t>
            </a:r>
            <a:r>
              <a:rPr sz="1200" spc="-5" dirty="0">
                <a:latin typeface="Times New Roman"/>
                <a:cs typeface="Times New Roman"/>
              </a:rPr>
              <a:t>elastica </a:t>
            </a:r>
            <a:r>
              <a:rPr sz="1200" dirty="0">
                <a:latin typeface="Times New Roman"/>
                <a:cs typeface="Times New Roman"/>
              </a:rPr>
              <a:t>della presenza </a:t>
            </a:r>
            <a:r>
              <a:rPr sz="1200" spc="-5" dirty="0">
                <a:latin typeface="Times New Roman"/>
                <a:cs typeface="Times New Roman"/>
              </a:rPr>
              <a:t>del Paradiso. Questo concetto ci </a:t>
            </a:r>
            <a:r>
              <a:rPr sz="1200" dirty="0">
                <a:latin typeface="Times New Roman"/>
                <a:cs typeface="Times New Roman"/>
              </a:rPr>
              <a:t>aiuta a </a:t>
            </a:r>
            <a:r>
              <a:rPr sz="1200" spc="-5" dirty="0">
                <a:latin typeface="Times New Roman"/>
                <a:cs typeface="Times New Roman"/>
              </a:rPr>
              <a:t>cogliere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fatto che ogni </a:t>
            </a:r>
            <a:r>
              <a:rPr sz="1200" dirty="0">
                <a:latin typeface="Times New Roman"/>
                <a:cs typeface="Times New Roman"/>
              </a:rPr>
              <a:t>cosa subisce  </a:t>
            </a:r>
            <a:r>
              <a:rPr sz="1200" spc="-5" dirty="0">
                <a:latin typeface="Times New Roman"/>
                <a:cs typeface="Times New Roman"/>
              </a:rPr>
              <a:t>un’attrazione verso </a:t>
            </a:r>
            <a:r>
              <a:rPr sz="1200" dirty="0">
                <a:latin typeface="Times New Roman"/>
                <a:cs typeface="Times New Roman"/>
              </a:rPr>
              <a:t>l’interno in </a:t>
            </a:r>
            <a:r>
              <a:rPr sz="1200" spc="-5" dirty="0">
                <a:latin typeface="Times New Roman"/>
                <a:cs typeface="Times New Roman"/>
              </a:rPr>
              <a:t>direzione del </a:t>
            </a:r>
            <a:r>
              <a:rPr sz="1200" dirty="0">
                <a:latin typeface="Times New Roman"/>
                <a:cs typeface="Times New Roman"/>
              </a:rPr>
              <a:t>Paradiso. </a:t>
            </a:r>
            <a:r>
              <a:rPr sz="1200" spc="-5" dirty="0">
                <a:latin typeface="Times New Roman"/>
                <a:cs typeface="Times New Roman"/>
              </a:rPr>
              <a:t>L’esempio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grossolano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nondimeno </a:t>
            </a:r>
            <a:r>
              <a:rPr sz="1200" dirty="0">
                <a:latin typeface="Times New Roman"/>
                <a:cs typeface="Times New Roman"/>
              </a:rPr>
              <a:t>utile. Esso </a:t>
            </a:r>
            <a:r>
              <a:rPr sz="1200" spc="-10" dirty="0">
                <a:latin typeface="Times New Roman"/>
                <a:cs typeface="Times New Roman"/>
              </a:rPr>
              <a:t>spiega </a:t>
            </a:r>
            <a:r>
              <a:rPr sz="1200" dirty="0">
                <a:latin typeface="Times New Roman"/>
                <a:cs typeface="Times New Roman"/>
              </a:rPr>
              <a:t>anche perché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22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90219" y="513333"/>
            <a:ext cx="7860030" cy="319468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508000" marR="535940">
              <a:lnSpc>
                <a:spcPts val="1380"/>
              </a:lnSpc>
              <a:spcBef>
                <a:spcPts val="195"/>
              </a:spcBef>
            </a:pPr>
            <a:r>
              <a:rPr sz="1200" baseline="38194" dirty="0">
                <a:latin typeface="Times New Roman"/>
                <a:cs typeface="Times New Roman"/>
              </a:rPr>
              <a:t>(8.9) </a:t>
            </a:r>
            <a:r>
              <a:rPr sz="1200" spc="-7" baseline="38194" dirty="0">
                <a:latin typeface="Times New Roman"/>
                <a:cs typeface="Times New Roman"/>
              </a:rPr>
              <a:t>0:5.9 </a:t>
            </a:r>
            <a:r>
              <a:rPr sz="1200" dirty="0">
                <a:latin typeface="Times New Roman"/>
                <a:cs typeface="Times New Roman"/>
              </a:rPr>
              <a:t>3. </a:t>
            </a:r>
            <a:r>
              <a:rPr sz="1200" i="1" spc="-5" dirty="0">
                <a:latin typeface="Times New Roman"/>
                <a:cs typeface="Times New Roman"/>
              </a:rPr>
              <a:t>Spirito. </a:t>
            </a:r>
            <a:r>
              <a:rPr sz="1200" spc="-15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spirito </a:t>
            </a:r>
            <a:r>
              <a:rPr sz="1200" dirty="0">
                <a:latin typeface="Times New Roman"/>
                <a:cs typeface="Times New Roman"/>
              </a:rPr>
              <a:t>divino </a:t>
            </a:r>
            <a:r>
              <a:rPr sz="1200" spc="-5" dirty="0">
                <a:latin typeface="Times New Roman"/>
                <a:cs typeface="Times New Roman"/>
              </a:rPr>
              <a:t>che abita </a:t>
            </a:r>
            <a:r>
              <a:rPr sz="1200" dirty="0">
                <a:latin typeface="Times New Roman"/>
                <a:cs typeface="Times New Roman"/>
              </a:rPr>
              <a:t>la mente </a:t>
            </a:r>
            <a:r>
              <a:rPr sz="1200" spc="-5" dirty="0">
                <a:latin typeface="Times New Roman"/>
                <a:cs typeface="Times New Roman"/>
              </a:rPr>
              <a:t>dell’uomo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l’Aggiustatore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Pensiero. Questo </a:t>
            </a:r>
            <a:r>
              <a:rPr sz="1200" dirty="0">
                <a:latin typeface="Times New Roman"/>
                <a:cs typeface="Times New Roman"/>
              </a:rPr>
              <a:t>spirito  </a:t>
            </a:r>
            <a:r>
              <a:rPr sz="1200" spc="-5" dirty="0">
                <a:latin typeface="Times New Roman"/>
                <a:cs typeface="Times New Roman"/>
              </a:rPr>
              <a:t>immortale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prepersonale </a:t>
            </a:r>
            <a:r>
              <a:rPr sz="1200" dirty="0">
                <a:latin typeface="Times New Roman"/>
                <a:cs typeface="Times New Roman"/>
              </a:rPr>
              <a:t>— non è una personalità, </a:t>
            </a:r>
            <a:r>
              <a:rPr sz="1200" spc="-5" dirty="0">
                <a:latin typeface="Times New Roman"/>
                <a:cs typeface="Times New Roman"/>
              </a:rPr>
              <a:t>benché sia destinato </a:t>
            </a:r>
            <a:r>
              <a:rPr sz="1200" dirty="0">
                <a:latin typeface="Times New Roman"/>
                <a:cs typeface="Times New Roman"/>
              </a:rPr>
              <a:t>a diventare parte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personalità </a:t>
            </a:r>
            <a:r>
              <a:rPr sz="1200" spc="-5" dirty="0">
                <a:latin typeface="Times New Roman"/>
                <a:cs typeface="Times New Roman"/>
              </a:rPr>
              <a:t>della  creatura </a:t>
            </a:r>
            <a:r>
              <a:rPr sz="1200" dirty="0">
                <a:latin typeface="Times New Roman"/>
                <a:cs typeface="Times New Roman"/>
              </a:rPr>
              <a:t>mortale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sopravvivente.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508000" marR="20637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(8.10) 0:5.10 </a:t>
            </a:r>
            <a:r>
              <a:rPr sz="1200" dirty="0">
                <a:latin typeface="Times New Roman"/>
                <a:cs typeface="Times New Roman"/>
              </a:rPr>
              <a:t>4. </a:t>
            </a:r>
            <a:r>
              <a:rPr sz="1200" i="1" dirty="0">
                <a:latin typeface="Times New Roman"/>
                <a:cs typeface="Times New Roman"/>
              </a:rPr>
              <a:t>Anima. </a:t>
            </a:r>
            <a:r>
              <a:rPr sz="1200" spc="-5" dirty="0">
                <a:latin typeface="Times New Roman"/>
                <a:cs typeface="Times New Roman"/>
              </a:rPr>
              <a:t>L’anima dell’uomo </a:t>
            </a:r>
            <a:r>
              <a:rPr sz="1200" dirty="0">
                <a:latin typeface="Times New Roman"/>
                <a:cs typeface="Times New Roman"/>
              </a:rPr>
              <a:t>è un’acquisizione </a:t>
            </a:r>
            <a:r>
              <a:rPr sz="1200" spc="-5" dirty="0">
                <a:latin typeface="Times New Roman"/>
                <a:cs typeface="Times New Roman"/>
              </a:rPr>
              <a:t>esperienziale. Quando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creatura </a:t>
            </a:r>
            <a:r>
              <a:rPr sz="1200" dirty="0">
                <a:latin typeface="Times New Roman"/>
                <a:cs typeface="Times New Roman"/>
              </a:rPr>
              <a:t>mortale </a:t>
            </a:r>
            <a:r>
              <a:rPr sz="1200" spc="-5" dirty="0">
                <a:latin typeface="Times New Roman"/>
                <a:cs typeface="Times New Roman"/>
              </a:rPr>
              <a:t>sceglie </a:t>
            </a:r>
            <a:r>
              <a:rPr sz="1200" dirty="0">
                <a:latin typeface="Times New Roman"/>
                <a:cs typeface="Times New Roman"/>
              </a:rPr>
              <a:t>di “fare  la volontà </a:t>
            </a:r>
            <a:r>
              <a:rPr sz="1200" spc="-5" dirty="0">
                <a:latin typeface="Times New Roman"/>
                <a:cs typeface="Times New Roman"/>
              </a:rPr>
              <a:t>del Padre celeste”,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spirito </a:t>
            </a:r>
            <a:r>
              <a:rPr sz="1200" dirty="0">
                <a:latin typeface="Times New Roman"/>
                <a:cs typeface="Times New Roman"/>
              </a:rPr>
              <a:t>che vi risiede </a:t>
            </a:r>
            <a:r>
              <a:rPr sz="1200" spc="-5" dirty="0">
                <a:latin typeface="Times New Roman"/>
                <a:cs typeface="Times New Roman"/>
              </a:rPr>
              <a:t>diviene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padre </a:t>
            </a:r>
            <a:r>
              <a:rPr sz="1200" dirty="0">
                <a:latin typeface="Times New Roman"/>
                <a:cs typeface="Times New Roman"/>
              </a:rPr>
              <a:t>di una </a:t>
            </a:r>
            <a:r>
              <a:rPr sz="1200" i="1" spc="-5" dirty="0">
                <a:latin typeface="Times New Roman"/>
                <a:cs typeface="Times New Roman"/>
              </a:rPr>
              <a:t>nuova realtà </a:t>
            </a:r>
            <a:r>
              <a:rPr sz="1200" spc="-5" dirty="0">
                <a:latin typeface="Times New Roman"/>
                <a:cs typeface="Times New Roman"/>
              </a:rPr>
              <a:t>nell’esperienza umana. </a:t>
            </a:r>
            <a:r>
              <a:rPr sz="1200" spc="-10" dirty="0">
                <a:latin typeface="Times New Roman"/>
                <a:cs typeface="Times New Roman"/>
              </a:rPr>
              <a:t>La  </a:t>
            </a:r>
            <a:r>
              <a:rPr sz="1200" dirty="0">
                <a:latin typeface="Times New Roman"/>
                <a:cs typeface="Times New Roman"/>
              </a:rPr>
              <a:t>mente mortale e materiale è la madre di questa stessa </a:t>
            </a:r>
            <a:r>
              <a:rPr sz="1200" spc="-5" dirty="0">
                <a:latin typeface="Times New Roman"/>
                <a:cs typeface="Times New Roman"/>
              </a:rPr>
              <a:t>realtà emergente.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sostanza di questa nuova realtà non è </a:t>
            </a:r>
            <a:r>
              <a:rPr sz="1200" spc="5" dirty="0">
                <a:latin typeface="Times New Roman"/>
                <a:cs typeface="Times New Roman"/>
              </a:rPr>
              <a:t>né  </a:t>
            </a:r>
            <a:r>
              <a:rPr sz="1200" spc="-5" dirty="0">
                <a:latin typeface="Times New Roman"/>
                <a:cs typeface="Times New Roman"/>
              </a:rPr>
              <a:t>materiale </a:t>
            </a:r>
            <a:r>
              <a:rPr sz="1200" dirty="0">
                <a:latin typeface="Times New Roman"/>
                <a:cs typeface="Times New Roman"/>
              </a:rPr>
              <a:t>né spirituale — è </a:t>
            </a:r>
            <a:r>
              <a:rPr sz="1200" i="1" dirty="0">
                <a:latin typeface="Times New Roman"/>
                <a:cs typeface="Times New Roman"/>
              </a:rPr>
              <a:t>morontiale. </a:t>
            </a:r>
            <a:r>
              <a:rPr sz="1200" spc="-5" dirty="0">
                <a:latin typeface="Times New Roman"/>
                <a:cs typeface="Times New Roman"/>
              </a:rPr>
              <a:t>Questa </a:t>
            </a:r>
            <a:r>
              <a:rPr sz="1200" dirty="0">
                <a:latin typeface="Times New Roman"/>
                <a:cs typeface="Times New Roman"/>
              </a:rPr>
              <a:t>è l’anima </a:t>
            </a:r>
            <a:r>
              <a:rPr sz="1200" spc="-5" dirty="0">
                <a:latin typeface="Times New Roman"/>
                <a:cs typeface="Times New Roman"/>
              </a:rPr>
              <a:t>emergente ed </a:t>
            </a:r>
            <a:r>
              <a:rPr sz="1200" dirty="0">
                <a:latin typeface="Times New Roman"/>
                <a:cs typeface="Times New Roman"/>
              </a:rPr>
              <a:t>immortale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destinata </a:t>
            </a:r>
            <a:r>
              <a:rPr sz="1200" dirty="0">
                <a:latin typeface="Times New Roman"/>
                <a:cs typeface="Times New Roman"/>
              </a:rPr>
              <a:t>a sopravvivere </a:t>
            </a:r>
            <a:r>
              <a:rPr sz="1200" spc="-5" dirty="0">
                <a:latin typeface="Times New Roman"/>
                <a:cs typeface="Times New Roman"/>
              </a:rPr>
              <a:t>alla  </a:t>
            </a:r>
            <a:r>
              <a:rPr sz="1200" dirty="0">
                <a:latin typeface="Times New Roman"/>
                <a:cs typeface="Times New Roman"/>
              </a:rPr>
              <a:t>morte </a:t>
            </a:r>
            <a:r>
              <a:rPr sz="1200" spc="-5" dirty="0">
                <a:latin typeface="Times New Roman"/>
                <a:cs typeface="Times New Roman"/>
              </a:rPr>
              <a:t>fisica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ad iniziare l’ascensione al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Paradiso.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150">
              <a:latin typeface="Times New Roman"/>
              <a:cs typeface="Times New Roman"/>
            </a:endParaRPr>
          </a:p>
          <a:p>
            <a:pPr marL="508000">
              <a:lnSpc>
                <a:spcPts val="1410"/>
              </a:lnSpc>
            </a:pPr>
            <a:r>
              <a:rPr sz="1200" baseline="38194" dirty="0">
                <a:latin typeface="Times New Roman"/>
                <a:cs typeface="Times New Roman"/>
              </a:rPr>
              <a:t>(9.1) </a:t>
            </a:r>
            <a:r>
              <a:rPr sz="1200" spc="-7" baseline="38194" dirty="0">
                <a:latin typeface="Times New Roman"/>
                <a:cs typeface="Times New Roman"/>
              </a:rPr>
              <a:t>0:5.11 </a:t>
            </a:r>
            <a:r>
              <a:rPr sz="1200" i="1" spc="-5" dirty="0">
                <a:latin typeface="Times New Roman"/>
                <a:cs typeface="Times New Roman"/>
              </a:rPr>
              <a:t>Personalità.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personalità dell’uomo </a:t>
            </a:r>
            <a:r>
              <a:rPr sz="1200" dirty="0">
                <a:latin typeface="Times New Roman"/>
                <a:cs typeface="Times New Roman"/>
              </a:rPr>
              <a:t>mortale non è né corpo, </a:t>
            </a:r>
            <a:r>
              <a:rPr sz="1200" spc="5" dirty="0">
                <a:latin typeface="Times New Roman"/>
                <a:cs typeface="Times New Roman"/>
              </a:rPr>
              <a:t>né </a:t>
            </a:r>
            <a:r>
              <a:rPr sz="1200" spc="-5" dirty="0">
                <a:latin typeface="Times New Roman"/>
                <a:cs typeface="Times New Roman"/>
              </a:rPr>
              <a:t>mente, </a:t>
            </a:r>
            <a:r>
              <a:rPr sz="1200" dirty="0">
                <a:latin typeface="Times New Roman"/>
                <a:cs typeface="Times New Roman"/>
              </a:rPr>
              <a:t>né spirito; non è</a:t>
            </a:r>
            <a:r>
              <a:rPr sz="1200" spc="-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nemmeno</a:t>
            </a:r>
            <a:endParaRPr sz="1200">
              <a:latin typeface="Times New Roman"/>
              <a:cs typeface="Times New Roman"/>
            </a:endParaRPr>
          </a:p>
          <a:p>
            <a:pPr marL="508000" marR="332105">
              <a:lnSpc>
                <a:spcPct val="95900"/>
              </a:lnSpc>
              <a:spcBef>
                <a:spcPts val="30"/>
              </a:spcBef>
            </a:pPr>
            <a:r>
              <a:rPr sz="1200" spc="-5" dirty="0">
                <a:latin typeface="Times New Roman"/>
                <a:cs typeface="Times New Roman"/>
              </a:rPr>
              <a:t>l’anima.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personalità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l’unica realtà immutabile nell’altrimenti sempre </a:t>
            </a:r>
            <a:r>
              <a:rPr sz="1200" dirty="0">
                <a:latin typeface="Times New Roman"/>
                <a:cs typeface="Times New Roman"/>
              </a:rPr>
              <a:t>mutevole </a:t>
            </a:r>
            <a:r>
              <a:rPr sz="1200" spc="-5" dirty="0">
                <a:latin typeface="Times New Roman"/>
                <a:cs typeface="Times New Roman"/>
              </a:rPr>
              <a:t>esperienza della creatura ed  unifica </a:t>
            </a:r>
            <a:r>
              <a:rPr sz="1200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gli altri fattori associati dell’individualità.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personalità </a:t>
            </a:r>
            <a:r>
              <a:rPr sz="1200" dirty="0">
                <a:latin typeface="Times New Roman"/>
                <a:cs typeface="Times New Roman"/>
              </a:rPr>
              <a:t>è il dono unico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Padre Universale </a:t>
            </a:r>
            <a:r>
              <a:rPr sz="1200" dirty="0">
                <a:latin typeface="Times New Roman"/>
                <a:cs typeface="Times New Roman"/>
              </a:rPr>
              <a:t>fa </a:t>
            </a:r>
            <a:r>
              <a:rPr sz="1200" spc="-5" dirty="0">
                <a:latin typeface="Times New Roman"/>
                <a:cs typeface="Times New Roman"/>
              </a:rPr>
              <a:t>alle  energie viventi ed </a:t>
            </a:r>
            <a:r>
              <a:rPr sz="1200" dirty="0">
                <a:latin typeface="Times New Roman"/>
                <a:cs typeface="Times New Roman"/>
              </a:rPr>
              <a:t>associate </a:t>
            </a:r>
            <a:r>
              <a:rPr sz="1200" spc="-5" dirty="0">
                <a:latin typeface="Times New Roman"/>
                <a:cs typeface="Times New Roman"/>
              </a:rPr>
              <a:t>della materia, della </a:t>
            </a:r>
            <a:r>
              <a:rPr sz="1200" dirty="0">
                <a:latin typeface="Times New Roman"/>
                <a:cs typeface="Times New Roman"/>
              </a:rPr>
              <a:t>mente e </a:t>
            </a:r>
            <a:r>
              <a:rPr sz="1200" spc="-5" dirty="0">
                <a:latin typeface="Times New Roman"/>
                <a:cs typeface="Times New Roman"/>
              </a:rPr>
              <a:t>dello </a:t>
            </a:r>
            <a:r>
              <a:rPr sz="1200" dirty="0">
                <a:latin typeface="Times New Roman"/>
                <a:cs typeface="Times New Roman"/>
              </a:rPr>
              <a:t>spirito, e che </a:t>
            </a:r>
            <a:r>
              <a:rPr sz="1200" spc="-5" dirty="0">
                <a:latin typeface="Times New Roman"/>
                <a:cs typeface="Times New Roman"/>
              </a:rPr>
              <a:t>sopravvive con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sopravvivenza</a:t>
            </a:r>
            <a:endParaRPr sz="1200">
              <a:latin typeface="Times New Roman"/>
              <a:cs typeface="Times New Roman"/>
            </a:endParaRPr>
          </a:p>
          <a:p>
            <a:pPr marL="50800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dell’anima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morontiale.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50800" marR="43180">
              <a:lnSpc>
                <a:spcPts val="1380"/>
              </a:lnSpc>
            </a:pPr>
            <a:r>
              <a:rPr sz="1200" baseline="38194" dirty="0">
                <a:latin typeface="Times New Roman"/>
                <a:cs typeface="Times New Roman"/>
              </a:rPr>
              <a:t>(9.2) </a:t>
            </a:r>
            <a:r>
              <a:rPr sz="1200" spc="-7" baseline="38194" dirty="0">
                <a:latin typeface="Times New Roman"/>
                <a:cs typeface="Times New Roman"/>
              </a:rPr>
              <a:t>0:5.12 </a:t>
            </a:r>
            <a:r>
              <a:rPr sz="1200" i="1" spc="-5" dirty="0">
                <a:latin typeface="Times New Roman"/>
                <a:cs typeface="Times New Roman"/>
              </a:rPr>
              <a:t>Morontia </a:t>
            </a:r>
            <a:r>
              <a:rPr sz="1200" dirty="0">
                <a:latin typeface="Times New Roman"/>
                <a:cs typeface="Times New Roman"/>
              </a:rPr>
              <a:t>è un </a:t>
            </a:r>
            <a:r>
              <a:rPr sz="1200" spc="-5" dirty="0">
                <a:latin typeface="Times New Roman"/>
                <a:cs typeface="Times New Roman"/>
              </a:rPr>
              <a:t>termine che </a:t>
            </a:r>
            <a:r>
              <a:rPr sz="1200" dirty="0">
                <a:latin typeface="Times New Roman"/>
                <a:cs typeface="Times New Roman"/>
              </a:rPr>
              <a:t>designa un vasto livello </a:t>
            </a:r>
            <a:r>
              <a:rPr sz="1200" spc="-5" dirty="0">
                <a:latin typeface="Times New Roman"/>
                <a:cs typeface="Times New Roman"/>
              </a:rPr>
              <a:t>intermedio </a:t>
            </a:r>
            <a:r>
              <a:rPr sz="1200" dirty="0">
                <a:latin typeface="Times New Roman"/>
                <a:cs typeface="Times New Roman"/>
              </a:rPr>
              <a:t>tra il </a:t>
            </a:r>
            <a:r>
              <a:rPr sz="1200" spc="-5" dirty="0">
                <a:latin typeface="Times New Roman"/>
                <a:cs typeface="Times New Roman"/>
              </a:rPr>
              <a:t>materiale </a:t>
            </a:r>
            <a:r>
              <a:rPr sz="1200" dirty="0">
                <a:latin typeface="Times New Roman"/>
                <a:cs typeface="Times New Roman"/>
              </a:rPr>
              <a:t>e lo spirituale. </a:t>
            </a:r>
            <a:r>
              <a:rPr sz="1200" spc="-5" dirty="0">
                <a:latin typeface="Times New Roman"/>
                <a:cs typeface="Times New Roman"/>
              </a:rPr>
              <a:t>Esso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designare </a:t>
            </a:r>
            <a:r>
              <a:rPr sz="1200" dirty="0">
                <a:latin typeface="Times New Roman"/>
                <a:cs typeface="Times New Roman"/>
              </a:rPr>
              <a:t>realtà  </a:t>
            </a:r>
            <a:r>
              <a:rPr sz="1200" spc="-5" dirty="0">
                <a:latin typeface="Times New Roman"/>
                <a:cs typeface="Times New Roman"/>
              </a:rPr>
              <a:t>personali </a:t>
            </a:r>
            <a:r>
              <a:rPr sz="1200" dirty="0">
                <a:latin typeface="Times New Roman"/>
                <a:cs typeface="Times New Roman"/>
              </a:rPr>
              <a:t>od </a:t>
            </a:r>
            <a:r>
              <a:rPr sz="1200" spc="-5" dirty="0">
                <a:latin typeface="Times New Roman"/>
                <a:cs typeface="Times New Roman"/>
              </a:rPr>
              <a:t>impersonali, energie viventi </a:t>
            </a:r>
            <a:r>
              <a:rPr sz="1200" dirty="0">
                <a:latin typeface="Times New Roman"/>
                <a:cs typeface="Times New Roman"/>
              </a:rPr>
              <a:t>o non viventi. </a:t>
            </a:r>
            <a:r>
              <a:rPr sz="1200" spc="-5" dirty="0">
                <a:latin typeface="Times New Roman"/>
                <a:cs typeface="Times New Roman"/>
              </a:rPr>
              <a:t>L’ordito della </a:t>
            </a:r>
            <a:r>
              <a:rPr sz="1200" dirty="0">
                <a:latin typeface="Times New Roman"/>
                <a:cs typeface="Times New Roman"/>
              </a:rPr>
              <a:t>morontia è </a:t>
            </a:r>
            <a:r>
              <a:rPr sz="1200" spc="-5" dirty="0">
                <a:latin typeface="Times New Roman"/>
                <a:cs typeface="Times New Roman"/>
              </a:rPr>
              <a:t>spirituale,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trama è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fisica.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22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220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199120" cy="39598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25400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gravità agisce sempre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preferenza nel piano </a:t>
            </a:r>
            <a:r>
              <a:rPr sz="1200" dirty="0">
                <a:latin typeface="Times New Roman"/>
                <a:cs typeface="Times New Roman"/>
              </a:rPr>
              <a:t>perpendicolare </a:t>
            </a:r>
            <a:r>
              <a:rPr sz="1200" spc="-5" dirty="0">
                <a:latin typeface="Times New Roman"/>
                <a:cs typeface="Times New Roman"/>
              </a:rPr>
              <a:t>alla massa,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fenomeno indicante che </a:t>
            </a:r>
            <a:r>
              <a:rPr sz="1200" dirty="0">
                <a:latin typeface="Times New Roman"/>
                <a:cs typeface="Times New Roman"/>
              </a:rPr>
              <a:t>le dimensioni </a:t>
            </a:r>
            <a:r>
              <a:rPr sz="1200" spc="-5" dirty="0">
                <a:latin typeface="Times New Roman"/>
                <a:cs typeface="Times New Roman"/>
              </a:rPr>
              <a:t>del Paradiso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delle creazioni che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circondano </a:t>
            </a:r>
            <a:r>
              <a:rPr sz="1200" dirty="0">
                <a:latin typeface="Times New Roman"/>
                <a:cs typeface="Times New Roman"/>
              </a:rPr>
              <a:t>sono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differenti.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889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9. L’unicità del Paradiso</a:t>
            </a:r>
            <a:endParaRPr sz="1600">
              <a:latin typeface="Times New Roman"/>
              <a:cs typeface="Times New Roman"/>
            </a:endParaRPr>
          </a:p>
          <a:p>
            <a:pPr marL="88900" marR="238125">
              <a:lnSpc>
                <a:spcPct val="95500"/>
              </a:lnSpc>
              <a:spcBef>
                <a:spcPts val="138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(126.6) 11:9.1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Paradiso è unico </a:t>
            </a:r>
            <a:r>
              <a:rPr sz="1200" spc="-5" dirty="0">
                <a:latin typeface="Times New Roman"/>
                <a:cs typeface="Times New Roman"/>
              </a:rPr>
              <a:t>nel senso che </a:t>
            </a:r>
            <a:r>
              <a:rPr sz="1200" dirty="0">
                <a:latin typeface="Times New Roman"/>
                <a:cs typeface="Times New Roman"/>
              </a:rPr>
              <a:t>è il </a:t>
            </a:r>
            <a:r>
              <a:rPr sz="1200" spc="-5" dirty="0">
                <a:latin typeface="Times New Roman"/>
                <a:cs typeface="Times New Roman"/>
              </a:rPr>
              <a:t>regno </a:t>
            </a:r>
            <a:r>
              <a:rPr sz="1200" dirty="0">
                <a:latin typeface="Times New Roman"/>
                <a:cs typeface="Times New Roman"/>
              </a:rPr>
              <a:t>d’origine primordiale e la </a:t>
            </a:r>
            <a:r>
              <a:rPr sz="1200" spc="-5" dirty="0">
                <a:latin typeface="Times New Roman"/>
                <a:cs typeface="Times New Roman"/>
              </a:rPr>
              <a:t>meta finale del destino </a:t>
            </a:r>
            <a:r>
              <a:rPr sz="1200" dirty="0">
                <a:latin typeface="Times New Roman"/>
                <a:cs typeface="Times New Roman"/>
              </a:rPr>
              <a:t>di tutte le </a:t>
            </a:r>
            <a:r>
              <a:rPr sz="1200" spc="-5" dirty="0">
                <a:latin typeface="Times New Roman"/>
                <a:cs typeface="Times New Roman"/>
              </a:rPr>
              <a:t>personalità  spirituali. Sebbene sia </a:t>
            </a:r>
            <a:r>
              <a:rPr sz="1200" dirty="0">
                <a:latin typeface="Times New Roman"/>
                <a:cs typeface="Times New Roman"/>
              </a:rPr>
              <a:t>vero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non tutti </a:t>
            </a:r>
            <a:r>
              <a:rPr sz="1200" spc="-5" dirty="0">
                <a:latin typeface="Times New Roman"/>
                <a:cs typeface="Times New Roman"/>
              </a:rPr>
              <a:t>gli esseri spirituali inferiori degli Universi locali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direttamente destinati al </a:t>
            </a:r>
            <a:r>
              <a:rPr sz="1200" dirty="0">
                <a:latin typeface="Times New Roman"/>
                <a:cs typeface="Times New Roman"/>
              </a:rPr>
              <a:t>Paradiso,  </a:t>
            </a:r>
            <a:r>
              <a:rPr sz="1200" spc="-5" dirty="0">
                <a:latin typeface="Times New Roman"/>
                <a:cs typeface="Times New Roman"/>
              </a:rPr>
              <a:t>nondimeno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Paradiso </a:t>
            </a:r>
            <a:r>
              <a:rPr sz="1200" dirty="0">
                <a:latin typeface="Times New Roman"/>
                <a:cs typeface="Times New Roman"/>
              </a:rPr>
              <a:t>resta la meta </a:t>
            </a:r>
            <a:r>
              <a:rPr sz="1200" spc="-5" dirty="0">
                <a:latin typeface="Times New Roman"/>
                <a:cs typeface="Times New Roman"/>
              </a:rPr>
              <a:t>desiderata </a:t>
            </a:r>
            <a:r>
              <a:rPr sz="1200" dirty="0">
                <a:latin typeface="Times New Roman"/>
                <a:cs typeface="Times New Roman"/>
              </a:rPr>
              <a:t>di tutte le </a:t>
            </a:r>
            <a:r>
              <a:rPr sz="1200" spc="-5" dirty="0">
                <a:latin typeface="Times New Roman"/>
                <a:cs typeface="Times New Roman"/>
              </a:rPr>
              <a:t>personalità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sovrammateriali.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88900" marR="109220" algn="just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(126.7) 11:9.2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Paradiso è il </a:t>
            </a:r>
            <a:r>
              <a:rPr sz="1200" spc="-5" dirty="0">
                <a:latin typeface="Times New Roman"/>
                <a:cs typeface="Times New Roman"/>
              </a:rPr>
              <a:t>centro geografico </a:t>
            </a:r>
            <a:r>
              <a:rPr sz="1200" dirty="0">
                <a:latin typeface="Times New Roman"/>
                <a:cs typeface="Times New Roman"/>
              </a:rPr>
              <a:t>dell’infinità; </a:t>
            </a:r>
            <a:r>
              <a:rPr sz="1200" spc="-5" dirty="0">
                <a:latin typeface="Times New Roman"/>
                <a:cs typeface="Times New Roman"/>
              </a:rPr>
              <a:t>esso </a:t>
            </a:r>
            <a:r>
              <a:rPr sz="1200" dirty="0">
                <a:latin typeface="Times New Roman"/>
                <a:cs typeface="Times New Roman"/>
              </a:rPr>
              <a:t>non è una parte </a:t>
            </a:r>
            <a:r>
              <a:rPr sz="1200" spc="-5" dirty="0">
                <a:latin typeface="Times New Roman"/>
                <a:cs typeface="Times New Roman"/>
              </a:rPr>
              <a:t>della creazione universale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nemmeno </a:t>
            </a:r>
            <a:r>
              <a:rPr sz="1200" dirty="0">
                <a:latin typeface="Times New Roman"/>
                <a:cs typeface="Times New Roman"/>
              </a:rPr>
              <a:t>una parte </a:t>
            </a:r>
            <a:r>
              <a:rPr sz="1200" spc="-5" dirty="0">
                <a:latin typeface="Times New Roman"/>
                <a:cs typeface="Times New Roman"/>
              </a:rPr>
              <a:t>reale  dell’Universo </a:t>
            </a:r>
            <a:r>
              <a:rPr sz="1200" dirty="0">
                <a:latin typeface="Times New Roman"/>
                <a:cs typeface="Times New Roman"/>
              </a:rPr>
              <a:t>eterno </a:t>
            </a:r>
            <a:r>
              <a:rPr sz="1200" spc="-5" dirty="0">
                <a:latin typeface="Times New Roman"/>
                <a:cs typeface="Times New Roman"/>
              </a:rPr>
              <a:t>di Havona. Noi ci riferiamo comunemente all’Isola centrale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appartenente </a:t>
            </a:r>
            <a:r>
              <a:rPr sz="1200" dirty="0">
                <a:latin typeface="Times New Roman"/>
                <a:cs typeface="Times New Roman"/>
              </a:rPr>
              <a:t>all’Universo divino, ma ciò in  </a:t>
            </a:r>
            <a:r>
              <a:rPr sz="1200" spc="-5" dirty="0">
                <a:latin typeface="Times New Roman"/>
                <a:cs typeface="Times New Roman"/>
              </a:rPr>
              <a:t>realtà </a:t>
            </a:r>
            <a:r>
              <a:rPr sz="1200" dirty="0">
                <a:latin typeface="Times New Roman"/>
                <a:cs typeface="Times New Roman"/>
              </a:rPr>
              <a:t>non è vero.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Paradiso è </a:t>
            </a:r>
            <a:r>
              <a:rPr sz="1200" spc="-5" dirty="0">
                <a:latin typeface="Times New Roman"/>
                <a:cs typeface="Times New Roman"/>
              </a:rPr>
              <a:t>un’esistenza eterna ed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esclusiva.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00">
              <a:latin typeface="Times New Roman"/>
              <a:cs typeface="Times New Roman"/>
            </a:endParaRPr>
          </a:p>
          <a:p>
            <a:pPr marL="88900">
              <a:lnSpc>
                <a:spcPts val="141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(127.1) 11:9.3 </a:t>
            </a:r>
            <a:r>
              <a:rPr sz="1200" spc="-5" dirty="0">
                <a:latin typeface="Times New Roman"/>
                <a:cs typeface="Times New Roman"/>
              </a:rPr>
              <a:t>Nell’eternità del passato, </a:t>
            </a:r>
            <a:r>
              <a:rPr sz="1200" dirty="0">
                <a:latin typeface="Times New Roman"/>
                <a:cs typeface="Times New Roman"/>
              </a:rPr>
              <a:t>quando il Padre </a:t>
            </a:r>
            <a:r>
              <a:rPr sz="1200" spc="-5" dirty="0">
                <a:latin typeface="Times New Roman"/>
                <a:cs typeface="Times New Roman"/>
              </a:rPr>
              <a:t>Universale diede un’espressione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personalità infinita del suo sé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spirituale</a:t>
            </a:r>
            <a:endParaRPr sz="1200">
              <a:latin typeface="Times New Roman"/>
              <a:cs typeface="Times New Roman"/>
            </a:endParaRPr>
          </a:p>
          <a:p>
            <a:pPr marL="88900" marR="55880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nell’essere del Figlio </a:t>
            </a:r>
            <a:r>
              <a:rPr sz="1200" dirty="0">
                <a:latin typeface="Times New Roman"/>
                <a:cs typeface="Times New Roman"/>
              </a:rPr>
              <a:t>Eterno, </a:t>
            </a:r>
            <a:r>
              <a:rPr sz="1200" spc="-5" dirty="0">
                <a:latin typeface="Times New Roman"/>
                <a:cs typeface="Times New Roman"/>
              </a:rPr>
              <a:t>rivelò </a:t>
            </a:r>
            <a:r>
              <a:rPr sz="1200" dirty="0">
                <a:latin typeface="Times New Roman"/>
                <a:cs typeface="Times New Roman"/>
              </a:rPr>
              <a:t>simultaneamente il potenziale </a:t>
            </a:r>
            <a:r>
              <a:rPr sz="1200" spc="-5" dirty="0">
                <a:latin typeface="Times New Roman"/>
                <a:cs typeface="Times New Roman"/>
              </a:rPr>
              <a:t>d’infinità del suo sé </a:t>
            </a:r>
            <a:r>
              <a:rPr sz="1200" dirty="0">
                <a:latin typeface="Times New Roman"/>
                <a:cs typeface="Times New Roman"/>
              </a:rPr>
              <a:t>non personale in quanto </a:t>
            </a:r>
            <a:r>
              <a:rPr sz="1200" spc="-5" dirty="0">
                <a:latin typeface="Times New Roman"/>
                <a:cs typeface="Times New Roman"/>
              </a:rPr>
              <a:t>Paradiso.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Paradiso 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personale </a:t>
            </a:r>
            <a:r>
              <a:rPr sz="1200" dirty="0">
                <a:latin typeface="Times New Roman"/>
                <a:cs typeface="Times New Roman"/>
              </a:rPr>
              <a:t>e non </a:t>
            </a:r>
            <a:r>
              <a:rPr sz="1200" spc="-5" dirty="0">
                <a:latin typeface="Times New Roman"/>
                <a:cs typeface="Times New Roman"/>
              </a:rPr>
              <a:t>spirituale sembra essere </a:t>
            </a:r>
            <a:r>
              <a:rPr sz="1200" dirty="0">
                <a:latin typeface="Times New Roman"/>
                <a:cs typeface="Times New Roman"/>
              </a:rPr>
              <a:t>stato la </a:t>
            </a:r>
            <a:r>
              <a:rPr sz="1200" spc="-5" dirty="0">
                <a:latin typeface="Times New Roman"/>
                <a:cs typeface="Times New Roman"/>
              </a:rPr>
              <a:t>ripercussione </a:t>
            </a:r>
            <a:r>
              <a:rPr sz="1200" dirty="0">
                <a:latin typeface="Times New Roman"/>
                <a:cs typeface="Times New Roman"/>
              </a:rPr>
              <a:t>inevitabile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volontà e </a:t>
            </a:r>
            <a:r>
              <a:rPr sz="1200" spc="-5" dirty="0">
                <a:latin typeface="Times New Roman"/>
                <a:cs typeface="Times New Roman"/>
              </a:rPr>
              <a:t>dell’atto del Padre </a:t>
            </a:r>
            <a:r>
              <a:rPr sz="1200" dirty="0">
                <a:latin typeface="Times New Roman"/>
                <a:cs typeface="Times New Roman"/>
              </a:rPr>
              <a:t>che ha </a:t>
            </a:r>
            <a:r>
              <a:rPr sz="1200" spc="5" dirty="0">
                <a:latin typeface="Times New Roman"/>
                <a:cs typeface="Times New Roman"/>
              </a:rPr>
              <a:t>reso </a:t>
            </a:r>
            <a:r>
              <a:rPr sz="1200" dirty="0">
                <a:latin typeface="Times New Roman"/>
                <a:cs typeface="Times New Roman"/>
              </a:rPr>
              <a:t>eterno  il </a:t>
            </a:r>
            <a:r>
              <a:rPr sz="1200" spc="-5" dirty="0">
                <a:latin typeface="Times New Roman"/>
                <a:cs typeface="Times New Roman"/>
              </a:rPr>
              <a:t>Figlio Originale.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tal modo il </a:t>
            </a:r>
            <a:r>
              <a:rPr sz="1200" spc="-5" dirty="0">
                <a:latin typeface="Times New Roman"/>
                <a:cs typeface="Times New Roman"/>
              </a:rPr>
              <a:t>Padre progettò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realtà </a:t>
            </a:r>
            <a:r>
              <a:rPr sz="1200" dirty="0">
                <a:latin typeface="Times New Roman"/>
                <a:cs typeface="Times New Roman"/>
              </a:rPr>
              <a:t>in due </a:t>
            </a:r>
            <a:r>
              <a:rPr sz="1200" spc="-5" dirty="0">
                <a:latin typeface="Times New Roman"/>
                <a:cs typeface="Times New Roman"/>
              </a:rPr>
              <a:t>fasi effettive </a:t>
            </a:r>
            <a:r>
              <a:rPr sz="1200" dirty="0">
                <a:latin typeface="Times New Roman"/>
                <a:cs typeface="Times New Roman"/>
              </a:rPr>
              <a:t>— la </a:t>
            </a:r>
            <a:r>
              <a:rPr sz="1200" spc="-5" dirty="0">
                <a:latin typeface="Times New Roman"/>
                <a:cs typeface="Times New Roman"/>
              </a:rPr>
              <a:t>personale </a:t>
            </a:r>
            <a:r>
              <a:rPr sz="1200" dirty="0">
                <a:latin typeface="Times New Roman"/>
                <a:cs typeface="Times New Roman"/>
              </a:rPr>
              <a:t>e la non </a:t>
            </a:r>
            <a:r>
              <a:rPr sz="1200" spc="-5" dirty="0">
                <a:latin typeface="Times New Roman"/>
                <a:cs typeface="Times New Roman"/>
              </a:rPr>
              <a:t>personale, </a:t>
            </a:r>
            <a:r>
              <a:rPr sz="1200" dirty="0">
                <a:latin typeface="Times New Roman"/>
                <a:cs typeface="Times New Roman"/>
              </a:rPr>
              <a:t>la spirituale e la  non </a:t>
            </a:r>
            <a:r>
              <a:rPr sz="1200" spc="-5" dirty="0">
                <a:latin typeface="Times New Roman"/>
                <a:cs typeface="Times New Roman"/>
              </a:rPr>
              <a:t>spirituale.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tensione tra </a:t>
            </a:r>
            <a:r>
              <a:rPr sz="1200" spc="-5" dirty="0">
                <a:latin typeface="Times New Roman"/>
                <a:cs typeface="Times New Roman"/>
              </a:rPr>
              <a:t>queste fasi,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fronte alla </a:t>
            </a:r>
            <a:r>
              <a:rPr sz="1200" dirty="0">
                <a:latin typeface="Times New Roman"/>
                <a:cs typeface="Times New Roman"/>
              </a:rPr>
              <a:t>volontà di </a:t>
            </a:r>
            <a:r>
              <a:rPr sz="1200" spc="-5" dirty="0">
                <a:latin typeface="Times New Roman"/>
                <a:cs typeface="Times New Roman"/>
              </a:rPr>
              <a:t>agire del Padre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 Figlio, </a:t>
            </a:r>
            <a:r>
              <a:rPr sz="1200" dirty="0">
                <a:latin typeface="Times New Roman"/>
                <a:cs typeface="Times New Roman"/>
              </a:rPr>
              <a:t>diede </a:t>
            </a:r>
            <a:r>
              <a:rPr sz="1200" spc="-5" dirty="0">
                <a:latin typeface="Times New Roman"/>
                <a:cs typeface="Times New Roman"/>
              </a:rPr>
              <a:t>origine all’Attore </a:t>
            </a:r>
            <a:r>
              <a:rPr sz="1200" dirty="0">
                <a:latin typeface="Times New Roman"/>
                <a:cs typeface="Times New Roman"/>
              </a:rPr>
              <a:t>Congiunto e  </a:t>
            </a:r>
            <a:r>
              <a:rPr sz="1200" spc="-5" dirty="0">
                <a:latin typeface="Times New Roman"/>
                <a:cs typeface="Times New Roman"/>
              </a:rPr>
              <a:t>all’Universo centrale </a:t>
            </a:r>
            <a:r>
              <a:rPr sz="1200" dirty="0">
                <a:latin typeface="Times New Roman"/>
                <a:cs typeface="Times New Roman"/>
              </a:rPr>
              <a:t>di mondi </a:t>
            </a:r>
            <a:r>
              <a:rPr sz="1200" spc="-5" dirty="0">
                <a:latin typeface="Times New Roman"/>
                <a:cs typeface="Times New Roman"/>
              </a:rPr>
              <a:t>materiali </a:t>
            </a:r>
            <a:r>
              <a:rPr sz="1200" dirty="0">
                <a:latin typeface="Times New Roman"/>
                <a:cs typeface="Times New Roman"/>
              </a:rPr>
              <a:t>e di esseri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spirituali.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25717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(127.2) 11:9.4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realtà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differenziata nel </a:t>
            </a:r>
            <a:r>
              <a:rPr sz="1200" dirty="0">
                <a:latin typeface="Times New Roman"/>
                <a:cs typeface="Times New Roman"/>
              </a:rPr>
              <a:t>personale e </a:t>
            </a:r>
            <a:r>
              <a:rPr sz="1200" spc="-5" dirty="0">
                <a:latin typeface="Times New Roman"/>
                <a:cs typeface="Times New Roman"/>
              </a:rPr>
              <a:t>nel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personale (Figlio Eterno </a:t>
            </a:r>
            <a:r>
              <a:rPr sz="1200" dirty="0">
                <a:latin typeface="Times New Roman"/>
                <a:cs typeface="Times New Roman"/>
              </a:rPr>
              <a:t>e Paradiso), non è </a:t>
            </a:r>
            <a:r>
              <a:rPr sz="1200" spc="-5" dirty="0">
                <a:latin typeface="Times New Roman"/>
                <a:cs typeface="Times New Roman"/>
              </a:rPr>
              <a:t>affatto appropriato  chiamare “Deità” ciò </a:t>
            </a:r>
            <a:r>
              <a:rPr sz="1200" dirty="0">
                <a:latin typeface="Times New Roman"/>
                <a:cs typeface="Times New Roman"/>
              </a:rPr>
              <a:t>che è non </a:t>
            </a:r>
            <a:r>
              <a:rPr sz="1200" spc="-5" dirty="0">
                <a:latin typeface="Times New Roman"/>
                <a:cs typeface="Times New Roman"/>
              </a:rPr>
              <a:t>personale, </a:t>
            </a:r>
            <a:r>
              <a:rPr sz="1200" dirty="0">
                <a:latin typeface="Times New Roman"/>
                <a:cs typeface="Times New Roman"/>
              </a:rPr>
              <a:t>a meno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sia </a:t>
            </a:r>
            <a:r>
              <a:rPr sz="1200" dirty="0">
                <a:latin typeface="Times New Roman"/>
                <a:cs typeface="Times New Roman"/>
              </a:rPr>
              <a:t>qualificato in </a:t>
            </a:r>
            <a:r>
              <a:rPr sz="1200" spc="-5" dirty="0">
                <a:latin typeface="Times New Roman"/>
                <a:cs typeface="Times New Roman"/>
              </a:rPr>
              <a:t>qualche </a:t>
            </a:r>
            <a:r>
              <a:rPr sz="1200" dirty="0">
                <a:latin typeface="Times New Roman"/>
                <a:cs typeface="Times New Roman"/>
              </a:rPr>
              <a:t>modo. </a:t>
            </a:r>
            <a:r>
              <a:rPr sz="1200" spc="-5" dirty="0">
                <a:latin typeface="Times New Roman"/>
                <a:cs typeface="Times New Roman"/>
              </a:rPr>
              <a:t>L’energia </a:t>
            </a:r>
            <a:r>
              <a:rPr sz="1200" dirty="0">
                <a:latin typeface="Times New Roman"/>
                <a:cs typeface="Times New Roman"/>
              </a:rPr>
              <a:t>e le </a:t>
            </a:r>
            <a:r>
              <a:rPr sz="1200" spc="-5" dirty="0">
                <a:latin typeface="Times New Roman"/>
                <a:cs typeface="Times New Roman"/>
              </a:rPr>
              <a:t>ripercussioni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materiali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22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221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75625" cy="266890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438784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degli atti </a:t>
            </a:r>
            <a:r>
              <a:rPr sz="1200" dirty="0">
                <a:latin typeface="Times New Roman"/>
                <a:cs typeface="Times New Roman"/>
              </a:rPr>
              <a:t>della Deità difficilmente possono </a:t>
            </a:r>
            <a:r>
              <a:rPr sz="1200" spc="-5" dirty="0">
                <a:latin typeface="Times New Roman"/>
                <a:cs typeface="Times New Roman"/>
              </a:rPr>
              <a:t>essere chiamate Deità.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Deità può </a:t>
            </a:r>
            <a:r>
              <a:rPr sz="1200" spc="-5" dirty="0">
                <a:latin typeface="Times New Roman"/>
                <a:cs typeface="Times New Roman"/>
              </a:rPr>
              <a:t>produrre </a:t>
            </a:r>
            <a:r>
              <a:rPr sz="1200" dirty="0">
                <a:latin typeface="Times New Roman"/>
                <a:cs typeface="Times New Roman"/>
              </a:rPr>
              <a:t>molte cose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non sono </a:t>
            </a:r>
            <a:r>
              <a:rPr sz="1200" spc="-5" dirty="0">
                <a:latin typeface="Times New Roman"/>
                <a:cs typeface="Times New Roman"/>
              </a:rPr>
              <a:t>Deità, ed </a:t>
            </a:r>
            <a:r>
              <a:rPr sz="1200" spc="20" dirty="0">
                <a:latin typeface="Times New Roman"/>
                <a:cs typeface="Times New Roman"/>
              </a:rPr>
              <a:t>il  </a:t>
            </a:r>
            <a:r>
              <a:rPr sz="1200" spc="-5" dirty="0">
                <a:latin typeface="Times New Roman"/>
                <a:cs typeface="Times New Roman"/>
              </a:rPr>
              <a:t>Paradiso </a:t>
            </a:r>
            <a:r>
              <a:rPr sz="1200" dirty="0">
                <a:latin typeface="Times New Roman"/>
                <a:cs typeface="Times New Roman"/>
              </a:rPr>
              <a:t>non è </a:t>
            </a:r>
            <a:r>
              <a:rPr sz="1200" spc="-5" dirty="0">
                <a:latin typeface="Times New Roman"/>
                <a:cs typeface="Times New Roman"/>
              </a:rPr>
              <a:t>Deità; </a:t>
            </a:r>
            <a:r>
              <a:rPr sz="1200" spc="5" dirty="0">
                <a:latin typeface="Times New Roman"/>
                <a:cs typeface="Times New Roman"/>
              </a:rPr>
              <a:t>né </a:t>
            </a:r>
            <a:r>
              <a:rPr sz="1200" spc="-5" dirty="0">
                <a:latin typeface="Times New Roman"/>
                <a:cs typeface="Times New Roman"/>
              </a:rPr>
              <a:t>esso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cosciente nel </a:t>
            </a:r>
            <a:r>
              <a:rPr sz="1200" dirty="0">
                <a:latin typeface="Times New Roman"/>
                <a:cs typeface="Times New Roman"/>
              </a:rPr>
              <a:t>senso in cui i </a:t>
            </a:r>
            <a:r>
              <a:rPr sz="1200" spc="-5" dirty="0">
                <a:latin typeface="Times New Roman"/>
                <a:cs typeface="Times New Roman"/>
              </a:rPr>
              <a:t>mortali potrebbero intendere </a:t>
            </a:r>
            <a:r>
              <a:rPr sz="1200" dirty="0">
                <a:latin typeface="Times New Roman"/>
                <a:cs typeface="Times New Roman"/>
              </a:rPr>
              <a:t>tale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termine.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90170" algn="just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(127.3) 11:9.5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Paradiso non è </a:t>
            </a:r>
            <a:r>
              <a:rPr sz="1200" spc="-5" dirty="0">
                <a:latin typeface="Times New Roman"/>
                <a:cs typeface="Times New Roman"/>
              </a:rPr>
              <a:t>ancestrale ad alcun essere </a:t>
            </a:r>
            <a:r>
              <a:rPr sz="1200" dirty="0">
                <a:latin typeface="Times New Roman"/>
                <a:cs typeface="Times New Roman"/>
              </a:rPr>
              <a:t>od </a:t>
            </a:r>
            <a:r>
              <a:rPr sz="1200" spc="-5" dirty="0">
                <a:latin typeface="Times New Roman"/>
                <a:cs typeface="Times New Roman"/>
              </a:rPr>
              <a:t>entità </a:t>
            </a:r>
            <a:r>
              <a:rPr sz="1200" dirty="0">
                <a:latin typeface="Times New Roman"/>
                <a:cs typeface="Times New Roman"/>
              </a:rPr>
              <a:t>vivente; esso non è un </a:t>
            </a:r>
            <a:r>
              <a:rPr sz="1200" spc="-5" dirty="0">
                <a:latin typeface="Times New Roman"/>
                <a:cs typeface="Times New Roman"/>
              </a:rPr>
              <a:t>creatore.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personalità </a:t>
            </a:r>
            <a:r>
              <a:rPr sz="1200" dirty="0">
                <a:latin typeface="Times New Roman"/>
                <a:cs typeface="Times New Roman"/>
              </a:rPr>
              <a:t>e le </a:t>
            </a:r>
            <a:r>
              <a:rPr sz="1200" spc="-5" dirty="0">
                <a:latin typeface="Times New Roman"/>
                <a:cs typeface="Times New Roman"/>
              </a:rPr>
              <a:t>relazioni </a:t>
            </a:r>
            <a:r>
              <a:rPr sz="1200" dirty="0">
                <a:latin typeface="Times New Roman"/>
                <a:cs typeface="Times New Roman"/>
              </a:rPr>
              <a:t>mente-  spirito sono </a:t>
            </a:r>
            <a:r>
              <a:rPr sz="1200" i="1" spc="-5" dirty="0">
                <a:latin typeface="Times New Roman"/>
                <a:cs typeface="Times New Roman"/>
              </a:rPr>
              <a:t>trasmissibili, </a:t>
            </a:r>
            <a:r>
              <a:rPr sz="1200" dirty="0">
                <a:latin typeface="Times New Roman"/>
                <a:cs typeface="Times New Roman"/>
              </a:rPr>
              <a:t>ma il </a:t>
            </a:r>
            <a:r>
              <a:rPr sz="1200" spc="-5" dirty="0">
                <a:latin typeface="Times New Roman"/>
                <a:cs typeface="Times New Roman"/>
              </a:rPr>
              <a:t>modello </a:t>
            </a:r>
            <a:r>
              <a:rPr sz="1200" dirty="0">
                <a:latin typeface="Times New Roman"/>
                <a:cs typeface="Times New Roman"/>
              </a:rPr>
              <a:t>non lo è. I modelli non sono </a:t>
            </a:r>
            <a:r>
              <a:rPr sz="1200" spc="-5" dirty="0">
                <a:latin typeface="Times New Roman"/>
                <a:cs typeface="Times New Roman"/>
              </a:rPr>
              <a:t>mai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riflessi;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duplicazioni </a:t>
            </a:r>
            <a:r>
              <a:rPr sz="1200" dirty="0">
                <a:latin typeface="Times New Roman"/>
                <a:cs typeface="Times New Roman"/>
              </a:rPr>
              <a:t>— riproduzioni.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Paradiso  è </a:t>
            </a:r>
            <a:r>
              <a:rPr sz="1200" spc="-5" dirty="0">
                <a:latin typeface="Times New Roman"/>
                <a:cs typeface="Times New Roman"/>
              </a:rPr>
              <a:t>l’assoluto </a:t>
            </a:r>
            <a:r>
              <a:rPr sz="1200" dirty="0">
                <a:latin typeface="Times New Roman"/>
                <a:cs typeface="Times New Roman"/>
              </a:rPr>
              <a:t>dei modelli; </a:t>
            </a:r>
            <a:r>
              <a:rPr sz="1200" spc="-5" dirty="0">
                <a:latin typeface="Times New Roman"/>
                <a:cs typeface="Times New Roman"/>
              </a:rPr>
              <a:t>Havona </a:t>
            </a:r>
            <a:r>
              <a:rPr sz="1200" dirty="0">
                <a:latin typeface="Times New Roman"/>
                <a:cs typeface="Times New Roman"/>
              </a:rPr>
              <a:t>è una dimostrazione di </a:t>
            </a:r>
            <a:r>
              <a:rPr sz="1200" spc="-5" dirty="0">
                <a:latin typeface="Times New Roman"/>
                <a:cs typeface="Times New Roman"/>
              </a:rPr>
              <a:t>questi </a:t>
            </a:r>
            <a:r>
              <a:rPr sz="1200" dirty="0">
                <a:latin typeface="Times New Roman"/>
                <a:cs typeface="Times New Roman"/>
              </a:rPr>
              <a:t>potenziali</a:t>
            </a:r>
            <a:r>
              <a:rPr sz="1200" spc="-5" dirty="0">
                <a:latin typeface="Times New Roman"/>
                <a:cs typeface="Times New Roman"/>
              </a:rPr>
              <a:t> nell’attualità.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558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(127.4) 11:9.6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residenza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centrale ed </a:t>
            </a:r>
            <a:r>
              <a:rPr sz="1200" dirty="0">
                <a:latin typeface="Times New Roman"/>
                <a:cs typeface="Times New Roman"/>
              </a:rPr>
              <a:t>eterna, </a:t>
            </a:r>
            <a:r>
              <a:rPr sz="1200" spc="-5" dirty="0">
                <a:latin typeface="Times New Roman"/>
                <a:cs typeface="Times New Roman"/>
              </a:rPr>
              <a:t>gloriosa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ideale.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dimora </a:t>
            </a:r>
            <a:r>
              <a:rPr sz="1200" dirty="0">
                <a:latin typeface="Times New Roman"/>
                <a:cs typeface="Times New Roman"/>
              </a:rPr>
              <a:t>è lo splendido modello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tutti i mondi </a:t>
            </a:r>
            <a:r>
              <a:rPr sz="1200" spc="-5" dirty="0">
                <a:latin typeface="Times New Roman"/>
                <a:cs typeface="Times New Roman"/>
              </a:rPr>
              <a:t>capitale  degli </a:t>
            </a:r>
            <a:r>
              <a:rPr sz="1200" dirty="0">
                <a:latin typeface="Times New Roman"/>
                <a:cs typeface="Times New Roman"/>
              </a:rPr>
              <a:t>Universi; e l’Universo </a:t>
            </a:r>
            <a:r>
              <a:rPr sz="1200" spc="-5" dirty="0">
                <a:latin typeface="Times New Roman"/>
                <a:cs typeface="Times New Roman"/>
              </a:rPr>
              <a:t>centrale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sua diretta dimora </a:t>
            </a:r>
            <a:r>
              <a:rPr sz="1200" dirty="0">
                <a:latin typeface="Times New Roman"/>
                <a:cs typeface="Times New Roman"/>
              </a:rPr>
              <a:t>è il modello per tutti </a:t>
            </a:r>
            <a:r>
              <a:rPr sz="1200" spc="-5" dirty="0">
                <a:latin typeface="Times New Roman"/>
                <a:cs typeface="Times New Roman"/>
              </a:rPr>
              <a:t>gli Universi nei loro ideali, nella </a:t>
            </a:r>
            <a:r>
              <a:rPr sz="1200" dirty="0">
                <a:latin typeface="Times New Roman"/>
                <a:cs typeface="Times New Roman"/>
              </a:rPr>
              <a:t>loro  organizzazione e </a:t>
            </a:r>
            <a:r>
              <a:rPr sz="1200" spc="-5" dirty="0">
                <a:latin typeface="Times New Roman"/>
                <a:cs typeface="Times New Roman"/>
              </a:rPr>
              <a:t>nel loro destino </a:t>
            </a:r>
            <a:r>
              <a:rPr sz="1200" dirty="0">
                <a:latin typeface="Times New Roman"/>
                <a:cs typeface="Times New Roman"/>
              </a:rPr>
              <a:t>ultimo.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290830">
              <a:lnSpc>
                <a:spcPct val="956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(127.5) 11:9.7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Paradiso è la </a:t>
            </a:r>
            <a:r>
              <a:rPr sz="1200" spc="-5" dirty="0">
                <a:latin typeface="Times New Roman"/>
                <a:cs typeface="Times New Roman"/>
              </a:rPr>
              <a:t>sede </a:t>
            </a:r>
            <a:r>
              <a:rPr sz="1200" dirty="0">
                <a:latin typeface="Times New Roman"/>
                <a:cs typeface="Times New Roman"/>
              </a:rPr>
              <a:t>nell’Universo di tutte le </a:t>
            </a:r>
            <a:r>
              <a:rPr sz="1200" spc="-5" dirty="0">
                <a:latin typeface="Times New Roman"/>
                <a:cs typeface="Times New Roman"/>
              </a:rPr>
              <a:t>attività concernenti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personalità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sorgente </a:t>
            </a:r>
            <a:r>
              <a:rPr sz="1200" dirty="0">
                <a:latin typeface="Times New Roman"/>
                <a:cs typeface="Times New Roman"/>
              </a:rPr>
              <a:t>e centro di tutte le  </a:t>
            </a:r>
            <a:r>
              <a:rPr sz="1200" spc="-5" dirty="0">
                <a:latin typeface="Times New Roman"/>
                <a:cs typeface="Times New Roman"/>
              </a:rPr>
              <a:t>manifestazioni </a:t>
            </a:r>
            <a:r>
              <a:rPr sz="1200" dirty="0">
                <a:latin typeface="Times New Roman"/>
                <a:cs typeface="Times New Roman"/>
              </a:rPr>
              <a:t>di forza spaziale e di </a:t>
            </a:r>
            <a:r>
              <a:rPr sz="1200" spc="-5" dirty="0">
                <a:latin typeface="Times New Roman"/>
                <a:cs typeface="Times New Roman"/>
              </a:rPr>
              <a:t>energia. </a:t>
            </a:r>
            <a:r>
              <a:rPr sz="1200" dirty="0">
                <a:latin typeface="Times New Roman"/>
                <a:cs typeface="Times New Roman"/>
              </a:rPr>
              <a:t>Tutto </a:t>
            </a:r>
            <a:r>
              <a:rPr sz="1200" spc="-5" dirty="0">
                <a:latin typeface="Times New Roman"/>
                <a:cs typeface="Times New Roman"/>
              </a:rPr>
              <a:t>ciò </a:t>
            </a:r>
            <a:r>
              <a:rPr sz="1200" dirty="0">
                <a:latin typeface="Times New Roman"/>
                <a:cs typeface="Times New Roman"/>
              </a:rPr>
              <a:t>che è stato, è ora 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deve ancora </a:t>
            </a:r>
            <a:r>
              <a:rPr sz="1200" spc="-5" dirty="0">
                <a:latin typeface="Times New Roman"/>
                <a:cs typeface="Times New Roman"/>
              </a:rPr>
              <a:t>essere,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venuto, viene </a:t>
            </a:r>
            <a:r>
              <a:rPr sz="1200" dirty="0">
                <a:latin typeface="Times New Roman"/>
                <a:cs typeface="Times New Roman"/>
              </a:rPr>
              <a:t>ora o </a:t>
            </a:r>
            <a:r>
              <a:rPr sz="1200" spc="5" dirty="0">
                <a:latin typeface="Times New Roman"/>
                <a:cs typeface="Times New Roman"/>
              </a:rPr>
              <a:t>verrà </a:t>
            </a:r>
            <a:r>
              <a:rPr sz="1200" dirty="0">
                <a:latin typeface="Times New Roman"/>
                <a:cs typeface="Times New Roman"/>
              </a:rPr>
              <a:t>da  </a:t>
            </a:r>
            <a:r>
              <a:rPr sz="1200" spc="-5" dirty="0">
                <a:latin typeface="Times New Roman"/>
                <a:cs typeface="Times New Roman"/>
              </a:rPr>
              <a:t>questo luogo centrale permanente degli Dei eterni.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Paradiso è il </a:t>
            </a:r>
            <a:r>
              <a:rPr sz="1200" spc="-5" dirty="0">
                <a:latin typeface="Times New Roman"/>
                <a:cs typeface="Times New Roman"/>
              </a:rPr>
              <a:t>centro </a:t>
            </a:r>
            <a:r>
              <a:rPr sz="1200" dirty="0">
                <a:latin typeface="Times New Roman"/>
                <a:cs typeface="Times New Roman"/>
              </a:rPr>
              <a:t>di tutta la </a:t>
            </a:r>
            <a:r>
              <a:rPr sz="1200" spc="-5" dirty="0">
                <a:latin typeface="Times New Roman"/>
                <a:cs typeface="Times New Roman"/>
              </a:rPr>
              <a:t>creazione, </a:t>
            </a:r>
            <a:r>
              <a:rPr sz="1200" dirty="0">
                <a:latin typeface="Times New Roman"/>
                <a:cs typeface="Times New Roman"/>
              </a:rPr>
              <a:t>la sorgente di tutte le </a:t>
            </a:r>
            <a:r>
              <a:rPr sz="1200" spc="-5" dirty="0">
                <a:latin typeface="Times New Roman"/>
                <a:cs typeface="Times New Roman"/>
              </a:rPr>
              <a:t>energie ed </a:t>
            </a:r>
            <a:r>
              <a:rPr sz="1200" dirty="0">
                <a:latin typeface="Times New Roman"/>
                <a:cs typeface="Times New Roman"/>
              </a:rPr>
              <a:t>il  </a:t>
            </a:r>
            <a:r>
              <a:rPr sz="1200" spc="-5" dirty="0">
                <a:latin typeface="Times New Roman"/>
                <a:cs typeface="Times New Roman"/>
              </a:rPr>
              <a:t>luogo d’origine </a:t>
            </a:r>
            <a:r>
              <a:rPr sz="1200" dirty="0">
                <a:latin typeface="Times New Roman"/>
                <a:cs typeface="Times New Roman"/>
              </a:rPr>
              <a:t>primordiale di tutte le </a:t>
            </a:r>
            <a:r>
              <a:rPr sz="1200" spc="-5" dirty="0">
                <a:latin typeface="Times New Roman"/>
                <a:cs typeface="Times New Roman"/>
              </a:rPr>
              <a:t>personalità.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22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222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90219" y="513333"/>
            <a:ext cx="8150225" cy="1612265"/>
          </a:xfrm>
          <a:prstGeom prst="rect">
            <a:avLst/>
          </a:prstGeom>
        </p:spPr>
        <p:txBody>
          <a:bodyPr vert="horz" wrap="square" lIns="0" tIns="20320" rIns="0" bIns="0" rtlCol="0">
            <a:spAutoFit/>
          </a:bodyPr>
          <a:lstStyle/>
          <a:p>
            <a:pPr marL="50800" marR="43180">
              <a:lnSpc>
                <a:spcPct val="95900"/>
              </a:lnSpc>
              <a:spcBef>
                <a:spcPts val="16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(127.6) 11:9.8 </a:t>
            </a:r>
            <a:r>
              <a:rPr sz="1200" dirty="0">
                <a:latin typeface="Times New Roman"/>
                <a:cs typeface="Times New Roman"/>
              </a:rPr>
              <a:t>Dopotutto, la </a:t>
            </a:r>
            <a:r>
              <a:rPr sz="1200" spc="-5" dirty="0">
                <a:latin typeface="Times New Roman"/>
                <a:cs typeface="Times New Roman"/>
              </a:rPr>
              <a:t>cosa più importante per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mortali riguardo al </a:t>
            </a:r>
            <a:r>
              <a:rPr sz="1200" dirty="0">
                <a:latin typeface="Times New Roman"/>
                <a:cs typeface="Times New Roman"/>
              </a:rPr>
              <a:t>Paradiso </a:t>
            </a:r>
            <a:r>
              <a:rPr sz="1200" spc="-5" dirty="0">
                <a:latin typeface="Times New Roman"/>
                <a:cs typeface="Times New Roman"/>
              </a:rPr>
              <a:t>eterno </a:t>
            </a:r>
            <a:r>
              <a:rPr sz="1200" dirty="0">
                <a:latin typeface="Times New Roman"/>
                <a:cs typeface="Times New Roman"/>
              </a:rPr>
              <a:t>è il </a:t>
            </a:r>
            <a:r>
              <a:rPr sz="1200" spc="-5" dirty="0">
                <a:latin typeface="Times New Roman"/>
                <a:cs typeface="Times New Roman"/>
              </a:rPr>
              <a:t>fatto </a:t>
            </a:r>
            <a:r>
              <a:rPr sz="1200" dirty="0">
                <a:latin typeface="Times New Roman"/>
                <a:cs typeface="Times New Roman"/>
              </a:rPr>
              <a:t>che questa dimora </a:t>
            </a:r>
            <a:r>
              <a:rPr sz="1200" spc="-5" dirty="0">
                <a:latin typeface="Times New Roman"/>
                <a:cs typeface="Times New Roman"/>
              </a:rPr>
              <a:t>perfetta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Padre  Universale </a:t>
            </a:r>
            <a:r>
              <a:rPr sz="1200" dirty="0">
                <a:latin typeface="Times New Roman"/>
                <a:cs typeface="Times New Roman"/>
              </a:rPr>
              <a:t>è il </a:t>
            </a:r>
            <a:r>
              <a:rPr sz="1200" spc="-5" dirty="0">
                <a:latin typeface="Times New Roman"/>
                <a:cs typeface="Times New Roman"/>
              </a:rPr>
              <a:t>destino reale </a:t>
            </a:r>
            <a:r>
              <a:rPr sz="1200" dirty="0">
                <a:latin typeface="Times New Roman"/>
                <a:cs typeface="Times New Roman"/>
              </a:rPr>
              <a:t>e remoto </a:t>
            </a:r>
            <a:r>
              <a:rPr sz="1200" spc="-5" dirty="0">
                <a:latin typeface="Times New Roman"/>
                <a:cs typeface="Times New Roman"/>
              </a:rPr>
              <a:t>delle anime immortali dei figli </a:t>
            </a:r>
            <a:r>
              <a:rPr sz="1200" dirty="0">
                <a:latin typeface="Times New Roman"/>
                <a:cs typeface="Times New Roman"/>
              </a:rPr>
              <a:t>mortali e </a:t>
            </a:r>
            <a:r>
              <a:rPr sz="1200" spc="-5" dirty="0">
                <a:latin typeface="Times New Roman"/>
                <a:cs typeface="Times New Roman"/>
              </a:rPr>
              <a:t>materiali </a:t>
            </a:r>
            <a:r>
              <a:rPr sz="1200" dirty="0">
                <a:latin typeface="Times New Roman"/>
                <a:cs typeface="Times New Roman"/>
              </a:rPr>
              <a:t>di Dio, le </a:t>
            </a:r>
            <a:r>
              <a:rPr sz="1200" spc="-5" dirty="0">
                <a:latin typeface="Times New Roman"/>
                <a:cs typeface="Times New Roman"/>
              </a:rPr>
              <a:t>creature ascendenti dei </a:t>
            </a:r>
            <a:r>
              <a:rPr sz="1200" dirty="0">
                <a:latin typeface="Times New Roman"/>
                <a:cs typeface="Times New Roman"/>
              </a:rPr>
              <a:t>mondi  </a:t>
            </a:r>
            <a:r>
              <a:rPr sz="1200" spc="-5" dirty="0">
                <a:latin typeface="Times New Roman"/>
                <a:cs typeface="Times New Roman"/>
              </a:rPr>
              <a:t>evoluzionari </a:t>
            </a:r>
            <a:r>
              <a:rPr sz="1200" dirty="0">
                <a:latin typeface="Times New Roman"/>
                <a:cs typeface="Times New Roman"/>
              </a:rPr>
              <a:t>del tempo e </a:t>
            </a:r>
            <a:r>
              <a:rPr sz="1200" spc="-5" dirty="0">
                <a:latin typeface="Times New Roman"/>
                <a:cs typeface="Times New Roman"/>
              </a:rPr>
              <a:t>dello </a:t>
            </a:r>
            <a:r>
              <a:rPr sz="1200" dirty="0">
                <a:latin typeface="Times New Roman"/>
                <a:cs typeface="Times New Roman"/>
              </a:rPr>
              <a:t>spazio. </a:t>
            </a:r>
            <a:r>
              <a:rPr sz="1200" spc="-5" dirty="0">
                <a:latin typeface="Times New Roman"/>
                <a:cs typeface="Times New Roman"/>
              </a:rPr>
              <a:t>Ogni </a:t>
            </a:r>
            <a:r>
              <a:rPr sz="1200" dirty="0">
                <a:latin typeface="Times New Roman"/>
                <a:cs typeface="Times New Roman"/>
              </a:rPr>
              <a:t>mortale </a:t>
            </a:r>
            <a:r>
              <a:rPr sz="1200" spc="-5" dirty="0">
                <a:latin typeface="Times New Roman"/>
                <a:cs typeface="Times New Roman"/>
              </a:rPr>
              <a:t>che conosce Dio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ha </a:t>
            </a:r>
            <a:r>
              <a:rPr sz="1200" spc="-5" dirty="0">
                <a:latin typeface="Times New Roman"/>
                <a:cs typeface="Times New Roman"/>
              </a:rPr>
              <a:t>sposato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carriera </a:t>
            </a:r>
            <a:r>
              <a:rPr sz="1200" dirty="0">
                <a:latin typeface="Times New Roman"/>
                <a:cs typeface="Times New Roman"/>
              </a:rPr>
              <a:t>di compiere la volontà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Padre </a:t>
            </a:r>
            <a:r>
              <a:rPr sz="1200" spc="-5" dirty="0">
                <a:latin typeface="Times New Roman"/>
                <a:cs typeface="Times New Roman"/>
              </a:rPr>
              <a:t>si 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già incamminato sul lungo, lungo sentiero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Paradiso </a:t>
            </a:r>
            <a:r>
              <a:rPr sz="1200" dirty="0">
                <a:latin typeface="Times New Roman"/>
                <a:cs typeface="Times New Roman"/>
              </a:rPr>
              <a:t>alla </a:t>
            </a:r>
            <a:r>
              <a:rPr sz="1200" spc="-5" dirty="0">
                <a:latin typeface="Times New Roman"/>
                <a:cs typeface="Times New Roman"/>
              </a:rPr>
              <a:t>ricerca della </a:t>
            </a:r>
            <a:r>
              <a:rPr sz="1200" dirty="0">
                <a:latin typeface="Times New Roman"/>
                <a:cs typeface="Times New Roman"/>
              </a:rPr>
              <a:t>divinità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raggiungimento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perfezione.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quando  </a:t>
            </a:r>
            <a:r>
              <a:rPr sz="1200" dirty="0">
                <a:latin typeface="Times New Roman"/>
                <a:cs typeface="Times New Roman"/>
              </a:rPr>
              <a:t>un tale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origine animale si </a:t>
            </a:r>
            <a:r>
              <a:rPr sz="1200" dirty="0">
                <a:latin typeface="Times New Roman"/>
                <a:cs typeface="Times New Roman"/>
              </a:rPr>
              <a:t>trova di </a:t>
            </a:r>
            <a:r>
              <a:rPr sz="1200" spc="-5" dirty="0">
                <a:latin typeface="Times New Roman"/>
                <a:cs typeface="Times New Roman"/>
              </a:rPr>
              <a:t>fronte agli Dei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Paradiso </a:t>
            </a:r>
            <a:r>
              <a:rPr sz="1200" dirty="0">
                <a:latin typeface="Times New Roman"/>
                <a:cs typeface="Times New Roman"/>
              </a:rPr>
              <a:t>dopo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asceso dalle sfere </a:t>
            </a:r>
            <a:r>
              <a:rPr sz="1200" spc="-5" dirty="0">
                <a:latin typeface="Times New Roman"/>
                <a:cs typeface="Times New Roman"/>
              </a:rPr>
              <a:t>inferiori </a:t>
            </a:r>
            <a:r>
              <a:rPr sz="1200" dirty="0">
                <a:latin typeface="Times New Roman"/>
                <a:cs typeface="Times New Roman"/>
              </a:rPr>
              <a:t>dello spazio, come  un </a:t>
            </a:r>
            <a:r>
              <a:rPr sz="1200" spc="-5" dirty="0">
                <a:latin typeface="Times New Roman"/>
                <a:cs typeface="Times New Roman"/>
              </a:rPr>
              <a:t>numero </a:t>
            </a:r>
            <a:r>
              <a:rPr sz="1200" dirty="0">
                <a:latin typeface="Times New Roman"/>
                <a:cs typeface="Times New Roman"/>
              </a:rPr>
              <a:t>incommensurabile di suoi simili ora </a:t>
            </a:r>
            <a:r>
              <a:rPr sz="1200" spc="-5" dirty="0">
                <a:latin typeface="Times New Roman"/>
                <a:cs typeface="Times New Roman"/>
              </a:rPr>
              <a:t>fa, </a:t>
            </a:r>
            <a:r>
              <a:rPr sz="1200" dirty="0">
                <a:latin typeface="Times New Roman"/>
                <a:cs typeface="Times New Roman"/>
              </a:rPr>
              <a:t>un tale </a:t>
            </a:r>
            <a:r>
              <a:rPr sz="1200" spc="-5" dirty="0">
                <a:latin typeface="Times New Roman"/>
                <a:cs typeface="Times New Roman"/>
              </a:rPr>
              <a:t>risultato rappresenta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realtà </a:t>
            </a:r>
            <a:r>
              <a:rPr sz="1200" dirty="0">
                <a:latin typeface="Times New Roman"/>
                <a:cs typeface="Times New Roman"/>
              </a:rPr>
              <a:t>di una </a:t>
            </a:r>
            <a:r>
              <a:rPr sz="1200" spc="-5" dirty="0">
                <a:latin typeface="Times New Roman"/>
                <a:cs typeface="Times New Roman"/>
              </a:rPr>
              <a:t>trasformazione </a:t>
            </a:r>
            <a:r>
              <a:rPr sz="1200" dirty="0">
                <a:latin typeface="Times New Roman"/>
                <a:cs typeface="Times New Roman"/>
              </a:rPr>
              <a:t>spirituale </a:t>
            </a:r>
            <a:r>
              <a:rPr sz="1200" spc="5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rasenta  </a:t>
            </a:r>
            <a:r>
              <a:rPr sz="1200" dirty="0">
                <a:latin typeface="Times New Roman"/>
                <a:cs typeface="Times New Roman"/>
              </a:rPr>
              <a:t>i limiti </a:t>
            </a:r>
            <a:r>
              <a:rPr sz="1200" spc="-5" dirty="0">
                <a:latin typeface="Times New Roman"/>
                <a:cs typeface="Times New Roman"/>
              </a:rPr>
              <a:t>della supremazia.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150">
              <a:latin typeface="Times New Roman"/>
              <a:cs typeface="Times New Roman"/>
            </a:endParaRPr>
          </a:p>
          <a:p>
            <a:pPr marL="50800">
              <a:lnSpc>
                <a:spcPct val="1000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(127.7) 11:9.9 </a:t>
            </a:r>
            <a:r>
              <a:rPr sz="1200" spc="-5" dirty="0">
                <a:latin typeface="Times New Roman"/>
                <a:cs typeface="Times New Roman"/>
              </a:rPr>
              <a:t>[Presentato </a:t>
            </a:r>
            <a:r>
              <a:rPr sz="1200" dirty="0">
                <a:latin typeface="Times New Roman"/>
                <a:cs typeface="Times New Roman"/>
              </a:rPr>
              <a:t>da un </a:t>
            </a:r>
            <a:r>
              <a:rPr sz="1200" spc="-5" dirty="0">
                <a:latin typeface="Times New Roman"/>
                <a:cs typeface="Times New Roman"/>
              </a:rPr>
              <a:t>Perfettore </a:t>
            </a:r>
            <a:r>
              <a:rPr sz="1200" dirty="0">
                <a:latin typeface="Times New Roman"/>
                <a:cs typeface="Times New Roman"/>
              </a:rPr>
              <a:t>di Saggezza </a:t>
            </a:r>
            <a:r>
              <a:rPr sz="1200" spc="-5" dirty="0">
                <a:latin typeface="Times New Roman"/>
                <a:cs typeface="Times New Roman"/>
              </a:rPr>
              <a:t>incaricato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operare </a:t>
            </a:r>
            <a:r>
              <a:rPr sz="1200" dirty="0">
                <a:latin typeface="Times New Roman"/>
                <a:cs typeface="Times New Roman"/>
              </a:rPr>
              <a:t>in tal modo </a:t>
            </a:r>
            <a:r>
              <a:rPr sz="1200" spc="-5" dirty="0">
                <a:latin typeface="Times New Roman"/>
                <a:cs typeface="Times New Roman"/>
              </a:rPr>
              <a:t>dagli </a:t>
            </a:r>
            <a:r>
              <a:rPr sz="1200" dirty="0">
                <a:latin typeface="Times New Roman"/>
                <a:cs typeface="Times New Roman"/>
              </a:rPr>
              <a:t>Antichi dei Giorni di</a:t>
            </a:r>
            <a:r>
              <a:rPr sz="1200" spc="-1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Uversa.]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22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223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spc="-5" dirty="0">
                <a:solidFill>
                  <a:srgbClr val="C00000"/>
                </a:solidFill>
                <a:latin typeface="Times New Roman"/>
                <a:cs typeface="Times New Roman"/>
              </a:rPr>
              <a:t>L’Universo Centrale </a:t>
            </a:r>
            <a:r>
              <a:rPr sz="1500" dirty="0">
                <a:solidFill>
                  <a:srgbClr val="C00000"/>
                </a:solidFill>
                <a:latin typeface="Times New Roman"/>
                <a:cs typeface="Times New Roman"/>
              </a:rPr>
              <a:t>e i</a:t>
            </a:r>
            <a:r>
              <a:rPr sz="1500" spc="-1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spc="-5" dirty="0">
                <a:solidFill>
                  <a:srgbClr val="C00000"/>
                </a:solidFill>
                <a:latin typeface="Times New Roman"/>
                <a:cs typeface="Times New Roman"/>
              </a:rPr>
              <a:t>Superuniversi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>
            <a:spLocks noGrp="1"/>
          </p:cNvSpPr>
          <p:nvPr>
            <p:ph type="title"/>
          </p:nvPr>
        </p:nvSpPr>
        <p:spPr>
          <a:xfrm>
            <a:off x="528319" y="508761"/>
            <a:ext cx="4686300" cy="36068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2200" b="1" spc="-5" dirty="0">
                <a:solidFill>
                  <a:srgbClr val="933634"/>
                </a:solidFill>
                <a:latin typeface="Times New Roman"/>
                <a:cs typeface="Times New Roman"/>
              </a:rPr>
              <a:t>Fascicolo </a:t>
            </a:r>
            <a:r>
              <a:rPr sz="2200" b="1" dirty="0">
                <a:solidFill>
                  <a:srgbClr val="933634"/>
                </a:solidFill>
                <a:latin typeface="Times New Roman"/>
                <a:cs typeface="Times New Roman"/>
              </a:rPr>
              <a:t>12: </a:t>
            </a:r>
            <a:r>
              <a:rPr sz="2200" b="1" spc="-25" dirty="0">
                <a:solidFill>
                  <a:srgbClr val="933634"/>
                </a:solidFill>
                <a:latin typeface="Times New Roman"/>
                <a:cs typeface="Times New Roman"/>
              </a:rPr>
              <a:t>L’Universo </a:t>
            </a:r>
            <a:r>
              <a:rPr sz="2200" b="1" spc="-5" dirty="0">
                <a:solidFill>
                  <a:srgbClr val="933634"/>
                </a:solidFill>
                <a:latin typeface="Times New Roman"/>
                <a:cs typeface="Times New Roman"/>
              </a:rPr>
              <a:t>degli Universi</a:t>
            </a:r>
            <a:endParaRPr sz="2200">
              <a:latin typeface="Times New Roman"/>
              <a:cs typeface="Times New Roman"/>
            </a:endParaRPr>
          </a:p>
        </p:txBody>
      </p:sp>
      <p:sp>
        <p:nvSpPr>
          <p:cNvPr id="11" name="object 11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  <p:sp>
        <p:nvSpPr>
          <p:cNvPr id="10" name="object 10"/>
          <p:cNvSpPr txBox="1"/>
          <p:nvPr/>
        </p:nvSpPr>
        <p:spPr>
          <a:xfrm>
            <a:off x="464819" y="1011682"/>
            <a:ext cx="8167370" cy="3608070"/>
          </a:xfrm>
          <a:prstGeom prst="rect">
            <a:avLst/>
          </a:prstGeom>
        </p:spPr>
        <p:txBody>
          <a:bodyPr vert="horz" wrap="square" lIns="0" tIns="20320" rIns="0" bIns="0" rtlCol="0">
            <a:spAutoFit/>
          </a:bodyPr>
          <a:lstStyle/>
          <a:p>
            <a:pPr marL="76200" marR="300355">
              <a:lnSpc>
                <a:spcPct val="95900"/>
              </a:lnSpc>
              <a:spcBef>
                <a:spcPts val="16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(128.1) 12:0.1 </a:t>
            </a:r>
            <a:r>
              <a:rPr sz="1200" spc="-5" dirty="0">
                <a:latin typeface="Times New Roman"/>
                <a:cs typeface="Times New Roman"/>
              </a:rPr>
              <a:t>L’IMMENSITÀ della vasta </a:t>
            </a:r>
            <a:r>
              <a:rPr sz="1200" dirty="0">
                <a:latin typeface="Times New Roman"/>
                <a:cs typeface="Times New Roman"/>
              </a:rPr>
              <a:t>creazione </a:t>
            </a:r>
            <a:r>
              <a:rPr sz="1200" spc="-5" dirty="0">
                <a:latin typeface="Times New Roman"/>
                <a:cs typeface="Times New Roman"/>
              </a:rPr>
              <a:t>del Padre Universale oltrepassa completamente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portata dell’immaginazione  </a:t>
            </a:r>
            <a:r>
              <a:rPr sz="1200" dirty="0">
                <a:latin typeface="Times New Roman"/>
                <a:cs typeface="Times New Roman"/>
              </a:rPr>
              <a:t>finita; </a:t>
            </a:r>
            <a:r>
              <a:rPr sz="1200" spc="-5" dirty="0">
                <a:latin typeface="Times New Roman"/>
                <a:cs typeface="Times New Roman"/>
              </a:rPr>
              <a:t>l’enormità dell’Universo maestro </a:t>
            </a:r>
            <a:r>
              <a:rPr sz="1200" dirty="0">
                <a:latin typeface="Times New Roman"/>
                <a:cs typeface="Times New Roman"/>
              </a:rPr>
              <a:t>sconcerta le </a:t>
            </a:r>
            <a:r>
              <a:rPr sz="1200" spc="-5" dirty="0">
                <a:latin typeface="Times New Roman"/>
                <a:cs typeface="Times New Roman"/>
              </a:rPr>
              <a:t>idee </a:t>
            </a:r>
            <a:r>
              <a:rPr sz="1200" dirty="0">
                <a:latin typeface="Times New Roman"/>
                <a:cs typeface="Times New Roman"/>
              </a:rPr>
              <a:t>perfino </a:t>
            </a:r>
            <a:r>
              <a:rPr sz="1200" spc="-5" dirty="0">
                <a:latin typeface="Times New Roman"/>
                <a:cs typeface="Times New Roman"/>
              </a:rPr>
              <a:t>ad esseri del </a:t>
            </a:r>
            <a:r>
              <a:rPr sz="1200" dirty="0">
                <a:latin typeface="Times New Roman"/>
                <a:cs typeface="Times New Roman"/>
              </a:rPr>
              <a:t>mio ordine. </a:t>
            </a:r>
            <a:r>
              <a:rPr sz="1200" spc="-5" dirty="0">
                <a:latin typeface="Times New Roman"/>
                <a:cs typeface="Times New Roman"/>
              </a:rPr>
              <a:t>Ma </a:t>
            </a:r>
            <a:r>
              <a:rPr sz="1200" dirty="0">
                <a:latin typeface="Times New Roman"/>
                <a:cs typeface="Times New Roman"/>
              </a:rPr>
              <a:t>la mente </a:t>
            </a:r>
            <a:r>
              <a:rPr sz="1200" spc="-5" dirty="0">
                <a:latin typeface="Times New Roman"/>
                <a:cs typeface="Times New Roman"/>
              </a:rPr>
              <a:t>mortale </a:t>
            </a:r>
            <a:r>
              <a:rPr sz="1200" dirty="0">
                <a:latin typeface="Times New Roman"/>
                <a:cs typeface="Times New Roman"/>
              </a:rPr>
              <a:t>può apprendere  molte </a:t>
            </a:r>
            <a:r>
              <a:rPr sz="1200" spc="-5" dirty="0">
                <a:latin typeface="Times New Roman"/>
                <a:cs typeface="Times New Roman"/>
              </a:rPr>
              <a:t>cose riguardo al piano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all’ordinamento degli Universi. Voi </a:t>
            </a:r>
            <a:r>
              <a:rPr sz="1200" dirty="0">
                <a:latin typeface="Times New Roman"/>
                <a:cs typeface="Times New Roman"/>
              </a:rPr>
              <a:t>potete </a:t>
            </a:r>
            <a:r>
              <a:rPr sz="1200" spc="-5" dirty="0">
                <a:latin typeface="Times New Roman"/>
                <a:cs typeface="Times New Roman"/>
              </a:rPr>
              <a:t>conoscere </a:t>
            </a:r>
            <a:r>
              <a:rPr sz="1200" dirty="0">
                <a:latin typeface="Times New Roman"/>
                <a:cs typeface="Times New Roman"/>
              </a:rPr>
              <a:t>qualcosa della loro </a:t>
            </a:r>
            <a:r>
              <a:rPr sz="1200" spc="-5" dirty="0">
                <a:latin typeface="Times New Roman"/>
                <a:cs typeface="Times New Roman"/>
              </a:rPr>
              <a:t>organizzazione fisica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meravigliosa </a:t>
            </a:r>
            <a:r>
              <a:rPr sz="1200" dirty="0">
                <a:latin typeface="Times New Roman"/>
                <a:cs typeface="Times New Roman"/>
              </a:rPr>
              <a:t>amministrazione; potete </a:t>
            </a:r>
            <a:r>
              <a:rPr sz="1200" spc="-5" dirty="0">
                <a:latin typeface="Times New Roman"/>
                <a:cs typeface="Times New Roman"/>
              </a:rPr>
              <a:t>imparare </a:t>
            </a:r>
            <a:r>
              <a:rPr sz="1200" dirty="0">
                <a:latin typeface="Times New Roman"/>
                <a:cs typeface="Times New Roman"/>
              </a:rPr>
              <a:t>molto </a:t>
            </a:r>
            <a:r>
              <a:rPr sz="1200" spc="-5" dirty="0">
                <a:latin typeface="Times New Roman"/>
                <a:cs typeface="Times New Roman"/>
              </a:rPr>
              <a:t>sui vari gruppi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esseri intelligenti che abitano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sette  Superuniversi del tempo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l’Universo </a:t>
            </a:r>
            <a:r>
              <a:rPr sz="1200" dirty="0">
                <a:latin typeface="Times New Roman"/>
                <a:cs typeface="Times New Roman"/>
              </a:rPr>
              <a:t>centrale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dell’eternità.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50">
              <a:latin typeface="Times New Roman"/>
              <a:cs typeface="Times New Roman"/>
            </a:endParaRPr>
          </a:p>
          <a:p>
            <a:pPr marL="76200" marR="145415" algn="just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(128.2) 12:0.2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principio, cioè in potenziale </a:t>
            </a:r>
            <a:r>
              <a:rPr sz="1200" spc="-5" dirty="0">
                <a:latin typeface="Times New Roman"/>
                <a:cs typeface="Times New Roman"/>
              </a:rPr>
              <a:t>eterno, </a:t>
            </a:r>
            <a:r>
              <a:rPr sz="1200" dirty="0">
                <a:latin typeface="Times New Roman"/>
                <a:cs typeface="Times New Roman"/>
              </a:rPr>
              <a:t>noi </a:t>
            </a:r>
            <a:r>
              <a:rPr sz="1200" spc="-5" dirty="0">
                <a:latin typeface="Times New Roman"/>
                <a:cs typeface="Times New Roman"/>
              </a:rPr>
              <a:t>concepiamo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creazione materiale come infinita perché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Padre </a:t>
            </a:r>
            <a:r>
              <a:rPr sz="1200" dirty="0">
                <a:latin typeface="Times New Roman"/>
                <a:cs typeface="Times New Roman"/>
              </a:rPr>
              <a:t>Universale è  </a:t>
            </a:r>
            <a:r>
              <a:rPr sz="1200" spc="-5" dirty="0">
                <a:latin typeface="Times New Roman"/>
                <a:cs typeface="Times New Roman"/>
              </a:rPr>
              <a:t>effettivamente </a:t>
            </a:r>
            <a:r>
              <a:rPr sz="1200" dirty="0">
                <a:latin typeface="Times New Roman"/>
                <a:cs typeface="Times New Roman"/>
              </a:rPr>
              <a:t>infinito, ma via via </a:t>
            </a:r>
            <a:r>
              <a:rPr sz="1200" spc="-5" dirty="0">
                <a:latin typeface="Times New Roman"/>
                <a:cs typeface="Times New Roman"/>
              </a:rPr>
              <a:t>che studiamo ed osserviamo </a:t>
            </a:r>
            <a:r>
              <a:rPr sz="1200" dirty="0">
                <a:latin typeface="Times New Roman"/>
                <a:cs typeface="Times New Roman"/>
              </a:rPr>
              <a:t>la creazione </a:t>
            </a:r>
            <a:r>
              <a:rPr sz="1200" spc="-5" dirty="0">
                <a:latin typeface="Times New Roman"/>
                <a:cs typeface="Times New Roman"/>
              </a:rPr>
              <a:t>materiale </a:t>
            </a:r>
            <a:r>
              <a:rPr sz="1200" dirty="0">
                <a:latin typeface="Times New Roman"/>
                <a:cs typeface="Times New Roman"/>
              </a:rPr>
              <a:t>totale, conosciamo </a:t>
            </a:r>
            <a:r>
              <a:rPr sz="1200" spc="-5" dirty="0">
                <a:latin typeface="Times New Roman"/>
                <a:cs typeface="Times New Roman"/>
              </a:rPr>
              <a:t>che ad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dato </a:t>
            </a:r>
            <a:r>
              <a:rPr sz="1200" spc="5" dirty="0">
                <a:latin typeface="Times New Roman"/>
                <a:cs typeface="Times New Roman"/>
              </a:rPr>
              <a:t>momento  </a:t>
            </a:r>
            <a:r>
              <a:rPr sz="1200" spc="-5" dirty="0">
                <a:latin typeface="Times New Roman"/>
                <a:cs typeface="Times New Roman"/>
              </a:rPr>
              <a:t>nel tempo essa </a:t>
            </a:r>
            <a:r>
              <a:rPr sz="1200" dirty="0">
                <a:latin typeface="Times New Roman"/>
                <a:cs typeface="Times New Roman"/>
              </a:rPr>
              <a:t>ha dei limiti, </a:t>
            </a:r>
            <a:r>
              <a:rPr sz="1200" spc="-5" dirty="0">
                <a:latin typeface="Times New Roman"/>
                <a:cs typeface="Times New Roman"/>
              </a:rPr>
              <a:t>benché per </a:t>
            </a:r>
            <a:r>
              <a:rPr sz="1200" dirty="0">
                <a:latin typeface="Times New Roman"/>
                <a:cs typeface="Times New Roman"/>
              </a:rPr>
              <a:t>le vostre menti finite </a:t>
            </a:r>
            <a:r>
              <a:rPr sz="1200" spc="-5" dirty="0">
                <a:latin typeface="Times New Roman"/>
                <a:cs typeface="Times New Roman"/>
              </a:rPr>
              <a:t>sia </a:t>
            </a:r>
            <a:r>
              <a:rPr sz="1200" dirty="0">
                <a:latin typeface="Times New Roman"/>
                <a:cs typeface="Times New Roman"/>
              </a:rPr>
              <a:t>comparativamente </a:t>
            </a:r>
            <a:r>
              <a:rPr sz="1200" spc="-5" dirty="0">
                <a:latin typeface="Times New Roman"/>
                <a:cs typeface="Times New Roman"/>
              </a:rPr>
              <a:t>illimitata, praticamente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infinita.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558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(128.3) 12:0.3 </a:t>
            </a:r>
            <a:r>
              <a:rPr sz="1200" spc="-5" dirty="0">
                <a:latin typeface="Times New Roman"/>
                <a:cs typeface="Times New Roman"/>
              </a:rPr>
              <a:t>Dallo studio delle leggi fisiche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dall’osservazione dei regni stellari, </a:t>
            </a:r>
            <a:r>
              <a:rPr sz="1200" dirty="0">
                <a:latin typeface="Times New Roman"/>
                <a:cs typeface="Times New Roman"/>
              </a:rPr>
              <a:t>noi </a:t>
            </a:r>
            <a:r>
              <a:rPr sz="1200" spc="-5" dirty="0">
                <a:latin typeface="Times New Roman"/>
                <a:cs typeface="Times New Roman"/>
              </a:rPr>
              <a:t>siamo convinti </a:t>
            </a:r>
            <a:r>
              <a:rPr sz="1200" dirty="0">
                <a:latin typeface="Times New Roman"/>
                <a:cs typeface="Times New Roman"/>
              </a:rPr>
              <a:t>che il </a:t>
            </a:r>
            <a:r>
              <a:rPr sz="1200" spc="-5" dirty="0">
                <a:latin typeface="Times New Roman"/>
                <a:cs typeface="Times New Roman"/>
              </a:rPr>
              <a:t>Creatore </a:t>
            </a:r>
            <a:r>
              <a:rPr sz="1200" dirty="0">
                <a:latin typeface="Times New Roman"/>
                <a:cs typeface="Times New Roman"/>
              </a:rPr>
              <a:t>infinito non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è  </a:t>
            </a:r>
            <a:r>
              <a:rPr sz="1200" spc="-5" dirty="0">
                <a:latin typeface="Times New Roman"/>
                <a:cs typeface="Times New Roman"/>
              </a:rPr>
              <a:t>ancora manifestato </a:t>
            </a:r>
            <a:r>
              <a:rPr sz="1200" dirty="0">
                <a:latin typeface="Times New Roman"/>
                <a:cs typeface="Times New Roman"/>
              </a:rPr>
              <a:t>in finalità di </a:t>
            </a:r>
            <a:r>
              <a:rPr sz="1200" spc="-5" dirty="0">
                <a:latin typeface="Times New Roman"/>
                <a:cs typeface="Times New Roman"/>
              </a:rPr>
              <a:t>espressione cosmica, che </a:t>
            </a:r>
            <a:r>
              <a:rPr sz="1200" dirty="0">
                <a:latin typeface="Times New Roman"/>
                <a:cs typeface="Times New Roman"/>
              </a:rPr>
              <a:t>molta parte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potenziale </a:t>
            </a:r>
            <a:r>
              <a:rPr sz="1200" spc="-5" dirty="0">
                <a:latin typeface="Times New Roman"/>
                <a:cs typeface="Times New Roman"/>
              </a:rPr>
              <a:t>cosmico dell’Infinito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ancora contenuta </a:t>
            </a:r>
            <a:r>
              <a:rPr sz="1200" dirty="0">
                <a:latin typeface="Times New Roman"/>
                <a:cs typeface="Times New Roman"/>
              </a:rPr>
              <a:t>in lui  </a:t>
            </a:r>
            <a:r>
              <a:rPr sz="1200" spc="-5" dirty="0">
                <a:latin typeface="Times New Roman"/>
                <a:cs typeface="Times New Roman"/>
              </a:rPr>
              <a:t>stesso </a:t>
            </a:r>
            <a:r>
              <a:rPr sz="1200" dirty="0">
                <a:latin typeface="Times New Roman"/>
                <a:cs typeface="Times New Roman"/>
              </a:rPr>
              <a:t>e non </a:t>
            </a:r>
            <a:r>
              <a:rPr sz="1200" spc="-5" dirty="0">
                <a:latin typeface="Times New Roman"/>
                <a:cs typeface="Times New Roman"/>
              </a:rPr>
              <a:t>rivelata. </a:t>
            </a:r>
            <a:r>
              <a:rPr sz="1200" dirty="0">
                <a:latin typeface="Times New Roman"/>
                <a:cs typeface="Times New Roman"/>
              </a:rPr>
              <a:t>Agli </a:t>
            </a:r>
            <a:r>
              <a:rPr sz="1200" spc="-5" dirty="0">
                <a:latin typeface="Times New Roman"/>
                <a:cs typeface="Times New Roman"/>
              </a:rPr>
              <a:t>esseri creati </a:t>
            </a:r>
            <a:r>
              <a:rPr sz="1200" dirty="0">
                <a:latin typeface="Times New Roman"/>
                <a:cs typeface="Times New Roman"/>
              </a:rPr>
              <a:t>l’Universo </a:t>
            </a:r>
            <a:r>
              <a:rPr sz="1200" spc="-5" dirty="0">
                <a:latin typeface="Times New Roman"/>
                <a:cs typeface="Times New Roman"/>
              </a:rPr>
              <a:t>maestro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sembrare </a:t>
            </a:r>
            <a:r>
              <a:rPr sz="1200" dirty="0">
                <a:latin typeface="Times New Roman"/>
                <a:cs typeface="Times New Roman"/>
              </a:rPr>
              <a:t>quasi infinito, ma </a:t>
            </a:r>
            <a:r>
              <a:rPr sz="1200" spc="-5" dirty="0">
                <a:latin typeface="Times New Roman"/>
                <a:cs typeface="Times New Roman"/>
              </a:rPr>
              <a:t>esso </a:t>
            </a:r>
            <a:r>
              <a:rPr sz="1200" dirty="0">
                <a:latin typeface="Times New Roman"/>
                <a:cs typeface="Times New Roman"/>
              </a:rPr>
              <a:t>è lontano </a:t>
            </a:r>
            <a:r>
              <a:rPr sz="1200" spc="-5" dirty="0">
                <a:latin typeface="Times New Roman"/>
                <a:cs typeface="Times New Roman"/>
              </a:rPr>
              <a:t>dall’essere completato; </a:t>
            </a:r>
            <a:r>
              <a:rPr sz="1200" dirty="0">
                <a:latin typeface="Times New Roman"/>
                <a:cs typeface="Times New Roman"/>
              </a:rPr>
              <a:t>vi  sono </a:t>
            </a:r>
            <a:r>
              <a:rPr sz="1200" spc="-5" dirty="0">
                <a:latin typeface="Times New Roman"/>
                <a:cs typeface="Times New Roman"/>
              </a:rPr>
              <a:t>ancora </a:t>
            </a:r>
            <a:r>
              <a:rPr sz="1200" dirty="0">
                <a:latin typeface="Times New Roman"/>
                <a:cs typeface="Times New Roman"/>
              </a:rPr>
              <a:t>dei limiti </a:t>
            </a:r>
            <a:r>
              <a:rPr sz="1200" spc="-5" dirty="0">
                <a:latin typeface="Times New Roman"/>
                <a:cs typeface="Times New Roman"/>
              </a:rPr>
              <a:t>fisici </a:t>
            </a:r>
            <a:r>
              <a:rPr sz="1200" dirty="0">
                <a:latin typeface="Times New Roman"/>
                <a:cs typeface="Times New Roman"/>
              </a:rPr>
              <a:t>alla </a:t>
            </a:r>
            <a:r>
              <a:rPr sz="1200" spc="-5" dirty="0">
                <a:latin typeface="Times New Roman"/>
                <a:cs typeface="Times New Roman"/>
              </a:rPr>
              <a:t>creazione materiale, </a:t>
            </a:r>
            <a:r>
              <a:rPr sz="1200" dirty="0">
                <a:latin typeface="Times New Roman"/>
                <a:cs typeface="Times New Roman"/>
              </a:rPr>
              <a:t>e la rivelazione </a:t>
            </a:r>
            <a:r>
              <a:rPr sz="1200" spc="-5" dirty="0">
                <a:latin typeface="Times New Roman"/>
                <a:cs typeface="Times New Roman"/>
              </a:rPr>
              <a:t>esperienziale del </a:t>
            </a:r>
            <a:r>
              <a:rPr sz="1200" dirty="0">
                <a:latin typeface="Times New Roman"/>
                <a:cs typeface="Times New Roman"/>
              </a:rPr>
              <a:t>proposito </a:t>
            </a:r>
            <a:r>
              <a:rPr sz="1200" spc="-5" dirty="0">
                <a:latin typeface="Times New Roman"/>
                <a:cs typeface="Times New Roman"/>
              </a:rPr>
              <a:t>eterno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ancora </a:t>
            </a:r>
            <a:r>
              <a:rPr sz="1200" dirty="0">
                <a:latin typeface="Times New Roman"/>
                <a:cs typeface="Times New Roman"/>
              </a:rPr>
              <a:t>in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corso.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1. I livelli di spazio dell’Universo</a:t>
            </a:r>
            <a:r>
              <a:rPr sz="1600" b="1" spc="2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maestro</a:t>
            </a:r>
            <a:endParaRPr sz="1600">
              <a:latin typeface="Times New Roman"/>
              <a:cs typeface="Times New Roman"/>
            </a:endParaRPr>
          </a:p>
          <a:p>
            <a:pPr marL="76200" marR="268605">
              <a:lnSpc>
                <a:spcPts val="1380"/>
              </a:lnSpc>
              <a:spcBef>
                <a:spcPts val="141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(128.4) 12:1.1 </a:t>
            </a:r>
            <a:r>
              <a:rPr sz="1200" spc="-5" dirty="0">
                <a:latin typeface="Times New Roman"/>
                <a:cs typeface="Times New Roman"/>
              </a:rPr>
              <a:t>L’Universo degli Universi </a:t>
            </a:r>
            <a:r>
              <a:rPr sz="1200" dirty="0">
                <a:latin typeface="Times New Roman"/>
                <a:cs typeface="Times New Roman"/>
              </a:rPr>
              <a:t>non è </a:t>
            </a:r>
            <a:r>
              <a:rPr sz="1200" spc="5" dirty="0">
                <a:latin typeface="Times New Roman"/>
                <a:cs typeface="Times New Roman"/>
              </a:rPr>
              <a:t>né </a:t>
            </a:r>
            <a:r>
              <a:rPr sz="1200" dirty="0">
                <a:latin typeface="Times New Roman"/>
                <a:cs typeface="Times New Roman"/>
              </a:rPr>
              <a:t>un piano </a:t>
            </a:r>
            <a:r>
              <a:rPr sz="1200" spc="-5" dirty="0">
                <a:latin typeface="Times New Roman"/>
                <a:cs typeface="Times New Roman"/>
              </a:rPr>
              <a:t>infinito, </a:t>
            </a:r>
            <a:r>
              <a:rPr sz="1200" dirty="0">
                <a:latin typeface="Times New Roman"/>
                <a:cs typeface="Times New Roman"/>
              </a:rPr>
              <a:t>né un </a:t>
            </a:r>
            <a:r>
              <a:rPr sz="1200" spc="-5" dirty="0">
                <a:latin typeface="Times New Roman"/>
                <a:cs typeface="Times New Roman"/>
              </a:rPr>
              <a:t>cubo </a:t>
            </a:r>
            <a:r>
              <a:rPr sz="1200" dirty="0">
                <a:latin typeface="Times New Roman"/>
                <a:cs typeface="Times New Roman"/>
              </a:rPr>
              <a:t>illimitato, né un </a:t>
            </a:r>
            <a:r>
              <a:rPr sz="1200" spc="-5" dirty="0">
                <a:latin typeface="Times New Roman"/>
                <a:cs typeface="Times New Roman"/>
              </a:rPr>
              <a:t>cerchio </a:t>
            </a:r>
            <a:r>
              <a:rPr sz="1200" dirty="0">
                <a:latin typeface="Times New Roman"/>
                <a:cs typeface="Times New Roman"/>
              </a:rPr>
              <a:t>senza </a:t>
            </a:r>
            <a:r>
              <a:rPr sz="1200" spc="-5" dirty="0">
                <a:latin typeface="Times New Roman"/>
                <a:cs typeface="Times New Roman"/>
              </a:rPr>
              <a:t>confini; esso </a:t>
            </a:r>
            <a:r>
              <a:rPr sz="1200" dirty="0">
                <a:latin typeface="Times New Roman"/>
                <a:cs typeface="Times New Roman"/>
              </a:rPr>
              <a:t>ha  </a:t>
            </a:r>
            <a:r>
              <a:rPr sz="1200" spc="-5" dirty="0">
                <a:latin typeface="Times New Roman"/>
                <a:cs typeface="Times New Roman"/>
              </a:rPr>
              <a:t>certamente delle </a:t>
            </a:r>
            <a:r>
              <a:rPr sz="1200" dirty="0">
                <a:latin typeface="Times New Roman"/>
                <a:cs typeface="Times New Roman"/>
              </a:rPr>
              <a:t>dimensioni. </a:t>
            </a:r>
            <a:r>
              <a:rPr sz="1200" spc="-15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leggi dell’organizzazione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dell’amministrazione fisica provano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maniera </a:t>
            </a:r>
            <a:r>
              <a:rPr sz="1200" dirty="0">
                <a:latin typeface="Times New Roman"/>
                <a:cs typeface="Times New Roman"/>
              </a:rPr>
              <a:t>conclusiva che tutta  </a:t>
            </a:r>
            <a:r>
              <a:rPr sz="1200" spc="-5" dirty="0">
                <a:latin typeface="Times New Roman"/>
                <a:cs typeface="Times New Roman"/>
              </a:rPr>
              <a:t>questa vasta aggregazione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forza-energia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materia-potere </a:t>
            </a:r>
            <a:r>
              <a:rPr sz="1200" dirty="0">
                <a:latin typeface="Times New Roman"/>
                <a:cs typeface="Times New Roman"/>
              </a:rPr>
              <a:t>funziona in </a:t>
            </a:r>
            <a:r>
              <a:rPr sz="1200" spc="-5" dirty="0">
                <a:latin typeface="Times New Roman"/>
                <a:cs typeface="Times New Roman"/>
              </a:rPr>
              <a:t>definitiva come un’unità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spazio, </a:t>
            </a:r>
            <a:r>
              <a:rPr sz="1200" dirty="0">
                <a:latin typeface="Times New Roman"/>
                <a:cs typeface="Times New Roman"/>
              </a:rPr>
              <a:t>come un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insieme</a:t>
            </a:r>
            <a:endParaRPr sz="12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22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224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202930" cy="3903979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155575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organizzato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coordinato.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comportamento </a:t>
            </a:r>
            <a:r>
              <a:rPr sz="1200" spc="-5" dirty="0">
                <a:latin typeface="Times New Roman"/>
                <a:cs typeface="Times New Roman"/>
              </a:rPr>
              <a:t>osservabile della creazione materiale costituisce </a:t>
            </a:r>
            <a:r>
              <a:rPr sz="1200" dirty="0">
                <a:latin typeface="Times New Roman"/>
                <a:cs typeface="Times New Roman"/>
              </a:rPr>
              <a:t>la prova </a:t>
            </a:r>
            <a:r>
              <a:rPr sz="1200" spc="-5" dirty="0">
                <a:latin typeface="Times New Roman"/>
                <a:cs typeface="Times New Roman"/>
              </a:rPr>
              <a:t>che esiste </a:t>
            </a:r>
            <a:r>
              <a:rPr sz="1200" dirty="0">
                <a:latin typeface="Times New Roman"/>
                <a:cs typeface="Times New Roman"/>
              </a:rPr>
              <a:t>un Universo fisico 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limiti </a:t>
            </a:r>
            <a:r>
              <a:rPr sz="1200" spc="-5" dirty="0">
                <a:latin typeface="Times New Roman"/>
                <a:cs typeface="Times New Roman"/>
              </a:rPr>
              <a:t>definiti.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prova </a:t>
            </a:r>
            <a:r>
              <a:rPr sz="1200" spc="-5" dirty="0">
                <a:latin typeface="Times New Roman"/>
                <a:cs typeface="Times New Roman"/>
              </a:rPr>
              <a:t>decisiva </a:t>
            </a:r>
            <a:r>
              <a:rPr sz="1200" dirty="0">
                <a:latin typeface="Times New Roman"/>
                <a:cs typeface="Times New Roman"/>
              </a:rPr>
              <a:t>che l’Universo è </a:t>
            </a:r>
            <a:r>
              <a:rPr sz="1200" spc="-5" dirty="0">
                <a:latin typeface="Times New Roman"/>
                <a:cs typeface="Times New Roman"/>
              </a:rPr>
              <a:t>circolare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delimitato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fornita dal </a:t>
            </a:r>
            <a:r>
              <a:rPr sz="1200" dirty="0">
                <a:latin typeface="Times New Roman"/>
                <a:cs typeface="Times New Roman"/>
              </a:rPr>
              <a:t>fatto, a noi ben noto, che tutte le forme  </a:t>
            </a:r>
            <a:r>
              <a:rPr sz="1200" spc="-5" dirty="0">
                <a:latin typeface="Times New Roman"/>
                <a:cs typeface="Times New Roman"/>
              </a:rPr>
              <a:t>d’energia basilare girano sempre sulla traiettoria </a:t>
            </a:r>
            <a:r>
              <a:rPr sz="1200" dirty="0">
                <a:latin typeface="Times New Roman"/>
                <a:cs typeface="Times New Roman"/>
              </a:rPr>
              <a:t>curva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livelli </a:t>
            </a:r>
            <a:r>
              <a:rPr sz="1200" spc="-5" dirty="0">
                <a:latin typeface="Times New Roman"/>
                <a:cs typeface="Times New Roman"/>
              </a:rPr>
              <a:t>spaziali </a:t>
            </a:r>
            <a:r>
              <a:rPr sz="1200" dirty="0">
                <a:latin typeface="Times New Roman"/>
                <a:cs typeface="Times New Roman"/>
              </a:rPr>
              <a:t>dell’Universo </a:t>
            </a:r>
            <a:r>
              <a:rPr sz="1200" spc="-5" dirty="0">
                <a:latin typeface="Times New Roman"/>
                <a:cs typeface="Times New Roman"/>
              </a:rPr>
              <a:t>maestro </a:t>
            </a:r>
            <a:r>
              <a:rPr sz="1200" dirty="0">
                <a:latin typeface="Times New Roman"/>
                <a:cs typeface="Times New Roman"/>
              </a:rPr>
              <a:t>in obbedienza </a:t>
            </a:r>
            <a:r>
              <a:rPr sz="1200" spc="-5" dirty="0">
                <a:latin typeface="Times New Roman"/>
                <a:cs typeface="Times New Roman"/>
              </a:rPr>
              <a:t>all’attrazione  incessante ed assoluta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gravità del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Paradiso.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685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(128.5) 12:1.2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livelli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spazio dell’Universo maestro che si susseguono costituiscono </a:t>
            </a:r>
            <a:r>
              <a:rPr sz="1200" dirty="0">
                <a:latin typeface="Times New Roman"/>
                <a:cs typeface="Times New Roman"/>
              </a:rPr>
              <a:t>le divisioni </a:t>
            </a:r>
            <a:r>
              <a:rPr sz="1200" spc="-5" dirty="0">
                <a:latin typeface="Times New Roman"/>
                <a:cs typeface="Times New Roman"/>
              </a:rPr>
              <a:t>maggiori dello </a:t>
            </a:r>
            <a:r>
              <a:rPr sz="1200" dirty="0">
                <a:latin typeface="Times New Roman"/>
                <a:cs typeface="Times New Roman"/>
              </a:rPr>
              <a:t>spazio </a:t>
            </a:r>
            <a:r>
              <a:rPr sz="1200" spc="-5" dirty="0">
                <a:latin typeface="Times New Roman"/>
                <a:cs typeface="Times New Roman"/>
              </a:rPr>
              <a:t>penetrato </a:t>
            </a:r>
            <a:r>
              <a:rPr sz="1200" dirty="0">
                <a:latin typeface="Times New Roman"/>
                <a:cs typeface="Times New Roman"/>
              </a:rPr>
              <a:t>— la  </a:t>
            </a:r>
            <a:r>
              <a:rPr sz="1200" spc="-5" dirty="0">
                <a:latin typeface="Times New Roman"/>
                <a:cs typeface="Times New Roman"/>
              </a:rPr>
              <a:t>creazione totale, </a:t>
            </a:r>
            <a:r>
              <a:rPr sz="1200" dirty="0">
                <a:latin typeface="Times New Roman"/>
                <a:cs typeface="Times New Roman"/>
              </a:rPr>
              <a:t>organizzata e </a:t>
            </a:r>
            <a:r>
              <a:rPr sz="1200" spc="-5" dirty="0">
                <a:latin typeface="Times New Roman"/>
                <a:cs typeface="Times New Roman"/>
              </a:rPr>
              <a:t>parzialmente </a:t>
            </a:r>
            <a:r>
              <a:rPr sz="1200" dirty="0">
                <a:latin typeface="Times New Roman"/>
                <a:cs typeface="Times New Roman"/>
              </a:rPr>
              <a:t>abitata o in attesa di essere organizzata </a:t>
            </a:r>
            <a:r>
              <a:rPr sz="1200" spc="-5" dirty="0">
                <a:latin typeface="Times New Roman"/>
                <a:cs typeface="Times New Roman"/>
              </a:rPr>
              <a:t>ed abitata. Se </a:t>
            </a:r>
            <a:r>
              <a:rPr sz="1200" dirty="0">
                <a:latin typeface="Times New Roman"/>
                <a:cs typeface="Times New Roman"/>
              </a:rPr>
              <a:t>l’Universo </a:t>
            </a:r>
            <a:r>
              <a:rPr sz="1200" spc="-5" dirty="0">
                <a:latin typeface="Times New Roman"/>
                <a:cs typeface="Times New Roman"/>
              </a:rPr>
              <a:t>maestro </a:t>
            </a:r>
            <a:r>
              <a:rPr sz="1200" dirty="0">
                <a:latin typeface="Times New Roman"/>
                <a:cs typeface="Times New Roman"/>
              </a:rPr>
              <a:t>non fosse una  </a:t>
            </a:r>
            <a:r>
              <a:rPr sz="1200" spc="-5" dirty="0">
                <a:latin typeface="Times New Roman"/>
                <a:cs typeface="Times New Roman"/>
              </a:rPr>
              <a:t>serie </a:t>
            </a:r>
            <a:r>
              <a:rPr sz="1200" dirty="0">
                <a:latin typeface="Times New Roman"/>
                <a:cs typeface="Times New Roman"/>
              </a:rPr>
              <a:t>di livelli di spazio ellittici di minor </a:t>
            </a:r>
            <a:r>
              <a:rPr sz="1200" spc="-5" dirty="0">
                <a:latin typeface="Times New Roman"/>
                <a:cs typeface="Times New Roman"/>
              </a:rPr>
              <a:t>resistenza al </a:t>
            </a:r>
            <a:r>
              <a:rPr sz="1200" dirty="0">
                <a:latin typeface="Times New Roman"/>
                <a:cs typeface="Times New Roman"/>
              </a:rPr>
              <a:t>movimento, </a:t>
            </a:r>
            <a:r>
              <a:rPr sz="1200" spc="-5" dirty="0">
                <a:latin typeface="Times New Roman"/>
                <a:cs typeface="Times New Roman"/>
              </a:rPr>
              <a:t>alternantisi con </a:t>
            </a:r>
            <a:r>
              <a:rPr sz="1200" dirty="0">
                <a:latin typeface="Times New Roman"/>
                <a:cs typeface="Times New Roman"/>
              </a:rPr>
              <a:t>zone di </a:t>
            </a:r>
            <a:r>
              <a:rPr sz="1200" spc="-5" dirty="0">
                <a:latin typeface="Times New Roman"/>
                <a:cs typeface="Times New Roman"/>
              </a:rPr>
              <a:t>relativa quiete, </a:t>
            </a:r>
            <a:r>
              <a:rPr sz="1200" dirty="0">
                <a:latin typeface="Times New Roman"/>
                <a:cs typeface="Times New Roman"/>
              </a:rPr>
              <a:t>noi </a:t>
            </a:r>
            <a:r>
              <a:rPr sz="1200" spc="-5" dirty="0">
                <a:latin typeface="Times New Roman"/>
                <a:cs typeface="Times New Roman"/>
              </a:rPr>
              <a:t>riteniamo che </a:t>
            </a:r>
            <a:r>
              <a:rPr sz="1200" dirty="0">
                <a:latin typeface="Times New Roman"/>
                <a:cs typeface="Times New Roman"/>
              </a:rPr>
              <a:t>si  </a:t>
            </a:r>
            <a:r>
              <a:rPr sz="1200" spc="-5" dirty="0">
                <a:latin typeface="Times New Roman"/>
                <a:cs typeface="Times New Roman"/>
              </a:rPr>
              <a:t>potrebbero osservare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energie cosmiche sfrecciare </a:t>
            </a:r>
            <a:r>
              <a:rPr sz="1200" dirty="0">
                <a:latin typeface="Times New Roman"/>
                <a:cs typeface="Times New Roman"/>
              </a:rPr>
              <a:t>in una direzione infinita, in </a:t>
            </a:r>
            <a:r>
              <a:rPr sz="1200" spc="-5" dirty="0">
                <a:latin typeface="Times New Roman"/>
                <a:cs typeface="Times New Roman"/>
              </a:rPr>
              <a:t>linea diretta nello </a:t>
            </a:r>
            <a:r>
              <a:rPr sz="1200" dirty="0">
                <a:latin typeface="Times New Roman"/>
                <a:cs typeface="Times New Roman"/>
              </a:rPr>
              <a:t>spazio senza sentieri. </a:t>
            </a:r>
            <a:r>
              <a:rPr sz="1200" spc="-5" dirty="0">
                <a:latin typeface="Times New Roman"/>
                <a:cs typeface="Times New Roman"/>
              </a:rPr>
              <a:t>Ma </a:t>
            </a:r>
            <a:r>
              <a:rPr sz="1200" dirty="0">
                <a:latin typeface="Times New Roman"/>
                <a:cs typeface="Times New Roman"/>
              </a:rPr>
              <a:t>non  </a:t>
            </a:r>
            <a:r>
              <a:rPr sz="1200" spc="-5" dirty="0">
                <a:latin typeface="Times New Roman"/>
                <a:cs typeface="Times New Roman"/>
              </a:rPr>
              <a:t>troviamo mai forza, energia </a:t>
            </a:r>
            <a:r>
              <a:rPr sz="1200" dirty="0">
                <a:latin typeface="Times New Roman"/>
                <a:cs typeface="Times New Roman"/>
              </a:rPr>
              <a:t>o materia che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comporti in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modo; </a:t>
            </a:r>
            <a:r>
              <a:rPr sz="1200" spc="-5" dirty="0">
                <a:latin typeface="Times New Roman"/>
                <a:cs typeface="Times New Roman"/>
              </a:rPr>
              <a:t>esse girano, ruotano </a:t>
            </a:r>
            <a:r>
              <a:rPr sz="1200" dirty="0">
                <a:latin typeface="Times New Roman"/>
                <a:cs typeface="Times New Roman"/>
              </a:rPr>
              <a:t>sempre in </a:t>
            </a:r>
            <a:r>
              <a:rPr sz="1200" spc="-5" dirty="0">
                <a:latin typeface="Times New Roman"/>
                <a:cs typeface="Times New Roman"/>
              </a:rPr>
              <a:t>avanti lungo </a:t>
            </a:r>
            <a:r>
              <a:rPr sz="1200" dirty="0">
                <a:latin typeface="Times New Roman"/>
                <a:cs typeface="Times New Roman"/>
              </a:rPr>
              <a:t>le traiettorie </a:t>
            </a:r>
            <a:r>
              <a:rPr sz="1200" spc="-5" dirty="0">
                <a:latin typeface="Times New Roman"/>
                <a:cs typeface="Times New Roman"/>
              </a:rPr>
              <a:t>dei  grandi circuiti </a:t>
            </a:r>
            <a:r>
              <a:rPr sz="1200" dirty="0">
                <a:latin typeface="Times New Roman"/>
                <a:cs typeface="Times New Roman"/>
              </a:rPr>
              <a:t>dello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spazio.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76200" marR="2971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(129.1) 12:1.3 </a:t>
            </a:r>
            <a:r>
              <a:rPr sz="1200" spc="-5" dirty="0">
                <a:latin typeface="Times New Roman"/>
                <a:cs typeface="Times New Roman"/>
              </a:rPr>
              <a:t>Procedendo dal Paradiso verso l’esterno attraverso l’estensione </a:t>
            </a:r>
            <a:r>
              <a:rPr sz="1200" dirty="0">
                <a:latin typeface="Times New Roman"/>
                <a:cs typeface="Times New Roman"/>
              </a:rPr>
              <a:t>orizzontale </a:t>
            </a:r>
            <a:r>
              <a:rPr sz="1200" spc="-5" dirty="0">
                <a:latin typeface="Times New Roman"/>
                <a:cs typeface="Times New Roman"/>
              </a:rPr>
              <a:t>dello spazio penetrato, </a:t>
            </a:r>
            <a:r>
              <a:rPr sz="1200" dirty="0">
                <a:latin typeface="Times New Roman"/>
                <a:cs typeface="Times New Roman"/>
              </a:rPr>
              <a:t>l’Universo maestro  </a:t>
            </a:r>
            <a:r>
              <a:rPr sz="1200" spc="-5" dirty="0">
                <a:latin typeface="Times New Roman"/>
                <a:cs typeface="Times New Roman"/>
              </a:rPr>
              <a:t>esiste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sei ellissi concentriche, </a:t>
            </a:r>
            <a:r>
              <a:rPr sz="1200" dirty="0">
                <a:latin typeface="Times New Roman"/>
                <a:cs typeface="Times New Roman"/>
              </a:rPr>
              <a:t>i livelli di </a:t>
            </a:r>
            <a:r>
              <a:rPr sz="1200" spc="-5" dirty="0">
                <a:latin typeface="Times New Roman"/>
                <a:cs typeface="Times New Roman"/>
              </a:rPr>
              <a:t>spazio che circondano l’Isola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centrale: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00">
              <a:latin typeface="Times New Roman"/>
              <a:cs typeface="Times New Roman"/>
            </a:endParaRPr>
          </a:p>
          <a:p>
            <a:pPr marL="533400">
              <a:lnSpc>
                <a:spcPct val="1000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(129.2) 12:1.4 </a:t>
            </a:r>
            <a:r>
              <a:rPr sz="1200" dirty="0">
                <a:latin typeface="Times New Roman"/>
                <a:cs typeface="Times New Roman"/>
              </a:rPr>
              <a:t>1. </a:t>
            </a:r>
            <a:r>
              <a:rPr sz="1200" spc="-5" dirty="0">
                <a:latin typeface="Times New Roman"/>
                <a:cs typeface="Times New Roman"/>
              </a:rPr>
              <a:t>L’Universo centrale </a:t>
            </a:r>
            <a:r>
              <a:rPr sz="1200" dirty="0">
                <a:latin typeface="Times New Roman"/>
                <a:cs typeface="Times New Roman"/>
              </a:rPr>
              <a:t>—</a:t>
            </a:r>
            <a:r>
              <a:rPr sz="1200" spc="-1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Havona.</a:t>
            </a:r>
            <a:endParaRPr sz="1200">
              <a:latin typeface="Times New Roman"/>
              <a:cs typeface="Times New Roman"/>
            </a:endParaRPr>
          </a:p>
          <a:p>
            <a:pPr marL="533400">
              <a:lnSpc>
                <a:spcPct val="100000"/>
              </a:lnSpc>
              <a:spcBef>
                <a:spcPts val="134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(129.3) 12:1.5 </a:t>
            </a:r>
            <a:r>
              <a:rPr sz="1200" dirty="0">
                <a:latin typeface="Times New Roman"/>
                <a:cs typeface="Times New Roman"/>
              </a:rPr>
              <a:t>2. I sette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Superuniversi.</a:t>
            </a:r>
            <a:endParaRPr sz="1200">
              <a:latin typeface="Times New Roman"/>
              <a:cs typeface="Times New Roman"/>
            </a:endParaRPr>
          </a:p>
          <a:p>
            <a:pPr marL="533400">
              <a:lnSpc>
                <a:spcPct val="100000"/>
              </a:lnSpc>
              <a:spcBef>
                <a:spcPts val="135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(129.4) 12:1.6 </a:t>
            </a:r>
            <a:r>
              <a:rPr sz="1200" dirty="0">
                <a:latin typeface="Times New Roman"/>
                <a:cs typeface="Times New Roman"/>
              </a:rPr>
              <a:t>3.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primo livello di spazio</a:t>
            </a:r>
            <a:r>
              <a:rPr sz="1200" spc="-1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esterno.</a:t>
            </a:r>
            <a:endParaRPr sz="1200">
              <a:latin typeface="Times New Roman"/>
              <a:cs typeface="Times New Roman"/>
            </a:endParaRPr>
          </a:p>
          <a:p>
            <a:pPr marL="533400">
              <a:lnSpc>
                <a:spcPct val="100000"/>
              </a:lnSpc>
              <a:spcBef>
                <a:spcPts val="133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(129.5) 12:1.7 </a:t>
            </a:r>
            <a:r>
              <a:rPr sz="1200" dirty="0">
                <a:latin typeface="Times New Roman"/>
                <a:cs typeface="Times New Roman"/>
              </a:rPr>
              <a:t>4.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secondo livello di spazio</a:t>
            </a:r>
            <a:r>
              <a:rPr sz="1200" spc="-1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esterno.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22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225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95945" cy="40773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533400">
              <a:lnSpc>
                <a:spcPct val="100000"/>
              </a:lnSpc>
              <a:spcBef>
                <a:spcPts val="10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(129.6) 12:1.8 </a:t>
            </a:r>
            <a:r>
              <a:rPr sz="1200" dirty="0">
                <a:latin typeface="Times New Roman"/>
                <a:cs typeface="Times New Roman"/>
              </a:rPr>
              <a:t>5.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terzo </a:t>
            </a:r>
            <a:r>
              <a:rPr sz="1200" spc="-5" dirty="0">
                <a:latin typeface="Times New Roman"/>
                <a:cs typeface="Times New Roman"/>
              </a:rPr>
              <a:t>livello </a:t>
            </a:r>
            <a:r>
              <a:rPr sz="1200" dirty="0">
                <a:latin typeface="Times New Roman"/>
                <a:cs typeface="Times New Roman"/>
              </a:rPr>
              <a:t>di spazio</a:t>
            </a:r>
            <a:r>
              <a:rPr sz="1200" spc="-1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esterno.</a:t>
            </a:r>
            <a:endParaRPr sz="1200">
              <a:latin typeface="Times New Roman"/>
              <a:cs typeface="Times New Roman"/>
            </a:endParaRPr>
          </a:p>
          <a:p>
            <a:pPr marL="533400">
              <a:lnSpc>
                <a:spcPct val="100000"/>
              </a:lnSpc>
              <a:spcBef>
                <a:spcPts val="133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(129.7) 12:1.9 </a:t>
            </a:r>
            <a:r>
              <a:rPr sz="1200" dirty="0">
                <a:latin typeface="Times New Roman"/>
                <a:cs typeface="Times New Roman"/>
              </a:rPr>
              <a:t>6.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quarto e più lontano livello di </a:t>
            </a:r>
            <a:r>
              <a:rPr sz="1200" spc="-5" dirty="0">
                <a:latin typeface="Times New Roman"/>
                <a:cs typeface="Times New Roman"/>
              </a:rPr>
              <a:t>spazio</a:t>
            </a:r>
            <a:r>
              <a:rPr sz="1200" spc="-18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esterno.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685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(129.8) 12:1.10 </a:t>
            </a:r>
            <a:r>
              <a:rPr sz="1200" i="1" spc="-5" dirty="0">
                <a:latin typeface="Times New Roman"/>
                <a:cs typeface="Times New Roman"/>
              </a:rPr>
              <a:t>Havona, </a:t>
            </a:r>
            <a:r>
              <a:rPr sz="1200" spc="-5" dirty="0">
                <a:latin typeface="Times New Roman"/>
                <a:cs typeface="Times New Roman"/>
              </a:rPr>
              <a:t>l’Universo centrale, </a:t>
            </a:r>
            <a:r>
              <a:rPr sz="1200" dirty="0">
                <a:latin typeface="Times New Roman"/>
                <a:cs typeface="Times New Roman"/>
              </a:rPr>
              <a:t>non è una </a:t>
            </a:r>
            <a:r>
              <a:rPr sz="1200" spc="-5" dirty="0">
                <a:latin typeface="Times New Roman"/>
                <a:cs typeface="Times New Roman"/>
              </a:rPr>
              <a:t>creazione del tempo;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un’esistenza eterna. Questo Universo </a:t>
            </a:r>
            <a:r>
              <a:rPr sz="1200" dirty="0">
                <a:latin typeface="Times New Roman"/>
                <a:cs typeface="Times New Roman"/>
              </a:rPr>
              <a:t>senza inizio e senza  fine è </a:t>
            </a:r>
            <a:r>
              <a:rPr sz="1200" spc="-5" dirty="0">
                <a:latin typeface="Times New Roman"/>
                <a:cs typeface="Times New Roman"/>
              </a:rPr>
              <a:t>costituito </a:t>
            </a:r>
            <a:r>
              <a:rPr sz="1200" dirty="0">
                <a:latin typeface="Times New Roman"/>
                <a:cs typeface="Times New Roman"/>
              </a:rPr>
              <a:t>da un </a:t>
            </a:r>
            <a:r>
              <a:rPr sz="1200" spc="-5" dirty="0">
                <a:latin typeface="Times New Roman"/>
                <a:cs typeface="Times New Roman"/>
              </a:rPr>
              <a:t>miliardo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sfere </a:t>
            </a:r>
            <a:r>
              <a:rPr sz="1200" dirty="0">
                <a:latin typeface="Times New Roman"/>
                <a:cs typeface="Times New Roman"/>
              </a:rPr>
              <a:t>di una perfezione sublime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circondato dagli enormi corpi oscuri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gravità. Al </a:t>
            </a:r>
            <a:r>
              <a:rPr sz="1200" dirty="0">
                <a:latin typeface="Times New Roman"/>
                <a:cs typeface="Times New Roman"/>
              </a:rPr>
              <a:t>centro di  </a:t>
            </a:r>
            <a:r>
              <a:rPr sz="1200" spc="-5" dirty="0">
                <a:latin typeface="Times New Roman"/>
                <a:cs typeface="Times New Roman"/>
              </a:rPr>
              <a:t>Havona </a:t>
            </a:r>
            <a:r>
              <a:rPr sz="1200" dirty="0">
                <a:latin typeface="Times New Roman"/>
                <a:cs typeface="Times New Roman"/>
              </a:rPr>
              <a:t>c’è </a:t>
            </a:r>
            <a:r>
              <a:rPr sz="1200" spc="-5" dirty="0">
                <a:latin typeface="Times New Roman"/>
                <a:cs typeface="Times New Roman"/>
              </a:rPr>
              <a:t>l’Isola del </a:t>
            </a:r>
            <a:r>
              <a:rPr sz="1200" dirty="0">
                <a:latin typeface="Times New Roman"/>
                <a:cs typeface="Times New Roman"/>
              </a:rPr>
              <a:t>Paradiso, </a:t>
            </a:r>
            <a:r>
              <a:rPr sz="1200" spc="-5" dirty="0">
                <a:latin typeface="Times New Roman"/>
                <a:cs typeface="Times New Roman"/>
              </a:rPr>
              <a:t>stazionaria ed assolutamente stabilizzata, circondata dai </a:t>
            </a:r>
            <a:r>
              <a:rPr sz="1200" spc="5" dirty="0">
                <a:latin typeface="Times New Roman"/>
                <a:cs typeface="Times New Roman"/>
              </a:rPr>
              <a:t>suoi </a:t>
            </a:r>
            <a:r>
              <a:rPr sz="1200" dirty="0">
                <a:latin typeface="Times New Roman"/>
                <a:cs typeface="Times New Roman"/>
              </a:rPr>
              <a:t>ventuno </a:t>
            </a:r>
            <a:r>
              <a:rPr sz="1200" spc="-5" dirty="0">
                <a:latin typeface="Times New Roman"/>
                <a:cs typeface="Times New Roman"/>
              </a:rPr>
              <a:t>satelliti. A causa delle  enormi masse circostanti dei corpi oscuri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gravità situati ai margini </a:t>
            </a:r>
            <a:r>
              <a:rPr sz="1200" dirty="0">
                <a:latin typeface="Times New Roman"/>
                <a:cs typeface="Times New Roman"/>
              </a:rPr>
              <a:t>dell’Universo </a:t>
            </a:r>
            <a:r>
              <a:rPr sz="1200" spc="-5" dirty="0">
                <a:latin typeface="Times New Roman"/>
                <a:cs typeface="Times New Roman"/>
              </a:rPr>
              <a:t>centrale, </a:t>
            </a:r>
            <a:r>
              <a:rPr sz="1200" dirty="0">
                <a:latin typeface="Times New Roman"/>
                <a:cs typeface="Times New Roman"/>
              </a:rPr>
              <a:t>la quantità di </a:t>
            </a:r>
            <a:r>
              <a:rPr sz="1200" spc="-5" dirty="0">
                <a:latin typeface="Times New Roman"/>
                <a:cs typeface="Times New Roman"/>
              </a:rPr>
              <a:t>massa </a:t>
            </a:r>
            <a:r>
              <a:rPr sz="1200" dirty="0">
                <a:latin typeface="Times New Roman"/>
                <a:cs typeface="Times New Roman"/>
              </a:rPr>
              <a:t>di questa  </a:t>
            </a:r>
            <a:r>
              <a:rPr sz="1200" spc="-5" dirty="0">
                <a:latin typeface="Times New Roman"/>
                <a:cs typeface="Times New Roman"/>
              </a:rPr>
              <a:t>creazione centrale </a:t>
            </a:r>
            <a:r>
              <a:rPr sz="1200" dirty="0">
                <a:latin typeface="Times New Roman"/>
                <a:cs typeface="Times New Roman"/>
              </a:rPr>
              <a:t>oltrepassa </a:t>
            </a:r>
            <a:r>
              <a:rPr sz="1200" spc="-5" dirty="0">
                <a:latin typeface="Times New Roman"/>
                <a:cs typeface="Times New Roman"/>
              </a:rPr>
              <a:t>considerevolmente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massa totale conosciuta </a:t>
            </a:r>
            <a:r>
              <a:rPr sz="1200" dirty="0">
                <a:latin typeface="Times New Roman"/>
                <a:cs typeface="Times New Roman"/>
              </a:rPr>
              <a:t>di tutti e </a:t>
            </a:r>
            <a:r>
              <a:rPr sz="1200" spc="-5" dirty="0">
                <a:latin typeface="Times New Roman"/>
                <a:cs typeface="Times New Roman"/>
              </a:rPr>
              <a:t>sette </a:t>
            </a:r>
            <a:r>
              <a:rPr sz="1200" dirty="0">
                <a:latin typeface="Times New Roman"/>
                <a:cs typeface="Times New Roman"/>
              </a:rPr>
              <a:t>i settori </a:t>
            </a:r>
            <a:r>
              <a:rPr sz="1200" spc="-5" dirty="0">
                <a:latin typeface="Times New Roman"/>
                <a:cs typeface="Times New Roman"/>
              </a:rPr>
              <a:t>del grande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Universo.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519430">
              <a:lnSpc>
                <a:spcPct val="954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(129.9) 12:1.11 </a:t>
            </a:r>
            <a:r>
              <a:rPr sz="1200" i="1" dirty="0">
                <a:latin typeface="Times New Roman"/>
                <a:cs typeface="Times New Roman"/>
              </a:rPr>
              <a:t>Il </a:t>
            </a:r>
            <a:r>
              <a:rPr sz="1200" i="1" spc="-5" dirty="0">
                <a:latin typeface="Times New Roman"/>
                <a:cs typeface="Times New Roman"/>
              </a:rPr>
              <a:t>sistema Paradiso-Havona, </a:t>
            </a:r>
            <a:r>
              <a:rPr sz="1200" spc="-5" dirty="0">
                <a:latin typeface="Times New Roman"/>
                <a:cs typeface="Times New Roman"/>
              </a:rPr>
              <a:t>l’Universo eterno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circonda l’Isola eterna, costituisce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nucleo perfetto ed </a:t>
            </a:r>
            <a:r>
              <a:rPr sz="1200" dirty="0">
                <a:latin typeface="Times New Roman"/>
                <a:cs typeface="Times New Roman"/>
              </a:rPr>
              <a:t>eterno  </a:t>
            </a:r>
            <a:r>
              <a:rPr sz="1200" spc="-5" dirty="0">
                <a:latin typeface="Times New Roman"/>
                <a:cs typeface="Times New Roman"/>
              </a:rPr>
              <a:t>dell’Universo maestro. </a:t>
            </a:r>
            <a:r>
              <a:rPr sz="1200" dirty="0">
                <a:latin typeface="Times New Roman"/>
                <a:cs typeface="Times New Roman"/>
              </a:rPr>
              <a:t>Tutti i sette </a:t>
            </a:r>
            <a:r>
              <a:rPr sz="1200" spc="-5" dirty="0">
                <a:latin typeface="Times New Roman"/>
                <a:cs typeface="Times New Roman"/>
              </a:rPr>
              <a:t>Superuniversi </a:t>
            </a:r>
            <a:r>
              <a:rPr sz="1200" dirty="0">
                <a:latin typeface="Times New Roman"/>
                <a:cs typeface="Times New Roman"/>
              </a:rPr>
              <a:t>e tutte le </a:t>
            </a:r>
            <a:r>
              <a:rPr sz="1200" spc="-5" dirty="0">
                <a:latin typeface="Times New Roman"/>
                <a:cs typeface="Times New Roman"/>
              </a:rPr>
              <a:t>regioni dello </a:t>
            </a:r>
            <a:r>
              <a:rPr sz="1200" dirty="0">
                <a:latin typeface="Times New Roman"/>
                <a:cs typeface="Times New Roman"/>
              </a:rPr>
              <a:t>spazio </a:t>
            </a:r>
            <a:r>
              <a:rPr sz="1200" spc="-5" dirty="0">
                <a:latin typeface="Times New Roman"/>
                <a:cs typeface="Times New Roman"/>
              </a:rPr>
              <a:t>esterno girano su </a:t>
            </a:r>
            <a:r>
              <a:rPr sz="1200" dirty="0">
                <a:latin typeface="Times New Roman"/>
                <a:cs typeface="Times New Roman"/>
              </a:rPr>
              <a:t>orbite stabilite </a:t>
            </a:r>
            <a:r>
              <a:rPr sz="1200" spc="-5" dirty="0">
                <a:latin typeface="Times New Roman"/>
                <a:cs typeface="Times New Roman"/>
              </a:rPr>
              <a:t>attorno alla  gigantesca </a:t>
            </a:r>
            <a:r>
              <a:rPr sz="1200" dirty="0">
                <a:latin typeface="Times New Roman"/>
                <a:cs typeface="Times New Roman"/>
              </a:rPr>
              <a:t>aggregazione </a:t>
            </a:r>
            <a:r>
              <a:rPr sz="1200" spc="-5" dirty="0">
                <a:latin typeface="Times New Roman"/>
                <a:cs typeface="Times New Roman"/>
              </a:rPr>
              <a:t>centrale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satelliti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Paradiso </a:t>
            </a:r>
            <a:r>
              <a:rPr sz="1200" dirty="0">
                <a:latin typeface="Times New Roman"/>
                <a:cs typeface="Times New Roman"/>
              </a:rPr>
              <a:t>e delle </a:t>
            </a:r>
            <a:r>
              <a:rPr sz="1200" spc="-5" dirty="0">
                <a:latin typeface="Times New Roman"/>
                <a:cs typeface="Times New Roman"/>
              </a:rPr>
              <a:t>sfere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Havona.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76200" marR="21590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(129.10) 12:1.12 </a:t>
            </a:r>
            <a:r>
              <a:rPr sz="1200" i="1" dirty="0">
                <a:latin typeface="Times New Roman"/>
                <a:cs typeface="Times New Roman"/>
              </a:rPr>
              <a:t>I </a:t>
            </a:r>
            <a:r>
              <a:rPr sz="1200" i="1" spc="-5" dirty="0">
                <a:latin typeface="Times New Roman"/>
                <a:cs typeface="Times New Roman"/>
              </a:rPr>
              <a:t>sette Superuniversi </a:t>
            </a:r>
            <a:r>
              <a:rPr sz="1200" dirty="0">
                <a:latin typeface="Times New Roman"/>
                <a:cs typeface="Times New Roman"/>
              </a:rPr>
              <a:t>non sono organizzazioni </a:t>
            </a:r>
            <a:r>
              <a:rPr sz="1200" spc="-5" dirty="0">
                <a:latin typeface="Times New Roman"/>
                <a:cs typeface="Times New Roman"/>
              </a:rPr>
              <a:t>fisiche primarie;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nessun luogo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linee di </a:t>
            </a:r>
            <a:r>
              <a:rPr sz="1200" spc="-5" dirty="0">
                <a:latin typeface="Times New Roman"/>
                <a:cs typeface="Times New Roman"/>
              </a:rPr>
              <a:t>confine </a:t>
            </a:r>
            <a:r>
              <a:rPr sz="1200" dirty="0">
                <a:latin typeface="Times New Roman"/>
                <a:cs typeface="Times New Roman"/>
              </a:rPr>
              <a:t>dividono </a:t>
            </a:r>
            <a:r>
              <a:rPr sz="1200" spc="10" dirty="0">
                <a:latin typeface="Times New Roman"/>
                <a:cs typeface="Times New Roman"/>
              </a:rPr>
              <a:t>una  </a:t>
            </a:r>
            <a:r>
              <a:rPr sz="1200" spc="-5" dirty="0">
                <a:latin typeface="Times New Roman"/>
                <a:cs typeface="Times New Roman"/>
              </a:rPr>
              <a:t>famiglia nebulare, </a:t>
            </a:r>
            <a:r>
              <a:rPr sz="1200" dirty="0">
                <a:latin typeface="Times New Roman"/>
                <a:cs typeface="Times New Roman"/>
              </a:rPr>
              <a:t>né </a:t>
            </a:r>
            <a:r>
              <a:rPr sz="1200" spc="-5" dirty="0">
                <a:latin typeface="Times New Roman"/>
                <a:cs typeface="Times New Roman"/>
              </a:rPr>
              <a:t>attraversano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Universo </a:t>
            </a:r>
            <a:r>
              <a:rPr sz="1200" dirty="0">
                <a:latin typeface="Times New Roman"/>
                <a:cs typeface="Times New Roman"/>
              </a:rPr>
              <a:t>locale, </a:t>
            </a:r>
            <a:r>
              <a:rPr sz="1200" spc="-5" dirty="0">
                <a:latin typeface="Times New Roman"/>
                <a:cs typeface="Times New Roman"/>
              </a:rPr>
              <a:t>un’unità creativa principale. Ogni Superuniverso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semplicemente </a:t>
            </a:r>
            <a:r>
              <a:rPr sz="1200" dirty="0">
                <a:latin typeface="Times New Roman"/>
                <a:cs typeface="Times New Roman"/>
              </a:rPr>
              <a:t>uno  spazio </a:t>
            </a:r>
            <a:r>
              <a:rPr sz="1200" spc="-5" dirty="0">
                <a:latin typeface="Times New Roman"/>
                <a:cs typeface="Times New Roman"/>
              </a:rPr>
              <a:t>geografico </a:t>
            </a:r>
            <a:r>
              <a:rPr sz="1200" dirty="0">
                <a:latin typeface="Times New Roman"/>
                <a:cs typeface="Times New Roman"/>
              </a:rPr>
              <a:t>che raggruppa </a:t>
            </a:r>
            <a:r>
              <a:rPr sz="1200" spc="-5" dirty="0">
                <a:latin typeface="Times New Roman"/>
                <a:cs typeface="Times New Roman"/>
              </a:rPr>
              <a:t>approssimativamente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settimo della creazione organizzata </a:t>
            </a:r>
            <a:r>
              <a:rPr sz="1200" dirty="0">
                <a:latin typeface="Times New Roman"/>
                <a:cs typeface="Times New Roman"/>
              </a:rPr>
              <a:t>e parzialmente </a:t>
            </a:r>
            <a:r>
              <a:rPr sz="1200" spc="-5" dirty="0">
                <a:latin typeface="Times New Roman"/>
                <a:cs typeface="Times New Roman"/>
              </a:rPr>
              <a:t>abitata posteriore ad  Havona, ed ognuno </a:t>
            </a:r>
            <a:r>
              <a:rPr sz="1200" dirty="0">
                <a:latin typeface="Times New Roman"/>
                <a:cs typeface="Times New Roman"/>
              </a:rPr>
              <a:t>è quasi </a:t>
            </a:r>
            <a:r>
              <a:rPr sz="1200" spc="-5" dirty="0">
                <a:latin typeface="Times New Roman"/>
                <a:cs typeface="Times New Roman"/>
              </a:rPr>
              <a:t>uguale agli altri per numero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Universi locali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contiene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lo spazio </a:t>
            </a:r>
            <a:r>
              <a:rPr sz="1200" spc="-5" dirty="0">
                <a:latin typeface="Times New Roman"/>
                <a:cs typeface="Times New Roman"/>
              </a:rPr>
              <a:t>che abbraccia. </a:t>
            </a:r>
            <a:r>
              <a:rPr sz="1200" dirty="0">
                <a:latin typeface="Times New Roman"/>
                <a:cs typeface="Times New Roman"/>
              </a:rPr>
              <a:t>Nebadon, il  vostro </a:t>
            </a:r>
            <a:r>
              <a:rPr sz="1200" spc="-5" dirty="0">
                <a:latin typeface="Times New Roman"/>
                <a:cs typeface="Times New Roman"/>
              </a:rPr>
              <a:t>Universo locale, </a:t>
            </a:r>
            <a:r>
              <a:rPr sz="1200" dirty="0">
                <a:latin typeface="Times New Roman"/>
                <a:cs typeface="Times New Roman"/>
              </a:rPr>
              <a:t>è una </a:t>
            </a:r>
            <a:r>
              <a:rPr sz="1200" spc="-5" dirty="0">
                <a:latin typeface="Times New Roman"/>
                <a:cs typeface="Times New Roman"/>
              </a:rPr>
              <a:t>delle creazioni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recenti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Orvonton, </a:t>
            </a:r>
            <a:r>
              <a:rPr sz="1200" dirty="0">
                <a:latin typeface="Times New Roman"/>
                <a:cs typeface="Times New Roman"/>
              </a:rPr>
              <a:t>il settimo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Superuniverso.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21590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(129.11) 12:1.13 </a:t>
            </a:r>
            <a:r>
              <a:rPr sz="1200" i="1" dirty="0">
                <a:latin typeface="Times New Roman"/>
                <a:cs typeface="Times New Roman"/>
              </a:rPr>
              <a:t>Il grande </a:t>
            </a:r>
            <a:r>
              <a:rPr sz="1200" i="1" spc="-5" dirty="0">
                <a:latin typeface="Times New Roman"/>
                <a:cs typeface="Times New Roman"/>
              </a:rPr>
              <a:t>Universo </a:t>
            </a:r>
            <a:r>
              <a:rPr sz="1200" dirty="0">
                <a:latin typeface="Times New Roman"/>
                <a:cs typeface="Times New Roman"/>
              </a:rPr>
              <a:t>è la </a:t>
            </a:r>
            <a:r>
              <a:rPr sz="1200" spc="-5" dirty="0">
                <a:latin typeface="Times New Roman"/>
                <a:cs typeface="Times New Roman"/>
              </a:rPr>
              <a:t>creazione attualmente organizzata ed </a:t>
            </a:r>
            <a:r>
              <a:rPr sz="1200" dirty="0">
                <a:latin typeface="Times New Roman"/>
                <a:cs typeface="Times New Roman"/>
              </a:rPr>
              <a:t>abitata. </a:t>
            </a:r>
            <a:r>
              <a:rPr sz="1200" spc="-5" dirty="0">
                <a:latin typeface="Times New Roman"/>
                <a:cs typeface="Times New Roman"/>
              </a:rPr>
              <a:t>Esso si </a:t>
            </a:r>
            <a:r>
              <a:rPr sz="1200" dirty="0">
                <a:latin typeface="Times New Roman"/>
                <a:cs typeface="Times New Roman"/>
              </a:rPr>
              <a:t>compone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sette </a:t>
            </a:r>
            <a:r>
              <a:rPr sz="1200" spc="-5" dirty="0">
                <a:latin typeface="Times New Roman"/>
                <a:cs typeface="Times New Roman"/>
              </a:rPr>
              <a:t>Superuniversi, </a:t>
            </a:r>
            <a:r>
              <a:rPr sz="1200" dirty="0">
                <a:latin typeface="Times New Roman"/>
                <a:cs typeface="Times New Roman"/>
              </a:rPr>
              <a:t>con un  potenziale </a:t>
            </a:r>
            <a:r>
              <a:rPr sz="1200" spc="-5" dirty="0">
                <a:latin typeface="Times New Roman"/>
                <a:cs typeface="Times New Roman"/>
              </a:rPr>
              <a:t>evoluzionario aggregato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circa </a:t>
            </a:r>
            <a:r>
              <a:rPr sz="1200" dirty="0">
                <a:latin typeface="Times New Roman"/>
                <a:cs typeface="Times New Roman"/>
              </a:rPr>
              <a:t>settemila </a:t>
            </a:r>
            <a:r>
              <a:rPr sz="1200" spc="-5" dirty="0">
                <a:latin typeface="Times New Roman"/>
                <a:cs typeface="Times New Roman"/>
              </a:rPr>
              <a:t>miliardi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pianeti abitati, </a:t>
            </a:r>
            <a:r>
              <a:rPr sz="1200" dirty="0">
                <a:latin typeface="Times New Roman"/>
                <a:cs typeface="Times New Roman"/>
              </a:rPr>
              <a:t>senza </a:t>
            </a:r>
            <a:r>
              <a:rPr sz="1200" spc="-5" dirty="0">
                <a:latin typeface="Times New Roman"/>
                <a:cs typeface="Times New Roman"/>
              </a:rPr>
              <a:t>contare </a:t>
            </a:r>
            <a:r>
              <a:rPr sz="1200" dirty="0">
                <a:latin typeface="Times New Roman"/>
                <a:cs typeface="Times New Roman"/>
              </a:rPr>
              <a:t>le sfere </a:t>
            </a:r>
            <a:r>
              <a:rPr sz="1200" spc="-5" dirty="0">
                <a:latin typeface="Times New Roman"/>
                <a:cs typeface="Times New Roman"/>
              </a:rPr>
              <a:t>eterne </a:t>
            </a:r>
            <a:r>
              <a:rPr sz="1200" dirty="0">
                <a:latin typeface="Times New Roman"/>
                <a:cs typeface="Times New Roman"/>
              </a:rPr>
              <a:t>della creazione  </a:t>
            </a:r>
            <a:r>
              <a:rPr sz="1200" spc="-5" dirty="0">
                <a:latin typeface="Times New Roman"/>
                <a:cs typeface="Times New Roman"/>
              </a:rPr>
              <a:t>centrale.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questa </a:t>
            </a:r>
            <a:r>
              <a:rPr sz="1200" dirty="0">
                <a:latin typeface="Times New Roman"/>
                <a:cs typeface="Times New Roman"/>
              </a:rPr>
              <a:t>stima </a:t>
            </a:r>
            <a:r>
              <a:rPr sz="1200" spc="-5" dirty="0">
                <a:latin typeface="Times New Roman"/>
                <a:cs typeface="Times New Roman"/>
              </a:rPr>
              <a:t>approssimativa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tiene conto </a:t>
            </a:r>
            <a:r>
              <a:rPr sz="1200" dirty="0">
                <a:latin typeface="Times New Roman"/>
                <a:cs typeface="Times New Roman"/>
              </a:rPr>
              <a:t>delle sfere </a:t>
            </a:r>
            <a:r>
              <a:rPr sz="1200" spc="-5" dirty="0">
                <a:latin typeface="Times New Roman"/>
                <a:cs typeface="Times New Roman"/>
              </a:rPr>
              <a:t>architettoniche amministrative, </a:t>
            </a:r>
            <a:r>
              <a:rPr sz="1200" dirty="0">
                <a:latin typeface="Times New Roman"/>
                <a:cs typeface="Times New Roman"/>
              </a:rPr>
              <a:t>né include i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raggruppamenti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22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226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85784" cy="371919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63500" marR="325755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esterni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Universi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organizzati.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bordo </a:t>
            </a:r>
            <a:r>
              <a:rPr sz="1200" spc="-5" dirty="0">
                <a:latin typeface="Times New Roman"/>
                <a:cs typeface="Times New Roman"/>
              </a:rPr>
              <a:t>frastagliato </a:t>
            </a:r>
            <a:r>
              <a:rPr sz="1200" dirty="0">
                <a:latin typeface="Times New Roman"/>
                <a:cs typeface="Times New Roman"/>
              </a:rPr>
              <a:t>attuale del grande </a:t>
            </a:r>
            <a:r>
              <a:rPr sz="1200" spc="-5" dirty="0">
                <a:latin typeface="Times New Roman"/>
                <a:cs typeface="Times New Roman"/>
              </a:rPr>
              <a:t>Universo,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periferia </a:t>
            </a:r>
            <a:r>
              <a:rPr sz="1200" spc="-5" dirty="0">
                <a:latin typeface="Times New Roman"/>
                <a:cs typeface="Times New Roman"/>
              </a:rPr>
              <a:t>disuguale ed incompleta,  assieme allo stato </a:t>
            </a:r>
            <a:r>
              <a:rPr sz="1200" dirty="0">
                <a:latin typeface="Times New Roman"/>
                <a:cs typeface="Times New Roman"/>
              </a:rPr>
              <a:t>enormemente </a:t>
            </a:r>
            <a:r>
              <a:rPr sz="1200" spc="-5" dirty="0">
                <a:latin typeface="Times New Roman"/>
                <a:cs typeface="Times New Roman"/>
              </a:rPr>
              <a:t>perturbato </a:t>
            </a:r>
            <a:r>
              <a:rPr sz="1200" dirty="0">
                <a:latin typeface="Times New Roman"/>
                <a:cs typeface="Times New Roman"/>
              </a:rPr>
              <a:t>di tutta la mappa </a:t>
            </a:r>
            <a:r>
              <a:rPr sz="1200" spc="-5" dirty="0">
                <a:latin typeface="Times New Roman"/>
                <a:cs typeface="Times New Roman"/>
              </a:rPr>
              <a:t>astronomica, suggerisce ai </a:t>
            </a:r>
            <a:r>
              <a:rPr sz="1200" dirty="0">
                <a:latin typeface="Times New Roman"/>
                <a:cs typeface="Times New Roman"/>
              </a:rPr>
              <a:t>nostri studiosi di stelle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anche i sette  </a:t>
            </a:r>
            <a:r>
              <a:rPr sz="1200" spc="-5" dirty="0">
                <a:latin typeface="Times New Roman"/>
                <a:cs typeface="Times New Roman"/>
              </a:rPr>
              <a:t>Superuniversi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sono ancora completati. Quando ci </a:t>
            </a:r>
            <a:r>
              <a:rPr sz="1200" dirty="0">
                <a:latin typeface="Times New Roman"/>
                <a:cs typeface="Times New Roman"/>
              </a:rPr>
              <a:t>muoviamo </a:t>
            </a:r>
            <a:r>
              <a:rPr sz="1200" spc="-5" dirty="0">
                <a:latin typeface="Times New Roman"/>
                <a:cs typeface="Times New Roman"/>
              </a:rPr>
              <a:t>dall’interno, dal centro </a:t>
            </a:r>
            <a:r>
              <a:rPr sz="1200" dirty="0">
                <a:latin typeface="Times New Roman"/>
                <a:cs typeface="Times New Roman"/>
              </a:rPr>
              <a:t>divino, </a:t>
            </a:r>
            <a:r>
              <a:rPr sz="1200" spc="-5" dirty="0">
                <a:latin typeface="Times New Roman"/>
                <a:cs typeface="Times New Roman"/>
              </a:rPr>
              <a:t>verso l’esterno </a:t>
            </a:r>
            <a:r>
              <a:rPr sz="1200" dirty="0">
                <a:latin typeface="Times New Roman"/>
                <a:cs typeface="Times New Roman"/>
              </a:rPr>
              <a:t>in una </a:t>
            </a:r>
            <a:r>
              <a:rPr sz="1200" spc="-5" dirty="0">
                <a:latin typeface="Times New Roman"/>
                <a:cs typeface="Times New Roman"/>
              </a:rPr>
              <a:t>qualsiasi  direzione, finiamo per arrivare ai </a:t>
            </a:r>
            <a:r>
              <a:rPr sz="1200" dirty="0">
                <a:latin typeface="Times New Roman"/>
                <a:cs typeface="Times New Roman"/>
              </a:rPr>
              <a:t>limiti </a:t>
            </a:r>
            <a:r>
              <a:rPr sz="1200" spc="-5" dirty="0">
                <a:latin typeface="Times New Roman"/>
                <a:cs typeface="Times New Roman"/>
              </a:rPr>
              <a:t>esterni della creazione organizzata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abitata; andiamo verso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confini esterni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grande  Universo. </a:t>
            </a:r>
            <a:r>
              <a:rPr sz="1200" dirty="0">
                <a:latin typeface="Times New Roman"/>
                <a:cs typeface="Times New Roman"/>
              </a:rPr>
              <a:t>Ed è vicino a questo </a:t>
            </a:r>
            <a:r>
              <a:rPr sz="1200" spc="-5" dirty="0">
                <a:latin typeface="Times New Roman"/>
                <a:cs typeface="Times New Roman"/>
              </a:rPr>
              <a:t>margine esterno, </a:t>
            </a:r>
            <a:r>
              <a:rPr sz="1200" dirty="0">
                <a:latin typeface="Times New Roman"/>
                <a:cs typeface="Times New Roman"/>
              </a:rPr>
              <a:t>in un </a:t>
            </a:r>
            <a:r>
              <a:rPr sz="1200" spc="-5" dirty="0">
                <a:latin typeface="Times New Roman"/>
                <a:cs typeface="Times New Roman"/>
              </a:rPr>
              <a:t>angolo </a:t>
            </a:r>
            <a:r>
              <a:rPr sz="1200" dirty="0">
                <a:latin typeface="Times New Roman"/>
                <a:cs typeface="Times New Roman"/>
              </a:rPr>
              <a:t>lontano di questa stupenda </a:t>
            </a:r>
            <a:r>
              <a:rPr sz="1200" spc="-5" dirty="0">
                <a:latin typeface="Times New Roman"/>
                <a:cs typeface="Times New Roman"/>
              </a:rPr>
              <a:t>creazione, </a:t>
            </a:r>
            <a:r>
              <a:rPr sz="1200" dirty="0">
                <a:latin typeface="Times New Roman"/>
                <a:cs typeface="Times New Roman"/>
              </a:rPr>
              <a:t>che ha la </a:t>
            </a:r>
            <a:r>
              <a:rPr sz="1200" spc="-5" dirty="0">
                <a:latin typeface="Times New Roman"/>
                <a:cs typeface="Times New Roman"/>
              </a:rPr>
              <a:t>sua movimentata  esistenza </a:t>
            </a:r>
            <a:r>
              <a:rPr sz="1200" dirty="0">
                <a:latin typeface="Times New Roman"/>
                <a:cs typeface="Times New Roman"/>
              </a:rPr>
              <a:t>il vostro </a:t>
            </a:r>
            <a:r>
              <a:rPr sz="1200" spc="-5" dirty="0">
                <a:latin typeface="Times New Roman"/>
                <a:cs typeface="Times New Roman"/>
              </a:rPr>
              <a:t>Universo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locale.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558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(129.12) 12:1.14 </a:t>
            </a:r>
            <a:r>
              <a:rPr sz="1200" i="1" dirty="0">
                <a:latin typeface="Times New Roman"/>
                <a:cs typeface="Times New Roman"/>
              </a:rPr>
              <a:t>I </a:t>
            </a:r>
            <a:r>
              <a:rPr sz="1200" i="1" spc="-5" dirty="0">
                <a:latin typeface="Times New Roman"/>
                <a:cs typeface="Times New Roman"/>
              </a:rPr>
              <a:t>livelli di spazio </a:t>
            </a:r>
            <a:r>
              <a:rPr sz="1200" i="1" dirty="0">
                <a:latin typeface="Times New Roman"/>
                <a:cs typeface="Times New Roman"/>
              </a:rPr>
              <a:t>esterno. </a:t>
            </a:r>
            <a:r>
              <a:rPr sz="1200" spc="-5" dirty="0">
                <a:latin typeface="Times New Roman"/>
                <a:cs typeface="Times New Roman"/>
              </a:rPr>
              <a:t>Lontano </a:t>
            </a:r>
            <a:r>
              <a:rPr sz="1200" dirty="0">
                <a:latin typeface="Times New Roman"/>
                <a:cs typeface="Times New Roman"/>
              </a:rPr>
              <a:t>nello spazio, ad una </a:t>
            </a:r>
            <a:r>
              <a:rPr sz="1200" spc="-5" dirty="0">
                <a:latin typeface="Times New Roman"/>
                <a:cs typeface="Times New Roman"/>
              </a:rPr>
              <a:t>distanza enorme </a:t>
            </a:r>
            <a:r>
              <a:rPr sz="1200" dirty="0">
                <a:latin typeface="Times New Roman"/>
                <a:cs typeface="Times New Roman"/>
              </a:rPr>
              <a:t>dai sette </a:t>
            </a:r>
            <a:r>
              <a:rPr sz="1200" spc="-5" dirty="0">
                <a:latin typeface="Times New Roman"/>
                <a:cs typeface="Times New Roman"/>
              </a:rPr>
              <a:t>Superuniversi abitati, si </a:t>
            </a:r>
            <a:r>
              <a:rPr sz="1200" dirty="0">
                <a:latin typeface="Times New Roman"/>
                <a:cs typeface="Times New Roman"/>
              </a:rPr>
              <a:t>stanno  </a:t>
            </a:r>
            <a:r>
              <a:rPr sz="1200" spc="-5" dirty="0">
                <a:latin typeface="Times New Roman"/>
                <a:cs typeface="Times New Roman"/>
              </a:rPr>
              <a:t>radunando circuiti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forza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energie </a:t>
            </a:r>
            <a:r>
              <a:rPr sz="1200" dirty="0">
                <a:latin typeface="Times New Roman"/>
                <a:cs typeface="Times New Roman"/>
              </a:rPr>
              <a:t>in fase di </a:t>
            </a:r>
            <a:r>
              <a:rPr sz="1200" spc="-5" dirty="0">
                <a:latin typeface="Times New Roman"/>
                <a:cs typeface="Times New Roman"/>
              </a:rPr>
              <a:t>materializzazione vasti </a:t>
            </a:r>
            <a:r>
              <a:rPr sz="1200" spc="-1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incredibilmente </a:t>
            </a:r>
            <a:r>
              <a:rPr sz="1200" dirty="0">
                <a:latin typeface="Times New Roman"/>
                <a:cs typeface="Times New Roman"/>
              </a:rPr>
              <a:t>stupefacenti. </a:t>
            </a:r>
            <a:r>
              <a:rPr sz="1200" spc="-5" dirty="0">
                <a:latin typeface="Times New Roman"/>
                <a:cs typeface="Times New Roman"/>
              </a:rPr>
              <a:t>Tra </a:t>
            </a:r>
            <a:r>
              <a:rPr sz="1200" dirty="0">
                <a:latin typeface="Times New Roman"/>
                <a:cs typeface="Times New Roman"/>
              </a:rPr>
              <a:t>i circuiti di </a:t>
            </a:r>
            <a:r>
              <a:rPr sz="1200" spc="-5" dirty="0">
                <a:latin typeface="Times New Roman"/>
                <a:cs typeface="Times New Roman"/>
              </a:rPr>
              <a:t>energia </a:t>
            </a:r>
            <a:r>
              <a:rPr sz="1200" dirty="0">
                <a:latin typeface="Times New Roman"/>
                <a:cs typeface="Times New Roman"/>
              </a:rPr>
              <a:t>dei  </a:t>
            </a:r>
            <a:r>
              <a:rPr sz="1200" spc="-5" dirty="0">
                <a:latin typeface="Times New Roman"/>
                <a:cs typeface="Times New Roman"/>
              </a:rPr>
              <a:t>sette Superuniversi </a:t>
            </a:r>
            <a:r>
              <a:rPr sz="1200" dirty="0">
                <a:latin typeface="Times New Roman"/>
                <a:cs typeface="Times New Roman"/>
              </a:rPr>
              <a:t>e questa </a:t>
            </a:r>
            <a:r>
              <a:rPr sz="1200" spc="-5" dirty="0">
                <a:latin typeface="Times New Roman"/>
                <a:cs typeface="Times New Roman"/>
              </a:rPr>
              <a:t>gigantesca cintura esterna </a:t>
            </a:r>
            <a:r>
              <a:rPr sz="1200" dirty="0">
                <a:latin typeface="Times New Roman"/>
                <a:cs typeface="Times New Roman"/>
              </a:rPr>
              <a:t>di attività di </a:t>
            </a:r>
            <a:r>
              <a:rPr sz="1200" spc="-5" dirty="0">
                <a:latin typeface="Times New Roman"/>
                <a:cs typeface="Times New Roman"/>
              </a:rPr>
              <a:t>forza, </a:t>
            </a:r>
            <a:r>
              <a:rPr sz="1200" dirty="0">
                <a:latin typeface="Times New Roman"/>
                <a:cs typeface="Times New Roman"/>
              </a:rPr>
              <a:t>c’è una zona di </a:t>
            </a:r>
            <a:r>
              <a:rPr sz="1200" spc="-5" dirty="0">
                <a:latin typeface="Times New Roman"/>
                <a:cs typeface="Times New Roman"/>
              </a:rPr>
              <a:t>spazio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relativa quiete,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cui </a:t>
            </a:r>
            <a:r>
              <a:rPr sz="1200" dirty="0">
                <a:latin typeface="Times New Roman"/>
                <a:cs typeface="Times New Roman"/>
              </a:rPr>
              <a:t>larghezza  </a:t>
            </a:r>
            <a:r>
              <a:rPr sz="1200" spc="-5" dirty="0">
                <a:latin typeface="Times New Roman"/>
                <a:cs typeface="Times New Roman"/>
              </a:rPr>
              <a:t>varia </a:t>
            </a:r>
            <a:r>
              <a:rPr sz="1200" dirty="0">
                <a:latin typeface="Times New Roman"/>
                <a:cs typeface="Times New Roman"/>
              </a:rPr>
              <a:t>ma che è mediamente di </a:t>
            </a:r>
            <a:r>
              <a:rPr sz="1200" spc="-5" dirty="0">
                <a:latin typeface="Times New Roman"/>
                <a:cs typeface="Times New Roman"/>
              </a:rPr>
              <a:t>circa </a:t>
            </a:r>
            <a:r>
              <a:rPr sz="1200" dirty="0">
                <a:latin typeface="Times New Roman"/>
                <a:cs typeface="Times New Roman"/>
              </a:rPr>
              <a:t>quattrocentomila </a:t>
            </a:r>
            <a:r>
              <a:rPr sz="1200" spc="-5" dirty="0">
                <a:latin typeface="Times New Roman"/>
                <a:cs typeface="Times New Roman"/>
              </a:rPr>
              <a:t>anni luce. Queste </a:t>
            </a:r>
            <a:r>
              <a:rPr sz="1200" dirty="0">
                <a:latin typeface="Times New Roman"/>
                <a:cs typeface="Times New Roman"/>
              </a:rPr>
              <a:t>zone di spazio </a:t>
            </a:r>
            <a:r>
              <a:rPr sz="1200" spc="-5" dirty="0">
                <a:latin typeface="Times New Roman"/>
                <a:cs typeface="Times New Roman"/>
              </a:rPr>
              <a:t>sono libere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polvere </a:t>
            </a:r>
            <a:r>
              <a:rPr sz="1200" dirty="0">
                <a:latin typeface="Times New Roman"/>
                <a:cs typeface="Times New Roman"/>
              </a:rPr>
              <a:t>stellare — da nebbia  </a:t>
            </a:r>
            <a:r>
              <a:rPr sz="1200" spc="-5" dirty="0">
                <a:latin typeface="Times New Roman"/>
                <a:cs typeface="Times New Roman"/>
              </a:rPr>
              <a:t>cosmica. </a:t>
            </a:r>
            <a:r>
              <a:rPr sz="1200" dirty="0">
                <a:latin typeface="Times New Roman"/>
                <a:cs typeface="Times New Roman"/>
              </a:rPr>
              <a:t>I nostri </a:t>
            </a:r>
            <a:r>
              <a:rPr sz="1200" spc="-5" dirty="0">
                <a:latin typeface="Times New Roman"/>
                <a:cs typeface="Times New Roman"/>
              </a:rPr>
              <a:t>studiosi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questi fenomeni sono incerti </a:t>
            </a:r>
            <a:r>
              <a:rPr sz="1200" dirty="0">
                <a:latin typeface="Times New Roman"/>
                <a:cs typeface="Times New Roman"/>
              </a:rPr>
              <a:t>circa </a:t>
            </a:r>
            <a:r>
              <a:rPr sz="1200" spc="-5" dirty="0">
                <a:latin typeface="Times New Roman"/>
                <a:cs typeface="Times New Roman"/>
              </a:rPr>
              <a:t>l’esatta </a:t>
            </a:r>
            <a:r>
              <a:rPr sz="1200" dirty="0">
                <a:latin typeface="Times New Roman"/>
                <a:cs typeface="Times New Roman"/>
              </a:rPr>
              <a:t>condizione </a:t>
            </a:r>
            <a:r>
              <a:rPr sz="1200" spc="-5" dirty="0">
                <a:latin typeface="Times New Roman"/>
                <a:cs typeface="Times New Roman"/>
              </a:rPr>
              <a:t>delle forze spaziali esistenti </a:t>
            </a:r>
            <a:r>
              <a:rPr sz="1200" dirty="0">
                <a:latin typeface="Times New Roman"/>
                <a:cs typeface="Times New Roman"/>
              </a:rPr>
              <a:t>in questa zona di  </a:t>
            </a:r>
            <a:r>
              <a:rPr sz="1200" spc="-5" dirty="0">
                <a:latin typeface="Times New Roman"/>
                <a:cs typeface="Times New Roman"/>
              </a:rPr>
              <a:t>relativa quiete che </a:t>
            </a:r>
            <a:r>
              <a:rPr sz="1200" dirty="0">
                <a:latin typeface="Times New Roman"/>
                <a:cs typeface="Times New Roman"/>
              </a:rPr>
              <a:t>circonda i sette </a:t>
            </a:r>
            <a:r>
              <a:rPr sz="1200" spc="-5" dirty="0">
                <a:latin typeface="Times New Roman"/>
                <a:cs typeface="Times New Roman"/>
              </a:rPr>
              <a:t>Superuniversi. Ma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circa </a:t>
            </a:r>
            <a:r>
              <a:rPr sz="1200" dirty="0">
                <a:latin typeface="Times New Roman"/>
                <a:cs typeface="Times New Roman"/>
              </a:rPr>
              <a:t>mezzo </a:t>
            </a:r>
            <a:r>
              <a:rPr sz="1200" spc="-5" dirty="0">
                <a:latin typeface="Times New Roman"/>
                <a:cs typeface="Times New Roman"/>
              </a:rPr>
              <a:t>milione </a:t>
            </a:r>
            <a:r>
              <a:rPr sz="1200" dirty="0">
                <a:latin typeface="Times New Roman"/>
                <a:cs typeface="Times New Roman"/>
              </a:rPr>
              <a:t>di anni luce oltre la </a:t>
            </a:r>
            <a:r>
              <a:rPr sz="1200" spc="-5" dirty="0">
                <a:latin typeface="Times New Roman"/>
                <a:cs typeface="Times New Roman"/>
              </a:rPr>
              <a:t>periferia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grande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Universo</a:t>
            </a:r>
            <a:endParaRPr sz="1200">
              <a:latin typeface="Times New Roman"/>
              <a:cs typeface="Times New Roman"/>
            </a:endParaRPr>
          </a:p>
          <a:p>
            <a:pPr marL="63500" marR="432434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attuale </a:t>
            </a:r>
            <a:r>
              <a:rPr sz="1200" dirty="0">
                <a:latin typeface="Times New Roman"/>
                <a:cs typeface="Times New Roman"/>
              </a:rPr>
              <a:t>noi </a:t>
            </a:r>
            <a:r>
              <a:rPr sz="1200" spc="-5" dirty="0">
                <a:latin typeface="Times New Roman"/>
                <a:cs typeface="Times New Roman"/>
              </a:rPr>
              <a:t>osserviamo gli </a:t>
            </a:r>
            <a:r>
              <a:rPr sz="1200" dirty="0">
                <a:latin typeface="Times New Roman"/>
                <a:cs typeface="Times New Roman"/>
              </a:rPr>
              <a:t>inizi </a:t>
            </a:r>
            <a:r>
              <a:rPr sz="1200" spc="-5" dirty="0">
                <a:latin typeface="Times New Roman"/>
                <a:cs typeface="Times New Roman"/>
              </a:rPr>
              <a:t>di </a:t>
            </a:r>
            <a:r>
              <a:rPr sz="1200" dirty="0">
                <a:latin typeface="Times New Roman"/>
                <a:cs typeface="Times New Roman"/>
              </a:rPr>
              <a:t>una zona di </a:t>
            </a:r>
            <a:r>
              <a:rPr sz="1200" spc="-5" dirty="0">
                <a:latin typeface="Times New Roman"/>
                <a:cs typeface="Times New Roman"/>
              </a:rPr>
              <a:t>attività energetica </a:t>
            </a:r>
            <a:r>
              <a:rPr sz="1200" dirty="0">
                <a:latin typeface="Times New Roman"/>
                <a:cs typeface="Times New Roman"/>
              </a:rPr>
              <a:t>incredibile,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aumenta di volume e d’intensità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spc="5" dirty="0">
                <a:latin typeface="Times New Roman"/>
                <a:cs typeface="Times New Roman"/>
              </a:rPr>
              <a:t>oltre  </a:t>
            </a:r>
            <a:r>
              <a:rPr sz="1200" spc="-5" dirty="0">
                <a:latin typeface="Times New Roman"/>
                <a:cs typeface="Times New Roman"/>
              </a:rPr>
              <a:t>venticinque </a:t>
            </a:r>
            <a:r>
              <a:rPr sz="1200" dirty="0">
                <a:latin typeface="Times New Roman"/>
                <a:cs typeface="Times New Roman"/>
              </a:rPr>
              <a:t>milioni di anni </a:t>
            </a:r>
            <a:r>
              <a:rPr sz="1200" spc="-5" dirty="0">
                <a:latin typeface="Times New Roman"/>
                <a:cs typeface="Times New Roman"/>
              </a:rPr>
              <a:t>luce. Queste </a:t>
            </a:r>
            <a:r>
              <a:rPr sz="1200" dirty="0">
                <a:latin typeface="Times New Roman"/>
                <a:cs typeface="Times New Roman"/>
              </a:rPr>
              <a:t>enormi ruote di </a:t>
            </a:r>
            <a:r>
              <a:rPr sz="1200" spc="-5" dirty="0">
                <a:latin typeface="Times New Roman"/>
                <a:cs typeface="Times New Roman"/>
              </a:rPr>
              <a:t>forze </a:t>
            </a:r>
            <a:r>
              <a:rPr sz="1200" dirty="0">
                <a:latin typeface="Times New Roman"/>
                <a:cs typeface="Times New Roman"/>
              </a:rPr>
              <a:t>energetiche sono situate </a:t>
            </a:r>
            <a:r>
              <a:rPr sz="1200" spc="-5" dirty="0">
                <a:latin typeface="Times New Roman"/>
                <a:cs typeface="Times New Roman"/>
              </a:rPr>
              <a:t>nel </a:t>
            </a:r>
            <a:r>
              <a:rPr sz="1200" dirty="0">
                <a:latin typeface="Times New Roman"/>
                <a:cs typeface="Times New Roman"/>
              </a:rPr>
              <a:t>primo </a:t>
            </a:r>
            <a:r>
              <a:rPr sz="1200" spc="-5" dirty="0">
                <a:latin typeface="Times New Roman"/>
                <a:cs typeface="Times New Roman"/>
              </a:rPr>
              <a:t>livello </a:t>
            </a:r>
            <a:r>
              <a:rPr sz="1200" dirty="0">
                <a:latin typeface="Times New Roman"/>
                <a:cs typeface="Times New Roman"/>
              </a:rPr>
              <a:t>di spazio </a:t>
            </a:r>
            <a:r>
              <a:rPr sz="1200" spc="-5" dirty="0">
                <a:latin typeface="Times New Roman"/>
                <a:cs typeface="Times New Roman"/>
              </a:rPr>
              <a:t>esterno, </a:t>
            </a:r>
            <a:r>
              <a:rPr sz="1200" dirty="0">
                <a:latin typeface="Times New Roman"/>
                <a:cs typeface="Times New Roman"/>
              </a:rPr>
              <a:t>una  </a:t>
            </a:r>
            <a:r>
              <a:rPr sz="1200" spc="-5" dirty="0">
                <a:latin typeface="Times New Roman"/>
                <a:cs typeface="Times New Roman"/>
              </a:rPr>
              <a:t>cintura continua </a:t>
            </a:r>
            <a:r>
              <a:rPr sz="1200" dirty="0">
                <a:latin typeface="Times New Roman"/>
                <a:cs typeface="Times New Roman"/>
              </a:rPr>
              <a:t>di attività </a:t>
            </a:r>
            <a:r>
              <a:rPr sz="1200" spc="-5" dirty="0">
                <a:latin typeface="Times New Roman"/>
                <a:cs typeface="Times New Roman"/>
              </a:rPr>
              <a:t>cosmica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circonda </a:t>
            </a:r>
            <a:r>
              <a:rPr sz="1200" dirty="0">
                <a:latin typeface="Times New Roman"/>
                <a:cs typeface="Times New Roman"/>
              </a:rPr>
              <a:t>l’intera </a:t>
            </a:r>
            <a:r>
              <a:rPr sz="1200" spc="-5" dirty="0">
                <a:latin typeface="Times New Roman"/>
                <a:cs typeface="Times New Roman"/>
              </a:rPr>
              <a:t>creazione conosciuta, organizzata ed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abitata.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 marR="12128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(130.1) 12:1.15 </a:t>
            </a:r>
            <a:r>
              <a:rPr sz="1200" spc="-5" dirty="0">
                <a:latin typeface="Times New Roman"/>
                <a:cs typeface="Times New Roman"/>
              </a:rPr>
              <a:t>Attività ancora maggiori avvengono al </a:t>
            </a:r>
            <a:r>
              <a:rPr sz="1200" dirty="0">
                <a:latin typeface="Times New Roman"/>
                <a:cs typeface="Times New Roman"/>
              </a:rPr>
              <a:t>di là di </a:t>
            </a:r>
            <a:r>
              <a:rPr sz="1200" spc="-5" dirty="0">
                <a:latin typeface="Times New Roman"/>
                <a:cs typeface="Times New Roman"/>
              </a:rPr>
              <a:t>queste regioni, perché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fisici </a:t>
            </a:r>
            <a:r>
              <a:rPr sz="1200" dirty="0">
                <a:latin typeface="Times New Roman"/>
                <a:cs typeface="Times New Roman"/>
              </a:rPr>
              <a:t>di Uversa hanno </a:t>
            </a:r>
            <a:r>
              <a:rPr sz="1200" spc="-5" dirty="0">
                <a:latin typeface="Times New Roman"/>
                <a:cs typeface="Times New Roman"/>
              </a:rPr>
              <a:t>scorto segnali premonitori 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manifestazioni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forza </a:t>
            </a:r>
            <a:r>
              <a:rPr sz="1200" dirty="0">
                <a:latin typeface="Times New Roman"/>
                <a:cs typeface="Times New Roman"/>
              </a:rPr>
              <a:t>a più di </a:t>
            </a:r>
            <a:r>
              <a:rPr sz="1200" spc="-5" dirty="0">
                <a:latin typeface="Times New Roman"/>
                <a:cs typeface="Times New Roman"/>
              </a:rPr>
              <a:t>cinquanta </a:t>
            </a:r>
            <a:r>
              <a:rPr sz="1200" dirty="0">
                <a:latin typeface="Times New Roman"/>
                <a:cs typeface="Times New Roman"/>
              </a:rPr>
              <a:t>milioni di </a:t>
            </a:r>
            <a:r>
              <a:rPr sz="1200" spc="-5" dirty="0">
                <a:latin typeface="Times New Roman"/>
                <a:cs typeface="Times New Roman"/>
              </a:rPr>
              <a:t>anni luce </a:t>
            </a:r>
            <a:r>
              <a:rPr sz="1200" dirty="0">
                <a:latin typeface="Times New Roman"/>
                <a:cs typeface="Times New Roman"/>
              </a:rPr>
              <a:t>oltre le zone più lontane </a:t>
            </a:r>
            <a:r>
              <a:rPr sz="1200" spc="-5" dirty="0">
                <a:latin typeface="Times New Roman"/>
                <a:cs typeface="Times New Roman"/>
              </a:rPr>
              <a:t>dei fenomeni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primo livello </a:t>
            </a:r>
            <a:r>
              <a:rPr sz="1200" spc="15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spazio  esterno. Queste attività presagiscono </a:t>
            </a:r>
            <a:r>
              <a:rPr sz="1200" dirty="0">
                <a:latin typeface="Times New Roman"/>
                <a:cs typeface="Times New Roman"/>
              </a:rPr>
              <a:t>indubbiamente </a:t>
            </a:r>
            <a:r>
              <a:rPr sz="1200" spc="-5" dirty="0">
                <a:latin typeface="Times New Roman"/>
                <a:cs typeface="Times New Roman"/>
              </a:rPr>
              <a:t>l’organizzazione delle </a:t>
            </a:r>
            <a:r>
              <a:rPr sz="1200" dirty="0">
                <a:latin typeface="Times New Roman"/>
                <a:cs typeface="Times New Roman"/>
              </a:rPr>
              <a:t>creazioni </a:t>
            </a:r>
            <a:r>
              <a:rPr sz="1200" spc="-5" dirty="0">
                <a:latin typeface="Times New Roman"/>
                <a:cs typeface="Times New Roman"/>
              </a:rPr>
              <a:t>materiali del </a:t>
            </a:r>
            <a:r>
              <a:rPr sz="1200" dirty="0">
                <a:latin typeface="Times New Roman"/>
                <a:cs typeface="Times New Roman"/>
              </a:rPr>
              <a:t>secondo </a:t>
            </a:r>
            <a:r>
              <a:rPr sz="1200" spc="-5" dirty="0">
                <a:latin typeface="Times New Roman"/>
                <a:cs typeface="Times New Roman"/>
              </a:rPr>
              <a:t>livello </a:t>
            </a:r>
            <a:r>
              <a:rPr sz="1200" dirty="0">
                <a:latin typeface="Times New Roman"/>
                <a:cs typeface="Times New Roman"/>
              </a:rPr>
              <a:t>di spazio </a:t>
            </a:r>
            <a:r>
              <a:rPr sz="1200" spc="-5" dirty="0">
                <a:latin typeface="Times New Roman"/>
                <a:cs typeface="Times New Roman"/>
              </a:rPr>
              <a:t>esterno  dell’Universo maestro.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22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227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81975" cy="4130675"/>
          </a:xfrm>
          <a:prstGeom prst="rect">
            <a:avLst/>
          </a:prstGeom>
        </p:spPr>
        <p:txBody>
          <a:bodyPr vert="horz" wrap="square" lIns="0" tIns="20320" rIns="0" bIns="0" rtlCol="0">
            <a:spAutoFit/>
          </a:bodyPr>
          <a:lstStyle/>
          <a:p>
            <a:pPr marL="63500" marR="151765">
              <a:lnSpc>
                <a:spcPct val="95900"/>
              </a:lnSpc>
              <a:spcBef>
                <a:spcPts val="16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(130.2) 12:1.16 </a:t>
            </a:r>
            <a:r>
              <a:rPr sz="1200" spc="-5" dirty="0">
                <a:latin typeface="Times New Roman"/>
                <a:cs typeface="Times New Roman"/>
              </a:rPr>
              <a:t>L’Universo centrale </a:t>
            </a:r>
            <a:r>
              <a:rPr sz="1200" dirty="0">
                <a:latin typeface="Times New Roman"/>
                <a:cs typeface="Times New Roman"/>
              </a:rPr>
              <a:t>è la </a:t>
            </a:r>
            <a:r>
              <a:rPr sz="1200" spc="-5" dirty="0">
                <a:latin typeface="Times New Roman"/>
                <a:cs typeface="Times New Roman"/>
              </a:rPr>
              <a:t>creazione dell’eternità;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sette Superuniversi </a:t>
            </a:r>
            <a:r>
              <a:rPr sz="1200" dirty="0">
                <a:latin typeface="Times New Roman"/>
                <a:cs typeface="Times New Roman"/>
              </a:rPr>
              <a:t>sono le </a:t>
            </a:r>
            <a:r>
              <a:rPr sz="1200" spc="-5" dirty="0">
                <a:latin typeface="Times New Roman"/>
                <a:cs typeface="Times New Roman"/>
              </a:rPr>
              <a:t>creazioni del tempo; </a:t>
            </a:r>
            <a:r>
              <a:rPr sz="1200" dirty="0">
                <a:latin typeface="Times New Roman"/>
                <a:cs typeface="Times New Roman"/>
              </a:rPr>
              <a:t>i quattro </a:t>
            </a:r>
            <a:r>
              <a:rPr sz="1200" spc="-5" dirty="0">
                <a:latin typeface="Times New Roman"/>
                <a:cs typeface="Times New Roman"/>
              </a:rPr>
              <a:t>livelli </a:t>
            </a:r>
            <a:r>
              <a:rPr sz="1200" dirty="0">
                <a:latin typeface="Times New Roman"/>
                <a:cs typeface="Times New Roman"/>
              </a:rPr>
              <a:t>di  spazio </a:t>
            </a:r>
            <a:r>
              <a:rPr sz="1200" spc="-5" dirty="0">
                <a:latin typeface="Times New Roman"/>
                <a:cs typeface="Times New Roman"/>
              </a:rPr>
              <a:t>esterno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indubbiamente destinati ad eventuare ed </a:t>
            </a:r>
            <a:r>
              <a:rPr sz="1200" dirty="0">
                <a:latin typeface="Times New Roman"/>
                <a:cs typeface="Times New Roman"/>
              </a:rPr>
              <a:t>evolvere l’ultimità </a:t>
            </a:r>
            <a:r>
              <a:rPr sz="1200" spc="-5" dirty="0">
                <a:latin typeface="Times New Roman"/>
                <a:cs typeface="Times New Roman"/>
              </a:rPr>
              <a:t>della creazione. </a:t>
            </a:r>
            <a:r>
              <a:rPr sz="1200" dirty="0">
                <a:latin typeface="Times New Roman"/>
                <a:cs typeface="Times New Roman"/>
              </a:rPr>
              <a:t>E c’è </a:t>
            </a:r>
            <a:r>
              <a:rPr sz="1200" spc="-5" dirty="0">
                <a:latin typeface="Times New Roman"/>
                <a:cs typeface="Times New Roman"/>
              </a:rPr>
              <a:t>chi ritiene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l’Infinito </a:t>
            </a:r>
            <a:r>
              <a:rPr sz="1200" dirty="0">
                <a:latin typeface="Times New Roman"/>
                <a:cs typeface="Times New Roman"/>
              </a:rPr>
              <a:t>non  potrà mai </a:t>
            </a:r>
            <a:r>
              <a:rPr sz="1200" spc="-5" dirty="0">
                <a:latin typeface="Times New Roman"/>
                <a:cs typeface="Times New Roman"/>
              </a:rPr>
              <a:t>raggiungere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piena espressione al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fuori dell’infinità. Perciò </a:t>
            </a:r>
            <a:r>
              <a:rPr sz="1200" dirty="0">
                <a:latin typeface="Times New Roman"/>
                <a:cs typeface="Times New Roman"/>
              </a:rPr>
              <a:t>costoro </a:t>
            </a:r>
            <a:r>
              <a:rPr sz="1200" spc="-5" dirty="0">
                <a:latin typeface="Times New Roman"/>
                <a:cs typeface="Times New Roman"/>
              </a:rPr>
              <a:t>formulano </a:t>
            </a:r>
            <a:r>
              <a:rPr sz="1200" dirty="0">
                <a:latin typeface="Times New Roman"/>
                <a:cs typeface="Times New Roman"/>
              </a:rPr>
              <a:t>l’ipotesi di una </a:t>
            </a:r>
            <a:r>
              <a:rPr sz="1200" spc="-5" dirty="0">
                <a:latin typeface="Times New Roman"/>
                <a:cs typeface="Times New Roman"/>
              </a:rPr>
              <a:t>creazione  </a:t>
            </a:r>
            <a:r>
              <a:rPr sz="1200" dirty="0">
                <a:latin typeface="Times New Roman"/>
                <a:cs typeface="Times New Roman"/>
              </a:rPr>
              <a:t>addizionale e non rivelata oltre il quarto e più esterno livello di spazio, un </a:t>
            </a:r>
            <a:r>
              <a:rPr sz="1200" spc="-5" dirty="0">
                <a:latin typeface="Times New Roman"/>
                <a:cs typeface="Times New Roman"/>
              </a:rPr>
              <a:t>possibile Universo d’infinità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continua espansione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senza fine.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teoria noi non </a:t>
            </a:r>
            <a:r>
              <a:rPr sz="1200" spc="-5" dirty="0">
                <a:latin typeface="Times New Roman"/>
                <a:cs typeface="Times New Roman"/>
              </a:rPr>
              <a:t>sappiamo come delimitare </a:t>
            </a:r>
            <a:r>
              <a:rPr sz="1200" dirty="0">
                <a:latin typeface="Times New Roman"/>
                <a:cs typeface="Times New Roman"/>
              </a:rPr>
              <a:t>né l’infinità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Creatore né l’infinità potenziale </a:t>
            </a:r>
            <a:r>
              <a:rPr sz="1200" spc="-5" dirty="0">
                <a:latin typeface="Times New Roman"/>
                <a:cs typeface="Times New Roman"/>
              </a:rPr>
              <a:t>della creazione, </a:t>
            </a:r>
            <a:r>
              <a:rPr sz="1200" spc="15" dirty="0">
                <a:latin typeface="Times New Roman"/>
                <a:cs typeface="Times New Roman"/>
              </a:rPr>
              <a:t>ma </a:t>
            </a:r>
            <a:r>
              <a:rPr sz="1200" dirty="0">
                <a:latin typeface="Times New Roman"/>
                <a:cs typeface="Times New Roman"/>
              </a:rPr>
              <a:t>così  </a:t>
            </a:r>
            <a:r>
              <a:rPr sz="1200" spc="-5" dirty="0">
                <a:latin typeface="Times New Roman"/>
                <a:cs typeface="Times New Roman"/>
              </a:rPr>
              <a:t>come esiste ed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amministrato, </a:t>
            </a:r>
            <a:r>
              <a:rPr sz="1200" dirty="0">
                <a:latin typeface="Times New Roman"/>
                <a:cs typeface="Times New Roman"/>
              </a:rPr>
              <a:t>noi </a:t>
            </a:r>
            <a:r>
              <a:rPr sz="1200" spc="-5" dirty="0">
                <a:latin typeface="Times New Roman"/>
                <a:cs typeface="Times New Roman"/>
              </a:rPr>
              <a:t>riteniamo che </a:t>
            </a:r>
            <a:r>
              <a:rPr sz="1200" dirty="0">
                <a:latin typeface="Times New Roman"/>
                <a:cs typeface="Times New Roman"/>
              </a:rPr>
              <a:t>l’Universo </a:t>
            </a:r>
            <a:r>
              <a:rPr sz="1200" spc="-5" dirty="0">
                <a:latin typeface="Times New Roman"/>
                <a:cs typeface="Times New Roman"/>
              </a:rPr>
              <a:t>maestro abbia dei </a:t>
            </a:r>
            <a:r>
              <a:rPr sz="1200" dirty="0">
                <a:latin typeface="Times New Roman"/>
                <a:cs typeface="Times New Roman"/>
              </a:rPr>
              <a:t>limiti, che </a:t>
            </a:r>
            <a:r>
              <a:rPr sz="1200" spc="-5" dirty="0">
                <a:latin typeface="Times New Roman"/>
                <a:cs typeface="Times New Roman"/>
              </a:rPr>
              <a:t>sia cioè nettamente delimitato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circoscritto </a:t>
            </a:r>
            <a:r>
              <a:rPr sz="1200" dirty="0">
                <a:latin typeface="Times New Roman"/>
                <a:cs typeface="Times New Roman"/>
              </a:rPr>
              <a:t>nei suoi confini </a:t>
            </a:r>
            <a:r>
              <a:rPr sz="1200" spc="-5" dirty="0">
                <a:latin typeface="Times New Roman"/>
                <a:cs typeface="Times New Roman"/>
              </a:rPr>
              <a:t>esterni </a:t>
            </a:r>
            <a:r>
              <a:rPr sz="1200" dirty="0">
                <a:latin typeface="Times New Roman"/>
                <a:cs typeface="Times New Roman"/>
              </a:rPr>
              <a:t>dallo spazio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aperto.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2. I domini dell’Assoluto Non</a:t>
            </a:r>
            <a:r>
              <a:rPr sz="1600" b="1" spc="-10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Qualificato</a:t>
            </a:r>
            <a:endParaRPr sz="1600">
              <a:latin typeface="Times New Roman"/>
              <a:cs typeface="Times New Roman"/>
            </a:endParaRPr>
          </a:p>
          <a:p>
            <a:pPr marL="63500" marR="55880">
              <a:lnSpc>
                <a:spcPct val="95700"/>
              </a:lnSpc>
              <a:spcBef>
                <a:spcPts val="138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(130.3) 12:2.1 </a:t>
            </a:r>
            <a:r>
              <a:rPr sz="1200" spc="-5" dirty="0">
                <a:latin typeface="Times New Roman"/>
                <a:cs typeface="Times New Roman"/>
              </a:rPr>
              <a:t>Quando gli astronomi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Urantia scrutano con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loro telescopi </a:t>
            </a:r>
            <a:r>
              <a:rPr sz="1200" dirty="0">
                <a:latin typeface="Times New Roman"/>
                <a:cs typeface="Times New Roman"/>
              </a:rPr>
              <a:t>sempre più </a:t>
            </a:r>
            <a:r>
              <a:rPr sz="1200" spc="-5" dirty="0">
                <a:latin typeface="Times New Roman"/>
                <a:cs typeface="Times New Roman"/>
              </a:rPr>
              <a:t>potenti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distese misteriose dello </a:t>
            </a:r>
            <a:r>
              <a:rPr sz="1200" dirty="0">
                <a:latin typeface="Times New Roman"/>
                <a:cs typeface="Times New Roman"/>
              </a:rPr>
              <a:t>spazio </a:t>
            </a:r>
            <a:r>
              <a:rPr sz="1200" spc="-5" dirty="0">
                <a:latin typeface="Times New Roman"/>
                <a:cs typeface="Times New Roman"/>
              </a:rPr>
              <a:t>esterno  </a:t>
            </a:r>
            <a:r>
              <a:rPr sz="1200" dirty="0">
                <a:latin typeface="Times New Roman"/>
                <a:cs typeface="Times New Roman"/>
              </a:rPr>
              <a:t>e vi vedono la stupefacente </a:t>
            </a:r>
            <a:r>
              <a:rPr sz="1200" spc="-5" dirty="0">
                <a:latin typeface="Times New Roman"/>
                <a:cs typeface="Times New Roman"/>
              </a:rPr>
              <a:t>evoluzione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pressoché innumerevoli Universi </a:t>
            </a:r>
            <a:r>
              <a:rPr sz="1200" dirty="0">
                <a:latin typeface="Times New Roman"/>
                <a:cs typeface="Times New Roman"/>
              </a:rPr>
              <a:t>fisici, </a:t>
            </a:r>
            <a:r>
              <a:rPr sz="1200" spc="-5" dirty="0">
                <a:latin typeface="Times New Roman"/>
                <a:cs typeface="Times New Roman"/>
              </a:rPr>
              <a:t>dovrebbero capire che </a:t>
            </a:r>
            <a:r>
              <a:rPr sz="1200" dirty="0">
                <a:latin typeface="Times New Roman"/>
                <a:cs typeface="Times New Roman"/>
              </a:rPr>
              <a:t>stanno </a:t>
            </a:r>
            <a:r>
              <a:rPr sz="1200" spc="-5" dirty="0">
                <a:latin typeface="Times New Roman"/>
                <a:cs typeface="Times New Roman"/>
              </a:rPr>
              <a:t>osservando </a:t>
            </a:r>
            <a:r>
              <a:rPr sz="1200" dirty="0">
                <a:latin typeface="Times New Roman"/>
                <a:cs typeface="Times New Roman"/>
              </a:rPr>
              <a:t>la  </a:t>
            </a:r>
            <a:r>
              <a:rPr sz="1200" spc="-5" dirty="0">
                <a:latin typeface="Times New Roman"/>
                <a:cs typeface="Times New Roman"/>
              </a:rPr>
              <a:t>poderosa </a:t>
            </a:r>
            <a:r>
              <a:rPr sz="1200" dirty="0">
                <a:latin typeface="Times New Roman"/>
                <a:cs typeface="Times New Roman"/>
              </a:rPr>
              <a:t>realizzazione </a:t>
            </a:r>
            <a:r>
              <a:rPr sz="1200" spc="-1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piani insondabili degli Architetti dell’Universo Maestro. </a:t>
            </a:r>
            <a:r>
              <a:rPr sz="1200" dirty="0">
                <a:latin typeface="Times New Roman"/>
                <a:cs typeface="Times New Roman"/>
              </a:rPr>
              <a:t>È vero, </a:t>
            </a:r>
            <a:r>
              <a:rPr sz="1200" spc="-5" dirty="0">
                <a:latin typeface="Times New Roman"/>
                <a:cs typeface="Times New Roman"/>
              </a:rPr>
              <a:t>noi possediamo prove </a:t>
            </a:r>
            <a:r>
              <a:rPr sz="1200" dirty="0">
                <a:latin typeface="Times New Roman"/>
                <a:cs typeface="Times New Roman"/>
              </a:rPr>
              <a:t>che indicano la  </a:t>
            </a:r>
            <a:r>
              <a:rPr sz="1200" spc="-5" dirty="0">
                <a:latin typeface="Times New Roman"/>
                <a:cs typeface="Times New Roman"/>
              </a:rPr>
              <a:t>presenza </a:t>
            </a:r>
            <a:r>
              <a:rPr sz="1200" dirty="0">
                <a:latin typeface="Times New Roman"/>
                <a:cs typeface="Times New Roman"/>
              </a:rPr>
              <a:t>di certe influenze di </a:t>
            </a:r>
            <a:r>
              <a:rPr sz="1200" spc="-5" dirty="0">
                <a:latin typeface="Times New Roman"/>
                <a:cs typeface="Times New Roman"/>
              </a:rPr>
              <a:t>personalità del </a:t>
            </a:r>
            <a:r>
              <a:rPr sz="1200" dirty="0">
                <a:latin typeface="Times New Roman"/>
                <a:cs typeface="Times New Roman"/>
              </a:rPr>
              <a:t>Paradiso qua e là </a:t>
            </a:r>
            <a:r>
              <a:rPr sz="1200" spc="-5" dirty="0">
                <a:latin typeface="Times New Roman"/>
                <a:cs typeface="Times New Roman"/>
              </a:rPr>
              <a:t>nelle </a:t>
            </a:r>
            <a:r>
              <a:rPr sz="1200" dirty="0">
                <a:latin typeface="Times New Roman"/>
                <a:cs typeface="Times New Roman"/>
              </a:rPr>
              <a:t>vaste </a:t>
            </a:r>
            <a:r>
              <a:rPr sz="1200" spc="-5" dirty="0">
                <a:latin typeface="Times New Roman"/>
                <a:cs typeface="Times New Roman"/>
              </a:rPr>
              <a:t>manifestazioni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energia che caratterizzano </a:t>
            </a:r>
            <a:r>
              <a:rPr sz="1200" dirty="0">
                <a:latin typeface="Times New Roman"/>
                <a:cs typeface="Times New Roman"/>
              </a:rPr>
              <a:t>attualmente  </a:t>
            </a:r>
            <a:r>
              <a:rPr sz="1200" spc="-5" dirty="0">
                <a:latin typeface="Times New Roman"/>
                <a:cs typeface="Times New Roman"/>
              </a:rPr>
              <a:t>queste regioni esterne, </a:t>
            </a:r>
            <a:r>
              <a:rPr sz="1200" spc="5" dirty="0">
                <a:latin typeface="Times New Roman"/>
                <a:cs typeface="Times New Roman"/>
              </a:rPr>
              <a:t>ma </a:t>
            </a:r>
            <a:r>
              <a:rPr sz="1200" dirty="0">
                <a:latin typeface="Times New Roman"/>
                <a:cs typeface="Times New Roman"/>
              </a:rPr>
              <a:t>da un punto di vista più ampio </a:t>
            </a:r>
            <a:r>
              <a:rPr sz="1200" spc="-5" dirty="0">
                <a:latin typeface="Times New Roman"/>
                <a:cs typeface="Times New Roman"/>
              </a:rPr>
              <a:t>si riconosce generalmente che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regioni </a:t>
            </a:r>
            <a:r>
              <a:rPr sz="1200" dirty="0">
                <a:latin typeface="Times New Roman"/>
                <a:cs typeface="Times New Roman"/>
              </a:rPr>
              <a:t>di spazio che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estendono al di là  </a:t>
            </a:r>
            <a:r>
              <a:rPr sz="1200" spc="-5" dirty="0">
                <a:latin typeface="Times New Roman"/>
                <a:cs typeface="Times New Roman"/>
              </a:rPr>
              <a:t>dei confini esterni </a:t>
            </a:r>
            <a:r>
              <a:rPr sz="1200" dirty="0">
                <a:latin typeface="Times New Roman"/>
                <a:cs typeface="Times New Roman"/>
              </a:rPr>
              <a:t>dei sette </a:t>
            </a:r>
            <a:r>
              <a:rPr sz="1200" spc="-5" dirty="0">
                <a:latin typeface="Times New Roman"/>
                <a:cs typeface="Times New Roman"/>
              </a:rPr>
              <a:t>Superuniversi costituiscono </a:t>
            </a:r>
            <a:r>
              <a:rPr sz="1200" dirty="0">
                <a:latin typeface="Times New Roman"/>
                <a:cs typeface="Times New Roman"/>
              </a:rPr>
              <a:t>i domini </a:t>
            </a:r>
            <a:r>
              <a:rPr sz="1200" spc="-5" dirty="0">
                <a:latin typeface="Times New Roman"/>
                <a:cs typeface="Times New Roman"/>
              </a:rPr>
              <a:t>dell’Assoluto Non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Qualificato.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19113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(130.4) 12:2.2 </a:t>
            </a:r>
            <a:r>
              <a:rPr sz="1200" spc="-5" dirty="0">
                <a:latin typeface="Times New Roman"/>
                <a:cs typeface="Times New Roman"/>
              </a:rPr>
              <a:t>Anche se l’occhio umano, senza aiuto,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vedere </a:t>
            </a:r>
            <a:r>
              <a:rPr sz="1200" dirty="0">
                <a:latin typeface="Times New Roman"/>
                <a:cs typeface="Times New Roman"/>
              </a:rPr>
              <a:t>solamente due o tre </a:t>
            </a:r>
            <a:r>
              <a:rPr sz="1200" spc="-5" dirty="0">
                <a:latin typeface="Times New Roman"/>
                <a:cs typeface="Times New Roman"/>
              </a:rPr>
              <a:t>nebulose </a:t>
            </a:r>
            <a:r>
              <a:rPr sz="1200" dirty="0">
                <a:latin typeface="Times New Roman"/>
                <a:cs typeface="Times New Roman"/>
              </a:rPr>
              <a:t>oltre i confini </a:t>
            </a:r>
            <a:r>
              <a:rPr sz="1200" spc="-5" dirty="0">
                <a:latin typeface="Times New Roman"/>
                <a:cs typeface="Times New Roman"/>
              </a:rPr>
              <a:t>del Superuniverso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Orvonton, </a:t>
            </a:r>
            <a:r>
              <a:rPr sz="1200" dirty="0">
                <a:latin typeface="Times New Roman"/>
                <a:cs typeface="Times New Roman"/>
              </a:rPr>
              <a:t>i vostri </a:t>
            </a:r>
            <a:r>
              <a:rPr sz="1200" spc="-5" dirty="0">
                <a:latin typeface="Times New Roman"/>
                <a:cs typeface="Times New Roman"/>
              </a:rPr>
              <a:t>telescopi </a:t>
            </a:r>
            <a:r>
              <a:rPr sz="1200" dirty="0">
                <a:latin typeface="Times New Roman"/>
                <a:cs typeface="Times New Roman"/>
              </a:rPr>
              <a:t>vi </a:t>
            </a:r>
            <a:r>
              <a:rPr sz="1200" spc="-5" dirty="0">
                <a:latin typeface="Times New Roman"/>
                <a:cs typeface="Times New Roman"/>
              </a:rPr>
              <a:t>rivelano letteralmente </a:t>
            </a:r>
            <a:r>
              <a:rPr sz="1200" dirty="0">
                <a:latin typeface="Times New Roman"/>
                <a:cs typeface="Times New Roman"/>
              </a:rPr>
              <a:t>milioni e </a:t>
            </a:r>
            <a:r>
              <a:rPr sz="1200" spc="-5" dirty="0">
                <a:latin typeface="Times New Roman"/>
                <a:cs typeface="Times New Roman"/>
              </a:rPr>
              <a:t>milioni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questi Universi </a:t>
            </a:r>
            <a:r>
              <a:rPr sz="1200" dirty="0">
                <a:latin typeface="Times New Roman"/>
                <a:cs typeface="Times New Roman"/>
              </a:rPr>
              <a:t>fisici in corso di </a:t>
            </a:r>
            <a:r>
              <a:rPr sz="1200" spc="-5" dirty="0">
                <a:latin typeface="Times New Roman"/>
                <a:cs typeface="Times New Roman"/>
              </a:rPr>
              <a:t>formazione.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maggior  parte dei regni stellari </a:t>
            </a:r>
            <a:r>
              <a:rPr sz="1200" dirty="0">
                <a:latin typeface="Times New Roman"/>
                <a:cs typeface="Times New Roman"/>
              </a:rPr>
              <a:t>esposti </a:t>
            </a:r>
            <a:r>
              <a:rPr sz="1200" spc="-5" dirty="0">
                <a:latin typeface="Times New Roman"/>
                <a:cs typeface="Times New Roman"/>
              </a:rPr>
              <a:t>all’indagine </a:t>
            </a:r>
            <a:r>
              <a:rPr sz="1200" dirty="0">
                <a:latin typeface="Times New Roman"/>
                <a:cs typeface="Times New Roman"/>
              </a:rPr>
              <a:t>visiva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vostri attuali </a:t>
            </a:r>
            <a:r>
              <a:rPr sz="1200" spc="-5" dirty="0">
                <a:latin typeface="Times New Roman"/>
                <a:cs typeface="Times New Roman"/>
              </a:rPr>
              <a:t>telescopi si </a:t>
            </a:r>
            <a:r>
              <a:rPr sz="1200" dirty="0">
                <a:latin typeface="Times New Roman"/>
                <a:cs typeface="Times New Roman"/>
              </a:rPr>
              <a:t>trova in </a:t>
            </a:r>
            <a:r>
              <a:rPr sz="1200" spc="-5" dirty="0">
                <a:latin typeface="Times New Roman"/>
                <a:cs typeface="Times New Roman"/>
              </a:rPr>
              <a:t>Orvonton,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la tecnica </a:t>
            </a:r>
            <a:r>
              <a:rPr sz="1200" spc="-5" dirty="0">
                <a:latin typeface="Times New Roman"/>
                <a:cs typeface="Times New Roman"/>
              </a:rPr>
              <a:t>fotografica </a:t>
            </a:r>
            <a:r>
              <a:rPr sz="1200" dirty="0">
                <a:latin typeface="Times New Roman"/>
                <a:cs typeface="Times New Roman"/>
              </a:rPr>
              <a:t>i  </a:t>
            </a:r>
            <a:r>
              <a:rPr sz="1200" spc="-5" dirty="0">
                <a:latin typeface="Times New Roman"/>
                <a:cs typeface="Times New Roman"/>
              </a:rPr>
              <a:t>telescopi </a:t>
            </a:r>
            <a:r>
              <a:rPr sz="1200" dirty="0">
                <a:latin typeface="Times New Roman"/>
                <a:cs typeface="Times New Roman"/>
              </a:rPr>
              <a:t>più potenti </a:t>
            </a:r>
            <a:r>
              <a:rPr sz="1200" spc="-5" dirty="0">
                <a:latin typeface="Times New Roman"/>
                <a:cs typeface="Times New Roman"/>
              </a:rPr>
              <a:t>penetrano ben </a:t>
            </a:r>
            <a:r>
              <a:rPr sz="1200" dirty="0">
                <a:latin typeface="Times New Roman"/>
                <a:cs typeface="Times New Roman"/>
              </a:rPr>
              <a:t>oltre i </a:t>
            </a:r>
            <a:r>
              <a:rPr sz="1200" spc="-5" dirty="0">
                <a:latin typeface="Times New Roman"/>
                <a:cs typeface="Times New Roman"/>
              </a:rPr>
              <a:t>confini del grande </a:t>
            </a:r>
            <a:r>
              <a:rPr sz="1200" dirty="0">
                <a:latin typeface="Times New Roman"/>
                <a:cs typeface="Times New Roman"/>
              </a:rPr>
              <a:t>Universo </a:t>
            </a:r>
            <a:r>
              <a:rPr sz="1200" spc="-5" dirty="0">
                <a:latin typeface="Times New Roman"/>
                <a:cs typeface="Times New Roman"/>
              </a:rPr>
              <a:t>nei </a:t>
            </a:r>
            <a:r>
              <a:rPr sz="1200" dirty="0">
                <a:latin typeface="Times New Roman"/>
                <a:cs typeface="Times New Roman"/>
              </a:rPr>
              <a:t>domini dello spazio </a:t>
            </a:r>
            <a:r>
              <a:rPr sz="1200" spc="-5" dirty="0">
                <a:latin typeface="Times New Roman"/>
                <a:cs typeface="Times New Roman"/>
              </a:rPr>
              <a:t>esterno, </a:t>
            </a:r>
            <a:r>
              <a:rPr sz="1200" dirty="0">
                <a:latin typeface="Times New Roman"/>
                <a:cs typeface="Times New Roman"/>
              </a:rPr>
              <a:t>dove un </a:t>
            </a:r>
            <a:r>
              <a:rPr sz="1200" spc="-5" dirty="0">
                <a:latin typeface="Times New Roman"/>
                <a:cs typeface="Times New Roman"/>
              </a:rPr>
              <a:t>numero  incalcolabile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Universi </a:t>
            </a:r>
            <a:r>
              <a:rPr sz="1200" dirty="0">
                <a:latin typeface="Times New Roman"/>
                <a:cs typeface="Times New Roman"/>
              </a:rPr>
              <a:t>sono in </a:t>
            </a:r>
            <a:r>
              <a:rPr sz="1200" spc="-5" dirty="0">
                <a:latin typeface="Times New Roman"/>
                <a:cs typeface="Times New Roman"/>
              </a:rPr>
              <a:t>fase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organizzazione. </a:t>
            </a:r>
            <a:r>
              <a:rPr sz="1200" dirty="0">
                <a:latin typeface="Times New Roman"/>
                <a:cs typeface="Times New Roman"/>
              </a:rPr>
              <a:t>E vi sono </a:t>
            </a:r>
            <a:r>
              <a:rPr sz="1200" spc="-5" dirty="0">
                <a:latin typeface="Times New Roman"/>
                <a:cs typeface="Times New Roman"/>
              </a:rPr>
              <a:t>ancora </a:t>
            </a:r>
            <a:r>
              <a:rPr sz="1200" dirty="0">
                <a:latin typeface="Times New Roman"/>
                <a:cs typeface="Times New Roman"/>
              </a:rPr>
              <a:t>altri milioni </a:t>
            </a:r>
            <a:r>
              <a:rPr sz="1200" spc="-5" dirty="0">
                <a:latin typeface="Times New Roman"/>
                <a:cs typeface="Times New Roman"/>
              </a:rPr>
              <a:t>di Universi fuori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portata </a:t>
            </a:r>
            <a:r>
              <a:rPr sz="1200" dirty="0">
                <a:latin typeface="Times New Roman"/>
                <a:cs typeface="Times New Roman"/>
              </a:rPr>
              <a:t>dei vostri  strumenti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attuali.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22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228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63559" cy="3894454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63500" marR="21082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(130.5) 12:2.3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futuro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lontano, </a:t>
            </a:r>
            <a:r>
              <a:rPr sz="1200" dirty="0">
                <a:latin typeface="Times New Roman"/>
                <a:cs typeface="Times New Roman"/>
              </a:rPr>
              <a:t>nuovi </a:t>
            </a:r>
            <a:r>
              <a:rPr sz="1200" spc="-5" dirty="0">
                <a:latin typeface="Times New Roman"/>
                <a:cs typeface="Times New Roman"/>
              </a:rPr>
              <a:t>telescopi riveleranno agli sguardi attoniti degli astronomi urantiani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meno </a:t>
            </a:r>
            <a:r>
              <a:rPr sz="1200" dirty="0">
                <a:latin typeface="Times New Roman"/>
                <a:cs typeface="Times New Roman"/>
              </a:rPr>
              <a:t>di 375  milioni di nuove </a:t>
            </a:r>
            <a:r>
              <a:rPr sz="1200" spc="-5" dirty="0">
                <a:latin typeface="Times New Roman"/>
                <a:cs typeface="Times New Roman"/>
              </a:rPr>
              <a:t>galassie </a:t>
            </a:r>
            <a:r>
              <a:rPr sz="1200" dirty="0">
                <a:latin typeface="Times New Roman"/>
                <a:cs typeface="Times New Roman"/>
              </a:rPr>
              <a:t>nelle </a:t>
            </a:r>
            <a:r>
              <a:rPr sz="1200" spc="-5" dirty="0">
                <a:latin typeface="Times New Roman"/>
                <a:cs typeface="Times New Roman"/>
              </a:rPr>
              <a:t>remote distese </a:t>
            </a:r>
            <a:r>
              <a:rPr sz="1200" dirty="0">
                <a:latin typeface="Times New Roman"/>
                <a:cs typeface="Times New Roman"/>
              </a:rPr>
              <a:t>dello spazio </a:t>
            </a:r>
            <a:r>
              <a:rPr sz="1200" spc="-5" dirty="0">
                <a:latin typeface="Times New Roman"/>
                <a:cs typeface="Times New Roman"/>
              </a:rPr>
              <a:t>esterno. </a:t>
            </a:r>
            <a:r>
              <a:rPr sz="1200" dirty="0">
                <a:latin typeface="Times New Roman"/>
                <a:cs typeface="Times New Roman"/>
              </a:rPr>
              <a:t>Allo </a:t>
            </a:r>
            <a:r>
              <a:rPr sz="1200" spc="-5" dirty="0">
                <a:latin typeface="Times New Roman"/>
                <a:cs typeface="Times New Roman"/>
              </a:rPr>
              <a:t>stesso </a:t>
            </a:r>
            <a:r>
              <a:rPr sz="1200" dirty="0">
                <a:latin typeface="Times New Roman"/>
                <a:cs typeface="Times New Roman"/>
              </a:rPr>
              <a:t>tempo </a:t>
            </a:r>
            <a:r>
              <a:rPr sz="1200" spc="-5" dirty="0">
                <a:latin typeface="Times New Roman"/>
                <a:cs typeface="Times New Roman"/>
              </a:rPr>
              <a:t>questi telescopi </a:t>
            </a:r>
            <a:r>
              <a:rPr sz="1200" dirty="0">
                <a:latin typeface="Times New Roman"/>
                <a:cs typeface="Times New Roman"/>
              </a:rPr>
              <a:t>più potenti </a:t>
            </a:r>
            <a:r>
              <a:rPr sz="1200" spc="-5" dirty="0">
                <a:latin typeface="Times New Roman"/>
                <a:cs typeface="Times New Roman"/>
              </a:rPr>
              <a:t>sveleranno </a:t>
            </a:r>
            <a:r>
              <a:rPr sz="1200" dirty="0">
                <a:latin typeface="Times New Roman"/>
                <a:cs typeface="Times New Roman"/>
              </a:rPr>
              <a:t>che  molti </a:t>
            </a:r>
            <a:r>
              <a:rPr sz="1200" spc="-5" dirty="0">
                <a:latin typeface="Times New Roman"/>
                <a:cs typeface="Times New Roman"/>
              </a:rPr>
              <a:t>Universi-isole precedentemente ritenuti situati nello </a:t>
            </a:r>
            <a:r>
              <a:rPr sz="1200" dirty="0">
                <a:latin typeface="Times New Roman"/>
                <a:cs typeface="Times New Roman"/>
              </a:rPr>
              <a:t>spazio </a:t>
            </a:r>
            <a:r>
              <a:rPr sz="1200" spc="-5" dirty="0">
                <a:latin typeface="Times New Roman"/>
                <a:cs typeface="Times New Roman"/>
              </a:rPr>
              <a:t>esterno </a:t>
            </a:r>
            <a:r>
              <a:rPr sz="1200" dirty="0">
                <a:latin typeface="Times New Roman"/>
                <a:cs typeface="Times New Roman"/>
              </a:rPr>
              <a:t>fanno in </a:t>
            </a:r>
            <a:r>
              <a:rPr sz="1200" spc="-5" dirty="0">
                <a:latin typeface="Times New Roman"/>
                <a:cs typeface="Times New Roman"/>
              </a:rPr>
              <a:t>realtà </a:t>
            </a:r>
            <a:r>
              <a:rPr sz="1200" dirty="0">
                <a:latin typeface="Times New Roman"/>
                <a:cs typeface="Times New Roman"/>
              </a:rPr>
              <a:t>parte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sistema </a:t>
            </a:r>
            <a:r>
              <a:rPr sz="1200" spc="-5" dirty="0">
                <a:latin typeface="Times New Roman"/>
                <a:cs typeface="Times New Roman"/>
              </a:rPr>
              <a:t>galattico </a:t>
            </a:r>
            <a:r>
              <a:rPr sz="1200" dirty="0">
                <a:latin typeface="Times New Roman"/>
                <a:cs typeface="Times New Roman"/>
              </a:rPr>
              <a:t>di Orvonton. I  </a:t>
            </a:r>
            <a:r>
              <a:rPr sz="1200" spc="-5" dirty="0">
                <a:latin typeface="Times New Roman"/>
                <a:cs typeface="Times New Roman"/>
              </a:rPr>
              <a:t>sette Superuniversi </a:t>
            </a:r>
            <a:r>
              <a:rPr sz="1200" dirty="0">
                <a:latin typeface="Times New Roman"/>
                <a:cs typeface="Times New Roman"/>
              </a:rPr>
              <a:t>stanno </a:t>
            </a:r>
            <a:r>
              <a:rPr sz="1200" spc="-5" dirty="0">
                <a:latin typeface="Times New Roman"/>
                <a:cs typeface="Times New Roman"/>
              </a:rPr>
              <a:t>ancora crescendo; </a:t>
            </a:r>
            <a:r>
              <a:rPr sz="1200" dirty="0">
                <a:latin typeface="Times New Roman"/>
                <a:cs typeface="Times New Roman"/>
              </a:rPr>
              <a:t>la periferia di ciascuno </a:t>
            </a:r>
            <a:r>
              <a:rPr sz="1200" spc="-5" dirty="0">
                <a:latin typeface="Times New Roman"/>
                <a:cs typeface="Times New Roman"/>
              </a:rPr>
              <a:t>si sta gradualmente espandendo; </a:t>
            </a:r>
            <a:r>
              <a:rPr sz="1200" dirty="0">
                <a:latin typeface="Times New Roman"/>
                <a:cs typeface="Times New Roman"/>
              </a:rPr>
              <a:t>nuove </a:t>
            </a:r>
            <a:r>
              <a:rPr sz="1200" spc="-5" dirty="0">
                <a:latin typeface="Times New Roman"/>
                <a:cs typeface="Times New Roman"/>
              </a:rPr>
              <a:t>nebulose si </a:t>
            </a:r>
            <a:r>
              <a:rPr sz="1200" dirty="0">
                <a:latin typeface="Times New Roman"/>
                <a:cs typeface="Times New Roman"/>
              </a:rPr>
              <a:t>vanno  </a:t>
            </a:r>
            <a:r>
              <a:rPr sz="1200" spc="-5" dirty="0">
                <a:latin typeface="Times New Roman"/>
                <a:cs typeface="Times New Roman"/>
              </a:rPr>
              <a:t>costantemente </a:t>
            </a:r>
            <a:r>
              <a:rPr sz="1200" dirty="0">
                <a:latin typeface="Times New Roman"/>
                <a:cs typeface="Times New Roman"/>
              </a:rPr>
              <a:t>stabilizzando </a:t>
            </a:r>
            <a:r>
              <a:rPr sz="1200" spc="-5" dirty="0">
                <a:latin typeface="Times New Roman"/>
                <a:cs typeface="Times New Roman"/>
              </a:rPr>
              <a:t>ed organizzando, ed alcune delle </a:t>
            </a:r>
            <a:r>
              <a:rPr sz="1200" dirty="0">
                <a:latin typeface="Times New Roman"/>
                <a:cs typeface="Times New Roman"/>
              </a:rPr>
              <a:t>nebulose che </a:t>
            </a:r>
            <a:r>
              <a:rPr sz="1200" spc="-5" dirty="0">
                <a:latin typeface="Times New Roman"/>
                <a:cs typeface="Times New Roman"/>
              </a:rPr>
              <a:t>gli astronomi </a:t>
            </a:r>
            <a:r>
              <a:rPr sz="1200" dirty="0">
                <a:latin typeface="Times New Roman"/>
                <a:cs typeface="Times New Roman"/>
              </a:rPr>
              <a:t>di Urantia </a:t>
            </a:r>
            <a:r>
              <a:rPr sz="1200" spc="-5" dirty="0">
                <a:latin typeface="Times New Roman"/>
                <a:cs typeface="Times New Roman"/>
              </a:rPr>
              <a:t>considerano come  extragalattiche si trovano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effetti ai margini </a:t>
            </a:r>
            <a:r>
              <a:rPr sz="1200" dirty="0">
                <a:latin typeface="Times New Roman"/>
                <a:cs typeface="Times New Roman"/>
              </a:rPr>
              <a:t>di Orvonton e </a:t>
            </a:r>
            <a:r>
              <a:rPr sz="1200" spc="-5" dirty="0">
                <a:latin typeface="Times New Roman"/>
                <a:cs typeface="Times New Roman"/>
              </a:rPr>
              <a:t>proseguono </a:t>
            </a:r>
            <a:r>
              <a:rPr sz="1200" dirty="0">
                <a:latin typeface="Times New Roman"/>
                <a:cs typeface="Times New Roman"/>
              </a:rPr>
              <a:t>il loro </a:t>
            </a:r>
            <a:r>
              <a:rPr sz="1200" spc="-5" dirty="0">
                <a:latin typeface="Times New Roman"/>
                <a:cs typeface="Times New Roman"/>
              </a:rPr>
              <a:t>viaggio con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59690" algn="just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(131.1) 12:2.4 </a:t>
            </a:r>
            <a:r>
              <a:rPr sz="1200" spc="-5" dirty="0">
                <a:latin typeface="Times New Roman"/>
                <a:cs typeface="Times New Roman"/>
              </a:rPr>
              <a:t>Gli studiosi </a:t>
            </a:r>
            <a:r>
              <a:rPr sz="1200" dirty="0">
                <a:latin typeface="Times New Roman"/>
                <a:cs typeface="Times New Roman"/>
              </a:rPr>
              <a:t>di stelle </a:t>
            </a:r>
            <a:r>
              <a:rPr sz="1200" spc="-5" dirty="0">
                <a:latin typeface="Times New Roman"/>
                <a:cs typeface="Times New Roman"/>
              </a:rPr>
              <a:t>uversiani </a:t>
            </a:r>
            <a:r>
              <a:rPr sz="1200" dirty="0">
                <a:latin typeface="Times New Roman"/>
                <a:cs typeface="Times New Roman"/>
              </a:rPr>
              <a:t>osservano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grande Universo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attorniato dagli antenati </a:t>
            </a:r>
            <a:r>
              <a:rPr sz="1200" dirty="0">
                <a:latin typeface="Times New Roman"/>
                <a:cs typeface="Times New Roman"/>
              </a:rPr>
              <a:t>di una </a:t>
            </a:r>
            <a:r>
              <a:rPr sz="1200" spc="-5" dirty="0">
                <a:latin typeface="Times New Roman"/>
                <a:cs typeface="Times New Roman"/>
              </a:rPr>
              <a:t>serie </a:t>
            </a:r>
            <a:r>
              <a:rPr sz="1200" dirty="0">
                <a:latin typeface="Times New Roman"/>
                <a:cs typeface="Times New Roman"/>
              </a:rPr>
              <a:t>di ammassi </a:t>
            </a:r>
            <a:r>
              <a:rPr sz="1200" spc="-5" dirty="0">
                <a:latin typeface="Times New Roman"/>
                <a:cs typeface="Times New Roman"/>
              </a:rPr>
              <a:t>stellari 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pianeti </a:t>
            </a:r>
            <a:r>
              <a:rPr sz="1200" dirty="0">
                <a:latin typeface="Times New Roman"/>
                <a:cs typeface="Times New Roman"/>
              </a:rPr>
              <a:t>i quali </a:t>
            </a:r>
            <a:r>
              <a:rPr sz="1200" spc="-5" dirty="0">
                <a:latin typeface="Times New Roman"/>
                <a:cs typeface="Times New Roman"/>
              </a:rPr>
              <a:t>circondano completamente </a:t>
            </a:r>
            <a:r>
              <a:rPr sz="1200" dirty="0">
                <a:latin typeface="Times New Roman"/>
                <a:cs typeface="Times New Roman"/>
              </a:rPr>
              <a:t>l’attuale </a:t>
            </a:r>
            <a:r>
              <a:rPr sz="1200" spc="-5" dirty="0">
                <a:latin typeface="Times New Roman"/>
                <a:cs typeface="Times New Roman"/>
              </a:rPr>
              <a:t>creazione abitata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anelli concentrici </a:t>
            </a:r>
            <a:r>
              <a:rPr sz="1200" dirty="0">
                <a:latin typeface="Times New Roman"/>
                <a:cs typeface="Times New Roman"/>
              </a:rPr>
              <a:t>di multipli </a:t>
            </a:r>
            <a:r>
              <a:rPr sz="1200" spc="-5" dirty="0">
                <a:latin typeface="Times New Roman"/>
                <a:cs typeface="Times New Roman"/>
              </a:rPr>
              <a:t>Universi esterni. </a:t>
            </a:r>
            <a:r>
              <a:rPr sz="1200" dirty="0">
                <a:latin typeface="Times New Roman"/>
                <a:cs typeface="Times New Roman"/>
              </a:rPr>
              <a:t>I fisici  di </a:t>
            </a:r>
            <a:r>
              <a:rPr sz="1200" spc="-5" dirty="0">
                <a:latin typeface="Times New Roman"/>
                <a:cs typeface="Times New Roman"/>
              </a:rPr>
              <a:t>Uversa calcolano che l’energia </a:t>
            </a:r>
            <a:r>
              <a:rPr sz="1200" dirty="0">
                <a:latin typeface="Times New Roman"/>
                <a:cs typeface="Times New Roman"/>
              </a:rPr>
              <a:t>e la materia di </a:t>
            </a:r>
            <a:r>
              <a:rPr sz="1200" spc="-5" dirty="0">
                <a:latin typeface="Times New Roman"/>
                <a:cs typeface="Times New Roman"/>
              </a:rPr>
              <a:t>queste regioni esterne ed inesplorate siano già </a:t>
            </a:r>
            <a:r>
              <a:rPr sz="1200" dirty="0">
                <a:latin typeface="Times New Roman"/>
                <a:cs typeface="Times New Roman"/>
              </a:rPr>
              <a:t>uguali a molte volte il </a:t>
            </a:r>
            <a:r>
              <a:rPr sz="1200" spc="5" dirty="0">
                <a:latin typeface="Times New Roman"/>
                <a:cs typeface="Times New Roman"/>
              </a:rPr>
              <a:t>totale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della</a:t>
            </a:r>
            <a:endParaRPr sz="1200">
              <a:latin typeface="Times New Roman"/>
              <a:cs typeface="Times New Roman"/>
            </a:endParaRPr>
          </a:p>
          <a:p>
            <a:pPr marL="63500" marR="55880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massa </a:t>
            </a:r>
            <a:r>
              <a:rPr sz="1200" spc="-5" dirty="0">
                <a:latin typeface="Times New Roman"/>
                <a:cs typeface="Times New Roman"/>
              </a:rPr>
              <a:t>materiale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carico </a:t>
            </a:r>
            <a:r>
              <a:rPr sz="1200" spc="-5" dirty="0">
                <a:latin typeface="Times New Roman"/>
                <a:cs typeface="Times New Roman"/>
              </a:rPr>
              <a:t>d’energia contenuti </a:t>
            </a:r>
            <a:r>
              <a:rPr sz="1200" spc="5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tutti i sette </a:t>
            </a:r>
            <a:r>
              <a:rPr sz="1200" spc="-5" dirty="0">
                <a:latin typeface="Times New Roman"/>
                <a:cs typeface="Times New Roman"/>
              </a:rPr>
              <a:t>Superuniversi. Noi siamo informati </a:t>
            </a:r>
            <a:r>
              <a:rPr sz="1200" dirty="0">
                <a:latin typeface="Times New Roman"/>
                <a:cs typeface="Times New Roman"/>
              </a:rPr>
              <a:t>che la </a:t>
            </a:r>
            <a:r>
              <a:rPr sz="1200" spc="-5" dirty="0">
                <a:latin typeface="Times New Roman"/>
                <a:cs typeface="Times New Roman"/>
              </a:rPr>
              <a:t>metamorfosi della </a:t>
            </a:r>
            <a:r>
              <a:rPr sz="1200" dirty="0">
                <a:latin typeface="Times New Roman"/>
                <a:cs typeface="Times New Roman"/>
              </a:rPr>
              <a:t>forza  </a:t>
            </a:r>
            <a:r>
              <a:rPr sz="1200" spc="-5" dirty="0">
                <a:latin typeface="Times New Roman"/>
                <a:cs typeface="Times New Roman"/>
              </a:rPr>
              <a:t>cosmica </a:t>
            </a:r>
            <a:r>
              <a:rPr sz="1200" dirty="0">
                <a:latin typeface="Times New Roman"/>
                <a:cs typeface="Times New Roman"/>
              </a:rPr>
              <a:t>in questi </a:t>
            </a:r>
            <a:r>
              <a:rPr sz="1200" spc="-5" dirty="0">
                <a:latin typeface="Times New Roman"/>
                <a:cs typeface="Times New Roman"/>
              </a:rPr>
              <a:t>livelli </a:t>
            </a:r>
            <a:r>
              <a:rPr sz="1200" dirty="0">
                <a:latin typeface="Times New Roman"/>
                <a:cs typeface="Times New Roman"/>
              </a:rPr>
              <a:t>di spazio </a:t>
            </a:r>
            <a:r>
              <a:rPr sz="1200" spc="-5" dirty="0">
                <a:latin typeface="Times New Roman"/>
                <a:cs typeface="Times New Roman"/>
              </a:rPr>
              <a:t>esterno </a:t>
            </a:r>
            <a:r>
              <a:rPr sz="1200" dirty="0">
                <a:latin typeface="Times New Roman"/>
                <a:cs typeface="Times New Roman"/>
              </a:rPr>
              <a:t>è una funzione </a:t>
            </a:r>
            <a:r>
              <a:rPr sz="1200" spc="-5" dirty="0">
                <a:latin typeface="Times New Roman"/>
                <a:cs typeface="Times New Roman"/>
              </a:rPr>
              <a:t>degli organizzatori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forza del Paradiso. Sappiamo </a:t>
            </a:r>
            <a:r>
              <a:rPr sz="1200" dirty="0">
                <a:latin typeface="Times New Roman"/>
                <a:cs typeface="Times New Roman"/>
              </a:rPr>
              <a:t>anche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spc="5" dirty="0">
                <a:latin typeface="Times New Roman"/>
                <a:cs typeface="Times New Roman"/>
              </a:rPr>
              <a:t>queste </a:t>
            </a:r>
            <a:r>
              <a:rPr sz="1200" spc="-5" dirty="0">
                <a:latin typeface="Times New Roman"/>
                <a:cs typeface="Times New Roman"/>
              </a:rPr>
              <a:t>forze 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ancestrali </a:t>
            </a:r>
            <a:r>
              <a:rPr sz="1200" dirty="0">
                <a:latin typeface="Times New Roman"/>
                <a:cs typeface="Times New Roman"/>
              </a:rPr>
              <a:t>a quelle </a:t>
            </a:r>
            <a:r>
              <a:rPr sz="1200" spc="-5" dirty="0">
                <a:latin typeface="Times New Roman"/>
                <a:cs typeface="Times New Roman"/>
              </a:rPr>
              <a:t>energie fisiche che attivano attualmente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grande Universo.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direttori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potere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Orvonton, tuttavia,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non</a:t>
            </a:r>
            <a:endParaRPr sz="1200">
              <a:latin typeface="Times New Roman"/>
              <a:cs typeface="Times New Roman"/>
            </a:endParaRPr>
          </a:p>
          <a:p>
            <a:pPr marL="63500" marR="129539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hanno </a:t>
            </a:r>
            <a:r>
              <a:rPr sz="1200" dirty="0">
                <a:latin typeface="Times New Roman"/>
                <a:cs typeface="Times New Roman"/>
              </a:rPr>
              <a:t>niente 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fare con </a:t>
            </a:r>
            <a:r>
              <a:rPr sz="1200" spc="-5" dirty="0">
                <a:latin typeface="Times New Roman"/>
                <a:cs typeface="Times New Roman"/>
              </a:rPr>
              <a:t>questi regni </a:t>
            </a:r>
            <a:r>
              <a:rPr sz="1200" dirty="0">
                <a:latin typeface="Times New Roman"/>
                <a:cs typeface="Times New Roman"/>
              </a:rPr>
              <a:t>lontani, né i </a:t>
            </a:r>
            <a:r>
              <a:rPr sz="1200" spc="-5" dirty="0">
                <a:latin typeface="Times New Roman"/>
                <a:cs typeface="Times New Roman"/>
              </a:rPr>
              <a:t>movimenti d’energia </a:t>
            </a:r>
            <a:r>
              <a:rPr sz="1200" spc="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essi presenti sono collegati </a:t>
            </a:r>
            <a:r>
              <a:rPr sz="1200" dirty="0">
                <a:latin typeface="Times New Roman"/>
                <a:cs typeface="Times New Roman"/>
              </a:rPr>
              <a:t>in modo discernibile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i  </a:t>
            </a:r>
            <a:r>
              <a:rPr sz="1200" spc="-5" dirty="0">
                <a:latin typeface="Times New Roman"/>
                <a:cs typeface="Times New Roman"/>
              </a:rPr>
              <a:t>circuiti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potere delle creazioni organizzate ed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abitate.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 marR="10160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(131.2) 12:2.5 </a:t>
            </a:r>
            <a:r>
              <a:rPr sz="1200" spc="-5" dirty="0">
                <a:latin typeface="Times New Roman"/>
                <a:cs typeface="Times New Roman"/>
              </a:rPr>
              <a:t>Noi sappiamo </a:t>
            </a:r>
            <a:r>
              <a:rPr sz="1200" dirty="0">
                <a:latin typeface="Times New Roman"/>
                <a:cs typeface="Times New Roman"/>
              </a:rPr>
              <a:t>molto poco </a:t>
            </a:r>
            <a:r>
              <a:rPr sz="1200" spc="-5" dirty="0">
                <a:latin typeface="Times New Roman"/>
                <a:cs typeface="Times New Roman"/>
              </a:rPr>
              <a:t>sul significato </a:t>
            </a:r>
            <a:r>
              <a:rPr sz="1200" dirty="0">
                <a:latin typeface="Times New Roman"/>
                <a:cs typeface="Times New Roman"/>
              </a:rPr>
              <a:t>di questi </a:t>
            </a:r>
            <a:r>
              <a:rPr sz="1200" spc="-5" dirty="0">
                <a:latin typeface="Times New Roman"/>
                <a:cs typeface="Times New Roman"/>
              </a:rPr>
              <a:t>formidabili fenomeni dello </a:t>
            </a:r>
            <a:r>
              <a:rPr sz="1200" dirty="0">
                <a:latin typeface="Times New Roman"/>
                <a:cs typeface="Times New Roman"/>
              </a:rPr>
              <a:t>spazio </a:t>
            </a:r>
            <a:r>
              <a:rPr sz="1200" spc="-5" dirty="0">
                <a:latin typeface="Times New Roman"/>
                <a:cs typeface="Times New Roman"/>
              </a:rPr>
              <a:t>esterno. Una </a:t>
            </a:r>
            <a:r>
              <a:rPr sz="1200" dirty="0">
                <a:latin typeface="Times New Roman"/>
                <a:cs typeface="Times New Roman"/>
              </a:rPr>
              <a:t>più grande </a:t>
            </a:r>
            <a:r>
              <a:rPr sz="1200" spc="-5" dirty="0">
                <a:latin typeface="Times New Roman"/>
                <a:cs typeface="Times New Roman"/>
              </a:rPr>
              <a:t>creazione </a:t>
            </a:r>
            <a:r>
              <a:rPr sz="1200" dirty="0">
                <a:latin typeface="Times New Roman"/>
                <a:cs typeface="Times New Roman"/>
              </a:rPr>
              <a:t>è  in </a:t>
            </a:r>
            <a:r>
              <a:rPr sz="1200" spc="-5" dirty="0">
                <a:latin typeface="Times New Roman"/>
                <a:cs typeface="Times New Roman"/>
              </a:rPr>
              <a:t>corso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formazione </a:t>
            </a:r>
            <a:r>
              <a:rPr sz="1200" dirty="0">
                <a:latin typeface="Times New Roman"/>
                <a:cs typeface="Times New Roman"/>
              </a:rPr>
              <a:t>per il </a:t>
            </a:r>
            <a:r>
              <a:rPr sz="1200" spc="-5" dirty="0">
                <a:latin typeface="Times New Roman"/>
                <a:cs typeface="Times New Roman"/>
              </a:rPr>
              <a:t>futuro. Noi possiamo osservare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immensità, possiamo </a:t>
            </a:r>
            <a:r>
              <a:rPr sz="1200" spc="-5" dirty="0">
                <a:latin typeface="Times New Roman"/>
                <a:cs typeface="Times New Roman"/>
              </a:rPr>
              <a:t>discernere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estensione ed </a:t>
            </a:r>
            <a:r>
              <a:rPr sz="1200" dirty="0">
                <a:latin typeface="Times New Roman"/>
                <a:cs typeface="Times New Roman"/>
              </a:rPr>
              <a:t>avere il  </a:t>
            </a:r>
            <a:r>
              <a:rPr sz="1200" spc="-5" dirty="0">
                <a:latin typeface="Times New Roman"/>
                <a:cs typeface="Times New Roman"/>
              </a:rPr>
              <a:t>senso delle sue maestose dimensioni, </a:t>
            </a:r>
            <a:r>
              <a:rPr sz="1200" dirty="0">
                <a:latin typeface="Times New Roman"/>
                <a:cs typeface="Times New Roman"/>
              </a:rPr>
              <a:t>ma a </a:t>
            </a:r>
            <a:r>
              <a:rPr sz="1200" spc="-5" dirty="0">
                <a:latin typeface="Times New Roman"/>
                <a:cs typeface="Times New Roman"/>
              </a:rPr>
              <a:t>parte </a:t>
            </a:r>
            <a:r>
              <a:rPr sz="1200" dirty="0">
                <a:latin typeface="Times New Roman"/>
                <a:cs typeface="Times New Roman"/>
              </a:rPr>
              <a:t>ciò, </a:t>
            </a:r>
            <a:r>
              <a:rPr sz="1200" spc="-5" dirty="0">
                <a:latin typeface="Times New Roman"/>
                <a:cs typeface="Times New Roman"/>
              </a:rPr>
              <a:t>riguardo </a:t>
            </a:r>
            <a:r>
              <a:rPr sz="1200" dirty="0">
                <a:latin typeface="Times New Roman"/>
                <a:cs typeface="Times New Roman"/>
              </a:rPr>
              <a:t>a questi </a:t>
            </a:r>
            <a:r>
              <a:rPr sz="1200" spc="-5" dirty="0">
                <a:latin typeface="Times New Roman"/>
                <a:cs typeface="Times New Roman"/>
              </a:rPr>
              <a:t>regni sappiamo poco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degli astronomi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Urantia. </a:t>
            </a:r>
            <a:r>
              <a:rPr sz="1200" spc="10" dirty="0">
                <a:latin typeface="Times New Roman"/>
                <a:cs typeface="Times New Roman"/>
              </a:rPr>
              <a:t>Per  </a:t>
            </a:r>
            <a:r>
              <a:rPr sz="1200" spc="-5" dirty="0">
                <a:latin typeface="Times New Roman"/>
                <a:cs typeface="Times New Roman"/>
              </a:rPr>
              <a:t>quello che conosciamo, </a:t>
            </a:r>
            <a:r>
              <a:rPr sz="1200" dirty="0">
                <a:latin typeface="Times New Roman"/>
                <a:cs typeface="Times New Roman"/>
              </a:rPr>
              <a:t>non esistono in questa </a:t>
            </a:r>
            <a:r>
              <a:rPr sz="1200" spc="-5" dirty="0">
                <a:latin typeface="Times New Roman"/>
                <a:cs typeface="Times New Roman"/>
              </a:rPr>
              <a:t>cintura </a:t>
            </a:r>
            <a:r>
              <a:rPr sz="1200" dirty="0">
                <a:latin typeface="Times New Roman"/>
                <a:cs typeface="Times New Roman"/>
              </a:rPr>
              <a:t>esterna di nebulose,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soli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pianeti, </a:t>
            </a:r>
            <a:r>
              <a:rPr sz="1200" dirty="0">
                <a:latin typeface="Times New Roman"/>
                <a:cs typeface="Times New Roman"/>
              </a:rPr>
              <a:t>né </a:t>
            </a:r>
            <a:r>
              <a:rPr sz="1200" spc="-5" dirty="0">
                <a:latin typeface="Times New Roman"/>
                <a:cs typeface="Times New Roman"/>
              </a:rPr>
              <a:t>esseri materiali dell’ordine degli  </a:t>
            </a:r>
            <a:r>
              <a:rPr sz="1200" dirty="0">
                <a:latin typeface="Times New Roman"/>
                <a:cs typeface="Times New Roman"/>
              </a:rPr>
              <a:t>umani, né </a:t>
            </a:r>
            <a:r>
              <a:rPr sz="1200" spc="-5" dirty="0">
                <a:latin typeface="Times New Roman"/>
                <a:cs typeface="Times New Roman"/>
              </a:rPr>
              <a:t>angeli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altre creature spirituali. Questo </a:t>
            </a:r>
            <a:r>
              <a:rPr sz="1200" dirty="0">
                <a:latin typeface="Times New Roman"/>
                <a:cs typeface="Times New Roman"/>
              </a:rPr>
              <a:t>dominio lontano è </a:t>
            </a:r>
            <a:r>
              <a:rPr sz="1200" spc="-5" dirty="0">
                <a:latin typeface="Times New Roman"/>
                <a:cs typeface="Times New Roman"/>
              </a:rPr>
              <a:t>fuori della giurisdizione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dell’amministrazione dei </a:t>
            </a:r>
            <a:r>
              <a:rPr sz="1200" dirty="0">
                <a:latin typeface="Times New Roman"/>
                <a:cs typeface="Times New Roman"/>
              </a:rPr>
              <a:t>governi  </a:t>
            </a:r>
            <a:r>
              <a:rPr sz="1200" spc="-5" dirty="0">
                <a:latin typeface="Times New Roman"/>
                <a:cs typeface="Times New Roman"/>
              </a:rPr>
              <a:t>dei Superuniversi.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22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229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27365" cy="396494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63500" marR="95885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(131.3) 12:2.6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tutto Orvonton </a:t>
            </a:r>
            <a:r>
              <a:rPr sz="1200" spc="-5" dirty="0">
                <a:latin typeface="Times New Roman"/>
                <a:cs typeface="Times New Roman"/>
              </a:rPr>
              <a:t>si crede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sia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gestazione </a:t>
            </a:r>
            <a:r>
              <a:rPr sz="1200" dirty="0">
                <a:latin typeface="Times New Roman"/>
                <a:cs typeface="Times New Roman"/>
              </a:rPr>
              <a:t>un nuovo tipo di </a:t>
            </a:r>
            <a:r>
              <a:rPr sz="1200" spc="-5" dirty="0">
                <a:latin typeface="Times New Roman"/>
                <a:cs typeface="Times New Roman"/>
              </a:rPr>
              <a:t>creazione,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ordine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Universi destinato </a:t>
            </a:r>
            <a:r>
              <a:rPr sz="1200" dirty="0">
                <a:latin typeface="Times New Roman"/>
                <a:cs typeface="Times New Roman"/>
              </a:rPr>
              <a:t>a diventare il  </a:t>
            </a:r>
            <a:r>
              <a:rPr sz="1200" spc="-5" dirty="0">
                <a:latin typeface="Times New Roman"/>
                <a:cs typeface="Times New Roman"/>
              </a:rPr>
              <a:t>teatro delle attività future del Corpo della Finalità che si sta formando. </a:t>
            </a:r>
            <a:r>
              <a:rPr sz="1200" dirty="0">
                <a:latin typeface="Times New Roman"/>
                <a:cs typeface="Times New Roman"/>
              </a:rPr>
              <a:t>E se le nostre </a:t>
            </a:r>
            <a:r>
              <a:rPr sz="1200" spc="-5" dirty="0">
                <a:latin typeface="Times New Roman"/>
                <a:cs typeface="Times New Roman"/>
              </a:rPr>
              <a:t>ipotesi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esatte, allora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5" dirty="0">
                <a:latin typeface="Times New Roman"/>
                <a:cs typeface="Times New Roman"/>
              </a:rPr>
              <a:t>futuro </a:t>
            </a:r>
            <a:r>
              <a:rPr sz="1200" spc="-5" dirty="0">
                <a:latin typeface="Times New Roman"/>
                <a:cs typeface="Times New Roman"/>
              </a:rPr>
              <a:t>senza fine  </a:t>
            </a:r>
            <a:r>
              <a:rPr sz="1200" dirty="0">
                <a:latin typeface="Times New Roman"/>
                <a:cs typeface="Times New Roman"/>
              </a:rPr>
              <a:t>potrà </a:t>
            </a:r>
            <a:r>
              <a:rPr sz="1200" spc="-5" dirty="0">
                <a:latin typeface="Times New Roman"/>
                <a:cs typeface="Times New Roman"/>
              </a:rPr>
              <a:t>riservare </a:t>
            </a:r>
            <a:r>
              <a:rPr sz="1200" dirty="0">
                <a:latin typeface="Times New Roman"/>
                <a:cs typeface="Times New Roman"/>
              </a:rPr>
              <a:t>a tutti voi </a:t>
            </a:r>
            <a:r>
              <a:rPr sz="1200" spc="-5" dirty="0">
                <a:latin typeface="Times New Roman"/>
                <a:cs typeface="Times New Roman"/>
              </a:rPr>
              <a:t>gli stessi spettacoli affascinanti </a:t>
            </a:r>
            <a:r>
              <a:rPr sz="1200" dirty="0">
                <a:latin typeface="Times New Roman"/>
                <a:cs typeface="Times New Roman"/>
              </a:rPr>
              <a:t>che il </a:t>
            </a:r>
            <a:r>
              <a:rPr sz="1200" spc="-5" dirty="0">
                <a:latin typeface="Times New Roman"/>
                <a:cs typeface="Times New Roman"/>
              </a:rPr>
              <a:t>passato </a:t>
            </a:r>
            <a:r>
              <a:rPr sz="1200" dirty="0">
                <a:latin typeface="Times New Roman"/>
                <a:cs typeface="Times New Roman"/>
              </a:rPr>
              <a:t>senza </a:t>
            </a:r>
            <a:r>
              <a:rPr sz="1200" spc="-5" dirty="0">
                <a:latin typeface="Times New Roman"/>
                <a:cs typeface="Times New Roman"/>
              </a:rPr>
              <a:t>fine </a:t>
            </a:r>
            <a:r>
              <a:rPr sz="1200" dirty="0">
                <a:latin typeface="Times New Roman"/>
                <a:cs typeface="Times New Roman"/>
              </a:rPr>
              <a:t>ha </a:t>
            </a:r>
            <a:r>
              <a:rPr sz="1200" spc="-5" dirty="0">
                <a:latin typeface="Times New Roman"/>
                <a:cs typeface="Times New Roman"/>
              </a:rPr>
              <a:t>riservato ai </a:t>
            </a:r>
            <a:r>
              <a:rPr sz="1200" dirty="0">
                <a:latin typeface="Times New Roman"/>
                <a:cs typeface="Times New Roman"/>
              </a:rPr>
              <a:t>vostri </a:t>
            </a:r>
            <a:r>
              <a:rPr sz="1200" spc="-5" dirty="0">
                <a:latin typeface="Times New Roman"/>
                <a:cs typeface="Times New Roman"/>
              </a:rPr>
              <a:t>antenati ed ai </a:t>
            </a:r>
            <a:r>
              <a:rPr sz="1200" dirty="0">
                <a:latin typeface="Times New Roman"/>
                <a:cs typeface="Times New Roman"/>
              </a:rPr>
              <a:t>vostri  </a:t>
            </a:r>
            <a:r>
              <a:rPr sz="1200" spc="-5" dirty="0">
                <a:latin typeface="Times New Roman"/>
                <a:cs typeface="Times New Roman"/>
              </a:rPr>
              <a:t>predecessori.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635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3. La gravità universale</a:t>
            </a:r>
            <a:endParaRPr sz="1600">
              <a:latin typeface="Times New Roman"/>
              <a:cs typeface="Times New Roman"/>
            </a:endParaRPr>
          </a:p>
          <a:p>
            <a:pPr marL="63500" marR="55880">
              <a:lnSpc>
                <a:spcPct val="95600"/>
              </a:lnSpc>
              <a:spcBef>
                <a:spcPts val="139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(131.4) 12:3.1 </a:t>
            </a:r>
            <a:r>
              <a:rPr sz="1200" dirty="0">
                <a:latin typeface="Times New Roman"/>
                <a:cs typeface="Times New Roman"/>
              </a:rPr>
              <a:t>Tutte le </a:t>
            </a:r>
            <a:r>
              <a:rPr sz="1200" spc="-5" dirty="0">
                <a:latin typeface="Times New Roman"/>
                <a:cs typeface="Times New Roman"/>
              </a:rPr>
              <a:t>forme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forza-energia </a:t>
            </a:r>
            <a:r>
              <a:rPr sz="1200" dirty="0">
                <a:latin typeface="Times New Roman"/>
                <a:cs typeface="Times New Roman"/>
              </a:rPr>
              <a:t>— materiali, </a:t>
            </a:r>
            <a:r>
              <a:rPr sz="1200" spc="-5" dirty="0">
                <a:latin typeface="Times New Roman"/>
                <a:cs typeface="Times New Roman"/>
              </a:rPr>
              <a:t>mentali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spirituali </a:t>
            </a:r>
            <a:r>
              <a:rPr sz="1200" dirty="0">
                <a:latin typeface="Times New Roman"/>
                <a:cs typeface="Times New Roman"/>
              </a:rPr>
              <a:t>— sono </a:t>
            </a:r>
            <a:r>
              <a:rPr sz="1200" spc="-5" dirty="0">
                <a:latin typeface="Times New Roman"/>
                <a:cs typeface="Times New Roman"/>
              </a:rPr>
              <a:t>ugualmente </a:t>
            </a:r>
            <a:r>
              <a:rPr sz="1200" dirty="0">
                <a:latin typeface="Times New Roman"/>
                <a:cs typeface="Times New Roman"/>
              </a:rPr>
              <a:t>soggette a </a:t>
            </a:r>
            <a:r>
              <a:rPr sz="1200" spc="-5" dirty="0">
                <a:latin typeface="Times New Roman"/>
                <a:cs typeface="Times New Roman"/>
              </a:rPr>
              <a:t>quelle </a:t>
            </a:r>
            <a:r>
              <a:rPr sz="1200" dirty="0">
                <a:latin typeface="Times New Roman"/>
                <a:cs typeface="Times New Roman"/>
              </a:rPr>
              <a:t>attrazioni, a </a:t>
            </a:r>
            <a:r>
              <a:rPr sz="1200" spc="-5" dirty="0">
                <a:latin typeface="Times New Roman"/>
                <a:cs typeface="Times New Roman"/>
              </a:rPr>
              <a:t>quelle  presenze universali, che </a:t>
            </a:r>
            <a:r>
              <a:rPr sz="1200" dirty="0">
                <a:latin typeface="Times New Roman"/>
                <a:cs typeface="Times New Roman"/>
              </a:rPr>
              <a:t>noi </a:t>
            </a:r>
            <a:r>
              <a:rPr sz="1200" spc="-5" dirty="0">
                <a:latin typeface="Times New Roman"/>
                <a:cs typeface="Times New Roman"/>
              </a:rPr>
              <a:t>chiamiamo gravità. </a:t>
            </a:r>
            <a:r>
              <a:rPr sz="1200" dirty="0">
                <a:latin typeface="Times New Roman"/>
                <a:cs typeface="Times New Roman"/>
              </a:rPr>
              <a:t>Anche la </a:t>
            </a:r>
            <a:r>
              <a:rPr sz="1200" spc="-5" dirty="0">
                <a:latin typeface="Times New Roman"/>
                <a:cs typeface="Times New Roman"/>
              </a:rPr>
              <a:t>personalità </a:t>
            </a:r>
            <a:r>
              <a:rPr sz="1200" dirty="0">
                <a:latin typeface="Times New Roman"/>
                <a:cs typeface="Times New Roman"/>
              </a:rPr>
              <a:t>risponde </a:t>
            </a:r>
            <a:r>
              <a:rPr sz="1200" spc="-5" dirty="0">
                <a:latin typeface="Times New Roman"/>
                <a:cs typeface="Times New Roman"/>
              </a:rPr>
              <a:t>alla gravità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circuito </a:t>
            </a:r>
            <a:r>
              <a:rPr sz="1200" spc="-5" dirty="0">
                <a:latin typeface="Times New Roman"/>
                <a:cs typeface="Times New Roman"/>
              </a:rPr>
              <a:t>esclusivo del Padre; </a:t>
            </a:r>
            <a:r>
              <a:rPr sz="1200" dirty="0">
                <a:latin typeface="Times New Roman"/>
                <a:cs typeface="Times New Roman"/>
              </a:rPr>
              <a:t>ma  </a:t>
            </a:r>
            <a:r>
              <a:rPr sz="1200" spc="-5" dirty="0">
                <a:latin typeface="Times New Roman"/>
                <a:cs typeface="Times New Roman"/>
              </a:rPr>
              <a:t>sebbene questo circuito </a:t>
            </a:r>
            <a:r>
              <a:rPr sz="1200" dirty="0">
                <a:latin typeface="Times New Roman"/>
                <a:cs typeface="Times New Roman"/>
              </a:rPr>
              <a:t>sia </a:t>
            </a:r>
            <a:r>
              <a:rPr sz="1200" spc="-5" dirty="0">
                <a:latin typeface="Times New Roman"/>
                <a:cs typeface="Times New Roman"/>
              </a:rPr>
              <a:t>esclusivo del Padre, </a:t>
            </a:r>
            <a:r>
              <a:rPr sz="1200" dirty="0">
                <a:latin typeface="Times New Roman"/>
                <a:cs typeface="Times New Roman"/>
              </a:rPr>
              <a:t>egli non è </a:t>
            </a:r>
            <a:r>
              <a:rPr sz="1200" spc="-5" dirty="0">
                <a:latin typeface="Times New Roman"/>
                <a:cs typeface="Times New Roman"/>
              </a:rPr>
              <a:t>escluso dagli </a:t>
            </a:r>
            <a:r>
              <a:rPr sz="1200" dirty="0">
                <a:latin typeface="Times New Roman"/>
                <a:cs typeface="Times New Roman"/>
              </a:rPr>
              <a:t>altri </a:t>
            </a:r>
            <a:r>
              <a:rPr sz="1200" spc="-5" dirty="0">
                <a:latin typeface="Times New Roman"/>
                <a:cs typeface="Times New Roman"/>
              </a:rPr>
              <a:t>circuiti.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Padre Universale è infinito ed </a:t>
            </a:r>
            <a:r>
              <a:rPr sz="1200" spc="-5" dirty="0">
                <a:latin typeface="Times New Roman"/>
                <a:cs typeface="Times New Roman"/>
              </a:rPr>
              <a:t>opera </a:t>
            </a:r>
            <a:r>
              <a:rPr sz="1200" dirty="0">
                <a:latin typeface="Times New Roman"/>
                <a:cs typeface="Times New Roman"/>
              </a:rPr>
              <a:t>su tutti  e </a:t>
            </a:r>
            <a:r>
              <a:rPr sz="1200" spc="-5" dirty="0">
                <a:latin typeface="Times New Roman"/>
                <a:cs typeface="Times New Roman"/>
              </a:rPr>
              <a:t>quattro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circuiti </a:t>
            </a:r>
            <a:r>
              <a:rPr sz="1200" dirty="0">
                <a:latin typeface="Times New Roman"/>
                <a:cs typeface="Times New Roman"/>
              </a:rPr>
              <a:t>di gravità </a:t>
            </a:r>
            <a:r>
              <a:rPr sz="1200" spc="-5" dirty="0">
                <a:latin typeface="Times New Roman"/>
                <a:cs typeface="Times New Roman"/>
              </a:rPr>
              <a:t>assoluta dell’Universo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maestro: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150">
              <a:latin typeface="Times New Roman"/>
              <a:cs typeface="Times New Roman"/>
            </a:endParaRPr>
          </a:p>
          <a:p>
            <a:pPr marL="520700">
              <a:lnSpc>
                <a:spcPct val="1000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(131.5) 12:3.2 </a:t>
            </a:r>
            <a:r>
              <a:rPr sz="1200" dirty="0">
                <a:latin typeface="Times New Roman"/>
                <a:cs typeface="Times New Roman"/>
              </a:rPr>
              <a:t>1.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gravità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personalità del </a:t>
            </a:r>
            <a:r>
              <a:rPr sz="1200" dirty="0">
                <a:latin typeface="Times New Roman"/>
                <a:cs typeface="Times New Roman"/>
              </a:rPr>
              <a:t>Padre</a:t>
            </a:r>
            <a:r>
              <a:rPr sz="1200" spc="-1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Universale.</a:t>
            </a:r>
            <a:endParaRPr sz="1200">
              <a:latin typeface="Times New Roman"/>
              <a:cs typeface="Times New Roman"/>
            </a:endParaRPr>
          </a:p>
          <a:p>
            <a:pPr marL="520700">
              <a:lnSpc>
                <a:spcPct val="100000"/>
              </a:lnSpc>
              <a:spcBef>
                <a:spcPts val="133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(131.6) 12:3.3 </a:t>
            </a:r>
            <a:r>
              <a:rPr sz="1200" dirty="0">
                <a:latin typeface="Times New Roman"/>
                <a:cs typeface="Times New Roman"/>
              </a:rPr>
              <a:t>2.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gravità </a:t>
            </a:r>
            <a:r>
              <a:rPr sz="1200" dirty="0">
                <a:latin typeface="Times New Roman"/>
                <a:cs typeface="Times New Roman"/>
              </a:rPr>
              <a:t>spirituale </a:t>
            </a:r>
            <a:r>
              <a:rPr sz="1200" spc="-5" dirty="0">
                <a:latin typeface="Times New Roman"/>
                <a:cs typeface="Times New Roman"/>
              </a:rPr>
              <a:t>del Figlio</a:t>
            </a:r>
            <a:r>
              <a:rPr sz="1200" spc="-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Eterno.</a:t>
            </a:r>
            <a:endParaRPr sz="1200">
              <a:latin typeface="Times New Roman"/>
              <a:cs typeface="Times New Roman"/>
            </a:endParaRPr>
          </a:p>
          <a:p>
            <a:pPr marL="520700">
              <a:lnSpc>
                <a:spcPct val="100000"/>
              </a:lnSpc>
              <a:spcBef>
                <a:spcPts val="134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(131.7)  12:3.4  </a:t>
            </a:r>
            <a:r>
              <a:rPr sz="1200" dirty="0">
                <a:latin typeface="Times New Roman"/>
                <a:cs typeface="Times New Roman"/>
              </a:rPr>
              <a:t>3.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gravità mentale dell’Attore</a:t>
            </a:r>
            <a:r>
              <a:rPr sz="1200" spc="-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Congiunto.</a:t>
            </a:r>
            <a:endParaRPr sz="1200">
              <a:latin typeface="Times New Roman"/>
              <a:cs typeface="Times New Roman"/>
            </a:endParaRPr>
          </a:p>
          <a:p>
            <a:pPr marL="520700">
              <a:lnSpc>
                <a:spcPct val="100000"/>
              </a:lnSpc>
              <a:spcBef>
                <a:spcPts val="134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(131.8)  12:3.5  </a:t>
            </a:r>
            <a:r>
              <a:rPr sz="1200" dirty="0">
                <a:latin typeface="Times New Roman"/>
                <a:cs typeface="Times New Roman"/>
              </a:rPr>
              <a:t>4.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gravità </a:t>
            </a:r>
            <a:r>
              <a:rPr sz="1200" dirty="0">
                <a:latin typeface="Times New Roman"/>
                <a:cs typeface="Times New Roman"/>
              </a:rPr>
              <a:t>cosmica </a:t>
            </a:r>
            <a:r>
              <a:rPr sz="1200" spc="-5" dirty="0">
                <a:latin typeface="Times New Roman"/>
                <a:cs typeface="Times New Roman"/>
              </a:rPr>
              <a:t>dell’Isola del</a:t>
            </a:r>
            <a:r>
              <a:rPr sz="1200" spc="-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Paradiso.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230504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(131.9) 12:3.6 </a:t>
            </a:r>
            <a:r>
              <a:rPr sz="1200" spc="-5" dirty="0">
                <a:latin typeface="Times New Roman"/>
                <a:cs typeface="Times New Roman"/>
              </a:rPr>
              <a:t>Questi quattro circuiti </a:t>
            </a:r>
            <a:r>
              <a:rPr sz="1200" dirty="0">
                <a:latin typeface="Times New Roman"/>
                <a:cs typeface="Times New Roman"/>
              </a:rPr>
              <a:t>non sono </a:t>
            </a:r>
            <a:r>
              <a:rPr sz="1200" spc="-5" dirty="0">
                <a:latin typeface="Times New Roman"/>
                <a:cs typeface="Times New Roman"/>
              </a:rPr>
              <a:t>collegati </a:t>
            </a:r>
            <a:r>
              <a:rPr sz="1200" dirty="0">
                <a:latin typeface="Times New Roman"/>
                <a:cs typeface="Times New Roman"/>
              </a:rPr>
              <a:t>al </a:t>
            </a:r>
            <a:r>
              <a:rPr sz="1200" spc="-5" dirty="0">
                <a:latin typeface="Times New Roman"/>
                <a:cs typeface="Times New Roman"/>
              </a:rPr>
              <a:t>centro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forza del </a:t>
            </a:r>
            <a:r>
              <a:rPr sz="1200" dirty="0">
                <a:latin typeface="Times New Roman"/>
                <a:cs typeface="Times New Roman"/>
              </a:rPr>
              <a:t>Paradiso </a:t>
            </a:r>
            <a:r>
              <a:rPr sz="1200" spc="-5" dirty="0">
                <a:latin typeface="Times New Roman"/>
                <a:cs typeface="Times New Roman"/>
              </a:rPr>
              <a:t>inferiore; essi </a:t>
            </a:r>
            <a:r>
              <a:rPr sz="1200" dirty="0">
                <a:latin typeface="Times New Roman"/>
                <a:cs typeface="Times New Roman"/>
              </a:rPr>
              <a:t>non sono né </a:t>
            </a:r>
            <a:r>
              <a:rPr sz="1200" spc="-5" dirty="0">
                <a:latin typeface="Times New Roman"/>
                <a:cs typeface="Times New Roman"/>
              </a:rPr>
              <a:t>circuiti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forza, </a:t>
            </a:r>
            <a:r>
              <a:rPr sz="1200" dirty="0">
                <a:latin typeface="Times New Roman"/>
                <a:cs typeface="Times New Roman"/>
              </a:rPr>
              <a:t>né  </a:t>
            </a:r>
            <a:r>
              <a:rPr sz="1200" spc="-5" dirty="0">
                <a:latin typeface="Times New Roman"/>
                <a:cs typeface="Times New Roman"/>
              </a:rPr>
              <a:t>d’energia, </a:t>
            </a:r>
            <a:r>
              <a:rPr sz="1200" dirty="0">
                <a:latin typeface="Times New Roman"/>
                <a:cs typeface="Times New Roman"/>
              </a:rPr>
              <a:t>né di </a:t>
            </a:r>
            <a:r>
              <a:rPr sz="1200" spc="-5" dirty="0">
                <a:latin typeface="Times New Roman"/>
                <a:cs typeface="Times New Roman"/>
              </a:rPr>
              <a:t>potere.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circuiti assoluti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i="1" spc="-5" dirty="0">
                <a:latin typeface="Times New Roman"/>
                <a:cs typeface="Times New Roman"/>
              </a:rPr>
              <a:t>presenza </a:t>
            </a:r>
            <a:r>
              <a:rPr sz="1200" spc="-5" dirty="0">
                <a:latin typeface="Times New Roman"/>
                <a:cs typeface="Times New Roman"/>
              </a:rPr>
              <a:t>e, </a:t>
            </a:r>
            <a:r>
              <a:rPr sz="1200" dirty="0">
                <a:latin typeface="Times New Roman"/>
                <a:cs typeface="Times New Roman"/>
              </a:rPr>
              <a:t>come Dio, sono </a:t>
            </a:r>
            <a:r>
              <a:rPr sz="1200" spc="-5" dirty="0">
                <a:latin typeface="Times New Roman"/>
                <a:cs typeface="Times New Roman"/>
              </a:rPr>
              <a:t>indipendenti dal tempo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dallo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spazio.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23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4858"/>
            <a:ext cx="8228330" cy="413702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88900">
              <a:lnSpc>
                <a:spcPct val="100000"/>
              </a:lnSpc>
              <a:spcBef>
                <a:spcPts val="95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VI. Energia ed</a:t>
            </a:r>
            <a:r>
              <a:rPr sz="1600" b="1" spc="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archetipi</a:t>
            </a:r>
            <a:endParaRPr sz="1600">
              <a:latin typeface="Times New Roman"/>
              <a:cs typeface="Times New Roman"/>
            </a:endParaRPr>
          </a:p>
          <a:p>
            <a:pPr marL="88900" marR="307975">
              <a:lnSpc>
                <a:spcPts val="1380"/>
              </a:lnSpc>
              <a:spcBef>
                <a:spcPts val="1410"/>
              </a:spcBef>
            </a:pPr>
            <a:r>
              <a:rPr sz="1200" baseline="38194" dirty="0">
                <a:latin typeface="Times New Roman"/>
                <a:cs typeface="Times New Roman"/>
              </a:rPr>
              <a:t>(9.3) </a:t>
            </a:r>
            <a:r>
              <a:rPr sz="1200" spc="-7" baseline="38194" dirty="0">
                <a:latin typeface="Times New Roman"/>
                <a:cs typeface="Times New Roman"/>
              </a:rPr>
              <a:t>0:6.1 </a:t>
            </a:r>
            <a:r>
              <a:rPr sz="1200" dirty="0">
                <a:latin typeface="Times New Roman"/>
                <a:cs typeface="Times New Roman"/>
              </a:rPr>
              <a:t>Tutto </a:t>
            </a:r>
            <a:r>
              <a:rPr sz="1200" spc="-5" dirty="0">
                <a:latin typeface="Times New Roman"/>
                <a:cs typeface="Times New Roman"/>
              </a:rPr>
              <a:t>ciò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risponde al circuito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personalità del Padre </a:t>
            </a:r>
            <a:r>
              <a:rPr sz="1200" dirty="0">
                <a:latin typeface="Times New Roman"/>
                <a:cs typeface="Times New Roman"/>
              </a:rPr>
              <a:t>noi lo </a:t>
            </a:r>
            <a:r>
              <a:rPr sz="1200" spc="-5" dirty="0">
                <a:latin typeface="Times New Roman"/>
                <a:cs typeface="Times New Roman"/>
              </a:rPr>
              <a:t>chiamiamo personale. </a:t>
            </a:r>
            <a:r>
              <a:rPr sz="1200" dirty="0">
                <a:latin typeface="Times New Roman"/>
                <a:cs typeface="Times New Roman"/>
              </a:rPr>
              <a:t>Tutto ciò che </a:t>
            </a:r>
            <a:r>
              <a:rPr sz="1200" spc="-5" dirty="0">
                <a:latin typeface="Times New Roman"/>
                <a:cs typeface="Times New Roman"/>
              </a:rPr>
              <a:t>risponde al </a:t>
            </a:r>
            <a:r>
              <a:rPr sz="1200" dirty="0">
                <a:latin typeface="Times New Roman"/>
                <a:cs typeface="Times New Roman"/>
              </a:rPr>
              <a:t>circuito  </a:t>
            </a:r>
            <a:r>
              <a:rPr sz="1200" spc="-5" dirty="0">
                <a:latin typeface="Times New Roman"/>
                <a:cs typeface="Times New Roman"/>
              </a:rPr>
              <a:t>spirituale del Figlio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chiamiamo spirito. </a:t>
            </a:r>
            <a:r>
              <a:rPr sz="1200" dirty="0">
                <a:latin typeface="Times New Roman"/>
                <a:cs typeface="Times New Roman"/>
              </a:rPr>
              <a:t>Tutto </a:t>
            </a:r>
            <a:r>
              <a:rPr sz="1200" spc="-5" dirty="0">
                <a:latin typeface="Times New Roman"/>
                <a:cs typeface="Times New Roman"/>
              </a:rPr>
              <a:t>ciò che risponde al circuito mentale dell’Attore Congiunto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chiamiamo </a:t>
            </a:r>
            <a:r>
              <a:rPr sz="1200" spc="5" dirty="0">
                <a:latin typeface="Times New Roman"/>
                <a:cs typeface="Times New Roman"/>
              </a:rPr>
              <a:t>mente;  </a:t>
            </a:r>
            <a:r>
              <a:rPr sz="1200" dirty="0">
                <a:latin typeface="Times New Roman"/>
                <a:cs typeface="Times New Roman"/>
              </a:rPr>
              <a:t>mente </a:t>
            </a:r>
            <a:r>
              <a:rPr sz="1200" spc="-5" dirty="0">
                <a:latin typeface="Times New Roman"/>
                <a:cs typeface="Times New Roman"/>
              </a:rPr>
              <a:t>come attributo </a:t>
            </a:r>
            <a:r>
              <a:rPr sz="1200" dirty="0">
                <a:latin typeface="Times New Roman"/>
                <a:cs typeface="Times New Roman"/>
              </a:rPr>
              <a:t>dello Spirito </a:t>
            </a:r>
            <a:r>
              <a:rPr sz="1200" spc="-5" dirty="0">
                <a:latin typeface="Times New Roman"/>
                <a:cs typeface="Times New Roman"/>
              </a:rPr>
              <a:t>Infinito </a:t>
            </a:r>
            <a:r>
              <a:rPr sz="1200" dirty="0">
                <a:latin typeface="Times New Roman"/>
                <a:cs typeface="Times New Roman"/>
              </a:rPr>
              <a:t>— mente in tutte le </a:t>
            </a:r>
            <a:r>
              <a:rPr sz="1200" spc="-5" dirty="0">
                <a:latin typeface="Times New Roman"/>
                <a:cs typeface="Times New Roman"/>
              </a:rPr>
              <a:t>sue fasi. </a:t>
            </a:r>
            <a:r>
              <a:rPr sz="1200" dirty="0">
                <a:latin typeface="Times New Roman"/>
                <a:cs typeface="Times New Roman"/>
              </a:rPr>
              <a:t>Tutto ciò </a:t>
            </a:r>
            <a:r>
              <a:rPr sz="1200" spc="-5" dirty="0">
                <a:latin typeface="Times New Roman"/>
                <a:cs typeface="Times New Roman"/>
              </a:rPr>
              <a:t>che risponde al </a:t>
            </a:r>
            <a:r>
              <a:rPr sz="1200" dirty="0">
                <a:latin typeface="Times New Roman"/>
                <a:cs typeface="Times New Roman"/>
              </a:rPr>
              <a:t>circuito di </a:t>
            </a:r>
            <a:r>
              <a:rPr sz="1200" spc="-5" dirty="0">
                <a:latin typeface="Times New Roman"/>
                <a:cs typeface="Times New Roman"/>
              </a:rPr>
              <a:t>gravità materiale  incentrato </a:t>
            </a:r>
            <a:r>
              <a:rPr sz="1200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Paradiso inferiore,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chiamiamo materia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energia-materia </a:t>
            </a:r>
            <a:r>
              <a:rPr sz="1200" spc="5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tutti i </a:t>
            </a:r>
            <a:r>
              <a:rPr sz="1200" spc="-5" dirty="0">
                <a:latin typeface="Times New Roman"/>
                <a:cs typeface="Times New Roman"/>
              </a:rPr>
              <a:t>suoi stati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metamorfici.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81280">
              <a:lnSpc>
                <a:spcPts val="1380"/>
              </a:lnSpc>
              <a:spcBef>
                <a:spcPts val="5"/>
              </a:spcBef>
            </a:pPr>
            <a:r>
              <a:rPr sz="1200" baseline="38194" dirty="0">
                <a:latin typeface="Times New Roman"/>
                <a:cs typeface="Times New Roman"/>
              </a:rPr>
              <a:t>(9.4) </a:t>
            </a:r>
            <a:r>
              <a:rPr sz="1200" spc="-7" baseline="38194" dirty="0">
                <a:latin typeface="Times New Roman"/>
                <a:cs typeface="Times New Roman"/>
              </a:rPr>
              <a:t>0:6.2 </a:t>
            </a:r>
            <a:r>
              <a:rPr sz="1200" spc="-5" dirty="0">
                <a:latin typeface="Times New Roman"/>
                <a:cs typeface="Times New Roman"/>
              </a:rPr>
              <a:t>ENERGIA </a:t>
            </a:r>
            <a:r>
              <a:rPr sz="1200" dirty="0">
                <a:latin typeface="Times New Roman"/>
                <a:cs typeface="Times New Roman"/>
              </a:rPr>
              <a:t>è un termine </a:t>
            </a:r>
            <a:r>
              <a:rPr sz="1200" spc="-5" dirty="0">
                <a:latin typeface="Times New Roman"/>
                <a:cs typeface="Times New Roman"/>
              </a:rPr>
              <a:t>onnicomprensivo che </a:t>
            </a:r>
            <a:r>
              <a:rPr sz="1200" dirty="0">
                <a:latin typeface="Times New Roman"/>
                <a:cs typeface="Times New Roman"/>
              </a:rPr>
              <a:t>noi </a:t>
            </a:r>
            <a:r>
              <a:rPr sz="1200" spc="-5" dirty="0">
                <a:latin typeface="Times New Roman"/>
                <a:cs typeface="Times New Roman"/>
              </a:rPr>
              <a:t>applichiamo </a:t>
            </a:r>
            <a:r>
              <a:rPr sz="1200" dirty="0">
                <a:latin typeface="Times New Roman"/>
                <a:cs typeface="Times New Roman"/>
              </a:rPr>
              <a:t>ai </a:t>
            </a:r>
            <a:r>
              <a:rPr sz="1200" spc="-5" dirty="0">
                <a:latin typeface="Times New Roman"/>
                <a:cs typeface="Times New Roman"/>
              </a:rPr>
              <a:t>regni </a:t>
            </a:r>
            <a:r>
              <a:rPr sz="1200" dirty="0">
                <a:latin typeface="Times New Roman"/>
                <a:cs typeface="Times New Roman"/>
              </a:rPr>
              <a:t>spirituale, </a:t>
            </a:r>
            <a:r>
              <a:rPr sz="1200" spc="-5" dirty="0">
                <a:latin typeface="Times New Roman"/>
                <a:cs typeface="Times New Roman"/>
              </a:rPr>
              <a:t>mentale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materiale. </a:t>
            </a:r>
            <a:r>
              <a:rPr sz="1200" i="1" spc="-5" dirty="0">
                <a:latin typeface="Times New Roman"/>
                <a:cs typeface="Times New Roman"/>
              </a:rPr>
              <a:t>Forza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altrettanto  </a:t>
            </a:r>
            <a:r>
              <a:rPr sz="1200" dirty="0">
                <a:latin typeface="Times New Roman"/>
                <a:cs typeface="Times New Roman"/>
              </a:rPr>
              <a:t>usato in </a:t>
            </a:r>
            <a:r>
              <a:rPr sz="1200" spc="-5" dirty="0">
                <a:latin typeface="Times New Roman"/>
                <a:cs typeface="Times New Roman"/>
              </a:rPr>
              <a:t>senso </a:t>
            </a:r>
            <a:r>
              <a:rPr sz="1200" dirty="0">
                <a:latin typeface="Times New Roman"/>
                <a:cs typeface="Times New Roman"/>
              </a:rPr>
              <a:t>lato. </a:t>
            </a:r>
            <a:r>
              <a:rPr sz="1200" spc="-5" dirty="0">
                <a:latin typeface="Times New Roman"/>
                <a:cs typeface="Times New Roman"/>
              </a:rPr>
              <a:t>Potere </a:t>
            </a:r>
            <a:r>
              <a:rPr sz="1200" dirty="0">
                <a:latin typeface="Times New Roman"/>
                <a:cs typeface="Times New Roman"/>
              </a:rPr>
              <a:t>è di solito </a:t>
            </a:r>
            <a:r>
              <a:rPr sz="1200" spc="-5" dirty="0">
                <a:latin typeface="Times New Roman"/>
                <a:cs typeface="Times New Roman"/>
              </a:rPr>
              <a:t>limitato </a:t>
            </a:r>
            <a:r>
              <a:rPr sz="1200" dirty="0">
                <a:latin typeface="Times New Roman"/>
                <a:cs typeface="Times New Roman"/>
              </a:rPr>
              <a:t>alla </a:t>
            </a:r>
            <a:r>
              <a:rPr sz="1200" spc="-5" dirty="0">
                <a:latin typeface="Times New Roman"/>
                <a:cs typeface="Times New Roman"/>
              </a:rPr>
              <a:t>designazione del </a:t>
            </a:r>
            <a:r>
              <a:rPr sz="1200" dirty="0">
                <a:latin typeface="Times New Roman"/>
                <a:cs typeface="Times New Roman"/>
              </a:rPr>
              <a:t>livello elettronico </a:t>
            </a:r>
            <a:r>
              <a:rPr sz="1200" spc="-5" dirty="0">
                <a:latin typeface="Times New Roman"/>
                <a:cs typeface="Times New Roman"/>
              </a:rPr>
              <a:t>della materia </a:t>
            </a:r>
            <a:r>
              <a:rPr sz="1200" dirty="0">
                <a:latin typeface="Times New Roman"/>
                <a:cs typeface="Times New Roman"/>
              </a:rPr>
              <a:t>fisica o </a:t>
            </a:r>
            <a:r>
              <a:rPr sz="1200" spc="-5" dirty="0">
                <a:latin typeface="Times New Roman"/>
                <a:cs typeface="Times New Roman"/>
              </a:rPr>
              <a:t>materia che </a:t>
            </a:r>
            <a:r>
              <a:rPr sz="1200" dirty="0">
                <a:latin typeface="Times New Roman"/>
                <a:cs typeface="Times New Roman"/>
              </a:rPr>
              <a:t>risponde </a:t>
            </a:r>
            <a:r>
              <a:rPr sz="1200" spc="-5" dirty="0">
                <a:latin typeface="Times New Roman"/>
                <a:cs typeface="Times New Roman"/>
              </a:rPr>
              <a:t>alla  gravità lineare nel grande Universo. </a:t>
            </a:r>
            <a:r>
              <a:rPr sz="1200" i="1" spc="-5" dirty="0">
                <a:latin typeface="Times New Roman"/>
                <a:cs typeface="Times New Roman"/>
              </a:rPr>
              <a:t>Potere </a:t>
            </a:r>
            <a:r>
              <a:rPr sz="1200" dirty="0">
                <a:latin typeface="Times New Roman"/>
                <a:cs typeface="Times New Roman"/>
              </a:rPr>
              <a:t>è anche </a:t>
            </a:r>
            <a:r>
              <a:rPr sz="1200" spc="-5" dirty="0">
                <a:latin typeface="Times New Roman"/>
                <a:cs typeface="Times New Roman"/>
              </a:rPr>
              <a:t>impiegato </a:t>
            </a:r>
            <a:r>
              <a:rPr sz="1200" dirty="0">
                <a:latin typeface="Times New Roman"/>
                <a:cs typeface="Times New Roman"/>
              </a:rPr>
              <a:t>per indicare </a:t>
            </a:r>
            <a:r>
              <a:rPr sz="1200" spc="-5" dirty="0">
                <a:latin typeface="Times New Roman"/>
                <a:cs typeface="Times New Roman"/>
              </a:rPr>
              <a:t>sovranità. Noi </a:t>
            </a:r>
            <a:r>
              <a:rPr sz="1200" dirty="0">
                <a:latin typeface="Times New Roman"/>
                <a:cs typeface="Times New Roman"/>
              </a:rPr>
              <a:t>non possiamo </a:t>
            </a:r>
            <a:r>
              <a:rPr sz="1200" spc="-5" dirty="0">
                <a:latin typeface="Times New Roman"/>
                <a:cs typeface="Times New Roman"/>
              </a:rPr>
              <a:t>conformarci </a:t>
            </a:r>
            <a:r>
              <a:rPr sz="1200" dirty="0">
                <a:latin typeface="Times New Roman"/>
                <a:cs typeface="Times New Roman"/>
              </a:rPr>
              <a:t>alle vostre  definizioni </a:t>
            </a:r>
            <a:r>
              <a:rPr sz="1200" spc="-5" dirty="0">
                <a:latin typeface="Times New Roman"/>
                <a:cs typeface="Times New Roman"/>
              </a:rPr>
              <a:t>generalmente accettate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forza, </a:t>
            </a:r>
            <a:r>
              <a:rPr sz="1200" dirty="0">
                <a:latin typeface="Times New Roman"/>
                <a:cs typeface="Times New Roman"/>
              </a:rPr>
              <a:t>energia e </a:t>
            </a:r>
            <a:r>
              <a:rPr sz="1200" spc="-5" dirty="0">
                <a:latin typeface="Times New Roman"/>
                <a:cs typeface="Times New Roman"/>
              </a:rPr>
              <a:t>potere. </a:t>
            </a:r>
            <a:r>
              <a:rPr sz="1200" dirty="0">
                <a:latin typeface="Times New Roman"/>
                <a:cs typeface="Times New Roman"/>
              </a:rPr>
              <a:t>C’è una tale povertà di </a:t>
            </a:r>
            <a:r>
              <a:rPr sz="1200" spc="-5" dirty="0">
                <a:latin typeface="Times New Roman"/>
                <a:cs typeface="Times New Roman"/>
              </a:rPr>
              <a:t>linguaggio </a:t>
            </a:r>
            <a:r>
              <a:rPr sz="1200" dirty="0">
                <a:latin typeface="Times New Roman"/>
                <a:cs typeface="Times New Roman"/>
              </a:rPr>
              <a:t>che dobbiamo </a:t>
            </a:r>
            <a:r>
              <a:rPr sz="1200" spc="-5" dirty="0">
                <a:latin typeface="Times New Roman"/>
                <a:cs typeface="Times New Roman"/>
              </a:rPr>
              <a:t>attribuire </a:t>
            </a:r>
            <a:r>
              <a:rPr sz="1200" dirty="0">
                <a:latin typeface="Times New Roman"/>
                <a:cs typeface="Times New Roman"/>
              </a:rPr>
              <a:t>molteplici  </a:t>
            </a:r>
            <a:r>
              <a:rPr sz="1200" spc="-5" dirty="0">
                <a:latin typeface="Times New Roman"/>
                <a:cs typeface="Times New Roman"/>
              </a:rPr>
              <a:t>significati </a:t>
            </a:r>
            <a:r>
              <a:rPr sz="1200" dirty="0">
                <a:latin typeface="Times New Roman"/>
                <a:cs typeface="Times New Roman"/>
              </a:rPr>
              <a:t>a questi</a:t>
            </a:r>
            <a:r>
              <a:rPr sz="1200" spc="-5" dirty="0">
                <a:latin typeface="Times New Roman"/>
                <a:cs typeface="Times New Roman"/>
              </a:rPr>
              <a:t> termini.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88900">
              <a:lnSpc>
                <a:spcPct val="100000"/>
              </a:lnSpc>
              <a:spcBef>
                <a:spcPts val="5"/>
              </a:spcBef>
            </a:pPr>
            <a:r>
              <a:rPr sz="1200" baseline="38194" dirty="0">
                <a:latin typeface="Times New Roman"/>
                <a:cs typeface="Times New Roman"/>
              </a:rPr>
              <a:t>(9.5) </a:t>
            </a:r>
            <a:r>
              <a:rPr sz="1200" spc="-7" baseline="38194" dirty="0">
                <a:latin typeface="Times New Roman"/>
                <a:cs typeface="Times New Roman"/>
              </a:rPr>
              <a:t>0:6.3 </a:t>
            </a:r>
            <a:r>
              <a:rPr sz="1200" i="1" spc="-5" dirty="0">
                <a:latin typeface="Times New Roman"/>
                <a:cs typeface="Times New Roman"/>
              </a:rPr>
              <a:t>Energia fisica </a:t>
            </a:r>
            <a:r>
              <a:rPr sz="1200" dirty="0">
                <a:latin typeface="Times New Roman"/>
                <a:cs typeface="Times New Roman"/>
              </a:rPr>
              <a:t>è un </a:t>
            </a:r>
            <a:r>
              <a:rPr sz="1200" spc="-5" dirty="0">
                <a:latin typeface="Times New Roman"/>
                <a:cs typeface="Times New Roman"/>
              </a:rPr>
              <a:t>termine che </a:t>
            </a:r>
            <a:r>
              <a:rPr sz="1200" dirty="0">
                <a:latin typeface="Times New Roman"/>
                <a:cs typeface="Times New Roman"/>
              </a:rPr>
              <a:t>denota tutte le </a:t>
            </a:r>
            <a:r>
              <a:rPr sz="1200" spc="-5" dirty="0">
                <a:latin typeface="Times New Roman"/>
                <a:cs typeface="Times New Roman"/>
              </a:rPr>
              <a:t>fasi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forme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movimento, dell’azione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potenziale </a:t>
            </a:r>
            <a:r>
              <a:rPr sz="1200" spc="-5" dirty="0">
                <a:latin typeface="Times New Roman"/>
                <a:cs typeface="Times New Roman"/>
              </a:rPr>
              <a:t>dei</a:t>
            </a:r>
            <a:r>
              <a:rPr sz="1200" spc="-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fenomeni.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719455">
              <a:lnSpc>
                <a:spcPts val="1380"/>
              </a:lnSpc>
            </a:pPr>
            <a:r>
              <a:rPr sz="1200" baseline="38194" dirty="0">
                <a:latin typeface="Times New Roman"/>
                <a:cs typeface="Times New Roman"/>
              </a:rPr>
              <a:t>(9.6) </a:t>
            </a:r>
            <a:r>
              <a:rPr sz="1200" spc="-7" baseline="38194" dirty="0">
                <a:latin typeface="Times New Roman"/>
                <a:cs typeface="Times New Roman"/>
              </a:rPr>
              <a:t>0:6.4 </a:t>
            </a:r>
            <a:r>
              <a:rPr sz="1200" spc="-5" dirty="0">
                <a:latin typeface="Times New Roman"/>
                <a:cs typeface="Times New Roman"/>
              </a:rPr>
              <a:t>Trattando delle manifestazioni dell’energia fisica, </a:t>
            </a:r>
            <a:r>
              <a:rPr sz="1200" dirty="0">
                <a:latin typeface="Times New Roman"/>
                <a:cs typeface="Times New Roman"/>
              </a:rPr>
              <a:t>noi </a:t>
            </a:r>
            <a:r>
              <a:rPr sz="1200" spc="-5" dirty="0">
                <a:latin typeface="Times New Roman"/>
                <a:cs typeface="Times New Roman"/>
              </a:rPr>
              <a:t>impieghiamo generalmente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termini forza cosmica, energia  emergente </a:t>
            </a:r>
            <a:r>
              <a:rPr sz="1200" dirty="0">
                <a:latin typeface="Times New Roman"/>
                <a:cs typeface="Times New Roman"/>
              </a:rPr>
              <a:t>e potere d’Universo. </a:t>
            </a:r>
            <a:r>
              <a:rPr sz="1200" spc="-5" dirty="0">
                <a:latin typeface="Times New Roman"/>
                <a:cs typeface="Times New Roman"/>
              </a:rPr>
              <a:t>Questi </a:t>
            </a:r>
            <a:r>
              <a:rPr sz="1200" dirty="0">
                <a:latin typeface="Times New Roman"/>
                <a:cs typeface="Times New Roman"/>
              </a:rPr>
              <a:t>sono spesso </a:t>
            </a:r>
            <a:r>
              <a:rPr sz="1200" spc="-5" dirty="0">
                <a:latin typeface="Times New Roman"/>
                <a:cs typeface="Times New Roman"/>
              </a:rPr>
              <a:t>utilizzati nel </a:t>
            </a:r>
            <a:r>
              <a:rPr sz="1200" dirty="0">
                <a:latin typeface="Times New Roman"/>
                <a:cs typeface="Times New Roman"/>
              </a:rPr>
              <a:t>modo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seguente: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546100" marR="1189355">
              <a:lnSpc>
                <a:spcPts val="1380"/>
              </a:lnSpc>
            </a:pPr>
            <a:r>
              <a:rPr sz="1200" baseline="38194" dirty="0">
                <a:latin typeface="Times New Roman"/>
                <a:cs typeface="Times New Roman"/>
              </a:rPr>
              <a:t>(9.7) </a:t>
            </a:r>
            <a:r>
              <a:rPr sz="1200" spc="-7" baseline="38194" dirty="0">
                <a:latin typeface="Times New Roman"/>
                <a:cs typeface="Times New Roman"/>
              </a:rPr>
              <a:t>0:6.5 </a:t>
            </a:r>
            <a:r>
              <a:rPr sz="1200" dirty="0">
                <a:latin typeface="Times New Roman"/>
                <a:cs typeface="Times New Roman"/>
              </a:rPr>
              <a:t>1.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i="1" spc="-5" dirty="0">
                <a:latin typeface="Times New Roman"/>
                <a:cs typeface="Times New Roman"/>
              </a:rPr>
              <a:t>forza cosmica </a:t>
            </a:r>
            <a:r>
              <a:rPr sz="1200" spc="-5" dirty="0">
                <a:latin typeface="Times New Roman"/>
                <a:cs typeface="Times New Roman"/>
              </a:rPr>
              <a:t>abbraccia </a:t>
            </a:r>
            <a:r>
              <a:rPr sz="1200" dirty="0">
                <a:latin typeface="Times New Roman"/>
                <a:cs typeface="Times New Roman"/>
              </a:rPr>
              <a:t>tutte le </a:t>
            </a:r>
            <a:r>
              <a:rPr sz="1200" spc="-5" dirty="0">
                <a:latin typeface="Times New Roman"/>
                <a:cs typeface="Times New Roman"/>
              </a:rPr>
              <a:t>energie derivanti dall’Assoluto Non Qualificato, </a:t>
            </a:r>
            <a:r>
              <a:rPr sz="1200" dirty="0">
                <a:latin typeface="Times New Roman"/>
                <a:cs typeface="Times New Roman"/>
              </a:rPr>
              <a:t>ma che non  rispondono </a:t>
            </a:r>
            <a:r>
              <a:rPr sz="1200" spc="-5" dirty="0">
                <a:latin typeface="Times New Roman"/>
                <a:cs typeface="Times New Roman"/>
              </a:rPr>
              <a:t>ancora alla gravità del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Paradiso.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546100" marR="1245870">
              <a:lnSpc>
                <a:spcPts val="1380"/>
              </a:lnSpc>
            </a:pPr>
            <a:r>
              <a:rPr sz="1200" baseline="38194" dirty="0">
                <a:latin typeface="Times New Roman"/>
                <a:cs typeface="Times New Roman"/>
              </a:rPr>
              <a:t>(9.8) </a:t>
            </a:r>
            <a:r>
              <a:rPr sz="1200" spc="-7" baseline="38194" dirty="0">
                <a:latin typeface="Times New Roman"/>
                <a:cs typeface="Times New Roman"/>
              </a:rPr>
              <a:t>0:6.6 </a:t>
            </a:r>
            <a:r>
              <a:rPr sz="1200" dirty="0">
                <a:latin typeface="Times New Roman"/>
                <a:cs typeface="Times New Roman"/>
              </a:rPr>
              <a:t>2. </a:t>
            </a:r>
            <a:r>
              <a:rPr sz="1200" spc="-5" dirty="0">
                <a:latin typeface="Times New Roman"/>
                <a:cs typeface="Times New Roman"/>
              </a:rPr>
              <a:t>L’</a:t>
            </a:r>
            <a:r>
              <a:rPr sz="1200" i="1" spc="-5" dirty="0">
                <a:latin typeface="Times New Roman"/>
                <a:cs typeface="Times New Roman"/>
              </a:rPr>
              <a:t>energia </a:t>
            </a:r>
            <a:r>
              <a:rPr sz="1200" i="1" dirty="0">
                <a:latin typeface="Times New Roman"/>
                <a:cs typeface="Times New Roman"/>
              </a:rPr>
              <a:t>emergente </a:t>
            </a:r>
            <a:r>
              <a:rPr sz="1200" spc="-5" dirty="0">
                <a:latin typeface="Times New Roman"/>
                <a:cs typeface="Times New Roman"/>
              </a:rPr>
              <a:t>abbraccia </a:t>
            </a:r>
            <a:r>
              <a:rPr sz="1200" dirty="0">
                <a:latin typeface="Times New Roman"/>
                <a:cs typeface="Times New Roman"/>
              </a:rPr>
              <a:t>le energie </a:t>
            </a:r>
            <a:r>
              <a:rPr sz="1200" spc="-5" dirty="0">
                <a:latin typeface="Times New Roman"/>
                <a:cs typeface="Times New Roman"/>
              </a:rPr>
              <a:t>che rispondono alla </a:t>
            </a:r>
            <a:r>
              <a:rPr sz="1200" dirty="0">
                <a:latin typeface="Times New Roman"/>
                <a:cs typeface="Times New Roman"/>
              </a:rPr>
              <a:t>gravità </a:t>
            </a:r>
            <a:r>
              <a:rPr sz="1200" spc="-5" dirty="0">
                <a:latin typeface="Times New Roman"/>
                <a:cs typeface="Times New Roman"/>
              </a:rPr>
              <a:t>del Paradiso, </a:t>
            </a:r>
            <a:r>
              <a:rPr sz="1200" dirty="0">
                <a:latin typeface="Times New Roman"/>
                <a:cs typeface="Times New Roman"/>
              </a:rPr>
              <a:t>ma che non  rispondono </a:t>
            </a:r>
            <a:r>
              <a:rPr sz="1200" spc="-5" dirty="0">
                <a:latin typeface="Times New Roman"/>
                <a:cs typeface="Times New Roman"/>
              </a:rPr>
              <a:t>ancora alla gravità locale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lineare. Questo </a:t>
            </a:r>
            <a:r>
              <a:rPr sz="1200" dirty="0">
                <a:latin typeface="Times New Roman"/>
                <a:cs typeface="Times New Roman"/>
              </a:rPr>
              <a:t>è il </a:t>
            </a:r>
            <a:r>
              <a:rPr sz="1200" spc="-5" dirty="0">
                <a:latin typeface="Times New Roman"/>
                <a:cs typeface="Times New Roman"/>
              </a:rPr>
              <a:t>livello preelettronico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dell’energia-materia.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23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230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60384" cy="406971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63500" marR="5588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(132.1) 12:3.7 </a:t>
            </a:r>
            <a:r>
              <a:rPr sz="1200" spc="-5" dirty="0">
                <a:latin typeface="Times New Roman"/>
                <a:cs typeface="Times New Roman"/>
              </a:rPr>
              <a:t>A questo </a:t>
            </a:r>
            <a:r>
              <a:rPr sz="1200" dirty="0">
                <a:latin typeface="Times New Roman"/>
                <a:cs typeface="Times New Roman"/>
              </a:rPr>
              <a:t>proposito è </a:t>
            </a:r>
            <a:r>
              <a:rPr sz="1200" spc="-5" dirty="0">
                <a:latin typeface="Times New Roman"/>
                <a:cs typeface="Times New Roman"/>
              </a:rPr>
              <a:t>interessante registrare alcune </a:t>
            </a:r>
            <a:r>
              <a:rPr sz="1200" dirty="0">
                <a:latin typeface="Times New Roman"/>
                <a:cs typeface="Times New Roman"/>
              </a:rPr>
              <a:t>osservazioni </a:t>
            </a:r>
            <a:r>
              <a:rPr sz="1200" spc="-5" dirty="0">
                <a:latin typeface="Times New Roman"/>
                <a:cs typeface="Times New Roman"/>
              </a:rPr>
              <a:t>fatte su Uversa nel </a:t>
            </a:r>
            <a:r>
              <a:rPr sz="1200" dirty="0">
                <a:latin typeface="Times New Roman"/>
                <a:cs typeface="Times New Roman"/>
              </a:rPr>
              <a:t>corso </a:t>
            </a:r>
            <a:r>
              <a:rPr sz="1200" spc="-5" dirty="0">
                <a:latin typeface="Times New Roman"/>
                <a:cs typeface="Times New Roman"/>
              </a:rPr>
              <a:t>dei recenti millenni </a:t>
            </a:r>
            <a:r>
              <a:rPr sz="1200" dirty="0">
                <a:latin typeface="Times New Roman"/>
                <a:cs typeface="Times New Roman"/>
              </a:rPr>
              <a:t>dal </a:t>
            </a:r>
            <a:r>
              <a:rPr sz="1200" spc="-5" dirty="0">
                <a:latin typeface="Times New Roman"/>
                <a:cs typeface="Times New Roman"/>
              </a:rPr>
              <a:t>corpo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ricercatori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gravità. Questo gruppo esperto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operatori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giunto alle </a:t>
            </a:r>
            <a:r>
              <a:rPr sz="1200" dirty="0">
                <a:latin typeface="Times New Roman"/>
                <a:cs typeface="Times New Roman"/>
              </a:rPr>
              <a:t>seguenti </a:t>
            </a:r>
            <a:r>
              <a:rPr sz="1200" spc="-5" dirty="0">
                <a:latin typeface="Times New Roman"/>
                <a:cs typeface="Times New Roman"/>
              </a:rPr>
              <a:t>conclusioni circa </a:t>
            </a:r>
            <a:r>
              <a:rPr sz="1200" dirty="0">
                <a:latin typeface="Times New Roman"/>
                <a:cs typeface="Times New Roman"/>
              </a:rPr>
              <a:t>i differenti </a:t>
            </a:r>
            <a:r>
              <a:rPr sz="1200" spc="-5" dirty="0">
                <a:latin typeface="Times New Roman"/>
                <a:cs typeface="Times New Roman"/>
              </a:rPr>
              <a:t>sistemi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gravità</a:t>
            </a:r>
            <a:endParaRPr sz="1200">
              <a:latin typeface="Times New Roman"/>
              <a:cs typeface="Times New Roman"/>
            </a:endParaRPr>
          </a:p>
          <a:p>
            <a:pPr marL="63500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dell’Universo maestro: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520700" marR="62611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(132.2) 12:3.8 </a:t>
            </a:r>
            <a:r>
              <a:rPr sz="1200" dirty="0">
                <a:latin typeface="Times New Roman"/>
                <a:cs typeface="Times New Roman"/>
              </a:rPr>
              <a:t>1. </a:t>
            </a:r>
            <a:r>
              <a:rPr sz="1200" i="1" spc="-5" dirty="0">
                <a:latin typeface="Times New Roman"/>
                <a:cs typeface="Times New Roman"/>
              </a:rPr>
              <a:t>Gravità fisica. </a:t>
            </a:r>
            <a:r>
              <a:rPr sz="1200" spc="-5" dirty="0">
                <a:latin typeface="Times New Roman"/>
                <a:cs typeface="Times New Roman"/>
              </a:rPr>
              <a:t>Dopo aver formulato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valutazione della sommatoria dell’intera </a:t>
            </a:r>
            <a:r>
              <a:rPr sz="1200" dirty="0">
                <a:latin typeface="Times New Roman"/>
                <a:cs typeface="Times New Roman"/>
              </a:rPr>
              <a:t>capacità di gravità  fisica </a:t>
            </a:r>
            <a:r>
              <a:rPr sz="1200" spc="-5" dirty="0">
                <a:latin typeface="Times New Roman"/>
                <a:cs typeface="Times New Roman"/>
              </a:rPr>
              <a:t>del grande </a:t>
            </a:r>
            <a:r>
              <a:rPr sz="1200" dirty="0">
                <a:latin typeface="Times New Roman"/>
                <a:cs typeface="Times New Roman"/>
              </a:rPr>
              <a:t>Universo, </a:t>
            </a:r>
            <a:r>
              <a:rPr sz="1200" spc="-5" dirty="0">
                <a:latin typeface="Times New Roman"/>
                <a:cs typeface="Times New Roman"/>
              </a:rPr>
              <a:t>essi hanno laboriosamente eseguito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comparazione tra questo risultato </a:t>
            </a:r>
            <a:r>
              <a:rPr sz="1200" dirty="0">
                <a:latin typeface="Times New Roman"/>
                <a:cs typeface="Times New Roman"/>
              </a:rPr>
              <a:t>ed il totale  </a:t>
            </a:r>
            <a:r>
              <a:rPr sz="1200" spc="-5" dirty="0">
                <a:latin typeface="Times New Roman"/>
                <a:cs typeface="Times New Roman"/>
              </a:rPr>
              <a:t>stimato della presenza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gravità assoluta attualmente operante. Questi </a:t>
            </a:r>
            <a:r>
              <a:rPr sz="1200" dirty="0">
                <a:latin typeface="Times New Roman"/>
                <a:cs typeface="Times New Roman"/>
              </a:rPr>
              <a:t>calcoli </a:t>
            </a:r>
            <a:r>
              <a:rPr sz="1200" spc="-5" dirty="0">
                <a:latin typeface="Times New Roman"/>
                <a:cs typeface="Times New Roman"/>
              </a:rPr>
              <a:t>indicano che l’azione totale della  gravità nel grande Universo rappresenta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piccolissima parte dell’attrazione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gravità stimata del Paradiso,  calcolata </a:t>
            </a:r>
            <a:r>
              <a:rPr sz="1200" dirty="0">
                <a:latin typeface="Times New Roman"/>
                <a:cs typeface="Times New Roman"/>
              </a:rPr>
              <a:t>sulla base </a:t>
            </a:r>
            <a:r>
              <a:rPr sz="1200" spc="-5" dirty="0">
                <a:latin typeface="Times New Roman"/>
                <a:cs typeface="Times New Roman"/>
              </a:rPr>
              <a:t>della reazione alla gravità </a:t>
            </a:r>
            <a:r>
              <a:rPr sz="1200" dirty="0">
                <a:latin typeface="Times New Roman"/>
                <a:cs typeface="Times New Roman"/>
              </a:rPr>
              <a:t>delle unità </a:t>
            </a:r>
            <a:r>
              <a:rPr sz="1200" spc="-5" dirty="0">
                <a:latin typeface="Times New Roman"/>
                <a:cs typeface="Times New Roman"/>
              </a:rPr>
              <a:t>fisiche </a:t>
            </a:r>
            <a:r>
              <a:rPr sz="1200" dirty="0">
                <a:latin typeface="Times New Roman"/>
                <a:cs typeface="Times New Roman"/>
              </a:rPr>
              <a:t>basilari della </a:t>
            </a:r>
            <a:r>
              <a:rPr sz="1200" spc="-5" dirty="0">
                <a:latin typeface="Times New Roman"/>
                <a:cs typeface="Times New Roman"/>
              </a:rPr>
              <a:t>materia universale. Questi  investigatori giungono </a:t>
            </a:r>
            <a:r>
              <a:rPr sz="1200" dirty="0">
                <a:latin typeface="Times New Roman"/>
                <a:cs typeface="Times New Roman"/>
              </a:rPr>
              <a:t>alla </a:t>
            </a:r>
            <a:r>
              <a:rPr sz="1200" spc="-5" dirty="0">
                <a:latin typeface="Times New Roman"/>
                <a:cs typeface="Times New Roman"/>
              </a:rPr>
              <a:t>stupefacente conclusione che </a:t>
            </a:r>
            <a:r>
              <a:rPr sz="1200" dirty="0">
                <a:latin typeface="Times New Roman"/>
                <a:cs typeface="Times New Roman"/>
              </a:rPr>
              <a:t>l’Universo centrale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 sette </a:t>
            </a:r>
            <a:r>
              <a:rPr sz="1200" spc="-5" dirty="0">
                <a:latin typeface="Times New Roman"/>
                <a:cs typeface="Times New Roman"/>
              </a:rPr>
              <a:t>Superuniversi che </a:t>
            </a:r>
            <a:r>
              <a:rPr sz="1200" dirty="0">
                <a:latin typeface="Times New Roman"/>
                <a:cs typeface="Times New Roman"/>
              </a:rPr>
              <a:t>lo  </a:t>
            </a:r>
            <a:r>
              <a:rPr sz="1200" spc="-5" dirty="0">
                <a:latin typeface="Times New Roman"/>
                <a:cs typeface="Times New Roman"/>
              </a:rPr>
              <a:t>circondano impiegano attualmente </a:t>
            </a:r>
            <a:r>
              <a:rPr sz="1200" dirty="0">
                <a:latin typeface="Times New Roman"/>
                <a:cs typeface="Times New Roman"/>
              </a:rPr>
              <a:t>solo il cinque </a:t>
            </a:r>
            <a:r>
              <a:rPr sz="1200" spc="-5" dirty="0">
                <a:latin typeface="Times New Roman"/>
                <a:cs typeface="Times New Roman"/>
              </a:rPr>
              <a:t>per cento circa del funzionamento </a:t>
            </a:r>
            <a:r>
              <a:rPr sz="1200" dirty="0">
                <a:latin typeface="Times New Roman"/>
                <a:cs typeface="Times New Roman"/>
              </a:rPr>
              <a:t>attivo </a:t>
            </a:r>
            <a:r>
              <a:rPr sz="1200" spc="-5" dirty="0">
                <a:latin typeface="Times New Roman"/>
                <a:cs typeface="Times New Roman"/>
              </a:rPr>
              <a:t>della forza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gravità  assoluta del Paradiso.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altri termini: al </a:t>
            </a:r>
            <a:r>
              <a:rPr sz="1200" dirty="0">
                <a:latin typeface="Times New Roman"/>
                <a:cs typeface="Times New Roman"/>
              </a:rPr>
              <a:t>momento </a:t>
            </a:r>
            <a:r>
              <a:rPr sz="1200" spc="-5" dirty="0">
                <a:latin typeface="Times New Roman"/>
                <a:cs typeface="Times New Roman"/>
              </a:rPr>
              <a:t>presente circa </a:t>
            </a:r>
            <a:r>
              <a:rPr sz="1200" dirty="0">
                <a:latin typeface="Times New Roman"/>
                <a:cs typeface="Times New Roman"/>
              </a:rPr>
              <a:t>il novantacinque </a:t>
            </a:r>
            <a:r>
              <a:rPr sz="1200" spc="-5" dirty="0">
                <a:latin typeface="Times New Roman"/>
                <a:cs typeface="Times New Roman"/>
              </a:rPr>
              <a:t>per cento </a:t>
            </a:r>
            <a:r>
              <a:rPr sz="1200" dirty="0">
                <a:latin typeface="Times New Roman"/>
                <a:cs typeface="Times New Roman"/>
              </a:rPr>
              <a:t>dell’azione </a:t>
            </a:r>
            <a:r>
              <a:rPr sz="1200" spc="-5" dirty="0">
                <a:latin typeface="Times New Roman"/>
                <a:cs typeface="Times New Roman"/>
              </a:rPr>
              <a:t>attiva della  gravità cosmica dell’Isola del Paradiso, </a:t>
            </a:r>
            <a:r>
              <a:rPr sz="1200" dirty="0">
                <a:latin typeface="Times New Roman"/>
                <a:cs typeface="Times New Roman"/>
              </a:rPr>
              <a:t>valutata </a:t>
            </a:r>
            <a:r>
              <a:rPr sz="1200" spc="-5" dirty="0">
                <a:latin typeface="Times New Roman"/>
                <a:cs typeface="Times New Roman"/>
              </a:rPr>
              <a:t>secondo questa </a:t>
            </a:r>
            <a:r>
              <a:rPr sz="1200" dirty="0">
                <a:latin typeface="Times New Roman"/>
                <a:cs typeface="Times New Roman"/>
              </a:rPr>
              <a:t>teoria della </a:t>
            </a:r>
            <a:r>
              <a:rPr sz="1200" spc="-5" dirty="0">
                <a:latin typeface="Times New Roman"/>
                <a:cs typeface="Times New Roman"/>
              </a:rPr>
              <a:t>totalità,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impiegata nel controllo dei  sistemi materiali </a:t>
            </a:r>
            <a:r>
              <a:rPr sz="1200" dirty="0">
                <a:latin typeface="Times New Roman"/>
                <a:cs typeface="Times New Roman"/>
              </a:rPr>
              <a:t>situati </a:t>
            </a:r>
            <a:r>
              <a:rPr sz="1200" spc="-5" dirty="0">
                <a:latin typeface="Times New Roman"/>
                <a:cs typeface="Times New Roman"/>
              </a:rPr>
              <a:t>oltre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confini degli </a:t>
            </a:r>
            <a:r>
              <a:rPr sz="1200" dirty="0">
                <a:latin typeface="Times New Roman"/>
                <a:cs typeface="Times New Roman"/>
              </a:rPr>
              <a:t>Universi </a:t>
            </a:r>
            <a:r>
              <a:rPr sz="1200" spc="-5" dirty="0">
                <a:latin typeface="Times New Roman"/>
                <a:cs typeface="Times New Roman"/>
              </a:rPr>
              <a:t>attualmente organizzati. Questi calcoli si </a:t>
            </a:r>
            <a:r>
              <a:rPr sz="1200" dirty="0">
                <a:latin typeface="Times New Roman"/>
                <a:cs typeface="Times New Roman"/>
              </a:rPr>
              <a:t>riferiscono tutti </a:t>
            </a:r>
            <a:r>
              <a:rPr sz="1200" spc="-5" dirty="0">
                <a:latin typeface="Times New Roman"/>
                <a:cs typeface="Times New Roman"/>
              </a:rPr>
              <a:t>alla  gravità assoluta;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gravità lineare </a:t>
            </a:r>
            <a:r>
              <a:rPr sz="1200" dirty="0">
                <a:latin typeface="Times New Roman"/>
                <a:cs typeface="Times New Roman"/>
              </a:rPr>
              <a:t>è un fenomeno </a:t>
            </a:r>
            <a:r>
              <a:rPr sz="1200" spc="-5" dirty="0">
                <a:latin typeface="Times New Roman"/>
                <a:cs typeface="Times New Roman"/>
              </a:rPr>
              <a:t>d’interazione che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essere calcolato soltanto conoscendo </a:t>
            </a:r>
            <a:r>
              <a:rPr sz="1200" dirty="0">
                <a:latin typeface="Times New Roman"/>
                <a:cs typeface="Times New Roman"/>
              </a:rPr>
              <a:t>la  </a:t>
            </a:r>
            <a:r>
              <a:rPr sz="1200" spc="-5" dirty="0">
                <a:latin typeface="Times New Roman"/>
                <a:cs typeface="Times New Roman"/>
              </a:rPr>
              <a:t>gravità effettiva del</a:t>
            </a:r>
            <a:r>
              <a:rPr sz="1200" dirty="0">
                <a:latin typeface="Times New Roman"/>
                <a:cs typeface="Times New Roman"/>
              </a:rPr>
              <a:t> Paradiso.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520700" marR="52070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(132.3) 12:3.9 </a:t>
            </a:r>
            <a:r>
              <a:rPr sz="1200" dirty="0">
                <a:latin typeface="Times New Roman"/>
                <a:cs typeface="Times New Roman"/>
              </a:rPr>
              <a:t>2. </a:t>
            </a:r>
            <a:r>
              <a:rPr sz="1200" i="1" spc="-5" dirty="0">
                <a:latin typeface="Times New Roman"/>
                <a:cs typeface="Times New Roman"/>
              </a:rPr>
              <a:t>Gravità spirituale. </a:t>
            </a:r>
            <a:r>
              <a:rPr sz="1200" dirty="0">
                <a:latin typeface="Times New Roman"/>
                <a:cs typeface="Times New Roman"/>
              </a:rPr>
              <a:t>Con la </a:t>
            </a:r>
            <a:r>
              <a:rPr sz="1200" spc="-5" dirty="0">
                <a:latin typeface="Times New Roman"/>
                <a:cs typeface="Times New Roman"/>
              </a:rPr>
              <a:t>stessa tecnica </a:t>
            </a:r>
            <a:r>
              <a:rPr sz="1200" dirty="0">
                <a:latin typeface="Times New Roman"/>
                <a:cs typeface="Times New Roman"/>
              </a:rPr>
              <a:t>di stima e di </a:t>
            </a:r>
            <a:r>
              <a:rPr sz="1200" spc="-5" dirty="0">
                <a:latin typeface="Times New Roman"/>
                <a:cs typeface="Times New Roman"/>
              </a:rPr>
              <a:t>calcolo comparativi, questi ricercatori hanno  esplorato l’attuale </a:t>
            </a:r>
            <a:r>
              <a:rPr sz="1200" dirty="0">
                <a:latin typeface="Times New Roman"/>
                <a:cs typeface="Times New Roman"/>
              </a:rPr>
              <a:t>capacità di </a:t>
            </a:r>
            <a:r>
              <a:rPr sz="1200" spc="-5" dirty="0">
                <a:latin typeface="Times New Roman"/>
                <a:cs typeface="Times New Roman"/>
              </a:rPr>
              <a:t>reazione della gravità spirituale e, con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collaborazione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Messaggeri Solitari </a:t>
            </a:r>
            <a:r>
              <a:rPr sz="1200" dirty="0">
                <a:latin typeface="Times New Roman"/>
                <a:cs typeface="Times New Roman"/>
              </a:rPr>
              <a:t>e di  </a:t>
            </a:r>
            <a:r>
              <a:rPr sz="1200" spc="-5" dirty="0">
                <a:latin typeface="Times New Roman"/>
                <a:cs typeface="Times New Roman"/>
              </a:rPr>
              <a:t>altre personalità </a:t>
            </a:r>
            <a:r>
              <a:rPr sz="1200" dirty="0">
                <a:latin typeface="Times New Roman"/>
                <a:cs typeface="Times New Roman"/>
              </a:rPr>
              <a:t>spirituali, sono </a:t>
            </a:r>
            <a:r>
              <a:rPr sz="1200" spc="-5" dirty="0">
                <a:latin typeface="Times New Roman"/>
                <a:cs typeface="Times New Roman"/>
              </a:rPr>
              <a:t>pervenuti al </a:t>
            </a:r>
            <a:r>
              <a:rPr sz="1200" dirty="0">
                <a:latin typeface="Times New Roman"/>
                <a:cs typeface="Times New Roman"/>
              </a:rPr>
              <a:t>totale </a:t>
            </a:r>
            <a:r>
              <a:rPr sz="1200" spc="-5" dirty="0">
                <a:latin typeface="Times New Roman"/>
                <a:cs typeface="Times New Roman"/>
              </a:rPr>
              <a:t>della gravità </a:t>
            </a:r>
            <a:r>
              <a:rPr sz="1200" dirty="0">
                <a:latin typeface="Times New Roman"/>
                <a:cs typeface="Times New Roman"/>
              </a:rPr>
              <a:t>spirituale </a:t>
            </a:r>
            <a:r>
              <a:rPr sz="1200" spc="-5" dirty="0">
                <a:latin typeface="Times New Roman"/>
                <a:cs typeface="Times New Roman"/>
              </a:rPr>
              <a:t>attiva della Seconda </a:t>
            </a:r>
            <a:r>
              <a:rPr sz="1200" dirty="0">
                <a:latin typeface="Times New Roman"/>
                <a:cs typeface="Times New Roman"/>
              </a:rPr>
              <a:t>Sorgente e </a:t>
            </a:r>
            <a:r>
              <a:rPr sz="1200" spc="-5" dirty="0">
                <a:latin typeface="Times New Roman"/>
                <a:cs typeface="Times New Roman"/>
              </a:rPr>
              <a:t>Centro. </a:t>
            </a:r>
            <a:r>
              <a:rPr sz="1200" dirty="0">
                <a:latin typeface="Times New Roman"/>
                <a:cs typeface="Times New Roman"/>
              </a:rPr>
              <a:t>Ed  è </a:t>
            </a:r>
            <a:r>
              <a:rPr sz="1200" spc="-5" dirty="0">
                <a:latin typeface="Times New Roman"/>
                <a:cs typeface="Times New Roman"/>
              </a:rPr>
              <a:t>assai </a:t>
            </a:r>
            <a:r>
              <a:rPr sz="1200" dirty="0">
                <a:latin typeface="Times New Roman"/>
                <a:cs typeface="Times New Roman"/>
              </a:rPr>
              <a:t>istruttivo </a:t>
            </a:r>
            <a:r>
              <a:rPr sz="1200" spc="-5" dirty="0">
                <a:latin typeface="Times New Roman"/>
                <a:cs typeface="Times New Roman"/>
              </a:rPr>
              <a:t>notare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essi trovano all’incirca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stesso valore, </a:t>
            </a:r>
            <a:r>
              <a:rPr sz="1200" dirty="0">
                <a:latin typeface="Times New Roman"/>
                <a:cs typeface="Times New Roman"/>
              </a:rPr>
              <a:t>per la </a:t>
            </a:r>
            <a:r>
              <a:rPr sz="1200" spc="-5" dirty="0">
                <a:latin typeface="Times New Roman"/>
                <a:cs typeface="Times New Roman"/>
              </a:rPr>
              <a:t>presenza effettiva </a:t>
            </a:r>
            <a:r>
              <a:rPr sz="1200" dirty="0">
                <a:latin typeface="Times New Roman"/>
                <a:cs typeface="Times New Roman"/>
              </a:rPr>
              <a:t>e funzionale </a:t>
            </a:r>
            <a:r>
              <a:rPr sz="1200" spc="-5" dirty="0">
                <a:latin typeface="Times New Roman"/>
                <a:cs typeface="Times New Roman"/>
              </a:rPr>
              <a:t>della  gravità dello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nel grande </a:t>
            </a:r>
            <a:r>
              <a:rPr sz="1200" dirty="0">
                <a:latin typeface="Times New Roman"/>
                <a:cs typeface="Times New Roman"/>
              </a:rPr>
              <a:t>Universo,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valore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ipotizzano </a:t>
            </a:r>
            <a:r>
              <a:rPr sz="1200" spc="-5" dirty="0">
                <a:latin typeface="Times New Roman"/>
                <a:cs typeface="Times New Roman"/>
              </a:rPr>
              <a:t>per l’attuale </a:t>
            </a:r>
            <a:r>
              <a:rPr sz="1200" dirty="0">
                <a:latin typeface="Times New Roman"/>
                <a:cs typeface="Times New Roman"/>
              </a:rPr>
              <a:t>totale </a:t>
            </a:r>
            <a:r>
              <a:rPr sz="1200" spc="-5" dirty="0">
                <a:latin typeface="Times New Roman"/>
                <a:cs typeface="Times New Roman"/>
              </a:rPr>
              <a:t>della gravità </a:t>
            </a:r>
            <a:r>
              <a:rPr sz="1200" dirty="0">
                <a:latin typeface="Times New Roman"/>
                <a:cs typeface="Times New Roman"/>
              </a:rPr>
              <a:t>spirituale </a:t>
            </a:r>
            <a:r>
              <a:rPr sz="1200" spc="-5" dirty="0">
                <a:latin typeface="Times New Roman"/>
                <a:cs typeface="Times New Roman"/>
              </a:rPr>
              <a:t>attiva. 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altri termini: al tempo presente, praticamente l’intera gravità spirituale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Figlio Eterno, calcolata secondo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questa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23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231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947724" y="513333"/>
            <a:ext cx="7245984" cy="37160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50800" marR="203835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teoria della totalità,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osservabile </a:t>
            </a:r>
            <a:r>
              <a:rPr sz="1200" dirty="0">
                <a:latin typeface="Times New Roman"/>
                <a:cs typeface="Times New Roman"/>
              </a:rPr>
              <a:t>in funzione </a:t>
            </a:r>
            <a:r>
              <a:rPr sz="1200" spc="-5" dirty="0">
                <a:latin typeface="Times New Roman"/>
                <a:cs typeface="Times New Roman"/>
              </a:rPr>
              <a:t>nel grande </a:t>
            </a:r>
            <a:r>
              <a:rPr sz="1200" dirty="0">
                <a:latin typeface="Times New Roman"/>
                <a:cs typeface="Times New Roman"/>
              </a:rPr>
              <a:t>Universo. </a:t>
            </a:r>
            <a:r>
              <a:rPr sz="1200" spc="-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questi risultati sono </a:t>
            </a:r>
            <a:r>
              <a:rPr sz="1200" spc="-5" dirty="0">
                <a:latin typeface="Times New Roman"/>
                <a:cs typeface="Times New Roman"/>
              </a:rPr>
              <a:t>attendibili, possiamo  concludere che gli Universi attualmente </a:t>
            </a:r>
            <a:r>
              <a:rPr sz="1200" dirty="0">
                <a:latin typeface="Times New Roman"/>
                <a:cs typeface="Times New Roman"/>
              </a:rPr>
              <a:t>in evoluzione </a:t>
            </a:r>
            <a:r>
              <a:rPr sz="1200" spc="-5" dirty="0">
                <a:latin typeface="Times New Roman"/>
                <a:cs typeface="Times New Roman"/>
              </a:rPr>
              <a:t>nello </a:t>
            </a:r>
            <a:r>
              <a:rPr sz="1200" dirty="0">
                <a:latin typeface="Times New Roman"/>
                <a:cs typeface="Times New Roman"/>
              </a:rPr>
              <a:t>spazio </a:t>
            </a:r>
            <a:r>
              <a:rPr sz="1200" spc="-5" dirty="0">
                <a:latin typeface="Times New Roman"/>
                <a:cs typeface="Times New Roman"/>
              </a:rPr>
              <a:t>esterno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al presente completamente </a:t>
            </a:r>
            <a:r>
              <a:rPr sz="1200" dirty="0">
                <a:latin typeface="Times New Roman"/>
                <a:cs typeface="Times New Roman"/>
              </a:rPr>
              <a:t>non  </a:t>
            </a:r>
            <a:r>
              <a:rPr sz="1200" spc="-5" dirty="0">
                <a:latin typeface="Times New Roman"/>
                <a:cs typeface="Times New Roman"/>
              </a:rPr>
              <a:t>spirituali.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se ciò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vero, spiegherebbe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maniera soddisfacente </a:t>
            </a:r>
            <a:r>
              <a:rPr sz="1200" dirty="0">
                <a:latin typeface="Times New Roman"/>
                <a:cs typeface="Times New Roman"/>
              </a:rPr>
              <a:t>perché </a:t>
            </a:r>
            <a:r>
              <a:rPr sz="1200" spc="-5" dirty="0">
                <a:latin typeface="Times New Roman"/>
                <a:cs typeface="Times New Roman"/>
              </a:rPr>
              <a:t>esseri </a:t>
            </a:r>
            <a:r>
              <a:rPr sz="1200" dirty="0">
                <a:latin typeface="Times New Roman"/>
                <a:cs typeface="Times New Roman"/>
              </a:rPr>
              <a:t>dotati di spirito </a:t>
            </a:r>
            <a:r>
              <a:rPr sz="1200" spc="-5" dirty="0">
                <a:latin typeface="Times New Roman"/>
                <a:cs typeface="Times New Roman"/>
              </a:rPr>
              <a:t>possiedono poche </a:t>
            </a:r>
            <a:r>
              <a:rPr sz="1200" dirty="0">
                <a:latin typeface="Times New Roman"/>
                <a:cs typeface="Times New Roman"/>
              </a:rPr>
              <a:t>o  </a:t>
            </a:r>
            <a:r>
              <a:rPr sz="1200" spc="-5" dirty="0">
                <a:latin typeface="Times New Roman"/>
                <a:cs typeface="Times New Roman"/>
              </a:rPr>
              <a:t>nessuna informazione su queste vaste </a:t>
            </a:r>
            <a:r>
              <a:rPr sz="1200" dirty="0">
                <a:latin typeface="Times New Roman"/>
                <a:cs typeface="Times New Roman"/>
              </a:rPr>
              <a:t>manifestazioni </a:t>
            </a:r>
            <a:r>
              <a:rPr sz="1200" spc="-5" dirty="0">
                <a:latin typeface="Times New Roman"/>
                <a:cs typeface="Times New Roman"/>
              </a:rPr>
              <a:t>d’energia, </a:t>
            </a:r>
            <a:r>
              <a:rPr sz="1200" dirty="0">
                <a:latin typeface="Times New Roman"/>
                <a:cs typeface="Times New Roman"/>
              </a:rPr>
              <a:t>a parte la </a:t>
            </a:r>
            <a:r>
              <a:rPr sz="1200" spc="-5" dirty="0">
                <a:latin typeface="Times New Roman"/>
                <a:cs typeface="Times New Roman"/>
              </a:rPr>
              <a:t>conoscenza del fatto della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esistenza  fisica.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150">
              <a:latin typeface="Times New Roman"/>
              <a:cs typeface="Times New Roman"/>
            </a:endParaRPr>
          </a:p>
          <a:p>
            <a:pPr marL="50800" marR="431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(132.4) 12:3.10 </a:t>
            </a:r>
            <a:r>
              <a:rPr sz="1200" dirty="0">
                <a:latin typeface="Times New Roman"/>
                <a:cs typeface="Times New Roman"/>
              </a:rPr>
              <a:t>3. </a:t>
            </a:r>
            <a:r>
              <a:rPr sz="1200" i="1" spc="-5" dirty="0">
                <a:latin typeface="Times New Roman"/>
                <a:cs typeface="Times New Roman"/>
              </a:rPr>
              <a:t>Gravità mentale. </a:t>
            </a:r>
            <a:r>
              <a:rPr sz="1200" dirty="0">
                <a:latin typeface="Times New Roman"/>
                <a:cs typeface="Times New Roman"/>
              </a:rPr>
              <a:t>Con </a:t>
            </a:r>
            <a:r>
              <a:rPr sz="1200" spc="-5" dirty="0">
                <a:latin typeface="Times New Roman"/>
                <a:cs typeface="Times New Roman"/>
              </a:rPr>
              <a:t>gli stessi principi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calcolo comparativo questi esperti hanno affrontato </a:t>
            </a:r>
            <a:r>
              <a:rPr sz="1200" dirty="0">
                <a:latin typeface="Times New Roman"/>
                <a:cs typeface="Times New Roman"/>
              </a:rPr>
              <a:t>il  </a:t>
            </a:r>
            <a:r>
              <a:rPr sz="1200" spc="-5" dirty="0">
                <a:latin typeface="Times New Roman"/>
                <a:cs typeface="Times New Roman"/>
              </a:rPr>
              <a:t>problema della </a:t>
            </a:r>
            <a:r>
              <a:rPr sz="1200" dirty="0">
                <a:latin typeface="Times New Roman"/>
                <a:cs typeface="Times New Roman"/>
              </a:rPr>
              <a:t>presenza </a:t>
            </a:r>
            <a:r>
              <a:rPr sz="1200" spc="-5" dirty="0">
                <a:latin typeface="Times New Roman"/>
                <a:cs typeface="Times New Roman"/>
              </a:rPr>
              <a:t>della gravità </a:t>
            </a:r>
            <a:r>
              <a:rPr sz="1200" dirty="0">
                <a:latin typeface="Times New Roman"/>
                <a:cs typeface="Times New Roman"/>
              </a:rPr>
              <a:t>mentale e della </a:t>
            </a:r>
            <a:r>
              <a:rPr sz="1200" spc="-5" dirty="0">
                <a:latin typeface="Times New Roman"/>
                <a:cs typeface="Times New Roman"/>
              </a:rPr>
              <a:t>reazione ad essa. L’unità mentale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stima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stata ottenuta  facendo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media di tre tipi </a:t>
            </a:r>
            <a:r>
              <a:rPr sz="1200" spc="-5" dirty="0">
                <a:latin typeface="Times New Roman"/>
                <a:cs typeface="Times New Roman"/>
              </a:rPr>
              <a:t>materiali </a:t>
            </a:r>
            <a:r>
              <a:rPr sz="1200" dirty="0">
                <a:latin typeface="Times New Roman"/>
                <a:cs typeface="Times New Roman"/>
              </a:rPr>
              <a:t>e di tre tipi spirituali di </a:t>
            </a:r>
            <a:r>
              <a:rPr sz="1200" spc="-5" dirty="0">
                <a:latin typeface="Times New Roman"/>
                <a:cs typeface="Times New Roman"/>
              </a:rPr>
              <a:t>mentalità, benché </a:t>
            </a:r>
            <a:r>
              <a:rPr sz="1200" dirty="0">
                <a:latin typeface="Times New Roman"/>
                <a:cs typeface="Times New Roman"/>
              </a:rPr>
              <a:t>il tipo di </a:t>
            </a:r>
            <a:r>
              <a:rPr sz="1200" spc="-5" dirty="0">
                <a:latin typeface="Times New Roman"/>
                <a:cs typeface="Times New Roman"/>
              </a:rPr>
              <a:t>mente incontrato </a:t>
            </a:r>
            <a:r>
              <a:rPr sz="1200" dirty="0">
                <a:latin typeface="Times New Roman"/>
                <a:cs typeface="Times New Roman"/>
              </a:rPr>
              <a:t>nei direttori  di </a:t>
            </a:r>
            <a:r>
              <a:rPr sz="1200" spc="-5" dirty="0">
                <a:latin typeface="Times New Roman"/>
                <a:cs typeface="Times New Roman"/>
              </a:rPr>
              <a:t>potere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nei loro </a:t>
            </a:r>
            <a:r>
              <a:rPr sz="1200" dirty="0">
                <a:latin typeface="Times New Roman"/>
                <a:cs typeface="Times New Roman"/>
              </a:rPr>
              <a:t>associati </a:t>
            </a:r>
            <a:r>
              <a:rPr sz="1200" spc="-5" dirty="0">
                <a:latin typeface="Times New Roman"/>
                <a:cs typeface="Times New Roman"/>
              </a:rPr>
              <a:t>si sia rivelato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fattore </a:t>
            </a:r>
            <a:r>
              <a:rPr sz="1200" dirty="0">
                <a:latin typeface="Times New Roman"/>
                <a:cs typeface="Times New Roman"/>
              </a:rPr>
              <a:t>di disturbo </a:t>
            </a:r>
            <a:r>
              <a:rPr sz="1200" spc="-5" dirty="0">
                <a:latin typeface="Times New Roman"/>
                <a:cs typeface="Times New Roman"/>
              </a:rPr>
              <a:t>nello </a:t>
            </a:r>
            <a:r>
              <a:rPr sz="1200" dirty="0">
                <a:latin typeface="Times New Roman"/>
                <a:cs typeface="Times New Roman"/>
              </a:rPr>
              <a:t>sforzo di </a:t>
            </a:r>
            <a:r>
              <a:rPr sz="1200" spc="-5" dirty="0">
                <a:latin typeface="Times New Roman"/>
                <a:cs typeface="Times New Roman"/>
              </a:rPr>
              <a:t>giungere ad un’unità </a:t>
            </a:r>
            <a:r>
              <a:rPr sz="1200" dirty="0">
                <a:latin typeface="Times New Roman"/>
                <a:cs typeface="Times New Roman"/>
              </a:rPr>
              <a:t>di base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la  stima </a:t>
            </a:r>
            <a:r>
              <a:rPr sz="1200" spc="-5" dirty="0">
                <a:latin typeface="Times New Roman"/>
                <a:cs typeface="Times New Roman"/>
              </a:rPr>
              <a:t>della gravità </a:t>
            </a:r>
            <a:r>
              <a:rPr sz="1200" dirty="0">
                <a:latin typeface="Times New Roman"/>
                <a:cs typeface="Times New Roman"/>
              </a:rPr>
              <a:t>mentale. </a:t>
            </a:r>
            <a:r>
              <a:rPr sz="1200" spc="-5" dirty="0">
                <a:latin typeface="Times New Roman"/>
                <a:cs typeface="Times New Roman"/>
              </a:rPr>
              <a:t>Non ci </a:t>
            </a:r>
            <a:r>
              <a:rPr sz="1200" dirty="0">
                <a:latin typeface="Times New Roman"/>
                <a:cs typeface="Times New Roman"/>
              </a:rPr>
              <a:t>sono stati </a:t>
            </a:r>
            <a:r>
              <a:rPr sz="1200" spc="-5" dirty="0">
                <a:latin typeface="Times New Roman"/>
                <a:cs typeface="Times New Roman"/>
              </a:rPr>
              <a:t>grossi ostacoli per </a:t>
            </a:r>
            <a:r>
              <a:rPr sz="1200" dirty="0">
                <a:latin typeface="Times New Roman"/>
                <a:cs typeface="Times New Roman"/>
              </a:rPr>
              <a:t>la stima della </a:t>
            </a:r>
            <a:r>
              <a:rPr sz="1200" spc="-5" dirty="0">
                <a:latin typeface="Times New Roman"/>
                <a:cs typeface="Times New Roman"/>
              </a:rPr>
              <a:t>capacità attuale della </a:t>
            </a:r>
            <a:r>
              <a:rPr sz="1200" dirty="0">
                <a:latin typeface="Times New Roman"/>
                <a:cs typeface="Times New Roman"/>
              </a:rPr>
              <a:t>funzione di  </a:t>
            </a:r>
            <a:r>
              <a:rPr sz="1200" spc="-5" dirty="0">
                <a:latin typeface="Times New Roman"/>
                <a:cs typeface="Times New Roman"/>
              </a:rPr>
              <a:t>gravità mentale </a:t>
            </a:r>
            <a:r>
              <a:rPr sz="1200" dirty="0">
                <a:latin typeface="Times New Roman"/>
                <a:cs typeface="Times New Roman"/>
              </a:rPr>
              <a:t>della Terza </a:t>
            </a:r>
            <a:r>
              <a:rPr sz="1200" spc="-5" dirty="0">
                <a:latin typeface="Times New Roman"/>
                <a:cs typeface="Times New Roman"/>
              </a:rPr>
              <a:t>Sorgente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Centro </a:t>
            </a:r>
            <a:r>
              <a:rPr sz="1200" dirty="0">
                <a:latin typeface="Times New Roman"/>
                <a:cs typeface="Times New Roman"/>
              </a:rPr>
              <a:t>secondo </a:t>
            </a:r>
            <a:r>
              <a:rPr sz="1200" spc="-5" dirty="0">
                <a:latin typeface="Times New Roman"/>
                <a:cs typeface="Times New Roman"/>
              </a:rPr>
              <a:t>questa teoria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totalità. Benché </a:t>
            </a:r>
            <a:r>
              <a:rPr sz="1200" dirty="0">
                <a:latin typeface="Times New Roman"/>
                <a:cs typeface="Times New Roman"/>
              </a:rPr>
              <a:t>in questo </a:t>
            </a:r>
            <a:r>
              <a:rPr sz="1200" spc="-5" dirty="0">
                <a:latin typeface="Times New Roman"/>
                <a:cs typeface="Times New Roman"/>
              </a:rPr>
              <a:t>caso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risultati 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siano così conclusivi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nelle valutazioni della gravità </a:t>
            </a:r>
            <a:r>
              <a:rPr sz="1200" dirty="0">
                <a:latin typeface="Times New Roman"/>
                <a:cs typeface="Times New Roman"/>
              </a:rPr>
              <a:t>fisica e di quella </a:t>
            </a:r>
            <a:r>
              <a:rPr sz="1200" spc="-5" dirty="0">
                <a:latin typeface="Times New Roman"/>
                <a:cs typeface="Times New Roman"/>
              </a:rPr>
              <a:t>spirituale, comparativamente  considerati sono </a:t>
            </a:r>
            <a:r>
              <a:rPr sz="1200" dirty="0">
                <a:latin typeface="Times New Roman"/>
                <a:cs typeface="Times New Roman"/>
              </a:rPr>
              <a:t>molto istruttivi ed </a:t>
            </a:r>
            <a:r>
              <a:rPr sz="1200" spc="-5" dirty="0">
                <a:latin typeface="Times New Roman"/>
                <a:cs typeface="Times New Roman"/>
              </a:rPr>
              <a:t>anche affascinanti.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ricercatori </a:t>
            </a:r>
            <a:r>
              <a:rPr sz="1200" dirty="0">
                <a:latin typeface="Times New Roman"/>
                <a:cs typeface="Times New Roman"/>
              </a:rPr>
              <a:t>ne hanno </a:t>
            </a:r>
            <a:r>
              <a:rPr sz="1200" spc="-5" dirty="0">
                <a:latin typeface="Times New Roman"/>
                <a:cs typeface="Times New Roman"/>
              </a:rPr>
              <a:t>dedotto che circa l’ottantacinque per  cento della </a:t>
            </a:r>
            <a:r>
              <a:rPr sz="1200" dirty="0">
                <a:latin typeface="Times New Roman"/>
                <a:cs typeface="Times New Roman"/>
              </a:rPr>
              <a:t>reazione di gravità </a:t>
            </a:r>
            <a:r>
              <a:rPr sz="1200" spc="-5" dirty="0">
                <a:latin typeface="Times New Roman"/>
                <a:cs typeface="Times New Roman"/>
              </a:rPr>
              <a:t>mentale all’attrazione </a:t>
            </a:r>
            <a:r>
              <a:rPr sz="1200" dirty="0">
                <a:latin typeface="Times New Roman"/>
                <a:cs typeface="Times New Roman"/>
              </a:rPr>
              <a:t>intellettuale </a:t>
            </a:r>
            <a:r>
              <a:rPr sz="1200" spc="-5" dirty="0">
                <a:latin typeface="Times New Roman"/>
                <a:cs typeface="Times New Roman"/>
              </a:rPr>
              <a:t>dell’Attore Congiunto </a:t>
            </a:r>
            <a:r>
              <a:rPr sz="1200" dirty="0">
                <a:latin typeface="Times New Roman"/>
                <a:cs typeface="Times New Roman"/>
              </a:rPr>
              <a:t>ha </a:t>
            </a:r>
            <a:r>
              <a:rPr sz="1200" spc="-5" dirty="0">
                <a:latin typeface="Times New Roman"/>
                <a:cs typeface="Times New Roman"/>
              </a:rPr>
              <a:t>origine </a:t>
            </a:r>
            <a:r>
              <a:rPr sz="1200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grande  Universo esistente. </a:t>
            </a:r>
            <a:r>
              <a:rPr sz="1200" dirty="0">
                <a:latin typeface="Times New Roman"/>
                <a:cs typeface="Times New Roman"/>
              </a:rPr>
              <a:t>Ciò </a:t>
            </a:r>
            <a:r>
              <a:rPr sz="1200" spc="-5" dirty="0">
                <a:latin typeface="Times New Roman"/>
                <a:cs typeface="Times New Roman"/>
              </a:rPr>
              <a:t>indicherebbe </a:t>
            </a:r>
            <a:r>
              <a:rPr sz="1200" dirty="0">
                <a:latin typeface="Times New Roman"/>
                <a:cs typeface="Times New Roman"/>
              </a:rPr>
              <a:t>la possibilità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siano </a:t>
            </a:r>
            <a:r>
              <a:rPr sz="1200" spc="-5" dirty="0">
                <a:latin typeface="Times New Roman"/>
                <a:cs typeface="Times New Roman"/>
              </a:rPr>
              <a:t>implicate delle attività mentali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connessione con </a:t>
            </a:r>
            <a:r>
              <a:rPr sz="1200" dirty="0">
                <a:latin typeface="Times New Roman"/>
                <a:cs typeface="Times New Roman"/>
              </a:rPr>
              <a:t>le  </a:t>
            </a:r>
            <a:r>
              <a:rPr sz="1200" spc="-5" dirty="0">
                <a:latin typeface="Times New Roman"/>
                <a:cs typeface="Times New Roman"/>
              </a:rPr>
              <a:t>attività fisiche </a:t>
            </a:r>
            <a:r>
              <a:rPr sz="1200" dirty="0">
                <a:latin typeface="Times New Roman"/>
                <a:cs typeface="Times New Roman"/>
              </a:rPr>
              <a:t>osservabili </a:t>
            </a:r>
            <a:r>
              <a:rPr sz="1200" spc="-5" dirty="0">
                <a:latin typeface="Times New Roman"/>
                <a:cs typeface="Times New Roman"/>
              </a:rPr>
              <a:t>attualmente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corso </a:t>
            </a:r>
            <a:r>
              <a:rPr sz="1200" dirty="0">
                <a:latin typeface="Times New Roman"/>
                <a:cs typeface="Times New Roman"/>
              </a:rPr>
              <a:t>in tutti i </a:t>
            </a:r>
            <a:r>
              <a:rPr sz="1200" spc="-5" dirty="0">
                <a:latin typeface="Times New Roman"/>
                <a:cs typeface="Times New Roman"/>
              </a:rPr>
              <a:t>regni </a:t>
            </a:r>
            <a:r>
              <a:rPr sz="1200" dirty="0">
                <a:latin typeface="Times New Roman"/>
                <a:cs typeface="Times New Roman"/>
              </a:rPr>
              <a:t>dello spazio </a:t>
            </a:r>
            <a:r>
              <a:rPr sz="1200" spc="-5" dirty="0">
                <a:latin typeface="Times New Roman"/>
                <a:cs typeface="Times New Roman"/>
              </a:rPr>
              <a:t>esterno. Sebbene </a:t>
            </a:r>
            <a:r>
              <a:rPr sz="1200" dirty="0">
                <a:latin typeface="Times New Roman"/>
                <a:cs typeface="Times New Roman"/>
              </a:rPr>
              <a:t>questa stima </a:t>
            </a:r>
            <a:r>
              <a:rPr sz="1200" spc="-5" dirty="0">
                <a:latin typeface="Times New Roman"/>
                <a:cs typeface="Times New Roman"/>
              </a:rPr>
              <a:t>sia  probabilmente lontana dall’essere esatta, essa si accorda,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teoria, con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nostra </a:t>
            </a:r>
            <a:r>
              <a:rPr sz="1200" dirty="0">
                <a:latin typeface="Times New Roman"/>
                <a:cs typeface="Times New Roman"/>
              </a:rPr>
              <a:t>convinzione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degli </a:t>
            </a:r>
            <a:r>
              <a:rPr sz="1200" spc="-5" dirty="0">
                <a:latin typeface="Times New Roman"/>
                <a:cs typeface="Times New Roman"/>
              </a:rPr>
              <a:t>organizzatori  </a:t>
            </a:r>
            <a:r>
              <a:rPr sz="1200" dirty="0">
                <a:latin typeface="Times New Roman"/>
                <a:cs typeface="Times New Roman"/>
              </a:rPr>
              <a:t>di forza </a:t>
            </a:r>
            <a:r>
              <a:rPr sz="1200" spc="-5" dirty="0">
                <a:latin typeface="Times New Roman"/>
                <a:cs typeface="Times New Roman"/>
              </a:rPr>
              <a:t>intelligenti stiano guidando al presente </a:t>
            </a:r>
            <a:r>
              <a:rPr sz="1200" dirty="0">
                <a:latin typeface="Times New Roman"/>
                <a:cs typeface="Times New Roman"/>
              </a:rPr>
              <a:t>l’evoluzione </a:t>
            </a:r>
            <a:r>
              <a:rPr sz="1200" spc="-5" dirty="0">
                <a:latin typeface="Times New Roman"/>
                <a:cs typeface="Times New Roman"/>
              </a:rPr>
              <a:t>universale nei livelli </a:t>
            </a:r>
            <a:r>
              <a:rPr sz="1200" dirty="0">
                <a:latin typeface="Times New Roman"/>
                <a:cs typeface="Times New Roman"/>
              </a:rPr>
              <a:t>di spazio al di là </a:t>
            </a:r>
            <a:r>
              <a:rPr sz="1200" spc="-5" dirty="0">
                <a:latin typeface="Times New Roman"/>
                <a:cs typeface="Times New Roman"/>
              </a:rPr>
              <a:t>degli attuali </a:t>
            </a:r>
            <a:r>
              <a:rPr sz="1200" dirty="0">
                <a:latin typeface="Times New Roman"/>
                <a:cs typeface="Times New Roman"/>
              </a:rPr>
              <a:t>limiti  </a:t>
            </a:r>
            <a:r>
              <a:rPr sz="1200" spc="-5" dirty="0">
                <a:latin typeface="Times New Roman"/>
                <a:cs typeface="Times New Roman"/>
              </a:rPr>
              <a:t>esterni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grande </a:t>
            </a:r>
            <a:r>
              <a:rPr sz="1200" dirty="0">
                <a:latin typeface="Times New Roman"/>
                <a:cs typeface="Times New Roman"/>
              </a:rPr>
              <a:t>Universo. </a:t>
            </a:r>
            <a:r>
              <a:rPr sz="1200" spc="-5" dirty="0">
                <a:latin typeface="Times New Roman"/>
                <a:cs typeface="Times New Roman"/>
              </a:rPr>
              <a:t>Qualunque sia </a:t>
            </a:r>
            <a:r>
              <a:rPr sz="1200" dirty="0">
                <a:latin typeface="Times New Roman"/>
                <a:cs typeface="Times New Roman"/>
              </a:rPr>
              <a:t>la natura di questa ipotizzata </a:t>
            </a:r>
            <a:r>
              <a:rPr sz="1200" spc="-5" dirty="0">
                <a:latin typeface="Times New Roman"/>
                <a:cs typeface="Times New Roman"/>
              </a:rPr>
              <a:t>intelligenza, </a:t>
            </a:r>
            <a:r>
              <a:rPr sz="1200" dirty="0">
                <a:latin typeface="Times New Roman"/>
                <a:cs typeface="Times New Roman"/>
              </a:rPr>
              <a:t>essa non sembra </a:t>
            </a:r>
            <a:r>
              <a:rPr sz="1200" spc="-5" dirty="0">
                <a:latin typeface="Times New Roman"/>
                <a:cs typeface="Times New Roman"/>
              </a:rPr>
              <a:t>rispondere  alla gravità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spirituale.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23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232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229600" cy="413829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81280" algn="just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(133.1) 12:3.11 </a:t>
            </a:r>
            <a:r>
              <a:rPr sz="1200" spc="-5" dirty="0">
                <a:latin typeface="Times New Roman"/>
                <a:cs typeface="Times New Roman"/>
              </a:rPr>
              <a:t>Ma </a:t>
            </a:r>
            <a:r>
              <a:rPr sz="1200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questi calcoli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nel migliore dei casi </a:t>
            </a:r>
            <a:r>
              <a:rPr sz="1200" dirty="0">
                <a:latin typeface="Times New Roman"/>
                <a:cs typeface="Times New Roman"/>
              </a:rPr>
              <a:t>delle stime </a:t>
            </a:r>
            <a:r>
              <a:rPr sz="1200" spc="-5" dirty="0">
                <a:latin typeface="Times New Roman"/>
                <a:cs typeface="Times New Roman"/>
              </a:rPr>
              <a:t>basate su leggi presunte. Noi pensiamo che </a:t>
            </a:r>
            <a:r>
              <a:rPr sz="1200" dirty="0">
                <a:latin typeface="Times New Roman"/>
                <a:cs typeface="Times New Roman"/>
              </a:rPr>
              <a:t>siano abbastanza  </a:t>
            </a:r>
            <a:r>
              <a:rPr sz="1200" spc="-5" dirty="0">
                <a:latin typeface="Times New Roman"/>
                <a:cs typeface="Times New Roman"/>
              </a:rPr>
              <a:t>attendibili. Anche se </a:t>
            </a:r>
            <a:r>
              <a:rPr sz="1200" dirty="0">
                <a:latin typeface="Times New Roman"/>
                <a:cs typeface="Times New Roman"/>
              </a:rPr>
              <a:t>pochi </a:t>
            </a:r>
            <a:r>
              <a:rPr sz="1200" spc="-5" dirty="0">
                <a:latin typeface="Times New Roman"/>
                <a:cs typeface="Times New Roman"/>
              </a:rPr>
              <a:t>esseri spirituali si trovassero nello </a:t>
            </a:r>
            <a:r>
              <a:rPr sz="1200" dirty="0">
                <a:latin typeface="Times New Roman"/>
                <a:cs typeface="Times New Roman"/>
              </a:rPr>
              <a:t>spazio esterno, la </a:t>
            </a:r>
            <a:r>
              <a:rPr sz="1200" spc="-5" dirty="0">
                <a:latin typeface="Times New Roman"/>
                <a:cs typeface="Times New Roman"/>
              </a:rPr>
              <a:t>loro presenza </a:t>
            </a:r>
            <a:r>
              <a:rPr sz="1200" dirty="0">
                <a:latin typeface="Times New Roman"/>
                <a:cs typeface="Times New Roman"/>
              </a:rPr>
              <a:t>collettiva non influenzerebbe in modo  </a:t>
            </a:r>
            <a:r>
              <a:rPr sz="1200" spc="-5" dirty="0">
                <a:latin typeface="Times New Roman"/>
                <a:cs typeface="Times New Roman"/>
              </a:rPr>
              <a:t>significativo </a:t>
            </a:r>
            <a:r>
              <a:rPr sz="1200" dirty="0">
                <a:latin typeface="Times New Roman"/>
                <a:cs typeface="Times New Roman"/>
              </a:rPr>
              <a:t>calcoli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implicano </a:t>
            </a:r>
            <a:r>
              <a:rPr sz="1200" spc="-5" dirty="0">
                <a:latin typeface="Times New Roman"/>
                <a:cs typeface="Times New Roman"/>
              </a:rPr>
              <a:t>misurazioni così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enormi.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49530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(133.2) 12:3.12 </a:t>
            </a:r>
            <a:r>
              <a:rPr sz="1200" i="1" spc="-5" dirty="0">
                <a:latin typeface="Times New Roman"/>
                <a:cs typeface="Times New Roman"/>
              </a:rPr>
              <a:t>La gravità della </a:t>
            </a:r>
            <a:r>
              <a:rPr sz="1200" i="1" dirty="0">
                <a:latin typeface="Times New Roman"/>
                <a:cs typeface="Times New Roman"/>
              </a:rPr>
              <a:t>personalità </a:t>
            </a:r>
            <a:r>
              <a:rPr sz="1200" dirty="0">
                <a:latin typeface="Times New Roman"/>
                <a:cs typeface="Times New Roman"/>
              </a:rPr>
              <a:t>non è </a:t>
            </a:r>
            <a:r>
              <a:rPr sz="1200" spc="-5" dirty="0">
                <a:latin typeface="Times New Roman"/>
                <a:cs typeface="Times New Roman"/>
              </a:rPr>
              <a:t>calcolabile. Noi </a:t>
            </a:r>
            <a:r>
              <a:rPr sz="1200" dirty="0">
                <a:latin typeface="Times New Roman"/>
                <a:cs typeface="Times New Roman"/>
              </a:rPr>
              <a:t>ne </a:t>
            </a:r>
            <a:r>
              <a:rPr sz="1200" spc="-5" dirty="0">
                <a:latin typeface="Times New Roman"/>
                <a:cs typeface="Times New Roman"/>
              </a:rPr>
              <a:t>riconosciamo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circuito, </a:t>
            </a:r>
            <a:r>
              <a:rPr sz="1200" dirty="0">
                <a:latin typeface="Times New Roman"/>
                <a:cs typeface="Times New Roman"/>
              </a:rPr>
              <a:t>ma non siamo in </a:t>
            </a:r>
            <a:r>
              <a:rPr sz="1200" spc="-5" dirty="0">
                <a:latin typeface="Times New Roman"/>
                <a:cs typeface="Times New Roman"/>
              </a:rPr>
              <a:t>grado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misurare  alcuna realtà qualitativa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quantitativa che reagisce ad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essa.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5"/>
              </a:spcBef>
            </a:pPr>
            <a:endParaRPr sz="1100">
              <a:latin typeface="Times New Roman"/>
              <a:cs typeface="Times New Roman"/>
            </a:endParaRPr>
          </a:p>
          <a:p>
            <a:pPr marL="889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4. Lo spazio </a:t>
            </a: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ed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il</a:t>
            </a:r>
            <a:r>
              <a:rPr sz="1600" b="1" spc="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movimento</a:t>
            </a:r>
            <a:endParaRPr sz="1600">
              <a:latin typeface="Times New Roman"/>
              <a:cs typeface="Times New Roman"/>
            </a:endParaRPr>
          </a:p>
          <a:p>
            <a:pPr marL="88900">
              <a:lnSpc>
                <a:spcPts val="1410"/>
              </a:lnSpc>
              <a:spcBef>
                <a:spcPts val="131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(133.3) 12:4.1 </a:t>
            </a:r>
            <a:r>
              <a:rPr sz="1200" dirty="0">
                <a:latin typeface="Times New Roman"/>
                <a:cs typeface="Times New Roman"/>
              </a:rPr>
              <a:t>Tutte le unità </a:t>
            </a:r>
            <a:r>
              <a:rPr sz="1200" spc="-5" dirty="0">
                <a:latin typeface="Times New Roman"/>
                <a:cs typeface="Times New Roman"/>
              </a:rPr>
              <a:t>d’energia cosmica sono </a:t>
            </a:r>
            <a:r>
              <a:rPr sz="1200" dirty="0">
                <a:latin typeface="Times New Roman"/>
                <a:cs typeface="Times New Roman"/>
              </a:rPr>
              <a:t>in rivoluzione </a:t>
            </a:r>
            <a:r>
              <a:rPr sz="1200" spc="-5" dirty="0">
                <a:latin typeface="Times New Roman"/>
                <a:cs typeface="Times New Roman"/>
              </a:rPr>
              <a:t>primaria, sono impegnate nell’esecuzione della </a:t>
            </a:r>
            <a:r>
              <a:rPr sz="1200" dirty="0">
                <a:latin typeface="Times New Roman"/>
                <a:cs typeface="Times New Roman"/>
              </a:rPr>
              <a:t>loro</a:t>
            </a:r>
            <a:r>
              <a:rPr sz="1200" spc="-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missione,</a:t>
            </a:r>
            <a:endParaRPr sz="1200">
              <a:latin typeface="Times New Roman"/>
              <a:cs typeface="Times New Roman"/>
            </a:endParaRPr>
          </a:p>
          <a:p>
            <a:pPr marL="88900" marR="195580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mentre girano attorno all’orbita universale. Gli Universi dello </a:t>
            </a:r>
            <a:r>
              <a:rPr sz="1200" dirty="0">
                <a:latin typeface="Times New Roman"/>
                <a:cs typeface="Times New Roman"/>
              </a:rPr>
              <a:t>spazio ed i mondi e </a:t>
            </a:r>
            <a:r>
              <a:rPr sz="1200" spc="-5" dirty="0">
                <a:latin typeface="Times New Roman"/>
                <a:cs typeface="Times New Roman"/>
              </a:rPr>
              <a:t>sistemi </a:t>
            </a:r>
            <a:r>
              <a:rPr sz="1200" dirty="0">
                <a:latin typeface="Times New Roman"/>
                <a:cs typeface="Times New Roman"/>
              </a:rPr>
              <a:t>che li </a:t>
            </a:r>
            <a:r>
              <a:rPr sz="1200" spc="-5" dirty="0">
                <a:latin typeface="Times New Roman"/>
                <a:cs typeface="Times New Roman"/>
              </a:rPr>
              <a:t>compongono </a:t>
            </a:r>
            <a:r>
              <a:rPr sz="1200" dirty="0">
                <a:latin typeface="Times New Roman"/>
                <a:cs typeface="Times New Roman"/>
              </a:rPr>
              <a:t>sono tutti </a:t>
            </a:r>
            <a:r>
              <a:rPr sz="1200" spc="-5" dirty="0">
                <a:latin typeface="Times New Roman"/>
                <a:cs typeface="Times New Roman"/>
              </a:rPr>
              <a:t>delle sfere  rotanti che si </a:t>
            </a:r>
            <a:r>
              <a:rPr sz="1200" dirty="0">
                <a:latin typeface="Times New Roman"/>
                <a:cs typeface="Times New Roman"/>
              </a:rPr>
              <a:t>muovono </a:t>
            </a:r>
            <a:r>
              <a:rPr sz="1200" spc="-5" dirty="0">
                <a:latin typeface="Times New Roman"/>
                <a:cs typeface="Times New Roman"/>
              </a:rPr>
              <a:t>lungo </a:t>
            </a:r>
            <a:r>
              <a:rPr sz="1200" dirty="0">
                <a:latin typeface="Times New Roman"/>
                <a:cs typeface="Times New Roman"/>
              </a:rPr>
              <a:t>i circuiti </a:t>
            </a:r>
            <a:r>
              <a:rPr sz="1200" spc="-5" dirty="0">
                <a:latin typeface="Times New Roman"/>
                <a:cs typeface="Times New Roman"/>
              </a:rPr>
              <a:t>senza fine </a:t>
            </a:r>
            <a:r>
              <a:rPr sz="1200" dirty="0">
                <a:latin typeface="Times New Roman"/>
                <a:cs typeface="Times New Roman"/>
              </a:rPr>
              <a:t>dei livelli di </a:t>
            </a:r>
            <a:r>
              <a:rPr sz="1200" spc="-5" dirty="0">
                <a:latin typeface="Times New Roman"/>
                <a:cs typeface="Times New Roman"/>
              </a:rPr>
              <a:t>spazio dell’Universo maestro. Non c’è assolutamente </a:t>
            </a:r>
            <a:r>
              <a:rPr sz="1200" dirty="0">
                <a:latin typeface="Times New Roman"/>
                <a:cs typeface="Times New Roman"/>
              </a:rPr>
              <a:t>nulla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</a:t>
            </a:r>
            <a:endParaRPr sz="1200">
              <a:latin typeface="Times New Roman"/>
              <a:cs typeface="Times New Roman"/>
            </a:endParaRPr>
          </a:p>
          <a:p>
            <a:pPr marL="88900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stazionario </a:t>
            </a:r>
            <a:r>
              <a:rPr sz="1200" dirty="0">
                <a:latin typeface="Times New Roman"/>
                <a:cs typeface="Times New Roman"/>
              </a:rPr>
              <a:t>in tutto </a:t>
            </a:r>
            <a:r>
              <a:rPr sz="1200" spc="-5" dirty="0">
                <a:latin typeface="Times New Roman"/>
                <a:cs typeface="Times New Roman"/>
              </a:rPr>
              <a:t>l’Universo maestro eccetto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centro stesso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Havona, l’Isola eterna del </a:t>
            </a:r>
            <a:r>
              <a:rPr sz="1200" dirty="0">
                <a:latin typeface="Times New Roman"/>
                <a:cs typeface="Times New Roman"/>
              </a:rPr>
              <a:t>Paradiso, il </a:t>
            </a:r>
            <a:r>
              <a:rPr sz="1200" spc="-5" dirty="0">
                <a:latin typeface="Times New Roman"/>
                <a:cs typeface="Times New Roman"/>
              </a:rPr>
              <a:t>centro </a:t>
            </a:r>
            <a:r>
              <a:rPr sz="1200" dirty="0">
                <a:latin typeface="Times New Roman"/>
                <a:cs typeface="Times New Roman"/>
              </a:rPr>
              <a:t>della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gravità.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21717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(133.4) 12:4.2 </a:t>
            </a:r>
            <a:r>
              <a:rPr sz="1200" spc="-5" dirty="0">
                <a:latin typeface="Times New Roman"/>
                <a:cs typeface="Times New Roman"/>
              </a:rPr>
              <a:t>L’Assoluto Non Qualificato </a:t>
            </a:r>
            <a:r>
              <a:rPr sz="1200" dirty="0">
                <a:latin typeface="Times New Roman"/>
                <a:cs typeface="Times New Roman"/>
              </a:rPr>
              <a:t>è funzionalmente limitato </a:t>
            </a:r>
            <a:r>
              <a:rPr sz="1200" spc="-5" dirty="0">
                <a:latin typeface="Times New Roman"/>
                <a:cs typeface="Times New Roman"/>
              </a:rPr>
              <a:t>allo spazio, </a:t>
            </a:r>
            <a:r>
              <a:rPr sz="1200" dirty="0">
                <a:latin typeface="Times New Roman"/>
                <a:cs typeface="Times New Roman"/>
              </a:rPr>
              <a:t>ma noi non </a:t>
            </a:r>
            <a:r>
              <a:rPr sz="1200" spc="-5" dirty="0">
                <a:latin typeface="Times New Roman"/>
                <a:cs typeface="Times New Roman"/>
              </a:rPr>
              <a:t>siamo </a:t>
            </a:r>
            <a:r>
              <a:rPr sz="1200" dirty="0">
                <a:latin typeface="Times New Roman"/>
                <a:cs typeface="Times New Roman"/>
              </a:rPr>
              <a:t>così </a:t>
            </a:r>
            <a:r>
              <a:rPr sz="1200" spc="-5" dirty="0">
                <a:latin typeface="Times New Roman"/>
                <a:cs typeface="Times New Roman"/>
              </a:rPr>
              <a:t>certi della </a:t>
            </a:r>
            <a:r>
              <a:rPr sz="1200" dirty="0">
                <a:latin typeface="Times New Roman"/>
                <a:cs typeface="Times New Roman"/>
              </a:rPr>
              <a:t>relazione di </a:t>
            </a:r>
            <a:r>
              <a:rPr sz="1200" spc="-5" dirty="0">
                <a:latin typeface="Times New Roman"/>
                <a:cs typeface="Times New Roman"/>
              </a:rPr>
              <a:t>questo  Assoluto con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movimento.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movimento </a:t>
            </a:r>
            <a:r>
              <a:rPr sz="1200" dirty="0">
                <a:latin typeface="Times New Roman"/>
                <a:cs typeface="Times New Roman"/>
              </a:rPr>
              <a:t>è insito in </a:t>
            </a:r>
            <a:r>
              <a:rPr sz="1200" spc="-5" dirty="0">
                <a:latin typeface="Times New Roman"/>
                <a:cs typeface="Times New Roman"/>
              </a:rPr>
              <a:t>lui? Noi </a:t>
            </a:r>
            <a:r>
              <a:rPr sz="1200" dirty="0">
                <a:latin typeface="Times New Roman"/>
                <a:cs typeface="Times New Roman"/>
              </a:rPr>
              <a:t>non lo </a:t>
            </a:r>
            <a:r>
              <a:rPr sz="1200" spc="-5" dirty="0">
                <a:latin typeface="Times New Roman"/>
                <a:cs typeface="Times New Roman"/>
              </a:rPr>
              <a:t>sappiamo. Sappiamo che </a:t>
            </a:r>
            <a:r>
              <a:rPr sz="1200" dirty="0">
                <a:latin typeface="Times New Roman"/>
                <a:cs typeface="Times New Roman"/>
              </a:rPr>
              <a:t>il movimento non è insito </a:t>
            </a:r>
            <a:r>
              <a:rPr sz="1200" spc="-5" dirty="0">
                <a:latin typeface="Times New Roman"/>
                <a:cs typeface="Times New Roman"/>
              </a:rPr>
              <a:t>nello  </a:t>
            </a:r>
            <a:r>
              <a:rPr sz="1200" dirty="0">
                <a:latin typeface="Times New Roman"/>
                <a:cs typeface="Times New Roman"/>
              </a:rPr>
              <a:t>spazio; </a:t>
            </a:r>
            <a:r>
              <a:rPr sz="1200" spc="-5" dirty="0">
                <a:latin typeface="Times New Roman"/>
                <a:cs typeface="Times New Roman"/>
              </a:rPr>
              <a:t>anche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movimenti </a:t>
            </a:r>
            <a:r>
              <a:rPr sz="1200" i="1" spc="-5" dirty="0">
                <a:latin typeface="Times New Roman"/>
                <a:cs typeface="Times New Roman"/>
              </a:rPr>
              <a:t>dello </a:t>
            </a:r>
            <a:r>
              <a:rPr sz="1200" dirty="0">
                <a:latin typeface="Times New Roman"/>
                <a:cs typeface="Times New Roman"/>
              </a:rPr>
              <a:t>spazio non sono </a:t>
            </a:r>
            <a:r>
              <a:rPr sz="1200" spc="-5" dirty="0">
                <a:latin typeface="Times New Roman"/>
                <a:cs typeface="Times New Roman"/>
              </a:rPr>
              <a:t>innati. Ma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siamo tanto sicuri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relazione </a:t>
            </a:r>
            <a:r>
              <a:rPr sz="1200" dirty="0">
                <a:latin typeface="Times New Roman"/>
                <a:cs typeface="Times New Roman"/>
              </a:rPr>
              <a:t>del Non </a:t>
            </a:r>
            <a:r>
              <a:rPr sz="1200" spc="-5" dirty="0">
                <a:latin typeface="Times New Roman"/>
                <a:cs typeface="Times New Roman"/>
              </a:rPr>
              <a:t>Qualificato con </a:t>
            </a:r>
            <a:r>
              <a:rPr sz="1200" dirty="0">
                <a:latin typeface="Times New Roman"/>
                <a:cs typeface="Times New Roman"/>
              </a:rPr>
              <a:t>il  movimento. Chi o che </a:t>
            </a:r>
            <a:r>
              <a:rPr sz="1200" spc="-5" dirty="0">
                <a:latin typeface="Times New Roman"/>
                <a:cs typeface="Times New Roman"/>
              </a:rPr>
              <a:t>cosa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realmente </a:t>
            </a:r>
            <a:r>
              <a:rPr sz="1200" dirty="0">
                <a:latin typeface="Times New Roman"/>
                <a:cs typeface="Times New Roman"/>
              </a:rPr>
              <a:t>responsabile </a:t>
            </a:r>
            <a:r>
              <a:rPr sz="1200" spc="-5" dirty="0">
                <a:latin typeface="Times New Roman"/>
                <a:cs typeface="Times New Roman"/>
              </a:rPr>
              <a:t>delle gigantesche attività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trasmutazione della </a:t>
            </a:r>
            <a:r>
              <a:rPr sz="1200" dirty="0">
                <a:latin typeface="Times New Roman"/>
                <a:cs typeface="Times New Roman"/>
              </a:rPr>
              <a:t>forza-energia </a:t>
            </a:r>
            <a:r>
              <a:rPr sz="1200" spc="-5" dirty="0">
                <a:latin typeface="Times New Roman"/>
                <a:cs typeface="Times New Roman"/>
              </a:rPr>
              <a:t>attualmente </a:t>
            </a:r>
            <a:r>
              <a:rPr sz="1200" dirty="0">
                <a:latin typeface="Times New Roman"/>
                <a:cs typeface="Times New Roman"/>
              </a:rPr>
              <a:t>in  </a:t>
            </a:r>
            <a:r>
              <a:rPr sz="1200" spc="-5" dirty="0">
                <a:latin typeface="Times New Roman"/>
                <a:cs typeface="Times New Roman"/>
              </a:rPr>
              <a:t>corso </a:t>
            </a:r>
            <a:r>
              <a:rPr sz="1200" dirty="0">
                <a:latin typeface="Times New Roman"/>
                <a:cs typeface="Times New Roman"/>
              </a:rPr>
              <a:t>oltre i </a:t>
            </a:r>
            <a:r>
              <a:rPr sz="1200" spc="-5" dirty="0">
                <a:latin typeface="Times New Roman"/>
                <a:cs typeface="Times New Roman"/>
              </a:rPr>
              <a:t>confini degli attuali </a:t>
            </a:r>
            <a:r>
              <a:rPr sz="1200" dirty="0">
                <a:latin typeface="Times New Roman"/>
                <a:cs typeface="Times New Roman"/>
              </a:rPr>
              <a:t>sette </a:t>
            </a:r>
            <a:r>
              <a:rPr sz="1200" spc="-5" dirty="0">
                <a:latin typeface="Times New Roman"/>
                <a:cs typeface="Times New Roman"/>
              </a:rPr>
              <a:t>Superuniversi? Sull’origine del </a:t>
            </a:r>
            <a:r>
              <a:rPr sz="1200" dirty="0">
                <a:latin typeface="Times New Roman"/>
                <a:cs typeface="Times New Roman"/>
              </a:rPr>
              <a:t>movimento noi </a:t>
            </a:r>
            <a:r>
              <a:rPr sz="1200" spc="-5" dirty="0">
                <a:latin typeface="Times New Roman"/>
                <a:cs typeface="Times New Roman"/>
              </a:rPr>
              <a:t>abbiamo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seguenti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opinioni: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00">
              <a:latin typeface="Times New Roman"/>
              <a:cs typeface="Times New Roman"/>
            </a:endParaRPr>
          </a:p>
          <a:p>
            <a:pPr marL="546100">
              <a:lnSpc>
                <a:spcPct val="1000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(133.5) 12:4.3 </a:t>
            </a:r>
            <a:r>
              <a:rPr sz="1200" dirty="0">
                <a:latin typeface="Times New Roman"/>
                <a:cs typeface="Times New Roman"/>
              </a:rPr>
              <a:t>1. </a:t>
            </a:r>
            <a:r>
              <a:rPr sz="1200" spc="-5" dirty="0">
                <a:latin typeface="Times New Roman"/>
                <a:cs typeface="Times New Roman"/>
              </a:rPr>
              <a:t>Pensiamo </a:t>
            </a:r>
            <a:r>
              <a:rPr sz="1200" spc="-1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l’Attore Congiunto </a:t>
            </a:r>
            <a:r>
              <a:rPr sz="1200" dirty="0">
                <a:latin typeface="Times New Roman"/>
                <a:cs typeface="Times New Roman"/>
              </a:rPr>
              <a:t>dia inizio al </a:t>
            </a:r>
            <a:r>
              <a:rPr sz="1200" spc="-5" dirty="0">
                <a:latin typeface="Times New Roman"/>
                <a:cs typeface="Times New Roman"/>
              </a:rPr>
              <a:t>movimento </a:t>
            </a:r>
            <a:r>
              <a:rPr sz="1200" i="1" spc="-5" dirty="0">
                <a:latin typeface="Times New Roman"/>
                <a:cs typeface="Times New Roman"/>
              </a:rPr>
              <a:t>nello</a:t>
            </a:r>
            <a:r>
              <a:rPr sz="1200" i="1" spc="-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spazio.</a:t>
            </a:r>
            <a:endParaRPr sz="1200">
              <a:latin typeface="Times New Roman"/>
              <a:cs typeface="Times New Roman"/>
            </a:endParaRPr>
          </a:p>
          <a:p>
            <a:pPr marL="546100">
              <a:lnSpc>
                <a:spcPct val="100000"/>
              </a:lnSpc>
              <a:spcBef>
                <a:spcPts val="134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(133.6) 12:4.4 </a:t>
            </a:r>
            <a:r>
              <a:rPr sz="1200" dirty="0">
                <a:latin typeface="Times New Roman"/>
                <a:cs typeface="Times New Roman"/>
              </a:rPr>
              <a:t>2. Se è </a:t>
            </a:r>
            <a:r>
              <a:rPr sz="1200" spc="-5" dirty="0">
                <a:latin typeface="Times New Roman"/>
                <a:cs typeface="Times New Roman"/>
              </a:rPr>
              <a:t>l’Attore Congiunto che </a:t>
            </a:r>
            <a:r>
              <a:rPr sz="1200" dirty="0">
                <a:latin typeface="Times New Roman"/>
                <a:cs typeface="Times New Roman"/>
              </a:rPr>
              <a:t>produce i </a:t>
            </a:r>
            <a:r>
              <a:rPr sz="1200" spc="-5" dirty="0">
                <a:latin typeface="Times New Roman"/>
                <a:cs typeface="Times New Roman"/>
              </a:rPr>
              <a:t>movimenti </a:t>
            </a:r>
            <a:r>
              <a:rPr sz="1200" i="1" spc="-5" dirty="0">
                <a:latin typeface="Times New Roman"/>
                <a:cs typeface="Times New Roman"/>
              </a:rPr>
              <a:t>dello </a:t>
            </a:r>
            <a:r>
              <a:rPr sz="1200" spc="-5" dirty="0">
                <a:latin typeface="Times New Roman"/>
                <a:cs typeface="Times New Roman"/>
              </a:rPr>
              <a:t>spazio,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possiamo</a:t>
            </a:r>
            <a:r>
              <a:rPr sz="1200" spc="-1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provarlo.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23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233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147050" cy="4081779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546100" marR="63881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(133.7) 12:4.5 </a:t>
            </a:r>
            <a:r>
              <a:rPr sz="1200" dirty="0">
                <a:latin typeface="Times New Roman"/>
                <a:cs typeface="Times New Roman"/>
              </a:rPr>
              <a:t>3. </a:t>
            </a:r>
            <a:r>
              <a:rPr sz="1200" spc="-5" dirty="0">
                <a:latin typeface="Times New Roman"/>
                <a:cs typeface="Times New Roman"/>
              </a:rPr>
              <a:t>L’Assoluto Universale </a:t>
            </a:r>
            <a:r>
              <a:rPr sz="1200" dirty="0">
                <a:latin typeface="Times New Roman"/>
                <a:cs typeface="Times New Roman"/>
              </a:rPr>
              <a:t>non dà </a:t>
            </a:r>
            <a:r>
              <a:rPr sz="1200" spc="-5" dirty="0">
                <a:latin typeface="Times New Roman"/>
                <a:cs typeface="Times New Roman"/>
              </a:rPr>
              <a:t>origine al movimento </a:t>
            </a:r>
            <a:r>
              <a:rPr sz="1200" dirty="0">
                <a:latin typeface="Times New Roman"/>
                <a:cs typeface="Times New Roman"/>
              </a:rPr>
              <a:t>iniziale, ma </a:t>
            </a:r>
            <a:r>
              <a:rPr sz="1200" spc="-5" dirty="0">
                <a:latin typeface="Times New Roman"/>
                <a:cs typeface="Times New Roman"/>
              </a:rPr>
              <a:t>equilibra </a:t>
            </a:r>
            <a:r>
              <a:rPr sz="1200" dirty="0">
                <a:latin typeface="Times New Roman"/>
                <a:cs typeface="Times New Roman"/>
              </a:rPr>
              <a:t>e controlla tutte le tensioni  </a:t>
            </a:r>
            <a:r>
              <a:rPr sz="1200" spc="-5" dirty="0">
                <a:latin typeface="Times New Roman"/>
                <a:cs typeface="Times New Roman"/>
              </a:rPr>
              <a:t>derivate dal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movimento.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4732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(133.8) 12:4.6 </a:t>
            </a:r>
            <a:r>
              <a:rPr sz="1200" spc="-5" dirty="0">
                <a:latin typeface="Times New Roman"/>
                <a:cs typeface="Times New Roman"/>
              </a:rPr>
              <a:t>Nello </a:t>
            </a:r>
            <a:r>
              <a:rPr sz="1200" dirty="0">
                <a:latin typeface="Times New Roman"/>
                <a:cs typeface="Times New Roman"/>
              </a:rPr>
              <a:t>spazio </a:t>
            </a:r>
            <a:r>
              <a:rPr sz="1200" spc="-5" dirty="0">
                <a:latin typeface="Times New Roman"/>
                <a:cs typeface="Times New Roman"/>
              </a:rPr>
              <a:t>esterno gli </a:t>
            </a:r>
            <a:r>
              <a:rPr sz="1200" dirty="0">
                <a:latin typeface="Times New Roman"/>
                <a:cs typeface="Times New Roman"/>
              </a:rPr>
              <a:t>organizzatori di </a:t>
            </a:r>
            <a:r>
              <a:rPr sz="1200" spc="-5" dirty="0">
                <a:latin typeface="Times New Roman"/>
                <a:cs typeface="Times New Roman"/>
              </a:rPr>
              <a:t>forza sembrano essere </a:t>
            </a:r>
            <a:r>
              <a:rPr sz="1200" dirty="0">
                <a:latin typeface="Times New Roman"/>
                <a:cs typeface="Times New Roman"/>
              </a:rPr>
              <a:t>responsabili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produzione </a:t>
            </a:r>
            <a:r>
              <a:rPr sz="1200" spc="-5" dirty="0">
                <a:latin typeface="Times New Roman"/>
                <a:cs typeface="Times New Roman"/>
              </a:rPr>
              <a:t>delle gigantesche </a:t>
            </a:r>
            <a:r>
              <a:rPr sz="1200" dirty="0">
                <a:latin typeface="Times New Roman"/>
                <a:cs typeface="Times New Roman"/>
              </a:rPr>
              <a:t>ruote  </a:t>
            </a:r>
            <a:r>
              <a:rPr sz="1200" spc="-5" dirty="0">
                <a:latin typeface="Times New Roman"/>
                <a:cs typeface="Times New Roman"/>
              </a:rPr>
              <a:t>universali che </a:t>
            </a:r>
            <a:r>
              <a:rPr sz="1200" dirty="0">
                <a:latin typeface="Times New Roman"/>
                <a:cs typeface="Times New Roman"/>
              </a:rPr>
              <a:t>sono attualmente in </a:t>
            </a:r>
            <a:r>
              <a:rPr sz="1200" spc="-5" dirty="0">
                <a:latin typeface="Times New Roman"/>
                <a:cs typeface="Times New Roman"/>
              </a:rPr>
              <a:t>corso </a:t>
            </a:r>
            <a:r>
              <a:rPr sz="1200" dirty="0">
                <a:latin typeface="Times New Roman"/>
                <a:cs typeface="Times New Roman"/>
              </a:rPr>
              <a:t>di evoluzione </a:t>
            </a:r>
            <a:r>
              <a:rPr sz="1200" spc="-5" dirty="0">
                <a:latin typeface="Times New Roman"/>
                <a:cs typeface="Times New Roman"/>
              </a:rPr>
              <a:t>stellare, </a:t>
            </a:r>
            <a:r>
              <a:rPr sz="1200" dirty="0">
                <a:latin typeface="Times New Roman"/>
                <a:cs typeface="Times New Roman"/>
              </a:rPr>
              <a:t>ma la loro </a:t>
            </a:r>
            <a:r>
              <a:rPr sz="1200" spc="-5" dirty="0">
                <a:latin typeface="Times New Roman"/>
                <a:cs typeface="Times New Roman"/>
              </a:rPr>
              <a:t>capacità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funzionare </a:t>
            </a:r>
            <a:r>
              <a:rPr sz="1200" dirty="0">
                <a:latin typeface="Times New Roman"/>
                <a:cs typeface="Times New Roman"/>
              </a:rPr>
              <a:t>in questo modo </a:t>
            </a:r>
            <a:r>
              <a:rPr sz="1200" spc="-5" dirty="0">
                <a:latin typeface="Times New Roman"/>
                <a:cs typeface="Times New Roman"/>
              </a:rPr>
              <a:t>deve essere </a:t>
            </a:r>
            <a:r>
              <a:rPr sz="1200" dirty="0">
                <a:latin typeface="Times New Roman"/>
                <a:cs typeface="Times New Roman"/>
              </a:rPr>
              <a:t>stata  </a:t>
            </a:r>
            <a:r>
              <a:rPr sz="1200" spc="-5" dirty="0">
                <a:latin typeface="Times New Roman"/>
                <a:cs typeface="Times New Roman"/>
              </a:rPr>
              <a:t>resa </a:t>
            </a:r>
            <a:r>
              <a:rPr sz="1200" dirty="0">
                <a:latin typeface="Times New Roman"/>
                <a:cs typeface="Times New Roman"/>
              </a:rPr>
              <a:t>possibile da qualche modificazione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presenza </a:t>
            </a:r>
            <a:r>
              <a:rPr sz="1200" spc="-5" dirty="0">
                <a:latin typeface="Times New Roman"/>
                <a:cs typeface="Times New Roman"/>
              </a:rPr>
              <a:t>nello spazio </a:t>
            </a:r>
            <a:r>
              <a:rPr sz="1200" dirty="0">
                <a:latin typeface="Times New Roman"/>
                <a:cs typeface="Times New Roman"/>
              </a:rPr>
              <a:t>dell’Assoluto </a:t>
            </a:r>
            <a:r>
              <a:rPr sz="1200" spc="-5" dirty="0">
                <a:latin typeface="Times New Roman"/>
                <a:cs typeface="Times New Roman"/>
              </a:rPr>
              <a:t>Non Qualificato.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36385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(133.9) 12:4.7 </a:t>
            </a:r>
            <a:r>
              <a:rPr sz="1200" spc="-5" dirty="0">
                <a:latin typeface="Times New Roman"/>
                <a:cs typeface="Times New Roman"/>
              </a:rPr>
              <a:t>Dal </a:t>
            </a:r>
            <a:r>
              <a:rPr sz="1200" dirty="0">
                <a:latin typeface="Times New Roman"/>
                <a:cs typeface="Times New Roman"/>
              </a:rPr>
              <a:t>punto di </a:t>
            </a:r>
            <a:r>
              <a:rPr sz="1200" spc="-5" dirty="0">
                <a:latin typeface="Times New Roman"/>
                <a:cs typeface="Times New Roman"/>
              </a:rPr>
              <a:t>vista umano, </a:t>
            </a:r>
            <a:r>
              <a:rPr sz="1200" dirty="0">
                <a:latin typeface="Times New Roman"/>
                <a:cs typeface="Times New Roman"/>
              </a:rPr>
              <a:t>lo spazio è nulla — </a:t>
            </a:r>
            <a:r>
              <a:rPr sz="1200" spc="-5" dirty="0">
                <a:latin typeface="Times New Roman"/>
                <a:cs typeface="Times New Roman"/>
              </a:rPr>
              <a:t>negativo; esso esiste </a:t>
            </a:r>
            <a:r>
              <a:rPr sz="1200" dirty="0">
                <a:latin typeface="Times New Roman"/>
                <a:cs typeface="Times New Roman"/>
              </a:rPr>
              <a:t>solo in </a:t>
            </a:r>
            <a:r>
              <a:rPr sz="1200" spc="-5" dirty="0">
                <a:latin typeface="Times New Roman"/>
                <a:cs typeface="Times New Roman"/>
              </a:rPr>
              <a:t>rapporto </a:t>
            </a:r>
            <a:r>
              <a:rPr sz="1200" dirty="0">
                <a:latin typeface="Times New Roman"/>
                <a:cs typeface="Times New Roman"/>
              </a:rPr>
              <a:t>a qualcosa </a:t>
            </a:r>
            <a:r>
              <a:rPr sz="1200" spc="-5" dirty="0">
                <a:latin typeface="Times New Roman"/>
                <a:cs typeface="Times New Roman"/>
              </a:rPr>
              <a:t>di </a:t>
            </a:r>
            <a:r>
              <a:rPr sz="1200" dirty="0">
                <a:latin typeface="Times New Roman"/>
                <a:cs typeface="Times New Roman"/>
              </a:rPr>
              <a:t>positivo e di non  </a:t>
            </a:r>
            <a:r>
              <a:rPr sz="1200" spc="-5" dirty="0">
                <a:latin typeface="Times New Roman"/>
                <a:cs typeface="Times New Roman"/>
              </a:rPr>
              <a:t>spaziale. </a:t>
            </a:r>
            <a:r>
              <a:rPr sz="1200" spc="-15" dirty="0">
                <a:latin typeface="Times New Roman"/>
                <a:cs typeface="Times New Roman"/>
              </a:rPr>
              <a:t>Lo </a:t>
            </a:r>
            <a:r>
              <a:rPr sz="1200" dirty="0">
                <a:latin typeface="Times New Roman"/>
                <a:cs typeface="Times New Roman"/>
              </a:rPr>
              <a:t>spazio </a:t>
            </a:r>
            <a:r>
              <a:rPr sz="1200" spc="-5" dirty="0">
                <a:latin typeface="Times New Roman"/>
                <a:cs typeface="Times New Roman"/>
              </a:rPr>
              <a:t>tuttavia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reale. Esso contiene </a:t>
            </a:r>
            <a:r>
              <a:rPr sz="1200" dirty="0">
                <a:latin typeface="Times New Roman"/>
                <a:cs typeface="Times New Roman"/>
              </a:rPr>
              <a:t>e condiziona il </a:t>
            </a:r>
            <a:r>
              <a:rPr sz="1200" spc="-5" dirty="0">
                <a:latin typeface="Times New Roman"/>
                <a:cs typeface="Times New Roman"/>
              </a:rPr>
              <a:t>movimento. Esso </a:t>
            </a:r>
            <a:r>
              <a:rPr sz="1200" dirty="0">
                <a:latin typeface="Times New Roman"/>
                <a:cs typeface="Times New Roman"/>
              </a:rPr>
              <a:t>pure </a:t>
            </a:r>
            <a:r>
              <a:rPr sz="1200" spc="-5" dirty="0">
                <a:latin typeface="Times New Roman"/>
                <a:cs typeface="Times New Roman"/>
              </a:rPr>
              <a:t>si muove. </a:t>
            </a:r>
            <a:r>
              <a:rPr sz="1200" dirty="0">
                <a:latin typeface="Times New Roman"/>
                <a:cs typeface="Times New Roman"/>
              </a:rPr>
              <a:t>I movimenti dello spazio </a:t>
            </a:r>
            <a:r>
              <a:rPr sz="1200" spc="-10" dirty="0">
                <a:latin typeface="Times New Roman"/>
                <a:cs typeface="Times New Roman"/>
              </a:rPr>
              <a:t>si  </a:t>
            </a:r>
            <a:r>
              <a:rPr sz="1200" dirty="0">
                <a:latin typeface="Times New Roman"/>
                <a:cs typeface="Times New Roman"/>
              </a:rPr>
              <a:t>possono </a:t>
            </a:r>
            <a:r>
              <a:rPr sz="1200" spc="-5" dirty="0">
                <a:latin typeface="Times New Roman"/>
                <a:cs typeface="Times New Roman"/>
              </a:rPr>
              <a:t>approssimativamente classificare </a:t>
            </a:r>
            <a:r>
              <a:rPr sz="1200" dirty="0">
                <a:latin typeface="Times New Roman"/>
                <a:cs typeface="Times New Roman"/>
              </a:rPr>
              <a:t>come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segue: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546100">
              <a:lnSpc>
                <a:spcPct val="1000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(133.10) 12:4.8 </a:t>
            </a:r>
            <a:r>
              <a:rPr sz="1200" dirty="0">
                <a:latin typeface="Times New Roman"/>
                <a:cs typeface="Times New Roman"/>
              </a:rPr>
              <a:t>1. Movimento </a:t>
            </a:r>
            <a:r>
              <a:rPr sz="1200" spc="-5" dirty="0">
                <a:latin typeface="Times New Roman"/>
                <a:cs typeface="Times New Roman"/>
              </a:rPr>
              <a:t>primario </a:t>
            </a:r>
            <a:r>
              <a:rPr sz="1200" dirty="0">
                <a:latin typeface="Times New Roman"/>
                <a:cs typeface="Times New Roman"/>
              </a:rPr>
              <a:t>— la </a:t>
            </a:r>
            <a:r>
              <a:rPr sz="1200" spc="-5" dirty="0">
                <a:latin typeface="Times New Roman"/>
                <a:cs typeface="Times New Roman"/>
              </a:rPr>
              <a:t>respirazione dello </a:t>
            </a:r>
            <a:r>
              <a:rPr sz="1200" dirty="0">
                <a:latin typeface="Times New Roman"/>
                <a:cs typeface="Times New Roman"/>
              </a:rPr>
              <a:t>spazio, il </a:t>
            </a:r>
            <a:r>
              <a:rPr sz="1200" spc="-5" dirty="0">
                <a:latin typeface="Times New Roman"/>
                <a:cs typeface="Times New Roman"/>
              </a:rPr>
              <a:t>movimento </a:t>
            </a:r>
            <a:r>
              <a:rPr sz="1200" dirty="0">
                <a:latin typeface="Times New Roman"/>
                <a:cs typeface="Times New Roman"/>
              </a:rPr>
              <a:t>dello spazio</a:t>
            </a:r>
            <a:r>
              <a:rPr sz="1200" spc="-1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stesso.</a:t>
            </a:r>
            <a:endParaRPr sz="1200">
              <a:latin typeface="Times New Roman"/>
              <a:cs typeface="Times New Roman"/>
            </a:endParaRPr>
          </a:p>
          <a:p>
            <a:pPr marL="546100">
              <a:lnSpc>
                <a:spcPct val="100000"/>
              </a:lnSpc>
              <a:spcBef>
                <a:spcPts val="133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(133.11) 12:4.9 </a:t>
            </a:r>
            <a:r>
              <a:rPr sz="1200" dirty="0">
                <a:latin typeface="Times New Roman"/>
                <a:cs typeface="Times New Roman"/>
              </a:rPr>
              <a:t>2. Movimento </a:t>
            </a:r>
            <a:r>
              <a:rPr sz="1200" spc="-5" dirty="0">
                <a:latin typeface="Times New Roman"/>
                <a:cs typeface="Times New Roman"/>
              </a:rPr>
              <a:t>secondario </a:t>
            </a:r>
            <a:r>
              <a:rPr sz="1200" dirty="0">
                <a:latin typeface="Times New Roman"/>
                <a:cs typeface="Times New Roman"/>
              </a:rPr>
              <a:t>— le oscillazioni in </a:t>
            </a:r>
            <a:r>
              <a:rPr sz="1200" spc="-5" dirty="0">
                <a:latin typeface="Times New Roman"/>
                <a:cs typeface="Times New Roman"/>
              </a:rPr>
              <a:t>senso alternato </a:t>
            </a:r>
            <a:r>
              <a:rPr sz="1200" dirty="0">
                <a:latin typeface="Times New Roman"/>
                <a:cs typeface="Times New Roman"/>
              </a:rPr>
              <a:t>dei livelli di </a:t>
            </a:r>
            <a:r>
              <a:rPr sz="1200" spc="-5" dirty="0">
                <a:latin typeface="Times New Roman"/>
                <a:cs typeface="Times New Roman"/>
              </a:rPr>
              <a:t>spazio</a:t>
            </a:r>
            <a:r>
              <a:rPr sz="1200" spc="-1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successivi.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546100" marR="52832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(133.12) 12:4.10 </a:t>
            </a:r>
            <a:r>
              <a:rPr sz="1200" dirty="0">
                <a:latin typeface="Times New Roman"/>
                <a:cs typeface="Times New Roman"/>
              </a:rPr>
              <a:t>3. </a:t>
            </a:r>
            <a:r>
              <a:rPr sz="1200" spc="-5" dirty="0">
                <a:latin typeface="Times New Roman"/>
                <a:cs typeface="Times New Roman"/>
              </a:rPr>
              <a:t>Movimenti relativi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relativi nel senso che </a:t>
            </a:r>
            <a:r>
              <a:rPr sz="1200" dirty="0">
                <a:latin typeface="Times New Roman"/>
                <a:cs typeface="Times New Roman"/>
              </a:rPr>
              <a:t>non sono valutati </a:t>
            </a:r>
            <a:r>
              <a:rPr sz="1200" spc="-5" dirty="0">
                <a:latin typeface="Times New Roman"/>
                <a:cs typeface="Times New Roman"/>
              </a:rPr>
              <a:t>prendendo come </a:t>
            </a:r>
            <a:r>
              <a:rPr sz="1200" dirty="0">
                <a:latin typeface="Times New Roman"/>
                <a:cs typeface="Times New Roman"/>
              </a:rPr>
              <a:t>punto di </a:t>
            </a:r>
            <a:r>
              <a:rPr sz="1200" spc="-5" dirty="0">
                <a:latin typeface="Times New Roman"/>
                <a:cs typeface="Times New Roman"/>
              </a:rPr>
              <a:t>riferimento </a:t>
            </a:r>
            <a:r>
              <a:rPr sz="1200" dirty="0">
                <a:latin typeface="Times New Roman"/>
                <a:cs typeface="Times New Roman"/>
              </a:rPr>
              <a:t>il  </a:t>
            </a:r>
            <a:r>
              <a:rPr sz="1200" spc="-5" dirty="0">
                <a:latin typeface="Times New Roman"/>
                <a:cs typeface="Times New Roman"/>
              </a:rPr>
              <a:t>Paradiso. </a:t>
            </a:r>
            <a:r>
              <a:rPr sz="1200" dirty="0">
                <a:latin typeface="Times New Roman"/>
                <a:cs typeface="Times New Roman"/>
              </a:rPr>
              <a:t>I movimenti </a:t>
            </a:r>
            <a:r>
              <a:rPr sz="1200" spc="-5" dirty="0">
                <a:latin typeface="Times New Roman"/>
                <a:cs typeface="Times New Roman"/>
              </a:rPr>
              <a:t>primario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secondario </a:t>
            </a:r>
            <a:r>
              <a:rPr sz="1200" dirty="0">
                <a:latin typeface="Times New Roman"/>
                <a:cs typeface="Times New Roman"/>
              </a:rPr>
              <a:t>sono assoluti, sono </a:t>
            </a:r>
            <a:r>
              <a:rPr sz="1200" spc="-5" dirty="0">
                <a:latin typeface="Times New Roman"/>
                <a:cs typeface="Times New Roman"/>
              </a:rPr>
              <a:t>movimento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rapporto al Paradiso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immobile.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00">
              <a:latin typeface="Times New Roman"/>
              <a:cs typeface="Times New Roman"/>
            </a:endParaRPr>
          </a:p>
          <a:p>
            <a:pPr marL="546100">
              <a:lnSpc>
                <a:spcPct val="1000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(133.13) 12:4.11 </a:t>
            </a:r>
            <a:r>
              <a:rPr sz="1200" dirty="0">
                <a:latin typeface="Times New Roman"/>
                <a:cs typeface="Times New Roman"/>
              </a:rPr>
              <a:t>4. </a:t>
            </a:r>
            <a:r>
              <a:rPr sz="1200" spc="-5" dirty="0">
                <a:latin typeface="Times New Roman"/>
                <a:cs typeface="Times New Roman"/>
              </a:rPr>
              <a:t>Movimento compensativo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correlativo destinato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coordinare </a:t>
            </a:r>
            <a:r>
              <a:rPr sz="1200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gli altri</a:t>
            </a:r>
            <a:r>
              <a:rPr sz="1200" spc="-1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movimenti.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88900" marR="431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(134.1) 12:4.12 </a:t>
            </a:r>
            <a:r>
              <a:rPr sz="1200" spc="-5" dirty="0">
                <a:latin typeface="Times New Roman"/>
                <a:cs typeface="Times New Roman"/>
              </a:rPr>
              <a:t>L’attuale </a:t>
            </a:r>
            <a:r>
              <a:rPr sz="1200" dirty="0">
                <a:latin typeface="Times New Roman"/>
                <a:cs typeface="Times New Roman"/>
              </a:rPr>
              <a:t>relazione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vostro </a:t>
            </a:r>
            <a:r>
              <a:rPr sz="1200" spc="-5" dirty="0">
                <a:latin typeface="Times New Roman"/>
                <a:cs typeface="Times New Roman"/>
              </a:rPr>
              <a:t>sole con </a:t>
            </a:r>
            <a:r>
              <a:rPr sz="1200" dirty="0">
                <a:latin typeface="Times New Roman"/>
                <a:cs typeface="Times New Roman"/>
              </a:rPr>
              <a:t>i suoi </a:t>
            </a:r>
            <a:r>
              <a:rPr sz="1200" spc="-5" dirty="0">
                <a:latin typeface="Times New Roman"/>
                <a:cs typeface="Times New Roman"/>
              </a:rPr>
              <a:t>pianeti associati, </a:t>
            </a:r>
            <a:r>
              <a:rPr sz="1200" dirty="0">
                <a:latin typeface="Times New Roman"/>
                <a:cs typeface="Times New Roman"/>
              </a:rPr>
              <a:t>pur </a:t>
            </a:r>
            <a:r>
              <a:rPr sz="1200" spc="-5" dirty="0">
                <a:latin typeface="Times New Roman"/>
                <a:cs typeface="Times New Roman"/>
              </a:rPr>
              <a:t>rivelando </a:t>
            </a:r>
            <a:r>
              <a:rPr sz="1200" dirty="0">
                <a:latin typeface="Times New Roman"/>
                <a:cs typeface="Times New Roman"/>
              </a:rPr>
              <a:t>molti movimenti </a:t>
            </a:r>
            <a:r>
              <a:rPr sz="1200" spc="-5" dirty="0">
                <a:latin typeface="Times New Roman"/>
                <a:cs typeface="Times New Roman"/>
              </a:rPr>
              <a:t>relativi ed assoluti nello  spazio, tende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produrre l’impressione sui </a:t>
            </a:r>
            <a:r>
              <a:rPr sz="1200" dirty="0">
                <a:latin typeface="Times New Roman"/>
                <a:cs typeface="Times New Roman"/>
              </a:rPr>
              <a:t>vostri </a:t>
            </a:r>
            <a:r>
              <a:rPr sz="1200" spc="-5" dirty="0">
                <a:latin typeface="Times New Roman"/>
                <a:cs typeface="Times New Roman"/>
              </a:rPr>
              <a:t>astronomi che </a:t>
            </a:r>
            <a:r>
              <a:rPr sz="1200" dirty="0">
                <a:latin typeface="Times New Roman"/>
                <a:cs typeface="Times New Roman"/>
              </a:rPr>
              <a:t>li </a:t>
            </a:r>
            <a:r>
              <a:rPr sz="1200" spc="-5" dirty="0">
                <a:latin typeface="Times New Roman"/>
                <a:cs typeface="Times New Roman"/>
              </a:rPr>
              <a:t>osservano che </a:t>
            </a:r>
            <a:r>
              <a:rPr sz="1200" dirty="0">
                <a:latin typeface="Times New Roman"/>
                <a:cs typeface="Times New Roman"/>
              </a:rPr>
              <a:t>voi siate </a:t>
            </a:r>
            <a:r>
              <a:rPr sz="1200" spc="-5" dirty="0">
                <a:latin typeface="Times New Roman"/>
                <a:cs typeface="Times New Roman"/>
              </a:rPr>
              <a:t>comparativamente stazionari </a:t>
            </a:r>
            <a:r>
              <a:rPr sz="1200" dirty="0">
                <a:latin typeface="Times New Roman"/>
                <a:cs typeface="Times New Roman"/>
              </a:rPr>
              <a:t>nello spazio,  e </a:t>
            </a:r>
            <a:r>
              <a:rPr sz="1200" spc="-5" dirty="0">
                <a:latin typeface="Times New Roman"/>
                <a:cs typeface="Times New Roman"/>
              </a:rPr>
              <a:t>che gli ammassi </a:t>
            </a:r>
            <a:r>
              <a:rPr sz="1200" dirty="0">
                <a:latin typeface="Times New Roman"/>
                <a:cs typeface="Times New Roman"/>
              </a:rPr>
              <a:t>e le </a:t>
            </a:r>
            <a:r>
              <a:rPr sz="1200" spc="-5" dirty="0">
                <a:latin typeface="Times New Roman"/>
                <a:cs typeface="Times New Roman"/>
              </a:rPr>
              <a:t>correnti stellari </a:t>
            </a:r>
            <a:r>
              <a:rPr sz="1200" dirty="0">
                <a:latin typeface="Times New Roman"/>
                <a:cs typeface="Times New Roman"/>
              </a:rPr>
              <a:t>che vi </a:t>
            </a:r>
            <a:r>
              <a:rPr sz="1200" spc="-5" dirty="0">
                <a:latin typeface="Times New Roman"/>
                <a:cs typeface="Times New Roman"/>
              </a:rPr>
              <a:t>circondano siano impegnati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5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fuga </a:t>
            </a:r>
            <a:r>
              <a:rPr sz="1200" dirty="0">
                <a:latin typeface="Times New Roman"/>
                <a:cs typeface="Times New Roman"/>
              </a:rPr>
              <a:t>verso </a:t>
            </a:r>
            <a:r>
              <a:rPr sz="1200" spc="-5" dirty="0">
                <a:latin typeface="Times New Roman"/>
                <a:cs typeface="Times New Roman"/>
              </a:rPr>
              <a:t>l’esterno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velocità sempre crescenti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via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23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234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71815" cy="38963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66675">
              <a:lnSpc>
                <a:spcPts val="1380"/>
              </a:lnSpc>
              <a:spcBef>
                <a:spcPts val="195"/>
              </a:spcBef>
            </a:pPr>
            <a:r>
              <a:rPr sz="1200" dirty="0">
                <a:latin typeface="Times New Roman"/>
                <a:cs typeface="Times New Roman"/>
              </a:rPr>
              <a:t>via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i vostri </a:t>
            </a:r>
            <a:r>
              <a:rPr sz="1200" spc="-5" dirty="0">
                <a:latin typeface="Times New Roman"/>
                <a:cs typeface="Times New Roman"/>
              </a:rPr>
              <a:t>calcoli si </a:t>
            </a:r>
            <a:r>
              <a:rPr sz="1200" dirty="0">
                <a:latin typeface="Times New Roman"/>
                <a:cs typeface="Times New Roman"/>
              </a:rPr>
              <a:t>estendono </a:t>
            </a:r>
            <a:r>
              <a:rPr sz="1200" spc="-5" dirty="0">
                <a:latin typeface="Times New Roman"/>
                <a:cs typeface="Times New Roman"/>
              </a:rPr>
              <a:t>allo spazio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esterno. Ma non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così. Voi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riuscite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riconoscere l’attuale </a:t>
            </a:r>
            <a:r>
              <a:rPr sz="1200" dirty="0">
                <a:latin typeface="Times New Roman"/>
                <a:cs typeface="Times New Roman"/>
              </a:rPr>
              <a:t>espansione  </a:t>
            </a:r>
            <a:r>
              <a:rPr sz="1200" spc="-5" dirty="0">
                <a:latin typeface="Times New Roman"/>
                <a:cs typeface="Times New Roman"/>
              </a:rPr>
              <a:t>uniforme verso l’esterno delle creazioni fisiche </a:t>
            </a:r>
            <a:r>
              <a:rPr sz="1200" dirty="0">
                <a:latin typeface="Times New Roman"/>
                <a:cs typeface="Times New Roman"/>
              </a:rPr>
              <a:t>di tutto lo spazio penetrato.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vostra </a:t>
            </a:r>
            <a:r>
              <a:rPr sz="1200" spc="-5" dirty="0">
                <a:latin typeface="Times New Roman"/>
                <a:cs typeface="Times New Roman"/>
              </a:rPr>
              <a:t>stessa creazione locale (Nebadon) partecipa </a:t>
            </a:r>
            <a:r>
              <a:rPr sz="1200" dirty="0">
                <a:latin typeface="Times New Roman"/>
                <a:cs typeface="Times New Roman"/>
              </a:rPr>
              <a:t>a 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movimento di </a:t>
            </a:r>
            <a:r>
              <a:rPr sz="1200" spc="-5" dirty="0">
                <a:latin typeface="Times New Roman"/>
                <a:cs typeface="Times New Roman"/>
              </a:rPr>
              <a:t>espansione universale </a:t>
            </a:r>
            <a:r>
              <a:rPr sz="1200" dirty="0">
                <a:latin typeface="Times New Roman"/>
                <a:cs typeface="Times New Roman"/>
              </a:rPr>
              <a:t>verso </a:t>
            </a:r>
            <a:r>
              <a:rPr sz="1200" spc="-5" dirty="0">
                <a:latin typeface="Times New Roman"/>
                <a:cs typeface="Times New Roman"/>
              </a:rPr>
              <a:t>l’esterno. Gli interi sette Superuniversi partecipano ai cicli </a:t>
            </a:r>
            <a:r>
              <a:rPr sz="1200" dirty="0">
                <a:latin typeface="Times New Roman"/>
                <a:cs typeface="Times New Roman"/>
              </a:rPr>
              <a:t>di due </a:t>
            </a:r>
            <a:r>
              <a:rPr sz="1200" spc="-5" dirty="0">
                <a:latin typeface="Times New Roman"/>
                <a:cs typeface="Times New Roman"/>
              </a:rPr>
              <a:t>miliardi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anni 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respirazione dello </a:t>
            </a:r>
            <a:r>
              <a:rPr sz="1200" dirty="0">
                <a:latin typeface="Times New Roman"/>
                <a:cs typeface="Times New Roman"/>
              </a:rPr>
              <a:t>spazio </a:t>
            </a:r>
            <a:r>
              <a:rPr sz="1200" spc="-5" dirty="0">
                <a:latin typeface="Times New Roman"/>
                <a:cs typeface="Times New Roman"/>
              </a:rPr>
              <a:t>assieme alle regioni esterne dell’Universo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maestro.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ts val="141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(134.2) 12:4.13 </a:t>
            </a:r>
            <a:r>
              <a:rPr sz="1200" spc="-5" dirty="0">
                <a:latin typeface="Times New Roman"/>
                <a:cs typeface="Times New Roman"/>
              </a:rPr>
              <a:t>Quando gli Universi si espandono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si contraggono,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masse materiali </a:t>
            </a:r>
            <a:r>
              <a:rPr sz="1200" dirty="0">
                <a:latin typeface="Times New Roman"/>
                <a:cs typeface="Times New Roman"/>
              </a:rPr>
              <a:t>dello spazio </a:t>
            </a:r>
            <a:r>
              <a:rPr sz="1200" spc="-5" dirty="0">
                <a:latin typeface="Times New Roman"/>
                <a:cs typeface="Times New Roman"/>
              </a:rPr>
              <a:t>penetrato si</a:t>
            </a:r>
            <a:r>
              <a:rPr sz="1200" spc="-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muovono</a:t>
            </a:r>
            <a:endParaRPr sz="1200">
              <a:latin typeface="Times New Roman"/>
              <a:cs typeface="Times New Roman"/>
            </a:endParaRPr>
          </a:p>
          <a:p>
            <a:pPr marL="76200" marR="429259">
              <a:lnSpc>
                <a:spcPts val="1380"/>
              </a:lnSpc>
              <a:spcBef>
                <a:spcPts val="70"/>
              </a:spcBef>
            </a:pPr>
            <a:r>
              <a:rPr sz="1200" spc="-5" dirty="0">
                <a:latin typeface="Times New Roman"/>
                <a:cs typeface="Times New Roman"/>
              </a:rPr>
              <a:t>alternativamente con </a:t>
            </a:r>
            <a:r>
              <a:rPr sz="1200" dirty="0">
                <a:latin typeface="Times New Roman"/>
                <a:cs typeface="Times New Roman"/>
              </a:rPr>
              <a:t>e contro </a:t>
            </a:r>
            <a:r>
              <a:rPr sz="1200" spc="-5" dirty="0">
                <a:latin typeface="Times New Roman"/>
                <a:cs typeface="Times New Roman"/>
              </a:rPr>
              <a:t>l’attrazione </a:t>
            </a:r>
            <a:r>
              <a:rPr sz="1200" dirty="0">
                <a:latin typeface="Times New Roman"/>
                <a:cs typeface="Times New Roman"/>
              </a:rPr>
              <a:t>di gravità </a:t>
            </a:r>
            <a:r>
              <a:rPr sz="1200" spc="-5" dirty="0">
                <a:latin typeface="Times New Roman"/>
                <a:cs typeface="Times New Roman"/>
              </a:rPr>
              <a:t>del Paradiso.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lavoro compiuto </a:t>
            </a:r>
            <a:r>
              <a:rPr sz="1200" dirty="0">
                <a:latin typeface="Times New Roman"/>
                <a:cs typeface="Times New Roman"/>
              </a:rPr>
              <a:t>nello </a:t>
            </a:r>
            <a:r>
              <a:rPr sz="1200" spc="-5" dirty="0">
                <a:latin typeface="Times New Roman"/>
                <a:cs typeface="Times New Roman"/>
              </a:rPr>
              <a:t>spostamento della </a:t>
            </a:r>
            <a:r>
              <a:rPr sz="1200" dirty="0">
                <a:latin typeface="Times New Roman"/>
                <a:cs typeface="Times New Roman"/>
              </a:rPr>
              <a:t>massa </a:t>
            </a:r>
            <a:r>
              <a:rPr sz="1200" spc="-5" dirty="0">
                <a:latin typeface="Times New Roman"/>
                <a:cs typeface="Times New Roman"/>
              </a:rPr>
              <a:t>d’energia  materiale della creazione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lavoro dello </a:t>
            </a:r>
            <a:r>
              <a:rPr sz="1200" i="1" spc="-5" dirty="0">
                <a:latin typeface="Times New Roman"/>
                <a:cs typeface="Times New Roman"/>
              </a:rPr>
              <a:t>spazio </a:t>
            </a:r>
            <a:r>
              <a:rPr sz="1200" dirty="0">
                <a:latin typeface="Times New Roman"/>
                <a:cs typeface="Times New Roman"/>
              </a:rPr>
              <a:t>ma non </a:t>
            </a:r>
            <a:r>
              <a:rPr sz="1200" spc="-5" dirty="0">
                <a:latin typeface="Times New Roman"/>
                <a:cs typeface="Times New Roman"/>
              </a:rPr>
              <a:t>lavoro del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i="1" spc="-5" dirty="0">
                <a:latin typeface="Times New Roman"/>
                <a:cs typeface="Times New Roman"/>
              </a:rPr>
              <a:t>potere-energia.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558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(134.3) 12:4.14 </a:t>
            </a:r>
            <a:r>
              <a:rPr sz="1200" spc="-5" dirty="0">
                <a:latin typeface="Times New Roman"/>
                <a:cs typeface="Times New Roman"/>
              </a:rPr>
              <a:t>Benché </a:t>
            </a:r>
            <a:r>
              <a:rPr sz="1200" dirty="0">
                <a:latin typeface="Times New Roman"/>
                <a:cs typeface="Times New Roman"/>
              </a:rPr>
              <a:t>le vostre stime </a:t>
            </a:r>
            <a:r>
              <a:rPr sz="1200" spc="-5" dirty="0">
                <a:latin typeface="Times New Roman"/>
                <a:cs typeface="Times New Roman"/>
              </a:rPr>
              <a:t>spettroscopiche delle velocità astronomiche </a:t>
            </a:r>
            <a:r>
              <a:rPr sz="1200" dirty="0">
                <a:latin typeface="Times New Roman"/>
                <a:cs typeface="Times New Roman"/>
              </a:rPr>
              <a:t>siano </a:t>
            </a:r>
            <a:r>
              <a:rPr sz="1200" spc="-5" dirty="0">
                <a:latin typeface="Times New Roman"/>
                <a:cs typeface="Times New Roman"/>
              </a:rPr>
              <a:t>abbastanza </a:t>
            </a:r>
            <a:r>
              <a:rPr sz="1200" dirty="0">
                <a:latin typeface="Times New Roman"/>
                <a:cs typeface="Times New Roman"/>
              </a:rPr>
              <a:t>attendibili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applicate ai  regni stellari appartenenti al </a:t>
            </a:r>
            <a:r>
              <a:rPr sz="1200" dirty="0">
                <a:latin typeface="Times New Roman"/>
                <a:cs typeface="Times New Roman"/>
              </a:rPr>
              <a:t>vostro </a:t>
            </a:r>
            <a:r>
              <a:rPr sz="1200" spc="-5" dirty="0">
                <a:latin typeface="Times New Roman"/>
                <a:cs typeface="Times New Roman"/>
              </a:rPr>
              <a:t>Superuniverso ed ai </a:t>
            </a:r>
            <a:r>
              <a:rPr sz="1200" dirty="0">
                <a:latin typeface="Times New Roman"/>
                <a:cs typeface="Times New Roman"/>
              </a:rPr>
              <a:t>suoi </a:t>
            </a:r>
            <a:r>
              <a:rPr sz="1200" spc="-5" dirty="0">
                <a:latin typeface="Times New Roman"/>
                <a:cs typeface="Times New Roman"/>
              </a:rPr>
              <a:t>Superuniversi associati, </a:t>
            </a:r>
            <a:r>
              <a:rPr sz="1200" dirty="0">
                <a:latin typeface="Times New Roman"/>
                <a:cs typeface="Times New Roman"/>
              </a:rPr>
              <a:t>tali </a:t>
            </a:r>
            <a:r>
              <a:rPr sz="1200" spc="-5" dirty="0">
                <a:latin typeface="Times New Roman"/>
                <a:cs typeface="Times New Roman"/>
              </a:rPr>
              <a:t>calcoli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tutto </a:t>
            </a:r>
            <a:r>
              <a:rPr sz="1200" spc="-5" dirty="0">
                <a:latin typeface="Times New Roman"/>
                <a:cs typeface="Times New Roman"/>
              </a:rPr>
              <a:t>inaffidabili se riferiti  ai regni </a:t>
            </a:r>
            <a:r>
              <a:rPr sz="1200" dirty="0">
                <a:latin typeface="Times New Roman"/>
                <a:cs typeface="Times New Roman"/>
              </a:rPr>
              <a:t>dello spazio esterno. </a:t>
            </a:r>
            <a:r>
              <a:rPr sz="1200" spc="-15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linee </a:t>
            </a:r>
            <a:r>
              <a:rPr sz="1200" spc="-5" dirty="0">
                <a:latin typeface="Times New Roman"/>
                <a:cs typeface="Times New Roman"/>
              </a:rPr>
              <a:t>dello spettro si spostano dal normale </a:t>
            </a:r>
            <a:r>
              <a:rPr sz="1200" dirty="0">
                <a:latin typeface="Times New Roman"/>
                <a:cs typeface="Times New Roman"/>
              </a:rPr>
              <a:t>verso il violetto per una stella </a:t>
            </a:r>
            <a:r>
              <a:rPr sz="1200" spc="-5" dirty="0">
                <a:latin typeface="Times New Roman"/>
                <a:cs typeface="Times New Roman"/>
              </a:rPr>
              <a:t>che si </a:t>
            </a:r>
            <a:r>
              <a:rPr sz="1200" dirty="0">
                <a:latin typeface="Times New Roman"/>
                <a:cs typeface="Times New Roman"/>
              </a:rPr>
              <a:t>avvicina;  similmente </a:t>
            </a:r>
            <a:r>
              <a:rPr sz="1200" spc="-5" dirty="0">
                <a:latin typeface="Times New Roman"/>
                <a:cs typeface="Times New Roman"/>
              </a:rPr>
              <a:t>queste linee si spostano verso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rosso quando </a:t>
            </a:r>
            <a:r>
              <a:rPr sz="1200" dirty="0">
                <a:latin typeface="Times New Roman"/>
                <a:cs typeface="Times New Roman"/>
              </a:rPr>
              <a:t>una stella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allontana. Molte </a:t>
            </a:r>
            <a:r>
              <a:rPr sz="1200" spc="-5" dirty="0">
                <a:latin typeface="Times New Roman"/>
                <a:cs typeface="Times New Roman"/>
              </a:rPr>
              <a:t>influenze intervengono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determinare</a:t>
            </a:r>
            <a:endParaRPr sz="1200">
              <a:latin typeface="Times New Roman"/>
              <a:cs typeface="Times New Roman"/>
            </a:endParaRPr>
          </a:p>
          <a:p>
            <a:pPr marL="76200" marR="121920">
              <a:lnSpc>
                <a:spcPts val="1380"/>
              </a:lnSpc>
              <a:spcBef>
                <a:spcPts val="5"/>
              </a:spcBef>
            </a:pPr>
            <a:r>
              <a:rPr sz="1200" spc="-5" dirty="0">
                <a:latin typeface="Times New Roman"/>
                <a:cs typeface="Times New Roman"/>
              </a:rPr>
              <a:t>l’impressione che </a:t>
            </a:r>
            <a:r>
              <a:rPr sz="1200" dirty="0">
                <a:latin typeface="Times New Roman"/>
                <a:cs typeface="Times New Roman"/>
              </a:rPr>
              <a:t>la velocità di </a:t>
            </a:r>
            <a:r>
              <a:rPr sz="1200" spc="-5" dirty="0">
                <a:latin typeface="Times New Roman"/>
                <a:cs typeface="Times New Roman"/>
              </a:rPr>
              <a:t>recessione degli Universi esterni aumenti </a:t>
            </a:r>
            <a:r>
              <a:rPr sz="1200" dirty="0">
                <a:latin typeface="Times New Roman"/>
                <a:cs typeface="Times New Roman"/>
              </a:rPr>
              <a:t>in misura di oltre </a:t>
            </a:r>
            <a:r>
              <a:rPr sz="1200" spc="-5" dirty="0">
                <a:latin typeface="Times New Roman"/>
                <a:cs typeface="Times New Roman"/>
              </a:rPr>
              <a:t>centosessanta chilometri </a:t>
            </a:r>
            <a:r>
              <a:rPr sz="1200" dirty="0">
                <a:latin typeface="Times New Roman"/>
                <a:cs typeface="Times New Roman"/>
              </a:rPr>
              <a:t>il secondo </a:t>
            </a:r>
            <a:r>
              <a:rPr sz="1200" spc="-5" dirty="0">
                <a:latin typeface="Times New Roman"/>
                <a:cs typeface="Times New Roman"/>
              </a:rPr>
              <a:t>per  ogni </a:t>
            </a:r>
            <a:r>
              <a:rPr sz="1200" dirty="0">
                <a:latin typeface="Times New Roman"/>
                <a:cs typeface="Times New Roman"/>
              </a:rPr>
              <a:t>milione di anni luce </a:t>
            </a:r>
            <a:r>
              <a:rPr sz="1200" spc="-5" dirty="0">
                <a:latin typeface="Times New Roman"/>
                <a:cs typeface="Times New Roman"/>
              </a:rPr>
              <a:t>che si aggiungono alla </a:t>
            </a:r>
            <a:r>
              <a:rPr sz="1200" dirty="0">
                <a:latin typeface="Times New Roman"/>
                <a:cs typeface="Times New Roman"/>
              </a:rPr>
              <a:t>sua </a:t>
            </a:r>
            <a:r>
              <a:rPr sz="1200" spc="-5" dirty="0">
                <a:latin typeface="Times New Roman"/>
                <a:cs typeface="Times New Roman"/>
              </a:rPr>
              <a:t>distanza. </a:t>
            </a:r>
            <a:r>
              <a:rPr sz="1200" dirty="0">
                <a:latin typeface="Times New Roman"/>
                <a:cs typeface="Times New Roman"/>
              </a:rPr>
              <a:t>Con </a:t>
            </a:r>
            <a:r>
              <a:rPr sz="1200" spc="-5" dirty="0">
                <a:latin typeface="Times New Roman"/>
                <a:cs typeface="Times New Roman"/>
              </a:rPr>
              <a:t>questo metodo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calcolo, </a:t>
            </a:r>
            <a:r>
              <a:rPr sz="1200" dirty="0">
                <a:latin typeface="Times New Roman"/>
                <a:cs typeface="Times New Roman"/>
              </a:rPr>
              <a:t>a seguito </a:t>
            </a:r>
            <a:r>
              <a:rPr sz="1200" spc="-5" dirty="0">
                <a:latin typeface="Times New Roman"/>
                <a:cs typeface="Times New Roman"/>
              </a:rPr>
              <a:t>del perfezionamento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</a:t>
            </a:r>
            <a:endParaRPr sz="1200">
              <a:latin typeface="Times New Roman"/>
              <a:cs typeface="Times New Roman"/>
            </a:endParaRPr>
          </a:p>
          <a:p>
            <a:pPr marL="76200" marR="285115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telescopi </a:t>
            </a:r>
            <a:r>
              <a:rPr sz="1200" dirty="0">
                <a:latin typeface="Times New Roman"/>
                <a:cs typeface="Times New Roman"/>
              </a:rPr>
              <a:t>più potenti, </a:t>
            </a:r>
            <a:r>
              <a:rPr sz="1200" spc="-5" dirty="0">
                <a:latin typeface="Times New Roman"/>
                <a:cs typeface="Times New Roman"/>
              </a:rPr>
              <a:t>sembrerà che questi sistemi stellari </a:t>
            </a:r>
            <a:r>
              <a:rPr sz="1200" dirty="0">
                <a:latin typeface="Times New Roman"/>
                <a:cs typeface="Times New Roman"/>
              </a:rPr>
              <a:t>molto </a:t>
            </a:r>
            <a:r>
              <a:rPr sz="1200" spc="-5" dirty="0">
                <a:latin typeface="Times New Roman"/>
                <a:cs typeface="Times New Roman"/>
              </a:rPr>
              <a:t>lontani siano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fuga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questa </a:t>
            </a:r>
            <a:r>
              <a:rPr sz="1200" dirty="0">
                <a:latin typeface="Times New Roman"/>
                <a:cs typeface="Times New Roman"/>
              </a:rPr>
              <a:t>parte dell’Universo </a:t>
            </a:r>
            <a:r>
              <a:rPr sz="1200" spc="-5" dirty="0">
                <a:latin typeface="Times New Roman"/>
                <a:cs typeface="Times New Roman"/>
              </a:rPr>
              <a:t>alla </a:t>
            </a:r>
            <a:r>
              <a:rPr sz="1200" dirty="0">
                <a:latin typeface="Times New Roman"/>
                <a:cs typeface="Times New Roman"/>
              </a:rPr>
              <a:t>velocità  </a:t>
            </a:r>
            <a:r>
              <a:rPr sz="1200" spc="-5" dirty="0">
                <a:latin typeface="Times New Roman"/>
                <a:cs typeface="Times New Roman"/>
              </a:rPr>
              <a:t>incredibile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circa </a:t>
            </a:r>
            <a:r>
              <a:rPr sz="1200" dirty="0">
                <a:latin typeface="Times New Roman"/>
                <a:cs typeface="Times New Roman"/>
              </a:rPr>
              <a:t>quarantottomila </a:t>
            </a:r>
            <a:r>
              <a:rPr sz="1200" spc="-5" dirty="0">
                <a:latin typeface="Times New Roman"/>
                <a:cs typeface="Times New Roman"/>
              </a:rPr>
              <a:t>chilometri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secondo. Ma </a:t>
            </a:r>
            <a:r>
              <a:rPr sz="1200" dirty="0">
                <a:latin typeface="Times New Roman"/>
                <a:cs typeface="Times New Roman"/>
              </a:rPr>
              <a:t>questa </a:t>
            </a:r>
            <a:r>
              <a:rPr sz="1200" spc="-5" dirty="0">
                <a:latin typeface="Times New Roman"/>
                <a:cs typeface="Times New Roman"/>
              </a:rPr>
              <a:t>apparente velocità </a:t>
            </a:r>
            <a:r>
              <a:rPr sz="1200" dirty="0">
                <a:latin typeface="Times New Roman"/>
                <a:cs typeface="Times New Roman"/>
              </a:rPr>
              <a:t>di recessione non è </a:t>
            </a:r>
            <a:r>
              <a:rPr sz="1200" spc="-5" dirty="0">
                <a:latin typeface="Times New Roman"/>
                <a:cs typeface="Times New Roman"/>
              </a:rPr>
              <a:t>reale; essa </a:t>
            </a:r>
            <a:r>
              <a:rPr sz="1200" dirty="0">
                <a:latin typeface="Times New Roman"/>
                <a:cs typeface="Times New Roman"/>
              </a:rPr>
              <a:t>risulta da  </a:t>
            </a:r>
            <a:r>
              <a:rPr sz="1200" spc="-5" dirty="0">
                <a:latin typeface="Times New Roman"/>
                <a:cs typeface="Times New Roman"/>
              </a:rPr>
              <a:t>numerosi fattori erronei comprendenti angoli d’osservazione ed </a:t>
            </a:r>
            <a:r>
              <a:rPr sz="1200" dirty="0">
                <a:latin typeface="Times New Roman"/>
                <a:cs typeface="Times New Roman"/>
              </a:rPr>
              <a:t>altre </a:t>
            </a:r>
            <a:r>
              <a:rPr sz="1200" spc="-5" dirty="0">
                <a:latin typeface="Times New Roman"/>
                <a:cs typeface="Times New Roman"/>
              </a:rPr>
              <a:t>distorsioni del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tempo-spazio.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6223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(134.4) 12:4.15 </a:t>
            </a:r>
            <a:r>
              <a:rPr sz="1200" spc="-5" dirty="0">
                <a:latin typeface="Times New Roman"/>
                <a:cs typeface="Times New Roman"/>
              </a:rPr>
              <a:t>Tuttavia,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più grande </a:t>
            </a:r>
            <a:r>
              <a:rPr sz="1200" dirty="0">
                <a:latin typeface="Times New Roman"/>
                <a:cs typeface="Times New Roman"/>
              </a:rPr>
              <a:t>di tutte </a:t>
            </a:r>
            <a:r>
              <a:rPr sz="1200" spc="-5" dirty="0">
                <a:latin typeface="Times New Roman"/>
                <a:cs typeface="Times New Roman"/>
              </a:rPr>
              <a:t>queste distorsioni deriva dal fatto che gl’immensi Universi dello </a:t>
            </a:r>
            <a:r>
              <a:rPr sz="1200" dirty="0">
                <a:latin typeface="Times New Roman"/>
                <a:cs typeface="Times New Roman"/>
              </a:rPr>
              <a:t>spazio </a:t>
            </a:r>
            <a:r>
              <a:rPr sz="1200" spc="-5" dirty="0">
                <a:latin typeface="Times New Roman"/>
                <a:cs typeface="Times New Roman"/>
              </a:rPr>
              <a:t>esterno </a:t>
            </a:r>
            <a:r>
              <a:rPr sz="1200" dirty="0">
                <a:latin typeface="Times New Roman"/>
                <a:cs typeface="Times New Roman"/>
              </a:rPr>
              <a:t>situati nei  </a:t>
            </a:r>
            <a:r>
              <a:rPr sz="1200" spc="-5" dirty="0">
                <a:latin typeface="Times New Roman"/>
                <a:cs typeface="Times New Roman"/>
              </a:rPr>
              <a:t>regni vicini ai </a:t>
            </a:r>
            <a:r>
              <a:rPr sz="1200" dirty="0">
                <a:latin typeface="Times New Roman"/>
                <a:cs typeface="Times New Roman"/>
              </a:rPr>
              <a:t>domini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sette </a:t>
            </a:r>
            <a:r>
              <a:rPr sz="1200" spc="-5" dirty="0">
                <a:latin typeface="Times New Roman"/>
                <a:cs typeface="Times New Roman"/>
              </a:rPr>
              <a:t>Superuniversi sembrano effettuare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rivoluzione in </a:t>
            </a:r>
            <a:r>
              <a:rPr sz="1200" spc="-5" dirty="0">
                <a:latin typeface="Times New Roman"/>
                <a:cs typeface="Times New Roman"/>
              </a:rPr>
              <a:t>direzione opposta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quella del grande  Universo.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altre </a:t>
            </a:r>
            <a:r>
              <a:rPr sz="1200" spc="-5" dirty="0">
                <a:latin typeface="Times New Roman"/>
                <a:cs typeface="Times New Roman"/>
              </a:rPr>
              <a:t>parole, queste miriadi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nebulose, con </a:t>
            </a:r>
            <a:r>
              <a:rPr sz="1200" dirty="0">
                <a:latin typeface="Times New Roman"/>
                <a:cs typeface="Times New Roman"/>
              </a:rPr>
              <a:t>i soli e le </a:t>
            </a:r>
            <a:r>
              <a:rPr sz="1200" spc="-5" dirty="0">
                <a:latin typeface="Times New Roman"/>
                <a:cs typeface="Times New Roman"/>
              </a:rPr>
              <a:t>sfere </a:t>
            </a:r>
            <a:r>
              <a:rPr sz="1200" dirty="0">
                <a:latin typeface="Times New Roman"/>
                <a:cs typeface="Times New Roman"/>
              </a:rPr>
              <a:t>che li </a:t>
            </a:r>
            <a:r>
              <a:rPr sz="1200" spc="-5" dirty="0">
                <a:latin typeface="Times New Roman"/>
                <a:cs typeface="Times New Roman"/>
              </a:rPr>
              <a:t>accompagnano, </a:t>
            </a:r>
            <a:r>
              <a:rPr sz="1200" dirty="0">
                <a:latin typeface="Times New Roman"/>
                <a:cs typeface="Times New Roman"/>
              </a:rPr>
              <a:t>stanno </a:t>
            </a:r>
            <a:r>
              <a:rPr sz="1200" spc="-5" dirty="0">
                <a:latin typeface="Times New Roman"/>
                <a:cs typeface="Times New Roman"/>
              </a:rPr>
              <a:t>attualmente girando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attorno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528319" y="4392709"/>
            <a:ext cx="7875905" cy="1943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410"/>
              </a:lnSpc>
            </a:pPr>
            <a:r>
              <a:rPr sz="1200" spc="-5" dirty="0">
                <a:latin typeface="Times New Roman"/>
                <a:cs typeface="Times New Roman"/>
              </a:rPr>
              <a:t>alla creazione centrale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senso orario. </a:t>
            </a:r>
            <a:r>
              <a:rPr sz="1200" dirty="0">
                <a:latin typeface="Times New Roman"/>
                <a:cs typeface="Times New Roman"/>
              </a:rPr>
              <a:t>I sette </a:t>
            </a:r>
            <a:r>
              <a:rPr sz="1200" spc="-5" dirty="0">
                <a:latin typeface="Times New Roman"/>
                <a:cs typeface="Times New Roman"/>
              </a:rPr>
              <a:t>Superuniversi girano attorno </a:t>
            </a:r>
            <a:r>
              <a:rPr sz="1200" dirty="0">
                <a:latin typeface="Times New Roman"/>
                <a:cs typeface="Times New Roman"/>
              </a:rPr>
              <a:t>al </a:t>
            </a:r>
            <a:r>
              <a:rPr sz="1200" spc="-5" dirty="0">
                <a:latin typeface="Times New Roman"/>
                <a:cs typeface="Times New Roman"/>
              </a:rPr>
              <a:t>Paradiso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senso antiorario. Sembra </a:t>
            </a:r>
            <a:r>
              <a:rPr sz="1200" dirty="0">
                <a:latin typeface="Times New Roman"/>
                <a:cs typeface="Times New Roman"/>
              </a:rPr>
              <a:t>che il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secondo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1" name="object 11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23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235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209915" cy="41351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8890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Universo esterno </a:t>
            </a:r>
            <a:r>
              <a:rPr sz="1200" dirty="0">
                <a:latin typeface="Times New Roman"/>
                <a:cs typeface="Times New Roman"/>
              </a:rPr>
              <a:t>di galassie, </a:t>
            </a:r>
            <a:r>
              <a:rPr sz="1200" spc="-5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sette Superuniversi, giri </a:t>
            </a:r>
            <a:r>
              <a:rPr sz="1200" dirty="0">
                <a:latin typeface="Times New Roman"/>
                <a:cs typeface="Times New Roman"/>
              </a:rPr>
              <a:t>attorno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Paradiso in </a:t>
            </a:r>
            <a:r>
              <a:rPr sz="1200" spc="-5" dirty="0">
                <a:latin typeface="Times New Roman"/>
                <a:cs typeface="Times New Roman"/>
              </a:rPr>
              <a:t>senso antiorario.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gli osservatori </a:t>
            </a:r>
            <a:r>
              <a:rPr sz="1200" dirty="0">
                <a:latin typeface="Times New Roman"/>
                <a:cs typeface="Times New Roman"/>
              </a:rPr>
              <a:t>astronomici di  </a:t>
            </a:r>
            <a:r>
              <a:rPr sz="1200" spc="-5" dirty="0">
                <a:latin typeface="Times New Roman"/>
                <a:cs typeface="Times New Roman"/>
              </a:rPr>
              <a:t>Uversa </a:t>
            </a:r>
            <a:r>
              <a:rPr sz="1200" dirty="0">
                <a:latin typeface="Times New Roman"/>
                <a:cs typeface="Times New Roman"/>
              </a:rPr>
              <a:t>pensano d’individuare prove di </a:t>
            </a:r>
            <a:r>
              <a:rPr sz="1200" spc="-5" dirty="0">
                <a:latin typeface="Times New Roman"/>
                <a:cs typeface="Times New Roman"/>
              </a:rPr>
              <a:t>movimenti </a:t>
            </a:r>
            <a:r>
              <a:rPr sz="1200" dirty="0">
                <a:latin typeface="Times New Roman"/>
                <a:cs typeface="Times New Roman"/>
              </a:rPr>
              <a:t>di rivoluzione in una </a:t>
            </a:r>
            <a:r>
              <a:rPr sz="1200" spc="-5" dirty="0">
                <a:latin typeface="Times New Roman"/>
                <a:cs typeface="Times New Roman"/>
              </a:rPr>
              <a:t>terza cintura esterna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spazio </a:t>
            </a:r>
            <a:r>
              <a:rPr sz="1200" dirty="0">
                <a:latin typeface="Times New Roman"/>
                <a:cs typeface="Times New Roman"/>
              </a:rPr>
              <a:t>molto </a:t>
            </a:r>
            <a:r>
              <a:rPr sz="1200" spc="-5" dirty="0">
                <a:latin typeface="Times New Roman"/>
                <a:cs typeface="Times New Roman"/>
              </a:rPr>
              <a:t>lontana che </a:t>
            </a:r>
            <a:r>
              <a:rPr sz="1200" dirty="0">
                <a:latin typeface="Times New Roman"/>
                <a:cs typeface="Times New Roman"/>
              </a:rPr>
              <a:t>stanno  </a:t>
            </a:r>
            <a:r>
              <a:rPr sz="1200" spc="-5" dirty="0">
                <a:latin typeface="Times New Roman"/>
                <a:cs typeface="Times New Roman"/>
              </a:rPr>
              <a:t>cominciando </a:t>
            </a:r>
            <a:r>
              <a:rPr sz="1200" dirty="0">
                <a:latin typeface="Times New Roman"/>
                <a:cs typeface="Times New Roman"/>
              </a:rPr>
              <a:t>a manifestare </a:t>
            </a:r>
            <a:r>
              <a:rPr sz="1200" spc="-5" dirty="0">
                <a:latin typeface="Times New Roman"/>
                <a:cs typeface="Times New Roman"/>
              </a:rPr>
              <a:t>tendenze </a:t>
            </a:r>
            <a:r>
              <a:rPr sz="1200" dirty="0">
                <a:latin typeface="Times New Roman"/>
                <a:cs typeface="Times New Roman"/>
              </a:rPr>
              <a:t>direzionali con </a:t>
            </a:r>
            <a:r>
              <a:rPr sz="1200" spc="-5" dirty="0">
                <a:latin typeface="Times New Roman"/>
                <a:cs typeface="Times New Roman"/>
              </a:rPr>
              <a:t>andamento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senso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orario.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19177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(134.5) 12:4.16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probabile che queste direzioni alternate delle processioni </a:t>
            </a:r>
            <a:r>
              <a:rPr sz="1200" dirty="0">
                <a:latin typeface="Times New Roman"/>
                <a:cs typeface="Times New Roman"/>
              </a:rPr>
              <a:t>spaziali </a:t>
            </a:r>
            <a:r>
              <a:rPr sz="1200" spc="-5" dirty="0">
                <a:latin typeface="Times New Roman"/>
                <a:cs typeface="Times New Roman"/>
              </a:rPr>
              <a:t>successive degli </a:t>
            </a:r>
            <a:r>
              <a:rPr sz="1200" dirty="0">
                <a:latin typeface="Times New Roman"/>
                <a:cs typeface="Times New Roman"/>
              </a:rPr>
              <a:t>Universi </a:t>
            </a:r>
            <a:r>
              <a:rPr sz="1200" spc="-5" dirty="0">
                <a:latin typeface="Times New Roman"/>
                <a:cs typeface="Times New Roman"/>
              </a:rPr>
              <a:t>abbiano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fare con la  </a:t>
            </a:r>
            <a:r>
              <a:rPr sz="1200" spc="-5" dirty="0">
                <a:latin typeface="Times New Roman"/>
                <a:cs typeface="Times New Roman"/>
              </a:rPr>
              <a:t>tecnica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gravità universale </a:t>
            </a:r>
            <a:r>
              <a:rPr sz="1200" dirty="0">
                <a:latin typeface="Times New Roman"/>
                <a:cs typeface="Times New Roman"/>
              </a:rPr>
              <a:t>impiegata </a:t>
            </a:r>
            <a:r>
              <a:rPr sz="1200" spc="-5" dirty="0">
                <a:latin typeface="Times New Roman"/>
                <a:cs typeface="Times New Roman"/>
              </a:rPr>
              <a:t>dall’Assoluto Universale all’interno dell’Universo maestro,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consiste </a:t>
            </a:r>
            <a:r>
              <a:rPr sz="1200" dirty="0">
                <a:latin typeface="Times New Roman"/>
                <a:cs typeface="Times New Roman"/>
              </a:rPr>
              <a:t>in una  </a:t>
            </a:r>
            <a:r>
              <a:rPr sz="1200" spc="-5" dirty="0">
                <a:latin typeface="Times New Roman"/>
                <a:cs typeface="Times New Roman"/>
              </a:rPr>
              <a:t>coordinazione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forze ed </a:t>
            </a:r>
            <a:r>
              <a:rPr sz="1200" dirty="0">
                <a:latin typeface="Times New Roman"/>
                <a:cs typeface="Times New Roman"/>
              </a:rPr>
              <a:t>in un </a:t>
            </a:r>
            <a:r>
              <a:rPr sz="1200" spc="-5" dirty="0">
                <a:latin typeface="Times New Roman"/>
                <a:cs typeface="Times New Roman"/>
              </a:rPr>
              <a:t>bilanciamento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tensioni </a:t>
            </a:r>
            <a:r>
              <a:rPr sz="1200" dirty="0">
                <a:latin typeface="Times New Roman"/>
                <a:cs typeface="Times New Roman"/>
              </a:rPr>
              <a:t>spaziali.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movimento, </a:t>
            </a:r>
            <a:r>
              <a:rPr sz="1200" dirty="0">
                <a:latin typeface="Times New Roman"/>
                <a:cs typeface="Times New Roman"/>
              </a:rPr>
              <a:t>così </a:t>
            </a:r>
            <a:r>
              <a:rPr sz="1200" spc="-5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lo spazio, è un </a:t>
            </a:r>
            <a:r>
              <a:rPr sz="1200" spc="-5" dirty="0">
                <a:latin typeface="Times New Roman"/>
                <a:cs typeface="Times New Roman"/>
              </a:rPr>
              <a:t>complemento </a:t>
            </a:r>
            <a:r>
              <a:rPr sz="1200" dirty="0">
                <a:latin typeface="Times New Roman"/>
                <a:cs typeface="Times New Roman"/>
              </a:rPr>
              <a:t>o un  </a:t>
            </a:r>
            <a:r>
              <a:rPr sz="1200" spc="-5" dirty="0">
                <a:latin typeface="Times New Roman"/>
                <a:cs typeface="Times New Roman"/>
              </a:rPr>
              <a:t>equilibratore della </a:t>
            </a:r>
            <a:r>
              <a:rPr sz="1200" dirty="0">
                <a:latin typeface="Times New Roman"/>
                <a:cs typeface="Times New Roman"/>
              </a:rPr>
              <a:t>gravità.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5. Il tempo e </a:t>
            </a: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lo</a:t>
            </a:r>
            <a:r>
              <a:rPr sz="1600" b="1" spc="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spazio</a:t>
            </a:r>
            <a:endParaRPr sz="1600">
              <a:latin typeface="Times New Roman"/>
              <a:cs typeface="Times New Roman"/>
            </a:endParaRPr>
          </a:p>
          <a:p>
            <a:pPr marL="88900" marR="68580">
              <a:lnSpc>
                <a:spcPct val="95900"/>
              </a:lnSpc>
              <a:spcBef>
                <a:spcPts val="137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(134.6) 12:5.1 </a:t>
            </a:r>
            <a:r>
              <a:rPr sz="1200" spc="-5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spazio, </a:t>
            </a:r>
            <a:r>
              <a:rPr sz="1200" dirty="0">
                <a:latin typeface="Times New Roman"/>
                <a:cs typeface="Times New Roman"/>
              </a:rPr>
              <a:t>il tempo è un dono </a:t>
            </a:r>
            <a:r>
              <a:rPr sz="1200" spc="-5" dirty="0">
                <a:latin typeface="Times New Roman"/>
                <a:cs typeface="Times New Roman"/>
              </a:rPr>
              <a:t>del Paradiso, </a:t>
            </a:r>
            <a:r>
              <a:rPr sz="1200" dirty="0">
                <a:latin typeface="Times New Roman"/>
                <a:cs typeface="Times New Roman"/>
              </a:rPr>
              <a:t>ma non </a:t>
            </a:r>
            <a:r>
              <a:rPr sz="1200" spc="-5" dirty="0">
                <a:latin typeface="Times New Roman"/>
                <a:cs typeface="Times New Roman"/>
              </a:rPr>
              <a:t>nello stesso senso, </a:t>
            </a:r>
            <a:r>
              <a:rPr sz="1200" dirty="0">
                <a:latin typeface="Times New Roman"/>
                <a:cs typeface="Times New Roman"/>
              </a:rPr>
              <a:t>solo </a:t>
            </a:r>
            <a:r>
              <a:rPr sz="1200" spc="-5" dirty="0">
                <a:latin typeface="Times New Roman"/>
                <a:cs typeface="Times New Roman"/>
              </a:rPr>
              <a:t>indirettamente.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tempo </a:t>
            </a:r>
            <a:r>
              <a:rPr sz="1200" spc="-5" dirty="0">
                <a:latin typeface="Times New Roman"/>
                <a:cs typeface="Times New Roman"/>
              </a:rPr>
              <a:t>esiste </a:t>
            </a:r>
            <a:r>
              <a:rPr sz="1200" dirty="0">
                <a:latin typeface="Times New Roman"/>
                <a:cs typeface="Times New Roman"/>
              </a:rPr>
              <a:t>in virtù  </a:t>
            </a:r>
            <a:r>
              <a:rPr sz="1200" spc="-5" dirty="0">
                <a:latin typeface="Times New Roman"/>
                <a:cs typeface="Times New Roman"/>
              </a:rPr>
              <a:t>del movimento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perché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mente </a:t>
            </a:r>
            <a:r>
              <a:rPr sz="1200" dirty="0">
                <a:latin typeface="Times New Roman"/>
                <a:cs typeface="Times New Roman"/>
              </a:rPr>
              <a:t>è per </a:t>
            </a:r>
            <a:r>
              <a:rPr sz="1200" spc="-5" dirty="0">
                <a:latin typeface="Times New Roman"/>
                <a:cs typeface="Times New Roman"/>
              </a:rPr>
              <a:t>natura </a:t>
            </a:r>
            <a:r>
              <a:rPr sz="1200" dirty="0">
                <a:latin typeface="Times New Roman"/>
                <a:cs typeface="Times New Roman"/>
              </a:rPr>
              <a:t>conscia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sequenzialità. </a:t>
            </a:r>
            <a:r>
              <a:rPr sz="1200" spc="-5" dirty="0">
                <a:latin typeface="Times New Roman"/>
                <a:cs typeface="Times New Roman"/>
              </a:rPr>
              <a:t>Dal </a:t>
            </a:r>
            <a:r>
              <a:rPr sz="1200" dirty="0">
                <a:latin typeface="Times New Roman"/>
                <a:cs typeface="Times New Roman"/>
              </a:rPr>
              <a:t>punto di vista </a:t>
            </a:r>
            <a:r>
              <a:rPr sz="1200" spc="-5" dirty="0">
                <a:latin typeface="Times New Roman"/>
                <a:cs typeface="Times New Roman"/>
              </a:rPr>
              <a:t>pratico </a:t>
            </a:r>
            <a:r>
              <a:rPr sz="1200" dirty="0">
                <a:latin typeface="Times New Roman"/>
                <a:cs typeface="Times New Roman"/>
              </a:rPr>
              <a:t>il movimento è </a:t>
            </a:r>
            <a:r>
              <a:rPr sz="1200" spc="-5" dirty="0">
                <a:latin typeface="Times New Roman"/>
                <a:cs typeface="Times New Roman"/>
              </a:rPr>
              <a:t>essenziale per </a:t>
            </a:r>
            <a:r>
              <a:rPr sz="1200" dirty="0">
                <a:latin typeface="Times New Roman"/>
                <a:cs typeface="Times New Roman"/>
              </a:rPr>
              <a:t>il  tempo, ma non </a:t>
            </a:r>
            <a:r>
              <a:rPr sz="1200" spc="-5" dirty="0">
                <a:latin typeface="Times New Roman"/>
                <a:cs typeface="Times New Roman"/>
              </a:rPr>
              <a:t>c’è </a:t>
            </a:r>
            <a:r>
              <a:rPr sz="1200" dirty="0">
                <a:latin typeface="Times New Roman"/>
                <a:cs typeface="Times New Roman"/>
              </a:rPr>
              <a:t>alcuna unità di </a:t>
            </a:r>
            <a:r>
              <a:rPr sz="1200" spc="-5" dirty="0">
                <a:latin typeface="Times New Roman"/>
                <a:cs typeface="Times New Roman"/>
              </a:rPr>
              <a:t>tempo universale basata sul movimento, </a:t>
            </a:r>
            <a:r>
              <a:rPr sz="1200" dirty="0">
                <a:latin typeface="Times New Roman"/>
                <a:cs typeface="Times New Roman"/>
              </a:rPr>
              <a:t>ad </a:t>
            </a:r>
            <a:r>
              <a:rPr sz="1200" spc="-5" dirty="0">
                <a:latin typeface="Times New Roman"/>
                <a:cs typeface="Times New Roman"/>
              </a:rPr>
              <a:t>eccezione del fatto </a:t>
            </a:r>
            <a:r>
              <a:rPr sz="1200" dirty="0">
                <a:latin typeface="Times New Roman"/>
                <a:cs typeface="Times New Roman"/>
              </a:rPr>
              <a:t>che il </a:t>
            </a:r>
            <a:r>
              <a:rPr sz="1200" spc="-5" dirty="0">
                <a:latin typeface="Times New Roman"/>
                <a:cs typeface="Times New Roman"/>
              </a:rPr>
              <a:t>giorno standard del  Paradiso-Havona </a:t>
            </a:r>
            <a:r>
              <a:rPr sz="1200" dirty="0">
                <a:latin typeface="Times New Roman"/>
                <a:cs typeface="Times New Roman"/>
              </a:rPr>
              <a:t>è riconosciuto </a:t>
            </a:r>
            <a:r>
              <a:rPr sz="1200" spc="-5" dirty="0">
                <a:latin typeface="Times New Roman"/>
                <a:cs typeface="Times New Roman"/>
              </a:rPr>
              <a:t>come tale arbitrariamente.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totalità della respirazione dello </a:t>
            </a:r>
            <a:r>
              <a:rPr sz="1200" dirty="0">
                <a:latin typeface="Times New Roman"/>
                <a:cs typeface="Times New Roman"/>
              </a:rPr>
              <a:t>spazio distrugge il </a:t>
            </a:r>
            <a:r>
              <a:rPr sz="1200" spc="-5" dirty="0">
                <a:latin typeface="Times New Roman"/>
                <a:cs typeface="Times New Roman"/>
              </a:rPr>
              <a:t>suo </a:t>
            </a:r>
            <a:r>
              <a:rPr sz="1200" dirty="0">
                <a:latin typeface="Times New Roman"/>
                <a:cs typeface="Times New Roman"/>
              </a:rPr>
              <a:t>valore </a:t>
            </a:r>
            <a:r>
              <a:rPr sz="1200" spc="-5" dirty="0">
                <a:latin typeface="Times New Roman"/>
                <a:cs typeface="Times New Roman"/>
              </a:rPr>
              <a:t>locale  come sorgente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tempo.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57277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(135.1) 12:5.2 </a:t>
            </a:r>
            <a:r>
              <a:rPr sz="1200" spc="-15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spazio </a:t>
            </a:r>
            <a:r>
              <a:rPr sz="1200" dirty="0">
                <a:latin typeface="Times New Roman"/>
                <a:cs typeface="Times New Roman"/>
              </a:rPr>
              <a:t>non è infinito, </a:t>
            </a:r>
            <a:r>
              <a:rPr sz="1200" spc="-5" dirty="0">
                <a:latin typeface="Times New Roman"/>
                <a:cs typeface="Times New Roman"/>
              </a:rPr>
              <a:t>sebbene </a:t>
            </a:r>
            <a:r>
              <a:rPr sz="1200" dirty="0">
                <a:latin typeface="Times New Roman"/>
                <a:cs typeface="Times New Roman"/>
              </a:rPr>
              <a:t>tragga </a:t>
            </a:r>
            <a:r>
              <a:rPr sz="1200" spc="-5" dirty="0">
                <a:latin typeface="Times New Roman"/>
                <a:cs typeface="Times New Roman"/>
              </a:rPr>
              <a:t>origine </a:t>
            </a:r>
            <a:r>
              <a:rPr sz="1200" dirty="0">
                <a:latin typeface="Times New Roman"/>
                <a:cs typeface="Times New Roman"/>
              </a:rPr>
              <a:t>dal </a:t>
            </a:r>
            <a:r>
              <a:rPr sz="1200" spc="-5" dirty="0">
                <a:latin typeface="Times New Roman"/>
                <a:cs typeface="Times New Roman"/>
              </a:rPr>
              <a:t>Paradiso; </a:t>
            </a:r>
            <a:r>
              <a:rPr sz="1200" dirty="0">
                <a:latin typeface="Times New Roman"/>
                <a:cs typeface="Times New Roman"/>
              </a:rPr>
              <a:t>non è </a:t>
            </a:r>
            <a:r>
              <a:rPr sz="1200" spc="-5" dirty="0">
                <a:latin typeface="Times New Roman"/>
                <a:cs typeface="Times New Roman"/>
              </a:rPr>
              <a:t>assoluto, perché </a:t>
            </a:r>
            <a:r>
              <a:rPr sz="1200" dirty="0">
                <a:latin typeface="Times New Roman"/>
                <a:cs typeface="Times New Roman"/>
              </a:rPr>
              <a:t>è pervaso </a:t>
            </a:r>
            <a:r>
              <a:rPr sz="1200" spc="-5" dirty="0">
                <a:latin typeface="Times New Roman"/>
                <a:cs typeface="Times New Roman"/>
              </a:rPr>
              <a:t>dall’Assoluto Non  Qualificato. Noi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conosciamo </a:t>
            </a:r>
            <a:r>
              <a:rPr sz="1200" dirty="0">
                <a:latin typeface="Times New Roman"/>
                <a:cs typeface="Times New Roman"/>
              </a:rPr>
              <a:t>i limiti </a:t>
            </a:r>
            <a:r>
              <a:rPr sz="1200" spc="-5" dirty="0">
                <a:latin typeface="Times New Roman"/>
                <a:cs typeface="Times New Roman"/>
              </a:rPr>
              <a:t>assoluti dello </a:t>
            </a:r>
            <a:r>
              <a:rPr sz="1200" dirty="0">
                <a:latin typeface="Times New Roman"/>
                <a:cs typeface="Times New Roman"/>
              </a:rPr>
              <a:t>spazio, ma </a:t>
            </a:r>
            <a:r>
              <a:rPr sz="1200" spc="-5" dirty="0">
                <a:latin typeface="Times New Roman"/>
                <a:cs typeface="Times New Roman"/>
              </a:rPr>
              <a:t>sappiamo che l’assoluto </a:t>
            </a:r>
            <a:r>
              <a:rPr sz="1200" dirty="0">
                <a:latin typeface="Times New Roman"/>
                <a:cs typeface="Times New Roman"/>
              </a:rPr>
              <a:t>del tempo è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l’eternità.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84150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(135.2) 12:5.3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tempo </a:t>
            </a:r>
            <a:r>
              <a:rPr sz="1200" dirty="0">
                <a:latin typeface="Times New Roman"/>
                <a:cs typeface="Times New Roman"/>
              </a:rPr>
              <a:t>e lo spazio </a:t>
            </a:r>
            <a:r>
              <a:rPr sz="1200" spc="-5" dirty="0">
                <a:latin typeface="Times New Roman"/>
                <a:cs typeface="Times New Roman"/>
              </a:rPr>
              <a:t>sono inseparabili </a:t>
            </a:r>
            <a:r>
              <a:rPr sz="1200" dirty="0">
                <a:latin typeface="Times New Roman"/>
                <a:cs typeface="Times New Roman"/>
              </a:rPr>
              <a:t>soltanto </a:t>
            </a:r>
            <a:r>
              <a:rPr sz="1200" spc="-5" dirty="0">
                <a:latin typeface="Times New Roman"/>
                <a:cs typeface="Times New Roman"/>
              </a:rPr>
              <a:t>nelle creazioni del </a:t>
            </a:r>
            <a:r>
              <a:rPr sz="1200" dirty="0">
                <a:latin typeface="Times New Roman"/>
                <a:cs typeface="Times New Roman"/>
              </a:rPr>
              <a:t>tempo-spazio, i sette </a:t>
            </a:r>
            <a:r>
              <a:rPr sz="1200" spc="-5" dirty="0">
                <a:latin typeface="Times New Roman"/>
                <a:cs typeface="Times New Roman"/>
              </a:rPr>
              <a:t>Superuniversi. </a:t>
            </a:r>
            <a:r>
              <a:rPr sz="1200" spc="-10" dirty="0">
                <a:latin typeface="Times New Roman"/>
                <a:cs typeface="Times New Roman"/>
              </a:rPr>
              <a:t>Lo </a:t>
            </a:r>
            <a:r>
              <a:rPr sz="1200" dirty="0">
                <a:latin typeface="Times New Roman"/>
                <a:cs typeface="Times New Roman"/>
              </a:rPr>
              <a:t>spazio non  </a:t>
            </a:r>
            <a:r>
              <a:rPr sz="1200" spc="-5" dirty="0">
                <a:latin typeface="Times New Roman"/>
                <a:cs typeface="Times New Roman"/>
              </a:rPr>
              <a:t>temporale (spazio </a:t>
            </a:r>
            <a:r>
              <a:rPr sz="1200" dirty="0">
                <a:latin typeface="Times New Roman"/>
                <a:cs typeface="Times New Roman"/>
              </a:rPr>
              <a:t>senza tempo) </a:t>
            </a:r>
            <a:r>
              <a:rPr sz="1200" spc="-5" dirty="0">
                <a:latin typeface="Times New Roman"/>
                <a:cs typeface="Times New Roman"/>
              </a:rPr>
              <a:t>esiste teoricamente, </a:t>
            </a:r>
            <a:r>
              <a:rPr sz="1200" dirty="0">
                <a:latin typeface="Times New Roman"/>
                <a:cs typeface="Times New Roman"/>
              </a:rPr>
              <a:t>ma il solo posto </a:t>
            </a:r>
            <a:r>
              <a:rPr sz="1200" spc="-5" dirty="0">
                <a:latin typeface="Times New Roman"/>
                <a:cs typeface="Times New Roman"/>
              </a:rPr>
              <a:t>veramente </a:t>
            </a:r>
            <a:r>
              <a:rPr sz="1200" dirty="0">
                <a:latin typeface="Times New Roman"/>
                <a:cs typeface="Times New Roman"/>
              </a:rPr>
              <a:t>non temporale è l’</a:t>
            </a:r>
            <a:r>
              <a:rPr sz="1200" i="1" dirty="0">
                <a:latin typeface="Times New Roman"/>
                <a:cs typeface="Times New Roman"/>
              </a:rPr>
              <a:t>area </a:t>
            </a:r>
            <a:r>
              <a:rPr sz="1200" spc="-5" dirty="0">
                <a:latin typeface="Times New Roman"/>
                <a:cs typeface="Times New Roman"/>
              </a:rPr>
              <a:t>del Paradiso.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tempo </a:t>
            </a:r>
            <a:r>
              <a:rPr sz="1200" dirty="0">
                <a:latin typeface="Times New Roman"/>
                <a:cs typeface="Times New Roman"/>
              </a:rPr>
              <a:t>non  spaziale </a:t>
            </a:r>
            <a:r>
              <a:rPr sz="1200" spc="-5" dirty="0">
                <a:latin typeface="Times New Roman"/>
                <a:cs typeface="Times New Roman"/>
              </a:rPr>
              <a:t>(tempo </a:t>
            </a:r>
            <a:r>
              <a:rPr sz="1200" dirty="0">
                <a:latin typeface="Times New Roman"/>
                <a:cs typeface="Times New Roman"/>
              </a:rPr>
              <a:t>senza spazio) </a:t>
            </a:r>
            <a:r>
              <a:rPr sz="1200" spc="-5" dirty="0">
                <a:latin typeface="Times New Roman"/>
                <a:cs typeface="Times New Roman"/>
              </a:rPr>
              <a:t>esiste nella </a:t>
            </a:r>
            <a:r>
              <a:rPr sz="1200" dirty="0">
                <a:latin typeface="Times New Roman"/>
                <a:cs typeface="Times New Roman"/>
              </a:rPr>
              <a:t>mente al livello di funzione </a:t>
            </a:r>
            <a:r>
              <a:rPr sz="1200" spc="-5" dirty="0">
                <a:latin typeface="Times New Roman"/>
                <a:cs typeface="Times New Roman"/>
              </a:rPr>
              <a:t>del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Paradiso.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23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236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223884" cy="407924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14224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(135.3) 12:5.4 </a:t>
            </a:r>
            <a:r>
              <a:rPr sz="1200" spc="-15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zone </a:t>
            </a:r>
            <a:r>
              <a:rPr sz="1200" spc="-5" dirty="0">
                <a:latin typeface="Times New Roman"/>
                <a:cs typeface="Times New Roman"/>
              </a:rPr>
              <a:t>relativamente </a:t>
            </a:r>
            <a:r>
              <a:rPr sz="1200" dirty="0">
                <a:latin typeface="Times New Roman"/>
                <a:cs typeface="Times New Roman"/>
              </a:rPr>
              <a:t>immobili di </a:t>
            </a:r>
            <a:r>
              <a:rPr sz="1200" spc="-5" dirty="0">
                <a:latin typeface="Times New Roman"/>
                <a:cs typeface="Times New Roman"/>
              </a:rPr>
              <a:t>spazio mediano che </a:t>
            </a:r>
            <a:r>
              <a:rPr sz="1200" dirty="0">
                <a:latin typeface="Times New Roman"/>
                <a:cs typeface="Times New Roman"/>
              </a:rPr>
              <a:t>sono a ridosso del </a:t>
            </a:r>
            <a:r>
              <a:rPr sz="1200" spc="-5" dirty="0">
                <a:latin typeface="Times New Roman"/>
                <a:cs typeface="Times New Roman"/>
              </a:rPr>
              <a:t>Paradiso </a:t>
            </a:r>
            <a:r>
              <a:rPr sz="1200" dirty="0">
                <a:latin typeface="Times New Roman"/>
                <a:cs typeface="Times New Roman"/>
              </a:rPr>
              <a:t>e che </a:t>
            </a:r>
            <a:r>
              <a:rPr sz="1200" spc="-5" dirty="0">
                <a:latin typeface="Times New Roman"/>
                <a:cs typeface="Times New Roman"/>
              </a:rPr>
              <a:t>separano </a:t>
            </a:r>
            <a:r>
              <a:rPr sz="1200" dirty="0">
                <a:latin typeface="Times New Roman"/>
                <a:cs typeface="Times New Roman"/>
              </a:rPr>
              <a:t>lo spazio penetrato da  </a:t>
            </a:r>
            <a:r>
              <a:rPr sz="1200" spc="-5" dirty="0">
                <a:latin typeface="Times New Roman"/>
                <a:cs typeface="Times New Roman"/>
              </a:rPr>
              <a:t>quello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penetrato </a:t>
            </a:r>
            <a:r>
              <a:rPr sz="1200" dirty="0">
                <a:latin typeface="Times New Roman"/>
                <a:cs typeface="Times New Roman"/>
              </a:rPr>
              <a:t>sono le zone di </a:t>
            </a:r>
            <a:r>
              <a:rPr sz="1200" spc="-5" dirty="0">
                <a:latin typeface="Times New Roman"/>
                <a:cs typeface="Times New Roman"/>
              </a:rPr>
              <a:t>transizione dal tempo all’eternità; </a:t>
            </a:r>
            <a:r>
              <a:rPr sz="1200" dirty="0">
                <a:latin typeface="Times New Roman"/>
                <a:cs typeface="Times New Roman"/>
              </a:rPr>
              <a:t>da qui la </a:t>
            </a:r>
            <a:r>
              <a:rPr sz="1200" spc="-5" dirty="0">
                <a:latin typeface="Times New Roman"/>
                <a:cs typeface="Times New Roman"/>
              </a:rPr>
              <a:t>necessità </a:t>
            </a:r>
            <a:r>
              <a:rPr sz="1200" dirty="0">
                <a:latin typeface="Times New Roman"/>
                <a:cs typeface="Times New Roman"/>
              </a:rPr>
              <a:t>per i </a:t>
            </a:r>
            <a:r>
              <a:rPr sz="1200" spc="-5" dirty="0">
                <a:latin typeface="Times New Roman"/>
                <a:cs typeface="Times New Roman"/>
              </a:rPr>
              <a:t>pellegrini del Paradiso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divenire  incoscienti durante </a:t>
            </a:r>
            <a:r>
              <a:rPr sz="1200" dirty="0">
                <a:latin typeface="Times New Roman"/>
                <a:cs typeface="Times New Roman"/>
              </a:rPr>
              <a:t>questo </a:t>
            </a:r>
            <a:r>
              <a:rPr sz="1200" spc="-5" dirty="0">
                <a:latin typeface="Times New Roman"/>
                <a:cs typeface="Times New Roman"/>
              </a:rPr>
              <a:t>transito quando deve culminare nella </a:t>
            </a:r>
            <a:r>
              <a:rPr sz="1200" dirty="0">
                <a:latin typeface="Times New Roman"/>
                <a:cs typeface="Times New Roman"/>
              </a:rPr>
              <a:t>cittadinanza </a:t>
            </a:r>
            <a:r>
              <a:rPr sz="1200" spc="-5" dirty="0">
                <a:latin typeface="Times New Roman"/>
                <a:cs typeface="Times New Roman"/>
              </a:rPr>
              <a:t>del Paradiso.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i="1" spc="-5" dirty="0">
                <a:latin typeface="Times New Roman"/>
                <a:cs typeface="Times New Roman"/>
              </a:rPr>
              <a:t>visitatori </a:t>
            </a:r>
            <a:r>
              <a:rPr sz="1200" spc="-5" dirty="0">
                <a:latin typeface="Times New Roman"/>
                <a:cs typeface="Times New Roman"/>
              </a:rPr>
              <a:t>coscienti del tempo possono  andare </a:t>
            </a:r>
            <a:r>
              <a:rPr sz="1200" dirty="0">
                <a:latin typeface="Times New Roman"/>
                <a:cs typeface="Times New Roman"/>
              </a:rPr>
              <a:t>in Paradiso senza </a:t>
            </a:r>
            <a:r>
              <a:rPr sz="1200" spc="-5" dirty="0">
                <a:latin typeface="Times New Roman"/>
                <a:cs typeface="Times New Roman"/>
              </a:rPr>
              <a:t>entrare così </a:t>
            </a:r>
            <a:r>
              <a:rPr sz="1200" dirty="0">
                <a:latin typeface="Times New Roman"/>
                <a:cs typeface="Times New Roman"/>
              </a:rPr>
              <a:t>nell’incoscienza </a:t>
            </a:r>
            <a:r>
              <a:rPr sz="1200" spc="-5" dirty="0">
                <a:latin typeface="Times New Roman"/>
                <a:cs typeface="Times New Roman"/>
              </a:rPr>
              <a:t>del sonno,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rimangono </a:t>
            </a:r>
            <a:r>
              <a:rPr sz="1200" dirty="0">
                <a:latin typeface="Times New Roman"/>
                <a:cs typeface="Times New Roman"/>
              </a:rPr>
              <a:t>creature </a:t>
            </a:r>
            <a:r>
              <a:rPr sz="1200" spc="-5" dirty="0">
                <a:latin typeface="Times New Roman"/>
                <a:cs typeface="Times New Roman"/>
              </a:rPr>
              <a:t>del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tempo.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812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(135.4) 12:5.5 </a:t>
            </a:r>
            <a:r>
              <a:rPr sz="1200" spc="-15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relazioni </a:t>
            </a:r>
            <a:r>
              <a:rPr sz="1200" dirty="0">
                <a:latin typeface="Times New Roman"/>
                <a:cs typeface="Times New Roman"/>
              </a:rPr>
              <a:t>con il tempo non </a:t>
            </a:r>
            <a:r>
              <a:rPr sz="1200" spc="-5" dirty="0">
                <a:latin typeface="Times New Roman"/>
                <a:cs typeface="Times New Roman"/>
              </a:rPr>
              <a:t>esistono senza </a:t>
            </a:r>
            <a:r>
              <a:rPr sz="1200" dirty="0">
                <a:latin typeface="Times New Roman"/>
                <a:cs typeface="Times New Roman"/>
              </a:rPr>
              <a:t>il movimento </a:t>
            </a:r>
            <a:r>
              <a:rPr sz="1200" spc="-5" dirty="0">
                <a:latin typeface="Times New Roman"/>
                <a:cs typeface="Times New Roman"/>
              </a:rPr>
              <a:t>nello </a:t>
            </a:r>
            <a:r>
              <a:rPr sz="1200" dirty="0">
                <a:latin typeface="Times New Roman"/>
                <a:cs typeface="Times New Roman"/>
              </a:rPr>
              <a:t>spazio, ma la </a:t>
            </a:r>
            <a:r>
              <a:rPr sz="1200" spc="-5" dirty="0">
                <a:latin typeface="Times New Roman"/>
                <a:cs typeface="Times New Roman"/>
              </a:rPr>
              <a:t>coscienza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tempo sì.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sequenzialità  può </a:t>
            </a:r>
            <a:r>
              <a:rPr sz="1200" spc="-5" dirty="0">
                <a:latin typeface="Times New Roman"/>
                <a:cs typeface="Times New Roman"/>
              </a:rPr>
              <a:t>rendere coscienti del tempo anche </a:t>
            </a:r>
            <a:r>
              <a:rPr sz="1200" dirty="0">
                <a:latin typeface="Times New Roman"/>
                <a:cs typeface="Times New Roman"/>
              </a:rPr>
              <a:t>in assenza di </a:t>
            </a:r>
            <a:r>
              <a:rPr sz="1200" spc="-5" dirty="0">
                <a:latin typeface="Times New Roman"/>
                <a:cs typeface="Times New Roman"/>
              </a:rPr>
              <a:t>movimento.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mente umana è meno condizionata </a:t>
            </a:r>
            <a:r>
              <a:rPr sz="1200" spc="-5" dirty="0">
                <a:latin typeface="Times New Roman"/>
                <a:cs typeface="Times New Roman"/>
              </a:rPr>
              <a:t>dal tempo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dallo </a:t>
            </a:r>
            <a:r>
              <a:rPr sz="1200" dirty="0">
                <a:latin typeface="Times New Roman"/>
                <a:cs typeface="Times New Roman"/>
              </a:rPr>
              <a:t>spazio a  </a:t>
            </a:r>
            <a:r>
              <a:rPr sz="1200" spc="-5" dirty="0">
                <a:latin typeface="Times New Roman"/>
                <a:cs typeface="Times New Roman"/>
              </a:rPr>
              <a:t>causa della </a:t>
            </a:r>
            <a:r>
              <a:rPr sz="1200" dirty="0">
                <a:latin typeface="Times New Roman"/>
                <a:cs typeface="Times New Roman"/>
              </a:rPr>
              <a:t>natura intrinseca della </a:t>
            </a:r>
            <a:r>
              <a:rPr sz="1200" spc="-5" dirty="0">
                <a:latin typeface="Times New Roman"/>
                <a:cs typeface="Times New Roman"/>
              </a:rPr>
              <a:t>mente. </a:t>
            </a:r>
            <a:r>
              <a:rPr sz="1200" dirty="0">
                <a:latin typeface="Times New Roman"/>
                <a:cs typeface="Times New Roman"/>
              </a:rPr>
              <a:t>Anche durante i </a:t>
            </a:r>
            <a:r>
              <a:rPr sz="1200" spc="-5" dirty="0">
                <a:latin typeface="Times New Roman"/>
                <a:cs typeface="Times New Roman"/>
              </a:rPr>
              <a:t>giorni della </a:t>
            </a:r>
            <a:r>
              <a:rPr sz="1200" dirty="0">
                <a:latin typeface="Times New Roman"/>
                <a:cs typeface="Times New Roman"/>
              </a:rPr>
              <a:t>vita terrena </a:t>
            </a:r>
            <a:r>
              <a:rPr sz="1200" spc="-5" dirty="0">
                <a:latin typeface="Times New Roman"/>
                <a:cs typeface="Times New Roman"/>
              </a:rPr>
              <a:t>nella carne, </a:t>
            </a:r>
            <a:r>
              <a:rPr sz="1200" dirty="0">
                <a:latin typeface="Times New Roman"/>
                <a:cs typeface="Times New Roman"/>
              </a:rPr>
              <a:t>sebbene la </a:t>
            </a:r>
            <a:r>
              <a:rPr sz="1200" spc="-5" dirty="0">
                <a:latin typeface="Times New Roman"/>
                <a:cs typeface="Times New Roman"/>
              </a:rPr>
              <a:t>mente </a:t>
            </a:r>
            <a:r>
              <a:rPr sz="1200" dirty="0">
                <a:latin typeface="Times New Roman"/>
                <a:cs typeface="Times New Roman"/>
              </a:rPr>
              <a:t>umana </a:t>
            </a:r>
            <a:r>
              <a:rPr sz="1200" spc="-5" dirty="0">
                <a:latin typeface="Times New Roman"/>
                <a:cs typeface="Times New Roman"/>
              </a:rPr>
              <a:t>sia  rigidamente </a:t>
            </a:r>
            <a:r>
              <a:rPr sz="1200" dirty="0">
                <a:latin typeface="Times New Roman"/>
                <a:cs typeface="Times New Roman"/>
              </a:rPr>
              <a:t>limitata </a:t>
            </a:r>
            <a:r>
              <a:rPr sz="1200" spc="-5" dirty="0">
                <a:latin typeface="Times New Roman"/>
                <a:cs typeface="Times New Roman"/>
              </a:rPr>
              <a:t>dallo spazio, l’immaginazione creatrice dell’uomo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comparativamente </a:t>
            </a:r>
            <a:r>
              <a:rPr sz="1200" dirty="0">
                <a:latin typeface="Times New Roman"/>
                <a:cs typeface="Times New Roman"/>
              </a:rPr>
              <a:t>libera dal </a:t>
            </a:r>
            <a:r>
              <a:rPr sz="1200" spc="-5" dirty="0">
                <a:latin typeface="Times New Roman"/>
                <a:cs typeface="Times New Roman"/>
              </a:rPr>
              <a:t>tempo. </a:t>
            </a:r>
            <a:r>
              <a:rPr sz="1200" dirty="0">
                <a:latin typeface="Times New Roman"/>
                <a:cs typeface="Times New Roman"/>
              </a:rPr>
              <a:t>Ma il tempo </a:t>
            </a:r>
            <a:r>
              <a:rPr sz="1200" spc="-5" dirty="0">
                <a:latin typeface="Times New Roman"/>
                <a:cs typeface="Times New Roman"/>
              </a:rPr>
              <a:t>stesso  </a:t>
            </a:r>
            <a:r>
              <a:rPr sz="1200" dirty="0">
                <a:latin typeface="Times New Roman"/>
                <a:cs typeface="Times New Roman"/>
              </a:rPr>
              <a:t>non è </a:t>
            </a:r>
            <a:r>
              <a:rPr sz="1200" spc="-5" dirty="0">
                <a:latin typeface="Times New Roman"/>
                <a:cs typeface="Times New Roman"/>
              </a:rPr>
              <a:t>geneticamente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qualità della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mente.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>
              <a:lnSpc>
                <a:spcPct val="1000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(135.5) 12:5.6 </a:t>
            </a:r>
            <a:r>
              <a:rPr sz="1200" spc="-5" dirty="0">
                <a:latin typeface="Times New Roman"/>
                <a:cs typeface="Times New Roman"/>
              </a:rPr>
              <a:t>Ci </a:t>
            </a:r>
            <a:r>
              <a:rPr sz="1200" dirty="0">
                <a:latin typeface="Times New Roman"/>
                <a:cs typeface="Times New Roman"/>
              </a:rPr>
              <a:t>sono tre </a:t>
            </a:r>
            <a:r>
              <a:rPr sz="1200" spc="-5" dirty="0">
                <a:latin typeface="Times New Roman"/>
                <a:cs typeface="Times New Roman"/>
              </a:rPr>
              <a:t>livelli differenti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cognizione del</a:t>
            </a:r>
            <a:r>
              <a:rPr sz="1200" spc="-1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tempo:</a:t>
            </a:r>
            <a:endParaRPr sz="1200">
              <a:latin typeface="Times New Roman"/>
              <a:cs typeface="Times New Roman"/>
            </a:endParaRPr>
          </a:p>
          <a:p>
            <a:pPr marL="546100">
              <a:lnSpc>
                <a:spcPct val="100000"/>
              </a:lnSpc>
              <a:spcBef>
                <a:spcPts val="133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(135.6) 12:5.7 </a:t>
            </a:r>
            <a:r>
              <a:rPr sz="1200" dirty="0">
                <a:latin typeface="Times New Roman"/>
                <a:cs typeface="Times New Roman"/>
              </a:rPr>
              <a:t>1. </a:t>
            </a:r>
            <a:r>
              <a:rPr sz="1200" spc="-5" dirty="0">
                <a:latin typeface="Times New Roman"/>
                <a:cs typeface="Times New Roman"/>
              </a:rPr>
              <a:t>Tempo percepito dalla </a:t>
            </a:r>
            <a:r>
              <a:rPr sz="1200" dirty="0">
                <a:latin typeface="Times New Roman"/>
                <a:cs typeface="Times New Roman"/>
              </a:rPr>
              <a:t>mente — coscienza di </a:t>
            </a:r>
            <a:r>
              <a:rPr sz="1200" spc="-5" dirty="0">
                <a:latin typeface="Times New Roman"/>
                <a:cs typeface="Times New Roman"/>
              </a:rPr>
              <a:t>sequenza,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movimento </a:t>
            </a:r>
            <a:r>
              <a:rPr sz="1200" dirty="0">
                <a:latin typeface="Times New Roman"/>
                <a:cs typeface="Times New Roman"/>
              </a:rPr>
              <a:t>e di un </a:t>
            </a:r>
            <a:r>
              <a:rPr sz="1200" spc="-5" dirty="0">
                <a:latin typeface="Times New Roman"/>
                <a:cs typeface="Times New Roman"/>
              </a:rPr>
              <a:t>senso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-1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durata.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50">
              <a:latin typeface="Times New Roman"/>
              <a:cs typeface="Times New Roman"/>
            </a:endParaRPr>
          </a:p>
          <a:p>
            <a:pPr marL="546100" marR="107251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(135.7) 12:5.8 </a:t>
            </a:r>
            <a:r>
              <a:rPr sz="1200" dirty="0">
                <a:latin typeface="Times New Roman"/>
                <a:cs typeface="Times New Roman"/>
              </a:rPr>
              <a:t>2. </a:t>
            </a:r>
            <a:r>
              <a:rPr sz="1200" spc="-5" dirty="0">
                <a:latin typeface="Times New Roman"/>
                <a:cs typeface="Times New Roman"/>
              </a:rPr>
              <a:t>Tempo percepito dallo </a:t>
            </a:r>
            <a:r>
              <a:rPr sz="1200" dirty="0">
                <a:latin typeface="Times New Roman"/>
                <a:cs typeface="Times New Roman"/>
              </a:rPr>
              <a:t>spirito — </a:t>
            </a:r>
            <a:r>
              <a:rPr sz="1200" spc="-5" dirty="0">
                <a:latin typeface="Times New Roman"/>
                <a:cs typeface="Times New Roman"/>
              </a:rPr>
              <a:t>discernimento </a:t>
            </a:r>
            <a:r>
              <a:rPr sz="1200" dirty="0">
                <a:latin typeface="Times New Roman"/>
                <a:cs typeface="Times New Roman"/>
              </a:rPr>
              <a:t>del movimento </a:t>
            </a:r>
            <a:r>
              <a:rPr sz="1200" spc="-5" dirty="0">
                <a:latin typeface="Times New Roman"/>
                <a:cs typeface="Times New Roman"/>
              </a:rPr>
              <a:t>verso Dio </a:t>
            </a:r>
            <a:r>
              <a:rPr sz="1200" dirty="0">
                <a:latin typeface="Times New Roman"/>
                <a:cs typeface="Times New Roman"/>
              </a:rPr>
              <a:t>e consapevolezza </a:t>
            </a:r>
            <a:r>
              <a:rPr sz="1200" spc="-5" dirty="0">
                <a:latin typeface="Times New Roman"/>
                <a:cs typeface="Times New Roman"/>
              </a:rPr>
              <a:t>del  </a:t>
            </a:r>
            <a:r>
              <a:rPr sz="1200" dirty="0">
                <a:latin typeface="Times New Roman"/>
                <a:cs typeface="Times New Roman"/>
              </a:rPr>
              <a:t>movimento di </a:t>
            </a:r>
            <a:r>
              <a:rPr sz="1200" spc="-5" dirty="0">
                <a:latin typeface="Times New Roman"/>
                <a:cs typeface="Times New Roman"/>
              </a:rPr>
              <a:t>ascesa </a:t>
            </a:r>
            <a:r>
              <a:rPr sz="1200" dirty="0">
                <a:latin typeface="Times New Roman"/>
                <a:cs typeface="Times New Roman"/>
              </a:rPr>
              <a:t>verso livelli di </a:t>
            </a:r>
            <a:r>
              <a:rPr sz="1200" spc="-5" dirty="0">
                <a:latin typeface="Times New Roman"/>
                <a:cs typeface="Times New Roman"/>
              </a:rPr>
              <a:t>crescente </a:t>
            </a:r>
            <a:r>
              <a:rPr sz="1200" dirty="0">
                <a:latin typeface="Times New Roman"/>
                <a:cs typeface="Times New Roman"/>
              </a:rPr>
              <a:t>divinità.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546100" marR="62166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(135.8) 12:5.9 </a:t>
            </a:r>
            <a:r>
              <a:rPr sz="1200" dirty="0">
                <a:latin typeface="Times New Roman"/>
                <a:cs typeface="Times New Roman"/>
              </a:rPr>
              <a:t>3.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personalità </a:t>
            </a:r>
            <a:r>
              <a:rPr sz="1200" i="1" spc="-5" dirty="0">
                <a:latin typeface="Times New Roman"/>
                <a:cs typeface="Times New Roman"/>
              </a:rPr>
              <a:t>crea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senso unico </a:t>
            </a:r>
            <a:r>
              <a:rPr sz="1200" spc="5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tempo mediante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discernimento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Realtà </a:t>
            </a:r>
            <a:r>
              <a:rPr sz="1200" dirty="0">
                <a:latin typeface="Times New Roman"/>
                <a:cs typeface="Times New Roman"/>
              </a:rPr>
              <a:t>più una </a:t>
            </a:r>
            <a:r>
              <a:rPr sz="1200" spc="-5" dirty="0">
                <a:latin typeface="Times New Roman"/>
                <a:cs typeface="Times New Roman"/>
              </a:rPr>
              <a:t>coscienza 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presenza ed </a:t>
            </a:r>
            <a:r>
              <a:rPr sz="1200" dirty="0">
                <a:latin typeface="Times New Roman"/>
                <a:cs typeface="Times New Roman"/>
              </a:rPr>
              <a:t>una consapevolezza di </a:t>
            </a:r>
            <a:r>
              <a:rPr sz="1200" spc="-5" dirty="0">
                <a:latin typeface="Times New Roman"/>
                <a:cs typeface="Times New Roman"/>
              </a:rPr>
              <a:t>durata.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25717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(135.9) 12:5.10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animali </a:t>
            </a:r>
            <a:r>
              <a:rPr sz="1200" spc="-5" dirty="0">
                <a:latin typeface="Times New Roman"/>
                <a:cs typeface="Times New Roman"/>
              </a:rPr>
              <a:t>non spirituali conoscono solo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passato </a:t>
            </a:r>
            <a:r>
              <a:rPr sz="1200" dirty="0">
                <a:latin typeface="Times New Roman"/>
                <a:cs typeface="Times New Roman"/>
              </a:rPr>
              <a:t>e vivono nel </a:t>
            </a:r>
            <a:r>
              <a:rPr sz="1200" spc="-5" dirty="0">
                <a:latin typeface="Times New Roman"/>
                <a:cs typeface="Times New Roman"/>
              </a:rPr>
              <a:t>presente. L’uomo abitato </a:t>
            </a:r>
            <a:r>
              <a:rPr sz="1200" dirty="0">
                <a:latin typeface="Times New Roman"/>
                <a:cs typeface="Times New Roman"/>
              </a:rPr>
              <a:t>dallo spirito ha </a:t>
            </a:r>
            <a:r>
              <a:rPr sz="1200" spc="-5" dirty="0">
                <a:latin typeface="Times New Roman"/>
                <a:cs typeface="Times New Roman"/>
              </a:rPr>
              <a:t>potere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previsione (intuizione); egli </a:t>
            </a:r>
            <a:r>
              <a:rPr sz="1200" dirty="0">
                <a:latin typeface="Times New Roman"/>
                <a:cs typeface="Times New Roman"/>
              </a:rPr>
              <a:t>può visualizzare il </a:t>
            </a:r>
            <a:r>
              <a:rPr sz="1200" spc="-5" dirty="0">
                <a:latin typeface="Times New Roman"/>
                <a:cs typeface="Times New Roman"/>
              </a:rPr>
              <a:t>futuro. </a:t>
            </a:r>
            <a:r>
              <a:rPr sz="1200" dirty="0">
                <a:latin typeface="Times New Roman"/>
                <a:cs typeface="Times New Roman"/>
              </a:rPr>
              <a:t>Solo i </a:t>
            </a:r>
            <a:r>
              <a:rPr sz="1200" spc="-5" dirty="0">
                <a:latin typeface="Times New Roman"/>
                <a:cs typeface="Times New Roman"/>
              </a:rPr>
              <a:t>comportamenti lungimiranti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progressivi sono personalmente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reali.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23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237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199755" cy="39598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633730" algn="just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L’etica statica </a:t>
            </a:r>
            <a:r>
              <a:rPr sz="1200" dirty="0">
                <a:latin typeface="Times New Roman"/>
                <a:cs typeface="Times New Roman"/>
              </a:rPr>
              <a:t>e la moralità </a:t>
            </a:r>
            <a:r>
              <a:rPr sz="1200" spc="-5" dirty="0">
                <a:latin typeface="Times New Roman"/>
                <a:cs typeface="Times New Roman"/>
              </a:rPr>
              <a:t>tradizionale sono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poco superiori all’animalità. </a:t>
            </a:r>
            <a:r>
              <a:rPr sz="1200" dirty="0">
                <a:latin typeface="Times New Roman"/>
                <a:cs typeface="Times New Roman"/>
              </a:rPr>
              <a:t>Nemmeno lo stoicismo è un </a:t>
            </a:r>
            <a:r>
              <a:rPr sz="1200" spc="-5" dirty="0">
                <a:latin typeface="Times New Roman"/>
                <a:cs typeface="Times New Roman"/>
              </a:rPr>
              <a:t>ordine elevato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autorealizzazione. L’etica </a:t>
            </a:r>
            <a:r>
              <a:rPr sz="1200" dirty="0">
                <a:latin typeface="Times New Roman"/>
                <a:cs typeface="Times New Roman"/>
              </a:rPr>
              <a:t>e la morale </a:t>
            </a:r>
            <a:r>
              <a:rPr sz="1200" spc="-5" dirty="0">
                <a:latin typeface="Times New Roman"/>
                <a:cs typeface="Times New Roman"/>
              </a:rPr>
              <a:t>diventano veramente </a:t>
            </a:r>
            <a:r>
              <a:rPr sz="1200" dirty="0">
                <a:latin typeface="Times New Roman"/>
                <a:cs typeface="Times New Roman"/>
              </a:rPr>
              <a:t>umane </a:t>
            </a:r>
            <a:r>
              <a:rPr sz="1200" spc="-5" dirty="0">
                <a:latin typeface="Times New Roman"/>
                <a:cs typeface="Times New Roman"/>
              </a:rPr>
              <a:t>quando sono dinamiche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progressive, vibranti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realtà  universale.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20129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(135.10) 12:5.11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personalità umana </a:t>
            </a:r>
            <a:r>
              <a:rPr sz="1200" dirty="0">
                <a:latin typeface="Times New Roman"/>
                <a:cs typeface="Times New Roman"/>
              </a:rPr>
              <a:t>non è solo un elemento </a:t>
            </a:r>
            <a:r>
              <a:rPr sz="1200" spc="-5" dirty="0">
                <a:latin typeface="Times New Roman"/>
                <a:cs typeface="Times New Roman"/>
              </a:rPr>
              <a:t>concomitante degli </a:t>
            </a:r>
            <a:r>
              <a:rPr sz="1200" dirty="0">
                <a:latin typeface="Times New Roman"/>
                <a:cs typeface="Times New Roman"/>
              </a:rPr>
              <a:t>avvenimenti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tempo e </a:t>
            </a:r>
            <a:r>
              <a:rPr sz="1200" spc="-5" dirty="0">
                <a:latin typeface="Times New Roman"/>
                <a:cs typeface="Times New Roman"/>
              </a:rPr>
              <a:t>dello </a:t>
            </a:r>
            <a:r>
              <a:rPr sz="1200" dirty="0">
                <a:latin typeface="Times New Roman"/>
                <a:cs typeface="Times New Roman"/>
              </a:rPr>
              <a:t>spazio; la </a:t>
            </a:r>
            <a:r>
              <a:rPr sz="1200" spc="-5" dirty="0">
                <a:latin typeface="Times New Roman"/>
                <a:cs typeface="Times New Roman"/>
              </a:rPr>
              <a:t>personalità  </a:t>
            </a:r>
            <a:r>
              <a:rPr sz="1200" dirty="0">
                <a:latin typeface="Times New Roman"/>
                <a:cs typeface="Times New Roman"/>
              </a:rPr>
              <a:t>umana può anche </a:t>
            </a:r>
            <a:r>
              <a:rPr sz="1200" spc="-5" dirty="0">
                <a:latin typeface="Times New Roman"/>
                <a:cs typeface="Times New Roman"/>
              </a:rPr>
              <a:t>agire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causa cosmica </a:t>
            </a:r>
            <a:r>
              <a:rPr sz="1200" dirty="0">
                <a:latin typeface="Times New Roman"/>
                <a:cs typeface="Times New Roman"/>
              </a:rPr>
              <a:t>di tali</a:t>
            </a:r>
            <a:r>
              <a:rPr sz="1200" spc="-5" dirty="0">
                <a:latin typeface="Times New Roman"/>
                <a:cs typeface="Times New Roman"/>
              </a:rPr>
              <a:t> avvenimenti.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5"/>
              </a:spcBef>
            </a:pPr>
            <a:endParaRPr sz="1100">
              <a:latin typeface="Times New Roman"/>
              <a:cs typeface="Times New Roman"/>
            </a:endParaRPr>
          </a:p>
          <a:p>
            <a:pPr marL="889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6. Il supercontrollo universale</a:t>
            </a:r>
            <a:endParaRPr sz="1600">
              <a:latin typeface="Times New Roman"/>
              <a:cs typeface="Times New Roman"/>
            </a:endParaRPr>
          </a:p>
          <a:p>
            <a:pPr marL="88900" marR="78740">
              <a:lnSpc>
                <a:spcPts val="1380"/>
              </a:lnSpc>
              <a:spcBef>
                <a:spcPts val="141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(135.11) 12:6.1 </a:t>
            </a:r>
            <a:r>
              <a:rPr sz="1200" spc="-5" dirty="0">
                <a:latin typeface="Times New Roman"/>
                <a:cs typeface="Times New Roman"/>
              </a:rPr>
              <a:t>L’Universo </a:t>
            </a:r>
            <a:r>
              <a:rPr sz="1200" dirty="0">
                <a:latin typeface="Times New Roman"/>
                <a:cs typeface="Times New Roman"/>
              </a:rPr>
              <a:t>è non </a:t>
            </a:r>
            <a:r>
              <a:rPr sz="1200" spc="-5" dirty="0">
                <a:latin typeface="Times New Roman"/>
                <a:cs typeface="Times New Roman"/>
              </a:rPr>
              <a:t>statico.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stabilità </a:t>
            </a:r>
            <a:r>
              <a:rPr sz="1200" dirty="0">
                <a:latin typeface="Times New Roman"/>
                <a:cs typeface="Times New Roman"/>
              </a:rPr>
              <a:t>non è il risultato </a:t>
            </a:r>
            <a:r>
              <a:rPr sz="1200" spc="-5" dirty="0">
                <a:latin typeface="Times New Roman"/>
                <a:cs typeface="Times New Roman"/>
              </a:rPr>
              <a:t>dell’inerzia, </a:t>
            </a:r>
            <a:r>
              <a:rPr sz="1200" dirty="0">
                <a:latin typeface="Times New Roman"/>
                <a:cs typeface="Times New Roman"/>
              </a:rPr>
              <a:t>ma piuttosto il prodotto di </a:t>
            </a:r>
            <a:r>
              <a:rPr sz="1200" spc="-5" dirty="0">
                <a:latin typeface="Times New Roman"/>
                <a:cs typeface="Times New Roman"/>
              </a:rPr>
              <a:t>energie bilanciate, </a:t>
            </a:r>
            <a:r>
              <a:rPr sz="1200" dirty="0">
                <a:latin typeface="Times New Roman"/>
                <a:cs typeface="Times New Roman"/>
              </a:rPr>
              <a:t>di  menti </a:t>
            </a:r>
            <a:r>
              <a:rPr sz="1200" spc="-5" dirty="0">
                <a:latin typeface="Times New Roman"/>
                <a:cs typeface="Times New Roman"/>
              </a:rPr>
              <a:t>cooperative, </a:t>
            </a:r>
            <a:r>
              <a:rPr sz="1200" dirty="0">
                <a:latin typeface="Times New Roman"/>
                <a:cs typeface="Times New Roman"/>
              </a:rPr>
              <a:t>di morontie </a:t>
            </a:r>
            <a:r>
              <a:rPr sz="1200" spc="-5" dirty="0">
                <a:latin typeface="Times New Roman"/>
                <a:cs typeface="Times New Roman"/>
              </a:rPr>
              <a:t>coordinate,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supercontrollo </a:t>
            </a:r>
            <a:r>
              <a:rPr sz="1200" dirty="0">
                <a:latin typeface="Times New Roman"/>
                <a:cs typeface="Times New Roman"/>
              </a:rPr>
              <a:t>spirituale e di </a:t>
            </a:r>
            <a:r>
              <a:rPr sz="1200" spc="-5" dirty="0">
                <a:latin typeface="Times New Roman"/>
                <a:cs typeface="Times New Roman"/>
              </a:rPr>
              <a:t>unificazione della personalità.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stabilità è totalmente e  </a:t>
            </a:r>
            <a:r>
              <a:rPr sz="1200" spc="-5" dirty="0">
                <a:latin typeface="Times New Roman"/>
                <a:cs typeface="Times New Roman"/>
              </a:rPr>
              <a:t>sempre proporzionale alla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divinità.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55880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(135.12) 12:6.2 </a:t>
            </a:r>
            <a:r>
              <a:rPr sz="1200" spc="-5" dirty="0">
                <a:latin typeface="Times New Roman"/>
                <a:cs typeface="Times New Roman"/>
              </a:rPr>
              <a:t>Nel controllo </a:t>
            </a:r>
            <a:r>
              <a:rPr sz="1200" dirty="0">
                <a:latin typeface="Times New Roman"/>
                <a:cs typeface="Times New Roman"/>
              </a:rPr>
              <a:t>fisico </a:t>
            </a:r>
            <a:r>
              <a:rPr sz="1200" spc="-5" dirty="0">
                <a:latin typeface="Times New Roman"/>
                <a:cs typeface="Times New Roman"/>
              </a:rPr>
              <a:t>dell’Universo </a:t>
            </a:r>
            <a:r>
              <a:rPr sz="1200" dirty="0">
                <a:latin typeface="Times New Roman"/>
                <a:cs typeface="Times New Roman"/>
              </a:rPr>
              <a:t>maestro il </a:t>
            </a:r>
            <a:r>
              <a:rPr sz="1200" spc="-5" dirty="0">
                <a:latin typeface="Times New Roman"/>
                <a:cs typeface="Times New Roman"/>
              </a:rPr>
              <a:t>Padre Universale esercita </a:t>
            </a:r>
            <a:r>
              <a:rPr sz="1200" dirty="0">
                <a:latin typeface="Times New Roman"/>
                <a:cs typeface="Times New Roman"/>
              </a:rPr>
              <a:t>la priorità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il primato </a:t>
            </a:r>
            <a:r>
              <a:rPr sz="1200" spc="-5" dirty="0">
                <a:latin typeface="Times New Roman"/>
                <a:cs typeface="Times New Roman"/>
              </a:rPr>
              <a:t>tramite l’Isola del  Paradiso. Dio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assoluto nell’amministrazione spirituale del </a:t>
            </a:r>
            <a:r>
              <a:rPr sz="1200" dirty="0">
                <a:latin typeface="Times New Roman"/>
                <a:cs typeface="Times New Roman"/>
              </a:rPr>
              <a:t>cosmo </a:t>
            </a:r>
            <a:r>
              <a:rPr sz="1200" spc="-5" dirty="0">
                <a:latin typeface="Times New Roman"/>
                <a:cs typeface="Times New Roman"/>
              </a:rPr>
              <a:t>nella </a:t>
            </a:r>
            <a:r>
              <a:rPr sz="1200" dirty="0">
                <a:latin typeface="Times New Roman"/>
                <a:cs typeface="Times New Roman"/>
              </a:rPr>
              <a:t>persona </a:t>
            </a:r>
            <a:r>
              <a:rPr sz="1200" spc="-5" dirty="0">
                <a:latin typeface="Times New Roman"/>
                <a:cs typeface="Times New Roman"/>
              </a:rPr>
              <a:t>del Figlio Eterno. Nei </a:t>
            </a:r>
            <a:r>
              <a:rPr sz="1200" dirty="0">
                <a:latin typeface="Times New Roman"/>
                <a:cs typeface="Times New Roman"/>
              </a:rPr>
              <a:t>domini </a:t>
            </a:r>
            <a:r>
              <a:rPr sz="1200" spc="-5" dirty="0">
                <a:latin typeface="Times New Roman"/>
                <a:cs typeface="Times New Roman"/>
              </a:rPr>
              <a:t>della mente, </a:t>
            </a:r>
            <a:r>
              <a:rPr sz="1200" spc="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Padre  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operano </a:t>
            </a:r>
            <a:r>
              <a:rPr sz="1200" dirty="0">
                <a:latin typeface="Times New Roman"/>
                <a:cs typeface="Times New Roman"/>
              </a:rPr>
              <a:t>in coordinazione </a:t>
            </a:r>
            <a:r>
              <a:rPr sz="1200" spc="-5" dirty="0">
                <a:latin typeface="Times New Roman"/>
                <a:cs typeface="Times New Roman"/>
              </a:rPr>
              <a:t>nell’Attore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Congiunto.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55244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(136.1) 12:6.3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Terza </a:t>
            </a:r>
            <a:r>
              <a:rPr sz="1200" dirty="0">
                <a:latin typeface="Times New Roman"/>
                <a:cs typeface="Times New Roman"/>
              </a:rPr>
              <a:t>Sorgente e </a:t>
            </a:r>
            <a:r>
              <a:rPr sz="1200" spc="-5" dirty="0">
                <a:latin typeface="Times New Roman"/>
                <a:cs typeface="Times New Roman"/>
              </a:rPr>
              <a:t>Centro aiuta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mantenere </a:t>
            </a:r>
            <a:r>
              <a:rPr sz="1200" dirty="0">
                <a:latin typeface="Times New Roman"/>
                <a:cs typeface="Times New Roman"/>
              </a:rPr>
              <a:t>l’equilibrio e la </a:t>
            </a:r>
            <a:r>
              <a:rPr sz="1200" spc="-5" dirty="0">
                <a:latin typeface="Times New Roman"/>
                <a:cs typeface="Times New Roman"/>
              </a:rPr>
              <a:t>coordinazione delle energie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delle organizzazioni fisiche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spirituali congiunte </a:t>
            </a:r>
            <a:r>
              <a:rPr sz="1200" dirty="0">
                <a:latin typeface="Times New Roman"/>
                <a:cs typeface="Times New Roman"/>
              </a:rPr>
              <a:t>per mezzo </a:t>
            </a:r>
            <a:r>
              <a:rPr sz="1200" spc="-5" dirty="0">
                <a:latin typeface="Times New Roman"/>
                <a:cs typeface="Times New Roman"/>
              </a:rPr>
              <a:t>dell’assolutezza del suo potere sulla mente cosmica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dell’esercizio dei </a:t>
            </a:r>
            <a:r>
              <a:rPr sz="1200" dirty="0">
                <a:latin typeface="Times New Roman"/>
                <a:cs typeface="Times New Roman"/>
              </a:rPr>
              <a:t>suoi </a:t>
            </a:r>
            <a:r>
              <a:rPr sz="1200" spc="-5" dirty="0">
                <a:latin typeface="Times New Roman"/>
                <a:cs typeface="Times New Roman"/>
              </a:rPr>
              <a:t>complementi inerenti ed  universali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gravità </a:t>
            </a:r>
            <a:r>
              <a:rPr sz="1200" dirty="0">
                <a:latin typeface="Times New Roman"/>
                <a:cs typeface="Times New Roman"/>
              </a:rPr>
              <a:t>fisica e </a:t>
            </a:r>
            <a:r>
              <a:rPr sz="1200" spc="-5" dirty="0">
                <a:latin typeface="Times New Roman"/>
                <a:cs typeface="Times New Roman"/>
              </a:rPr>
              <a:t>spirituale.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ogni </a:t>
            </a:r>
            <a:r>
              <a:rPr sz="1200" dirty="0">
                <a:latin typeface="Times New Roman"/>
                <a:cs typeface="Times New Roman"/>
              </a:rPr>
              <a:t>tempo e </a:t>
            </a:r>
            <a:r>
              <a:rPr sz="1200" spc="-5" dirty="0">
                <a:latin typeface="Times New Roman"/>
                <a:cs typeface="Times New Roman"/>
              </a:rPr>
              <a:t>luogo </a:t>
            </a:r>
            <a:r>
              <a:rPr sz="1200" dirty="0">
                <a:latin typeface="Times New Roman"/>
                <a:cs typeface="Times New Roman"/>
              </a:rPr>
              <a:t>in cui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stabilisce una connessione tra </a:t>
            </a:r>
            <a:r>
              <a:rPr sz="1200" spc="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materiale </a:t>
            </a:r>
            <a:r>
              <a:rPr sz="1200" dirty="0">
                <a:latin typeface="Times New Roman"/>
                <a:cs typeface="Times New Roman"/>
              </a:rPr>
              <a:t>e lo spirituale, tale  </a:t>
            </a:r>
            <a:r>
              <a:rPr sz="1200" spc="-5" dirty="0">
                <a:latin typeface="Times New Roman"/>
                <a:cs typeface="Times New Roman"/>
              </a:rPr>
              <a:t>fenomeno mentale </a:t>
            </a:r>
            <a:r>
              <a:rPr sz="1200" dirty="0">
                <a:latin typeface="Times New Roman"/>
                <a:cs typeface="Times New Roman"/>
              </a:rPr>
              <a:t>è un atto </a:t>
            </a:r>
            <a:r>
              <a:rPr sz="1200" spc="-5" dirty="0">
                <a:latin typeface="Times New Roman"/>
                <a:cs typeface="Times New Roman"/>
              </a:rPr>
              <a:t>dello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Infinito. </a:t>
            </a:r>
            <a:r>
              <a:rPr sz="1200" dirty="0">
                <a:latin typeface="Times New Roman"/>
                <a:cs typeface="Times New Roman"/>
              </a:rPr>
              <a:t>Solo la mente può interassociare le </a:t>
            </a:r>
            <a:r>
              <a:rPr sz="1200" spc="-5" dirty="0">
                <a:latin typeface="Times New Roman"/>
                <a:cs typeface="Times New Roman"/>
              </a:rPr>
              <a:t>forze </a:t>
            </a:r>
            <a:r>
              <a:rPr sz="1200" dirty="0">
                <a:latin typeface="Times New Roman"/>
                <a:cs typeface="Times New Roman"/>
              </a:rPr>
              <a:t>e le </a:t>
            </a:r>
            <a:r>
              <a:rPr sz="1200" spc="-5" dirty="0">
                <a:latin typeface="Times New Roman"/>
                <a:cs typeface="Times New Roman"/>
              </a:rPr>
              <a:t>energie fisiche del </a:t>
            </a:r>
            <a:r>
              <a:rPr sz="1200" dirty="0">
                <a:latin typeface="Times New Roman"/>
                <a:cs typeface="Times New Roman"/>
              </a:rPr>
              <a:t>livello </a:t>
            </a:r>
            <a:r>
              <a:rPr sz="1200" spc="-5" dirty="0">
                <a:latin typeface="Times New Roman"/>
                <a:cs typeface="Times New Roman"/>
              </a:rPr>
              <a:t>materiale  con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poteri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gli esseri </a:t>
            </a:r>
            <a:r>
              <a:rPr sz="1200" dirty="0">
                <a:latin typeface="Times New Roman"/>
                <a:cs typeface="Times New Roman"/>
              </a:rPr>
              <a:t>spirituali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livello dello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spirito.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23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238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92770" cy="38963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12192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(136.2) 12:6.4 </a:t>
            </a:r>
            <a:r>
              <a:rPr sz="1200" spc="-5" dirty="0">
                <a:latin typeface="Times New Roman"/>
                <a:cs typeface="Times New Roman"/>
              </a:rPr>
              <a:t>Ogni </a:t>
            </a:r>
            <a:r>
              <a:rPr sz="1200" dirty="0">
                <a:latin typeface="Times New Roman"/>
                <a:cs typeface="Times New Roman"/>
              </a:rPr>
              <a:t>volta </a:t>
            </a:r>
            <a:r>
              <a:rPr sz="1200" spc="-5" dirty="0">
                <a:latin typeface="Times New Roman"/>
                <a:cs typeface="Times New Roman"/>
              </a:rPr>
              <a:t>che contemplate dei </a:t>
            </a:r>
            <a:r>
              <a:rPr sz="1200" dirty="0">
                <a:latin typeface="Times New Roman"/>
                <a:cs typeface="Times New Roman"/>
              </a:rPr>
              <a:t>fenomeni </a:t>
            </a:r>
            <a:r>
              <a:rPr sz="1200" spc="-5" dirty="0">
                <a:latin typeface="Times New Roman"/>
                <a:cs typeface="Times New Roman"/>
              </a:rPr>
              <a:t>universali, assicuratevi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prendere </a:t>
            </a:r>
            <a:r>
              <a:rPr sz="1200" dirty="0">
                <a:latin typeface="Times New Roman"/>
                <a:cs typeface="Times New Roman"/>
              </a:rPr>
              <a:t>in considerazione </a:t>
            </a:r>
            <a:r>
              <a:rPr sz="1200" spc="-5" dirty="0">
                <a:latin typeface="Times New Roman"/>
                <a:cs typeface="Times New Roman"/>
              </a:rPr>
              <a:t>l’interrelazione </a:t>
            </a:r>
            <a:r>
              <a:rPr sz="1200" dirty="0">
                <a:latin typeface="Times New Roman"/>
                <a:cs typeface="Times New Roman"/>
              </a:rPr>
              <a:t>delle  </a:t>
            </a:r>
            <a:r>
              <a:rPr sz="1200" spc="-5" dirty="0">
                <a:latin typeface="Times New Roman"/>
                <a:cs typeface="Times New Roman"/>
              </a:rPr>
              <a:t>energie fisiche, intellettuali </a:t>
            </a:r>
            <a:r>
              <a:rPr sz="1200" dirty="0">
                <a:latin typeface="Times New Roman"/>
                <a:cs typeface="Times New Roman"/>
              </a:rPr>
              <a:t>e spirituali, e </a:t>
            </a:r>
            <a:r>
              <a:rPr sz="1200" spc="-5" dirty="0">
                <a:latin typeface="Times New Roman"/>
                <a:cs typeface="Times New Roman"/>
              </a:rPr>
              <a:t>di tenere debito conto sia dei </a:t>
            </a:r>
            <a:r>
              <a:rPr sz="1200" dirty="0">
                <a:latin typeface="Times New Roman"/>
                <a:cs typeface="Times New Roman"/>
              </a:rPr>
              <a:t>fenomeni inattesi che </a:t>
            </a:r>
            <a:r>
              <a:rPr sz="1200" spc="-5" dirty="0">
                <a:latin typeface="Times New Roman"/>
                <a:cs typeface="Times New Roman"/>
              </a:rPr>
              <a:t>accompagnano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unificazione da  </a:t>
            </a:r>
            <a:r>
              <a:rPr sz="1200" spc="-5" dirty="0">
                <a:latin typeface="Times New Roman"/>
                <a:cs typeface="Times New Roman"/>
              </a:rPr>
              <a:t>parte della personalità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dei fenomeni </a:t>
            </a:r>
            <a:r>
              <a:rPr sz="1200" dirty="0">
                <a:latin typeface="Times New Roman"/>
                <a:cs typeface="Times New Roman"/>
              </a:rPr>
              <a:t>imprevedibili </a:t>
            </a:r>
            <a:r>
              <a:rPr sz="1200" spc="-5" dirty="0">
                <a:latin typeface="Times New Roman"/>
                <a:cs typeface="Times New Roman"/>
              </a:rPr>
              <a:t>che risultano dalle </a:t>
            </a:r>
            <a:r>
              <a:rPr sz="1200" dirty="0">
                <a:latin typeface="Times New Roman"/>
                <a:cs typeface="Times New Roman"/>
              </a:rPr>
              <a:t>azioni e </a:t>
            </a:r>
            <a:r>
              <a:rPr sz="1200" spc="-5" dirty="0">
                <a:latin typeface="Times New Roman"/>
                <a:cs typeface="Times New Roman"/>
              </a:rPr>
              <a:t>dalle reazioni della Deità esperienziale </a:t>
            </a:r>
            <a:r>
              <a:rPr sz="1200" dirty="0">
                <a:latin typeface="Times New Roman"/>
                <a:cs typeface="Times New Roman"/>
              </a:rPr>
              <a:t>e degli  </a:t>
            </a:r>
            <a:r>
              <a:rPr sz="1200" spc="-5" dirty="0">
                <a:latin typeface="Times New Roman"/>
                <a:cs typeface="Times New Roman"/>
              </a:rPr>
              <a:t>Assoluti.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7112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(136.3) 12:6.5 </a:t>
            </a:r>
            <a:r>
              <a:rPr sz="1200" spc="-5" dirty="0">
                <a:latin typeface="Times New Roman"/>
                <a:cs typeface="Times New Roman"/>
              </a:rPr>
              <a:t>L’Universo </a:t>
            </a:r>
            <a:r>
              <a:rPr sz="1200" dirty="0">
                <a:latin typeface="Times New Roman"/>
                <a:cs typeface="Times New Roman"/>
              </a:rPr>
              <a:t>è altamente </a:t>
            </a:r>
            <a:r>
              <a:rPr sz="1200" spc="-5" dirty="0">
                <a:latin typeface="Times New Roman"/>
                <a:cs typeface="Times New Roman"/>
              </a:rPr>
              <a:t>prevedibile </a:t>
            </a:r>
            <a:r>
              <a:rPr sz="1200" dirty="0">
                <a:latin typeface="Times New Roman"/>
                <a:cs typeface="Times New Roman"/>
              </a:rPr>
              <a:t>soltanto nel </a:t>
            </a:r>
            <a:r>
              <a:rPr sz="1200" spc="-5" dirty="0">
                <a:latin typeface="Times New Roman"/>
                <a:cs typeface="Times New Roman"/>
              </a:rPr>
              <a:t>senso quantitativo </a:t>
            </a:r>
            <a:r>
              <a:rPr sz="1200" dirty="0">
                <a:latin typeface="Times New Roman"/>
                <a:cs typeface="Times New Roman"/>
              </a:rPr>
              <a:t>o di </a:t>
            </a:r>
            <a:r>
              <a:rPr sz="1200" spc="-5" dirty="0">
                <a:latin typeface="Times New Roman"/>
                <a:cs typeface="Times New Roman"/>
              </a:rPr>
              <a:t>misurazione della gravità. </a:t>
            </a:r>
            <a:r>
              <a:rPr sz="1200" dirty="0">
                <a:latin typeface="Times New Roman"/>
                <a:cs typeface="Times New Roman"/>
              </a:rPr>
              <a:t>Anche le </a:t>
            </a:r>
            <a:r>
              <a:rPr sz="1200" spc="-5" dirty="0">
                <a:latin typeface="Times New Roman"/>
                <a:cs typeface="Times New Roman"/>
              </a:rPr>
              <a:t>forze </a:t>
            </a:r>
            <a:r>
              <a:rPr sz="1200" dirty="0">
                <a:latin typeface="Times New Roman"/>
                <a:cs typeface="Times New Roman"/>
              </a:rPr>
              <a:t>fisiche  </a:t>
            </a:r>
            <a:r>
              <a:rPr sz="1200" spc="-5" dirty="0">
                <a:latin typeface="Times New Roman"/>
                <a:cs typeface="Times New Roman"/>
              </a:rPr>
              <a:t>primordiali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reagiscono alla gravità lineare, </a:t>
            </a:r>
            <a:r>
              <a:rPr sz="1200" dirty="0">
                <a:latin typeface="Times New Roman"/>
                <a:cs typeface="Times New Roman"/>
              </a:rPr>
              <a:t>né lo </a:t>
            </a:r>
            <a:r>
              <a:rPr sz="1200" spc="-5" dirty="0">
                <a:latin typeface="Times New Roman"/>
                <a:cs typeface="Times New Roman"/>
              </a:rPr>
              <a:t>fanno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significati mentali superiori </a:t>
            </a:r>
            <a:r>
              <a:rPr sz="1200" dirty="0">
                <a:latin typeface="Times New Roman"/>
                <a:cs typeface="Times New Roman"/>
              </a:rPr>
              <a:t>ed i </a:t>
            </a:r>
            <a:r>
              <a:rPr sz="1200" spc="5" dirty="0">
                <a:latin typeface="Times New Roman"/>
                <a:cs typeface="Times New Roman"/>
              </a:rPr>
              <a:t>veri </a:t>
            </a:r>
            <a:r>
              <a:rPr sz="1200" dirty="0">
                <a:latin typeface="Times New Roman"/>
                <a:cs typeface="Times New Roman"/>
              </a:rPr>
              <a:t>valori spirituali delle </a:t>
            </a:r>
            <a:r>
              <a:rPr sz="1200" spc="-5" dirty="0">
                <a:latin typeface="Times New Roman"/>
                <a:cs typeface="Times New Roman"/>
              </a:rPr>
              <a:t>realtà </a:t>
            </a:r>
            <a:r>
              <a:rPr sz="1200" dirty="0">
                <a:latin typeface="Times New Roman"/>
                <a:cs typeface="Times New Roman"/>
              </a:rPr>
              <a:t>ultime  </a:t>
            </a:r>
            <a:r>
              <a:rPr sz="1200" spc="-5" dirty="0">
                <a:latin typeface="Times New Roman"/>
                <a:cs typeface="Times New Roman"/>
              </a:rPr>
              <a:t>dell’Universo. Qualitativamente </a:t>
            </a:r>
            <a:r>
              <a:rPr sz="1200" dirty="0">
                <a:latin typeface="Times New Roman"/>
                <a:cs typeface="Times New Roman"/>
              </a:rPr>
              <a:t>l’Universo non è </a:t>
            </a:r>
            <a:r>
              <a:rPr sz="1200" spc="-5" dirty="0">
                <a:latin typeface="Times New Roman"/>
                <a:cs typeface="Times New Roman"/>
              </a:rPr>
              <a:t>altamente prevedibile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ciò </a:t>
            </a:r>
            <a:r>
              <a:rPr sz="1200" dirty="0">
                <a:latin typeface="Times New Roman"/>
                <a:cs typeface="Times New Roman"/>
              </a:rPr>
              <a:t>che concerne nuove associazioni di </a:t>
            </a:r>
            <a:r>
              <a:rPr sz="1200" spc="-5" dirty="0">
                <a:latin typeface="Times New Roman"/>
                <a:cs typeface="Times New Roman"/>
              </a:rPr>
              <a:t>forze, </a:t>
            </a:r>
            <a:r>
              <a:rPr sz="1200" dirty="0">
                <a:latin typeface="Times New Roman"/>
                <a:cs typeface="Times New Roman"/>
              </a:rPr>
              <a:t>siano </a:t>
            </a:r>
            <a:r>
              <a:rPr sz="1200" spc="-5" dirty="0">
                <a:latin typeface="Times New Roman"/>
                <a:cs typeface="Times New Roman"/>
              </a:rPr>
              <a:t>esse  fisiche, mentali </a:t>
            </a:r>
            <a:r>
              <a:rPr sz="1200" dirty="0">
                <a:latin typeface="Times New Roman"/>
                <a:cs typeface="Times New Roman"/>
              </a:rPr>
              <a:t>o spirituali, </a:t>
            </a:r>
            <a:r>
              <a:rPr sz="1200" spc="-5" dirty="0">
                <a:latin typeface="Times New Roman"/>
                <a:cs typeface="Times New Roman"/>
              </a:rPr>
              <a:t>sebbene </a:t>
            </a:r>
            <a:r>
              <a:rPr sz="1200" dirty="0">
                <a:latin typeface="Times New Roman"/>
                <a:cs typeface="Times New Roman"/>
              </a:rPr>
              <a:t>molte di </a:t>
            </a:r>
            <a:r>
              <a:rPr sz="1200" spc="-5" dirty="0">
                <a:latin typeface="Times New Roman"/>
                <a:cs typeface="Times New Roman"/>
              </a:rPr>
              <a:t>queste combinazioni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energie </a:t>
            </a:r>
            <a:r>
              <a:rPr sz="1200" dirty="0">
                <a:latin typeface="Times New Roman"/>
                <a:cs typeface="Times New Roman"/>
              </a:rPr>
              <a:t>o di </a:t>
            </a:r>
            <a:r>
              <a:rPr sz="1200" spc="-5" dirty="0">
                <a:latin typeface="Times New Roman"/>
                <a:cs typeface="Times New Roman"/>
              </a:rPr>
              <a:t>forze </a:t>
            </a:r>
            <a:r>
              <a:rPr sz="1200" dirty="0">
                <a:latin typeface="Times New Roman"/>
                <a:cs typeface="Times New Roman"/>
              </a:rPr>
              <a:t>diventino parzialmente </a:t>
            </a:r>
            <a:r>
              <a:rPr sz="1200" spc="-5" dirty="0">
                <a:latin typeface="Times New Roman"/>
                <a:cs typeface="Times New Roman"/>
              </a:rPr>
              <a:t>prevedibili quando  </a:t>
            </a:r>
            <a:r>
              <a:rPr sz="1200" dirty="0">
                <a:latin typeface="Times New Roman"/>
                <a:cs typeface="Times New Roman"/>
              </a:rPr>
              <a:t>sono sottoposte </a:t>
            </a:r>
            <a:r>
              <a:rPr sz="1200" spc="-5" dirty="0">
                <a:latin typeface="Times New Roman"/>
                <a:cs typeface="Times New Roman"/>
              </a:rPr>
              <a:t>ad osservazione critica. Quando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materia,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mente </a:t>
            </a:r>
            <a:r>
              <a:rPr sz="1200" dirty="0">
                <a:latin typeface="Times New Roman"/>
                <a:cs typeface="Times New Roman"/>
              </a:rPr>
              <a:t>e lo spirito sono </a:t>
            </a:r>
            <a:r>
              <a:rPr sz="1200" spc="-5" dirty="0">
                <a:latin typeface="Times New Roman"/>
                <a:cs typeface="Times New Roman"/>
              </a:rPr>
              <a:t>unificati dalla personalità della </a:t>
            </a:r>
            <a:r>
              <a:rPr sz="1200" dirty="0">
                <a:latin typeface="Times New Roman"/>
                <a:cs typeface="Times New Roman"/>
              </a:rPr>
              <a:t>creatura, noi  siamo </a:t>
            </a:r>
            <a:r>
              <a:rPr sz="1200" spc="-5" dirty="0">
                <a:latin typeface="Times New Roman"/>
                <a:cs typeface="Times New Roman"/>
              </a:rPr>
              <a:t>incapaci </a:t>
            </a:r>
            <a:r>
              <a:rPr sz="1200" dirty="0">
                <a:latin typeface="Times New Roman"/>
                <a:cs typeface="Times New Roman"/>
              </a:rPr>
              <a:t>di predire </a:t>
            </a:r>
            <a:r>
              <a:rPr sz="1200" spc="-5" dirty="0">
                <a:latin typeface="Times New Roman"/>
                <a:cs typeface="Times New Roman"/>
              </a:rPr>
              <a:t>interamente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decisioni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questo essere </a:t>
            </a:r>
            <a:r>
              <a:rPr sz="1200" dirty="0">
                <a:latin typeface="Times New Roman"/>
                <a:cs typeface="Times New Roman"/>
              </a:rPr>
              <a:t>dotato di </a:t>
            </a:r>
            <a:r>
              <a:rPr sz="1200" spc="-5" dirty="0">
                <a:latin typeface="Times New Roman"/>
                <a:cs typeface="Times New Roman"/>
              </a:rPr>
              <a:t>libero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arbitrio.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558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(136.4) 12:6.6 </a:t>
            </a:r>
            <a:r>
              <a:rPr sz="1200" dirty="0">
                <a:latin typeface="Times New Roman"/>
                <a:cs typeface="Times New Roman"/>
              </a:rPr>
              <a:t>Tutte le </a:t>
            </a:r>
            <a:r>
              <a:rPr sz="1200" spc="-5" dirty="0">
                <a:latin typeface="Times New Roman"/>
                <a:cs typeface="Times New Roman"/>
              </a:rPr>
              <a:t>fasi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forza primordiale, </a:t>
            </a:r>
            <a:r>
              <a:rPr sz="1200" dirty="0">
                <a:latin typeface="Times New Roman"/>
                <a:cs typeface="Times New Roman"/>
              </a:rPr>
              <a:t>di spirito </a:t>
            </a:r>
            <a:r>
              <a:rPr sz="1200" spc="-5" dirty="0">
                <a:latin typeface="Times New Roman"/>
                <a:cs typeface="Times New Roman"/>
              </a:rPr>
              <a:t>nascente </a:t>
            </a:r>
            <a:r>
              <a:rPr sz="1200" dirty="0">
                <a:latin typeface="Times New Roman"/>
                <a:cs typeface="Times New Roman"/>
              </a:rPr>
              <a:t>e di altre ultimità non </a:t>
            </a:r>
            <a:r>
              <a:rPr sz="1200" spc="-5" dirty="0">
                <a:latin typeface="Times New Roman"/>
                <a:cs typeface="Times New Roman"/>
              </a:rPr>
              <a:t>personali </a:t>
            </a:r>
            <a:r>
              <a:rPr sz="1200" dirty="0">
                <a:latin typeface="Times New Roman"/>
                <a:cs typeface="Times New Roman"/>
              </a:rPr>
              <a:t>sembrano </a:t>
            </a:r>
            <a:r>
              <a:rPr sz="1200" spc="-5" dirty="0">
                <a:latin typeface="Times New Roman"/>
                <a:cs typeface="Times New Roman"/>
              </a:rPr>
              <a:t>reagire </a:t>
            </a:r>
            <a:r>
              <a:rPr sz="1200" dirty="0">
                <a:latin typeface="Times New Roman"/>
                <a:cs typeface="Times New Roman"/>
              </a:rPr>
              <a:t>secondo certe leggi  </a:t>
            </a:r>
            <a:r>
              <a:rPr sz="1200" spc="-5" dirty="0">
                <a:latin typeface="Times New Roman"/>
                <a:cs typeface="Times New Roman"/>
              </a:rPr>
              <a:t>relativamente stabili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sconosciute,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sono </a:t>
            </a:r>
            <a:r>
              <a:rPr sz="1200" dirty="0">
                <a:latin typeface="Times New Roman"/>
                <a:cs typeface="Times New Roman"/>
              </a:rPr>
              <a:t>caratterizzate da </a:t>
            </a:r>
            <a:r>
              <a:rPr sz="1200" spc="-5" dirty="0">
                <a:latin typeface="Times New Roman"/>
                <a:cs typeface="Times New Roman"/>
              </a:rPr>
              <a:t>un’ampiezza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realizzazione </a:t>
            </a:r>
            <a:r>
              <a:rPr sz="1200" dirty="0">
                <a:latin typeface="Times New Roman"/>
                <a:cs typeface="Times New Roman"/>
              </a:rPr>
              <a:t>e da un’elasticità </a:t>
            </a:r>
            <a:r>
              <a:rPr sz="1200" spc="-5" dirty="0">
                <a:latin typeface="Times New Roman"/>
                <a:cs typeface="Times New Roman"/>
              </a:rPr>
              <a:t>nella risposta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sono  spesso sconcertanti </a:t>
            </a:r>
            <a:r>
              <a:rPr sz="1200" dirty="0">
                <a:latin typeface="Times New Roman"/>
                <a:cs typeface="Times New Roman"/>
              </a:rPr>
              <a:t>quando </a:t>
            </a:r>
            <a:r>
              <a:rPr sz="1200" spc="-5" dirty="0">
                <a:latin typeface="Times New Roman"/>
                <a:cs typeface="Times New Roman"/>
              </a:rPr>
              <a:t>riscontrate nei fenomeni </a:t>
            </a:r>
            <a:r>
              <a:rPr sz="1200" dirty="0">
                <a:latin typeface="Times New Roman"/>
                <a:cs typeface="Times New Roman"/>
              </a:rPr>
              <a:t>di una situazione </a:t>
            </a:r>
            <a:r>
              <a:rPr sz="1200" spc="-5" dirty="0">
                <a:latin typeface="Times New Roman"/>
                <a:cs typeface="Times New Roman"/>
              </a:rPr>
              <a:t>circoscritta ed isolata. Qual </a:t>
            </a:r>
            <a:r>
              <a:rPr sz="1200" dirty="0">
                <a:latin typeface="Times New Roman"/>
                <a:cs typeface="Times New Roman"/>
              </a:rPr>
              <a:t>è la </a:t>
            </a:r>
            <a:r>
              <a:rPr sz="1200" spc="-5" dirty="0">
                <a:latin typeface="Times New Roman"/>
                <a:cs typeface="Times New Roman"/>
              </a:rPr>
              <a:t>spiegazione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5" dirty="0">
                <a:latin typeface="Times New Roman"/>
                <a:cs typeface="Times New Roman"/>
              </a:rPr>
              <a:t>questa  </a:t>
            </a:r>
            <a:r>
              <a:rPr sz="1200" spc="-5" dirty="0">
                <a:latin typeface="Times New Roman"/>
                <a:cs typeface="Times New Roman"/>
              </a:rPr>
              <a:t>imprevedibile libertà </a:t>
            </a:r>
            <a:r>
              <a:rPr sz="1200" dirty="0">
                <a:latin typeface="Times New Roman"/>
                <a:cs typeface="Times New Roman"/>
              </a:rPr>
              <a:t>di reazione </a:t>
            </a:r>
            <a:r>
              <a:rPr sz="1200" spc="-5" dirty="0">
                <a:latin typeface="Times New Roman"/>
                <a:cs typeface="Times New Roman"/>
              </a:rPr>
              <a:t>rivelata </a:t>
            </a:r>
            <a:r>
              <a:rPr sz="1200" dirty="0">
                <a:latin typeface="Times New Roman"/>
                <a:cs typeface="Times New Roman"/>
              </a:rPr>
              <a:t>da tali </a:t>
            </a:r>
            <a:r>
              <a:rPr sz="1200" spc="-5" dirty="0">
                <a:latin typeface="Times New Roman"/>
                <a:cs typeface="Times New Roman"/>
              </a:rPr>
              <a:t>realtà universali </a:t>
            </a:r>
            <a:r>
              <a:rPr sz="1200" dirty="0">
                <a:latin typeface="Times New Roman"/>
                <a:cs typeface="Times New Roman"/>
              </a:rPr>
              <a:t>emergenti? </a:t>
            </a:r>
            <a:r>
              <a:rPr sz="1200" spc="-5" dirty="0">
                <a:latin typeface="Times New Roman"/>
                <a:cs typeface="Times New Roman"/>
              </a:rPr>
              <a:t>Questi aspetti imprevedibili, sconosciuti ed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insondabili</a:t>
            </a:r>
            <a:endParaRPr sz="1200">
              <a:latin typeface="Times New Roman"/>
              <a:cs typeface="Times New Roman"/>
            </a:endParaRPr>
          </a:p>
          <a:p>
            <a:pPr marL="76200" marR="163830">
              <a:lnSpc>
                <a:spcPts val="1380"/>
              </a:lnSpc>
              <a:spcBef>
                <a:spcPts val="35"/>
              </a:spcBef>
            </a:pP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sia che riguardino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comportamento </a:t>
            </a:r>
            <a:r>
              <a:rPr sz="1200" dirty="0">
                <a:latin typeface="Times New Roman"/>
                <a:cs typeface="Times New Roman"/>
              </a:rPr>
              <a:t>di un’unità </a:t>
            </a:r>
            <a:r>
              <a:rPr sz="1200" spc="-5" dirty="0">
                <a:latin typeface="Times New Roman"/>
                <a:cs typeface="Times New Roman"/>
              </a:rPr>
              <a:t>primordiale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forza,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reazione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livello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mente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identificato, </a:t>
            </a:r>
            <a:r>
              <a:rPr sz="1200" spc="5" dirty="0">
                <a:latin typeface="Times New Roman"/>
                <a:cs typeface="Times New Roman"/>
              </a:rPr>
              <a:t>od </a:t>
            </a:r>
            <a:r>
              <a:rPr sz="1200" dirty="0">
                <a:latin typeface="Times New Roman"/>
                <a:cs typeface="Times New Roman"/>
              </a:rPr>
              <a:t>il  </a:t>
            </a:r>
            <a:r>
              <a:rPr sz="1200" spc="-5" dirty="0">
                <a:latin typeface="Times New Roman"/>
                <a:cs typeface="Times New Roman"/>
              </a:rPr>
              <a:t>fenomeno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vasto </a:t>
            </a:r>
            <a:r>
              <a:rPr sz="1200" dirty="0">
                <a:latin typeface="Times New Roman"/>
                <a:cs typeface="Times New Roman"/>
              </a:rPr>
              <a:t>preUniverso in </a:t>
            </a:r>
            <a:r>
              <a:rPr sz="1200" spc="-5" dirty="0">
                <a:latin typeface="Times New Roman"/>
                <a:cs typeface="Times New Roman"/>
              </a:rPr>
              <a:t>formazione nei </a:t>
            </a:r>
            <a:r>
              <a:rPr sz="1200" dirty="0">
                <a:latin typeface="Times New Roman"/>
                <a:cs typeface="Times New Roman"/>
              </a:rPr>
              <a:t>domini </a:t>
            </a:r>
            <a:r>
              <a:rPr sz="1200" spc="-5" dirty="0">
                <a:latin typeface="Times New Roman"/>
                <a:cs typeface="Times New Roman"/>
              </a:rPr>
              <a:t>dello </a:t>
            </a:r>
            <a:r>
              <a:rPr sz="1200" dirty="0">
                <a:latin typeface="Times New Roman"/>
                <a:cs typeface="Times New Roman"/>
              </a:rPr>
              <a:t>spazio </a:t>
            </a:r>
            <a:r>
              <a:rPr sz="1200" spc="-5" dirty="0">
                <a:latin typeface="Times New Roman"/>
                <a:cs typeface="Times New Roman"/>
              </a:rPr>
              <a:t>esterno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rivelano </a:t>
            </a:r>
            <a:r>
              <a:rPr sz="1200" dirty="0">
                <a:latin typeface="Times New Roman"/>
                <a:cs typeface="Times New Roman"/>
              </a:rPr>
              <a:t>probabilmente le </a:t>
            </a:r>
            <a:r>
              <a:rPr sz="1200" spc="-5" dirty="0">
                <a:latin typeface="Times New Roman"/>
                <a:cs typeface="Times New Roman"/>
              </a:rPr>
              <a:t>attività dell’Ultimo  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risultato della </a:t>
            </a:r>
            <a:r>
              <a:rPr sz="1200" dirty="0">
                <a:latin typeface="Times New Roman"/>
                <a:cs typeface="Times New Roman"/>
              </a:rPr>
              <a:t>presenza </a:t>
            </a:r>
            <a:r>
              <a:rPr sz="1200" spc="-5" dirty="0">
                <a:latin typeface="Times New Roman"/>
                <a:cs typeface="Times New Roman"/>
              </a:rPr>
              <a:t>degli Assoluti, </a:t>
            </a:r>
            <a:r>
              <a:rPr sz="1200" dirty="0">
                <a:latin typeface="Times New Roman"/>
                <a:cs typeface="Times New Roman"/>
              </a:rPr>
              <a:t>che anticipano la funzione di tutti i </a:t>
            </a:r>
            <a:r>
              <a:rPr sz="1200" spc="-5" dirty="0">
                <a:latin typeface="Times New Roman"/>
                <a:cs typeface="Times New Roman"/>
              </a:rPr>
              <a:t>Creatori degli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Universi.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25336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(136.5) 12:6.7 </a:t>
            </a:r>
            <a:r>
              <a:rPr sz="1200" spc="-5" dirty="0">
                <a:latin typeface="Times New Roman"/>
                <a:cs typeface="Times New Roman"/>
              </a:rPr>
              <a:t>Noi </a:t>
            </a:r>
            <a:r>
              <a:rPr sz="1200" dirty="0">
                <a:latin typeface="Times New Roman"/>
                <a:cs typeface="Times New Roman"/>
              </a:rPr>
              <a:t>non lo </a:t>
            </a:r>
            <a:r>
              <a:rPr sz="1200" spc="-5" dirty="0">
                <a:latin typeface="Times New Roman"/>
                <a:cs typeface="Times New Roman"/>
              </a:rPr>
              <a:t>sappiamo realmente, </a:t>
            </a:r>
            <a:r>
              <a:rPr sz="1200" dirty="0">
                <a:latin typeface="Times New Roman"/>
                <a:cs typeface="Times New Roman"/>
              </a:rPr>
              <a:t>ma supponiamo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tale sorprendente versatilità e tale profonda coordinazione  </a:t>
            </a:r>
            <a:r>
              <a:rPr sz="1200" spc="-5" dirty="0">
                <a:latin typeface="Times New Roman"/>
                <a:cs typeface="Times New Roman"/>
              </a:rPr>
              <a:t>significhino </a:t>
            </a:r>
            <a:r>
              <a:rPr sz="1200" dirty="0">
                <a:latin typeface="Times New Roman"/>
                <a:cs typeface="Times New Roman"/>
              </a:rPr>
              <a:t>la presenza e le </a:t>
            </a:r>
            <a:r>
              <a:rPr sz="1200" spc="-5" dirty="0">
                <a:latin typeface="Times New Roman"/>
                <a:cs typeface="Times New Roman"/>
              </a:rPr>
              <a:t>attività degli Assoluti,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questa </a:t>
            </a:r>
            <a:r>
              <a:rPr sz="1200" spc="-5" dirty="0">
                <a:latin typeface="Times New Roman"/>
                <a:cs typeface="Times New Roman"/>
              </a:rPr>
              <a:t>diversità </a:t>
            </a:r>
            <a:r>
              <a:rPr sz="1200" dirty="0">
                <a:latin typeface="Times New Roman"/>
                <a:cs typeface="Times New Roman"/>
              </a:rPr>
              <a:t>nella </a:t>
            </a:r>
            <a:r>
              <a:rPr sz="1200" spc="-5" dirty="0">
                <a:latin typeface="Times New Roman"/>
                <a:cs typeface="Times New Roman"/>
              </a:rPr>
              <a:t>risposta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fronte ad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causalità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apparentemente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23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239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73720" cy="3903979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63500" marR="606425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uniforme riveli </a:t>
            </a:r>
            <a:r>
              <a:rPr sz="1200" dirty="0">
                <a:latin typeface="Times New Roman"/>
                <a:cs typeface="Times New Roman"/>
              </a:rPr>
              <a:t>la reazione </a:t>
            </a:r>
            <a:r>
              <a:rPr sz="1200" spc="-5" dirty="0">
                <a:latin typeface="Times New Roman"/>
                <a:cs typeface="Times New Roman"/>
              </a:rPr>
              <a:t>degli Assoluti, </a:t>
            </a:r>
            <a:r>
              <a:rPr sz="1200" dirty="0">
                <a:latin typeface="Times New Roman"/>
                <a:cs typeface="Times New Roman"/>
              </a:rPr>
              <a:t>non solo alla </a:t>
            </a:r>
            <a:r>
              <a:rPr sz="1200" spc="-5" dirty="0">
                <a:latin typeface="Times New Roman"/>
                <a:cs typeface="Times New Roman"/>
              </a:rPr>
              <a:t>causalità </a:t>
            </a:r>
            <a:r>
              <a:rPr sz="1200" dirty="0">
                <a:latin typeface="Times New Roman"/>
                <a:cs typeface="Times New Roman"/>
              </a:rPr>
              <a:t>diretta e </a:t>
            </a:r>
            <a:r>
              <a:rPr sz="1200" spc="-5" dirty="0">
                <a:latin typeface="Times New Roman"/>
                <a:cs typeface="Times New Roman"/>
              </a:rPr>
              <a:t>legata ad </a:t>
            </a:r>
            <a:r>
              <a:rPr sz="1200" spc="5" dirty="0">
                <a:latin typeface="Times New Roman"/>
                <a:cs typeface="Times New Roman"/>
              </a:rPr>
              <a:t>una </a:t>
            </a:r>
            <a:r>
              <a:rPr sz="1200" dirty="0">
                <a:latin typeface="Times New Roman"/>
                <a:cs typeface="Times New Roman"/>
              </a:rPr>
              <a:t>situazione, </a:t>
            </a:r>
            <a:r>
              <a:rPr sz="1200" spc="5" dirty="0">
                <a:latin typeface="Times New Roman"/>
                <a:cs typeface="Times New Roman"/>
              </a:rPr>
              <a:t>ma </a:t>
            </a:r>
            <a:r>
              <a:rPr sz="1200" dirty="0">
                <a:latin typeface="Times New Roman"/>
                <a:cs typeface="Times New Roman"/>
              </a:rPr>
              <a:t>anche a tutte le altre  </a:t>
            </a:r>
            <a:r>
              <a:rPr sz="1200" spc="-5" dirty="0">
                <a:latin typeface="Times New Roman"/>
                <a:cs typeface="Times New Roman"/>
              </a:rPr>
              <a:t>causalità connesse nell’intero Universo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maestro.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 marR="558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(136.6) 12:6.8 </a:t>
            </a:r>
            <a:r>
              <a:rPr sz="1200" spc="-5" dirty="0">
                <a:latin typeface="Times New Roman"/>
                <a:cs typeface="Times New Roman"/>
              </a:rPr>
              <a:t>Gli individui hanno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loro custodi </a:t>
            </a:r>
            <a:r>
              <a:rPr sz="1200" dirty="0">
                <a:latin typeface="Times New Roman"/>
                <a:cs typeface="Times New Roman"/>
              </a:rPr>
              <a:t>del destino; </a:t>
            </a:r>
            <a:r>
              <a:rPr sz="1200" spc="-5" dirty="0">
                <a:latin typeface="Times New Roman"/>
                <a:cs typeface="Times New Roman"/>
              </a:rPr>
              <a:t>pianeti, </a:t>
            </a:r>
            <a:r>
              <a:rPr sz="1200" dirty="0">
                <a:latin typeface="Times New Roman"/>
                <a:cs typeface="Times New Roman"/>
              </a:rPr>
              <a:t>sistemi, </a:t>
            </a:r>
            <a:r>
              <a:rPr sz="1200" spc="-5" dirty="0">
                <a:latin typeface="Times New Roman"/>
                <a:cs typeface="Times New Roman"/>
              </a:rPr>
              <a:t>costellazioni, Universi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Superuniversi hanno ciascuno </a:t>
            </a:r>
            <a:r>
              <a:rPr sz="1200" dirty="0">
                <a:latin typeface="Times New Roman"/>
                <a:cs typeface="Times New Roman"/>
              </a:rPr>
              <a:t>i  loro </a:t>
            </a:r>
            <a:r>
              <a:rPr sz="1200" spc="-5" dirty="0">
                <a:latin typeface="Times New Roman"/>
                <a:cs typeface="Times New Roman"/>
              </a:rPr>
              <a:t>rispettivi capi </a:t>
            </a:r>
            <a:r>
              <a:rPr sz="1200" dirty="0">
                <a:latin typeface="Times New Roman"/>
                <a:cs typeface="Times New Roman"/>
              </a:rPr>
              <a:t>che lavorano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il bene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loro domini. </a:t>
            </a:r>
            <a:r>
              <a:rPr sz="1200" spc="-5" dirty="0">
                <a:latin typeface="Times New Roman"/>
                <a:cs typeface="Times New Roman"/>
              </a:rPr>
              <a:t>Havona ed </a:t>
            </a:r>
            <a:r>
              <a:rPr sz="1200" dirty="0">
                <a:latin typeface="Times New Roman"/>
                <a:cs typeface="Times New Roman"/>
              </a:rPr>
              <a:t>anche il </a:t>
            </a:r>
            <a:r>
              <a:rPr sz="1200" spc="-5" dirty="0">
                <a:latin typeface="Times New Roman"/>
                <a:cs typeface="Times New Roman"/>
              </a:rPr>
              <a:t>grande </a:t>
            </a:r>
            <a:r>
              <a:rPr sz="1200" dirty="0">
                <a:latin typeface="Times New Roman"/>
                <a:cs typeface="Times New Roman"/>
              </a:rPr>
              <a:t>Universo sono </a:t>
            </a:r>
            <a:r>
              <a:rPr sz="1200" spc="-5" dirty="0">
                <a:latin typeface="Times New Roman"/>
                <a:cs typeface="Times New Roman"/>
              </a:rPr>
              <a:t>sorvegliati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coloro </a:t>
            </a:r>
            <a:r>
              <a:rPr sz="1200" dirty="0">
                <a:latin typeface="Times New Roman"/>
                <a:cs typeface="Times New Roman"/>
              </a:rPr>
              <a:t>ai quali  </a:t>
            </a:r>
            <a:r>
              <a:rPr sz="1200" spc="-5" dirty="0">
                <a:latin typeface="Times New Roman"/>
                <a:cs typeface="Times New Roman"/>
              </a:rPr>
              <a:t>sono state affidate queste alte responsabilità. Ma </a:t>
            </a:r>
            <a:r>
              <a:rPr sz="1200" dirty="0">
                <a:latin typeface="Times New Roman"/>
                <a:cs typeface="Times New Roman"/>
              </a:rPr>
              <a:t>chi bada e provvede </a:t>
            </a:r>
            <a:r>
              <a:rPr sz="1200" spc="-5" dirty="0">
                <a:latin typeface="Times New Roman"/>
                <a:cs typeface="Times New Roman"/>
              </a:rPr>
              <a:t>ai bisogni fondamentali </a:t>
            </a:r>
            <a:r>
              <a:rPr sz="1200" dirty="0">
                <a:latin typeface="Times New Roman"/>
                <a:cs typeface="Times New Roman"/>
              </a:rPr>
              <a:t>dell’Universo </a:t>
            </a:r>
            <a:r>
              <a:rPr sz="1200" spc="-5" dirty="0">
                <a:latin typeface="Times New Roman"/>
                <a:cs typeface="Times New Roman"/>
              </a:rPr>
              <a:t>maestro nel suo  insieme, dal Paradiso </a:t>
            </a:r>
            <a:r>
              <a:rPr sz="1200" dirty="0">
                <a:latin typeface="Times New Roman"/>
                <a:cs typeface="Times New Roman"/>
              </a:rPr>
              <a:t>fino </a:t>
            </a:r>
            <a:r>
              <a:rPr sz="1200" spc="-5" dirty="0">
                <a:latin typeface="Times New Roman"/>
                <a:cs typeface="Times New Roman"/>
              </a:rPr>
              <a:t>al quarto </a:t>
            </a:r>
            <a:r>
              <a:rPr sz="1200" dirty="0">
                <a:latin typeface="Times New Roman"/>
                <a:cs typeface="Times New Roman"/>
              </a:rPr>
              <a:t>e più </a:t>
            </a:r>
            <a:r>
              <a:rPr sz="1200" spc="-5" dirty="0">
                <a:latin typeface="Times New Roman"/>
                <a:cs typeface="Times New Roman"/>
              </a:rPr>
              <a:t>lontano livello </a:t>
            </a:r>
            <a:r>
              <a:rPr sz="1200" dirty="0">
                <a:latin typeface="Times New Roman"/>
                <a:cs typeface="Times New Roman"/>
              </a:rPr>
              <a:t>di spazio </a:t>
            </a:r>
            <a:r>
              <a:rPr sz="1200" spc="-5" dirty="0">
                <a:latin typeface="Times New Roman"/>
                <a:cs typeface="Times New Roman"/>
              </a:rPr>
              <a:t>esterno? </a:t>
            </a:r>
            <a:r>
              <a:rPr sz="1200" dirty="0">
                <a:latin typeface="Times New Roman"/>
                <a:cs typeface="Times New Roman"/>
              </a:rPr>
              <a:t>Sotto </a:t>
            </a:r>
            <a:r>
              <a:rPr sz="1200" spc="-5" dirty="0">
                <a:latin typeface="Times New Roman"/>
                <a:cs typeface="Times New Roman"/>
              </a:rPr>
              <a:t>l’aspetto esistenziale questa superassistenza </a:t>
            </a:r>
            <a:r>
              <a:rPr sz="1200" dirty="0">
                <a:latin typeface="Times New Roman"/>
                <a:cs typeface="Times New Roman"/>
              </a:rPr>
              <a:t>è  </a:t>
            </a:r>
            <a:r>
              <a:rPr sz="1200" spc="-5" dirty="0">
                <a:latin typeface="Times New Roman"/>
                <a:cs typeface="Times New Roman"/>
              </a:rPr>
              <a:t>probabilmente </a:t>
            </a:r>
            <a:r>
              <a:rPr sz="1200" dirty="0">
                <a:latin typeface="Times New Roman"/>
                <a:cs typeface="Times New Roman"/>
              </a:rPr>
              <a:t>da attribuire </a:t>
            </a:r>
            <a:r>
              <a:rPr sz="1200" spc="-5" dirty="0">
                <a:latin typeface="Times New Roman"/>
                <a:cs typeface="Times New Roman"/>
              </a:rPr>
              <a:t>alla Trinità </a:t>
            </a:r>
            <a:r>
              <a:rPr sz="1200" dirty="0">
                <a:latin typeface="Times New Roman"/>
                <a:cs typeface="Times New Roman"/>
              </a:rPr>
              <a:t>del Paradiso, ma da un punto di vista </a:t>
            </a:r>
            <a:r>
              <a:rPr sz="1200" spc="-5" dirty="0">
                <a:latin typeface="Times New Roman"/>
                <a:cs typeface="Times New Roman"/>
              </a:rPr>
              <a:t>esperienziale l’apparizione degli Universi </a:t>
            </a:r>
            <a:r>
              <a:rPr sz="1200" dirty="0">
                <a:latin typeface="Times New Roman"/>
                <a:cs typeface="Times New Roman"/>
              </a:rPr>
              <a:t>posteriori </a:t>
            </a:r>
            <a:r>
              <a:rPr sz="1200" spc="-5" dirty="0">
                <a:latin typeface="Times New Roman"/>
                <a:cs typeface="Times New Roman"/>
              </a:rPr>
              <a:t>ad  Havona </a:t>
            </a:r>
            <a:r>
              <a:rPr sz="1200" dirty="0">
                <a:latin typeface="Times New Roman"/>
                <a:cs typeface="Times New Roman"/>
              </a:rPr>
              <a:t>dipende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da: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150">
              <a:latin typeface="Times New Roman"/>
              <a:cs typeface="Times New Roman"/>
            </a:endParaRPr>
          </a:p>
          <a:p>
            <a:pPr marL="520700">
              <a:lnSpc>
                <a:spcPct val="1000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(136.7) 12:6.9 </a:t>
            </a:r>
            <a:r>
              <a:rPr sz="1200" dirty="0">
                <a:latin typeface="Times New Roman"/>
                <a:cs typeface="Times New Roman"/>
              </a:rPr>
              <a:t>1. </a:t>
            </a:r>
            <a:r>
              <a:rPr sz="1200" spc="-5" dirty="0">
                <a:latin typeface="Times New Roman"/>
                <a:cs typeface="Times New Roman"/>
              </a:rPr>
              <a:t>Gli Assoluti quanto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-1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potenziale.</a:t>
            </a:r>
            <a:endParaRPr sz="1200">
              <a:latin typeface="Times New Roman"/>
              <a:cs typeface="Times New Roman"/>
            </a:endParaRPr>
          </a:p>
          <a:p>
            <a:pPr marL="520700">
              <a:lnSpc>
                <a:spcPct val="100000"/>
              </a:lnSpc>
              <a:spcBef>
                <a:spcPts val="133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(136.8) 12:6.10 </a:t>
            </a:r>
            <a:r>
              <a:rPr sz="1200" dirty="0">
                <a:latin typeface="Times New Roman"/>
                <a:cs typeface="Times New Roman"/>
              </a:rPr>
              <a:t>2. </a:t>
            </a:r>
            <a:r>
              <a:rPr sz="1200" spc="-5" dirty="0">
                <a:latin typeface="Times New Roman"/>
                <a:cs typeface="Times New Roman"/>
              </a:rPr>
              <a:t>L’Ultimo quanto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-1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direzione.</a:t>
            </a:r>
            <a:endParaRPr sz="1200">
              <a:latin typeface="Times New Roman"/>
              <a:cs typeface="Times New Roman"/>
            </a:endParaRPr>
          </a:p>
          <a:p>
            <a:pPr marL="520700">
              <a:lnSpc>
                <a:spcPct val="100000"/>
              </a:lnSpc>
              <a:spcBef>
                <a:spcPts val="134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(137.1) 12:6.11 </a:t>
            </a:r>
            <a:r>
              <a:rPr sz="1200" dirty="0">
                <a:latin typeface="Times New Roman"/>
                <a:cs typeface="Times New Roman"/>
              </a:rPr>
              <a:t>3.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Supremo quanto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coordinazione</a:t>
            </a:r>
            <a:r>
              <a:rPr sz="1200" spc="-1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evoluzionaria.</a:t>
            </a:r>
            <a:endParaRPr sz="1200">
              <a:latin typeface="Times New Roman"/>
              <a:cs typeface="Times New Roman"/>
            </a:endParaRPr>
          </a:p>
          <a:p>
            <a:pPr marL="520700">
              <a:lnSpc>
                <a:spcPct val="100000"/>
              </a:lnSpc>
              <a:spcBef>
                <a:spcPts val="134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(137.2) 12:6.12 </a:t>
            </a:r>
            <a:r>
              <a:rPr sz="1200" dirty="0">
                <a:latin typeface="Times New Roman"/>
                <a:cs typeface="Times New Roman"/>
              </a:rPr>
              <a:t>4. </a:t>
            </a:r>
            <a:r>
              <a:rPr sz="1200" spc="-5" dirty="0">
                <a:latin typeface="Times New Roman"/>
                <a:cs typeface="Times New Roman"/>
              </a:rPr>
              <a:t>Gli Architetti </a:t>
            </a:r>
            <a:r>
              <a:rPr sz="1200" dirty="0">
                <a:latin typeface="Times New Roman"/>
                <a:cs typeface="Times New Roman"/>
              </a:rPr>
              <a:t>dell’Universo </a:t>
            </a:r>
            <a:r>
              <a:rPr sz="1200" spc="-5" dirty="0">
                <a:latin typeface="Times New Roman"/>
                <a:cs typeface="Times New Roman"/>
              </a:rPr>
              <a:t>Maestro per l’amministrazione </a:t>
            </a:r>
            <a:r>
              <a:rPr sz="1200" dirty="0">
                <a:latin typeface="Times New Roman"/>
                <a:cs typeface="Times New Roman"/>
              </a:rPr>
              <a:t>anteriore </a:t>
            </a:r>
            <a:r>
              <a:rPr sz="1200" spc="-5" dirty="0">
                <a:latin typeface="Times New Roman"/>
                <a:cs typeface="Times New Roman"/>
              </a:rPr>
              <a:t>all’apparizione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capi</a:t>
            </a:r>
            <a:r>
              <a:rPr sz="1200" spc="-1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specifici.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4381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(137.3) 12:6.13 </a:t>
            </a:r>
            <a:r>
              <a:rPr sz="1200" spc="-5" dirty="0">
                <a:latin typeface="Times New Roman"/>
                <a:cs typeface="Times New Roman"/>
              </a:rPr>
              <a:t>L’Assoluto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Qualificato pervade </a:t>
            </a:r>
            <a:r>
              <a:rPr sz="1200" dirty="0">
                <a:latin typeface="Times New Roman"/>
                <a:cs typeface="Times New Roman"/>
              </a:rPr>
              <a:t>tutto lo spazio. </a:t>
            </a:r>
            <a:r>
              <a:rPr sz="1200" spc="-15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status </a:t>
            </a:r>
            <a:r>
              <a:rPr sz="1200" dirty="0">
                <a:latin typeface="Times New Roman"/>
                <a:cs typeface="Times New Roman"/>
              </a:rPr>
              <a:t>esatto </a:t>
            </a:r>
            <a:r>
              <a:rPr sz="1200" spc="-5" dirty="0">
                <a:latin typeface="Times New Roman"/>
                <a:cs typeface="Times New Roman"/>
              </a:rPr>
              <a:t>dell’Assoluto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Deità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dell’Assoluto Universale 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ci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tutto </a:t>
            </a:r>
            <a:r>
              <a:rPr sz="1200" spc="-5" dirty="0">
                <a:latin typeface="Times New Roman"/>
                <a:cs typeface="Times New Roman"/>
              </a:rPr>
              <a:t>chiaro,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sappiamo che </a:t>
            </a:r>
            <a:r>
              <a:rPr sz="1200" dirty="0">
                <a:latin typeface="Times New Roman"/>
                <a:cs typeface="Times New Roman"/>
              </a:rPr>
              <a:t>quest’ultimo funziona ovunque funzionano </a:t>
            </a:r>
            <a:r>
              <a:rPr sz="1200" spc="-5" dirty="0">
                <a:latin typeface="Times New Roman"/>
                <a:cs typeface="Times New Roman"/>
              </a:rPr>
              <a:t>l’Assoluto della Deità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l’Assoluto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Non</a:t>
            </a:r>
            <a:endParaRPr sz="1200">
              <a:latin typeface="Times New Roman"/>
              <a:cs typeface="Times New Roman"/>
            </a:endParaRPr>
          </a:p>
          <a:p>
            <a:pPr marL="63500" marR="160655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Qualificato. L’Assoluto della Deità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essere universalmente presente, </a:t>
            </a:r>
            <a:r>
              <a:rPr sz="1200" spc="5" dirty="0">
                <a:latin typeface="Times New Roman"/>
                <a:cs typeface="Times New Roman"/>
              </a:rPr>
              <a:t>ma </a:t>
            </a:r>
            <a:r>
              <a:rPr sz="1200" dirty="0">
                <a:latin typeface="Times New Roman"/>
                <a:cs typeface="Times New Roman"/>
              </a:rPr>
              <a:t>non è </a:t>
            </a:r>
            <a:r>
              <a:rPr sz="1200" spc="-5" dirty="0">
                <a:latin typeface="Times New Roman"/>
                <a:cs typeface="Times New Roman"/>
              </a:rPr>
              <a:t>presente nello </a:t>
            </a:r>
            <a:r>
              <a:rPr sz="1200" dirty="0">
                <a:latin typeface="Times New Roman"/>
                <a:cs typeface="Times New Roman"/>
              </a:rPr>
              <a:t>spazio. </a:t>
            </a:r>
            <a:r>
              <a:rPr sz="1200" spc="-5" dirty="0">
                <a:latin typeface="Times New Roman"/>
                <a:cs typeface="Times New Roman"/>
              </a:rPr>
              <a:t>L’Ultimo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presente </a:t>
            </a:r>
            <a:r>
              <a:rPr sz="1200" spc="5" dirty="0">
                <a:latin typeface="Times New Roman"/>
                <a:cs typeface="Times New Roman"/>
              </a:rPr>
              <a:t>nello  </a:t>
            </a:r>
            <a:r>
              <a:rPr sz="1200" dirty="0">
                <a:latin typeface="Times New Roman"/>
                <a:cs typeface="Times New Roman"/>
              </a:rPr>
              <a:t>spazio, o lo </a:t>
            </a:r>
            <a:r>
              <a:rPr sz="1200" spc="-5" dirty="0">
                <a:latin typeface="Times New Roman"/>
                <a:cs typeface="Times New Roman"/>
              </a:rPr>
              <a:t>sarà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giorno, </a:t>
            </a:r>
            <a:r>
              <a:rPr sz="1200" dirty="0">
                <a:latin typeface="Times New Roman"/>
                <a:cs typeface="Times New Roman"/>
              </a:rPr>
              <a:t>fino </a:t>
            </a:r>
            <a:r>
              <a:rPr sz="1200" spc="-5" dirty="0">
                <a:latin typeface="Times New Roman"/>
                <a:cs typeface="Times New Roman"/>
              </a:rPr>
              <a:t>ai margini esterni del quarto </a:t>
            </a:r>
            <a:r>
              <a:rPr sz="1200" dirty="0">
                <a:latin typeface="Times New Roman"/>
                <a:cs typeface="Times New Roman"/>
              </a:rPr>
              <a:t>livello di spazio. </a:t>
            </a:r>
            <a:r>
              <a:rPr sz="1200" spc="-5" dirty="0">
                <a:latin typeface="Times New Roman"/>
                <a:cs typeface="Times New Roman"/>
              </a:rPr>
              <a:t>Noi </a:t>
            </a:r>
            <a:r>
              <a:rPr sz="1200" dirty="0">
                <a:latin typeface="Times New Roman"/>
                <a:cs typeface="Times New Roman"/>
              </a:rPr>
              <a:t>dubitiamo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l’Ultimo </a:t>
            </a:r>
            <a:r>
              <a:rPr sz="1200" spc="-5" dirty="0">
                <a:latin typeface="Times New Roman"/>
                <a:cs typeface="Times New Roman"/>
              </a:rPr>
              <a:t>sarà </a:t>
            </a:r>
            <a:r>
              <a:rPr sz="1200" dirty="0">
                <a:latin typeface="Times New Roman"/>
                <a:cs typeface="Times New Roman"/>
              </a:rPr>
              <a:t>mai </a:t>
            </a:r>
            <a:r>
              <a:rPr sz="1200" spc="-5" dirty="0">
                <a:latin typeface="Times New Roman"/>
                <a:cs typeface="Times New Roman"/>
              </a:rPr>
              <a:t>presente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nello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24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39419" y="513333"/>
            <a:ext cx="8230234" cy="407733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558800" marR="520700">
              <a:lnSpc>
                <a:spcPts val="1380"/>
              </a:lnSpc>
              <a:spcBef>
                <a:spcPts val="195"/>
              </a:spcBef>
            </a:pPr>
            <a:r>
              <a:rPr sz="1200" baseline="38194" dirty="0">
                <a:latin typeface="Times New Roman"/>
                <a:cs typeface="Times New Roman"/>
              </a:rPr>
              <a:t>(9.9) </a:t>
            </a:r>
            <a:r>
              <a:rPr sz="1200" spc="-7" baseline="38194" dirty="0">
                <a:latin typeface="Times New Roman"/>
                <a:cs typeface="Times New Roman"/>
              </a:rPr>
              <a:t>0:6.7 </a:t>
            </a:r>
            <a:r>
              <a:rPr sz="1200" dirty="0">
                <a:latin typeface="Times New Roman"/>
                <a:cs typeface="Times New Roman"/>
              </a:rPr>
              <a:t>3.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i="1" dirty="0">
                <a:latin typeface="Times New Roman"/>
                <a:cs typeface="Times New Roman"/>
              </a:rPr>
              <a:t>potere </a:t>
            </a:r>
            <a:r>
              <a:rPr sz="1200" i="1" spc="-5" dirty="0">
                <a:latin typeface="Times New Roman"/>
                <a:cs typeface="Times New Roman"/>
              </a:rPr>
              <a:t>d’Universo </a:t>
            </a:r>
            <a:r>
              <a:rPr sz="1200" dirty="0">
                <a:latin typeface="Times New Roman"/>
                <a:cs typeface="Times New Roman"/>
              </a:rPr>
              <a:t>include tutte le forme </a:t>
            </a:r>
            <a:r>
              <a:rPr sz="1200" spc="-5" dirty="0">
                <a:latin typeface="Times New Roman"/>
                <a:cs typeface="Times New Roman"/>
              </a:rPr>
              <a:t>d’energia che, </a:t>
            </a:r>
            <a:r>
              <a:rPr sz="1200" dirty="0">
                <a:latin typeface="Times New Roman"/>
                <a:cs typeface="Times New Roman"/>
              </a:rPr>
              <a:t>pur rispondendo ancora alla gravità </a:t>
            </a:r>
            <a:r>
              <a:rPr sz="1200" spc="-5" dirty="0">
                <a:latin typeface="Times New Roman"/>
                <a:cs typeface="Times New Roman"/>
              </a:rPr>
              <a:t>del Paradiso,  </a:t>
            </a:r>
            <a:r>
              <a:rPr sz="1200" dirty="0">
                <a:latin typeface="Times New Roman"/>
                <a:cs typeface="Times New Roman"/>
              </a:rPr>
              <a:t>rispondono </a:t>
            </a:r>
            <a:r>
              <a:rPr sz="1200" spc="-5" dirty="0">
                <a:latin typeface="Times New Roman"/>
                <a:cs typeface="Times New Roman"/>
              </a:rPr>
              <a:t>direttamente alla gravità lineare. </a:t>
            </a:r>
            <a:r>
              <a:rPr sz="1200" dirty="0">
                <a:latin typeface="Times New Roman"/>
                <a:cs typeface="Times New Roman"/>
              </a:rPr>
              <a:t>Questo è il livello </a:t>
            </a:r>
            <a:r>
              <a:rPr sz="1200" spc="-5" dirty="0">
                <a:latin typeface="Times New Roman"/>
                <a:cs typeface="Times New Roman"/>
              </a:rPr>
              <a:t>elettronico dell’energia-materia </a:t>
            </a:r>
            <a:r>
              <a:rPr sz="1200" dirty="0">
                <a:latin typeface="Times New Roman"/>
                <a:cs typeface="Times New Roman"/>
              </a:rPr>
              <a:t>e di tutte le </a:t>
            </a:r>
            <a:r>
              <a:rPr sz="1200" spc="-5" dirty="0">
                <a:latin typeface="Times New Roman"/>
                <a:cs typeface="Times New Roman"/>
              </a:rPr>
              <a:t>sue  </a:t>
            </a:r>
            <a:r>
              <a:rPr sz="1200" dirty="0">
                <a:latin typeface="Times New Roman"/>
                <a:cs typeface="Times New Roman"/>
              </a:rPr>
              <a:t>evoluzioni</a:t>
            </a:r>
            <a:r>
              <a:rPr sz="1200" spc="-5" dirty="0">
                <a:latin typeface="Times New Roman"/>
                <a:cs typeface="Times New Roman"/>
              </a:rPr>
              <a:t> successive.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101600" marR="1574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(9.10) 0:6.8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i="1" dirty="0">
                <a:latin typeface="Times New Roman"/>
                <a:cs typeface="Times New Roman"/>
              </a:rPr>
              <a:t>mente </a:t>
            </a:r>
            <a:r>
              <a:rPr sz="1200" dirty="0">
                <a:latin typeface="Times New Roman"/>
                <a:cs typeface="Times New Roman"/>
              </a:rPr>
              <a:t>è un fenomeno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connota la </a:t>
            </a:r>
            <a:r>
              <a:rPr sz="1200" spc="-5" dirty="0">
                <a:latin typeface="Times New Roman"/>
                <a:cs typeface="Times New Roman"/>
              </a:rPr>
              <a:t>presenza </a:t>
            </a:r>
            <a:r>
              <a:rPr sz="1200" dirty="0">
                <a:latin typeface="Times New Roman"/>
                <a:cs typeface="Times New Roman"/>
              </a:rPr>
              <a:t>e l’attività di un </a:t>
            </a:r>
            <a:r>
              <a:rPr sz="1200" i="1" spc="-5" dirty="0">
                <a:latin typeface="Times New Roman"/>
                <a:cs typeface="Times New Roman"/>
              </a:rPr>
              <a:t>ministero </a:t>
            </a:r>
            <a:r>
              <a:rPr sz="1200" spc="-5" dirty="0">
                <a:latin typeface="Times New Roman"/>
                <a:cs typeface="Times New Roman"/>
              </a:rPr>
              <a:t>vivente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aggiunta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vari sistemi d’energia;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ciò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vero </a:t>
            </a:r>
            <a:r>
              <a:rPr sz="1200" dirty="0">
                <a:latin typeface="Times New Roman"/>
                <a:cs typeface="Times New Roman"/>
              </a:rPr>
              <a:t>a tutti i livelli </a:t>
            </a:r>
            <a:r>
              <a:rPr sz="1200" spc="-5" dirty="0">
                <a:latin typeface="Times New Roman"/>
                <a:cs typeface="Times New Roman"/>
              </a:rPr>
              <a:t>dell’intelligenza. Nella personalità </a:t>
            </a:r>
            <a:r>
              <a:rPr sz="1200" dirty="0">
                <a:latin typeface="Times New Roman"/>
                <a:cs typeface="Times New Roman"/>
              </a:rPr>
              <a:t>la mente interviene </a:t>
            </a:r>
            <a:r>
              <a:rPr sz="1200" spc="-5" dirty="0">
                <a:latin typeface="Times New Roman"/>
                <a:cs typeface="Times New Roman"/>
              </a:rPr>
              <a:t>sempre </a:t>
            </a:r>
            <a:r>
              <a:rPr sz="1200" dirty="0">
                <a:latin typeface="Times New Roman"/>
                <a:cs typeface="Times New Roman"/>
              </a:rPr>
              <a:t>tra lo </a:t>
            </a:r>
            <a:r>
              <a:rPr sz="1200" spc="-5" dirty="0">
                <a:latin typeface="Times New Roman"/>
                <a:cs typeface="Times New Roman"/>
              </a:rPr>
              <a:t>spirito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materia; </a:t>
            </a:r>
            <a:r>
              <a:rPr sz="1200" dirty="0">
                <a:latin typeface="Times New Roman"/>
                <a:cs typeface="Times New Roman"/>
              </a:rPr>
              <a:t>per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questo</a:t>
            </a:r>
            <a:endParaRPr sz="1200">
              <a:latin typeface="Times New Roman"/>
              <a:cs typeface="Times New Roman"/>
            </a:endParaRPr>
          </a:p>
          <a:p>
            <a:pPr marL="101600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l’Universo </a:t>
            </a:r>
            <a:r>
              <a:rPr sz="1200" dirty="0">
                <a:latin typeface="Times New Roman"/>
                <a:cs typeface="Times New Roman"/>
              </a:rPr>
              <a:t>è illuminato da tre tipi di </a:t>
            </a:r>
            <a:r>
              <a:rPr sz="1200" spc="-5" dirty="0">
                <a:latin typeface="Times New Roman"/>
                <a:cs typeface="Times New Roman"/>
              </a:rPr>
              <a:t>luce: luce materiale, perspicacia </a:t>
            </a:r>
            <a:r>
              <a:rPr sz="1200" dirty="0">
                <a:latin typeface="Times New Roman"/>
                <a:cs typeface="Times New Roman"/>
              </a:rPr>
              <a:t>intellettuale e luminosità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spirituale.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101600" marR="17462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(10.1) 0:6.9 </a:t>
            </a:r>
            <a:r>
              <a:rPr sz="1200" i="1" spc="-5" dirty="0">
                <a:latin typeface="Times New Roman"/>
                <a:cs typeface="Times New Roman"/>
              </a:rPr>
              <a:t>Luce </a:t>
            </a:r>
            <a:r>
              <a:rPr sz="1200" i="1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luminosità </a:t>
            </a:r>
            <a:r>
              <a:rPr sz="1200" dirty="0">
                <a:latin typeface="Times New Roman"/>
                <a:cs typeface="Times New Roman"/>
              </a:rPr>
              <a:t>spirituale — è un simbolo </a:t>
            </a:r>
            <a:r>
              <a:rPr sz="1200" spc="-5" dirty="0">
                <a:latin typeface="Times New Roman"/>
                <a:cs typeface="Times New Roman"/>
              </a:rPr>
              <a:t>verbale,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figura retorica,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connota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manifestazione della </a:t>
            </a:r>
            <a:r>
              <a:rPr sz="1200" dirty="0">
                <a:latin typeface="Times New Roman"/>
                <a:cs typeface="Times New Roman"/>
              </a:rPr>
              <a:t>personalità  </a:t>
            </a:r>
            <a:r>
              <a:rPr sz="1200" spc="-5" dirty="0">
                <a:latin typeface="Times New Roman"/>
                <a:cs typeface="Times New Roman"/>
              </a:rPr>
              <a:t>caratteristica degli esseri spirituali </a:t>
            </a:r>
            <a:r>
              <a:rPr sz="1200" dirty="0">
                <a:latin typeface="Times New Roman"/>
                <a:cs typeface="Times New Roman"/>
              </a:rPr>
              <a:t>di ordini </a:t>
            </a:r>
            <a:r>
              <a:rPr sz="1200" spc="-5" dirty="0">
                <a:latin typeface="Times New Roman"/>
                <a:cs typeface="Times New Roman"/>
              </a:rPr>
              <a:t>diversi. Questa emanazione </a:t>
            </a:r>
            <a:r>
              <a:rPr sz="1200" dirty="0">
                <a:latin typeface="Times New Roman"/>
                <a:cs typeface="Times New Roman"/>
              </a:rPr>
              <a:t>luminosa </a:t>
            </a:r>
            <a:r>
              <a:rPr sz="1200" spc="5" dirty="0">
                <a:latin typeface="Times New Roman"/>
                <a:cs typeface="Times New Roman"/>
              </a:rPr>
              <a:t>non </a:t>
            </a:r>
            <a:r>
              <a:rPr sz="1200" dirty="0">
                <a:latin typeface="Times New Roman"/>
                <a:cs typeface="Times New Roman"/>
              </a:rPr>
              <a:t>ha </a:t>
            </a:r>
            <a:r>
              <a:rPr sz="1200" spc="-5" dirty="0">
                <a:latin typeface="Times New Roman"/>
                <a:cs typeface="Times New Roman"/>
              </a:rPr>
              <a:t>alcun </a:t>
            </a:r>
            <a:r>
              <a:rPr sz="1200" dirty="0">
                <a:latin typeface="Times New Roman"/>
                <a:cs typeface="Times New Roman"/>
              </a:rPr>
              <a:t>rapporto </a:t>
            </a:r>
            <a:r>
              <a:rPr sz="1200" spc="-5" dirty="0">
                <a:latin typeface="Times New Roman"/>
                <a:cs typeface="Times New Roman"/>
              </a:rPr>
              <a:t>con manifestazioni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perspicacia </a:t>
            </a:r>
            <a:r>
              <a:rPr sz="1200" dirty="0">
                <a:latin typeface="Times New Roman"/>
                <a:cs typeface="Times New Roman"/>
              </a:rPr>
              <a:t>intellettuale o di </a:t>
            </a:r>
            <a:r>
              <a:rPr sz="1200" spc="-5" dirty="0">
                <a:latin typeface="Times New Roman"/>
                <a:cs typeface="Times New Roman"/>
              </a:rPr>
              <a:t>luce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fisica.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101600" marR="438784" algn="just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(10.2) 0:6.10 </a:t>
            </a:r>
            <a:r>
              <a:rPr sz="1200" spc="-5" dirty="0">
                <a:latin typeface="Times New Roman"/>
                <a:cs typeface="Times New Roman"/>
              </a:rPr>
              <a:t>Un ARCHETIPO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essere progettato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materiale, </a:t>
            </a:r>
            <a:r>
              <a:rPr sz="1200" dirty="0">
                <a:latin typeface="Times New Roman"/>
                <a:cs typeface="Times New Roman"/>
              </a:rPr>
              <a:t>spirituale o </a:t>
            </a:r>
            <a:r>
              <a:rPr sz="1200" spc="-5" dirty="0">
                <a:latin typeface="Times New Roman"/>
                <a:cs typeface="Times New Roman"/>
              </a:rPr>
              <a:t>mentale,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una qualsiasi combinazione di  </a:t>
            </a:r>
            <a:r>
              <a:rPr sz="1200" spc="-5" dirty="0">
                <a:latin typeface="Times New Roman"/>
                <a:cs typeface="Times New Roman"/>
              </a:rPr>
              <a:t>queste energie. Esso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permeare </a:t>
            </a:r>
            <a:r>
              <a:rPr sz="1200" dirty="0">
                <a:latin typeface="Times New Roman"/>
                <a:cs typeface="Times New Roman"/>
              </a:rPr>
              <a:t>personalità, identità, </a:t>
            </a:r>
            <a:r>
              <a:rPr sz="1200" spc="-5" dirty="0">
                <a:latin typeface="Times New Roman"/>
                <a:cs typeface="Times New Roman"/>
              </a:rPr>
              <a:t>entità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materia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vivente. Ma </a:t>
            </a:r>
            <a:r>
              <a:rPr sz="1200" dirty="0">
                <a:latin typeface="Times New Roman"/>
                <a:cs typeface="Times New Roman"/>
              </a:rPr>
              <a:t>un archetipo è un modello e </a:t>
            </a:r>
            <a:r>
              <a:rPr sz="1200" spc="-5" dirty="0">
                <a:latin typeface="Times New Roman"/>
                <a:cs typeface="Times New Roman"/>
              </a:rPr>
              <a:t>modello  rimane; </a:t>
            </a:r>
            <a:r>
              <a:rPr sz="1200" dirty="0">
                <a:latin typeface="Times New Roman"/>
                <a:cs typeface="Times New Roman"/>
              </a:rPr>
              <a:t>soltanto le </a:t>
            </a:r>
            <a:r>
              <a:rPr sz="1200" i="1" spc="-5" dirty="0">
                <a:latin typeface="Times New Roman"/>
                <a:cs typeface="Times New Roman"/>
              </a:rPr>
              <a:t>copie </a:t>
            </a:r>
            <a:r>
              <a:rPr sz="1200" dirty="0">
                <a:latin typeface="Times New Roman"/>
                <a:cs typeface="Times New Roman"/>
              </a:rPr>
              <a:t>sono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moltiplicate.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101600" marR="55880">
              <a:lnSpc>
                <a:spcPct val="959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(10.3) 0:6.11 </a:t>
            </a:r>
            <a:r>
              <a:rPr sz="1200" spc="-5" dirty="0">
                <a:latin typeface="Times New Roman"/>
                <a:cs typeface="Times New Roman"/>
              </a:rPr>
              <a:t>Un archetipo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configurare energia, </a:t>
            </a:r>
            <a:r>
              <a:rPr sz="1200" dirty="0">
                <a:latin typeface="Times New Roman"/>
                <a:cs typeface="Times New Roman"/>
              </a:rPr>
              <a:t>ma non la </a:t>
            </a:r>
            <a:r>
              <a:rPr sz="1200" spc="-5" dirty="0">
                <a:latin typeface="Times New Roman"/>
                <a:cs typeface="Times New Roman"/>
              </a:rPr>
              <a:t>controlla.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gravità </a:t>
            </a:r>
            <a:r>
              <a:rPr sz="1200" dirty="0">
                <a:latin typeface="Times New Roman"/>
                <a:cs typeface="Times New Roman"/>
              </a:rPr>
              <a:t>è il </a:t>
            </a:r>
            <a:r>
              <a:rPr sz="1200" spc="-5" dirty="0">
                <a:latin typeface="Times New Roman"/>
                <a:cs typeface="Times New Roman"/>
              </a:rPr>
              <a:t>solo controllo dell’energia-materia. Né </a:t>
            </a:r>
            <a:r>
              <a:rPr sz="1200" dirty="0">
                <a:latin typeface="Times New Roman"/>
                <a:cs typeface="Times New Roman"/>
              </a:rPr>
              <a:t>spazio né  </a:t>
            </a:r>
            <a:r>
              <a:rPr sz="1200" spc="-5" dirty="0">
                <a:latin typeface="Times New Roman"/>
                <a:cs typeface="Times New Roman"/>
              </a:rPr>
              <a:t>archetipo </a:t>
            </a:r>
            <a:r>
              <a:rPr sz="1200" dirty="0">
                <a:latin typeface="Times New Roman"/>
                <a:cs typeface="Times New Roman"/>
              </a:rPr>
              <a:t>rispondono </a:t>
            </a:r>
            <a:r>
              <a:rPr sz="1200" spc="-5" dirty="0">
                <a:latin typeface="Times New Roman"/>
                <a:cs typeface="Times New Roman"/>
              </a:rPr>
              <a:t>alla gravità, </a:t>
            </a:r>
            <a:r>
              <a:rPr sz="1200" dirty="0">
                <a:latin typeface="Times New Roman"/>
                <a:cs typeface="Times New Roman"/>
              </a:rPr>
              <a:t>ma non c’è alcuna </a:t>
            </a:r>
            <a:r>
              <a:rPr sz="1200" spc="-5" dirty="0">
                <a:latin typeface="Times New Roman"/>
                <a:cs typeface="Times New Roman"/>
              </a:rPr>
              <a:t>relazione tra </a:t>
            </a:r>
            <a:r>
              <a:rPr sz="1200" dirty="0">
                <a:latin typeface="Times New Roman"/>
                <a:cs typeface="Times New Roman"/>
              </a:rPr>
              <a:t>spazio e </a:t>
            </a:r>
            <a:r>
              <a:rPr sz="1200" spc="-5" dirty="0">
                <a:latin typeface="Times New Roman"/>
                <a:cs typeface="Times New Roman"/>
              </a:rPr>
              <a:t>archetipo;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spazio </a:t>
            </a:r>
            <a:r>
              <a:rPr sz="1200" dirty="0">
                <a:latin typeface="Times New Roman"/>
                <a:cs typeface="Times New Roman"/>
              </a:rPr>
              <a:t>non è un </a:t>
            </a:r>
            <a:r>
              <a:rPr sz="1200" spc="-5" dirty="0">
                <a:latin typeface="Times New Roman"/>
                <a:cs typeface="Times New Roman"/>
              </a:rPr>
              <a:t>archetipo </a:t>
            </a:r>
            <a:r>
              <a:rPr sz="1200" dirty="0">
                <a:latin typeface="Times New Roman"/>
                <a:cs typeface="Times New Roman"/>
              </a:rPr>
              <a:t>né un archetipo  </a:t>
            </a:r>
            <a:r>
              <a:rPr sz="1200" spc="-5" dirty="0">
                <a:latin typeface="Times New Roman"/>
                <a:cs typeface="Times New Roman"/>
              </a:rPr>
              <a:t>potenziale. Un archetipo </a:t>
            </a:r>
            <a:r>
              <a:rPr sz="1200" dirty="0">
                <a:latin typeface="Times New Roman"/>
                <a:cs typeface="Times New Roman"/>
              </a:rPr>
              <a:t>è una </a:t>
            </a:r>
            <a:r>
              <a:rPr sz="1200" spc="-5" dirty="0">
                <a:latin typeface="Times New Roman"/>
                <a:cs typeface="Times New Roman"/>
              </a:rPr>
              <a:t>configurazione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realtà che </a:t>
            </a:r>
            <a:r>
              <a:rPr sz="1200" spc="5" dirty="0">
                <a:latin typeface="Times New Roman"/>
                <a:cs typeface="Times New Roman"/>
              </a:rPr>
              <a:t>ha </a:t>
            </a:r>
            <a:r>
              <a:rPr sz="1200" spc="-5" dirty="0">
                <a:latin typeface="Times New Roman"/>
                <a:cs typeface="Times New Roman"/>
              </a:rPr>
              <a:t>già pagato </a:t>
            </a:r>
            <a:r>
              <a:rPr sz="1200" dirty="0">
                <a:latin typeface="Times New Roman"/>
                <a:cs typeface="Times New Roman"/>
              </a:rPr>
              <a:t>tutto il </a:t>
            </a:r>
            <a:r>
              <a:rPr sz="1200" spc="-5" dirty="0">
                <a:latin typeface="Times New Roman"/>
                <a:cs typeface="Times New Roman"/>
              </a:rPr>
              <a:t>suo debito alla gravità;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i="1" spc="-5" dirty="0">
                <a:latin typeface="Times New Roman"/>
                <a:cs typeface="Times New Roman"/>
              </a:rPr>
              <a:t>realtà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ogni  archetipo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costituita dalle sue energie, dalla </a:t>
            </a:r>
            <a:r>
              <a:rPr sz="1200" dirty="0">
                <a:latin typeface="Times New Roman"/>
                <a:cs typeface="Times New Roman"/>
              </a:rPr>
              <a:t>sua </a:t>
            </a:r>
            <a:r>
              <a:rPr sz="1200" spc="-5" dirty="0">
                <a:latin typeface="Times New Roman"/>
                <a:cs typeface="Times New Roman"/>
              </a:rPr>
              <a:t>mente, dal suo </a:t>
            </a:r>
            <a:r>
              <a:rPr sz="1200" dirty="0">
                <a:latin typeface="Times New Roman"/>
                <a:cs typeface="Times New Roman"/>
              </a:rPr>
              <a:t>spirito o </a:t>
            </a:r>
            <a:r>
              <a:rPr sz="1200" spc="-5" dirty="0">
                <a:latin typeface="Times New Roman"/>
                <a:cs typeface="Times New Roman"/>
              </a:rPr>
              <a:t>dalle sue componenti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materiali.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50">
              <a:latin typeface="Times New Roman"/>
              <a:cs typeface="Times New Roman"/>
            </a:endParaRPr>
          </a:p>
          <a:p>
            <a:pPr marL="101600" marR="9334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(10.4) 0:6.12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contrasto </a:t>
            </a:r>
            <a:r>
              <a:rPr sz="1200" dirty="0">
                <a:latin typeface="Times New Roman"/>
                <a:cs typeface="Times New Roman"/>
              </a:rPr>
              <a:t>con </a:t>
            </a:r>
            <a:r>
              <a:rPr sz="1200" spc="-5" dirty="0">
                <a:latin typeface="Times New Roman"/>
                <a:cs typeface="Times New Roman"/>
              </a:rPr>
              <a:t>l’aspetto del </a:t>
            </a:r>
            <a:r>
              <a:rPr sz="1200" i="1" dirty="0">
                <a:latin typeface="Times New Roman"/>
                <a:cs typeface="Times New Roman"/>
              </a:rPr>
              <a:t>totale, </a:t>
            </a:r>
            <a:r>
              <a:rPr sz="1200" spc="-5" dirty="0">
                <a:latin typeface="Times New Roman"/>
                <a:cs typeface="Times New Roman"/>
              </a:rPr>
              <a:t>l’archetipo rivela l’aspetto </a:t>
            </a:r>
            <a:r>
              <a:rPr sz="1200" i="1" spc="-5" dirty="0">
                <a:latin typeface="Times New Roman"/>
                <a:cs typeface="Times New Roman"/>
              </a:rPr>
              <a:t>individuale </a:t>
            </a:r>
            <a:r>
              <a:rPr sz="1200" spc="-5" dirty="0">
                <a:latin typeface="Times New Roman"/>
                <a:cs typeface="Times New Roman"/>
              </a:rPr>
              <a:t>dell’energia </a:t>
            </a:r>
            <a:r>
              <a:rPr sz="1200" dirty="0">
                <a:latin typeface="Times New Roman"/>
                <a:cs typeface="Times New Roman"/>
              </a:rPr>
              <a:t>e della </a:t>
            </a:r>
            <a:r>
              <a:rPr sz="1200" spc="-5" dirty="0">
                <a:latin typeface="Times New Roman"/>
                <a:cs typeface="Times New Roman"/>
              </a:rPr>
              <a:t>personalità. </a:t>
            </a:r>
            <a:r>
              <a:rPr sz="1200" spc="-10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forme </a:t>
            </a:r>
            <a:r>
              <a:rPr sz="1200" spc="-5" dirty="0">
                <a:latin typeface="Times New Roman"/>
                <a:cs typeface="Times New Roman"/>
              </a:rPr>
              <a:t>della  personalità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dell’identità sono modelli </a:t>
            </a:r>
            <a:r>
              <a:rPr sz="1200" dirty="0">
                <a:latin typeface="Times New Roman"/>
                <a:cs typeface="Times New Roman"/>
              </a:rPr>
              <a:t>risultanti </a:t>
            </a:r>
            <a:r>
              <a:rPr sz="1200" spc="-5" dirty="0">
                <a:latin typeface="Times New Roman"/>
                <a:cs typeface="Times New Roman"/>
              </a:rPr>
              <a:t>dall’energia (fisica, spirituale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mentale), </a:t>
            </a:r>
            <a:r>
              <a:rPr sz="1200" dirty="0">
                <a:latin typeface="Times New Roman"/>
                <a:cs typeface="Times New Roman"/>
              </a:rPr>
              <a:t>ma non sono </a:t>
            </a:r>
            <a:r>
              <a:rPr sz="1200" spc="-5" dirty="0">
                <a:latin typeface="Times New Roman"/>
                <a:cs typeface="Times New Roman"/>
              </a:rPr>
              <a:t>inerenti ad </a:t>
            </a:r>
            <a:r>
              <a:rPr sz="1200" dirty="0">
                <a:latin typeface="Times New Roman"/>
                <a:cs typeface="Times New Roman"/>
              </a:rPr>
              <a:t>essa.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Quella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24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240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73720" cy="4132579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46863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spazio </a:t>
            </a:r>
            <a:r>
              <a:rPr sz="1200" dirty="0">
                <a:latin typeface="Times New Roman"/>
                <a:cs typeface="Times New Roman"/>
              </a:rPr>
              <a:t>al di là </a:t>
            </a:r>
            <a:r>
              <a:rPr sz="1200" spc="-5" dirty="0">
                <a:latin typeface="Times New Roman"/>
                <a:cs typeface="Times New Roman"/>
              </a:rPr>
              <a:t>della periferia </a:t>
            </a:r>
            <a:r>
              <a:rPr sz="1200" dirty="0">
                <a:latin typeface="Times New Roman"/>
                <a:cs typeface="Times New Roman"/>
              </a:rPr>
              <a:t>dell’Universo </a:t>
            </a:r>
            <a:r>
              <a:rPr sz="1200" spc="-5" dirty="0">
                <a:latin typeface="Times New Roman"/>
                <a:cs typeface="Times New Roman"/>
              </a:rPr>
              <a:t>maestro,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all’interno di </a:t>
            </a:r>
            <a:r>
              <a:rPr sz="1200" dirty="0">
                <a:latin typeface="Times New Roman"/>
                <a:cs typeface="Times New Roman"/>
              </a:rPr>
              <a:t>questo limite </a:t>
            </a:r>
            <a:r>
              <a:rPr sz="1200" spc="-5" dirty="0">
                <a:latin typeface="Times New Roman"/>
                <a:cs typeface="Times New Roman"/>
              </a:rPr>
              <a:t>l’Ultimo sta progressivamente integrando  </a:t>
            </a:r>
            <a:r>
              <a:rPr sz="1200" dirty="0">
                <a:latin typeface="Times New Roman"/>
                <a:cs typeface="Times New Roman"/>
              </a:rPr>
              <a:t>l’organizzazione </a:t>
            </a:r>
            <a:r>
              <a:rPr sz="1200" spc="-5" dirty="0">
                <a:latin typeface="Times New Roman"/>
                <a:cs typeface="Times New Roman"/>
              </a:rPr>
              <a:t>creatrice dei </a:t>
            </a:r>
            <a:r>
              <a:rPr sz="1200" dirty="0">
                <a:latin typeface="Times New Roman"/>
                <a:cs typeface="Times New Roman"/>
              </a:rPr>
              <a:t>potenziali dei tre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Assoluti.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7. La parte </a:t>
            </a: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ed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il</a:t>
            </a: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tutto</a:t>
            </a:r>
            <a:endParaRPr sz="1600">
              <a:latin typeface="Times New Roman"/>
              <a:cs typeface="Times New Roman"/>
            </a:endParaRPr>
          </a:p>
          <a:p>
            <a:pPr marL="76200" marR="97790">
              <a:lnSpc>
                <a:spcPct val="95700"/>
              </a:lnSpc>
              <a:spcBef>
                <a:spcPts val="138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(137.4) 12:7.1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tutto il </a:t>
            </a:r>
            <a:r>
              <a:rPr sz="1200" spc="-5" dirty="0">
                <a:latin typeface="Times New Roman"/>
                <a:cs typeface="Times New Roman"/>
              </a:rPr>
              <a:t>tempo </a:t>
            </a:r>
            <a:r>
              <a:rPr sz="1200" dirty="0">
                <a:latin typeface="Times New Roman"/>
                <a:cs typeface="Times New Roman"/>
              </a:rPr>
              <a:t>e lo spazio e </a:t>
            </a:r>
            <a:r>
              <a:rPr sz="1200" spc="-5" dirty="0">
                <a:latin typeface="Times New Roman"/>
                <a:cs typeface="Times New Roman"/>
              </a:rPr>
              <a:t>nei confronti </a:t>
            </a:r>
            <a:r>
              <a:rPr sz="1200" dirty="0">
                <a:latin typeface="Times New Roman"/>
                <a:cs typeface="Times New Roman"/>
              </a:rPr>
              <a:t>di tutta la </a:t>
            </a:r>
            <a:r>
              <a:rPr sz="1200" spc="-5" dirty="0">
                <a:latin typeface="Times New Roman"/>
                <a:cs typeface="Times New Roman"/>
              </a:rPr>
              <a:t>realtà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qualsiasi natura, </a:t>
            </a:r>
            <a:r>
              <a:rPr sz="1200" dirty="0">
                <a:latin typeface="Times New Roman"/>
                <a:cs typeface="Times New Roman"/>
              </a:rPr>
              <a:t>opera una legge inesorabile </a:t>
            </a:r>
            <a:r>
              <a:rPr sz="1200" spc="-5" dirty="0">
                <a:latin typeface="Times New Roman"/>
                <a:cs typeface="Times New Roman"/>
              </a:rPr>
              <a:t>ed  impersonale </a:t>
            </a:r>
            <a:r>
              <a:rPr sz="1200" dirty="0">
                <a:latin typeface="Times New Roman"/>
                <a:cs typeface="Times New Roman"/>
              </a:rPr>
              <a:t>che è equivalente </a:t>
            </a:r>
            <a:r>
              <a:rPr sz="1200" spc="-5" dirty="0">
                <a:latin typeface="Times New Roman"/>
                <a:cs typeface="Times New Roman"/>
              </a:rPr>
              <a:t>alla </a:t>
            </a:r>
            <a:r>
              <a:rPr sz="1200" dirty="0">
                <a:latin typeface="Times New Roman"/>
                <a:cs typeface="Times New Roman"/>
              </a:rPr>
              <a:t>funzione di una </a:t>
            </a:r>
            <a:r>
              <a:rPr sz="1200" spc="-5" dirty="0">
                <a:latin typeface="Times New Roman"/>
                <a:cs typeface="Times New Roman"/>
              </a:rPr>
              <a:t>provvidenza cosmica.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misericordia caratterizza </a:t>
            </a:r>
            <a:r>
              <a:rPr sz="1200" dirty="0">
                <a:latin typeface="Times New Roman"/>
                <a:cs typeface="Times New Roman"/>
              </a:rPr>
              <a:t>il comportamento amorevole  di </a:t>
            </a:r>
            <a:r>
              <a:rPr sz="1200" spc="-5" dirty="0">
                <a:latin typeface="Times New Roman"/>
                <a:cs typeface="Times New Roman"/>
              </a:rPr>
              <a:t>Dio verso </a:t>
            </a:r>
            <a:r>
              <a:rPr sz="1200" dirty="0">
                <a:latin typeface="Times New Roman"/>
                <a:cs typeface="Times New Roman"/>
              </a:rPr>
              <a:t>l’individuo; </a:t>
            </a:r>
            <a:r>
              <a:rPr sz="1200" spc="-5" dirty="0">
                <a:latin typeface="Times New Roman"/>
                <a:cs typeface="Times New Roman"/>
              </a:rPr>
              <a:t>l’imparzialità </a:t>
            </a:r>
            <a:r>
              <a:rPr sz="1200" dirty="0">
                <a:latin typeface="Times New Roman"/>
                <a:cs typeface="Times New Roman"/>
              </a:rPr>
              <a:t>motiva il </a:t>
            </a:r>
            <a:r>
              <a:rPr sz="1200" spc="-5" dirty="0">
                <a:latin typeface="Times New Roman"/>
                <a:cs typeface="Times New Roman"/>
              </a:rPr>
              <a:t>comportamento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verso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totalità.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volontà 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prevale  necessariamente </a:t>
            </a:r>
            <a:r>
              <a:rPr sz="1200" dirty="0">
                <a:latin typeface="Times New Roman"/>
                <a:cs typeface="Times New Roman"/>
              </a:rPr>
              <a:t>nella parte — </a:t>
            </a:r>
            <a:r>
              <a:rPr sz="1200" spc="-5" dirty="0">
                <a:latin typeface="Times New Roman"/>
                <a:cs typeface="Times New Roman"/>
              </a:rPr>
              <a:t>nel </a:t>
            </a:r>
            <a:r>
              <a:rPr sz="1200" dirty="0">
                <a:latin typeface="Times New Roman"/>
                <a:cs typeface="Times New Roman"/>
              </a:rPr>
              <a:t>cuore di ciascuna </a:t>
            </a:r>
            <a:r>
              <a:rPr sz="1200" spc="-5" dirty="0">
                <a:latin typeface="Times New Roman"/>
                <a:cs typeface="Times New Roman"/>
              </a:rPr>
              <a:t>personalità </a:t>
            </a:r>
            <a:r>
              <a:rPr sz="1200" dirty="0">
                <a:latin typeface="Times New Roman"/>
                <a:cs typeface="Times New Roman"/>
              </a:rPr>
              <a:t>— ma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volontà governa effettivamente </a:t>
            </a:r>
            <a:r>
              <a:rPr sz="1200" dirty="0">
                <a:latin typeface="Times New Roman"/>
                <a:cs typeface="Times New Roman"/>
              </a:rPr>
              <a:t>il tutto, </a:t>
            </a:r>
            <a:r>
              <a:rPr sz="1200" spc="-5" dirty="0">
                <a:latin typeface="Times New Roman"/>
                <a:cs typeface="Times New Roman"/>
              </a:rPr>
              <a:t>l’Universo  degli</a:t>
            </a:r>
            <a:r>
              <a:rPr sz="1200" dirty="0">
                <a:latin typeface="Times New Roman"/>
                <a:cs typeface="Times New Roman"/>
              </a:rPr>
              <a:t> Universi.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02870">
              <a:lnSpc>
                <a:spcPct val="959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(137.5) 12:7.2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tutti i </a:t>
            </a:r>
            <a:r>
              <a:rPr sz="1200" spc="-5" dirty="0">
                <a:latin typeface="Times New Roman"/>
                <a:cs typeface="Times New Roman"/>
              </a:rPr>
              <a:t>rapporti con </a:t>
            </a:r>
            <a:r>
              <a:rPr sz="1200" dirty="0">
                <a:latin typeface="Times New Roman"/>
                <a:cs typeface="Times New Roman"/>
              </a:rPr>
              <a:t>tutti i </a:t>
            </a:r>
            <a:r>
              <a:rPr sz="1200" spc="-5" dirty="0">
                <a:latin typeface="Times New Roman"/>
                <a:cs typeface="Times New Roman"/>
              </a:rPr>
              <a:t>suoi esseri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vero che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leggi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non sono </a:t>
            </a:r>
            <a:r>
              <a:rPr sz="1200" spc="-5" dirty="0">
                <a:latin typeface="Times New Roman"/>
                <a:cs typeface="Times New Roman"/>
              </a:rPr>
              <a:t>intrinsecamente arbitrarie. A </a:t>
            </a:r>
            <a:r>
              <a:rPr sz="1200" dirty="0">
                <a:latin typeface="Times New Roman"/>
                <a:cs typeface="Times New Roman"/>
              </a:rPr>
              <a:t>voi,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5" dirty="0">
                <a:latin typeface="Times New Roman"/>
                <a:cs typeface="Times New Roman"/>
              </a:rPr>
              <a:t>vostra  </a:t>
            </a:r>
            <a:r>
              <a:rPr sz="1200" dirty="0">
                <a:latin typeface="Times New Roman"/>
                <a:cs typeface="Times New Roman"/>
              </a:rPr>
              <a:t>visione limitata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vostro punto </a:t>
            </a:r>
            <a:r>
              <a:rPr sz="1200" dirty="0">
                <a:latin typeface="Times New Roman"/>
                <a:cs typeface="Times New Roman"/>
              </a:rPr>
              <a:t>di vista </a:t>
            </a:r>
            <a:r>
              <a:rPr sz="1200" spc="-5" dirty="0">
                <a:latin typeface="Times New Roman"/>
                <a:cs typeface="Times New Roman"/>
              </a:rPr>
              <a:t>finito, gli atti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devono spesso </a:t>
            </a:r>
            <a:r>
              <a:rPr sz="1200" dirty="0">
                <a:latin typeface="Times New Roman"/>
                <a:cs typeface="Times New Roman"/>
              </a:rPr>
              <a:t>sembrare </a:t>
            </a:r>
            <a:r>
              <a:rPr sz="1200" spc="-5" dirty="0">
                <a:latin typeface="Times New Roman"/>
                <a:cs typeface="Times New Roman"/>
              </a:rPr>
              <a:t>arbitrari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dittatoriali. </a:t>
            </a:r>
            <a:r>
              <a:rPr sz="1200" spc="-1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leggi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sono  </a:t>
            </a:r>
            <a:r>
              <a:rPr sz="1200" spc="-5" dirty="0">
                <a:latin typeface="Times New Roman"/>
                <a:cs typeface="Times New Roman"/>
              </a:rPr>
              <a:t>semplicemente </a:t>
            </a:r>
            <a:r>
              <a:rPr sz="1200" dirty="0">
                <a:latin typeface="Times New Roman"/>
                <a:cs typeface="Times New Roman"/>
              </a:rPr>
              <a:t>le abitudini di Dio, il </a:t>
            </a:r>
            <a:r>
              <a:rPr sz="1200" spc="-5" dirty="0">
                <a:latin typeface="Times New Roman"/>
                <a:cs typeface="Times New Roman"/>
              </a:rPr>
              <a:t>suo solito modo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fare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cose; ed </a:t>
            </a:r>
            <a:r>
              <a:rPr sz="1200" dirty="0">
                <a:latin typeface="Times New Roman"/>
                <a:cs typeface="Times New Roman"/>
              </a:rPr>
              <a:t>egli </a:t>
            </a:r>
            <a:r>
              <a:rPr sz="1200" spc="-5" dirty="0">
                <a:latin typeface="Times New Roman"/>
                <a:cs typeface="Times New Roman"/>
              </a:rPr>
              <a:t>fa sempre </a:t>
            </a:r>
            <a:r>
              <a:rPr sz="1200" dirty="0">
                <a:latin typeface="Times New Roman"/>
                <a:cs typeface="Times New Roman"/>
              </a:rPr>
              <a:t>bene tutte le </a:t>
            </a:r>
            <a:r>
              <a:rPr sz="1200" spc="-5" dirty="0">
                <a:latin typeface="Times New Roman"/>
                <a:cs typeface="Times New Roman"/>
              </a:rPr>
              <a:t>cose. Voi notate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fa la  </a:t>
            </a:r>
            <a:r>
              <a:rPr sz="1200" spc="-5" dirty="0">
                <a:latin typeface="Times New Roman"/>
                <a:cs typeface="Times New Roman"/>
              </a:rPr>
              <a:t>stessa cosa nella </a:t>
            </a:r>
            <a:r>
              <a:rPr sz="1200" dirty="0">
                <a:latin typeface="Times New Roman"/>
                <a:cs typeface="Times New Roman"/>
              </a:rPr>
              <a:t>stessa </a:t>
            </a:r>
            <a:r>
              <a:rPr sz="1200" spc="-5" dirty="0">
                <a:latin typeface="Times New Roman"/>
                <a:cs typeface="Times New Roman"/>
              </a:rPr>
              <a:t>maniera, </a:t>
            </a:r>
            <a:r>
              <a:rPr sz="1200" dirty="0">
                <a:latin typeface="Times New Roman"/>
                <a:cs typeface="Times New Roman"/>
              </a:rPr>
              <a:t>in modo </a:t>
            </a:r>
            <a:r>
              <a:rPr sz="1200" spc="-5" dirty="0">
                <a:latin typeface="Times New Roman"/>
                <a:cs typeface="Times New Roman"/>
              </a:rPr>
              <a:t>ripetitivo, semplicemente </a:t>
            </a:r>
            <a:r>
              <a:rPr sz="1200" dirty="0">
                <a:latin typeface="Times New Roman"/>
                <a:cs typeface="Times New Roman"/>
              </a:rPr>
              <a:t>perché quello è il modo </a:t>
            </a:r>
            <a:r>
              <a:rPr sz="1200" spc="-5" dirty="0">
                <a:latin typeface="Times New Roman"/>
                <a:cs typeface="Times New Roman"/>
              </a:rPr>
              <a:t>migliore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fare </a:t>
            </a:r>
            <a:r>
              <a:rPr sz="1200" dirty="0">
                <a:latin typeface="Times New Roman"/>
                <a:cs typeface="Times New Roman"/>
              </a:rPr>
              <a:t>quella </a:t>
            </a:r>
            <a:r>
              <a:rPr sz="1200" spc="-5" dirty="0">
                <a:latin typeface="Times New Roman"/>
                <a:cs typeface="Times New Roman"/>
              </a:rPr>
              <a:t>cosa particolare  </a:t>
            </a:r>
            <a:r>
              <a:rPr sz="1200" dirty="0">
                <a:latin typeface="Times New Roman"/>
                <a:cs typeface="Times New Roman"/>
              </a:rPr>
              <a:t>in una </a:t>
            </a:r>
            <a:r>
              <a:rPr sz="1200" spc="-5" dirty="0">
                <a:latin typeface="Times New Roman"/>
                <a:cs typeface="Times New Roman"/>
              </a:rPr>
              <a:t>data circostanza; </a:t>
            </a:r>
            <a:r>
              <a:rPr sz="1200" dirty="0">
                <a:latin typeface="Times New Roman"/>
                <a:cs typeface="Times New Roman"/>
              </a:rPr>
              <a:t>ed il modo </a:t>
            </a:r>
            <a:r>
              <a:rPr sz="1200" spc="-5" dirty="0">
                <a:latin typeface="Times New Roman"/>
                <a:cs typeface="Times New Roman"/>
              </a:rPr>
              <a:t>migliore </a:t>
            </a:r>
            <a:r>
              <a:rPr sz="1200" dirty="0">
                <a:latin typeface="Times New Roman"/>
                <a:cs typeface="Times New Roman"/>
              </a:rPr>
              <a:t>è il modo </a:t>
            </a:r>
            <a:r>
              <a:rPr sz="1200" spc="-5" dirty="0">
                <a:latin typeface="Times New Roman"/>
                <a:cs typeface="Times New Roman"/>
              </a:rPr>
              <a:t>giusto. Per questo </a:t>
            </a:r>
            <a:r>
              <a:rPr sz="1200" dirty="0">
                <a:latin typeface="Times New Roman"/>
                <a:cs typeface="Times New Roman"/>
              </a:rPr>
              <a:t>la saggezza infinita </a:t>
            </a:r>
            <a:r>
              <a:rPr sz="1200" spc="-5" dirty="0">
                <a:latin typeface="Times New Roman"/>
                <a:cs typeface="Times New Roman"/>
              </a:rPr>
              <a:t>ordina sempre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ciò sia </a:t>
            </a:r>
            <a:r>
              <a:rPr sz="1200" spc="5" dirty="0">
                <a:latin typeface="Times New Roman"/>
                <a:cs typeface="Times New Roman"/>
              </a:rPr>
              <a:t>fatto </a:t>
            </a:r>
            <a:r>
              <a:rPr sz="1200" dirty="0">
                <a:latin typeface="Times New Roman"/>
                <a:cs typeface="Times New Roman"/>
              </a:rPr>
              <a:t>in  </a:t>
            </a:r>
            <a:r>
              <a:rPr sz="1200" spc="-5" dirty="0">
                <a:latin typeface="Times New Roman"/>
                <a:cs typeface="Times New Roman"/>
              </a:rPr>
              <a:t>quella maniera </a:t>
            </a:r>
            <a:r>
              <a:rPr sz="1200" dirty="0">
                <a:latin typeface="Times New Roman"/>
                <a:cs typeface="Times New Roman"/>
              </a:rPr>
              <a:t>precisa e </a:t>
            </a:r>
            <a:r>
              <a:rPr sz="1200" spc="-5" dirty="0">
                <a:latin typeface="Times New Roman"/>
                <a:cs typeface="Times New Roman"/>
              </a:rPr>
              <a:t>perfetta. Dovreste </a:t>
            </a:r>
            <a:r>
              <a:rPr sz="1200" dirty="0">
                <a:latin typeface="Times New Roman"/>
                <a:cs typeface="Times New Roman"/>
              </a:rPr>
              <a:t>anche </a:t>
            </a:r>
            <a:r>
              <a:rPr sz="1200" spc="-5" dirty="0">
                <a:latin typeface="Times New Roman"/>
                <a:cs typeface="Times New Roman"/>
              </a:rPr>
              <a:t>ricordare </a:t>
            </a:r>
            <a:r>
              <a:rPr sz="1200" dirty="0">
                <a:latin typeface="Times New Roman"/>
                <a:cs typeface="Times New Roman"/>
              </a:rPr>
              <a:t>che la </a:t>
            </a:r>
            <a:r>
              <a:rPr sz="1200" spc="-5" dirty="0">
                <a:latin typeface="Times New Roman"/>
                <a:cs typeface="Times New Roman"/>
              </a:rPr>
              <a:t>natura </a:t>
            </a:r>
            <a:r>
              <a:rPr sz="1200" dirty="0">
                <a:latin typeface="Times New Roman"/>
                <a:cs typeface="Times New Roman"/>
              </a:rPr>
              <a:t>non è </a:t>
            </a:r>
            <a:r>
              <a:rPr sz="1200" spc="-5" dirty="0">
                <a:latin typeface="Times New Roman"/>
                <a:cs typeface="Times New Roman"/>
              </a:rPr>
              <a:t>l’atto esclusivo della Deità; </a:t>
            </a:r>
            <a:r>
              <a:rPr sz="1200" dirty="0">
                <a:latin typeface="Times New Roman"/>
                <a:cs typeface="Times New Roman"/>
              </a:rPr>
              <a:t>altre influenze sono  </a:t>
            </a:r>
            <a:r>
              <a:rPr sz="1200" spc="-5" dirty="0">
                <a:latin typeface="Times New Roman"/>
                <a:cs typeface="Times New Roman"/>
              </a:rPr>
              <a:t>presenti nei fenomeni </a:t>
            </a:r>
            <a:r>
              <a:rPr sz="1200" dirty="0">
                <a:latin typeface="Times New Roman"/>
                <a:cs typeface="Times New Roman"/>
              </a:rPr>
              <a:t>che l’uomo </a:t>
            </a:r>
            <a:r>
              <a:rPr sz="1200" spc="-5" dirty="0">
                <a:latin typeface="Times New Roman"/>
                <a:cs typeface="Times New Roman"/>
              </a:rPr>
              <a:t>chiama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natura.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43180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(137.6) 12:7.3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incompatibile con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natura </a:t>
            </a:r>
            <a:r>
              <a:rPr sz="1200" dirty="0">
                <a:latin typeface="Times New Roman"/>
                <a:cs typeface="Times New Roman"/>
              </a:rPr>
              <a:t>divina subire un </a:t>
            </a:r>
            <a:r>
              <a:rPr sz="1200" spc="-5" dirty="0">
                <a:latin typeface="Times New Roman"/>
                <a:cs typeface="Times New Roman"/>
              </a:rPr>
              <a:t>qualsiasi </a:t>
            </a:r>
            <a:r>
              <a:rPr sz="1200" dirty="0">
                <a:latin typeface="Times New Roman"/>
                <a:cs typeface="Times New Roman"/>
              </a:rPr>
              <a:t>tipo di </a:t>
            </a:r>
            <a:r>
              <a:rPr sz="1200" spc="-5" dirty="0">
                <a:latin typeface="Times New Roman"/>
                <a:cs typeface="Times New Roman"/>
              </a:rPr>
              <a:t>deterioramento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permettere l’esecuzione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atto  puramente personale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5" dirty="0">
                <a:latin typeface="Times New Roman"/>
                <a:cs typeface="Times New Roman"/>
              </a:rPr>
              <a:t>un </a:t>
            </a:r>
            <a:r>
              <a:rPr sz="1200" dirty="0">
                <a:latin typeface="Times New Roman"/>
                <a:cs typeface="Times New Roman"/>
              </a:rPr>
              <a:t>modo </a:t>
            </a:r>
            <a:r>
              <a:rPr sz="1200" spc="-5" dirty="0">
                <a:latin typeface="Times New Roman"/>
                <a:cs typeface="Times New Roman"/>
              </a:rPr>
              <a:t>imperfetto. Si </a:t>
            </a:r>
            <a:r>
              <a:rPr sz="1200" dirty="0">
                <a:latin typeface="Times New Roman"/>
                <a:cs typeface="Times New Roman"/>
              </a:rPr>
              <a:t>deve tuttavia </a:t>
            </a:r>
            <a:r>
              <a:rPr sz="1200" spc="-5" dirty="0">
                <a:latin typeface="Times New Roman"/>
                <a:cs typeface="Times New Roman"/>
              </a:rPr>
              <a:t>precisare che, se nella </a:t>
            </a:r>
            <a:r>
              <a:rPr sz="1200" dirty="0">
                <a:latin typeface="Times New Roman"/>
                <a:cs typeface="Times New Roman"/>
              </a:rPr>
              <a:t>divinità di </a:t>
            </a:r>
            <a:r>
              <a:rPr sz="1200" spc="-5" dirty="0">
                <a:latin typeface="Times New Roman"/>
                <a:cs typeface="Times New Roman"/>
              </a:rPr>
              <a:t>qualsiasi </a:t>
            </a:r>
            <a:r>
              <a:rPr sz="1200" dirty="0">
                <a:latin typeface="Times New Roman"/>
                <a:cs typeface="Times New Roman"/>
              </a:rPr>
              <a:t>situazione, </a:t>
            </a:r>
            <a:r>
              <a:rPr sz="1200" spc="-5" dirty="0">
                <a:latin typeface="Times New Roman"/>
                <a:cs typeface="Times New Roman"/>
              </a:rPr>
              <a:t>nel caso </a:t>
            </a:r>
            <a:r>
              <a:rPr sz="1200" dirty="0">
                <a:latin typeface="Times New Roman"/>
                <a:cs typeface="Times New Roman"/>
              </a:rPr>
              <a:t>estremo  di </a:t>
            </a:r>
            <a:r>
              <a:rPr sz="1200" spc="-5" dirty="0">
                <a:latin typeface="Times New Roman"/>
                <a:cs typeface="Times New Roman"/>
              </a:rPr>
              <a:t>qualsiasi circostanza, </a:t>
            </a:r>
            <a:r>
              <a:rPr sz="1200" dirty="0">
                <a:latin typeface="Times New Roman"/>
                <a:cs typeface="Times New Roman"/>
              </a:rPr>
              <a:t>in un </a:t>
            </a:r>
            <a:r>
              <a:rPr sz="1200" spc="-5" dirty="0">
                <a:latin typeface="Times New Roman"/>
                <a:cs typeface="Times New Roman"/>
              </a:rPr>
              <a:t>qualche </a:t>
            </a:r>
            <a:r>
              <a:rPr sz="1200" dirty="0">
                <a:latin typeface="Times New Roman"/>
                <a:cs typeface="Times New Roman"/>
              </a:rPr>
              <a:t>caso in </a:t>
            </a:r>
            <a:r>
              <a:rPr sz="1200" spc="-5" dirty="0">
                <a:latin typeface="Times New Roman"/>
                <a:cs typeface="Times New Roman"/>
              </a:rPr>
              <a:t>cui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corso della saggezza </a:t>
            </a:r>
            <a:r>
              <a:rPr sz="1200" dirty="0">
                <a:latin typeface="Times New Roman"/>
                <a:cs typeface="Times New Roman"/>
              </a:rPr>
              <a:t>suprema </a:t>
            </a:r>
            <a:r>
              <a:rPr sz="1200" spc="-5" dirty="0">
                <a:latin typeface="Times New Roman"/>
                <a:cs typeface="Times New Roman"/>
              </a:rPr>
              <a:t>indicasse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necessità di una </a:t>
            </a:r>
            <a:r>
              <a:rPr sz="1200" spc="-5" dirty="0">
                <a:latin typeface="Times New Roman"/>
                <a:cs typeface="Times New Roman"/>
              </a:rPr>
              <a:t>condotta </a:t>
            </a:r>
            <a:r>
              <a:rPr sz="1200" spc="5" dirty="0">
                <a:latin typeface="Times New Roman"/>
                <a:cs typeface="Times New Roman"/>
              </a:rPr>
              <a:t>diversa </a:t>
            </a:r>
            <a:r>
              <a:rPr sz="1200" dirty="0">
                <a:latin typeface="Times New Roman"/>
                <a:cs typeface="Times New Roman"/>
              </a:rPr>
              <a:t>—  </a:t>
            </a:r>
            <a:r>
              <a:rPr sz="1200" spc="-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esigenze della </a:t>
            </a:r>
            <a:r>
              <a:rPr sz="1200" dirty="0">
                <a:latin typeface="Times New Roman"/>
                <a:cs typeface="Times New Roman"/>
              </a:rPr>
              <a:t>perfezione </a:t>
            </a:r>
            <a:r>
              <a:rPr sz="1200" spc="-5" dirty="0">
                <a:latin typeface="Times New Roman"/>
                <a:cs typeface="Times New Roman"/>
              </a:rPr>
              <a:t>dovessero per </a:t>
            </a:r>
            <a:r>
              <a:rPr sz="1200" dirty="0">
                <a:latin typeface="Times New Roman"/>
                <a:cs typeface="Times New Roman"/>
              </a:rPr>
              <a:t>qualche </a:t>
            </a:r>
            <a:r>
              <a:rPr sz="1200" spc="-5" dirty="0">
                <a:latin typeface="Times New Roman"/>
                <a:cs typeface="Times New Roman"/>
              </a:rPr>
              <a:t>ragione dettare </a:t>
            </a:r>
            <a:r>
              <a:rPr sz="1200" dirty="0">
                <a:latin typeface="Times New Roman"/>
                <a:cs typeface="Times New Roman"/>
              </a:rPr>
              <a:t>un altro tipo </a:t>
            </a:r>
            <a:r>
              <a:rPr sz="1200" spc="-5" dirty="0">
                <a:latin typeface="Times New Roman"/>
                <a:cs typeface="Times New Roman"/>
              </a:rPr>
              <a:t>migliore </a:t>
            </a:r>
            <a:r>
              <a:rPr sz="1200" dirty="0">
                <a:latin typeface="Times New Roman"/>
                <a:cs typeface="Times New Roman"/>
              </a:rPr>
              <a:t>di risposta, </a:t>
            </a:r>
            <a:r>
              <a:rPr sz="1200" spc="-5" dirty="0">
                <a:latin typeface="Times New Roman"/>
                <a:cs typeface="Times New Roman"/>
              </a:rPr>
              <a:t>allora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Dio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infinitamente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24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241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180070" cy="389890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240029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saggio opererebbe subito nel </a:t>
            </a:r>
            <a:r>
              <a:rPr sz="1200" dirty="0">
                <a:latin typeface="Times New Roman"/>
                <a:cs typeface="Times New Roman"/>
              </a:rPr>
              <a:t>modo </a:t>
            </a:r>
            <a:r>
              <a:rPr sz="1200" spc="-5" dirty="0">
                <a:latin typeface="Times New Roman"/>
                <a:cs typeface="Times New Roman"/>
              </a:rPr>
              <a:t>migliore </a:t>
            </a:r>
            <a:r>
              <a:rPr sz="1200" dirty="0">
                <a:latin typeface="Times New Roman"/>
                <a:cs typeface="Times New Roman"/>
              </a:rPr>
              <a:t>e più </a:t>
            </a:r>
            <a:r>
              <a:rPr sz="1200" spc="-5" dirty="0">
                <a:latin typeface="Times New Roman"/>
                <a:cs typeface="Times New Roman"/>
              </a:rPr>
              <a:t>appropriato. </a:t>
            </a:r>
            <a:r>
              <a:rPr sz="1200" dirty="0">
                <a:latin typeface="Times New Roman"/>
                <a:cs typeface="Times New Roman"/>
              </a:rPr>
              <a:t>Ciò </a:t>
            </a:r>
            <a:r>
              <a:rPr sz="1200" spc="-5" dirty="0">
                <a:latin typeface="Times New Roman"/>
                <a:cs typeface="Times New Roman"/>
              </a:rPr>
              <a:t>sarebbe l’espressione </a:t>
            </a:r>
            <a:r>
              <a:rPr sz="1200" dirty="0">
                <a:latin typeface="Times New Roman"/>
                <a:cs typeface="Times New Roman"/>
              </a:rPr>
              <a:t>di una legge </a:t>
            </a:r>
            <a:r>
              <a:rPr sz="1200" spc="-5" dirty="0">
                <a:latin typeface="Times New Roman"/>
                <a:cs typeface="Times New Roman"/>
              </a:rPr>
              <a:t>superiore, </a:t>
            </a:r>
            <a:r>
              <a:rPr sz="1200" dirty="0">
                <a:latin typeface="Times New Roman"/>
                <a:cs typeface="Times New Roman"/>
              </a:rPr>
              <a:t>non la revoca di  una </a:t>
            </a:r>
            <a:r>
              <a:rPr sz="1200" spc="-5" dirty="0">
                <a:latin typeface="Times New Roman"/>
                <a:cs typeface="Times New Roman"/>
              </a:rPr>
              <a:t>legge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inferiore.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00">
              <a:latin typeface="Times New Roman"/>
              <a:cs typeface="Times New Roman"/>
            </a:endParaRPr>
          </a:p>
          <a:p>
            <a:pPr marL="88900">
              <a:lnSpc>
                <a:spcPts val="141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(137.7) 12:7.4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non è uno </a:t>
            </a:r>
            <a:r>
              <a:rPr sz="1200" spc="-5" dirty="0">
                <a:latin typeface="Times New Roman"/>
                <a:cs typeface="Times New Roman"/>
              </a:rPr>
              <a:t>schiavo vincolato dall’abitudine alla </a:t>
            </a:r>
            <a:r>
              <a:rPr sz="1200" dirty="0">
                <a:latin typeface="Times New Roman"/>
                <a:cs typeface="Times New Roman"/>
              </a:rPr>
              <a:t>ripetizione </a:t>
            </a:r>
            <a:r>
              <a:rPr sz="1200" spc="-5" dirty="0">
                <a:latin typeface="Times New Roman"/>
                <a:cs typeface="Times New Roman"/>
              </a:rPr>
              <a:t>cronica dei suoi atti volontari. Non </a:t>
            </a:r>
            <a:r>
              <a:rPr sz="1200" dirty="0">
                <a:latin typeface="Times New Roman"/>
                <a:cs typeface="Times New Roman"/>
              </a:rPr>
              <a:t>c’è </a:t>
            </a:r>
            <a:r>
              <a:rPr sz="1200" spc="-5" dirty="0">
                <a:latin typeface="Times New Roman"/>
                <a:cs typeface="Times New Roman"/>
              </a:rPr>
              <a:t>conflitto </a:t>
            </a:r>
            <a:r>
              <a:rPr sz="1200" dirty="0">
                <a:latin typeface="Times New Roman"/>
                <a:cs typeface="Times New Roman"/>
              </a:rPr>
              <a:t>tra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spc="5" dirty="0">
                <a:latin typeface="Times New Roman"/>
                <a:cs typeface="Times New Roman"/>
              </a:rPr>
              <a:t>le</a:t>
            </a:r>
            <a:endParaRPr sz="1200">
              <a:latin typeface="Times New Roman"/>
              <a:cs typeface="Times New Roman"/>
            </a:endParaRPr>
          </a:p>
          <a:p>
            <a:pPr marL="88900" marR="165100">
              <a:lnSpc>
                <a:spcPct val="95900"/>
              </a:lnSpc>
              <a:spcBef>
                <a:spcPts val="30"/>
              </a:spcBef>
            </a:pPr>
            <a:r>
              <a:rPr sz="1200" spc="-5" dirty="0">
                <a:latin typeface="Times New Roman"/>
                <a:cs typeface="Times New Roman"/>
              </a:rPr>
              <a:t>leggi dell’Infinito; esse </a:t>
            </a:r>
            <a:r>
              <a:rPr sz="1200" dirty="0">
                <a:latin typeface="Times New Roman"/>
                <a:cs typeface="Times New Roman"/>
              </a:rPr>
              <a:t>sono tutte </a:t>
            </a:r>
            <a:r>
              <a:rPr sz="1200" spc="-5" dirty="0">
                <a:latin typeface="Times New Roman"/>
                <a:cs typeface="Times New Roman"/>
              </a:rPr>
              <a:t>perfezioni della natura infallibile; sono </a:t>
            </a:r>
            <a:r>
              <a:rPr sz="1200" dirty="0">
                <a:latin typeface="Times New Roman"/>
                <a:cs typeface="Times New Roman"/>
              </a:rPr>
              <a:t>tutti </a:t>
            </a:r>
            <a:r>
              <a:rPr sz="1200" spc="5" dirty="0">
                <a:latin typeface="Times New Roman"/>
                <a:cs typeface="Times New Roman"/>
              </a:rPr>
              <a:t>atti </a:t>
            </a:r>
            <a:r>
              <a:rPr sz="1200" spc="-5" dirty="0">
                <a:latin typeface="Times New Roman"/>
                <a:cs typeface="Times New Roman"/>
              </a:rPr>
              <a:t>indiscussi che esprimono decisioni impeccabili. 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legge è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reazione immutabile di una mente infinita, </a:t>
            </a:r>
            <a:r>
              <a:rPr sz="1200" spc="-5" dirty="0">
                <a:latin typeface="Times New Roman"/>
                <a:cs typeface="Times New Roman"/>
              </a:rPr>
              <a:t>perfetta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divina. Gli </a:t>
            </a:r>
            <a:r>
              <a:rPr sz="1200" dirty="0">
                <a:latin typeface="Times New Roman"/>
                <a:cs typeface="Times New Roman"/>
              </a:rPr>
              <a:t>atti 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tutti </a:t>
            </a:r>
            <a:r>
              <a:rPr sz="1200" dirty="0">
                <a:latin typeface="Times New Roman"/>
                <a:cs typeface="Times New Roman"/>
              </a:rPr>
              <a:t>volitivi nonostante questa  </a:t>
            </a:r>
            <a:r>
              <a:rPr sz="1200" spc="-5" dirty="0">
                <a:latin typeface="Times New Roman"/>
                <a:cs typeface="Times New Roman"/>
              </a:rPr>
              <a:t>apparente identità.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c’è </a:t>
            </a:r>
            <a:r>
              <a:rPr sz="1200" dirty="0">
                <a:latin typeface="Times New Roman"/>
                <a:cs typeface="Times New Roman"/>
              </a:rPr>
              <a:t>“alcuna mutevolezza né ombra di cambiamento”. </a:t>
            </a:r>
            <a:r>
              <a:rPr sz="1200" spc="-5" dirty="0">
                <a:latin typeface="Times New Roman"/>
                <a:cs typeface="Times New Roman"/>
              </a:rPr>
              <a:t>Ma </a:t>
            </a:r>
            <a:r>
              <a:rPr sz="1200" dirty="0">
                <a:latin typeface="Times New Roman"/>
                <a:cs typeface="Times New Roman"/>
              </a:rPr>
              <a:t>tutto ciò </a:t>
            </a:r>
            <a:r>
              <a:rPr sz="1200" spc="-5" dirty="0">
                <a:latin typeface="Times New Roman"/>
                <a:cs typeface="Times New Roman"/>
              </a:rPr>
              <a:t>che si </a:t>
            </a:r>
            <a:r>
              <a:rPr sz="1200" dirty="0">
                <a:latin typeface="Times New Roman"/>
                <a:cs typeface="Times New Roman"/>
              </a:rPr>
              <a:t>può dire di </a:t>
            </a:r>
            <a:r>
              <a:rPr sz="1200" spc="-5" dirty="0">
                <a:latin typeface="Times New Roman"/>
                <a:cs typeface="Times New Roman"/>
              </a:rPr>
              <a:t>vero del </a:t>
            </a:r>
            <a:r>
              <a:rPr sz="1200" dirty="0">
                <a:latin typeface="Times New Roman"/>
                <a:cs typeface="Times New Roman"/>
              </a:rPr>
              <a:t>Padre  </a:t>
            </a:r>
            <a:r>
              <a:rPr sz="1200" spc="-5" dirty="0">
                <a:latin typeface="Times New Roman"/>
                <a:cs typeface="Times New Roman"/>
              </a:rPr>
              <a:t>Universale </a:t>
            </a:r>
            <a:r>
              <a:rPr sz="1200" dirty="0">
                <a:latin typeface="Times New Roman"/>
                <a:cs typeface="Times New Roman"/>
              </a:rPr>
              <a:t>non può </a:t>
            </a:r>
            <a:r>
              <a:rPr sz="1200" spc="-5" dirty="0">
                <a:latin typeface="Times New Roman"/>
                <a:cs typeface="Times New Roman"/>
              </a:rPr>
              <a:t>essere detto con altrettanta </a:t>
            </a:r>
            <a:r>
              <a:rPr sz="1200" dirty="0">
                <a:latin typeface="Times New Roman"/>
                <a:cs typeface="Times New Roman"/>
              </a:rPr>
              <a:t>certezza di </a:t>
            </a:r>
            <a:r>
              <a:rPr sz="1200" spc="-5" dirty="0">
                <a:latin typeface="Times New Roman"/>
                <a:cs typeface="Times New Roman"/>
              </a:rPr>
              <a:t>tutte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sue intelligenze </a:t>
            </a:r>
            <a:r>
              <a:rPr sz="1200" dirty="0">
                <a:latin typeface="Times New Roman"/>
                <a:cs typeface="Times New Roman"/>
              </a:rPr>
              <a:t>subordinate o delle </a:t>
            </a:r>
            <a:r>
              <a:rPr sz="1200" spc="-5" dirty="0">
                <a:latin typeface="Times New Roman"/>
                <a:cs typeface="Times New Roman"/>
              </a:rPr>
              <a:t>sue creature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evoluzionarie.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50">
              <a:latin typeface="Times New Roman"/>
              <a:cs typeface="Times New Roman"/>
            </a:endParaRPr>
          </a:p>
          <a:p>
            <a:pPr marL="88900" marR="45720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(137.8) 12:7.5 </a:t>
            </a:r>
            <a:r>
              <a:rPr sz="1200" spc="-5" dirty="0">
                <a:latin typeface="Times New Roman"/>
                <a:cs typeface="Times New Roman"/>
              </a:rPr>
              <a:t>Poiché Dio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immutabile, </a:t>
            </a:r>
            <a:r>
              <a:rPr sz="1200" dirty="0">
                <a:latin typeface="Times New Roman"/>
                <a:cs typeface="Times New Roman"/>
              </a:rPr>
              <a:t>potete </a:t>
            </a:r>
            <a:r>
              <a:rPr sz="1200" spc="-5" dirty="0">
                <a:latin typeface="Times New Roman"/>
                <a:cs typeface="Times New Roman"/>
              </a:rPr>
              <a:t>essere certi che </a:t>
            </a:r>
            <a:r>
              <a:rPr sz="1200" dirty="0">
                <a:latin typeface="Times New Roman"/>
                <a:cs typeface="Times New Roman"/>
              </a:rPr>
              <a:t>in tutte le </a:t>
            </a:r>
            <a:r>
              <a:rPr sz="1200" spc="-5" dirty="0">
                <a:latin typeface="Times New Roman"/>
                <a:cs typeface="Times New Roman"/>
              </a:rPr>
              <a:t>circostanze ordinarie egli </a:t>
            </a:r>
            <a:r>
              <a:rPr sz="1200" dirty="0">
                <a:latin typeface="Times New Roman"/>
                <a:cs typeface="Times New Roman"/>
              </a:rPr>
              <a:t>farà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stessa cosa </a:t>
            </a:r>
            <a:r>
              <a:rPr sz="1200" dirty="0">
                <a:latin typeface="Times New Roman"/>
                <a:cs typeface="Times New Roman"/>
              </a:rPr>
              <a:t>nello </a:t>
            </a:r>
            <a:r>
              <a:rPr sz="1200" spc="-5" dirty="0">
                <a:latin typeface="Times New Roman"/>
                <a:cs typeface="Times New Roman"/>
              </a:rPr>
              <a:t>stesso  </a:t>
            </a:r>
            <a:r>
              <a:rPr sz="1200" dirty="0">
                <a:latin typeface="Times New Roman"/>
                <a:cs typeface="Times New Roman"/>
              </a:rPr>
              <a:t>identico modo </a:t>
            </a:r>
            <a:r>
              <a:rPr sz="1200" spc="-5" dirty="0">
                <a:latin typeface="Times New Roman"/>
                <a:cs typeface="Times New Roman"/>
              </a:rPr>
              <a:t>abituale. Dio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garanzia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stabilità per </a:t>
            </a:r>
            <a:r>
              <a:rPr sz="1200" dirty="0">
                <a:latin typeface="Times New Roman"/>
                <a:cs typeface="Times New Roman"/>
              </a:rPr>
              <a:t>tutte le cose e tutti </a:t>
            </a:r>
            <a:r>
              <a:rPr sz="1200" spc="-5" dirty="0">
                <a:latin typeface="Times New Roman"/>
                <a:cs typeface="Times New Roman"/>
              </a:rPr>
              <a:t>gli esseri creati. Egli </a:t>
            </a:r>
            <a:r>
              <a:rPr sz="1200" dirty="0">
                <a:latin typeface="Times New Roman"/>
                <a:cs typeface="Times New Roman"/>
              </a:rPr>
              <a:t>è Dio; </a:t>
            </a:r>
            <a:r>
              <a:rPr sz="1200" spc="-5" dirty="0">
                <a:latin typeface="Times New Roman"/>
                <a:cs typeface="Times New Roman"/>
              </a:rPr>
              <a:t>perciò </a:t>
            </a:r>
            <a:r>
              <a:rPr sz="1200" dirty="0">
                <a:latin typeface="Times New Roman"/>
                <a:cs typeface="Times New Roman"/>
              </a:rPr>
              <a:t>non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cambia.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9207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(138.1) 12:7.6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tutta questa costanza </a:t>
            </a:r>
            <a:r>
              <a:rPr sz="1200" dirty="0">
                <a:latin typeface="Times New Roman"/>
                <a:cs typeface="Times New Roman"/>
              </a:rPr>
              <a:t>di condotta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uniformità </a:t>
            </a:r>
            <a:r>
              <a:rPr sz="1200" spc="-5" dirty="0">
                <a:latin typeface="Times New Roman"/>
                <a:cs typeface="Times New Roman"/>
              </a:rPr>
              <a:t>d’azione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personale, cosciente ed altamente </a:t>
            </a:r>
            <a:r>
              <a:rPr sz="1200" dirty="0">
                <a:latin typeface="Times New Roman"/>
                <a:cs typeface="Times New Roman"/>
              </a:rPr>
              <a:t>volitiva, </a:t>
            </a:r>
            <a:r>
              <a:rPr sz="1200" spc="-5" dirty="0">
                <a:latin typeface="Times New Roman"/>
                <a:cs typeface="Times New Roman"/>
              </a:rPr>
              <a:t>perché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grande  Dio </a:t>
            </a:r>
            <a:r>
              <a:rPr sz="1200" dirty="0">
                <a:latin typeface="Times New Roman"/>
                <a:cs typeface="Times New Roman"/>
              </a:rPr>
              <a:t>non è uno </a:t>
            </a:r>
            <a:r>
              <a:rPr sz="1200" spc="-5" dirty="0">
                <a:latin typeface="Times New Roman"/>
                <a:cs typeface="Times New Roman"/>
              </a:rPr>
              <a:t>schiavo </a:t>
            </a:r>
            <a:r>
              <a:rPr sz="1200" dirty="0">
                <a:latin typeface="Times New Roman"/>
                <a:cs typeface="Times New Roman"/>
              </a:rPr>
              <a:t>impotente </a:t>
            </a:r>
            <a:r>
              <a:rPr sz="1200" spc="-5" dirty="0">
                <a:latin typeface="Times New Roman"/>
                <a:cs typeface="Times New Roman"/>
              </a:rPr>
              <a:t>della propria perfezione ed </a:t>
            </a:r>
            <a:r>
              <a:rPr sz="1200" dirty="0">
                <a:latin typeface="Times New Roman"/>
                <a:cs typeface="Times New Roman"/>
              </a:rPr>
              <a:t>infinità.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non è una </a:t>
            </a:r>
            <a:r>
              <a:rPr sz="1200" spc="-5" dirty="0">
                <a:latin typeface="Times New Roman"/>
                <a:cs typeface="Times New Roman"/>
              </a:rPr>
              <a:t>forza automatica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agisce </a:t>
            </a:r>
            <a:r>
              <a:rPr sz="1200" spc="5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se stessa; </a:t>
            </a:r>
            <a:r>
              <a:rPr sz="1200" dirty="0">
                <a:latin typeface="Times New Roman"/>
                <a:cs typeface="Times New Roman"/>
              </a:rPr>
              <a:t>non è  un </a:t>
            </a:r>
            <a:r>
              <a:rPr sz="1200" spc="-5" dirty="0">
                <a:latin typeface="Times New Roman"/>
                <a:cs typeface="Times New Roman"/>
              </a:rPr>
              <a:t>potere servile </a:t>
            </a:r>
            <a:r>
              <a:rPr sz="1200" dirty="0">
                <a:latin typeface="Times New Roman"/>
                <a:cs typeface="Times New Roman"/>
              </a:rPr>
              <a:t>soggiogato alla </a:t>
            </a:r>
            <a:r>
              <a:rPr sz="1200" spc="-5" dirty="0">
                <a:latin typeface="Times New Roman"/>
                <a:cs typeface="Times New Roman"/>
              </a:rPr>
              <a:t>legge. Dio </a:t>
            </a:r>
            <a:r>
              <a:rPr sz="1200" dirty="0">
                <a:latin typeface="Times New Roman"/>
                <a:cs typeface="Times New Roman"/>
              </a:rPr>
              <a:t>non è né </a:t>
            </a:r>
            <a:r>
              <a:rPr sz="1200" spc="-5" dirty="0">
                <a:latin typeface="Times New Roman"/>
                <a:cs typeface="Times New Roman"/>
              </a:rPr>
              <a:t>un’equazione </a:t>
            </a:r>
            <a:r>
              <a:rPr sz="1200" dirty="0">
                <a:latin typeface="Times New Roman"/>
                <a:cs typeface="Times New Roman"/>
              </a:rPr>
              <a:t>matematica né una formula chimica.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è una </a:t>
            </a:r>
            <a:r>
              <a:rPr sz="1200" spc="-5" dirty="0">
                <a:latin typeface="Times New Roman"/>
                <a:cs typeface="Times New Roman"/>
              </a:rPr>
              <a:t>personalità  primordiale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libera </a:t>
            </a:r>
            <a:r>
              <a:rPr sz="1200" spc="-5" dirty="0">
                <a:latin typeface="Times New Roman"/>
                <a:cs typeface="Times New Roman"/>
              </a:rPr>
              <a:t>volontà. Egli </a:t>
            </a:r>
            <a:r>
              <a:rPr sz="1200" dirty="0">
                <a:latin typeface="Times New Roman"/>
                <a:cs typeface="Times New Roman"/>
              </a:rPr>
              <a:t>è il </a:t>
            </a:r>
            <a:r>
              <a:rPr sz="1200" spc="-5" dirty="0">
                <a:latin typeface="Times New Roman"/>
                <a:cs typeface="Times New Roman"/>
              </a:rPr>
              <a:t>Padre Universale,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essere sovraccarico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personalità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fonte universale </a:t>
            </a:r>
            <a:r>
              <a:rPr sz="1200" dirty="0">
                <a:latin typeface="Times New Roman"/>
                <a:cs typeface="Times New Roman"/>
              </a:rPr>
              <a:t>di tutte le  </a:t>
            </a:r>
            <a:r>
              <a:rPr sz="1200" spc="-5" dirty="0">
                <a:latin typeface="Times New Roman"/>
                <a:cs typeface="Times New Roman"/>
              </a:rPr>
              <a:t>personalità delle </a:t>
            </a:r>
            <a:r>
              <a:rPr sz="1200" dirty="0">
                <a:latin typeface="Times New Roman"/>
                <a:cs typeface="Times New Roman"/>
              </a:rPr>
              <a:t>creature.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43180">
              <a:lnSpc>
                <a:spcPct val="959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(138.2) 12:7.7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volontà 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prevale </a:t>
            </a:r>
            <a:r>
              <a:rPr sz="1200" dirty="0">
                <a:latin typeface="Times New Roman"/>
                <a:cs typeface="Times New Roman"/>
              </a:rPr>
              <a:t>in modo </a:t>
            </a:r>
            <a:r>
              <a:rPr sz="1200" spc="-5" dirty="0">
                <a:latin typeface="Times New Roman"/>
                <a:cs typeface="Times New Roman"/>
              </a:rPr>
              <a:t>uniforme nel </a:t>
            </a:r>
            <a:r>
              <a:rPr sz="1200" dirty="0">
                <a:latin typeface="Times New Roman"/>
                <a:cs typeface="Times New Roman"/>
              </a:rPr>
              <a:t>cuore </a:t>
            </a:r>
            <a:r>
              <a:rPr sz="1200" spc="-5" dirty="0">
                <a:latin typeface="Times New Roman"/>
                <a:cs typeface="Times New Roman"/>
              </a:rPr>
              <a:t>dei mortali materiali che cercano </a:t>
            </a:r>
            <a:r>
              <a:rPr sz="1200" dirty="0">
                <a:latin typeface="Times New Roman"/>
                <a:cs typeface="Times New Roman"/>
              </a:rPr>
              <a:t>Dio, ma </a:t>
            </a:r>
            <a:r>
              <a:rPr sz="1200" spc="-5" dirty="0">
                <a:latin typeface="Times New Roman"/>
                <a:cs typeface="Times New Roman"/>
              </a:rPr>
              <a:t>se si </a:t>
            </a:r>
            <a:r>
              <a:rPr sz="1200" dirty="0">
                <a:latin typeface="Times New Roman"/>
                <a:cs typeface="Times New Roman"/>
              </a:rPr>
              <a:t>amplia il  </a:t>
            </a:r>
            <a:r>
              <a:rPr sz="1200" spc="-5" dirty="0">
                <a:latin typeface="Times New Roman"/>
                <a:cs typeface="Times New Roman"/>
              </a:rPr>
              <a:t>quadro del tempo </a:t>
            </a:r>
            <a:r>
              <a:rPr sz="1200" dirty="0">
                <a:latin typeface="Times New Roman"/>
                <a:cs typeface="Times New Roman"/>
              </a:rPr>
              <a:t>oltre il </a:t>
            </a:r>
            <a:r>
              <a:rPr sz="1200" spc="-5" dirty="0">
                <a:latin typeface="Times New Roman"/>
                <a:cs typeface="Times New Roman"/>
              </a:rPr>
              <a:t>momento </a:t>
            </a:r>
            <a:r>
              <a:rPr sz="1200" dirty="0">
                <a:latin typeface="Times New Roman"/>
                <a:cs typeface="Times New Roman"/>
              </a:rPr>
              <a:t>fino ad </a:t>
            </a:r>
            <a:r>
              <a:rPr sz="1200" spc="-5" dirty="0">
                <a:latin typeface="Times New Roman"/>
                <a:cs typeface="Times New Roman"/>
              </a:rPr>
              <a:t>abbracciare l’insieme della </a:t>
            </a:r>
            <a:r>
              <a:rPr sz="1200" dirty="0">
                <a:latin typeface="Times New Roman"/>
                <a:cs typeface="Times New Roman"/>
              </a:rPr>
              <a:t>prima </a:t>
            </a:r>
            <a:r>
              <a:rPr sz="1200" spc="-5" dirty="0">
                <a:latin typeface="Times New Roman"/>
                <a:cs typeface="Times New Roman"/>
              </a:rPr>
              <a:t>vita, allora </a:t>
            </a:r>
            <a:r>
              <a:rPr sz="1200" dirty="0">
                <a:latin typeface="Times New Roman"/>
                <a:cs typeface="Times New Roman"/>
              </a:rPr>
              <a:t>la volontà di </a:t>
            </a:r>
            <a:r>
              <a:rPr sz="1200" spc="-5" dirty="0">
                <a:latin typeface="Times New Roman"/>
                <a:cs typeface="Times New Roman"/>
              </a:rPr>
              <a:t>Dio diviene sempre </a:t>
            </a:r>
            <a:r>
              <a:rPr sz="1200" dirty="0">
                <a:latin typeface="Times New Roman"/>
                <a:cs typeface="Times New Roman"/>
              </a:rPr>
              <a:t>più  </a:t>
            </a:r>
            <a:r>
              <a:rPr sz="1200" spc="-5" dirty="0">
                <a:latin typeface="Times New Roman"/>
                <a:cs typeface="Times New Roman"/>
              </a:rPr>
              <a:t>discernibile nei </a:t>
            </a:r>
            <a:r>
              <a:rPr sz="1200" dirty="0">
                <a:latin typeface="Times New Roman"/>
                <a:cs typeface="Times New Roman"/>
              </a:rPr>
              <a:t>frutti spirituali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nati nella </a:t>
            </a:r>
            <a:r>
              <a:rPr sz="1200" dirty="0">
                <a:latin typeface="Times New Roman"/>
                <a:cs typeface="Times New Roman"/>
              </a:rPr>
              <a:t>vita </a:t>
            </a:r>
            <a:r>
              <a:rPr sz="1200" spc="-5" dirty="0">
                <a:latin typeface="Times New Roman"/>
                <a:cs typeface="Times New Roman"/>
              </a:rPr>
              <a:t>dei figli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guidati dallo </a:t>
            </a:r>
            <a:r>
              <a:rPr sz="1200" dirty="0">
                <a:latin typeface="Times New Roman"/>
                <a:cs typeface="Times New Roman"/>
              </a:rPr>
              <a:t>spirito. E poi, </a:t>
            </a:r>
            <a:r>
              <a:rPr sz="1200" spc="-5" dirty="0">
                <a:latin typeface="Times New Roman"/>
                <a:cs typeface="Times New Roman"/>
              </a:rPr>
              <a:t>se </a:t>
            </a:r>
            <a:r>
              <a:rPr sz="1200" spc="-10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amplia </a:t>
            </a:r>
            <a:r>
              <a:rPr sz="1200" spc="-5" dirty="0">
                <a:latin typeface="Times New Roman"/>
                <a:cs typeface="Times New Roman"/>
              </a:rPr>
              <a:t>ulteriormente </a:t>
            </a:r>
            <a:r>
              <a:rPr sz="1200" dirty="0">
                <a:latin typeface="Times New Roman"/>
                <a:cs typeface="Times New Roman"/>
              </a:rPr>
              <a:t>la vita  umana </a:t>
            </a:r>
            <a:r>
              <a:rPr sz="1200" spc="-5" dirty="0">
                <a:latin typeface="Times New Roman"/>
                <a:cs typeface="Times New Roman"/>
              </a:rPr>
              <a:t>fino </a:t>
            </a:r>
            <a:r>
              <a:rPr sz="1200" dirty="0">
                <a:latin typeface="Times New Roman"/>
                <a:cs typeface="Times New Roman"/>
              </a:rPr>
              <a:t>ad includere </a:t>
            </a:r>
            <a:r>
              <a:rPr sz="1200" spc="-5" dirty="0">
                <a:latin typeface="Times New Roman"/>
                <a:cs typeface="Times New Roman"/>
              </a:rPr>
              <a:t>l’esperienza </a:t>
            </a:r>
            <a:r>
              <a:rPr sz="1200" dirty="0">
                <a:latin typeface="Times New Roman"/>
                <a:cs typeface="Times New Roman"/>
              </a:rPr>
              <a:t>morontiale,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vede </a:t>
            </a:r>
            <a:r>
              <a:rPr sz="1200" spc="-5" dirty="0">
                <a:latin typeface="Times New Roman"/>
                <a:cs typeface="Times New Roman"/>
              </a:rPr>
              <a:t>risplendere </a:t>
            </a:r>
            <a:r>
              <a:rPr sz="1200" dirty="0">
                <a:latin typeface="Times New Roman"/>
                <a:cs typeface="Times New Roman"/>
              </a:rPr>
              <a:t>la volontà divina </a:t>
            </a:r>
            <a:r>
              <a:rPr sz="1200" spc="-5" dirty="0">
                <a:latin typeface="Times New Roman"/>
                <a:cs typeface="Times New Roman"/>
              </a:rPr>
              <a:t>sempre </a:t>
            </a:r>
            <a:r>
              <a:rPr sz="1200" dirty="0">
                <a:latin typeface="Times New Roman"/>
                <a:cs typeface="Times New Roman"/>
              </a:rPr>
              <a:t>più vivida </a:t>
            </a:r>
            <a:r>
              <a:rPr sz="1200" spc="-5" dirty="0">
                <a:latin typeface="Times New Roman"/>
                <a:cs typeface="Times New Roman"/>
              </a:rPr>
              <a:t>negli atti </a:t>
            </a:r>
            <a:r>
              <a:rPr sz="1200" dirty="0">
                <a:latin typeface="Times New Roman"/>
                <a:cs typeface="Times New Roman"/>
              </a:rPr>
              <a:t>spiritualizzanti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24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242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166734" cy="40741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354965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quelle creature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tempo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hanno cominciato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gustare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gioie </a:t>
            </a:r>
            <a:r>
              <a:rPr sz="1200" dirty="0">
                <a:latin typeface="Times New Roman"/>
                <a:cs typeface="Times New Roman"/>
              </a:rPr>
              <a:t>divine insite </a:t>
            </a:r>
            <a:r>
              <a:rPr sz="1200" spc="-5" dirty="0">
                <a:latin typeface="Times New Roman"/>
                <a:cs typeface="Times New Roman"/>
              </a:rPr>
              <a:t>nell’esperienza della relazione della </a:t>
            </a:r>
            <a:r>
              <a:rPr sz="1200" dirty="0">
                <a:latin typeface="Times New Roman"/>
                <a:cs typeface="Times New Roman"/>
              </a:rPr>
              <a:t>personalità  umana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personalità del Padre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Universale.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812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(138.3) 12:7.8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Paternità 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fratellanza degli </a:t>
            </a:r>
            <a:r>
              <a:rPr sz="1200" dirty="0">
                <a:latin typeface="Times New Roman"/>
                <a:cs typeface="Times New Roman"/>
              </a:rPr>
              <a:t>uomini </a:t>
            </a:r>
            <a:r>
              <a:rPr sz="1200" spc="-5" dirty="0">
                <a:latin typeface="Times New Roman"/>
                <a:cs typeface="Times New Roman"/>
              </a:rPr>
              <a:t>presentano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paradosso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parte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tutto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livello della </a:t>
            </a:r>
            <a:r>
              <a:rPr sz="1200" spc="-5" dirty="0">
                <a:latin typeface="Times New Roman"/>
                <a:cs typeface="Times New Roman"/>
              </a:rPr>
              <a:t>personalità.  Dio ama </a:t>
            </a:r>
            <a:r>
              <a:rPr sz="1200" i="1" dirty="0">
                <a:latin typeface="Times New Roman"/>
                <a:cs typeface="Times New Roman"/>
              </a:rPr>
              <a:t>ogni </a:t>
            </a:r>
            <a:r>
              <a:rPr sz="1200" dirty="0">
                <a:latin typeface="Times New Roman"/>
                <a:cs typeface="Times New Roman"/>
              </a:rPr>
              <a:t>individuo come un </a:t>
            </a:r>
            <a:r>
              <a:rPr sz="1200" spc="-5" dirty="0">
                <a:latin typeface="Times New Roman"/>
                <a:cs typeface="Times New Roman"/>
              </a:rPr>
              <a:t>singolo figlio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famiglia celeste. </a:t>
            </a:r>
            <a:r>
              <a:rPr sz="1200" dirty="0">
                <a:latin typeface="Times New Roman"/>
                <a:cs typeface="Times New Roman"/>
              </a:rPr>
              <a:t>Tuttavia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ama in questo modo </a:t>
            </a:r>
            <a:r>
              <a:rPr sz="1200" i="1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gl’individui; non </a:t>
            </a:r>
            <a:r>
              <a:rPr sz="1200" dirty="0">
                <a:latin typeface="Times New Roman"/>
                <a:cs typeface="Times New Roman"/>
              </a:rPr>
              <a:t>fa  </a:t>
            </a:r>
            <a:r>
              <a:rPr sz="1200" spc="-5" dirty="0">
                <a:latin typeface="Times New Roman"/>
                <a:cs typeface="Times New Roman"/>
              </a:rPr>
              <a:t>eccezione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persone,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l’universalità del suo </a:t>
            </a:r>
            <a:r>
              <a:rPr sz="1200" dirty="0">
                <a:latin typeface="Times New Roman"/>
                <a:cs typeface="Times New Roman"/>
              </a:rPr>
              <a:t>amore </a:t>
            </a:r>
            <a:r>
              <a:rPr sz="1200" spc="-5" dirty="0">
                <a:latin typeface="Times New Roman"/>
                <a:cs typeface="Times New Roman"/>
              </a:rPr>
              <a:t>fa </a:t>
            </a:r>
            <a:r>
              <a:rPr sz="1200" dirty="0">
                <a:latin typeface="Times New Roman"/>
                <a:cs typeface="Times New Roman"/>
              </a:rPr>
              <a:t>nascere una </a:t>
            </a:r>
            <a:r>
              <a:rPr sz="1200" spc="-5" dirty="0">
                <a:latin typeface="Times New Roman"/>
                <a:cs typeface="Times New Roman"/>
              </a:rPr>
              <a:t>relazione d’insieme,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fratellanza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universale.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7810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(138.4) 12:7.9 </a:t>
            </a:r>
            <a:r>
              <a:rPr sz="1200" spc="-5" dirty="0">
                <a:latin typeface="Times New Roman"/>
                <a:cs typeface="Times New Roman"/>
              </a:rPr>
              <a:t>L’amore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Padre </a:t>
            </a:r>
            <a:r>
              <a:rPr sz="1200" dirty="0">
                <a:latin typeface="Times New Roman"/>
                <a:cs typeface="Times New Roman"/>
              </a:rPr>
              <a:t>individualizza in </a:t>
            </a:r>
            <a:r>
              <a:rPr sz="1200" spc="-5" dirty="0">
                <a:latin typeface="Times New Roman"/>
                <a:cs typeface="Times New Roman"/>
              </a:rPr>
              <a:t>modo assoluto ogni personalità come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unico </a:t>
            </a:r>
            <a:r>
              <a:rPr sz="1200" spc="-5" dirty="0">
                <a:latin typeface="Times New Roman"/>
                <a:cs typeface="Times New Roman"/>
              </a:rPr>
              <a:t>del Padre Universale,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figlio  senza duplicato nell’infinità,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creatura </a:t>
            </a:r>
            <a:r>
              <a:rPr sz="1200" dirty="0">
                <a:latin typeface="Times New Roman"/>
                <a:cs typeface="Times New Roman"/>
              </a:rPr>
              <a:t>dotata di volontà </a:t>
            </a:r>
            <a:r>
              <a:rPr sz="1200" spc="-5" dirty="0">
                <a:latin typeface="Times New Roman"/>
                <a:cs typeface="Times New Roman"/>
              </a:rPr>
              <a:t>insostituibile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tutta l’eternità. L’amore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Padre glorifica ogni figlio  </a:t>
            </a:r>
            <a:r>
              <a:rPr sz="1200" dirty="0">
                <a:latin typeface="Times New Roman"/>
                <a:cs typeface="Times New Roman"/>
              </a:rPr>
              <a:t>di Dio, </a:t>
            </a:r>
            <a:r>
              <a:rPr sz="1200" spc="-5" dirty="0">
                <a:latin typeface="Times New Roman"/>
                <a:cs typeface="Times New Roman"/>
              </a:rPr>
              <a:t>illuminando ogni membro della famiglia celeste, delineando </a:t>
            </a:r>
            <a:r>
              <a:rPr sz="1200" dirty="0">
                <a:latin typeface="Times New Roman"/>
                <a:cs typeface="Times New Roman"/>
              </a:rPr>
              <a:t>chiaramente la </a:t>
            </a:r>
            <a:r>
              <a:rPr sz="1200" spc="-5" dirty="0">
                <a:latin typeface="Times New Roman"/>
                <a:cs typeface="Times New Roman"/>
              </a:rPr>
              <a:t>natura </a:t>
            </a:r>
            <a:r>
              <a:rPr sz="1200" dirty="0">
                <a:latin typeface="Times New Roman"/>
                <a:cs typeface="Times New Roman"/>
              </a:rPr>
              <a:t>unica di </a:t>
            </a:r>
            <a:r>
              <a:rPr sz="1200" spc="-5" dirty="0">
                <a:latin typeface="Times New Roman"/>
                <a:cs typeface="Times New Roman"/>
              </a:rPr>
              <a:t>ogni </a:t>
            </a:r>
            <a:r>
              <a:rPr sz="1200" dirty="0">
                <a:latin typeface="Times New Roman"/>
                <a:cs typeface="Times New Roman"/>
              </a:rPr>
              <a:t>essere </a:t>
            </a:r>
            <a:r>
              <a:rPr sz="1200" spc="-5" dirty="0">
                <a:latin typeface="Times New Roman"/>
                <a:cs typeface="Times New Roman"/>
              </a:rPr>
              <a:t>personale </a:t>
            </a:r>
            <a:r>
              <a:rPr sz="1200" dirty="0">
                <a:latin typeface="Times New Roman"/>
                <a:cs typeface="Times New Roman"/>
              </a:rPr>
              <a:t>rispetto </a:t>
            </a:r>
            <a:r>
              <a:rPr sz="1200" spc="-5" dirty="0">
                <a:latin typeface="Times New Roman"/>
                <a:cs typeface="Times New Roman"/>
              </a:rPr>
              <a:t>ai  livelli impersonali </a:t>
            </a:r>
            <a:r>
              <a:rPr sz="1200" dirty="0">
                <a:latin typeface="Times New Roman"/>
                <a:cs typeface="Times New Roman"/>
              </a:rPr>
              <a:t>che sono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fuori del </a:t>
            </a:r>
            <a:r>
              <a:rPr sz="1200" dirty="0">
                <a:latin typeface="Times New Roman"/>
                <a:cs typeface="Times New Roman"/>
              </a:rPr>
              <a:t>circuito </a:t>
            </a:r>
            <a:r>
              <a:rPr sz="1200" spc="-5" dirty="0">
                <a:latin typeface="Times New Roman"/>
                <a:cs typeface="Times New Roman"/>
              </a:rPr>
              <a:t>fraterno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Padre </a:t>
            </a:r>
            <a:r>
              <a:rPr sz="1200" dirty="0">
                <a:latin typeface="Times New Roman"/>
                <a:cs typeface="Times New Roman"/>
              </a:rPr>
              <a:t>di tutti. </a:t>
            </a:r>
            <a:r>
              <a:rPr sz="1200" spc="-5" dirty="0">
                <a:latin typeface="Times New Roman"/>
                <a:cs typeface="Times New Roman"/>
              </a:rPr>
              <a:t>L’amore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descrive in </a:t>
            </a:r>
            <a:r>
              <a:rPr sz="1200" spc="-5" dirty="0">
                <a:latin typeface="Times New Roman"/>
                <a:cs typeface="Times New Roman"/>
              </a:rPr>
              <a:t>maniera sorprendente </a:t>
            </a:r>
            <a:r>
              <a:rPr sz="1200" dirty="0">
                <a:latin typeface="Times New Roman"/>
                <a:cs typeface="Times New Roman"/>
              </a:rPr>
              <a:t>il  </a:t>
            </a:r>
            <a:r>
              <a:rPr sz="1200" spc="-5" dirty="0">
                <a:latin typeface="Times New Roman"/>
                <a:cs typeface="Times New Roman"/>
              </a:rPr>
              <a:t>valore trascendente </a:t>
            </a:r>
            <a:r>
              <a:rPr sz="1200" dirty="0">
                <a:latin typeface="Times New Roman"/>
                <a:cs typeface="Times New Roman"/>
              </a:rPr>
              <a:t>di ogni </a:t>
            </a:r>
            <a:r>
              <a:rPr sz="1200" spc="-5" dirty="0">
                <a:latin typeface="Times New Roman"/>
                <a:cs typeface="Times New Roman"/>
              </a:rPr>
              <a:t>creatura </a:t>
            </a:r>
            <a:r>
              <a:rPr sz="1200" dirty="0">
                <a:latin typeface="Times New Roman"/>
                <a:cs typeface="Times New Roman"/>
              </a:rPr>
              <a:t>dotata di volontà e </a:t>
            </a:r>
            <a:r>
              <a:rPr sz="1200" spc="-5" dirty="0">
                <a:latin typeface="Times New Roman"/>
                <a:cs typeface="Times New Roman"/>
              </a:rPr>
              <a:t>rivela infallibilmente l’alto valore che </a:t>
            </a:r>
            <a:r>
              <a:rPr sz="1200" dirty="0">
                <a:latin typeface="Times New Roman"/>
                <a:cs typeface="Times New Roman"/>
              </a:rPr>
              <a:t>il Padre </a:t>
            </a:r>
            <a:r>
              <a:rPr sz="1200" spc="-5" dirty="0">
                <a:latin typeface="Times New Roman"/>
                <a:cs typeface="Times New Roman"/>
              </a:rPr>
              <a:t>Universale </a:t>
            </a:r>
            <a:r>
              <a:rPr sz="1200" dirty="0">
                <a:latin typeface="Times New Roman"/>
                <a:cs typeface="Times New Roman"/>
              </a:rPr>
              <a:t>attribuisce a  </a:t>
            </a:r>
            <a:r>
              <a:rPr sz="1200" spc="-5" dirty="0">
                <a:latin typeface="Times New Roman"/>
                <a:cs typeface="Times New Roman"/>
              </a:rPr>
              <a:t>ciascuno dei </a:t>
            </a:r>
            <a:r>
              <a:rPr sz="1200" dirty="0">
                <a:latin typeface="Times New Roman"/>
                <a:cs typeface="Times New Roman"/>
              </a:rPr>
              <a:t>suoi </a:t>
            </a:r>
            <a:r>
              <a:rPr sz="1200" spc="-5" dirty="0">
                <a:latin typeface="Times New Roman"/>
                <a:cs typeface="Times New Roman"/>
              </a:rPr>
              <a:t>figli, dalla </a:t>
            </a:r>
            <a:r>
              <a:rPr sz="1200" dirty="0">
                <a:latin typeface="Times New Roman"/>
                <a:cs typeface="Times New Roman"/>
              </a:rPr>
              <a:t>personalità </a:t>
            </a:r>
            <a:r>
              <a:rPr sz="1200" spc="-5" dirty="0">
                <a:latin typeface="Times New Roman"/>
                <a:cs typeface="Times New Roman"/>
              </a:rPr>
              <a:t>creatrice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elevata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status </a:t>
            </a:r>
            <a:r>
              <a:rPr sz="1200" dirty="0">
                <a:latin typeface="Times New Roman"/>
                <a:cs typeface="Times New Roman"/>
              </a:rPr>
              <a:t>paradisiaco fino </a:t>
            </a:r>
            <a:r>
              <a:rPr sz="1200" spc="-5" dirty="0">
                <a:latin typeface="Times New Roman"/>
                <a:cs typeface="Times New Roman"/>
              </a:rPr>
              <a:t>alla </a:t>
            </a:r>
            <a:r>
              <a:rPr sz="1200" dirty="0">
                <a:latin typeface="Times New Roman"/>
                <a:cs typeface="Times New Roman"/>
              </a:rPr>
              <a:t>personalità più umile </a:t>
            </a:r>
            <a:r>
              <a:rPr sz="1200" spc="-5" dirty="0">
                <a:latin typeface="Times New Roman"/>
                <a:cs typeface="Times New Roman"/>
              </a:rPr>
              <a:t>avente dignità  </a:t>
            </a:r>
            <a:r>
              <a:rPr sz="1200" dirty="0">
                <a:latin typeface="Times New Roman"/>
                <a:cs typeface="Times New Roman"/>
              </a:rPr>
              <a:t>volitiva tra le tribù </a:t>
            </a:r>
            <a:r>
              <a:rPr sz="1200" spc="-5" dirty="0">
                <a:latin typeface="Times New Roman"/>
                <a:cs typeface="Times New Roman"/>
              </a:rPr>
              <a:t>selvagge </a:t>
            </a:r>
            <a:r>
              <a:rPr sz="1200" dirty="0">
                <a:latin typeface="Times New Roman"/>
                <a:cs typeface="Times New Roman"/>
              </a:rPr>
              <a:t>di uomini </a:t>
            </a:r>
            <a:r>
              <a:rPr sz="1200" spc="-5" dirty="0">
                <a:latin typeface="Times New Roman"/>
                <a:cs typeface="Times New Roman"/>
              </a:rPr>
              <a:t>agli albori della specie </a:t>
            </a:r>
            <a:r>
              <a:rPr sz="1200" dirty="0">
                <a:latin typeface="Times New Roman"/>
                <a:cs typeface="Times New Roman"/>
              </a:rPr>
              <a:t>umana </a:t>
            </a:r>
            <a:r>
              <a:rPr sz="1200" spc="-5" dirty="0">
                <a:latin typeface="Times New Roman"/>
                <a:cs typeface="Times New Roman"/>
              </a:rPr>
              <a:t>su </a:t>
            </a:r>
            <a:r>
              <a:rPr sz="1200" dirty="0">
                <a:latin typeface="Times New Roman"/>
                <a:cs typeface="Times New Roman"/>
              </a:rPr>
              <a:t>un mondo </a:t>
            </a:r>
            <a:r>
              <a:rPr sz="1200" spc="-5" dirty="0">
                <a:latin typeface="Times New Roman"/>
                <a:cs typeface="Times New Roman"/>
              </a:rPr>
              <a:t>evoluzionario </a:t>
            </a:r>
            <a:r>
              <a:rPr sz="1200" dirty="0">
                <a:latin typeface="Times New Roman"/>
                <a:cs typeface="Times New Roman"/>
              </a:rPr>
              <a:t>del tempo e </a:t>
            </a:r>
            <a:r>
              <a:rPr sz="1200" spc="-5" dirty="0">
                <a:latin typeface="Times New Roman"/>
                <a:cs typeface="Times New Roman"/>
              </a:rPr>
              <a:t>dello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spazio.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44450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(138.5) 12:7.10 </a:t>
            </a:r>
            <a:r>
              <a:rPr sz="1200" spc="-5" dirty="0">
                <a:latin typeface="Times New Roman"/>
                <a:cs typeface="Times New Roman"/>
              </a:rPr>
              <a:t>Questo stesso amore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per </a:t>
            </a:r>
            <a:r>
              <a:rPr sz="1200" dirty="0">
                <a:latin typeface="Times New Roman"/>
                <a:cs typeface="Times New Roman"/>
              </a:rPr>
              <a:t>l’individuo </a:t>
            </a:r>
            <a:r>
              <a:rPr sz="1200" spc="-5" dirty="0">
                <a:latin typeface="Times New Roman"/>
                <a:cs typeface="Times New Roman"/>
              </a:rPr>
              <a:t>porta all’esistenza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famiglia </a:t>
            </a:r>
            <a:r>
              <a:rPr sz="1200" dirty="0">
                <a:latin typeface="Times New Roman"/>
                <a:cs typeface="Times New Roman"/>
              </a:rPr>
              <a:t>divina di tutti gl’individui, la </a:t>
            </a:r>
            <a:r>
              <a:rPr sz="1200" spc="-5" dirty="0">
                <a:latin typeface="Times New Roman"/>
                <a:cs typeface="Times New Roman"/>
              </a:rPr>
              <a:t>fratellanza  universale dei figli del </a:t>
            </a:r>
            <a:r>
              <a:rPr sz="1200" dirty="0">
                <a:latin typeface="Times New Roman"/>
                <a:cs typeface="Times New Roman"/>
              </a:rPr>
              <a:t>Padre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Paradiso dotati di </a:t>
            </a:r>
            <a:r>
              <a:rPr sz="1200" spc="-5" dirty="0">
                <a:latin typeface="Times New Roman"/>
                <a:cs typeface="Times New Roman"/>
              </a:rPr>
              <a:t>libero arbitrio.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questa fratellanza, essendo universale, </a:t>
            </a:r>
            <a:r>
              <a:rPr sz="1200" dirty="0">
                <a:latin typeface="Times New Roman"/>
                <a:cs typeface="Times New Roman"/>
              </a:rPr>
              <a:t>è una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relazione</a:t>
            </a:r>
            <a:endParaRPr sz="1200">
              <a:latin typeface="Times New Roman"/>
              <a:cs typeface="Times New Roman"/>
            </a:endParaRPr>
          </a:p>
          <a:p>
            <a:pPr marL="88900" marR="290195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dell’insieme.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fratellanza,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universale, </a:t>
            </a:r>
            <a:r>
              <a:rPr sz="1200" dirty="0">
                <a:latin typeface="Times New Roman"/>
                <a:cs typeface="Times New Roman"/>
              </a:rPr>
              <a:t>rivela non le </a:t>
            </a:r>
            <a:r>
              <a:rPr sz="1200" spc="-5" dirty="0">
                <a:latin typeface="Times New Roman"/>
                <a:cs typeface="Times New Roman"/>
              </a:rPr>
              <a:t>relazioni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i="1" dirty="0">
                <a:latin typeface="Times New Roman"/>
                <a:cs typeface="Times New Roman"/>
              </a:rPr>
              <a:t>ciascuno </a:t>
            </a:r>
            <a:r>
              <a:rPr sz="1200" dirty="0">
                <a:latin typeface="Times New Roman"/>
                <a:cs typeface="Times New Roman"/>
              </a:rPr>
              <a:t>ma le </a:t>
            </a:r>
            <a:r>
              <a:rPr sz="1200" spc="-5" dirty="0">
                <a:latin typeface="Times New Roman"/>
                <a:cs typeface="Times New Roman"/>
              </a:rPr>
              <a:t>relazioni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i="1" dirty="0">
                <a:latin typeface="Times New Roman"/>
                <a:cs typeface="Times New Roman"/>
              </a:rPr>
              <a:t>tutti.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fratellanza </a:t>
            </a:r>
            <a:r>
              <a:rPr sz="1200" dirty="0">
                <a:latin typeface="Times New Roman"/>
                <a:cs typeface="Times New Roman"/>
              </a:rPr>
              <a:t>è una  </a:t>
            </a:r>
            <a:r>
              <a:rPr sz="1200" spc="-5" dirty="0">
                <a:latin typeface="Times New Roman"/>
                <a:cs typeface="Times New Roman"/>
              </a:rPr>
              <a:t>realtà dell’insieme </a:t>
            </a:r>
            <a:r>
              <a:rPr sz="1200" dirty="0">
                <a:latin typeface="Times New Roman"/>
                <a:cs typeface="Times New Roman"/>
              </a:rPr>
              <a:t>e perciò </a:t>
            </a:r>
            <a:r>
              <a:rPr sz="1200" spc="-5" dirty="0">
                <a:latin typeface="Times New Roman"/>
                <a:cs typeface="Times New Roman"/>
              </a:rPr>
              <a:t>rivela qualità del </a:t>
            </a:r>
            <a:r>
              <a:rPr sz="1200" dirty="0">
                <a:latin typeface="Times New Roman"/>
                <a:cs typeface="Times New Roman"/>
              </a:rPr>
              <a:t>tutto in </a:t>
            </a:r>
            <a:r>
              <a:rPr sz="1200" spc="-5" dirty="0">
                <a:latin typeface="Times New Roman"/>
                <a:cs typeface="Times New Roman"/>
              </a:rPr>
              <a:t>contrapposizione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qualità della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parte.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214629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(138.6) 12:7.11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fratellanza costituisce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fatto </a:t>
            </a:r>
            <a:r>
              <a:rPr sz="1200" dirty="0">
                <a:latin typeface="Times New Roman"/>
                <a:cs typeface="Times New Roman"/>
              </a:rPr>
              <a:t>di relazioni tra tutte le </a:t>
            </a:r>
            <a:r>
              <a:rPr sz="1200" spc="-5" dirty="0">
                <a:latin typeface="Times New Roman"/>
                <a:cs typeface="Times New Roman"/>
              </a:rPr>
              <a:t>personalità dell’esistenza universale. Nessuna </a:t>
            </a:r>
            <a:r>
              <a:rPr sz="1200" dirty="0">
                <a:latin typeface="Times New Roman"/>
                <a:cs typeface="Times New Roman"/>
              </a:rPr>
              <a:t>persona può  </a:t>
            </a:r>
            <a:r>
              <a:rPr sz="1200" spc="-5" dirty="0">
                <a:latin typeface="Times New Roman"/>
                <a:cs typeface="Times New Roman"/>
              </a:rPr>
              <a:t>sfuggire ai benefici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agli svantaggi che </a:t>
            </a:r>
            <a:r>
              <a:rPr sz="1200" dirty="0">
                <a:latin typeface="Times New Roman"/>
                <a:cs typeface="Times New Roman"/>
              </a:rPr>
              <a:t>possono derivare </a:t>
            </a:r>
            <a:r>
              <a:rPr sz="1200" spc="-5" dirty="0">
                <a:latin typeface="Times New Roman"/>
                <a:cs typeface="Times New Roman"/>
              </a:rPr>
              <a:t>come risultato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relazioni con altre </a:t>
            </a:r>
            <a:r>
              <a:rPr sz="1200" dirty="0">
                <a:latin typeface="Times New Roman"/>
                <a:cs typeface="Times New Roman"/>
              </a:rPr>
              <a:t>persone.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parte trae vantaggio  </a:t>
            </a:r>
            <a:r>
              <a:rPr sz="1200" spc="-5" dirty="0">
                <a:latin typeface="Times New Roman"/>
                <a:cs typeface="Times New Roman"/>
              </a:rPr>
              <a:t>oppure danno </a:t>
            </a:r>
            <a:r>
              <a:rPr sz="1200" dirty="0">
                <a:latin typeface="Times New Roman"/>
                <a:cs typeface="Times New Roman"/>
              </a:rPr>
              <a:t>in proporzione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tutto. </a:t>
            </a:r>
            <a:r>
              <a:rPr sz="1200" spc="-15" dirty="0">
                <a:latin typeface="Times New Roman"/>
                <a:cs typeface="Times New Roman"/>
              </a:rPr>
              <a:t>Lo </a:t>
            </a:r>
            <a:r>
              <a:rPr sz="1200" dirty="0">
                <a:latin typeface="Times New Roman"/>
                <a:cs typeface="Times New Roman"/>
              </a:rPr>
              <a:t>sforzo positivo di </a:t>
            </a:r>
            <a:r>
              <a:rPr sz="1200" spc="-5" dirty="0">
                <a:latin typeface="Times New Roman"/>
                <a:cs typeface="Times New Roman"/>
              </a:rPr>
              <a:t>ogni </a:t>
            </a:r>
            <a:r>
              <a:rPr sz="1200" dirty="0">
                <a:latin typeface="Times New Roman"/>
                <a:cs typeface="Times New Roman"/>
              </a:rPr>
              <a:t>uomo </a:t>
            </a:r>
            <a:r>
              <a:rPr sz="1200" spc="-5" dirty="0">
                <a:latin typeface="Times New Roman"/>
                <a:cs typeface="Times New Roman"/>
              </a:rPr>
              <a:t>giova </a:t>
            </a:r>
            <a:r>
              <a:rPr sz="1200" dirty="0">
                <a:latin typeface="Times New Roman"/>
                <a:cs typeface="Times New Roman"/>
              </a:rPr>
              <a:t>a tutti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uomini; </a:t>
            </a:r>
            <a:r>
              <a:rPr sz="1200" spc="-5" dirty="0">
                <a:latin typeface="Times New Roman"/>
                <a:cs typeface="Times New Roman"/>
              </a:rPr>
              <a:t>l’errore </a:t>
            </a:r>
            <a:r>
              <a:rPr sz="1200" dirty="0">
                <a:latin typeface="Times New Roman"/>
                <a:cs typeface="Times New Roman"/>
              </a:rPr>
              <a:t>o il male di </a:t>
            </a:r>
            <a:r>
              <a:rPr sz="1200" spc="-5" dirty="0">
                <a:latin typeface="Times New Roman"/>
                <a:cs typeface="Times New Roman"/>
              </a:rPr>
              <a:t>ciascun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uomo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24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243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206105" cy="38963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9398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accresce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sofferenza </a:t>
            </a:r>
            <a:r>
              <a:rPr sz="1200" dirty="0">
                <a:latin typeface="Times New Roman"/>
                <a:cs typeface="Times New Roman"/>
              </a:rPr>
              <a:t>di tutti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uomini. Come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muove la </a:t>
            </a:r>
            <a:r>
              <a:rPr sz="1200" spc="-5" dirty="0">
                <a:latin typeface="Times New Roman"/>
                <a:cs typeface="Times New Roman"/>
              </a:rPr>
              <a:t>parte, così si </a:t>
            </a:r>
            <a:r>
              <a:rPr sz="1200" dirty="0">
                <a:latin typeface="Times New Roman"/>
                <a:cs typeface="Times New Roman"/>
              </a:rPr>
              <a:t>muove il tutto. Come </a:t>
            </a:r>
            <a:r>
              <a:rPr sz="1200" spc="-5" dirty="0">
                <a:latin typeface="Times New Roman"/>
                <a:cs typeface="Times New Roman"/>
              </a:rPr>
              <a:t>progredisce </a:t>
            </a:r>
            <a:r>
              <a:rPr sz="1200" dirty="0">
                <a:latin typeface="Times New Roman"/>
                <a:cs typeface="Times New Roman"/>
              </a:rPr>
              <a:t>il tutto, così progredisce  la </a:t>
            </a:r>
            <a:r>
              <a:rPr sz="1200" spc="-5" dirty="0">
                <a:latin typeface="Times New Roman"/>
                <a:cs typeface="Times New Roman"/>
              </a:rPr>
              <a:t>parte. </a:t>
            </a:r>
            <a:r>
              <a:rPr sz="1200" spc="-1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velocità </a:t>
            </a:r>
            <a:r>
              <a:rPr sz="1200" dirty="0">
                <a:latin typeface="Times New Roman"/>
                <a:cs typeface="Times New Roman"/>
              </a:rPr>
              <a:t>relative della </a:t>
            </a:r>
            <a:r>
              <a:rPr sz="1200" spc="-5" dirty="0">
                <a:latin typeface="Times New Roman"/>
                <a:cs typeface="Times New Roman"/>
              </a:rPr>
              <a:t>parte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tutto </a:t>
            </a:r>
            <a:r>
              <a:rPr sz="1200" spc="-5" dirty="0">
                <a:latin typeface="Times New Roman"/>
                <a:cs typeface="Times New Roman"/>
              </a:rPr>
              <a:t>determinano se </a:t>
            </a:r>
            <a:r>
              <a:rPr sz="1200" dirty="0">
                <a:latin typeface="Times New Roman"/>
                <a:cs typeface="Times New Roman"/>
              </a:rPr>
              <a:t>la parte è </a:t>
            </a:r>
            <a:r>
              <a:rPr sz="1200" spc="-5" dirty="0">
                <a:latin typeface="Times New Roman"/>
                <a:cs typeface="Times New Roman"/>
              </a:rPr>
              <a:t>ritardata dall’inerzia del </a:t>
            </a:r>
            <a:r>
              <a:rPr sz="1200" dirty="0">
                <a:latin typeface="Times New Roman"/>
                <a:cs typeface="Times New Roman"/>
              </a:rPr>
              <a:t>tutto o se è </a:t>
            </a:r>
            <a:r>
              <a:rPr sz="1200" spc="-5" dirty="0">
                <a:latin typeface="Times New Roman"/>
                <a:cs typeface="Times New Roman"/>
              </a:rPr>
              <a:t>spinta </a:t>
            </a:r>
            <a:r>
              <a:rPr sz="1200" dirty="0">
                <a:latin typeface="Times New Roman"/>
                <a:cs typeface="Times New Roman"/>
              </a:rPr>
              <a:t>in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avanti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dall’impulso della fratellanza cosmica.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685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(139.1) 12:7.12 </a:t>
            </a:r>
            <a:r>
              <a:rPr sz="1200" dirty="0">
                <a:latin typeface="Times New Roman"/>
                <a:cs typeface="Times New Roman"/>
              </a:rPr>
              <a:t>È un </a:t>
            </a:r>
            <a:r>
              <a:rPr sz="1200" spc="-5" dirty="0">
                <a:latin typeface="Times New Roman"/>
                <a:cs typeface="Times New Roman"/>
              </a:rPr>
              <a:t>mistero che Dio sia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essere autocosciente altamente personale con </a:t>
            </a:r>
            <a:r>
              <a:rPr sz="1200" dirty="0">
                <a:latin typeface="Times New Roman"/>
                <a:cs typeface="Times New Roman"/>
              </a:rPr>
              <a:t>una sede residenziale e </a:t>
            </a:r>
            <a:r>
              <a:rPr sz="1200" spc="-5" dirty="0">
                <a:latin typeface="Times New Roman"/>
                <a:cs typeface="Times New Roman"/>
              </a:rPr>
              <a:t>che allo stesso tempo  sia personalmente </a:t>
            </a:r>
            <a:r>
              <a:rPr sz="1200" dirty="0">
                <a:latin typeface="Times New Roman"/>
                <a:cs typeface="Times New Roman"/>
              </a:rPr>
              <a:t>presente in un </a:t>
            </a:r>
            <a:r>
              <a:rPr sz="1200" spc="-5" dirty="0">
                <a:latin typeface="Times New Roman"/>
                <a:cs typeface="Times New Roman"/>
              </a:rPr>
              <a:t>così </a:t>
            </a:r>
            <a:r>
              <a:rPr sz="1200" dirty="0">
                <a:latin typeface="Times New Roman"/>
                <a:cs typeface="Times New Roman"/>
              </a:rPr>
              <a:t>vasto Universo e </a:t>
            </a:r>
            <a:r>
              <a:rPr sz="1200" spc="-5" dirty="0">
                <a:latin typeface="Times New Roman"/>
                <a:cs typeface="Times New Roman"/>
              </a:rPr>
              <a:t>personalmente </a:t>
            </a:r>
            <a:r>
              <a:rPr sz="1200" dirty="0">
                <a:latin typeface="Times New Roman"/>
                <a:cs typeface="Times New Roman"/>
              </a:rPr>
              <a:t>in contatto con un </a:t>
            </a:r>
            <a:r>
              <a:rPr sz="1200" spc="-5" dirty="0">
                <a:latin typeface="Times New Roman"/>
                <a:cs typeface="Times New Roman"/>
              </a:rPr>
              <a:t>numero pressoché </a:t>
            </a:r>
            <a:r>
              <a:rPr sz="1200" dirty="0">
                <a:latin typeface="Times New Roman"/>
                <a:cs typeface="Times New Roman"/>
              </a:rPr>
              <a:t>infinito di </a:t>
            </a:r>
            <a:r>
              <a:rPr sz="1200" spc="-5" dirty="0">
                <a:latin typeface="Times New Roman"/>
                <a:cs typeface="Times New Roman"/>
              </a:rPr>
              <a:t>esseri.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fatto  </a:t>
            </a:r>
            <a:r>
              <a:rPr sz="1200" spc="-5" dirty="0">
                <a:latin typeface="Times New Roman"/>
                <a:cs typeface="Times New Roman"/>
              </a:rPr>
              <a:t>che questo </a:t>
            </a:r>
            <a:r>
              <a:rPr sz="1200" dirty="0">
                <a:latin typeface="Times New Roman"/>
                <a:cs typeface="Times New Roman"/>
              </a:rPr>
              <a:t>fenomeno </a:t>
            </a:r>
            <a:r>
              <a:rPr sz="1200" spc="-5" dirty="0">
                <a:latin typeface="Times New Roman"/>
                <a:cs typeface="Times New Roman"/>
              </a:rPr>
              <a:t>sia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mistero al </a:t>
            </a:r>
            <a:r>
              <a:rPr sz="1200" dirty="0">
                <a:latin typeface="Times New Roman"/>
                <a:cs typeface="Times New Roman"/>
              </a:rPr>
              <a:t>di là </a:t>
            </a:r>
            <a:r>
              <a:rPr sz="1200" spc="-5" dirty="0">
                <a:latin typeface="Times New Roman"/>
                <a:cs typeface="Times New Roman"/>
              </a:rPr>
              <a:t>della comprensione </a:t>
            </a:r>
            <a:r>
              <a:rPr sz="1200" dirty="0">
                <a:latin typeface="Times New Roman"/>
                <a:cs typeface="Times New Roman"/>
              </a:rPr>
              <a:t>umana non </a:t>
            </a:r>
            <a:r>
              <a:rPr sz="1200" spc="-5" dirty="0">
                <a:latin typeface="Times New Roman"/>
                <a:cs typeface="Times New Roman"/>
              </a:rPr>
              <a:t>dovrebbe minimamente </a:t>
            </a:r>
            <a:r>
              <a:rPr sz="1200" dirty="0">
                <a:latin typeface="Times New Roman"/>
                <a:cs typeface="Times New Roman"/>
              </a:rPr>
              <a:t>diminuire la vostra </a:t>
            </a:r>
            <a:r>
              <a:rPr sz="1200" spc="-5" dirty="0">
                <a:latin typeface="Times New Roman"/>
                <a:cs typeface="Times New Roman"/>
              </a:rPr>
              <a:t>fede. </a:t>
            </a:r>
            <a:r>
              <a:rPr sz="1200" dirty="0">
                <a:latin typeface="Times New Roman"/>
                <a:cs typeface="Times New Roman"/>
              </a:rPr>
              <a:t>Non  </a:t>
            </a:r>
            <a:r>
              <a:rPr sz="1200" spc="-5" dirty="0">
                <a:latin typeface="Times New Roman"/>
                <a:cs typeface="Times New Roman"/>
              </a:rPr>
              <a:t>consentite che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vastità dell’infinità, l’immensità dell’eternità, </a:t>
            </a:r>
            <a:r>
              <a:rPr sz="1200" dirty="0">
                <a:latin typeface="Times New Roman"/>
                <a:cs typeface="Times New Roman"/>
              </a:rPr>
              <a:t>la magnificenza e la </a:t>
            </a:r>
            <a:r>
              <a:rPr sz="1200" spc="-5" dirty="0">
                <a:latin typeface="Times New Roman"/>
                <a:cs typeface="Times New Roman"/>
              </a:rPr>
              <a:t>gloria dell’incomparabile carattere </a:t>
            </a:r>
            <a:r>
              <a:rPr sz="1200" dirty="0">
                <a:latin typeface="Times New Roman"/>
                <a:cs typeface="Times New Roman"/>
              </a:rPr>
              <a:t>di Dio vi  </a:t>
            </a:r>
            <a:r>
              <a:rPr sz="1200" spc="-5" dirty="0">
                <a:latin typeface="Times New Roman"/>
                <a:cs typeface="Times New Roman"/>
              </a:rPr>
              <a:t>atterriscano, </a:t>
            </a:r>
            <a:r>
              <a:rPr sz="1200" dirty="0">
                <a:latin typeface="Times New Roman"/>
                <a:cs typeface="Times New Roman"/>
              </a:rPr>
              <a:t>vi </a:t>
            </a:r>
            <a:r>
              <a:rPr sz="1200" spc="-5" dirty="0">
                <a:latin typeface="Times New Roman"/>
                <a:cs typeface="Times New Roman"/>
              </a:rPr>
              <a:t>facciano vacillare </a:t>
            </a:r>
            <a:r>
              <a:rPr sz="1200" dirty="0">
                <a:latin typeface="Times New Roman"/>
                <a:cs typeface="Times New Roman"/>
              </a:rPr>
              <a:t>o vi </a:t>
            </a:r>
            <a:r>
              <a:rPr sz="1200" spc="-5" dirty="0">
                <a:latin typeface="Times New Roman"/>
                <a:cs typeface="Times New Roman"/>
              </a:rPr>
              <a:t>scoraggino; perché </a:t>
            </a:r>
            <a:r>
              <a:rPr sz="1200" dirty="0">
                <a:latin typeface="Times New Roman"/>
                <a:cs typeface="Times New Roman"/>
              </a:rPr>
              <a:t>il Padre non è molto </a:t>
            </a:r>
            <a:r>
              <a:rPr sz="1200" spc="-5" dirty="0">
                <a:latin typeface="Times New Roman"/>
                <a:cs typeface="Times New Roman"/>
              </a:rPr>
              <a:t>lontano </a:t>
            </a:r>
            <a:r>
              <a:rPr sz="1200" dirty="0">
                <a:latin typeface="Times New Roman"/>
                <a:cs typeface="Times New Roman"/>
              </a:rPr>
              <a:t>da nessuno di voi; </a:t>
            </a:r>
            <a:r>
              <a:rPr sz="1200" spc="-5" dirty="0">
                <a:latin typeface="Times New Roman"/>
                <a:cs typeface="Times New Roman"/>
              </a:rPr>
              <a:t>egli dimora </a:t>
            </a:r>
            <a:r>
              <a:rPr sz="1200" dirty="0">
                <a:latin typeface="Times New Roman"/>
                <a:cs typeface="Times New Roman"/>
              </a:rPr>
              <a:t>in voi, ed in  lui noi tutti </a:t>
            </a:r>
            <a:r>
              <a:rPr sz="1200" spc="-5" dirty="0">
                <a:latin typeface="Times New Roman"/>
                <a:cs typeface="Times New Roman"/>
              </a:rPr>
              <a:t>letteralmente ci </a:t>
            </a:r>
            <a:r>
              <a:rPr sz="1200" dirty="0">
                <a:latin typeface="Times New Roman"/>
                <a:cs typeface="Times New Roman"/>
              </a:rPr>
              <a:t>muoviamo, </a:t>
            </a:r>
            <a:r>
              <a:rPr sz="1200" spc="-5" dirty="0">
                <a:latin typeface="Times New Roman"/>
                <a:cs typeface="Times New Roman"/>
              </a:rPr>
              <a:t>effettivamente </a:t>
            </a:r>
            <a:r>
              <a:rPr sz="1200" dirty="0">
                <a:latin typeface="Times New Roman"/>
                <a:cs typeface="Times New Roman"/>
              </a:rPr>
              <a:t>viviamo e veramente </a:t>
            </a:r>
            <a:r>
              <a:rPr sz="1200" spc="-5" dirty="0">
                <a:latin typeface="Times New Roman"/>
                <a:cs typeface="Times New Roman"/>
              </a:rPr>
              <a:t>abbiamo </a:t>
            </a:r>
            <a:r>
              <a:rPr sz="1200" dirty="0">
                <a:latin typeface="Times New Roman"/>
                <a:cs typeface="Times New Roman"/>
              </a:rPr>
              <a:t>il nostro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essere.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50">
              <a:latin typeface="Times New Roman"/>
              <a:cs typeface="Times New Roman"/>
            </a:endParaRPr>
          </a:p>
          <a:p>
            <a:pPr marL="76200" marR="62230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(139.2) 12:7.13 </a:t>
            </a:r>
            <a:r>
              <a:rPr sz="1200" spc="-5" dirty="0">
                <a:latin typeface="Times New Roman"/>
                <a:cs typeface="Times New Roman"/>
              </a:rPr>
              <a:t>Sebbene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Padre del </a:t>
            </a:r>
            <a:r>
              <a:rPr sz="1200" dirty="0">
                <a:latin typeface="Times New Roman"/>
                <a:cs typeface="Times New Roman"/>
              </a:rPr>
              <a:t>Paradiso funzioni </a:t>
            </a:r>
            <a:r>
              <a:rPr sz="1200" spc="-5" dirty="0">
                <a:latin typeface="Times New Roman"/>
                <a:cs typeface="Times New Roman"/>
              </a:rPr>
              <a:t>tramite </a:t>
            </a:r>
            <a:r>
              <a:rPr sz="1200" dirty="0">
                <a:latin typeface="Times New Roman"/>
                <a:cs typeface="Times New Roman"/>
              </a:rPr>
              <a:t>i suoi </a:t>
            </a:r>
            <a:r>
              <a:rPr sz="1200" spc="-5" dirty="0">
                <a:latin typeface="Times New Roman"/>
                <a:cs typeface="Times New Roman"/>
              </a:rPr>
              <a:t>creatori </a:t>
            </a:r>
            <a:r>
              <a:rPr sz="1200" dirty="0">
                <a:latin typeface="Times New Roman"/>
                <a:cs typeface="Times New Roman"/>
              </a:rPr>
              <a:t>divini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 suoi </a:t>
            </a:r>
            <a:r>
              <a:rPr sz="1200" spc="-5" dirty="0">
                <a:latin typeface="Times New Roman"/>
                <a:cs typeface="Times New Roman"/>
              </a:rPr>
              <a:t>figli creature, si compiace anche </a:t>
            </a:r>
            <a:r>
              <a:rPr sz="1200" dirty="0">
                <a:latin typeface="Times New Roman"/>
                <a:cs typeface="Times New Roman"/>
              </a:rPr>
              <a:t>del  </a:t>
            </a:r>
            <a:r>
              <a:rPr sz="1200" spc="-5" dirty="0">
                <a:latin typeface="Times New Roman"/>
                <a:cs typeface="Times New Roman"/>
              </a:rPr>
              <a:t>contatto interiore </a:t>
            </a:r>
            <a:r>
              <a:rPr sz="1200" dirty="0">
                <a:latin typeface="Times New Roman"/>
                <a:cs typeface="Times New Roman"/>
              </a:rPr>
              <a:t>più intimo con voi, un </a:t>
            </a:r>
            <a:r>
              <a:rPr sz="1200" spc="-5" dirty="0">
                <a:latin typeface="Times New Roman"/>
                <a:cs typeface="Times New Roman"/>
              </a:rPr>
              <a:t>contatto </a:t>
            </a:r>
            <a:r>
              <a:rPr sz="1200" dirty="0">
                <a:latin typeface="Times New Roman"/>
                <a:cs typeface="Times New Roman"/>
              </a:rPr>
              <a:t>così sublime e </a:t>
            </a:r>
            <a:r>
              <a:rPr sz="1200" spc="-5" dirty="0">
                <a:latin typeface="Times New Roman"/>
                <a:cs typeface="Times New Roman"/>
              </a:rPr>
              <a:t>così altamente personale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oltrepassare </a:t>
            </a:r>
            <a:r>
              <a:rPr sz="1200" dirty="0">
                <a:latin typeface="Times New Roman"/>
                <a:cs typeface="Times New Roman"/>
              </a:rPr>
              <a:t>anche la mia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comprensione</a:t>
            </a:r>
            <a:endParaRPr sz="1200">
              <a:latin typeface="Times New Roman"/>
              <a:cs typeface="Times New Roman"/>
            </a:endParaRPr>
          </a:p>
          <a:p>
            <a:pPr marL="76200" marR="166370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quella misteriosa </a:t>
            </a:r>
            <a:r>
              <a:rPr sz="1200" dirty="0">
                <a:latin typeface="Times New Roman"/>
                <a:cs typeface="Times New Roman"/>
              </a:rPr>
              <a:t>comunione di un </a:t>
            </a:r>
            <a:r>
              <a:rPr sz="1200" spc="-5" dirty="0">
                <a:latin typeface="Times New Roman"/>
                <a:cs typeface="Times New Roman"/>
              </a:rPr>
              <a:t>frammento del Padre con </a:t>
            </a:r>
            <a:r>
              <a:rPr sz="1200" dirty="0">
                <a:latin typeface="Times New Roman"/>
                <a:cs typeface="Times New Roman"/>
              </a:rPr>
              <a:t>l’anima umana 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mente mortale dove egli </a:t>
            </a:r>
            <a:r>
              <a:rPr sz="1200" spc="-5" dirty="0">
                <a:latin typeface="Times New Roman"/>
                <a:cs typeface="Times New Roman"/>
              </a:rPr>
              <a:t>effettivamente  dimora. Sapendo </a:t>
            </a:r>
            <a:r>
              <a:rPr sz="1200" dirty="0">
                <a:latin typeface="Times New Roman"/>
                <a:cs typeface="Times New Roman"/>
              </a:rPr>
              <a:t>tanto di questi doni di Dio, voi </a:t>
            </a:r>
            <a:r>
              <a:rPr sz="1200" spc="-5" dirty="0">
                <a:latin typeface="Times New Roman"/>
                <a:cs typeface="Times New Roman"/>
              </a:rPr>
              <a:t>sapete </a:t>
            </a:r>
            <a:r>
              <a:rPr sz="1200" dirty="0">
                <a:latin typeface="Times New Roman"/>
                <a:cs typeface="Times New Roman"/>
              </a:rPr>
              <a:t>quindi che il Padre è in intimo </a:t>
            </a:r>
            <a:r>
              <a:rPr sz="1200" spc="-5" dirty="0">
                <a:latin typeface="Times New Roman"/>
                <a:cs typeface="Times New Roman"/>
              </a:rPr>
              <a:t>contatto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solo </a:t>
            </a:r>
            <a:r>
              <a:rPr sz="1200" dirty="0">
                <a:latin typeface="Times New Roman"/>
                <a:cs typeface="Times New Roman"/>
              </a:rPr>
              <a:t>con i suoi associati divini,  ma </a:t>
            </a:r>
            <a:r>
              <a:rPr sz="1200" spc="-5" dirty="0">
                <a:latin typeface="Times New Roman"/>
                <a:cs typeface="Times New Roman"/>
              </a:rPr>
              <a:t>anche con </a:t>
            </a:r>
            <a:r>
              <a:rPr sz="1200" dirty="0">
                <a:latin typeface="Times New Roman"/>
                <a:cs typeface="Times New Roman"/>
              </a:rPr>
              <a:t>i suoi </a:t>
            </a:r>
            <a:r>
              <a:rPr sz="1200" spc="-5" dirty="0">
                <a:latin typeface="Times New Roman"/>
                <a:cs typeface="Times New Roman"/>
              </a:rPr>
              <a:t>figli mortali evoluzionari </a:t>
            </a:r>
            <a:r>
              <a:rPr sz="1200" dirty="0">
                <a:latin typeface="Times New Roman"/>
                <a:cs typeface="Times New Roman"/>
              </a:rPr>
              <a:t>del tempo.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verità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Padre </a:t>
            </a:r>
            <a:r>
              <a:rPr sz="1200" dirty="0">
                <a:latin typeface="Times New Roman"/>
                <a:cs typeface="Times New Roman"/>
              </a:rPr>
              <a:t>dimora in </a:t>
            </a:r>
            <a:r>
              <a:rPr sz="1200" spc="-5" dirty="0">
                <a:latin typeface="Times New Roman"/>
                <a:cs typeface="Times New Roman"/>
              </a:rPr>
              <a:t>Paradiso, </a:t>
            </a:r>
            <a:r>
              <a:rPr sz="1200" dirty="0">
                <a:latin typeface="Times New Roman"/>
                <a:cs typeface="Times New Roman"/>
              </a:rPr>
              <a:t>ma la </a:t>
            </a:r>
            <a:r>
              <a:rPr sz="1200" spc="-5" dirty="0">
                <a:latin typeface="Times New Roman"/>
                <a:cs typeface="Times New Roman"/>
              </a:rPr>
              <a:t>sua presenza </a:t>
            </a:r>
            <a:r>
              <a:rPr sz="1200" dirty="0">
                <a:latin typeface="Times New Roman"/>
                <a:cs typeface="Times New Roman"/>
              </a:rPr>
              <a:t>divina risiede  </a:t>
            </a:r>
            <a:r>
              <a:rPr sz="1200" spc="-5" dirty="0">
                <a:latin typeface="Times New Roman"/>
                <a:cs typeface="Times New Roman"/>
              </a:rPr>
              <a:t>anche </a:t>
            </a:r>
            <a:r>
              <a:rPr sz="1200" dirty="0">
                <a:latin typeface="Times New Roman"/>
                <a:cs typeface="Times New Roman"/>
              </a:rPr>
              <a:t>nella mente </a:t>
            </a:r>
            <a:r>
              <a:rPr sz="1200" spc="-5" dirty="0">
                <a:latin typeface="Times New Roman"/>
                <a:cs typeface="Times New Roman"/>
              </a:rPr>
              <a:t>degli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uomini.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64769">
              <a:lnSpc>
                <a:spcPct val="959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(139.3) 12:7.14 </a:t>
            </a:r>
            <a:r>
              <a:rPr sz="1200" spc="-5" dirty="0">
                <a:latin typeface="Times New Roman"/>
                <a:cs typeface="Times New Roman"/>
              </a:rPr>
              <a:t>Anche se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spirito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stato profuso su </a:t>
            </a:r>
            <a:r>
              <a:rPr sz="1200" dirty="0">
                <a:latin typeface="Times New Roman"/>
                <a:cs typeface="Times New Roman"/>
              </a:rPr>
              <a:t>tutta </a:t>
            </a:r>
            <a:r>
              <a:rPr sz="1200" spc="-5" dirty="0">
                <a:latin typeface="Times New Roman"/>
                <a:cs typeface="Times New Roman"/>
              </a:rPr>
              <a:t>l’umanità, </a:t>
            </a:r>
            <a:r>
              <a:rPr sz="1200" dirty="0">
                <a:latin typeface="Times New Roman"/>
                <a:cs typeface="Times New Roman"/>
              </a:rPr>
              <a:t>anche </a:t>
            </a:r>
            <a:r>
              <a:rPr sz="1200" spc="-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ha dimorato un </a:t>
            </a:r>
            <a:r>
              <a:rPr sz="1200" spc="-5" dirty="0">
                <a:latin typeface="Times New Roman"/>
                <a:cs typeface="Times New Roman"/>
              </a:rPr>
              <a:t>tempo </a:t>
            </a:r>
            <a:r>
              <a:rPr sz="1200" dirty="0">
                <a:latin typeface="Times New Roman"/>
                <a:cs typeface="Times New Roman"/>
              </a:rPr>
              <a:t>con voi </a:t>
            </a:r>
            <a:r>
              <a:rPr sz="1200" spc="-5" dirty="0">
                <a:latin typeface="Times New Roman"/>
                <a:cs typeface="Times New Roman"/>
              </a:rPr>
              <a:t>nelle  sembianze della carne </a:t>
            </a:r>
            <a:r>
              <a:rPr sz="1200" dirty="0">
                <a:latin typeface="Times New Roman"/>
                <a:cs typeface="Times New Roman"/>
              </a:rPr>
              <a:t>mortale, anche </a:t>
            </a:r>
            <a:r>
              <a:rPr sz="1200" spc="-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serafini </a:t>
            </a:r>
            <a:r>
              <a:rPr sz="1200" dirty="0">
                <a:latin typeface="Times New Roman"/>
                <a:cs typeface="Times New Roman"/>
              </a:rPr>
              <a:t>vi proteggono e vi guidano </a:t>
            </a:r>
            <a:r>
              <a:rPr sz="1200" spc="-5" dirty="0">
                <a:latin typeface="Times New Roman"/>
                <a:cs typeface="Times New Roman"/>
              </a:rPr>
              <a:t>personalmente, </a:t>
            </a:r>
            <a:r>
              <a:rPr sz="1200" dirty="0">
                <a:latin typeface="Times New Roman"/>
                <a:cs typeface="Times New Roman"/>
              </a:rPr>
              <a:t>qualunque di </a:t>
            </a:r>
            <a:r>
              <a:rPr sz="1200" spc="-5" dirty="0">
                <a:latin typeface="Times New Roman"/>
                <a:cs typeface="Times New Roman"/>
              </a:rPr>
              <a:t>questi esseri </a:t>
            </a:r>
            <a:r>
              <a:rPr sz="1200" dirty="0">
                <a:latin typeface="Times New Roman"/>
                <a:cs typeface="Times New Roman"/>
              </a:rPr>
              <a:t>divini </a:t>
            </a:r>
            <a:r>
              <a:rPr sz="1200" spc="-5" dirty="0">
                <a:latin typeface="Times New Roman"/>
                <a:cs typeface="Times New Roman"/>
              </a:rPr>
              <a:t>del  Secondo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Terzo Centro </a:t>
            </a:r>
            <a:r>
              <a:rPr sz="1200" spc="-5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potrebbe mai </a:t>
            </a:r>
            <a:r>
              <a:rPr sz="1200" spc="-5" dirty="0">
                <a:latin typeface="Times New Roman"/>
                <a:cs typeface="Times New Roman"/>
              </a:rPr>
              <a:t>sperare </a:t>
            </a:r>
            <a:r>
              <a:rPr sz="1200" dirty="0">
                <a:latin typeface="Times New Roman"/>
                <a:cs typeface="Times New Roman"/>
              </a:rPr>
              <a:t>di avvicinarsi tanto a voi o di </a:t>
            </a:r>
            <a:r>
              <a:rPr sz="1200" spc="-5" dirty="0">
                <a:latin typeface="Times New Roman"/>
                <a:cs typeface="Times New Roman"/>
              </a:rPr>
              <a:t>comprendervi altrettanto pienamente </a:t>
            </a:r>
            <a:r>
              <a:rPr sz="1200" spc="5" dirty="0">
                <a:latin typeface="Times New Roman"/>
                <a:cs typeface="Times New Roman"/>
              </a:rPr>
              <a:t>quanto </a:t>
            </a:r>
            <a:r>
              <a:rPr sz="1200" dirty="0">
                <a:latin typeface="Times New Roman"/>
                <a:cs typeface="Times New Roman"/>
              </a:rPr>
              <a:t>il  </a:t>
            </a:r>
            <a:r>
              <a:rPr sz="1200" spc="-5" dirty="0">
                <a:latin typeface="Times New Roman"/>
                <a:cs typeface="Times New Roman"/>
              </a:rPr>
              <a:t>Padre, che </a:t>
            </a:r>
            <a:r>
              <a:rPr sz="1200" spc="5" dirty="0">
                <a:latin typeface="Times New Roman"/>
                <a:cs typeface="Times New Roman"/>
              </a:rPr>
              <a:t>ha </a:t>
            </a:r>
            <a:r>
              <a:rPr sz="1200" spc="-5" dirty="0">
                <a:latin typeface="Times New Roman"/>
                <a:cs typeface="Times New Roman"/>
              </a:rPr>
              <a:t>donato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parte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se stesso </a:t>
            </a:r>
            <a:r>
              <a:rPr sz="1200" dirty="0">
                <a:latin typeface="Times New Roman"/>
                <a:cs typeface="Times New Roman"/>
              </a:rPr>
              <a:t>per essere in voi, </a:t>
            </a:r>
            <a:r>
              <a:rPr sz="1200" spc="-5" dirty="0">
                <a:latin typeface="Times New Roman"/>
                <a:cs typeface="Times New Roman"/>
              </a:rPr>
              <a:t>per essere </a:t>
            </a:r>
            <a:r>
              <a:rPr sz="1200" dirty="0">
                <a:latin typeface="Times New Roman"/>
                <a:cs typeface="Times New Roman"/>
              </a:rPr>
              <a:t>il vostro </a:t>
            </a:r>
            <a:r>
              <a:rPr sz="1200" spc="-5" dirty="0">
                <a:latin typeface="Times New Roman"/>
                <a:cs typeface="Times New Roman"/>
              </a:rPr>
              <a:t>reale </a:t>
            </a:r>
            <a:r>
              <a:rPr sz="1200" dirty="0">
                <a:latin typeface="Times New Roman"/>
                <a:cs typeface="Times New Roman"/>
              </a:rPr>
              <a:t>e divino,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anche eterno,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sé?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24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244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4858"/>
            <a:ext cx="8201659" cy="3780154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76200">
              <a:lnSpc>
                <a:spcPct val="100000"/>
              </a:lnSpc>
              <a:spcBef>
                <a:spcPts val="95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8. Materia, mente e</a:t>
            </a: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spirito</a:t>
            </a:r>
            <a:endParaRPr sz="1600">
              <a:latin typeface="Times New Roman"/>
              <a:cs typeface="Times New Roman"/>
            </a:endParaRPr>
          </a:p>
          <a:p>
            <a:pPr marL="76200" marR="589915">
              <a:lnSpc>
                <a:spcPts val="1380"/>
              </a:lnSpc>
              <a:spcBef>
                <a:spcPts val="141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(139.4) 12:8.1 </a:t>
            </a:r>
            <a:r>
              <a:rPr sz="1200" spc="-5" dirty="0">
                <a:latin typeface="Times New Roman"/>
                <a:cs typeface="Times New Roman"/>
              </a:rPr>
              <a:t>“Dio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spirito”, </a:t>
            </a:r>
            <a:r>
              <a:rPr sz="1200" dirty="0">
                <a:latin typeface="Times New Roman"/>
                <a:cs typeface="Times New Roman"/>
              </a:rPr>
              <a:t>ma il </a:t>
            </a:r>
            <a:r>
              <a:rPr sz="1200" spc="-5" dirty="0">
                <a:latin typeface="Times New Roman"/>
                <a:cs typeface="Times New Roman"/>
              </a:rPr>
              <a:t>Paradiso </a:t>
            </a:r>
            <a:r>
              <a:rPr sz="1200" dirty="0">
                <a:latin typeface="Times New Roman"/>
                <a:cs typeface="Times New Roman"/>
              </a:rPr>
              <a:t>non lo è. </a:t>
            </a:r>
            <a:r>
              <a:rPr sz="1200" spc="-5" dirty="0">
                <a:latin typeface="Times New Roman"/>
                <a:cs typeface="Times New Roman"/>
              </a:rPr>
              <a:t>L’Universo materiale </a:t>
            </a:r>
            <a:r>
              <a:rPr sz="1200" dirty="0">
                <a:latin typeface="Times New Roman"/>
                <a:cs typeface="Times New Roman"/>
              </a:rPr>
              <a:t>è sempre </a:t>
            </a:r>
            <a:r>
              <a:rPr sz="1200" spc="-5" dirty="0">
                <a:latin typeface="Times New Roman"/>
                <a:cs typeface="Times New Roman"/>
              </a:rPr>
              <a:t>l’arena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cui </a:t>
            </a:r>
            <a:r>
              <a:rPr sz="1200" dirty="0">
                <a:latin typeface="Times New Roman"/>
                <a:cs typeface="Times New Roman"/>
              </a:rPr>
              <a:t>hanno </a:t>
            </a:r>
            <a:r>
              <a:rPr sz="1200" spc="-5" dirty="0">
                <a:latin typeface="Times New Roman"/>
                <a:cs typeface="Times New Roman"/>
              </a:rPr>
              <a:t>luogo </a:t>
            </a:r>
            <a:r>
              <a:rPr sz="1200" dirty="0">
                <a:latin typeface="Times New Roman"/>
                <a:cs typeface="Times New Roman"/>
              </a:rPr>
              <a:t>tutte le </a:t>
            </a:r>
            <a:r>
              <a:rPr sz="1200" spc="-5" dirty="0">
                <a:latin typeface="Times New Roman"/>
                <a:cs typeface="Times New Roman"/>
              </a:rPr>
              <a:t>attività  spirituali; esseri </a:t>
            </a:r>
            <a:r>
              <a:rPr sz="1200" dirty="0">
                <a:latin typeface="Times New Roman"/>
                <a:cs typeface="Times New Roman"/>
              </a:rPr>
              <a:t>spirituali </a:t>
            </a:r>
            <a:r>
              <a:rPr sz="1200" spc="-5" dirty="0">
                <a:latin typeface="Times New Roman"/>
                <a:cs typeface="Times New Roman"/>
              </a:rPr>
              <a:t>ed ascendenti </a:t>
            </a:r>
            <a:r>
              <a:rPr sz="1200" dirty="0">
                <a:latin typeface="Times New Roman"/>
                <a:cs typeface="Times New Roman"/>
              </a:rPr>
              <a:t>spirituali vivono </a:t>
            </a:r>
            <a:r>
              <a:rPr sz="1200" spc="-5" dirty="0">
                <a:latin typeface="Times New Roman"/>
                <a:cs typeface="Times New Roman"/>
              </a:rPr>
              <a:t>ed operano su </a:t>
            </a:r>
            <a:r>
              <a:rPr sz="1200" dirty="0">
                <a:latin typeface="Times New Roman"/>
                <a:cs typeface="Times New Roman"/>
              </a:rPr>
              <a:t>sfere </a:t>
            </a:r>
            <a:r>
              <a:rPr sz="1200" spc="-5" dirty="0">
                <a:latin typeface="Times New Roman"/>
                <a:cs typeface="Times New Roman"/>
              </a:rPr>
              <a:t>fisiche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realtà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materiale.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685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(139.5) 12:8.2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conferimento </a:t>
            </a:r>
            <a:r>
              <a:rPr sz="1200" spc="-5" dirty="0">
                <a:latin typeface="Times New Roman"/>
                <a:cs typeface="Times New Roman"/>
              </a:rPr>
              <a:t>della forza cosmica, </a:t>
            </a:r>
            <a:r>
              <a:rPr sz="1200" dirty="0">
                <a:latin typeface="Times New Roman"/>
                <a:cs typeface="Times New Roman"/>
              </a:rPr>
              <a:t>il dominio della </a:t>
            </a:r>
            <a:r>
              <a:rPr sz="1200" spc="-5" dirty="0">
                <a:latin typeface="Times New Roman"/>
                <a:cs typeface="Times New Roman"/>
              </a:rPr>
              <a:t>gravità cosmica, </a:t>
            </a:r>
            <a:r>
              <a:rPr sz="1200" dirty="0">
                <a:latin typeface="Times New Roman"/>
                <a:cs typeface="Times New Roman"/>
              </a:rPr>
              <a:t>è la </a:t>
            </a:r>
            <a:r>
              <a:rPr sz="1200" spc="-5" dirty="0">
                <a:latin typeface="Times New Roman"/>
                <a:cs typeface="Times New Roman"/>
              </a:rPr>
              <a:t>funzione dell’Isola del Paradiso. </a:t>
            </a:r>
            <a:r>
              <a:rPr sz="1200" dirty="0">
                <a:latin typeface="Times New Roman"/>
                <a:cs typeface="Times New Roman"/>
              </a:rPr>
              <a:t>Tutta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forza-  </a:t>
            </a:r>
            <a:r>
              <a:rPr sz="1200" spc="-5" dirty="0">
                <a:latin typeface="Times New Roman"/>
                <a:cs typeface="Times New Roman"/>
              </a:rPr>
              <a:t>energia originale proviene dal Paradiso,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materia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la formazione </a:t>
            </a:r>
            <a:r>
              <a:rPr sz="1200" spc="-5" dirty="0">
                <a:latin typeface="Times New Roman"/>
                <a:cs typeface="Times New Roman"/>
              </a:rPr>
              <a:t>d’innumerevoli Universi </a:t>
            </a:r>
            <a:r>
              <a:rPr sz="1200" dirty="0">
                <a:latin typeface="Times New Roman"/>
                <a:cs typeface="Times New Roman"/>
              </a:rPr>
              <a:t>circola </a:t>
            </a:r>
            <a:r>
              <a:rPr sz="1200" spc="-5" dirty="0">
                <a:latin typeface="Times New Roman"/>
                <a:cs typeface="Times New Roman"/>
              </a:rPr>
              <a:t>attualmente </a:t>
            </a:r>
            <a:r>
              <a:rPr sz="1200" dirty="0">
                <a:latin typeface="Times New Roman"/>
                <a:cs typeface="Times New Roman"/>
              </a:rPr>
              <a:t>in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tutto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l’Universo maestro </a:t>
            </a:r>
            <a:r>
              <a:rPr sz="1200" dirty="0">
                <a:latin typeface="Times New Roman"/>
                <a:cs typeface="Times New Roman"/>
              </a:rPr>
              <a:t>sotto </a:t>
            </a:r>
            <a:r>
              <a:rPr sz="1200" spc="-5" dirty="0">
                <a:latin typeface="Times New Roman"/>
                <a:cs typeface="Times New Roman"/>
              </a:rPr>
              <a:t>forma </a:t>
            </a:r>
            <a:r>
              <a:rPr sz="1200" dirty="0">
                <a:latin typeface="Times New Roman"/>
                <a:cs typeface="Times New Roman"/>
              </a:rPr>
              <a:t>di una presenza di </a:t>
            </a:r>
            <a:r>
              <a:rPr sz="1200" spc="-5" dirty="0">
                <a:latin typeface="Times New Roman"/>
                <a:cs typeface="Times New Roman"/>
              </a:rPr>
              <a:t>supergravità che costituisce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carico </a:t>
            </a:r>
            <a:r>
              <a:rPr sz="1200" dirty="0">
                <a:latin typeface="Times New Roman"/>
                <a:cs typeface="Times New Roman"/>
              </a:rPr>
              <a:t>di forza </a:t>
            </a:r>
            <a:r>
              <a:rPr sz="1200" spc="-5" dirty="0">
                <a:latin typeface="Times New Roman"/>
                <a:cs typeface="Times New Roman"/>
              </a:rPr>
              <a:t>dello </a:t>
            </a:r>
            <a:r>
              <a:rPr sz="1200" dirty="0">
                <a:latin typeface="Times New Roman"/>
                <a:cs typeface="Times New Roman"/>
              </a:rPr>
              <a:t>spazio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penetrato.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76835">
              <a:lnSpc>
                <a:spcPct val="959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(139.6) 12:8.3 </a:t>
            </a:r>
            <a:r>
              <a:rPr sz="1200" spc="-5" dirty="0">
                <a:latin typeface="Times New Roman"/>
                <a:cs typeface="Times New Roman"/>
              </a:rPr>
              <a:t>Quali che </a:t>
            </a:r>
            <a:r>
              <a:rPr sz="1200" dirty="0">
                <a:latin typeface="Times New Roman"/>
                <a:cs typeface="Times New Roman"/>
              </a:rPr>
              <a:t>siano le </a:t>
            </a:r>
            <a:r>
              <a:rPr sz="1200" spc="-5" dirty="0">
                <a:latin typeface="Times New Roman"/>
                <a:cs typeface="Times New Roman"/>
              </a:rPr>
              <a:t>sue trasformazioni negli </a:t>
            </a:r>
            <a:r>
              <a:rPr sz="1200" dirty="0">
                <a:latin typeface="Times New Roman"/>
                <a:cs typeface="Times New Roman"/>
              </a:rPr>
              <a:t>Universi </a:t>
            </a:r>
            <a:r>
              <a:rPr sz="1200" spc="-5" dirty="0">
                <a:latin typeface="Times New Roman"/>
                <a:cs typeface="Times New Roman"/>
              </a:rPr>
              <a:t>esterni, </a:t>
            </a:r>
            <a:r>
              <a:rPr sz="1200" dirty="0">
                <a:latin typeface="Times New Roman"/>
                <a:cs typeface="Times New Roman"/>
              </a:rPr>
              <a:t>una volta uscita </a:t>
            </a:r>
            <a:r>
              <a:rPr sz="1200" spc="-5" dirty="0">
                <a:latin typeface="Times New Roman"/>
                <a:cs typeface="Times New Roman"/>
              </a:rPr>
              <a:t>dal Paradiso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forza prosegue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viaggio  restando soggetta </a:t>
            </a:r>
            <a:r>
              <a:rPr sz="1200" dirty="0">
                <a:latin typeface="Times New Roman"/>
                <a:cs typeface="Times New Roman"/>
              </a:rPr>
              <a:t>all’attrazione </a:t>
            </a:r>
            <a:r>
              <a:rPr sz="1200" spc="-5" dirty="0">
                <a:latin typeface="Times New Roman"/>
                <a:cs typeface="Times New Roman"/>
              </a:rPr>
              <a:t>senza fine, sempre presente ed infallibile dell’Isola eterna, girando </a:t>
            </a:r>
            <a:r>
              <a:rPr sz="1200" dirty="0">
                <a:latin typeface="Times New Roman"/>
                <a:cs typeface="Times New Roman"/>
              </a:rPr>
              <a:t>indefinitamente in </a:t>
            </a:r>
            <a:r>
              <a:rPr sz="1200" spc="5" dirty="0">
                <a:latin typeface="Times New Roman"/>
                <a:cs typeface="Times New Roman"/>
              </a:rPr>
              <a:t>modo  </a:t>
            </a:r>
            <a:r>
              <a:rPr sz="1200" spc="-5" dirty="0">
                <a:latin typeface="Times New Roman"/>
                <a:cs typeface="Times New Roman"/>
              </a:rPr>
              <a:t>obbediente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naturale lungo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sentieri eterni </a:t>
            </a:r>
            <a:r>
              <a:rPr sz="1200" dirty="0">
                <a:latin typeface="Times New Roman"/>
                <a:cs typeface="Times New Roman"/>
              </a:rPr>
              <a:t>dello spazio </a:t>
            </a:r>
            <a:r>
              <a:rPr sz="1200" spc="-5" dirty="0">
                <a:latin typeface="Times New Roman"/>
                <a:cs typeface="Times New Roman"/>
              </a:rPr>
              <a:t>degli Universi. L’energia fisica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l’unica </a:t>
            </a:r>
            <a:r>
              <a:rPr sz="1200" dirty="0">
                <a:latin typeface="Times New Roman"/>
                <a:cs typeface="Times New Roman"/>
              </a:rPr>
              <a:t>realtà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fedele </a:t>
            </a:r>
            <a:r>
              <a:rPr sz="1200" dirty="0">
                <a:latin typeface="Times New Roman"/>
                <a:cs typeface="Times New Roman"/>
              </a:rPr>
              <a:t>e costante </a:t>
            </a:r>
            <a:r>
              <a:rPr sz="1200" spc="-5" dirty="0">
                <a:latin typeface="Times New Roman"/>
                <a:cs typeface="Times New Roman"/>
              </a:rPr>
              <a:t>nella  sua sottomissione alla legge universale. Soltanto nei regni </a:t>
            </a:r>
            <a:r>
              <a:rPr sz="1200" dirty="0">
                <a:latin typeface="Times New Roman"/>
                <a:cs typeface="Times New Roman"/>
              </a:rPr>
              <a:t>della volizione </a:t>
            </a:r>
            <a:r>
              <a:rPr sz="1200" spc="-5" dirty="0">
                <a:latin typeface="Times New Roman"/>
                <a:cs typeface="Times New Roman"/>
              </a:rPr>
              <a:t>delle creature c’è stata </a:t>
            </a:r>
            <a:r>
              <a:rPr sz="1200" dirty="0">
                <a:latin typeface="Times New Roman"/>
                <a:cs typeface="Times New Roman"/>
              </a:rPr>
              <a:t>deviazione </a:t>
            </a:r>
            <a:r>
              <a:rPr sz="1200" spc="-5" dirty="0">
                <a:latin typeface="Times New Roman"/>
                <a:cs typeface="Times New Roman"/>
              </a:rPr>
              <a:t>dai sentieri </a:t>
            </a:r>
            <a:r>
              <a:rPr sz="1200" dirty="0">
                <a:latin typeface="Times New Roman"/>
                <a:cs typeface="Times New Roman"/>
              </a:rPr>
              <a:t>divini e </a:t>
            </a:r>
            <a:r>
              <a:rPr sz="1200" spc="-5" dirty="0">
                <a:latin typeface="Times New Roman"/>
                <a:cs typeface="Times New Roman"/>
              </a:rPr>
              <a:t>dai  </a:t>
            </a:r>
            <a:r>
              <a:rPr sz="1200" dirty="0">
                <a:latin typeface="Times New Roman"/>
                <a:cs typeface="Times New Roman"/>
              </a:rPr>
              <a:t>piani </a:t>
            </a:r>
            <a:r>
              <a:rPr sz="1200" spc="-5" dirty="0">
                <a:latin typeface="Times New Roman"/>
                <a:cs typeface="Times New Roman"/>
              </a:rPr>
              <a:t>originali.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potere e </a:t>
            </a:r>
            <a:r>
              <a:rPr sz="1200" spc="-5" dirty="0">
                <a:latin typeface="Times New Roman"/>
                <a:cs typeface="Times New Roman"/>
              </a:rPr>
              <a:t>l’energia sono </a:t>
            </a:r>
            <a:r>
              <a:rPr sz="1200" dirty="0">
                <a:latin typeface="Times New Roman"/>
                <a:cs typeface="Times New Roman"/>
              </a:rPr>
              <a:t>le prove </a:t>
            </a:r>
            <a:r>
              <a:rPr sz="1200" spc="-5" dirty="0">
                <a:latin typeface="Times New Roman"/>
                <a:cs typeface="Times New Roman"/>
              </a:rPr>
              <a:t>universali della stabilità, della costanza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dell’eternità dell’Isola centrale </a:t>
            </a:r>
            <a:r>
              <a:rPr sz="1200" dirty="0">
                <a:latin typeface="Times New Roman"/>
                <a:cs typeface="Times New Roman"/>
              </a:rPr>
              <a:t>del  </a:t>
            </a:r>
            <a:r>
              <a:rPr sz="1200" spc="-5" dirty="0">
                <a:latin typeface="Times New Roman"/>
                <a:cs typeface="Times New Roman"/>
              </a:rPr>
              <a:t>Paradiso.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8953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(139.7) 12:8.4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conferimento </a:t>
            </a:r>
            <a:r>
              <a:rPr sz="1200" spc="-5" dirty="0">
                <a:latin typeface="Times New Roman"/>
                <a:cs typeface="Times New Roman"/>
              </a:rPr>
              <a:t>dello </a:t>
            </a:r>
            <a:r>
              <a:rPr sz="1200" dirty="0">
                <a:latin typeface="Times New Roman"/>
                <a:cs typeface="Times New Roman"/>
              </a:rPr>
              <a:t>spirito e la spiritualizzazione </a:t>
            </a:r>
            <a:r>
              <a:rPr sz="1200" spc="-5" dirty="0">
                <a:latin typeface="Times New Roman"/>
                <a:cs typeface="Times New Roman"/>
              </a:rPr>
              <a:t>delle personalità, </a:t>
            </a:r>
            <a:r>
              <a:rPr sz="1200" dirty="0">
                <a:latin typeface="Times New Roman"/>
                <a:cs typeface="Times New Roman"/>
              </a:rPr>
              <a:t>il dominio </a:t>
            </a:r>
            <a:r>
              <a:rPr sz="1200" spc="-5" dirty="0">
                <a:latin typeface="Times New Roman"/>
                <a:cs typeface="Times New Roman"/>
              </a:rPr>
              <a:t>della gravità </a:t>
            </a:r>
            <a:r>
              <a:rPr sz="1200" dirty="0">
                <a:latin typeface="Times New Roman"/>
                <a:cs typeface="Times New Roman"/>
              </a:rPr>
              <a:t>spirituale, sono il </a:t>
            </a:r>
            <a:r>
              <a:rPr sz="1200" spc="-5" dirty="0">
                <a:latin typeface="Times New Roman"/>
                <a:cs typeface="Times New Roman"/>
              </a:rPr>
              <a:t>regno del  Figlio </a:t>
            </a:r>
            <a:r>
              <a:rPr sz="1200" dirty="0">
                <a:latin typeface="Times New Roman"/>
                <a:cs typeface="Times New Roman"/>
              </a:rPr>
              <a:t>Eterno. E </a:t>
            </a:r>
            <a:r>
              <a:rPr sz="1200" spc="-5" dirty="0">
                <a:latin typeface="Times New Roman"/>
                <a:cs typeface="Times New Roman"/>
              </a:rPr>
              <a:t>questa gravità </a:t>
            </a:r>
            <a:r>
              <a:rPr sz="1200" dirty="0">
                <a:latin typeface="Times New Roman"/>
                <a:cs typeface="Times New Roman"/>
              </a:rPr>
              <a:t>spirituale </a:t>
            </a:r>
            <a:r>
              <a:rPr sz="1200" spc="-5" dirty="0">
                <a:latin typeface="Times New Roman"/>
                <a:cs typeface="Times New Roman"/>
              </a:rPr>
              <a:t>del Figlio, che attira </a:t>
            </a:r>
            <a:r>
              <a:rPr sz="1200" dirty="0">
                <a:latin typeface="Times New Roman"/>
                <a:cs typeface="Times New Roman"/>
              </a:rPr>
              <a:t>sempre verso di lui tutte le </a:t>
            </a:r>
            <a:r>
              <a:rPr sz="1200" spc="-5" dirty="0">
                <a:latin typeface="Times New Roman"/>
                <a:cs typeface="Times New Roman"/>
              </a:rPr>
              <a:t>realtà </a:t>
            </a:r>
            <a:r>
              <a:rPr sz="1200" dirty="0">
                <a:latin typeface="Times New Roman"/>
                <a:cs typeface="Times New Roman"/>
              </a:rPr>
              <a:t>spirituali, è altrettanto </a:t>
            </a:r>
            <a:r>
              <a:rPr sz="1200" spc="-5" dirty="0">
                <a:latin typeface="Times New Roman"/>
                <a:cs typeface="Times New Roman"/>
              </a:rPr>
              <a:t>reale </a:t>
            </a:r>
            <a:r>
              <a:rPr sz="1200" dirty="0">
                <a:latin typeface="Times New Roman"/>
                <a:cs typeface="Times New Roman"/>
              </a:rPr>
              <a:t>ed  </a:t>
            </a:r>
            <a:r>
              <a:rPr sz="1200" spc="-5" dirty="0">
                <a:latin typeface="Times New Roman"/>
                <a:cs typeface="Times New Roman"/>
              </a:rPr>
              <a:t>assoluta quanto l’onnipotente attrazione materiale dell’Isola del </a:t>
            </a:r>
            <a:r>
              <a:rPr sz="1200" dirty="0">
                <a:latin typeface="Times New Roman"/>
                <a:cs typeface="Times New Roman"/>
              </a:rPr>
              <a:t>Paradiso. </a:t>
            </a:r>
            <a:r>
              <a:rPr sz="1200" spc="-5" dirty="0">
                <a:latin typeface="Times New Roman"/>
                <a:cs typeface="Times New Roman"/>
              </a:rPr>
              <a:t>Ma l’uomo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5" dirty="0">
                <a:latin typeface="Times New Roman"/>
                <a:cs typeface="Times New Roman"/>
              </a:rPr>
              <a:t>mente </a:t>
            </a:r>
            <a:r>
              <a:rPr sz="1200" spc="-5" dirty="0">
                <a:latin typeface="Times New Roman"/>
                <a:cs typeface="Times New Roman"/>
              </a:rPr>
              <a:t>materiale </a:t>
            </a:r>
            <a:r>
              <a:rPr sz="1200" dirty="0">
                <a:latin typeface="Times New Roman"/>
                <a:cs typeface="Times New Roman"/>
              </a:rPr>
              <a:t>ha per natura più  </a:t>
            </a:r>
            <a:r>
              <a:rPr sz="1200" spc="-5" dirty="0">
                <a:latin typeface="Times New Roman"/>
                <a:cs typeface="Times New Roman"/>
              </a:rPr>
              <a:t>dimestichezza con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manifestazioni materiali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natura fisica che con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operazioni altrettanto reali </a:t>
            </a:r>
            <a:r>
              <a:rPr sz="1200" dirty="0">
                <a:latin typeface="Times New Roman"/>
                <a:cs typeface="Times New Roman"/>
              </a:rPr>
              <a:t>e potenti di </a:t>
            </a:r>
            <a:r>
              <a:rPr sz="1200" spc="-5" dirty="0">
                <a:latin typeface="Times New Roman"/>
                <a:cs typeface="Times New Roman"/>
              </a:rPr>
              <a:t>natura </a:t>
            </a:r>
            <a:r>
              <a:rPr sz="1200" dirty="0">
                <a:latin typeface="Times New Roman"/>
                <a:cs typeface="Times New Roman"/>
              </a:rPr>
              <a:t>spirituale </a:t>
            </a:r>
            <a:r>
              <a:rPr sz="1200" spc="-5" dirty="0">
                <a:latin typeface="Times New Roman"/>
                <a:cs typeface="Times New Roman"/>
              </a:rPr>
              <a:t>che  si possono discernere </a:t>
            </a:r>
            <a:r>
              <a:rPr sz="1200" dirty="0">
                <a:latin typeface="Times New Roman"/>
                <a:cs typeface="Times New Roman"/>
              </a:rPr>
              <a:t>soltanto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l’intuizione </a:t>
            </a:r>
            <a:r>
              <a:rPr sz="1200" spc="-5" dirty="0">
                <a:latin typeface="Times New Roman"/>
                <a:cs typeface="Times New Roman"/>
              </a:rPr>
              <a:t>spirituale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dell’anima.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24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245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39419" y="513333"/>
            <a:ext cx="8225790" cy="390207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101600" marR="13843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(140.1) 12:8.5 </a:t>
            </a:r>
            <a:r>
              <a:rPr sz="1200" spc="-5" dirty="0">
                <a:latin typeface="Times New Roman"/>
                <a:cs typeface="Times New Roman"/>
              </a:rPr>
              <a:t>Via </a:t>
            </a:r>
            <a:r>
              <a:rPr sz="1200" dirty="0">
                <a:latin typeface="Times New Roman"/>
                <a:cs typeface="Times New Roman"/>
              </a:rPr>
              <a:t>via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mente </a:t>
            </a:r>
            <a:r>
              <a:rPr sz="1200" dirty="0">
                <a:latin typeface="Times New Roman"/>
                <a:cs typeface="Times New Roman"/>
              </a:rPr>
              <a:t>di una </a:t>
            </a:r>
            <a:r>
              <a:rPr sz="1200" spc="-5" dirty="0">
                <a:latin typeface="Times New Roman"/>
                <a:cs typeface="Times New Roman"/>
              </a:rPr>
              <a:t>personalità nell’Universo diviene </a:t>
            </a:r>
            <a:r>
              <a:rPr sz="1200" dirty="0">
                <a:latin typeface="Times New Roman"/>
                <a:cs typeface="Times New Roman"/>
              </a:rPr>
              <a:t>più spirituale — più simile a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— risponde meno alla  </a:t>
            </a:r>
            <a:r>
              <a:rPr sz="1200" spc="-5" dirty="0">
                <a:latin typeface="Times New Roman"/>
                <a:cs typeface="Times New Roman"/>
              </a:rPr>
              <a:t>gravità materiale.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realtà </a:t>
            </a:r>
            <a:r>
              <a:rPr sz="1200" spc="-5" dirty="0">
                <a:latin typeface="Times New Roman"/>
                <a:cs typeface="Times New Roman"/>
              </a:rPr>
              <a:t>misurata dalla </a:t>
            </a:r>
            <a:r>
              <a:rPr sz="1200" dirty="0">
                <a:latin typeface="Times New Roman"/>
                <a:cs typeface="Times New Roman"/>
              </a:rPr>
              <a:t>reazione </a:t>
            </a:r>
            <a:r>
              <a:rPr sz="1200" spc="-5" dirty="0">
                <a:latin typeface="Times New Roman"/>
                <a:cs typeface="Times New Roman"/>
              </a:rPr>
              <a:t>alla gravità </a:t>
            </a:r>
            <a:r>
              <a:rPr sz="1200" dirty="0">
                <a:latin typeface="Times New Roman"/>
                <a:cs typeface="Times New Roman"/>
              </a:rPr>
              <a:t>fisica è l’antitesi </a:t>
            </a:r>
            <a:r>
              <a:rPr sz="1200" spc="-5" dirty="0">
                <a:latin typeface="Times New Roman"/>
                <a:cs typeface="Times New Roman"/>
              </a:rPr>
              <a:t>della realtà determinata dalla qualità del </a:t>
            </a:r>
            <a:r>
              <a:rPr sz="1200" dirty="0">
                <a:latin typeface="Times New Roman"/>
                <a:cs typeface="Times New Roman"/>
              </a:rPr>
              <a:t>contenuto  </a:t>
            </a:r>
            <a:r>
              <a:rPr sz="1200" spc="-5" dirty="0">
                <a:latin typeface="Times New Roman"/>
                <a:cs typeface="Times New Roman"/>
              </a:rPr>
              <a:t>spirituale. L’azione della gravità fisica determina </a:t>
            </a:r>
            <a:r>
              <a:rPr sz="1200" dirty="0">
                <a:latin typeface="Times New Roman"/>
                <a:cs typeface="Times New Roman"/>
              </a:rPr>
              <a:t>quantitativamente </a:t>
            </a:r>
            <a:r>
              <a:rPr sz="1200" spc="-5" dirty="0">
                <a:latin typeface="Times New Roman"/>
                <a:cs typeface="Times New Roman"/>
              </a:rPr>
              <a:t>l’energia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spirituale; l’azione della gravità </a:t>
            </a:r>
            <a:r>
              <a:rPr sz="1200" dirty="0">
                <a:latin typeface="Times New Roman"/>
                <a:cs typeface="Times New Roman"/>
              </a:rPr>
              <a:t>spirituale è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endParaRPr sz="1200">
              <a:latin typeface="Times New Roman"/>
              <a:cs typeface="Times New Roman"/>
            </a:endParaRPr>
          </a:p>
          <a:p>
            <a:pPr marL="101600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misura qualitativa dell’energia vivente </a:t>
            </a:r>
            <a:r>
              <a:rPr sz="1200" dirty="0">
                <a:latin typeface="Times New Roman"/>
                <a:cs typeface="Times New Roman"/>
              </a:rPr>
              <a:t>della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divinità.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101600" marR="160020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(140.2) 12:8.6 </a:t>
            </a:r>
            <a:r>
              <a:rPr sz="1200" spc="-5" dirty="0">
                <a:latin typeface="Times New Roman"/>
                <a:cs typeface="Times New Roman"/>
              </a:rPr>
              <a:t>Quello che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Paradiso </a:t>
            </a:r>
            <a:r>
              <a:rPr sz="1200" dirty="0">
                <a:latin typeface="Times New Roman"/>
                <a:cs typeface="Times New Roman"/>
              </a:rPr>
              <a:t>è per la creazione </a:t>
            </a:r>
            <a:r>
              <a:rPr sz="1200" spc="-5" dirty="0">
                <a:latin typeface="Times New Roman"/>
                <a:cs typeface="Times New Roman"/>
              </a:rPr>
              <a:t>fisica, </a:t>
            </a:r>
            <a:r>
              <a:rPr sz="1200" dirty="0">
                <a:latin typeface="Times New Roman"/>
                <a:cs typeface="Times New Roman"/>
              </a:rPr>
              <a:t>e che il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Eterno è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l’Universo </a:t>
            </a:r>
            <a:r>
              <a:rPr sz="1200" spc="-5" dirty="0">
                <a:latin typeface="Times New Roman"/>
                <a:cs typeface="Times New Roman"/>
              </a:rPr>
              <a:t>spirituale, l’Attore Congiunto </a:t>
            </a:r>
            <a:r>
              <a:rPr sz="1200" dirty="0">
                <a:latin typeface="Times New Roman"/>
                <a:cs typeface="Times New Roman"/>
              </a:rPr>
              <a:t>lo è 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regni </a:t>
            </a:r>
            <a:r>
              <a:rPr sz="1200" dirty="0">
                <a:latin typeface="Times New Roman"/>
                <a:cs typeface="Times New Roman"/>
              </a:rPr>
              <a:t>della mente — </a:t>
            </a:r>
            <a:r>
              <a:rPr sz="1200" spc="-5" dirty="0">
                <a:latin typeface="Times New Roman"/>
                <a:cs typeface="Times New Roman"/>
              </a:rPr>
              <a:t>l’Universo intelligente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esseri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personalità materiali, morontiali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spirituali.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101600" marR="19939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(140.3) 12:8.7 </a:t>
            </a:r>
            <a:r>
              <a:rPr sz="1200" spc="-10" dirty="0">
                <a:latin typeface="Times New Roman"/>
                <a:cs typeface="Times New Roman"/>
              </a:rPr>
              <a:t>L’Attore </a:t>
            </a:r>
            <a:r>
              <a:rPr sz="1200" dirty="0">
                <a:latin typeface="Times New Roman"/>
                <a:cs typeface="Times New Roman"/>
              </a:rPr>
              <a:t>Congiunto </a:t>
            </a:r>
            <a:r>
              <a:rPr sz="1200" spc="-5" dirty="0">
                <a:latin typeface="Times New Roman"/>
                <a:cs typeface="Times New Roman"/>
              </a:rPr>
              <a:t>reagisce sia alle </a:t>
            </a:r>
            <a:r>
              <a:rPr sz="1200" dirty="0">
                <a:latin typeface="Times New Roman"/>
                <a:cs typeface="Times New Roman"/>
              </a:rPr>
              <a:t>realtà </a:t>
            </a:r>
            <a:r>
              <a:rPr sz="1200" spc="-5" dirty="0">
                <a:latin typeface="Times New Roman"/>
                <a:cs typeface="Times New Roman"/>
              </a:rPr>
              <a:t>materiali che </a:t>
            </a:r>
            <a:r>
              <a:rPr sz="1200" dirty="0">
                <a:latin typeface="Times New Roman"/>
                <a:cs typeface="Times New Roman"/>
              </a:rPr>
              <a:t>spirituali e </a:t>
            </a:r>
            <a:r>
              <a:rPr sz="1200" spc="-5" dirty="0">
                <a:latin typeface="Times New Roman"/>
                <a:cs typeface="Times New Roman"/>
              </a:rPr>
              <a:t>diventa per ciò egli stesso </a:t>
            </a:r>
            <a:r>
              <a:rPr sz="1200" dirty="0">
                <a:latin typeface="Times New Roman"/>
                <a:cs typeface="Times New Roman"/>
              </a:rPr>
              <a:t>il ministro </a:t>
            </a:r>
            <a:r>
              <a:rPr sz="1200" spc="-5" dirty="0">
                <a:latin typeface="Times New Roman"/>
                <a:cs typeface="Times New Roman"/>
              </a:rPr>
              <a:t>universale per  </a:t>
            </a:r>
            <a:r>
              <a:rPr sz="1200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gli esseri intelligenti, esseri </a:t>
            </a:r>
            <a:r>
              <a:rPr sz="1200" dirty="0">
                <a:latin typeface="Times New Roman"/>
                <a:cs typeface="Times New Roman"/>
              </a:rPr>
              <a:t>che possono </a:t>
            </a:r>
            <a:r>
              <a:rPr sz="1200" spc="-5" dirty="0">
                <a:latin typeface="Times New Roman"/>
                <a:cs typeface="Times New Roman"/>
              </a:rPr>
              <a:t>rappresentare un’unione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fasi materiale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spirituale della creazione. </a:t>
            </a:r>
            <a:r>
              <a:rPr sz="1200" spc="-10" dirty="0">
                <a:latin typeface="Times New Roman"/>
                <a:cs typeface="Times New Roman"/>
              </a:rPr>
              <a:t>Il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dono</a:t>
            </a:r>
            <a:endParaRPr sz="1200">
              <a:latin typeface="Times New Roman"/>
              <a:cs typeface="Times New Roman"/>
            </a:endParaRPr>
          </a:p>
          <a:p>
            <a:pPr marL="101600" marR="139065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dell’intelligenza,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ministero </a:t>
            </a:r>
            <a:r>
              <a:rPr sz="1200" dirty="0">
                <a:latin typeface="Times New Roman"/>
                <a:cs typeface="Times New Roman"/>
              </a:rPr>
              <a:t>a favore del materiale e </a:t>
            </a:r>
            <a:r>
              <a:rPr sz="1200" spc="-5" dirty="0">
                <a:latin typeface="Times New Roman"/>
                <a:cs typeface="Times New Roman"/>
              </a:rPr>
              <a:t>dello spirituale nel </a:t>
            </a:r>
            <a:r>
              <a:rPr sz="1200" dirty="0">
                <a:latin typeface="Times New Roman"/>
                <a:cs typeface="Times New Roman"/>
              </a:rPr>
              <a:t>fenomeno </a:t>
            </a:r>
            <a:r>
              <a:rPr sz="1200" spc="-5" dirty="0">
                <a:latin typeface="Times New Roman"/>
                <a:cs typeface="Times New Roman"/>
              </a:rPr>
              <a:t>della mente, </a:t>
            </a:r>
            <a:r>
              <a:rPr sz="1200" dirty="0">
                <a:latin typeface="Times New Roman"/>
                <a:cs typeface="Times New Roman"/>
              </a:rPr>
              <a:t>è il dominio </a:t>
            </a:r>
            <a:r>
              <a:rPr sz="1200" spc="-5" dirty="0">
                <a:latin typeface="Times New Roman"/>
                <a:cs typeface="Times New Roman"/>
              </a:rPr>
              <a:t>esclusivo dell’Attore  Congiunto, che </a:t>
            </a:r>
            <a:r>
              <a:rPr sz="1200" dirty="0">
                <a:latin typeface="Times New Roman"/>
                <a:cs typeface="Times New Roman"/>
              </a:rPr>
              <a:t>diventa così </a:t>
            </a:r>
            <a:r>
              <a:rPr sz="1200" spc="-5" dirty="0">
                <a:latin typeface="Times New Roman"/>
                <a:cs typeface="Times New Roman"/>
              </a:rPr>
              <a:t>l’associato </a:t>
            </a:r>
            <a:r>
              <a:rPr sz="1200" dirty="0">
                <a:latin typeface="Times New Roman"/>
                <a:cs typeface="Times New Roman"/>
              </a:rPr>
              <a:t>della mente </a:t>
            </a:r>
            <a:r>
              <a:rPr sz="1200" spc="-5" dirty="0">
                <a:latin typeface="Times New Roman"/>
                <a:cs typeface="Times New Roman"/>
              </a:rPr>
              <a:t>spirituale, l’essenza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mente morontiale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sostanza della </a:t>
            </a:r>
            <a:r>
              <a:rPr sz="1200" dirty="0">
                <a:latin typeface="Times New Roman"/>
                <a:cs typeface="Times New Roman"/>
              </a:rPr>
              <a:t>mente materiale  </a:t>
            </a:r>
            <a:r>
              <a:rPr sz="1200" spc="-5" dirty="0">
                <a:latin typeface="Times New Roman"/>
                <a:cs typeface="Times New Roman"/>
              </a:rPr>
              <a:t>delle creature evoluzionarie del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tempo.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101600" marR="685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(140.4) 12:8.8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mente è la tecnica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quale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realtà spirituali </a:t>
            </a:r>
            <a:r>
              <a:rPr sz="1200" spc="-5" dirty="0">
                <a:latin typeface="Times New Roman"/>
                <a:cs typeface="Times New Roman"/>
              </a:rPr>
              <a:t>divengono esperienziali </a:t>
            </a:r>
            <a:r>
              <a:rPr sz="1200" dirty="0">
                <a:latin typeface="Times New Roman"/>
                <a:cs typeface="Times New Roman"/>
              </a:rPr>
              <a:t>per le </a:t>
            </a:r>
            <a:r>
              <a:rPr sz="1200" spc="-5" dirty="0">
                <a:latin typeface="Times New Roman"/>
                <a:cs typeface="Times New Roman"/>
              </a:rPr>
              <a:t>personalità create. </a:t>
            </a:r>
            <a:r>
              <a:rPr sz="1200" dirty="0">
                <a:latin typeface="Times New Roman"/>
                <a:cs typeface="Times New Roman"/>
              </a:rPr>
              <a:t>Ed in ultima analisi  le possibilità </a:t>
            </a:r>
            <a:r>
              <a:rPr sz="1200" spc="-5" dirty="0">
                <a:latin typeface="Times New Roman"/>
                <a:cs typeface="Times New Roman"/>
              </a:rPr>
              <a:t>unificatrici della </a:t>
            </a:r>
            <a:r>
              <a:rPr sz="1200" dirty="0">
                <a:latin typeface="Times New Roman"/>
                <a:cs typeface="Times New Roman"/>
              </a:rPr>
              <a:t>mente umana stessa, la </a:t>
            </a:r>
            <a:r>
              <a:rPr sz="1200" spc="-5" dirty="0">
                <a:latin typeface="Times New Roman"/>
                <a:cs typeface="Times New Roman"/>
              </a:rPr>
              <a:t>capacità </a:t>
            </a:r>
            <a:r>
              <a:rPr sz="1200" dirty="0">
                <a:latin typeface="Times New Roman"/>
                <a:cs typeface="Times New Roman"/>
              </a:rPr>
              <a:t>di coordinare </a:t>
            </a:r>
            <a:r>
              <a:rPr sz="1200" spc="-5" dirty="0">
                <a:latin typeface="Times New Roman"/>
                <a:cs typeface="Times New Roman"/>
              </a:rPr>
              <a:t>cose, </a:t>
            </a:r>
            <a:r>
              <a:rPr sz="1200" dirty="0">
                <a:latin typeface="Times New Roman"/>
                <a:cs typeface="Times New Roman"/>
              </a:rPr>
              <a:t>idee e valori, sono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supermateriali.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200">
              <a:latin typeface="Times New Roman"/>
              <a:cs typeface="Times New Roman"/>
            </a:endParaRPr>
          </a:p>
          <a:p>
            <a:pPr marL="101600" marR="220979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(140.5) 12:8.9 </a:t>
            </a:r>
            <a:r>
              <a:rPr sz="1200" spc="-5" dirty="0">
                <a:latin typeface="Times New Roman"/>
                <a:cs typeface="Times New Roman"/>
              </a:rPr>
              <a:t>Benché sia difficilmente </a:t>
            </a:r>
            <a:r>
              <a:rPr sz="1200" dirty="0">
                <a:latin typeface="Times New Roman"/>
                <a:cs typeface="Times New Roman"/>
              </a:rPr>
              <a:t>possibile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la mente mortale comprendere i </a:t>
            </a:r>
            <a:r>
              <a:rPr sz="1200" spc="-5" dirty="0">
                <a:latin typeface="Times New Roman"/>
                <a:cs typeface="Times New Roman"/>
              </a:rPr>
              <a:t>sette livelli </a:t>
            </a:r>
            <a:r>
              <a:rPr sz="1200" dirty="0">
                <a:latin typeface="Times New Roman"/>
                <a:cs typeface="Times New Roman"/>
              </a:rPr>
              <a:t>di realtà </a:t>
            </a:r>
            <a:r>
              <a:rPr sz="1200" spc="-5" dirty="0">
                <a:latin typeface="Times New Roman"/>
                <a:cs typeface="Times New Roman"/>
              </a:rPr>
              <a:t>cosmica </a:t>
            </a:r>
            <a:r>
              <a:rPr sz="1200" dirty="0">
                <a:latin typeface="Times New Roman"/>
                <a:cs typeface="Times New Roman"/>
              </a:rPr>
              <a:t>relativa, l’intelletto  umano </a:t>
            </a:r>
            <a:r>
              <a:rPr sz="1200" spc="-5" dirty="0">
                <a:latin typeface="Times New Roman"/>
                <a:cs typeface="Times New Roman"/>
              </a:rPr>
              <a:t>dovrebbe essere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grado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cogliere </a:t>
            </a:r>
            <a:r>
              <a:rPr sz="1200" spc="-10" dirty="0">
                <a:latin typeface="Times New Roman"/>
                <a:cs typeface="Times New Roman"/>
              </a:rPr>
              <a:t>gran </a:t>
            </a:r>
            <a:r>
              <a:rPr sz="1200" spc="-5" dirty="0">
                <a:latin typeface="Times New Roman"/>
                <a:cs typeface="Times New Roman"/>
              </a:rPr>
              <a:t>parte del significato </a:t>
            </a:r>
            <a:r>
              <a:rPr sz="1200" dirty="0">
                <a:latin typeface="Times New Roman"/>
                <a:cs typeface="Times New Roman"/>
              </a:rPr>
              <a:t>dei tre </a:t>
            </a:r>
            <a:r>
              <a:rPr sz="1200" spc="-5" dirty="0">
                <a:latin typeface="Times New Roman"/>
                <a:cs typeface="Times New Roman"/>
              </a:rPr>
              <a:t>livelli </a:t>
            </a:r>
            <a:r>
              <a:rPr sz="1200" dirty="0">
                <a:latin typeface="Times New Roman"/>
                <a:cs typeface="Times New Roman"/>
              </a:rPr>
              <a:t>funzionali della realtà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finita: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558800" marR="96075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(140.6) 12:8.10 </a:t>
            </a:r>
            <a:r>
              <a:rPr sz="1200" dirty="0">
                <a:latin typeface="Times New Roman"/>
                <a:cs typeface="Times New Roman"/>
              </a:rPr>
              <a:t>1. </a:t>
            </a:r>
            <a:r>
              <a:rPr sz="1200" i="1" spc="-5" dirty="0">
                <a:latin typeface="Times New Roman"/>
                <a:cs typeface="Times New Roman"/>
              </a:rPr>
              <a:t>Materia. </a:t>
            </a:r>
            <a:r>
              <a:rPr sz="1200" spc="-5" dirty="0">
                <a:latin typeface="Times New Roman"/>
                <a:cs typeface="Times New Roman"/>
              </a:rPr>
              <a:t>Energia </a:t>
            </a:r>
            <a:r>
              <a:rPr sz="1200" dirty="0">
                <a:latin typeface="Times New Roman"/>
                <a:cs typeface="Times New Roman"/>
              </a:rPr>
              <a:t>organizzata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soggetta alla gravità lineare, </a:t>
            </a:r>
            <a:r>
              <a:rPr sz="1200" dirty="0">
                <a:latin typeface="Times New Roman"/>
                <a:cs typeface="Times New Roman"/>
              </a:rPr>
              <a:t>eccetto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è modificata </a:t>
            </a:r>
            <a:r>
              <a:rPr sz="1200" spc="-5" dirty="0">
                <a:latin typeface="Times New Roman"/>
                <a:cs typeface="Times New Roman"/>
              </a:rPr>
              <a:t>dal  </a:t>
            </a:r>
            <a:r>
              <a:rPr sz="1200" dirty="0">
                <a:latin typeface="Times New Roman"/>
                <a:cs typeface="Times New Roman"/>
              </a:rPr>
              <a:t>movimento e </a:t>
            </a:r>
            <a:r>
              <a:rPr sz="1200" spc="-5" dirty="0">
                <a:latin typeface="Times New Roman"/>
                <a:cs typeface="Times New Roman"/>
              </a:rPr>
              <a:t>condizionata dalla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mente.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24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246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24190" cy="372364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533400" marR="83566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(140.7) 12:8.11 </a:t>
            </a:r>
            <a:r>
              <a:rPr sz="1200" dirty="0">
                <a:latin typeface="Times New Roman"/>
                <a:cs typeface="Times New Roman"/>
              </a:rPr>
              <a:t>2. </a:t>
            </a:r>
            <a:r>
              <a:rPr sz="1200" i="1" spc="-5" dirty="0">
                <a:latin typeface="Times New Roman"/>
                <a:cs typeface="Times New Roman"/>
              </a:rPr>
              <a:t>Mente. </a:t>
            </a:r>
            <a:r>
              <a:rPr sz="1200" spc="-5" dirty="0">
                <a:latin typeface="Times New Roman"/>
                <a:cs typeface="Times New Roman"/>
              </a:rPr>
              <a:t>Coscienza organizzata che </a:t>
            </a:r>
            <a:r>
              <a:rPr sz="1200" dirty="0">
                <a:latin typeface="Times New Roman"/>
                <a:cs typeface="Times New Roman"/>
              </a:rPr>
              <a:t>non è </a:t>
            </a:r>
            <a:r>
              <a:rPr sz="1200" spc="-5" dirty="0">
                <a:latin typeface="Times New Roman"/>
                <a:cs typeface="Times New Roman"/>
              </a:rPr>
              <a:t>interamente </a:t>
            </a:r>
            <a:r>
              <a:rPr sz="1200" dirty="0">
                <a:latin typeface="Times New Roman"/>
                <a:cs typeface="Times New Roman"/>
              </a:rPr>
              <a:t>soggetta </a:t>
            </a:r>
            <a:r>
              <a:rPr sz="1200" spc="-5" dirty="0">
                <a:latin typeface="Times New Roman"/>
                <a:cs typeface="Times New Roman"/>
              </a:rPr>
              <a:t>alla </a:t>
            </a:r>
            <a:r>
              <a:rPr sz="1200" dirty="0">
                <a:latin typeface="Times New Roman"/>
                <a:cs typeface="Times New Roman"/>
              </a:rPr>
              <a:t>gravità </a:t>
            </a:r>
            <a:r>
              <a:rPr sz="1200" spc="-5" dirty="0">
                <a:latin typeface="Times New Roman"/>
                <a:cs typeface="Times New Roman"/>
              </a:rPr>
              <a:t>materiale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diventa  </a:t>
            </a:r>
            <a:r>
              <a:rPr sz="1200" spc="-5" dirty="0">
                <a:latin typeface="Times New Roman"/>
                <a:cs typeface="Times New Roman"/>
              </a:rPr>
              <a:t>veramente </a:t>
            </a:r>
            <a:r>
              <a:rPr sz="1200" dirty="0">
                <a:latin typeface="Times New Roman"/>
                <a:cs typeface="Times New Roman"/>
              </a:rPr>
              <a:t>libera quando è </a:t>
            </a:r>
            <a:r>
              <a:rPr sz="1200" spc="-5" dirty="0">
                <a:latin typeface="Times New Roman"/>
                <a:cs typeface="Times New Roman"/>
              </a:rPr>
              <a:t>modificata dallo</a:t>
            </a:r>
            <a:r>
              <a:rPr sz="1200" dirty="0">
                <a:latin typeface="Times New Roman"/>
                <a:cs typeface="Times New Roman"/>
              </a:rPr>
              <a:t> spirito.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533400" marR="68516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(140.8) 12:8.12 </a:t>
            </a:r>
            <a:r>
              <a:rPr sz="1200" dirty="0">
                <a:latin typeface="Times New Roman"/>
                <a:cs typeface="Times New Roman"/>
              </a:rPr>
              <a:t>3. </a:t>
            </a:r>
            <a:r>
              <a:rPr sz="1200" i="1" dirty="0">
                <a:latin typeface="Times New Roman"/>
                <a:cs typeface="Times New Roman"/>
              </a:rPr>
              <a:t>Spirito.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più alta </a:t>
            </a:r>
            <a:r>
              <a:rPr sz="1200" spc="-5" dirty="0">
                <a:latin typeface="Times New Roman"/>
                <a:cs typeface="Times New Roman"/>
              </a:rPr>
              <a:t>realtà personale.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vero </a:t>
            </a:r>
            <a:r>
              <a:rPr sz="1200" spc="-5" dirty="0">
                <a:latin typeface="Times New Roman"/>
                <a:cs typeface="Times New Roman"/>
              </a:rPr>
              <a:t>spirito </a:t>
            </a:r>
            <a:r>
              <a:rPr sz="1200" dirty="0">
                <a:latin typeface="Times New Roman"/>
                <a:cs typeface="Times New Roman"/>
              </a:rPr>
              <a:t>non è soggetto </a:t>
            </a:r>
            <a:r>
              <a:rPr sz="1200" spc="-5" dirty="0">
                <a:latin typeface="Times New Roman"/>
                <a:cs typeface="Times New Roman"/>
              </a:rPr>
              <a:t>alla gravità fisica,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diventa alla  </a:t>
            </a:r>
            <a:r>
              <a:rPr sz="1200" dirty="0">
                <a:latin typeface="Times New Roman"/>
                <a:cs typeface="Times New Roman"/>
              </a:rPr>
              <a:t>fine l’influenza motivante di tutti i </a:t>
            </a:r>
            <a:r>
              <a:rPr sz="1200" spc="-5" dirty="0">
                <a:latin typeface="Times New Roman"/>
                <a:cs typeface="Times New Roman"/>
              </a:rPr>
              <a:t>sistemi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energia </a:t>
            </a:r>
            <a:r>
              <a:rPr sz="1200" dirty="0">
                <a:latin typeface="Times New Roman"/>
                <a:cs typeface="Times New Roman"/>
              </a:rPr>
              <a:t>in evoluzione </a:t>
            </a:r>
            <a:r>
              <a:rPr sz="1200" spc="-5" dirty="0">
                <a:latin typeface="Times New Roman"/>
                <a:cs typeface="Times New Roman"/>
              </a:rPr>
              <a:t>aventi dignità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personalità.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13664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(140.9) 12:8.13 </a:t>
            </a:r>
            <a:r>
              <a:rPr sz="1200" spc="-15" dirty="0">
                <a:latin typeface="Times New Roman"/>
                <a:cs typeface="Times New Roman"/>
              </a:rPr>
              <a:t>Lo </a:t>
            </a:r>
            <a:r>
              <a:rPr sz="1200" dirty="0">
                <a:latin typeface="Times New Roman"/>
                <a:cs typeface="Times New Roman"/>
              </a:rPr>
              <a:t>scopo </a:t>
            </a:r>
            <a:r>
              <a:rPr sz="1200" spc="-5" dirty="0">
                <a:latin typeface="Times New Roman"/>
                <a:cs typeface="Times New Roman"/>
              </a:rPr>
              <a:t>dell’esistenza </a:t>
            </a:r>
            <a:r>
              <a:rPr sz="1200" dirty="0">
                <a:latin typeface="Times New Roman"/>
                <a:cs typeface="Times New Roman"/>
              </a:rPr>
              <a:t>di tutte le </a:t>
            </a:r>
            <a:r>
              <a:rPr sz="1200" spc="-5" dirty="0">
                <a:latin typeface="Times New Roman"/>
                <a:cs typeface="Times New Roman"/>
              </a:rPr>
              <a:t>personalità </a:t>
            </a:r>
            <a:r>
              <a:rPr sz="1200" dirty="0">
                <a:latin typeface="Times New Roman"/>
                <a:cs typeface="Times New Roman"/>
              </a:rPr>
              <a:t>è lo </a:t>
            </a:r>
            <a:r>
              <a:rPr sz="1200" spc="-5" dirty="0">
                <a:latin typeface="Times New Roman"/>
                <a:cs typeface="Times New Roman"/>
              </a:rPr>
              <a:t>spirito;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manifestazioni materiali sono relative </a:t>
            </a:r>
            <a:r>
              <a:rPr sz="1200" dirty="0">
                <a:latin typeface="Times New Roman"/>
                <a:cs typeface="Times New Roman"/>
              </a:rPr>
              <a:t>e la mente </a:t>
            </a:r>
            <a:r>
              <a:rPr sz="1200" spc="-5" dirty="0">
                <a:latin typeface="Times New Roman"/>
                <a:cs typeface="Times New Roman"/>
              </a:rPr>
              <a:t>cosmica  interviene </a:t>
            </a:r>
            <a:r>
              <a:rPr sz="1200" dirty="0">
                <a:latin typeface="Times New Roman"/>
                <a:cs typeface="Times New Roman"/>
              </a:rPr>
              <a:t>tra questi opposti </a:t>
            </a:r>
            <a:r>
              <a:rPr sz="1200" spc="-5" dirty="0">
                <a:latin typeface="Times New Roman"/>
                <a:cs typeface="Times New Roman"/>
              </a:rPr>
              <a:t>universali.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conferimento della mente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ministero dello </a:t>
            </a:r>
            <a:r>
              <a:rPr sz="1200" dirty="0">
                <a:latin typeface="Times New Roman"/>
                <a:cs typeface="Times New Roman"/>
              </a:rPr>
              <a:t>spirito sono </a:t>
            </a:r>
            <a:r>
              <a:rPr sz="1200" spc="-5" dirty="0">
                <a:latin typeface="Times New Roman"/>
                <a:cs typeface="Times New Roman"/>
              </a:rPr>
              <a:t>opera delle </a:t>
            </a:r>
            <a:r>
              <a:rPr sz="1200" dirty="0">
                <a:latin typeface="Times New Roman"/>
                <a:cs typeface="Times New Roman"/>
              </a:rPr>
              <a:t>persone associate  </a:t>
            </a:r>
            <a:r>
              <a:rPr sz="1200" spc="-5" dirty="0">
                <a:latin typeface="Times New Roman"/>
                <a:cs typeface="Times New Roman"/>
              </a:rPr>
              <a:t>della Deità, </a:t>
            </a:r>
            <a:r>
              <a:rPr sz="1200" dirty="0">
                <a:latin typeface="Times New Roman"/>
                <a:cs typeface="Times New Roman"/>
              </a:rPr>
              <a:t>lo Spirito </a:t>
            </a:r>
            <a:r>
              <a:rPr sz="1200" spc="-5" dirty="0">
                <a:latin typeface="Times New Roman"/>
                <a:cs typeface="Times New Roman"/>
              </a:rPr>
              <a:t>Infinito </a:t>
            </a:r>
            <a:r>
              <a:rPr sz="1200" dirty="0">
                <a:latin typeface="Times New Roman"/>
                <a:cs typeface="Times New Roman"/>
              </a:rPr>
              <a:t>ed il </a:t>
            </a:r>
            <a:r>
              <a:rPr sz="1200" spc="-5" dirty="0">
                <a:latin typeface="Times New Roman"/>
                <a:cs typeface="Times New Roman"/>
              </a:rPr>
              <a:t>Figlio Eterno.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realtà della Deità </a:t>
            </a:r>
            <a:r>
              <a:rPr sz="1200" dirty="0">
                <a:latin typeface="Times New Roman"/>
                <a:cs typeface="Times New Roman"/>
              </a:rPr>
              <a:t>totale non è mente ma spirito-mente — </a:t>
            </a:r>
            <a:r>
              <a:rPr sz="1200" spc="-5" dirty="0">
                <a:latin typeface="Times New Roman"/>
                <a:cs typeface="Times New Roman"/>
              </a:rPr>
              <a:t>mente-spirito  unificati dalla personalità. Nondimeno gli assoluti dello </a:t>
            </a:r>
            <a:r>
              <a:rPr sz="1200" dirty="0">
                <a:latin typeface="Times New Roman"/>
                <a:cs typeface="Times New Roman"/>
              </a:rPr>
              <a:t>spirito e </a:t>
            </a:r>
            <a:r>
              <a:rPr sz="1200" spc="-5" dirty="0">
                <a:latin typeface="Times New Roman"/>
                <a:cs typeface="Times New Roman"/>
              </a:rPr>
              <a:t>della cosa convergono entrambi </a:t>
            </a:r>
            <a:r>
              <a:rPr sz="1200" dirty="0">
                <a:latin typeface="Times New Roman"/>
                <a:cs typeface="Times New Roman"/>
              </a:rPr>
              <a:t>nella </a:t>
            </a:r>
            <a:r>
              <a:rPr sz="1200" spc="-5" dirty="0">
                <a:latin typeface="Times New Roman"/>
                <a:cs typeface="Times New Roman"/>
              </a:rPr>
              <a:t>persona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Padre  Universale.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558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(140.10) 12:8.14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Paradiso </a:t>
            </a:r>
            <a:r>
              <a:rPr sz="1200" dirty="0">
                <a:latin typeface="Times New Roman"/>
                <a:cs typeface="Times New Roman"/>
              </a:rPr>
              <a:t>le tre </a:t>
            </a:r>
            <a:r>
              <a:rPr sz="1200" spc="-5" dirty="0">
                <a:latin typeface="Times New Roman"/>
                <a:cs typeface="Times New Roman"/>
              </a:rPr>
              <a:t>energie, fisica, </a:t>
            </a:r>
            <a:r>
              <a:rPr sz="1200" dirty="0">
                <a:latin typeface="Times New Roman"/>
                <a:cs typeface="Times New Roman"/>
              </a:rPr>
              <a:t>mentale e </a:t>
            </a:r>
            <a:r>
              <a:rPr sz="1200" spc="-5" dirty="0">
                <a:latin typeface="Times New Roman"/>
                <a:cs typeface="Times New Roman"/>
              </a:rPr>
              <a:t>spirituale sono </a:t>
            </a:r>
            <a:r>
              <a:rPr sz="1200" dirty="0">
                <a:latin typeface="Times New Roman"/>
                <a:cs typeface="Times New Roman"/>
              </a:rPr>
              <a:t>coordinate. </a:t>
            </a:r>
            <a:r>
              <a:rPr sz="1200" spc="-5" dirty="0">
                <a:latin typeface="Times New Roman"/>
                <a:cs typeface="Times New Roman"/>
              </a:rPr>
              <a:t>Nel </a:t>
            </a:r>
            <a:r>
              <a:rPr sz="1200" dirty="0">
                <a:latin typeface="Times New Roman"/>
                <a:cs typeface="Times New Roman"/>
              </a:rPr>
              <a:t>cosmo </a:t>
            </a:r>
            <a:r>
              <a:rPr sz="1200" spc="-5" dirty="0">
                <a:latin typeface="Times New Roman"/>
                <a:cs typeface="Times New Roman"/>
              </a:rPr>
              <a:t>evoluzionario </a:t>
            </a:r>
            <a:r>
              <a:rPr sz="1200" dirty="0">
                <a:latin typeface="Times New Roman"/>
                <a:cs typeface="Times New Roman"/>
              </a:rPr>
              <a:t>l’energia-materia è  </a:t>
            </a:r>
            <a:r>
              <a:rPr sz="1200" spc="-5" dirty="0">
                <a:latin typeface="Times New Roman"/>
                <a:cs typeface="Times New Roman"/>
              </a:rPr>
              <a:t>dominante, eccetto che </a:t>
            </a:r>
            <a:r>
              <a:rPr sz="1200" dirty="0">
                <a:latin typeface="Times New Roman"/>
                <a:cs typeface="Times New Roman"/>
              </a:rPr>
              <a:t>nella </a:t>
            </a:r>
            <a:r>
              <a:rPr sz="1200" spc="-5" dirty="0">
                <a:latin typeface="Times New Roman"/>
                <a:cs typeface="Times New Roman"/>
              </a:rPr>
              <a:t>personalità </a:t>
            </a:r>
            <a:r>
              <a:rPr sz="1200" dirty="0">
                <a:latin typeface="Times New Roman"/>
                <a:cs typeface="Times New Roman"/>
              </a:rPr>
              <a:t>in cui lo spirito, </a:t>
            </a:r>
            <a:r>
              <a:rPr sz="1200" spc="-5" dirty="0">
                <a:latin typeface="Times New Roman"/>
                <a:cs typeface="Times New Roman"/>
              </a:rPr>
              <a:t>grazie alla </a:t>
            </a:r>
            <a:r>
              <a:rPr sz="1200" dirty="0">
                <a:latin typeface="Times New Roman"/>
                <a:cs typeface="Times New Roman"/>
              </a:rPr>
              <a:t>mediazione </a:t>
            </a:r>
            <a:r>
              <a:rPr sz="1200" spc="-5" dirty="0">
                <a:latin typeface="Times New Roman"/>
                <a:cs typeface="Times New Roman"/>
              </a:rPr>
              <a:t>della mente, </a:t>
            </a:r>
            <a:r>
              <a:rPr sz="1200" dirty="0">
                <a:latin typeface="Times New Roman"/>
                <a:cs typeface="Times New Roman"/>
              </a:rPr>
              <a:t>lotta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la supremazia. </a:t>
            </a:r>
            <a:r>
              <a:rPr sz="1200" spc="-15" dirty="0">
                <a:latin typeface="Times New Roman"/>
                <a:cs typeface="Times New Roman"/>
              </a:rPr>
              <a:t>Lo </a:t>
            </a:r>
            <a:r>
              <a:rPr sz="1200" dirty="0">
                <a:latin typeface="Times New Roman"/>
                <a:cs typeface="Times New Roman"/>
              </a:rPr>
              <a:t>spirito è la  </a:t>
            </a:r>
            <a:r>
              <a:rPr sz="1200" spc="-5" dirty="0">
                <a:latin typeface="Times New Roman"/>
                <a:cs typeface="Times New Roman"/>
              </a:rPr>
              <a:t>realtà fondamentale dell’esperienza della </a:t>
            </a:r>
            <a:r>
              <a:rPr sz="1200" dirty="0">
                <a:latin typeface="Times New Roman"/>
                <a:cs typeface="Times New Roman"/>
              </a:rPr>
              <a:t>personalità di tutte le </a:t>
            </a:r>
            <a:r>
              <a:rPr sz="1200" spc="-5" dirty="0">
                <a:latin typeface="Times New Roman"/>
                <a:cs typeface="Times New Roman"/>
              </a:rPr>
              <a:t>creature, perché Dio </a:t>
            </a:r>
            <a:r>
              <a:rPr sz="1200" dirty="0">
                <a:latin typeface="Times New Roman"/>
                <a:cs typeface="Times New Roman"/>
              </a:rPr>
              <a:t>è spirito. </a:t>
            </a:r>
            <a:r>
              <a:rPr sz="1200" spc="-15" dirty="0">
                <a:latin typeface="Times New Roman"/>
                <a:cs typeface="Times New Roman"/>
              </a:rPr>
              <a:t>Lo </a:t>
            </a:r>
            <a:r>
              <a:rPr sz="1200" dirty="0">
                <a:latin typeface="Times New Roman"/>
                <a:cs typeface="Times New Roman"/>
              </a:rPr>
              <a:t>spirito è </a:t>
            </a:r>
            <a:r>
              <a:rPr sz="1200" spc="-5" dirty="0">
                <a:latin typeface="Times New Roman"/>
                <a:cs typeface="Times New Roman"/>
              </a:rPr>
              <a:t>immutabile,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perciò </a:t>
            </a:r>
            <a:r>
              <a:rPr sz="1200" dirty="0">
                <a:latin typeface="Times New Roman"/>
                <a:cs typeface="Times New Roman"/>
              </a:rPr>
              <a:t>in  tutte le </a:t>
            </a:r>
            <a:r>
              <a:rPr sz="1200" spc="-5" dirty="0">
                <a:latin typeface="Times New Roman"/>
                <a:cs typeface="Times New Roman"/>
              </a:rPr>
              <a:t>relazioni personali trascende sia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mente che la </a:t>
            </a:r>
            <a:r>
              <a:rPr sz="1200" spc="-5" dirty="0">
                <a:latin typeface="Times New Roman"/>
                <a:cs typeface="Times New Roman"/>
              </a:rPr>
              <a:t>materia, che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variabili esperienziali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realizzazione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progressiva.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3716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(140.11) 12:8.15 </a:t>
            </a:r>
            <a:r>
              <a:rPr sz="1200" spc="-5" dirty="0">
                <a:latin typeface="Times New Roman"/>
                <a:cs typeface="Times New Roman"/>
              </a:rPr>
              <a:t>Nell’evoluzione cosmica </a:t>
            </a:r>
            <a:r>
              <a:rPr sz="1200" dirty="0">
                <a:latin typeface="Times New Roman"/>
                <a:cs typeface="Times New Roman"/>
              </a:rPr>
              <a:t>la materia diventa </a:t>
            </a:r>
            <a:r>
              <a:rPr sz="1200" spc="-5" dirty="0">
                <a:latin typeface="Times New Roman"/>
                <a:cs typeface="Times New Roman"/>
              </a:rPr>
              <a:t>un’ombra </a:t>
            </a:r>
            <a:r>
              <a:rPr sz="1200" dirty="0">
                <a:latin typeface="Times New Roman"/>
                <a:cs typeface="Times New Roman"/>
              </a:rPr>
              <a:t>filosofica </a:t>
            </a:r>
            <a:r>
              <a:rPr sz="1200" spc="-5" dirty="0">
                <a:latin typeface="Times New Roman"/>
                <a:cs typeface="Times New Roman"/>
              </a:rPr>
              <a:t>proiettata dalla </a:t>
            </a:r>
            <a:r>
              <a:rPr sz="1200" dirty="0">
                <a:latin typeface="Times New Roman"/>
                <a:cs typeface="Times New Roman"/>
              </a:rPr>
              <a:t>mente nella </a:t>
            </a:r>
            <a:r>
              <a:rPr sz="1200" spc="-5" dirty="0">
                <a:latin typeface="Times New Roman"/>
                <a:cs typeface="Times New Roman"/>
              </a:rPr>
              <a:t>presenza </a:t>
            </a:r>
            <a:r>
              <a:rPr sz="1200" dirty="0">
                <a:latin typeface="Times New Roman"/>
                <a:cs typeface="Times New Roman"/>
              </a:rPr>
              <a:t>della luminosità  </a:t>
            </a:r>
            <a:r>
              <a:rPr sz="1200" spc="-5" dirty="0">
                <a:latin typeface="Times New Roman"/>
                <a:cs typeface="Times New Roman"/>
              </a:rPr>
              <a:t>spirituale dell’illuminazione divina,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ciò </a:t>
            </a:r>
            <a:r>
              <a:rPr sz="1200" dirty="0">
                <a:latin typeface="Times New Roman"/>
                <a:cs typeface="Times New Roman"/>
              </a:rPr>
              <a:t>non invalida la </a:t>
            </a:r>
            <a:r>
              <a:rPr sz="1200" spc="-5" dirty="0">
                <a:latin typeface="Times New Roman"/>
                <a:cs typeface="Times New Roman"/>
              </a:rPr>
              <a:t>realtà dell’energia-materia. </a:t>
            </a:r>
            <a:r>
              <a:rPr sz="1200" dirty="0">
                <a:latin typeface="Times New Roman"/>
                <a:cs typeface="Times New Roman"/>
              </a:rPr>
              <a:t>Mente, </a:t>
            </a:r>
            <a:r>
              <a:rPr sz="1200" spc="-5" dirty="0">
                <a:latin typeface="Times New Roman"/>
                <a:cs typeface="Times New Roman"/>
              </a:rPr>
              <a:t>materia </a:t>
            </a:r>
            <a:r>
              <a:rPr sz="1200" dirty="0">
                <a:latin typeface="Times New Roman"/>
                <a:cs typeface="Times New Roman"/>
              </a:rPr>
              <a:t>e spirito sono ugualmente  </a:t>
            </a:r>
            <a:r>
              <a:rPr sz="1200" spc="-5" dirty="0">
                <a:latin typeface="Times New Roman"/>
                <a:cs typeface="Times New Roman"/>
              </a:rPr>
              <a:t>reali, </a:t>
            </a:r>
            <a:r>
              <a:rPr sz="1200" dirty="0">
                <a:latin typeface="Times New Roman"/>
                <a:cs typeface="Times New Roman"/>
              </a:rPr>
              <a:t>ma non </a:t>
            </a:r>
            <a:r>
              <a:rPr sz="1200" spc="-5" dirty="0">
                <a:latin typeface="Times New Roman"/>
                <a:cs typeface="Times New Roman"/>
              </a:rPr>
              <a:t>hanno </a:t>
            </a:r>
            <a:r>
              <a:rPr sz="1200" dirty="0">
                <a:latin typeface="Times New Roman"/>
                <a:cs typeface="Times New Roman"/>
              </a:rPr>
              <a:t>un valore </a:t>
            </a:r>
            <a:r>
              <a:rPr sz="1200" spc="-5" dirty="0">
                <a:latin typeface="Times New Roman"/>
                <a:cs typeface="Times New Roman"/>
              </a:rPr>
              <a:t>uguale </a:t>
            </a:r>
            <a:r>
              <a:rPr sz="1200" dirty="0">
                <a:latin typeface="Times New Roman"/>
                <a:cs typeface="Times New Roman"/>
              </a:rPr>
              <a:t>per la personalità </a:t>
            </a:r>
            <a:r>
              <a:rPr sz="1200" spc="-5" dirty="0">
                <a:latin typeface="Times New Roman"/>
                <a:cs typeface="Times New Roman"/>
              </a:rPr>
              <a:t>nel raggiungimento della divinità.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coscienza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divinità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è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un’esperienza spirituale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progressiva.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24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247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97850" cy="4132579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436880" algn="just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(141.1) 12:8.16 </a:t>
            </a:r>
            <a:r>
              <a:rPr sz="1200" spc="-5" dirty="0">
                <a:latin typeface="Times New Roman"/>
                <a:cs typeface="Times New Roman"/>
              </a:rPr>
              <a:t>Quanto </a:t>
            </a:r>
            <a:r>
              <a:rPr sz="1200" dirty="0">
                <a:latin typeface="Times New Roman"/>
                <a:cs typeface="Times New Roman"/>
              </a:rPr>
              <a:t>più risplende la </a:t>
            </a:r>
            <a:r>
              <a:rPr sz="1200" spc="-5" dirty="0">
                <a:latin typeface="Times New Roman"/>
                <a:cs typeface="Times New Roman"/>
              </a:rPr>
              <a:t>luce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personalità spiritualizzata (il Padre </a:t>
            </a:r>
            <a:r>
              <a:rPr sz="1200" dirty="0">
                <a:latin typeface="Times New Roman"/>
                <a:cs typeface="Times New Roman"/>
              </a:rPr>
              <a:t>nell’Universo, il frammento della </a:t>
            </a:r>
            <a:r>
              <a:rPr sz="1200" spc="-5" dirty="0">
                <a:latin typeface="Times New Roman"/>
                <a:cs typeface="Times New Roman"/>
              </a:rPr>
              <a:t>personalità  spirituale </a:t>
            </a:r>
            <a:r>
              <a:rPr sz="1200" dirty="0">
                <a:latin typeface="Times New Roman"/>
                <a:cs typeface="Times New Roman"/>
              </a:rPr>
              <a:t>potenziale </a:t>
            </a:r>
            <a:r>
              <a:rPr sz="1200" spc="-5" dirty="0">
                <a:latin typeface="Times New Roman"/>
                <a:cs typeface="Times New Roman"/>
              </a:rPr>
              <a:t>nella singola creatura), tanto maggiore </a:t>
            </a:r>
            <a:r>
              <a:rPr sz="1200" dirty="0">
                <a:latin typeface="Times New Roman"/>
                <a:cs typeface="Times New Roman"/>
              </a:rPr>
              <a:t>è l’ombra </a:t>
            </a:r>
            <a:r>
              <a:rPr sz="1200" spc="-5" dirty="0">
                <a:latin typeface="Times New Roman"/>
                <a:cs typeface="Times New Roman"/>
              </a:rPr>
              <a:t>proiettata dalla </a:t>
            </a:r>
            <a:r>
              <a:rPr sz="1200" dirty="0">
                <a:latin typeface="Times New Roman"/>
                <a:cs typeface="Times New Roman"/>
              </a:rPr>
              <a:t>mente interposta </a:t>
            </a:r>
            <a:r>
              <a:rPr sz="1200" spc="-5" dirty="0">
                <a:latin typeface="Times New Roman"/>
                <a:cs typeface="Times New Roman"/>
              </a:rPr>
              <a:t>sul suo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rivestimento</a:t>
            </a:r>
            <a:endParaRPr sz="1200">
              <a:latin typeface="Times New Roman"/>
              <a:cs typeface="Times New Roman"/>
            </a:endParaRPr>
          </a:p>
          <a:p>
            <a:pPr marL="76200" marR="68580" algn="just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materiale. </a:t>
            </a:r>
            <a:r>
              <a:rPr sz="1200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tempo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corpo dell’uomo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altrettanto reale quanto </a:t>
            </a:r>
            <a:r>
              <a:rPr sz="1200" dirty="0">
                <a:latin typeface="Times New Roman"/>
                <a:cs typeface="Times New Roman"/>
              </a:rPr>
              <a:t>la mente o lo spirito, ma </a:t>
            </a:r>
            <a:r>
              <a:rPr sz="1200" spc="-5" dirty="0">
                <a:latin typeface="Times New Roman"/>
                <a:cs typeface="Times New Roman"/>
              </a:rPr>
              <a:t>alla </a:t>
            </a:r>
            <a:r>
              <a:rPr sz="1200" dirty="0">
                <a:latin typeface="Times New Roman"/>
                <a:cs typeface="Times New Roman"/>
              </a:rPr>
              <a:t>morte </a:t>
            </a:r>
            <a:r>
              <a:rPr sz="1200" spc="-5" dirty="0">
                <a:latin typeface="Times New Roman"/>
                <a:cs typeface="Times New Roman"/>
              </a:rPr>
              <a:t>sia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mente </a:t>
            </a:r>
            <a:r>
              <a:rPr sz="1200" dirty="0">
                <a:latin typeface="Times New Roman"/>
                <a:cs typeface="Times New Roman"/>
              </a:rPr>
              <a:t>(l’identità)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lo  </a:t>
            </a:r>
            <a:r>
              <a:rPr sz="1200" spc="-5" dirty="0">
                <a:latin typeface="Times New Roman"/>
                <a:cs typeface="Times New Roman"/>
              </a:rPr>
              <a:t>spirito sopravvivono, mentre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corpo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sopravvive. Una realtà </a:t>
            </a:r>
            <a:r>
              <a:rPr sz="1200" dirty="0">
                <a:latin typeface="Times New Roman"/>
                <a:cs typeface="Times New Roman"/>
              </a:rPr>
              <a:t>cosmica può non </a:t>
            </a:r>
            <a:r>
              <a:rPr sz="1200" spc="-5" dirty="0">
                <a:latin typeface="Times New Roman"/>
                <a:cs typeface="Times New Roman"/>
              </a:rPr>
              <a:t>esistere </a:t>
            </a:r>
            <a:r>
              <a:rPr sz="1200" dirty="0">
                <a:latin typeface="Times New Roman"/>
                <a:cs typeface="Times New Roman"/>
              </a:rPr>
              <a:t>nell’esperienza di una </a:t>
            </a:r>
            <a:r>
              <a:rPr sz="1200" spc="-5" dirty="0">
                <a:latin typeface="Times New Roman"/>
                <a:cs typeface="Times New Roman"/>
              </a:rPr>
              <a:t>personalità.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così  </a:t>
            </a:r>
            <a:r>
              <a:rPr sz="1200" dirty="0">
                <a:latin typeface="Times New Roman"/>
                <a:cs typeface="Times New Roman"/>
              </a:rPr>
              <a:t>la vostra </a:t>
            </a:r>
            <a:r>
              <a:rPr sz="1200" spc="-5" dirty="0">
                <a:latin typeface="Times New Roman"/>
                <a:cs typeface="Times New Roman"/>
              </a:rPr>
              <a:t>figura retorica greca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materia </a:t>
            </a:r>
            <a:r>
              <a:rPr sz="1200" dirty="0">
                <a:latin typeface="Times New Roman"/>
                <a:cs typeface="Times New Roman"/>
              </a:rPr>
              <a:t>è l’ombra </a:t>
            </a:r>
            <a:r>
              <a:rPr sz="1200" spc="-5" dirty="0">
                <a:latin typeface="Times New Roman"/>
                <a:cs typeface="Times New Roman"/>
              </a:rPr>
              <a:t>della sostanza spirituale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reale </a:t>
            </a:r>
            <a:r>
              <a:rPr sz="1200" dirty="0">
                <a:latin typeface="Times New Roman"/>
                <a:cs typeface="Times New Roman"/>
              </a:rPr>
              <a:t>— ha un significato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filosofico.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9. Le realtà</a:t>
            </a:r>
            <a:r>
              <a:rPr sz="1600" b="1" spc="-1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personali</a:t>
            </a:r>
            <a:endParaRPr sz="1600">
              <a:latin typeface="Times New Roman"/>
              <a:cs typeface="Times New Roman"/>
            </a:endParaRPr>
          </a:p>
          <a:p>
            <a:pPr marL="76200" marR="83820">
              <a:lnSpc>
                <a:spcPct val="95600"/>
              </a:lnSpc>
              <a:spcBef>
                <a:spcPts val="139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(141.2) 12:9.1 </a:t>
            </a:r>
            <a:r>
              <a:rPr sz="1200" spc="-15" dirty="0">
                <a:latin typeface="Times New Roman"/>
                <a:cs typeface="Times New Roman"/>
              </a:rPr>
              <a:t>Lo </a:t>
            </a:r>
            <a:r>
              <a:rPr sz="1200" dirty="0">
                <a:latin typeface="Times New Roman"/>
                <a:cs typeface="Times New Roman"/>
              </a:rPr>
              <a:t>spirito è la </a:t>
            </a:r>
            <a:r>
              <a:rPr sz="1200" spc="-5" dirty="0">
                <a:latin typeface="Times New Roman"/>
                <a:cs typeface="Times New Roman"/>
              </a:rPr>
              <a:t>realtà personale fondamentale negli Universi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personalità </a:t>
            </a:r>
            <a:r>
              <a:rPr sz="1200" dirty="0">
                <a:latin typeface="Times New Roman"/>
                <a:cs typeface="Times New Roman"/>
              </a:rPr>
              <a:t>è fondamentale </a:t>
            </a:r>
            <a:r>
              <a:rPr sz="1200" spc="-5" dirty="0">
                <a:latin typeface="Times New Roman"/>
                <a:cs typeface="Times New Roman"/>
              </a:rPr>
              <a:t>per ogni esperienza  progressiva con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realtà spirituale. Ogni fase </a:t>
            </a:r>
            <a:r>
              <a:rPr sz="1200" dirty="0">
                <a:latin typeface="Times New Roman"/>
                <a:cs typeface="Times New Roman"/>
              </a:rPr>
              <a:t>d’esperienza </a:t>
            </a:r>
            <a:r>
              <a:rPr sz="1200" spc="-5" dirty="0">
                <a:latin typeface="Times New Roman"/>
                <a:cs typeface="Times New Roman"/>
              </a:rPr>
              <a:t>della personalità su ciascun successivo livello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progressione universale  sovrabbonda </a:t>
            </a:r>
            <a:r>
              <a:rPr sz="1200" dirty="0">
                <a:latin typeface="Times New Roman"/>
                <a:cs typeface="Times New Roman"/>
              </a:rPr>
              <a:t>d’indizi che </a:t>
            </a:r>
            <a:r>
              <a:rPr sz="1200" spc="-5" dirty="0">
                <a:latin typeface="Times New Roman"/>
                <a:cs typeface="Times New Roman"/>
              </a:rPr>
              <a:t>portano alla scoperta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realtà personali affascinanti.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vero destino </a:t>
            </a:r>
            <a:r>
              <a:rPr sz="1200" dirty="0">
                <a:latin typeface="Times New Roman"/>
                <a:cs typeface="Times New Roman"/>
              </a:rPr>
              <a:t>dell’uomo consiste </a:t>
            </a:r>
            <a:r>
              <a:rPr sz="1200" spc="-5" dirty="0">
                <a:latin typeface="Times New Roman"/>
                <a:cs typeface="Times New Roman"/>
              </a:rPr>
              <a:t>nel creare </a:t>
            </a:r>
            <a:r>
              <a:rPr sz="1200" dirty="0">
                <a:latin typeface="Times New Roman"/>
                <a:cs typeface="Times New Roman"/>
              </a:rPr>
              <a:t>nuove  mete spirituali e </a:t>
            </a:r>
            <a:r>
              <a:rPr sz="1200" spc="-5" dirty="0">
                <a:latin typeface="Times New Roman"/>
                <a:cs typeface="Times New Roman"/>
              </a:rPr>
              <a:t>poi </a:t>
            </a:r>
            <a:r>
              <a:rPr sz="1200" dirty="0">
                <a:latin typeface="Times New Roman"/>
                <a:cs typeface="Times New Roman"/>
              </a:rPr>
              <a:t>nel rispondere </a:t>
            </a:r>
            <a:r>
              <a:rPr sz="1200" spc="-5" dirty="0">
                <a:latin typeface="Times New Roman"/>
                <a:cs typeface="Times New Roman"/>
              </a:rPr>
              <a:t>alle attrattive cosmiche </a:t>
            </a:r>
            <a:r>
              <a:rPr sz="1200" dirty="0">
                <a:latin typeface="Times New Roman"/>
                <a:cs typeface="Times New Roman"/>
              </a:rPr>
              <a:t>di queste mete superne di valore non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materiale.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76200" marR="558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(141.3) 12:9.2 </a:t>
            </a:r>
            <a:r>
              <a:rPr sz="1200" spc="-5" dirty="0">
                <a:latin typeface="Times New Roman"/>
                <a:cs typeface="Times New Roman"/>
              </a:rPr>
              <a:t>L’amore </a:t>
            </a:r>
            <a:r>
              <a:rPr sz="1200" dirty="0">
                <a:latin typeface="Times New Roman"/>
                <a:cs typeface="Times New Roman"/>
              </a:rPr>
              <a:t>è il </a:t>
            </a:r>
            <a:r>
              <a:rPr sz="1200" spc="-5" dirty="0">
                <a:latin typeface="Times New Roman"/>
                <a:cs typeface="Times New Roman"/>
              </a:rPr>
              <a:t>segreto dell’associazione proficua </a:t>
            </a:r>
            <a:r>
              <a:rPr sz="1200" dirty="0">
                <a:latin typeface="Times New Roman"/>
                <a:cs typeface="Times New Roman"/>
              </a:rPr>
              <a:t>tra </a:t>
            </a:r>
            <a:r>
              <a:rPr sz="1200" spc="-5" dirty="0">
                <a:latin typeface="Times New Roman"/>
                <a:cs typeface="Times New Roman"/>
              </a:rPr>
              <a:t>personalità.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conoscere realmente </a:t>
            </a:r>
            <a:r>
              <a:rPr sz="1200" dirty="0">
                <a:latin typeface="Times New Roman"/>
                <a:cs typeface="Times New Roman"/>
              </a:rPr>
              <a:t>una persona da un </a:t>
            </a:r>
            <a:r>
              <a:rPr sz="1200" spc="-5" dirty="0">
                <a:latin typeface="Times New Roman"/>
                <a:cs typeface="Times New Roman"/>
              </a:rPr>
              <a:t>singolo  contatto.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può apprezzare la </a:t>
            </a:r>
            <a:r>
              <a:rPr sz="1200" spc="-5" dirty="0">
                <a:latin typeface="Times New Roman"/>
                <a:cs typeface="Times New Roman"/>
              </a:rPr>
              <a:t>musica per </a:t>
            </a:r>
            <a:r>
              <a:rPr sz="1200" dirty="0">
                <a:latin typeface="Times New Roman"/>
                <a:cs typeface="Times New Roman"/>
              </a:rPr>
              <a:t>deduzione </a:t>
            </a:r>
            <a:r>
              <a:rPr sz="1200" spc="-5" dirty="0">
                <a:latin typeface="Times New Roman"/>
                <a:cs typeface="Times New Roman"/>
              </a:rPr>
              <a:t>matematica, </a:t>
            </a:r>
            <a:r>
              <a:rPr sz="1200" dirty="0">
                <a:latin typeface="Times New Roman"/>
                <a:cs typeface="Times New Roman"/>
              </a:rPr>
              <a:t>anche </a:t>
            </a:r>
            <a:r>
              <a:rPr sz="1200" spc="-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musica </a:t>
            </a:r>
            <a:r>
              <a:rPr sz="1200" dirty="0">
                <a:latin typeface="Times New Roman"/>
                <a:cs typeface="Times New Roman"/>
              </a:rPr>
              <a:t>è una forma di ritmo </a:t>
            </a:r>
            <a:r>
              <a:rPr sz="1200" spc="-5" dirty="0">
                <a:latin typeface="Times New Roman"/>
                <a:cs typeface="Times New Roman"/>
              </a:rPr>
              <a:t>matematico. </a:t>
            </a:r>
            <a:r>
              <a:rPr sz="1200" spc="-15" dirty="0">
                <a:latin typeface="Times New Roman"/>
                <a:cs typeface="Times New Roman"/>
              </a:rPr>
              <a:t>Il  </a:t>
            </a:r>
            <a:r>
              <a:rPr sz="1200" spc="-5" dirty="0">
                <a:latin typeface="Times New Roman"/>
                <a:cs typeface="Times New Roman"/>
              </a:rPr>
              <a:t>numero assegnato </a:t>
            </a:r>
            <a:r>
              <a:rPr sz="1200" dirty="0">
                <a:latin typeface="Times New Roman"/>
                <a:cs typeface="Times New Roman"/>
              </a:rPr>
              <a:t>ad un </a:t>
            </a:r>
            <a:r>
              <a:rPr sz="1200" spc="-5" dirty="0">
                <a:latin typeface="Times New Roman"/>
                <a:cs typeface="Times New Roman"/>
              </a:rPr>
              <a:t>abbonato telefonico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identifica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alcun </a:t>
            </a:r>
            <a:r>
              <a:rPr sz="1200" dirty="0">
                <a:latin typeface="Times New Roman"/>
                <a:cs typeface="Times New Roman"/>
              </a:rPr>
              <a:t>modo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personalità di quell’abbonato e non dà alcuna  </a:t>
            </a:r>
            <a:r>
              <a:rPr sz="1200" spc="-5" dirty="0">
                <a:latin typeface="Times New Roman"/>
                <a:cs typeface="Times New Roman"/>
              </a:rPr>
              <a:t>indicazione circa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carattere.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14414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(141.4) 12:9.3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matematica, la </a:t>
            </a:r>
            <a:r>
              <a:rPr sz="1200" spc="-5" dirty="0">
                <a:latin typeface="Times New Roman"/>
                <a:cs typeface="Times New Roman"/>
              </a:rPr>
              <a:t>scienza fisica, </a:t>
            </a:r>
            <a:r>
              <a:rPr sz="1200" dirty="0">
                <a:latin typeface="Times New Roman"/>
                <a:cs typeface="Times New Roman"/>
              </a:rPr>
              <a:t>è indispensabile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la discussione </a:t>
            </a:r>
            <a:r>
              <a:rPr sz="1200" spc="-5" dirty="0">
                <a:latin typeface="Times New Roman"/>
                <a:cs typeface="Times New Roman"/>
              </a:rPr>
              <a:t>intelligente degli aspetti materiali </a:t>
            </a:r>
            <a:r>
              <a:rPr sz="1200" dirty="0">
                <a:latin typeface="Times New Roman"/>
                <a:cs typeface="Times New Roman"/>
              </a:rPr>
              <a:t>dell’Universo, ma  tale </a:t>
            </a:r>
            <a:r>
              <a:rPr sz="1200" spc="-5" dirty="0">
                <a:latin typeface="Times New Roman"/>
                <a:cs typeface="Times New Roman"/>
              </a:rPr>
              <a:t>conoscenza </a:t>
            </a:r>
            <a:r>
              <a:rPr sz="1200" dirty="0">
                <a:latin typeface="Times New Roman"/>
                <a:cs typeface="Times New Roman"/>
              </a:rPr>
              <a:t>non è necessariamente un elemento della </a:t>
            </a:r>
            <a:r>
              <a:rPr sz="1200" spc="-5" dirty="0">
                <a:latin typeface="Times New Roman"/>
                <a:cs typeface="Times New Roman"/>
              </a:rPr>
              <a:t>comprensione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elevata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verità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dell’apprezzamento personale  delle realtà spirituali.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solo nei regni </a:t>
            </a:r>
            <a:r>
              <a:rPr sz="1200" dirty="0">
                <a:latin typeface="Times New Roman"/>
                <a:cs typeface="Times New Roman"/>
              </a:rPr>
              <a:t>della vita, ma </a:t>
            </a:r>
            <a:r>
              <a:rPr sz="1200" spc="-5" dirty="0">
                <a:latin typeface="Times New Roman"/>
                <a:cs typeface="Times New Roman"/>
              </a:rPr>
              <a:t>anche </a:t>
            </a:r>
            <a:r>
              <a:rPr sz="1200" dirty="0">
                <a:latin typeface="Times New Roman"/>
                <a:cs typeface="Times New Roman"/>
              </a:rPr>
              <a:t>nel mondo </a:t>
            </a:r>
            <a:r>
              <a:rPr sz="1200" spc="-5" dirty="0">
                <a:latin typeface="Times New Roman"/>
                <a:cs typeface="Times New Roman"/>
              </a:rPr>
              <a:t>dell’energia </a:t>
            </a:r>
            <a:r>
              <a:rPr sz="1200" dirty="0">
                <a:latin typeface="Times New Roman"/>
                <a:cs typeface="Times New Roman"/>
              </a:rPr>
              <a:t>fisica la </a:t>
            </a:r>
            <a:r>
              <a:rPr sz="1200" spc="-5" dirty="0">
                <a:latin typeface="Times New Roman"/>
                <a:cs typeface="Times New Roman"/>
              </a:rPr>
              <a:t>somma </a:t>
            </a:r>
            <a:r>
              <a:rPr sz="1200" dirty="0">
                <a:latin typeface="Times New Roman"/>
                <a:cs typeface="Times New Roman"/>
              </a:rPr>
              <a:t>di due o più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fattori</a:t>
            </a:r>
            <a:endParaRPr sz="1200">
              <a:latin typeface="Times New Roman"/>
              <a:cs typeface="Times New Roman"/>
            </a:endParaRPr>
          </a:p>
          <a:p>
            <a:pPr marL="76200" marR="100965">
              <a:lnSpc>
                <a:spcPts val="1380"/>
              </a:lnSpc>
              <a:spcBef>
                <a:spcPts val="35"/>
              </a:spcBef>
            </a:pPr>
            <a:r>
              <a:rPr sz="1200" spc="-5" dirty="0">
                <a:latin typeface="Times New Roman"/>
                <a:cs typeface="Times New Roman"/>
              </a:rPr>
              <a:t>rappresenta </a:t>
            </a:r>
            <a:r>
              <a:rPr sz="1200" dirty="0">
                <a:latin typeface="Times New Roman"/>
                <a:cs typeface="Times New Roman"/>
              </a:rPr>
              <a:t>molto </a:t>
            </a:r>
            <a:r>
              <a:rPr sz="1200" spc="-5" dirty="0">
                <a:latin typeface="Times New Roman"/>
                <a:cs typeface="Times New Roman"/>
              </a:rPr>
              <a:t>spesso qualcosa </a:t>
            </a:r>
            <a:r>
              <a:rPr sz="1200" i="1" dirty="0">
                <a:latin typeface="Times New Roman"/>
                <a:cs typeface="Times New Roman"/>
              </a:rPr>
              <a:t>di più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risultati </a:t>
            </a:r>
            <a:r>
              <a:rPr sz="1200" spc="-5" dirty="0">
                <a:latin typeface="Times New Roman"/>
                <a:cs typeface="Times New Roman"/>
              </a:rPr>
              <a:t>aggiuntivi prevedibili </a:t>
            </a:r>
            <a:r>
              <a:rPr sz="1200" dirty="0">
                <a:latin typeface="Times New Roman"/>
                <a:cs typeface="Times New Roman"/>
              </a:rPr>
              <a:t>di queste </a:t>
            </a:r>
            <a:r>
              <a:rPr sz="1200" spc="-5" dirty="0">
                <a:latin typeface="Times New Roman"/>
                <a:cs typeface="Times New Roman"/>
              </a:rPr>
              <a:t>associazioni,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qualcosa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i="1" spc="-5" dirty="0">
                <a:latin typeface="Times New Roman"/>
                <a:cs typeface="Times New Roman"/>
              </a:rPr>
              <a:t>differente. </a:t>
            </a:r>
            <a:r>
              <a:rPr sz="1200" spc="-5" dirty="0">
                <a:latin typeface="Times New Roman"/>
                <a:cs typeface="Times New Roman"/>
              </a:rPr>
              <a:t>L’intera  scienza della matematica, l’intero campo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filosofia,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fisica </a:t>
            </a:r>
            <a:r>
              <a:rPr sz="1200" dirty="0">
                <a:latin typeface="Times New Roman"/>
                <a:cs typeface="Times New Roman"/>
              </a:rPr>
              <a:t>o la </a:t>
            </a:r>
            <a:r>
              <a:rPr sz="1200" spc="-5" dirty="0">
                <a:latin typeface="Times New Roman"/>
                <a:cs typeface="Times New Roman"/>
              </a:rPr>
              <a:t>chimica </a:t>
            </a:r>
            <a:r>
              <a:rPr sz="1200" dirty="0">
                <a:latin typeface="Times New Roman"/>
                <a:cs typeface="Times New Roman"/>
              </a:rPr>
              <a:t>più elevate, non </a:t>
            </a:r>
            <a:r>
              <a:rPr sz="1200" spc="-5" dirty="0">
                <a:latin typeface="Times New Roman"/>
                <a:cs typeface="Times New Roman"/>
              </a:rPr>
              <a:t>potrebbero predire </a:t>
            </a:r>
            <a:r>
              <a:rPr sz="1200" dirty="0">
                <a:latin typeface="Times New Roman"/>
                <a:cs typeface="Times New Roman"/>
              </a:rPr>
              <a:t>né </a:t>
            </a:r>
            <a:r>
              <a:rPr sz="1200" spc="5" dirty="0">
                <a:latin typeface="Times New Roman"/>
                <a:cs typeface="Times New Roman"/>
              </a:rPr>
              <a:t>sapere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che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24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248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202295" cy="37236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88900">
              <a:lnSpc>
                <a:spcPts val="1410"/>
              </a:lnSpc>
              <a:spcBef>
                <a:spcPts val="100"/>
              </a:spcBef>
            </a:pPr>
            <a:r>
              <a:rPr sz="1200" dirty="0">
                <a:latin typeface="Times New Roman"/>
                <a:cs typeface="Times New Roman"/>
              </a:rPr>
              <a:t>l’unione di due </a:t>
            </a:r>
            <a:r>
              <a:rPr sz="1200" spc="-5" dirty="0">
                <a:latin typeface="Times New Roman"/>
                <a:cs typeface="Times New Roman"/>
              </a:rPr>
              <a:t>atomi gassosi d’idrogeno con </a:t>
            </a:r>
            <a:r>
              <a:rPr sz="1200" dirty="0">
                <a:latin typeface="Times New Roman"/>
                <a:cs typeface="Times New Roman"/>
              </a:rPr>
              <a:t>un atomo </a:t>
            </a:r>
            <a:r>
              <a:rPr sz="1200" spc="-5" dirty="0">
                <a:latin typeface="Times New Roman"/>
                <a:cs typeface="Times New Roman"/>
              </a:rPr>
              <a:t>gassoso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ossigeno producono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sostanza </a:t>
            </a:r>
            <a:r>
              <a:rPr sz="1200" dirty="0">
                <a:latin typeface="Times New Roman"/>
                <a:cs typeface="Times New Roman"/>
              </a:rPr>
              <a:t>nuova </a:t>
            </a:r>
            <a:r>
              <a:rPr sz="1200" spc="-5" dirty="0">
                <a:latin typeface="Times New Roman"/>
                <a:cs typeface="Times New Roman"/>
              </a:rPr>
              <a:t>con qualità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sovraggiunte</a:t>
            </a:r>
            <a:endParaRPr sz="1200">
              <a:latin typeface="Times New Roman"/>
              <a:cs typeface="Times New Roman"/>
            </a:endParaRPr>
          </a:p>
          <a:p>
            <a:pPr marL="88900" marR="227329">
              <a:lnSpc>
                <a:spcPts val="1380"/>
              </a:lnSpc>
              <a:spcBef>
                <a:spcPts val="65"/>
              </a:spcBef>
            </a:pP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l’acqua </a:t>
            </a:r>
            <a:r>
              <a:rPr sz="1200" dirty="0">
                <a:latin typeface="Times New Roman"/>
                <a:cs typeface="Times New Roman"/>
              </a:rPr>
              <a:t>liquida.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conoscenza </a:t>
            </a:r>
            <a:r>
              <a:rPr sz="1200" spc="-5" dirty="0">
                <a:latin typeface="Times New Roman"/>
                <a:cs typeface="Times New Roman"/>
              </a:rPr>
              <a:t>considerata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solo </a:t>
            </a:r>
            <a:r>
              <a:rPr sz="1200" spc="-5" dirty="0">
                <a:latin typeface="Times New Roman"/>
                <a:cs typeface="Times New Roman"/>
              </a:rPr>
              <a:t>fenomeno </a:t>
            </a:r>
            <a:r>
              <a:rPr sz="1200" dirty="0">
                <a:latin typeface="Times New Roman"/>
                <a:cs typeface="Times New Roman"/>
              </a:rPr>
              <a:t>fisico-chimico </a:t>
            </a:r>
            <a:r>
              <a:rPr sz="1200" spc="-5" dirty="0">
                <a:latin typeface="Times New Roman"/>
                <a:cs typeface="Times New Roman"/>
              </a:rPr>
              <a:t>avrebbe </a:t>
            </a:r>
            <a:r>
              <a:rPr sz="1200" dirty="0">
                <a:latin typeface="Times New Roman"/>
                <a:cs typeface="Times New Roman"/>
              </a:rPr>
              <a:t>dovuto </a:t>
            </a:r>
            <a:r>
              <a:rPr sz="1200" spc="-5" dirty="0">
                <a:latin typeface="Times New Roman"/>
                <a:cs typeface="Times New Roman"/>
              </a:rPr>
              <a:t>impedire </a:t>
            </a:r>
            <a:r>
              <a:rPr sz="1200" dirty="0">
                <a:latin typeface="Times New Roman"/>
                <a:cs typeface="Times New Roman"/>
              </a:rPr>
              <a:t>lo sviluppo </a:t>
            </a:r>
            <a:r>
              <a:rPr sz="1200" spc="-5" dirty="0">
                <a:latin typeface="Times New Roman"/>
                <a:cs typeface="Times New Roman"/>
              </a:rPr>
              <a:t>della  </a:t>
            </a:r>
            <a:r>
              <a:rPr sz="1200" dirty="0">
                <a:latin typeface="Times New Roman"/>
                <a:cs typeface="Times New Roman"/>
              </a:rPr>
              <a:t>filosofia </a:t>
            </a:r>
            <a:r>
              <a:rPr sz="1200" spc="-5" dirty="0">
                <a:latin typeface="Times New Roman"/>
                <a:cs typeface="Times New Roman"/>
              </a:rPr>
              <a:t>materialistica </a:t>
            </a:r>
            <a:r>
              <a:rPr sz="1200" dirty="0">
                <a:latin typeface="Times New Roman"/>
                <a:cs typeface="Times New Roman"/>
              </a:rPr>
              <a:t>e della </a:t>
            </a:r>
            <a:r>
              <a:rPr sz="1200" spc="-5" dirty="0">
                <a:latin typeface="Times New Roman"/>
                <a:cs typeface="Times New Roman"/>
              </a:rPr>
              <a:t>cosmologia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meccanicistica.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00">
              <a:latin typeface="Times New Roman"/>
              <a:cs typeface="Times New Roman"/>
            </a:endParaRPr>
          </a:p>
          <a:p>
            <a:pPr marL="88900">
              <a:lnSpc>
                <a:spcPts val="141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(141.5) 12:9.4 </a:t>
            </a:r>
            <a:r>
              <a:rPr sz="1200" spc="-5" dirty="0">
                <a:latin typeface="Times New Roman"/>
                <a:cs typeface="Times New Roman"/>
              </a:rPr>
              <a:t>L’analisi </a:t>
            </a:r>
            <a:r>
              <a:rPr sz="1200" dirty="0">
                <a:latin typeface="Times New Roman"/>
                <a:cs typeface="Times New Roman"/>
              </a:rPr>
              <a:t>tecnica non </a:t>
            </a:r>
            <a:r>
              <a:rPr sz="1200" spc="-5" dirty="0">
                <a:latin typeface="Times New Roman"/>
                <a:cs typeface="Times New Roman"/>
              </a:rPr>
              <a:t>rivela </a:t>
            </a:r>
            <a:r>
              <a:rPr sz="1200" dirty="0">
                <a:latin typeface="Times New Roman"/>
                <a:cs typeface="Times New Roman"/>
              </a:rPr>
              <a:t>quello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persona </a:t>
            </a:r>
            <a:r>
              <a:rPr sz="1200" dirty="0">
                <a:latin typeface="Times New Roman"/>
                <a:cs typeface="Times New Roman"/>
              </a:rPr>
              <a:t>o una cosa possono </a:t>
            </a:r>
            <a:r>
              <a:rPr sz="1200" spc="-5" dirty="0">
                <a:latin typeface="Times New Roman"/>
                <a:cs typeface="Times New Roman"/>
              </a:rPr>
              <a:t>fare.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esempio: l’acqua </a:t>
            </a:r>
            <a:r>
              <a:rPr sz="1200" dirty="0">
                <a:latin typeface="Times New Roman"/>
                <a:cs typeface="Times New Roman"/>
              </a:rPr>
              <a:t>è</a:t>
            </a:r>
            <a:r>
              <a:rPr sz="1200" spc="-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impiegata</a:t>
            </a:r>
            <a:endParaRPr sz="1200">
              <a:latin typeface="Times New Roman"/>
              <a:cs typeface="Times New Roman"/>
            </a:endParaRPr>
          </a:p>
          <a:p>
            <a:pPr marL="88900" marR="127635">
              <a:lnSpc>
                <a:spcPct val="95900"/>
              </a:lnSpc>
              <a:spcBef>
                <a:spcPts val="30"/>
              </a:spcBef>
            </a:pPr>
            <a:r>
              <a:rPr sz="1200" spc="-5" dirty="0">
                <a:latin typeface="Times New Roman"/>
                <a:cs typeface="Times New Roman"/>
              </a:rPr>
              <a:t>efficacemente per spegnere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fuoco.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l’acqua </a:t>
            </a:r>
            <a:r>
              <a:rPr sz="1200" dirty="0">
                <a:latin typeface="Times New Roman"/>
                <a:cs typeface="Times New Roman"/>
              </a:rPr>
              <a:t>spegne il </a:t>
            </a:r>
            <a:r>
              <a:rPr sz="1200" spc="-5" dirty="0">
                <a:latin typeface="Times New Roman"/>
                <a:cs typeface="Times New Roman"/>
              </a:rPr>
              <a:t>fuoco </a:t>
            </a:r>
            <a:r>
              <a:rPr sz="1200" dirty="0">
                <a:latin typeface="Times New Roman"/>
                <a:cs typeface="Times New Roman"/>
              </a:rPr>
              <a:t>è un </a:t>
            </a:r>
            <a:r>
              <a:rPr sz="1200" spc="-5" dirty="0">
                <a:latin typeface="Times New Roman"/>
                <a:cs typeface="Times New Roman"/>
              </a:rPr>
              <a:t>fatto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esperienza quotidiana,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nessuna analisi dell’acqua  potrebbe </a:t>
            </a:r>
            <a:r>
              <a:rPr sz="1200" dirty="0">
                <a:latin typeface="Times New Roman"/>
                <a:cs typeface="Times New Roman"/>
              </a:rPr>
              <a:t>mai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fatta </a:t>
            </a:r>
            <a:r>
              <a:rPr sz="1200" spc="-5" dirty="0">
                <a:latin typeface="Times New Roman"/>
                <a:cs typeface="Times New Roman"/>
              </a:rPr>
              <a:t>per rivelare </a:t>
            </a:r>
            <a:r>
              <a:rPr sz="1200" dirty="0">
                <a:latin typeface="Times New Roman"/>
                <a:cs typeface="Times New Roman"/>
              </a:rPr>
              <a:t>questa </a:t>
            </a:r>
            <a:r>
              <a:rPr sz="1200" spc="-5" dirty="0">
                <a:latin typeface="Times New Roman"/>
                <a:cs typeface="Times New Roman"/>
              </a:rPr>
              <a:t>proprietà. L’analisi stabilisce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l’acqua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composta d’idrogeno </a:t>
            </a:r>
            <a:r>
              <a:rPr sz="1200" dirty="0">
                <a:latin typeface="Times New Roman"/>
                <a:cs typeface="Times New Roman"/>
              </a:rPr>
              <a:t>e di ossigeno; uno  </a:t>
            </a:r>
            <a:r>
              <a:rPr sz="1200" spc="-5" dirty="0">
                <a:latin typeface="Times New Roman"/>
                <a:cs typeface="Times New Roman"/>
              </a:rPr>
              <a:t>studio ulteriore </a:t>
            </a:r>
            <a:r>
              <a:rPr sz="1200" dirty="0">
                <a:latin typeface="Times New Roman"/>
                <a:cs typeface="Times New Roman"/>
              </a:rPr>
              <a:t>di questi </a:t>
            </a:r>
            <a:r>
              <a:rPr sz="1200" spc="-5" dirty="0">
                <a:latin typeface="Times New Roman"/>
                <a:cs typeface="Times New Roman"/>
              </a:rPr>
              <a:t>elementi rivela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l’ossigeno </a:t>
            </a:r>
            <a:r>
              <a:rPr sz="1200" dirty="0">
                <a:latin typeface="Times New Roman"/>
                <a:cs typeface="Times New Roman"/>
              </a:rPr>
              <a:t>è il </a:t>
            </a:r>
            <a:r>
              <a:rPr sz="1200" spc="-5" dirty="0">
                <a:latin typeface="Times New Roman"/>
                <a:cs typeface="Times New Roman"/>
              </a:rPr>
              <a:t>supporto reale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combustione </a:t>
            </a:r>
            <a:r>
              <a:rPr sz="1200" dirty="0">
                <a:latin typeface="Times New Roman"/>
                <a:cs typeface="Times New Roman"/>
              </a:rPr>
              <a:t>e che </a:t>
            </a:r>
            <a:r>
              <a:rPr sz="1200" spc="-5" dirty="0">
                <a:latin typeface="Times New Roman"/>
                <a:cs typeface="Times New Roman"/>
              </a:rPr>
              <a:t>l’idrogeno </a:t>
            </a:r>
            <a:r>
              <a:rPr sz="1200" dirty="0">
                <a:latin typeface="Times New Roman"/>
                <a:cs typeface="Times New Roman"/>
              </a:rPr>
              <a:t>è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autocombustibile.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50">
              <a:latin typeface="Times New Roman"/>
              <a:cs typeface="Times New Roman"/>
            </a:endParaRPr>
          </a:p>
          <a:p>
            <a:pPr marL="88900" marR="10604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(141.6) 12:9.5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vostra religione </a:t>
            </a:r>
            <a:r>
              <a:rPr sz="1200" spc="-5" dirty="0">
                <a:latin typeface="Times New Roman"/>
                <a:cs typeface="Times New Roman"/>
              </a:rPr>
              <a:t>sta diventando reale perché </a:t>
            </a:r>
            <a:r>
              <a:rPr sz="1200" dirty="0">
                <a:latin typeface="Times New Roman"/>
                <a:cs typeface="Times New Roman"/>
              </a:rPr>
              <a:t>sta </a:t>
            </a:r>
            <a:r>
              <a:rPr sz="1200" spc="-5" dirty="0">
                <a:latin typeface="Times New Roman"/>
                <a:cs typeface="Times New Roman"/>
              </a:rPr>
              <a:t>emergendo </a:t>
            </a:r>
            <a:r>
              <a:rPr sz="1200" dirty="0">
                <a:latin typeface="Times New Roman"/>
                <a:cs typeface="Times New Roman"/>
              </a:rPr>
              <a:t>dalla </a:t>
            </a:r>
            <a:r>
              <a:rPr sz="1200" spc="-5" dirty="0">
                <a:latin typeface="Times New Roman"/>
                <a:cs typeface="Times New Roman"/>
              </a:rPr>
              <a:t>schiavitù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paura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dall’asservimento </a:t>
            </a:r>
            <a:r>
              <a:rPr sz="1200" dirty="0">
                <a:latin typeface="Times New Roman"/>
                <a:cs typeface="Times New Roman"/>
              </a:rPr>
              <a:t>della  </a:t>
            </a:r>
            <a:r>
              <a:rPr sz="1200" spc="-5" dirty="0">
                <a:latin typeface="Times New Roman"/>
                <a:cs typeface="Times New Roman"/>
              </a:rPr>
              <a:t>superstizione.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vostra filosofia lotta </a:t>
            </a:r>
            <a:r>
              <a:rPr sz="1200" spc="-5" dirty="0">
                <a:latin typeface="Times New Roman"/>
                <a:cs typeface="Times New Roman"/>
              </a:rPr>
              <a:t>per emanciparsi dai dogmi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dalla </a:t>
            </a:r>
            <a:r>
              <a:rPr sz="1200" dirty="0">
                <a:latin typeface="Times New Roman"/>
                <a:cs typeface="Times New Roman"/>
              </a:rPr>
              <a:t>tradizione.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vostra scienza è </a:t>
            </a:r>
            <a:r>
              <a:rPr sz="1200" spc="-5" dirty="0">
                <a:latin typeface="Times New Roman"/>
                <a:cs typeface="Times New Roman"/>
              </a:rPr>
              <a:t>impegnata </a:t>
            </a:r>
            <a:r>
              <a:rPr sz="1200" dirty="0">
                <a:latin typeface="Times New Roman"/>
                <a:cs typeface="Times New Roman"/>
              </a:rPr>
              <a:t>nella </a:t>
            </a:r>
            <a:r>
              <a:rPr sz="1200" spc="-5" dirty="0">
                <a:latin typeface="Times New Roman"/>
                <a:cs typeface="Times New Roman"/>
              </a:rPr>
              <a:t>battaglia  millenaria </a:t>
            </a:r>
            <a:r>
              <a:rPr sz="1200" dirty="0">
                <a:latin typeface="Times New Roman"/>
                <a:cs typeface="Times New Roman"/>
              </a:rPr>
              <a:t>tra la verità e </a:t>
            </a:r>
            <a:r>
              <a:rPr sz="1200" spc="-5" dirty="0">
                <a:latin typeface="Times New Roman"/>
                <a:cs typeface="Times New Roman"/>
              </a:rPr>
              <a:t>l’errore, combattendo per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liberazione dai legami dell’astrazione, dalla schiavitù della </a:t>
            </a:r>
            <a:r>
              <a:rPr sz="1200" dirty="0">
                <a:latin typeface="Times New Roman"/>
                <a:cs typeface="Times New Roman"/>
              </a:rPr>
              <a:t>matematica e </a:t>
            </a:r>
            <a:r>
              <a:rPr sz="1200" spc="-5" dirty="0">
                <a:latin typeface="Times New Roman"/>
                <a:cs typeface="Times New Roman"/>
              </a:rPr>
              <a:t>dalla  cecità </a:t>
            </a:r>
            <a:r>
              <a:rPr sz="1200" dirty="0">
                <a:latin typeface="Times New Roman"/>
                <a:cs typeface="Times New Roman"/>
              </a:rPr>
              <a:t>relativa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materialismo </a:t>
            </a:r>
            <a:r>
              <a:rPr sz="1200" spc="-5" dirty="0">
                <a:latin typeface="Times New Roman"/>
                <a:cs typeface="Times New Roman"/>
              </a:rPr>
              <a:t>meccanicistico.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5621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(142.1) 12:9.6 </a:t>
            </a:r>
            <a:r>
              <a:rPr sz="1200" spc="-5" dirty="0">
                <a:latin typeface="Times New Roman"/>
                <a:cs typeface="Times New Roman"/>
              </a:rPr>
              <a:t>L’uomo </a:t>
            </a:r>
            <a:r>
              <a:rPr sz="1200" dirty="0">
                <a:latin typeface="Times New Roman"/>
                <a:cs typeface="Times New Roman"/>
              </a:rPr>
              <a:t>mortale ha un </a:t>
            </a:r>
            <a:r>
              <a:rPr sz="1200" spc="-5" dirty="0">
                <a:latin typeface="Times New Roman"/>
                <a:cs typeface="Times New Roman"/>
              </a:rPr>
              <a:t>nucleo spirituale.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mente è un </a:t>
            </a:r>
            <a:r>
              <a:rPr sz="1200" spc="-5" dirty="0">
                <a:latin typeface="Times New Roman"/>
                <a:cs typeface="Times New Roman"/>
              </a:rPr>
              <a:t>sistema d’energia personale </a:t>
            </a:r>
            <a:r>
              <a:rPr sz="1200" dirty="0">
                <a:latin typeface="Times New Roman"/>
                <a:cs typeface="Times New Roman"/>
              </a:rPr>
              <a:t>che esiste </a:t>
            </a:r>
            <a:r>
              <a:rPr sz="1200" spc="-5" dirty="0">
                <a:latin typeface="Times New Roman"/>
                <a:cs typeface="Times New Roman"/>
              </a:rPr>
              <a:t>attorno ad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nucleo  spirituale </a:t>
            </a:r>
            <a:r>
              <a:rPr sz="1200" dirty="0">
                <a:latin typeface="Times New Roman"/>
                <a:cs typeface="Times New Roman"/>
              </a:rPr>
              <a:t>divino 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opera in un ambiente materiale. </a:t>
            </a:r>
            <a:r>
              <a:rPr sz="1200" spc="-5" dirty="0">
                <a:latin typeface="Times New Roman"/>
                <a:cs typeface="Times New Roman"/>
              </a:rPr>
              <a:t>Questa relazione </a:t>
            </a:r>
            <a:r>
              <a:rPr sz="1200" dirty="0">
                <a:latin typeface="Times New Roman"/>
                <a:cs typeface="Times New Roman"/>
              </a:rPr>
              <a:t>vivente </a:t>
            </a:r>
            <a:r>
              <a:rPr sz="1200" spc="-5" dirty="0">
                <a:latin typeface="Times New Roman"/>
                <a:cs typeface="Times New Roman"/>
              </a:rPr>
              <a:t>tra </a:t>
            </a:r>
            <a:r>
              <a:rPr sz="1200" dirty="0">
                <a:latin typeface="Times New Roman"/>
                <a:cs typeface="Times New Roman"/>
              </a:rPr>
              <a:t>mente personale e spirito </a:t>
            </a:r>
            <a:r>
              <a:rPr sz="1200" spc="-5" dirty="0">
                <a:latin typeface="Times New Roman"/>
                <a:cs typeface="Times New Roman"/>
              </a:rPr>
              <a:t>costituisce </a:t>
            </a:r>
            <a:r>
              <a:rPr sz="1200" dirty="0">
                <a:latin typeface="Times New Roman"/>
                <a:cs typeface="Times New Roman"/>
              </a:rPr>
              <a:t>il  potenziale </a:t>
            </a:r>
            <a:r>
              <a:rPr sz="1200" spc="-5" dirty="0">
                <a:latin typeface="Times New Roman"/>
                <a:cs typeface="Times New Roman"/>
              </a:rPr>
              <a:t>universale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personalità eterna. Difficoltà reali, delusioni durature, fallimenti seri </a:t>
            </a:r>
            <a:r>
              <a:rPr sz="1200" dirty="0">
                <a:latin typeface="Times New Roman"/>
                <a:cs typeface="Times New Roman"/>
              </a:rPr>
              <a:t>o la morte </a:t>
            </a:r>
            <a:r>
              <a:rPr sz="1200" spc="-5" dirty="0">
                <a:latin typeface="Times New Roman"/>
                <a:cs typeface="Times New Roman"/>
              </a:rPr>
              <a:t>ineluttabile </a:t>
            </a:r>
            <a:r>
              <a:rPr sz="1200" dirty="0">
                <a:latin typeface="Times New Roman"/>
                <a:cs typeface="Times New Roman"/>
              </a:rPr>
              <a:t>possono  </a:t>
            </a:r>
            <a:r>
              <a:rPr sz="1200" spc="-5" dirty="0">
                <a:latin typeface="Times New Roman"/>
                <a:cs typeface="Times New Roman"/>
              </a:rPr>
              <a:t>giungere </a:t>
            </a:r>
            <a:r>
              <a:rPr sz="1200" dirty="0">
                <a:latin typeface="Times New Roman"/>
                <a:cs typeface="Times New Roman"/>
              </a:rPr>
              <a:t>solo </a:t>
            </a:r>
            <a:r>
              <a:rPr sz="1200" spc="-5" dirty="0">
                <a:latin typeface="Times New Roman"/>
                <a:cs typeface="Times New Roman"/>
              </a:rPr>
              <a:t>se dei </a:t>
            </a:r>
            <a:r>
              <a:rPr sz="1200" dirty="0">
                <a:latin typeface="Times New Roman"/>
                <a:cs typeface="Times New Roman"/>
              </a:rPr>
              <a:t>concetti </a:t>
            </a:r>
            <a:r>
              <a:rPr sz="1200" spc="-5" dirty="0">
                <a:latin typeface="Times New Roman"/>
                <a:cs typeface="Times New Roman"/>
              </a:rPr>
              <a:t>egocentrici </a:t>
            </a:r>
            <a:r>
              <a:rPr sz="1200" dirty="0">
                <a:latin typeface="Times New Roman"/>
                <a:cs typeface="Times New Roman"/>
              </a:rPr>
              <a:t>pretendono di sostituire </a:t>
            </a:r>
            <a:r>
              <a:rPr sz="1200" spc="-5" dirty="0">
                <a:latin typeface="Times New Roman"/>
                <a:cs typeface="Times New Roman"/>
              </a:rPr>
              <a:t>completamente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potere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governa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nucleo </a:t>
            </a:r>
            <a:r>
              <a:rPr sz="1200" dirty="0">
                <a:latin typeface="Times New Roman"/>
                <a:cs typeface="Times New Roman"/>
              </a:rPr>
              <a:t>spirituale centrale,  </a:t>
            </a:r>
            <a:r>
              <a:rPr sz="1200" spc="-5" dirty="0">
                <a:latin typeface="Times New Roman"/>
                <a:cs typeface="Times New Roman"/>
              </a:rPr>
              <a:t>infrangendo </a:t>
            </a:r>
            <a:r>
              <a:rPr sz="1200" dirty="0">
                <a:latin typeface="Times New Roman"/>
                <a:cs typeface="Times New Roman"/>
              </a:rPr>
              <a:t>in tal modo </a:t>
            </a:r>
            <a:r>
              <a:rPr sz="1200" spc="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piano cosmico d’identità della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personalità.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00">
              <a:latin typeface="Times New Roman"/>
              <a:cs typeface="Times New Roman"/>
            </a:endParaRPr>
          </a:p>
          <a:p>
            <a:pPr marL="88900">
              <a:lnSpc>
                <a:spcPct val="1000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(142.2) 12:9.7 </a:t>
            </a:r>
            <a:r>
              <a:rPr sz="1200" spc="-5" dirty="0">
                <a:latin typeface="Times New Roman"/>
                <a:cs typeface="Times New Roman"/>
              </a:rPr>
              <a:t>[Presentato </a:t>
            </a:r>
            <a:r>
              <a:rPr sz="1200" dirty="0">
                <a:latin typeface="Times New Roman"/>
                <a:cs typeface="Times New Roman"/>
              </a:rPr>
              <a:t>da un </a:t>
            </a:r>
            <a:r>
              <a:rPr sz="1200" spc="-5" dirty="0">
                <a:latin typeface="Times New Roman"/>
                <a:cs typeface="Times New Roman"/>
              </a:rPr>
              <a:t>Perfettore </a:t>
            </a:r>
            <a:r>
              <a:rPr sz="1200" dirty="0">
                <a:latin typeface="Times New Roman"/>
                <a:cs typeface="Times New Roman"/>
              </a:rPr>
              <a:t>di Saggezza </a:t>
            </a:r>
            <a:r>
              <a:rPr sz="1200" spc="-5" dirty="0">
                <a:latin typeface="Times New Roman"/>
                <a:cs typeface="Times New Roman"/>
              </a:rPr>
              <a:t>agente </a:t>
            </a:r>
            <a:r>
              <a:rPr sz="1200" dirty="0">
                <a:latin typeface="Times New Roman"/>
                <a:cs typeface="Times New Roman"/>
              </a:rPr>
              <a:t>per autorità </a:t>
            </a:r>
            <a:r>
              <a:rPr sz="1200" spc="-5" dirty="0">
                <a:latin typeface="Times New Roman"/>
                <a:cs typeface="Times New Roman"/>
              </a:rPr>
              <a:t>degli Antichi </a:t>
            </a:r>
            <a:r>
              <a:rPr sz="1200" dirty="0">
                <a:latin typeface="Times New Roman"/>
                <a:cs typeface="Times New Roman"/>
              </a:rPr>
              <a:t>dei</a:t>
            </a:r>
            <a:r>
              <a:rPr sz="1200" spc="-1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Giorni.]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24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249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08761"/>
            <a:ext cx="8192134" cy="387477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76200">
              <a:lnSpc>
                <a:spcPct val="100000"/>
              </a:lnSpc>
              <a:spcBef>
                <a:spcPts val="95"/>
              </a:spcBef>
            </a:pPr>
            <a:r>
              <a:rPr sz="2200" b="1" spc="-5" dirty="0">
                <a:solidFill>
                  <a:srgbClr val="933634"/>
                </a:solidFill>
                <a:latin typeface="Times New Roman"/>
                <a:cs typeface="Times New Roman"/>
              </a:rPr>
              <a:t>Fascicolo </a:t>
            </a:r>
            <a:r>
              <a:rPr sz="2200" b="1" dirty="0">
                <a:solidFill>
                  <a:srgbClr val="933634"/>
                </a:solidFill>
                <a:latin typeface="Times New Roman"/>
                <a:cs typeface="Times New Roman"/>
              </a:rPr>
              <a:t>13: </a:t>
            </a:r>
            <a:r>
              <a:rPr sz="2200" b="1" spc="-5" dirty="0">
                <a:solidFill>
                  <a:srgbClr val="933634"/>
                </a:solidFill>
                <a:latin typeface="Times New Roman"/>
                <a:cs typeface="Times New Roman"/>
              </a:rPr>
              <a:t>Le </a:t>
            </a:r>
            <a:r>
              <a:rPr sz="2200" b="1" spc="-15" dirty="0">
                <a:solidFill>
                  <a:srgbClr val="933634"/>
                </a:solidFill>
                <a:latin typeface="Times New Roman"/>
                <a:cs typeface="Times New Roman"/>
              </a:rPr>
              <a:t>sfere </a:t>
            </a:r>
            <a:r>
              <a:rPr sz="2200" b="1" spc="-10" dirty="0">
                <a:solidFill>
                  <a:srgbClr val="933634"/>
                </a:solidFill>
                <a:latin typeface="Times New Roman"/>
                <a:cs typeface="Times New Roman"/>
              </a:rPr>
              <a:t>sacre </a:t>
            </a:r>
            <a:r>
              <a:rPr sz="2200" b="1" spc="-5" dirty="0">
                <a:solidFill>
                  <a:srgbClr val="933634"/>
                </a:solidFill>
                <a:latin typeface="Times New Roman"/>
                <a:cs typeface="Times New Roman"/>
              </a:rPr>
              <a:t>del</a:t>
            </a:r>
            <a:r>
              <a:rPr sz="2200" b="1" spc="5" dirty="0">
                <a:solidFill>
                  <a:srgbClr val="933634"/>
                </a:solidFill>
                <a:latin typeface="Times New Roman"/>
                <a:cs typeface="Times New Roman"/>
              </a:rPr>
              <a:t> </a:t>
            </a:r>
            <a:r>
              <a:rPr sz="2200" b="1" spc="-5" dirty="0">
                <a:solidFill>
                  <a:srgbClr val="933634"/>
                </a:solidFill>
                <a:latin typeface="Times New Roman"/>
                <a:cs typeface="Times New Roman"/>
              </a:rPr>
              <a:t>Paradiso</a:t>
            </a:r>
            <a:endParaRPr sz="2200">
              <a:latin typeface="Times New Roman"/>
              <a:cs typeface="Times New Roman"/>
            </a:endParaRPr>
          </a:p>
          <a:p>
            <a:pPr marL="76200" marR="196850">
              <a:lnSpc>
                <a:spcPct val="95900"/>
              </a:lnSpc>
              <a:spcBef>
                <a:spcPts val="138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(143.1) 13:0.1 </a:t>
            </a:r>
            <a:r>
              <a:rPr sz="1200" spc="-10" dirty="0">
                <a:latin typeface="Times New Roman"/>
                <a:cs typeface="Times New Roman"/>
              </a:rPr>
              <a:t>NELLO </a:t>
            </a:r>
            <a:r>
              <a:rPr sz="1200" spc="-5" dirty="0">
                <a:latin typeface="Times New Roman"/>
                <a:cs typeface="Times New Roman"/>
              </a:rPr>
              <a:t>spazio, </a:t>
            </a:r>
            <a:r>
              <a:rPr sz="1200" dirty="0">
                <a:latin typeface="Times New Roman"/>
                <a:cs typeface="Times New Roman"/>
              </a:rPr>
              <a:t>tra </a:t>
            </a:r>
            <a:r>
              <a:rPr sz="1200" spc="-5" dirty="0">
                <a:latin typeface="Times New Roman"/>
                <a:cs typeface="Times New Roman"/>
              </a:rPr>
              <a:t>l’Isola centrale </a:t>
            </a:r>
            <a:r>
              <a:rPr sz="1200" spc="5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Paradiso </a:t>
            </a:r>
            <a:r>
              <a:rPr sz="1200" dirty="0">
                <a:latin typeface="Times New Roman"/>
                <a:cs typeface="Times New Roman"/>
              </a:rPr>
              <a:t>ed il più </a:t>
            </a:r>
            <a:r>
              <a:rPr sz="1200" spc="-5" dirty="0">
                <a:latin typeface="Times New Roman"/>
                <a:cs typeface="Times New Roman"/>
              </a:rPr>
              <a:t>interno dei circuiti planetari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Havona, </a:t>
            </a:r>
            <a:r>
              <a:rPr sz="1200" dirty="0">
                <a:latin typeface="Times New Roman"/>
                <a:cs typeface="Times New Roman"/>
              </a:rPr>
              <a:t>sono situati tre </a:t>
            </a:r>
            <a:r>
              <a:rPr sz="1200" spc="-5" dirty="0">
                <a:latin typeface="Times New Roman"/>
                <a:cs typeface="Times New Roman"/>
              </a:rPr>
              <a:t>circuiti  </a:t>
            </a:r>
            <a:r>
              <a:rPr sz="1200" dirty="0">
                <a:latin typeface="Times New Roman"/>
                <a:cs typeface="Times New Roman"/>
              </a:rPr>
              <a:t>minori di </a:t>
            </a:r>
            <a:r>
              <a:rPr sz="1200" spc="-5" dirty="0">
                <a:latin typeface="Times New Roman"/>
                <a:cs typeface="Times New Roman"/>
              </a:rPr>
              <a:t>sfere speciali.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circuito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interno </a:t>
            </a:r>
            <a:r>
              <a:rPr sz="1200" dirty="0">
                <a:latin typeface="Times New Roman"/>
                <a:cs typeface="Times New Roman"/>
              </a:rPr>
              <a:t>è costituito dalle </a:t>
            </a:r>
            <a:r>
              <a:rPr sz="1200" spc="-5" dirty="0">
                <a:latin typeface="Times New Roman"/>
                <a:cs typeface="Times New Roman"/>
              </a:rPr>
              <a:t>sette sfere segrete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Padre </a:t>
            </a:r>
            <a:r>
              <a:rPr sz="1200" dirty="0">
                <a:latin typeface="Times New Roman"/>
                <a:cs typeface="Times New Roman"/>
              </a:rPr>
              <a:t>Universale; il </a:t>
            </a:r>
            <a:r>
              <a:rPr sz="1200" spc="-5" dirty="0">
                <a:latin typeface="Times New Roman"/>
                <a:cs typeface="Times New Roman"/>
              </a:rPr>
              <a:t>secondo </a:t>
            </a:r>
            <a:r>
              <a:rPr sz="1200" dirty="0">
                <a:latin typeface="Times New Roman"/>
                <a:cs typeface="Times New Roman"/>
              </a:rPr>
              <a:t>gruppo è  </a:t>
            </a:r>
            <a:r>
              <a:rPr sz="1200" spc="-5" dirty="0">
                <a:latin typeface="Times New Roman"/>
                <a:cs typeface="Times New Roman"/>
              </a:rPr>
              <a:t>composto </a:t>
            </a:r>
            <a:r>
              <a:rPr sz="1200" dirty="0">
                <a:latin typeface="Times New Roman"/>
                <a:cs typeface="Times New Roman"/>
              </a:rPr>
              <a:t>dai </a:t>
            </a:r>
            <a:r>
              <a:rPr sz="1200" spc="-5" dirty="0">
                <a:latin typeface="Times New Roman"/>
                <a:cs typeface="Times New Roman"/>
              </a:rPr>
              <a:t>sette </a:t>
            </a:r>
            <a:r>
              <a:rPr sz="1200" dirty="0">
                <a:latin typeface="Times New Roman"/>
                <a:cs typeface="Times New Roman"/>
              </a:rPr>
              <a:t>mondi luminosi del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Eterno; nel più </a:t>
            </a:r>
            <a:r>
              <a:rPr sz="1200" spc="-5" dirty="0">
                <a:latin typeface="Times New Roman"/>
                <a:cs typeface="Times New Roman"/>
              </a:rPr>
              <a:t>esterno vi </a:t>
            </a:r>
            <a:r>
              <a:rPr sz="1200" dirty="0">
                <a:latin typeface="Times New Roman"/>
                <a:cs typeface="Times New Roman"/>
              </a:rPr>
              <a:t>sono le </a:t>
            </a:r>
            <a:r>
              <a:rPr sz="1200" spc="-5" dirty="0">
                <a:latin typeface="Times New Roman"/>
                <a:cs typeface="Times New Roman"/>
              </a:rPr>
              <a:t>sette </a:t>
            </a:r>
            <a:r>
              <a:rPr sz="1200" dirty="0">
                <a:latin typeface="Times New Roman"/>
                <a:cs typeface="Times New Roman"/>
              </a:rPr>
              <a:t>immense </a:t>
            </a:r>
            <a:r>
              <a:rPr sz="1200" spc="-5" dirty="0">
                <a:latin typeface="Times New Roman"/>
                <a:cs typeface="Times New Roman"/>
              </a:rPr>
              <a:t>sfere dello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Infinito, </a:t>
            </a:r>
            <a:r>
              <a:rPr sz="1200" dirty="0">
                <a:latin typeface="Times New Roman"/>
                <a:cs typeface="Times New Roman"/>
              </a:rPr>
              <a:t>i mondi 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sede </a:t>
            </a:r>
            <a:r>
              <a:rPr sz="1200" spc="-5" dirty="0">
                <a:latin typeface="Times New Roman"/>
                <a:cs typeface="Times New Roman"/>
              </a:rPr>
              <a:t>amministrativa dei </a:t>
            </a:r>
            <a:r>
              <a:rPr sz="1200" dirty="0">
                <a:latin typeface="Times New Roman"/>
                <a:cs typeface="Times New Roman"/>
              </a:rPr>
              <a:t>Sette Spiriti </a:t>
            </a:r>
            <a:r>
              <a:rPr sz="1200" spc="-5" dirty="0">
                <a:latin typeface="Times New Roman"/>
                <a:cs typeface="Times New Roman"/>
              </a:rPr>
              <a:t>Maestri.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50">
              <a:latin typeface="Times New Roman"/>
              <a:cs typeface="Times New Roman"/>
            </a:endParaRPr>
          </a:p>
          <a:p>
            <a:pPr marL="76200" marR="685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(143.2) 13:0.2 </a:t>
            </a:r>
            <a:r>
              <a:rPr sz="1200" spc="-5" dirty="0">
                <a:latin typeface="Times New Roman"/>
                <a:cs typeface="Times New Roman"/>
              </a:rPr>
              <a:t>Questi </a:t>
            </a:r>
            <a:r>
              <a:rPr sz="1200" dirty="0">
                <a:latin typeface="Times New Roman"/>
                <a:cs typeface="Times New Roman"/>
              </a:rPr>
              <a:t>tre </a:t>
            </a:r>
            <a:r>
              <a:rPr sz="1200" spc="-5" dirty="0">
                <a:latin typeface="Times New Roman"/>
                <a:cs typeface="Times New Roman"/>
              </a:rPr>
              <a:t>circuiti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sette </a:t>
            </a:r>
            <a:r>
              <a:rPr sz="1200" dirty="0">
                <a:latin typeface="Times New Roman"/>
                <a:cs typeface="Times New Roman"/>
              </a:rPr>
              <a:t>mondi </a:t>
            </a:r>
            <a:r>
              <a:rPr sz="1200" spc="-5" dirty="0">
                <a:latin typeface="Times New Roman"/>
                <a:cs typeface="Times New Roman"/>
              </a:rPr>
              <a:t>del Padre, del Figlio </a:t>
            </a:r>
            <a:r>
              <a:rPr sz="1200" dirty="0">
                <a:latin typeface="Times New Roman"/>
                <a:cs typeface="Times New Roman"/>
              </a:rPr>
              <a:t>e dello Spirito </a:t>
            </a:r>
            <a:r>
              <a:rPr sz="1200" spc="-5" dirty="0">
                <a:latin typeface="Times New Roman"/>
                <a:cs typeface="Times New Roman"/>
              </a:rPr>
              <a:t>sono sfere </a:t>
            </a:r>
            <a:r>
              <a:rPr sz="1200" dirty="0">
                <a:latin typeface="Times New Roman"/>
                <a:cs typeface="Times New Roman"/>
              </a:rPr>
              <a:t>d’insuperata </a:t>
            </a:r>
            <a:r>
              <a:rPr sz="1200" spc="-5" dirty="0">
                <a:latin typeface="Times New Roman"/>
                <a:cs typeface="Times New Roman"/>
              </a:rPr>
              <a:t>grandiosità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gloria  inimmaginabile. </a:t>
            </a:r>
            <a:r>
              <a:rPr sz="1200" dirty="0">
                <a:latin typeface="Times New Roman"/>
                <a:cs typeface="Times New Roman"/>
              </a:rPr>
              <a:t>Anche la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costruzione </a:t>
            </a:r>
            <a:r>
              <a:rPr sz="1200" spc="-5" dirty="0">
                <a:latin typeface="Times New Roman"/>
                <a:cs typeface="Times New Roman"/>
              </a:rPr>
              <a:t>materiale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fisica </a:t>
            </a:r>
            <a:r>
              <a:rPr sz="1200" dirty="0">
                <a:latin typeface="Times New Roman"/>
                <a:cs typeface="Times New Roman"/>
              </a:rPr>
              <a:t>è di un ordine a voi non </a:t>
            </a:r>
            <a:r>
              <a:rPr sz="1200" spc="-5" dirty="0">
                <a:latin typeface="Times New Roman"/>
                <a:cs typeface="Times New Roman"/>
              </a:rPr>
              <a:t>rivelato.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materiali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ogni </a:t>
            </a:r>
            <a:r>
              <a:rPr sz="1200" dirty="0">
                <a:latin typeface="Times New Roman"/>
                <a:cs typeface="Times New Roman"/>
              </a:rPr>
              <a:t>circuito sono  </a:t>
            </a:r>
            <a:r>
              <a:rPr sz="1200" spc="-5" dirty="0">
                <a:latin typeface="Times New Roman"/>
                <a:cs typeface="Times New Roman"/>
              </a:rPr>
              <a:t>diversi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ogni </a:t>
            </a:r>
            <a:r>
              <a:rPr sz="1200" dirty="0">
                <a:latin typeface="Times New Roman"/>
                <a:cs typeface="Times New Roman"/>
              </a:rPr>
              <a:t>mondo di </a:t>
            </a:r>
            <a:r>
              <a:rPr sz="1200" spc="-5" dirty="0">
                <a:latin typeface="Times New Roman"/>
                <a:cs typeface="Times New Roman"/>
              </a:rPr>
              <a:t>ciascun circuito </a:t>
            </a:r>
            <a:r>
              <a:rPr sz="1200" dirty="0">
                <a:latin typeface="Times New Roman"/>
                <a:cs typeface="Times New Roman"/>
              </a:rPr>
              <a:t>è differente, </a:t>
            </a:r>
            <a:r>
              <a:rPr sz="1200" spc="-5" dirty="0">
                <a:latin typeface="Times New Roman"/>
                <a:cs typeface="Times New Roman"/>
              </a:rPr>
              <a:t>ad eccezione dei </a:t>
            </a:r>
            <a:r>
              <a:rPr sz="1200" dirty="0">
                <a:latin typeface="Times New Roman"/>
                <a:cs typeface="Times New Roman"/>
              </a:rPr>
              <a:t>sette mondi </a:t>
            </a:r>
            <a:r>
              <a:rPr sz="1200" spc="-5" dirty="0">
                <a:latin typeface="Times New Roman"/>
                <a:cs typeface="Times New Roman"/>
              </a:rPr>
              <a:t>del Figlio che </a:t>
            </a:r>
            <a:r>
              <a:rPr sz="1200" dirty="0">
                <a:latin typeface="Times New Roman"/>
                <a:cs typeface="Times New Roman"/>
              </a:rPr>
              <a:t>sono di costituzione </a:t>
            </a:r>
            <a:r>
              <a:rPr sz="1200" spc="-5" dirty="0">
                <a:latin typeface="Times New Roman"/>
                <a:cs typeface="Times New Roman"/>
              </a:rPr>
              <a:t>fisica simile.  </a:t>
            </a:r>
            <a:r>
              <a:rPr sz="1200" dirty="0">
                <a:latin typeface="Times New Roman"/>
                <a:cs typeface="Times New Roman"/>
              </a:rPr>
              <a:t>Tutte e </a:t>
            </a:r>
            <a:r>
              <a:rPr sz="1200" spc="-5" dirty="0">
                <a:latin typeface="Times New Roman"/>
                <a:cs typeface="Times New Roman"/>
              </a:rPr>
              <a:t>ventuno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sfere enormi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ogni gruppo </a:t>
            </a:r>
            <a:r>
              <a:rPr sz="1200" dirty="0">
                <a:latin typeface="Times New Roman"/>
                <a:cs typeface="Times New Roman"/>
              </a:rPr>
              <a:t>di sette è </a:t>
            </a:r>
            <a:r>
              <a:rPr sz="1200" spc="-5" dirty="0">
                <a:latin typeface="Times New Roman"/>
                <a:cs typeface="Times New Roman"/>
              </a:rPr>
              <a:t>reso </a:t>
            </a:r>
            <a:r>
              <a:rPr sz="1200" dirty="0">
                <a:latin typeface="Times New Roman"/>
                <a:cs typeface="Times New Roman"/>
              </a:rPr>
              <a:t>eterno in modo </a:t>
            </a:r>
            <a:r>
              <a:rPr sz="1200" spc="-5" dirty="0">
                <a:latin typeface="Times New Roman"/>
                <a:cs typeface="Times New Roman"/>
              </a:rPr>
              <a:t>differente. </a:t>
            </a:r>
            <a:r>
              <a:rPr sz="1200" dirty="0">
                <a:latin typeface="Times New Roman"/>
                <a:cs typeface="Times New Roman"/>
              </a:rPr>
              <a:t>Per quanto ne </a:t>
            </a:r>
            <a:r>
              <a:rPr sz="1200" spc="-5" dirty="0">
                <a:latin typeface="Times New Roman"/>
                <a:cs typeface="Times New Roman"/>
              </a:rPr>
              <a:t>sappiamo esse </a:t>
            </a:r>
            <a:r>
              <a:rPr sz="1200" dirty="0">
                <a:latin typeface="Times New Roman"/>
                <a:cs typeface="Times New Roman"/>
              </a:rPr>
              <a:t>sono  </a:t>
            </a:r>
            <a:r>
              <a:rPr sz="1200" spc="-5" dirty="0">
                <a:latin typeface="Times New Roman"/>
                <a:cs typeface="Times New Roman"/>
              </a:rPr>
              <a:t>sempre esistite; come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Paradiso esse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eterne. </a:t>
            </a:r>
            <a:r>
              <a:rPr sz="1200" dirty="0">
                <a:latin typeface="Times New Roman"/>
                <a:cs typeface="Times New Roman"/>
              </a:rPr>
              <a:t>Non vi sono né </a:t>
            </a:r>
            <a:r>
              <a:rPr sz="1200" spc="-5" dirty="0">
                <a:latin typeface="Times New Roman"/>
                <a:cs typeface="Times New Roman"/>
              </a:rPr>
              <a:t>archivi </a:t>
            </a:r>
            <a:r>
              <a:rPr sz="1200" spc="5" dirty="0">
                <a:latin typeface="Times New Roman"/>
                <a:cs typeface="Times New Roman"/>
              </a:rPr>
              <a:t>né </a:t>
            </a:r>
            <a:r>
              <a:rPr sz="1200" spc="-5" dirty="0">
                <a:latin typeface="Times New Roman"/>
                <a:cs typeface="Times New Roman"/>
              </a:rPr>
              <a:t>tradizioni </a:t>
            </a:r>
            <a:r>
              <a:rPr sz="1200" dirty="0">
                <a:latin typeface="Times New Roman"/>
                <a:cs typeface="Times New Roman"/>
              </a:rPr>
              <a:t>sulla loro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origine.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5367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(143.3) 13:0.3 </a:t>
            </a:r>
            <a:r>
              <a:rPr sz="1200" spc="-15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sette </a:t>
            </a:r>
            <a:r>
              <a:rPr sz="1200" spc="-5" dirty="0">
                <a:latin typeface="Times New Roman"/>
                <a:cs typeface="Times New Roman"/>
              </a:rPr>
              <a:t>sfere segrete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Padre Universale, che circolano </a:t>
            </a:r>
            <a:r>
              <a:rPr sz="1200" dirty="0">
                <a:latin typeface="Times New Roman"/>
                <a:cs typeface="Times New Roman"/>
              </a:rPr>
              <a:t>intorno </a:t>
            </a:r>
            <a:r>
              <a:rPr sz="1200" spc="-5" dirty="0">
                <a:latin typeface="Times New Roman"/>
                <a:cs typeface="Times New Roman"/>
              </a:rPr>
              <a:t>al Paradiso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stretta </a:t>
            </a:r>
            <a:r>
              <a:rPr sz="1200" dirty="0">
                <a:latin typeface="Times New Roman"/>
                <a:cs typeface="Times New Roman"/>
              </a:rPr>
              <a:t>vicinanza </a:t>
            </a:r>
            <a:r>
              <a:rPr sz="1200" spc="-5" dirty="0">
                <a:latin typeface="Times New Roman"/>
                <a:cs typeface="Times New Roman"/>
              </a:rPr>
              <a:t>dell’Isola eterna,  riflettono altamente </a:t>
            </a:r>
            <a:r>
              <a:rPr sz="1200" dirty="0">
                <a:latin typeface="Times New Roman"/>
                <a:cs typeface="Times New Roman"/>
              </a:rPr>
              <a:t>la luminosità spirituale </a:t>
            </a:r>
            <a:r>
              <a:rPr sz="1200" spc="-5" dirty="0">
                <a:latin typeface="Times New Roman"/>
                <a:cs typeface="Times New Roman"/>
              </a:rPr>
              <a:t>del fulgore centrale delle </a:t>
            </a:r>
            <a:r>
              <a:rPr sz="1200" dirty="0">
                <a:latin typeface="Times New Roman"/>
                <a:cs typeface="Times New Roman"/>
              </a:rPr>
              <a:t>Deità </a:t>
            </a:r>
            <a:r>
              <a:rPr sz="1200" spc="-5" dirty="0">
                <a:latin typeface="Times New Roman"/>
                <a:cs typeface="Times New Roman"/>
              </a:rPr>
              <a:t>eterne, diffondendo </a:t>
            </a:r>
            <a:r>
              <a:rPr sz="1200" spc="5" dirty="0">
                <a:latin typeface="Times New Roman"/>
                <a:cs typeface="Times New Roman"/>
              </a:rPr>
              <a:t>questa </a:t>
            </a:r>
            <a:r>
              <a:rPr sz="1200" dirty="0">
                <a:latin typeface="Times New Roman"/>
                <a:cs typeface="Times New Roman"/>
              </a:rPr>
              <a:t>luce di </a:t>
            </a:r>
            <a:r>
              <a:rPr sz="1200" spc="-5" dirty="0">
                <a:latin typeface="Times New Roman"/>
                <a:cs typeface="Times New Roman"/>
              </a:rPr>
              <a:t>gloria </a:t>
            </a:r>
            <a:r>
              <a:rPr sz="1200" dirty="0">
                <a:latin typeface="Times New Roman"/>
                <a:cs typeface="Times New Roman"/>
              </a:rPr>
              <a:t>divina in tutto  il </a:t>
            </a:r>
            <a:r>
              <a:rPr sz="1200" spc="-5" dirty="0">
                <a:latin typeface="Times New Roman"/>
                <a:cs typeface="Times New Roman"/>
              </a:rPr>
              <a:t>Paradiso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anche sui </a:t>
            </a:r>
            <a:r>
              <a:rPr sz="1200" dirty="0">
                <a:latin typeface="Times New Roman"/>
                <a:cs typeface="Times New Roman"/>
              </a:rPr>
              <a:t>sette </a:t>
            </a:r>
            <a:r>
              <a:rPr sz="1200" spc="-5" dirty="0">
                <a:latin typeface="Times New Roman"/>
                <a:cs typeface="Times New Roman"/>
              </a:rPr>
              <a:t>circuiti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Havona.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10985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(143.4) 13:0.4 </a:t>
            </a:r>
            <a:r>
              <a:rPr sz="1200" spc="-10" dirty="0">
                <a:latin typeface="Times New Roman"/>
                <a:cs typeface="Times New Roman"/>
              </a:rPr>
              <a:t>Sui </a:t>
            </a:r>
            <a:r>
              <a:rPr sz="1200" dirty="0">
                <a:latin typeface="Times New Roman"/>
                <a:cs typeface="Times New Roman"/>
              </a:rPr>
              <a:t>sette </a:t>
            </a:r>
            <a:r>
              <a:rPr sz="1200" spc="-5" dirty="0">
                <a:latin typeface="Times New Roman"/>
                <a:cs typeface="Times New Roman"/>
              </a:rPr>
              <a:t>mondi sacri del Figlio Eterno sembrano </a:t>
            </a:r>
            <a:r>
              <a:rPr sz="1200" dirty="0">
                <a:latin typeface="Times New Roman"/>
                <a:cs typeface="Times New Roman"/>
              </a:rPr>
              <a:t>aver </a:t>
            </a:r>
            <a:r>
              <a:rPr sz="1200" spc="-5" dirty="0">
                <a:latin typeface="Times New Roman"/>
                <a:cs typeface="Times New Roman"/>
              </a:rPr>
              <a:t>origine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energie impersonali </a:t>
            </a:r>
            <a:r>
              <a:rPr sz="1200" dirty="0">
                <a:latin typeface="Times New Roman"/>
                <a:cs typeface="Times New Roman"/>
              </a:rPr>
              <a:t>della luminosità </a:t>
            </a:r>
            <a:r>
              <a:rPr sz="1200" spc="-5" dirty="0">
                <a:latin typeface="Times New Roman"/>
                <a:cs typeface="Times New Roman"/>
              </a:rPr>
              <a:t>spirituale. Nessun  essere personale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soggiornare su </a:t>
            </a:r>
            <a:r>
              <a:rPr sz="1200" dirty="0">
                <a:latin typeface="Times New Roman"/>
                <a:cs typeface="Times New Roman"/>
              </a:rPr>
              <a:t>alcuno di questi sette </a:t>
            </a:r>
            <a:r>
              <a:rPr sz="1200" spc="-5" dirty="0">
                <a:latin typeface="Times New Roman"/>
                <a:cs typeface="Times New Roman"/>
              </a:rPr>
              <a:t>regni </a:t>
            </a:r>
            <a:r>
              <a:rPr sz="1200" dirty="0">
                <a:latin typeface="Times New Roman"/>
                <a:cs typeface="Times New Roman"/>
              </a:rPr>
              <a:t>splendenti. </a:t>
            </a:r>
            <a:r>
              <a:rPr sz="1200" spc="-5" dirty="0">
                <a:latin typeface="Times New Roman"/>
                <a:cs typeface="Times New Roman"/>
              </a:rPr>
              <a:t>Essi </a:t>
            </a:r>
            <a:r>
              <a:rPr sz="1200" dirty="0">
                <a:latin typeface="Times New Roman"/>
                <a:cs typeface="Times New Roman"/>
              </a:rPr>
              <a:t>illuminano di </a:t>
            </a:r>
            <a:r>
              <a:rPr sz="1200" spc="-5" dirty="0">
                <a:latin typeface="Times New Roman"/>
                <a:cs typeface="Times New Roman"/>
              </a:rPr>
              <a:t>gloria </a:t>
            </a:r>
            <a:r>
              <a:rPr sz="1200" dirty="0">
                <a:latin typeface="Times New Roman"/>
                <a:cs typeface="Times New Roman"/>
              </a:rPr>
              <a:t>spirituale tutto il </a:t>
            </a:r>
            <a:r>
              <a:rPr sz="1200" spc="-5" dirty="0">
                <a:latin typeface="Times New Roman"/>
                <a:cs typeface="Times New Roman"/>
              </a:rPr>
              <a:t>Paradiso ed  Havona ed </a:t>
            </a:r>
            <a:r>
              <a:rPr sz="1200" dirty="0">
                <a:latin typeface="Times New Roman"/>
                <a:cs typeface="Times New Roman"/>
              </a:rPr>
              <a:t>indirizzano la luminosità spirituale pura </a:t>
            </a:r>
            <a:r>
              <a:rPr sz="1200" spc="-5" dirty="0">
                <a:latin typeface="Times New Roman"/>
                <a:cs typeface="Times New Roman"/>
              </a:rPr>
              <a:t>verso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sette Superuniversi. Queste </a:t>
            </a:r>
            <a:r>
              <a:rPr sz="1200" dirty="0">
                <a:latin typeface="Times New Roman"/>
                <a:cs typeface="Times New Roman"/>
              </a:rPr>
              <a:t>sfere brillanti </a:t>
            </a:r>
            <a:r>
              <a:rPr sz="1200" spc="-5" dirty="0">
                <a:latin typeface="Times New Roman"/>
                <a:cs typeface="Times New Roman"/>
              </a:rPr>
              <a:t>del secondo circuito emettono  </a:t>
            </a:r>
            <a:r>
              <a:rPr sz="1200" dirty="0">
                <a:latin typeface="Times New Roman"/>
                <a:cs typeface="Times New Roman"/>
              </a:rPr>
              <a:t>similmente la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luce </a:t>
            </a:r>
            <a:r>
              <a:rPr sz="1200" spc="-5" dirty="0">
                <a:latin typeface="Times New Roman"/>
                <a:cs typeface="Times New Roman"/>
              </a:rPr>
              <a:t>(luce senza calore) </a:t>
            </a:r>
            <a:r>
              <a:rPr sz="1200" dirty="0">
                <a:latin typeface="Times New Roman"/>
                <a:cs typeface="Times New Roman"/>
              </a:rPr>
              <a:t>verso il </a:t>
            </a:r>
            <a:r>
              <a:rPr sz="1200" spc="-5" dirty="0">
                <a:latin typeface="Times New Roman"/>
                <a:cs typeface="Times New Roman"/>
              </a:rPr>
              <a:t>Paradiso </a:t>
            </a:r>
            <a:r>
              <a:rPr sz="1200" dirty="0">
                <a:latin typeface="Times New Roman"/>
                <a:cs typeface="Times New Roman"/>
              </a:rPr>
              <a:t>e verso il </a:t>
            </a:r>
            <a:r>
              <a:rPr sz="1200" spc="-5" dirty="0">
                <a:latin typeface="Times New Roman"/>
                <a:cs typeface="Times New Roman"/>
              </a:rPr>
              <a:t>miliardo </a:t>
            </a:r>
            <a:r>
              <a:rPr sz="1200" dirty="0">
                <a:latin typeface="Times New Roman"/>
                <a:cs typeface="Times New Roman"/>
              </a:rPr>
              <a:t>di mondi dei </a:t>
            </a:r>
            <a:r>
              <a:rPr sz="1200" spc="-5" dirty="0">
                <a:latin typeface="Times New Roman"/>
                <a:cs typeface="Times New Roman"/>
              </a:rPr>
              <a:t>sette circuiti </a:t>
            </a:r>
            <a:r>
              <a:rPr sz="1200" dirty="0">
                <a:latin typeface="Times New Roman"/>
                <a:cs typeface="Times New Roman"/>
              </a:rPr>
              <a:t>dell’Universo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centrale.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25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89595" cy="396303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25146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qualità dell’energia </a:t>
            </a:r>
            <a:r>
              <a:rPr sz="1200" dirty="0">
                <a:latin typeface="Times New Roman"/>
                <a:cs typeface="Times New Roman"/>
              </a:rPr>
              <a:t>o della </a:t>
            </a:r>
            <a:r>
              <a:rPr sz="1200" spc="-5" dirty="0">
                <a:latin typeface="Times New Roman"/>
                <a:cs typeface="Times New Roman"/>
              </a:rPr>
              <a:t>personalità </a:t>
            </a:r>
            <a:r>
              <a:rPr sz="1200" dirty="0">
                <a:latin typeface="Times New Roman"/>
                <a:cs typeface="Times New Roman"/>
              </a:rPr>
              <a:t>in virtù della </a:t>
            </a:r>
            <a:r>
              <a:rPr sz="1200" spc="-5" dirty="0">
                <a:latin typeface="Times New Roman"/>
                <a:cs typeface="Times New Roman"/>
              </a:rPr>
              <a:t>quale si </a:t>
            </a:r>
            <a:r>
              <a:rPr sz="1200" dirty="0">
                <a:latin typeface="Times New Roman"/>
                <a:cs typeface="Times New Roman"/>
              </a:rPr>
              <a:t>causa l’apparizione </a:t>
            </a:r>
            <a:r>
              <a:rPr sz="1200" spc="-5" dirty="0">
                <a:latin typeface="Times New Roman"/>
                <a:cs typeface="Times New Roman"/>
              </a:rPr>
              <a:t>dell’archetipo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attribuita a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alla  Deità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alla </a:t>
            </a:r>
            <a:r>
              <a:rPr sz="1200" dirty="0">
                <a:latin typeface="Times New Roman"/>
                <a:cs typeface="Times New Roman"/>
              </a:rPr>
              <a:t>dotazione di forza </a:t>
            </a:r>
            <a:r>
              <a:rPr sz="1200" spc="-5" dirty="0">
                <a:latin typeface="Times New Roman"/>
                <a:cs typeface="Times New Roman"/>
              </a:rPr>
              <a:t>del Paradiso, alla coesistenza della </a:t>
            </a:r>
            <a:r>
              <a:rPr sz="1200" dirty="0">
                <a:latin typeface="Times New Roman"/>
                <a:cs typeface="Times New Roman"/>
              </a:rPr>
              <a:t>personalità e </a:t>
            </a:r>
            <a:r>
              <a:rPr sz="1200" spc="-5" dirty="0">
                <a:latin typeface="Times New Roman"/>
                <a:cs typeface="Times New Roman"/>
              </a:rPr>
              <a:t>del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potere.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685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(10.5) 0:6.13 </a:t>
            </a:r>
            <a:r>
              <a:rPr sz="1200" spc="-5" dirty="0">
                <a:latin typeface="Times New Roman"/>
                <a:cs typeface="Times New Roman"/>
              </a:rPr>
              <a:t>L’archetipo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5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prototipo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quale sono riprodotte delle copie.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Paradiso Eterno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l’assoluto degli archetipi;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 Eterno </a:t>
            </a:r>
            <a:r>
              <a:rPr sz="1200" dirty="0">
                <a:latin typeface="Times New Roman"/>
                <a:cs typeface="Times New Roman"/>
              </a:rPr>
              <a:t>è la </a:t>
            </a:r>
            <a:r>
              <a:rPr sz="1200" spc="-5" dirty="0">
                <a:latin typeface="Times New Roman"/>
                <a:cs typeface="Times New Roman"/>
              </a:rPr>
              <a:t>personalità </a:t>
            </a:r>
            <a:r>
              <a:rPr sz="1200" dirty="0">
                <a:latin typeface="Times New Roman"/>
                <a:cs typeface="Times New Roman"/>
              </a:rPr>
              <a:t>modello; il </a:t>
            </a:r>
            <a:r>
              <a:rPr sz="1200" spc="-5" dirty="0">
                <a:latin typeface="Times New Roman"/>
                <a:cs typeface="Times New Roman"/>
              </a:rPr>
              <a:t>Padre Universale </a:t>
            </a:r>
            <a:r>
              <a:rPr sz="1200" dirty="0">
                <a:latin typeface="Times New Roman"/>
                <a:cs typeface="Times New Roman"/>
              </a:rPr>
              <a:t>è la </a:t>
            </a:r>
            <a:r>
              <a:rPr sz="1200" spc="-5" dirty="0">
                <a:latin typeface="Times New Roman"/>
                <a:cs typeface="Times New Roman"/>
              </a:rPr>
              <a:t>fonte ancestrale </a:t>
            </a:r>
            <a:r>
              <a:rPr sz="1200" dirty="0">
                <a:latin typeface="Times New Roman"/>
                <a:cs typeface="Times New Roman"/>
              </a:rPr>
              <a:t>diretta di </a:t>
            </a:r>
            <a:r>
              <a:rPr sz="1200" spc="-5" dirty="0">
                <a:latin typeface="Times New Roman"/>
                <a:cs typeface="Times New Roman"/>
              </a:rPr>
              <a:t>entrambi. Ma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Paradiso </a:t>
            </a:r>
            <a:r>
              <a:rPr sz="1200" dirty="0">
                <a:latin typeface="Times New Roman"/>
                <a:cs typeface="Times New Roman"/>
              </a:rPr>
              <a:t>non conferisce </a:t>
            </a:r>
            <a:r>
              <a:rPr sz="1200" spc="-5" dirty="0">
                <a:latin typeface="Times New Roman"/>
                <a:cs typeface="Times New Roman"/>
              </a:rPr>
              <a:t>archetipi  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non può conferire la </a:t>
            </a:r>
            <a:r>
              <a:rPr sz="1200" spc="-5" dirty="0">
                <a:latin typeface="Times New Roman"/>
                <a:cs typeface="Times New Roman"/>
              </a:rPr>
              <a:t>personalità.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5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VII. L’Essere </a:t>
            </a:r>
            <a:r>
              <a:rPr sz="1600" b="1" spc="-10" dirty="0">
                <a:solidFill>
                  <a:srgbClr val="1F487C"/>
                </a:solidFill>
                <a:latin typeface="Times New Roman"/>
                <a:cs typeface="Times New Roman"/>
              </a:rPr>
              <a:t>Supremo</a:t>
            </a:r>
            <a:endParaRPr sz="1600">
              <a:latin typeface="Times New Roman"/>
              <a:cs typeface="Times New Roman"/>
            </a:endParaRPr>
          </a:p>
          <a:p>
            <a:pPr marL="76200" marR="82550">
              <a:lnSpc>
                <a:spcPct val="95900"/>
              </a:lnSpc>
              <a:spcBef>
                <a:spcPts val="137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(10.6) 0:7.1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meccanismo della Deità </a:t>
            </a:r>
            <a:r>
              <a:rPr sz="1200" dirty="0">
                <a:latin typeface="Times New Roman"/>
                <a:cs typeface="Times New Roman"/>
              </a:rPr>
              <a:t>dell’Universo </a:t>
            </a:r>
            <a:r>
              <a:rPr sz="1200" spc="-5" dirty="0">
                <a:latin typeface="Times New Roman"/>
                <a:cs typeface="Times New Roman"/>
              </a:rPr>
              <a:t>maestro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duplice </a:t>
            </a:r>
            <a:r>
              <a:rPr sz="1200" dirty="0">
                <a:latin typeface="Times New Roman"/>
                <a:cs typeface="Times New Roman"/>
              </a:rPr>
              <a:t>per quanto </a:t>
            </a:r>
            <a:r>
              <a:rPr sz="1200" spc="-5" dirty="0">
                <a:latin typeface="Times New Roman"/>
                <a:cs typeface="Times New Roman"/>
              </a:rPr>
              <a:t>concerne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relazioni dell’eternità. Dio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Padre, Dio 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lo Spirito sono </a:t>
            </a:r>
            <a:r>
              <a:rPr sz="1200" spc="-5" dirty="0">
                <a:latin typeface="Times New Roman"/>
                <a:cs typeface="Times New Roman"/>
              </a:rPr>
              <a:t>eterni </a:t>
            </a:r>
            <a:r>
              <a:rPr sz="1200" dirty="0">
                <a:latin typeface="Times New Roman"/>
                <a:cs typeface="Times New Roman"/>
              </a:rPr>
              <a:t>— sono </a:t>
            </a:r>
            <a:r>
              <a:rPr sz="1200" spc="-5" dirty="0">
                <a:latin typeface="Times New Roman"/>
                <a:cs typeface="Times New Roman"/>
              </a:rPr>
              <a:t>esseri </a:t>
            </a:r>
            <a:r>
              <a:rPr sz="1200" dirty="0">
                <a:latin typeface="Times New Roman"/>
                <a:cs typeface="Times New Roman"/>
              </a:rPr>
              <a:t>esistenziali — </a:t>
            </a:r>
            <a:r>
              <a:rPr sz="1200" spc="-5" dirty="0">
                <a:latin typeface="Times New Roman"/>
                <a:cs typeface="Times New Roman"/>
              </a:rPr>
              <a:t>mentre Dio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Supremo, Dio l’Ultimo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Dio l’Assoluto sono  personalità della </a:t>
            </a:r>
            <a:r>
              <a:rPr sz="1200" dirty="0">
                <a:latin typeface="Times New Roman"/>
                <a:cs typeface="Times New Roman"/>
              </a:rPr>
              <a:t>Deità in </a:t>
            </a:r>
            <a:r>
              <a:rPr sz="1200" i="1" spc="-5" dirty="0">
                <a:latin typeface="Times New Roman"/>
                <a:cs typeface="Times New Roman"/>
              </a:rPr>
              <a:t>attuazione,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epoche posteriori </a:t>
            </a:r>
            <a:r>
              <a:rPr sz="1200" dirty="0">
                <a:latin typeface="Times New Roman"/>
                <a:cs typeface="Times New Roman"/>
              </a:rPr>
              <a:t>ad </a:t>
            </a:r>
            <a:r>
              <a:rPr sz="1200" spc="-5" dirty="0">
                <a:latin typeface="Times New Roman"/>
                <a:cs typeface="Times New Roman"/>
              </a:rPr>
              <a:t>Havona, </a:t>
            </a:r>
            <a:r>
              <a:rPr sz="1200" dirty="0">
                <a:latin typeface="Times New Roman"/>
                <a:cs typeface="Times New Roman"/>
              </a:rPr>
              <a:t>nelle </a:t>
            </a:r>
            <a:r>
              <a:rPr sz="1200" spc="-5" dirty="0">
                <a:latin typeface="Times New Roman"/>
                <a:cs typeface="Times New Roman"/>
              </a:rPr>
              <a:t>sfere </a:t>
            </a:r>
            <a:r>
              <a:rPr sz="1200" dirty="0">
                <a:latin typeface="Times New Roman"/>
                <a:cs typeface="Times New Roman"/>
              </a:rPr>
              <a:t>del tempo-spazio e </a:t>
            </a:r>
            <a:r>
              <a:rPr sz="1200" spc="-5" dirty="0">
                <a:latin typeface="Times New Roman"/>
                <a:cs typeface="Times New Roman"/>
              </a:rPr>
              <a:t>del tempo-spazio-trasceso  dell’espansione evoluzionaria </a:t>
            </a:r>
            <a:r>
              <a:rPr sz="1200" dirty="0">
                <a:latin typeface="Times New Roman"/>
                <a:cs typeface="Times New Roman"/>
              </a:rPr>
              <a:t>dell’Universo maestro. </a:t>
            </a:r>
            <a:r>
              <a:rPr sz="1200" spc="-5" dirty="0">
                <a:latin typeface="Times New Roman"/>
                <a:cs typeface="Times New Roman"/>
              </a:rPr>
              <a:t>Queste personalità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Deità </a:t>
            </a:r>
            <a:r>
              <a:rPr sz="1200" dirty="0">
                <a:latin typeface="Times New Roman"/>
                <a:cs typeface="Times New Roman"/>
              </a:rPr>
              <a:t>in attuazione sono </a:t>
            </a:r>
            <a:r>
              <a:rPr sz="1200" spc="-5" dirty="0">
                <a:latin typeface="Times New Roman"/>
                <a:cs typeface="Times New Roman"/>
              </a:rPr>
              <a:t>eterni </a:t>
            </a:r>
            <a:r>
              <a:rPr sz="1200" dirty="0">
                <a:latin typeface="Times New Roman"/>
                <a:cs typeface="Times New Roman"/>
              </a:rPr>
              <a:t>futuri </a:t>
            </a:r>
            <a:r>
              <a:rPr sz="1200" spc="-5" dirty="0">
                <a:latin typeface="Times New Roman"/>
                <a:cs typeface="Times New Roman"/>
              </a:rPr>
              <a:t>dal </a:t>
            </a:r>
            <a:r>
              <a:rPr sz="1200" dirty="0">
                <a:latin typeface="Times New Roman"/>
                <a:cs typeface="Times New Roman"/>
              </a:rPr>
              <a:t>momento in  </a:t>
            </a:r>
            <a:r>
              <a:rPr sz="1200" spc="-5" dirty="0">
                <a:latin typeface="Times New Roman"/>
                <a:cs typeface="Times New Roman"/>
              </a:rPr>
              <a:t>cui,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nella </a:t>
            </a:r>
            <a:r>
              <a:rPr sz="1200" dirty="0">
                <a:latin typeface="Times New Roman"/>
                <a:cs typeface="Times New Roman"/>
              </a:rPr>
              <a:t>misura in cui, personalizzano il </a:t>
            </a:r>
            <a:r>
              <a:rPr sz="1200" spc="-5" dirty="0">
                <a:latin typeface="Times New Roman"/>
                <a:cs typeface="Times New Roman"/>
              </a:rPr>
              <a:t>potere negli </a:t>
            </a:r>
            <a:r>
              <a:rPr sz="1200" dirty="0">
                <a:latin typeface="Times New Roman"/>
                <a:cs typeface="Times New Roman"/>
              </a:rPr>
              <a:t>Universi in </a:t>
            </a:r>
            <a:r>
              <a:rPr sz="1200" spc="-5" dirty="0">
                <a:latin typeface="Times New Roman"/>
                <a:cs typeface="Times New Roman"/>
              </a:rPr>
              <a:t>sviluppo mediante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tecnica </a:t>
            </a:r>
            <a:r>
              <a:rPr sz="1200" dirty="0">
                <a:latin typeface="Times New Roman"/>
                <a:cs typeface="Times New Roman"/>
              </a:rPr>
              <a:t>dell’attuazione </a:t>
            </a:r>
            <a:r>
              <a:rPr sz="1200" spc="-5" dirty="0">
                <a:latin typeface="Times New Roman"/>
                <a:cs typeface="Times New Roman"/>
              </a:rPr>
              <a:t>esperienziale dei  </a:t>
            </a:r>
            <a:r>
              <a:rPr sz="1200" dirty="0">
                <a:latin typeface="Times New Roman"/>
                <a:cs typeface="Times New Roman"/>
              </a:rPr>
              <a:t>potenziali </a:t>
            </a:r>
            <a:r>
              <a:rPr sz="1200" spc="-5" dirty="0">
                <a:latin typeface="Times New Roman"/>
                <a:cs typeface="Times New Roman"/>
              </a:rPr>
              <a:t>associativi-creativi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Deità </a:t>
            </a:r>
            <a:r>
              <a:rPr sz="1200" dirty="0">
                <a:latin typeface="Times New Roman"/>
                <a:cs typeface="Times New Roman"/>
              </a:rPr>
              <a:t>eterne del</a:t>
            </a:r>
            <a:r>
              <a:rPr sz="1200" spc="-5" dirty="0">
                <a:latin typeface="Times New Roman"/>
                <a:cs typeface="Times New Roman"/>
              </a:rPr>
              <a:t> Paradiso.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(10.7) 0:7.2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Deità </a:t>
            </a:r>
            <a:r>
              <a:rPr sz="1200" dirty="0">
                <a:latin typeface="Times New Roman"/>
                <a:cs typeface="Times New Roman"/>
              </a:rPr>
              <a:t>è quindi duale </a:t>
            </a:r>
            <a:r>
              <a:rPr sz="1200" spc="-5" dirty="0">
                <a:latin typeface="Times New Roman"/>
                <a:cs typeface="Times New Roman"/>
              </a:rPr>
              <a:t>nella</a:t>
            </a:r>
            <a:r>
              <a:rPr sz="1200" spc="-1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presenza:</a:t>
            </a:r>
            <a:endParaRPr sz="1200">
              <a:latin typeface="Times New Roman"/>
              <a:cs typeface="Times New Roman"/>
            </a:endParaRPr>
          </a:p>
          <a:p>
            <a:pPr marL="533400">
              <a:lnSpc>
                <a:spcPct val="100000"/>
              </a:lnSpc>
              <a:spcBef>
                <a:spcPts val="134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(10.8) 0:7.3 </a:t>
            </a:r>
            <a:r>
              <a:rPr sz="1200" dirty="0">
                <a:latin typeface="Times New Roman"/>
                <a:cs typeface="Times New Roman"/>
              </a:rPr>
              <a:t>1. </a:t>
            </a:r>
            <a:r>
              <a:rPr sz="1200" i="1" spc="-5" dirty="0">
                <a:latin typeface="Times New Roman"/>
                <a:cs typeface="Times New Roman"/>
              </a:rPr>
              <a:t>Esistenziale </a:t>
            </a:r>
            <a:r>
              <a:rPr sz="1200" i="1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esseri d’esistenza </a:t>
            </a:r>
            <a:r>
              <a:rPr sz="1200" dirty="0">
                <a:latin typeface="Times New Roman"/>
                <a:cs typeface="Times New Roman"/>
              </a:rPr>
              <a:t>eterna, </a:t>
            </a:r>
            <a:r>
              <a:rPr sz="1200" spc="-5" dirty="0">
                <a:latin typeface="Times New Roman"/>
                <a:cs typeface="Times New Roman"/>
              </a:rPr>
              <a:t>passata, presente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-1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futura.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533400" marR="54419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(10.9) 0:7.4 </a:t>
            </a:r>
            <a:r>
              <a:rPr sz="1200" dirty="0">
                <a:latin typeface="Times New Roman"/>
                <a:cs typeface="Times New Roman"/>
              </a:rPr>
              <a:t>2. </a:t>
            </a:r>
            <a:r>
              <a:rPr sz="1200" i="1" spc="-5" dirty="0">
                <a:latin typeface="Times New Roman"/>
                <a:cs typeface="Times New Roman"/>
              </a:rPr>
              <a:t>Esperienziale </a:t>
            </a:r>
            <a:r>
              <a:rPr sz="1200" i="1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esseri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attuazione </a:t>
            </a:r>
            <a:r>
              <a:rPr sz="1200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presente post-Havona,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d’esistenza perenne </a:t>
            </a:r>
            <a:r>
              <a:rPr sz="1200" dirty="0">
                <a:latin typeface="Times New Roman"/>
                <a:cs typeface="Times New Roman"/>
              </a:rPr>
              <a:t>per tutta </a:t>
            </a:r>
            <a:r>
              <a:rPr sz="1200" spc="-5" dirty="0">
                <a:latin typeface="Times New Roman"/>
                <a:cs typeface="Times New Roman"/>
              </a:rPr>
              <a:t>l’eternità  futura.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25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250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96580" cy="4132579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6858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(143.5) 13:0.5 </a:t>
            </a:r>
            <a:r>
              <a:rPr sz="1200" dirty="0">
                <a:latin typeface="Times New Roman"/>
                <a:cs typeface="Times New Roman"/>
              </a:rPr>
              <a:t>I sette mondi </a:t>
            </a:r>
            <a:r>
              <a:rPr sz="1200" spc="-5" dirty="0">
                <a:latin typeface="Times New Roman"/>
                <a:cs typeface="Times New Roman"/>
              </a:rPr>
              <a:t>dello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Infinito sono occupati dai </a:t>
            </a:r>
            <a:r>
              <a:rPr sz="1200" dirty="0">
                <a:latin typeface="Times New Roman"/>
                <a:cs typeface="Times New Roman"/>
              </a:rPr>
              <a:t>Sette Spiriti </a:t>
            </a:r>
            <a:r>
              <a:rPr sz="1200" spc="-5" dirty="0">
                <a:latin typeface="Times New Roman"/>
                <a:cs typeface="Times New Roman"/>
              </a:rPr>
              <a:t>Maestri </a:t>
            </a:r>
            <a:r>
              <a:rPr sz="1200" dirty="0">
                <a:latin typeface="Times New Roman"/>
                <a:cs typeface="Times New Roman"/>
              </a:rPr>
              <a:t>che presiedono ai destini dei </a:t>
            </a:r>
            <a:r>
              <a:rPr sz="1200" spc="-5" dirty="0">
                <a:latin typeface="Times New Roman"/>
                <a:cs typeface="Times New Roman"/>
              </a:rPr>
              <a:t>sette  Superuniversi, trasmettendo </a:t>
            </a:r>
            <a:r>
              <a:rPr sz="1200" dirty="0">
                <a:latin typeface="Times New Roman"/>
                <a:cs typeface="Times New Roman"/>
              </a:rPr>
              <a:t>l’illuminazione </a:t>
            </a:r>
            <a:r>
              <a:rPr sz="1200" spc="-5" dirty="0">
                <a:latin typeface="Times New Roman"/>
                <a:cs typeface="Times New Roman"/>
              </a:rPr>
              <a:t>spirituale della </a:t>
            </a:r>
            <a:r>
              <a:rPr sz="1200" dirty="0">
                <a:latin typeface="Times New Roman"/>
                <a:cs typeface="Times New Roman"/>
              </a:rPr>
              <a:t>Terza </a:t>
            </a:r>
            <a:r>
              <a:rPr sz="1200" spc="-5" dirty="0">
                <a:latin typeface="Times New Roman"/>
                <a:cs typeface="Times New Roman"/>
              </a:rPr>
              <a:t>Persona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Deità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queste creazioni del tempo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dello </a:t>
            </a:r>
            <a:r>
              <a:rPr sz="1200" dirty="0">
                <a:latin typeface="Times New Roman"/>
                <a:cs typeface="Times New Roman"/>
              </a:rPr>
              <a:t>spazio. E  tutto </a:t>
            </a:r>
            <a:r>
              <a:rPr sz="1200" spc="-5" dirty="0">
                <a:latin typeface="Times New Roman"/>
                <a:cs typeface="Times New Roman"/>
              </a:rPr>
              <a:t>Havona, </a:t>
            </a:r>
            <a:r>
              <a:rPr sz="1200" dirty="0">
                <a:latin typeface="Times New Roman"/>
                <a:cs typeface="Times New Roman"/>
              </a:rPr>
              <a:t>ma non l’Isola </a:t>
            </a:r>
            <a:r>
              <a:rPr sz="1200" spc="-5" dirty="0">
                <a:latin typeface="Times New Roman"/>
                <a:cs typeface="Times New Roman"/>
              </a:rPr>
              <a:t>del Paradiso,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immerso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queste </a:t>
            </a:r>
            <a:r>
              <a:rPr sz="1200" dirty="0">
                <a:latin typeface="Times New Roman"/>
                <a:cs typeface="Times New Roman"/>
              </a:rPr>
              <a:t>influenze spiritualizzanti.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14605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(143.6) 13:0.6 </a:t>
            </a:r>
            <a:r>
              <a:rPr sz="1200" spc="-5" dirty="0">
                <a:latin typeface="Times New Roman"/>
                <a:cs typeface="Times New Roman"/>
              </a:rPr>
              <a:t>Benché </a:t>
            </a:r>
            <a:r>
              <a:rPr sz="1200" dirty="0">
                <a:latin typeface="Times New Roman"/>
                <a:cs typeface="Times New Roman"/>
              </a:rPr>
              <a:t>i mondi del </a:t>
            </a:r>
            <a:r>
              <a:rPr sz="1200" spc="-5" dirty="0">
                <a:latin typeface="Times New Roman"/>
                <a:cs typeface="Times New Roman"/>
              </a:rPr>
              <a:t>Padre </a:t>
            </a:r>
            <a:r>
              <a:rPr sz="1200" dirty="0">
                <a:latin typeface="Times New Roman"/>
                <a:cs typeface="Times New Roman"/>
              </a:rPr>
              <a:t>siano sfere di </a:t>
            </a:r>
            <a:r>
              <a:rPr sz="1200" spc="-5" dirty="0">
                <a:latin typeface="Times New Roman"/>
                <a:cs typeface="Times New Roman"/>
              </a:rPr>
              <a:t>status </a:t>
            </a:r>
            <a:r>
              <a:rPr sz="1200" dirty="0">
                <a:latin typeface="Times New Roman"/>
                <a:cs typeface="Times New Roman"/>
              </a:rPr>
              <a:t>ultimo per tutti </a:t>
            </a:r>
            <a:r>
              <a:rPr sz="1200" spc="-5" dirty="0">
                <a:latin typeface="Times New Roman"/>
                <a:cs typeface="Times New Roman"/>
              </a:rPr>
              <a:t>quelli </a:t>
            </a:r>
            <a:r>
              <a:rPr sz="1200" dirty="0">
                <a:latin typeface="Times New Roman"/>
                <a:cs typeface="Times New Roman"/>
              </a:rPr>
              <a:t>che sono </a:t>
            </a:r>
            <a:r>
              <a:rPr sz="1200" spc="-5" dirty="0">
                <a:latin typeface="Times New Roman"/>
                <a:cs typeface="Times New Roman"/>
              </a:rPr>
              <a:t>stati </a:t>
            </a:r>
            <a:r>
              <a:rPr sz="1200" dirty="0">
                <a:latin typeface="Times New Roman"/>
                <a:cs typeface="Times New Roman"/>
              </a:rPr>
              <a:t>dotati di </a:t>
            </a:r>
            <a:r>
              <a:rPr sz="1200" spc="-5" dirty="0">
                <a:latin typeface="Times New Roman"/>
                <a:cs typeface="Times New Roman"/>
              </a:rPr>
              <a:t>personalità dal </a:t>
            </a:r>
            <a:r>
              <a:rPr sz="1200" dirty="0">
                <a:latin typeface="Times New Roman"/>
                <a:cs typeface="Times New Roman"/>
              </a:rPr>
              <a:t>Padre, questa  non è la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funzione </a:t>
            </a:r>
            <a:r>
              <a:rPr sz="1200" spc="-5" dirty="0">
                <a:latin typeface="Times New Roman"/>
                <a:cs typeface="Times New Roman"/>
              </a:rPr>
              <a:t>esclusiva. </a:t>
            </a:r>
            <a:r>
              <a:rPr sz="1200" dirty="0">
                <a:latin typeface="Times New Roman"/>
                <a:cs typeface="Times New Roman"/>
              </a:rPr>
              <a:t>Molti </a:t>
            </a:r>
            <a:r>
              <a:rPr sz="1200" spc="-5" dirty="0">
                <a:latin typeface="Times New Roman"/>
                <a:cs typeface="Times New Roman"/>
              </a:rPr>
              <a:t>esseri </a:t>
            </a:r>
            <a:r>
              <a:rPr sz="1200" dirty="0">
                <a:latin typeface="Times New Roman"/>
                <a:cs typeface="Times New Roman"/>
              </a:rPr>
              <a:t>ed entità </a:t>
            </a:r>
            <a:r>
              <a:rPr sz="1200" spc="-5" dirty="0">
                <a:latin typeface="Times New Roman"/>
                <a:cs typeface="Times New Roman"/>
              </a:rPr>
              <a:t>altro-che-personali soggiornano su questi </a:t>
            </a:r>
            <a:r>
              <a:rPr sz="1200" dirty="0">
                <a:latin typeface="Times New Roman"/>
                <a:cs typeface="Times New Roman"/>
              </a:rPr>
              <a:t>mondi. </a:t>
            </a:r>
            <a:r>
              <a:rPr sz="1200" spc="-5" dirty="0">
                <a:latin typeface="Times New Roman"/>
                <a:cs typeface="Times New Roman"/>
              </a:rPr>
              <a:t>Ogni </a:t>
            </a:r>
            <a:r>
              <a:rPr sz="1200" dirty="0">
                <a:latin typeface="Times New Roman"/>
                <a:cs typeface="Times New Roman"/>
              </a:rPr>
              <a:t>mondo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circuito  </a:t>
            </a:r>
            <a:r>
              <a:rPr sz="1200" spc="-5" dirty="0">
                <a:latin typeface="Times New Roman"/>
                <a:cs typeface="Times New Roman"/>
              </a:rPr>
              <a:t>del Padre </a:t>
            </a:r>
            <a:r>
              <a:rPr sz="1200" dirty="0">
                <a:latin typeface="Times New Roman"/>
                <a:cs typeface="Times New Roman"/>
              </a:rPr>
              <a:t>e del </a:t>
            </a:r>
            <a:r>
              <a:rPr sz="1200" spc="-5" dirty="0">
                <a:latin typeface="Times New Roman"/>
                <a:cs typeface="Times New Roman"/>
              </a:rPr>
              <a:t>circuito </a:t>
            </a:r>
            <a:r>
              <a:rPr sz="1200" dirty="0">
                <a:latin typeface="Times New Roman"/>
                <a:cs typeface="Times New Roman"/>
              </a:rPr>
              <a:t>dello Spirito ha un tipo </a:t>
            </a:r>
            <a:r>
              <a:rPr sz="1200" spc="-5" dirty="0">
                <a:latin typeface="Times New Roman"/>
                <a:cs typeface="Times New Roman"/>
              </a:rPr>
              <a:t>distinto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cittadinanza permanente, </a:t>
            </a:r>
            <a:r>
              <a:rPr sz="1200" dirty="0">
                <a:latin typeface="Times New Roman"/>
                <a:cs typeface="Times New Roman"/>
              </a:rPr>
              <a:t>ma noi crediamo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i mondi del </a:t>
            </a:r>
            <a:r>
              <a:rPr sz="1200" spc="-5" dirty="0">
                <a:latin typeface="Times New Roman"/>
                <a:cs typeface="Times New Roman"/>
              </a:rPr>
              <a:t>Figlio siano  abitati </a:t>
            </a:r>
            <a:r>
              <a:rPr sz="1200" dirty="0">
                <a:latin typeface="Times New Roman"/>
                <a:cs typeface="Times New Roman"/>
              </a:rPr>
              <a:t>da tipi </a:t>
            </a:r>
            <a:r>
              <a:rPr sz="1200" spc="-5" dirty="0">
                <a:latin typeface="Times New Roman"/>
                <a:cs typeface="Times New Roman"/>
              </a:rPr>
              <a:t>uniformi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esseri </a:t>
            </a:r>
            <a:r>
              <a:rPr sz="1200" dirty="0">
                <a:latin typeface="Times New Roman"/>
                <a:cs typeface="Times New Roman"/>
              </a:rPr>
              <a:t>altro-che-personali. </a:t>
            </a:r>
            <a:r>
              <a:rPr sz="1200" spc="-5" dirty="0">
                <a:latin typeface="Times New Roman"/>
                <a:cs typeface="Times New Roman"/>
              </a:rPr>
              <a:t>Vi </a:t>
            </a:r>
            <a:r>
              <a:rPr sz="1200" dirty="0">
                <a:latin typeface="Times New Roman"/>
                <a:cs typeface="Times New Roman"/>
              </a:rPr>
              <a:t>sono i </a:t>
            </a:r>
            <a:r>
              <a:rPr sz="1200" spc="-5" dirty="0">
                <a:latin typeface="Times New Roman"/>
                <a:cs typeface="Times New Roman"/>
              </a:rPr>
              <a:t>frammenti del Padre </a:t>
            </a:r>
            <a:r>
              <a:rPr sz="1200" dirty="0">
                <a:latin typeface="Times New Roman"/>
                <a:cs typeface="Times New Roman"/>
              </a:rPr>
              <a:t>tra i nativi di </a:t>
            </a:r>
            <a:r>
              <a:rPr sz="1200" spc="-5" dirty="0">
                <a:latin typeface="Times New Roman"/>
                <a:cs typeface="Times New Roman"/>
              </a:rPr>
              <a:t>Divinington; gli altri ordini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cittadinanza </a:t>
            </a:r>
            <a:r>
              <a:rPr sz="1200" dirty="0">
                <a:latin typeface="Times New Roman"/>
                <a:cs typeface="Times New Roman"/>
              </a:rPr>
              <a:t>permanente non vi sono </a:t>
            </a:r>
            <a:r>
              <a:rPr sz="1200" spc="-5" dirty="0">
                <a:latin typeface="Times New Roman"/>
                <a:cs typeface="Times New Roman"/>
              </a:rPr>
              <a:t>rivelati.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1874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(143.7) 13:0.7 </a:t>
            </a:r>
            <a:r>
              <a:rPr sz="1200" dirty="0">
                <a:latin typeface="Times New Roman"/>
                <a:cs typeface="Times New Roman"/>
              </a:rPr>
              <a:t>I ventuno satelliti </a:t>
            </a:r>
            <a:r>
              <a:rPr sz="1200" spc="-5" dirty="0">
                <a:latin typeface="Times New Roman"/>
                <a:cs typeface="Times New Roman"/>
              </a:rPr>
              <a:t>del Paradiso servono, sia nell’Universo </a:t>
            </a:r>
            <a:r>
              <a:rPr sz="1200" dirty="0">
                <a:latin typeface="Times New Roman"/>
                <a:cs typeface="Times New Roman"/>
              </a:rPr>
              <a:t>centrale </a:t>
            </a:r>
            <a:r>
              <a:rPr sz="1200" spc="-5" dirty="0">
                <a:latin typeface="Times New Roman"/>
                <a:cs typeface="Times New Roman"/>
              </a:rPr>
              <a:t>sia nei Superuniversi, </a:t>
            </a:r>
            <a:r>
              <a:rPr sz="1200" dirty="0">
                <a:latin typeface="Times New Roman"/>
                <a:cs typeface="Times New Roman"/>
              </a:rPr>
              <a:t>a molti </a:t>
            </a:r>
            <a:r>
              <a:rPr sz="1200" spc="-5" dirty="0">
                <a:latin typeface="Times New Roman"/>
                <a:cs typeface="Times New Roman"/>
              </a:rPr>
              <a:t>scopi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rivelati in  queste esposizioni. Voi siete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grado </a:t>
            </a:r>
            <a:r>
              <a:rPr sz="1200" dirty="0">
                <a:latin typeface="Times New Roman"/>
                <a:cs typeface="Times New Roman"/>
              </a:rPr>
              <a:t>di capire così </a:t>
            </a:r>
            <a:r>
              <a:rPr sz="1200" spc="-5" dirty="0">
                <a:latin typeface="Times New Roman"/>
                <a:cs typeface="Times New Roman"/>
              </a:rPr>
              <a:t>poco della </a:t>
            </a:r>
            <a:r>
              <a:rPr sz="1200" dirty="0">
                <a:latin typeface="Times New Roman"/>
                <a:cs typeface="Times New Roman"/>
              </a:rPr>
              <a:t>vita di queste </a:t>
            </a:r>
            <a:r>
              <a:rPr sz="1200" spc="-5" dirty="0">
                <a:latin typeface="Times New Roman"/>
                <a:cs typeface="Times New Roman"/>
              </a:rPr>
              <a:t>sfere che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5" dirty="0">
                <a:latin typeface="Times New Roman"/>
                <a:cs typeface="Times New Roman"/>
              </a:rPr>
              <a:t>potete </a:t>
            </a:r>
            <a:r>
              <a:rPr sz="1200" spc="-5" dirty="0">
                <a:latin typeface="Times New Roman"/>
                <a:cs typeface="Times New Roman"/>
              </a:rPr>
              <a:t>sperare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ottenere </a:t>
            </a:r>
            <a:r>
              <a:rPr sz="1200" dirty="0">
                <a:latin typeface="Times New Roman"/>
                <a:cs typeface="Times New Roman"/>
              </a:rPr>
              <a:t>una visione  </a:t>
            </a:r>
            <a:r>
              <a:rPr sz="1200" spc="-5" dirty="0">
                <a:latin typeface="Times New Roman"/>
                <a:cs typeface="Times New Roman"/>
              </a:rPr>
              <a:t>adeguata </a:t>
            </a:r>
            <a:r>
              <a:rPr sz="1200" dirty="0">
                <a:latin typeface="Times New Roman"/>
                <a:cs typeface="Times New Roman"/>
              </a:rPr>
              <a:t>né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loro natura né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loro funzione. </a:t>
            </a:r>
            <a:r>
              <a:rPr sz="1200" spc="-5" dirty="0">
                <a:latin typeface="Times New Roman"/>
                <a:cs typeface="Times New Roman"/>
              </a:rPr>
              <a:t>Vi si svolgono migliaia </a:t>
            </a:r>
            <a:r>
              <a:rPr sz="1200" dirty="0">
                <a:latin typeface="Times New Roman"/>
                <a:cs typeface="Times New Roman"/>
              </a:rPr>
              <a:t>di attività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a voi non sono </a:t>
            </a:r>
            <a:r>
              <a:rPr sz="1200" spc="-5" dirty="0">
                <a:latin typeface="Times New Roman"/>
                <a:cs typeface="Times New Roman"/>
              </a:rPr>
              <a:t>rivelate. Queste </a:t>
            </a:r>
            <a:r>
              <a:rPr sz="1200" dirty="0">
                <a:latin typeface="Times New Roman"/>
                <a:cs typeface="Times New Roman"/>
              </a:rPr>
              <a:t>ventuno  </a:t>
            </a:r>
            <a:r>
              <a:rPr sz="1200" spc="-5" dirty="0">
                <a:latin typeface="Times New Roman"/>
                <a:cs typeface="Times New Roman"/>
              </a:rPr>
              <a:t>sfere inglobano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i="1" dirty="0">
                <a:latin typeface="Times New Roman"/>
                <a:cs typeface="Times New Roman"/>
              </a:rPr>
              <a:t>potenziali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funzione </a:t>
            </a:r>
            <a:r>
              <a:rPr sz="1200" spc="-5" dirty="0">
                <a:latin typeface="Times New Roman"/>
                <a:cs typeface="Times New Roman"/>
              </a:rPr>
              <a:t>dell’Universo maestro. Questi fascicoli consentono </a:t>
            </a:r>
            <a:r>
              <a:rPr sz="1200" dirty="0">
                <a:latin typeface="Times New Roman"/>
                <a:cs typeface="Times New Roman"/>
              </a:rPr>
              <a:t>soltanto di </a:t>
            </a:r>
            <a:r>
              <a:rPr sz="1200" spc="-5" dirty="0">
                <a:latin typeface="Times New Roman"/>
                <a:cs typeface="Times New Roman"/>
              </a:rPr>
              <a:t>gettare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rapido </a:t>
            </a:r>
            <a:r>
              <a:rPr sz="1200" dirty="0">
                <a:latin typeface="Times New Roman"/>
                <a:cs typeface="Times New Roman"/>
              </a:rPr>
              <a:t>sguardo  </a:t>
            </a:r>
            <a:r>
              <a:rPr sz="1200" spc="-5" dirty="0">
                <a:latin typeface="Times New Roman"/>
                <a:cs typeface="Times New Roman"/>
              </a:rPr>
              <a:t>su certe attività circoscritte pertinenti alla presente era universale del </a:t>
            </a:r>
            <a:r>
              <a:rPr sz="1200" dirty="0">
                <a:latin typeface="Times New Roman"/>
                <a:cs typeface="Times New Roman"/>
              </a:rPr>
              <a:t>grande </a:t>
            </a:r>
            <a:r>
              <a:rPr sz="1200" spc="-5" dirty="0">
                <a:latin typeface="Times New Roman"/>
                <a:cs typeface="Times New Roman"/>
              </a:rPr>
              <a:t>Universo </a:t>
            </a:r>
            <a:r>
              <a:rPr sz="1200" dirty="0">
                <a:latin typeface="Times New Roman"/>
                <a:cs typeface="Times New Roman"/>
              </a:rPr>
              <a:t>— o piuttosto di uno dei </a:t>
            </a:r>
            <a:r>
              <a:rPr sz="1200" spc="-5" dirty="0">
                <a:latin typeface="Times New Roman"/>
                <a:cs typeface="Times New Roman"/>
              </a:rPr>
              <a:t>sette </a:t>
            </a:r>
            <a:r>
              <a:rPr sz="1200" dirty="0">
                <a:latin typeface="Times New Roman"/>
                <a:cs typeface="Times New Roman"/>
              </a:rPr>
              <a:t>settori </a:t>
            </a:r>
            <a:r>
              <a:rPr sz="1200" spc="-5" dirty="0">
                <a:latin typeface="Times New Roman"/>
                <a:cs typeface="Times New Roman"/>
              </a:rPr>
              <a:t>del  grande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Universo.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  <a:spcBef>
                <a:spcPts val="5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1. I sette mondi </a:t>
            </a: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sacri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del Padre</a:t>
            </a:r>
            <a:endParaRPr sz="1600">
              <a:latin typeface="Times New Roman"/>
              <a:cs typeface="Times New Roman"/>
            </a:endParaRPr>
          </a:p>
          <a:p>
            <a:pPr marL="76200" marR="203200">
              <a:lnSpc>
                <a:spcPct val="95600"/>
              </a:lnSpc>
              <a:spcBef>
                <a:spcPts val="139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(144.1) 13:1.1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circuito </a:t>
            </a:r>
            <a:r>
              <a:rPr sz="1200" spc="-5" dirty="0">
                <a:latin typeface="Times New Roman"/>
                <a:cs typeface="Times New Roman"/>
              </a:rPr>
              <a:t>delle sfere sacre </a:t>
            </a:r>
            <a:r>
              <a:rPr sz="1200" dirty="0">
                <a:latin typeface="Times New Roman"/>
                <a:cs typeface="Times New Roman"/>
              </a:rPr>
              <a:t>di vita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Padre contiene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unici </a:t>
            </a:r>
            <a:r>
              <a:rPr sz="1200" spc="-5" dirty="0">
                <a:latin typeface="Times New Roman"/>
                <a:cs typeface="Times New Roman"/>
              </a:rPr>
              <a:t>segreti inerenti alla </a:t>
            </a:r>
            <a:r>
              <a:rPr sz="1200" dirty="0">
                <a:latin typeface="Times New Roman"/>
                <a:cs typeface="Times New Roman"/>
              </a:rPr>
              <a:t>personalità nell’Universo </a:t>
            </a:r>
            <a:r>
              <a:rPr sz="1200" spc="-5" dirty="0">
                <a:latin typeface="Times New Roman"/>
                <a:cs typeface="Times New Roman"/>
              </a:rPr>
              <a:t>degli  Universi. Questi satelliti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Paradiso, che formano </a:t>
            </a:r>
            <a:r>
              <a:rPr sz="1200" dirty="0">
                <a:latin typeface="Times New Roman"/>
                <a:cs typeface="Times New Roman"/>
              </a:rPr>
              <a:t>il più </a:t>
            </a:r>
            <a:r>
              <a:rPr sz="1200" spc="-5" dirty="0">
                <a:latin typeface="Times New Roman"/>
                <a:cs typeface="Times New Roman"/>
              </a:rPr>
              <a:t>interno dei </a:t>
            </a:r>
            <a:r>
              <a:rPr sz="1200" dirty="0">
                <a:latin typeface="Times New Roman"/>
                <a:cs typeface="Times New Roman"/>
              </a:rPr>
              <a:t>tre </a:t>
            </a:r>
            <a:r>
              <a:rPr sz="1200" spc="-5" dirty="0">
                <a:latin typeface="Times New Roman"/>
                <a:cs typeface="Times New Roman"/>
              </a:rPr>
              <a:t>circuiti, sono gli </a:t>
            </a:r>
            <a:r>
              <a:rPr sz="1200" dirty="0">
                <a:latin typeface="Times New Roman"/>
                <a:cs typeface="Times New Roman"/>
              </a:rPr>
              <a:t>unici domini proibiti </a:t>
            </a:r>
            <a:r>
              <a:rPr sz="1200" spc="-5" dirty="0">
                <a:latin typeface="Times New Roman"/>
                <a:cs typeface="Times New Roman"/>
              </a:rPr>
              <a:t>concernenti </a:t>
            </a:r>
            <a:r>
              <a:rPr sz="1200" dirty="0">
                <a:latin typeface="Times New Roman"/>
                <a:cs typeface="Times New Roman"/>
              </a:rPr>
              <a:t>la  </a:t>
            </a:r>
            <a:r>
              <a:rPr sz="1200" spc="-5" dirty="0">
                <a:latin typeface="Times New Roman"/>
                <a:cs typeface="Times New Roman"/>
              </a:rPr>
              <a:t>personalità nell’Universo centrale.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Paradiso inferiore ed </a:t>
            </a:r>
            <a:r>
              <a:rPr sz="1200" dirty="0">
                <a:latin typeface="Times New Roman"/>
                <a:cs typeface="Times New Roman"/>
              </a:rPr>
              <a:t>i mondi del Figlio sono </a:t>
            </a:r>
            <a:r>
              <a:rPr sz="1200" spc="-5" dirty="0">
                <a:latin typeface="Times New Roman"/>
                <a:cs typeface="Times New Roman"/>
              </a:rPr>
              <a:t>ugualmente chiusi alle personalità, </a:t>
            </a:r>
            <a:r>
              <a:rPr sz="1200" dirty="0">
                <a:latin typeface="Times New Roman"/>
                <a:cs typeface="Times New Roman"/>
              </a:rPr>
              <a:t>ma nessuno  di questi </a:t>
            </a:r>
            <a:r>
              <a:rPr sz="1200" spc="-5" dirty="0">
                <a:latin typeface="Times New Roman"/>
                <a:cs typeface="Times New Roman"/>
              </a:rPr>
              <a:t>regni </a:t>
            </a:r>
            <a:r>
              <a:rPr sz="1200" dirty="0">
                <a:latin typeface="Times New Roman"/>
                <a:cs typeface="Times New Roman"/>
              </a:rPr>
              <a:t>è in </a:t>
            </a:r>
            <a:r>
              <a:rPr sz="1200" spc="-5" dirty="0">
                <a:latin typeface="Times New Roman"/>
                <a:cs typeface="Times New Roman"/>
              </a:rPr>
              <a:t>alcun </a:t>
            </a:r>
            <a:r>
              <a:rPr sz="1200" dirty="0">
                <a:latin typeface="Times New Roman"/>
                <a:cs typeface="Times New Roman"/>
              </a:rPr>
              <a:t>modo </a:t>
            </a:r>
            <a:r>
              <a:rPr sz="1200" spc="-5" dirty="0">
                <a:latin typeface="Times New Roman"/>
                <a:cs typeface="Times New Roman"/>
              </a:rPr>
              <a:t>direttamente interessato alla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personalità.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25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251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99120" cy="38963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8128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(144.2) 13:1.2 </a:t>
            </a:r>
            <a:r>
              <a:rPr sz="1200" dirty="0">
                <a:latin typeface="Times New Roman"/>
                <a:cs typeface="Times New Roman"/>
              </a:rPr>
              <a:t>I mondi </a:t>
            </a:r>
            <a:r>
              <a:rPr sz="1200" spc="-5" dirty="0">
                <a:latin typeface="Times New Roman"/>
                <a:cs typeface="Times New Roman"/>
              </a:rPr>
              <a:t>paradisiaci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Padre </a:t>
            </a:r>
            <a:r>
              <a:rPr sz="1200" dirty="0">
                <a:latin typeface="Times New Roman"/>
                <a:cs typeface="Times New Roman"/>
              </a:rPr>
              <a:t>sono diretti dall’ordine più </a:t>
            </a:r>
            <a:r>
              <a:rPr sz="1200" spc="-5" dirty="0">
                <a:latin typeface="Times New Roman"/>
                <a:cs typeface="Times New Roman"/>
              </a:rPr>
              <a:t>elevato dei Figli Stazionari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Trinità,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Segreti Trinitizzati  della Supremazia. </a:t>
            </a:r>
            <a:r>
              <a:rPr sz="1200" spc="-10" dirty="0">
                <a:latin typeface="Times New Roman"/>
                <a:cs typeface="Times New Roman"/>
              </a:rPr>
              <a:t>Io </a:t>
            </a:r>
            <a:r>
              <a:rPr sz="1200" dirty="0">
                <a:latin typeface="Times New Roman"/>
                <a:cs typeface="Times New Roman"/>
              </a:rPr>
              <a:t>posso </a:t>
            </a:r>
            <a:r>
              <a:rPr sz="1200" spc="-5" dirty="0">
                <a:latin typeface="Times New Roman"/>
                <a:cs typeface="Times New Roman"/>
              </a:rPr>
              <a:t>rivelare </a:t>
            </a:r>
            <a:r>
              <a:rPr sz="1200" dirty="0">
                <a:latin typeface="Times New Roman"/>
                <a:cs typeface="Times New Roman"/>
              </a:rPr>
              <a:t>poco di questi mondi; </a:t>
            </a:r>
            <a:r>
              <a:rPr sz="1200" spc="-5" dirty="0">
                <a:latin typeface="Times New Roman"/>
                <a:cs typeface="Times New Roman"/>
              </a:rPr>
              <a:t>ancor </a:t>
            </a:r>
            <a:r>
              <a:rPr sz="1200" dirty="0">
                <a:latin typeface="Times New Roman"/>
                <a:cs typeface="Times New Roman"/>
              </a:rPr>
              <a:t>meno </a:t>
            </a:r>
            <a:r>
              <a:rPr sz="1200" spc="-5" dirty="0">
                <a:latin typeface="Times New Roman"/>
                <a:cs typeface="Times New Roman"/>
              </a:rPr>
              <a:t>posso rivelare </a:t>
            </a:r>
            <a:r>
              <a:rPr sz="1200" dirty="0">
                <a:latin typeface="Times New Roman"/>
                <a:cs typeface="Times New Roman"/>
              </a:rPr>
              <a:t>delle loro molteplici </a:t>
            </a:r>
            <a:r>
              <a:rPr sz="1200" spc="-5" dirty="0">
                <a:latin typeface="Times New Roman"/>
                <a:cs typeface="Times New Roman"/>
              </a:rPr>
              <a:t>attività. Tali </a:t>
            </a:r>
            <a:r>
              <a:rPr sz="1200" dirty="0">
                <a:latin typeface="Times New Roman"/>
                <a:cs typeface="Times New Roman"/>
              </a:rPr>
              <a:t>informazioni  </a:t>
            </a:r>
            <a:r>
              <a:rPr sz="1200" spc="-5" dirty="0">
                <a:latin typeface="Times New Roman"/>
                <a:cs typeface="Times New Roman"/>
              </a:rPr>
              <a:t>riguardano </a:t>
            </a:r>
            <a:r>
              <a:rPr sz="1200" dirty="0">
                <a:latin typeface="Times New Roman"/>
                <a:cs typeface="Times New Roman"/>
              </a:rPr>
              <a:t>soltanto </a:t>
            </a:r>
            <a:r>
              <a:rPr sz="1200" spc="-5" dirty="0">
                <a:latin typeface="Times New Roman"/>
                <a:cs typeface="Times New Roman"/>
              </a:rPr>
              <a:t>gli esseri che </a:t>
            </a:r>
            <a:r>
              <a:rPr sz="1200" dirty="0">
                <a:latin typeface="Times New Roman"/>
                <a:cs typeface="Times New Roman"/>
              </a:rPr>
              <a:t>vi operano e quelli che ne </a:t>
            </a:r>
            <a:r>
              <a:rPr sz="1200" spc="-5" dirty="0">
                <a:latin typeface="Times New Roman"/>
                <a:cs typeface="Times New Roman"/>
              </a:rPr>
              <a:t>provengono.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benché </a:t>
            </a:r>
            <a:r>
              <a:rPr sz="1200" dirty="0">
                <a:latin typeface="Times New Roman"/>
                <a:cs typeface="Times New Roman"/>
              </a:rPr>
              <a:t>io abbia una certa </a:t>
            </a:r>
            <a:r>
              <a:rPr sz="1200" spc="-5" dirty="0">
                <a:latin typeface="Times New Roman"/>
                <a:cs typeface="Times New Roman"/>
              </a:rPr>
              <a:t>familiarità con sei </a:t>
            </a:r>
            <a:r>
              <a:rPr sz="1200" dirty="0">
                <a:latin typeface="Times New Roman"/>
                <a:cs typeface="Times New Roman"/>
              </a:rPr>
              <a:t>di questi  mondi </a:t>
            </a:r>
            <a:r>
              <a:rPr sz="1200" spc="-5" dirty="0">
                <a:latin typeface="Times New Roman"/>
                <a:cs typeface="Times New Roman"/>
              </a:rPr>
              <a:t>speciali, </a:t>
            </a:r>
            <a:r>
              <a:rPr sz="1200" dirty="0">
                <a:latin typeface="Times New Roman"/>
                <a:cs typeface="Times New Roman"/>
              </a:rPr>
              <a:t>non sono mai </a:t>
            </a:r>
            <a:r>
              <a:rPr sz="1200" spc="-5" dirty="0">
                <a:latin typeface="Times New Roman"/>
                <a:cs typeface="Times New Roman"/>
              </a:rPr>
              <a:t>atterrato su Divinington; questo </a:t>
            </a:r>
            <a:r>
              <a:rPr sz="1200" dirty="0">
                <a:latin typeface="Times New Roman"/>
                <a:cs typeface="Times New Roman"/>
              </a:rPr>
              <a:t>mondo mi è </a:t>
            </a:r>
            <a:r>
              <a:rPr sz="1200" spc="-5" dirty="0">
                <a:latin typeface="Times New Roman"/>
                <a:cs typeface="Times New Roman"/>
              </a:rPr>
              <a:t>totalmente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proibito.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16446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(144.3) 13:1.3 </a:t>
            </a:r>
            <a:r>
              <a:rPr sz="1200" spc="-5" dirty="0">
                <a:latin typeface="Times New Roman"/>
                <a:cs typeface="Times New Roman"/>
              </a:rPr>
              <a:t>Una delle ragioni per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quali questi </a:t>
            </a:r>
            <a:r>
              <a:rPr sz="1200" dirty="0">
                <a:latin typeface="Times New Roman"/>
                <a:cs typeface="Times New Roman"/>
              </a:rPr>
              <a:t>mondi sono </a:t>
            </a:r>
            <a:r>
              <a:rPr sz="1200" spc="-5" dirty="0">
                <a:latin typeface="Times New Roman"/>
                <a:cs typeface="Times New Roman"/>
              </a:rPr>
              <a:t>segreti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ognuna di queste sfere sacre </a:t>
            </a:r>
            <a:r>
              <a:rPr sz="1200" spc="-5" dirty="0">
                <a:latin typeface="Times New Roman"/>
                <a:cs typeface="Times New Roman"/>
              </a:rPr>
              <a:t>beneficia </a:t>
            </a:r>
            <a:r>
              <a:rPr sz="1200" dirty="0">
                <a:latin typeface="Times New Roman"/>
                <a:cs typeface="Times New Roman"/>
              </a:rPr>
              <a:t>di una  </a:t>
            </a:r>
            <a:r>
              <a:rPr sz="1200" spc="-5" dirty="0">
                <a:latin typeface="Times New Roman"/>
                <a:cs typeface="Times New Roman"/>
              </a:rPr>
              <a:t>rappresentazione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manifestazione specializzata delle Deità </a:t>
            </a:r>
            <a:r>
              <a:rPr sz="1200" dirty="0">
                <a:latin typeface="Times New Roman"/>
                <a:cs typeface="Times New Roman"/>
              </a:rPr>
              <a:t>che compongono la </a:t>
            </a:r>
            <a:r>
              <a:rPr sz="1200" spc="-5" dirty="0">
                <a:latin typeface="Times New Roman"/>
                <a:cs typeface="Times New Roman"/>
              </a:rPr>
              <a:t>Trinità del </a:t>
            </a:r>
            <a:r>
              <a:rPr sz="1200" dirty="0">
                <a:latin typeface="Times New Roman"/>
                <a:cs typeface="Times New Roman"/>
              </a:rPr>
              <a:t>Paradiso; non di una </a:t>
            </a:r>
            <a:r>
              <a:rPr sz="1200" spc="-5" dirty="0">
                <a:latin typeface="Times New Roman"/>
                <a:cs typeface="Times New Roman"/>
              </a:rPr>
              <a:t>personalità, </a:t>
            </a:r>
            <a:r>
              <a:rPr sz="1200" spc="15" dirty="0">
                <a:latin typeface="Times New Roman"/>
                <a:cs typeface="Times New Roman"/>
              </a:rPr>
              <a:t>ma </a:t>
            </a:r>
            <a:r>
              <a:rPr sz="1200" dirty="0">
                <a:latin typeface="Times New Roman"/>
                <a:cs typeface="Times New Roman"/>
              </a:rPr>
              <a:t>di  una </a:t>
            </a:r>
            <a:r>
              <a:rPr sz="1200" spc="-5" dirty="0">
                <a:latin typeface="Times New Roman"/>
                <a:cs typeface="Times New Roman"/>
              </a:rPr>
              <a:t>presenza esclusiva </a:t>
            </a:r>
            <a:r>
              <a:rPr sz="1200" dirty="0">
                <a:latin typeface="Times New Roman"/>
                <a:cs typeface="Times New Roman"/>
              </a:rPr>
              <a:t>della Divinità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apprezzata e compresa </a:t>
            </a:r>
            <a:r>
              <a:rPr sz="1200" spc="-5" dirty="0">
                <a:latin typeface="Times New Roman"/>
                <a:cs typeface="Times New Roman"/>
              </a:rPr>
              <a:t>solo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quei gruppi particolari d’intelligenze che  </a:t>
            </a:r>
            <a:r>
              <a:rPr sz="1200" dirty="0">
                <a:latin typeface="Times New Roman"/>
                <a:cs typeface="Times New Roman"/>
              </a:rPr>
              <a:t>risiedono </a:t>
            </a:r>
            <a:r>
              <a:rPr sz="1200" spc="-5" dirty="0">
                <a:latin typeface="Times New Roman"/>
                <a:cs typeface="Times New Roman"/>
              </a:rPr>
              <a:t>su quella particolare sfera,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possono </a:t>
            </a:r>
            <a:r>
              <a:rPr sz="1200" spc="-5" dirty="0">
                <a:latin typeface="Times New Roman"/>
                <a:cs typeface="Times New Roman"/>
              </a:rPr>
              <a:t>esservi </a:t>
            </a:r>
            <a:r>
              <a:rPr sz="1200" dirty="0">
                <a:latin typeface="Times New Roman"/>
                <a:cs typeface="Times New Roman"/>
              </a:rPr>
              <a:t>ammessi. I </a:t>
            </a:r>
            <a:r>
              <a:rPr sz="1200" spc="-5" dirty="0">
                <a:latin typeface="Times New Roman"/>
                <a:cs typeface="Times New Roman"/>
              </a:rPr>
              <a:t>Segreti Trinitizzati della Supremazia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gli agenti  personali </a:t>
            </a:r>
            <a:r>
              <a:rPr sz="1200" dirty="0">
                <a:latin typeface="Times New Roman"/>
                <a:cs typeface="Times New Roman"/>
              </a:rPr>
              <a:t>di queste presenze </a:t>
            </a:r>
            <a:r>
              <a:rPr sz="1200" spc="-5" dirty="0">
                <a:latin typeface="Times New Roman"/>
                <a:cs typeface="Times New Roman"/>
              </a:rPr>
              <a:t>specializzate ed impersonali della </a:t>
            </a:r>
            <a:r>
              <a:rPr sz="1200" dirty="0">
                <a:latin typeface="Times New Roman"/>
                <a:cs typeface="Times New Roman"/>
              </a:rPr>
              <a:t>Divinità;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Segreti della </a:t>
            </a:r>
            <a:r>
              <a:rPr sz="1200" dirty="0">
                <a:latin typeface="Times New Roman"/>
                <a:cs typeface="Times New Roman"/>
              </a:rPr>
              <a:t>Supremazia sono </a:t>
            </a:r>
            <a:r>
              <a:rPr sz="1200" spc="-5" dirty="0">
                <a:latin typeface="Times New Roman"/>
                <a:cs typeface="Times New Roman"/>
              </a:rPr>
              <a:t>esseri </a:t>
            </a:r>
            <a:r>
              <a:rPr sz="1200" dirty="0">
                <a:latin typeface="Times New Roman"/>
                <a:cs typeface="Times New Roman"/>
              </a:rPr>
              <a:t>altamente  </a:t>
            </a:r>
            <a:r>
              <a:rPr sz="1200" spc="-5" dirty="0">
                <a:latin typeface="Times New Roman"/>
                <a:cs typeface="Times New Roman"/>
              </a:rPr>
              <a:t>personali, </a:t>
            </a:r>
            <a:r>
              <a:rPr sz="1200" dirty="0">
                <a:latin typeface="Times New Roman"/>
                <a:cs typeface="Times New Roman"/>
              </a:rPr>
              <a:t>splendidamente dotati e </a:t>
            </a:r>
            <a:r>
              <a:rPr sz="1200" spc="-5" dirty="0">
                <a:latin typeface="Times New Roman"/>
                <a:cs typeface="Times New Roman"/>
              </a:rPr>
              <a:t>meravigliosamente adattati alla </a:t>
            </a:r>
            <a:r>
              <a:rPr sz="1200" dirty="0">
                <a:latin typeface="Times New Roman"/>
                <a:cs typeface="Times New Roman"/>
              </a:rPr>
              <a:t>loro opera </a:t>
            </a:r>
            <a:r>
              <a:rPr sz="1200" spc="-5" dirty="0">
                <a:latin typeface="Times New Roman"/>
                <a:cs typeface="Times New Roman"/>
              </a:rPr>
              <a:t>elevata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difficile.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18110" algn="just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(144.4) 13:1.4 </a:t>
            </a:r>
            <a:r>
              <a:rPr sz="1200" dirty="0">
                <a:latin typeface="Times New Roman"/>
                <a:cs typeface="Times New Roman"/>
              </a:rPr>
              <a:t>1. </a:t>
            </a:r>
            <a:r>
              <a:rPr sz="1200" spc="-5" dirty="0">
                <a:latin typeface="Times New Roman"/>
                <a:cs typeface="Times New Roman"/>
              </a:rPr>
              <a:t>DIVININGTON. Questo </a:t>
            </a:r>
            <a:r>
              <a:rPr sz="1200" dirty="0">
                <a:latin typeface="Times New Roman"/>
                <a:cs typeface="Times New Roman"/>
              </a:rPr>
              <a:t>mondo </a:t>
            </a:r>
            <a:r>
              <a:rPr sz="1200" spc="-5" dirty="0">
                <a:latin typeface="Times New Roman"/>
                <a:cs typeface="Times New Roman"/>
              </a:rPr>
              <a:t>è, </a:t>
            </a:r>
            <a:r>
              <a:rPr sz="1200" spc="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senso particolare,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“seno del Padre”, </a:t>
            </a:r>
            <a:r>
              <a:rPr sz="1200" dirty="0">
                <a:latin typeface="Times New Roman"/>
                <a:cs typeface="Times New Roman"/>
              </a:rPr>
              <a:t>la sfera di comunione </a:t>
            </a:r>
            <a:r>
              <a:rPr sz="1200" spc="-5" dirty="0">
                <a:latin typeface="Times New Roman"/>
                <a:cs typeface="Times New Roman"/>
              </a:rPr>
              <a:t>personale del Padre  Universale, </a:t>
            </a:r>
            <a:r>
              <a:rPr sz="1200" dirty="0">
                <a:latin typeface="Times New Roman"/>
                <a:cs typeface="Times New Roman"/>
              </a:rPr>
              <a:t>dove c’è una </a:t>
            </a:r>
            <a:r>
              <a:rPr sz="1200" spc="-5" dirty="0">
                <a:latin typeface="Times New Roman"/>
                <a:cs typeface="Times New Roman"/>
              </a:rPr>
              <a:t>manifestazione speciale della sua divinità. Divinington </a:t>
            </a:r>
            <a:r>
              <a:rPr sz="1200" dirty="0">
                <a:latin typeface="Times New Roman"/>
                <a:cs typeface="Times New Roman"/>
              </a:rPr>
              <a:t>è il </a:t>
            </a:r>
            <a:r>
              <a:rPr sz="1200" spc="-5" dirty="0">
                <a:latin typeface="Times New Roman"/>
                <a:cs typeface="Times New Roman"/>
              </a:rPr>
              <a:t>luogo </a:t>
            </a:r>
            <a:r>
              <a:rPr sz="1200" dirty="0">
                <a:latin typeface="Times New Roman"/>
                <a:cs typeface="Times New Roman"/>
              </a:rPr>
              <a:t>di ritrovo </a:t>
            </a:r>
            <a:r>
              <a:rPr sz="1200" spc="-5" dirty="0">
                <a:latin typeface="Times New Roman"/>
                <a:cs typeface="Times New Roman"/>
              </a:rPr>
              <a:t>paradisiaco </a:t>
            </a:r>
            <a:r>
              <a:rPr sz="1200" dirty="0">
                <a:latin typeface="Times New Roman"/>
                <a:cs typeface="Times New Roman"/>
              </a:rPr>
              <a:t>degli Aggiustatori  di </a:t>
            </a:r>
            <a:r>
              <a:rPr sz="1200" spc="-5" dirty="0">
                <a:latin typeface="Times New Roman"/>
                <a:cs typeface="Times New Roman"/>
              </a:rPr>
              <a:t>Pensiero, </a:t>
            </a:r>
            <a:r>
              <a:rPr sz="1200" dirty="0">
                <a:latin typeface="Times New Roman"/>
                <a:cs typeface="Times New Roman"/>
              </a:rPr>
              <a:t>ma è anche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dimora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numerose altre entità, personalità ed esseri </a:t>
            </a:r>
            <a:r>
              <a:rPr sz="1200" dirty="0">
                <a:latin typeface="Times New Roman"/>
                <a:cs typeface="Times New Roman"/>
              </a:rPr>
              <a:t>che hanno la </a:t>
            </a:r>
            <a:r>
              <a:rPr sz="1200" spc="5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origine nel </a:t>
            </a:r>
            <a:r>
              <a:rPr sz="1200" dirty="0">
                <a:latin typeface="Times New Roman"/>
                <a:cs typeface="Times New Roman"/>
              </a:rPr>
              <a:t>Padre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Universale.</a:t>
            </a:r>
            <a:endParaRPr sz="1200">
              <a:latin typeface="Times New Roman"/>
              <a:cs typeface="Times New Roman"/>
            </a:endParaRPr>
          </a:p>
          <a:p>
            <a:pPr marL="76200" marR="55880">
              <a:lnSpc>
                <a:spcPts val="1380"/>
              </a:lnSpc>
              <a:spcBef>
                <a:spcPts val="35"/>
              </a:spcBef>
            </a:pPr>
            <a:r>
              <a:rPr sz="1200" dirty="0">
                <a:latin typeface="Times New Roman"/>
                <a:cs typeface="Times New Roman"/>
              </a:rPr>
              <a:t>Molte </a:t>
            </a:r>
            <a:r>
              <a:rPr sz="1200" spc="-5" dirty="0">
                <a:latin typeface="Times New Roman"/>
                <a:cs typeface="Times New Roman"/>
              </a:rPr>
              <a:t>personalità, </a:t>
            </a:r>
            <a:r>
              <a:rPr sz="1200" dirty="0">
                <a:latin typeface="Times New Roman"/>
                <a:cs typeface="Times New Roman"/>
              </a:rPr>
              <a:t>oltre al </a:t>
            </a:r>
            <a:r>
              <a:rPr sz="1200" spc="-5" dirty="0">
                <a:latin typeface="Times New Roman"/>
                <a:cs typeface="Times New Roman"/>
              </a:rPr>
              <a:t>Figlio Eterno, </a:t>
            </a:r>
            <a:r>
              <a:rPr sz="1200" dirty="0">
                <a:latin typeface="Times New Roman"/>
                <a:cs typeface="Times New Roman"/>
              </a:rPr>
              <a:t>hanno </a:t>
            </a:r>
            <a:r>
              <a:rPr sz="1200" spc="-5" dirty="0">
                <a:latin typeface="Times New Roman"/>
                <a:cs typeface="Times New Roman"/>
              </a:rPr>
              <a:t>origine </a:t>
            </a:r>
            <a:r>
              <a:rPr sz="1200" dirty="0">
                <a:latin typeface="Times New Roman"/>
                <a:cs typeface="Times New Roman"/>
              </a:rPr>
              <a:t>diretta </a:t>
            </a:r>
            <a:r>
              <a:rPr sz="1200" spc="-5" dirty="0">
                <a:latin typeface="Times New Roman"/>
                <a:cs typeface="Times New Roman"/>
              </a:rPr>
              <a:t>dagli atti solitari del Padre Universale. Soltanto </a:t>
            </a:r>
            <a:r>
              <a:rPr sz="1200" dirty="0">
                <a:latin typeface="Times New Roman"/>
                <a:cs typeface="Times New Roman"/>
              </a:rPr>
              <a:t>i frammenti </a:t>
            </a:r>
            <a:r>
              <a:rPr sz="1200" spc="-5" dirty="0">
                <a:latin typeface="Times New Roman"/>
                <a:cs typeface="Times New Roman"/>
              </a:rPr>
              <a:t>del Padre 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quelle personalità ed </a:t>
            </a:r>
            <a:r>
              <a:rPr sz="1200" dirty="0">
                <a:latin typeface="Times New Roman"/>
                <a:cs typeface="Times New Roman"/>
              </a:rPr>
              <a:t>altri </a:t>
            </a:r>
            <a:r>
              <a:rPr sz="1200" spc="-5" dirty="0">
                <a:latin typeface="Times New Roman"/>
                <a:cs typeface="Times New Roman"/>
              </a:rPr>
              <a:t>esseri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hanno </a:t>
            </a:r>
            <a:r>
              <a:rPr sz="1200" dirty="0">
                <a:latin typeface="Times New Roman"/>
                <a:cs typeface="Times New Roman"/>
              </a:rPr>
              <a:t>diretta </a:t>
            </a:r>
            <a:r>
              <a:rPr sz="1200" spc="-5" dirty="0">
                <a:latin typeface="Times New Roman"/>
                <a:cs typeface="Times New Roman"/>
              </a:rPr>
              <a:t>ed esclusiva </a:t>
            </a:r>
            <a:r>
              <a:rPr sz="1200" dirty="0">
                <a:latin typeface="Times New Roman"/>
                <a:cs typeface="Times New Roman"/>
              </a:rPr>
              <a:t>origine </a:t>
            </a:r>
            <a:r>
              <a:rPr sz="1200" spc="-5" dirty="0">
                <a:latin typeface="Times New Roman"/>
                <a:cs typeface="Times New Roman"/>
              </a:rPr>
              <a:t>dal Padre Universale fraternizzano ed operano </a:t>
            </a:r>
            <a:r>
              <a:rPr sz="1200" dirty="0">
                <a:latin typeface="Times New Roman"/>
                <a:cs typeface="Times New Roman"/>
              </a:rPr>
              <a:t>in questa  </a:t>
            </a:r>
            <a:r>
              <a:rPr sz="1200" spc="-5" dirty="0">
                <a:latin typeface="Times New Roman"/>
                <a:cs typeface="Times New Roman"/>
              </a:rPr>
              <a:t>residenza.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939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(144.5) 13:1.5 </a:t>
            </a:r>
            <a:r>
              <a:rPr sz="1200" i="1" dirty="0">
                <a:latin typeface="Times New Roman"/>
                <a:cs typeface="Times New Roman"/>
              </a:rPr>
              <a:t>I </a:t>
            </a:r>
            <a:r>
              <a:rPr sz="1200" i="1" spc="-5" dirty="0">
                <a:latin typeface="Times New Roman"/>
                <a:cs typeface="Times New Roman"/>
              </a:rPr>
              <a:t>segreti </a:t>
            </a:r>
            <a:r>
              <a:rPr sz="1200" i="1" dirty="0">
                <a:latin typeface="Times New Roman"/>
                <a:cs typeface="Times New Roman"/>
              </a:rPr>
              <a:t>di </a:t>
            </a:r>
            <a:r>
              <a:rPr sz="1200" i="1" spc="-5" dirty="0">
                <a:latin typeface="Times New Roman"/>
                <a:cs typeface="Times New Roman"/>
              </a:rPr>
              <a:t>Divinington </a:t>
            </a:r>
            <a:r>
              <a:rPr sz="1200" dirty="0">
                <a:latin typeface="Times New Roman"/>
                <a:cs typeface="Times New Roman"/>
              </a:rPr>
              <a:t>includono il </a:t>
            </a:r>
            <a:r>
              <a:rPr sz="1200" spc="-5" dirty="0">
                <a:latin typeface="Times New Roman"/>
                <a:cs typeface="Times New Roman"/>
              </a:rPr>
              <a:t>segreto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conferimento </a:t>
            </a:r>
            <a:r>
              <a:rPr sz="1200" dirty="0">
                <a:latin typeface="Times New Roman"/>
                <a:cs typeface="Times New Roman"/>
              </a:rPr>
              <a:t>e della </a:t>
            </a:r>
            <a:r>
              <a:rPr sz="1200" spc="-5" dirty="0">
                <a:latin typeface="Times New Roman"/>
                <a:cs typeface="Times New Roman"/>
              </a:rPr>
              <a:t>missione degli </a:t>
            </a:r>
            <a:r>
              <a:rPr sz="1200" dirty="0">
                <a:latin typeface="Times New Roman"/>
                <a:cs typeface="Times New Roman"/>
              </a:rPr>
              <a:t>Aggiustatori di </a:t>
            </a:r>
            <a:r>
              <a:rPr sz="1200" spc="-5" dirty="0">
                <a:latin typeface="Times New Roman"/>
                <a:cs typeface="Times New Roman"/>
              </a:rPr>
              <a:t>Pensiero.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loro  </a:t>
            </a:r>
            <a:r>
              <a:rPr sz="1200" spc="-5" dirty="0">
                <a:latin typeface="Times New Roman"/>
                <a:cs typeface="Times New Roman"/>
              </a:rPr>
              <a:t>natura,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loro origine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tecnica del loro </a:t>
            </a:r>
            <a:r>
              <a:rPr sz="1200" dirty="0">
                <a:latin typeface="Times New Roman"/>
                <a:cs typeface="Times New Roman"/>
              </a:rPr>
              <a:t>contatto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le umili </a:t>
            </a:r>
            <a:r>
              <a:rPr sz="1200" spc="-5" dirty="0">
                <a:latin typeface="Times New Roman"/>
                <a:cs typeface="Times New Roman"/>
              </a:rPr>
              <a:t>creature </a:t>
            </a:r>
            <a:r>
              <a:rPr sz="1200" dirty="0">
                <a:latin typeface="Times New Roman"/>
                <a:cs typeface="Times New Roman"/>
              </a:rPr>
              <a:t>dei mondi </a:t>
            </a:r>
            <a:r>
              <a:rPr sz="1200" spc="-5" dirty="0">
                <a:latin typeface="Times New Roman"/>
                <a:cs typeface="Times New Roman"/>
              </a:rPr>
              <a:t>evoluzionari sono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segreto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questa </a:t>
            </a:r>
            <a:r>
              <a:rPr sz="1200" dirty="0">
                <a:latin typeface="Times New Roman"/>
                <a:cs typeface="Times New Roman"/>
              </a:rPr>
              <a:t>sfera  </a:t>
            </a:r>
            <a:r>
              <a:rPr sz="1200" spc="-5" dirty="0">
                <a:latin typeface="Times New Roman"/>
                <a:cs typeface="Times New Roman"/>
              </a:rPr>
              <a:t>paradisiaca. Queste stupefacenti </a:t>
            </a:r>
            <a:r>
              <a:rPr sz="1200" dirty="0">
                <a:latin typeface="Times New Roman"/>
                <a:cs typeface="Times New Roman"/>
              </a:rPr>
              <a:t>operazioni non </a:t>
            </a:r>
            <a:r>
              <a:rPr sz="1200" spc="-5" dirty="0">
                <a:latin typeface="Times New Roman"/>
                <a:cs typeface="Times New Roman"/>
              </a:rPr>
              <a:t>riguardano personalmente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rimanente </a:t>
            </a:r>
            <a:r>
              <a:rPr sz="1200" dirty="0">
                <a:latin typeface="Times New Roman"/>
                <a:cs typeface="Times New Roman"/>
              </a:rPr>
              <a:t>di noi e </a:t>
            </a:r>
            <a:r>
              <a:rPr sz="1200" spc="-5" dirty="0">
                <a:latin typeface="Times New Roman"/>
                <a:cs typeface="Times New Roman"/>
              </a:rPr>
              <a:t>perciò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Deità ritengono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spc="5" dirty="0">
                <a:latin typeface="Times New Roman"/>
                <a:cs typeface="Times New Roman"/>
              </a:rPr>
              <a:t>opportuno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528319" y="4392709"/>
            <a:ext cx="7797165" cy="1943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410"/>
              </a:lnSpc>
            </a:pPr>
            <a:r>
              <a:rPr sz="1200" spc="-5" dirty="0">
                <a:latin typeface="Times New Roman"/>
                <a:cs typeface="Times New Roman"/>
              </a:rPr>
              <a:t>celare alla </a:t>
            </a:r>
            <a:r>
              <a:rPr sz="1200" dirty="0">
                <a:latin typeface="Times New Roman"/>
                <a:cs typeface="Times New Roman"/>
              </a:rPr>
              <a:t>nostra piena conoscenza certi </a:t>
            </a:r>
            <a:r>
              <a:rPr sz="1200" spc="-5" dirty="0">
                <a:latin typeface="Times New Roman"/>
                <a:cs typeface="Times New Roman"/>
              </a:rPr>
              <a:t>aspetti </a:t>
            </a:r>
            <a:r>
              <a:rPr sz="1200" dirty="0">
                <a:latin typeface="Times New Roman"/>
                <a:cs typeface="Times New Roman"/>
              </a:rPr>
              <a:t>di questo </a:t>
            </a:r>
            <a:r>
              <a:rPr sz="1200" spc="-5" dirty="0">
                <a:latin typeface="Times New Roman"/>
                <a:cs typeface="Times New Roman"/>
              </a:rPr>
              <a:t>grande </a:t>
            </a:r>
            <a:r>
              <a:rPr sz="1200" dirty="0">
                <a:latin typeface="Times New Roman"/>
                <a:cs typeface="Times New Roman"/>
              </a:rPr>
              <a:t>e divino </a:t>
            </a:r>
            <a:r>
              <a:rPr sz="1200" spc="-5" dirty="0">
                <a:latin typeface="Times New Roman"/>
                <a:cs typeface="Times New Roman"/>
              </a:rPr>
              <a:t>ministero. Nella </a:t>
            </a:r>
            <a:r>
              <a:rPr sz="1200" dirty="0">
                <a:latin typeface="Times New Roman"/>
                <a:cs typeface="Times New Roman"/>
              </a:rPr>
              <a:t>misura in cui </a:t>
            </a:r>
            <a:r>
              <a:rPr sz="1200" spc="-5" dirty="0">
                <a:latin typeface="Times New Roman"/>
                <a:cs typeface="Times New Roman"/>
              </a:rPr>
              <a:t>veniamo </a:t>
            </a:r>
            <a:r>
              <a:rPr sz="1200" dirty="0">
                <a:latin typeface="Times New Roman"/>
                <a:cs typeface="Times New Roman"/>
              </a:rPr>
              <a:t>a contatto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con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1" name="object 11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25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252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50859" cy="40716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419734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questa fase dell’attività </a:t>
            </a:r>
            <a:r>
              <a:rPr sz="1200" dirty="0">
                <a:latin typeface="Times New Roman"/>
                <a:cs typeface="Times New Roman"/>
              </a:rPr>
              <a:t>divina, </a:t>
            </a:r>
            <a:r>
              <a:rPr sz="1200" spc="-5" dirty="0">
                <a:latin typeface="Times New Roman"/>
                <a:cs typeface="Times New Roman"/>
              </a:rPr>
              <a:t>ci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consentita </a:t>
            </a:r>
            <a:r>
              <a:rPr sz="1200" dirty="0">
                <a:latin typeface="Times New Roman"/>
                <a:cs typeface="Times New Roman"/>
              </a:rPr>
              <a:t>la piena conoscenza di queste </a:t>
            </a:r>
            <a:r>
              <a:rPr sz="1200" spc="-5" dirty="0">
                <a:latin typeface="Times New Roman"/>
                <a:cs typeface="Times New Roman"/>
              </a:rPr>
              <a:t>operazioni,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quanto </a:t>
            </a:r>
            <a:r>
              <a:rPr sz="1200" spc="-5" dirty="0">
                <a:latin typeface="Times New Roman"/>
                <a:cs typeface="Times New Roman"/>
              </a:rPr>
              <a:t>concerne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dettagli </a:t>
            </a:r>
            <a:r>
              <a:rPr sz="1200" dirty="0">
                <a:latin typeface="Times New Roman"/>
                <a:cs typeface="Times New Roman"/>
              </a:rPr>
              <a:t>più  </a:t>
            </a:r>
            <a:r>
              <a:rPr sz="1200" spc="-5" dirty="0">
                <a:latin typeface="Times New Roman"/>
                <a:cs typeface="Times New Roman"/>
              </a:rPr>
              <a:t>approfonditi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gran </a:t>
            </a:r>
            <a:r>
              <a:rPr sz="1200" spc="-5" dirty="0">
                <a:latin typeface="Times New Roman"/>
                <a:cs typeface="Times New Roman"/>
              </a:rPr>
              <a:t>conferimento </a:t>
            </a:r>
            <a:r>
              <a:rPr sz="1200" dirty="0">
                <a:latin typeface="Times New Roman"/>
                <a:cs typeface="Times New Roman"/>
              </a:rPr>
              <a:t>non siamo pienamente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informati.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16891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(145.1) 13:1.6 </a:t>
            </a:r>
            <a:r>
              <a:rPr sz="1200" spc="-5" dirty="0">
                <a:latin typeface="Times New Roman"/>
                <a:cs typeface="Times New Roman"/>
              </a:rPr>
              <a:t>Questa sfera </a:t>
            </a:r>
            <a:r>
              <a:rPr sz="1200" dirty="0">
                <a:latin typeface="Times New Roman"/>
                <a:cs typeface="Times New Roman"/>
              </a:rPr>
              <a:t>contiene anche i </a:t>
            </a:r>
            <a:r>
              <a:rPr sz="1200" spc="-5" dirty="0">
                <a:latin typeface="Times New Roman"/>
                <a:cs typeface="Times New Roman"/>
              </a:rPr>
              <a:t>segreti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natura, dello scopo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delle attività </a:t>
            </a:r>
            <a:r>
              <a:rPr sz="1200" dirty="0">
                <a:latin typeface="Times New Roman"/>
                <a:cs typeface="Times New Roman"/>
              </a:rPr>
              <a:t>di tutte le </a:t>
            </a:r>
            <a:r>
              <a:rPr sz="1200" spc="-5" dirty="0">
                <a:latin typeface="Times New Roman"/>
                <a:cs typeface="Times New Roman"/>
              </a:rPr>
              <a:t>altre forme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frammenti </a:t>
            </a:r>
            <a:r>
              <a:rPr sz="1200" dirty="0">
                <a:latin typeface="Times New Roman"/>
                <a:cs typeface="Times New Roman"/>
              </a:rPr>
              <a:t>del  </a:t>
            </a:r>
            <a:r>
              <a:rPr sz="1200" spc="-5" dirty="0">
                <a:latin typeface="Times New Roman"/>
                <a:cs typeface="Times New Roman"/>
              </a:rPr>
              <a:t>Padre, dei Messaggeri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Gravità </a:t>
            </a:r>
            <a:r>
              <a:rPr sz="1200" dirty="0">
                <a:latin typeface="Times New Roman"/>
                <a:cs typeface="Times New Roman"/>
              </a:rPr>
              <a:t>e di una moltitudine di </a:t>
            </a:r>
            <a:r>
              <a:rPr sz="1200" spc="-5" dirty="0">
                <a:latin typeface="Times New Roman"/>
                <a:cs typeface="Times New Roman"/>
              </a:rPr>
              <a:t>altri esseri </a:t>
            </a:r>
            <a:r>
              <a:rPr sz="1200" dirty="0">
                <a:latin typeface="Times New Roman"/>
                <a:cs typeface="Times New Roman"/>
              </a:rPr>
              <a:t>a voi non </a:t>
            </a:r>
            <a:r>
              <a:rPr sz="1200" spc="-5" dirty="0">
                <a:latin typeface="Times New Roman"/>
                <a:cs typeface="Times New Roman"/>
              </a:rPr>
              <a:t>rivelati. </a:t>
            </a:r>
            <a:r>
              <a:rPr sz="1200" dirty="0">
                <a:latin typeface="Times New Roman"/>
                <a:cs typeface="Times New Roman"/>
              </a:rPr>
              <a:t>È molto probabile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le verità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mi sono  </a:t>
            </a:r>
            <a:r>
              <a:rPr sz="1200" spc="-5" dirty="0">
                <a:latin typeface="Times New Roman"/>
                <a:cs typeface="Times New Roman"/>
              </a:rPr>
              <a:t>nascoste concernenti Divinington, se rivelate,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farebbero </a:t>
            </a:r>
            <a:r>
              <a:rPr sz="1200" dirty="0">
                <a:latin typeface="Times New Roman"/>
                <a:cs typeface="Times New Roman"/>
              </a:rPr>
              <a:t>che confondermi </a:t>
            </a:r>
            <a:r>
              <a:rPr sz="1200" spc="-5" dirty="0">
                <a:latin typeface="Times New Roman"/>
                <a:cs typeface="Times New Roman"/>
              </a:rPr>
              <a:t>ed ostacolarmi nel </a:t>
            </a:r>
            <a:r>
              <a:rPr sz="1200" dirty="0">
                <a:latin typeface="Times New Roman"/>
                <a:cs typeface="Times New Roman"/>
              </a:rPr>
              <a:t>mio </a:t>
            </a:r>
            <a:r>
              <a:rPr sz="1200" spc="-5" dirty="0">
                <a:latin typeface="Times New Roman"/>
                <a:cs typeface="Times New Roman"/>
              </a:rPr>
              <a:t>presente </a:t>
            </a:r>
            <a:r>
              <a:rPr sz="1200" dirty="0">
                <a:latin typeface="Times New Roman"/>
                <a:cs typeface="Times New Roman"/>
              </a:rPr>
              <a:t>lavoro,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spc="5" dirty="0">
                <a:latin typeface="Times New Roman"/>
                <a:cs typeface="Times New Roman"/>
              </a:rPr>
              <a:t>inoltre  </a:t>
            </a:r>
            <a:r>
              <a:rPr sz="1200" spc="-5" dirty="0">
                <a:latin typeface="Times New Roman"/>
                <a:cs typeface="Times New Roman"/>
              </a:rPr>
              <a:t>esse forse oltrepassano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capacità concettuale </a:t>
            </a:r>
            <a:r>
              <a:rPr sz="1200" dirty="0">
                <a:latin typeface="Times New Roman"/>
                <a:cs typeface="Times New Roman"/>
              </a:rPr>
              <a:t>degli </a:t>
            </a:r>
            <a:r>
              <a:rPr sz="1200" spc="-5" dirty="0">
                <a:latin typeface="Times New Roman"/>
                <a:cs typeface="Times New Roman"/>
              </a:rPr>
              <a:t>esseri </a:t>
            </a:r>
            <a:r>
              <a:rPr sz="1200" dirty="0">
                <a:latin typeface="Times New Roman"/>
                <a:cs typeface="Times New Roman"/>
              </a:rPr>
              <a:t>del mio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ordine.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23749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(145.2) 13:1.7 </a:t>
            </a:r>
            <a:r>
              <a:rPr sz="1200" dirty="0">
                <a:latin typeface="Times New Roman"/>
                <a:cs typeface="Times New Roman"/>
              </a:rPr>
              <a:t>2. </a:t>
            </a:r>
            <a:r>
              <a:rPr sz="1200" spc="-10" dirty="0">
                <a:latin typeface="Times New Roman"/>
                <a:cs typeface="Times New Roman"/>
              </a:rPr>
              <a:t>SONARINGTON. </a:t>
            </a:r>
            <a:r>
              <a:rPr sz="1200" spc="-5" dirty="0">
                <a:latin typeface="Times New Roman"/>
                <a:cs typeface="Times New Roman"/>
              </a:rPr>
              <a:t>Questa </a:t>
            </a:r>
            <a:r>
              <a:rPr sz="1200" dirty="0">
                <a:latin typeface="Times New Roman"/>
                <a:cs typeface="Times New Roman"/>
              </a:rPr>
              <a:t>sfera è il </a:t>
            </a:r>
            <a:r>
              <a:rPr sz="1200" spc="-5" dirty="0">
                <a:latin typeface="Times New Roman"/>
                <a:cs typeface="Times New Roman"/>
              </a:rPr>
              <a:t>“seno del Figlio”, </a:t>
            </a:r>
            <a:r>
              <a:rPr sz="1200" dirty="0">
                <a:latin typeface="Times New Roman"/>
                <a:cs typeface="Times New Roman"/>
              </a:rPr>
              <a:t>il mondo </a:t>
            </a:r>
            <a:r>
              <a:rPr sz="1200" spc="-5" dirty="0">
                <a:latin typeface="Times New Roman"/>
                <a:cs typeface="Times New Roman"/>
              </a:rPr>
              <a:t>d’accoglienza </a:t>
            </a:r>
            <a:r>
              <a:rPr sz="1200" dirty="0">
                <a:latin typeface="Times New Roman"/>
                <a:cs typeface="Times New Roman"/>
              </a:rPr>
              <a:t>personale </a:t>
            </a:r>
            <a:r>
              <a:rPr sz="1200" spc="-5" dirty="0">
                <a:latin typeface="Times New Roman"/>
                <a:cs typeface="Times New Roman"/>
              </a:rPr>
              <a:t>del Figlio Eterno. Essa </a:t>
            </a:r>
            <a:r>
              <a:rPr sz="1200" dirty="0">
                <a:latin typeface="Times New Roman"/>
                <a:cs typeface="Times New Roman"/>
              </a:rPr>
              <a:t>è la  </a:t>
            </a:r>
            <a:r>
              <a:rPr sz="1200" spc="-5" dirty="0">
                <a:latin typeface="Times New Roman"/>
                <a:cs typeface="Times New Roman"/>
              </a:rPr>
              <a:t>sede paradisiaca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Figli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discendenti ed ascendenti quando, </a:t>
            </a:r>
            <a:r>
              <a:rPr sz="1200" dirty="0">
                <a:latin typeface="Times New Roman"/>
                <a:cs typeface="Times New Roman"/>
              </a:rPr>
              <a:t>e dopo </a:t>
            </a:r>
            <a:r>
              <a:rPr sz="1200" spc="-5" dirty="0">
                <a:latin typeface="Times New Roman"/>
                <a:cs typeface="Times New Roman"/>
              </a:rPr>
              <a:t>che, </a:t>
            </a:r>
            <a:r>
              <a:rPr sz="1200" dirty="0">
                <a:latin typeface="Times New Roman"/>
                <a:cs typeface="Times New Roman"/>
              </a:rPr>
              <a:t>sono pienamente </a:t>
            </a:r>
            <a:r>
              <a:rPr sz="1200" spc="-5" dirty="0">
                <a:latin typeface="Times New Roman"/>
                <a:cs typeface="Times New Roman"/>
              </a:rPr>
              <a:t>accreditati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definitivamente  approvati. Questo </a:t>
            </a:r>
            <a:r>
              <a:rPr sz="1200" dirty="0">
                <a:latin typeface="Times New Roman"/>
                <a:cs typeface="Times New Roman"/>
              </a:rPr>
              <a:t>mondo è la dimora in </a:t>
            </a:r>
            <a:r>
              <a:rPr sz="1200" spc="-5" dirty="0">
                <a:latin typeface="Times New Roman"/>
                <a:cs typeface="Times New Roman"/>
              </a:rPr>
              <a:t>Paradiso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dirty="0">
                <a:latin typeface="Times New Roman"/>
                <a:cs typeface="Times New Roman"/>
              </a:rPr>
              <a:t>tutti i </a:t>
            </a:r>
            <a:r>
              <a:rPr sz="1200" spc="-5" dirty="0">
                <a:latin typeface="Times New Roman"/>
                <a:cs typeface="Times New Roman"/>
              </a:rPr>
              <a:t>Figli del Figlio </a:t>
            </a:r>
            <a:r>
              <a:rPr sz="1200" dirty="0">
                <a:latin typeface="Times New Roman"/>
                <a:cs typeface="Times New Roman"/>
              </a:rPr>
              <a:t>Eterno e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suoi </a:t>
            </a:r>
            <a:r>
              <a:rPr sz="1200" spc="-5" dirty="0">
                <a:latin typeface="Times New Roman"/>
                <a:cs typeface="Times New Roman"/>
              </a:rPr>
              <a:t>Figli </a:t>
            </a:r>
            <a:r>
              <a:rPr sz="1200" dirty="0">
                <a:latin typeface="Times New Roman"/>
                <a:cs typeface="Times New Roman"/>
              </a:rPr>
              <a:t>coordinati ed </a:t>
            </a:r>
            <a:r>
              <a:rPr sz="1200" spc="-5" dirty="0">
                <a:latin typeface="Times New Roman"/>
                <a:cs typeface="Times New Roman"/>
              </a:rPr>
              <a:t>associati. Vi </a:t>
            </a:r>
            <a:r>
              <a:rPr sz="1200" dirty="0">
                <a:latin typeface="Times New Roman"/>
                <a:cs typeface="Times New Roman"/>
              </a:rPr>
              <a:t>sono  </a:t>
            </a:r>
            <a:r>
              <a:rPr sz="1200" spc="-5" dirty="0">
                <a:latin typeface="Times New Roman"/>
                <a:cs typeface="Times New Roman"/>
              </a:rPr>
              <a:t>numerosi </a:t>
            </a:r>
            <a:r>
              <a:rPr sz="1200" dirty="0">
                <a:latin typeface="Times New Roman"/>
                <a:cs typeface="Times New Roman"/>
              </a:rPr>
              <a:t>ordini di </a:t>
            </a:r>
            <a:r>
              <a:rPr sz="1200" spc="-5" dirty="0">
                <a:latin typeface="Times New Roman"/>
                <a:cs typeface="Times New Roman"/>
              </a:rPr>
              <a:t>filiazione </a:t>
            </a:r>
            <a:r>
              <a:rPr sz="1200" dirty="0">
                <a:latin typeface="Times New Roman"/>
                <a:cs typeface="Times New Roman"/>
              </a:rPr>
              <a:t>divina </a:t>
            </a:r>
            <a:r>
              <a:rPr sz="1200" spc="-5" dirty="0">
                <a:latin typeface="Times New Roman"/>
                <a:cs typeface="Times New Roman"/>
              </a:rPr>
              <a:t>assegnati </a:t>
            </a:r>
            <a:r>
              <a:rPr sz="1200" dirty="0">
                <a:latin typeface="Times New Roman"/>
                <a:cs typeface="Times New Roman"/>
              </a:rPr>
              <a:t>a questa </a:t>
            </a:r>
            <a:r>
              <a:rPr sz="1200" spc="-5" dirty="0">
                <a:latin typeface="Times New Roman"/>
                <a:cs typeface="Times New Roman"/>
              </a:rPr>
              <a:t>dimora </a:t>
            </a:r>
            <a:r>
              <a:rPr sz="1200" dirty="0">
                <a:latin typeface="Times New Roman"/>
                <a:cs typeface="Times New Roman"/>
              </a:rPr>
              <a:t>celeste che non sono </a:t>
            </a:r>
            <a:r>
              <a:rPr sz="1200" spc="-5" dirty="0">
                <a:latin typeface="Times New Roman"/>
                <a:cs typeface="Times New Roman"/>
              </a:rPr>
              <a:t>stati rivelati ai mortali,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quanto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si  occupano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piani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programma d’ascensione concernente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progressione spirituale </a:t>
            </a:r>
            <a:r>
              <a:rPr sz="1200" dirty="0">
                <a:latin typeface="Times New Roman"/>
                <a:cs typeface="Times New Roman"/>
              </a:rPr>
              <a:t>umana </a:t>
            </a:r>
            <a:r>
              <a:rPr sz="1200" spc="-5" dirty="0">
                <a:latin typeface="Times New Roman"/>
                <a:cs typeface="Times New Roman"/>
              </a:rPr>
              <a:t>attraverso gli Universi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fino al  Paradiso.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431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(145.3) 13:1.8 </a:t>
            </a:r>
            <a:r>
              <a:rPr sz="1200" i="1" dirty="0">
                <a:latin typeface="Times New Roman"/>
                <a:cs typeface="Times New Roman"/>
              </a:rPr>
              <a:t>I </a:t>
            </a:r>
            <a:r>
              <a:rPr sz="1200" i="1" spc="-5" dirty="0">
                <a:latin typeface="Times New Roman"/>
                <a:cs typeface="Times New Roman"/>
              </a:rPr>
              <a:t>segreti </a:t>
            </a:r>
            <a:r>
              <a:rPr sz="1200" i="1" dirty="0">
                <a:latin typeface="Times New Roman"/>
                <a:cs typeface="Times New Roman"/>
              </a:rPr>
              <a:t>di </a:t>
            </a:r>
            <a:r>
              <a:rPr sz="1200" i="1" spc="-5" dirty="0">
                <a:latin typeface="Times New Roman"/>
                <a:cs typeface="Times New Roman"/>
              </a:rPr>
              <a:t>Sonarington </a:t>
            </a:r>
            <a:r>
              <a:rPr sz="1200" dirty="0">
                <a:latin typeface="Times New Roman"/>
                <a:cs typeface="Times New Roman"/>
              </a:rPr>
              <a:t>includono il </a:t>
            </a:r>
            <a:r>
              <a:rPr sz="1200" spc="-10" dirty="0">
                <a:latin typeface="Times New Roman"/>
                <a:cs typeface="Times New Roman"/>
              </a:rPr>
              <a:t>segreto </a:t>
            </a:r>
            <a:r>
              <a:rPr sz="1200" spc="-5" dirty="0">
                <a:latin typeface="Times New Roman"/>
                <a:cs typeface="Times New Roman"/>
              </a:rPr>
              <a:t>dell’incarnazione dei Figli </a:t>
            </a:r>
            <a:r>
              <a:rPr sz="1200" dirty="0">
                <a:latin typeface="Times New Roman"/>
                <a:cs typeface="Times New Roman"/>
              </a:rPr>
              <a:t>divini.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diventa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Figlio  dell’Uomo, </a:t>
            </a:r>
            <a:r>
              <a:rPr sz="1200" dirty="0">
                <a:latin typeface="Times New Roman"/>
                <a:cs typeface="Times New Roman"/>
              </a:rPr>
              <a:t>quando </a:t>
            </a:r>
            <a:r>
              <a:rPr sz="1200" spc="-5" dirty="0">
                <a:latin typeface="Times New Roman"/>
                <a:cs typeface="Times New Roman"/>
              </a:rPr>
              <a:t>nasce letteralmente </a:t>
            </a:r>
            <a:r>
              <a:rPr sz="1200" dirty="0">
                <a:latin typeface="Times New Roman"/>
                <a:cs typeface="Times New Roman"/>
              </a:rPr>
              <a:t>da una donna, </a:t>
            </a:r>
            <a:r>
              <a:rPr sz="1200" spc="-5" dirty="0">
                <a:latin typeface="Times New Roman"/>
                <a:cs typeface="Times New Roman"/>
              </a:rPr>
              <a:t>come accadde sul </a:t>
            </a:r>
            <a:r>
              <a:rPr sz="1200" dirty="0">
                <a:latin typeface="Times New Roman"/>
                <a:cs typeface="Times New Roman"/>
              </a:rPr>
              <a:t>vostro mondo </a:t>
            </a:r>
            <a:r>
              <a:rPr sz="1200" spc="-5" dirty="0">
                <a:latin typeface="Times New Roman"/>
                <a:cs typeface="Times New Roman"/>
              </a:rPr>
              <a:t>millenovecento </a:t>
            </a:r>
            <a:r>
              <a:rPr sz="1200" dirty="0">
                <a:latin typeface="Times New Roman"/>
                <a:cs typeface="Times New Roman"/>
              </a:rPr>
              <a:t>anni </a:t>
            </a:r>
            <a:r>
              <a:rPr sz="1200" spc="-5" dirty="0">
                <a:latin typeface="Times New Roman"/>
                <a:cs typeface="Times New Roman"/>
              </a:rPr>
              <a:t>fa, </a:t>
            </a:r>
            <a:r>
              <a:rPr sz="1200" dirty="0">
                <a:latin typeface="Times New Roman"/>
                <a:cs typeface="Times New Roman"/>
              </a:rPr>
              <a:t>è un </a:t>
            </a:r>
            <a:r>
              <a:rPr sz="1200" spc="-5" dirty="0">
                <a:latin typeface="Times New Roman"/>
                <a:cs typeface="Times New Roman"/>
              </a:rPr>
              <a:t>mistero  universale. </a:t>
            </a:r>
            <a:r>
              <a:rPr sz="1200" dirty="0">
                <a:latin typeface="Times New Roman"/>
                <a:cs typeface="Times New Roman"/>
              </a:rPr>
              <a:t>Tale </a:t>
            </a:r>
            <a:r>
              <a:rPr sz="1200" spc="-5" dirty="0">
                <a:latin typeface="Times New Roman"/>
                <a:cs typeface="Times New Roman"/>
              </a:rPr>
              <a:t>mistero si riproduce continuamente </a:t>
            </a:r>
            <a:r>
              <a:rPr sz="1200" dirty="0">
                <a:latin typeface="Times New Roman"/>
                <a:cs typeface="Times New Roman"/>
              </a:rPr>
              <a:t>in tutti </a:t>
            </a:r>
            <a:r>
              <a:rPr sz="1200" spc="-5" dirty="0">
                <a:latin typeface="Times New Roman"/>
                <a:cs typeface="Times New Roman"/>
              </a:rPr>
              <a:t>gli Universi ed </a:t>
            </a:r>
            <a:r>
              <a:rPr sz="1200" dirty="0">
                <a:latin typeface="Times New Roman"/>
                <a:cs typeface="Times New Roman"/>
              </a:rPr>
              <a:t>è un </a:t>
            </a:r>
            <a:r>
              <a:rPr sz="1200" spc="-5" dirty="0">
                <a:latin typeface="Times New Roman"/>
                <a:cs typeface="Times New Roman"/>
              </a:rPr>
              <a:t>segreto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Sonarington riguardante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filiazione  divina. Gli Aggiustatori </a:t>
            </a:r>
            <a:r>
              <a:rPr sz="1200" dirty="0">
                <a:latin typeface="Times New Roman"/>
                <a:cs typeface="Times New Roman"/>
              </a:rPr>
              <a:t>sono un </a:t>
            </a:r>
            <a:r>
              <a:rPr sz="1200" spc="-5" dirty="0">
                <a:latin typeface="Times New Roman"/>
                <a:cs typeface="Times New Roman"/>
              </a:rPr>
              <a:t>mistero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Padre. L’incarnazione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Figli </a:t>
            </a:r>
            <a:r>
              <a:rPr sz="1200" dirty="0">
                <a:latin typeface="Times New Roman"/>
                <a:cs typeface="Times New Roman"/>
              </a:rPr>
              <a:t>divini è un </a:t>
            </a:r>
            <a:r>
              <a:rPr sz="1200" spc="-5" dirty="0">
                <a:latin typeface="Times New Roman"/>
                <a:cs typeface="Times New Roman"/>
              </a:rPr>
              <a:t>mistero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Figlio. </a:t>
            </a:r>
            <a:r>
              <a:rPr sz="1200" dirty="0">
                <a:latin typeface="Times New Roman"/>
                <a:cs typeface="Times New Roman"/>
              </a:rPr>
              <a:t>È un </a:t>
            </a:r>
            <a:r>
              <a:rPr sz="1200" spc="-5" dirty="0">
                <a:latin typeface="Times New Roman"/>
                <a:cs typeface="Times New Roman"/>
              </a:rPr>
              <a:t>segreto  racchiuso </a:t>
            </a:r>
            <a:r>
              <a:rPr sz="1200" dirty="0">
                <a:latin typeface="Times New Roman"/>
                <a:cs typeface="Times New Roman"/>
              </a:rPr>
              <a:t>nel settimo </a:t>
            </a:r>
            <a:r>
              <a:rPr sz="1200" spc="-5" dirty="0">
                <a:latin typeface="Times New Roman"/>
                <a:cs typeface="Times New Roman"/>
              </a:rPr>
              <a:t>settore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Sonarington,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regno </a:t>
            </a:r>
            <a:r>
              <a:rPr sz="1200" dirty="0">
                <a:latin typeface="Times New Roman"/>
                <a:cs typeface="Times New Roman"/>
              </a:rPr>
              <a:t>in cui possono </a:t>
            </a:r>
            <a:r>
              <a:rPr sz="1200" spc="-5" dirty="0">
                <a:latin typeface="Times New Roman"/>
                <a:cs typeface="Times New Roman"/>
              </a:rPr>
              <a:t>penetrare </a:t>
            </a:r>
            <a:r>
              <a:rPr sz="1200" dirty="0">
                <a:latin typeface="Times New Roman"/>
                <a:cs typeface="Times New Roman"/>
              </a:rPr>
              <a:t>solo coloro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passati </a:t>
            </a:r>
            <a:r>
              <a:rPr sz="1200" dirty="0">
                <a:latin typeface="Times New Roman"/>
                <a:cs typeface="Times New Roman"/>
              </a:rPr>
              <a:t>personalmente per  </a:t>
            </a:r>
            <a:r>
              <a:rPr sz="1200" spc="-5" dirty="0">
                <a:latin typeface="Times New Roman"/>
                <a:cs typeface="Times New Roman"/>
              </a:rPr>
              <a:t>questa esperienza unica. Voi siete stati informati soltanto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quelle fasi dell’incarnazione che </a:t>
            </a:r>
            <a:r>
              <a:rPr sz="1200" dirty="0">
                <a:latin typeface="Times New Roman"/>
                <a:cs typeface="Times New Roman"/>
              </a:rPr>
              <a:t>concernono la vostra carriera  </a:t>
            </a:r>
            <a:r>
              <a:rPr sz="1200" spc="-5" dirty="0">
                <a:latin typeface="Times New Roman"/>
                <a:cs typeface="Times New Roman"/>
              </a:rPr>
              <a:t>d’ascensione. Vi sono </a:t>
            </a:r>
            <a:r>
              <a:rPr sz="1200" dirty="0">
                <a:latin typeface="Times New Roman"/>
                <a:cs typeface="Times New Roman"/>
              </a:rPr>
              <a:t>molte </a:t>
            </a:r>
            <a:r>
              <a:rPr sz="1200" spc="-5" dirty="0">
                <a:latin typeface="Times New Roman"/>
                <a:cs typeface="Times New Roman"/>
              </a:rPr>
              <a:t>altre fasi </a:t>
            </a:r>
            <a:r>
              <a:rPr sz="1200" dirty="0">
                <a:latin typeface="Times New Roman"/>
                <a:cs typeface="Times New Roman"/>
              </a:rPr>
              <a:t>del mistero </a:t>
            </a:r>
            <a:r>
              <a:rPr sz="1200" spc="-5" dirty="0">
                <a:latin typeface="Times New Roman"/>
                <a:cs typeface="Times New Roman"/>
              </a:rPr>
              <a:t>dell’incarnazione dei </a:t>
            </a:r>
            <a:r>
              <a:rPr sz="1200" dirty="0">
                <a:latin typeface="Times New Roman"/>
                <a:cs typeface="Times New Roman"/>
              </a:rPr>
              <a:t>Figli </a:t>
            </a:r>
            <a:r>
              <a:rPr sz="1200" spc="-5" dirty="0">
                <a:latin typeface="Times New Roman"/>
                <a:cs typeface="Times New Roman"/>
              </a:rPr>
              <a:t>del Paradiso </a:t>
            </a:r>
            <a:r>
              <a:rPr sz="1200" dirty="0">
                <a:latin typeface="Times New Roman"/>
                <a:cs typeface="Times New Roman"/>
              </a:rPr>
              <a:t>di tipo non </a:t>
            </a:r>
            <a:r>
              <a:rPr sz="1200" spc="-5" dirty="0">
                <a:latin typeface="Times New Roman"/>
                <a:cs typeface="Times New Roman"/>
              </a:rPr>
              <a:t>rivelato, </a:t>
            </a:r>
            <a:r>
              <a:rPr sz="1200" dirty="0">
                <a:latin typeface="Times New Roman"/>
                <a:cs typeface="Times New Roman"/>
              </a:rPr>
              <a:t>in missioni di  </a:t>
            </a:r>
            <a:r>
              <a:rPr sz="1200" spc="-5" dirty="0">
                <a:latin typeface="Times New Roman"/>
                <a:cs typeface="Times New Roman"/>
              </a:rPr>
              <a:t>servizio universale, che </a:t>
            </a:r>
            <a:r>
              <a:rPr sz="1200" dirty="0">
                <a:latin typeface="Times New Roman"/>
                <a:cs typeface="Times New Roman"/>
              </a:rPr>
              <a:t>non vi sono </a:t>
            </a:r>
            <a:r>
              <a:rPr sz="1200" spc="-5" dirty="0">
                <a:latin typeface="Times New Roman"/>
                <a:cs typeface="Times New Roman"/>
              </a:rPr>
              <a:t>state svelate. </a:t>
            </a:r>
            <a:r>
              <a:rPr sz="1200" dirty="0">
                <a:latin typeface="Times New Roman"/>
                <a:cs typeface="Times New Roman"/>
              </a:rPr>
              <a:t>Ed in </a:t>
            </a:r>
            <a:r>
              <a:rPr sz="1200" spc="-5" dirty="0">
                <a:latin typeface="Times New Roman"/>
                <a:cs typeface="Times New Roman"/>
              </a:rPr>
              <a:t>Sonarington </a:t>
            </a:r>
            <a:r>
              <a:rPr sz="1200" dirty="0">
                <a:latin typeface="Times New Roman"/>
                <a:cs typeface="Times New Roman"/>
              </a:rPr>
              <a:t>vi sono </a:t>
            </a:r>
            <a:r>
              <a:rPr sz="1200" spc="-5" dirty="0">
                <a:latin typeface="Times New Roman"/>
                <a:cs typeface="Times New Roman"/>
              </a:rPr>
              <a:t>ancora altri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misteri.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25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253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98484" cy="40716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100965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(145.4) 13:1.9 </a:t>
            </a:r>
            <a:r>
              <a:rPr sz="1200" dirty="0">
                <a:latin typeface="Times New Roman"/>
                <a:cs typeface="Times New Roman"/>
              </a:rPr>
              <a:t>3. </a:t>
            </a:r>
            <a:r>
              <a:rPr sz="1200" spc="-5" dirty="0">
                <a:latin typeface="Times New Roman"/>
                <a:cs typeface="Times New Roman"/>
              </a:rPr>
              <a:t>SPIRITINGTON. Questo </a:t>
            </a:r>
            <a:r>
              <a:rPr sz="1200" dirty="0">
                <a:latin typeface="Times New Roman"/>
                <a:cs typeface="Times New Roman"/>
              </a:rPr>
              <a:t>è il “seno dello </a:t>
            </a:r>
            <a:r>
              <a:rPr sz="1200" spc="-5" dirty="0">
                <a:latin typeface="Times New Roman"/>
                <a:cs typeface="Times New Roman"/>
              </a:rPr>
              <a:t>Spirito”, </a:t>
            </a:r>
            <a:r>
              <a:rPr sz="1200" dirty="0">
                <a:latin typeface="Times New Roman"/>
                <a:cs typeface="Times New Roman"/>
              </a:rPr>
              <a:t>la dimora </a:t>
            </a:r>
            <a:r>
              <a:rPr sz="1200" spc="-5" dirty="0">
                <a:latin typeface="Times New Roman"/>
                <a:cs typeface="Times New Roman"/>
              </a:rPr>
              <a:t>paradisiaca degli esseri superiori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rappresentano  esclusivamente </a:t>
            </a:r>
            <a:r>
              <a:rPr sz="1200" dirty="0">
                <a:latin typeface="Times New Roman"/>
                <a:cs typeface="Times New Roman"/>
              </a:rPr>
              <a:t>lo Spirito </a:t>
            </a:r>
            <a:r>
              <a:rPr sz="1200" spc="-5" dirty="0">
                <a:latin typeface="Times New Roman"/>
                <a:cs typeface="Times New Roman"/>
              </a:rPr>
              <a:t>Infinito. Qui si riuniscono </a:t>
            </a:r>
            <a:r>
              <a:rPr sz="1200" dirty="0">
                <a:latin typeface="Times New Roman"/>
                <a:cs typeface="Times New Roman"/>
              </a:rPr>
              <a:t>i Sette Spiriti </a:t>
            </a:r>
            <a:r>
              <a:rPr sz="1200" spc="-5" dirty="0">
                <a:latin typeface="Times New Roman"/>
                <a:cs typeface="Times New Roman"/>
              </a:rPr>
              <a:t>Maestri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certuni dei loro </a:t>
            </a:r>
            <a:r>
              <a:rPr sz="1200" dirty="0">
                <a:latin typeface="Times New Roman"/>
                <a:cs typeface="Times New Roman"/>
              </a:rPr>
              <a:t>discendenti </a:t>
            </a:r>
            <a:r>
              <a:rPr sz="1200" spc="-5" dirty="0">
                <a:latin typeface="Times New Roman"/>
                <a:cs typeface="Times New Roman"/>
              </a:rPr>
              <a:t>provenienti </a:t>
            </a:r>
            <a:r>
              <a:rPr sz="1200" dirty="0">
                <a:latin typeface="Times New Roman"/>
                <a:cs typeface="Times New Roman"/>
              </a:rPr>
              <a:t>da tutti </a:t>
            </a:r>
            <a:r>
              <a:rPr sz="1200" spc="-5" dirty="0">
                <a:latin typeface="Times New Roman"/>
                <a:cs typeface="Times New Roman"/>
              </a:rPr>
              <a:t>gli  Universi.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questa </a:t>
            </a:r>
            <a:r>
              <a:rPr sz="1200" dirty="0">
                <a:latin typeface="Times New Roman"/>
                <a:cs typeface="Times New Roman"/>
              </a:rPr>
              <a:t>dimora </a:t>
            </a:r>
            <a:r>
              <a:rPr sz="1200" spc="-5" dirty="0">
                <a:latin typeface="Times New Roman"/>
                <a:cs typeface="Times New Roman"/>
              </a:rPr>
              <a:t>celeste si possono incontrare anche </a:t>
            </a:r>
            <a:r>
              <a:rPr sz="1200" dirty="0">
                <a:latin typeface="Times New Roman"/>
                <a:cs typeface="Times New Roman"/>
              </a:rPr>
              <a:t>numerosi ordini non </a:t>
            </a:r>
            <a:r>
              <a:rPr sz="1200" spc="-5" dirty="0">
                <a:latin typeface="Times New Roman"/>
                <a:cs typeface="Times New Roman"/>
              </a:rPr>
              <a:t>rivelati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personalità </a:t>
            </a:r>
            <a:r>
              <a:rPr sz="1200" dirty="0">
                <a:latin typeface="Times New Roman"/>
                <a:cs typeface="Times New Roman"/>
              </a:rPr>
              <a:t>spirituali, </a:t>
            </a:r>
            <a:r>
              <a:rPr sz="1200" spc="-5" dirty="0">
                <a:latin typeface="Times New Roman"/>
                <a:cs typeface="Times New Roman"/>
              </a:rPr>
              <a:t>esseri </a:t>
            </a:r>
            <a:r>
              <a:rPr sz="1200" dirty="0">
                <a:latin typeface="Times New Roman"/>
                <a:cs typeface="Times New Roman"/>
              </a:rPr>
              <a:t>assegnati  </a:t>
            </a:r>
            <a:r>
              <a:rPr sz="1200" spc="-5" dirty="0">
                <a:latin typeface="Times New Roman"/>
                <a:cs typeface="Times New Roman"/>
              </a:rPr>
              <a:t>alle molteplici </a:t>
            </a:r>
            <a:r>
              <a:rPr sz="1200" dirty="0">
                <a:latin typeface="Times New Roman"/>
                <a:cs typeface="Times New Roman"/>
              </a:rPr>
              <a:t>attività </a:t>
            </a:r>
            <a:r>
              <a:rPr sz="1200" spc="-5" dirty="0">
                <a:latin typeface="Times New Roman"/>
                <a:cs typeface="Times New Roman"/>
              </a:rPr>
              <a:t>dell’Universo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associate ai piani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elevazione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creature </a:t>
            </a:r>
            <a:r>
              <a:rPr sz="1200" dirty="0">
                <a:latin typeface="Times New Roman"/>
                <a:cs typeface="Times New Roman"/>
              </a:rPr>
              <a:t>mortali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tempo fino </a:t>
            </a:r>
            <a:r>
              <a:rPr sz="1200" spc="-5" dirty="0">
                <a:latin typeface="Times New Roman"/>
                <a:cs typeface="Times New Roman"/>
              </a:rPr>
              <a:t>ai </a:t>
            </a:r>
            <a:r>
              <a:rPr sz="1200" dirty="0">
                <a:latin typeface="Times New Roman"/>
                <a:cs typeface="Times New Roman"/>
              </a:rPr>
              <a:t>livelli di </a:t>
            </a:r>
            <a:r>
              <a:rPr sz="1200" spc="-5" dirty="0">
                <a:latin typeface="Times New Roman"/>
                <a:cs typeface="Times New Roman"/>
              </a:rPr>
              <a:t>eternità  del Paradiso.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685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(145.5) 13:1.10 </a:t>
            </a:r>
            <a:r>
              <a:rPr sz="1200" i="1" dirty="0">
                <a:latin typeface="Times New Roman"/>
                <a:cs typeface="Times New Roman"/>
              </a:rPr>
              <a:t>I </a:t>
            </a:r>
            <a:r>
              <a:rPr sz="1200" i="1" spc="-5" dirty="0">
                <a:latin typeface="Times New Roman"/>
                <a:cs typeface="Times New Roman"/>
              </a:rPr>
              <a:t>segreti </a:t>
            </a:r>
            <a:r>
              <a:rPr sz="1200" i="1" dirty="0">
                <a:latin typeface="Times New Roman"/>
                <a:cs typeface="Times New Roman"/>
              </a:rPr>
              <a:t>di Spiritington </a:t>
            </a:r>
            <a:r>
              <a:rPr sz="1200" spc="-5" dirty="0">
                <a:latin typeface="Times New Roman"/>
                <a:cs typeface="Times New Roman"/>
              </a:rPr>
              <a:t>comprendono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misteri impenetrabili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riflettività. </a:t>
            </a:r>
            <a:r>
              <a:rPr sz="1200" dirty="0">
                <a:latin typeface="Times New Roman"/>
                <a:cs typeface="Times New Roman"/>
              </a:rPr>
              <a:t>Vi parliamo del vasto ed </a:t>
            </a:r>
            <a:r>
              <a:rPr sz="1200" spc="-5" dirty="0">
                <a:latin typeface="Times New Roman"/>
                <a:cs typeface="Times New Roman"/>
              </a:rPr>
              <a:t>universale  fenomeno della riflettività,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specificamente </a:t>
            </a:r>
            <a:r>
              <a:rPr sz="1200" dirty="0">
                <a:latin typeface="Times New Roman"/>
                <a:cs typeface="Times New Roman"/>
              </a:rPr>
              <a:t>quello </a:t>
            </a:r>
            <a:r>
              <a:rPr sz="1200" spc="-5" dirty="0">
                <a:latin typeface="Times New Roman"/>
                <a:cs typeface="Times New Roman"/>
              </a:rPr>
              <a:t>che si produce sui </a:t>
            </a:r>
            <a:r>
              <a:rPr sz="1200" dirty="0">
                <a:latin typeface="Times New Roman"/>
                <a:cs typeface="Times New Roman"/>
              </a:rPr>
              <a:t>mondi </a:t>
            </a:r>
            <a:r>
              <a:rPr sz="1200" spc="-5" dirty="0">
                <a:latin typeface="Times New Roman"/>
                <a:cs typeface="Times New Roman"/>
              </a:rPr>
              <a:t>capitale dei </a:t>
            </a:r>
            <a:r>
              <a:rPr sz="1200" dirty="0">
                <a:latin typeface="Times New Roman"/>
                <a:cs typeface="Times New Roman"/>
              </a:rPr>
              <a:t>sette </a:t>
            </a:r>
            <a:r>
              <a:rPr sz="1200" spc="-5" dirty="0">
                <a:latin typeface="Times New Roman"/>
                <a:cs typeface="Times New Roman"/>
              </a:rPr>
              <a:t>Superuniversi, </a:t>
            </a:r>
            <a:r>
              <a:rPr sz="1200" dirty="0">
                <a:latin typeface="Times New Roman"/>
                <a:cs typeface="Times New Roman"/>
              </a:rPr>
              <a:t>ma non spieghiamo  mai </a:t>
            </a:r>
            <a:r>
              <a:rPr sz="1200" spc="-5" dirty="0">
                <a:latin typeface="Times New Roman"/>
                <a:cs typeface="Times New Roman"/>
              </a:rPr>
              <a:t>completamente </a:t>
            </a:r>
            <a:r>
              <a:rPr sz="1200" dirty="0">
                <a:latin typeface="Times New Roman"/>
                <a:cs typeface="Times New Roman"/>
              </a:rPr>
              <a:t>questo </a:t>
            </a:r>
            <a:r>
              <a:rPr sz="1200" spc="-5" dirty="0">
                <a:latin typeface="Times New Roman"/>
                <a:cs typeface="Times New Roman"/>
              </a:rPr>
              <a:t>fenomeno perché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5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comprendiamo pienamente. Ne comprendiamo </a:t>
            </a:r>
            <a:r>
              <a:rPr sz="1200" dirty="0">
                <a:latin typeface="Times New Roman"/>
                <a:cs typeface="Times New Roman"/>
              </a:rPr>
              <a:t>una grandissima </a:t>
            </a:r>
            <a:r>
              <a:rPr sz="1200" spc="-5" dirty="0">
                <a:latin typeface="Times New Roman"/>
                <a:cs typeface="Times New Roman"/>
              </a:rPr>
              <a:t>parte, </a:t>
            </a:r>
            <a:r>
              <a:rPr sz="1200" dirty="0">
                <a:latin typeface="Times New Roman"/>
                <a:cs typeface="Times New Roman"/>
              </a:rPr>
              <a:t>ma molti  </a:t>
            </a:r>
            <a:r>
              <a:rPr sz="1200" spc="-5" dirty="0">
                <a:latin typeface="Times New Roman"/>
                <a:cs typeface="Times New Roman"/>
              </a:rPr>
              <a:t>dettagli fondamentali rimangono ancora misteriosi per </a:t>
            </a:r>
            <a:r>
              <a:rPr sz="1200" dirty="0">
                <a:latin typeface="Times New Roman"/>
                <a:cs typeface="Times New Roman"/>
              </a:rPr>
              <a:t>noi.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riflettività è un </a:t>
            </a:r>
            <a:r>
              <a:rPr sz="1200" spc="-5" dirty="0">
                <a:latin typeface="Times New Roman"/>
                <a:cs typeface="Times New Roman"/>
              </a:rPr>
              <a:t>segreto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lo Spirito. </a:t>
            </a:r>
            <a:r>
              <a:rPr sz="1200" spc="-5" dirty="0">
                <a:latin typeface="Times New Roman"/>
                <a:cs typeface="Times New Roman"/>
              </a:rPr>
              <a:t>Voi siete stati </a:t>
            </a:r>
            <a:r>
              <a:rPr sz="1200" spc="5" dirty="0">
                <a:latin typeface="Times New Roman"/>
                <a:cs typeface="Times New Roman"/>
              </a:rPr>
              <a:t>istruiti </a:t>
            </a:r>
            <a:r>
              <a:rPr sz="1200" dirty="0">
                <a:latin typeface="Times New Roman"/>
                <a:cs typeface="Times New Roman"/>
              </a:rPr>
              <a:t>sulle  funzioni </a:t>
            </a:r>
            <a:r>
              <a:rPr sz="1200" spc="-5" dirty="0">
                <a:latin typeface="Times New Roman"/>
                <a:cs typeface="Times New Roman"/>
              </a:rPr>
              <a:t>della riflettività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relazione al piano d’ascensione </a:t>
            </a:r>
            <a:r>
              <a:rPr sz="1200" dirty="0">
                <a:latin typeface="Times New Roman"/>
                <a:cs typeface="Times New Roman"/>
              </a:rPr>
              <a:t>di sopravvivenza </a:t>
            </a:r>
            <a:r>
              <a:rPr sz="1200" spc="-5" dirty="0">
                <a:latin typeface="Times New Roman"/>
                <a:cs typeface="Times New Roman"/>
              </a:rPr>
              <a:t>dei mortali, </a:t>
            </a:r>
            <a:r>
              <a:rPr sz="1200" dirty="0">
                <a:latin typeface="Times New Roman"/>
                <a:cs typeface="Times New Roman"/>
              </a:rPr>
              <a:t>ed essa opera </a:t>
            </a:r>
            <a:r>
              <a:rPr sz="1200" spc="-5" dirty="0">
                <a:latin typeface="Times New Roman"/>
                <a:cs typeface="Times New Roman"/>
              </a:rPr>
              <a:t>effettivamente </a:t>
            </a:r>
            <a:r>
              <a:rPr sz="1200" dirty="0">
                <a:latin typeface="Times New Roman"/>
                <a:cs typeface="Times New Roman"/>
              </a:rPr>
              <a:t>in questo  modo, ma la </a:t>
            </a:r>
            <a:r>
              <a:rPr sz="1200" spc="-5" dirty="0">
                <a:latin typeface="Times New Roman"/>
                <a:cs typeface="Times New Roman"/>
              </a:rPr>
              <a:t>riflettività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anche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fattore </a:t>
            </a:r>
            <a:r>
              <a:rPr sz="1200" dirty="0">
                <a:latin typeface="Times New Roman"/>
                <a:cs typeface="Times New Roman"/>
              </a:rPr>
              <a:t>indispensabile </a:t>
            </a:r>
            <a:r>
              <a:rPr sz="1200" spc="-5" dirty="0">
                <a:latin typeface="Times New Roman"/>
                <a:cs typeface="Times New Roman"/>
              </a:rPr>
              <a:t>del normale </a:t>
            </a:r>
            <a:r>
              <a:rPr sz="1200" dirty="0">
                <a:latin typeface="Times New Roman"/>
                <a:cs typeface="Times New Roman"/>
              </a:rPr>
              <a:t>svolgimento di </a:t>
            </a:r>
            <a:r>
              <a:rPr sz="1200" spc="-5" dirty="0">
                <a:latin typeface="Times New Roman"/>
                <a:cs typeface="Times New Roman"/>
              </a:rPr>
              <a:t>numerose altre fasi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attività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universale.</a:t>
            </a:r>
            <a:endParaRPr sz="1200">
              <a:latin typeface="Times New Roman"/>
              <a:cs typeface="Times New Roman"/>
            </a:endParaRPr>
          </a:p>
          <a:p>
            <a:pPr marL="76200" marR="73660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dono </a:t>
            </a:r>
            <a:r>
              <a:rPr sz="1200" spc="-5" dirty="0">
                <a:latin typeface="Times New Roman"/>
                <a:cs typeface="Times New Roman"/>
              </a:rPr>
              <a:t>dello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Infinito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utilizzato anche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canali diversi </a:t>
            </a:r>
            <a:r>
              <a:rPr sz="1200" spc="5" dirty="0">
                <a:latin typeface="Times New Roman"/>
                <a:cs typeface="Times New Roman"/>
              </a:rPr>
              <a:t>da </a:t>
            </a:r>
            <a:r>
              <a:rPr sz="1200" dirty="0">
                <a:latin typeface="Times New Roman"/>
                <a:cs typeface="Times New Roman"/>
              </a:rPr>
              <a:t>quelli che </a:t>
            </a:r>
            <a:r>
              <a:rPr sz="1200" spc="-5" dirty="0">
                <a:latin typeface="Times New Roman"/>
                <a:cs typeface="Times New Roman"/>
              </a:rPr>
              <a:t>servono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raccogliere informazioni </a:t>
            </a:r>
            <a:r>
              <a:rPr sz="1200" dirty="0">
                <a:latin typeface="Times New Roman"/>
                <a:cs typeface="Times New Roman"/>
              </a:rPr>
              <a:t>e a  </a:t>
            </a:r>
            <a:r>
              <a:rPr sz="1200" spc="-5" dirty="0">
                <a:latin typeface="Times New Roman"/>
                <a:cs typeface="Times New Roman"/>
              </a:rPr>
              <a:t>diffonderle. </a:t>
            </a:r>
            <a:r>
              <a:rPr sz="1200" dirty="0">
                <a:latin typeface="Times New Roman"/>
                <a:cs typeface="Times New Roman"/>
              </a:rPr>
              <a:t>E vi sono altri </a:t>
            </a:r>
            <a:r>
              <a:rPr sz="1200" spc="-5" dirty="0">
                <a:latin typeface="Times New Roman"/>
                <a:cs typeface="Times New Roman"/>
              </a:rPr>
              <a:t>segreti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Spiritington.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3017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(145.6) 13:1.11 </a:t>
            </a:r>
            <a:r>
              <a:rPr sz="1200" dirty="0">
                <a:latin typeface="Times New Roman"/>
                <a:cs typeface="Times New Roman"/>
              </a:rPr>
              <a:t>4. </a:t>
            </a:r>
            <a:r>
              <a:rPr sz="1200" spc="-5" dirty="0">
                <a:latin typeface="Times New Roman"/>
                <a:cs typeface="Times New Roman"/>
              </a:rPr>
              <a:t>VICEGERINGTON. Questo pianeta </a:t>
            </a:r>
            <a:r>
              <a:rPr sz="1200" dirty="0">
                <a:latin typeface="Times New Roman"/>
                <a:cs typeface="Times New Roman"/>
              </a:rPr>
              <a:t>è il </a:t>
            </a:r>
            <a:r>
              <a:rPr sz="1200" spc="-5" dirty="0">
                <a:latin typeface="Times New Roman"/>
                <a:cs typeface="Times New Roman"/>
              </a:rPr>
              <a:t>“seno del </a:t>
            </a:r>
            <a:r>
              <a:rPr sz="1200" dirty="0">
                <a:latin typeface="Times New Roman"/>
                <a:cs typeface="Times New Roman"/>
              </a:rPr>
              <a:t>Padre e </a:t>
            </a:r>
            <a:r>
              <a:rPr sz="1200" spc="-5" dirty="0">
                <a:latin typeface="Times New Roman"/>
                <a:cs typeface="Times New Roman"/>
              </a:rPr>
              <a:t>del Figlio” ed </a:t>
            </a:r>
            <a:r>
              <a:rPr sz="1200" dirty="0">
                <a:latin typeface="Times New Roman"/>
                <a:cs typeface="Times New Roman"/>
              </a:rPr>
              <a:t>è la sfera </a:t>
            </a:r>
            <a:r>
              <a:rPr sz="1200" spc="-5" dirty="0">
                <a:latin typeface="Times New Roman"/>
                <a:cs typeface="Times New Roman"/>
              </a:rPr>
              <a:t>segreta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certi </a:t>
            </a:r>
            <a:r>
              <a:rPr sz="1200" dirty="0">
                <a:latin typeface="Times New Roman"/>
                <a:cs typeface="Times New Roman"/>
              </a:rPr>
              <a:t>esseri non rivelati  </a:t>
            </a:r>
            <a:r>
              <a:rPr sz="1200" spc="-5" dirty="0">
                <a:latin typeface="Times New Roman"/>
                <a:cs typeface="Times New Roman"/>
              </a:rPr>
              <a:t>che hanno origine dagli </a:t>
            </a:r>
            <a:r>
              <a:rPr sz="1200" dirty="0">
                <a:latin typeface="Times New Roman"/>
                <a:cs typeface="Times New Roman"/>
              </a:rPr>
              <a:t>atti del Padre e </a:t>
            </a:r>
            <a:r>
              <a:rPr sz="1200" spc="-5" dirty="0">
                <a:latin typeface="Times New Roman"/>
                <a:cs typeface="Times New Roman"/>
              </a:rPr>
              <a:t>del Figlio. Questa </a:t>
            </a:r>
            <a:r>
              <a:rPr sz="1200" dirty="0">
                <a:latin typeface="Times New Roman"/>
                <a:cs typeface="Times New Roman"/>
              </a:rPr>
              <a:t>è anche la dimora </a:t>
            </a:r>
            <a:r>
              <a:rPr sz="1200" spc="-5" dirty="0">
                <a:latin typeface="Times New Roman"/>
                <a:cs typeface="Times New Roman"/>
              </a:rPr>
              <a:t>paradisiaca </a:t>
            </a:r>
            <a:r>
              <a:rPr sz="1200" dirty="0">
                <a:latin typeface="Times New Roman"/>
                <a:cs typeface="Times New Roman"/>
              </a:rPr>
              <a:t>di molti </a:t>
            </a:r>
            <a:r>
              <a:rPr sz="1200" spc="-5" dirty="0">
                <a:latin typeface="Times New Roman"/>
                <a:cs typeface="Times New Roman"/>
              </a:rPr>
              <a:t>esseri glorificati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ascendenza  complessa,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cui origine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complicata </a:t>
            </a:r>
            <a:r>
              <a:rPr sz="1200" dirty="0">
                <a:latin typeface="Times New Roman"/>
                <a:cs typeface="Times New Roman"/>
              </a:rPr>
              <a:t>a causa delle molte </a:t>
            </a:r>
            <a:r>
              <a:rPr sz="1200" spc="-5" dirty="0">
                <a:latin typeface="Times New Roman"/>
                <a:cs typeface="Times New Roman"/>
              </a:rPr>
              <a:t>tecniche </a:t>
            </a:r>
            <a:r>
              <a:rPr sz="1200" dirty="0">
                <a:latin typeface="Times New Roman"/>
                <a:cs typeface="Times New Roman"/>
              </a:rPr>
              <a:t>diverse </a:t>
            </a:r>
            <a:r>
              <a:rPr sz="1200" spc="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atto nei </a:t>
            </a:r>
            <a:r>
              <a:rPr sz="1200" dirty="0">
                <a:latin typeface="Times New Roman"/>
                <a:cs typeface="Times New Roman"/>
              </a:rPr>
              <a:t>sette </a:t>
            </a:r>
            <a:r>
              <a:rPr sz="1200" spc="-5" dirty="0">
                <a:latin typeface="Times New Roman"/>
                <a:cs typeface="Times New Roman"/>
              </a:rPr>
              <a:t>Superuniversi. </a:t>
            </a:r>
            <a:r>
              <a:rPr sz="1200" dirty="0">
                <a:latin typeface="Times New Roman"/>
                <a:cs typeface="Times New Roman"/>
              </a:rPr>
              <a:t>Molti </a:t>
            </a:r>
            <a:r>
              <a:rPr sz="1200" spc="-5" dirty="0">
                <a:latin typeface="Times New Roman"/>
                <a:cs typeface="Times New Roman"/>
              </a:rPr>
              <a:t>gruppi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esseri, </a:t>
            </a:r>
            <a:r>
              <a:rPr sz="1200" dirty="0">
                <a:latin typeface="Times New Roman"/>
                <a:cs typeface="Times New Roman"/>
              </a:rPr>
              <a:t>la  </a:t>
            </a:r>
            <a:r>
              <a:rPr sz="1200" spc="-5" dirty="0">
                <a:latin typeface="Times New Roman"/>
                <a:cs typeface="Times New Roman"/>
              </a:rPr>
              <a:t>cui identità </a:t>
            </a:r>
            <a:r>
              <a:rPr sz="1200" dirty="0">
                <a:latin typeface="Times New Roman"/>
                <a:cs typeface="Times New Roman"/>
              </a:rPr>
              <a:t>non è stata rivelata </a:t>
            </a:r>
            <a:r>
              <a:rPr sz="1200" spc="-5" dirty="0">
                <a:latin typeface="Times New Roman"/>
                <a:cs typeface="Times New Roman"/>
              </a:rPr>
              <a:t>ai mortali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Urantia, si </a:t>
            </a:r>
            <a:r>
              <a:rPr sz="1200" dirty="0">
                <a:latin typeface="Times New Roman"/>
                <a:cs typeface="Times New Roman"/>
              </a:rPr>
              <a:t>riuniscono </a:t>
            </a:r>
            <a:r>
              <a:rPr sz="1200" spc="-5" dirty="0">
                <a:latin typeface="Times New Roman"/>
                <a:cs typeface="Times New Roman"/>
              </a:rPr>
              <a:t>su questo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mondo.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4160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(146.1) 13:1.12 </a:t>
            </a:r>
            <a:r>
              <a:rPr sz="1200" i="1" dirty="0">
                <a:latin typeface="Times New Roman"/>
                <a:cs typeface="Times New Roman"/>
              </a:rPr>
              <a:t>I </a:t>
            </a:r>
            <a:r>
              <a:rPr sz="1200" i="1" spc="-5" dirty="0">
                <a:latin typeface="Times New Roman"/>
                <a:cs typeface="Times New Roman"/>
              </a:rPr>
              <a:t>segreti </a:t>
            </a:r>
            <a:r>
              <a:rPr sz="1200" i="1" dirty="0">
                <a:latin typeface="Times New Roman"/>
                <a:cs typeface="Times New Roman"/>
              </a:rPr>
              <a:t>di </a:t>
            </a:r>
            <a:r>
              <a:rPr sz="1200" i="1" spc="-5" dirty="0">
                <a:latin typeface="Times New Roman"/>
                <a:cs typeface="Times New Roman"/>
              </a:rPr>
              <a:t>Vicegerington </a:t>
            </a:r>
            <a:r>
              <a:rPr sz="1200" dirty="0">
                <a:latin typeface="Times New Roman"/>
                <a:cs typeface="Times New Roman"/>
              </a:rPr>
              <a:t>includono i </a:t>
            </a:r>
            <a:r>
              <a:rPr sz="1200" spc="-5" dirty="0">
                <a:latin typeface="Times New Roman"/>
                <a:cs typeface="Times New Roman"/>
              </a:rPr>
              <a:t>segreti della trinitizzazione, </a:t>
            </a:r>
            <a:r>
              <a:rPr sz="1200" dirty="0">
                <a:latin typeface="Times New Roman"/>
                <a:cs typeface="Times New Roman"/>
              </a:rPr>
              <a:t>e la trinitizzazione </a:t>
            </a:r>
            <a:r>
              <a:rPr sz="1200" spc="-5" dirty="0">
                <a:latin typeface="Times New Roman"/>
                <a:cs typeface="Times New Roman"/>
              </a:rPr>
              <a:t>costituisce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segreto dell’autorità 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rappresentare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Trinità,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agire </a:t>
            </a:r>
            <a:r>
              <a:rPr sz="1200" dirty="0">
                <a:latin typeface="Times New Roman"/>
                <a:cs typeface="Times New Roman"/>
              </a:rPr>
              <a:t>come vicegerenti </a:t>
            </a:r>
            <a:r>
              <a:rPr sz="1200" spc="-5" dirty="0">
                <a:latin typeface="Times New Roman"/>
                <a:cs typeface="Times New Roman"/>
              </a:rPr>
              <a:t>degli Dei. L’autorità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rappresentare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Trinità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attribuita solamente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quegli  esseri, rivelati </a:t>
            </a:r>
            <a:r>
              <a:rPr sz="1200" dirty="0">
                <a:latin typeface="Times New Roman"/>
                <a:cs typeface="Times New Roman"/>
              </a:rPr>
              <a:t>e non </a:t>
            </a:r>
            <a:r>
              <a:rPr sz="1200" spc="-5" dirty="0">
                <a:latin typeface="Times New Roman"/>
                <a:cs typeface="Times New Roman"/>
              </a:rPr>
              <a:t>rivelati, che </a:t>
            </a:r>
            <a:r>
              <a:rPr sz="1200" dirty="0">
                <a:latin typeface="Times New Roman"/>
                <a:cs typeface="Times New Roman"/>
              </a:rPr>
              <a:t>sono trinitizzati, </a:t>
            </a:r>
            <a:r>
              <a:rPr sz="1200" spc="-5" dirty="0">
                <a:latin typeface="Times New Roman"/>
                <a:cs typeface="Times New Roman"/>
              </a:rPr>
              <a:t>creati, </a:t>
            </a:r>
            <a:r>
              <a:rPr sz="1200" dirty="0">
                <a:latin typeface="Times New Roman"/>
                <a:cs typeface="Times New Roman"/>
              </a:rPr>
              <a:t>eventuati od </a:t>
            </a:r>
            <a:r>
              <a:rPr sz="1200" spc="-5" dirty="0">
                <a:latin typeface="Times New Roman"/>
                <a:cs typeface="Times New Roman"/>
              </a:rPr>
              <a:t>eternati </a:t>
            </a:r>
            <a:r>
              <a:rPr sz="1200" dirty="0">
                <a:latin typeface="Times New Roman"/>
                <a:cs typeface="Times New Roman"/>
              </a:rPr>
              <a:t>da due o da tutte e tre le </a:t>
            </a:r>
            <a:r>
              <a:rPr sz="1200" spc="-5" dirty="0">
                <a:latin typeface="Times New Roman"/>
                <a:cs typeface="Times New Roman"/>
              </a:rPr>
              <a:t>persone </a:t>
            </a:r>
            <a:r>
              <a:rPr sz="1200" spc="5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Trinità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25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254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171815" cy="389890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44704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Paradiso. </a:t>
            </a:r>
            <a:r>
              <a:rPr sz="1200" spc="-1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personalità portate all’esistenza dagli atti trinitizzanti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certi tipi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creature glorificate rappresentano soltanto </a:t>
            </a:r>
            <a:r>
              <a:rPr sz="1200" dirty="0">
                <a:latin typeface="Times New Roman"/>
                <a:cs typeface="Times New Roman"/>
              </a:rPr>
              <a:t>il  potenziale </a:t>
            </a:r>
            <a:r>
              <a:rPr sz="1200" spc="-5" dirty="0">
                <a:latin typeface="Times New Roman"/>
                <a:cs typeface="Times New Roman"/>
              </a:rPr>
              <a:t>concettuale </a:t>
            </a:r>
            <a:r>
              <a:rPr sz="1200" dirty="0">
                <a:latin typeface="Times New Roman"/>
                <a:cs typeface="Times New Roman"/>
              </a:rPr>
              <a:t>mobilitato in </a:t>
            </a:r>
            <a:r>
              <a:rPr sz="1200" spc="-5" dirty="0">
                <a:latin typeface="Times New Roman"/>
                <a:cs typeface="Times New Roman"/>
              </a:rPr>
              <a:t>questa trinitizzazione, sebbene </a:t>
            </a:r>
            <a:r>
              <a:rPr sz="1200" dirty="0">
                <a:latin typeface="Times New Roman"/>
                <a:cs typeface="Times New Roman"/>
              </a:rPr>
              <a:t>tali creature possano </a:t>
            </a:r>
            <a:r>
              <a:rPr sz="1200" spc="-5" dirty="0">
                <a:latin typeface="Times New Roman"/>
                <a:cs typeface="Times New Roman"/>
              </a:rPr>
              <a:t>ascendere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sentiero che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porta</a:t>
            </a:r>
            <a:endParaRPr sz="1200">
              <a:latin typeface="Times New Roman"/>
              <a:cs typeface="Times New Roman"/>
            </a:endParaRPr>
          </a:p>
          <a:p>
            <a:pPr marL="88900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all’abbraccio </a:t>
            </a:r>
            <a:r>
              <a:rPr sz="1200" dirty="0">
                <a:latin typeface="Times New Roman"/>
                <a:cs typeface="Times New Roman"/>
              </a:rPr>
              <a:t>della Deità, </a:t>
            </a:r>
            <a:r>
              <a:rPr sz="1200" spc="-5" dirty="0">
                <a:latin typeface="Times New Roman"/>
                <a:cs typeface="Times New Roman"/>
              </a:rPr>
              <a:t>aperto </a:t>
            </a:r>
            <a:r>
              <a:rPr sz="1200" dirty="0">
                <a:latin typeface="Times New Roman"/>
                <a:cs typeface="Times New Roman"/>
              </a:rPr>
              <a:t>a tutti </a:t>
            </a:r>
            <a:r>
              <a:rPr sz="1200" spc="-5" dirty="0">
                <a:latin typeface="Times New Roman"/>
                <a:cs typeface="Times New Roman"/>
              </a:rPr>
              <a:t>gli appartenenti alla </a:t>
            </a:r>
            <a:r>
              <a:rPr sz="1200" dirty="0">
                <a:latin typeface="Times New Roman"/>
                <a:cs typeface="Times New Roman"/>
              </a:rPr>
              <a:t>loro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specie.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812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(146.2) 13:1.13 </a:t>
            </a:r>
            <a:r>
              <a:rPr sz="1200" spc="-5" dirty="0">
                <a:latin typeface="Times New Roman"/>
                <a:cs typeface="Times New Roman"/>
              </a:rPr>
              <a:t>Gli esseri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trinitizzati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comprendono pienamente </a:t>
            </a:r>
            <a:r>
              <a:rPr sz="1200" dirty="0">
                <a:latin typeface="Times New Roman"/>
                <a:cs typeface="Times New Roman"/>
              </a:rPr>
              <a:t>la tecnica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trinitizzazione </a:t>
            </a:r>
            <a:r>
              <a:rPr sz="1200" spc="-1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parte </a:t>
            </a:r>
            <a:r>
              <a:rPr sz="1200" dirty="0">
                <a:latin typeface="Times New Roman"/>
                <a:cs typeface="Times New Roman"/>
              </a:rPr>
              <a:t>di due o di tre </a:t>
            </a:r>
            <a:r>
              <a:rPr sz="1200" spc="-5" dirty="0">
                <a:latin typeface="Times New Roman"/>
                <a:cs typeface="Times New Roman"/>
              </a:rPr>
              <a:t>Creatori </a:t>
            </a:r>
            <a:r>
              <a:rPr sz="1200" dirty="0">
                <a:latin typeface="Times New Roman"/>
                <a:cs typeface="Times New Roman"/>
              </a:rPr>
              <a:t>o  da </a:t>
            </a:r>
            <a:r>
              <a:rPr sz="1200" spc="-5" dirty="0">
                <a:latin typeface="Times New Roman"/>
                <a:cs typeface="Times New Roman"/>
              </a:rPr>
              <a:t>parte </a:t>
            </a:r>
            <a:r>
              <a:rPr sz="1200" dirty="0">
                <a:latin typeface="Times New Roman"/>
                <a:cs typeface="Times New Roman"/>
              </a:rPr>
              <a:t>di certe </a:t>
            </a:r>
            <a:r>
              <a:rPr sz="1200" spc="-5" dirty="0">
                <a:latin typeface="Times New Roman"/>
                <a:cs typeface="Times New Roman"/>
              </a:rPr>
              <a:t>creature. Voi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comprenderete </a:t>
            </a:r>
            <a:r>
              <a:rPr sz="1200" dirty="0">
                <a:latin typeface="Times New Roman"/>
                <a:cs typeface="Times New Roman"/>
              </a:rPr>
              <a:t>mai interamente un </a:t>
            </a:r>
            <a:r>
              <a:rPr sz="1200" spc="-5" dirty="0">
                <a:latin typeface="Times New Roman"/>
                <a:cs typeface="Times New Roman"/>
              </a:rPr>
              <a:t>tale </a:t>
            </a:r>
            <a:r>
              <a:rPr sz="1200" dirty="0">
                <a:latin typeface="Times New Roman"/>
                <a:cs typeface="Times New Roman"/>
              </a:rPr>
              <a:t>fenomeno a meno </a:t>
            </a:r>
            <a:r>
              <a:rPr sz="1200" spc="-5" dirty="0">
                <a:latin typeface="Times New Roman"/>
                <a:cs typeface="Times New Roman"/>
              </a:rPr>
              <a:t>che, nel lontano futuro della </a:t>
            </a:r>
            <a:r>
              <a:rPr sz="1200" dirty="0">
                <a:latin typeface="Times New Roman"/>
                <a:cs typeface="Times New Roman"/>
              </a:rPr>
              <a:t>vostra  </a:t>
            </a:r>
            <a:r>
              <a:rPr sz="1200" spc="-5" dirty="0">
                <a:latin typeface="Times New Roman"/>
                <a:cs typeface="Times New Roman"/>
              </a:rPr>
              <a:t>carriera glorificata, </a:t>
            </a:r>
            <a:r>
              <a:rPr sz="1200" dirty="0">
                <a:latin typeface="Times New Roman"/>
                <a:cs typeface="Times New Roman"/>
              </a:rPr>
              <a:t>non tentiate e non riusciate in </a:t>
            </a:r>
            <a:r>
              <a:rPr sz="1200" spc="-5" dirty="0">
                <a:latin typeface="Times New Roman"/>
                <a:cs typeface="Times New Roman"/>
              </a:rPr>
              <a:t>questa avventura, perché diversamente </a:t>
            </a:r>
            <a:r>
              <a:rPr sz="1200" dirty="0">
                <a:latin typeface="Times New Roman"/>
                <a:cs typeface="Times New Roman"/>
              </a:rPr>
              <a:t>questi </a:t>
            </a:r>
            <a:r>
              <a:rPr sz="1200" spc="-5" dirty="0">
                <a:latin typeface="Times New Roman"/>
                <a:cs typeface="Times New Roman"/>
              </a:rPr>
              <a:t>segreti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Vicegerington </a:t>
            </a:r>
            <a:r>
              <a:rPr sz="1200" spc="15" dirty="0">
                <a:latin typeface="Times New Roman"/>
                <a:cs typeface="Times New Roman"/>
              </a:rPr>
              <a:t>vi </a:t>
            </a:r>
            <a:r>
              <a:rPr sz="1200" spc="-5" dirty="0">
                <a:latin typeface="Times New Roman"/>
                <a:cs typeface="Times New Roman"/>
              </a:rPr>
              <a:t>saranno  sempre preclusi. Ma per </a:t>
            </a:r>
            <a:r>
              <a:rPr sz="1200" dirty="0">
                <a:latin typeface="Times New Roman"/>
                <a:cs typeface="Times New Roman"/>
              </a:rPr>
              <a:t>me,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sono un </a:t>
            </a:r>
            <a:r>
              <a:rPr sz="1200" spc="-5" dirty="0">
                <a:latin typeface="Times New Roman"/>
                <a:cs typeface="Times New Roman"/>
              </a:rPr>
              <a:t>essere elevato </a:t>
            </a:r>
            <a:r>
              <a:rPr sz="1200" dirty="0">
                <a:latin typeface="Times New Roman"/>
                <a:cs typeface="Times New Roman"/>
              </a:rPr>
              <a:t>originato </a:t>
            </a:r>
            <a:r>
              <a:rPr sz="1200" spc="-5" dirty="0">
                <a:latin typeface="Times New Roman"/>
                <a:cs typeface="Times New Roman"/>
              </a:rPr>
              <a:t>dalla </a:t>
            </a:r>
            <a:r>
              <a:rPr sz="1200" dirty="0">
                <a:latin typeface="Times New Roman"/>
                <a:cs typeface="Times New Roman"/>
              </a:rPr>
              <a:t>Trinità, tutti i </a:t>
            </a:r>
            <a:r>
              <a:rPr sz="1200" spc="-5" dirty="0">
                <a:latin typeface="Times New Roman"/>
                <a:cs typeface="Times New Roman"/>
              </a:rPr>
              <a:t>settori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Vicegerington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aperti. </a:t>
            </a:r>
            <a:r>
              <a:rPr sz="1200" spc="-10" dirty="0">
                <a:latin typeface="Times New Roman"/>
                <a:cs typeface="Times New Roman"/>
              </a:rPr>
              <a:t>Io  </a:t>
            </a:r>
            <a:r>
              <a:rPr sz="1200" spc="-5" dirty="0">
                <a:latin typeface="Times New Roman"/>
                <a:cs typeface="Times New Roman"/>
              </a:rPr>
              <a:t>comprendo pienamente,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proteggo altrettanto pienamente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religiosamente,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segreto </a:t>
            </a:r>
            <a:r>
              <a:rPr sz="1200" dirty="0">
                <a:latin typeface="Times New Roman"/>
                <a:cs typeface="Times New Roman"/>
              </a:rPr>
              <a:t>della mia origine e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mio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destino.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50">
              <a:latin typeface="Times New Roman"/>
              <a:cs typeface="Times New Roman"/>
            </a:endParaRPr>
          </a:p>
          <a:p>
            <a:pPr marL="88900" marR="396875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(146.3) 13:1.14 </a:t>
            </a:r>
            <a:r>
              <a:rPr sz="1200" spc="-5" dirty="0">
                <a:latin typeface="Times New Roman"/>
                <a:cs typeface="Times New Roman"/>
              </a:rPr>
              <a:t>Vi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ancora altre </a:t>
            </a:r>
            <a:r>
              <a:rPr sz="1200" dirty="0">
                <a:latin typeface="Times New Roman"/>
                <a:cs typeface="Times New Roman"/>
              </a:rPr>
              <a:t>forme e </a:t>
            </a:r>
            <a:r>
              <a:rPr sz="1200" spc="-5" dirty="0">
                <a:latin typeface="Times New Roman"/>
                <a:cs typeface="Times New Roman"/>
              </a:rPr>
              <a:t>fasi </a:t>
            </a:r>
            <a:r>
              <a:rPr sz="1200" dirty="0">
                <a:latin typeface="Times New Roman"/>
                <a:cs typeface="Times New Roman"/>
              </a:rPr>
              <a:t>di trinitizzazione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sono state portate all’attenzione dei </a:t>
            </a:r>
            <a:r>
              <a:rPr sz="1200" dirty="0">
                <a:latin typeface="Times New Roman"/>
                <a:cs typeface="Times New Roman"/>
              </a:rPr>
              <a:t>popoli di </a:t>
            </a:r>
            <a:r>
              <a:rPr sz="1200" spc="-5" dirty="0">
                <a:latin typeface="Times New Roman"/>
                <a:cs typeface="Times New Roman"/>
              </a:rPr>
              <a:t>Urantia,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queste esperienze, nei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aspetti personali,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debitamente protette </a:t>
            </a:r>
            <a:r>
              <a:rPr sz="1200" dirty="0">
                <a:latin typeface="Times New Roman"/>
                <a:cs typeface="Times New Roman"/>
              </a:rPr>
              <a:t>nel settore </a:t>
            </a:r>
            <a:r>
              <a:rPr sz="1200" spc="-5" dirty="0">
                <a:latin typeface="Times New Roman"/>
                <a:cs typeface="Times New Roman"/>
              </a:rPr>
              <a:t>segreto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Vicegerington.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227329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(146.4) 13:1.15 </a:t>
            </a:r>
            <a:r>
              <a:rPr sz="1200" dirty="0">
                <a:latin typeface="Times New Roman"/>
                <a:cs typeface="Times New Roman"/>
              </a:rPr>
              <a:t>5. </a:t>
            </a:r>
            <a:r>
              <a:rPr sz="1200" spc="-5" dirty="0">
                <a:latin typeface="Times New Roman"/>
                <a:cs typeface="Times New Roman"/>
              </a:rPr>
              <a:t>SOLITARINGTON. Questo </a:t>
            </a:r>
            <a:r>
              <a:rPr sz="1200" dirty="0">
                <a:latin typeface="Times New Roman"/>
                <a:cs typeface="Times New Roman"/>
              </a:rPr>
              <a:t>mondo è il </a:t>
            </a:r>
            <a:r>
              <a:rPr sz="1200" spc="-5" dirty="0">
                <a:latin typeface="Times New Roman"/>
                <a:cs typeface="Times New Roman"/>
              </a:rPr>
              <a:t>“seno del </a:t>
            </a:r>
            <a:r>
              <a:rPr sz="1200" dirty="0">
                <a:latin typeface="Times New Roman"/>
                <a:cs typeface="Times New Roman"/>
              </a:rPr>
              <a:t>Padre e </a:t>
            </a:r>
            <a:r>
              <a:rPr sz="1200" spc="5" dirty="0">
                <a:latin typeface="Times New Roman"/>
                <a:cs typeface="Times New Roman"/>
              </a:rPr>
              <a:t>dello </a:t>
            </a:r>
            <a:r>
              <a:rPr sz="1200" dirty="0">
                <a:latin typeface="Times New Roman"/>
                <a:cs typeface="Times New Roman"/>
              </a:rPr>
              <a:t>Spirito”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è il </a:t>
            </a:r>
            <a:r>
              <a:rPr sz="1200" spc="-5" dirty="0">
                <a:latin typeface="Times New Roman"/>
                <a:cs typeface="Times New Roman"/>
              </a:rPr>
              <a:t>luogo </a:t>
            </a:r>
            <a:r>
              <a:rPr sz="1200" dirty="0">
                <a:latin typeface="Times New Roman"/>
                <a:cs typeface="Times New Roman"/>
              </a:rPr>
              <a:t>d’incontro di una </a:t>
            </a:r>
            <a:r>
              <a:rPr sz="1200" spc="-5" dirty="0">
                <a:latin typeface="Times New Roman"/>
                <a:cs typeface="Times New Roman"/>
              </a:rPr>
              <a:t>stupenda  schiera </a:t>
            </a:r>
            <a:r>
              <a:rPr sz="1200" dirty="0">
                <a:latin typeface="Times New Roman"/>
                <a:cs typeface="Times New Roman"/>
              </a:rPr>
              <a:t>di esseri non rivelati, </a:t>
            </a:r>
            <a:r>
              <a:rPr sz="1200" spc="-5" dirty="0">
                <a:latin typeface="Times New Roman"/>
                <a:cs typeface="Times New Roman"/>
              </a:rPr>
              <a:t>originati dagli atti congiunti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Padre </a:t>
            </a:r>
            <a:r>
              <a:rPr sz="1200" dirty="0">
                <a:latin typeface="Times New Roman"/>
                <a:cs typeface="Times New Roman"/>
              </a:rPr>
              <a:t>Universale e </a:t>
            </a:r>
            <a:r>
              <a:rPr sz="1200" spc="-5" dirty="0">
                <a:latin typeface="Times New Roman"/>
                <a:cs typeface="Times New Roman"/>
              </a:rPr>
              <a:t>dello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Infinito; esseri che </a:t>
            </a:r>
            <a:r>
              <a:rPr sz="1200" dirty="0">
                <a:latin typeface="Times New Roman"/>
                <a:cs typeface="Times New Roman"/>
              </a:rPr>
              <a:t>partecipano </a:t>
            </a:r>
            <a:r>
              <a:rPr sz="1200" spc="-5" dirty="0">
                <a:latin typeface="Times New Roman"/>
                <a:cs typeface="Times New Roman"/>
              </a:rPr>
              <a:t>dei  tratti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Padre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aggiunta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quelli ereditati dallo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Spirito.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6413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(146.5) 13:1.16 </a:t>
            </a:r>
            <a:r>
              <a:rPr sz="1200" spc="-5" dirty="0">
                <a:latin typeface="Times New Roman"/>
                <a:cs typeface="Times New Roman"/>
              </a:rPr>
              <a:t>Questa </a:t>
            </a:r>
            <a:r>
              <a:rPr sz="1200" dirty="0">
                <a:latin typeface="Times New Roman"/>
                <a:cs typeface="Times New Roman"/>
              </a:rPr>
              <a:t>è anche la dimora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Messaggeri </a:t>
            </a:r>
            <a:r>
              <a:rPr sz="1200" spc="-5" dirty="0">
                <a:latin typeface="Times New Roman"/>
                <a:cs typeface="Times New Roman"/>
              </a:rPr>
              <a:t>Solitari </a:t>
            </a:r>
            <a:r>
              <a:rPr sz="1200" dirty="0">
                <a:latin typeface="Times New Roman"/>
                <a:cs typeface="Times New Roman"/>
              </a:rPr>
              <a:t>e di altre </a:t>
            </a:r>
            <a:r>
              <a:rPr sz="1200" spc="-5" dirty="0">
                <a:latin typeface="Times New Roman"/>
                <a:cs typeface="Times New Roman"/>
              </a:rPr>
              <a:t>personalità degli </a:t>
            </a:r>
            <a:r>
              <a:rPr sz="1200" dirty="0">
                <a:latin typeface="Times New Roman"/>
                <a:cs typeface="Times New Roman"/>
              </a:rPr>
              <a:t>ordini </a:t>
            </a:r>
            <a:r>
              <a:rPr sz="1200" spc="-5" dirty="0">
                <a:latin typeface="Times New Roman"/>
                <a:cs typeface="Times New Roman"/>
              </a:rPr>
              <a:t>superangelici. Voi </a:t>
            </a:r>
            <a:r>
              <a:rPr sz="1200" dirty="0">
                <a:latin typeface="Times New Roman"/>
                <a:cs typeface="Times New Roman"/>
              </a:rPr>
              <a:t>siete a conoscenza  di pochissimi di questi </a:t>
            </a:r>
            <a:r>
              <a:rPr sz="1200" spc="-5" dirty="0">
                <a:latin typeface="Times New Roman"/>
                <a:cs typeface="Times New Roman"/>
              </a:rPr>
              <a:t>esseri; esiste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vasto numero </a:t>
            </a:r>
            <a:r>
              <a:rPr sz="1200" dirty="0">
                <a:latin typeface="Times New Roman"/>
                <a:cs typeface="Times New Roman"/>
              </a:rPr>
              <a:t>di ordini non </a:t>
            </a:r>
            <a:r>
              <a:rPr sz="1200" spc="-5" dirty="0">
                <a:latin typeface="Times New Roman"/>
                <a:cs typeface="Times New Roman"/>
              </a:rPr>
              <a:t>rivelati su Urantia. Per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fatto </a:t>
            </a:r>
            <a:r>
              <a:rPr sz="1200" dirty="0">
                <a:latin typeface="Times New Roman"/>
                <a:cs typeface="Times New Roman"/>
              </a:rPr>
              <a:t>che sono domiciliati </a:t>
            </a:r>
            <a:r>
              <a:rPr sz="1200" spc="-5" dirty="0">
                <a:latin typeface="Times New Roman"/>
                <a:cs typeface="Times New Roman"/>
              </a:rPr>
              <a:t>sul quinto  </a:t>
            </a:r>
            <a:r>
              <a:rPr sz="1200" dirty="0">
                <a:latin typeface="Times New Roman"/>
                <a:cs typeface="Times New Roman"/>
              </a:rPr>
              <a:t>mondo non ne </a:t>
            </a:r>
            <a:r>
              <a:rPr sz="1200" spc="-5" dirty="0">
                <a:latin typeface="Times New Roman"/>
                <a:cs typeface="Times New Roman"/>
              </a:rPr>
              <a:t>consegue necessariamente che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Padre </a:t>
            </a:r>
            <a:r>
              <a:rPr sz="1200" dirty="0">
                <a:latin typeface="Times New Roman"/>
                <a:cs typeface="Times New Roman"/>
              </a:rPr>
              <a:t>abbia qualcosa a che </a:t>
            </a:r>
            <a:r>
              <a:rPr sz="1200" spc="-5" dirty="0">
                <a:latin typeface="Times New Roman"/>
                <a:cs typeface="Times New Roman"/>
              </a:rPr>
              <a:t>vedere con </a:t>
            </a:r>
            <a:r>
              <a:rPr sz="1200" dirty="0">
                <a:latin typeface="Times New Roman"/>
                <a:cs typeface="Times New Roman"/>
              </a:rPr>
              <a:t>la creazione </a:t>
            </a:r>
            <a:r>
              <a:rPr sz="1200" spc="-5" dirty="0">
                <a:latin typeface="Times New Roman"/>
                <a:cs typeface="Times New Roman"/>
              </a:rPr>
              <a:t>dei Messaggeri Solitari </a:t>
            </a:r>
            <a:r>
              <a:rPr sz="1200" dirty="0">
                <a:latin typeface="Times New Roman"/>
                <a:cs typeface="Times New Roman"/>
              </a:rPr>
              <a:t>o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dei</a:t>
            </a:r>
            <a:endParaRPr sz="1200">
              <a:latin typeface="Times New Roman"/>
              <a:cs typeface="Times New Roman"/>
            </a:endParaRPr>
          </a:p>
          <a:p>
            <a:pPr marL="88900" marR="699770">
              <a:lnSpc>
                <a:spcPts val="1380"/>
              </a:lnSpc>
              <a:spcBef>
                <a:spcPts val="40"/>
              </a:spcBef>
            </a:pP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associati superangelici, </a:t>
            </a:r>
            <a:r>
              <a:rPr sz="1200" dirty="0">
                <a:latin typeface="Times New Roman"/>
                <a:cs typeface="Times New Roman"/>
              </a:rPr>
              <a:t>ma in </a:t>
            </a:r>
            <a:r>
              <a:rPr sz="1200" spc="-5" dirty="0">
                <a:latin typeface="Times New Roman"/>
                <a:cs typeface="Times New Roman"/>
              </a:rPr>
              <a:t>quest’era dell’Universo egli </a:t>
            </a:r>
            <a:r>
              <a:rPr sz="1200" dirty="0">
                <a:latin typeface="Times New Roman"/>
                <a:cs typeface="Times New Roman"/>
              </a:rPr>
              <a:t>ha 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fare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funzione. </a:t>
            </a:r>
            <a:r>
              <a:rPr sz="1200" spc="-5" dirty="0">
                <a:latin typeface="Times New Roman"/>
                <a:cs typeface="Times New Roman"/>
              </a:rPr>
              <a:t>Durante </a:t>
            </a:r>
            <a:r>
              <a:rPr sz="1200" dirty="0">
                <a:latin typeface="Times New Roman"/>
                <a:cs typeface="Times New Roman"/>
              </a:rPr>
              <a:t>la presente </a:t>
            </a:r>
            <a:r>
              <a:rPr sz="1200" spc="-5" dirty="0">
                <a:latin typeface="Times New Roman"/>
                <a:cs typeface="Times New Roman"/>
              </a:rPr>
              <a:t>era  dell’Universo questa </a:t>
            </a:r>
            <a:r>
              <a:rPr sz="1200" dirty="0">
                <a:latin typeface="Times New Roman"/>
                <a:cs typeface="Times New Roman"/>
              </a:rPr>
              <a:t>è anche la </a:t>
            </a:r>
            <a:r>
              <a:rPr sz="1200" spc="-5" dirty="0">
                <a:latin typeface="Times New Roman"/>
                <a:cs typeface="Times New Roman"/>
              </a:rPr>
              <a:t>sfera </a:t>
            </a:r>
            <a:r>
              <a:rPr sz="1200" dirty="0">
                <a:latin typeface="Times New Roman"/>
                <a:cs typeface="Times New Roman"/>
              </a:rPr>
              <a:t>dello </a:t>
            </a:r>
            <a:r>
              <a:rPr sz="1200" spc="-5" dirty="0">
                <a:latin typeface="Times New Roman"/>
                <a:cs typeface="Times New Roman"/>
              </a:rPr>
              <a:t>status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Direttori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Potere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d’Universo.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25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255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63559" cy="40716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36449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(146.6) 13:1.17 </a:t>
            </a:r>
            <a:r>
              <a:rPr sz="1200" spc="-5" dirty="0">
                <a:latin typeface="Times New Roman"/>
                <a:cs typeface="Times New Roman"/>
              </a:rPr>
              <a:t>Vi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numerosi altri ordini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personalità </a:t>
            </a:r>
            <a:r>
              <a:rPr sz="1200" dirty="0">
                <a:latin typeface="Times New Roman"/>
                <a:cs typeface="Times New Roman"/>
              </a:rPr>
              <a:t>spirituali, di </a:t>
            </a:r>
            <a:r>
              <a:rPr sz="1200" spc="-5" dirty="0">
                <a:latin typeface="Times New Roman"/>
                <a:cs typeface="Times New Roman"/>
              </a:rPr>
              <a:t>esseri sconosciuti </a:t>
            </a:r>
            <a:r>
              <a:rPr sz="1200" dirty="0">
                <a:latin typeface="Times New Roman"/>
                <a:cs typeface="Times New Roman"/>
              </a:rPr>
              <a:t>ai </a:t>
            </a:r>
            <a:r>
              <a:rPr sz="1200" spc="-5" dirty="0">
                <a:latin typeface="Times New Roman"/>
                <a:cs typeface="Times New Roman"/>
              </a:rPr>
              <a:t>mortali, che considerano Solitarington  come </a:t>
            </a:r>
            <a:r>
              <a:rPr sz="1200" dirty="0">
                <a:latin typeface="Times New Roman"/>
                <a:cs typeface="Times New Roman"/>
              </a:rPr>
              <a:t>la sfera di loro dimora </a:t>
            </a:r>
            <a:r>
              <a:rPr sz="1200" spc="-5" dirty="0">
                <a:latin typeface="Times New Roman"/>
                <a:cs typeface="Times New Roman"/>
              </a:rPr>
              <a:t>paradisiaca. Si </a:t>
            </a:r>
            <a:r>
              <a:rPr sz="1200" dirty="0">
                <a:latin typeface="Times New Roman"/>
                <a:cs typeface="Times New Roman"/>
              </a:rPr>
              <a:t>deve </a:t>
            </a:r>
            <a:r>
              <a:rPr sz="1200" spc="-5" dirty="0">
                <a:latin typeface="Times New Roman"/>
                <a:cs typeface="Times New Roman"/>
              </a:rPr>
              <a:t>tenere </a:t>
            </a:r>
            <a:r>
              <a:rPr sz="1200" dirty="0">
                <a:latin typeface="Times New Roman"/>
                <a:cs typeface="Times New Roman"/>
              </a:rPr>
              <a:t>presente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tutte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divisioni e tutti i </a:t>
            </a:r>
            <a:r>
              <a:rPr sz="1200" spc="-5" dirty="0">
                <a:latin typeface="Times New Roman"/>
                <a:cs typeface="Times New Roman"/>
              </a:rPr>
              <a:t>livelli </a:t>
            </a:r>
            <a:r>
              <a:rPr sz="1200" dirty="0">
                <a:latin typeface="Times New Roman"/>
                <a:cs typeface="Times New Roman"/>
              </a:rPr>
              <a:t>di attività </a:t>
            </a:r>
            <a:r>
              <a:rPr sz="1200" spc="-5" dirty="0">
                <a:latin typeface="Times New Roman"/>
                <a:cs typeface="Times New Roman"/>
              </a:rPr>
              <a:t>universali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sono</a:t>
            </a:r>
            <a:endParaRPr sz="1200">
              <a:latin typeface="Times New Roman"/>
              <a:cs typeface="Times New Roman"/>
            </a:endParaRPr>
          </a:p>
          <a:p>
            <a:pPr marL="76200" marR="277495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altrettanto pienamente </a:t>
            </a:r>
            <a:r>
              <a:rPr sz="1200" dirty="0">
                <a:latin typeface="Times New Roman"/>
                <a:cs typeface="Times New Roman"/>
              </a:rPr>
              <a:t>provvisti di </a:t>
            </a:r>
            <a:r>
              <a:rPr sz="1200" spc="-5" dirty="0">
                <a:latin typeface="Times New Roman"/>
                <a:cs typeface="Times New Roman"/>
              </a:rPr>
              <a:t>ministri spirituali quanto </a:t>
            </a:r>
            <a:r>
              <a:rPr sz="1200" dirty="0">
                <a:latin typeface="Times New Roman"/>
                <a:cs typeface="Times New Roman"/>
              </a:rPr>
              <a:t>lo è il </a:t>
            </a:r>
            <a:r>
              <a:rPr sz="1200" spc="-5" dirty="0">
                <a:latin typeface="Times New Roman"/>
                <a:cs typeface="Times New Roman"/>
              </a:rPr>
              <a:t>regno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si occupa dell’assistenza ai mortali </a:t>
            </a:r>
            <a:r>
              <a:rPr sz="1200" dirty="0">
                <a:latin typeface="Times New Roman"/>
                <a:cs typeface="Times New Roman"/>
              </a:rPr>
              <a:t>nell’ascensione  </a:t>
            </a:r>
            <a:r>
              <a:rPr sz="1200" spc="-5" dirty="0">
                <a:latin typeface="Times New Roman"/>
                <a:cs typeface="Times New Roman"/>
              </a:rPr>
              <a:t>verso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loro destino </a:t>
            </a:r>
            <a:r>
              <a:rPr sz="1200" dirty="0">
                <a:latin typeface="Times New Roman"/>
                <a:cs typeface="Times New Roman"/>
              </a:rPr>
              <a:t>divino in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Paradiso.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31178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(146.7) 13:1.18 </a:t>
            </a:r>
            <a:r>
              <a:rPr sz="1200" i="1" dirty="0">
                <a:latin typeface="Times New Roman"/>
                <a:cs typeface="Times New Roman"/>
              </a:rPr>
              <a:t>I </a:t>
            </a:r>
            <a:r>
              <a:rPr sz="1200" i="1" spc="-5" dirty="0">
                <a:latin typeface="Times New Roman"/>
                <a:cs typeface="Times New Roman"/>
              </a:rPr>
              <a:t>segreti </a:t>
            </a:r>
            <a:r>
              <a:rPr sz="1200" i="1" dirty="0">
                <a:latin typeface="Times New Roman"/>
                <a:cs typeface="Times New Roman"/>
              </a:rPr>
              <a:t>di Solitarington. </a:t>
            </a:r>
            <a:r>
              <a:rPr sz="1200" dirty="0">
                <a:latin typeface="Times New Roman"/>
                <a:cs typeface="Times New Roman"/>
              </a:rPr>
              <a:t>Oltre a </a:t>
            </a:r>
            <a:r>
              <a:rPr sz="1200" spc="-5" dirty="0">
                <a:latin typeface="Times New Roman"/>
                <a:cs typeface="Times New Roman"/>
              </a:rPr>
              <a:t>certi segreti della trinitizzazione, questo mondo detiene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segreti della </a:t>
            </a:r>
            <a:r>
              <a:rPr sz="1200" dirty="0">
                <a:latin typeface="Times New Roman"/>
                <a:cs typeface="Times New Roman"/>
              </a:rPr>
              <a:t>relazione  </a:t>
            </a:r>
            <a:r>
              <a:rPr sz="1200" spc="-5" dirty="0">
                <a:latin typeface="Times New Roman"/>
                <a:cs typeface="Times New Roman"/>
              </a:rPr>
              <a:t>personale </a:t>
            </a:r>
            <a:r>
              <a:rPr sz="1200" dirty="0">
                <a:latin typeface="Times New Roman"/>
                <a:cs typeface="Times New Roman"/>
              </a:rPr>
              <a:t>tra lo Spirito </a:t>
            </a:r>
            <a:r>
              <a:rPr sz="1200" spc="-5" dirty="0">
                <a:latin typeface="Times New Roman"/>
                <a:cs typeface="Times New Roman"/>
              </a:rPr>
              <a:t>Infinito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certuni </a:t>
            </a:r>
            <a:r>
              <a:rPr sz="1200" dirty="0">
                <a:latin typeface="Times New Roman"/>
                <a:cs typeface="Times New Roman"/>
              </a:rPr>
              <a:t>discendenti </a:t>
            </a:r>
            <a:r>
              <a:rPr sz="1200" spc="-5" dirty="0">
                <a:latin typeface="Times New Roman"/>
                <a:cs typeface="Times New Roman"/>
              </a:rPr>
              <a:t>superiori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Terza </a:t>
            </a:r>
            <a:r>
              <a:rPr sz="1200" dirty="0">
                <a:latin typeface="Times New Roman"/>
                <a:cs typeface="Times New Roman"/>
              </a:rPr>
              <a:t>Sorgente e </a:t>
            </a:r>
            <a:r>
              <a:rPr sz="1200" spc="-5" dirty="0">
                <a:latin typeface="Times New Roman"/>
                <a:cs typeface="Times New Roman"/>
              </a:rPr>
              <a:t>Centro. Su Solitarington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conservati </a:t>
            </a:r>
            <a:r>
              <a:rPr sz="1200" dirty="0">
                <a:latin typeface="Times New Roman"/>
                <a:cs typeface="Times New Roman"/>
              </a:rPr>
              <a:t>i  </a:t>
            </a:r>
            <a:r>
              <a:rPr sz="1200" spc="-5" dirty="0">
                <a:latin typeface="Times New Roman"/>
                <a:cs typeface="Times New Roman"/>
              </a:rPr>
              <a:t>misteri </a:t>
            </a:r>
            <a:r>
              <a:rPr sz="1200" dirty="0">
                <a:latin typeface="Times New Roman"/>
                <a:cs typeface="Times New Roman"/>
              </a:rPr>
              <a:t>dell’intima </a:t>
            </a:r>
            <a:r>
              <a:rPr sz="1200" spc="-5" dirty="0">
                <a:latin typeface="Times New Roman"/>
                <a:cs typeface="Times New Roman"/>
              </a:rPr>
              <a:t>associazione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numerosi </a:t>
            </a:r>
            <a:r>
              <a:rPr sz="1200" dirty="0">
                <a:latin typeface="Times New Roman"/>
                <a:cs typeface="Times New Roman"/>
              </a:rPr>
              <a:t>ordini non </a:t>
            </a:r>
            <a:r>
              <a:rPr sz="1200" spc="-5" dirty="0">
                <a:latin typeface="Times New Roman"/>
                <a:cs typeface="Times New Roman"/>
              </a:rPr>
              <a:t>rivelati con gli spiriti del Padre, del Figlio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dello </a:t>
            </a:r>
            <a:r>
              <a:rPr sz="1200" dirty="0">
                <a:latin typeface="Times New Roman"/>
                <a:cs typeface="Times New Roman"/>
              </a:rPr>
              <a:t>Spirito,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spc="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triplice  spirito della Trinità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con gli spiriti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Supremo, </a:t>
            </a:r>
            <a:r>
              <a:rPr sz="1200" dirty="0">
                <a:latin typeface="Times New Roman"/>
                <a:cs typeface="Times New Roman"/>
              </a:rPr>
              <a:t>dell’Ultimo e </a:t>
            </a:r>
            <a:r>
              <a:rPr sz="1200" spc="-5" dirty="0">
                <a:latin typeface="Times New Roman"/>
                <a:cs typeface="Times New Roman"/>
              </a:rPr>
              <a:t>del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Supremo-Ultimo.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76200" marR="14732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(146.8) 13:1.19 </a:t>
            </a:r>
            <a:r>
              <a:rPr sz="1200" dirty="0">
                <a:latin typeface="Times New Roman"/>
                <a:cs typeface="Times New Roman"/>
              </a:rPr>
              <a:t>6. </a:t>
            </a:r>
            <a:r>
              <a:rPr sz="1200" spc="-5" dirty="0">
                <a:latin typeface="Times New Roman"/>
                <a:cs typeface="Times New Roman"/>
              </a:rPr>
              <a:t>SERAPHINGTON. Questa sfera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“seno del Figlio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dello </a:t>
            </a:r>
            <a:r>
              <a:rPr sz="1200" dirty="0">
                <a:latin typeface="Times New Roman"/>
                <a:cs typeface="Times New Roman"/>
              </a:rPr>
              <a:t>Spirito”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è il mondo dimora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immense </a:t>
            </a:r>
            <a:r>
              <a:rPr sz="1200" spc="-5" dirty="0">
                <a:latin typeface="Times New Roman"/>
                <a:cs typeface="Times New Roman"/>
              </a:rPr>
              <a:t>schiere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esseri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rivelati creati dal Figlio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dallo </a:t>
            </a:r>
            <a:r>
              <a:rPr sz="1200" dirty="0">
                <a:latin typeface="Times New Roman"/>
                <a:cs typeface="Times New Roman"/>
              </a:rPr>
              <a:t>Spirito. </a:t>
            </a:r>
            <a:r>
              <a:rPr sz="1200" spc="-5" dirty="0">
                <a:latin typeface="Times New Roman"/>
                <a:cs typeface="Times New Roman"/>
              </a:rPr>
              <a:t>Questa </a:t>
            </a:r>
            <a:r>
              <a:rPr sz="1200" dirty="0">
                <a:latin typeface="Times New Roman"/>
                <a:cs typeface="Times New Roman"/>
              </a:rPr>
              <a:t>è anche la sfera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dirty="0">
                <a:latin typeface="Times New Roman"/>
                <a:cs typeface="Times New Roman"/>
              </a:rPr>
              <a:t>destino di tutti </a:t>
            </a:r>
            <a:r>
              <a:rPr sz="1200" spc="-5" dirty="0">
                <a:latin typeface="Times New Roman"/>
                <a:cs typeface="Times New Roman"/>
              </a:rPr>
              <a:t>gli ordini </a:t>
            </a:r>
            <a:r>
              <a:rPr sz="1200" dirty="0">
                <a:latin typeface="Times New Roman"/>
                <a:cs typeface="Times New Roman"/>
              </a:rPr>
              <a:t>tutelari </a:t>
            </a:r>
            <a:r>
              <a:rPr sz="1200" spc="-5" dirty="0">
                <a:latin typeface="Times New Roman"/>
                <a:cs typeface="Times New Roman"/>
              </a:rPr>
              <a:t>delle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schiere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15"/>
              </a:lnSpc>
            </a:pPr>
            <a:r>
              <a:rPr sz="1200" spc="-5" dirty="0">
                <a:latin typeface="Times New Roman"/>
                <a:cs typeface="Times New Roman"/>
              </a:rPr>
              <a:t>angeliche, compresi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supernafini,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seconafini ed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serafini. </a:t>
            </a:r>
            <a:r>
              <a:rPr sz="1200" dirty="0">
                <a:latin typeface="Times New Roman"/>
                <a:cs typeface="Times New Roman"/>
              </a:rPr>
              <a:t>Nell’Universo </a:t>
            </a:r>
            <a:r>
              <a:rPr sz="1200" spc="-5" dirty="0">
                <a:latin typeface="Times New Roman"/>
                <a:cs typeface="Times New Roman"/>
              </a:rPr>
              <a:t>centrale </a:t>
            </a:r>
            <a:r>
              <a:rPr sz="1200" dirty="0">
                <a:latin typeface="Times New Roman"/>
                <a:cs typeface="Times New Roman"/>
              </a:rPr>
              <a:t>e negli </a:t>
            </a:r>
            <a:r>
              <a:rPr sz="1200" spc="-5" dirty="0">
                <a:latin typeface="Times New Roman"/>
                <a:cs typeface="Times New Roman"/>
              </a:rPr>
              <a:t>Universi </a:t>
            </a:r>
            <a:r>
              <a:rPr sz="1200" dirty="0">
                <a:latin typeface="Times New Roman"/>
                <a:cs typeface="Times New Roman"/>
              </a:rPr>
              <a:t>esterni </a:t>
            </a:r>
            <a:r>
              <a:rPr sz="1200" spc="-5" dirty="0">
                <a:latin typeface="Times New Roman"/>
                <a:cs typeface="Times New Roman"/>
              </a:rPr>
              <a:t>sono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servizio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anche</a:t>
            </a:r>
            <a:endParaRPr sz="1200">
              <a:latin typeface="Times New Roman"/>
              <a:cs typeface="Times New Roman"/>
            </a:endParaRPr>
          </a:p>
          <a:p>
            <a:pPr marL="76200" marR="422275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numerosi </a:t>
            </a:r>
            <a:r>
              <a:rPr sz="1200" dirty="0">
                <a:latin typeface="Times New Roman"/>
                <a:cs typeface="Times New Roman"/>
              </a:rPr>
              <a:t>ordini di </a:t>
            </a:r>
            <a:r>
              <a:rPr sz="1200" spc="-5" dirty="0">
                <a:latin typeface="Times New Roman"/>
                <a:cs typeface="Times New Roman"/>
              </a:rPr>
              <a:t>splendidi </a:t>
            </a:r>
            <a:r>
              <a:rPr sz="1200" dirty="0">
                <a:latin typeface="Times New Roman"/>
                <a:cs typeface="Times New Roman"/>
              </a:rPr>
              <a:t>spiriti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sono “spiriti tutelari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coloro che erediteranno </a:t>
            </a:r>
            <a:r>
              <a:rPr sz="1200" dirty="0">
                <a:latin typeface="Times New Roman"/>
                <a:cs typeface="Times New Roman"/>
              </a:rPr>
              <a:t>la salvezza”. Tutti questi </a:t>
            </a:r>
            <a:r>
              <a:rPr sz="1200" spc="-5" dirty="0">
                <a:latin typeface="Times New Roman"/>
                <a:cs typeface="Times New Roman"/>
              </a:rPr>
              <a:t>operatori  spirituali, </a:t>
            </a:r>
            <a:r>
              <a:rPr sz="1200" dirty="0">
                <a:latin typeface="Times New Roman"/>
                <a:cs typeface="Times New Roman"/>
              </a:rPr>
              <a:t>a tutti i </a:t>
            </a:r>
            <a:r>
              <a:rPr sz="1200" spc="-5" dirty="0">
                <a:latin typeface="Times New Roman"/>
                <a:cs typeface="Times New Roman"/>
              </a:rPr>
              <a:t>livelli ed </a:t>
            </a:r>
            <a:r>
              <a:rPr sz="1200" dirty="0">
                <a:latin typeface="Times New Roman"/>
                <a:cs typeface="Times New Roman"/>
              </a:rPr>
              <a:t>in tutti i </a:t>
            </a:r>
            <a:r>
              <a:rPr sz="1200" spc="-5" dirty="0">
                <a:latin typeface="Times New Roman"/>
                <a:cs typeface="Times New Roman"/>
              </a:rPr>
              <a:t>regni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attività universali, </a:t>
            </a:r>
            <a:r>
              <a:rPr sz="1200" dirty="0">
                <a:latin typeface="Times New Roman"/>
                <a:cs typeface="Times New Roman"/>
              </a:rPr>
              <a:t>considerano </a:t>
            </a:r>
            <a:r>
              <a:rPr sz="1200" spc="-5" dirty="0">
                <a:latin typeface="Times New Roman"/>
                <a:cs typeface="Times New Roman"/>
              </a:rPr>
              <a:t>Seraphington </a:t>
            </a:r>
            <a:r>
              <a:rPr sz="1200" dirty="0">
                <a:latin typeface="Times New Roman"/>
                <a:cs typeface="Times New Roman"/>
              </a:rPr>
              <a:t>come loro dimora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paradisiaca.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431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(147.1) 13:1.20 </a:t>
            </a:r>
            <a:r>
              <a:rPr sz="1200" i="1" dirty="0">
                <a:latin typeface="Times New Roman"/>
                <a:cs typeface="Times New Roman"/>
              </a:rPr>
              <a:t>I </a:t>
            </a:r>
            <a:r>
              <a:rPr sz="1200" i="1" spc="-5" dirty="0">
                <a:latin typeface="Times New Roman"/>
                <a:cs typeface="Times New Roman"/>
              </a:rPr>
              <a:t>segreti </a:t>
            </a:r>
            <a:r>
              <a:rPr sz="1200" i="1" dirty="0">
                <a:latin typeface="Times New Roman"/>
                <a:cs typeface="Times New Roman"/>
              </a:rPr>
              <a:t>di </a:t>
            </a:r>
            <a:r>
              <a:rPr sz="1200" i="1" spc="-5" dirty="0">
                <a:latin typeface="Times New Roman"/>
                <a:cs typeface="Times New Roman"/>
              </a:rPr>
              <a:t>Seraphington </a:t>
            </a:r>
            <a:r>
              <a:rPr sz="1200" spc="-5" dirty="0">
                <a:latin typeface="Times New Roman"/>
                <a:cs typeface="Times New Roman"/>
              </a:rPr>
              <a:t>comprendono </a:t>
            </a:r>
            <a:r>
              <a:rPr sz="1200" dirty="0">
                <a:latin typeface="Times New Roman"/>
                <a:cs typeface="Times New Roman"/>
              </a:rPr>
              <a:t>un triplice </a:t>
            </a:r>
            <a:r>
              <a:rPr sz="1200" spc="-5" dirty="0">
                <a:latin typeface="Times New Roman"/>
                <a:cs typeface="Times New Roman"/>
              </a:rPr>
              <a:t>mistero, </a:t>
            </a:r>
            <a:r>
              <a:rPr sz="1200" dirty="0">
                <a:latin typeface="Times New Roman"/>
                <a:cs typeface="Times New Roman"/>
              </a:rPr>
              <a:t>solo di uno dei quali posso </a:t>
            </a:r>
            <a:r>
              <a:rPr sz="1200" spc="-5" dirty="0">
                <a:latin typeface="Times New Roman"/>
                <a:cs typeface="Times New Roman"/>
              </a:rPr>
              <a:t>fare </a:t>
            </a:r>
            <a:r>
              <a:rPr sz="1200" dirty="0">
                <a:latin typeface="Times New Roman"/>
                <a:cs typeface="Times New Roman"/>
              </a:rPr>
              <a:t>menzione </a:t>
            </a:r>
            <a:r>
              <a:rPr sz="1200" spc="-5" dirty="0">
                <a:latin typeface="Times New Roman"/>
                <a:cs typeface="Times New Roman"/>
              </a:rPr>
              <a:t>—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mistero del  trasporto serafico.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capacità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vari </a:t>
            </a:r>
            <a:r>
              <a:rPr sz="1200" dirty="0">
                <a:latin typeface="Times New Roman"/>
                <a:cs typeface="Times New Roman"/>
              </a:rPr>
              <a:t>ordini di serafini e di </a:t>
            </a:r>
            <a:r>
              <a:rPr sz="1200" spc="-5" dirty="0">
                <a:latin typeface="Times New Roman"/>
                <a:cs typeface="Times New Roman"/>
              </a:rPr>
              <a:t>esseri spirituali affini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avvolgere nelle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forme </a:t>
            </a:r>
            <a:r>
              <a:rPr sz="1200" dirty="0">
                <a:latin typeface="Times New Roman"/>
                <a:cs typeface="Times New Roman"/>
              </a:rPr>
              <a:t>spirituali tutti </a:t>
            </a:r>
            <a:r>
              <a:rPr sz="1200" spc="-5" dirty="0">
                <a:latin typeface="Times New Roman"/>
                <a:cs typeface="Times New Roman"/>
              </a:rPr>
              <a:t>gli  ordini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personalità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materiali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trasportarli su lunghi percorsi </a:t>
            </a:r>
            <a:r>
              <a:rPr sz="1200" dirty="0">
                <a:latin typeface="Times New Roman"/>
                <a:cs typeface="Times New Roman"/>
              </a:rPr>
              <a:t>interplanetari, è un </a:t>
            </a:r>
            <a:r>
              <a:rPr sz="1200" spc="-5" dirty="0">
                <a:latin typeface="Times New Roman"/>
                <a:cs typeface="Times New Roman"/>
              </a:rPr>
              <a:t>segreto </a:t>
            </a:r>
            <a:r>
              <a:rPr sz="1200" dirty="0">
                <a:latin typeface="Times New Roman"/>
                <a:cs typeface="Times New Roman"/>
              </a:rPr>
              <a:t>racchiuso </a:t>
            </a:r>
            <a:r>
              <a:rPr sz="1200" spc="-5" dirty="0">
                <a:latin typeface="Times New Roman"/>
                <a:cs typeface="Times New Roman"/>
              </a:rPr>
              <a:t>nei </a:t>
            </a:r>
            <a:r>
              <a:rPr sz="1200" dirty="0">
                <a:latin typeface="Times New Roman"/>
                <a:cs typeface="Times New Roman"/>
              </a:rPr>
              <a:t>settori </a:t>
            </a:r>
            <a:r>
              <a:rPr sz="1200" spc="-5" dirty="0">
                <a:latin typeface="Times New Roman"/>
                <a:cs typeface="Times New Roman"/>
              </a:rPr>
              <a:t>sacri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Seraphington.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serafini trasportatori </a:t>
            </a:r>
            <a:r>
              <a:rPr sz="1200" dirty="0">
                <a:latin typeface="Times New Roman"/>
                <a:cs typeface="Times New Roman"/>
              </a:rPr>
              <a:t>comprendono </a:t>
            </a:r>
            <a:r>
              <a:rPr sz="1200" spc="-5" dirty="0">
                <a:latin typeface="Times New Roman"/>
                <a:cs typeface="Times New Roman"/>
              </a:rPr>
              <a:t>questo mistero, </a:t>
            </a:r>
            <a:r>
              <a:rPr sz="1200" dirty="0">
                <a:latin typeface="Times New Roman"/>
                <a:cs typeface="Times New Roman"/>
              </a:rPr>
              <a:t>ma non lo </a:t>
            </a:r>
            <a:r>
              <a:rPr sz="1200" spc="-5" dirty="0">
                <a:latin typeface="Times New Roman"/>
                <a:cs typeface="Times New Roman"/>
              </a:rPr>
              <a:t>comunicano al resto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dirty="0">
                <a:latin typeface="Times New Roman"/>
                <a:cs typeface="Times New Roman"/>
              </a:rPr>
              <a:t>noi, o </a:t>
            </a:r>
            <a:r>
              <a:rPr sz="1200" spc="-5" dirty="0">
                <a:latin typeface="Times New Roman"/>
                <a:cs typeface="Times New Roman"/>
              </a:rPr>
              <a:t>forse </a:t>
            </a:r>
            <a:r>
              <a:rPr sz="1200" dirty="0">
                <a:latin typeface="Times New Roman"/>
                <a:cs typeface="Times New Roman"/>
              </a:rPr>
              <a:t>non possono </a:t>
            </a:r>
            <a:r>
              <a:rPr sz="1200" spc="-5" dirty="0">
                <a:latin typeface="Times New Roman"/>
                <a:cs typeface="Times New Roman"/>
              </a:rPr>
              <a:t>farlo.  Gli </a:t>
            </a:r>
            <a:r>
              <a:rPr sz="1200" dirty="0">
                <a:latin typeface="Times New Roman"/>
                <a:cs typeface="Times New Roman"/>
              </a:rPr>
              <a:t>altri </a:t>
            </a:r>
            <a:r>
              <a:rPr sz="1200" spc="-5" dirty="0">
                <a:latin typeface="Times New Roman"/>
                <a:cs typeface="Times New Roman"/>
              </a:rPr>
              <a:t>misteri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Seraphington concernono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esperienze </a:t>
            </a:r>
            <a:r>
              <a:rPr sz="1200" dirty="0">
                <a:latin typeface="Times New Roman"/>
                <a:cs typeface="Times New Roman"/>
              </a:rPr>
              <a:t>personali di tipi </a:t>
            </a:r>
            <a:r>
              <a:rPr sz="1200" spc="-1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servitori </a:t>
            </a:r>
            <a:r>
              <a:rPr sz="1200" dirty="0">
                <a:latin typeface="Times New Roman"/>
                <a:cs typeface="Times New Roman"/>
              </a:rPr>
              <a:t>spirituali non </a:t>
            </a:r>
            <a:r>
              <a:rPr sz="1200" spc="-5" dirty="0">
                <a:latin typeface="Times New Roman"/>
                <a:cs typeface="Times New Roman"/>
              </a:rPr>
              <a:t>ancora </a:t>
            </a:r>
            <a:r>
              <a:rPr sz="1200" dirty="0">
                <a:latin typeface="Times New Roman"/>
                <a:cs typeface="Times New Roman"/>
              </a:rPr>
              <a:t>rivelati ai mortali. E noi  </a:t>
            </a:r>
            <a:r>
              <a:rPr sz="1200" spc="-5" dirty="0">
                <a:latin typeface="Times New Roman"/>
                <a:cs typeface="Times New Roman"/>
              </a:rPr>
              <a:t>evitiamo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discutere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segreti </a:t>
            </a:r>
            <a:r>
              <a:rPr sz="1200" dirty="0">
                <a:latin typeface="Times New Roman"/>
                <a:cs typeface="Times New Roman"/>
              </a:rPr>
              <a:t>di questi </a:t>
            </a:r>
            <a:r>
              <a:rPr sz="1200" spc="-5" dirty="0">
                <a:latin typeface="Times New Roman"/>
                <a:cs typeface="Times New Roman"/>
              </a:rPr>
              <a:t>esseri </a:t>
            </a:r>
            <a:r>
              <a:rPr sz="1200" dirty="0">
                <a:latin typeface="Times New Roman"/>
                <a:cs typeface="Times New Roman"/>
              </a:rPr>
              <a:t>molto </a:t>
            </a:r>
            <a:r>
              <a:rPr sz="1200" spc="-5" dirty="0">
                <a:latin typeface="Times New Roman"/>
                <a:cs typeface="Times New Roman"/>
              </a:rPr>
              <a:t>prossimi perché </a:t>
            </a:r>
            <a:r>
              <a:rPr sz="1200" dirty="0">
                <a:latin typeface="Times New Roman"/>
                <a:cs typeface="Times New Roman"/>
              </a:rPr>
              <a:t>voi potete </a:t>
            </a:r>
            <a:r>
              <a:rPr sz="1200" spc="-5" dirty="0">
                <a:latin typeface="Times New Roman"/>
                <a:cs typeface="Times New Roman"/>
              </a:rPr>
              <a:t>quasi </a:t>
            </a:r>
            <a:r>
              <a:rPr sz="1200" dirty="0">
                <a:latin typeface="Times New Roman"/>
                <a:cs typeface="Times New Roman"/>
              </a:rPr>
              <a:t>comprendere </a:t>
            </a:r>
            <a:r>
              <a:rPr sz="1200" spc="-5" dirty="0">
                <a:latin typeface="Times New Roman"/>
                <a:cs typeface="Times New Roman"/>
              </a:rPr>
              <a:t>questi </a:t>
            </a:r>
            <a:r>
              <a:rPr sz="1200" dirty="0">
                <a:latin typeface="Times New Roman"/>
                <a:cs typeface="Times New Roman"/>
              </a:rPr>
              <a:t>ordini </a:t>
            </a:r>
            <a:r>
              <a:rPr sz="1200" spc="-5" dirty="0">
                <a:latin typeface="Times New Roman"/>
                <a:cs typeface="Times New Roman"/>
              </a:rPr>
              <a:t>d’esistenza </a:t>
            </a:r>
            <a:r>
              <a:rPr sz="1200" dirty="0">
                <a:latin typeface="Times New Roman"/>
                <a:cs typeface="Times New Roman"/>
              </a:rPr>
              <a:t>vicini, e  </a:t>
            </a:r>
            <a:r>
              <a:rPr sz="1200" spc="-5" dirty="0">
                <a:latin typeface="Times New Roman"/>
                <a:cs typeface="Times New Roman"/>
              </a:rPr>
              <a:t>presentare </a:t>
            </a:r>
            <a:r>
              <a:rPr sz="1200" dirty="0">
                <a:latin typeface="Times New Roman"/>
                <a:cs typeface="Times New Roman"/>
              </a:rPr>
              <a:t>la nostra conoscenza anche </a:t>
            </a:r>
            <a:r>
              <a:rPr sz="1200" spc="-5" dirty="0">
                <a:latin typeface="Times New Roman"/>
                <a:cs typeface="Times New Roman"/>
              </a:rPr>
              <a:t>parziale </a:t>
            </a:r>
            <a:r>
              <a:rPr sz="1200" dirty="0">
                <a:latin typeface="Times New Roman"/>
                <a:cs typeface="Times New Roman"/>
              </a:rPr>
              <a:t>di tali </a:t>
            </a:r>
            <a:r>
              <a:rPr sz="1200" spc="-5" dirty="0">
                <a:latin typeface="Times New Roman"/>
                <a:cs typeface="Times New Roman"/>
              </a:rPr>
              <a:t>fenomeni sarebbe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tradirne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fiducia.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25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256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37525" cy="371919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63500" marR="247015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(147.2) 13:1.21 </a:t>
            </a:r>
            <a:r>
              <a:rPr sz="1200" dirty="0">
                <a:latin typeface="Times New Roman"/>
                <a:cs typeface="Times New Roman"/>
              </a:rPr>
              <a:t>7. </a:t>
            </a:r>
            <a:r>
              <a:rPr sz="1200" spc="-5" dirty="0">
                <a:latin typeface="Times New Roman"/>
                <a:cs typeface="Times New Roman"/>
              </a:rPr>
              <a:t>ASCENDINGTON. Questo </a:t>
            </a:r>
            <a:r>
              <a:rPr sz="1200" dirty="0">
                <a:latin typeface="Times New Roman"/>
                <a:cs typeface="Times New Roman"/>
              </a:rPr>
              <a:t>mondo unico è il </a:t>
            </a:r>
            <a:r>
              <a:rPr sz="1200" spc="-5" dirty="0">
                <a:latin typeface="Times New Roman"/>
                <a:cs typeface="Times New Roman"/>
              </a:rPr>
              <a:t>“seno del </a:t>
            </a:r>
            <a:r>
              <a:rPr sz="1200" dirty="0">
                <a:latin typeface="Times New Roman"/>
                <a:cs typeface="Times New Roman"/>
              </a:rPr>
              <a:t>Padre, </a:t>
            </a:r>
            <a:r>
              <a:rPr sz="1200" spc="-5" dirty="0">
                <a:latin typeface="Times New Roman"/>
                <a:cs typeface="Times New Roman"/>
              </a:rPr>
              <a:t>del Figlio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dello Spirito”,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luogo d’incontro </a:t>
            </a:r>
            <a:r>
              <a:rPr sz="1200" dirty="0">
                <a:latin typeface="Times New Roman"/>
                <a:cs typeface="Times New Roman"/>
              </a:rPr>
              <a:t>delle  </a:t>
            </a:r>
            <a:r>
              <a:rPr sz="1200" spc="-5" dirty="0">
                <a:latin typeface="Times New Roman"/>
                <a:cs typeface="Times New Roman"/>
              </a:rPr>
              <a:t>creature ascendenti dello spazio,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sfera </a:t>
            </a:r>
            <a:r>
              <a:rPr sz="1200" dirty="0">
                <a:latin typeface="Times New Roman"/>
                <a:cs typeface="Times New Roman"/>
              </a:rPr>
              <a:t>d’accoglienza </a:t>
            </a:r>
            <a:r>
              <a:rPr sz="1200" spc="-5" dirty="0">
                <a:latin typeface="Times New Roman"/>
                <a:cs typeface="Times New Roman"/>
              </a:rPr>
              <a:t>dei pellegrini del </a:t>
            </a:r>
            <a:r>
              <a:rPr sz="1200" dirty="0">
                <a:latin typeface="Times New Roman"/>
                <a:cs typeface="Times New Roman"/>
              </a:rPr>
              <a:t>tempo che </a:t>
            </a:r>
            <a:r>
              <a:rPr sz="1200" spc="-5" dirty="0">
                <a:latin typeface="Times New Roman"/>
                <a:cs typeface="Times New Roman"/>
              </a:rPr>
              <a:t>passano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l’Universo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Havona </a:t>
            </a:r>
            <a:r>
              <a:rPr sz="1200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loro  cammino verso </a:t>
            </a:r>
            <a:r>
              <a:rPr sz="1200" dirty="0">
                <a:latin typeface="Times New Roman"/>
                <a:cs typeface="Times New Roman"/>
              </a:rPr>
              <a:t>il Paradiso. </a:t>
            </a:r>
            <a:r>
              <a:rPr sz="1200" spc="-5" dirty="0">
                <a:latin typeface="Times New Roman"/>
                <a:cs typeface="Times New Roman"/>
              </a:rPr>
              <a:t>Ascendington </a:t>
            </a:r>
            <a:r>
              <a:rPr sz="1200" dirty="0">
                <a:latin typeface="Times New Roman"/>
                <a:cs typeface="Times New Roman"/>
              </a:rPr>
              <a:t>è l’effettiva dimora </a:t>
            </a:r>
            <a:r>
              <a:rPr sz="1200" spc="-5" dirty="0">
                <a:latin typeface="Times New Roman"/>
                <a:cs typeface="Times New Roman"/>
              </a:rPr>
              <a:t>paradisiaca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anime ascendenti del </a:t>
            </a:r>
            <a:r>
              <a:rPr sz="1200" dirty="0">
                <a:latin typeface="Times New Roman"/>
                <a:cs typeface="Times New Roman"/>
              </a:rPr>
              <a:t>tempo e </a:t>
            </a:r>
            <a:r>
              <a:rPr sz="1200" spc="-5" dirty="0">
                <a:latin typeface="Times New Roman"/>
                <a:cs typeface="Times New Roman"/>
              </a:rPr>
              <a:t>dello spazio </a:t>
            </a:r>
            <a:r>
              <a:rPr sz="1200" dirty="0">
                <a:latin typeface="Times New Roman"/>
                <a:cs typeface="Times New Roman"/>
              </a:rPr>
              <a:t>fino a 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raggiungono </a:t>
            </a:r>
            <a:r>
              <a:rPr sz="1200" dirty="0">
                <a:latin typeface="Times New Roman"/>
                <a:cs typeface="Times New Roman"/>
              </a:rPr>
              <a:t>lo status </a:t>
            </a:r>
            <a:r>
              <a:rPr sz="1200" spc="-5" dirty="0">
                <a:latin typeface="Times New Roman"/>
                <a:cs typeface="Times New Roman"/>
              </a:rPr>
              <a:t>del Paradiso. Voi mortali passerete </a:t>
            </a:r>
            <a:r>
              <a:rPr sz="1200" dirty="0">
                <a:latin typeface="Times New Roman"/>
                <a:cs typeface="Times New Roman"/>
              </a:rPr>
              <a:t>la maggior </a:t>
            </a:r>
            <a:r>
              <a:rPr sz="1200" spc="-5" dirty="0">
                <a:latin typeface="Times New Roman"/>
                <a:cs typeface="Times New Roman"/>
              </a:rPr>
              <a:t>parte </a:t>
            </a:r>
            <a:r>
              <a:rPr sz="1200" dirty="0">
                <a:latin typeface="Times New Roman"/>
                <a:cs typeface="Times New Roman"/>
              </a:rPr>
              <a:t>delle vostre “vacanze” di </a:t>
            </a:r>
            <a:r>
              <a:rPr sz="1200" spc="-5" dirty="0">
                <a:latin typeface="Times New Roman"/>
                <a:cs typeface="Times New Roman"/>
              </a:rPr>
              <a:t>Havona su  Ascendington. </a:t>
            </a:r>
            <a:r>
              <a:rPr sz="1200" dirty="0">
                <a:latin typeface="Times New Roman"/>
                <a:cs typeface="Times New Roman"/>
              </a:rPr>
              <a:t>Durante la vostra vita in Havona, </a:t>
            </a:r>
            <a:r>
              <a:rPr sz="1200" spc="-5" dirty="0">
                <a:latin typeface="Times New Roman"/>
                <a:cs typeface="Times New Roman"/>
              </a:rPr>
              <a:t>Ascendington </a:t>
            </a:r>
            <a:r>
              <a:rPr sz="1200" dirty="0">
                <a:latin typeface="Times New Roman"/>
                <a:cs typeface="Times New Roman"/>
              </a:rPr>
              <a:t>sarà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voi quello che i </a:t>
            </a:r>
            <a:r>
              <a:rPr sz="1200" spc="-5" dirty="0">
                <a:latin typeface="Times New Roman"/>
                <a:cs typeface="Times New Roman"/>
              </a:rPr>
              <a:t>direttori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reversione furono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durante</a:t>
            </a:r>
            <a:endParaRPr sz="1200">
              <a:latin typeface="Times New Roman"/>
              <a:cs typeface="Times New Roman"/>
            </a:endParaRPr>
          </a:p>
          <a:p>
            <a:pPr marL="63500">
              <a:lnSpc>
                <a:spcPts val="1315"/>
              </a:lnSpc>
            </a:pPr>
            <a:r>
              <a:rPr sz="1200" spc="-5" dirty="0">
                <a:latin typeface="Times New Roman"/>
                <a:cs typeface="Times New Roman"/>
              </a:rPr>
              <a:t>l’ascensione </a:t>
            </a:r>
            <a:r>
              <a:rPr sz="1200" dirty="0">
                <a:latin typeface="Times New Roman"/>
                <a:cs typeface="Times New Roman"/>
              </a:rPr>
              <a:t>nell’Universo </a:t>
            </a:r>
            <a:r>
              <a:rPr sz="1200" spc="-5" dirty="0">
                <a:latin typeface="Times New Roman"/>
                <a:cs typeface="Times New Roman"/>
              </a:rPr>
              <a:t>locale </a:t>
            </a:r>
            <a:r>
              <a:rPr sz="1200" dirty="0">
                <a:latin typeface="Times New Roman"/>
                <a:cs typeface="Times New Roman"/>
              </a:rPr>
              <a:t>e nel </a:t>
            </a:r>
            <a:r>
              <a:rPr sz="1200" spc="-5" dirty="0">
                <a:latin typeface="Times New Roman"/>
                <a:cs typeface="Times New Roman"/>
              </a:rPr>
              <a:t>Superuniverso. Qui sarete </a:t>
            </a:r>
            <a:r>
              <a:rPr sz="1200" dirty="0">
                <a:latin typeface="Times New Roman"/>
                <a:cs typeface="Times New Roman"/>
              </a:rPr>
              <a:t>occupati in </a:t>
            </a:r>
            <a:r>
              <a:rPr sz="1200" spc="-5" dirty="0">
                <a:latin typeface="Times New Roman"/>
                <a:cs typeface="Times New Roman"/>
              </a:rPr>
              <a:t>migliaia </a:t>
            </a:r>
            <a:r>
              <a:rPr sz="1200" dirty="0">
                <a:latin typeface="Times New Roman"/>
                <a:cs typeface="Times New Roman"/>
              </a:rPr>
              <a:t>di attività </a:t>
            </a:r>
            <a:r>
              <a:rPr sz="1200" spc="-5" dirty="0">
                <a:latin typeface="Times New Roman"/>
                <a:cs typeface="Times New Roman"/>
              </a:rPr>
              <a:t>che oltrepassano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portata</a:t>
            </a:r>
            <a:endParaRPr sz="1200">
              <a:latin typeface="Times New Roman"/>
              <a:cs typeface="Times New Roman"/>
            </a:endParaRPr>
          </a:p>
          <a:p>
            <a:pPr marL="63500" marR="273685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dell’immaginazione </a:t>
            </a:r>
            <a:r>
              <a:rPr sz="1200" dirty="0">
                <a:latin typeface="Times New Roman"/>
                <a:cs typeface="Times New Roman"/>
              </a:rPr>
              <a:t>umana. E </a:t>
            </a:r>
            <a:r>
              <a:rPr sz="1200" spc="-5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ogni tappa precedente dell’ascensione verso Dio, </a:t>
            </a:r>
            <a:r>
              <a:rPr sz="1200" dirty="0">
                <a:latin typeface="Times New Roman"/>
                <a:cs typeface="Times New Roman"/>
              </a:rPr>
              <a:t>qui il vostro io </a:t>
            </a:r>
            <a:r>
              <a:rPr sz="1200" spc="-5" dirty="0">
                <a:latin typeface="Times New Roman"/>
                <a:cs typeface="Times New Roman"/>
              </a:rPr>
              <a:t>umano entrerà </a:t>
            </a:r>
            <a:r>
              <a:rPr sz="1200" dirty="0">
                <a:latin typeface="Times New Roman"/>
                <a:cs typeface="Times New Roman"/>
              </a:rPr>
              <a:t>in nuove  </a:t>
            </a:r>
            <a:r>
              <a:rPr sz="1200" spc="-5" dirty="0">
                <a:latin typeface="Times New Roman"/>
                <a:cs typeface="Times New Roman"/>
              </a:rPr>
              <a:t>relazioni con </a:t>
            </a:r>
            <a:r>
              <a:rPr sz="1200" dirty="0">
                <a:latin typeface="Times New Roman"/>
                <a:cs typeface="Times New Roman"/>
              </a:rPr>
              <a:t>il vostro io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divino.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6604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(147.3) 13:1.22 </a:t>
            </a:r>
            <a:r>
              <a:rPr sz="1200" i="1" dirty="0">
                <a:latin typeface="Times New Roman"/>
                <a:cs typeface="Times New Roman"/>
              </a:rPr>
              <a:t>I </a:t>
            </a:r>
            <a:r>
              <a:rPr sz="1200" i="1" spc="-5" dirty="0">
                <a:latin typeface="Times New Roman"/>
                <a:cs typeface="Times New Roman"/>
              </a:rPr>
              <a:t>segreti </a:t>
            </a:r>
            <a:r>
              <a:rPr sz="1200" i="1" dirty="0">
                <a:latin typeface="Times New Roman"/>
                <a:cs typeface="Times New Roman"/>
              </a:rPr>
              <a:t>di </a:t>
            </a:r>
            <a:r>
              <a:rPr sz="1200" i="1" spc="-5" dirty="0">
                <a:latin typeface="Times New Roman"/>
                <a:cs typeface="Times New Roman"/>
              </a:rPr>
              <a:t>Ascendington </a:t>
            </a:r>
            <a:r>
              <a:rPr sz="1200" dirty="0">
                <a:latin typeface="Times New Roman"/>
                <a:cs typeface="Times New Roman"/>
              </a:rPr>
              <a:t>includono il </a:t>
            </a:r>
            <a:r>
              <a:rPr sz="1200" spc="-5" dirty="0">
                <a:latin typeface="Times New Roman"/>
                <a:cs typeface="Times New Roman"/>
              </a:rPr>
              <a:t>mistero della </a:t>
            </a:r>
            <a:r>
              <a:rPr sz="1200" dirty="0">
                <a:latin typeface="Times New Roman"/>
                <a:cs typeface="Times New Roman"/>
              </a:rPr>
              <a:t>costruzione </a:t>
            </a:r>
            <a:r>
              <a:rPr sz="1200" spc="-5" dirty="0">
                <a:latin typeface="Times New Roman"/>
                <a:cs typeface="Times New Roman"/>
              </a:rPr>
              <a:t>graduale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certa, nella </a:t>
            </a:r>
            <a:r>
              <a:rPr sz="1200" dirty="0">
                <a:latin typeface="Times New Roman"/>
                <a:cs typeface="Times New Roman"/>
              </a:rPr>
              <a:t>mente </a:t>
            </a:r>
            <a:r>
              <a:rPr sz="1200" spc="-5" dirty="0">
                <a:latin typeface="Times New Roman"/>
                <a:cs typeface="Times New Roman"/>
              </a:rPr>
              <a:t>materiale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mortale, </a:t>
            </a:r>
            <a:r>
              <a:rPr sz="1200" dirty="0">
                <a:latin typeface="Times New Roman"/>
                <a:cs typeface="Times New Roman"/>
              </a:rPr>
              <a:t>di una  </a:t>
            </a:r>
            <a:r>
              <a:rPr sz="1200" spc="-5" dirty="0">
                <a:latin typeface="Times New Roman"/>
                <a:cs typeface="Times New Roman"/>
              </a:rPr>
              <a:t>contropartita spirituale </a:t>
            </a:r>
            <a:r>
              <a:rPr sz="1200" dirty="0">
                <a:latin typeface="Times New Roman"/>
                <a:cs typeface="Times New Roman"/>
              </a:rPr>
              <a:t>e potenzialmente </a:t>
            </a:r>
            <a:r>
              <a:rPr sz="1200" spc="-5" dirty="0">
                <a:latin typeface="Times New Roman"/>
                <a:cs typeface="Times New Roman"/>
              </a:rPr>
              <a:t>immortale del carattere </a:t>
            </a:r>
            <a:r>
              <a:rPr sz="1200" dirty="0">
                <a:latin typeface="Times New Roman"/>
                <a:cs typeface="Times New Roman"/>
              </a:rPr>
              <a:t>e dell’identità. </a:t>
            </a:r>
            <a:r>
              <a:rPr sz="1200" spc="-5" dirty="0">
                <a:latin typeface="Times New Roman"/>
                <a:cs typeface="Times New Roman"/>
              </a:rPr>
              <a:t>Questo fenomeno costituisce </a:t>
            </a:r>
            <a:r>
              <a:rPr sz="1200" dirty="0">
                <a:latin typeface="Times New Roman"/>
                <a:cs typeface="Times New Roman"/>
              </a:rPr>
              <a:t>uno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misteri più  </a:t>
            </a:r>
            <a:r>
              <a:rPr sz="1200" spc="-5" dirty="0">
                <a:latin typeface="Times New Roman"/>
                <a:cs typeface="Times New Roman"/>
              </a:rPr>
              <a:t>intriganti degli Universi — l’evoluzione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un’anima immortale nella </a:t>
            </a:r>
            <a:r>
              <a:rPr sz="1200" dirty="0">
                <a:latin typeface="Times New Roman"/>
                <a:cs typeface="Times New Roman"/>
              </a:rPr>
              <a:t>mente di una </a:t>
            </a:r>
            <a:r>
              <a:rPr sz="1200" spc="-5" dirty="0">
                <a:latin typeface="Times New Roman"/>
                <a:cs typeface="Times New Roman"/>
              </a:rPr>
              <a:t>creatura </a:t>
            </a:r>
            <a:r>
              <a:rPr sz="1200" dirty="0">
                <a:latin typeface="Times New Roman"/>
                <a:cs typeface="Times New Roman"/>
              </a:rPr>
              <a:t>mortale e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materiale.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4699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(147.4) 13:1.23 </a:t>
            </a:r>
            <a:r>
              <a:rPr sz="1200" spc="-5" dirty="0">
                <a:latin typeface="Times New Roman"/>
                <a:cs typeface="Times New Roman"/>
              </a:rPr>
              <a:t>Voi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comprenderete mai pienamente questa misteriosa </a:t>
            </a:r>
            <a:r>
              <a:rPr sz="1200" dirty="0">
                <a:latin typeface="Times New Roman"/>
                <a:cs typeface="Times New Roman"/>
              </a:rPr>
              <a:t>operazione </a:t>
            </a:r>
            <a:r>
              <a:rPr sz="1200" spc="-5" dirty="0">
                <a:latin typeface="Times New Roman"/>
                <a:cs typeface="Times New Roman"/>
              </a:rPr>
              <a:t>fino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avrete raggiunto Ascendington.  Questo </a:t>
            </a:r>
            <a:r>
              <a:rPr sz="1200" dirty="0">
                <a:latin typeface="Times New Roman"/>
                <a:cs typeface="Times New Roman"/>
              </a:rPr>
              <a:t>è il motivo per cui tutto </a:t>
            </a:r>
            <a:r>
              <a:rPr sz="1200" spc="-5" dirty="0">
                <a:latin typeface="Times New Roman"/>
                <a:cs typeface="Times New Roman"/>
              </a:rPr>
              <a:t>Ascendington </a:t>
            </a:r>
            <a:r>
              <a:rPr sz="1200" dirty="0">
                <a:latin typeface="Times New Roman"/>
                <a:cs typeface="Times New Roman"/>
              </a:rPr>
              <a:t>sarà aperto </a:t>
            </a:r>
            <a:r>
              <a:rPr sz="1200" spc="-5" dirty="0">
                <a:latin typeface="Times New Roman"/>
                <a:cs typeface="Times New Roman"/>
              </a:rPr>
              <a:t>ai </a:t>
            </a:r>
            <a:r>
              <a:rPr sz="1200" dirty="0">
                <a:latin typeface="Times New Roman"/>
                <a:cs typeface="Times New Roman"/>
              </a:rPr>
              <a:t>vostri </a:t>
            </a:r>
            <a:r>
              <a:rPr sz="1200" spc="-5" dirty="0">
                <a:latin typeface="Times New Roman"/>
                <a:cs typeface="Times New Roman"/>
              </a:rPr>
              <a:t>sguardi meravigliati. Un settimo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Ascendington </a:t>
            </a:r>
            <a:r>
              <a:rPr sz="1200" dirty="0">
                <a:latin typeface="Times New Roman"/>
                <a:cs typeface="Times New Roman"/>
              </a:rPr>
              <a:t>mi è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interdetto</a:t>
            </a:r>
            <a:endParaRPr sz="1200">
              <a:latin typeface="Times New Roman"/>
              <a:cs typeface="Times New Roman"/>
            </a:endParaRPr>
          </a:p>
          <a:p>
            <a:pPr marL="63500" marR="43180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— è il settore </a:t>
            </a:r>
            <a:r>
              <a:rPr sz="1200" spc="-5" dirty="0">
                <a:latin typeface="Times New Roman"/>
                <a:cs typeface="Times New Roman"/>
              </a:rPr>
              <a:t>concernente questo stesso segreto </a:t>
            </a:r>
            <a:r>
              <a:rPr sz="1200" dirty="0">
                <a:latin typeface="Times New Roman"/>
                <a:cs typeface="Times New Roman"/>
              </a:rPr>
              <a:t>che è </a:t>
            </a:r>
            <a:r>
              <a:rPr sz="1200" spc="-5" dirty="0">
                <a:latin typeface="Times New Roman"/>
                <a:cs typeface="Times New Roman"/>
              </a:rPr>
              <a:t>(o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sarà) esperienza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possesso esclusivi </a:t>
            </a:r>
            <a:r>
              <a:rPr sz="1200" dirty="0">
                <a:latin typeface="Times New Roman"/>
                <a:cs typeface="Times New Roman"/>
              </a:rPr>
              <a:t>del vostro tipo di </a:t>
            </a:r>
            <a:r>
              <a:rPr sz="1200" spc="-5" dirty="0">
                <a:latin typeface="Times New Roman"/>
                <a:cs typeface="Times New Roman"/>
              </a:rPr>
              <a:t>essere. Questa  esperienza </a:t>
            </a:r>
            <a:r>
              <a:rPr sz="1200" dirty="0">
                <a:latin typeface="Times New Roman"/>
                <a:cs typeface="Times New Roman"/>
              </a:rPr>
              <a:t>appartiene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vostro </a:t>
            </a:r>
            <a:r>
              <a:rPr sz="1200" spc="-5" dirty="0">
                <a:latin typeface="Times New Roman"/>
                <a:cs typeface="Times New Roman"/>
              </a:rPr>
              <a:t>ordine </a:t>
            </a:r>
            <a:r>
              <a:rPr sz="1200" dirty="0">
                <a:latin typeface="Times New Roman"/>
                <a:cs typeface="Times New Roman"/>
              </a:rPr>
              <a:t>umano d’esistenza; il mio ordine </a:t>
            </a:r>
            <a:r>
              <a:rPr sz="1200" spc="-5" dirty="0">
                <a:latin typeface="Times New Roman"/>
                <a:cs typeface="Times New Roman"/>
              </a:rPr>
              <a:t>di personalità </a:t>
            </a:r>
            <a:r>
              <a:rPr sz="1200" dirty="0">
                <a:latin typeface="Times New Roman"/>
                <a:cs typeface="Times New Roman"/>
              </a:rPr>
              <a:t>non è direttamente </a:t>
            </a:r>
            <a:r>
              <a:rPr sz="1200" spc="-5" dirty="0">
                <a:latin typeface="Times New Roman"/>
                <a:cs typeface="Times New Roman"/>
              </a:rPr>
              <a:t>interessato </a:t>
            </a:r>
            <a:r>
              <a:rPr sz="1200" dirty="0">
                <a:latin typeface="Times New Roman"/>
                <a:cs typeface="Times New Roman"/>
              </a:rPr>
              <a:t>a queste  </a:t>
            </a:r>
            <a:r>
              <a:rPr sz="1200" spc="-5" dirty="0">
                <a:latin typeface="Times New Roman"/>
                <a:cs typeface="Times New Roman"/>
              </a:rPr>
              <a:t>operazioni. Perciò essa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proibita </a:t>
            </a:r>
            <a:r>
              <a:rPr sz="1200" dirty="0">
                <a:latin typeface="Times New Roman"/>
                <a:cs typeface="Times New Roman"/>
              </a:rPr>
              <a:t>a me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infine </a:t>
            </a:r>
            <a:r>
              <a:rPr sz="1200" spc="-5" dirty="0">
                <a:latin typeface="Times New Roman"/>
                <a:cs typeface="Times New Roman"/>
              </a:rPr>
              <a:t>rivelata </a:t>
            </a:r>
            <a:r>
              <a:rPr sz="1200" dirty="0">
                <a:latin typeface="Times New Roman"/>
                <a:cs typeface="Times New Roman"/>
              </a:rPr>
              <a:t>a voi. </a:t>
            </a:r>
            <a:r>
              <a:rPr sz="1200" spc="-5" dirty="0">
                <a:latin typeface="Times New Roman"/>
                <a:cs typeface="Times New Roman"/>
              </a:rPr>
              <a:t>Ma anche </a:t>
            </a:r>
            <a:r>
              <a:rPr sz="1200" dirty="0">
                <a:latin typeface="Times New Roman"/>
                <a:cs typeface="Times New Roman"/>
              </a:rPr>
              <a:t>dopo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vi sarà </a:t>
            </a:r>
            <a:r>
              <a:rPr sz="1200" spc="-5" dirty="0">
                <a:latin typeface="Times New Roman"/>
                <a:cs typeface="Times New Roman"/>
              </a:rPr>
              <a:t>rivelata, per qualche ragione </a:t>
            </a:r>
            <a:r>
              <a:rPr sz="1200" spc="5" dirty="0">
                <a:latin typeface="Times New Roman"/>
                <a:cs typeface="Times New Roman"/>
              </a:rPr>
              <a:t>essa </a:t>
            </a:r>
            <a:r>
              <a:rPr sz="1200" spc="-5" dirty="0">
                <a:latin typeface="Times New Roman"/>
                <a:cs typeface="Times New Roman"/>
              </a:rPr>
              <a:t>rimarrà  per sempre </a:t>
            </a:r>
            <a:r>
              <a:rPr sz="1200" dirty="0">
                <a:latin typeface="Times New Roman"/>
                <a:cs typeface="Times New Roman"/>
              </a:rPr>
              <a:t>un vostro </a:t>
            </a:r>
            <a:r>
              <a:rPr sz="1200" spc="-5" dirty="0">
                <a:latin typeface="Times New Roman"/>
                <a:cs typeface="Times New Roman"/>
              </a:rPr>
              <a:t>segreto. </a:t>
            </a:r>
            <a:r>
              <a:rPr sz="1200" dirty="0">
                <a:latin typeface="Times New Roman"/>
                <a:cs typeface="Times New Roman"/>
              </a:rPr>
              <a:t>Non la </a:t>
            </a:r>
            <a:r>
              <a:rPr sz="1200" spc="-5" dirty="0">
                <a:latin typeface="Times New Roman"/>
                <a:cs typeface="Times New Roman"/>
              </a:rPr>
              <a:t>rivelerete </a:t>
            </a:r>
            <a:r>
              <a:rPr sz="1200" dirty="0">
                <a:latin typeface="Times New Roman"/>
                <a:cs typeface="Times New Roman"/>
              </a:rPr>
              <a:t>né a noi né </a:t>
            </a:r>
            <a:r>
              <a:rPr sz="1200" spc="-5" dirty="0">
                <a:latin typeface="Times New Roman"/>
                <a:cs typeface="Times New Roman"/>
              </a:rPr>
              <a:t>ad </a:t>
            </a:r>
            <a:r>
              <a:rPr sz="1200" dirty="0">
                <a:latin typeface="Times New Roman"/>
                <a:cs typeface="Times New Roman"/>
              </a:rPr>
              <a:t>alcun </a:t>
            </a:r>
            <a:r>
              <a:rPr sz="1200" spc="-5" dirty="0">
                <a:latin typeface="Times New Roman"/>
                <a:cs typeface="Times New Roman"/>
              </a:rPr>
              <a:t>altro </a:t>
            </a:r>
            <a:r>
              <a:rPr sz="1200" dirty="0">
                <a:latin typeface="Times New Roman"/>
                <a:cs typeface="Times New Roman"/>
              </a:rPr>
              <a:t>ordine di </a:t>
            </a:r>
            <a:r>
              <a:rPr sz="1200" spc="-5" dirty="0">
                <a:latin typeface="Times New Roman"/>
                <a:cs typeface="Times New Roman"/>
              </a:rPr>
              <a:t>esseri. Noi </a:t>
            </a:r>
            <a:r>
              <a:rPr sz="1200" dirty="0">
                <a:latin typeface="Times New Roman"/>
                <a:cs typeface="Times New Roman"/>
              </a:rPr>
              <a:t>siamo </a:t>
            </a:r>
            <a:r>
              <a:rPr sz="1200" spc="-5" dirty="0">
                <a:latin typeface="Times New Roman"/>
                <a:cs typeface="Times New Roman"/>
              </a:rPr>
              <a:t>al corrente della </a:t>
            </a:r>
            <a:r>
              <a:rPr sz="1200" dirty="0">
                <a:latin typeface="Times New Roman"/>
                <a:cs typeface="Times New Roman"/>
              </a:rPr>
              <a:t>fusione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eterna</a:t>
            </a:r>
            <a:endParaRPr sz="1200">
              <a:latin typeface="Times New Roman"/>
              <a:cs typeface="Times New Roman"/>
            </a:endParaRPr>
          </a:p>
          <a:p>
            <a:pPr marL="63500" marR="144780">
              <a:lnSpc>
                <a:spcPts val="1380"/>
              </a:lnSpc>
              <a:spcBef>
                <a:spcPts val="5"/>
              </a:spcBef>
            </a:pP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Aggiustatore </a:t>
            </a:r>
            <a:r>
              <a:rPr sz="1200" dirty="0">
                <a:latin typeface="Times New Roman"/>
                <a:cs typeface="Times New Roman"/>
              </a:rPr>
              <a:t>divino </a:t>
            </a:r>
            <a:r>
              <a:rPr sz="1200" spc="-5" dirty="0">
                <a:latin typeface="Times New Roman"/>
                <a:cs typeface="Times New Roman"/>
              </a:rPr>
              <a:t>con un’anima </a:t>
            </a:r>
            <a:r>
              <a:rPr sz="1200" dirty="0">
                <a:latin typeface="Times New Roman"/>
                <a:cs typeface="Times New Roman"/>
              </a:rPr>
              <a:t>immortale </a:t>
            </a:r>
            <a:r>
              <a:rPr sz="1200" spc="-5" dirty="0">
                <a:latin typeface="Times New Roman"/>
                <a:cs typeface="Times New Roman"/>
              </a:rPr>
              <a:t>d’origine </a:t>
            </a:r>
            <a:r>
              <a:rPr sz="1200" dirty="0">
                <a:latin typeface="Times New Roman"/>
                <a:cs typeface="Times New Roman"/>
              </a:rPr>
              <a:t>umana, ma i finalitari </a:t>
            </a:r>
            <a:r>
              <a:rPr sz="1200" spc="-5" dirty="0">
                <a:latin typeface="Times New Roman"/>
                <a:cs typeface="Times New Roman"/>
              </a:rPr>
              <a:t>ascendenti </a:t>
            </a:r>
            <a:r>
              <a:rPr sz="1200" dirty="0">
                <a:latin typeface="Times New Roman"/>
                <a:cs typeface="Times New Roman"/>
              </a:rPr>
              <a:t>conoscono </a:t>
            </a:r>
            <a:r>
              <a:rPr sz="1200" spc="-5" dirty="0">
                <a:latin typeface="Times New Roman"/>
                <a:cs typeface="Times New Roman"/>
              </a:rPr>
              <a:t>questa stessa </a:t>
            </a:r>
            <a:r>
              <a:rPr sz="1200" dirty="0">
                <a:latin typeface="Times New Roman"/>
                <a:cs typeface="Times New Roman"/>
              </a:rPr>
              <a:t>esperienza  </a:t>
            </a:r>
            <a:r>
              <a:rPr sz="1200" spc="-5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realtà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assoluta.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25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257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4858"/>
            <a:ext cx="8138159" cy="3780154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76200">
              <a:lnSpc>
                <a:spcPct val="100000"/>
              </a:lnSpc>
              <a:spcBef>
                <a:spcPts val="95"/>
              </a:spcBef>
            </a:pP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2.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Relazioni con i mondi del</a:t>
            </a:r>
            <a:r>
              <a:rPr sz="1600" b="1" spc="20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Padre</a:t>
            </a:r>
            <a:endParaRPr sz="1600">
              <a:latin typeface="Times New Roman"/>
              <a:cs typeface="Times New Roman"/>
            </a:endParaRPr>
          </a:p>
          <a:p>
            <a:pPr marL="76200" marR="68580">
              <a:lnSpc>
                <a:spcPct val="95900"/>
              </a:lnSpc>
              <a:spcBef>
                <a:spcPts val="137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(147.5) 13:2.1 </a:t>
            </a:r>
            <a:r>
              <a:rPr sz="1200" spc="-5" dirty="0">
                <a:latin typeface="Times New Roman"/>
                <a:cs typeface="Times New Roman"/>
              </a:rPr>
              <a:t>Questi </a:t>
            </a:r>
            <a:r>
              <a:rPr sz="1200" dirty="0">
                <a:latin typeface="Times New Roman"/>
                <a:cs typeface="Times New Roman"/>
              </a:rPr>
              <a:t>mondi </a:t>
            </a:r>
            <a:r>
              <a:rPr sz="1200" spc="-5" dirty="0">
                <a:latin typeface="Times New Roman"/>
                <a:cs typeface="Times New Roman"/>
              </a:rPr>
              <a:t>dimora dei diversi ordini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esseri spirituali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sfere </a:t>
            </a:r>
            <a:r>
              <a:rPr sz="1200" dirty="0">
                <a:latin typeface="Times New Roman"/>
                <a:cs typeface="Times New Roman"/>
              </a:rPr>
              <a:t>enormi e stupende che </a:t>
            </a:r>
            <a:r>
              <a:rPr sz="1200" spc="-5" dirty="0">
                <a:latin typeface="Times New Roman"/>
                <a:cs typeface="Times New Roman"/>
              </a:rPr>
              <a:t>eguagliano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Paradiso nella 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incomparabile </a:t>
            </a:r>
            <a:r>
              <a:rPr sz="1200" dirty="0">
                <a:latin typeface="Times New Roman"/>
                <a:cs typeface="Times New Roman"/>
              </a:rPr>
              <a:t>bellezza e </a:t>
            </a:r>
            <a:r>
              <a:rPr sz="1200" spc="-5" dirty="0">
                <a:latin typeface="Times New Roman"/>
                <a:cs typeface="Times New Roman"/>
              </a:rPr>
              <a:t>splendida gloria.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mondi </a:t>
            </a:r>
            <a:r>
              <a:rPr sz="1200" spc="-5" dirty="0">
                <a:latin typeface="Times New Roman"/>
                <a:cs typeface="Times New Roman"/>
              </a:rPr>
              <a:t>d’incontro, delle sfere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riunione,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servono </a:t>
            </a:r>
            <a:r>
              <a:rPr sz="1200" dirty="0">
                <a:latin typeface="Times New Roman"/>
                <a:cs typeface="Times New Roman"/>
              </a:rPr>
              <a:t>da indirizzi </a:t>
            </a:r>
            <a:r>
              <a:rPr sz="1200" spc="-5" dirty="0">
                <a:latin typeface="Times New Roman"/>
                <a:cs typeface="Times New Roman"/>
              </a:rPr>
              <a:t>cosmici  permanenti.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quanto </a:t>
            </a:r>
            <a:r>
              <a:rPr sz="1200" spc="-5" dirty="0">
                <a:latin typeface="Times New Roman"/>
                <a:cs typeface="Times New Roman"/>
              </a:rPr>
              <a:t>finalitari </a:t>
            </a:r>
            <a:r>
              <a:rPr sz="1200" dirty="0">
                <a:latin typeface="Times New Roman"/>
                <a:cs typeface="Times New Roman"/>
              </a:rPr>
              <a:t>voi </a:t>
            </a:r>
            <a:r>
              <a:rPr sz="1200" spc="-5" dirty="0">
                <a:latin typeface="Times New Roman"/>
                <a:cs typeface="Times New Roman"/>
              </a:rPr>
              <a:t>sarete </a:t>
            </a:r>
            <a:r>
              <a:rPr sz="1200" dirty="0">
                <a:latin typeface="Times New Roman"/>
                <a:cs typeface="Times New Roman"/>
              </a:rPr>
              <a:t>domiciliati in </a:t>
            </a:r>
            <a:r>
              <a:rPr sz="1200" spc="-5" dirty="0">
                <a:latin typeface="Times New Roman"/>
                <a:cs typeface="Times New Roman"/>
              </a:rPr>
              <a:t>Paradiso,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Ascendington sarà per </a:t>
            </a:r>
            <a:r>
              <a:rPr sz="1200" dirty="0">
                <a:latin typeface="Times New Roman"/>
                <a:cs typeface="Times New Roman"/>
              </a:rPr>
              <a:t>tutti i </a:t>
            </a:r>
            <a:r>
              <a:rPr sz="1200" spc="-5" dirty="0">
                <a:latin typeface="Times New Roman"/>
                <a:cs typeface="Times New Roman"/>
              </a:rPr>
              <a:t>tempi l’indirizzo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5" dirty="0">
                <a:latin typeface="Times New Roman"/>
                <a:cs typeface="Times New Roman"/>
              </a:rPr>
              <a:t>casa </a:t>
            </a:r>
            <a:r>
              <a:rPr sz="1200" spc="-5" dirty="0">
                <a:latin typeface="Times New Roman"/>
                <a:cs typeface="Times New Roman"/>
              </a:rPr>
              <a:t>vostra,  anche </a:t>
            </a:r>
            <a:r>
              <a:rPr sz="1200" dirty="0">
                <a:latin typeface="Times New Roman"/>
                <a:cs typeface="Times New Roman"/>
              </a:rPr>
              <a:t>quando </a:t>
            </a:r>
            <a:r>
              <a:rPr sz="1200" spc="-5" dirty="0">
                <a:latin typeface="Times New Roman"/>
                <a:cs typeface="Times New Roman"/>
              </a:rPr>
              <a:t>servirete </a:t>
            </a:r>
            <a:r>
              <a:rPr sz="1200" dirty="0">
                <a:latin typeface="Times New Roman"/>
                <a:cs typeface="Times New Roman"/>
              </a:rPr>
              <a:t>nello </a:t>
            </a:r>
            <a:r>
              <a:rPr sz="1200" spc="-5" dirty="0">
                <a:latin typeface="Times New Roman"/>
                <a:cs typeface="Times New Roman"/>
              </a:rPr>
              <a:t>spazio esterno. Per </a:t>
            </a:r>
            <a:r>
              <a:rPr sz="1200" dirty="0">
                <a:latin typeface="Times New Roman"/>
                <a:cs typeface="Times New Roman"/>
              </a:rPr>
              <a:t>tutta </a:t>
            </a:r>
            <a:r>
              <a:rPr sz="1200" spc="-5" dirty="0">
                <a:latin typeface="Times New Roman"/>
                <a:cs typeface="Times New Roman"/>
              </a:rPr>
              <a:t>l’eternità </a:t>
            </a:r>
            <a:r>
              <a:rPr sz="1200" dirty="0">
                <a:latin typeface="Times New Roman"/>
                <a:cs typeface="Times New Roman"/>
              </a:rPr>
              <a:t>voi considererete </a:t>
            </a:r>
            <a:r>
              <a:rPr sz="1200" spc="-5" dirty="0">
                <a:latin typeface="Times New Roman"/>
                <a:cs typeface="Times New Roman"/>
              </a:rPr>
              <a:t>Ascendington </a:t>
            </a:r>
            <a:r>
              <a:rPr sz="1200" dirty="0">
                <a:latin typeface="Times New Roman"/>
                <a:cs typeface="Times New Roman"/>
              </a:rPr>
              <a:t>come la dimora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vostri </a:t>
            </a:r>
            <a:r>
              <a:rPr sz="1200" spc="-5" dirty="0">
                <a:latin typeface="Times New Roman"/>
                <a:cs typeface="Times New Roman"/>
              </a:rPr>
              <a:t>ricordi  affettivi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vostre </a:t>
            </a:r>
            <a:r>
              <a:rPr sz="1200" spc="-5" dirty="0">
                <a:latin typeface="Times New Roman"/>
                <a:cs typeface="Times New Roman"/>
              </a:rPr>
              <a:t>reminiscenze. Quando diverrete esseri </a:t>
            </a:r>
            <a:r>
              <a:rPr sz="1200" dirty="0">
                <a:latin typeface="Times New Roman"/>
                <a:cs typeface="Times New Roman"/>
              </a:rPr>
              <a:t>spirituali del </a:t>
            </a:r>
            <a:r>
              <a:rPr sz="1200" spc="-5" dirty="0">
                <a:latin typeface="Times New Roman"/>
                <a:cs typeface="Times New Roman"/>
              </a:rPr>
              <a:t>settimo stadio </a:t>
            </a:r>
            <a:r>
              <a:rPr sz="1200" dirty="0">
                <a:latin typeface="Times New Roman"/>
                <a:cs typeface="Times New Roman"/>
              </a:rPr>
              <a:t>è possibile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rinunciate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spc="5" dirty="0">
                <a:latin typeface="Times New Roman"/>
                <a:cs typeface="Times New Roman"/>
              </a:rPr>
              <a:t>vostro </a:t>
            </a:r>
            <a:r>
              <a:rPr sz="1200" spc="-5" dirty="0">
                <a:latin typeface="Times New Roman"/>
                <a:cs typeface="Times New Roman"/>
              </a:rPr>
              <a:t>status 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residenti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Paradiso.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247650" algn="just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(148.1) 13:2.2 </a:t>
            </a:r>
            <a:r>
              <a:rPr sz="1200" spc="-5" dirty="0">
                <a:latin typeface="Times New Roman"/>
                <a:cs typeface="Times New Roman"/>
              </a:rPr>
              <a:t>Se degli Universi esterni sono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corso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formazione, se </a:t>
            </a:r>
            <a:r>
              <a:rPr sz="1200" dirty="0">
                <a:latin typeface="Times New Roman"/>
                <a:cs typeface="Times New Roman"/>
              </a:rPr>
              <a:t>dovranno </a:t>
            </a:r>
            <a:r>
              <a:rPr sz="1200" spc="-5" dirty="0">
                <a:latin typeface="Times New Roman"/>
                <a:cs typeface="Times New Roman"/>
              </a:rPr>
              <a:t>essere abitati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creature del tempo </a:t>
            </a:r>
            <a:r>
              <a:rPr sz="1200" dirty="0">
                <a:latin typeface="Times New Roman"/>
                <a:cs typeface="Times New Roman"/>
              </a:rPr>
              <a:t>con potenziale  </a:t>
            </a:r>
            <a:r>
              <a:rPr sz="1200" spc="-5" dirty="0">
                <a:latin typeface="Times New Roman"/>
                <a:cs typeface="Times New Roman"/>
              </a:rPr>
              <a:t>d’ascensione, allora </a:t>
            </a:r>
            <a:r>
              <a:rPr sz="1200" dirty="0">
                <a:latin typeface="Times New Roman"/>
                <a:cs typeface="Times New Roman"/>
              </a:rPr>
              <a:t>noi </a:t>
            </a:r>
            <a:r>
              <a:rPr sz="1200" spc="5" dirty="0">
                <a:latin typeface="Times New Roman"/>
                <a:cs typeface="Times New Roman"/>
              </a:rPr>
              <a:t>ne </a:t>
            </a:r>
            <a:r>
              <a:rPr sz="1200" spc="-5" dirty="0">
                <a:latin typeface="Times New Roman"/>
                <a:cs typeface="Times New Roman"/>
              </a:rPr>
              <a:t>deduciamo che questi figli del </a:t>
            </a:r>
            <a:r>
              <a:rPr sz="1200" dirty="0">
                <a:latin typeface="Times New Roman"/>
                <a:cs typeface="Times New Roman"/>
              </a:rPr>
              <a:t>futuro </a:t>
            </a:r>
            <a:r>
              <a:rPr sz="1200" spc="-5" dirty="0">
                <a:latin typeface="Times New Roman"/>
                <a:cs typeface="Times New Roman"/>
              </a:rPr>
              <a:t>saranno anch’essi destinati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considerare Ascendington </a:t>
            </a:r>
            <a:r>
              <a:rPr sz="1200" dirty="0">
                <a:latin typeface="Times New Roman"/>
                <a:cs typeface="Times New Roman"/>
              </a:rPr>
              <a:t>come il  loro mondo di </a:t>
            </a:r>
            <a:r>
              <a:rPr sz="1200" spc="-5" dirty="0">
                <a:latin typeface="Times New Roman"/>
                <a:cs typeface="Times New Roman"/>
              </a:rPr>
              <a:t>residenza </a:t>
            </a:r>
            <a:r>
              <a:rPr sz="1200" dirty="0">
                <a:latin typeface="Times New Roman"/>
                <a:cs typeface="Times New Roman"/>
              </a:rPr>
              <a:t>in</a:t>
            </a:r>
            <a:r>
              <a:rPr sz="1200" spc="-5" dirty="0">
                <a:latin typeface="Times New Roman"/>
                <a:cs typeface="Times New Roman"/>
              </a:rPr>
              <a:t> Paradiso.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236854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(148.2) 13:2.3 </a:t>
            </a:r>
            <a:r>
              <a:rPr sz="1200" spc="-5" dirty="0">
                <a:latin typeface="Times New Roman"/>
                <a:cs typeface="Times New Roman"/>
              </a:rPr>
              <a:t>Ascendington </a:t>
            </a:r>
            <a:r>
              <a:rPr sz="1200" dirty="0">
                <a:latin typeface="Times New Roman"/>
                <a:cs typeface="Times New Roman"/>
              </a:rPr>
              <a:t>è la sola sfera sacra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sarà aperta senza riserve alla vostra ispezione </a:t>
            </a:r>
            <a:r>
              <a:rPr sz="1200" spc="-5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nuovi </a:t>
            </a:r>
            <a:r>
              <a:rPr sz="1200" spc="-5" dirty="0">
                <a:latin typeface="Times New Roman"/>
                <a:cs typeface="Times New Roman"/>
              </a:rPr>
              <a:t>arrivati </a:t>
            </a:r>
            <a:r>
              <a:rPr sz="1200" dirty="0">
                <a:latin typeface="Times New Roman"/>
                <a:cs typeface="Times New Roman"/>
              </a:rPr>
              <a:t>in Paradiso.  </a:t>
            </a:r>
            <a:r>
              <a:rPr sz="1200" spc="-5" dirty="0">
                <a:latin typeface="Times New Roman"/>
                <a:cs typeface="Times New Roman"/>
              </a:rPr>
              <a:t>Vicegerington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sola sfera sacra </a:t>
            </a:r>
            <a:r>
              <a:rPr sz="1200" spc="-5" dirty="0">
                <a:latin typeface="Times New Roman"/>
                <a:cs typeface="Times New Roman"/>
              </a:rPr>
              <a:t>ad essere </a:t>
            </a:r>
            <a:r>
              <a:rPr sz="1200" dirty="0">
                <a:latin typeface="Times New Roman"/>
                <a:cs typeface="Times New Roman"/>
              </a:rPr>
              <a:t>totalmente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incondizionatamente </a:t>
            </a:r>
            <a:r>
              <a:rPr sz="1200" spc="-5" dirty="0">
                <a:latin typeface="Times New Roman"/>
                <a:cs typeface="Times New Roman"/>
              </a:rPr>
              <a:t>aperta al </a:t>
            </a:r>
            <a:r>
              <a:rPr sz="1200" dirty="0">
                <a:latin typeface="Times New Roman"/>
                <a:cs typeface="Times New Roman"/>
              </a:rPr>
              <a:t>mio </a:t>
            </a:r>
            <a:r>
              <a:rPr sz="1200" spc="-5" dirty="0">
                <a:latin typeface="Times New Roman"/>
                <a:cs typeface="Times New Roman"/>
              </a:rPr>
              <a:t>esame. Benché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5" dirty="0">
                <a:latin typeface="Times New Roman"/>
                <a:cs typeface="Times New Roman"/>
              </a:rPr>
              <a:t>suoi </a:t>
            </a:r>
            <a:r>
              <a:rPr sz="1200" spc="-5" dirty="0">
                <a:latin typeface="Times New Roman"/>
                <a:cs typeface="Times New Roman"/>
              </a:rPr>
              <a:t>segreti  riguardino </a:t>
            </a:r>
            <a:r>
              <a:rPr sz="1200" dirty="0">
                <a:latin typeface="Times New Roman"/>
                <a:cs typeface="Times New Roman"/>
              </a:rPr>
              <a:t>la mia </a:t>
            </a:r>
            <a:r>
              <a:rPr sz="1200" spc="-5" dirty="0">
                <a:latin typeface="Times New Roman"/>
                <a:cs typeface="Times New Roman"/>
              </a:rPr>
              <a:t>origine, nella presente </a:t>
            </a:r>
            <a:r>
              <a:rPr sz="1200" dirty="0">
                <a:latin typeface="Times New Roman"/>
                <a:cs typeface="Times New Roman"/>
              </a:rPr>
              <a:t>era dell’Universo io non </a:t>
            </a:r>
            <a:r>
              <a:rPr sz="1200" spc="-5" dirty="0">
                <a:latin typeface="Times New Roman"/>
                <a:cs typeface="Times New Roman"/>
              </a:rPr>
              <a:t>considero Vicegerington </a:t>
            </a:r>
            <a:r>
              <a:rPr sz="1200" dirty="0">
                <a:latin typeface="Times New Roman"/>
                <a:cs typeface="Times New Roman"/>
              </a:rPr>
              <a:t>quale mia </a:t>
            </a:r>
            <a:r>
              <a:rPr sz="1200" spc="-5" dirty="0">
                <a:latin typeface="Times New Roman"/>
                <a:cs typeface="Times New Roman"/>
              </a:rPr>
              <a:t>dimora. Gli esseri originati  dalla Trinità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gli esseri </a:t>
            </a:r>
            <a:r>
              <a:rPr sz="1200" dirty="0">
                <a:latin typeface="Times New Roman"/>
                <a:cs typeface="Times New Roman"/>
              </a:rPr>
              <a:t>trinitizzati non sono la </a:t>
            </a:r>
            <a:r>
              <a:rPr sz="1200" spc="-5" dirty="0">
                <a:latin typeface="Times New Roman"/>
                <a:cs typeface="Times New Roman"/>
              </a:rPr>
              <a:t>stessa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cosa.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100330">
              <a:lnSpc>
                <a:spcPct val="959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(148.3) 13:2.4 </a:t>
            </a:r>
            <a:r>
              <a:rPr sz="1200" spc="-5" dirty="0">
                <a:latin typeface="Times New Roman"/>
                <a:cs typeface="Times New Roman"/>
              </a:rPr>
              <a:t>Gli esseri originati </a:t>
            </a:r>
            <a:r>
              <a:rPr sz="1200" dirty="0">
                <a:latin typeface="Times New Roman"/>
                <a:cs typeface="Times New Roman"/>
              </a:rPr>
              <a:t>dalla </a:t>
            </a:r>
            <a:r>
              <a:rPr sz="1200" spc="-5" dirty="0">
                <a:latin typeface="Times New Roman"/>
                <a:cs typeface="Times New Roman"/>
              </a:rPr>
              <a:t>Trinità </a:t>
            </a:r>
            <a:r>
              <a:rPr sz="1200" dirty="0">
                <a:latin typeface="Times New Roman"/>
                <a:cs typeface="Times New Roman"/>
              </a:rPr>
              <a:t>non condividono </a:t>
            </a:r>
            <a:r>
              <a:rPr sz="1200" spc="-5" dirty="0">
                <a:latin typeface="Times New Roman"/>
                <a:cs typeface="Times New Roman"/>
              </a:rPr>
              <a:t>pienamente </a:t>
            </a:r>
            <a:r>
              <a:rPr sz="1200" dirty="0">
                <a:latin typeface="Times New Roman"/>
                <a:cs typeface="Times New Roman"/>
              </a:rPr>
              <a:t>i mondi del </a:t>
            </a:r>
            <a:r>
              <a:rPr sz="1200" spc="-5" dirty="0">
                <a:latin typeface="Times New Roman"/>
                <a:cs typeface="Times New Roman"/>
              </a:rPr>
              <a:t>Padre; </a:t>
            </a:r>
            <a:r>
              <a:rPr sz="1200" dirty="0">
                <a:latin typeface="Times New Roman"/>
                <a:cs typeface="Times New Roman"/>
              </a:rPr>
              <a:t>hanno soltanto le </a:t>
            </a:r>
            <a:r>
              <a:rPr sz="1200" spc="-5" dirty="0">
                <a:latin typeface="Times New Roman"/>
                <a:cs typeface="Times New Roman"/>
              </a:rPr>
              <a:t>loro dimore sull’Isola  del Paradiso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stretta </a:t>
            </a:r>
            <a:r>
              <a:rPr sz="1200" dirty="0">
                <a:latin typeface="Times New Roman"/>
                <a:cs typeface="Times New Roman"/>
              </a:rPr>
              <a:t>vicinanza </a:t>
            </a:r>
            <a:r>
              <a:rPr sz="1200" spc="-5" dirty="0">
                <a:latin typeface="Times New Roman"/>
                <a:cs typeface="Times New Roman"/>
              </a:rPr>
              <a:t>della Sfera Santissima. </a:t>
            </a:r>
            <a:r>
              <a:rPr sz="1200" dirty="0">
                <a:latin typeface="Times New Roman"/>
                <a:cs typeface="Times New Roman"/>
              </a:rPr>
              <a:t>Essi </a:t>
            </a:r>
            <a:r>
              <a:rPr sz="1200" spc="-5" dirty="0">
                <a:latin typeface="Times New Roman"/>
                <a:cs typeface="Times New Roman"/>
              </a:rPr>
              <a:t>appaiono spesso su Ascendington,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“seno del </a:t>
            </a:r>
            <a:r>
              <a:rPr sz="1200" dirty="0">
                <a:latin typeface="Times New Roman"/>
                <a:cs typeface="Times New Roman"/>
              </a:rPr>
              <a:t>Padre-Figlio-Spirito”,  dove </a:t>
            </a:r>
            <a:r>
              <a:rPr sz="1200" spc="-5" dirty="0">
                <a:latin typeface="Times New Roman"/>
                <a:cs typeface="Times New Roman"/>
              </a:rPr>
              <a:t>fraternizzano con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loro fratelli </a:t>
            </a:r>
            <a:r>
              <a:rPr sz="1200" dirty="0">
                <a:latin typeface="Times New Roman"/>
                <a:cs typeface="Times New Roman"/>
              </a:rPr>
              <a:t>venuti dai mondi </a:t>
            </a:r>
            <a:r>
              <a:rPr sz="1200" spc="-5" dirty="0">
                <a:latin typeface="Times New Roman"/>
                <a:cs typeface="Times New Roman"/>
              </a:rPr>
              <a:t>inferiori </a:t>
            </a:r>
            <a:r>
              <a:rPr sz="1200" dirty="0">
                <a:latin typeface="Times New Roman"/>
                <a:cs typeface="Times New Roman"/>
              </a:rPr>
              <a:t>dello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spazio.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25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258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88325" cy="3719195"/>
          </a:xfrm>
          <a:prstGeom prst="rect">
            <a:avLst/>
          </a:prstGeom>
        </p:spPr>
        <p:txBody>
          <a:bodyPr vert="horz" wrap="square" lIns="0" tIns="20320" rIns="0" bIns="0" rtlCol="0">
            <a:spAutoFit/>
          </a:bodyPr>
          <a:lstStyle/>
          <a:p>
            <a:pPr marL="63500" marR="55880">
              <a:lnSpc>
                <a:spcPct val="95900"/>
              </a:lnSpc>
              <a:spcBef>
                <a:spcPts val="16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(148.4) 13:2.5 </a:t>
            </a:r>
            <a:r>
              <a:rPr sz="1200" spc="-5" dirty="0">
                <a:latin typeface="Times New Roman"/>
                <a:cs typeface="Times New Roman"/>
              </a:rPr>
              <a:t>Voi potreste supporre </a:t>
            </a:r>
            <a:r>
              <a:rPr sz="1200" dirty="0">
                <a:latin typeface="Times New Roman"/>
                <a:cs typeface="Times New Roman"/>
              </a:rPr>
              <a:t>che i </a:t>
            </a:r>
            <a:r>
              <a:rPr sz="1200" spc="-5" dirty="0">
                <a:latin typeface="Times New Roman"/>
                <a:cs typeface="Times New Roman"/>
              </a:rPr>
              <a:t>Figli Creatori, essendo originati </a:t>
            </a:r>
            <a:r>
              <a:rPr sz="1200" dirty="0">
                <a:latin typeface="Times New Roman"/>
                <a:cs typeface="Times New Roman"/>
              </a:rPr>
              <a:t>dal </a:t>
            </a:r>
            <a:r>
              <a:rPr sz="1200" spc="-5" dirty="0">
                <a:latin typeface="Times New Roman"/>
                <a:cs typeface="Times New Roman"/>
              </a:rPr>
              <a:t>Padre </a:t>
            </a:r>
            <a:r>
              <a:rPr sz="1200" dirty="0">
                <a:latin typeface="Times New Roman"/>
                <a:cs typeface="Times New Roman"/>
              </a:rPr>
              <a:t>e dal </a:t>
            </a:r>
            <a:r>
              <a:rPr sz="1200" spc="-5" dirty="0">
                <a:latin typeface="Times New Roman"/>
                <a:cs typeface="Times New Roman"/>
              </a:rPr>
              <a:t>Figlio, </a:t>
            </a:r>
            <a:r>
              <a:rPr sz="1200" dirty="0">
                <a:latin typeface="Times New Roman"/>
                <a:cs typeface="Times New Roman"/>
              </a:rPr>
              <a:t>considerino </a:t>
            </a:r>
            <a:r>
              <a:rPr sz="1200" spc="-5" dirty="0">
                <a:latin typeface="Times New Roman"/>
                <a:cs typeface="Times New Roman"/>
              </a:rPr>
              <a:t>Vicegerington come </a:t>
            </a:r>
            <a:r>
              <a:rPr sz="1200" dirty="0">
                <a:latin typeface="Times New Roman"/>
                <a:cs typeface="Times New Roman"/>
              </a:rPr>
              <a:t>loro  </a:t>
            </a:r>
            <a:r>
              <a:rPr sz="1200" spc="-5" dirty="0">
                <a:latin typeface="Times New Roman"/>
                <a:cs typeface="Times New Roman"/>
              </a:rPr>
              <a:t>dimora, </a:t>
            </a:r>
            <a:r>
              <a:rPr sz="1200" dirty="0">
                <a:latin typeface="Times New Roman"/>
                <a:cs typeface="Times New Roman"/>
              </a:rPr>
              <a:t>ma non è </a:t>
            </a:r>
            <a:r>
              <a:rPr sz="1200" spc="-5" dirty="0">
                <a:latin typeface="Times New Roman"/>
                <a:cs typeface="Times New Roman"/>
              </a:rPr>
              <a:t>così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quest’era </a:t>
            </a:r>
            <a:r>
              <a:rPr sz="1200" dirty="0">
                <a:latin typeface="Times New Roman"/>
                <a:cs typeface="Times New Roman"/>
              </a:rPr>
              <a:t>dell’Universo </a:t>
            </a:r>
            <a:r>
              <a:rPr sz="1200" spc="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cui </a:t>
            </a:r>
            <a:r>
              <a:rPr sz="1200" dirty="0">
                <a:latin typeface="Times New Roman"/>
                <a:cs typeface="Times New Roman"/>
              </a:rPr>
              <a:t>funziona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il Settuplo. E </a:t>
            </a:r>
            <a:r>
              <a:rPr sz="1200" spc="-5" dirty="0">
                <a:latin typeface="Times New Roman"/>
                <a:cs typeface="Times New Roman"/>
              </a:rPr>
              <a:t>ci </a:t>
            </a:r>
            <a:r>
              <a:rPr sz="1200" dirty="0">
                <a:latin typeface="Times New Roman"/>
                <a:cs typeface="Times New Roman"/>
              </a:rPr>
              <a:t>sono molti </a:t>
            </a:r>
            <a:r>
              <a:rPr sz="1200" spc="-5" dirty="0">
                <a:latin typeface="Times New Roman"/>
                <a:cs typeface="Times New Roman"/>
              </a:rPr>
              <a:t>problemi </a:t>
            </a:r>
            <a:r>
              <a:rPr sz="1200" dirty="0">
                <a:latin typeface="Times New Roman"/>
                <a:cs typeface="Times New Roman"/>
              </a:rPr>
              <a:t>simili che vi </a:t>
            </a:r>
            <a:r>
              <a:rPr sz="1200" spc="-5" dirty="0">
                <a:latin typeface="Times New Roman"/>
                <a:cs typeface="Times New Roman"/>
              </a:rPr>
              <a:t>renderanno  perplessi, </a:t>
            </a:r>
            <a:r>
              <a:rPr sz="1200" dirty="0">
                <a:latin typeface="Times New Roman"/>
                <a:cs typeface="Times New Roman"/>
              </a:rPr>
              <a:t>poiché </a:t>
            </a:r>
            <a:r>
              <a:rPr sz="1200" spc="-5" dirty="0">
                <a:latin typeface="Times New Roman"/>
                <a:cs typeface="Times New Roman"/>
              </a:rPr>
              <a:t>incontrerete certamente </a:t>
            </a:r>
            <a:r>
              <a:rPr sz="1200" dirty="0">
                <a:latin typeface="Times New Roman"/>
                <a:cs typeface="Times New Roman"/>
              </a:rPr>
              <a:t>molte </a:t>
            </a:r>
            <a:r>
              <a:rPr sz="1200" spc="-5" dirty="0">
                <a:latin typeface="Times New Roman"/>
                <a:cs typeface="Times New Roman"/>
              </a:rPr>
              <a:t>difficoltà nel </a:t>
            </a:r>
            <a:r>
              <a:rPr sz="1200" dirty="0">
                <a:latin typeface="Times New Roman"/>
                <a:cs typeface="Times New Roman"/>
              </a:rPr>
              <a:t>tentare di </a:t>
            </a:r>
            <a:r>
              <a:rPr sz="1200" spc="-5" dirty="0">
                <a:latin typeface="Times New Roman"/>
                <a:cs typeface="Times New Roman"/>
              </a:rPr>
              <a:t>comprendere queste </a:t>
            </a:r>
            <a:r>
              <a:rPr sz="1200" dirty="0">
                <a:latin typeface="Times New Roman"/>
                <a:cs typeface="Times New Roman"/>
              </a:rPr>
              <a:t>cose che sono </a:t>
            </a:r>
            <a:r>
              <a:rPr sz="1200" spc="-5" dirty="0">
                <a:latin typeface="Times New Roman"/>
                <a:cs typeface="Times New Roman"/>
              </a:rPr>
              <a:t>così vicine al </a:t>
            </a:r>
            <a:r>
              <a:rPr sz="1200" dirty="0">
                <a:latin typeface="Times New Roman"/>
                <a:cs typeface="Times New Roman"/>
              </a:rPr>
              <a:t>Paradiso.  </a:t>
            </a:r>
            <a:r>
              <a:rPr sz="1200" spc="-5" dirty="0">
                <a:latin typeface="Times New Roman"/>
                <a:cs typeface="Times New Roman"/>
              </a:rPr>
              <a:t>Né </a:t>
            </a:r>
            <a:r>
              <a:rPr sz="1200" dirty="0">
                <a:latin typeface="Times New Roman"/>
                <a:cs typeface="Times New Roman"/>
              </a:rPr>
              <a:t>potete </a:t>
            </a:r>
            <a:r>
              <a:rPr sz="1200" spc="-5" dirty="0">
                <a:latin typeface="Times New Roman"/>
                <a:cs typeface="Times New Roman"/>
              </a:rPr>
              <a:t>ragionare con successo su </a:t>
            </a:r>
            <a:r>
              <a:rPr sz="1200" dirty="0">
                <a:latin typeface="Times New Roman"/>
                <a:cs typeface="Times New Roman"/>
              </a:rPr>
              <a:t>tali questioni; ne </a:t>
            </a:r>
            <a:r>
              <a:rPr sz="1200" spc="-5" dirty="0">
                <a:latin typeface="Times New Roman"/>
                <a:cs typeface="Times New Roman"/>
              </a:rPr>
              <a:t>sapete troppo </a:t>
            </a:r>
            <a:r>
              <a:rPr sz="1200" dirty="0">
                <a:latin typeface="Times New Roman"/>
                <a:cs typeface="Times New Roman"/>
              </a:rPr>
              <a:t>poco. E </a:t>
            </a:r>
            <a:r>
              <a:rPr sz="1200" spc="-5" dirty="0">
                <a:latin typeface="Times New Roman"/>
                <a:cs typeface="Times New Roman"/>
              </a:rPr>
              <a:t>se conosceste </a:t>
            </a:r>
            <a:r>
              <a:rPr sz="1200" dirty="0">
                <a:latin typeface="Times New Roman"/>
                <a:cs typeface="Times New Roman"/>
              </a:rPr>
              <a:t>di più </a:t>
            </a:r>
            <a:r>
              <a:rPr sz="1200" spc="-5" dirty="0">
                <a:latin typeface="Times New Roman"/>
                <a:cs typeface="Times New Roman"/>
              </a:rPr>
              <a:t>riguardo ai </a:t>
            </a:r>
            <a:r>
              <a:rPr sz="1200" dirty="0">
                <a:latin typeface="Times New Roman"/>
                <a:cs typeface="Times New Roman"/>
              </a:rPr>
              <a:t>mondi del </a:t>
            </a:r>
            <a:r>
              <a:rPr sz="1200" spc="-5" dirty="0">
                <a:latin typeface="Times New Roman"/>
                <a:cs typeface="Times New Roman"/>
              </a:rPr>
              <a:t>Padre,  incontrereste </a:t>
            </a:r>
            <a:r>
              <a:rPr sz="1200" dirty="0">
                <a:latin typeface="Times New Roman"/>
                <a:cs typeface="Times New Roman"/>
              </a:rPr>
              <a:t>semplicemente </a:t>
            </a:r>
            <a:r>
              <a:rPr sz="1200" spc="-5" dirty="0">
                <a:latin typeface="Times New Roman"/>
                <a:cs typeface="Times New Roman"/>
              </a:rPr>
              <a:t>difficoltà </a:t>
            </a:r>
            <a:r>
              <a:rPr sz="1200" dirty="0">
                <a:latin typeface="Times New Roman"/>
                <a:cs typeface="Times New Roman"/>
              </a:rPr>
              <a:t>ancora </a:t>
            </a:r>
            <a:r>
              <a:rPr sz="1200" spc="-5" dirty="0">
                <a:latin typeface="Times New Roman"/>
                <a:cs typeface="Times New Roman"/>
              </a:rPr>
              <a:t>maggiori </a:t>
            </a:r>
            <a:r>
              <a:rPr sz="1200" dirty="0">
                <a:latin typeface="Times New Roman"/>
                <a:cs typeface="Times New Roman"/>
              </a:rPr>
              <a:t>fino 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non sapeste </a:t>
            </a:r>
            <a:r>
              <a:rPr sz="1200" i="1" dirty="0">
                <a:latin typeface="Times New Roman"/>
                <a:cs typeface="Times New Roman"/>
              </a:rPr>
              <a:t>tutto </a:t>
            </a:r>
            <a:r>
              <a:rPr sz="1200" spc="-5" dirty="0">
                <a:latin typeface="Times New Roman"/>
                <a:cs typeface="Times New Roman"/>
              </a:rPr>
              <a:t>su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essi. Su ciascuno </a:t>
            </a:r>
            <a:r>
              <a:rPr sz="1200" dirty="0">
                <a:latin typeface="Times New Roman"/>
                <a:cs typeface="Times New Roman"/>
              </a:rPr>
              <a:t>di questi mondi </a:t>
            </a:r>
            <a:r>
              <a:rPr sz="1200" spc="-5" dirty="0">
                <a:latin typeface="Times New Roman"/>
                <a:cs typeface="Times New Roman"/>
              </a:rPr>
              <a:t>segreti </a:t>
            </a:r>
            <a:r>
              <a:rPr sz="1200" dirty="0">
                <a:latin typeface="Times New Roman"/>
                <a:cs typeface="Times New Roman"/>
              </a:rPr>
              <a:t>lo  </a:t>
            </a:r>
            <a:r>
              <a:rPr sz="1200" spc="-5" dirty="0">
                <a:latin typeface="Times New Roman"/>
                <a:cs typeface="Times New Roman"/>
              </a:rPr>
              <a:t>status </a:t>
            </a:r>
            <a:r>
              <a:rPr sz="1200" dirty="0">
                <a:latin typeface="Times New Roman"/>
                <a:cs typeface="Times New Roman"/>
              </a:rPr>
              <a:t>si </a:t>
            </a:r>
            <a:r>
              <a:rPr sz="1200" spc="-5" dirty="0">
                <a:latin typeface="Times New Roman"/>
                <a:cs typeface="Times New Roman"/>
              </a:rPr>
              <a:t>acquisisce con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servizio </a:t>
            </a:r>
            <a:r>
              <a:rPr sz="1200" dirty="0">
                <a:latin typeface="Times New Roman"/>
                <a:cs typeface="Times New Roman"/>
              </a:rPr>
              <a:t>come pure per natura d’origine; le </a:t>
            </a:r>
            <a:r>
              <a:rPr sz="1200" spc="-5" dirty="0">
                <a:latin typeface="Times New Roman"/>
                <a:cs typeface="Times New Roman"/>
              </a:rPr>
              <a:t>successive ere </a:t>
            </a:r>
            <a:r>
              <a:rPr sz="1200" dirty="0">
                <a:latin typeface="Times New Roman"/>
                <a:cs typeface="Times New Roman"/>
              </a:rPr>
              <a:t>dell’Universo possono ridistribuire </a:t>
            </a:r>
            <a:r>
              <a:rPr sz="1200" spc="-5" dirty="0">
                <a:latin typeface="Times New Roman"/>
                <a:cs typeface="Times New Roman"/>
              </a:rPr>
              <a:t>certi  raggruppamenti </a:t>
            </a:r>
            <a:r>
              <a:rPr sz="1200" dirty="0">
                <a:latin typeface="Times New Roman"/>
                <a:cs typeface="Times New Roman"/>
              </a:rPr>
              <a:t>di queste </a:t>
            </a:r>
            <a:r>
              <a:rPr sz="1200" spc="-5" dirty="0">
                <a:latin typeface="Times New Roman"/>
                <a:cs typeface="Times New Roman"/>
              </a:rPr>
              <a:t>personalità, </a:t>
            </a:r>
            <a:r>
              <a:rPr sz="1200" dirty="0">
                <a:latin typeface="Times New Roman"/>
                <a:cs typeface="Times New Roman"/>
              </a:rPr>
              <a:t>e tuttora lo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fanno.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7747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(148.5) 13:2.6 </a:t>
            </a:r>
            <a:r>
              <a:rPr sz="1200" dirty="0">
                <a:latin typeface="Times New Roman"/>
                <a:cs typeface="Times New Roman"/>
              </a:rPr>
              <a:t>I mondi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circuito </a:t>
            </a:r>
            <a:r>
              <a:rPr sz="1200" spc="-5" dirty="0">
                <a:latin typeface="Times New Roman"/>
                <a:cs typeface="Times New Roman"/>
              </a:rPr>
              <a:t>interno </a:t>
            </a:r>
            <a:r>
              <a:rPr sz="1200" dirty="0">
                <a:latin typeface="Times New Roman"/>
                <a:cs typeface="Times New Roman"/>
              </a:rPr>
              <a:t>sono in </a:t>
            </a:r>
            <a:r>
              <a:rPr sz="1200" spc="-5" dirty="0">
                <a:latin typeface="Times New Roman"/>
                <a:cs typeface="Times New Roman"/>
              </a:rPr>
              <a:t>realtà dei </a:t>
            </a:r>
            <a:r>
              <a:rPr sz="1200" dirty="0">
                <a:latin typeface="Times New Roman"/>
                <a:cs typeface="Times New Roman"/>
              </a:rPr>
              <a:t>mondi di </a:t>
            </a:r>
            <a:r>
              <a:rPr sz="1200" spc="-5" dirty="0">
                <a:latin typeface="Times New Roman"/>
                <a:cs typeface="Times New Roman"/>
              </a:rPr>
              <a:t>fraternità </a:t>
            </a:r>
            <a:r>
              <a:rPr sz="1200" dirty="0">
                <a:latin typeface="Times New Roman"/>
                <a:cs typeface="Times New Roman"/>
              </a:rPr>
              <a:t>o di </a:t>
            </a:r>
            <a:r>
              <a:rPr sz="1200" spc="-5" dirty="0">
                <a:latin typeface="Times New Roman"/>
                <a:cs typeface="Times New Roman"/>
              </a:rPr>
              <a:t>status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che sfere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residenza </a:t>
            </a:r>
            <a:r>
              <a:rPr sz="1200" dirty="0">
                <a:latin typeface="Times New Roman"/>
                <a:cs typeface="Times New Roman"/>
              </a:rPr>
              <a:t>effettiva. I mortali  </a:t>
            </a:r>
            <a:r>
              <a:rPr sz="1200" spc="-5" dirty="0">
                <a:latin typeface="Times New Roman"/>
                <a:cs typeface="Times New Roman"/>
              </a:rPr>
              <a:t>raggiungeranno </a:t>
            </a:r>
            <a:r>
              <a:rPr sz="1200" dirty="0">
                <a:latin typeface="Times New Roman"/>
                <a:cs typeface="Times New Roman"/>
              </a:rPr>
              <a:t>un certo status </a:t>
            </a:r>
            <a:r>
              <a:rPr sz="1200" spc="-5" dirty="0">
                <a:latin typeface="Times New Roman"/>
                <a:cs typeface="Times New Roman"/>
              </a:rPr>
              <a:t>su ciascuno dei </a:t>
            </a:r>
            <a:r>
              <a:rPr sz="1200" dirty="0">
                <a:latin typeface="Times New Roman"/>
                <a:cs typeface="Times New Roman"/>
              </a:rPr>
              <a:t>mondi del </a:t>
            </a:r>
            <a:r>
              <a:rPr sz="1200" spc="-5" dirty="0">
                <a:latin typeface="Times New Roman"/>
                <a:cs typeface="Times New Roman"/>
              </a:rPr>
              <a:t>Padre, </a:t>
            </a:r>
            <a:r>
              <a:rPr sz="1200" dirty="0">
                <a:latin typeface="Times New Roman"/>
                <a:cs typeface="Times New Roman"/>
              </a:rPr>
              <a:t>salvo uno. </a:t>
            </a:r>
            <a:r>
              <a:rPr sz="1200" spc="-5" dirty="0">
                <a:latin typeface="Times New Roman"/>
                <a:cs typeface="Times New Roman"/>
              </a:rPr>
              <a:t>Per esempio: </a:t>
            </a:r>
            <a:r>
              <a:rPr sz="1200" dirty="0">
                <a:latin typeface="Times New Roman"/>
                <a:cs typeface="Times New Roman"/>
              </a:rPr>
              <a:t>quando voi </a:t>
            </a:r>
            <a:r>
              <a:rPr sz="1200" spc="-5" dirty="0">
                <a:latin typeface="Times New Roman"/>
                <a:cs typeface="Times New Roman"/>
              </a:rPr>
              <a:t>mortali raggiungerete </a:t>
            </a:r>
            <a:r>
              <a:rPr sz="1200" dirty="0">
                <a:latin typeface="Times New Roman"/>
                <a:cs typeface="Times New Roman"/>
              </a:rPr>
              <a:t>Havona,  </a:t>
            </a:r>
            <a:r>
              <a:rPr sz="1200" spc="-5" dirty="0">
                <a:latin typeface="Times New Roman"/>
                <a:cs typeface="Times New Roman"/>
              </a:rPr>
              <a:t>riceverete </a:t>
            </a:r>
            <a:r>
              <a:rPr sz="1200" dirty="0">
                <a:latin typeface="Times New Roman"/>
                <a:cs typeface="Times New Roman"/>
              </a:rPr>
              <a:t>l’autorizzazione a recarvi </a:t>
            </a:r>
            <a:r>
              <a:rPr sz="1200" spc="-5" dirty="0">
                <a:latin typeface="Times New Roman"/>
                <a:cs typeface="Times New Roman"/>
              </a:rPr>
              <a:t>su Ascendington, </a:t>
            </a:r>
            <a:r>
              <a:rPr sz="1200" dirty="0">
                <a:latin typeface="Times New Roman"/>
                <a:cs typeface="Times New Roman"/>
              </a:rPr>
              <a:t>dove </a:t>
            </a:r>
            <a:r>
              <a:rPr sz="1200" spc="-5" dirty="0">
                <a:latin typeface="Times New Roman"/>
                <a:cs typeface="Times New Roman"/>
              </a:rPr>
              <a:t>sarete accolti </a:t>
            </a:r>
            <a:r>
              <a:rPr sz="1200" dirty="0">
                <a:latin typeface="Times New Roman"/>
                <a:cs typeface="Times New Roman"/>
              </a:rPr>
              <a:t>molto </a:t>
            </a:r>
            <a:r>
              <a:rPr sz="1200" spc="-5" dirty="0">
                <a:latin typeface="Times New Roman"/>
                <a:cs typeface="Times New Roman"/>
              </a:rPr>
              <a:t>bene, </a:t>
            </a:r>
            <a:r>
              <a:rPr sz="1200" dirty="0">
                <a:latin typeface="Times New Roman"/>
                <a:cs typeface="Times New Roman"/>
              </a:rPr>
              <a:t>ma non </a:t>
            </a:r>
            <a:r>
              <a:rPr sz="1200" spc="-5" dirty="0">
                <a:latin typeface="Times New Roman"/>
                <a:cs typeface="Times New Roman"/>
              </a:rPr>
              <a:t>avrete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permesso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visitare gli altri  sei </a:t>
            </a:r>
            <a:r>
              <a:rPr sz="1200" dirty="0">
                <a:latin typeface="Times New Roman"/>
                <a:cs typeface="Times New Roman"/>
              </a:rPr>
              <a:t>mondi </a:t>
            </a:r>
            <a:r>
              <a:rPr sz="1200" spc="-5" dirty="0">
                <a:latin typeface="Times New Roman"/>
                <a:cs typeface="Times New Roman"/>
              </a:rPr>
              <a:t>sacri. Successivamente al </a:t>
            </a:r>
            <a:r>
              <a:rPr sz="1200" dirty="0">
                <a:latin typeface="Times New Roman"/>
                <a:cs typeface="Times New Roman"/>
              </a:rPr>
              <a:t>vostro </a:t>
            </a:r>
            <a:r>
              <a:rPr sz="1200" spc="-5" dirty="0">
                <a:latin typeface="Times New Roman"/>
                <a:cs typeface="Times New Roman"/>
              </a:rPr>
              <a:t>passaggio </a:t>
            </a:r>
            <a:r>
              <a:rPr sz="1200" dirty="0">
                <a:latin typeface="Times New Roman"/>
                <a:cs typeface="Times New Roman"/>
              </a:rPr>
              <a:t>per il </a:t>
            </a:r>
            <a:r>
              <a:rPr sz="1200" spc="-5" dirty="0">
                <a:latin typeface="Times New Roman"/>
                <a:cs typeface="Times New Roman"/>
              </a:rPr>
              <a:t>regime del </a:t>
            </a:r>
            <a:r>
              <a:rPr sz="1200" dirty="0">
                <a:latin typeface="Times New Roman"/>
                <a:cs typeface="Times New Roman"/>
              </a:rPr>
              <a:t>Paradiso e dopo la vostra ammissione </a:t>
            </a:r>
            <a:r>
              <a:rPr sz="1200" spc="-5" dirty="0">
                <a:latin typeface="Times New Roman"/>
                <a:cs typeface="Times New Roman"/>
              </a:rPr>
              <a:t>al Corpo della  Finalità, otterrete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permesso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andare </a:t>
            </a:r>
            <a:r>
              <a:rPr sz="1200" dirty="0">
                <a:latin typeface="Times New Roman"/>
                <a:cs typeface="Times New Roman"/>
              </a:rPr>
              <a:t>a Sonarington, </a:t>
            </a:r>
            <a:r>
              <a:rPr sz="1200" spc="-5" dirty="0">
                <a:latin typeface="Times New Roman"/>
                <a:cs typeface="Times New Roman"/>
              </a:rPr>
              <a:t>perché </a:t>
            </a:r>
            <a:r>
              <a:rPr sz="1200" dirty="0">
                <a:latin typeface="Times New Roman"/>
                <a:cs typeface="Times New Roman"/>
              </a:rPr>
              <a:t>siete </a:t>
            </a:r>
            <a:r>
              <a:rPr sz="1200" spc="-5" dirty="0">
                <a:latin typeface="Times New Roman"/>
                <a:cs typeface="Times New Roman"/>
              </a:rPr>
              <a:t>Figli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come pure ascendenti — e siete anche di più. </a:t>
            </a:r>
            <a:r>
              <a:rPr sz="1200" spc="-5" dirty="0">
                <a:latin typeface="Times New Roman"/>
                <a:cs typeface="Times New Roman"/>
              </a:rPr>
              <a:t>Ma  resterà </a:t>
            </a:r>
            <a:r>
              <a:rPr sz="1200" dirty="0">
                <a:latin typeface="Times New Roman"/>
                <a:cs typeface="Times New Roman"/>
              </a:rPr>
              <a:t>sempre un settimo di </a:t>
            </a:r>
            <a:r>
              <a:rPr sz="1200" spc="-5" dirty="0">
                <a:latin typeface="Times New Roman"/>
                <a:cs typeface="Times New Roman"/>
              </a:rPr>
              <a:t>Sonarington,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settore dei segreti d’incarnazione dei Figli </a:t>
            </a:r>
            <a:r>
              <a:rPr sz="1200" dirty="0">
                <a:latin typeface="Times New Roman"/>
                <a:cs typeface="Times New Roman"/>
              </a:rPr>
              <a:t>divini, che non </a:t>
            </a:r>
            <a:r>
              <a:rPr sz="1200" spc="-5" dirty="0">
                <a:latin typeface="Times New Roman"/>
                <a:cs typeface="Times New Roman"/>
              </a:rPr>
              <a:t>sarà </a:t>
            </a:r>
            <a:r>
              <a:rPr sz="1200" dirty="0">
                <a:latin typeface="Times New Roman"/>
                <a:cs typeface="Times New Roman"/>
              </a:rPr>
              <a:t>aperto </a:t>
            </a:r>
            <a:r>
              <a:rPr sz="1200" spc="-5" dirty="0">
                <a:latin typeface="Times New Roman"/>
                <a:cs typeface="Times New Roman"/>
              </a:rPr>
              <a:t>alla </a:t>
            </a:r>
            <a:r>
              <a:rPr sz="1200" spc="5" dirty="0">
                <a:latin typeface="Times New Roman"/>
                <a:cs typeface="Times New Roman"/>
              </a:rPr>
              <a:t>vostra  </a:t>
            </a:r>
            <a:r>
              <a:rPr sz="1200" spc="-5" dirty="0">
                <a:latin typeface="Times New Roman"/>
                <a:cs typeface="Times New Roman"/>
              </a:rPr>
              <a:t>indagine. Quei segreti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saranno </a:t>
            </a:r>
            <a:r>
              <a:rPr sz="1200" dirty="0">
                <a:latin typeface="Times New Roman"/>
                <a:cs typeface="Times New Roman"/>
              </a:rPr>
              <a:t>mai rivelati </a:t>
            </a:r>
            <a:r>
              <a:rPr sz="1200" spc="-5" dirty="0">
                <a:latin typeface="Times New Roman"/>
                <a:cs typeface="Times New Roman"/>
              </a:rPr>
              <a:t>ai figli ascendenti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252729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(148.6) 13:2.7 </a:t>
            </a:r>
            <a:r>
              <a:rPr sz="1200" dirty="0">
                <a:latin typeface="Times New Roman"/>
                <a:cs typeface="Times New Roman"/>
              </a:rPr>
              <a:t>Alla </a:t>
            </a:r>
            <a:r>
              <a:rPr sz="1200" spc="-5" dirty="0">
                <a:latin typeface="Times New Roman"/>
                <a:cs typeface="Times New Roman"/>
              </a:rPr>
              <a:t>fine avrete </a:t>
            </a:r>
            <a:r>
              <a:rPr sz="1200" dirty="0">
                <a:latin typeface="Times New Roman"/>
                <a:cs typeface="Times New Roman"/>
              </a:rPr>
              <a:t>pieno </a:t>
            </a:r>
            <a:r>
              <a:rPr sz="1200" spc="-5" dirty="0">
                <a:latin typeface="Times New Roman"/>
                <a:cs typeface="Times New Roman"/>
              </a:rPr>
              <a:t>accesso </a:t>
            </a:r>
            <a:r>
              <a:rPr sz="1200" dirty="0">
                <a:latin typeface="Times New Roman"/>
                <a:cs typeface="Times New Roman"/>
              </a:rPr>
              <a:t>ad </a:t>
            </a:r>
            <a:r>
              <a:rPr sz="1200" spc="-5" dirty="0">
                <a:latin typeface="Times New Roman"/>
                <a:cs typeface="Times New Roman"/>
              </a:rPr>
              <a:t>Ascendington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relativo accesso alle altre </a:t>
            </a:r>
            <a:r>
              <a:rPr sz="1200" dirty="0">
                <a:latin typeface="Times New Roman"/>
                <a:cs typeface="Times New Roman"/>
              </a:rPr>
              <a:t>sfere del Padre, </a:t>
            </a:r>
            <a:r>
              <a:rPr sz="1200" spc="-5" dirty="0">
                <a:latin typeface="Times New Roman"/>
                <a:cs typeface="Times New Roman"/>
              </a:rPr>
              <a:t>eccetto Divinington. Ma  anche </a:t>
            </a:r>
            <a:r>
              <a:rPr sz="1200" dirty="0">
                <a:latin typeface="Times New Roman"/>
                <a:cs typeface="Times New Roman"/>
              </a:rPr>
              <a:t>quando </a:t>
            </a:r>
            <a:r>
              <a:rPr sz="1200" spc="-5" dirty="0">
                <a:latin typeface="Times New Roman"/>
                <a:cs typeface="Times New Roman"/>
              </a:rPr>
              <a:t>avrete </a:t>
            </a:r>
            <a:r>
              <a:rPr sz="1200" dirty="0">
                <a:latin typeface="Times New Roman"/>
                <a:cs typeface="Times New Roman"/>
              </a:rPr>
              <a:t>ottenuto il </a:t>
            </a:r>
            <a:r>
              <a:rPr sz="1200" spc="-5" dirty="0">
                <a:latin typeface="Times New Roman"/>
                <a:cs typeface="Times New Roman"/>
              </a:rPr>
              <a:t>permesso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atterrare </a:t>
            </a:r>
            <a:r>
              <a:rPr sz="1200" dirty="0">
                <a:latin typeface="Times New Roman"/>
                <a:cs typeface="Times New Roman"/>
              </a:rPr>
              <a:t>sulle </a:t>
            </a:r>
            <a:r>
              <a:rPr sz="1200" spc="-5" dirty="0">
                <a:latin typeface="Times New Roman"/>
                <a:cs typeface="Times New Roman"/>
              </a:rPr>
              <a:t>altre cinque </a:t>
            </a:r>
            <a:r>
              <a:rPr sz="1200" dirty="0">
                <a:latin typeface="Times New Roman"/>
                <a:cs typeface="Times New Roman"/>
              </a:rPr>
              <a:t>sfere </a:t>
            </a:r>
            <a:r>
              <a:rPr sz="1200" spc="-5" dirty="0">
                <a:latin typeface="Times New Roman"/>
                <a:cs typeface="Times New Roman"/>
              </a:rPr>
              <a:t>segrete, </a:t>
            </a:r>
            <a:r>
              <a:rPr sz="1200" dirty="0">
                <a:latin typeface="Times New Roman"/>
                <a:cs typeface="Times New Roman"/>
              </a:rPr>
              <a:t>dopo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divenuti </a:t>
            </a:r>
            <a:r>
              <a:rPr sz="1200" spc="-5" dirty="0">
                <a:latin typeface="Times New Roman"/>
                <a:cs typeface="Times New Roman"/>
              </a:rPr>
              <a:t>finalitari, </a:t>
            </a:r>
            <a:r>
              <a:rPr sz="1200" dirty="0">
                <a:latin typeface="Times New Roman"/>
                <a:cs typeface="Times New Roman"/>
              </a:rPr>
              <a:t>non vi </a:t>
            </a:r>
            <a:r>
              <a:rPr sz="1200" spc="-5" dirty="0">
                <a:latin typeface="Times New Roman"/>
                <a:cs typeface="Times New Roman"/>
              </a:rPr>
              <a:t>sarà  concesso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visitare </a:t>
            </a:r>
            <a:r>
              <a:rPr sz="1200" dirty="0">
                <a:latin typeface="Times New Roman"/>
                <a:cs typeface="Times New Roman"/>
              </a:rPr>
              <a:t>tutti i </a:t>
            </a:r>
            <a:r>
              <a:rPr sz="1200" spc="-5" dirty="0">
                <a:latin typeface="Times New Roman"/>
                <a:cs typeface="Times New Roman"/>
              </a:rPr>
              <a:t>settori </a:t>
            </a:r>
            <a:r>
              <a:rPr sz="1200" dirty="0">
                <a:latin typeface="Times New Roman"/>
                <a:cs typeface="Times New Roman"/>
              </a:rPr>
              <a:t>di questi mondi. </a:t>
            </a:r>
            <a:r>
              <a:rPr sz="1200" spc="-5" dirty="0">
                <a:latin typeface="Times New Roman"/>
                <a:cs typeface="Times New Roman"/>
              </a:rPr>
              <a:t>Né </a:t>
            </a:r>
            <a:r>
              <a:rPr sz="1200" dirty="0">
                <a:latin typeface="Times New Roman"/>
                <a:cs typeface="Times New Roman"/>
              </a:rPr>
              <a:t>vi </a:t>
            </a:r>
            <a:r>
              <a:rPr sz="1200" spc="-5" dirty="0">
                <a:latin typeface="Times New Roman"/>
                <a:cs typeface="Times New Roman"/>
              </a:rPr>
              <a:t>sarà permesso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approdare sulle </a:t>
            </a:r>
            <a:r>
              <a:rPr sz="1200" dirty="0">
                <a:latin typeface="Times New Roman"/>
                <a:cs typeface="Times New Roman"/>
              </a:rPr>
              <a:t>rive di </a:t>
            </a:r>
            <a:r>
              <a:rPr sz="1200" spc="-5" dirty="0">
                <a:latin typeface="Times New Roman"/>
                <a:cs typeface="Times New Roman"/>
              </a:rPr>
              <a:t>Divinington,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“seno del Padre”,  anche se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certo starete ripetutamente alla “destra del Padre”.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tutta </a:t>
            </a:r>
            <a:r>
              <a:rPr sz="1200" spc="-5" dirty="0">
                <a:latin typeface="Times New Roman"/>
                <a:cs typeface="Times New Roman"/>
              </a:rPr>
              <a:t>l’eternità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si presenterà </a:t>
            </a:r>
            <a:r>
              <a:rPr sz="1200" dirty="0">
                <a:latin typeface="Times New Roman"/>
                <a:cs typeface="Times New Roman"/>
              </a:rPr>
              <a:t>mai la </a:t>
            </a:r>
            <a:r>
              <a:rPr sz="1200" spc="-5" dirty="0">
                <a:latin typeface="Times New Roman"/>
                <a:cs typeface="Times New Roman"/>
              </a:rPr>
              <a:t>necessità della </a:t>
            </a:r>
            <a:r>
              <a:rPr sz="1200" dirty="0">
                <a:latin typeface="Times New Roman"/>
                <a:cs typeface="Times New Roman"/>
              </a:rPr>
              <a:t>vostra  </a:t>
            </a:r>
            <a:r>
              <a:rPr sz="1200" spc="-5" dirty="0">
                <a:latin typeface="Times New Roman"/>
                <a:cs typeface="Times New Roman"/>
              </a:rPr>
              <a:t>presenza </a:t>
            </a:r>
            <a:r>
              <a:rPr sz="1200" dirty="0">
                <a:latin typeface="Times New Roman"/>
                <a:cs typeface="Times New Roman"/>
              </a:rPr>
              <a:t>sul mondo </a:t>
            </a:r>
            <a:r>
              <a:rPr sz="1200" spc="-5" dirty="0">
                <a:latin typeface="Times New Roman"/>
                <a:cs typeface="Times New Roman"/>
              </a:rPr>
              <a:t>degli Aggiustatori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Pensiero.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25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259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203565" cy="37820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248285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(149.1) 13:2.8 </a:t>
            </a:r>
            <a:r>
              <a:rPr sz="1200" spc="-5" dirty="0">
                <a:latin typeface="Times New Roman"/>
                <a:cs typeface="Times New Roman"/>
              </a:rPr>
              <a:t>Questi </a:t>
            </a:r>
            <a:r>
              <a:rPr sz="1200" dirty="0">
                <a:latin typeface="Times New Roman"/>
                <a:cs typeface="Times New Roman"/>
              </a:rPr>
              <a:t>mondi </a:t>
            </a:r>
            <a:r>
              <a:rPr sz="1200" spc="-5" dirty="0">
                <a:latin typeface="Times New Roman"/>
                <a:cs typeface="Times New Roman"/>
              </a:rPr>
              <a:t>d’incontro degli esseri </a:t>
            </a:r>
            <a:r>
              <a:rPr sz="1200" dirty="0">
                <a:latin typeface="Times New Roman"/>
                <a:cs typeface="Times New Roman"/>
              </a:rPr>
              <a:t>spirituali </a:t>
            </a:r>
            <a:r>
              <a:rPr sz="1200" spc="-5" dirty="0">
                <a:latin typeface="Times New Roman"/>
                <a:cs typeface="Times New Roman"/>
              </a:rPr>
              <a:t>sono territorio </a:t>
            </a:r>
            <a:r>
              <a:rPr sz="1200" dirty="0">
                <a:latin typeface="Times New Roman"/>
                <a:cs typeface="Times New Roman"/>
              </a:rPr>
              <a:t>proibito nel </a:t>
            </a:r>
            <a:r>
              <a:rPr sz="1200" spc="-5" dirty="0">
                <a:latin typeface="Times New Roman"/>
                <a:cs typeface="Times New Roman"/>
              </a:rPr>
              <a:t>senso che ci </a:t>
            </a:r>
            <a:r>
              <a:rPr sz="1200" dirty="0">
                <a:latin typeface="Times New Roman"/>
                <a:cs typeface="Times New Roman"/>
              </a:rPr>
              <a:t>è chiesto di non </a:t>
            </a:r>
            <a:r>
              <a:rPr sz="1200" spc="-5" dirty="0">
                <a:latin typeface="Times New Roman"/>
                <a:cs typeface="Times New Roman"/>
              </a:rPr>
              <a:t>addentrarci </a:t>
            </a:r>
            <a:r>
              <a:rPr sz="1200" dirty="0">
                <a:latin typeface="Times New Roman"/>
                <a:cs typeface="Times New Roman"/>
              </a:rPr>
              <a:t>in  </a:t>
            </a:r>
            <a:r>
              <a:rPr sz="1200" spc="-5" dirty="0">
                <a:latin typeface="Times New Roman"/>
                <a:cs typeface="Times New Roman"/>
              </a:rPr>
              <a:t>quegli aspetti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queste sfere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sono del </a:t>
            </a:r>
            <a:r>
              <a:rPr sz="1200" dirty="0">
                <a:latin typeface="Times New Roman"/>
                <a:cs typeface="Times New Roman"/>
              </a:rPr>
              <a:t>tutto </a:t>
            </a:r>
            <a:r>
              <a:rPr sz="1200" spc="-5" dirty="0">
                <a:latin typeface="Times New Roman"/>
                <a:cs typeface="Times New Roman"/>
              </a:rPr>
              <a:t>estranei </a:t>
            </a:r>
            <a:r>
              <a:rPr sz="1200" dirty="0">
                <a:latin typeface="Times New Roman"/>
                <a:cs typeface="Times New Roman"/>
              </a:rPr>
              <a:t>al nostro </a:t>
            </a:r>
            <a:r>
              <a:rPr sz="1200" spc="-5" dirty="0">
                <a:latin typeface="Times New Roman"/>
                <a:cs typeface="Times New Roman"/>
              </a:rPr>
              <a:t>campo </a:t>
            </a:r>
            <a:r>
              <a:rPr sz="1200" dirty="0">
                <a:latin typeface="Times New Roman"/>
                <a:cs typeface="Times New Roman"/>
              </a:rPr>
              <a:t>d’esperienza. </a:t>
            </a:r>
            <a:r>
              <a:rPr sz="1200" spc="-5" dirty="0">
                <a:latin typeface="Times New Roman"/>
                <a:cs typeface="Times New Roman"/>
              </a:rPr>
              <a:t>Voi </a:t>
            </a:r>
            <a:r>
              <a:rPr sz="1200" dirty="0">
                <a:latin typeface="Times New Roman"/>
                <a:cs typeface="Times New Roman"/>
              </a:rPr>
              <a:t>potete </a:t>
            </a:r>
            <a:r>
              <a:rPr sz="1200" spc="-5" dirty="0">
                <a:latin typeface="Times New Roman"/>
                <a:cs typeface="Times New Roman"/>
              </a:rPr>
              <a:t>diventare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creature </a:t>
            </a:r>
            <a:r>
              <a:rPr sz="1200" dirty="0">
                <a:latin typeface="Times New Roman"/>
                <a:cs typeface="Times New Roman"/>
              </a:rPr>
              <a:t>perfette  </a:t>
            </a:r>
            <a:r>
              <a:rPr sz="1200" spc="-5" dirty="0">
                <a:latin typeface="Times New Roman"/>
                <a:cs typeface="Times New Roman"/>
              </a:rPr>
              <a:t>proprio come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Padre Universale </a:t>
            </a:r>
            <a:r>
              <a:rPr sz="1200" dirty="0">
                <a:latin typeface="Times New Roman"/>
                <a:cs typeface="Times New Roman"/>
              </a:rPr>
              <a:t>è perfetto in deità, ma non potete conoscere tutti i </a:t>
            </a:r>
            <a:r>
              <a:rPr sz="1200" spc="-5" dirty="0">
                <a:latin typeface="Times New Roman"/>
                <a:cs typeface="Times New Roman"/>
              </a:rPr>
              <a:t>segreti </a:t>
            </a:r>
            <a:r>
              <a:rPr sz="1200" dirty="0">
                <a:latin typeface="Times New Roman"/>
                <a:cs typeface="Times New Roman"/>
              </a:rPr>
              <a:t>esperienziali di tutti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spc="5" dirty="0">
                <a:latin typeface="Times New Roman"/>
                <a:cs typeface="Times New Roman"/>
              </a:rPr>
              <a:t>altri </a:t>
            </a:r>
            <a:r>
              <a:rPr sz="1200" dirty="0">
                <a:latin typeface="Times New Roman"/>
                <a:cs typeface="Times New Roman"/>
              </a:rPr>
              <a:t>ordini di  </a:t>
            </a:r>
            <a:r>
              <a:rPr sz="1200" spc="-5" dirty="0">
                <a:latin typeface="Times New Roman"/>
                <a:cs typeface="Times New Roman"/>
              </a:rPr>
              <a:t>personalità </a:t>
            </a:r>
            <a:r>
              <a:rPr sz="1200" dirty="0">
                <a:latin typeface="Times New Roman"/>
                <a:cs typeface="Times New Roman"/>
              </a:rPr>
              <a:t>dell’Universo.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Creatore </a:t>
            </a:r>
            <a:r>
              <a:rPr sz="1200" dirty="0">
                <a:latin typeface="Times New Roman"/>
                <a:cs typeface="Times New Roman"/>
              </a:rPr>
              <a:t>condivide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sue creature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segreto esperienziale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personalità,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Creatore  preserva questo segreto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fiducia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eterna.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685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(149.2) 13:2.9 </a:t>
            </a:r>
            <a:r>
              <a:rPr sz="1200" spc="-5" dirty="0">
                <a:latin typeface="Times New Roman"/>
                <a:cs typeface="Times New Roman"/>
              </a:rPr>
              <a:t>Tutti </a:t>
            </a:r>
            <a:r>
              <a:rPr sz="1200" dirty="0">
                <a:latin typeface="Times New Roman"/>
                <a:cs typeface="Times New Roman"/>
              </a:rPr>
              <a:t>questi </a:t>
            </a:r>
            <a:r>
              <a:rPr sz="1200" spc="-5" dirty="0">
                <a:latin typeface="Times New Roman"/>
                <a:cs typeface="Times New Roman"/>
              </a:rPr>
              <a:t>segreti si </a:t>
            </a:r>
            <a:r>
              <a:rPr sz="1200" dirty="0">
                <a:latin typeface="Times New Roman"/>
                <a:cs typeface="Times New Roman"/>
              </a:rPr>
              <a:t>ritiene siano </a:t>
            </a:r>
            <a:r>
              <a:rPr sz="1200" spc="-5" dirty="0">
                <a:latin typeface="Times New Roman"/>
                <a:cs typeface="Times New Roman"/>
              </a:rPr>
              <a:t>conosciuti </a:t>
            </a:r>
            <a:r>
              <a:rPr sz="1200" dirty="0">
                <a:latin typeface="Times New Roman"/>
                <a:cs typeface="Times New Roman"/>
              </a:rPr>
              <a:t>dal </a:t>
            </a:r>
            <a:r>
              <a:rPr sz="1200" spc="-5" dirty="0">
                <a:latin typeface="Times New Roman"/>
                <a:cs typeface="Times New Roman"/>
              </a:rPr>
              <a:t>corpo collettivo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Segreti </a:t>
            </a:r>
            <a:r>
              <a:rPr sz="1200" dirty="0">
                <a:latin typeface="Times New Roman"/>
                <a:cs typeface="Times New Roman"/>
              </a:rPr>
              <a:t>Trinitizzati </a:t>
            </a:r>
            <a:r>
              <a:rPr sz="1200" spc="-5" dirty="0">
                <a:latin typeface="Times New Roman"/>
                <a:cs typeface="Times New Roman"/>
              </a:rPr>
              <a:t>della Supremazia. Questi </a:t>
            </a:r>
            <a:r>
              <a:rPr sz="1200" spc="5" dirty="0">
                <a:latin typeface="Times New Roman"/>
                <a:cs typeface="Times New Roman"/>
              </a:rPr>
              <a:t>esseri 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pienamente </a:t>
            </a:r>
            <a:r>
              <a:rPr sz="1200" dirty="0">
                <a:latin typeface="Times New Roman"/>
                <a:cs typeface="Times New Roman"/>
              </a:rPr>
              <a:t>conosciuti solo </a:t>
            </a:r>
            <a:r>
              <a:rPr sz="1200" spc="-5" dirty="0">
                <a:latin typeface="Times New Roman"/>
                <a:cs typeface="Times New Roman"/>
              </a:rPr>
              <a:t>dai gruppi dei </a:t>
            </a:r>
            <a:r>
              <a:rPr sz="1200" dirty="0">
                <a:latin typeface="Times New Roman"/>
                <a:cs typeface="Times New Roman"/>
              </a:rPr>
              <a:t>loro mondi </a:t>
            </a:r>
            <a:r>
              <a:rPr sz="1200" spc="-5" dirty="0">
                <a:latin typeface="Times New Roman"/>
                <a:cs typeface="Times New Roman"/>
              </a:rPr>
              <a:t>speciali; essi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poco compresi dagli </a:t>
            </a:r>
            <a:r>
              <a:rPr sz="1200" dirty="0">
                <a:latin typeface="Times New Roman"/>
                <a:cs typeface="Times New Roman"/>
              </a:rPr>
              <a:t>altri </a:t>
            </a:r>
            <a:r>
              <a:rPr sz="1200" spc="-5" dirty="0">
                <a:latin typeface="Times New Roman"/>
                <a:cs typeface="Times New Roman"/>
              </a:rPr>
              <a:t>ordini. </a:t>
            </a:r>
            <a:r>
              <a:rPr sz="1200" dirty="0">
                <a:latin typeface="Times New Roman"/>
                <a:cs typeface="Times New Roman"/>
              </a:rPr>
              <a:t>Dopo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avrete  </a:t>
            </a:r>
            <a:r>
              <a:rPr sz="1200" spc="-5" dirty="0">
                <a:latin typeface="Times New Roman"/>
                <a:cs typeface="Times New Roman"/>
              </a:rPr>
              <a:t>raggiunto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Paradiso, </a:t>
            </a:r>
            <a:r>
              <a:rPr sz="1200" dirty="0">
                <a:latin typeface="Times New Roman"/>
                <a:cs typeface="Times New Roman"/>
              </a:rPr>
              <a:t>voi </a:t>
            </a:r>
            <a:r>
              <a:rPr sz="1200" spc="-5" dirty="0">
                <a:latin typeface="Times New Roman"/>
                <a:cs typeface="Times New Roman"/>
              </a:rPr>
              <a:t>conoscerete ed amerete ardentemente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dieci Segreti della Supremazia che dirigono Ascendington. </a:t>
            </a:r>
            <a:r>
              <a:rPr sz="1200" spc="5" dirty="0">
                <a:latin typeface="Times New Roman"/>
                <a:cs typeface="Times New Roman"/>
              </a:rPr>
              <a:t>Salvo  </a:t>
            </a:r>
            <a:r>
              <a:rPr sz="1200" spc="-5" dirty="0">
                <a:latin typeface="Times New Roman"/>
                <a:cs typeface="Times New Roman"/>
              </a:rPr>
              <a:t>che per Divinington, </a:t>
            </a:r>
            <a:r>
              <a:rPr sz="1200" dirty="0">
                <a:latin typeface="Times New Roman"/>
                <a:cs typeface="Times New Roman"/>
              </a:rPr>
              <a:t>voi </a:t>
            </a:r>
            <a:r>
              <a:rPr sz="1200" spc="-5" dirty="0">
                <a:latin typeface="Times New Roman"/>
                <a:cs typeface="Times New Roman"/>
              </a:rPr>
              <a:t>giungerete anche ad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parziale comprensione </a:t>
            </a:r>
            <a:r>
              <a:rPr sz="1200" spc="5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Segreti della </a:t>
            </a:r>
            <a:r>
              <a:rPr sz="1200" dirty="0">
                <a:latin typeface="Times New Roman"/>
                <a:cs typeface="Times New Roman"/>
              </a:rPr>
              <a:t>Supremazia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sugli altri </a:t>
            </a:r>
            <a:r>
              <a:rPr sz="1200" dirty="0">
                <a:latin typeface="Times New Roman"/>
                <a:cs typeface="Times New Roman"/>
              </a:rPr>
              <a:t>mondi </a:t>
            </a:r>
            <a:r>
              <a:rPr sz="1200" spc="10" dirty="0">
                <a:latin typeface="Times New Roman"/>
                <a:cs typeface="Times New Roman"/>
              </a:rPr>
              <a:t>del  </a:t>
            </a:r>
            <a:r>
              <a:rPr sz="1200" spc="-5" dirty="0">
                <a:latin typeface="Times New Roman"/>
                <a:cs typeface="Times New Roman"/>
              </a:rPr>
              <a:t>Padre, </a:t>
            </a:r>
            <a:r>
              <a:rPr sz="1200" dirty="0">
                <a:latin typeface="Times New Roman"/>
                <a:cs typeface="Times New Roman"/>
              </a:rPr>
              <a:t>sebbene non </a:t>
            </a:r>
            <a:r>
              <a:rPr sz="1200" spc="-5" dirty="0">
                <a:latin typeface="Times New Roman"/>
                <a:cs typeface="Times New Roman"/>
              </a:rPr>
              <a:t>così perfettamente come su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Ascendington.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26543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(149.3) 13:2.10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Segreti </a:t>
            </a:r>
            <a:r>
              <a:rPr sz="1200" dirty="0">
                <a:latin typeface="Times New Roman"/>
                <a:cs typeface="Times New Roman"/>
              </a:rPr>
              <a:t>Trinitizzati </a:t>
            </a:r>
            <a:r>
              <a:rPr sz="1200" spc="-5" dirty="0">
                <a:latin typeface="Times New Roman"/>
                <a:cs typeface="Times New Roman"/>
              </a:rPr>
              <a:t>della Supremazia, come </a:t>
            </a:r>
            <a:r>
              <a:rPr sz="1200" dirty="0">
                <a:latin typeface="Times New Roman"/>
                <a:cs typeface="Times New Roman"/>
              </a:rPr>
              <a:t>indica il loro nome, sono </a:t>
            </a:r>
            <a:r>
              <a:rPr sz="1200" spc="-5" dirty="0">
                <a:latin typeface="Times New Roman"/>
                <a:cs typeface="Times New Roman"/>
              </a:rPr>
              <a:t>collegati con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Supremo; essi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similmente  collegati con l’Ultimo </a:t>
            </a:r>
            <a:r>
              <a:rPr sz="1200" dirty="0">
                <a:latin typeface="Times New Roman"/>
                <a:cs typeface="Times New Roman"/>
              </a:rPr>
              <a:t>e con il </a:t>
            </a:r>
            <a:r>
              <a:rPr sz="1200" spc="-5" dirty="0">
                <a:latin typeface="Times New Roman"/>
                <a:cs typeface="Times New Roman"/>
              </a:rPr>
              <a:t>futuro </a:t>
            </a:r>
            <a:r>
              <a:rPr sz="1200" dirty="0">
                <a:latin typeface="Times New Roman"/>
                <a:cs typeface="Times New Roman"/>
              </a:rPr>
              <a:t>Supremo-Ultimo. </a:t>
            </a:r>
            <a:r>
              <a:rPr sz="1200" spc="-5" dirty="0">
                <a:latin typeface="Times New Roman"/>
                <a:cs typeface="Times New Roman"/>
              </a:rPr>
              <a:t>Questi Segreti della Supremazia </a:t>
            </a:r>
            <a:r>
              <a:rPr sz="1200" dirty="0">
                <a:latin typeface="Times New Roman"/>
                <a:cs typeface="Times New Roman"/>
              </a:rPr>
              <a:t>sono i </a:t>
            </a:r>
            <a:r>
              <a:rPr sz="1200" spc="-5" dirty="0">
                <a:latin typeface="Times New Roman"/>
                <a:cs typeface="Times New Roman"/>
              </a:rPr>
              <a:t>segreti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Supremo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anche </a:t>
            </a:r>
            <a:r>
              <a:rPr sz="1200" dirty="0">
                <a:latin typeface="Times New Roman"/>
                <a:cs typeface="Times New Roman"/>
              </a:rPr>
              <a:t>i  </a:t>
            </a:r>
            <a:r>
              <a:rPr sz="1200" spc="-5" dirty="0">
                <a:latin typeface="Times New Roman"/>
                <a:cs typeface="Times New Roman"/>
              </a:rPr>
              <a:t>segreti dell’Ultimo, come pure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segreti del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Supremo-Ultimo.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3. I </a:t>
            </a:r>
            <a:r>
              <a:rPr sz="1600" b="1" spc="-10" dirty="0">
                <a:solidFill>
                  <a:srgbClr val="1F487C"/>
                </a:solidFill>
                <a:latin typeface="Times New Roman"/>
                <a:cs typeface="Times New Roman"/>
              </a:rPr>
              <a:t>mondi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sacri del Figlio</a:t>
            </a:r>
            <a:r>
              <a:rPr sz="1600" b="1" spc="1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Eterno</a:t>
            </a:r>
            <a:endParaRPr sz="1600">
              <a:latin typeface="Times New Roman"/>
              <a:cs typeface="Times New Roman"/>
            </a:endParaRPr>
          </a:p>
          <a:p>
            <a:pPr marL="76200" marR="440690">
              <a:lnSpc>
                <a:spcPts val="1370"/>
              </a:lnSpc>
              <a:spcBef>
                <a:spcPts val="143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(149.4) 13:3.1 </a:t>
            </a:r>
            <a:r>
              <a:rPr sz="1200" spc="-15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sette </a:t>
            </a:r>
            <a:r>
              <a:rPr sz="1200" spc="-5" dirty="0">
                <a:latin typeface="Times New Roman"/>
                <a:cs typeface="Times New Roman"/>
              </a:rPr>
              <a:t>sfere </a:t>
            </a:r>
            <a:r>
              <a:rPr sz="1200" dirty="0">
                <a:latin typeface="Times New Roman"/>
                <a:cs typeface="Times New Roman"/>
              </a:rPr>
              <a:t>luminose </a:t>
            </a:r>
            <a:r>
              <a:rPr sz="1200" spc="-5" dirty="0">
                <a:latin typeface="Times New Roman"/>
                <a:cs typeface="Times New Roman"/>
              </a:rPr>
              <a:t>del Figlio </a:t>
            </a:r>
            <a:r>
              <a:rPr sz="1200" dirty="0">
                <a:latin typeface="Times New Roman"/>
                <a:cs typeface="Times New Roman"/>
              </a:rPr>
              <a:t>Eterno </a:t>
            </a:r>
            <a:r>
              <a:rPr sz="1200" spc="-5" dirty="0">
                <a:latin typeface="Times New Roman"/>
                <a:cs typeface="Times New Roman"/>
              </a:rPr>
              <a:t>sono </a:t>
            </a:r>
            <a:r>
              <a:rPr sz="1200" dirty="0">
                <a:latin typeface="Times New Roman"/>
                <a:cs typeface="Times New Roman"/>
              </a:rPr>
              <a:t>i mondi </a:t>
            </a:r>
            <a:r>
              <a:rPr sz="1200" spc="-5" dirty="0">
                <a:latin typeface="Times New Roman"/>
                <a:cs typeface="Times New Roman"/>
              </a:rPr>
              <a:t>delle sette fasi d’esistenza </a:t>
            </a:r>
            <a:r>
              <a:rPr sz="1200" dirty="0">
                <a:latin typeface="Times New Roman"/>
                <a:cs typeface="Times New Roman"/>
              </a:rPr>
              <a:t>puramente </a:t>
            </a:r>
            <a:r>
              <a:rPr sz="1200" spc="-5" dirty="0">
                <a:latin typeface="Times New Roman"/>
                <a:cs typeface="Times New Roman"/>
              </a:rPr>
              <a:t>spirituale. Questi globi  splendenti </a:t>
            </a:r>
            <a:r>
              <a:rPr sz="1200" dirty="0">
                <a:latin typeface="Times New Roman"/>
                <a:cs typeface="Times New Roman"/>
              </a:rPr>
              <a:t>sono la sorgente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triplice luce del </a:t>
            </a:r>
            <a:r>
              <a:rPr sz="1200" spc="-5" dirty="0">
                <a:latin typeface="Times New Roman"/>
                <a:cs typeface="Times New Roman"/>
              </a:rPr>
              <a:t>Paradiso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Havona,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loro influenza è limitata </a:t>
            </a:r>
            <a:r>
              <a:rPr sz="1200" spc="-5" dirty="0">
                <a:latin typeface="Times New Roman"/>
                <a:cs typeface="Times New Roman"/>
              </a:rPr>
              <a:t>principalmente, </a:t>
            </a:r>
            <a:r>
              <a:rPr sz="1200" dirty="0">
                <a:latin typeface="Times New Roman"/>
                <a:cs typeface="Times New Roman"/>
              </a:rPr>
              <a:t>ma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non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interamente, all’Universo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centrale.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26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175625" cy="389890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568325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(10.10) 0:7.5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Padre,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e lo Spirito sono </a:t>
            </a:r>
            <a:r>
              <a:rPr sz="1200" spc="-5" dirty="0">
                <a:latin typeface="Times New Roman"/>
                <a:cs typeface="Times New Roman"/>
              </a:rPr>
              <a:t>esistenziali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esistenziali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attualità (benché </a:t>
            </a:r>
            <a:r>
              <a:rPr sz="1200" dirty="0">
                <a:latin typeface="Times New Roman"/>
                <a:cs typeface="Times New Roman"/>
              </a:rPr>
              <a:t>tutti i potenziali </a:t>
            </a:r>
            <a:r>
              <a:rPr sz="1200" spc="-5" dirty="0">
                <a:latin typeface="Times New Roman"/>
                <a:cs typeface="Times New Roman"/>
              </a:rPr>
              <a:t>siano </a:t>
            </a:r>
            <a:r>
              <a:rPr sz="1200" dirty="0">
                <a:latin typeface="Times New Roman"/>
                <a:cs typeface="Times New Roman"/>
              </a:rPr>
              <a:t>ritenuti  </a:t>
            </a:r>
            <a:r>
              <a:rPr sz="1200" spc="-5" dirty="0">
                <a:latin typeface="Times New Roman"/>
                <a:cs typeface="Times New Roman"/>
              </a:rPr>
              <a:t>esperienziali).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Supremo e </a:t>
            </a:r>
            <a:r>
              <a:rPr sz="1200" spc="-5" dirty="0">
                <a:latin typeface="Times New Roman"/>
                <a:cs typeface="Times New Roman"/>
              </a:rPr>
              <a:t>l’Ultimo sono totalmente esperienziali. L’Assoluto della Deità </a:t>
            </a:r>
            <a:r>
              <a:rPr sz="1200" dirty="0">
                <a:latin typeface="Times New Roman"/>
                <a:cs typeface="Times New Roman"/>
              </a:rPr>
              <a:t>è esperienziale in attuazione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</a:t>
            </a:r>
            <a:endParaRPr sz="1200">
              <a:latin typeface="Times New Roman"/>
              <a:cs typeface="Times New Roman"/>
            </a:endParaRPr>
          </a:p>
          <a:p>
            <a:pPr marL="88900" marR="260985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esistenziale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potenzialità. L’essenza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Deità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eterna,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solo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5" dirty="0">
                <a:latin typeface="Times New Roman"/>
                <a:cs typeface="Times New Roman"/>
              </a:rPr>
              <a:t>tre </a:t>
            </a:r>
            <a:r>
              <a:rPr sz="1200" dirty="0">
                <a:latin typeface="Times New Roman"/>
                <a:cs typeface="Times New Roman"/>
              </a:rPr>
              <a:t>persone </a:t>
            </a:r>
            <a:r>
              <a:rPr sz="1200" spc="-5" dirty="0">
                <a:latin typeface="Times New Roman"/>
                <a:cs typeface="Times New Roman"/>
              </a:rPr>
              <a:t>originali </a:t>
            </a:r>
            <a:r>
              <a:rPr sz="1200" dirty="0">
                <a:latin typeface="Times New Roman"/>
                <a:cs typeface="Times New Roman"/>
              </a:rPr>
              <a:t>della Deità sono </a:t>
            </a:r>
            <a:r>
              <a:rPr sz="1200" spc="-5" dirty="0">
                <a:latin typeface="Times New Roman"/>
                <a:cs typeface="Times New Roman"/>
              </a:rPr>
              <a:t>incondizionatamente  eterne. </a:t>
            </a:r>
            <a:r>
              <a:rPr sz="1200" dirty="0">
                <a:latin typeface="Times New Roman"/>
                <a:cs typeface="Times New Roman"/>
              </a:rPr>
              <a:t>Tutte le </a:t>
            </a:r>
            <a:r>
              <a:rPr sz="1200" spc="-5" dirty="0">
                <a:latin typeface="Times New Roman"/>
                <a:cs typeface="Times New Roman"/>
              </a:rPr>
              <a:t>altre </a:t>
            </a:r>
            <a:r>
              <a:rPr sz="1200" dirty="0">
                <a:latin typeface="Times New Roman"/>
                <a:cs typeface="Times New Roman"/>
              </a:rPr>
              <a:t>personalità </a:t>
            </a:r>
            <a:r>
              <a:rPr sz="1200" spc="-5" dirty="0">
                <a:latin typeface="Times New Roman"/>
                <a:cs typeface="Times New Roman"/>
              </a:rPr>
              <a:t>della Deità hanno un’origine, </a:t>
            </a:r>
            <a:r>
              <a:rPr sz="1200" dirty="0">
                <a:latin typeface="Times New Roman"/>
                <a:cs typeface="Times New Roman"/>
              </a:rPr>
              <a:t>ma il </a:t>
            </a:r>
            <a:r>
              <a:rPr sz="1200" spc="-5" dirty="0">
                <a:latin typeface="Times New Roman"/>
                <a:cs typeface="Times New Roman"/>
              </a:rPr>
              <a:t>loro destino </a:t>
            </a:r>
            <a:r>
              <a:rPr sz="1200" dirty="0">
                <a:latin typeface="Times New Roman"/>
                <a:cs typeface="Times New Roman"/>
              </a:rPr>
              <a:t>è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eterno.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126364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(10.11) 0:7.6 </a:t>
            </a:r>
            <a:r>
              <a:rPr sz="1200" spc="-5" dirty="0">
                <a:latin typeface="Times New Roman"/>
                <a:cs typeface="Times New Roman"/>
              </a:rPr>
              <a:t>Avendo portato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compimento l’espressione della Deità esistenziale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se stesso nel Figlio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nello </a:t>
            </a:r>
            <a:r>
              <a:rPr sz="1200" dirty="0">
                <a:latin typeface="Times New Roman"/>
                <a:cs typeface="Times New Roman"/>
              </a:rPr>
              <a:t>Spirito, il </a:t>
            </a:r>
            <a:r>
              <a:rPr sz="1200" spc="-5" dirty="0">
                <a:latin typeface="Times New Roman"/>
                <a:cs typeface="Times New Roman"/>
              </a:rPr>
              <a:t>Padre sta ora  completando l’espressione esperienziale su </a:t>
            </a:r>
            <a:r>
              <a:rPr sz="1200" dirty="0">
                <a:latin typeface="Times New Roman"/>
                <a:cs typeface="Times New Roman"/>
              </a:rPr>
              <a:t>livelli </a:t>
            </a:r>
            <a:r>
              <a:rPr sz="1200" spc="-5" dirty="0">
                <a:latin typeface="Times New Roman"/>
                <a:cs typeface="Times New Roman"/>
              </a:rPr>
              <a:t>della deità fino </a:t>
            </a:r>
            <a:r>
              <a:rPr sz="1200" dirty="0">
                <a:latin typeface="Times New Roman"/>
                <a:cs typeface="Times New Roman"/>
              </a:rPr>
              <a:t>ad ora </a:t>
            </a:r>
            <a:r>
              <a:rPr sz="1200" spc="-5" dirty="0">
                <a:latin typeface="Times New Roman"/>
                <a:cs typeface="Times New Roman"/>
              </a:rPr>
              <a:t>impersonali </a:t>
            </a:r>
            <a:r>
              <a:rPr sz="1200" dirty="0">
                <a:latin typeface="Times New Roman"/>
                <a:cs typeface="Times New Roman"/>
              </a:rPr>
              <a:t>e non rivelati in quanto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il Supremo, </a:t>
            </a:r>
            <a:r>
              <a:rPr sz="1200" spc="-5" dirty="0">
                <a:latin typeface="Times New Roman"/>
                <a:cs typeface="Times New Roman"/>
              </a:rPr>
              <a:t>Dio  </a:t>
            </a:r>
            <a:r>
              <a:rPr sz="1200" dirty="0">
                <a:latin typeface="Times New Roman"/>
                <a:cs typeface="Times New Roman"/>
              </a:rPr>
              <a:t>l’Ultimo e </a:t>
            </a:r>
            <a:r>
              <a:rPr sz="1200" spc="-5" dirty="0">
                <a:latin typeface="Times New Roman"/>
                <a:cs typeface="Times New Roman"/>
              </a:rPr>
              <a:t>Dio l’Assoluto.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queste Deità esperienziali </a:t>
            </a:r>
            <a:r>
              <a:rPr sz="1200" dirty="0">
                <a:latin typeface="Times New Roman"/>
                <a:cs typeface="Times New Roman"/>
              </a:rPr>
              <a:t>non sono </a:t>
            </a:r>
            <a:r>
              <a:rPr sz="1200" spc="-5" dirty="0">
                <a:latin typeface="Times New Roman"/>
                <a:cs typeface="Times New Roman"/>
              </a:rPr>
              <a:t>ora pienamente </a:t>
            </a:r>
            <a:r>
              <a:rPr sz="1200" dirty="0">
                <a:latin typeface="Times New Roman"/>
                <a:cs typeface="Times New Roman"/>
              </a:rPr>
              <a:t>esistenti; </a:t>
            </a:r>
            <a:r>
              <a:rPr sz="1200" spc="-5" dirty="0">
                <a:latin typeface="Times New Roman"/>
                <a:cs typeface="Times New Roman"/>
              </a:rPr>
              <a:t>sono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corso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d’attuazione.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88900" marR="685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(11.1) 0:7.7 </a:t>
            </a:r>
            <a:r>
              <a:rPr sz="1200" i="1" spc="-5" dirty="0">
                <a:latin typeface="Times New Roman"/>
                <a:cs typeface="Times New Roman"/>
              </a:rPr>
              <a:t>Dio </a:t>
            </a:r>
            <a:r>
              <a:rPr sz="1200" i="1" dirty="0">
                <a:latin typeface="Times New Roman"/>
                <a:cs typeface="Times New Roman"/>
              </a:rPr>
              <a:t>il </a:t>
            </a:r>
            <a:r>
              <a:rPr sz="1200" i="1" spc="-5" dirty="0">
                <a:latin typeface="Times New Roman"/>
                <a:cs typeface="Times New Roman"/>
              </a:rPr>
              <a:t>Supremo </a:t>
            </a:r>
            <a:r>
              <a:rPr sz="1200" spc="-5" dirty="0">
                <a:latin typeface="Times New Roman"/>
                <a:cs typeface="Times New Roman"/>
              </a:rPr>
              <a:t>in Havona </a:t>
            </a:r>
            <a:r>
              <a:rPr sz="1200" dirty="0">
                <a:latin typeface="Times New Roman"/>
                <a:cs typeface="Times New Roman"/>
              </a:rPr>
              <a:t>è il riflesso spirituale </a:t>
            </a:r>
            <a:r>
              <a:rPr sz="1200" spc="-5" dirty="0">
                <a:latin typeface="Times New Roman"/>
                <a:cs typeface="Times New Roman"/>
              </a:rPr>
              <a:t>personale della </a:t>
            </a:r>
            <a:r>
              <a:rPr sz="1200" dirty="0">
                <a:latin typeface="Times New Roman"/>
                <a:cs typeface="Times New Roman"/>
              </a:rPr>
              <a:t>Deità trina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Paradiso. </a:t>
            </a:r>
            <a:r>
              <a:rPr sz="1200" spc="-5" dirty="0">
                <a:latin typeface="Times New Roman"/>
                <a:cs typeface="Times New Roman"/>
              </a:rPr>
              <a:t>Questa relazione associativa della  Deità si </a:t>
            </a:r>
            <a:r>
              <a:rPr sz="1200" dirty="0">
                <a:latin typeface="Times New Roman"/>
                <a:cs typeface="Times New Roman"/>
              </a:rPr>
              <a:t>sta </a:t>
            </a:r>
            <a:r>
              <a:rPr sz="1200" spc="-5" dirty="0">
                <a:latin typeface="Times New Roman"/>
                <a:cs typeface="Times New Roman"/>
              </a:rPr>
              <a:t>ora </a:t>
            </a:r>
            <a:r>
              <a:rPr sz="1200" dirty="0">
                <a:latin typeface="Times New Roman"/>
                <a:cs typeface="Times New Roman"/>
              </a:rPr>
              <a:t>espandendo </a:t>
            </a:r>
            <a:r>
              <a:rPr sz="1200" spc="-5" dirty="0">
                <a:latin typeface="Times New Roman"/>
                <a:cs typeface="Times New Roman"/>
              </a:rPr>
              <a:t>creativamente verso l’esterno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il Settuplo e </a:t>
            </a:r>
            <a:r>
              <a:rPr sz="1200" spc="-5" dirty="0">
                <a:latin typeface="Times New Roman"/>
                <a:cs typeface="Times New Roman"/>
              </a:rPr>
              <a:t>si sta sintetizzando nel potere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esperienziale</a:t>
            </a:r>
            <a:endParaRPr sz="1200">
              <a:latin typeface="Times New Roman"/>
              <a:cs typeface="Times New Roman"/>
            </a:endParaRPr>
          </a:p>
          <a:p>
            <a:pPr marL="88900" marR="108585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dell’Onnipotente Supremo nel grande Universo.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Deità del </a:t>
            </a:r>
            <a:r>
              <a:rPr sz="1200" dirty="0">
                <a:latin typeface="Times New Roman"/>
                <a:cs typeface="Times New Roman"/>
              </a:rPr>
              <a:t>Paradiso, esistenziale in quanto tre persone, </a:t>
            </a:r>
            <a:r>
              <a:rPr sz="1200" spc="-5" dirty="0">
                <a:latin typeface="Times New Roman"/>
                <a:cs typeface="Times New Roman"/>
              </a:rPr>
              <a:t>si sta così </a:t>
            </a:r>
            <a:r>
              <a:rPr sz="1200" dirty="0">
                <a:latin typeface="Times New Roman"/>
                <a:cs typeface="Times New Roman"/>
              </a:rPr>
              <a:t>evolvendo  </a:t>
            </a:r>
            <a:r>
              <a:rPr sz="1200" spc="-5" dirty="0">
                <a:latin typeface="Times New Roman"/>
                <a:cs typeface="Times New Roman"/>
              </a:rPr>
              <a:t>esperienzialmente </a:t>
            </a:r>
            <a:r>
              <a:rPr sz="1200" dirty="0">
                <a:latin typeface="Times New Roman"/>
                <a:cs typeface="Times New Roman"/>
              </a:rPr>
              <a:t>in due </a:t>
            </a:r>
            <a:r>
              <a:rPr sz="1200" spc="-5" dirty="0">
                <a:latin typeface="Times New Roman"/>
                <a:cs typeface="Times New Roman"/>
              </a:rPr>
              <a:t>fasi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Supremazia, </a:t>
            </a:r>
            <a:r>
              <a:rPr sz="1200" dirty="0">
                <a:latin typeface="Times New Roman"/>
                <a:cs typeface="Times New Roman"/>
              </a:rPr>
              <a:t>mentre </a:t>
            </a:r>
            <a:r>
              <a:rPr sz="1200" spc="-5" dirty="0">
                <a:latin typeface="Times New Roman"/>
                <a:cs typeface="Times New Roman"/>
              </a:rPr>
              <a:t>queste fasi </a:t>
            </a:r>
            <a:r>
              <a:rPr sz="1200" dirty="0">
                <a:latin typeface="Times New Roman"/>
                <a:cs typeface="Times New Roman"/>
              </a:rPr>
              <a:t>duali stanno </a:t>
            </a:r>
            <a:r>
              <a:rPr sz="1200" spc="-5" dirty="0">
                <a:latin typeface="Times New Roman"/>
                <a:cs typeface="Times New Roman"/>
              </a:rPr>
              <a:t>unificando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potere-personalità </a:t>
            </a:r>
            <a:r>
              <a:rPr sz="1200" dirty="0">
                <a:latin typeface="Times New Roman"/>
                <a:cs typeface="Times New Roman"/>
              </a:rPr>
              <a:t>in un solo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Signore,</a:t>
            </a:r>
            <a:endParaRPr sz="1200">
              <a:latin typeface="Times New Roman"/>
              <a:cs typeface="Times New Roman"/>
            </a:endParaRPr>
          </a:p>
          <a:p>
            <a:pPr marL="88900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l’Essere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Supremo.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93345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(11.2) 0:7.8 </a:t>
            </a:r>
            <a:r>
              <a:rPr sz="1200" i="1" dirty="0">
                <a:latin typeface="Times New Roman"/>
                <a:cs typeface="Times New Roman"/>
              </a:rPr>
              <a:t>Il Padre </a:t>
            </a:r>
            <a:r>
              <a:rPr sz="1200" i="1" spc="-5" dirty="0">
                <a:latin typeface="Times New Roman"/>
                <a:cs typeface="Times New Roman"/>
              </a:rPr>
              <a:t>Universale </a:t>
            </a:r>
            <a:r>
              <a:rPr sz="1200" spc="-5" dirty="0">
                <a:latin typeface="Times New Roman"/>
                <a:cs typeface="Times New Roman"/>
              </a:rPr>
              <a:t>raggiunge </a:t>
            </a:r>
            <a:r>
              <a:rPr sz="1200" dirty="0">
                <a:latin typeface="Times New Roman"/>
                <a:cs typeface="Times New Roman"/>
              </a:rPr>
              <a:t>la liberazione </a:t>
            </a:r>
            <a:r>
              <a:rPr sz="1200" spc="-5" dirty="0">
                <a:latin typeface="Times New Roman"/>
                <a:cs typeface="Times New Roman"/>
              </a:rPr>
              <a:t>volontaria dai </a:t>
            </a:r>
            <a:r>
              <a:rPr sz="1200" dirty="0">
                <a:latin typeface="Times New Roman"/>
                <a:cs typeface="Times New Roman"/>
              </a:rPr>
              <a:t>legami </a:t>
            </a:r>
            <a:r>
              <a:rPr sz="1200" spc="-5" dirty="0">
                <a:latin typeface="Times New Roman"/>
                <a:cs typeface="Times New Roman"/>
              </a:rPr>
              <a:t>dell’infinità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dai vincoli dell’eternità </a:t>
            </a:r>
            <a:r>
              <a:rPr sz="1200" dirty="0">
                <a:latin typeface="Times New Roman"/>
                <a:cs typeface="Times New Roman"/>
              </a:rPr>
              <a:t>mediante la  </a:t>
            </a:r>
            <a:r>
              <a:rPr sz="1200" spc="-5" dirty="0">
                <a:latin typeface="Times New Roman"/>
                <a:cs typeface="Times New Roman"/>
              </a:rPr>
              <a:t>tecnica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trinitizzazione,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triplice personalizzazione della Deità. L’Essere Supremo si sta </a:t>
            </a:r>
            <a:r>
              <a:rPr sz="1200" dirty="0">
                <a:latin typeface="Times New Roman"/>
                <a:cs typeface="Times New Roman"/>
              </a:rPr>
              <a:t>tuttora </a:t>
            </a:r>
            <a:r>
              <a:rPr sz="1200" spc="-5" dirty="0">
                <a:latin typeface="Times New Roman"/>
                <a:cs typeface="Times New Roman"/>
              </a:rPr>
              <a:t>evolvendo come </a:t>
            </a:r>
            <a:r>
              <a:rPr sz="1200" dirty="0">
                <a:latin typeface="Times New Roman"/>
                <a:cs typeface="Times New Roman"/>
              </a:rPr>
              <a:t>unificazione  di </a:t>
            </a:r>
            <a:r>
              <a:rPr sz="1200" spc="-5" dirty="0">
                <a:latin typeface="Times New Roman"/>
                <a:cs typeface="Times New Roman"/>
              </a:rPr>
              <a:t>personalità subeterna della </a:t>
            </a:r>
            <a:r>
              <a:rPr sz="1200" dirty="0">
                <a:latin typeface="Times New Roman"/>
                <a:cs typeface="Times New Roman"/>
              </a:rPr>
              <a:t>settupla </a:t>
            </a:r>
            <a:r>
              <a:rPr sz="1200" spc="-5" dirty="0">
                <a:latin typeface="Times New Roman"/>
                <a:cs typeface="Times New Roman"/>
              </a:rPr>
              <a:t>manifestazione della Deità </a:t>
            </a:r>
            <a:r>
              <a:rPr sz="1200" dirty="0">
                <a:latin typeface="Times New Roman"/>
                <a:cs typeface="Times New Roman"/>
              </a:rPr>
              <a:t>nei </a:t>
            </a:r>
            <a:r>
              <a:rPr sz="1200" spc="-5" dirty="0">
                <a:latin typeface="Times New Roman"/>
                <a:cs typeface="Times New Roman"/>
              </a:rPr>
              <a:t>segmenti </a:t>
            </a:r>
            <a:r>
              <a:rPr sz="1200" dirty="0">
                <a:latin typeface="Times New Roman"/>
                <a:cs typeface="Times New Roman"/>
              </a:rPr>
              <a:t>di tempo-spazio del </a:t>
            </a:r>
            <a:r>
              <a:rPr sz="1200" spc="-5" dirty="0">
                <a:latin typeface="Times New Roman"/>
                <a:cs typeface="Times New Roman"/>
              </a:rPr>
              <a:t>grande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Universo.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8636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(11.3) 0:7.9 </a:t>
            </a:r>
            <a:r>
              <a:rPr sz="1200" spc="-5" dirty="0">
                <a:latin typeface="Times New Roman"/>
                <a:cs typeface="Times New Roman"/>
              </a:rPr>
              <a:t>L’Essere </a:t>
            </a:r>
            <a:r>
              <a:rPr sz="1200" dirty="0">
                <a:latin typeface="Times New Roman"/>
                <a:cs typeface="Times New Roman"/>
              </a:rPr>
              <a:t>Supremo non è un </a:t>
            </a:r>
            <a:r>
              <a:rPr sz="1200" spc="-5" dirty="0">
                <a:latin typeface="Times New Roman"/>
                <a:cs typeface="Times New Roman"/>
              </a:rPr>
              <a:t>creatore </a:t>
            </a:r>
            <a:r>
              <a:rPr sz="1200" dirty="0">
                <a:latin typeface="Times New Roman"/>
                <a:cs typeface="Times New Roman"/>
              </a:rPr>
              <a:t>diretto, </a:t>
            </a:r>
            <a:r>
              <a:rPr sz="1200" spc="-5" dirty="0">
                <a:latin typeface="Times New Roman"/>
                <a:cs typeface="Times New Roman"/>
              </a:rPr>
              <a:t>salvo essere </a:t>
            </a:r>
            <a:r>
              <a:rPr sz="1200" dirty="0">
                <a:latin typeface="Times New Roman"/>
                <a:cs typeface="Times New Roman"/>
              </a:rPr>
              <a:t>il padre di </a:t>
            </a:r>
            <a:r>
              <a:rPr sz="1200" spc="-5" dirty="0">
                <a:latin typeface="Times New Roman"/>
                <a:cs typeface="Times New Roman"/>
              </a:rPr>
              <a:t>Majeston, </a:t>
            </a:r>
            <a:r>
              <a:rPr sz="1200" dirty="0">
                <a:latin typeface="Times New Roman"/>
                <a:cs typeface="Times New Roman"/>
              </a:rPr>
              <a:t>ma è un </a:t>
            </a:r>
            <a:r>
              <a:rPr sz="1200" spc="-5" dirty="0">
                <a:latin typeface="Times New Roman"/>
                <a:cs typeface="Times New Roman"/>
              </a:rPr>
              <a:t>coordinatore sintetico </a:t>
            </a:r>
            <a:r>
              <a:rPr sz="1200" dirty="0">
                <a:latin typeface="Times New Roman"/>
                <a:cs typeface="Times New Roman"/>
              </a:rPr>
              <a:t>di tutte le  </a:t>
            </a:r>
            <a:r>
              <a:rPr sz="1200" spc="-5" dirty="0">
                <a:latin typeface="Times New Roman"/>
                <a:cs typeface="Times New Roman"/>
              </a:rPr>
              <a:t>attività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creatura-Creatore nell’Universo. L’Essere Supremo, che si </a:t>
            </a:r>
            <a:r>
              <a:rPr sz="1200" dirty="0">
                <a:latin typeface="Times New Roman"/>
                <a:cs typeface="Times New Roman"/>
              </a:rPr>
              <a:t>sta </a:t>
            </a:r>
            <a:r>
              <a:rPr sz="1200" spc="-5" dirty="0">
                <a:latin typeface="Times New Roman"/>
                <a:cs typeface="Times New Roman"/>
              </a:rPr>
              <a:t>adesso </a:t>
            </a:r>
            <a:r>
              <a:rPr sz="1200" dirty="0">
                <a:latin typeface="Times New Roman"/>
                <a:cs typeface="Times New Roman"/>
              </a:rPr>
              <a:t>attuando </a:t>
            </a:r>
            <a:r>
              <a:rPr sz="1200" spc="-5" dirty="0">
                <a:latin typeface="Times New Roman"/>
                <a:cs typeface="Times New Roman"/>
              </a:rPr>
              <a:t>negli </a:t>
            </a:r>
            <a:r>
              <a:rPr sz="1200" dirty="0">
                <a:latin typeface="Times New Roman"/>
                <a:cs typeface="Times New Roman"/>
              </a:rPr>
              <a:t>Universi </a:t>
            </a:r>
            <a:r>
              <a:rPr sz="1200" spc="-5" dirty="0">
                <a:latin typeface="Times New Roman"/>
                <a:cs typeface="Times New Roman"/>
              </a:rPr>
              <a:t>evoluzionari, </a:t>
            </a:r>
            <a:r>
              <a:rPr sz="1200" dirty="0">
                <a:latin typeface="Times New Roman"/>
                <a:cs typeface="Times New Roman"/>
              </a:rPr>
              <a:t>è il  </a:t>
            </a:r>
            <a:r>
              <a:rPr sz="1200" spc="-5" dirty="0">
                <a:latin typeface="Times New Roman"/>
                <a:cs typeface="Times New Roman"/>
              </a:rPr>
              <a:t>correlatore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sintetizzatore, come Deità, della </a:t>
            </a:r>
            <a:r>
              <a:rPr sz="1200" dirty="0">
                <a:latin typeface="Times New Roman"/>
                <a:cs typeface="Times New Roman"/>
              </a:rPr>
              <a:t>divinità </a:t>
            </a:r>
            <a:r>
              <a:rPr sz="1200" spc="-5" dirty="0">
                <a:latin typeface="Times New Roman"/>
                <a:cs typeface="Times New Roman"/>
              </a:rPr>
              <a:t>nel </a:t>
            </a:r>
            <a:r>
              <a:rPr sz="1200" dirty="0">
                <a:latin typeface="Times New Roman"/>
                <a:cs typeface="Times New Roman"/>
              </a:rPr>
              <a:t>tempo-spazio, della </a:t>
            </a:r>
            <a:r>
              <a:rPr sz="1200" spc="-5" dirty="0">
                <a:latin typeface="Times New Roman"/>
                <a:cs typeface="Times New Roman"/>
              </a:rPr>
              <a:t>Deità </a:t>
            </a:r>
            <a:r>
              <a:rPr sz="1200" dirty="0">
                <a:latin typeface="Times New Roman"/>
                <a:cs typeface="Times New Roman"/>
              </a:rPr>
              <a:t>trina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Paradiso in </a:t>
            </a:r>
            <a:r>
              <a:rPr sz="1200" spc="-5" dirty="0">
                <a:latin typeface="Times New Roman"/>
                <a:cs typeface="Times New Roman"/>
              </a:rPr>
              <a:t>associazione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esperienziale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26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260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200390" cy="4132579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9271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(149.5) 13:3.2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personalità </a:t>
            </a:r>
            <a:r>
              <a:rPr sz="1200" dirty="0">
                <a:latin typeface="Times New Roman"/>
                <a:cs typeface="Times New Roman"/>
              </a:rPr>
              <a:t>non è </a:t>
            </a:r>
            <a:r>
              <a:rPr sz="1200" spc="-5" dirty="0">
                <a:latin typeface="Times New Roman"/>
                <a:cs typeface="Times New Roman"/>
              </a:rPr>
              <a:t>presente su questi satelliti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Paradiso; per questo </a:t>
            </a:r>
            <a:r>
              <a:rPr sz="1200" dirty="0">
                <a:latin typeface="Times New Roman"/>
                <a:cs typeface="Times New Roman"/>
              </a:rPr>
              <a:t>vi sono </a:t>
            </a:r>
            <a:r>
              <a:rPr sz="1200" spc="-5" dirty="0">
                <a:latin typeface="Times New Roman"/>
                <a:cs typeface="Times New Roman"/>
              </a:rPr>
              <a:t>poche </a:t>
            </a:r>
            <a:r>
              <a:rPr sz="1200" dirty="0">
                <a:latin typeface="Times New Roman"/>
                <a:cs typeface="Times New Roman"/>
              </a:rPr>
              <a:t>cose </a:t>
            </a:r>
            <a:r>
              <a:rPr sz="1200" spc="-5" dirty="0">
                <a:latin typeface="Times New Roman"/>
                <a:cs typeface="Times New Roman"/>
              </a:rPr>
              <a:t>concernenti queste </a:t>
            </a:r>
            <a:r>
              <a:rPr sz="1200" dirty="0">
                <a:latin typeface="Times New Roman"/>
                <a:cs typeface="Times New Roman"/>
              </a:rPr>
              <a:t>dimore di  puro spirito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possono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presentate alle personalità mortali e </a:t>
            </a:r>
            <a:r>
              <a:rPr sz="1200" spc="-5" dirty="0">
                <a:latin typeface="Times New Roman"/>
                <a:cs typeface="Times New Roman"/>
              </a:rPr>
              <a:t>materiali. </a:t>
            </a:r>
            <a:r>
              <a:rPr sz="1200" dirty="0">
                <a:latin typeface="Times New Roman"/>
                <a:cs typeface="Times New Roman"/>
              </a:rPr>
              <a:t>Ci viene </a:t>
            </a:r>
            <a:r>
              <a:rPr sz="1200" spc="-5" dirty="0">
                <a:latin typeface="Times New Roman"/>
                <a:cs typeface="Times New Roman"/>
              </a:rPr>
              <a:t>insegnato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questi </a:t>
            </a:r>
            <a:r>
              <a:rPr sz="1200" dirty="0">
                <a:latin typeface="Times New Roman"/>
                <a:cs typeface="Times New Roman"/>
              </a:rPr>
              <a:t>mondi </a:t>
            </a:r>
            <a:r>
              <a:rPr sz="1200" spc="-5" dirty="0">
                <a:latin typeface="Times New Roman"/>
                <a:cs typeface="Times New Roman"/>
              </a:rPr>
              <a:t>abbondano </a:t>
            </a:r>
            <a:r>
              <a:rPr sz="1200" dirty="0">
                <a:latin typeface="Times New Roman"/>
                <a:cs typeface="Times New Roman"/>
              </a:rPr>
              <a:t>di  vita </a:t>
            </a:r>
            <a:r>
              <a:rPr sz="1200" spc="-5" dirty="0">
                <a:latin typeface="Times New Roman"/>
                <a:cs typeface="Times New Roman"/>
              </a:rPr>
              <a:t>altro-che-personale degli esseri del Figlio </a:t>
            </a:r>
            <a:r>
              <a:rPr sz="1200" dirty="0">
                <a:latin typeface="Times New Roman"/>
                <a:cs typeface="Times New Roman"/>
              </a:rPr>
              <a:t>Eterno. </a:t>
            </a:r>
            <a:r>
              <a:rPr sz="1200" spc="-5" dirty="0">
                <a:latin typeface="Times New Roman"/>
                <a:cs typeface="Times New Roman"/>
              </a:rPr>
              <a:t>Noi desumiamo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queste entità si </a:t>
            </a:r>
            <a:r>
              <a:rPr sz="1200" dirty="0">
                <a:latin typeface="Times New Roman"/>
                <a:cs typeface="Times New Roman"/>
              </a:rPr>
              <a:t>stiano </a:t>
            </a:r>
            <a:r>
              <a:rPr sz="1200" spc="-5" dirty="0">
                <a:latin typeface="Times New Roman"/>
                <a:cs typeface="Times New Roman"/>
              </a:rPr>
              <a:t>riunendo per servire </a:t>
            </a:r>
            <a:r>
              <a:rPr sz="1200" dirty="0">
                <a:latin typeface="Times New Roman"/>
                <a:cs typeface="Times New Roman"/>
              </a:rPr>
              <a:t>nei nuovi  </a:t>
            </a:r>
            <a:r>
              <a:rPr sz="1200" spc="-5" dirty="0">
                <a:latin typeface="Times New Roman"/>
                <a:cs typeface="Times New Roman"/>
              </a:rPr>
              <a:t>Universi progettati dello </a:t>
            </a:r>
            <a:r>
              <a:rPr sz="1200" dirty="0">
                <a:latin typeface="Times New Roman"/>
                <a:cs typeface="Times New Roman"/>
              </a:rPr>
              <a:t>spazio </a:t>
            </a:r>
            <a:r>
              <a:rPr sz="1200" spc="-5" dirty="0">
                <a:latin typeface="Times New Roman"/>
                <a:cs typeface="Times New Roman"/>
              </a:rPr>
              <a:t>esterno.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filosofi del Paradiso sostengono che ogni ciclo </a:t>
            </a:r>
            <a:r>
              <a:rPr sz="1200" dirty="0">
                <a:latin typeface="Times New Roman"/>
                <a:cs typeface="Times New Roman"/>
              </a:rPr>
              <a:t>del Paradiso, </a:t>
            </a:r>
            <a:r>
              <a:rPr sz="1200" spc="-5" dirty="0">
                <a:latin typeface="Times New Roman"/>
                <a:cs typeface="Times New Roman"/>
              </a:rPr>
              <a:t>circa </a:t>
            </a:r>
            <a:r>
              <a:rPr sz="1200" dirty="0">
                <a:latin typeface="Times New Roman"/>
                <a:cs typeface="Times New Roman"/>
              </a:rPr>
              <a:t>due </a:t>
            </a:r>
            <a:r>
              <a:rPr sz="1200" spc="-5" dirty="0">
                <a:latin typeface="Times New Roman"/>
                <a:cs typeface="Times New Roman"/>
              </a:rPr>
              <a:t>miliardi </a:t>
            </a:r>
            <a:r>
              <a:rPr sz="1200" dirty="0">
                <a:latin typeface="Times New Roman"/>
                <a:cs typeface="Times New Roman"/>
              </a:rPr>
              <a:t>di anni </a:t>
            </a:r>
            <a:r>
              <a:rPr sz="1200" spc="-5" dirty="0">
                <a:latin typeface="Times New Roman"/>
                <a:cs typeface="Times New Roman"/>
              </a:rPr>
              <a:t>del  </a:t>
            </a:r>
            <a:r>
              <a:rPr sz="1200" dirty="0">
                <a:latin typeface="Times New Roman"/>
                <a:cs typeface="Times New Roman"/>
              </a:rPr>
              <a:t>tempo di </a:t>
            </a:r>
            <a:r>
              <a:rPr sz="1200" spc="-5" dirty="0">
                <a:latin typeface="Times New Roman"/>
                <a:cs typeface="Times New Roman"/>
              </a:rPr>
              <a:t>Urantia, vede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creazione </a:t>
            </a:r>
            <a:r>
              <a:rPr sz="1200" dirty="0">
                <a:latin typeface="Times New Roman"/>
                <a:cs typeface="Times New Roman"/>
              </a:rPr>
              <a:t>di riserve addizionali di </a:t>
            </a:r>
            <a:r>
              <a:rPr sz="1200" spc="-5" dirty="0">
                <a:latin typeface="Times New Roman"/>
                <a:cs typeface="Times New Roman"/>
              </a:rPr>
              <a:t>questi </a:t>
            </a:r>
            <a:r>
              <a:rPr sz="1200" dirty="0">
                <a:latin typeface="Times New Roman"/>
                <a:cs typeface="Times New Roman"/>
              </a:rPr>
              <a:t>ordini </a:t>
            </a:r>
            <a:r>
              <a:rPr sz="1200" spc="-5" dirty="0">
                <a:latin typeface="Times New Roman"/>
                <a:cs typeface="Times New Roman"/>
              </a:rPr>
              <a:t>sui </a:t>
            </a:r>
            <a:r>
              <a:rPr sz="1200" dirty="0">
                <a:latin typeface="Times New Roman"/>
                <a:cs typeface="Times New Roman"/>
              </a:rPr>
              <a:t>mondi </a:t>
            </a:r>
            <a:r>
              <a:rPr sz="1200" spc="-5" dirty="0">
                <a:latin typeface="Times New Roman"/>
                <a:cs typeface="Times New Roman"/>
              </a:rPr>
              <a:t>segreti del Figlio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Eterno.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685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(149.6) 13:3.3 </a:t>
            </a:r>
            <a:r>
              <a:rPr sz="1200" spc="-5" dirty="0">
                <a:latin typeface="Times New Roman"/>
                <a:cs typeface="Times New Roman"/>
              </a:rPr>
              <a:t>Per quanto </a:t>
            </a:r>
            <a:r>
              <a:rPr sz="1200" dirty="0">
                <a:latin typeface="Times New Roman"/>
                <a:cs typeface="Times New Roman"/>
              </a:rPr>
              <a:t>ne </a:t>
            </a:r>
            <a:r>
              <a:rPr sz="1200" spc="-5" dirty="0">
                <a:latin typeface="Times New Roman"/>
                <a:cs typeface="Times New Roman"/>
              </a:rPr>
              <a:t>so </a:t>
            </a:r>
            <a:r>
              <a:rPr sz="1200" dirty="0">
                <a:latin typeface="Times New Roman"/>
                <a:cs typeface="Times New Roman"/>
              </a:rPr>
              <a:t>io, </a:t>
            </a:r>
            <a:r>
              <a:rPr sz="1200" spc="-5" dirty="0">
                <a:latin typeface="Times New Roman"/>
                <a:cs typeface="Times New Roman"/>
              </a:rPr>
              <a:t>nessuna personalità </a:t>
            </a:r>
            <a:r>
              <a:rPr sz="1200" dirty="0">
                <a:latin typeface="Times New Roman"/>
                <a:cs typeface="Times New Roman"/>
              </a:rPr>
              <a:t>è mai </a:t>
            </a:r>
            <a:r>
              <a:rPr sz="1200" spc="-5" dirty="0">
                <a:latin typeface="Times New Roman"/>
                <a:cs typeface="Times New Roman"/>
              </a:rPr>
              <a:t>stata su alcuna </a:t>
            </a:r>
            <a:r>
              <a:rPr sz="1200" dirty="0">
                <a:latin typeface="Times New Roman"/>
                <a:cs typeface="Times New Roman"/>
              </a:rPr>
              <a:t>di queste </a:t>
            </a:r>
            <a:r>
              <a:rPr sz="1200" spc="-5" dirty="0">
                <a:latin typeface="Times New Roman"/>
                <a:cs typeface="Times New Roman"/>
              </a:rPr>
              <a:t>sfere del Figlio </a:t>
            </a:r>
            <a:r>
              <a:rPr sz="1200" dirty="0">
                <a:latin typeface="Times New Roman"/>
                <a:cs typeface="Times New Roman"/>
              </a:rPr>
              <a:t>Eterno. </a:t>
            </a:r>
            <a:r>
              <a:rPr sz="1200" spc="-10" dirty="0">
                <a:latin typeface="Times New Roman"/>
                <a:cs typeface="Times New Roman"/>
              </a:rPr>
              <a:t>Io </a:t>
            </a:r>
            <a:r>
              <a:rPr sz="1200" dirty="0">
                <a:latin typeface="Times New Roman"/>
                <a:cs typeface="Times New Roman"/>
              </a:rPr>
              <a:t>non sono </a:t>
            </a:r>
            <a:r>
              <a:rPr sz="1200" spc="-5" dirty="0">
                <a:latin typeface="Times New Roman"/>
                <a:cs typeface="Times New Roman"/>
              </a:rPr>
              <a:t>mai </a:t>
            </a:r>
            <a:r>
              <a:rPr sz="1200" dirty="0">
                <a:latin typeface="Times New Roman"/>
                <a:cs typeface="Times New Roman"/>
              </a:rPr>
              <a:t>stato  </a:t>
            </a:r>
            <a:r>
              <a:rPr sz="1200" spc="-5" dirty="0">
                <a:latin typeface="Times New Roman"/>
                <a:cs typeface="Times New Roman"/>
              </a:rPr>
              <a:t>incaricato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visitare </a:t>
            </a:r>
            <a:r>
              <a:rPr sz="1200" dirty="0">
                <a:latin typeface="Times New Roman"/>
                <a:cs typeface="Times New Roman"/>
              </a:rPr>
              <a:t>uno di questi mondi in </a:t>
            </a:r>
            <a:r>
              <a:rPr sz="1200" spc="-5" dirty="0">
                <a:latin typeface="Times New Roman"/>
                <a:cs typeface="Times New Roman"/>
              </a:rPr>
              <a:t>tutta </a:t>
            </a:r>
            <a:r>
              <a:rPr sz="1200" dirty="0">
                <a:latin typeface="Times New Roman"/>
                <a:cs typeface="Times New Roman"/>
              </a:rPr>
              <a:t>la mia lunga </a:t>
            </a:r>
            <a:r>
              <a:rPr sz="1200" spc="-5" dirty="0">
                <a:latin typeface="Times New Roman"/>
                <a:cs typeface="Times New Roman"/>
              </a:rPr>
              <a:t>esperienza </a:t>
            </a:r>
            <a:r>
              <a:rPr sz="1200" dirty="0">
                <a:latin typeface="Times New Roman"/>
                <a:cs typeface="Times New Roman"/>
              </a:rPr>
              <a:t>dentro e </a:t>
            </a:r>
            <a:r>
              <a:rPr sz="1200" spc="-5" dirty="0">
                <a:latin typeface="Times New Roman"/>
                <a:cs typeface="Times New Roman"/>
              </a:rPr>
              <a:t>fuori </a:t>
            </a:r>
            <a:r>
              <a:rPr sz="1200" dirty="0">
                <a:latin typeface="Times New Roman"/>
                <a:cs typeface="Times New Roman"/>
              </a:rPr>
              <a:t>del Paradiso. </a:t>
            </a:r>
            <a:r>
              <a:rPr sz="1200" spc="-5" dirty="0">
                <a:latin typeface="Times New Roman"/>
                <a:cs typeface="Times New Roman"/>
              </a:rPr>
              <a:t>Neppure </a:t>
            </a:r>
            <a:r>
              <a:rPr sz="1200" dirty="0">
                <a:latin typeface="Times New Roman"/>
                <a:cs typeface="Times New Roman"/>
              </a:rPr>
              <a:t>le personalità  </a:t>
            </a:r>
            <a:r>
              <a:rPr sz="1200" spc="-5" dirty="0">
                <a:latin typeface="Times New Roman"/>
                <a:cs typeface="Times New Roman"/>
              </a:rPr>
              <a:t>cocreate del Figlio </a:t>
            </a:r>
            <a:r>
              <a:rPr sz="1200" dirty="0">
                <a:latin typeface="Times New Roman"/>
                <a:cs typeface="Times New Roman"/>
              </a:rPr>
              <a:t>Eterno </a:t>
            </a:r>
            <a:r>
              <a:rPr sz="1200" spc="-5" dirty="0">
                <a:latin typeface="Times New Roman"/>
                <a:cs typeface="Times New Roman"/>
              </a:rPr>
              <a:t>vanno su </a:t>
            </a:r>
            <a:r>
              <a:rPr sz="1200" dirty="0">
                <a:latin typeface="Times New Roman"/>
                <a:cs typeface="Times New Roman"/>
              </a:rPr>
              <a:t>questi mondi. </a:t>
            </a:r>
            <a:r>
              <a:rPr sz="1200" spc="-5" dirty="0">
                <a:latin typeface="Times New Roman"/>
                <a:cs typeface="Times New Roman"/>
              </a:rPr>
              <a:t>Noi </a:t>
            </a:r>
            <a:r>
              <a:rPr sz="1200" dirty="0">
                <a:latin typeface="Times New Roman"/>
                <a:cs typeface="Times New Roman"/>
              </a:rPr>
              <a:t>ne </a:t>
            </a:r>
            <a:r>
              <a:rPr sz="1200" spc="-5" dirty="0">
                <a:latin typeface="Times New Roman"/>
                <a:cs typeface="Times New Roman"/>
              </a:rPr>
              <a:t>deduciamo che </a:t>
            </a:r>
            <a:r>
              <a:rPr sz="1200" dirty="0">
                <a:latin typeface="Times New Roman"/>
                <a:cs typeface="Times New Roman"/>
              </a:rPr>
              <a:t>tutti i tipi </a:t>
            </a:r>
            <a:r>
              <a:rPr sz="1200" spc="-5" dirty="0">
                <a:latin typeface="Times New Roman"/>
                <a:cs typeface="Times New Roman"/>
              </a:rPr>
              <a:t>di </a:t>
            </a:r>
            <a:r>
              <a:rPr sz="1200" dirty="0">
                <a:latin typeface="Times New Roman"/>
                <a:cs typeface="Times New Roman"/>
              </a:rPr>
              <a:t>spiriti </a:t>
            </a:r>
            <a:r>
              <a:rPr sz="1200" spc="-5" dirty="0">
                <a:latin typeface="Times New Roman"/>
                <a:cs typeface="Times New Roman"/>
              </a:rPr>
              <a:t>impersonali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indipendentemente  dalla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origine </a:t>
            </a:r>
            <a:r>
              <a:rPr sz="1200" dirty="0">
                <a:latin typeface="Times New Roman"/>
                <a:cs typeface="Times New Roman"/>
              </a:rPr>
              <a:t>— sono </a:t>
            </a:r>
            <a:r>
              <a:rPr sz="1200" spc="-5" dirty="0">
                <a:latin typeface="Times New Roman"/>
                <a:cs typeface="Times New Roman"/>
              </a:rPr>
              <a:t>ammessi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queste dimore </a:t>
            </a:r>
            <a:r>
              <a:rPr sz="1200" dirty="0">
                <a:latin typeface="Times New Roman"/>
                <a:cs typeface="Times New Roman"/>
              </a:rPr>
              <a:t>spirituali. Poiché io sono una </a:t>
            </a:r>
            <a:r>
              <a:rPr sz="1200" spc="-5" dirty="0">
                <a:latin typeface="Times New Roman"/>
                <a:cs typeface="Times New Roman"/>
              </a:rPr>
              <a:t>persona ed </a:t>
            </a:r>
            <a:r>
              <a:rPr sz="1200" dirty="0">
                <a:latin typeface="Times New Roman"/>
                <a:cs typeface="Times New Roman"/>
              </a:rPr>
              <a:t>ho una </a:t>
            </a:r>
            <a:r>
              <a:rPr sz="1200" spc="-5" dirty="0">
                <a:latin typeface="Times New Roman"/>
                <a:cs typeface="Times New Roman"/>
              </a:rPr>
              <a:t>forma spirituale, </a:t>
            </a:r>
            <a:r>
              <a:rPr sz="1200" dirty="0">
                <a:latin typeface="Times New Roman"/>
                <a:cs typeface="Times New Roman"/>
              </a:rPr>
              <a:t>un tale mondo  mi </a:t>
            </a:r>
            <a:r>
              <a:rPr sz="1200" spc="-5" dirty="0">
                <a:latin typeface="Times New Roman"/>
                <a:cs typeface="Times New Roman"/>
              </a:rPr>
              <a:t>sembrerebbe certamente </a:t>
            </a:r>
            <a:r>
              <a:rPr sz="1200" dirty="0">
                <a:latin typeface="Times New Roman"/>
                <a:cs typeface="Times New Roman"/>
              </a:rPr>
              <a:t>vuoto e deserto </a:t>
            </a:r>
            <a:r>
              <a:rPr sz="1200" spc="-5" dirty="0">
                <a:latin typeface="Times New Roman"/>
                <a:cs typeface="Times New Roman"/>
              </a:rPr>
              <a:t>anche se </a:t>
            </a:r>
            <a:r>
              <a:rPr sz="1200" dirty="0">
                <a:latin typeface="Times New Roman"/>
                <a:cs typeface="Times New Roman"/>
              </a:rPr>
              <a:t>mi </a:t>
            </a:r>
            <a:r>
              <a:rPr sz="1200" spc="-5" dirty="0">
                <a:latin typeface="Times New Roman"/>
                <a:cs typeface="Times New Roman"/>
              </a:rPr>
              <a:t>fosse concesso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visitarlo. </a:t>
            </a:r>
            <a:r>
              <a:rPr sz="1200" spc="-15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personalità </a:t>
            </a:r>
            <a:r>
              <a:rPr sz="1200" dirty="0">
                <a:latin typeface="Times New Roman"/>
                <a:cs typeface="Times New Roman"/>
              </a:rPr>
              <a:t>spirituali </a:t>
            </a:r>
            <a:r>
              <a:rPr sz="1200" spc="-5" dirty="0">
                <a:latin typeface="Times New Roman"/>
                <a:cs typeface="Times New Roman"/>
              </a:rPr>
              <a:t>superiori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si  dedicano </a:t>
            </a:r>
            <a:r>
              <a:rPr sz="1200" dirty="0">
                <a:latin typeface="Times New Roman"/>
                <a:cs typeface="Times New Roman"/>
              </a:rPr>
              <a:t>a soddisfare delle </a:t>
            </a:r>
            <a:r>
              <a:rPr sz="1200" spc="-5" dirty="0">
                <a:latin typeface="Times New Roman"/>
                <a:cs typeface="Times New Roman"/>
              </a:rPr>
              <a:t>curiosità senza scopo, ad avventure del </a:t>
            </a:r>
            <a:r>
              <a:rPr sz="1200" dirty="0">
                <a:latin typeface="Times New Roman"/>
                <a:cs typeface="Times New Roman"/>
              </a:rPr>
              <a:t>tutto inutili. </a:t>
            </a:r>
            <a:r>
              <a:rPr sz="1200" spc="-5" dirty="0">
                <a:latin typeface="Times New Roman"/>
                <a:cs typeface="Times New Roman"/>
              </a:rPr>
              <a:t>Vi </a:t>
            </a:r>
            <a:r>
              <a:rPr sz="1200" dirty="0">
                <a:latin typeface="Times New Roman"/>
                <a:cs typeface="Times New Roman"/>
              </a:rPr>
              <a:t>sono di continuo </a:t>
            </a:r>
            <a:r>
              <a:rPr sz="1200" spc="-5" dirty="0">
                <a:latin typeface="Times New Roman"/>
                <a:cs typeface="Times New Roman"/>
              </a:rPr>
              <a:t>troppe </a:t>
            </a:r>
            <a:r>
              <a:rPr sz="1200" dirty="0">
                <a:latin typeface="Times New Roman"/>
                <a:cs typeface="Times New Roman"/>
              </a:rPr>
              <a:t>avventure interessanti e  </a:t>
            </a:r>
            <a:r>
              <a:rPr sz="1200" spc="-5" dirty="0">
                <a:latin typeface="Times New Roman"/>
                <a:cs typeface="Times New Roman"/>
              </a:rPr>
              <a:t>significative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permettere </a:t>
            </a:r>
            <a:r>
              <a:rPr sz="1200" dirty="0">
                <a:latin typeface="Times New Roman"/>
                <a:cs typeface="Times New Roman"/>
              </a:rPr>
              <a:t>l’insorgere di un qualsiasi </a:t>
            </a:r>
            <a:r>
              <a:rPr sz="1200" spc="-5" dirty="0">
                <a:latin typeface="Times New Roman"/>
                <a:cs typeface="Times New Roman"/>
              </a:rPr>
              <a:t>grande interesse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progetti </a:t>
            </a:r>
            <a:r>
              <a:rPr sz="1200" dirty="0">
                <a:latin typeface="Times New Roman"/>
                <a:cs typeface="Times New Roman"/>
              </a:rPr>
              <a:t>che sono futili o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irreali.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  <a:spcBef>
                <a:spcPts val="5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4. I </a:t>
            </a:r>
            <a:r>
              <a:rPr sz="1600" b="1" spc="-10" dirty="0">
                <a:solidFill>
                  <a:srgbClr val="1F487C"/>
                </a:solidFill>
                <a:latin typeface="Times New Roman"/>
                <a:cs typeface="Times New Roman"/>
              </a:rPr>
              <a:t>mondi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dello Spirito</a:t>
            </a:r>
            <a:r>
              <a:rPr sz="1600" b="1" spc="2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Infinito</a:t>
            </a:r>
            <a:endParaRPr sz="1600">
              <a:latin typeface="Times New Roman"/>
              <a:cs typeface="Times New Roman"/>
            </a:endParaRPr>
          </a:p>
          <a:p>
            <a:pPr marL="76200" marR="74295">
              <a:lnSpc>
                <a:spcPts val="1380"/>
              </a:lnSpc>
              <a:spcBef>
                <a:spcPts val="140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(149.7) 13:4.1 </a:t>
            </a:r>
            <a:r>
              <a:rPr sz="1200" spc="-5" dirty="0">
                <a:latin typeface="Times New Roman"/>
                <a:cs typeface="Times New Roman"/>
              </a:rPr>
              <a:t>Tra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circuito interno di Havona </a:t>
            </a:r>
            <a:r>
              <a:rPr sz="1200" dirty="0">
                <a:latin typeface="Times New Roman"/>
                <a:cs typeface="Times New Roman"/>
              </a:rPr>
              <a:t>e le sfere </a:t>
            </a:r>
            <a:r>
              <a:rPr sz="1200" spc="-5" dirty="0">
                <a:latin typeface="Times New Roman"/>
                <a:cs typeface="Times New Roman"/>
              </a:rPr>
              <a:t>splendenti del Figlio Eterno circolano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sette globi dello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Infinito, </a:t>
            </a:r>
            <a:r>
              <a:rPr sz="1200" spc="5" dirty="0">
                <a:latin typeface="Times New Roman"/>
                <a:cs typeface="Times New Roman"/>
              </a:rPr>
              <a:t>mondi  </a:t>
            </a:r>
            <a:r>
              <a:rPr sz="1200" spc="-5" dirty="0">
                <a:latin typeface="Times New Roman"/>
                <a:cs typeface="Times New Roman"/>
              </a:rPr>
              <a:t>abitati dai discendenti </a:t>
            </a:r>
            <a:r>
              <a:rPr sz="1200" dirty="0">
                <a:latin typeface="Times New Roman"/>
                <a:cs typeface="Times New Roman"/>
              </a:rPr>
              <a:t>dello Spirito </a:t>
            </a:r>
            <a:r>
              <a:rPr sz="1200" spc="-5" dirty="0">
                <a:latin typeface="Times New Roman"/>
                <a:cs typeface="Times New Roman"/>
              </a:rPr>
              <a:t>Infinito, </a:t>
            </a:r>
            <a:r>
              <a:rPr sz="1200" dirty="0">
                <a:latin typeface="Times New Roman"/>
                <a:cs typeface="Times New Roman"/>
              </a:rPr>
              <a:t>dai </a:t>
            </a:r>
            <a:r>
              <a:rPr sz="1200" spc="-5" dirty="0">
                <a:latin typeface="Times New Roman"/>
                <a:cs typeface="Times New Roman"/>
              </a:rPr>
              <a:t>figli </a:t>
            </a:r>
            <a:r>
              <a:rPr sz="1200" dirty="0">
                <a:latin typeface="Times New Roman"/>
                <a:cs typeface="Times New Roman"/>
              </a:rPr>
              <a:t>trinitizzati </a:t>
            </a:r>
            <a:r>
              <a:rPr sz="1200" spc="-1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glorificate personalità create </a:t>
            </a:r>
            <a:r>
              <a:rPr sz="1200" dirty="0">
                <a:latin typeface="Times New Roman"/>
                <a:cs typeface="Times New Roman"/>
              </a:rPr>
              <a:t>e da </a:t>
            </a:r>
            <a:r>
              <a:rPr sz="1200" spc="-5" dirty="0">
                <a:latin typeface="Times New Roman"/>
                <a:cs typeface="Times New Roman"/>
              </a:rPr>
              <a:t>altri </a:t>
            </a:r>
            <a:r>
              <a:rPr sz="1200" dirty="0">
                <a:latin typeface="Times New Roman"/>
                <a:cs typeface="Times New Roman"/>
              </a:rPr>
              <a:t>tipi di esseri non </a:t>
            </a:r>
            <a:r>
              <a:rPr sz="1200" spc="-5" dirty="0">
                <a:latin typeface="Times New Roman"/>
                <a:cs typeface="Times New Roman"/>
              </a:rPr>
              <a:t>rivelati,  occupati nell’effettiva amministrazione delle numerose </a:t>
            </a:r>
            <a:r>
              <a:rPr sz="1200" dirty="0">
                <a:latin typeface="Times New Roman"/>
                <a:cs typeface="Times New Roman"/>
              </a:rPr>
              <a:t>iniziative </a:t>
            </a:r>
            <a:r>
              <a:rPr sz="1200" spc="-5" dirty="0">
                <a:latin typeface="Times New Roman"/>
                <a:cs typeface="Times New Roman"/>
              </a:rPr>
              <a:t>dei vari campi </a:t>
            </a:r>
            <a:r>
              <a:rPr sz="1200" dirty="0">
                <a:latin typeface="Times New Roman"/>
                <a:cs typeface="Times New Roman"/>
              </a:rPr>
              <a:t>di attività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universali.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7239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(150.1) 13:4.2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Sette </a:t>
            </a:r>
            <a:r>
              <a:rPr sz="1200" dirty="0">
                <a:latin typeface="Times New Roman"/>
                <a:cs typeface="Times New Roman"/>
              </a:rPr>
              <a:t>Spiriti </a:t>
            </a:r>
            <a:r>
              <a:rPr sz="1200" spc="-5" dirty="0">
                <a:latin typeface="Times New Roman"/>
                <a:cs typeface="Times New Roman"/>
              </a:rPr>
              <a:t>Maestri </a:t>
            </a:r>
            <a:r>
              <a:rPr sz="1200" dirty="0">
                <a:latin typeface="Times New Roman"/>
                <a:cs typeface="Times New Roman"/>
              </a:rPr>
              <a:t>sono i </a:t>
            </a:r>
            <a:r>
              <a:rPr sz="1200" spc="-5" dirty="0">
                <a:latin typeface="Times New Roman"/>
                <a:cs typeface="Times New Roman"/>
              </a:rPr>
              <a:t>rappresentanti supremi ed </a:t>
            </a:r>
            <a:r>
              <a:rPr sz="1200" dirty="0">
                <a:latin typeface="Times New Roman"/>
                <a:cs typeface="Times New Roman"/>
              </a:rPr>
              <a:t>ultimi dello Spirito </a:t>
            </a:r>
            <a:r>
              <a:rPr sz="1200" spc="-5" dirty="0">
                <a:latin typeface="Times New Roman"/>
                <a:cs typeface="Times New Roman"/>
              </a:rPr>
              <a:t>Infinito. Essi mantengono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loro stazioni  </a:t>
            </a:r>
            <a:r>
              <a:rPr sz="1200" spc="-5" dirty="0">
                <a:latin typeface="Times New Roman"/>
                <a:cs typeface="Times New Roman"/>
              </a:rPr>
              <a:t>personali,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loro focalizzazioni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potere, </a:t>
            </a:r>
            <a:r>
              <a:rPr sz="1200" dirty="0">
                <a:latin typeface="Times New Roman"/>
                <a:cs typeface="Times New Roman"/>
              </a:rPr>
              <a:t>sulla </a:t>
            </a:r>
            <a:r>
              <a:rPr sz="1200" spc="-5" dirty="0">
                <a:latin typeface="Times New Roman"/>
                <a:cs typeface="Times New Roman"/>
              </a:rPr>
              <a:t>periferia del </a:t>
            </a:r>
            <a:r>
              <a:rPr sz="1200" dirty="0">
                <a:latin typeface="Times New Roman"/>
                <a:cs typeface="Times New Roman"/>
              </a:rPr>
              <a:t>Paradiso, ma tutte le </a:t>
            </a:r>
            <a:r>
              <a:rPr sz="1200" spc="-5" dirty="0">
                <a:latin typeface="Times New Roman"/>
                <a:cs typeface="Times New Roman"/>
              </a:rPr>
              <a:t>operazioni concernenti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gestione e direzione  </a:t>
            </a:r>
            <a:r>
              <a:rPr sz="1200" spc="-5" dirty="0">
                <a:latin typeface="Times New Roman"/>
                <a:cs typeface="Times New Roman"/>
              </a:rPr>
              <a:t>del grande </a:t>
            </a:r>
            <a:r>
              <a:rPr sz="1200" dirty="0">
                <a:latin typeface="Times New Roman"/>
                <a:cs typeface="Times New Roman"/>
              </a:rPr>
              <a:t>Universo sono </a:t>
            </a:r>
            <a:r>
              <a:rPr sz="1200" spc="-5" dirty="0">
                <a:latin typeface="Times New Roman"/>
                <a:cs typeface="Times New Roman"/>
              </a:rPr>
              <a:t>condotte su queste sette sfere amministrative </a:t>
            </a:r>
            <a:r>
              <a:rPr sz="1200" dirty="0">
                <a:latin typeface="Times New Roman"/>
                <a:cs typeface="Times New Roman"/>
              </a:rPr>
              <a:t>speciali dello Spirito </a:t>
            </a:r>
            <a:r>
              <a:rPr sz="1200" spc="-5" dirty="0">
                <a:latin typeface="Times New Roman"/>
                <a:cs typeface="Times New Roman"/>
              </a:rPr>
              <a:t>Infinito, </a:t>
            </a:r>
            <a:r>
              <a:rPr sz="1200" dirty="0">
                <a:latin typeface="Times New Roman"/>
                <a:cs typeface="Times New Roman"/>
              </a:rPr>
              <a:t>ed a partire da queste. I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Sette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26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261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61655" cy="38963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69215">
              <a:lnSpc>
                <a:spcPts val="1380"/>
              </a:lnSpc>
              <a:spcBef>
                <a:spcPts val="195"/>
              </a:spcBef>
            </a:pPr>
            <a:r>
              <a:rPr sz="1200" dirty="0">
                <a:latin typeface="Times New Roman"/>
                <a:cs typeface="Times New Roman"/>
              </a:rPr>
              <a:t>Spiriti </a:t>
            </a:r>
            <a:r>
              <a:rPr sz="1200" spc="-5" dirty="0">
                <a:latin typeface="Times New Roman"/>
                <a:cs typeface="Times New Roman"/>
              </a:rPr>
              <a:t>Maestri </a:t>
            </a:r>
            <a:r>
              <a:rPr sz="1200" dirty="0">
                <a:latin typeface="Times New Roman"/>
                <a:cs typeface="Times New Roman"/>
              </a:rPr>
              <a:t>sono in </a:t>
            </a:r>
            <a:r>
              <a:rPr sz="1200" spc="-5" dirty="0">
                <a:latin typeface="Times New Roman"/>
                <a:cs typeface="Times New Roman"/>
              </a:rPr>
              <a:t>realtà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bilanciere </a:t>
            </a:r>
            <a:r>
              <a:rPr sz="1200" dirty="0">
                <a:latin typeface="Times New Roman"/>
                <a:cs typeface="Times New Roman"/>
              </a:rPr>
              <a:t>mente-spirito </a:t>
            </a:r>
            <a:r>
              <a:rPr sz="1200" spc="-5" dirty="0">
                <a:latin typeface="Times New Roman"/>
                <a:cs typeface="Times New Roman"/>
              </a:rPr>
              <a:t>dell’Universo degli Universi,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potere </a:t>
            </a:r>
            <a:r>
              <a:rPr sz="1200" dirty="0">
                <a:latin typeface="Times New Roman"/>
                <a:cs typeface="Times New Roman"/>
              </a:rPr>
              <a:t>centralizzato che </a:t>
            </a:r>
            <a:r>
              <a:rPr sz="1200" spc="-5" dirty="0">
                <a:latin typeface="Times New Roman"/>
                <a:cs typeface="Times New Roman"/>
              </a:rPr>
              <a:t>abbraccia, ingloba 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coordina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tutto.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14605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(150.2) 13:4.3 </a:t>
            </a:r>
            <a:r>
              <a:rPr sz="1200" spc="-5" dirty="0">
                <a:latin typeface="Times New Roman"/>
                <a:cs typeface="Times New Roman"/>
              </a:rPr>
              <a:t>Da queste sette sfere </a:t>
            </a:r>
            <a:r>
              <a:rPr sz="1200" dirty="0">
                <a:latin typeface="Times New Roman"/>
                <a:cs typeface="Times New Roman"/>
              </a:rPr>
              <a:t>speciali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Spiriti </a:t>
            </a:r>
            <a:r>
              <a:rPr sz="1200" spc="-5" dirty="0">
                <a:latin typeface="Times New Roman"/>
                <a:cs typeface="Times New Roman"/>
              </a:rPr>
              <a:t>Maestri operano per equilibrare </a:t>
            </a:r>
            <a:r>
              <a:rPr sz="1200" dirty="0">
                <a:latin typeface="Times New Roman"/>
                <a:cs typeface="Times New Roman"/>
              </a:rPr>
              <a:t>e stabilizzare i circuiti della </a:t>
            </a:r>
            <a:r>
              <a:rPr sz="1200" spc="-5" dirty="0">
                <a:latin typeface="Times New Roman"/>
                <a:cs typeface="Times New Roman"/>
              </a:rPr>
              <a:t>mente cosmica del  grande </a:t>
            </a:r>
            <a:r>
              <a:rPr sz="1200" dirty="0">
                <a:latin typeface="Times New Roman"/>
                <a:cs typeface="Times New Roman"/>
              </a:rPr>
              <a:t>Universo. </a:t>
            </a:r>
            <a:r>
              <a:rPr sz="1200" spc="-5" dirty="0">
                <a:latin typeface="Times New Roman"/>
                <a:cs typeface="Times New Roman"/>
              </a:rPr>
              <a:t>Essi si occupano anche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differenti </a:t>
            </a:r>
            <a:r>
              <a:rPr sz="1200" dirty="0">
                <a:latin typeface="Times New Roman"/>
                <a:cs typeface="Times New Roman"/>
              </a:rPr>
              <a:t>comportamenti e </a:t>
            </a:r>
            <a:r>
              <a:rPr sz="1200" spc="-5" dirty="0">
                <a:latin typeface="Times New Roman"/>
                <a:cs typeface="Times New Roman"/>
              </a:rPr>
              <a:t>presenze </a:t>
            </a:r>
            <a:r>
              <a:rPr sz="1200" dirty="0">
                <a:latin typeface="Times New Roman"/>
                <a:cs typeface="Times New Roman"/>
              </a:rPr>
              <a:t>spirituali delle </a:t>
            </a:r>
            <a:r>
              <a:rPr sz="1200" spc="-5" dirty="0">
                <a:latin typeface="Times New Roman"/>
                <a:cs typeface="Times New Roman"/>
              </a:rPr>
              <a:t>Deità </a:t>
            </a:r>
            <a:r>
              <a:rPr sz="1200" dirty="0">
                <a:latin typeface="Times New Roman"/>
                <a:cs typeface="Times New Roman"/>
              </a:rPr>
              <a:t>in tutto il </a:t>
            </a:r>
            <a:r>
              <a:rPr sz="1200" spc="-5" dirty="0">
                <a:latin typeface="Times New Roman"/>
                <a:cs typeface="Times New Roman"/>
              </a:rPr>
              <a:t>grande </a:t>
            </a:r>
            <a:r>
              <a:rPr sz="1200" dirty="0">
                <a:latin typeface="Times New Roman"/>
                <a:cs typeface="Times New Roman"/>
              </a:rPr>
              <a:t>Universo.  </a:t>
            </a:r>
            <a:r>
              <a:rPr sz="1200" spc="-10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reazioni </a:t>
            </a:r>
            <a:r>
              <a:rPr sz="1200" spc="-5" dirty="0">
                <a:latin typeface="Times New Roman"/>
                <a:cs typeface="Times New Roman"/>
              </a:rPr>
              <a:t>fisiche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uniformi, invariabili </a:t>
            </a:r>
            <a:r>
              <a:rPr sz="1200" dirty="0">
                <a:latin typeface="Times New Roman"/>
                <a:cs typeface="Times New Roman"/>
              </a:rPr>
              <a:t>e sempre </a:t>
            </a:r>
            <a:r>
              <a:rPr sz="1200" spc="-5" dirty="0">
                <a:latin typeface="Times New Roman"/>
                <a:cs typeface="Times New Roman"/>
              </a:rPr>
              <a:t>istantanee ed automatiche. Ma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presenza spirituale esperienziale si  conforma alle </a:t>
            </a:r>
            <a:r>
              <a:rPr sz="1200" dirty="0">
                <a:latin typeface="Times New Roman"/>
                <a:cs typeface="Times New Roman"/>
              </a:rPr>
              <a:t>condizioni </a:t>
            </a:r>
            <a:r>
              <a:rPr sz="1200" spc="-5" dirty="0">
                <a:latin typeface="Times New Roman"/>
                <a:cs typeface="Times New Roman"/>
              </a:rPr>
              <a:t>soggiacenti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agli </a:t>
            </a:r>
            <a:r>
              <a:rPr sz="1200" dirty="0">
                <a:latin typeface="Times New Roman"/>
                <a:cs typeface="Times New Roman"/>
              </a:rPr>
              <a:t>stati di </a:t>
            </a:r>
            <a:r>
              <a:rPr sz="1200" spc="-5" dirty="0">
                <a:latin typeface="Times New Roman"/>
                <a:cs typeface="Times New Roman"/>
              </a:rPr>
              <a:t>ricettività spirituale inerenti alle singole menti </a:t>
            </a:r>
            <a:r>
              <a:rPr sz="1200" dirty="0">
                <a:latin typeface="Times New Roman"/>
                <a:cs typeface="Times New Roman"/>
              </a:rPr>
              <a:t>dei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regni.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7620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(150.3) 13:4.4 </a:t>
            </a:r>
            <a:r>
              <a:rPr sz="1200" spc="-5" dirty="0">
                <a:latin typeface="Times New Roman"/>
                <a:cs typeface="Times New Roman"/>
              </a:rPr>
              <a:t>L’autorità,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presenza </a:t>
            </a:r>
            <a:r>
              <a:rPr sz="1200" dirty="0">
                <a:latin typeface="Times New Roman"/>
                <a:cs typeface="Times New Roman"/>
              </a:rPr>
              <a:t>e la funzione </a:t>
            </a:r>
            <a:r>
              <a:rPr sz="1200" spc="-5" dirty="0">
                <a:latin typeface="Times New Roman"/>
                <a:cs typeface="Times New Roman"/>
              </a:rPr>
              <a:t>fisica sono invariabili </a:t>
            </a:r>
            <a:r>
              <a:rPr sz="1200" dirty="0">
                <a:latin typeface="Times New Roman"/>
                <a:cs typeface="Times New Roman"/>
              </a:rPr>
              <a:t>in tutti </a:t>
            </a:r>
            <a:r>
              <a:rPr sz="1200" spc="-5" dirty="0">
                <a:latin typeface="Times New Roman"/>
                <a:cs typeface="Times New Roman"/>
              </a:rPr>
              <a:t>gli Universi, piccoli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grandi.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fattore </a:t>
            </a:r>
            <a:r>
              <a:rPr sz="1200" dirty="0">
                <a:latin typeface="Times New Roman"/>
                <a:cs typeface="Times New Roman"/>
              </a:rPr>
              <a:t>o reazione  </a:t>
            </a:r>
            <a:r>
              <a:rPr sz="1200" spc="-5" dirty="0">
                <a:latin typeface="Times New Roman"/>
                <a:cs typeface="Times New Roman"/>
              </a:rPr>
              <a:t>variabile della </a:t>
            </a:r>
            <a:r>
              <a:rPr sz="1200" dirty="0">
                <a:latin typeface="Times New Roman"/>
                <a:cs typeface="Times New Roman"/>
              </a:rPr>
              <a:t>presenza spirituale è la </a:t>
            </a:r>
            <a:r>
              <a:rPr sz="1200" spc="-5" dirty="0">
                <a:latin typeface="Times New Roman"/>
                <a:cs typeface="Times New Roman"/>
              </a:rPr>
              <a:t>differenza </a:t>
            </a:r>
            <a:r>
              <a:rPr sz="1200" dirty="0">
                <a:latin typeface="Times New Roman"/>
                <a:cs typeface="Times New Roman"/>
              </a:rPr>
              <a:t>fluttuante </a:t>
            </a:r>
            <a:r>
              <a:rPr sz="1200" spc="-5" dirty="0">
                <a:latin typeface="Times New Roman"/>
                <a:cs typeface="Times New Roman"/>
              </a:rPr>
              <a:t>del suo riconoscimento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della sua ricezione </a:t>
            </a:r>
            <a:r>
              <a:rPr sz="1200" dirty="0">
                <a:latin typeface="Times New Roman"/>
                <a:cs typeface="Times New Roman"/>
              </a:rPr>
              <a:t>da parte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creature  dotate di volontà. </a:t>
            </a:r>
            <a:r>
              <a:rPr sz="1200" spc="-5" dirty="0">
                <a:latin typeface="Times New Roman"/>
                <a:cs typeface="Times New Roman"/>
              </a:rPr>
              <a:t>Mentre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presenza </a:t>
            </a:r>
            <a:r>
              <a:rPr sz="1200" dirty="0">
                <a:latin typeface="Times New Roman"/>
                <a:cs typeface="Times New Roman"/>
              </a:rPr>
              <a:t>spirituale della </a:t>
            </a:r>
            <a:r>
              <a:rPr sz="1200" spc="-5" dirty="0">
                <a:latin typeface="Times New Roman"/>
                <a:cs typeface="Times New Roman"/>
              </a:rPr>
              <a:t>Deità assoluta ed esistenziale </a:t>
            </a:r>
            <a:r>
              <a:rPr sz="1200" dirty="0">
                <a:latin typeface="Times New Roman"/>
                <a:cs typeface="Times New Roman"/>
              </a:rPr>
              <a:t>non è in </a:t>
            </a:r>
            <a:r>
              <a:rPr sz="1200" spc="-5" dirty="0">
                <a:latin typeface="Times New Roman"/>
                <a:cs typeface="Times New Roman"/>
              </a:rPr>
              <a:t>alcun </a:t>
            </a:r>
            <a:r>
              <a:rPr sz="1200" dirty="0">
                <a:latin typeface="Times New Roman"/>
                <a:cs typeface="Times New Roman"/>
              </a:rPr>
              <a:t>modo </a:t>
            </a:r>
            <a:r>
              <a:rPr sz="1200" spc="-5" dirty="0">
                <a:latin typeface="Times New Roman"/>
                <a:cs typeface="Times New Roman"/>
              </a:rPr>
              <a:t>influenzata dai  comportamenti leali </a:t>
            </a:r>
            <a:r>
              <a:rPr sz="1200" dirty="0">
                <a:latin typeface="Times New Roman"/>
                <a:cs typeface="Times New Roman"/>
              </a:rPr>
              <a:t>o sleali </a:t>
            </a:r>
            <a:r>
              <a:rPr sz="1200" spc="-5" dirty="0">
                <a:latin typeface="Times New Roman"/>
                <a:cs typeface="Times New Roman"/>
              </a:rPr>
              <a:t>degli esseri creati, </a:t>
            </a:r>
            <a:r>
              <a:rPr sz="1200" dirty="0">
                <a:latin typeface="Times New Roman"/>
                <a:cs typeface="Times New Roman"/>
              </a:rPr>
              <a:t>allo </a:t>
            </a:r>
            <a:r>
              <a:rPr sz="1200" spc="-5" dirty="0">
                <a:latin typeface="Times New Roman"/>
                <a:cs typeface="Times New Roman"/>
              </a:rPr>
              <a:t>stesso tempo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vero </a:t>
            </a:r>
            <a:r>
              <a:rPr sz="1200" dirty="0">
                <a:latin typeface="Times New Roman"/>
                <a:cs typeface="Times New Roman"/>
              </a:rPr>
              <a:t>che la </a:t>
            </a:r>
            <a:r>
              <a:rPr sz="1200" spc="-5" dirty="0">
                <a:latin typeface="Times New Roman"/>
                <a:cs typeface="Times New Roman"/>
              </a:rPr>
              <a:t>presenza </a:t>
            </a:r>
            <a:r>
              <a:rPr sz="1200" dirty="0">
                <a:latin typeface="Times New Roman"/>
                <a:cs typeface="Times New Roman"/>
              </a:rPr>
              <a:t>funzionale </a:t>
            </a:r>
            <a:r>
              <a:rPr sz="1200" spc="-5" dirty="0">
                <a:latin typeface="Times New Roman"/>
                <a:cs typeface="Times New Roman"/>
              </a:rPr>
              <a:t>della Deità subassoluta </a:t>
            </a:r>
            <a:r>
              <a:rPr sz="1200" dirty="0">
                <a:latin typeface="Times New Roman"/>
                <a:cs typeface="Times New Roman"/>
              </a:rPr>
              <a:t>ed  </a:t>
            </a:r>
            <a:r>
              <a:rPr sz="1200" spc="-5" dirty="0">
                <a:latin typeface="Times New Roman"/>
                <a:cs typeface="Times New Roman"/>
              </a:rPr>
              <a:t>esperienziale </a:t>
            </a:r>
            <a:r>
              <a:rPr sz="1200" dirty="0">
                <a:latin typeface="Times New Roman"/>
                <a:cs typeface="Times New Roman"/>
              </a:rPr>
              <a:t>è nettamente e </a:t>
            </a:r>
            <a:r>
              <a:rPr sz="1200" spc="-5" dirty="0">
                <a:latin typeface="Times New Roman"/>
                <a:cs typeface="Times New Roman"/>
              </a:rPr>
              <a:t>direttamente influenzata dalle </a:t>
            </a:r>
            <a:r>
              <a:rPr sz="1200" dirty="0">
                <a:latin typeface="Times New Roman"/>
                <a:cs typeface="Times New Roman"/>
              </a:rPr>
              <a:t>decisioni, dalle </a:t>
            </a:r>
            <a:r>
              <a:rPr sz="1200" spc="-5" dirty="0">
                <a:latin typeface="Times New Roman"/>
                <a:cs typeface="Times New Roman"/>
              </a:rPr>
              <a:t>scelte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dai comportamenti volontari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questi </a:t>
            </a:r>
            <a:r>
              <a:rPr sz="1200" dirty="0">
                <a:latin typeface="Times New Roman"/>
                <a:cs typeface="Times New Roman"/>
              </a:rPr>
              <a:t>esseri  </a:t>
            </a:r>
            <a:r>
              <a:rPr sz="1200" spc="-5" dirty="0">
                <a:latin typeface="Times New Roman"/>
                <a:cs typeface="Times New Roman"/>
              </a:rPr>
              <a:t>creature finiti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dalla fedeltà </a:t>
            </a:r>
            <a:r>
              <a:rPr sz="1200" dirty="0">
                <a:latin typeface="Times New Roman"/>
                <a:cs typeface="Times New Roman"/>
              </a:rPr>
              <a:t>e devozione </a:t>
            </a:r>
            <a:r>
              <a:rPr sz="1200" spc="-5" dirty="0">
                <a:latin typeface="Times New Roman"/>
                <a:cs typeface="Times New Roman"/>
              </a:rPr>
              <a:t>del singolo essere, </a:t>
            </a:r>
            <a:r>
              <a:rPr sz="1200" dirty="0">
                <a:latin typeface="Times New Roman"/>
                <a:cs typeface="Times New Roman"/>
              </a:rPr>
              <a:t>pianeta, sistema, </a:t>
            </a:r>
            <a:r>
              <a:rPr sz="1200" spc="-5" dirty="0">
                <a:latin typeface="Times New Roman"/>
                <a:cs typeface="Times New Roman"/>
              </a:rPr>
              <a:t>costellazione </a:t>
            </a:r>
            <a:r>
              <a:rPr sz="1200" dirty="0">
                <a:latin typeface="Times New Roman"/>
                <a:cs typeface="Times New Roman"/>
              </a:rPr>
              <a:t>od </a:t>
            </a:r>
            <a:r>
              <a:rPr sz="1200" spc="-5" dirty="0">
                <a:latin typeface="Times New Roman"/>
                <a:cs typeface="Times New Roman"/>
              </a:rPr>
              <a:t>Universo. Ma questa </a:t>
            </a:r>
            <a:r>
              <a:rPr sz="1200" dirty="0">
                <a:latin typeface="Times New Roman"/>
                <a:cs typeface="Times New Roman"/>
              </a:rPr>
              <a:t>presenza  </a:t>
            </a:r>
            <a:r>
              <a:rPr sz="1200" spc="-5" dirty="0">
                <a:latin typeface="Times New Roman"/>
                <a:cs typeface="Times New Roman"/>
              </a:rPr>
              <a:t>spirituale della </a:t>
            </a:r>
            <a:r>
              <a:rPr sz="1200" dirty="0">
                <a:latin typeface="Times New Roman"/>
                <a:cs typeface="Times New Roman"/>
              </a:rPr>
              <a:t>divinità non è né </a:t>
            </a:r>
            <a:r>
              <a:rPr sz="1200" spc="-5" dirty="0">
                <a:latin typeface="Times New Roman"/>
                <a:cs typeface="Times New Roman"/>
              </a:rPr>
              <a:t>capricciosa </a:t>
            </a:r>
            <a:r>
              <a:rPr sz="1200" dirty="0">
                <a:latin typeface="Times New Roman"/>
                <a:cs typeface="Times New Roman"/>
              </a:rPr>
              <a:t>né </a:t>
            </a:r>
            <a:r>
              <a:rPr sz="1200" spc="-5" dirty="0">
                <a:latin typeface="Times New Roman"/>
                <a:cs typeface="Times New Roman"/>
              </a:rPr>
              <a:t>arbitraria;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varianza esperienziale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inerente al libero arbitrio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cui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creature  personali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dotate.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431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(150.4) 13:4.5 </a:t>
            </a:r>
            <a:r>
              <a:rPr sz="1200" spc="-5" dirty="0">
                <a:latin typeface="Times New Roman"/>
                <a:cs typeface="Times New Roman"/>
              </a:rPr>
              <a:t>Ciò </a:t>
            </a:r>
            <a:r>
              <a:rPr sz="1200" dirty="0">
                <a:latin typeface="Times New Roman"/>
                <a:cs typeface="Times New Roman"/>
              </a:rPr>
              <a:t>che determina il </a:t>
            </a:r>
            <a:r>
              <a:rPr sz="1200" spc="-5" dirty="0">
                <a:latin typeface="Times New Roman"/>
                <a:cs typeface="Times New Roman"/>
              </a:rPr>
              <a:t>differenziale </a:t>
            </a:r>
            <a:r>
              <a:rPr sz="1200" dirty="0">
                <a:latin typeface="Times New Roman"/>
                <a:cs typeface="Times New Roman"/>
              </a:rPr>
              <a:t>di presenza spirituale </a:t>
            </a:r>
            <a:r>
              <a:rPr sz="1200" spc="-5" dirty="0">
                <a:latin typeface="Times New Roman"/>
                <a:cs typeface="Times New Roman"/>
              </a:rPr>
              <a:t>sta nel </a:t>
            </a:r>
            <a:r>
              <a:rPr sz="1200" dirty="0">
                <a:latin typeface="Times New Roman"/>
                <a:cs typeface="Times New Roman"/>
              </a:rPr>
              <a:t>vostro </a:t>
            </a:r>
            <a:r>
              <a:rPr sz="1200" spc="-5" dirty="0">
                <a:latin typeface="Times New Roman"/>
                <a:cs typeface="Times New Roman"/>
              </a:rPr>
              <a:t>cuore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nella </a:t>
            </a:r>
            <a:r>
              <a:rPr sz="1200" dirty="0">
                <a:latin typeface="Times New Roman"/>
                <a:cs typeface="Times New Roman"/>
              </a:rPr>
              <a:t>vostra mente e </a:t>
            </a:r>
            <a:r>
              <a:rPr sz="1200" spc="-5" dirty="0">
                <a:latin typeface="Times New Roman"/>
                <a:cs typeface="Times New Roman"/>
              </a:rPr>
              <a:t>consiste nelle maniere  che </a:t>
            </a:r>
            <a:r>
              <a:rPr sz="1200" dirty="0">
                <a:latin typeface="Times New Roman"/>
                <a:cs typeface="Times New Roman"/>
              </a:rPr>
              <a:t>voi </a:t>
            </a:r>
            <a:r>
              <a:rPr sz="1200" spc="-5" dirty="0">
                <a:latin typeface="Times New Roman"/>
                <a:cs typeface="Times New Roman"/>
              </a:rPr>
              <a:t>scegliete, </a:t>
            </a:r>
            <a:r>
              <a:rPr sz="1200" dirty="0">
                <a:latin typeface="Times New Roman"/>
                <a:cs typeface="Times New Roman"/>
              </a:rPr>
              <a:t>nelle decisioni della vostra mente e </a:t>
            </a:r>
            <a:r>
              <a:rPr sz="1200" spc="-5" dirty="0">
                <a:latin typeface="Times New Roman"/>
                <a:cs typeface="Times New Roman"/>
              </a:rPr>
              <a:t>nella </a:t>
            </a:r>
            <a:r>
              <a:rPr sz="1200" dirty="0">
                <a:latin typeface="Times New Roman"/>
                <a:cs typeface="Times New Roman"/>
              </a:rPr>
              <a:t>determinazione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vostra </a:t>
            </a:r>
            <a:r>
              <a:rPr sz="1200" spc="-5" dirty="0">
                <a:latin typeface="Times New Roman"/>
                <a:cs typeface="Times New Roman"/>
              </a:rPr>
              <a:t>volontà. Questo differenziale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5" dirty="0">
                <a:latin typeface="Times New Roman"/>
                <a:cs typeface="Times New Roman"/>
              </a:rPr>
              <a:t>insito </a:t>
            </a:r>
            <a:r>
              <a:rPr sz="1200" spc="-5" dirty="0">
                <a:latin typeface="Times New Roman"/>
                <a:cs typeface="Times New Roman"/>
              </a:rPr>
              <a:t>nelle  reazioni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libero arbitrio degli esseri personali intelligenti, esseri che </a:t>
            </a:r>
            <a:r>
              <a:rPr sz="1200" dirty="0">
                <a:latin typeface="Times New Roman"/>
                <a:cs typeface="Times New Roman"/>
              </a:rPr>
              <a:t>il Padre </a:t>
            </a:r>
            <a:r>
              <a:rPr sz="1200" spc="-5" dirty="0">
                <a:latin typeface="Times New Roman"/>
                <a:cs typeface="Times New Roman"/>
              </a:rPr>
              <a:t>Universale </a:t>
            </a:r>
            <a:r>
              <a:rPr sz="1200" dirty="0">
                <a:latin typeface="Times New Roman"/>
                <a:cs typeface="Times New Roman"/>
              </a:rPr>
              <a:t>ha stabilito </a:t>
            </a:r>
            <a:r>
              <a:rPr sz="1200" spc="-5" dirty="0">
                <a:latin typeface="Times New Roman"/>
                <a:cs typeface="Times New Roman"/>
              </a:rPr>
              <a:t>che esercitino </a:t>
            </a:r>
            <a:r>
              <a:rPr sz="1200" dirty="0">
                <a:latin typeface="Times New Roman"/>
                <a:cs typeface="Times New Roman"/>
              </a:rPr>
              <a:t>questa </a:t>
            </a:r>
            <a:r>
              <a:rPr sz="1200" spc="5" dirty="0">
                <a:latin typeface="Times New Roman"/>
                <a:cs typeface="Times New Roman"/>
              </a:rPr>
              <a:t>libertà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scelta. </a:t>
            </a:r>
            <a:r>
              <a:rPr sz="1200" dirty="0">
                <a:latin typeface="Times New Roman"/>
                <a:cs typeface="Times New Roman"/>
              </a:rPr>
              <a:t>E le Deità </a:t>
            </a:r>
            <a:r>
              <a:rPr sz="1200" spc="-5" dirty="0">
                <a:latin typeface="Times New Roman"/>
                <a:cs typeface="Times New Roman"/>
              </a:rPr>
              <a:t>si conformano sempre al flusso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riflusso dei loro </a:t>
            </a:r>
            <a:r>
              <a:rPr sz="1200" dirty="0">
                <a:latin typeface="Times New Roman"/>
                <a:cs typeface="Times New Roman"/>
              </a:rPr>
              <a:t>spiriti per andare </a:t>
            </a:r>
            <a:r>
              <a:rPr sz="1200" spc="-5" dirty="0">
                <a:latin typeface="Times New Roman"/>
                <a:cs typeface="Times New Roman"/>
              </a:rPr>
              <a:t>incontro alle </a:t>
            </a:r>
            <a:r>
              <a:rPr sz="1200" dirty="0">
                <a:latin typeface="Times New Roman"/>
                <a:cs typeface="Times New Roman"/>
              </a:rPr>
              <a:t>condizioni </a:t>
            </a:r>
            <a:r>
              <a:rPr sz="1200" spc="-5" dirty="0">
                <a:latin typeface="Times New Roman"/>
                <a:cs typeface="Times New Roman"/>
              </a:rPr>
              <a:t>ed alle </a:t>
            </a:r>
            <a:r>
              <a:rPr sz="1200" dirty="0">
                <a:latin typeface="Times New Roman"/>
                <a:cs typeface="Times New Roman"/>
              </a:rPr>
              <a:t>esigenze </a:t>
            </a:r>
            <a:r>
              <a:rPr sz="1200" spc="-5" dirty="0">
                <a:latin typeface="Times New Roman"/>
                <a:cs typeface="Times New Roman"/>
              </a:rPr>
              <a:t>delle  differenti </a:t>
            </a:r>
            <a:r>
              <a:rPr sz="1200" dirty="0">
                <a:latin typeface="Times New Roman"/>
                <a:cs typeface="Times New Roman"/>
              </a:rPr>
              <a:t>scelte </a:t>
            </a:r>
            <a:r>
              <a:rPr sz="1200" spc="-5" dirty="0">
                <a:latin typeface="Times New Roman"/>
                <a:cs typeface="Times New Roman"/>
              </a:rPr>
              <a:t>delle creature, </a:t>
            </a:r>
            <a:r>
              <a:rPr sz="1200" dirty="0">
                <a:latin typeface="Times New Roman"/>
                <a:cs typeface="Times New Roman"/>
              </a:rPr>
              <a:t>e per </a:t>
            </a:r>
            <a:r>
              <a:rPr sz="1200" spc="-5" dirty="0">
                <a:latin typeface="Times New Roman"/>
                <a:cs typeface="Times New Roman"/>
              </a:rPr>
              <a:t>soddisfarle, </a:t>
            </a:r>
            <a:r>
              <a:rPr sz="1200" dirty="0">
                <a:latin typeface="Times New Roman"/>
                <a:cs typeface="Times New Roman"/>
              </a:rPr>
              <a:t>talora </a:t>
            </a:r>
            <a:r>
              <a:rPr sz="1200" spc="-5" dirty="0">
                <a:latin typeface="Times New Roman"/>
                <a:cs typeface="Times New Roman"/>
              </a:rPr>
              <a:t>concedendo maggiormente </a:t>
            </a:r>
            <a:r>
              <a:rPr sz="1200" dirty="0">
                <a:latin typeface="Times New Roman"/>
                <a:cs typeface="Times New Roman"/>
              </a:rPr>
              <a:t>la loro presenza in </a:t>
            </a:r>
            <a:r>
              <a:rPr sz="1200" spc="-5" dirty="0">
                <a:latin typeface="Times New Roman"/>
                <a:cs typeface="Times New Roman"/>
              </a:rPr>
              <a:t>risposta al loro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sincero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26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262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90865" cy="354584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306705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desiderio, talaltra ritraendosi dalla scena </a:t>
            </a:r>
            <a:r>
              <a:rPr sz="1200" dirty="0">
                <a:latin typeface="Times New Roman"/>
                <a:cs typeface="Times New Roman"/>
              </a:rPr>
              <a:t>quando le </a:t>
            </a:r>
            <a:r>
              <a:rPr sz="1200" spc="-5" dirty="0">
                <a:latin typeface="Times New Roman"/>
                <a:cs typeface="Times New Roman"/>
              </a:rPr>
              <a:t>loro creature, </a:t>
            </a:r>
            <a:r>
              <a:rPr sz="1200" dirty="0">
                <a:latin typeface="Times New Roman"/>
                <a:cs typeface="Times New Roman"/>
              </a:rPr>
              <a:t>nell’esercizio della </a:t>
            </a:r>
            <a:r>
              <a:rPr sz="1200" spc="-5" dirty="0">
                <a:latin typeface="Times New Roman"/>
                <a:cs typeface="Times New Roman"/>
              </a:rPr>
              <a:t>loro libertà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scelta divinamente </a:t>
            </a:r>
            <a:r>
              <a:rPr sz="1200" dirty="0">
                <a:latin typeface="Times New Roman"/>
                <a:cs typeface="Times New Roman"/>
              </a:rPr>
              <a:t>conferita,  </a:t>
            </a:r>
            <a:r>
              <a:rPr sz="1200" spc="-5" dirty="0">
                <a:latin typeface="Times New Roman"/>
                <a:cs typeface="Times New Roman"/>
              </a:rPr>
              <a:t>decidono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senso contrario.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questo modo lo spirito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divinità </a:t>
            </a:r>
            <a:r>
              <a:rPr sz="1200" spc="-5" dirty="0">
                <a:latin typeface="Times New Roman"/>
                <a:cs typeface="Times New Roman"/>
              </a:rPr>
              <a:t>obbedisce umilmente alle scelte delle creature </a:t>
            </a:r>
            <a:r>
              <a:rPr sz="1200" dirty="0">
                <a:latin typeface="Times New Roman"/>
                <a:cs typeface="Times New Roman"/>
              </a:rPr>
              <a:t>dei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regni.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68580" algn="just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(150.5) 13:4.6 </a:t>
            </a:r>
            <a:r>
              <a:rPr sz="1200" spc="-15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residenze </a:t>
            </a:r>
            <a:r>
              <a:rPr sz="1200" dirty="0">
                <a:latin typeface="Times New Roman"/>
                <a:cs typeface="Times New Roman"/>
              </a:rPr>
              <a:t>amministrative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Sette </a:t>
            </a:r>
            <a:r>
              <a:rPr sz="1200" spc="-5" dirty="0">
                <a:latin typeface="Times New Roman"/>
                <a:cs typeface="Times New Roman"/>
              </a:rPr>
              <a:t>Spiriti Maestri </a:t>
            </a:r>
            <a:r>
              <a:rPr sz="1200" dirty="0">
                <a:latin typeface="Times New Roman"/>
                <a:cs typeface="Times New Roman"/>
              </a:rPr>
              <a:t>sono in </a:t>
            </a:r>
            <a:r>
              <a:rPr sz="1200" spc="-5" dirty="0">
                <a:latin typeface="Times New Roman"/>
                <a:cs typeface="Times New Roman"/>
              </a:rPr>
              <a:t>realtà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quartieri generali paradisiaci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sette Superuniversi 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dei loro correlati segmenti </a:t>
            </a:r>
            <a:r>
              <a:rPr sz="1200" dirty="0">
                <a:latin typeface="Times New Roman"/>
                <a:cs typeface="Times New Roman"/>
              </a:rPr>
              <a:t>di spazio </a:t>
            </a:r>
            <a:r>
              <a:rPr sz="1200" spc="-5" dirty="0">
                <a:latin typeface="Times New Roman"/>
                <a:cs typeface="Times New Roman"/>
              </a:rPr>
              <a:t>esterno. </a:t>
            </a:r>
            <a:r>
              <a:rPr sz="1200" dirty="0">
                <a:latin typeface="Times New Roman"/>
                <a:cs typeface="Times New Roman"/>
              </a:rPr>
              <a:t>Ogni Spirito </a:t>
            </a:r>
            <a:r>
              <a:rPr sz="1200" spc="-5" dirty="0">
                <a:latin typeface="Times New Roman"/>
                <a:cs typeface="Times New Roman"/>
              </a:rPr>
              <a:t>Maestro presiede ad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Superuniverso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ciascuno </a:t>
            </a:r>
            <a:r>
              <a:rPr sz="1200" dirty="0">
                <a:latin typeface="Times New Roman"/>
                <a:cs typeface="Times New Roman"/>
              </a:rPr>
              <a:t>di questi sette mondi  è </a:t>
            </a:r>
            <a:r>
              <a:rPr sz="1200" spc="-5" dirty="0">
                <a:latin typeface="Times New Roman"/>
                <a:cs typeface="Times New Roman"/>
              </a:rPr>
              <a:t>assegnato esclusivamente ad </a:t>
            </a:r>
            <a:r>
              <a:rPr sz="1200" dirty="0">
                <a:latin typeface="Times New Roman"/>
                <a:cs typeface="Times New Roman"/>
              </a:rPr>
              <a:t>uno </a:t>
            </a:r>
            <a:r>
              <a:rPr sz="1200" spc="-5" dirty="0">
                <a:latin typeface="Times New Roman"/>
                <a:cs typeface="Times New Roman"/>
              </a:rPr>
              <a:t>degli </a:t>
            </a:r>
            <a:r>
              <a:rPr sz="1200" dirty="0">
                <a:latin typeface="Times New Roman"/>
                <a:cs typeface="Times New Roman"/>
              </a:rPr>
              <a:t>Spiriti </a:t>
            </a:r>
            <a:r>
              <a:rPr sz="1200" spc="-5" dirty="0">
                <a:latin typeface="Times New Roman"/>
                <a:cs typeface="Times New Roman"/>
              </a:rPr>
              <a:t>Maestri. Non </a:t>
            </a:r>
            <a:r>
              <a:rPr sz="1200" dirty="0">
                <a:latin typeface="Times New Roman"/>
                <a:cs typeface="Times New Roman"/>
              </a:rPr>
              <a:t>c’è letteralmente </a:t>
            </a:r>
            <a:r>
              <a:rPr sz="1200" spc="-5" dirty="0">
                <a:latin typeface="Times New Roman"/>
                <a:cs typeface="Times New Roman"/>
              </a:rPr>
              <a:t>alcuna </a:t>
            </a:r>
            <a:r>
              <a:rPr sz="1200" spc="5" dirty="0">
                <a:latin typeface="Times New Roman"/>
                <a:cs typeface="Times New Roman"/>
              </a:rPr>
              <a:t>fase </a:t>
            </a:r>
            <a:r>
              <a:rPr sz="1200" spc="-5" dirty="0">
                <a:latin typeface="Times New Roman"/>
                <a:cs typeface="Times New Roman"/>
              </a:rPr>
              <a:t>dell’amministrazione subparadisiaca dei  sette Superuniversi per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quale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si sia </a:t>
            </a:r>
            <a:r>
              <a:rPr sz="1200" dirty="0">
                <a:latin typeface="Times New Roman"/>
                <a:cs typeface="Times New Roman"/>
              </a:rPr>
              <a:t>provveduto </a:t>
            </a:r>
            <a:r>
              <a:rPr sz="1200" spc="-5" dirty="0">
                <a:latin typeface="Times New Roman"/>
                <a:cs typeface="Times New Roman"/>
              </a:rPr>
              <a:t>su questi </a:t>
            </a:r>
            <a:r>
              <a:rPr sz="1200" dirty="0">
                <a:latin typeface="Times New Roman"/>
                <a:cs typeface="Times New Roman"/>
              </a:rPr>
              <a:t>mondi </a:t>
            </a:r>
            <a:r>
              <a:rPr sz="1200" spc="-5" dirty="0">
                <a:latin typeface="Times New Roman"/>
                <a:cs typeface="Times New Roman"/>
              </a:rPr>
              <a:t>amministrativi. Essi </a:t>
            </a:r>
            <a:r>
              <a:rPr sz="1200" dirty="0">
                <a:latin typeface="Times New Roman"/>
                <a:cs typeface="Times New Roman"/>
              </a:rPr>
              <a:t>non sono </a:t>
            </a:r>
            <a:r>
              <a:rPr sz="1200" spc="-5" dirty="0">
                <a:latin typeface="Times New Roman"/>
                <a:cs typeface="Times New Roman"/>
              </a:rPr>
              <a:t>così esclusivi </a:t>
            </a:r>
            <a:r>
              <a:rPr sz="1200" dirty="0">
                <a:latin typeface="Times New Roman"/>
                <a:cs typeface="Times New Roman"/>
              </a:rPr>
              <a:t>come le sfere </a:t>
            </a:r>
            <a:r>
              <a:rPr sz="1200" spc="-5" dirty="0">
                <a:latin typeface="Times New Roman"/>
                <a:cs typeface="Times New Roman"/>
              </a:rPr>
              <a:t>del  Padre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quelle del Figlio, </a:t>
            </a:r>
            <a:r>
              <a:rPr sz="1200" dirty="0">
                <a:latin typeface="Times New Roman"/>
                <a:cs typeface="Times New Roman"/>
              </a:rPr>
              <a:t>e benché lo </a:t>
            </a:r>
            <a:r>
              <a:rPr sz="1200" spc="-5" dirty="0">
                <a:latin typeface="Times New Roman"/>
                <a:cs typeface="Times New Roman"/>
              </a:rPr>
              <a:t>status </a:t>
            </a:r>
            <a:r>
              <a:rPr sz="1200" dirty="0">
                <a:latin typeface="Times New Roman"/>
                <a:cs typeface="Times New Roman"/>
              </a:rPr>
              <a:t>residenziale </a:t>
            </a:r>
            <a:r>
              <a:rPr sz="1200" spc="-5" dirty="0">
                <a:latin typeface="Times New Roman"/>
                <a:cs typeface="Times New Roman"/>
              </a:rPr>
              <a:t>sia </a:t>
            </a:r>
            <a:r>
              <a:rPr sz="1200" dirty="0">
                <a:latin typeface="Times New Roman"/>
                <a:cs typeface="Times New Roman"/>
              </a:rPr>
              <a:t>limitato </a:t>
            </a:r>
            <a:r>
              <a:rPr sz="1200" spc="-5" dirty="0">
                <a:latin typeface="Times New Roman"/>
                <a:cs typeface="Times New Roman"/>
              </a:rPr>
              <a:t>agli </a:t>
            </a:r>
            <a:r>
              <a:rPr sz="1200" dirty="0">
                <a:latin typeface="Times New Roman"/>
                <a:cs typeface="Times New Roman"/>
              </a:rPr>
              <a:t>esseri </a:t>
            </a:r>
            <a:r>
              <a:rPr sz="1200" spc="-5" dirty="0">
                <a:latin typeface="Times New Roman"/>
                <a:cs typeface="Times New Roman"/>
              </a:rPr>
              <a:t>nativi </a:t>
            </a:r>
            <a:r>
              <a:rPr sz="1200" dirty="0">
                <a:latin typeface="Times New Roman"/>
                <a:cs typeface="Times New Roman"/>
              </a:rPr>
              <a:t>ed a </a:t>
            </a:r>
            <a:r>
              <a:rPr sz="1200" spc="-5" dirty="0">
                <a:latin typeface="Times New Roman"/>
                <a:cs typeface="Times New Roman"/>
              </a:rPr>
              <a:t>quelli </a:t>
            </a:r>
            <a:r>
              <a:rPr sz="1200" dirty="0">
                <a:latin typeface="Times New Roman"/>
                <a:cs typeface="Times New Roman"/>
              </a:rPr>
              <a:t>che vi </a:t>
            </a:r>
            <a:r>
              <a:rPr sz="1200" spc="-5" dirty="0">
                <a:latin typeface="Times New Roman"/>
                <a:cs typeface="Times New Roman"/>
              </a:rPr>
              <a:t>lavorano, questi </a:t>
            </a:r>
            <a:r>
              <a:rPr sz="1200" dirty="0">
                <a:latin typeface="Times New Roman"/>
                <a:cs typeface="Times New Roman"/>
              </a:rPr>
              <a:t>sette </a:t>
            </a:r>
            <a:r>
              <a:rPr sz="1200" spc="-5" dirty="0">
                <a:latin typeface="Times New Roman"/>
                <a:cs typeface="Times New Roman"/>
              </a:rPr>
              <a:t>pianeti  amministrativi sono sempre </a:t>
            </a:r>
            <a:r>
              <a:rPr sz="1200" dirty="0">
                <a:latin typeface="Times New Roman"/>
                <a:cs typeface="Times New Roman"/>
              </a:rPr>
              <a:t>aperti a tutti </a:t>
            </a:r>
            <a:r>
              <a:rPr sz="1200" spc="-5" dirty="0">
                <a:latin typeface="Times New Roman"/>
                <a:cs typeface="Times New Roman"/>
              </a:rPr>
              <a:t>gli esseri che desiderano visitarli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possono </a:t>
            </a:r>
            <a:r>
              <a:rPr sz="1200" spc="-5" dirty="0">
                <a:latin typeface="Times New Roman"/>
                <a:cs typeface="Times New Roman"/>
              </a:rPr>
              <a:t>disporre </a:t>
            </a:r>
            <a:r>
              <a:rPr sz="1200" dirty="0">
                <a:latin typeface="Times New Roman"/>
                <a:cs typeface="Times New Roman"/>
              </a:rPr>
              <a:t>dei mezzi di </a:t>
            </a:r>
            <a:r>
              <a:rPr sz="1200" spc="-5" dirty="0">
                <a:latin typeface="Times New Roman"/>
                <a:cs typeface="Times New Roman"/>
              </a:rPr>
              <a:t>trasporto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necessari.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76200" marR="12255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(151.1) 13:4.7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me </a:t>
            </a:r>
            <a:r>
              <a:rPr sz="1200" spc="-5" dirty="0">
                <a:latin typeface="Times New Roman"/>
                <a:cs typeface="Times New Roman"/>
              </a:rPr>
              <a:t>questi </a:t>
            </a:r>
            <a:r>
              <a:rPr sz="1200" dirty="0">
                <a:latin typeface="Times New Roman"/>
                <a:cs typeface="Times New Roman"/>
              </a:rPr>
              <a:t>mondi </a:t>
            </a:r>
            <a:r>
              <a:rPr sz="1200" spc="-5" dirty="0">
                <a:latin typeface="Times New Roman"/>
                <a:cs typeface="Times New Roman"/>
              </a:rPr>
              <a:t>amministrativi sono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luoghi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interessanti ed affascinanti all’esterno del Paradiso.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nessun altro  luogo dell’immenso </a:t>
            </a:r>
            <a:r>
              <a:rPr sz="1200" dirty="0">
                <a:latin typeface="Times New Roman"/>
                <a:cs typeface="Times New Roman"/>
              </a:rPr>
              <a:t>Universo </a:t>
            </a:r>
            <a:r>
              <a:rPr sz="1200" spc="-5" dirty="0">
                <a:latin typeface="Times New Roman"/>
                <a:cs typeface="Times New Roman"/>
              </a:rPr>
              <a:t>si possono osservare attività così diversificate, che coinvolgono così tanti </a:t>
            </a:r>
            <a:r>
              <a:rPr sz="1200" dirty="0">
                <a:latin typeface="Times New Roman"/>
                <a:cs typeface="Times New Roman"/>
              </a:rPr>
              <a:t>ordini </a:t>
            </a:r>
            <a:r>
              <a:rPr sz="1200" spc="-5" dirty="0">
                <a:latin typeface="Times New Roman"/>
                <a:cs typeface="Times New Roman"/>
              </a:rPr>
              <a:t>differenti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esseri  </a:t>
            </a:r>
            <a:r>
              <a:rPr sz="1200" dirty="0">
                <a:latin typeface="Times New Roman"/>
                <a:cs typeface="Times New Roman"/>
              </a:rPr>
              <a:t>viventi e </a:t>
            </a:r>
            <a:r>
              <a:rPr sz="1200" spc="-5" dirty="0">
                <a:latin typeface="Times New Roman"/>
                <a:cs typeface="Times New Roman"/>
              </a:rPr>
              <a:t>che concernono operazioni su così numerosi diversi livelli, occupazioni ad </a:t>
            </a:r>
            <a:r>
              <a:rPr sz="1200" dirty="0">
                <a:latin typeface="Times New Roman"/>
                <a:cs typeface="Times New Roman"/>
              </a:rPr>
              <a:t>un tempo </a:t>
            </a:r>
            <a:r>
              <a:rPr sz="1200" spc="-5" dirty="0">
                <a:latin typeface="Times New Roman"/>
                <a:cs typeface="Times New Roman"/>
              </a:rPr>
              <a:t>materiali, intellettuali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spirituali.</a:t>
            </a:r>
            <a:endParaRPr sz="1200">
              <a:latin typeface="Times New Roman"/>
              <a:cs typeface="Times New Roman"/>
            </a:endParaRPr>
          </a:p>
          <a:p>
            <a:pPr marL="76200" marR="27432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mi viene </a:t>
            </a:r>
            <a:r>
              <a:rPr sz="1200" spc="-5" dirty="0">
                <a:latin typeface="Times New Roman"/>
                <a:cs typeface="Times New Roman"/>
              </a:rPr>
              <a:t>accordato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periodo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libertà dai </a:t>
            </a:r>
            <a:r>
              <a:rPr sz="1200" dirty="0">
                <a:latin typeface="Times New Roman"/>
                <a:cs typeface="Times New Roman"/>
              </a:rPr>
              <a:t>miei </a:t>
            </a:r>
            <a:r>
              <a:rPr sz="1200" spc="-5" dirty="0">
                <a:latin typeface="Times New Roman"/>
                <a:cs typeface="Times New Roman"/>
              </a:rPr>
              <a:t>incarichi, se </a:t>
            </a:r>
            <a:r>
              <a:rPr sz="1200" dirty="0">
                <a:latin typeface="Times New Roman"/>
                <a:cs typeface="Times New Roman"/>
              </a:rPr>
              <a:t>ho </a:t>
            </a:r>
            <a:r>
              <a:rPr sz="1200" spc="-5" dirty="0">
                <a:latin typeface="Times New Roman"/>
                <a:cs typeface="Times New Roman"/>
              </a:rPr>
              <a:t>l’occasione </a:t>
            </a:r>
            <a:r>
              <a:rPr sz="1200" dirty="0">
                <a:latin typeface="Times New Roman"/>
                <a:cs typeface="Times New Roman"/>
              </a:rPr>
              <a:t>di essere in </a:t>
            </a:r>
            <a:r>
              <a:rPr sz="1200" spc="-5" dirty="0">
                <a:latin typeface="Times New Roman"/>
                <a:cs typeface="Times New Roman"/>
              </a:rPr>
              <a:t>Paradiso </a:t>
            </a:r>
            <a:r>
              <a:rPr sz="1200" dirty="0">
                <a:latin typeface="Times New Roman"/>
                <a:cs typeface="Times New Roman"/>
              </a:rPr>
              <a:t>o in </a:t>
            </a:r>
            <a:r>
              <a:rPr sz="1200" spc="-5" dirty="0">
                <a:latin typeface="Times New Roman"/>
                <a:cs typeface="Times New Roman"/>
              </a:rPr>
              <a:t>Havona, </a:t>
            </a:r>
            <a:r>
              <a:rPr sz="1200" dirty="0">
                <a:latin typeface="Times New Roman"/>
                <a:cs typeface="Times New Roman"/>
              </a:rPr>
              <a:t>mi reco  </a:t>
            </a:r>
            <a:r>
              <a:rPr sz="1200" spc="-5" dirty="0">
                <a:latin typeface="Times New Roman"/>
                <a:cs typeface="Times New Roman"/>
              </a:rPr>
              <a:t>solitamente su </a:t>
            </a:r>
            <a:r>
              <a:rPr sz="1200" dirty="0">
                <a:latin typeface="Times New Roman"/>
                <a:cs typeface="Times New Roman"/>
              </a:rPr>
              <a:t>uno di questi </a:t>
            </a:r>
            <a:r>
              <a:rPr sz="1200" spc="-5" dirty="0">
                <a:latin typeface="Times New Roman"/>
                <a:cs typeface="Times New Roman"/>
              </a:rPr>
              <a:t>operosi </a:t>
            </a:r>
            <a:r>
              <a:rPr sz="1200" dirty="0">
                <a:latin typeface="Times New Roman"/>
                <a:cs typeface="Times New Roman"/>
              </a:rPr>
              <a:t>mondi </a:t>
            </a:r>
            <a:r>
              <a:rPr sz="1200" spc="-5" dirty="0">
                <a:latin typeface="Times New Roman"/>
                <a:cs typeface="Times New Roman"/>
              </a:rPr>
              <a:t>dei Sette </a:t>
            </a:r>
            <a:r>
              <a:rPr sz="1200" dirty="0">
                <a:latin typeface="Times New Roman"/>
                <a:cs typeface="Times New Roman"/>
              </a:rPr>
              <a:t>Spiriti </a:t>
            </a:r>
            <a:r>
              <a:rPr sz="1200" spc="-5" dirty="0">
                <a:latin typeface="Times New Roman"/>
                <a:cs typeface="Times New Roman"/>
              </a:rPr>
              <a:t>Maestri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ispirarvi </a:t>
            </a:r>
            <a:r>
              <a:rPr sz="1200" dirty="0">
                <a:latin typeface="Times New Roman"/>
                <a:cs typeface="Times New Roman"/>
              </a:rPr>
              <a:t>la mia mente </a:t>
            </a:r>
            <a:r>
              <a:rPr sz="1200" spc="-5" dirty="0">
                <a:latin typeface="Times New Roman"/>
                <a:cs typeface="Times New Roman"/>
              </a:rPr>
              <a:t>con spettacoli </a:t>
            </a:r>
            <a:r>
              <a:rPr sz="1200" dirty="0">
                <a:latin typeface="Times New Roman"/>
                <a:cs typeface="Times New Roman"/>
              </a:rPr>
              <a:t>d’iniziativa, di  devozione, di </a:t>
            </a:r>
            <a:r>
              <a:rPr sz="1200" spc="-5" dirty="0">
                <a:latin typeface="Times New Roman"/>
                <a:cs typeface="Times New Roman"/>
              </a:rPr>
              <a:t>fedeltà,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saggezza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efficacia.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nessun’altra </a:t>
            </a:r>
            <a:r>
              <a:rPr sz="1200" dirty="0">
                <a:latin typeface="Times New Roman"/>
                <a:cs typeface="Times New Roman"/>
              </a:rPr>
              <a:t>parte posso </a:t>
            </a:r>
            <a:r>
              <a:rPr sz="1200" spc="-5" dirty="0">
                <a:latin typeface="Times New Roman"/>
                <a:cs typeface="Times New Roman"/>
              </a:rPr>
              <a:t>osservare un’interassociazione così </a:t>
            </a:r>
            <a:r>
              <a:rPr sz="1200" dirty="0">
                <a:latin typeface="Times New Roman"/>
                <a:cs typeface="Times New Roman"/>
              </a:rPr>
              <a:t>stupefacente di  </a:t>
            </a:r>
            <a:r>
              <a:rPr sz="1200" spc="-5" dirty="0">
                <a:latin typeface="Times New Roman"/>
                <a:cs typeface="Times New Roman"/>
              </a:rPr>
              <a:t>compimenti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personalità su </a:t>
            </a:r>
            <a:r>
              <a:rPr sz="1200" dirty="0">
                <a:latin typeface="Times New Roman"/>
                <a:cs typeface="Times New Roman"/>
              </a:rPr>
              <a:t>tutti i sette </a:t>
            </a:r>
            <a:r>
              <a:rPr sz="1200" spc="-5" dirty="0">
                <a:latin typeface="Times New Roman"/>
                <a:cs typeface="Times New Roman"/>
              </a:rPr>
              <a:t>livelli della realtà universale. </a:t>
            </a:r>
            <a:r>
              <a:rPr sz="1200" dirty="0">
                <a:latin typeface="Times New Roman"/>
                <a:cs typeface="Times New Roman"/>
              </a:rPr>
              <a:t>Ed io sono </a:t>
            </a:r>
            <a:r>
              <a:rPr sz="1200" spc="-5" dirty="0">
                <a:latin typeface="Times New Roman"/>
                <a:cs typeface="Times New Roman"/>
              </a:rPr>
              <a:t>sempre stimolato </a:t>
            </a:r>
            <a:r>
              <a:rPr sz="1200" dirty="0">
                <a:latin typeface="Times New Roman"/>
                <a:cs typeface="Times New Roman"/>
              </a:rPr>
              <a:t>dalle </a:t>
            </a:r>
            <a:r>
              <a:rPr sz="1200" spc="-5" dirty="0">
                <a:latin typeface="Times New Roman"/>
                <a:cs typeface="Times New Roman"/>
              </a:rPr>
              <a:t>attività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coloro che  sanno bene </a:t>
            </a:r>
            <a:r>
              <a:rPr sz="1200" dirty="0">
                <a:latin typeface="Times New Roman"/>
                <a:cs typeface="Times New Roman"/>
              </a:rPr>
              <a:t>come fare il loro </a:t>
            </a:r>
            <a:r>
              <a:rPr sz="1200" spc="-5" dirty="0">
                <a:latin typeface="Times New Roman"/>
                <a:cs typeface="Times New Roman"/>
              </a:rPr>
              <a:t>lavoro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provano un </a:t>
            </a:r>
            <a:r>
              <a:rPr sz="1200" spc="-5" dirty="0">
                <a:latin typeface="Times New Roman"/>
                <a:cs typeface="Times New Roman"/>
              </a:rPr>
              <a:t>piacere così completo nel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compierlo.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 algn="just">
              <a:lnSpc>
                <a:spcPct val="1000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(151.2) 13:4.8 </a:t>
            </a:r>
            <a:r>
              <a:rPr sz="1200" spc="-5" dirty="0">
                <a:latin typeface="Times New Roman"/>
                <a:cs typeface="Times New Roman"/>
              </a:rPr>
              <a:t>[Presentato </a:t>
            </a:r>
            <a:r>
              <a:rPr sz="1200" dirty="0">
                <a:latin typeface="Times New Roman"/>
                <a:cs typeface="Times New Roman"/>
              </a:rPr>
              <a:t>da un </a:t>
            </a:r>
            <a:r>
              <a:rPr sz="1200" spc="-5" dirty="0">
                <a:latin typeface="Times New Roman"/>
                <a:cs typeface="Times New Roman"/>
              </a:rPr>
              <a:t>Perfettore </a:t>
            </a:r>
            <a:r>
              <a:rPr sz="1200" dirty="0">
                <a:latin typeface="Times New Roman"/>
                <a:cs typeface="Times New Roman"/>
              </a:rPr>
              <a:t>di Saggezza incaricato di </a:t>
            </a:r>
            <a:r>
              <a:rPr sz="1200" spc="-5" dirty="0">
                <a:latin typeface="Times New Roman"/>
                <a:cs typeface="Times New Roman"/>
              </a:rPr>
              <a:t>svolgere </a:t>
            </a:r>
            <a:r>
              <a:rPr sz="1200" dirty="0">
                <a:latin typeface="Times New Roman"/>
                <a:cs typeface="Times New Roman"/>
              </a:rPr>
              <a:t>questa funzione </a:t>
            </a:r>
            <a:r>
              <a:rPr sz="1200" spc="-5" dirty="0">
                <a:latin typeface="Times New Roman"/>
                <a:cs typeface="Times New Roman"/>
              </a:rPr>
              <a:t>dagli </a:t>
            </a:r>
            <a:r>
              <a:rPr sz="1200" dirty="0">
                <a:latin typeface="Times New Roman"/>
                <a:cs typeface="Times New Roman"/>
              </a:rPr>
              <a:t>Antichi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Giorni di</a:t>
            </a:r>
            <a:r>
              <a:rPr sz="1200" spc="-1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Uversa.]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26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263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spc="-5" dirty="0">
                <a:solidFill>
                  <a:srgbClr val="C00000"/>
                </a:solidFill>
                <a:latin typeface="Times New Roman"/>
                <a:cs typeface="Times New Roman"/>
              </a:rPr>
              <a:t>L’Universo Centrale </a:t>
            </a:r>
            <a:r>
              <a:rPr sz="1500" dirty="0">
                <a:solidFill>
                  <a:srgbClr val="C00000"/>
                </a:solidFill>
                <a:latin typeface="Times New Roman"/>
                <a:cs typeface="Times New Roman"/>
              </a:rPr>
              <a:t>e i</a:t>
            </a:r>
            <a:r>
              <a:rPr sz="1500" spc="-1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spc="-5" dirty="0">
                <a:solidFill>
                  <a:srgbClr val="C00000"/>
                </a:solidFill>
                <a:latin typeface="Times New Roman"/>
                <a:cs typeface="Times New Roman"/>
              </a:rPr>
              <a:t>Superuniversi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>
            <a:spLocks noGrp="1"/>
          </p:cNvSpPr>
          <p:nvPr>
            <p:ph type="title"/>
          </p:nvPr>
        </p:nvSpPr>
        <p:spPr>
          <a:xfrm>
            <a:off x="528319" y="508761"/>
            <a:ext cx="5005705" cy="36068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2200" b="1" spc="-5" dirty="0">
                <a:solidFill>
                  <a:srgbClr val="933634"/>
                </a:solidFill>
                <a:latin typeface="Times New Roman"/>
                <a:cs typeface="Times New Roman"/>
              </a:rPr>
              <a:t>Fascicolo </a:t>
            </a:r>
            <a:r>
              <a:rPr sz="2200" b="1" dirty="0">
                <a:solidFill>
                  <a:srgbClr val="933634"/>
                </a:solidFill>
                <a:latin typeface="Times New Roman"/>
                <a:cs typeface="Times New Roman"/>
              </a:rPr>
              <a:t>14: </a:t>
            </a:r>
            <a:r>
              <a:rPr sz="2200" b="1" spc="-25" dirty="0">
                <a:solidFill>
                  <a:srgbClr val="933634"/>
                </a:solidFill>
                <a:latin typeface="Times New Roman"/>
                <a:cs typeface="Times New Roman"/>
              </a:rPr>
              <a:t>L’Universo </a:t>
            </a:r>
            <a:r>
              <a:rPr sz="2200" b="1" spc="-5" dirty="0">
                <a:solidFill>
                  <a:srgbClr val="933634"/>
                </a:solidFill>
                <a:latin typeface="Times New Roman"/>
                <a:cs typeface="Times New Roman"/>
              </a:rPr>
              <a:t>centrale e</a:t>
            </a:r>
            <a:r>
              <a:rPr sz="2200" b="1" spc="20" dirty="0">
                <a:solidFill>
                  <a:srgbClr val="933634"/>
                </a:solidFill>
                <a:latin typeface="Times New Roman"/>
                <a:cs typeface="Times New Roman"/>
              </a:rPr>
              <a:t> </a:t>
            </a:r>
            <a:r>
              <a:rPr sz="2200" b="1" spc="-5" dirty="0">
                <a:solidFill>
                  <a:srgbClr val="933634"/>
                </a:solidFill>
                <a:latin typeface="Times New Roman"/>
                <a:cs typeface="Times New Roman"/>
              </a:rPr>
              <a:t>divino</a:t>
            </a:r>
            <a:endParaRPr sz="2200">
              <a:latin typeface="Times New Roman"/>
              <a:cs typeface="Times New Roman"/>
            </a:endParaRPr>
          </a:p>
        </p:txBody>
      </p:sp>
      <p:sp>
        <p:nvSpPr>
          <p:cNvPr id="11" name="object 11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  <p:sp>
        <p:nvSpPr>
          <p:cNvPr id="10" name="object 10"/>
          <p:cNvSpPr txBox="1"/>
          <p:nvPr/>
        </p:nvSpPr>
        <p:spPr>
          <a:xfrm>
            <a:off x="464819" y="1011682"/>
            <a:ext cx="8209915" cy="343281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218440" algn="just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(152.1) 14:0.1 </a:t>
            </a:r>
            <a:r>
              <a:rPr sz="1200" spc="-5" dirty="0">
                <a:latin typeface="Times New Roman"/>
                <a:cs typeface="Times New Roman"/>
              </a:rPr>
              <a:t>L’UNIVERSO perfetto </a:t>
            </a:r>
            <a:r>
              <a:rPr sz="1200" dirty="0">
                <a:latin typeface="Times New Roman"/>
                <a:cs typeface="Times New Roman"/>
              </a:rPr>
              <a:t>e divino occupa il </a:t>
            </a:r>
            <a:r>
              <a:rPr sz="1200" spc="-5" dirty="0">
                <a:latin typeface="Times New Roman"/>
                <a:cs typeface="Times New Roman"/>
              </a:rPr>
              <a:t>centro </a:t>
            </a:r>
            <a:r>
              <a:rPr sz="1200" dirty="0">
                <a:latin typeface="Times New Roman"/>
                <a:cs typeface="Times New Roman"/>
              </a:rPr>
              <a:t>di tutta la </a:t>
            </a:r>
            <a:r>
              <a:rPr sz="1200" spc="-5" dirty="0">
                <a:latin typeface="Times New Roman"/>
                <a:cs typeface="Times New Roman"/>
              </a:rPr>
              <a:t>creazione; esso </a:t>
            </a:r>
            <a:r>
              <a:rPr sz="1200" dirty="0">
                <a:latin typeface="Times New Roman"/>
                <a:cs typeface="Times New Roman"/>
              </a:rPr>
              <a:t>è il </a:t>
            </a:r>
            <a:r>
              <a:rPr sz="1200" spc="-5" dirty="0">
                <a:latin typeface="Times New Roman"/>
                <a:cs typeface="Times New Roman"/>
              </a:rPr>
              <a:t>nucleo </a:t>
            </a:r>
            <a:r>
              <a:rPr sz="1200" dirty="0">
                <a:latin typeface="Times New Roman"/>
                <a:cs typeface="Times New Roman"/>
              </a:rPr>
              <a:t>eterno </a:t>
            </a:r>
            <a:r>
              <a:rPr sz="1200" spc="-5" dirty="0">
                <a:latin typeface="Times New Roman"/>
                <a:cs typeface="Times New Roman"/>
              </a:rPr>
              <a:t>attorno al </a:t>
            </a:r>
            <a:r>
              <a:rPr sz="1200" dirty="0">
                <a:latin typeface="Times New Roman"/>
                <a:cs typeface="Times New Roman"/>
              </a:rPr>
              <a:t>quale ruotano le  immense </a:t>
            </a:r>
            <a:r>
              <a:rPr sz="1200" spc="-5" dirty="0">
                <a:latin typeface="Times New Roman"/>
                <a:cs typeface="Times New Roman"/>
              </a:rPr>
              <a:t>creazioni del tempo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dello </a:t>
            </a:r>
            <a:r>
              <a:rPr sz="1200" dirty="0">
                <a:latin typeface="Times New Roman"/>
                <a:cs typeface="Times New Roman"/>
              </a:rPr>
              <a:t>spazio.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Paradiso è la </a:t>
            </a:r>
            <a:r>
              <a:rPr sz="1200" spc="-5" dirty="0">
                <a:latin typeface="Times New Roman"/>
                <a:cs typeface="Times New Roman"/>
              </a:rPr>
              <a:t>gigantesca Isola nucleare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stabilità </a:t>
            </a:r>
            <a:r>
              <a:rPr sz="1200" dirty="0">
                <a:latin typeface="Times New Roman"/>
                <a:cs typeface="Times New Roman"/>
              </a:rPr>
              <a:t>assoluta </a:t>
            </a:r>
            <a:r>
              <a:rPr sz="1200" spc="-5" dirty="0">
                <a:latin typeface="Times New Roman"/>
                <a:cs typeface="Times New Roman"/>
              </a:rPr>
              <a:t>che giace </a:t>
            </a:r>
            <a:r>
              <a:rPr sz="1200" dirty="0">
                <a:latin typeface="Times New Roman"/>
                <a:cs typeface="Times New Roman"/>
              </a:rPr>
              <a:t>immobile </a:t>
            </a:r>
            <a:r>
              <a:rPr sz="1200" spc="-5" dirty="0">
                <a:latin typeface="Times New Roman"/>
                <a:cs typeface="Times New Roman"/>
              </a:rPr>
              <a:t>nel  cuore stesso del </a:t>
            </a:r>
            <a:r>
              <a:rPr sz="1200" dirty="0">
                <a:latin typeface="Times New Roman"/>
                <a:cs typeface="Times New Roman"/>
              </a:rPr>
              <a:t>grandioso </a:t>
            </a:r>
            <a:r>
              <a:rPr sz="1200" spc="-5" dirty="0">
                <a:latin typeface="Times New Roman"/>
                <a:cs typeface="Times New Roman"/>
              </a:rPr>
              <a:t>Universo </a:t>
            </a:r>
            <a:r>
              <a:rPr sz="1200" dirty="0">
                <a:latin typeface="Times New Roman"/>
                <a:cs typeface="Times New Roman"/>
              </a:rPr>
              <a:t>eterno. </a:t>
            </a:r>
            <a:r>
              <a:rPr sz="1200" spc="-5" dirty="0">
                <a:latin typeface="Times New Roman"/>
                <a:cs typeface="Times New Roman"/>
              </a:rPr>
              <a:t>Questa famiglia planetaria centrale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chiamata </a:t>
            </a:r>
            <a:r>
              <a:rPr sz="1200" dirty="0">
                <a:latin typeface="Times New Roman"/>
                <a:cs typeface="Times New Roman"/>
              </a:rPr>
              <a:t>Havona ed è molto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lontana</a:t>
            </a:r>
            <a:endParaRPr sz="1200">
              <a:latin typeface="Times New Roman"/>
              <a:cs typeface="Times New Roman"/>
            </a:endParaRPr>
          </a:p>
          <a:p>
            <a:pPr marL="76200" marR="33909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dall’Universo </a:t>
            </a:r>
            <a:r>
              <a:rPr sz="1200" dirty="0">
                <a:latin typeface="Times New Roman"/>
                <a:cs typeface="Times New Roman"/>
              </a:rPr>
              <a:t>locale di Nebadon. </a:t>
            </a:r>
            <a:r>
              <a:rPr sz="1200" spc="-5" dirty="0">
                <a:latin typeface="Times New Roman"/>
                <a:cs typeface="Times New Roman"/>
              </a:rPr>
              <a:t>Essa </a:t>
            </a:r>
            <a:r>
              <a:rPr sz="1200" dirty="0">
                <a:latin typeface="Times New Roman"/>
                <a:cs typeface="Times New Roman"/>
              </a:rPr>
              <a:t>è di dimensioni </a:t>
            </a:r>
            <a:r>
              <a:rPr sz="1200" spc="-5" dirty="0">
                <a:latin typeface="Times New Roman"/>
                <a:cs typeface="Times New Roman"/>
              </a:rPr>
              <a:t>enormi,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massa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quasi incredibile, ed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costituita </a:t>
            </a:r>
            <a:r>
              <a:rPr sz="1200" dirty="0">
                <a:latin typeface="Times New Roman"/>
                <a:cs typeface="Times New Roman"/>
              </a:rPr>
              <a:t>da un </a:t>
            </a:r>
            <a:r>
              <a:rPr sz="1200" spc="-5" dirty="0">
                <a:latin typeface="Times New Roman"/>
                <a:cs typeface="Times New Roman"/>
              </a:rPr>
              <a:t>miliardo di  sfere d’inimmaginabile </a:t>
            </a:r>
            <a:r>
              <a:rPr sz="1200" dirty="0">
                <a:latin typeface="Times New Roman"/>
                <a:cs typeface="Times New Roman"/>
              </a:rPr>
              <a:t>bellezza e di </a:t>
            </a:r>
            <a:r>
              <a:rPr sz="1200" spc="-5" dirty="0">
                <a:latin typeface="Times New Roman"/>
                <a:cs typeface="Times New Roman"/>
              </a:rPr>
              <a:t>superbo splendore; </a:t>
            </a:r>
            <a:r>
              <a:rPr sz="1200" dirty="0">
                <a:latin typeface="Times New Roman"/>
                <a:cs typeface="Times New Roman"/>
              </a:rPr>
              <a:t>le vere </a:t>
            </a:r>
            <a:r>
              <a:rPr sz="1200" spc="-5" dirty="0">
                <a:latin typeface="Times New Roman"/>
                <a:cs typeface="Times New Roman"/>
              </a:rPr>
              <a:t>dimensioni </a:t>
            </a:r>
            <a:r>
              <a:rPr sz="1200" dirty="0">
                <a:latin typeface="Times New Roman"/>
                <a:cs typeface="Times New Roman"/>
              </a:rPr>
              <a:t>di tale immensa </a:t>
            </a:r>
            <a:r>
              <a:rPr sz="1200" spc="-5" dirty="0">
                <a:latin typeface="Times New Roman"/>
                <a:cs typeface="Times New Roman"/>
              </a:rPr>
              <a:t>creazione superano realmente </a:t>
            </a:r>
            <a:r>
              <a:rPr sz="1200" dirty="0">
                <a:latin typeface="Times New Roman"/>
                <a:cs typeface="Times New Roman"/>
              </a:rPr>
              <a:t>la  </a:t>
            </a:r>
            <a:r>
              <a:rPr sz="1200" spc="-5" dirty="0">
                <a:latin typeface="Times New Roman"/>
                <a:cs typeface="Times New Roman"/>
              </a:rPr>
              <a:t>capacità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comprensione della </a:t>
            </a:r>
            <a:r>
              <a:rPr sz="1200" dirty="0">
                <a:latin typeface="Times New Roman"/>
                <a:cs typeface="Times New Roman"/>
              </a:rPr>
              <a:t>mente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umana.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685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(152.2) 14:0.2 </a:t>
            </a:r>
            <a:r>
              <a:rPr sz="1200" spc="-5" dirty="0">
                <a:latin typeface="Times New Roman"/>
                <a:cs typeface="Times New Roman"/>
              </a:rPr>
              <a:t>Si tratta dell’unica aggregazione </a:t>
            </a:r>
            <a:r>
              <a:rPr sz="1200" dirty="0">
                <a:latin typeface="Times New Roman"/>
                <a:cs typeface="Times New Roman"/>
              </a:rPr>
              <a:t>di mondi </a:t>
            </a:r>
            <a:r>
              <a:rPr sz="1200" spc="-5" dirty="0">
                <a:latin typeface="Times New Roman"/>
                <a:cs typeface="Times New Roman"/>
              </a:rPr>
              <a:t>fissa, perfetta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stabilizzata. </a:t>
            </a:r>
            <a:r>
              <a:rPr sz="1200" dirty="0">
                <a:latin typeface="Times New Roman"/>
                <a:cs typeface="Times New Roman"/>
              </a:rPr>
              <a:t>È un </a:t>
            </a:r>
            <a:r>
              <a:rPr sz="1200" spc="-5" dirty="0">
                <a:latin typeface="Times New Roman"/>
                <a:cs typeface="Times New Roman"/>
              </a:rPr>
              <a:t>Universo interamente creato </a:t>
            </a:r>
            <a:r>
              <a:rPr sz="1200" dirty="0">
                <a:latin typeface="Times New Roman"/>
                <a:cs typeface="Times New Roman"/>
              </a:rPr>
              <a:t>e perfetto; non è  uno sviluppo </a:t>
            </a:r>
            <a:r>
              <a:rPr sz="1200" spc="-5" dirty="0">
                <a:latin typeface="Times New Roman"/>
                <a:cs typeface="Times New Roman"/>
              </a:rPr>
              <a:t>evoluzionario. Questo </a:t>
            </a:r>
            <a:r>
              <a:rPr sz="1200" dirty="0">
                <a:latin typeface="Times New Roman"/>
                <a:cs typeface="Times New Roman"/>
              </a:rPr>
              <a:t>è il </a:t>
            </a:r>
            <a:r>
              <a:rPr sz="1200" spc="-5" dirty="0">
                <a:latin typeface="Times New Roman"/>
                <a:cs typeface="Times New Roman"/>
              </a:rPr>
              <a:t>nucleo eterno di perfezione attorno al </a:t>
            </a:r>
            <a:r>
              <a:rPr sz="1200" dirty="0">
                <a:latin typeface="Times New Roman"/>
                <a:cs typeface="Times New Roman"/>
              </a:rPr>
              <a:t>quale gira la processione senza </a:t>
            </a:r>
            <a:r>
              <a:rPr sz="1200" spc="-5" dirty="0">
                <a:latin typeface="Times New Roman"/>
                <a:cs typeface="Times New Roman"/>
              </a:rPr>
              <a:t>fine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Universi che  costituisce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prodigioso esperimento </a:t>
            </a:r>
            <a:r>
              <a:rPr sz="1200" dirty="0">
                <a:latin typeface="Times New Roman"/>
                <a:cs typeface="Times New Roman"/>
              </a:rPr>
              <a:t>evoluzionario, </a:t>
            </a:r>
            <a:r>
              <a:rPr sz="1200" spc="-5" dirty="0">
                <a:latin typeface="Times New Roman"/>
                <a:cs typeface="Times New Roman"/>
              </a:rPr>
              <a:t>l’audace </a:t>
            </a:r>
            <a:r>
              <a:rPr sz="1200" dirty="0">
                <a:latin typeface="Times New Roman"/>
                <a:cs typeface="Times New Roman"/>
              </a:rPr>
              <a:t>avventura </a:t>
            </a:r>
            <a:r>
              <a:rPr sz="1200" spc="-5" dirty="0">
                <a:latin typeface="Times New Roman"/>
                <a:cs typeface="Times New Roman"/>
              </a:rPr>
              <a:t>dei Figli Creatori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Dio,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aspirano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duplicare </a:t>
            </a:r>
            <a:r>
              <a:rPr sz="1200" spc="5" dirty="0">
                <a:latin typeface="Times New Roman"/>
                <a:cs typeface="Times New Roman"/>
              </a:rPr>
              <a:t>nel </a:t>
            </a:r>
            <a:r>
              <a:rPr sz="1200" dirty="0">
                <a:latin typeface="Times New Roman"/>
                <a:cs typeface="Times New Roman"/>
              </a:rPr>
              <a:t>tempo  e a riprodurre nello </a:t>
            </a:r>
            <a:r>
              <a:rPr sz="1200" spc="-5" dirty="0">
                <a:latin typeface="Times New Roman"/>
                <a:cs typeface="Times New Roman"/>
              </a:rPr>
              <a:t>spazio l’Universo </a:t>
            </a:r>
            <a:r>
              <a:rPr sz="1200" dirty="0">
                <a:latin typeface="Times New Roman"/>
                <a:cs typeface="Times New Roman"/>
              </a:rPr>
              <a:t>modello, </a:t>
            </a:r>
            <a:r>
              <a:rPr sz="1200" spc="-5" dirty="0">
                <a:latin typeface="Times New Roman"/>
                <a:cs typeface="Times New Roman"/>
              </a:rPr>
              <a:t>l’ideale della completezza </a:t>
            </a:r>
            <a:r>
              <a:rPr sz="1200" dirty="0">
                <a:latin typeface="Times New Roman"/>
                <a:cs typeface="Times New Roman"/>
              </a:rPr>
              <a:t>divina, </a:t>
            </a:r>
            <a:r>
              <a:rPr sz="1200" spc="-5" dirty="0">
                <a:latin typeface="Times New Roman"/>
                <a:cs typeface="Times New Roman"/>
              </a:rPr>
              <a:t>della finalità </a:t>
            </a:r>
            <a:r>
              <a:rPr sz="1200" dirty="0">
                <a:latin typeface="Times New Roman"/>
                <a:cs typeface="Times New Roman"/>
              </a:rPr>
              <a:t>suprema, </a:t>
            </a:r>
            <a:r>
              <a:rPr sz="1200" spc="-5" dirty="0">
                <a:latin typeface="Times New Roman"/>
                <a:cs typeface="Times New Roman"/>
              </a:rPr>
              <a:t>della realtà </a:t>
            </a:r>
            <a:r>
              <a:rPr sz="1200" dirty="0">
                <a:latin typeface="Times New Roman"/>
                <a:cs typeface="Times New Roman"/>
              </a:rPr>
              <a:t>ultima e </a:t>
            </a:r>
            <a:r>
              <a:rPr sz="1200" spc="-5" dirty="0">
                <a:latin typeface="Times New Roman"/>
                <a:cs typeface="Times New Roman"/>
              </a:rPr>
              <a:t>della  perfezione eterna.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1. Il sistema</a:t>
            </a: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Paradiso-Havona</a:t>
            </a:r>
            <a:endParaRPr sz="1600">
              <a:latin typeface="Times New Roman"/>
              <a:cs typeface="Times New Roman"/>
            </a:endParaRPr>
          </a:p>
          <a:p>
            <a:pPr marL="76200" marR="137160">
              <a:lnSpc>
                <a:spcPts val="1370"/>
              </a:lnSpc>
              <a:spcBef>
                <a:spcPts val="143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(152.3) 14:1.1 </a:t>
            </a:r>
            <a:r>
              <a:rPr sz="1200" spc="-5" dirty="0">
                <a:latin typeface="Times New Roman"/>
                <a:cs typeface="Times New Roman"/>
              </a:rPr>
              <a:t>Dalla periferia del Paradiso </a:t>
            </a:r>
            <a:r>
              <a:rPr sz="1200" dirty="0">
                <a:latin typeface="Times New Roman"/>
                <a:cs typeface="Times New Roman"/>
              </a:rPr>
              <a:t>ai </a:t>
            </a:r>
            <a:r>
              <a:rPr sz="1200" spc="-5" dirty="0">
                <a:latin typeface="Times New Roman"/>
                <a:cs typeface="Times New Roman"/>
              </a:rPr>
              <a:t>confini </a:t>
            </a:r>
            <a:r>
              <a:rPr sz="1200" dirty="0">
                <a:latin typeface="Times New Roman"/>
                <a:cs typeface="Times New Roman"/>
              </a:rPr>
              <a:t>interni dei </a:t>
            </a:r>
            <a:r>
              <a:rPr sz="1200" spc="-5" dirty="0">
                <a:latin typeface="Times New Roman"/>
                <a:cs typeface="Times New Roman"/>
              </a:rPr>
              <a:t>sette Superuniversi </a:t>
            </a:r>
            <a:r>
              <a:rPr sz="1200" dirty="0">
                <a:latin typeface="Times New Roman"/>
                <a:cs typeface="Times New Roman"/>
              </a:rPr>
              <a:t>vi </a:t>
            </a:r>
            <a:r>
              <a:rPr sz="1200" spc="-5" dirty="0">
                <a:latin typeface="Times New Roman"/>
                <a:cs typeface="Times New Roman"/>
              </a:rPr>
              <a:t>sono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sette </a:t>
            </a:r>
            <a:r>
              <a:rPr sz="1200" dirty="0">
                <a:latin typeface="Times New Roman"/>
                <a:cs typeface="Times New Roman"/>
              </a:rPr>
              <a:t>condizioni di spazio e di </a:t>
            </a:r>
            <a:r>
              <a:rPr sz="1200" spc="-5" dirty="0">
                <a:latin typeface="Times New Roman"/>
                <a:cs typeface="Times New Roman"/>
              </a:rPr>
              <a:t>movimento  seguenti: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00">
              <a:latin typeface="Times New Roman"/>
              <a:cs typeface="Times New Roman"/>
            </a:endParaRPr>
          </a:p>
          <a:p>
            <a:pPr marL="533400">
              <a:lnSpc>
                <a:spcPct val="1000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(152.4) 14:1.2 </a:t>
            </a:r>
            <a:r>
              <a:rPr sz="1200" dirty="0">
                <a:latin typeface="Times New Roman"/>
                <a:cs typeface="Times New Roman"/>
              </a:rPr>
              <a:t>1. </a:t>
            </a:r>
            <a:r>
              <a:rPr sz="1200" spc="-15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zone inerti di spazio </a:t>
            </a:r>
            <a:r>
              <a:rPr sz="1200" spc="-5" dirty="0">
                <a:latin typeface="Times New Roman"/>
                <a:cs typeface="Times New Roman"/>
              </a:rPr>
              <a:t>intermedio che giungono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ridosso del</a:t>
            </a:r>
            <a:r>
              <a:rPr sz="1200" spc="-1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Paradiso.</a:t>
            </a:r>
            <a:endParaRPr sz="12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26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264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035290" cy="40817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520700">
              <a:lnSpc>
                <a:spcPct val="100000"/>
              </a:lnSpc>
              <a:spcBef>
                <a:spcPts val="10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(152.5) 14:1.3 </a:t>
            </a:r>
            <a:r>
              <a:rPr sz="1200" dirty="0">
                <a:latin typeface="Times New Roman"/>
                <a:cs typeface="Times New Roman"/>
              </a:rPr>
              <a:t>2.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processione in </a:t>
            </a:r>
            <a:r>
              <a:rPr sz="1200" spc="-5" dirty="0">
                <a:latin typeface="Times New Roman"/>
                <a:cs typeface="Times New Roman"/>
              </a:rPr>
              <a:t>senso orario </a:t>
            </a:r>
            <a:r>
              <a:rPr sz="1200" dirty="0">
                <a:latin typeface="Times New Roman"/>
                <a:cs typeface="Times New Roman"/>
              </a:rPr>
              <a:t>dei tre </a:t>
            </a:r>
            <a:r>
              <a:rPr sz="1200" spc="-5" dirty="0">
                <a:latin typeface="Times New Roman"/>
                <a:cs typeface="Times New Roman"/>
              </a:rPr>
              <a:t>circuiti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Paradiso </a:t>
            </a:r>
            <a:r>
              <a:rPr sz="1200" dirty="0">
                <a:latin typeface="Times New Roman"/>
                <a:cs typeface="Times New Roman"/>
              </a:rPr>
              <a:t>e dei sette </a:t>
            </a:r>
            <a:r>
              <a:rPr sz="1200" spc="-5" dirty="0">
                <a:latin typeface="Times New Roman"/>
                <a:cs typeface="Times New Roman"/>
              </a:rPr>
              <a:t>circuiti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-1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Havona.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520700" marR="57975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(152.6) 14:1.4 </a:t>
            </a:r>
            <a:r>
              <a:rPr sz="1200" dirty="0">
                <a:latin typeface="Times New Roman"/>
                <a:cs typeface="Times New Roman"/>
              </a:rPr>
              <a:t>3.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zona semiquieta di spazio che separa i </a:t>
            </a:r>
            <a:r>
              <a:rPr sz="1200" spc="-5" dirty="0">
                <a:latin typeface="Times New Roman"/>
                <a:cs typeface="Times New Roman"/>
              </a:rPr>
              <a:t>circuiti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Havona </a:t>
            </a:r>
            <a:r>
              <a:rPr sz="1200" dirty="0">
                <a:latin typeface="Times New Roman"/>
                <a:cs typeface="Times New Roman"/>
              </a:rPr>
              <a:t>dai </a:t>
            </a:r>
            <a:r>
              <a:rPr sz="1200" spc="-5" dirty="0">
                <a:latin typeface="Times New Roman"/>
                <a:cs typeface="Times New Roman"/>
              </a:rPr>
              <a:t>corpi oscuri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gravità </a:t>
            </a:r>
            <a:r>
              <a:rPr sz="1200" dirty="0">
                <a:latin typeface="Times New Roman"/>
                <a:cs typeface="Times New Roman"/>
              </a:rPr>
              <a:t>dell’Universo  </a:t>
            </a:r>
            <a:r>
              <a:rPr sz="1200" spc="-5" dirty="0">
                <a:latin typeface="Times New Roman"/>
                <a:cs typeface="Times New Roman"/>
              </a:rPr>
              <a:t>centrale.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00">
              <a:latin typeface="Times New Roman"/>
              <a:cs typeface="Times New Roman"/>
            </a:endParaRPr>
          </a:p>
          <a:p>
            <a:pPr marL="520700">
              <a:lnSpc>
                <a:spcPct val="1000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(152.7) 14:1.5 </a:t>
            </a:r>
            <a:r>
              <a:rPr sz="1200" dirty="0">
                <a:latin typeface="Times New Roman"/>
                <a:cs typeface="Times New Roman"/>
              </a:rPr>
              <a:t>4.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cintura </a:t>
            </a:r>
            <a:r>
              <a:rPr sz="1200" dirty="0">
                <a:latin typeface="Times New Roman"/>
                <a:cs typeface="Times New Roman"/>
              </a:rPr>
              <a:t>interna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corpi </a:t>
            </a:r>
            <a:r>
              <a:rPr sz="1200" spc="-5" dirty="0">
                <a:latin typeface="Times New Roman"/>
                <a:cs typeface="Times New Roman"/>
              </a:rPr>
              <a:t>oscuri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gravità che si </a:t>
            </a:r>
            <a:r>
              <a:rPr sz="1200" dirty="0">
                <a:latin typeface="Times New Roman"/>
                <a:cs typeface="Times New Roman"/>
              </a:rPr>
              <a:t>muove in senso</a:t>
            </a:r>
            <a:r>
              <a:rPr sz="1200" spc="-1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antiorario.</a:t>
            </a:r>
            <a:endParaRPr sz="1200">
              <a:latin typeface="Times New Roman"/>
              <a:cs typeface="Times New Roman"/>
            </a:endParaRPr>
          </a:p>
          <a:p>
            <a:pPr marL="520700">
              <a:lnSpc>
                <a:spcPct val="100000"/>
              </a:lnSpc>
              <a:spcBef>
                <a:spcPts val="134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(152.8) 14:1.6 </a:t>
            </a:r>
            <a:r>
              <a:rPr sz="1200" dirty="0">
                <a:latin typeface="Times New Roman"/>
                <a:cs typeface="Times New Roman"/>
              </a:rPr>
              <a:t>5.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seconda zona di spazio </a:t>
            </a:r>
            <a:r>
              <a:rPr sz="1200" spc="-5" dirty="0">
                <a:latin typeface="Times New Roman"/>
                <a:cs typeface="Times New Roman"/>
              </a:rPr>
              <a:t>unica che </a:t>
            </a:r>
            <a:r>
              <a:rPr sz="1200" dirty="0">
                <a:latin typeface="Times New Roman"/>
                <a:cs typeface="Times New Roman"/>
              </a:rPr>
              <a:t>divide le due orbite spaziali </a:t>
            </a:r>
            <a:r>
              <a:rPr sz="1200" spc="-5" dirty="0">
                <a:latin typeface="Times New Roman"/>
                <a:cs typeface="Times New Roman"/>
              </a:rPr>
              <a:t>dei corpi oscuri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-1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gravità.</a:t>
            </a:r>
            <a:endParaRPr sz="1200">
              <a:latin typeface="Times New Roman"/>
              <a:cs typeface="Times New Roman"/>
            </a:endParaRPr>
          </a:p>
          <a:p>
            <a:pPr marL="520700">
              <a:lnSpc>
                <a:spcPct val="100000"/>
              </a:lnSpc>
              <a:spcBef>
                <a:spcPts val="133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(152.9) 14:1.7 </a:t>
            </a:r>
            <a:r>
              <a:rPr sz="1200" dirty="0">
                <a:latin typeface="Times New Roman"/>
                <a:cs typeface="Times New Roman"/>
              </a:rPr>
              <a:t>6.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cintura </a:t>
            </a:r>
            <a:r>
              <a:rPr sz="1200" dirty="0">
                <a:latin typeface="Times New Roman"/>
                <a:cs typeface="Times New Roman"/>
              </a:rPr>
              <a:t>esterna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corpi </a:t>
            </a:r>
            <a:r>
              <a:rPr sz="1200" spc="-5" dirty="0">
                <a:latin typeface="Times New Roman"/>
                <a:cs typeface="Times New Roman"/>
              </a:rPr>
              <a:t>oscuri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gravità che gira attorno </a:t>
            </a:r>
            <a:r>
              <a:rPr sz="1200" dirty="0">
                <a:latin typeface="Times New Roman"/>
                <a:cs typeface="Times New Roman"/>
              </a:rPr>
              <a:t>al </a:t>
            </a:r>
            <a:r>
              <a:rPr sz="1200" spc="-5" dirty="0">
                <a:latin typeface="Times New Roman"/>
                <a:cs typeface="Times New Roman"/>
              </a:rPr>
              <a:t>Paradiso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senso</a:t>
            </a:r>
            <a:r>
              <a:rPr sz="1200" spc="-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orario.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50">
              <a:latin typeface="Times New Roman"/>
              <a:cs typeface="Times New Roman"/>
            </a:endParaRPr>
          </a:p>
          <a:p>
            <a:pPr marL="520700" marR="61341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(152.10) 14:1.8 </a:t>
            </a:r>
            <a:r>
              <a:rPr sz="1200" dirty="0">
                <a:latin typeface="Times New Roman"/>
                <a:cs typeface="Times New Roman"/>
              </a:rPr>
              <a:t>7. </a:t>
            </a:r>
            <a:r>
              <a:rPr sz="1200" spc="-5" dirty="0">
                <a:latin typeface="Times New Roman"/>
                <a:cs typeface="Times New Roman"/>
              </a:rPr>
              <a:t>Una terza </a:t>
            </a:r>
            <a:r>
              <a:rPr sz="1200" dirty="0">
                <a:latin typeface="Times New Roman"/>
                <a:cs typeface="Times New Roman"/>
              </a:rPr>
              <a:t>zona di spazio — una </a:t>
            </a:r>
            <a:r>
              <a:rPr sz="1200" spc="-5" dirty="0">
                <a:latin typeface="Times New Roman"/>
                <a:cs typeface="Times New Roman"/>
              </a:rPr>
              <a:t>zona semiquieta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separa la </a:t>
            </a:r>
            <a:r>
              <a:rPr sz="1200" spc="-5" dirty="0">
                <a:latin typeface="Times New Roman"/>
                <a:cs typeface="Times New Roman"/>
              </a:rPr>
              <a:t>cintura </a:t>
            </a:r>
            <a:r>
              <a:rPr sz="1200" dirty="0">
                <a:latin typeface="Times New Roman"/>
                <a:cs typeface="Times New Roman"/>
              </a:rPr>
              <a:t>esterna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corpi oscuri di  </a:t>
            </a:r>
            <a:r>
              <a:rPr sz="1200" spc="-5" dirty="0">
                <a:latin typeface="Times New Roman"/>
                <a:cs typeface="Times New Roman"/>
              </a:rPr>
              <a:t>gravità dai </a:t>
            </a:r>
            <a:r>
              <a:rPr sz="1200" dirty="0">
                <a:latin typeface="Times New Roman"/>
                <a:cs typeface="Times New Roman"/>
              </a:rPr>
              <a:t>circuiti più </a:t>
            </a:r>
            <a:r>
              <a:rPr sz="1200" spc="-5" dirty="0">
                <a:latin typeface="Times New Roman"/>
                <a:cs typeface="Times New Roman"/>
              </a:rPr>
              <a:t>interni dei </a:t>
            </a:r>
            <a:r>
              <a:rPr sz="1200" dirty="0">
                <a:latin typeface="Times New Roman"/>
                <a:cs typeface="Times New Roman"/>
              </a:rPr>
              <a:t>sette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Superuniversi.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 marR="55880">
              <a:lnSpc>
                <a:spcPct val="957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(152.11) 14:1.9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miliardo </a:t>
            </a:r>
            <a:r>
              <a:rPr sz="1200" dirty="0">
                <a:latin typeface="Times New Roman"/>
                <a:cs typeface="Times New Roman"/>
              </a:rPr>
              <a:t>di mondi di </a:t>
            </a:r>
            <a:r>
              <a:rPr sz="1200" spc="-5" dirty="0">
                <a:latin typeface="Times New Roman"/>
                <a:cs typeface="Times New Roman"/>
              </a:rPr>
              <a:t>Havona </a:t>
            </a:r>
            <a:r>
              <a:rPr sz="1200" dirty="0">
                <a:latin typeface="Times New Roman"/>
                <a:cs typeface="Times New Roman"/>
              </a:rPr>
              <a:t>è disposto in sette </a:t>
            </a:r>
            <a:r>
              <a:rPr sz="1200" spc="-5" dirty="0">
                <a:latin typeface="Times New Roman"/>
                <a:cs typeface="Times New Roman"/>
              </a:rPr>
              <a:t>circuiti concentrici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circondano </a:t>
            </a:r>
            <a:r>
              <a:rPr sz="1200" dirty="0">
                <a:latin typeface="Times New Roman"/>
                <a:cs typeface="Times New Roman"/>
              </a:rPr>
              <a:t>immediatamente i tre </a:t>
            </a:r>
            <a:r>
              <a:rPr sz="1200" spc="-5" dirty="0">
                <a:latin typeface="Times New Roman"/>
                <a:cs typeface="Times New Roman"/>
              </a:rPr>
              <a:t>circuiti dei  satelliti del Paradiso. Vi </a:t>
            </a:r>
            <a:r>
              <a:rPr sz="1200" dirty="0">
                <a:latin typeface="Times New Roman"/>
                <a:cs typeface="Times New Roman"/>
              </a:rPr>
              <a:t>sono più di </a:t>
            </a:r>
            <a:r>
              <a:rPr sz="1200" spc="-5" dirty="0">
                <a:latin typeface="Times New Roman"/>
                <a:cs typeface="Times New Roman"/>
              </a:rPr>
              <a:t>trentacinque </a:t>
            </a:r>
            <a:r>
              <a:rPr sz="1200" dirty="0">
                <a:latin typeface="Times New Roman"/>
                <a:cs typeface="Times New Roman"/>
              </a:rPr>
              <a:t>milioni di </a:t>
            </a:r>
            <a:r>
              <a:rPr sz="1200" spc="-5" dirty="0">
                <a:latin typeface="Times New Roman"/>
                <a:cs typeface="Times New Roman"/>
              </a:rPr>
              <a:t>mondi </a:t>
            </a:r>
            <a:r>
              <a:rPr sz="1200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circuito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interno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Havona ed </a:t>
            </a:r>
            <a:r>
              <a:rPr sz="1200" dirty="0">
                <a:latin typeface="Times New Roman"/>
                <a:cs typeface="Times New Roman"/>
              </a:rPr>
              <a:t>oltre  </a:t>
            </a:r>
            <a:r>
              <a:rPr sz="1200" spc="-5" dirty="0">
                <a:latin typeface="Times New Roman"/>
                <a:cs typeface="Times New Roman"/>
              </a:rPr>
              <a:t>duecentoquarantacinque </a:t>
            </a:r>
            <a:r>
              <a:rPr sz="1200" dirty="0">
                <a:latin typeface="Times New Roman"/>
                <a:cs typeface="Times New Roman"/>
              </a:rPr>
              <a:t>milioni in </a:t>
            </a:r>
            <a:r>
              <a:rPr sz="1200" spc="-5" dirty="0">
                <a:latin typeface="Times New Roman"/>
                <a:cs typeface="Times New Roman"/>
              </a:rPr>
              <a:t>quello più esterno, con quantità </a:t>
            </a:r>
            <a:r>
              <a:rPr sz="1200" dirty="0">
                <a:latin typeface="Times New Roman"/>
                <a:cs typeface="Times New Roman"/>
              </a:rPr>
              <a:t>proporzionali nei </a:t>
            </a:r>
            <a:r>
              <a:rPr sz="1200" spc="-5" dirty="0">
                <a:latin typeface="Times New Roman"/>
                <a:cs typeface="Times New Roman"/>
              </a:rPr>
              <a:t>circuiti intermedi. Ogni </a:t>
            </a:r>
            <a:r>
              <a:rPr sz="1200" dirty="0">
                <a:latin typeface="Times New Roman"/>
                <a:cs typeface="Times New Roman"/>
              </a:rPr>
              <a:t>circuito è differente,  ma tutti sono </a:t>
            </a:r>
            <a:r>
              <a:rPr sz="1200" spc="-5" dirty="0">
                <a:latin typeface="Times New Roman"/>
                <a:cs typeface="Times New Roman"/>
              </a:rPr>
              <a:t>perfettamente equilibrati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squisitamente </a:t>
            </a:r>
            <a:r>
              <a:rPr sz="1200" dirty="0">
                <a:latin typeface="Times New Roman"/>
                <a:cs typeface="Times New Roman"/>
              </a:rPr>
              <a:t>organizzati,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ognuno è </a:t>
            </a:r>
            <a:r>
              <a:rPr sz="1200" spc="-5" dirty="0">
                <a:latin typeface="Times New Roman"/>
                <a:cs typeface="Times New Roman"/>
              </a:rPr>
              <a:t>pervaso </a:t>
            </a:r>
            <a:r>
              <a:rPr sz="1200" spc="5" dirty="0">
                <a:latin typeface="Times New Roman"/>
                <a:cs typeface="Times New Roman"/>
              </a:rPr>
              <a:t>da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rappresentazione specifica dello 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Infinito, </a:t>
            </a:r>
            <a:r>
              <a:rPr sz="1200" dirty="0">
                <a:latin typeface="Times New Roman"/>
                <a:cs typeface="Times New Roman"/>
              </a:rPr>
              <a:t>uno dei </a:t>
            </a:r>
            <a:r>
              <a:rPr sz="1200" spc="-5" dirty="0">
                <a:latin typeface="Times New Roman"/>
                <a:cs typeface="Times New Roman"/>
              </a:rPr>
              <a:t>Sette </a:t>
            </a:r>
            <a:r>
              <a:rPr sz="1200" dirty="0">
                <a:latin typeface="Times New Roman"/>
                <a:cs typeface="Times New Roman"/>
              </a:rPr>
              <a:t>Spiriti </a:t>
            </a:r>
            <a:r>
              <a:rPr sz="1200" spc="-5" dirty="0">
                <a:latin typeface="Times New Roman"/>
                <a:cs typeface="Times New Roman"/>
              </a:rPr>
              <a:t>dei Circuiti.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aggiunta alle </a:t>
            </a:r>
            <a:r>
              <a:rPr sz="1200" dirty="0">
                <a:latin typeface="Times New Roman"/>
                <a:cs typeface="Times New Roman"/>
              </a:rPr>
              <a:t>altre funzioni, </a:t>
            </a:r>
            <a:r>
              <a:rPr sz="1200" spc="-5" dirty="0">
                <a:latin typeface="Times New Roman"/>
                <a:cs typeface="Times New Roman"/>
              </a:rPr>
              <a:t>questo Spirito impersonale coordina </a:t>
            </a:r>
            <a:r>
              <a:rPr sz="1200" dirty="0">
                <a:latin typeface="Times New Roman"/>
                <a:cs typeface="Times New Roman"/>
              </a:rPr>
              <a:t>la condotta  </a:t>
            </a:r>
            <a:r>
              <a:rPr sz="1200" spc="-5" dirty="0">
                <a:latin typeface="Times New Roman"/>
                <a:cs typeface="Times New Roman"/>
              </a:rPr>
              <a:t>degli </a:t>
            </a:r>
            <a:r>
              <a:rPr sz="1200" dirty="0">
                <a:latin typeface="Times New Roman"/>
                <a:cs typeface="Times New Roman"/>
              </a:rPr>
              <a:t>affari </a:t>
            </a:r>
            <a:r>
              <a:rPr sz="1200" spc="-5" dirty="0">
                <a:latin typeface="Times New Roman"/>
                <a:cs typeface="Times New Roman"/>
              </a:rPr>
              <a:t>celesti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ciascun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circuito.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63500" marR="40513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(153.1) 14:1.10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circuiti planetari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Havona </a:t>
            </a:r>
            <a:r>
              <a:rPr sz="1200" dirty="0">
                <a:latin typeface="Times New Roman"/>
                <a:cs typeface="Times New Roman"/>
              </a:rPr>
              <a:t>non sono </a:t>
            </a:r>
            <a:r>
              <a:rPr sz="1200" spc="-5" dirty="0">
                <a:latin typeface="Times New Roman"/>
                <a:cs typeface="Times New Roman"/>
              </a:rPr>
              <a:t>sovrapposti;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mondi </a:t>
            </a:r>
            <a:r>
              <a:rPr sz="1200" spc="-5" dirty="0">
                <a:latin typeface="Times New Roman"/>
                <a:cs typeface="Times New Roman"/>
              </a:rPr>
              <a:t>si susseguono </a:t>
            </a:r>
            <a:r>
              <a:rPr sz="1200" dirty="0">
                <a:latin typeface="Times New Roman"/>
                <a:cs typeface="Times New Roman"/>
              </a:rPr>
              <a:t>in ordinata </a:t>
            </a:r>
            <a:r>
              <a:rPr sz="1200" spc="-5" dirty="0">
                <a:latin typeface="Times New Roman"/>
                <a:cs typeface="Times New Roman"/>
              </a:rPr>
              <a:t>processione </a:t>
            </a:r>
            <a:r>
              <a:rPr sz="1200" dirty="0">
                <a:latin typeface="Times New Roman"/>
                <a:cs typeface="Times New Roman"/>
              </a:rPr>
              <a:t>lineare.  </a:t>
            </a:r>
            <a:r>
              <a:rPr sz="1200" spc="-5" dirty="0">
                <a:latin typeface="Times New Roman"/>
                <a:cs typeface="Times New Roman"/>
              </a:rPr>
              <a:t>L’Universo centrale gira attorno all’Isola stazionaria del Paradiso </a:t>
            </a:r>
            <a:r>
              <a:rPr sz="1200" dirty="0">
                <a:latin typeface="Times New Roman"/>
                <a:cs typeface="Times New Roman"/>
              </a:rPr>
              <a:t>in un </a:t>
            </a:r>
            <a:r>
              <a:rPr sz="1200" spc="-5" dirty="0">
                <a:latin typeface="Times New Roman"/>
                <a:cs typeface="Times New Roman"/>
              </a:rPr>
              <a:t>solo vasto piano formato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dieci </a:t>
            </a:r>
            <a:r>
              <a:rPr sz="1200" dirty="0">
                <a:latin typeface="Times New Roman"/>
                <a:cs typeface="Times New Roman"/>
              </a:rPr>
              <a:t>unità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concentriche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26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265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216265" cy="372110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142875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stabilizzate — </a:t>
            </a:r>
            <a:r>
              <a:rPr sz="1200" dirty="0">
                <a:latin typeface="Times New Roman"/>
                <a:cs typeface="Times New Roman"/>
              </a:rPr>
              <a:t>i tre </a:t>
            </a:r>
            <a:r>
              <a:rPr sz="1200" spc="-5" dirty="0">
                <a:latin typeface="Times New Roman"/>
                <a:cs typeface="Times New Roman"/>
              </a:rPr>
              <a:t>circuiti delle sfere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Paradiso ed </a:t>
            </a:r>
            <a:r>
              <a:rPr sz="1200" dirty="0">
                <a:latin typeface="Times New Roman"/>
                <a:cs typeface="Times New Roman"/>
              </a:rPr>
              <a:t>i sette </a:t>
            </a:r>
            <a:r>
              <a:rPr sz="1200" spc="-5" dirty="0">
                <a:latin typeface="Times New Roman"/>
                <a:cs typeface="Times New Roman"/>
              </a:rPr>
              <a:t>circuiti </a:t>
            </a:r>
            <a:r>
              <a:rPr sz="1200" dirty="0">
                <a:latin typeface="Times New Roman"/>
                <a:cs typeface="Times New Roman"/>
              </a:rPr>
              <a:t>dei mondi di </a:t>
            </a:r>
            <a:r>
              <a:rPr sz="1200" spc="-5" dirty="0">
                <a:latin typeface="Times New Roman"/>
                <a:cs typeface="Times New Roman"/>
              </a:rPr>
              <a:t>Havona. </a:t>
            </a:r>
            <a:r>
              <a:rPr sz="1200" dirty="0">
                <a:latin typeface="Times New Roman"/>
                <a:cs typeface="Times New Roman"/>
              </a:rPr>
              <a:t>Considerati </a:t>
            </a:r>
            <a:r>
              <a:rPr sz="1200" spc="-5" dirty="0">
                <a:latin typeface="Times New Roman"/>
                <a:cs typeface="Times New Roman"/>
              </a:rPr>
              <a:t>fisicamente,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circuiti </a:t>
            </a:r>
            <a:r>
              <a:rPr sz="1200" dirty="0">
                <a:latin typeface="Times New Roman"/>
                <a:cs typeface="Times New Roman"/>
              </a:rPr>
              <a:t>del  </a:t>
            </a:r>
            <a:r>
              <a:rPr sz="1200" spc="-5" dirty="0">
                <a:latin typeface="Times New Roman"/>
                <a:cs typeface="Times New Roman"/>
              </a:rPr>
              <a:t>Paradiso </a:t>
            </a:r>
            <a:r>
              <a:rPr sz="1200" dirty="0">
                <a:latin typeface="Times New Roman"/>
                <a:cs typeface="Times New Roman"/>
              </a:rPr>
              <a:t>e di Havona costituiscono un unico e </a:t>
            </a:r>
            <a:r>
              <a:rPr sz="1200" spc="-5" dirty="0">
                <a:latin typeface="Times New Roman"/>
                <a:cs typeface="Times New Roman"/>
              </a:rPr>
              <a:t>medesimo sistema; </a:t>
            </a:r>
            <a:r>
              <a:rPr sz="1200" dirty="0">
                <a:latin typeface="Times New Roman"/>
                <a:cs typeface="Times New Roman"/>
              </a:rPr>
              <a:t>la loro distinzione viene </a:t>
            </a:r>
            <a:r>
              <a:rPr sz="1200" spc="-5" dirty="0">
                <a:latin typeface="Times New Roman"/>
                <a:cs typeface="Times New Roman"/>
              </a:rPr>
              <a:t>fatta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identificare </a:t>
            </a:r>
            <a:r>
              <a:rPr sz="1200" dirty="0">
                <a:latin typeface="Times New Roman"/>
                <a:cs typeface="Times New Roman"/>
              </a:rPr>
              <a:t>la loro separazione  funzionale </a:t>
            </a:r>
            <a:r>
              <a:rPr sz="1200" spc="-5" dirty="0">
                <a:latin typeface="Times New Roman"/>
                <a:cs typeface="Times New Roman"/>
              </a:rPr>
              <a:t>ed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amministrativa.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685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(153.2) 14:1.11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tempo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viene contato </a:t>
            </a:r>
            <a:r>
              <a:rPr sz="1200" dirty="0">
                <a:latin typeface="Times New Roman"/>
                <a:cs typeface="Times New Roman"/>
              </a:rPr>
              <a:t>in Paradiso; la </a:t>
            </a:r>
            <a:r>
              <a:rPr sz="1200" spc="-5" dirty="0">
                <a:latin typeface="Times New Roman"/>
                <a:cs typeface="Times New Roman"/>
              </a:rPr>
              <a:t>sequenza degli eventi successivi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connaturata nel concetto stesso </a:t>
            </a:r>
            <a:r>
              <a:rPr sz="1200" dirty="0">
                <a:latin typeface="Times New Roman"/>
                <a:cs typeface="Times New Roman"/>
              </a:rPr>
              <a:t>dei nativi  </a:t>
            </a:r>
            <a:r>
              <a:rPr sz="1200" spc="-5" dirty="0">
                <a:latin typeface="Times New Roman"/>
                <a:cs typeface="Times New Roman"/>
              </a:rPr>
              <a:t>dell’Isola centrale. Ma </a:t>
            </a:r>
            <a:r>
              <a:rPr sz="1200" dirty="0">
                <a:latin typeface="Times New Roman"/>
                <a:cs typeface="Times New Roman"/>
              </a:rPr>
              <a:t>il tempo è </a:t>
            </a:r>
            <a:r>
              <a:rPr sz="1200" spc="-5" dirty="0">
                <a:latin typeface="Times New Roman"/>
                <a:cs typeface="Times New Roman"/>
              </a:rPr>
              <a:t>pertinente ai </a:t>
            </a:r>
            <a:r>
              <a:rPr sz="1200" dirty="0">
                <a:latin typeface="Times New Roman"/>
                <a:cs typeface="Times New Roman"/>
              </a:rPr>
              <a:t>circuiti di </a:t>
            </a:r>
            <a:r>
              <a:rPr sz="1200" spc="-5" dirty="0">
                <a:latin typeface="Times New Roman"/>
                <a:cs typeface="Times New Roman"/>
              </a:rPr>
              <a:t>Havona ed ai </a:t>
            </a:r>
            <a:r>
              <a:rPr sz="1200" dirty="0">
                <a:latin typeface="Times New Roman"/>
                <a:cs typeface="Times New Roman"/>
              </a:rPr>
              <a:t>numerosi </a:t>
            </a:r>
            <a:r>
              <a:rPr sz="1200" spc="-5" dirty="0">
                <a:latin typeface="Times New Roman"/>
                <a:cs typeface="Times New Roman"/>
              </a:rPr>
              <a:t>esseri </a:t>
            </a:r>
            <a:r>
              <a:rPr sz="1200" spc="1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origine celeste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terrena che </a:t>
            </a:r>
            <a:r>
              <a:rPr sz="1200" dirty="0">
                <a:latin typeface="Times New Roman"/>
                <a:cs typeface="Times New Roman"/>
              </a:rPr>
              <a:t>vi  </a:t>
            </a:r>
            <a:r>
              <a:rPr sz="1200" spc="-5" dirty="0">
                <a:latin typeface="Times New Roman"/>
                <a:cs typeface="Times New Roman"/>
              </a:rPr>
              <a:t>soggiornano. Ogni </a:t>
            </a:r>
            <a:r>
              <a:rPr sz="1200" dirty="0">
                <a:latin typeface="Times New Roman"/>
                <a:cs typeface="Times New Roman"/>
              </a:rPr>
              <a:t>mondo di </a:t>
            </a:r>
            <a:r>
              <a:rPr sz="1200" spc="-5" dirty="0">
                <a:latin typeface="Times New Roman"/>
                <a:cs typeface="Times New Roman"/>
              </a:rPr>
              <a:t>Havona </a:t>
            </a:r>
            <a:r>
              <a:rPr sz="1200" dirty="0">
                <a:latin typeface="Times New Roman"/>
                <a:cs typeface="Times New Roman"/>
              </a:rPr>
              <a:t>ha il </a:t>
            </a:r>
            <a:r>
              <a:rPr sz="1200" spc="-5" dirty="0">
                <a:latin typeface="Times New Roman"/>
                <a:cs typeface="Times New Roman"/>
              </a:rPr>
              <a:t>proprio </a:t>
            </a:r>
            <a:r>
              <a:rPr sz="1200" dirty="0">
                <a:latin typeface="Times New Roman"/>
                <a:cs typeface="Times New Roman"/>
              </a:rPr>
              <a:t>tempo </a:t>
            </a:r>
            <a:r>
              <a:rPr sz="1200" spc="-5" dirty="0">
                <a:latin typeface="Times New Roman"/>
                <a:cs typeface="Times New Roman"/>
              </a:rPr>
              <a:t>locale determinato </a:t>
            </a:r>
            <a:r>
              <a:rPr sz="1200" dirty="0">
                <a:latin typeface="Times New Roman"/>
                <a:cs typeface="Times New Roman"/>
              </a:rPr>
              <a:t>dal </a:t>
            </a:r>
            <a:r>
              <a:rPr sz="1200" spc="-5" dirty="0">
                <a:latin typeface="Times New Roman"/>
                <a:cs typeface="Times New Roman"/>
              </a:rPr>
              <a:t>suo circuito. </a:t>
            </a:r>
            <a:r>
              <a:rPr sz="1200" dirty="0">
                <a:latin typeface="Times New Roman"/>
                <a:cs typeface="Times New Roman"/>
              </a:rPr>
              <a:t>Tutti i mondi di un dato </a:t>
            </a:r>
            <a:r>
              <a:rPr sz="1200" spc="-5" dirty="0">
                <a:latin typeface="Times New Roman"/>
                <a:cs typeface="Times New Roman"/>
              </a:rPr>
              <a:t>circuito hanno  l’anno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durata uguale </a:t>
            </a:r>
            <a:r>
              <a:rPr sz="1200" dirty="0">
                <a:latin typeface="Times New Roman"/>
                <a:cs typeface="Times New Roman"/>
              </a:rPr>
              <a:t>poiché </a:t>
            </a:r>
            <a:r>
              <a:rPr sz="1200" spc="-5" dirty="0">
                <a:latin typeface="Times New Roman"/>
                <a:cs typeface="Times New Roman"/>
              </a:rPr>
              <a:t>girano </a:t>
            </a:r>
            <a:r>
              <a:rPr sz="1200" dirty="0">
                <a:latin typeface="Times New Roman"/>
                <a:cs typeface="Times New Roman"/>
              </a:rPr>
              <a:t>uniformemente </a:t>
            </a:r>
            <a:r>
              <a:rPr sz="1200" spc="-5" dirty="0">
                <a:latin typeface="Times New Roman"/>
                <a:cs typeface="Times New Roman"/>
              </a:rPr>
              <a:t>attorno al Paradiso,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durata </a:t>
            </a:r>
            <a:r>
              <a:rPr sz="1200" dirty="0">
                <a:latin typeface="Times New Roman"/>
                <a:cs typeface="Times New Roman"/>
              </a:rPr>
              <a:t>di questi </a:t>
            </a:r>
            <a:r>
              <a:rPr sz="1200" spc="-5" dirty="0">
                <a:latin typeface="Times New Roman"/>
                <a:cs typeface="Times New Roman"/>
              </a:rPr>
              <a:t>anni planetari decresce </a:t>
            </a:r>
            <a:r>
              <a:rPr sz="1200" dirty="0">
                <a:latin typeface="Times New Roman"/>
                <a:cs typeface="Times New Roman"/>
              </a:rPr>
              <a:t>dal circuito  più </a:t>
            </a:r>
            <a:r>
              <a:rPr sz="1200" spc="-5" dirty="0">
                <a:latin typeface="Times New Roman"/>
                <a:cs typeface="Times New Roman"/>
              </a:rPr>
              <a:t>esterno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quello </a:t>
            </a:r>
            <a:r>
              <a:rPr sz="1200" dirty="0">
                <a:latin typeface="Times New Roman"/>
                <a:cs typeface="Times New Roman"/>
              </a:rPr>
              <a:t>più interno.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8001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(153.3) 14:1.12 </a:t>
            </a:r>
            <a:r>
              <a:rPr sz="1200" dirty="0">
                <a:latin typeface="Times New Roman"/>
                <a:cs typeface="Times New Roman"/>
              </a:rPr>
              <a:t>Oltre </a:t>
            </a:r>
            <a:r>
              <a:rPr sz="1200" spc="-5" dirty="0">
                <a:latin typeface="Times New Roman"/>
                <a:cs typeface="Times New Roman"/>
              </a:rPr>
              <a:t>al tempo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circuiti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Havona, ci </a:t>
            </a:r>
            <a:r>
              <a:rPr sz="1200" dirty="0">
                <a:latin typeface="Times New Roman"/>
                <a:cs typeface="Times New Roman"/>
              </a:rPr>
              <a:t>sono il </a:t>
            </a:r>
            <a:r>
              <a:rPr sz="1200" spc="-5" dirty="0">
                <a:latin typeface="Times New Roman"/>
                <a:cs typeface="Times New Roman"/>
              </a:rPr>
              <a:t>giorno </a:t>
            </a:r>
            <a:r>
              <a:rPr sz="1200" dirty="0">
                <a:latin typeface="Times New Roman"/>
                <a:cs typeface="Times New Roman"/>
              </a:rPr>
              <a:t>standard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Paradiso-Havona </a:t>
            </a:r>
            <a:r>
              <a:rPr sz="1200" spc="-5" dirty="0">
                <a:latin typeface="Times New Roman"/>
                <a:cs typeface="Times New Roman"/>
              </a:rPr>
              <a:t>ed altre designazioni del tempo </a:t>
            </a:r>
            <a:r>
              <a:rPr sz="1200" dirty="0">
                <a:latin typeface="Times New Roman"/>
                <a:cs typeface="Times New Roman"/>
              </a:rPr>
              <a:t>che  sono </a:t>
            </a:r>
            <a:r>
              <a:rPr sz="1200" spc="-5" dirty="0">
                <a:latin typeface="Times New Roman"/>
                <a:cs typeface="Times New Roman"/>
              </a:rPr>
              <a:t>determinate sui </a:t>
            </a:r>
            <a:r>
              <a:rPr sz="1200" dirty="0">
                <a:latin typeface="Times New Roman"/>
                <a:cs typeface="Times New Roman"/>
              </a:rPr>
              <a:t>sette </a:t>
            </a:r>
            <a:r>
              <a:rPr sz="1200" spc="-5" dirty="0">
                <a:latin typeface="Times New Roman"/>
                <a:cs typeface="Times New Roman"/>
              </a:rPr>
              <a:t>satelliti paradisiaci </a:t>
            </a:r>
            <a:r>
              <a:rPr sz="1200" dirty="0">
                <a:latin typeface="Times New Roman"/>
                <a:cs typeface="Times New Roman"/>
              </a:rPr>
              <a:t>dello Spirito </a:t>
            </a:r>
            <a:r>
              <a:rPr sz="1200" spc="-5" dirty="0">
                <a:latin typeface="Times New Roman"/>
                <a:cs typeface="Times New Roman"/>
              </a:rPr>
              <a:t>Infinito, </a:t>
            </a:r>
            <a:r>
              <a:rPr sz="1200" dirty="0">
                <a:latin typeface="Times New Roman"/>
                <a:cs typeface="Times New Roman"/>
              </a:rPr>
              <a:t>e da là </a:t>
            </a:r>
            <a:r>
              <a:rPr sz="1200" spc="-5" dirty="0">
                <a:latin typeface="Times New Roman"/>
                <a:cs typeface="Times New Roman"/>
              </a:rPr>
              <a:t>comunicate.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giorno </a:t>
            </a:r>
            <a:r>
              <a:rPr sz="1200" dirty="0">
                <a:latin typeface="Times New Roman"/>
                <a:cs typeface="Times New Roman"/>
              </a:rPr>
              <a:t>standard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Paradiso-Havona è  </a:t>
            </a:r>
            <a:r>
              <a:rPr sz="1200" spc="-5" dirty="0">
                <a:latin typeface="Times New Roman"/>
                <a:cs typeface="Times New Roman"/>
              </a:rPr>
              <a:t>basato </a:t>
            </a:r>
            <a:r>
              <a:rPr sz="1200" dirty="0">
                <a:latin typeface="Times New Roman"/>
                <a:cs typeface="Times New Roman"/>
              </a:rPr>
              <a:t>sulla </a:t>
            </a:r>
            <a:r>
              <a:rPr sz="1200" spc="-5" dirty="0">
                <a:latin typeface="Times New Roman"/>
                <a:cs typeface="Times New Roman"/>
              </a:rPr>
              <a:t>durata </a:t>
            </a:r>
            <a:r>
              <a:rPr sz="1200" dirty="0">
                <a:latin typeface="Times New Roman"/>
                <a:cs typeface="Times New Roman"/>
              </a:rPr>
              <a:t>di tempo </a:t>
            </a:r>
            <a:r>
              <a:rPr sz="1200" spc="-5" dirty="0">
                <a:latin typeface="Times New Roman"/>
                <a:cs typeface="Times New Roman"/>
              </a:rPr>
              <a:t>necessaria affinché </a:t>
            </a:r>
            <a:r>
              <a:rPr sz="1200" dirty="0">
                <a:latin typeface="Times New Roman"/>
                <a:cs typeface="Times New Roman"/>
              </a:rPr>
              <a:t>i pianeti </a:t>
            </a:r>
            <a:r>
              <a:rPr sz="1200" spc="-5" dirty="0">
                <a:latin typeface="Times New Roman"/>
                <a:cs typeface="Times New Roman"/>
              </a:rPr>
              <a:t>residenziali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primo circuito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Havona,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circuito interno, </a:t>
            </a:r>
            <a:r>
              <a:rPr sz="1200" dirty="0">
                <a:latin typeface="Times New Roman"/>
                <a:cs typeface="Times New Roman"/>
              </a:rPr>
              <a:t>compiano una  rivoluzione </a:t>
            </a:r>
            <a:r>
              <a:rPr sz="1200" spc="-5" dirty="0">
                <a:latin typeface="Times New Roman"/>
                <a:cs typeface="Times New Roman"/>
              </a:rPr>
              <a:t>attorno all’Isola del Paradiso. </a:t>
            </a:r>
            <a:r>
              <a:rPr sz="1200" dirty="0">
                <a:latin typeface="Times New Roman"/>
                <a:cs typeface="Times New Roman"/>
              </a:rPr>
              <a:t>E benché la </a:t>
            </a:r>
            <a:r>
              <a:rPr sz="1200" spc="-5" dirty="0">
                <a:latin typeface="Times New Roman"/>
                <a:cs typeface="Times New Roman"/>
              </a:rPr>
              <a:t>loro velocità sia </a:t>
            </a:r>
            <a:r>
              <a:rPr sz="1200" dirty="0">
                <a:latin typeface="Times New Roman"/>
                <a:cs typeface="Times New Roman"/>
              </a:rPr>
              <a:t>enorme, a causa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loro ubicazione </a:t>
            </a:r>
            <a:r>
              <a:rPr sz="1200" spc="-5" dirty="0">
                <a:latin typeface="Times New Roman"/>
                <a:cs typeface="Times New Roman"/>
              </a:rPr>
              <a:t>tra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corpi </a:t>
            </a:r>
            <a:r>
              <a:rPr sz="1200" dirty="0">
                <a:latin typeface="Times New Roman"/>
                <a:cs typeface="Times New Roman"/>
              </a:rPr>
              <a:t>oscuri di  </a:t>
            </a:r>
            <a:r>
              <a:rPr sz="1200" spc="-5" dirty="0">
                <a:latin typeface="Times New Roman"/>
                <a:cs typeface="Times New Roman"/>
              </a:rPr>
              <a:t>gravità 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gigantesco </a:t>
            </a:r>
            <a:r>
              <a:rPr sz="1200" dirty="0">
                <a:latin typeface="Times New Roman"/>
                <a:cs typeface="Times New Roman"/>
              </a:rPr>
              <a:t>Paradiso, sono </a:t>
            </a:r>
            <a:r>
              <a:rPr sz="1200" spc="-5" dirty="0">
                <a:latin typeface="Times New Roman"/>
                <a:cs typeface="Times New Roman"/>
              </a:rPr>
              <a:t>necessari </a:t>
            </a:r>
            <a:r>
              <a:rPr sz="1200" dirty="0">
                <a:latin typeface="Times New Roman"/>
                <a:cs typeface="Times New Roman"/>
              </a:rPr>
              <a:t>quasi mille </a:t>
            </a:r>
            <a:r>
              <a:rPr sz="1200" spc="-5" dirty="0">
                <a:latin typeface="Times New Roman"/>
                <a:cs typeface="Times New Roman"/>
              </a:rPr>
              <a:t>anni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queste </a:t>
            </a:r>
            <a:r>
              <a:rPr sz="1200" dirty="0">
                <a:latin typeface="Times New Roman"/>
                <a:cs typeface="Times New Roman"/>
              </a:rPr>
              <a:t>sfere per </a:t>
            </a:r>
            <a:r>
              <a:rPr sz="1200" spc="-5" dirty="0">
                <a:latin typeface="Times New Roman"/>
                <a:cs typeface="Times New Roman"/>
              </a:rPr>
              <a:t>completare </a:t>
            </a:r>
            <a:r>
              <a:rPr sz="1200" dirty="0">
                <a:latin typeface="Times New Roman"/>
                <a:cs typeface="Times New Roman"/>
              </a:rPr>
              <a:t>il loro </a:t>
            </a:r>
            <a:r>
              <a:rPr sz="1200" spc="-5" dirty="0">
                <a:latin typeface="Times New Roman"/>
                <a:cs typeface="Times New Roman"/>
              </a:rPr>
              <a:t>circuito. Voi avete </a:t>
            </a:r>
            <a:r>
              <a:rPr sz="1200" dirty="0">
                <a:latin typeface="Times New Roman"/>
                <a:cs typeface="Times New Roman"/>
              </a:rPr>
              <a:t>letto  </a:t>
            </a:r>
            <a:r>
              <a:rPr sz="1200" spc="-5" dirty="0">
                <a:latin typeface="Times New Roman"/>
                <a:cs typeface="Times New Roman"/>
              </a:rPr>
              <a:t>inconsapevolmente </a:t>
            </a:r>
            <a:r>
              <a:rPr sz="1200" dirty="0">
                <a:latin typeface="Times New Roman"/>
                <a:cs typeface="Times New Roman"/>
              </a:rPr>
              <a:t>la verità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i vostri </a:t>
            </a:r>
            <a:r>
              <a:rPr sz="1200" spc="-5" dirty="0">
                <a:latin typeface="Times New Roman"/>
                <a:cs typeface="Times New Roman"/>
              </a:rPr>
              <a:t>occhi si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posati sulla frase “Un giorno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mille </a:t>
            </a:r>
            <a:r>
              <a:rPr sz="1200" spc="-5" dirty="0">
                <a:latin typeface="Times New Roman"/>
                <a:cs typeface="Times New Roman"/>
              </a:rPr>
              <a:t>anni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Dio, come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veglia  nella notte”. Un giorno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Paradiso-Havona </a:t>
            </a:r>
            <a:r>
              <a:rPr sz="1200" dirty="0">
                <a:latin typeface="Times New Roman"/>
                <a:cs typeface="Times New Roman"/>
              </a:rPr>
              <a:t>corrisponde </a:t>
            </a:r>
            <a:r>
              <a:rPr sz="1200" spc="-5" dirty="0">
                <a:latin typeface="Times New Roman"/>
                <a:cs typeface="Times New Roman"/>
              </a:rPr>
              <a:t>esattamente </a:t>
            </a:r>
            <a:r>
              <a:rPr sz="1200" dirty="0">
                <a:latin typeface="Times New Roman"/>
                <a:cs typeface="Times New Roman"/>
              </a:rPr>
              <a:t>a mille </a:t>
            </a:r>
            <a:r>
              <a:rPr sz="1200" spc="-5" dirty="0">
                <a:latin typeface="Times New Roman"/>
                <a:cs typeface="Times New Roman"/>
              </a:rPr>
              <a:t>anni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calendario </a:t>
            </a:r>
            <a:r>
              <a:rPr sz="1200" dirty="0">
                <a:latin typeface="Times New Roman"/>
                <a:cs typeface="Times New Roman"/>
              </a:rPr>
              <a:t>bisestile </a:t>
            </a:r>
            <a:r>
              <a:rPr sz="1200" spc="-5" dirty="0">
                <a:latin typeface="Times New Roman"/>
                <a:cs typeface="Times New Roman"/>
              </a:rPr>
              <a:t>attuale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Urantia, </a:t>
            </a:r>
            <a:r>
              <a:rPr sz="1200" dirty="0">
                <a:latin typeface="Times New Roman"/>
                <a:cs typeface="Times New Roman"/>
              </a:rPr>
              <a:t>meno  </a:t>
            </a:r>
            <a:r>
              <a:rPr sz="1200" spc="-5" dirty="0">
                <a:latin typeface="Times New Roman"/>
                <a:cs typeface="Times New Roman"/>
              </a:rPr>
              <a:t>sette </a:t>
            </a:r>
            <a:r>
              <a:rPr sz="1200" dirty="0">
                <a:latin typeface="Times New Roman"/>
                <a:cs typeface="Times New Roman"/>
              </a:rPr>
              <a:t>minuti, tre </a:t>
            </a:r>
            <a:r>
              <a:rPr sz="1200" spc="-5" dirty="0">
                <a:latin typeface="Times New Roman"/>
                <a:cs typeface="Times New Roman"/>
              </a:rPr>
              <a:t>secondi </a:t>
            </a:r>
            <a:r>
              <a:rPr sz="1200" dirty="0">
                <a:latin typeface="Times New Roman"/>
                <a:cs typeface="Times New Roman"/>
              </a:rPr>
              <a:t>ed un ottavo di</a:t>
            </a:r>
            <a:r>
              <a:rPr sz="1200" spc="-5" dirty="0">
                <a:latin typeface="Times New Roman"/>
                <a:cs typeface="Times New Roman"/>
              </a:rPr>
              <a:t> secondo.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33464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(153.4) 14:1.13 </a:t>
            </a:r>
            <a:r>
              <a:rPr sz="1200" spc="-5" dirty="0">
                <a:latin typeface="Times New Roman"/>
                <a:cs typeface="Times New Roman"/>
              </a:rPr>
              <a:t>Questo giorno del Paradiso-Havona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misura </a:t>
            </a:r>
            <a:r>
              <a:rPr sz="1200" spc="-5" dirty="0">
                <a:latin typeface="Times New Roman"/>
                <a:cs typeface="Times New Roman"/>
              </a:rPr>
              <a:t>standard </a:t>
            </a:r>
            <a:r>
              <a:rPr sz="1200" dirty="0">
                <a:latin typeface="Times New Roman"/>
                <a:cs typeface="Times New Roman"/>
              </a:rPr>
              <a:t>del tempo per i sette Superuniversi, anche </a:t>
            </a:r>
            <a:r>
              <a:rPr sz="1200" spc="-5" dirty="0">
                <a:latin typeface="Times New Roman"/>
                <a:cs typeface="Times New Roman"/>
              </a:rPr>
              <a:t>se ognuno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essi  </a:t>
            </a:r>
            <a:r>
              <a:rPr sz="1200" dirty="0">
                <a:latin typeface="Times New Roman"/>
                <a:cs typeface="Times New Roman"/>
              </a:rPr>
              <a:t>mantiene i </a:t>
            </a:r>
            <a:r>
              <a:rPr sz="1200" spc="-5" dirty="0">
                <a:latin typeface="Times New Roman"/>
                <a:cs typeface="Times New Roman"/>
              </a:rPr>
              <a:t>propri </a:t>
            </a:r>
            <a:r>
              <a:rPr sz="1200" dirty="0">
                <a:latin typeface="Times New Roman"/>
                <a:cs typeface="Times New Roman"/>
              </a:rPr>
              <a:t>standard di </a:t>
            </a:r>
            <a:r>
              <a:rPr sz="1200" spc="-5" dirty="0">
                <a:latin typeface="Times New Roman"/>
                <a:cs typeface="Times New Roman"/>
              </a:rPr>
              <a:t>tempo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interni.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26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266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201659" cy="40741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8128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(153.5) 14:1.14 </a:t>
            </a:r>
            <a:r>
              <a:rPr sz="1200" spc="-5" dirty="0">
                <a:latin typeface="Times New Roman"/>
                <a:cs typeface="Times New Roman"/>
              </a:rPr>
              <a:t>Ai margini esterni </a:t>
            </a:r>
            <a:r>
              <a:rPr sz="1200" dirty="0">
                <a:latin typeface="Times New Roman"/>
                <a:cs typeface="Times New Roman"/>
              </a:rPr>
              <a:t>di questo </a:t>
            </a:r>
            <a:r>
              <a:rPr sz="1200" spc="-5" dirty="0">
                <a:latin typeface="Times New Roman"/>
                <a:cs typeface="Times New Roman"/>
              </a:rPr>
              <a:t>immenso Universo centrale, </a:t>
            </a:r>
            <a:r>
              <a:rPr sz="1200" dirty="0">
                <a:latin typeface="Times New Roman"/>
                <a:cs typeface="Times New Roman"/>
              </a:rPr>
              <a:t>molto oltre la </a:t>
            </a:r>
            <a:r>
              <a:rPr sz="1200" spc="-5" dirty="0">
                <a:latin typeface="Times New Roman"/>
                <a:cs typeface="Times New Roman"/>
              </a:rPr>
              <a:t>settima cintura </a:t>
            </a:r>
            <a:r>
              <a:rPr sz="1200" dirty="0">
                <a:latin typeface="Times New Roman"/>
                <a:cs typeface="Times New Roman"/>
              </a:rPr>
              <a:t>di mondi di </a:t>
            </a:r>
            <a:r>
              <a:rPr sz="1200" spc="-5" dirty="0">
                <a:latin typeface="Times New Roman"/>
                <a:cs typeface="Times New Roman"/>
              </a:rPr>
              <a:t>Havona, circola </a:t>
            </a:r>
            <a:r>
              <a:rPr sz="1200" dirty="0">
                <a:latin typeface="Times New Roman"/>
                <a:cs typeface="Times New Roman"/>
              </a:rPr>
              <a:t>un  </a:t>
            </a:r>
            <a:r>
              <a:rPr sz="1200" spc="-5" dirty="0">
                <a:latin typeface="Times New Roman"/>
                <a:cs typeface="Times New Roman"/>
              </a:rPr>
              <a:t>numero incredibile </a:t>
            </a:r>
            <a:r>
              <a:rPr sz="1200" dirty="0">
                <a:latin typeface="Times New Roman"/>
                <a:cs typeface="Times New Roman"/>
              </a:rPr>
              <a:t>di enormi </a:t>
            </a:r>
            <a:r>
              <a:rPr sz="1200" spc="-5" dirty="0">
                <a:latin typeface="Times New Roman"/>
                <a:cs typeface="Times New Roman"/>
              </a:rPr>
              <a:t>corpi oscuri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gravità. Queste innumerevoli masse oscure </a:t>
            </a:r>
            <a:r>
              <a:rPr sz="1200" dirty="0">
                <a:latin typeface="Times New Roman"/>
                <a:cs typeface="Times New Roman"/>
              </a:rPr>
              <a:t>sono totalmente </a:t>
            </a:r>
            <a:r>
              <a:rPr sz="1200" spc="-5" dirty="0">
                <a:latin typeface="Times New Roman"/>
                <a:cs typeface="Times New Roman"/>
              </a:rPr>
              <a:t>diverse </a:t>
            </a:r>
            <a:r>
              <a:rPr sz="1200" dirty="0">
                <a:latin typeface="Times New Roman"/>
                <a:cs typeface="Times New Roman"/>
              </a:rPr>
              <a:t>in molti particolari  </a:t>
            </a:r>
            <a:r>
              <a:rPr sz="1200" spc="-5" dirty="0">
                <a:latin typeface="Times New Roman"/>
                <a:cs typeface="Times New Roman"/>
              </a:rPr>
              <a:t>dagli altri </a:t>
            </a:r>
            <a:r>
              <a:rPr sz="1200" dirty="0">
                <a:latin typeface="Times New Roman"/>
                <a:cs typeface="Times New Roman"/>
              </a:rPr>
              <a:t>corpi </a:t>
            </a:r>
            <a:r>
              <a:rPr sz="1200" spc="-5" dirty="0">
                <a:latin typeface="Times New Roman"/>
                <a:cs typeface="Times New Roman"/>
              </a:rPr>
              <a:t>dello </a:t>
            </a:r>
            <a:r>
              <a:rPr sz="1200" dirty="0">
                <a:latin typeface="Times New Roman"/>
                <a:cs typeface="Times New Roman"/>
              </a:rPr>
              <a:t>spazio; sono </a:t>
            </a:r>
            <a:r>
              <a:rPr sz="1200" spc="-5" dirty="0">
                <a:latin typeface="Times New Roman"/>
                <a:cs typeface="Times New Roman"/>
              </a:rPr>
              <a:t>molto differenti anche </a:t>
            </a:r>
            <a:r>
              <a:rPr sz="1200" dirty="0">
                <a:latin typeface="Times New Roman"/>
                <a:cs typeface="Times New Roman"/>
              </a:rPr>
              <a:t>nella </a:t>
            </a:r>
            <a:r>
              <a:rPr sz="1200" spc="-5" dirty="0">
                <a:latin typeface="Times New Roman"/>
                <a:cs typeface="Times New Roman"/>
              </a:rPr>
              <a:t>forma. </a:t>
            </a:r>
            <a:r>
              <a:rPr sz="1200" dirty="0">
                <a:latin typeface="Times New Roman"/>
                <a:cs typeface="Times New Roman"/>
              </a:rPr>
              <a:t>Tali corpi </a:t>
            </a:r>
            <a:r>
              <a:rPr sz="1200" spc="-5" dirty="0">
                <a:latin typeface="Times New Roman"/>
                <a:cs typeface="Times New Roman"/>
              </a:rPr>
              <a:t>oscuri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gravità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riflettono </a:t>
            </a:r>
            <a:r>
              <a:rPr sz="1200" dirty="0">
                <a:latin typeface="Times New Roman"/>
                <a:cs typeface="Times New Roman"/>
              </a:rPr>
              <a:t>né </a:t>
            </a:r>
            <a:r>
              <a:rPr sz="1200" spc="-5" dirty="0">
                <a:latin typeface="Times New Roman"/>
                <a:cs typeface="Times New Roman"/>
              </a:rPr>
              <a:t>assorbono </a:t>
            </a:r>
            <a:r>
              <a:rPr sz="1200" dirty="0">
                <a:latin typeface="Times New Roman"/>
                <a:cs typeface="Times New Roman"/>
              </a:rPr>
              <a:t>luce;  non </a:t>
            </a:r>
            <a:r>
              <a:rPr sz="1200" spc="-5" dirty="0">
                <a:latin typeface="Times New Roman"/>
                <a:cs typeface="Times New Roman"/>
              </a:rPr>
              <a:t>reagiscono alla </a:t>
            </a:r>
            <a:r>
              <a:rPr sz="1200" dirty="0">
                <a:latin typeface="Times New Roman"/>
                <a:cs typeface="Times New Roman"/>
              </a:rPr>
              <a:t>luce </a:t>
            </a:r>
            <a:r>
              <a:rPr sz="1200" spc="-5" dirty="0">
                <a:latin typeface="Times New Roman"/>
                <a:cs typeface="Times New Roman"/>
              </a:rPr>
              <a:t>dell’energia fisica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circondano ed avvolgono </a:t>
            </a:r>
            <a:r>
              <a:rPr sz="1200" dirty="0">
                <a:latin typeface="Times New Roman"/>
                <a:cs typeface="Times New Roman"/>
              </a:rPr>
              <a:t>Havona </a:t>
            </a:r>
            <a:r>
              <a:rPr sz="1200" spc="-5" dirty="0">
                <a:latin typeface="Times New Roman"/>
                <a:cs typeface="Times New Roman"/>
              </a:rPr>
              <a:t>così completamente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nasconderla alla </a:t>
            </a:r>
            <a:r>
              <a:rPr sz="1200" dirty="0">
                <a:latin typeface="Times New Roman"/>
                <a:cs typeface="Times New Roman"/>
              </a:rPr>
              <a:t>vista anche  </a:t>
            </a:r>
            <a:r>
              <a:rPr sz="1200" spc="-5" dirty="0">
                <a:latin typeface="Times New Roman"/>
                <a:cs typeface="Times New Roman"/>
              </a:rPr>
              <a:t>degli </a:t>
            </a:r>
            <a:r>
              <a:rPr sz="1200" dirty="0">
                <a:latin typeface="Times New Roman"/>
                <a:cs typeface="Times New Roman"/>
              </a:rPr>
              <a:t>Universi </a:t>
            </a:r>
            <a:r>
              <a:rPr sz="1200" spc="-5" dirty="0">
                <a:latin typeface="Times New Roman"/>
                <a:cs typeface="Times New Roman"/>
              </a:rPr>
              <a:t>abitati </a:t>
            </a:r>
            <a:r>
              <a:rPr sz="1200" dirty="0">
                <a:latin typeface="Times New Roman"/>
                <a:cs typeface="Times New Roman"/>
              </a:rPr>
              <a:t>vicini del tempo e </a:t>
            </a:r>
            <a:r>
              <a:rPr sz="1200" spc="-5" dirty="0">
                <a:latin typeface="Times New Roman"/>
                <a:cs typeface="Times New Roman"/>
              </a:rPr>
              <a:t>dello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spazio.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6002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(153.6) 14:1.15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grande </a:t>
            </a:r>
            <a:r>
              <a:rPr sz="1200" dirty="0">
                <a:latin typeface="Times New Roman"/>
                <a:cs typeface="Times New Roman"/>
              </a:rPr>
              <a:t>cintura di </a:t>
            </a:r>
            <a:r>
              <a:rPr sz="1200" spc="-5" dirty="0">
                <a:latin typeface="Times New Roman"/>
                <a:cs typeface="Times New Roman"/>
              </a:rPr>
              <a:t>corpi oscuri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gravità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divisa </a:t>
            </a:r>
            <a:r>
              <a:rPr sz="1200" dirty="0">
                <a:latin typeface="Times New Roman"/>
                <a:cs typeface="Times New Roman"/>
              </a:rPr>
              <a:t>da un’unica intrusione di </a:t>
            </a:r>
            <a:r>
              <a:rPr sz="1200" spc="-5" dirty="0">
                <a:latin typeface="Times New Roman"/>
                <a:cs typeface="Times New Roman"/>
              </a:rPr>
              <a:t>spazio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due circuiti </a:t>
            </a:r>
            <a:r>
              <a:rPr sz="1200" dirty="0">
                <a:latin typeface="Times New Roman"/>
                <a:cs typeface="Times New Roman"/>
              </a:rPr>
              <a:t>ellittici </a:t>
            </a:r>
            <a:r>
              <a:rPr sz="1200" spc="-5" dirty="0">
                <a:latin typeface="Times New Roman"/>
                <a:cs typeface="Times New Roman"/>
              </a:rPr>
              <a:t>uguali. </a:t>
            </a:r>
            <a:r>
              <a:rPr sz="1200" spc="-10" dirty="0">
                <a:latin typeface="Times New Roman"/>
                <a:cs typeface="Times New Roman"/>
              </a:rPr>
              <a:t>La  </a:t>
            </a:r>
            <a:r>
              <a:rPr sz="1200" spc="-5" dirty="0">
                <a:latin typeface="Times New Roman"/>
                <a:cs typeface="Times New Roman"/>
              </a:rPr>
              <a:t>cintura interna gira </a:t>
            </a:r>
            <a:r>
              <a:rPr sz="1200" dirty="0">
                <a:latin typeface="Times New Roman"/>
                <a:cs typeface="Times New Roman"/>
              </a:rPr>
              <a:t>in senso </a:t>
            </a:r>
            <a:r>
              <a:rPr sz="1200" spc="-5" dirty="0">
                <a:latin typeface="Times New Roman"/>
                <a:cs typeface="Times New Roman"/>
              </a:rPr>
              <a:t>antiorario; quella </a:t>
            </a:r>
            <a:r>
              <a:rPr sz="1200" dirty="0">
                <a:latin typeface="Times New Roman"/>
                <a:cs typeface="Times New Roman"/>
              </a:rPr>
              <a:t>esterna </a:t>
            </a:r>
            <a:r>
              <a:rPr sz="1200" spc="-5" dirty="0">
                <a:latin typeface="Times New Roman"/>
                <a:cs typeface="Times New Roman"/>
              </a:rPr>
              <a:t>gira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senso </a:t>
            </a:r>
            <a:r>
              <a:rPr sz="1200" dirty="0">
                <a:latin typeface="Times New Roman"/>
                <a:cs typeface="Times New Roman"/>
              </a:rPr>
              <a:t>orario. Queste </a:t>
            </a:r>
            <a:r>
              <a:rPr sz="1200" spc="-5" dirty="0">
                <a:latin typeface="Times New Roman"/>
                <a:cs typeface="Times New Roman"/>
              </a:rPr>
              <a:t>direzioni alternate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movimento, </a:t>
            </a:r>
            <a:r>
              <a:rPr sz="1200" dirty="0">
                <a:latin typeface="Times New Roman"/>
                <a:cs typeface="Times New Roman"/>
              </a:rPr>
              <a:t>insieme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la  massa </a:t>
            </a:r>
            <a:r>
              <a:rPr sz="1200" spc="-5" dirty="0">
                <a:latin typeface="Times New Roman"/>
                <a:cs typeface="Times New Roman"/>
              </a:rPr>
              <a:t>straordinaria dei </a:t>
            </a:r>
            <a:r>
              <a:rPr sz="1200" dirty="0">
                <a:latin typeface="Times New Roman"/>
                <a:cs typeface="Times New Roman"/>
              </a:rPr>
              <a:t>corpi </a:t>
            </a:r>
            <a:r>
              <a:rPr sz="1200" spc="-5" dirty="0">
                <a:latin typeface="Times New Roman"/>
                <a:cs typeface="Times New Roman"/>
              </a:rPr>
              <a:t>oscuri, bilanciano </a:t>
            </a:r>
            <a:r>
              <a:rPr sz="1200" dirty="0">
                <a:latin typeface="Times New Roman"/>
                <a:cs typeface="Times New Roman"/>
              </a:rPr>
              <a:t>con tale </a:t>
            </a:r>
            <a:r>
              <a:rPr sz="1200" spc="-5" dirty="0">
                <a:latin typeface="Times New Roman"/>
                <a:cs typeface="Times New Roman"/>
              </a:rPr>
              <a:t>efficacia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linee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gravità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Havona </a:t>
            </a:r>
            <a:r>
              <a:rPr sz="1200" spc="5" dirty="0">
                <a:latin typeface="Times New Roman"/>
                <a:cs typeface="Times New Roman"/>
              </a:rPr>
              <a:t>da </a:t>
            </a:r>
            <a:r>
              <a:rPr sz="1200" dirty="0">
                <a:latin typeface="Times New Roman"/>
                <a:cs typeface="Times New Roman"/>
              </a:rPr>
              <a:t>rendere l’Universo </a:t>
            </a:r>
            <a:r>
              <a:rPr sz="1200" spc="-5" dirty="0">
                <a:latin typeface="Times New Roman"/>
                <a:cs typeface="Times New Roman"/>
              </a:rPr>
              <a:t>centrale </a:t>
            </a:r>
            <a:r>
              <a:rPr sz="1200" dirty="0">
                <a:latin typeface="Times New Roman"/>
                <a:cs typeface="Times New Roman"/>
              </a:rPr>
              <a:t>una  </a:t>
            </a:r>
            <a:r>
              <a:rPr sz="1200" spc="-5" dirty="0">
                <a:latin typeface="Times New Roman"/>
                <a:cs typeface="Times New Roman"/>
              </a:rPr>
              <a:t>creazione fisicamente equilibrata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perfettamente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stabilizzata.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10160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(153.7) 14:1.16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processione interna dei corpi oscuri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gravità </a:t>
            </a:r>
            <a:r>
              <a:rPr sz="1200" spc="5" dirty="0">
                <a:latin typeface="Times New Roman"/>
                <a:cs typeface="Times New Roman"/>
              </a:rPr>
              <a:t>ha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assetto </a:t>
            </a:r>
            <a:r>
              <a:rPr sz="1200" dirty="0">
                <a:latin typeface="Times New Roman"/>
                <a:cs typeface="Times New Roman"/>
              </a:rPr>
              <a:t>tubolare, </a:t>
            </a:r>
            <a:r>
              <a:rPr sz="1200" spc="-5" dirty="0">
                <a:latin typeface="Times New Roman"/>
                <a:cs typeface="Times New Roman"/>
              </a:rPr>
              <a:t>costituito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tre raggruppamenti circolari. Visto  </a:t>
            </a:r>
            <a:r>
              <a:rPr sz="1200" dirty="0">
                <a:latin typeface="Times New Roman"/>
                <a:cs typeface="Times New Roman"/>
              </a:rPr>
              <a:t>in sezione, </a:t>
            </a:r>
            <a:r>
              <a:rPr sz="1200" spc="-5" dirty="0">
                <a:latin typeface="Times New Roman"/>
                <a:cs typeface="Times New Roman"/>
              </a:rPr>
              <a:t>questo circuito mostrerebbe </a:t>
            </a:r>
            <a:r>
              <a:rPr sz="1200" dirty="0">
                <a:latin typeface="Times New Roman"/>
                <a:cs typeface="Times New Roman"/>
              </a:rPr>
              <a:t>tre </a:t>
            </a:r>
            <a:r>
              <a:rPr sz="1200" spc="-5" dirty="0">
                <a:latin typeface="Times New Roman"/>
                <a:cs typeface="Times New Roman"/>
              </a:rPr>
              <a:t>cerchi concentrici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densità </a:t>
            </a:r>
            <a:r>
              <a:rPr sz="1200" dirty="0">
                <a:latin typeface="Times New Roman"/>
                <a:cs typeface="Times New Roman"/>
              </a:rPr>
              <a:t>quasi </a:t>
            </a:r>
            <a:r>
              <a:rPr sz="1200" spc="-5" dirty="0">
                <a:latin typeface="Times New Roman"/>
                <a:cs typeface="Times New Roman"/>
              </a:rPr>
              <a:t>uguale.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circuito </a:t>
            </a:r>
            <a:r>
              <a:rPr sz="1200" spc="-5" dirty="0">
                <a:latin typeface="Times New Roman"/>
                <a:cs typeface="Times New Roman"/>
              </a:rPr>
              <a:t>esterno dei </a:t>
            </a:r>
            <a:r>
              <a:rPr sz="1200" dirty="0">
                <a:latin typeface="Times New Roman"/>
                <a:cs typeface="Times New Roman"/>
              </a:rPr>
              <a:t>corpi oscuri di </a:t>
            </a:r>
            <a:r>
              <a:rPr sz="1200" spc="-5" dirty="0">
                <a:latin typeface="Times New Roman"/>
                <a:cs typeface="Times New Roman"/>
              </a:rPr>
              <a:t>gravità </a:t>
            </a:r>
            <a:r>
              <a:rPr sz="1200" dirty="0">
                <a:latin typeface="Times New Roman"/>
                <a:cs typeface="Times New Roman"/>
              </a:rPr>
              <a:t>è  disposto </a:t>
            </a:r>
            <a:r>
              <a:rPr sz="1200" spc="-5" dirty="0">
                <a:latin typeface="Times New Roman"/>
                <a:cs typeface="Times New Roman"/>
              </a:rPr>
              <a:t>verticalmente ed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diecimila </a:t>
            </a:r>
            <a:r>
              <a:rPr sz="1200" dirty="0">
                <a:latin typeface="Times New Roman"/>
                <a:cs typeface="Times New Roman"/>
              </a:rPr>
              <a:t>volte più alto del </a:t>
            </a:r>
            <a:r>
              <a:rPr sz="1200" spc="-5" dirty="0">
                <a:latin typeface="Times New Roman"/>
                <a:cs typeface="Times New Roman"/>
              </a:rPr>
              <a:t>circuito interno.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diametro </a:t>
            </a:r>
            <a:r>
              <a:rPr sz="1200" spc="-5" dirty="0">
                <a:latin typeface="Times New Roman"/>
                <a:cs typeface="Times New Roman"/>
              </a:rPr>
              <a:t>verticale del </a:t>
            </a:r>
            <a:r>
              <a:rPr sz="1200" dirty="0">
                <a:latin typeface="Times New Roman"/>
                <a:cs typeface="Times New Roman"/>
              </a:rPr>
              <a:t>circuito </a:t>
            </a:r>
            <a:r>
              <a:rPr sz="1200" spc="-5" dirty="0">
                <a:latin typeface="Times New Roman"/>
                <a:cs typeface="Times New Roman"/>
              </a:rPr>
              <a:t>esterno </a:t>
            </a:r>
            <a:r>
              <a:rPr sz="1200" dirty="0">
                <a:latin typeface="Times New Roman"/>
                <a:cs typeface="Times New Roman"/>
              </a:rPr>
              <a:t>è cinquantamila  volte </a:t>
            </a:r>
            <a:r>
              <a:rPr sz="1200" spc="-5" dirty="0">
                <a:latin typeface="Times New Roman"/>
                <a:cs typeface="Times New Roman"/>
              </a:rPr>
              <a:t>quello del diametro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trasversale.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6192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(154.1) 14:1.17 </a:t>
            </a:r>
            <a:r>
              <a:rPr sz="1200" spc="-15" dirty="0">
                <a:latin typeface="Times New Roman"/>
                <a:cs typeface="Times New Roman"/>
              </a:rPr>
              <a:t>Lo </a:t>
            </a:r>
            <a:r>
              <a:rPr sz="1200" dirty="0">
                <a:latin typeface="Times New Roman"/>
                <a:cs typeface="Times New Roman"/>
              </a:rPr>
              <a:t>spazio </a:t>
            </a:r>
            <a:r>
              <a:rPr sz="1200" spc="-5" dirty="0">
                <a:latin typeface="Times New Roman"/>
                <a:cs typeface="Times New Roman"/>
              </a:rPr>
              <a:t>intermedio che esiste </a:t>
            </a:r>
            <a:r>
              <a:rPr sz="1200" dirty="0">
                <a:latin typeface="Times New Roman"/>
                <a:cs typeface="Times New Roman"/>
              </a:rPr>
              <a:t>tra questi due circuiti di </a:t>
            </a:r>
            <a:r>
              <a:rPr sz="1200" spc="-5" dirty="0">
                <a:latin typeface="Times New Roman"/>
                <a:cs typeface="Times New Roman"/>
              </a:rPr>
              <a:t>corpi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gravità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i="1" dirty="0">
                <a:latin typeface="Times New Roman"/>
                <a:cs typeface="Times New Roman"/>
              </a:rPr>
              <a:t>unico </a:t>
            </a:r>
            <a:r>
              <a:rPr sz="1200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senso che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trovare </a:t>
            </a:r>
            <a:r>
              <a:rPr sz="1200" dirty="0">
                <a:latin typeface="Times New Roman"/>
                <a:cs typeface="Times New Roman"/>
              </a:rPr>
              <a:t>niente  di </a:t>
            </a:r>
            <a:r>
              <a:rPr sz="1200" spc="-5" dirty="0">
                <a:latin typeface="Times New Roman"/>
                <a:cs typeface="Times New Roman"/>
              </a:rPr>
              <a:t>simile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tutto l’immenso Universo. Questa </a:t>
            </a:r>
            <a:r>
              <a:rPr sz="1200" dirty="0">
                <a:latin typeface="Times New Roman"/>
                <a:cs typeface="Times New Roman"/>
              </a:rPr>
              <a:t>zona è </a:t>
            </a:r>
            <a:r>
              <a:rPr sz="1200" spc="-5" dirty="0">
                <a:latin typeface="Times New Roman"/>
                <a:cs typeface="Times New Roman"/>
              </a:rPr>
              <a:t>caratterizzata </a:t>
            </a:r>
            <a:r>
              <a:rPr sz="1200" dirty="0">
                <a:latin typeface="Times New Roman"/>
                <a:cs typeface="Times New Roman"/>
              </a:rPr>
              <a:t>da enormi movimenti </a:t>
            </a:r>
            <a:r>
              <a:rPr sz="1200" spc="-5" dirty="0">
                <a:latin typeface="Times New Roman"/>
                <a:cs typeface="Times New Roman"/>
              </a:rPr>
              <a:t>ondulatori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senso verticale ed </a:t>
            </a:r>
            <a:r>
              <a:rPr sz="1200" dirty="0">
                <a:latin typeface="Times New Roman"/>
                <a:cs typeface="Times New Roman"/>
              </a:rPr>
              <a:t>è  </a:t>
            </a:r>
            <a:r>
              <a:rPr sz="1200" spc="-5" dirty="0">
                <a:latin typeface="Times New Roman"/>
                <a:cs typeface="Times New Roman"/>
              </a:rPr>
              <a:t>permeata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formidabili attività d’energia </a:t>
            </a:r>
            <a:r>
              <a:rPr sz="1200" dirty="0">
                <a:latin typeface="Times New Roman"/>
                <a:cs typeface="Times New Roman"/>
              </a:rPr>
              <a:t>di ordine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sconosciuto.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23749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(154.2) 14:1.18 </a:t>
            </a:r>
            <a:r>
              <a:rPr sz="1200" dirty="0">
                <a:latin typeface="Times New Roman"/>
                <a:cs typeface="Times New Roman"/>
              </a:rPr>
              <a:t>A nostro </a:t>
            </a:r>
            <a:r>
              <a:rPr sz="1200" spc="-5" dirty="0">
                <a:latin typeface="Times New Roman"/>
                <a:cs typeface="Times New Roman"/>
              </a:rPr>
              <a:t>avviso, </a:t>
            </a:r>
            <a:r>
              <a:rPr sz="1200" dirty="0">
                <a:latin typeface="Times New Roman"/>
                <a:cs typeface="Times New Roman"/>
              </a:rPr>
              <a:t>niente di </a:t>
            </a:r>
            <a:r>
              <a:rPr sz="1200" spc="-5" dirty="0">
                <a:latin typeface="Times New Roman"/>
                <a:cs typeface="Times New Roman"/>
              </a:rPr>
              <a:t>simile ai corpi oscuri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gravità </a:t>
            </a:r>
            <a:r>
              <a:rPr sz="1200" dirty="0">
                <a:latin typeface="Times New Roman"/>
                <a:cs typeface="Times New Roman"/>
              </a:rPr>
              <a:t>dell’Universo </a:t>
            </a:r>
            <a:r>
              <a:rPr sz="1200" spc="-5" dirty="0">
                <a:latin typeface="Times New Roman"/>
                <a:cs typeface="Times New Roman"/>
              </a:rPr>
              <a:t>centrale caratterizzerà l’evoluzione futura dei  livelli </a:t>
            </a:r>
            <a:r>
              <a:rPr sz="1200" dirty="0">
                <a:latin typeface="Times New Roman"/>
                <a:cs typeface="Times New Roman"/>
              </a:rPr>
              <a:t>di spazio </a:t>
            </a:r>
            <a:r>
              <a:rPr sz="1200" spc="-5" dirty="0">
                <a:latin typeface="Times New Roman"/>
                <a:cs typeface="Times New Roman"/>
              </a:rPr>
              <a:t>esterno. Noi consideriamo </a:t>
            </a:r>
            <a:r>
              <a:rPr sz="1200" dirty="0">
                <a:latin typeface="Times New Roman"/>
                <a:cs typeface="Times New Roman"/>
              </a:rPr>
              <a:t>queste </a:t>
            </a:r>
            <a:r>
              <a:rPr sz="1200" spc="-5" dirty="0">
                <a:latin typeface="Times New Roman"/>
                <a:cs typeface="Times New Roman"/>
              </a:rPr>
              <a:t>processioni alternate </a:t>
            </a:r>
            <a:r>
              <a:rPr sz="1200" dirty="0">
                <a:latin typeface="Times New Roman"/>
                <a:cs typeface="Times New Roman"/>
              </a:rPr>
              <a:t>di enormi </a:t>
            </a:r>
            <a:r>
              <a:rPr sz="1200" spc="-5" dirty="0">
                <a:latin typeface="Times New Roman"/>
                <a:cs typeface="Times New Roman"/>
              </a:rPr>
              <a:t>corpi equilibratori </a:t>
            </a:r>
            <a:r>
              <a:rPr sz="1200" dirty="0">
                <a:latin typeface="Times New Roman"/>
                <a:cs typeface="Times New Roman"/>
              </a:rPr>
              <a:t>di gravità </a:t>
            </a:r>
            <a:r>
              <a:rPr sz="1200" spc="-5" dirty="0">
                <a:latin typeface="Times New Roman"/>
                <a:cs typeface="Times New Roman"/>
              </a:rPr>
              <a:t>come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unici</a:t>
            </a:r>
            <a:endParaRPr sz="1200">
              <a:latin typeface="Times New Roman"/>
              <a:cs typeface="Times New Roman"/>
            </a:endParaRPr>
          </a:p>
          <a:p>
            <a:pPr marL="88900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nell’Universo maestro.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26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267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4858"/>
            <a:ext cx="8198484" cy="395541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76200">
              <a:lnSpc>
                <a:spcPct val="100000"/>
              </a:lnSpc>
              <a:spcBef>
                <a:spcPts val="95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2. La costituzione di</a:t>
            </a:r>
            <a:r>
              <a:rPr sz="1600" b="1" spc="1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Havona</a:t>
            </a:r>
            <a:endParaRPr sz="1600">
              <a:latin typeface="Times New Roman"/>
              <a:cs typeface="Times New Roman"/>
            </a:endParaRPr>
          </a:p>
          <a:p>
            <a:pPr marL="76200" marR="380365">
              <a:lnSpc>
                <a:spcPts val="1380"/>
              </a:lnSpc>
              <a:spcBef>
                <a:spcPts val="141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(154.3) 14:2.1 </a:t>
            </a:r>
            <a:r>
              <a:rPr sz="1200" spc="-5" dirty="0">
                <a:latin typeface="Times New Roman"/>
                <a:cs typeface="Times New Roman"/>
              </a:rPr>
              <a:t>Gli esseri spirituali </a:t>
            </a:r>
            <a:r>
              <a:rPr sz="1200" dirty="0">
                <a:latin typeface="Times New Roman"/>
                <a:cs typeface="Times New Roman"/>
              </a:rPr>
              <a:t>non abitano in uno spazio nebuloso; non </a:t>
            </a:r>
            <a:r>
              <a:rPr sz="1200" spc="-5" dirty="0">
                <a:latin typeface="Times New Roman"/>
                <a:cs typeface="Times New Roman"/>
              </a:rPr>
              <a:t>dimorano </a:t>
            </a:r>
            <a:r>
              <a:rPr sz="1200" dirty="0">
                <a:latin typeface="Times New Roman"/>
                <a:cs typeface="Times New Roman"/>
              </a:rPr>
              <a:t>in mondi </a:t>
            </a:r>
            <a:r>
              <a:rPr sz="1200" spc="-5" dirty="0">
                <a:latin typeface="Times New Roman"/>
                <a:cs typeface="Times New Roman"/>
              </a:rPr>
              <a:t>eterei. </a:t>
            </a:r>
            <a:r>
              <a:rPr sz="1200" dirty="0">
                <a:latin typeface="Times New Roman"/>
                <a:cs typeface="Times New Roman"/>
              </a:rPr>
              <a:t>Essi sono </a:t>
            </a:r>
            <a:r>
              <a:rPr sz="1200" spc="-5" dirty="0">
                <a:latin typeface="Times New Roman"/>
                <a:cs typeface="Times New Roman"/>
              </a:rPr>
              <a:t>domiciliati su sfere  effettive </a:t>
            </a:r>
            <a:r>
              <a:rPr sz="1200" dirty="0">
                <a:latin typeface="Times New Roman"/>
                <a:cs typeface="Times New Roman"/>
              </a:rPr>
              <a:t>di natura </a:t>
            </a:r>
            <a:r>
              <a:rPr sz="1200" spc="-5" dirty="0">
                <a:latin typeface="Times New Roman"/>
                <a:cs typeface="Times New Roman"/>
              </a:rPr>
              <a:t>materiale, </a:t>
            </a:r>
            <a:r>
              <a:rPr sz="1200" dirty="0">
                <a:latin typeface="Times New Roman"/>
                <a:cs typeface="Times New Roman"/>
              </a:rPr>
              <a:t>mondi </a:t>
            </a:r>
            <a:r>
              <a:rPr sz="1200" spc="-5" dirty="0">
                <a:latin typeface="Times New Roman"/>
                <a:cs typeface="Times New Roman"/>
              </a:rPr>
              <a:t>altrettanto </a:t>
            </a:r>
            <a:r>
              <a:rPr sz="1200" dirty="0">
                <a:latin typeface="Times New Roman"/>
                <a:cs typeface="Times New Roman"/>
              </a:rPr>
              <a:t>reali quanto quelli </a:t>
            </a:r>
            <a:r>
              <a:rPr sz="1200" spc="-5" dirty="0">
                <a:latin typeface="Times New Roman"/>
                <a:cs typeface="Times New Roman"/>
              </a:rPr>
              <a:t>su cui vivono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mortali. </a:t>
            </a:r>
            <a:r>
              <a:rPr sz="1200" dirty="0">
                <a:latin typeface="Times New Roman"/>
                <a:cs typeface="Times New Roman"/>
              </a:rPr>
              <a:t>I mondi di </a:t>
            </a:r>
            <a:r>
              <a:rPr sz="1200" spc="-5" dirty="0">
                <a:latin typeface="Times New Roman"/>
                <a:cs typeface="Times New Roman"/>
              </a:rPr>
              <a:t>Havona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autentici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concreti, </a:t>
            </a:r>
            <a:r>
              <a:rPr sz="1200" dirty="0">
                <a:latin typeface="Times New Roman"/>
                <a:cs typeface="Times New Roman"/>
              </a:rPr>
              <a:t>benché la loro </a:t>
            </a:r>
            <a:r>
              <a:rPr sz="1200" spc="-5" dirty="0">
                <a:latin typeface="Times New Roman"/>
                <a:cs typeface="Times New Roman"/>
              </a:rPr>
              <a:t>sostanza fisica differisca dall’organizzazione materiale dei pianeti dei sette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Superuniversi.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68580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(154.4) 14:2.2 </a:t>
            </a:r>
            <a:r>
              <a:rPr sz="1200" spc="-15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realtà </a:t>
            </a:r>
            <a:r>
              <a:rPr sz="1200" dirty="0">
                <a:latin typeface="Times New Roman"/>
                <a:cs typeface="Times New Roman"/>
              </a:rPr>
              <a:t>fisiche di </a:t>
            </a:r>
            <a:r>
              <a:rPr sz="1200" spc="-5" dirty="0">
                <a:latin typeface="Times New Roman"/>
                <a:cs typeface="Times New Roman"/>
              </a:rPr>
              <a:t>Havona </a:t>
            </a:r>
            <a:r>
              <a:rPr sz="1200" dirty="0">
                <a:latin typeface="Times New Roman"/>
                <a:cs typeface="Times New Roman"/>
              </a:rPr>
              <a:t>rappresentano un genere di organizzazione </a:t>
            </a:r>
            <a:r>
              <a:rPr sz="1200" spc="-5" dirty="0">
                <a:latin typeface="Times New Roman"/>
                <a:cs typeface="Times New Roman"/>
              </a:rPr>
              <a:t>dell’energia radicalmente differente </a:t>
            </a:r>
            <a:r>
              <a:rPr sz="1200" dirty="0">
                <a:latin typeface="Times New Roman"/>
                <a:cs typeface="Times New Roman"/>
              </a:rPr>
              <a:t>da tutte </a:t>
            </a:r>
            <a:r>
              <a:rPr sz="1200" spc="-5" dirty="0">
                <a:latin typeface="Times New Roman"/>
                <a:cs typeface="Times New Roman"/>
              </a:rPr>
              <a:t>quelle  che prevalgono negli </a:t>
            </a:r>
            <a:r>
              <a:rPr sz="1200" dirty="0">
                <a:latin typeface="Times New Roman"/>
                <a:cs typeface="Times New Roman"/>
              </a:rPr>
              <a:t>Universi </a:t>
            </a:r>
            <a:r>
              <a:rPr sz="1200" spc="-5" dirty="0">
                <a:latin typeface="Times New Roman"/>
                <a:cs typeface="Times New Roman"/>
              </a:rPr>
              <a:t>evoluzionari </a:t>
            </a:r>
            <a:r>
              <a:rPr sz="1200" dirty="0">
                <a:latin typeface="Times New Roman"/>
                <a:cs typeface="Times New Roman"/>
              </a:rPr>
              <a:t>dello spazio. </a:t>
            </a:r>
            <a:r>
              <a:rPr sz="1200" spc="-15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energie </a:t>
            </a:r>
            <a:r>
              <a:rPr sz="1200" dirty="0">
                <a:latin typeface="Times New Roman"/>
                <a:cs typeface="Times New Roman"/>
              </a:rPr>
              <a:t>di Havona sono triplici; le unità di </a:t>
            </a:r>
            <a:r>
              <a:rPr sz="1200" spc="-5" dirty="0">
                <a:latin typeface="Times New Roman"/>
                <a:cs typeface="Times New Roman"/>
              </a:rPr>
              <a:t>energia-materia </a:t>
            </a:r>
            <a:r>
              <a:rPr sz="1200" dirty="0">
                <a:latin typeface="Times New Roman"/>
                <a:cs typeface="Times New Roman"/>
              </a:rPr>
              <a:t>dei  </a:t>
            </a:r>
            <a:r>
              <a:rPr sz="1200" spc="-5" dirty="0">
                <a:latin typeface="Times New Roman"/>
                <a:cs typeface="Times New Roman"/>
              </a:rPr>
              <a:t>Superuniversi contengono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carico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energia duplice, </a:t>
            </a:r>
            <a:r>
              <a:rPr sz="1200" dirty="0">
                <a:latin typeface="Times New Roman"/>
                <a:cs typeface="Times New Roman"/>
              </a:rPr>
              <a:t>benché </a:t>
            </a:r>
            <a:r>
              <a:rPr sz="1200" spc="-5" dirty="0">
                <a:latin typeface="Times New Roman"/>
                <a:cs typeface="Times New Roman"/>
              </a:rPr>
              <a:t>esista </a:t>
            </a:r>
            <a:r>
              <a:rPr sz="1200" dirty="0">
                <a:latin typeface="Times New Roman"/>
                <a:cs typeface="Times New Roman"/>
              </a:rPr>
              <a:t>una forma di </a:t>
            </a:r>
            <a:r>
              <a:rPr sz="1200" spc="-5" dirty="0">
                <a:latin typeface="Times New Roman"/>
                <a:cs typeface="Times New Roman"/>
              </a:rPr>
              <a:t>energia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fasi </a:t>
            </a:r>
            <a:r>
              <a:rPr sz="1200" dirty="0">
                <a:latin typeface="Times New Roman"/>
                <a:cs typeface="Times New Roman"/>
              </a:rPr>
              <a:t>positiva e </a:t>
            </a:r>
            <a:r>
              <a:rPr sz="1200" spc="-5" dirty="0">
                <a:latin typeface="Times New Roman"/>
                <a:cs typeface="Times New Roman"/>
              </a:rPr>
              <a:t>negativa.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creazione  dell’Universo centrale </a:t>
            </a:r>
            <a:r>
              <a:rPr sz="1200" dirty="0">
                <a:latin typeface="Times New Roman"/>
                <a:cs typeface="Times New Roman"/>
              </a:rPr>
              <a:t>è triplice </a:t>
            </a:r>
            <a:r>
              <a:rPr sz="1200" spc="-5" dirty="0">
                <a:latin typeface="Times New Roman"/>
                <a:cs typeface="Times New Roman"/>
              </a:rPr>
              <a:t>(Trinità);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creazione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Universo </a:t>
            </a:r>
            <a:r>
              <a:rPr sz="1200" dirty="0">
                <a:latin typeface="Times New Roman"/>
                <a:cs typeface="Times New Roman"/>
              </a:rPr>
              <a:t>locale </a:t>
            </a:r>
            <a:r>
              <a:rPr sz="1200" spc="-5" dirty="0">
                <a:latin typeface="Times New Roman"/>
                <a:cs typeface="Times New Roman"/>
              </a:rPr>
              <a:t>(in </a:t>
            </a:r>
            <a:r>
              <a:rPr sz="1200" dirty="0">
                <a:latin typeface="Times New Roman"/>
                <a:cs typeface="Times New Roman"/>
              </a:rPr>
              <a:t>modo </a:t>
            </a:r>
            <a:r>
              <a:rPr sz="1200" spc="-5" dirty="0">
                <a:latin typeface="Times New Roman"/>
                <a:cs typeface="Times New Roman"/>
              </a:rPr>
              <a:t>diretto) </a:t>
            </a:r>
            <a:r>
              <a:rPr sz="1200" dirty="0">
                <a:latin typeface="Times New Roman"/>
                <a:cs typeface="Times New Roman"/>
              </a:rPr>
              <a:t>è duplice, in quanto </a:t>
            </a:r>
            <a:r>
              <a:rPr sz="1200" spc="-5" dirty="0">
                <a:latin typeface="Times New Roman"/>
                <a:cs typeface="Times New Roman"/>
              </a:rPr>
              <a:t>effettuata </a:t>
            </a:r>
            <a:r>
              <a:rPr sz="1200" dirty="0">
                <a:latin typeface="Times New Roman"/>
                <a:cs typeface="Times New Roman"/>
              </a:rPr>
              <a:t>da un 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Creatore e da uno Spirito </a:t>
            </a:r>
            <a:r>
              <a:rPr sz="1200" spc="-5" dirty="0">
                <a:latin typeface="Times New Roman"/>
                <a:cs typeface="Times New Roman"/>
              </a:rPr>
              <a:t>Creativo.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9842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(154.5) 14:2.3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materia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Havona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costituita dall’organizzazione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esattamente </a:t>
            </a:r>
            <a:r>
              <a:rPr sz="1200" dirty="0">
                <a:latin typeface="Times New Roman"/>
                <a:cs typeface="Times New Roman"/>
              </a:rPr>
              <a:t>mille </a:t>
            </a:r>
            <a:r>
              <a:rPr sz="1200" spc="-5" dirty="0">
                <a:latin typeface="Times New Roman"/>
                <a:cs typeface="Times New Roman"/>
              </a:rPr>
              <a:t>elementi chimici </a:t>
            </a:r>
            <a:r>
              <a:rPr sz="1200" dirty="0">
                <a:latin typeface="Times New Roman"/>
                <a:cs typeface="Times New Roman"/>
              </a:rPr>
              <a:t>di base e </a:t>
            </a:r>
            <a:r>
              <a:rPr sz="1200" spc="-5" dirty="0">
                <a:latin typeface="Times New Roman"/>
                <a:cs typeface="Times New Roman"/>
              </a:rPr>
              <a:t>dalla </a:t>
            </a:r>
            <a:r>
              <a:rPr sz="1200" dirty="0">
                <a:latin typeface="Times New Roman"/>
                <a:cs typeface="Times New Roman"/>
              </a:rPr>
              <a:t>funzione  </a:t>
            </a:r>
            <a:r>
              <a:rPr sz="1200" spc="-5" dirty="0">
                <a:latin typeface="Times New Roman"/>
                <a:cs typeface="Times New Roman"/>
              </a:rPr>
              <a:t>equilibrata delle sette </a:t>
            </a:r>
            <a:r>
              <a:rPr sz="1200" dirty="0">
                <a:latin typeface="Times New Roman"/>
                <a:cs typeface="Times New Roman"/>
              </a:rPr>
              <a:t>forme </a:t>
            </a:r>
            <a:r>
              <a:rPr sz="1200" spc="-5" dirty="0">
                <a:latin typeface="Times New Roman"/>
                <a:cs typeface="Times New Roman"/>
              </a:rPr>
              <a:t>d’energia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Havona. Ciascuna </a:t>
            </a:r>
            <a:r>
              <a:rPr sz="1200" dirty="0">
                <a:latin typeface="Times New Roman"/>
                <a:cs typeface="Times New Roman"/>
              </a:rPr>
              <a:t>di queste energie di </a:t>
            </a:r>
            <a:r>
              <a:rPr sz="1200" spc="-5" dirty="0">
                <a:latin typeface="Times New Roman"/>
                <a:cs typeface="Times New Roman"/>
              </a:rPr>
              <a:t>base manifesta </a:t>
            </a:r>
            <a:r>
              <a:rPr sz="1200" dirty="0">
                <a:latin typeface="Times New Roman"/>
                <a:cs typeface="Times New Roman"/>
              </a:rPr>
              <a:t>sette </a:t>
            </a:r>
            <a:r>
              <a:rPr sz="1200" spc="-5" dirty="0">
                <a:latin typeface="Times New Roman"/>
                <a:cs typeface="Times New Roman"/>
              </a:rPr>
              <a:t>fasi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eccitazione, </a:t>
            </a:r>
            <a:r>
              <a:rPr sz="1200" dirty="0">
                <a:latin typeface="Times New Roman"/>
                <a:cs typeface="Times New Roman"/>
              </a:rPr>
              <a:t>cosicché i  </a:t>
            </a:r>
            <a:r>
              <a:rPr sz="1200" spc="-5" dirty="0">
                <a:latin typeface="Times New Roman"/>
                <a:cs typeface="Times New Roman"/>
              </a:rPr>
              <a:t>nativi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Havona </a:t>
            </a:r>
            <a:r>
              <a:rPr sz="1200" dirty="0">
                <a:latin typeface="Times New Roman"/>
                <a:cs typeface="Times New Roman"/>
              </a:rPr>
              <a:t>rispondono a </a:t>
            </a:r>
            <a:r>
              <a:rPr sz="1200" spc="-5" dirty="0">
                <a:latin typeface="Times New Roman"/>
                <a:cs typeface="Times New Roman"/>
              </a:rPr>
              <a:t>quarantanove </a:t>
            </a:r>
            <a:r>
              <a:rPr sz="1200" dirty="0">
                <a:latin typeface="Times New Roman"/>
                <a:cs typeface="Times New Roman"/>
              </a:rPr>
              <a:t>differenti stimoli di </a:t>
            </a:r>
            <a:r>
              <a:rPr sz="1200" spc="-5" dirty="0">
                <a:latin typeface="Times New Roman"/>
                <a:cs typeface="Times New Roman"/>
              </a:rPr>
              <a:t>sensazione.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altre parole, </a:t>
            </a:r>
            <a:r>
              <a:rPr sz="1200" spc="5" dirty="0">
                <a:latin typeface="Times New Roman"/>
                <a:cs typeface="Times New Roman"/>
              </a:rPr>
              <a:t>da </a:t>
            </a:r>
            <a:r>
              <a:rPr sz="1200" dirty="0">
                <a:latin typeface="Times New Roman"/>
                <a:cs typeface="Times New Roman"/>
              </a:rPr>
              <a:t>un punto di vista </a:t>
            </a:r>
            <a:r>
              <a:rPr sz="1200" spc="-5" dirty="0">
                <a:latin typeface="Times New Roman"/>
                <a:cs typeface="Times New Roman"/>
              </a:rPr>
              <a:t>puramente </a:t>
            </a:r>
            <a:r>
              <a:rPr sz="1200" dirty="0">
                <a:latin typeface="Times New Roman"/>
                <a:cs typeface="Times New Roman"/>
              </a:rPr>
              <a:t>fisico, i  </a:t>
            </a:r>
            <a:r>
              <a:rPr sz="1200" spc="-5" dirty="0">
                <a:latin typeface="Times New Roman"/>
                <a:cs typeface="Times New Roman"/>
              </a:rPr>
              <a:t>nativi dell’Universo centrale </a:t>
            </a:r>
            <a:r>
              <a:rPr sz="1200" dirty="0">
                <a:latin typeface="Times New Roman"/>
                <a:cs typeface="Times New Roman"/>
              </a:rPr>
              <a:t>possiedono </a:t>
            </a:r>
            <a:r>
              <a:rPr sz="1200" spc="-5" dirty="0">
                <a:latin typeface="Times New Roman"/>
                <a:cs typeface="Times New Roman"/>
              </a:rPr>
              <a:t>quarantanove forme </a:t>
            </a:r>
            <a:r>
              <a:rPr sz="1200" dirty="0">
                <a:latin typeface="Times New Roman"/>
                <a:cs typeface="Times New Roman"/>
              </a:rPr>
              <a:t>specifiche di sensazione. I sensi morontiali sono settanta, e </a:t>
            </a:r>
            <a:r>
              <a:rPr sz="1200" spc="-5" dirty="0">
                <a:latin typeface="Times New Roman"/>
                <a:cs typeface="Times New Roman"/>
              </a:rPr>
              <a:t>gli ordini  spirituali superiori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risposta reattiva variano nei differenti </a:t>
            </a:r>
            <a:r>
              <a:rPr sz="1200" dirty="0">
                <a:latin typeface="Times New Roman"/>
                <a:cs typeface="Times New Roman"/>
              </a:rPr>
              <a:t>tipi di </a:t>
            </a:r>
            <a:r>
              <a:rPr sz="1200" spc="-5" dirty="0">
                <a:latin typeface="Times New Roman"/>
                <a:cs typeface="Times New Roman"/>
              </a:rPr>
              <a:t>esseri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settanta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aduecentodieci.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8953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(154.6) 14:2.4 </a:t>
            </a:r>
            <a:r>
              <a:rPr sz="1200" spc="-5" dirty="0">
                <a:latin typeface="Times New Roman"/>
                <a:cs typeface="Times New Roman"/>
              </a:rPr>
              <a:t>Nessuno degli esseri fisici </a:t>
            </a:r>
            <a:r>
              <a:rPr sz="1200" dirty="0">
                <a:latin typeface="Times New Roman"/>
                <a:cs typeface="Times New Roman"/>
              </a:rPr>
              <a:t>dell’Universo </a:t>
            </a:r>
            <a:r>
              <a:rPr sz="1200" spc="-5" dirty="0">
                <a:latin typeface="Times New Roman"/>
                <a:cs typeface="Times New Roman"/>
              </a:rPr>
              <a:t>centrale </a:t>
            </a:r>
            <a:r>
              <a:rPr sz="1200" dirty="0">
                <a:latin typeface="Times New Roman"/>
                <a:cs typeface="Times New Roman"/>
              </a:rPr>
              <a:t>sarebbe visibile </a:t>
            </a:r>
            <a:r>
              <a:rPr sz="1200" spc="-5" dirty="0">
                <a:latin typeface="Times New Roman"/>
                <a:cs typeface="Times New Roman"/>
              </a:rPr>
              <a:t>agli Urantiani. </a:t>
            </a:r>
            <a:r>
              <a:rPr sz="1200" dirty="0">
                <a:latin typeface="Times New Roman"/>
                <a:cs typeface="Times New Roman"/>
              </a:rPr>
              <a:t>Né alcuno </a:t>
            </a:r>
            <a:r>
              <a:rPr sz="1200" spc="-5" dirty="0">
                <a:latin typeface="Times New Roman"/>
                <a:cs typeface="Times New Roman"/>
              </a:rPr>
              <a:t>degli </a:t>
            </a:r>
            <a:r>
              <a:rPr sz="1200" dirty="0">
                <a:latin typeface="Times New Roman"/>
                <a:cs typeface="Times New Roman"/>
              </a:rPr>
              <a:t>stimoli fisici di </a:t>
            </a:r>
            <a:r>
              <a:rPr sz="1200" spc="-5" dirty="0">
                <a:latin typeface="Times New Roman"/>
                <a:cs typeface="Times New Roman"/>
              </a:rPr>
              <a:t>quei  </a:t>
            </a:r>
            <a:r>
              <a:rPr sz="1200" dirty="0">
                <a:latin typeface="Times New Roman"/>
                <a:cs typeface="Times New Roman"/>
              </a:rPr>
              <a:t>mondi </a:t>
            </a:r>
            <a:r>
              <a:rPr sz="1200" spc="-5" dirty="0">
                <a:latin typeface="Times New Roman"/>
                <a:cs typeface="Times New Roman"/>
              </a:rPr>
              <a:t>lontani susciterebbe </a:t>
            </a:r>
            <a:r>
              <a:rPr sz="1200" dirty="0">
                <a:latin typeface="Times New Roman"/>
                <a:cs typeface="Times New Roman"/>
              </a:rPr>
              <a:t>una reazione </a:t>
            </a:r>
            <a:r>
              <a:rPr sz="1200" spc="-5" dirty="0">
                <a:latin typeface="Times New Roman"/>
                <a:cs typeface="Times New Roman"/>
              </a:rPr>
              <a:t>nei </a:t>
            </a:r>
            <a:r>
              <a:rPr sz="1200" dirty="0">
                <a:latin typeface="Times New Roman"/>
                <a:cs typeface="Times New Roman"/>
              </a:rPr>
              <a:t>vostri </a:t>
            </a:r>
            <a:r>
              <a:rPr sz="1200" spc="-5" dirty="0">
                <a:latin typeface="Times New Roman"/>
                <a:cs typeface="Times New Roman"/>
              </a:rPr>
              <a:t>grossolani </a:t>
            </a:r>
            <a:r>
              <a:rPr sz="1200" dirty="0">
                <a:latin typeface="Times New Roman"/>
                <a:cs typeface="Times New Roman"/>
              </a:rPr>
              <a:t>organi di </a:t>
            </a:r>
            <a:r>
              <a:rPr sz="1200" spc="-5" dirty="0">
                <a:latin typeface="Times New Roman"/>
                <a:cs typeface="Times New Roman"/>
              </a:rPr>
              <a:t>senso. Se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mortale </a:t>
            </a:r>
            <a:r>
              <a:rPr sz="1200" dirty="0">
                <a:latin typeface="Times New Roman"/>
                <a:cs typeface="Times New Roman"/>
              </a:rPr>
              <a:t>di Urantia </a:t>
            </a:r>
            <a:r>
              <a:rPr sz="1200" spc="-5" dirty="0">
                <a:latin typeface="Times New Roman"/>
                <a:cs typeface="Times New Roman"/>
              </a:rPr>
              <a:t>potesse essere </a:t>
            </a:r>
            <a:r>
              <a:rPr sz="1200" dirty="0">
                <a:latin typeface="Times New Roman"/>
                <a:cs typeface="Times New Roman"/>
              </a:rPr>
              <a:t>trasportato </a:t>
            </a:r>
            <a:r>
              <a:rPr sz="1200" spc="-5" dirty="0">
                <a:latin typeface="Times New Roman"/>
                <a:cs typeface="Times New Roman"/>
              </a:rPr>
              <a:t>su  Havona, </a:t>
            </a:r>
            <a:r>
              <a:rPr sz="1200" dirty="0">
                <a:latin typeface="Times New Roman"/>
                <a:cs typeface="Times New Roman"/>
              </a:rPr>
              <a:t>lì </a:t>
            </a:r>
            <a:r>
              <a:rPr sz="1200" spc="-5" dirty="0">
                <a:latin typeface="Times New Roman"/>
                <a:cs typeface="Times New Roman"/>
              </a:rPr>
              <a:t>egli sarebbe </a:t>
            </a:r>
            <a:r>
              <a:rPr sz="1200" dirty="0">
                <a:latin typeface="Times New Roman"/>
                <a:cs typeface="Times New Roman"/>
              </a:rPr>
              <a:t>sordo, </a:t>
            </a:r>
            <a:r>
              <a:rPr sz="1200" spc="-5" dirty="0">
                <a:latin typeface="Times New Roman"/>
                <a:cs typeface="Times New Roman"/>
              </a:rPr>
              <a:t>cieco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completamente privo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ogni altra </a:t>
            </a:r>
            <a:r>
              <a:rPr sz="1200" dirty="0">
                <a:latin typeface="Times New Roman"/>
                <a:cs typeface="Times New Roman"/>
              </a:rPr>
              <a:t>reazione </a:t>
            </a:r>
            <a:r>
              <a:rPr sz="1200" spc="-5" dirty="0">
                <a:latin typeface="Times New Roman"/>
                <a:cs typeface="Times New Roman"/>
              </a:rPr>
              <a:t>sensoriale; </a:t>
            </a:r>
            <a:r>
              <a:rPr sz="1200" dirty="0">
                <a:latin typeface="Times New Roman"/>
                <a:cs typeface="Times New Roman"/>
              </a:rPr>
              <a:t>potrebbe funzionare solo </a:t>
            </a:r>
            <a:r>
              <a:rPr sz="1200" spc="-5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un 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limitato e cosciente di </a:t>
            </a:r>
            <a:r>
              <a:rPr sz="1200" spc="-5" dirty="0">
                <a:latin typeface="Times New Roman"/>
                <a:cs typeface="Times New Roman"/>
              </a:rPr>
              <a:t>sé, privo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ogni stimolo proveniente dall’ambiente circostante </a:t>
            </a:r>
            <a:r>
              <a:rPr sz="1200" dirty="0">
                <a:latin typeface="Times New Roman"/>
                <a:cs typeface="Times New Roman"/>
              </a:rPr>
              <a:t>e di ogni </a:t>
            </a:r>
            <a:r>
              <a:rPr sz="1200" spc="-5" dirty="0">
                <a:latin typeface="Times New Roman"/>
                <a:cs typeface="Times New Roman"/>
              </a:rPr>
              <a:t>reazione allo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stesso.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26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268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90230" cy="38963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128905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(154.7) 14:2.5 </a:t>
            </a:r>
            <a:r>
              <a:rPr sz="1200" spc="-5" dirty="0">
                <a:latin typeface="Times New Roman"/>
                <a:cs typeface="Times New Roman"/>
              </a:rPr>
              <a:t>Vi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numerosi fenomeni fisici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reazioni </a:t>
            </a:r>
            <a:r>
              <a:rPr sz="1200" dirty="0">
                <a:latin typeface="Times New Roman"/>
                <a:cs typeface="Times New Roman"/>
              </a:rPr>
              <a:t>spirituali che </a:t>
            </a:r>
            <a:r>
              <a:rPr sz="1200" spc="-5" dirty="0">
                <a:latin typeface="Times New Roman"/>
                <a:cs typeface="Times New Roman"/>
              </a:rPr>
              <a:t>si producono nella creazione centrale </a:t>
            </a:r>
            <a:r>
              <a:rPr sz="1200" spc="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sono sconosciuti </a:t>
            </a:r>
            <a:r>
              <a:rPr sz="1200" spc="-5" dirty="0">
                <a:latin typeface="Times New Roman"/>
                <a:cs typeface="Times New Roman"/>
              </a:rPr>
              <a:t>su  </a:t>
            </a:r>
            <a:r>
              <a:rPr sz="1200" dirty="0">
                <a:latin typeface="Times New Roman"/>
                <a:cs typeface="Times New Roman"/>
              </a:rPr>
              <a:t>mondi </a:t>
            </a:r>
            <a:r>
              <a:rPr sz="1200" spc="-5" dirty="0">
                <a:latin typeface="Times New Roman"/>
                <a:cs typeface="Times New Roman"/>
              </a:rPr>
              <a:t>come Urantia. L’organizzazione basilare </a:t>
            </a:r>
            <a:r>
              <a:rPr sz="1200" dirty="0">
                <a:latin typeface="Times New Roman"/>
                <a:cs typeface="Times New Roman"/>
              </a:rPr>
              <a:t>di una </a:t>
            </a:r>
            <a:r>
              <a:rPr sz="1200" spc="-5" dirty="0">
                <a:latin typeface="Times New Roman"/>
                <a:cs typeface="Times New Roman"/>
              </a:rPr>
              <a:t>creazione triplice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completamente diversa </a:t>
            </a:r>
            <a:r>
              <a:rPr sz="1200" spc="5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quella </a:t>
            </a:r>
            <a:r>
              <a:rPr sz="1200" dirty="0">
                <a:latin typeface="Times New Roman"/>
                <a:cs typeface="Times New Roman"/>
              </a:rPr>
              <a:t>di costituzione duplice  </a:t>
            </a:r>
            <a:r>
              <a:rPr sz="1200" spc="-5" dirty="0">
                <a:latin typeface="Times New Roman"/>
                <a:cs typeface="Times New Roman"/>
              </a:rPr>
              <a:t>degli </a:t>
            </a:r>
            <a:r>
              <a:rPr sz="1200" dirty="0">
                <a:latin typeface="Times New Roman"/>
                <a:cs typeface="Times New Roman"/>
              </a:rPr>
              <a:t>Universi </a:t>
            </a:r>
            <a:r>
              <a:rPr sz="1200" spc="-5" dirty="0">
                <a:latin typeface="Times New Roman"/>
                <a:cs typeface="Times New Roman"/>
              </a:rPr>
              <a:t>creati del tempo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dello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spazio.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20320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(154.8) 14:2.6 </a:t>
            </a:r>
            <a:r>
              <a:rPr sz="1200" spc="-5" dirty="0">
                <a:latin typeface="Times New Roman"/>
                <a:cs typeface="Times New Roman"/>
              </a:rPr>
              <a:t>Ogni legge naturale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coordinata su </a:t>
            </a:r>
            <a:r>
              <a:rPr sz="1200" dirty="0">
                <a:latin typeface="Times New Roman"/>
                <a:cs typeface="Times New Roman"/>
              </a:rPr>
              <a:t>una base </a:t>
            </a:r>
            <a:r>
              <a:rPr sz="1200" spc="-5" dirty="0">
                <a:latin typeface="Times New Roman"/>
                <a:cs typeface="Times New Roman"/>
              </a:rPr>
              <a:t>totalmente differente dai sistemi </a:t>
            </a:r>
            <a:r>
              <a:rPr sz="1200" dirty="0">
                <a:latin typeface="Times New Roman"/>
                <a:cs typeface="Times New Roman"/>
              </a:rPr>
              <a:t>a doppia </a:t>
            </a:r>
            <a:r>
              <a:rPr sz="1200" spc="-5" dirty="0">
                <a:latin typeface="Times New Roman"/>
                <a:cs typeface="Times New Roman"/>
              </a:rPr>
              <a:t>energia delle creazioni </a:t>
            </a:r>
            <a:r>
              <a:rPr sz="1200" dirty="0">
                <a:latin typeface="Times New Roman"/>
                <a:cs typeface="Times New Roman"/>
              </a:rPr>
              <a:t>in  evoluzione. </a:t>
            </a:r>
            <a:r>
              <a:rPr sz="1200" spc="-5" dirty="0">
                <a:latin typeface="Times New Roman"/>
                <a:cs typeface="Times New Roman"/>
              </a:rPr>
              <a:t>L’intero Universo centrale </a:t>
            </a:r>
            <a:r>
              <a:rPr sz="1200" dirty="0">
                <a:latin typeface="Times New Roman"/>
                <a:cs typeface="Times New Roman"/>
              </a:rPr>
              <a:t>è organizzato </a:t>
            </a:r>
            <a:r>
              <a:rPr sz="1200" spc="-5" dirty="0">
                <a:latin typeface="Times New Roman"/>
                <a:cs typeface="Times New Roman"/>
              </a:rPr>
              <a:t>secondo </a:t>
            </a:r>
            <a:r>
              <a:rPr sz="1200" dirty="0">
                <a:latin typeface="Times New Roman"/>
                <a:cs typeface="Times New Roman"/>
              </a:rPr>
              <a:t>il triplice </a:t>
            </a:r>
            <a:r>
              <a:rPr sz="1200" spc="-5" dirty="0">
                <a:latin typeface="Times New Roman"/>
                <a:cs typeface="Times New Roman"/>
              </a:rPr>
              <a:t>sistema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controllo perfetto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simmetrico.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tutto il  </a:t>
            </a:r>
            <a:r>
              <a:rPr sz="1200" spc="-5" dirty="0">
                <a:latin typeface="Times New Roman"/>
                <a:cs typeface="Times New Roman"/>
              </a:rPr>
              <a:t>sistema Paradiso-Havona </a:t>
            </a:r>
            <a:r>
              <a:rPr sz="1200" dirty="0">
                <a:latin typeface="Times New Roman"/>
                <a:cs typeface="Times New Roman"/>
              </a:rPr>
              <a:t>viene </a:t>
            </a:r>
            <a:r>
              <a:rPr sz="1200" spc="-5" dirty="0">
                <a:latin typeface="Times New Roman"/>
                <a:cs typeface="Times New Roman"/>
              </a:rPr>
              <a:t>mantenuto </a:t>
            </a:r>
            <a:r>
              <a:rPr sz="1200" dirty="0">
                <a:latin typeface="Times New Roman"/>
                <a:cs typeface="Times New Roman"/>
              </a:rPr>
              <a:t>un equilibrio </a:t>
            </a:r>
            <a:r>
              <a:rPr sz="1200" spc="-5" dirty="0">
                <a:latin typeface="Times New Roman"/>
                <a:cs typeface="Times New Roman"/>
              </a:rPr>
              <a:t>perfetto </a:t>
            </a:r>
            <a:r>
              <a:rPr sz="1200" dirty="0">
                <a:latin typeface="Times New Roman"/>
                <a:cs typeface="Times New Roman"/>
              </a:rPr>
              <a:t>tra tutte le </a:t>
            </a:r>
            <a:r>
              <a:rPr sz="1200" spc="-5" dirty="0">
                <a:latin typeface="Times New Roman"/>
                <a:cs typeface="Times New Roman"/>
              </a:rPr>
              <a:t>realtà </a:t>
            </a:r>
            <a:r>
              <a:rPr sz="1200" dirty="0">
                <a:latin typeface="Times New Roman"/>
                <a:cs typeface="Times New Roman"/>
              </a:rPr>
              <a:t>cosmiche e tutte le </a:t>
            </a:r>
            <a:r>
              <a:rPr sz="1200" spc="-5" dirty="0">
                <a:latin typeface="Times New Roman"/>
                <a:cs typeface="Times New Roman"/>
              </a:rPr>
              <a:t>forze </a:t>
            </a:r>
            <a:r>
              <a:rPr sz="1200" dirty="0">
                <a:latin typeface="Times New Roman"/>
                <a:cs typeface="Times New Roman"/>
              </a:rPr>
              <a:t>spirituali.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Paradiso, 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controllo assoluto </a:t>
            </a:r>
            <a:r>
              <a:rPr sz="1200" dirty="0">
                <a:latin typeface="Times New Roman"/>
                <a:cs typeface="Times New Roman"/>
              </a:rPr>
              <a:t>sulla </a:t>
            </a:r>
            <a:r>
              <a:rPr sz="1200" spc="-5" dirty="0">
                <a:latin typeface="Times New Roman"/>
                <a:cs typeface="Times New Roman"/>
              </a:rPr>
              <a:t>creazione materiale, regola </a:t>
            </a:r>
            <a:r>
              <a:rPr sz="1200" dirty="0">
                <a:latin typeface="Times New Roman"/>
                <a:cs typeface="Times New Roman"/>
              </a:rPr>
              <a:t>e mantiene </a:t>
            </a:r>
            <a:r>
              <a:rPr sz="1200" spc="-5" dirty="0">
                <a:latin typeface="Times New Roman"/>
                <a:cs typeface="Times New Roman"/>
              </a:rPr>
              <a:t>perfettamente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energie </a:t>
            </a:r>
            <a:r>
              <a:rPr sz="1200" dirty="0">
                <a:latin typeface="Times New Roman"/>
                <a:cs typeface="Times New Roman"/>
              </a:rPr>
              <a:t>fisiche di questo </a:t>
            </a:r>
            <a:r>
              <a:rPr sz="1200" spc="-5" dirty="0">
                <a:latin typeface="Times New Roman"/>
                <a:cs typeface="Times New Roman"/>
              </a:rPr>
              <a:t>Universo  centrale.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Eterno, come parte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suo </a:t>
            </a:r>
            <a:r>
              <a:rPr sz="1200" dirty="0">
                <a:latin typeface="Times New Roman"/>
                <a:cs typeface="Times New Roman"/>
              </a:rPr>
              <a:t>controllo spirituale </a:t>
            </a:r>
            <a:r>
              <a:rPr sz="1200" spc="-5" dirty="0">
                <a:latin typeface="Times New Roman"/>
                <a:cs typeface="Times New Roman"/>
              </a:rPr>
              <a:t>che abbraccia ogni cosa, </a:t>
            </a:r>
            <a:r>
              <a:rPr sz="1200" dirty="0">
                <a:latin typeface="Times New Roman"/>
                <a:cs typeface="Times New Roman"/>
              </a:rPr>
              <a:t>sostiene nella </a:t>
            </a:r>
            <a:r>
              <a:rPr sz="1200" spc="-5" dirty="0">
                <a:latin typeface="Times New Roman"/>
                <a:cs typeface="Times New Roman"/>
              </a:rPr>
              <a:t>maniera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perfetta </a:t>
            </a:r>
            <a:r>
              <a:rPr sz="1200" spc="5" dirty="0">
                <a:latin typeface="Times New Roman"/>
                <a:cs typeface="Times New Roman"/>
              </a:rPr>
              <a:t>lo  </a:t>
            </a:r>
            <a:r>
              <a:rPr sz="1200" spc="-5" dirty="0">
                <a:latin typeface="Times New Roman"/>
                <a:cs typeface="Times New Roman"/>
              </a:rPr>
              <a:t>status spirituale </a:t>
            </a:r>
            <a:r>
              <a:rPr sz="1200" dirty="0">
                <a:latin typeface="Times New Roman"/>
                <a:cs typeface="Times New Roman"/>
              </a:rPr>
              <a:t>di tutti </a:t>
            </a:r>
            <a:r>
              <a:rPr sz="1200" spc="-5" dirty="0">
                <a:latin typeface="Times New Roman"/>
                <a:cs typeface="Times New Roman"/>
              </a:rPr>
              <a:t>coloro che abitano </a:t>
            </a:r>
            <a:r>
              <a:rPr sz="1200" dirty="0">
                <a:latin typeface="Times New Roman"/>
                <a:cs typeface="Times New Roman"/>
              </a:rPr>
              <a:t>Havona.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Paradiso </a:t>
            </a:r>
            <a:r>
              <a:rPr sz="1200" dirty="0">
                <a:latin typeface="Times New Roman"/>
                <a:cs typeface="Times New Roman"/>
              </a:rPr>
              <a:t>niente è </a:t>
            </a:r>
            <a:r>
              <a:rPr sz="1200" spc="-5" dirty="0">
                <a:latin typeface="Times New Roman"/>
                <a:cs typeface="Times New Roman"/>
              </a:rPr>
              <a:t>sperimentale, 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sistema </a:t>
            </a:r>
            <a:r>
              <a:rPr sz="1200" dirty="0">
                <a:latin typeface="Times New Roman"/>
                <a:cs typeface="Times New Roman"/>
              </a:rPr>
              <a:t>Paradiso-Havona è un’unità di  </a:t>
            </a:r>
            <a:r>
              <a:rPr sz="1200" spc="-5" dirty="0">
                <a:latin typeface="Times New Roman"/>
                <a:cs typeface="Times New Roman"/>
              </a:rPr>
              <a:t>perfezione creatrice.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3525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(155.1) 14:2.7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gravità spirituale universale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Figlio Eterno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straordinariamente attiva </a:t>
            </a:r>
            <a:r>
              <a:rPr sz="1200" dirty="0">
                <a:latin typeface="Times New Roman"/>
                <a:cs typeface="Times New Roman"/>
              </a:rPr>
              <a:t>in tutto l’Universo </a:t>
            </a:r>
            <a:r>
              <a:rPr sz="1200" spc="-5" dirty="0">
                <a:latin typeface="Times New Roman"/>
                <a:cs typeface="Times New Roman"/>
              </a:rPr>
              <a:t>centrale. Tutti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valori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spirito </a:t>
            </a:r>
            <a:r>
              <a:rPr sz="1200" dirty="0">
                <a:latin typeface="Times New Roman"/>
                <a:cs typeface="Times New Roman"/>
              </a:rPr>
              <a:t>e tutte le </a:t>
            </a:r>
            <a:r>
              <a:rPr sz="1200" spc="-5" dirty="0">
                <a:latin typeface="Times New Roman"/>
                <a:cs typeface="Times New Roman"/>
              </a:rPr>
              <a:t>personalità spirituali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incessantemente attirati all’interno verso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dimora degli Dei. Questo </a:t>
            </a:r>
            <a:r>
              <a:rPr sz="1200" dirty="0">
                <a:latin typeface="Times New Roman"/>
                <a:cs typeface="Times New Roman"/>
              </a:rPr>
              <a:t>impulso verso </a:t>
            </a:r>
            <a:r>
              <a:rPr sz="1200" spc="-5" dirty="0">
                <a:latin typeface="Times New Roman"/>
                <a:cs typeface="Times New Roman"/>
              </a:rPr>
              <a:t>Dio 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intenso ed ineluttabile. L’aspirazione </a:t>
            </a:r>
            <a:r>
              <a:rPr sz="1200" dirty="0">
                <a:latin typeface="Times New Roman"/>
                <a:cs typeface="Times New Roman"/>
              </a:rPr>
              <a:t>a raggiungere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è più marcata nell’Universo </a:t>
            </a:r>
            <a:r>
              <a:rPr sz="1200" spc="-5" dirty="0">
                <a:latin typeface="Times New Roman"/>
                <a:cs typeface="Times New Roman"/>
              </a:rPr>
              <a:t>centrale,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perché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gravità </a:t>
            </a:r>
            <a:r>
              <a:rPr sz="1200" dirty="0">
                <a:latin typeface="Times New Roman"/>
                <a:cs typeface="Times New Roman"/>
              </a:rPr>
              <a:t>spirituale </a:t>
            </a:r>
            <a:r>
              <a:rPr sz="1200" spc="-5" dirty="0">
                <a:latin typeface="Times New Roman"/>
                <a:cs typeface="Times New Roman"/>
              </a:rPr>
              <a:t>sia 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forte che </a:t>
            </a:r>
            <a:r>
              <a:rPr sz="1200" dirty="0">
                <a:latin typeface="Times New Roman"/>
                <a:cs typeface="Times New Roman"/>
              </a:rPr>
              <a:t>negli Universi </a:t>
            </a:r>
            <a:r>
              <a:rPr sz="1200" spc="-5" dirty="0">
                <a:latin typeface="Times New Roman"/>
                <a:cs typeface="Times New Roman"/>
              </a:rPr>
              <a:t>lontani,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perché gli esseri </a:t>
            </a:r>
            <a:r>
              <a:rPr sz="1200" dirty="0">
                <a:latin typeface="Times New Roman"/>
                <a:cs typeface="Times New Roman"/>
              </a:rPr>
              <a:t>che hanno </a:t>
            </a:r>
            <a:r>
              <a:rPr sz="1200" spc="-5" dirty="0">
                <a:latin typeface="Times New Roman"/>
                <a:cs typeface="Times New Roman"/>
              </a:rPr>
              <a:t>raggiunto Havona </a:t>
            </a:r>
            <a:r>
              <a:rPr sz="1200" dirty="0">
                <a:latin typeface="Times New Roman"/>
                <a:cs typeface="Times New Roman"/>
              </a:rPr>
              <a:t>sono più completamente spiritualizzati e di  </a:t>
            </a:r>
            <a:r>
              <a:rPr sz="1200" spc="-5" dirty="0">
                <a:latin typeface="Times New Roman"/>
                <a:cs typeface="Times New Roman"/>
              </a:rPr>
              <a:t>conseguenza rispondono </a:t>
            </a:r>
            <a:r>
              <a:rPr sz="1200" dirty="0">
                <a:latin typeface="Times New Roman"/>
                <a:cs typeface="Times New Roman"/>
              </a:rPr>
              <a:t>di più </a:t>
            </a:r>
            <a:r>
              <a:rPr sz="1200" spc="-5" dirty="0">
                <a:latin typeface="Times New Roman"/>
                <a:cs typeface="Times New Roman"/>
              </a:rPr>
              <a:t>all’azione sempre presente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forza d’attrazione della gravità spirituale universale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5" dirty="0">
                <a:latin typeface="Times New Roman"/>
                <a:cs typeface="Times New Roman"/>
              </a:rPr>
              <a:t>Figlio  </a:t>
            </a:r>
            <a:r>
              <a:rPr sz="1200" spc="-5" dirty="0">
                <a:latin typeface="Times New Roman"/>
                <a:cs typeface="Times New Roman"/>
              </a:rPr>
              <a:t>Eterno.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431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(155.2) 14:2.8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modo simile lo Spirito </a:t>
            </a:r>
            <a:r>
              <a:rPr sz="1200" spc="-5" dirty="0">
                <a:latin typeface="Times New Roman"/>
                <a:cs typeface="Times New Roman"/>
              </a:rPr>
              <a:t>Infinito attira </a:t>
            </a:r>
            <a:r>
              <a:rPr sz="1200" dirty="0">
                <a:latin typeface="Times New Roman"/>
                <a:cs typeface="Times New Roman"/>
              </a:rPr>
              <a:t>tutti i </a:t>
            </a:r>
            <a:r>
              <a:rPr sz="1200" spc="-5" dirty="0">
                <a:latin typeface="Times New Roman"/>
                <a:cs typeface="Times New Roman"/>
              </a:rPr>
              <a:t>valori </a:t>
            </a:r>
            <a:r>
              <a:rPr sz="1200" dirty="0">
                <a:latin typeface="Times New Roman"/>
                <a:cs typeface="Times New Roman"/>
              </a:rPr>
              <a:t>intellettuali </a:t>
            </a:r>
            <a:r>
              <a:rPr sz="1200" spc="-5" dirty="0">
                <a:latin typeface="Times New Roman"/>
                <a:cs typeface="Times New Roman"/>
              </a:rPr>
              <a:t>verso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Paradiso. </a:t>
            </a:r>
            <a:r>
              <a:rPr sz="1200" spc="5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tutto </a:t>
            </a:r>
            <a:r>
              <a:rPr sz="1200" spc="-5" dirty="0">
                <a:latin typeface="Times New Roman"/>
                <a:cs typeface="Times New Roman"/>
              </a:rPr>
              <a:t>l’Universo centrale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gravità  mentale dello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Infinito </a:t>
            </a:r>
            <a:r>
              <a:rPr sz="1200" dirty="0">
                <a:latin typeface="Times New Roman"/>
                <a:cs typeface="Times New Roman"/>
              </a:rPr>
              <a:t>funziona in </a:t>
            </a:r>
            <a:r>
              <a:rPr sz="1200" spc="-5" dirty="0">
                <a:latin typeface="Times New Roman"/>
                <a:cs typeface="Times New Roman"/>
              </a:rPr>
              <a:t>collegamento con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gravità </a:t>
            </a:r>
            <a:r>
              <a:rPr sz="1200" dirty="0">
                <a:latin typeface="Times New Roman"/>
                <a:cs typeface="Times New Roman"/>
              </a:rPr>
              <a:t>spirituale </a:t>
            </a:r>
            <a:r>
              <a:rPr sz="1200" spc="-5" dirty="0">
                <a:latin typeface="Times New Roman"/>
                <a:cs typeface="Times New Roman"/>
              </a:rPr>
              <a:t>del Figlio Eterno,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queste, insieme, </a:t>
            </a:r>
            <a:r>
              <a:rPr sz="1200" dirty="0">
                <a:latin typeface="Times New Roman"/>
                <a:cs typeface="Times New Roman"/>
              </a:rPr>
              <a:t>costituiscono lo  stimolo </a:t>
            </a:r>
            <a:r>
              <a:rPr sz="1200" spc="-5" dirty="0">
                <a:latin typeface="Times New Roman"/>
                <a:cs typeface="Times New Roman"/>
              </a:rPr>
              <a:t>congiunto delle </a:t>
            </a:r>
            <a:r>
              <a:rPr sz="1200" dirty="0">
                <a:latin typeface="Times New Roman"/>
                <a:cs typeface="Times New Roman"/>
              </a:rPr>
              <a:t>anime </a:t>
            </a:r>
            <a:r>
              <a:rPr sz="1200" spc="-5" dirty="0">
                <a:latin typeface="Times New Roman"/>
                <a:cs typeface="Times New Roman"/>
              </a:rPr>
              <a:t>ascendenti </a:t>
            </a:r>
            <a:r>
              <a:rPr sz="1200" dirty="0">
                <a:latin typeface="Times New Roman"/>
                <a:cs typeface="Times New Roman"/>
              </a:rPr>
              <a:t>a trovare Dio, a </a:t>
            </a:r>
            <a:r>
              <a:rPr sz="1200" spc="-5" dirty="0">
                <a:latin typeface="Times New Roman"/>
                <a:cs typeface="Times New Roman"/>
              </a:rPr>
              <a:t>raggiungere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Deità, ad arrivare </a:t>
            </a:r>
            <a:r>
              <a:rPr sz="1200" dirty="0">
                <a:latin typeface="Times New Roman"/>
                <a:cs typeface="Times New Roman"/>
              </a:rPr>
              <a:t>in Paradiso ed a </a:t>
            </a:r>
            <a:r>
              <a:rPr sz="1200" spc="-5" dirty="0">
                <a:latin typeface="Times New Roman"/>
                <a:cs typeface="Times New Roman"/>
              </a:rPr>
              <a:t>conoscere </a:t>
            </a:r>
            <a:r>
              <a:rPr sz="1200" dirty="0">
                <a:latin typeface="Times New Roman"/>
                <a:cs typeface="Times New Roman"/>
              </a:rPr>
              <a:t>il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Padre.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26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269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201025" cy="3957320"/>
          </a:xfrm>
          <a:prstGeom prst="rect">
            <a:avLst/>
          </a:prstGeom>
        </p:spPr>
        <p:txBody>
          <a:bodyPr vert="horz" wrap="square" lIns="0" tIns="20320" rIns="0" bIns="0" rtlCol="0">
            <a:spAutoFit/>
          </a:bodyPr>
          <a:lstStyle/>
          <a:p>
            <a:pPr marL="76200" marR="107950">
              <a:lnSpc>
                <a:spcPct val="95900"/>
              </a:lnSpc>
              <a:spcBef>
                <a:spcPts val="16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(155.3) 14:2.9 </a:t>
            </a:r>
            <a:r>
              <a:rPr sz="1200" spc="-5" dirty="0">
                <a:latin typeface="Times New Roman"/>
                <a:cs typeface="Times New Roman"/>
              </a:rPr>
              <a:t>Havona </a:t>
            </a:r>
            <a:r>
              <a:rPr sz="1200" dirty="0">
                <a:latin typeface="Times New Roman"/>
                <a:cs typeface="Times New Roman"/>
              </a:rPr>
              <a:t>è un </a:t>
            </a:r>
            <a:r>
              <a:rPr sz="1200" spc="-5" dirty="0">
                <a:latin typeface="Times New Roman"/>
                <a:cs typeface="Times New Roman"/>
              </a:rPr>
              <a:t>Universo spiritualmente perfetto </a:t>
            </a:r>
            <a:r>
              <a:rPr sz="1200" dirty="0">
                <a:latin typeface="Times New Roman"/>
                <a:cs typeface="Times New Roman"/>
              </a:rPr>
              <a:t>e fisicamente </a:t>
            </a:r>
            <a:r>
              <a:rPr sz="1200" spc="-5" dirty="0">
                <a:latin typeface="Times New Roman"/>
                <a:cs typeface="Times New Roman"/>
              </a:rPr>
              <a:t>stabile.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controllo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stabilità equilibrata </a:t>
            </a:r>
            <a:r>
              <a:rPr sz="1200" dirty="0">
                <a:latin typeface="Times New Roman"/>
                <a:cs typeface="Times New Roman"/>
              </a:rPr>
              <a:t>dell’Universo  </a:t>
            </a:r>
            <a:r>
              <a:rPr sz="1200" spc="-5" dirty="0">
                <a:latin typeface="Times New Roman"/>
                <a:cs typeface="Times New Roman"/>
              </a:rPr>
              <a:t>centrale sembrano essere perfetti. Ogni </a:t>
            </a:r>
            <a:r>
              <a:rPr sz="1200" dirty="0">
                <a:latin typeface="Times New Roman"/>
                <a:cs typeface="Times New Roman"/>
              </a:rPr>
              <a:t>cosa fisica o spirituale è perfettamente </a:t>
            </a:r>
            <a:r>
              <a:rPr sz="1200" spc="-5" dirty="0">
                <a:latin typeface="Times New Roman"/>
                <a:cs typeface="Times New Roman"/>
              </a:rPr>
              <a:t>prevedibile, </a:t>
            </a:r>
            <a:r>
              <a:rPr sz="1200" dirty="0">
                <a:latin typeface="Times New Roman"/>
                <a:cs typeface="Times New Roman"/>
              </a:rPr>
              <a:t>ma i fenomeni </a:t>
            </a:r>
            <a:r>
              <a:rPr sz="1200" spc="-5" dirty="0">
                <a:latin typeface="Times New Roman"/>
                <a:cs typeface="Times New Roman"/>
              </a:rPr>
              <a:t>mentali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volizione  della personalità </a:t>
            </a:r>
            <a:r>
              <a:rPr sz="1200" dirty="0">
                <a:latin typeface="Times New Roman"/>
                <a:cs typeface="Times New Roman"/>
              </a:rPr>
              <a:t>non lo sono. </a:t>
            </a:r>
            <a:r>
              <a:rPr sz="1200" spc="-5" dirty="0">
                <a:latin typeface="Times New Roman"/>
                <a:cs typeface="Times New Roman"/>
              </a:rPr>
              <a:t>Noi </a:t>
            </a:r>
            <a:r>
              <a:rPr sz="1200" dirty="0">
                <a:latin typeface="Times New Roman"/>
                <a:cs typeface="Times New Roman"/>
              </a:rPr>
              <a:t>ne </a:t>
            </a:r>
            <a:r>
              <a:rPr sz="1200" spc="-5" dirty="0">
                <a:latin typeface="Times New Roman"/>
                <a:cs typeface="Times New Roman"/>
              </a:rPr>
              <a:t>deduciamo </a:t>
            </a:r>
            <a:r>
              <a:rPr sz="1200" dirty="0">
                <a:latin typeface="Times New Roman"/>
                <a:cs typeface="Times New Roman"/>
              </a:rPr>
              <a:t>che il </a:t>
            </a:r>
            <a:r>
              <a:rPr sz="1200" spc="-5" dirty="0">
                <a:latin typeface="Times New Roman"/>
                <a:cs typeface="Times New Roman"/>
              </a:rPr>
              <a:t>peccato </a:t>
            </a:r>
            <a:r>
              <a:rPr sz="1200" dirty="0">
                <a:latin typeface="Times New Roman"/>
                <a:cs typeface="Times New Roman"/>
              </a:rPr>
              <a:t>può essere </a:t>
            </a:r>
            <a:r>
              <a:rPr sz="1200" spc="-5" dirty="0">
                <a:latin typeface="Times New Roman"/>
                <a:cs typeface="Times New Roman"/>
              </a:rPr>
              <a:t>considerato un’evenienza impossibile,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nel fare </a:t>
            </a:r>
            <a:r>
              <a:rPr sz="1200" spc="5" dirty="0">
                <a:latin typeface="Times New Roman"/>
                <a:cs typeface="Times New Roman"/>
              </a:rPr>
              <a:t>ciò </a:t>
            </a:r>
            <a:r>
              <a:rPr sz="1200" dirty="0">
                <a:latin typeface="Times New Roman"/>
                <a:cs typeface="Times New Roman"/>
              </a:rPr>
              <a:t>ci  </a:t>
            </a:r>
            <a:r>
              <a:rPr sz="1200" spc="-5" dirty="0">
                <a:latin typeface="Times New Roman"/>
                <a:cs typeface="Times New Roman"/>
              </a:rPr>
              <a:t>basiamo sul fatto che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creature native </a:t>
            </a:r>
            <a:r>
              <a:rPr sz="1200" dirty="0">
                <a:latin typeface="Times New Roman"/>
                <a:cs typeface="Times New Roman"/>
              </a:rPr>
              <a:t>di Havona dotate di libero </a:t>
            </a:r>
            <a:r>
              <a:rPr sz="1200" spc="-5" dirty="0">
                <a:latin typeface="Times New Roman"/>
                <a:cs typeface="Times New Roman"/>
              </a:rPr>
              <a:t>arbitrio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mai rese </a:t>
            </a:r>
            <a:r>
              <a:rPr sz="1200" dirty="0">
                <a:latin typeface="Times New Roman"/>
                <a:cs typeface="Times New Roman"/>
              </a:rPr>
              <a:t>colpevoli di </a:t>
            </a:r>
            <a:r>
              <a:rPr sz="1200" spc="-5" dirty="0">
                <a:latin typeface="Times New Roman"/>
                <a:cs typeface="Times New Roman"/>
              </a:rPr>
              <a:t>trasgredire </a:t>
            </a:r>
            <a:r>
              <a:rPr sz="1200" dirty="0">
                <a:latin typeface="Times New Roman"/>
                <a:cs typeface="Times New Roman"/>
              </a:rPr>
              <a:t>la volontà  </a:t>
            </a:r>
            <a:r>
              <a:rPr sz="1200" spc="-5" dirty="0">
                <a:latin typeface="Times New Roman"/>
                <a:cs typeface="Times New Roman"/>
              </a:rPr>
              <a:t>della Deità. Per </a:t>
            </a:r>
            <a:r>
              <a:rPr sz="1200" dirty="0">
                <a:latin typeface="Times New Roman"/>
                <a:cs typeface="Times New Roman"/>
              </a:rPr>
              <a:t>tutta </a:t>
            </a:r>
            <a:r>
              <a:rPr sz="1200" spc="-5" dirty="0">
                <a:latin typeface="Times New Roman"/>
                <a:cs typeface="Times New Roman"/>
              </a:rPr>
              <a:t>l’eternità questi esseri </a:t>
            </a:r>
            <a:r>
              <a:rPr sz="1200" dirty="0">
                <a:latin typeface="Times New Roman"/>
                <a:cs typeface="Times New Roman"/>
              </a:rPr>
              <a:t>celesti </a:t>
            </a:r>
            <a:r>
              <a:rPr sz="1200" spc="-5" dirty="0">
                <a:latin typeface="Times New Roman"/>
                <a:cs typeface="Times New Roman"/>
              </a:rPr>
              <a:t>sono stati costantemente leali verso gli Eterni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Giorni. Né </a:t>
            </a:r>
            <a:r>
              <a:rPr sz="1200" dirty="0">
                <a:latin typeface="Times New Roman"/>
                <a:cs typeface="Times New Roman"/>
              </a:rPr>
              <a:t>il peccato è mai  </a:t>
            </a:r>
            <a:r>
              <a:rPr sz="1200" spc="-5" dirty="0">
                <a:latin typeface="Times New Roman"/>
                <a:cs typeface="Times New Roman"/>
              </a:rPr>
              <a:t>apparso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nessuna creatura entrata come </a:t>
            </a:r>
            <a:r>
              <a:rPr sz="1200" dirty="0">
                <a:latin typeface="Times New Roman"/>
                <a:cs typeface="Times New Roman"/>
              </a:rPr>
              <a:t>pellegrino in </a:t>
            </a:r>
            <a:r>
              <a:rPr sz="1200" spc="-5" dirty="0">
                <a:latin typeface="Times New Roman"/>
                <a:cs typeface="Times New Roman"/>
              </a:rPr>
              <a:t>Havona.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è mai </a:t>
            </a:r>
            <a:r>
              <a:rPr sz="1200" spc="-5" dirty="0">
                <a:latin typeface="Times New Roman"/>
                <a:cs typeface="Times New Roman"/>
              </a:rPr>
              <a:t>riscontrato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caso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cattiva condotta </a:t>
            </a:r>
            <a:r>
              <a:rPr sz="1200" dirty="0">
                <a:latin typeface="Times New Roman"/>
                <a:cs typeface="Times New Roman"/>
              </a:rPr>
              <a:t>da parte di  </a:t>
            </a:r>
            <a:r>
              <a:rPr sz="1200" spc="-5" dirty="0">
                <a:latin typeface="Times New Roman"/>
                <a:cs typeface="Times New Roman"/>
              </a:rPr>
              <a:t>nessuna creatura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alcun gruppo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personalità create </a:t>
            </a:r>
            <a:r>
              <a:rPr sz="1200" dirty="0">
                <a:latin typeface="Times New Roman"/>
                <a:cs typeface="Times New Roman"/>
              </a:rPr>
              <a:t>nell’Universo centrale di </a:t>
            </a:r>
            <a:r>
              <a:rPr sz="1200" spc="-5" dirty="0">
                <a:latin typeface="Times New Roman"/>
                <a:cs typeface="Times New Roman"/>
              </a:rPr>
              <a:t>Havona,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ammesse allo stesso. </a:t>
            </a:r>
            <a:r>
              <a:rPr sz="1200" dirty="0">
                <a:latin typeface="Times New Roman"/>
                <a:cs typeface="Times New Roman"/>
              </a:rPr>
              <a:t>I metodi ed i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mezzi</a:t>
            </a:r>
            <a:endParaRPr sz="1200">
              <a:latin typeface="Times New Roman"/>
              <a:cs typeface="Times New Roman"/>
            </a:endParaRPr>
          </a:p>
          <a:p>
            <a:pPr marL="76200" marR="68580">
              <a:lnSpc>
                <a:spcPts val="1380"/>
              </a:lnSpc>
              <a:spcBef>
                <a:spcPts val="35"/>
              </a:spcBef>
            </a:pPr>
            <a:r>
              <a:rPr sz="1200" dirty="0">
                <a:latin typeface="Times New Roman"/>
                <a:cs typeface="Times New Roman"/>
              </a:rPr>
              <a:t>di selezione </a:t>
            </a:r>
            <a:r>
              <a:rPr sz="1200" spc="-5" dirty="0">
                <a:latin typeface="Times New Roman"/>
                <a:cs typeface="Times New Roman"/>
              </a:rPr>
              <a:t>negli </a:t>
            </a:r>
            <a:r>
              <a:rPr sz="1200" dirty="0">
                <a:latin typeface="Times New Roman"/>
                <a:cs typeface="Times New Roman"/>
              </a:rPr>
              <a:t>Universi </a:t>
            </a:r>
            <a:r>
              <a:rPr sz="1200" spc="-5" dirty="0">
                <a:latin typeface="Times New Roman"/>
                <a:cs typeface="Times New Roman"/>
              </a:rPr>
              <a:t>del tempo </a:t>
            </a:r>
            <a:r>
              <a:rPr sz="1200" dirty="0">
                <a:latin typeface="Times New Roman"/>
                <a:cs typeface="Times New Roman"/>
              </a:rPr>
              <a:t>sono così </a:t>
            </a:r>
            <a:r>
              <a:rPr sz="1200" spc="-5" dirty="0">
                <a:latin typeface="Times New Roman"/>
                <a:cs typeface="Times New Roman"/>
              </a:rPr>
              <a:t>perfetti </a:t>
            </a:r>
            <a:r>
              <a:rPr sz="1200" dirty="0">
                <a:latin typeface="Times New Roman"/>
                <a:cs typeface="Times New Roman"/>
              </a:rPr>
              <a:t>e divini </a:t>
            </a:r>
            <a:r>
              <a:rPr sz="1200" spc="-5" dirty="0">
                <a:latin typeface="Times New Roman"/>
                <a:cs typeface="Times New Roman"/>
              </a:rPr>
              <a:t>che nessun errore si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mai verificato nella </a:t>
            </a:r>
            <a:r>
              <a:rPr sz="1200" dirty="0">
                <a:latin typeface="Times New Roman"/>
                <a:cs typeface="Times New Roman"/>
              </a:rPr>
              <a:t>storia di </a:t>
            </a:r>
            <a:r>
              <a:rPr sz="1200" spc="-5" dirty="0">
                <a:latin typeface="Times New Roman"/>
                <a:cs typeface="Times New Roman"/>
              </a:rPr>
              <a:t>Havona; </a:t>
            </a:r>
            <a:r>
              <a:rPr sz="1200" dirty="0">
                <a:latin typeface="Times New Roman"/>
                <a:cs typeface="Times New Roman"/>
              </a:rPr>
              <a:t>nessuno  </a:t>
            </a:r>
            <a:r>
              <a:rPr sz="1200" spc="-5" dirty="0">
                <a:latin typeface="Times New Roman"/>
                <a:cs typeface="Times New Roman"/>
              </a:rPr>
              <a:t>sbaglio </a:t>
            </a:r>
            <a:r>
              <a:rPr sz="1200" dirty="0">
                <a:latin typeface="Times New Roman"/>
                <a:cs typeface="Times New Roman"/>
              </a:rPr>
              <a:t>è mai </a:t>
            </a:r>
            <a:r>
              <a:rPr sz="1200" spc="-5" dirty="0">
                <a:latin typeface="Times New Roman"/>
                <a:cs typeface="Times New Roman"/>
              </a:rPr>
              <a:t>stato commesso; nessuna anima </a:t>
            </a:r>
            <a:r>
              <a:rPr sz="1200" dirty="0">
                <a:latin typeface="Times New Roman"/>
                <a:cs typeface="Times New Roman"/>
              </a:rPr>
              <a:t>ascendente è mai </a:t>
            </a:r>
            <a:r>
              <a:rPr sz="1200" spc="-5" dirty="0">
                <a:latin typeface="Times New Roman"/>
                <a:cs typeface="Times New Roman"/>
              </a:rPr>
              <a:t>stata ammessa prematuramente </a:t>
            </a:r>
            <a:r>
              <a:rPr sz="1200" dirty="0">
                <a:latin typeface="Times New Roman"/>
                <a:cs typeface="Times New Roman"/>
              </a:rPr>
              <a:t>all’Universo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centrale.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  <a:spcBef>
                <a:spcPts val="5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3. I </a:t>
            </a:r>
            <a:r>
              <a:rPr sz="1600" b="1" spc="-10" dirty="0">
                <a:solidFill>
                  <a:srgbClr val="1F487C"/>
                </a:solidFill>
                <a:latin typeface="Times New Roman"/>
                <a:cs typeface="Times New Roman"/>
              </a:rPr>
              <a:t>mondi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di</a:t>
            </a:r>
            <a:r>
              <a:rPr sz="1600" b="1" spc="1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Havona</a:t>
            </a:r>
            <a:endParaRPr sz="1600">
              <a:latin typeface="Times New Roman"/>
              <a:cs typeface="Times New Roman"/>
            </a:endParaRPr>
          </a:p>
          <a:p>
            <a:pPr marL="76200" marR="281940">
              <a:lnSpc>
                <a:spcPts val="1380"/>
              </a:lnSpc>
              <a:spcBef>
                <a:spcPts val="141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(155.4) 14:3.1 </a:t>
            </a:r>
            <a:r>
              <a:rPr sz="1200" spc="-5" dirty="0">
                <a:latin typeface="Times New Roman"/>
                <a:cs typeface="Times New Roman"/>
              </a:rPr>
              <a:t>Quanto </a:t>
            </a:r>
            <a:r>
              <a:rPr sz="1200" dirty="0">
                <a:latin typeface="Times New Roman"/>
                <a:cs typeface="Times New Roman"/>
              </a:rPr>
              <a:t>al </a:t>
            </a:r>
            <a:r>
              <a:rPr sz="1200" spc="-5" dirty="0">
                <a:latin typeface="Times New Roman"/>
                <a:cs typeface="Times New Roman"/>
              </a:rPr>
              <a:t>governo </a:t>
            </a:r>
            <a:r>
              <a:rPr sz="1200" dirty="0">
                <a:latin typeface="Times New Roman"/>
                <a:cs typeface="Times New Roman"/>
              </a:rPr>
              <a:t>dell’Universo centrale, </a:t>
            </a:r>
            <a:r>
              <a:rPr sz="1200" spc="-5" dirty="0">
                <a:latin typeface="Times New Roman"/>
                <a:cs typeface="Times New Roman"/>
              </a:rPr>
              <a:t>esso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esiste. </a:t>
            </a:r>
            <a:r>
              <a:rPr sz="1200" dirty="0">
                <a:latin typeface="Times New Roman"/>
                <a:cs typeface="Times New Roman"/>
              </a:rPr>
              <a:t>Havona è </a:t>
            </a:r>
            <a:r>
              <a:rPr sz="1200" spc="-5" dirty="0">
                <a:latin typeface="Times New Roman"/>
                <a:cs typeface="Times New Roman"/>
              </a:rPr>
              <a:t>così squisitamente perfetto </a:t>
            </a:r>
            <a:r>
              <a:rPr sz="1200" dirty="0">
                <a:latin typeface="Times New Roman"/>
                <a:cs typeface="Times New Roman"/>
              </a:rPr>
              <a:t>che non è necessario  </a:t>
            </a:r>
            <a:r>
              <a:rPr sz="1200" spc="-5" dirty="0">
                <a:latin typeface="Times New Roman"/>
                <a:cs typeface="Times New Roman"/>
              </a:rPr>
              <a:t>alcun sistema </a:t>
            </a:r>
            <a:r>
              <a:rPr sz="1200" dirty="0">
                <a:latin typeface="Times New Roman"/>
                <a:cs typeface="Times New Roman"/>
              </a:rPr>
              <a:t>intellettuale di </a:t>
            </a:r>
            <a:r>
              <a:rPr sz="1200" spc="-5" dirty="0">
                <a:latin typeface="Times New Roman"/>
                <a:cs typeface="Times New Roman"/>
              </a:rPr>
              <a:t>governo. Non </a:t>
            </a:r>
            <a:r>
              <a:rPr sz="1200" dirty="0">
                <a:latin typeface="Times New Roman"/>
                <a:cs typeface="Times New Roman"/>
              </a:rPr>
              <a:t>vi sono </a:t>
            </a:r>
            <a:r>
              <a:rPr sz="1200" spc="-5" dirty="0">
                <a:latin typeface="Times New Roman"/>
                <a:cs typeface="Times New Roman"/>
              </a:rPr>
              <a:t>tribunali regolarmente costituiti </a:t>
            </a:r>
            <a:r>
              <a:rPr sz="1200" dirty="0">
                <a:latin typeface="Times New Roman"/>
                <a:cs typeface="Times New Roman"/>
              </a:rPr>
              <a:t>né </a:t>
            </a:r>
            <a:r>
              <a:rPr sz="1200" spc="-5" dirty="0">
                <a:latin typeface="Times New Roman"/>
                <a:cs typeface="Times New Roman"/>
              </a:rPr>
              <a:t>assemblee legislative; </a:t>
            </a:r>
            <a:r>
              <a:rPr sz="1200" dirty="0">
                <a:latin typeface="Times New Roman"/>
                <a:cs typeface="Times New Roman"/>
              </a:rPr>
              <a:t>Havona ha bisogno  </a:t>
            </a:r>
            <a:r>
              <a:rPr sz="1200" spc="-5" dirty="0">
                <a:latin typeface="Times New Roman"/>
                <a:cs typeface="Times New Roman"/>
              </a:rPr>
              <a:t>soltanto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direzione amministrativa. Qui si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osservare l’elevatezza degli ideali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vero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i="1" spc="-5" dirty="0">
                <a:latin typeface="Times New Roman"/>
                <a:cs typeface="Times New Roman"/>
              </a:rPr>
              <a:t>autogoverno.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6604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(155.5) 14:3.2 </a:t>
            </a:r>
            <a:r>
              <a:rPr sz="1200" spc="-5" dirty="0">
                <a:latin typeface="Times New Roman"/>
                <a:cs typeface="Times New Roman"/>
              </a:rPr>
              <a:t>Non c’è </a:t>
            </a:r>
            <a:r>
              <a:rPr sz="1200" dirty="0">
                <a:latin typeface="Times New Roman"/>
                <a:cs typeface="Times New Roman"/>
              </a:rPr>
              <a:t>bisogno di </a:t>
            </a:r>
            <a:r>
              <a:rPr sz="1200" spc="-5" dirty="0">
                <a:latin typeface="Times New Roman"/>
                <a:cs typeface="Times New Roman"/>
              </a:rPr>
              <a:t>governo tra queste intelligenze perfette </a:t>
            </a:r>
            <a:r>
              <a:rPr sz="1200" dirty="0">
                <a:latin typeface="Times New Roman"/>
                <a:cs typeface="Times New Roman"/>
              </a:rPr>
              <a:t>e quasi </a:t>
            </a:r>
            <a:r>
              <a:rPr sz="1200" spc="-5" dirty="0">
                <a:latin typeface="Times New Roman"/>
                <a:cs typeface="Times New Roman"/>
              </a:rPr>
              <a:t>perfette. </a:t>
            </a:r>
            <a:r>
              <a:rPr sz="1200" dirty="0">
                <a:latin typeface="Times New Roman"/>
                <a:cs typeface="Times New Roman"/>
              </a:rPr>
              <a:t>Esse non hanno </a:t>
            </a:r>
            <a:r>
              <a:rPr sz="1200" spc="-5" dirty="0">
                <a:latin typeface="Times New Roman"/>
                <a:cs typeface="Times New Roman"/>
              </a:rPr>
              <a:t>bisogno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regolamenti  perché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esseri </a:t>
            </a:r>
            <a:r>
              <a:rPr sz="1200" dirty="0">
                <a:latin typeface="Times New Roman"/>
                <a:cs typeface="Times New Roman"/>
              </a:rPr>
              <a:t>nati </a:t>
            </a:r>
            <a:r>
              <a:rPr sz="1200" spc="-5" dirty="0">
                <a:latin typeface="Times New Roman"/>
                <a:cs typeface="Times New Roman"/>
              </a:rPr>
              <a:t>perfetti mescolati con </a:t>
            </a:r>
            <a:r>
              <a:rPr sz="1200" dirty="0">
                <a:latin typeface="Times New Roman"/>
                <a:cs typeface="Times New Roman"/>
              </a:rPr>
              <a:t>creature </a:t>
            </a:r>
            <a:r>
              <a:rPr sz="1200" spc="-5" dirty="0">
                <a:latin typeface="Times New Roman"/>
                <a:cs typeface="Times New Roman"/>
              </a:rPr>
              <a:t>evoluzionarie che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passate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lungo </a:t>
            </a:r>
            <a:r>
              <a:rPr sz="1200" dirty="0">
                <a:latin typeface="Times New Roman"/>
                <a:cs typeface="Times New Roman"/>
              </a:rPr>
              <a:t>tempo </a:t>
            </a:r>
            <a:r>
              <a:rPr sz="1200" spc="-5" dirty="0">
                <a:latin typeface="Times New Roman"/>
                <a:cs typeface="Times New Roman"/>
              </a:rPr>
              <a:t>al vaglio dei tribunali supremi  dei Superuniversi.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9969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(155.6) 14:3.3 </a:t>
            </a:r>
            <a:r>
              <a:rPr sz="1200" spc="-5" dirty="0">
                <a:latin typeface="Times New Roman"/>
                <a:cs typeface="Times New Roman"/>
              </a:rPr>
              <a:t>L’amministrazione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Havona </a:t>
            </a:r>
            <a:r>
              <a:rPr sz="1200" dirty="0">
                <a:latin typeface="Times New Roman"/>
                <a:cs typeface="Times New Roman"/>
              </a:rPr>
              <a:t>non è </a:t>
            </a:r>
            <a:r>
              <a:rPr sz="1200" spc="-5" dirty="0">
                <a:latin typeface="Times New Roman"/>
                <a:cs typeface="Times New Roman"/>
              </a:rPr>
              <a:t>automatica, </a:t>
            </a:r>
            <a:r>
              <a:rPr sz="1200" dirty="0">
                <a:latin typeface="Times New Roman"/>
                <a:cs typeface="Times New Roman"/>
              </a:rPr>
              <a:t>ma è </a:t>
            </a:r>
            <a:r>
              <a:rPr sz="1200" spc="-5" dirty="0">
                <a:latin typeface="Times New Roman"/>
                <a:cs typeface="Times New Roman"/>
              </a:rPr>
              <a:t>meravigliosamente perfetta </a:t>
            </a:r>
            <a:r>
              <a:rPr sz="1200" dirty="0">
                <a:latin typeface="Times New Roman"/>
                <a:cs typeface="Times New Roman"/>
              </a:rPr>
              <a:t>e divinamente </a:t>
            </a:r>
            <a:r>
              <a:rPr sz="1200" spc="-5" dirty="0">
                <a:latin typeface="Times New Roman"/>
                <a:cs typeface="Times New Roman"/>
              </a:rPr>
              <a:t>efficace. </a:t>
            </a:r>
            <a:r>
              <a:rPr sz="1200" dirty="0">
                <a:latin typeface="Times New Roman"/>
                <a:cs typeface="Times New Roman"/>
              </a:rPr>
              <a:t>Essa è  </a:t>
            </a:r>
            <a:r>
              <a:rPr sz="1200" spc="-5" dirty="0">
                <a:latin typeface="Times New Roman"/>
                <a:cs typeface="Times New Roman"/>
              </a:rPr>
              <a:t>principalmente </a:t>
            </a:r>
            <a:r>
              <a:rPr sz="1200" dirty="0">
                <a:latin typeface="Times New Roman"/>
                <a:cs typeface="Times New Roman"/>
              </a:rPr>
              <a:t>planetaria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affidata all’Eterno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Giorni che </a:t>
            </a:r>
            <a:r>
              <a:rPr sz="1200" dirty="0">
                <a:latin typeface="Times New Roman"/>
                <a:cs typeface="Times New Roman"/>
              </a:rPr>
              <a:t>vi </a:t>
            </a:r>
            <a:r>
              <a:rPr sz="1200" spc="-5" dirty="0">
                <a:latin typeface="Times New Roman"/>
                <a:cs typeface="Times New Roman"/>
              </a:rPr>
              <a:t>risiede, </a:t>
            </a:r>
            <a:r>
              <a:rPr sz="1200" spc="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quanto ogni </a:t>
            </a:r>
            <a:r>
              <a:rPr sz="1200" dirty="0">
                <a:latin typeface="Times New Roman"/>
                <a:cs typeface="Times New Roman"/>
              </a:rPr>
              <a:t>sfera di Havona è </a:t>
            </a:r>
            <a:r>
              <a:rPr sz="1200" spc="-5" dirty="0">
                <a:latin typeface="Times New Roman"/>
                <a:cs typeface="Times New Roman"/>
              </a:rPr>
              <a:t>diretta </a:t>
            </a:r>
            <a:r>
              <a:rPr sz="1200" spc="5" dirty="0">
                <a:latin typeface="Times New Roman"/>
                <a:cs typeface="Times New Roman"/>
              </a:rPr>
              <a:t>da </a:t>
            </a:r>
            <a:r>
              <a:rPr sz="1200" dirty="0">
                <a:latin typeface="Times New Roman"/>
                <a:cs typeface="Times New Roman"/>
              </a:rPr>
              <a:t>una di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queste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27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041640" cy="3967479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281940" algn="just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Creatori Supremi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tempo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dello </a:t>
            </a:r>
            <a:r>
              <a:rPr sz="1200" dirty="0">
                <a:latin typeface="Times New Roman"/>
                <a:cs typeface="Times New Roman"/>
              </a:rPr>
              <a:t>spazio. </a:t>
            </a:r>
            <a:r>
              <a:rPr sz="1200" spc="-5" dirty="0">
                <a:latin typeface="Times New Roman"/>
                <a:cs typeface="Times New Roman"/>
              </a:rPr>
              <a:t>Quando si sarà </a:t>
            </a:r>
            <a:r>
              <a:rPr sz="1200" dirty="0">
                <a:latin typeface="Times New Roman"/>
                <a:cs typeface="Times New Roman"/>
              </a:rPr>
              <a:t>infine attuata, </a:t>
            </a:r>
            <a:r>
              <a:rPr sz="1200" spc="-5" dirty="0">
                <a:latin typeface="Times New Roman"/>
                <a:cs typeface="Times New Roman"/>
              </a:rPr>
              <a:t>questa </a:t>
            </a:r>
            <a:r>
              <a:rPr sz="1200" dirty="0">
                <a:latin typeface="Times New Roman"/>
                <a:cs typeface="Times New Roman"/>
              </a:rPr>
              <a:t>Deità </a:t>
            </a:r>
            <a:r>
              <a:rPr sz="1200" spc="-5" dirty="0">
                <a:latin typeface="Times New Roman"/>
                <a:cs typeface="Times New Roman"/>
              </a:rPr>
              <a:t>evoluzionaria costituirà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5" dirty="0">
                <a:latin typeface="Times New Roman"/>
                <a:cs typeface="Times New Roman"/>
              </a:rPr>
              <a:t>fusione  </a:t>
            </a:r>
            <a:r>
              <a:rPr sz="1200" spc="-5" dirty="0">
                <a:latin typeface="Times New Roman"/>
                <a:cs typeface="Times New Roman"/>
              </a:rPr>
              <a:t>eterna </a:t>
            </a:r>
            <a:r>
              <a:rPr sz="1200" dirty="0">
                <a:latin typeface="Times New Roman"/>
                <a:cs typeface="Times New Roman"/>
              </a:rPr>
              <a:t>del finito e </a:t>
            </a:r>
            <a:r>
              <a:rPr sz="1200" spc="-5" dirty="0">
                <a:latin typeface="Times New Roman"/>
                <a:cs typeface="Times New Roman"/>
              </a:rPr>
              <a:t>dell’infinito </a:t>
            </a:r>
            <a:r>
              <a:rPr sz="1200" dirty="0">
                <a:latin typeface="Times New Roman"/>
                <a:cs typeface="Times New Roman"/>
              </a:rPr>
              <a:t>— l’unione </a:t>
            </a:r>
            <a:r>
              <a:rPr sz="1200" spc="-5" dirty="0">
                <a:latin typeface="Times New Roman"/>
                <a:cs typeface="Times New Roman"/>
              </a:rPr>
              <a:t>perpetua </a:t>
            </a:r>
            <a:r>
              <a:rPr sz="1200" dirty="0">
                <a:latin typeface="Times New Roman"/>
                <a:cs typeface="Times New Roman"/>
              </a:rPr>
              <a:t>e indissolubile </a:t>
            </a:r>
            <a:r>
              <a:rPr sz="1200" spc="-5" dirty="0">
                <a:latin typeface="Times New Roman"/>
                <a:cs typeface="Times New Roman"/>
              </a:rPr>
              <a:t>del potere esperienziale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della personalità dello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spirito.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 algn="just">
              <a:lnSpc>
                <a:spcPts val="141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(11.4) 0:7.10 </a:t>
            </a:r>
            <a:r>
              <a:rPr sz="1200" spc="-5" dirty="0">
                <a:latin typeface="Times New Roman"/>
                <a:cs typeface="Times New Roman"/>
              </a:rPr>
              <a:t>Ogni realtà finita del tempo-spazio, sotto </a:t>
            </a:r>
            <a:r>
              <a:rPr sz="1200" dirty="0">
                <a:latin typeface="Times New Roman"/>
                <a:cs typeface="Times New Roman"/>
              </a:rPr>
              <a:t>l’impulso </a:t>
            </a:r>
            <a:r>
              <a:rPr sz="1200" spc="-5" dirty="0">
                <a:latin typeface="Times New Roman"/>
                <a:cs typeface="Times New Roman"/>
              </a:rPr>
              <a:t>direttivo dell’Essere Supremo </a:t>
            </a:r>
            <a:r>
              <a:rPr sz="1200" dirty="0">
                <a:latin typeface="Times New Roman"/>
                <a:cs typeface="Times New Roman"/>
              </a:rPr>
              <a:t>in evoluzione, è </a:t>
            </a:r>
            <a:r>
              <a:rPr sz="1200" spc="-5" dirty="0">
                <a:latin typeface="Times New Roman"/>
                <a:cs typeface="Times New Roman"/>
              </a:rPr>
              <a:t>impegnata </a:t>
            </a:r>
            <a:r>
              <a:rPr sz="1200" dirty="0">
                <a:latin typeface="Times New Roman"/>
                <a:cs typeface="Times New Roman"/>
              </a:rPr>
              <a:t>in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endParaRPr sz="1200">
              <a:latin typeface="Times New Roman"/>
              <a:cs typeface="Times New Roman"/>
            </a:endParaRPr>
          </a:p>
          <a:p>
            <a:pPr marL="76200" marR="68580" algn="just">
              <a:lnSpc>
                <a:spcPct val="95900"/>
              </a:lnSpc>
              <a:spcBef>
                <a:spcPts val="30"/>
              </a:spcBef>
            </a:pPr>
            <a:r>
              <a:rPr sz="1200" dirty="0">
                <a:latin typeface="Times New Roman"/>
                <a:cs typeface="Times New Roman"/>
              </a:rPr>
              <a:t>mobilitazione </a:t>
            </a:r>
            <a:r>
              <a:rPr sz="1200" spc="-5" dirty="0">
                <a:latin typeface="Times New Roman"/>
                <a:cs typeface="Times New Roman"/>
              </a:rPr>
              <a:t>sempre ascendente ed </a:t>
            </a:r>
            <a:r>
              <a:rPr sz="1200" dirty="0">
                <a:latin typeface="Times New Roman"/>
                <a:cs typeface="Times New Roman"/>
              </a:rPr>
              <a:t>in un’unificazione </a:t>
            </a:r>
            <a:r>
              <a:rPr sz="1200" spc="-5" dirty="0">
                <a:latin typeface="Times New Roman"/>
                <a:cs typeface="Times New Roman"/>
              </a:rPr>
              <a:t>sempre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perfezionata (sintesi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potere-personalità) </a:t>
            </a:r>
            <a:r>
              <a:rPr sz="1200" dirty="0">
                <a:latin typeface="Times New Roman"/>
                <a:cs typeface="Times New Roman"/>
              </a:rPr>
              <a:t>di tutte le </a:t>
            </a:r>
            <a:r>
              <a:rPr sz="1200" spc="-5" dirty="0">
                <a:latin typeface="Times New Roman"/>
                <a:cs typeface="Times New Roman"/>
              </a:rPr>
              <a:t>fasi </a:t>
            </a:r>
            <a:r>
              <a:rPr sz="1200" dirty="0">
                <a:latin typeface="Times New Roman"/>
                <a:cs typeface="Times New Roman"/>
              </a:rPr>
              <a:t>e di  tutti i </a:t>
            </a:r>
            <a:r>
              <a:rPr sz="1200" spc="-5" dirty="0">
                <a:latin typeface="Times New Roman"/>
                <a:cs typeface="Times New Roman"/>
              </a:rPr>
              <a:t>valori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realtà </a:t>
            </a:r>
            <a:r>
              <a:rPr sz="1200" dirty="0">
                <a:latin typeface="Times New Roman"/>
                <a:cs typeface="Times New Roman"/>
              </a:rPr>
              <a:t>finita, in </a:t>
            </a:r>
            <a:r>
              <a:rPr sz="1200" spc="-5" dirty="0">
                <a:latin typeface="Times New Roman"/>
                <a:cs typeface="Times New Roman"/>
              </a:rPr>
              <a:t>associazione con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varie </a:t>
            </a:r>
            <a:r>
              <a:rPr sz="1200" dirty="0">
                <a:latin typeface="Times New Roman"/>
                <a:cs typeface="Times New Roman"/>
              </a:rPr>
              <a:t>fasi della </a:t>
            </a:r>
            <a:r>
              <a:rPr sz="1200" spc="-5" dirty="0">
                <a:latin typeface="Times New Roman"/>
                <a:cs typeface="Times New Roman"/>
              </a:rPr>
              <a:t>realtà del Paradiso, con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fine </a:t>
            </a:r>
            <a:r>
              <a:rPr sz="1200" dirty="0">
                <a:latin typeface="Times New Roman"/>
                <a:cs typeface="Times New Roman"/>
              </a:rPr>
              <a:t>ed il </a:t>
            </a:r>
            <a:r>
              <a:rPr sz="1200" spc="-5" dirty="0">
                <a:latin typeface="Times New Roman"/>
                <a:cs typeface="Times New Roman"/>
              </a:rPr>
              <a:t>proposito d’intraprendere  successivamente </a:t>
            </a:r>
            <a:r>
              <a:rPr sz="1200" dirty="0">
                <a:latin typeface="Times New Roman"/>
                <a:cs typeface="Times New Roman"/>
              </a:rPr>
              <a:t>il tentativo di </a:t>
            </a:r>
            <a:r>
              <a:rPr sz="1200" spc="-5" dirty="0">
                <a:latin typeface="Times New Roman"/>
                <a:cs typeface="Times New Roman"/>
              </a:rPr>
              <a:t>raggiungere </a:t>
            </a:r>
            <a:r>
              <a:rPr sz="1200" dirty="0">
                <a:latin typeface="Times New Roman"/>
                <a:cs typeface="Times New Roman"/>
              </a:rPr>
              <a:t>i livelli </a:t>
            </a:r>
            <a:r>
              <a:rPr sz="1200" spc="-5" dirty="0">
                <a:latin typeface="Times New Roman"/>
                <a:cs typeface="Times New Roman"/>
              </a:rPr>
              <a:t>absoniti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conseguimento </a:t>
            </a:r>
            <a:r>
              <a:rPr sz="1200" dirty="0">
                <a:latin typeface="Times New Roman"/>
                <a:cs typeface="Times New Roman"/>
              </a:rPr>
              <a:t>delle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supercreature.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VIII. Dio il</a:t>
            </a: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Settuplo</a:t>
            </a:r>
            <a:endParaRPr sz="1600">
              <a:latin typeface="Times New Roman"/>
              <a:cs typeface="Times New Roman"/>
            </a:endParaRPr>
          </a:p>
          <a:p>
            <a:pPr marL="76200" marR="474345">
              <a:lnSpc>
                <a:spcPts val="1380"/>
              </a:lnSpc>
              <a:spcBef>
                <a:spcPts val="140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(11.5) 0:8.1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supplire </a:t>
            </a:r>
            <a:r>
              <a:rPr sz="1200" spc="-5" dirty="0">
                <a:latin typeface="Times New Roman"/>
                <a:cs typeface="Times New Roman"/>
              </a:rPr>
              <a:t>allo stato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finitudine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compensare </a:t>
            </a:r>
            <a:r>
              <a:rPr sz="1200" dirty="0">
                <a:latin typeface="Times New Roman"/>
                <a:cs typeface="Times New Roman"/>
              </a:rPr>
              <a:t>i limiti </a:t>
            </a:r>
            <a:r>
              <a:rPr sz="1200" spc="-5" dirty="0">
                <a:latin typeface="Times New Roman"/>
                <a:cs typeface="Times New Roman"/>
              </a:rPr>
              <a:t>concettuali della creatura,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Padre Universale </a:t>
            </a:r>
            <a:r>
              <a:rPr sz="1200" dirty="0">
                <a:latin typeface="Times New Roman"/>
                <a:cs typeface="Times New Roman"/>
              </a:rPr>
              <a:t>ha stabilito  </a:t>
            </a:r>
            <a:r>
              <a:rPr sz="1200" spc="-5" dirty="0">
                <a:latin typeface="Times New Roman"/>
                <a:cs typeface="Times New Roman"/>
              </a:rPr>
              <a:t>l’approccio settuplo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creature evoluzionarie alla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Deità: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100">
              <a:latin typeface="Times New Roman"/>
              <a:cs typeface="Times New Roman"/>
            </a:endParaRPr>
          </a:p>
          <a:p>
            <a:pPr marL="533400">
              <a:lnSpc>
                <a:spcPct val="1000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(11.6) 0:8.2 </a:t>
            </a:r>
            <a:r>
              <a:rPr sz="1200" dirty="0">
                <a:latin typeface="Times New Roman"/>
                <a:cs typeface="Times New Roman"/>
              </a:rPr>
              <a:t>1. I </a:t>
            </a:r>
            <a:r>
              <a:rPr sz="1200" spc="-5" dirty="0">
                <a:latin typeface="Times New Roman"/>
                <a:cs typeface="Times New Roman"/>
              </a:rPr>
              <a:t>Figli Creatori</a:t>
            </a:r>
            <a:r>
              <a:rPr sz="1200" spc="-204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Paradisiaci.</a:t>
            </a:r>
            <a:endParaRPr sz="1200">
              <a:latin typeface="Times New Roman"/>
              <a:cs typeface="Times New Roman"/>
            </a:endParaRPr>
          </a:p>
          <a:p>
            <a:pPr marL="533400">
              <a:lnSpc>
                <a:spcPct val="100000"/>
              </a:lnSpc>
              <a:spcBef>
                <a:spcPts val="134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(11.7) 0:8.3 </a:t>
            </a:r>
            <a:r>
              <a:rPr sz="1200" dirty="0">
                <a:latin typeface="Times New Roman"/>
                <a:cs typeface="Times New Roman"/>
              </a:rPr>
              <a:t>2. </a:t>
            </a:r>
            <a:r>
              <a:rPr sz="1200" spc="-5" dirty="0">
                <a:latin typeface="Times New Roman"/>
                <a:cs typeface="Times New Roman"/>
              </a:rPr>
              <a:t>Gli Antichi dei</a:t>
            </a:r>
            <a:r>
              <a:rPr sz="1200" spc="-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Giorni.</a:t>
            </a:r>
            <a:endParaRPr sz="1200">
              <a:latin typeface="Times New Roman"/>
              <a:cs typeface="Times New Roman"/>
            </a:endParaRPr>
          </a:p>
          <a:p>
            <a:pPr marL="533400">
              <a:lnSpc>
                <a:spcPct val="100000"/>
              </a:lnSpc>
              <a:spcBef>
                <a:spcPts val="134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(11.8) 0:8.4 </a:t>
            </a:r>
            <a:r>
              <a:rPr sz="1200" dirty="0">
                <a:latin typeface="Times New Roman"/>
                <a:cs typeface="Times New Roman"/>
              </a:rPr>
              <a:t>3. I </a:t>
            </a:r>
            <a:r>
              <a:rPr sz="1200" spc="-5" dirty="0">
                <a:latin typeface="Times New Roman"/>
                <a:cs typeface="Times New Roman"/>
              </a:rPr>
              <a:t>Sette </a:t>
            </a:r>
            <a:r>
              <a:rPr sz="1200" dirty="0">
                <a:latin typeface="Times New Roman"/>
                <a:cs typeface="Times New Roman"/>
              </a:rPr>
              <a:t>Spiriti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Maestri.</a:t>
            </a:r>
            <a:endParaRPr sz="1200">
              <a:latin typeface="Times New Roman"/>
              <a:cs typeface="Times New Roman"/>
            </a:endParaRPr>
          </a:p>
          <a:p>
            <a:pPr marL="533400">
              <a:lnSpc>
                <a:spcPct val="100000"/>
              </a:lnSpc>
              <a:spcBef>
                <a:spcPts val="133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(11.9) 0:8.5 </a:t>
            </a:r>
            <a:r>
              <a:rPr sz="1200" dirty="0">
                <a:latin typeface="Times New Roman"/>
                <a:cs typeface="Times New Roman"/>
              </a:rPr>
              <a:t>4. </a:t>
            </a:r>
            <a:r>
              <a:rPr sz="1200" spc="-5" dirty="0">
                <a:latin typeface="Times New Roman"/>
                <a:cs typeface="Times New Roman"/>
              </a:rPr>
              <a:t>L’Essere</a:t>
            </a:r>
            <a:r>
              <a:rPr sz="1200" spc="-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Supremo.</a:t>
            </a:r>
            <a:endParaRPr sz="1200">
              <a:latin typeface="Times New Roman"/>
              <a:cs typeface="Times New Roman"/>
            </a:endParaRPr>
          </a:p>
          <a:p>
            <a:pPr marL="533400">
              <a:lnSpc>
                <a:spcPct val="100000"/>
              </a:lnSpc>
              <a:spcBef>
                <a:spcPts val="134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(11.10) 0:8.6 </a:t>
            </a:r>
            <a:r>
              <a:rPr sz="1200" dirty="0">
                <a:latin typeface="Times New Roman"/>
                <a:cs typeface="Times New Roman"/>
              </a:rPr>
              <a:t>5.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lo</a:t>
            </a:r>
            <a:r>
              <a:rPr sz="1200" spc="-1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Spirito.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27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270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85784" cy="372110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38100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personalità originate </a:t>
            </a:r>
            <a:r>
              <a:rPr sz="1200" dirty="0">
                <a:latin typeface="Times New Roman"/>
                <a:cs typeface="Times New Roman"/>
              </a:rPr>
              <a:t>dalla </a:t>
            </a:r>
            <a:r>
              <a:rPr sz="1200" spc="-5" dirty="0">
                <a:latin typeface="Times New Roman"/>
                <a:cs typeface="Times New Roman"/>
              </a:rPr>
              <a:t>Trinità. Gli Eterni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Giorni </a:t>
            </a:r>
            <a:r>
              <a:rPr sz="1200" dirty="0">
                <a:latin typeface="Times New Roman"/>
                <a:cs typeface="Times New Roman"/>
              </a:rPr>
              <a:t>non sono </a:t>
            </a:r>
            <a:r>
              <a:rPr sz="1200" spc="-5" dirty="0">
                <a:latin typeface="Times New Roman"/>
                <a:cs typeface="Times New Roman"/>
              </a:rPr>
              <a:t>creatori, </a:t>
            </a:r>
            <a:r>
              <a:rPr sz="1200" dirty="0">
                <a:latin typeface="Times New Roman"/>
                <a:cs typeface="Times New Roman"/>
              </a:rPr>
              <a:t>ma sono </a:t>
            </a:r>
            <a:r>
              <a:rPr sz="1200" spc="-5" dirty="0">
                <a:latin typeface="Times New Roman"/>
                <a:cs typeface="Times New Roman"/>
              </a:rPr>
              <a:t>perfetti amministratori. Essi insegnano </a:t>
            </a:r>
            <a:r>
              <a:rPr sz="1200" dirty="0">
                <a:latin typeface="Times New Roman"/>
                <a:cs typeface="Times New Roman"/>
              </a:rPr>
              <a:t>con  </a:t>
            </a:r>
            <a:r>
              <a:rPr sz="1200" spc="-5" dirty="0">
                <a:latin typeface="Times New Roman"/>
                <a:cs typeface="Times New Roman"/>
              </a:rPr>
              <a:t>abilità suprema </a:t>
            </a:r>
            <a:r>
              <a:rPr sz="1200" dirty="0">
                <a:latin typeface="Times New Roman"/>
                <a:cs typeface="Times New Roman"/>
              </a:rPr>
              <a:t>e dirigono i </a:t>
            </a:r>
            <a:r>
              <a:rPr sz="1200" spc="-5" dirty="0">
                <a:latin typeface="Times New Roman"/>
                <a:cs typeface="Times New Roman"/>
              </a:rPr>
              <a:t>loro figli planetari </a:t>
            </a:r>
            <a:r>
              <a:rPr sz="1200" dirty="0">
                <a:latin typeface="Times New Roman"/>
                <a:cs typeface="Times New Roman"/>
              </a:rPr>
              <a:t>con una </a:t>
            </a:r>
            <a:r>
              <a:rPr sz="1200" spc="-5" dirty="0">
                <a:latin typeface="Times New Roman"/>
                <a:cs typeface="Times New Roman"/>
              </a:rPr>
              <a:t>perfezione </a:t>
            </a:r>
            <a:r>
              <a:rPr sz="1200" dirty="0">
                <a:latin typeface="Times New Roman"/>
                <a:cs typeface="Times New Roman"/>
              </a:rPr>
              <a:t>di saggezza </a:t>
            </a:r>
            <a:r>
              <a:rPr sz="1200" spc="-5" dirty="0">
                <a:latin typeface="Times New Roman"/>
                <a:cs typeface="Times New Roman"/>
              </a:rPr>
              <a:t>che rasenta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l’assolutezza.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8161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(156.1) 14:3.4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miliardo </a:t>
            </a:r>
            <a:r>
              <a:rPr sz="1200" dirty="0">
                <a:latin typeface="Times New Roman"/>
                <a:cs typeface="Times New Roman"/>
              </a:rPr>
              <a:t>di sfere dell’Universo centrale </a:t>
            </a:r>
            <a:r>
              <a:rPr sz="1200" spc="-5" dirty="0">
                <a:latin typeface="Times New Roman"/>
                <a:cs typeface="Times New Roman"/>
              </a:rPr>
              <a:t>costituisce </a:t>
            </a:r>
            <a:r>
              <a:rPr sz="1200" dirty="0">
                <a:latin typeface="Times New Roman"/>
                <a:cs typeface="Times New Roman"/>
              </a:rPr>
              <a:t>i mondi </a:t>
            </a:r>
            <a:r>
              <a:rPr sz="1200" spc="-5" dirty="0">
                <a:latin typeface="Times New Roman"/>
                <a:cs typeface="Times New Roman"/>
              </a:rPr>
              <a:t>educativi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elevate personalità native del Paradiso </a:t>
            </a:r>
            <a:r>
              <a:rPr sz="1200" dirty="0">
                <a:latin typeface="Times New Roman"/>
                <a:cs typeface="Times New Roman"/>
              </a:rPr>
              <a:t>e di  </a:t>
            </a:r>
            <a:r>
              <a:rPr sz="1200" spc="-5" dirty="0">
                <a:latin typeface="Times New Roman"/>
                <a:cs typeface="Times New Roman"/>
              </a:rPr>
              <a:t>Havona </a:t>
            </a:r>
            <a:r>
              <a:rPr sz="1200" dirty="0">
                <a:latin typeface="Times New Roman"/>
                <a:cs typeface="Times New Roman"/>
              </a:rPr>
              <a:t>e serve inoltre </a:t>
            </a:r>
            <a:r>
              <a:rPr sz="1200" spc="5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terreno </a:t>
            </a:r>
            <a:r>
              <a:rPr sz="1200" dirty="0">
                <a:latin typeface="Times New Roman"/>
                <a:cs typeface="Times New Roman"/>
              </a:rPr>
              <a:t>di prova </a:t>
            </a:r>
            <a:r>
              <a:rPr sz="1200" spc="-5" dirty="0">
                <a:latin typeface="Times New Roman"/>
                <a:cs typeface="Times New Roman"/>
              </a:rPr>
              <a:t>finale </a:t>
            </a:r>
            <a:r>
              <a:rPr sz="1200" dirty="0">
                <a:latin typeface="Times New Roman"/>
                <a:cs typeface="Times New Roman"/>
              </a:rPr>
              <a:t>per le </a:t>
            </a:r>
            <a:r>
              <a:rPr sz="1200" spc="-5" dirty="0">
                <a:latin typeface="Times New Roman"/>
                <a:cs typeface="Times New Roman"/>
              </a:rPr>
              <a:t>creature ascendenti provenienti </a:t>
            </a:r>
            <a:r>
              <a:rPr sz="1200" dirty="0">
                <a:latin typeface="Times New Roman"/>
                <a:cs typeface="Times New Roman"/>
              </a:rPr>
              <a:t>dai mondi evoluzionari del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tempo.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15"/>
              </a:lnSpc>
            </a:pPr>
            <a:r>
              <a:rPr sz="1200" spc="-5" dirty="0">
                <a:latin typeface="Times New Roman"/>
                <a:cs typeface="Times New Roman"/>
              </a:rPr>
              <a:t>Nell’esecuzione del </a:t>
            </a:r>
            <a:r>
              <a:rPr sz="1200" dirty="0">
                <a:latin typeface="Times New Roman"/>
                <a:cs typeface="Times New Roman"/>
              </a:rPr>
              <a:t>grande piano </a:t>
            </a:r>
            <a:r>
              <a:rPr sz="1200" spc="-5" dirty="0">
                <a:latin typeface="Times New Roman"/>
                <a:cs typeface="Times New Roman"/>
              </a:rPr>
              <a:t>del Padre Universale per l’ascensione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creature, </a:t>
            </a:r>
            <a:r>
              <a:rPr sz="1200" dirty="0">
                <a:latin typeface="Times New Roman"/>
                <a:cs typeface="Times New Roman"/>
              </a:rPr>
              <a:t>i pellegrini </a:t>
            </a:r>
            <a:r>
              <a:rPr sz="1200" spc="-5" dirty="0">
                <a:latin typeface="Times New Roman"/>
                <a:cs typeface="Times New Roman"/>
              </a:rPr>
              <a:t>del tempo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portati </a:t>
            </a:r>
            <a:r>
              <a:rPr sz="1200" spc="10" dirty="0">
                <a:latin typeface="Times New Roman"/>
                <a:cs typeface="Times New Roman"/>
              </a:rPr>
              <a:t>sui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mondi</a:t>
            </a:r>
            <a:endParaRPr sz="1200">
              <a:latin typeface="Times New Roman"/>
              <a:cs typeface="Times New Roman"/>
            </a:endParaRPr>
          </a:p>
          <a:p>
            <a:pPr marL="76200" marR="333375">
              <a:lnSpc>
                <a:spcPts val="1380"/>
              </a:lnSpc>
              <a:spcBef>
                <a:spcPts val="70"/>
              </a:spcBef>
            </a:pPr>
            <a:r>
              <a:rPr sz="1200" spc="-5" dirty="0">
                <a:latin typeface="Times New Roman"/>
                <a:cs typeface="Times New Roman"/>
              </a:rPr>
              <a:t>d’accoglienza </a:t>
            </a:r>
            <a:r>
              <a:rPr sz="1200" dirty="0">
                <a:latin typeface="Times New Roman"/>
                <a:cs typeface="Times New Roman"/>
              </a:rPr>
              <a:t>del circuito </a:t>
            </a:r>
            <a:r>
              <a:rPr sz="1200" spc="-5" dirty="0">
                <a:latin typeface="Times New Roman"/>
                <a:cs typeface="Times New Roman"/>
              </a:rPr>
              <a:t>esterno,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settimo circuito, </a:t>
            </a:r>
            <a:r>
              <a:rPr sz="1200" dirty="0">
                <a:latin typeface="Times New Roman"/>
                <a:cs typeface="Times New Roman"/>
              </a:rPr>
              <a:t>e dopo una </a:t>
            </a:r>
            <a:r>
              <a:rPr sz="1200" spc="-5" dirty="0">
                <a:latin typeface="Times New Roman"/>
                <a:cs typeface="Times New Roman"/>
              </a:rPr>
              <a:t>maggiore preparazione ed un’accresciuta esperienza sono </a:t>
            </a:r>
            <a:r>
              <a:rPr sz="1200" dirty="0">
                <a:latin typeface="Times New Roman"/>
                <a:cs typeface="Times New Roman"/>
              </a:rPr>
              <a:t>fatti  </a:t>
            </a:r>
            <a:r>
              <a:rPr sz="1200" spc="-5" dirty="0">
                <a:latin typeface="Times New Roman"/>
                <a:cs typeface="Times New Roman"/>
              </a:rPr>
              <a:t>progressivamente </a:t>
            </a:r>
            <a:r>
              <a:rPr sz="1200" dirty="0">
                <a:latin typeface="Times New Roman"/>
                <a:cs typeface="Times New Roman"/>
              </a:rPr>
              <a:t>avanzare </a:t>
            </a:r>
            <a:r>
              <a:rPr sz="1200" spc="-5" dirty="0">
                <a:latin typeface="Times New Roman"/>
                <a:cs typeface="Times New Roman"/>
              </a:rPr>
              <a:t>verso </a:t>
            </a:r>
            <a:r>
              <a:rPr sz="1200" dirty="0">
                <a:latin typeface="Times New Roman"/>
                <a:cs typeface="Times New Roman"/>
              </a:rPr>
              <a:t>l’interno, </a:t>
            </a:r>
            <a:r>
              <a:rPr sz="1200" spc="-5" dirty="0">
                <a:latin typeface="Times New Roman"/>
                <a:cs typeface="Times New Roman"/>
              </a:rPr>
              <a:t>pianeta </a:t>
            </a:r>
            <a:r>
              <a:rPr sz="1200" dirty="0">
                <a:latin typeface="Times New Roman"/>
                <a:cs typeface="Times New Roman"/>
              </a:rPr>
              <a:t>dopo </a:t>
            </a:r>
            <a:r>
              <a:rPr sz="1200" spc="-5" dirty="0">
                <a:latin typeface="Times New Roman"/>
                <a:cs typeface="Times New Roman"/>
              </a:rPr>
              <a:t>pianeta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cerchio </a:t>
            </a:r>
            <a:r>
              <a:rPr sz="1200" dirty="0">
                <a:latin typeface="Times New Roman"/>
                <a:cs typeface="Times New Roman"/>
              </a:rPr>
              <a:t>dopo </a:t>
            </a:r>
            <a:r>
              <a:rPr sz="1200" spc="-5" dirty="0">
                <a:latin typeface="Times New Roman"/>
                <a:cs typeface="Times New Roman"/>
              </a:rPr>
              <a:t>cerchio, </a:t>
            </a:r>
            <a:r>
              <a:rPr sz="1200" dirty="0">
                <a:latin typeface="Times New Roman"/>
                <a:cs typeface="Times New Roman"/>
              </a:rPr>
              <a:t>sino a </a:t>
            </a:r>
            <a:r>
              <a:rPr sz="1200" spc="-5" dirty="0">
                <a:latin typeface="Times New Roman"/>
                <a:cs typeface="Times New Roman"/>
              </a:rPr>
              <a:t>raggiungere </a:t>
            </a:r>
            <a:r>
              <a:rPr sz="1200" dirty="0">
                <a:latin typeface="Times New Roman"/>
                <a:cs typeface="Times New Roman"/>
              </a:rPr>
              <a:t>infine le </a:t>
            </a:r>
            <a:r>
              <a:rPr sz="1200" spc="-5" dirty="0">
                <a:latin typeface="Times New Roman"/>
                <a:cs typeface="Times New Roman"/>
              </a:rPr>
              <a:t>Deità ed  ottenere </a:t>
            </a:r>
            <a:r>
              <a:rPr sz="1200" dirty="0">
                <a:latin typeface="Times New Roman"/>
                <a:cs typeface="Times New Roman"/>
              </a:rPr>
              <a:t>la residenza in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Paradiso.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365760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(156.2) 14:3.5 </a:t>
            </a:r>
            <a:r>
              <a:rPr sz="1200" spc="-5" dirty="0">
                <a:latin typeface="Times New Roman"/>
                <a:cs typeface="Times New Roman"/>
              </a:rPr>
              <a:t>Attualmente, benché </a:t>
            </a:r>
            <a:r>
              <a:rPr sz="1200" dirty="0">
                <a:latin typeface="Times New Roman"/>
                <a:cs typeface="Times New Roman"/>
              </a:rPr>
              <a:t>le sfere </a:t>
            </a:r>
            <a:r>
              <a:rPr sz="1200" spc="-5" dirty="0">
                <a:latin typeface="Times New Roman"/>
                <a:cs typeface="Times New Roman"/>
              </a:rPr>
              <a:t>dei sette circuiti siano mantenute </a:t>
            </a:r>
            <a:r>
              <a:rPr sz="1200" dirty="0">
                <a:latin typeface="Times New Roman"/>
                <a:cs typeface="Times New Roman"/>
              </a:rPr>
              <a:t>in tutta la loro </a:t>
            </a:r>
            <a:r>
              <a:rPr sz="1200" spc="-5" dirty="0">
                <a:latin typeface="Times New Roman"/>
                <a:cs typeface="Times New Roman"/>
              </a:rPr>
              <a:t>gloria superna, soltanto </a:t>
            </a:r>
            <a:r>
              <a:rPr sz="1200" dirty="0">
                <a:latin typeface="Times New Roman"/>
                <a:cs typeface="Times New Roman"/>
              </a:rPr>
              <a:t>l’uno </a:t>
            </a:r>
            <a:r>
              <a:rPr sz="1200" spc="-5" dirty="0">
                <a:latin typeface="Times New Roman"/>
                <a:cs typeface="Times New Roman"/>
              </a:rPr>
              <a:t>per cento  circa </a:t>
            </a:r>
            <a:r>
              <a:rPr sz="1200" dirty="0">
                <a:latin typeface="Times New Roman"/>
                <a:cs typeface="Times New Roman"/>
              </a:rPr>
              <a:t>dell’intera </a:t>
            </a:r>
            <a:r>
              <a:rPr sz="1200" spc="-5" dirty="0">
                <a:latin typeface="Times New Roman"/>
                <a:cs typeface="Times New Roman"/>
              </a:rPr>
              <a:t>capienza planetaria </a:t>
            </a:r>
            <a:r>
              <a:rPr sz="1200" dirty="0">
                <a:latin typeface="Times New Roman"/>
                <a:cs typeface="Times New Roman"/>
              </a:rPr>
              <a:t>è utilizzato </a:t>
            </a:r>
            <a:r>
              <a:rPr sz="1200" spc="-5" dirty="0">
                <a:latin typeface="Times New Roman"/>
                <a:cs typeface="Times New Roman"/>
              </a:rPr>
              <a:t>nell’opera </a:t>
            </a:r>
            <a:r>
              <a:rPr sz="1200" dirty="0">
                <a:latin typeface="Times New Roman"/>
                <a:cs typeface="Times New Roman"/>
              </a:rPr>
              <a:t>di promozione </a:t>
            </a:r>
            <a:r>
              <a:rPr sz="1200" spc="-5" dirty="0">
                <a:latin typeface="Times New Roman"/>
                <a:cs typeface="Times New Roman"/>
              </a:rPr>
              <a:t>del piano universale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5" dirty="0">
                <a:latin typeface="Times New Roman"/>
                <a:cs typeface="Times New Roman"/>
              </a:rPr>
              <a:t>Padre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l’ascensione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dei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15"/>
              </a:lnSpc>
            </a:pPr>
            <a:r>
              <a:rPr sz="1200" spc="-5" dirty="0">
                <a:latin typeface="Times New Roman"/>
                <a:cs typeface="Times New Roman"/>
              </a:rPr>
              <a:t>mortali. Circa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decimo dell’uno per cento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superficie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questi </a:t>
            </a:r>
            <a:r>
              <a:rPr sz="1200" dirty="0">
                <a:latin typeface="Times New Roman"/>
                <a:cs typeface="Times New Roman"/>
              </a:rPr>
              <a:t>mondi </a:t>
            </a:r>
            <a:r>
              <a:rPr sz="1200" spc="-5" dirty="0">
                <a:latin typeface="Times New Roman"/>
                <a:cs typeface="Times New Roman"/>
              </a:rPr>
              <a:t>enormi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destinato </a:t>
            </a:r>
            <a:r>
              <a:rPr sz="1200" dirty="0">
                <a:latin typeface="Times New Roman"/>
                <a:cs typeface="Times New Roman"/>
              </a:rPr>
              <a:t>alla vita e </a:t>
            </a:r>
            <a:r>
              <a:rPr sz="1200" spc="-5" dirty="0">
                <a:latin typeface="Times New Roman"/>
                <a:cs typeface="Times New Roman"/>
              </a:rPr>
              <a:t>alle attività del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Corpo</a:t>
            </a:r>
            <a:endParaRPr sz="1200">
              <a:latin typeface="Times New Roman"/>
              <a:cs typeface="Times New Roman"/>
            </a:endParaRPr>
          </a:p>
          <a:p>
            <a:pPr marL="76200" marR="136525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della Finalità, composto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esseri stabilizzati per l’eternità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luce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vita,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spesso </a:t>
            </a:r>
            <a:r>
              <a:rPr sz="1200" dirty="0">
                <a:latin typeface="Times New Roman"/>
                <a:cs typeface="Times New Roman"/>
              </a:rPr>
              <a:t>soggiornano </a:t>
            </a:r>
            <a:r>
              <a:rPr sz="1200" spc="-5" dirty="0">
                <a:latin typeface="Times New Roman"/>
                <a:cs typeface="Times New Roman"/>
              </a:rPr>
              <a:t>ed esercitano </a:t>
            </a:r>
            <a:r>
              <a:rPr sz="1200" dirty="0">
                <a:latin typeface="Times New Roman"/>
                <a:cs typeface="Times New Roman"/>
              </a:rPr>
              <a:t>il loro </a:t>
            </a:r>
            <a:r>
              <a:rPr sz="1200" spc="-5" dirty="0">
                <a:latin typeface="Times New Roman"/>
                <a:cs typeface="Times New Roman"/>
              </a:rPr>
              <a:t>ministero sui  </a:t>
            </a:r>
            <a:r>
              <a:rPr sz="1200" dirty="0">
                <a:latin typeface="Times New Roman"/>
                <a:cs typeface="Times New Roman"/>
              </a:rPr>
              <a:t>mondi di </a:t>
            </a:r>
            <a:r>
              <a:rPr sz="1200" spc="-5" dirty="0">
                <a:latin typeface="Times New Roman"/>
                <a:cs typeface="Times New Roman"/>
              </a:rPr>
              <a:t>Havona. Questi esseri superiori </a:t>
            </a:r>
            <a:r>
              <a:rPr sz="1200" dirty="0">
                <a:latin typeface="Times New Roman"/>
                <a:cs typeface="Times New Roman"/>
              </a:rPr>
              <a:t>hanno la loro </a:t>
            </a:r>
            <a:r>
              <a:rPr sz="1200" spc="-5" dirty="0">
                <a:latin typeface="Times New Roman"/>
                <a:cs typeface="Times New Roman"/>
              </a:rPr>
              <a:t>residenza personale </a:t>
            </a:r>
            <a:r>
              <a:rPr sz="1200" dirty="0">
                <a:latin typeface="Times New Roman"/>
                <a:cs typeface="Times New Roman"/>
              </a:rPr>
              <a:t>in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Paradiso.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431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(156.3) 14:3.6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costruzione </a:t>
            </a:r>
            <a:r>
              <a:rPr sz="1200" spc="-5" dirty="0">
                <a:latin typeface="Times New Roman"/>
                <a:cs typeface="Times New Roman"/>
              </a:rPr>
              <a:t>planetaria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sfere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Havona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completamente differente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quella </a:t>
            </a:r>
            <a:r>
              <a:rPr sz="1200" dirty="0">
                <a:latin typeface="Times New Roman"/>
                <a:cs typeface="Times New Roman"/>
              </a:rPr>
              <a:t>dei mondi e </a:t>
            </a:r>
            <a:r>
              <a:rPr sz="1200" spc="-5" dirty="0">
                <a:latin typeface="Times New Roman"/>
                <a:cs typeface="Times New Roman"/>
              </a:rPr>
              <a:t>dei sistemi </a:t>
            </a:r>
            <a:r>
              <a:rPr sz="1200" dirty="0">
                <a:latin typeface="Times New Roman"/>
                <a:cs typeface="Times New Roman"/>
              </a:rPr>
              <a:t>evoluzionari  </a:t>
            </a:r>
            <a:r>
              <a:rPr sz="1200" spc="-5" dirty="0">
                <a:latin typeface="Times New Roman"/>
                <a:cs typeface="Times New Roman"/>
              </a:rPr>
              <a:t>dello spazio.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nessun’altra parte </a:t>
            </a:r>
            <a:r>
              <a:rPr sz="1200" dirty="0">
                <a:latin typeface="Times New Roman"/>
                <a:cs typeface="Times New Roman"/>
              </a:rPr>
              <a:t>di tutto il </a:t>
            </a:r>
            <a:r>
              <a:rPr sz="1200" spc="-5" dirty="0">
                <a:latin typeface="Times New Roman"/>
                <a:cs typeface="Times New Roman"/>
              </a:rPr>
              <a:t>grande Universo </a:t>
            </a:r>
            <a:r>
              <a:rPr sz="1200" dirty="0">
                <a:latin typeface="Times New Roman"/>
                <a:cs typeface="Times New Roman"/>
              </a:rPr>
              <a:t>è conveniente </a:t>
            </a:r>
            <a:r>
              <a:rPr sz="1200" spc="-5" dirty="0">
                <a:latin typeface="Times New Roman"/>
                <a:cs typeface="Times New Roman"/>
              </a:rPr>
              <a:t>utilizzare sfere così </a:t>
            </a:r>
            <a:r>
              <a:rPr sz="1200" dirty="0">
                <a:latin typeface="Times New Roman"/>
                <a:cs typeface="Times New Roman"/>
              </a:rPr>
              <a:t>enormi </a:t>
            </a:r>
            <a:r>
              <a:rPr sz="1200" spc="-5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mondi abitati. </a:t>
            </a:r>
            <a:r>
              <a:rPr sz="1200" spc="-10" dirty="0">
                <a:latin typeface="Times New Roman"/>
                <a:cs typeface="Times New Roman"/>
              </a:rPr>
              <a:t>La  </a:t>
            </a:r>
            <a:r>
              <a:rPr sz="1200" dirty="0">
                <a:latin typeface="Times New Roman"/>
                <a:cs typeface="Times New Roman"/>
              </a:rPr>
              <a:t>costituzione </a:t>
            </a:r>
            <a:r>
              <a:rPr sz="1200" spc="-5" dirty="0">
                <a:latin typeface="Times New Roman"/>
                <a:cs typeface="Times New Roman"/>
              </a:rPr>
              <a:t>fisica triata, assieme all’effetto equilibrante degli </a:t>
            </a:r>
            <a:r>
              <a:rPr sz="1200" dirty="0">
                <a:latin typeface="Times New Roman"/>
                <a:cs typeface="Times New Roman"/>
              </a:rPr>
              <a:t>immensi corpi </a:t>
            </a:r>
            <a:r>
              <a:rPr sz="1200" spc="-5" dirty="0">
                <a:latin typeface="Times New Roman"/>
                <a:cs typeface="Times New Roman"/>
              </a:rPr>
              <a:t>oscuri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gravità, </a:t>
            </a:r>
            <a:r>
              <a:rPr sz="1200" dirty="0">
                <a:latin typeface="Times New Roman"/>
                <a:cs typeface="Times New Roman"/>
              </a:rPr>
              <a:t>rende possibile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equilibrare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15"/>
              </a:lnSpc>
            </a:pPr>
            <a:r>
              <a:rPr sz="1200" spc="-5" dirty="0">
                <a:latin typeface="Times New Roman"/>
                <a:cs typeface="Times New Roman"/>
              </a:rPr>
              <a:t>perfettamente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forze </a:t>
            </a:r>
            <a:r>
              <a:rPr sz="1200" dirty="0">
                <a:latin typeface="Times New Roman"/>
                <a:cs typeface="Times New Roman"/>
              </a:rPr>
              <a:t>fisiche e </a:t>
            </a:r>
            <a:r>
              <a:rPr sz="1200" spc="-5" dirty="0">
                <a:latin typeface="Times New Roman"/>
                <a:cs typeface="Times New Roman"/>
              </a:rPr>
              <a:t>bilanciare così mirabilmente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varie forze d’attrazione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questa gigantesca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creazione.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410"/>
              </a:lnSpc>
            </a:pPr>
            <a:r>
              <a:rPr sz="1200" spc="-5" dirty="0">
                <a:latin typeface="Times New Roman"/>
                <a:cs typeface="Times New Roman"/>
              </a:rPr>
              <a:t>Nell’organizzazione delle </a:t>
            </a:r>
            <a:r>
              <a:rPr sz="1200" dirty="0">
                <a:latin typeface="Times New Roman"/>
                <a:cs typeface="Times New Roman"/>
              </a:rPr>
              <a:t>funzioni </a:t>
            </a:r>
            <a:r>
              <a:rPr sz="1200" spc="-5" dirty="0">
                <a:latin typeface="Times New Roman"/>
                <a:cs typeface="Times New Roman"/>
              </a:rPr>
              <a:t>materiali </a:t>
            </a:r>
            <a:r>
              <a:rPr sz="1200" dirty="0">
                <a:latin typeface="Times New Roman"/>
                <a:cs typeface="Times New Roman"/>
              </a:rPr>
              <a:t>e delle </a:t>
            </a:r>
            <a:r>
              <a:rPr sz="1200" spc="-5" dirty="0">
                <a:latin typeface="Times New Roman"/>
                <a:cs typeface="Times New Roman"/>
              </a:rPr>
              <a:t>attività spirituali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questi </a:t>
            </a:r>
            <a:r>
              <a:rPr sz="1200" dirty="0">
                <a:latin typeface="Times New Roman"/>
                <a:cs typeface="Times New Roman"/>
              </a:rPr>
              <a:t>mondi </a:t>
            </a:r>
            <a:r>
              <a:rPr sz="1200" spc="-5" dirty="0">
                <a:latin typeface="Times New Roman"/>
                <a:cs typeface="Times New Roman"/>
              </a:rPr>
              <a:t>colossali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utilizzata anche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l’antigravità.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27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271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67370" cy="407289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9652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(156.4) 14:3.7 </a:t>
            </a:r>
            <a:r>
              <a:rPr sz="1200" spc="-5" dirty="0">
                <a:latin typeface="Times New Roman"/>
                <a:cs typeface="Times New Roman"/>
              </a:rPr>
              <a:t>L’architettura, </a:t>
            </a:r>
            <a:r>
              <a:rPr sz="1200" dirty="0">
                <a:latin typeface="Times New Roman"/>
                <a:cs typeface="Times New Roman"/>
              </a:rPr>
              <a:t>l’illuminazione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riscaldamento, </a:t>
            </a:r>
            <a:r>
              <a:rPr sz="1200" dirty="0">
                <a:latin typeface="Times New Roman"/>
                <a:cs typeface="Times New Roman"/>
              </a:rPr>
              <a:t>così </a:t>
            </a:r>
            <a:r>
              <a:rPr sz="1200" spc="-5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l’abbellimento </a:t>
            </a:r>
            <a:r>
              <a:rPr sz="1200" spc="-5" dirty="0">
                <a:latin typeface="Times New Roman"/>
                <a:cs typeface="Times New Roman"/>
              </a:rPr>
              <a:t>biologico ed artistico delle sfere </a:t>
            </a:r>
            <a:r>
              <a:rPr sz="1200" dirty="0">
                <a:latin typeface="Times New Roman"/>
                <a:cs typeface="Times New Roman"/>
              </a:rPr>
              <a:t>di Havona,  </a:t>
            </a:r>
            <a:r>
              <a:rPr sz="1200" spc="-5" dirty="0">
                <a:latin typeface="Times New Roman"/>
                <a:cs typeface="Times New Roman"/>
              </a:rPr>
              <a:t>superano totalmente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massimo grado </a:t>
            </a:r>
            <a:r>
              <a:rPr sz="1200" dirty="0">
                <a:latin typeface="Times New Roman"/>
                <a:cs typeface="Times New Roman"/>
              </a:rPr>
              <a:t>dell’immaginazione </a:t>
            </a:r>
            <a:r>
              <a:rPr sz="1200" spc="-5" dirty="0">
                <a:latin typeface="Times New Roman"/>
                <a:cs typeface="Times New Roman"/>
              </a:rPr>
              <a:t>umana. Non </a:t>
            </a:r>
            <a:r>
              <a:rPr sz="1200" dirty="0">
                <a:latin typeface="Times New Roman"/>
                <a:cs typeface="Times New Roman"/>
              </a:rPr>
              <a:t>vi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può dire molto </a:t>
            </a:r>
            <a:r>
              <a:rPr sz="1200" spc="-5" dirty="0">
                <a:latin typeface="Times New Roman"/>
                <a:cs typeface="Times New Roman"/>
              </a:rPr>
              <a:t>su Havona; </a:t>
            </a:r>
            <a:r>
              <a:rPr sz="1200" dirty="0">
                <a:latin typeface="Times New Roman"/>
                <a:cs typeface="Times New Roman"/>
              </a:rPr>
              <a:t>per comprendere la sua  bellezza e 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grandiosità </a:t>
            </a:r>
            <a:r>
              <a:rPr sz="1200" spc="-5" dirty="0">
                <a:latin typeface="Times New Roman"/>
                <a:cs typeface="Times New Roman"/>
              </a:rPr>
              <a:t>dovete vederlo. Ma </a:t>
            </a:r>
            <a:r>
              <a:rPr sz="1200" dirty="0">
                <a:latin typeface="Times New Roman"/>
                <a:cs typeface="Times New Roman"/>
              </a:rPr>
              <a:t>vi sono </a:t>
            </a:r>
            <a:r>
              <a:rPr sz="1200" spc="-5" dirty="0">
                <a:latin typeface="Times New Roman"/>
                <a:cs typeface="Times New Roman"/>
              </a:rPr>
              <a:t>veri fiumi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laghi su questi </a:t>
            </a:r>
            <a:r>
              <a:rPr sz="1200" dirty="0">
                <a:latin typeface="Times New Roman"/>
                <a:cs typeface="Times New Roman"/>
              </a:rPr>
              <a:t>mondi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perfetti.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248285" algn="just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(156.5) 14:3.8 </a:t>
            </a:r>
            <a:r>
              <a:rPr sz="1200" spc="-5" dirty="0">
                <a:latin typeface="Times New Roman"/>
                <a:cs typeface="Times New Roman"/>
              </a:rPr>
              <a:t>Spiritualmente questi </a:t>
            </a:r>
            <a:r>
              <a:rPr sz="1200" dirty="0">
                <a:latin typeface="Times New Roman"/>
                <a:cs typeface="Times New Roman"/>
              </a:rPr>
              <a:t>mondi sono </a:t>
            </a:r>
            <a:r>
              <a:rPr sz="1200" spc="-5" dirty="0">
                <a:latin typeface="Times New Roman"/>
                <a:cs typeface="Times New Roman"/>
              </a:rPr>
              <a:t>predisposti </a:t>
            </a:r>
            <a:r>
              <a:rPr sz="1200" dirty="0">
                <a:latin typeface="Times New Roman"/>
                <a:cs typeface="Times New Roman"/>
              </a:rPr>
              <a:t>in modo </a:t>
            </a:r>
            <a:r>
              <a:rPr sz="1200" spc="-5" dirty="0">
                <a:latin typeface="Times New Roman"/>
                <a:cs typeface="Times New Roman"/>
              </a:rPr>
              <a:t>ideale; sono opportunamente adattati al loro scopo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ospitare </a:t>
            </a:r>
            <a:r>
              <a:rPr sz="1200" dirty="0">
                <a:latin typeface="Times New Roman"/>
                <a:cs typeface="Times New Roman"/>
              </a:rPr>
              <a:t>i  </a:t>
            </a:r>
            <a:r>
              <a:rPr sz="1200" spc="-5" dirty="0">
                <a:latin typeface="Times New Roman"/>
                <a:cs typeface="Times New Roman"/>
              </a:rPr>
              <a:t>numerosi ordini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esseri differenti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operano </a:t>
            </a:r>
            <a:r>
              <a:rPr sz="1200" dirty="0">
                <a:latin typeface="Times New Roman"/>
                <a:cs typeface="Times New Roman"/>
              </a:rPr>
              <a:t>nell’Universo </a:t>
            </a:r>
            <a:r>
              <a:rPr sz="1200" spc="-5" dirty="0">
                <a:latin typeface="Times New Roman"/>
                <a:cs typeface="Times New Roman"/>
              </a:rPr>
              <a:t>centrale. Su questi magnifici </a:t>
            </a:r>
            <a:r>
              <a:rPr sz="1200" dirty="0">
                <a:latin typeface="Times New Roman"/>
                <a:cs typeface="Times New Roman"/>
              </a:rPr>
              <a:t>mondi </a:t>
            </a:r>
            <a:r>
              <a:rPr sz="1200" spc="-5" dirty="0">
                <a:latin typeface="Times New Roman"/>
                <a:cs typeface="Times New Roman"/>
              </a:rPr>
              <a:t>si svolgono </a:t>
            </a:r>
            <a:r>
              <a:rPr sz="1200" dirty="0">
                <a:latin typeface="Times New Roman"/>
                <a:cs typeface="Times New Roman"/>
              </a:rPr>
              <a:t>molteplici </a:t>
            </a:r>
            <a:r>
              <a:rPr sz="1200" spc="-5" dirty="0">
                <a:latin typeface="Times New Roman"/>
                <a:cs typeface="Times New Roman"/>
              </a:rPr>
              <a:t>attività  che superano </a:t>
            </a:r>
            <a:r>
              <a:rPr sz="1200" dirty="0">
                <a:latin typeface="Times New Roman"/>
                <a:cs typeface="Times New Roman"/>
              </a:rPr>
              <a:t>di molto la </a:t>
            </a:r>
            <a:r>
              <a:rPr sz="1200" spc="-5" dirty="0">
                <a:latin typeface="Times New Roman"/>
                <a:cs typeface="Times New Roman"/>
              </a:rPr>
              <a:t>comprensione </a:t>
            </a:r>
            <a:r>
              <a:rPr sz="1200" dirty="0">
                <a:latin typeface="Times New Roman"/>
                <a:cs typeface="Times New Roman"/>
              </a:rPr>
              <a:t>umana.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4. Le creature dell’Universo </a:t>
            </a: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centrale</a:t>
            </a:r>
            <a:endParaRPr sz="1600">
              <a:latin typeface="Times New Roman"/>
              <a:cs typeface="Times New Roman"/>
            </a:endParaRPr>
          </a:p>
          <a:p>
            <a:pPr marL="76200" marR="55880">
              <a:lnSpc>
                <a:spcPct val="95900"/>
              </a:lnSpc>
              <a:spcBef>
                <a:spcPts val="137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(156.6) 14:4.1 </a:t>
            </a:r>
            <a:r>
              <a:rPr sz="1200" spc="-10" dirty="0">
                <a:latin typeface="Times New Roman"/>
                <a:cs typeface="Times New Roman"/>
              </a:rPr>
              <a:t>Sui </a:t>
            </a:r>
            <a:r>
              <a:rPr sz="1200" dirty="0">
                <a:latin typeface="Times New Roman"/>
                <a:cs typeface="Times New Roman"/>
              </a:rPr>
              <a:t>mondi di </a:t>
            </a:r>
            <a:r>
              <a:rPr sz="1200" spc="-5" dirty="0">
                <a:latin typeface="Times New Roman"/>
                <a:cs typeface="Times New Roman"/>
              </a:rPr>
              <a:t>Havona </a:t>
            </a:r>
            <a:r>
              <a:rPr sz="1200" dirty="0">
                <a:latin typeface="Times New Roman"/>
                <a:cs typeface="Times New Roman"/>
              </a:rPr>
              <a:t>vi sono </a:t>
            </a:r>
            <a:r>
              <a:rPr sz="1200" spc="-5" dirty="0">
                <a:latin typeface="Times New Roman"/>
                <a:cs typeface="Times New Roman"/>
              </a:rPr>
              <a:t>sette </a:t>
            </a:r>
            <a:r>
              <a:rPr sz="1200" dirty="0">
                <a:latin typeface="Times New Roman"/>
                <a:cs typeface="Times New Roman"/>
              </a:rPr>
              <a:t>forme </a:t>
            </a:r>
            <a:r>
              <a:rPr sz="1200" spc="-5" dirty="0">
                <a:latin typeface="Times New Roman"/>
                <a:cs typeface="Times New Roman"/>
              </a:rPr>
              <a:t>fondamentali </a:t>
            </a:r>
            <a:r>
              <a:rPr sz="1200" dirty="0">
                <a:latin typeface="Times New Roman"/>
                <a:cs typeface="Times New Roman"/>
              </a:rPr>
              <a:t>di cose e di </a:t>
            </a:r>
            <a:r>
              <a:rPr sz="1200" spc="-5" dirty="0">
                <a:latin typeface="Times New Roman"/>
                <a:cs typeface="Times New Roman"/>
              </a:rPr>
              <a:t>esseri viventi, </a:t>
            </a:r>
            <a:r>
              <a:rPr sz="1200" dirty="0">
                <a:latin typeface="Times New Roman"/>
                <a:cs typeface="Times New Roman"/>
              </a:rPr>
              <a:t>e ciascuna di queste </a:t>
            </a:r>
            <a:r>
              <a:rPr sz="1200" spc="-5" dirty="0">
                <a:latin typeface="Times New Roman"/>
                <a:cs typeface="Times New Roman"/>
              </a:rPr>
              <a:t>forme basilari  esiste </a:t>
            </a:r>
            <a:r>
              <a:rPr sz="1200" dirty="0">
                <a:latin typeface="Times New Roman"/>
                <a:cs typeface="Times New Roman"/>
              </a:rPr>
              <a:t>in tre </a:t>
            </a:r>
            <a:r>
              <a:rPr sz="1200" spc="-5" dirty="0">
                <a:latin typeface="Times New Roman"/>
                <a:cs typeface="Times New Roman"/>
              </a:rPr>
              <a:t>fasi </a:t>
            </a:r>
            <a:r>
              <a:rPr sz="1200" dirty="0">
                <a:latin typeface="Times New Roman"/>
                <a:cs typeface="Times New Roman"/>
              </a:rPr>
              <a:t>distinte. </a:t>
            </a:r>
            <a:r>
              <a:rPr sz="1200" spc="-5" dirty="0">
                <a:latin typeface="Times New Roman"/>
                <a:cs typeface="Times New Roman"/>
              </a:rPr>
              <a:t>Ognuna </a:t>
            </a:r>
            <a:r>
              <a:rPr sz="1200" dirty="0">
                <a:latin typeface="Times New Roman"/>
                <a:cs typeface="Times New Roman"/>
              </a:rPr>
              <a:t>di queste tre </a:t>
            </a:r>
            <a:r>
              <a:rPr sz="1200" spc="-5" dirty="0">
                <a:latin typeface="Times New Roman"/>
                <a:cs typeface="Times New Roman"/>
              </a:rPr>
              <a:t>fasi </a:t>
            </a:r>
            <a:r>
              <a:rPr sz="1200" dirty="0">
                <a:latin typeface="Times New Roman"/>
                <a:cs typeface="Times New Roman"/>
              </a:rPr>
              <a:t>è divisa in </a:t>
            </a:r>
            <a:r>
              <a:rPr sz="1200" spc="-5" dirty="0">
                <a:latin typeface="Times New Roman"/>
                <a:cs typeface="Times New Roman"/>
              </a:rPr>
              <a:t>settanta </a:t>
            </a:r>
            <a:r>
              <a:rPr sz="1200" dirty="0">
                <a:latin typeface="Times New Roman"/>
                <a:cs typeface="Times New Roman"/>
              </a:rPr>
              <a:t>divisioni </a:t>
            </a:r>
            <a:r>
              <a:rPr sz="1200" spc="-5" dirty="0">
                <a:latin typeface="Times New Roman"/>
                <a:cs typeface="Times New Roman"/>
              </a:rPr>
              <a:t>maggiori, ed ogni </a:t>
            </a:r>
            <a:r>
              <a:rPr sz="1200" dirty="0">
                <a:latin typeface="Times New Roman"/>
                <a:cs typeface="Times New Roman"/>
              </a:rPr>
              <a:t>divisione </a:t>
            </a:r>
            <a:r>
              <a:rPr sz="1200" spc="-5" dirty="0">
                <a:latin typeface="Times New Roman"/>
                <a:cs typeface="Times New Roman"/>
              </a:rPr>
              <a:t>maggiore </a:t>
            </a:r>
            <a:r>
              <a:rPr sz="1200" dirty="0">
                <a:latin typeface="Times New Roman"/>
                <a:cs typeface="Times New Roman"/>
              </a:rPr>
              <a:t>è composta di  mille divisioni minori </a:t>
            </a:r>
            <a:r>
              <a:rPr sz="1200" spc="-5" dirty="0">
                <a:latin typeface="Times New Roman"/>
                <a:cs typeface="Times New Roman"/>
              </a:rPr>
              <a:t>con altre </a:t>
            </a:r>
            <a:r>
              <a:rPr sz="1200" dirty="0">
                <a:latin typeface="Times New Roman"/>
                <a:cs typeface="Times New Roman"/>
              </a:rPr>
              <a:t>suddivisioni </a:t>
            </a:r>
            <a:r>
              <a:rPr sz="1200" spc="-5" dirty="0">
                <a:latin typeface="Times New Roman"/>
                <a:cs typeface="Times New Roman"/>
              </a:rPr>
              <a:t>ancora,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così via. Questi gruppi </a:t>
            </a:r>
            <a:r>
              <a:rPr sz="1200" dirty="0">
                <a:latin typeface="Times New Roman"/>
                <a:cs typeface="Times New Roman"/>
              </a:rPr>
              <a:t>di vita </a:t>
            </a:r>
            <a:r>
              <a:rPr sz="1200" spc="-5" dirty="0">
                <a:latin typeface="Times New Roman"/>
                <a:cs typeface="Times New Roman"/>
              </a:rPr>
              <a:t>basilari </a:t>
            </a:r>
            <a:r>
              <a:rPr sz="1200" dirty="0">
                <a:latin typeface="Times New Roman"/>
                <a:cs typeface="Times New Roman"/>
              </a:rPr>
              <a:t>possono </a:t>
            </a:r>
            <a:r>
              <a:rPr sz="1200" spc="-5" dirty="0">
                <a:latin typeface="Times New Roman"/>
                <a:cs typeface="Times New Roman"/>
              </a:rPr>
              <a:t>essere classificati </a:t>
            </a:r>
            <a:r>
              <a:rPr sz="1200" dirty="0">
                <a:latin typeface="Times New Roman"/>
                <a:cs typeface="Times New Roman"/>
              </a:rPr>
              <a:t>come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segue:</a:t>
            </a:r>
            <a:endParaRPr sz="1200">
              <a:latin typeface="Times New Roman"/>
              <a:cs typeface="Times New Roman"/>
            </a:endParaRPr>
          </a:p>
          <a:p>
            <a:pPr marL="533400">
              <a:lnSpc>
                <a:spcPct val="100000"/>
              </a:lnSpc>
              <a:spcBef>
                <a:spcPts val="780"/>
              </a:spcBef>
            </a:pPr>
            <a:r>
              <a:rPr sz="800" spc="-5" dirty="0">
                <a:latin typeface="Times New Roman"/>
                <a:cs typeface="Times New Roman"/>
              </a:rPr>
              <a:t>(156.7) 14:4.2 </a:t>
            </a:r>
            <a:r>
              <a:rPr sz="1800" baseline="-25462" dirty="0">
                <a:latin typeface="Times New Roman"/>
                <a:cs typeface="Times New Roman"/>
              </a:rPr>
              <a:t>1.</a:t>
            </a:r>
            <a:r>
              <a:rPr sz="1800" spc="-277" baseline="-25462" dirty="0">
                <a:latin typeface="Times New Roman"/>
                <a:cs typeface="Times New Roman"/>
              </a:rPr>
              <a:t> </a:t>
            </a:r>
            <a:r>
              <a:rPr sz="1800" spc="-7" baseline="-25462" dirty="0">
                <a:latin typeface="Times New Roman"/>
                <a:cs typeface="Times New Roman"/>
              </a:rPr>
              <a:t>Materiale.</a:t>
            </a:r>
            <a:endParaRPr sz="1800" baseline="-25462">
              <a:latin typeface="Times New Roman"/>
              <a:cs typeface="Times New Roman"/>
            </a:endParaRPr>
          </a:p>
          <a:p>
            <a:pPr marL="533400">
              <a:lnSpc>
                <a:spcPct val="100000"/>
              </a:lnSpc>
              <a:spcBef>
                <a:spcPts val="1340"/>
              </a:spcBef>
            </a:pPr>
            <a:r>
              <a:rPr sz="800" spc="-5" dirty="0">
                <a:latin typeface="Times New Roman"/>
                <a:cs typeface="Times New Roman"/>
              </a:rPr>
              <a:t>(156.8) 14:4.3 </a:t>
            </a:r>
            <a:r>
              <a:rPr sz="1800" baseline="-25462" dirty="0">
                <a:latin typeface="Times New Roman"/>
                <a:cs typeface="Times New Roman"/>
              </a:rPr>
              <a:t>2.</a:t>
            </a:r>
            <a:r>
              <a:rPr sz="1800" spc="-277" baseline="-25462" dirty="0">
                <a:latin typeface="Times New Roman"/>
                <a:cs typeface="Times New Roman"/>
              </a:rPr>
              <a:t> </a:t>
            </a:r>
            <a:r>
              <a:rPr sz="1800" spc="-7" baseline="-25462" dirty="0">
                <a:latin typeface="Times New Roman"/>
                <a:cs typeface="Times New Roman"/>
              </a:rPr>
              <a:t>Morontiale.</a:t>
            </a:r>
            <a:endParaRPr sz="1800" baseline="-25462">
              <a:latin typeface="Times New Roman"/>
              <a:cs typeface="Times New Roman"/>
            </a:endParaRPr>
          </a:p>
          <a:p>
            <a:pPr marL="533400">
              <a:lnSpc>
                <a:spcPct val="100000"/>
              </a:lnSpc>
              <a:spcBef>
                <a:spcPts val="1345"/>
              </a:spcBef>
            </a:pPr>
            <a:r>
              <a:rPr sz="800" spc="-5" dirty="0">
                <a:latin typeface="Times New Roman"/>
                <a:cs typeface="Times New Roman"/>
              </a:rPr>
              <a:t>(156.9) 14:4.4  </a:t>
            </a:r>
            <a:r>
              <a:rPr sz="1800" baseline="-25462" dirty="0">
                <a:latin typeface="Times New Roman"/>
                <a:cs typeface="Times New Roman"/>
              </a:rPr>
              <a:t>3.</a:t>
            </a:r>
            <a:r>
              <a:rPr sz="1800" spc="-30" baseline="-25462" dirty="0">
                <a:latin typeface="Times New Roman"/>
                <a:cs typeface="Times New Roman"/>
              </a:rPr>
              <a:t> </a:t>
            </a:r>
            <a:r>
              <a:rPr sz="1800" spc="-7" baseline="-25462" dirty="0">
                <a:latin typeface="Times New Roman"/>
                <a:cs typeface="Times New Roman"/>
              </a:rPr>
              <a:t>Spirituale.</a:t>
            </a:r>
            <a:endParaRPr sz="1800" baseline="-25462">
              <a:latin typeface="Times New Roman"/>
              <a:cs typeface="Times New Roman"/>
            </a:endParaRPr>
          </a:p>
          <a:p>
            <a:pPr marL="533400">
              <a:lnSpc>
                <a:spcPct val="100000"/>
              </a:lnSpc>
              <a:spcBef>
                <a:spcPts val="1335"/>
              </a:spcBef>
            </a:pPr>
            <a:r>
              <a:rPr sz="800" spc="-5" dirty="0">
                <a:latin typeface="Times New Roman"/>
                <a:cs typeface="Times New Roman"/>
              </a:rPr>
              <a:t>(156.10) 14:4.5  </a:t>
            </a:r>
            <a:r>
              <a:rPr sz="1800" baseline="-25462" dirty="0">
                <a:latin typeface="Times New Roman"/>
                <a:cs typeface="Times New Roman"/>
              </a:rPr>
              <a:t>4.</a:t>
            </a:r>
            <a:r>
              <a:rPr sz="1800" spc="-89" baseline="-25462" dirty="0">
                <a:latin typeface="Times New Roman"/>
                <a:cs typeface="Times New Roman"/>
              </a:rPr>
              <a:t> </a:t>
            </a:r>
            <a:r>
              <a:rPr sz="1800" baseline="-25462" dirty="0">
                <a:latin typeface="Times New Roman"/>
                <a:cs typeface="Times New Roman"/>
              </a:rPr>
              <a:t>Absonito.</a:t>
            </a:r>
            <a:endParaRPr sz="1800" baseline="-25462">
              <a:latin typeface="Times New Roman"/>
              <a:cs typeface="Times New Roman"/>
            </a:endParaRPr>
          </a:p>
          <a:p>
            <a:pPr marL="533400">
              <a:lnSpc>
                <a:spcPct val="100000"/>
              </a:lnSpc>
              <a:spcBef>
                <a:spcPts val="1345"/>
              </a:spcBef>
            </a:pPr>
            <a:r>
              <a:rPr sz="800" spc="-5" dirty="0">
                <a:latin typeface="Times New Roman"/>
                <a:cs typeface="Times New Roman"/>
              </a:rPr>
              <a:t>(156.11) 14:4.6 </a:t>
            </a:r>
            <a:r>
              <a:rPr sz="1800" baseline="-25462" dirty="0">
                <a:latin typeface="Times New Roman"/>
                <a:cs typeface="Times New Roman"/>
              </a:rPr>
              <a:t>5.</a:t>
            </a:r>
            <a:r>
              <a:rPr sz="1800" spc="-292" baseline="-25462" dirty="0">
                <a:latin typeface="Times New Roman"/>
                <a:cs typeface="Times New Roman"/>
              </a:rPr>
              <a:t> </a:t>
            </a:r>
            <a:r>
              <a:rPr sz="1800" baseline="-25462" dirty="0">
                <a:latin typeface="Times New Roman"/>
                <a:cs typeface="Times New Roman"/>
              </a:rPr>
              <a:t>Ultimo.</a:t>
            </a:r>
            <a:endParaRPr sz="1800" baseline="-25462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27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272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443229"/>
            <a:ext cx="8140065" cy="361886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520700">
              <a:lnSpc>
                <a:spcPct val="100000"/>
              </a:lnSpc>
              <a:spcBef>
                <a:spcPts val="100"/>
              </a:spcBef>
            </a:pPr>
            <a:r>
              <a:rPr sz="800" spc="-5" dirty="0">
                <a:latin typeface="Times New Roman"/>
                <a:cs typeface="Times New Roman"/>
              </a:rPr>
              <a:t>(156.12) 14:4.7 </a:t>
            </a:r>
            <a:r>
              <a:rPr sz="1800" baseline="-25462" dirty="0">
                <a:latin typeface="Times New Roman"/>
                <a:cs typeface="Times New Roman"/>
              </a:rPr>
              <a:t>6.</a:t>
            </a:r>
            <a:r>
              <a:rPr sz="1800" spc="-292" baseline="-25462" dirty="0">
                <a:latin typeface="Times New Roman"/>
                <a:cs typeface="Times New Roman"/>
              </a:rPr>
              <a:t> </a:t>
            </a:r>
            <a:r>
              <a:rPr sz="1800" spc="-7" baseline="-25462" dirty="0">
                <a:latin typeface="Times New Roman"/>
                <a:cs typeface="Times New Roman"/>
              </a:rPr>
              <a:t>Coassoluto.</a:t>
            </a:r>
            <a:endParaRPr sz="1800" baseline="-25462">
              <a:latin typeface="Times New Roman"/>
              <a:cs typeface="Times New Roman"/>
            </a:endParaRPr>
          </a:p>
          <a:p>
            <a:pPr marL="520700">
              <a:lnSpc>
                <a:spcPct val="100000"/>
              </a:lnSpc>
              <a:spcBef>
                <a:spcPts val="1330"/>
              </a:spcBef>
            </a:pPr>
            <a:r>
              <a:rPr sz="800" spc="-5" dirty="0">
                <a:latin typeface="Times New Roman"/>
                <a:cs typeface="Times New Roman"/>
              </a:rPr>
              <a:t>(156.13) 14:4.8 </a:t>
            </a:r>
            <a:r>
              <a:rPr sz="1800" baseline="-25462" dirty="0">
                <a:latin typeface="Times New Roman"/>
                <a:cs typeface="Times New Roman"/>
              </a:rPr>
              <a:t>7.</a:t>
            </a:r>
            <a:r>
              <a:rPr sz="1800" spc="-292" baseline="-25462" dirty="0">
                <a:latin typeface="Times New Roman"/>
                <a:cs typeface="Times New Roman"/>
              </a:rPr>
              <a:t> </a:t>
            </a:r>
            <a:r>
              <a:rPr sz="1800" spc="-7" baseline="-25462" dirty="0">
                <a:latin typeface="Times New Roman"/>
                <a:cs typeface="Times New Roman"/>
              </a:rPr>
              <a:t>Assoluto.</a:t>
            </a:r>
            <a:endParaRPr sz="1800" baseline="-25462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700">
              <a:latin typeface="Times New Roman"/>
              <a:cs typeface="Times New Roman"/>
            </a:endParaRPr>
          </a:p>
          <a:p>
            <a:pPr marL="63500" marR="17716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(157.1) 14:4.9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decadenza e la </a:t>
            </a:r>
            <a:r>
              <a:rPr sz="1200" spc="-5" dirty="0">
                <a:latin typeface="Times New Roman"/>
                <a:cs typeface="Times New Roman"/>
              </a:rPr>
              <a:t>morte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fanno </a:t>
            </a:r>
            <a:r>
              <a:rPr sz="1200" dirty="0">
                <a:latin typeface="Times New Roman"/>
                <a:cs typeface="Times New Roman"/>
              </a:rPr>
              <a:t>parte </a:t>
            </a:r>
            <a:r>
              <a:rPr sz="1200" spc="-5" dirty="0">
                <a:latin typeface="Times New Roman"/>
                <a:cs typeface="Times New Roman"/>
              </a:rPr>
              <a:t>del ciclo </a:t>
            </a:r>
            <a:r>
              <a:rPr sz="1200" dirty="0">
                <a:latin typeface="Times New Roman"/>
                <a:cs typeface="Times New Roman"/>
              </a:rPr>
              <a:t>della vita </a:t>
            </a:r>
            <a:r>
              <a:rPr sz="1200" spc="-5" dirty="0">
                <a:latin typeface="Times New Roman"/>
                <a:cs typeface="Times New Roman"/>
              </a:rPr>
              <a:t>sui </a:t>
            </a:r>
            <a:r>
              <a:rPr sz="1200" dirty="0">
                <a:latin typeface="Times New Roman"/>
                <a:cs typeface="Times New Roman"/>
              </a:rPr>
              <a:t>mondi di </a:t>
            </a:r>
            <a:r>
              <a:rPr sz="1200" spc="-5" dirty="0">
                <a:latin typeface="Times New Roman"/>
                <a:cs typeface="Times New Roman"/>
              </a:rPr>
              <a:t>Havona. Nell’Universo centrale gli esseri  </a:t>
            </a:r>
            <a:r>
              <a:rPr sz="1200" dirty="0">
                <a:latin typeface="Times New Roman"/>
                <a:cs typeface="Times New Roman"/>
              </a:rPr>
              <a:t>viventi </a:t>
            </a:r>
            <a:r>
              <a:rPr sz="1200" spc="-5" dirty="0">
                <a:latin typeface="Times New Roman"/>
                <a:cs typeface="Times New Roman"/>
              </a:rPr>
              <a:t>inferiori subiscono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trasmutazione della materializzazione. Essi cambiano forma </a:t>
            </a:r>
            <a:r>
              <a:rPr sz="1200" dirty="0">
                <a:latin typeface="Times New Roman"/>
                <a:cs typeface="Times New Roman"/>
              </a:rPr>
              <a:t>e manifestazione, ma non </a:t>
            </a:r>
            <a:r>
              <a:rPr sz="1200" spc="-5" dirty="0">
                <a:latin typeface="Times New Roman"/>
                <a:cs typeface="Times New Roman"/>
              </a:rPr>
              <a:t>si dissolvono  per processo </a:t>
            </a:r>
            <a:r>
              <a:rPr sz="1200" dirty="0">
                <a:latin typeface="Times New Roman"/>
                <a:cs typeface="Times New Roman"/>
              </a:rPr>
              <a:t>di decadimento e di morte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cellule.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64135">
              <a:lnSpc>
                <a:spcPct val="956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(157.2) 14:4.10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nativi </a:t>
            </a:r>
            <a:r>
              <a:rPr sz="1200" dirty="0">
                <a:latin typeface="Times New Roman"/>
                <a:cs typeface="Times New Roman"/>
              </a:rPr>
              <a:t>di Havona sono tutti la </a:t>
            </a:r>
            <a:r>
              <a:rPr sz="1200" spc="-5" dirty="0">
                <a:latin typeface="Times New Roman"/>
                <a:cs typeface="Times New Roman"/>
              </a:rPr>
              <a:t>progenie della Trinità del </a:t>
            </a:r>
            <a:r>
              <a:rPr sz="1200" dirty="0">
                <a:latin typeface="Times New Roman"/>
                <a:cs typeface="Times New Roman"/>
              </a:rPr>
              <a:t>Paradiso. </a:t>
            </a:r>
            <a:r>
              <a:rPr sz="1200" spc="-5" dirty="0">
                <a:latin typeface="Times New Roman"/>
                <a:cs typeface="Times New Roman"/>
              </a:rPr>
              <a:t>Essi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hanno per genitori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creature </a:t>
            </a:r>
            <a:r>
              <a:rPr sz="1200" dirty="0">
                <a:latin typeface="Times New Roman"/>
                <a:cs typeface="Times New Roman"/>
              </a:rPr>
              <a:t>e sono  </a:t>
            </a:r>
            <a:r>
              <a:rPr sz="1200" spc="-5" dirty="0">
                <a:latin typeface="Times New Roman"/>
                <a:cs typeface="Times New Roman"/>
              </a:rPr>
              <a:t>esseri </a:t>
            </a:r>
            <a:r>
              <a:rPr sz="1200" dirty="0">
                <a:latin typeface="Times New Roman"/>
                <a:cs typeface="Times New Roman"/>
              </a:rPr>
              <a:t>che non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riproducono. </a:t>
            </a:r>
            <a:r>
              <a:rPr sz="1200" spc="-5" dirty="0">
                <a:latin typeface="Times New Roman"/>
                <a:cs typeface="Times New Roman"/>
              </a:rPr>
              <a:t>Noi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possiamo descrivere </a:t>
            </a:r>
            <a:r>
              <a:rPr sz="1200" dirty="0">
                <a:latin typeface="Times New Roman"/>
                <a:cs typeface="Times New Roman"/>
              </a:rPr>
              <a:t>la creazione di </a:t>
            </a:r>
            <a:r>
              <a:rPr sz="1200" spc="-5" dirty="0">
                <a:latin typeface="Times New Roman"/>
                <a:cs typeface="Times New Roman"/>
              </a:rPr>
              <a:t>questi cittadini </a:t>
            </a:r>
            <a:r>
              <a:rPr sz="1200" dirty="0">
                <a:latin typeface="Times New Roman"/>
                <a:cs typeface="Times New Roman"/>
              </a:rPr>
              <a:t>dell’Universo </a:t>
            </a:r>
            <a:r>
              <a:rPr sz="1200" spc="-5" dirty="0">
                <a:latin typeface="Times New Roman"/>
                <a:cs typeface="Times New Roman"/>
              </a:rPr>
              <a:t>centrale, esseri </a:t>
            </a:r>
            <a:r>
              <a:rPr sz="1200" dirty="0">
                <a:latin typeface="Times New Roman"/>
                <a:cs typeface="Times New Roman"/>
              </a:rPr>
              <a:t>che non  </a:t>
            </a:r>
            <a:r>
              <a:rPr sz="1200" spc="-5" dirty="0">
                <a:latin typeface="Times New Roman"/>
                <a:cs typeface="Times New Roman"/>
              </a:rPr>
              <a:t>sono mai stati creati. L’intera storia della creazione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Havona </a:t>
            </a:r>
            <a:r>
              <a:rPr sz="1200" dirty="0">
                <a:latin typeface="Times New Roman"/>
                <a:cs typeface="Times New Roman"/>
              </a:rPr>
              <a:t>è un tentativo di </a:t>
            </a:r>
            <a:r>
              <a:rPr sz="1200" spc="-5" dirty="0">
                <a:latin typeface="Times New Roman"/>
                <a:cs typeface="Times New Roman"/>
              </a:rPr>
              <a:t>rendere temporale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spaziale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fatto </a:t>
            </a:r>
            <a:r>
              <a:rPr sz="1200" dirty="0">
                <a:latin typeface="Times New Roman"/>
                <a:cs typeface="Times New Roman"/>
              </a:rPr>
              <a:t>di eternità </a:t>
            </a:r>
            <a:r>
              <a:rPr sz="1200" spc="-5" dirty="0">
                <a:latin typeface="Times New Roman"/>
                <a:cs typeface="Times New Roman"/>
              </a:rPr>
              <a:t>che  </a:t>
            </a:r>
            <a:r>
              <a:rPr sz="1200" dirty="0">
                <a:latin typeface="Times New Roman"/>
                <a:cs typeface="Times New Roman"/>
              </a:rPr>
              <a:t>non ha </a:t>
            </a:r>
            <a:r>
              <a:rPr sz="1200" spc="-5" dirty="0">
                <a:latin typeface="Times New Roman"/>
                <a:cs typeface="Times New Roman"/>
              </a:rPr>
              <a:t>relazione alcuna </a:t>
            </a:r>
            <a:r>
              <a:rPr sz="1200" dirty="0">
                <a:latin typeface="Times New Roman"/>
                <a:cs typeface="Times New Roman"/>
              </a:rPr>
              <a:t>con il tempo o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spazio </a:t>
            </a:r>
            <a:r>
              <a:rPr sz="1200" dirty="0">
                <a:latin typeface="Times New Roman"/>
                <a:cs typeface="Times New Roman"/>
              </a:rPr>
              <a:t>quali l’uomo </a:t>
            </a:r>
            <a:r>
              <a:rPr sz="1200" spc="-5" dirty="0">
                <a:latin typeface="Times New Roman"/>
                <a:cs typeface="Times New Roman"/>
              </a:rPr>
              <a:t>mortale </a:t>
            </a:r>
            <a:r>
              <a:rPr sz="1200" dirty="0">
                <a:latin typeface="Times New Roman"/>
                <a:cs typeface="Times New Roman"/>
              </a:rPr>
              <a:t>li </a:t>
            </a:r>
            <a:r>
              <a:rPr sz="1200" spc="-5" dirty="0">
                <a:latin typeface="Times New Roman"/>
                <a:cs typeface="Times New Roman"/>
              </a:rPr>
              <a:t>concepisce. </a:t>
            </a:r>
            <a:r>
              <a:rPr sz="1200" spc="5" dirty="0">
                <a:latin typeface="Times New Roman"/>
                <a:cs typeface="Times New Roman"/>
              </a:rPr>
              <a:t>Ma </a:t>
            </a:r>
            <a:r>
              <a:rPr sz="1200" dirty="0">
                <a:latin typeface="Times New Roman"/>
                <a:cs typeface="Times New Roman"/>
              </a:rPr>
              <a:t>dobbiamo </a:t>
            </a:r>
            <a:r>
              <a:rPr sz="1200" spc="-5" dirty="0">
                <a:latin typeface="Times New Roman"/>
                <a:cs typeface="Times New Roman"/>
              </a:rPr>
              <a:t>concedere alla </a:t>
            </a:r>
            <a:r>
              <a:rPr sz="1200" dirty="0">
                <a:latin typeface="Times New Roman"/>
                <a:cs typeface="Times New Roman"/>
              </a:rPr>
              <a:t>filosofia  umana un punto di </a:t>
            </a:r>
            <a:r>
              <a:rPr sz="1200" spc="-5" dirty="0">
                <a:latin typeface="Times New Roman"/>
                <a:cs typeface="Times New Roman"/>
              </a:rPr>
              <a:t>partenza; anche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personalità </a:t>
            </a:r>
            <a:r>
              <a:rPr sz="1200" dirty="0">
                <a:latin typeface="Times New Roman"/>
                <a:cs typeface="Times New Roman"/>
              </a:rPr>
              <a:t>molto al di sopra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livello </a:t>
            </a:r>
            <a:r>
              <a:rPr sz="1200" spc="-5" dirty="0">
                <a:latin typeface="Times New Roman"/>
                <a:cs typeface="Times New Roman"/>
              </a:rPr>
              <a:t>umano necessitano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concetto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“inizio”.</a:t>
            </a:r>
            <a:endParaRPr sz="1200">
              <a:latin typeface="Times New Roman"/>
              <a:cs typeface="Times New Roman"/>
            </a:endParaRPr>
          </a:p>
          <a:p>
            <a:pPr marL="63500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Nondimeno il </a:t>
            </a:r>
            <a:r>
              <a:rPr sz="1200" spc="-5" dirty="0">
                <a:latin typeface="Times New Roman"/>
                <a:cs typeface="Times New Roman"/>
              </a:rPr>
              <a:t>sistema Paradiso-Havona </a:t>
            </a:r>
            <a:r>
              <a:rPr sz="1200" dirty="0">
                <a:latin typeface="Times New Roman"/>
                <a:cs typeface="Times New Roman"/>
              </a:rPr>
              <a:t>è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eterno.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431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(157.3) 14:4.11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nativi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Havona </a:t>
            </a:r>
            <a:r>
              <a:rPr sz="1200" dirty="0">
                <a:latin typeface="Times New Roman"/>
                <a:cs typeface="Times New Roman"/>
              </a:rPr>
              <a:t>vivono sul </a:t>
            </a:r>
            <a:r>
              <a:rPr sz="1200" spc="-5" dirty="0">
                <a:latin typeface="Times New Roman"/>
                <a:cs typeface="Times New Roman"/>
              </a:rPr>
              <a:t>miliardo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sfere </a:t>
            </a:r>
            <a:r>
              <a:rPr sz="1200" dirty="0">
                <a:latin typeface="Times New Roman"/>
                <a:cs typeface="Times New Roman"/>
              </a:rPr>
              <a:t>dell’Universo centrale </a:t>
            </a:r>
            <a:r>
              <a:rPr sz="1200" spc="-5" dirty="0">
                <a:latin typeface="Times New Roman"/>
                <a:cs typeface="Times New Roman"/>
              </a:rPr>
              <a:t>nello stesso senso </a:t>
            </a:r>
            <a:r>
              <a:rPr sz="1200" spc="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cui </a:t>
            </a:r>
            <a:r>
              <a:rPr sz="1200" dirty="0">
                <a:latin typeface="Times New Roman"/>
                <a:cs typeface="Times New Roman"/>
              </a:rPr>
              <a:t>altri ordini di </a:t>
            </a:r>
            <a:r>
              <a:rPr sz="1200" spc="-5" dirty="0">
                <a:latin typeface="Times New Roman"/>
                <a:cs typeface="Times New Roman"/>
              </a:rPr>
              <a:t>cittadinanza  permanente abitano nelle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rispettive sfere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nascita.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l’ordine materiale </a:t>
            </a:r>
            <a:r>
              <a:rPr sz="1200" dirty="0">
                <a:latin typeface="Times New Roman"/>
                <a:cs typeface="Times New Roman"/>
              </a:rPr>
              <a:t>di filiazione </a:t>
            </a:r>
            <a:r>
              <a:rPr sz="1200" spc="-5" dirty="0">
                <a:latin typeface="Times New Roman"/>
                <a:cs typeface="Times New Roman"/>
              </a:rPr>
              <a:t>gestisce </a:t>
            </a:r>
            <a:r>
              <a:rPr sz="1200" dirty="0">
                <a:latin typeface="Times New Roman"/>
                <a:cs typeface="Times New Roman"/>
              </a:rPr>
              <a:t>l’economia </a:t>
            </a:r>
            <a:r>
              <a:rPr sz="1200" spc="-5" dirty="0">
                <a:latin typeface="Times New Roman"/>
                <a:cs typeface="Times New Roman"/>
              </a:rPr>
              <a:t>materiale,  intellettuale </a:t>
            </a:r>
            <a:r>
              <a:rPr sz="1200" dirty="0">
                <a:latin typeface="Times New Roman"/>
                <a:cs typeface="Times New Roman"/>
              </a:rPr>
              <a:t>e spirituale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miliardo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sistemi locali </a:t>
            </a:r>
            <a:r>
              <a:rPr sz="1200" dirty="0">
                <a:latin typeface="Times New Roman"/>
                <a:cs typeface="Times New Roman"/>
              </a:rPr>
              <a:t>in un </a:t>
            </a:r>
            <a:r>
              <a:rPr sz="1200" spc="-5" dirty="0">
                <a:latin typeface="Times New Roman"/>
                <a:cs typeface="Times New Roman"/>
              </a:rPr>
              <a:t>Superuniverso, così,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senso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esteso, </a:t>
            </a:r>
            <a:r>
              <a:rPr sz="1200" dirty="0">
                <a:latin typeface="Times New Roman"/>
                <a:cs typeface="Times New Roman"/>
              </a:rPr>
              <a:t>i nativi di </a:t>
            </a:r>
            <a:r>
              <a:rPr sz="1200" spc="-5" dirty="0">
                <a:latin typeface="Times New Roman"/>
                <a:cs typeface="Times New Roman"/>
              </a:rPr>
              <a:t>Havona </a:t>
            </a:r>
            <a:r>
              <a:rPr sz="1200" dirty="0">
                <a:latin typeface="Times New Roman"/>
                <a:cs typeface="Times New Roman"/>
              </a:rPr>
              <a:t>vivono ed  </a:t>
            </a:r>
            <a:r>
              <a:rPr sz="1200" spc="-5" dirty="0">
                <a:latin typeface="Times New Roman"/>
                <a:cs typeface="Times New Roman"/>
              </a:rPr>
              <a:t>operano sul miliardo di </a:t>
            </a:r>
            <a:r>
              <a:rPr sz="1200" dirty="0">
                <a:latin typeface="Times New Roman"/>
                <a:cs typeface="Times New Roman"/>
              </a:rPr>
              <a:t>mondi dell’Universo </a:t>
            </a:r>
            <a:r>
              <a:rPr sz="1200" spc="-5" dirty="0">
                <a:latin typeface="Times New Roman"/>
                <a:cs typeface="Times New Roman"/>
              </a:rPr>
              <a:t>centrale. Voi potreste forse considerare </a:t>
            </a:r>
            <a:r>
              <a:rPr sz="1200" dirty="0">
                <a:latin typeface="Times New Roman"/>
                <a:cs typeface="Times New Roman"/>
              </a:rPr>
              <a:t>questi </a:t>
            </a:r>
            <a:r>
              <a:rPr sz="1200" spc="-5" dirty="0">
                <a:latin typeface="Times New Roman"/>
                <a:cs typeface="Times New Roman"/>
              </a:rPr>
              <a:t>Havoniani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creature materiali nel  senso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cui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termine “materiale” si </a:t>
            </a:r>
            <a:r>
              <a:rPr sz="1200" dirty="0">
                <a:latin typeface="Times New Roman"/>
                <a:cs typeface="Times New Roman"/>
              </a:rPr>
              <a:t>potrebbe </a:t>
            </a:r>
            <a:r>
              <a:rPr sz="1200" spc="-5" dirty="0">
                <a:latin typeface="Times New Roman"/>
                <a:cs typeface="Times New Roman"/>
              </a:rPr>
              <a:t>estendere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descrivere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realtà fisiche </a:t>
            </a:r>
            <a:r>
              <a:rPr sz="1200" dirty="0">
                <a:latin typeface="Times New Roman"/>
                <a:cs typeface="Times New Roman"/>
              </a:rPr>
              <a:t>dell’Universo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divino.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27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273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94040" cy="407924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153670" algn="just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(157.4) 14:4.12 </a:t>
            </a:r>
            <a:r>
              <a:rPr sz="1200" dirty="0">
                <a:latin typeface="Times New Roman"/>
                <a:cs typeface="Times New Roman"/>
              </a:rPr>
              <a:t>C’è una vita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è propria di </a:t>
            </a:r>
            <a:r>
              <a:rPr sz="1200" spc="-5" dirty="0">
                <a:latin typeface="Times New Roman"/>
                <a:cs typeface="Times New Roman"/>
              </a:rPr>
              <a:t>Havona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ha un </a:t>
            </a:r>
            <a:r>
              <a:rPr sz="1200" spc="-5" dirty="0">
                <a:latin typeface="Times New Roman"/>
                <a:cs typeface="Times New Roman"/>
              </a:rPr>
              <a:t>significato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se stessa </a:t>
            </a:r>
            <a:r>
              <a:rPr sz="1200" dirty="0">
                <a:latin typeface="Times New Roman"/>
                <a:cs typeface="Times New Roman"/>
              </a:rPr>
              <a:t>e da se </a:t>
            </a:r>
            <a:r>
              <a:rPr sz="1200" spc="-5" dirty="0">
                <a:latin typeface="Times New Roman"/>
                <a:cs typeface="Times New Roman"/>
              </a:rPr>
              <a:t>stessa. </a:t>
            </a:r>
            <a:r>
              <a:rPr sz="1200" dirty="0">
                <a:latin typeface="Times New Roman"/>
                <a:cs typeface="Times New Roman"/>
              </a:rPr>
              <a:t>Gli </a:t>
            </a:r>
            <a:r>
              <a:rPr sz="1200" spc="-5" dirty="0">
                <a:latin typeface="Times New Roman"/>
                <a:cs typeface="Times New Roman"/>
              </a:rPr>
              <a:t>Havoniani assistono </a:t>
            </a:r>
            <a:r>
              <a:rPr sz="1200" dirty="0">
                <a:latin typeface="Times New Roman"/>
                <a:cs typeface="Times New Roman"/>
              </a:rPr>
              <a:t>in molti  modi </a:t>
            </a:r>
            <a:r>
              <a:rPr sz="1200" spc="-5" dirty="0">
                <a:latin typeface="Times New Roman"/>
                <a:cs typeface="Times New Roman"/>
              </a:rPr>
              <a:t>coloro che </a:t>
            </a:r>
            <a:r>
              <a:rPr sz="1200" dirty="0">
                <a:latin typeface="Times New Roman"/>
                <a:cs typeface="Times New Roman"/>
              </a:rPr>
              <a:t>discendono </a:t>
            </a:r>
            <a:r>
              <a:rPr sz="1200" spc="-5" dirty="0">
                <a:latin typeface="Times New Roman"/>
                <a:cs typeface="Times New Roman"/>
              </a:rPr>
              <a:t>dal Paradiso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coloro che salgono dai Superuniversi,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essi </a:t>
            </a:r>
            <a:r>
              <a:rPr sz="1200" dirty="0">
                <a:latin typeface="Times New Roman"/>
                <a:cs typeface="Times New Roman"/>
              </a:rPr>
              <a:t>vivono anche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vite che sono uniche  </a:t>
            </a:r>
            <a:r>
              <a:rPr sz="1200" spc="-5" dirty="0">
                <a:latin typeface="Times New Roman"/>
                <a:cs typeface="Times New Roman"/>
              </a:rPr>
              <a:t>nell’Universo centrale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che hanno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significato relativo </a:t>
            </a:r>
            <a:r>
              <a:rPr sz="1200" dirty="0">
                <a:latin typeface="Times New Roman"/>
                <a:cs typeface="Times New Roman"/>
              </a:rPr>
              <a:t>del tutto </a:t>
            </a:r>
            <a:r>
              <a:rPr sz="1200" spc="-5" dirty="0">
                <a:latin typeface="Times New Roman"/>
                <a:cs typeface="Times New Roman"/>
              </a:rPr>
              <a:t>indipendente sia dal </a:t>
            </a:r>
            <a:r>
              <a:rPr sz="1200" dirty="0">
                <a:latin typeface="Times New Roman"/>
                <a:cs typeface="Times New Roman"/>
              </a:rPr>
              <a:t>Paradiso che </a:t>
            </a:r>
            <a:r>
              <a:rPr sz="1200" spc="-5" dirty="0">
                <a:latin typeface="Times New Roman"/>
                <a:cs typeface="Times New Roman"/>
              </a:rPr>
              <a:t>dai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Superuniversi.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ts val="141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(157.5) 14:4.13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l’adorazione dei figli per fede </a:t>
            </a:r>
            <a:r>
              <a:rPr sz="1200" dirty="0">
                <a:latin typeface="Times New Roman"/>
                <a:cs typeface="Times New Roman"/>
              </a:rPr>
              <a:t>dei mondi </a:t>
            </a:r>
            <a:r>
              <a:rPr sz="1200" spc="-5" dirty="0">
                <a:latin typeface="Times New Roman"/>
                <a:cs typeface="Times New Roman"/>
              </a:rPr>
              <a:t>evoluzionari serve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soddisfare l’amore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Padre Universale,</a:t>
            </a:r>
            <a:r>
              <a:rPr sz="1200" spc="-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così</a:t>
            </a:r>
            <a:endParaRPr sz="1200">
              <a:latin typeface="Times New Roman"/>
              <a:cs typeface="Times New Roman"/>
            </a:endParaRPr>
          </a:p>
          <a:p>
            <a:pPr marL="76200" marR="151130">
              <a:lnSpc>
                <a:spcPct val="95900"/>
              </a:lnSpc>
              <a:spcBef>
                <a:spcPts val="30"/>
              </a:spcBef>
            </a:pPr>
            <a:r>
              <a:rPr sz="1200" spc="-5" dirty="0">
                <a:latin typeface="Times New Roman"/>
                <a:cs typeface="Times New Roman"/>
              </a:rPr>
              <a:t>l’adorazione eccelsa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creature </a:t>
            </a:r>
            <a:r>
              <a:rPr sz="1200" dirty="0">
                <a:latin typeface="Times New Roman"/>
                <a:cs typeface="Times New Roman"/>
              </a:rPr>
              <a:t>di Havona appaga </a:t>
            </a:r>
            <a:r>
              <a:rPr sz="1200" spc="-5" dirty="0">
                <a:latin typeface="Times New Roman"/>
                <a:cs typeface="Times New Roman"/>
              </a:rPr>
              <a:t>gl’ideali </a:t>
            </a:r>
            <a:r>
              <a:rPr sz="1200" dirty="0">
                <a:latin typeface="Times New Roman"/>
                <a:cs typeface="Times New Roman"/>
              </a:rPr>
              <a:t>perfetti di bellezza e di </a:t>
            </a:r>
            <a:r>
              <a:rPr sz="1200" spc="-5" dirty="0">
                <a:latin typeface="Times New Roman"/>
                <a:cs typeface="Times New Roman"/>
              </a:rPr>
              <a:t>verità divine. Mentre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mortali si sforzano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fare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volontà di </a:t>
            </a:r>
            <a:r>
              <a:rPr sz="1200" spc="-5" dirty="0">
                <a:latin typeface="Times New Roman"/>
                <a:cs typeface="Times New Roman"/>
              </a:rPr>
              <a:t>Dio, </a:t>
            </a:r>
            <a:r>
              <a:rPr sz="1200" dirty="0">
                <a:latin typeface="Times New Roman"/>
                <a:cs typeface="Times New Roman"/>
              </a:rPr>
              <a:t>questi </a:t>
            </a:r>
            <a:r>
              <a:rPr sz="1200" spc="-5" dirty="0">
                <a:latin typeface="Times New Roman"/>
                <a:cs typeface="Times New Roman"/>
              </a:rPr>
              <a:t>esseri </a:t>
            </a:r>
            <a:r>
              <a:rPr sz="1200" dirty="0">
                <a:latin typeface="Times New Roman"/>
                <a:cs typeface="Times New Roman"/>
              </a:rPr>
              <a:t>dell’Universo </a:t>
            </a:r>
            <a:r>
              <a:rPr sz="1200" spc="-5" dirty="0">
                <a:latin typeface="Times New Roman"/>
                <a:cs typeface="Times New Roman"/>
              </a:rPr>
              <a:t>centrale </a:t>
            </a:r>
            <a:r>
              <a:rPr sz="1200" dirty="0">
                <a:latin typeface="Times New Roman"/>
                <a:cs typeface="Times New Roman"/>
              </a:rPr>
              <a:t>vivono per </a:t>
            </a:r>
            <a:r>
              <a:rPr sz="1200" spc="-5" dirty="0">
                <a:latin typeface="Times New Roman"/>
                <a:cs typeface="Times New Roman"/>
              </a:rPr>
              <a:t>soddisfare gl’ideali della </a:t>
            </a:r>
            <a:r>
              <a:rPr sz="1200" dirty="0">
                <a:latin typeface="Times New Roman"/>
                <a:cs typeface="Times New Roman"/>
              </a:rPr>
              <a:t>Trinità </a:t>
            </a:r>
            <a:r>
              <a:rPr sz="1200" spc="-5" dirty="0">
                <a:latin typeface="Times New Roman"/>
                <a:cs typeface="Times New Roman"/>
              </a:rPr>
              <a:t>del Paradiso. Nella </a:t>
            </a:r>
            <a:r>
              <a:rPr sz="1200" dirty="0">
                <a:latin typeface="Times New Roman"/>
                <a:cs typeface="Times New Roman"/>
              </a:rPr>
              <a:t>loro  </a:t>
            </a:r>
            <a:r>
              <a:rPr sz="1200" spc="-5" dirty="0">
                <a:latin typeface="Times New Roman"/>
                <a:cs typeface="Times New Roman"/>
              </a:rPr>
              <a:t>natura stessa essi </a:t>
            </a:r>
            <a:r>
              <a:rPr sz="1200" i="1" dirty="0">
                <a:latin typeface="Times New Roman"/>
                <a:cs typeface="Times New Roman"/>
              </a:rPr>
              <a:t>sono </a:t>
            </a:r>
            <a:r>
              <a:rPr sz="1200" dirty="0">
                <a:latin typeface="Times New Roman"/>
                <a:cs typeface="Times New Roman"/>
              </a:rPr>
              <a:t>la volontà di </a:t>
            </a:r>
            <a:r>
              <a:rPr sz="1200" spc="-5" dirty="0">
                <a:latin typeface="Times New Roman"/>
                <a:cs typeface="Times New Roman"/>
              </a:rPr>
              <a:t>Dio. L’uomo gioisce </a:t>
            </a:r>
            <a:r>
              <a:rPr sz="1200" dirty="0">
                <a:latin typeface="Times New Roman"/>
                <a:cs typeface="Times New Roman"/>
              </a:rPr>
              <a:t>nella bontà di Dio, </a:t>
            </a:r>
            <a:r>
              <a:rPr sz="1200" spc="-5" dirty="0">
                <a:latin typeface="Times New Roman"/>
                <a:cs typeface="Times New Roman"/>
              </a:rPr>
              <a:t>gli Havoniani esultano nella </a:t>
            </a:r>
            <a:r>
              <a:rPr sz="1200" dirty="0">
                <a:latin typeface="Times New Roman"/>
                <a:cs typeface="Times New Roman"/>
              </a:rPr>
              <a:t>divina </a:t>
            </a:r>
            <a:r>
              <a:rPr sz="1200" spc="-5" dirty="0">
                <a:latin typeface="Times New Roman"/>
                <a:cs typeface="Times New Roman"/>
              </a:rPr>
              <a:t>bellezza, mentre  entrambi beneficiano del ministero liberatorio della verità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vivente.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55880">
              <a:lnSpc>
                <a:spcPct val="959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(157.6) 14:4.14 </a:t>
            </a:r>
            <a:r>
              <a:rPr sz="1200" spc="-5" dirty="0">
                <a:latin typeface="Times New Roman"/>
                <a:cs typeface="Times New Roman"/>
              </a:rPr>
              <a:t>Gli Havoniani hanno al tempo stesso dei </a:t>
            </a:r>
            <a:r>
              <a:rPr sz="1200" dirty="0">
                <a:latin typeface="Times New Roman"/>
                <a:cs typeface="Times New Roman"/>
              </a:rPr>
              <a:t>destini di loro </a:t>
            </a:r>
            <a:r>
              <a:rPr sz="1200" spc="-5" dirty="0">
                <a:latin typeface="Times New Roman"/>
                <a:cs typeface="Times New Roman"/>
              </a:rPr>
              <a:t>scelta per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presente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destini non </a:t>
            </a:r>
            <a:r>
              <a:rPr sz="1200" spc="-5" dirty="0">
                <a:latin typeface="Times New Roman"/>
                <a:cs typeface="Times New Roman"/>
              </a:rPr>
              <a:t>rivelati </a:t>
            </a:r>
            <a:r>
              <a:rPr sz="1200" dirty="0">
                <a:latin typeface="Times New Roman"/>
                <a:cs typeface="Times New Roman"/>
              </a:rPr>
              <a:t>per il loro futuro. E  </a:t>
            </a:r>
            <a:r>
              <a:rPr sz="1200" spc="-5" dirty="0">
                <a:latin typeface="Times New Roman"/>
                <a:cs typeface="Times New Roman"/>
              </a:rPr>
              <a:t>c’è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progressione delle creature </a:t>
            </a:r>
            <a:r>
              <a:rPr sz="1200" dirty="0">
                <a:latin typeface="Times New Roman"/>
                <a:cs typeface="Times New Roman"/>
              </a:rPr>
              <a:t>native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peculiare </a:t>
            </a:r>
            <a:r>
              <a:rPr sz="1200" dirty="0">
                <a:latin typeface="Times New Roman"/>
                <a:cs typeface="Times New Roman"/>
              </a:rPr>
              <a:t>dell’Universo centrale, una </a:t>
            </a:r>
            <a:r>
              <a:rPr sz="1200" spc="-5" dirty="0">
                <a:latin typeface="Times New Roman"/>
                <a:cs typeface="Times New Roman"/>
              </a:rPr>
              <a:t>progressione </a:t>
            </a:r>
            <a:r>
              <a:rPr sz="1200" dirty="0">
                <a:latin typeface="Times New Roman"/>
                <a:cs typeface="Times New Roman"/>
              </a:rPr>
              <a:t>che non </a:t>
            </a:r>
            <a:r>
              <a:rPr sz="1200" spc="-5" dirty="0">
                <a:latin typeface="Times New Roman"/>
                <a:cs typeface="Times New Roman"/>
              </a:rPr>
              <a:t>implica </a:t>
            </a:r>
            <a:r>
              <a:rPr sz="1200" dirty="0">
                <a:latin typeface="Times New Roman"/>
                <a:cs typeface="Times New Roman"/>
              </a:rPr>
              <a:t>né </a:t>
            </a:r>
            <a:r>
              <a:rPr sz="1200" spc="-5" dirty="0">
                <a:latin typeface="Times New Roman"/>
                <a:cs typeface="Times New Roman"/>
              </a:rPr>
              <a:t>l’ascensione  al Paradiso </a:t>
            </a:r>
            <a:r>
              <a:rPr sz="1200" dirty="0">
                <a:latin typeface="Times New Roman"/>
                <a:cs typeface="Times New Roman"/>
              </a:rPr>
              <a:t>né la penetrazione </a:t>
            </a:r>
            <a:r>
              <a:rPr sz="1200" spc="-5" dirty="0">
                <a:latin typeface="Times New Roman"/>
                <a:cs typeface="Times New Roman"/>
              </a:rPr>
              <a:t>nei Superuniversi. Questa progressione verso </a:t>
            </a:r>
            <a:r>
              <a:rPr sz="1200" dirty="0">
                <a:latin typeface="Times New Roman"/>
                <a:cs typeface="Times New Roman"/>
              </a:rPr>
              <a:t>uno </a:t>
            </a:r>
            <a:r>
              <a:rPr sz="1200" spc="-5" dirty="0">
                <a:latin typeface="Times New Roman"/>
                <a:cs typeface="Times New Roman"/>
              </a:rPr>
              <a:t>status </a:t>
            </a:r>
            <a:r>
              <a:rPr sz="1200" dirty="0">
                <a:latin typeface="Times New Roman"/>
                <a:cs typeface="Times New Roman"/>
              </a:rPr>
              <a:t>più elevato </a:t>
            </a:r>
            <a:r>
              <a:rPr sz="1200" spc="-5" dirty="0">
                <a:latin typeface="Times New Roman"/>
                <a:cs typeface="Times New Roman"/>
              </a:rPr>
              <a:t>su Havona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indicata  </a:t>
            </a:r>
            <a:r>
              <a:rPr sz="1200" spc="-5" dirty="0">
                <a:latin typeface="Times New Roman"/>
                <a:cs typeface="Times New Roman"/>
              </a:rPr>
              <a:t>nel </a:t>
            </a:r>
            <a:r>
              <a:rPr sz="1200" dirty="0">
                <a:latin typeface="Times New Roman"/>
                <a:cs typeface="Times New Roman"/>
              </a:rPr>
              <a:t>modo </a:t>
            </a:r>
            <a:r>
              <a:rPr sz="1200" spc="-5" dirty="0">
                <a:latin typeface="Times New Roman"/>
                <a:cs typeface="Times New Roman"/>
              </a:rPr>
              <a:t>seguente: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150">
              <a:latin typeface="Times New Roman"/>
              <a:cs typeface="Times New Roman"/>
            </a:endParaRPr>
          </a:p>
          <a:p>
            <a:pPr marL="533400">
              <a:lnSpc>
                <a:spcPct val="1000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(157.7) 14:4.15 </a:t>
            </a:r>
            <a:r>
              <a:rPr sz="1200" dirty="0">
                <a:latin typeface="Times New Roman"/>
                <a:cs typeface="Times New Roman"/>
              </a:rPr>
              <a:t>1. </a:t>
            </a:r>
            <a:r>
              <a:rPr sz="1200" spc="-5" dirty="0">
                <a:latin typeface="Times New Roman"/>
                <a:cs typeface="Times New Roman"/>
              </a:rPr>
              <a:t>Progresso esperienziale verso l’esterno dal </a:t>
            </a:r>
            <a:r>
              <a:rPr sz="1200" dirty="0">
                <a:latin typeface="Times New Roman"/>
                <a:cs typeface="Times New Roman"/>
              </a:rPr>
              <a:t>primo </a:t>
            </a:r>
            <a:r>
              <a:rPr sz="1200" spc="-5" dirty="0">
                <a:latin typeface="Times New Roman"/>
                <a:cs typeface="Times New Roman"/>
              </a:rPr>
              <a:t>al settimo</a:t>
            </a:r>
            <a:r>
              <a:rPr sz="1200" spc="-1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circuito.</a:t>
            </a:r>
            <a:endParaRPr sz="1200">
              <a:latin typeface="Times New Roman"/>
              <a:cs typeface="Times New Roman"/>
            </a:endParaRPr>
          </a:p>
          <a:p>
            <a:pPr marL="533400">
              <a:lnSpc>
                <a:spcPct val="100000"/>
              </a:lnSpc>
              <a:spcBef>
                <a:spcPts val="134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(157.8) 14:4.16 </a:t>
            </a:r>
            <a:r>
              <a:rPr sz="1200" dirty="0">
                <a:latin typeface="Times New Roman"/>
                <a:cs typeface="Times New Roman"/>
              </a:rPr>
              <a:t>2. </a:t>
            </a:r>
            <a:r>
              <a:rPr sz="1200" spc="-5" dirty="0">
                <a:latin typeface="Times New Roman"/>
                <a:cs typeface="Times New Roman"/>
              </a:rPr>
              <a:t>Progresso </a:t>
            </a:r>
            <a:r>
              <a:rPr sz="1200" dirty="0">
                <a:latin typeface="Times New Roman"/>
                <a:cs typeface="Times New Roman"/>
              </a:rPr>
              <a:t>verso </a:t>
            </a:r>
            <a:r>
              <a:rPr sz="1200" spc="-5" dirty="0">
                <a:latin typeface="Times New Roman"/>
                <a:cs typeface="Times New Roman"/>
              </a:rPr>
              <a:t>l’interno dal settimo al </a:t>
            </a:r>
            <a:r>
              <a:rPr sz="1200" dirty="0">
                <a:latin typeface="Times New Roman"/>
                <a:cs typeface="Times New Roman"/>
              </a:rPr>
              <a:t>primo</a:t>
            </a:r>
            <a:r>
              <a:rPr sz="1200" spc="-1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circuito.</a:t>
            </a:r>
            <a:endParaRPr sz="1200">
              <a:latin typeface="Times New Roman"/>
              <a:cs typeface="Times New Roman"/>
            </a:endParaRPr>
          </a:p>
          <a:p>
            <a:pPr marL="533400">
              <a:lnSpc>
                <a:spcPct val="100000"/>
              </a:lnSpc>
              <a:spcBef>
                <a:spcPts val="135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(157.9) 14:4.17 </a:t>
            </a:r>
            <a:r>
              <a:rPr sz="1200" dirty="0">
                <a:latin typeface="Times New Roman"/>
                <a:cs typeface="Times New Roman"/>
              </a:rPr>
              <a:t>3. </a:t>
            </a:r>
            <a:r>
              <a:rPr sz="1200" spc="-5" dirty="0">
                <a:latin typeface="Times New Roman"/>
                <a:cs typeface="Times New Roman"/>
              </a:rPr>
              <a:t>Progresso </a:t>
            </a:r>
            <a:r>
              <a:rPr sz="1200" dirty="0">
                <a:latin typeface="Times New Roman"/>
                <a:cs typeface="Times New Roman"/>
              </a:rPr>
              <a:t>interno </a:t>
            </a:r>
            <a:r>
              <a:rPr sz="1200" spc="-5" dirty="0">
                <a:latin typeface="Times New Roman"/>
                <a:cs typeface="Times New Roman"/>
              </a:rPr>
              <a:t>ad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circuito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progressione </a:t>
            </a:r>
            <a:r>
              <a:rPr sz="1200" dirty="0">
                <a:latin typeface="Times New Roman"/>
                <a:cs typeface="Times New Roman"/>
              </a:rPr>
              <a:t>all’interno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mondi di un </a:t>
            </a:r>
            <a:r>
              <a:rPr sz="1200" spc="-5" dirty="0">
                <a:latin typeface="Times New Roman"/>
                <a:cs typeface="Times New Roman"/>
              </a:rPr>
              <a:t>dato</a:t>
            </a:r>
            <a:r>
              <a:rPr sz="1200" spc="-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circuito.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5778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(157.10) 14:4.18 </a:t>
            </a:r>
            <a:r>
              <a:rPr sz="1200" spc="-5" dirty="0">
                <a:latin typeface="Times New Roman"/>
                <a:cs typeface="Times New Roman"/>
              </a:rPr>
              <a:t>Oltre ai </a:t>
            </a:r>
            <a:r>
              <a:rPr sz="1200" dirty="0">
                <a:latin typeface="Times New Roman"/>
                <a:cs typeface="Times New Roman"/>
              </a:rPr>
              <a:t>nativi di </a:t>
            </a:r>
            <a:r>
              <a:rPr sz="1200" spc="-5" dirty="0">
                <a:latin typeface="Times New Roman"/>
                <a:cs typeface="Times New Roman"/>
              </a:rPr>
              <a:t>Havona, gli abitanti dell’Universo centrale </a:t>
            </a:r>
            <a:r>
              <a:rPr sz="1200" dirty="0">
                <a:latin typeface="Times New Roman"/>
                <a:cs typeface="Times New Roman"/>
              </a:rPr>
              <a:t>includono </a:t>
            </a:r>
            <a:r>
              <a:rPr sz="1200" spc="-5" dirty="0">
                <a:latin typeface="Times New Roman"/>
                <a:cs typeface="Times New Roman"/>
              </a:rPr>
              <a:t>numerose classi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esseri modello per </a:t>
            </a:r>
            <a:r>
              <a:rPr sz="1200" dirty="0">
                <a:latin typeface="Times New Roman"/>
                <a:cs typeface="Times New Roman"/>
              </a:rPr>
              <a:t>vari </a:t>
            </a:r>
            <a:r>
              <a:rPr sz="1200" spc="-5" dirty="0">
                <a:latin typeface="Times New Roman"/>
                <a:cs typeface="Times New Roman"/>
              </a:rPr>
              <a:t>gruppi  dell’Universo </a:t>
            </a:r>
            <a:r>
              <a:rPr sz="1200" dirty="0">
                <a:latin typeface="Times New Roman"/>
                <a:cs typeface="Times New Roman"/>
              </a:rPr>
              <a:t>— consiglieri, </a:t>
            </a:r>
            <a:r>
              <a:rPr sz="1200" spc="-5" dirty="0">
                <a:latin typeface="Times New Roman"/>
                <a:cs typeface="Times New Roman"/>
              </a:rPr>
              <a:t>direttori </a:t>
            </a:r>
            <a:r>
              <a:rPr sz="1200" dirty="0">
                <a:latin typeface="Times New Roman"/>
                <a:cs typeface="Times New Roman"/>
              </a:rPr>
              <a:t>ed istruttori </a:t>
            </a:r>
            <a:r>
              <a:rPr sz="1200" spc="-5" dirty="0">
                <a:latin typeface="Times New Roman"/>
                <a:cs typeface="Times New Roman"/>
              </a:rPr>
              <a:t>dei loro </a:t>
            </a:r>
            <a:r>
              <a:rPr sz="1200" dirty="0">
                <a:latin typeface="Times New Roman"/>
                <a:cs typeface="Times New Roman"/>
              </a:rPr>
              <a:t>simili 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i loro simili in tutta la </a:t>
            </a:r>
            <a:r>
              <a:rPr sz="1200" spc="-5" dirty="0">
                <a:latin typeface="Times New Roman"/>
                <a:cs typeface="Times New Roman"/>
              </a:rPr>
              <a:t>creazione. Tutti gli esseri </a:t>
            </a:r>
            <a:r>
              <a:rPr sz="1200" dirty="0">
                <a:latin typeface="Times New Roman"/>
                <a:cs typeface="Times New Roman"/>
              </a:rPr>
              <a:t>in tutti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gli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27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274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201659" cy="40741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27940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Universi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formati </a:t>
            </a:r>
            <a:r>
              <a:rPr sz="1200" dirty="0">
                <a:latin typeface="Times New Roman"/>
                <a:cs typeface="Times New Roman"/>
              </a:rPr>
              <a:t>secondo le linee di qualche ordine di </a:t>
            </a:r>
            <a:r>
              <a:rPr sz="1200" spc="-5" dirty="0">
                <a:latin typeface="Times New Roman"/>
                <a:cs typeface="Times New Roman"/>
              </a:rPr>
              <a:t>creatura </a:t>
            </a:r>
            <a:r>
              <a:rPr sz="1200" dirty="0">
                <a:latin typeface="Times New Roman"/>
                <a:cs typeface="Times New Roman"/>
              </a:rPr>
              <a:t>modello </a:t>
            </a:r>
            <a:r>
              <a:rPr sz="1200" spc="-5" dirty="0">
                <a:latin typeface="Times New Roman"/>
                <a:cs typeface="Times New Roman"/>
              </a:rPr>
              <a:t>vivente su </a:t>
            </a:r>
            <a:r>
              <a:rPr sz="1200" dirty="0">
                <a:latin typeface="Times New Roman"/>
                <a:cs typeface="Times New Roman"/>
              </a:rPr>
              <a:t>uno </a:t>
            </a:r>
            <a:r>
              <a:rPr sz="1200" spc="-5" dirty="0">
                <a:latin typeface="Times New Roman"/>
                <a:cs typeface="Times New Roman"/>
              </a:rPr>
              <a:t>del miliardo di </a:t>
            </a:r>
            <a:r>
              <a:rPr sz="1200" dirty="0">
                <a:latin typeface="Times New Roman"/>
                <a:cs typeface="Times New Roman"/>
              </a:rPr>
              <a:t>mondi di </a:t>
            </a:r>
            <a:r>
              <a:rPr sz="1200" spc="-5" dirty="0">
                <a:latin typeface="Times New Roman"/>
                <a:cs typeface="Times New Roman"/>
              </a:rPr>
              <a:t>Havona.  Anche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mortali </a:t>
            </a:r>
            <a:r>
              <a:rPr sz="1200" dirty="0">
                <a:latin typeface="Times New Roman"/>
                <a:cs typeface="Times New Roman"/>
              </a:rPr>
              <a:t>del tempo hanno il loro </a:t>
            </a:r>
            <a:r>
              <a:rPr sz="1200" spc="-5" dirty="0">
                <a:latin typeface="Times New Roman"/>
                <a:cs typeface="Times New Roman"/>
              </a:rPr>
              <a:t>fine ed </a:t>
            </a:r>
            <a:r>
              <a:rPr sz="1200" dirty="0">
                <a:latin typeface="Times New Roman"/>
                <a:cs typeface="Times New Roman"/>
              </a:rPr>
              <a:t>i loro </a:t>
            </a:r>
            <a:r>
              <a:rPr sz="1200" spc="-5" dirty="0">
                <a:latin typeface="Times New Roman"/>
                <a:cs typeface="Times New Roman"/>
              </a:rPr>
              <a:t>ideali d’esistenza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creatura sui circuiti esterni </a:t>
            </a:r>
            <a:r>
              <a:rPr sz="1200" dirty="0">
                <a:latin typeface="Times New Roman"/>
                <a:cs typeface="Times New Roman"/>
              </a:rPr>
              <a:t>di queste </a:t>
            </a:r>
            <a:r>
              <a:rPr sz="1200" spc="-5" dirty="0">
                <a:latin typeface="Times New Roman"/>
                <a:cs typeface="Times New Roman"/>
              </a:rPr>
              <a:t>sfere </a:t>
            </a:r>
            <a:r>
              <a:rPr sz="1200" dirty="0">
                <a:latin typeface="Times New Roman"/>
                <a:cs typeface="Times New Roman"/>
              </a:rPr>
              <a:t>modello nei  </a:t>
            </a:r>
            <a:r>
              <a:rPr sz="1200" spc="-5" dirty="0">
                <a:latin typeface="Times New Roman"/>
                <a:cs typeface="Times New Roman"/>
              </a:rPr>
              <a:t>cieli.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13335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(157.11) 14:4.19 </a:t>
            </a:r>
            <a:r>
              <a:rPr sz="1200" spc="-5" dirty="0">
                <a:latin typeface="Times New Roman"/>
                <a:cs typeface="Times New Roman"/>
              </a:rPr>
              <a:t>Poi </a:t>
            </a:r>
            <a:r>
              <a:rPr sz="1200" dirty="0">
                <a:latin typeface="Times New Roman"/>
                <a:cs typeface="Times New Roman"/>
              </a:rPr>
              <a:t>ci sono </a:t>
            </a:r>
            <a:r>
              <a:rPr sz="1200" spc="-5" dirty="0">
                <a:latin typeface="Times New Roman"/>
                <a:cs typeface="Times New Roman"/>
              </a:rPr>
              <a:t>gli esseri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hanno raggiunto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Padre Universale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che hanno facoltà </a:t>
            </a:r>
            <a:r>
              <a:rPr sz="1200" dirty="0">
                <a:latin typeface="Times New Roman"/>
                <a:cs typeface="Times New Roman"/>
              </a:rPr>
              <a:t>di andare e </a:t>
            </a:r>
            <a:r>
              <a:rPr sz="1200" spc="-5" dirty="0">
                <a:latin typeface="Times New Roman"/>
                <a:cs typeface="Times New Roman"/>
              </a:rPr>
              <a:t>venire, </a:t>
            </a:r>
            <a:r>
              <a:rPr sz="1200" dirty="0">
                <a:latin typeface="Times New Roman"/>
                <a:cs typeface="Times New Roman"/>
              </a:rPr>
              <a:t>che sono inviati  qua e là </a:t>
            </a:r>
            <a:r>
              <a:rPr sz="1200" spc="-5" dirty="0">
                <a:latin typeface="Times New Roman"/>
                <a:cs typeface="Times New Roman"/>
              </a:rPr>
              <a:t>negli </a:t>
            </a:r>
            <a:r>
              <a:rPr sz="1200" dirty="0">
                <a:latin typeface="Times New Roman"/>
                <a:cs typeface="Times New Roman"/>
              </a:rPr>
              <a:t>Universi in missioni di </a:t>
            </a:r>
            <a:r>
              <a:rPr sz="1200" spc="-5" dirty="0">
                <a:latin typeface="Times New Roman"/>
                <a:cs typeface="Times New Roman"/>
              </a:rPr>
              <a:t>servizio speciale.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su ogni </a:t>
            </a:r>
            <a:r>
              <a:rPr sz="1200" dirty="0">
                <a:latin typeface="Times New Roman"/>
                <a:cs typeface="Times New Roman"/>
              </a:rPr>
              <a:t>mondo di </a:t>
            </a:r>
            <a:r>
              <a:rPr sz="1200" spc="-5" dirty="0">
                <a:latin typeface="Times New Roman"/>
                <a:cs typeface="Times New Roman"/>
              </a:rPr>
              <a:t>Havona si troveranno </a:t>
            </a:r>
            <a:r>
              <a:rPr sz="1200" dirty="0">
                <a:latin typeface="Times New Roman"/>
                <a:cs typeface="Times New Roman"/>
              </a:rPr>
              <a:t>i candidati al </a:t>
            </a:r>
            <a:r>
              <a:rPr sz="1200" spc="-5" dirty="0">
                <a:latin typeface="Times New Roman"/>
                <a:cs typeface="Times New Roman"/>
              </a:rPr>
              <a:t>compimento, quelli  che hanno </a:t>
            </a:r>
            <a:r>
              <a:rPr sz="1200" dirty="0">
                <a:latin typeface="Times New Roman"/>
                <a:cs typeface="Times New Roman"/>
              </a:rPr>
              <a:t>fisicamente </a:t>
            </a:r>
            <a:r>
              <a:rPr sz="1200" spc="-5" dirty="0">
                <a:latin typeface="Times New Roman"/>
                <a:cs typeface="Times New Roman"/>
              </a:rPr>
              <a:t>raggiunto </a:t>
            </a:r>
            <a:r>
              <a:rPr sz="1200" dirty="0">
                <a:latin typeface="Times New Roman"/>
                <a:cs typeface="Times New Roman"/>
              </a:rPr>
              <a:t>l’Universo </a:t>
            </a:r>
            <a:r>
              <a:rPr sz="1200" spc="-5" dirty="0">
                <a:latin typeface="Times New Roman"/>
                <a:cs typeface="Times New Roman"/>
              </a:rPr>
              <a:t>centrale, </a:t>
            </a:r>
            <a:r>
              <a:rPr sz="1200" dirty="0">
                <a:latin typeface="Times New Roman"/>
                <a:cs typeface="Times New Roman"/>
              </a:rPr>
              <a:t>ma che non </a:t>
            </a:r>
            <a:r>
              <a:rPr sz="1200" spc="-5" dirty="0">
                <a:latin typeface="Times New Roman"/>
                <a:cs typeface="Times New Roman"/>
              </a:rPr>
              <a:t>hanno ancora completato </a:t>
            </a:r>
            <a:r>
              <a:rPr sz="1200" dirty="0">
                <a:latin typeface="Times New Roman"/>
                <a:cs typeface="Times New Roman"/>
              </a:rPr>
              <a:t>lo sviluppo </a:t>
            </a:r>
            <a:r>
              <a:rPr sz="1200" spc="-5" dirty="0">
                <a:latin typeface="Times New Roman"/>
                <a:cs typeface="Times New Roman"/>
              </a:rPr>
              <a:t>spirituale che permette </a:t>
            </a:r>
            <a:r>
              <a:rPr sz="1200" dirty="0">
                <a:latin typeface="Times New Roman"/>
                <a:cs typeface="Times New Roman"/>
              </a:rPr>
              <a:t>loro  di </a:t>
            </a:r>
            <a:r>
              <a:rPr sz="1200" spc="-5" dirty="0">
                <a:latin typeface="Times New Roman"/>
                <a:cs typeface="Times New Roman"/>
              </a:rPr>
              <a:t>richiedere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residenza </a:t>
            </a:r>
            <a:r>
              <a:rPr sz="1200" dirty="0">
                <a:latin typeface="Times New Roman"/>
                <a:cs typeface="Times New Roman"/>
              </a:rPr>
              <a:t>in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Paradiso.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7874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(158.1) 14:4.20 </a:t>
            </a:r>
            <a:r>
              <a:rPr sz="1200" spc="-15" dirty="0">
                <a:latin typeface="Times New Roman"/>
                <a:cs typeface="Times New Roman"/>
              </a:rPr>
              <a:t>Lo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Infinito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rappresentato sui </a:t>
            </a:r>
            <a:r>
              <a:rPr sz="1200" dirty="0">
                <a:latin typeface="Times New Roman"/>
                <a:cs typeface="Times New Roman"/>
              </a:rPr>
              <a:t>mondi di </a:t>
            </a:r>
            <a:r>
              <a:rPr sz="1200" spc="-5" dirty="0">
                <a:latin typeface="Times New Roman"/>
                <a:cs typeface="Times New Roman"/>
              </a:rPr>
              <a:t>Havona </a:t>
            </a:r>
            <a:r>
              <a:rPr sz="1200" dirty="0">
                <a:latin typeface="Times New Roman"/>
                <a:cs typeface="Times New Roman"/>
              </a:rPr>
              <a:t>da una moltitudine di </a:t>
            </a:r>
            <a:r>
              <a:rPr sz="1200" spc="-5" dirty="0">
                <a:latin typeface="Times New Roman"/>
                <a:cs typeface="Times New Roman"/>
              </a:rPr>
              <a:t>personalità,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esseri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grazia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gloria,  che amministrano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dettagli degli intricati affari </a:t>
            </a:r>
            <a:r>
              <a:rPr sz="1200" dirty="0">
                <a:latin typeface="Times New Roman"/>
                <a:cs typeface="Times New Roman"/>
              </a:rPr>
              <a:t>intellettuali e spirituali </a:t>
            </a:r>
            <a:r>
              <a:rPr sz="1200" spc="-5" dirty="0">
                <a:latin typeface="Times New Roman"/>
                <a:cs typeface="Times New Roman"/>
              </a:rPr>
              <a:t>dell’Universo centrale. Su </a:t>
            </a:r>
            <a:r>
              <a:rPr sz="1200" dirty="0">
                <a:latin typeface="Times New Roman"/>
                <a:cs typeface="Times New Roman"/>
              </a:rPr>
              <a:t>questi mondi di </a:t>
            </a:r>
            <a:r>
              <a:rPr sz="1200" spc="-5" dirty="0">
                <a:latin typeface="Times New Roman"/>
                <a:cs typeface="Times New Roman"/>
              </a:rPr>
              <a:t>perfezione </a:t>
            </a:r>
            <a:r>
              <a:rPr sz="1200" dirty="0">
                <a:latin typeface="Times New Roman"/>
                <a:cs typeface="Times New Roman"/>
              </a:rPr>
              <a:t>divina  </a:t>
            </a:r>
            <a:r>
              <a:rPr sz="1200" spc="-5" dirty="0">
                <a:latin typeface="Times New Roman"/>
                <a:cs typeface="Times New Roman"/>
              </a:rPr>
              <a:t>essi compiono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lavoro appropriato </a:t>
            </a:r>
            <a:r>
              <a:rPr sz="1200" dirty="0">
                <a:latin typeface="Times New Roman"/>
                <a:cs typeface="Times New Roman"/>
              </a:rPr>
              <a:t>per la conduzione </a:t>
            </a:r>
            <a:r>
              <a:rPr sz="1200" spc="-5" dirty="0">
                <a:latin typeface="Times New Roman"/>
                <a:cs typeface="Times New Roman"/>
              </a:rPr>
              <a:t>normale </a:t>
            </a:r>
            <a:r>
              <a:rPr sz="1200" dirty="0">
                <a:latin typeface="Times New Roman"/>
                <a:cs typeface="Times New Roman"/>
              </a:rPr>
              <a:t>di questa vasta </a:t>
            </a:r>
            <a:r>
              <a:rPr sz="1200" spc="-5" dirty="0">
                <a:latin typeface="Times New Roman"/>
                <a:cs typeface="Times New Roman"/>
              </a:rPr>
              <a:t>creazione, ed </a:t>
            </a:r>
            <a:r>
              <a:rPr sz="1200" dirty="0">
                <a:latin typeface="Times New Roman"/>
                <a:cs typeface="Times New Roman"/>
              </a:rPr>
              <a:t>inoltre </a:t>
            </a:r>
            <a:r>
              <a:rPr sz="1200" spc="-5" dirty="0">
                <a:latin typeface="Times New Roman"/>
                <a:cs typeface="Times New Roman"/>
              </a:rPr>
              <a:t>eseguono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molteplici </a:t>
            </a:r>
            <a:r>
              <a:rPr sz="1200" spc="5" dirty="0">
                <a:latin typeface="Times New Roman"/>
                <a:cs typeface="Times New Roman"/>
              </a:rPr>
              <a:t>compiti  </a:t>
            </a:r>
            <a:r>
              <a:rPr sz="1200" spc="-5" dirty="0">
                <a:latin typeface="Times New Roman"/>
                <a:cs typeface="Times New Roman"/>
              </a:rPr>
              <a:t>d’istruire, preparare ed assistere l’enorme </a:t>
            </a:r>
            <a:r>
              <a:rPr sz="1200" dirty="0">
                <a:latin typeface="Times New Roman"/>
                <a:cs typeface="Times New Roman"/>
              </a:rPr>
              <a:t>numero di </a:t>
            </a:r>
            <a:r>
              <a:rPr sz="1200" spc="-5" dirty="0">
                <a:latin typeface="Times New Roman"/>
                <a:cs typeface="Times New Roman"/>
              </a:rPr>
              <a:t>creature </a:t>
            </a:r>
            <a:r>
              <a:rPr sz="1200" dirty="0">
                <a:latin typeface="Times New Roman"/>
                <a:cs typeface="Times New Roman"/>
              </a:rPr>
              <a:t>ascendenti che sono salite </a:t>
            </a:r>
            <a:r>
              <a:rPr sz="1200" spc="-5" dirty="0">
                <a:latin typeface="Times New Roman"/>
                <a:cs typeface="Times New Roman"/>
              </a:rPr>
              <a:t>fino </a:t>
            </a:r>
            <a:r>
              <a:rPr sz="1200" dirty="0">
                <a:latin typeface="Times New Roman"/>
                <a:cs typeface="Times New Roman"/>
              </a:rPr>
              <a:t>alla </a:t>
            </a:r>
            <a:r>
              <a:rPr sz="1200" spc="-5" dirty="0">
                <a:latin typeface="Times New Roman"/>
                <a:cs typeface="Times New Roman"/>
              </a:rPr>
              <a:t>gloria partendo </a:t>
            </a:r>
            <a:r>
              <a:rPr sz="1200" dirty="0">
                <a:latin typeface="Times New Roman"/>
                <a:cs typeface="Times New Roman"/>
              </a:rPr>
              <a:t>dai mondi  </a:t>
            </a:r>
            <a:r>
              <a:rPr sz="1200" spc="-5" dirty="0">
                <a:latin typeface="Times New Roman"/>
                <a:cs typeface="Times New Roman"/>
              </a:rPr>
              <a:t>tenebrosi </a:t>
            </a:r>
            <a:r>
              <a:rPr sz="1200" dirty="0">
                <a:latin typeface="Times New Roman"/>
                <a:cs typeface="Times New Roman"/>
              </a:rPr>
              <a:t>dello spazio.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55880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(158.2) 14:4.21 </a:t>
            </a:r>
            <a:r>
              <a:rPr sz="1200" spc="-5" dirty="0">
                <a:latin typeface="Times New Roman"/>
                <a:cs typeface="Times New Roman"/>
              </a:rPr>
              <a:t>Vi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numerosi gruppi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esseri </a:t>
            </a:r>
            <a:r>
              <a:rPr sz="1200" dirty="0">
                <a:latin typeface="Times New Roman"/>
                <a:cs typeface="Times New Roman"/>
              </a:rPr>
              <a:t>nativi del </a:t>
            </a:r>
            <a:r>
              <a:rPr sz="1200" spc="-5" dirty="0">
                <a:latin typeface="Times New Roman"/>
                <a:cs typeface="Times New Roman"/>
              </a:rPr>
              <a:t>sistema Paradiso-Havona che </a:t>
            </a:r>
            <a:r>
              <a:rPr sz="1200" dirty="0">
                <a:latin typeface="Times New Roman"/>
                <a:cs typeface="Times New Roman"/>
              </a:rPr>
              <a:t>non sono in alcun modo </a:t>
            </a:r>
            <a:r>
              <a:rPr sz="1200" spc="-5" dirty="0">
                <a:latin typeface="Times New Roman"/>
                <a:cs typeface="Times New Roman"/>
              </a:rPr>
              <a:t>associati direttamente  con </a:t>
            </a:r>
            <a:r>
              <a:rPr sz="1200" dirty="0">
                <a:latin typeface="Times New Roman"/>
                <a:cs typeface="Times New Roman"/>
              </a:rPr>
              <a:t>il piano </a:t>
            </a:r>
            <a:r>
              <a:rPr sz="1200" spc="-5" dirty="0">
                <a:latin typeface="Times New Roman"/>
                <a:cs typeface="Times New Roman"/>
              </a:rPr>
              <a:t>d’ascensione che </a:t>
            </a:r>
            <a:r>
              <a:rPr sz="1200" dirty="0">
                <a:latin typeface="Times New Roman"/>
                <a:cs typeface="Times New Roman"/>
              </a:rPr>
              <a:t>permette </a:t>
            </a:r>
            <a:r>
              <a:rPr sz="1200" spc="-5" dirty="0">
                <a:latin typeface="Times New Roman"/>
                <a:cs typeface="Times New Roman"/>
              </a:rPr>
              <a:t>alle </a:t>
            </a:r>
            <a:r>
              <a:rPr sz="1200" dirty="0">
                <a:latin typeface="Times New Roman"/>
                <a:cs typeface="Times New Roman"/>
              </a:rPr>
              <a:t>creature di </a:t>
            </a:r>
            <a:r>
              <a:rPr sz="1200" spc="-5" dirty="0">
                <a:latin typeface="Times New Roman"/>
                <a:cs typeface="Times New Roman"/>
              </a:rPr>
              <a:t>raggiungere </a:t>
            </a:r>
            <a:r>
              <a:rPr sz="1200" dirty="0">
                <a:latin typeface="Times New Roman"/>
                <a:cs typeface="Times New Roman"/>
              </a:rPr>
              <a:t>la perfezione; </a:t>
            </a:r>
            <a:r>
              <a:rPr sz="1200" spc="-5" dirty="0">
                <a:latin typeface="Times New Roman"/>
                <a:cs typeface="Times New Roman"/>
              </a:rPr>
              <a:t>per tale ragione essi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figurano nelle  classificazioni delle personalità presentate alle </a:t>
            </a:r>
            <a:r>
              <a:rPr sz="1200" dirty="0">
                <a:latin typeface="Times New Roman"/>
                <a:cs typeface="Times New Roman"/>
              </a:rPr>
              <a:t>razze mortali. Sono qui </a:t>
            </a:r>
            <a:r>
              <a:rPr sz="1200" spc="-5" dirty="0">
                <a:latin typeface="Times New Roman"/>
                <a:cs typeface="Times New Roman"/>
              </a:rPr>
              <a:t>presentati </a:t>
            </a:r>
            <a:r>
              <a:rPr sz="1200" dirty="0">
                <a:latin typeface="Times New Roman"/>
                <a:cs typeface="Times New Roman"/>
              </a:rPr>
              <a:t>solo i </a:t>
            </a:r>
            <a:r>
              <a:rPr sz="1200" spc="-5" dirty="0">
                <a:latin typeface="Times New Roman"/>
                <a:cs typeface="Times New Roman"/>
              </a:rPr>
              <a:t>gruppi </a:t>
            </a:r>
            <a:r>
              <a:rPr sz="1200" dirty="0">
                <a:latin typeface="Times New Roman"/>
                <a:cs typeface="Times New Roman"/>
              </a:rPr>
              <a:t>maggiori di </a:t>
            </a:r>
            <a:r>
              <a:rPr sz="1200" spc="-5" dirty="0">
                <a:latin typeface="Times New Roman"/>
                <a:cs typeface="Times New Roman"/>
              </a:rPr>
              <a:t>esseri </a:t>
            </a:r>
            <a:r>
              <a:rPr sz="1200" dirty="0">
                <a:latin typeface="Times New Roman"/>
                <a:cs typeface="Times New Roman"/>
              </a:rPr>
              <a:t>superumani e </a:t>
            </a:r>
            <a:r>
              <a:rPr sz="1200" spc="-5" dirty="0">
                <a:latin typeface="Times New Roman"/>
                <a:cs typeface="Times New Roman"/>
              </a:rPr>
              <a:t>gli  ordini direttamente </a:t>
            </a:r>
            <a:r>
              <a:rPr sz="1200" dirty="0">
                <a:latin typeface="Times New Roman"/>
                <a:cs typeface="Times New Roman"/>
              </a:rPr>
              <a:t>connessi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la vostra esperienza di </a:t>
            </a:r>
            <a:r>
              <a:rPr sz="1200" spc="-5" dirty="0">
                <a:latin typeface="Times New Roman"/>
                <a:cs typeface="Times New Roman"/>
              </a:rPr>
              <a:t>sopravvivenza.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3652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(158.3) 14:4.22 </a:t>
            </a:r>
            <a:r>
              <a:rPr sz="1200" spc="-5" dirty="0">
                <a:latin typeface="Times New Roman"/>
                <a:cs typeface="Times New Roman"/>
              </a:rPr>
              <a:t>Su Havona </a:t>
            </a:r>
            <a:r>
              <a:rPr sz="1200" dirty="0">
                <a:latin typeface="Times New Roman"/>
                <a:cs typeface="Times New Roman"/>
              </a:rPr>
              <a:t>pullula la vita di </a:t>
            </a:r>
            <a:r>
              <a:rPr sz="1200" spc="-5" dirty="0">
                <a:latin typeface="Times New Roman"/>
                <a:cs typeface="Times New Roman"/>
              </a:rPr>
              <a:t>esseri intelligenti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ogni </a:t>
            </a:r>
            <a:r>
              <a:rPr sz="1200" dirty="0">
                <a:latin typeface="Times New Roman"/>
                <a:cs typeface="Times New Roman"/>
              </a:rPr>
              <a:t>fase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là </a:t>
            </a:r>
            <a:r>
              <a:rPr sz="1200" spc="-5" dirty="0">
                <a:latin typeface="Times New Roman"/>
                <a:cs typeface="Times New Roman"/>
              </a:rPr>
              <a:t>cercano </a:t>
            </a:r>
            <a:r>
              <a:rPr sz="1200" dirty="0">
                <a:latin typeface="Times New Roman"/>
                <a:cs typeface="Times New Roman"/>
              </a:rPr>
              <a:t>di avanzare </a:t>
            </a:r>
            <a:r>
              <a:rPr sz="1200" spc="-5" dirty="0">
                <a:latin typeface="Times New Roman"/>
                <a:cs typeface="Times New Roman"/>
              </a:rPr>
              <a:t>dai circuiti inferiori </a:t>
            </a:r>
            <a:r>
              <a:rPr sz="1200" dirty="0">
                <a:latin typeface="Times New Roman"/>
                <a:cs typeface="Times New Roman"/>
              </a:rPr>
              <a:t>a quelli  </a:t>
            </a:r>
            <a:r>
              <a:rPr sz="1200" spc="-5" dirty="0">
                <a:latin typeface="Times New Roman"/>
                <a:cs typeface="Times New Roman"/>
              </a:rPr>
              <a:t>superiori nel tentativo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raggiungere livelli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elevati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comprensione </a:t>
            </a:r>
            <a:r>
              <a:rPr sz="1200" dirty="0">
                <a:latin typeface="Times New Roman"/>
                <a:cs typeface="Times New Roman"/>
              </a:rPr>
              <a:t>della divinità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maggior apprezzamento dei significati  supremi, dei valori </a:t>
            </a:r>
            <a:r>
              <a:rPr sz="1200" dirty="0">
                <a:latin typeface="Times New Roman"/>
                <a:cs typeface="Times New Roman"/>
              </a:rPr>
              <a:t>ultimi e </a:t>
            </a:r>
            <a:r>
              <a:rPr sz="1200" spc="-5" dirty="0">
                <a:latin typeface="Times New Roman"/>
                <a:cs typeface="Times New Roman"/>
              </a:rPr>
              <a:t>della realtà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assoluta.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27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275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4858"/>
            <a:ext cx="8188959" cy="413067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76200">
              <a:lnSpc>
                <a:spcPct val="100000"/>
              </a:lnSpc>
              <a:spcBef>
                <a:spcPts val="95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5. La vita in</a:t>
            </a:r>
            <a:r>
              <a:rPr sz="1600" b="1" spc="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Havona</a:t>
            </a:r>
            <a:endParaRPr sz="1600">
              <a:latin typeface="Times New Roman"/>
              <a:cs typeface="Times New Roman"/>
            </a:endParaRPr>
          </a:p>
          <a:p>
            <a:pPr marL="76200" marR="68580">
              <a:lnSpc>
                <a:spcPts val="1380"/>
              </a:lnSpc>
              <a:spcBef>
                <a:spcPts val="141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(158.4) 14:5.1 </a:t>
            </a:r>
            <a:r>
              <a:rPr sz="1200" dirty="0">
                <a:latin typeface="Times New Roman"/>
                <a:cs typeface="Times New Roman"/>
              </a:rPr>
              <a:t>Su </a:t>
            </a:r>
            <a:r>
              <a:rPr sz="1200" spc="-5" dirty="0">
                <a:latin typeface="Times New Roman"/>
                <a:cs typeface="Times New Roman"/>
              </a:rPr>
              <a:t>Urantia </a:t>
            </a:r>
            <a:r>
              <a:rPr sz="1200" dirty="0">
                <a:latin typeface="Times New Roman"/>
                <a:cs typeface="Times New Roman"/>
              </a:rPr>
              <a:t>voi </a:t>
            </a:r>
            <a:r>
              <a:rPr sz="1200" spc="-5" dirty="0">
                <a:latin typeface="Times New Roman"/>
                <a:cs typeface="Times New Roman"/>
              </a:rPr>
              <a:t>passate per </a:t>
            </a:r>
            <a:r>
              <a:rPr sz="1200" dirty="0">
                <a:latin typeface="Times New Roman"/>
                <a:cs typeface="Times New Roman"/>
              </a:rPr>
              <a:t>una corta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intensa </a:t>
            </a:r>
            <a:r>
              <a:rPr sz="1200" spc="-5" dirty="0">
                <a:latin typeface="Times New Roman"/>
                <a:cs typeface="Times New Roman"/>
              </a:rPr>
              <a:t>prova </a:t>
            </a:r>
            <a:r>
              <a:rPr sz="1200" dirty="0">
                <a:latin typeface="Times New Roman"/>
                <a:cs typeface="Times New Roman"/>
              </a:rPr>
              <a:t>durante la vostra vita iniziale </a:t>
            </a:r>
            <a:r>
              <a:rPr sz="1200" spc="-5" dirty="0">
                <a:latin typeface="Times New Roman"/>
                <a:cs typeface="Times New Roman"/>
              </a:rPr>
              <a:t>d’esistenza materiale. Sui </a:t>
            </a:r>
            <a:r>
              <a:rPr sz="1200" spc="5" dirty="0">
                <a:latin typeface="Times New Roman"/>
                <a:cs typeface="Times New Roman"/>
              </a:rPr>
              <a:t>mondi </a:t>
            </a:r>
            <a:r>
              <a:rPr sz="1200" dirty="0">
                <a:latin typeface="Times New Roman"/>
                <a:cs typeface="Times New Roman"/>
              </a:rPr>
              <a:t>delle  </a:t>
            </a:r>
            <a:r>
              <a:rPr sz="1200" spc="-5" dirty="0">
                <a:latin typeface="Times New Roman"/>
                <a:cs typeface="Times New Roman"/>
              </a:rPr>
              <a:t>dimore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passando </a:t>
            </a:r>
            <a:r>
              <a:rPr sz="1200" dirty="0">
                <a:latin typeface="Times New Roman"/>
                <a:cs typeface="Times New Roman"/>
              </a:rPr>
              <a:t>poi per il vostro </a:t>
            </a:r>
            <a:r>
              <a:rPr sz="1200" spc="-5" dirty="0">
                <a:latin typeface="Times New Roman"/>
                <a:cs typeface="Times New Roman"/>
              </a:rPr>
              <a:t>sistema, </a:t>
            </a:r>
            <a:r>
              <a:rPr sz="1200" dirty="0">
                <a:latin typeface="Times New Roman"/>
                <a:cs typeface="Times New Roman"/>
              </a:rPr>
              <a:t>la vostra </a:t>
            </a:r>
            <a:r>
              <a:rPr sz="1200" spc="-5" dirty="0">
                <a:latin typeface="Times New Roman"/>
                <a:cs typeface="Times New Roman"/>
              </a:rPr>
              <a:t>costellazione </a:t>
            </a:r>
            <a:r>
              <a:rPr sz="1200" dirty="0">
                <a:latin typeface="Times New Roman"/>
                <a:cs typeface="Times New Roman"/>
              </a:rPr>
              <a:t>e l’Universo </a:t>
            </a:r>
            <a:r>
              <a:rPr sz="1200" spc="-5" dirty="0">
                <a:latin typeface="Times New Roman"/>
                <a:cs typeface="Times New Roman"/>
              </a:rPr>
              <a:t>locale, attraversate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fasi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morontiali</a:t>
            </a:r>
            <a:endParaRPr sz="1200">
              <a:latin typeface="Times New Roman"/>
              <a:cs typeface="Times New Roman"/>
            </a:endParaRPr>
          </a:p>
          <a:p>
            <a:pPr marL="76200" marR="206375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dell’ascensione. </a:t>
            </a:r>
            <a:r>
              <a:rPr sz="1200" dirty="0">
                <a:latin typeface="Times New Roman"/>
                <a:cs typeface="Times New Roman"/>
              </a:rPr>
              <a:t>Sui mondi </a:t>
            </a:r>
            <a:r>
              <a:rPr sz="1200" spc="-5" dirty="0">
                <a:latin typeface="Times New Roman"/>
                <a:cs typeface="Times New Roman"/>
              </a:rPr>
              <a:t>educativi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Superuniverso passate </a:t>
            </a:r>
            <a:r>
              <a:rPr sz="1200" dirty="0">
                <a:latin typeface="Times New Roman"/>
                <a:cs typeface="Times New Roman"/>
              </a:rPr>
              <a:t>per i veri stadi spirituali di </a:t>
            </a:r>
            <a:r>
              <a:rPr sz="1200" spc="-5" dirty="0">
                <a:latin typeface="Times New Roman"/>
                <a:cs typeface="Times New Roman"/>
              </a:rPr>
              <a:t>progressione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venite </a:t>
            </a:r>
            <a:r>
              <a:rPr sz="1200" dirty="0">
                <a:latin typeface="Times New Roman"/>
                <a:cs typeface="Times New Roman"/>
              </a:rPr>
              <a:t>preparati </a:t>
            </a:r>
            <a:r>
              <a:rPr sz="1200" spc="-5" dirty="0">
                <a:latin typeface="Times New Roman"/>
                <a:cs typeface="Times New Roman"/>
              </a:rPr>
              <a:t>al  transito finale per Havona. Sui </a:t>
            </a:r>
            <a:r>
              <a:rPr sz="1200" dirty="0">
                <a:latin typeface="Times New Roman"/>
                <a:cs typeface="Times New Roman"/>
              </a:rPr>
              <a:t>sette </a:t>
            </a:r>
            <a:r>
              <a:rPr sz="1200" spc="-5" dirty="0">
                <a:latin typeface="Times New Roman"/>
                <a:cs typeface="Times New Roman"/>
              </a:rPr>
              <a:t>circuiti </a:t>
            </a:r>
            <a:r>
              <a:rPr sz="1200" dirty="0">
                <a:latin typeface="Times New Roman"/>
                <a:cs typeface="Times New Roman"/>
              </a:rPr>
              <a:t>di Havona la vostra </a:t>
            </a:r>
            <a:r>
              <a:rPr sz="1200" spc="-5" dirty="0">
                <a:latin typeface="Times New Roman"/>
                <a:cs typeface="Times New Roman"/>
              </a:rPr>
              <a:t>realizzazione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intellettuale, </a:t>
            </a:r>
            <a:r>
              <a:rPr sz="1200" dirty="0">
                <a:latin typeface="Times New Roman"/>
                <a:cs typeface="Times New Roman"/>
              </a:rPr>
              <a:t>spirituale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esperienziale. E </a:t>
            </a:r>
            <a:r>
              <a:rPr sz="1200" spc="-5" dirty="0">
                <a:latin typeface="Times New Roman"/>
                <a:cs typeface="Times New Roman"/>
              </a:rPr>
              <a:t>su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ogni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45"/>
              </a:lnSpc>
            </a:pPr>
            <a:r>
              <a:rPr sz="1200" dirty="0">
                <a:latin typeface="Times New Roman"/>
                <a:cs typeface="Times New Roman"/>
              </a:rPr>
              <a:t>mondo di </a:t>
            </a:r>
            <a:r>
              <a:rPr sz="1200" spc="-5" dirty="0">
                <a:latin typeface="Times New Roman"/>
                <a:cs typeface="Times New Roman"/>
              </a:rPr>
              <a:t>ciascuno </a:t>
            </a:r>
            <a:r>
              <a:rPr sz="1200" dirty="0">
                <a:latin typeface="Times New Roman"/>
                <a:cs typeface="Times New Roman"/>
              </a:rPr>
              <a:t>di questi </a:t>
            </a:r>
            <a:r>
              <a:rPr sz="1200" spc="-5" dirty="0">
                <a:latin typeface="Times New Roman"/>
                <a:cs typeface="Times New Roman"/>
              </a:rPr>
              <a:t>circuiti c’è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compito specifico </a:t>
            </a:r>
            <a:r>
              <a:rPr sz="1200" dirty="0">
                <a:latin typeface="Times New Roman"/>
                <a:cs typeface="Times New Roman"/>
              </a:rPr>
              <a:t>da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svolgere.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7620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(158.5) 14:5.2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vita </a:t>
            </a:r>
            <a:r>
              <a:rPr sz="1200" spc="-5" dirty="0">
                <a:latin typeface="Times New Roman"/>
                <a:cs typeface="Times New Roman"/>
              </a:rPr>
              <a:t>sui </a:t>
            </a:r>
            <a:r>
              <a:rPr sz="1200" dirty="0">
                <a:latin typeface="Times New Roman"/>
                <a:cs typeface="Times New Roman"/>
              </a:rPr>
              <a:t>mondi divini </a:t>
            </a:r>
            <a:r>
              <a:rPr sz="1200" spc="-5" dirty="0">
                <a:latin typeface="Times New Roman"/>
                <a:cs typeface="Times New Roman"/>
              </a:rPr>
              <a:t>dell’Universo centrale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così </a:t>
            </a:r>
            <a:r>
              <a:rPr sz="1200" dirty="0">
                <a:latin typeface="Times New Roman"/>
                <a:cs typeface="Times New Roman"/>
              </a:rPr>
              <a:t>ricca e piena, </a:t>
            </a:r>
            <a:r>
              <a:rPr sz="1200" spc="-5" dirty="0">
                <a:latin typeface="Times New Roman"/>
                <a:cs typeface="Times New Roman"/>
              </a:rPr>
              <a:t>così completa ed appagante, </a:t>
            </a:r>
            <a:r>
              <a:rPr sz="1200" dirty="0">
                <a:latin typeface="Times New Roman"/>
                <a:cs typeface="Times New Roman"/>
              </a:rPr>
              <a:t>da trascendere  </a:t>
            </a:r>
            <a:r>
              <a:rPr sz="1200" spc="-5" dirty="0">
                <a:latin typeface="Times New Roman"/>
                <a:cs typeface="Times New Roman"/>
              </a:rPr>
              <a:t>completamente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concetto </a:t>
            </a:r>
            <a:r>
              <a:rPr sz="1200" dirty="0">
                <a:latin typeface="Times New Roman"/>
                <a:cs typeface="Times New Roman"/>
              </a:rPr>
              <a:t>umano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essere creato potrebbe </a:t>
            </a:r>
            <a:r>
              <a:rPr sz="1200" dirty="0">
                <a:latin typeface="Times New Roman"/>
                <a:cs typeface="Times New Roman"/>
              </a:rPr>
              <a:t>mai </a:t>
            </a:r>
            <a:r>
              <a:rPr sz="1200" spc="-5" dirty="0">
                <a:latin typeface="Times New Roman"/>
                <a:cs typeface="Times New Roman"/>
              </a:rPr>
              <a:t>sperimentare. </a:t>
            </a:r>
            <a:r>
              <a:rPr sz="1200" spc="-1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attività sociali ed economiche </a:t>
            </a:r>
            <a:r>
              <a:rPr sz="1200" dirty="0">
                <a:latin typeface="Times New Roman"/>
                <a:cs typeface="Times New Roman"/>
              </a:rPr>
              <a:t>di questa  </a:t>
            </a:r>
            <a:r>
              <a:rPr sz="1200" spc="-5" dirty="0">
                <a:latin typeface="Times New Roman"/>
                <a:cs typeface="Times New Roman"/>
              </a:rPr>
              <a:t>creazione eterna </a:t>
            </a:r>
            <a:r>
              <a:rPr sz="1200" dirty="0">
                <a:latin typeface="Times New Roman"/>
                <a:cs typeface="Times New Roman"/>
              </a:rPr>
              <a:t>sono del tutto </a:t>
            </a:r>
            <a:r>
              <a:rPr sz="1200" spc="-5" dirty="0">
                <a:latin typeface="Times New Roman"/>
                <a:cs typeface="Times New Roman"/>
              </a:rPr>
              <a:t>differenti dalle </a:t>
            </a:r>
            <a:r>
              <a:rPr sz="1200" dirty="0">
                <a:latin typeface="Times New Roman"/>
                <a:cs typeface="Times New Roman"/>
              </a:rPr>
              <a:t>occupazioni </a:t>
            </a:r>
            <a:r>
              <a:rPr sz="1200" spc="-5" dirty="0">
                <a:latin typeface="Times New Roman"/>
                <a:cs typeface="Times New Roman"/>
              </a:rPr>
              <a:t>delle creature materiali che </a:t>
            </a:r>
            <a:r>
              <a:rPr sz="1200" dirty="0">
                <a:latin typeface="Times New Roman"/>
                <a:cs typeface="Times New Roman"/>
              </a:rPr>
              <a:t>vivono </a:t>
            </a:r>
            <a:r>
              <a:rPr sz="1200" spc="-5" dirty="0">
                <a:latin typeface="Times New Roman"/>
                <a:cs typeface="Times New Roman"/>
              </a:rPr>
              <a:t>su </a:t>
            </a:r>
            <a:r>
              <a:rPr sz="1200" dirty="0">
                <a:latin typeface="Times New Roman"/>
                <a:cs typeface="Times New Roman"/>
              </a:rPr>
              <a:t>mondi </a:t>
            </a:r>
            <a:r>
              <a:rPr sz="1200" spc="-5" dirty="0">
                <a:latin typeface="Times New Roman"/>
                <a:cs typeface="Times New Roman"/>
              </a:rPr>
              <a:t>evoluzionari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Urantia.  Anche </a:t>
            </a:r>
            <a:r>
              <a:rPr sz="1200" dirty="0">
                <a:latin typeface="Times New Roman"/>
                <a:cs typeface="Times New Roman"/>
              </a:rPr>
              <a:t>la tecnica di pensiero di </a:t>
            </a:r>
            <a:r>
              <a:rPr sz="1200" spc="-5" dirty="0">
                <a:latin typeface="Times New Roman"/>
                <a:cs typeface="Times New Roman"/>
              </a:rPr>
              <a:t>Havona </a:t>
            </a:r>
            <a:r>
              <a:rPr sz="1200" dirty="0">
                <a:latin typeface="Times New Roman"/>
                <a:cs typeface="Times New Roman"/>
              </a:rPr>
              <a:t>è diversa </a:t>
            </a:r>
            <a:r>
              <a:rPr sz="1200" spc="-5" dirty="0">
                <a:latin typeface="Times New Roman"/>
                <a:cs typeface="Times New Roman"/>
              </a:rPr>
              <a:t>dal processo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pensare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Urantia.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7048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(158.6) 14:5.3 </a:t>
            </a:r>
            <a:r>
              <a:rPr sz="1200" spc="-5" dirty="0">
                <a:latin typeface="Times New Roman"/>
                <a:cs typeface="Times New Roman"/>
              </a:rPr>
              <a:t>Gli ordinamenti dell’Universo centrale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appropriatamente ed intrinsecamente naturali;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regole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condotta </a:t>
            </a:r>
            <a:r>
              <a:rPr sz="1200" dirty="0">
                <a:latin typeface="Times New Roman"/>
                <a:cs typeface="Times New Roman"/>
              </a:rPr>
              <a:t>non sono  </a:t>
            </a:r>
            <a:r>
              <a:rPr sz="1200" spc="-5" dirty="0">
                <a:latin typeface="Times New Roman"/>
                <a:cs typeface="Times New Roman"/>
              </a:rPr>
              <a:t>arbitrarie.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ogni </a:t>
            </a:r>
            <a:r>
              <a:rPr sz="1200" dirty="0">
                <a:latin typeface="Times New Roman"/>
                <a:cs typeface="Times New Roman"/>
              </a:rPr>
              <a:t>prescrizione di </a:t>
            </a:r>
            <a:r>
              <a:rPr sz="1200" spc="-5" dirty="0">
                <a:latin typeface="Times New Roman"/>
                <a:cs typeface="Times New Roman"/>
              </a:rPr>
              <a:t>Havona traspaiono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ragione della rettitudine 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principio della giustizia.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questi </a:t>
            </a:r>
            <a:r>
              <a:rPr sz="1200" dirty="0">
                <a:latin typeface="Times New Roman"/>
                <a:cs typeface="Times New Roman"/>
              </a:rPr>
              <a:t>due fattori,  </a:t>
            </a:r>
            <a:r>
              <a:rPr sz="1200" spc="-5" dirty="0">
                <a:latin typeface="Times New Roman"/>
                <a:cs typeface="Times New Roman"/>
              </a:rPr>
              <a:t>congiunti, equivalgono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quella che su Urantia </a:t>
            </a:r>
            <a:r>
              <a:rPr sz="1200" dirty="0">
                <a:latin typeface="Times New Roman"/>
                <a:cs typeface="Times New Roman"/>
              </a:rPr>
              <a:t>sarebbe denominata </a:t>
            </a:r>
            <a:r>
              <a:rPr sz="1200" i="1" spc="-5" dirty="0">
                <a:latin typeface="Times New Roman"/>
                <a:cs typeface="Times New Roman"/>
              </a:rPr>
              <a:t>equità. </a:t>
            </a:r>
            <a:r>
              <a:rPr sz="1200" spc="-5" dirty="0">
                <a:latin typeface="Times New Roman"/>
                <a:cs typeface="Times New Roman"/>
              </a:rPr>
              <a:t>Quando arriverete </a:t>
            </a:r>
            <a:r>
              <a:rPr sz="1200" dirty="0">
                <a:latin typeface="Times New Roman"/>
                <a:cs typeface="Times New Roman"/>
              </a:rPr>
              <a:t>in Havona, </a:t>
            </a:r>
            <a:r>
              <a:rPr sz="1200" spc="-5" dirty="0">
                <a:latin typeface="Times New Roman"/>
                <a:cs typeface="Times New Roman"/>
              </a:rPr>
              <a:t>proverete </a:t>
            </a:r>
            <a:r>
              <a:rPr sz="1200" dirty="0">
                <a:latin typeface="Times New Roman"/>
                <a:cs typeface="Times New Roman"/>
              </a:rPr>
              <a:t>un piacere  </a:t>
            </a:r>
            <a:r>
              <a:rPr sz="1200" spc="-5" dirty="0">
                <a:latin typeface="Times New Roman"/>
                <a:cs typeface="Times New Roman"/>
              </a:rPr>
              <a:t>naturale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fare </a:t>
            </a:r>
            <a:r>
              <a:rPr sz="1200" dirty="0">
                <a:latin typeface="Times New Roman"/>
                <a:cs typeface="Times New Roman"/>
              </a:rPr>
              <a:t>le cose nella </a:t>
            </a:r>
            <a:r>
              <a:rPr sz="1200" spc="-5" dirty="0">
                <a:latin typeface="Times New Roman"/>
                <a:cs typeface="Times New Roman"/>
              </a:rPr>
              <a:t>maniera </a:t>
            </a:r>
            <a:r>
              <a:rPr sz="1200" dirty="0">
                <a:latin typeface="Times New Roman"/>
                <a:cs typeface="Times New Roman"/>
              </a:rPr>
              <a:t>in cui dovrebbero </a:t>
            </a:r>
            <a:r>
              <a:rPr sz="1200" spc="-5" dirty="0">
                <a:latin typeface="Times New Roman"/>
                <a:cs typeface="Times New Roman"/>
              </a:rPr>
              <a:t>essere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fatte.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7937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(158.7) 14:5.4 </a:t>
            </a:r>
            <a:r>
              <a:rPr sz="1200" spc="-5" dirty="0">
                <a:latin typeface="Times New Roman"/>
                <a:cs typeface="Times New Roman"/>
              </a:rPr>
              <a:t>Quando degli esseri intelligenti raggiungono </a:t>
            </a:r>
            <a:r>
              <a:rPr sz="1200" dirty="0">
                <a:latin typeface="Times New Roman"/>
                <a:cs typeface="Times New Roman"/>
              </a:rPr>
              <a:t>per la prima volta l’Universo </a:t>
            </a:r>
            <a:r>
              <a:rPr sz="1200" spc="-5" dirty="0">
                <a:latin typeface="Times New Roman"/>
                <a:cs typeface="Times New Roman"/>
              </a:rPr>
              <a:t>centrale,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ricevuti </a:t>
            </a:r>
            <a:r>
              <a:rPr sz="1200" dirty="0">
                <a:latin typeface="Times New Roman"/>
                <a:cs typeface="Times New Roman"/>
              </a:rPr>
              <a:t>e domiciliati </a:t>
            </a:r>
            <a:r>
              <a:rPr sz="1200" spc="-5" dirty="0">
                <a:latin typeface="Times New Roman"/>
                <a:cs typeface="Times New Roman"/>
              </a:rPr>
              <a:t>sul </a:t>
            </a:r>
            <a:r>
              <a:rPr sz="1200" dirty="0">
                <a:latin typeface="Times New Roman"/>
                <a:cs typeface="Times New Roman"/>
              </a:rPr>
              <a:t>mondo  pilota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settimo </a:t>
            </a:r>
            <a:r>
              <a:rPr sz="1200" spc="-5" dirty="0">
                <a:latin typeface="Times New Roman"/>
                <a:cs typeface="Times New Roman"/>
              </a:rPr>
              <a:t>circuito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Havona. A mano </a:t>
            </a:r>
            <a:r>
              <a:rPr sz="1200" dirty="0">
                <a:latin typeface="Times New Roman"/>
                <a:cs typeface="Times New Roman"/>
              </a:rPr>
              <a:t>a mano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i nuovi </a:t>
            </a:r>
            <a:r>
              <a:rPr sz="1200" spc="-5" dirty="0">
                <a:latin typeface="Times New Roman"/>
                <a:cs typeface="Times New Roman"/>
              </a:rPr>
              <a:t>arrivati progrediscono </a:t>
            </a:r>
            <a:r>
              <a:rPr sz="1200" dirty="0">
                <a:latin typeface="Times New Roman"/>
                <a:cs typeface="Times New Roman"/>
              </a:rPr>
              <a:t>spiritualmente, </a:t>
            </a:r>
            <a:r>
              <a:rPr sz="1200" spc="-5" dirty="0">
                <a:latin typeface="Times New Roman"/>
                <a:cs typeface="Times New Roman"/>
              </a:rPr>
              <a:t>che giungono </a:t>
            </a:r>
            <a:r>
              <a:rPr sz="1200" dirty="0">
                <a:latin typeface="Times New Roman"/>
                <a:cs typeface="Times New Roman"/>
              </a:rPr>
              <a:t>a  </a:t>
            </a:r>
            <a:r>
              <a:rPr sz="1200" spc="-5" dirty="0">
                <a:latin typeface="Times New Roman"/>
                <a:cs typeface="Times New Roman"/>
              </a:rPr>
              <a:t>comprendere l’identità </a:t>
            </a:r>
            <a:r>
              <a:rPr sz="1200" dirty="0">
                <a:latin typeface="Times New Roman"/>
                <a:cs typeface="Times New Roman"/>
              </a:rPr>
              <a:t>dello Spirito </a:t>
            </a:r>
            <a:r>
              <a:rPr sz="1200" spc="-5" dirty="0">
                <a:latin typeface="Times New Roman"/>
                <a:cs typeface="Times New Roman"/>
              </a:rPr>
              <a:t>Maestro del loro Superuniverso,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trasferiti </a:t>
            </a:r>
            <a:r>
              <a:rPr sz="1200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sesto </a:t>
            </a:r>
            <a:r>
              <a:rPr sz="1200" dirty="0">
                <a:latin typeface="Times New Roman"/>
                <a:cs typeface="Times New Roman"/>
              </a:rPr>
              <a:t>cerchio. (È sulla </a:t>
            </a:r>
            <a:r>
              <a:rPr sz="1200" spc="-5" dirty="0">
                <a:latin typeface="Times New Roman"/>
                <a:cs typeface="Times New Roman"/>
              </a:rPr>
              <a:t>base </a:t>
            </a:r>
            <a:r>
              <a:rPr sz="1200" dirty="0">
                <a:latin typeface="Times New Roman"/>
                <a:cs typeface="Times New Roman"/>
              </a:rPr>
              <a:t>di questi  </a:t>
            </a:r>
            <a:r>
              <a:rPr sz="1200" spc="-5" dirty="0">
                <a:latin typeface="Times New Roman"/>
                <a:cs typeface="Times New Roman"/>
              </a:rPr>
              <a:t>ordinamenti dell’Universo centrale che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cerchi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progresso </a:t>
            </a:r>
            <a:r>
              <a:rPr sz="1200" dirty="0">
                <a:latin typeface="Times New Roman"/>
                <a:cs typeface="Times New Roman"/>
              </a:rPr>
              <a:t>della mente umana sono </a:t>
            </a:r>
            <a:r>
              <a:rPr sz="1200" spc="-5" dirty="0">
                <a:latin typeface="Times New Roman"/>
                <a:cs typeface="Times New Roman"/>
              </a:rPr>
              <a:t>stati denominati.) </a:t>
            </a:r>
            <a:r>
              <a:rPr sz="1200" dirty="0">
                <a:latin typeface="Times New Roman"/>
                <a:cs typeface="Times New Roman"/>
              </a:rPr>
              <a:t>Dopo </a:t>
            </a:r>
            <a:r>
              <a:rPr sz="1200" spc="-5" dirty="0">
                <a:latin typeface="Times New Roman"/>
                <a:cs typeface="Times New Roman"/>
              </a:rPr>
              <a:t>che gli </a:t>
            </a:r>
            <a:r>
              <a:rPr sz="1200" dirty="0">
                <a:latin typeface="Times New Roman"/>
                <a:cs typeface="Times New Roman"/>
              </a:rPr>
              <a:t>ascendenti  </a:t>
            </a:r>
            <a:r>
              <a:rPr sz="1200" spc="-5" dirty="0">
                <a:latin typeface="Times New Roman"/>
                <a:cs typeface="Times New Roman"/>
              </a:rPr>
              <a:t>sono giunti </a:t>
            </a:r>
            <a:r>
              <a:rPr sz="1200" dirty="0">
                <a:latin typeface="Times New Roman"/>
                <a:cs typeface="Times New Roman"/>
              </a:rPr>
              <a:t>alla </a:t>
            </a:r>
            <a:r>
              <a:rPr sz="1200" spc="-5" dirty="0">
                <a:latin typeface="Times New Roman"/>
                <a:cs typeface="Times New Roman"/>
              </a:rPr>
              <a:t>realizzazione della Supremazia </a:t>
            </a:r>
            <a:r>
              <a:rPr sz="1200" dirty="0">
                <a:latin typeface="Times New Roman"/>
                <a:cs typeface="Times New Roman"/>
              </a:rPr>
              <a:t>e sono </a:t>
            </a:r>
            <a:r>
              <a:rPr sz="1200" spc="-5" dirty="0">
                <a:latin typeface="Times New Roman"/>
                <a:cs typeface="Times New Roman"/>
              </a:rPr>
              <a:t>così preparati per </a:t>
            </a:r>
            <a:r>
              <a:rPr sz="1200" dirty="0">
                <a:latin typeface="Times New Roman"/>
                <a:cs typeface="Times New Roman"/>
              </a:rPr>
              <a:t>l’avventura </a:t>
            </a:r>
            <a:r>
              <a:rPr sz="1200" spc="-5" dirty="0">
                <a:latin typeface="Times New Roman"/>
                <a:cs typeface="Times New Roman"/>
              </a:rPr>
              <a:t>della Deità,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portati </a:t>
            </a:r>
            <a:r>
              <a:rPr sz="1200" dirty="0">
                <a:latin typeface="Times New Roman"/>
                <a:cs typeface="Times New Roman"/>
              </a:rPr>
              <a:t>nel quinto </a:t>
            </a:r>
            <a:r>
              <a:rPr sz="1200" spc="-5" dirty="0">
                <a:latin typeface="Times New Roman"/>
                <a:cs typeface="Times New Roman"/>
              </a:rPr>
              <a:t>circuito;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27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276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45780" cy="354393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63500" marR="10922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quando hanno raggiunto </a:t>
            </a:r>
            <a:r>
              <a:rPr sz="1200" dirty="0">
                <a:latin typeface="Times New Roman"/>
                <a:cs typeface="Times New Roman"/>
              </a:rPr>
              <a:t>lo Spirito </a:t>
            </a:r>
            <a:r>
              <a:rPr sz="1200" spc="-5" dirty="0">
                <a:latin typeface="Times New Roman"/>
                <a:cs typeface="Times New Roman"/>
              </a:rPr>
              <a:t>Infinito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trasferiti </a:t>
            </a:r>
            <a:r>
              <a:rPr sz="1200" dirty="0">
                <a:latin typeface="Times New Roman"/>
                <a:cs typeface="Times New Roman"/>
              </a:rPr>
              <a:t>nel quarto. </a:t>
            </a:r>
            <a:r>
              <a:rPr sz="1200" spc="-5" dirty="0">
                <a:latin typeface="Times New Roman"/>
                <a:cs typeface="Times New Roman"/>
              </a:rPr>
              <a:t>Dopo aver raggiunto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Eterno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spostati sul terzo;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quando hanno riconosciuto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Padre Universale </a:t>
            </a:r>
            <a:r>
              <a:rPr sz="1200" dirty="0">
                <a:latin typeface="Times New Roman"/>
                <a:cs typeface="Times New Roman"/>
              </a:rPr>
              <a:t>vanno a </a:t>
            </a:r>
            <a:r>
              <a:rPr sz="1200" spc="-5" dirty="0">
                <a:latin typeface="Times New Roman"/>
                <a:cs typeface="Times New Roman"/>
              </a:rPr>
              <a:t>soggiornare sul </a:t>
            </a:r>
            <a:r>
              <a:rPr sz="1200" dirty="0">
                <a:latin typeface="Times New Roman"/>
                <a:cs typeface="Times New Roman"/>
              </a:rPr>
              <a:t>secondo </a:t>
            </a:r>
            <a:r>
              <a:rPr sz="1200" spc="-5" dirty="0">
                <a:latin typeface="Times New Roman"/>
                <a:cs typeface="Times New Roman"/>
              </a:rPr>
              <a:t>circuito </a:t>
            </a:r>
            <a:r>
              <a:rPr sz="1200" dirty="0">
                <a:latin typeface="Times New Roman"/>
                <a:cs typeface="Times New Roman"/>
              </a:rPr>
              <a:t>di mondi, dove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familiarizzano</a:t>
            </a:r>
            <a:endParaRPr sz="1200">
              <a:latin typeface="Times New Roman"/>
              <a:cs typeface="Times New Roman"/>
            </a:endParaRPr>
          </a:p>
          <a:p>
            <a:pPr marL="63500" marR="216535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ulteriormente con </a:t>
            </a:r>
            <a:r>
              <a:rPr sz="1200" dirty="0">
                <a:latin typeface="Times New Roman"/>
                <a:cs typeface="Times New Roman"/>
              </a:rPr>
              <a:t>le moltitudini </a:t>
            </a:r>
            <a:r>
              <a:rPr sz="1200" spc="-5" dirty="0">
                <a:latin typeface="Times New Roman"/>
                <a:cs typeface="Times New Roman"/>
              </a:rPr>
              <a:t>del Paradiso. L’arrivo sul </a:t>
            </a:r>
            <a:r>
              <a:rPr sz="1200" dirty="0">
                <a:latin typeface="Times New Roman"/>
                <a:cs typeface="Times New Roman"/>
              </a:rPr>
              <a:t>primo </a:t>
            </a:r>
            <a:r>
              <a:rPr sz="1200" spc="-5" dirty="0">
                <a:latin typeface="Times New Roman"/>
                <a:cs typeface="Times New Roman"/>
              </a:rPr>
              <a:t>circuito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Havona significa che </a:t>
            </a:r>
            <a:r>
              <a:rPr sz="1200" dirty="0">
                <a:latin typeface="Times New Roman"/>
                <a:cs typeface="Times New Roman"/>
              </a:rPr>
              <a:t>i candidati del tempo </a:t>
            </a:r>
            <a:r>
              <a:rPr sz="1200" spc="-5" dirty="0">
                <a:latin typeface="Times New Roman"/>
                <a:cs typeface="Times New Roman"/>
              </a:rPr>
              <a:t>sono </a:t>
            </a:r>
            <a:r>
              <a:rPr sz="1200" dirty="0">
                <a:latin typeface="Times New Roman"/>
                <a:cs typeface="Times New Roman"/>
              </a:rPr>
              <a:t>stati  </a:t>
            </a:r>
            <a:r>
              <a:rPr sz="1200" spc="-5" dirty="0">
                <a:latin typeface="Times New Roman"/>
                <a:cs typeface="Times New Roman"/>
              </a:rPr>
              <a:t>ammessi al </a:t>
            </a:r>
            <a:r>
              <a:rPr sz="1200" dirty="0">
                <a:latin typeface="Times New Roman"/>
                <a:cs typeface="Times New Roman"/>
              </a:rPr>
              <a:t>servizio del </a:t>
            </a:r>
            <a:r>
              <a:rPr sz="1200" spc="-5" dirty="0">
                <a:latin typeface="Times New Roman"/>
                <a:cs typeface="Times New Roman"/>
              </a:rPr>
              <a:t>Paradiso. Essi resteranno </a:t>
            </a:r>
            <a:r>
              <a:rPr sz="1200" dirty="0">
                <a:latin typeface="Times New Roman"/>
                <a:cs typeface="Times New Roman"/>
              </a:rPr>
              <a:t>sul </a:t>
            </a:r>
            <a:r>
              <a:rPr sz="1200" spc="-5" dirty="0">
                <a:latin typeface="Times New Roman"/>
                <a:cs typeface="Times New Roman"/>
              </a:rPr>
              <a:t>circuito interno di conseguimento </a:t>
            </a:r>
            <a:r>
              <a:rPr sz="1200" dirty="0">
                <a:latin typeface="Times New Roman"/>
                <a:cs typeface="Times New Roman"/>
              </a:rPr>
              <a:t>spirituale progressivo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spc="15" dirty="0">
                <a:latin typeface="Times New Roman"/>
                <a:cs typeface="Times New Roman"/>
              </a:rPr>
              <a:t>un </a:t>
            </a:r>
            <a:r>
              <a:rPr sz="1200" dirty="0">
                <a:latin typeface="Times New Roman"/>
                <a:cs typeface="Times New Roman"/>
              </a:rPr>
              <a:t>tempo  </a:t>
            </a:r>
            <a:r>
              <a:rPr sz="1200" spc="-5" dirty="0">
                <a:latin typeface="Times New Roman"/>
                <a:cs typeface="Times New Roman"/>
              </a:rPr>
              <a:t>indeterminato, secondo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durata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natura della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ascensione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creature. Da </a:t>
            </a:r>
            <a:r>
              <a:rPr sz="1200" dirty="0">
                <a:latin typeface="Times New Roman"/>
                <a:cs typeface="Times New Roman"/>
              </a:rPr>
              <a:t>questo </a:t>
            </a:r>
            <a:r>
              <a:rPr sz="1200" spc="-5" dirty="0">
                <a:latin typeface="Times New Roman"/>
                <a:cs typeface="Times New Roman"/>
              </a:rPr>
              <a:t>circuito interno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pellegrini </a:t>
            </a:r>
            <a:r>
              <a:rPr sz="1200" dirty="0">
                <a:latin typeface="Times New Roman"/>
                <a:cs typeface="Times New Roman"/>
              </a:rPr>
              <a:t>ascendenti  </a:t>
            </a:r>
            <a:r>
              <a:rPr sz="1200" spc="-5" dirty="0">
                <a:latin typeface="Times New Roman"/>
                <a:cs typeface="Times New Roman"/>
              </a:rPr>
              <a:t>procedono </a:t>
            </a:r>
            <a:r>
              <a:rPr sz="1200" dirty="0">
                <a:latin typeface="Times New Roman"/>
                <a:cs typeface="Times New Roman"/>
              </a:rPr>
              <a:t>all’interno </a:t>
            </a:r>
            <a:r>
              <a:rPr sz="1200" spc="-5" dirty="0">
                <a:latin typeface="Times New Roman"/>
                <a:cs typeface="Times New Roman"/>
              </a:rPr>
              <a:t>verso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residenza del </a:t>
            </a:r>
            <a:r>
              <a:rPr sz="1200" dirty="0">
                <a:latin typeface="Times New Roman"/>
                <a:cs typeface="Times New Roman"/>
              </a:rPr>
              <a:t>Paradiso e </a:t>
            </a:r>
            <a:r>
              <a:rPr sz="1200" spc="-5" dirty="0">
                <a:latin typeface="Times New Roman"/>
                <a:cs typeface="Times New Roman"/>
              </a:rPr>
              <a:t>l’ammissione al Corpo della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Finalità.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558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(159.1) 14:5.5 </a:t>
            </a:r>
            <a:r>
              <a:rPr sz="1200" spc="-5" dirty="0">
                <a:latin typeface="Times New Roman"/>
                <a:cs typeface="Times New Roman"/>
              </a:rPr>
              <a:t>Durante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vostro soggiorno </a:t>
            </a:r>
            <a:r>
              <a:rPr sz="1200" dirty="0">
                <a:latin typeface="Times New Roman"/>
                <a:cs typeface="Times New Roman"/>
              </a:rPr>
              <a:t>in Havona come </a:t>
            </a:r>
            <a:r>
              <a:rPr sz="1200" spc="-5" dirty="0">
                <a:latin typeface="Times New Roman"/>
                <a:cs typeface="Times New Roman"/>
              </a:rPr>
              <a:t>pellegrini d’ascensione, </a:t>
            </a:r>
            <a:r>
              <a:rPr sz="1200" dirty="0">
                <a:latin typeface="Times New Roman"/>
                <a:cs typeface="Times New Roman"/>
              </a:rPr>
              <a:t>vi </a:t>
            </a:r>
            <a:r>
              <a:rPr sz="1200" spc="-5" dirty="0">
                <a:latin typeface="Times New Roman"/>
                <a:cs typeface="Times New Roman"/>
              </a:rPr>
              <a:t>sarà permesso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visitare liberamente </a:t>
            </a:r>
            <a:r>
              <a:rPr sz="1200" dirty="0">
                <a:latin typeface="Times New Roman"/>
                <a:cs typeface="Times New Roman"/>
              </a:rPr>
              <a:t>i mondi del  </a:t>
            </a:r>
            <a:r>
              <a:rPr sz="1200" spc="-5" dirty="0">
                <a:latin typeface="Times New Roman"/>
                <a:cs typeface="Times New Roman"/>
              </a:rPr>
              <a:t>circuito al </a:t>
            </a:r>
            <a:r>
              <a:rPr sz="1200" dirty="0">
                <a:latin typeface="Times New Roman"/>
                <a:cs typeface="Times New Roman"/>
              </a:rPr>
              <a:t>quale siete </a:t>
            </a:r>
            <a:r>
              <a:rPr sz="1200" spc="-5" dirty="0">
                <a:latin typeface="Times New Roman"/>
                <a:cs typeface="Times New Roman"/>
              </a:rPr>
              <a:t>assegnati. Potrete anche ritornare sui </a:t>
            </a:r>
            <a:r>
              <a:rPr sz="1200" dirty="0">
                <a:latin typeface="Times New Roman"/>
                <a:cs typeface="Times New Roman"/>
              </a:rPr>
              <a:t>pianeti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circuiti che </a:t>
            </a:r>
            <a:r>
              <a:rPr sz="1200" spc="-5" dirty="0">
                <a:latin typeface="Times New Roman"/>
                <a:cs typeface="Times New Roman"/>
              </a:rPr>
              <a:t>avete già attraversato. </a:t>
            </a:r>
            <a:r>
              <a:rPr sz="1200" dirty="0">
                <a:latin typeface="Times New Roman"/>
                <a:cs typeface="Times New Roman"/>
              </a:rPr>
              <a:t>E tutto </a:t>
            </a:r>
            <a:r>
              <a:rPr sz="1200" spc="-5" dirty="0">
                <a:latin typeface="Times New Roman"/>
                <a:cs typeface="Times New Roman"/>
              </a:rPr>
              <a:t>ciò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possibile </a:t>
            </a:r>
            <a:r>
              <a:rPr sz="1200" dirty="0">
                <a:latin typeface="Times New Roman"/>
                <a:cs typeface="Times New Roman"/>
              </a:rPr>
              <a:t>a  </a:t>
            </a:r>
            <a:r>
              <a:rPr sz="1200" spc="-5" dirty="0">
                <a:latin typeface="Times New Roman"/>
                <a:cs typeface="Times New Roman"/>
              </a:rPr>
              <a:t>coloro che soggiornano </a:t>
            </a:r>
            <a:r>
              <a:rPr sz="1200" dirty="0">
                <a:latin typeface="Times New Roman"/>
                <a:cs typeface="Times New Roman"/>
              </a:rPr>
              <a:t>sui </a:t>
            </a:r>
            <a:r>
              <a:rPr sz="1200" spc="-5" dirty="0">
                <a:latin typeface="Times New Roman"/>
                <a:cs typeface="Times New Roman"/>
              </a:rPr>
              <a:t>cerchi </a:t>
            </a:r>
            <a:r>
              <a:rPr sz="1200" dirty="0">
                <a:latin typeface="Times New Roman"/>
                <a:cs typeface="Times New Roman"/>
              </a:rPr>
              <a:t>di Havona senza la </a:t>
            </a:r>
            <a:r>
              <a:rPr sz="1200" spc="-5" dirty="0">
                <a:latin typeface="Times New Roman"/>
                <a:cs typeface="Times New Roman"/>
              </a:rPr>
              <a:t>necessità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essere trasportati dai </a:t>
            </a:r>
            <a:r>
              <a:rPr sz="1200" dirty="0">
                <a:latin typeface="Times New Roman"/>
                <a:cs typeface="Times New Roman"/>
              </a:rPr>
              <a:t>supernafini. I </a:t>
            </a:r>
            <a:r>
              <a:rPr sz="1200" spc="-5" dirty="0">
                <a:latin typeface="Times New Roman"/>
                <a:cs typeface="Times New Roman"/>
              </a:rPr>
              <a:t>pellegrini del tempo </a:t>
            </a:r>
            <a:r>
              <a:rPr sz="1200" spc="5" dirty="0">
                <a:latin typeface="Times New Roman"/>
                <a:cs typeface="Times New Roman"/>
              </a:rPr>
              <a:t>possono  </a:t>
            </a:r>
            <a:r>
              <a:rPr sz="1200" spc="-5" dirty="0">
                <a:latin typeface="Times New Roman"/>
                <a:cs typeface="Times New Roman"/>
              </a:rPr>
              <a:t>equipaggiare </a:t>
            </a:r>
            <a:r>
              <a:rPr sz="1200" spc="5" dirty="0">
                <a:latin typeface="Times New Roman"/>
                <a:cs typeface="Times New Roman"/>
              </a:rPr>
              <a:t>se </a:t>
            </a:r>
            <a:r>
              <a:rPr sz="1200" spc="-5" dirty="0">
                <a:latin typeface="Times New Roman"/>
                <a:cs typeface="Times New Roman"/>
              </a:rPr>
              <a:t>stessi per attraversare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spazio “conquistato”,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devono dipendere </a:t>
            </a:r>
            <a:r>
              <a:rPr sz="1200" dirty="0">
                <a:latin typeface="Times New Roman"/>
                <a:cs typeface="Times New Roman"/>
              </a:rPr>
              <a:t>dalla </a:t>
            </a:r>
            <a:r>
              <a:rPr sz="1200" spc="-5" dirty="0">
                <a:latin typeface="Times New Roman"/>
                <a:cs typeface="Times New Roman"/>
              </a:rPr>
              <a:t>tecnica prescritta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superare </a:t>
            </a:r>
            <a:r>
              <a:rPr sz="1200" dirty="0">
                <a:latin typeface="Times New Roman"/>
                <a:cs typeface="Times New Roman"/>
              </a:rPr>
              <a:t>lo spazio  </a:t>
            </a:r>
            <a:r>
              <a:rPr sz="1200" spc="-5" dirty="0">
                <a:latin typeface="Times New Roman"/>
                <a:cs typeface="Times New Roman"/>
              </a:rPr>
              <a:t>“non conquistato”. Un pellegrino </a:t>
            </a:r>
            <a:r>
              <a:rPr sz="1200" dirty="0">
                <a:latin typeface="Times New Roman"/>
                <a:cs typeface="Times New Roman"/>
              </a:rPr>
              <a:t>non può </a:t>
            </a:r>
            <a:r>
              <a:rPr sz="1200" spc="-5" dirty="0">
                <a:latin typeface="Times New Roman"/>
                <a:cs typeface="Times New Roman"/>
              </a:rPr>
              <a:t>lasciare Havona </a:t>
            </a:r>
            <a:r>
              <a:rPr sz="1200" dirty="0">
                <a:latin typeface="Times New Roman"/>
                <a:cs typeface="Times New Roman"/>
              </a:rPr>
              <a:t>né </a:t>
            </a:r>
            <a:r>
              <a:rPr sz="1200" spc="-5" dirty="0">
                <a:latin typeface="Times New Roman"/>
                <a:cs typeface="Times New Roman"/>
              </a:rPr>
              <a:t>avanzare </a:t>
            </a:r>
            <a:r>
              <a:rPr sz="1200" dirty="0">
                <a:latin typeface="Times New Roman"/>
                <a:cs typeface="Times New Roman"/>
              </a:rPr>
              <a:t>oltre il </a:t>
            </a:r>
            <a:r>
              <a:rPr sz="1200" spc="-5" dirty="0">
                <a:latin typeface="Times New Roman"/>
                <a:cs typeface="Times New Roman"/>
              </a:rPr>
              <a:t>circuito al </a:t>
            </a:r>
            <a:r>
              <a:rPr sz="1200" dirty="0">
                <a:latin typeface="Times New Roman"/>
                <a:cs typeface="Times New Roman"/>
              </a:rPr>
              <a:t>quale è </a:t>
            </a:r>
            <a:r>
              <a:rPr sz="1200" spc="-5" dirty="0">
                <a:latin typeface="Times New Roman"/>
                <a:cs typeface="Times New Roman"/>
              </a:rPr>
              <a:t>assegnato senza </a:t>
            </a:r>
            <a:r>
              <a:rPr sz="1200" dirty="0">
                <a:latin typeface="Times New Roman"/>
                <a:cs typeface="Times New Roman"/>
              </a:rPr>
              <a:t>l’aiuto di un  </a:t>
            </a:r>
            <a:r>
              <a:rPr sz="1200" spc="-5" dirty="0">
                <a:latin typeface="Times New Roman"/>
                <a:cs typeface="Times New Roman"/>
              </a:rPr>
              <a:t>supernafino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trasportatore.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19812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(159.2) 14:5.6 </a:t>
            </a:r>
            <a:r>
              <a:rPr sz="1200" dirty="0">
                <a:latin typeface="Times New Roman"/>
                <a:cs typeface="Times New Roman"/>
              </a:rPr>
              <a:t>C’è </a:t>
            </a:r>
            <a:r>
              <a:rPr sz="1200" spc="-5" dirty="0">
                <a:latin typeface="Times New Roman"/>
                <a:cs typeface="Times New Roman"/>
              </a:rPr>
              <a:t>un’originalità stimolante </a:t>
            </a:r>
            <a:r>
              <a:rPr sz="1200" dirty="0">
                <a:latin typeface="Times New Roman"/>
                <a:cs typeface="Times New Roman"/>
              </a:rPr>
              <a:t>in questa </a:t>
            </a:r>
            <a:r>
              <a:rPr sz="1200" spc="-5" dirty="0">
                <a:latin typeface="Times New Roman"/>
                <a:cs typeface="Times New Roman"/>
              </a:rPr>
              <a:t>vasta creazione centrale.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parte </a:t>
            </a:r>
            <a:r>
              <a:rPr sz="1200" dirty="0">
                <a:latin typeface="Times New Roman"/>
                <a:cs typeface="Times New Roman"/>
              </a:rPr>
              <a:t>l’organizzazione fisica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materia e la  costituzione </a:t>
            </a:r>
            <a:r>
              <a:rPr sz="1200" spc="-5" dirty="0">
                <a:latin typeface="Times New Roman"/>
                <a:cs typeface="Times New Roman"/>
              </a:rPr>
              <a:t>fondamentale degli </a:t>
            </a:r>
            <a:r>
              <a:rPr sz="1200" dirty="0">
                <a:latin typeface="Times New Roman"/>
                <a:cs typeface="Times New Roman"/>
              </a:rPr>
              <a:t>ordini </a:t>
            </a:r>
            <a:r>
              <a:rPr sz="1200" spc="-5" dirty="0">
                <a:latin typeface="Times New Roman"/>
                <a:cs typeface="Times New Roman"/>
              </a:rPr>
              <a:t>basilari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esseri intelligenti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altre cose viventi, </a:t>
            </a:r>
            <a:r>
              <a:rPr sz="1200" dirty="0">
                <a:latin typeface="Times New Roman"/>
                <a:cs typeface="Times New Roman"/>
              </a:rPr>
              <a:t>i mondi di </a:t>
            </a:r>
            <a:r>
              <a:rPr sz="1200" spc="-5" dirty="0">
                <a:latin typeface="Times New Roman"/>
                <a:cs typeface="Times New Roman"/>
              </a:rPr>
              <a:t>Havona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hanno </a:t>
            </a:r>
            <a:r>
              <a:rPr sz="1200" spc="5" dirty="0">
                <a:latin typeface="Times New Roman"/>
                <a:cs typeface="Times New Roman"/>
              </a:rPr>
              <a:t>niente </a:t>
            </a:r>
            <a:r>
              <a:rPr sz="1200" dirty="0">
                <a:latin typeface="Times New Roman"/>
                <a:cs typeface="Times New Roman"/>
              </a:rPr>
              <a:t>in  </a:t>
            </a:r>
            <a:r>
              <a:rPr sz="1200" spc="-5" dirty="0">
                <a:latin typeface="Times New Roman"/>
                <a:cs typeface="Times New Roman"/>
              </a:rPr>
              <a:t>comune. Ciascuno </a:t>
            </a:r>
            <a:r>
              <a:rPr sz="1200" dirty="0">
                <a:latin typeface="Times New Roman"/>
                <a:cs typeface="Times New Roman"/>
              </a:rPr>
              <a:t>di questi </a:t>
            </a:r>
            <a:r>
              <a:rPr sz="1200" spc="-5" dirty="0">
                <a:latin typeface="Times New Roman"/>
                <a:cs typeface="Times New Roman"/>
              </a:rPr>
              <a:t>pianeti </a:t>
            </a:r>
            <a:r>
              <a:rPr sz="1200" dirty="0">
                <a:latin typeface="Times New Roman"/>
                <a:cs typeface="Times New Roman"/>
              </a:rPr>
              <a:t>è una </a:t>
            </a:r>
            <a:r>
              <a:rPr sz="1200" spc="-5" dirty="0">
                <a:latin typeface="Times New Roman"/>
                <a:cs typeface="Times New Roman"/>
              </a:rPr>
              <a:t>creazione originale, unica ed esclusiva; ogni pianeta </a:t>
            </a:r>
            <a:r>
              <a:rPr sz="1200" dirty="0">
                <a:latin typeface="Times New Roman"/>
                <a:cs typeface="Times New Roman"/>
              </a:rPr>
              <a:t>è una produzione </a:t>
            </a:r>
            <a:r>
              <a:rPr sz="1200" spc="-5" dirty="0">
                <a:latin typeface="Times New Roman"/>
                <a:cs typeface="Times New Roman"/>
              </a:rPr>
              <a:t>incomparabile,  superba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perfetta.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questa diversità d’individualità si estende </a:t>
            </a:r>
            <a:r>
              <a:rPr sz="1200" dirty="0">
                <a:latin typeface="Times New Roman"/>
                <a:cs typeface="Times New Roman"/>
              </a:rPr>
              <a:t>a tutte le </a:t>
            </a:r>
            <a:r>
              <a:rPr sz="1200" spc="-5" dirty="0">
                <a:latin typeface="Times New Roman"/>
                <a:cs typeface="Times New Roman"/>
              </a:rPr>
              <a:t>caratteristiche degli aspetti </a:t>
            </a:r>
            <a:r>
              <a:rPr sz="1200" dirty="0">
                <a:latin typeface="Times New Roman"/>
                <a:cs typeface="Times New Roman"/>
              </a:rPr>
              <a:t>fisici, intellettuali e </a:t>
            </a:r>
            <a:r>
              <a:rPr sz="1200" spc="-5" dirty="0">
                <a:latin typeface="Times New Roman"/>
                <a:cs typeface="Times New Roman"/>
              </a:rPr>
              <a:t>spirituali  dell’esistenza planetaria. Ciascuna </a:t>
            </a:r>
            <a:r>
              <a:rPr sz="1200" dirty="0">
                <a:latin typeface="Times New Roman"/>
                <a:cs typeface="Times New Roman"/>
              </a:rPr>
              <a:t>di questo </a:t>
            </a:r>
            <a:r>
              <a:rPr sz="1200" spc="-5" dirty="0">
                <a:latin typeface="Times New Roman"/>
                <a:cs typeface="Times New Roman"/>
              </a:rPr>
              <a:t>miliardo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sfere </a:t>
            </a:r>
            <a:r>
              <a:rPr sz="1200" dirty="0">
                <a:latin typeface="Times New Roman"/>
                <a:cs typeface="Times New Roman"/>
              </a:rPr>
              <a:t>di perfezione è stata sviluppata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abbellita </a:t>
            </a:r>
            <a:r>
              <a:rPr sz="1200" spc="-5" dirty="0">
                <a:latin typeface="Times New Roman"/>
                <a:cs typeface="Times New Roman"/>
              </a:rPr>
              <a:t>secondo </a:t>
            </a:r>
            <a:r>
              <a:rPr sz="1200" dirty="0">
                <a:latin typeface="Times New Roman"/>
                <a:cs typeface="Times New Roman"/>
              </a:rPr>
              <a:t>i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piani</a:t>
            </a:r>
            <a:endParaRPr sz="1200">
              <a:latin typeface="Times New Roman"/>
              <a:cs typeface="Times New Roman"/>
            </a:endParaRPr>
          </a:p>
          <a:p>
            <a:pPr marL="63500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dell’Eterno dei Giorni </a:t>
            </a:r>
            <a:r>
              <a:rPr sz="1200" dirty="0">
                <a:latin typeface="Times New Roman"/>
                <a:cs typeface="Times New Roman"/>
              </a:rPr>
              <a:t>che vi </a:t>
            </a:r>
            <a:r>
              <a:rPr sz="1200" spc="-5" dirty="0">
                <a:latin typeface="Times New Roman"/>
                <a:cs typeface="Times New Roman"/>
              </a:rPr>
              <a:t>risiede. Questo </a:t>
            </a:r>
            <a:r>
              <a:rPr sz="1200" dirty="0">
                <a:latin typeface="Times New Roman"/>
                <a:cs typeface="Times New Roman"/>
              </a:rPr>
              <a:t>è il motivo per </a:t>
            </a:r>
            <a:r>
              <a:rPr sz="1200" spc="-5" dirty="0">
                <a:latin typeface="Times New Roman"/>
                <a:cs typeface="Times New Roman"/>
              </a:rPr>
              <a:t>cui </a:t>
            </a:r>
            <a:r>
              <a:rPr sz="1200" dirty="0">
                <a:latin typeface="Times New Roman"/>
                <a:cs typeface="Times New Roman"/>
              </a:rPr>
              <a:t>non ve ne </a:t>
            </a:r>
            <a:r>
              <a:rPr sz="1200" spc="-5" dirty="0">
                <a:latin typeface="Times New Roman"/>
                <a:cs typeface="Times New Roman"/>
              </a:rPr>
              <a:t>sono </a:t>
            </a:r>
            <a:r>
              <a:rPr sz="1200" dirty="0">
                <a:latin typeface="Times New Roman"/>
                <a:cs typeface="Times New Roman"/>
              </a:rPr>
              <a:t>due di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simili.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27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277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163559" cy="389890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389255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(159.3) 14:5.7 </a:t>
            </a:r>
            <a:r>
              <a:rPr sz="1200" spc="-5" dirty="0">
                <a:latin typeface="Times New Roman"/>
                <a:cs typeface="Times New Roman"/>
              </a:rPr>
              <a:t>Fino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avrete attraversato </a:t>
            </a:r>
            <a:r>
              <a:rPr sz="1200" dirty="0">
                <a:latin typeface="Times New Roman"/>
                <a:cs typeface="Times New Roman"/>
              </a:rPr>
              <a:t>l’ultimo </a:t>
            </a:r>
            <a:r>
              <a:rPr sz="1200" spc="-5" dirty="0">
                <a:latin typeface="Times New Roman"/>
                <a:cs typeface="Times New Roman"/>
              </a:rPr>
              <a:t>dei circuiti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Havona </a:t>
            </a:r>
            <a:r>
              <a:rPr sz="1200" dirty="0">
                <a:latin typeface="Times New Roman"/>
                <a:cs typeface="Times New Roman"/>
              </a:rPr>
              <a:t>e visitato l’ultimo </a:t>
            </a:r>
            <a:r>
              <a:rPr sz="1200" spc="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mondi di </a:t>
            </a:r>
            <a:r>
              <a:rPr sz="1200" spc="-5" dirty="0">
                <a:latin typeface="Times New Roman"/>
                <a:cs typeface="Times New Roman"/>
              </a:rPr>
              <a:t>Havona </a:t>
            </a:r>
            <a:r>
              <a:rPr sz="1200" dirty="0">
                <a:latin typeface="Times New Roman"/>
                <a:cs typeface="Times New Roman"/>
              </a:rPr>
              <a:t>non  </a:t>
            </a:r>
            <a:r>
              <a:rPr sz="1200" spc="-5" dirty="0">
                <a:latin typeface="Times New Roman"/>
                <a:cs typeface="Times New Roman"/>
              </a:rPr>
              <a:t>scompariranno </a:t>
            </a:r>
            <a:r>
              <a:rPr sz="1200" dirty="0">
                <a:latin typeface="Times New Roman"/>
                <a:cs typeface="Times New Roman"/>
              </a:rPr>
              <a:t>dalla vostra </a:t>
            </a:r>
            <a:r>
              <a:rPr sz="1200" spc="-5" dirty="0">
                <a:latin typeface="Times New Roman"/>
                <a:cs typeface="Times New Roman"/>
              </a:rPr>
              <a:t>carriera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tonico dell’avventura </a:t>
            </a:r>
            <a:r>
              <a:rPr sz="1200" dirty="0">
                <a:latin typeface="Times New Roman"/>
                <a:cs typeface="Times New Roman"/>
              </a:rPr>
              <a:t>e lo </a:t>
            </a:r>
            <a:r>
              <a:rPr sz="1200" spc="-5" dirty="0">
                <a:latin typeface="Times New Roman"/>
                <a:cs typeface="Times New Roman"/>
              </a:rPr>
              <a:t>stimolo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curiosità. </a:t>
            </a:r>
            <a:r>
              <a:rPr sz="1200" dirty="0">
                <a:latin typeface="Times New Roman"/>
                <a:cs typeface="Times New Roman"/>
              </a:rPr>
              <a:t>Ed allora l’impulso, la </a:t>
            </a:r>
            <a:r>
              <a:rPr sz="1200" spc="-5" dirty="0">
                <a:latin typeface="Times New Roman"/>
                <a:cs typeface="Times New Roman"/>
              </a:rPr>
              <a:t>spinta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avanti  dell’eternità, </a:t>
            </a:r>
            <a:r>
              <a:rPr sz="1200" dirty="0">
                <a:latin typeface="Times New Roman"/>
                <a:cs typeface="Times New Roman"/>
              </a:rPr>
              <a:t>prenderà il posto </a:t>
            </a:r>
            <a:r>
              <a:rPr sz="1200" spc="-5" dirty="0">
                <a:latin typeface="Times New Roman"/>
                <a:cs typeface="Times New Roman"/>
              </a:rPr>
              <a:t>del suo precursore,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fascino dell’avventura del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tempo.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10477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(159.4) 14:5.8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monotonia è </a:t>
            </a:r>
            <a:r>
              <a:rPr sz="1200" spc="-5" dirty="0">
                <a:latin typeface="Times New Roman"/>
                <a:cs typeface="Times New Roman"/>
              </a:rPr>
              <a:t>indice d’immaturità dell’immaginazione creatrice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d’inattività della </a:t>
            </a:r>
            <a:r>
              <a:rPr sz="1200" dirty="0">
                <a:latin typeface="Times New Roman"/>
                <a:cs typeface="Times New Roman"/>
              </a:rPr>
              <a:t>coordinazione intellettuale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i  doni dello spirito.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mortale ascendente comincia ad </a:t>
            </a:r>
            <a:r>
              <a:rPr sz="1200" dirty="0">
                <a:latin typeface="Times New Roman"/>
                <a:cs typeface="Times New Roman"/>
              </a:rPr>
              <a:t>esplorare questi mondi </a:t>
            </a:r>
            <a:r>
              <a:rPr sz="1200" spc="-5" dirty="0">
                <a:latin typeface="Times New Roman"/>
                <a:cs typeface="Times New Roman"/>
              </a:rPr>
              <a:t>celesti, </a:t>
            </a:r>
            <a:r>
              <a:rPr sz="1200" dirty="0">
                <a:latin typeface="Times New Roman"/>
                <a:cs typeface="Times New Roman"/>
              </a:rPr>
              <a:t>ha </a:t>
            </a:r>
            <a:r>
              <a:rPr sz="1200" spc="-5" dirty="0">
                <a:latin typeface="Times New Roman"/>
                <a:cs typeface="Times New Roman"/>
              </a:rPr>
              <a:t>già raggiunto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maturità </a:t>
            </a:r>
            <a:r>
              <a:rPr sz="1200" dirty="0">
                <a:latin typeface="Times New Roman"/>
                <a:cs typeface="Times New Roman"/>
              </a:rPr>
              <a:t>emotiva,  </a:t>
            </a:r>
            <a:r>
              <a:rPr sz="1200" spc="-5" dirty="0">
                <a:latin typeface="Times New Roman"/>
                <a:cs typeface="Times New Roman"/>
              </a:rPr>
              <a:t>intellettuale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sociale, se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quella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spirituale.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88900" marR="10477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(159.5) 14:5.9 </a:t>
            </a:r>
            <a:r>
              <a:rPr sz="1200" spc="-5" dirty="0">
                <a:latin typeface="Times New Roman"/>
                <a:cs typeface="Times New Roman"/>
              </a:rPr>
              <a:t>Mentre avanzerete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circuito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circuito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Havona, </a:t>
            </a:r>
            <a:r>
              <a:rPr sz="1200" dirty="0">
                <a:latin typeface="Times New Roman"/>
                <a:cs typeface="Times New Roman"/>
              </a:rPr>
              <a:t>non solo vi </a:t>
            </a:r>
            <a:r>
              <a:rPr sz="1200" spc="-5" dirty="0">
                <a:latin typeface="Times New Roman"/>
                <a:cs typeface="Times New Roman"/>
              </a:rPr>
              <a:t>troverete </a:t>
            </a:r>
            <a:r>
              <a:rPr sz="1200" dirty="0">
                <a:latin typeface="Times New Roman"/>
                <a:cs typeface="Times New Roman"/>
              </a:rPr>
              <a:t>di fronte a cambiamenti </a:t>
            </a:r>
            <a:r>
              <a:rPr sz="1200" spc="-5" dirty="0">
                <a:latin typeface="Times New Roman"/>
                <a:cs typeface="Times New Roman"/>
              </a:rPr>
              <a:t>inimmaginabili, </a:t>
            </a:r>
            <a:r>
              <a:rPr sz="1200" dirty="0">
                <a:latin typeface="Times New Roman"/>
                <a:cs typeface="Times New Roman"/>
              </a:rPr>
              <a:t>ma la  vostra </a:t>
            </a:r>
            <a:r>
              <a:rPr sz="1200" spc="-5" dirty="0">
                <a:latin typeface="Times New Roman"/>
                <a:cs typeface="Times New Roman"/>
              </a:rPr>
              <a:t>meraviglia </a:t>
            </a:r>
            <a:r>
              <a:rPr sz="1200" dirty="0">
                <a:latin typeface="Times New Roman"/>
                <a:cs typeface="Times New Roman"/>
              </a:rPr>
              <a:t>sarà inesprimibile via via </a:t>
            </a:r>
            <a:r>
              <a:rPr sz="1200" spc="-5" dirty="0">
                <a:latin typeface="Times New Roman"/>
                <a:cs typeface="Times New Roman"/>
              </a:rPr>
              <a:t>che progredirete </a:t>
            </a:r>
            <a:r>
              <a:rPr sz="1200" dirty="0">
                <a:latin typeface="Times New Roman"/>
                <a:cs typeface="Times New Roman"/>
              </a:rPr>
              <a:t>di pianeta in pianeta </a:t>
            </a:r>
            <a:r>
              <a:rPr sz="1200" spc="-5" dirty="0">
                <a:latin typeface="Times New Roman"/>
                <a:cs typeface="Times New Roman"/>
              </a:rPr>
              <a:t>all’interno di ogni circuito. Ciascuno dei </a:t>
            </a:r>
            <a:r>
              <a:rPr sz="1200" dirty="0">
                <a:latin typeface="Times New Roman"/>
                <a:cs typeface="Times New Roman"/>
              </a:rPr>
              <a:t>mille  milioni di </a:t>
            </a:r>
            <a:r>
              <a:rPr sz="1200" spc="-5" dirty="0">
                <a:latin typeface="Times New Roman"/>
                <a:cs typeface="Times New Roman"/>
              </a:rPr>
              <a:t>mondi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studio </a:t>
            </a:r>
            <a:r>
              <a:rPr sz="1200" dirty="0">
                <a:latin typeface="Times New Roman"/>
                <a:cs typeface="Times New Roman"/>
              </a:rPr>
              <a:t>è una vera Università di </a:t>
            </a:r>
            <a:r>
              <a:rPr sz="1200" spc="-5" dirty="0">
                <a:latin typeface="Times New Roman"/>
                <a:cs typeface="Times New Roman"/>
              </a:rPr>
              <a:t>sorprese. Uno stupore </a:t>
            </a:r>
            <a:r>
              <a:rPr sz="1200" dirty="0">
                <a:latin typeface="Times New Roman"/>
                <a:cs typeface="Times New Roman"/>
              </a:rPr>
              <a:t>continuo, una </a:t>
            </a:r>
            <a:r>
              <a:rPr sz="1200" spc="-5" dirty="0">
                <a:latin typeface="Times New Roman"/>
                <a:cs typeface="Times New Roman"/>
              </a:rPr>
              <a:t>meraviglia </a:t>
            </a:r>
            <a:r>
              <a:rPr sz="1200" dirty="0">
                <a:latin typeface="Times New Roman"/>
                <a:cs typeface="Times New Roman"/>
              </a:rPr>
              <a:t>senza </a:t>
            </a:r>
            <a:r>
              <a:rPr sz="1200" spc="-5" dirty="0">
                <a:latin typeface="Times New Roman"/>
                <a:cs typeface="Times New Roman"/>
              </a:rPr>
              <a:t>fine, sono l’esperienza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coloro che attraversano </a:t>
            </a:r>
            <a:r>
              <a:rPr sz="1200" dirty="0">
                <a:latin typeface="Times New Roman"/>
                <a:cs typeface="Times New Roman"/>
              </a:rPr>
              <a:t>questi </a:t>
            </a:r>
            <a:r>
              <a:rPr sz="1200" spc="-5" dirty="0">
                <a:latin typeface="Times New Roman"/>
                <a:cs typeface="Times New Roman"/>
              </a:rPr>
              <a:t>circuiti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visitano </a:t>
            </a:r>
            <a:r>
              <a:rPr sz="1200" spc="-5" dirty="0">
                <a:latin typeface="Times New Roman"/>
                <a:cs typeface="Times New Roman"/>
              </a:rPr>
              <a:t>queste </a:t>
            </a:r>
            <a:r>
              <a:rPr sz="1200" dirty="0">
                <a:latin typeface="Times New Roman"/>
                <a:cs typeface="Times New Roman"/>
              </a:rPr>
              <a:t>sfere </a:t>
            </a:r>
            <a:r>
              <a:rPr sz="1200" spc="-5" dirty="0">
                <a:latin typeface="Times New Roman"/>
                <a:cs typeface="Times New Roman"/>
              </a:rPr>
              <a:t>gigantesche.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monotonia non </a:t>
            </a:r>
            <a:r>
              <a:rPr sz="1200" spc="-5" dirty="0">
                <a:latin typeface="Times New Roman"/>
                <a:cs typeface="Times New Roman"/>
              </a:rPr>
              <a:t>fa </a:t>
            </a:r>
            <a:r>
              <a:rPr sz="1200" dirty="0">
                <a:latin typeface="Times New Roman"/>
                <a:cs typeface="Times New Roman"/>
              </a:rPr>
              <a:t>parte </a:t>
            </a:r>
            <a:r>
              <a:rPr sz="1200" spc="-5" dirty="0">
                <a:latin typeface="Times New Roman"/>
                <a:cs typeface="Times New Roman"/>
              </a:rPr>
              <a:t>della carriera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Havona.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5511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(159.6) 14:5.10 </a:t>
            </a:r>
            <a:r>
              <a:rPr sz="1200" spc="-5" dirty="0">
                <a:latin typeface="Times New Roman"/>
                <a:cs typeface="Times New Roman"/>
              </a:rPr>
              <a:t>L’amore per l’avventura,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curiosità </a:t>
            </a:r>
            <a:r>
              <a:rPr sz="1200" dirty="0">
                <a:latin typeface="Times New Roman"/>
                <a:cs typeface="Times New Roman"/>
              </a:rPr>
              <a:t>ed il timore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monotonia — </a:t>
            </a:r>
            <a:r>
              <a:rPr sz="1200" spc="-5" dirty="0">
                <a:latin typeface="Times New Roman"/>
                <a:cs typeface="Times New Roman"/>
              </a:rPr>
              <a:t>questi tratti propri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natura </a:t>
            </a:r>
            <a:r>
              <a:rPr sz="1200" dirty="0">
                <a:latin typeface="Times New Roman"/>
                <a:cs typeface="Times New Roman"/>
              </a:rPr>
              <a:t>umana in  evoluzione — non sono </a:t>
            </a:r>
            <a:r>
              <a:rPr sz="1200" spc="-5" dirty="0">
                <a:latin typeface="Times New Roman"/>
                <a:cs typeface="Times New Roman"/>
              </a:rPr>
              <a:t>stati messi </a:t>
            </a:r>
            <a:r>
              <a:rPr sz="1200" dirty="0">
                <a:latin typeface="Times New Roman"/>
                <a:cs typeface="Times New Roman"/>
              </a:rPr>
              <a:t>lì soltanto </a:t>
            </a:r>
            <a:r>
              <a:rPr sz="1200" spc="-5" dirty="0">
                <a:latin typeface="Times New Roman"/>
                <a:cs typeface="Times New Roman"/>
              </a:rPr>
              <a:t>per tormentarvi ed annoiarvi durante </a:t>
            </a:r>
            <a:r>
              <a:rPr sz="1200" dirty="0">
                <a:latin typeface="Times New Roman"/>
                <a:cs typeface="Times New Roman"/>
              </a:rPr>
              <a:t>il vostro breve </a:t>
            </a:r>
            <a:r>
              <a:rPr sz="1200" spc="-5" dirty="0">
                <a:latin typeface="Times New Roman"/>
                <a:cs typeface="Times New Roman"/>
              </a:rPr>
              <a:t>soggiorno </a:t>
            </a:r>
            <a:r>
              <a:rPr sz="1200" dirty="0">
                <a:latin typeface="Times New Roman"/>
                <a:cs typeface="Times New Roman"/>
              </a:rPr>
              <a:t>sulla </a:t>
            </a:r>
            <a:r>
              <a:rPr sz="1200" spc="-5" dirty="0">
                <a:latin typeface="Times New Roman"/>
                <a:cs typeface="Times New Roman"/>
              </a:rPr>
              <a:t>terra,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</a:t>
            </a:r>
            <a:endParaRPr sz="1200">
              <a:latin typeface="Times New Roman"/>
              <a:cs typeface="Times New Roman"/>
            </a:endParaRPr>
          </a:p>
          <a:p>
            <a:pPr marL="88900" marR="57785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piuttosto </a:t>
            </a:r>
            <a:r>
              <a:rPr sz="1200" spc="-5" dirty="0">
                <a:latin typeface="Times New Roman"/>
                <a:cs typeface="Times New Roman"/>
              </a:rPr>
              <a:t>per suggerirvi </a:t>
            </a:r>
            <a:r>
              <a:rPr sz="1200" dirty="0">
                <a:latin typeface="Times New Roman"/>
                <a:cs typeface="Times New Roman"/>
              </a:rPr>
              <a:t>che la </a:t>
            </a:r>
            <a:r>
              <a:rPr sz="1200" spc="-5" dirty="0">
                <a:latin typeface="Times New Roman"/>
                <a:cs typeface="Times New Roman"/>
              </a:rPr>
              <a:t>morte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soltanto </a:t>
            </a:r>
            <a:r>
              <a:rPr sz="1200" dirty="0">
                <a:latin typeface="Times New Roman"/>
                <a:cs typeface="Times New Roman"/>
              </a:rPr>
              <a:t>l’inizio di una </a:t>
            </a:r>
            <a:r>
              <a:rPr sz="1200" spc="-5" dirty="0">
                <a:latin typeface="Times New Roman"/>
                <a:cs typeface="Times New Roman"/>
              </a:rPr>
              <a:t>carriera </a:t>
            </a:r>
            <a:r>
              <a:rPr sz="1200" dirty="0">
                <a:latin typeface="Times New Roman"/>
                <a:cs typeface="Times New Roman"/>
              </a:rPr>
              <a:t>infinita di </a:t>
            </a:r>
            <a:r>
              <a:rPr sz="1200" spc="-5" dirty="0">
                <a:latin typeface="Times New Roman"/>
                <a:cs typeface="Times New Roman"/>
              </a:rPr>
              <a:t>avventure, </a:t>
            </a:r>
            <a:r>
              <a:rPr sz="1200" dirty="0">
                <a:latin typeface="Times New Roman"/>
                <a:cs typeface="Times New Roman"/>
              </a:rPr>
              <a:t>una vita </a:t>
            </a:r>
            <a:r>
              <a:rPr sz="1200" spc="-5" dirty="0">
                <a:latin typeface="Times New Roman"/>
                <a:cs typeface="Times New Roman"/>
              </a:rPr>
              <a:t>incessante </a:t>
            </a:r>
            <a:r>
              <a:rPr sz="1200" dirty="0">
                <a:latin typeface="Times New Roman"/>
                <a:cs typeface="Times New Roman"/>
              </a:rPr>
              <a:t>di pregustazione, un  </a:t>
            </a:r>
            <a:r>
              <a:rPr sz="1200" spc="-5" dirty="0">
                <a:latin typeface="Times New Roman"/>
                <a:cs typeface="Times New Roman"/>
              </a:rPr>
              <a:t>eterno viaggio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scoperta.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431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(160.1) 14:5.11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curiosità </a:t>
            </a:r>
            <a:r>
              <a:rPr sz="1200" dirty="0">
                <a:latin typeface="Times New Roman"/>
                <a:cs typeface="Times New Roman"/>
              </a:rPr>
              <a:t>— lo </a:t>
            </a:r>
            <a:r>
              <a:rPr sz="1200" spc="-5" dirty="0">
                <a:latin typeface="Times New Roman"/>
                <a:cs typeface="Times New Roman"/>
              </a:rPr>
              <a:t>spirito d’investigazione,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bisogno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scoprire,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spinta ad esplorare </a:t>
            </a:r>
            <a:r>
              <a:rPr sz="1200" dirty="0">
                <a:latin typeface="Times New Roman"/>
                <a:cs typeface="Times New Roman"/>
              </a:rPr>
              <a:t>— fa parte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dotazione </a:t>
            </a:r>
            <a:r>
              <a:rPr sz="1200" spc="-5" dirty="0">
                <a:latin typeface="Times New Roman"/>
                <a:cs typeface="Times New Roman"/>
              </a:rPr>
              <a:t>innata  </a:t>
            </a:r>
            <a:r>
              <a:rPr sz="1200" dirty="0">
                <a:latin typeface="Times New Roman"/>
                <a:cs typeface="Times New Roman"/>
              </a:rPr>
              <a:t>e divina </a:t>
            </a:r>
            <a:r>
              <a:rPr sz="1200" spc="-5" dirty="0">
                <a:latin typeface="Times New Roman"/>
                <a:cs typeface="Times New Roman"/>
              </a:rPr>
              <a:t>delle creature </a:t>
            </a:r>
            <a:r>
              <a:rPr sz="1200" dirty="0">
                <a:latin typeface="Times New Roman"/>
                <a:cs typeface="Times New Roman"/>
              </a:rPr>
              <a:t>evoluzionarie </a:t>
            </a:r>
            <a:r>
              <a:rPr sz="1200" spc="-5" dirty="0">
                <a:latin typeface="Times New Roman"/>
                <a:cs typeface="Times New Roman"/>
              </a:rPr>
              <a:t>dello </a:t>
            </a:r>
            <a:r>
              <a:rPr sz="1200" dirty="0">
                <a:latin typeface="Times New Roman"/>
                <a:cs typeface="Times New Roman"/>
              </a:rPr>
              <a:t>spazio. </a:t>
            </a:r>
            <a:r>
              <a:rPr sz="1200" spc="-5" dirty="0">
                <a:latin typeface="Times New Roman"/>
                <a:cs typeface="Times New Roman"/>
              </a:rPr>
              <a:t>Questi </a:t>
            </a:r>
            <a:r>
              <a:rPr sz="1200" dirty="0">
                <a:latin typeface="Times New Roman"/>
                <a:cs typeface="Times New Roman"/>
              </a:rPr>
              <a:t>impulsi </a:t>
            </a:r>
            <a:r>
              <a:rPr sz="1200" spc="-5" dirty="0">
                <a:latin typeface="Times New Roman"/>
                <a:cs typeface="Times New Roman"/>
              </a:rPr>
              <a:t>naturali </a:t>
            </a:r>
            <a:r>
              <a:rPr sz="1200" dirty="0">
                <a:latin typeface="Times New Roman"/>
                <a:cs typeface="Times New Roman"/>
              </a:rPr>
              <a:t>non vi sono </a:t>
            </a:r>
            <a:r>
              <a:rPr sz="1200" spc="-5" dirty="0">
                <a:latin typeface="Times New Roman"/>
                <a:cs typeface="Times New Roman"/>
              </a:rPr>
              <a:t>stati dati semplicemente per essere </a:t>
            </a:r>
            <a:r>
              <a:rPr sz="1200" dirty="0">
                <a:latin typeface="Times New Roman"/>
                <a:cs typeface="Times New Roman"/>
              </a:rPr>
              <a:t>frustrati e  </a:t>
            </a:r>
            <a:r>
              <a:rPr sz="1200" spc="-5" dirty="0">
                <a:latin typeface="Times New Roman"/>
                <a:cs typeface="Times New Roman"/>
              </a:rPr>
              <a:t>repressi. </a:t>
            </a:r>
            <a:r>
              <a:rPr sz="1200" dirty="0">
                <a:latin typeface="Times New Roman"/>
                <a:cs typeface="Times New Roman"/>
              </a:rPr>
              <a:t>È vero, </a:t>
            </a:r>
            <a:r>
              <a:rPr sz="1200" spc="-5" dirty="0">
                <a:latin typeface="Times New Roman"/>
                <a:cs typeface="Times New Roman"/>
              </a:rPr>
              <a:t>queste </a:t>
            </a:r>
            <a:r>
              <a:rPr sz="1200" dirty="0">
                <a:latin typeface="Times New Roman"/>
                <a:cs typeface="Times New Roman"/>
              </a:rPr>
              <a:t>spinte ambiziose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devono </a:t>
            </a:r>
            <a:r>
              <a:rPr sz="1200" spc="-5" dirty="0">
                <a:latin typeface="Times New Roman"/>
                <a:cs typeface="Times New Roman"/>
              </a:rPr>
              <a:t>spesso frenare </a:t>
            </a:r>
            <a:r>
              <a:rPr sz="1200" dirty="0">
                <a:latin typeface="Times New Roman"/>
                <a:cs typeface="Times New Roman"/>
              </a:rPr>
              <a:t>durante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vostra breve vita </a:t>
            </a:r>
            <a:r>
              <a:rPr sz="1200" spc="-5" dirty="0">
                <a:latin typeface="Times New Roman"/>
                <a:cs typeface="Times New Roman"/>
              </a:rPr>
              <a:t>terrena, si </a:t>
            </a:r>
            <a:r>
              <a:rPr sz="1200" dirty="0">
                <a:latin typeface="Times New Roman"/>
                <a:cs typeface="Times New Roman"/>
              </a:rPr>
              <a:t>devono </a:t>
            </a:r>
            <a:r>
              <a:rPr sz="1200" spc="-5" dirty="0">
                <a:latin typeface="Times New Roman"/>
                <a:cs typeface="Times New Roman"/>
              </a:rPr>
              <a:t>spesso </a:t>
            </a:r>
            <a:r>
              <a:rPr sz="1200" spc="5" dirty="0">
                <a:latin typeface="Times New Roman"/>
                <a:cs typeface="Times New Roman"/>
              </a:rPr>
              <a:t>subire  </a:t>
            </a:r>
            <a:r>
              <a:rPr sz="1200" spc="-5" dirty="0">
                <a:latin typeface="Times New Roman"/>
                <a:cs typeface="Times New Roman"/>
              </a:rPr>
              <a:t>delusioni,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esse saranno pienamente </a:t>
            </a:r>
            <a:r>
              <a:rPr sz="1200" dirty="0">
                <a:latin typeface="Times New Roman"/>
                <a:cs typeface="Times New Roman"/>
              </a:rPr>
              <a:t>realizzate e </a:t>
            </a:r>
            <a:r>
              <a:rPr sz="1200" spc="-5" dirty="0">
                <a:latin typeface="Times New Roman"/>
                <a:cs typeface="Times New Roman"/>
              </a:rPr>
              <a:t>gloriosamente soddisfatte durante </a:t>
            </a:r>
            <a:r>
              <a:rPr sz="1200" dirty="0">
                <a:latin typeface="Times New Roman"/>
                <a:cs typeface="Times New Roman"/>
              </a:rPr>
              <a:t>le lunghe ere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future.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27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278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4858"/>
            <a:ext cx="8141334" cy="396303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63500">
              <a:lnSpc>
                <a:spcPct val="100000"/>
              </a:lnSpc>
              <a:spcBef>
                <a:spcPts val="95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6. Lo scopo dell’Universo</a:t>
            </a:r>
            <a:r>
              <a:rPr sz="1600" b="1" spc="10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centrale</a:t>
            </a:r>
            <a:endParaRPr sz="1600">
              <a:latin typeface="Times New Roman"/>
              <a:cs typeface="Times New Roman"/>
            </a:endParaRPr>
          </a:p>
          <a:p>
            <a:pPr marL="63500">
              <a:lnSpc>
                <a:spcPct val="100000"/>
              </a:lnSpc>
              <a:spcBef>
                <a:spcPts val="131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(160.2) 14:6.1 </a:t>
            </a:r>
            <a:r>
              <a:rPr sz="1200" spc="-10" dirty="0">
                <a:latin typeface="Times New Roman"/>
                <a:cs typeface="Times New Roman"/>
              </a:rPr>
              <a:t>L’estensione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attività dei sette circuiti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Havona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enorme.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generale, esse si possono descrivere come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segue:</a:t>
            </a:r>
            <a:endParaRPr sz="1200">
              <a:latin typeface="Times New Roman"/>
              <a:cs typeface="Times New Roman"/>
            </a:endParaRPr>
          </a:p>
          <a:p>
            <a:pPr marL="520700">
              <a:lnSpc>
                <a:spcPct val="100000"/>
              </a:lnSpc>
              <a:spcBef>
                <a:spcPts val="780"/>
              </a:spcBef>
            </a:pPr>
            <a:r>
              <a:rPr sz="800" spc="-5" dirty="0">
                <a:latin typeface="Times New Roman"/>
                <a:cs typeface="Times New Roman"/>
              </a:rPr>
              <a:t>(160.3) 14:6.2 </a:t>
            </a:r>
            <a:r>
              <a:rPr sz="1800" baseline="-25462" dirty="0">
                <a:latin typeface="Times New Roman"/>
                <a:cs typeface="Times New Roman"/>
              </a:rPr>
              <a:t>1.</a:t>
            </a:r>
            <a:r>
              <a:rPr sz="1800" spc="-277" baseline="-25462" dirty="0">
                <a:latin typeface="Times New Roman"/>
                <a:cs typeface="Times New Roman"/>
              </a:rPr>
              <a:t> </a:t>
            </a:r>
            <a:r>
              <a:rPr sz="1800" spc="-7" baseline="-25462" dirty="0">
                <a:latin typeface="Times New Roman"/>
                <a:cs typeface="Times New Roman"/>
              </a:rPr>
              <a:t>Havoniane.</a:t>
            </a:r>
            <a:endParaRPr sz="1800" baseline="-25462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650">
              <a:latin typeface="Times New Roman"/>
              <a:cs typeface="Times New Roman"/>
            </a:endParaRPr>
          </a:p>
          <a:p>
            <a:pPr marL="520700">
              <a:lnSpc>
                <a:spcPct val="1000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(160.4) 14:6.3 </a:t>
            </a:r>
            <a:r>
              <a:rPr sz="1200" dirty="0">
                <a:latin typeface="Times New Roman"/>
                <a:cs typeface="Times New Roman"/>
              </a:rPr>
              <a:t>2.</a:t>
            </a:r>
            <a:r>
              <a:rPr sz="1200" spc="-1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Paradisiache.</a:t>
            </a:r>
            <a:endParaRPr sz="1200">
              <a:latin typeface="Times New Roman"/>
              <a:cs typeface="Times New Roman"/>
            </a:endParaRPr>
          </a:p>
          <a:p>
            <a:pPr marL="520700">
              <a:lnSpc>
                <a:spcPct val="100000"/>
              </a:lnSpc>
              <a:spcBef>
                <a:spcPts val="134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(160.5) 14:6.4 </a:t>
            </a:r>
            <a:r>
              <a:rPr sz="1200" dirty="0">
                <a:latin typeface="Times New Roman"/>
                <a:cs typeface="Times New Roman"/>
              </a:rPr>
              <a:t>3. </a:t>
            </a:r>
            <a:r>
              <a:rPr sz="1200" spc="-5" dirty="0">
                <a:latin typeface="Times New Roman"/>
                <a:cs typeface="Times New Roman"/>
              </a:rPr>
              <a:t>Finite-ascendenti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evolutive</a:t>
            </a:r>
            <a:r>
              <a:rPr sz="1200" spc="-1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Supreme-Ultime.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55880">
              <a:lnSpc>
                <a:spcPct val="959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(160.6) 14:6.5 </a:t>
            </a:r>
            <a:r>
              <a:rPr sz="1200" spc="-5" dirty="0">
                <a:latin typeface="Times New Roman"/>
                <a:cs typeface="Times New Roman"/>
              </a:rPr>
              <a:t>Nella presente era </a:t>
            </a:r>
            <a:r>
              <a:rPr sz="1200" dirty="0">
                <a:latin typeface="Times New Roman"/>
                <a:cs typeface="Times New Roman"/>
              </a:rPr>
              <a:t>dell’Universo </a:t>
            </a:r>
            <a:r>
              <a:rPr sz="1200" spc="-5" dirty="0">
                <a:latin typeface="Times New Roman"/>
                <a:cs typeface="Times New Roman"/>
              </a:rPr>
              <a:t>si svolgono </a:t>
            </a:r>
            <a:r>
              <a:rPr sz="1200" dirty="0">
                <a:latin typeface="Times New Roman"/>
                <a:cs typeface="Times New Roman"/>
              </a:rPr>
              <a:t>in Havona molte attività </a:t>
            </a:r>
            <a:r>
              <a:rPr sz="1200" spc="-5" dirty="0">
                <a:latin typeface="Times New Roman"/>
                <a:cs typeface="Times New Roman"/>
              </a:rPr>
              <a:t>superfinite che </a:t>
            </a:r>
            <a:r>
              <a:rPr sz="1200" dirty="0">
                <a:latin typeface="Times New Roman"/>
                <a:cs typeface="Times New Roman"/>
              </a:rPr>
              <a:t>implicano </a:t>
            </a:r>
            <a:r>
              <a:rPr sz="1200" spc="-5" dirty="0">
                <a:latin typeface="Times New Roman"/>
                <a:cs typeface="Times New Roman"/>
              </a:rPr>
              <a:t>innumerevoli </a:t>
            </a:r>
            <a:r>
              <a:rPr sz="1200" dirty="0">
                <a:latin typeface="Times New Roman"/>
                <a:cs typeface="Times New Roman"/>
              </a:rPr>
              <a:t>diversità di  </a:t>
            </a:r>
            <a:r>
              <a:rPr sz="1200" spc="-5" dirty="0">
                <a:latin typeface="Times New Roman"/>
                <a:cs typeface="Times New Roman"/>
              </a:rPr>
              <a:t>fase absonita </a:t>
            </a:r>
            <a:r>
              <a:rPr sz="1200" dirty="0">
                <a:latin typeface="Times New Roman"/>
                <a:cs typeface="Times New Roman"/>
              </a:rPr>
              <a:t>e di altre fasi delle funzioni </a:t>
            </a:r>
            <a:r>
              <a:rPr sz="1200" spc="-5" dirty="0">
                <a:latin typeface="Times New Roman"/>
                <a:cs typeface="Times New Roman"/>
              </a:rPr>
              <a:t>mentali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spirituali. </a:t>
            </a:r>
            <a:r>
              <a:rPr sz="1200" dirty="0">
                <a:latin typeface="Times New Roman"/>
                <a:cs typeface="Times New Roman"/>
              </a:rPr>
              <a:t>È possibile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l’Universo </a:t>
            </a:r>
            <a:r>
              <a:rPr sz="1200" spc="-5" dirty="0">
                <a:latin typeface="Times New Roman"/>
                <a:cs typeface="Times New Roman"/>
              </a:rPr>
              <a:t>centrale </a:t>
            </a:r>
            <a:r>
              <a:rPr sz="1200" dirty="0">
                <a:latin typeface="Times New Roman"/>
                <a:cs typeface="Times New Roman"/>
              </a:rPr>
              <a:t>serva molti </a:t>
            </a:r>
            <a:r>
              <a:rPr sz="1200" spc="-5" dirty="0">
                <a:latin typeface="Times New Roman"/>
                <a:cs typeface="Times New Roman"/>
              </a:rPr>
              <a:t>propositi </a:t>
            </a:r>
            <a:r>
              <a:rPr sz="1200" dirty="0">
                <a:latin typeface="Times New Roman"/>
                <a:cs typeface="Times New Roman"/>
              </a:rPr>
              <a:t>che non mi  sono </a:t>
            </a:r>
            <a:r>
              <a:rPr sz="1200" spc="-5" dirty="0">
                <a:latin typeface="Times New Roman"/>
                <a:cs typeface="Times New Roman"/>
              </a:rPr>
              <a:t>rivelati, poiché </a:t>
            </a:r>
            <a:r>
              <a:rPr sz="1200" dirty="0">
                <a:latin typeface="Times New Roman"/>
                <a:cs typeface="Times New Roman"/>
              </a:rPr>
              <a:t>funziona in molti modi </a:t>
            </a:r>
            <a:r>
              <a:rPr sz="1200" spc="-5" dirty="0">
                <a:latin typeface="Times New Roman"/>
                <a:cs typeface="Times New Roman"/>
              </a:rPr>
              <a:t>che sono al </a:t>
            </a:r>
            <a:r>
              <a:rPr sz="1200" dirty="0">
                <a:latin typeface="Times New Roman"/>
                <a:cs typeface="Times New Roman"/>
              </a:rPr>
              <a:t>di là </a:t>
            </a:r>
            <a:r>
              <a:rPr sz="1200" spc="-5" dirty="0">
                <a:latin typeface="Times New Roman"/>
                <a:cs typeface="Times New Roman"/>
              </a:rPr>
              <a:t>della comprensione della </a:t>
            </a:r>
            <a:r>
              <a:rPr sz="1200" dirty="0">
                <a:latin typeface="Times New Roman"/>
                <a:cs typeface="Times New Roman"/>
              </a:rPr>
              <a:t>mente </a:t>
            </a:r>
            <a:r>
              <a:rPr sz="1200" spc="-5" dirty="0">
                <a:latin typeface="Times New Roman"/>
                <a:cs typeface="Times New Roman"/>
              </a:rPr>
              <a:t>creata. </a:t>
            </a:r>
            <a:r>
              <a:rPr sz="1200" dirty="0">
                <a:latin typeface="Times New Roman"/>
                <a:cs typeface="Times New Roman"/>
              </a:rPr>
              <a:t>Ciononostante mi sforzerò di  </a:t>
            </a:r>
            <a:r>
              <a:rPr sz="1200" spc="-5" dirty="0">
                <a:latin typeface="Times New Roman"/>
                <a:cs typeface="Times New Roman"/>
              </a:rPr>
              <a:t>descrivere come </a:t>
            </a:r>
            <a:r>
              <a:rPr sz="1200" dirty="0">
                <a:latin typeface="Times New Roman"/>
                <a:cs typeface="Times New Roman"/>
              </a:rPr>
              <a:t>questa </a:t>
            </a:r>
            <a:r>
              <a:rPr sz="1200" spc="-5" dirty="0">
                <a:latin typeface="Times New Roman"/>
                <a:cs typeface="Times New Roman"/>
              </a:rPr>
              <a:t>creazione perfetta </a:t>
            </a:r>
            <a:r>
              <a:rPr sz="1200" dirty="0">
                <a:latin typeface="Times New Roman"/>
                <a:cs typeface="Times New Roman"/>
              </a:rPr>
              <a:t>provvede </a:t>
            </a:r>
            <a:r>
              <a:rPr sz="1200" spc="-5" dirty="0">
                <a:latin typeface="Times New Roman"/>
                <a:cs typeface="Times New Roman"/>
              </a:rPr>
              <a:t>ai bisogni </a:t>
            </a:r>
            <a:r>
              <a:rPr sz="1200" dirty="0">
                <a:latin typeface="Times New Roman"/>
                <a:cs typeface="Times New Roman"/>
              </a:rPr>
              <a:t>e contribuisce </a:t>
            </a:r>
            <a:r>
              <a:rPr sz="1200" spc="-5" dirty="0">
                <a:latin typeface="Times New Roman"/>
                <a:cs typeface="Times New Roman"/>
              </a:rPr>
              <a:t>alla </a:t>
            </a:r>
            <a:r>
              <a:rPr sz="1200" dirty="0">
                <a:latin typeface="Times New Roman"/>
                <a:cs typeface="Times New Roman"/>
              </a:rPr>
              <a:t>soddisfazione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sette ordini </a:t>
            </a:r>
            <a:r>
              <a:rPr sz="1200" spc="-5" dirty="0">
                <a:latin typeface="Times New Roman"/>
                <a:cs typeface="Times New Roman"/>
              </a:rPr>
              <a:t>d’intelligenze  universali.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50">
              <a:latin typeface="Times New Roman"/>
              <a:cs typeface="Times New Roman"/>
            </a:endParaRPr>
          </a:p>
          <a:p>
            <a:pPr marL="63500" marR="405765" algn="just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(160.7) 14:6.6 </a:t>
            </a:r>
            <a:r>
              <a:rPr sz="1200" dirty="0">
                <a:latin typeface="Times New Roman"/>
                <a:cs typeface="Times New Roman"/>
              </a:rPr>
              <a:t>1. </a:t>
            </a:r>
            <a:r>
              <a:rPr sz="1200" i="1" dirty="0">
                <a:latin typeface="Times New Roman"/>
                <a:cs typeface="Times New Roman"/>
              </a:rPr>
              <a:t>Il Padre </a:t>
            </a:r>
            <a:r>
              <a:rPr sz="1200" i="1" spc="-5" dirty="0">
                <a:latin typeface="Times New Roman"/>
                <a:cs typeface="Times New Roman"/>
              </a:rPr>
              <a:t>Universale </a:t>
            </a:r>
            <a:r>
              <a:rPr sz="1200" i="1" dirty="0">
                <a:latin typeface="Times New Roman"/>
                <a:cs typeface="Times New Roman"/>
              </a:rPr>
              <a:t>— </a:t>
            </a:r>
            <a:r>
              <a:rPr sz="1200" dirty="0">
                <a:latin typeface="Times New Roman"/>
                <a:cs typeface="Times New Roman"/>
              </a:rPr>
              <a:t>la Prima </a:t>
            </a:r>
            <a:r>
              <a:rPr sz="1200" spc="-5" dirty="0">
                <a:latin typeface="Times New Roman"/>
                <a:cs typeface="Times New Roman"/>
              </a:rPr>
              <a:t>Sorgente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Centro. Dio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Padre trae </a:t>
            </a:r>
            <a:r>
              <a:rPr sz="1200" dirty="0">
                <a:latin typeface="Times New Roman"/>
                <a:cs typeface="Times New Roman"/>
              </a:rPr>
              <a:t>una soddisfazione </a:t>
            </a:r>
            <a:r>
              <a:rPr sz="1200" spc="-5" dirty="0">
                <a:latin typeface="Times New Roman"/>
                <a:cs typeface="Times New Roman"/>
              </a:rPr>
              <a:t>genitoriale suprema </a:t>
            </a:r>
            <a:r>
              <a:rPr sz="1200" dirty="0">
                <a:latin typeface="Times New Roman"/>
                <a:cs typeface="Times New Roman"/>
              </a:rPr>
              <a:t>dalla  </a:t>
            </a:r>
            <a:r>
              <a:rPr sz="1200" spc="-5" dirty="0">
                <a:latin typeface="Times New Roman"/>
                <a:cs typeface="Times New Roman"/>
              </a:rPr>
              <a:t>perfezione della creazione centrale. Egli gode l’esperienza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colmarsi </a:t>
            </a:r>
            <a:r>
              <a:rPr sz="1200" spc="5" dirty="0">
                <a:latin typeface="Times New Roman"/>
                <a:cs typeface="Times New Roman"/>
              </a:rPr>
              <a:t>d’amore </a:t>
            </a:r>
            <a:r>
              <a:rPr sz="1200" spc="-5" dirty="0">
                <a:latin typeface="Times New Roman"/>
                <a:cs typeface="Times New Roman"/>
              </a:rPr>
              <a:t>su </a:t>
            </a:r>
            <a:r>
              <a:rPr sz="1200" dirty="0">
                <a:latin typeface="Times New Roman"/>
                <a:cs typeface="Times New Roman"/>
              </a:rPr>
              <a:t>livelli prossimi </a:t>
            </a:r>
            <a:r>
              <a:rPr sz="1200" spc="-5" dirty="0">
                <a:latin typeface="Times New Roman"/>
                <a:cs typeface="Times New Roman"/>
              </a:rPr>
              <a:t>all’uguaglianza.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Creatore  </a:t>
            </a:r>
            <a:r>
              <a:rPr sz="1200" spc="-5" dirty="0">
                <a:latin typeface="Times New Roman"/>
                <a:cs typeface="Times New Roman"/>
              </a:rPr>
              <a:t>perfetto </a:t>
            </a:r>
            <a:r>
              <a:rPr sz="1200" dirty="0">
                <a:latin typeface="Times New Roman"/>
                <a:cs typeface="Times New Roman"/>
              </a:rPr>
              <a:t>è divinamente </a:t>
            </a:r>
            <a:r>
              <a:rPr sz="1200" spc="-5" dirty="0">
                <a:latin typeface="Times New Roman"/>
                <a:cs typeface="Times New Roman"/>
              </a:rPr>
              <a:t>compiaciuto dell’adorazione delle creature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perfette.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28829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(160.8) 14:6.7 </a:t>
            </a:r>
            <a:r>
              <a:rPr sz="1200" spc="-5" dirty="0">
                <a:latin typeface="Times New Roman"/>
                <a:cs typeface="Times New Roman"/>
              </a:rPr>
              <a:t>Havona </a:t>
            </a:r>
            <a:r>
              <a:rPr sz="1200" dirty="0">
                <a:latin typeface="Times New Roman"/>
                <a:cs typeface="Times New Roman"/>
              </a:rPr>
              <a:t>dà </a:t>
            </a:r>
            <a:r>
              <a:rPr sz="1200" spc="-5" dirty="0">
                <a:latin typeface="Times New Roman"/>
                <a:cs typeface="Times New Roman"/>
              </a:rPr>
              <a:t>al Padre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gratificazione del compimento supremo.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perfezione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realizzazione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Havona compensa </a:t>
            </a:r>
            <a:r>
              <a:rPr sz="1200" dirty="0">
                <a:latin typeface="Times New Roman"/>
                <a:cs typeface="Times New Roman"/>
              </a:rPr>
              <a:t>il  </a:t>
            </a:r>
            <a:r>
              <a:rPr sz="1200" spc="-5" dirty="0">
                <a:latin typeface="Times New Roman"/>
                <a:cs typeface="Times New Roman"/>
              </a:rPr>
              <a:t>ritardo nel tempo-spazio dell’impulso eterno dell’espansione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infinita.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27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279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26719" y="513333"/>
            <a:ext cx="8265795" cy="407924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114300" marR="11176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(160.9) 14:6.8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Padre </a:t>
            </a:r>
            <a:r>
              <a:rPr sz="1200" spc="-5" dirty="0">
                <a:latin typeface="Times New Roman"/>
                <a:cs typeface="Times New Roman"/>
              </a:rPr>
              <a:t>prova gioia perché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bellezza divina di </a:t>
            </a:r>
            <a:r>
              <a:rPr sz="1200" spc="-5" dirty="0">
                <a:latin typeface="Times New Roman"/>
                <a:cs typeface="Times New Roman"/>
              </a:rPr>
              <a:t>Havona </a:t>
            </a:r>
            <a:r>
              <a:rPr sz="1200" dirty="0">
                <a:latin typeface="Times New Roman"/>
                <a:cs typeface="Times New Roman"/>
              </a:rPr>
              <a:t>rispecchia la sua. </a:t>
            </a:r>
            <a:r>
              <a:rPr sz="1200" spc="-5" dirty="0">
                <a:latin typeface="Times New Roman"/>
                <a:cs typeface="Times New Roman"/>
              </a:rPr>
              <a:t>Offrire </a:t>
            </a:r>
            <a:r>
              <a:rPr sz="1200" dirty="0">
                <a:latin typeface="Times New Roman"/>
                <a:cs typeface="Times New Roman"/>
              </a:rPr>
              <a:t>un modello </a:t>
            </a:r>
            <a:r>
              <a:rPr sz="1200" spc="-5" dirty="0">
                <a:latin typeface="Times New Roman"/>
                <a:cs typeface="Times New Roman"/>
              </a:rPr>
              <a:t>perfetto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squisita armonia  per </a:t>
            </a:r>
            <a:r>
              <a:rPr sz="1200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gli Universi </a:t>
            </a:r>
            <a:r>
              <a:rPr sz="1200" dirty="0">
                <a:latin typeface="Times New Roman"/>
                <a:cs typeface="Times New Roman"/>
              </a:rPr>
              <a:t>in evoluzione soddisfa la </a:t>
            </a:r>
            <a:r>
              <a:rPr sz="1200" spc="-5" dirty="0">
                <a:latin typeface="Times New Roman"/>
                <a:cs typeface="Times New Roman"/>
              </a:rPr>
              <a:t>mente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divina.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114300" marR="20955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(160.10) 14:6.9 </a:t>
            </a:r>
            <a:r>
              <a:rPr sz="1200" spc="-5" dirty="0">
                <a:latin typeface="Times New Roman"/>
                <a:cs typeface="Times New Roman"/>
              </a:rPr>
              <a:t>Nostro Padre guarda </a:t>
            </a:r>
            <a:r>
              <a:rPr sz="1200" dirty="0">
                <a:latin typeface="Times New Roman"/>
                <a:cs typeface="Times New Roman"/>
              </a:rPr>
              <a:t>all’Universo centrale </a:t>
            </a:r>
            <a:r>
              <a:rPr sz="1200" spc="-5" dirty="0">
                <a:latin typeface="Times New Roman"/>
                <a:cs typeface="Times New Roman"/>
              </a:rPr>
              <a:t>con perfetto compiacimento perché esso </a:t>
            </a:r>
            <a:r>
              <a:rPr sz="1200" dirty="0">
                <a:latin typeface="Times New Roman"/>
                <a:cs typeface="Times New Roman"/>
              </a:rPr>
              <a:t>è una </a:t>
            </a:r>
            <a:r>
              <a:rPr sz="1200" spc="-5" dirty="0">
                <a:latin typeface="Times New Roman"/>
                <a:cs typeface="Times New Roman"/>
              </a:rPr>
              <a:t>degna rivelazione della realtà  spirituale </a:t>
            </a:r>
            <a:r>
              <a:rPr sz="1200" dirty="0">
                <a:latin typeface="Times New Roman"/>
                <a:cs typeface="Times New Roman"/>
              </a:rPr>
              <a:t>a tutte le </a:t>
            </a:r>
            <a:r>
              <a:rPr sz="1200" spc="-5" dirty="0">
                <a:latin typeface="Times New Roman"/>
                <a:cs typeface="Times New Roman"/>
              </a:rPr>
              <a:t>personalità dell’Universo degli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Universi.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200">
              <a:latin typeface="Times New Roman"/>
              <a:cs typeface="Times New Roman"/>
            </a:endParaRPr>
          </a:p>
          <a:p>
            <a:pPr marL="114300" marR="22606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(160.11) 14:6.10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Dio degli Universi </a:t>
            </a:r>
            <a:r>
              <a:rPr sz="1200" dirty="0">
                <a:latin typeface="Times New Roman"/>
                <a:cs typeface="Times New Roman"/>
              </a:rPr>
              <a:t>guarda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favore </a:t>
            </a:r>
            <a:r>
              <a:rPr sz="1200" spc="-5" dirty="0">
                <a:latin typeface="Times New Roman"/>
                <a:cs typeface="Times New Roman"/>
              </a:rPr>
              <a:t>ad </a:t>
            </a:r>
            <a:r>
              <a:rPr sz="1200" dirty="0">
                <a:latin typeface="Times New Roman"/>
                <a:cs typeface="Times New Roman"/>
              </a:rPr>
              <a:t>Havona e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Paradiso </a:t>
            </a:r>
            <a:r>
              <a:rPr sz="1200" spc="-5" dirty="0">
                <a:latin typeface="Times New Roman"/>
                <a:cs typeface="Times New Roman"/>
              </a:rPr>
              <a:t>come l’eterno nucleo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potere </a:t>
            </a:r>
            <a:r>
              <a:rPr sz="1200" dirty="0">
                <a:latin typeface="Times New Roman"/>
                <a:cs typeface="Times New Roman"/>
              </a:rPr>
              <a:t>per tutta la </a:t>
            </a:r>
            <a:r>
              <a:rPr sz="1200" spc="-5" dirty="0">
                <a:latin typeface="Times New Roman"/>
                <a:cs typeface="Times New Roman"/>
              </a:rPr>
              <a:t>successiva  espansione </a:t>
            </a:r>
            <a:r>
              <a:rPr sz="1200" dirty="0">
                <a:latin typeface="Times New Roman"/>
                <a:cs typeface="Times New Roman"/>
              </a:rPr>
              <a:t>dell’Universo </a:t>
            </a:r>
            <a:r>
              <a:rPr sz="1200" spc="-5" dirty="0">
                <a:latin typeface="Times New Roman"/>
                <a:cs typeface="Times New Roman"/>
              </a:rPr>
              <a:t>nel tempo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nello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spazio.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200">
              <a:latin typeface="Times New Roman"/>
              <a:cs typeface="Times New Roman"/>
            </a:endParaRPr>
          </a:p>
          <a:p>
            <a:pPr marL="114300" marR="81280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(160.12) 14:6.11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Padre eterno contempla con </a:t>
            </a:r>
            <a:r>
              <a:rPr sz="1200" dirty="0">
                <a:latin typeface="Times New Roman"/>
                <a:cs typeface="Times New Roman"/>
              </a:rPr>
              <a:t>soddisfazione </a:t>
            </a:r>
            <a:r>
              <a:rPr sz="1200" spc="-5" dirty="0">
                <a:latin typeface="Times New Roman"/>
                <a:cs typeface="Times New Roman"/>
              </a:rPr>
              <a:t>infinita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creazione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Havona come </a:t>
            </a:r>
            <a:r>
              <a:rPr sz="1200" dirty="0">
                <a:latin typeface="Times New Roman"/>
                <a:cs typeface="Times New Roman"/>
              </a:rPr>
              <a:t>la meta degna </a:t>
            </a:r>
            <a:r>
              <a:rPr sz="1200" spc="-5" dirty="0">
                <a:latin typeface="Times New Roman"/>
                <a:cs typeface="Times New Roman"/>
              </a:rPr>
              <a:t>ed affascinante </a:t>
            </a:r>
            <a:r>
              <a:rPr sz="1200" dirty="0">
                <a:latin typeface="Times New Roman"/>
                <a:cs typeface="Times New Roman"/>
              </a:rPr>
              <a:t>per i  </a:t>
            </a:r>
            <a:r>
              <a:rPr sz="1200" spc="-5" dirty="0">
                <a:latin typeface="Times New Roman"/>
                <a:cs typeface="Times New Roman"/>
              </a:rPr>
              <a:t>candidati all’ascensione del tempo,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suoi </a:t>
            </a:r>
            <a:r>
              <a:rPr sz="1200" dirty="0">
                <a:latin typeface="Times New Roman"/>
                <a:cs typeface="Times New Roman"/>
              </a:rPr>
              <a:t>nipoti </a:t>
            </a:r>
            <a:r>
              <a:rPr sz="1200" spc="-5" dirty="0">
                <a:latin typeface="Times New Roman"/>
                <a:cs typeface="Times New Roman"/>
              </a:rPr>
              <a:t>mortali dello spazio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giungono alla dimora </a:t>
            </a:r>
            <a:r>
              <a:rPr sz="1200" dirty="0">
                <a:latin typeface="Times New Roman"/>
                <a:cs typeface="Times New Roman"/>
              </a:rPr>
              <a:t>eterna </a:t>
            </a:r>
            <a:r>
              <a:rPr sz="1200" spc="-5" dirty="0">
                <a:latin typeface="Times New Roman"/>
                <a:cs typeface="Times New Roman"/>
              </a:rPr>
              <a:t>del loro </a:t>
            </a:r>
            <a:r>
              <a:rPr sz="1200" dirty="0">
                <a:latin typeface="Times New Roman"/>
                <a:cs typeface="Times New Roman"/>
              </a:rPr>
              <a:t>Padre-Creatore. E </a:t>
            </a:r>
            <a:r>
              <a:rPr sz="1200" spc="-5" dirty="0">
                <a:latin typeface="Times New Roman"/>
                <a:cs typeface="Times New Roman"/>
              </a:rPr>
              <a:t>Dio  </a:t>
            </a:r>
            <a:r>
              <a:rPr sz="1200" dirty="0">
                <a:latin typeface="Times New Roman"/>
                <a:cs typeface="Times New Roman"/>
              </a:rPr>
              <a:t>trova </a:t>
            </a:r>
            <a:r>
              <a:rPr sz="1200" spc="-5" dirty="0">
                <a:latin typeface="Times New Roman"/>
                <a:cs typeface="Times New Roman"/>
              </a:rPr>
              <a:t>diletto nell’Universo Paradiso-Havona </a:t>
            </a:r>
            <a:r>
              <a:rPr sz="1200" dirty="0">
                <a:latin typeface="Times New Roman"/>
                <a:cs typeface="Times New Roman"/>
              </a:rPr>
              <a:t>in quanto dimora </a:t>
            </a:r>
            <a:r>
              <a:rPr sz="1200" spc="-5" dirty="0">
                <a:latin typeface="Times New Roman"/>
                <a:cs typeface="Times New Roman"/>
              </a:rPr>
              <a:t>eterna della Deità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della famiglia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divina.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00">
              <a:latin typeface="Times New Roman"/>
              <a:cs typeface="Times New Roman"/>
            </a:endParaRPr>
          </a:p>
          <a:p>
            <a:pPr marL="114300">
              <a:lnSpc>
                <a:spcPts val="141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(160.13) 14:6.12 </a:t>
            </a:r>
            <a:r>
              <a:rPr sz="1200" dirty="0">
                <a:latin typeface="Times New Roman"/>
                <a:cs typeface="Times New Roman"/>
              </a:rPr>
              <a:t>2. </a:t>
            </a:r>
            <a:r>
              <a:rPr sz="1200" i="1" dirty="0">
                <a:latin typeface="Times New Roman"/>
                <a:cs typeface="Times New Roman"/>
              </a:rPr>
              <a:t>Il </a:t>
            </a:r>
            <a:r>
              <a:rPr sz="1200" i="1" spc="-5" dirty="0">
                <a:latin typeface="Times New Roman"/>
                <a:cs typeface="Times New Roman"/>
              </a:rPr>
              <a:t>Figlio Eterno </a:t>
            </a:r>
            <a:r>
              <a:rPr sz="1200" i="1" dirty="0">
                <a:latin typeface="Times New Roman"/>
                <a:cs typeface="Times New Roman"/>
              </a:rPr>
              <a:t>—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Seconda </a:t>
            </a:r>
            <a:r>
              <a:rPr sz="1200" dirty="0">
                <a:latin typeface="Times New Roman"/>
                <a:cs typeface="Times New Roman"/>
              </a:rPr>
              <a:t>Sorgente e </a:t>
            </a:r>
            <a:r>
              <a:rPr sz="1200" spc="-5" dirty="0">
                <a:latin typeface="Times New Roman"/>
                <a:cs typeface="Times New Roman"/>
              </a:rPr>
              <a:t>Centro. Al Figlio Eterno </a:t>
            </a:r>
            <a:r>
              <a:rPr sz="1200" dirty="0">
                <a:latin typeface="Times New Roman"/>
                <a:cs typeface="Times New Roman"/>
              </a:rPr>
              <a:t>la stupenda </a:t>
            </a:r>
            <a:r>
              <a:rPr sz="1200" spc="-5" dirty="0">
                <a:latin typeface="Times New Roman"/>
                <a:cs typeface="Times New Roman"/>
              </a:rPr>
              <a:t>creazione centrale offre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prova</a:t>
            </a:r>
            <a:endParaRPr sz="1200">
              <a:latin typeface="Times New Roman"/>
              <a:cs typeface="Times New Roman"/>
            </a:endParaRPr>
          </a:p>
          <a:p>
            <a:pPr marL="114300" marR="105410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eterna dell’effettiva associazione della famiglia </a:t>
            </a:r>
            <a:r>
              <a:rPr sz="1200" dirty="0">
                <a:latin typeface="Times New Roman"/>
                <a:cs typeface="Times New Roman"/>
              </a:rPr>
              <a:t>divina — </a:t>
            </a:r>
            <a:r>
              <a:rPr sz="1200" spc="-5" dirty="0">
                <a:latin typeface="Times New Roman"/>
                <a:cs typeface="Times New Roman"/>
              </a:rPr>
              <a:t>Padre, Figlio </a:t>
            </a:r>
            <a:r>
              <a:rPr sz="1200" dirty="0">
                <a:latin typeface="Times New Roman"/>
                <a:cs typeface="Times New Roman"/>
              </a:rPr>
              <a:t>e Spirito. </a:t>
            </a:r>
            <a:r>
              <a:rPr sz="1200" spc="-5" dirty="0">
                <a:latin typeface="Times New Roman"/>
                <a:cs typeface="Times New Roman"/>
              </a:rPr>
              <a:t>Essa </a:t>
            </a:r>
            <a:r>
              <a:rPr sz="1200" dirty="0">
                <a:latin typeface="Times New Roman"/>
                <a:cs typeface="Times New Roman"/>
              </a:rPr>
              <a:t>è il </a:t>
            </a:r>
            <a:r>
              <a:rPr sz="1200" spc="-5" dirty="0">
                <a:latin typeface="Times New Roman"/>
                <a:cs typeface="Times New Roman"/>
              </a:rPr>
              <a:t>fondamento </a:t>
            </a:r>
            <a:r>
              <a:rPr sz="1200" dirty="0">
                <a:latin typeface="Times New Roman"/>
                <a:cs typeface="Times New Roman"/>
              </a:rPr>
              <a:t>spirituale e </a:t>
            </a:r>
            <a:r>
              <a:rPr sz="1200" spc="-5" dirty="0">
                <a:latin typeface="Times New Roman"/>
                <a:cs typeface="Times New Roman"/>
              </a:rPr>
              <a:t>materiale per </a:t>
            </a:r>
            <a:r>
              <a:rPr sz="1200" dirty="0">
                <a:latin typeface="Times New Roman"/>
                <a:cs typeface="Times New Roman"/>
              </a:rPr>
              <a:t>una  </a:t>
            </a:r>
            <a:r>
              <a:rPr sz="1200" spc="-5" dirty="0">
                <a:latin typeface="Times New Roman"/>
                <a:cs typeface="Times New Roman"/>
              </a:rPr>
              <a:t>fiducia assoluta nel </a:t>
            </a:r>
            <a:r>
              <a:rPr sz="1200" dirty="0">
                <a:latin typeface="Times New Roman"/>
                <a:cs typeface="Times New Roman"/>
              </a:rPr>
              <a:t>Padre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Universale.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114300" marR="30226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(160.14) 14:6.13 </a:t>
            </a:r>
            <a:r>
              <a:rPr sz="1200" spc="-5" dirty="0">
                <a:latin typeface="Times New Roman"/>
                <a:cs typeface="Times New Roman"/>
              </a:rPr>
              <a:t>Havona fornisce al Figlio Eterno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base quasi illimitata per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realizzazione sempre maggiore del </a:t>
            </a:r>
            <a:r>
              <a:rPr sz="1200" dirty="0">
                <a:latin typeface="Times New Roman"/>
                <a:cs typeface="Times New Roman"/>
              </a:rPr>
              <a:t>potere spirituale.  </a:t>
            </a:r>
            <a:r>
              <a:rPr sz="1200" spc="-5" dirty="0">
                <a:latin typeface="Times New Roman"/>
                <a:cs typeface="Times New Roman"/>
              </a:rPr>
              <a:t>L’Universo centrale </a:t>
            </a:r>
            <a:r>
              <a:rPr sz="1200" dirty="0">
                <a:latin typeface="Times New Roman"/>
                <a:cs typeface="Times New Roman"/>
              </a:rPr>
              <a:t>ha </a:t>
            </a:r>
            <a:r>
              <a:rPr sz="1200" spc="-5" dirty="0">
                <a:latin typeface="Times New Roman"/>
                <a:cs typeface="Times New Roman"/>
              </a:rPr>
              <a:t>offerto al Figlio Eterno l’arena </a:t>
            </a:r>
            <a:r>
              <a:rPr sz="1200" dirty="0">
                <a:latin typeface="Times New Roman"/>
                <a:cs typeface="Times New Roman"/>
              </a:rPr>
              <a:t>in cui poter </a:t>
            </a:r>
            <a:r>
              <a:rPr sz="1200" spc="-5" dirty="0">
                <a:latin typeface="Times New Roman"/>
                <a:cs typeface="Times New Roman"/>
              </a:rPr>
              <a:t>dimostrare con </a:t>
            </a:r>
            <a:r>
              <a:rPr sz="1200" dirty="0">
                <a:latin typeface="Times New Roman"/>
                <a:cs typeface="Times New Roman"/>
              </a:rPr>
              <a:t>certezza e sicurezza lo spirito e la </a:t>
            </a:r>
            <a:r>
              <a:rPr sz="1200" spc="-5" dirty="0">
                <a:latin typeface="Times New Roman"/>
                <a:cs typeface="Times New Roman"/>
              </a:rPr>
              <a:t>tecnica </a:t>
            </a:r>
            <a:r>
              <a:rPr sz="1200" dirty="0">
                <a:latin typeface="Times New Roman"/>
                <a:cs typeface="Times New Roman"/>
              </a:rPr>
              <a:t>del  </a:t>
            </a:r>
            <a:r>
              <a:rPr sz="1200" spc="-5" dirty="0">
                <a:latin typeface="Times New Roman"/>
                <a:cs typeface="Times New Roman"/>
              </a:rPr>
              <a:t>ministero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conferimento per </a:t>
            </a:r>
            <a:r>
              <a:rPr sz="1200" dirty="0">
                <a:latin typeface="Times New Roman"/>
                <a:cs typeface="Times New Roman"/>
              </a:rPr>
              <a:t>l’istruzione </a:t>
            </a:r>
            <a:r>
              <a:rPr sz="1200" spc="-5" dirty="0">
                <a:latin typeface="Times New Roman"/>
                <a:cs typeface="Times New Roman"/>
              </a:rPr>
              <a:t>dei suoi Figli del </a:t>
            </a:r>
            <a:r>
              <a:rPr sz="1200" dirty="0">
                <a:latin typeface="Times New Roman"/>
                <a:cs typeface="Times New Roman"/>
              </a:rPr>
              <a:t>Paradiso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associati.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200">
              <a:latin typeface="Times New Roman"/>
              <a:cs typeface="Times New Roman"/>
            </a:endParaRPr>
          </a:p>
          <a:p>
            <a:pPr marL="114300" marR="9461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(161.1) 14:6.14 </a:t>
            </a:r>
            <a:r>
              <a:rPr sz="1200" spc="-5" dirty="0">
                <a:latin typeface="Times New Roman"/>
                <a:cs typeface="Times New Roman"/>
              </a:rPr>
              <a:t>Havona </a:t>
            </a:r>
            <a:r>
              <a:rPr sz="1200" dirty="0">
                <a:latin typeface="Times New Roman"/>
                <a:cs typeface="Times New Roman"/>
              </a:rPr>
              <a:t>è la </a:t>
            </a:r>
            <a:r>
              <a:rPr sz="1200" spc="-5" dirty="0">
                <a:latin typeface="Times New Roman"/>
                <a:cs typeface="Times New Roman"/>
              </a:rPr>
              <a:t>realtà sulla quale si </a:t>
            </a:r>
            <a:r>
              <a:rPr sz="1200" dirty="0">
                <a:latin typeface="Times New Roman"/>
                <a:cs typeface="Times New Roman"/>
              </a:rPr>
              <a:t>fonda il </a:t>
            </a:r>
            <a:r>
              <a:rPr sz="1200" spc="-5" dirty="0">
                <a:latin typeface="Times New Roman"/>
                <a:cs typeface="Times New Roman"/>
              </a:rPr>
              <a:t>controllo della gravità spirituale </a:t>
            </a:r>
            <a:r>
              <a:rPr sz="1200" dirty="0">
                <a:latin typeface="Times New Roman"/>
                <a:cs typeface="Times New Roman"/>
              </a:rPr>
              <a:t>dell’Universo </a:t>
            </a:r>
            <a:r>
              <a:rPr sz="1200" spc="-5" dirty="0">
                <a:latin typeface="Times New Roman"/>
                <a:cs typeface="Times New Roman"/>
              </a:rPr>
              <a:t>degli </a:t>
            </a:r>
            <a:r>
              <a:rPr sz="1200" dirty="0">
                <a:latin typeface="Times New Roman"/>
                <a:cs typeface="Times New Roman"/>
              </a:rPr>
              <a:t>Universi da parte </a:t>
            </a:r>
            <a:r>
              <a:rPr sz="1200" spc="-5" dirty="0">
                <a:latin typeface="Times New Roman"/>
                <a:cs typeface="Times New Roman"/>
              </a:rPr>
              <a:t>del Figlio  Eterno. Questo </a:t>
            </a:r>
            <a:r>
              <a:rPr sz="1200" dirty="0">
                <a:latin typeface="Times New Roman"/>
                <a:cs typeface="Times New Roman"/>
              </a:rPr>
              <a:t>Universo </a:t>
            </a:r>
            <a:r>
              <a:rPr sz="1200" spc="-5" dirty="0">
                <a:latin typeface="Times New Roman"/>
                <a:cs typeface="Times New Roman"/>
              </a:rPr>
              <a:t>offre al Figlio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gratificazione dell’anelito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paternità,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riproduzione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spirituale.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28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18475" cy="38989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520700">
              <a:lnSpc>
                <a:spcPct val="100000"/>
              </a:lnSpc>
              <a:spcBef>
                <a:spcPts val="10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(11.11) 0:8.7  </a:t>
            </a:r>
            <a:r>
              <a:rPr sz="1200" dirty="0">
                <a:latin typeface="Times New Roman"/>
                <a:cs typeface="Times New Roman"/>
              </a:rPr>
              <a:t>6.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il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Figlio.</a:t>
            </a:r>
            <a:endParaRPr sz="1200">
              <a:latin typeface="Times New Roman"/>
              <a:cs typeface="Times New Roman"/>
            </a:endParaRPr>
          </a:p>
          <a:p>
            <a:pPr marL="520700">
              <a:lnSpc>
                <a:spcPct val="100000"/>
              </a:lnSpc>
              <a:spcBef>
                <a:spcPts val="133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(11.12) 0:8.8  </a:t>
            </a:r>
            <a:r>
              <a:rPr sz="1200" dirty="0">
                <a:latin typeface="Times New Roman"/>
                <a:cs typeface="Times New Roman"/>
              </a:rPr>
              <a:t>7.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il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Padre.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7937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(11.13) 0:8.9 </a:t>
            </a:r>
            <a:r>
              <a:rPr sz="1200" spc="-5" dirty="0">
                <a:latin typeface="Times New Roman"/>
                <a:cs typeface="Times New Roman"/>
              </a:rPr>
              <a:t>Questa settupla personalizzazione della Deità nel tempo, </a:t>
            </a:r>
            <a:r>
              <a:rPr sz="1200" dirty="0">
                <a:latin typeface="Times New Roman"/>
                <a:cs typeface="Times New Roman"/>
              </a:rPr>
              <a:t>nello spazio 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sette Superuniversi, consente all’uomo  mortale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raggiungere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presenza </a:t>
            </a:r>
            <a:r>
              <a:rPr sz="1200" dirty="0">
                <a:latin typeface="Times New Roman"/>
                <a:cs typeface="Times New Roman"/>
              </a:rPr>
              <a:t>di Dio, che è spirito. </a:t>
            </a:r>
            <a:r>
              <a:rPr sz="1200" spc="-5" dirty="0">
                <a:latin typeface="Times New Roman"/>
                <a:cs typeface="Times New Roman"/>
              </a:rPr>
              <a:t>Questa Deità </a:t>
            </a:r>
            <a:r>
              <a:rPr sz="1200" dirty="0">
                <a:latin typeface="Times New Roman"/>
                <a:cs typeface="Times New Roman"/>
              </a:rPr>
              <a:t>settupla,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per le </a:t>
            </a:r>
            <a:r>
              <a:rPr sz="1200" spc="-5" dirty="0">
                <a:latin typeface="Times New Roman"/>
                <a:cs typeface="Times New Roman"/>
              </a:rPr>
              <a:t>creature </a:t>
            </a:r>
            <a:r>
              <a:rPr sz="1200" dirty="0">
                <a:latin typeface="Times New Roman"/>
                <a:cs typeface="Times New Roman"/>
              </a:rPr>
              <a:t>finite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tempo-spazio a volte  </a:t>
            </a:r>
            <a:r>
              <a:rPr sz="1200" spc="-5" dirty="0">
                <a:latin typeface="Times New Roman"/>
                <a:cs typeface="Times New Roman"/>
              </a:rPr>
              <a:t>personalizza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potere nell’Essere Supremo, </a:t>
            </a:r>
            <a:r>
              <a:rPr sz="1200" dirty="0">
                <a:latin typeface="Times New Roman"/>
                <a:cs typeface="Times New Roman"/>
              </a:rPr>
              <a:t>è la Deità funzionale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creature mortali </a:t>
            </a:r>
            <a:r>
              <a:rPr sz="1200" spc="-5" dirty="0">
                <a:latin typeface="Times New Roman"/>
                <a:cs typeface="Times New Roman"/>
              </a:rPr>
              <a:t>evoluzionarie della carriera </a:t>
            </a:r>
            <a:r>
              <a:rPr sz="1200" dirty="0">
                <a:latin typeface="Times New Roman"/>
                <a:cs typeface="Times New Roman"/>
              </a:rPr>
              <a:t>d’ascensione </a:t>
            </a:r>
            <a:r>
              <a:rPr sz="1200" spc="-5" dirty="0">
                <a:latin typeface="Times New Roman"/>
                <a:cs typeface="Times New Roman"/>
              </a:rPr>
              <a:t>al  Paradiso. Tale carriera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scoperta esperienziale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realizzazione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spc="5" dirty="0">
                <a:latin typeface="Times New Roman"/>
                <a:cs typeface="Times New Roman"/>
              </a:rPr>
              <a:t>inizia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riconoscimento </a:t>
            </a:r>
            <a:r>
              <a:rPr sz="1200" dirty="0">
                <a:latin typeface="Times New Roman"/>
                <a:cs typeface="Times New Roman"/>
              </a:rPr>
              <a:t>della divinità </a:t>
            </a:r>
            <a:r>
              <a:rPr sz="1200" spc="-5" dirty="0">
                <a:latin typeface="Times New Roman"/>
                <a:cs typeface="Times New Roman"/>
              </a:rPr>
              <a:t>del Figlio  Creatore </a:t>
            </a:r>
            <a:r>
              <a:rPr sz="1200" dirty="0">
                <a:latin typeface="Times New Roman"/>
                <a:cs typeface="Times New Roman"/>
              </a:rPr>
              <a:t>dell’Universo locale, </a:t>
            </a:r>
            <a:r>
              <a:rPr sz="1200" spc="-5" dirty="0">
                <a:latin typeface="Times New Roman"/>
                <a:cs typeface="Times New Roman"/>
              </a:rPr>
              <a:t>ed ascende attraverso gli </a:t>
            </a:r>
            <a:r>
              <a:rPr sz="1200" dirty="0">
                <a:latin typeface="Times New Roman"/>
                <a:cs typeface="Times New Roman"/>
              </a:rPr>
              <a:t>Antichi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Giorni del </a:t>
            </a:r>
            <a:r>
              <a:rPr sz="1200" spc="-5" dirty="0">
                <a:latin typeface="Times New Roman"/>
                <a:cs typeface="Times New Roman"/>
              </a:rPr>
              <a:t>Superuniverso </a:t>
            </a:r>
            <a:r>
              <a:rPr sz="1200" dirty="0">
                <a:latin typeface="Times New Roman"/>
                <a:cs typeface="Times New Roman"/>
              </a:rPr>
              <a:t>e la persona di uno dei </a:t>
            </a:r>
            <a:r>
              <a:rPr sz="1200" spc="-5" dirty="0">
                <a:latin typeface="Times New Roman"/>
                <a:cs typeface="Times New Roman"/>
              </a:rPr>
              <a:t>Sette </a:t>
            </a:r>
            <a:r>
              <a:rPr sz="1200" dirty="0">
                <a:latin typeface="Times New Roman"/>
                <a:cs typeface="Times New Roman"/>
              </a:rPr>
              <a:t>Spiriti  </a:t>
            </a:r>
            <a:r>
              <a:rPr sz="1200" spc="-5" dirty="0">
                <a:latin typeface="Times New Roman"/>
                <a:cs typeface="Times New Roman"/>
              </a:rPr>
              <a:t>Maestri, </a:t>
            </a:r>
            <a:r>
              <a:rPr sz="1200" dirty="0">
                <a:latin typeface="Times New Roman"/>
                <a:cs typeface="Times New Roman"/>
              </a:rPr>
              <a:t>fino </a:t>
            </a:r>
            <a:r>
              <a:rPr sz="1200" spc="-5" dirty="0">
                <a:latin typeface="Times New Roman"/>
                <a:cs typeface="Times New Roman"/>
              </a:rPr>
              <a:t>alla </a:t>
            </a:r>
            <a:r>
              <a:rPr sz="1200" dirty="0">
                <a:latin typeface="Times New Roman"/>
                <a:cs typeface="Times New Roman"/>
              </a:rPr>
              <a:t>scoperta </a:t>
            </a:r>
            <a:r>
              <a:rPr sz="1200" spc="-5" dirty="0">
                <a:latin typeface="Times New Roman"/>
                <a:cs typeface="Times New Roman"/>
              </a:rPr>
              <a:t>ed al riconoscimento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personalità </a:t>
            </a:r>
            <a:r>
              <a:rPr sz="1200" dirty="0">
                <a:latin typeface="Times New Roman"/>
                <a:cs typeface="Times New Roman"/>
              </a:rPr>
              <a:t>divina </a:t>
            </a:r>
            <a:r>
              <a:rPr sz="1200" spc="-5" dirty="0">
                <a:latin typeface="Times New Roman"/>
                <a:cs typeface="Times New Roman"/>
              </a:rPr>
              <a:t>del Padre Universale del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Paradiso.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55880">
              <a:lnSpc>
                <a:spcPct val="957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(12.1) 0:8.10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grande </a:t>
            </a:r>
            <a:r>
              <a:rPr sz="1200" dirty="0">
                <a:latin typeface="Times New Roman"/>
                <a:cs typeface="Times New Roman"/>
              </a:rPr>
              <a:t>Universo è il triplice dominio di </a:t>
            </a:r>
            <a:r>
              <a:rPr sz="1200" spc="-5" dirty="0">
                <a:latin typeface="Times New Roman"/>
                <a:cs typeface="Times New Roman"/>
              </a:rPr>
              <a:t>Deità della Trinità della Supremazia, Dio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Settuplo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l’Essere </a:t>
            </a:r>
            <a:r>
              <a:rPr sz="1200" dirty="0">
                <a:latin typeface="Times New Roman"/>
                <a:cs typeface="Times New Roman"/>
              </a:rPr>
              <a:t>Supremo.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il  </a:t>
            </a:r>
            <a:r>
              <a:rPr sz="1200" spc="-5" dirty="0">
                <a:latin typeface="Times New Roman"/>
                <a:cs typeface="Times New Roman"/>
              </a:rPr>
              <a:t>Supremo </a:t>
            </a:r>
            <a:r>
              <a:rPr sz="1200" dirty="0">
                <a:latin typeface="Times New Roman"/>
                <a:cs typeface="Times New Roman"/>
              </a:rPr>
              <a:t>è potenziale nella </a:t>
            </a:r>
            <a:r>
              <a:rPr sz="1200" spc="-5" dirty="0">
                <a:latin typeface="Times New Roman"/>
                <a:cs typeface="Times New Roman"/>
              </a:rPr>
              <a:t>Trinità del Paradiso, </a:t>
            </a:r>
            <a:r>
              <a:rPr sz="1200" dirty="0">
                <a:latin typeface="Times New Roman"/>
                <a:cs typeface="Times New Roman"/>
              </a:rPr>
              <a:t>dalla </a:t>
            </a:r>
            <a:r>
              <a:rPr sz="1200" spc="-5" dirty="0">
                <a:latin typeface="Times New Roman"/>
                <a:cs typeface="Times New Roman"/>
              </a:rPr>
              <a:t>quale </a:t>
            </a:r>
            <a:r>
              <a:rPr sz="1200" dirty="0">
                <a:latin typeface="Times New Roman"/>
                <a:cs typeface="Times New Roman"/>
              </a:rPr>
              <a:t>deriva 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personalità e </a:t>
            </a:r>
            <a:r>
              <a:rPr sz="1200" spc="-5" dirty="0">
                <a:latin typeface="Times New Roman"/>
                <a:cs typeface="Times New Roman"/>
              </a:rPr>
              <a:t>gli attributi </a:t>
            </a:r>
            <a:r>
              <a:rPr sz="1200" dirty="0">
                <a:latin typeface="Times New Roman"/>
                <a:cs typeface="Times New Roman"/>
              </a:rPr>
              <a:t>spirituali; ma </a:t>
            </a:r>
            <a:r>
              <a:rPr sz="1200" spc="-10" dirty="0">
                <a:latin typeface="Times New Roman"/>
                <a:cs typeface="Times New Roman"/>
              </a:rPr>
              <a:t>egli </a:t>
            </a:r>
            <a:r>
              <a:rPr sz="1200" spc="-5" dirty="0">
                <a:latin typeface="Times New Roman"/>
                <a:cs typeface="Times New Roman"/>
              </a:rPr>
              <a:t>si sta </a:t>
            </a:r>
            <a:r>
              <a:rPr sz="1200" dirty="0">
                <a:latin typeface="Times New Roman"/>
                <a:cs typeface="Times New Roman"/>
              </a:rPr>
              <a:t>ora  </a:t>
            </a:r>
            <a:r>
              <a:rPr sz="1200" spc="-5" dirty="0">
                <a:latin typeface="Times New Roman"/>
                <a:cs typeface="Times New Roman"/>
              </a:rPr>
              <a:t>attuando nei Figli Creatori, negli </a:t>
            </a:r>
            <a:r>
              <a:rPr sz="1200" dirty="0">
                <a:latin typeface="Times New Roman"/>
                <a:cs typeface="Times New Roman"/>
              </a:rPr>
              <a:t>Antichi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Giorni e </a:t>
            </a:r>
            <a:r>
              <a:rPr sz="1200" spc="-5" dirty="0">
                <a:latin typeface="Times New Roman"/>
                <a:cs typeface="Times New Roman"/>
              </a:rPr>
              <a:t>negli </a:t>
            </a:r>
            <a:r>
              <a:rPr sz="1200" dirty="0">
                <a:latin typeface="Times New Roman"/>
                <a:cs typeface="Times New Roman"/>
              </a:rPr>
              <a:t>Spiriti </a:t>
            </a:r>
            <a:r>
              <a:rPr sz="1200" spc="-5" dirty="0">
                <a:latin typeface="Times New Roman"/>
                <a:cs typeface="Times New Roman"/>
              </a:rPr>
              <a:t>Maestri, </a:t>
            </a:r>
            <a:r>
              <a:rPr sz="1200" dirty="0">
                <a:latin typeface="Times New Roman"/>
                <a:cs typeface="Times New Roman"/>
              </a:rPr>
              <a:t>dai </a:t>
            </a:r>
            <a:r>
              <a:rPr sz="1200" spc="-5" dirty="0">
                <a:latin typeface="Times New Roman"/>
                <a:cs typeface="Times New Roman"/>
              </a:rPr>
              <a:t>quali deriva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</a:t>
            </a:r>
            <a:r>
              <a:rPr sz="1200" dirty="0">
                <a:latin typeface="Times New Roman"/>
                <a:cs typeface="Times New Roman"/>
              </a:rPr>
              <a:t>potere </a:t>
            </a:r>
            <a:r>
              <a:rPr sz="1200" spc="-5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Onnipotente per i  </a:t>
            </a:r>
            <a:r>
              <a:rPr sz="1200" spc="-5" dirty="0">
                <a:latin typeface="Times New Roman"/>
                <a:cs typeface="Times New Roman"/>
              </a:rPr>
              <a:t>Superuniversi del tempo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dello </a:t>
            </a:r>
            <a:r>
              <a:rPr sz="1200" dirty="0">
                <a:latin typeface="Times New Roman"/>
                <a:cs typeface="Times New Roman"/>
              </a:rPr>
              <a:t>spazio. </a:t>
            </a:r>
            <a:r>
              <a:rPr sz="1200" spc="-5" dirty="0">
                <a:latin typeface="Times New Roman"/>
                <a:cs typeface="Times New Roman"/>
              </a:rPr>
              <a:t>Questa manifestazione </a:t>
            </a:r>
            <a:r>
              <a:rPr sz="1200" dirty="0">
                <a:latin typeface="Times New Roman"/>
                <a:cs typeface="Times New Roman"/>
              </a:rPr>
              <a:t>di potere del </a:t>
            </a:r>
            <a:r>
              <a:rPr sz="1200" spc="-5" dirty="0">
                <a:latin typeface="Times New Roman"/>
                <a:cs typeface="Times New Roman"/>
              </a:rPr>
              <a:t>Dio immediato delle creature evoluzionarie si </a:t>
            </a:r>
            <a:r>
              <a:rPr sz="1200" dirty="0">
                <a:latin typeface="Times New Roman"/>
                <a:cs typeface="Times New Roman"/>
              </a:rPr>
              <a:t>evolve  </a:t>
            </a:r>
            <a:r>
              <a:rPr sz="1200" spc="-5" dirty="0">
                <a:latin typeface="Times New Roman"/>
                <a:cs typeface="Times New Roman"/>
              </a:rPr>
              <a:t>effettivamente </a:t>
            </a:r>
            <a:r>
              <a:rPr sz="1200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tempo-spazio </a:t>
            </a:r>
            <a:r>
              <a:rPr sz="1200" dirty="0">
                <a:latin typeface="Times New Roman"/>
                <a:cs typeface="Times New Roman"/>
              </a:rPr>
              <a:t>ed in concomitanza </a:t>
            </a:r>
            <a:r>
              <a:rPr sz="1200" spc="-5" dirty="0">
                <a:latin typeface="Times New Roman"/>
                <a:cs typeface="Times New Roman"/>
              </a:rPr>
              <a:t>con esse. L’Onnipotente Supremo,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evolve </a:t>
            </a:r>
            <a:r>
              <a:rPr sz="1200" spc="-5" dirty="0">
                <a:latin typeface="Times New Roman"/>
                <a:cs typeface="Times New Roman"/>
              </a:rPr>
              <a:t>sul livello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valori </a:t>
            </a:r>
            <a:r>
              <a:rPr sz="1200" dirty="0">
                <a:latin typeface="Times New Roman"/>
                <a:cs typeface="Times New Roman"/>
              </a:rPr>
              <a:t>delle  </a:t>
            </a:r>
            <a:r>
              <a:rPr sz="1200" spc="-5" dirty="0">
                <a:latin typeface="Times New Roman"/>
                <a:cs typeface="Times New Roman"/>
              </a:rPr>
              <a:t>attività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personali,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persona </a:t>
            </a:r>
            <a:r>
              <a:rPr sz="1200" dirty="0">
                <a:latin typeface="Times New Roman"/>
                <a:cs typeface="Times New Roman"/>
              </a:rPr>
              <a:t>spirituale 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Supremo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i="1" dirty="0">
                <a:latin typeface="Times New Roman"/>
                <a:cs typeface="Times New Roman"/>
              </a:rPr>
              <a:t>una sola </a:t>
            </a:r>
            <a:r>
              <a:rPr sz="1200" i="1" spc="-5" dirty="0">
                <a:latin typeface="Times New Roman"/>
                <a:cs typeface="Times New Roman"/>
              </a:rPr>
              <a:t>realtà </a:t>
            </a:r>
            <a:r>
              <a:rPr sz="1200" i="1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l’Essere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Supremo.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299085" algn="just">
              <a:lnSpc>
                <a:spcPct val="959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(12.2) 0:8.11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Figli Creatori, nell’associazione </a:t>
            </a:r>
            <a:r>
              <a:rPr sz="1200" dirty="0">
                <a:latin typeface="Times New Roman"/>
                <a:cs typeface="Times New Roman"/>
              </a:rPr>
              <a:t>di Deità 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il Settuplo, </a:t>
            </a:r>
            <a:r>
              <a:rPr sz="1200" spc="-5" dirty="0">
                <a:latin typeface="Times New Roman"/>
                <a:cs typeface="Times New Roman"/>
              </a:rPr>
              <a:t>forniscono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meccanismo con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quale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mortale diviene  immortale 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finito raggiunge l’abbraccio </a:t>
            </a:r>
            <a:r>
              <a:rPr sz="1200" dirty="0">
                <a:latin typeface="Times New Roman"/>
                <a:cs typeface="Times New Roman"/>
              </a:rPr>
              <a:t>dell’infinito. </a:t>
            </a:r>
            <a:r>
              <a:rPr sz="1200" spc="-5" dirty="0">
                <a:latin typeface="Times New Roman"/>
                <a:cs typeface="Times New Roman"/>
              </a:rPr>
              <a:t>L’Essere </a:t>
            </a:r>
            <a:r>
              <a:rPr sz="1200" dirty="0">
                <a:latin typeface="Times New Roman"/>
                <a:cs typeface="Times New Roman"/>
              </a:rPr>
              <a:t>Supremo fornisce la tecnica per la mobilitazione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potere-  </a:t>
            </a:r>
            <a:r>
              <a:rPr sz="1200" spc="-5" dirty="0">
                <a:latin typeface="Times New Roman"/>
                <a:cs typeface="Times New Roman"/>
              </a:rPr>
              <a:t>personalità,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sintesi </a:t>
            </a:r>
            <a:r>
              <a:rPr sz="1200" dirty="0">
                <a:latin typeface="Times New Roman"/>
                <a:cs typeface="Times New Roman"/>
              </a:rPr>
              <a:t>divina di </a:t>
            </a:r>
            <a:r>
              <a:rPr sz="1200" i="1" dirty="0">
                <a:latin typeface="Times New Roman"/>
                <a:cs typeface="Times New Roman"/>
              </a:rPr>
              <a:t>tutte </a:t>
            </a:r>
            <a:r>
              <a:rPr sz="1200" spc="-5" dirty="0">
                <a:latin typeface="Times New Roman"/>
                <a:cs typeface="Times New Roman"/>
              </a:rPr>
              <a:t>queste </a:t>
            </a:r>
            <a:r>
              <a:rPr sz="1200" dirty="0">
                <a:latin typeface="Times New Roman"/>
                <a:cs typeface="Times New Roman"/>
              </a:rPr>
              <a:t>molteplici </a:t>
            </a:r>
            <a:r>
              <a:rPr sz="1200" spc="-5" dirty="0">
                <a:latin typeface="Times New Roman"/>
                <a:cs typeface="Times New Roman"/>
              </a:rPr>
              <a:t>operazioni, rendendo così </a:t>
            </a:r>
            <a:r>
              <a:rPr sz="1200" dirty="0">
                <a:latin typeface="Times New Roman"/>
                <a:cs typeface="Times New Roman"/>
              </a:rPr>
              <a:t>il finito </a:t>
            </a:r>
            <a:r>
              <a:rPr sz="1200" spc="-5" dirty="0">
                <a:latin typeface="Times New Roman"/>
                <a:cs typeface="Times New Roman"/>
              </a:rPr>
              <a:t>capace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raggiungere l’absonito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e,</a:t>
            </a:r>
            <a:endParaRPr sz="1200">
              <a:latin typeface="Times New Roman"/>
              <a:cs typeface="Times New Roman"/>
            </a:endParaRPr>
          </a:p>
          <a:p>
            <a:pPr marL="63500" algn="just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attraverso altre </a:t>
            </a:r>
            <a:r>
              <a:rPr sz="1200" dirty="0">
                <a:latin typeface="Times New Roman"/>
                <a:cs typeface="Times New Roman"/>
              </a:rPr>
              <a:t>possibili attuazioni </a:t>
            </a:r>
            <a:r>
              <a:rPr sz="1200" spc="-5" dirty="0">
                <a:latin typeface="Times New Roman"/>
                <a:cs typeface="Times New Roman"/>
              </a:rPr>
              <a:t>future,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tentare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raggiungimento </a:t>
            </a:r>
            <a:r>
              <a:rPr sz="1200" dirty="0">
                <a:latin typeface="Times New Roman"/>
                <a:cs typeface="Times New Roman"/>
              </a:rPr>
              <a:t>dell’Ultimo. I </a:t>
            </a:r>
            <a:r>
              <a:rPr sz="1200" spc="-5" dirty="0">
                <a:latin typeface="Times New Roman"/>
                <a:cs typeface="Times New Roman"/>
              </a:rPr>
              <a:t>Figli Creatori </a:t>
            </a:r>
            <a:r>
              <a:rPr sz="1200" dirty="0">
                <a:latin typeface="Times New Roman"/>
                <a:cs typeface="Times New Roman"/>
              </a:rPr>
              <a:t>e le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Divine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Ministre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28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280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39419" y="513333"/>
            <a:ext cx="8247380" cy="390207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101600" marR="156845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(161.2) 14:6.15 </a:t>
            </a:r>
            <a:r>
              <a:rPr sz="1200" dirty="0">
                <a:latin typeface="Times New Roman"/>
                <a:cs typeface="Times New Roman"/>
              </a:rPr>
              <a:t>I mondi di Havona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loro perfetti </a:t>
            </a:r>
            <a:r>
              <a:rPr sz="1200" dirty="0">
                <a:latin typeface="Times New Roman"/>
                <a:cs typeface="Times New Roman"/>
              </a:rPr>
              <a:t>abitanti sono la </a:t>
            </a:r>
            <a:r>
              <a:rPr sz="1200" spc="-5" dirty="0">
                <a:latin typeface="Times New Roman"/>
                <a:cs typeface="Times New Roman"/>
              </a:rPr>
              <a:t>dimostrazione </a:t>
            </a:r>
            <a:r>
              <a:rPr sz="1200" dirty="0">
                <a:latin typeface="Times New Roman"/>
                <a:cs typeface="Times New Roman"/>
              </a:rPr>
              <a:t>iniziale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eternamente </a:t>
            </a:r>
            <a:r>
              <a:rPr sz="1200" spc="-5" dirty="0">
                <a:latin typeface="Times New Roman"/>
                <a:cs typeface="Times New Roman"/>
              </a:rPr>
              <a:t>finale </a:t>
            </a:r>
            <a:r>
              <a:rPr sz="1200" dirty="0">
                <a:latin typeface="Times New Roman"/>
                <a:cs typeface="Times New Roman"/>
              </a:rPr>
              <a:t>che il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è il </a:t>
            </a:r>
            <a:r>
              <a:rPr sz="1200" spc="-5" dirty="0">
                <a:latin typeface="Times New Roman"/>
                <a:cs typeface="Times New Roman"/>
              </a:rPr>
              <a:t>Verbo  del Padre. Conseguentemente </a:t>
            </a:r>
            <a:r>
              <a:rPr sz="1200" dirty="0">
                <a:latin typeface="Times New Roman"/>
                <a:cs typeface="Times New Roman"/>
              </a:rPr>
              <a:t>la coscienza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Figlio come </a:t>
            </a:r>
            <a:r>
              <a:rPr sz="1200" spc="-5" dirty="0">
                <a:latin typeface="Times New Roman"/>
                <a:cs typeface="Times New Roman"/>
              </a:rPr>
              <a:t>complemento </a:t>
            </a:r>
            <a:r>
              <a:rPr sz="1200" dirty="0">
                <a:latin typeface="Times New Roman"/>
                <a:cs typeface="Times New Roman"/>
              </a:rPr>
              <a:t>infinito del </a:t>
            </a:r>
            <a:r>
              <a:rPr sz="1200" spc="-5" dirty="0">
                <a:latin typeface="Times New Roman"/>
                <a:cs typeface="Times New Roman"/>
              </a:rPr>
              <a:t>Padre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perfettamente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soddisfatta.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101600" marR="18415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(161.3) 14:6.16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questo Universo fornisce l’occasione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realizzare </a:t>
            </a:r>
            <a:r>
              <a:rPr sz="1200" dirty="0">
                <a:latin typeface="Times New Roman"/>
                <a:cs typeface="Times New Roman"/>
              </a:rPr>
              <a:t>una reciproca </a:t>
            </a:r>
            <a:r>
              <a:rPr sz="1200" spc="-5" dirty="0">
                <a:latin typeface="Times New Roman"/>
                <a:cs typeface="Times New Roman"/>
              </a:rPr>
              <a:t>fraternità </a:t>
            </a:r>
            <a:r>
              <a:rPr sz="1200" dirty="0">
                <a:latin typeface="Times New Roman"/>
                <a:cs typeface="Times New Roman"/>
              </a:rPr>
              <a:t>in uguaglianza tra il </a:t>
            </a:r>
            <a:r>
              <a:rPr sz="1200" spc="-5" dirty="0">
                <a:latin typeface="Times New Roman"/>
                <a:cs typeface="Times New Roman"/>
              </a:rPr>
              <a:t>Padre Universale ed </a:t>
            </a:r>
            <a:r>
              <a:rPr sz="1200" dirty="0">
                <a:latin typeface="Times New Roman"/>
                <a:cs typeface="Times New Roman"/>
              </a:rPr>
              <a:t>il 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Eterno, e </a:t>
            </a:r>
            <a:r>
              <a:rPr sz="1200" spc="-5" dirty="0">
                <a:latin typeface="Times New Roman"/>
                <a:cs typeface="Times New Roman"/>
              </a:rPr>
              <a:t>ciò costituisce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prova eterna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personalità infinita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ciascuno.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00">
              <a:latin typeface="Times New Roman"/>
              <a:cs typeface="Times New Roman"/>
            </a:endParaRPr>
          </a:p>
          <a:p>
            <a:pPr marL="101600">
              <a:lnSpc>
                <a:spcPts val="141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(161.4) 14:6.17 </a:t>
            </a:r>
            <a:r>
              <a:rPr sz="1200" dirty="0">
                <a:latin typeface="Times New Roman"/>
                <a:cs typeface="Times New Roman"/>
              </a:rPr>
              <a:t>3. </a:t>
            </a:r>
            <a:r>
              <a:rPr sz="1200" i="1" spc="-5" dirty="0">
                <a:latin typeface="Times New Roman"/>
                <a:cs typeface="Times New Roman"/>
              </a:rPr>
              <a:t>Lo Spirito </a:t>
            </a:r>
            <a:r>
              <a:rPr sz="1200" i="1" dirty="0">
                <a:latin typeface="Times New Roman"/>
                <a:cs typeface="Times New Roman"/>
              </a:rPr>
              <a:t>Infinito —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Terza Sorgente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Centro. L’Universo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Havona </a:t>
            </a:r>
            <a:r>
              <a:rPr sz="1200" dirty="0">
                <a:latin typeface="Times New Roman"/>
                <a:cs typeface="Times New Roman"/>
              </a:rPr>
              <a:t>offre </a:t>
            </a:r>
            <a:r>
              <a:rPr sz="1200" spc="-5" dirty="0">
                <a:latin typeface="Times New Roman"/>
                <a:cs typeface="Times New Roman"/>
              </a:rPr>
              <a:t>allo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Infinito </a:t>
            </a:r>
            <a:r>
              <a:rPr sz="1200" dirty="0">
                <a:latin typeface="Times New Roman"/>
                <a:cs typeface="Times New Roman"/>
              </a:rPr>
              <a:t>la prova di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essere</a:t>
            </a:r>
            <a:endParaRPr sz="1200">
              <a:latin typeface="Times New Roman"/>
              <a:cs typeface="Times New Roman"/>
            </a:endParaRPr>
          </a:p>
          <a:p>
            <a:pPr marL="101600" marR="81280">
              <a:lnSpc>
                <a:spcPts val="1380"/>
              </a:lnSpc>
              <a:spcBef>
                <a:spcPts val="65"/>
              </a:spcBef>
            </a:pPr>
            <a:r>
              <a:rPr sz="1200" dirty="0">
                <a:latin typeface="Times New Roman"/>
                <a:cs typeface="Times New Roman"/>
              </a:rPr>
              <a:t>l’Attore </a:t>
            </a:r>
            <a:r>
              <a:rPr sz="1200" spc="-5" dirty="0">
                <a:latin typeface="Times New Roman"/>
                <a:cs typeface="Times New Roman"/>
              </a:rPr>
              <a:t>Congiunto,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rappresentante </a:t>
            </a:r>
            <a:r>
              <a:rPr sz="1200" dirty="0">
                <a:latin typeface="Times New Roman"/>
                <a:cs typeface="Times New Roman"/>
              </a:rPr>
              <a:t>infinito del Padre-Figlio </a:t>
            </a:r>
            <a:r>
              <a:rPr sz="1200" spc="-5" dirty="0">
                <a:latin typeface="Times New Roman"/>
                <a:cs typeface="Times New Roman"/>
              </a:rPr>
              <a:t>unificati.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Havona </a:t>
            </a:r>
            <a:r>
              <a:rPr sz="1200" dirty="0">
                <a:latin typeface="Times New Roman"/>
                <a:cs typeface="Times New Roman"/>
              </a:rPr>
              <a:t>lo Spirito </a:t>
            </a:r>
            <a:r>
              <a:rPr sz="1200" spc="-5" dirty="0">
                <a:latin typeface="Times New Roman"/>
                <a:cs typeface="Times New Roman"/>
              </a:rPr>
              <a:t>Infinito trae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soddisfazione congiunta 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funzionare come attività creatrice godendo nel contempo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soddisfazione della </a:t>
            </a:r>
            <a:r>
              <a:rPr sz="1200" dirty="0">
                <a:latin typeface="Times New Roman"/>
                <a:cs typeface="Times New Roman"/>
              </a:rPr>
              <a:t>coesistenza </a:t>
            </a:r>
            <a:r>
              <a:rPr sz="1200" spc="-5" dirty="0">
                <a:latin typeface="Times New Roman"/>
                <a:cs typeface="Times New Roman"/>
              </a:rPr>
              <a:t>assoluta con </a:t>
            </a:r>
            <a:r>
              <a:rPr sz="1200" dirty="0">
                <a:latin typeface="Times New Roman"/>
                <a:cs typeface="Times New Roman"/>
              </a:rPr>
              <a:t>questo compimento  divino.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150">
              <a:latin typeface="Times New Roman"/>
              <a:cs typeface="Times New Roman"/>
            </a:endParaRPr>
          </a:p>
          <a:p>
            <a:pPr marL="101600" marR="214629">
              <a:lnSpc>
                <a:spcPct val="955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(161.5) 14:6.18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Havona </a:t>
            </a:r>
            <a:r>
              <a:rPr sz="1200" dirty="0">
                <a:latin typeface="Times New Roman"/>
                <a:cs typeface="Times New Roman"/>
              </a:rPr>
              <a:t>lo Spirito </a:t>
            </a:r>
            <a:r>
              <a:rPr sz="1200" spc="-5" dirty="0">
                <a:latin typeface="Times New Roman"/>
                <a:cs typeface="Times New Roman"/>
              </a:rPr>
              <a:t>Infinito </a:t>
            </a:r>
            <a:r>
              <a:rPr sz="1200" dirty="0">
                <a:latin typeface="Times New Roman"/>
                <a:cs typeface="Times New Roman"/>
              </a:rPr>
              <a:t>ha trovato </a:t>
            </a:r>
            <a:r>
              <a:rPr sz="1200" spc="-5" dirty="0">
                <a:latin typeface="Times New Roman"/>
                <a:cs typeface="Times New Roman"/>
              </a:rPr>
              <a:t>un’arena </a:t>
            </a:r>
            <a:r>
              <a:rPr sz="1200" dirty="0">
                <a:latin typeface="Times New Roman"/>
                <a:cs typeface="Times New Roman"/>
              </a:rPr>
              <a:t>in cui poter dimostrare la </a:t>
            </a:r>
            <a:r>
              <a:rPr sz="1200" spc="-5" dirty="0">
                <a:latin typeface="Times New Roman"/>
                <a:cs typeface="Times New Roman"/>
              </a:rPr>
              <a:t>capacità </a:t>
            </a:r>
            <a:r>
              <a:rPr sz="1200" dirty="0">
                <a:latin typeface="Times New Roman"/>
                <a:cs typeface="Times New Roman"/>
              </a:rPr>
              <a:t>e la disponibilità a </a:t>
            </a:r>
            <a:r>
              <a:rPr sz="1200" spc="-5" dirty="0">
                <a:latin typeface="Times New Roman"/>
                <a:cs typeface="Times New Roman"/>
              </a:rPr>
              <a:t>servire </a:t>
            </a:r>
            <a:r>
              <a:rPr sz="1200" dirty="0">
                <a:latin typeface="Times New Roman"/>
                <a:cs typeface="Times New Roman"/>
              </a:rPr>
              <a:t>come  ministro </a:t>
            </a:r>
            <a:r>
              <a:rPr sz="1200" spc="-5" dirty="0">
                <a:latin typeface="Times New Roman"/>
                <a:cs typeface="Times New Roman"/>
              </a:rPr>
              <a:t>potenziale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misericordia.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questa </a:t>
            </a:r>
            <a:r>
              <a:rPr sz="1200" dirty="0">
                <a:latin typeface="Times New Roman"/>
                <a:cs typeface="Times New Roman"/>
              </a:rPr>
              <a:t>creazione </a:t>
            </a:r>
            <a:r>
              <a:rPr sz="1200" spc="-5" dirty="0">
                <a:latin typeface="Times New Roman"/>
                <a:cs typeface="Times New Roman"/>
              </a:rPr>
              <a:t>perfetta </a:t>
            </a:r>
            <a:r>
              <a:rPr sz="1200" dirty="0">
                <a:latin typeface="Times New Roman"/>
                <a:cs typeface="Times New Roman"/>
              </a:rPr>
              <a:t>lo Spirito ha </a:t>
            </a:r>
            <a:r>
              <a:rPr sz="1200" spc="-5" dirty="0">
                <a:latin typeface="Times New Roman"/>
                <a:cs typeface="Times New Roman"/>
              </a:rPr>
              <a:t>fatto </a:t>
            </a:r>
            <a:r>
              <a:rPr sz="1200" dirty="0">
                <a:latin typeface="Times New Roman"/>
                <a:cs typeface="Times New Roman"/>
              </a:rPr>
              <a:t>la prova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l’avventura </a:t>
            </a:r>
            <a:r>
              <a:rPr sz="1200" spc="-5" dirty="0">
                <a:latin typeface="Times New Roman"/>
                <a:cs typeface="Times New Roman"/>
              </a:rPr>
              <a:t>del suo ministero negli  Universi evoluzionari.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50">
              <a:latin typeface="Times New Roman"/>
              <a:cs typeface="Times New Roman"/>
            </a:endParaRPr>
          </a:p>
          <a:p>
            <a:pPr marL="101600" marR="32067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(161.6) 14:6.19 </a:t>
            </a:r>
            <a:r>
              <a:rPr sz="1200" spc="-5" dirty="0">
                <a:latin typeface="Times New Roman"/>
                <a:cs typeface="Times New Roman"/>
              </a:rPr>
              <a:t>Questa creazione perfetta </a:t>
            </a:r>
            <a:r>
              <a:rPr sz="1200" dirty="0">
                <a:latin typeface="Times New Roman"/>
                <a:cs typeface="Times New Roman"/>
              </a:rPr>
              <a:t>ha fornito </a:t>
            </a:r>
            <a:r>
              <a:rPr sz="1200" spc="-5" dirty="0">
                <a:latin typeface="Times New Roman"/>
                <a:cs typeface="Times New Roman"/>
              </a:rPr>
              <a:t>allo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Infinito l’occasione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partecipare all’amministrazione </a:t>
            </a:r>
            <a:r>
              <a:rPr sz="1200" dirty="0">
                <a:latin typeface="Times New Roman"/>
                <a:cs typeface="Times New Roman"/>
              </a:rPr>
              <a:t>dell’Universo 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i suoi due </a:t>
            </a:r>
            <a:r>
              <a:rPr sz="1200" spc="-5" dirty="0">
                <a:latin typeface="Times New Roman"/>
                <a:cs typeface="Times New Roman"/>
              </a:rPr>
              <a:t>genitori </a:t>
            </a:r>
            <a:r>
              <a:rPr sz="1200" dirty="0">
                <a:latin typeface="Times New Roman"/>
                <a:cs typeface="Times New Roman"/>
              </a:rPr>
              <a:t>divini — di </a:t>
            </a:r>
            <a:r>
              <a:rPr sz="1200" spc="-5" dirty="0">
                <a:latin typeface="Times New Roman"/>
                <a:cs typeface="Times New Roman"/>
              </a:rPr>
              <a:t>amministrare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Universo come </a:t>
            </a:r>
            <a:r>
              <a:rPr sz="1200" dirty="0">
                <a:latin typeface="Times New Roman"/>
                <a:cs typeface="Times New Roman"/>
              </a:rPr>
              <a:t>discendente </a:t>
            </a:r>
            <a:r>
              <a:rPr sz="1200" spc="-5" dirty="0">
                <a:latin typeface="Times New Roman"/>
                <a:cs typeface="Times New Roman"/>
              </a:rPr>
              <a:t>Creatore-associato, preparandosi così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</a:t>
            </a:r>
            <a:endParaRPr sz="1200">
              <a:latin typeface="Times New Roman"/>
              <a:cs typeface="Times New Roman"/>
            </a:endParaRPr>
          </a:p>
          <a:p>
            <a:pPr marL="101600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l’amministrazione congiunta degli Universi locali </a:t>
            </a:r>
            <a:r>
              <a:rPr sz="1200" dirty="0">
                <a:latin typeface="Times New Roman"/>
                <a:cs typeface="Times New Roman"/>
              </a:rPr>
              <a:t>in qualità di Spiriti </a:t>
            </a:r>
            <a:r>
              <a:rPr sz="1200" spc="-5" dirty="0">
                <a:latin typeface="Times New Roman"/>
                <a:cs typeface="Times New Roman"/>
              </a:rPr>
              <a:t>Creativi associati dei Figli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Creatori.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101600" marR="22288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(161.7) 14:6.20 </a:t>
            </a:r>
            <a:r>
              <a:rPr sz="1200" dirty="0">
                <a:latin typeface="Times New Roman"/>
                <a:cs typeface="Times New Roman"/>
              </a:rPr>
              <a:t>I mondi di Havona sono il </a:t>
            </a:r>
            <a:r>
              <a:rPr sz="1200" spc="-5" dirty="0">
                <a:latin typeface="Times New Roman"/>
                <a:cs typeface="Times New Roman"/>
              </a:rPr>
              <a:t>laboratorio mentale dei creatori della </a:t>
            </a:r>
            <a:r>
              <a:rPr sz="1200" dirty="0">
                <a:latin typeface="Times New Roman"/>
                <a:cs typeface="Times New Roman"/>
              </a:rPr>
              <a:t>mente </a:t>
            </a:r>
            <a:r>
              <a:rPr sz="1200" spc="-5" dirty="0">
                <a:latin typeface="Times New Roman"/>
                <a:cs typeface="Times New Roman"/>
              </a:rPr>
              <a:t>cosmica </a:t>
            </a:r>
            <a:r>
              <a:rPr sz="1200" dirty="0">
                <a:latin typeface="Times New Roman"/>
                <a:cs typeface="Times New Roman"/>
              </a:rPr>
              <a:t>e fungono da </a:t>
            </a:r>
            <a:r>
              <a:rPr sz="1200" spc="-5" dirty="0">
                <a:latin typeface="Times New Roman"/>
                <a:cs typeface="Times New Roman"/>
              </a:rPr>
              <a:t>ministero per ogni </a:t>
            </a:r>
            <a:r>
              <a:rPr sz="1200" dirty="0">
                <a:latin typeface="Times New Roman"/>
                <a:cs typeface="Times New Roman"/>
              </a:rPr>
              <a:t>mente  di </a:t>
            </a:r>
            <a:r>
              <a:rPr sz="1200" spc="-5" dirty="0">
                <a:latin typeface="Times New Roman"/>
                <a:cs typeface="Times New Roman"/>
              </a:rPr>
              <a:t>creatura esistente.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mente è </a:t>
            </a:r>
            <a:r>
              <a:rPr sz="1200" spc="-5" dirty="0">
                <a:latin typeface="Times New Roman"/>
                <a:cs typeface="Times New Roman"/>
              </a:rPr>
              <a:t>differente su ciascun </a:t>
            </a:r>
            <a:r>
              <a:rPr sz="1200" dirty="0">
                <a:latin typeface="Times New Roman"/>
                <a:cs typeface="Times New Roman"/>
              </a:rPr>
              <a:t>mondo di </a:t>
            </a:r>
            <a:r>
              <a:rPr sz="1200" spc="-5" dirty="0">
                <a:latin typeface="Times New Roman"/>
                <a:cs typeface="Times New Roman"/>
              </a:rPr>
              <a:t>Havona </a:t>
            </a:r>
            <a:r>
              <a:rPr sz="1200" dirty="0">
                <a:latin typeface="Times New Roman"/>
                <a:cs typeface="Times New Roman"/>
              </a:rPr>
              <a:t>e serve da modello </a:t>
            </a:r>
            <a:r>
              <a:rPr sz="1200" spc="-5" dirty="0">
                <a:latin typeface="Times New Roman"/>
                <a:cs typeface="Times New Roman"/>
              </a:rPr>
              <a:t>per gli intelletti </a:t>
            </a:r>
            <a:r>
              <a:rPr sz="1200" dirty="0">
                <a:latin typeface="Times New Roman"/>
                <a:cs typeface="Times New Roman"/>
              </a:rPr>
              <a:t>di tutte le creature  </a:t>
            </a:r>
            <a:r>
              <a:rPr sz="1200" spc="-5" dirty="0">
                <a:latin typeface="Times New Roman"/>
                <a:cs typeface="Times New Roman"/>
              </a:rPr>
              <a:t>spirituali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-5" dirty="0">
                <a:latin typeface="Times New Roman"/>
                <a:cs typeface="Times New Roman"/>
              </a:rPr>
              <a:t> materiali.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28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281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39419" y="513333"/>
            <a:ext cx="8230870" cy="372681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101600" marR="163195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(161.8) 14:6.21 </a:t>
            </a:r>
            <a:r>
              <a:rPr sz="1200" spc="-5" dirty="0">
                <a:latin typeface="Times New Roman"/>
                <a:cs typeface="Times New Roman"/>
              </a:rPr>
              <a:t>Questi </a:t>
            </a:r>
            <a:r>
              <a:rPr sz="1200" dirty="0">
                <a:latin typeface="Times New Roman"/>
                <a:cs typeface="Times New Roman"/>
              </a:rPr>
              <a:t>mondi </a:t>
            </a:r>
            <a:r>
              <a:rPr sz="1200" spc="-5" dirty="0">
                <a:latin typeface="Times New Roman"/>
                <a:cs typeface="Times New Roman"/>
              </a:rPr>
              <a:t>perfetti </a:t>
            </a:r>
            <a:r>
              <a:rPr sz="1200" dirty="0">
                <a:latin typeface="Times New Roman"/>
                <a:cs typeface="Times New Roman"/>
              </a:rPr>
              <a:t>sono le </a:t>
            </a:r>
            <a:r>
              <a:rPr sz="1200" spc="-5" dirty="0">
                <a:latin typeface="Times New Roman"/>
                <a:cs typeface="Times New Roman"/>
              </a:rPr>
              <a:t>scuole </a:t>
            </a:r>
            <a:r>
              <a:rPr sz="1200" dirty="0">
                <a:latin typeface="Times New Roman"/>
                <a:cs typeface="Times New Roman"/>
              </a:rPr>
              <a:t>superiori della </a:t>
            </a:r>
            <a:r>
              <a:rPr sz="1200" spc="-5" dirty="0">
                <a:latin typeface="Times New Roman"/>
                <a:cs typeface="Times New Roman"/>
              </a:rPr>
              <a:t>mente </a:t>
            </a:r>
            <a:r>
              <a:rPr sz="1200" dirty="0">
                <a:latin typeface="Times New Roman"/>
                <a:cs typeface="Times New Roman"/>
              </a:rPr>
              <a:t>per tutti </a:t>
            </a:r>
            <a:r>
              <a:rPr sz="1200" spc="-5" dirty="0">
                <a:latin typeface="Times New Roman"/>
                <a:cs typeface="Times New Roman"/>
              </a:rPr>
              <a:t>gli esseri destinati alla società del </a:t>
            </a:r>
            <a:r>
              <a:rPr sz="1200" dirty="0">
                <a:latin typeface="Times New Roman"/>
                <a:cs typeface="Times New Roman"/>
              </a:rPr>
              <a:t>Paradiso. </a:t>
            </a:r>
            <a:r>
              <a:rPr sz="1200" spc="-5" dirty="0">
                <a:latin typeface="Times New Roman"/>
                <a:cs typeface="Times New Roman"/>
              </a:rPr>
              <a:t>Essi  hanno fornito allo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abbondanti occasioni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verificare </a:t>
            </a:r>
            <a:r>
              <a:rPr sz="1200" dirty="0">
                <a:latin typeface="Times New Roman"/>
                <a:cs typeface="Times New Roman"/>
              </a:rPr>
              <a:t>la tecnica del </a:t>
            </a:r>
            <a:r>
              <a:rPr sz="1200" spc="-5" dirty="0">
                <a:latin typeface="Times New Roman"/>
                <a:cs typeface="Times New Roman"/>
              </a:rPr>
              <a:t>ministero della </a:t>
            </a:r>
            <a:r>
              <a:rPr sz="1200" dirty="0">
                <a:latin typeface="Times New Roman"/>
                <a:cs typeface="Times New Roman"/>
              </a:rPr>
              <a:t>mente </a:t>
            </a:r>
            <a:r>
              <a:rPr sz="1200" spc="-5" dirty="0">
                <a:latin typeface="Times New Roman"/>
                <a:cs typeface="Times New Roman"/>
              </a:rPr>
              <a:t>su personalità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fiducia </a:t>
            </a:r>
            <a:r>
              <a:rPr sz="1200" dirty="0">
                <a:latin typeface="Times New Roman"/>
                <a:cs typeface="Times New Roman"/>
              </a:rPr>
              <a:t>e di buon  </a:t>
            </a:r>
            <a:r>
              <a:rPr sz="1200" spc="-5" dirty="0">
                <a:latin typeface="Times New Roman"/>
                <a:cs typeface="Times New Roman"/>
              </a:rPr>
              <a:t>consiglio.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101600" marR="18161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(161.9) 14:6.22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lo Spirito </a:t>
            </a:r>
            <a:r>
              <a:rPr sz="1200" spc="-5" dirty="0">
                <a:latin typeface="Times New Roman"/>
                <a:cs typeface="Times New Roman"/>
              </a:rPr>
              <a:t>Infinito, Havona </a:t>
            </a:r>
            <a:r>
              <a:rPr sz="1200" dirty="0">
                <a:latin typeface="Times New Roman"/>
                <a:cs typeface="Times New Roman"/>
              </a:rPr>
              <a:t>è una compensazione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lavoro </a:t>
            </a:r>
            <a:r>
              <a:rPr sz="1200" dirty="0">
                <a:latin typeface="Times New Roman"/>
                <a:cs typeface="Times New Roman"/>
              </a:rPr>
              <a:t>molto </a:t>
            </a:r>
            <a:r>
              <a:rPr sz="1200" spc="-5" dirty="0">
                <a:latin typeface="Times New Roman"/>
                <a:cs typeface="Times New Roman"/>
              </a:rPr>
              <a:t>esteso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disinteressato negli </a:t>
            </a:r>
            <a:r>
              <a:rPr sz="1200" dirty="0">
                <a:latin typeface="Times New Roman"/>
                <a:cs typeface="Times New Roman"/>
              </a:rPr>
              <a:t>Universi </a:t>
            </a:r>
            <a:r>
              <a:rPr sz="1200" spc="-5" dirty="0">
                <a:latin typeface="Times New Roman"/>
                <a:cs typeface="Times New Roman"/>
              </a:rPr>
              <a:t>dello  spazio. Havona </a:t>
            </a:r>
            <a:r>
              <a:rPr sz="1200" dirty="0">
                <a:latin typeface="Times New Roman"/>
                <a:cs typeface="Times New Roman"/>
              </a:rPr>
              <a:t>è la dimora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rifugio perfetti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l’infaticabile Ministro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Mente del tempo </a:t>
            </a:r>
            <a:r>
              <a:rPr sz="1200" dirty="0">
                <a:latin typeface="Times New Roman"/>
                <a:cs typeface="Times New Roman"/>
              </a:rPr>
              <a:t>e dello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spazio.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200">
              <a:latin typeface="Times New Roman"/>
              <a:cs typeface="Times New Roman"/>
            </a:endParaRPr>
          </a:p>
          <a:p>
            <a:pPr marL="101600" marR="812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(161.10) 14:6.23 </a:t>
            </a:r>
            <a:r>
              <a:rPr sz="1200" dirty="0">
                <a:latin typeface="Times New Roman"/>
                <a:cs typeface="Times New Roman"/>
              </a:rPr>
              <a:t>4. </a:t>
            </a:r>
            <a:r>
              <a:rPr sz="1200" i="1" spc="-5" dirty="0">
                <a:latin typeface="Times New Roman"/>
                <a:cs typeface="Times New Roman"/>
              </a:rPr>
              <a:t>L’Essere Supremo </a:t>
            </a:r>
            <a:r>
              <a:rPr sz="1200" i="1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l’unificazione evoluzionaria della </a:t>
            </a:r>
            <a:r>
              <a:rPr sz="1200" dirty="0">
                <a:latin typeface="Times New Roman"/>
                <a:cs typeface="Times New Roman"/>
              </a:rPr>
              <a:t>Deità </a:t>
            </a:r>
            <a:r>
              <a:rPr sz="1200" spc="-5" dirty="0">
                <a:latin typeface="Times New Roman"/>
                <a:cs typeface="Times New Roman"/>
              </a:rPr>
              <a:t>esperienziale.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creazione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Havona </a:t>
            </a:r>
            <a:r>
              <a:rPr sz="1200" dirty="0">
                <a:latin typeface="Times New Roman"/>
                <a:cs typeface="Times New Roman"/>
              </a:rPr>
              <a:t>è la </a:t>
            </a:r>
            <a:r>
              <a:rPr sz="1200" spc="-5" dirty="0">
                <a:latin typeface="Times New Roman"/>
                <a:cs typeface="Times New Roman"/>
              </a:rPr>
              <a:t>prova eterna 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perfetta della realtà spirituale dell’Essere </a:t>
            </a:r>
            <a:r>
              <a:rPr sz="1200" dirty="0">
                <a:latin typeface="Times New Roman"/>
                <a:cs typeface="Times New Roman"/>
              </a:rPr>
              <a:t>Supremo. </a:t>
            </a:r>
            <a:r>
              <a:rPr sz="1200" spc="-5" dirty="0">
                <a:latin typeface="Times New Roman"/>
                <a:cs typeface="Times New Roman"/>
              </a:rPr>
              <a:t>Questa creazione perfetta </a:t>
            </a:r>
            <a:r>
              <a:rPr sz="1200" dirty="0">
                <a:latin typeface="Times New Roman"/>
                <a:cs typeface="Times New Roman"/>
              </a:rPr>
              <a:t>è una </a:t>
            </a:r>
            <a:r>
              <a:rPr sz="1200" spc="-5" dirty="0">
                <a:latin typeface="Times New Roman"/>
                <a:cs typeface="Times New Roman"/>
              </a:rPr>
              <a:t>rivelazione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natura spirituale </a:t>
            </a:r>
            <a:r>
              <a:rPr sz="1200" dirty="0">
                <a:latin typeface="Times New Roman"/>
                <a:cs typeface="Times New Roman"/>
              </a:rPr>
              <a:t>perfetta e  </a:t>
            </a:r>
            <a:r>
              <a:rPr sz="1200" spc="-5" dirty="0">
                <a:latin typeface="Times New Roman"/>
                <a:cs typeface="Times New Roman"/>
              </a:rPr>
              <a:t>simmetrica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Supremo </a:t>
            </a:r>
            <a:r>
              <a:rPr sz="1200" dirty="0">
                <a:latin typeface="Times New Roman"/>
                <a:cs typeface="Times New Roman"/>
              </a:rPr>
              <a:t>prima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iniziasse la </a:t>
            </a:r>
            <a:r>
              <a:rPr sz="1200" spc="-5" dirty="0">
                <a:latin typeface="Times New Roman"/>
                <a:cs typeface="Times New Roman"/>
              </a:rPr>
              <a:t>sintesi </a:t>
            </a:r>
            <a:r>
              <a:rPr sz="1200" dirty="0">
                <a:latin typeface="Times New Roman"/>
                <a:cs typeface="Times New Roman"/>
              </a:rPr>
              <a:t>potere-personalità </a:t>
            </a:r>
            <a:r>
              <a:rPr sz="1200" spc="-5" dirty="0">
                <a:latin typeface="Times New Roman"/>
                <a:cs typeface="Times New Roman"/>
              </a:rPr>
              <a:t>dei riflessi finiti delle Deità del Paradiso </a:t>
            </a:r>
            <a:r>
              <a:rPr sz="1200" dirty="0">
                <a:latin typeface="Times New Roman"/>
                <a:cs typeface="Times New Roman"/>
              </a:rPr>
              <a:t>negli  </a:t>
            </a:r>
            <a:r>
              <a:rPr sz="1200" spc="-5" dirty="0">
                <a:latin typeface="Times New Roman"/>
                <a:cs typeface="Times New Roman"/>
              </a:rPr>
              <a:t>Universi esperienziali </a:t>
            </a:r>
            <a:r>
              <a:rPr sz="1200" dirty="0">
                <a:latin typeface="Times New Roman"/>
                <a:cs typeface="Times New Roman"/>
              </a:rPr>
              <a:t>del tempo e </a:t>
            </a:r>
            <a:r>
              <a:rPr sz="1200" spc="-5" dirty="0">
                <a:latin typeface="Times New Roman"/>
                <a:cs typeface="Times New Roman"/>
              </a:rPr>
              <a:t>dello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spazio.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101600" marR="8191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(161.11) 14:6.24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Havona i potenziali del </a:t>
            </a:r>
            <a:r>
              <a:rPr sz="1200" spc="-5" dirty="0">
                <a:latin typeface="Times New Roman"/>
                <a:cs typeface="Times New Roman"/>
              </a:rPr>
              <a:t>potere dell’Onnipotente sono </a:t>
            </a:r>
            <a:r>
              <a:rPr sz="1200" dirty="0">
                <a:latin typeface="Times New Roman"/>
                <a:cs typeface="Times New Roman"/>
              </a:rPr>
              <a:t>unificati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la natura spirituale </a:t>
            </a:r>
            <a:r>
              <a:rPr sz="1200" spc="-5" dirty="0">
                <a:latin typeface="Times New Roman"/>
                <a:cs typeface="Times New Roman"/>
              </a:rPr>
              <a:t>del Supremo. Questa creazione  centrale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un’esemplificazione dell’unità del Supremo nell’eterno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futuro.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101600" marR="59436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(161.12) 14:6.25 </a:t>
            </a:r>
            <a:r>
              <a:rPr sz="1200" spc="-5" dirty="0">
                <a:latin typeface="Times New Roman"/>
                <a:cs typeface="Times New Roman"/>
              </a:rPr>
              <a:t>Havona </a:t>
            </a:r>
            <a:r>
              <a:rPr sz="1200" dirty="0">
                <a:latin typeface="Times New Roman"/>
                <a:cs typeface="Times New Roman"/>
              </a:rPr>
              <a:t>è un modello </a:t>
            </a:r>
            <a:r>
              <a:rPr sz="1200" spc="-5" dirty="0">
                <a:latin typeface="Times New Roman"/>
                <a:cs typeface="Times New Roman"/>
              </a:rPr>
              <a:t>perfetto del </a:t>
            </a:r>
            <a:r>
              <a:rPr sz="1200" dirty="0">
                <a:latin typeface="Times New Roman"/>
                <a:cs typeface="Times New Roman"/>
              </a:rPr>
              <a:t>potenziale di </a:t>
            </a:r>
            <a:r>
              <a:rPr sz="1200" spc="-5" dirty="0">
                <a:latin typeface="Times New Roman"/>
                <a:cs typeface="Times New Roman"/>
              </a:rPr>
              <a:t>universalità del Supremo. Questo </a:t>
            </a:r>
            <a:r>
              <a:rPr sz="1200" dirty="0">
                <a:latin typeface="Times New Roman"/>
                <a:cs typeface="Times New Roman"/>
              </a:rPr>
              <a:t>Universo è una </a:t>
            </a:r>
            <a:r>
              <a:rPr sz="1200" spc="-5" dirty="0">
                <a:latin typeface="Times New Roman"/>
                <a:cs typeface="Times New Roman"/>
              </a:rPr>
              <a:t>raffigurazione  compiuta della perfezione futura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Supremo </a:t>
            </a:r>
            <a:r>
              <a:rPr sz="1200" dirty="0">
                <a:latin typeface="Times New Roman"/>
                <a:cs typeface="Times New Roman"/>
              </a:rPr>
              <a:t>e dà </a:t>
            </a:r>
            <a:r>
              <a:rPr sz="1200" spc="-5" dirty="0">
                <a:latin typeface="Times New Roman"/>
                <a:cs typeface="Times New Roman"/>
              </a:rPr>
              <a:t>un’idea </a:t>
            </a:r>
            <a:r>
              <a:rPr sz="1200" dirty="0">
                <a:latin typeface="Times New Roman"/>
                <a:cs typeface="Times New Roman"/>
              </a:rPr>
              <a:t>del potenziale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dell’Ultimo.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101600" marR="10033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(162.1) 14:6.26 </a:t>
            </a:r>
            <a:r>
              <a:rPr sz="1200" spc="-5" dirty="0">
                <a:latin typeface="Times New Roman"/>
                <a:cs typeface="Times New Roman"/>
              </a:rPr>
              <a:t>Havona </a:t>
            </a:r>
            <a:r>
              <a:rPr sz="1200" dirty="0">
                <a:latin typeface="Times New Roman"/>
                <a:cs typeface="Times New Roman"/>
              </a:rPr>
              <a:t>mostra la </a:t>
            </a:r>
            <a:r>
              <a:rPr sz="1200" spc="-5" dirty="0">
                <a:latin typeface="Times New Roman"/>
                <a:cs typeface="Times New Roman"/>
              </a:rPr>
              <a:t>finalità dei valori </a:t>
            </a:r>
            <a:r>
              <a:rPr sz="1200" dirty="0">
                <a:latin typeface="Times New Roman"/>
                <a:cs typeface="Times New Roman"/>
              </a:rPr>
              <a:t>spirituali </a:t>
            </a:r>
            <a:r>
              <a:rPr sz="1200" spc="-5" dirty="0">
                <a:latin typeface="Times New Roman"/>
                <a:cs typeface="Times New Roman"/>
              </a:rPr>
              <a:t>esistenti </a:t>
            </a:r>
            <a:r>
              <a:rPr sz="1200" dirty="0">
                <a:latin typeface="Times New Roman"/>
                <a:cs typeface="Times New Roman"/>
              </a:rPr>
              <a:t>sotto </a:t>
            </a:r>
            <a:r>
              <a:rPr sz="1200" spc="-5" dirty="0">
                <a:latin typeface="Times New Roman"/>
                <a:cs typeface="Times New Roman"/>
              </a:rPr>
              <a:t>forma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creature </a:t>
            </a:r>
            <a:r>
              <a:rPr sz="1200" dirty="0">
                <a:latin typeface="Times New Roman"/>
                <a:cs typeface="Times New Roman"/>
              </a:rPr>
              <a:t>viventi dotate di volontà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supremo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perfetto </a:t>
            </a:r>
            <a:r>
              <a:rPr sz="1200" dirty="0">
                <a:latin typeface="Times New Roman"/>
                <a:cs typeface="Times New Roman"/>
              </a:rPr>
              <a:t>autocontrollo; una </a:t>
            </a:r>
            <a:r>
              <a:rPr sz="1200" spc="-5" dirty="0">
                <a:latin typeface="Times New Roman"/>
                <a:cs typeface="Times New Roman"/>
              </a:rPr>
              <a:t>mente esistente come equivalente </a:t>
            </a:r>
            <a:r>
              <a:rPr sz="1200" dirty="0">
                <a:latin typeface="Times New Roman"/>
                <a:cs typeface="Times New Roman"/>
              </a:rPr>
              <a:t>ultimo dello spirito; una </a:t>
            </a:r>
            <a:r>
              <a:rPr sz="1200" spc="-5" dirty="0">
                <a:latin typeface="Times New Roman"/>
                <a:cs typeface="Times New Roman"/>
              </a:rPr>
              <a:t>realtà ed </a:t>
            </a:r>
            <a:r>
              <a:rPr sz="1200" dirty="0">
                <a:latin typeface="Times New Roman"/>
                <a:cs typeface="Times New Roman"/>
              </a:rPr>
              <a:t>un’unità </a:t>
            </a:r>
            <a:r>
              <a:rPr sz="1200" spc="-5" dirty="0">
                <a:latin typeface="Times New Roman"/>
                <a:cs typeface="Times New Roman"/>
              </a:rPr>
              <a:t>dell’intelligenza con </a:t>
            </a:r>
            <a:r>
              <a:rPr sz="1200" dirty="0">
                <a:latin typeface="Times New Roman"/>
                <a:cs typeface="Times New Roman"/>
              </a:rPr>
              <a:t>un  potenziale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illimitato.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28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282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39419" y="513333"/>
            <a:ext cx="8167370" cy="390207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101600" marR="33020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(162.2) 14:6.27 </a:t>
            </a:r>
            <a:r>
              <a:rPr sz="1200" dirty="0">
                <a:latin typeface="Times New Roman"/>
                <a:cs typeface="Times New Roman"/>
              </a:rPr>
              <a:t>5. </a:t>
            </a:r>
            <a:r>
              <a:rPr sz="1200" i="1" dirty="0">
                <a:latin typeface="Times New Roman"/>
                <a:cs typeface="Times New Roman"/>
              </a:rPr>
              <a:t>I </a:t>
            </a:r>
            <a:r>
              <a:rPr sz="1200" i="1" spc="-5" dirty="0">
                <a:latin typeface="Times New Roman"/>
                <a:cs typeface="Times New Roman"/>
              </a:rPr>
              <a:t>Figli Creatori Coordinati. </a:t>
            </a:r>
            <a:r>
              <a:rPr sz="1200" spc="-5" dirty="0">
                <a:latin typeface="Times New Roman"/>
                <a:cs typeface="Times New Roman"/>
              </a:rPr>
              <a:t>Havona </a:t>
            </a:r>
            <a:r>
              <a:rPr sz="1200" dirty="0">
                <a:latin typeface="Times New Roman"/>
                <a:cs typeface="Times New Roman"/>
              </a:rPr>
              <a:t>è il </a:t>
            </a:r>
            <a:r>
              <a:rPr sz="1200" spc="-5" dirty="0">
                <a:latin typeface="Times New Roman"/>
                <a:cs typeface="Times New Roman"/>
              </a:rPr>
              <a:t>terreno </a:t>
            </a:r>
            <a:r>
              <a:rPr sz="1200" dirty="0">
                <a:latin typeface="Times New Roman"/>
                <a:cs typeface="Times New Roman"/>
              </a:rPr>
              <a:t>di formazione </a:t>
            </a:r>
            <a:r>
              <a:rPr sz="1200" spc="-5" dirty="0">
                <a:latin typeface="Times New Roman"/>
                <a:cs typeface="Times New Roman"/>
              </a:rPr>
              <a:t>educativa </a:t>
            </a:r>
            <a:r>
              <a:rPr sz="1200" dirty="0">
                <a:latin typeface="Times New Roman"/>
                <a:cs typeface="Times New Roman"/>
              </a:rPr>
              <a:t>in cui i </a:t>
            </a:r>
            <a:r>
              <a:rPr sz="1200" spc="-5" dirty="0">
                <a:latin typeface="Times New Roman"/>
                <a:cs typeface="Times New Roman"/>
              </a:rPr>
              <a:t>Micael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Paradiso vengono  preparati per </a:t>
            </a:r>
            <a:r>
              <a:rPr sz="1200" dirty="0">
                <a:latin typeface="Times New Roman"/>
                <a:cs typeface="Times New Roman"/>
              </a:rPr>
              <a:t>le loro successive </a:t>
            </a:r>
            <a:r>
              <a:rPr sz="1200" spc="-5" dirty="0">
                <a:latin typeface="Times New Roman"/>
                <a:cs typeface="Times New Roman"/>
              </a:rPr>
              <a:t>avventure nella </a:t>
            </a:r>
            <a:r>
              <a:rPr sz="1200" dirty="0">
                <a:latin typeface="Times New Roman"/>
                <a:cs typeface="Times New Roman"/>
              </a:rPr>
              <a:t>creazione di </a:t>
            </a:r>
            <a:r>
              <a:rPr sz="1200" spc="-5" dirty="0">
                <a:latin typeface="Times New Roman"/>
                <a:cs typeface="Times New Roman"/>
              </a:rPr>
              <a:t>Universi. Questa creazione </a:t>
            </a:r>
            <a:r>
              <a:rPr sz="1200" dirty="0">
                <a:latin typeface="Times New Roman"/>
                <a:cs typeface="Times New Roman"/>
              </a:rPr>
              <a:t>divina e </a:t>
            </a:r>
            <a:r>
              <a:rPr sz="1200" spc="-5" dirty="0">
                <a:latin typeface="Times New Roman"/>
                <a:cs typeface="Times New Roman"/>
              </a:rPr>
              <a:t>perfetta </a:t>
            </a:r>
            <a:r>
              <a:rPr sz="1200" dirty="0">
                <a:latin typeface="Times New Roman"/>
                <a:cs typeface="Times New Roman"/>
              </a:rPr>
              <a:t>è un modello per ogni  </a:t>
            </a:r>
            <a:r>
              <a:rPr sz="1200" spc="-5" dirty="0">
                <a:latin typeface="Times New Roman"/>
                <a:cs typeface="Times New Roman"/>
              </a:rPr>
              <a:t>Figlio Creatore. Egli si </a:t>
            </a:r>
            <a:r>
              <a:rPr sz="1200" dirty="0">
                <a:latin typeface="Times New Roman"/>
                <a:cs typeface="Times New Roman"/>
              </a:rPr>
              <a:t>sforza </a:t>
            </a:r>
            <a:r>
              <a:rPr sz="1200" spc="-5" dirty="0">
                <a:latin typeface="Times New Roman"/>
                <a:cs typeface="Times New Roman"/>
              </a:rPr>
              <a:t>affinché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proprio Universo raggiunga alla </a:t>
            </a:r>
            <a:r>
              <a:rPr sz="1200" dirty="0">
                <a:latin typeface="Times New Roman"/>
                <a:cs typeface="Times New Roman"/>
              </a:rPr>
              <a:t>fine </a:t>
            </a:r>
            <a:r>
              <a:rPr sz="1200" spc="-5" dirty="0">
                <a:latin typeface="Times New Roman"/>
                <a:cs typeface="Times New Roman"/>
              </a:rPr>
              <a:t>questi livelli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perfezione del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Paradiso-Havona.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101600" marR="939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(162.3) 14:6.28 </a:t>
            </a:r>
            <a:r>
              <a:rPr sz="1200" spc="-5" dirty="0">
                <a:latin typeface="Times New Roman"/>
                <a:cs typeface="Times New Roman"/>
              </a:rPr>
              <a:t>Un Figlio </a:t>
            </a:r>
            <a:r>
              <a:rPr sz="1200" dirty="0">
                <a:latin typeface="Times New Roman"/>
                <a:cs typeface="Times New Roman"/>
              </a:rPr>
              <a:t>Creatore </a:t>
            </a:r>
            <a:r>
              <a:rPr sz="1200" spc="-5" dirty="0">
                <a:latin typeface="Times New Roman"/>
                <a:cs typeface="Times New Roman"/>
              </a:rPr>
              <a:t>impiega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creature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Havona come </a:t>
            </a:r>
            <a:r>
              <a:rPr sz="1200" dirty="0">
                <a:latin typeface="Times New Roman"/>
                <a:cs typeface="Times New Roman"/>
              </a:rPr>
              <a:t>possibili modelli di </a:t>
            </a:r>
            <a:r>
              <a:rPr sz="1200" spc="-5" dirty="0">
                <a:latin typeface="Times New Roman"/>
                <a:cs typeface="Times New Roman"/>
              </a:rPr>
              <a:t>personalità per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propri figli </a:t>
            </a:r>
            <a:r>
              <a:rPr sz="1200" dirty="0">
                <a:latin typeface="Times New Roman"/>
                <a:cs typeface="Times New Roman"/>
              </a:rPr>
              <a:t>mortali ed i  </a:t>
            </a:r>
            <a:r>
              <a:rPr sz="1200" spc="-5" dirty="0">
                <a:latin typeface="Times New Roman"/>
                <a:cs typeface="Times New Roman"/>
              </a:rPr>
              <a:t>propri esseri </a:t>
            </a:r>
            <a:r>
              <a:rPr sz="1200" dirty="0">
                <a:latin typeface="Times New Roman"/>
                <a:cs typeface="Times New Roman"/>
              </a:rPr>
              <a:t>spirituali.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Micael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gli altri Figli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Paradiso considerano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Paradiso </a:t>
            </a:r>
            <a:r>
              <a:rPr sz="1200" dirty="0">
                <a:latin typeface="Times New Roman"/>
                <a:cs typeface="Times New Roman"/>
              </a:rPr>
              <a:t>ed Havona come il </a:t>
            </a:r>
            <a:r>
              <a:rPr sz="1200" spc="-5" dirty="0">
                <a:latin typeface="Times New Roman"/>
                <a:cs typeface="Times New Roman"/>
              </a:rPr>
              <a:t>destino </a:t>
            </a:r>
            <a:r>
              <a:rPr sz="1200" dirty="0">
                <a:latin typeface="Times New Roman"/>
                <a:cs typeface="Times New Roman"/>
              </a:rPr>
              <a:t>divino </a:t>
            </a:r>
            <a:r>
              <a:rPr sz="1200" spc="10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figli </a:t>
            </a:r>
            <a:r>
              <a:rPr sz="1200" spc="-5" dirty="0">
                <a:latin typeface="Times New Roman"/>
                <a:cs typeface="Times New Roman"/>
              </a:rPr>
              <a:t>del  </a:t>
            </a:r>
            <a:r>
              <a:rPr sz="1200" dirty="0">
                <a:latin typeface="Times New Roman"/>
                <a:cs typeface="Times New Roman"/>
              </a:rPr>
              <a:t>tempo.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101600" marR="33909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(162.4) 14:6.29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Figli Creatori sanno che </a:t>
            </a:r>
            <a:r>
              <a:rPr sz="1200" dirty="0">
                <a:latin typeface="Times New Roman"/>
                <a:cs typeface="Times New Roman"/>
              </a:rPr>
              <a:t>la creazione </a:t>
            </a:r>
            <a:r>
              <a:rPr sz="1200" spc="-5" dirty="0">
                <a:latin typeface="Times New Roman"/>
                <a:cs typeface="Times New Roman"/>
              </a:rPr>
              <a:t>centrale </a:t>
            </a:r>
            <a:r>
              <a:rPr sz="1200" dirty="0">
                <a:latin typeface="Times New Roman"/>
                <a:cs typeface="Times New Roman"/>
              </a:rPr>
              <a:t>è la </a:t>
            </a:r>
            <a:r>
              <a:rPr sz="1200" spc="-5" dirty="0">
                <a:latin typeface="Times New Roman"/>
                <a:cs typeface="Times New Roman"/>
              </a:rPr>
              <a:t>fonte reale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quell’indispensabile supercontrollo universale </a:t>
            </a:r>
            <a:r>
              <a:rPr sz="1200" dirty="0">
                <a:latin typeface="Times New Roman"/>
                <a:cs typeface="Times New Roman"/>
              </a:rPr>
              <a:t>che  stabilizza </a:t>
            </a:r>
            <a:r>
              <a:rPr sz="1200" spc="-5" dirty="0">
                <a:latin typeface="Times New Roman"/>
                <a:cs typeface="Times New Roman"/>
              </a:rPr>
              <a:t>ed unifica </a:t>
            </a:r>
            <a:r>
              <a:rPr sz="1200" dirty="0">
                <a:latin typeface="Times New Roman"/>
                <a:cs typeface="Times New Roman"/>
              </a:rPr>
              <a:t>i loro </a:t>
            </a:r>
            <a:r>
              <a:rPr sz="1200" spc="-5" dirty="0">
                <a:latin typeface="Times New Roman"/>
                <a:cs typeface="Times New Roman"/>
              </a:rPr>
              <a:t>Universi locali. </a:t>
            </a:r>
            <a:r>
              <a:rPr sz="1200" dirty="0">
                <a:latin typeface="Times New Roman"/>
                <a:cs typeface="Times New Roman"/>
              </a:rPr>
              <a:t>Essi sanno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presenza personale dell’influenza </a:t>
            </a:r>
            <a:r>
              <a:rPr sz="1200" dirty="0">
                <a:latin typeface="Times New Roman"/>
                <a:cs typeface="Times New Roman"/>
              </a:rPr>
              <a:t>sempre </a:t>
            </a:r>
            <a:r>
              <a:rPr sz="1200" spc="-5" dirty="0">
                <a:latin typeface="Times New Roman"/>
                <a:cs typeface="Times New Roman"/>
              </a:rPr>
              <a:t>presente del Supremo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dell’Ultimo </a:t>
            </a:r>
            <a:r>
              <a:rPr sz="1200" dirty="0">
                <a:latin typeface="Times New Roman"/>
                <a:cs typeface="Times New Roman"/>
              </a:rPr>
              <a:t>è in</a:t>
            </a:r>
            <a:r>
              <a:rPr sz="1200" spc="-5" dirty="0">
                <a:latin typeface="Times New Roman"/>
                <a:cs typeface="Times New Roman"/>
              </a:rPr>
              <a:t> Havona.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101600" marR="22288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(162.5) 14:6.30 </a:t>
            </a:r>
            <a:r>
              <a:rPr sz="1200" spc="-5" dirty="0">
                <a:latin typeface="Times New Roman"/>
                <a:cs typeface="Times New Roman"/>
              </a:rPr>
              <a:t>Havona 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Paradiso </a:t>
            </a:r>
            <a:r>
              <a:rPr sz="1200" dirty="0">
                <a:latin typeface="Times New Roman"/>
                <a:cs typeface="Times New Roman"/>
              </a:rPr>
              <a:t>sono la </a:t>
            </a:r>
            <a:r>
              <a:rPr sz="1200" spc="-5" dirty="0">
                <a:latin typeface="Times New Roman"/>
                <a:cs typeface="Times New Roman"/>
              </a:rPr>
              <a:t>sorgente del potere </a:t>
            </a:r>
            <a:r>
              <a:rPr sz="1200" dirty="0">
                <a:latin typeface="Times New Roman"/>
                <a:cs typeface="Times New Roman"/>
              </a:rPr>
              <a:t>creatore di un </a:t>
            </a:r>
            <a:r>
              <a:rPr sz="1200" spc="-5" dirty="0">
                <a:latin typeface="Times New Roman"/>
                <a:cs typeface="Times New Roman"/>
              </a:rPr>
              <a:t>Figlio Micael. Qui </a:t>
            </a:r>
            <a:r>
              <a:rPr sz="1200" dirty="0">
                <a:latin typeface="Times New Roman"/>
                <a:cs typeface="Times New Roman"/>
              </a:rPr>
              <a:t>abitano </a:t>
            </a:r>
            <a:r>
              <a:rPr sz="1200" spc="-5" dirty="0">
                <a:latin typeface="Times New Roman"/>
                <a:cs typeface="Times New Roman"/>
              </a:rPr>
              <a:t>gli esseri che </a:t>
            </a:r>
            <a:r>
              <a:rPr sz="1200" dirty="0">
                <a:latin typeface="Times New Roman"/>
                <a:cs typeface="Times New Roman"/>
              </a:rPr>
              <a:t>collaborano 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lui </a:t>
            </a:r>
            <a:r>
              <a:rPr sz="1200" spc="-5" dirty="0">
                <a:latin typeface="Times New Roman"/>
                <a:cs typeface="Times New Roman"/>
              </a:rPr>
              <a:t>nella creazione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suo Universo. Dal </a:t>
            </a:r>
            <a:r>
              <a:rPr sz="1200" dirty="0">
                <a:latin typeface="Times New Roman"/>
                <a:cs typeface="Times New Roman"/>
              </a:rPr>
              <a:t>Paradiso </a:t>
            </a:r>
            <a:r>
              <a:rPr sz="1200" spc="-5" dirty="0">
                <a:latin typeface="Times New Roman"/>
                <a:cs typeface="Times New Roman"/>
              </a:rPr>
              <a:t>vengono gli </a:t>
            </a:r>
            <a:r>
              <a:rPr sz="1200" dirty="0">
                <a:latin typeface="Times New Roman"/>
                <a:cs typeface="Times New Roman"/>
              </a:rPr>
              <a:t>Spiriti </a:t>
            </a:r>
            <a:r>
              <a:rPr sz="1200" spc="-5" dirty="0">
                <a:latin typeface="Times New Roman"/>
                <a:cs typeface="Times New Roman"/>
              </a:rPr>
              <a:t>Madre </a:t>
            </a:r>
            <a:r>
              <a:rPr sz="1200" dirty="0">
                <a:latin typeface="Times New Roman"/>
                <a:cs typeface="Times New Roman"/>
              </a:rPr>
              <a:t>d’Universo, le </a:t>
            </a:r>
            <a:r>
              <a:rPr sz="1200" spc="-5" dirty="0">
                <a:latin typeface="Times New Roman"/>
                <a:cs typeface="Times New Roman"/>
              </a:rPr>
              <a:t>cocreatrici degli Universi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locali.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101600" marR="240665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(162.6) 14:6.31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Figli del </a:t>
            </a:r>
            <a:r>
              <a:rPr sz="1200" dirty="0">
                <a:latin typeface="Times New Roman"/>
                <a:cs typeface="Times New Roman"/>
              </a:rPr>
              <a:t>Paradiso </a:t>
            </a:r>
            <a:r>
              <a:rPr sz="1200" spc="-5" dirty="0">
                <a:latin typeface="Times New Roman"/>
                <a:cs typeface="Times New Roman"/>
              </a:rPr>
              <a:t>considerano </a:t>
            </a:r>
            <a:r>
              <a:rPr sz="1200" dirty="0">
                <a:latin typeface="Times New Roman"/>
                <a:cs typeface="Times New Roman"/>
              </a:rPr>
              <a:t>la creazione </a:t>
            </a:r>
            <a:r>
              <a:rPr sz="1200" spc="-5" dirty="0">
                <a:latin typeface="Times New Roman"/>
                <a:cs typeface="Times New Roman"/>
              </a:rPr>
              <a:t>centrale </a:t>
            </a:r>
            <a:r>
              <a:rPr sz="1200" dirty="0">
                <a:latin typeface="Times New Roman"/>
                <a:cs typeface="Times New Roman"/>
              </a:rPr>
              <a:t>come la dimora </a:t>
            </a:r>
            <a:r>
              <a:rPr sz="1200" spc="-5" dirty="0">
                <a:latin typeface="Times New Roman"/>
                <a:cs typeface="Times New Roman"/>
              </a:rPr>
              <a:t>dei loro genitori </a:t>
            </a:r>
            <a:r>
              <a:rPr sz="1200" dirty="0">
                <a:latin typeface="Times New Roman"/>
                <a:cs typeface="Times New Roman"/>
              </a:rPr>
              <a:t>divini — la </a:t>
            </a:r>
            <a:r>
              <a:rPr sz="1200" spc="-5" dirty="0">
                <a:latin typeface="Times New Roman"/>
                <a:cs typeface="Times New Roman"/>
              </a:rPr>
              <a:t>loro casa. Essa </a:t>
            </a:r>
            <a:r>
              <a:rPr sz="1200" dirty="0">
                <a:latin typeface="Times New Roman"/>
                <a:cs typeface="Times New Roman"/>
              </a:rPr>
              <a:t>è il  </a:t>
            </a:r>
            <a:r>
              <a:rPr sz="1200" spc="-5" dirty="0">
                <a:latin typeface="Times New Roman"/>
                <a:cs typeface="Times New Roman"/>
              </a:rPr>
              <a:t>luogo </a:t>
            </a:r>
            <a:r>
              <a:rPr sz="1200" dirty="0">
                <a:latin typeface="Times New Roman"/>
                <a:cs typeface="Times New Roman"/>
              </a:rPr>
              <a:t>dove </a:t>
            </a:r>
            <a:r>
              <a:rPr sz="1200" spc="-5" dirty="0">
                <a:latin typeface="Times New Roman"/>
                <a:cs typeface="Times New Roman"/>
              </a:rPr>
              <a:t>ritornano con gioia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tanto </a:t>
            </a:r>
            <a:r>
              <a:rPr sz="1200" dirty="0">
                <a:latin typeface="Times New Roman"/>
                <a:cs typeface="Times New Roman"/>
              </a:rPr>
              <a:t>in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tanto.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50">
              <a:latin typeface="Times New Roman"/>
              <a:cs typeface="Times New Roman"/>
            </a:endParaRPr>
          </a:p>
          <a:p>
            <a:pPr marL="101600" marR="150495">
              <a:lnSpc>
                <a:spcPct val="959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(162.7) 14:6.32 </a:t>
            </a:r>
            <a:r>
              <a:rPr sz="1200" dirty="0">
                <a:latin typeface="Times New Roman"/>
                <a:cs typeface="Times New Roman"/>
              </a:rPr>
              <a:t>6. </a:t>
            </a:r>
            <a:r>
              <a:rPr sz="1200" i="1" spc="-5" dirty="0">
                <a:latin typeface="Times New Roman"/>
                <a:cs typeface="Times New Roman"/>
              </a:rPr>
              <a:t>Le </a:t>
            </a:r>
            <a:r>
              <a:rPr sz="1200" i="1" dirty="0">
                <a:latin typeface="Times New Roman"/>
                <a:cs typeface="Times New Roman"/>
              </a:rPr>
              <a:t>Figlie </a:t>
            </a:r>
            <a:r>
              <a:rPr sz="1200" i="1" spc="-5" dirty="0">
                <a:latin typeface="Times New Roman"/>
                <a:cs typeface="Times New Roman"/>
              </a:rPr>
              <a:t>Assistenti </a:t>
            </a:r>
            <a:r>
              <a:rPr sz="1200" i="1" dirty="0">
                <a:latin typeface="Times New Roman"/>
                <a:cs typeface="Times New Roman"/>
              </a:rPr>
              <a:t>Coordinate.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Spiriti </a:t>
            </a:r>
            <a:r>
              <a:rPr sz="1200" spc="-5" dirty="0">
                <a:latin typeface="Times New Roman"/>
                <a:cs typeface="Times New Roman"/>
              </a:rPr>
              <a:t>Madre </a:t>
            </a:r>
            <a:r>
              <a:rPr sz="1200" dirty="0">
                <a:latin typeface="Times New Roman"/>
                <a:cs typeface="Times New Roman"/>
              </a:rPr>
              <a:t>d’Universo, </a:t>
            </a:r>
            <a:r>
              <a:rPr sz="1200" spc="-5" dirty="0">
                <a:latin typeface="Times New Roman"/>
                <a:cs typeface="Times New Roman"/>
              </a:rPr>
              <a:t>cocreatrici degli </a:t>
            </a:r>
            <a:r>
              <a:rPr sz="1200" dirty="0">
                <a:latin typeface="Times New Roman"/>
                <a:cs typeface="Times New Roman"/>
              </a:rPr>
              <a:t>Universi </a:t>
            </a:r>
            <a:r>
              <a:rPr sz="1200" spc="-5" dirty="0">
                <a:latin typeface="Times New Roman"/>
                <a:cs typeface="Times New Roman"/>
              </a:rPr>
              <a:t>locali, ricevono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loro  preparazione prepersonale sui </a:t>
            </a:r>
            <a:r>
              <a:rPr sz="1200" dirty="0">
                <a:latin typeface="Times New Roman"/>
                <a:cs typeface="Times New Roman"/>
              </a:rPr>
              <a:t>mondi di </a:t>
            </a:r>
            <a:r>
              <a:rPr sz="1200" spc="-5" dirty="0">
                <a:latin typeface="Times New Roman"/>
                <a:cs typeface="Times New Roman"/>
              </a:rPr>
              <a:t>Havona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stretta associazione con gli </a:t>
            </a:r>
            <a:r>
              <a:rPr sz="1200" dirty="0">
                <a:latin typeface="Times New Roman"/>
                <a:cs typeface="Times New Roman"/>
              </a:rPr>
              <a:t>Spiriti </a:t>
            </a:r>
            <a:r>
              <a:rPr sz="1200" spc="-5" dirty="0">
                <a:latin typeface="Times New Roman"/>
                <a:cs typeface="Times New Roman"/>
              </a:rPr>
              <a:t>dei Circuiti. </a:t>
            </a:r>
            <a:r>
              <a:rPr sz="1200" dirty="0">
                <a:latin typeface="Times New Roman"/>
                <a:cs typeface="Times New Roman"/>
              </a:rPr>
              <a:t>Nell’Universo </a:t>
            </a:r>
            <a:r>
              <a:rPr sz="1200" spc="-5" dirty="0">
                <a:latin typeface="Times New Roman"/>
                <a:cs typeface="Times New Roman"/>
              </a:rPr>
              <a:t>centrale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Figlie  Spirituali degli Universi locali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state debitamente </a:t>
            </a:r>
            <a:r>
              <a:rPr sz="1200" dirty="0">
                <a:latin typeface="Times New Roman"/>
                <a:cs typeface="Times New Roman"/>
              </a:rPr>
              <a:t>istruite </a:t>
            </a:r>
            <a:r>
              <a:rPr sz="1200" spc="-5" dirty="0">
                <a:latin typeface="Times New Roman"/>
                <a:cs typeface="Times New Roman"/>
              </a:rPr>
              <a:t>sui </a:t>
            </a:r>
            <a:r>
              <a:rPr sz="1200" dirty="0">
                <a:latin typeface="Times New Roman"/>
                <a:cs typeface="Times New Roman"/>
              </a:rPr>
              <a:t>metodi di </a:t>
            </a:r>
            <a:r>
              <a:rPr sz="1200" spc="-5" dirty="0">
                <a:latin typeface="Times New Roman"/>
                <a:cs typeface="Times New Roman"/>
              </a:rPr>
              <a:t>cooperazione con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Figli del Paradiso, </a:t>
            </a:r>
            <a:r>
              <a:rPr sz="1200" dirty="0">
                <a:latin typeface="Times New Roman"/>
                <a:cs typeface="Times New Roman"/>
              </a:rPr>
              <a:t>pur restando  </a:t>
            </a:r>
            <a:r>
              <a:rPr sz="1200" spc="-5" dirty="0">
                <a:latin typeface="Times New Roman"/>
                <a:cs typeface="Times New Roman"/>
              </a:rPr>
              <a:t>costantemente </a:t>
            </a:r>
            <a:r>
              <a:rPr sz="1200" dirty="0">
                <a:latin typeface="Times New Roman"/>
                <a:cs typeface="Times New Roman"/>
              </a:rPr>
              <a:t>sottomesse </a:t>
            </a:r>
            <a:r>
              <a:rPr sz="1200" spc="-5" dirty="0">
                <a:latin typeface="Times New Roman"/>
                <a:cs typeface="Times New Roman"/>
              </a:rPr>
              <a:t>alla </a:t>
            </a:r>
            <a:r>
              <a:rPr sz="1200" dirty="0">
                <a:latin typeface="Times New Roman"/>
                <a:cs typeface="Times New Roman"/>
              </a:rPr>
              <a:t>volontà </a:t>
            </a:r>
            <a:r>
              <a:rPr sz="1200" spc="-5" dirty="0">
                <a:latin typeface="Times New Roman"/>
                <a:cs typeface="Times New Roman"/>
              </a:rPr>
              <a:t>del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Padre.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28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283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39419" y="513333"/>
            <a:ext cx="8256270" cy="390207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101600" marR="9398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(162.8) 14:6.33 </a:t>
            </a:r>
            <a:r>
              <a:rPr sz="1200" spc="-5" dirty="0">
                <a:latin typeface="Times New Roman"/>
                <a:cs typeface="Times New Roman"/>
              </a:rPr>
              <a:t>Sui </a:t>
            </a:r>
            <a:r>
              <a:rPr sz="1200" dirty="0">
                <a:latin typeface="Times New Roman"/>
                <a:cs typeface="Times New Roman"/>
              </a:rPr>
              <a:t>mondi di </a:t>
            </a:r>
            <a:r>
              <a:rPr sz="1200" spc="-5" dirty="0">
                <a:latin typeface="Times New Roman"/>
                <a:cs typeface="Times New Roman"/>
              </a:rPr>
              <a:t>Havona </a:t>
            </a:r>
            <a:r>
              <a:rPr sz="1200" dirty="0">
                <a:latin typeface="Times New Roman"/>
                <a:cs typeface="Times New Roman"/>
              </a:rPr>
              <a:t>lo Spirito e le </a:t>
            </a:r>
            <a:r>
              <a:rPr sz="1200" spc="-5" dirty="0">
                <a:latin typeface="Times New Roman"/>
                <a:cs typeface="Times New Roman"/>
              </a:rPr>
              <a:t>Figlie dello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trovano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modelli mentali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tutti </a:t>
            </a:r>
            <a:r>
              <a:rPr sz="1200" dirty="0">
                <a:latin typeface="Times New Roman"/>
                <a:cs typeface="Times New Roman"/>
              </a:rPr>
              <a:t>i loro </a:t>
            </a:r>
            <a:r>
              <a:rPr sz="1200" spc="-5" dirty="0">
                <a:latin typeface="Times New Roman"/>
                <a:cs typeface="Times New Roman"/>
              </a:rPr>
              <a:t>gruppi </a:t>
            </a:r>
            <a:r>
              <a:rPr sz="1200" dirty="0">
                <a:latin typeface="Times New Roman"/>
                <a:cs typeface="Times New Roman"/>
              </a:rPr>
              <a:t>d’intelligenze  </a:t>
            </a:r>
            <a:r>
              <a:rPr sz="1200" spc="-5" dirty="0">
                <a:latin typeface="Times New Roman"/>
                <a:cs typeface="Times New Roman"/>
              </a:rPr>
              <a:t>spirituali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materiali, </a:t>
            </a:r>
            <a:r>
              <a:rPr sz="1200" dirty="0">
                <a:latin typeface="Times New Roman"/>
                <a:cs typeface="Times New Roman"/>
              </a:rPr>
              <a:t>e questo </a:t>
            </a:r>
            <a:r>
              <a:rPr sz="1200" spc="-5" dirty="0">
                <a:latin typeface="Times New Roman"/>
                <a:cs typeface="Times New Roman"/>
              </a:rPr>
              <a:t>Universo centrale </a:t>
            </a:r>
            <a:r>
              <a:rPr sz="1200" dirty="0">
                <a:latin typeface="Times New Roman"/>
                <a:cs typeface="Times New Roman"/>
              </a:rPr>
              <a:t>sarà un </a:t>
            </a:r>
            <a:r>
              <a:rPr sz="1200" spc="-5" dirty="0">
                <a:latin typeface="Times New Roman"/>
                <a:cs typeface="Times New Roman"/>
              </a:rPr>
              <a:t>giorno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destino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dirty="0">
                <a:latin typeface="Times New Roman"/>
                <a:cs typeface="Times New Roman"/>
              </a:rPr>
              <a:t>quelle </a:t>
            </a:r>
            <a:r>
              <a:rPr sz="1200" spc="-5" dirty="0">
                <a:latin typeface="Times New Roman"/>
                <a:cs typeface="Times New Roman"/>
              </a:rPr>
              <a:t>creature alle </a:t>
            </a:r>
            <a:r>
              <a:rPr sz="1200" dirty="0">
                <a:latin typeface="Times New Roman"/>
                <a:cs typeface="Times New Roman"/>
              </a:rPr>
              <a:t>quali uno Spirito </a:t>
            </a:r>
            <a:r>
              <a:rPr sz="1200" spc="-5" dirty="0">
                <a:latin typeface="Times New Roman"/>
                <a:cs typeface="Times New Roman"/>
              </a:rPr>
              <a:t>Madre </a:t>
            </a:r>
            <a:r>
              <a:rPr sz="1200" dirty="0">
                <a:latin typeface="Times New Roman"/>
                <a:cs typeface="Times New Roman"/>
              </a:rPr>
              <a:t>d’Universo,  </a:t>
            </a:r>
            <a:r>
              <a:rPr sz="1200" spc="-5" dirty="0">
                <a:latin typeface="Times New Roman"/>
                <a:cs typeface="Times New Roman"/>
              </a:rPr>
              <a:t>congiuntamente con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Figlio Creatore associato, </a:t>
            </a:r>
            <a:r>
              <a:rPr sz="1200" dirty="0">
                <a:latin typeface="Times New Roman"/>
                <a:cs typeface="Times New Roman"/>
              </a:rPr>
              <a:t>dà il </a:t>
            </a:r>
            <a:r>
              <a:rPr sz="1200" spc="-5" dirty="0">
                <a:latin typeface="Times New Roman"/>
                <a:cs typeface="Times New Roman"/>
              </a:rPr>
              <a:t>proprio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sostegno.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101600" marR="37465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(162.9) 14:6.34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Madre Creativa d’Universo ricorda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Paradiso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Havona </a:t>
            </a:r>
            <a:r>
              <a:rPr sz="1200" dirty="0">
                <a:latin typeface="Times New Roman"/>
                <a:cs typeface="Times New Roman"/>
              </a:rPr>
              <a:t>come il </a:t>
            </a:r>
            <a:r>
              <a:rPr sz="1200" spc="-5" dirty="0">
                <a:latin typeface="Times New Roman"/>
                <a:cs typeface="Times New Roman"/>
              </a:rPr>
              <a:t>luogo della </a:t>
            </a:r>
            <a:r>
              <a:rPr sz="1200" dirty="0">
                <a:latin typeface="Times New Roman"/>
                <a:cs typeface="Times New Roman"/>
              </a:rPr>
              <a:t>propria </a:t>
            </a:r>
            <a:r>
              <a:rPr sz="1200" spc="-5" dirty="0">
                <a:latin typeface="Times New Roman"/>
                <a:cs typeface="Times New Roman"/>
              </a:rPr>
              <a:t>origine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residenza </a:t>
            </a:r>
            <a:r>
              <a:rPr sz="1200" dirty="0">
                <a:latin typeface="Times New Roman"/>
                <a:cs typeface="Times New Roman"/>
              </a:rPr>
              <a:t>dello  Spirito </a:t>
            </a:r>
            <a:r>
              <a:rPr sz="1200" spc="-5" dirty="0">
                <a:latin typeface="Times New Roman"/>
                <a:cs typeface="Times New Roman"/>
              </a:rPr>
              <a:t>Madre Infinito,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dimora della </a:t>
            </a:r>
            <a:r>
              <a:rPr sz="1200" dirty="0">
                <a:latin typeface="Times New Roman"/>
                <a:cs typeface="Times New Roman"/>
              </a:rPr>
              <a:t>presenza della </a:t>
            </a:r>
            <a:r>
              <a:rPr sz="1200" spc="-5" dirty="0">
                <a:latin typeface="Times New Roman"/>
                <a:cs typeface="Times New Roman"/>
              </a:rPr>
              <a:t>personalità della </a:t>
            </a:r>
            <a:r>
              <a:rPr sz="1200" dirty="0">
                <a:latin typeface="Times New Roman"/>
                <a:cs typeface="Times New Roman"/>
              </a:rPr>
              <a:t>Mente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Infinita.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200">
              <a:latin typeface="Times New Roman"/>
              <a:cs typeface="Times New Roman"/>
            </a:endParaRPr>
          </a:p>
          <a:p>
            <a:pPr marL="101600" marR="9461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(162.10) 14:6.35 </a:t>
            </a:r>
            <a:r>
              <a:rPr sz="1200" spc="-5" dirty="0">
                <a:latin typeface="Times New Roman"/>
                <a:cs typeface="Times New Roman"/>
              </a:rPr>
              <a:t>Da questo Universo centrale </a:t>
            </a:r>
            <a:r>
              <a:rPr sz="1200" dirty="0">
                <a:latin typeface="Times New Roman"/>
                <a:cs typeface="Times New Roman"/>
              </a:rPr>
              <a:t>è venuto </a:t>
            </a:r>
            <a:r>
              <a:rPr sz="1200" spc="-5" dirty="0">
                <a:latin typeface="Times New Roman"/>
                <a:cs typeface="Times New Roman"/>
              </a:rPr>
              <a:t>anche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conferimento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prerogative personali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potere creativo che </a:t>
            </a:r>
            <a:r>
              <a:rPr sz="1200" dirty="0">
                <a:latin typeface="Times New Roman"/>
                <a:cs typeface="Times New Roman"/>
              </a:rPr>
              <a:t>una  </a:t>
            </a:r>
            <a:r>
              <a:rPr sz="1200" spc="-5" dirty="0">
                <a:latin typeface="Times New Roman"/>
                <a:cs typeface="Times New Roman"/>
              </a:rPr>
              <a:t>Divina Ministra </a:t>
            </a:r>
            <a:r>
              <a:rPr sz="1200" dirty="0">
                <a:latin typeface="Times New Roman"/>
                <a:cs typeface="Times New Roman"/>
              </a:rPr>
              <a:t>d’Universo </a:t>
            </a:r>
            <a:r>
              <a:rPr sz="1200" spc="-5" dirty="0">
                <a:latin typeface="Times New Roman"/>
                <a:cs typeface="Times New Roman"/>
              </a:rPr>
              <a:t>impiega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complementare ad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Creatore </a:t>
            </a:r>
            <a:r>
              <a:rPr sz="1200" spc="-5" dirty="0">
                <a:latin typeface="Times New Roman"/>
                <a:cs typeface="Times New Roman"/>
              </a:rPr>
              <a:t>nell’opera </a:t>
            </a:r>
            <a:r>
              <a:rPr sz="1200" dirty="0">
                <a:latin typeface="Times New Roman"/>
                <a:cs typeface="Times New Roman"/>
              </a:rPr>
              <a:t>di creazione di </a:t>
            </a:r>
            <a:r>
              <a:rPr sz="1200" spc="-5" dirty="0">
                <a:latin typeface="Times New Roman"/>
                <a:cs typeface="Times New Roman"/>
              </a:rPr>
              <a:t>creature </a:t>
            </a:r>
            <a:r>
              <a:rPr sz="1200" dirty="0">
                <a:latin typeface="Times New Roman"/>
                <a:cs typeface="Times New Roman"/>
              </a:rPr>
              <a:t>viventi dotate di  </a:t>
            </a:r>
            <a:r>
              <a:rPr sz="1200" spc="-5" dirty="0">
                <a:latin typeface="Times New Roman"/>
                <a:cs typeface="Times New Roman"/>
              </a:rPr>
              <a:t>volontà.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150">
              <a:latin typeface="Times New Roman"/>
              <a:cs typeface="Times New Roman"/>
            </a:endParaRPr>
          </a:p>
          <a:p>
            <a:pPr marL="101600" marR="561340" algn="just">
              <a:lnSpc>
                <a:spcPct val="955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(162.11) 14:6.36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infine, poiché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improbabile che </a:t>
            </a:r>
            <a:r>
              <a:rPr sz="1200" dirty="0">
                <a:latin typeface="Times New Roman"/>
                <a:cs typeface="Times New Roman"/>
              </a:rPr>
              <a:t>questi Spiriti </a:t>
            </a:r>
            <a:r>
              <a:rPr sz="1200" spc="-5" dirty="0">
                <a:latin typeface="Times New Roman"/>
                <a:cs typeface="Times New Roman"/>
              </a:rPr>
              <a:t>Figlie dello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Madre Infinito </a:t>
            </a:r>
            <a:r>
              <a:rPr sz="1200" dirty="0">
                <a:latin typeface="Times New Roman"/>
                <a:cs typeface="Times New Roman"/>
              </a:rPr>
              <a:t>ritornino </a:t>
            </a:r>
            <a:r>
              <a:rPr sz="1200" spc="-5" dirty="0">
                <a:latin typeface="Times New Roman"/>
                <a:cs typeface="Times New Roman"/>
              </a:rPr>
              <a:t>alla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dimora </a:t>
            </a:r>
            <a:r>
              <a:rPr sz="1200" spc="5" dirty="0">
                <a:latin typeface="Times New Roman"/>
                <a:cs typeface="Times New Roman"/>
              </a:rPr>
              <a:t>in  </a:t>
            </a:r>
            <a:r>
              <a:rPr sz="1200" spc="-5" dirty="0">
                <a:latin typeface="Times New Roman"/>
                <a:cs typeface="Times New Roman"/>
              </a:rPr>
              <a:t>Paradiso, traggono grande soddisfazione dal </a:t>
            </a:r>
            <a:r>
              <a:rPr sz="1200" dirty="0">
                <a:latin typeface="Times New Roman"/>
                <a:cs typeface="Times New Roman"/>
              </a:rPr>
              <a:t>fenomeno </a:t>
            </a:r>
            <a:r>
              <a:rPr sz="1200" spc="-5" dirty="0">
                <a:latin typeface="Times New Roman"/>
                <a:cs typeface="Times New Roman"/>
              </a:rPr>
              <a:t>universale </a:t>
            </a:r>
            <a:r>
              <a:rPr sz="1200" dirty="0">
                <a:latin typeface="Times New Roman"/>
                <a:cs typeface="Times New Roman"/>
              </a:rPr>
              <a:t>della riflettività </a:t>
            </a:r>
            <a:r>
              <a:rPr sz="1200" spc="-5" dirty="0">
                <a:latin typeface="Times New Roman"/>
                <a:cs typeface="Times New Roman"/>
              </a:rPr>
              <a:t>associato all’Essere Supremo </a:t>
            </a:r>
            <a:r>
              <a:rPr sz="1200" dirty="0">
                <a:latin typeface="Times New Roman"/>
                <a:cs typeface="Times New Roman"/>
              </a:rPr>
              <a:t>in Havona e  </a:t>
            </a:r>
            <a:r>
              <a:rPr sz="1200" spc="-5" dirty="0">
                <a:latin typeface="Times New Roman"/>
                <a:cs typeface="Times New Roman"/>
              </a:rPr>
              <a:t>personalizzato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Majeston </a:t>
            </a:r>
            <a:r>
              <a:rPr sz="1200" dirty="0">
                <a:latin typeface="Times New Roman"/>
                <a:cs typeface="Times New Roman"/>
              </a:rPr>
              <a:t>in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Paradiso.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50">
              <a:latin typeface="Times New Roman"/>
              <a:cs typeface="Times New Roman"/>
            </a:endParaRPr>
          </a:p>
          <a:p>
            <a:pPr marL="101600" marR="45593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(162.12) 14:6.37 </a:t>
            </a:r>
            <a:r>
              <a:rPr sz="1200" dirty="0">
                <a:latin typeface="Times New Roman"/>
                <a:cs typeface="Times New Roman"/>
              </a:rPr>
              <a:t>7. </a:t>
            </a:r>
            <a:r>
              <a:rPr sz="1200" i="1" dirty="0">
                <a:latin typeface="Times New Roman"/>
                <a:cs typeface="Times New Roman"/>
              </a:rPr>
              <a:t>I </a:t>
            </a:r>
            <a:r>
              <a:rPr sz="1200" i="1" spc="-5" dirty="0">
                <a:latin typeface="Times New Roman"/>
                <a:cs typeface="Times New Roman"/>
              </a:rPr>
              <a:t>Mortali Evoluzionari della Carriera Ascendente. </a:t>
            </a:r>
            <a:r>
              <a:rPr sz="1200" dirty="0">
                <a:latin typeface="Times New Roman"/>
                <a:cs typeface="Times New Roman"/>
              </a:rPr>
              <a:t>Havona è la dimora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personalità </a:t>
            </a:r>
            <a:r>
              <a:rPr sz="1200" spc="-5" dirty="0">
                <a:latin typeface="Times New Roman"/>
                <a:cs typeface="Times New Roman"/>
              </a:rPr>
              <a:t>modello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tutti </a:t>
            </a:r>
            <a:r>
              <a:rPr sz="1200" dirty="0">
                <a:latin typeface="Times New Roman"/>
                <a:cs typeface="Times New Roman"/>
              </a:rPr>
              <a:t>i tipi di  </a:t>
            </a:r>
            <a:r>
              <a:rPr sz="1200" spc="-5" dirty="0">
                <a:latin typeface="Times New Roman"/>
                <a:cs typeface="Times New Roman"/>
              </a:rPr>
              <a:t>mortali </a:t>
            </a:r>
            <a:r>
              <a:rPr sz="1200" dirty="0">
                <a:latin typeface="Times New Roman"/>
                <a:cs typeface="Times New Roman"/>
              </a:rPr>
              <a:t>e la dimora di tutte le </a:t>
            </a:r>
            <a:r>
              <a:rPr sz="1200" spc="-5" dirty="0">
                <a:latin typeface="Times New Roman"/>
                <a:cs typeface="Times New Roman"/>
              </a:rPr>
              <a:t>personalità </a:t>
            </a:r>
            <a:r>
              <a:rPr sz="1200" dirty="0">
                <a:latin typeface="Times New Roman"/>
                <a:cs typeface="Times New Roman"/>
              </a:rPr>
              <a:t>superumane associate </a:t>
            </a:r>
            <a:r>
              <a:rPr sz="1200" spc="-5" dirty="0">
                <a:latin typeface="Times New Roman"/>
                <a:cs typeface="Times New Roman"/>
              </a:rPr>
              <a:t>ai mortali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5" dirty="0">
                <a:latin typeface="Times New Roman"/>
                <a:cs typeface="Times New Roman"/>
              </a:rPr>
              <a:t>non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native delle creazioni del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tempo.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101600" marR="1066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(162.13) 14:6.38 </a:t>
            </a:r>
            <a:r>
              <a:rPr sz="1200" spc="-5" dirty="0">
                <a:latin typeface="Times New Roman"/>
                <a:cs typeface="Times New Roman"/>
              </a:rPr>
              <a:t>Questi mondi forniscono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stimolo </a:t>
            </a:r>
            <a:r>
              <a:rPr sz="1200" dirty="0">
                <a:latin typeface="Times New Roman"/>
                <a:cs typeface="Times New Roman"/>
              </a:rPr>
              <a:t>a tutti </a:t>
            </a:r>
            <a:r>
              <a:rPr sz="1200" spc="-5" dirty="0">
                <a:latin typeface="Times New Roman"/>
                <a:cs typeface="Times New Roman"/>
              </a:rPr>
              <a:t>gl’impulsi </a:t>
            </a:r>
            <a:r>
              <a:rPr sz="1200" dirty="0">
                <a:latin typeface="Times New Roman"/>
                <a:cs typeface="Times New Roman"/>
              </a:rPr>
              <a:t>umani </a:t>
            </a:r>
            <a:r>
              <a:rPr sz="1200" spc="-5" dirty="0">
                <a:latin typeface="Times New Roman"/>
                <a:cs typeface="Times New Roman"/>
              </a:rPr>
              <a:t>verso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raggiungimento </a:t>
            </a:r>
            <a:r>
              <a:rPr sz="1200" dirty="0">
                <a:latin typeface="Times New Roman"/>
                <a:cs typeface="Times New Roman"/>
              </a:rPr>
              <a:t>di veri </a:t>
            </a:r>
            <a:r>
              <a:rPr sz="1200" spc="-5" dirty="0">
                <a:latin typeface="Times New Roman"/>
                <a:cs typeface="Times New Roman"/>
              </a:rPr>
              <a:t>valori spirituali sui livelli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realtà </a:t>
            </a:r>
            <a:r>
              <a:rPr sz="1200" dirty="0">
                <a:latin typeface="Times New Roman"/>
                <a:cs typeface="Times New Roman"/>
              </a:rPr>
              <a:t>più elevati </a:t>
            </a:r>
            <a:r>
              <a:rPr sz="1200" spc="-5" dirty="0">
                <a:latin typeface="Times New Roman"/>
                <a:cs typeface="Times New Roman"/>
              </a:rPr>
              <a:t>che si </a:t>
            </a:r>
            <a:r>
              <a:rPr sz="1200" dirty="0">
                <a:latin typeface="Times New Roman"/>
                <a:cs typeface="Times New Roman"/>
              </a:rPr>
              <a:t>possano </a:t>
            </a:r>
            <a:r>
              <a:rPr sz="1200" spc="-5" dirty="0">
                <a:latin typeface="Times New Roman"/>
                <a:cs typeface="Times New Roman"/>
              </a:rPr>
              <a:t>concepire. </a:t>
            </a:r>
            <a:r>
              <a:rPr sz="1200" dirty="0">
                <a:latin typeface="Times New Roman"/>
                <a:cs typeface="Times New Roman"/>
              </a:rPr>
              <a:t>Havona è la </a:t>
            </a:r>
            <a:r>
              <a:rPr sz="1200" spc="-5" dirty="0">
                <a:latin typeface="Times New Roman"/>
                <a:cs typeface="Times New Roman"/>
              </a:rPr>
              <a:t>meta </a:t>
            </a:r>
            <a:r>
              <a:rPr sz="1200" dirty="0">
                <a:latin typeface="Times New Roman"/>
                <a:cs typeface="Times New Roman"/>
              </a:rPr>
              <a:t>di preparazione </a:t>
            </a:r>
            <a:r>
              <a:rPr sz="1200" spc="-5" dirty="0">
                <a:latin typeface="Times New Roman"/>
                <a:cs typeface="Times New Roman"/>
              </a:rPr>
              <a:t>preparadisiaca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ogni mortale ascendente. Qui, </a:t>
            </a:r>
            <a:r>
              <a:rPr sz="1200" dirty="0">
                <a:latin typeface="Times New Roman"/>
                <a:cs typeface="Times New Roman"/>
              </a:rPr>
              <a:t>i  </a:t>
            </a:r>
            <a:r>
              <a:rPr sz="1200" spc="-5" dirty="0">
                <a:latin typeface="Times New Roman"/>
                <a:cs typeface="Times New Roman"/>
              </a:rPr>
              <a:t>mortali raggiungono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Deità </a:t>
            </a:r>
            <a:r>
              <a:rPr sz="1200" spc="-5" dirty="0">
                <a:latin typeface="Times New Roman"/>
                <a:cs typeface="Times New Roman"/>
              </a:rPr>
              <a:t>preparadisiaca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l’Essere Supremo. </a:t>
            </a:r>
            <a:r>
              <a:rPr sz="1200" dirty="0">
                <a:latin typeface="Times New Roman"/>
                <a:cs typeface="Times New Roman"/>
              </a:rPr>
              <a:t>Havona </a:t>
            </a:r>
            <a:r>
              <a:rPr sz="1200" spc="5" dirty="0">
                <a:latin typeface="Times New Roman"/>
                <a:cs typeface="Times New Roman"/>
              </a:rPr>
              <a:t>si </a:t>
            </a:r>
            <a:r>
              <a:rPr sz="1200" spc="-5" dirty="0">
                <a:latin typeface="Times New Roman"/>
                <a:cs typeface="Times New Roman"/>
              </a:rPr>
              <a:t>erge </a:t>
            </a:r>
            <a:r>
              <a:rPr sz="1200" dirty="0">
                <a:latin typeface="Times New Roman"/>
                <a:cs typeface="Times New Roman"/>
              </a:rPr>
              <a:t>davanti </a:t>
            </a:r>
            <a:r>
              <a:rPr sz="1200" spc="-5" dirty="0">
                <a:latin typeface="Times New Roman"/>
                <a:cs typeface="Times New Roman"/>
              </a:rPr>
              <a:t>ad ogni </a:t>
            </a:r>
            <a:r>
              <a:rPr sz="1200" dirty="0">
                <a:latin typeface="Times New Roman"/>
                <a:cs typeface="Times New Roman"/>
              </a:rPr>
              <a:t>creatura dotata di volontà come il  </a:t>
            </a:r>
            <a:r>
              <a:rPr sz="1200" spc="-5" dirty="0">
                <a:latin typeface="Times New Roman"/>
                <a:cs typeface="Times New Roman"/>
              </a:rPr>
              <a:t>portale per entrare </a:t>
            </a:r>
            <a:r>
              <a:rPr sz="1200" dirty="0">
                <a:latin typeface="Times New Roman"/>
                <a:cs typeface="Times New Roman"/>
              </a:rPr>
              <a:t>in Paradiso e </a:t>
            </a:r>
            <a:r>
              <a:rPr sz="1200" spc="-5" dirty="0">
                <a:latin typeface="Times New Roman"/>
                <a:cs typeface="Times New Roman"/>
              </a:rPr>
              <a:t>raggiungere</a:t>
            </a:r>
            <a:r>
              <a:rPr sz="1200" dirty="0">
                <a:latin typeface="Times New Roman"/>
                <a:cs typeface="Times New Roman"/>
              </a:rPr>
              <a:t> Dio.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28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284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203565" cy="266890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178435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(163.1) 14:6.39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Paradiso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casa, ed </a:t>
            </a:r>
            <a:r>
              <a:rPr sz="1200" dirty="0">
                <a:latin typeface="Times New Roman"/>
                <a:cs typeface="Times New Roman"/>
              </a:rPr>
              <a:t>Havona il </a:t>
            </a:r>
            <a:r>
              <a:rPr sz="1200" spc="-5" dirty="0">
                <a:latin typeface="Times New Roman"/>
                <a:cs typeface="Times New Roman"/>
              </a:rPr>
              <a:t>laboratorio 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luogo </a:t>
            </a:r>
            <a:r>
              <a:rPr sz="1200" dirty="0">
                <a:latin typeface="Times New Roman"/>
                <a:cs typeface="Times New Roman"/>
              </a:rPr>
              <a:t>di ricreazione, </a:t>
            </a:r>
            <a:r>
              <a:rPr sz="1200" spc="-5" dirty="0">
                <a:latin typeface="Times New Roman"/>
                <a:cs typeface="Times New Roman"/>
              </a:rPr>
              <a:t>dei finalitari.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ogni mortale che </a:t>
            </a:r>
            <a:r>
              <a:rPr sz="1200" dirty="0">
                <a:latin typeface="Times New Roman"/>
                <a:cs typeface="Times New Roman"/>
              </a:rPr>
              <a:t>conosce </a:t>
            </a:r>
            <a:r>
              <a:rPr sz="1200" spc="-5" dirty="0">
                <a:latin typeface="Times New Roman"/>
                <a:cs typeface="Times New Roman"/>
              </a:rPr>
              <a:t>Dio  anela ad essere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finalitario.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685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(163.2) 14:6.40 </a:t>
            </a:r>
            <a:r>
              <a:rPr sz="1200" spc="-5" dirty="0">
                <a:latin typeface="Times New Roman"/>
                <a:cs typeface="Times New Roman"/>
              </a:rPr>
              <a:t>L’Universo centrale </a:t>
            </a:r>
            <a:r>
              <a:rPr sz="1200" dirty="0">
                <a:latin typeface="Times New Roman"/>
                <a:cs typeface="Times New Roman"/>
              </a:rPr>
              <a:t>non è solo il </a:t>
            </a:r>
            <a:r>
              <a:rPr sz="1200" spc="-5" dirty="0">
                <a:latin typeface="Times New Roman"/>
                <a:cs typeface="Times New Roman"/>
              </a:rPr>
              <a:t>destino stabilito per </a:t>
            </a:r>
            <a:r>
              <a:rPr sz="1200" spc="-10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uomini, ma è anche il punto di </a:t>
            </a:r>
            <a:r>
              <a:rPr sz="1200" spc="-5" dirty="0">
                <a:latin typeface="Times New Roman"/>
                <a:cs typeface="Times New Roman"/>
              </a:rPr>
              <a:t>partenza della carriera eterna dei  finalitari </a:t>
            </a:r>
            <a:r>
              <a:rPr sz="1200" dirty="0">
                <a:latin typeface="Times New Roman"/>
                <a:cs typeface="Times New Roman"/>
              </a:rPr>
              <a:t>quando un </a:t>
            </a:r>
            <a:r>
              <a:rPr sz="1200" spc="-5" dirty="0">
                <a:latin typeface="Times New Roman"/>
                <a:cs typeface="Times New Roman"/>
              </a:rPr>
              <a:t>giorno saranno </a:t>
            </a:r>
            <a:r>
              <a:rPr sz="1200" dirty="0">
                <a:latin typeface="Times New Roman"/>
                <a:cs typeface="Times New Roman"/>
              </a:rPr>
              <a:t>lanciati </a:t>
            </a:r>
            <a:r>
              <a:rPr sz="1200" spc="-5" dirty="0">
                <a:latin typeface="Times New Roman"/>
                <a:cs typeface="Times New Roman"/>
              </a:rPr>
              <a:t>nell’avventura </a:t>
            </a:r>
            <a:r>
              <a:rPr sz="1200" dirty="0">
                <a:latin typeface="Times New Roman"/>
                <a:cs typeface="Times New Roman"/>
              </a:rPr>
              <a:t>non rivelata </a:t>
            </a:r>
            <a:r>
              <a:rPr sz="1200" spc="-5" dirty="0">
                <a:latin typeface="Times New Roman"/>
                <a:cs typeface="Times New Roman"/>
              </a:rPr>
              <a:t>ed universale </a:t>
            </a:r>
            <a:r>
              <a:rPr sz="1200" dirty="0">
                <a:latin typeface="Times New Roman"/>
                <a:cs typeface="Times New Roman"/>
              </a:rPr>
              <a:t>di fare </a:t>
            </a:r>
            <a:r>
              <a:rPr sz="1200" spc="-5" dirty="0">
                <a:latin typeface="Times New Roman"/>
                <a:cs typeface="Times New Roman"/>
              </a:rPr>
              <a:t>l’esperienza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esplorare </a:t>
            </a:r>
            <a:r>
              <a:rPr sz="1200" dirty="0">
                <a:latin typeface="Times New Roman"/>
                <a:cs typeface="Times New Roman"/>
              </a:rPr>
              <a:t>l’infinità </a:t>
            </a:r>
            <a:r>
              <a:rPr sz="1200" spc="-5" dirty="0">
                <a:latin typeface="Times New Roman"/>
                <a:cs typeface="Times New Roman"/>
              </a:rPr>
              <a:t>del  Padre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Universale.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8542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(163.3) 14:6.41 </a:t>
            </a:r>
            <a:r>
              <a:rPr sz="1200" spc="-5" dirty="0">
                <a:latin typeface="Times New Roman"/>
                <a:cs typeface="Times New Roman"/>
              </a:rPr>
              <a:t>Havona continuerà indubbiamente </a:t>
            </a:r>
            <a:r>
              <a:rPr sz="1200" dirty="0">
                <a:latin typeface="Times New Roman"/>
                <a:cs typeface="Times New Roman"/>
              </a:rPr>
              <a:t>a funzionare </a:t>
            </a:r>
            <a:r>
              <a:rPr sz="1200" spc="-5" dirty="0">
                <a:latin typeface="Times New Roman"/>
                <a:cs typeface="Times New Roman"/>
              </a:rPr>
              <a:t>con significato absonito anche nelle </a:t>
            </a:r>
            <a:r>
              <a:rPr sz="1200" dirty="0">
                <a:latin typeface="Times New Roman"/>
                <a:cs typeface="Times New Roman"/>
              </a:rPr>
              <a:t>ere future </a:t>
            </a:r>
            <a:r>
              <a:rPr sz="1200" spc="-5" dirty="0">
                <a:latin typeface="Times New Roman"/>
                <a:cs typeface="Times New Roman"/>
              </a:rPr>
              <a:t>dell’Universo, che  vedranno </a:t>
            </a:r>
            <a:r>
              <a:rPr sz="1200" dirty="0">
                <a:latin typeface="Times New Roman"/>
                <a:cs typeface="Times New Roman"/>
              </a:rPr>
              <a:t>forse il tentativo </a:t>
            </a:r>
            <a:r>
              <a:rPr sz="1200" spc="-5" dirty="0">
                <a:latin typeface="Times New Roman"/>
                <a:cs typeface="Times New Roman"/>
              </a:rPr>
              <a:t>dei pellegrini dello </a:t>
            </a:r>
            <a:r>
              <a:rPr sz="1200" dirty="0">
                <a:latin typeface="Times New Roman"/>
                <a:cs typeface="Times New Roman"/>
              </a:rPr>
              <a:t>spazio di </a:t>
            </a:r>
            <a:r>
              <a:rPr sz="1200" spc="-5" dirty="0">
                <a:latin typeface="Times New Roman"/>
                <a:cs typeface="Times New Roman"/>
              </a:rPr>
              <a:t>trovare Dio su </a:t>
            </a:r>
            <a:r>
              <a:rPr sz="1200" dirty="0">
                <a:latin typeface="Times New Roman"/>
                <a:cs typeface="Times New Roman"/>
              </a:rPr>
              <a:t>livelli </a:t>
            </a:r>
            <a:r>
              <a:rPr sz="1200" spc="-5" dirty="0">
                <a:latin typeface="Times New Roman"/>
                <a:cs typeface="Times New Roman"/>
              </a:rPr>
              <a:t>superfiniti. Havona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grado </a:t>
            </a:r>
            <a:r>
              <a:rPr sz="1200" dirty="0">
                <a:latin typeface="Times New Roman"/>
                <a:cs typeface="Times New Roman"/>
              </a:rPr>
              <a:t>di servire </a:t>
            </a:r>
            <a:r>
              <a:rPr sz="1200" spc="15" dirty="0">
                <a:latin typeface="Times New Roman"/>
                <a:cs typeface="Times New Roman"/>
              </a:rPr>
              <a:t>da </a:t>
            </a:r>
            <a:r>
              <a:rPr sz="1200" dirty="0">
                <a:latin typeface="Times New Roman"/>
                <a:cs typeface="Times New Roman"/>
              </a:rPr>
              <a:t>Universo  di </a:t>
            </a:r>
            <a:r>
              <a:rPr sz="1200" spc="-5" dirty="0">
                <a:latin typeface="Times New Roman"/>
                <a:cs typeface="Times New Roman"/>
              </a:rPr>
              <a:t>preparazione per gli esseri absoniti. Esso sarà </a:t>
            </a:r>
            <a:r>
              <a:rPr sz="1200" dirty="0">
                <a:latin typeface="Times New Roman"/>
                <a:cs typeface="Times New Roman"/>
              </a:rPr>
              <a:t>probabilmente la </a:t>
            </a:r>
            <a:r>
              <a:rPr sz="1200" spc="-5" dirty="0">
                <a:latin typeface="Times New Roman"/>
                <a:cs typeface="Times New Roman"/>
              </a:rPr>
              <a:t>scuola terminale quando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sette Superuniversi funzioneranno </a:t>
            </a:r>
            <a:r>
              <a:rPr sz="1200" dirty="0">
                <a:latin typeface="Times New Roman"/>
                <a:cs typeface="Times New Roman"/>
              </a:rPr>
              <a:t>da  </a:t>
            </a:r>
            <a:r>
              <a:rPr sz="1200" spc="-5" dirty="0">
                <a:latin typeface="Times New Roman"/>
                <a:cs typeface="Times New Roman"/>
              </a:rPr>
              <a:t>scuola intermedia </a:t>
            </a:r>
            <a:r>
              <a:rPr sz="1200" dirty="0">
                <a:latin typeface="Times New Roman"/>
                <a:cs typeface="Times New Roman"/>
              </a:rPr>
              <a:t>per i diplomati delle </a:t>
            </a:r>
            <a:r>
              <a:rPr sz="1200" spc="-5" dirty="0">
                <a:latin typeface="Times New Roman"/>
                <a:cs typeface="Times New Roman"/>
              </a:rPr>
              <a:t>scuole primarie dello </a:t>
            </a:r>
            <a:r>
              <a:rPr sz="1200" dirty="0">
                <a:latin typeface="Times New Roman"/>
                <a:cs typeface="Times New Roman"/>
              </a:rPr>
              <a:t>spazio </a:t>
            </a:r>
            <a:r>
              <a:rPr sz="1200" spc="-5" dirty="0">
                <a:latin typeface="Times New Roman"/>
                <a:cs typeface="Times New Roman"/>
              </a:rPr>
              <a:t>esterno. </a:t>
            </a:r>
            <a:r>
              <a:rPr sz="1200" dirty="0">
                <a:latin typeface="Times New Roman"/>
                <a:cs typeface="Times New Roman"/>
              </a:rPr>
              <a:t>E noi </a:t>
            </a:r>
            <a:r>
              <a:rPr sz="1200" spc="-5" dirty="0">
                <a:latin typeface="Times New Roman"/>
                <a:cs typeface="Times New Roman"/>
              </a:rPr>
              <a:t>siamo propensi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credere che </a:t>
            </a:r>
            <a:r>
              <a:rPr sz="1200" dirty="0">
                <a:latin typeface="Times New Roman"/>
                <a:cs typeface="Times New Roman"/>
              </a:rPr>
              <a:t>i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potenziali</a:t>
            </a:r>
            <a:endParaRPr sz="1200">
              <a:latin typeface="Times New Roman"/>
              <a:cs typeface="Times New Roman"/>
            </a:endParaRPr>
          </a:p>
          <a:p>
            <a:pPr marL="76200" marR="42545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dell’eterno </a:t>
            </a:r>
            <a:r>
              <a:rPr sz="1200" dirty="0">
                <a:latin typeface="Times New Roman"/>
                <a:cs typeface="Times New Roman"/>
              </a:rPr>
              <a:t>Havona </a:t>
            </a:r>
            <a:r>
              <a:rPr sz="1200" spc="-5" dirty="0">
                <a:latin typeface="Times New Roman"/>
                <a:cs typeface="Times New Roman"/>
              </a:rPr>
              <a:t>siano veramente </a:t>
            </a:r>
            <a:r>
              <a:rPr sz="1200" dirty="0">
                <a:latin typeface="Times New Roman"/>
                <a:cs typeface="Times New Roman"/>
              </a:rPr>
              <a:t>illimitati, che </a:t>
            </a:r>
            <a:r>
              <a:rPr sz="1200" spc="-5" dirty="0">
                <a:latin typeface="Times New Roman"/>
                <a:cs typeface="Times New Roman"/>
              </a:rPr>
              <a:t>l’Universo centrale abbia l’eterna capacità </a:t>
            </a:r>
            <a:r>
              <a:rPr sz="1200" dirty="0">
                <a:latin typeface="Times New Roman"/>
                <a:cs typeface="Times New Roman"/>
              </a:rPr>
              <a:t>di servire da Universo </a:t>
            </a:r>
            <a:r>
              <a:rPr sz="1200" spc="-5" dirty="0">
                <a:latin typeface="Times New Roman"/>
                <a:cs typeface="Times New Roman"/>
              </a:rPr>
              <a:t>educativo  esperienziale </a:t>
            </a:r>
            <a:r>
              <a:rPr sz="1200" dirty="0">
                <a:latin typeface="Times New Roman"/>
                <a:cs typeface="Times New Roman"/>
              </a:rPr>
              <a:t>per tutti i </a:t>
            </a:r>
            <a:r>
              <a:rPr sz="1200" spc="-5" dirty="0">
                <a:latin typeface="Times New Roman"/>
                <a:cs typeface="Times New Roman"/>
              </a:rPr>
              <a:t>tipi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esseri creati, </a:t>
            </a:r>
            <a:r>
              <a:rPr sz="1200" dirty="0">
                <a:latin typeface="Times New Roman"/>
                <a:cs typeface="Times New Roman"/>
              </a:rPr>
              <a:t>passati, </a:t>
            </a:r>
            <a:r>
              <a:rPr sz="1200" spc="-5" dirty="0">
                <a:latin typeface="Times New Roman"/>
                <a:cs typeface="Times New Roman"/>
              </a:rPr>
              <a:t>presenti </a:t>
            </a:r>
            <a:r>
              <a:rPr sz="1200" dirty="0">
                <a:latin typeface="Times New Roman"/>
                <a:cs typeface="Times New Roman"/>
              </a:rPr>
              <a:t>o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futuri.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(163.4) 14:6.42 </a:t>
            </a:r>
            <a:r>
              <a:rPr sz="1200" spc="-5" dirty="0">
                <a:latin typeface="Times New Roman"/>
                <a:cs typeface="Times New Roman"/>
              </a:rPr>
              <a:t>[Presentato </a:t>
            </a:r>
            <a:r>
              <a:rPr sz="1200" dirty="0">
                <a:latin typeface="Times New Roman"/>
                <a:cs typeface="Times New Roman"/>
              </a:rPr>
              <a:t>da un </a:t>
            </a:r>
            <a:r>
              <a:rPr sz="1200" spc="-5" dirty="0">
                <a:latin typeface="Times New Roman"/>
                <a:cs typeface="Times New Roman"/>
              </a:rPr>
              <a:t>Perfettore </a:t>
            </a:r>
            <a:r>
              <a:rPr sz="1200" dirty="0">
                <a:latin typeface="Times New Roman"/>
                <a:cs typeface="Times New Roman"/>
              </a:rPr>
              <a:t>di Saggezza </a:t>
            </a:r>
            <a:r>
              <a:rPr sz="1200" spc="-5" dirty="0">
                <a:latin typeface="Times New Roman"/>
                <a:cs typeface="Times New Roman"/>
              </a:rPr>
              <a:t>incaricato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questa </a:t>
            </a:r>
            <a:r>
              <a:rPr sz="1200" dirty="0">
                <a:latin typeface="Times New Roman"/>
                <a:cs typeface="Times New Roman"/>
              </a:rPr>
              <a:t>missione </a:t>
            </a:r>
            <a:r>
              <a:rPr sz="1200" spc="-5" dirty="0">
                <a:latin typeface="Times New Roman"/>
                <a:cs typeface="Times New Roman"/>
              </a:rPr>
              <a:t>dagli </a:t>
            </a:r>
            <a:r>
              <a:rPr sz="1200" dirty="0">
                <a:latin typeface="Times New Roman"/>
                <a:cs typeface="Times New Roman"/>
              </a:rPr>
              <a:t>Antichi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spc="5" dirty="0">
                <a:latin typeface="Times New Roman"/>
                <a:cs typeface="Times New Roman"/>
              </a:rPr>
              <a:t>Giorni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-1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Uversa.]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28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285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08761"/>
            <a:ext cx="8169275" cy="387159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63500">
              <a:lnSpc>
                <a:spcPct val="100000"/>
              </a:lnSpc>
              <a:spcBef>
                <a:spcPts val="95"/>
              </a:spcBef>
            </a:pPr>
            <a:r>
              <a:rPr sz="2200" b="1" spc="-5" dirty="0">
                <a:solidFill>
                  <a:srgbClr val="933634"/>
                </a:solidFill>
                <a:latin typeface="Times New Roman"/>
                <a:cs typeface="Times New Roman"/>
              </a:rPr>
              <a:t>Fascicolo </a:t>
            </a:r>
            <a:r>
              <a:rPr sz="2200" b="1" dirty="0">
                <a:solidFill>
                  <a:srgbClr val="933634"/>
                </a:solidFill>
                <a:latin typeface="Times New Roman"/>
                <a:cs typeface="Times New Roman"/>
              </a:rPr>
              <a:t>15: </a:t>
            </a:r>
            <a:r>
              <a:rPr sz="2200" b="1" spc="-5" dirty="0">
                <a:solidFill>
                  <a:srgbClr val="933634"/>
                </a:solidFill>
                <a:latin typeface="Times New Roman"/>
                <a:cs typeface="Times New Roman"/>
              </a:rPr>
              <a:t>I </a:t>
            </a:r>
            <a:r>
              <a:rPr sz="2200" b="1" spc="-10" dirty="0">
                <a:solidFill>
                  <a:srgbClr val="933634"/>
                </a:solidFill>
                <a:latin typeface="Times New Roman"/>
                <a:cs typeface="Times New Roman"/>
              </a:rPr>
              <a:t>sette</a:t>
            </a:r>
            <a:r>
              <a:rPr sz="2200" b="1" spc="-5" dirty="0">
                <a:solidFill>
                  <a:srgbClr val="933634"/>
                </a:solidFill>
                <a:latin typeface="Times New Roman"/>
                <a:cs typeface="Times New Roman"/>
              </a:rPr>
              <a:t> Superuniversi</a:t>
            </a:r>
            <a:endParaRPr sz="2200">
              <a:latin typeface="Times New Roman"/>
              <a:cs typeface="Times New Roman"/>
            </a:endParaRPr>
          </a:p>
          <a:p>
            <a:pPr marL="63500" marR="55880">
              <a:lnSpc>
                <a:spcPct val="95900"/>
              </a:lnSpc>
              <a:spcBef>
                <a:spcPts val="138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(164.1) 15:0.1 </a:t>
            </a:r>
            <a:r>
              <a:rPr sz="1200" spc="-1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ciò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concerne </a:t>
            </a:r>
            <a:r>
              <a:rPr sz="1200" dirty="0">
                <a:latin typeface="Times New Roman"/>
                <a:cs typeface="Times New Roman"/>
              </a:rPr>
              <a:t>il Padre </a:t>
            </a:r>
            <a:r>
              <a:rPr sz="1200" spc="-5" dirty="0">
                <a:latin typeface="Times New Roman"/>
                <a:cs typeface="Times New Roman"/>
              </a:rPr>
              <a:t>Universale </a:t>
            </a:r>
            <a:r>
              <a:rPr sz="1200" dirty="0">
                <a:latin typeface="Times New Roman"/>
                <a:cs typeface="Times New Roman"/>
              </a:rPr>
              <a:t>— in quanto </a:t>
            </a:r>
            <a:r>
              <a:rPr sz="1200" spc="-5" dirty="0">
                <a:latin typeface="Times New Roman"/>
                <a:cs typeface="Times New Roman"/>
              </a:rPr>
              <a:t>Padre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gli Universi </a:t>
            </a:r>
            <a:r>
              <a:rPr sz="1200" dirty="0">
                <a:latin typeface="Times New Roman"/>
                <a:cs typeface="Times New Roman"/>
              </a:rPr>
              <a:t>sono praticamente </a:t>
            </a:r>
            <a:r>
              <a:rPr sz="1200" spc="-5" dirty="0">
                <a:latin typeface="Times New Roman"/>
                <a:cs typeface="Times New Roman"/>
              </a:rPr>
              <a:t>inesistenti; egli </a:t>
            </a:r>
            <a:r>
              <a:rPr sz="1200" dirty="0">
                <a:latin typeface="Times New Roman"/>
                <a:cs typeface="Times New Roman"/>
              </a:rPr>
              <a:t>ha a </a:t>
            </a:r>
            <a:r>
              <a:rPr sz="1200" spc="-5" dirty="0">
                <a:latin typeface="Times New Roman"/>
                <a:cs typeface="Times New Roman"/>
              </a:rPr>
              <a:t>che  fare con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personalità; egli </a:t>
            </a:r>
            <a:r>
              <a:rPr sz="1200" dirty="0">
                <a:latin typeface="Times New Roman"/>
                <a:cs typeface="Times New Roman"/>
              </a:rPr>
              <a:t>è il </a:t>
            </a:r>
            <a:r>
              <a:rPr sz="1200" spc="-5" dirty="0">
                <a:latin typeface="Times New Roman"/>
                <a:cs typeface="Times New Roman"/>
              </a:rPr>
              <a:t>Padre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personalità. Per </a:t>
            </a:r>
            <a:r>
              <a:rPr sz="1200" spc="5" dirty="0">
                <a:latin typeface="Times New Roman"/>
                <a:cs typeface="Times New Roman"/>
              </a:rPr>
              <a:t>ciò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concerne il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Eterno e lo Spirito </a:t>
            </a:r>
            <a:r>
              <a:rPr sz="1200" spc="-5" dirty="0">
                <a:latin typeface="Times New Roman"/>
                <a:cs typeface="Times New Roman"/>
              </a:rPr>
              <a:t>Infinito </a:t>
            </a:r>
            <a:r>
              <a:rPr sz="1200" dirty="0">
                <a:latin typeface="Times New Roman"/>
                <a:cs typeface="Times New Roman"/>
              </a:rPr>
              <a:t>— in quanto  </a:t>
            </a:r>
            <a:r>
              <a:rPr sz="1200" spc="-5" dirty="0">
                <a:latin typeface="Times New Roman"/>
                <a:cs typeface="Times New Roman"/>
              </a:rPr>
              <a:t>creatori associati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gli Universi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localizzati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una loro individualità sotto il </a:t>
            </a:r>
            <a:r>
              <a:rPr sz="1200" spc="-5" dirty="0">
                <a:latin typeface="Times New Roman"/>
                <a:cs typeface="Times New Roman"/>
              </a:rPr>
              <a:t>governo congiunto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Figli Creatori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degli  </a:t>
            </a:r>
            <a:r>
              <a:rPr sz="1200" dirty="0">
                <a:latin typeface="Times New Roman"/>
                <a:cs typeface="Times New Roman"/>
              </a:rPr>
              <a:t>Spiriti </a:t>
            </a:r>
            <a:r>
              <a:rPr sz="1200" spc="-5" dirty="0">
                <a:latin typeface="Times New Roman"/>
                <a:cs typeface="Times New Roman"/>
              </a:rPr>
              <a:t>Creativi. Per ciò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concerne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Trinità del </a:t>
            </a:r>
            <a:r>
              <a:rPr sz="1200" dirty="0">
                <a:latin typeface="Times New Roman"/>
                <a:cs typeface="Times New Roman"/>
              </a:rPr>
              <a:t>Paradiso, oltre </a:t>
            </a:r>
            <a:r>
              <a:rPr sz="1200" spc="-5" dirty="0">
                <a:latin typeface="Times New Roman"/>
                <a:cs typeface="Times New Roman"/>
              </a:rPr>
              <a:t>ad </a:t>
            </a:r>
            <a:r>
              <a:rPr sz="1200" dirty="0">
                <a:latin typeface="Times New Roman"/>
                <a:cs typeface="Times New Roman"/>
              </a:rPr>
              <a:t>Havona vi sono soltanto </a:t>
            </a:r>
            <a:r>
              <a:rPr sz="1200" spc="-5" dirty="0">
                <a:latin typeface="Times New Roman"/>
                <a:cs typeface="Times New Roman"/>
              </a:rPr>
              <a:t>sette Universi abitati, </a:t>
            </a:r>
            <a:r>
              <a:rPr sz="1200" dirty="0">
                <a:latin typeface="Times New Roman"/>
                <a:cs typeface="Times New Roman"/>
              </a:rPr>
              <a:t>i sette  </a:t>
            </a:r>
            <a:r>
              <a:rPr sz="1200" spc="-5" dirty="0">
                <a:latin typeface="Times New Roman"/>
                <a:cs typeface="Times New Roman"/>
              </a:rPr>
              <a:t>Superuniversi che </a:t>
            </a:r>
            <a:r>
              <a:rPr sz="1200" dirty="0">
                <a:latin typeface="Times New Roman"/>
                <a:cs typeface="Times New Roman"/>
              </a:rPr>
              <a:t>hanno </a:t>
            </a:r>
            <a:r>
              <a:rPr sz="1200" spc="-5" dirty="0">
                <a:latin typeface="Times New Roman"/>
                <a:cs typeface="Times New Roman"/>
              </a:rPr>
              <a:t>giurisdizione sul cerchio del </a:t>
            </a:r>
            <a:r>
              <a:rPr sz="1200" dirty="0">
                <a:latin typeface="Times New Roman"/>
                <a:cs typeface="Times New Roman"/>
              </a:rPr>
              <a:t>primo </a:t>
            </a:r>
            <a:r>
              <a:rPr sz="1200" spc="-5" dirty="0">
                <a:latin typeface="Times New Roman"/>
                <a:cs typeface="Times New Roman"/>
              </a:rPr>
              <a:t>livello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spazio successivo ad Havona.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Sette </a:t>
            </a:r>
            <a:r>
              <a:rPr sz="1200" dirty="0">
                <a:latin typeface="Times New Roman"/>
                <a:cs typeface="Times New Roman"/>
              </a:rPr>
              <a:t>Spiriti </a:t>
            </a:r>
            <a:r>
              <a:rPr sz="1200" spc="-5" dirty="0">
                <a:latin typeface="Times New Roman"/>
                <a:cs typeface="Times New Roman"/>
              </a:rPr>
              <a:t>Maestri irradiano 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influenza </a:t>
            </a:r>
            <a:r>
              <a:rPr sz="1200" spc="-5" dirty="0">
                <a:latin typeface="Times New Roman"/>
                <a:cs typeface="Times New Roman"/>
              </a:rPr>
              <a:t>dall’Isola centrale, facendo </a:t>
            </a:r>
            <a:r>
              <a:rPr sz="1200" dirty="0">
                <a:latin typeface="Times New Roman"/>
                <a:cs typeface="Times New Roman"/>
              </a:rPr>
              <a:t>così </a:t>
            </a:r>
            <a:r>
              <a:rPr sz="1200" spc="-5" dirty="0">
                <a:latin typeface="Times New Roman"/>
                <a:cs typeface="Times New Roman"/>
              </a:rPr>
              <a:t>dell’immensa creazione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ruota gigantesca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cui perno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l’Isola eterna del  Paradiso, </a:t>
            </a:r>
            <a:r>
              <a:rPr sz="1200" dirty="0">
                <a:latin typeface="Times New Roman"/>
                <a:cs typeface="Times New Roman"/>
              </a:rPr>
              <a:t>i sette </a:t>
            </a:r>
            <a:r>
              <a:rPr sz="1200" spc="-5" dirty="0">
                <a:latin typeface="Times New Roman"/>
                <a:cs typeface="Times New Roman"/>
              </a:rPr>
              <a:t>raggi </a:t>
            </a:r>
            <a:r>
              <a:rPr sz="1200" dirty="0">
                <a:latin typeface="Times New Roman"/>
                <a:cs typeface="Times New Roman"/>
              </a:rPr>
              <a:t>sono le </a:t>
            </a:r>
            <a:r>
              <a:rPr sz="1200" spc="-5" dirty="0">
                <a:latin typeface="Times New Roman"/>
                <a:cs typeface="Times New Roman"/>
              </a:rPr>
              <a:t>radiazioni dei </a:t>
            </a:r>
            <a:r>
              <a:rPr sz="1200" dirty="0">
                <a:latin typeface="Times New Roman"/>
                <a:cs typeface="Times New Roman"/>
              </a:rPr>
              <a:t>Sette Spiriti </a:t>
            </a:r>
            <a:r>
              <a:rPr sz="1200" spc="-5" dirty="0">
                <a:latin typeface="Times New Roman"/>
                <a:cs typeface="Times New Roman"/>
              </a:rPr>
              <a:t>Maestri </a:t>
            </a:r>
            <a:r>
              <a:rPr sz="1200" dirty="0">
                <a:latin typeface="Times New Roman"/>
                <a:cs typeface="Times New Roman"/>
              </a:rPr>
              <a:t>ed il </a:t>
            </a:r>
            <a:r>
              <a:rPr sz="1200" spc="-5" dirty="0">
                <a:latin typeface="Times New Roman"/>
                <a:cs typeface="Times New Roman"/>
              </a:rPr>
              <a:t>cerchio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costituito </a:t>
            </a:r>
            <a:r>
              <a:rPr sz="1200" dirty="0">
                <a:latin typeface="Times New Roman"/>
                <a:cs typeface="Times New Roman"/>
              </a:rPr>
              <a:t>dalle </a:t>
            </a:r>
            <a:r>
              <a:rPr sz="1200" spc="-5" dirty="0">
                <a:latin typeface="Times New Roman"/>
                <a:cs typeface="Times New Roman"/>
              </a:rPr>
              <a:t>regioni esterne del </a:t>
            </a:r>
            <a:r>
              <a:rPr sz="1200" dirty="0">
                <a:latin typeface="Times New Roman"/>
                <a:cs typeface="Times New Roman"/>
              </a:rPr>
              <a:t>grande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Universo.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10795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(164.2) 15:0.2 </a:t>
            </a:r>
            <a:r>
              <a:rPr sz="1200" spc="-5" dirty="0">
                <a:latin typeface="Times New Roman"/>
                <a:cs typeface="Times New Roman"/>
              </a:rPr>
              <a:t>All’inizio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materializzazione della creazione universale fu </a:t>
            </a:r>
            <a:r>
              <a:rPr sz="1200" dirty="0">
                <a:latin typeface="Times New Roman"/>
                <a:cs typeface="Times New Roman"/>
              </a:rPr>
              <a:t>formulato il </a:t>
            </a:r>
            <a:r>
              <a:rPr sz="1200" spc="-5" dirty="0">
                <a:latin typeface="Times New Roman"/>
                <a:cs typeface="Times New Roman"/>
              </a:rPr>
              <a:t>settuplo schema d’organizzazione </a:t>
            </a:r>
            <a:r>
              <a:rPr sz="1200" dirty="0">
                <a:latin typeface="Times New Roman"/>
                <a:cs typeface="Times New Roman"/>
              </a:rPr>
              <a:t>e di  </a:t>
            </a:r>
            <a:r>
              <a:rPr sz="1200" spc="-5" dirty="0">
                <a:latin typeface="Times New Roman"/>
                <a:cs typeface="Times New Roman"/>
              </a:rPr>
              <a:t>governo dei </a:t>
            </a:r>
            <a:r>
              <a:rPr sz="1200" dirty="0">
                <a:latin typeface="Times New Roman"/>
                <a:cs typeface="Times New Roman"/>
              </a:rPr>
              <a:t>Superuniversi.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prima </a:t>
            </a:r>
            <a:r>
              <a:rPr sz="1200" spc="-5" dirty="0">
                <a:latin typeface="Times New Roman"/>
                <a:cs typeface="Times New Roman"/>
              </a:rPr>
              <a:t>creazione successiva ad </a:t>
            </a:r>
            <a:r>
              <a:rPr sz="1200" dirty="0">
                <a:latin typeface="Times New Roman"/>
                <a:cs typeface="Times New Roman"/>
              </a:rPr>
              <a:t>Havona </a:t>
            </a:r>
            <a:r>
              <a:rPr sz="1200" spc="-5" dirty="0">
                <a:latin typeface="Times New Roman"/>
                <a:cs typeface="Times New Roman"/>
              </a:rPr>
              <a:t>fu </a:t>
            </a:r>
            <a:r>
              <a:rPr sz="1200" dirty="0">
                <a:latin typeface="Times New Roman"/>
                <a:cs typeface="Times New Roman"/>
              </a:rPr>
              <a:t>divisa in sette </a:t>
            </a:r>
            <a:r>
              <a:rPr sz="1200" spc="-5" dirty="0">
                <a:latin typeface="Times New Roman"/>
                <a:cs typeface="Times New Roman"/>
              </a:rPr>
              <a:t>enormi segmenti,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furono progettati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costruiti </a:t>
            </a:r>
            <a:r>
              <a:rPr sz="1200" dirty="0">
                <a:latin typeface="Times New Roman"/>
                <a:cs typeface="Times New Roman"/>
              </a:rPr>
              <a:t>i mondi sede </a:t>
            </a:r>
            <a:r>
              <a:rPr sz="1200" spc="-5" dirty="0">
                <a:latin typeface="Times New Roman"/>
                <a:cs typeface="Times New Roman"/>
              </a:rPr>
              <a:t>centrale dei governi </a:t>
            </a:r>
            <a:r>
              <a:rPr sz="1200" dirty="0">
                <a:latin typeface="Times New Roman"/>
                <a:cs typeface="Times New Roman"/>
              </a:rPr>
              <a:t>di questi </a:t>
            </a:r>
            <a:r>
              <a:rPr sz="1200" spc="-5" dirty="0">
                <a:latin typeface="Times New Roman"/>
                <a:cs typeface="Times New Roman"/>
              </a:rPr>
              <a:t>Superuniversi. </a:t>
            </a:r>
            <a:r>
              <a:rPr sz="1200" spc="-15" dirty="0">
                <a:latin typeface="Times New Roman"/>
                <a:cs typeface="Times New Roman"/>
              </a:rPr>
              <a:t>Lo </a:t>
            </a:r>
            <a:r>
              <a:rPr sz="1200" dirty="0">
                <a:latin typeface="Times New Roman"/>
                <a:cs typeface="Times New Roman"/>
              </a:rPr>
              <a:t>schema </a:t>
            </a:r>
            <a:r>
              <a:rPr sz="1200" spc="-5" dirty="0">
                <a:latin typeface="Times New Roman"/>
                <a:cs typeface="Times New Roman"/>
              </a:rPr>
              <a:t>attuale d’amministrazione esiste quasi </a:t>
            </a:r>
            <a:r>
              <a:rPr sz="1200" dirty="0">
                <a:latin typeface="Times New Roman"/>
                <a:cs typeface="Times New Roman"/>
              </a:rPr>
              <a:t>dall’eternità e  i </a:t>
            </a:r>
            <a:r>
              <a:rPr sz="1200" spc="-5" dirty="0">
                <a:latin typeface="Times New Roman"/>
                <a:cs typeface="Times New Roman"/>
              </a:rPr>
              <a:t>dirigenti </a:t>
            </a:r>
            <a:r>
              <a:rPr sz="1200" dirty="0">
                <a:latin typeface="Times New Roman"/>
                <a:cs typeface="Times New Roman"/>
              </a:rPr>
              <a:t>di questi sette </a:t>
            </a:r>
            <a:r>
              <a:rPr sz="1200" spc="-5" dirty="0">
                <a:latin typeface="Times New Roman"/>
                <a:cs typeface="Times New Roman"/>
              </a:rPr>
              <a:t>Superuniversi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giustamente chiamati </a:t>
            </a:r>
            <a:r>
              <a:rPr sz="1200" dirty="0">
                <a:latin typeface="Times New Roman"/>
                <a:cs typeface="Times New Roman"/>
              </a:rPr>
              <a:t>Antichi </a:t>
            </a:r>
            <a:r>
              <a:rPr sz="1200" spc="-5" dirty="0">
                <a:latin typeface="Times New Roman"/>
                <a:cs typeface="Times New Roman"/>
              </a:rPr>
              <a:t>dei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Giorni.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6223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(164.3) 15:0.3 </a:t>
            </a:r>
            <a:r>
              <a:rPr sz="1200" spc="-15" dirty="0">
                <a:latin typeface="Times New Roman"/>
                <a:cs typeface="Times New Roman"/>
              </a:rPr>
              <a:t>Io </a:t>
            </a:r>
            <a:r>
              <a:rPr sz="1200" spc="-5" dirty="0">
                <a:latin typeface="Times New Roman"/>
                <a:cs typeface="Times New Roman"/>
              </a:rPr>
              <a:t>posso </a:t>
            </a:r>
            <a:r>
              <a:rPr sz="1200" dirty="0">
                <a:latin typeface="Times New Roman"/>
                <a:cs typeface="Times New Roman"/>
              </a:rPr>
              <a:t>solo sperare di dirvi molto poco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vasto complesso di </a:t>
            </a:r>
            <a:r>
              <a:rPr sz="1200" spc="-5" dirty="0">
                <a:latin typeface="Times New Roman"/>
                <a:cs typeface="Times New Roman"/>
              </a:rPr>
              <a:t>conoscenza concernente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Superuniversi, </a:t>
            </a:r>
            <a:r>
              <a:rPr sz="1200" dirty="0">
                <a:latin typeface="Times New Roman"/>
                <a:cs typeface="Times New Roman"/>
              </a:rPr>
              <a:t>ma in tutti  </a:t>
            </a:r>
            <a:r>
              <a:rPr sz="1200" spc="-5" dirty="0">
                <a:latin typeface="Times New Roman"/>
                <a:cs typeface="Times New Roman"/>
              </a:rPr>
              <a:t>questi regni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operante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tecnica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controllo intelligente sia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forze </a:t>
            </a:r>
            <a:r>
              <a:rPr sz="1200" dirty="0">
                <a:latin typeface="Times New Roman"/>
                <a:cs typeface="Times New Roman"/>
              </a:rPr>
              <a:t>fisiche </a:t>
            </a:r>
            <a:r>
              <a:rPr sz="1200" spc="-5" dirty="0">
                <a:latin typeface="Times New Roman"/>
                <a:cs typeface="Times New Roman"/>
              </a:rPr>
              <a:t>sia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quelle </a:t>
            </a:r>
            <a:r>
              <a:rPr sz="1200" dirty="0">
                <a:latin typeface="Times New Roman"/>
                <a:cs typeface="Times New Roman"/>
              </a:rPr>
              <a:t>spirituali, e le presenze </a:t>
            </a:r>
            <a:r>
              <a:rPr sz="1200" spc="-5" dirty="0">
                <a:latin typeface="Times New Roman"/>
                <a:cs typeface="Times New Roman"/>
              </a:rPr>
              <a:t>della gravità  universale </a:t>
            </a:r>
            <a:r>
              <a:rPr sz="1200" dirty="0">
                <a:latin typeface="Times New Roman"/>
                <a:cs typeface="Times New Roman"/>
              </a:rPr>
              <a:t>vi funzionano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potere maestoso </a:t>
            </a:r>
            <a:r>
              <a:rPr sz="1200" dirty="0">
                <a:latin typeface="Times New Roman"/>
                <a:cs typeface="Times New Roman"/>
              </a:rPr>
              <a:t>ed un’armonia </a:t>
            </a:r>
            <a:r>
              <a:rPr sz="1200" spc="-5" dirty="0">
                <a:latin typeface="Times New Roman"/>
                <a:cs typeface="Times New Roman"/>
              </a:rPr>
              <a:t>perfetta.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importante che </a:t>
            </a:r>
            <a:r>
              <a:rPr sz="1200" dirty="0">
                <a:latin typeface="Times New Roman"/>
                <a:cs typeface="Times New Roman"/>
              </a:rPr>
              <a:t>vi formiate prima un’idea </a:t>
            </a:r>
            <a:r>
              <a:rPr sz="1200" spc="-5" dirty="0">
                <a:latin typeface="Times New Roman"/>
                <a:cs typeface="Times New Roman"/>
              </a:rPr>
              <a:t>adeguata della  </a:t>
            </a:r>
            <a:r>
              <a:rPr sz="1200" dirty="0">
                <a:latin typeface="Times New Roman"/>
                <a:cs typeface="Times New Roman"/>
              </a:rPr>
              <a:t>costituzione </a:t>
            </a:r>
            <a:r>
              <a:rPr sz="1200" spc="-5" dirty="0">
                <a:latin typeface="Times New Roman"/>
                <a:cs typeface="Times New Roman"/>
              </a:rPr>
              <a:t>fisica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dell’organizzazione materiale dei </a:t>
            </a:r>
            <a:r>
              <a:rPr sz="1200" dirty="0">
                <a:latin typeface="Times New Roman"/>
                <a:cs typeface="Times New Roman"/>
              </a:rPr>
              <a:t>domini </a:t>
            </a:r>
            <a:r>
              <a:rPr sz="1200" spc="-5" dirty="0">
                <a:latin typeface="Times New Roman"/>
                <a:cs typeface="Times New Roman"/>
              </a:rPr>
              <a:t>superuniversali, perché allora sarete meglio preparati </a:t>
            </a:r>
            <a:r>
              <a:rPr sz="1200" dirty="0">
                <a:latin typeface="Times New Roman"/>
                <a:cs typeface="Times New Roman"/>
              </a:rPr>
              <a:t>a cogliere il  </a:t>
            </a:r>
            <a:r>
              <a:rPr sz="1200" spc="-5" dirty="0">
                <a:latin typeface="Times New Roman"/>
                <a:cs typeface="Times New Roman"/>
              </a:rPr>
              <a:t>significato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meravigliosa </a:t>
            </a:r>
            <a:r>
              <a:rPr sz="1200" dirty="0">
                <a:latin typeface="Times New Roman"/>
                <a:cs typeface="Times New Roman"/>
              </a:rPr>
              <a:t>organizzazione stabilita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loro governo </a:t>
            </a:r>
            <a:r>
              <a:rPr sz="1200" dirty="0">
                <a:latin typeface="Times New Roman"/>
                <a:cs typeface="Times New Roman"/>
              </a:rPr>
              <a:t>spirituale 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progresso intellettuale delle creature  </a:t>
            </a:r>
            <a:r>
              <a:rPr sz="1200" dirty="0">
                <a:latin typeface="Times New Roman"/>
                <a:cs typeface="Times New Roman"/>
              </a:rPr>
              <a:t>dotate di volontà </a:t>
            </a:r>
            <a:r>
              <a:rPr sz="1200" spc="-5" dirty="0">
                <a:latin typeface="Times New Roman"/>
                <a:cs typeface="Times New Roman"/>
              </a:rPr>
              <a:t>che dimorano su </a:t>
            </a:r>
            <a:r>
              <a:rPr sz="1200" dirty="0">
                <a:latin typeface="Times New Roman"/>
                <a:cs typeface="Times New Roman"/>
              </a:rPr>
              <a:t>miriadi di pianeti </a:t>
            </a:r>
            <a:r>
              <a:rPr sz="1200" spc="-5" dirty="0">
                <a:latin typeface="Times New Roman"/>
                <a:cs typeface="Times New Roman"/>
              </a:rPr>
              <a:t>abitati disseminati </a:t>
            </a:r>
            <a:r>
              <a:rPr sz="1200" dirty="0">
                <a:latin typeface="Times New Roman"/>
                <a:cs typeface="Times New Roman"/>
              </a:rPr>
              <a:t>qua e là in tutti </a:t>
            </a:r>
            <a:r>
              <a:rPr sz="1200" spc="-5" dirty="0">
                <a:latin typeface="Times New Roman"/>
                <a:cs typeface="Times New Roman"/>
              </a:rPr>
              <a:t>questi </a:t>
            </a:r>
            <a:r>
              <a:rPr sz="1200" dirty="0">
                <a:latin typeface="Times New Roman"/>
                <a:cs typeface="Times New Roman"/>
              </a:rPr>
              <a:t>sette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super-Universi.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28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286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4858"/>
            <a:ext cx="8161655" cy="4129404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63500">
              <a:lnSpc>
                <a:spcPct val="100000"/>
              </a:lnSpc>
              <a:spcBef>
                <a:spcPts val="95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1. Il livello di spazio dei</a:t>
            </a:r>
            <a:r>
              <a:rPr sz="1600" b="1" spc="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Superuniversi</a:t>
            </a:r>
            <a:endParaRPr sz="1600">
              <a:latin typeface="Times New Roman"/>
              <a:cs typeface="Times New Roman"/>
            </a:endParaRPr>
          </a:p>
          <a:p>
            <a:pPr marL="63500">
              <a:lnSpc>
                <a:spcPts val="1410"/>
              </a:lnSpc>
              <a:spcBef>
                <a:spcPts val="131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(164.4) 15:1.1 </a:t>
            </a:r>
            <a:r>
              <a:rPr sz="1200" spc="-5" dirty="0">
                <a:latin typeface="Times New Roman"/>
                <a:cs typeface="Times New Roman"/>
              </a:rPr>
              <a:t>Se si resta nel campo limitato degli </a:t>
            </a:r>
            <a:r>
              <a:rPr sz="1200" dirty="0">
                <a:latin typeface="Times New Roman"/>
                <a:cs typeface="Times New Roman"/>
              </a:rPr>
              <a:t>archivi, </a:t>
            </a:r>
            <a:r>
              <a:rPr sz="1200" spc="-5" dirty="0">
                <a:latin typeface="Times New Roman"/>
                <a:cs typeface="Times New Roman"/>
              </a:rPr>
              <a:t>delle osservazioni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dei ricordi delle generazioni </a:t>
            </a:r>
            <a:r>
              <a:rPr sz="1200" dirty="0">
                <a:latin typeface="Times New Roman"/>
                <a:cs typeface="Times New Roman"/>
              </a:rPr>
              <a:t>di un milione o di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endParaRPr sz="1200">
              <a:latin typeface="Times New Roman"/>
              <a:cs typeface="Times New Roman"/>
            </a:endParaRPr>
          </a:p>
          <a:p>
            <a:pPr marL="63500" marR="92075">
              <a:lnSpc>
                <a:spcPct val="95900"/>
              </a:lnSpc>
              <a:spcBef>
                <a:spcPts val="30"/>
              </a:spcBef>
            </a:pPr>
            <a:r>
              <a:rPr sz="1200" spc="-5" dirty="0">
                <a:latin typeface="Times New Roman"/>
                <a:cs typeface="Times New Roman"/>
              </a:rPr>
              <a:t>miliardo dei </a:t>
            </a:r>
            <a:r>
              <a:rPr sz="1200" dirty="0">
                <a:latin typeface="Times New Roman"/>
                <a:cs typeface="Times New Roman"/>
              </a:rPr>
              <a:t>vostri </a:t>
            </a:r>
            <a:r>
              <a:rPr sz="1200" spc="-5" dirty="0">
                <a:latin typeface="Times New Roman"/>
                <a:cs typeface="Times New Roman"/>
              </a:rPr>
              <a:t>brevi </a:t>
            </a:r>
            <a:r>
              <a:rPr sz="1200" dirty="0">
                <a:latin typeface="Times New Roman"/>
                <a:cs typeface="Times New Roman"/>
              </a:rPr>
              <a:t>anni, a tutti </a:t>
            </a:r>
            <a:r>
              <a:rPr sz="1200" spc="-5" dirty="0">
                <a:latin typeface="Times New Roman"/>
                <a:cs typeface="Times New Roman"/>
              </a:rPr>
              <a:t>gli effetti pratici Urantia </a:t>
            </a:r>
            <a:r>
              <a:rPr sz="1200" dirty="0">
                <a:latin typeface="Times New Roman"/>
                <a:cs typeface="Times New Roman"/>
              </a:rPr>
              <a:t>e l’Universo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quale appartiene </a:t>
            </a:r>
            <a:r>
              <a:rPr sz="1200" spc="-5" dirty="0">
                <a:latin typeface="Times New Roman"/>
                <a:cs typeface="Times New Roman"/>
              </a:rPr>
              <a:t>stanno sperimentando </a:t>
            </a:r>
            <a:r>
              <a:rPr sz="1200" dirty="0">
                <a:latin typeface="Times New Roman"/>
                <a:cs typeface="Times New Roman"/>
              </a:rPr>
              <a:t>l’avventura di  un </a:t>
            </a:r>
            <a:r>
              <a:rPr sz="1200" spc="-5" dirty="0">
                <a:latin typeface="Times New Roman"/>
                <a:cs typeface="Times New Roman"/>
              </a:rPr>
              <a:t>lungo tuffo </a:t>
            </a:r>
            <a:r>
              <a:rPr sz="1200" dirty="0">
                <a:latin typeface="Times New Roman"/>
                <a:cs typeface="Times New Roman"/>
              </a:rPr>
              <a:t>inesplorato in un nuovo spazio. </a:t>
            </a:r>
            <a:r>
              <a:rPr sz="1200" spc="-5" dirty="0">
                <a:latin typeface="Times New Roman"/>
                <a:cs typeface="Times New Roman"/>
              </a:rPr>
              <a:t>Ma secondo gli archivi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Uversa,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conformità alle osservazioni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antiche, </a:t>
            </a:r>
            <a:r>
              <a:rPr sz="1200" dirty="0">
                <a:latin typeface="Times New Roman"/>
                <a:cs typeface="Times New Roman"/>
              </a:rPr>
              <a:t>in  </a:t>
            </a:r>
            <a:r>
              <a:rPr sz="1200" spc="-5" dirty="0">
                <a:latin typeface="Times New Roman"/>
                <a:cs typeface="Times New Roman"/>
              </a:rPr>
              <a:t>armonia con </a:t>
            </a:r>
            <a:r>
              <a:rPr sz="1200" dirty="0">
                <a:latin typeface="Times New Roman"/>
                <a:cs typeface="Times New Roman"/>
              </a:rPr>
              <a:t>le esperienze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calcoli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estesi del </a:t>
            </a:r>
            <a:r>
              <a:rPr sz="1200" dirty="0">
                <a:latin typeface="Times New Roman"/>
                <a:cs typeface="Times New Roman"/>
              </a:rPr>
              <a:t>nostro </a:t>
            </a:r>
            <a:r>
              <a:rPr sz="1200" spc="-5" dirty="0">
                <a:latin typeface="Times New Roman"/>
                <a:cs typeface="Times New Roman"/>
              </a:rPr>
              <a:t>ordine </a:t>
            </a:r>
            <a:r>
              <a:rPr sz="1200" dirty="0">
                <a:latin typeface="Times New Roman"/>
                <a:cs typeface="Times New Roman"/>
              </a:rPr>
              <a:t>e come risultato di </a:t>
            </a:r>
            <a:r>
              <a:rPr sz="1200" spc="-5" dirty="0">
                <a:latin typeface="Times New Roman"/>
                <a:cs typeface="Times New Roman"/>
              </a:rPr>
              <a:t>conclusioni basate su questi ed altri </a:t>
            </a:r>
            <a:r>
              <a:rPr sz="1200" dirty="0">
                <a:latin typeface="Times New Roman"/>
                <a:cs typeface="Times New Roman"/>
              </a:rPr>
              <a:t>dati, noi  </a:t>
            </a:r>
            <a:r>
              <a:rPr sz="1200" spc="-5" dirty="0">
                <a:latin typeface="Times New Roman"/>
                <a:cs typeface="Times New Roman"/>
              </a:rPr>
              <a:t>sappiamo che gli </a:t>
            </a:r>
            <a:r>
              <a:rPr sz="1200" dirty="0">
                <a:latin typeface="Times New Roman"/>
                <a:cs typeface="Times New Roman"/>
              </a:rPr>
              <a:t>Universi sono </a:t>
            </a:r>
            <a:r>
              <a:rPr sz="1200" spc="-5" dirty="0">
                <a:latin typeface="Times New Roman"/>
                <a:cs typeface="Times New Roman"/>
              </a:rPr>
              <a:t>impegnati </a:t>
            </a:r>
            <a:r>
              <a:rPr sz="1200" dirty="0">
                <a:latin typeface="Times New Roman"/>
                <a:cs typeface="Times New Roman"/>
              </a:rPr>
              <a:t>in una </a:t>
            </a:r>
            <a:r>
              <a:rPr sz="1200" spc="-5" dirty="0">
                <a:latin typeface="Times New Roman"/>
                <a:cs typeface="Times New Roman"/>
              </a:rPr>
              <a:t>processione </a:t>
            </a:r>
            <a:r>
              <a:rPr sz="1200" dirty="0">
                <a:latin typeface="Times New Roman"/>
                <a:cs typeface="Times New Roman"/>
              </a:rPr>
              <a:t>ordinata, totalmente </a:t>
            </a:r>
            <a:r>
              <a:rPr sz="1200" spc="-5" dirty="0">
                <a:latin typeface="Times New Roman"/>
                <a:cs typeface="Times New Roman"/>
              </a:rPr>
              <a:t>conosciuta </a:t>
            </a:r>
            <a:r>
              <a:rPr sz="1200" dirty="0">
                <a:latin typeface="Times New Roman"/>
                <a:cs typeface="Times New Roman"/>
              </a:rPr>
              <a:t>e perfettamente </a:t>
            </a:r>
            <a:r>
              <a:rPr sz="1200" spc="-5" dirty="0">
                <a:latin typeface="Times New Roman"/>
                <a:cs typeface="Times New Roman"/>
              </a:rPr>
              <a:t>controllata, </a:t>
            </a:r>
            <a:r>
              <a:rPr sz="1200" dirty="0">
                <a:latin typeface="Times New Roman"/>
                <a:cs typeface="Times New Roman"/>
              </a:rPr>
              <a:t>che ruota  in </a:t>
            </a:r>
            <a:r>
              <a:rPr sz="1200" spc="-5" dirty="0">
                <a:latin typeface="Times New Roman"/>
                <a:cs typeface="Times New Roman"/>
              </a:rPr>
              <a:t>maestosa grandiosità </a:t>
            </a:r>
            <a:r>
              <a:rPr sz="1200" dirty="0">
                <a:latin typeface="Times New Roman"/>
                <a:cs typeface="Times New Roman"/>
              </a:rPr>
              <a:t>attorno </a:t>
            </a:r>
            <a:r>
              <a:rPr sz="1200" spc="-5" dirty="0">
                <a:latin typeface="Times New Roman"/>
                <a:cs typeface="Times New Roman"/>
              </a:rPr>
              <a:t>alla </a:t>
            </a:r>
            <a:r>
              <a:rPr sz="1200" dirty="0">
                <a:latin typeface="Times New Roman"/>
                <a:cs typeface="Times New Roman"/>
              </a:rPr>
              <a:t>Prima </a:t>
            </a:r>
            <a:r>
              <a:rPr sz="1200" spc="-5" dirty="0">
                <a:latin typeface="Times New Roman"/>
                <a:cs typeface="Times New Roman"/>
              </a:rPr>
              <a:t>Grande Sorgente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Centro ed al </a:t>
            </a:r>
            <a:r>
              <a:rPr sz="1200" dirty="0">
                <a:latin typeface="Times New Roman"/>
                <a:cs typeface="Times New Roman"/>
              </a:rPr>
              <a:t>suo </a:t>
            </a:r>
            <a:r>
              <a:rPr sz="1200" spc="-5" dirty="0">
                <a:latin typeface="Times New Roman"/>
                <a:cs typeface="Times New Roman"/>
              </a:rPr>
              <a:t>Universo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residenziale.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7429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(165.1) 15:1.2 </a:t>
            </a:r>
            <a:r>
              <a:rPr sz="1200" spc="-5" dirty="0">
                <a:latin typeface="Times New Roman"/>
                <a:cs typeface="Times New Roman"/>
              </a:rPr>
              <a:t>Noi abbiamo scoperto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lungo </a:t>
            </a:r>
            <a:r>
              <a:rPr sz="1200" dirty="0">
                <a:latin typeface="Times New Roman"/>
                <a:cs typeface="Times New Roman"/>
              </a:rPr>
              <a:t>tempo che i sette </a:t>
            </a:r>
            <a:r>
              <a:rPr sz="1200" spc="-5" dirty="0">
                <a:latin typeface="Times New Roman"/>
                <a:cs typeface="Times New Roman"/>
              </a:rPr>
              <a:t>Superuniversi </a:t>
            </a:r>
            <a:r>
              <a:rPr sz="1200" dirty="0">
                <a:latin typeface="Times New Roman"/>
                <a:cs typeface="Times New Roman"/>
              </a:rPr>
              <a:t>percorrono una </a:t>
            </a:r>
            <a:r>
              <a:rPr sz="1200" spc="-5" dirty="0">
                <a:latin typeface="Times New Roman"/>
                <a:cs typeface="Times New Roman"/>
              </a:rPr>
              <a:t>grande ellisse,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cerchio gigantesco ed  allungato.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vostro sistema </a:t>
            </a:r>
            <a:r>
              <a:rPr sz="1200" spc="-5" dirty="0">
                <a:latin typeface="Times New Roman"/>
                <a:cs typeface="Times New Roman"/>
              </a:rPr>
              <a:t>solare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gli altri </a:t>
            </a:r>
            <a:r>
              <a:rPr sz="1200" dirty="0">
                <a:latin typeface="Times New Roman"/>
                <a:cs typeface="Times New Roman"/>
              </a:rPr>
              <a:t>mondi del tempo non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stanno </a:t>
            </a:r>
            <a:r>
              <a:rPr sz="1200" spc="-5" dirty="0">
                <a:latin typeface="Times New Roman"/>
                <a:cs typeface="Times New Roman"/>
              </a:rPr>
              <a:t>immergendo </a:t>
            </a:r>
            <a:r>
              <a:rPr sz="1200" dirty="0">
                <a:latin typeface="Times New Roman"/>
                <a:cs typeface="Times New Roman"/>
              </a:rPr>
              <a:t>in uno spazio </a:t>
            </a:r>
            <a:r>
              <a:rPr sz="1200" spc="-5" dirty="0">
                <a:latin typeface="Times New Roman"/>
                <a:cs typeface="Times New Roman"/>
              </a:rPr>
              <a:t>ignoto </a:t>
            </a:r>
            <a:r>
              <a:rPr sz="1200" dirty="0">
                <a:latin typeface="Times New Roman"/>
                <a:cs typeface="Times New Roman"/>
              </a:rPr>
              <a:t>senza </a:t>
            </a:r>
            <a:r>
              <a:rPr sz="1200" spc="-5" dirty="0">
                <a:latin typeface="Times New Roman"/>
                <a:cs typeface="Times New Roman"/>
              </a:rPr>
              <a:t>carta </a:t>
            </a:r>
            <a:r>
              <a:rPr sz="1200" spc="5" dirty="0">
                <a:latin typeface="Times New Roman"/>
                <a:cs typeface="Times New Roman"/>
              </a:rPr>
              <a:t>nautica </a:t>
            </a:r>
            <a:r>
              <a:rPr sz="1200" dirty="0">
                <a:latin typeface="Times New Roman"/>
                <a:cs typeface="Times New Roman"/>
              </a:rPr>
              <a:t>né  </a:t>
            </a:r>
            <a:r>
              <a:rPr sz="1200" spc="-5" dirty="0">
                <a:latin typeface="Times New Roman"/>
                <a:cs typeface="Times New Roman"/>
              </a:rPr>
              <a:t>compasso. L’Universo locale al </a:t>
            </a:r>
            <a:r>
              <a:rPr sz="1200" dirty="0">
                <a:latin typeface="Times New Roman"/>
                <a:cs typeface="Times New Roman"/>
              </a:rPr>
              <a:t>quale </a:t>
            </a:r>
            <a:r>
              <a:rPr sz="1200" spc="-5" dirty="0">
                <a:latin typeface="Times New Roman"/>
                <a:cs typeface="Times New Roman"/>
              </a:rPr>
              <a:t>appartiene </a:t>
            </a:r>
            <a:r>
              <a:rPr sz="1200" dirty="0">
                <a:latin typeface="Times New Roman"/>
                <a:cs typeface="Times New Roman"/>
              </a:rPr>
              <a:t>il vostro </a:t>
            </a:r>
            <a:r>
              <a:rPr sz="1200" spc="-5" dirty="0">
                <a:latin typeface="Times New Roman"/>
                <a:cs typeface="Times New Roman"/>
              </a:rPr>
              <a:t>sistema sta seguendo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traiettoria </a:t>
            </a:r>
            <a:r>
              <a:rPr sz="1200" dirty="0">
                <a:latin typeface="Times New Roman"/>
                <a:cs typeface="Times New Roman"/>
              </a:rPr>
              <a:t>definita e </a:t>
            </a:r>
            <a:r>
              <a:rPr sz="1200" spc="-5" dirty="0">
                <a:latin typeface="Times New Roman"/>
                <a:cs typeface="Times New Roman"/>
              </a:rPr>
              <a:t>perfettamente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conosciuta,</a:t>
            </a:r>
            <a:endParaRPr sz="1200">
              <a:latin typeface="Times New Roman"/>
              <a:cs typeface="Times New Roman"/>
            </a:endParaRPr>
          </a:p>
          <a:p>
            <a:pPr marL="63500" marR="101600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senso antiorario, lungo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smisurato circuito che gira attorno </a:t>
            </a:r>
            <a:r>
              <a:rPr sz="1200" dirty="0">
                <a:latin typeface="Times New Roman"/>
                <a:cs typeface="Times New Roman"/>
              </a:rPr>
              <a:t>all’Universo </a:t>
            </a:r>
            <a:r>
              <a:rPr sz="1200" spc="-5" dirty="0">
                <a:latin typeface="Times New Roman"/>
                <a:cs typeface="Times New Roman"/>
              </a:rPr>
              <a:t>centrale. Questo </a:t>
            </a:r>
            <a:r>
              <a:rPr sz="1200" dirty="0">
                <a:latin typeface="Times New Roman"/>
                <a:cs typeface="Times New Roman"/>
              </a:rPr>
              <a:t>percorso </a:t>
            </a:r>
            <a:r>
              <a:rPr sz="1200" spc="-5" dirty="0">
                <a:latin typeface="Times New Roman"/>
                <a:cs typeface="Times New Roman"/>
              </a:rPr>
              <a:t>cosmico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ben </a:t>
            </a:r>
            <a:r>
              <a:rPr sz="1200" dirty="0">
                <a:latin typeface="Times New Roman"/>
                <a:cs typeface="Times New Roman"/>
              </a:rPr>
              <a:t>tracciato ed è  </a:t>
            </a:r>
            <a:r>
              <a:rPr sz="1200" spc="-5" dirty="0">
                <a:latin typeface="Times New Roman"/>
                <a:cs typeface="Times New Roman"/>
              </a:rPr>
              <a:t>altrettanto pienamente </a:t>
            </a:r>
            <a:r>
              <a:rPr sz="1200" dirty="0">
                <a:latin typeface="Times New Roman"/>
                <a:cs typeface="Times New Roman"/>
              </a:rPr>
              <a:t>conosciuto </a:t>
            </a:r>
            <a:r>
              <a:rPr sz="1200" spc="-5" dirty="0">
                <a:latin typeface="Times New Roman"/>
                <a:cs typeface="Times New Roman"/>
              </a:rPr>
              <a:t>dagli </a:t>
            </a:r>
            <a:r>
              <a:rPr sz="1200" dirty="0">
                <a:latin typeface="Times New Roman"/>
                <a:cs typeface="Times New Roman"/>
              </a:rPr>
              <a:t>osservatori </a:t>
            </a:r>
            <a:r>
              <a:rPr sz="1200" spc="-5" dirty="0">
                <a:latin typeface="Times New Roman"/>
                <a:cs typeface="Times New Roman"/>
              </a:rPr>
              <a:t>stellari dei Superuniversi, quanto </a:t>
            </a:r>
            <a:r>
              <a:rPr sz="1200" dirty="0">
                <a:latin typeface="Times New Roman"/>
                <a:cs typeface="Times New Roman"/>
              </a:rPr>
              <a:t>le orbite </a:t>
            </a:r>
            <a:r>
              <a:rPr sz="1200" spc="-5" dirty="0">
                <a:latin typeface="Times New Roman"/>
                <a:cs typeface="Times New Roman"/>
              </a:rPr>
              <a:t>dei pianeti costituenti </a:t>
            </a:r>
            <a:r>
              <a:rPr sz="1200" dirty="0">
                <a:latin typeface="Times New Roman"/>
                <a:cs typeface="Times New Roman"/>
              </a:rPr>
              <a:t>il vostro  </a:t>
            </a:r>
            <a:r>
              <a:rPr sz="1200" spc="-5" dirty="0">
                <a:latin typeface="Times New Roman"/>
                <a:cs typeface="Times New Roman"/>
              </a:rPr>
              <a:t>sistema solare </a:t>
            </a:r>
            <a:r>
              <a:rPr sz="1200" dirty="0">
                <a:latin typeface="Times New Roman"/>
                <a:cs typeface="Times New Roman"/>
              </a:rPr>
              <a:t>sono note </a:t>
            </a:r>
            <a:r>
              <a:rPr sz="1200" spc="-5" dirty="0">
                <a:latin typeface="Times New Roman"/>
                <a:cs typeface="Times New Roman"/>
              </a:rPr>
              <a:t>agli astronomi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Urantia.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 marR="431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(165.2) 15:1.3 </a:t>
            </a:r>
            <a:r>
              <a:rPr sz="1200" spc="-5" dirty="0">
                <a:latin typeface="Times New Roman"/>
                <a:cs typeface="Times New Roman"/>
              </a:rPr>
              <a:t>Urantia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situato </a:t>
            </a:r>
            <a:r>
              <a:rPr sz="1200" dirty="0">
                <a:latin typeface="Times New Roman"/>
                <a:cs typeface="Times New Roman"/>
              </a:rPr>
              <a:t>in un </a:t>
            </a:r>
            <a:r>
              <a:rPr sz="1200" spc="-5" dirty="0">
                <a:latin typeface="Times New Roman"/>
                <a:cs typeface="Times New Roman"/>
              </a:rPr>
              <a:t>Universo locale ed </a:t>
            </a:r>
            <a:r>
              <a:rPr sz="1200" dirty="0">
                <a:latin typeface="Times New Roman"/>
                <a:cs typeface="Times New Roman"/>
              </a:rPr>
              <a:t>in un </a:t>
            </a:r>
            <a:r>
              <a:rPr sz="1200" spc="-5" dirty="0">
                <a:latin typeface="Times New Roman"/>
                <a:cs typeface="Times New Roman"/>
              </a:rPr>
              <a:t>Superuniverso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interamente </a:t>
            </a:r>
            <a:r>
              <a:rPr sz="1200" dirty="0">
                <a:latin typeface="Times New Roman"/>
                <a:cs typeface="Times New Roman"/>
              </a:rPr>
              <a:t>organizzati,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il vostro </a:t>
            </a:r>
            <a:r>
              <a:rPr sz="1200" spc="-5" dirty="0">
                <a:latin typeface="Times New Roman"/>
                <a:cs typeface="Times New Roman"/>
              </a:rPr>
              <a:t>Universo locale </a:t>
            </a:r>
            <a:r>
              <a:rPr sz="1200" dirty="0">
                <a:latin typeface="Times New Roman"/>
                <a:cs typeface="Times New Roman"/>
              </a:rPr>
              <a:t>è  </a:t>
            </a:r>
            <a:r>
              <a:rPr sz="1200" spc="-5" dirty="0">
                <a:latin typeface="Times New Roman"/>
                <a:cs typeface="Times New Roman"/>
              </a:rPr>
              <a:t>nelle immediate vicinanze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numerose creazioni </a:t>
            </a:r>
            <a:r>
              <a:rPr sz="1200" dirty="0">
                <a:latin typeface="Times New Roman"/>
                <a:cs typeface="Times New Roman"/>
              </a:rPr>
              <a:t>fisiche </a:t>
            </a:r>
            <a:r>
              <a:rPr sz="1200" spc="-5" dirty="0">
                <a:latin typeface="Times New Roman"/>
                <a:cs typeface="Times New Roman"/>
              </a:rPr>
              <a:t>parzialmente </a:t>
            </a:r>
            <a:r>
              <a:rPr sz="1200" dirty="0">
                <a:latin typeface="Times New Roman"/>
                <a:cs typeface="Times New Roman"/>
              </a:rPr>
              <a:t>completate. </a:t>
            </a:r>
            <a:r>
              <a:rPr sz="1200" spc="-5" dirty="0">
                <a:latin typeface="Times New Roman"/>
                <a:cs typeface="Times New Roman"/>
              </a:rPr>
              <a:t>Voi appartenete ad </a:t>
            </a:r>
            <a:r>
              <a:rPr sz="1200" dirty="0">
                <a:latin typeface="Times New Roman"/>
                <a:cs typeface="Times New Roman"/>
              </a:rPr>
              <a:t>uno </a:t>
            </a:r>
            <a:r>
              <a:rPr sz="1200" spc="-5" dirty="0">
                <a:latin typeface="Times New Roman"/>
                <a:cs typeface="Times New Roman"/>
              </a:rPr>
              <a:t>degli </a:t>
            </a:r>
            <a:r>
              <a:rPr sz="1200" dirty="0">
                <a:latin typeface="Times New Roman"/>
                <a:cs typeface="Times New Roman"/>
              </a:rPr>
              <a:t>Universi  </a:t>
            </a:r>
            <a:r>
              <a:rPr sz="1200" spc="-5" dirty="0">
                <a:latin typeface="Times New Roman"/>
                <a:cs typeface="Times New Roman"/>
              </a:rPr>
              <a:t>relativamente recenti. Ma attualmente </a:t>
            </a:r>
            <a:r>
              <a:rPr sz="1200" dirty="0">
                <a:latin typeface="Times New Roman"/>
                <a:cs typeface="Times New Roman"/>
              </a:rPr>
              <a:t>non vi </a:t>
            </a:r>
            <a:r>
              <a:rPr sz="1200" spc="-5" dirty="0">
                <a:latin typeface="Times New Roman"/>
                <a:cs typeface="Times New Roman"/>
              </a:rPr>
              <a:t>state tuffando avventatamente </a:t>
            </a:r>
            <a:r>
              <a:rPr sz="1200" dirty="0">
                <a:latin typeface="Times New Roman"/>
                <a:cs typeface="Times New Roman"/>
              </a:rPr>
              <a:t>in uno spazio </a:t>
            </a:r>
            <a:r>
              <a:rPr sz="1200" spc="-5" dirty="0">
                <a:latin typeface="Times New Roman"/>
                <a:cs typeface="Times New Roman"/>
              </a:rPr>
              <a:t>inesplorato </a:t>
            </a:r>
            <a:r>
              <a:rPr sz="1200" dirty="0">
                <a:latin typeface="Times New Roman"/>
                <a:cs typeface="Times New Roman"/>
              </a:rPr>
              <a:t>né state </a:t>
            </a:r>
            <a:r>
              <a:rPr sz="1200" spc="-5" dirty="0">
                <a:latin typeface="Times New Roman"/>
                <a:cs typeface="Times New Roman"/>
              </a:rPr>
              <a:t>girando ciecamente </a:t>
            </a:r>
            <a:r>
              <a:rPr sz="1200" dirty="0">
                <a:latin typeface="Times New Roman"/>
                <a:cs typeface="Times New Roman"/>
              </a:rPr>
              <a:t>in  </a:t>
            </a:r>
            <a:r>
              <a:rPr sz="1200" spc="-5" dirty="0">
                <a:latin typeface="Times New Roman"/>
                <a:cs typeface="Times New Roman"/>
              </a:rPr>
              <a:t>regioni sconosciute. Voi </a:t>
            </a:r>
            <a:r>
              <a:rPr sz="1200" dirty="0">
                <a:latin typeface="Times New Roman"/>
                <a:cs typeface="Times New Roman"/>
              </a:rPr>
              <a:t>state </a:t>
            </a:r>
            <a:r>
              <a:rPr sz="1200" spc="-5" dirty="0">
                <a:latin typeface="Times New Roman"/>
                <a:cs typeface="Times New Roman"/>
              </a:rPr>
              <a:t>seguendo </a:t>
            </a:r>
            <a:r>
              <a:rPr sz="1200" dirty="0">
                <a:latin typeface="Times New Roman"/>
                <a:cs typeface="Times New Roman"/>
              </a:rPr>
              <a:t>il percorso </a:t>
            </a:r>
            <a:r>
              <a:rPr sz="1200" spc="-5" dirty="0">
                <a:latin typeface="Times New Roman"/>
                <a:cs typeface="Times New Roman"/>
              </a:rPr>
              <a:t>ordinato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predeterminato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livello </a:t>
            </a:r>
            <a:r>
              <a:rPr sz="1200" dirty="0">
                <a:latin typeface="Times New Roman"/>
                <a:cs typeface="Times New Roman"/>
              </a:rPr>
              <a:t>di spazio </a:t>
            </a:r>
            <a:r>
              <a:rPr sz="1200" spc="-5" dirty="0">
                <a:latin typeface="Times New Roman"/>
                <a:cs typeface="Times New Roman"/>
              </a:rPr>
              <a:t>dei Superuniversi. </a:t>
            </a:r>
            <a:r>
              <a:rPr sz="1200" dirty="0">
                <a:latin typeface="Times New Roman"/>
                <a:cs typeface="Times New Roman"/>
              </a:rPr>
              <a:t>State passando  </a:t>
            </a:r>
            <a:r>
              <a:rPr sz="1200" spc="-5" dirty="0">
                <a:latin typeface="Times New Roman"/>
                <a:cs typeface="Times New Roman"/>
              </a:rPr>
              <a:t>ora per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stesso </a:t>
            </a:r>
            <a:r>
              <a:rPr sz="1200" dirty="0">
                <a:latin typeface="Times New Roman"/>
                <a:cs typeface="Times New Roman"/>
              </a:rPr>
              <a:t>spazio che il vostro </a:t>
            </a:r>
            <a:r>
              <a:rPr sz="1200" spc="-5" dirty="0">
                <a:latin typeface="Times New Roman"/>
                <a:cs typeface="Times New Roman"/>
              </a:rPr>
              <a:t>sistema </a:t>
            </a:r>
            <a:r>
              <a:rPr sz="1200" dirty="0">
                <a:latin typeface="Times New Roman"/>
                <a:cs typeface="Times New Roman"/>
              </a:rPr>
              <a:t>planetario, od i suoi </a:t>
            </a:r>
            <a:r>
              <a:rPr sz="1200" spc="-5" dirty="0">
                <a:latin typeface="Times New Roman"/>
                <a:cs typeface="Times New Roman"/>
              </a:rPr>
              <a:t>predecessori, hanno attraversato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ere </a:t>
            </a:r>
            <a:r>
              <a:rPr sz="1200" dirty="0">
                <a:latin typeface="Times New Roman"/>
                <a:cs typeface="Times New Roman"/>
              </a:rPr>
              <a:t>passate;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giorno,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nel</a:t>
            </a:r>
            <a:endParaRPr sz="1200">
              <a:latin typeface="Times New Roman"/>
              <a:cs typeface="Times New Roman"/>
            </a:endParaRPr>
          </a:p>
          <a:p>
            <a:pPr marL="63500" marR="812800">
              <a:lnSpc>
                <a:spcPts val="1380"/>
              </a:lnSpc>
              <a:spcBef>
                <a:spcPts val="35"/>
              </a:spcBef>
            </a:pPr>
            <a:r>
              <a:rPr sz="1200" spc="-5" dirty="0">
                <a:latin typeface="Times New Roman"/>
                <a:cs typeface="Times New Roman"/>
              </a:rPr>
              <a:t>lontano futuro, </a:t>
            </a:r>
            <a:r>
              <a:rPr sz="1200" dirty="0">
                <a:latin typeface="Times New Roman"/>
                <a:cs typeface="Times New Roman"/>
              </a:rPr>
              <a:t>il vostro </a:t>
            </a:r>
            <a:r>
              <a:rPr sz="1200" spc="-5" dirty="0">
                <a:latin typeface="Times New Roman"/>
                <a:cs typeface="Times New Roman"/>
              </a:rPr>
              <a:t>sistema </a:t>
            </a:r>
            <a:r>
              <a:rPr sz="1200" dirty="0">
                <a:latin typeface="Times New Roman"/>
                <a:cs typeface="Times New Roman"/>
              </a:rPr>
              <a:t>od i </a:t>
            </a:r>
            <a:r>
              <a:rPr sz="1200" spc="-5" dirty="0">
                <a:latin typeface="Times New Roman"/>
                <a:cs typeface="Times New Roman"/>
              </a:rPr>
              <a:t>suoi successori attraverseranno </a:t>
            </a:r>
            <a:r>
              <a:rPr sz="1200" dirty="0">
                <a:latin typeface="Times New Roman"/>
                <a:cs typeface="Times New Roman"/>
              </a:rPr>
              <a:t>nuovamente </a:t>
            </a:r>
            <a:r>
              <a:rPr sz="1200" spc="-5" dirty="0">
                <a:latin typeface="Times New Roman"/>
                <a:cs typeface="Times New Roman"/>
              </a:rPr>
              <a:t>l’identico spazio </a:t>
            </a:r>
            <a:r>
              <a:rPr sz="1200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quale </a:t>
            </a:r>
            <a:r>
              <a:rPr sz="1200" dirty="0">
                <a:latin typeface="Times New Roman"/>
                <a:cs typeface="Times New Roman"/>
              </a:rPr>
              <a:t>vi </a:t>
            </a:r>
            <a:r>
              <a:rPr sz="1200" spc="-5" dirty="0">
                <a:latin typeface="Times New Roman"/>
                <a:cs typeface="Times New Roman"/>
              </a:rPr>
              <a:t>state </a:t>
            </a:r>
            <a:r>
              <a:rPr sz="1200" dirty="0">
                <a:latin typeface="Times New Roman"/>
                <a:cs typeface="Times New Roman"/>
              </a:rPr>
              <a:t>ora  </a:t>
            </a:r>
            <a:r>
              <a:rPr sz="1200" spc="-5" dirty="0">
                <a:latin typeface="Times New Roman"/>
                <a:cs typeface="Times New Roman"/>
              </a:rPr>
              <a:t>immergendo così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velocemente.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28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287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52130" cy="3368675"/>
          </a:xfrm>
          <a:prstGeom prst="rect">
            <a:avLst/>
          </a:prstGeom>
        </p:spPr>
        <p:txBody>
          <a:bodyPr vert="horz" wrap="square" lIns="0" tIns="20320" rIns="0" bIns="0" rtlCol="0">
            <a:spAutoFit/>
          </a:bodyPr>
          <a:lstStyle/>
          <a:p>
            <a:pPr marL="63500" marR="55880">
              <a:lnSpc>
                <a:spcPct val="95900"/>
              </a:lnSpc>
              <a:spcBef>
                <a:spcPts val="16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(165.3) 15:1.4 </a:t>
            </a:r>
            <a:r>
              <a:rPr sz="1200" spc="-5" dirty="0">
                <a:latin typeface="Times New Roman"/>
                <a:cs typeface="Times New Roman"/>
              </a:rPr>
              <a:t>Nella presente era </a:t>
            </a:r>
            <a:r>
              <a:rPr sz="1200" dirty="0">
                <a:latin typeface="Times New Roman"/>
                <a:cs typeface="Times New Roman"/>
              </a:rPr>
              <a:t>e secondo il modo in </a:t>
            </a:r>
            <a:r>
              <a:rPr sz="1200" spc="-5" dirty="0">
                <a:latin typeface="Times New Roman"/>
                <a:cs typeface="Times New Roman"/>
              </a:rPr>
              <a:t>cui si considera </a:t>
            </a:r>
            <a:r>
              <a:rPr sz="1200" dirty="0">
                <a:latin typeface="Times New Roman"/>
                <a:cs typeface="Times New Roman"/>
              </a:rPr>
              <a:t>l’orientamento </a:t>
            </a:r>
            <a:r>
              <a:rPr sz="1200" spc="-5" dirty="0">
                <a:latin typeface="Times New Roman"/>
                <a:cs typeface="Times New Roman"/>
              </a:rPr>
              <a:t>su Urantia,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Superuniverso numero </a:t>
            </a:r>
            <a:r>
              <a:rPr sz="1200" dirty="0">
                <a:latin typeface="Times New Roman"/>
                <a:cs typeface="Times New Roman"/>
              </a:rPr>
              <a:t>uno </a:t>
            </a:r>
            <a:r>
              <a:rPr sz="1200" spc="-5" dirty="0">
                <a:latin typeface="Times New Roman"/>
                <a:cs typeface="Times New Roman"/>
              </a:rPr>
              <a:t>gira  quasi verso </a:t>
            </a:r>
            <a:r>
              <a:rPr sz="1200" dirty="0">
                <a:latin typeface="Times New Roman"/>
                <a:cs typeface="Times New Roman"/>
              </a:rPr>
              <a:t>nord, </a:t>
            </a:r>
            <a:r>
              <a:rPr sz="1200" spc="-5" dirty="0">
                <a:latin typeface="Times New Roman"/>
                <a:cs typeface="Times New Roman"/>
              </a:rPr>
              <a:t>approssimativamente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opposizione,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direzione est, </a:t>
            </a:r>
            <a:r>
              <a:rPr sz="1200" dirty="0">
                <a:latin typeface="Times New Roman"/>
                <a:cs typeface="Times New Roman"/>
              </a:rPr>
              <a:t>alla </a:t>
            </a:r>
            <a:r>
              <a:rPr sz="1200" spc="-5" dirty="0">
                <a:latin typeface="Times New Roman"/>
                <a:cs typeface="Times New Roman"/>
              </a:rPr>
              <a:t>residenza paradisiaca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Grandi Sorgenti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5" dirty="0">
                <a:latin typeface="Times New Roman"/>
                <a:cs typeface="Times New Roman"/>
              </a:rPr>
              <a:t>Centri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all’Universo centrale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Havona. Questa </a:t>
            </a:r>
            <a:r>
              <a:rPr sz="1200" dirty="0">
                <a:latin typeface="Times New Roman"/>
                <a:cs typeface="Times New Roman"/>
              </a:rPr>
              <a:t>posizione, </a:t>
            </a:r>
            <a:r>
              <a:rPr sz="1200" spc="-5" dirty="0">
                <a:latin typeface="Times New Roman"/>
                <a:cs typeface="Times New Roman"/>
              </a:rPr>
              <a:t>con quella simmetrica ad ovest, rappresenta l’approccio fisico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vicino delle  sfere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tempo all’Isola eterna.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Superuniverso numero </a:t>
            </a:r>
            <a:r>
              <a:rPr sz="1200" dirty="0">
                <a:latin typeface="Times New Roman"/>
                <a:cs typeface="Times New Roman"/>
              </a:rPr>
              <a:t>due è a nord e </a:t>
            </a:r>
            <a:r>
              <a:rPr sz="1200" spc="-5" dirty="0">
                <a:latin typeface="Times New Roman"/>
                <a:cs typeface="Times New Roman"/>
              </a:rPr>
              <a:t>si prepara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girare </a:t>
            </a:r>
            <a:r>
              <a:rPr sz="1200" dirty="0">
                <a:latin typeface="Times New Roman"/>
                <a:cs typeface="Times New Roman"/>
              </a:rPr>
              <a:t>verso ovest, </a:t>
            </a:r>
            <a:r>
              <a:rPr sz="1200" spc="-5" dirty="0">
                <a:latin typeface="Times New Roman"/>
                <a:cs typeface="Times New Roman"/>
              </a:rPr>
              <a:t>mentre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numero </a:t>
            </a:r>
            <a:r>
              <a:rPr sz="1200" dirty="0">
                <a:latin typeface="Times New Roman"/>
                <a:cs typeface="Times New Roman"/>
              </a:rPr>
              <a:t>tre </a:t>
            </a:r>
            <a:r>
              <a:rPr sz="1200" spc="-5" dirty="0">
                <a:latin typeface="Times New Roman"/>
                <a:cs typeface="Times New Roman"/>
              </a:rPr>
              <a:t>occupa  ora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segmento </a:t>
            </a:r>
            <a:r>
              <a:rPr sz="1200" dirty="0">
                <a:latin typeface="Times New Roman"/>
                <a:cs typeface="Times New Roman"/>
              </a:rPr>
              <a:t>più settentrionale </a:t>
            </a:r>
            <a:r>
              <a:rPr sz="1200" spc="-5" dirty="0">
                <a:latin typeface="Times New Roman"/>
                <a:cs typeface="Times New Roman"/>
              </a:rPr>
              <a:t>del grande </a:t>
            </a:r>
            <a:r>
              <a:rPr sz="1200" dirty="0">
                <a:latin typeface="Times New Roman"/>
                <a:cs typeface="Times New Roman"/>
              </a:rPr>
              <a:t>percorso spaziale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ha </a:t>
            </a:r>
            <a:r>
              <a:rPr sz="1200" spc="-5" dirty="0">
                <a:latin typeface="Times New Roman"/>
                <a:cs typeface="Times New Roman"/>
              </a:rPr>
              <a:t>già imboccato </a:t>
            </a:r>
            <a:r>
              <a:rPr sz="1200" dirty="0">
                <a:latin typeface="Times New Roman"/>
                <a:cs typeface="Times New Roman"/>
              </a:rPr>
              <a:t>la curva che lo </a:t>
            </a:r>
            <a:r>
              <a:rPr sz="1200" spc="-5" dirty="0">
                <a:latin typeface="Times New Roman"/>
                <a:cs typeface="Times New Roman"/>
              </a:rPr>
              <a:t>porterà </a:t>
            </a:r>
            <a:r>
              <a:rPr sz="1200" dirty="0">
                <a:latin typeface="Times New Roman"/>
                <a:cs typeface="Times New Roman"/>
              </a:rPr>
              <a:t>a tuffarsi </a:t>
            </a:r>
            <a:r>
              <a:rPr sz="1200" spc="-5" dirty="0">
                <a:latin typeface="Times New Roman"/>
                <a:cs typeface="Times New Roman"/>
              </a:rPr>
              <a:t>verso </a:t>
            </a:r>
            <a:r>
              <a:rPr sz="1200" dirty="0">
                <a:latin typeface="Times New Roman"/>
                <a:cs typeface="Times New Roman"/>
              </a:rPr>
              <a:t>sud. </a:t>
            </a:r>
            <a:r>
              <a:rPr sz="1200" spc="-15" dirty="0">
                <a:latin typeface="Times New Roman"/>
                <a:cs typeface="Times New Roman"/>
              </a:rPr>
              <a:t>Il  </a:t>
            </a:r>
            <a:r>
              <a:rPr sz="1200" spc="-5" dirty="0">
                <a:latin typeface="Times New Roman"/>
                <a:cs typeface="Times New Roman"/>
              </a:rPr>
              <a:t>numero quattro sta proseguendo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corsa in linea </a:t>
            </a:r>
            <a:r>
              <a:rPr sz="1200" spc="-5" dirty="0">
                <a:latin typeface="Times New Roman"/>
                <a:cs typeface="Times New Roman"/>
              </a:rPr>
              <a:t>relativamente </a:t>
            </a:r>
            <a:r>
              <a:rPr sz="1200" dirty="0">
                <a:latin typeface="Times New Roman"/>
                <a:cs typeface="Times New Roman"/>
              </a:rPr>
              <a:t>retta verso sud, con le </a:t>
            </a:r>
            <a:r>
              <a:rPr sz="1200" spc="-5" dirty="0">
                <a:latin typeface="Times New Roman"/>
                <a:cs typeface="Times New Roman"/>
              </a:rPr>
              <a:t>regioni </a:t>
            </a:r>
            <a:r>
              <a:rPr sz="1200" dirty="0">
                <a:latin typeface="Times New Roman"/>
                <a:cs typeface="Times New Roman"/>
              </a:rPr>
              <a:t>avanzate </a:t>
            </a:r>
            <a:r>
              <a:rPr sz="1200" spc="-5" dirty="0">
                <a:latin typeface="Times New Roman"/>
                <a:cs typeface="Times New Roman"/>
              </a:rPr>
              <a:t>che si </a:t>
            </a:r>
            <a:r>
              <a:rPr sz="1200" dirty="0">
                <a:latin typeface="Times New Roman"/>
                <a:cs typeface="Times New Roman"/>
              </a:rPr>
              <a:t>stanno </a:t>
            </a:r>
            <a:r>
              <a:rPr sz="1200" spc="10" dirty="0">
                <a:latin typeface="Times New Roman"/>
                <a:cs typeface="Times New Roman"/>
              </a:rPr>
              <a:t>ora  </a:t>
            </a:r>
            <a:r>
              <a:rPr sz="1200" spc="-5" dirty="0">
                <a:latin typeface="Times New Roman"/>
                <a:cs typeface="Times New Roman"/>
              </a:rPr>
              <a:t>avvicinando all’opposizione ai Grandi Centri.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numero </a:t>
            </a:r>
            <a:r>
              <a:rPr sz="1200" spc="-5" dirty="0">
                <a:latin typeface="Times New Roman"/>
                <a:cs typeface="Times New Roman"/>
              </a:rPr>
              <a:t>cinque </a:t>
            </a:r>
            <a:r>
              <a:rPr sz="1200" dirty="0">
                <a:latin typeface="Times New Roman"/>
                <a:cs typeface="Times New Roman"/>
              </a:rPr>
              <a:t>ha quasi lasciato 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posizione opposta </a:t>
            </a:r>
            <a:r>
              <a:rPr sz="1200" spc="-5" dirty="0">
                <a:latin typeface="Times New Roman"/>
                <a:cs typeface="Times New Roman"/>
              </a:rPr>
              <a:t>al Centro dei </a:t>
            </a:r>
            <a:r>
              <a:rPr sz="1200" spc="5" dirty="0">
                <a:latin typeface="Times New Roman"/>
                <a:cs typeface="Times New Roman"/>
              </a:rPr>
              <a:t>Centri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segue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traiettoria rettilinea verso sud che </a:t>
            </a:r>
            <a:r>
              <a:rPr sz="1200" dirty="0">
                <a:latin typeface="Times New Roman"/>
                <a:cs typeface="Times New Roman"/>
              </a:rPr>
              <a:t>precede di poco la curva verso est; il </a:t>
            </a:r>
            <a:r>
              <a:rPr sz="1200" spc="-5" dirty="0">
                <a:latin typeface="Times New Roman"/>
                <a:cs typeface="Times New Roman"/>
              </a:rPr>
              <a:t>numero sei occupa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maggior parte </a:t>
            </a:r>
            <a:r>
              <a:rPr sz="1200" spc="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curva  </a:t>
            </a:r>
            <a:r>
              <a:rPr sz="1200" spc="-5" dirty="0">
                <a:latin typeface="Times New Roman"/>
                <a:cs typeface="Times New Roman"/>
              </a:rPr>
              <a:t>meridionale,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segmento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cui </a:t>
            </a:r>
            <a:r>
              <a:rPr sz="1200" dirty="0">
                <a:latin typeface="Times New Roman"/>
                <a:cs typeface="Times New Roman"/>
              </a:rPr>
              <a:t>il vostro </a:t>
            </a:r>
            <a:r>
              <a:rPr sz="1200" spc="-5" dirty="0">
                <a:latin typeface="Times New Roman"/>
                <a:cs typeface="Times New Roman"/>
              </a:rPr>
              <a:t>Superuniverso </a:t>
            </a:r>
            <a:r>
              <a:rPr sz="1200" dirty="0">
                <a:latin typeface="Times New Roman"/>
                <a:cs typeface="Times New Roman"/>
              </a:rPr>
              <a:t>è appena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uscito.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15875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(165.4) 15:1.5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vostro Universo </a:t>
            </a:r>
            <a:r>
              <a:rPr sz="1200" spc="-5" dirty="0">
                <a:latin typeface="Times New Roman"/>
                <a:cs typeface="Times New Roman"/>
              </a:rPr>
              <a:t>locale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Nebadon </a:t>
            </a:r>
            <a:r>
              <a:rPr sz="1200" dirty="0">
                <a:latin typeface="Times New Roman"/>
                <a:cs typeface="Times New Roman"/>
              </a:rPr>
              <a:t>appartiene </a:t>
            </a:r>
            <a:r>
              <a:rPr sz="1200" spc="-5" dirty="0">
                <a:latin typeface="Times New Roman"/>
                <a:cs typeface="Times New Roman"/>
              </a:rPr>
              <a:t>ad Orvonton, </a:t>
            </a:r>
            <a:r>
              <a:rPr sz="1200" dirty="0">
                <a:latin typeface="Times New Roman"/>
                <a:cs typeface="Times New Roman"/>
              </a:rPr>
              <a:t>il settimo </a:t>
            </a:r>
            <a:r>
              <a:rPr sz="1200" spc="-5" dirty="0">
                <a:latin typeface="Times New Roman"/>
                <a:cs typeface="Times New Roman"/>
              </a:rPr>
              <a:t>Superuniverso,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gira </a:t>
            </a:r>
            <a:r>
              <a:rPr sz="1200" dirty="0">
                <a:latin typeface="Times New Roman"/>
                <a:cs typeface="Times New Roman"/>
              </a:rPr>
              <a:t>tra i </a:t>
            </a:r>
            <a:r>
              <a:rPr sz="1200" spc="-5" dirty="0">
                <a:latin typeface="Times New Roman"/>
                <a:cs typeface="Times New Roman"/>
              </a:rPr>
              <a:t>Superuniversi  numero </a:t>
            </a:r>
            <a:r>
              <a:rPr sz="1200" dirty="0">
                <a:latin typeface="Times New Roman"/>
                <a:cs typeface="Times New Roman"/>
              </a:rPr>
              <a:t>uno e </a:t>
            </a:r>
            <a:r>
              <a:rPr sz="1200" spc="-5" dirty="0">
                <a:latin typeface="Times New Roman"/>
                <a:cs typeface="Times New Roman"/>
              </a:rPr>
              <a:t>sei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spc="5" dirty="0">
                <a:latin typeface="Times New Roman"/>
                <a:cs typeface="Times New Roman"/>
              </a:rPr>
              <a:t>ha </a:t>
            </a:r>
            <a:r>
              <a:rPr sz="1200" spc="-5" dirty="0">
                <a:latin typeface="Times New Roman"/>
                <a:cs typeface="Times New Roman"/>
              </a:rPr>
              <a:t>terminato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poco (nel </a:t>
            </a:r>
            <a:r>
              <a:rPr sz="1200" dirty="0">
                <a:latin typeface="Times New Roman"/>
                <a:cs typeface="Times New Roman"/>
              </a:rPr>
              <a:t>modo in </a:t>
            </a:r>
            <a:r>
              <a:rPr sz="1200" spc="-5" dirty="0">
                <a:latin typeface="Times New Roman"/>
                <a:cs typeface="Times New Roman"/>
              </a:rPr>
              <a:t>cui </a:t>
            </a:r>
            <a:r>
              <a:rPr sz="1200" dirty="0">
                <a:latin typeface="Times New Roman"/>
                <a:cs typeface="Times New Roman"/>
              </a:rPr>
              <a:t>noi </a:t>
            </a:r>
            <a:r>
              <a:rPr sz="1200" spc="-5" dirty="0">
                <a:latin typeface="Times New Roman"/>
                <a:cs typeface="Times New Roman"/>
              </a:rPr>
              <a:t>calcoliamo </a:t>
            </a:r>
            <a:r>
              <a:rPr sz="1200" dirty="0">
                <a:latin typeface="Times New Roman"/>
                <a:cs typeface="Times New Roman"/>
              </a:rPr>
              <a:t>il tempo) la </a:t>
            </a:r>
            <a:r>
              <a:rPr sz="1200" spc="-5" dirty="0">
                <a:latin typeface="Times New Roman"/>
                <a:cs typeface="Times New Roman"/>
              </a:rPr>
              <a:t>curva </a:t>
            </a:r>
            <a:r>
              <a:rPr sz="1200" dirty="0">
                <a:latin typeface="Times New Roman"/>
                <a:cs typeface="Times New Roman"/>
              </a:rPr>
              <a:t>sudorientale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livello di spazio  </a:t>
            </a:r>
            <a:r>
              <a:rPr sz="1200" spc="-5" dirty="0">
                <a:latin typeface="Times New Roman"/>
                <a:cs typeface="Times New Roman"/>
              </a:rPr>
              <a:t>superuniversale. Oggi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sistema solare al </a:t>
            </a:r>
            <a:r>
              <a:rPr sz="1200" dirty="0">
                <a:latin typeface="Times New Roman"/>
                <a:cs typeface="Times New Roman"/>
              </a:rPr>
              <a:t>quale appartiene </a:t>
            </a:r>
            <a:r>
              <a:rPr sz="1200" spc="-5" dirty="0">
                <a:latin typeface="Times New Roman"/>
                <a:cs typeface="Times New Roman"/>
              </a:rPr>
              <a:t>Urantia </a:t>
            </a:r>
            <a:r>
              <a:rPr sz="1200" dirty="0">
                <a:latin typeface="Times New Roman"/>
                <a:cs typeface="Times New Roman"/>
              </a:rPr>
              <a:t>ha completato da </a:t>
            </a:r>
            <a:r>
              <a:rPr sz="1200" spc="-5" dirty="0">
                <a:latin typeface="Times New Roman"/>
                <a:cs typeface="Times New Roman"/>
              </a:rPr>
              <a:t>alcuni miliardi </a:t>
            </a:r>
            <a:r>
              <a:rPr sz="1200" dirty="0">
                <a:latin typeface="Times New Roman"/>
                <a:cs typeface="Times New Roman"/>
              </a:rPr>
              <a:t>di anni il </a:t>
            </a:r>
            <a:r>
              <a:rPr sz="1200" spc="-5" dirty="0">
                <a:latin typeface="Times New Roman"/>
                <a:cs typeface="Times New Roman"/>
              </a:rPr>
              <a:t>giro attorno alla  curvatura </a:t>
            </a:r>
            <a:r>
              <a:rPr sz="1200" dirty="0">
                <a:latin typeface="Times New Roman"/>
                <a:cs typeface="Times New Roman"/>
              </a:rPr>
              <a:t>sud, </a:t>
            </a:r>
            <a:r>
              <a:rPr sz="1200" spc="-5" dirty="0">
                <a:latin typeface="Times New Roman"/>
                <a:cs typeface="Times New Roman"/>
              </a:rPr>
              <a:t>cosicché </a:t>
            </a:r>
            <a:r>
              <a:rPr sz="1200" dirty="0">
                <a:latin typeface="Times New Roman"/>
                <a:cs typeface="Times New Roman"/>
              </a:rPr>
              <a:t>voi </a:t>
            </a:r>
            <a:r>
              <a:rPr sz="1200" spc="-5" dirty="0">
                <a:latin typeface="Times New Roman"/>
                <a:cs typeface="Times New Roman"/>
              </a:rPr>
              <a:t>state ora </a:t>
            </a:r>
            <a:r>
              <a:rPr sz="1200" dirty="0">
                <a:latin typeface="Times New Roman"/>
                <a:cs typeface="Times New Roman"/>
              </a:rPr>
              <a:t>avanzando oltre la curva sudorientale e vi </a:t>
            </a:r>
            <a:r>
              <a:rPr sz="1200" spc="-5" dirty="0">
                <a:latin typeface="Times New Roman"/>
                <a:cs typeface="Times New Roman"/>
              </a:rPr>
              <a:t>state muovendo velocemente verso </a:t>
            </a:r>
            <a:r>
              <a:rPr sz="1200" dirty="0">
                <a:latin typeface="Times New Roman"/>
                <a:cs typeface="Times New Roman"/>
              </a:rPr>
              <a:t>nord </a:t>
            </a:r>
            <a:r>
              <a:rPr sz="1200" spc="-5" dirty="0">
                <a:latin typeface="Times New Roman"/>
                <a:cs typeface="Times New Roman"/>
              </a:rPr>
              <a:t>lungo </a:t>
            </a:r>
            <a:r>
              <a:rPr sz="1200" dirty="0">
                <a:latin typeface="Times New Roman"/>
                <a:cs typeface="Times New Roman"/>
              </a:rPr>
              <a:t>una  </a:t>
            </a:r>
            <a:r>
              <a:rPr sz="1200" spc="-5" dirty="0">
                <a:latin typeface="Times New Roman"/>
                <a:cs typeface="Times New Roman"/>
              </a:rPr>
              <a:t>traiettoria relativamente rettilinea. Per innumerevoli ere Orvonton seguirà </a:t>
            </a:r>
            <a:r>
              <a:rPr sz="1200" dirty="0">
                <a:latin typeface="Times New Roman"/>
                <a:cs typeface="Times New Roman"/>
              </a:rPr>
              <a:t>questo </a:t>
            </a:r>
            <a:r>
              <a:rPr sz="1200" spc="-5" dirty="0">
                <a:latin typeface="Times New Roman"/>
                <a:cs typeface="Times New Roman"/>
              </a:rPr>
              <a:t>percorso </a:t>
            </a:r>
            <a:r>
              <a:rPr sz="1200" dirty="0">
                <a:latin typeface="Times New Roman"/>
                <a:cs typeface="Times New Roman"/>
              </a:rPr>
              <a:t>quasi diritto </a:t>
            </a:r>
            <a:r>
              <a:rPr sz="1200" spc="-5" dirty="0">
                <a:latin typeface="Times New Roman"/>
                <a:cs typeface="Times New Roman"/>
              </a:rPr>
              <a:t>verso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nord.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50">
              <a:latin typeface="Times New Roman"/>
              <a:cs typeface="Times New Roman"/>
            </a:endParaRPr>
          </a:p>
          <a:p>
            <a:pPr marL="63500" marR="10033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(165.5) 15:1.6 </a:t>
            </a:r>
            <a:r>
              <a:rPr sz="1200" spc="-5" dirty="0">
                <a:latin typeface="Times New Roman"/>
                <a:cs typeface="Times New Roman"/>
              </a:rPr>
              <a:t>Urantia appartiene ad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sistema </a:t>
            </a:r>
            <a:r>
              <a:rPr sz="1200" dirty="0">
                <a:latin typeface="Times New Roman"/>
                <a:cs typeface="Times New Roman"/>
              </a:rPr>
              <a:t>che è </a:t>
            </a:r>
            <a:r>
              <a:rPr sz="1200" spc="-5" dirty="0">
                <a:latin typeface="Times New Roman"/>
                <a:cs typeface="Times New Roman"/>
              </a:rPr>
              <a:t>decentrato verso </a:t>
            </a:r>
            <a:r>
              <a:rPr sz="1200" dirty="0">
                <a:latin typeface="Times New Roman"/>
                <a:cs typeface="Times New Roman"/>
              </a:rPr>
              <a:t>i confini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vostro </a:t>
            </a:r>
            <a:r>
              <a:rPr sz="1200" spc="-5" dirty="0">
                <a:latin typeface="Times New Roman"/>
                <a:cs typeface="Times New Roman"/>
              </a:rPr>
              <a:t>Universo locale; </a:t>
            </a:r>
            <a:r>
              <a:rPr sz="1200" dirty="0">
                <a:latin typeface="Times New Roman"/>
                <a:cs typeface="Times New Roman"/>
              </a:rPr>
              <a:t>ed il vostro </a:t>
            </a:r>
            <a:r>
              <a:rPr sz="1200" spc="-5" dirty="0">
                <a:latin typeface="Times New Roman"/>
                <a:cs typeface="Times New Roman"/>
              </a:rPr>
              <a:t>Universo </a:t>
            </a:r>
            <a:r>
              <a:rPr sz="1200" dirty="0">
                <a:latin typeface="Times New Roman"/>
                <a:cs typeface="Times New Roman"/>
              </a:rPr>
              <a:t>locale  </a:t>
            </a:r>
            <a:r>
              <a:rPr sz="1200" spc="-5" dirty="0">
                <a:latin typeface="Times New Roman"/>
                <a:cs typeface="Times New Roman"/>
              </a:rPr>
              <a:t>sta attualmente attraversando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periferia </a:t>
            </a:r>
            <a:r>
              <a:rPr sz="1200" dirty="0">
                <a:latin typeface="Times New Roman"/>
                <a:cs typeface="Times New Roman"/>
              </a:rPr>
              <a:t>di Orvonton. Oltre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vostro ve ne sono </a:t>
            </a:r>
            <a:r>
              <a:rPr sz="1200" spc="-5" dirty="0">
                <a:latin typeface="Times New Roman"/>
                <a:cs typeface="Times New Roman"/>
              </a:rPr>
              <a:t>altri ancora, </a:t>
            </a:r>
            <a:r>
              <a:rPr sz="1200" spc="5" dirty="0">
                <a:latin typeface="Times New Roman"/>
                <a:cs typeface="Times New Roman"/>
              </a:rPr>
              <a:t>ma </a:t>
            </a:r>
            <a:r>
              <a:rPr sz="1200" dirty="0">
                <a:latin typeface="Times New Roman"/>
                <a:cs typeface="Times New Roman"/>
              </a:rPr>
              <a:t>voi siete molto lontani </a:t>
            </a:r>
            <a:r>
              <a:rPr sz="1200" spc="5" dirty="0">
                <a:latin typeface="Times New Roman"/>
                <a:cs typeface="Times New Roman"/>
              </a:rPr>
              <a:t>nello  </a:t>
            </a:r>
            <a:r>
              <a:rPr sz="1200" dirty="0">
                <a:latin typeface="Times New Roman"/>
                <a:cs typeface="Times New Roman"/>
              </a:rPr>
              <a:t>spazio dai </a:t>
            </a:r>
            <a:r>
              <a:rPr sz="1200" spc="-5" dirty="0">
                <a:latin typeface="Times New Roman"/>
                <a:cs typeface="Times New Roman"/>
              </a:rPr>
              <a:t>sistemi fisici che girano </a:t>
            </a:r>
            <a:r>
              <a:rPr sz="1200" dirty="0">
                <a:latin typeface="Times New Roman"/>
                <a:cs typeface="Times New Roman"/>
              </a:rPr>
              <a:t>sulla </a:t>
            </a:r>
            <a:r>
              <a:rPr sz="1200" spc="-5" dirty="0">
                <a:latin typeface="Times New Roman"/>
                <a:cs typeface="Times New Roman"/>
              </a:rPr>
              <a:t>grande </a:t>
            </a:r>
            <a:r>
              <a:rPr sz="1200" dirty="0">
                <a:latin typeface="Times New Roman"/>
                <a:cs typeface="Times New Roman"/>
              </a:rPr>
              <a:t>orbita in </a:t>
            </a:r>
            <a:r>
              <a:rPr sz="1200" spc="-5" dirty="0">
                <a:latin typeface="Times New Roman"/>
                <a:cs typeface="Times New Roman"/>
              </a:rPr>
              <a:t>relativa vicinanza della Grande Sorgente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Centro.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28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288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4858"/>
            <a:ext cx="8127365" cy="395859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76200">
              <a:lnSpc>
                <a:spcPct val="100000"/>
              </a:lnSpc>
              <a:spcBef>
                <a:spcPts val="95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2. L’organizzazione dei</a:t>
            </a:r>
            <a:r>
              <a:rPr sz="1600" b="1" spc="10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Superuniversi</a:t>
            </a:r>
            <a:endParaRPr sz="1600">
              <a:latin typeface="Times New Roman"/>
              <a:cs typeface="Times New Roman"/>
            </a:endParaRPr>
          </a:p>
          <a:p>
            <a:pPr marL="76200" marR="68580">
              <a:lnSpc>
                <a:spcPts val="1380"/>
              </a:lnSpc>
              <a:spcBef>
                <a:spcPts val="141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(165.6) 15:2.1 </a:t>
            </a:r>
            <a:r>
              <a:rPr sz="1200" spc="-5" dirty="0">
                <a:latin typeface="Times New Roman"/>
                <a:cs typeface="Times New Roman"/>
              </a:rPr>
              <a:t>Solo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Padre Universale conosce </a:t>
            </a:r>
            <a:r>
              <a:rPr sz="1200" dirty="0">
                <a:latin typeface="Times New Roman"/>
                <a:cs typeface="Times New Roman"/>
              </a:rPr>
              <a:t>l’ubicazione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numero </a:t>
            </a:r>
            <a:r>
              <a:rPr sz="1200" dirty="0">
                <a:latin typeface="Times New Roman"/>
                <a:cs typeface="Times New Roman"/>
              </a:rPr>
              <a:t>effettivo dei mondi </a:t>
            </a:r>
            <a:r>
              <a:rPr sz="1200" spc="-5" dirty="0">
                <a:latin typeface="Times New Roman"/>
                <a:cs typeface="Times New Roman"/>
              </a:rPr>
              <a:t>abitati nello spazio; egli </a:t>
            </a:r>
            <a:r>
              <a:rPr sz="1200" dirty="0">
                <a:latin typeface="Times New Roman"/>
                <a:cs typeface="Times New Roman"/>
              </a:rPr>
              <a:t>li </a:t>
            </a:r>
            <a:r>
              <a:rPr sz="1200" spc="-5" dirty="0">
                <a:latin typeface="Times New Roman"/>
                <a:cs typeface="Times New Roman"/>
              </a:rPr>
              <a:t>chiama </a:t>
            </a:r>
            <a:r>
              <a:rPr sz="1200" dirty="0">
                <a:latin typeface="Times New Roman"/>
                <a:cs typeface="Times New Roman"/>
              </a:rPr>
              <a:t>tutti 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nome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il loro </a:t>
            </a:r>
            <a:r>
              <a:rPr sz="1200" spc="-5" dirty="0">
                <a:latin typeface="Times New Roman"/>
                <a:cs typeface="Times New Roman"/>
              </a:rPr>
              <a:t>numero. </a:t>
            </a:r>
            <a:r>
              <a:rPr sz="1200" spc="-10" dirty="0">
                <a:latin typeface="Times New Roman"/>
                <a:cs typeface="Times New Roman"/>
              </a:rPr>
              <a:t>Io </a:t>
            </a:r>
            <a:r>
              <a:rPr sz="1200" spc="-5" dirty="0">
                <a:latin typeface="Times New Roman"/>
                <a:cs typeface="Times New Roman"/>
              </a:rPr>
              <a:t>posso </a:t>
            </a:r>
            <a:r>
              <a:rPr sz="1200" dirty="0">
                <a:latin typeface="Times New Roman"/>
                <a:cs typeface="Times New Roman"/>
              </a:rPr>
              <a:t>dare solo il </a:t>
            </a:r>
            <a:r>
              <a:rPr sz="1200" spc="-5" dirty="0">
                <a:latin typeface="Times New Roman"/>
                <a:cs typeface="Times New Roman"/>
              </a:rPr>
              <a:t>numero approssimativo dei pianeti abitati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abitabili, perché certi </a:t>
            </a:r>
            <a:r>
              <a:rPr sz="1200" dirty="0">
                <a:latin typeface="Times New Roman"/>
                <a:cs typeface="Times New Roman"/>
              </a:rPr>
              <a:t>Universi  </a:t>
            </a:r>
            <a:r>
              <a:rPr sz="1200" spc="-5" dirty="0">
                <a:latin typeface="Times New Roman"/>
                <a:cs typeface="Times New Roman"/>
              </a:rPr>
              <a:t>locali hanno </a:t>
            </a:r>
            <a:r>
              <a:rPr sz="1200" dirty="0">
                <a:latin typeface="Times New Roman"/>
                <a:cs typeface="Times New Roman"/>
              </a:rPr>
              <a:t>più mondi </a:t>
            </a:r>
            <a:r>
              <a:rPr sz="1200" spc="-5" dirty="0">
                <a:latin typeface="Times New Roman"/>
                <a:cs typeface="Times New Roman"/>
              </a:rPr>
              <a:t>adatti </a:t>
            </a:r>
            <a:r>
              <a:rPr sz="1200" dirty="0">
                <a:latin typeface="Times New Roman"/>
                <a:cs typeface="Times New Roman"/>
              </a:rPr>
              <a:t>alla vita </a:t>
            </a:r>
            <a:r>
              <a:rPr sz="1200" spc="-5" dirty="0">
                <a:latin typeface="Times New Roman"/>
                <a:cs typeface="Times New Roman"/>
              </a:rPr>
              <a:t>intelligente che altri. Né </a:t>
            </a:r>
            <a:r>
              <a:rPr sz="1200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gli Universi locali progettati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stati </a:t>
            </a:r>
            <a:r>
              <a:rPr sz="1200" dirty="0">
                <a:latin typeface="Times New Roman"/>
                <a:cs typeface="Times New Roman"/>
              </a:rPr>
              <a:t>organizzati. </a:t>
            </a:r>
            <a:r>
              <a:rPr sz="1200" spc="-5" dirty="0">
                <a:latin typeface="Times New Roman"/>
                <a:cs typeface="Times New Roman"/>
              </a:rPr>
              <a:t>Perciò </a:t>
            </a:r>
            <a:r>
              <a:rPr sz="1200" dirty="0">
                <a:latin typeface="Times New Roman"/>
                <a:cs typeface="Times New Roman"/>
              </a:rPr>
              <a:t>le  </a:t>
            </a:r>
            <a:r>
              <a:rPr sz="1200" spc="-5" dirty="0">
                <a:latin typeface="Times New Roman"/>
                <a:cs typeface="Times New Roman"/>
              </a:rPr>
              <a:t>stime che </a:t>
            </a:r>
            <a:r>
              <a:rPr sz="1200" dirty="0">
                <a:latin typeface="Times New Roman"/>
                <a:cs typeface="Times New Roman"/>
              </a:rPr>
              <a:t>vi </a:t>
            </a:r>
            <a:r>
              <a:rPr sz="1200" spc="-5" dirty="0">
                <a:latin typeface="Times New Roman"/>
                <a:cs typeface="Times New Roman"/>
              </a:rPr>
              <a:t>presento </a:t>
            </a:r>
            <a:r>
              <a:rPr sz="1200" dirty="0">
                <a:latin typeface="Times New Roman"/>
                <a:cs typeface="Times New Roman"/>
              </a:rPr>
              <a:t>hanno il </a:t>
            </a:r>
            <a:r>
              <a:rPr sz="1200" spc="-5" dirty="0">
                <a:latin typeface="Times New Roman"/>
                <a:cs typeface="Times New Roman"/>
              </a:rPr>
              <a:t>solo scopo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fornire un’idea </a:t>
            </a:r>
            <a:r>
              <a:rPr sz="1200" dirty="0">
                <a:latin typeface="Times New Roman"/>
                <a:cs typeface="Times New Roman"/>
              </a:rPr>
              <a:t>dell’immensità </a:t>
            </a:r>
            <a:r>
              <a:rPr sz="1200" spc="-5" dirty="0">
                <a:latin typeface="Times New Roman"/>
                <a:cs typeface="Times New Roman"/>
              </a:rPr>
              <a:t>della creazione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materiale.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(166.1) 15:2.2 </a:t>
            </a:r>
            <a:r>
              <a:rPr sz="1200" spc="-5" dirty="0">
                <a:latin typeface="Times New Roman"/>
                <a:cs typeface="Times New Roman"/>
              </a:rPr>
              <a:t>Nel grande Universo </a:t>
            </a:r>
            <a:r>
              <a:rPr sz="1200" dirty="0">
                <a:latin typeface="Times New Roman"/>
                <a:cs typeface="Times New Roman"/>
              </a:rPr>
              <a:t>vi </a:t>
            </a:r>
            <a:r>
              <a:rPr sz="1200" spc="-5" dirty="0">
                <a:latin typeface="Times New Roman"/>
                <a:cs typeface="Times New Roman"/>
              </a:rPr>
              <a:t>sono </a:t>
            </a:r>
            <a:r>
              <a:rPr sz="1200" dirty="0">
                <a:latin typeface="Times New Roman"/>
                <a:cs typeface="Times New Roman"/>
              </a:rPr>
              <a:t>sette </a:t>
            </a:r>
            <a:r>
              <a:rPr sz="1200" spc="-5" dirty="0">
                <a:latin typeface="Times New Roman"/>
                <a:cs typeface="Times New Roman"/>
              </a:rPr>
              <a:t>Superuniversi </a:t>
            </a:r>
            <a:r>
              <a:rPr sz="1200" dirty="0">
                <a:latin typeface="Times New Roman"/>
                <a:cs typeface="Times New Roman"/>
              </a:rPr>
              <a:t>e sono </a:t>
            </a:r>
            <a:r>
              <a:rPr sz="1200" spc="-5" dirty="0">
                <a:latin typeface="Times New Roman"/>
                <a:cs typeface="Times New Roman"/>
              </a:rPr>
              <a:t>costituiti approssimativamente </a:t>
            </a:r>
            <a:r>
              <a:rPr sz="1200" dirty="0">
                <a:latin typeface="Times New Roman"/>
                <a:cs typeface="Times New Roman"/>
              </a:rPr>
              <a:t>come</a:t>
            </a:r>
            <a:r>
              <a:rPr sz="1200" spc="-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segue: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533400" marR="64325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(166.2) 15:2.3 </a:t>
            </a:r>
            <a:r>
              <a:rPr sz="1200" dirty="0">
                <a:latin typeface="Times New Roman"/>
                <a:cs typeface="Times New Roman"/>
              </a:rPr>
              <a:t>1. </a:t>
            </a:r>
            <a:r>
              <a:rPr sz="1200" i="1" dirty="0">
                <a:latin typeface="Times New Roman"/>
                <a:cs typeface="Times New Roman"/>
              </a:rPr>
              <a:t>Il </a:t>
            </a:r>
            <a:r>
              <a:rPr sz="1200" i="1" spc="-5" dirty="0">
                <a:latin typeface="Times New Roman"/>
                <a:cs typeface="Times New Roman"/>
              </a:rPr>
              <a:t>sistema. </a:t>
            </a:r>
            <a:r>
              <a:rPr sz="1200" spc="-5" dirty="0">
                <a:latin typeface="Times New Roman"/>
                <a:cs typeface="Times New Roman"/>
              </a:rPr>
              <a:t>L’unità base del supergoverno </a:t>
            </a:r>
            <a:r>
              <a:rPr sz="1200" dirty="0">
                <a:latin typeface="Times New Roman"/>
                <a:cs typeface="Times New Roman"/>
              </a:rPr>
              <a:t>è formata da </a:t>
            </a:r>
            <a:r>
              <a:rPr sz="1200" spc="-5" dirty="0">
                <a:latin typeface="Times New Roman"/>
                <a:cs typeface="Times New Roman"/>
              </a:rPr>
              <a:t>circa </a:t>
            </a:r>
            <a:r>
              <a:rPr sz="1200" dirty="0">
                <a:latin typeface="Times New Roman"/>
                <a:cs typeface="Times New Roman"/>
              </a:rPr>
              <a:t>mille mondi </a:t>
            </a:r>
            <a:r>
              <a:rPr sz="1200" spc="-5" dirty="0">
                <a:latin typeface="Times New Roman"/>
                <a:cs typeface="Times New Roman"/>
              </a:rPr>
              <a:t>abitati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abitabili. Non sono  </a:t>
            </a:r>
            <a:r>
              <a:rPr sz="1200" dirty="0">
                <a:latin typeface="Times New Roman"/>
                <a:cs typeface="Times New Roman"/>
              </a:rPr>
              <a:t>inclusi in questo </a:t>
            </a:r>
            <a:r>
              <a:rPr sz="1200" spc="-5" dirty="0">
                <a:latin typeface="Times New Roman"/>
                <a:cs typeface="Times New Roman"/>
              </a:rPr>
              <a:t>gruppo </a:t>
            </a:r>
            <a:r>
              <a:rPr sz="1200" dirty="0">
                <a:latin typeface="Times New Roman"/>
                <a:cs typeface="Times New Roman"/>
              </a:rPr>
              <a:t>i soli </a:t>
            </a:r>
            <a:r>
              <a:rPr sz="1200" spc="-5" dirty="0">
                <a:latin typeface="Times New Roman"/>
                <a:cs typeface="Times New Roman"/>
              </a:rPr>
              <a:t>ardenti, </a:t>
            </a:r>
            <a:r>
              <a:rPr sz="1200" dirty="0">
                <a:latin typeface="Times New Roman"/>
                <a:cs typeface="Times New Roman"/>
              </a:rPr>
              <a:t>i mondi freddi, i </a:t>
            </a:r>
            <a:r>
              <a:rPr sz="1200" spc="-5" dirty="0">
                <a:latin typeface="Times New Roman"/>
                <a:cs typeface="Times New Roman"/>
              </a:rPr>
              <a:t>pianeti </a:t>
            </a:r>
            <a:r>
              <a:rPr sz="1200" dirty="0">
                <a:latin typeface="Times New Roman"/>
                <a:cs typeface="Times New Roman"/>
              </a:rPr>
              <a:t>troppo </a:t>
            </a:r>
            <a:r>
              <a:rPr sz="1200" spc="-5" dirty="0">
                <a:latin typeface="Times New Roman"/>
                <a:cs typeface="Times New Roman"/>
              </a:rPr>
              <a:t>vicini ai </a:t>
            </a:r>
            <a:r>
              <a:rPr sz="1200" dirty="0">
                <a:latin typeface="Times New Roman"/>
                <a:cs typeface="Times New Roman"/>
              </a:rPr>
              <a:t>soli </a:t>
            </a:r>
            <a:r>
              <a:rPr sz="1200" spc="-5" dirty="0">
                <a:latin typeface="Times New Roman"/>
                <a:cs typeface="Times New Roman"/>
              </a:rPr>
              <a:t>caldi ed altre </a:t>
            </a:r>
            <a:r>
              <a:rPr sz="1200" dirty="0">
                <a:latin typeface="Times New Roman"/>
                <a:cs typeface="Times New Roman"/>
              </a:rPr>
              <a:t>sfere non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adatte</a:t>
            </a:r>
            <a:endParaRPr sz="1200">
              <a:latin typeface="Times New Roman"/>
              <a:cs typeface="Times New Roman"/>
            </a:endParaRPr>
          </a:p>
          <a:p>
            <a:pPr marL="533400">
              <a:lnSpc>
                <a:spcPts val="1315"/>
              </a:lnSpc>
            </a:pPr>
            <a:r>
              <a:rPr sz="1200" spc="-5" dirty="0">
                <a:latin typeface="Times New Roman"/>
                <a:cs typeface="Times New Roman"/>
              </a:rPr>
              <a:t>all’abitazione delle creature. Questi </a:t>
            </a:r>
            <a:r>
              <a:rPr sz="1200" dirty="0">
                <a:latin typeface="Times New Roman"/>
                <a:cs typeface="Times New Roman"/>
              </a:rPr>
              <a:t>mille mondi idonei </a:t>
            </a:r>
            <a:r>
              <a:rPr sz="1200" spc="-5" dirty="0">
                <a:latin typeface="Times New Roman"/>
                <a:cs typeface="Times New Roman"/>
              </a:rPr>
              <a:t>al mantenimento della </a:t>
            </a:r>
            <a:r>
              <a:rPr sz="1200" dirty="0">
                <a:latin typeface="Times New Roman"/>
                <a:cs typeface="Times New Roman"/>
              </a:rPr>
              <a:t>vita sono </a:t>
            </a:r>
            <a:r>
              <a:rPr sz="1200" spc="-5" dirty="0">
                <a:latin typeface="Times New Roman"/>
                <a:cs typeface="Times New Roman"/>
              </a:rPr>
              <a:t>chiamati </a:t>
            </a:r>
            <a:r>
              <a:rPr sz="1200" spc="5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sistema, ma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nei</a:t>
            </a:r>
            <a:endParaRPr sz="1200">
              <a:latin typeface="Times New Roman"/>
              <a:cs typeface="Times New Roman"/>
            </a:endParaRPr>
          </a:p>
          <a:p>
            <a:pPr marL="533400" marR="554355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sistemi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giovani </a:t>
            </a:r>
            <a:r>
              <a:rPr sz="1200" dirty="0">
                <a:latin typeface="Times New Roman"/>
                <a:cs typeface="Times New Roman"/>
              </a:rPr>
              <a:t>solo un </a:t>
            </a:r>
            <a:r>
              <a:rPr sz="1200" spc="-5" dirty="0">
                <a:latin typeface="Times New Roman"/>
                <a:cs typeface="Times New Roman"/>
              </a:rPr>
              <a:t>numero relativamente piccolo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questi </a:t>
            </a:r>
            <a:r>
              <a:rPr sz="1200" dirty="0">
                <a:latin typeface="Times New Roman"/>
                <a:cs typeface="Times New Roman"/>
              </a:rPr>
              <a:t>mondi può </a:t>
            </a:r>
            <a:r>
              <a:rPr sz="1200" spc="-5" dirty="0">
                <a:latin typeface="Times New Roman"/>
                <a:cs typeface="Times New Roman"/>
              </a:rPr>
              <a:t>essere abitato. Ogni pianeta abitato </a:t>
            </a:r>
            <a:r>
              <a:rPr sz="1200" dirty="0">
                <a:latin typeface="Times New Roman"/>
                <a:cs typeface="Times New Roman"/>
              </a:rPr>
              <a:t>è  </a:t>
            </a:r>
            <a:r>
              <a:rPr sz="1200" spc="-5" dirty="0">
                <a:latin typeface="Times New Roman"/>
                <a:cs typeface="Times New Roman"/>
              </a:rPr>
              <a:t>retto </a:t>
            </a:r>
            <a:r>
              <a:rPr sz="1200" dirty="0">
                <a:latin typeface="Times New Roman"/>
                <a:cs typeface="Times New Roman"/>
              </a:rPr>
              <a:t>da un </a:t>
            </a:r>
            <a:r>
              <a:rPr sz="1200" spc="-5" dirty="0">
                <a:latin typeface="Times New Roman"/>
                <a:cs typeface="Times New Roman"/>
              </a:rPr>
              <a:t>Principe Planetario,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ogni sistema </a:t>
            </a:r>
            <a:r>
              <a:rPr sz="1200" dirty="0">
                <a:latin typeface="Times New Roman"/>
                <a:cs typeface="Times New Roman"/>
              </a:rPr>
              <a:t>locale ha una sfera architettonica </a:t>
            </a:r>
            <a:r>
              <a:rPr sz="1200" spc="-5" dirty="0">
                <a:latin typeface="Times New Roman"/>
                <a:cs typeface="Times New Roman"/>
              </a:rPr>
              <a:t>come sua capitale </a:t>
            </a:r>
            <a:r>
              <a:rPr sz="1200" dirty="0">
                <a:latin typeface="Times New Roman"/>
                <a:cs typeface="Times New Roman"/>
              </a:rPr>
              <a:t>ed è </a:t>
            </a:r>
            <a:r>
              <a:rPr sz="1200" spc="-5" dirty="0">
                <a:latin typeface="Times New Roman"/>
                <a:cs typeface="Times New Roman"/>
              </a:rPr>
              <a:t>governato  </a:t>
            </a:r>
            <a:r>
              <a:rPr sz="1200" dirty="0">
                <a:latin typeface="Times New Roman"/>
                <a:cs typeface="Times New Roman"/>
              </a:rPr>
              <a:t>da un </a:t>
            </a:r>
            <a:r>
              <a:rPr sz="1200" spc="-5" dirty="0">
                <a:latin typeface="Times New Roman"/>
                <a:cs typeface="Times New Roman"/>
              </a:rPr>
              <a:t>Sovrano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Sistema.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533400" marR="520700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(166.3) 15:2.4 </a:t>
            </a:r>
            <a:r>
              <a:rPr sz="1200" dirty="0">
                <a:latin typeface="Times New Roman"/>
                <a:cs typeface="Times New Roman"/>
              </a:rPr>
              <a:t>2. </a:t>
            </a:r>
            <a:r>
              <a:rPr sz="1200" i="1" spc="-5" dirty="0">
                <a:latin typeface="Times New Roman"/>
                <a:cs typeface="Times New Roman"/>
              </a:rPr>
              <a:t>La costellazione. </a:t>
            </a:r>
            <a:r>
              <a:rPr sz="1200" spc="-5" dirty="0">
                <a:latin typeface="Times New Roman"/>
                <a:cs typeface="Times New Roman"/>
              </a:rPr>
              <a:t>Cento sistemi (circa </a:t>
            </a:r>
            <a:r>
              <a:rPr sz="1200" dirty="0">
                <a:latin typeface="Times New Roman"/>
                <a:cs typeface="Times New Roman"/>
              </a:rPr>
              <a:t>100.000 </a:t>
            </a:r>
            <a:r>
              <a:rPr sz="1200" spc="-5" dirty="0">
                <a:latin typeface="Times New Roman"/>
                <a:cs typeface="Times New Roman"/>
              </a:rPr>
              <a:t>pianeti abitabili) formano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costellazione. Ogni  costellazione </a:t>
            </a:r>
            <a:r>
              <a:rPr sz="1200" dirty="0">
                <a:latin typeface="Times New Roman"/>
                <a:cs typeface="Times New Roman"/>
              </a:rPr>
              <a:t>ha una sfera </a:t>
            </a:r>
            <a:r>
              <a:rPr sz="1200" spc="-5" dirty="0">
                <a:latin typeface="Times New Roman"/>
                <a:cs typeface="Times New Roman"/>
              </a:rPr>
              <a:t>architettonica per </a:t>
            </a:r>
            <a:r>
              <a:rPr sz="1200" dirty="0">
                <a:latin typeface="Times New Roman"/>
                <a:cs typeface="Times New Roman"/>
              </a:rPr>
              <a:t>capitale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è retta da tre </a:t>
            </a:r>
            <a:r>
              <a:rPr sz="1200" spc="-5" dirty="0">
                <a:latin typeface="Times New Roman"/>
                <a:cs typeface="Times New Roman"/>
              </a:rPr>
              <a:t>Figli Vorondadek, gli Altissimi. Ogni  costellazione </a:t>
            </a:r>
            <a:r>
              <a:rPr sz="1200" dirty="0">
                <a:latin typeface="Times New Roman"/>
                <a:cs typeface="Times New Roman"/>
              </a:rPr>
              <a:t>ha anche </a:t>
            </a:r>
            <a:r>
              <a:rPr sz="1200" spc="5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Fedele dei </a:t>
            </a:r>
            <a:r>
              <a:rPr sz="1200" dirty="0">
                <a:latin typeface="Times New Roman"/>
                <a:cs typeface="Times New Roman"/>
              </a:rPr>
              <a:t>Giorni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funzione di </a:t>
            </a:r>
            <a:r>
              <a:rPr sz="1200" spc="-5" dirty="0">
                <a:latin typeface="Times New Roman"/>
                <a:cs typeface="Times New Roman"/>
              </a:rPr>
              <a:t>osservatore, </a:t>
            </a:r>
            <a:r>
              <a:rPr sz="1200" spc="5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ambasciatore della </a:t>
            </a:r>
            <a:r>
              <a:rPr sz="1200" dirty="0">
                <a:latin typeface="Times New Roman"/>
                <a:cs typeface="Times New Roman"/>
              </a:rPr>
              <a:t>Trinità </a:t>
            </a:r>
            <a:r>
              <a:rPr sz="1200" spc="-5" dirty="0">
                <a:latin typeface="Times New Roman"/>
                <a:cs typeface="Times New Roman"/>
              </a:rPr>
              <a:t>del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Paradiso.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533400" marR="51435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(166.4) 15:2.5 </a:t>
            </a:r>
            <a:r>
              <a:rPr sz="1200" dirty="0">
                <a:latin typeface="Times New Roman"/>
                <a:cs typeface="Times New Roman"/>
              </a:rPr>
              <a:t>3. </a:t>
            </a:r>
            <a:r>
              <a:rPr sz="1200" i="1" spc="-5" dirty="0">
                <a:latin typeface="Times New Roman"/>
                <a:cs typeface="Times New Roman"/>
              </a:rPr>
              <a:t>L’Universo locale. </a:t>
            </a:r>
            <a:r>
              <a:rPr sz="1200" spc="-5" dirty="0">
                <a:latin typeface="Times New Roman"/>
                <a:cs typeface="Times New Roman"/>
              </a:rPr>
              <a:t>Cento </a:t>
            </a:r>
            <a:r>
              <a:rPr sz="1200" dirty="0">
                <a:latin typeface="Times New Roman"/>
                <a:cs typeface="Times New Roman"/>
              </a:rPr>
              <a:t>costellazioni </a:t>
            </a:r>
            <a:r>
              <a:rPr sz="1200" spc="-5" dirty="0">
                <a:latin typeface="Times New Roman"/>
                <a:cs typeface="Times New Roman"/>
              </a:rPr>
              <a:t>(circa </a:t>
            </a:r>
            <a:r>
              <a:rPr sz="1200" dirty="0">
                <a:latin typeface="Times New Roman"/>
                <a:cs typeface="Times New Roman"/>
              </a:rPr>
              <a:t>10.000.000 di pianeti abitabili) </a:t>
            </a:r>
            <a:r>
              <a:rPr sz="1200" spc="-5" dirty="0">
                <a:latin typeface="Times New Roman"/>
                <a:cs typeface="Times New Roman"/>
              </a:rPr>
              <a:t>costituiscono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Universo  locale. Ogni Universo </a:t>
            </a:r>
            <a:r>
              <a:rPr sz="1200" dirty="0">
                <a:latin typeface="Times New Roman"/>
                <a:cs typeface="Times New Roman"/>
              </a:rPr>
              <a:t>locale ha per </a:t>
            </a:r>
            <a:r>
              <a:rPr sz="1200" spc="-5" dirty="0">
                <a:latin typeface="Times New Roman"/>
                <a:cs typeface="Times New Roman"/>
              </a:rPr>
              <a:t>capitale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magnifico </a:t>
            </a:r>
            <a:r>
              <a:rPr sz="1200" dirty="0">
                <a:latin typeface="Times New Roman"/>
                <a:cs typeface="Times New Roman"/>
              </a:rPr>
              <a:t>mondo </a:t>
            </a:r>
            <a:r>
              <a:rPr sz="1200" spc="-5" dirty="0">
                <a:latin typeface="Times New Roman"/>
                <a:cs typeface="Times New Roman"/>
              </a:rPr>
              <a:t>architettonico ed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governato </a:t>
            </a:r>
            <a:r>
              <a:rPr sz="1200" dirty="0">
                <a:latin typeface="Times New Roman"/>
                <a:cs typeface="Times New Roman"/>
              </a:rPr>
              <a:t>da uno </a:t>
            </a:r>
            <a:r>
              <a:rPr sz="1200" spc="-5" dirty="0">
                <a:latin typeface="Times New Roman"/>
                <a:cs typeface="Times New Roman"/>
              </a:rPr>
              <a:t>dei Figli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28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289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90219" y="513333"/>
            <a:ext cx="7664450" cy="407733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508000" marR="18034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Dio Creatori coordinati dell’ordine dei Micael. </a:t>
            </a:r>
            <a:r>
              <a:rPr sz="1200" dirty="0">
                <a:latin typeface="Times New Roman"/>
                <a:cs typeface="Times New Roman"/>
              </a:rPr>
              <a:t>Ogni </a:t>
            </a:r>
            <a:r>
              <a:rPr sz="1200" spc="-5" dirty="0">
                <a:latin typeface="Times New Roman"/>
                <a:cs typeface="Times New Roman"/>
              </a:rPr>
              <a:t>Universo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benedetto dalla presenza </a:t>
            </a:r>
            <a:r>
              <a:rPr sz="1200" dirty="0">
                <a:latin typeface="Times New Roman"/>
                <a:cs typeface="Times New Roman"/>
              </a:rPr>
              <a:t>di un Unione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Giorni,  un </a:t>
            </a:r>
            <a:r>
              <a:rPr sz="1200" spc="-5" dirty="0">
                <a:latin typeface="Times New Roman"/>
                <a:cs typeface="Times New Roman"/>
              </a:rPr>
              <a:t>rappresentante della </a:t>
            </a:r>
            <a:r>
              <a:rPr sz="1200" dirty="0">
                <a:latin typeface="Times New Roman"/>
                <a:cs typeface="Times New Roman"/>
              </a:rPr>
              <a:t>Trinità </a:t>
            </a:r>
            <a:r>
              <a:rPr sz="1200" spc="-5" dirty="0">
                <a:latin typeface="Times New Roman"/>
                <a:cs typeface="Times New Roman"/>
              </a:rPr>
              <a:t>del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Paradiso.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508000" marR="15684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(166.5) 15:2.6 </a:t>
            </a:r>
            <a:r>
              <a:rPr sz="1200" dirty="0">
                <a:latin typeface="Times New Roman"/>
                <a:cs typeface="Times New Roman"/>
              </a:rPr>
              <a:t>4. </a:t>
            </a:r>
            <a:r>
              <a:rPr sz="1200" i="1" dirty="0">
                <a:latin typeface="Times New Roman"/>
                <a:cs typeface="Times New Roman"/>
              </a:rPr>
              <a:t>Il </a:t>
            </a:r>
            <a:r>
              <a:rPr sz="1200" i="1" spc="-5" dirty="0">
                <a:latin typeface="Times New Roman"/>
                <a:cs typeface="Times New Roman"/>
              </a:rPr>
              <a:t>settore minore. </a:t>
            </a:r>
            <a:r>
              <a:rPr sz="1200" spc="-5" dirty="0">
                <a:latin typeface="Times New Roman"/>
                <a:cs typeface="Times New Roman"/>
              </a:rPr>
              <a:t>Cento Universi </a:t>
            </a:r>
            <a:r>
              <a:rPr sz="1200" dirty="0">
                <a:latin typeface="Times New Roman"/>
                <a:cs typeface="Times New Roman"/>
              </a:rPr>
              <a:t>locali </a:t>
            </a:r>
            <a:r>
              <a:rPr sz="1200" spc="-5" dirty="0">
                <a:latin typeface="Times New Roman"/>
                <a:cs typeface="Times New Roman"/>
              </a:rPr>
              <a:t>(circa </a:t>
            </a:r>
            <a:r>
              <a:rPr sz="1200" dirty="0">
                <a:latin typeface="Times New Roman"/>
                <a:cs typeface="Times New Roman"/>
              </a:rPr>
              <a:t>1.000.000.000 di </a:t>
            </a:r>
            <a:r>
              <a:rPr sz="1200" spc="-5" dirty="0">
                <a:latin typeface="Times New Roman"/>
                <a:cs typeface="Times New Roman"/>
              </a:rPr>
              <a:t>pianeti abitabili) costituiscono </a:t>
            </a:r>
            <a:r>
              <a:rPr sz="1200" dirty="0">
                <a:latin typeface="Times New Roman"/>
                <a:cs typeface="Times New Roman"/>
              </a:rPr>
              <a:t>un  </a:t>
            </a:r>
            <a:r>
              <a:rPr sz="1200" spc="-5" dirty="0">
                <a:latin typeface="Times New Roman"/>
                <a:cs typeface="Times New Roman"/>
              </a:rPr>
              <a:t>settore </a:t>
            </a:r>
            <a:r>
              <a:rPr sz="1200" dirty="0">
                <a:latin typeface="Times New Roman"/>
                <a:cs typeface="Times New Roman"/>
              </a:rPr>
              <a:t>minore </a:t>
            </a:r>
            <a:r>
              <a:rPr sz="1200" spc="-5" dirty="0">
                <a:latin typeface="Times New Roman"/>
                <a:cs typeface="Times New Roman"/>
              </a:rPr>
              <a:t>del governo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Superuniverso; </a:t>
            </a:r>
            <a:r>
              <a:rPr sz="1200" dirty="0">
                <a:latin typeface="Times New Roman"/>
                <a:cs typeface="Times New Roman"/>
              </a:rPr>
              <a:t>esso ha un </a:t>
            </a:r>
            <a:r>
              <a:rPr sz="1200" spc="-5" dirty="0">
                <a:latin typeface="Times New Roman"/>
                <a:cs typeface="Times New Roman"/>
              </a:rPr>
              <a:t>meraviglioso </a:t>
            </a:r>
            <a:r>
              <a:rPr sz="1200" dirty="0">
                <a:latin typeface="Times New Roman"/>
                <a:cs typeface="Times New Roman"/>
              </a:rPr>
              <a:t>mondo </a:t>
            </a:r>
            <a:r>
              <a:rPr sz="1200" spc="-5" dirty="0">
                <a:latin typeface="Times New Roman"/>
                <a:cs typeface="Times New Roman"/>
              </a:rPr>
              <a:t>capitale </a:t>
            </a:r>
            <a:r>
              <a:rPr sz="1200" dirty="0">
                <a:latin typeface="Times New Roman"/>
                <a:cs typeface="Times New Roman"/>
              </a:rPr>
              <a:t>da dove i </a:t>
            </a:r>
            <a:r>
              <a:rPr sz="1200" spc="-5" dirty="0">
                <a:latin typeface="Times New Roman"/>
                <a:cs typeface="Times New Roman"/>
              </a:rPr>
              <a:t>suoi dirigenti, </a:t>
            </a:r>
            <a:r>
              <a:rPr sz="1200" dirty="0">
                <a:latin typeface="Times New Roman"/>
                <a:cs typeface="Times New Roman"/>
              </a:rPr>
              <a:t>i  </a:t>
            </a:r>
            <a:r>
              <a:rPr sz="1200" spc="-5" dirty="0">
                <a:latin typeface="Times New Roman"/>
                <a:cs typeface="Times New Roman"/>
              </a:rPr>
              <a:t>Recenti dei </a:t>
            </a:r>
            <a:r>
              <a:rPr sz="1200" dirty="0">
                <a:latin typeface="Times New Roman"/>
                <a:cs typeface="Times New Roman"/>
              </a:rPr>
              <a:t>Giorni, </a:t>
            </a:r>
            <a:r>
              <a:rPr sz="1200" spc="-5" dirty="0">
                <a:latin typeface="Times New Roman"/>
                <a:cs typeface="Times New Roman"/>
              </a:rPr>
              <a:t>amministrano gli affari </a:t>
            </a:r>
            <a:r>
              <a:rPr sz="1200" dirty="0">
                <a:latin typeface="Times New Roman"/>
                <a:cs typeface="Times New Roman"/>
              </a:rPr>
              <a:t>del settore </a:t>
            </a:r>
            <a:r>
              <a:rPr sz="1200" spc="-5" dirty="0">
                <a:latin typeface="Times New Roman"/>
                <a:cs typeface="Times New Roman"/>
              </a:rPr>
              <a:t>minore. Vi </a:t>
            </a:r>
            <a:r>
              <a:rPr sz="1200" dirty="0">
                <a:latin typeface="Times New Roman"/>
                <a:cs typeface="Times New Roman"/>
              </a:rPr>
              <a:t>sono tre </a:t>
            </a:r>
            <a:r>
              <a:rPr sz="1200" spc="-5" dirty="0">
                <a:latin typeface="Times New Roman"/>
                <a:cs typeface="Times New Roman"/>
              </a:rPr>
              <a:t>Recenti dei </a:t>
            </a:r>
            <a:r>
              <a:rPr sz="1200" dirty="0">
                <a:latin typeface="Times New Roman"/>
                <a:cs typeface="Times New Roman"/>
              </a:rPr>
              <a:t>Giorni, </a:t>
            </a:r>
            <a:r>
              <a:rPr sz="1200" spc="-5" dirty="0">
                <a:latin typeface="Times New Roman"/>
                <a:cs typeface="Times New Roman"/>
              </a:rPr>
              <a:t>Personalità Supreme  della Trinità, nella </a:t>
            </a:r>
            <a:r>
              <a:rPr sz="1200" dirty="0">
                <a:latin typeface="Times New Roman"/>
                <a:cs typeface="Times New Roman"/>
              </a:rPr>
              <a:t>capitale di </a:t>
            </a:r>
            <a:r>
              <a:rPr sz="1200" spc="-5" dirty="0">
                <a:latin typeface="Times New Roman"/>
                <a:cs typeface="Times New Roman"/>
              </a:rPr>
              <a:t>ciascun settore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minore.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508000" marR="812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(166.6) 15:2.7 </a:t>
            </a:r>
            <a:r>
              <a:rPr sz="1200" dirty="0">
                <a:latin typeface="Times New Roman"/>
                <a:cs typeface="Times New Roman"/>
              </a:rPr>
              <a:t>5. </a:t>
            </a:r>
            <a:r>
              <a:rPr sz="1200" i="1" dirty="0">
                <a:latin typeface="Times New Roman"/>
                <a:cs typeface="Times New Roman"/>
              </a:rPr>
              <a:t>Il </a:t>
            </a:r>
            <a:r>
              <a:rPr sz="1200" i="1" spc="-5" dirty="0">
                <a:latin typeface="Times New Roman"/>
                <a:cs typeface="Times New Roman"/>
              </a:rPr>
              <a:t>settore maggiore. </a:t>
            </a:r>
            <a:r>
              <a:rPr sz="1200" spc="-5" dirty="0">
                <a:latin typeface="Times New Roman"/>
                <a:cs typeface="Times New Roman"/>
              </a:rPr>
              <a:t>Cento settori </a:t>
            </a:r>
            <a:r>
              <a:rPr sz="1200" dirty="0">
                <a:latin typeface="Times New Roman"/>
                <a:cs typeface="Times New Roman"/>
              </a:rPr>
              <a:t>minori </a:t>
            </a:r>
            <a:r>
              <a:rPr sz="1200" spc="-5" dirty="0">
                <a:latin typeface="Times New Roman"/>
                <a:cs typeface="Times New Roman"/>
              </a:rPr>
              <a:t>(circa </a:t>
            </a:r>
            <a:r>
              <a:rPr sz="1200" dirty="0">
                <a:latin typeface="Times New Roman"/>
                <a:cs typeface="Times New Roman"/>
              </a:rPr>
              <a:t>100.000.000.000 di mondi abitabili) </a:t>
            </a:r>
            <a:r>
              <a:rPr sz="1200" spc="-5" dirty="0">
                <a:latin typeface="Times New Roman"/>
                <a:cs typeface="Times New Roman"/>
              </a:rPr>
              <a:t>formano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settore  maggiore. Ogni settore maggiore </a:t>
            </a:r>
            <a:r>
              <a:rPr sz="1200" dirty="0">
                <a:latin typeface="Times New Roman"/>
                <a:cs typeface="Times New Roman"/>
              </a:rPr>
              <a:t>è provvisto di una </a:t>
            </a:r>
            <a:r>
              <a:rPr sz="1200" spc="-5" dirty="0">
                <a:latin typeface="Times New Roman"/>
                <a:cs typeface="Times New Roman"/>
              </a:rPr>
              <a:t>splendida capitale ed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retto </a:t>
            </a:r>
            <a:r>
              <a:rPr sz="1200" dirty="0">
                <a:latin typeface="Times New Roman"/>
                <a:cs typeface="Times New Roman"/>
              </a:rPr>
              <a:t>da tre </a:t>
            </a:r>
            <a:r>
              <a:rPr sz="1200" spc="-5" dirty="0">
                <a:latin typeface="Times New Roman"/>
                <a:cs typeface="Times New Roman"/>
              </a:rPr>
              <a:t>Perfezioni dei </a:t>
            </a:r>
            <a:r>
              <a:rPr sz="1200" dirty="0">
                <a:latin typeface="Times New Roman"/>
                <a:cs typeface="Times New Roman"/>
              </a:rPr>
              <a:t>Giorni,  </a:t>
            </a:r>
            <a:r>
              <a:rPr sz="1200" spc="-5" dirty="0">
                <a:latin typeface="Times New Roman"/>
                <a:cs typeface="Times New Roman"/>
              </a:rPr>
              <a:t>Personalità Supreme </a:t>
            </a:r>
            <a:r>
              <a:rPr sz="1200" dirty="0">
                <a:latin typeface="Times New Roman"/>
                <a:cs typeface="Times New Roman"/>
              </a:rPr>
              <a:t>della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Trinità.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508000" marR="124460" algn="just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(166.7) 15:2.8 </a:t>
            </a:r>
            <a:r>
              <a:rPr sz="1200" dirty="0">
                <a:latin typeface="Times New Roman"/>
                <a:cs typeface="Times New Roman"/>
              </a:rPr>
              <a:t>6. </a:t>
            </a:r>
            <a:r>
              <a:rPr sz="1200" i="1" dirty="0">
                <a:latin typeface="Times New Roman"/>
                <a:cs typeface="Times New Roman"/>
              </a:rPr>
              <a:t>Il </a:t>
            </a:r>
            <a:r>
              <a:rPr sz="1200" i="1" spc="-5" dirty="0">
                <a:latin typeface="Times New Roman"/>
                <a:cs typeface="Times New Roman"/>
              </a:rPr>
              <a:t>Superuniverso. </a:t>
            </a:r>
            <a:r>
              <a:rPr sz="1200" spc="-5" dirty="0">
                <a:latin typeface="Times New Roman"/>
                <a:cs typeface="Times New Roman"/>
              </a:rPr>
              <a:t>Dieci </a:t>
            </a:r>
            <a:r>
              <a:rPr sz="1200" dirty="0">
                <a:latin typeface="Times New Roman"/>
                <a:cs typeface="Times New Roman"/>
              </a:rPr>
              <a:t>settori </a:t>
            </a:r>
            <a:r>
              <a:rPr sz="1200" spc="-5" dirty="0">
                <a:latin typeface="Times New Roman"/>
                <a:cs typeface="Times New Roman"/>
              </a:rPr>
              <a:t>maggiori (circa </a:t>
            </a:r>
            <a:r>
              <a:rPr sz="1200" dirty="0">
                <a:latin typeface="Times New Roman"/>
                <a:cs typeface="Times New Roman"/>
              </a:rPr>
              <a:t>1.000.000.000.000 di </a:t>
            </a:r>
            <a:r>
              <a:rPr sz="1200" spc="-5" dirty="0">
                <a:latin typeface="Times New Roman"/>
                <a:cs typeface="Times New Roman"/>
              </a:rPr>
              <a:t>pianeti abitabili) costituiscono </a:t>
            </a:r>
            <a:r>
              <a:rPr sz="1200" dirty="0">
                <a:latin typeface="Times New Roman"/>
                <a:cs typeface="Times New Roman"/>
              </a:rPr>
              <a:t>un  </a:t>
            </a:r>
            <a:r>
              <a:rPr sz="1200" spc="-5" dirty="0">
                <a:latin typeface="Times New Roman"/>
                <a:cs typeface="Times New Roman"/>
              </a:rPr>
              <a:t>Superuniverso. Ogni Superuniverso </a:t>
            </a:r>
            <a:r>
              <a:rPr sz="1200" dirty="0">
                <a:latin typeface="Times New Roman"/>
                <a:cs typeface="Times New Roman"/>
              </a:rPr>
              <a:t>è dotato di un </a:t>
            </a:r>
            <a:r>
              <a:rPr sz="1200" spc="-5" dirty="0">
                <a:latin typeface="Times New Roman"/>
                <a:cs typeface="Times New Roman"/>
              </a:rPr>
              <a:t>enorme </a:t>
            </a:r>
            <a:r>
              <a:rPr sz="1200" dirty="0">
                <a:latin typeface="Times New Roman"/>
                <a:cs typeface="Times New Roman"/>
              </a:rPr>
              <a:t>e stupendo mondo </a:t>
            </a:r>
            <a:r>
              <a:rPr sz="1200" spc="-5" dirty="0">
                <a:latin typeface="Times New Roman"/>
                <a:cs typeface="Times New Roman"/>
              </a:rPr>
              <a:t>capitale ed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governato </a:t>
            </a:r>
            <a:r>
              <a:rPr sz="1200" dirty="0">
                <a:latin typeface="Times New Roman"/>
                <a:cs typeface="Times New Roman"/>
              </a:rPr>
              <a:t>da tre Antichi 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Giorni.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150">
              <a:latin typeface="Times New Roman"/>
              <a:cs typeface="Times New Roman"/>
            </a:endParaRPr>
          </a:p>
          <a:p>
            <a:pPr marL="508000" marR="14224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(166.8) 15:2.9 </a:t>
            </a:r>
            <a:r>
              <a:rPr sz="1200" dirty="0">
                <a:latin typeface="Times New Roman"/>
                <a:cs typeface="Times New Roman"/>
              </a:rPr>
              <a:t>7. </a:t>
            </a:r>
            <a:r>
              <a:rPr sz="1200" i="1" dirty="0">
                <a:latin typeface="Times New Roman"/>
                <a:cs typeface="Times New Roman"/>
              </a:rPr>
              <a:t>Il </a:t>
            </a:r>
            <a:r>
              <a:rPr sz="1200" i="1" spc="-5" dirty="0">
                <a:latin typeface="Times New Roman"/>
                <a:cs typeface="Times New Roman"/>
              </a:rPr>
              <a:t>Grande Universo. </a:t>
            </a:r>
            <a:r>
              <a:rPr sz="1200" spc="-5" dirty="0">
                <a:latin typeface="Times New Roman"/>
                <a:cs typeface="Times New Roman"/>
              </a:rPr>
              <a:t>Sette Superuniversi formano l’attuale grande Universo organizzato, costituito </a:t>
            </a:r>
            <a:r>
              <a:rPr sz="1200" dirty="0">
                <a:latin typeface="Times New Roman"/>
                <a:cs typeface="Times New Roman"/>
              </a:rPr>
              <a:t>da  </a:t>
            </a:r>
            <a:r>
              <a:rPr sz="1200" spc="-5" dirty="0">
                <a:latin typeface="Times New Roman"/>
                <a:cs typeface="Times New Roman"/>
              </a:rPr>
              <a:t>circa </a:t>
            </a:r>
            <a:r>
              <a:rPr sz="1200" dirty="0">
                <a:latin typeface="Times New Roman"/>
                <a:cs typeface="Times New Roman"/>
              </a:rPr>
              <a:t>settemila </a:t>
            </a:r>
            <a:r>
              <a:rPr sz="1200" spc="-5" dirty="0">
                <a:latin typeface="Times New Roman"/>
                <a:cs typeface="Times New Roman"/>
              </a:rPr>
              <a:t>miliardi </a:t>
            </a:r>
            <a:r>
              <a:rPr sz="1200" dirty="0">
                <a:latin typeface="Times New Roman"/>
                <a:cs typeface="Times New Roman"/>
              </a:rPr>
              <a:t>di mondi </a:t>
            </a:r>
            <a:r>
              <a:rPr sz="1200" spc="-5" dirty="0">
                <a:latin typeface="Times New Roman"/>
                <a:cs typeface="Times New Roman"/>
              </a:rPr>
              <a:t>abitabili, </a:t>
            </a:r>
            <a:r>
              <a:rPr sz="1200" dirty="0">
                <a:latin typeface="Times New Roman"/>
                <a:cs typeface="Times New Roman"/>
              </a:rPr>
              <a:t>più le </a:t>
            </a:r>
            <a:r>
              <a:rPr sz="1200" spc="-5" dirty="0">
                <a:latin typeface="Times New Roman"/>
                <a:cs typeface="Times New Roman"/>
              </a:rPr>
              <a:t>sfere architettoniche 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miliardo di sfere abitate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Havona. </a:t>
            </a:r>
            <a:r>
              <a:rPr sz="1200" dirty="0">
                <a:latin typeface="Times New Roman"/>
                <a:cs typeface="Times New Roman"/>
              </a:rPr>
              <a:t>I  </a:t>
            </a:r>
            <a:r>
              <a:rPr sz="1200" spc="-5" dirty="0">
                <a:latin typeface="Times New Roman"/>
                <a:cs typeface="Times New Roman"/>
              </a:rPr>
              <a:t>Superuniversi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governati ed amministrati indirettamente </a:t>
            </a:r>
            <a:r>
              <a:rPr sz="1200" dirty="0">
                <a:latin typeface="Times New Roman"/>
                <a:cs typeface="Times New Roman"/>
              </a:rPr>
              <a:t>e riflettivamente </a:t>
            </a:r>
            <a:r>
              <a:rPr sz="1200" spc="-5" dirty="0">
                <a:latin typeface="Times New Roman"/>
                <a:cs typeface="Times New Roman"/>
              </a:rPr>
              <a:t>dal Paradiso attraverso </a:t>
            </a:r>
            <a:r>
              <a:rPr sz="1200" dirty="0">
                <a:latin typeface="Times New Roman"/>
                <a:cs typeface="Times New Roman"/>
              </a:rPr>
              <a:t>i Sette Spiriti  </a:t>
            </a:r>
            <a:r>
              <a:rPr sz="1200" spc="-5" dirty="0">
                <a:latin typeface="Times New Roman"/>
                <a:cs typeface="Times New Roman"/>
              </a:rPr>
              <a:t>Maestri.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miliardo </a:t>
            </a:r>
            <a:r>
              <a:rPr sz="1200" dirty="0">
                <a:latin typeface="Times New Roman"/>
                <a:cs typeface="Times New Roman"/>
              </a:rPr>
              <a:t>di mondi di </a:t>
            </a:r>
            <a:r>
              <a:rPr sz="1200" spc="-5" dirty="0">
                <a:latin typeface="Times New Roman"/>
                <a:cs typeface="Times New Roman"/>
              </a:rPr>
              <a:t>Havona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direttamente amministrato dagli Eterni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Giorni; </a:t>
            </a:r>
            <a:r>
              <a:rPr sz="1200" dirty="0">
                <a:latin typeface="Times New Roman"/>
                <a:cs typeface="Times New Roman"/>
              </a:rPr>
              <a:t>una di </a:t>
            </a:r>
            <a:r>
              <a:rPr sz="1200" spc="-5" dirty="0">
                <a:latin typeface="Times New Roman"/>
                <a:cs typeface="Times New Roman"/>
              </a:rPr>
              <a:t>queste  Personalità Supreme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Trinità presiede </a:t>
            </a:r>
            <a:r>
              <a:rPr sz="1200" dirty="0">
                <a:latin typeface="Times New Roman"/>
                <a:cs typeface="Times New Roman"/>
              </a:rPr>
              <a:t>ciascuna di queste sfere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perfette.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150">
              <a:latin typeface="Times New Roman"/>
              <a:cs typeface="Times New Roman"/>
            </a:endParaRPr>
          </a:p>
          <a:p>
            <a:pPr marL="50800">
              <a:lnSpc>
                <a:spcPct val="1000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(167.1) 15:2.10 </a:t>
            </a:r>
            <a:r>
              <a:rPr sz="1200" spc="-5" dirty="0">
                <a:latin typeface="Times New Roman"/>
                <a:cs typeface="Times New Roman"/>
              </a:rPr>
              <a:t>Escludendo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sfere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Paradiso-Havona, </a:t>
            </a:r>
            <a:r>
              <a:rPr sz="1200" dirty="0">
                <a:latin typeface="Times New Roman"/>
                <a:cs typeface="Times New Roman"/>
              </a:rPr>
              <a:t>il piano di </a:t>
            </a:r>
            <a:r>
              <a:rPr sz="1200" spc="-5" dirty="0">
                <a:latin typeface="Times New Roman"/>
                <a:cs typeface="Times New Roman"/>
              </a:rPr>
              <a:t>organizzazione dell’Universo </a:t>
            </a:r>
            <a:r>
              <a:rPr sz="1200" dirty="0">
                <a:latin typeface="Times New Roman"/>
                <a:cs typeface="Times New Roman"/>
              </a:rPr>
              <a:t>comporta le </a:t>
            </a:r>
            <a:r>
              <a:rPr sz="1200" spc="-5" dirty="0">
                <a:latin typeface="Times New Roman"/>
                <a:cs typeface="Times New Roman"/>
              </a:rPr>
              <a:t>seguenti unità: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29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89595" cy="39573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455295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associate partecipano </a:t>
            </a:r>
            <a:r>
              <a:rPr sz="1200" dirty="0">
                <a:latin typeface="Times New Roman"/>
                <a:cs typeface="Times New Roman"/>
              </a:rPr>
              <a:t>a questa mobilitazione </a:t>
            </a:r>
            <a:r>
              <a:rPr sz="1200" spc="-5" dirty="0">
                <a:latin typeface="Times New Roman"/>
                <a:cs typeface="Times New Roman"/>
              </a:rPr>
              <a:t>suprema,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Antichi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Giorni ed i </a:t>
            </a:r>
            <a:r>
              <a:rPr sz="1200" spc="-5" dirty="0">
                <a:latin typeface="Times New Roman"/>
                <a:cs typeface="Times New Roman"/>
              </a:rPr>
              <a:t>Sette </a:t>
            </a:r>
            <a:r>
              <a:rPr sz="1200" dirty="0">
                <a:latin typeface="Times New Roman"/>
                <a:cs typeface="Times New Roman"/>
              </a:rPr>
              <a:t>Spiriti </a:t>
            </a:r>
            <a:r>
              <a:rPr sz="1200" spc="-5" dirty="0">
                <a:latin typeface="Times New Roman"/>
                <a:cs typeface="Times New Roman"/>
              </a:rPr>
              <a:t>Maestri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probabilmente  stabiliti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l’eternità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amministratori permanenti nel grande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Universo.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685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(12.3) 0:8.12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funzione 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Settuplo </a:t>
            </a:r>
            <a:r>
              <a:rPr sz="1200" dirty="0">
                <a:latin typeface="Times New Roman"/>
                <a:cs typeface="Times New Roman"/>
              </a:rPr>
              <a:t>risale </a:t>
            </a:r>
            <a:r>
              <a:rPr sz="1200" spc="-5" dirty="0">
                <a:latin typeface="Times New Roman"/>
                <a:cs typeface="Times New Roman"/>
              </a:rPr>
              <a:t>all’organizzazione dei sette Superuniversi </a:t>
            </a:r>
            <a:r>
              <a:rPr sz="1200" dirty="0">
                <a:latin typeface="Times New Roman"/>
                <a:cs typeface="Times New Roman"/>
              </a:rPr>
              <a:t>e probabilmente </a:t>
            </a:r>
            <a:r>
              <a:rPr sz="1200" spc="-5" dirty="0">
                <a:latin typeface="Times New Roman"/>
                <a:cs typeface="Times New Roman"/>
              </a:rPr>
              <a:t>si amplierà </a:t>
            </a:r>
            <a:r>
              <a:rPr sz="1200" dirty="0">
                <a:latin typeface="Times New Roman"/>
                <a:cs typeface="Times New Roman"/>
              </a:rPr>
              <a:t>in connessione  </a:t>
            </a:r>
            <a:r>
              <a:rPr sz="1200" spc="-5" dirty="0">
                <a:latin typeface="Times New Roman"/>
                <a:cs typeface="Times New Roman"/>
              </a:rPr>
              <a:t>con l’evoluzione futura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creazioni dello spazio esterno. L’organizzazione </a:t>
            </a:r>
            <a:r>
              <a:rPr sz="1200" dirty="0">
                <a:latin typeface="Times New Roman"/>
                <a:cs typeface="Times New Roman"/>
              </a:rPr>
              <a:t>di questi </a:t>
            </a:r>
            <a:r>
              <a:rPr sz="1200" spc="-5" dirty="0">
                <a:latin typeface="Times New Roman"/>
                <a:cs typeface="Times New Roman"/>
              </a:rPr>
              <a:t>Universi </a:t>
            </a:r>
            <a:r>
              <a:rPr sz="1200" dirty="0">
                <a:latin typeface="Times New Roman"/>
                <a:cs typeface="Times New Roman"/>
              </a:rPr>
              <a:t>futuri,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livello di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spazio</a:t>
            </a:r>
            <a:endParaRPr sz="1200">
              <a:latin typeface="Times New Roman"/>
              <a:cs typeface="Times New Roman"/>
            </a:endParaRPr>
          </a:p>
          <a:p>
            <a:pPr marL="76200" marR="36195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primario, secondario, terziario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quaternario </a:t>
            </a:r>
            <a:r>
              <a:rPr sz="1200" dirty="0">
                <a:latin typeface="Times New Roman"/>
                <a:cs typeface="Times New Roman"/>
              </a:rPr>
              <a:t>di evoluzione </a:t>
            </a:r>
            <a:r>
              <a:rPr sz="1200" spc="-5" dirty="0">
                <a:latin typeface="Times New Roman"/>
                <a:cs typeface="Times New Roman"/>
              </a:rPr>
              <a:t>progressiva, </a:t>
            </a:r>
            <a:r>
              <a:rPr sz="1200" dirty="0">
                <a:latin typeface="Times New Roman"/>
                <a:cs typeface="Times New Roman"/>
              </a:rPr>
              <a:t>assisterà </a:t>
            </a:r>
            <a:r>
              <a:rPr sz="1200" spc="-5" dirty="0">
                <a:latin typeface="Times New Roman"/>
                <a:cs typeface="Times New Roman"/>
              </a:rPr>
              <a:t>senza </a:t>
            </a:r>
            <a:r>
              <a:rPr sz="1200" dirty="0">
                <a:latin typeface="Times New Roman"/>
                <a:cs typeface="Times New Roman"/>
              </a:rPr>
              <a:t>dubbio </a:t>
            </a:r>
            <a:r>
              <a:rPr sz="1200" spc="-5" dirty="0">
                <a:latin typeface="Times New Roman"/>
                <a:cs typeface="Times New Roman"/>
              </a:rPr>
              <a:t>all’inaugurazione </a:t>
            </a:r>
            <a:r>
              <a:rPr sz="1200" dirty="0">
                <a:latin typeface="Times New Roman"/>
                <a:cs typeface="Times New Roman"/>
              </a:rPr>
              <a:t>dell’approccio  </a:t>
            </a:r>
            <a:r>
              <a:rPr sz="1200" spc="-5" dirty="0">
                <a:latin typeface="Times New Roman"/>
                <a:cs typeface="Times New Roman"/>
              </a:rPr>
              <a:t>trascendente ed absonito </a:t>
            </a:r>
            <a:r>
              <a:rPr sz="1200" dirty="0">
                <a:latin typeface="Times New Roman"/>
                <a:cs typeface="Times New Roman"/>
              </a:rPr>
              <a:t>alla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Deità.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5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10" dirty="0">
                <a:solidFill>
                  <a:srgbClr val="1F487C"/>
                </a:solidFill>
                <a:latin typeface="Times New Roman"/>
                <a:cs typeface="Times New Roman"/>
              </a:rPr>
              <a:t>IX. Dio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 l’Ultimo</a:t>
            </a:r>
            <a:endParaRPr sz="1600">
              <a:latin typeface="Times New Roman"/>
              <a:cs typeface="Times New Roman"/>
            </a:endParaRPr>
          </a:p>
          <a:p>
            <a:pPr marL="76200" marR="109220">
              <a:lnSpc>
                <a:spcPct val="95900"/>
              </a:lnSpc>
              <a:spcBef>
                <a:spcPts val="137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(12.4) 0:9.1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l’Essere Supremo si evolve progressivamente dall’antecedente </a:t>
            </a:r>
            <a:r>
              <a:rPr sz="1200" dirty="0">
                <a:latin typeface="Times New Roman"/>
                <a:cs typeface="Times New Roman"/>
              </a:rPr>
              <a:t>dotazione di divinità </a:t>
            </a:r>
            <a:r>
              <a:rPr sz="1200" spc="-10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potenziale di </a:t>
            </a:r>
            <a:r>
              <a:rPr sz="1200" spc="-5" dirty="0">
                <a:latin typeface="Times New Roman"/>
                <a:cs typeface="Times New Roman"/>
              </a:rPr>
              <a:t>energia </a:t>
            </a:r>
            <a:r>
              <a:rPr sz="1200" dirty="0">
                <a:latin typeface="Times New Roman"/>
                <a:cs typeface="Times New Roman"/>
              </a:rPr>
              <a:t>e di  </a:t>
            </a:r>
            <a:r>
              <a:rPr sz="1200" spc="-5" dirty="0">
                <a:latin typeface="Times New Roman"/>
                <a:cs typeface="Times New Roman"/>
              </a:rPr>
              <a:t>personalità del grande Universo ch’egli ingloba, </a:t>
            </a:r>
            <a:r>
              <a:rPr sz="1200" dirty="0">
                <a:latin typeface="Times New Roman"/>
                <a:cs typeface="Times New Roman"/>
              </a:rPr>
              <a:t>così </a:t>
            </a:r>
            <a:r>
              <a:rPr sz="1200" spc="-5" dirty="0">
                <a:latin typeface="Times New Roman"/>
                <a:cs typeface="Times New Roman"/>
              </a:rPr>
              <a:t>Dio l’Ultimo si eventua dai </a:t>
            </a:r>
            <a:r>
              <a:rPr sz="1200" dirty="0">
                <a:latin typeface="Times New Roman"/>
                <a:cs typeface="Times New Roman"/>
              </a:rPr>
              <a:t>potenziali di </a:t>
            </a:r>
            <a:r>
              <a:rPr sz="1200" spc="-5" dirty="0">
                <a:latin typeface="Times New Roman"/>
                <a:cs typeface="Times New Roman"/>
              </a:rPr>
              <a:t>divinità che risiedono </a:t>
            </a:r>
            <a:r>
              <a:rPr sz="1200" dirty="0">
                <a:latin typeface="Times New Roman"/>
                <a:cs typeface="Times New Roman"/>
              </a:rPr>
              <a:t>nei domini </a:t>
            </a:r>
            <a:r>
              <a:rPr sz="1200" spc="-5" dirty="0">
                <a:latin typeface="Times New Roman"/>
                <a:cs typeface="Times New Roman"/>
              </a:rPr>
              <a:t>del  tempo-spazio trasceso </a:t>
            </a:r>
            <a:r>
              <a:rPr sz="1200" dirty="0">
                <a:latin typeface="Times New Roman"/>
                <a:cs typeface="Times New Roman"/>
              </a:rPr>
              <a:t>dell’Universo </a:t>
            </a:r>
            <a:r>
              <a:rPr sz="1200" spc="-5" dirty="0">
                <a:latin typeface="Times New Roman"/>
                <a:cs typeface="Times New Roman"/>
              </a:rPr>
              <a:t>maestro. </a:t>
            </a:r>
            <a:r>
              <a:rPr sz="1200" dirty="0">
                <a:latin typeface="Times New Roman"/>
                <a:cs typeface="Times New Roman"/>
              </a:rPr>
              <a:t>L’attuazione </a:t>
            </a:r>
            <a:r>
              <a:rPr sz="1200" spc="-5" dirty="0">
                <a:latin typeface="Times New Roman"/>
                <a:cs typeface="Times New Roman"/>
              </a:rPr>
              <a:t>della Deità Ultima </a:t>
            </a:r>
            <a:r>
              <a:rPr sz="1200" dirty="0">
                <a:latin typeface="Times New Roman"/>
                <a:cs typeface="Times New Roman"/>
              </a:rPr>
              <a:t>indica </a:t>
            </a:r>
            <a:r>
              <a:rPr sz="1200" spc="-5" dirty="0">
                <a:latin typeface="Times New Roman"/>
                <a:cs typeface="Times New Roman"/>
              </a:rPr>
              <a:t>l’unificazione absonita della </a:t>
            </a:r>
            <a:r>
              <a:rPr sz="1200" dirty="0">
                <a:latin typeface="Times New Roman"/>
                <a:cs typeface="Times New Roman"/>
              </a:rPr>
              <a:t>prima Trinità  </a:t>
            </a:r>
            <a:r>
              <a:rPr sz="1200" spc="-5" dirty="0">
                <a:latin typeface="Times New Roman"/>
                <a:cs typeface="Times New Roman"/>
              </a:rPr>
              <a:t>esperienziale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rivela l’espansione unificatrice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Deità sul secondo </a:t>
            </a:r>
            <a:r>
              <a:rPr sz="1200" dirty="0">
                <a:latin typeface="Times New Roman"/>
                <a:cs typeface="Times New Roman"/>
              </a:rPr>
              <a:t>livello di </a:t>
            </a:r>
            <a:r>
              <a:rPr sz="1200" spc="-5" dirty="0">
                <a:latin typeface="Times New Roman"/>
                <a:cs typeface="Times New Roman"/>
              </a:rPr>
              <a:t>autorealizzazione creativa. </a:t>
            </a:r>
            <a:r>
              <a:rPr sz="1200" dirty="0">
                <a:latin typeface="Times New Roman"/>
                <a:cs typeface="Times New Roman"/>
              </a:rPr>
              <a:t>Ciò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costituisce</a:t>
            </a:r>
            <a:endParaRPr sz="1200">
              <a:latin typeface="Times New Roman"/>
              <a:cs typeface="Times New Roman"/>
            </a:endParaRPr>
          </a:p>
          <a:p>
            <a:pPr marL="76200" marR="67310">
              <a:lnSpc>
                <a:spcPts val="1380"/>
              </a:lnSpc>
              <a:spcBef>
                <a:spcPts val="40"/>
              </a:spcBef>
            </a:pPr>
            <a:r>
              <a:rPr sz="1200" spc="-5" dirty="0">
                <a:latin typeface="Times New Roman"/>
                <a:cs typeface="Times New Roman"/>
              </a:rPr>
              <a:t>l’equivalente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potere-personalità dell’attuazione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Deità esperienziale nell’Universo </a:t>
            </a:r>
            <a:r>
              <a:rPr sz="1200" dirty="0">
                <a:latin typeface="Times New Roman"/>
                <a:cs typeface="Times New Roman"/>
              </a:rPr>
              <a:t>concernente le </a:t>
            </a:r>
            <a:r>
              <a:rPr sz="1200" spc="-5" dirty="0">
                <a:latin typeface="Times New Roman"/>
                <a:cs typeface="Times New Roman"/>
              </a:rPr>
              <a:t>realtà absonite del  Paradiso sui </a:t>
            </a:r>
            <a:r>
              <a:rPr sz="1200" dirty="0">
                <a:latin typeface="Times New Roman"/>
                <a:cs typeface="Times New Roman"/>
              </a:rPr>
              <a:t>livelli </a:t>
            </a:r>
            <a:r>
              <a:rPr sz="1200" spc="-5" dirty="0">
                <a:latin typeface="Times New Roman"/>
                <a:cs typeface="Times New Roman"/>
              </a:rPr>
              <a:t>che si </a:t>
            </a:r>
            <a:r>
              <a:rPr sz="1200" dirty="0">
                <a:latin typeface="Times New Roman"/>
                <a:cs typeface="Times New Roman"/>
              </a:rPr>
              <a:t>stanno </a:t>
            </a:r>
            <a:r>
              <a:rPr sz="1200" spc="-5" dirty="0">
                <a:latin typeface="Times New Roman"/>
                <a:cs typeface="Times New Roman"/>
              </a:rPr>
              <a:t>eventuando dei </a:t>
            </a:r>
            <a:r>
              <a:rPr sz="1200" dirty="0">
                <a:latin typeface="Times New Roman"/>
                <a:cs typeface="Times New Roman"/>
              </a:rPr>
              <a:t>valori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tempo-spazio </a:t>
            </a:r>
            <a:r>
              <a:rPr sz="1200" spc="-5" dirty="0">
                <a:latin typeface="Times New Roman"/>
                <a:cs typeface="Times New Roman"/>
              </a:rPr>
              <a:t>trasceso.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completamento di questo </a:t>
            </a:r>
            <a:r>
              <a:rPr sz="1200" spc="-5" dirty="0">
                <a:latin typeface="Times New Roman"/>
                <a:cs typeface="Times New Roman"/>
              </a:rPr>
              <a:t>ampliamento  esperienziale </a:t>
            </a:r>
            <a:r>
              <a:rPr sz="1200" dirty="0">
                <a:latin typeface="Times New Roman"/>
                <a:cs typeface="Times New Roman"/>
              </a:rPr>
              <a:t>ha </a:t>
            </a:r>
            <a:r>
              <a:rPr sz="1200" spc="-5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scopo di </a:t>
            </a:r>
            <a:r>
              <a:rPr sz="1200" spc="-5" dirty="0">
                <a:latin typeface="Times New Roman"/>
                <a:cs typeface="Times New Roman"/>
              </a:rPr>
              <a:t>offrire </a:t>
            </a:r>
            <a:r>
              <a:rPr sz="1200" dirty="0">
                <a:latin typeface="Times New Roman"/>
                <a:cs typeface="Times New Roman"/>
              </a:rPr>
              <a:t>un destino ultimo di servizio a </a:t>
            </a:r>
            <a:r>
              <a:rPr sz="1200" spc="-5" dirty="0">
                <a:latin typeface="Times New Roman"/>
                <a:cs typeface="Times New Roman"/>
              </a:rPr>
              <a:t>tutte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creature </a:t>
            </a:r>
            <a:r>
              <a:rPr sz="1200" dirty="0">
                <a:latin typeface="Times New Roman"/>
                <a:cs typeface="Times New Roman"/>
              </a:rPr>
              <a:t>del tempo-spazio che </a:t>
            </a:r>
            <a:r>
              <a:rPr sz="1200" spc="-5" dirty="0">
                <a:latin typeface="Times New Roman"/>
                <a:cs typeface="Times New Roman"/>
              </a:rPr>
              <a:t>hanno raggiunto </a:t>
            </a:r>
            <a:r>
              <a:rPr sz="1200" dirty="0">
                <a:latin typeface="Times New Roman"/>
                <a:cs typeface="Times New Roman"/>
              </a:rPr>
              <a:t>i livelli  </a:t>
            </a:r>
            <a:r>
              <a:rPr sz="1200" spc="-5" dirty="0">
                <a:latin typeface="Times New Roman"/>
                <a:cs typeface="Times New Roman"/>
              </a:rPr>
              <a:t>absoniti mediante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totale realizzazione dell’Essere Supremo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grazie al ministero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il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Settuplo.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34099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(12.5) 0:9.2 </a:t>
            </a:r>
            <a:r>
              <a:rPr sz="1200" i="1" spc="-5" dirty="0">
                <a:latin typeface="Times New Roman"/>
                <a:cs typeface="Times New Roman"/>
              </a:rPr>
              <a:t>Dio l’Ultimo </a:t>
            </a:r>
            <a:r>
              <a:rPr sz="1200" spc="-5" dirty="0">
                <a:latin typeface="Times New Roman"/>
                <a:cs typeface="Times New Roman"/>
              </a:rPr>
              <a:t>designa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Deità personale </a:t>
            </a:r>
            <a:r>
              <a:rPr sz="1200" dirty="0">
                <a:latin typeface="Times New Roman"/>
                <a:cs typeface="Times New Roman"/>
              </a:rPr>
              <a:t>funzionante </a:t>
            </a:r>
            <a:r>
              <a:rPr sz="1200" spc="-5" dirty="0">
                <a:latin typeface="Times New Roman"/>
                <a:cs typeface="Times New Roman"/>
              </a:rPr>
              <a:t>sui livelli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divinità dell’absonito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sulle sfere universali del  supertempo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dello spazio trasceso. L’Ultimo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l’eventuarsi supersupremo della Deità.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Supremo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l’unificazione della </a:t>
            </a:r>
            <a:r>
              <a:rPr sz="1200" spc="5" dirty="0">
                <a:latin typeface="Times New Roman"/>
                <a:cs typeface="Times New Roman"/>
              </a:rPr>
              <a:t>Trinità  </a:t>
            </a:r>
            <a:r>
              <a:rPr sz="1200" spc="-5" dirty="0">
                <a:latin typeface="Times New Roman"/>
                <a:cs typeface="Times New Roman"/>
              </a:rPr>
              <a:t>com’è compresa dagli esseri finiti; l’Ultimo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l’unificazione della </a:t>
            </a:r>
            <a:r>
              <a:rPr sz="1200" dirty="0">
                <a:latin typeface="Times New Roman"/>
                <a:cs typeface="Times New Roman"/>
              </a:rPr>
              <a:t>Trinità del </a:t>
            </a:r>
            <a:r>
              <a:rPr sz="1200" spc="-5" dirty="0">
                <a:latin typeface="Times New Roman"/>
                <a:cs typeface="Times New Roman"/>
              </a:rPr>
              <a:t>Paradiso </a:t>
            </a:r>
            <a:r>
              <a:rPr sz="1200" dirty="0">
                <a:latin typeface="Times New Roman"/>
                <a:cs typeface="Times New Roman"/>
              </a:rPr>
              <a:t>com’è </a:t>
            </a:r>
            <a:r>
              <a:rPr sz="1200" spc="-5" dirty="0">
                <a:latin typeface="Times New Roman"/>
                <a:cs typeface="Times New Roman"/>
              </a:rPr>
              <a:t>compresa dagli esseri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absoniti.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29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290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502919" y="513333"/>
            <a:ext cx="5481955" cy="409257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495300">
              <a:lnSpc>
                <a:spcPct val="100000"/>
              </a:lnSpc>
              <a:spcBef>
                <a:spcPts val="10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(167.2) 15:2.11 </a:t>
            </a:r>
            <a:r>
              <a:rPr sz="1200" spc="-5" dirty="0">
                <a:latin typeface="Times New Roman"/>
                <a:cs typeface="Times New Roman"/>
              </a:rPr>
              <a:t>Superuniversi </a:t>
            </a:r>
            <a:r>
              <a:rPr sz="1200" dirty="0">
                <a:latin typeface="Times New Roman"/>
                <a:cs typeface="Times New Roman"/>
              </a:rPr>
              <a:t>. . . . . . . . .</a:t>
            </a:r>
            <a:r>
              <a:rPr sz="1200" spc="-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7</a:t>
            </a:r>
            <a:endParaRPr sz="1200">
              <a:latin typeface="Times New Roman"/>
              <a:cs typeface="Times New Roman"/>
            </a:endParaRPr>
          </a:p>
          <a:p>
            <a:pPr marL="495300">
              <a:lnSpc>
                <a:spcPct val="100000"/>
              </a:lnSpc>
              <a:spcBef>
                <a:spcPts val="133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(167.3) 15:2.12 </a:t>
            </a:r>
            <a:r>
              <a:rPr sz="1200" spc="-5" dirty="0">
                <a:latin typeface="Times New Roman"/>
                <a:cs typeface="Times New Roman"/>
              </a:rPr>
              <a:t>Settori maggiori </a:t>
            </a:r>
            <a:r>
              <a:rPr sz="1200" dirty="0">
                <a:latin typeface="Times New Roman"/>
                <a:cs typeface="Times New Roman"/>
              </a:rPr>
              <a:t>. . . . . . .</a:t>
            </a:r>
            <a:r>
              <a:rPr sz="1200" spc="-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70</a:t>
            </a:r>
            <a:endParaRPr sz="1200">
              <a:latin typeface="Times New Roman"/>
              <a:cs typeface="Times New Roman"/>
            </a:endParaRPr>
          </a:p>
          <a:p>
            <a:pPr marL="495300">
              <a:lnSpc>
                <a:spcPct val="100000"/>
              </a:lnSpc>
              <a:spcBef>
                <a:spcPts val="134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(167.4) 15:2.13 </a:t>
            </a:r>
            <a:r>
              <a:rPr sz="1200" spc="-5" dirty="0">
                <a:latin typeface="Times New Roman"/>
                <a:cs typeface="Times New Roman"/>
              </a:rPr>
              <a:t>Settori </a:t>
            </a:r>
            <a:r>
              <a:rPr sz="1200" dirty="0">
                <a:latin typeface="Times New Roman"/>
                <a:cs typeface="Times New Roman"/>
              </a:rPr>
              <a:t>minori . . . .. . . .</a:t>
            </a:r>
            <a:r>
              <a:rPr sz="1200" spc="-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7.000</a:t>
            </a:r>
            <a:endParaRPr sz="1200">
              <a:latin typeface="Times New Roman"/>
              <a:cs typeface="Times New Roman"/>
            </a:endParaRPr>
          </a:p>
          <a:p>
            <a:pPr marL="495300">
              <a:lnSpc>
                <a:spcPct val="100000"/>
              </a:lnSpc>
              <a:spcBef>
                <a:spcPts val="134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(167.5) 15:2.14 </a:t>
            </a:r>
            <a:r>
              <a:rPr sz="1200" spc="-5" dirty="0">
                <a:latin typeface="Times New Roman"/>
                <a:cs typeface="Times New Roman"/>
              </a:rPr>
              <a:t>Universi locali </a:t>
            </a:r>
            <a:r>
              <a:rPr sz="1200" dirty="0">
                <a:latin typeface="Times New Roman"/>
                <a:cs typeface="Times New Roman"/>
              </a:rPr>
              <a:t>. . . . . . .</a:t>
            </a:r>
            <a:r>
              <a:rPr sz="1200" spc="-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700.000</a:t>
            </a:r>
            <a:endParaRPr sz="1200">
              <a:latin typeface="Times New Roman"/>
              <a:cs typeface="Times New Roman"/>
            </a:endParaRPr>
          </a:p>
          <a:p>
            <a:pPr marL="495300">
              <a:lnSpc>
                <a:spcPct val="100000"/>
              </a:lnSpc>
              <a:spcBef>
                <a:spcPts val="133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(167.6) 15:2.15 </a:t>
            </a:r>
            <a:r>
              <a:rPr sz="1200" spc="-5" dirty="0">
                <a:latin typeface="Times New Roman"/>
                <a:cs typeface="Times New Roman"/>
              </a:rPr>
              <a:t>Costellazioni </a:t>
            </a:r>
            <a:r>
              <a:rPr sz="1200" dirty="0">
                <a:latin typeface="Times New Roman"/>
                <a:cs typeface="Times New Roman"/>
              </a:rPr>
              <a:t>. . . . . . .</a:t>
            </a:r>
            <a:r>
              <a:rPr sz="1200" spc="-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70.000.000</a:t>
            </a:r>
            <a:endParaRPr sz="1200">
              <a:latin typeface="Times New Roman"/>
              <a:cs typeface="Times New Roman"/>
            </a:endParaRPr>
          </a:p>
          <a:p>
            <a:pPr marL="495300">
              <a:lnSpc>
                <a:spcPct val="100000"/>
              </a:lnSpc>
              <a:spcBef>
                <a:spcPts val="134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(167.7) 15:2.16 </a:t>
            </a:r>
            <a:r>
              <a:rPr sz="1200" spc="-5" dirty="0">
                <a:latin typeface="Times New Roman"/>
                <a:cs typeface="Times New Roman"/>
              </a:rPr>
              <a:t>Sistemi locali </a:t>
            </a:r>
            <a:r>
              <a:rPr sz="1200" dirty="0">
                <a:latin typeface="Times New Roman"/>
                <a:cs typeface="Times New Roman"/>
              </a:rPr>
              <a:t>. . . . . .</a:t>
            </a:r>
            <a:r>
              <a:rPr sz="1200" spc="-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7.000.000.000</a:t>
            </a:r>
            <a:endParaRPr sz="1200">
              <a:latin typeface="Times New Roman"/>
              <a:cs typeface="Times New Roman"/>
            </a:endParaRPr>
          </a:p>
          <a:p>
            <a:pPr marL="495300">
              <a:lnSpc>
                <a:spcPct val="100000"/>
              </a:lnSpc>
              <a:spcBef>
                <a:spcPts val="134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(167.8) 15:2.17 </a:t>
            </a:r>
            <a:r>
              <a:rPr sz="1200" spc="-5" dirty="0">
                <a:latin typeface="Times New Roman"/>
                <a:cs typeface="Times New Roman"/>
              </a:rPr>
              <a:t>Pianeti abitabili </a:t>
            </a:r>
            <a:r>
              <a:rPr sz="1200" dirty="0">
                <a:latin typeface="Times New Roman"/>
                <a:cs typeface="Times New Roman"/>
              </a:rPr>
              <a:t>. .</a:t>
            </a:r>
            <a:r>
              <a:rPr sz="1200" spc="-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7.000.000.000.000</a:t>
            </a:r>
            <a:endParaRPr sz="1200">
              <a:latin typeface="Times New Roman"/>
              <a:cs typeface="Times New Roman"/>
            </a:endParaRPr>
          </a:p>
          <a:p>
            <a:pPr marR="452755" algn="r">
              <a:lnSpc>
                <a:spcPct val="100000"/>
              </a:lnSpc>
              <a:spcBef>
                <a:spcPts val="133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(167.9) 15:2.18 </a:t>
            </a:r>
            <a:r>
              <a:rPr sz="1200" spc="-5" dirty="0">
                <a:latin typeface="Times New Roman"/>
                <a:cs typeface="Times New Roman"/>
              </a:rPr>
              <a:t>Ciascuno dei </a:t>
            </a:r>
            <a:r>
              <a:rPr sz="1200" dirty="0">
                <a:latin typeface="Times New Roman"/>
                <a:cs typeface="Times New Roman"/>
              </a:rPr>
              <a:t>sette </a:t>
            </a:r>
            <a:r>
              <a:rPr sz="1200" spc="-5" dirty="0">
                <a:latin typeface="Times New Roman"/>
                <a:cs typeface="Times New Roman"/>
              </a:rPr>
              <a:t>Superuniversi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costituito press’a poco come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segue:</a:t>
            </a:r>
            <a:endParaRPr sz="1200">
              <a:latin typeface="Times New Roman"/>
              <a:cs typeface="Times New Roman"/>
            </a:endParaRPr>
          </a:p>
          <a:p>
            <a:pPr marR="489584" algn="r">
              <a:lnSpc>
                <a:spcPct val="100000"/>
              </a:lnSpc>
              <a:spcBef>
                <a:spcPts val="134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(167.10) 15:2.19 </a:t>
            </a:r>
            <a:r>
              <a:rPr sz="1200" spc="-5" dirty="0">
                <a:latin typeface="Times New Roman"/>
                <a:cs typeface="Times New Roman"/>
              </a:rPr>
              <a:t>Un sistema comprende circa </a:t>
            </a:r>
            <a:r>
              <a:rPr sz="1200" dirty="0">
                <a:latin typeface="Times New Roman"/>
                <a:cs typeface="Times New Roman"/>
              </a:rPr>
              <a:t>. . . . . . . . . . . . . . . . 1.000</a:t>
            </a:r>
            <a:r>
              <a:rPr sz="1200" spc="-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mondi</a:t>
            </a:r>
            <a:endParaRPr sz="1200">
              <a:latin typeface="Times New Roman"/>
              <a:cs typeface="Times New Roman"/>
            </a:endParaRPr>
          </a:p>
          <a:p>
            <a:pPr marL="495300">
              <a:lnSpc>
                <a:spcPct val="100000"/>
              </a:lnSpc>
              <a:spcBef>
                <a:spcPts val="133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(167.11) 15:2.20 </a:t>
            </a:r>
            <a:r>
              <a:rPr sz="1200" spc="-5" dirty="0">
                <a:latin typeface="Times New Roman"/>
                <a:cs typeface="Times New Roman"/>
              </a:rPr>
              <a:t>Una costellazione (100 sistemi) </a:t>
            </a:r>
            <a:r>
              <a:rPr sz="1200" dirty="0">
                <a:latin typeface="Times New Roman"/>
                <a:cs typeface="Times New Roman"/>
              </a:rPr>
              <a:t>. . . . . . . . . . . . . 100.000</a:t>
            </a:r>
            <a:r>
              <a:rPr sz="1200" spc="-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mondi</a:t>
            </a:r>
            <a:endParaRPr sz="1200">
              <a:latin typeface="Times New Roman"/>
              <a:cs typeface="Times New Roman"/>
            </a:endParaRPr>
          </a:p>
          <a:p>
            <a:pPr marL="495300">
              <a:lnSpc>
                <a:spcPct val="100000"/>
              </a:lnSpc>
              <a:spcBef>
                <a:spcPts val="135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(167.12) 15:2.21 </a:t>
            </a:r>
            <a:r>
              <a:rPr sz="1200" spc="-5" dirty="0">
                <a:latin typeface="Times New Roman"/>
                <a:cs typeface="Times New Roman"/>
              </a:rPr>
              <a:t>Un Universo </a:t>
            </a:r>
            <a:r>
              <a:rPr sz="1200" dirty="0">
                <a:latin typeface="Times New Roman"/>
                <a:cs typeface="Times New Roman"/>
              </a:rPr>
              <a:t>(100 </a:t>
            </a:r>
            <a:r>
              <a:rPr sz="1200" spc="-5" dirty="0">
                <a:latin typeface="Times New Roman"/>
                <a:cs typeface="Times New Roman"/>
              </a:rPr>
              <a:t>costellazioni) </a:t>
            </a:r>
            <a:r>
              <a:rPr sz="1200" dirty="0">
                <a:latin typeface="Times New Roman"/>
                <a:cs typeface="Times New Roman"/>
              </a:rPr>
              <a:t>. . . . . . . . . . . 10.000.000 di</a:t>
            </a:r>
            <a:r>
              <a:rPr sz="1200" spc="-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mondi</a:t>
            </a:r>
            <a:endParaRPr sz="1200">
              <a:latin typeface="Times New Roman"/>
              <a:cs typeface="Times New Roman"/>
            </a:endParaRPr>
          </a:p>
          <a:p>
            <a:pPr marL="495300">
              <a:lnSpc>
                <a:spcPct val="100000"/>
              </a:lnSpc>
              <a:spcBef>
                <a:spcPts val="134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(167.13) 15:2.22 </a:t>
            </a:r>
            <a:r>
              <a:rPr sz="1200" spc="-5" dirty="0">
                <a:latin typeface="Times New Roman"/>
                <a:cs typeface="Times New Roman"/>
              </a:rPr>
              <a:t>Un settore minore (100 </a:t>
            </a:r>
            <a:r>
              <a:rPr sz="1200" dirty="0">
                <a:latin typeface="Times New Roman"/>
                <a:cs typeface="Times New Roman"/>
              </a:rPr>
              <a:t>Universi) . . . . . . . . . 1.000.000.000 di</a:t>
            </a:r>
            <a:r>
              <a:rPr sz="1200" spc="-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mondi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29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291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85150" cy="413829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533400">
              <a:lnSpc>
                <a:spcPct val="100000"/>
              </a:lnSpc>
              <a:spcBef>
                <a:spcPts val="10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(167.14) 15:2.23 </a:t>
            </a:r>
            <a:r>
              <a:rPr sz="1200" spc="-5" dirty="0">
                <a:latin typeface="Times New Roman"/>
                <a:cs typeface="Times New Roman"/>
              </a:rPr>
              <a:t>Un settore maggiore (100 </a:t>
            </a:r>
            <a:r>
              <a:rPr sz="1200" dirty="0">
                <a:latin typeface="Times New Roman"/>
                <a:cs typeface="Times New Roman"/>
              </a:rPr>
              <a:t>settori minori) . . 100.000.000.000 di</a:t>
            </a:r>
            <a:r>
              <a:rPr sz="1200" spc="-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mondi</a:t>
            </a:r>
            <a:endParaRPr sz="1200">
              <a:latin typeface="Times New Roman"/>
              <a:cs typeface="Times New Roman"/>
            </a:endParaRPr>
          </a:p>
          <a:p>
            <a:pPr marL="533400">
              <a:lnSpc>
                <a:spcPct val="100000"/>
              </a:lnSpc>
              <a:spcBef>
                <a:spcPts val="133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(167.15) 15:2.24 </a:t>
            </a:r>
            <a:r>
              <a:rPr sz="1200" spc="-5" dirty="0">
                <a:latin typeface="Times New Roman"/>
                <a:cs typeface="Times New Roman"/>
              </a:rPr>
              <a:t>Un Superuniverso </a:t>
            </a:r>
            <a:r>
              <a:rPr sz="1200" dirty="0">
                <a:latin typeface="Times New Roman"/>
                <a:cs typeface="Times New Roman"/>
              </a:rPr>
              <a:t>(10 </a:t>
            </a:r>
            <a:r>
              <a:rPr sz="1200" spc="-5" dirty="0">
                <a:latin typeface="Times New Roman"/>
                <a:cs typeface="Times New Roman"/>
              </a:rPr>
              <a:t>settori maggiori) </a:t>
            </a:r>
            <a:r>
              <a:rPr sz="1200" dirty="0">
                <a:latin typeface="Times New Roman"/>
                <a:cs typeface="Times New Roman"/>
              </a:rPr>
              <a:t>. . 1.000.000.000.000 di</a:t>
            </a:r>
            <a:r>
              <a:rPr sz="1200" spc="-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mondi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50">
              <a:latin typeface="Times New Roman"/>
              <a:cs typeface="Times New Roman"/>
            </a:endParaRPr>
          </a:p>
          <a:p>
            <a:pPr marL="76200" marR="147955" algn="just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(167.16) 15:2.25 </a:t>
            </a:r>
            <a:r>
              <a:rPr sz="1200" spc="-5" dirty="0">
                <a:latin typeface="Times New Roman"/>
                <a:cs typeface="Times New Roman"/>
              </a:rPr>
              <a:t>Tutte queste </a:t>
            </a:r>
            <a:r>
              <a:rPr sz="1200" dirty="0">
                <a:latin typeface="Times New Roman"/>
                <a:cs typeface="Times New Roman"/>
              </a:rPr>
              <a:t>stime sono </a:t>
            </a:r>
            <a:r>
              <a:rPr sz="1200" spc="-5" dirty="0">
                <a:latin typeface="Times New Roman"/>
                <a:cs typeface="Times New Roman"/>
              </a:rPr>
              <a:t>delle approssimazioni al meglio, perché si </a:t>
            </a:r>
            <a:r>
              <a:rPr sz="1200" dirty="0">
                <a:latin typeface="Times New Roman"/>
                <a:cs typeface="Times New Roman"/>
              </a:rPr>
              <a:t>evolvono costantemente nuovi sistemi, </a:t>
            </a:r>
            <a:r>
              <a:rPr sz="1200" spc="-5" dirty="0">
                <a:latin typeface="Times New Roman"/>
                <a:cs typeface="Times New Roman"/>
              </a:rPr>
              <a:t>mentre altre  </a:t>
            </a:r>
            <a:r>
              <a:rPr sz="1200" dirty="0">
                <a:latin typeface="Times New Roman"/>
                <a:cs typeface="Times New Roman"/>
              </a:rPr>
              <a:t>organizzazioni </a:t>
            </a:r>
            <a:r>
              <a:rPr sz="1200" spc="-5" dirty="0">
                <a:latin typeface="Times New Roman"/>
                <a:cs typeface="Times New Roman"/>
              </a:rPr>
              <a:t>escono temporaneamente </a:t>
            </a:r>
            <a:r>
              <a:rPr sz="1200" dirty="0">
                <a:latin typeface="Times New Roman"/>
                <a:cs typeface="Times New Roman"/>
              </a:rPr>
              <a:t>dall’esistenza </a:t>
            </a:r>
            <a:r>
              <a:rPr sz="1200" spc="-5" dirty="0">
                <a:latin typeface="Times New Roman"/>
                <a:cs typeface="Times New Roman"/>
              </a:rPr>
              <a:t>materiale.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3. Il Superuniverso di</a:t>
            </a: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Orvonton</a:t>
            </a:r>
            <a:endParaRPr sz="1600">
              <a:latin typeface="Times New Roman"/>
              <a:cs typeface="Times New Roman"/>
            </a:endParaRPr>
          </a:p>
          <a:p>
            <a:pPr marL="76200" marR="68580">
              <a:lnSpc>
                <a:spcPct val="95700"/>
              </a:lnSpc>
              <a:spcBef>
                <a:spcPts val="137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(167.17) 15:3.1 </a:t>
            </a:r>
            <a:r>
              <a:rPr sz="1200" spc="-5" dirty="0">
                <a:latin typeface="Times New Roman"/>
                <a:cs typeface="Times New Roman"/>
              </a:rPr>
              <a:t>Praticamente </a:t>
            </a:r>
            <a:r>
              <a:rPr sz="1200" dirty="0">
                <a:latin typeface="Times New Roman"/>
                <a:cs typeface="Times New Roman"/>
              </a:rPr>
              <a:t>tutti i </a:t>
            </a:r>
            <a:r>
              <a:rPr sz="1200" spc="-5" dirty="0">
                <a:latin typeface="Times New Roman"/>
                <a:cs typeface="Times New Roman"/>
              </a:rPr>
              <a:t>regni stellari </a:t>
            </a:r>
            <a:r>
              <a:rPr sz="1200" dirty="0">
                <a:latin typeface="Times New Roman"/>
                <a:cs typeface="Times New Roman"/>
              </a:rPr>
              <a:t>visibili da </a:t>
            </a:r>
            <a:r>
              <a:rPr sz="1200" spc="-5" dirty="0">
                <a:latin typeface="Times New Roman"/>
                <a:cs typeface="Times New Roman"/>
              </a:rPr>
              <a:t>Urantia ad occhio </a:t>
            </a:r>
            <a:r>
              <a:rPr sz="1200" dirty="0">
                <a:latin typeface="Times New Roman"/>
                <a:cs typeface="Times New Roman"/>
              </a:rPr>
              <a:t>nudo </a:t>
            </a:r>
            <a:r>
              <a:rPr sz="1200" spc="-5" dirty="0">
                <a:latin typeface="Times New Roman"/>
                <a:cs typeface="Times New Roman"/>
              </a:rPr>
              <a:t>appartengono alla </a:t>
            </a:r>
            <a:r>
              <a:rPr sz="1200" dirty="0">
                <a:latin typeface="Times New Roman"/>
                <a:cs typeface="Times New Roman"/>
              </a:rPr>
              <a:t>settima sezione </a:t>
            </a:r>
            <a:r>
              <a:rPr sz="1200" spc="-5" dirty="0">
                <a:latin typeface="Times New Roman"/>
                <a:cs typeface="Times New Roman"/>
              </a:rPr>
              <a:t>del grande  Universo,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Superuniverso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Orvonton. L’immenso sistema stellare della Via Lattea rappresenta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nucleo centrale </a:t>
            </a:r>
            <a:r>
              <a:rPr sz="1200" dirty="0">
                <a:latin typeface="Times New Roman"/>
                <a:cs typeface="Times New Roman"/>
              </a:rPr>
              <a:t>di Orvonton e </a:t>
            </a:r>
            <a:r>
              <a:rPr sz="1200" spc="-5" dirty="0">
                <a:latin typeface="Times New Roman"/>
                <a:cs typeface="Times New Roman"/>
              </a:rPr>
              <a:t>si  </a:t>
            </a:r>
            <a:r>
              <a:rPr sz="1200" dirty="0">
                <a:latin typeface="Times New Roman"/>
                <a:cs typeface="Times New Roman"/>
              </a:rPr>
              <a:t>trova molto al di là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confini del vostro Universo </a:t>
            </a:r>
            <a:r>
              <a:rPr sz="1200" spc="-5" dirty="0">
                <a:latin typeface="Times New Roman"/>
                <a:cs typeface="Times New Roman"/>
              </a:rPr>
              <a:t>locale. Questa </a:t>
            </a:r>
            <a:r>
              <a:rPr sz="1200" dirty="0">
                <a:latin typeface="Times New Roman"/>
                <a:cs typeface="Times New Roman"/>
              </a:rPr>
              <a:t>grande </a:t>
            </a:r>
            <a:r>
              <a:rPr sz="1200" spc="-5" dirty="0">
                <a:latin typeface="Times New Roman"/>
                <a:cs typeface="Times New Roman"/>
              </a:rPr>
              <a:t>aggregazione </a:t>
            </a:r>
            <a:r>
              <a:rPr sz="1200" dirty="0">
                <a:latin typeface="Times New Roman"/>
                <a:cs typeface="Times New Roman"/>
              </a:rPr>
              <a:t>di soli, di </a:t>
            </a:r>
            <a:r>
              <a:rPr sz="1200" spc="-5" dirty="0">
                <a:latin typeface="Times New Roman"/>
                <a:cs typeface="Times New Roman"/>
              </a:rPr>
              <a:t>isole oscure </a:t>
            </a:r>
            <a:r>
              <a:rPr sz="1200" dirty="0">
                <a:latin typeface="Times New Roman"/>
                <a:cs typeface="Times New Roman"/>
              </a:rPr>
              <a:t>dello spazio, di stelle  doppie, di </a:t>
            </a:r>
            <a:r>
              <a:rPr sz="1200" spc="-5" dirty="0">
                <a:latin typeface="Times New Roman"/>
                <a:cs typeface="Times New Roman"/>
              </a:rPr>
              <a:t>ammassi globulari, </a:t>
            </a:r>
            <a:r>
              <a:rPr sz="1200" dirty="0">
                <a:latin typeface="Times New Roman"/>
                <a:cs typeface="Times New Roman"/>
              </a:rPr>
              <a:t>di nubi </a:t>
            </a:r>
            <a:r>
              <a:rPr sz="1200" spc="-5" dirty="0">
                <a:latin typeface="Times New Roman"/>
                <a:cs typeface="Times New Roman"/>
              </a:rPr>
              <a:t>stellari,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nebulose </a:t>
            </a:r>
            <a:r>
              <a:rPr sz="1200" dirty="0">
                <a:latin typeface="Times New Roman"/>
                <a:cs typeface="Times New Roman"/>
              </a:rPr>
              <a:t>a spirale e di altre </a:t>
            </a:r>
            <a:r>
              <a:rPr sz="1200" spc="-5" dirty="0">
                <a:latin typeface="Times New Roman"/>
                <a:cs typeface="Times New Roman"/>
              </a:rPr>
              <a:t>nebulose, insieme </a:t>
            </a:r>
            <a:r>
              <a:rPr sz="1200" dirty="0">
                <a:latin typeface="Times New Roman"/>
                <a:cs typeface="Times New Roman"/>
              </a:rPr>
              <a:t>a miriadi di </a:t>
            </a:r>
            <a:r>
              <a:rPr sz="1200" spc="-5" dirty="0">
                <a:latin typeface="Times New Roman"/>
                <a:cs typeface="Times New Roman"/>
              </a:rPr>
              <a:t>singoli pianeti, </a:t>
            </a:r>
            <a:r>
              <a:rPr sz="1200" dirty="0">
                <a:latin typeface="Times New Roman"/>
                <a:cs typeface="Times New Roman"/>
              </a:rPr>
              <a:t>forma un  </a:t>
            </a:r>
            <a:r>
              <a:rPr sz="1200" spc="-5" dirty="0">
                <a:latin typeface="Times New Roman"/>
                <a:cs typeface="Times New Roman"/>
              </a:rPr>
              <a:t>raggruppamento </a:t>
            </a:r>
            <a:r>
              <a:rPr sz="1200" dirty="0">
                <a:latin typeface="Times New Roman"/>
                <a:cs typeface="Times New Roman"/>
              </a:rPr>
              <a:t>circolare </a:t>
            </a:r>
            <a:r>
              <a:rPr sz="1200" spc="-5" dirty="0">
                <a:latin typeface="Times New Roman"/>
                <a:cs typeface="Times New Roman"/>
              </a:rPr>
              <a:t>allungato, </a:t>
            </a:r>
            <a:r>
              <a:rPr sz="1200" dirty="0">
                <a:latin typeface="Times New Roman"/>
                <a:cs typeface="Times New Roman"/>
              </a:rPr>
              <a:t>simile </a:t>
            </a:r>
            <a:r>
              <a:rPr sz="1200" spc="-5" dirty="0">
                <a:latin typeface="Times New Roman"/>
                <a:cs typeface="Times New Roman"/>
              </a:rPr>
              <a:t>al profilo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orologio,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circa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settimo degli Universi evoluzionari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abitati.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76200" marR="235585" algn="just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(167.18) 15:3.2 </a:t>
            </a:r>
            <a:r>
              <a:rPr sz="1200" spc="-5" dirty="0">
                <a:latin typeface="Times New Roman"/>
                <a:cs typeface="Times New Roman"/>
              </a:rPr>
              <a:t>Dalla posizione astronomica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Urantia, guardando </a:t>
            </a:r>
            <a:r>
              <a:rPr sz="1200" dirty="0">
                <a:latin typeface="Times New Roman"/>
                <a:cs typeface="Times New Roman"/>
              </a:rPr>
              <a:t>in sezione i </a:t>
            </a:r>
            <a:r>
              <a:rPr sz="1200" spc="-5" dirty="0">
                <a:latin typeface="Times New Roman"/>
                <a:cs typeface="Times New Roman"/>
              </a:rPr>
              <a:t>sistemi </a:t>
            </a:r>
            <a:r>
              <a:rPr sz="1200" dirty="0">
                <a:latin typeface="Times New Roman"/>
                <a:cs typeface="Times New Roman"/>
              </a:rPr>
              <a:t>vicini alla </a:t>
            </a:r>
            <a:r>
              <a:rPr sz="1200" spc="-5" dirty="0">
                <a:latin typeface="Times New Roman"/>
                <a:cs typeface="Times New Roman"/>
              </a:rPr>
              <a:t>grande </a:t>
            </a:r>
            <a:r>
              <a:rPr sz="1200" dirty="0">
                <a:latin typeface="Times New Roman"/>
                <a:cs typeface="Times New Roman"/>
              </a:rPr>
              <a:t>Via </a:t>
            </a:r>
            <a:r>
              <a:rPr sz="1200" spc="-5" dirty="0">
                <a:latin typeface="Times New Roman"/>
                <a:cs typeface="Times New Roman"/>
              </a:rPr>
              <a:t>Lattea, si osserva </a:t>
            </a:r>
            <a:r>
              <a:rPr sz="1200" dirty="0">
                <a:latin typeface="Times New Roman"/>
                <a:cs typeface="Times New Roman"/>
              </a:rPr>
              <a:t>che le  </a:t>
            </a:r>
            <a:r>
              <a:rPr sz="1200" spc="-5" dirty="0">
                <a:latin typeface="Times New Roman"/>
                <a:cs typeface="Times New Roman"/>
              </a:rPr>
              <a:t>sfere </a:t>
            </a:r>
            <a:r>
              <a:rPr sz="1200" dirty="0">
                <a:latin typeface="Times New Roman"/>
                <a:cs typeface="Times New Roman"/>
              </a:rPr>
              <a:t>di Orvonton </a:t>
            </a:r>
            <a:r>
              <a:rPr sz="1200" spc="-5" dirty="0">
                <a:latin typeface="Times New Roman"/>
                <a:cs typeface="Times New Roman"/>
              </a:rPr>
              <a:t>viaggiano </a:t>
            </a:r>
            <a:r>
              <a:rPr sz="1200" dirty="0">
                <a:latin typeface="Times New Roman"/>
                <a:cs typeface="Times New Roman"/>
              </a:rPr>
              <a:t>in un immenso </a:t>
            </a:r>
            <a:r>
              <a:rPr sz="1200" spc="-5" dirty="0">
                <a:latin typeface="Times New Roman"/>
                <a:cs typeface="Times New Roman"/>
              </a:rPr>
              <a:t>piano allungato </a:t>
            </a:r>
            <a:r>
              <a:rPr sz="1200" dirty="0">
                <a:latin typeface="Times New Roman"/>
                <a:cs typeface="Times New Roman"/>
              </a:rPr>
              <a:t>di larghezza molto </a:t>
            </a:r>
            <a:r>
              <a:rPr sz="1200" spc="-5" dirty="0">
                <a:latin typeface="Times New Roman"/>
                <a:cs typeface="Times New Roman"/>
              </a:rPr>
              <a:t>maggiore </a:t>
            </a:r>
            <a:r>
              <a:rPr sz="1200" dirty="0">
                <a:latin typeface="Times New Roman"/>
                <a:cs typeface="Times New Roman"/>
              </a:rPr>
              <a:t>dello </a:t>
            </a:r>
            <a:r>
              <a:rPr sz="1200" spc="-5" dirty="0">
                <a:latin typeface="Times New Roman"/>
                <a:cs typeface="Times New Roman"/>
              </a:rPr>
              <a:t>spessore </a:t>
            </a:r>
            <a:r>
              <a:rPr sz="1200" dirty="0">
                <a:latin typeface="Times New Roman"/>
                <a:cs typeface="Times New Roman"/>
              </a:rPr>
              <a:t>e di lunghezza molto più  </a:t>
            </a:r>
            <a:r>
              <a:rPr sz="1200" spc="-5" dirty="0">
                <a:latin typeface="Times New Roman"/>
                <a:cs typeface="Times New Roman"/>
              </a:rPr>
              <a:t>grande della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larghezza.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6637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(167.19) 15:3.3 </a:t>
            </a:r>
            <a:r>
              <a:rPr sz="1200" spc="-5" dirty="0">
                <a:latin typeface="Times New Roman"/>
                <a:cs typeface="Times New Roman"/>
              </a:rPr>
              <a:t>L’osservazione della cosiddetta </a:t>
            </a:r>
            <a:r>
              <a:rPr sz="1200" dirty="0">
                <a:latin typeface="Times New Roman"/>
                <a:cs typeface="Times New Roman"/>
              </a:rPr>
              <a:t>Via </a:t>
            </a:r>
            <a:r>
              <a:rPr sz="1200" spc="-5" dirty="0">
                <a:latin typeface="Times New Roman"/>
                <a:cs typeface="Times New Roman"/>
              </a:rPr>
              <a:t>Lattea rivela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comparativo aumento della densità </a:t>
            </a:r>
            <a:r>
              <a:rPr sz="1200" dirty="0">
                <a:latin typeface="Times New Roman"/>
                <a:cs typeface="Times New Roman"/>
              </a:rPr>
              <a:t>stellare di </a:t>
            </a:r>
            <a:r>
              <a:rPr sz="1200" spc="-5" dirty="0">
                <a:latin typeface="Times New Roman"/>
                <a:cs typeface="Times New Roman"/>
              </a:rPr>
              <a:t>Orvonton </a:t>
            </a:r>
            <a:r>
              <a:rPr sz="1200" dirty="0">
                <a:latin typeface="Times New Roman"/>
                <a:cs typeface="Times New Roman"/>
              </a:rPr>
              <a:t>quando </a:t>
            </a:r>
            <a:r>
              <a:rPr sz="1200" spc="-5" dirty="0">
                <a:latin typeface="Times New Roman"/>
                <a:cs typeface="Times New Roman"/>
              </a:rPr>
              <a:t>si  guarda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cielo </a:t>
            </a:r>
            <a:r>
              <a:rPr sz="1200" dirty="0">
                <a:latin typeface="Times New Roman"/>
                <a:cs typeface="Times New Roman"/>
              </a:rPr>
              <a:t>in una </a:t>
            </a:r>
            <a:r>
              <a:rPr sz="1200" spc="-5" dirty="0">
                <a:latin typeface="Times New Roman"/>
                <a:cs typeface="Times New Roman"/>
              </a:rPr>
              <a:t>certa direzione, mentre su entrambi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lati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densità diminuisce;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numero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stelle </a:t>
            </a:r>
            <a:r>
              <a:rPr sz="1200" dirty="0">
                <a:latin typeface="Times New Roman"/>
                <a:cs typeface="Times New Roman"/>
              </a:rPr>
              <a:t>e di altre sfere decresce </a:t>
            </a:r>
            <a:r>
              <a:rPr sz="1200" spc="-5" dirty="0">
                <a:latin typeface="Times New Roman"/>
                <a:cs typeface="Times New Roman"/>
              </a:rPr>
              <a:t>se  ci si </a:t>
            </a:r>
            <a:r>
              <a:rPr sz="1200" dirty="0">
                <a:latin typeface="Times New Roman"/>
                <a:cs typeface="Times New Roman"/>
              </a:rPr>
              <a:t>allontana </a:t>
            </a:r>
            <a:r>
              <a:rPr sz="1200" spc="-5" dirty="0">
                <a:latin typeface="Times New Roman"/>
                <a:cs typeface="Times New Roman"/>
              </a:rPr>
              <a:t>dal piano principale del </a:t>
            </a:r>
            <a:r>
              <a:rPr sz="1200" dirty="0">
                <a:latin typeface="Times New Roman"/>
                <a:cs typeface="Times New Roman"/>
              </a:rPr>
              <a:t>nostro </a:t>
            </a:r>
            <a:r>
              <a:rPr sz="1200" spc="-5" dirty="0">
                <a:latin typeface="Times New Roman"/>
                <a:cs typeface="Times New Roman"/>
              </a:rPr>
              <a:t>Superuniverso materiale. </a:t>
            </a:r>
            <a:r>
              <a:rPr sz="1200" dirty="0">
                <a:latin typeface="Times New Roman"/>
                <a:cs typeface="Times New Roman"/>
              </a:rPr>
              <a:t>Quando </a:t>
            </a:r>
            <a:r>
              <a:rPr sz="1200" spc="-5" dirty="0">
                <a:latin typeface="Times New Roman"/>
                <a:cs typeface="Times New Roman"/>
              </a:rPr>
              <a:t>l’angolo </a:t>
            </a:r>
            <a:r>
              <a:rPr sz="1200" dirty="0">
                <a:latin typeface="Times New Roman"/>
                <a:cs typeface="Times New Roman"/>
              </a:rPr>
              <a:t>d’osservazione è propizio,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osservando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attraverso </a:t>
            </a:r>
            <a:r>
              <a:rPr sz="1200" dirty="0">
                <a:latin typeface="Times New Roman"/>
                <a:cs typeface="Times New Roman"/>
              </a:rPr>
              <a:t>il corpo </a:t>
            </a:r>
            <a:r>
              <a:rPr sz="1200" spc="-5" dirty="0">
                <a:latin typeface="Times New Roman"/>
                <a:cs typeface="Times New Roman"/>
              </a:rPr>
              <a:t>principale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questa </a:t>
            </a:r>
            <a:r>
              <a:rPr sz="1200" dirty="0">
                <a:latin typeface="Times New Roman"/>
                <a:cs typeface="Times New Roman"/>
              </a:rPr>
              <a:t>zona di </a:t>
            </a:r>
            <a:r>
              <a:rPr sz="1200" spc="-5" dirty="0">
                <a:latin typeface="Times New Roman"/>
                <a:cs typeface="Times New Roman"/>
              </a:rPr>
              <a:t>massima densità, si guarda verso </a:t>
            </a:r>
            <a:r>
              <a:rPr sz="1200" dirty="0">
                <a:latin typeface="Times New Roman"/>
                <a:cs typeface="Times New Roman"/>
              </a:rPr>
              <a:t>l’Universo residenziale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centro </a:t>
            </a:r>
            <a:r>
              <a:rPr sz="1200" dirty="0">
                <a:latin typeface="Times New Roman"/>
                <a:cs typeface="Times New Roman"/>
              </a:rPr>
              <a:t>di tutte le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cose.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29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292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234045" cy="389890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8128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(167.20) 15:3.4 </a:t>
            </a:r>
            <a:r>
              <a:rPr sz="1200" spc="-5" dirty="0">
                <a:latin typeface="Times New Roman"/>
                <a:cs typeface="Times New Roman"/>
              </a:rPr>
              <a:t>Delle dieci </a:t>
            </a:r>
            <a:r>
              <a:rPr sz="1200" dirty="0">
                <a:latin typeface="Times New Roman"/>
                <a:cs typeface="Times New Roman"/>
              </a:rPr>
              <a:t>divisioni </a:t>
            </a:r>
            <a:r>
              <a:rPr sz="1200" spc="-5" dirty="0">
                <a:latin typeface="Times New Roman"/>
                <a:cs typeface="Times New Roman"/>
              </a:rPr>
              <a:t>maggiori </a:t>
            </a:r>
            <a:r>
              <a:rPr sz="1200" dirty="0">
                <a:latin typeface="Times New Roman"/>
                <a:cs typeface="Times New Roman"/>
              </a:rPr>
              <a:t>di Orvonton, otto </a:t>
            </a:r>
            <a:r>
              <a:rPr sz="1200" spc="-5" dirty="0">
                <a:latin typeface="Times New Roman"/>
                <a:cs typeface="Times New Roman"/>
              </a:rPr>
              <a:t>sono state pressoché identificate dagli </a:t>
            </a:r>
            <a:r>
              <a:rPr sz="1200" dirty="0">
                <a:latin typeface="Times New Roman"/>
                <a:cs typeface="Times New Roman"/>
              </a:rPr>
              <a:t>astronomi </a:t>
            </a:r>
            <a:r>
              <a:rPr sz="1200" spc="-5" dirty="0">
                <a:latin typeface="Times New Roman"/>
                <a:cs typeface="Times New Roman"/>
              </a:rPr>
              <a:t>Urantiani. </a:t>
            </a:r>
            <a:r>
              <a:rPr sz="1200" spc="-10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altre due  </a:t>
            </a:r>
            <a:r>
              <a:rPr sz="1200" spc="-5" dirty="0">
                <a:latin typeface="Times New Roman"/>
                <a:cs typeface="Times New Roman"/>
              </a:rPr>
              <a:t>sono difficili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riconoscere separatamente perché </a:t>
            </a:r>
            <a:r>
              <a:rPr sz="1200" dirty="0">
                <a:latin typeface="Times New Roman"/>
                <a:cs typeface="Times New Roman"/>
              </a:rPr>
              <a:t>voi siete </a:t>
            </a:r>
            <a:r>
              <a:rPr sz="1200" spc="-5" dirty="0">
                <a:latin typeface="Times New Roman"/>
                <a:cs typeface="Times New Roman"/>
              </a:rPr>
              <a:t>costretti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guardare questi </a:t>
            </a:r>
            <a:r>
              <a:rPr sz="1200" dirty="0">
                <a:latin typeface="Times New Roman"/>
                <a:cs typeface="Times New Roman"/>
              </a:rPr>
              <a:t>fenomeni dall’interno. </a:t>
            </a:r>
            <a:r>
              <a:rPr sz="1200" spc="-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poteste </a:t>
            </a:r>
            <a:r>
              <a:rPr sz="1200" spc="-5" dirty="0">
                <a:latin typeface="Times New Roman"/>
                <a:cs typeface="Times New Roman"/>
              </a:rPr>
              <a:t>esaminare </a:t>
            </a:r>
            <a:r>
              <a:rPr sz="1200" dirty="0">
                <a:latin typeface="Times New Roman"/>
                <a:cs typeface="Times New Roman"/>
              </a:rPr>
              <a:t>il  </a:t>
            </a:r>
            <a:r>
              <a:rPr sz="1200" spc="-5" dirty="0">
                <a:latin typeface="Times New Roman"/>
                <a:cs typeface="Times New Roman"/>
              </a:rPr>
              <a:t>Superuniverso </a:t>
            </a:r>
            <a:r>
              <a:rPr sz="1200" dirty="0">
                <a:latin typeface="Times New Roman"/>
                <a:cs typeface="Times New Roman"/>
              </a:rPr>
              <a:t>di Orvonton da una posizione </a:t>
            </a:r>
            <a:r>
              <a:rPr sz="1200" spc="-5" dirty="0">
                <a:latin typeface="Times New Roman"/>
                <a:cs typeface="Times New Roman"/>
              </a:rPr>
              <a:t>molto lontana nello </a:t>
            </a:r>
            <a:r>
              <a:rPr sz="1200" dirty="0">
                <a:latin typeface="Times New Roman"/>
                <a:cs typeface="Times New Roman"/>
              </a:rPr>
              <a:t>spazio, </a:t>
            </a:r>
            <a:r>
              <a:rPr sz="1200" spc="-5" dirty="0">
                <a:latin typeface="Times New Roman"/>
                <a:cs typeface="Times New Roman"/>
              </a:rPr>
              <a:t>riconoscereste </a:t>
            </a:r>
            <a:r>
              <a:rPr sz="1200" dirty="0">
                <a:latin typeface="Times New Roman"/>
                <a:cs typeface="Times New Roman"/>
              </a:rPr>
              <a:t>immediatamente i </a:t>
            </a:r>
            <a:r>
              <a:rPr sz="1200" spc="-5" dirty="0">
                <a:latin typeface="Times New Roman"/>
                <a:cs typeface="Times New Roman"/>
              </a:rPr>
              <a:t>dieci </a:t>
            </a:r>
            <a:r>
              <a:rPr sz="1200" dirty="0">
                <a:latin typeface="Times New Roman"/>
                <a:cs typeface="Times New Roman"/>
              </a:rPr>
              <a:t>settori </a:t>
            </a:r>
            <a:r>
              <a:rPr sz="1200" spc="-5" dirty="0">
                <a:latin typeface="Times New Roman"/>
                <a:cs typeface="Times New Roman"/>
              </a:rPr>
              <a:t>maggiori  della </a:t>
            </a:r>
            <a:r>
              <a:rPr sz="1200" dirty="0">
                <a:latin typeface="Times New Roman"/>
                <a:cs typeface="Times New Roman"/>
              </a:rPr>
              <a:t>settima</a:t>
            </a:r>
            <a:r>
              <a:rPr sz="1200" spc="-5" dirty="0">
                <a:latin typeface="Times New Roman"/>
                <a:cs typeface="Times New Roman"/>
              </a:rPr>
              <a:t> galassia.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229870" algn="just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(168.1) 15:3.5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centro di rotazione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vostro </a:t>
            </a:r>
            <a:r>
              <a:rPr sz="1200" spc="-5" dirty="0">
                <a:latin typeface="Times New Roman"/>
                <a:cs typeface="Times New Roman"/>
              </a:rPr>
              <a:t>settore </a:t>
            </a:r>
            <a:r>
              <a:rPr sz="1200" dirty="0">
                <a:latin typeface="Times New Roman"/>
                <a:cs typeface="Times New Roman"/>
              </a:rPr>
              <a:t>minore è </a:t>
            </a:r>
            <a:r>
              <a:rPr sz="1200" spc="-5" dirty="0">
                <a:latin typeface="Times New Roman"/>
                <a:cs typeface="Times New Roman"/>
              </a:rPr>
              <a:t>situato </a:t>
            </a:r>
            <a:r>
              <a:rPr sz="1200" dirty="0">
                <a:latin typeface="Times New Roman"/>
                <a:cs typeface="Times New Roman"/>
              </a:rPr>
              <a:t>molto </a:t>
            </a:r>
            <a:r>
              <a:rPr sz="1200" spc="-5" dirty="0">
                <a:latin typeface="Times New Roman"/>
                <a:cs typeface="Times New Roman"/>
              </a:rPr>
              <a:t>lontano, nell’enorme </a:t>
            </a:r>
            <a:r>
              <a:rPr sz="1200" dirty="0">
                <a:latin typeface="Times New Roman"/>
                <a:cs typeface="Times New Roman"/>
              </a:rPr>
              <a:t>e densa nube </a:t>
            </a:r>
            <a:r>
              <a:rPr sz="1200" spc="-5" dirty="0">
                <a:latin typeface="Times New Roman"/>
                <a:cs typeface="Times New Roman"/>
              </a:rPr>
              <a:t>stellare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Sagittario,  attorno al </a:t>
            </a:r>
            <a:r>
              <a:rPr sz="1200" dirty="0">
                <a:latin typeface="Times New Roman"/>
                <a:cs typeface="Times New Roman"/>
              </a:rPr>
              <a:t>quale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muovono il vostro </a:t>
            </a:r>
            <a:r>
              <a:rPr sz="1200" spc="-5" dirty="0">
                <a:latin typeface="Times New Roman"/>
                <a:cs typeface="Times New Roman"/>
              </a:rPr>
              <a:t>Universo locale </a:t>
            </a:r>
            <a:r>
              <a:rPr sz="1200" dirty="0">
                <a:latin typeface="Times New Roman"/>
                <a:cs typeface="Times New Roman"/>
              </a:rPr>
              <a:t>e le </a:t>
            </a:r>
            <a:r>
              <a:rPr sz="1200" spc="-5" dirty="0">
                <a:latin typeface="Times New Roman"/>
                <a:cs typeface="Times New Roman"/>
              </a:rPr>
              <a:t>sue creazioni associate; ed ai lati </a:t>
            </a:r>
            <a:r>
              <a:rPr sz="1200" dirty="0">
                <a:latin typeface="Times New Roman"/>
                <a:cs typeface="Times New Roman"/>
              </a:rPr>
              <a:t>opposti del </a:t>
            </a:r>
            <a:r>
              <a:rPr sz="1200" spc="-5" dirty="0">
                <a:latin typeface="Times New Roman"/>
                <a:cs typeface="Times New Roman"/>
              </a:rPr>
              <a:t>vasto sistema subgalattico  del Sagittario si </a:t>
            </a:r>
            <a:r>
              <a:rPr sz="1200" dirty="0">
                <a:latin typeface="Times New Roman"/>
                <a:cs typeface="Times New Roman"/>
              </a:rPr>
              <a:t>possono </a:t>
            </a:r>
            <a:r>
              <a:rPr sz="1200" spc="-5" dirty="0">
                <a:latin typeface="Times New Roman"/>
                <a:cs typeface="Times New Roman"/>
              </a:rPr>
              <a:t>osservare </a:t>
            </a:r>
            <a:r>
              <a:rPr sz="1200" dirty="0">
                <a:latin typeface="Times New Roman"/>
                <a:cs typeface="Times New Roman"/>
              </a:rPr>
              <a:t>due </a:t>
            </a:r>
            <a:r>
              <a:rPr sz="1200" spc="-5" dirty="0">
                <a:latin typeface="Times New Roman"/>
                <a:cs typeface="Times New Roman"/>
              </a:rPr>
              <a:t>grandi </a:t>
            </a:r>
            <a:r>
              <a:rPr sz="1200" dirty="0">
                <a:latin typeface="Times New Roman"/>
                <a:cs typeface="Times New Roman"/>
              </a:rPr>
              <a:t>correnti di nubi </a:t>
            </a:r>
            <a:r>
              <a:rPr sz="1200" spc="-5" dirty="0">
                <a:latin typeface="Times New Roman"/>
                <a:cs typeface="Times New Roman"/>
              </a:rPr>
              <a:t>stellari che emergono </a:t>
            </a:r>
            <a:r>
              <a:rPr sz="1200" dirty="0">
                <a:latin typeface="Times New Roman"/>
                <a:cs typeface="Times New Roman"/>
              </a:rPr>
              <a:t>sotto forma di enormi </a:t>
            </a:r>
            <a:r>
              <a:rPr sz="1200" spc="-5" dirty="0">
                <a:latin typeface="Times New Roman"/>
                <a:cs typeface="Times New Roman"/>
              </a:rPr>
              <a:t>spirali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stellari.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29539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(168.2) 15:3.6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nucleo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sistema </a:t>
            </a:r>
            <a:r>
              <a:rPr sz="1200" spc="-5" dirty="0">
                <a:latin typeface="Times New Roman"/>
                <a:cs typeface="Times New Roman"/>
              </a:rPr>
              <a:t>fisico al </a:t>
            </a:r>
            <a:r>
              <a:rPr sz="1200" dirty="0">
                <a:latin typeface="Times New Roman"/>
                <a:cs typeface="Times New Roman"/>
              </a:rPr>
              <a:t>quale appartiene il vostro sole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 suoi </a:t>
            </a:r>
            <a:r>
              <a:rPr sz="1200" spc="-5" dirty="0">
                <a:latin typeface="Times New Roman"/>
                <a:cs typeface="Times New Roman"/>
              </a:rPr>
              <a:t>pianeti associati </a:t>
            </a:r>
            <a:r>
              <a:rPr sz="1200" dirty="0">
                <a:latin typeface="Times New Roman"/>
                <a:cs typeface="Times New Roman"/>
              </a:rPr>
              <a:t>è il </a:t>
            </a:r>
            <a:r>
              <a:rPr sz="1200" spc="-5" dirty="0">
                <a:latin typeface="Times New Roman"/>
                <a:cs typeface="Times New Roman"/>
              </a:rPr>
              <a:t>centro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quella </a:t>
            </a:r>
            <a:r>
              <a:rPr sz="1200" dirty="0">
                <a:latin typeface="Times New Roman"/>
                <a:cs typeface="Times New Roman"/>
              </a:rPr>
              <a:t>che un </a:t>
            </a:r>
            <a:r>
              <a:rPr sz="1200" spc="5" dirty="0">
                <a:latin typeface="Times New Roman"/>
                <a:cs typeface="Times New Roman"/>
              </a:rPr>
              <a:t>tempo  </a:t>
            </a:r>
            <a:r>
              <a:rPr sz="1200" dirty="0">
                <a:latin typeface="Times New Roman"/>
                <a:cs typeface="Times New Roman"/>
              </a:rPr>
              <a:t>fu la </a:t>
            </a:r>
            <a:r>
              <a:rPr sz="1200" spc="-5" dirty="0">
                <a:latin typeface="Times New Roman"/>
                <a:cs typeface="Times New Roman"/>
              </a:rPr>
              <a:t>nebulosa </a:t>
            </a:r>
            <a:r>
              <a:rPr sz="1200" dirty="0">
                <a:latin typeface="Times New Roman"/>
                <a:cs typeface="Times New Roman"/>
              </a:rPr>
              <a:t>di Andronover. </a:t>
            </a:r>
            <a:r>
              <a:rPr sz="1200" spc="-5" dirty="0">
                <a:latin typeface="Times New Roman"/>
                <a:cs typeface="Times New Roman"/>
              </a:rPr>
              <a:t>Questa antica </a:t>
            </a:r>
            <a:r>
              <a:rPr sz="1200" dirty="0">
                <a:latin typeface="Times New Roman"/>
                <a:cs typeface="Times New Roman"/>
              </a:rPr>
              <a:t>nebulosa a spirale fu </a:t>
            </a:r>
            <a:r>
              <a:rPr sz="1200" spc="-5" dirty="0">
                <a:latin typeface="Times New Roman"/>
                <a:cs typeface="Times New Roman"/>
              </a:rPr>
              <a:t>leggermente deformata dalle disgregazioni gravitazionali  associate agli </a:t>
            </a:r>
            <a:r>
              <a:rPr sz="1200" dirty="0">
                <a:latin typeface="Times New Roman"/>
                <a:cs typeface="Times New Roman"/>
              </a:rPr>
              <a:t>eventi </a:t>
            </a:r>
            <a:r>
              <a:rPr sz="1200" spc="-5" dirty="0">
                <a:latin typeface="Times New Roman"/>
                <a:cs typeface="Times New Roman"/>
              </a:rPr>
              <a:t>che accompagnarono </a:t>
            </a:r>
            <a:r>
              <a:rPr sz="1200" dirty="0">
                <a:latin typeface="Times New Roman"/>
                <a:cs typeface="Times New Roman"/>
              </a:rPr>
              <a:t>la nascita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vostro </a:t>
            </a:r>
            <a:r>
              <a:rPr sz="1200" spc="-5" dirty="0">
                <a:latin typeface="Times New Roman"/>
                <a:cs typeface="Times New Roman"/>
              </a:rPr>
              <a:t>sistema solare </a:t>
            </a:r>
            <a:r>
              <a:rPr sz="1200" dirty="0">
                <a:latin typeface="Times New Roman"/>
                <a:cs typeface="Times New Roman"/>
              </a:rPr>
              <a:t>e che </a:t>
            </a:r>
            <a:r>
              <a:rPr sz="1200" spc="-5" dirty="0">
                <a:latin typeface="Times New Roman"/>
                <a:cs typeface="Times New Roman"/>
              </a:rPr>
              <a:t>furono causate dall’accostamento </a:t>
            </a:r>
            <a:r>
              <a:rPr sz="1200" dirty="0">
                <a:latin typeface="Times New Roman"/>
                <a:cs typeface="Times New Roman"/>
              </a:rPr>
              <a:t>di una grande  </a:t>
            </a:r>
            <a:r>
              <a:rPr sz="1200" spc="-5" dirty="0">
                <a:latin typeface="Times New Roman"/>
                <a:cs typeface="Times New Roman"/>
              </a:rPr>
              <a:t>nebulosa vicina. Questa quasi </a:t>
            </a:r>
            <a:r>
              <a:rPr sz="1200" dirty="0">
                <a:latin typeface="Times New Roman"/>
                <a:cs typeface="Times New Roman"/>
              </a:rPr>
              <a:t>collisione </a:t>
            </a:r>
            <a:r>
              <a:rPr sz="1200" spc="-5" dirty="0">
                <a:latin typeface="Times New Roman"/>
                <a:cs typeface="Times New Roman"/>
              </a:rPr>
              <a:t>trasformò Andronover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un’aggregazione </a:t>
            </a:r>
            <a:r>
              <a:rPr sz="1200" dirty="0">
                <a:latin typeface="Times New Roman"/>
                <a:cs typeface="Times New Roman"/>
              </a:rPr>
              <a:t>un po’ </a:t>
            </a:r>
            <a:r>
              <a:rPr sz="1200" spc="-5" dirty="0">
                <a:latin typeface="Times New Roman"/>
                <a:cs typeface="Times New Roman"/>
              </a:rPr>
              <a:t>globulare senza distruggere  completamente </a:t>
            </a:r>
            <a:r>
              <a:rPr sz="1200" dirty="0">
                <a:latin typeface="Times New Roman"/>
                <a:cs typeface="Times New Roman"/>
              </a:rPr>
              <a:t>la doppia </a:t>
            </a:r>
            <a:r>
              <a:rPr sz="1200" spc="-5" dirty="0">
                <a:latin typeface="Times New Roman"/>
                <a:cs typeface="Times New Roman"/>
              </a:rPr>
              <a:t>processione </a:t>
            </a:r>
            <a:r>
              <a:rPr sz="1200" dirty="0">
                <a:latin typeface="Times New Roman"/>
                <a:cs typeface="Times New Roman"/>
              </a:rPr>
              <a:t>dei soli e dei </a:t>
            </a:r>
            <a:r>
              <a:rPr sz="1200" spc="-5" dirty="0">
                <a:latin typeface="Times New Roman"/>
                <a:cs typeface="Times New Roman"/>
              </a:rPr>
              <a:t>loro gruppi fisici </a:t>
            </a:r>
            <a:r>
              <a:rPr sz="1200" dirty="0">
                <a:latin typeface="Times New Roman"/>
                <a:cs typeface="Times New Roman"/>
              </a:rPr>
              <a:t>associati.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vostro </a:t>
            </a:r>
            <a:r>
              <a:rPr sz="1200" spc="-5" dirty="0">
                <a:latin typeface="Times New Roman"/>
                <a:cs typeface="Times New Roman"/>
              </a:rPr>
              <a:t>sistema </a:t>
            </a:r>
            <a:r>
              <a:rPr sz="1200" dirty="0">
                <a:latin typeface="Times New Roman"/>
                <a:cs typeface="Times New Roman"/>
              </a:rPr>
              <a:t>solare occupa ora una posizione  </a:t>
            </a:r>
            <a:r>
              <a:rPr sz="1200" spc="-5" dirty="0">
                <a:latin typeface="Times New Roman"/>
                <a:cs typeface="Times New Roman"/>
              </a:rPr>
              <a:t>abbastanza centrale </a:t>
            </a:r>
            <a:r>
              <a:rPr sz="1200" dirty="0">
                <a:latin typeface="Times New Roman"/>
                <a:cs typeface="Times New Roman"/>
              </a:rPr>
              <a:t>in uno </a:t>
            </a:r>
            <a:r>
              <a:rPr sz="1200" spc="-5" dirty="0">
                <a:latin typeface="Times New Roman"/>
                <a:cs typeface="Times New Roman"/>
              </a:rPr>
              <a:t>dei bracci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questa spirale deformata, </a:t>
            </a:r>
            <a:r>
              <a:rPr sz="1200" dirty="0">
                <a:latin typeface="Times New Roman"/>
                <a:cs typeface="Times New Roman"/>
              </a:rPr>
              <a:t>situata a </a:t>
            </a:r>
            <a:r>
              <a:rPr sz="1200" spc="-5" dirty="0">
                <a:latin typeface="Times New Roman"/>
                <a:cs typeface="Times New Roman"/>
              </a:rPr>
              <a:t>circa </a:t>
            </a:r>
            <a:r>
              <a:rPr sz="1200" dirty="0">
                <a:latin typeface="Times New Roman"/>
                <a:cs typeface="Times New Roman"/>
              </a:rPr>
              <a:t>metà </a:t>
            </a:r>
            <a:r>
              <a:rPr sz="1200" spc="-5" dirty="0">
                <a:latin typeface="Times New Roman"/>
                <a:cs typeface="Times New Roman"/>
              </a:rPr>
              <a:t>strada </a:t>
            </a:r>
            <a:r>
              <a:rPr sz="1200" dirty="0">
                <a:latin typeface="Times New Roman"/>
                <a:cs typeface="Times New Roman"/>
              </a:rPr>
              <a:t>dal centro e </a:t>
            </a:r>
            <a:r>
              <a:rPr sz="1200" spc="-5" dirty="0">
                <a:latin typeface="Times New Roman"/>
                <a:cs typeface="Times New Roman"/>
              </a:rPr>
              <a:t>verso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margine </a:t>
            </a:r>
            <a:r>
              <a:rPr sz="1200" dirty="0">
                <a:latin typeface="Times New Roman"/>
                <a:cs typeface="Times New Roman"/>
              </a:rPr>
              <a:t>della  </a:t>
            </a:r>
            <a:r>
              <a:rPr sz="1200" spc="-5" dirty="0">
                <a:latin typeface="Times New Roman"/>
                <a:cs typeface="Times New Roman"/>
              </a:rPr>
              <a:t>corrente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-5" dirty="0">
                <a:latin typeface="Times New Roman"/>
                <a:cs typeface="Times New Roman"/>
              </a:rPr>
              <a:t> stelle.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5303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(168.3) 15:3.7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settore </a:t>
            </a:r>
            <a:r>
              <a:rPr sz="1200" spc="-5" dirty="0">
                <a:latin typeface="Times New Roman"/>
                <a:cs typeface="Times New Roman"/>
              </a:rPr>
              <a:t>del Sagittario </a:t>
            </a:r>
            <a:r>
              <a:rPr sz="1200" dirty="0">
                <a:latin typeface="Times New Roman"/>
                <a:cs typeface="Times New Roman"/>
              </a:rPr>
              <a:t>e tutti </a:t>
            </a:r>
            <a:r>
              <a:rPr sz="1200" spc="-5" dirty="0">
                <a:latin typeface="Times New Roman"/>
                <a:cs typeface="Times New Roman"/>
              </a:rPr>
              <a:t>gli altri </a:t>
            </a:r>
            <a:r>
              <a:rPr sz="1200" dirty="0">
                <a:latin typeface="Times New Roman"/>
                <a:cs typeface="Times New Roman"/>
              </a:rPr>
              <a:t>settori e divisioni di </a:t>
            </a:r>
            <a:r>
              <a:rPr sz="1200" spc="-5" dirty="0">
                <a:latin typeface="Times New Roman"/>
                <a:cs typeface="Times New Roman"/>
              </a:rPr>
              <a:t>Orvonton girano attorno ad Uversa, </a:t>
            </a:r>
            <a:r>
              <a:rPr sz="1200" dirty="0">
                <a:latin typeface="Times New Roman"/>
                <a:cs typeface="Times New Roman"/>
              </a:rPr>
              <a:t>e parte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confusione  </a:t>
            </a:r>
            <a:r>
              <a:rPr sz="1200" spc="-5" dirty="0">
                <a:latin typeface="Times New Roman"/>
                <a:cs typeface="Times New Roman"/>
              </a:rPr>
              <a:t>degli osservatori </a:t>
            </a:r>
            <a:r>
              <a:rPr sz="1200" dirty="0">
                <a:latin typeface="Times New Roman"/>
                <a:cs typeface="Times New Roman"/>
              </a:rPr>
              <a:t>di stelle di </a:t>
            </a:r>
            <a:r>
              <a:rPr sz="1200" spc="-5" dirty="0">
                <a:latin typeface="Times New Roman"/>
                <a:cs typeface="Times New Roman"/>
              </a:rPr>
              <a:t>Urantia </a:t>
            </a:r>
            <a:r>
              <a:rPr sz="1200" dirty="0">
                <a:latin typeface="Times New Roman"/>
                <a:cs typeface="Times New Roman"/>
              </a:rPr>
              <a:t>proviene </a:t>
            </a:r>
            <a:r>
              <a:rPr sz="1200" spc="-5" dirty="0">
                <a:latin typeface="Times New Roman"/>
                <a:cs typeface="Times New Roman"/>
              </a:rPr>
              <a:t>dalle </a:t>
            </a:r>
            <a:r>
              <a:rPr sz="1200" dirty="0">
                <a:latin typeface="Times New Roman"/>
                <a:cs typeface="Times New Roman"/>
              </a:rPr>
              <a:t>illusioni </a:t>
            </a:r>
            <a:r>
              <a:rPr sz="1200" spc="-5" dirty="0">
                <a:latin typeface="Times New Roman"/>
                <a:cs typeface="Times New Roman"/>
              </a:rPr>
              <a:t>ottiche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dalle deformazioni relative </a:t>
            </a:r>
            <a:r>
              <a:rPr sz="1200" dirty="0">
                <a:latin typeface="Times New Roman"/>
                <a:cs typeface="Times New Roman"/>
              </a:rPr>
              <a:t>prodotte </a:t>
            </a:r>
            <a:r>
              <a:rPr sz="1200" spc="-5" dirty="0">
                <a:latin typeface="Times New Roman"/>
                <a:cs typeface="Times New Roman"/>
              </a:rPr>
              <a:t>dai molteplici movimenti  </a:t>
            </a:r>
            <a:r>
              <a:rPr sz="1200" dirty="0">
                <a:latin typeface="Times New Roman"/>
                <a:cs typeface="Times New Roman"/>
              </a:rPr>
              <a:t>di rivoluzione</a:t>
            </a:r>
            <a:r>
              <a:rPr sz="1200" spc="-5" dirty="0">
                <a:latin typeface="Times New Roman"/>
                <a:cs typeface="Times New Roman"/>
              </a:rPr>
              <a:t> seguenti: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150">
              <a:latin typeface="Times New Roman"/>
              <a:cs typeface="Times New Roman"/>
            </a:endParaRPr>
          </a:p>
          <a:p>
            <a:pPr marL="546100">
              <a:lnSpc>
                <a:spcPct val="1000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(168.4) 15:3.8 </a:t>
            </a:r>
            <a:r>
              <a:rPr sz="1200" dirty="0">
                <a:latin typeface="Times New Roman"/>
                <a:cs typeface="Times New Roman"/>
              </a:rPr>
              <a:t>1.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rivoluzione di </a:t>
            </a:r>
            <a:r>
              <a:rPr sz="1200" spc="-5" dirty="0">
                <a:latin typeface="Times New Roman"/>
                <a:cs typeface="Times New Roman"/>
              </a:rPr>
              <a:t>Urantia attorno al suo</a:t>
            </a:r>
            <a:r>
              <a:rPr sz="1200" spc="-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sole.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29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293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90219" y="513333"/>
            <a:ext cx="8147050" cy="3728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508000">
              <a:lnSpc>
                <a:spcPct val="100000"/>
              </a:lnSpc>
              <a:spcBef>
                <a:spcPts val="10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(168.5) 15:3.9 </a:t>
            </a:r>
            <a:r>
              <a:rPr sz="1200" dirty="0">
                <a:latin typeface="Times New Roman"/>
                <a:cs typeface="Times New Roman"/>
              </a:rPr>
              <a:t>2.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circuito del vostro </a:t>
            </a:r>
            <a:r>
              <a:rPr sz="1200" spc="-5" dirty="0">
                <a:latin typeface="Times New Roman"/>
                <a:cs typeface="Times New Roman"/>
              </a:rPr>
              <a:t>sistema solare </a:t>
            </a:r>
            <a:r>
              <a:rPr sz="1200" dirty="0">
                <a:latin typeface="Times New Roman"/>
                <a:cs typeface="Times New Roman"/>
              </a:rPr>
              <a:t>attorno </a:t>
            </a:r>
            <a:r>
              <a:rPr sz="1200" spc="-5" dirty="0">
                <a:latin typeface="Times New Roman"/>
                <a:cs typeface="Times New Roman"/>
              </a:rPr>
              <a:t>al nucleo dell’antica nebulosa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-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Andronover.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508000" marR="86931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(168.6) 15:3.10 </a:t>
            </a:r>
            <a:r>
              <a:rPr sz="1200" dirty="0">
                <a:latin typeface="Times New Roman"/>
                <a:cs typeface="Times New Roman"/>
              </a:rPr>
              <a:t>3.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rotazione della famiglia </a:t>
            </a:r>
            <a:r>
              <a:rPr sz="1200" dirty="0">
                <a:latin typeface="Times New Roman"/>
                <a:cs typeface="Times New Roman"/>
              </a:rPr>
              <a:t>stellare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Andronover </a:t>
            </a:r>
            <a:r>
              <a:rPr sz="1200" dirty="0">
                <a:latin typeface="Times New Roman"/>
                <a:cs typeface="Times New Roman"/>
              </a:rPr>
              <a:t>e degli ammassi </a:t>
            </a:r>
            <a:r>
              <a:rPr sz="1200" spc="-5" dirty="0">
                <a:latin typeface="Times New Roman"/>
                <a:cs typeface="Times New Roman"/>
              </a:rPr>
              <a:t>associati </a:t>
            </a:r>
            <a:r>
              <a:rPr sz="1200" dirty="0">
                <a:latin typeface="Times New Roman"/>
                <a:cs typeface="Times New Roman"/>
              </a:rPr>
              <a:t>attorno </a:t>
            </a:r>
            <a:r>
              <a:rPr sz="1200" spc="-5" dirty="0">
                <a:latin typeface="Times New Roman"/>
                <a:cs typeface="Times New Roman"/>
              </a:rPr>
              <a:t>al composito  centro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rotazione-gravità della </a:t>
            </a:r>
            <a:r>
              <a:rPr sz="1200" dirty="0">
                <a:latin typeface="Times New Roman"/>
                <a:cs typeface="Times New Roman"/>
              </a:rPr>
              <a:t>nube stellare di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Nebadon.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508000" marR="59055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(168.7) 15:3.11 </a:t>
            </a:r>
            <a:r>
              <a:rPr sz="1200" dirty="0">
                <a:latin typeface="Times New Roman"/>
                <a:cs typeface="Times New Roman"/>
              </a:rPr>
              <a:t>4.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traiettoria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nube stellare locale di </a:t>
            </a:r>
            <a:r>
              <a:rPr sz="1200" spc="-5" dirty="0">
                <a:latin typeface="Times New Roman"/>
                <a:cs typeface="Times New Roman"/>
              </a:rPr>
              <a:t>Nebadon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delle sue creazioni associate </a:t>
            </a:r>
            <a:r>
              <a:rPr sz="1200" dirty="0">
                <a:latin typeface="Times New Roman"/>
                <a:cs typeface="Times New Roman"/>
              </a:rPr>
              <a:t>attorno </a:t>
            </a:r>
            <a:r>
              <a:rPr sz="1200" spc="-5" dirty="0">
                <a:latin typeface="Times New Roman"/>
                <a:cs typeface="Times New Roman"/>
              </a:rPr>
              <a:t>al centro del 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settore </a:t>
            </a:r>
            <a:r>
              <a:rPr sz="1200" dirty="0">
                <a:latin typeface="Times New Roman"/>
                <a:cs typeface="Times New Roman"/>
              </a:rPr>
              <a:t>minore </a:t>
            </a:r>
            <a:r>
              <a:rPr sz="1200" spc="-5" dirty="0">
                <a:latin typeface="Times New Roman"/>
                <a:cs typeface="Times New Roman"/>
              </a:rPr>
              <a:t>nel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Sagittario.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00">
              <a:latin typeface="Times New Roman"/>
              <a:cs typeface="Times New Roman"/>
            </a:endParaRPr>
          </a:p>
          <a:p>
            <a:pPr marL="508000">
              <a:lnSpc>
                <a:spcPct val="1000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(168.8) 15:3.12 </a:t>
            </a:r>
            <a:r>
              <a:rPr sz="1200" dirty="0">
                <a:latin typeface="Times New Roman"/>
                <a:cs typeface="Times New Roman"/>
              </a:rPr>
              <a:t>5.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rotazione dei cento settori </a:t>
            </a:r>
            <a:r>
              <a:rPr sz="1200" dirty="0">
                <a:latin typeface="Times New Roman"/>
                <a:cs typeface="Times New Roman"/>
              </a:rPr>
              <a:t>minori, incluso il </a:t>
            </a:r>
            <a:r>
              <a:rPr sz="1200" spc="-5" dirty="0">
                <a:latin typeface="Times New Roman"/>
                <a:cs typeface="Times New Roman"/>
              </a:rPr>
              <a:t>Sagittario, </a:t>
            </a:r>
            <a:r>
              <a:rPr sz="1200" dirty="0">
                <a:latin typeface="Times New Roman"/>
                <a:cs typeface="Times New Roman"/>
              </a:rPr>
              <a:t>attorno </a:t>
            </a:r>
            <a:r>
              <a:rPr sz="1200" spc="-5" dirty="0">
                <a:latin typeface="Times New Roman"/>
                <a:cs typeface="Times New Roman"/>
              </a:rPr>
              <a:t>al loro </a:t>
            </a:r>
            <a:r>
              <a:rPr sz="1200" dirty="0">
                <a:latin typeface="Times New Roman"/>
                <a:cs typeface="Times New Roman"/>
              </a:rPr>
              <a:t>settore</a:t>
            </a:r>
            <a:r>
              <a:rPr sz="1200" spc="-114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maggiore.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200">
              <a:latin typeface="Times New Roman"/>
              <a:cs typeface="Times New Roman"/>
            </a:endParaRPr>
          </a:p>
          <a:p>
            <a:pPr marL="508000" marR="109855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(168.9) 15:3.13 </a:t>
            </a:r>
            <a:r>
              <a:rPr sz="1200" dirty="0">
                <a:latin typeface="Times New Roman"/>
                <a:cs typeface="Times New Roman"/>
              </a:rPr>
              <a:t>6.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roteare dei </a:t>
            </a:r>
            <a:r>
              <a:rPr sz="1200" spc="-5" dirty="0">
                <a:latin typeface="Times New Roman"/>
                <a:cs typeface="Times New Roman"/>
              </a:rPr>
              <a:t>dieci </a:t>
            </a:r>
            <a:r>
              <a:rPr sz="1200" dirty="0">
                <a:latin typeface="Times New Roman"/>
                <a:cs typeface="Times New Roman"/>
              </a:rPr>
              <a:t>settori </a:t>
            </a:r>
            <a:r>
              <a:rPr sz="1200" spc="-5" dirty="0">
                <a:latin typeface="Times New Roman"/>
                <a:cs typeface="Times New Roman"/>
              </a:rPr>
              <a:t>maggiori,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cosiddette </a:t>
            </a:r>
            <a:r>
              <a:rPr sz="1200" dirty="0">
                <a:latin typeface="Times New Roman"/>
                <a:cs typeface="Times New Roman"/>
              </a:rPr>
              <a:t>derive stellari, </a:t>
            </a:r>
            <a:r>
              <a:rPr sz="1200" spc="-5" dirty="0">
                <a:latin typeface="Times New Roman"/>
                <a:cs typeface="Times New Roman"/>
              </a:rPr>
              <a:t>attorno ad Uversa, </a:t>
            </a:r>
            <a:r>
              <a:rPr sz="1200" dirty="0">
                <a:latin typeface="Times New Roman"/>
                <a:cs typeface="Times New Roman"/>
              </a:rPr>
              <a:t>capitale di  </a:t>
            </a:r>
            <a:r>
              <a:rPr sz="1200" spc="-5" dirty="0">
                <a:latin typeface="Times New Roman"/>
                <a:cs typeface="Times New Roman"/>
              </a:rPr>
              <a:t>Orvonton.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508000" marR="991869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(168.10) 15:3.14 </a:t>
            </a:r>
            <a:r>
              <a:rPr sz="1200" dirty="0">
                <a:latin typeface="Times New Roman"/>
                <a:cs typeface="Times New Roman"/>
              </a:rPr>
              <a:t>7.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movimento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Orvonton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dei sei Superuniversi associati </a:t>
            </a:r>
            <a:r>
              <a:rPr sz="1200" dirty="0">
                <a:latin typeface="Times New Roman"/>
                <a:cs typeface="Times New Roman"/>
              </a:rPr>
              <a:t>attorno </a:t>
            </a:r>
            <a:r>
              <a:rPr sz="1200" spc="-5" dirty="0">
                <a:latin typeface="Times New Roman"/>
                <a:cs typeface="Times New Roman"/>
              </a:rPr>
              <a:t>al Paradiso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ad Havona, </a:t>
            </a:r>
            <a:r>
              <a:rPr sz="1200" dirty="0">
                <a:latin typeface="Times New Roman"/>
                <a:cs typeface="Times New Roman"/>
              </a:rPr>
              <a:t>la  </a:t>
            </a:r>
            <a:r>
              <a:rPr sz="1200" spc="-5" dirty="0">
                <a:latin typeface="Times New Roman"/>
                <a:cs typeface="Times New Roman"/>
              </a:rPr>
              <a:t>processione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senso antiorario del </a:t>
            </a:r>
            <a:r>
              <a:rPr sz="1200" dirty="0">
                <a:latin typeface="Times New Roman"/>
                <a:cs typeface="Times New Roman"/>
              </a:rPr>
              <a:t>livello di spazio dei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Superuniversi.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50800" marR="43180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(168.11) 15:3.15 </a:t>
            </a:r>
            <a:r>
              <a:rPr sz="1200" spc="-5" dirty="0">
                <a:latin typeface="Times New Roman"/>
                <a:cs typeface="Times New Roman"/>
              </a:rPr>
              <a:t>Questi molteplici movimenti </a:t>
            </a:r>
            <a:r>
              <a:rPr sz="1200" dirty="0">
                <a:latin typeface="Times New Roman"/>
                <a:cs typeface="Times New Roman"/>
              </a:rPr>
              <a:t>sono di </a:t>
            </a:r>
            <a:r>
              <a:rPr sz="1200" spc="-5" dirty="0">
                <a:latin typeface="Times New Roman"/>
                <a:cs typeface="Times New Roman"/>
              </a:rPr>
              <a:t>diversi </a:t>
            </a:r>
            <a:r>
              <a:rPr sz="1200" dirty="0">
                <a:latin typeface="Times New Roman"/>
                <a:cs typeface="Times New Roman"/>
              </a:rPr>
              <a:t>ordini. </a:t>
            </a:r>
            <a:r>
              <a:rPr sz="1200" spc="-10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orbite spaziali del vostro </a:t>
            </a:r>
            <a:r>
              <a:rPr sz="1200" spc="-5" dirty="0">
                <a:latin typeface="Times New Roman"/>
                <a:cs typeface="Times New Roman"/>
              </a:rPr>
              <a:t>pianeta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vostro </a:t>
            </a:r>
            <a:r>
              <a:rPr sz="1200" spc="-5" dirty="0">
                <a:latin typeface="Times New Roman"/>
                <a:cs typeface="Times New Roman"/>
              </a:rPr>
              <a:t>sistema </a:t>
            </a:r>
            <a:r>
              <a:rPr sz="1200" dirty="0">
                <a:latin typeface="Times New Roman"/>
                <a:cs typeface="Times New Roman"/>
              </a:rPr>
              <a:t>solare sono  </a:t>
            </a:r>
            <a:r>
              <a:rPr sz="1200" spc="-5" dirty="0">
                <a:latin typeface="Times New Roman"/>
                <a:cs typeface="Times New Roman"/>
              </a:rPr>
              <a:t>genetiche, </a:t>
            </a:r>
            <a:r>
              <a:rPr sz="1200" dirty="0">
                <a:latin typeface="Times New Roman"/>
                <a:cs typeface="Times New Roman"/>
              </a:rPr>
              <a:t>insite </a:t>
            </a:r>
            <a:r>
              <a:rPr sz="1200" spc="-5" dirty="0">
                <a:latin typeface="Times New Roman"/>
                <a:cs typeface="Times New Roman"/>
              </a:rPr>
              <a:t>nella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origine.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movimento </a:t>
            </a:r>
            <a:r>
              <a:rPr sz="1200" dirty="0">
                <a:latin typeface="Times New Roman"/>
                <a:cs typeface="Times New Roman"/>
              </a:rPr>
              <a:t>assoluto di Orvonton in </a:t>
            </a:r>
            <a:r>
              <a:rPr sz="1200" spc="-5" dirty="0">
                <a:latin typeface="Times New Roman"/>
                <a:cs typeface="Times New Roman"/>
              </a:rPr>
              <a:t>senso antiorario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anch’esso genetico, </a:t>
            </a:r>
            <a:r>
              <a:rPr sz="1200" dirty="0">
                <a:latin typeface="Times New Roman"/>
                <a:cs typeface="Times New Roman"/>
              </a:rPr>
              <a:t>insito </a:t>
            </a:r>
            <a:r>
              <a:rPr sz="1200" spc="-5" dirty="0">
                <a:latin typeface="Times New Roman"/>
                <a:cs typeface="Times New Roman"/>
              </a:rPr>
              <a:t>nei piani  architettonici </a:t>
            </a:r>
            <a:r>
              <a:rPr sz="1200" dirty="0">
                <a:latin typeface="Times New Roman"/>
                <a:cs typeface="Times New Roman"/>
              </a:rPr>
              <a:t>dell’Universo </a:t>
            </a:r>
            <a:r>
              <a:rPr sz="1200" spc="-5" dirty="0">
                <a:latin typeface="Times New Roman"/>
                <a:cs typeface="Times New Roman"/>
              </a:rPr>
              <a:t>maestro. Ma </a:t>
            </a:r>
            <a:r>
              <a:rPr sz="1200" dirty="0">
                <a:latin typeface="Times New Roman"/>
                <a:cs typeface="Times New Roman"/>
              </a:rPr>
              <a:t>i movimenti </a:t>
            </a:r>
            <a:r>
              <a:rPr sz="1200" spc="-5" dirty="0">
                <a:latin typeface="Times New Roman"/>
                <a:cs typeface="Times New Roman"/>
              </a:rPr>
              <a:t>intermedi </a:t>
            </a:r>
            <a:r>
              <a:rPr sz="1200" dirty="0">
                <a:latin typeface="Times New Roman"/>
                <a:cs typeface="Times New Roman"/>
              </a:rPr>
              <a:t>sono di origine </a:t>
            </a:r>
            <a:r>
              <a:rPr sz="1200" spc="-5" dirty="0">
                <a:latin typeface="Times New Roman"/>
                <a:cs typeface="Times New Roman"/>
              </a:rPr>
              <a:t>composita, essendo derivati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parte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dalla</a:t>
            </a:r>
            <a:endParaRPr sz="1200">
              <a:latin typeface="Times New Roman"/>
              <a:cs typeface="Times New Roman"/>
            </a:endParaRPr>
          </a:p>
          <a:p>
            <a:pPr marL="50800" marR="9398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segmentazione costitutiva dell’energia </a:t>
            </a:r>
            <a:r>
              <a:rPr sz="1200" dirty="0">
                <a:latin typeface="Times New Roman"/>
                <a:cs typeface="Times New Roman"/>
              </a:rPr>
              <a:t>e della materia </a:t>
            </a:r>
            <a:r>
              <a:rPr sz="1200" spc="-5" dirty="0">
                <a:latin typeface="Times New Roman"/>
                <a:cs typeface="Times New Roman"/>
              </a:rPr>
              <a:t>nei Superuniversi ed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parte prodotti dall’azione intelligente ed </a:t>
            </a:r>
            <a:r>
              <a:rPr sz="1200" dirty="0">
                <a:latin typeface="Times New Roman"/>
                <a:cs typeface="Times New Roman"/>
              </a:rPr>
              <a:t>intenzionale  </a:t>
            </a:r>
            <a:r>
              <a:rPr sz="1200" spc="-5" dirty="0">
                <a:latin typeface="Times New Roman"/>
                <a:cs typeface="Times New Roman"/>
              </a:rPr>
              <a:t>degli </a:t>
            </a:r>
            <a:r>
              <a:rPr sz="1200" dirty="0">
                <a:latin typeface="Times New Roman"/>
                <a:cs typeface="Times New Roman"/>
              </a:rPr>
              <a:t>organizzatori di </a:t>
            </a:r>
            <a:r>
              <a:rPr sz="1200" spc="-5" dirty="0">
                <a:latin typeface="Times New Roman"/>
                <a:cs typeface="Times New Roman"/>
              </a:rPr>
              <a:t>forza del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Paradiso.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29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294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93405" cy="4132579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27940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(168.12) 15:3.16 </a:t>
            </a:r>
            <a:r>
              <a:rPr sz="1200" spc="-10" dirty="0">
                <a:latin typeface="Times New Roman"/>
                <a:cs typeface="Times New Roman"/>
              </a:rPr>
              <a:t>Gli </a:t>
            </a:r>
            <a:r>
              <a:rPr sz="1200" spc="-5" dirty="0">
                <a:latin typeface="Times New Roman"/>
                <a:cs typeface="Times New Roman"/>
              </a:rPr>
              <a:t>Universi locali </a:t>
            </a:r>
            <a:r>
              <a:rPr sz="1200" dirty="0">
                <a:latin typeface="Times New Roman"/>
                <a:cs typeface="Times New Roman"/>
              </a:rPr>
              <a:t>sono più vicini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uni </a:t>
            </a:r>
            <a:r>
              <a:rPr sz="1200" spc="-5" dirty="0">
                <a:latin typeface="Times New Roman"/>
                <a:cs typeface="Times New Roman"/>
              </a:rPr>
              <a:t>agli altri </a:t>
            </a:r>
            <a:r>
              <a:rPr sz="1200" dirty="0">
                <a:latin typeface="Times New Roman"/>
                <a:cs typeface="Times New Roman"/>
              </a:rPr>
              <a:t>via via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si </a:t>
            </a:r>
            <a:r>
              <a:rPr sz="1200" spc="-5" dirty="0">
                <a:latin typeface="Times New Roman"/>
                <a:cs typeface="Times New Roman"/>
              </a:rPr>
              <a:t>avvicinano ad Havona;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circuiti divengono </a:t>
            </a:r>
            <a:r>
              <a:rPr sz="1200" dirty="0">
                <a:latin typeface="Times New Roman"/>
                <a:cs typeface="Times New Roman"/>
              </a:rPr>
              <a:t>più  </a:t>
            </a:r>
            <a:r>
              <a:rPr sz="1200" spc="-5" dirty="0">
                <a:latin typeface="Times New Roman"/>
                <a:cs typeface="Times New Roman"/>
              </a:rPr>
              <a:t>numerosi </a:t>
            </a:r>
            <a:r>
              <a:rPr sz="1200" dirty="0">
                <a:latin typeface="Times New Roman"/>
                <a:cs typeface="Times New Roman"/>
              </a:rPr>
              <a:t>e c’è una maggiore </a:t>
            </a:r>
            <a:r>
              <a:rPr sz="1200" spc="-5" dirty="0">
                <a:latin typeface="Times New Roman"/>
                <a:cs typeface="Times New Roman"/>
              </a:rPr>
              <a:t>sovrapposizione </a:t>
            </a:r>
            <a:r>
              <a:rPr sz="1200" dirty="0">
                <a:latin typeface="Times New Roman"/>
                <a:cs typeface="Times New Roman"/>
              </a:rPr>
              <a:t>strato </a:t>
            </a:r>
            <a:r>
              <a:rPr sz="1200" spc="-5" dirty="0">
                <a:latin typeface="Times New Roman"/>
                <a:cs typeface="Times New Roman"/>
              </a:rPr>
              <a:t>su strato. Ma allontanandosi dal centro eterno ci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sempre </a:t>
            </a:r>
            <a:r>
              <a:rPr sz="1200" dirty="0">
                <a:latin typeface="Times New Roman"/>
                <a:cs typeface="Times New Roman"/>
              </a:rPr>
              <a:t>meno sistemi,  </a:t>
            </a:r>
            <a:r>
              <a:rPr sz="1200" spc="-5" dirty="0">
                <a:latin typeface="Times New Roman"/>
                <a:cs typeface="Times New Roman"/>
              </a:rPr>
              <a:t>strati, circuiti </a:t>
            </a:r>
            <a:r>
              <a:rPr sz="1200" dirty="0">
                <a:latin typeface="Times New Roman"/>
                <a:cs typeface="Times New Roman"/>
              </a:rPr>
              <a:t>ed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Universi.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4. Le nebulose – </a:t>
            </a: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le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antenate degli</a:t>
            </a:r>
            <a:r>
              <a:rPr sz="1600" b="1" spc="20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Universi</a:t>
            </a:r>
            <a:endParaRPr sz="1600">
              <a:latin typeface="Times New Roman"/>
              <a:cs typeface="Times New Roman"/>
            </a:endParaRPr>
          </a:p>
          <a:p>
            <a:pPr marL="76200">
              <a:lnSpc>
                <a:spcPts val="1405"/>
              </a:lnSpc>
              <a:spcBef>
                <a:spcPts val="132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(169.1) 15:4.1 </a:t>
            </a:r>
            <a:r>
              <a:rPr sz="1200" spc="-5" dirty="0">
                <a:latin typeface="Times New Roman"/>
                <a:cs typeface="Times New Roman"/>
              </a:rPr>
              <a:t>Mentre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creazione </a:t>
            </a:r>
            <a:r>
              <a:rPr sz="1200" dirty="0">
                <a:latin typeface="Times New Roman"/>
                <a:cs typeface="Times New Roman"/>
              </a:rPr>
              <a:t>e l’organizzazione </a:t>
            </a:r>
            <a:r>
              <a:rPr sz="1200" spc="-5" dirty="0">
                <a:latin typeface="Times New Roman"/>
                <a:cs typeface="Times New Roman"/>
              </a:rPr>
              <a:t>dell’Universo rimangono per sempre </a:t>
            </a:r>
            <a:r>
              <a:rPr sz="1200" dirty="0">
                <a:latin typeface="Times New Roman"/>
                <a:cs typeface="Times New Roman"/>
              </a:rPr>
              <a:t>sotto il controllo </a:t>
            </a:r>
            <a:r>
              <a:rPr sz="1200" spc="-5" dirty="0">
                <a:latin typeface="Times New Roman"/>
                <a:cs typeface="Times New Roman"/>
              </a:rPr>
              <a:t>dei Creatori </a:t>
            </a:r>
            <a:r>
              <a:rPr sz="1200" dirty="0">
                <a:latin typeface="Times New Roman"/>
                <a:cs typeface="Times New Roman"/>
              </a:rPr>
              <a:t>infiniti e</a:t>
            </a:r>
            <a:r>
              <a:rPr sz="1200" spc="-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dei</a:t>
            </a:r>
            <a:endParaRPr sz="1200">
              <a:latin typeface="Times New Roman"/>
              <a:cs typeface="Times New Roman"/>
            </a:endParaRPr>
          </a:p>
          <a:p>
            <a:pPr marL="76200" marR="68580">
              <a:lnSpc>
                <a:spcPts val="1380"/>
              </a:lnSpc>
              <a:spcBef>
                <a:spcPts val="60"/>
              </a:spcBef>
            </a:pP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associati, l’intero </a:t>
            </a:r>
            <a:r>
              <a:rPr sz="1200" dirty="0">
                <a:latin typeface="Times New Roman"/>
                <a:cs typeface="Times New Roman"/>
              </a:rPr>
              <a:t>fenomeno </a:t>
            </a:r>
            <a:r>
              <a:rPr sz="1200" spc="-5" dirty="0">
                <a:latin typeface="Times New Roman"/>
                <a:cs typeface="Times New Roman"/>
              </a:rPr>
              <a:t>procede secondo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tecnica stabilita ed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conformità alle leggi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gravità della </a:t>
            </a:r>
            <a:r>
              <a:rPr sz="1200" dirty="0">
                <a:latin typeface="Times New Roman"/>
                <a:cs typeface="Times New Roman"/>
              </a:rPr>
              <a:t>forza, dell’energia  e </a:t>
            </a:r>
            <a:r>
              <a:rPr sz="1200" spc="-5" dirty="0">
                <a:latin typeface="Times New Roman"/>
                <a:cs typeface="Times New Roman"/>
              </a:rPr>
              <a:t>della materia. Ma </a:t>
            </a:r>
            <a:r>
              <a:rPr sz="1200" dirty="0">
                <a:latin typeface="Times New Roman"/>
                <a:cs typeface="Times New Roman"/>
              </a:rPr>
              <a:t>c’è qualcosa di misterioso associato </a:t>
            </a:r>
            <a:r>
              <a:rPr sz="1200" spc="-5" dirty="0">
                <a:latin typeface="Times New Roman"/>
                <a:cs typeface="Times New Roman"/>
              </a:rPr>
              <a:t>al carico </a:t>
            </a:r>
            <a:r>
              <a:rPr sz="1200" dirty="0">
                <a:latin typeface="Times New Roman"/>
                <a:cs typeface="Times New Roman"/>
              </a:rPr>
              <a:t>di forza </a:t>
            </a:r>
            <a:r>
              <a:rPr sz="1200" spc="-5" dirty="0">
                <a:latin typeface="Times New Roman"/>
                <a:cs typeface="Times New Roman"/>
              </a:rPr>
              <a:t>universale dello </a:t>
            </a:r>
            <a:r>
              <a:rPr sz="1200" dirty="0">
                <a:latin typeface="Times New Roman"/>
                <a:cs typeface="Times New Roman"/>
              </a:rPr>
              <a:t>spazio. Noi </a:t>
            </a:r>
            <a:r>
              <a:rPr sz="1200" spc="-5" dirty="0">
                <a:latin typeface="Times New Roman"/>
                <a:cs typeface="Times New Roman"/>
              </a:rPr>
              <a:t>comprendiamo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totalmente</a:t>
            </a:r>
            <a:endParaRPr sz="1200">
              <a:latin typeface="Times New Roman"/>
              <a:cs typeface="Times New Roman"/>
            </a:endParaRPr>
          </a:p>
          <a:p>
            <a:pPr marL="76200" marR="88900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l’organizzazione </a:t>
            </a:r>
            <a:r>
              <a:rPr sz="1200" spc="-5" dirty="0">
                <a:latin typeface="Times New Roman"/>
                <a:cs typeface="Times New Roman"/>
              </a:rPr>
              <a:t>delle creazioni materiali </a:t>
            </a:r>
            <a:r>
              <a:rPr sz="1200" dirty="0">
                <a:latin typeface="Times New Roman"/>
                <a:cs typeface="Times New Roman"/>
              </a:rPr>
              <a:t>a partire </a:t>
            </a:r>
            <a:r>
              <a:rPr sz="1200" spc="-5" dirty="0">
                <a:latin typeface="Times New Roman"/>
                <a:cs typeface="Times New Roman"/>
              </a:rPr>
              <a:t>dallo stadio </a:t>
            </a:r>
            <a:r>
              <a:rPr sz="1200" dirty="0">
                <a:latin typeface="Times New Roman"/>
                <a:cs typeface="Times New Roman"/>
              </a:rPr>
              <a:t>ultimatonico in </a:t>
            </a:r>
            <a:r>
              <a:rPr sz="1200" spc="-5" dirty="0">
                <a:latin typeface="Times New Roman"/>
                <a:cs typeface="Times New Roman"/>
              </a:rPr>
              <a:t>avanti, </a:t>
            </a:r>
            <a:r>
              <a:rPr sz="1200" dirty="0">
                <a:latin typeface="Times New Roman"/>
                <a:cs typeface="Times New Roman"/>
              </a:rPr>
              <a:t>ma non </a:t>
            </a:r>
            <a:r>
              <a:rPr sz="1200" spc="-5" dirty="0">
                <a:latin typeface="Times New Roman"/>
                <a:cs typeface="Times New Roman"/>
              </a:rPr>
              <a:t>comprendiamo </a:t>
            </a:r>
            <a:r>
              <a:rPr sz="1200" dirty="0">
                <a:latin typeface="Times New Roman"/>
                <a:cs typeface="Times New Roman"/>
              </a:rPr>
              <a:t>pienamente l’origine  </a:t>
            </a:r>
            <a:r>
              <a:rPr sz="1200" spc="-5" dirty="0">
                <a:latin typeface="Times New Roman"/>
                <a:cs typeface="Times New Roman"/>
              </a:rPr>
              <a:t>cosmica degli ultimatoni. </a:t>
            </a:r>
            <a:r>
              <a:rPr sz="1200" dirty="0">
                <a:latin typeface="Times New Roman"/>
                <a:cs typeface="Times New Roman"/>
              </a:rPr>
              <a:t>Siamo </a:t>
            </a:r>
            <a:r>
              <a:rPr sz="1200" spc="-5" dirty="0">
                <a:latin typeface="Times New Roman"/>
                <a:cs typeface="Times New Roman"/>
              </a:rPr>
              <a:t>fiduciosi che </a:t>
            </a:r>
            <a:r>
              <a:rPr sz="1200" dirty="0">
                <a:latin typeface="Times New Roman"/>
                <a:cs typeface="Times New Roman"/>
              </a:rPr>
              <a:t>queste </a:t>
            </a:r>
            <a:r>
              <a:rPr sz="1200" spc="-5" dirty="0">
                <a:latin typeface="Times New Roman"/>
                <a:cs typeface="Times New Roman"/>
              </a:rPr>
              <a:t>forze ancestrali hanno origine </a:t>
            </a:r>
            <a:r>
              <a:rPr sz="1200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Paradiso, </a:t>
            </a:r>
            <a:r>
              <a:rPr sz="1200" dirty="0">
                <a:latin typeface="Times New Roman"/>
                <a:cs typeface="Times New Roman"/>
              </a:rPr>
              <a:t>perché </a:t>
            </a:r>
            <a:r>
              <a:rPr sz="1200" spc="-5" dirty="0">
                <a:latin typeface="Times New Roman"/>
                <a:cs typeface="Times New Roman"/>
              </a:rPr>
              <a:t>girano </a:t>
            </a:r>
            <a:r>
              <a:rPr sz="1200" dirty="0">
                <a:latin typeface="Times New Roman"/>
                <a:cs typeface="Times New Roman"/>
              </a:rPr>
              <a:t>sempre </a:t>
            </a:r>
            <a:r>
              <a:rPr sz="1200" spc="-5" dirty="0">
                <a:latin typeface="Times New Roman"/>
                <a:cs typeface="Times New Roman"/>
              </a:rPr>
              <a:t>nello </a:t>
            </a:r>
            <a:r>
              <a:rPr sz="1200" dirty="0">
                <a:latin typeface="Times New Roman"/>
                <a:cs typeface="Times New Roman"/>
              </a:rPr>
              <a:t>spazio  </a:t>
            </a:r>
            <a:r>
              <a:rPr sz="1200" spc="-5" dirty="0">
                <a:latin typeface="Times New Roman"/>
                <a:cs typeface="Times New Roman"/>
              </a:rPr>
              <a:t>penetrato seguendo l’esatto gigantesco contorno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Paradiso. Benché </a:t>
            </a:r>
            <a:r>
              <a:rPr sz="1200" dirty="0">
                <a:latin typeface="Times New Roman"/>
                <a:cs typeface="Times New Roman"/>
              </a:rPr>
              <a:t>non risponda </a:t>
            </a:r>
            <a:r>
              <a:rPr sz="1200" spc="-5" dirty="0">
                <a:latin typeface="Times New Roman"/>
                <a:cs typeface="Times New Roman"/>
              </a:rPr>
              <a:t>alla gravità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Paradiso, questo carico </a:t>
            </a:r>
            <a:r>
              <a:rPr sz="1200" spc="5" dirty="0">
                <a:latin typeface="Times New Roman"/>
                <a:cs typeface="Times New Roman"/>
              </a:rPr>
              <a:t>di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forza</a:t>
            </a:r>
            <a:endParaRPr sz="1200">
              <a:latin typeface="Times New Roman"/>
              <a:cs typeface="Times New Roman"/>
            </a:endParaRPr>
          </a:p>
          <a:p>
            <a:pPr marL="76200" marR="147320">
              <a:lnSpc>
                <a:spcPts val="1380"/>
              </a:lnSpc>
              <a:spcBef>
                <a:spcPts val="5"/>
              </a:spcBef>
            </a:pPr>
            <a:r>
              <a:rPr sz="1200" spc="-5" dirty="0">
                <a:latin typeface="Times New Roman"/>
                <a:cs typeface="Times New Roman"/>
              </a:rPr>
              <a:t>dello spazio, l’antenato </a:t>
            </a:r>
            <a:r>
              <a:rPr sz="1200" dirty="0">
                <a:latin typeface="Times New Roman"/>
                <a:cs typeface="Times New Roman"/>
              </a:rPr>
              <a:t>di tutta la </a:t>
            </a:r>
            <a:r>
              <a:rPr sz="1200" spc="-5" dirty="0">
                <a:latin typeface="Times New Roman"/>
                <a:cs typeface="Times New Roman"/>
              </a:rPr>
              <a:t>materializzazione, risponde </a:t>
            </a:r>
            <a:r>
              <a:rPr sz="1200" dirty="0">
                <a:latin typeface="Times New Roman"/>
                <a:cs typeface="Times New Roman"/>
              </a:rPr>
              <a:t>sempre </a:t>
            </a:r>
            <a:r>
              <a:rPr sz="1200" spc="-5" dirty="0">
                <a:latin typeface="Times New Roman"/>
                <a:cs typeface="Times New Roman"/>
              </a:rPr>
              <a:t>alla </a:t>
            </a:r>
            <a:r>
              <a:rPr sz="1200" dirty="0">
                <a:latin typeface="Times New Roman"/>
                <a:cs typeface="Times New Roman"/>
              </a:rPr>
              <a:t>presenza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Paradiso </a:t>
            </a:r>
            <a:r>
              <a:rPr sz="1200" spc="-5" dirty="0">
                <a:latin typeface="Times New Roman"/>
                <a:cs typeface="Times New Roman"/>
              </a:rPr>
              <a:t>inferiore, essendo apparentemente  </a:t>
            </a:r>
            <a:r>
              <a:rPr sz="1200" dirty="0">
                <a:latin typeface="Times New Roman"/>
                <a:cs typeface="Times New Roman"/>
              </a:rPr>
              <a:t>messo in </a:t>
            </a:r>
            <a:r>
              <a:rPr sz="1200" spc="-5" dirty="0">
                <a:latin typeface="Times New Roman"/>
                <a:cs typeface="Times New Roman"/>
              </a:rPr>
              <a:t>circuito all’interno ed all’esterno del </a:t>
            </a:r>
            <a:r>
              <a:rPr sz="1200" dirty="0">
                <a:latin typeface="Times New Roman"/>
                <a:cs typeface="Times New Roman"/>
              </a:rPr>
              <a:t>centro </a:t>
            </a:r>
            <a:r>
              <a:rPr sz="1200" spc="-5" dirty="0">
                <a:latin typeface="Times New Roman"/>
                <a:cs typeface="Times New Roman"/>
              </a:rPr>
              <a:t>del Paradiso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inferiore.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4160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(169.2) 15:4.2 </a:t>
            </a:r>
            <a:r>
              <a:rPr sz="1200" spc="-5" dirty="0">
                <a:latin typeface="Times New Roman"/>
                <a:cs typeface="Times New Roman"/>
              </a:rPr>
              <a:t>Gli organizzatori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forza del Paradiso </a:t>
            </a:r>
            <a:r>
              <a:rPr sz="1200" dirty="0">
                <a:latin typeface="Times New Roman"/>
                <a:cs typeface="Times New Roman"/>
              </a:rPr>
              <a:t>trasmutano la potenza spaziale in </a:t>
            </a:r>
            <a:r>
              <a:rPr sz="1200" spc="-5" dirty="0">
                <a:latin typeface="Times New Roman"/>
                <a:cs typeface="Times New Roman"/>
              </a:rPr>
              <a:t>forza primordiale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fanno </a:t>
            </a:r>
            <a:r>
              <a:rPr sz="1200" dirty="0">
                <a:latin typeface="Times New Roman"/>
                <a:cs typeface="Times New Roman"/>
              </a:rPr>
              <a:t>evolvere questo  potenziale </a:t>
            </a:r>
            <a:r>
              <a:rPr sz="1200" spc="-5" dirty="0">
                <a:latin typeface="Times New Roman"/>
                <a:cs typeface="Times New Roman"/>
              </a:rPr>
              <a:t>premateriale </a:t>
            </a:r>
            <a:r>
              <a:rPr sz="1200" dirty="0">
                <a:latin typeface="Times New Roman"/>
                <a:cs typeface="Times New Roman"/>
              </a:rPr>
              <a:t>nelle </a:t>
            </a:r>
            <a:r>
              <a:rPr sz="1200" spc="-5" dirty="0">
                <a:latin typeface="Times New Roman"/>
                <a:cs typeface="Times New Roman"/>
              </a:rPr>
              <a:t>manifestazioni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energia primaria </a:t>
            </a:r>
            <a:r>
              <a:rPr sz="1200" dirty="0">
                <a:latin typeface="Times New Roman"/>
                <a:cs typeface="Times New Roman"/>
              </a:rPr>
              <a:t>e secondaria </a:t>
            </a:r>
            <a:r>
              <a:rPr sz="1200" spc="-5" dirty="0">
                <a:latin typeface="Times New Roman"/>
                <a:cs typeface="Times New Roman"/>
              </a:rPr>
              <a:t>della realtà fisica. </a:t>
            </a:r>
            <a:r>
              <a:rPr sz="1200" dirty="0">
                <a:latin typeface="Times New Roman"/>
                <a:cs typeface="Times New Roman"/>
              </a:rPr>
              <a:t>Quando </a:t>
            </a:r>
            <a:r>
              <a:rPr sz="1200" spc="-5" dirty="0">
                <a:latin typeface="Times New Roman"/>
                <a:cs typeface="Times New Roman"/>
              </a:rPr>
              <a:t>questa energia </a:t>
            </a:r>
            <a:r>
              <a:rPr sz="1200" dirty="0">
                <a:latin typeface="Times New Roman"/>
                <a:cs typeface="Times New Roman"/>
              </a:rPr>
              <a:t>raggiunge i  </a:t>
            </a:r>
            <a:r>
              <a:rPr sz="1200" spc="-5" dirty="0">
                <a:latin typeface="Times New Roman"/>
                <a:cs typeface="Times New Roman"/>
              </a:rPr>
              <a:t>livelli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risposta alla gravità,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direttori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potere </a:t>
            </a:r>
            <a:r>
              <a:rPr sz="1200" dirty="0">
                <a:latin typeface="Times New Roman"/>
                <a:cs typeface="Times New Roman"/>
              </a:rPr>
              <a:t>ed i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associati del </a:t>
            </a:r>
            <a:r>
              <a:rPr sz="1200" spc="-5" dirty="0">
                <a:latin typeface="Times New Roman"/>
                <a:cs typeface="Times New Roman"/>
              </a:rPr>
              <a:t>regime superuniversale </a:t>
            </a:r>
            <a:r>
              <a:rPr sz="1200" dirty="0">
                <a:latin typeface="Times New Roman"/>
                <a:cs typeface="Times New Roman"/>
              </a:rPr>
              <a:t>entrano in </a:t>
            </a:r>
            <a:r>
              <a:rPr sz="1200" spc="-5" dirty="0">
                <a:latin typeface="Times New Roman"/>
                <a:cs typeface="Times New Roman"/>
              </a:rPr>
              <a:t>scena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cominciano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le</a:t>
            </a:r>
            <a:endParaRPr sz="1200">
              <a:latin typeface="Times New Roman"/>
              <a:cs typeface="Times New Roman"/>
            </a:endParaRPr>
          </a:p>
          <a:p>
            <a:pPr marL="76200" marR="175260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incessanti manipolazioni intese ad </a:t>
            </a:r>
            <a:r>
              <a:rPr sz="1200" dirty="0">
                <a:latin typeface="Times New Roman"/>
                <a:cs typeface="Times New Roman"/>
              </a:rPr>
              <a:t>istituire i </a:t>
            </a:r>
            <a:r>
              <a:rPr sz="1200" spc="-5" dirty="0">
                <a:latin typeface="Times New Roman"/>
                <a:cs typeface="Times New Roman"/>
              </a:rPr>
              <a:t>molteplici circuiti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potere ed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canali d’energia </a:t>
            </a:r>
            <a:r>
              <a:rPr sz="1200" dirty="0">
                <a:latin typeface="Times New Roman"/>
                <a:cs typeface="Times New Roman"/>
              </a:rPr>
              <a:t>degli </a:t>
            </a:r>
            <a:r>
              <a:rPr sz="1200" spc="-5" dirty="0">
                <a:latin typeface="Times New Roman"/>
                <a:cs typeface="Times New Roman"/>
              </a:rPr>
              <a:t>Universi del tempo </a:t>
            </a:r>
            <a:r>
              <a:rPr sz="1200" dirty="0">
                <a:latin typeface="Times New Roman"/>
                <a:cs typeface="Times New Roman"/>
              </a:rPr>
              <a:t>e dello  spazio.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tal modo appare </a:t>
            </a:r>
            <a:r>
              <a:rPr sz="1200" spc="-5" dirty="0">
                <a:latin typeface="Times New Roman"/>
                <a:cs typeface="Times New Roman"/>
              </a:rPr>
              <a:t>nello </a:t>
            </a:r>
            <a:r>
              <a:rPr sz="1200" dirty="0">
                <a:latin typeface="Times New Roman"/>
                <a:cs typeface="Times New Roman"/>
              </a:rPr>
              <a:t>spazio la </a:t>
            </a:r>
            <a:r>
              <a:rPr sz="1200" spc="-5" dirty="0">
                <a:latin typeface="Times New Roman"/>
                <a:cs typeface="Times New Roman"/>
              </a:rPr>
              <a:t>materia </a:t>
            </a:r>
            <a:r>
              <a:rPr sz="1200" dirty="0">
                <a:latin typeface="Times New Roman"/>
                <a:cs typeface="Times New Roman"/>
              </a:rPr>
              <a:t>fisica, e </a:t>
            </a:r>
            <a:r>
              <a:rPr sz="1200" spc="-5" dirty="0">
                <a:latin typeface="Times New Roman"/>
                <a:cs typeface="Times New Roman"/>
              </a:rPr>
              <a:t>così </a:t>
            </a:r>
            <a:r>
              <a:rPr sz="1200" dirty="0">
                <a:latin typeface="Times New Roman"/>
                <a:cs typeface="Times New Roman"/>
              </a:rPr>
              <a:t>è pronto lo </a:t>
            </a:r>
            <a:r>
              <a:rPr sz="1200" spc="-5" dirty="0">
                <a:latin typeface="Times New Roman"/>
                <a:cs typeface="Times New Roman"/>
              </a:rPr>
              <a:t>scenario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l’avvio all’organizzazione degli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Universi.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4668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(169.3) 15:4.3 </a:t>
            </a:r>
            <a:r>
              <a:rPr sz="1200" spc="-5" dirty="0">
                <a:latin typeface="Times New Roman"/>
                <a:cs typeface="Times New Roman"/>
              </a:rPr>
              <a:t>Questa segmentazione dell’energia </a:t>
            </a:r>
            <a:r>
              <a:rPr sz="1200" dirty="0">
                <a:latin typeface="Times New Roman"/>
                <a:cs typeface="Times New Roman"/>
              </a:rPr>
              <a:t>è un </a:t>
            </a:r>
            <a:r>
              <a:rPr sz="1200" spc="-5" dirty="0">
                <a:latin typeface="Times New Roman"/>
                <a:cs typeface="Times New Roman"/>
              </a:rPr>
              <a:t>fenomeno </a:t>
            </a:r>
            <a:r>
              <a:rPr sz="1200" dirty="0">
                <a:latin typeface="Times New Roman"/>
                <a:cs typeface="Times New Roman"/>
              </a:rPr>
              <a:t>che non è mai </a:t>
            </a:r>
            <a:r>
              <a:rPr sz="1200" spc="-5" dirty="0">
                <a:latin typeface="Times New Roman"/>
                <a:cs typeface="Times New Roman"/>
              </a:rPr>
              <a:t>stato chiarito dai fisici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Nebadon.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principale  difficoltà sta nella </a:t>
            </a:r>
            <a:r>
              <a:rPr sz="1200" dirty="0">
                <a:latin typeface="Times New Roman"/>
                <a:cs typeface="Times New Roman"/>
              </a:rPr>
              <a:t>relativa </a:t>
            </a:r>
            <a:r>
              <a:rPr sz="1200" spc="-5" dirty="0">
                <a:latin typeface="Times New Roman"/>
                <a:cs typeface="Times New Roman"/>
              </a:rPr>
              <a:t>inaccessibilità degli </a:t>
            </a:r>
            <a:r>
              <a:rPr sz="1200" dirty="0">
                <a:latin typeface="Times New Roman"/>
                <a:cs typeface="Times New Roman"/>
              </a:rPr>
              <a:t>organizzatori di </a:t>
            </a:r>
            <a:r>
              <a:rPr sz="1200" spc="-5" dirty="0">
                <a:latin typeface="Times New Roman"/>
                <a:cs typeface="Times New Roman"/>
              </a:rPr>
              <a:t>forza del Paradiso, giacché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direttori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potere </a:t>
            </a:r>
            <a:r>
              <a:rPr sz="1200" dirty="0">
                <a:latin typeface="Times New Roman"/>
                <a:cs typeface="Times New Roman"/>
              </a:rPr>
              <a:t>viventi, pur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essendo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29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295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188325" cy="40741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239395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competenti ad occuparsi dell’energia spaziale,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hanno </a:t>
            </a:r>
            <a:r>
              <a:rPr sz="1200" dirty="0">
                <a:latin typeface="Times New Roman"/>
                <a:cs typeface="Times New Roman"/>
              </a:rPr>
              <a:t>il minimo </a:t>
            </a:r>
            <a:r>
              <a:rPr sz="1200" spc="-5" dirty="0">
                <a:latin typeface="Times New Roman"/>
                <a:cs typeface="Times New Roman"/>
              </a:rPr>
              <a:t>concetto dell’origine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energie che </a:t>
            </a:r>
            <a:r>
              <a:rPr sz="1200" dirty="0">
                <a:latin typeface="Times New Roman"/>
                <a:cs typeface="Times New Roman"/>
              </a:rPr>
              <a:t>manipolano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spc="5" dirty="0">
                <a:latin typeface="Times New Roman"/>
                <a:cs typeface="Times New Roman"/>
              </a:rPr>
              <a:t>tanta  </a:t>
            </a:r>
            <a:r>
              <a:rPr sz="1200" spc="-5" dirty="0">
                <a:latin typeface="Times New Roman"/>
                <a:cs typeface="Times New Roman"/>
              </a:rPr>
              <a:t>abilità ed intelligenza.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11430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(169.4) 15:4.4 </a:t>
            </a:r>
            <a:r>
              <a:rPr sz="1200" spc="-5" dirty="0">
                <a:latin typeface="Times New Roman"/>
                <a:cs typeface="Times New Roman"/>
              </a:rPr>
              <a:t>Gli organizzatori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forza del Paradiso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coloro che </a:t>
            </a:r>
            <a:r>
              <a:rPr sz="1200" dirty="0">
                <a:latin typeface="Times New Roman"/>
                <a:cs typeface="Times New Roman"/>
              </a:rPr>
              <a:t>danno </a:t>
            </a:r>
            <a:r>
              <a:rPr sz="1200" spc="-5" dirty="0">
                <a:latin typeface="Times New Roman"/>
                <a:cs typeface="Times New Roman"/>
              </a:rPr>
              <a:t>origine alle </a:t>
            </a:r>
            <a:r>
              <a:rPr sz="1200" dirty="0">
                <a:latin typeface="Times New Roman"/>
                <a:cs typeface="Times New Roman"/>
              </a:rPr>
              <a:t>nebulose. </a:t>
            </a:r>
            <a:r>
              <a:rPr sz="1200" spc="-5" dirty="0">
                <a:latin typeface="Times New Roman"/>
                <a:cs typeface="Times New Roman"/>
              </a:rPr>
              <a:t>Essi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capaci </a:t>
            </a:r>
            <a:r>
              <a:rPr sz="1200" dirty="0">
                <a:latin typeface="Times New Roman"/>
                <a:cs typeface="Times New Roman"/>
              </a:rPr>
              <a:t>di avviare </a:t>
            </a:r>
            <a:r>
              <a:rPr sz="1200" spc="-5" dirty="0">
                <a:latin typeface="Times New Roman"/>
                <a:cs typeface="Times New Roman"/>
              </a:rPr>
              <a:t>attorno  alla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presenza </a:t>
            </a:r>
            <a:r>
              <a:rPr sz="1200" dirty="0">
                <a:latin typeface="Times New Roman"/>
                <a:cs typeface="Times New Roman"/>
              </a:rPr>
              <a:t>spaziale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enormi </a:t>
            </a:r>
            <a:r>
              <a:rPr sz="1200" spc="-5" dirty="0">
                <a:latin typeface="Times New Roman"/>
                <a:cs typeface="Times New Roman"/>
              </a:rPr>
              <a:t>cicloni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forza che, </a:t>
            </a:r>
            <a:r>
              <a:rPr sz="1200" dirty="0">
                <a:latin typeface="Times New Roman"/>
                <a:cs typeface="Times New Roman"/>
              </a:rPr>
              <a:t>una volta generati, non possono più </a:t>
            </a:r>
            <a:r>
              <a:rPr sz="1200" spc="-5" dirty="0">
                <a:latin typeface="Times New Roman"/>
                <a:cs typeface="Times New Roman"/>
              </a:rPr>
              <a:t>essere arrestati </a:t>
            </a:r>
            <a:r>
              <a:rPr sz="1200" dirty="0">
                <a:latin typeface="Times New Roman"/>
                <a:cs typeface="Times New Roman"/>
              </a:rPr>
              <a:t>o limitati </a:t>
            </a:r>
            <a:r>
              <a:rPr sz="1200" spc="-5" dirty="0">
                <a:latin typeface="Times New Roman"/>
                <a:cs typeface="Times New Roman"/>
              </a:rPr>
              <a:t>fino </a:t>
            </a:r>
            <a:r>
              <a:rPr sz="1200" dirty="0">
                <a:latin typeface="Times New Roman"/>
                <a:cs typeface="Times New Roman"/>
              </a:rPr>
              <a:t>a  </a:t>
            </a:r>
            <a:r>
              <a:rPr sz="1200" spc="-5" dirty="0">
                <a:latin typeface="Times New Roman"/>
                <a:cs typeface="Times New Roman"/>
              </a:rPr>
              <a:t>quando queste </a:t>
            </a:r>
            <a:r>
              <a:rPr sz="1200" dirty="0">
                <a:latin typeface="Times New Roman"/>
                <a:cs typeface="Times New Roman"/>
              </a:rPr>
              <a:t>forze </a:t>
            </a:r>
            <a:r>
              <a:rPr sz="1200" spc="-5" dirty="0">
                <a:latin typeface="Times New Roman"/>
                <a:cs typeface="Times New Roman"/>
              </a:rPr>
              <a:t>onnipervadenti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sono </a:t>
            </a:r>
            <a:r>
              <a:rPr sz="1200" dirty="0">
                <a:latin typeface="Times New Roman"/>
                <a:cs typeface="Times New Roman"/>
              </a:rPr>
              <a:t>mobilitate </a:t>
            </a:r>
            <a:r>
              <a:rPr sz="1200" spc="-5" dirty="0">
                <a:latin typeface="Times New Roman"/>
                <a:cs typeface="Times New Roman"/>
              </a:rPr>
              <a:t>per l’apparizione finale delle </a:t>
            </a:r>
            <a:r>
              <a:rPr sz="1200" dirty="0">
                <a:latin typeface="Times New Roman"/>
                <a:cs typeface="Times New Roman"/>
              </a:rPr>
              <a:t>unità </a:t>
            </a:r>
            <a:r>
              <a:rPr sz="1200" spc="-5" dirty="0">
                <a:latin typeface="Times New Roman"/>
                <a:cs typeface="Times New Roman"/>
              </a:rPr>
              <a:t>ultimatoniche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materia </a:t>
            </a:r>
            <a:r>
              <a:rPr sz="1200" dirty="0">
                <a:latin typeface="Times New Roman"/>
                <a:cs typeface="Times New Roman"/>
              </a:rPr>
              <a:t>universale. </a:t>
            </a:r>
            <a:r>
              <a:rPr sz="1200" spc="-10" dirty="0">
                <a:latin typeface="Times New Roman"/>
                <a:cs typeface="Times New Roman"/>
              </a:rPr>
              <a:t>In  </a:t>
            </a:r>
            <a:r>
              <a:rPr sz="1200" dirty="0">
                <a:latin typeface="Times New Roman"/>
                <a:cs typeface="Times New Roman"/>
              </a:rPr>
              <a:t>tal modo sono </a:t>
            </a:r>
            <a:r>
              <a:rPr sz="1200" spc="-5" dirty="0">
                <a:latin typeface="Times New Roman"/>
                <a:cs typeface="Times New Roman"/>
              </a:rPr>
              <a:t>portate all’esistenza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nebulose </a:t>
            </a:r>
            <a:r>
              <a:rPr sz="1200" dirty="0">
                <a:latin typeface="Times New Roman"/>
                <a:cs typeface="Times New Roman"/>
              </a:rPr>
              <a:t>a spirale e di altro tipo, le ruote </a:t>
            </a:r>
            <a:r>
              <a:rPr sz="1200" spc="-5" dirty="0">
                <a:latin typeface="Times New Roman"/>
                <a:cs typeface="Times New Roman"/>
              </a:rPr>
              <a:t>madri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soli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origine diretta </a:t>
            </a:r>
            <a:r>
              <a:rPr sz="1200" dirty="0">
                <a:latin typeface="Times New Roman"/>
                <a:cs typeface="Times New Roman"/>
              </a:rPr>
              <a:t>e dei </a:t>
            </a:r>
            <a:r>
              <a:rPr sz="1200" spc="-5" dirty="0">
                <a:latin typeface="Times New Roman"/>
                <a:cs typeface="Times New Roman"/>
              </a:rPr>
              <a:t>loro vari  </a:t>
            </a:r>
            <a:r>
              <a:rPr sz="1200" dirty="0">
                <a:latin typeface="Times New Roman"/>
                <a:cs typeface="Times New Roman"/>
              </a:rPr>
              <a:t>sistemi. </a:t>
            </a:r>
            <a:r>
              <a:rPr sz="1200" spc="-5" dirty="0">
                <a:latin typeface="Times New Roman"/>
                <a:cs typeface="Times New Roman"/>
              </a:rPr>
              <a:t>Nello </a:t>
            </a:r>
            <a:r>
              <a:rPr sz="1200" dirty="0">
                <a:latin typeface="Times New Roman"/>
                <a:cs typeface="Times New Roman"/>
              </a:rPr>
              <a:t>spazio </a:t>
            </a:r>
            <a:r>
              <a:rPr sz="1200" spc="-5" dirty="0">
                <a:latin typeface="Times New Roman"/>
                <a:cs typeface="Times New Roman"/>
              </a:rPr>
              <a:t>esterno si </a:t>
            </a:r>
            <a:r>
              <a:rPr sz="1200" dirty="0">
                <a:latin typeface="Times New Roman"/>
                <a:cs typeface="Times New Roman"/>
              </a:rPr>
              <a:t>possono </a:t>
            </a:r>
            <a:r>
              <a:rPr sz="1200" spc="-5" dirty="0">
                <a:latin typeface="Times New Roman"/>
                <a:cs typeface="Times New Roman"/>
              </a:rPr>
              <a:t>osservare dieci forme differenti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nebulose, dieci </a:t>
            </a:r>
            <a:r>
              <a:rPr sz="1200" dirty="0">
                <a:latin typeface="Times New Roman"/>
                <a:cs typeface="Times New Roman"/>
              </a:rPr>
              <a:t>fasi di evoluzione </a:t>
            </a:r>
            <a:r>
              <a:rPr sz="1200" spc="-5" dirty="0">
                <a:latin typeface="Times New Roman"/>
                <a:cs typeface="Times New Roman"/>
              </a:rPr>
              <a:t>universale </a:t>
            </a:r>
            <a:r>
              <a:rPr sz="1200" dirty="0">
                <a:latin typeface="Times New Roman"/>
                <a:cs typeface="Times New Roman"/>
              </a:rPr>
              <a:t>primaria, e  </a:t>
            </a:r>
            <a:r>
              <a:rPr sz="1200" spc="-5" dirty="0">
                <a:latin typeface="Times New Roman"/>
                <a:cs typeface="Times New Roman"/>
              </a:rPr>
              <a:t>queste enormi </a:t>
            </a:r>
            <a:r>
              <a:rPr sz="1200" dirty="0">
                <a:latin typeface="Times New Roman"/>
                <a:cs typeface="Times New Roman"/>
              </a:rPr>
              <a:t>ruote </a:t>
            </a:r>
            <a:r>
              <a:rPr sz="1200" spc="-5" dirty="0">
                <a:latin typeface="Times New Roman"/>
                <a:cs typeface="Times New Roman"/>
              </a:rPr>
              <a:t>d’energia hanno avuto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stessa origine </a:t>
            </a:r>
            <a:r>
              <a:rPr sz="1200" dirty="0">
                <a:latin typeface="Times New Roman"/>
                <a:cs typeface="Times New Roman"/>
              </a:rPr>
              <a:t>di quelle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sette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Superuniversi.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685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(169.5) 15:4.5 </a:t>
            </a:r>
            <a:r>
              <a:rPr sz="1200" spc="-15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nebulose </a:t>
            </a:r>
            <a:r>
              <a:rPr sz="1200" spc="-5" dirty="0">
                <a:latin typeface="Times New Roman"/>
                <a:cs typeface="Times New Roman"/>
              </a:rPr>
              <a:t>differiscono </a:t>
            </a:r>
            <a:r>
              <a:rPr sz="1200" dirty="0">
                <a:latin typeface="Times New Roman"/>
                <a:cs typeface="Times New Roman"/>
              </a:rPr>
              <a:t>molto per dimensione,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numero totale e </a:t>
            </a:r>
            <a:r>
              <a:rPr sz="1200" spc="-5" dirty="0">
                <a:latin typeface="Times New Roman"/>
                <a:cs typeface="Times New Roman"/>
              </a:rPr>
              <a:t>per massa aggregata della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discendenza </a:t>
            </a:r>
            <a:r>
              <a:rPr sz="1200" dirty="0">
                <a:latin typeface="Times New Roman"/>
                <a:cs typeface="Times New Roman"/>
              </a:rPr>
              <a:t>stellare e  </a:t>
            </a:r>
            <a:r>
              <a:rPr sz="1200" spc="-5" dirty="0">
                <a:latin typeface="Times New Roman"/>
                <a:cs typeface="Times New Roman"/>
              </a:rPr>
              <a:t>planetaria.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nebulosa formatrice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soli situata </a:t>
            </a:r>
            <a:r>
              <a:rPr sz="1200" dirty="0">
                <a:latin typeface="Times New Roman"/>
                <a:cs typeface="Times New Roman"/>
              </a:rPr>
              <a:t>a nord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confini di </a:t>
            </a:r>
            <a:r>
              <a:rPr sz="1200" spc="-5" dirty="0">
                <a:latin typeface="Times New Roman"/>
                <a:cs typeface="Times New Roman"/>
              </a:rPr>
              <a:t>Orvonton,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all’interno del livello spaziale dei  Superuniversi, </a:t>
            </a:r>
            <a:r>
              <a:rPr sz="1200" dirty="0">
                <a:latin typeface="Times New Roman"/>
                <a:cs typeface="Times New Roman"/>
              </a:rPr>
              <a:t>ha </a:t>
            </a:r>
            <a:r>
              <a:rPr sz="1200" spc="-5" dirty="0">
                <a:latin typeface="Times New Roman"/>
                <a:cs typeface="Times New Roman"/>
              </a:rPr>
              <a:t>già </a:t>
            </a:r>
            <a:r>
              <a:rPr sz="1200" dirty="0">
                <a:latin typeface="Times New Roman"/>
                <a:cs typeface="Times New Roman"/>
              </a:rPr>
              <a:t>dato </a:t>
            </a:r>
            <a:r>
              <a:rPr sz="1200" spc="-5" dirty="0">
                <a:latin typeface="Times New Roman"/>
                <a:cs typeface="Times New Roman"/>
              </a:rPr>
              <a:t>origine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circa </a:t>
            </a:r>
            <a:r>
              <a:rPr sz="1200" dirty="0">
                <a:latin typeface="Times New Roman"/>
                <a:cs typeface="Times New Roman"/>
              </a:rPr>
              <a:t>quarantamila soli, e la </a:t>
            </a:r>
            <a:r>
              <a:rPr sz="1200" spc="-5" dirty="0">
                <a:latin typeface="Times New Roman"/>
                <a:cs typeface="Times New Roman"/>
              </a:rPr>
              <a:t>ruota </a:t>
            </a:r>
            <a:r>
              <a:rPr sz="1200" dirty="0">
                <a:latin typeface="Times New Roman"/>
                <a:cs typeface="Times New Roman"/>
              </a:rPr>
              <a:t>madre </a:t>
            </a:r>
            <a:r>
              <a:rPr sz="1200" spc="-5" dirty="0">
                <a:latin typeface="Times New Roman"/>
                <a:cs typeface="Times New Roman"/>
              </a:rPr>
              <a:t>continua ad eiettare </a:t>
            </a:r>
            <a:r>
              <a:rPr sz="1200" dirty="0">
                <a:latin typeface="Times New Roman"/>
                <a:cs typeface="Times New Roman"/>
              </a:rPr>
              <a:t>soli, la </a:t>
            </a:r>
            <a:r>
              <a:rPr sz="1200" spc="-5" dirty="0">
                <a:latin typeface="Times New Roman"/>
                <a:cs typeface="Times New Roman"/>
              </a:rPr>
              <a:t>maggior </a:t>
            </a:r>
            <a:r>
              <a:rPr sz="1200" dirty="0">
                <a:latin typeface="Times New Roman"/>
                <a:cs typeface="Times New Roman"/>
              </a:rPr>
              <a:t>parte dei quali ha  molte volte la </a:t>
            </a:r>
            <a:r>
              <a:rPr sz="1200" spc="-5" dirty="0">
                <a:latin typeface="Times New Roman"/>
                <a:cs typeface="Times New Roman"/>
              </a:rPr>
              <a:t>dimensione del </a:t>
            </a:r>
            <a:r>
              <a:rPr sz="1200" dirty="0">
                <a:latin typeface="Times New Roman"/>
                <a:cs typeface="Times New Roman"/>
              </a:rPr>
              <a:t>vostro. </a:t>
            </a:r>
            <a:r>
              <a:rPr sz="1200" spc="-5" dirty="0">
                <a:latin typeface="Times New Roman"/>
                <a:cs typeface="Times New Roman"/>
              </a:rPr>
              <a:t>Alcune </a:t>
            </a:r>
            <a:r>
              <a:rPr sz="1200" dirty="0">
                <a:latin typeface="Times New Roman"/>
                <a:cs typeface="Times New Roman"/>
              </a:rPr>
              <a:t>delle più </a:t>
            </a:r>
            <a:r>
              <a:rPr sz="1200" spc="-5" dirty="0">
                <a:latin typeface="Times New Roman"/>
                <a:cs typeface="Times New Roman"/>
              </a:rPr>
              <a:t>grandi </a:t>
            </a:r>
            <a:r>
              <a:rPr sz="1200" dirty="0">
                <a:latin typeface="Times New Roman"/>
                <a:cs typeface="Times New Roman"/>
              </a:rPr>
              <a:t>nebulose dello spazio </a:t>
            </a:r>
            <a:r>
              <a:rPr sz="1200" spc="-5" dirty="0">
                <a:latin typeface="Times New Roman"/>
                <a:cs typeface="Times New Roman"/>
              </a:rPr>
              <a:t>esterno stanno dando origine </a:t>
            </a:r>
            <a:r>
              <a:rPr sz="1200" dirty="0">
                <a:latin typeface="Times New Roman"/>
                <a:cs typeface="Times New Roman"/>
              </a:rPr>
              <a:t>a qualcosa </a:t>
            </a:r>
            <a:r>
              <a:rPr sz="1200" spc="5" dirty="0">
                <a:latin typeface="Times New Roman"/>
                <a:cs typeface="Times New Roman"/>
              </a:rPr>
              <a:t>come  </a:t>
            </a:r>
            <a:r>
              <a:rPr sz="1200" spc="-5" dirty="0">
                <a:latin typeface="Times New Roman"/>
                <a:cs typeface="Times New Roman"/>
              </a:rPr>
              <a:t>cento </a:t>
            </a:r>
            <a:r>
              <a:rPr sz="1200" dirty="0">
                <a:latin typeface="Times New Roman"/>
                <a:cs typeface="Times New Roman"/>
              </a:rPr>
              <a:t>milioni di soli.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68275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(169.6) 15:4.6 </a:t>
            </a:r>
            <a:r>
              <a:rPr sz="1200" spc="-15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nebulose non sono </a:t>
            </a:r>
            <a:r>
              <a:rPr sz="1200" spc="-5" dirty="0">
                <a:latin typeface="Times New Roman"/>
                <a:cs typeface="Times New Roman"/>
              </a:rPr>
              <a:t>direttamente </a:t>
            </a:r>
            <a:r>
              <a:rPr sz="1200" dirty="0">
                <a:latin typeface="Times New Roman"/>
                <a:cs typeface="Times New Roman"/>
              </a:rPr>
              <a:t>collegate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nessuna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unità </a:t>
            </a:r>
            <a:r>
              <a:rPr sz="1200" spc="-5" dirty="0">
                <a:latin typeface="Times New Roman"/>
                <a:cs typeface="Times New Roman"/>
              </a:rPr>
              <a:t>amministrative quali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settori </a:t>
            </a:r>
            <a:r>
              <a:rPr sz="1200" dirty="0">
                <a:latin typeface="Times New Roman"/>
                <a:cs typeface="Times New Roman"/>
              </a:rPr>
              <a:t>minori o </a:t>
            </a:r>
            <a:r>
              <a:rPr sz="1200" spc="-5" dirty="0">
                <a:latin typeface="Times New Roman"/>
                <a:cs typeface="Times New Roman"/>
              </a:rPr>
              <a:t>gli Universi  locali, sebbene certi </a:t>
            </a:r>
            <a:r>
              <a:rPr sz="1200" dirty="0">
                <a:latin typeface="Times New Roman"/>
                <a:cs typeface="Times New Roman"/>
              </a:rPr>
              <a:t>Universi </a:t>
            </a:r>
            <a:r>
              <a:rPr sz="1200" spc="-5" dirty="0">
                <a:latin typeface="Times New Roman"/>
                <a:cs typeface="Times New Roman"/>
              </a:rPr>
              <a:t>locali </a:t>
            </a:r>
            <a:r>
              <a:rPr sz="1200" dirty="0">
                <a:latin typeface="Times New Roman"/>
                <a:cs typeface="Times New Roman"/>
              </a:rPr>
              <a:t>siano stati organizzati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prodotti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una </a:t>
            </a:r>
            <a:r>
              <a:rPr sz="1200" dirty="0">
                <a:latin typeface="Times New Roman"/>
                <a:cs typeface="Times New Roman"/>
              </a:rPr>
              <a:t>sola nebulosa. </a:t>
            </a:r>
            <a:r>
              <a:rPr sz="1200" spc="-5" dirty="0">
                <a:latin typeface="Times New Roman"/>
                <a:cs typeface="Times New Roman"/>
              </a:rPr>
              <a:t>Ogni Universo locale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ingloba</a:t>
            </a:r>
            <a:endParaRPr sz="1200">
              <a:latin typeface="Times New Roman"/>
              <a:cs typeface="Times New Roman"/>
            </a:endParaRPr>
          </a:p>
          <a:p>
            <a:pPr marL="88900" marR="343535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esattamente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centomillesima parte del carico </a:t>
            </a:r>
            <a:r>
              <a:rPr sz="1200" dirty="0">
                <a:latin typeface="Times New Roman"/>
                <a:cs typeface="Times New Roman"/>
              </a:rPr>
              <a:t>totale </a:t>
            </a:r>
            <a:r>
              <a:rPr sz="1200" spc="-5" dirty="0">
                <a:latin typeface="Times New Roman"/>
                <a:cs typeface="Times New Roman"/>
              </a:rPr>
              <a:t>d’energia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Superuniverso indipendentemente dalle relazioni nebulari,  </a:t>
            </a:r>
            <a:r>
              <a:rPr sz="1200" dirty="0">
                <a:latin typeface="Times New Roman"/>
                <a:cs typeface="Times New Roman"/>
              </a:rPr>
              <a:t>poiché </a:t>
            </a:r>
            <a:r>
              <a:rPr sz="1200" spc="-5" dirty="0">
                <a:latin typeface="Times New Roman"/>
                <a:cs typeface="Times New Roman"/>
              </a:rPr>
              <a:t>l’energia </a:t>
            </a:r>
            <a:r>
              <a:rPr sz="1200" dirty="0">
                <a:latin typeface="Times New Roman"/>
                <a:cs typeface="Times New Roman"/>
              </a:rPr>
              <a:t>non è organizzata </a:t>
            </a:r>
            <a:r>
              <a:rPr sz="1200" spc="-5" dirty="0">
                <a:latin typeface="Times New Roman"/>
                <a:cs typeface="Times New Roman"/>
              </a:rPr>
              <a:t>dalle nebulose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essa </a:t>
            </a:r>
            <a:r>
              <a:rPr sz="1200" dirty="0">
                <a:latin typeface="Times New Roman"/>
                <a:cs typeface="Times New Roman"/>
              </a:rPr>
              <a:t>è ripartita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universalmente.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8064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(170.1) 15:4.7 </a:t>
            </a:r>
            <a:r>
              <a:rPr sz="1200" dirty="0">
                <a:latin typeface="Times New Roman"/>
                <a:cs typeface="Times New Roman"/>
              </a:rPr>
              <a:t>Non tutte le </a:t>
            </a:r>
            <a:r>
              <a:rPr sz="1200" spc="-5" dirty="0">
                <a:latin typeface="Times New Roman"/>
                <a:cs typeface="Times New Roman"/>
              </a:rPr>
              <a:t>nebulose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spirale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impegnate nella </a:t>
            </a:r>
            <a:r>
              <a:rPr sz="1200" dirty="0">
                <a:latin typeface="Times New Roman"/>
                <a:cs typeface="Times New Roman"/>
              </a:rPr>
              <a:t>produzione di soli. Alcune </a:t>
            </a:r>
            <a:r>
              <a:rPr sz="1200" spc="-5" dirty="0">
                <a:latin typeface="Times New Roman"/>
                <a:cs typeface="Times New Roman"/>
              </a:rPr>
              <a:t>hanno </a:t>
            </a:r>
            <a:r>
              <a:rPr sz="1200" dirty="0">
                <a:latin typeface="Times New Roman"/>
                <a:cs typeface="Times New Roman"/>
              </a:rPr>
              <a:t>mantenuto il </a:t>
            </a:r>
            <a:r>
              <a:rPr sz="1200" spc="-5" dirty="0">
                <a:latin typeface="Times New Roman"/>
                <a:cs typeface="Times New Roman"/>
              </a:rPr>
              <a:t>controllo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molti </a:t>
            </a:r>
            <a:r>
              <a:rPr sz="1200" dirty="0">
                <a:latin typeface="Times New Roman"/>
                <a:cs typeface="Times New Roman"/>
              </a:rPr>
              <a:t>dei  loro </a:t>
            </a:r>
            <a:r>
              <a:rPr sz="1200" spc="-5" dirty="0">
                <a:latin typeface="Times New Roman"/>
                <a:cs typeface="Times New Roman"/>
              </a:rPr>
              <a:t>discendenti stellari separati, ed </a:t>
            </a:r>
            <a:r>
              <a:rPr sz="1200" dirty="0">
                <a:latin typeface="Times New Roman"/>
                <a:cs typeface="Times New Roman"/>
              </a:rPr>
              <a:t>il loro </a:t>
            </a:r>
            <a:r>
              <a:rPr sz="1200" spc="-5" dirty="0">
                <a:latin typeface="Times New Roman"/>
                <a:cs typeface="Times New Roman"/>
              </a:rPr>
              <a:t>aspetto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spirale </a:t>
            </a:r>
            <a:r>
              <a:rPr sz="1200" dirty="0">
                <a:latin typeface="Times New Roman"/>
                <a:cs typeface="Times New Roman"/>
              </a:rPr>
              <a:t>è dovuto </a:t>
            </a:r>
            <a:r>
              <a:rPr sz="1200" spc="-5" dirty="0">
                <a:latin typeface="Times New Roman"/>
                <a:cs typeface="Times New Roman"/>
              </a:rPr>
              <a:t>al fatto che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soli </a:t>
            </a:r>
            <a:r>
              <a:rPr sz="1200" spc="-5" dirty="0">
                <a:latin typeface="Times New Roman"/>
                <a:cs typeface="Times New Roman"/>
              </a:rPr>
              <a:t>escono dal braccio </a:t>
            </a:r>
            <a:r>
              <a:rPr sz="1200" spc="5" dirty="0">
                <a:latin typeface="Times New Roman"/>
                <a:cs typeface="Times New Roman"/>
              </a:rPr>
              <a:t>nebulare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29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296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213725" cy="37820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9144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formazione serrata </a:t>
            </a:r>
            <a:r>
              <a:rPr sz="1200" dirty="0">
                <a:latin typeface="Times New Roman"/>
                <a:cs typeface="Times New Roman"/>
              </a:rPr>
              <a:t>ma vi </a:t>
            </a:r>
            <a:r>
              <a:rPr sz="1200" spc="-5" dirty="0">
                <a:latin typeface="Times New Roman"/>
                <a:cs typeface="Times New Roman"/>
              </a:rPr>
              <a:t>ritornano per </a:t>
            </a:r>
            <a:r>
              <a:rPr sz="1200" dirty="0">
                <a:latin typeface="Times New Roman"/>
                <a:cs typeface="Times New Roman"/>
              </a:rPr>
              <a:t>vie </a:t>
            </a:r>
            <a:r>
              <a:rPr sz="1200" spc="-5" dirty="0">
                <a:latin typeface="Times New Roman"/>
                <a:cs typeface="Times New Roman"/>
              </a:rPr>
              <a:t>diverse, rendendo così facile osservarli </a:t>
            </a:r>
            <a:r>
              <a:rPr sz="1200" dirty="0">
                <a:latin typeface="Times New Roman"/>
                <a:cs typeface="Times New Roman"/>
              </a:rPr>
              <a:t>in un certo punto, ma più </a:t>
            </a:r>
            <a:r>
              <a:rPr sz="1200" spc="-5" dirty="0">
                <a:latin typeface="Times New Roman"/>
                <a:cs typeface="Times New Roman"/>
              </a:rPr>
              <a:t>difficile </a:t>
            </a:r>
            <a:r>
              <a:rPr sz="1200" dirty="0">
                <a:latin typeface="Times New Roman"/>
                <a:cs typeface="Times New Roman"/>
              </a:rPr>
              <a:t>vederli </a:t>
            </a:r>
            <a:r>
              <a:rPr sz="1200" spc="-5" dirty="0">
                <a:latin typeface="Times New Roman"/>
                <a:cs typeface="Times New Roman"/>
              </a:rPr>
              <a:t>quando  </a:t>
            </a:r>
            <a:r>
              <a:rPr sz="1200" dirty="0">
                <a:latin typeface="Times New Roman"/>
                <a:cs typeface="Times New Roman"/>
              </a:rPr>
              <a:t>sono molto </a:t>
            </a:r>
            <a:r>
              <a:rPr sz="1200" spc="-5" dirty="0">
                <a:latin typeface="Times New Roman"/>
                <a:cs typeface="Times New Roman"/>
              </a:rPr>
              <a:t>sparsi </a:t>
            </a:r>
            <a:r>
              <a:rPr sz="1200" dirty="0">
                <a:latin typeface="Times New Roman"/>
                <a:cs typeface="Times New Roman"/>
              </a:rPr>
              <a:t>sulle </a:t>
            </a:r>
            <a:r>
              <a:rPr sz="1200" spc="-5" dirty="0">
                <a:latin typeface="Times New Roman"/>
                <a:cs typeface="Times New Roman"/>
              </a:rPr>
              <a:t>loro differenti </a:t>
            </a:r>
            <a:r>
              <a:rPr sz="1200" dirty="0">
                <a:latin typeface="Times New Roman"/>
                <a:cs typeface="Times New Roman"/>
              </a:rPr>
              <a:t>vie di ritorno e </a:t>
            </a:r>
            <a:r>
              <a:rPr sz="1200" spc="-5" dirty="0">
                <a:latin typeface="Times New Roman"/>
                <a:cs typeface="Times New Roman"/>
              </a:rPr>
              <a:t>lontani </a:t>
            </a:r>
            <a:r>
              <a:rPr sz="1200" dirty="0">
                <a:latin typeface="Times New Roman"/>
                <a:cs typeface="Times New Roman"/>
              </a:rPr>
              <a:t>dal </a:t>
            </a:r>
            <a:r>
              <a:rPr sz="1200" spc="-5" dirty="0">
                <a:latin typeface="Times New Roman"/>
                <a:cs typeface="Times New Roman"/>
              </a:rPr>
              <a:t>braccio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nebulosa. </a:t>
            </a:r>
            <a:r>
              <a:rPr sz="1200" dirty="0">
                <a:latin typeface="Times New Roman"/>
                <a:cs typeface="Times New Roman"/>
              </a:rPr>
              <a:t>Non vi sono molte </a:t>
            </a:r>
            <a:r>
              <a:rPr sz="1200" spc="-5" dirty="0">
                <a:latin typeface="Times New Roman"/>
                <a:cs typeface="Times New Roman"/>
              </a:rPr>
              <a:t>nebulose </a:t>
            </a:r>
            <a:r>
              <a:rPr sz="1200" dirty="0">
                <a:latin typeface="Times New Roman"/>
                <a:cs typeface="Times New Roman"/>
              </a:rPr>
              <a:t>formatrici di  soli </a:t>
            </a:r>
            <a:r>
              <a:rPr sz="1200" spc="-5" dirty="0">
                <a:latin typeface="Times New Roman"/>
                <a:cs typeface="Times New Roman"/>
              </a:rPr>
              <a:t>attualmente attive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Orvonton, </a:t>
            </a:r>
            <a:r>
              <a:rPr sz="1200" dirty="0">
                <a:latin typeface="Times New Roman"/>
                <a:cs typeface="Times New Roman"/>
              </a:rPr>
              <a:t>benché </a:t>
            </a:r>
            <a:r>
              <a:rPr sz="1200" spc="-5" dirty="0">
                <a:latin typeface="Times New Roman"/>
                <a:cs typeface="Times New Roman"/>
              </a:rPr>
              <a:t>Andromeda, che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fuori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Superuniverso abitato, sia </a:t>
            </a:r>
            <a:r>
              <a:rPr sz="1200" dirty="0">
                <a:latin typeface="Times New Roman"/>
                <a:cs typeface="Times New Roman"/>
              </a:rPr>
              <a:t>molto </a:t>
            </a:r>
            <a:r>
              <a:rPr sz="1200" spc="-5" dirty="0">
                <a:latin typeface="Times New Roman"/>
                <a:cs typeface="Times New Roman"/>
              </a:rPr>
              <a:t>attiva. Questa lontanissima  nebulosa </a:t>
            </a:r>
            <a:r>
              <a:rPr sz="1200" dirty="0">
                <a:latin typeface="Times New Roman"/>
                <a:cs typeface="Times New Roman"/>
              </a:rPr>
              <a:t>è visibile </a:t>
            </a:r>
            <a:r>
              <a:rPr sz="1200" spc="-5" dirty="0">
                <a:latin typeface="Times New Roman"/>
                <a:cs typeface="Times New Roman"/>
              </a:rPr>
              <a:t>ad </a:t>
            </a:r>
            <a:r>
              <a:rPr sz="1200" dirty="0">
                <a:latin typeface="Times New Roman"/>
                <a:cs typeface="Times New Roman"/>
              </a:rPr>
              <a:t>occhio nudo, e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guardate, soffermatevi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considerare che </a:t>
            </a:r>
            <a:r>
              <a:rPr sz="1200" dirty="0">
                <a:latin typeface="Times New Roman"/>
                <a:cs typeface="Times New Roman"/>
              </a:rPr>
              <a:t>la luce che </a:t>
            </a:r>
            <a:r>
              <a:rPr sz="1200" spc="-5" dirty="0">
                <a:latin typeface="Times New Roman"/>
                <a:cs typeface="Times New Roman"/>
              </a:rPr>
              <a:t>osservate </a:t>
            </a:r>
            <a:r>
              <a:rPr sz="1200" spc="5" dirty="0">
                <a:latin typeface="Times New Roman"/>
                <a:cs typeface="Times New Roman"/>
              </a:rPr>
              <a:t>ha </a:t>
            </a:r>
            <a:r>
              <a:rPr sz="1200" spc="-5" dirty="0">
                <a:latin typeface="Times New Roman"/>
                <a:cs typeface="Times New Roman"/>
              </a:rPr>
              <a:t>lasciato </a:t>
            </a:r>
            <a:r>
              <a:rPr sz="1200" dirty="0">
                <a:latin typeface="Times New Roman"/>
                <a:cs typeface="Times New Roman"/>
              </a:rPr>
              <a:t>quei  </a:t>
            </a:r>
            <a:r>
              <a:rPr sz="1200" spc="-5" dirty="0">
                <a:latin typeface="Times New Roman"/>
                <a:cs typeface="Times New Roman"/>
              </a:rPr>
              <a:t>lontani </a:t>
            </a:r>
            <a:r>
              <a:rPr sz="1200" dirty="0">
                <a:latin typeface="Times New Roman"/>
                <a:cs typeface="Times New Roman"/>
              </a:rPr>
              <a:t>soli quasi un </a:t>
            </a:r>
            <a:r>
              <a:rPr sz="1200" spc="-5" dirty="0">
                <a:latin typeface="Times New Roman"/>
                <a:cs typeface="Times New Roman"/>
              </a:rPr>
              <a:t>milione </a:t>
            </a:r>
            <a:r>
              <a:rPr sz="1200" dirty="0">
                <a:latin typeface="Times New Roman"/>
                <a:cs typeface="Times New Roman"/>
              </a:rPr>
              <a:t>di anni </a:t>
            </a:r>
            <a:r>
              <a:rPr sz="1200" spc="-5" dirty="0">
                <a:latin typeface="Times New Roman"/>
                <a:cs typeface="Times New Roman"/>
              </a:rPr>
              <a:t>fa.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685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(170.2) 15:4.8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galassia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Via Lattea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composta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gran numero </a:t>
            </a:r>
            <a:r>
              <a:rPr sz="1200" dirty="0">
                <a:latin typeface="Times New Roman"/>
                <a:cs typeface="Times New Roman"/>
              </a:rPr>
              <a:t>di antiche </a:t>
            </a:r>
            <a:r>
              <a:rPr sz="1200" spc="-5" dirty="0">
                <a:latin typeface="Times New Roman"/>
                <a:cs typeface="Times New Roman"/>
              </a:rPr>
              <a:t>nebulose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spirale </a:t>
            </a:r>
            <a:r>
              <a:rPr sz="1200" dirty="0">
                <a:latin typeface="Times New Roman"/>
                <a:cs typeface="Times New Roman"/>
              </a:rPr>
              <a:t>e di altro </a:t>
            </a:r>
            <a:r>
              <a:rPr sz="1200" spc="-5" dirty="0">
                <a:latin typeface="Times New Roman"/>
                <a:cs typeface="Times New Roman"/>
              </a:rPr>
              <a:t>genere, </a:t>
            </a:r>
            <a:r>
              <a:rPr sz="1200" dirty="0">
                <a:latin typeface="Times New Roman"/>
                <a:cs typeface="Times New Roman"/>
              </a:rPr>
              <a:t>e molte  </a:t>
            </a:r>
            <a:r>
              <a:rPr sz="1200" spc="-5" dirty="0">
                <a:latin typeface="Times New Roman"/>
                <a:cs typeface="Times New Roman"/>
              </a:rPr>
              <a:t>conservano ancora </a:t>
            </a:r>
            <a:r>
              <a:rPr sz="1200" dirty="0">
                <a:latin typeface="Times New Roman"/>
                <a:cs typeface="Times New Roman"/>
              </a:rPr>
              <a:t>la loro </a:t>
            </a:r>
            <a:r>
              <a:rPr sz="1200" spc="-5" dirty="0">
                <a:latin typeface="Times New Roman"/>
                <a:cs typeface="Times New Roman"/>
              </a:rPr>
              <a:t>configurazione originaria. Ma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seguito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catastrofi interne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attrazioni esterne, </a:t>
            </a:r>
            <a:r>
              <a:rPr sz="1200" dirty="0">
                <a:latin typeface="Times New Roman"/>
                <a:cs typeface="Times New Roman"/>
              </a:rPr>
              <a:t>molte </a:t>
            </a:r>
            <a:r>
              <a:rPr sz="1200" spc="-5" dirty="0">
                <a:latin typeface="Times New Roman"/>
                <a:cs typeface="Times New Roman"/>
              </a:rPr>
              <a:t>hanno </a:t>
            </a:r>
            <a:r>
              <a:rPr sz="1200" dirty="0">
                <a:latin typeface="Times New Roman"/>
                <a:cs typeface="Times New Roman"/>
              </a:rPr>
              <a:t>subito tali  </a:t>
            </a:r>
            <a:r>
              <a:rPr sz="1200" spc="-5" dirty="0">
                <a:latin typeface="Times New Roman"/>
                <a:cs typeface="Times New Roman"/>
              </a:rPr>
              <a:t>alterazioni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rimaneggiamenti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portare </a:t>
            </a:r>
            <a:r>
              <a:rPr sz="1200" dirty="0">
                <a:latin typeface="Times New Roman"/>
                <a:cs typeface="Times New Roman"/>
              </a:rPr>
              <a:t>queste enormi </a:t>
            </a:r>
            <a:r>
              <a:rPr sz="1200" spc="-5" dirty="0">
                <a:latin typeface="Times New Roman"/>
                <a:cs typeface="Times New Roman"/>
              </a:rPr>
              <a:t>aggregazioni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sembrare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gigantesche masse </a:t>
            </a:r>
            <a:r>
              <a:rPr sz="1200" dirty="0">
                <a:latin typeface="Times New Roman"/>
                <a:cs typeface="Times New Roman"/>
              </a:rPr>
              <a:t>luminose di soli ardenti,  </a:t>
            </a:r>
            <a:r>
              <a:rPr sz="1200" spc="-5" dirty="0">
                <a:latin typeface="Times New Roman"/>
                <a:cs typeface="Times New Roman"/>
              </a:rPr>
              <a:t>quale </a:t>
            </a:r>
            <a:r>
              <a:rPr sz="1200" dirty="0">
                <a:latin typeface="Times New Roman"/>
                <a:cs typeface="Times New Roman"/>
              </a:rPr>
              <a:t>la Nube di Magellano.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tipo </a:t>
            </a:r>
            <a:r>
              <a:rPr sz="1200" spc="-5" dirty="0">
                <a:latin typeface="Times New Roman"/>
                <a:cs typeface="Times New Roman"/>
              </a:rPr>
              <a:t>globulare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ammassi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stelle predomina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vicinanza dei margini esterni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Orvonton.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23622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(170.3) 15:4.9 </a:t>
            </a:r>
            <a:r>
              <a:rPr sz="1200" spc="-15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immense nubi </a:t>
            </a:r>
            <a:r>
              <a:rPr sz="1200" spc="-5" dirty="0">
                <a:latin typeface="Times New Roman"/>
                <a:cs typeface="Times New Roman"/>
              </a:rPr>
              <a:t>stellari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Orvonton </a:t>
            </a:r>
            <a:r>
              <a:rPr sz="1200" dirty="0">
                <a:latin typeface="Times New Roman"/>
                <a:cs typeface="Times New Roman"/>
              </a:rPr>
              <a:t>devono </a:t>
            </a:r>
            <a:r>
              <a:rPr sz="1200" spc="-5" dirty="0">
                <a:latin typeface="Times New Roman"/>
                <a:cs typeface="Times New Roman"/>
              </a:rPr>
              <a:t>essere considerate delle singole aggregazioni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materia paragonabili </a:t>
            </a:r>
            <a:r>
              <a:rPr sz="1200" dirty="0">
                <a:latin typeface="Times New Roman"/>
                <a:cs typeface="Times New Roman"/>
              </a:rPr>
              <a:t>alle  </a:t>
            </a:r>
            <a:r>
              <a:rPr sz="1200" spc="-5" dirty="0">
                <a:latin typeface="Times New Roman"/>
                <a:cs typeface="Times New Roman"/>
              </a:rPr>
              <a:t>nebulose separate </a:t>
            </a:r>
            <a:r>
              <a:rPr sz="1200" dirty="0">
                <a:latin typeface="Times New Roman"/>
                <a:cs typeface="Times New Roman"/>
              </a:rPr>
              <a:t>osservabili nelle </a:t>
            </a:r>
            <a:r>
              <a:rPr sz="1200" spc="-5" dirty="0">
                <a:latin typeface="Times New Roman"/>
                <a:cs typeface="Times New Roman"/>
              </a:rPr>
              <a:t>regioni dello </a:t>
            </a:r>
            <a:r>
              <a:rPr sz="1200" dirty="0">
                <a:latin typeface="Times New Roman"/>
                <a:cs typeface="Times New Roman"/>
              </a:rPr>
              <a:t>spazio </a:t>
            </a:r>
            <a:r>
              <a:rPr sz="1200" spc="-5" dirty="0">
                <a:latin typeface="Times New Roman"/>
                <a:cs typeface="Times New Roman"/>
              </a:rPr>
              <a:t>esterne alla galassia della Via Lattea. </a:t>
            </a:r>
            <a:r>
              <a:rPr sz="1200" dirty="0">
                <a:latin typeface="Times New Roman"/>
                <a:cs typeface="Times New Roman"/>
              </a:rPr>
              <a:t>Molte </a:t>
            </a:r>
            <a:r>
              <a:rPr sz="1200" spc="-5" dirty="0">
                <a:latin typeface="Times New Roman"/>
                <a:cs typeface="Times New Roman"/>
              </a:rPr>
              <a:t>delle cosiddette </a:t>
            </a:r>
            <a:r>
              <a:rPr sz="1200" dirty="0">
                <a:latin typeface="Times New Roman"/>
                <a:cs typeface="Times New Roman"/>
              </a:rPr>
              <a:t>nubi </a:t>
            </a:r>
            <a:r>
              <a:rPr sz="1200" spc="-5" dirty="0">
                <a:latin typeface="Times New Roman"/>
                <a:cs typeface="Times New Roman"/>
              </a:rPr>
              <a:t>stellari  dello spazio, tuttavia, </a:t>
            </a:r>
            <a:r>
              <a:rPr sz="1200" spc="-1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formate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sola </a:t>
            </a:r>
            <a:r>
              <a:rPr sz="1200" dirty="0">
                <a:latin typeface="Times New Roman"/>
                <a:cs typeface="Times New Roman"/>
              </a:rPr>
              <a:t>materia </a:t>
            </a:r>
            <a:r>
              <a:rPr sz="1200" spc="-5" dirty="0">
                <a:latin typeface="Times New Roman"/>
                <a:cs typeface="Times New Roman"/>
              </a:rPr>
              <a:t>gassosa.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potenziale </a:t>
            </a:r>
            <a:r>
              <a:rPr sz="1200" spc="-5" dirty="0">
                <a:latin typeface="Times New Roman"/>
                <a:cs typeface="Times New Roman"/>
              </a:rPr>
              <a:t>d’energia </a:t>
            </a:r>
            <a:r>
              <a:rPr sz="1200" dirty="0">
                <a:latin typeface="Times New Roman"/>
                <a:cs typeface="Times New Roman"/>
              </a:rPr>
              <a:t>di queste nubi di </a:t>
            </a:r>
            <a:r>
              <a:rPr sz="1200" spc="-10" dirty="0">
                <a:latin typeface="Times New Roman"/>
                <a:cs typeface="Times New Roman"/>
              </a:rPr>
              <a:t>gas </a:t>
            </a:r>
            <a:r>
              <a:rPr sz="1200" spc="-5" dirty="0">
                <a:latin typeface="Times New Roman"/>
                <a:cs typeface="Times New Roman"/>
              </a:rPr>
              <a:t>stellari </a:t>
            </a:r>
            <a:r>
              <a:rPr sz="1200" dirty="0">
                <a:latin typeface="Times New Roman"/>
                <a:cs typeface="Times New Roman"/>
              </a:rPr>
              <a:t>è incredibilmente  </a:t>
            </a:r>
            <a:r>
              <a:rPr sz="1200" spc="-5" dirty="0">
                <a:latin typeface="Times New Roman"/>
                <a:cs typeface="Times New Roman"/>
              </a:rPr>
              <a:t>enorme, </a:t>
            </a:r>
            <a:r>
              <a:rPr sz="1200" dirty="0">
                <a:latin typeface="Times New Roman"/>
                <a:cs typeface="Times New Roman"/>
              </a:rPr>
              <a:t>e parte di essa viene </a:t>
            </a:r>
            <a:r>
              <a:rPr sz="1200" spc="-5" dirty="0">
                <a:latin typeface="Times New Roman"/>
                <a:cs typeface="Times New Roman"/>
              </a:rPr>
              <a:t>assorbita </a:t>
            </a:r>
            <a:r>
              <a:rPr sz="1200" dirty="0">
                <a:latin typeface="Times New Roman"/>
                <a:cs typeface="Times New Roman"/>
              </a:rPr>
              <a:t>dai soli vicini e </a:t>
            </a:r>
            <a:r>
              <a:rPr sz="1200" spc="-5" dirty="0">
                <a:latin typeface="Times New Roman"/>
                <a:cs typeface="Times New Roman"/>
              </a:rPr>
              <a:t>rimandata nello </a:t>
            </a:r>
            <a:r>
              <a:rPr sz="1200" dirty="0">
                <a:latin typeface="Times New Roman"/>
                <a:cs typeface="Times New Roman"/>
              </a:rPr>
              <a:t>spazio sotto </a:t>
            </a:r>
            <a:r>
              <a:rPr sz="1200" spc="-5" dirty="0">
                <a:latin typeface="Times New Roman"/>
                <a:cs typeface="Times New Roman"/>
              </a:rPr>
              <a:t>forma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emanazioni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solari.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5. L’origine dei corpi spaziali</a:t>
            </a:r>
            <a:endParaRPr sz="1600">
              <a:latin typeface="Times New Roman"/>
              <a:cs typeface="Times New Roman"/>
            </a:endParaRPr>
          </a:p>
          <a:p>
            <a:pPr marL="76200" marR="322580" algn="just">
              <a:lnSpc>
                <a:spcPct val="95500"/>
              </a:lnSpc>
              <a:spcBef>
                <a:spcPts val="139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(170.4) 15:5.1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maggior parte </a:t>
            </a:r>
            <a:r>
              <a:rPr sz="1200" spc="-5" dirty="0">
                <a:latin typeface="Times New Roman"/>
                <a:cs typeface="Times New Roman"/>
              </a:rPr>
              <a:t>della massa contenuta nei </a:t>
            </a:r>
            <a:r>
              <a:rPr sz="1200" dirty="0">
                <a:latin typeface="Times New Roman"/>
                <a:cs typeface="Times New Roman"/>
              </a:rPr>
              <a:t>soli e </a:t>
            </a:r>
            <a:r>
              <a:rPr sz="1200" spc="-5" dirty="0">
                <a:latin typeface="Times New Roman"/>
                <a:cs typeface="Times New Roman"/>
              </a:rPr>
              <a:t>nei pianeti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Superuniverso </a:t>
            </a:r>
            <a:r>
              <a:rPr sz="1200" dirty="0">
                <a:latin typeface="Times New Roman"/>
                <a:cs typeface="Times New Roman"/>
              </a:rPr>
              <a:t>ha origine </a:t>
            </a:r>
            <a:r>
              <a:rPr sz="1200" spc="-5" dirty="0">
                <a:latin typeface="Times New Roman"/>
                <a:cs typeface="Times New Roman"/>
              </a:rPr>
              <a:t>dalle ruote nebulari; </a:t>
            </a:r>
            <a:r>
              <a:rPr sz="1200" dirty="0">
                <a:latin typeface="Times New Roman"/>
                <a:cs typeface="Times New Roman"/>
              </a:rPr>
              <a:t>una  </a:t>
            </a:r>
            <a:r>
              <a:rPr sz="1200" spc="-5" dirty="0">
                <a:latin typeface="Times New Roman"/>
                <a:cs typeface="Times New Roman"/>
              </a:rPr>
              <a:t>parte </a:t>
            </a:r>
            <a:r>
              <a:rPr sz="1200" dirty="0">
                <a:latin typeface="Times New Roman"/>
                <a:cs typeface="Times New Roman"/>
              </a:rPr>
              <a:t>minima </a:t>
            </a:r>
            <a:r>
              <a:rPr sz="1200" spc="-5" dirty="0">
                <a:latin typeface="Times New Roman"/>
                <a:cs typeface="Times New Roman"/>
              </a:rPr>
              <a:t>della massa dei Superuniversi </a:t>
            </a:r>
            <a:r>
              <a:rPr sz="1200" dirty="0">
                <a:latin typeface="Times New Roman"/>
                <a:cs typeface="Times New Roman"/>
              </a:rPr>
              <a:t>è organizzata </a:t>
            </a:r>
            <a:r>
              <a:rPr sz="1200" spc="-5" dirty="0">
                <a:latin typeface="Times New Roman"/>
                <a:cs typeface="Times New Roman"/>
              </a:rPr>
              <a:t>dall’azione diretta dei direttori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potere </a:t>
            </a:r>
            <a:r>
              <a:rPr sz="1200" dirty="0">
                <a:latin typeface="Times New Roman"/>
                <a:cs typeface="Times New Roman"/>
              </a:rPr>
              <a:t>(come </a:t>
            </a:r>
            <a:r>
              <a:rPr sz="1200" spc="-5" dirty="0">
                <a:latin typeface="Times New Roman"/>
                <a:cs typeface="Times New Roman"/>
              </a:rPr>
              <a:t>nella </a:t>
            </a:r>
            <a:r>
              <a:rPr sz="1200" dirty="0">
                <a:latin typeface="Times New Roman"/>
                <a:cs typeface="Times New Roman"/>
              </a:rPr>
              <a:t>costruzione delle  </a:t>
            </a:r>
            <a:r>
              <a:rPr sz="1200" spc="-5" dirty="0">
                <a:latin typeface="Times New Roman"/>
                <a:cs typeface="Times New Roman"/>
              </a:rPr>
              <a:t>sfere architettoniche), sebbene </a:t>
            </a:r>
            <a:r>
              <a:rPr sz="1200" dirty="0">
                <a:latin typeface="Times New Roman"/>
                <a:cs typeface="Times New Roman"/>
              </a:rPr>
              <a:t>una quantità </a:t>
            </a:r>
            <a:r>
              <a:rPr sz="1200" spc="-5" dirty="0">
                <a:latin typeface="Times New Roman"/>
                <a:cs typeface="Times New Roman"/>
              </a:rPr>
              <a:t>costantemente variabile </a:t>
            </a:r>
            <a:r>
              <a:rPr sz="1200" dirty="0">
                <a:latin typeface="Times New Roman"/>
                <a:cs typeface="Times New Roman"/>
              </a:rPr>
              <a:t>di materia </a:t>
            </a:r>
            <a:r>
              <a:rPr sz="1200" spc="-5" dirty="0">
                <a:latin typeface="Times New Roman"/>
                <a:cs typeface="Times New Roman"/>
              </a:rPr>
              <a:t>abbia origine nello </a:t>
            </a:r>
            <a:r>
              <a:rPr sz="1200" dirty="0">
                <a:latin typeface="Times New Roman"/>
                <a:cs typeface="Times New Roman"/>
              </a:rPr>
              <a:t>spazio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aperto.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29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297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65465" cy="38963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6858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(170.5) 15:5.2 </a:t>
            </a:r>
            <a:r>
              <a:rPr sz="1200" spc="-5" dirty="0">
                <a:latin typeface="Times New Roman"/>
                <a:cs typeface="Times New Roman"/>
              </a:rPr>
              <a:t>Per quanto concerne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origine,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maggior </a:t>
            </a:r>
            <a:r>
              <a:rPr sz="1200" dirty="0">
                <a:latin typeface="Times New Roman"/>
                <a:cs typeface="Times New Roman"/>
              </a:rPr>
              <a:t>parte dei soli, dei </a:t>
            </a:r>
            <a:r>
              <a:rPr sz="1200" spc="-5" dirty="0">
                <a:latin typeface="Times New Roman"/>
                <a:cs typeface="Times New Roman"/>
              </a:rPr>
              <a:t>pianeti </a:t>
            </a:r>
            <a:r>
              <a:rPr sz="1200" dirty="0">
                <a:latin typeface="Times New Roman"/>
                <a:cs typeface="Times New Roman"/>
              </a:rPr>
              <a:t>e di altre sfere possono </a:t>
            </a:r>
            <a:r>
              <a:rPr sz="1200" spc="-5" dirty="0">
                <a:latin typeface="Times New Roman"/>
                <a:cs typeface="Times New Roman"/>
              </a:rPr>
              <a:t>essere classificati </a:t>
            </a:r>
            <a:r>
              <a:rPr sz="1200" dirty="0">
                <a:latin typeface="Times New Roman"/>
                <a:cs typeface="Times New Roman"/>
              </a:rPr>
              <a:t>in uno  </a:t>
            </a:r>
            <a:r>
              <a:rPr sz="1200" spc="-5" dirty="0">
                <a:latin typeface="Times New Roman"/>
                <a:cs typeface="Times New Roman"/>
              </a:rPr>
              <a:t>dei dieci gruppi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seguenti: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533400" marR="50482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(170.6) 15:5.3 </a:t>
            </a:r>
            <a:r>
              <a:rPr sz="1200" dirty="0">
                <a:latin typeface="Times New Roman"/>
                <a:cs typeface="Times New Roman"/>
              </a:rPr>
              <a:t>1. </a:t>
            </a:r>
            <a:r>
              <a:rPr sz="1200" i="1" spc="-5" dirty="0">
                <a:latin typeface="Times New Roman"/>
                <a:cs typeface="Times New Roman"/>
              </a:rPr>
              <a:t>Anelli concentrici </a:t>
            </a:r>
            <a:r>
              <a:rPr sz="1200" i="1" dirty="0">
                <a:latin typeface="Times New Roman"/>
                <a:cs typeface="Times New Roman"/>
              </a:rPr>
              <a:t>di </a:t>
            </a:r>
            <a:r>
              <a:rPr sz="1200" i="1" spc="-5" dirty="0">
                <a:latin typeface="Times New Roman"/>
                <a:cs typeface="Times New Roman"/>
              </a:rPr>
              <a:t>contrazione. </a:t>
            </a:r>
            <a:r>
              <a:rPr sz="1200" dirty="0">
                <a:latin typeface="Times New Roman"/>
                <a:cs typeface="Times New Roman"/>
              </a:rPr>
              <a:t>Non tutte le </a:t>
            </a:r>
            <a:r>
              <a:rPr sz="1200" spc="-5" dirty="0">
                <a:latin typeface="Times New Roman"/>
                <a:cs typeface="Times New Roman"/>
              </a:rPr>
              <a:t>nebulose </a:t>
            </a:r>
            <a:r>
              <a:rPr sz="1200" dirty="0">
                <a:latin typeface="Times New Roman"/>
                <a:cs typeface="Times New Roman"/>
              </a:rPr>
              <a:t>sono a </a:t>
            </a:r>
            <a:r>
              <a:rPr sz="1200" spc="-5" dirty="0">
                <a:latin typeface="Times New Roman"/>
                <a:cs typeface="Times New Roman"/>
              </a:rPr>
              <a:t>spirale. </a:t>
            </a:r>
            <a:r>
              <a:rPr sz="1200" dirty="0">
                <a:latin typeface="Times New Roman"/>
                <a:cs typeface="Times New Roman"/>
              </a:rPr>
              <a:t>Molte immense </a:t>
            </a:r>
            <a:r>
              <a:rPr sz="1200" spc="-5" dirty="0">
                <a:latin typeface="Times New Roman"/>
                <a:cs typeface="Times New Roman"/>
              </a:rPr>
              <a:t>nebulose, invece 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scindersi </a:t>
            </a:r>
            <a:r>
              <a:rPr sz="1200" dirty="0">
                <a:latin typeface="Times New Roman"/>
                <a:cs typeface="Times New Roman"/>
              </a:rPr>
              <a:t>in un doppio </a:t>
            </a:r>
            <a:r>
              <a:rPr sz="1200" spc="-5" dirty="0">
                <a:latin typeface="Times New Roman"/>
                <a:cs typeface="Times New Roman"/>
              </a:rPr>
              <a:t>sistema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stelle </a:t>
            </a:r>
            <a:r>
              <a:rPr sz="1200" dirty="0">
                <a:latin typeface="Times New Roman"/>
                <a:cs typeface="Times New Roman"/>
              </a:rPr>
              <a:t>o di </a:t>
            </a:r>
            <a:r>
              <a:rPr sz="1200" spc="-5" dirty="0">
                <a:latin typeface="Times New Roman"/>
                <a:cs typeface="Times New Roman"/>
              </a:rPr>
              <a:t>evolversi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spirale, </a:t>
            </a:r>
            <a:r>
              <a:rPr sz="1200" dirty="0">
                <a:latin typeface="Times New Roman"/>
                <a:cs typeface="Times New Roman"/>
              </a:rPr>
              <a:t>subiscono una </a:t>
            </a:r>
            <a:r>
              <a:rPr sz="1200" spc="-5" dirty="0">
                <a:latin typeface="Times New Roman"/>
                <a:cs typeface="Times New Roman"/>
              </a:rPr>
              <a:t>condensazione con </a:t>
            </a:r>
            <a:r>
              <a:rPr sz="1200" dirty="0">
                <a:latin typeface="Times New Roman"/>
                <a:cs typeface="Times New Roman"/>
              </a:rPr>
              <a:t>formazione di  </a:t>
            </a:r>
            <a:r>
              <a:rPr sz="1200" spc="-5" dirty="0">
                <a:latin typeface="Times New Roman"/>
                <a:cs typeface="Times New Roman"/>
              </a:rPr>
              <a:t>anelli </a:t>
            </a:r>
            <a:r>
              <a:rPr sz="1200" dirty="0">
                <a:latin typeface="Times New Roman"/>
                <a:cs typeface="Times New Roman"/>
              </a:rPr>
              <a:t>multipli. </a:t>
            </a:r>
            <a:r>
              <a:rPr sz="1200" spc="-5" dirty="0">
                <a:latin typeface="Times New Roman"/>
                <a:cs typeface="Times New Roman"/>
              </a:rPr>
              <a:t>Per lunghi periodi queste nebulose sembrano </a:t>
            </a:r>
            <a:r>
              <a:rPr sz="1200" dirty="0">
                <a:latin typeface="Times New Roman"/>
                <a:cs typeface="Times New Roman"/>
              </a:rPr>
              <a:t>enormi soli </a:t>
            </a:r>
            <a:r>
              <a:rPr sz="1200" spc="-5" dirty="0">
                <a:latin typeface="Times New Roman"/>
                <a:cs typeface="Times New Roman"/>
              </a:rPr>
              <a:t>centrali circondati </a:t>
            </a:r>
            <a:r>
              <a:rPr sz="1200" dirty="0">
                <a:latin typeface="Times New Roman"/>
                <a:cs typeface="Times New Roman"/>
              </a:rPr>
              <a:t>da numerose nuvole  </a:t>
            </a:r>
            <a:r>
              <a:rPr sz="1200" spc="-5" dirty="0">
                <a:latin typeface="Times New Roman"/>
                <a:cs typeface="Times New Roman"/>
              </a:rPr>
              <a:t>gigantesche </a:t>
            </a:r>
            <a:r>
              <a:rPr sz="1200" dirty="0">
                <a:latin typeface="Times New Roman"/>
                <a:cs typeface="Times New Roman"/>
              </a:rPr>
              <a:t>aventi </a:t>
            </a:r>
            <a:r>
              <a:rPr sz="1200" spc="-5" dirty="0">
                <a:latin typeface="Times New Roman"/>
                <a:cs typeface="Times New Roman"/>
              </a:rPr>
              <a:t>l’aspetto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formazioni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materia circolari, </a:t>
            </a:r>
            <a:r>
              <a:rPr sz="1200" dirty="0">
                <a:latin typeface="Times New Roman"/>
                <a:cs typeface="Times New Roman"/>
              </a:rPr>
              <a:t>a forma di anello.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533400" marR="484505" algn="just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(170.7) 15:5.4 </a:t>
            </a:r>
            <a:r>
              <a:rPr sz="1200" dirty="0">
                <a:latin typeface="Times New Roman"/>
                <a:cs typeface="Times New Roman"/>
              </a:rPr>
              <a:t>2. </a:t>
            </a:r>
            <a:r>
              <a:rPr sz="1200" i="1" spc="-5" dirty="0">
                <a:latin typeface="Times New Roman"/>
                <a:cs typeface="Times New Roman"/>
              </a:rPr>
              <a:t>Le </a:t>
            </a:r>
            <a:r>
              <a:rPr sz="1200" i="1" dirty="0">
                <a:latin typeface="Times New Roman"/>
                <a:cs typeface="Times New Roman"/>
              </a:rPr>
              <a:t>stelle </a:t>
            </a:r>
            <a:r>
              <a:rPr sz="1200" i="1" spc="-5" dirty="0">
                <a:latin typeface="Times New Roman"/>
                <a:cs typeface="Times New Roman"/>
              </a:rPr>
              <a:t>roteanti </a:t>
            </a:r>
            <a:r>
              <a:rPr sz="1200" spc="-5" dirty="0">
                <a:latin typeface="Times New Roman"/>
                <a:cs typeface="Times New Roman"/>
              </a:rPr>
              <a:t>comprendono </a:t>
            </a:r>
            <a:r>
              <a:rPr sz="1200" dirty="0">
                <a:latin typeface="Times New Roman"/>
                <a:cs typeface="Times New Roman"/>
              </a:rPr>
              <a:t>i soli </a:t>
            </a:r>
            <a:r>
              <a:rPr sz="1200" spc="-5" dirty="0">
                <a:latin typeface="Times New Roman"/>
                <a:cs typeface="Times New Roman"/>
              </a:rPr>
              <a:t>proiettati fuori delle grandi </a:t>
            </a:r>
            <a:r>
              <a:rPr sz="1200" dirty="0">
                <a:latin typeface="Times New Roman"/>
                <a:cs typeface="Times New Roman"/>
              </a:rPr>
              <a:t>ruote </a:t>
            </a:r>
            <a:r>
              <a:rPr sz="1200" spc="-5" dirty="0">
                <a:latin typeface="Times New Roman"/>
                <a:cs typeface="Times New Roman"/>
              </a:rPr>
              <a:t>madri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gas </a:t>
            </a:r>
            <a:r>
              <a:rPr sz="1200" dirty="0">
                <a:latin typeface="Times New Roman"/>
                <a:cs typeface="Times New Roman"/>
              </a:rPr>
              <a:t>ad alta </a:t>
            </a:r>
            <a:r>
              <a:rPr sz="1200" spc="-5" dirty="0">
                <a:latin typeface="Times New Roman"/>
                <a:cs typeface="Times New Roman"/>
              </a:rPr>
              <a:t>temperatura.  Esse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vengono </a:t>
            </a:r>
            <a:r>
              <a:rPr sz="1200" dirty="0">
                <a:latin typeface="Times New Roman"/>
                <a:cs typeface="Times New Roman"/>
              </a:rPr>
              <a:t>emesse sotto </a:t>
            </a:r>
            <a:r>
              <a:rPr sz="1200" spc="-5" dirty="0">
                <a:latin typeface="Times New Roman"/>
                <a:cs typeface="Times New Roman"/>
              </a:rPr>
              <a:t>forma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anelli </a:t>
            </a:r>
            <a:r>
              <a:rPr sz="1200" dirty="0">
                <a:latin typeface="Times New Roman"/>
                <a:cs typeface="Times New Roman"/>
              </a:rPr>
              <a:t>ma in </a:t>
            </a:r>
            <a:r>
              <a:rPr sz="1200" spc="-5" dirty="0">
                <a:latin typeface="Times New Roman"/>
                <a:cs typeface="Times New Roman"/>
              </a:rPr>
              <a:t>processioni </a:t>
            </a:r>
            <a:r>
              <a:rPr sz="1200" dirty="0">
                <a:latin typeface="Times New Roman"/>
                <a:cs typeface="Times New Roman"/>
              </a:rPr>
              <a:t>destrorse e </a:t>
            </a:r>
            <a:r>
              <a:rPr sz="1200" spc="-5" dirty="0">
                <a:latin typeface="Times New Roman"/>
                <a:cs typeface="Times New Roman"/>
              </a:rPr>
              <a:t>sinistrorse. Vi </a:t>
            </a:r>
            <a:r>
              <a:rPr sz="1200" dirty="0">
                <a:latin typeface="Times New Roman"/>
                <a:cs typeface="Times New Roman"/>
              </a:rPr>
              <a:t>sono anche stelle </a:t>
            </a:r>
            <a:r>
              <a:rPr sz="1200" spc="-5" dirty="0">
                <a:latin typeface="Times New Roman"/>
                <a:cs typeface="Times New Roman"/>
              </a:rPr>
              <a:t>roteanti  originate </a:t>
            </a:r>
            <a:r>
              <a:rPr sz="1200" spc="5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nebulose </a:t>
            </a:r>
            <a:r>
              <a:rPr sz="1200" dirty="0">
                <a:latin typeface="Times New Roman"/>
                <a:cs typeface="Times New Roman"/>
              </a:rPr>
              <a:t>non 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spirale.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533400" marR="49657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(170.8) 15:5.5 </a:t>
            </a:r>
            <a:r>
              <a:rPr sz="1200" dirty="0">
                <a:latin typeface="Times New Roman"/>
                <a:cs typeface="Times New Roman"/>
              </a:rPr>
              <a:t>3. </a:t>
            </a:r>
            <a:r>
              <a:rPr sz="1200" i="1" spc="-5" dirty="0">
                <a:latin typeface="Times New Roman"/>
                <a:cs typeface="Times New Roman"/>
              </a:rPr>
              <a:t>Pianeti </a:t>
            </a:r>
            <a:r>
              <a:rPr sz="1200" i="1" dirty="0">
                <a:latin typeface="Times New Roman"/>
                <a:cs typeface="Times New Roman"/>
              </a:rPr>
              <a:t>da </a:t>
            </a:r>
            <a:r>
              <a:rPr sz="1200" i="1" spc="-5" dirty="0">
                <a:latin typeface="Times New Roman"/>
                <a:cs typeface="Times New Roman"/>
              </a:rPr>
              <a:t>esplosione gravitazionale.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un sole è nato da una </a:t>
            </a:r>
            <a:r>
              <a:rPr sz="1200" spc="-5" dirty="0">
                <a:latin typeface="Times New Roman"/>
                <a:cs typeface="Times New Roman"/>
              </a:rPr>
              <a:t>nebulosa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spirale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sbarrata, </a:t>
            </a:r>
            <a:r>
              <a:rPr sz="1200" dirty="0">
                <a:latin typeface="Times New Roman"/>
                <a:cs typeface="Times New Roman"/>
              </a:rPr>
              <a:t>non di  </a:t>
            </a:r>
            <a:r>
              <a:rPr sz="1200" spc="-5" dirty="0">
                <a:latin typeface="Times New Roman"/>
                <a:cs typeface="Times New Roman"/>
              </a:rPr>
              <a:t>rado </a:t>
            </a:r>
            <a:r>
              <a:rPr sz="1200" dirty="0">
                <a:latin typeface="Times New Roman"/>
                <a:cs typeface="Times New Roman"/>
              </a:rPr>
              <a:t>viene </a:t>
            </a:r>
            <a:r>
              <a:rPr sz="1200" spc="-5" dirty="0">
                <a:latin typeface="Times New Roman"/>
                <a:cs typeface="Times New Roman"/>
              </a:rPr>
              <a:t>scagliato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considerevole </a:t>
            </a:r>
            <a:r>
              <a:rPr sz="1200" dirty="0">
                <a:latin typeface="Times New Roman"/>
                <a:cs typeface="Times New Roman"/>
              </a:rPr>
              <a:t>distanza. </a:t>
            </a:r>
            <a:r>
              <a:rPr sz="1200" spc="-5" dirty="0">
                <a:latin typeface="Times New Roman"/>
                <a:cs typeface="Times New Roman"/>
              </a:rPr>
              <a:t>Un </a:t>
            </a:r>
            <a:r>
              <a:rPr sz="1200" dirty="0">
                <a:latin typeface="Times New Roman"/>
                <a:cs typeface="Times New Roman"/>
              </a:rPr>
              <a:t>tale sole è altamente </a:t>
            </a:r>
            <a:r>
              <a:rPr sz="1200" spc="-5" dirty="0">
                <a:latin typeface="Times New Roman"/>
                <a:cs typeface="Times New Roman"/>
              </a:rPr>
              <a:t>gassoso,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successivamente, </a:t>
            </a:r>
            <a:r>
              <a:rPr sz="1200" dirty="0">
                <a:latin typeface="Times New Roman"/>
                <a:cs typeface="Times New Roman"/>
              </a:rPr>
              <a:t>dopo </a:t>
            </a:r>
            <a:r>
              <a:rPr sz="1200" spc="-5" dirty="0">
                <a:latin typeface="Times New Roman"/>
                <a:cs typeface="Times New Roman"/>
              </a:rPr>
              <a:t>essersi </a:t>
            </a:r>
            <a:r>
              <a:rPr sz="1200" dirty="0">
                <a:latin typeface="Times New Roman"/>
                <a:cs typeface="Times New Roman"/>
              </a:rPr>
              <a:t>un  po’ </a:t>
            </a:r>
            <a:r>
              <a:rPr sz="1200" spc="-5" dirty="0">
                <a:latin typeface="Times New Roman"/>
                <a:cs typeface="Times New Roman"/>
              </a:rPr>
              <a:t>raffreddato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condensato,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accadere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passi </a:t>
            </a:r>
            <a:r>
              <a:rPr sz="1200" dirty="0">
                <a:latin typeface="Times New Roman"/>
                <a:cs typeface="Times New Roman"/>
              </a:rPr>
              <a:t>vicino </a:t>
            </a:r>
            <a:r>
              <a:rPr sz="1200" spc="-5" dirty="0">
                <a:latin typeface="Times New Roman"/>
                <a:cs typeface="Times New Roman"/>
              </a:rPr>
              <a:t>ad </a:t>
            </a:r>
            <a:r>
              <a:rPr sz="1200" dirty="0">
                <a:latin typeface="Times New Roman"/>
                <a:cs typeface="Times New Roman"/>
              </a:rPr>
              <a:t>una massa enorme di </a:t>
            </a:r>
            <a:r>
              <a:rPr sz="1200" spc="-5" dirty="0">
                <a:latin typeface="Times New Roman"/>
                <a:cs typeface="Times New Roman"/>
              </a:rPr>
              <a:t>materia, ad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sole gigantesco </a:t>
            </a:r>
            <a:r>
              <a:rPr sz="1200" dirty="0">
                <a:latin typeface="Times New Roman"/>
                <a:cs typeface="Times New Roman"/>
              </a:rPr>
              <a:t>o  </a:t>
            </a:r>
            <a:r>
              <a:rPr sz="1200" spc="-5" dirty="0">
                <a:latin typeface="Times New Roman"/>
                <a:cs typeface="Times New Roman"/>
              </a:rPr>
              <a:t>ad </a:t>
            </a:r>
            <a:r>
              <a:rPr sz="1200" dirty="0">
                <a:latin typeface="Times New Roman"/>
                <a:cs typeface="Times New Roman"/>
              </a:rPr>
              <a:t>un’isola oscura </a:t>
            </a:r>
            <a:r>
              <a:rPr sz="1200" spc="-5" dirty="0">
                <a:latin typeface="Times New Roman"/>
                <a:cs typeface="Times New Roman"/>
              </a:rPr>
              <a:t>dello spazio. Questo avvicinamento </a:t>
            </a:r>
            <a:r>
              <a:rPr sz="1200" dirty="0">
                <a:latin typeface="Times New Roman"/>
                <a:cs typeface="Times New Roman"/>
              </a:rPr>
              <a:t>può non </a:t>
            </a:r>
            <a:r>
              <a:rPr sz="1200" spc="-5" dirty="0">
                <a:latin typeface="Times New Roman"/>
                <a:cs typeface="Times New Roman"/>
              </a:rPr>
              <a:t>essere sufficiente </a:t>
            </a:r>
            <a:r>
              <a:rPr sz="1200" dirty="0">
                <a:latin typeface="Times New Roman"/>
                <a:cs typeface="Times New Roman"/>
              </a:rPr>
              <a:t>a provocare una collisione, ma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è</a:t>
            </a:r>
            <a:endParaRPr sz="1200">
              <a:latin typeface="Times New Roman"/>
              <a:cs typeface="Times New Roman"/>
            </a:endParaRPr>
          </a:p>
          <a:p>
            <a:pPr marL="533400" marR="543560">
              <a:lnSpc>
                <a:spcPct val="95900"/>
              </a:lnSpc>
            </a:pPr>
            <a:r>
              <a:rPr sz="1200" dirty="0">
                <a:latin typeface="Times New Roman"/>
                <a:cs typeface="Times New Roman"/>
              </a:rPr>
              <a:t>tuttavia </a:t>
            </a:r>
            <a:r>
              <a:rPr sz="1200" spc="-5" dirty="0">
                <a:latin typeface="Times New Roman"/>
                <a:cs typeface="Times New Roman"/>
              </a:rPr>
              <a:t>sufficiente </a:t>
            </a:r>
            <a:r>
              <a:rPr sz="1200" dirty="0">
                <a:latin typeface="Times New Roman"/>
                <a:cs typeface="Times New Roman"/>
              </a:rPr>
              <a:t>per consentire </a:t>
            </a:r>
            <a:r>
              <a:rPr sz="1200" spc="-5" dirty="0">
                <a:latin typeface="Times New Roman"/>
                <a:cs typeface="Times New Roman"/>
              </a:rPr>
              <a:t>all’attrazione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gravità del </a:t>
            </a:r>
            <a:r>
              <a:rPr sz="1200" dirty="0">
                <a:latin typeface="Times New Roman"/>
                <a:cs typeface="Times New Roman"/>
              </a:rPr>
              <a:t>corpo </a:t>
            </a:r>
            <a:r>
              <a:rPr sz="1200" spc="-5" dirty="0">
                <a:latin typeface="Times New Roman"/>
                <a:cs typeface="Times New Roman"/>
              </a:rPr>
              <a:t>più grande,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provocare delle </a:t>
            </a:r>
            <a:r>
              <a:rPr sz="1200" dirty="0">
                <a:latin typeface="Times New Roman"/>
                <a:cs typeface="Times New Roman"/>
              </a:rPr>
              <a:t>convulsioni  </a:t>
            </a:r>
            <a:r>
              <a:rPr sz="1200" spc="-5" dirty="0">
                <a:latin typeface="Times New Roman"/>
                <a:cs typeface="Times New Roman"/>
              </a:rPr>
              <a:t>cicliche nel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piccolo, dando così origine ad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serie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sollevamenti ricorrenti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verificano </a:t>
            </a:r>
            <a:r>
              <a:rPr sz="1200" spc="-5" dirty="0">
                <a:latin typeface="Times New Roman"/>
                <a:cs typeface="Times New Roman"/>
              </a:rPr>
              <a:t>simultaneamente  </a:t>
            </a:r>
            <a:r>
              <a:rPr sz="1200" dirty="0">
                <a:latin typeface="Times New Roman"/>
                <a:cs typeface="Times New Roman"/>
              </a:rPr>
              <a:t>sulle due </a:t>
            </a:r>
            <a:r>
              <a:rPr sz="1200" spc="-5" dirty="0">
                <a:latin typeface="Times New Roman"/>
                <a:cs typeface="Times New Roman"/>
              </a:rPr>
              <a:t>facce </a:t>
            </a:r>
            <a:r>
              <a:rPr sz="1200" dirty="0">
                <a:latin typeface="Times New Roman"/>
                <a:cs typeface="Times New Roman"/>
              </a:rPr>
              <a:t>opposte del sole in </a:t>
            </a:r>
            <a:r>
              <a:rPr sz="1200" spc="-5" dirty="0">
                <a:latin typeface="Times New Roman"/>
                <a:cs typeface="Times New Roman"/>
              </a:rPr>
              <a:t>convulsione. Al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culmine queste </a:t>
            </a:r>
            <a:r>
              <a:rPr sz="1200" dirty="0">
                <a:latin typeface="Times New Roman"/>
                <a:cs typeface="Times New Roman"/>
              </a:rPr>
              <a:t>eruzioni </a:t>
            </a:r>
            <a:r>
              <a:rPr sz="1200" spc="-5" dirty="0">
                <a:latin typeface="Times New Roman"/>
                <a:cs typeface="Times New Roman"/>
              </a:rPr>
              <a:t>esplosive producono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serie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aggregazioni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materia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varie </a:t>
            </a:r>
            <a:r>
              <a:rPr sz="1200" dirty="0">
                <a:latin typeface="Times New Roman"/>
                <a:cs typeface="Times New Roman"/>
              </a:rPr>
              <a:t>dimensioni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possono </a:t>
            </a:r>
            <a:r>
              <a:rPr sz="1200" spc="-5" dirty="0">
                <a:latin typeface="Times New Roman"/>
                <a:cs typeface="Times New Roman"/>
              </a:rPr>
              <a:t>essere proiettate al </a:t>
            </a:r>
            <a:r>
              <a:rPr sz="1200" dirty="0">
                <a:latin typeface="Times New Roman"/>
                <a:cs typeface="Times New Roman"/>
              </a:rPr>
              <a:t>di là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zona di </a:t>
            </a:r>
            <a:r>
              <a:rPr sz="1200" spc="-5" dirty="0">
                <a:latin typeface="Times New Roman"/>
                <a:cs typeface="Times New Roman"/>
              </a:rPr>
              <a:t>recupero  gravitazionale del </a:t>
            </a:r>
            <a:r>
              <a:rPr sz="1200" dirty="0">
                <a:latin typeface="Times New Roman"/>
                <a:cs typeface="Times New Roman"/>
              </a:rPr>
              <a:t>sole in </a:t>
            </a:r>
            <a:r>
              <a:rPr sz="1200" spc="-5" dirty="0">
                <a:latin typeface="Times New Roman"/>
                <a:cs typeface="Times New Roman"/>
              </a:rPr>
              <a:t>eruzione, </a:t>
            </a:r>
            <a:r>
              <a:rPr sz="1200" dirty="0">
                <a:latin typeface="Times New Roman"/>
                <a:cs typeface="Times New Roman"/>
              </a:rPr>
              <a:t>stabilizzandosi </a:t>
            </a:r>
            <a:r>
              <a:rPr sz="1200" spc="-5" dirty="0">
                <a:latin typeface="Times New Roman"/>
                <a:cs typeface="Times New Roman"/>
              </a:rPr>
              <a:t>così su orbite proprie </a:t>
            </a:r>
            <a:r>
              <a:rPr sz="1200" dirty="0">
                <a:latin typeface="Times New Roman"/>
                <a:cs typeface="Times New Roman"/>
              </a:rPr>
              <a:t>attorno </a:t>
            </a:r>
            <a:r>
              <a:rPr sz="1200" spc="-5" dirty="0">
                <a:latin typeface="Times New Roman"/>
                <a:cs typeface="Times New Roman"/>
              </a:rPr>
              <a:t>ad </a:t>
            </a:r>
            <a:r>
              <a:rPr sz="1200" dirty="0">
                <a:latin typeface="Times New Roman"/>
                <a:cs typeface="Times New Roman"/>
              </a:rPr>
              <a:t>uno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due corpi coinvolti in 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episodio.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seguito </a:t>
            </a:r>
            <a:r>
              <a:rPr sz="1200" spc="-5" dirty="0">
                <a:latin typeface="Times New Roman"/>
                <a:cs typeface="Times New Roman"/>
              </a:rPr>
              <a:t>gli aggregati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materia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grandi si </a:t>
            </a:r>
            <a:r>
              <a:rPr sz="1200" dirty="0">
                <a:latin typeface="Times New Roman"/>
                <a:cs typeface="Times New Roman"/>
              </a:rPr>
              <a:t>uniscono </a:t>
            </a:r>
            <a:r>
              <a:rPr sz="1200" spc="-5" dirty="0">
                <a:latin typeface="Times New Roman"/>
                <a:cs typeface="Times New Roman"/>
              </a:rPr>
              <a:t>ed attraggono gradualmente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corpi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più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29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298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909624" y="513333"/>
            <a:ext cx="7294245" cy="389890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43180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piccoli.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tal modo vengono portati </a:t>
            </a:r>
            <a:r>
              <a:rPr sz="1200" spc="-5" dirty="0">
                <a:latin typeface="Times New Roman"/>
                <a:cs typeface="Times New Roman"/>
              </a:rPr>
              <a:t>all’esistenza </a:t>
            </a:r>
            <a:r>
              <a:rPr sz="1200" dirty="0">
                <a:latin typeface="Times New Roman"/>
                <a:cs typeface="Times New Roman"/>
              </a:rPr>
              <a:t>molti </a:t>
            </a:r>
            <a:r>
              <a:rPr sz="1200" spc="-5" dirty="0">
                <a:latin typeface="Times New Roman"/>
                <a:cs typeface="Times New Roman"/>
              </a:rPr>
              <a:t>dei pianeti solidi </a:t>
            </a:r>
            <a:r>
              <a:rPr sz="1200" spc="-1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sistemi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piccoli.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vostro stesso  sistema solare </a:t>
            </a:r>
            <a:r>
              <a:rPr sz="1200" dirty="0">
                <a:latin typeface="Times New Roman"/>
                <a:cs typeface="Times New Roman"/>
              </a:rPr>
              <a:t>ha </a:t>
            </a:r>
            <a:r>
              <a:rPr sz="1200" spc="-5" dirty="0">
                <a:latin typeface="Times New Roman"/>
                <a:cs typeface="Times New Roman"/>
              </a:rPr>
              <a:t>avuto proprio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tale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origine.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2065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(171.1) 15:5.6 </a:t>
            </a:r>
            <a:r>
              <a:rPr sz="1200" dirty="0">
                <a:latin typeface="Times New Roman"/>
                <a:cs typeface="Times New Roman"/>
              </a:rPr>
              <a:t>4. </a:t>
            </a:r>
            <a:r>
              <a:rPr sz="1200" i="1" spc="-5" dirty="0">
                <a:latin typeface="Times New Roman"/>
                <a:cs typeface="Times New Roman"/>
              </a:rPr>
              <a:t>Figlie planetarie centrifughe.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enormi soli, quando sono a </a:t>
            </a:r>
            <a:r>
              <a:rPr sz="1200" spc="-5" dirty="0">
                <a:latin typeface="Times New Roman"/>
                <a:cs typeface="Times New Roman"/>
              </a:rPr>
              <a:t>certi stadi </a:t>
            </a:r>
            <a:r>
              <a:rPr sz="1200" dirty="0">
                <a:latin typeface="Times New Roman"/>
                <a:cs typeface="Times New Roman"/>
              </a:rPr>
              <a:t>di sviluppo e </a:t>
            </a:r>
            <a:r>
              <a:rPr sz="1200" spc="-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velocità  di rotazione </a:t>
            </a:r>
            <a:r>
              <a:rPr sz="1200" spc="-5" dirty="0">
                <a:latin typeface="Times New Roman"/>
                <a:cs typeface="Times New Roman"/>
              </a:rPr>
              <a:t>aumenta considerevolmente, cominciano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liberare grandi </a:t>
            </a:r>
            <a:r>
              <a:rPr sz="1200" dirty="0">
                <a:latin typeface="Times New Roman"/>
                <a:cs typeface="Times New Roman"/>
              </a:rPr>
              <a:t>quantità di </a:t>
            </a:r>
            <a:r>
              <a:rPr sz="1200" spc="-5" dirty="0">
                <a:latin typeface="Times New Roman"/>
                <a:cs typeface="Times New Roman"/>
              </a:rPr>
              <a:t>materia che </a:t>
            </a:r>
            <a:r>
              <a:rPr sz="1200" dirty="0">
                <a:latin typeface="Times New Roman"/>
                <a:cs typeface="Times New Roman"/>
              </a:rPr>
              <a:t>possono  </a:t>
            </a:r>
            <a:r>
              <a:rPr sz="1200" spc="-5" dirty="0">
                <a:latin typeface="Times New Roman"/>
                <a:cs typeface="Times New Roman"/>
              </a:rPr>
              <a:t>successivamente </a:t>
            </a:r>
            <a:r>
              <a:rPr sz="1200" dirty="0">
                <a:latin typeface="Times New Roman"/>
                <a:cs typeface="Times New Roman"/>
              </a:rPr>
              <a:t>riunirsi </a:t>
            </a:r>
            <a:r>
              <a:rPr sz="1200" spc="-5" dirty="0">
                <a:latin typeface="Times New Roman"/>
                <a:cs typeface="Times New Roman"/>
              </a:rPr>
              <a:t>per formare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piccoli </a:t>
            </a:r>
            <a:r>
              <a:rPr sz="1200" dirty="0">
                <a:latin typeface="Times New Roman"/>
                <a:cs typeface="Times New Roman"/>
              </a:rPr>
              <a:t>mondi </a:t>
            </a:r>
            <a:r>
              <a:rPr sz="1200" spc="-5" dirty="0">
                <a:latin typeface="Times New Roman"/>
                <a:cs typeface="Times New Roman"/>
              </a:rPr>
              <a:t>che continuano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girare attorno al </a:t>
            </a:r>
            <a:r>
              <a:rPr sz="1200" dirty="0">
                <a:latin typeface="Times New Roman"/>
                <a:cs typeface="Times New Roman"/>
              </a:rPr>
              <a:t>sole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li ha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originati.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7302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(171.2) 15:5.7 </a:t>
            </a:r>
            <a:r>
              <a:rPr sz="1200" dirty="0">
                <a:latin typeface="Times New Roman"/>
                <a:cs typeface="Times New Roman"/>
              </a:rPr>
              <a:t>5. </a:t>
            </a:r>
            <a:r>
              <a:rPr sz="1200" i="1" dirty="0">
                <a:latin typeface="Times New Roman"/>
                <a:cs typeface="Times New Roman"/>
              </a:rPr>
              <a:t>Sfere </a:t>
            </a:r>
            <a:r>
              <a:rPr sz="1200" i="1" spc="-5" dirty="0">
                <a:latin typeface="Times New Roman"/>
                <a:cs typeface="Times New Roman"/>
              </a:rPr>
              <a:t>con </a:t>
            </a:r>
            <a:r>
              <a:rPr sz="1200" i="1" dirty="0">
                <a:latin typeface="Times New Roman"/>
                <a:cs typeface="Times New Roman"/>
              </a:rPr>
              <a:t>insufficiente </a:t>
            </a:r>
            <a:r>
              <a:rPr sz="1200" i="1" spc="-5" dirty="0">
                <a:latin typeface="Times New Roman"/>
                <a:cs typeface="Times New Roman"/>
              </a:rPr>
              <a:t>gravità. </a:t>
            </a:r>
            <a:r>
              <a:rPr sz="1200" dirty="0">
                <a:latin typeface="Times New Roman"/>
                <a:cs typeface="Times New Roman"/>
              </a:rPr>
              <a:t>C’è un limite </a:t>
            </a:r>
            <a:r>
              <a:rPr sz="1200" spc="-5" dirty="0">
                <a:latin typeface="Times New Roman"/>
                <a:cs typeface="Times New Roman"/>
              </a:rPr>
              <a:t>critico alla dimensione delle singole stelle. Quando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sole  raggiunge questo limite, se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velocità </a:t>
            </a:r>
            <a:r>
              <a:rPr sz="1200" dirty="0">
                <a:latin typeface="Times New Roman"/>
                <a:cs typeface="Times New Roman"/>
              </a:rPr>
              <a:t>di rotazione non </a:t>
            </a:r>
            <a:r>
              <a:rPr sz="1200" spc="-5" dirty="0">
                <a:latin typeface="Times New Roman"/>
                <a:cs typeface="Times New Roman"/>
              </a:rPr>
              <a:t>rallenta,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condannato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scindersi; </a:t>
            </a:r>
            <a:r>
              <a:rPr sz="1200" dirty="0">
                <a:latin typeface="Times New Roman"/>
                <a:cs typeface="Times New Roman"/>
              </a:rPr>
              <a:t>avviene la </a:t>
            </a:r>
            <a:r>
              <a:rPr sz="1200" spc="-5" dirty="0">
                <a:latin typeface="Times New Roman"/>
                <a:cs typeface="Times New Roman"/>
              </a:rPr>
              <a:t>scissione  del </a:t>
            </a:r>
            <a:r>
              <a:rPr sz="1200" dirty="0">
                <a:latin typeface="Times New Roman"/>
                <a:cs typeface="Times New Roman"/>
              </a:rPr>
              <a:t>sole e nasce una nuova stella doppia di questa </a:t>
            </a:r>
            <a:r>
              <a:rPr sz="1200" spc="-5" dirty="0">
                <a:latin typeface="Times New Roman"/>
                <a:cs typeface="Times New Roman"/>
              </a:rPr>
              <a:t>varietà. Successivamente </a:t>
            </a:r>
            <a:r>
              <a:rPr sz="1200" dirty="0">
                <a:latin typeface="Times New Roman"/>
                <a:cs typeface="Times New Roman"/>
              </a:rPr>
              <a:t>possono </a:t>
            </a:r>
            <a:r>
              <a:rPr sz="1200" spc="-5" dirty="0">
                <a:latin typeface="Times New Roman"/>
                <a:cs typeface="Times New Roman"/>
              </a:rPr>
              <a:t>formarsi </a:t>
            </a:r>
            <a:r>
              <a:rPr sz="1200" dirty="0">
                <a:latin typeface="Times New Roman"/>
                <a:cs typeface="Times New Roman"/>
              </a:rPr>
              <a:t>numerosi </a:t>
            </a:r>
            <a:r>
              <a:rPr sz="1200" spc="-5" dirty="0">
                <a:latin typeface="Times New Roman"/>
                <a:cs typeface="Times New Roman"/>
              </a:rPr>
              <a:t>piccoli  pianeti come sottoprodotto </a:t>
            </a:r>
            <a:r>
              <a:rPr sz="1200" dirty="0">
                <a:latin typeface="Times New Roman"/>
                <a:cs typeface="Times New Roman"/>
              </a:rPr>
              <a:t>di questa </a:t>
            </a:r>
            <a:r>
              <a:rPr sz="1200" spc="-5" dirty="0">
                <a:latin typeface="Times New Roman"/>
                <a:cs typeface="Times New Roman"/>
              </a:rPr>
              <a:t>gigantesca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disgregazione.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558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(171.3) 15:5.8 </a:t>
            </a:r>
            <a:r>
              <a:rPr sz="1200" dirty="0">
                <a:latin typeface="Times New Roman"/>
                <a:cs typeface="Times New Roman"/>
              </a:rPr>
              <a:t>6. </a:t>
            </a:r>
            <a:r>
              <a:rPr sz="1200" i="1" dirty="0">
                <a:latin typeface="Times New Roman"/>
                <a:cs typeface="Times New Roman"/>
              </a:rPr>
              <a:t>Stelle da </a:t>
            </a:r>
            <a:r>
              <a:rPr sz="1200" i="1" spc="-5" dirty="0">
                <a:latin typeface="Times New Roman"/>
                <a:cs typeface="Times New Roman"/>
              </a:rPr>
              <a:t>contrazione. </a:t>
            </a:r>
            <a:r>
              <a:rPr sz="1200" spc="-5" dirty="0">
                <a:latin typeface="Times New Roman"/>
                <a:cs typeface="Times New Roman"/>
              </a:rPr>
              <a:t>Nei sistemi più piccoli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pianeta esterno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grande </a:t>
            </a:r>
            <a:r>
              <a:rPr sz="1200" dirty="0">
                <a:latin typeface="Times New Roman"/>
                <a:cs typeface="Times New Roman"/>
              </a:rPr>
              <a:t>talvolta attira a </a:t>
            </a:r>
            <a:r>
              <a:rPr sz="1200" spc="-5" dirty="0">
                <a:latin typeface="Times New Roman"/>
                <a:cs typeface="Times New Roman"/>
              </a:rPr>
              <a:t>sé </a:t>
            </a:r>
            <a:r>
              <a:rPr sz="1200" dirty="0">
                <a:latin typeface="Times New Roman"/>
                <a:cs typeface="Times New Roman"/>
              </a:rPr>
              <a:t>i mondi  vicini, </a:t>
            </a:r>
            <a:r>
              <a:rPr sz="1200" spc="-5" dirty="0">
                <a:latin typeface="Times New Roman"/>
                <a:cs typeface="Times New Roman"/>
              </a:rPr>
              <a:t>mentre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pianeti </a:t>
            </a:r>
            <a:r>
              <a:rPr sz="1200" dirty="0">
                <a:latin typeface="Times New Roman"/>
                <a:cs typeface="Times New Roman"/>
              </a:rPr>
              <a:t>vicini al sole </a:t>
            </a:r>
            <a:r>
              <a:rPr sz="1200" spc="-5" dirty="0">
                <a:latin typeface="Times New Roman"/>
                <a:cs typeface="Times New Roman"/>
              </a:rPr>
              <a:t>cominciano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loro tuffo terminale. Nel </a:t>
            </a:r>
            <a:r>
              <a:rPr sz="1200" dirty="0">
                <a:latin typeface="Times New Roman"/>
                <a:cs typeface="Times New Roman"/>
              </a:rPr>
              <a:t>vostro </a:t>
            </a:r>
            <a:r>
              <a:rPr sz="1200" spc="-5" dirty="0">
                <a:latin typeface="Times New Roman"/>
                <a:cs typeface="Times New Roman"/>
              </a:rPr>
              <a:t>sistema solare </a:t>
            </a:r>
            <a:r>
              <a:rPr sz="1200" dirty="0">
                <a:latin typeface="Times New Roman"/>
                <a:cs typeface="Times New Roman"/>
              </a:rPr>
              <a:t>un tale </a:t>
            </a:r>
            <a:r>
              <a:rPr sz="1200" spc="-5" dirty="0">
                <a:latin typeface="Times New Roman"/>
                <a:cs typeface="Times New Roman"/>
              </a:rPr>
              <a:t>risultato  significherebbe che </a:t>
            </a:r>
            <a:r>
              <a:rPr sz="1200" dirty="0">
                <a:latin typeface="Times New Roman"/>
                <a:cs typeface="Times New Roman"/>
              </a:rPr>
              <a:t>i quattro </a:t>
            </a:r>
            <a:r>
              <a:rPr sz="1200" spc="-5" dirty="0">
                <a:latin typeface="Times New Roman"/>
                <a:cs typeface="Times New Roman"/>
              </a:rPr>
              <a:t>pianeti interni sarebbero assorbiti </a:t>
            </a:r>
            <a:r>
              <a:rPr sz="1200" dirty="0">
                <a:latin typeface="Times New Roman"/>
                <a:cs typeface="Times New Roman"/>
              </a:rPr>
              <a:t>dal </a:t>
            </a:r>
            <a:r>
              <a:rPr sz="1200" spc="-5" dirty="0">
                <a:latin typeface="Times New Roman"/>
                <a:cs typeface="Times New Roman"/>
              </a:rPr>
              <a:t>sole, </a:t>
            </a:r>
            <a:r>
              <a:rPr sz="1200" dirty="0">
                <a:latin typeface="Times New Roman"/>
                <a:cs typeface="Times New Roman"/>
              </a:rPr>
              <a:t>mentre il </a:t>
            </a:r>
            <a:r>
              <a:rPr sz="1200" spc="-5" dirty="0">
                <a:latin typeface="Times New Roman"/>
                <a:cs typeface="Times New Roman"/>
              </a:rPr>
              <a:t>pianeta maggiore, Giove,  risulterebbe grandemente accresciuto dalla cattura dei </a:t>
            </a:r>
            <a:r>
              <a:rPr sz="1200" dirty="0">
                <a:latin typeface="Times New Roman"/>
                <a:cs typeface="Times New Roman"/>
              </a:rPr>
              <a:t>mondi </a:t>
            </a:r>
            <a:r>
              <a:rPr sz="1200" spc="-5" dirty="0">
                <a:latin typeface="Times New Roman"/>
                <a:cs typeface="Times New Roman"/>
              </a:rPr>
              <a:t>restanti. Una </a:t>
            </a:r>
            <a:r>
              <a:rPr sz="1200" dirty="0">
                <a:latin typeface="Times New Roman"/>
                <a:cs typeface="Times New Roman"/>
              </a:rPr>
              <a:t>simile </a:t>
            </a:r>
            <a:r>
              <a:rPr sz="1200" spc="-5" dirty="0">
                <a:latin typeface="Times New Roman"/>
                <a:cs typeface="Times New Roman"/>
              </a:rPr>
              <a:t>fine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sistema solare porterebbe  alla </a:t>
            </a:r>
            <a:r>
              <a:rPr sz="1200" dirty="0">
                <a:latin typeface="Times New Roman"/>
                <a:cs typeface="Times New Roman"/>
              </a:rPr>
              <a:t>produzione di due soli </a:t>
            </a:r>
            <a:r>
              <a:rPr sz="1200" spc="-5" dirty="0">
                <a:latin typeface="Times New Roman"/>
                <a:cs typeface="Times New Roman"/>
              </a:rPr>
              <a:t>adiacenti ma disuguali, </a:t>
            </a:r>
            <a:r>
              <a:rPr sz="1200" dirty="0">
                <a:latin typeface="Times New Roman"/>
                <a:cs typeface="Times New Roman"/>
              </a:rPr>
              <a:t>un tipo di </a:t>
            </a:r>
            <a:r>
              <a:rPr sz="1200" spc="-5" dirty="0">
                <a:latin typeface="Times New Roman"/>
                <a:cs typeface="Times New Roman"/>
              </a:rPr>
              <a:t>formazione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stella </a:t>
            </a:r>
            <a:r>
              <a:rPr sz="1200" dirty="0">
                <a:latin typeface="Times New Roman"/>
                <a:cs typeface="Times New Roman"/>
              </a:rPr>
              <a:t>doppia. </a:t>
            </a:r>
            <a:r>
              <a:rPr sz="1200" spc="-5" dirty="0">
                <a:latin typeface="Times New Roman"/>
                <a:cs typeface="Times New Roman"/>
              </a:rPr>
              <a:t>Queste </a:t>
            </a:r>
            <a:r>
              <a:rPr sz="1200" dirty="0">
                <a:latin typeface="Times New Roman"/>
                <a:cs typeface="Times New Roman"/>
              </a:rPr>
              <a:t>catastrofi sono </a:t>
            </a:r>
            <a:r>
              <a:rPr sz="1200" spc="-5" dirty="0">
                <a:latin typeface="Times New Roman"/>
                <a:cs typeface="Times New Roman"/>
              </a:rPr>
              <a:t>rare,  eccetto che ai margini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aggregazioni </a:t>
            </a:r>
            <a:r>
              <a:rPr sz="1200" dirty="0">
                <a:latin typeface="Times New Roman"/>
                <a:cs typeface="Times New Roman"/>
              </a:rPr>
              <a:t>stellari dei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Superuniversi.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>
              <a:lnSpc>
                <a:spcPts val="141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(171.4) 15:5.9 </a:t>
            </a:r>
            <a:r>
              <a:rPr sz="1200" dirty="0">
                <a:latin typeface="Times New Roman"/>
                <a:cs typeface="Times New Roman"/>
              </a:rPr>
              <a:t>7. </a:t>
            </a:r>
            <a:r>
              <a:rPr sz="1200" i="1" dirty="0">
                <a:latin typeface="Times New Roman"/>
                <a:cs typeface="Times New Roman"/>
              </a:rPr>
              <a:t>Sfere da </a:t>
            </a:r>
            <a:r>
              <a:rPr sz="1200" i="1" spc="-5" dirty="0">
                <a:latin typeface="Times New Roman"/>
                <a:cs typeface="Times New Roman"/>
              </a:rPr>
              <a:t>accumulo. </a:t>
            </a:r>
            <a:r>
              <a:rPr sz="1200" spc="-5" dirty="0">
                <a:latin typeface="Times New Roman"/>
                <a:cs typeface="Times New Roman"/>
              </a:rPr>
              <a:t>Dall’enorme </a:t>
            </a:r>
            <a:r>
              <a:rPr sz="1200" dirty="0">
                <a:latin typeface="Times New Roman"/>
                <a:cs typeface="Times New Roman"/>
              </a:rPr>
              <a:t>quantità di </a:t>
            </a:r>
            <a:r>
              <a:rPr sz="1200" spc="-5" dirty="0">
                <a:latin typeface="Times New Roman"/>
                <a:cs typeface="Times New Roman"/>
              </a:rPr>
              <a:t>materia circolante nello spazio possono</a:t>
            </a:r>
            <a:r>
              <a:rPr sz="1200" spc="-1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formarsi</a:t>
            </a:r>
            <a:endParaRPr sz="1200">
              <a:latin typeface="Times New Roman"/>
              <a:cs typeface="Times New Roman"/>
            </a:endParaRPr>
          </a:p>
          <a:p>
            <a:pPr marL="88900" marR="65405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lentamente dei piccoli </a:t>
            </a:r>
            <a:r>
              <a:rPr sz="1200" dirty="0">
                <a:latin typeface="Times New Roman"/>
                <a:cs typeface="Times New Roman"/>
              </a:rPr>
              <a:t>pianeti. Essi </a:t>
            </a:r>
            <a:r>
              <a:rPr sz="1200" spc="-5" dirty="0">
                <a:latin typeface="Times New Roman"/>
                <a:cs typeface="Times New Roman"/>
              </a:rPr>
              <a:t>s’ingrandiscono per apporti meteorici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per collisioni </a:t>
            </a:r>
            <a:r>
              <a:rPr sz="1200" dirty="0">
                <a:latin typeface="Times New Roman"/>
                <a:cs typeface="Times New Roman"/>
              </a:rPr>
              <a:t>minori.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certi settori dello  </a:t>
            </a:r>
            <a:r>
              <a:rPr sz="1200" dirty="0">
                <a:latin typeface="Times New Roman"/>
                <a:cs typeface="Times New Roman"/>
              </a:rPr>
              <a:t>spazio le condizioni </a:t>
            </a:r>
            <a:r>
              <a:rPr sz="1200" spc="-5" dirty="0">
                <a:latin typeface="Times New Roman"/>
                <a:cs typeface="Times New Roman"/>
              </a:rPr>
              <a:t>favoriscono queste </a:t>
            </a:r>
            <a:r>
              <a:rPr sz="1200" dirty="0">
                <a:latin typeface="Times New Roman"/>
                <a:cs typeface="Times New Roman"/>
              </a:rPr>
              <a:t>forme di </a:t>
            </a:r>
            <a:r>
              <a:rPr sz="1200" spc="-5" dirty="0">
                <a:latin typeface="Times New Roman"/>
                <a:cs typeface="Times New Roman"/>
              </a:rPr>
              <a:t>nascita planetaria. </a:t>
            </a:r>
            <a:r>
              <a:rPr sz="1200" dirty="0">
                <a:latin typeface="Times New Roman"/>
                <a:cs typeface="Times New Roman"/>
              </a:rPr>
              <a:t>Molti mondi </a:t>
            </a:r>
            <a:r>
              <a:rPr sz="1200" spc="-5" dirty="0">
                <a:latin typeface="Times New Roman"/>
                <a:cs typeface="Times New Roman"/>
              </a:rPr>
              <a:t>abitati hanno avuto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tale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origine.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29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299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90219" y="513333"/>
            <a:ext cx="8055609" cy="40741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508000" marR="454025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(171.5) 15:5.10 </a:t>
            </a:r>
            <a:r>
              <a:rPr sz="1200" spc="-5" dirty="0">
                <a:latin typeface="Times New Roman"/>
                <a:cs typeface="Times New Roman"/>
              </a:rPr>
              <a:t>Alcune delle dense </a:t>
            </a:r>
            <a:r>
              <a:rPr sz="1200" dirty="0">
                <a:latin typeface="Times New Roman"/>
                <a:cs typeface="Times New Roman"/>
              </a:rPr>
              <a:t>isole </a:t>
            </a:r>
            <a:r>
              <a:rPr sz="1200" spc="-5" dirty="0">
                <a:latin typeface="Times New Roman"/>
                <a:cs typeface="Times New Roman"/>
              </a:rPr>
              <a:t>oscure </a:t>
            </a:r>
            <a:r>
              <a:rPr sz="1200" dirty="0">
                <a:latin typeface="Times New Roman"/>
                <a:cs typeface="Times New Roman"/>
              </a:rPr>
              <a:t>sono il risultato </a:t>
            </a:r>
            <a:r>
              <a:rPr sz="1200" spc="-5" dirty="0">
                <a:latin typeface="Times New Roman"/>
                <a:cs typeface="Times New Roman"/>
              </a:rPr>
              <a:t>diretto degli </a:t>
            </a:r>
            <a:r>
              <a:rPr sz="1200" dirty="0">
                <a:latin typeface="Times New Roman"/>
                <a:cs typeface="Times New Roman"/>
              </a:rPr>
              <a:t>accumuli di </a:t>
            </a:r>
            <a:r>
              <a:rPr sz="1200" spc="-5" dirty="0">
                <a:latin typeface="Times New Roman"/>
                <a:cs typeface="Times New Roman"/>
              </a:rPr>
              <a:t>energia trasmutante nello  </a:t>
            </a:r>
            <a:r>
              <a:rPr sz="1200" dirty="0">
                <a:latin typeface="Times New Roman"/>
                <a:cs typeface="Times New Roman"/>
              </a:rPr>
              <a:t>spazio. </a:t>
            </a:r>
            <a:r>
              <a:rPr sz="1200" spc="-5" dirty="0">
                <a:latin typeface="Times New Roman"/>
                <a:cs typeface="Times New Roman"/>
              </a:rPr>
              <a:t>Un altro gruppo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dirty="0">
                <a:latin typeface="Times New Roman"/>
                <a:cs typeface="Times New Roman"/>
              </a:rPr>
              <a:t>queste isole </a:t>
            </a:r>
            <a:r>
              <a:rPr sz="1200" spc="-5" dirty="0">
                <a:latin typeface="Times New Roman"/>
                <a:cs typeface="Times New Roman"/>
              </a:rPr>
              <a:t>oscure </a:t>
            </a:r>
            <a:r>
              <a:rPr sz="1200" dirty="0">
                <a:latin typeface="Times New Roman"/>
                <a:cs typeface="Times New Roman"/>
              </a:rPr>
              <a:t>è venuto </a:t>
            </a:r>
            <a:r>
              <a:rPr sz="1200" spc="-5" dirty="0">
                <a:latin typeface="Times New Roman"/>
                <a:cs typeface="Times New Roman"/>
              </a:rPr>
              <a:t>all’esistenza per l’accumulazione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enormi quantità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materia fredda, </a:t>
            </a:r>
            <a:r>
              <a:rPr sz="1200" dirty="0">
                <a:latin typeface="Times New Roman"/>
                <a:cs typeface="Times New Roman"/>
              </a:rPr>
              <a:t>di semplici </a:t>
            </a:r>
            <a:r>
              <a:rPr sz="1200" spc="-5" dirty="0">
                <a:latin typeface="Times New Roman"/>
                <a:cs typeface="Times New Roman"/>
              </a:rPr>
              <a:t>frammenti </a:t>
            </a:r>
            <a:r>
              <a:rPr sz="1200" dirty="0">
                <a:latin typeface="Times New Roman"/>
                <a:cs typeface="Times New Roman"/>
              </a:rPr>
              <a:t>e di meteore, </a:t>
            </a:r>
            <a:r>
              <a:rPr sz="1200" spc="-5" dirty="0">
                <a:latin typeface="Times New Roman"/>
                <a:cs typeface="Times New Roman"/>
              </a:rPr>
              <a:t>circolanti </a:t>
            </a:r>
            <a:r>
              <a:rPr sz="1200" dirty="0">
                <a:latin typeface="Times New Roman"/>
                <a:cs typeface="Times New Roman"/>
              </a:rPr>
              <a:t>nello spazio. </a:t>
            </a:r>
            <a:r>
              <a:rPr sz="1200" spc="-5" dirty="0">
                <a:latin typeface="Times New Roman"/>
                <a:cs typeface="Times New Roman"/>
              </a:rPr>
              <a:t>Queste aggregazioni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materia </a:t>
            </a:r>
            <a:r>
              <a:rPr sz="1200" dirty="0">
                <a:latin typeface="Times New Roman"/>
                <a:cs typeface="Times New Roman"/>
              </a:rPr>
              <a:t>non sono  mai </a:t>
            </a:r>
            <a:r>
              <a:rPr sz="1200" spc="-5" dirty="0">
                <a:latin typeface="Times New Roman"/>
                <a:cs typeface="Times New Roman"/>
              </a:rPr>
              <a:t>state calde e, </a:t>
            </a:r>
            <a:r>
              <a:rPr sz="1200" dirty="0">
                <a:latin typeface="Times New Roman"/>
                <a:cs typeface="Times New Roman"/>
              </a:rPr>
              <a:t>a parte la </a:t>
            </a:r>
            <a:r>
              <a:rPr sz="1200" spc="-5" dirty="0">
                <a:latin typeface="Times New Roman"/>
                <a:cs typeface="Times New Roman"/>
              </a:rPr>
              <a:t>densità,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composizione è molto </a:t>
            </a:r>
            <a:r>
              <a:rPr sz="1200" spc="-5" dirty="0">
                <a:latin typeface="Times New Roman"/>
                <a:cs typeface="Times New Roman"/>
              </a:rPr>
              <a:t>simile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quella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Urantia.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508000" marR="39497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(171.6) 15:5.11 </a:t>
            </a:r>
            <a:r>
              <a:rPr sz="1200" dirty="0">
                <a:latin typeface="Times New Roman"/>
                <a:cs typeface="Times New Roman"/>
              </a:rPr>
              <a:t>8. </a:t>
            </a:r>
            <a:r>
              <a:rPr sz="1200" i="1" dirty="0">
                <a:latin typeface="Times New Roman"/>
                <a:cs typeface="Times New Roman"/>
              </a:rPr>
              <a:t>Soli </a:t>
            </a:r>
            <a:r>
              <a:rPr sz="1200" i="1" spc="-5" dirty="0">
                <a:latin typeface="Times New Roman"/>
                <a:cs typeface="Times New Roman"/>
              </a:rPr>
              <a:t>consumati. </a:t>
            </a:r>
            <a:r>
              <a:rPr sz="1200" spc="-5" dirty="0">
                <a:latin typeface="Times New Roman"/>
                <a:cs typeface="Times New Roman"/>
              </a:rPr>
              <a:t>Alcune delle </a:t>
            </a:r>
            <a:r>
              <a:rPr sz="1200" dirty="0">
                <a:latin typeface="Times New Roman"/>
                <a:cs typeface="Times New Roman"/>
              </a:rPr>
              <a:t>isole </a:t>
            </a:r>
            <a:r>
              <a:rPr sz="1200" spc="-5" dirty="0">
                <a:latin typeface="Times New Roman"/>
                <a:cs typeface="Times New Roman"/>
              </a:rPr>
              <a:t>oscure dello </a:t>
            </a:r>
            <a:r>
              <a:rPr sz="1200" dirty="0">
                <a:latin typeface="Times New Roman"/>
                <a:cs typeface="Times New Roman"/>
              </a:rPr>
              <a:t>spazio </a:t>
            </a:r>
            <a:r>
              <a:rPr sz="1200" spc="-5" dirty="0">
                <a:latin typeface="Times New Roman"/>
                <a:cs typeface="Times New Roman"/>
              </a:rPr>
              <a:t>sono dei </a:t>
            </a:r>
            <a:r>
              <a:rPr sz="1200" dirty="0">
                <a:latin typeface="Times New Roman"/>
                <a:cs typeface="Times New Roman"/>
              </a:rPr>
              <a:t>soli isolati </a:t>
            </a:r>
            <a:r>
              <a:rPr sz="1200" spc="-5" dirty="0">
                <a:latin typeface="Times New Roman"/>
                <a:cs typeface="Times New Roman"/>
              </a:rPr>
              <a:t>consumati che hanno emesso  </a:t>
            </a:r>
            <a:r>
              <a:rPr sz="1200" dirty="0">
                <a:latin typeface="Times New Roman"/>
                <a:cs typeface="Times New Roman"/>
              </a:rPr>
              <a:t>tutta </a:t>
            </a:r>
            <a:r>
              <a:rPr sz="1200" spc="-5" dirty="0">
                <a:latin typeface="Times New Roman"/>
                <a:cs typeface="Times New Roman"/>
              </a:rPr>
              <a:t>l’energia spaziale disponibile. Queste </a:t>
            </a:r>
            <a:r>
              <a:rPr sz="1200" dirty="0">
                <a:latin typeface="Times New Roman"/>
                <a:cs typeface="Times New Roman"/>
              </a:rPr>
              <a:t>unità </a:t>
            </a:r>
            <a:r>
              <a:rPr sz="1200" spc="-5" dirty="0">
                <a:latin typeface="Times New Roman"/>
                <a:cs typeface="Times New Roman"/>
              </a:rPr>
              <a:t>organizzate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materia si </a:t>
            </a:r>
            <a:r>
              <a:rPr sz="1200" dirty="0">
                <a:latin typeface="Times New Roman"/>
                <a:cs typeface="Times New Roman"/>
              </a:rPr>
              <a:t>avvicinano </a:t>
            </a:r>
            <a:r>
              <a:rPr sz="1200" spc="-5" dirty="0">
                <a:latin typeface="Times New Roman"/>
                <a:cs typeface="Times New Roman"/>
              </a:rPr>
              <a:t>alla </a:t>
            </a:r>
            <a:r>
              <a:rPr sz="1200" dirty="0">
                <a:latin typeface="Times New Roman"/>
                <a:cs typeface="Times New Roman"/>
              </a:rPr>
              <a:t>condensazione </a:t>
            </a:r>
            <a:r>
              <a:rPr sz="1200" spc="-5" dirty="0">
                <a:latin typeface="Times New Roman"/>
                <a:cs typeface="Times New Roman"/>
              </a:rPr>
              <a:t>totale, al  consolidamento praticamente completo.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ci </a:t>
            </a:r>
            <a:r>
              <a:rPr sz="1200" dirty="0">
                <a:latin typeface="Times New Roman"/>
                <a:cs typeface="Times New Roman"/>
              </a:rPr>
              <a:t>vogliono </a:t>
            </a:r>
            <a:r>
              <a:rPr sz="1200" spc="-5" dirty="0">
                <a:latin typeface="Times New Roman"/>
                <a:cs typeface="Times New Roman"/>
              </a:rPr>
              <a:t>ere su </a:t>
            </a:r>
            <a:r>
              <a:rPr sz="1200" dirty="0">
                <a:latin typeface="Times New Roman"/>
                <a:cs typeface="Times New Roman"/>
              </a:rPr>
              <a:t>ere a queste enormi </a:t>
            </a:r>
            <a:r>
              <a:rPr sz="1200" spc="-5" dirty="0">
                <a:latin typeface="Times New Roman"/>
                <a:cs typeface="Times New Roman"/>
              </a:rPr>
              <a:t>masse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materia </a:t>
            </a:r>
            <a:r>
              <a:rPr sz="1200" dirty="0">
                <a:latin typeface="Times New Roman"/>
                <a:cs typeface="Times New Roman"/>
              </a:rPr>
              <a:t>altamente  </a:t>
            </a:r>
            <a:r>
              <a:rPr sz="1200" spc="-5" dirty="0">
                <a:latin typeface="Times New Roman"/>
                <a:cs typeface="Times New Roman"/>
              </a:rPr>
              <a:t>condensata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essere ricaricate </a:t>
            </a:r>
            <a:r>
              <a:rPr sz="1200" dirty="0">
                <a:latin typeface="Times New Roman"/>
                <a:cs typeface="Times New Roman"/>
              </a:rPr>
              <a:t>nei </a:t>
            </a:r>
            <a:r>
              <a:rPr sz="1200" spc="-5" dirty="0">
                <a:latin typeface="Times New Roman"/>
                <a:cs typeface="Times New Roman"/>
              </a:rPr>
              <a:t>circuiti </a:t>
            </a:r>
            <a:r>
              <a:rPr sz="1200" dirty="0">
                <a:latin typeface="Times New Roman"/>
                <a:cs typeface="Times New Roman"/>
              </a:rPr>
              <a:t>dello spazio ed </a:t>
            </a:r>
            <a:r>
              <a:rPr sz="1200" spc="-5" dirty="0">
                <a:latin typeface="Times New Roman"/>
                <a:cs typeface="Times New Roman"/>
              </a:rPr>
              <a:t>essere così preparate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nuovi cicli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funzione</a:t>
            </a:r>
            <a:endParaRPr sz="1200">
              <a:latin typeface="Times New Roman"/>
              <a:cs typeface="Times New Roman"/>
            </a:endParaRPr>
          </a:p>
          <a:p>
            <a:pPr marL="50800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nell’Universo </a:t>
            </a:r>
            <a:r>
              <a:rPr sz="1200" dirty="0">
                <a:latin typeface="Times New Roman"/>
                <a:cs typeface="Times New Roman"/>
              </a:rPr>
              <a:t>a seguito di una </a:t>
            </a:r>
            <a:r>
              <a:rPr sz="1200" spc="-5" dirty="0">
                <a:latin typeface="Times New Roman"/>
                <a:cs typeface="Times New Roman"/>
              </a:rPr>
              <a:t>collisione </a:t>
            </a:r>
            <a:r>
              <a:rPr sz="1200" dirty="0">
                <a:latin typeface="Times New Roman"/>
                <a:cs typeface="Times New Roman"/>
              </a:rPr>
              <a:t>o di </a:t>
            </a:r>
            <a:r>
              <a:rPr sz="1200" spc="-5" dirty="0">
                <a:latin typeface="Times New Roman"/>
                <a:cs typeface="Times New Roman"/>
              </a:rPr>
              <a:t>qualche altro avvenimento </a:t>
            </a:r>
            <a:r>
              <a:rPr sz="1200" dirty="0">
                <a:latin typeface="Times New Roman"/>
                <a:cs typeface="Times New Roman"/>
              </a:rPr>
              <a:t>cosmico </a:t>
            </a:r>
            <a:r>
              <a:rPr sz="1200" spc="-5" dirty="0">
                <a:latin typeface="Times New Roman"/>
                <a:cs typeface="Times New Roman"/>
              </a:rPr>
              <a:t>egualmente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rivivificante.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508000" marR="42989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(171.7) 15:5.12 </a:t>
            </a:r>
            <a:r>
              <a:rPr sz="1200" dirty="0">
                <a:latin typeface="Times New Roman"/>
                <a:cs typeface="Times New Roman"/>
              </a:rPr>
              <a:t>9. </a:t>
            </a:r>
            <a:r>
              <a:rPr sz="1200" i="1" dirty="0">
                <a:latin typeface="Times New Roman"/>
                <a:cs typeface="Times New Roman"/>
              </a:rPr>
              <a:t>Sfere da </a:t>
            </a:r>
            <a:r>
              <a:rPr sz="1200" i="1" spc="-5" dirty="0">
                <a:latin typeface="Times New Roman"/>
                <a:cs typeface="Times New Roman"/>
              </a:rPr>
              <a:t>collisione. </a:t>
            </a:r>
            <a:r>
              <a:rPr sz="1200" spc="-5" dirty="0">
                <a:latin typeface="Times New Roman"/>
                <a:cs typeface="Times New Roman"/>
              </a:rPr>
              <a:t>Nelle regioni </a:t>
            </a:r>
            <a:r>
              <a:rPr sz="1200" dirty="0">
                <a:latin typeface="Times New Roman"/>
                <a:cs typeface="Times New Roman"/>
              </a:rPr>
              <a:t>in cui i </a:t>
            </a:r>
            <a:r>
              <a:rPr sz="1200" spc="-5" dirty="0">
                <a:latin typeface="Times New Roman"/>
                <a:cs typeface="Times New Roman"/>
              </a:rPr>
              <a:t>raggruppamenti </a:t>
            </a:r>
            <a:r>
              <a:rPr sz="1200" dirty="0">
                <a:latin typeface="Times New Roman"/>
                <a:cs typeface="Times New Roman"/>
              </a:rPr>
              <a:t>sono più fitti, le </a:t>
            </a:r>
            <a:r>
              <a:rPr sz="1200" spc="-5" dirty="0">
                <a:latin typeface="Times New Roman"/>
                <a:cs typeface="Times New Roman"/>
              </a:rPr>
              <a:t>collisioni non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rare. Un  </a:t>
            </a:r>
            <a:r>
              <a:rPr sz="1200" dirty="0">
                <a:latin typeface="Times New Roman"/>
                <a:cs typeface="Times New Roman"/>
              </a:rPr>
              <a:t>tale </a:t>
            </a:r>
            <a:r>
              <a:rPr sz="1200" spc="-5" dirty="0">
                <a:latin typeface="Times New Roman"/>
                <a:cs typeface="Times New Roman"/>
              </a:rPr>
              <a:t>raggiustamento </a:t>
            </a:r>
            <a:r>
              <a:rPr sz="1200" dirty="0">
                <a:latin typeface="Times New Roman"/>
                <a:cs typeface="Times New Roman"/>
              </a:rPr>
              <a:t>astronomico è </a:t>
            </a:r>
            <a:r>
              <a:rPr sz="1200" spc="-5" dirty="0">
                <a:latin typeface="Times New Roman"/>
                <a:cs typeface="Times New Roman"/>
              </a:rPr>
              <a:t>accompagnato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formidabili modificazioni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energia </a:t>
            </a:r>
            <a:r>
              <a:rPr sz="1200" dirty="0">
                <a:latin typeface="Times New Roman"/>
                <a:cs typeface="Times New Roman"/>
              </a:rPr>
              <a:t>e trasmutazioni di </a:t>
            </a:r>
            <a:r>
              <a:rPr sz="1200" spc="-5" dirty="0">
                <a:latin typeface="Times New Roman"/>
                <a:cs typeface="Times New Roman"/>
              </a:rPr>
              <a:t>materia.  </a:t>
            </a:r>
            <a:r>
              <a:rPr sz="1200" spc="-10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collisioni che </a:t>
            </a:r>
            <a:r>
              <a:rPr sz="1200" spc="-5" dirty="0">
                <a:latin typeface="Times New Roman"/>
                <a:cs typeface="Times New Roman"/>
              </a:rPr>
              <a:t>coinvolgono soli spenti hanno </a:t>
            </a:r>
            <a:r>
              <a:rPr sz="1200" dirty="0">
                <a:latin typeface="Times New Roman"/>
                <a:cs typeface="Times New Roman"/>
              </a:rPr>
              <a:t>un’influenza </a:t>
            </a:r>
            <a:r>
              <a:rPr sz="1200" spc="-5" dirty="0">
                <a:latin typeface="Times New Roman"/>
                <a:cs typeface="Times New Roman"/>
              </a:rPr>
              <a:t>peculiare </a:t>
            </a:r>
            <a:r>
              <a:rPr sz="1200" dirty="0">
                <a:latin typeface="Times New Roman"/>
                <a:cs typeface="Times New Roman"/>
              </a:rPr>
              <a:t>nella </a:t>
            </a:r>
            <a:r>
              <a:rPr sz="1200" spc="-5" dirty="0">
                <a:latin typeface="Times New Roman"/>
                <a:cs typeface="Times New Roman"/>
              </a:rPr>
              <a:t>creazione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fluttuazioni d’energia  </a:t>
            </a:r>
            <a:r>
              <a:rPr sz="1200" dirty="0">
                <a:latin typeface="Times New Roman"/>
                <a:cs typeface="Times New Roman"/>
              </a:rPr>
              <a:t>molto </a:t>
            </a:r>
            <a:r>
              <a:rPr sz="1200" spc="-5" dirty="0">
                <a:latin typeface="Times New Roman"/>
                <a:cs typeface="Times New Roman"/>
              </a:rPr>
              <a:t>estese. Frammenti derivanti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collisioni </a:t>
            </a:r>
            <a:r>
              <a:rPr sz="1200" dirty="0">
                <a:latin typeface="Times New Roman"/>
                <a:cs typeface="Times New Roman"/>
              </a:rPr>
              <a:t>costituiscono </a:t>
            </a:r>
            <a:r>
              <a:rPr sz="1200" spc="-5" dirty="0">
                <a:latin typeface="Times New Roman"/>
                <a:cs typeface="Times New Roman"/>
              </a:rPr>
              <a:t>spesso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nuclei materiali per </a:t>
            </a:r>
            <a:r>
              <a:rPr sz="1200" dirty="0">
                <a:latin typeface="Times New Roman"/>
                <a:cs typeface="Times New Roman"/>
              </a:rPr>
              <a:t>la successiva </a:t>
            </a:r>
            <a:r>
              <a:rPr sz="1200" spc="-5" dirty="0">
                <a:latin typeface="Times New Roman"/>
                <a:cs typeface="Times New Roman"/>
              </a:rPr>
              <a:t>formazione 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corpi planetari adatti all’abitazione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mortali.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508000" marR="464184" algn="just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(172.1) 15:5.13 </a:t>
            </a:r>
            <a:r>
              <a:rPr sz="1200" dirty="0">
                <a:latin typeface="Times New Roman"/>
                <a:cs typeface="Times New Roman"/>
              </a:rPr>
              <a:t>10. </a:t>
            </a:r>
            <a:r>
              <a:rPr sz="1200" i="1" spc="-5" dirty="0">
                <a:latin typeface="Times New Roman"/>
                <a:cs typeface="Times New Roman"/>
              </a:rPr>
              <a:t>Mondi architettonici. </a:t>
            </a:r>
            <a:r>
              <a:rPr sz="1200" dirty="0">
                <a:latin typeface="Times New Roman"/>
                <a:cs typeface="Times New Roman"/>
              </a:rPr>
              <a:t>Sono i mondi </a:t>
            </a:r>
            <a:r>
              <a:rPr sz="1200" spc="-5" dirty="0">
                <a:latin typeface="Times New Roman"/>
                <a:cs typeface="Times New Roman"/>
              </a:rPr>
              <a:t>che vengono costruiti </a:t>
            </a:r>
            <a:r>
              <a:rPr sz="1200" dirty="0">
                <a:latin typeface="Times New Roman"/>
                <a:cs typeface="Times New Roman"/>
              </a:rPr>
              <a:t>secondo </a:t>
            </a:r>
            <a:r>
              <a:rPr sz="1200" spc="-5" dirty="0">
                <a:latin typeface="Times New Roman"/>
                <a:cs typeface="Times New Roman"/>
              </a:rPr>
              <a:t>dei piani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delle specificazioni per  </a:t>
            </a:r>
            <a:r>
              <a:rPr sz="1200" dirty="0">
                <a:latin typeface="Times New Roman"/>
                <a:cs typeface="Times New Roman"/>
              </a:rPr>
              <a:t>uno </a:t>
            </a:r>
            <a:r>
              <a:rPr sz="1200" spc="-5" dirty="0">
                <a:latin typeface="Times New Roman"/>
                <a:cs typeface="Times New Roman"/>
              </a:rPr>
              <a:t>scopo particolare,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Salvington, capitale </a:t>
            </a:r>
            <a:r>
              <a:rPr sz="1200" dirty="0">
                <a:latin typeface="Times New Roman"/>
                <a:cs typeface="Times New Roman"/>
              </a:rPr>
              <a:t>del vostro </a:t>
            </a:r>
            <a:r>
              <a:rPr sz="1200" spc="-5" dirty="0">
                <a:latin typeface="Times New Roman"/>
                <a:cs typeface="Times New Roman"/>
              </a:rPr>
              <a:t>Universo </a:t>
            </a:r>
            <a:r>
              <a:rPr sz="1200" dirty="0">
                <a:latin typeface="Times New Roman"/>
                <a:cs typeface="Times New Roman"/>
              </a:rPr>
              <a:t>locale, </a:t>
            </a:r>
            <a:r>
              <a:rPr sz="1200" spc="-5" dirty="0">
                <a:latin typeface="Times New Roman"/>
                <a:cs typeface="Times New Roman"/>
              </a:rPr>
              <a:t>ed Uversa, </a:t>
            </a:r>
            <a:r>
              <a:rPr sz="1200" dirty="0">
                <a:latin typeface="Times New Roman"/>
                <a:cs typeface="Times New Roman"/>
              </a:rPr>
              <a:t>sede del </a:t>
            </a:r>
            <a:r>
              <a:rPr sz="1200" spc="-5" dirty="0">
                <a:latin typeface="Times New Roman"/>
                <a:cs typeface="Times New Roman"/>
              </a:rPr>
              <a:t>governo del </a:t>
            </a:r>
            <a:r>
              <a:rPr sz="1200" dirty="0">
                <a:latin typeface="Times New Roman"/>
                <a:cs typeface="Times New Roman"/>
              </a:rPr>
              <a:t>nostro  </a:t>
            </a:r>
            <a:r>
              <a:rPr sz="1200" spc="-5" dirty="0">
                <a:latin typeface="Times New Roman"/>
                <a:cs typeface="Times New Roman"/>
              </a:rPr>
              <a:t>Superuniverso.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50800" marR="431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(172.2) 15:5.14 </a:t>
            </a:r>
            <a:r>
              <a:rPr sz="1200" spc="-5" dirty="0">
                <a:latin typeface="Times New Roman"/>
                <a:cs typeface="Times New Roman"/>
              </a:rPr>
              <a:t>Vi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numerose altre </a:t>
            </a:r>
            <a:r>
              <a:rPr sz="1200" dirty="0">
                <a:latin typeface="Times New Roman"/>
                <a:cs typeface="Times New Roman"/>
              </a:rPr>
              <a:t>tecniche per </a:t>
            </a:r>
            <a:r>
              <a:rPr sz="1200" spc="-5" dirty="0">
                <a:latin typeface="Times New Roman"/>
                <a:cs typeface="Times New Roman"/>
              </a:rPr>
              <a:t>far evolvere </a:t>
            </a:r>
            <a:r>
              <a:rPr sz="1200" dirty="0">
                <a:latin typeface="Times New Roman"/>
                <a:cs typeface="Times New Roman"/>
              </a:rPr>
              <a:t>dei soli e </a:t>
            </a:r>
            <a:r>
              <a:rPr sz="1200" spc="-5" dirty="0">
                <a:latin typeface="Times New Roman"/>
                <a:cs typeface="Times New Roman"/>
              </a:rPr>
              <a:t>separare dei </a:t>
            </a:r>
            <a:r>
              <a:rPr sz="1200" dirty="0">
                <a:latin typeface="Times New Roman"/>
                <a:cs typeface="Times New Roman"/>
              </a:rPr>
              <a:t>pianeti, ma i </a:t>
            </a:r>
            <a:r>
              <a:rPr sz="1200" spc="-5" dirty="0">
                <a:latin typeface="Times New Roman"/>
                <a:cs typeface="Times New Roman"/>
              </a:rPr>
              <a:t>procedimenti citati rappresentano </a:t>
            </a:r>
            <a:r>
              <a:rPr sz="1200" dirty="0">
                <a:latin typeface="Times New Roman"/>
                <a:cs typeface="Times New Roman"/>
              </a:rPr>
              <a:t>i  metodi con i </a:t>
            </a:r>
            <a:r>
              <a:rPr sz="1200" spc="-5" dirty="0">
                <a:latin typeface="Times New Roman"/>
                <a:cs typeface="Times New Roman"/>
              </a:rPr>
              <a:t>quali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grande maggioranza dei sistemi stellari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delle famiglie planetarie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portata all’esistenza.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volessimo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3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528319" y="472186"/>
            <a:ext cx="8086090" cy="3641725"/>
          </a:xfrm>
          <a:prstGeom prst="rect">
            <a:avLst/>
          </a:prstGeom>
        </p:spPr>
        <p:txBody>
          <a:bodyPr vert="horz" wrap="square" lIns="0" tIns="5524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434"/>
              </a:spcBef>
            </a:pPr>
            <a:r>
              <a:rPr sz="1200" spc="-5" dirty="0">
                <a:latin typeface="Times New Roman"/>
                <a:cs typeface="Times New Roman"/>
                <a:hlinkClick r:id="rId2" action="ppaction://hlinksldjump"/>
              </a:rPr>
              <a:t>Fascicolo </a:t>
            </a:r>
            <a:r>
              <a:rPr sz="1200" dirty="0">
                <a:latin typeface="Times New Roman"/>
                <a:cs typeface="Times New Roman"/>
                <a:hlinkClick r:id="rId2" action="ppaction://hlinksldjump"/>
              </a:rPr>
              <a:t>16: I </a:t>
            </a:r>
            <a:r>
              <a:rPr sz="1200" spc="-5" dirty="0">
                <a:latin typeface="Times New Roman"/>
                <a:cs typeface="Times New Roman"/>
                <a:hlinkClick r:id="rId2" action="ppaction://hlinksldjump"/>
              </a:rPr>
              <a:t>Sette </a:t>
            </a:r>
            <a:r>
              <a:rPr sz="1200" dirty="0">
                <a:latin typeface="Times New Roman"/>
                <a:cs typeface="Times New Roman"/>
                <a:hlinkClick r:id="rId2" action="ppaction://hlinksldjump"/>
              </a:rPr>
              <a:t>Spiriti </a:t>
            </a:r>
            <a:r>
              <a:rPr sz="1200" spc="-5" dirty="0">
                <a:latin typeface="Times New Roman"/>
                <a:cs typeface="Times New Roman"/>
                <a:hlinkClick r:id="rId2" action="ppaction://hlinksldjump"/>
              </a:rPr>
              <a:t>Maestri </a:t>
            </a:r>
            <a:r>
              <a:rPr sz="1200" dirty="0">
                <a:latin typeface="Times New Roman"/>
                <a:cs typeface="Times New Roman"/>
                <a:hlinkClick r:id="rId2" action="ppaction://hlinksldjump"/>
              </a:rPr>
              <a:t>...................................................................................................................................................</a:t>
            </a:r>
            <a:r>
              <a:rPr sz="1200" spc="-160" dirty="0">
                <a:latin typeface="Times New Roman"/>
                <a:cs typeface="Times New Roman"/>
                <a:hlinkClick r:id="rId2" action="ppaction://hlinksldjump"/>
              </a:rPr>
              <a:t> </a:t>
            </a:r>
            <a:r>
              <a:rPr sz="1200" dirty="0">
                <a:latin typeface="Times New Roman"/>
                <a:cs typeface="Times New Roman"/>
                <a:hlinkClick r:id="rId2" action="ppaction://hlinksldjump"/>
              </a:rPr>
              <a:t>322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335"/>
              </a:spcBef>
            </a:pPr>
            <a:r>
              <a:rPr sz="1200" spc="-5" dirty="0">
                <a:latin typeface="Times New Roman"/>
                <a:cs typeface="Times New Roman"/>
                <a:hlinkClick r:id="rId3" action="ppaction://hlinksldjump"/>
              </a:rPr>
              <a:t>Fascicolo </a:t>
            </a:r>
            <a:r>
              <a:rPr sz="1200" dirty="0">
                <a:latin typeface="Times New Roman"/>
                <a:cs typeface="Times New Roman"/>
                <a:hlinkClick r:id="rId3" action="ppaction://hlinksldjump"/>
              </a:rPr>
              <a:t>17: I sette </a:t>
            </a:r>
            <a:r>
              <a:rPr sz="1200" spc="-5" dirty="0">
                <a:latin typeface="Times New Roman"/>
                <a:cs typeface="Times New Roman"/>
                <a:hlinkClick r:id="rId3" action="ppaction://hlinksldjump"/>
              </a:rPr>
              <a:t>gruppi </a:t>
            </a:r>
            <a:r>
              <a:rPr sz="1200" dirty="0">
                <a:latin typeface="Times New Roman"/>
                <a:cs typeface="Times New Roman"/>
                <a:hlinkClick r:id="rId3" action="ppaction://hlinksldjump"/>
              </a:rPr>
              <a:t>di Spiriti </a:t>
            </a:r>
            <a:r>
              <a:rPr sz="1200" spc="-5" dirty="0">
                <a:latin typeface="Times New Roman"/>
                <a:cs typeface="Times New Roman"/>
                <a:hlinkClick r:id="rId3" action="ppaction://hlinksldjump"/>
              </a:rPr>
              <a:t>Supremi </a:t>
            </a:r>
            <a:r>
              <a:rPr sz="1200" dirty="0">
                <a:latin typeface="Times New Roman"/>
                <a:cs typeface="Times New Roman"/>
                <a:hlinkClick r:id="rId3" action="ppaction://hlinksldjump"/>
              </a:rPr>
              <a:t>...................................................................................................................................</a:t>
            </a:r>
            <a:r>
              <a:rPr sz="1200" spc="-225" dirty="0">
                <a:latin typeface="Times New Roman"/>
                <a:cs typeface="Times New Roman"/>
                <a:hlinkClick r:id="rId3" action="ppaction://hlinksldjump"/>
              </a:rPr>
              <a:t> </a:t>
            </a:r>
            <a:r>
              <a:rPr sz="1200" dirty="0">
                <a:latin typeface="Times New Roman"/>
                <a:cs typeface="Times New Roman"/>
                <a:hlinkClick r:id="rId3" action="ppaction://hlinksldjump"/>
              </a:rPr>
              <a:t>347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335"/>
              </a:spcBef>
            </a:pPr>
            <a:r>
              <a:rPr sz="1200" spc="-5" dirty="0">
                <a:latin typeface="Times New Roman"/>
                <a:cs typeface="Times New Roman"/>
                <a:hlinkClick r:id="rId4" action="ppaction://hlinksldjump"/>
              </a:rPr>
              <a:t>Fascicolo </a:t>
            </a:r>
            <a:r>
              <a:rPr sz="1200" dirty="0">
                <a:latin typeface="Times New Roman"/>
                <a:cs typeface="Times New Roman"/>
                <a:hlinkClick r:id="rId4" action="ppaction://hlinksldjump"/>
              </a:rPr>
              <a:t>18: </a:t>
            </a:r>
            <a:r>
              <a:rPr sz="1200" spc="-10" dirty="0">
                <a:latin typeface="Times New Roman"/>
                <a:cs typeface="Times New Roman"/>
                <a:hlinkClick r:id="rId4" action="ppaction://hlinksldjump"/>
              </a:rPr>
              <a:t>Le </a:t>
            </a:r>
            <a:r>
              <a:rPr sz="1200" spc="-5" dirty="0">
                <a:latin typeface="Times New Roman"/>
                <a:cs typeface="Times New Roman"/>
                <a:hlinkClick r:id="rId4" action="ppaction://hlinksldjump"/>
              </a:rPr>
              <a:t>Personalità Supreme della Trinità </a:t>
            </a:r>
            <a:r>
              <a:rPr sz="1200" dirty="0">
                <a:latin typeface="Times New Roman"/>
                <a:cs typeface="Times New Roman"/>
                <a:hlinkClick r:id="rId4" action="ppaction://hlinksldjump"/>
              </a:rPr>
              <a:t>...........................................................................................................................</a:t>
            </a:r>
            <a:r>
              <a:rPr sz="1200" spc="-130" dirty="0">
                <a:latin typeface="Times New Roman"/>
                <a:cs typeface="Times New Roman"/>
                <a:hlinkClick r:id="rId4" action="ppaction://hlinksldjump"/>
              </a:rPr>
              <a:t> </a:t>
            </a:r>
            <a:r>
              <a:rPr sz="1200" dirty="0">
                <a:latin typeface="Times New Roman"/>
                <a:cs typeface="Times New Roman"/>
                <a:hlinkClick r:id="rId4" action="ppaction://hlinksldjump"/>
              </a:rPr>
              <a:t>364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350"/>
              </a:spcBef>
            </a:pPr>
            <a:r>
              <a:rPr sz="1200" spc="-5" dirty="0">
                <a:latin typeface="Times New Roman"/>
                <a:cs typeface="Times New Roman"/>
                <a:hlinkClick r:id="rId5" action="ppaction://hlinksldjump"/>
              </a:rPr>
              <a:t>Fascicolo </a:t>
            </a:r>
            <a:r>
              <a:rPr sz="1200" dirty="0">
                <a:latin typeface="Times New Roman"/>
                <a:cs typeface="Times New Roman"/>
                <a:hlinkClick r:id="rId5" action="ppaction://hlinksldjump"/>
              </a:rPr>
              <a:t>19: </a:t>
            </a:r>
            <a:r>
              <a:rPr sz="1200" spc="-5" dirty="0">
                <a:latin typeface="Times New Roman"/>
                <a:cs typeface="Times New Roman"/>
                <a:hlinkClick r:id="rId5" action="ppaction://hlinksldjump"/>
              </a:rPr>
              <a:t>Gli Esseri Coordinati </a:t>
            </a:r>
            <a:r>
              <a:rPr sz="1200" dirty="0">
                <a:latin typeface="Times New Roman"/>
                <a:cs typeface="Times New Roman"/>
                <a:hlinkClick r:id="rId5" action="ppaction://hlinksldjump"/>
              </a:rPr>
              <a:t>di </a:t>
            </a:r>
            <a:r>
              <a:rPr sz="1200" spc="-5" dirty="0">
                <a:latin typeface="Times New Roman"/>
                <a:cs typeface="Times New Roman"/>
                <a:hlinkClick r:id="rId5" action="ppaction://hlinksldjump"/>
              </a:rPr>
              <a:t>Origine Trinitaria </a:t>
            </a:r>
            <a:r>
              <a:rPr sz="1200" dirty="0">
                <a:latin typeface="Times New Roman"/>
                <a:cs typeface="Times New Roman"/>
                <a:hlinkClick r:id="rId5" action="ppaction://hlinksldjump"/>
              </a:rPr>
              <a:t>..................................................................................................................</a:t>
            </a:r>
            <a:r>
              <a:rPr sz="1200" spc="10" dirty="0">
                <a:latin typeface="Times New Roman"/>
                <a:cs typeface="Times New Roman"/>
                <a:hlinkClick r:id="rId5" action="ppaction://hlinksldjump"/>
              </a:rPr>
              <a:t> </a:t>
            </a:r>
            <a:r>
              <a:rPr sz="1200" dirty="0">
                <a:latin typeface="Times New Roman"/>
                <a:cs typeface="Times New Roman"/>
                <a:hlinkClick r:id="rId5" action="ppaction://hlinksldjump"/>
              </a:rPr>
              <a:t>377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335"/>
              </a:spcBef>
            </a:pPr>
            <a:r>
              <a:rPr sz="1200" spc="-5" dirty="0">
                <a:latin typeface="Times New Roman"/>
                <a:cs typeface="Times New Roman"/>
                <a:hlinkClick r:id="rId6" action="ppaction://hlinksldjump"/>
              </a:rPr>
              <a:t>Fascicolo </a:t>
            </a:r>
            <a:r>
              <a:rPr sz="1200" dirty="0">
                <a:latin typeface="Times New Roman"/>
                <a:cs typeface="Times New Roman"/>
                <a:hlinkClick r:id="rId6" action="ppaction://hlinksldjump"/>
              </a:rPr>
              <a:t>20: I </a:t>
            </a:r>
            <a:r>
              <a:rPr sz="1200" spc="-5" dirty="0">
                <a:latin typeface="Times New Roman"/>
                <a:cs typeface="Times New Roman"/>
                <a:hlinkClick r:id="rId6" action="ppaction://hlinksldjump"/>
              </a:rPr>
              <a:t>Figli Paradisiaci </a:t>
            </a:r>
            <a:r>
              <a:rPr sz="1200" dirty="0">
                <a:latin typeface="Times New Roman"/>
                <a:cs typeface="Times New Roman"/>
                <a:hlinkClick r:id="rId6" action="ppaction://hlinksldjump"/>
              </a:rPr>
              <a:t>di </a:t>
            </a:r>
            <a:r>
              <a:rPr sz="1200" spc="-5" dirty="0">
                <a:latin typeface="Times New Roman"/>
                <a:cs typeface="Times New Roman"/>
                <a:hlinkClick r:id="rId6" action="ppaction://hlinksldjump"/>
              </a:rPr>
              <a:t>Dio </a:t>
            </a:r>
            <a:r>
              <a:rPr sz="1200" dirty="0">
                <a:latin typeface="Times New Roman"/>
                <a:cs typeface="Times New Roman"/>
                <a:hlinkClick r:id="rId6" action="ppaction://hlinksldjump"/>
              </a:rPr>
              <a:t>..............................................................................................................................................</a:t>
            </a:r>
            <a:r>
              <a:rPr sz="1200" spc="-120" dirty="0">
                <a:latin typeface="Times New Roman"/>
                <a:cs typeface="Times New Roman"/>
                <a:hlinkClick r:id="rId6" action="ppaction://hlinksldjump"/>
              </a:rPr>
              <a:t> </a:t>
            </a:r>
            <a:r>
              <a:rPr sz="1200" dirty="0">
                <a:latin typeface="Times New Roman"/>
                <a:cs typeface="Times New Roman"/>
                <a:hlinkClick r:id="rId6" action="ppaction://hlinksldjump"/>
              </a:rPr>
              <a:t>394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340"/>
              </a:spcBef>
            </a:pPr>
            <a:r>
              <a:rPr sz="1200" spc="-5" dirty="0">
                <a:latin typeface="Times New Roman"/>
                <a:cs typeface="Times New Roman"/>
                <a:hlinkClick r:id="rId7" action="ppaction://hlinksldjump"/>
              </a:rPr>
              <a:t>Fascicolo </a:t>
            </a:r>
            <a:r>
              <a:rPr sz="1200" dirty="0">
                <a:latin typeface="Times New Roman"/>
                <a:cs typeface="Times New Roman"/>
                <a:hlinkClick r:id="rId7" action="ppaction://hlinksldjump"/>
              </a:rPr>
              <a:t>21: I </a:t>
            </a:r>
            <a:r>
              <a:rPr sz="1200" spc="-5" dirty="0">
                <a:latin typeface="Times New Roman"/>
                <a:cs typeface="Times New Roman"/>
                <a:hlinkClick r:id="rId7" action="ppaction://hlinksldjump"/>
              </a:rPr>
              <a:t>Figli Creatori Paradisiaci </a:t>
            </a:r>
            <a:r>
              <a:rPr sz="1200" dirty="0">
                <a:latin typeface="Times New Roman"/>
                <a:cs typeface="Times New Roman"/>
                <a:hlinkClick r:id="rId7" action="ppaction://hlinksldjump"/>
              </a:rPr>
              <a:t>...........................................................................................................................................</a:t>
            </a:r>
            <a:r>
              <a:rPr sz="1200" spc="-95" dirty="0">
                <a:latin typeface="Times New Roman"/>
                <a:cs typeface="Times New Roman"/>
                <a:hlinkClick r:id="rId7" action="ppaction://hlinksldjump"/>
              </a:rPr>
              <a:t> </a:t>
            </a:r>
            <a:r>
              <a:rPr sz="1200" dirty="0">
                <a:latin typeface="Times New Roman"/>
                <a:cs typeface="Times New Roman"/>
                <a:hlinkClick r:id="rId7" action="ppaction://hlinksldjump"/>
              </a:rPr>
              <a:t>413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345"/>
              </a:spcBef>
            </a:pPr>
            <a:r>
              <a:rPr sz="1200" spc="-5" dirty="0">
                <a:latin typeface="Times New Roman"/>
                <a:cs typeface="Times New Roman"/>
                <a:hlinkClick r:id="rId8" action="ppaction://hlinksldjump"/>
              </a:rPr>
              <a:t>Fascicolo </a:t>
            </a:r>
            <a:r>
              <a:rPr sz="1200" dirty="0">
                <a:latin typeface="Times New Roman"/>
                <a:cs typeface="Times New Roman"/>
                <a:hlinkClick r:id="rId8" action="ppaction://hlinksldjump"/>
              </a:rPr>
              <a:t>22: I </a:t>
            </a:r>
            <a:r>
              <a:rPr sz="1200" spc="-5" dirty="0">
                <a:latin typeface="Times New Roman"/>
                <a:cs typeface="Times New Roman"/>
                <a:hlinkClick r:id="rId8" action="ppaction://hlinksldjump"/>
              </a:rPr>
              <a:t>Figli </a:t>
            </a:r>
            <a:r>
              <a:rPr sz="1200" dirty="0">
                <a:latin typeface="Times New Roman"/>
                <a:cs typeface="Times New Roman"/>
                <a:hlinkClick r:id="rId8" action="ppaction://hlinksldjump"/>
              </a:rPr>
              <a:t>di </a:t>
            </a:r>
            <a:r>
              <a:rPr sz="1200" spc="-5" dirty="0">
                <a:latin typeface="Times New Roman"/>
                <a:cs typeface="Times New Roman"/>
                <a:hlinkClick r:id="rId8" action="ppaction://hlinksldjump"/>
              </a:rPr>
              <a:t>Dio Trinitizzati </a:t>
            </a:r>
            <a:r>
              <a:rPr sz="1200" dirty="0">
                <a:latin typeface="Times New Roman"/>
                <a:cs typeface="Times New Roman"/>
                <a:hlinkClick r:id="rId8" action="ppaction://hlinksldjump"/>
              </a:rPr>
              <a:t>..............................................................................................................................................</a:t>
            </a:r>
            <a:r>
              <a:rPr sz="1200" spc="-175" dirty="0">
                <a:latin typeface="Times New Roman"/>
                <a:cs typeface="Times New Roman"/>
                <a:hlinkClick r:id="rId8" action="ppaction://hlinksldjump"/>
              </a:rPr>
              <a:t> </a:t>
            </a:r>
            <a:r>
              <a:rPr sz="1200" dirty="0">
                <a:latin typeface="Times New Roman"/>
                <a:cs typeface="Times New Roman"/>
                <a:hlinkClick r:id="rId8" action="ppaction://hlinksldjump"/>
              </a:rPr>
              <a:t>429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340"/>
              </a:spcBef>
            </a:pPr>
            <a:r>
              <a:rPr sz="1200" spc="-5" dirty="0">
                <a:latin typeface="Times New Roman"/>
                <a:cs typeface="Times New Roman"/>
                <a:hlinkClick r:id="rId9" action="ppaction://hlinksldjump"/>
              </a:rPr>
              <a:t>Fascicolo </a:t>
            </a:r>
            <a:r>
              <a:rPr sz="1200" dirty="0">
                <a:latin typeface="Times New Roman"/>
                <a:cs typeface="Times New Roman"/>
                <a:hlinkClick r:id="rId9" action="ppaction://hlinksldjump"/>
              </a:rPr>
              <a:t>23: I </a:t>
            </a:r>
            <a:r>
              <a:rPr sz="1200" spc="-5" dirty="0">
                <a:latin typeface="Times New Roman"/>
                <a:cs typeface="Times New Roman"/>
                <a:hlinkClick r:id="rId9" action="ppaction://hlinksldjump"/>
              </a:rPr>
              <a:t>Messaggeri Solitari </a:t>
            </a:r>
            <a:r>
              <a:rPr sz="1200" dirty="0">
                <a:latin typeface="Times New Roman"/>
                <a:cs typeface="Times New Roman"/>
                <a:hlinkClick r:id="rId9" action="ppaction://hlinksldjump"/>
              </a:rPr>
              <a:t>....................................................................................................................................................</a:t>
            </a:r>
            <a:r>
              <a:rPr sz="1200" spc="-125" dirty="0">
                <a:latin typeface="Times New Roman"/>
                <a:cs typeface="Times New Roman"/>
                <a:hlinkClick r:id="rId9" action="ppaction://hlinksldjump"/>
              </a:rPr>
              <a:t> </a:t>
            </a:r>
            <a:r>
              <a:rPr sz="1200" dirty="0">
                <a:latin typeface="Times New Roman"/>
                <a:cs typeface="Times New Roman"/>
                <a:hlinkClick r:id="rId9" action="ppaction://hlinksldjump"/>
              </a:rPr>
              <a:t>451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335"/>
              </a:spcBef>
            </a:pPr>
            <a:r>
              <a:rPr sz="1200" spc="-5" dirty="0">
                <a:latin typeface="Times New Roman"/>
                <a:cs typeface="Times New Roman"/>
                <a:hlinkClick r:id="rId10" action="ppaction://hlinksldjump"/>
              </a:rPr>
              <a:t>Fascicolo </a:t>
            </a:r>
            <a:r>
              <a:rPr sz="1200" dirty="0">
                <a:latin typeface="Times New Roman"/>
                <a:cs typeface="Times New Roman"/>
                <a:hlinkClick r:id="rId10" action="ppaction://hlinksldjump"/>
              </a:rPr>
              <a:t>24: </a:t>
            </a:r>
            <a:r>
              <a:rPr sz="1200" spc="-10" dirty="0">
                <a:latin typeface="Times New Roman"/>
                <a:cs typeface="Times New Roman"/>
                <a:hlinkClick r:id="rId10" action="ppaction://hlinksldjump"/>
              </a:rPr>
              <a:t>Le </a:t>
            </a:r>
            <a:r>
              <a:rPr sz="1200" spc="-5" dirty="0">
                <a:latin typeface="Times New Roman"/>
                <a:cs typeface="Times New Roman"/>
                <a:hlinkClick r:id="rId10" action="ppaction://hlinksldjump"/>
              </a:rPr>
              <a:t>Personalità Superiori dello Spirito Infinito </a:t>
            </a:r>
            <a:r>
              <a:rPr sz="1200" dirty="0">
                <a:latin typeface="Times New Roman"/>
                <a:cs typeface="Times New Roman"/>
                <a:hlinkClick r:id="rId10" action="ppaction://hlinksldjump"/>
              </a:rPr>
              <a:t>.............................................................................................................</a:t>
            </a:r>
            <a:r>
              <a:rPr sz="1200" spc="-45" dirty="0">
                <a:latin typeface="Times New Roman"/>
                <a:cs typeface="Times New Roman"/>
                <a:hlinkClick r:id="rId10" action="ppaction://hlinksldjump"/>
              </a:rPr>
              <a:t> </a:t>
            </a:r>
            <a:r>
              <a:rPr sz="1200" dirty="0">
                <a:latin typeface="Times New Roman"/>
                <a:cs typeface="Times New Roman"/>
                <a:hlinkClick r:id="rId10" action="ppaction://hlinksldjump"/>
              </a:rPr>
              <a:t>464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335"/>
              </a:spcBef>
            </a:pPr>
            <a:r>
              <a:rPr sz="1200" spc="-5" dirty="0">
                <a:latin typeface="Times New Roman"/>
                <a:cs typeface="Times New Roman"/>
                <a:hlinkClick r:id="rId11" action="ppaction://hlinksldjump"/>
              </a:rPr>
              <a:t>Fascicolo </a:t>
            </a:r>
            <a:r>
              <a:rPr sz="1200" dirty="0">
                <a:latin typeface="Times New Roman"/>
                <a:cs typeface="Times New Roman"/>
                <a:hlinkClick r:id="rId11" action="ppaction://hlinksldjump"/>
              </a:rPr>
              <a:t>25: </a:t>
            </a:r>
            <a:r>
              <a:rPr sz="1200" spc="-10" dirty="0">
                <a:latin typeface="Times New Roman"/>
                <a:cs typeface="Times New Roman"/>
                <a:hlinkClick r:id="rId11" action="ppaction://hlinksldjump"/>
              </a:rPr>
              <a:t>Le </a:t>
            </a:r>
            <a:r>
              <a:rPr sz="1200" spc="-5" dirty="0">
                <a:latin typeface="Times New Roman"/>
                <a:cs typeface="Times New Roman"/>
                <a:hlinkClick r:id="rId11" action="ppaction://hlinksldjump"/>
              </a:rPr>
              <a:t>Schiere dei Messaggeri </a:t>
            </a:r>
            <a:r>
              <a:rPr sz="1200" dirty="0">
                <a:latin typeface="Times New Roman"/>
                <a:cs typeface="Times New Roman"/>
                <a:hlinkClick r:id="rId11" action="ppaction://hlinksldjump"/>
              </a:rPr>
              <a:t>dello Spazio ......................................................................................................................</a:t>
            </a:r>
            <a:r>
              <a:rPr sz="1200" spc="-50" dirty="0">
                <a:latin typeface="Times New Roman"/>
                <a:cs typeface="Times New Roman"/>
                <a:hlinkClick r:id="rId11" action="ppaction://hlinksldjump"/>
              </a:rPr>
              <a:t> </a:t>
            </a:r>
            <a:r>
              <a:rPr sz="1200" dirty="0">
                <a:latin typeface="Times New Roman"/>
                <a:cs typeface="Times New Roman"/>
                <a:hlinkClick r:id="rId11" action="ppaction://hlinksldjump"/>
              </a:rPr>
              <a:t>479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350"/>
              </a:spcBef>
            </a:pPr>
            <a:r>
              <a:rPr sz="1200" spc="-5" dirty="0">
                <a:latin typeface="Times New Roman"/>
                <a:cs typeface="Times New Roman"/>
                <a:hlinkClick r:id="rId12" action="ppaction://hlinksldjump"/>
              </a:rPr>
              <a:t>Fascicolo </a:t>
            </a:r>
            <a:r>
              <a:rPr sz="1200" dirty="0">
                <a:latin typeface="Times New Roman"/>
                <a:cs typeface="Times New Roman"/>
                <a:hlinkClick r:id="rId12" action="ppaction://hlinksldjump"/>
              </a:rPr>
              <a:t>26: </a:t>
            </a:r>
            <a:r>
              <a:rPr sz="1200" spc="-5" dirty="0">
                <a:latin typeface="Times New Roman"/>
                <a:cs typeface="Times New Roman"/>
                <a:hlinkClick r:id="rId12" action="ppaction://hlinksldjump"/>
              </a:rPr>
              <a:t>Gli spiriti </a:t>
            </a:r>
            <a:r>
              <a:rPr sz="1200" dirty="0">
                <a:latin typeface="Times New Roman"/>
                <a:cs typeface="Times New Roman"/>
                <a:hlinkClick r:id="rId12" action="ppaction://hlinksldjump"/>
              </a:rPr>
              <a:t>tutelari </a:t>
            </a:r>
            <a:r>
              <a:rPr sz="1200" spc="-5" dirty="0">
                <a:latin typeface="Times New Roman"/>
                <a:cs typeface="Times New Roman"/>
                <a:hlinkClick r:id="rId12" action="ppaction://hlinksldjump"/>
              </a:rPr>
              <a:t>dell’Universo centrale </a:t>
            </a:r>
            <a:r>
              <a:rPr sz="1200" dirty="0">
                <a:latin typeface="Times New Roman"/>
                <a:cs typeface="Times New Roman"/>
                <a:hlinkClick r:id="rId12" action="ppaction://hlinksldjump"/>
              </a:rPr>
              <a:t>.....................................................................................................................</a:t>
            </a:r>
            <a:r>
              <a:rPr sz="1200" spc="-40" dirty="0">
                <a:latin typeface="Times New Roman"/>
                <a:cs typeface="Times New Roman"/>
                <a:hlinkClick r:id="rId12" action="ppaction://hlinksldjump"/>
              </a:rPr>
              <a:t> </a:t>
            </a:r>
            <a:r>
              <a:rPr sz="1200" dirty="0">
                <a:latin typeface="Times New Roman"/>
                <a:cs typeface="Times New Roman"/>
                <a:hlinkClick r:id="rId12" action="ppaction://hlinksldjump"/>
              </a:rPr>
              <a:t>500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335"/>
              </a:spcBef>
            </a:pPr>
            <a:r>
              <a:rPr sz="1200" spc="-5" dirty="0">
                <a:latin typeface="Times New Roman"/>
                <a:cs typeface="Times New Roman"/>
                <a:hlinkClick r:id="rId13" action="ppaction://hlinksldjump"/>
              </a:rPr>
              <a:t>Fascicolo </a:t>
            </a:r>
            <a:r>
              <a:rPr sz="1200" dirty="0">
                <a:latin typeface="Times New Roman"/>
                <a:cs typeface="Times New Roman"/>
                <a:hlinkClick r:id="rId13" action="ppaction://hlinksldjump"/>
              </a:rPr>
              <a:t>27: </a:t>
            </a:r>
            <a:r>
              <a:rPr sz="1200" spc="-10" dirty="0">
                <a:latin typeface="Times New Roman"/>
                <a:cs typeface="Times New Roman"/>
                <a:hlinkClick r:id="rId13" action="ppaction://hlinksldjump"/>
              </a:rPr>
              <a:t>Il </a:t>
            </a:r>
            <a:r>
              <a:rPr sz="1200" dirty="0">
                <a:latin typeface="Times New Roman"/>
                <a:cs typeface="Times New Roman"/>
                <a:hlinkClick r:id="rId13" action="ppaction://hlinksldjump"/>
              </a:rPr>
              <a:t>ministero </a:t>
            </a:r>
            <a:r>
              <a:rPr sz="1200" spc="-5" dirty="0">
                <a:latin typeface="Times New Roman"/>
                <a:cs typeface="Times New Roman"/>
                <a:hlinkClick r:id="rId13" action="ppaction://hlinksldjump"/>
              </a:rPr>
              <a:t>dei Supernafini </a:t>
            </a:r>
            <a:r>
              <a:rPr sz="1200" dirty="0">
                <a:latin typeface="Times New Roman"/>
                <a:cs typeface="Times New Roman"/>
                <a:hlinkClick r:id="rId13" action="ppaction://hlinksldjump"/>
              </a:rPr>
              <a:t>Primari.............................................................................................................................</a:t>
            </a:r>
            <a:r>
              <a:rPr sz="1200" spc="20" dirty="0">
                <a:latin typeface="Times New Roman"/>
                <a:cs typeface="Times New Roman"/>
                <a:hlinkClick r:id="rId13" action="ppaction://hlinksldjump"/>
              </a:rPr>
              <a:t> </a:t>
            </a:r>
            <a:r>
              <a:rPr sz="1200" dirty="0">
                <a:latin typeface="Times New Roman"/>
                <a:cs typeface="Times New Roman"/>
                <a:hlinkClick r:id="rId13" action="ppaction://hlinksldjump"/>
              </a:rPr>
              <a:t>523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335"/>
              </a:spcBef>
            </a:pPr>
            <a:r>
              <a:rPr sz="1200" spc="-5" dirty="0">
                <a:latin typeface="Times New Roman"/>
                <a:cs typeface="Times New Roman"/>
                <a:hlinkClick r:id="rId14" action="ppaction://hlinksldjump"/>
              </a:rPr>
              <a:t>Fascicolo </a:t>
            </a:r>
            <a:r>
              <a:rPr sz="1200" dirty="0">
                <a:latin typeface="Times New Roman"/>
                <a:cs typeface="Times New Roman"/>
                <a:hlinkClick r:id="rId14" action="ppaction://hlinksldjump"/>
              </a:rPr>
              <a:t>28: </a:t>
            </a:r>
            <a:r>
              <a:rPr sz="1200" spc="-5" dirty="0">
                <a:latin typeface="Times New Roman"/>
                <a:cs typeface="Times New Roman"/>
                <a:hlinkClick r:id="rId14" action="ppaction://hlinksldjump"/>
              </a:rPr>
              <a:t>Gli </a:t>
            </a:r>
            <a:r>
              <a:rPr sz="1200" dirty="0">
                <a:latin typeface="Times New Roman"/>
                <a:cs typeface="Times New Roman"/>
                <a:hlinkClick r:id="rId14" action="ppaction://hlinksldjump"/>
              </a:rPr>
              <a:t>spiriti </a:t>
            </a:r>
            <a:r>
              <a:rPr sz="1200" spc="-5" dirty="0">
                <a:latin typeface="Times New Roman"/>
                <a:cs typeface="Times New Roman"/>
                <a:hlinkClick r:id="rId14" action="ppaction://hlinksldjump"/>
              </a:rPr>
              <a:t>tutelari dei Superuniversi </a:t>
            </a:r>
            <a:r>
              <a:rPr sz="1200" dirty="0">
                <a:latin typeface="Times New Roman"/>
                <a:cs typeface="Times New Roman"/>
                <a:hlinkClick r:id="rId14" action="ppaction://hlinksldjump"/>
              </a:rPr>
              <a:t>.............................................................................................................................</a:t>
            </a:r>
            <a:r>
              <a:rPr sz="1200" spc="-165" dirty="0">
                <a:latin typeface="Times New Roman"/>
                <a:cs typeface="Times New Roman"/>
                <a:hlinkClick r:id="rId14" action="ppaction://hlinksldjump"/>
              </a:rPr>
              <a:t> </a:t>
            </a:r>
            <a:r>
              <a:rPr sz="1200" dirty="0">
                <a:latin typeface="Times New Roman"/>
                <a:cs typeface="Times New Roman"/>
                <a:hlinkClick r:id="rId14" action="ppaction://hlinksldjump"/>
              </a:rPr>
              <a:t>536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350"/>
              </a:spcBef>
            </a:pPr>
            <a:r>
              <a:rPr sz="1200" spc="-5" dirty="0">
                <a:latin typeface="Times New Roman"/>
                <a:cs typeface="Times New Roman"/>
                <a:hlinkClick r:id="rId15" action="ppaction://hlinksldjump"/>
              </a:rPr>
              <a:t>Fascicolo </a:t>
            </a:r>
            <a:r>
              <a:rPr sz="1200" dirty="0">
                <a:latin typeface="Times New Roman"/>
                <a:cs typeface="Times New Roman"/>
                <a:hlinkClick r:id="rId15" action="ppaction://hlinksldjump"/>
              </a:rPr>
              <a:t>29: I </a:t>
            </a:r>
            <a:r>
              <a:rPr sz="1200" spc="-5" dirty="0">
                <a:latin typeface="Times New Roman"/>
                <a:cs typeface="Times New Roman"/>
                <a:hlinkClick r:id="rId15" action="ppaction://hlinksldjump"/>
              </a:rPr>
              <a:t>Direttori </a:t>
            </a:r>
            <a:r>
              <a:rPr sz="1200" dirty="0">
                <a:latin typeface="Times New Roman"/>
                <a:cs typeface="Times New Roman"/>
                <a:hlinkClick r:id="rId15" action="ppaction://hlinksldjump"/>
              </a:rPr>
              <a:t>di </a:t>
            </a:r>
            <a:r>
              <a:rPr sz="1200" spc="-5" dirty="0">
                <a:latin typeface="Times New Roman"/>
                <a:cs typeface="Times New Roman"/>
                <a:hlinkClick r:id="rId15" action="ppaction://hlinksldjump"/>
              </a:rPr>
              <a:t>Potere d’Universo </a:t>
            </a:r>
            <a:r>
              <a:rPr sz="1200" dirty="0">
                <a:latin typeface="Times New Roman"/>
                <a:cs typeface="Times New Roman"/>
                <a:hlinkClick r:id="rId15" action="ppaction://hlinksldjump"/>
              </a:rPr>
              <a:t>...................................................................................................................................</a:t>
            </a:r>
            <a:r>
              <a:rPr sz="1200" spc="-70" dirty="0">
                <a:latin typeface="Times New Roman"/>
                <a:cs typeface="Times New Roman"/>
                <a:hlinkClick r:id="rId15" action="ppaction://hlinksldjump"/>
              </a:rPr>
              <a:t> </a:t>
            </a:r>
            <a:r>
              <a:rPr sz="1200" dirty="0">
                <a:latin typeface="Times New Roman"/>
                <a:cs typeface="Times New Roman"/>
                <a:hlinkClick r:id="rId15" action="ppaction://hlinksldjump"/>
              </a:rPr>
              <a:t>558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335"/>
              </a:spcBef>
            </a:pPr>
            <a:r>
              <a:rPr sz="1200" spc="-5" dirty="0">
                <a:latin typeface="Times New Roman"/>
                <a:cs typeface="Times New Roman"/>
                <a:hlinkClick r:id="rId16" action="ppaction://hlinksldjump"/>
              </a:rPr>
              <a:t>Fascicolo </a:t>
            </a:r>
            <a:r>
              <a:rPr sz="1200" dirty="0">
                <a:latin typeface="Times New Roman"/>
                <a:cs typeface="Times New Roman"/>
                <a:hlinkClick r:id="rId16" action="ppaction://hlinksldjump"/>
              </a:rPr>
              <a:t>30: </a:t>
            </a:r>
            <a:r>
              <a:rPr sz="1200" spc="-10" dirty="0">
                <a:latin typeface="Times New Roman"/>
                <a:cs typeface="Times New Roman"/>
                <a:hlinkClick r:id="rId16" action="ppaction://hlinksldjump"/>
              </a:rPr>
              <a:t>Le </a:t>
            </a:r>
            <a:r>
              <a:rPr sz="1200" dirty="0">
                <a:latin typeface="Times New Roman"/>
                <a:cs typeface="Times New Roman"/>
                <a:hlinkClick r:id="rId16" action="ppaction://hlinksldjump"/>
              </a:rPr>
              <a:t>personalità </a:t>
            </a:r>
            <a:r>
              <a:rPr sz="1200" spc="-5" dirty="0">
                <a:latin typeface="Times New Roman"/>
                <a:cs typeface="Times New Roman"/>
                <a:hlinkClick r:id="rId16" action="ppaction://hlinksldjump"/>
              </a:rPr>
              <a:t>del grande </a:t>
            </a:r>
            <a:r>
              <a:rPr sz="1200" dirty="0">
                <a:latin typeface="Times New Roman"/>
                <a:cs typeface="Times New Roman"/>
                <a:hlinkClick r:id="rId16" action="ppaction://hlinksldjump"/>
              </a:rPr>
              <a:t>Universo..............................................................................................................................</a:t>
            </a:r>
            <a:r>
              <a:rPr sz="1200" spc="-30" dirty="0">
                <a:latin typeface="Times New Roman"/>
                <a:cs typeface="Times New Roman"/>
                <a:hlinkClick r:id="rId16" action="ppaction://hlinksldjump"/>
              </a:rPr>
              <a:t> </a:t>
            </a:r>
            <a:r>
              <a:rPr sz="1200" dirty="0">
                <a:latin typeface="Times New Roman"/>
                <a:cs typeface="Times New Roman"/>
                <a:hlinkClick r:id="rId16" action="ppaction://hlinksldjump"/>
              </a:rPr>
              <a:t>578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340"/>
              </a:spcBef>
            </a:pPr>
            <a:r>
              <a:rPr sz="1200" spc="-5" dirty="0">
                <a:latin typeface="Times New Roman"/>
                <a:cs typeface="Times New Roman"/>
                <a:hlinkClick r:id="rId17" action="ppaction://hlinksldjump"/>
              </a:rPr>
              <a:t>Fascicolo </a:t>
            </a:r>
            <a:r>
              <a:rPr sz="1200" dirty="0">
                <a:latin typeface="Times New Roman"/>
                <a:cs typeface="Times New Roman"/>
                <a:hlinkClick r:id="rId17" action="ppaction://hlinksldjump"/>
              </a:rPr>
              <a:t>31: </a:t>
            </a:r>
            <a:r>
              <a:rPr sz="1200" spc="-10" dirty="0">
                <a:latin typeface="Times New Roman"/>
                <a:cs typeface="Times New Roman"/>
                <a:hlinkClick r:id="rId17" action="ppaction://hlinksldjump"/>
              </a:rPr>
              <a:t>Il </a:t>
            </a:r>
            <a:r>
              <a:rPr sz="1200" spc="-5" dirty="0">
                <a:latin typeface="Times New Roman"/>
                <a:cs typeface="Times New Roman"/>
                <a:hlinkClick r:id="rId17" action="ppaction://hlinksldjump"/>
              </a:rPr>
              <a:t>Corpo </a:t>
            </a:r>
            <a:r>
              <a:rPr sz="1200" dirty="0">
                <a:latin typeface="Times New Roman"/>
                <a:cs typeface="Times New Roman"/>
                <a:hlinkClick r:id="rId17" action="ppaction://hlinksldjump"/>
              </a:rPr>
              <a:t>della </a:t>
            </a:r>
            <a:r>
              <a:rPr sz="1200" spc="-5" dirty="0">
                <a:latin typeface="Times New Roman"/>
                <a:cs typeface="Times New Roman"/>
                <a:hlinkClick r:id="rId17" action="ppaction://hlinksldjump"/>
              </a:rPr>
              <a:t>Finalità </a:t>
            </a:r>
            <a:r>
              <a:rPr sz="1200" dirty="0">
                <a:latin typeface="Times New Roman"/>
                <a:cs typeface="Times New Roman"/>
                <a:hlinkClick r:id="rId17" action="ppaction://hlinksldjump"/>
              </a:rPr>
              <a:t>..................................................................................................................................................</a:t>
            </a:r>
            <a:r>
              <a:rPr sz="1200" spc="-90" dirty="0">
                <a:latin typeface="Times New Roman"/>
                <a:cs typeface="Times New Roman"/>
                <a:hlinkClick r:id="rId17" action="ppaction://hlinksldjump"/>
              </a:rPr>
              <a:t> </a:t>
            </a:r>
            <a:r>
              <a:rPr sz="1200" dirty="0">
                <a:latin typeface="Times New Roman"/>
                <a:cs typeface="Times New Roman"/>
                <a:hlinkClick r:id="rId17" action="ppaction://hlinksldjump"/>
              </a:rPr>
              <a:t>616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30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86420" cy="39573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327025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(13.1) 0:9.3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Padre </a:t>
            </a:r>
            <a:r>
              <a:rPr sz="1200" dirty="0">
                <a:latin typeface="Times New Roman"/>
                <a:cs typeface="Times New Roman"/>
              </a:rPr>
              <a:t>Universale, </a:t>
            </a:r>
            <a:r>
              <a:rPr sz="1200" spc="-5" dirty="0">
                <a:latin typeface="Times New Roman"/>
                <a:cs typeface="Times New Roman"/>
              </a:rPr>
              <a:t>mediante </a:t>
            </a:r>
            <a:r>
              <a:rPr sz="1200" dirty="0">
                <a:latin typeface="Times New Roman"/>
                <a:cs typeface="Times New Roman"/>
              </a:rPr>
              <a:t>il meccanismo della </a:t>
            </a:r>
            <a:r>
              <a:rPr sz="1200" spc="-5" dirty="0">
                <a:latin typeface="Times New Roman"/>
                <a:cs typeface="Times New Roman"/>
              </a:rPr>
              <a:t>Deità evoluzionaria,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effettivamente impegnato </a:t>
            </a:r>
            <a:r>
              <a:rPr sz="1200" dirty="0">
                <a:latin typeface="Times New Roman"/>
                <a:cs typeface="Times New Roman"/>
              </a:rPr>
              <a:t>in una prodigiosa e  </a:t>
            </a:r>
            <a:r>
              <a:rPr sz="1200" spc="-5" dirty="0">
                <a:latin typeface="Times New Roman"/>
                <a:cs typeface="Times New Roman"/>
              </a:rPr>
              <a:t>stupefacente </a:t>
            </a:r>
            <a:r>
              <a:rPr sz="1200" i="1" dirty="0">
                <a:latin typeface="Times New Roman"/>
                <a:cs typeface="Times New Roman"/>
              </a:rPr>
              <a:t>azione </a:t>
            </a:r>
            <a:r>
              <a:rPr sz="1200" dirty="0">
                <a:latin typeface="Times New Roman"/>
                <a:cs typeface="Times New Roman"/>
              </a:rPr>
              <a:t>di focalizzazione </a:t>
            </a:r>
            <a:r>
              <a:rPr sz="1200" spc="-5" dirty="0">
                <a:latin typeface="Times New Roman"/>
                <a:cs typeface="Times New Roman"/>
              </a:rPr>
              <a:t>della personalità </a:t>
            </a:r>
            <a:r>
              <a:rPr sz="1200" dirty="0">
                <a:latin typeface="Times New Roman"/>
                <a:cs typeface="Times New Roman"/>
              </a:rPr>
              <a:t>e di mobilitazione </a:t>
            </a:r>
            <a:r>
              <a:rPr sz="1200" spc="-1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potere, sui </a:t>
            </a:r>
            <a:r>
              <a:rPr sz="1200" dirty="0">
                <a:latin typeface="Times New Roman"/>
                <a:cs typeface="Times New Roman"/>
              </a:rPr>
              <a:t>loro rispettivi livelli di </a:t>
            </a:r>
            <a:r>
              <a:rPr sz="1200" spc="-5" dirty="0">
                <a:latin typeface="Times New Roman"/>
                <a:cs typeface="Times New Roman"/>
              </a:rPr>
              <a:t>significato  universale, dei </a:t>
            </a:r>
            <a:r>
              <a:rPr sz="1200" dirty="0">
                <a:latin typeface="Times New Roman"/>
                <a:cs typeface="Times New Roman"/>
              </a:rPr>
              <a:t>valori di </a:t>
            </a:r>
            <a:r>
              <a:rPr sz="1200" spc="-5" dirty="0">
                <a:latin typeface="Times New Roman"/>
                <a:cs typeface="Times New Roman"/>
              </a:rPr>
              <a:t>realtà </a:t>
            </a:r>
            <a:r>
              <a:rPr sz="1200" dirty="0">
                <a:latin typeface="Times New Roman"/>
                <a:cs typeface="Times New Roman"/>
              </a:rPr>
              <a:t>divina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finito, </a:t>
            </a:r>
            <a:r>
              <a:rPr sz="1200" spc="-5" dirty="0">
                <a:latin typeface="Times New Roman"/>
                <a:cs typeface="Times New Roman"/>
              </a:rPr>
              <a:t>dell’absonito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anche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dell’assoluto.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52705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(13.2) 0:9.4 </a:t>
            </a:r>
            <a:r>
              <a:rPr sz="1200" spc="-10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prime tre </a:t>
            </a:r>
            <a:r>
              <a:rPr sz="1200" spc="-5" dirty="0">
                <a:latin typeface="Times New Roman"/>
                <a:cs typeface="Times New Roman"/>
              </a:rPr>
              <a:t>Deità dell’eterno passato del Paradiso </a:t>
            </a:r>
            <a:r>
              <a:rPr sz="1200" dirty="0">
                <a:latin typeface="Times New Roman"/>
                <a:cs typeface="Times New Roman"/>
              </a:rPr>
              <a:t>— il </a:t>
            </a:r>
            <a:r>
              <a:rPr sz="1200" spc="-5" dirty="0">
                <a:latin typeface="Times New Roman"/>
                <a:cs typeface="Times New Roman"/>
              </a:rPr>
              <a:t>Padre Universale,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Eterno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5" dirty="0">
                <a:latin typeface="Times New Roman"/>
                <a:cs typeface="Times New Roman"/>
              </a:rPr>
              <a:t>lo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Infinito </a:t>
            </a:r>
            <a:r>
              <a:rPr sz="1200" dirty="0">
                <a:latin typeface="Times New Roman"/>
                <a:cs typeface="Times New Roman"/>
              </a:rPr>
              <a:t>—  </a:t>
            </a:r>
            <a:r>
              <a:rPr sz="1200" spc="-5" dirty="0">
                <a:latin typeface="Times New Roman"/>
                <a:cs typeface="Times New Roman"/>
              </a:rPr>
              <a:t>riceveranno nell’eterno </a:t>
            </a:r>
            <a:r>
              <a:rPr sz="1200" dirty="0">
                <a:latin typeface="Times New Roman"/>
                <a:cs typeface="Times New Roman"/>
              </a:rPr>
              <a:t>futuro un </a:t>
            </a:r>
            <a:r>
              <a:rPr sz="1200" spc="-5" dirty="0">
                <a:latin typeface="Times New Roman"/>
                <a:cs typeface="Times New Roman"/>
              </a:rPr>
              <a:t>complemento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personalità </a:t>
            </a:r>
            <a:r>
              <a:rPr sz="1200" dirty="0">
                <a:latin typeface="Times New Roman"/>
                <a:cs typeface="Times New Roman"/>
              </a:rPr>
              <a:t>in virtù </a:t>
            </a:r>
            <a:r>
              <a:rPr sz="1200" spc="-5" dirty="0">
                <a:latin typeface="Times New Roman"/>
                <a:cs typeface="Times New Roman"/>
              </a:rPr>
              <a:t>dell’attuazione esperienziale delle Deità evoluzionarie  associate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il Supremo, </a:t>
            </a:r>
            <a:r>
              <a:rPr sz="1200" spc="-5" dirty="0">
                <a:latin typeface="Times New Roman"/>
                <a:cs typeface="Times New Roman"/>
              </a:rPr>
              <a:t>Dio l’Ultimo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forse Dio</a:t>
            </a:r>
            <a:r>
              <a:rPr sz="1200" dirty="0">
                <a:latin typeface="Times New Roman"/>
                <a:cs typeface="Times New Roman"/>
              </a:rPr>
              <a:t> l’Assoluto.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76200" marR="55880" algn="just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(13.3) 0:9.5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Supremo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Dio l’Ultimo, che si </a:t>
            </a:r>
            <a:r>
              <a:rPr sz="1200" dirty="0">
                <a:latin typeface="Times New Roman"/>
                <a:cs typeface="Times New Roman"/>
              </a:rPr>
              <a:t>stanno </a:t>
            </a:r>
            <a:r>
              <a:rPr sz="1200" spc="-5" dirty="0">
                <a:latin typeface="Times New Roman"/>
                <a:cs typeface="Times New Roman"/>
              </a:rPr>
              <a:t>ora evolvendo negli Universi esperienziali, </a:t>
            </a:r>
            <a:r>
              <a:rPr sz="1200" dirty="0">
                <a:latin typeface="Times New Roman"/>
                <a:cs typeface="Times New Roman"/>
              </a:rPr>
              <a:t>non sono </a:t>
            </a:r>
            <a:r>
              <a:rPr sz="1200" spc="-5" dirty="0">
                <a:latin typeface="Times New Roman"/>
                <a:cs typeface="Times New Roman"/>
              </a:rPr>
              <a:t>esistenziali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non </a:t>
            </a:r>
            <a:r>
              <a:rPr sz="1200" dirty="0">
                <a:latin typeface="Times New Roman"/>
                <a:cs typeface="Times New Roman"/>
              </a:rPr>
              <a:t>sono  </a:t>
            </a:r>
            <a:r>
              <a:rPr sz="1200" spc="-5" dirty="0">
                <a:latin typeface="Times New Roman"/>
                <a:cs typeface="Times New Roman"/>
              </a:rPr>
              <a:t>eterni </a:t>
            </a:r>
            <a:r>
              <a:rPr sz="1200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passato, </a:t>
            </a:r>
            <a:r>
              <a:rPr sz="1200" dirty="0">
                <a:latin typeface="Times New Roman"/>
                <a:cs typeface="Times New Roman"/>
              </a:rPr>
              <a:t>ma solo </a:t>
            </a:r>
            <a:r>
              <a:rPr sz="1200" spc="-5" dirty="0">
                <a:latin typeface="Times New Roman"/>
                <a:cs typeface="Times New Roman"/>
              </a:rPr>
              <a:t>eterni </a:t>
            </a:r>
            <a:r>
              <a:rPr sz="1200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futuro;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degli </a:t>
            </a:r>
            <a:r>
              <a:rPr sz="1200" dirty="0">
                <a:latin typeface="Times New Roman"/>
                <a:cs typeface="Times New Roman"/>
              </a:rPr>
              <a:t>eterni </a:t>
            </a:r>
            <a:r>
              <a:rPr sz="1200" spc="-5" dirty="0">
                <a:latin typeface="Times New Roman"/>
                <a:cs typeface="Times New Roman"/>
              </a:rPr>
              <a:t>condizionati </a:t>
            </a:r>
            <a:r>
              <a:rPr sz="1200" dirty="0">
                <a:latin typeface="Times New Roman"/>
                <a:cs typeface="Times New Roman"/>
              </a:rPr>
              <a:t>dal tempo-spazio e condizionati </a:t>
            </a:r>
            <a:r>
              <a:rPr sz="1200" spc="-5" dirty="0">
                <a:latin typeface="Times New Roman"/>
                <a:cs typeface="Times New Roman"/>
              </a:rPr>
              <a:t>trascendentalmente. Essi 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Deità </a:t>
            </a:r>
            <a:r>
              <a:rPr sz="1200" dirty="0">
                <a:latin typeface="Times New Roman"/>
                <a:cs typeface="Times New Roman"/>
              </a:rPr>
              <a:t>di dotazione </a:t>
            </a:r>
            <a:r>
              <a:rPr sz="1200" spc="-5" dirty="0">
                <a:latin typeface="Times New Roman"/>
                <a:cs typeface="Times New Roman"/>
              </a:rPr>
              <a:t>suprema, </a:t>
            </a:r>
            <a:r>
              <a:rPr sz="1200" dirty="0">
                <a:latin typeface="Times New Roman"/>
                <a:cs typeface="Times New Roman"/>
              </a:rPr>
              <a:t>ultima e </a:t>
            </a:r>
            <a:r>
              <a:rPr sz="1200" spc="-5" dirty="0">
                <a:latin typeface="Times New Roman"/>
                <a:cs typeface="Times New Roman"/>
              </a:rPr>
              <a:t>forse suprema-ultima,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hanno fatto l’esperienza delle origini storiche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dell’Universo.</a:t>
            </a:r>
            <a:endParaRPr sz="1200">
              <a:latin typeface="Times New Roman"/>
              <a:cs typeface="Times New Roman"/>
            </a:endParaRPr>
          </a:p>
          <a:p>
            <a:pPr marL="76200" marR="287020" algn="just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Non avranno </a:t>
            </a:r>
            <a:r>
              <a:rPr sz="1200" dirty="0">
                <a:latin typeface="Times New Roman"/>
                <a:cs typeface="Times New Roman"/>
              </a:rPr>
              <a:t>mai una </a:t>
            </a:r>
            <a:r>
              <a:rPr sz="1200" spc="-5" dirty="0">
                <a:latin typeface="Times New Roman"/>
                <a:cs typeface="Times New Roman"/>
              </a:rPr>
              <a:t>fine, </a:t>
            </a:r>
            <a:r>
              <a:rPr sz="1200" dirty="0">
                <a:latin typeface="Times New Roman"/>
                <a:cs typeface="Times New Roman"/>
              </a:rPr>
              <a:t>ma la loro </a:t>
            </a:r>
            <a:r>
              <a:rPr sz="1200" spc="-5" dirty="0">
                <a:latin typeface="Times New Roman"/>
                <a:cs typeface="Times New Roman"/>
              </a:rPr>
              <a:t>personalità </a:t>
            </a:r>
            <a:r>
              <a:rPr sz="1200" dirty="0">
                <a:latin typeface="Times New Roman"/>
                <a:cs typeface="Times New Roman"/>
              </a:rPr>
              <a:t>ha </a:t>
            </a:r>
            <a:r>
              <a:rPr sz="1200" spc="-5" dirty="0">
                <a:latin typeface="Times New Roman"/>
                <a:cs typeface="Times New Roman"/>
              </a:rPr>
              <a:t>avuto sì </a:t>
            </a:r>
            <a:r>
              <a:rPr sz="1200" dirty="0">
                <a:latin typeface="Times New Roman"/>
                <a:cs typeface="Times New Roman"/>
              </a:rPr>
              <a:t>un inizio. </a:t>
            </a:r>
            <a:r>
              <a:rPr sz="1200" spc="-5" dirty="0">
                <a:latin typeface="Times New Roman"/>
                <a:cs typeface="Times New Roman"/>
              </a:rPr>
              <a:t>Essi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veramente </a:t>
            </a:r>
            <a:r>
              <a:rPr sz="1200" dirty="0">
                <a:latin typeface="Times New Roman"/>
                <a:cs typeface="Times New Roman"/>
              </a:rPr>
              <a:t>le attuazioni </a:t>
            </a:r>
            <a:r>
              <a:rPr sz="1200" spc="-5" dirty="0">
                <a:latin typeface="Times New Roman"/>
                <a:cs typeface="Times New Roman"/>
              </a:rPr>
              <a:t>dei potenziali </a:t>
            </a:r>
            <a:r>
              <a:rPr sz="1200" dirty="0">
                <a:latin typeface="Times New Roman"/>
                <a:cs typeface="Times New Roman"/>
              </a:rPr>
              <a:t>eterni ed  infiniti </a:t>
            </a:r>
            <a:r>
              <a:rPr sz="1200" spc="-5" dirty="0">
                <a:latin typeface="Times New Roman"/>
                <a:cs typeface="Times New Roman"/>
              </a:rPr>
              <a:t>della Deità, però essi stessi </a:t>
            </a:r>
            <a:r>
              <a:rPr sz="1200" dirty="0">
                <a:latin typeface="Times New Roman"/>
                <a:cs typeface="Times New Roman"/>
              </a:rPr>
              <a:t>non sono né incondizionalmente </a:t>
            </a:r>
            <a:r>
              <a:rPr sz="1200" spc="-5" dirty="0">
                <a:latin typeface="Times New Roman"/>
                <a:cs typeface="Times New Roman"/>
              </a:rPr>
              <a:t>eterni </a:t>
            </a:r>
            <a:r>
              <a:rPr sz="1200" dirty="0">
                <a:latin typeface="Times New Roman"/>
                <a:cs typeface="Times New Roman"/>
              </a:rPr>
              <a:t>né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infiniti.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X. </a:t>
            </a:r>
            <a:r>
              <a:rPr sz="1600" b="1" spc="-10" dirty="0">
                <a:solidFill>
                  <a:srgbClr val="1F487C"/>
                </a:solidFill>
                <a:latin typeface="Times New Roman"/>
                <a:cs typeface="Times New Roman"/>
              </a:rPr>
              <a:t>Dio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l’Assoluto</a:t>
            </a:r>
            <a:endParaRPr sz="1600">
              <a:latin typeface="Times New Roman"/>
              <a:cs typeface="Times New Roman"/>
            </a:endParaRPr>
          </a:p>
          <a:p>
            <a:pPr marL="76200" marR="81915">
              <a:lnSpc>
                <a:spcPct val="95700"/>
              </a:lnSpc>
              <a:spcBef>
                <a:spcPts val="138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(13.4) 0:10.1 </a:t>
            </a:r>
            <a:r>
              <a:rPr sz="1200" spc="-5" dirty="0">
                <a:latin typeface="Times New Roman"/>
                <a:cs typeface="Times New Roman"/>
              </a:rPr>
              <a:t>Vi sono </a:t>
            </a:r>
            <a:r>
              <a:rPr sz="1200" dirty="0">
                <a:latin typeface="Times New Roman"/>
                <a:cs typeface="Times New Roman"/>
              </a:rPr>
              <a:t>molti </a:t>
            </a:r>
            <a:r>
              <a:rPr sz="1200" spc="-10" dirty="0">
                <a:latin typeface="Times New Roman"/>
                <a:cs typeface="Times New Roman"/>
              </a:rPr>
              <a:t>aspetti </a:t>
            </a:r>
            <a:r>
              <a:rPr sz="1200" spc="-5" dirty="0">
                <a:latin typeface="Times New Roman"/>
                <a:cs typeface="Times New Roman"/>
              </a:rPr>
              <a:t>della realtà </a:t>
            </a:r>
            <a:r>
              <a:rPr sz="1200" dirty="0">
                <a:latin typeface="Times New Roman"/>
                <a:cs typeface="Times New Roman"/>
              </a:rPr>
              <a:t>eterna dell’</a:t>
            </a:r>
            <a:r>
              <a:rPr sz="1200" i="1" dirty="0">
                <a:latin typeface="Times New Roman"/>
                <a:cs typeface="Times New Roman"/>
              </a:rPr>
              <a:t>Assoluto della </a:t>
            </a:r>
            <a:r>
              <a:rPr sz="1200" i="1" spc="-5" dirty="0">
                <a:latin typeface="Times New Roman"/>
                <a:cs typeface="Times New Roman"/>
              </a:rPr>
              <a:t>Deità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non possono essere </a:t>
            </a:r>
            <a:r>
              <a:rPr sz="1200" spc="-5" dirty="0">
                <a:latin typeface="Times New Roman"/>
                <a:cs typeface="Times New Roman"/>
              </a:rPr>
              <a:t>pienamente spiegati alla </a:t>
            </a:r>
            <a:r>
              <a:rPr sz="1200" dirty="0">
                <a:latin typeface="Times New Roman"/>
                <a:cs typeface="Times New Roman"/>
              </a:rPr>
              <a:t>mente  finita </a:t>
            </a:r>
            <a:r>
              <a:rPr sz="1200" spc="-5" dirty="0">
                <a:latin typeface="Times New Roman"/>
                <a:cs typeface="Times New Roman"/>
              </a:rPr>
              <a:t>del tempo-spazio, </a:t>
            </a:r>
            <a:r>
              <a:rPr sz="1200" dirty="0">
                <a:latin typeface="Times New Roman"/>
                <a:cs typeface="Times New Roman"/>
              </a:rPr>
              <a:t>ma l’attuazione di </a:t>
            </a:r>
            <a:r>
              <a:rPr sz="1200" i="1" spc="-5" dirty="0">
                <a:latin typeface="Times New Roman"/>
                <a:cs typeface="Times New Roman"/>
              </a:rPr>
              <a:t>Dio </a:t>
            </a:r>
            <a:r>
              <a:rPr sz="1200" i="1" dirty="0">
                <a:latin typeface="Times New Roman"/>
                <a:cs typeface="Times New Roman"/>
              </a:rPr>
              <a:t>l’Assoluto </a:t>
            </a:r>
            <a:r>
              <a:rPr sz="1200" spc="-5" dirty="0">
                <a:latin typeface="Times New Roman"/>
                <a:cs typeface="Times New Roman"/>
              </a:rPr>
              <a:t>potrebbe essere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conseguenza dell’unificazione della seconda </a:t>
            </a:r>
            <a:r>
              <a:rPr sz="1200" dirty="0">
                <a:latin typeface="Times New Roman"/>
                <a:cs typeface="Times New Roman"/>
              </a:rPr>
              <a:t>Trinità  </a:t>
            </a:r>
            <a:r>
              <a:rPr sz="1200" spc="-5" dirty="0">
                <a:latin typeface="Times New Roman"/>
                <a:cs typeface="Times New Roman"/>
              </a:rPr>
              <a:t>esperienziale,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Trinità Assoluta. </a:t>
            </a:r>
            <a:r>
              <a:rPr sz="1200" dirty="0">
                <a:latin typeface="Times New Roman"/>
                <a:cs typeface="Times New Roman"/>
              </a:rPr>
              <a:t>Ciò </a:t>
            </a:r>
            <a:r>
              <a:rPr sz="1200" spc="-5" dirty="0">
                <a:latin typeface="Times New Roman"/>
                <a:cs typeface="Times New Roman"/>
              </a:rPr>
              <a:t>costituirebbe </a:t>
            </a:r>
            <a:r>
              <a:rPr sz="1200" dirty="0">
                <a:latin typeface="Times New Roman"/>
                <a:cs typeface="Times New Roman"/>
              </a:rPr>
              <a:t>la realizzazione </a:t>
            </a:r>
            <a:r>
              <a:rPr sz="1200" spc="-5" dirty="0">
                <a:latin typeface="Times New Roman"/>
                <a:cs typeface="Times New Roman"/>
              </a:rPr>
              <a:t>esperienziale della </a:t>
            </a:r>
            <a:r>
              <a:rPr sz="1200" dirty="0">
                <a:latin typeface="Times New Roman"/>
                <a:cs typeface="Times New Roman"/>
              </a:rPr>
              <a:t>divinità </a:t>
            </a:r>
            <a:r>
              <a:rPr sz="1200" spc="-5" dirty="0">
                <a:latin typeface="Times New Roman"/>
                <a:cs typeface="Times New Roman"/>
              </a:rPr>
              <a:t>assoluta, l’unificazione dei  significati assoluti su </a:t>
            </a:r>
            <a:r>
              <a:rPr sz="1200" dirty="0">
                <a:latin typeface="Times New Roman"/>
                <a:cs typeface="Times New Roman"/>
              </a:rPr>
              <a:t>livelli assoluti. </a:t>
            </a:r>
            <a:r>
              <a:rPr sz="1200" spc="-5" dirty="0">
                <a:latin typeface="Times New Roman"/>
                <a:cs typeface="Times New Roman"/>
              </a:rPr>
              <a:t>Ma </a:t>
            </a:r>
            <a:r>
              <a:rPr sz="1200" dirty="0">
                <a:latin typeface="Times New Roman"/>
                <a:cs typeface="Times New Roman"/>
              </a:rPr>
              <a:t>noi non </a:t>
            </a:r>
            <a:r>
              <a:rPr sz="1200" spc="-5" dirty="0">
                <a:latin typeface="Times New Roman"/>
                <a:cs typeface="Times New Roman"/>
              </a:rPr>
              <a:t>siamo certi del </a:t>
            </a:r>
            <a:r>
              <a:rPr sz="1200" dirty="0">
                <a:latin typeface="Times New Roman"/>
                <a:cs typeface="Times New Roman"/>
              </a:rPr>
              <a:t>coinvolgimento di tutti i </a:t>
            </a:r>
            <a:r>
              <a:rPr sz="1200" spc="-5" dirty="0">
                <a:latin typeface="Times New Roman"/>
                <a:cs typeface="Times New Roman"/>
              </a:rPr>
              <a:t>valori assoluti, </a:t>
            </a:r>
            <a:r>
              <a:rPr sz="1200" dirty="0">
                <a:latin typeface="Times New Roman"/>
                <a:cs typeface="Times New Roman"/>
              </a:rPr>
              <a:t>poiché non </a:t>
            </a:r>
            <a:r>
              <a:rPr sz="1200" spc="-5" dirty="0">
                <a:latin typeface="Times New Roman"/>
                <a:cs typeface="Times New Roman"/>
              </a:rPr>
              <a:t>siamo mai stati  informati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l’Assoluto Qualificato sia </a:t>
            </a:r>
            <a:r>
              <a:rPr sz="1200" dirty="0">
                <a:latin typeface="Times New Roman"/>
                <a:cs typeface="Times New Roman"/>
              </a:rPr>
              <a:t>l’equivalente </a:t>
            </a:r>
            <a:r>
              <a:rPr sz="1200" spc="-5" dirty="0">
                <a:latin typeface="Times New Roman"/>
                <a:cs typeface="Times New Roman"/>
              </a:rPr>
              <a:t>dell’Infinito.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destini superultimi implicano significati assoluti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spiritualità  </a:t>
            </a:r>
            <a:r>
              <a:rPr sz="1200" dirty="0">
                <a:latin typeface="Times New Roman"/>
                <a:cs typeface="Times New Roman"/>
              </a:rPr>
              <a:t>infinita, e senza il </a:t>
            </a:r>
            <a:r>
              <a:rPr sz="1200" spc="-5" dirty="0">
                <a:latin typeface="Times New Roman"/>
                <a:cs typeface="Times New Roman"/>
              </a:rPr>
              <a:t>compimento </a:t>
            </a:r>
            <a:r>
              <a:rPr sz="1200" dirty="0">
                <a:latin typeface="Times New Roman"/>
                <a:cs typeface="Times New Roman"/>
              </a:rPr>
              <a:t>di queste due </a:t>
            </a:r>
            <a:r>
              <a:rPr sz="1200" spc="-5" dirty="0">
                <a:latin typeface="Times New Roman"/>
                <a:cs typeface="Times New Roman"/>
              </a:rPr>
              <a:t>realtà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possiamo stabilire valori assoluti.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30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300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90219" y="513333"/>
            <a:ext cx="8147684" cy="3967479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50800" marR="186055" algn="just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descrivere </a:t>
            </a:r>
            <a:r>
              <a:rPr sz="1200" dirty="0">
                <a:latin typeface="Times New Roman"/>
                <a:cs typeface="Times New Roman"/>
              </a:rPr>
              <a:t>tutte le varie </a:t>
            </a:r>
            <a:r>
              <a:rPr sz="1200" spc="-5" dirty="0">
                <a:latin typeface="Times New Roman"/>
                <a:cs typeface="Times New Roman"/>
              </a:rPr>
              <a:t>tecniche implicate </a:t>
            </a:r>
            <a:r>
              <a:rPr sz="1200" dirty="0">
                <a:latin typeface="Times New Roman"/>
                <a:cs typeface="Times New Roman"/>
              </a:rPr>
              <a:t>nella </a:t>
            </a:r>
            <a:r>
              <a:rPr sz="1200" spc="-5" dirty="0">
                <a:latin typeface="Times New Roman"/>
                <a:cs typeface="Times New Roman"/>
              </a:rPr>
              <a:t>metamorfosi stellare </a:t>
            </a:r>
            <a:r>
              <a:rPr sz="1200" dirty="0">
                <a:latin typeface="Times New Roman"/>
                <a:cs typeface="Times New Roman"/>
              </a:rPr>
              <a:t>e nell’evoluzione </a:t>
            </a:r>
            <a:r>
              <a:rPr sz="1200" spc="-5" dirty="0">
                <a:latin typeface="Times New Roman"/>
                <a:cs typeface="Times New Roman"/>
              </a:rPr>
              <a:t>planetaria, dovremmo esporre quasi cento  </a:t>
            </a:r>
            <a:r>
              <a:rPr sz="1200" dirty="0">
                <a:latin typeface="Times New Roman"/>
                <a:cs typeface="Times New Roman"/>
              </a:rPr>
              <a:t>modi </a:t>
            </a:r>
            <a:r>
              <a:rPr sz="1200" spc="-5" dirty="0">
                <a:latin typeface="Times New Roman"/>
                <a:cs typeface="Times New Roman"/>
              </a:rPr>
              <a:t>differenti </a:t>
            </a:r>
            <a:r>
              <a:rPr sz="1200" dirty="0">
                <a:latin typeface="Times New Roman"/>
                <a:cs typeface="Times New Roman"/>
              </a:rPr>
              <a:t>di formazione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soli e di </a:t>
            </a:r>
            <a:r>
              <a:rPr sz="1200" spc="-5" dirty="0">
                <a:latin typeface="Times New Roman"/>
                <a:cs typeface="Times New Roman"/>
              </a:rPr>
              <a:t>origine dei pianeti. Via </a:t>
            </a:r>
            <a:r>
              <a:rPr sz="1200" dirty="0">
                <a:latin typeface="Times New Roman"/>
                <a:cs typeface="Times New Roman"/>
              </a:rPr>
              <a:t>via che i vostri </a:t>
            </a:r>
            <a:r>
              <a:rPr sz="1200" spc="-5" dirty="0">
                <a:latin typeface="Times New Roman"/>
                <a:cs typeface="Times New Roman"/>
              </a:rPr>
              <a:t>astronomi esploreranno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cieli, </a:t>
            </a:r>
            <a:r>
              <a:rPr sz="1200" dirty="0">
                <a:latin typeface="Times New Roman"/>
                <a:cs typeface="Times New Roman"/>
              </a:rPr>
              <a:t>osserveranno </a:t>
            </a:r>
            <a:r>
              <a:rPr sz="1200" spc="-5" dirty="0">
                <a:latin typeface="Times New Roman"/>
                <a:cs typeface="Times New Roman"/>
              </a:rPr>
              <a:t>dei  fenomeni indicativi </a:t>
            </a:r>
            <a:r>
              <a:rPr sz="1200" dirty="0">
                <a:latin typeface="Times New Roman"/>
                <a:cs typeface="Times New Roman"/>
              </a:rPr>
              <a:t>di tutti </a:t>
            </a:r>
            <a:r>
              <a:rPr sz="1200" spc="-5" dirty="0">
                <a:latin typeface="Times New Roman"/>
                <a:cs typeface="Times New Roman"/>
              </a:rPr>
              <a:t>questi </a:t>
            </a:r>
            <a:r>
              <a:rPr sz="1200" dirty="0">
                <a:latin typeface="Times New Roman"/>
                <a:cs typeface="Times New Roman"/>
              </a:rPr>
              <a:t>modi di </a:t>
            </a:r>
            <a:r>
              <a:rPr sz="1200" spc="-5" dirty="0">
                <a:latin typeface="Times New Roman"/>
                <a:cs typeface="Times New Roman"/>
              </a:rPr>
              <a:t>evoluzione stellare,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raramente scopriranno </a:t>
            </a:r>
            <a:r>
              <a:rPr sz="1200" dirty="0">
                <a:latin typeface="Times New Roman"/>
                <a:cs typeface="Times New Roman"/>
              </a:rPr>
              <a:t>la prova della </a:t>
            </a:r>
            <a:r>
              <a:rPr sz="1200" spc="-5" dirty="0">
                <a:latin typeface="Times New Roman"/>
                <a:cs typeface="Times New Roman"/>
              </a:rPr>
              <a:t>formazione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5" dirty="0">
                <a:latin typeface="Times New Roman"/>
                <a:cs typeface="Times New Roman"/>
              </a:rPr>
              <a:t>quei </a:t>
            </a:r>
            <a:r>
              <a:rPr sz="1200" dirty="0">
                <a:latin typeface="Times New Roman"/>
                <a:cs typeface="Times New Roman"/>
              </a:rPr>
              <a:t>piccoli  </a:t>
            </a:r>
            <a:r>
              <a:rPr sz="1200" spc="-5" dirty="0">
                <a:latin typeface="Times New Roman"/>
                <a:cs typeface="Times New Roman"/>
              </a:rPr>
              <a:t>ammassi </a:t>
            </a:r>
            <a:r>
              <a:rPr sz="1200" dirty="0">
                <a:latin typeface="Times New Roman"/>
                <a:cs typeface="Times New Roman"/>
              </a:rPr>
              <a:t>non luminosi di </a:t>
            </a:r>
            <a:r>
              <a:rPr sz="1200" spc="-5" dirty="0">
                <a:latin typeface="Times New Roman"/>
                <a:cs typeface="Times New Roman"/>
              </a:rPr>
              <a:t>materia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servono </a:t>
            </a:r>
            <a:r>
              <a:rPr sz="1200" spc="5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pianeti abitati, </a:t>
            </a:r>
            <a:r>
              <a:rPr sz="1200" dirty="0">
                <a:latin typeface="Times New Roman"/>
                <a:cs typeface="Times New Roman"/>
              </a:rPr>
              <a:t>i più </a:t>
            </a:r>
            <a:r>
              <a:rPr sz="1200" spc="-5" dirty="0">
                <a:latin typeface="Times New Roman"/>
                <a:cs typeface="Times New Roman"/>
              </a:rPr>
              <a:t>importanti delle vaste </a:t>
            </a:r>
            <a:r>
              <a:rPr sz="1200" dirty="0">
                <a:latin typeface="Times New Roman"/>
                <a:cs typeface="Times New Roman"/>
              </a:rPr>
              <a:t>creazioni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materiali.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508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6. Le sfere dello</a:t>
            </a:r>
            <a:r>
              <a:rPr sz="1600" b="1" spc="-1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spazio</a:t>
            </a:r>
            <a:endParaRPr sz="1600">
              <a:latin typeface="Times New Roman"/>
              <a:cs typeface="Times New Roman"/>
            </a:endParaRPr>
          </a:p>
          <a:p>
            <a:pPr marL="50800" algn="just">
              <a:lnSpc>
                <a:spcPct val="100000"/>
              </a:lnSpc>
              <a:spcBef>
                <a:spcPts val="132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(172.3) 15:6.1 </a:t>
            </a:r>
            <a:r>
              <a:rPr sz="1200" spc="-5" dirty="0">
                <a:latin typeface="Times New Roman"/>
                <a:cs typeface="Times New Roman"/>
              </a:rPr>
              <a:t>Indipendentemente dalla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origine,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varie </a:t>
            </a:r>
            <a:r>
              <a:rPr sz="1200" dirty="0">
                <a:latin typeface="Times New Roman"/>
                <a:cs typeface="Times New Roman"/>
              </a:rPr>
              <a:t>sfere dello spazio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possono </a:t>
            </a:r>
            <a:r>
              <a:rPr sz="1200" spc="-5" dirty="0">
                <a:latin typeface="Times New Roman"/>
                <a:cs typeface="Times New Roman"/>
              </a:rPr>
              <a:t>classificare </a:t>
            </a:r>
            <a:r>
              <a:rPr sz="1200" spc="5" dirty="0">
                <a:latin typeface="Times New Roman"/>
                <a:cs typeface="Times New Roman"/>
              </a:rPr>
              <a:t>nelle </a:t>
            </a:r>
            <a:r>
              <a:rPr sz="1200" spc="-5" dirty="0">
                <a:latin typeface="Times New Roman"/>
                <a:cs typeface="Times New Roman"/>
              </a:rPr>
              <a:t>seguenti categorie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maggiori:</a:t>
            </a:r>
            <a:endParaRPr sz="1200">
              <a:latin typeface="Times New Roman"/>
              <a:cs typeface="Times New Roman"/>
            </a:endParaRPr>
          </a:p>
          <a:p>
            <a:pPr marL="508000">
              <a:lnSpc>
                <a:spcPct val="100000"/>
              </a:lnSpc>
              <a:spcBef>
                <a:spcPts val="133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(172.4) 15:6.2 </a:t>
            </a:r>
            <a:r>
              <a:rPr sz="1200" dirty="0">
                <a:latin typeface="Times New Roman"/>
                <a:cs typeface="Times New Roman"/>
              </a:rPr>
              <a:t>1. I soli — le stelle </a:t>
            </a:r>
            <a:r>
              <a:rPr sz="1200" spc="-5" dirty="0">
                <a:latin typeface="Times New Roman"/>
                <a:cs typeface="Times New Roman"/>
              </a:rPr>
              <a:t>dello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spazio.</a:t>
            </a:r>
            <a:endParaRPr sz="1200">
              <a:latin typeface="Times New Roman"/>
              <a:cs typeface="Times New Roman"/>
            </a:endParaRPr>
          </a:p>
          <a:p>
            <a:pPr marL="508000">
              <a:lnSpc>
                <a:spcPct val="100000"/>
              </a:lnSpc>
              <a:spcBef>
                <a:spcPts val="134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(172.5) 15:6.3 </a:t>
            </a:r>
            <a:r>
              <a:rPr sz="1200" dirty="0">
                <a:latin typeface="Times New Roman"/>
                <a:cs typeface="Times New Roman"/>
              </a:rPr>
              <a:t>2. </a:t>
            </a:r>
            <a:r>
              <a:rPr sz="1200" spc="-15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isole oscure </a:t>
            </a:r>
            <a:r>
              <a:rPr sz="1200" spc="-5" dirty="0">
                <a:latin typeface="Times New Roman"/>
                <a:cs typeface="Times New Roman"/>
              </a:rPr>
              <a:t>dello</a:t>
            </a:r>
            <a:r>
              <a:rPr sz="1200" spc="-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spazio.</a:t>
            </a:r>
            <a:endParaRPr sz="1200">
              <a:latin typeface="Times New Roman"/>
              <a:cs typeface="Times New Roman"/>
            </a:endParaRPr>
          </a:p>
          <a:p>
            <a:pPr marL="508000">
              <a:lnSpc>
                <a:spcPct val="100000"/>
              </a:lnSpc>
              <a:spcBef>
                <a:spcPts val="133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(172.6) 15:6.4 </a:t>
            </a:r>
            <a:r>
              <a:rPr sz="1200" dirty="0">
                <a:latin typeface="Times New Roman"/>
                <a:cs typeface="Times New Roman"/>
              </a:rPr>
              <a:t>3. I </a:t>
            </a:r>
            <a:r>
              <a:rPr sz="1200" spc="-5" dirty="0">
                <a:latin typeface="Times New Roman"/>
                <a:cs typeface="Times New Roman"/>
              </a:rPr>
              <a:t>corpi </a:t>
            </a:r>
            <a:r>
              <a:rPr sz="1200" dirty="0">
                <a:latin typeface="Times New Roman"/>
                <a:cs typeface="Times New Roman"/>
              </a:rPr>
              <a:t>spaziali minori — </a:t>
            </a:r>
            <a:r>
              <a:rPr sz="1200" spc="-5" dirty="0">
                <a:latin typeface="Times New Roman"/>
                <a:cs typeface="Times New Roman"/>
              </a:rPr>
              <a:t>comete, meteore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-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pianetini.</a:t>
            </a:r>
            <a:endParaRPr sz="1200">
              <a:latin typeface="Times New Roman"/>
              <a:cs typeface="Times New Roman"/>
            </a:endParaRPr>
          </a:p>
          <a:p>
            <a:pPr marL="508000">
              <a:lnSpc>
                <a:spcPct val="100000"/>
              </a:lnSpc>
              <a:spcBef>
                <a:spcPts val="134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(172.7) 15:6.5 </a:t>
            </a:r>
            <a:r>
              <a:rPr sz="1200" dirty="0">
                <a:latin typeface="Times New Roman"/>
                <a:cs typeface="Times New Roman"/>
              </a:rPr>
              <a:t>4. I pianeti, inclusi i mondi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abitati.</a:t>
            </a:r>
            <a:endParaRPr sz="1200">
              <a:latin typeface="Times New Roman"/>
              <a:cs typeface="Times New Roman"/>
            </a:endParaRPr>
          </a:p>
          <a:p>
            <a:pPr marL="508000">
              <a:lnSpc>
                <a:spcPct val="100000"/>
              </a:lnSpc>
              <a:spcBef>
                <a:spcPts val="133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(172.8) 15:6.6 </a:t>
            </a:r>
            <a:r>
              <a:rPr sz="1200" dirty="0">
                <a:latin typeface="Times New Roman"/>
                <a:cs typeface="Times New Roman"/>
              </a:rPr>
              <a:t>5. </a:t>
            </a:r>
            <a:r>
              <a:rPr sz="1200" spc="-15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sfere architettoniche — mondi </a:t>
            </a:r>
            <a:r>
              <a:rPr sz="1200" spc="-5" dirty="0">
                <a:latin typeface="Times New Roman"/>
                <a:cs typeface="Times New Roman"/>
              </a:rPr>
              <a:t>costruiti</a:t>
            </a:r>
            <a:r>
              <a:rPr sz="1200" spc="-1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espressamente.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50800" marR="43180" algn="just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(172.9) 15:6.7 </a:t>
            </a:r>
            <a:r>
              <a:rPr sz="1200" spc="-5" dirty="0">
                <a:latin typeface="Times New Roman"/>
                <a:cs typeface="Times New Roman"/>
              </a:rPr>
              <a:t>Ad eccezione delle sfere architettoniche, </a:t>
            </a:r>
            <a:r>
              <a:rPr sz="1200" dirty="0">
                <a:latin typeface="Times New Roman"/>
                <a:cs typeface="Times New Roman"/>
              </a:rPr>
              <a:t>tutti i </a:t>
            </a:r>
            <a:r>
              <a:rPr sz="1200" spc="-5" dirty="0">
                <a:latin typeface="Times New Roman"/>
                <a:cs typeface="Times New Roman"/>
              </a:rPr>
              <a:t>corpi </a:t>
            </a:r>
            <a:r>
              <a:rPr sz="1200" dirty="0">
                <a:latin typeface="Times New Roman"/>
                <a:cs typeface="Times New Roman"/>
              </a:rPr>
              <a:t>dello </a:t>
            </a:r>
            <a:r>
              <a:rPr sz="1200" spc="-5" dirty="0">
                <a:latin typeface="Times New Roman"/>
                <a:cs typeface="Times New Roman"/>
              </a:rPr>
              <a:t>spazio hanno avuto un’origine evoluzionaria; evoluzionaria nel  senso che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sono stati portati all’esistenza per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fiat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Deità, evoluzionaria nel senso che gli </a:t>
            </a:r>
            <a:r>
              <a:rPr sz="1200" dirty="0">
                <a:latin typeface="Times New Roman"/>
                <a:cs typeface="Times New Roman"/>
              </a:rPr>
              <a:t>atti </a:t>
            </a:r>
            <a:r>
              <a:rPr sz="1200" spc="-5" dirty="0">
                <a:latin typeface="Times New Roman"/>
                <a:cs typeface="Times New Roman"/>
              </a:rPr>
              <a:t>creativi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si </a:t>
            </a:r>
            <a:r>
              <a:rPr sz="1200" dirty="0">
                <a:latin typeface="Times New Roman"/>
                <a:cs typeface="Times New Roman"/>
              </a:rPr>
              <a:t>sono svolti  </a:t>
            </a:r>
            <a:r>
              <a:rPr sz="1200" spc="-5" dirty="0">
                <a:latin typeface="Times New Roman"/>
                <a:cs typeface="Times New Roman"/>
              </a:rPr>
              <a:t>secondo </a:t>
            </a:r>
            <a:r>
              <a:rPr sz="1200" dirty="0">
                <a:latin typeface="Times New Roman"/>
                <a:cs typeface="Times New Roman"/>
              </a:rPr>
              <a:t>una tecnica spazio-temporale </a:t>
            </a:r>
            <a:r>
              <a:rPr sz="1200" spc="-5" dirty="0">
                <a:latin typeface="Times New Roman"/>
                <a:cs typeface="Times New Roman"/>
              </a:rPr>
              <a:t>tramite </a:t>
            </a:r>
            <a:r>
              <a:rPr sz="1200" dirty="0">
                <a:latin typeface="Times New Roman"/>
                <a:cs typeface="Times New Roman"/>
              </a:rPr>
              <a:t>l’opera di molte </a:t>
            </a:r>
            <a:r>
              <a:rPr sz="1200" spc="-5" dirty="0">
                <a:latin typeface="Times New Roman"/>
                <a:cs typeface="Times New Roman"/>
              </a:rPr>
              <a:t>delle intelligenze create ed eventuate della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Deità.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30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301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93405" cy="40716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12827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(172.10) 15:6.8 </a:t>
            </a:r>
            <a:r>
              <a:rPr sz="1200" i="1" dirty="0">
                <a:latin typeface="Times New Roman"/>
                <a:cs typeface="Times New Roman"/>
              </a:rPr>
              <a:t>I soli. </a:t>
            </a:r>
            <a:r>
              <a:rPr sz="1200" dirty="0">
                <a:latin typeface="Times New Roman"/>
                <a:cs typeface="Times New Roman"/>
              </a:rPr>
              <a:t>Sono le stelle </a:t>
            </a:r>
            <a:r>
              <a:rPr sz="1200" spc="-5" dirty="0">
                <a:latin typeface="Times New Roman"/>
                <a:cs typeface="Times New Roman"/>
              </a:rPr>
              <a:t>dello spazio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tutti </a:t>
            </a:r>
            <a:r>
              <a:rPr sz="1200" dirty="0">
                <a:latin typeface="Times New Roman"/>
                <a:cs typeface="Times New Roman"/>
              </a:rPr>
              <a:t>i loro </a:t>
            </a:r>
            <a:r>
              <a:rPr sz="1200" spc="-5" dirty="0">
                <a:latin typeface="Times New Roman"/>
                <a:cs typeface="Times New Roman"/>
              </a:rPr>
              <a:t>vari stadi d’esistenza. Alcuni sono sistemi spaziali solitari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evoluzione;  altri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stelle </a:t>
            </a:r>
            <a:r>
              <a:rPr sz="1200" dirty="0">
                <a:latin typeface="Times New Roman"/>
                <a:cs typeface="Times New Roman"/>
              </a:rPr>
              <a:t>doppie, </a:t>
            </a:r>
            <a:r>
              <a:rPr sz="1200" spc="-5" dirty="0">
                <a:latin typeface="Times New Roman"/>
                <a:cs typeface="Times New Roman"/>
              </a:rPr>
              <a:t>sistemi planetari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fase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contrazione </a:t>
            </a:r>
            <a:r>
              <a:rPr sz="1200" dirty="0">
                <a:latin typeface="Times New Roman"/>
                <a:cs typeface="Times New Roman"/>
              </a:rPr>
              <a:t>o in via di estinzione. </a:t>
            </a:r>
            <a:r>
              <a:rPr sz="1200" spc="-10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stelle </a:t>
            </a:r>
            <a:r>
              <a:rPr sz="1200" spc="-5" dirty="0">
                <a:latin typeface="Times New Roman"/>
                <a:cs typeface="Times New Roman"/>
              </a:rPr>
              <a:t>dello </a:t>
            </a:r>
            <a:r>
              <a:rPr sz="1200" dirty="0">
                <a:latin typeface="Times New Roman"/>
                <a:cs typeface="Times New Roman"/>
              </a:rPr>
              <a:t>spazio esistono in non </a:t>
            </a:r>
            <a:r>
              <a:rPr sz="1200" spc="-5" dirty="0">
                <a:latin typeface="Times New Roman"/>
                <a:cs typeface="Times New Roman"/>
              </a:rPr>
              <a:t>meno </a:t>
            </a:r>
            <a:r>
              <a:rPr sz="1200" dirty="0">
                <a:latin typeface="Times New Roman"/>
                <a:cs typeface="Times New Roman"/>
              </a:rPr>
              <a:t>di  mille </a:t>
            </a:r>
            <a:r>
              <a:rPr sz="1200" spc="-5" dirty="0">
                <a:latin typeface="Times New Roman"/>
                <a:cs typeface="Times New Roman"/>
              </a:rPr>
              <a:t>differenti </a:t>
            </a:r>
            <a:r>
              <a:rPr sz="1200" dirty="0">
                <a:latin typeface="Times New Roman"/>
                <a:cs typeface="Times New Roman"/>
              </a:rPr>
              <a:t>stati e stadi. </a:t>
            </a:r>
            <a:r>
              <a:rPr sz="1200" spc="-5" dirty="0">
                <a:latin typeface="Times New Roman"/>
                <a:cs typeface="Times New Roman"/>
              </a:rPr>
              <a:t>Voi conoscete </a:t>
            </a:r>
            <a:r>
              <a:rPr sz="1200" dirty="0">
                <a:latin typeface="Times New Roman"/>
                <a:cs typeface="Times New Roman"/>
              </a:rPr>
              <a:t>i soli che </a:t>
            </a:r>
            <a:r>
              <a:rPr sz="1200" spc="-5" dirty="0">
                <a:latin typeface="Times New Roman"/>
                <a:cs typeface="Times New Roman"/>
              </a:rPr>
              <a:t>emettono luce accompagnata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calore, </a:t>
            </a:r>
            <a:r>
              <a:rPr sz="1200" dirty="0">
                <a:latin typeface="Times New Roman"/>
                <a:cs typeface="Times New Roman"/>
              </a:rPr>
              <a:t>ma vi sono </a:t>
            </a:r>
            <a:r>
              <a:rPr sz="1200" spc="-5" dirty="0">
                <a:latin typeface="Times New Roman"/>
                <a:cs typeface="Times New Roman"/>
              </a:rPr>
              <a:t>anche </a:t>
            </a:r>
            <a:r>
              <a:rPr sz="1200" dirty="0">
                <a:latin typeface="Times New Roman"/>
                <a:cs typeface="Times New Roman"/>
              </a:rPr>
              <a:t>soli che brillano  senza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calore.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10922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(172.11) 15:6.9 </a:t>
            </a:r>
            <a:r>
              <a:rPr sz="1200" dirty="0">
                <a:latin typeface="Times New Roman"/>
                <a:cs typeface="Times New Roman"/>
              </a:rPr>
              <a:t>I trilioni e trilioni di anni </a:t>
            </a:r>
            <a:r>
              <a:rPr sz="1200" spc="-5" dirty="0">
                <a:latin typeface="Times New Roman"/>
                <a:cs typeface="Times New Roman"/>
              </a:rPr>
              <a:t>durante </a:t>
            </a:r>
            <a:r>
              <a:rPr sz="1200" dirty="0">
                <a:latin typeface="Times New Roman"/>
                <a:cs typeface="Times New Roman"/>
              </a:rPr>
              <a:t>i quali un sole </a:t>
            </a:r>
            <a:r>
              <a:rPr sz="1200" spc="-5" dirty="0">
                <a:latin typeface="Times New Roman"/>
                <a:cs typeface="Times New Roman"/>
              </a:rPr>
              <a:t>normale </a:t>
            </a:r>
            <a:r>
              <a:rPr sz="1200" dirty="0">
                <a:latin typeface="Times New Roman"/>
                <a:cs typeface="Times New Roman"/>
              </a:rPr>
              <a:t>continua </a:t>
            </a:r>
            <a:r>
              <a:rPr sz="1200" spc="-5" dirty="0">
                <a:latin typeface="Times New Roman"/>
                <a:cs typeface="Times New Roman"/>
              </a:rPr>
              <a:t>ad </a:t>
            </a:r>
            <a:r>
              <a:rPr sz="1200" dirty="0">
                <a:latin typeface="Times New Roman"/>
                <a:cs typeface="Times New Roman"/>
              </a:rPr>
              <a:t>erogare luce e </a:t>
            </a:r>
            <a:r>
              <a:rPr sz="1200" spc="-5" dirty="0">
                <a:latin typeface="Times New Roman"/>
                <a:cs typeface="Times New Roman"/>
              </a:rPr>
              <a:t>calore illustrano </a:t>
            </a:r>
            <a:r>
              <a:rPr sz="1200" spc="5" dirty="0">
                <a:latin typeface="Times New Roman"/>
                <a:cs typeface="Times New Roman"/>
              </a:rPr>
              <a:t>bene </a:t>
            </a:r>
            <a:r>
              <a:rPr sz="1200" dirty="0">
                <a:latin typeface="Times New Roman"/>
                <a:cs typeface="Times New Roman"/>
              </a:rPr>
              <a:t>l’immensa  </a:t>
            </a:r>
            <a:r>
              <a:rPr sz="1200" spc="-5" dirty="0">
                <a:latin typeface="Times New Roman"/>
                <a:cs typeface="Times New Roman"/>
              </a:rPr>
              <a:t>riserva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energia </a:t>
            </a:r>
            <a:r>
              <a:rPr sz="1200" dirty="0">
                <a:latin typeface="Times New Roman"/>
                <a:cs typeface="Times New Roman"/>
              </a:rPr>
              <a:t>contenuta in </a:t>
            </a:r>
            <a:r>
              <a:rPr sz="1200" spc="-5" dirty="0">
                <a:latin typeface="Times New Roman"/>
                <a:cs typeface="Times New Roman"/>
              </a:rPr>
              <a:t>ciascuna </a:t>
            </a:r>
            <a:r>
              <a:rPr sz="1200" dirty="0">
                <a:latin typeface="Times New Roman"/>
                <a:cs typeface="Times New Roman"/>
              </a:rPr>
              <a:t>unità di </a:t>
            </a:r>
            <a:r>
              <a:rPr sz="1200" spc="-5" dirty="0">
                <a:latin typeface="Times New Roman"/>
                <a:cs typeface="Times New Roman"/>
              </a:rPr>
              <a:t>materia. L’energia effettiva </a:t>
            </a:r>
            <a:r>
              <a:rPr sz="1200" dirty="0">
                <a:latin typeface="Times New Roman"/>
                <a:cs typeface="Times New Roman"/>
              </a:rPr>
              <a:t>immagazzinata in queste </a:t>
            </a:r>
            <a:r>
              <a:rPr sz="1200" spc="-5" dirty="0">
                <a:latin typeface="Times New Roman"/>
                <a:cs typeface="Times New Roman"/>
              </a:rPr>
              <a:t>particelle invisibili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materia  </a:t>
            </a:r>
            <a:r>
              <a:rPr sz="1200" dirty="0">
                <a:latin typeface="Times New Roman"/>
                <a:cs typeface="Times New Roman"/>
              </a:rPr>
              <a:t>fisica è pressoché </a:t>
            </a:r>
            <a:r>
              <a:rPr sz="1200" spc="-5" dirty="0">
                <a:latin typeface="Times New Roman"/>
                <a:cs typeface="Times New Roman"/>
              </a:rPr>
              <a:t>inimmaginabile.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questa energia </a:t>
            </a:r>
            <a:r>
              <a:rPr sz="1200" dirty="0">
                <a:latin typeface="Times New Roman"/>
                <a:cs typeface="Times New Roman"/>
              </a:rPr>
              <a:t>diviene </a:t>
            </a:r>
            <a:r>
              <a:rPr sz="1200" spc="-5" dirty="0">
                <a:latin typeface="Times New Roman"/>
                <a:cs typeface="Times New Roman"/>
              </a:rPr>
              <a:t>quasi interamente </a:t>
            </a:r>
            <a:r>
              <a:rPr sz="1200" dirty="0">
                <a:latin typeface="Times New Roman"/>
                <a:cs typeface="Times New Roman"/>
              </a:rPr>
              <a:t>disponibile sotto </a:t>
            </a:r>
            <a:r>
              <a:rPr sz="1200" spc="-5" dirty="0">
                <a:latin typeface="Times New Roman"/>
                <a:cs typeface="Times New Roman"/>
              </a:rPr>
              <a:t>forma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5" dirty="0">
                <a:latin typeface="Times New Roman"/>
                <a:cs typeface="Times New Roman"/>
              </a:rPr>
              <a:t>luce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è sottoposta  </a:t>
            </a:r>
            <a:r>
              <a:rPr sz="1200" spc="-5" dirty="0">
                <a:latin typeface="Times New Roman"/>
                <a:cs typeface="Times New Roman"/>
              </a:rPr>
              <a:t>all’enorme pressione del calore ed alle attività energetiche associate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prevalgono all’interno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soli ardenti. Altre </a:t>
            </a:r>
            <a:r>
              <a:rPr sz="1200" dirty="0">
                <a:latin typeface="Times New Roman"/>
                <a:cs typeface="Times New Roman"/>
              </a:rPr>
              <a:t>condizioni  </a:t>
            </a:r>
            <a:r>
              <a:rPr sz="1200" spc="-5" dirty="0">
                <a:latin typeface="Times New Roman"/>
                <a:cs typeface="Times New Roman"/>
              </a:rPr>
              <a:t>ancora permettono </a:t>
            </a:r>
            <a:r>
              <a:rPr sz="1200" dirty="0">
                <a:latin typeface="Times New Roman"/>
                <a:cs typeface="Times New Roman"/>
              </a:rPr>
              <a:t>a questi </a:t>
            </a:r>
            <a:r>
              <a:rPr sz="1200" spc="-5" dirty="0">
                <a:latin typeface="Times New Roman"/>
                <a:cs typeface="Times New Roman"/>
              </a:rPr>
              <a:t>soli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trasformare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emettere gran </a:t>
            </a:r>
            <a:r>
              <a:rPr sz="1200" dirty="0">
                <a:latin typeface="Times New Roman"/>
                <a:cs typeface="Times New Roman"/>
              </a:rPr>
              <a:t>parte </a:t>
            </a:r>
            <a:r>
              <a:rPr sz="1200" spc="-5" dirty="0">
                <a:latin typeface="Times New Roman"/>
                <a:cs typeface="Times New Roman"/>
              </a:rPr>
              <a:t>dell’energia spaziale che </a:t>
            </a:r>
            <a:r>
              <a:rPr sz="1200" dirty="0">
                <a:latin typeface="Times New Roman"/>
                <a:cs typeface="Times New Roman"/>
              </a:rPr>
              <a:t>giunge loro tramite i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circuiti</a:t>
            </a:r>
            <a:endParaRPr sz="1200">
              <a:latin typeface="Times New Roman"/>
              <a:cs typeface="Times New Roman"/>
            </a:endParaRPr>
          </a:p>
          <a:p>
            <a:pPr marL="76200" marR="100330">
              <a:lnSpc>
                <a:spcPts val="1380"/>
              </a:lnSpc>
              <a:spcBef>
                <a:spcPts val="40"/>
              </a:spcBef>
            </a:pPr>
            <a:r>
              <a:rPr sz="1200" spc="-5" dirty="0">
                <a:latin typeface="Times New Roman"/>
                <a:cs typeface="Times New Roman"/>
              </a:rPr>
              <a:t>stabiliti </a:t>
            </a:r>
            <a:r>
              <a:rPr sz="1200" dirty="0">
                <a:latin typeface="Times New Roman"/>
                <a:cs typeface="Times New Roman"/>
              </a:rPr>
              <a:t>dello </a:t>
            </a:r>
            <a:r>
              <a:rPr sz="1200" spc="-5" dirty="0">
                <a:latin typeface="Times New Roman"/>
                <a:cs typeface="Times New Roman"/>
              </a:rPr>
              <a:t>spazio. Molte fasi dell’energia </a:t>
            </a:r>
            <a:r>
              <a:rPr sz="1200" dirty="0">
                <a:latin typeface="Times New Roman"/>
                <a:cs typeface="Times New Roman"/>
              </a:rPr>
              <a:t>fisica e tutte le </a:t>
            </a:r>
            <a:r>
              <a:rPr sz="1200" spc="-5" dirty="0">
                <a:latin typeface="Times New Roman"/>
                <a:cs typeface="Times New Roman"/>
              </a:rPr>
              <a:t>forme della materia sono attratte </a:t>
            </a:r>
            <a:r>
              <a:rPr sz="1200" dirty="0">
                <a:latin typeface="Times New Roman"/>
                <a:cs typeface="Times New Roman"/>
              </a:rPr>
              <a:t>dalle dinamo </a:t>
            </a:r>
            <a:r>
              <a:rPr sz="1200" spc="-5" dirty="0">
                <a:latin typeface="Times New Roman"/>
                <a:cs typeface="Times New Roman"/>
              </a:rPr>
              <a:t>solari </a:t>
            </a:r>
            <a:r>
              <a:rPr sz="1200" dirty="0">
                <a:latin typeface="Times New Roman"/>
                <a:cs typeface="Times New Roman"/>
              </a:rPr>
              <a:t>e successivamente  da </a:t>
            </a:r>
            <a:r>
              <a:rPr sz="1200" spc="-5" dirty="0">
                <a:latin typeface="Times New Roman"/>
                <a:cs typeface="Times New Roman"/>
              </a:rPr>
              <a:t>esse distribuite.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tal modo i soli </a:t>
            </a:r>
            <a:r>
              <a:rPr sz="1200" spc="-5" dirty="0">
                <a:latin typeface="Times New Roman"/>
                <a:cs typeface="Times New Roman"/>
              </a:rPr>
              <a:t>servono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acceleratori locali della </a:t>
            </a:r>
            <a:r>
              <a:rPr sz="1200" dirty="0">
                <a:latin typeface="Times New Roman"/>
                <a:cs typeface="Times New Roman"/>
              </a:rPr>
              <a:t>circolazione di </a:t>
            </a:r>
            <a:r>
              <a:rPr sz="1200" spc="-5" dirty="0">
                <a:latin typeface="Times New Roman"/>
                <a:cs typeface="Times New Roman"/>
              </a:rPr>
              <a:t>energia, agendo </a:t>
            </a:r>
            <a:r>
              <a:rPr sz="1200" dirty="0">
                <a:latin typeface="Times New Roman"/>
                <a:cs typeface="Times New Roman"/>
              </a:rPr>
              <a:t>da stazioni </a:t>
            </a:r>
            <a:r>
              <a:rPr sz="1200" spc="-5" dirty="0">
                <a:latin typeface="Times New Roman"/>
                <a:cs typeface="Times New Roman"/>
              </a:rPr>
              <a:t>automatiche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controllo della potenza.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558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(172.12) 15:6.10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Superuniverso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Orvonton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illuminato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riscaldato </a:t>
            </a:r>
            <a:r>
              <a:rPr sz="1200" dirty="0">
                <a:latin typeface="Times New Roman"/>
                <a:cs typeface="Times New Roman"/>
              </a:rPr>
              <a:t>da più di </a:t>
            </a:r>
            <a:r>
              <a:rPr sz="1200" spc="-5" dirty="0">
                <a:latin typeface="Times New Roman"/>
                <a:cs typeface="Times New Roman"/>
              </a:rPr>
              <a:t>diecimila miliardi </a:t>
            </a:r>
            <a:r>
              <a:rPr sz="1200" dirty="0">
                <a:latin typeface="Times New Roman"/>
                <a:cs typeface="Times New Roman"/>
              </a:rPr>
              <a:t>di soli </a:t>
            </a:r>
            <a:r>
              <a:rPr sz="1200" spc="-5" dirty="0">
                <a:latin typeface="Times New Roman"/>
                <a:cs typeface="Times New Roman"/>
              </a:rPr>
              <a:t>ardenti. Questi </a:t>
            </a:r>
            <a:r>
              <a:rPr sz="1200" dirty="0">
                <a:latin typeface="Times New Roman"/>
                <a:cs typeface="Times New Roman"/>
              </a:rPr>
              <a:t>soli sono le  stelle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vostro </a:t>
            </a:r>
            <a:r>
              <a:rPr sz="1200" spc="-5" dirty="0">
                <a:latin typeface="Times New Roman"/>
                <a:cs typeface="Times New Roman"/>
              </a:rPr>
              <a:t>sistema astronomico osservabile. Più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duemila miliardi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essi </a:t>
            </a:r>
            <a:r>
              <a:rPr sz="1200" dirty="0">
                <a:latin typeface="Times New Roman"/>
                <a:cs typeface="Times New Roman"/>
              </a:rPr>
              <a:t>sono troppo </a:t>
            </a:r>
            <a:r>
              <a:rPr sz="1200" spc="-5" dirty="0">
                <a:latin typeface="Times New Roman"/>
                <a:cs typeface="Times New Roman"/>
              </a:rPr>
              <a:t>lontani </a:t>
            </a:r>
            <a:r>
              <a:rPr sz="1200" dirty="0">
                <a:latin typeface="Times New Roman"/>
                <a:cs typeface="Times New Roman"/>
              </a:rPr>
              <a:t>o troppo </a:t>
            </a:r>
            <a:r>
              <a:rPr sz="1200" spc="-5" dirty="0">
                <a:latin typeface="Times New Roman"/>
                <a:cs typeface="Times New Roman"/>
              </a:rPr>
              <a:t>piccoli per </a:t>
            </a:r>
            <a:r>
              <a:rPr sz="1200" dirty="0">
                <a:latin typeface="Times New Roman"/>
                <a:cs typeface="Times New Roman"/>
              </a:rPr>
              <a:t>essere visti  da </a:t>
            </a:r>
            <a:r>
              <a:rPr sz="1200" spc="-5" dirty="0">
                <a:latin typeface="Times New Roman"/>
                <a:cs typeface="Times New Roman"/>
              </a:rPr>
              <a:t>Urantia. </a:t>
            </a:r>
            <a:r>
              <a:rPr sz="1200" spc="5" dirty="0">
                <a:latin typeface="Times New Roman"/>
                <a:cs typeface="Times New Roman"/>
              </a:rPr>
              <a:t>Ma </a:t>
            </a:r>
            <a:r>
              <a:rPr sz="1200" dirty="0">
                <a:latin typeface="Times New Roman"/>
                <a:cs typeface="Times New Roman"/>
              </a:rPr>
              <a:t>nell’Universo </a:t>
            </a:r>
            <a:r>
              <a:rPr sz="1200" spc="-5" dirty="0">
                <a:latin typeface="Times New Roman"/>
                <a:cs typeface="Times New Roman"/>
              </a:rPr>
              <a:t>maestro </a:t>
            </a:r>
            <a:r>
              <a:rPr sz="1200" dirty="0">
                <a:latin typeface="Times New Roman"/>
                <a:cs typeface="Times New Roman"/>
              </a:rPr>
              <a:t>vi sono tanti </a:t>
            </a:r>
            <a:r>
              <a:rPr sz="1200" spc="-5" dirty="0">
                <a:latin typeface="Times New Roman"/>
                <a:cs typeface="Times New Roman"/>
              </a:rPr>
              <a:t>soli </a:t>
            </a:r>
            <a:r>
              <a:rPr sz="1200" dirty="0">
                <a:latin typeface="Times New Roman"/>
                <a:cs typeface="Times New Roman"/>
              </a:rPr>
              <a:t>quanti </a:t>
            </a:r>
            <a:r>
              <a:rPr sz="1200" spc="-5" dirty="0">
                <a:latin typeface="Times New Roman"/>
                <a:cs typeface="Times New Roman"/>
              </a:rPr>
              <a:t>bicchieri d’acqua negli oceani </a:t>
            </a:r>
            <a:r>
              <a:rPr sz="1200" dirty="0">
                <a:latin typeface="Times New Roman"/>
                <a:cs typeface="Times New Roman"/>
              </a:rPr>
              <a:t>del vostro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mondo.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8636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(173.1) 15:6.11 </a:t>
            </a:r>
            <a:r>
              <a:rPr sz="1200" i="1" spc="-5" dirty="0">
                <a:latin typeface="Times New Roman"/>
                <a:cs typeface="Times New Roman"/>
              </a:rPr>
              <a:t>Le </a:t>
            </a:r>
            <a:r>
              <a:rPr sz="1200" i="1" dirty="0">
                <a:latin typeface="Times New Roman"/>
                <a:cs typeface="Times New Roman"/>
              </a:rPr>
              <a:t>isole </a:t>
            </a:r>
            <a:r>
              <a:rPr sz="1200" i="1" spc="-5" dirty="0">
                <a:latin typeface="Times New Roman"/>
                <a:cs typeface="Times New Roman"/>
              </a:rPr>
              <a:t>oscure dello spazio. </a:t>
            </a:r>
            <a:r>
              <a:rPr sz="1200" dirty="0">
                <a:latin typeface="Times New Roman"/>
                <a:cs typeface="Times New Roman"/>
              </a:rPr>
              <a:t>Sono i </a:t>
            </a:r>
            <a:r>
              <a:rPr sz="1200" spc="-5" dirty="0">
                <a:latin typeface="Times New Roman"/>
                <a:cs typeface="Times New Roman"/>
              </a:rPr>
              <a:t>soli </a:t>
            </a:r>
            <a:r>
              <a:rPr sz="1200" dirty="0">
                <a:latin typeface="Times New Roman"/>
                <a:cs typeface="Times New Roman"/>
              </a:rPr>
              <a:t>spenti </a:t>
            </a:r>
            <a:r>
              <a:rPr sz="1200" spc="-5" dirty="0">
                <a:latin typeface="Times New Roman"/>
                <a:cs typeface="Times New Roman"/>
              </a:rPr>
              <a:t>ed altre grandi aggregazioni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materia </a:t>
            </a:r>
            <a:r>
              <a:rPr sz="1200" dirty="0">
                <a:latin typeface="Times New Roman"/>
                <a:cs typeface="Times New Roman"/>
              </a:rPr>
              <a:t>privi di luce e di </a:t>
            </a:r>
            <a:r>
              <a:rPr sz="1200" spc="-5" dirty="0">
                <a:latin typeface="Times New Roman"/>
                <a:cs typeface="Times New Roman"/>
              </a:rPr>
              <a:t>calore. </a:t>
            </a:r>
            <a:r>
              <a:rPr sz="1200" spc="-10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isole  </a:t>
            </a:r>
            <a:r>
              <a:rPr sz="1200" spc="-5" dirty="0">
                <a:latin typeface="Times New Roman"/>
                <a:cs typeface="Times New Roman"/>
              </a:rPr>
              <a:t>oscure hanno </a:t>
            </a:r>
            <a:r>
              <a:rPr sz="1200" dirty="0">
                <a:latin typeface="Times New Roman"/>
                <a:cs typeface="Times New Roman"/>
              </a:rPr>
              <a:t>talvolta una massa enorme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esercitano una potente influenza </a:t>
            </a:r>
            <a:r>
              <a:rPr sz="1200" spc="-5" dirty="0">
                <a:latin typeface="Times New Roman"/>
                <a:cs typeface="Times New Roman"/>
              </a:rPr>
              <a:t>sull’equilibrio </a:t>
            </a:r>
            <a:r>
              <a:rPr sz="1200" dirty="0">
                <a:latin typeface="Times New Roman"/>
                <a:cs typeface="Times New Roman"/>
              </a:rPr>
              <a:t>dell’Universo e sulla </a:t>
            </a:r>
            <a:r>
              <a:rPr sz="1200" spc="-5" dirty="0">
                <a:latin typeface="Times New Roman"/>
                <a:cs typeface="Times New Roman"/>
              </a:rPr>
              <a:t>manipolazione  dell’energia.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densità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alcune </a:t>
            </a:r>
            <a:r>
              <a:rPr sz="1200" dirty="0">
                <a:latin typeface="Times New Roman"/>
                <a:cs typeface="Times New Roman"/>
              </a:rPr>
              <a:t>di queste </a:t>
            </a:r>
            <a:r>
              <a:rPr sz="1200" spc="-5" dirty="0">
                <a:latin typeface="Times New Roman"/>
                <a:cs typeface="Times New Roman"/>
              </a:rPr>
              <a:t>grandi masse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quasi </a:t>
            </a:r>
            <a:r>
              <a:rPr sz="1200" dirty="0">
                <a:latin typeface="Times New Roman"/>
                <a:cs typeface="Times New Roman"/>
              </a:rPr>
              <a:t>incredibile. Ed una tale </a:t>
            </a:r>
            <a:r>
              <a:rPr sz="1200" spc="-5" dirty="0">
                <a:latin typeface="Times New Roman"/>
                <a:cs typeface="Times New Roman"/>
              </a:rPr>
              <a:t>grande </a:t>
            </a:r>
            <a:r>
              <a:rPr sz="1200" dirty="0">
                <a:latin typeface="Times New Roman"/>
                <a:cs typeface="Times New Roman"/>
              </a:rPr>
              <a:t>concentrazione di </a:t>
            </a:r>
            <a:r>
              <a:rPr sz="1200" spc="-5" dirty="0">
                <a:latin typeface="Times New Roman"/>
                <a:cs typeface="Times New Roman"/>
              </a:rPr>
              <a:t>massa permette </a:t>
            </a:r>
            <a:r>
              <a:rPr sz="1200" dirty="0">
                <a:latin typeface="Times New Roman"/>
                <a:cs typeface="Times New Roman"/>
              </a:rPr>
              <a:t>a  </a:t>
            </a:r>
            <a:r>
              <a:rPr sz="1200" spc="-5" dirty="0">
                <a:latin typeface="Times New Roman"/>
                <a:cs typeface="Times New Roman"/>
              </a:rPr>
              <a:t>queste </a:t>
            </a:r>
            <a:r>
              <a:rPr sz="1200" dirty="0">
                <a:latin typeface="Times New Roman"/>
                <a:cs typeface="Times New Roman"/>
              </a:rPr>
              <a:t>isole </a:t>
            </a:r>
            <a:r>
              <a:rPr sz="1200" spc="-5" dirty="0">
                <a:latin typeface="Times New Roman"/>
                <a:cs typeface="Times New Roman"/>
              </a:rPr>
              <a:t>oscure </a:t>
            </a:r>
            <a:r>
              <a:rPr sz="1200" dirty="0">
                <a:latin typeface="Times New Roman"/>
                <a:cs typeface="Times New Roman"/>
              </a:rPr>
              <a:t>di funzionare </a:t>
            </a:r>
            <a:r>
              <a:rPr sz="1200" spc="-5" dirty="0">
                <a:latin typeface="Times New Roman"/>
                <a:cs typeface="Times New Roman"/>
              </a:rPr>
              <a:t>come potenti equilibratori, esercitando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efficace controllo sui grandi sistemi </a:t>
            </a:r>
            <a:r>
              <a:rPr sz="1200" dirty="0">
                <a:latin typeface="Times New Roman"/>
                <a:cs typeface="Times New Roman"/>
              </a:rPr>
              <a:t>vicini.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spc="5" dirty="0">
                <a:latin typeface="Times New Roman"/>
                <a:cs typeface="Times New Roman"/>
              </a:rPr>
              <a:t>Esse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mantengono </a:t>
            </a:r>
            <a:r>
              <a:rPr sz="1200" dirty="0">
                <a:latin typeface="Times New Roman"/>
                <a:cs typeface="Times New Roman"/>
              </a:rPr>
              <a:t>l’equilibrio </a:t>
            </a:r>
            <a:r>
              <a:rPr sz="1200" spc="-5" dirty="0">
                <a:latin typeface="Times New Roman"/>
                <a:cs typeface="Times New Roman"/>
              </a:rPr>
              <a:t>della forza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gravità </a:t>
            </a:r>
            <a:r>
              <a:rPr sz="1200" dirty="0">
                <a:latin typeface="Times New Roman"/>
                <a:cs typeface="Times New Roman"/>
              </a:rPr>
              <a:t>in molte </a:t>
            </a:r>
            <a:r>
              <a:rPr sz="1200" spc="-5" dirty="0">
                <a:latin typeface="Times New Roman"/>
                <a:cs typeface="Times New Roman"/>
              </a:rPr>
              <a:t>costellazioni. Molti sistemi fisici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altrimenti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precipiterebbero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30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302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178800" cy="40741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140335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rapidamente su </a:t>
            </a:r>
            <a:r>
              <a:rPr sz="1200" dirty="0">
                <a:latin typeface="Times New Roman"/>
                <a:cs typeface="Times New Roman"/>
              </a:rPr>
              <a:t>soli vicini, </a:t>
            </a:r>
            <a:r>
              <a:rPr sz="1200" spc="-5" dirty="0">
                <a:latin typeface="Times New Roman"/>
                <a:cs typeface="Times New Roman"/>
              </a:rPr>
              <a:t>distruggendosi, </a:t>
            </a:r>
            <a:r>
              <a:rPr sz="1200" dirty="0">
                <a:latin typeface="Times New Roman"/>
                <a:cs typeface="Times New Roman"/>
              </a:rPr>
              <a:t>sono saldamente </a:t>
            </a:r>
            <a:r>
              <a:rPr sz="1200" spc="-5" dirty="0">
                <a:latin typeface="Times New Roman"/>
                <a:cs typeface="Times New Roman"/>
              </a:rPr>
              <a:t>tenuti nella </a:t>
            </a:r>
            <a:r>
              <a:rPr sz="1200" dirty="0">
                <a:latin typeface="Times New Roman"/>
                <a:cs typeface="Times New Roman"/>
              </a:rPr>
              <a:t>presa </a:t>
            </a:r>
            <a:r>
              <a:rPr sz="1200" spc="-5" dirty="0">
                <a:latin typeface="Times New Roman"/>
                <a:cs typeface="Times New Roman"/>
              </a:rPr>
              <a:t>gravitazionale </a:t>
            </a:r>
            <a:r>
              <a:rPr sz="1200" dirty="0">
                <a:latin typeface="Times New Roman"/>
                <a:cs typeface="Times New Roman"/>
              </a:rPr>
              <a:t>di queste isole </a:t>
            </a:r>
            <a:r>
              <a:rPr sz="1200" spc="-5" dirty="0">
                <a:latin typeface="Times New Roman"/>
                <a:cs typeface="Times New Roman"/>
              </a:rPr>
              <a:t>oscure </a:t>
            </a:r>
            <a:r>
              <a:rPr sz="1200" dirty="0">
                <a:latin typeface="Times New Roman"/>
                <a:cs typeface="Times New Roman"/>
              </a:rPr>
              <a:t>guardiane. È  </a:t>
            </a:r>
            <a:r>
              <a:rPr sz="1200" spc="-5" dirty="0">
                <a:latin typeface="Times New Roman"/>
                <a:cs typeface="Times New Roman"/>
              </a:rPr>
              <a:t>grazie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questa </a:t>
            </a:r>
            <a:r>
              <a:rPr sz="1200" dirty="0">
                <a:latin typeface="Times New Roman"/>
                <a:cs typeface="Times New Roman"/>
              </a:rPr>
              <a:t>funzione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noi possiamo </a:t>
            </a:r>
            <a:r>
              <a:rPr sz="1200" spc="-5" dirty="0">
                <a:latin typeface="Times New Roman"/>
                <a:cs typeface="Times New Roman"/>
              </a:rPr>
              <a:t>localizzarle con precisione. </a:t>
            </a:r>
            <a:r>
              <a:rPr sz="1200" dirty="0">
                <a:latin typeface="Times New Roman"/>
                <a:cs typeface="Times New Roman"/>
              </a:rPr>
              <a:t>Abbiamo </a:t>
            </a:r>
            <a:r>
              <a:rPr sz="1200" spc="-5" dirty="0">
                <a:latin typeface="Times New Roman"/>
                <a:cs typeface="Times New Roman"/>
              </a:rPr>
              <a:t>misurato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forza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gravità dei </a:t>
            </a:r>
            <a:r>
              <a:rPr sz="1200" dirty="0">
                <a:latin typeface="Times New Roman"/>
                <a:cs typeface="Times New Roman"/>
              </a:rPr>
              <a:t>corpi luminosi e  </a:t>
            </a:r>
            <a:r>
              <a:rPr sz="1200" spc="-5" dirty="0">
                <a:latin typeface="Times New Roman"/>
                <a:cs typeface="Times New Roman"/>
              </a:rPr>
              <a:t>possiamo </a:t>
            </a:r>
            <a:r>
              <a:rPr sz="1200" dirty="0">
                <a:latin typeface="Times New Roman"/>
                <a:cs typeface="Times New Roman"/>
              </a:rPr>
              <a:t>quindi </a:t>
            </a:r>
            <a:r>
              <a:rPr sz="1200" spc="-5" dirty="0">
                <a:latin typeface="Times New Roman"/>
                <a:cs typeface="Times New Roman"/>
              </a:rPr>
              <a:t>calcolare </a:t>
            </a:r>
            <a:r>
              <a:rPr sz="1200" dirty="0">
                <a:latin typeface="Times New Roman"/>
                <a:cs typeface="Times New Roman"/>
              </a:rPr>
              <a:t>le dimensioni e le posizioni </a:t>
            </a:r>
            <a:r>
              <a:rPr sz="1200" spc="-5" dirty="0">
                <a:latin typeface="Times New Roman"/>
                <a:cs typeface="Times New Roman"/>
              </a:rPr>
              <a:t>esatte delle </a:t>
            </a:r>
            <a:r>
              <a:rPr sz="1200" dirty="0">
                <a:latin typeface="Times New Roman"/>
                <a:cs typeface="Times New Roman"/>
              </a:rPr>
              <a:t>isole oscure </a:t>
            </a:r>
            <a:r>
              <a:rPr sz="1200" spc="-5" dirty="0">
                <a:latin typeface="Times New Roman"/>
                <a:cs typeface="Times New Roman"/>
              </a:rPr>
              <a:t>dello </a:t>
            </a:r>
            <a:r>
              <a:rPr sz="1200" dirty="0">
                <a:latin typeface="Times New Roman"/>
                <a:cs typeface="Times New Roman"/>
              </a:rPr>
              <a:t>spazio che funzionano </a:t>
            </a:r>
            <a:r>
              <a:rPr sz="1200" spc="-5" dirty="0">
                <a:latin typeface="Times New Roman"/>
                <a:cs typeface="Times New Roman"/>
              </a:rPr>
              <a:t>così </a:t>
            </a:r>
            <a:r>
              <a:rPr sz="1200" dirty="0">
                <a:latin typeface="Times New Roman"/>
                <a:cs typeface="Times New Roman"/>
              </a:rPr>
              <a:t>efficacemente </a:t>
            </a:r>
            <a:r>
              <a:rPr sz="1200" spc="-5" dirty="0">
                <a:latin typeface="Times New Roman"/>
                <a:cs typeface="Times New Roman"/>
              </a:rPr>
              <a:t>per  mantenere </a:t>
            </a:r>
            <a:r>
              <a:rPr sz="1200" dirty="0">
                <a:latin typeface="Times New Roman"/>
                <a:cs typeface="Times New Roman"/>
              </a:rPr>
              <a:t>saldamente un </a:t>
            </a:r>
            <a:r>
              <a:rPr sz="1200" spc="-5" dirty="0">
                <a:latin typeface="Times New Roman"/>
                <a:cs typeface="Times New Roman"/>
              </a:rPr>
              <a:t>dato </a:t>
            </a:r>
            <a:r>
              <a:rPr sz="1200" dirty="0">
                <a:latin typeface="Times New Roman"/>
                <a:cs typeface="Times New Roman"/>
              </a:rPr>
              <a:t>sistema sulla </a:t>
            </a:r>
            <a:r>
              <a:rPr sz="1200" spc="-5" dirty="0">
                <a:latin typeface="Times New Roman"/>
                <a:cs typeface="Times New Roman"/>
              </a:rPr>
              <a:t>sua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traiettoria.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62230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(173.2) 15:6.12 </a:t>
            </a:r>
            <a:r>
              <a:rPr sz="1200" i="1" dirty="0">
                <a:latin typeface="Times New Roman"/>
                <a:cs typeface="Times New Roman"/>
              </a:rPr>
              <a:t>Corpi </a:t>
            </a:r>
            <a:r>
              <a:rPr sz="1200" i="1" spc="-5" dirty="0">
                <a:latin typeface="Times New Roman"/>
                <a:cs typeface="Times New Roman"/>
              </a:rPr>
              <a:t>spaziali minori. </a:t>
            </a:r>
            <a:r>
              <a:rPr sz="1200" spc="-15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meteore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altre </a:t>
            </a:r>
            <a:r>
              <a:rPr sz="1200" spc="-5" dirty="0">
                <a:latin typeface="Times New Roman"/>
                <a:cs typeface="Times New Roman"/>
              </a:rPr>
              <a:t>piccole particelle </a:t>
            </a:r>
            <a:r>
              <a:rPr sz="1200" dirty="0">
                <a:latin typeface="Times New Roman"/>
                <a:cs typeface="Times New Roman"/>
              </a:rPr>
              <a:t>di materia che </a:t>
            </a:r>
            <a:r>
              <a:rPr sz="1200" spc="-5" dirty="0">
                <a:latin typeface="Times New Roman"/>
                <a:cs typeface="Times New Roman"/>
              </a:rPr>
              <a:t>circolano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evolvono nello spazio  </a:t>
            </a:r>
            <a:r>
              <a:rPr sz="1200" spc="-5" dirty="0">
                <a:latin typeface="Times New Roman"/>
                <a:cs typeface="Times New Roman"/>
              </a:rPr>
              <a:t>costituiscono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aggregato enorme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energia </a:t>
            </a:r>
            <a:r>
              <a:rPr sz="1200" dirty="0">
                <a:latin typeface="Times New Roman"/>
                <a:cs typeface="Times New Roman"/>
              </a:rPr>
              <a:t>e di sostanza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materiale.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939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(173.3) 15:6.13 </a:t>
            </a:r>
            <a:r>
              <a:rPr sz="1200" dirty="0">
                <a:latin typeface="Times New Roman"/>
                <a:cs typeface="Times New Roman"/>
              </a:rPr>
              <a:t>Molte </a:t>
            </a:r>
            <a:r>
              <a:rPr sz="1200" spc="-5" dirty="0">
                <a:latin typeface="Times New Roman"/>
                <a:cs typeface="Times New Roman"/>
              </a:rPr>
              <a:t>comete </a:t>
            </a:r>
            <a:r>
              <a:rPr sz="1200" dirty="0">
                <a:latin typeface="Times New Roman"/>
                <a:cs typeface="Times New Roman"/>
              </a:rPr>
              <a:t>sono la </a:t>
            </a:r>
            <a:r>
              <a:rPr sz="1200" spc="-5" dirty="0">
                <a:latin typeface="Times New Roman"/>
                <a:cs typeface="Times New Roman"/>
              </a:rPr>
              <a:t>discendenza </a:t>
            </a:r>
            <a:r>
              <a:rPr sz="1200" dirty="0">
                <a:latin typeface="Times New Roman"/>
                <a:cs typeface="Times New Roman"/>
              </a:rPr>
              <a:t>disordinata e non stabilizzata </a:t>
            </a:r>
            <a:r>
              <a:rPr sz="1200" spc="-5" dirty="0">
                <a:latin typeface="Times New Roman"/>
                <a:cs typeface="Times New Roman"/>
              </a:rPr>
              <a:t>delle ruote madri </a:t>
            </a:r>
            <a:r>
              <a:rPr sz="1200" dirty="0">
                <a:latin typeface="Times New Roman"/>
                <a:cs typeface="Times New Roman"/>
              </a:rPr>
              <a:t>solari, </a:t>
            </a:r>
            <a:r>
              <a:rPr sz="1200" spc="-5" dirty="0">
                <a:latin typeface="Times New Roman"/>
                <a:cs typeface="Times New Roman"/>
              </a:rPr>
              <a:t>che vengono gradualmente  portate </a:t>
            </a:r>
            <a:r>
              <a:rPr sz="1200" dirty="0">
                <a:latin typeface="Times New Roman"/>
                <a:cs typeface="Times New Roman"/>
              </a:rPr>
              <a:t>sotto il </a:t>
            </a:r>
            <a:r>
              <a:rPr sz="1200" spc="-5" dirty="0">
                <a:latin typeface="Times New Roman"/>
                <a:cs typeface="Times New Roman"/>
              </a:rPr>
              <a:t>controllo del </a:t>
            </a:r>
            <a:r>
              <a:rPr sz="1200" dirty="0">
                <a:latin typeface="Times New Roman"/>
                <a:cs typeface="Times New Roman"/>
              </a:rPr>
              <a:t>sole </a:t>
            </a:r>
            <a:r>
              <a:rPr sz="1200" spc="-5" dirty="0">
                <a:latin typeface="Times New Roman"/>
                <a:cs typeface="Times New Roman"/>
              </a:rPr>
              <a:t>centrale governante. </a:t>
            </a:r>
            <a:r>
              <a:rPr sz="1200" spc="-1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comete </a:t>
            </a:r>
            <a:r>
              <a:rPr sz="1200" dirty="0">
                <a:latin typeface="Times New Roman"/>
                <a:cs typeface="Times New Roman"/>
              </a:rPr>
              <a:t>hanno anche numerose </a:t>
            </a:r>
            <a:r>
              <a:rPr sz="1200" spc="-5" dirty="0">
                <a:latin typeface="Times New Roman"/>
                <a:cs typeface="Times New Roman"/>
              </a:rPr>
              <a:t>altre </a:t>
            </a:r>
            <a:r>
              <a:rPr sz="1200" dirty="0">
                <a:latin typeface="Times New Roman"/>
                <a:cs typeface="Times New Roman"/>
              </a:rPr>
              <a:t>origini.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coda </a:t>
            </a:r>
            <a:r>
              <a:rPr sz="1200" dirty="0">
                <a:latin typeface="Times New Roman"/>
                <a:cs typeface="Times New Roman"/>
              </a:rPr>
              <a:t>di una </a:t>
            </a:r>
            <a:r>
              <a:rPr sz="1200" spc="-5" dirty="0">
                <a:latin typeface="Times New Roman"/>
                <a:cs typeface="Times New Roman"/>
              </a:rPr>
              <a:t>cometa si  orienta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senso </a:t>
            </a:r>
            <a:r>
              <a:rPr sz="1200" dirty="0">
                <a:latin typeface="Times New Roman"/>
                <a:cs typeface="Times New Roman"/>
              </a:rPr>
              <a:t>opposto </a:t>
            </a:r>
            <a:r>
              <a:rPr sz="1200" spc="-5" dirty="0">
                <a:latin typeface="Times New Roman"/>
                <a:cs typeface="Times New Roman"/>
              </a:rPr>
              <a:t>al corpo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al sole che </a:t>
            </a:r>
            <a:r>
              <a:rPr sz="1200" dirty="0">
                <a:latin typeface="Times New Roman"/>
                <a:cs typeface="Times New Roman"/>
              </a:rPr>
              <a:t>l’attira a causa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reazione </a:t>
            </a:r>
            <a:r>
              <a:rPr sz="1200" spc="-5" dirty="0">
                <a:latin typeface="Times New Roman"/>
                <a:cs typeface="Times New Roman"/>
              </a:rPr>
              <a:t>elettrica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suoi gas </a:t>
            </a:r>
            <a:r>
              <a:rPr sz="1200" dirty="0">
                <a:latin typeface="Times New Roman"/>
                <a:cs typeface="Times New Roman"/>
              </a:rPr>
              <a:t>altamente </a:t>
            </a:r>
            <a:r>
              <a:rPr sz="1200" spc="-5" dirty="0">
                <a:latin typeface="Times New Roman"/>
                <a:cs typeface="Times New Roman"/>
              </a:rPr>
              <a:t>espansi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della  pressione effettiva della </a:t>
            </a:r>
            <a:r>
              <a:rPr sz="1200" dirty="0">
                <a:latin typeface="Times New Roman"/>
                <a:cs typeface="Times New Roman"/>
              </a:rPr>
              <a:t>luce e di altre </a:t>
            </a:r>
            <a:r>
              <a:rPr sz="1200" spc="-5" dirty="0">
                <a:latin typeface="Times New Roman"/>
                <a:cs typeface="Times New Roman"/>
              </a:rPr>
              <a:t>energie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emanano dal sole. </a:t>
            </a:r>
            <a:r>
              <a:rPr sz="1200" dirty="0">
                <a:latin typeface="Times New Roman"/>
                <a:cs typeface="Times New Roman"/>
              </a:rPr>
              <a:t>Questo </a:t>
            </a:r>
            <a:r>
              <a:rPr sz="1200" spc="-5" dirty="0">
                <a:latin typeface="Times New Roman"/>
                <a:cs typeface="Times New Roman"/>
              </a:rPr>
              <a:t>fenomeno costituisce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delle prove </a:t>
            </a:r>
            <a:r>
              <a:rPr sz="1200" dirty="0">
                <a:latin typeface="Times New Roman"/>
                <a:cs typeface="Times New Roman"/>
              </a:rPr>
              <a:t>positive della  </a:t>
            </a:r>
            <a:r>
              <a:rPr sz="1200" spc="-5" dirty="0">
                <a:latin typeface="Times New Roman"/>
                <a:cs typeface="Times New Roman"/>
              </a:rPr>
              <a:t>realtà della </a:t>
            </a:r>
            <a:r>
              <a:rPr sz="1200" dirty="0">
                <a:latin typeface="Times New Roman"/>
                <a:cs typeface="Times New Roman"/>
              </a:rPr>
              <a:t>luce e delle sue </a:t>
            </a:r>
            <a:r>
              <a:rPr sz="1200" spc="-5" dirty="0">
                <a:latin typeface="Times New Roman"/>
                <a:cs typeface="Times New Roman"/>
              </a:rPr>
              <a:t>energie associate; </a:t>
            </a:r>
            <a:r>
              <a:rPr sz="1200" dirty="0">
                <a:latin typeface="Times New Roman"/>
                <a:cs typeface="Times New Roman"/>
              </a:rPr>
              <a:t>esso dimostra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la luce ha un </a:t>
            </a:r>
            <a:r>
              <a:rPr sz="1200" spc="-5" dirty="0">
                <a:latin typeface="Times New Roman"/>
                <a:cs typeface="Times New Roman"/>
              </a:rPr>
              <a:t>peso.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luce è una sostanza </a:t>
            </a:r>
            <a:r>
              <a:rPr sz="1200" spc="-5" dirty="0">
                <a:latin typeface="Times New Roman"/>
                <a:cs typeface="Times New Roman"/>
              </a:rPr>
              <a:t>reale,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semplici </a:t>
            </a:r>
            <a:r>
              <a:rPr sz="1200" dirty="0">
                <a:latin typeface="Times New Roman"/>
                <a:cs typeface="Times New Roman"/>
              </a:rPr>
              <a:t>onde  di un ipotetico</a:t>
            </a:r>
            <a:r>
              <a:rPr sz="1200" spc="-5" dirty="0">
                <a:latin typeface="Times New Roman"/>
                <a:cs typeface="Times New Roman"/>
              </a:rPr>
              <a:t> etere.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33147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(173.4) 15:6.14 </a:t>
            </a:r>
            <a:r>
              <a:rPr sz="1200" i="1" dirty="0">
                <a:latin typeface="Times New Roman"/>
                <a:cs typeface="Times New Roman"/>
              </a:rPr>
              <a:t>I </a:t>
            </a:r>
            <a:r>
              <a:rPr sz="1200" i="1" spc="-5" dirty="0">
                <a:latin typeface="Times New Roman"/>
                <a:cs typeface="Times New Roman"/>
              </a:rPr>
              <a:t>pianeti. </a:t>
            </a:r>
            <a:r>
              <a:rPr sz="1200" spc="-5" dirty="0">
                <a:latin typeface="Times New Roman"/>
                <a:cs typeface="Times New Roman"/>
              </a:rPr>
              <a:t>Sono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aggregazioni maggiori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materia che </a:t>
            </a:r>
            <a:r>
              <a:rPr sz="1200" dirty="0">
                <a:latin typeface="Times New Roman"/>
                <a:cs typeface="Times New Roman"/>
              </a:rPr>
              <a:t>seguono </a:t>
            </a:r>
            <a:r>
              <a:rPr sz="1200" spc="-5" dirty="0">
                <a:latin typeface="Times New Roman"/>
                <a:cs typeface="Times New Roman"/>
              </a:rPr>
              <a:t>un’orbita attorno ad </a:t>
            </a:r>
            <a:r>
              <a:rPr sz="1200" dirty="0">
                <a:latin typeface="Times New Roman"/>
                <a:cs typeface="Times New Roman"/>
              </a:rPr>
              <a:t>un sole o a qualche </a:t>
            </a:r>
            <a:r>
              <a:rPr sz="1200" spc="-5" dirty="0">
                <a:latin typeface="Times New Roman"/>
                <a:cs typeface="Times New Roman"/>
              </a:rPr>
              <a:t>altro </a:t>
            </a:r>
            <a:r>
              <a:rPr sz="1200" dirty="0">
                <a:latin typeface="Times New Roman"/>
                <a:cs typeface="Times New Roman"/>
              </a:rPr>
              <a:t>corpo  </a:t>
            </a:r>
            <a:r>
              <a:rPr sz="1200" spc="-5" dirty="0">
                <a:latin typeface="Times New Roman"/>
                <a:cs typeface="Times New Roman"/>
              </a:rPr>
              <a:t>spaziale. </a:t>
            </a:r>
            <a:r>
              <a:rPr sz="1200" spc="-10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dimensioni </a:t>
            </a:r>
            <a:r>
              <a:rPr sz="1200" dirty="0">
                <a:latin typeface="Times New Roman"/>
                <a:cs typeface="Times New Roman"/>
              </a:rPr>
              <a:t>vanno </a:t>
            </a:r>
            <a:r>
              <a:rPr sz="1200" spc="-5" dirty="0">
                <a:latin typeface="Times New Roman"/>
                <a:cs typeface="Times New Roman"/>
              </a:rPr>
              <a:t>dai pianetini </a:t>
            </a:r>
            <a:r>
              <a:rPr sz="1200" dirty="0">
                <a:latin typeface="Times New Roman"/>
                <a:cs typeface="Times New Roman"/>
              </a:rPr>
              <a:t>fino </a:t>
            </a:r>
            <a:r>
              <a:rPr sz="1200" spc="-5" dirty="0">
                <a:latin typeface="Times New Roman"/>
                <a:cs typeface="Times New Roman"/>
              </a:rPr>
              <a:t>alle enormi </a:t>
            </a:r>
            <a:r>
              <a:rPr sz="1200" dirty="0">
                <a:latin typeface="Times New Roman"/>
                <a:cs typeface="Times New Roman"/>
              </a:rPr>
              <a:t>sfere </a:t>
            </a:r>
            <a:r>
              <a:rPr sz="1200" spc="-5" dirty="0">
                <a:latin typeface="Times New Roman"/>
                <a:cs typeface="Times New Roman"/>
              </a:rPr>
              <a:t>gassose, </a:t>
            </a:r>
            <a:r>
              <a:rPr sz="1200" dirty="0">
                <a:latin typeface="Times New Roman"/>
                <a:cs typeface="Times New Roman"/>
              </a:rPr>
              <a:t>liquide o solide. I mondi </a:t>
            </a:r>
            <a:r>
              <a:rPr sz="1200" spc="-5" dirty="0">
                <a:latin typeface="Times New Roman"/>
                <a:cs typeface="Times New Roman"/>
              </a:rPr>
              <a:t>freddi </a:t>
            </a:r>
            <a:r>
              <a:rPr sz="1200" dirty="0">
                <a:latin typeface="Times New Roman"/>
                <a:cs typeface="Times New Roman"/>
              </a:rPr>
              <a:t>che sono </a:t>
            </a:r>
            <a:r>
              <a:rPr sz="1200" spc="5" dirty="0">
                <a:latin typeface="Times New Roman"/>
                <a:cs typeface="Times New Roman"/>
              </a:rPr>
              <a:t>stati  </a:t>
            </a:r>
            <a:r>
              <a:rPr sz="1200" spc="-5" dirty="0">
                <a:latin typeface="Times New Roman"/>
                <a:cs typeface="Times New Roman"/>
              </a:rPr>
              <a:t>formati </a:t>
            </a:r>
            <a:r>
              <a:rPr sz="1200" dirty="0">
                <a:latin typeface="Times New Roman"/>
                <a:cs typeface="Times New Roman"/>
              </a:rPr>
              <a:t>dal </a:t>
            </a:r>
            <a:r>
              <a:rPr sz="1200" spc="-5" dirty="0">
                <a:latin typeface="Times New Roman"/>
                <a:cs typeface="Times New Roman"/>
              </a:rPr>
              <a:t>raggruppamento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materiale spaziale fluttuante, quando si trovano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rapporto adeguato con </a:t>
            </a:r>
            <a:r>
              <a:rPr sz="1200" dirty="0">
                <a:latin typeface="Times New Roman"/>
                <a:cs typeface="Times New Roman"/>
              </a:rPr>
              <a:t>un sole vicino, sono i  </a:t>
            </a:r>
            <a:r>
              <a:rPr sz="1200" spc="-5" dirty="0">
                <a:latin typeface="Times New Roman"/>
                <a:cs typeface="Times New Roman"/>
              </a:rPr>
              <a:t>pianeti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ideali per ospitare abitanti </a:t>
            </a:r>
            <a:r>
              <a:rPr sz="1200" dirty="0">
                <a:latin typeface="Times New Roman"/>
                <a:cs typeface="Times New Roman"/>
              </a:rPr>
              <a:t>dotati </a:t>
            </a:r>
            <a:r>
              <a:rPr sz="1200" spc="-5" dirty="0">
                <a:latin typeface="Times New Roman"/>
                <a:cs typeface="Times New Roman"/>
              </a:rPr>
              <a:t>d’intelligenza.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soli spenti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regola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sono adatti </a:t>
            </a:r>
            <a:r>
              <a:rPr sz="1200" dirty="0">
                <a:latin typeface="Times New Roman"/>
                <a:cs typeface="Times New Roman"/>
              </a:rPr>
              <a:t>alla </a:t>
            </a:r>
            <a:r>
              <a:rPr sz="1200" spc="-5" dirty="0">
                <a:latin typeface="Times New Roman"/>
                <a:cs typeface="Times New Roman"/>
              </a:rPr>
              <a:t>vita; sono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5" dirty="0">
                <a:latin typeface="Times New Roman"/>
                <a:cs typeface="Times New Roman"/>
              </a:rPr>
              <a:t>solito </a:t>
            </a:r>
            <a:r>
              <a:rPr sz="1200" spc="-5" dirty="0">
                <a:latin typeface="Times New Roman"/>
                <a:cs typeface="Times New Roman"/>
              </a:rPr>
              <a:t>troppo  lontani </a:t>
            </a:r>
            <a:r>
              <a:rPr sz="1200" dirty="0">
                <a:latin typeface="Times New Roman"/>
                <a:cs typeface="Times New Roman"/>
              </a:rPr>
              <a:t>da un sole </a:t>
            </a:r>
            <a:r>
              <a:rPr sz="1200" spc="-5" dirty="0">
                <a:latin typeface="Times New Roman"/>
                <a:cs typeface="Times New Roman"/>
              </a:rPr>
              <a:t>vivente, ardente, ed </a:t>
            </a:r>
            <a:r>
              <a:rPr sz="1200" dirty="0">
                <a:latin typeface="Times New Roman"/>
                <a:cs typeface="Times New Roman"/>
              </a:rPr>
              <a:t>inoltre hanno una </a:t>
            </a:r>
            <a:r>
              <a:rPr sz="1200" spc="-5" dirty="0">
                <a:latin typeface="Times New Roman"/>
                <a:cs typeface="Times New Roman"/>
              </a:rPr>
              <a:t>massa eccessiva;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gravità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enorme </a:t>
            </a:r>
            <a:r>
              <a:rPr sz="1200" dirty="0">
                <a:latin typeface="Times New Roman"/>
                <a:cs typeface="Times New Roman"/>
              </a:rPr>
              <a:t>sulla loro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superficie.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50">
              <a:latin typeface="Times New Roman"/>
              <a:cs typeface="Times New Roman"/>
            </a:endParaRPr>
          </a:p>
          <a:p>
            <a:pPr marL="88900" marR="43180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(173.5) 15:6.15 </a:t>
            </a:r>
            <a:r>
              <a:rPr sz="1200" spc="-5" dirty="0">
                <a:latin typeface="Times New Roman"/>
                <a:cs typeface="Times New Roman"/>
              </a:rPr>
              <a:t>Nel </a:t>
            </a:r>
            <a:r>
              <a:rPr sz="1200" dirty="0">
                <a:latin typeface="Times New Roman"/>
                <a:cs typeface="Times New Roman"/>
              </a:rPr>
              <a:t>vostro </a:t>
            </a:r>
            <a:r>
              <a:rPr sz="1200" spc="-5" dirty="0">
                <a:latin typeface="Times New Roman"/>
                <a:cs typeface="Times New Roman"/>
              </a:rPr>
              <a:t>Superuniverso </a:t>
            </a:r>
            <a:r>
              <a:rPr sz="1200" dirty="0">
                <a:latin typeface="Times New Roman"/>
                <a:cs typeface="Times New Roman"/>
              </a:rPr>
              <a:t>nemmeno un </a:t>
            </a:r>
            <a:r>
              <a:rPr sz="1200" spc="-5" dirty="0">
                <a:latin typeface="Times New Roman"/>
                <a:cs typeface="Times New Roman"/>
              </a:rPr>
              <a:t>pianeta freddo su </a:t>
            </a:r>
            <a:r>
              <a:rPr sz="1200" dirty="0">
                <a:latin typeface="Times New Roman"/>
                <a:cs typeface="Times New Roman"/>
              </a:rPr>
              <a:t>quaranta è </a:t>
            </a:r>
            <a:r>
              <a:rPr sz="1200" spc="-5" dirty="0">
                <a:latin typeface="Times New Roman"/>
                <a:cs typeface="Times New Roman"/>
              </a:rPr>
              <a:t>abitabile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esseri </a:t>
            </a:r>
            <a:r>
              <a:rPr sz="1200" dirty="0">
                <a:latin typeface="Times New Roman"/>
                <a:cs typeface="Times New Roman"/>
              </a:rPr>
              <a:t>del vostro </a:t>
            </a:r>
            <a:r>
              <a:rPr sz="1200" spc="-5" dirty="0">
                <a:latin typeface="Times New Roman"/>
                <a:cs typeface="Times New Roman"/>
              </a:rPr>
              <a:t>ordine.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naturalmente  </a:t>
            </a:r>
            <a:r>
              <a:rPr sz="1200" dirty="0">
                <a:latin typeface="Times New Roman"/>
                <a:cs typeface="Times New Roman"/>
              </a:rPr>
              <a:t>i soli </a:t>
            </a:r>
            <a:r>
              <a:rPr sz="1200" spc="-5" dirty="0">
                <a:latin typeface="Times New Roman"/>
                <a:cs typeface="Times New Roman"/>
              </a:rPr>
              <a:t>surriscaldati </a:t>
            </a:r>
            <a:r>
              <a:rPr sz="1200" dirty="0">
                <a:latin typeface="Times New Roman"/>
                <a:cs typeface="Times New Roman"/>
              </a:rPr>
              <a:t>ed i mondi </a:t>
            </a:r>
            <a:r>
              <a:rPr sz="1200" spc="-5" dirty="0">
                <a:latin typeface="Times New Roman"/>
                <a:cs typeface="Times New Roman"/>
              </a:rPr>
              <a:t>esterni </a:t>
            </a:r>
            <a:r>
              <a:rPr sz="1200" dirty="0">
                <a:latin typeface="Times New Roman"/>
                <a:cs typeface="Times New Roman"/>
              </a:rPr>
              <a:t>molto </a:t>
            </a:r>
            <a:r>
              <a:rPr sz="1200" spc="-5" dirty="0">
                <a:latin typeface="Times New Roman"/>
                <a:cs typeface="Times New Roman"/>
              </a:rPr>
              <a:t>freddi </a:t>
            </a:r>
            <a:r>
              <a:rPr sz="1200" dirty="0">
                <a:latin typeface="Times New Roman"/>
                <a:cs typeface="Times New Roman"/>
              </a:rPr>
              <a:t>non sono </a:t>
            </a:r>
            <a:r>
              <a:rPr sz="1200" spc="-5" dirty="0">
                <a:latin typeface="Times New Roman"/>
                <a:cs typeface="Times New Roman"/>
              </a:rPr>
              <a:t>adatti </a:t>
            </a:r>
            <a:r>
              <a:rPr sz="1200" dirty="0">
                <a:latin typeface="Times New Roman"/>
                <a:cs typeface="Times New Roman"/>
              </a:rPr>
              <a:t>ad </a:t>
            </a:r>
            <a:r>
              <a:rPr sz="1200" spc="-5" dirty="0">
                <a:latin typeface="Times New Roman"/>
                <a:cs typeface="Times New Roman"/>
              </a:rPr>
              <a:t>ospitare </a:t>
            </a:r>
            <a:r>
              <a:rPr sz="1200" dirty="0">
                <a:latin typeface="Times New Roman"/>
                <a:cs typeface="Times New Roman"/>
              </a:rPr>
              <a:t>la vita </a:t>
            </a:r>
            <a:r>
              <a:rPr sz="1200" spc="-5" dirty="0">
                <a:latin typeface="Times New Roman"/>
                <a:cs typeface="Times New Roman"/>
              </a:rPr>
              <a:t>superiore. Nel </a:t>
            </a:r>
            <a:r>
              <a:rPr sz="1200" spc="5" dirty="0">
                <a:latin typeface="Times New Roman"/>
                <a:cs typeface="Times New Roman"/>
              </a:rPr>
              <a:t>vostro </a:t>
            </a:r>
            <a:r>
              <a:rPr sz="1200" spc="-5" dirty="0">
                <a:latin typeface="Times New Roman"/>
                <a:cs typeface="Times New Roman"/>
              </a:rPr>
              <a:t>sistema solare </a:t>
            </a:r>
            <a:r>
              <a:rPr sz="1200" dirty="0">
                <a:latin typeface="Times New Roman"/>
                <a:cs typeface="Times New Roman"/>
              </a:rPr>
              <a:t>soltanto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tre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30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303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74990" cy="39573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471805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pianeti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attualmente adatti </a:t>
            </a:r>
            <a:r>
              <a:rPr sz="1200" dirty="0">
                <a:latin typeface="Times New Roman"/>
                <a:cs typeface="Times New Roman"/>
              </a:rPr>
              <a:t>ad </a:t>
            </a:r>
            <a:r>
              <a:rPr sz="1200" spc="-5" dirty="0">
                <a:latin typeface="Times New Roman"/>
                <a:cs typeface="Times New Roman"/>
              </a:rPr>
              <a:t>ospitare </a:t>
            </a:r>
            <a:r>
              <a:rPr sz="1200" dirty="0">
                <a:latin typeface="Times New Roman"/>
                <a:cs typeface="Times New Roman"/>
              </a:rPr>
              <a:t>la vita. </a:t>
            </a:r>
            <a:r>
              <a:rPr sz="1200" spc="-5" dirty="0">
                <a:latin typeface="Times New Roman"/>
                <a:cs typeface="Times New Roman"/>
              </a:rPr>
              <a:t>Per dimensioni, </a:t>
            </a:r>
            <a:r>
              <a:rPr sz="1200" dirty="0">
                <a:latin typeface="Times New Roman"/>
                <a:cs typeface="Times New Roman"/>
              </a:rPr>
              <a:t>densità e posizione, </a:t>
            </a:r>
            <a:r>
              <a:rPr sz="1200" spc="-5" dirty="0">
                <a:latin typeface="Times New Roman"/>
                <a:cs typeface="Times New Roman"/>
              </a:rPr>
              <a:t>Urantia </a:t>
            </a:r>
            <a:r>
              <a:rPr sz="1200" dirty="0">
                <a:latin typeface="Times New Roman"/>
                <a:cs typeface="Times New Roman"/>
              </a:rPr>
              <a:t>è sotto molti </a:t>
            </a:r>
            <a:r>
              <a:rPr sz="1200" spc="-5" dirty="0">
                <a:latin typeface="Times New Roman"/>
                <a:cs typeface="Times New Roman"/>
              </a:rPr>
              <a:t>aspetti </a:t>
            </a:r>
            <a:r>
              <a:rPr sz="1200" spc="5" dirty="0">
                <a:latin typeface="Times New Roman"/>
                <a:cs typeface="Times New Roman"/>
              </a:rPr>
              <a:t>ideale </a:t>
            </a:r>
            <a:r>
              <a:rPr sz="1200" spc="-5" dirty="0">
                <a:latin typeface="Times New Roman"/>
                <a:cs typeface="Times New Roman"/>
              </a:rPr>
              <a:t>per  l’abitazione umana.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14287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(173.6) 15:6.16 </a:t>
            </a:r>
            <a:r>
              <a:rPr sz="1200" spc="-1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leggi </a:t>
            </a:r>
            <a:r>
              <a:rPr sz="1200" dirty="0">
                <a:latin typeface="Times New Roman"/>
                <a:cs typeface="Times New Roman"/>
              </a:rPr>
              <a:t>di comportamento </a:t>
            </a:r>
            <a:r>
              <a:rPr sz="1200" spc="-5" dirty="0">
                <a:latin typeface="Times New Roman"/>
                <a:cs typeface="Times New Roman"/>
              </a:rPr>
              <a:t>dell’energia fisica sono </a:t>
            </a:r>
            <a:r>
              <a:rPr sz="1200" dirty="0">
                <a:latin typeface="Times New Roman"/>
                <a:cs typeface="Times New Roman"/>
              </a:rPr>
              <a:t>fondamentalmente </a:t>
            </a:r>
            <a:r>
              <a:rPr sz="1200" spc="-5" dirty="0">
                <a:latin typeface="Times New Roman"/>
                <a:cs typeface="Times New Roman"/>
              </a:rPr>
              <a:t>universali, </a:t>
            </a:r>
            <a:r>
              <a:rPr sz="1200" dirty="0">
                <a:latin typeface="Times New Roman"/>
                <a:cs typeface="Times New Roman"/>
              </a:rPr>
              <a:t>ma le influenze </a:t>
            </a:r>
            <a:r>
              <a:rPr sz="1200" spc="-5" dirty="0">
                <a:latin typeface="Times New Roman"/>
                <a:cs typeface="Times New Roman"/>
              </a:rPr>
              <a:t>locali svolgono </a:t>
            </a:r>
            <a:r>
              <a:rPr sz="1200" dirty="0">
                <a:latin typeface="Times New Roman"/>
                <a:cs typeface="Times New Roman"/>
              </a:rPr>
              <a:t>un  ruolo </a:t>
            </a:r>
            <a:r>
              <a:rPr sz="1200" spc="-5" dirty="0">
                <a:latin typeface="Times New Roman"/>
                <a:cs typeface="Times New Roman"/>
              </a:rPr>
              <a:t>importante nelle </a:t>
            </a:r>
            <a:r>
              <a:rPr sz="1200" dirty="0">
                <a:latin typeface="Times New Roman"/>
                <a:cs typeface="Times New Roman"/>
              </a:rPr>
              <a:t>condizioni </a:t>
            </a:r>
            <a:r>
              <a:rPr sz="1200" spc="-5" dirty="0">
                <a:latin typeface="Times New Roman"/>
                <a:cs typeface="Times New Roman"/>
              </a:rPr>
              <a:t>fisiche prevalenti sui singoli pianeti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nei sistemi locali.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varietà quasi illimitata </a:t>
            </a:r>
            <a:r>
              <a:rPr sz="1200" spc="15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creature </a:t>
            </a:r>
            <a:r>
              <a:rPr sz="1200" dirty="0">
                <a:latin typeface="Times New Roman"/>
                <a:cs typeface="Times New Roman"/>
              </a:rPr>
              <a:t>e  di altre </a:t>
            </a:r>
            <a:r>
              <a:rPr sz="1200" spc="-5" dirty="0">
                <a:latin typeface="Times New Roman"/>
                <a:cs typeface="Times New Roman"/>
              </a:rPr>
              <a:t>manifestazioni </a:t>
            </a:r>
            <a:r>
              <a:rPr sz="1200" dirty="0">
                <a:latin typeface="Times New Roman"/>
                <a:cs typeface="Times New Roman"/>
              </a:rPr>
              <a:t>viventi </a:t>
            </a:r>
            <a:r>
              <a:rPr sz="1200" spc="-5" dirty="0">
                <a:latin typeface="Times New Roman"/>
                <a:cs typeface="Times New Roman"/>
              </a:rPr>
              <a:t>caratterizza gli innumerevoli </a:t>
            </a:r>
            <a:r>
              <a:rPr sz="1200" dirty="0">
                <a:latin typeface="Times New Roman"/>
                <a:cs typeface="Times New Roman"/>
              </a:rPr>
              <a:t>mondi </a:t>
            </a:r>
            <a:r>
              <a:rPr sz="1200" spc="-5" dirty="0">
                <a:latin typeface="Times New Roman"/>
                <a:cs typeface="Times New Roman"/>
              </a:rPr>
              <a:t>dello </a:t>
            </a:r>
            <a:r>
              <a:rPr sz="1200" dirty="0">
                <a:latin typeface="Times New Roman"/>
                <a:cs typeface="Times New Roman"/>
              </a:rPr>
              <a:t>spazio. </a:t>
            </a:r>
            <a:r>
              <a:rPr sz="1200" spc="-5" dirty="0">
                <a:latin typeface="Times New Roman"/>
                <a:cs typeface="Times New Roman"/>
              </a:rPr>
              <a:t>Vi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tuttavia certi </a:t>
            </a:r>
            <a:r>
              <a:rPr sz="1200" dirty="0">
                <a:latin typeface="Times New Roman"/>
                <a:cs typeface="Times New Roman"/>
              </a:rPr>
              <a:t>punti di </a:t>
            </a:r>
            <a:r>
              <a:rPr sz="1200" spc="-5" dirty="0">
                <a:latin typeface="Times New Roman"/>
                <a:cs typeface="Times New Roman"/>
              </a:rPr>
              <a:t>similarità </a:t>
            </a:r>
            <a:r>
              <a:rPr sz="1200" dirty="0">
                <a:latin typeface="Times New Roman"/>
                <a:cs typeface="Times New Roman"/>
              </a:rPr>
              <a:t>in un  </a:t>
            </a:r>
            <a:r>
              <a:rPr sz="1200" spc="-5" dirty="0">
                <a:latin typeface="Times New Roman"/>
                <a:cs typeface="Times New Roman"/>
              </a:rPr>
              <a:t>gruppo </a:t>
            </a:r>
            <a:r>
              <a:rPr sz="1200" dirty="0">
                <a:latin typeface="Times New Roman"/>
                <a:cs typeface="Times New Roman"/>
              </a:rPr>
              <a:t>di mondi associati in un </a:t>
            </a:r>
            <a:r>
              <a:rPr sz="1200" spc="-5" dirty="0">
                <a:latin typeface="Times New Roman"/>
                <a:cs typeface="Times New Roman"/>
              </a:rPr>
              <a:t>dato sistema,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c’è anche </a:t>
            </a:r>
            <a:r>
              <a:rPr sz="1200" dirty="0">
                <a:latin typeface="Times New Roman"/>
                <a:cs typeface="Times New Roman"/>
              </a:rPr>
              <a:t>un modello </a:t>
            </a:r>
            <a:r>
              <a:rPr sz="1200" spc="-5" dirty="0">
                <a:latin typeface="Times New Roman"/>
                <a:cs typeface="Times New Roman"/>
              </a:rPr>
              <a:t>universale </a:t>
            </a:r>
            <a:r>
              <a:rPr sz="1200" dirty="0">
                <a:latin typeface="Times New Roman"/>
                <a:cs typeface="Times New Roman"/>
              </a:rPr>
              <a:t>di vita </a:t>
            </a:r>
            <a:r>
              <a:rPr sz="1200" spc="-5" dirty="0">
                <a:latin typeface="Times New Roman"/>
                <a:cs typeface="Times New Roman"/>
              </a:rPr>
              <a:t>intelligente. </a:t>
            </a:r>
            <a:r>
              <a:rPr sz="1200" dirty="0">
                <a:latin typeface="Times New Roman"/>
                <a:cs typeface="Times New Roman"/>
              </a:rPr>
              <a:t>Ci </a:t>
            </a:r>
            <a:r>
              <a:rPr sz="1200" spc="-5" dirty="0">
                <a:latin typeface="Times New Roman"/>
                <a:cs typeface="Times New Roman"/>
              </a:rPr>
              <a:t>sono delle relazioni </a:t>
            </a:r>
            <a:r>
              <a:rPr sz="1200" dirty="0">
                <a:latin typeface="Times New Roman"/>
                <a:cs typeface="Times New Roman"/>
              </a:rPr>
              <a:t>fisiche  tra i </a:t>
            </a:r>
            <a:r>
              <a:rPr sz="1200" spc="-5" dirty="0">
                <a:latin typeface="Times New Roman"/>
                <a:cs typeface="Times New Roman"/>
              </a:rPr>
              <a:t>sistemi planetari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appartengono allo stesso circuito </a:t>
            </a:r>
            <a:r>
              <a:rPr sz="1200" dirty="0">
                <a:latin typeface="Times New Roman"/>
                <a:cs typeface="Times New Roman"/>
              </a:rPr>
              <a:t>fisico e che </a:t>
            </a:r>
            <a:r>
              <a:rPr sz="1200" spc="-5" dirty="0">
                <a:latin typeface="Times New Roman"/>
                <a:cs typeface="Times New Roman"/>
              </a:rPr>
              <a:t>si seguono </a:t>
            </a:r>
            <a:r>
              <a:rPr sz="1200" dirty="0">
                <a:latin typeface="Times New Roman"/>
                <a:cs typeface="Times New Roman"/>
              </a:rPr>
              <a:t>da vicino nel loro </a:t>
            </a:r>
            <a:r>
              <a:rPr sz="1200" spc="-5" dirty="0">
                <a:latin typeface="Times New Roman"/>
                <a:cs typeface="Times New Roman"/>
              </a:rPr>
              <a:t>girare </a:t>
            </a:r>
            <a:r>
              <a:rPr sz="1200" dirty="0">
                <a:latin typeface="Times New Roman"/>
                <a:cs typeface="Times New Roman"/>
              </a:rPr>
              <a:t>incessante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attorno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all’orbita degli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Universi.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7. Le sfere</a:t>
            </a:r>
            <a:r>
              <a:rPr sz="1600" b="1" spc="-1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architettoniche</a:t>
            </a:r>
            <a:endParaRPr sz="1600">
              <a:latin typeface="Times New Roman"/>
              <a:cs typeface="Times New Roman"/>
            </a:endParaRPr>
          </a:p>
          <a:p>
            <a:pPr marL="76200" marR="55880">
              <a:lnSpc>
                <a:spcPts val="1380"/>
              </a:lnSpc>
              <a:spcBef>
                <a:spcPts val="141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(174.1) 15:7.1 </a:t>
            </a:r>
            <a:r>
              <a:rPr sz="1200" spc="-5" dirty="0">
                <a:latin typeface="Times New Roman"/>
                <a:cs typeface="Times New Roman"/>
              </a:rPr>
              <a:t>Mentre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governo di ciascun Superuniverso presiede </a:t>
            </a:r>
            <a:r>
              <a:rPr sz="1200" dirty="0">
                <a:latin typeface="Times New Roman"/>
                <a:cs typeface="Times New Roman"/>
              </a:rPr>
              <a:t>in prossimità </a:t>
            </a:r>
            <a:r>
              <a:rPr sz="1200" spc="-5" dirty="0">
                <a:latin typeface="Times New Roman"/>
                <a:cs typeface="Times New Roman"/>
              </a:rPr>
              <a:t>del centro degli </a:t>
            </a:r>
            <a:r>
              <a:rPr sz="1200" dirty="0">
                <a:latin typeface="Times New Roman"/>
                <a:cs typeface="Times New Roman"/>
              </a:rPr>
              <a:t>Universi </a:t>
            </a:r>
            <a:r>
              <a:rPr sz="1200" spc="-5" dirty="0">
                <a:latin typeface="Times New Roman"/>
                <a:cs typeface="Times New Roman"/>
              </a:rPr>
              <a:t>evoluzionari del suo  segmento </a:t>
            </a:r>
            <a:r>
              <a:rPr sz="1200" dirty="0">
                <a:latin typeface="Times New Roman"/>
                <a:cs typeface="Times New Roman"/>
              </a:rPr>
              <a:t>di spazio, occupa un mondo appositamente </a:t>
            </a:r>
            <a:r>
              <a:rPr sz="1200" spc="-5" dirty="0">
                <a:latin typeface="Times New Roman"/>
                <a:cs typeface="Times New Roman"/>
              </a:rPr>
              <a:t>costruito </a:t>
            </a:r>
            <a:r>
              <a:rPr sz="1200" dirty="0">
                <a:latin typeface="Times New Roman"/>
                <a:cs typeface="Times New Roman"/>
              </a:rPr>
              <a:t>e popolato </a:t>
            </a:r>
            <a:r>
              <a:rPr sz="1200" spc="5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personalità accreditate. Questi </a:t>
            </a:r>
            <a:r>
              <a:rPr sz="1200" dirty="0">
                <a:latin typeface="Times New Roman"/>
                <a:cs typeface="Times New Roman"/>
              </a:rPr>
              <a:t>mondi sede centrale  sono </a:t>
            </a:r>
            <a:r>
              <a:rPr sz="1200" spc="-5" dirty="0">
                <a:latin typeface="Times New Roman"/>
                <a:cs typeface="Times New Roman"/>
              </a:rPr>
              <a:t>delle sfere architettoniche, corpi </a:t>
            </a:r>
            <a:r>
              <a:rPr sz="1200" dirty="0">
                <a:latin typeface="Times New Roman"/>
                <a:cs typeface="Times New Roman"/>
              </a:rPr>
              <a:t>spaziali costruiti </a:t>
            </a:r>
            <a:r>
              <a:rPr sz="1200" spc="-5" dirty="0">
                <a:latin typeface="Times New Roman"/>
                <a:cs typeface="Times New Roman"/>
              </a:rPr>
              <a:t>specificamente </a:t>
            </a:r>
            <a:r>
              <a:rPr sz="1200" dirty="0">
                <a:latin typeface="Times New Roman"/>
                <a:cs typeface="Times New Roman"/>
              </a:rPr>
              <a:t>per il loro </a:t>
            </a:r>
            <a:r>
              <a:rPr sz="1200" spc="-5" dirty="0">
                <a:latin typeface="Times New Roman"/>
                <a:cs typeface="Times New Roman"/>
              </a:rPr>
              <a:t>scopo particolare. Benché dividano </a:t>
            </a:r>
            <a:r>
              <a:rPr sz="1200" dirty="0">
                <a:latin typeface="Times New Roman"/>
                <a:cs typeface="Times New Roman"/>
              </a:rPr>
              <a:t>la luce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soli  vicini, queste </a:t>
            </a:r>
            <a:r>
              <a:rPr sz="1200" spc="-5" dirty="0">
                <a:latin typeface="Times New Roman"/>
                <a:cs typeface="Times New Roman"/>
              </a:rPr>
              <a:t>sfere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illuminate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riscaldate autonomamente. Ciascuna </a:t>
            </a:r>
            <a:r>
              <a:rPr sz="1200" spc="5" dirty="0">
                <a:latin typeface="Times New Roman"/>
                <a:cs typeface="Times New Roman"/>
              </a:rPr>
              <a:t>ha </a:t>
            </a:r>
            <a:r>
              <a:rPr sz="1200" dirty="0">
                <a:latin typeface="Times New Roman"/>
                <a:cs typeface="Times New Roman"/>
              </a:rPr>
              <a:t>un sole </a:t>
            </a:r>
            <a:r>
              <a:rPr sz="1200" spc="-5" dirty="0">
                <a:latin typeface="Times New Roman"/>
                <a:cs typeface="Times New Roman"/>
              </a:rPr>
              <a:t>che emette luce </a:t>
            </a:r>
            <a:r>
              <a:rPr sz="1200" dirty="0">
                <a:latin typeface="Times New Roman"/>
                <a:cs typeface="Times New Roman"/>
              </a:rPr>
              <a:t>senza </a:t>
            </a:r>
            <a:r>
              <a:rPr sz="1200" spc="-5" dirty="0">
                <a:latin typeface="Times New Roman"/>
                <a:cs typeface="Times New Roman"/>
              </a:rPr>
              <a:t>calore, come </a:t>
            </a:r>
            <a:r>
              <a:rPr sz="1200" dirty="0">
                <a:latin typeface="Times New Roman"/>
                <a:cs typeface="Times New Roman"/>
              </a:rPr>
              <a:t>i satelliti  </a:t>
            </a:r>
            <a:r>
              <a:rPr sz="1200" spc="-5" dirty="0">
                <a:latin typeface="Times New Roman"/>
                <a:cs typeface="Times New Roman"/>
              </a:rPr>
              <a:t>del Paradiso,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ciascuna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fornita </a:t>
            </a:r>
            <a:r>
              <a:rPr sz="1200" dirty="0">
                <a:latin typeface="Times New Roman"/>
                <a:cs typeface="Times New Roman"/>
              </a:rPr>
              <a:t>di calore </a:t>
            </a:r>
            <a:r>
              <a:rPr sz="1200" spc="-5" dirty="0">
                <a:latin typeface="Times New Roman"/>
                <a:cs typeface="Times New Roman"/>
              </a:rPr>
              <a:t>dalla circolazione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certe </a:t>
            </a:r>
            <a:r>
              <a:rPr sz="1200" dirty="0">
                <a:latin typeface="Times New Roman"/>
                <a:cs typeface="Times New Roman"/>
              </a:rPr>
              <a:t>correnti </a:t>
            </a:r>
            <a:r>
              <a:rPr sz="1200" spc="-5" dirty="0">
                <a:latin typeface="Times New Roman"/>
                <a:cs typeface="Times New Roman"/>
              </a:rPr>
              <a:t>d’energia </a:t>
            </a:r>
            <a:r>
              <a:rPr sz="1200" dirty="0">
                <a:latin typeface="Times New Roman"/>
                <a:cs typeface="Times New Roman"/>
              </a:rPr>
              <a:t>vicine </a:t>
            </a:r>
            <a:r>
              <a:rPr sz="1200" spc="-5" dirty="0">
                <a:latin typeface="Times New Roman"/>
                <a:cs typeface="Times New Roman"/>
              </a:rPr>
              <a:t>alla </a:t>
            </a:r>
            <a:r>
              <a:rPr sz="1200" dirty="0">
                <a:latin typeface="Times New Roman"/>
                <a:cs typeface="Times New Roman"/>
              </a:rPr>
              <a:t>superficie della </a:t>
            </a:r>
            <a:r>
              <a:rPr sz="1200" spc="-5" dirty="0">
                <a:latin typeface="Times New Roman"/>
                <a:cs typeface="Times New Roman"/>
              </a:rPr>
              <a:t>sfera. </a:t>
            </a:r>
            <a:r>
              <a:rPr sz="1200" dirty="0">
                <a:latin typeface="Times New Roman"/>
                <a:cs typeface="Times New Roman"/>
              </a:rPr>
              <a:t>Questi  mondi sede </a:t>
            </a:r>
            <a:r>
              <a:rPr sz="1200" spc="-5" dirty="0">
                <a:latin typeface="Times New Roman"/>
                <a:cs typeface="Times New Roman"/>
              </a:rPr>
              <a:t>centrale appartengono ad </a:t>
            </a:r>
            <a:r>
              <a:rPr sz="1200" dirty="0">
                <a:latin typeface="Times New Roman"/>
                <a:cs typeface="Times New Roman"/>
              </a:rPr>
              <a:t>uno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sistemi più </a:t>
            </a:r>
            <a:r>
              <a:rPr sz="1200" spc="-5" dirty="0">
                <a:latin typeface="Times New Roman"/>
                <a:cs typeface="Times New Roman"/>
              </a:rPr>
              <a:t>grandi </a:t>
            </a:r>
            <a:r>
              <a:rPr sz="1200" dirty="0">
                <a:latin typeface="Times New Roman"/>
                <a:cs typeface="Times New Roman"/>
              </a:rPr>
              <a:t>situati </a:t>
            </a:r>
            <a:r>
              <a:rPr sz="1200" spc="-5" dirty="0">
                <a:latin typeface="Times New Roman"/>
                <a:cs typeface="Times New Roman"/>
              </a:rPr>
              <a:t>vicino </a:t>
            </a:r>
            <a:r>
              <a:rPr sz="1200" dirty="0">
                <a:latin typeface="Times New Roman"/>
                <a:cs typeface="Times New Roman"/>
              </a:rPr>
              <a:t>al </a:t>
            </a:r>
            <a:r>
              <a:rPr sz="1200" spc="-5" dirty="0">
                <a:latin typeface="Times New Roman"/>
                <a:cs typeface="Times New Roman"/>
              </a:rPr>
              <a:t>centro astronomico dei loro rispettivi  Superuniversi.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7429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(174.2) 15:7.2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tempo </a:t>
            </a:r>
            <a:r>
              <a:rPr sz="1200" dirty="0">
                <a:latin typeface="Times New Roman"/>
                <a:cs typeface="Times New Roman"/>
              </a:rPr>
              <a:t>è standardizzato sulle </a:t>
            </a:r>
            <a:r>
              <a:rPr sz="1200" spc="-5" dirty="0">
                <a:latin typeface="Times New Roman"/>
                <a:cs typeface="Times New Roman"/>
              </a:rPr>
              <a:t>sedi centrali dei Superuniversi.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giorno </a:t>
            </a:r>
            <a:r>
              <a:rPr sz="1200" dirty="0">
                <a:latin typeface="Times New Roman"/>
                <a:cs typeface="Times New Roman"/>
              </a:rPr>
              <a:t>standard </a:t>
            </a:r>
            <a:r>
              <a:rPr sz="1200" spc="-5" dirty="0">
                <a:latin typeface="Times New Roman"/>
                <a:cs typeface="Times New Roman"/>
              </a:rPr>
              <a:t>del Superuniverso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Orvonton </a:t>
            </a:r>
            <a:r>
              <a:rPr sz="1200" dirty="0">
                <a:latin typeface="Times New Roman"/>
                <a:cs typeface="Times New Roman"/>
              </a:rPr>
              <a:t>equivale  a </a:t>
            </a:r>
            <a:r>
              <a:rPr sz="1200" spc="-5" dirty="0">
                <a:latin typeface="Times New Roman"/>
                <a:cs typeface="Times New Roman"/>
              </a:rPr>
              <a:t>quasi trenta giorni del </a:t>
            </a:r>
            <a:r>
              <a:rPr sz="1200" dirty="0">
                <a:latin typeface="Times New Roman"/>
                <a:cs typeface="Times New Roman"/>
              </a:rPr>
              <a:t>tempo di </a:t>
            </a:r>
            <a:r>
              <a:rPr sz="1200" spc="-5" dirty="0">
                <a:latin typeface="Times New Roman"/>
                <a:cs typeface="Times New Roman"/>
              </a:rPr>
              <a:t>Urantia </a:t>
            </a:r>
            <a:r>
              <a:rPr sz="1200" dirty="0">
                <a:latin typeface="Times New Roman"/>
                <a:cs typeface="Times New Roman"/>
              </a:rPr>
              <a:t>e l’anno di </a:t>
            </a:r>
            <a:r>
              <a:rPr sz="1200" spc="-5" dirty="0">
                <a:latin typeface="Times New Roman"/>
                <a:cs typeface="Times New Roman"/>
              </a:rPr>
              <a:t>Orvonton equivale </a:t>
            </a:r>
            <a:r>
              <a:rPr sz="1200" dirty="0">
                <a:latin typeface="Times New Roman"/>
                <a:cs typeface="Times New Roman"/>
              </a:rPr>
              <a:t>a cento </a:t>
            </a:r>
            <a:r>
              <a:rPr sz="1200" spc="-5" dirty="0">
                <a:latin typeface="Times New Roman"/>
                <a:cs typeface="Times New Roman"/>
              </a:rPr>
              <a:t>giorni standard. Questo </a:t>
            </a:r>
            <a:r>
              <a:rPr sz="1200" dirty="0">
                <a:latin typeface="Times New Roman"/>
                <a:cs typeface="Times New Roman"/>
              </a:rPr>
              <a:t>anno di </a:t>
            </a:r>
            <a:r>
              <a:rPr sz="1200" spc="-5" dirty="0">
                <a:latin typeface="Times New Roman"/>
                <a:cs typeface="Times New Roman"/>
              </a:rPr>
              <a:t>Uversa </a:t>
            </a:r>
            <a:r>
              <a:rPr sz="1200" dirty="0">
                <a:latin typeface="Times New Roman"/>
                <a:cs typeface="Times New Roman"/>
              </a:rPr>
              <a:t>è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spc="5" dirty="0">
                <a:latin typeface="Times New Roman"/>
                <a:cs typeface="Times New Roman"/>
              </a:rPr>
              <a:t>quello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30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304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193405" cy="372364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27813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standard del </a:t>
            </a:r>
            <a:r>
              <a:rPr sz="1200" dirty="0">
                <a:latin typeface="Times New Roman"/>
                <a:cs typeface="Times New Roman"/>
              </a:rPr>
              <a:t>settimo </a:t>
            </a:r>
            <a:r>
              <a:rPr sz="1200" spc="-5" dirty="0">
                <a:latin typeface="Times New Roman"/>
                <a:cs typeface="Times New Roman"/>
              </a:rPr>
              <a:t>Superuniverso </a:t>
            </a:r>
            <a:r>
              <a:rPr sz="1200" dirty="0">
                <a:latin typeface="Times New Roman"/>
                <a:cs typeface="Times New Roman"/>
              </a:rPr>
              <a:t>e corrisponde a </a:t>
            </a:r>
            <a:r>
              <a:rPr sz="1200" spc="-5" dirty="0">
                <a:latin typeface="Times New Roman"/>
                <a:cs typeface="Times New Roman"/>
              </a:rPr>
              <a:t>tremila giorni del </a:t>
            </a:r>
            <a:r>
              <a:rPr sz="1200" dirty="0">
                <a:latin typeface="Times New Roman"/>
                <a:cs typeface="Times New Roman"/>
              </a:rPr>
              <a:t>tempo di Urantia meno ventidue minuti, </a:t>
            </a:r>
            <a:r>
              <a:rPr sz="1200" spc="-5" dirty="0">
                <a:latin typeface="Times New Roman"/>
                <a:cs typeface="Times New Roman"/>
              </a:rPr>
              <a:t>cioè ad </a:t>
            </a:r>
            <a:r>
              <a:rPr sz="1200" dirty="0">
                <a:latin typeface="Times New Roman"/>
                <a:cs typeface="Times New Roman"/>
              </a:rPr>
              <a:t>otto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un  quinto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vostri </a:t>
            </a:r>
            <a:r>
              <a:rPr sz="1200" spc="-5" dirty="0">
                <a:latin typeface="Times New Roman"/>
                <a:cs typeface="Times New Roman"/>
              </a:rPr>
              <a:t>anni.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812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(174.3) 15:7.3 </a:t>
            </a:r>
            <a:r>
              <a:rPr sz="1200" dirty="0">
                <a:latin typeface="Times New Roman"/>
                <a:cs typeface="Times New Roman"/>
              </a:rPr>
              <a:t>I mondi sede </a:t>
            </a:r>
            <a:r>
              <a:rPr sz="1200" spc="-5" dirty="0">
                <a:latin typeface="Times New Roman"/>
                <a:cs typeface="Times New Roman"/>
              </a:rPr>
              <a:t>centrale dei </a:t>
            </a:r>
            <a:r>
              <a:rPr sz="1200" dirty="0">
                <a:latin typeface="Times New Roman"/>
                <a:cs typeface="Times New Roman"/>
              </a:rPr>
              <a:t>sette </a:t>
            </a:r>
            <a:r>
              <a:rPr sz="1200" spc="-5" dirty="0">
                <a:latin typeface="Times New Roman"/>
                <a:cs typeface="Times New Roman"/>
              </a:rPr>
              <a:t>Superuniversi partecipano della </a:t>
            </a:r>
            <a:r>
              <a:rPr sz="1200" dirty="0">
                <a:latin typeface="Times New Roman"/>
                <a:cs typeface="Times New Roman"/>
              </a:rPr>
              <a:t>natura e dello </a:t>
            </a:r>
            <a:r>
              <a:rPr sz="1200" spc="-5" dirty="0">
                <a:latin typeface="Times New Roman"/>
                <a:cs typeface="Times New Roman"/>
              </a:rPr>
              <a:t>splendore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Paradiso,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modello  centrale </a:t>
            </a:r>
            <a:r>
              <a:rPr sz="1200" dirty="0">
                <a:latin typeface="Times New Roman"/>
                <a:cs typeface="Times New Roman"/>
              </a:rPr>
              <a:t>di perfezione.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realtà </a:t>
            </a:r>
            <a:r>
              <a:rPr sz="1200" dirty="0">
                <a:latin typeface="Times New Roman"/>
                <a:cs typeface="Times New Roman"/>
              </a:rPr>
              <a:t>tutti i mondi </a:t>
            </a:r>
            <a:r>
              <a:rPr sz="1200" spc="-5" dirty="0">
                <a:latin typeface="Times New Roman"/>
                <a:cs typeface="Times New Roman"/>
              </a:rPr>
              <a:t>sede </a:t>
            </a:r>
            <a:r>
              <a:rPr sz="1200" dirty="0">
                <a:latin typeface="Times New Roman"/>
                <a:cs typeface="Times New Roman"/>
              </a:rPr>
              <a:t>centrale sono </a:t>
            </a:r>
            <a:r>
              <a:rPr sz="1200" spc="-5" dirty="0">
                <a:latin typeface="Times New Roman"/>
                <a:cs typeface="Times New Roman"/>
              </a:rPr>
              <a:t>paradisiaci. Essi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veramente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dimore celesti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cui  dimensione materiale, </a:t>
            </a:r>
            <a:r>
              <a:rPr sz="1200" dirty="0">
                <a:latin typeface="Times New Roman"/>
                <a:cs typeface="Times New Roman"/>
              </a:rPr>
              <a:t>bellezza </a:t>
            </a:r>
            <a:r>
              <a:rPr sz="1200" spc="-5" dirty="0">
                <a:latin typeface="Times New Roman"/>
                <a:cs typeface="Times New Roman"/>
              </a:rPr>
              <a:t>morontiale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gloria spirituale aumentano </a:t>
            </a:r>
            <a:r>
              <a:rPr sz="1200" dirty="0">
                <a:latin typeface="Times New Roman"/>
                <a:cs typeface="Times New Roman"/>
              </a:rPr>
              <a:t>a partire da </a:t>
            </a:r>
            <a:r>
              <a:rPr sz="1200" spc="-5" dirty="0">
                <a:latin typeface="Times New Roman"/>
                <a:cs typeface="Times New Roman"/>
              </a:rPr>
              <a:t>Jerusem </a:t>
            </a:r>
            <a:r>
              <a:rPr sz="1200" dirty="0">
                <a:latin typeface="Times New Roman"/>
                <a:cs typeface="Times New Roman"/>
              </a:rPr>
              <a:t>fino </a:t>
            </a:r>
            <a:r>
              <a:rPr sz="1200" spc="-5" dirty="0">
                <a:latin typeface="Times New Roman"/>
                <a:cs typeface="Times New Roman"/>
              </a:rPr>
              <a:t>all’Isola centrale. </a:t>
            </a:r>
            <a:r>
              <a:rPr sz="1200" dirty="0">
                <a:latin typeface="Times New Roman"/>
                <a:cs typeface="Times New Roman"/>
              </a:rPr>
              <a:t>E tutti i </a:t>
            </a:r>
            <a:r>
              <a:rPr sz="1200" spc="-5" dirty="0">
                <a:latin typeface="Times New Roman"/>
                <a:cs typeface="Times New Roman"/>
              </a:rPr>
              <a:t>satelliti  </a:t>
            </a:r>
            <a:r>
              <a:rPr sz="1200" dirty="0">
                <a:latin typeface="Times New Roman"/>
                <a:cs typeface="Times New Roman"/>
              </a:rPr>
              <a:t>di questi mondi </a:t>
            </a:r>
            <a:r>
              <a:rPr sz="1200" spc="-5" dirty="0">
                <a:latin typeface="Times New Roman"/>
                <a:cs typeface="Times New Roman"/>
              </a:rPr>
              <a:t>sede centrale sono anch’essi </a:t>
            </a:r>
            <a:r>
              <a:rPr sz="1200" dirty="0">
                <a:latin typeface="Times New Roman"/>
                <a:cs typeface="Times New Roman"/>
              </a:rPr>
              <a:t>sfere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architettoniche.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88900" marR="521334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(174.4) 15:7.4 </a:t>
            </a:r>
            <a:r>
              <a:rPr sz="1200" dirty="0">
                <a:latin typeface="Times New Roman"/>
                <a:cs typeface="Times New Roman"/>
              </a:rPr>
              <a:t>I vari mondi sede </a:t>
            </a:r>
            <a:r>
              <a:rPr sz="1200" spc="-5" dirty="0">
                <a:latin typeface="Times New Roman"/>
                <a:cs typeface="Times New Roman"/>
              </a:rPr>
              <a:t>centrale </a:t>
            </a:r>
            <a:r>
              <a:rPr sz="1200" dirty="0">
                <a:latin typeface="Times New Roman"/>
                <a:cs typeface="Times New Roman"/>
              </a:rPr>
              <a:t>sono provvisti di tutte le </a:t>
            </a:r>
            <a:r>
              <a:rPr sz="1200" spc="-5" dirty="0">
                <a:latin typeface="Times New Roman"/>
                <a:cs typeface="Times New Roman"/>
              </a:rPr>
              <a:t>fasi </a:t>
            </a:r>
            <a:r>
              <a:rPr sz="1200" dirty="0">
                <a:latin typeface="Times New Roman"/>
                <a:cs typeface="Times New Roman"/>
              </a:rPr>
              <a:t>della creazione </a:t>
            </a:r>
            <a:r>
              <a:rPr sz="1200" spc="-5" dirty="0">
                <a:latin typeface="Times New Roman"/>
                <a:cs typeface="Times New Roman"/>
              </a:rPr>
              <a:t>materiale </a:t>
            </a:r>
            <a:r>
              <a:rPr sz="1200" dirty="0">
                <a:latin typeface="Times New Roman"/>
                <a:cs typeface="Times New Roman"/>
              </a:rPr>
              <a:t>e spirituale. </a:t>
            </a:r>
            <a:r>
              <a:rPr sz="1200" spc="-5" dirty="0">
                <a:latin typeface="Times New Roman"/>
                <a:cs typeface="Times New Roman"/>
              </a:rPr>
              <a:t>Tutti </a:t>
            </a:r>
            <a:r>
              <a:rPr sz="1200" dirty="0">
                <a:latin typeface="Times New Roman"/>
                <a:cs typeface="Times New Roman"/>
              </a:rPr>
              <a:t>i tipi di </a:t>
            </a:r>
            <a:r>
              <a:rPr sz="1200" spc="-5" dirty="0">
                <a:latin typeface="Times New Roman"/>
                <a:cs typeface="Times New Roman"/>
              </a:rPr>
              <a:t>esseri  materiali, morontiali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spirituali si sentono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casa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su questi </a:t>
            </a:r>
            <a:r>
              <a:rPr sz="1200" dirty="0">
                <a:latin typeface="Times New Roman"/>
                <a:cs typeface="Times New Roman"/>
              </a:rPr>
              <a:t>mondi </a:t>
            </a:r>
            <a:r>
              <a:rPr sz="1200" spc="-5" dirty="0">
                <a:latin typeface="Times New Roman"/>
                <a:cs typeface="Times New Roman"/>
              </a:rPr>
              <a:t>d’incontro degli </a:t>
            </a:r>
            <a:r>
              <a:rPr sz="1200" dirty="0">
                <a:latin typeface="Times New Roman"/>
                <a:cs typeface="Times New Roman"/>
              </a:rPr>
              <a:t>Universi. Quando le </a:t>
            </a:r>
            <a:r>
              <a:rPr sz="1200" spc="-5" dirty="0">
                <a:latin typeface="Times New Roman"/>
                <a:cs typeface="Times New Roman"/>
              </a:rPr>
              <a:t>creature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mortali</a:t>
            </a:r>
            <a:endParaRPr sz="1200">
              <a:latin typeface="Times New Roman"/>
              <a:cs typeface="Times New Roman"/>
            </a:endParaRPr>
          </a:p>
          <a:p>
            <a:pPr marL="88900" marR="32385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ascendono </a:t>
            </a:r>
            <a:r>
              <a:rPr sz="1200" dirty="0">
                <a:latin typeface="Times New Roman"/>
                <a:cs typeface="Times New Roman"/>
              </a:rPr>
              <a:t>l’Universo, passando </a:t>
            </a:r>
            <a:r>
              <a:rPr sz="1200" spc="-5" dirty="0">
                <a:latin typeface="Times New Roman"/>
                <a:cs typeface="Times New Roman"/>
              </a:rPr>
              <a:t>dal regno </a:t>
            </a:r>
            <a:r>
              <a:rPr sz="1200" dirty="0">
                <a:latin typeface="Times New Roman"/>
                <a:cs typeface="Times New Roman"/>
              </a:rPr>
              <a:t>materiale a </a:t>
            </a:r>
            <a:r>
              <a:rPr sz="1200" spc="-5" dirty="0">
                <a:latin typeface="Times New Roman"/>
                <a:cs typeface="Times New Roman"/>
              </a:rPr>
              <a:t>quello spirituale,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perdono </a:t>
            </a:r>
            <a:r>
              <a:rPr sz="1200" dirty="0">
                <a:latin typeface="Times New Roman"/>
                <a:cs typeface="Times New Roman"/>
              </a:rPr>
              <a:t>mai il loro </a:t>
            </a:r>
            <a:r>
              <a:rPr sz="1200" spc="-5" dirty="0">
                <a:latin typeface="Times New Roman"/>
                <a:cs typeface="Times New Roman"/>
              </a:rPr>
              <a:t>apprezzamento per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precedenti  livelli d’esistenza </a:t>
            </a:r>
            <a:r>
              <a:rPr sz="1200" dirty="0">
                <a:latin typeface="Times New Roman"/>
                <a:cs typeface="Times New Roman"/>
              </a:rPr>
              <a:t>né il </a:t>
            </a:r>
            <a:r>
              <a:rPr sz="1200" spc="-5" dirty="0">
                <a:latin typeface="Times New Roman"/>
                <a:cs typeface="Times New Roman"/>
              </a:rPr>
              <a:t>piacere </a:t>
            </a:r>
            <a:r>
              <a:rPr sz="1200" dirty="0">
                <a:latin typeface="Times New Roman"/>
                <a:cs typeface="Times New Roman"/>
              </a:rPr>
              <a:t>che ne </a:t>
            </a:r>
            <a:r>
              <a:rPr sz="1200" spc="-5" dirty="0">
                <a:latin typeface="Times New Roman"/>
                <a:cs typeface="Times New Roman"/>
              </a:rPr>
              <a:t>hanno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tratto.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96520" algn="just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(174.5) 15:7.5 </a:t>
            </a:r>
            <a:r>
              <a:rPr sz="1200" i="1" spc="-5" dirty="0">
                <a:latin typeface="Times New Roman"/>
                <a:cs typeface="Times New Roman"/>
              </a:rPr>
              <a:t>Jerusem, </a:t>
            </a:r>
            <a:r>
              <a:rPr sz="1200" dirty="0">
                <a:latin typeface="Times New Roman"/>
                <a:cs typeface="Times New Roman"/>
              </a:rPr>
              <a:t>la sede </a:t>
            </a:r>
            <a:r>
              <a:rPr sz="1200" spc="-5" dirty="0">
                <a:latin typeface="Times New Roman"/>
                <a:cs typeface="Times New Roman"/>
              </a:rPr>
              <a:t>centrale del </a:t>
            </a:r>
            <a:r>
              <a:rPr sz="1200" dirty="0">
                <a:latin typeface="Times New Roman"/>
                <a:cs typeface="Times New Roman"/>
              </a:rPr>
              <a:t>vostro </a:t>
            </a:r>
            <a:r>
              <a:rPr sz="1200" spc="-5" dirty="0">
                <a:latin typeface="Times New Roman"/>
                <a:cs typeface="Times New Roman"/>
              </a:rPr>
              <a:t>sistema locale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Satania, </a:t>
            </a:r>
            <a:r>
              <a:rPr sz="1200" spc="5" dirty="0">
                <a:latin typeface="Times New Roman"/>
                <a:cs typeface="Times New Roman"/>
              </a:rPr>
              <a:t>ha </a:t>
            </a:r>
            <a:r>
              <a:rPr sz="1200" dirty="0">
                <a:latin typeface="Times New Roman"/>
                <a:cs typeface="Times New Roman"/>
              </a:rPr>
              <a:t>i suoi sette mondi di </a:t>
            </a:r>
            <a:r>
              <a:rPr sz="1200" spc="-5" dirty="0">
                <a:latin typeface="Times New Roman"/>
                <a:cs typeface="Times New Roman"/>
              </a:rPr>
              <a:t>cultura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transizione, ciascuno dei  quali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circondato </a:t>
            </a:r>
            <a:r>
              <a:rPr sz="1200" dirty="0">
                <a:latin typeface="Times New Roman"/>
                <a:cs typeface="Times New Roman"/>
              </a:rPr>
              <a:t>da sette </a:t>
            </a:r>
            <a:r>
              <a:rPr sz="1200" spc="-5" dirty="0">
                <a:latin typeface="Times New Roman"/>
                <a:cs typeface="Times New Roman"/>
              </a:rPr>
              <a:t>satelliti; </a:t>
            </a:r>
            <a:r>
              <a:rPr sz="1200" dirty="0">
                <a:latin typeface="Times New Roman"/>
                <a:cs typeface="Times New Roman"/>
              </a:rPr>
              <a:t>tra </a:t>
            </a:r>
            <a:r>
              <a:rPr sz="1200" spc="-5" dirty="0">
                <a:latin typeface="Times New Roman"/>
                <a:cs typeface="Times New Roman"/>
              </a:rPr>
              <a:t>questi </a:t>
            </a:r>
            <a:r>
              <a:rPr sz="1200" dirty="0">
                <a:latin typeface="Times New Roman"/>
                <a:cs typeface="Times New Roman"/>
              </a:rPr>
              <a:t>vi sono i </a:t>
            </a:r>
            <a:r>
              <a:rPr sz="1200" spc="-5" dirty="0">
                <a:latin typeface="Times New Roman"/>
                <a:cs typeface="Times New Roman"/>
              </a:rPr>
              <a:t>sette </a:t>
            </a:r>
            <a:r>
              <a:rPr sz="1200" dirty="0">
                <a:latin typeface="Times New Roman"/>
                <a:cs typeface="Times New Roman"/>
              </a:rPr>
              <a:t>mondi </a:t>
            </a:r>
            <a:r>
              <a:rPr sz="1200" spc="-5" dirty="0">
                <a:latin typeface="Times New Roman"/>
                <a:cs typeface="Times New Roman"/>
              </a:rPr>
              <a:t>delle dimore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permanenza morontiale, </a:t>
            </a:r>
            <a:r>
              <a:rPr sz="1200" dirty="0">
                <a:latin typeface="Times New Roman"/>
                <a:cs typeface="Times New Roman"/>
              </a:rPr>
              <a:t>la prima residenza </a:t>
            </a:r>
            <a:r>
              <a:rPr sz="1200" spc="-5" dirty="0">
                <a:latin typeface="Times New Roman"/>
                <a:cs typeface="Times New Roman"/>
              </a:rPr>
              <a:t>degli  </a:t>
            </a:r>
            <a:r>
              <a:rPr sz="1200" dirty="0">
                <a:latin typeface="Times New Roman"/>
                <a:cs typeface="Times New Roman"/>
              </a:rPr>
              <a:t>uomini dopo la morte. </a:t>
            </a:r>
            <a:r>
              <a:rPr sz="1200" spc="-5" dirty="0">
                <a:latin typeface="Times New Roman"/>
                <a:cs typeface="Times New Roman"/>
              </a:rPr>
              <a:t>Nel </a:t>
            </a:r>
            <a:r>
              <a:rPr sz="1200" dirty="0">
                <a:latin typeface="Times New Roman"/>
                <a:cs typeface="Times New Roman"/>
              </a:rPr>
              <a:t>modo in cui il </a:t>
            </a:r>
            <a:r>
              <a:rPr sz="1200" spc="-5" dirty="0">
                <a:latin typeface="Times New Roman"/>
                <a:cs typeface="Times New Roman"/>
              </a:rPr>
              <a:t>termine cielo </a:t>
            </a:r>
            <a:r>
              <a:rPr sz="1200" dirty="0">
                <a:latin typeface="Times New Roman"/>
                <a:cs typeface="Times New Roman"/>
              </a:rPr>
              <a:t>è stato </a:t>
            </a:r>
            <a:r>
              <a:rPr sz="1200" spc="-5" dirty="0">
                <a:latin typeface="Times New Roman"/>
                <a:cs typeface="Times New Roman"/>
              </a:rPr>
              <a:t>impiegato su Urantia, </a:t>
            </a:r>
            <a:r>
              <a:rPr sz="1200" dirty="0">
                <a:latin typeface="Times New Roman"/>
                <a:cs typeface="Times New Roman"/>
              </a:rPr>
              <a:t>ha talvolta </a:t>
            </a:r>
            <a:r>
              <a:rPr sz="1200" spc="-5" dirty="0">
                <a:latin typeface="Times New Roman"/>
                <a:cs typeface="Times New Roman"/>
              </a:rPr>
              <a:t>significato </a:t>
            </a:r>
            <a:r>
              <a:rPr sz="1200" dirty="0">
                <a:latin typeface="Times New Roman"/>
                <a:cs typeface="Times New Roman"/>
              </a:rPr>
              <a:t>questi sette mondi </a:t>
            </a:r>
            <a:r>
              <a:rPr sz="1200" spc="-5" dirty="0">
                <a:latin typeface="Times New Roman"/>
                <a:cs typeface="Times New Roman"/>
              </a:rPr>
              <a:t>delle  dimore,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cui </a:t>
            </a:r>
            <a:r>
              <a:rPr sz="1200" dirty="0">
                <a:latin typeface="Times New Roman"/>
                <a:cs typeface="Times New Roman"/>
              </a:rPr>
              <a:t>primo mondo è </a:t>
            </a:r>
            <a:r>
              <a:rPr sz="1200" spc="-5" dirty="0">
                <a:latin typeface="Times New Roman"/>
                <a:cs typeface="Times New Roman"/>
              </a:rPr>
              <a:t>chiamato </a:t>
            </a:r>
            <a:r>
              <a:rPr sz="1200" dirty="0">
                <a:latin typeface="Times New Roman"/>
                <a:cs typeface="Times New Roman"/>
              </a:rPr>
              <a:t>primo cielo, e </a:t>
            </a:r>
            <a:r>
              <a:rPr sz="1200" spc="-5" dirty="0">
                <a:latin typeface="Times New Roman"/>
                <a:cs typeface="Times New Roman"/>
              </a:rPr>
              <a:t>così </a:t>
            </a:r>
            <a:r>
              <a:rPr sz="1200" dirty="0">
                <a:latin typeface="Times New Roman"/>
                <a:cs typeface="Times New Roman"/>
              </a:rPr>
              <a:t>via </a:t>
            </a:r>
            <a:r>
              <a:rPr sz="1200" spc="-5" dirty="0">
                <a:latin typeface="Times New Roman"/>
                <a:cs typeface="Times New Roman"/>
              </a:rPr>
              <a:t>fino </a:t>
            </a:r>
            <a:r>
              <a:rPr sz="1200" dirty="0">
                <a:latin typeface="Times New Roman"/>
                <a:cs typeface="Times New Roman"/>
              </a:rPr>
              <a:t>al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settimo.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19685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(174.6) 15:7.6 </a:t>
            </a:r>
            <a:r>
              <a:rPr sz="1200" i="1" spc="-5" dirty="0">
                <a:latin typeface="Times New Roman"/>
                <a:cs typeface="Times New Roman"/>
              </a:rPr>
              <a:t>Edentia,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sede centrale della </a:t>
            </a:r>
            <a:r>
              <a:rPr sz="1200" dirty="0">
                <a:latin typeface="Times New Roman"/>
                <a:cs typeface="Times New Roman"/>
              </a:rPr>
              <a:t>vostra costellazione di </a:t>
            </a:r>
            <a:r>
              <a:rPr sz="1200" spc="-5" dirty="0">
                <a:latin typeface="Times New Roman"/>
                <a:cs typeface="Times New Roman"/>
              </a:rPr>
              <a:t>Norlatiadek, </a:t>
            </a:r>
            <a:r>
              <a:rPr sz="1200" dirty="0">
                <a:latin typeface="Times New Roman"/>
                <a:cs typeface="Times New Roman"/>
              </a:rPr>
              <a:t>ha i </a:t>
            </a:r>
            <a:r>
              <a:rPr sz="1200" spc="-5" dirty="0">
                <a:latin typeface="Times New Roman"/>
                <a:cs typeface="Times New Roman"/>
              </a:rPr>
              <a:t>suoi </a:t>
            </a:r>
            <a:r>
              <a:rPr sz="1200" dirty="0">
                <a:latin typeface="Times New Roman"/>
                <a:cs typeface="Times New Roman"/>
              </a:rPr>
              <a:t>settanta </a:t>
            </a:r>
            <a:r>
              <a:rPr sz="1200" spc="-5" dirty="0">
                <a:latin typeface="Times New Roman"/>
                <a:cs typeface="Times New Roman"/>
              </a:rPr>
              <a:t>satelliti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cultura </a:t>
            </a:r>
            <a:r>
              <a:rPr sz="1200" dirty="0">
                <a:latin typeface="Times New Roman"/>
                <a:cs typeface="Times New Roman"/>
              </a:rPr>
              <a:t>e di preparazione  </a:t>
            </a:r>
            <a:r>
              <a:rPr sz="1200" spc="-5" dirty="0">
                <a:latin typeface="Times New Roman"/>
                <a:cs typeface="Times New Roman"/>
              </a:rPr>
              <a:t>sociale, sui quali gli </a:t>
            </a:r>
            <a:r>
              <a:rPr sz="1200" dirty="0">
                <a:latin typeface="Times New Roman"/>
                <a:cs typeface="Times New Roman"/>
              </a:rPr>
              <a:t>ascendenti </a:t>
            </a:r>
            <a:r>
              <a:rPr sz="1200" spc="-5" dirty="0">
                <a:latin typeface="Times New Roman"/>
                <a:cs typeface="Times New Roman"/>
              </a:rPr>
              <a:t>soggiornano </a:t>
            </a:r>
            <a:r>
              <a:rPr sz="1200" dirty="0">
                <a:latin typeface="Times New Roman"/>
                <a:cs typeface="Times New Roman"/>
              </a:rPr>
              <a:t>dopo </a:t>
            </a:r>
            <a:r>
              <a:rPr sz="1200" spc="-5" dirty="0">
                <a:latin typeface="Times New Roman"/>
                <a:cs typeface="Times New Roman"/>
              </a:rPr>
              <a:t>aver completato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Jerusem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regime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mobilitazione, unificazione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realizzazione della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personalità.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30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305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39419" y="513333"/>
            <a:ext cx="8206740" cy="372681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101600" marR="179705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(174.7) 15:7.7 </a:t>
            </a:r>
            <a:r>
              <a:rPr sz="1200" i="1" dirty="0">
                <a:latin typeface="Times New Roman"/>
                <a:cs typeface="Times New Roman"/>
              </a:rPr>
              <a:t>Salvington,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capitale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Nebadon, </a:t>
            </a:r>
            <a:r>
              <a:rPr sz="1200" dirty="0">
                <a:latin typeface="Times New Roman"/>
                <a:cs typeface="Times New Roman"/>
              </a:rPr>
              <a:t>il vostro </a:t>
            </a:r>
            <a:r>
              <a:rPr sz="1200" spc="-5" dirty="0">
                <a:latin typeface="Times New Roman"/>
                <a:cs typeface="Times New Roman"/>
              </a:rPr>
              <a:t>Universo locale,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circondata </a:t>
            </a:r>
            <a:r>
              <a:rPr sz="1200" dirty="0">
                <a:latin typeface="Times New Roman"/>
                <a:cs typeface="Times New Roman"/>
              </a:rPr>
              <a:t>da dieci </a:t>
            </a:r>
            <a:r>
              <a:rPr sz="1200" spc="-5" dirty="0">
                <a:latin typeface="Times New Roman"/>
                <a:cs typeface="Times New Roman"/>
              </a:rPr>
              <a:t>gruppi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Università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quarantanove  sfere ciascuno. Qui </a:t>
            </a:r>
            <a:r>
              <a:rPr sz="1200" dirty="0">
                <a:latin typeface="Times New Roman"/>
                <a:cs typeface="Times New Roman"/>
              </a:rPr>
              <a:t>l’uomo </a:t>
            </a:r>
            <a:r>
              <a:rPr sz="1200" spc="-5" dirty="0">
                <a:latin typeface="Times New Roman"/>
                <a:cs typeface="Times New Roman"/>
              </a:rPr>
              <a:t>viene spiritualizzato </a:t>
            </a:r>
            <a:r>
              <a:rPr sz="1200" dirty="0">
                <a:latin typeface="Times New Roman"/>
                <a:cs typeface="Times New Roman"/>
              </a:rPr>
              <a:t>dopo la </a:t>
            </a:r>
            <a:r>
              <a:rPr sz="1200" spc="-5" dirty="0">
                <a:latin typeface="Times New Roman"/>
                <a:cs typeface="Times New Roman"/>
              </a:rPr>
              <a:t>sua socializzazione nella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costellazione.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101600" marR="30861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(174.8) 15:7.8 </a:t>
            </a:r>
            <a:r>
              <a:rPr sz="1200" i="1" spc="-5" dirty="0">
                <a:latin typeface="Times New Roman"/>
                <a:cs typeface="Times New Roman"/>
              </a:rPr>
              <a:t>Uminor </a:t>
            </a:r>
            <a:r>
              <a:rPr sz="1200" i="1" dirty="0">
                <a:latin typeface="Times New Roman"/>
                <a:cs typeface="Times New Roman"/>
              </a:rPr>
              <a:t>la </a:t>
            </a:r>
            <a:r>
              <a:rPr sz="1200" i="1" spc="-5" dirty="0">
                <a:latin typeface="Times New Roman"/>
                <a:cs typeface="Times New Roman"/>
              </a:rPr>
              <a:t>terza,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sede centrale </a:t>
            </a:r>
            <a:r>
              <a:rPr sz="1200" dirty="0">
                <a:latin typeface="Times New Roman"/>
                <a:cs typeface="Times New Roman"/>
              </a:rPr>
              <a:t>del vostro </a:t>
            </a:r>
            <a:r>
              <a:rPr sz="1200" spc="-5" dirty="0">
                <a:latin typeface="Times New Roman"/>
                <a:cs typeface="Times New Roman"/>
              </a:rPr>
              <a:t>settore minore, Ensa,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circondata dalle </a:t>
            </a:r>
            <a:r>
              <a:rPr sz="1200" dirty="0">
                <a:latin typeface="Times New Roman"/>
                <a:cs typeface="Times New Roman"/>
              </a:rPr>
              <a:t>sette sfere in </a:t>
            </a:r>
            <a:r>
              <a:rPr sz="1200" spc="-5" dirty="0">
                <a:latin typeface="Times New Roman"/>
                <a:cs typeface="Times New Roman"/>
              </a:rPr>
              <a:t>cui si </a:t>
            </a:r>
            <a:r>
              <a:rPr sz="1200" dirty="0">
                <a:latin typeface="Times New Roman"/>
                <a:cs typeface="Times New Roman"/>
              </a:rPr>
              <a:t>studia la </a:t>
            </a:r>
            <a:r>
              <a:rPr sz="1200" spc="-5" dirty="0">
                <a:latin typeface="Times New Roman"/>
                <a:cs typeface="Times New Roman"/>
              </a:rPr>
              <a:t>fisica  superiore della </a:t>
            </a:r>
            <a:r>
              <a:rPr sz="1200" dirty="0">
                <a:latin typeface="Times New Roman"/>
                <a:cs typeface="Times New Roman"/>
              </a:rPr>
              <a:t>vita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ascendente.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200">
              <a:latin typeface="Times New Roman"/>
              <a:cs typeface="Times New Roman"/>
            </a:endParaRPr>
          </a:p>
          <a:p>
            <a:pPr marL="101600" marR="2844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(174.9) 15:7.9 </a:t>
            </a:r>
            <a:r>
              <a:rPr sz="1200" i="1" spc="-5" dirty="0">
                <a:latin typeface="Times New Roman"/>
                <a:cs typeface="Times New Roman"/>
              </a:rPr>
              <a:t>Umajor </a:t>
            </a:r>
            <a:r>
              <a:rPr sz="1200" i="1" dirty="0">
                <a:latin typeface="Times New Roman"/>
                <a:cs typeface="Times New Roman"/>
              </a:rPr>
              <a:t>la </a:t>
            </a:r>
            <a:r>
              <a:rPr sz="1200" i="1" spc="-5" dirty="0">
                <a:latin typeface="Times New Roman"/>
                <a:cs typeface="Times New Roman"/>
              </a:rPr>
              <a:t>quinta,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sede centrale del </a:t>
            </a:r>
            <a:r>
              <a:rPr sz="1200" dirty="0">
                <a:latin typeface="Times New Roman"/>
                <a:cs typeface="Times New Roman"/>
              </a:rPr>
              <a:t>vostro </a:t>
            </a:r>
            <a:r>
              <a:rPr sz="1200" spc="-5" dirty="0">
                <a:latin typeface="Times New Roman"/>
                <a:cs typeface="Times New Roman"/>
              </a:rPr>
              <a:t>settore maggiore, </a:t>
            </a:r>
            <a:r>
              <a:rPr sz="1200" dirty="0">
                <a:latin typeface="Times New Roman"/>
                <a:cs typeface="Times New Roman"/>
              </a:rPr>
              <a:t>Splandon, è </a:t>
            </a:r>
            <a:r>
              <a:rPr sz="1200" spc="-5" dirty="0">
                <a:latin typeface="Times New Roman"/>
                <a:cs typeface="Times New Roman"/>
              </a:rPr>
              <a:t>circondata </a:t>
            </a:r>
            <a:r>
              <a:rPr sz="1200" dirty="0">
                <a:latin typeface="Times New Roman"/>
                <a:cs typeface="Times New Roman"/>
              </a:rPr>
              <a:t>dalle </a:t>
            </a:r>
            <a:r>
              <a:rPr sz="1200" spc="-5" dirty="0">
                <a:latin typeface="Times New Roman"/>
                <a:cs typeface="Times New Roman"/>
              </a:rPr>
              <a:t>settanta sfere </a:t>
            </a:r>
            <a:r>
              <a:rPr sz="1200" dirty="0">
                <a:latin typeface="Times New Roman"/>
                <a:cs typeface="Times New Roman"/>
              </a:rPr>
              <a:t>d’istruzione  </a:t>
            </a:r>
            <a:r>
              <a:rPr sz="1200" spc="-5" dirty="0">
                <a:latin typeface="Times New Roman"/>
                <a:cs typeface="Times New Roman"/>
              </a:rPr>
              <a:t>intellettuale superiore </a:t>
            </a:r>
            <a:r>
              <a:rPr sz="1200" dirty="0">
                <a:latin typeface="Times New Roman"/>
                <a:cs typeface="Times New Roman"/>
              </a:rPr>
              <a:t>del super-Universo.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200">
              <a:latin typeface="Times New Roman"/>
              <a:cs typeface="Times New Roman"/>
            </a:endParaRPr>
          </a:p>
          <a:p>
            <a:pPr marL="101600" marR="487045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(175.1) 15:7.10 </a:t>
            </a:r>
            <a:r>
              <a:rPr sz="1200" i="1" spc="-5" dirty="0">
                <a:latin typeface="Times New Roman"/>
                <a:cs typeface="Times New Roman"/>
              </a:rPr>
              <a:t>Uversa, </a:t>
            </a:r>
            <a:r>
              <a:rPr sz="1200" dirty="0">
                <a:latin typeface="Times New Roman"/>
                <a:cs typeface="Times New Roman"/>
              </a:rPr>
              <a:t>la sede </a:t>
            </a:r>
            <a:r>
              <a:rPr sz="1200" spc="-5" dirty="0">
                <a:latin typeface="Times New Roman"/>
                <a:cs typeface="Times New Roman"/>
              </a:rPr>
              <a:t>centrale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Orvonton, </a:t>
            </a:r>
            <a:r>
              <a:rPr sz="1200" dirty="0">
                <a:latin typeface="Times New Roman"/>
                <a:cs typeface="Times New Roman"/>
              </a:rPr>
              <a:t>il vostro </a:t>
            </a:r>
            <a:r>
              <a:rPr sz="1200" spc="-5" dirty="0">
                <a:latin typeface="Times New Roman"/>
                <a:cs typeface="Times New Roman"/>
              </a:rPr>
              <a:t>Superuniverso,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immediatamente circondata dalle </a:t>
            </a:r>
            <a:r>
              <a:rPr sz="1200" dirty="0">
                <a:latin typeface="Times New Roman"/>
                <a:cs typeface="Times New Roman"/>
              </a:rPr>
              <a:t>sette Università  </a:t>
            </a:r>
            <a:r>
              <a:rPr sz="1200" spc="-5" dirty="0">
                <a:latin typeface="Times New Roman"/>
                <a:cs typeface="Times New Roman"/>
              </a:rPr>
              <a:t>superiori </a:t>
            </a:r>
            <a:r>
              <a:rPr sz="1200" dirty="0">
                <a:latin typeface="Times New Roman"/>
                <a:cs typeface="Times New Roman"/>
              </a:rPr>
              <a:t>d’istruzione </a:t>
            </a:r>
            <a:r>
              <a:rPr sz="1200" spc="-5" dirty="0">
                <a:latin typeface="Times New Roman"/>
                <a:cs typeface="Times New Roman"/>
              </a:rPr>
              <a:t>spirituale avanzata </a:t>
            </a:r>
            <a:r>
              <a:rPr sz="1200" dirty="0">
                <a:latin typeface="Times New Roman"/>
                <a:cs typeface="Times New Roman"/>
              </a:rPr>
              <a:t>per le creature </a:t>
            </a:r>
            <a:r>
              <a:rPr sz="1200" spc="-5" dirty="0">
                <a:latin typeface="Times New Roman"/>
                <a:cs typeface="Times New Roman"/>
              </a:rPr>
              <a:t>ascendenti </a:t>
            </a:r>
            <a:r>
              <a:rPr sz="1200" dirty="0">
                <a:latin typeface="Times New Roman"/>
                <a:cs typeface="Times New Roman"/>
              </a:rPr>
              <a:t>dotate di volontà. </a:t>
            </a:r>
            <a:r>
              <a:rPr sz="1200" spc="-5" dirty="0">
                <a:latin typeface="Times New Roman"/>
                <a:cs typeface="Times New Roman"/>
              </a:rPr>
              <a:t>Ciascuno </a:t>
            </a:r>
            <a:r>
              <a:rPr sz="1200" dirty="0">
                <a:latin typeface="Times New Roman"/>
                <a:cs typeface="Times New Roman"/>
              </a:rPr>
              <a:t>di questi sette </a:t>
            </a:r>
            <a:r>
              <a:rPr sz="1200" spc="-5" dirty="0">
                <a:latin typeface="Times New Roman"/>
                <a:cs typeface="Times New Roman"/>
              </a:rPr>
              <a:t>gruppi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sfere</a:t>
            </a:r>
            <a:endParaRPr sz="1200">
              <a:latin typeface="Times New Roman"/>
              <a:cs typeface="Times New Roman"/>
            </a:endParaRPr>
          </a:p>
          <a:p>
            <a:pPr marL="101600" marR="232410">
              <a:lnSpc>
                <a:spcPts val="1370"/>
              </a:lnSpc>
              <a:spcBef>
                <a:spcPts val="5"/>
              </a:spcBef>
            </a:pPr>
            <a:r>
              <a:rPr sz="1200" spc="-5" dirty="0">
                <a:latin typeface="Times New Roman"/>
                <a:cs typeface="Times New Roman"/>
              </a:rPr>
              <a:t>meravigliose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costituito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settanta </a:t>
            </a:r>
            <a:r>
              <a:rPr sz="1200" dirty="0">
                <a:latin typeface="Times New Roman"/>
                <a:cs typeface="Times New Roman"/>
              </a:rPr>
              <a:t>mondi specializzati </a:t>
            </a:r>
            <a:r>
              <a:rPr sz="1200" spc="-5" dirty="0">
                <a:latin typeface="Times New Roman"/>
                <a:cs typeface="Times New Roman"/>
              </a:rPr>
              <a:t>contenenti migliaia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migliaia </a:t>
            </a:r>
            <a:r>
              <a:rPr sz="1200" dirty="0">
                <a:latin typeface="Times New Roman"/>
                <a:cs typeface="Times New Roman"/>
              </a:rPr>
              <a:t>d’istituzioni e di </a:t>
            </a:r>
            <a:r>
              <a:rPr sz="1200" spc="-5" dirty="0">
                <a:latin typeface="Times New Roman"/>
                <a:cs typeface="Times New Roman"/>
              </a:rPr>
              <a:t>organizzazioni </a:t>
            </a:r>
            <a:r>
              <a:rPr sz="1200" dirty="0">
                <a:latin typeface="Times New Roman"/>
                <a:cs typeface="Times New Roman"/>
              </a:rPr>
              <a:t>complete,  </a:t>
            </a:r>
            <a:r>
              <a:rPr sz="1200" spc="-5" dirty="0">
                <a:latin typeface="Times New Roman"/>
                <a:cs typeface="Times New Roman"/>
              </a:rPr>
              <a:t>dedite all’istruzione universale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alla </a:t>
            </a:r>
            <a:r>
              <a:rPr sz="1200" dirty="0">
                <a:latin typeface="Times New Roman"/>
                <a:cs typeface="Times New Roman"/>
              </a:rPr>
              <a:t>cultura </a:t>
            </a:r>
            <a:r>
              <a:rPr sz="1200" spc="-5" dirty="0">
                <a:latin typeface="Times New Roman"/>
                <a:cs typeface="Times New Roman"/>
              </a:rPr>
              <a:t>spirituale, nelle </a:t>
            </a:r>
            <a:r>
              <a:rPr sz="1200" dirty="0">
                <a:latin typeface="Times New Roman"/>
                <a:cs typeface="Times New Roman"/>
              </a:rPr>
              <a:t>quali i </a:t>
            </a:r>
            <a:r>
              <a:rPr sz="1200" spc="-5" dirty="0">
                <a:latin typeface="Times New Roman"/>
                <a:cs typeface="Times New Roman"/>
              </a:rPr>
              <a:t>pellegrini </a:t>
            </a:r>
            <a:r>
              <a:rPr sz="1200" dirty="0">
                <a:latin typeface="Times New Roman"/>
                <a:cs typeface="Times New Roman"/>
              </a:rPr>
              <a:t>del tempo </a:t>
            </a:r>
            <a:r>
              <a:rPr sz="1200" spc="-5" dirty="0">
                <a:latin typeface="Times New Roman"/>
                <a:cs typeface="Times New Roman"/>
              </a:rPr>
              <a:t>vengono rieducati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riesaminati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</a:t>
            </a:r>
            <a:endParaRPr sz="1200">
              <a:latin typeface="Times New Roman"/>
              <a:cs typeface="Times New Roman"/>
            </a:endParaRPr>
          </a:p>
          <a:p>
            <a:pPr marL="101600" marR="88265">
              <a:lnSpc>
                <a:spcPts val="1380"/>
              </a:lnSpc>
              <a:spcBef>
                <a:spcPts val="5"/>
              </a:spcBef>
            </a:pPr>
            <a:r>
              <a:rPr sz="1200" spc="-5" dirty="0">
                <a:latin typeface="Times New Roman"/>
                <a:cs typeface="Times New Roman"/>
              </a:rPr>
              <a:t>preparazione del loro lungo viaggio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Havona.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pellegrini del tempo </a:t>
            </a:r>
            <a:r>
              <a:rPr sz="1200" dirty="0">
                <a:latin typeface="Times New Roman"/>
                <a:cs typeface="Times New Roman"/>
              </a:rPr>
              <a:t>in arrivo sono </a:t>
            </a:r>
            <a:r>
              <a:rPr sz="1200" spc="-5" dirty="0">
                <a:latin typeface="Times New Roman"/>
                <a:cs typeface="Times New Roman"/>
              </a:rPr>
              <a:t>sempre ricevuti su questi </a:t>
            </a:r>
            <a:r>
              <a:rPr sz="1200" dirty="0">
                <a:latin typeface="Times New Roman"/>
                <a:cs typeface="Times New Roman"/>
              </a:rPr>
              <a:t>mondi associati, ma  i </a:t>
            </a:r>
            <a:r>
              <a:rPr sz="1200" spc="-5" dirty="0">
                <a:latin typeface="Times New Roman"/>
                <a:cs typeface="Times New Roman"/>
              </a:rPr>
              <a:t>diplomati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partenza per Havona </a:t>
            </a:r>
            <a:r>
              <a:rPr sz="1200" dirty="0">
                <a:latin typeface="Times New Roman"/>
                <a:cs typeface="Times New Roman"/>
              </a:rPr>
              <a:t>sono sempre fatti </a:t>
            </a:r>
            <a:r>
              <a:rPr sz="1200" spc="-5" dirty="0">
                <a:latin typeface="Times New Roman"/>
                <a:cs typeface="Times New Roman"/>
              </a:rPr>
              <a:t>partire </a:t>
            </a:r>
            <a:r>
              <a:rPr sz="1200" dirty="0">
                <a:latin typeface="Times New Roman"/>
                <a:cs typeface="Times New Roman"/>
              </a:rPr>
              <a:t>direttamente dalle </a:t>
            </a:r>
            <a:r>
              <a:rPr sz="1200" spc="-5" dirty="0">
                <a:latin typeface="Times New Roman"/>
                <a:cs typeface="Times New Roman"/>
              </a:rPr>
              <a:t>rive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Uversa.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200">
              <a:latin typeface="Times New Roman"/>
              <a:cs typeface="Times New Roman"/>
            </a:endParaRPr>
          </a:p>
          <a:p>
            <a:pPr marL="101600" marR="558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(175.2) 15:7.11 </a:t>
            </a:r>
            <a:r>
              <a:rPr sz="1200" spc="-5" dirty="0">
                <a:latin typeface="Times New Roman"/>
                <a:cs typeface="Times New Roman"/>
              </a:rPr>
              <a:t>Uversa </a:t>
            </a:r>
            <a:r>
              <a:rPr sz="1200" dirty="0">
                <a:latin typeface="Times New Roman"/>
                <a:cs typeface="Times New Roman"/>
              </a:rPr>
              <a:t>è la sede spirituale </a:t>
            </a:r>
            <a:r>
              <a:rPr sz="1200" spc="-5" dirty="0">
                <a:latin typeface="Times New Roman"/>
                <a:cs typeface="Times New Roman"/>
              </a:rPr>
              <a:t>ed amministrativa per circa </a:t>
            </a:r>
            <a:r>
              <a:rPr sz="1200" dirty="0">
                <a:latin typeface="Times New Roman"/>
                <a:cs typeface="Times New Roman"/>
              </a:rPr>
              <a:t>mille </a:t>
            </a:r>
            <a:r>
              <a:rPr sz="1200" spc="-5" dirty="0">
                <a:latin typeface="Times New Roman"/>
                <a:cs typeface="Times New Roman"/>
              </a:rPr>
              <a:t>miliardi </a:t>
            </a:r>
            <a:r>
              <a:rPr sz="1200" dirty="0">
                <a:latin typeface="Times New Roman"/>
                <a:cs typeface="Times New Roman"/>
              </a:rPr>
              <a:t>di mondi abitati o abitabili.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gloria, </a:t>
            </a:r>
            <a:r>
              <a:rPr sz="1200" dirty="0">
                <a:latin typeface="Times New Roman"/>
                <a:cs typeface="Times New Roman"/>
              </a:rPr>
              <a:t>la grandiosità  e la </a:t>
            </a:r>
            <a:r>
              <a:rPr sz="1200" spc="-5" dirty="0">
                <a:latin typeface="Times New Roman"/>
                <a:cs typeface="Times New Roman"/>
              </a:rPr>
              <a:t>perfezione della capitale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Orvonton superano qualunque meraviglia </a:t>
            </a:r>
            <a:r>
              <a:rPr sz="1200" dirty="0">
                <a:latin typeface="Times New Roman"/>
                <a:cs typeface="Times New Roman"/>
              </a:rPr>
              <a:t>delle creazioni </a:t>
            </a:r>
            <a:r>
              <a:rPr sz="1200" spc="-5" dirty="0">
                <a:latin typeface="Times New Roman"/>
                <a:cs typeface="Times New Roman"/>
              </a:rPr>
              <a:t>del tempo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dello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spazio.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200">
              <a:latin typeface="Times New Roman"/>
              <a:cs typeface="Times New Roman"/>
            </a:endParaRPr>
          </a:p>
          <a:p>
            <a:pPr marL="101600" marR="20066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(175.3) 15:7.12 </a:t>
            </a:r>
            <a:r>
              <a:rPr sz="1200" spc="-5" dirty="0">
                <a:latin typeface="Times New Roman"/>
                <a:cs typeface="Times New Roman"/>
              </a:rPr>
              <a:t>Se tutti gli Universi locali progettati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parti che </a:t>
            </a:r>
            <a:r>
              <a:rPr sz="1200" dirty="0">
                <a:latin typeface="Times New Roman"/>
                <a:cs typeface="Times New Roman"/>
              </a:rPr>
              <a:t>li compongono </a:t>
            </a:r>
            <a:r>
              <a:rPr sz="1200" spc="-5" dirty="0">
                <a:latin typeface="Times New Roman"/>
                <a:cs typeface="Times New Roman"/>
              </a:rPr>
              <a:t>fossero </a:t>
            </a:r>
            <a:r>
              <a:rPr sz="1200" dirty="0">
                <a:latin typeface="Times New Roman"/>
                <a:cs typeface="Times New Roman"/>
              </a:rPr>
              <a:t>ultimati, nei </a:t>
            </a:r>
            <a:r>
              <a:rPr sz="1200" spc="-5" dirty="0">
                <a:latin typeface="Times New Roman"/>
                <a:cs typeface="Times New Roman"/>
              </a:rPr>
              <a:t>sette Superuniversi </a:t>
            </a:r>
            <a:r>
              <a:rPr sz="1200" dirty="0">
                <a:latin typeface="Times New Roman"/>
                <a:cs typeface="Times New Roman"/>
              </a:rPr>
              <a:t>vi </a:t>
            </a:r>
            <a:r>
              <a:rPr sz="1200" spc="-5" dirty="0">
                <a:latin typeface="Times New Roman"/>
                <a:cs typeface="Times New Roman"/>
              </a:rPr>
              <a:t>sarebbero  poco </a:t>
            </a:r>
            <a:r>
              <a:rPr sz="1200" dirty="0">
                <a:latin typeface="Times New Roman"/>
                <a:cs typeface="Times New Roman"/>
              </a:rPr>
              <a:t>meno di cinquecento </a:t>
            </a:r>
            <a:r>
              <a:rPr sz="1200" spc="-5" dirty="0">
                <a:latin typeface="Times New Roman"/>
                <a:cs typeface="Times New Roman"/>
              </a:rPr>
              <a:t>miliardi </a:t>
            </a:r>
            <a:r>
              <a:rPr sz="1200" dirty="0">
                <a:latin typeface="Times New Roman"/>
                <a:cs typeface="Times New Roman"/>
              </a:rPr>
              <a:t>di mondi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architettonici.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30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306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748029"/>
            <a:ext cx="8171815" cy="342836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63500">
              <a:lnSpc>
                <a:spcPct val="100000"/>
              </a:lnSpc>
              <a:spcBef>
                <a:spcPts val="95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8. Il controllo e la regolazione</a:t>
            </a:r>
            <a:r>
              <a:rPr sz="1600" b="1" spc="30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dell’energia</a:t>
            </a:r>
            <a:endParaRPr sz="1600">
              <a:latin typeface="Times New Roman"/>
              <a:cs typeface="Times New Roman"/>
            </a:endParaRPr>
          </a:p>
          <a:p>
            <a:pPr marL="63500" marR="57785">
              <a:lnSpc>
                <a:spcPts val="1380"/>
              </a:lnSpc>
              <a:spcBef>
                <a:spcPts val="141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(175.4) 15:8.1 </a:t>
            </a:r>
            <a:r>
              <a:rPr sz="1200" spc="-15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sfere sedi </a:t>
            </a:r>
            <a:r>
              <a:rPr sz="1200" spc="-5" dirty="0">
                <a:latin typeface="Times New Roman"/>
                <a:cs typeface="Times New Roman"/>
              </a:rPr>
              <a:t>centrali dei Superuniversi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costruite </a:t>
            </a:r>
            <a:r>
              <a:rPr sz="1200" dirty="0">
                <a:latin typeface="Times New Roman"/>
                <a:cs typeface="Times New Roman"/>
              </a:rPr>
              <a:t>in modo tale da poter funzionare come </a:t>
            </a:r>
            <a:r>
              <a:rPr sz="1200" spc="-5" dirty="0">
                <a:latin typeface="Times New Roman"/>
                <a:cs typeface="Times New Roman"/>
              </a:rPr>
              <a:t>efficaci regolatori </a:t>
            </a:r>
            <a:r>
              <a:rPr sz="1200" dirty="0">
                <a:latin typeface="Times New Roman"/>
                <a:cs typeface="Times New Roman"/>
              </a:rPr>
              <a:t>di potere-  </a:t>
            </a:r>
            <a:r>
              <a:rPr sz="1200" spc="-5" dirty="0">
                <a:latin typeface="Times New Roman"/>
                <a:cs typeface="Times New Roman"/>
              </a:rPr>
              <a:t>energia </a:t>
            </a:r>
            <a:r>
              <a:rPr sz="1200" dirty="0">
                <a:latin typeface="Times New Roman"/>
                <a:cs typeface="Times New Roman"/>
              </a:rPr>
              <a:t>per i loro vari </a:t>
            </a:r>
            <a:r>
              <a:rPr sz="1200" spc="-5" dirty="0">
                <a:latin typeface="Times New Roman"/>
                <a:cs typeface="Times New Roman"/>
              </a:rPr>
              <a:t>settori, servendo </a:t>
            </a:r>
            <a:r>
              <a:rPr sz="1200" dirty="0">
                <a:latin typeface="Times New Roman"/>
                <a:cs typeface="Times New Roman"/>
              </a:rPr>
              <a:t>da punti </a:t>
            </a:r>
            <a:r>
              <a:rPr sz="1200" spc="-5" dirty="0">
                <a:latin typeface="Times New Roman"/>
                <a:cs typeface="Times New Roman"/>
              </a:rPr>
              <a:t>focali per dirigere l’energia verso gli Universi locali che </a:t>
            </a:r>
            <a:r>
              <a:rPr sz="1200" dirty="0">
                <a:latin typeface="Times New Roman"/>
                <a:cs typeface="Times New Roman"/>
              </a:rPr>
              <a:t>li </a:t>
            </a:r>
            <a:r>
              <a:rPr sz="1200" spc="-5" dirty="0">
                <a:latin typeface="Times New Roman"/>
                <a:cs typeface="Times New Roman"/>
              </a:rPr>
              <a:t>compongono.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Essi</a:t>
            </a:r>
            <a:endParaRPr sz="1200">
              <a:latin typeface="Times New Roman"/>
              <a:cs typeface="Times New Roman"/>
            </a:endParaRPr>
          </a:p>
          <a:p>
            <a:pPr marL="63500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esercitano </a:t>
            </a:r>
            <a:r>
              <a:rPr sz="1200" dirty="0">
                <a:latin typeface="Times New Roman"/>
                <a:cs typeface="Times New Roman"/>
              </a:rPr>
              <a:t>una potente influenza </a:t>
            </a:r>
            <a:r>
              <a:rPr sz="1200" spc="-5" dirty="0">
                <a:latin typeface="Times New Roman"/>
                <a:cs typeface="Times New Roman"/>
              </a:rPr>
              <a:t>sull’equilibrio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sul controllo delle energie fisiche che circolano </a:t>
            </a:r>
            <a:r>
              <a:rPr sz="1200" dirty="0">
                <a:latin typeface="Times New Roman"/>
                <a:cs typeface="Times New Roman"/>
              </a:rPr>
              <a:t>nello </a:t>
            </a:r>
            <a:r>
              <a:rPr sz="1200" spc="-5" dirty="0">
                <a:latin typeface="Times New Roman"/>
                <a:cs typeface="Times New Roman"/>
              </a:rPr>
              <a:t>spazio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organizzato.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55880">
              <a:lnSpc>
                <a:spcPct val="957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(175.5) 15:8.2 </a:t>
            </a:r>
            <a:r>
              <a:rPr sz="1200" dirty="0">
                <a:latin typeface="Times New Roman"/>
                <a:cs typeface="Times New Roman"/>
              </a:rPr>
              <a:t>Altre funzioni </a:t>
            </a:r>
            <a:r>
              <a:rPr sz="1200" spc="-5" dirty="0">
                <a:latin typeface="Times New Roman"/>
                <a:cs typeface="Times New Roman"/>
              </a:rPr>
              <a:t>regolatrici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esercitate dai centri </a:t>
            </a:r>
            <a:r>
              <a:rPr sz="1200" dirty="0">
                <a:latin typeface="Times New Roman"/>
                <a:cs typeface="Times New Roman"/>
              </a:rPr>
              <a:t>di potere e </a:t>
            </a:r>
            <a:r>
              <a:rPr sz="1200" spc="5" dirty="0">
                <a:latin typeface="Times New Roman"/>
                <a:cs typeface="Times New Roman"/>
              </a:rPr>
              <a:t>dai </a:t>
            </a:r>
            <a:r>
              <a:rPr sz="1200" dirty="0">
                <a:latin typeface="Times New Roman"/>
                <a:cs typeface="Times New Roman"/>
              </a:rPr>
              <a:t>controllori </a:t>
            </a:r>
            <a:r>
              <a:rPr sz="1200" spc="-5" dirty="0">
                <a:latin typeface="Times New Roman"/>
                <a:cs typeface="Times New Roman"/>
              </a:rPr>
              <a:t>fisici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Superuniversi, entità intelligenti  </a:t>
            </a:r>
            <a:r>
              <a:rPr sz="1200" dirty="0">
                <a:latin typeface="Times New Roman"/>
                <a:cs typeface="Times New Roman"/>
              </a:rPr>
              <a:t>viventi e </a:t>
            </a:r>
            <a:r>
              <a:rPr sz="1200" spc="-5" dirty="0">
                <a:latin typeface="Times New Roman"/>
                <a:cs typeface="Times New Roman"/>
              </a:rPr>
              <a:t>semiviventi </a:t>
            </a:r>
            <a:r>
              <a:rPr sz="1200" dirty="0">
                <a:latin typeface="Times New Roman"/>
                <a:cs typeface="Times New Roman"/>
              </a:rPr>
              <a:t>costituite </a:t>
            </a:r>
            <a:r>
              <a:rPr sz="1200" spc="-5" dirty="0">
                <a:latin typeface="Times New Roman"/>
                <a:cs typeface="Times New Roman"/>
              </a:rPr>
              <a:t>espressamente </a:t>
            </a:r>
            <a:r>
              <a:rPr sz="1200" dirty="0">
                <a:latin typeface="Times New Roman"/>
                <a:cs typeface="Times New Roman"/>
              </a:rPr>
              <a:t>per tale </a:t>
            </a:r>
            <a:r>
              <a:rPr sz="1200" spc="-5" dirty="0">
                <a:latin typeface="Times New Roman"/>
                <a:cs typeface="Times New Roman"/>
              </a:rPr>
              <a:t>scopo. Questi </a:t>
            </a:r>
            <a:r>
              <a:rPr sz="1200" dirty="0">
                <a:latin typeface="Times New Roman"/>
                <a:cs typeface="Times New Roman"/>
              </a:rPr>
              <a:t>centri e </a:t>
            </a:r>
            <a:r>
              <a:rPr sz="1200" spc="-5" dirty="0">
                <a:latin typeface="Times New Roman"/>
                <a:cs typeface="Times New Roman"/>
              </a:rPr>
              <a:t>controllori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potere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difficili </a:t>
            </a:r>
            <a:r>
              <a:rPr sz="1200" dirty="0">
                <a:latin typeface="Times New Roman"/>
                <a:cs typeface="Times New Roman"/>
              </a:rPr>
              <a:t>da comprendere; </a:t>
            </a:r>
            <a:r>
              <a:rPr sz="1200" spc="-5" dirty="0">
                <a:latin typeface="Times New Roman"/>
                <a:cs typeface="Times New Roman"/>
              </a:rPr>
              <a:t>gli  ordini inferiori </a:t>
            </a:r>
            <a:r>
              <a:rPr sz="1200" dirty="0">
                <a:latin typeface="Times New Roman"/>
                <a:cs typeface="Times New Roman"/>
              </a:rPr>
              <a:t>non sono volitivi, non possiedono </a:t>
            </a:r>
            <a:r>
              <a:rPr sz="1200" spc="-5" dirty="0">
                <a:latin typeface="Times New Roman"/>
                <a:cs typeface="Times New Roman"/>
              </a:rPr>
              <a:t>volontà,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scelgono; </a:t>
            </a:r>
            <a:r>
              <a:rPr sz="1200" dirty="0">
                <a:latin typeface="Times New Roman"/>
                <a:cs typeface="Times New Roman"/>
              </a:rPr>
              <a:t>le loro funzioni sono molto </a:t>
            </a:r>
            <a:r>
              <a:rPr sz="1200" spc="-5" dirty="0">
                <a:latin typeface="Times New Roman"/>
                <a:cs typeface="Times New Roman"/>
              </a:rPr>
              <a:t>intelligenti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apparentemente  automatiche ed inerenti </a:t>
            </a:r>
            <a:r>
              <a:rPr sz="1200" dirty="0">
                <a:latin typeface="Times New Roman"/>
                <a:cs typeface="Times New Roman"/>
              </a:rPr>
              <a:t>alla loro organizzazione </a:t>
            </a:r>
            <a:r>
              <a:rPr sz="1200" spc="-5" dirty="0">
                <a:latin typeface="Times New Roman"/>
                <a:cs typeface="Times New Roman"/>
              </a:rPr>
              <a:t>altamente specializzata. </a:t>
            </a:r>
            <a:r>
              <a:rPr sz="1200" dirty="0">
                <a:latin typeface="Times New Roman"/>
                <a:cs typeface="Times New Roman"/>
              </a:rPr>
              <a:t>I centri di </a:t>
            </a:r>
            <a:r>
              <a:rPr sz="1200" spc="-5" dirty="0">
                <a:latin typeface="Times New Roman"/>
                <a:cs typeface="Times New Roman"/>
              </a:rPr>
              <a:t>potere ed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controllori fisici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Superuniversi  assumono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direzione 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controllo parziale dei </a:t>
            </a:r>
            <a:r>
              <a:rPr sz="1200" dirty="0">
                <a:latin typeface="Times New Roman"/>
                <a:cs typeface="Times New Roman"/>
              </a:rPr>
              <a:t>trenta </a:t>
            </a:r>
            <a:r>
              <a:rPr sz="1200" spc="-5" dirty="0">
                <a:latin typeface="Times New Roman"/>
                <a:cs typeface="Times New Roman"/>
              </a:rPr>
              <a:t>sistemi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energia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costituiscono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dominio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gravita.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circuiti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energia </a:t>
            </a:r>
            <a:r>
              <a:rPr sz="1200" dirty="0">
                <a:latin typeface="Times New Roman"/>
                <a:cs typeface="Times New Roman"/>
              </a:rPr>
              <a:t>fisica amministrati </a:t>
            </a:r>
            <a:r>
              <a:rPr sz="1200" spc="-5" dirty="0">
                <a:latin typeface="Times New Roman"/>
                <a:cs typeface="Times New Roman"/>
              </a:rPr>
              <a:t>dai centri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potere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Uversa richiedono poco </a:t>
            </a:r>
            <a:r>
              <a:rPr sz="1200" dirty="0">
                <a:latin typeface="Times New Roman"/>
                <a:cs typeface="Times New Roman"/>
              </a:rPr>
              <a:t>più di 968 milioni </a:t>
            </a:r>
            <a:r>
              <a:rPr sz="1200" spc="-5" dirty="0">
                <a:latin typeface="Times New Roman"/>
                <a:cs typeface="Times New Roman"/>
              </a:rPr>
              <a:t>di </a:t>
            </a:r>
            <a:r>
              <a:rPr sz="1200" dirty="0">
                <a:latin typeface="Times New Roman"/>
                <a:cs typeface="Times New Roman"/>
              </a:rPr>
              <a:t>anni </a:t>
            </a:r>
            <a:r>
              <a:rPr sz="1200" spc="-5" dirty="0">
                <a:latin typeface="Times New Roman"/>
                <a:cs typeface="Times New Roman"/>
              </a:rPr>
              <a:t>per completare </a:t>
            </a:r>
            <a:r>
              <a:rPr sz="1200" dirty="0">
                <a:latin typeface="Times New Roman"/>
                <a:cs typeface="Times New Roman"/>
              </a:rPr>
              <a:t>il percorso  </a:t>
            </a:r>
            <a:r>
              <a:rPr sz="1200" spc="-5" dirty="0">
                <a:latin typeface="Times New Roman"/>
                <a:cs typeface="Times New Roman"/>
              </a:rPr>
              <a:t>attorno al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Superuniverso.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>
              <a:lnSpc>
                <a:spcPts val="141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(175.6) 15:8.3 </a:t>
            </a:r>
            <a:r>
              <a:rPr sz="1200" spc="-5" dirty="0">
                <a:latin typeface="Times New Roman"/>
                <a:cs typeface="Times New Roman"/>
              </a:rPr>
              <a:t>L’energia </a:t>
            </a:r>
            <a:r>
              <a:rPr sz="1200" dirty="0">
                <a:latin typeface="Times New Roman"/>
                <a:cs typeface="Times New Roman"/>
              </a:rPr>
              <a:t>in evoluzione ha </a:t>
            </a:r>
            <a:r>
              <a:rPr sz="1200" spc="-5" dirty="0">
                <a:latin typeface="Times New Roman"/>
                <a:cs typeface="Times New Roman"/>
              </a:rPr>
              <a:t>sostanza; ha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peso, </a:t>
            </a:r>
            <a:r>
              <a:rPr sz="1200" dirty="0">
                <a:latin typeface="Times New Roman"/>
                <a:cs typeface="Times New Roman"/>
              </a:rPr>
              <a:t>benché il </a:t>
            </a:r>
            <a:r>
              <a:rPr sz="1200" spc="-5" dirty="0">
                <a:latin typeface="Times New Roman"/>
                <a:cs typeface="Times New Roman"/>
              </a:rPr>
              <a:t>peso sia sempre </a:t>
            </a:r>
            <a:r>
              <a:rPr sz="1200" dirty="0">
                <a:latin typeface="Times New Roman"/>
                <a:cs typeface="Times New Roman"/>
              </a:rPr>
              <a:t>relativo, dipendendo </a:t>
            </a:r>
            <a:r>
              <a:rPr sz="1200" spc="-5" dirty="0">
                <a:latin typeface="Times New Roman"/>
                <a:cs typeface="Times New Roman"/>
              </a:rPr>
              <a:t>dalla velocità</a:t>
            </a:r>
            <a:r>
              <a:rPr sz="1200" spc="-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</a:t>
            </a:r>
            <a:endParaRPr sz="1200">
              <a:latin typeface="Times New Roman"/>
              <a:cs typeface="Times New Roman"/>
            </a:endParaRPr>
          </a:p>
          <a:p>
            <a:pPr marL="63500" marR="83185">
              <a:lnSpc>
                <a:spcPct val="95900"/>
              </a:lnSpc>
              <a:spcBef>
                <a:spcPts val="25"/>
              </a:spcBef>
            </a:pPr>
            <a:r>
              <a:rPr sz="1200" spc="-5" dirty="0">
                <a:latin typeface="Times New Roman"/>
                <a:cs typeface="Times New Roman"/>
              </a:rPr>
              <a:t>rotazione, dalla </a:t>
            </a:r>
            <a:r>
              <a:rPr sz="1200" dirty="0">
                <a:latin typeface="Times New Roman"/>
                <a:cs typeface="Times New Roman"/>
              </a:rPr>
              <a:t>massa e </a:t>
            </a:r>
            <a:r>
              <a:rPr sz="1200" spc="-5" dirty="0">
                <a:latin typeface="Times New Roman"/>
                <a:cs typeface="Times New Roman"/>
              </a:rPr>
              <a:t>dall’antigravità.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massa della </a:t>
            </a:r>
            <a:r>
              <a:rPr sz="1200" dirty="0">
                <a:latin typeface="Times New Roman"/>
                <a:cs typeface="Times New Roman"/>
              </a:rPr>
              <a:t>materia tende a </a:t>
            </a:r>
            <a:r>
              <a:rPr sz="1200" spc="-5" dirty="0">
                <a:latin typeface="Times New Roman"/>
                <a:cs typeface="Times New Roman"/>
              </a:rPr>
              <a:t>rallentare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velocità dell’energia; </a:t>
            </a:r>
            <a:r>
              <a:rPr sz="1200" dirty="0">
                <a:latin typeface="Times New Roman"/>
                <a:cs typeface="Times New Roman"/>
              </a:rPr>
              <a:t>e la velocità </a:t>
            </a:r>
            <a:r>
              <a:rPr sz="1200" spc="-5" dirty="0">
                <a:latin typeface="Times New Roman"/>
                <a:cs typeface="Times New Roman"/>
              </a:rPr>
              <a:t>dell’energia  </a:t>
            </a:r>
            <a:r>
              <a:rPr sz="1200" dirty="0">
                <a:latin typeface="Times New Roman"/>
                <a:cs typeface="Times New Roman"/>
              </a:rPr>
              <a:t>ovunque </a:t>
            </a:r>
            <a:r>
              <a:rPr sz="1200" spc="-5" dirty="0">
                <a:latin typeface="Times New Roman"/>
                <a:cs typeface="Times New Roman"/>
              </a:rPr>
              <a:t>presente rappresenta </a:t>
            </a:r>
            <a:r>
              <a:rPr sz="1200" dirty="0">
                <a:latin typeface="Times New Roman"/>
                <a:cs typeface="Times New Roman"/>
              </a:rPr>
              <a:t>la dotazione iniziale di </a:t>
            </a:r>
            <a:r>
              <a:rPr sz="1200" spc="-5" dirty="0">
                <a:latin typeface="Times New Roman"/>
                <a:cs typeface="Times New Roman"/>
              </a:rPr>
              <a:t>velocità, </a:t>
            </a:r>
            <a:r>
              <a:rPr sz="1200" dirty="0">
                <a:latin typeface="Times New Roman"/>
                <a:cs typeface="Times New Roman"/>
              </a:rPr>
              <a:t>meno il </a:t>
            </a:r>
            <a:r>
              <a:rPr sz="1200" spc="-5" dirty="0">
                <a:latin typeface="Times New Roman"/>
                <a:cs typeface="Times New Roman"/>
              </a:rPr>
              <a:t>rallentamento </a:t>
            </a:r>
            <a:r>
              <a:rPr sz="1200" dirty="0">
                <a:latin typeface="Times New Roman"/>
                <a:cs typeface="Times New Roman"/>
              </a:rPr>
              <a:t>dovuto </a:t>
            </a:r>
            <a:r>
              <a:rPr sz="1200" spc="-5" dirty="0">
                <a:latin typeface="Times New Roman"/>
                <a:cs typeface="Times New Roman"/>
              </a:rPr>
              <a:t>alle masse incontrate nel suo </a:t>
            </a:r>
            <a:r>
              <a:rPr sz="1200" dirty="0">
                <a:latin typeface="Times New Roman"/>
                <a:cs typeface="Times New Roman"/>
              </a:rPr>
              <a:t>percorso,  più la funzione </a:t>
            </a:r>
            <a:r>
              <a:rPr sz="1200" spc="-5" dirty="0">
                <a:latin typeface="Times New Roman"/>
                <a:cs typeface="Times New Roman"/>
              </a:rPr>
              <a:t>regolatrice dei controllori d’energia </a:t>
            </a:r>
            <a:r>
              <a:rPr sz="1200" dirty="0">
                <a:latin typeface="Times New Roman"/>
                <a:cs typeface="Times New Roman"/>
              </a:rPr>
              <a:t>viventi del </a:t>
            </a:r>
            <a:r>
              <a:rPr sz="1200" spc="-5" dirty="0">
                <a:latin typeface="Times New Roman"/>
                <a:cs typeface="Times New Roman"/>
              </a:rPr>
              <a:t>Superuniverso </a:t>
            </a:r>
            <a:r>
              <a:rPr sz="1200" dirty="0">
                <a:latin typeface="Times New Roman"/>
                <a:cs typeface="Times New Roman"/>
              </a:rPr>
              <a:t>e l’influenza </a:t>
            </a:r>
            <a:r>
              <a:rPr sz="1200" spc="-5" dirty="0">
                <a:latin typeface="Times New Roman"/>
                <a:cs typeface="Times New Roman"/>
              </a:rPr>
              <a:t>fisica dei </a:t>
            </a:r>
            <a:r>
              <a:rPr sz="1200" dirty="0">
                <a:latin typeface="Times New Roman"/>
                <a:cs typeface="Times New Roman"/>
              </a:rPr>
              <a:t>vicini </a:t>
            </a:r>
            <a:r>
              <a:rPr sz="1200" spc="-5" dirty="0">
                <a:latin typeface="Times New Roman"/>
                <a:cs typeface="Times New Roman"/>
              </a:rPr>
              <a:t>corpi </a:t>
            </a:r>
            <a:r>
              <a:rPr sz="1200" dirty="0">
                <a:latin typeface="Times New Roman"/>
                <a:cs typeface="Times New Roman"/>
              </a:rPr>
              <a:t>molto </a:t>
            </a:r>
            <a:r>
              <a:rPr sz="1200" spc="-5" dirty="0">
                <a:latin typeface="Times New Roman"/>
                <a:cs typeface="Times New Roman"/>
              </a:rPr>
              <a:t>caldi </a:t>
            </a:r>
            <a:r>
              <a:rPr sz="1200" dirty="0">
                <a:latin typeface="Times New Roman"/>
                <a:cs typeface="Times New Roman"/>
              </a:rPr>
              <a:t>o  </a:t>
            </a:r>
            <a:r>
              <a:rPr sz="1200" spc="-5" dirty="0">
                <a:latin typeface="Times New Roman"/>
                <a:cs typeface="Times New Roman"/>
              </a:rPr>
              <a:t>fortemente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caricati.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30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307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90230" cy="40716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302895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(175.7) 15:8.4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piano </a:t>
            </a:r>
            <a:r>
              <a:rPr sz="1200" dirty="0">
                <a:latin typeface="Times New Roman"/>
                <a:cs typeface="Times New Roman"/>
              </a:rPr>
              <a:t>universale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mantenimento dell’equilibrio </a:t>
            </a:r>
            <a:r>
              <a:rPr sz="1200" dirty="0">
                <a:latin typeface="Times New Roman"/>
                <a:cs typeface="Times New Roman"/>
              </a:rPr>
              <a:t>tra la materia e </a:t>
            </a:r>
            <a:r>
              <a:rPr sz="1200" spc="-5" dirty="0">
                <a:latin typeface="Times New Roman"/>
                <a:cs typeface="Times New Roman"/>
              </a:rPr>
              <a:t>l’energia richiede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continua </a:t>
            </a:r>
            <a:r>
              <a:rPr sz="1200" dirty="0">
                <a:latin typeface="Times New Roman"/>
                <a:cs typeface="Times New Roman"/>
              </a:rPr>
              <a:t>costruzione e  distruzione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unità </a:t>
            </a:r>
            <a:r>
              <a:rPr sz="1200" spc="-5" dirty="0">
                <a:latin typeface="Times New Roman"/>
                <a:cs typeface="Times New Roman"/>
              </a:rPr>
              <a:t>materiali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piccole.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Direttori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Potere </a:t>
            </a:r>
            <a:r>
              <a:rPr sz="1200" dirty="0">
                <a:latin typeface="Times New Roman"/>
                <a:cs typeface="Times New Roman"/>
              </a:rPr>
              <a:t>d’Universo </a:t>
            </a:r>
            <a:r>
              <a:rPr sz="1200" spc="-5" dirty="0">
                <a:latin typeface="Times New Roman"/>
                <a:cs typeface="Times New Roman"/>
              </a:rPr>
              <a:t>hanno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capacità </a:t>
            </a:r>
            <a:r>
              <a:rPr sz="1200" dirty="0">
                <a:latin typeface="Times New Roman"/>
                <a:cs typeface="Times New Roman"/>
              </a:rPr>
              <a:t>di condensare e di </a:t>
            </a:r>
            <a:r>
              <a:rPr sz="1200" spc="-5" dirty="0">
                <a:latin typeface="Times New Roman"/>
                <a:cs typeface="Times New Roman"/>
              </a:rPr>
              <a:t>trattenere, </a:t>
            </a:r>
            <a:r>
              <a:rPr sz="1200" dirty="0">
                <a:latin typeface="Times New Roman"/>
                <a:cs typeface="Times New Roman"/>
              </a:rPr>
              <a:t>o di  </a:t>
            </a:r>
            <a:r>
              <a:rPr sz="1200" spc="-5" dirty="0">
                <a:latin typeface="Times New Roman"/>
                <a:cs typeface="Times New Roman"/>
              </a:rPr>
              <a:t>espandere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liberare, </a:t>
            </a:r>
            <a:r>
              <a:rPr sz="1200" dirty="0">
                <a:latin typeface="Times New Roman"/>
                <a:cs typeface="Times New Roman"/>
              </a:rPr>
              <a:t>quantità </a:t>
            </a:r>
            <a:r>
              <a:rPr sz="1200" spc="-5" dirty="0">
                <a:latin typeface="Times New Roman"/>
                <a:cs typeface="Times New Roman"/>
              </a:rPr>
              <a:t>variabili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energia.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113664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(175.8) 15:8.5 </a:t>
            </a:r>
            <a:r>
              <a:rPr sz="1200" spc="-5" dirty="0">
                <a:latin typeface="Times New Roman"/>
                <a:cs typeface="Times New Roman"/>
              </a:rPr>
              <a:t>Data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sufficiente persistenza dell’influenza ritardatrice,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gravità finirebbe </a:t>
            </a:r>
            <a:r>
              <a:rPr sz="1200" dirty="0">
                <a:latin typeface="Times New Roman"/>
                <a:cs typeface="Times New Roman"/>
              </a:rPr>
              <a:t>per convertire tutta </a:t>
            </a:r>
            <a:r>
              <a:rPr sz="1200" spc="-5" dirty="0">
                <a:latin typeface="Times New Roman"/>
                <a:cs typeface="Times New Roman"/>
              </a:rPr>
              <a:t>l’energia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materia se 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fosse per </a:t>
            </a:r>
            <a:r>
              <a:rPr sz="1200" dirty="0">
                <a:latin typeface="Times New Roman"/>
                <a:cs typeface="Times New Roman"/>
              </a:rPr>
              <a:t>due </a:t>
            </a:r>
            <a:r>
              <a:rPr sz="1200" spc="-5" dirty="0">
                <a:latin typeface="Times New Roman"/>
                <a:cs typeface="Times New Roman"/>
              </a:rPr>
              <a:t>fattori: </a:t>
            </a:r>
            <a:r>
              <a:rPr sz="1200" dirty="0">
                <a:latin typeface="Times New Roman"/>
                <a:cs typeface="Times New Roman"/>
              </a:rPr>
              <a:t>primo, a </a:t>
            </a:r>
            <a:r>
              <a:rPr sz="1200" spc="-5" dirty="0">
                <a:latin typeface="Times New Roman"/>
                <a:cs typeface="Times New Roman"/>
              </a:rPr>
              <a:t>causa </a:t>
            </a:r>
            <a:r>
              <a:rPr sz="1200" dirty="0">
                <a:latin typeface="Times New Roman"/>
                <a:cs typeface="Times New Roman"/>
              </a:rPr>
              <a:t>delle influenze </a:t>
            </a:r>
            <a:r>
              <a:rPr sz="1200" spc="-5" dirty="0">
                <a:latin typeface="Times New Roman"/>
                <a:cs typeface="Times New Roman"/>
              </a:rPr>
              <a:t>antigravitazionali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controllori </a:t>
            </a:r>
            <a:r>
              <a:rPr sz="1200" dirty="0">
                <a:latin typeface="Times New Roman"/>
                <a:cs typeface="Times New Roman"/>
              </a:rPr>
              <a:t>dell’energia, e </a:t>
            </a:r>
            <a:r>
              <a:rPr sz="1200" spc="-5" dirty="0">
                <a:latin typeface="Times New Roman"/>
                <a:cs typeface="Times New Roman"/>
              </a:rPr>
              <a:t>secondo, </a:t>
            </a:r>
            <a:r>
              <a:rPr sz="1200" dirty="0">
                <a:latin typeface="Times New Roman"/>
                <a:cs typeface="Times New Roman"/>
              </a:rPr>
              <a:t>per il </a:t>
            </a:r>
            <a:r>
              <a:rPr sz="1200" spc="-5" dirty="0">
                <a:latin typeface="Times New Roman"/>
                <a:cs typeface="Times New Roman"/>
              </a:rPr>
              <a:t>fatto che </a:t>
            </a:r>
            <a:r>
              <a:rPr sz="1200" dirty="0">
                <a:latin typeface="Times New Roman"/>
                <a:cs typeface="Times New Roman"/>
              </a:rPr>
              <a:t>la  </a:t>
            </a:r>
            <a:r>
              <a:rPr sz="1200" spc="-5" dirty="0">
                <a:latin typeface="Times New Roman"/>
                <a:cs typeface="Times New Roman"/>
              </a:rPr>
              <a:t>materia </a:t>
            </a:r>
            <a:r>
              <a:rPr sz="1200" dirty="0">
                <a:latin typeface="Times New Roman"/>
                <a:cs typeface="Times New Roman"/>
              </a:rPr>
              <a:t>organizzata </a:t>
            </a:r>
            <a:r>
              <a:rPr sz="1200" spc="-5" dirty="0">
                <a:latin typeface="Times New Roman"/>
                <a:cs typeface="Times New Roman"/>
              </a:rPr>
              <a:t>tende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disintegrarsi </a:t>
            </a:r>
            <a:r>
              <a:rPr sz="1200" dirty="0">
                <a:latin typeface="Times New Roman"/>
                <a:cs typeface="Times New Roman"/>
              </a:rPr>
              <a:t>in certe condizioni </a:t>
            </a:r>
            <a:r>
              <a:rPr sz="1200" spc="-5" dirty="0">
                <a:latin typeface="Times New Roman"/>
                <a:cs typeface="Times New Roman"/>
              </a:rPr>
              <a:t>che si verificano nelle </a:t>
            </a:r>
            <a:r>
              <a:rPr sz="1200" dirty="0">
                <a:latin typeface="Times New Roman"/>
                <a:cs typeface="Times New Roman"/>
              </a:rPr>
              <a:t>stelle molto </a:t>
            </a:r>
            <a:r>
              <a:rPr sz="1200" spc="-5" dirty="0">
                <a:latin typeface="Times New Roman"/>
                <a:cs typeface="Times New Roman"/>
              </a:rPr>
              <a:t>calde ed </a:t>
            </a:r>
            <a:r>
              <a:rPr sz="1200" dirty="0">
                <a:latin typeface="Times New Roman"/>
                <a:cs typeface="Times New Roman"/>
              </a:rPr>
              <a:t>in certe situazioni  </a:t>
            </a:r>
            <a:r>
              <a:rPr sz="1200" spc="-5" dirty="0">
                <a:latin typeface="Times New Roman"/>
                <a:cs typeface="Times New Roman"/>
              </a:rPr>
              <a:t>particolari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si riscontrano nello </a:t>
            </a:r>
            <a:r>
              <a:rPr sz="1200" dirty="0">
                <a:latin typeface="Times New Roman"/>
                <a:cs typeface="Times New Roman"/>
              </a:rPr>
              <a:t>spazio in </a:t>
            </a:r>
            <a:r>
              <a:rPr sz="1200" spc="-5" dirty="0">
                <a:latin typeface="Times New Roman"/>
                <a:cs typeface="Times New Roman"/>
              </a:rPr>
              <a:t>prossimità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corpi freddi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materia </a:t>
            </a:r>
            <a:r>
              <a:rPr sz="1200" dirty="0">
                <a:latin typeface="Times New Roman"/>
                <a:cs typeface="Times New Roman"/>
              </a:rPr>
              <a:t>condensata </a:t>
            </a:r>
            <a:r>
              <a:rPr sz="1200" spc="-5" dirty="0">
                <a:latin typeface="Times New Roman"/>
                <a:cs typeface="Times New Roman"/>
              </a:rPr>
              <a:t>fortemente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energizzati.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76200" marR="558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(176.1) 15:8.6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una massa </a:t>
            </a:r>
            <a:r>
              <a:rPr sz="1200" spc="-5" dirty="0">
                <a:latin typeface="Times New Roman"/>
                <a:cs typeface="Times New Roman"/>
              </a:rPr>
              <a:t>si aggrega eccessivamente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minaccia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squilibrare l’energia,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esaurire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circuiti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potere </a:t>
            </a:r>
            <a:r>
              <a:rPr sz="1200" dirty="0">
                <a:latin typeface="Times New Roman"/>
                <a:cs typeface="Times New Roman"/>
              </a:rPr>
              <a:t>fisico,  </a:t>
            </a:r>
            <a:r>
              <a:rPr sz="1200" spc="-5" dirty="0">
                <a:latin typeface="Times New Roman"/>
                <a:cs typeface="Times New Roman"/>
              </a:rPr>
              <a:t>intervengono </a:t>
            </a:r>
            <a:r>
              <a:rPr sz="1200" dirty="0">
                <a:latin typeface="Times New Roman"/>
                <a:cs typeface="Times New Roman"/>
              </a:rPr>
              <a:t>i controllori </a:t>
            </a:r>
            <a:r>
              <a:rPr sz="1200" spc="-5" dirty="0">
                <a:latin typeface="Times New Roman"/>
                <a:cs typeface="Times New Roman"/>
              </a:rPr>
              <a:t>fisici,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meno che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stessa tendenza crescente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gravità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sovrammaterializzare l’energia </a:t>
            </a:r>
            <a:r>
              <a:rPr sz="1200" dirty="0">
                <a:latin typeface="Times New Roman"/>
                <a:cs typeface="Times New Roman"/>
              </a:rPr>
              <a:t>non sia vinta  </a:t>
            </a:r>
            <a:r>
              <a:rPr sz="1200" spc="-5" dirty="0">
                <a:latin typeface="Times New Roman"/>
                <a:cs typeface="Times New Roman"/>
              </a:rPr>
              <a:t>dall’evento </a:t>
            </a:r>
            <a:r>
              <a:rPr sz="1200" dirty="0">
                <a:latin typeface="Times New Roman"/>
                <a:cs typeface="Times New Roman"/>
              </a:rPr>
              <a:t>di una collisione tra i </a:t>
            </a:r>
            <a:r>
              <a:rPr sz="1200" spc="-5" dirty="0">
                <a:latin typeface="Times New Roman"/>
                <a:cs typeface="Times New Roman"/>
              </a:rPr>
              <a:t>giganti spenti </a:t>
            </a:r>
            <a:r>
              <a:rPr sz="1200" dirty="0">
                <a:latin typeface="Times New Roman"/>
                <a:cs typeface="Times New Roman"/>
              </a:rPr>
              <a:t>dello </a:t>
            </a:r>
            <a:r>
              <a:rPr sz="1200" spc="-5" dirty="0">
                <a:latin typeface="Times New Roman"/>
                <a:cs typeface="Times New Roman"/>
              </a:rPr>
              <a:t>spazio, dissipando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tal </a:t>
            </a:r>
            <a:r>
              <a:rPr sz="1200" dirty="0">
                <a:latin typeface="Times New Roman"/>
                <a:cs typeface="Times New Roman"/>
              </a:rPr>
              <a:t>modo </a:t>
            </a:r>
            <a:r>
              <a:rPr sz="1200" spc="-5" dirty="0">
                <a:latin typeface="Times New Roman"/>
                <a:cs typeface="Times New Roman"/>
              </a:rPr>
              <a:t>completamente, </a:t>
            </a:r>
            <a:r>
              <a:rPr sz="1200" dirty="0">
                <a:latin typeface="Times New Roman"/>
                <a:cs typeface="Times New Roman"/>
              </a:rPr>
              <a:t>in un solo </a:t>
            </a:r>
            <a:r>
              <a:rPr sz="1200" spc="-5" dirty="0">
                <a:latin typeface="Times New Roman"/>
                <a:cs typeface="Times New Roman"/>
              </a:rPr>
              <a:t>istante, </a:t>
            </a:r>
            <a:r>
              <a:rPr sz="1200" spc="5" dirty="0">
                <a:latin typeface="Times New Roman"/>
                <a:cs typeface="Times New Roman"/>
              </a:rPr>
              <a:t>gli </a:t>
            </a:r>
            <a:r>
              <a:rPr sz="1200" spc="-5" dirty="0">
                <a:latin typeface="Times New Roman"/>
                <a:cs typeface="Times New Roman"/>
              </a:rPr>
              <a:t>accumuli  </a:t>
            </a:r>
            <a:r>
              <a:rPr sz="1200" dirty="0">
                <a:latin typeface="Times New Roman"/>
                <a:cs typeface="Times New Roman"/>
              </a:rPr>
              <a:t>dovuti </a:t>
            </a:r>
            <a:r>
              <a:rPr sz="1200" spc="-5" dirty="0">
                <a:latin typeface="Times New Roman"/>
                <a:cs typeface="Times New Roman"/>
              </a:rPr>
              <a:t>alla gravità.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questi </a:t>
            </a:r>
            <a:r>
              <a:rPr sz="1200" spc="-5" dirty="0">
                <a:latin typeface="Times New Roman"/>
                <a:cs typeface="Times New Roman"/>
              </a:rPr>
              <a:t>episodi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collisione, masse enormi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materia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improvvisamente trasformate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energia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della</a:t>
            </a:r>
            <a:endParaRPr sz="1200">
              <a:latin typeface="Times New Roman"/>
              <a:cs typeface="Times New Roman"/>
            </a:endParaRPr>
          </a:p>
          <a:p>
            <a:pPr marL="76200" marR="385445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forma </a:t>
            </a:r>
            <a:r>
              <a:rPr sz="1200" dirty="0">
                <a:latin typeface="Times New Roman"/>
                <a:cs typeface="Times New Roman"/>
              </a:rPr>
              <a:t>più rara 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lotta </a:t>
            </a:r>
            <a:r>
              <a:rPr sz="1200" spc="-5" dirty="0">
                <a:latin typeface="Times New Roman"/>
                <a:cs typeface="Times New Roman"/>
              </a:rPr>
              <a:t>per l’equilibrio universale riprende </a:t>
            </a:r>
            <a:r>
              <a:rPr sz="1200" dirty="0">
                <a:latin typeface="Times New Roman"/>
                <a:cs typeface="Times New Roman"/>
              </a:rPr>
              <a:t>di nuovo. </a:t>
            </a:r>
            <a:r>
              <a:rPr sz="1200" spc="-5" dirty="0">
                <a:latin typeface="Times New Roman"/>
                <a:cs typeface="Times New Roman"/>
              </a:rPr>
              <a:t>Alla </a:t>
            </a:r>
            <a:r>
              <a:rPr sz="1200" dirty="0">
                <a:latin typeface="Times New Roman"/>
                <a:cs typeface="Times New Roman"/>
              </a:rPr>
              <a:t>fine i </a:t>
            </a:r>
            <a:r>
              <a:rPr sz="1200" spc="-5" dirty="0">
                <a:latin typeface="Times New Roman"/>
                <a:cs typeface="Times New Roman"/>
              </a:rPr>
              <a:t>sistemi fisici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grandi diventano stabilizzati,  fisicamente </a:t>
            </a:r>
            <a:r>
              <a:rPr sz="1200" dirty="0">
                <a:latin typeface="Times New Roman"/>
                <a:cs typeface="Times New Roman"/>
              </a:rPr>
              <a:t>assestati, e sono </a:t>
            </a:r>
            <a:r>
              <a:rPr sz="1200" spc="-5" dirty="0">
                <a:latin typeface="Times New Roman"/>
                <a:cs typeface="Times New Roman"/>
              </a:rPr>
              <a:t>immessi </a:t>
            </a:r>
            <a:r>
              <a:rPr sz="1200" dirty="0">
                <a:latin typeface="Times New Roman"/>
                <a:cs typeface="Times New Roman"/>
              </a:rPr>
              <a:t>nei </a:t>
            </a:r>
            <a:r>
              <a:rPr sz="1200" spc="-5" dirty="0">
                <a:latin typeface="Times New Roman"/>
                <a:cs typeface="Times New Roman"/>
              </a:rPr>
              <a:t>circuiti equilibrati </a:t>
            </a:r>
            <a:r>
              <a:rPr sz="1200" dirty="0">
                <a:latin typeface="Times New Roman"/>
                <a:cs typeface="Times New Roman"/>
              </a:rPr>
              <a:t>e stabili dei </a:t>
            </a:r>
            <a:r>
              <a:rPr sz="1200" spc="-5" dirty="0">
                <a:latin typeface="Times New Roman"/>
                <a:cs typeface="Times New Roman"/>
              </a:rPr>
              <a:t>Superuniversi. </a:t>
            </a:r>
            <a:r>
              <a:rPr sz="1200" dirty="0">
                <a:latin typeface="Times New Roman"/>
                <a:cs typeface="Times New Roman"/>
              </a:rPr>
              <a:t>Dopo </a:t>
            </a:r>
            <a:r>
              <a:rPr sz="1200" spc="-5" dirty="0">
                <a:latin typeface="Times New Roman"/>
                <a:cs typeface="Times New Roman"/>
              </a:rPr>
              <a:t>tale </a:t>
            </a:r>
            <a:r>
              <a:rPr sz="1200" dirty="0">
                <a:latin typeface="Times New Roman"/>
                <a:cs typeface="Times New Roman"/>
              </a:rPr>
              <a:t>evento, in </a:t>
            </a:r>
            <a:r>
              <a:rPr sz="1200" spc="-5" dirty="0">
                <a:latin typeface="Times New Roman"/>
                <a:cs typeface="Times New Roman"/>
              </a:rPr>
              <a:t>questi sistemi  stabilizzati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accadranno </a:t>
            </a:r>
            <a:r>
              <a:rPr sz="1200" dirty="0">
                <a:latin typeface="Times New Roman"/>
                <a:cs typeface="Times New Roman"/>
              </a:rPr>
              <a:t>più collisioni né </a:t>
            </a:r>
            <a:r>
              <a:rPr sz="1200" spc="-5" dirty="0">
                <a:latin typeface="Times New Roman"/>
                <a:cs typeface="Times New Roman"/>
              </a:rPr>
              <a:t>altre catastrofi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devastatrici.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4508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(176.2) 15:8.7 </a:t>
            </a:r>
            <a:r>
              <a:rPr sz="1200" spc="-5" dirty="0">
                <a:latin typeface="Times New Roman"/>
                <a:cs typeface="Times New Roman"/>
              </a:rPr>
              <a:t>Durante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periodi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cui l’energia </a:t>
            </a:r>
            <a:r>
              <a:rPr sz="1200" dirty="0">
                <a:latin typeface="Times New Roman"/>
                <a:cs typeface="Times New Roman"/>
              </a:rPr>
              <a:t>è in </a:t>
            </a:r>
            <a:r>
              <a:rPr sz="1200" spc="-5" dirty="0">
                <a:latin typeface="Times New Roman"/>
                <a:cs typeface="Times New Roman"/>
              </a:rPr>
              <a:t>eccedenza </a:t>
            </a:r>
            <a:r>
              <a:rPr sz="1200" dirty="0">
                <a:latin typeface="Times New Roman"/>
                <a:cs typeface="Times New Roman"/>
              </a:rPr>
              <a:t>vi sono perturbazioni di </a:t>
            </a:r>
            <a:r>
              <a:rPr sz="1200" spc="-5" dirty="0">
                <a:latin typeface="Times New Roman"/>
                <a:cs typeface="Times New Roman"/>
              </a:rPr>
              <a:t>potenza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fluttuazioni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calore accompagnate </a:t>
            </a:r>
            <a:r>
              <a:rPr sz="1200" dirty="0">
                <a:latin typeface="Times New Roman"/>
                <a:cs typeface="Times New Roman"/>
              </a:rPr>
              <a:t>da  </a:t>
            </a:r>
            <a:r>
              <a:rPr sz="1200" spc="-5" dirty="0">
                <a:latin typeface="Times New Roman"/>
                <a:cs typeface="Times New Roman"/>
              </a:rPr>
              <a:t>manifestazioni elettriche. Durante </a:t>
            </a:r>
            <a:r>
              <a:rPr sz="1200" dirty="0">
                <a:latin typeface="Times New Roman"/>
                <a:cs typeface="Times New Roman"/>
              </a:rPr>
              <a:t>i periodi di </a:t>
            </a:r>
            <a:r>
              <a:rPr sz="1200" spc="-5" dirty="0">
                <a:latin typeface="Times New Roman"/>
                <a:cs typeface="Times New Roman"/>
              </a:rPr>
              <a:t>deficienza d’energia </a:t>
            </a:r>
            <a:r>
              <a:rPr sz="1200" dirty="0">
                <a:latin typeface="Times New Roman"/>
                <a:cs typeface="Times New Roman"/>
              </a:rPr>
              <a:t>c’è una </a:t>
            </a:r>
            <a:r>
              <a:rPr sz="1200" spc="-5" dirty="0">
                <a:latin typeface="Times New Roman"/>
                <a:cs typeface="Times New Roman"/>
              </a:rPr>
              <a:t>maggiore tendenza della materia ad aggregarsi, </a:t>
            </a:r>
            <a:r>
              <a:rPr sz="1200" dirty="0">
                <a:latin typeface="Times New Roman"/>
                <a:cs typeface="Times New Roman"/>
              </a:rPr>
              <a:t>a  </a:t>
            </a:r>
            <a:r>
              <a:rPr sz="1200" spc="-5" dirty="0">
                <a:latin typeface="Times New Roman"/>
                <a:cs typeface="Times New Roman"/>
              </a:rPr>
              <a:t>condensarsi </a:t>
            </a:r>
            <a:r>
              <a:rPr sz="1200" dirty="0">
                <a:latin typeface="Times New Roman"/>
                <a:cs typeface="Times New Roman"/>
              </a:rPr>
              <a:t>ed a </a:t>
            </a:r>
            <a:r>
              <a:rPr sz="1200" spc="-5" dirty="0">
                <a:latin typeface="Times New Roman"/>
                <a:cs typeface="Times New Roman"/>
              </a:rPr>
              <a:t>sfuggire al controllo nei circuiti </a:t>
            </a:r>
            <a:r>
              <a:rPr sz="1200" dirty="0">
                <a:latin typeface="Times New Roman"/>
                <a:cs typeface="Times New Roman"/>
              </a:rPr>
              <a:t>con </a:t>
            </a:r>
            <a:r>
              <a:rPr sz="1200" spc="-5" dirty="0">
                <a:latin typeface="Times New Roman"/>
                <a:cs typeface="Times New Roman"/>
              </a:rPr>
              <a:t>equilibrio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precario, con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conseguenti aggiustamenti per </a:t>
            </a:r>
            <a:r>
              <a:rPr sz="1200" dirty="0">
                <a:latin typeface="Times New Roman"/>
                <a:cs typeface="Times New Roman"/>
              </a:rPr>
              <a:t>mezzo di </a:t>
            </a:r>
            <a:r>
              <a:rPr sz="1200" spc="-5" dirty="0">
                <a:latin typeface="Times New Roman"/>
                <a:cs typeface="Times New Roman"/>
              </a:rPr>
              <a:t>maree </a:t>
            </a:r>
            <a:r>
              <a:rPr sz="1200" dirty="0">
                <a:latin typeface="Times New Roman"/>
                <a:cs typeface="Times New Roman"/>
              </a:rPr>
              <a:t>o  di </a:t>
            </a:r>
            <a:r>
              <a:rPr sz="1200" spc="-5" dirty="0">
                <a:latin typeface="Times New Roman"/>
                <a:cs typeface="Times New Roman"/>
              </a:rPr>
              <a:t>collisioni che ristabiliscono rapidamente </a:t>
            </a:r>
            <a:r>
              <a:rPr sz="1200" dirty="0">
                <a:latin typeface="Times New Roman"/>
                <a:cs typeface="Times New Roman"/>
              </a:rPr>
              <a:t>l’equilibrio tra </a:t>
            </a:r>
            <a:r>
              <a:rPr sz="1200" spc="-5" dirty="0">
                <a:latin typeface="Times New Roman"/>
                <a:cs typeface="Times New Roman"/>
              </a:rPr>
              <a:t>l’energia circolante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materia fisicamente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stabilizzata. Prevedere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comprendere </a:t>
            </a:r>
            <a:r>
              <a:rPr sz="1200" dirty="0">
                <a:latin typeface="Times New Roman"/>
                <a:cs typeface="Times New Roman"/>
              </a:rPr>
              <a:t>in altri modi </a:t>
            </a:r>
            <a:r>
              <a:rPr sz="1200" spc="-5" dirty="0">
                <a:latin typeface="Times New Roman"/>
                <a:cs typeface="Times New Roman"/>
              </a:rPr>
              <a:t>tale probabile </a:t>
            </a:r>
            <a:r>
              <a:rPr sz="1200" dirty="0">
                <a:latin typeface="Times New Roman"/>
                <a:cs typeface="Times New Roman"/>
              </a:rPr>
              <a:t>comportamento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soli </a:t>
            </a:r>
            <a:r>
              <a:rPr sz="1200" spc="-5" dirty="0">
                <a:latin typeface="Times New Roman"/>
                <a:cs typeface="Times New Roman"/>
              </a:rPr>
              <a:t>ardenti </a:t>
            </a:r>
            <a:r>
              <a:rPr sz="1200" dirty="0">
                <a:latin typeface="Times New Roman"/>
                <a:cs typeface="Times New Roman"/>
              </a:rPr>
              <a:t>e delle isole </a:t>
            </a:r>
            <a:r>
              <a:rPr sz="1200" spc="-5" dirty="0">
                <a:latin typeface="Times New Roman"/>
                <a:cs typeface="Times New Roman"/>
              </a:rPr>
              <a:t>oscure </a:t>
            </a:r>
            <a:r>
              <a:rPr sz="1200" dirty="0">
                <a:latin typeface="Times New Roman"/>
                <a:cs typeface="Times New Roman"/>
              </a:rPr>
              <a:t>dello spazio è uno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compiti </a:t>
            </a:r>
            <a:r>
              <a:rPr sz="1200" spc="-5" dirty="0">
                <a:latin typeface="Times New Roman"/>
                <a:cs typeface="Times New Roman"/>
              </a:rPr>
              <a:t>degli  osservatori </a:t>
            </a:r>
            <a:r>
              <a:rPr sz="1200" dirty="0">
                <a:latin typeface="Times New Roman"/>
                <a:cs typeface="Times New Roman"/>
              </a:rPr>
              <a:t>celesti di </a:t>
            </a:r>
            <a:r>
              <a:rPr sz="1200" spc="-5" dirty="0">
                <a:latin typeface="Times New Roman"/>
                <a:cs typeface="Times New Roman"/>
              </a:rPr>
              <a:t>stelle.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30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308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52130" cy="3543935"/>
          </a:xfrm>
          <a:prstGeom prst="rect">
            <a:avLst/>
          </a:prstGeom>
        </p:spPr>
        <p:txBody>
          <a:bodyPr vert="horz" wrap="square" lIns="0" tIns="20320" rIns="0" bIns="0" rtlCol="0">
            <a:spAutoFit/>
          </a:bodyPr>
          <a:lstStyle/>
          <a:p>
            <a:pPr marL="63500" marR="109855">
              <a:lnSpc>
                <a:spcPct val="95900"/>
              </a:lnSpc>
              <a:spcBef>
                <a:spcPts val="16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(176.3) 15:8.8 </a:t>
            </a:r>
            <a:r>
              <a:rPr sz="1200" spc="-5" dirty="0">
                <a:latin typeface="Times New Roman"/>
                <a:cs typeface="Times New Roman"/>
              </a:rPr>
              <a:t>Noi siamo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grado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riconoscere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maggior </a:t>
            </a:r>
            <a:r>
              <a:rPr sz="1200" dirty="0">
                <a:latin typeface="Times New Roman"/>
                <a:cs typeface="Times New Roman"/>
              </a:rPr>
              <a:t>parte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leggi che </a:t>
            </a:r>
            <a:r>
              <a:rPr sz="1200" spc="-5" dirty="0">
                <a:latin typeface="Times New Roman"/>
                <a:cs typeface="Times New Roman"/>
              </a:rPr>
              <a:t>governano </a:t>
            </a:r>
            <a:r>
              <a:rPr sz="1200" dirty="0">
                <a:latin typeface="Times New Roman"/>
                <a:cs typeface="Times New Roman"/>
              </a:rPr>
              <a:t>l’equilibrio dell’Universo e di prevedere  molte </a:t>
            </a:r>
            <a:r>
              <a:rPr sz="1200" spc="-5" dirty="0">
                <a:latin typeface="Times New Roman"/>
                <a:cs typeface="Times New Roman"/>
              </a:rPr>
              <a:t>cose concernenti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stabilità. Da </a:t>
            </a:r>
            <a:r>
              <a:rPr sz="1200" dirty="0">
                <a:latin typeface="Times New Roman"/>
                <a:cs typeface="Times New Roman"/>
              </a:rPr>
              <a:t>un punto di vista </a:t>
            </a:r>
            <a:r>
              <a:rPr sz="1200" spc="-5" dirty="0">
                <a:latin typeface="Times New Roman"/>
                <a:cs typeface="Times New Roman"/>
              </a:rPr>
              <a:t>pratico </a:t>
            </a:r>
            <a:r>
              <a:rPr sz="1200" dirty="0">
                <a:latin typeface="Times New Roman"/>
                <a:cs typeface="Times New Roman"/>
              </a:rPr>
              <a:t>le nostre </a:t>
            </a:r>
            <a:r>
              <a:rPr sz="1200" spc="-5" dirty="0">
                <a:latin typeface="Times New Roman"/>
                <a:cs typeface="Times New Roman"/>
              </a:rPr>
              <a:t>previsioni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valide,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ci troviamo </a:t>
            </a:r>
            <a:r>
              <a:rPr sz="1200" dirty="0">
                <a:latin typeface="Times New Roman"/>
                <a:cs typeface="Times New Roman"/>
              </a:rPr>
              <a:t>sempre  </a:t>
            </a:r>
            <a:r>
              <a:rPr sz="1200" spc="-5" dirty="0">
                <a:latin typeface="Times New Roman"/>
                <a:cs typeface="Times New Roman"/>
              </a:rPr>
              <a:t>confrontati </a:t>
            </a:r>
            <a:r>
              <a:rPr sz="1200" dirty="0">
                <a:latin typeface="Times New Roman"/>
                <a:cs typeface="Times New Roman"/>
              </a:rPr>
              <a:t>con </a:t>
            </a:r>
            <a:r>
              <a:rPr sz="1200" spc="-5" dirty="0">
                <a:latin typeface="Times New Roman"/>
                <a:cs typeface="Times New Roman"/>
              </a:rPr>
              <a:t>certe forze che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sono </a:t>
            </a:r>
            <a:r>
              <a:rPr sz="1200" dirty="0">
                <a:latin typeface="Times New Roman"/>
                <a:cs typeface="Times New Roman"/>
              </a:rPr>
              <a:t>del tutto </a:t>
            </a:r>
            <a:r>
              <a:rPr sz="1200" spc="-5" dirty="0">
                <a:latin typeface="Times New Roman"/>
                <a:cs typeface="Times New Roman"/>
              </a:rPr>
              <a:t>riconducibili alle leggi </a:t>
            </a:r>
            <a:r>
              <a:rPr sz="1200" dirty="0">
                <a:latin typeface="Times New Roman"/>
                <a:cs typeface="Times New Roman"/>
              </a:rPr>
              <a:t>a noi note </a:t>
            </a:r>
            <a:r>
              <a:rPr sz="1200" spc="-5" dirty="0">
                <a:latin typeface="Times New Roman"/>
                <a:cs typeface="Times New Roman"/>
              </a:rPr>
              <a:t>sul controllo dell’energia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sul comportamento  della materia.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prevedibilità di </a:t>
            </a:r>
            <a:r>
              <a:rPr sz="1200" spc="-5" dirty="0">
                <a:latin typeface="Times New Roman"/>
                <a:cs typeface="Times New Roman"/>
              </a:rPr>
              <a:t>tutti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fenomeni fisici diventa sempre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difficile </a:t>
            </a:r>
            <a:r>
              <a:rPr sz="1200" dirty="0">
                <a:latin typeface="Times New Roman"/>
                <a:cs typeface="Times New Roman"/>
              </a:rPr>
              <a:t>via via che </a:t>
            </a:r>
            <a:r>
              <a:rPr sz="1200" spc="-5" dirty="0">
                <a:latin typeface="Times New Roman"/>
                <a:cs typeface="Times New Roman"/>
              </a:rPr>
              <a:t>ci si allontana dal </a:t>
            </a:r>
            <a:r>
              <a:rPr sz="1200" dirty="0">
                <a:latin typeface="Times New Roman"/>
                <a:cs typeface="Times New Roman"/>
              </a:rPr>
              <a:t>Paradiso verso </a:t>
            </a:r>
            <a:r>
              <a:rPr sz="1200" spc="-5" dirty="0">
                <a:latin typeface="Times New Roman"/>
                <a:cs typeface="Times New Roman"/>
              </a:rPr>
              <a:t>gli  Universi. Quando oltrepassiamo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confini dell’amministrazione personale dei Dirigenti </a:t>
            </a:r>
            <a:r>
              <a:rPr sz="1200" dirty="0">
                <a:latin typeface="Times New Roman"/>
                <a:cs typeface="Times New Roman"/>
              </a:rPr>
              <a:t>del Paradiso, </a:t>
            </a:r>
            <a:r>
              <a:rPr sz="1200" spc="-5" dirty="0">
                <a:latin typeface="Times New Roman"/>
                <a:cs typeface="Times New Roman"/>
              </a:rPr>
              <a:t>ci troviamo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fronte </a:t>
            </a:r>
            <a:r>
              <a:rPr sz="1200" dirty="0">
                <a:latin typeface="Times New Roman"/>
                <a:cs typeface="Times New Roman"/>
              </a:rPr>
              <a:t>ad una  </a:t>
            </a:r>
            <a:r>
              <a:rPr sz="1200" spc="-5" dirty="0">
                <a:latin typeface="Times New Roman"/>
                <a:cs typeface="Times New Roman"/>
              </a:rPr>
              <a:t>crescente incapacità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effettuare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calcoli secondo gli standard stabiliti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l’esperienza acquisita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connessione con </a:t>
            </a:r>
            <a:r>
              <a:rPr sz="1200" dirty="0">
                <a:latin typeface="Times New Roman"/>
                <a:cs typeface="Times New Roman"/>
              </a:rPr>
              <a:t>osservazioni  </a:t>
            </a:r>
            <a:r>
              <a:rPr sz="1200" spc="-5" dirty="0">
                <a:latin typeface="Times New Roman"/>
                <a:cs typeface="Times New Roman"/>
              </a:rPr>
              <a:t>riguardanti </a:t>
            </a:r>
            <a:r>
              <a:rPr sz="1200" dirty="0">
                <a:latin typeface="Times New Roman"/>
                <a:cs typeface="Times New Roman"/>
              </a:rPr>
              <a:t>esclusivamente i </a:t>
            </a:r>
            <a:r>
              <a:rPr sz="1200" spc="-5" dirty="0">
                <a:latin typeface="Times New Roman"/>
                <a:cs typeface="Times New Roman"/>
              </a:rPr>
              <a:t>fenomeni fisici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sistemi astronomici vicini. Anche nei </a:t>
            </a:r>
            <a:r>
              <a:rPr sz="1200" spc="5" dirty="0">
                <a:latin typeface="Times New Roman"/>
                <a:cs typeface="Times New Roman"/>
              </a:rPr>
              <a:t>regni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sette Superuniversi </a:t>
            </a:r>
            <a:r>
              <a:rPr sz="1200" dirty="0">
                <a:latin typeface="Times New Roman"/>
                <a:cs typeface="Times New Roman"/>
              </a:rPr>
              <a:t>noi viviamo in  mezzo </a:t>
            </a:r>
            <a:r>
              <a:rPr sz="1200" spc="-5" dirty="0">
                <a:latin typeface="Times New Roman"/>
                <a:cs typeface="Times New Roman"/>
              </a:rPr>
              <a:t>alle </a:t>
            </a:r>
            <a:r>
              <a:rPr sz="1200" dirty="0">
                <a:latin typeface="Times New Roman"/>
                <a:cs typeface="Times New Roman"/>
              </a:rPr>
              <a:t>azioni </a:t>
            </a:r>
            <a:r>
              <a:rPr sz="1200" spc="-5" dirty="0">
                <a:latin typeface="Times New Roman"/>
                <a:cs typeface="Times New Roman"/>
              </a:rPr>
              <a:t>della forza ed alle </a:t>
            </a:r>
            <a:r>
              <a:rPr sz="1200" dirty="0">
                <a:latin typeface="Times New Roman"/>
                <a:cs typeface="Times New Roman"/>
              </a:rPr>
              <a:t>reazioni </a:t>
            </a:r>
            <a:r>
              <a:rPr sz="1200" spc="-5" dirty="0">
                <a:latin typeface="Times New Roman"/>
                <a:cs typeface="Times New Roman"/>
              </a:rPr>
              <a:t>dell’energia che pervadono </a:t>
            </a:r>
            <a:r>
              <a:rPr sz="1200" dirty="0">
                <a:latin typeface="Times New Roman"/>
                <a:cs typeface="Times New Roman"/>
              </a:rPr>
              <a:t>tutti i nostri </a:t>
            </a:r>
            <a:r>
              <a:rPr sz="1200" spc="-5" dirty="0">
                <a:latin typeface="Times New Roman"/>
                <a:cs typeface="Times New Roman"/>
              </a:rPr>
              <a:t>domini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si estendono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equilibrio unificato  </a:t>
            </a:r>
            <a:r>
              <a:rPr sz="1200" dirty="0">
                <a:latin typeface="Times New Roman"/>
                <a:cs typeface="Times New Roman"/>
              </a:rPr>
              <a:t>fino a tutte le </a:t>
            </a:r>
            <a:r>
              <a:rPr sz="1200" spc="-5" dirty="0">
                <a:latin typeface="Times New Roman"/>
                <a:cs typeface="Times New Roman"/>
              </a:rPr>
              <a:t>regioni </a:t>
            </a:r>
            <a:r>
              <a:rPr sz="1200" dirty="0">
                <a:latin typeface="Times New Roman"/>
                <a:cs typeface="Times New Roman"/>
              </a:rPr>
              <a:t>dello spazio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esterno.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1320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(176.4) 15:8.9 </a:t>
            </a:r>
            <a:r>
              <a:rPr sz="1200" spc="-5" dirty="0">
                <a:latin typeface="Times New Roman"/>
                <a:cs typeface="Times New Roman"/>
              </a:rPr>
              <a:t>Più </a:t>
            </a:r>
            <a:r>
              <a:rPr sz="1200" dirty="0">
                <a:latin typeface="Times New Roman"/>
                <a:cs typeface="Times New Roman"/>
              </a:rPr>
              <a:t>ci </a:t>
            </a:r>
            <a:r>
              <a:rPr sz="1200" spc="-5" dirty="0">
                <a:latin typeface="Times New Roman"/>
                <a:cs typeface="Times New Roman"/>
              </a:rPr>
              <a:t>allontaniamo,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incontriamo </a:t>
            </a:r>
            <a:r>
              <a:rPr sz="1200" dirty="0">
                <a:latin typeface="Times New Roman"/>
                <a:cs typeface="Times New Roman"/>
              </a:rPr>
              <a:t>con </a:t>
            </a:r>
            <a:r>
              <a:rPr sz="1200" spc="-5" dirty="0">
                <a:latin typeface="Times New Roman"/>
                <a:cs typeface="Times New Roman"/>
              </a:rPr>
              <a:t>certezza quei fenomeni variabili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imprevedibili </a:t>
            </a:r>
            <a:r>
              <a:rPr sz="1200" dirty="0">
                <a:latin typeface="Times New Roman"/>
                <a:cs typeface="Times New Roman"/>
              </a:rPr>
              <a:t>che sono </a:t>
            </a:r>
            <a:r>
              <a:rPr sz="1200" spc="-5" dirty="0">
                <a:latin typeface="Times New Roman"/>
                <a:cs typeface="Times New Roman"/>
              </a:rPr>
              <a:t>così infallibilmente  caratteristici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insondabili dimostrazioni </a:t>
            </a:r>
            <a:r>
              <a:rPr sz="1200" spc="-1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presenza degli Assoluti </a:t>
            </a:r>
            <a:r>
              <a:rPr sz="1200" dirty="0">
                <a:latin typeface="Times New Roman"/>
                <a:cs typeface="Times New Roman"/>
              </a:rPr>
              <a:t>e delle </a:t>
            </a:r>
            <a:r>
              <a:rPr sz="1200" spc="-5" dirty="0">
                <a:latin typeface="Times New Roman"/>
                <a:cs typeface="Times New Roman"/>
              </a:rPr>
              <a:t>Deità esperienziali. Questi fenomeni devono essere  indicativi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supercontrollo universale </a:t>
            </a:r>
            <a:r>
              <a:rPr sz="1200" dirty="0">
                <a:latin typeface="Times New Roman"/>
                <a:cs typeface="Times New Roman"/>
              </a:rPr>
              <a:t>di tutte le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cose.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 marR="431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(176.5) 15:8.10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Superuniverso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Orvonton sembra </a:t>
            </a:r>
            <a:r>
              <a:rPr sz="1200" dirty="0">
                <a:latin typeface="Times New Roman"/>
                <a:cs typeface="Times New Roman"/>
              </a:rPr>
              <a:t>attualmente </a:t>
            </a:r>
            <a:r>
              <a:rPr sz="1200" spc="-5" dirty="0">
                <a:latin typeface="Times New Roman"/>
                <a:cs typeface="Times New Roman"/>
              </a:rPr>
              <a:t>scaricarsi; gli Universi esterni </a:t>
            </a:r>
            <a:r>
              <a:rPr sz="1200" dirty="0">
                <a:latin typeface="Times New Roman"/>
                <a:cs typeface="Times New Roman"/>
              </a:rPr>
              <a:t>sembra stiano </a:t>
            </a:r>
            <a:r>
              <a:rPr sz="1200" spc="-5" dirty="0">
                <a:latin typeface="Times New Roman"/>
                <a:cs typeface="Times New Roman"/>
              </a:rPr>
              <a:t>accumulando energia </a:t>
            </a:r>
            <a:r>
              <a:rPr sz="1200" dirty="0">
                <a:latin typeface="Times New Roman"/>
                <a:cs typeface="Times New Roman"/>
              </a:rPr>
              <a:t>in  vista di attività </a:t>
            </a:r>
            <a:r>
              <a:rPr sz="1200" spc="-5" dirty="0">
                <a:latin typeface="Times New Roman"/>
                <a:cs typeface="Times New Roman"/>
              </a:rPr>
              <a:t>future senza precedenti; </a:t>
            </a:r>
            <a:r>
              <a:rPr sz="1200" dirty="0">
                <a:latin typeface="Times New Roman"/>
                <a:cs typeface="Times New Roman"/>
              </a:rPr>
              <a:t>l’Universo </a:t>
            </a:r>
            <a:r>
              <a:rPr sz="1200" spc="-5" dirty="0">
                <a:latin typeface="Times New Roman"/>
                <a:cs typeface="Times New Roman"/>
              </a:rPr>
              <a:t>centrale </a:t>
            </a:r>
            <a:r>
              <a:rPr sz="1200" dirty="0">
                <a:latin typeface="Times New Roman"/>
                <a:cs typeface="Times New Roman"/>
              </a:rPr>
              <a:t>di Havona è </a:t>
            </a:r>
            <a:r>
              <a:rPr sz="1200" spc="-5" dirty="0">
                <a:latin typeface="Times New Roman"/>
                <a:cs typeface="Times New Roman"/>
              </a:rPr>
              <a:t>eternamente stabilizzato.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gravità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l’assenza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calore (il  freddo) </a:t>
            </a:r>
            <a:r>
              <a:rPr sz="1200" dirty="0">
                <a:latin typeface="Times New Roman"/>
                <a:cs typeface="Times New Roman"/>
              </a:rPr>
              <a:t>organizzano e </a:t>
            </a:r>
            <a:r>
              <a:rPr sz="1200" spc="-5" dirty="0">
                <a:latin typeface="Times New Roman"/>
                <a:cs typeface="Times New Roman"/>
              </a:rPr>
              <a:t>tengono </a:t>
            </a:r>
            <a:r>
              <a:rPr sz="1200" dirty="0">
                <a:latin typeface="Times New Roman"/>
                <a:cs typeface="Times New Roman"/>
              </a:rPr>
              <a:t>insieme la materia; il </a:t>
            </a:r>
            <a:r>
              <a:rPr sz="1200" spc="-5" dirty="0">
                <a:latin typeface="Times New Roman"/>
                <a:cs typeface="Times New Roman"/>
              </a:rPr>
              <a:t>calore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l’antigravità disgregano </a:t>
            </a:r>
            <a:r>
              <a:rPr sz="1200" dirty="0">
                <a:latin typeface="Times New Roman"/>
                <a:cs typeface="Times New Roman"/>
              </a:rPr>
              <a:t>la materia e dissipano </a:t>
            </a:r>
            <a:r>
              <a:rPr sz="1200" spc="-5" dirty="0">
                <a:latin typeface="Times New Roman"/>
                <a:cs typeface="Times New Roman"/>
              </a:rPr>
              <a:t>l’energia.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5" dirty="0">
                <a:latin typeface="Times New Roman"/>
                <a:cs typeface="Times New Roman"/>
              </a:rPr>
              <a:t>direttori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potere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organizzatori di forza viventi sono il </a:t>
            </a:r>
            <a:r>
              <a:rPr sz="1200" spc="-5" dirty="0">
                <a:latin typeface="Times New Roman"/>
                <a:cs typeface="Times New Roman"/>
              </a:rPr>
              <a:t>segreto </a:t>
            </a:r>
            <a:r>
              <a:rPr sz="1200" dirty="0">
                <a:latin typeface="Times New Roman"/>
                <a:cs typeface="Times New Roman"/>
              </a:rPr>
              <a:t>del controllo </a:t>
            </a:r>
            <a:r>
              <a:rPr sz="1200" spc="-5" dirty="0">
                <a:latin typeface="Times New Roman"/>
                <a:cs typeface="Times New Roman"/>
              </a:rPr>
              <a:t>speciale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direzione </a:t>
            </a:r>
            <a:r>
              <a:rPr sz="1200" spc="-5" dirty="0">
                <a:latin typeface="Times New Roman"/>
                <a:cs typeface="Times New Roman"/>
              </a:rPr>
              <a:t>intelligente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incessanti  metamorfosi </a:t>
            </a:r>
            <a:r>
              <a:rPr sz="1200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corso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quali si fanno, si disfanno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si rifanno gli Universi. </a:t>
            </a:r>
            <a:r>
              <a:rPr sz="1200" spc="-1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nebulose </a:t>
            </a:r>
            <a:r>
              <a:rPr sz="1200" dirty="0">
                <a:latin typeface="Times New Roman"/>
                <a:cs typeface="Times New Roman"/>
              </a:rPr>
              <a:t>possono </a:t>
            </a:r>
            <a:r>
              <a:rPr sz="1200" spc="-5" dirty="0">
                <a:latin typeface="Times New Roman"/>
                <a:cs typeface="Times New Roman"/>
              </a:rPr>
              <a:t>disperdersi, </a:t>
            </a:r>
            <a:r>
              <a:rPr sz="1200" dirty="0">
                <a:latin typeface="Times New Roman"/>
                <a:cs typeface="Times New Roman"/>
              </a:rPr>
              <a:t>i soli </a:t>
            </a:r>
            <a:r>
              <a:rPr sz="1200" spc="-5" dirty="0">
                <a:latin typeface="Times New Roman"/>
                <a:cs typeface="Times New Roman"/>
              </a:rPr>
              <a:t>consumarsi, 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sistemi scomparire ed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pianeti perire, ma gli </a:t>
            </a:r>
            <a:r>
              <a:rPr sz="1200" dirty="0">
                <a:latin typeface="Times New Roman"/>
                <a:cs typeface="Times New Roman"/>
              </a:rPr>
              <a:t>Universi non </a:t>
            </a:r>
            <a:r>
              <a:rPr sz="1200" spc="-5" dirty="0">
                <a:latin typeface="Times New Roman"/>
                <a:cs typeface="Times New Roman"/>
              </a:rPr>
              <a:t>si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esauriscono.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30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309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4858"/>
            <a:ext cx="8221980" cy="414147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88900">
              <a:lnSpc>
                <a:spcPct val="100000"/>
              </a:lnSpc>
              <a:spcBef>
                <a:spcPts val="95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9. I circuiti </a:t>
            </a: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dei</a:t>
            </a:r>
            <a:r>
              <a:rPr sz="1600" b="1" spc="-1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Superuniversi</a:t>
            </a:r>
            <a:endParaRPr sz="1600">
              <a:latin typeface="Times New Roman"/>
              <a:cs typeface="Times New Roman"/>
            </a:endParaRPr>
          </a:p>
          <a:p>
            <a:pPr marL="88900" marR="417195">
              <a:lnSpc>
                <a:spcPts val="1380"/>
              </a:lnSpc>
              <a:spcBef>
                <a:spcPts val="141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(176.6) 15:9.1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circuiti universali del Paradiso </a:t>
            </a:r>
            <a:r>
              <a:rPr sz="1200" dirty="0">
                <a:latin typeface="Times New Roman"/>
                <a:cs typeface="Times New Roman"/>
              </a:rPr>
              <a:t>pervadono </a:t>
            </a:r>
            <a:r>
              <a:rPr sz="1200" spc="-5" dirty="0">
                <a:latin typeface="Times New Roman"/>
                <a:cs typeface="Times New Roman"/>
              </a:rPr>
              <a:t>effettivamente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regni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sette Superuniversi. Questi circuiti </a:t>
            </a:r>
            <a:r>
              <a:rPr sz="1200" dirty="0">
                <a:latin typeface="Times New Roman"/>
                <a:cs typeface="Times New Roman"/>
              </a:rPr>
              <a:t>di presenza  sono: la </a:t>
            </a:r>
            <a:r>
              <a:rPr sz="1200" spc="-5" dirty="0">
                <a:latin typeface="Times New Roman"/>
                <a:cs typeface="Times New Roman"/>
              </a:rPr>
              <a:t>gravità della </a:t>
            </a:r>
            <a:r>
              <a:rPr sz="1200" dirty="0">
                <a:latin typeface="Times New Roman"/>
                <a:cs typeface="Times New Roman"/>
              </a:rPr>
              <a:t>personalità </a:t>
            </a:r>
            <a:r>
              <a:rPr sz="1200" spc="-5" dirty="0">
                <a:latin typeface="Times New Roman"/>
                <a:cs typeface="Times New Roman"/>
              </a:rPr>
              <a:t>del Padre </a:t>
            </a:r>
            <a:r>
              <a:rPr sz="1200" dirty="0">
                <a:latin typeface="Times New Roman"/>
                <a:cs typeface="Times New Roman"/>
              </a:rPr>
              <a:t>Universale, la </a:t>
            </a:r>
            <a:r>
              <a:rPr sz="1200" spc="-5" dirty="0">
                <a:latin typeface="Times New Roman"/>
                <a:cs typeface="Times New Roman"/>
              </a:rPr>
              <a:t>gravità spirituale del Figlio Eterno,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gravità mentale dell’Attore  Congiunto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gravità materiale dell’Isola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eterna.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81280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(177.1) 15:9.2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aggiunta ai circuiti universali del </a:t>
            </a:r>
            <a:r>
              <a:rPr sz="1200" dirty="0">
                <a:latin typeface="Times New Roman"/>
                <a:cs typeface="Times New Roman"/>
              </a:rPr>
              <a:t>Paradiso ed </a:t>
            </a:r>
            <a:r>
              <a:rPr sz="1200" spc="-5" dirty="0">
                <a:latin typeface="Times New Roman"/>
                <a:cs typeface="Times New Roman"/>
              </a:rPr>
              <a:t>alle </a:t>
            </a:r>
            <a:r>
              <a:rPr sz="1200" dirty="0">
                <a:latin typeface="Times New Roman"/>
                <a:cs typeface="Times New Roman"/>
              </a:rPr>
              <a:t>dimostrazioni di </a:t>
            </a:r>
            <a:r>
              <a:rPr sz="1200" spc="-5" dirty="0">
                <a:latin typeface="Times New Roman"/>
                <a:cs typeface="Times New Roman"/>
              </a:rPr>
              <a:t>presenza degli Assoluti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delle Deità </a:t>
            </a:r>
            <a:r>
              <a:rPr sz="1200" dirty="0">
                <a:latin typeface="Times New Roman"/>
                <a:cs typeface="Times New Roman"/>
              </a:rPr>
              <a:t>esperienziali,  </a:t>
            </a:r>
            <a:r>
              <a:rPr sz="1200" spc="-5" dirty="0">
                <a:latin typeface="Times New Roman"/>
                <a:cs typeface="Times New Roman"/>
              </a:rPr>
              <a:t>all’interno del </a:t>
            </a:r>
            <a:r>
              <a:rPr sz="1200" dirty="0">
                <a:latin typeface="Times New Roman"/>
                <a:cs typeface="Times New Roman"/>
              </a:rPr>
              <a:t>livello di </a:t>
            </a:r>
            <a:r>
              <a:rPr sz="1200" spc="-5" dirty="0">
                <a:latin typeface="Times New Roman"/>
                <a:cs typeface="Times New Roman"/>
              </a:rPr>
              <a:t>spazio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Superuniversi sono </a:t>
            </a:r>
            <a:r>
              <a:rPr sz="1200" dirty="0">
                <a:latin typeface="Times New Roman"/>
                <a:cs typeface="Times New Roman"/>
              </a:rPr>
              <a:t>funzionanti solo due </a:t>
            </a:r>
            <a:r>
              <a:rPr sz="1200" spc="-5" dirty="0">
                <a:latin typeface="Times New Roman"/>
                <a:cs typeface="Times New Roman"/>
              </a:rPr>
              <a:t>categorie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circuiti d’energia </a:t>
            </a:r>
            <a:r>
              <a:rPr sz="1200" dirty="0">
                <a:latin typeface="Times New Roman"/>
                <a:cs typeface="Times New Roman"/>
              </a:rPr>
              <a:t>o di </a:t>
            </a:r>
            <a:r>
              <a:rPr sz="1200" spc="-5" dirty="0">
                <a:latin typeface="Times New Roman"/>
                <a:cs typeface="Times New Roman"/>
              </a:rPr>
              <a:t>separazioni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potere: 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circuiti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Superuniversi ed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circuiti degli Universi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locali.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88900">
              <a:lnSpc>
                <a:spcPct val="1000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(177.2) 15:9.3 </a:t>
            </a:r>
            <a:r>
              <a:rPr sz="1200" i="1" dirty="0">
                <a:latin typeface="Times New Roman"/>
                <a:cs typeface="Times New Roman"/>
              </a:rPr>
              <a:t>I </a:t>
            </a:r>
            <a:r>
              <a:rPr sz="1200" i="1" spc="-5" dirty="0">
                <a:latin typeface="Times New Roman"/>
                <a:cs typeface="Times New Roman"/>
              </a:rPr>
              <a:t>circuiti </a:t>
            </a:r>
            <a:r>
              <a:rPr sz="1200" i="1" dirty="0">
                <a:latin typeface="Times New Roman"/>
                <a:cs typeface="Times New Roman"/>
              </a:rPr>
              <a:t>dei </a:t>
            </a:r>
            <a:r>
              <a:rPr sz="1200" i="1" spc="-5" dirty="0">
                <a:latin typeface="Times New Roman"/>
                <a:cs typeface="Times New Roman"/>
              </a:rPr>
              <a:t>Superuniversi</a:t>
            </a:r>
            <a:r>
              <a:rPr sz="1200" i="1" spc="-17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sono: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50">
              <a:latin typeface="Times New Roman"/>
              <a:cs typeface="Times New Roman"/>
            </a:endParaRPr>
          </a:p>
          <a:p>
            <a:pPr marL="546100" marR="815975">
              <a:lnSpc>
                <a:spcPts val="137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(177.3) 15:9.4 </a:t>
            </a:r>
            <a:r>
              <a:rPr sz="1200" dirty="0">
                <a:latin typeface="Times New Roman"/>
                <a:cs typeface="Times New Roman"/>
              </a:rPr>
              <a:t>1.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circuito </a:t>
            </a:r>
            <a:r>
              <a:rPr sz="1200" spc="-5" dirty="0">
                <a:latin typeface="Times New Roman"/>
                <a:cs typeface="Times New Roman"/>
              </a:rPr>
              <a:t>d’intelligenza unificatrice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dirty="0">
                <a:latin typeface="Times New Roman"/>
                <a:cs typeface="Times New Roman"/>
              </a:rPr>
              <a:t>uno dei </a:t>
            </a:r>
            <a:r>
              <a:rPr sz="1200" spc="-5" dirty="0">
                <a:latin typeface="Times New Roman"/>
                <a:cs typeface="Times New Roman"/>
              </a:rPr>
              <a:t>Sette </a:t>
            </a:r>
            <a:r>
              <a:rPr sz="1200" dirty="0">
                <a:latin typeface="Times New Roman"/>
                <a:cs typeface="Times New Roman"/>
              </a:rPr>
              <a:t>Spiriti </a:t>
            </a:r>
            <a:r>
              <a:rPr sz="1200" spc="-10" dirty="0">
                <a:latin typeface="Times New Roman"/>
                <a:cs typeface="Times New Roman"/>
              </a:rPr>
              <a:t>Maestri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Paradiso. Questo circuito </a:t>
            </a:r>
            <a:r>
              <a:rPr sz="1200" dirty="0">
                <a:latin typeface="Times New Roman"/>
                <a:cs typeface="Times New Roman"/>
              </a:rPr>
              <a:t>di  mente </a:t>
            </a:r>
            <a:r>
              <a:rPr sz="1200" spc="-5" dirty="0">
                <a:latin typeface="Times New Roman"/>
                <a:cs typeface="Times New Roman"/>
              </a:rPr>
              <a:t>cosmica </a:t>
            </a:r>
            <a:r>
              <a:rPr sz="1200" dirty="0">
                <a:latin typeface="Times New Roman"/>
                <a:cs typeface="Times New Roman"/>
              </a:rPr>
              <a:t>è limitato </a:t>
            </a:r>
            <a:r>
              <a:rPr sz="1200" spc="-5" dirty="0">
                <a:latin typeface="Times New Roman"/>
                <a:cs typeface="Times New Roman"/>
              </a:rPr>
              <a:t>ad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singolo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Superuniverso.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546100">
              <a:lnSpc>
                <a:spcPct val="1000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(177.4) 15:9.5 </a:t>
            </a:r>
            <a:r>
              <a:rPr sz="1200" dirty="0">
                <a:latin typeface="Times New Roman"/>
                <a:cs typeface="Times New Roman"/>
              </a:rPr>
              <a:t>2.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circuito di </a:t>
            </a:r>
            <a:r>
              <a:rPr sz="1200" spc="-5" dirty="0">
                <a:latin typeface="Times New Roman"/>
                <a:cs typeface="Times New Roman"/>
              </a:rPr>
              <a:t>servizio riflettivo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sette </a:t>
            </a:r>
            <a:r>
              <a:rPr sz="1200" dirty="0">
                <a:latin typeface="Times New Roman"/>
                <a:cs typeface="Times New Roman"/>
              </a:rPr>
              <a:t>Spiriti Riflettivi in </a:t>
            </a:r>
            <a:r>
              <a:rPr sz="1200" spc="-5" dirty="0">
                <a:latin typeface="Times New Roman"/>
                <a:cs typeface="Times New Roman"/>
              </a:rPr>
              <a:t>ciascun</a:t>
            </a:r>
            <a:r>
              <a:rPr sz="1200" spc="-1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Superuniverso.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546100" marR="61722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(177.5) 15:9.6 </a:t>
            </a:r>
            <a:r>
              <a:rPr sz="1200" dirty="0">
                <a:latin typeface="Times New Roman"/>
                <a:cs typeface="Times New Roman"/>
              </a:rPr>
              <a:t>3. I </a:t>
            </a:r>
            <a:r>
              <a:rPr sz="1200" spc="-5" dirty="0">
                <a:latin typeface="Times New Roman"/>
                <a:cs typeface="Times New Roman"/>
              </a:rPr>
              <a:t>circuiti segreti dei Monitori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Mistero,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qualche </a:t>
            </a:r>
            <a:r>
              <a:rPr sz="1200" dirty="0">
                <a:latin typeface="Times New Roman"/>
                <a:cs typeface="Times New Roman"/>
              </a:rPr>
              <a:t>modo </a:t>
            </a:r>
            <a:r>
              <a:rPr sz="1200" spc="-5" dirty="0">
                <a:latin typeface="Times New Roman"/>
                <a:cs typeface="Times New Roman"/>
              </a:rPr>
              <a:t>interassociati </a:t>
            </a:r>
            <a:r>
              <a:rPr sz="1200" dirty="0">
                <a:latin typeface="Times New Roman"/>
                <a:cs typeface="Times New Roman"/>
              </a:rPr>
              <a:t>e diretti da </a:t>
            </a:r>
            <a:r>
              <a:rPr sz="1200" spc="-5" dirty="0">
                <a:latin typeface="Times New Roman"/>
                <a:cs typeface="Times New Roman"/>
              </a:rPr>
              <a:t>Divinington verso 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Padre Universale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Paradiso.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00">
              <a:latin typeface="Times New Roman"/>
              <a:cs typeface="Times New Roman"/>
            </a:endParaRPr>
          </a:p>
          <a:p>
            <a:pPr marL="546100">
              <a:lnSpc>
                <a:spcPct val="1000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(177.6) 15:9.7 </a:t>
            </a:r>
            <a:r>
              <a:rPr sz="1200" dirty="0">
                <a:latin typeface="Times New Roman"/>
                <a:cs typeface="Times New Roman"/>
              </a:rPr>
              <a:t>4.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circuito </a:t>
            </a:r>
            <a:r>
              <a:rPr sz="1200" spc="-5" dirty="0">
                <a:latin typeface="Times New Roman"/>
                <a:cs typeface="Times New Roman"/>
              </a:rPr>
              <a:t>d’intercomunicazione tra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Eterno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 suoi </a:t>
            </a:r>
            <a:r>
              <a:rPr sz="1200" spc="-5" dirty="0">
                <a:latin typeface="Times New Roman"/>
                <a:cs typeface="Times New Roman"/>
              </a:rPr>
              <a:t>Figli del</a:t>
            </a:r>
            <a:r>
              <a:rPr sz="1200" spc="-10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Paradiso.</a:t>
            </a:r>
            <a:endParaRPr sz="1200">
              <a:latin typeface="Times New Roman"/>
              <a:cs typeface="Times New Roman"/>
            </a:endParaRPr>
          </a:p>
          <a:p>
            <a:pPr marL="546100">
              <a:lnSpc>
                <a:spcPct val="100000"/>
              </a:lnSpc>
              <a:spcBef>
                <a:spcPts val="134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(177.7) 15:9.8 </a:t>
            </a:r>
            <a:r>
              <a:rPr sz="1200" dirty="0">
                <a:latin typeface="Times New Roman"/>
                <a:cs typeface="Times New Roman"/>
              </a:rPr>
              <a:t>5.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presenza </a:t>
            </a:r>
            <a:r>
              <a:rPr sz="1200" spc="-5" dirty="0">
                <a:latin typeface="Times New Roman"/>
                <a:cs typeface="Times New Roman"/>
              </a:rPr>
              <a:t>istantanea dello </a:t>
            </a:r>
            <a:r>
              <a:rPr sz="1200" dirty="0">
                <a:latin typeface="Times New Roman"/>
                <a:cs typeface="Times New Roman"/>
              </a:rPr>
              <a:t>Spirito</a:t>
            </a:r>
            <a:r>
              <a:rPr sz="1200" spc="-1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Infinito.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31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47684" cy="360680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220979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(13.5) 0:10.2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l’Assoluto è la </a:t>
            </a:r>
            <a:r>
              <a:rPr sz="1200" spc="-5" dirty="0">
                <a:latin typeface="Times New Roman"/>
                <a:cs typeface="Times New Roman"/>
              </a:rPr>
              <a:t>meta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realizzazione-raggiungimento </a:t>
            </a:r>
            <a:r>
              <a:rPr sz="1200" dirty="0">
                <a:latin typeface="Times New Roman"/>
                <a:cs typeface="Times New Roman"/>
              </a:rPr>
              <a:t>di tutti </a:t>
            </a:r>
            <a:r>
              <a:rPr sz="1200" spc="-5" dirty="0">
                <a:latin typeface="Times New Roman"/>
                <a:cs typeface="Times New Roman"/>
              </a:rPr>
              <a:t>gli esseri superabsoniti, </a:t>
            </a:r>
            <a:r>
              <a:rPr sz="1200" dirty="0">
                <a:latin typeface="Times New Roman"/>
                <a:cs typeface="Times New Roman"/>
              </a:rPr>
              <a:t>ma il potenziale di </a:t>
            </a:r>
            <a:r>
              <a:rPr sz="1200" spc="-5" dirty="0">
                <a:latin typeface="Times New Roman"/>
                <a:cs typeface="Times New Roman"/>
              </a:rPr>
              <a:t>potere </a:t>
            </a:r>
            <a:r>
              <a:rPr sz="1200" dirty="0">
                <a:latin typeface="Times New Roman"/>
                <a:cs typeface="Times New Roman"/>
              </a:rPr>
              <a:t>e di  </a:t>
            </a:r>
            <a:r>
              <a:rPr sz="1200" spc="-5" dirty="0">
                <a:latin typeface="Times New Roman"/>
                <a:cs typeface="Times New Roman"/>
              </a:rPr>
              <a:t>personalità dell’Assoluto della Deità trascende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nostra concezione, e noi esitiamo a </a:t>
            </a:r>
            <a:r>
              <a:rPr sz="1200" spc="-5" dirty="0">
                <a:latin typeface="Times New Roman"/>
                <a:cs typeface="Times New Roman"/>
              </a:rPr>
              <a:t>discutere </a:t>
            </a:r>
            <a:r>
              <a:rPr sz="1200" dirty="0">
                <a:latin typeface="Times New Roman"/>
                <a:cs typeface="Times New Roman"/>
              </a:rPr>
              <a:t>di realtà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così </a:t>
            </a:r>
            <a:r>
              <a:rPr sz="1200" dirty="0">
                <a:latin typeface="Times New Roman"/>
                <a:cs typeface="Times New Roman"/>
              </a:rPr>
              <a:t>lontane  </a:t>
            </a:r>
            <a:r>
              <a:rPr sz="1200" spc="-5" dirty="0">
                <a:latin typeface="Times New Roman"/>
                <a:cs typeface="Times New Roman"/>
              </a:rPr>
              <a:t>dall’attuazione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esperienziale.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XI. I Tre</a:t>
            </a: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Assoluti</a:t>
            </a:r>
            <a:endParaRPr sz="1600">
              <a:latin typeface="Times New Roman"/>
              <a:cs typeface="Times New Roman"/>
            </a:endParaRPr>
          </a:p>
          <a:p>
            <a:pPr marL="76200" marR="177800">
              <a:lnSpc>
                <a:spcPct val="95400"/>
              </a:lnSpc>
              <a:spcBef>
                <a:spcPts val="139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(13.6) 0:11.1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pensiero congiunto del </a:t>
            </a:r>
            <a:r>
              <a:rPr sz="1200" dirty="0">
                <a:latin typeface="Times New Roman"/>
                <a:cs typeface="Times New Roman"/>
              </a:rPr>
              <a:t>Padre </a:t>
            </a:r>
            <a:r>
              <a:rPr sz="1200" spc="-5" dirty="0">
                <a:latin typeface="Times New Roman"/>
                <a:cs typeface="Times New Roman"/>
              </a:rPr>
              <a:t>Universale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 Figlio Eterno, </a:t>
            </a:r>
            <a:r>
              <a:rPr sz="1200" dirty="0">
                <a:latin typeface="Times New Roman"/>
                <a:cs typeface="Times New Roman"/>
              </a:rPr>
              <a:t>funzionante </a:t>
            </a:r>
            <a:r>
              <a:rPr sz="1200" spc="-5" dirty="0">
                <a:latin typeface="Times New Roman"/>
                <a:cs typeface="Times New Roman"/>
              </a:rPr>
              <a:t>nel </a:t>
            </a:r>
            <a:r>
              <a:rPr sz="1200" dirty="0">
                <a:latin typeface="Times New Roman"/>
                <a:cs typeface="Times New Roman"/>
              </a:rPr>
              <a:t>Dio dell’Azione, </a:t>
            </a:r>
            <a:r>
              <a:rPr sz="1200" spc="-5" dirty="0">
                <a:latin typeface="Times New Roman"/>
                <a:cs typeface="Times New Roman"/>
              </a:rPr>
              <a:t>costituì </a:t>
            </a:r>
            <a:r>
              <a:rPr sz="1200" dirty="0">
                <a:latin typeface="Times New Roman"/>
                <a:cs typeface="Times New Roman"/>
              </a:rPr>
              <a:t>la  </a:t>
            </a:r>
            <a:r>
              <a:rPr sz="1200" spc="-5" dirty="0">
                <a:latin typeface="Times New Roman"/>
                <a:cs typeface="Times New Roman"/>
              </a:rPr>
              <a:t>creazione dell’Universo </a:t>
            </a:r>
            <a:r>
              <a:rPr sz="1200" dirty="0">
                <a:latin typeface="Times New Roman"/>
                <a:cs typeface="Times New Roman"/>
              </a:rPr>
              <a:t>divino e </a:t>
            </a:r>
            <a:r>
              <a:rPr sz="1200" spc="-5" dirty="0">
                <a:latin typeface="Times New Roman"/>
                <a:cs typeface="Times New Roman"/>
              </a:rPr>
              <a:t>centrale, </a:t>
            </a:r>
            <a:r>
              <a:rPr sz="1200" dirty="0">
                <a:latin typeface="Times New Roman"/>
                <a:cs typeface="Times New Roman"/>
              </a:rPr>
              <a:t>il Padre </a:t>
            </a:r>
            <a:r>
              <a:rPr sz="1200" spc="-5" dirty="0">
                <a:latin typeface="Times New Roman"/>
                <a:cs typeface="Times New Roman"/>
              </a:rPr>
              <a:t>seguì l’espressione del suo pensiero nella </a:t>
            </a:r>
            <a:r>
              <a:rPr sz="1200" dirty="0">
                <a:latin typeface="Times New Roman"/>
                <a:cs typeface="Times New Roman"/>
              </a:rPr>
              <a:t>parola di </a:t>
            </a:r>
            <a:r>
              <a:rPr sz="1200" spc="-5" dirty="0">
                <a:latin typeface="Times New Roman"/>
                <a:cs typeface="Times New Roman"/>
              </a:rPr>
              <a:t>suo Figlio </a:t>
            </a:r>
            <a:r>
              <a:rPr sz="1200" dirty="0">
                <a:latin typeface="Times New Roman"/>
                <a:cs typeface="Times New Roman"/>
              </a:rPr>
              <a:t>e nell’azione </a:t>
            </a:r>
            <a:r>
              <a:rPr sz="1200" spc="-5" dirty="0">
                <a:latin typeface="Times New Roman"/>
                <a:cs typeface="Times New Roman"/>
              </a:rPr>
              <a:t>del 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Esecutore </a:t>
            </a:r>
            <a:r>
              <a:rPr sz="1200" dirty="0">
                <a:latin typeface="Times New Roman"/>
                <a:cs typeface="Times New Roman"/>
              </a:rPr>
              <a:t>Congiunto, </a:t>
            </a:r>
            <a:r>
              <a:rPr sz="1200" spc="-5" dirty="0">
                <a:latin typeface="Times New Roman"/>
                <a:cs typeface="Times New Roman"/>
              </a:rPr>
              <a:t>differenziando </a:t>
            </a:r>
            <a:r>
              <a:rPr sz="1200" dirty="0">
                <a:latin typeface="Times New Roman"/>
                <a:cs typeface="Times New Roman"/>
              </a:rPr>
              <a:t>la sua </a:t>
            </a:r>
            <a:r>
              <a:rPr sz="1200" spc="-5" dirty="0">
                <a:latin typeface="Times New Roman"/>
                <a:cs typeface="Times New Roman"/>
              </a:rPr>
              <a:t>presenza </a:t>
            </a:r>
            <a:r>
              <a:rPr sz="1200" dirty="0">
                <a:latin typeface="Times New Roman"/>
                <a:cs typeface="Times New Roman"/>
              </a:rPr>
              <a:t>in Havona </a:t>
            </a:r>
            <a:r>
              <a:rPr sz="1200" spc="-5" dirty="0">
                <a:latin typeface="Times New Roman"/>
                <a:cs typeface="Times New Roman"/>
              </a:rPr>
              <a:t>dai </a:t>
            </a:r>
            <a:r>
              <a:rPr sz="1200" dirty="0">
                <a:latin typeface="Times New Roman"/>
                <a:cs typeface="Times New Roman"/>
              </a:rPr>
              <a:t>potenziali </a:t>
            </a:r>
            <a:r>
              <a:rPr sz="1200" spc="-5" dirty="0">
                <a:latin typeface="Times New Roman"/>
                <a:cs typeface="Times New Roman"/>
              </a:rPr>
              <a:t>dell’infinità. Questi </a:t>
            </a:r>
            <a:r>
              <a:rPr sz="1200" dirty="0">
                <a:latin typeface="Times New Roman"/>
                <a:cs typeface="Times New Roman"/>
              </a:rPr>
              <a:t>potenziali non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rivelati</a:t>
            </a:r>
            <a:endParaRPr sz="1200">
              <a:latin typeface="Times New Roman"/>
              <a:cs typeface="Times New Roman"/>
            </a:endParaRPr>
          </a:p>
          <a:p>
            <a:pPr marL="76200" marR="344805">
              <a:lnSpc>
                <a:spcPts val="1380"/>
              </a:lnSpc>
              <a:spcBef>
                <a:spcPts val="40"/>
              </a:spcBef>
            </a:pPr>
            <a:r>
              <a:rPr sz="1200" spc="-5" dirty="0">
                <a:latin typeface="Times New Roman"/>
                <a:cs typeface="Times New Roman"/>
              </a:rPr>
              <a:t>dell’infinità restano </a:t>
            </a:r>
            <a:r>
              <a:rPr sz="1200" dirty="0">
                <a:latin typeface="Times New Roman"/>
                <a:cs typeface="Times New Roman"/>
              </a:rPr>
              <a:t>celati, nello spazio, </a:t>
            </a:r>
            <a:r>
              <a:rPr sz="1200" spc="-5" dirty="0">
                <a:latin typeface="Times New Roman"/>
                <a:cs typeface="Times New Roman"/>
              </a:rPr>
              <a:t>nell’Assoluto Non Qualificato </a:t>
            </a:r>
            <a:r>
              <a:rPr sz="1200" dirty="0">
                <a:latin typeface="Times New Roman"/>
                <a:cs typeface="Times New Roman"/>
              </a:rPr>
              <a:t>e divinamente </a:t>
            </a:r>
            <a:r>
              <a:rPr sz="1200" spc="-5" dirty="0">
                <a:latin typeface="Times New Roman"/>
                <a:cs typeface="Times New Roman"/>
              </a:rPr>
              <a:t>avvolti nell’Assoluto della Deità, </a:t>
            </a:r>
            <a:r>
              <a:rPr sz="1200" spc="5" dirty="0">
                <a:latin typeface="Times New Roman"/>
                <a:cs typeface="Times New Roman"/>
              </a:rPr>
              <a:t>mentre  </a:t>
            </a:r>
            <a:r>
              <a:rPr sz="1200" spc="-5" dirty="0">
                <a:latin typeface="Times New Roman"/>
                <a:cs typeface="Times New Roman"/>
              </a:rPr>
              <a:t>questi </a:t>
            </a:r>
            <a:r>
              <a:rPr sz="1200" dirty="0">
                <a:latin typeface="Times New Roman"/>
                <a:cs typeface="Times New Roman"/>
              </a:rPr>
              <a:t>due </a:t>
            </a:r>
            <a:r>
              <a:rPr sz="1200" spc="-5" dirty="0">
                <a:latin typeface="Times New Roman"/>
                <a:cs typeface="Times New Roman"/>
              </a:rPr>
              <a:t>divengono </a:t>
            </a:r>
            <a:r>
              <a:rPr sz="1200" dirty="0">
                <a:latin typeface="Times New Roman"/>
                <a:cs typeface="Times New Roman"/>
              </a:rPr>
              <a:t>uno </a:t>
            </a:r>
            <a:r>
              <a:rPr sz="1200" spc="-5" dirty="0">
                <a:latin typeface="Times New Roman"/>
                <a:cs typeface="Times New Roman"/>
              </a:rPr>
              <a:t>nel funzionamento </a:t>
            </a:r>
            <a:r>
              <a:rPr sz="1200" dirty="0">
                <a:latin typeface="Times New Roman"/>
                <a:cs typeface="Times New Roman"/>
              </a:rPr>
              <a:t>dell’Assoluto </a:t>
            </a:r>
            <a:r>
              <a:rPr sz="1200" spc="-5" dirty="0">
                <a:latin typeface="Times New Roman"/>
                <a:cs typeface="Times New Roman"/>
              </a:rPr>
              <a:t>Universale, </a:t>
            </a:r>
            <a:r>
              <a:rPr sz="1200" dirty="0">
                <a:latin typeface="Times New Roman"/>
                <a:cs typeface="Times New Roman"/>
              </a:rPr>
              <a:t>l’infinità-unità non </a:t>
            </a:r>
            <a:r>
              <a:rPr sz="1200" spc="-5" dirty="0">
                <a:latin typeface="Times New Roman"/>
                <a:cs typeface="Times New Roman"/>
              </a:rPr>
              <a:t>rivelata del </a:t>
            </a:r>
            <a:r>
              <a:rPr sz="1200" dirty="0">
                <a:latin typeface="Times New Roman"/>
                <a:cs typeface="Times New Roman"/>
              </a:rPr>
              <a:t>Padre </a:t>
            </a:r>
            <a:r>
              <a:rPr sz="1200" spc="-5" dirty="0">
                <a:latin typeface="Times New Roman"/>
                <a:cs typeface="Times New Roman"/>
              </a:rPr>
              <a:t>del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Paradiso.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52451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(13.7) 0:11.2 </a:t>
            </a:r>
            <a:r>
              <a:rPr sz="1200" spc="-5" dirty="0">
                <a:latin typeface="Times New Roman"/>
                <a:cs typeface="Times New Roman"/>
              </a:rPr>
              <a:t>Sia </a:t>
            </a:r>
            <a:r>
              <a:rPr sz="1200" dirty="0">
                <a:latin typeface="Times New Roman"/>
                <a:cs typeface="Times New Roman"/>
              </a:rPr>
              <a:t>la potenza </a:t>
            </a:r>
            <a:r>
              <a:rPr sz="1200" spc="-5" dirty="0">
                <a:latin typeface="Times New Roman"/>
                <a:cs typeface="Times New Roman"/>
              </a:rPr>
              <a:t>della forza cosmica che </a:t>
            </a:r>
            <a:r>
              <a:rPr sz="1200" dirty="0">
                <a:latin typeface="Times New Roman"/>
                <a:cs typeface="Times New Roman"/>
              </a:rPr>
              <a:t>la potenza </a:t>
            </a:r>
            <a:r>
              <a:rPr sz="1200" spc="-5" dirty="0">
                <a:latin typeface="Times New Roman"/>
                <a:cs typeface="Times New Roman"/>
              </a:rPr>
              <a:t>della forza dello </a:t>
            </a:r>
            <a:r>
              <a:rPr sz="1200" dirty="0">
                <a:latin typeface="Times New Roman"/>
                <a:cs typeface="Times New Roman"/>
              </a:rPr>
              <a:t>spirito sono in </a:t>
            </a:r>
            <a:r>
              <a:rPr sz="1200" spc="-5" dirty="0">
                <a:latin typeface="Times New Roman"/>
                <a:cs typeface="Times New Roman"/>
              </a:rPr>
              <a:t>corso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progressiva </a:t>
            </a:r>
            <a:r>
              <a:rPr sz="1200" dirty="0">
                <a:latin typeface="Times New Roman"/>
                <a:cs typeface="Times New Roman"/>
              </a:rPr>
              <a:t>rivelazione-  </a:t>
            </a:r>
            <a:r>
              <a:rPr sz="1200" spc="-5" dirty="0">
                <a:latin typeface="Times New Roman"/>
                <a:cs typeface="Times New Roman"/>
              </a:rPr>
              <a:t>realizzazione, </a:t>
            </a:r>
            <a:r>
              <a:rPr sz="1200" dirty="0">
                <a:latin typeface="Times New Roman"/>
                <a:cs typeface="Times New Roman"/>
              </a:rPr>
              <a:t>via via </a:t>
            </a:r>
            <a:r>
              <a:rPr sz="1200" spc="-5" dirty="0">
                <a:latin typeface="Times New Roman"/>
                <a:cs typeface="Times New Roman"/>
              </a:rPr>
              <a:t>che l’arricchimento </a:t>
            </a:r>
            <a:r>
              <a:rPr sz="1200" dirty="0">
                <a:latin typeface="Times New Roman"/>
                <a:cs typeface="Times New Roman"/>
              </a:rPr>
              <a:t>di tutta la </a:t>
            </a:r>
            <a:r>
              <a:rPr sz="1200" spc="-5" dirty="0">
                <a:latin typeface="Times New Roman"/>
                <a:cs typeface="Times New Roman"/>
              </a:rPr>
              <a:t>realtà si compie </a:t>
            </a:r>
            <a:r>
              <a:rPr sz="1200" dirty="0">
                <a:latin typeface="Times New Roman"/>
                <a:cs typeface="Times New Roman"/>
              </a:rPr>
              <a:t>mediante la </a:t>
            </a:r>
            <a:r>
              <a:rPr sz="1200" spc="-5" dirty="0">
                <a:latin typeface="Times New Roman"/>
                <a:cs typeface="Times New Roman"/>
              </a:rPr>
              <a:t>crescita esperienziale </a:t>
            </a:r>
            <a:r>
              <a:rPr sz="1200" dirty="0">
                <a:latin typeface="Times New Roman"/>
                <a:cs typeface="Times New Roman"/>
              </a:rPr>
              <a:t>e la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correlazione</a:t>
            </a:r>
            <a:endParaRPr sz="1200">
              <a:latin typeface="Times New Roman"/>
              <a:cs typeface="Times New Roman"/>
            </a:endParaRPr>
          </a:p>
          <a:p>
            <a:pPr marL="76200" marR="5588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dell’esperienziale con l’esistenziale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parte dell’Assoluto Universale. </a:t>
            </a:r>
            <a:r>
              <a:rPr sz="1200" dirty="0">
                <a:latin typeface="Times New Roman"/>
                <a:cs typeface="Times New Roman"/>
              </a:rPr>
              <a:t>Grazie </a:t>
            </a:r>
            <a:r>
              <a:rPr sz="1200" spc="-5" dirty="0">
                <a:latin typeface="Times New Roman"/>
                <a:cs typeface="Times New Roman"/>
              </a:rPr>
              <a:t>alla presenza equilibratrice dell’Assoluto </a:t>
            </a:r>
            <a:r>
              <a:rPr sz="1200" dirty="0">
                <a:latin typeface="Times New Roman"/>
                <a:cs typeface="Times New Roman"/>
              </a:rPr>
              <a:t>Universale,  la </a:t>
            </a:r>
            <a:r>
              <a:rPr sz="1200" spc="-5" dirty="0">
                <a:latin typeface="Times New Roman"/>
                <a:cs typeface="Times New Roman"/>
              </a:rPr>
              <a:t>Prima Sorgente </a:t>
            </a:r>
            <a:r>
              <a:rPr sz="1200" dirty="0">
                <a:latin typeface="Times New Roman"/>
                <a:cs typeface="Times New Roman"/>
              </a:rPr>
              <a:t>e Centro </a:t>
            </a:r>
            <a:r>
              <a:rPr sz="1200" spc="-5" dirty="0">
                <a:latin typeface="Times New Roman"/>
                <a:cs typeface="Times New Roman"/>
              </a:rPr>
              <a:t>realizza un’estensione del potere esperienziale, gode dell’identificazione </a:t>
            </a:r>
            <a:r>
              <a:rPr sz="1200" spc="10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sue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creature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evoluzionarie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completa l’espansione della </a:t>
            </a:r>
            <a:r>
              <a:rPr sz="1200" dirty="0">
                <a:latin typeface="Times New Roman"/>
                <a:cs typeface="Times New Roman"/>
              </a:rPr>
              <a:t>Deità </a:t>
            </a:r>
            <a:r>
              <a:rPr sz="1200" spc="-5" dirty="0">
                <a:latin typeface="Times New Roman"/>
                <a:cs typeface="Times New Roman"/>
              </a:rPr>
              <a:t>esperienziale sui livelli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Supremazia, Ultimità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Assolutezza.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30734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(14.1) 0:11.3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non è possibile </a:t>
            </a:r>
            <a:r>
              <a:rPr sz="1200" spc="-5" dirty="0">
                <a:latin typeface="Times New Roman"/>
                <a:cs typeface="Times New Roman"/>
              </a:rPr>
              <a:t>distinguere </a:t>
            </a:r>
            <a:r>
              <a:rPr sz="1200" dirty="0">
                <a:latin typeface="Times New Roman"/>
                <a:cs typeface="Times New Roman"/>
              </a:rPr>
              <a:t>pienamente </a:t>
            </a:r>
            <a:r>
              <a:rPr sz="1200" spc="-5" dirty="0">
                <a:latin typeface="Times New Roman"/>
                <a:cs typeface="Times New Roman"/>
              </a:rPr>
              <a:t>l’Assoluto </a:t>
            </a:r>
            <a:r>
              <a:rPr sz="1200" dirty="0">
                <a:latin typeface="Times New Roman"/>
                <a:cs typeface="Times New Roman"/>
              </a:rPr>
              <a:t>della Deità </a:t>
            </a:r>
            <a:r>
              <a:rPr sz="1200" spc="-5" dirty="0">
                <a:latin typeface="Times New Roman"/>
                <a:cs typeface="Times New Roman"/>
              </a:rPr>
              <a:t>dall’Assoluto Non Qualificato, </a:t>
            </a:r>
            <a:r>
              <a:rPr sz="1200" dirty="0">
                <a:latin typeface="Times New Roman"/>
                <a:cs typeface="Times New Roman"/>
              </a:rPr>
              <a:t>la loro presunta  funzione </a:t>
            </a:r>
            <a:r>
              <a:rPr sz="1200" spc="-5" dirty="0">
                <a:latin typeface="Times New Roman"/>
                <a:cs typeface="Times New Roman"/>
              </a:rPr>
              <a:t>congiunta </a:t>
            </a:r>
            <a:r>
              <a:rPr sz="1200" dirty="0">
                <a:latin typeface="Times New Roman"/>
                <a:cs typeface="Times New Roman"/>
              </a:rPr>
              <a:t>o presenza </a:t>
            </a:r>
            <a:r>
              <a:rPr sz="1200" spc="-5" dirty="0">
                <a:latin typeface="Times New Roman"/>
                <a:cs typeface="Times New Roman"/>
              </a:rPr>
              <a:t>coordinata </a:t>
            </a:r>
            <a:r>
              <a:rPr sz="1200" dirty="0">
                <a:latin typeface="Times New Roman"/>
                <a:cs typeface="Times New Roman"/>
              </a:rPr>
              <a:t>è indicata </a:t>
            </a:r>
            <a:r>
              <a:rPr sz="1200" spc="-5" dirty="0">
                <a:latin typeface="Times New Roman"/>
                <a:cs typeface="Times New Roman"/>
              </a:rPr>
              <a:t>come l’azione dell’Assoluto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Universale.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31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310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40700" cy="3553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533400">
              <a:lnSpc>
                <a:spcPct val="100000"/>
              </a:lnSpc>
              <a:spcBef>
                <a:spcPts val="10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(177.8) 15:9.9 </a:t>
            </a:r>
            <a:r>
              <a:rPr sz="1200" dirty="0">
                <a:latin typeface="Times New Roman"/>
                <a:cs typeface="Times New Roman"/>
              </a:rPr>
              <a:t>6. </a:t>
            </a:r>
            <a:r>
              <a:rPr sz="1200" spc="-15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trasmissioni del </a:t>
            </a:r>
            <a:r>
              <a:rPr sz="1200" spc="-5" dirty="0">
                <a:latin typeface="Times New Roman"/>
                <a:cs typeface="Times New Roman"/>
              </a:rPr>
              <a:t>Paradiso,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comunicati </a:t>
            </a:r>
            <a:r>
              <a:rPr sz="1200" dirty="0">
                <a:latin typeface="Times New Roman"/>
                <a:cs typeface="Times New Roman"/>
              </a:rPr>
              <a:t>spaziali di</a:t>
            </a:r>
            <a:r>
              <a:rPr sz="1200" spc="-1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Havona.</a:t>
            </a:r>
            <a:endParaRPr sz="1200">
              <a:latin typeface="Times New Roman"/>
              <a:cs typeface="Times New Roman"/>
            </a:endParaRPr>
          </a:p>
          <a:p>
            <a:pPr marL="533400">
              <a:lnSpc>
                <a:spcPct val="100000"/>
              </a:lnSpc>
              <a:spcBef>
                <a:spcPts val="133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(177.9) 15:9.10 </a:t>
            </a:r>
            <a:r>
              <a:rPr sz="1200" dirty="0">
                <a:latin typeface="Times New Roman"/>
                <a:cs typeface="Times New Roman"/>
              </a:rPr>
              <a:t>7. I </a:t>
            </a:r>
            <a:r>
              <a:rPr sz="1200" spc="-5" dirty="0">
                <a:latin typeface="Times New Roman"/>
                <a:cs typeface="Times New Roman"/>
              </a:rPr>
              <a:t>circuiti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energia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centri </a:t>
            </a:r>
            <a:r>
              <a:rPr sz="1200" dirty="0">
                <a:latin typeface="Times New Roman"/>
                <a:cs typeface="Times New Roman"/>
              </a:rPr>
              <a:t>di potere e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controllori</a:t>
            </a:r>
            <a:r>
              <a:rPr sz="1200" spc="-1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fisici.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  <a:spcBef>
                <a:spcPts val="134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(177.10) 15:9.11 </a:t>
            </a:r>
            <a:r>
              <a:rPr sz="1200" i="1" dirty="0">
                <a:latin typeface="Times New Roman"/>
                <a:cs typeface="Times New Roman"/>
              </a:rPr>
              <a:t>I </a:t>
            </a:r>
            <a:r>
              <a:rPr sz="1200" i="1" spc="-5" dirty="0">
                <a:latin typeface="Times New Roman"/>
                <a:cs typeface="Times New Roman"/>
              </a:rPr>
              <a:t>circuiti degli Universi </a:t>
            </a:r>
            <a:r>
              <a:rPr sz="1200" i="1" dirty="0">
                <a:latin typeface="Times New Roman"/>
                <a:cs typeface="Times New Roman"/>
              </a:rPr>
              <a:t>locali</a:t>
            </a:r>
            <a:r>
              <a:rPr sz="1200" i="1" spc="-16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sono: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533400" marR="75882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(177.11) 15:9.12 </a:t>
            </a:r>
            <a:r>
              <a:rPr sz="1200" dirty="0">
                <a:latin typeface="Times New Roman"/>
                <a:cs typeface="Times New Roman"/>
              </a:rPr>
              <a:t>1. </a:t>
            </a:r>
            <a:r>
              <a:rPr sz="1200" spc="-15" dirty="0">
                <a:latin typeface="Times New Roman"/>
                <a:cs typeface="Times New Roman"/>
              </a:rPr>
              <a:t>Lo </a:t>
            </a:r>
            <a:r>
              <a:rPr sz="1200" dirty="0">
                <a:latin typeface="Times New Roman"/>
                <a:cs typeface="Times New Roman"/>
              </a:rPr>
              <a:t>spirito di </a:t>
            </a:r>
            <a:r>
              <a:rPr sz="1200" spc="-5" dirty="0">
                <a:latin typeface="Times New Roman"/>
                <a:cs typeface="Times New Roman"/>
              </a:rPr>
              <a:t>conferimento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Figli del Paradiso,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Consolatore dei </a:t>
            </a:r>
            <a:r>
              <a:rPr sz="1200" dirty="0">
                <a:latin typeface="Times New Roman"/>
                <a:cs typeface="Times New Roman"/>
              </a:rPr>
              <a:t>mondi in </a:t>
            </a:r>
            <a:r>
              <a:rPr sz="1200" spc="-5" dirty="0">
                <a:latin typeface="Times New Roman"/>
                <a:cs typeface="Times New Roman"/>
              </a:rPr>
              <a:t>cui si conferisce. </a:t>
            </a:r>
            <a:r>
              <a:rPr sz="1200" spc="-10" dirty="0">
                <a:latin typeface="Times New Roman"/>
                <a:cs typeface="Times New Roman"/>
              </a:rPr>
              <a:t>Lo 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della Verità, </a:t>
            </a:r>
            <a:r>
              <a:rPr sz="1200" dirty="0">
                <a:latin typeface="Times New Roman"/>
                <a:cs typeface="Times New Roman"/>
              </a:rPr>
              <a:t>lo spirito di </a:t>
            </a:r>
            <a:r>
              <a:rPr sz="1200" spc="-5" dirty="0">
                <a:latin typeface="Times New Roman"/>
                <a:cs typeface="Times New Roman"/>
              </a:rPr>
              <a:t>Micael su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Urantia.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533400" marR="72707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(177.12) 15:9.13 </a:t>
            </a:r>
            <a:r>
              <a:rPr sz="1200" dirty="0">
                <a:latin typeface="Times New Roman"/>
                <a:cs typeface="Times New Roman"/>
              </a:rPr>
              <a:t>2.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circuito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Divine </a:t>
            </a:r>
            <a:r>
              <a:rPr sz="1200" spc="-5" dirty="0">
                <a:latin typeface="Times New Roman"/>
                <a:cs typeface="Times New Roman"/>
              </a:rPr>
              <a:t>Ministre, gli </a:t>
            </a:r>
            <a:r>
              <a:rPr sz="1200" dirty="0">
                <a:latin typeface="Times New Roman"/>
                <a:cs typeface="Times New Roman"/>
              </a:rPr>
              <a:t>Spiriti </a:t>
            </a:r>
            <a:r>
              <a:rPr sz="1200" spc="-5" dirty="0">
                <a:latin typeface="Times New Roman"/>
                <a:cs typeface="Times New Roman"/>
              </a:rPr>
              <a:t>Madre degli </a:t>
            </a:r>
            <a:r>
              <a:rPr sz="1200" dirty="0">
                <a:latin typeface="Times New Roman"/>
                <a:cs typeface="Times New Roman"/>
              </a:rPr>
              <a:t>Universi </a:t>
            </a:r>
            <a:r>
              <a:rPr sz="1200" spc="-5" dirty="0">
                <a:latin typeface="Times New Roman"/>
                <a:cs typeface="Times New Roman"/>
              </a:rPr>
              <a:t>locali, </a:t>
            </a:r>
            <a:r>
              <a:rPr sz="1200" dirty="0">
                <a:latin typeface="Times New Roman"/>
                <a:cs typeface="Times New Roman"/>
              </a:rPr>
              <a:t>lo Spirito </a:t>
            </a:r>
            <a:r>
              <a:rPr sz="1200" spc="-5" dirty="0">
                <a:latin typeface="Times New Roman"/>
                <a:cs typeface="Times New Roman"/>
              </a:rPr>
              <a:t>Santo del </a:t>
            </a:r>
            <a:r>
              <a:rPr sz="1200" dirty="0">
                <a:latin typeface="Times New Roman"/>
                <a:cs typeface="Times New Roman"/>
              </a:rPr>
              <a:t>vostro  mondo.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533400" marR="511809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(177.13) 15:9.14 </a:t>
            </a:r>
            <a:r>
              <a:rPr sz="1200" dirty="0">
                <a:latin typeface="Times New Roman"/>
                <a:cs typeface="Times New Roman"/>
              </a:rPr>
              <a:t>3.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circuito </a:t>
            </a:r>
            <a:r>
              <a:rPr sz="1200" spc="-5" dirty="0">
                <a:latin typeface="Times New Roman"/>
                <a:cs typeface="Times New Roman"/>
              </a:rPr>
              <a:t>del ministero dell’intelligenza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Universo locale, comprendente </a:t>
            </a:r>
            <a:r>
              <a:rPr sz="1200" dirty="0">
                <a:latin typeface="Times New Roman"/>
                <a:cs typeface="Times New Roman"/>
              </a:rPr>
              <a:t>la presenza </a:t>
            </a:r>
            <a:r>
              <a:rPr sz="1200" spc="-5" dirty="0">
                <a:latin typeface="Times New Roman"/>
                <a:cs typeface="Times New Roman"/>
              </a:rPr>
              <a:t>degli </a:t>
            </a:r>
            <a:r>
              <a:rPr sz="1200" dirty="0">
                <a:latin typeface="Times New Roman"/>
                <a:cs typeface="Times New Roman"/>
              </a:rPr>
              <a:t>spiriti  </a:t>
            </a:r>
            <a:r>
              <a:rPr sz="1200" spc="-5" dirty="0">
                <a:latin typeface="Times New Roman"/>
                <a:cs typeface="Times New Roman"/>
              </a:rPr>
              <a:t>aiutanti della </a:t>
            </a:r>
            <a:r>
              <a:rPr sz="1200" dirty="0">
                <a:latin typeface="Times New Roman"/>
                <a:cs typeface="Times New Roman"/>
              </a:rPr>
              <a:t>mente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loro funzioni</a:t>
            </a:r>
            <a:r>
              <a:rPr sz="1200" spc="-5" dirty="0">
                <a:latin typeface="Times New Roman"/>
                <a:cs typeface="Times New Roman"/>
              </a:rPr>
              <a:t> diversificate.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34226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(177.14) 15:9.15 </a:t>
            </a:r>
            <a:r>
              <a:rPr sz="1200" spc="-5" dirty="0">
                <a:latin typeface="Times New Roman"/>
                <a:cs typeface="Times New Roman"/>
              </a:rPr>
              <a:t>Quando si sviluppa </a:t>
            </a:r>
            <a:r>
              <a:rPr sz="1200" dirty="0">
                <a:latin typeface="Times New Roman"/>
                <a:cs typeface="Times New Roman"/>
              </a:rPr>
              <a:t>in un </a:t>
            </a:r>
            <a:r>
              <a:rPr sz="1200" spc="-5" dirty="0">
                <a:latin typeface="Times New Roman"/>
                <a:cs typeface="Times New Roman"/>
              </a:rPr>
              <a:t>Universo </a:t>
            </a:r>
            <a:r>
              <a:rPr sz="1200" dirty="0">
                <a:latin typeface="Times New Roman"/>
                <a:cs typeface="Times New Roman"/>
              </a:rPr>
              <a:t>locale </a:t>
            </a:r>
            <a:r>
              <a:rPr sz="1200" spc="-5" dirty="0">
                <a:latin typeface="Times New Roman"/>
                <a:cs typeface="Times New Roman"/>
              </a:rPr>
              <a:t>un’armonia spirituale </a:t>
            </a:r>
            <a:r>
              <a:rPr sz="1200" dirty="0">
                <a:latin typeface="Times New Roman"/>
                <a:cs typeface="Times New Roman"/>
              </a:rPr>
              <a:t>tale da rendere i </a:t>
            </a:r>
            <a:r>
              <a:rPr sz="1200" spc="-5" dirty="0">
                <a:latin typeface="Times New Roman"/>
                <a:cs typeface="Times New Roman"/>
              </a:rPr>
              <a:t>suoi </a:t>
            </a:r>
            <a:r>
              <a:rPr sz="1200" dirty="0">
                <a:latin typeface="Times New Roman"/>
                <a:cs typeface="Times New Roman"/>
              </a:rPr>
              <a:t>circuiti </a:t>
            </a:r>
            <a:r>
              <a:rPr sz="1200" spc="-5" dirty="0">
                <a:latin typeface="Times New Roman"/>
                <a:cs typeface="Times New Roman"/>
              </a:rPr>
              <a:t>singoli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congiunti  indistinguibili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quelli del Superuniverso, quando questa identità </a:t>
            </a:r>
            <a:r>
              <a:rPr sz="1200" dirty="0">
                <a:latin typeface="Times New Roman"/>
                <a:cs typeface="Times New Roman"/>
              </a:rPr>
              <a:t>di funzione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unità di </a:t>
            </a:r>
            <a:r>
              <a:rPr sz="1200" spc="-5" dirty="0">
                <a:latin typeface="Times New Roman"/>
                <a:cs typeface="Times New Roman"/>
              </a:rPr>
              <a:t>ministero prevalgono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effettivamente,</a:t>
            </a:r>
            <a:endParaRPr sz="1200">
              <a:latin typeface="Times New Roman"/>
              <a:cs typeface="Times New Roman"/>
            </a:endParaRPr>
          </a:p>
          <a:p>
            <a:pPr marL="76200" marR="4318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allora l’Universo </a:t>
            </a:r>
            <a:r>
              <a:rPr sz="1200" dirty="0">
                <a:latin typeface="Times New Roman"/>
                <a:cs typeface="Times New Roman"/>
              </a:rPr>
              <a:t>locale </a:t>
            </a:r>
            <a:r>
              <a:rPr sz="1200" spc="-5" dirty="0">
                <a:latin typeface="Times New Roman"/>
                <a:cs typeface="Times New Roman"/>
              </a:rPr>
              <a:t>s’inserisce </a:t>
            </a:r>
            <a:r>
              <a:rPr sz="1200" dirty="0">
                <a:latin typeface="Times New Roman"/>
                <a:cs typeface="Times New Roman"/>
              </a:rPr>
              <a:t>immediatamente </a:t>
            </a:r>
            <a:r>
              <a:rPr sz="1200" spc="-5" dirty="0">
                <a:latin typeface="Times New Roman"/>
                <a:cs typeface="Times New Roman"/>
              </a:rPr>
              <a:t>nei circuiti stabilizzati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luce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vita, </a:t>
            </a:r>
            <a:r>
              <a:rPr sz="1200" dirty="0">
                <a:latin typeface="Times New Roman"/>
                <a:cs typeface="Times New Roman"/>
              </a:rPr>
              <a:t>acquisendo </a:t>
            </a:r>
            <a:r>
              <a:rPr sz="1200" spc="-5" dirty="0">
                <a:latin typeface="Times New Roman"/>
                <a:cs typeface="Times New Roman"/>
              </a:rPr>
              <a:t>subito </a:t>
            </a:r>
            <a:r>
              <a:rPr sz="1200" dirty="0">
                <a:latin typeface="Times New Roman"/>
                <a:cs typeface="Times New Roman"/>
              </a:rPr>
              <a:t>il diritto </a:t>
            </a:r>
            <a:r>
              <a:rPr sz="1200" spc="-5" dirty="0">
                <a:latin typeface="Times New Roman"/>
                <a:cs typeface="Times New Roman"/>
              </a:rPr>
              <a:t>di ammissione  nella confederazione spirituale dell’unione perfezionata della </a:t>
            </a:r>
            <a:r>
              <a:rPr sz="1200" dirty="0">
                <a:latin typeface="Times New Roman"/>
                <a:cs typeface="Times New Roman"/>
              </a:rPr>
              <a:t>supercreazione. I </a:t>
            </a:r>
            <a:r>
              <a:rPr sz="1200" spc="-5" dirty="0">
                <a:latin typeface="Times New Roman"/>
                <a:cs typeface="Times New Roman"/>
              </a:rPr>
              <a:t>requisiti per </a:t>
            </a:r>
            <a:r>
              <a:rPr sz="1200" dirty="0">
                <a:latin typeface="Times New Roman"/>
                <a:cs typeface="Times New Roman"/>
              </a:rPr>
              <a:t>l’ammissione </a:t>
            </a:r>
            <a:r>
              <a:rPr sz="1200" spc="-5" dirty="0">
                <a:latin typeface="Times New Roman"/>
                <a:cs typeface="Times New Roman"/>
              </a:rPr>
              <a:t>ai consigli degli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Antichi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Giorni, </a:t>
            </a:r>
            <a:r>
              <a:rPr sz="1200" spc="-5" dirty="0">
                <a:latin typeface="Times New Roman"/>
                <a:cs typeface="Times New Roman"/>
              </a:rPr>
              <a:t>per essere </a:t>
            </a:r>
            <a:r>
              <a:rPr sz="1200" dirty="0">
                <a:latin typeface="Times New Roman"/>
                <a:cs typeface="Times New Roman"/>
              </a:rPr>
              <a:t>membro </a:t>
            </a:r>
            <a:r>
              <a:rPr sz="1200" spc="-5" dirty="0">
                <a:latin typeface="Times New Roman"/>
                <a:cs typeface="Times New Roman"/>
              </a:rPr>
              <a:t>della confederazione superuniversale,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sono: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31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311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50859" cy="37820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520700" marR="760095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(177.15) 15:9.16 </a:t>
            </a:r>
            <a:r>
              <a:rPr sz="1200" dirty="0">
                <a:latin typeface="Times New Roman"/>
                <a:cs typeface="Times New Roman"/>
              </a:rPr>
              <a:t>1. </a:t>
            </a:r>
            <a:r>
              <a:rPr sz="1200" i="1" spc="-5" dirty="0">
                <a:latin typeface="Times New Roman"/>
                <a:cs typeface="Times New Roman"/>
              </a:rPr>
              <a:t>Stabilità fisica. </a:t>
            </a:r>
            <a:r>
              <a:rPr sz="1200" spc="-10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stelle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pianeti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Universo locale </a:t>
            </a:r>
            <a:r>
              <a:rPr sz="1200" dirty="0">
                <a:latin typeface="Times New Roman"/>
                <a:cs typeface="Times New Roman"/>
              </a:rPr>
              <a:t>devono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equilibrio; </a:t>
            </a:r>
            <a:r>
              <a:rPr sz="1200" dirty="0">
                <a:latin typeface="Times New Roman"/>
                <a:cs typeface="Times New Roman"/>
              </a:rPr>
              <a:t>i periodi di  </a:t>
            </a:r>
            <a:r>
              <a:rPr sz="1200" spc="-5" dirty="0">
                <a:latin typeface="Times New Roman"/>
                <a:cs typeface="Times New Roman"/>
              </a:rPr>
              <a:t>metamorfosi stellare </a:t>
            </a:r>
            <a:r>
              <a:rPr sz="1200" dirty="0">
                <a:latin typeface="Times New Roman"/>
                <a:cs typeface="Times New Roman"/>
              </a:rPr>
              <a:t>immediata </a:t>
            </a:r>
            <a:r>
              <a:rPr sz="1200" spc="-5" dirty="0">
                <a:latin typeface="Times New Roman"/>
                <a:cs typeface="Times New Roman"/>
              </a:rPr>
              <a:t>devono essere già trascorsi. </a:t>
            </a:r>
            <a:r>
              <a:rPr sz="1200" dirty="0">
                <a:latin typeface="Times New Roman"/>
                <a:cs typeface="Times New Roman"/>
              </a:rPr>
              <a:t>L’Universo deve procedere </a:t>
            </a:r>
            <a:r>
              <a:rPr sz="1200" spc="-5" dirty="0">
                <a:latin typeface="Times New Roman"/>
                <a:cs typeface="Times New Roman"/>
              </a:rPr>
              <a:t>su </a:t>
            </a:r>
            <a:r>
              <a:rPr sz="1200" dirty="0">
                <a:latin typeface="Times New Roman"/>
                <a:cs typeface="Times New Roman"/>
              </a:rPr>
              <a:t>un percorso senza  </a:t>
            </a:r>
            <a:r>
              <a:rPr sz="1200" spc="-5" dirty="0">
                <a:latin typeface="Times New Roman"/>
                <a:cs typeface="Times New Roman"/>
              </a:rPr>
              <a:t>ostacoli;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orbita </a:t>
            </a:r>
            <a:r>
              <a:rPr sz="1200" dirty="0">
                <a:latin typeface="Times New Roman"/>
                <a:cs typeface="Times New Roman"/>
              </a:rPr>
              <a:t>deve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stabilita in modo </a:t>
            </a:r>
            <a:r>
              <a:rPr sz="1200" spc="-5" dirty="0">
                <a:latin typeface="Times New Roman"/>
                <a:cs typeface="Times New Roman"/>
              </a:rPr>
              <a:t>sicuro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definitivo.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520700" marR="47244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(177.16) 15:9.17 </a:t>
            </a:r>
            <a:r>
              <a:rPr sz="1200" dirty="0">
                <a:latin typeface="Times New Roman"/>
                <a:cs typeface="Times New Roman"/>
              </a:rPr>
              <a:t>2. </a:t>
            </a:r>
            <a:r>
              <a:rPr sz="1200" i="1" spc="-5" dirty="0">
                <a:latin typeface="Times New Roman"/>
                <a:cs typeface="Times New Roman"/>
              </a:rPr>
              <a:t>Lealtà spirituale. </a:t>
            </a:r>
            <a:r>
              <a:rPr sz="1200" spc="-5" dirty="0">
                <a:latin typeface="Times New Roman"/>
                <a:cs typeface="Times New Roman"/>
              </a:rPr>
              <a:t>Deve esistere </a:t>
            </a:r>
            <a:r>
              <a:rPr sz="1200" dirty="0">
                <a:latin typeface="Times New Roman"/>
                <a:cs typeface="Times New Roman"/>
              </a:rPr>
              <a:t>uno stato di </a:t>
            </a:r>
            <a:r>
              <a:rPr sz="1200" spc="-5" dirty="0">
                <a:latin typeface="Times New Roman"/>
                <a:cs typeface="Times New Roman"/>
              </a:rPr>
              <a:t>riconoscimento universale </a:t>
            </a:r>
            <a:r>
              <a:rPr sz="1200" dirty="0">
                <a:latin typeface="Times New Roman"/>
                <a:cs typeface="Times New Roman"/>
              </a:rPr>
              <a:t>e di lealtà </a:t>
            </a:r>
            <a:r>
              <a:rPr sz="1200" spc="-5" dirty="0">
                <a:latin typeface="Times New Roman"/>
                <a:cs typeface="Times New Roman"/>
              </a:rPr>
              <a:t>nei confronti del  Sovrano Figlio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presiede agli affari </a:t>
            </a:r>
            <a:r>
              <a:rPr sz="1200" dirty="0">
                <a:latin typeface="Times New Roman"/>
                <a:cs typeface="Times New Roman"/>
              </a:rPr>
              <a:t>di tale </a:t>
            </a:r>
            <a:r>
              <a:rPr sz="1200" spc="-5" dirty="0">
                <a:latin typeface="Times New Roman"/>
                <a:cs typeface="Times New Roman"/>
              </a:rPr>
              <a:t>Universo locale. </a:t>
            </a:r>
            <a:r>
              <a:rPr sz="1200" dirty="0">
                <a:latin typeface="Times New Roman"/>
                <a:cs typeface="Times New Roman"/>
              </a:rPr>
              <a:t>Deve </a:t>
            </a:r>
            <a:r>
              <a:rPr sz="1200" spc="-5" dirty="0">
                <a:latin typeface="Times New Roman"/>
                <a:cs typeface="Times New Roman"/>
              </a:rPr>
              <a:t>essersi </a:t>
            </a:r>
            <a:r>
              <a:rPr sz="1200" dirty="0">
                <a:latin typeface="Times New Roman"/>
                <a:cs typeface="Times New Roman"/>
              </a:rPr>
              <a:t>stabilito uno stato di </a:t>
            </a:r>
            <a:r>
              <a:rPr sz="1200" spc="-5" dirty="0">
                <a:latin typeface="Times New Roman"/>
                <a:cs typeface="Times New Roman"/>
              </a:rPr>
              <a:t>cooperazione  armoniosa </a:t>
            </a:r>
            <a:r>
              <a:rPr sz="1200" dirty="0">
                <a:latin typeface="Times New Roman"/>
                <a:cs typeface="Times New Roman"/>
              </a:rPr>
              <a:t>tra i </a:t>
            </a:r>
            <a:r>
              <a:rPr sz="1200" spc="-5" dirty="0">
                <a:latin typeface="Times New Roman"/>
                <a:cs typeface="Times New Roman"/>
              </a:rPr>
              <a:t>singoli pianeti, sistemi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costellazioni dell’intero Universo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locale.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558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(177.17) 15:9.18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vostro Universo </a:t>
            </a:r>
            <a:r>
              <a:rPr sz="1200" spc="-5" dirty="0">
                <a:latin typeface="Times New Roman"/>
                <a:cs typeface="Times New Roman"/>
              </a:rPr>
              <a:t>locale </a:t>
            </a:r>
            <a:r>
              <a:rPr sz="1200" dirty="0">
                <a:latin typeface="Times New Roman"/>
                <a:cs typeface="Times New Roman"/>
              </a:rPr>
              <a:t>non è nemmeno </a:t>
            </a:r>
            <a:r>
              <a:rPr sz="1200" spc="-5" dirty="0">
                <a:latin typeface="Times New Roman"/>
                <a:cs typeface="Times New Roman"/>
              </a:rPr>
              <a:t>considerato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appartenente all’ordine </a:t>
            </a:r>
            <a:r>
              <a:rPr sz="1200" dirty="0">
                <a:latin typeface="Times New Roman"/>
                <a:cs typeface="Times New Roman"/>
              </a:rPr>
              <a:t>fisico </a:t>
            </a:r>
            <a:r>
              <a:rPr sz="1200" spc="-5" dirty="0">
                <a:latin typeface="Times New Roman"/>
                <a:cs typeface="Times New Roman"/>
              </a:rPr>
              <a:t>stabilizzato </a:t>
            </a:r>
            <a:r>
              <a:rPr sz="1200" dirty="0">
                <a:latin typeface="Times New Roman"/>
                <a:cs typeface="Times New Roman"/>
              </a:rPr>
              <a:t>del  </a:t>
            </a:r>
            <a:r>
              <a:rPr sz="1200" spc="-5" dirty="0">
                <a:latin typeface="Times New Roman"/>
                <a:cs typeface="Times New Roman"/>
              </a:rPr>
              <a:t>Superuniverso, ed ancor </a:t>
            </a:r>
            <a:r>
              <a:rPr sz="1200" dirty="0">
                <a:latin typeface="Times New Roman"/>
                <a:cs typeface="Times New Roman"/>
              </a:rPr>
              <a:t>meno </a:t>
            </a:r>
            <a:r>
              <a:rPr sz="1200" spc="-5" dirty="0">
                <a:latin typeface="Times New Roman"/>
                <a:cs typeface="Times New Roman"/>
              </a:rPr>
              <a:t>come membro accertato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famiglia </a:t>
            </a:r>
            <a:r>
              <a:rPr sz="1200" dirty="0">
                <a:latin typeface="Times New Roman"/>
                <a:cs typeface="Times New Roman"/>
              </a:rPr>
              <a:t>spirituale </a:t>
            </a:r>
            <a:r>
              <a:rPr sz="1200" spc="-5" dirty="0">
                <a:latin typeface="Times New Roman"/>
                <a:cs typeface="Times New Roman"/>
              </a:rPr>
              <a:t>riconosciuta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supergoverno. Anche </a:t>
            </a:r>
            <a:r>
              <a:rPr sz="1200" dirty="0">
                <a:latin typeface="Times New Roman"/>
                <a:cs typeface="Times New Roman"/>
              </a:rPr>
              <a:t>se </a:t>
            </a:r>
            <a:r>
              <a:rPr sz="1200" spc="-5" dirty="0">
                <a:latin typeface="Times New Roman"/>
                <a:cs typeface="Times New Roman"/>
              </a:rPr>
              <a:t>Nebadon  </a:t>
            </a:r>
            <a:r>
              <a:rPr sz="1200" dirty="0">
                <a:latin typeface="Times New Roman"/>
                <a:cs typeface="Times New Roman"/>
              </a:rPr>
              <a:t>non è </a:t>
            </a:r>
            <a:r>
              <a:rPr sz="1200" spc="-5" dirty="0">
                <a:latin typeface="Times New Roman"/>
                <a:cs typeface="Times New Roman"/>
              </a:rPr>
              <a:t>ancora </a:t>
            </a:r>
            <a:r>
              <a:rPr sz="1200" dirty="0">
                <a:latin typeface="Times New Roman"/>
                <a:cs typeface="Times New Roman"/>
              </a:rPr>
              <a:t>rappresentato </a:t>
            </a:r>
            <a:r>
              <a:rPr sz="1200" spc="-5" dirty="0">
                <a:latin typeface="Times New Roman"/>
                <a:cs typeface="Times New Roman"/>
              </a:rPr>
              <a:t>su Uversa, </a:t>
            </a:r>
            <a:r>
              <a:rPr sz="1200" dirty="0">
                <a:latin typeface="Times New Roman"/>
                <a:cs typeface="Times New Roman"/>
              </a:rPr>
              <a:t>noi del </a:t>
            </a:r>
            <a:r>
              <a:rPr sz="1200" spc="-5" dirty="0">
                <a:latin typeface="Times New Roman"/>
                <a:cs typeface="Times New Roman"/>
              </a:rPr>
              <a:t>governo superuniversale </a:t>
            </a:r>
            <a:r>
              <a:rPr sz="1200" dirty="0">
                <a:latin typeface="Times New Roman"/>
                <a:cs typeface="Times New Roman"/>
              </a:rPr>
              <a:t>veniamo </a:t>
            </a:r>
            <a:r>
              <a:rPr sz="1200" spc="-5" dirty="0">
                <a:latin typeface="Times New Roman"/>
                <a:cs typeface="Times New Roman"/>
              </a:rPr>
              <a:t>inviati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tanto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tanto </a:t>
            </a:r>
            <a:r>
              <a:rPr sz="1200" dirty="0">
                <a:latin typeface="Times New Roman"/>
                <a:cs typeface="Times New Roman"/>
              </a:rPr>
              <a:t>in missioni </a:t>
            </a:r>
            <a:r>
              <a:rPr sz="1200" spc="-5" dirty="0">
                <a:latin typeface="Times New Roman"/>
                <a:cs typeface="Times New Roman"/>
              </a:rPr>
              <a:t>speciali sui </a:t>
            </a:r>
            <a:r>
              <a:rPr sz="1200" dirty="0">
                <a:latin typeface="Times New Roman"/>
                <a:cs typeface="Times New Roman"/>
              </a:rPr>
              <a:t>suoi  mondi, </a:t>
            </a:r>
            <a:r>
              <a:rPr sz="1200" spc="-5" dirty="0">
                <a:latin typeface="Times New Roman"/>
                <a:cs typeface="Times New Roman"/>
              </a:rPr>
              <a:t>proprio come </a:t>
            </a:r>
            <a:r>
              <a:rPr sz="1200" dirty="0">
                <a:latin typeface="Times New Roman"/>
                <a:cs typeface="Times New Roman"/>
              </a:rPr>
              <a:t>io sono </a:t>
            </a:r>
            <a:r>
              <a:rPr sz="1200" spc="-5" dirty="0">
                <a:latin typeface="Times New Roman"/>
                <a:cs typeface="Times New Roman"/>
              </a:rPr>
              <a:t>venuto su Urantia direttamente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Uversa. Noi prestiamo ogni assistenza </a:t>
            </a:r>
            <a:r>
              <a:rPr sz="1200" dirty="0">
                <a:latin typeface="Times New Roman"/>
                <a:cs typeface="Times New Roman"/>
              </a:rPr>
              <a:t>possibile </a:t>
            </a:r>
            <a:r>
              <a:rPr sz="1200" spc="-5" dirty="0">
                <a:latin typeface="Times New Roman"/>
                <a:cs typeface="Times New Roman"/>
              </a:rPr>
              <a:t>ai </a:t>
            </a:r>
            <a:r>
              <a:rPr sz="1200" dirty="0">
                <a:latin typeface="Times New Roman"/>
                <a:cs typeface="Times New Roman"/>
              </a:rPr>
              <a:t>vostri dirigenti e  </a:t>
            </a:r>
            <a:r>
              <a:rPr sz="1200" spc="-5" dirty="0">
                <a:latin typeface="Times New Roman"/>
                <a:cs typeface="Times New Roman"/>
              </a:rPr>
              <a:t>capi </a:t>
            </a:r>
            <a:r>
              <a:rPr sz="1200" dirty="0">
                <a:latin typeface="Times New Roman"/>
                <a:cs typeface="Times New Roman"/>
              </a:rPr>
              <a:t>nella soluzione </a:t>
            </a:r>
            <a:r>
              <a:rPr sz="1200" spc="-5" dirty="0">
                <a:latin typeface="Times New Roman"/>
                <a:cs typeface="Times New Roman"/>
              </a:rPr>
              <a:t>dei loro difficili problemi; desideriamo vedere </a:t>
            </a:r>
            <a:r>
              <a:rPr sz="1200" dirty="0">
                <a:latin typeface="Times New Roman"/>
                <a:cs typeface="Times New Roman"/>
              </a:rPr>
              <a:t>il vostro </a:t>
            </a:r>
            <a:r>
              <a:rPr sz="1200" spc="-5" dirty="0">
                <a:latin typeface="Times New Roman"/>
                <a:cs typeface="Times New Roman"/>
              </a:rPr>
              <a:t>Universo qualificato </a:t>
            </a:r>
            <a:r>
              <a:rPr sz="1200" spc="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la piena </a:t>
            </a:r>
            <a:r>
              <a:rPr sz="1200" spc="-5" dirty="0">
                <a:latin typeface="Times New Roman"/>
                <a:cs typeface="Times New Roman"/>
              </a:rPr>
              <a:t>ammissione </a:t>
            </a:r>
            <a:r>
              <a:rPr sz="1200" dirty="0">
                <a:latin typeface="Times New Roman"/>
                <a:cs typeface="Times New Roman"/>
              </a:rPr>
              <a:t>alle  </a:t>
            </a:r>
            <a:r>
              <a:rPr sz="1200" spc="-5" dirty="0">
                <a:latin typeface="Times New Roman"/>
                <a:cs typeface="Times New Roman"/>
              </a:rPr>
              <a:t>creazioni associate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famiglia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superuniversale.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>
              <a:lnSpc>
                <a:spcPct val="100000"/>
              </a:lnSpc>
              <a:spcBef>
                <a:spcPts val="5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10. I governanti </a:t>
            </a: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dei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 Superuniversi</a:t>
            </a:r>
            <a:endParaRPr sz="1600">
              <a:latin typeface="Times New Roman"/>
              <a:cs typeface="Times New Roman"/>
            </a:endParaRPr>
          </a:p>
          <a:p>
            <a:pPr marL="63500" marR="306705">
              <a:lnSpc>
                <a:spcPct val="95600"/>
              </a:lnSpc>
              <a:spcBef>
                <a:spcPts val="138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(178.1) 15:10.1 </a:t>
            </a:r>
            <a:r>
              <a:rPr sz="1200" spc="-10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sedi centrali </a:t>
            </a:r>
            <a:r>
              <a:rPr sz="1200" spc="-5" dirty="0">
                <a:latin typeface="Times New Roman"/>
                <a:cs typeface="Times New Roman"/>
              </a:rPr>
              <a:t>dei Superuniversi sono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sedi dell’alto governo spirituale dei </a:t>
            </a:r>
            <a:r>
              <a:rPr sz="1200" dirty="0">
                <a:latin typeface="Times New Roman"/>
                <a:cs typeface="Times New Roman"/>
              </a:rPr>
              <a:t>domini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tempo-spazio.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ramo  </a:t>
            </a:r>
            <a:r>
              <a:rPr sz="1200" spc="-5" dirty="0">
                <a:latin typeface="Times New Roman"/>
                <a:cs typeface="Times New Roman"/>
              </a:rPr>
              <a:t>esecutivo del </a:t>
            </a:r>
            <a:r>
              <a:rPr sz="1200" dirty="0">
                <a:latin typeface="Times New Roman"/>
                <a:cs typeface="Times New Roman"/>
              </a:rPr>
              <a:t>supergoverno,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ha </a:t>
            </a:r>
            <a:r>
              <a:rPr sz="1200" spc="-5" dirty="0">
                <a:latin typeface="Times New Roman"/>
                <a:cs typeface="Times New Roman"/>
              </a:rPr>
              <a:t>origine </a:t>
            </a:r>
            <a:r>
              <a:rPr sz="1200" dirty="0">
                <a:latin typeface="Times New Roman"/>
                <a:cs typeface="Times New Roman"/>
              </a:rPr>
              <a:t>dai </a:t>
            </a:r>
            <a:r>
              <a:rPr sz="1200" spc="-5" dirty="0">
                <a:latin typeface="Times New Roman"/>
                <a:cs typeface="Times New Roman"/>
              </a:rPr>
              <a:t>Consigli della Trinità, </a:t>
            </a:r>
            <a:r>
              <a:rPr sz="1200" dirty="0">
                <a:latin typeface="Times New Roman"/>
                <a:cs typeface="Times New Roman"/>
              </a:rPr>
              <a:t>è direttamente </a:t>
            </a:r>
            <a:r>
              <a:rPr sz="1200" spc="-5" dirty="0">
                <a:latin typeface="Times New Roman"/>
                <a:cs typeface="Times New Roman"/>
              </a:rPr>
              <a:t>guidato </a:t>
            </a:r>
            <a:r>
              <a:rPr sz="1200" dirty="0">
                <a:latin typeface="Times New Roman"/>
                <a:cs typeface="Times New Roman"/>
              </a:rPr>
              <a:t>da uno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Sette Spiriti Maestri di  </a:t>
            </a:r>
            <a:r>
              <a:rPr sz="1200" spc="-5" dirty="0">
                <a:latin typeface="Times New Roman"/>
                <a:cs typeface="Times New Roman"/>
              </a:rPr>
              <a:t>supervisione suprema, </a:t>
            </a:r>
            <a:r>
              <a:rPr sz="1200" dirty="0">
                <a:latin typeface="Times New Roman"/>
                <a:cs typeface="Times New Roman"/>
              </a:rPr>
              <a:t>esseri </a:t>
            </a:r>
            <a:r>
              <a:rPr sz="1200" spc="-5" dirty="0">
                <a:latin typeface="Times New Roman"/>
                <a:cs typeface="Times New Roman"/>
              </a:rPr>
              <a:t>che occupano </a:t>
            </a:r>
            <a:r>
              <a:rPr sz="1200" dirty="0">
                <a:latin typeface="Times New Roman"/>
                <a:cs typeface="Times New Roman"/>
              </a:rPr>
              <a:t>posti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autorità paradisiaca </a:t>
            </a:r>
            <a:r>
              <a:rPr sz="1200" dirty="0">
                <a:latin typeface="Times New Roman"/>
                <a:cs typeface="Times New Roman"/>
              </a:rPr>
              <a:t>e che </a:t>
            </a:r>
            <a:r>
              <a:rPr sz="1200" spc="-5" dirty="0">
                <a:latin typeface="Times New Roman"/>
                <a:cs typeface="Times New Roman"/>
              </a:rPr>
              <a:t>amministrano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Superuniversi per </a:t>
            </a:r>
            <a:r>
              <a:rPr sz="1200" dirty="0">
                <a:latin typeface="Times New Roman"/>
                <a:cs typeface="Times New Roman"/>
              </a:rPr>
              <a:t>mezzo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Sette  </a:t>
            </a:r>
            <a:r>
              <a:rPr sz="1200" spc="-5" dirty="0">
                <a:latin typeface="Times New Roman"/>
                <a:cs typeface="Times New Roman"/>
              </a:rPr>
              <a:t>Esecutivi Supremi stazionati sui </a:t>
            </a:r>
            <a:r>
              <a:rPr sz="1200" dirty="0">
                <a:latin typeface="Times New Roman"/>
                <a:cs typeface="Times New Roman"/>
              </a:rPr>
              <a:t>sette mondi </a:t>
            </a:r>
            <a:r>
              <a:rPr sz="1200" spc="-5" dirty="0">
                <a:latin typeface="Times New Roman"/>
                <a:cs typeface="Times New Roman"/>
              </a:rPr>
              <a:t>speciali </a:t>
            </a:r>
            <a:r>
              <a:rPr sz="1200" dirty="0">
                <a:latin typeface="Times New Roman"/>
                <a:cs typeface="Times New Roman"/>
              </a:rPr>
              <a:t>dello Spirito </a:t>
            </a:r>
            <a:r>
              <a:rPr sz="1200" spc="-5" dirty="0">
                <a:latin typeface="Times New Roman"/>
                <a:cs typeface="Times New Roman"/>
              </a:rPr>
              <a:t>Infinito,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satelliti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esterni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Paradiso.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31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312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54034" cy="355917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63500" marR="5588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(178.2) 15:10.2 </a:t>
            </a:r>
            <a:r>
              <a:rPr sz="1200" spc="-10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sedi </a:t>
            </a:r>
            <a:r>
              <a:rPr sz="1200" spc="-5" dirty="0">
                <a:latin typeface="Times New Roman"/>
                <a:cs typeface="Times New Roman"/>
              </a:rPr>
              <a:t>centrali dei Superuniversi sono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luoghi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cui dimorano gli </a:t>
            </a:r>
            <a:r>
              <a:rPr sz="1200" dirty="0">
                <a:latin typeface="Times New Roman"/>
                <a:cs typeface="Times New Roman"/>
              </a:rPr>
              <a:t>Spiriti Riflettivi e </a:t>
            </a:r>
            <a:r>
              <a:rPr sz="1200" spc="-5" dirty="0">
                <a:latin typeface="Times New Roman"/>
                <a:cs typeface="Times New Roman"/>
              </a:rPr>
              <a:t>gli Aiuti </a:t>
            </a:r>
            <a:r>
              <a:rPr sz="1200" dirty="0">
                <a:latin typeface="Times New Roman"/>
                <a:cs typeface="Times New Roman"/>
              </a:rPr>
              <a:t>Riflettivi </a:t>
            </a:r>
            <a:r>
              <a:rPr sz="1200" spc="-5" dirty="0">
                <a:latin typeface="Times New Roman"/>
                <a:cs typeface="Times New Roman"/>
              </a:rPr>
              <a:t>d’Immagini. Da  </a:t>
            </a:r>
            <a:r>
              <a:rPr sz="1200" dirty="0">
                <a:latin typeface="Times New Roman"/>
                <a:cs typeface="Times New Roman"/>
              </a:rPr>
              <a:t>tale posizione </a:t>
            </a:r>
            <a:r>
              <a:rPr sz="1200" spc="-5" dirty="0">
                <a:latin typeface="Times New Roman"/>
                <a:cs typeface="Times New Roman"/>
              </a:rPr>
              <a:t>intermedia questi esseri meravigliosi conducono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loro straordinarie </a:t>
            </a:r>
            <a:r>
              <a:rPr sz="1200" dirty="0">
                <a:latin typeface="Times New Roman"/>
                <a:cs typeface="Times New Roman"/>
              </a:rPr>
              <a:t>operazioni di </a:t>
            </a:r>
            <a:r>
              <a:rPr sz="1200" spc="-5" dirty="0">
                <a:latin typeface="Times New Roman"/>
                <a:cs typeface="Times New Roman"/>
              </a:rPr>
              <a:t>riflettività, portando </a:t>
            </a:r>
            <a:r>
              <a:rPr sz="1200" spc="5" dirty="0">
                <a:latin typeface="Times New Roman"/>
                <a:cs typeface="Times New Roman"/>
              </a:rPr>
              <a:t>così </a:t>
            </a:r>
            <a:r>
              <a:rPr sz="1200" dirty="0">
                <a:latin typeface="Times New Roman"/>
                <a:cs typeface="Times New Roman"/>
              </a:rPr>
              <a:t>il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loro</a:t>
            </a:r>
            <a:endParaRPr sz="1200">
              <a:latin typeface="Times New Roman"/>
              <a:cs typeface="Times New Roman"/>
            </a:endParaRPr>
          </a:p>
          <a:p>
            <a:pPr marL="63500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ministero all’Universo centrale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alto ed agli </a:t>
            </a:r>
            <a:r>
              <a:rPr sz="1200" dirty="0">
                <a:latin typeface="Times New Roman"/>
                <a:cs typeface="Times New Roman"/>
              </a:rPr>
              <a:t>Universi </a:t>
            </a:r>
            <a:r>
              <a:rPr sz="1200" spc="-5" dirty="0">
                <a:latin typeface="Times New Roman"/>
                <a:cs typeface="Times New Roman"/>
              </a:rPr>
              <a:t>locali </a:t>
            </a:r>
            <a:r>
              <a:rPr sz="1200" dirty="0">
                <a:latin typeface="Times New Roman"/>
                <a:cs typeface="Times New Roman"/>
              </a:rPr>
              <a:t>in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basso.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139065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(178.3) 15:10.3 </a:t>
            </a:r>
            <a:r>
              <a:rPr sz="1200" spc="-5" dirty="0">
                <a:latin typeface="Times New Roman"/>
                <a:cs typeface="Times New Roman"/>
              </a:rPr>
              <a:t>Ogni Superuniverso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retto </a:t>
            </a:r>
            <a:r>
              <a:rPr sz="1200" dirty="0">
                <a:latin typeface="Times New Roman"/>
                <a:cs typeface="Times New Roman"/>
              </a:rPr>
              <a:t>da tre Antichi dei </a:t>
            </a:r>
            <a:r>
              <a:rPr sz="1200" spc="-5" dirty="0">
                <a:latin typeface="Times New Roman"/>
                <a:cs typeface="Times New Roman"/>
              </a:rPr>
              <a:t>Giorni,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capi </a:t>
            </a:r>
            <a:r>
              <a:rPr sz="1200" dirty="0">
                <a:latin typeface="Times New Roman"/>
                <a:cs typeface="Times New Roman"/>
              </a:rPr>
              <a:t>esecutivi </a:t>
            </a:r>
            <a:r>
              <a:rPr sz="1200" spc="-5" dirty="0">
                <a:latin typeface="Times New Roman"/>
                <a:cs typeface="Times New Roman"/>
              </a:rPr>
              <a:t>congiunti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supergoverno. </a:t>
            </a:r>
            <a:r>
              <a:rPr sz="1200" spc="-10" dirty="0">
                <a:latin typeface="Times New Roman"/>
                <a:cs typeface="Times New Roman"/>
              </a:rPr>
              <a:t>Nel </a:t>
            </a:r>
            <a:r>
              <a:rPr sz="1200" dirty="0">
                <a:latin typeface="Times New Roman"/>
                <a:cs typeface="Times New Roman"/>
              </a:rPr>
              <a:t>ramo esecutivo il  </a:t>
            </a:r>
            <a:r>
              <a:rPr sz="1200" spc="-5" dirty="0">
                <a:latin typeface="Times New Roman"/>
                <a:cs typeface="Times New Roman"/>
              </a:rPr>
              <a:t>personale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governo superuniversale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costituito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sette </a:t>
            </a:r>
            <a:r>
              <a:rPr sz="1200" dirty="0">
                <a:latin typeface="Times New Roman"/>
                <a:cs typeface="Times New Roman"/>
              </a:rPr>
              <a:t>gruppi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diversi: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00">
              <a:latin typeface="Times New Roman"/>
              <a:cs typeface="Times New Roman"/>
            </a:endParaRPr>
          </a:p>
          <a:p>
            <a:pPr marL="520700">
              <a:lnSpc>
                <a:spcPct val="1000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(178.4) 15:10.4 </a:t>
            </a:r>
            <a:r>
              <a:rPr sz="1200" dirty="0">
                <a:latin typeface="Times New Roman"/>
                <a:cs typeface="Times New Roman"/>
              </a:rPr>
              <a:t>1 Antichi </a:t>
            </a:r>
            <a:r>
              <a:rPr sz="1200" spc="-5" dirty="0">
                <a:latin typeface="Times New Roman"/>
                <a:cs typeface="Times New Roman"/>
              </a:rPr>
              <a:t>dei</a:t>
            </a:r>
            <a:r>
              <a:rPr sz="1200" spc="-1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Giorni.</a:t>
            </a:r>
            <a:endParaRPr sz="1200">
              <a:latin typeface="Times New Roman"/>
              <a:cs typeface="Times New Roman"/>
            </a:endParaRPr>
          </a:p>
          <a:p>
            <a:pPr marL="520700">
              <a:lnSpc>
                <a:spcPct val="100000"/>
              </a:lnSpc>
              <a:spcBef>
                <a:spcPts val="134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(178.5) 15:10.5 </a:t>
            </a:r>
            <a:r>
              <a:rPr sz="1200" dirty="0">
                <a:latin typeface="Times New Roman"/>
                <a:cs typeface="Times New Roman"/>
              </a:rPr>
              <a:t>2. </a:t>
            </a:r>
            <a:r>
              <a:rPr sz="1200" spc="-5" dirty="0">
                <a:latin typeface="Times New Roman"/>
                <a:cs typeface="Times New Roman"/>
              </a:rPr>
              <a:t>Perfettori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-18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Saggezza.</a:t>
            </a:r>
            <a:endParaRPr sz="1200">
              <a:latin typeface="Times New Roman"/>
              <a:cs typeface="Times New Roman"/>
            </a:endParaRPr>
          </a:p>
          <a:p>
            <a:pPr marL="520700">
              <a:lnSpc>
                <a:spcPct val="100000"/>
              </a:lnSpc>
              <a:spcBef>
                <a:spcPts val="133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(178.6) 15:10.6 </a:t>
            </a:r>
            <a:r>
              <a:rPr sz="1200" dirty="0">
                <a:latin typeface="Times New Roman"/>
                <a:cs typeface="Times New Roman"/>
              </a:rPr>
              <a:t>3. </a:t>
            </a:r>
            <a:r>
              <a:rPr sz="1200" spc="-5" dirty="0">
                <a:latin typeface="Times New Roman"/>
                <a:cs typeface="Times New Roman"/>
              </a:rPr>
              <a:t>Consiglieri</a:t>
            </a:r>
            <a:r>
              <a:rPr sz="1200" spc="-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Divini.</a:t>
            </a:r>
            <a:endParaRPr sz="1200">
              <a:latin typeface="Times New Roman"/>
              <a:cs typeface="Times New Roman"/>
            </a:endParaRPr>
          </a:p>
          <a:p>
            <a:pPr marL="520700">
              <a:lnSpc>
                <a:spcPct val="100000"/>
              </a:lnSpc>
              <a:spcBef>
                <a:spcPts val="134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(178.7) 15:10.7 </a:t>
            </a:r>
            <a:r>
              <a:rPr sz="1200" dirty="0">
                <a:latin typeface="Times New Roman"/>
                <a:cs typeface="Times New Roman"/>
              </a:rPr>
              <a:t>4. </a:t>
            </a:r>
            <a:r>
              <a:rPr sz="1200" spc="-5" dirty="0">
                <a:latin typeface="Times New Roman"/>
                <a:cs typeface="Times New Roman"/>
              </a:rPr>
              <a:t>Censori</a:t>
            </a:r>
            <a:r>
              <a:rPr sz="1200" spc="-18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Universali.</a:t>
            </a:r>
            <a:endParaRPr sz="1200">
              <a:latin typeface="Times New Roman"/>
              <a:cs typeface="Times New Roman"/>
            </a:endParaRPr>
          </a:p>
          <a:p>
            <a:pPr marL="520700">
              <a:lnSpc>
                <a:spcPct val="100000"/>
              </a:lnSpc>
              <a:spcBef>
                <a:spcPts val="133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(178.8) 15:10.8 </a:t>
            </a:r>
            <a:r>
              <a:rPr sz="1200" dirty="0">
                <a:latin typeface="Times New Roman"/>
                <a:cs typeface="Times New Roman"/>
              </a:rPr>
              <a:t>5. </a:t>
            </a:r>
            <a:r>
              <a:rPr sz="1200" spc="-5" dirty="0">
                <a:latin typeface="Times New Roman"/>
                <a:cs typeface="Times New Roman"/>
              </a:rPr>
              <a:t>Possenti</a:t>
            </a:r>
            <a:r>
              <a:rPr sz="1200" spc="-1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Messaggeri.</a:t>
            </a:r>
            <a:endParaRPr sz="1200">
              <a:latin typeface="Times New Roman"/>
              <a:cs typeface="Times New Roman"/>
            </a:endParaRPr>
          </a:p>
          <a:p>
            <a:pPr marL="520700">
              <a:lnSpc>
                <a:spcPct val="100000"/>
              </a:lnSpc>
              <a:spcBef>
                <a:spcPts val="134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(178.9) 15:10.9 </a:t>
            </a:r>
            <a:r>
              <a:rPr sz="1200" dirty="0">
                <a:latin typeface="Times New Roman"/>
                <a:cs typeface="Times New Roman"/>
              </a:rPr>
              <a:t>6. </a:t>
            </a:r>
            <a:r>
              <a:rPr sz="1200" spc="-5" dirty="0">
                <a:latin typeface="Times New Roman"/>
                <a:cs typeface="Times New Roman"/>
              </a:rPr>
              <a:t>Elevati </a:t>
            </a:r>
            <a:r>
              <a:rPr sz="1200" dirty="0">
                <a:latin typeface="Times New Roman"/>
                <a:cs typeface="Times New Roman"/>
              </a:rPr>
              <a:t>in</a:t>
            </a:r>
            <a:r>
              <a:rPr sz="1200" spc="-1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Autorità.</a:t>
            </a:r>
            <a:endParaRPr sz="1200">
              <a:latin typeface="Times New Roman"/>
              <a:cs typeface="Times New Roman"/>
            </a:endParaRPr>
          </a:p>
          <a:p>
            <a:pPr marL="520700">
              <a:lnSpc>
                <a:spcPct val="100000"/>
              </a:lnSpc>
              <a:spcBef>
                <a:spcPts val="135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(178.10) 15:10.10 </a:t>
            </a:r>
            <a:r>
              <a:rPr sz="1200" dirty="0">
                <a:latin typeface="Times New Roman"/>
                <a:cs typeface="Times New Roman"/>
              </a:rPr>
              <a:t>7. </a:t>
            </a:r>
            <a:r>
              <a:rPr sz="1200" spc="-5" dirty="0">
                <a:latin typeface="Times New Roman"/>
                <a:cs typeface="Times New Roman"/>
              </a:rPr>
              <a:t>Privi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Nome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-1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Numero.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31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313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216265" cy="4081779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271145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(178.11) 15:10.11 </a:t>
            </a:r>
            <a:r>
              <a:rPr sz="1200" dirty="0">
                <a:latin typeface="Times New Roman"/>
                <a:cs typeface="Times New Roman"/>
              </a:rPr>
              <a:t>I tre Antichi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Giorni sono </a:t>
            </a:r>
            <a:r>
              <a:rPr sz="1200" spc="-5" dirty="0">
                <a:latin typeface="Times New Roman"/>
                <a:cs typeface="Times New Roman"/>
              </a:rPr>
              <a:t>direttamente assistiti </a:t>
            </a:r>
            <a:r>
              <a:rPr sz="1200" dirty="0">
                <a:latin typeface="Times New Roman"/>
                <a:cs typeface="Times New Roman"/>
              </a:rPr>
              <a:t>da un </a:t>
            </a:r>
            <a:r>
              <a:rPr sz="1200" spc="-5" dirty="0">
                <a:latin typeface="Times New Roman"/>
                <a:cs typeface="Times New Roman"/>
              </a:rPr>
              <a:t>corpo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miliardo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Perfettori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Saggezza, ai </a:t>
            </a:r>
            <a:r>
              <a:rPr sz="1200" dirty="0">
                <a:latin typeface="Times New Roman"/>
                <a:cs typeface="Times New Roman"/>
              </a:rPr>
              <a:t>quali sono  </a:t>
            </a:r>
            <a:r>
              <a:rPr sz="1200" spc="-5" dirty="0">
                <a:latin typeface="Times New Roman"/>
                <a:cs typeface="Times New Roman"/>
              </a:rPr>
              <a:t>associati </a:t>
            </a:r>
            <a:r>
              <a:rPr sz="1200" dirty="0">
                <a:latin typeface="Times New Roman"/>
                <a:cs typeface="Times New Roman"/>
              </a:rPr>
              <a:t>tre </a:t>
            </a:r>
            <a:r>
              <a:rPr sz="1200" spc="-5" dirty="0">
                <a:latin typeface="Times New Roman"/>
                <a:cs typeface="Times New Roman"/>
              </a:rPr>
              <a:t>miliardi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Consiglieri </a:t>
            </a:r>
            <a:r>
              <a:rPr sz="1200" dirty="0">
                <a:latin typeface="Times New Roman"/>
                <a:cs typeface="Times New Roman"/>
              </a:rPr>
              <a:t>Divini. </a:t>
            </a:r>
            <a:r>
              <a:rPr sz="1200" spc="-5" dirty="0">
                <a:latin typeface="Times New Roman"/>
                <a:cs typeface="Times New Roman"/>
              </a:rPr>
              <a:t>Un miliardo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Censori </a:t>
            </a:r>
            <a:r>
              <a:rPr sz="1200" dirty="0">
                <a:latin typeface="Times New Roman"/>
                <a:cs typeface="Times New Roman"/>
              </a:rPr>
              <a:t>Universali è </a:t>
            </a:r>
            <a:r>
              <a:rPr sz="1200" spc="-5" dirty="0">
                <a:latin typeface="Times New Roman"/>
                <a:cs typeface="Times New Roman"/>
              </a:rPr>
              <a:t>assegnato all’amministrazione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ciascun  Superuniverso. Questi </a:t>
            </a:r>
            <a:r>
              <a:rPr sz="1200" dirty="0">
                <a:latin typeface="Times New Roman"/>
                <a:cs typeface="Times New Roman"/>
              </a:rPr>
              <a:t>tre </a:t>
            </a:r>
            <a:r>
              <a:rPr sz="1200" spc="-5" dirty="0">
                <a:latin typeface="Times New Roman"/>
                <a:cs typeface="Times New Roman"/>
              </a:rPr>
              <a:t>gruppi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Personalità Trinitarie Coordinate </a:t>
            </a:r>
            <a:r>
              <a:rPr sz="1200" dirty="0">
                <a:latin typeface="Times New Roman"/>
                <a:cs typeface="Times New Roman"/>
              </a:rPr>
              <a:t>aventi </a:t>
            </a:r>
            <a:r>
              <a:rPr sz="1200" spc="-5" dirty="0">
                <a:latin typeface="Times New Roman"/>
                <a:cs typeface="Times New Roman"/>
              </a:rPr>
              <a:t>origine diretta </a:t>
            </a:r>
            <a:r>
              <a:rPr sz="1200" dirty="0">
                <a:latin typeface="Times New Roman"/>
                <a:cs typeface="Times New Roman"/>
              </a:rPr>
              <a:t>e divina </a:t>
            </a:r>
            <a:r>
              <a:rPr sz="1200" spc="-5" dirty="0">
                <a:latin typeface="Times New Roman"/>
                <a:cs typeface="Times New Roman"/>
              </a:rPr>
              <a:t>dalla Trinità del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Paradiso.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685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(178.12) 15:10.12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rimanenti </a:t>
            </a:r>
            <a:r>
              <a:rPr sz="1200" dirty="0">
                <a:latin typeface="Times New Roman"/>
                <a:cs typeface="Times New Roman"/>
              </a:rPr>
              <a:t>tre ordini, i </a:t>
            </a:r>
            <a:r>
              <a:rPr sz="1200" spc="-5" dirty="0">
                <a:latin typeface="Times New Roman"/>
                <a:cs typeface="Times New Roman"/>
              </a:rPr>
              <a:t>Possenti Messaggeri, gli Elevati </a:t>
            </a:r>
            <a:r>
              <a:rPr sz="1200" dirty="0">
                <a:latin typeface="Times New Roman"/>
                <a:cs typeface="Times New Roman"/>
              </a:rPr>
              <a:t>in Autorità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 Privi di Nome e </a:t>
            </a:r>
            <a:r>
              <a:rPr sz="1200" spc="-5" dirty="0">
                <a:latin typeface="Times New Roman"/>
                <a:cs typeface="Times New Roman"/>
              </a:rPr>
              <a:t>Numero,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mortali  ascendenti glorificati. Gli appartenenti al </a:t>
            </a:r>
            <a:r>
              <a:rPr sz="1200" dirty="0">
                <a:latin typeface="Times New Roman"/>
                <a:cs typeface="Times New Roman"/>
              </a:rPr>
              <a:t>primo di questi ordini </a:t>
            </a:r>
            <a:r>
              <a:rPr sz="1200" spc="-5" dirty="0">
                <a:latin typeface="Times New Roman"/>
                <a:cs typeface="Times New Roman"/>
              </a:rPr>
              <a:t>si elevarono attraverso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regime </a:t>
            </a:r>
            <a:r>
              <a:rPr sz="1200" dirty="0">
                <a:latin typeface="Times New Roman"/>
                <a:cs typeface="Times New Roman"/>
              </a:rPr>
              <a:t>ascendente e passarono </a:t>
            </a:r>
            <a:r>
              <a:rPr sz="1200" spc="1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Havona  al tempo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Grandfanda. </a:t>
            </a:r>
            <a:r>
              <a:rPr sz="1200" dirty="0">
                <a:latin typeface="Times New Roman"/>
                <a:cs typeface="Times New Roman"/>
              </a:rPr>
              <a:t>Dopo </a:t>
            </a:r>
            <a:r>
              <a:rPr sz="1200" spc="-5" dirty="0">
                <a:latin typeface="Times New Roman"/>
                <a:cs typeface="Times New Roman"/>
              </a:rPr>
              <a:t>aver raggiunto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Paradiso furono </a:t>
            </a:r>
            <a:r>
              <a:rPr sz="1200" dirty="0">
                <a:latin typeface="Times New Roman"/>
                <a:cs typeface="Times New Roman"/>
              </a:rPr>
              <a:t>ammessi </a:t>
            </a:r>
            <a:r>
              <a:rPr sz="1200" spc="-5" dirty="0">
                <a:latin typeface="Times New Roman"/>
                <a:cs typeface="Times New Roman"/>
              </a:rPr>
              <a:t>al Corpo della Finalità, abbracciati dalla Trinità </a:t>
            </a:r>
            <a:r>
              <a:rPr sz="1200" dirty="0">
                <a:latin typeface="Times New Roman"/>
                <a:cs typeface="Times New Roman"/>
              </a:rPr>
              <a:t>del  </a:t>
            </a:r>
            <a:r>
              <a:rPr sz="1200" spc="-5" dirty="0">
                <a:latin typeface="Times New Roman"/>
                <a:cs typeface="Times New Roman"/>
              </a:rPr>
              <a:t>Paradiso </a:t>
            </a:r>
            <a:r>
              <a:rPr sz="1200" dirty="0">
                <a:latin typeface="Times New Roman"/>
                <a:cs typeface="Times New Roman"/>
              </a:rPr>
              <a:t>ed in </a:t>
            </a:r>
            <a:r>
              <a:rPr sz="1200" spc="-5" dirty="0">
                <a:latin typeface="Times New Roman"/>
                <a:cs typeface="Times New Roman"/>
              </a:rPr>
              <a:t>seguito assegnati al </a:t>
            </a:r>
            <a:r>
              <a:rPr sz="1200" dirty="0">
                <a:latin typeface="Times New Roman"/>
                <a:cs typeface="Times New Roman"/>
              </a:rPr>
              <a:t>servizio superno </a:t>
            </a:r>
            <a:r>
              <a:rPr sz="1200" spc="-5" dirty="0">
                <a:latin typeface="Times New Roman"/>
                <a:cs typeface="Times New Roman"/>
              </a:rPr>
              <a:t>degli </a:t>
            </a:r>
            <a:r>
              <a:rPr sz="1200" dirty="0">
                <a:latin typeface="Times New Roman"/>
                <a:cs typeface="Times New Roman"/>
              </a:rPr>
              <a:t>Antichi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Giorni.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quanto classe, questi </a:t>
            </a:r>
            <a:r>
              <a:rPr sz="1200" dirty="0">
                <a:latin typeface="Times New Roman"/>
                <a:cs typeface="Times New Roman"/>
              </a:rPr>
              <a:t>tre ordini sono conosciuti  </a:t>
            </a:r>
            <a:r>
              <a:rPr sz="1200" spc="-5" dirty="0">
                <a:latin typeface="Times New Roman"/>
                <a:cs typeface="Times New Roman"/>
              </a:rPr>
              <a:t>come Figli </a:t>
            </a:r>
            <a:r>
              <a:rPr sz="1200" dirty="0">
                <a:latin typeface="Times New Roman"/>
                <a:cs typeface="Times New Roman"/>
              </a:rPr>
              <a:t>Trinitizzati di Compimento, </a:t>
            </a:r>
            <a:r>
              <a:rPr sz="1200" spc="-5" dirty="0">
                <a:latin typeface="Times New Roman"/>
                <a:cs typeface="Times New Roman"/>
              </a:rPr>
              <a:t>essendo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origine </a:t>
            </a:r>
            <a:r>
              <a:rPr sz="1200" dirty="0">
                <a:latin typeface="Times New Roman"/>
                <a:cs typeface="Times New Roman"/>
              </a:rPr>
              <a:t>duale ma attualmente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servizio della </a:t>
            </a:r>
            <a:r>
              <a:rPr sz="1200" spc="-5" dirty="0">
                <a:latin typeface="Times New Roman"/>
                <a:cs typeface="Times New Roman"/>
              </a:rPr>
              <a:t>Trinità.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tal modo il </a:t>
            </a:r>
            <a:r>
              <a:rPr sz="1200" spc="-5" dirty="0">
                <a:latin typeface="Times New Roman"/>
                <a:cs typeface="Times New Roman"/>
              </a:rPr>
              <a:t>ramo  esecutivo del governo superuniversale fu allargato per includere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figli glorificati </a:t>
            </a:r>
            <a:r>
              <a:rPr sz="1200" dirty="0">
                <a:latin typeface="Times New Roman"/>
                <a:cs typeface="Times New Roman"/>
              </a:rPr>
              <a:t>e divenuti </a:t>
            </a:r>
            <a:r>
              <a:rPr sz="1200" spc="-5" dirty="0">
                <a:latin typeface="Times New Roman"/>
                <a:cs typeface="Times New Roman"/>
              </a:rPr>
              <a:t>perfetti </a:t>
            </a:r>
            <a:r>
              <a:rPr sz="1200" dirty="0">
                <a:latin typeface="Times New Roman"/>
                <a:cs typeface="Times New Roman"/>
              </a:rPr>
              <a:t>dei mondi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evoluzionari.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76200" marR="44323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(178.13) 15:10.13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consiglio coordinato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Superuniverso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composto </a:t>
            </a:r>
            <a:r>
              <a:rPr sz="1200" dirty="0">
                <a:latin typeface="Times New Roman"/>
                <a:cs typeface="Times New Roman"/>
              </a:rPr>
              <a:t>dai sette </a:t>
            </a:r>
            <a:r>
              <a:rPr sz="1200" spc="-5" dirty="0">
                <a:latin typeface="Times New Roman"/>
                <a:cs typeface="Times New Roman"/>
              </a:rPr>
              <a:t>gruppi amministrativi precedentemente citati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5" dirty="0">
                <a:latin typeface="Times New Roman"/>
                <a:cs typeface="Times New Roman"/>
              </a:rPr>
              <a:t>dai  </a:t>
            </a:r>
            <a:r>
              <a:rPr sz="1200" spc="-5" dirty="0">
                <a:latin typeface="Times New Roman"/>
                <a:cs typeface="Times New Roman"/>
              </a:rPr>
              <a:t>seguenti governanti </a:t>
            </a:r>
            <a:r>
              <a:rPr sz="1200" dirty="0">
                <a:latin typeface="Times New Roman"/>
                <a:cs typeface="Times New Roman"/>
              </a:rPr>
              <a:t>di settore </a:t>
            </a:r>
            <a:r>
              <a:rPr sz="1200" spc="-5" dirty="0">
                <a:latin typeface="Times New Roman"/>
                <a:cs typeface="Times New Roman"/>
              </a:rPr>
              <a:t>ed altri sovrintendenti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regionali: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00">
              <a:latin typeface="Times New Roman"/>
              <a:cs typeface="Times New Roman"/>
            </a:endParaRPr>
          </a:p>
          <a:p>
            <a:pPr marL="533400">
              <a:lnSpc>
                <a:spcPct val="1000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(179.1) 15:10.14 </a:t>
            </a:r>
            <a:r>
              <a:rPr sz="1200" dirty="0">
                <a:latin typeface="Times New Roman"/>
                <a:cs typeface="Times New Roman"/>
              </a:rPr>
              <a:t>1. </a:t>
            </a:r>
            <a:r>
              <a:rPr sz="1200" spc="-5" dirty="0">
                <a:latin typeface="Times New Roman"/>
                <a:cs typeface="Times New Roman"/>
              </a:rPr>
              <a:t>Perfezioni dei </a:t>
            </a:r>
            <a:r>
              <a:rPr sz="1200" dirty="0">
                <a:latin typeface="Times New Roman"/>
                <a:cs typeface="Times New Roman"/>
              </a:rPr>
              <a:t>Giorni — i </a:t>
            </a:r>
            <a:r>
              <a:rPr sz="1200" spc="-5" dirty="0">
                <a:latin typeface="Times New Roman"/>
                <a:cs typeface="Times New Roman"/>
              </a:rPr>
              <a:t>capi </a:t>
            </a:r>
            <a:r>
              <a:rPr sz="1200" dirty="0">
                <a:latin typeface="Times New Roman"/>
                <a:cs typeface="Times New Roman"/>
              </a:rPr>
              <a:t>dei settori </a:t>
            </a:r>
            <a:r>
              <a:rPr sz="1200" spc="-5" dirty="0">
                <a:latin typeface="Times New Roman"/>
                <a:cs typeface="Times New Roman"/>
              </a:rPr>
              <a:t>maggiori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-1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Superuniverso.</a:t>
            </a:r>
            <a:endParaRPr sz="1200">
              <a:latin typeface="Times New Roman"/>
              <a:cs typeface="Times New Roman"/>
            </a:endParaRPr>
          </a:p>
          <a:p>
            <a:pPr marL="533400">
              <a:lnSpc>
                <a:spcPct val="100000"/>
              </a:lnSpc>
              <a:spcBef>
                <a:spcPts val="134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(179.2) 15:10.15 </a:t>
            </a:r>
            <a:r>
              <a:rPr sz="1200" dirty="0">
                <a:latin typeface="Times New Roman"/>
                <a:cs typeface="Times New Roman"/>
              </a:rPr>
              <a:t>2. </a:t>
            </a:r>
            <a:r>
              <a:rPr sz="1200" spc="-5" dirty="0">
                <a:latin typeface="Times New Roman"/>
                <a:cs typeface="Times New Roman"/>
              </a:rPr>
              <a:t>Recenti dei </a:t>
            </a:r>
            <a:r>
              <a:rPr sz="1200" dirty="0">
                <a:latin typeface="Times New Roman"/>
                <a:cs typeface="Times New Roman"/>
              </a:rPr>
              <a:t>Giorni — i </a:t>
            </a:r>
            <a:r>
              <a:rPr sz="1200" spc="-5" dirty="0">
                <a:latin typeface="Times New Roman"/>
                <a:cs typeface="Times New Roman"/>
              </a:rPr>
              <a:t>direttori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settori </a:t>
            </a:r>
            <a:r>
              <a:rPr sz="1200" dirty="0">
                <a:latin typeface="Times New Roman"/>
                <a:cs typeface="Times New Roman"/>
              </a:rPr>
              <a:t>minori </a:t>
            </a:r>
            <a:r>
              <a:rPr sz="1200" spc="-5" dirty="0">
                <a:latin typeface="Times New Roman"/>
                <a:cs typeface="Times New Roman"/>
              </a:rPr>
              <a:t>del</a:t>
            </a:r>
            <a:r>
              <a:rPr sz="1200" spc="-1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Superuniverso.</a:t>
            </a:r>
            <a:endParaRPr sz="1200">
              <a:latin typeface="Times New Roman"/>
              <a:cs typeface="Times New Roman"/>
            </a:endParaRPr>
          </a:p>
          <a:p>
            <a:pPr marL="533400">
              <a:lnSpc>
                <a:spcPct val="100000"/>
              </a:lnSpc>
              <a:spcBef>
                <a:spcPts val="134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(179.3) 15:10.16 </a:t>
            </a:r>
            <a:r>
              <a:rPr sz="1200" dirty="0">
                <a:latin typeface="Times New Roman"/>
                <a:cs typeface="Times New Roman"/>
              </a:rPr>
              <a:t>3. </a:t>
            </a:r>
            <a:r>
              <a:rPr sz="1200" spc="-5" dirty="0">
                <a:latin typeface="Times New Roman"/>
                <a:cs typeface="Times New Roman"/>
              </a:rPr>
              <a:t>Unioni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Giorni </a:t>
            </a:r>
            <a:r>
              <a:rPr sz="1200" dirty="0">
                <a:latin typeface="Times New Roman"/>
                <a:cs typeface="Times New Roman"/>
              </a:rPr>
              <a:t>— i </a:t>
            </a:r>
            <a:r>
              <a:rPr sz="1200" spc="-5" dirty="0">
                <a:latin typeface="Times New Roman"/>
                <a:cs typeface="Times New Roman"/>
              </a:rPr>
              <a:t>consiglieri paradisiaci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capi degli Universi</a:t>
            </a:r>
            <a:r>
              <a:rPr sz="1200" spc="-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locali.</a:t>
            </a:r>
            <a:endParaRPr sz="1200">
              <a:latin typeface="Times New Roman"/>
              <a:cs typeface="Times New Roman"/>
            </a:endParaRPr>
          </a:p>
          <a:p>
            <a:pPr marL="533400">
              <a:lnSpc>
                <a:spcPct val="100000"/>
              </a:lnSpc>
              <a:spcBef>
                <a:spcPts val="133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(179.4) 15:10.17 </a:t>
            </a:r>
            <a:r>
              <a:rPr sz="1200" dirty="0">
                <a:latin typeface="Times New Roman"/>
                <a:cs typeface="Times New Roman"/>
              </a:rPr>
              <a:t>4. </a:t>
            </a:r>
            <a:r>
              <a:rPr sz="1200" spc="-5" dirty="0">
                <a:latin typeface="Times New Roman"/>
                <a:cs typeface="Times New Roman"/>
              </a:rPr>
              <a:t>Fedeli dei </a:t>
            </a:r>
            <a:r>
              <a:rPr sz="1200" dirty="0">
                <a:latin typeface="Times New Roman"/>
                <a:cs typeface="Times New Roman"/>
              </a:rPr>
              <a:t>Giorni — i </a:t>
            </a:r>
            <a:r>
              <a:rPr sz="1200" spc="-5" dirty="0">
                <a:latin typeface="Times New Roman"/>
                <a:cs typeface="Times New Roman"/>
              </a:rPr>
              <a:t>consulenti paradisiaci degli Altissimi capi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governi </a:t>
            </a:r>
            <a:r>
              <a:rPr sz="1200" dirty="0">
                <a:latin typeface="Times New Roman"/>
                <a:cs typeface="Times New Roman"/>
              </a:rPr>
              <a:t>delle</a:t>
            </a:r>
            <a:r>
              <a:rPr sz="1200" spc="-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costellazioni.</a:t>
            </a:r>
            <a:endParaRPr sz="1200">
              <a:latin typeface="Times New Roman"/>
              <a:cs typeface="Times New Roman"/>
            </a:endParaRPr>
          </a:p>
          <a:p>
            <a:pPr marL="533400">
              <a:lnSpc>
                <a:spcPct val="100000"/>
              </a:lnSpc>
              <a:spcBef>
                <a:spcPts val="134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(179.5) 15:10.18 </a:t>
            </a:r>
            <a:r>
              <a:rPr sz="1200" dirty="0">
                <a:latin typeface="Times New Roman"/>
                <a:cs typeface="Times New Roman"/>
              </a:rPr>
              <a:t>5. </a:t>
            </a:r>
            <a:r>
              <a:rPr sz="1200" spc="-5" dirty="0">
                <a:latin typeface="Times New Roman"/>
                <a:cs typeface="Times New Roman"/>
              </a:rPr>
              <a:t>Figli Istruttori Trinitari, </a:t>
            </a:r>
            <a:r>
              <a:rPr sz="1200" dirty="0">
                <a:latin typeface="Times New Roman"/>
                <a:cs typeface="Times New Roman"/>
              </a:rPr>
              <a:t>che possono </a:t>
            </a:r>
            <a:r>
              <a:rPr sz="1200" spc="-5" dirty="0">
                <a:latin typeface="Times New Roman"/>
                <a:cs typeface="Times New Roman"/>
              </a:rPr>
              <a:t>trovarsi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servizio </a:t>
            </a:r>
            <a:r>
              <a:rPr sz="1200" dirty="0">
                <a:latin typeface="Times New Roman"/>
                <a:cs typeface="Times New Roman"/>
              </a:rPr>
              <a:t>nella </a:t>
            </a:r>
            <a:r>
              <a:rPr sz="1200" spc="-5" dirty="0">
                <a:latin typeface="Times New Roman"/>
                <a:cs typeface="Times New Roman"/>
              </a:rPr>
              <a:t>capitale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-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Superuniverso.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31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314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90230" cy="4074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533400">
              <a:lnSpc>
                <a:spcPct val="100000"/>
              </a:lnSpc>
              <a:spcBef>
                <a:spcPts val="10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(179.6) 15:10.19 </a:t>
            </a:r>
            <a:r>
              <a:rPr sz="1200" dirty="0">
                <a:latin typeface="Times New Roman"/>
                <a:cs typeface="Times New Roman"/>
              </a:rPr>
              <a:t>6. </a:t>
            </a:r>
            <a:r>
              <a:rPr sz="1200" spc="-5" dirty="0">
                <a:latin typeface="Times New Roman"/>
                <a:cs typeface="Times New Roman"/>
              </a:rPr>
              <a:t>Eterni dei Giorni, </a:t>
            </a:r>
            <a:r>
              <a:rPr sz="1200" dirty="0">
                <a:latin typeface="Times New Roman"/>
                <a:cs typeface="Times New Roman"/>
              </a:rPr>
              <a:t>che possono essere </a:t>
            </a:r>
            <a:r>
              <a:rPr sz="1200" spc="-5" dirty="0">
                <a:latin typeface="Times New Roman"/>
                <a:cs typeface="Times New Roman"/>
              </a:rPr>
              <a:t>presenti nella capitale del</a:t>
            </a:r>
            <a:r>
              <a:rPr sz="1200" spc="-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super-Universo.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533400" marR="102489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(179.7) 15:10.20 </a:t>
            </a:r>
            <a:r>
              <a:rPr sz="1200" dirty="0">
                <a:latin typeface="Times New Roman"/>
                <a:cs typeface="Times New Roman"/>
              </a:rPr>
              <a:t>7. I </a:t>
            </a:r>
            <a:r>
              <a:rPr sz="1200" spc="-5" dirty="0">
                <a:latin typeface="Times New Roman"/>
                <a:cs typeface="Times New Roman"/>
              </a:rPr>
              <a:t>sette </a:t>
            </a:r>
            <a:r>
              <a:rPr sz="1200" dirty="0">
                <a:latin typeface="Times New Roman"/>
                <a:cs typeface="Times New Roman"/>
              </a:rPr>
              <a:t>Aiuti Riflettivi </a:t>
            </a:r>
            <a:r>
              <a:rPr sz="1200" spc="-5" dirty="0">
                <a:latin typeface="Times New Roman"/>
                <a:cs typeface="Times New Roman"/>
              </a:rPr>
              <a:t>d’Immagini </a:t>
            </a:r>
            <a:r>
              <a:rPr sz="1200" dirty="0">
                <a:latin typeface="Times New Roman"/>
                <a:cs typeface="Times New Roman"/>
              </a:rPr>
              <a:t>— i </a:t>
            </a:r>
            <a:r>
              <a:rPr sz="1200" spc="-5" dirty="0">
                <a:latin typeface="Times New Roman"/>
                <a:cs typeface="Times New Roman"/>
              </a:rPr>
              <a:t>portavoce dei </a:t>
            </a:r>
            <a:r>
              <a:rPr sz="1200" dirty="0">
                <a:latin typeface="Times New Roman"/>
                <a:cs typeface="Times New Roman"/>
              </a:rPr>
              <a:t>sette Spiriti Riflettivi e, </a:t>
            </a:r>
            <a:r>
              <a:rPr sz="1200" spc="-5" dirty="0">
                <a:latin typeface="Times New Roman"/>
                <a:cs typeface="Times New Roman"/>
              </a:rPr>
              <a:t>per loro </a:t>
            </a:r>
            <a:r>
              <a:rPr sz="1200" dirty="0">
                <a:latin typeface="Times New Roman"/>
                <a:cs typeface="Times New Roman"/>
              </a:rPr>
              <a:t>mezzo, i  </a:t>
            </a:r>
            <a:r>
              <a:rPr sz="1200" spc="-5" dirty="0">
                <a:latin typeface="Times New Roman"/>
                <a:cs typeface="Times New Roman"/>
              </a:rPr>
              <a:t>rappresentanti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Sette </a:t>
            </a:r>
            <a:r>
              <a:rPr sz="1200" dirty="0">
                <a:latin typeface="Times New Roman"/>
                <a:cs typeface="Times New Roman"/>
              </a:rPr>
              <a:t>Spiriti </a:t>
            </a:r>
            <a:r>
              <a:rPr sz="1200" spc="-5" dirty="0">
                <a:latin typeface="Times New Roman"/>
                <a:cs typeface="Times New Roman"/>
              </a:rPr>
              <a:t>Maestri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Paradiso.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685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(179.8) 15:10.21 </a:t>
            </a:r>
            <a:r>
              <a:rPr sz="1200" spc="-10" dirty="0">
                <a:latin typeface="Times New Roman"/>
                <a:cs typeface="Times New Roman"/>
              </a:rPr>
              <a:t>Gli </a:t>
            </a:r>
            <a:r>
              <a:rPr sz="1200" spc="-5" dirty="0">
                <a:latin typeface="Times New Roman"/>
                <a:cs typeface="Times New Roman"/>
              </a:rPr>
              <a:t>Aiuti Riflettivi d’Immagini </a:t>
            </a:r>
            <a:r>
              <a:rPr sz="1200" dirty="0">
                <a:latin typeface="Times New Roman"/>
                <a:cs typeface="Times New Roman"/>
              </a:rPr>
              <a:t>operano </a:t>
            </a:r>
            <a:r>
              <a:rPr sz="1200" spc="-5" dirty="0">
                <a:latin typeface="Times New Roman"/>
                <a:cs typeface="Times New Roman"/>
              </a:rPr>
              <a:t>anche come rappresentanti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numerosi gruppi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esseri che </a:t>
            </a:r>
            <a:r>
              <a:rPr sz="1200" dirty="0">
                <a:latin typeface="Times New Roman"/>
                <a:cs typeface="Times New Roman"/>
              </a:rPr>
              <a:t>hanno influenza </a:t>
            </a:r>
            <a:r>
              <a:rPr sz="1200" spc="-5" dirty="0">
                <a:latin typeface="Times New Roman"/>
                <a:cs typeface="Times New Roman"/>
              </a:rPr>
              <a:t>sui  governi dei Superuniversi,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che attualmente,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diverse ragioni,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esercitano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pieno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proprie </a:t>
            </a:r>
            <a:r>
              <a:rPr sz="1200" dirty="0">
                <a:latin typeface="Times New Roman"/>
                <a:cs typeface="Times New Roman"/>
              </a:rPr>
              <a:t>funzioni individuali. </a:t>
            </a:r>
            <a:r>
              <a:rPr sz="1200" spc="-5" dirty="0">
                <a:latin typeface="Times New Roman"/>
                <a:cs typeface="Times New Roman"/>
              </a:rPr>
              <a:t>Questo  gruppo comprende: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manifestazione della </a:t>
            </a:r>
            <a:r>
              <a:rPr sz="1200" dirty="0">
                <a:latin typeface="Times New Roman"/>
                <a:cs typeface="Times New Roman"/>
              </a:rPr>
              <a:t>personalità </a:t>
            </a:r>
            <a:r>
              <a:rPr sz="1200" spc="-5" dirty="0">
                <a:latin typeface="Times New Roman"/>
                <a:cs typeface="Times New Roman"/>
              </a:rPr>
              <a:t>superuniversale </a:t>
            </a:r>
            <a:r>
              <a:rPr sz="1200" dirty="0">
                <a:latin typeface="Times New Roman"/>
                <a:cs typeface="Times New Roman"/>
              </a:rPr>
              <a:t>in evoluzione </a:t>
            </a:r>
            <a:r>
              <a:rPr sz="1200" spc="-5" dirty="0">
                <a:latin typeface="Times New Roman"/>
                <a:cs typeface="Times New Roman"/>
              </a:rPr>
              <a:t>dell’Essere </a:t>
            </a:r>
            <a:r>
              <a:rPr sz="1200" dirty="0">
                <a:latin typeface="Times New Roman"/>
                <a:cs typeface="Times New Roman"/>
              </a:rPr>
              <a:t>Supremo, i </a:t>
            </a:r>
            <a:r>
              <a:rPr sz="1200" spc="-5" dirty="0">
                <a:latin typeface="Times New Roman"/>
                <a:cs typeface="Times New Roman"/>
              </a:rPr>
              <a:t>Supervisori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Non</a:t>
            </a:r>
            <a:endParaRPr sz="1200">
              <a:latin typeface="Times New Roman"/>
              <a:cs typeface="Times New Roman"/>
            </a:endParaRPr>
          </a:p>
          <a:p>
            <a:pPr marL="76200" marR="116839">
              <a:lnSpc>
                <a:spcPts val="1380"/>
              </a:lnSpc>
              <a:spcBef>
                <a:spcPts val="35"/>
              </a:spcBef>
            </a:pPr>
            <a:r>
              <a:rPr sz="1200" spc="-5" dirty="0">
                <a:latin typeface="Times New Roman"/>
                <a:cs typeface="Times New Roman"/>
              </a:rPr>
              <a:t>Qualificati del Supremo,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Vicegerenti Qualificati dell’Ultimo, gli agenti </a:t>
            </a:r>
            <a:r>
              <a:rPr sz="1200" dirty="0">
                <a:latin typeface="Times New Roman"/>
                <a:cs typeface="Times New Roman"/>
              </a:rPr>
              <a:t>riflettivi di </a:t>
            </a:r>
            <a:r>
              <a:rPr sz="1200" spc="-5" dirty="0">
                <a:latin typeface="Times New Roman"/>
                <a:cs typeface="Times New Roman"/>
              </a:rPr>
              <a:t>collegamento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denominati </a:t>
            </a:r>
            <a:r>
              <a:rPr sz="1200" dirty="0">
                <a:latin typeface="Times New Roman"/>
                <a:cs typeface="Times New Roman"/>
              </a:rPr>
              <a:t>di Majeston ed i  </a:t>
            </a:r>
            <a:r>
              <a:rPr sz="1200" spc="-5" dirty="0">
                <a:latin typeface="Times New Roman"/>
                <a:cs typeface="Times New Roman"/>
              </a:rPr>
              <a:t>rappresentanti spirituali superpersonali del Figlio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Eterno.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85725">
              <a:lnSpc>
                <a:spcPct val="957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(179.9) 15:10.22 </a:t>
            </a:r>
            <a:r>
              <a:rPr sz="1200" spc="-5" dirty="0">
                <a:latin typeface="Times New Roman"/>
                <a:cs typeface="Times New Roman"/>
              </a:rPr>
              <a:t>Quasi sempre </a:t>
            </a:r>
            <a:r>
              <a:rPr sz="1200" dirty="0">
                <a:latin typeface="Times New Roman"/>
                <a:cs typeface="Times New Roman"/>
              </a:rPr>
              <a:t>è possibile </a:t>
            </a:r>
            <a:r>
              <a:rPr sz="1200" spc="-5" dirty="0">
                <a:latin typeface="Times New Roman"/>
                <a:cs typeface="Times New Roman"/>
              </a:rPr>
              <a:t>trovare sui </a:t>
            </a:r>
            <a:r>
              <a:rPr sz="1200" dirty="0">
                <a:latin typeface="Times New Roman"/>
                <a:cs typeface="Times New Roman"/>
              </a:rPr>
              <a:t>mondi </a:t>
            </a:r>
            <a:r>
              <a:rPr sz="1200" spc="-5" dirty="0">
                <a:latin typeface="Times New Roman"/>
                <a:cs typeface="Times New Roman"/>
              </a:rPr>
              <a:t>capitale dei Superuniversi dei rappresentanti </a:t>
            </a:r>
            <a:r>
              <a:rPr sz="1200" dirty="0">
                <a:latin typeface="Times New Roman"/>
                <a:cs typeface="Times New Roman"/>
              </a:rPr>
              <a:t>di tutti i </a:t>
            </a:r>
            <a:r>
              <a:rPr sz="1200" spc="-5" dirty="0">
                <a:latin typeface="Times New Roman"/>
                <a:cs typeface="Times New Roman"/>
              </a:rPr>
              <a:t>gruppi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esseri creati. 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lavoro </a:t>
            </a:r>
            <a:r>
              <a:rPr sz="1200" spc="-5" dirty="0">
                <a:latin typeface="Times New Roman"/>
                <a:cs typeface="Times New Roman"/>
              </a:rPr>
              <a:t>corrente </a:t>
            </a:r>
            <a:r>
              <a:rPr sz="1200" dirty="0">
                <a:latin typeface="Times New Roman"/>
                <a:cs typeface="Times New Roman"/>
              </a:rPr>
              <a:t>di assistenza </a:t>
            </a:r>
            <a:r>
              <a:rPr sz="1200" spc="-5" dirty="0">
                <a:latin typeface="Times New Roman"/>
                <a:cs typeface="Times New Roman"/>
              </a:rPr>
              <a:t>nei Superuniversi </a:t>
            </a:r>
            <a:r>
              <a:rPr sz="1200" dirty="0">
                <a:latin typeface="Times New Roman"/>
                <a:cs typeface="Times New Roman"/>
              </a:rPr>
              <a:t>viene </a:t>
            </a:r>
            <a:r>
              <a:rPr sz="1200" spc="-5" dirty="0">
                <a:latin typeface="Times New Roman"/>
                <a:cs typeface="Times New Roman"/>
              </a:rPr>
              <a:t>effettuato </a:t>
            </a:r>
            <a:r>
              <a:rPr sz="1200" dirty="0">
                <a:latin typeface="Times New Roman"/>
                <a:cs typeface="Times New Roman"/>
              </a:rPr>
              <a:t>dai potenti </a:t>
            </a:r>
            <a:r>
              <a:rPr sz="1200" spc="-5" dirty="0">
                <a:latin typeface="Times New Roman"/>
                <a:cs typeface="Times New Roman"/>
              </a:rPr>
              <a:t>seconafini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5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altri </a:t>
            </a:r>
            <a:r>
              <a:rPr sz="1200" dirty="0">
                <a:latin typeface="Times New Roman"/>
                <a:cs typeface="Times New Roman"/>
              </a:rPr>
              <a:t>membri </a:t>
            </a:r>
            <a:r>
              <a:rPr sz="1200" spc="-5" dirty="0">
                <a:latin typeface="Times New Roman"/>
                <a:cs typeface="Times New Roman"/>
              </a:rPr>
              <a:t>della vasta famiglia dello 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Infinito. Nell’opera </a:t>
            </a:r>
            <a:r>
              <a:rPr sz="1200" dirty="0">
                <a:latin typeface="Times New Roman"/>
                <a:cs typeface="Times New Roman"/>
              </a:rPr>
              <a:t>di questi </a:t>
            </a:r>
            <a:r>
              <a:rPr sz="1200" spc="-5" dirty="0">
                <a:latin typeface="Times New Roman"/>
                <a:cs typeface="Times New Roman"/>
              </a:rPr>
              <a:t>meravigliosi centri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amministrazione,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controllo,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ministero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giudizio esecutivo dei  Superuniversi, </a:t>
            </a:r>
            <a:r>
              <a:rPr sz="1200" dirty="0">
                <a:latin typeface="Times New Roman"/>
                <a:cs typeface="Times New Roman"/>
              </a:rPr>
              <a:t>le intelligenze di </a:t>
            </a:r>
            <a:r>
              <a:rPr sz="1200" spc="-5" dirty="0">
                <a:latin typeface="Times New Roman"/>
                <a:cs typeface="Times New Roman"/>
              </a:rPr>
              <a:t>ogni sfera </a:t>
            </a:r>
            <a:r>
              <a:rPr sz="1200" dirty="0">
                <a:latin typeface="Times New Roman"/>
                <a:cs typeface="Times New Roman"/>
              </a:rPr>
              <a:t>di vita </a:t>
            </a:r>
            <a:r>
              <a:rPr sz="1200" spc="-5" dirty="0">
                <a:latin typeface="Times New Roman"/>
                <a:cs typeface="Times New Roman"/>
              </a:rPr>
              <a:t>universale si uniscono </a:t>
            </a:r>
            <a:r>
              <a:rPr sz="1200" dirty="0">
                <a:latin typeface="Times New Roman"/>
                <a:cs typeface="Times New Roman"/>
              </a:rPr>
              <a:t>in un </a:t>
            </a:r>
            <a:r>
              <a:rPr sz="1200" spc="-5" dirty="0">
                <a:latin typeface="Times New Roman"/>
                <a:cs typeface="Times New Roman"/>
              </a:rPr>
              <a:t>servizio efficiente,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un’amministrazione </a:t>
            </a:r>
            <a:r>
              <a:rPr sz="1200" dirty="0">
                <a:latin typeface="Times New Roman"/>
                <a:cs typeface="Times New Roman"/>
              </a:rPr>
              <a:t>saggia, in  un </a:t>
            </a:r>
            <a:r>
              <a:rPr sz="1200" spc="-5" dirty="0">
                <a:latin typeface="Times New Roman"/>
                <a:cs typeface="Times New Roman"/>
              </a:rPr>
              <a:t>ministero amorevole </a:t>
            </a:r>
            <a:r>
              <a:rPr sz="1200" dirty="0">
                <a:latin typeface="Times New Roman"/>
                <a:cs typeface="Times New Roman"/>
              </a:rPr>
              <a:t>ed in un </a:t>
            </a:r>
            <a:r>
              <a:rPr sz="1200" spc="-5" dirty="0">
                <a:latin typeface="Times New Roman"/>
                <a:cs typeface="Times New Roman"/>
              </a:rPr>
              <a:t>giudizio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giusto.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51435">
              <a:lnSpc>
                <a:spcPct val="959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(179.10) 15:10.23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Superuniversi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mantengono </a:t>
            </a:r>
            <a:r>
              <a:rPr sz="1200" dirty="0">
                <a:latin typeface="Times New Roman"/>
                <a:cs typeface="Times New Roman"/>
              </a:rPr>
              <a:t>alcun tipo di </a:t>
            </a:r>
            <a:r>
              <a:rPr sz="1200" spc="-5" dirty="0">
                <a:latin typeface="Times New Roman"/>
                <a:cs typeface="Times New Roman"/>
              </a:rPr>
              <a:t>rappresentanza d’ambasciata; sono completamente isolati gli </a:t>
            </a:r>
            <a:r>
              <a:rPr sz="1200" dirty="0">
                <a:latin typeface="Times New Roman"/>
                <a:cs typeface="Times New Roman"/>
              </a:rPr>
              <a:t>uni </a:t>
            </a:r>
            <a:r>
              <a:rPr sz="1200" spc="-5" dirty="0">
                <a:latin typeface="Times New Roman"/>
                <a:cs typeface="Times New Roman"/>
              </a:rPr>
              <a:t>dagli  altri. Essi vengono </a:t>
            </a:r>
            <a:r>
              <a:rPr sz="1200" dirty="0">
                <a:latin typeface="Times New Roman"/>
                <a:cs typeface="Times New Roman"/>
              </a:rPr>
              <a:t>a conoscenza </a:t>
            </a:r>
            <a:r>
              <a:rPr sz="1200" spc="-5" dirty="0">
                <a:latin typeface="Times New Roman"/>
                <a:cs typeface="Times New Roman"/>
              </a:rPr>
              <a:t>dei loro reciproci affari soltanto tramite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centro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smistamento </a:t>
            </a:r>
            <a:r>
              <a:rPr sz="1200" dirty="0">
                <a:latin typeface="Times New Roman"/>
                <a:cs typeface="Times New Roman"/>
              </a:rPr>
              <a:t>d’informazioni </a:t>
            </a:r>
            <a:r>
              <a:rPr sz="1200" spc="-5" dirty="0">
                <a:latin typeface="Times New Roman"/>
                <a:cs typeface="Times New Roman"/>
              </a:rPr>
              <a:t>del Paradiso  mantenuto </a:t>
            </a:r>
            <a:r>
              <a:rPr sz="1200" dirty="0">
                <a:latin typeface="Times New Roman"/>
                <a:cs typeface="Times New Roman"/>
              </a:rPr>
              <a:t>dai </a:t>
            </a:r>
            <a:r>
              <a:rPr sz="1200" spc="-5" dirty="0">
                <a:latin typeface="Times New Roman"/>
                <a:cs typeface="Times New Roman"/>
              </a:rPr>
              <a:t>Sette </a:t>
            </a:r>
            <a:r>
              <a:rPr sz="1200" dirty="0">
                <a:latin typeface="Times New Roman"/>
                <a:cs typeface="Times New Roman"/>
              </a:rPr>
              <a:t>Spiriti </a:t>
            </a:r>
            <a:r>
              <a:rPr sz="1200" spc="-5" dirty="0">
                <a:latin typeface="Times New Roman"/>
                <a:cs typeface="Times New Roman"/>
              </a:rPr>
              <a:t>Maestri. </a:t>
            </a:r>
            <a:r>
              <a:rPr sz="1200" dirty="0">
                <a:latin typeface="Times New Roman"/>
                <a:cs typeface="Times New Roman"/>
              </a:rPr>
              <a:t>I loro </a:t>
            </a:r>
            <a:r>
              <a:rPr sz="1200" spc="-5" dirty="0">
                <a:latin typeface="Times New Roman"/>
                <a:cs typeface="Times New Roman"/>
              </a:rPr>
              <a:t>capi lavorano nei consigli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saggezza </a:t>
            </a:r>
            <a:r>
              <a:rPr sz="1200" dirty="0">
                <a:latin typeface="Times New Roman"/>
                <a:cs typeface="Times New Roman"/>
              </a:rPr>
              <a:t>divina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il benessere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propri </a:t>
            </a:r>
            <a:r>
              <a:rPr sz="1200" spc="-5" dirty="0">
                <a:latin typeface="Times New Roman"/>
                <a:cs typeface="Times New Roman"/>
              </a:rPr>
              <a:t>Superuniversi  </a:t>
            </a:r>
            <a:r>
              <a:rPr sz="1200" dirty="0">
                <a:latin typeface="Times New Roman"/>
                <a:cs typeface="Times New Roman"/>
              </a:rPr>
              <a:t>senza </a:t>
            </a:r>
            <a:r>
              <a:rPr sz="1200" spc="-5" dirty="0">
                <a:latin typeface="Times New Roman"/>
                <a:cs typeface="Times New Roman"/>
              </a:rPr>
              <a:t>preoccuparsi </a:t>
            </a:r>
            <a:r>
              <a:rPr sz="1200" dirty="0">
                <a:latin typeface="Times New Roman"/>
                <a:cs typeface="Times New Roman"/>
              </a:rPr>
              <a:t>di quello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accadere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altre </a:t>
            </a:r>
            <a:r>
              <a:rPr sz="1200" dirty="0">
                <a:latin typeface="Times New Roman"/>
                <a:cs typeface="Times New Roman"/>
              </a:rPr>
              <a:t>sezioni </a:t>
            </a:r>
            <a:r>
              <a:rPr sz="1200" spc="-5" dirty="0">
                <a:latin typeface="Times New Roman"/>
                <a:cs typeface="Times New Roman"/>
              </a:rPr>
              <a:t>della creazione universale. Questo isolamento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Superuniversi  persisterà fino al </a:t>
            </a:r>
            <a:r>
              <a:rPr sz="1200" dirty="0">
                <a:latin typeface="Times New Roman"/>
                <a:cs typeface="Times New Roman"/>
              </a:rPr>
              <a:t>momento in cui </a:t>
            </a:r>
            <a:r>
              <a:rPr sz="1200" spc="-5" dirty="0">
                <a:latin typeface="Times New Roman"/>
                <a:cs typeface="Times New Roman"/>
              </a:rPr>
              <a:t>sarà raggiunta </a:t>
            </a:r>
            <a:r>
              <a:rPr sz="1200" dirty="0">
                <a:latin typeface="Times New Roman"/>
                <a:cs typeface="Times New Roman"/>
              </a:rPr>
              <a:t>la loro </a:t>
            </a:r>
            <a:r>
              <a:rPr sz="1200" spc="-5" dirty="0">
                <a:latin typeface="Times New Roman"/>
                <a:cs typeface="Times New Roman"/>
              </a:rPr>
              <a:t>coordinazione grazie alla </a:t>
            </a:r>
            <a:r>
              <a:rPr sz="1200" dirty="0">
                <a:latin typeface="Times New Roman"/>
                <a:cs typeface="Times New Roman"/>
              </a:rPr>
              <a:t>più completa </a:t>
            </a:r>
            <a:r>
              <a:rPr sz="1200" spc="-5" dirty="0">
                <a:latin typeface="Times New Roman"/>
                <a:cs typeface="Times New Roman"/>
              </a:rPr>
              <a:t>attuazione della </a:t>
            </a:r>
            <a:r>
              <a:rPr sz="1200" dirty="0">
                <a:latin typeface="Times New Roman"/>
                <a:cs typeface="Times New Roman"/>
              </a:rPr>
              <a:t>personalità-sovranità  </a:t>
            </a:r>
            <a:r>
              <a:rPr sz="1200" spc="-5" dirty="0">
                <a:latin typeface="Times New Roman"/>
                <a:cs typeface="Times New Roman"/>
              </a:rPr>
              <a:t>dell’Essere </a:t>
            </a:r>
            <a:r>
              <a:rPr sz="1200" dirty="0">
                <a:latin typeface="Times New Roman"/>
                <a:cs typeface="Times New Roman"/>
              </a:rPr>
              <a:t>Supremo </a:t>
            </a:r>
            <a:r>
              <a:rPr sz="1200" spc="-5" dirty="0">
                <a:latin typeface="Times New Roman"/>
                <a:cs typeface="Times New Roman"/>
              </a:rPr>
              <a:t>esperienziale </a:t>
            </a:r>
            <a:r>
              <a:rPr sz="1200" dirty="0">
                <a:latin typeface="Times New Roman"/>
                <a:cs typeface="Times New Roman"/>
              </a:rPr>
              <a:t>in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evoluzione.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31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315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4858"/>
            <a:ext cx="8131809" cy="3427729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63500">
              <a:lnSpc>
                <a:spcPct val="100000"/>
              </a:lnSpc>
              <a:spcBef>
                <a:spcPts val="95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11. L’assemblea</a:t>
            </a: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deliberativa</a:t>
            </a:r>
            <a:endParaRPr sz="1600">
              <a:latin typeface="Times New Roman"/>
              <a:cs typeface="Times New Roman"/>
            </a:endParaRPr>
          </a:p>
          <a:p>
            <a:pPr marL="63500" marR="311150" algn="just">
              <a:lnSpc>
                <a:spcPts val="1380"/>
              </a:lnSpc>
              <a:spcBef>
                <a:spcPts val="141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(179.11) 15:11.1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su </a:t>
            </a:r>
            <a:r>
              <a:rPr sz="1200" dirty="0">
                <a:latin typeface="Times New Roman"/>
                <a:cs typeface="Times New Roman"/>
              </a:rPr>
              <a:t>mondi </a:t>
            </a:r>
            <a:r>
              <a:rPr sz="1200" spc="-5" dirty="0">
                <a:latin typeface="Times New Roman"/>
                <a:cs typeface="Times New Roman"/>
              </a:rPr>
              <a:t>come Uversa che gli esseri rappresentanti </a:t>
            </a:r>
            <a:r>
              <a:rPr sz="1200" dirty="0">
                <a:latin typeface="Times New Roman"/>
                <a:cs typeface="Times New Roman"/>
              </a:rPr>
              <a:t>l’autocrazia </a:t>
            </a:r>
            <a:r>
              <a:rPr sz="1200" spc="-5" dirty="0">
                <a:latin typeface="Times New Roman"/>
                <a:cs typeface="Times New Roman"/>
              </a:rPr>
              <a:t>della perfezione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democrazia dell’evoluzione  s’incontrano </a:t>
            </a:r>
            <a:r>
              <a:rPr sz="1200" dirty="0">
                <a:latin typeface="Times New Roman"/>
                <a:cs typeface="Times New Roman"/>
              </a:rPr>
              <a:t>faccia a faccia.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ramo esecutivo del supergoverno </a:t>
            </a:r>
            <a:r>
              <a:rPr sz="1200" dirty="0">
                <a:latin typeface="Times New Roman"/>
                <a:cs typeface="Times New Roman"/>
              </a:rPr>
              <a:t>ha </a:t>
            </a:r>
            <a:r>
              <a:rPr sz="1200" spc="-5" dirty="0">
                <a:latin typeface="Times New Roman"/>
                <a:cs typeface="Times New Roman"/>
              </a:rPr>
              <a:t>origine nei regni </a:t>
            </a:r>
            <a:r>
              <a:rPr sz="1200" dirty="0">
                <a:latin typeface="Times New Roman"/>
                <a:cs typeface="Times New Roman"/>
              </a:rPr>
              <a:t>della perfezione; il </a:t>
            </a:r>
            <a:r>
              <a:rPr sz="1200" spc="-5" dirty="0">
                <a:latin typeface="Times New Roman"/>
                <a:cs typeface="Times New Roman"/>
              </a:rPr>
              <a:t>ramo legislativo </a:t>
            </a:r>
            <a:r>
              <a:rPr sz="1200" dirty="0">
                <a:latin typeface="Times New Roman"/>
                <a:cs typeface="Times New Roman"/>
              </a:rPr>
              <a:t>deriva  </a:t>
            </a:r>
            <a:r>
              <a:rPr sz="1200" spc="-5" dirty="0">
                <a:latin typeface="Times New Roman"/>
                <a:cs typeface="Times New Roman"/>
              </a:rPr>
              <a:t>dalla crescita degli </a:t>
            </a:r>
            <a:r>
              <a:rPr sz="1200" dirty="0">
                <a:latin typeface="Times New Roman"/>
                <a:cs typeface="Times New Roman"/>
              </a:rPr>
              <a:t>Universi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evoluzionari.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55880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(179.12) 15:11.2 </a:t>
            </a:r>
            <a:r>
              <a:rPr sz="1200" spc="-5" dirty="0">
                <a:latin typeface="Times New Roman"/>
                <a:cs typeface="Times New Roman"/>
              </a:rPr>
              <a:t>L’assemblea deliberativa del Superuniverso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confinata nel </a:t>
            </a:r>
            <a:r>
              <a:rPr sz="1200" dirty="0">
                <a:latin typeface="Times New Roman"/>
                <a:cs typeface="Times New Roman"/>
              </a:rPr>
              <a:t>mondo </a:t>
            </a:r>
            <a:r>
              <a:rPr sz="1200" spc="-5" dirty="0">
                <a:latin typeface="Times New Roman"/>
                <a:cs typeface="Times New Roman"/>
              </a:rPr>
              <a:t>capitale. Questo consiglio legislativo </a:t>
            </a:r>
            <a:r>
              <a:rPr sz="1200" dirty="0">
                <a:latin typeface="Times New Roman"/>
                <a:cs typeface="Times New Roman"/>
              </a:rPr>
              <a:t>o consultivo è  </a:t>
            </a:r>
            <a:r>
              <a:rPr sz="1200" spc="-5" dirty="0">
                <a:latin typeface="Times New Roman"/>
                <a:cs typeface="Times New Roman"/>
              </a:rPr>
              <a:t>costituito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sette camere, per ciascuna delle </a:t>
            </a:r>
            <a:r>
              <a:rPr sz="1200" dirty="0">
                <a:latin typeface="Times New Roman"/>
                <a:cs typeface="Times New Roman"/>
              </a:rPr>
              <a:t>quali </a:t>
            </a:r>
            <a:r>
              <a:rPr sz="1200" spc="-5" dirty="0">
                <a:latin typeface="Times New Roman"/>
                <a:cs typeface="Times New Roman"/>
              </a:rPr>
              <a:t>ogni </a:t>
            </a:r>
            <a:r>
              <a:rPr sz="1200" dirty="0">
                <a:latin typeface="Times New Roman"/>
                <a:cs typeface="Times New Roman"/>
              </a:rPr>
              <a:t>Universo </a:t>
            </a:r>
            <a:r>
              <a:rPr sz="1200" spc="-5" dirty="0">
                <a:latin typeface="Times New Roman"/>
                <a:cs typeface="Times New Roman"/>
              </a:rPr>
              <a:t>locale ammesso </a:t>
            </a:r>
            <a:r>
              <a:rPr sz="1200" dirty="0">
                <a:latin typeface="Times New Roman"/>
                <a:cs typeface="Times New Roman"/>
              </a:rPr>
              <a:t>ai </a:t>
            </a:r>
            <a:r>
              <a:rPr sz="1200" spc="-5" dirty="0">
                <a:latin typeface="Times New Roman"/>
                <a:cs typeface="Times New Roman"/>
              </a:rPr>
              <a:t>consigli del Superuniverso elegge </a:t>
            </a:r>
            <a:r>
              <a:rPr sz="1200" dirty="0">
                <a:latin typeface="Times New Roman"/>
                <a:cs typeface="Times New Roman"/>
              </a:rPr>
              <a:t>un  </a:t>
            </a:r>
            <a:r>
              <a:rPr sz="1200" spc="-5" dirty="0">
                <a:latin typeface="Times New Roman"/>
                <a:cs typeface="Times New Roman"/>
              </a:rPr>
              <a:t>rappresentante nativo. </a:t>
            </a:r>
            <a:r>
              <a:rPr sz="1200" dirty="0">
                <a:latin typeface="Times New Roman"/>
                <a:cs typeface="Times New Roman"/>
              </a:rPr>
              <a:t>Tali </a:t>
            </a:r>
            <a:r>
              <a:rPr sz="1200" spc="-5" dirty="0">
                <a:latin typeface="Times New Roman"/>
                <a:cs typeface="Times New Roman"/>
              </a:rPr>
              <a:t>rappresentanti </a:t>
            </a:r>
            <a:r>
              <a:rPr sz="1200" dirty="0">
                <a:latin typeface="Times New Roman"/>
                <a:cs typeface="Times New Roman"/>
              </a:rPr>
              <a:t>sono scelti </a:t>
            </a:r>
            <a:r>
              <a:rPr sz="1200" spc="-5" dirty="0">
                <a:latin typeface="Times New Roman"/>
                <a:cs typeface="Times New Roman"/>
              </a:rPr>
              <a:t>dagli alti consigli </a:t>
            </a:r>
            <a:r>
              <a:rPr sz="1200" dirty="0">
                <a:latin typeface="Times New Roman"/>
                <a:cs typeface="Times New Roman"/>
              </a:rPr>
              <a:t>di tali </a:t>
            </a:r>
            <a:r>
              <a:rPr sz="1200" spc="-5" dirty="0">
                <a:latin typeface="Times New Roman"/>
                <a:cs typeface="Times New Roman"/>
              </a:rPr>
              <a:t>Universi locali </a:t>
            </a:r>
            <a:r>
              <a:rPr sz="1200" dirty="0">
                <a:latin typeface="Times New Roman"/>
                <a:cs typeface="Times New Roman"/>
              </a:rPr>
              <a:t>tra i </a:t>
            </a:r>
            <a:r>
              <a:rPr sz="1200" spc="-5" dirty="0">
                <a:latin typeface="Times New Roman"/>
                <a:cs typeface="Times New Roman"/>
              </a:rPr>
              <a:t>pellegrini </a:t>
            </a:r>
            <a:r>
              <a:rPr sz="1200" dirty="0">
                <a:latin typeface="Times New Roman"/>
                <a:cs typeface="Times New Roman"/>
              </a:rPr>
              <a:t>ascendenti </a:t>
            </a:r>
            <a:r>
              <a:rPr sz="1200" spc="-5" dirty="0">
                <a:latin typeface="Times New Roman"/>
                <a:cs typeface="Times New Roman"/>
              </a:rPr>
              <a:t>diplomati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Orvonton </a:t>
            </a:r>
            <a:r>
              <a:rPr sz="1200" dirty="0">
                <a:latin typeface="Times New Roman"/>
                <a:cs typeface="Times New Roman"/>
              </a:rPr>
              <a:t>che stanno </a:t>
            </a:r>
            <a:r>
              <a:rPr sz="1200" spc="-5" dirty="0">
                <a:latin typeface="Times New Roman"/>
                <a:cs typeface="Times New Roman"/>
              </a:rPr>
              <a:t>soggiornando su </a:t>
            </a:r>
            <a:r>
              <a:rPr sz="1200" dirty="0">
                <a:latin typeface="Times New Roman"/>
                <a:cs typeface="Times New Roman"/>
              </a:rPr>
              <a:t>Uversa e che sono </a:t>
            </a:r>
            <a:r>
              <a:rPr sz="1200" spc="-5" dirty="0">
                <a:latin typeface="Times New Roman"/>
                <a:cs typeface="Times New Roman"/>
              </a:rPr>
              <a:t>accreditati per essere trasportati ad </a:t>
            </a:r>
            <a:r>
              <a:rPr sz="1200" dirty="0">
                <a:latin typeface="Times New Roman"/>
                <a:cs typeface="Times New Roman"/>
              </a:rPr>
              <a:t>Havona.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durata media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loro  </a:t>
            </a:r>
            <a:r>
              <a:rPr sz="1200" spc="-5" dirty="0">
                <a:latin typeface="Times New Roman"/>
                <a:cs typeface="Times New Roman"/>
              </a:rPr>
              <a:t>servizio </a:t>
            </a:r>
            <a:r>
              <a:rPr sz="1200" dirty="0">
                <a:latin typeface="Times New Roman"/>
                <a:cs typeface="Times New Roman"/>
              </a:rPr>
              <a:t>è di </a:t>
            </a:r>
            <a:r>
              <a:rPr sz="1200" spc="-5" dirty="0">
                <a:latin typeface="Times New Roman"/>
                <a:cs typeface="Times New Roman"/>
              </a:rPr>
              <a:t>circa </a:t>
            </a:r>
            <a:r>
              <a:rPr sz="1200" dirty="0">
                <a:latin typeface="Times New Roman"/>
                <a:cs typeface="Times New Roman"/>
              </a:rPr>
              <a:t>cento anni del tempo </a:t>
            </a:r>
            <a:r>
              <a:rPr sz="1200" spc="-5" dirty="0">
                <a:latin typeface="Times New Roman"/>
                <a:cs typeface="Times New Roman"/>
              </a:rPr>
              <a:t>standard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Superuniverso.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5270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(180.1) 15:11.3 </a:t>
            </a:r>
            <a:r>
              <a:rPr sz="1200" spc="-15" dirty="0">
                <a:latin typeface="Times New Roman"/>
                <a:cs typeface="Times New Roman"/>
              </a:rPr>
              <a:t>Io </a:t>
            </a:r>
            <a:r>
              <a:rPr sz="1200" dirty="0">
                <a:latin typeface="Times New Roman"/>
                <a:cs typeface="Times New Roman"/>
              </a:rPr>
              <a:t>non sono </a:t>
            </a:r>
            <a:r>
              <a:rPr sz="1200" spc="-5" dirty="0">
                <a:latin typeface="Times New Roman"/>
                <a:cs typeface="Times New Roman"/>
              </a:rPr>
              <a:t>mai </a:t>
            </a:r>
            <a:r>
              <a:rPr sz="1200" dirty="0">
                <a:latin typeface="Times New Roman"/>
                <a:cs typeface="Times New Roman"/>
              </a:rPr>
              <a:t>venuto a conoscenza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dissenso </a:t>
            </a:r>
            <a:r>
              <a:rPr sz="1200" dirty="0">
                <a:latin typeface="Times New Roman"/>
                <a:cs typeface="Times New Roman"/>
              </a:rPr>
              <a:t>tra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amministratori di </a:t>
            </a:r>
            <a:r>
              <a:rPr sz="1200" spc="-5" dirty="0">
                <a:latin typeface="Times New Roman"/>
                <a:cs typeface="Times New Roman"/>
              </a:rPr>
              <a:t>Orvonton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l’assemblea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Uversa. </a:t>
            </a:r>
            <a:r>
              <a:rPr sz="1200" dirty="0">
                <a:latin typeface="Times New Roman"/>
                <a:cs typeface="Times New Roman"/>
              </a:rPr>
              <a:t>E mai,  </a:t>
            </a:r>
            <a:r>
              <a:rPr sz="1200" spc="-5" dirty="0">
                <a:latin typeface="Times New Roman"/>
                <a:cs typeface="Times New Roman"/>
              </a:rPr>
              <a:t>nella </a:t>
            </a:r>
            <a:r>
              <a:rPr sz="1200" dirty="0">
                <a:latin typeface="Times New Roman"/>
                <a:cs typeface="Times New Roman"/>
              </a:rPr>
              <a:t>storia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nostro </a:t>
            </a:r>
            <a:r>
              <a:rPr sz="1200" spc="-5" dirty="0">
                <a:latin typeface="Times New Roman"/>
                <a:cs typeface="Times New Roman"/>
              </a:rPr>
              <a:t>Superuniverso,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corpo deliberativo </a:t>
            </a:r>
            <a:r>
              <a:rPr sz="1200" dirty="0">
                <a:latin typeface="Times New Roman"/>
                <a:cs typeface="Times New Roman"/>
              </a:rPr>
              <a:t>ha votato una </a:t>
            </a:r>
            <a:r>
              <a:rPr sz="1200" spc="-5" dirty="0">
                <a:latin typeface="Times New Roman"/>
                <a:cs typeface="Times New Roman"/>
              </a:rPr>
              <a:t>raccomandazione </a:t>
            </a:r>
            <a:r>
              <a:rPr sz="1200" dirty="0">
                <a:latin typeface="Times New Roman"/>
                <a:cs typeface="Times New Roman"/>
              </a:rPr>
              <a:t>che la divisione </a:t>
            </a:r>
            <a:r>
              <a:rPr sz="1200" spc="-5" dirty="0">
                <a:latin typeface="Times New Roman"/>
                <a:cs typeface="Times New Roman"/>
              </a:rPr>
              <a:t>esecutiva del  supergoverno abbia </a:t>
            </a:r>
            <a:r>
              <a:rPr sz="1200" dirty="0">
                <a:latin typeface="Times New Roman"/>
                <a:cs typeface="Times New Roman"/>
              </a:rPr>
              <a:t>poi esitato a </a:t>
            </a:r>
            <a:r>
              <a:rPr sz="1200" spc="-5" dirty="0">
                <a:latin typeface="Times New Roman"/>
                <a:cs typeface="Times New Roman"/>
              </a:rPr>
              <a:t>porre </a:t>
            </a:r>
            <a:r>
              <a:rPr sz="1200" dirty="0">
                <a:latin typeface="Times New Roman"/>
                <a:cs typeface="Times New Roman"/>
              </a:rPr>
              <a:t>in atto. Sono </a:t>
            </a:r>
            <a:r>
              <a:rPr sz="1200" spc="-5" dirty="0">
                <a:latin typeface="Times New Roman"/>
                <a:cs typeface="Times New Roman"/>
              </a:rPr>
              <a:t>sempre prevalsi </a:t>
            </a:r>
            <a:r>
              <a:rPr sz="1200" dirty="0">
                <a:latin typeface="Times New Roman"/>
                <a:cs typeface="Times New Roman"/>
              </a:rPr>
              <a:t>la più </a:t>
            </a:r>
            <a:r>
              <a:rPr sz="1200" spc="-5" dirty="0">
                <a:latin typeface="Times New Roman"/>
                <a:cs typeface="Times New Roman"/>
              </a:rPr>
              <a:t>perfetta armonia ed </a:t>
            </a:r>
            <a:r>
              <a:rPr sz="1200" dirty="0">
                <a:latin typeface="Times New Roman"/>
                <a:cs typeface="Times New Roman"/>
              </a:rPr>
              <a:t>il più </a:t>
            </a:r>
            <a:r>
              <a:rPr sz="1200" spc="-5" dirty="0">
                <a:latin typeface="Times New Roman"/>
                <a:cs typeface="Times New Roman"/>
              </a:rPr>
              <a:t>completo accordo </a:t>
            </a:r>
            <a:r>
              <a:rPr sz="1200" dirty="0">
                <a:latin typeface="Times New Roman"/>
                <a:cs typeface="Times New Roman"/>
              </a:rPr>
              <a:t>operativo,  </a:t>
            </a:r>
            <a:r>
              <a:rPr sz="1200" spc="-5" dirty="0">
                <a:latin typeface="Times New Roman"/>
                <a:cs typeface="Times New Roman"/>
              </a:rPr>
              <a:t>cosa che comprova </a:t>
            </a:r>
            <a:r>
              <a:rPr sz="1200" dirty="0">
                <a:latin typeface="Times New Roman"/>
                <a:cs typeface="Times New Roman"/>
              </a:rPr>
              <a:t>il fatto </a:t>
            </a:r>
            <a:r>
              <a:rPr sz="1200" spc="-5" dirty="0">
                <a:latin typeface="Times New Roman"/>
                <a:cs typeface="Times New Roman"/>
              </a:rPr>
              <a:t>che degli esseri evoluzionari possono realmente raggiungere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altezze </a:t>
            </a:r>
            <a:r>
              <a:rPr sz="1200" dirty="0">
                <a:latin typeface="Times New Roman"/>
                <a:cs typeface="Times New Roman"/>
              </a:rPr>
              <a:t>di una </a:t>
            </a:r>
            <a:r>
              <a:rPr sz="1200" spc="-5" dirty="0">
                <a:latin typeface="Times New Roman"/>
                <a:cs typeface="Times New Roman"/>
              </a:rPr>
              <a:t>saggezza </a:t>
            </a:r>
            <a:r>
              <a:rPr sz="1200" dirty="0">
                <a:latin typeface="Times New Roman"/>
                <a:cs typeface="Times New Roman"/>
              </a:rPr>
              <a:t>divenuta perfetta 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li </a:t>
            </a:r>
            <a:r>
              <a:rPr sz="1200" spc="-5" dirty="0">
                <a:latin typeface="Times New Roman"/>
                <a:cs typeface="Times New Roman"/>
              </a:rPr>
              <a:t>qualifica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associarsi </a:t>
            </a:r>
            <a:r>
              <a:rPr sz="1200" dirty="0">
                <a:latin typeface="Times New Roman"/>
                <a:cs typeface="Times New Roman"/>
              </a:rPr>
              <a:t>con le </a:t>
            </a:r>
            <a:r>
              <a:rPr sz="1200" spc="-5" dirty="0">
                <a:latin typeface="Times New Roman"/>
                <a:cs typeface="Times New Roman"/>
              </a:rPr>
              <a:t>personalità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origine perfetta </a:t>
            </a:r>
            <a:r>
              <a:rPr sz="1200" dirty="0">
                <a:latin typeface="Times New Roman"/>
                <a:cs typeface="Times New Roman"/>
              </a:rPr>
              <a:t>e di natura </a:t>
            </a:r>
            <a:r>
              <a:rPr sz="1200" spc="-5" dirty="0">
                <a:latin typeface="Times New Roman"/>
                <a:cs typeface="Times New Roman"/>
              </a:rPr>
              <a:t>divina.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presenza delle </a:t>
            </a:r>
            <a:r>
              <a:rPr sz="1200" spc="-5" dirty="0">
                <a:latin typeface="Times New Roman"/>
                <a:cs typeface="Times New Roman"/>
              </a:rPr>
              <a:t>assemblee deliberative </a:t>
            </a:r>
            <a:r>
              <a:rPr sz="1200" dirty="0">
                <a:latin typeface="Times New Roman"/>
                <a:cs typeface="Times New Roman"/>
              </a:rPr>
              <a:t>sulle  </a:t>
            </a:r>
            <a:r>
              <a:rPr sz="1200" spc="-5" dirty="0">
                <a:latin typeface="Times New Roman"/>
                <a:cs typeface="Times New Roman"/>
              </a:rPr>
              <a:t>capitali dei Superuniversi rivela </a:t>
            </a:r>
            <a:r>
              <a:rPr sz="1200" dirty="0">
                <a:latin typeface="Times New Roman"/>
                <a:cs typeface="Times New Roman"/>
              </a:rPr>
              <a:t>la saggezza e </a:t>
            </a:r>
            <a:r>
              <a:rPr sz="1200" spc="-5" dirty="0">
                <a:latin typeface="Times New Roman"/>
                <a:cs typeface="Times New Roman"/>
              </a:rPr>
              <a:t>fa presagire </a:t>
            </a:r>
            <a:r>
              <a:rPr sz="1200" dirty="0">
                <a:latin typeface="Times New Roman"/>
                <a:cs typeface="Times New Roman"/>
              </a:rPr>
              <a:t>il trionfo finale dell’intera </a:t>
            </a:r>
            <a:r>
              <a:rPr sz="1200" spc="-5" dirty="0">
                <a:latin typeface="Times New Roman"/>
                <a:cs typeface="Times New Roman"/>
              </a:rPr>
              <a:t>vasta </a:t>
            </a:r>
            <a:r>
              <a:rPr sz="1200" dirty="0">
                <a:latin typeface="Times New Roman"/>
                <a:cs typeface="Times New Roman"/>
              </a:rPr>
              <a:t>concezione </a:t>
            </a:r>
            <a:r>
              <a:rPr sz="1200" spc="-5" dirty="0">
                <a:latin typeface="Times New Roman"/>
                <a:cs typeface="Times New Roman"/>
              </a:rPr>
              <a:t>evoluzionaria del </a:t>
            </a:r>
            <a:r>
              <a:rPr sz="1200" dirty="0">
                <a:latin typeface="Times New Roman"/>
                <a:cs typeface="Times New Roman"/>
              </a:rPr>
              <a:t>Padre  </a:t>
            </a:r>
            <a:r>
              <a:rPr sz="1200" spc="-5" dirty="0">
                <a:latin typeface="Times New Roman"/>
                <a:cs typeface="Times New Roman"/>
              </a:rPr>
              <a:t>Universale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 suo Figlio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Eterno.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31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316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4858"/>
            <a:ext cx="8180705" cy="4129404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63500">
              <a:lnSpc>
                <a:spcPct val="100000"/>
              </a:lnSpc>
              <a:spcBef>
                <a:spcPts val="95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12. I tribunali</a:t>
            </a:r>
            <a:r>
              <a:rPr sz="1600" b="1" spc="-10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supremi</a:t>
            </a:r>
            <a:endParaRPr sz="1600">
              <a:latin typeface="Times New Roman"/>
              <a:cs typeface="Times New Roman"/>
            </a:endParaRPr>
          </a:p>
          <a:p>
            <a:pPr marL="63500" marR="55880">
              <a:lnSpc>
                <a:spcPct val="95800"/>
              </a:lnSpc>
              <a:spcBef>
                <a:spcPts val="137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(180.2) 15:12.1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parliamo dei </a:t>
            </a:r>
            <a:r>
              <a:rPr sz="1200" spc="-5" dirty="0">
                <a:latin typeface="Times New Roman"/>
                <a:cs typeface="Times New Roman"/>
              </a:rPr>
              <a:t>rami esecutivo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deliberativo del governo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Uversa, </a:t>
            </a:r>
            <a:r>
              <a:rPr sz="1200" dirty="0">
                <a:latin typeface="Times New Roman"/>
                <a:cs typeface="Times New Roman"/>
              </a:rPr>
              <a:t>voi </a:t>
            </a:r>
            <a:r>
              <a:rPr sz="1200" spc="-5" dirty="0">
                <a:latin typeface="Times New Roman"/>
                <a:cs typeface="Times New Roman"/>
              </a:rPr>
              <a:t>potreste pensare,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analogia con certe  forme del governo civile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Urantia, che </a:t>
            </a:r>
            <a:r>
              <a:rPr sz="1200" dirty="0">
                <a:latin typeface="Times New Roman"/>
                <a:cs typeface="Times New Roman"/>
              </a:rPr>
              <a:t>noi abbiamo un </a:t>
            </a:r>
            <a:r>
              <a:rPr sz="1200" spc="-5" dirty="0">
                <a:latin typeface="Times New Roman"/>
                <a:cs typeface="Times New Roman"/>
              </a:rPr>
              <a:t>terzo ramo, </a:t>
            </a:r>
            <a:r>
              <a:rPr sz="1200" dirty="0">
                <a:latin typeface="Times New Roman"/>
                <a:cs typeface="Times New Roman"/>
              </a:rPr>
              <a:t>quello </a:t>
            </a:r>
            <a:r>
              <a:rPr sz="1200" spc="-5" dirty="0">
                <a:latin typeface="Times New Roman"/>
                <a:cs typeface="Times New Roman"/>
              </a:rPr>
              <a:t>giudiziario, </a:t>
            </a:r>
            <a:r>
              <a:rPr sz="1200" dirty="0">
                <a:latin typeface="Times New Roman"/>
                <a:cs typeface="Times New Roman"/>
              </a:rPr>
              <a:t>ed in </a:t>
            </a:r>
            <a:r>
              <a:rPr sz="1200" spc="-5" dirty="0">
                <a:latin typeface="Times New Roman"/>
                <a:cs typeface="Times New Roman"/>
              </a:rPr>
              <a:t>effetti l’abbiamo;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esso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5" dirty="0">
                <a:latin typeface="Times New Roman"/>
                <a:cs typeface="Times New Roman"/>
              </a:rPr>
              <a:t>ha  </a:t>
            </a:r>
            <a:r>
              <a:rPr sz="1200" spc="-5" dirty="0">
                <a:latin typeface="Times New Roman"/>
                <a:cs typeface="Times New Roman"/>
              </a:rPr>
              <a:t>funzionari separati. </a:t>
            </a:r>
            <a:r>
              <a:rPr sz="1200" spc="-10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nostre </a:t>
            </a:r>
            <a:r>
              <a:rPr sz="1200" spc="-5" dirty="0">
                <a:latin typeface="Times New Roman"/>
                <a:cs typeface="Times New Roman"/>
              </a:rPr>
              <a:t>corti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costituite come segue: </a:t>
            </a:r>
            <a:r>
              <a:rPr sz="1200" dirty="0">
                <a:latin typeface="Times New Roman"/>
                <a:cs typeface="Times New Roman"/>
              </a:rPr>
              <a:t>li </a:t>
            </a:r>
            <a:r>
              <a:rPr sz="1200" spc="-5" dirty="0">
                <a:latin typeface="Times New Roman"/>
                <a:cs typeface="Times New Roman"/>
              </a:rPr>
              <a:t>presiedono, secondo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natura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gravità del </a:t>
            </a:r>
            <a:r>
              <a:rPr sz="1200" dirty="0">
                <a:latin typeface="Times New Roman"/>
                <a:cs typeface="Times New Roman"/>
              </a:rPr>
              <a:t>caso, un </a:t>
            </a:r>
            <a:r>
              <a:rPr sz="1200" spc="-5" dirty="0">
                <a:latin typeface="Times New Roman"/>
                <a:cs typeface="Times New Roman"/>
              </a:rPr>
              <a:t>Antico dei  Giorni,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Perfettore </a:t>
            </a:r>
            <a:r>
              <a:rPr sz="1200" dirty="0">
                <a:latin typeface="Times New Roman"/>
                <a:cs typeface="Times New Roman"/>
              </a:rPr>
              <a:t>di Saggezza o un </a:t>
            </a:r>
            <a:r>
              <a:rPr sz="1200" spc="-5" dirty="0">
                <a:latin typeface="Times New Roman"/>
                <a:cs typeface="Times New Roman"/>
              </a:rPr>
              <a:t>Consigliere </a:t>
            </a:r>
            <a:r>
              <a:rPr sz="1200" dirty="0">
                <a:latin typeface="Times New Roman"/>
                <a:cs typeface="Times New Roman"/>
              </a:rPr>
              <a:t>Divino. </a:t>
            </a:r>
            <a:r>
              <a:rPr sz="1200" spc="-15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prove a </a:t>
            </a:r>
            <a:r>
              <a:rPr sz="1200" spc="-5" dirty="0">
                <a:latin typeface="Times New Roman"/>
                <a:cs typeface="Times New Roman"/>
              </a:rPr>
              <a:t>favore </a:t>
            </a:r>
            <a:r>
              <a:rPr sz="1200" dirty="0">
                <a:latin typeface="Times New Roman"/>
                <a:cs typeface="Times New Roman"/>
              </a:rPr>
              <a:t>o a sfavore di un individuo, di un </a:t>
            </a:r>
            <a:r>
              <a:rPr sz="1200" spc="-5" dirty="0">
                <a:latin typeface="Times New Roman"/>
                <a:cs typeface="Times New Roman"/>
              </a:rPr>
              <a:t>pianeta,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15" dirty="0">
                <a:latin typeface="Times New Roman"/>
                <a:cs typeface="Times New Roman"/>
              </a:rPr>
              <a:t>un  </a:t>
            </a:r>
            <a:r>
              <a:rPr sz="1200" spc="-5" dirty="0">
                <a:latin typeface="Times New Roman"/>
                <a:cs typeface="Times New Roman"/>
              </a:rPr>
              <a:t>sistema, </a:t>
            </a:r>
            <a:r>
              <a:rPr sz="1200" dirty="0">
                <a:latin typeface="Times New Roman"/>
                <a:cs typeface="Times New Roman"/>
              </a:rPr>
              <a:t>di una </a:t>
            </a:r>
            <a:r>
              <a:rPr sz="1200" spc="-5" dirty="0">
                <a:latin typeface="Times New Roman"/>
                <a:cs typeface="Times New Roman"/>
              </a:rPr>
              <a:t>costellazione </a:t>
            </a:r>
            <a:r>
              <a:rPr sz="1200" dirty="0">
                <a:latin typeface="Times New Roman"/>
                <a:cs typeface="Times New Roman"/>
              </a:rPr>
              <a:t>o di un </a:t>
            </a:r>
            <a:r>
              <a:rPr sz="1200" spc="-5" dirty="0">
                <a:latin typeface="Times New Roman"/>
                <a:cs typeface="Times New Roman"/>
              </a:rPr>
              <a:t>Universo,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presentate ed interpretate dai Censori.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difesa </a:t>
            </a:r>
            <a:r>
              <a:rPr sz="1200" spc="-5" dirty="0">
                <a:latin typeface="Times New Roman"/>
                <a:cs typeface="Times New Roman"/>
              </a:rPr>
              <a:t>dei figli del tempo </a:t>
            </a:r>
            <a:r>
              <a:rPr sz="1200" dirty="0">
                <a:latin typeface="Times New Roman"/>
                <a:cs typeface="Times New Roman"/>
              </a:rPr>
              <a:t>e dei </a:t>
            </a:r>
            <a:r>
              <a:rPr sz="1200" spc="-5" dirty="0">
                <a:latin typeface="Times New Roman"/>
                <a:cs typeface="Times New Roman"/>
              </a:rPr>
              <a:t>pianeti  evoluzionari </a:t>
            </a:r>
            <a:r>
              <a:rPr sz="1200" dirty="0">
                <a:latin typeface="Times New Roman"/>
                <a:cs typeface="Times New Roman"/>
              </a:rPr>
              <a:t>è sostenuta </a:t>
            </a:r>
            <a:r>
              <a:rPr sz="1200" spc="-5" dirty="0">
                <a:latin typeface="Times New Roman"/>
                <a:cs typeface="Times New Roman"/>
              </a:rPr>
              <a:t>dai </a:t>
            </a:r>
            <a:r>
              <a:rPr sz="1200" dirty="0">
                <a:latin typeface="Times New Roman"/>
                <a:cs typeface="Times New Roman"/>
              </a:rPr>
              <a:t>Possenti </a:t>
            </a:r>
            <a:r>
              <a:rPr sz="1200" spc="-5" dirty="0">
                <a:latin typeface="Times New Roman"/>
                <a:cs typeface="Times New Roman"/>
              </a:rPr>
              <a:t>Messaggeri, gli osservatori ufficiali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governo superuniversale presso gli Universi </a:t>
            </a:r>
            <a:r>
              <a:rPr sz="1200" dirty="0">
                <a:latin typeface="Times New Roman"/>
                <a:cs typeface="Times New Roman"/>
              </a:rPr>
              <a:t>locali ed i  sistemi.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posizione </a:t>
            </a:r>
            <a:r>
              <a:rPr sz="1200" spc="-5" dirty="0">
                <a:latin typeface="Times New Roman"/>
                <a:cs typeface="Times New Roman"/>
              </a:rPr>
              <a:t>del governo superiore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illustrata dagli Elevati </a:t>
            </a:r>
            <a:r>
              <a:rPr sz="1200" dirty="0">
                <a:latin typeface="Times New Roman"/>
                <a:cs typeface="Times New Roman"/>
              </a:rPr>
              <a:t>in Autorità. E </a:t>
            </a:r>
            <a:r>
              <a:rPr sz="1200" spc="-5" dirty="0">
                <a:latin typeface="Times New Roman"/>
                <a:cs typeface="Times New Roman"/>
              </a:rPr>
              <a:t>normalmente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verdetto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formulato </a:t>
            </a:r>
            <a:r>
              <a:rPr sz="1200" dirty="0">
                <a:latin typeface="Times New Roman"/>
                <a:cs typeface="Times New Roman"/>
              </a:rPr>
              <a:t>da una  </a:t>
            </a:r>
            <a:r>
              <a:rPr sz="1200" spc="-5" dirty="0">
                <a:latin typeface="Times New Roman"/>
                <a:cs typeface="Times New Roman"/>
              </a:rPr>
              <a:t>commissione </a:t>
            </a:r>
            <a:r>
              <a:rPr sz="1200" dirty="0">
                <a:latin typeface="Times New Roman"/>
                <a:cs typeface="Times New Roman"/>
              </a:rPr>
              <a:t>più o meno </a:t>
            </a:r>
            <a:r>
              <a:rPr sz="1200" spc="-5" dirty="0">
                <a:latin typeface="Times New Roman"/>
                <a:cs typeface="Times New Roman"/>
              </a:rPr>
              <a:t>numerosa composta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eguale </a:t>
            </a:r>
            <a:r>
              <a:rPr sz="1200" dirty="0">
                <a:latin typeface="Times New Roman"/>
                <a:cs typeface="Times New Roman"/>
              </a:rPr>
              <a:t>misura da Privi di Nome e Numero e da un </a:t>
            </a:r>
            <a:r>
              <a:rPr sz="1200" spc="-5" dirty="0">
                <a:latin typeface="Times New Roman"/>
                <a:cs typeface="Times New Roman"/>
              </a:rPr>
              <a:t>gruppo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personalità  comprensive scelte </a:t>
            </a:r>
            <a:r>
              <a:rPr sz="1200" dirty="0">
                <a:latin typeface="Times New Roman"/>
                <a:cs typeface="Times New Roman"/>
              </a:rPr>
              <a:t>tra </a:t>
            </a:r>
            <a:r>
              <a:rPr sz="1200" spc="-5" dirty="0">
                <a:latin typeface="Times New Roman"/>
                <a:cs typeface="Times New Roman"/>
              </a:rPr>
              <a:t>l’assemblea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deliberativa.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63500" marR="61594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(180.3) 15:12.2 </a:t>
            </a:r>
            <a:r>
              <a:rPr sz="1200" spc="-1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corti degli Antichi dei Giorni sono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tribunali </a:t>
            </a:r>
            <a:r>
              <a:rPr sz="1200" dirty="0">
                <a:latin typeface="Times New Roman"/>
                <a:cs typeface="Times New Roman"/>
              </a:rPr>
              <a:t>d’ultima </a:t>
            </a:r>
            <a:r>
              <a:rPr sz="1200" spc="-5" dirty="0">
                <a:latin typeface="Times New Roman"/>
                <a:cs typeface="Times New Roman"/>
              </a:rPr>
              <a:t>istanza per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giudizi spirituali </a:t>
            </a:r>
            <a:r>
              <a:rPr sz="1200" spc="-10" dirty="0">
                <a:latin typeface="Times New Roman"/>
                <a:cs typeface="Times New Roman"/>
              </a:rPr>
              <a:t>di </a:t>
            </a:r>
            <a:r>
              <a:rPr sz="1200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gli Universi che </a:t>
            </a:r>
            <a:r>
              <a:rPr sz="1200" dirty="0">
                <a:latin typeface="Times New Roman"/>
                <a:cs typeface="Times New Roman"/>
              </a:rPr>
              <a:t>ne  dipendono. I </a:t>
            </a:r>
            <a:r>
              <a:rPr sz="1200" spc="-5" dirty="0">
                <a:latin typeface="Times New Roman"/>
                <a:cs typeface="Times New Roman"/>
              </a:rPr>
              <a:t>Figli </a:t>
            </a:r>
            <a:r>
              <a:rPr sz="1200" dirty="0">
                <a:latin typeface="Times New Roman"/>
                <a:cs typeface="Times New Roman"/>
              </a:rPr>
              <a:t>Sovrani </a:t>
            </a:r>
            <a:r>
              <a:rPr sz="1200" spc="-5" dirty="0">
                <a:latin typeface="Times New Roman"/>
                <a:cs typeface="Times New Roman"/>
              </a:rPr>
              <a:t>degli Universi </a:t>
            </a:r>
            <a:r>
              <a:rPr sz="1200" dirty="0">
                <a:latin typeface="Times New Roman"/>
                <a:cs typeface="Times New Roman"/>
              </a:rPr>
              <a:t>locali sono </a:t>
            </a:r>
            <a:r>
              <a:rPr sz="1200" spc="-5" dirty="0">
                <a:latin typeface="Times New Roman"/>
                <a:cs typeface="Times New Roman"/>
              </a:rPr>
              <a:t>supremi nei propri </a:t>
            </a:r>
            <a:r>
              <a:rPr sz="1200" dirty="0">
                <a:latin typeface="Times New Roman"/>
                <a:cs typeface="Times New Roman"/>
              </a:rPr>
              <a:t>domini; </a:t>
            </a:r>
            <a:r>
              <a:rPr sz="1200" spc="-5" dirty="0">
                <a:latin typeface="Times New Roman"/>
                <a:cs typeface="Times New Roman"/>
              </a:rPr>
              <a:t>essi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soggetti al supergoverno </a:t>
            </a:r>
            <a:r>
              <a:rPr sz="1200" dirty="0">
                <a:latin typeface="Times New Roman"/>
                <a:cs typeface="Times New Roman"/>
              </a:rPr>
              <a:t>soltanto </a:t>
            </a:r>
            <a:r>
              <a:rPr sz="1200" spc="-5" dirty="0">
                <a:latin typeface="Times New Roman"/>
                <a:cs typeface="Times New Roman"/>
              </a:rPr>
              <a:t>nella  </a:t>
            </a:r>
            <a:r>
              <a:rPr sz="1200" dirty="0">
                <a:latin typeface="Times New Roman"/>
                <a:cs typeface="Times New Roman"/>
              </a:rPr>
              <a:t>misura in cui </a:t>
            </a:r>
            <a:r>
              <a:rPr sz="1200" spc="-5" dirty="0">
                <a:latin typeface="Times New Roman"/>
                <a:cs typeface="Times New Roman"/>
              </a:rPr>
              <a:t>gli sottopongono volontariamente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questioni </a:t>
            </a:r>
            <a:r>
              <a:rPr sz="1200" dirty="0">
                <a:latin typeface="Times New Roman"/>
                <a:cs typeface="Times New Roman"/>
              </a:rPr>
              <a:t>per avere il </a:t>
            </a:r>
            <a:r>
              <a:rPr sz="1200" spc="-5" dirty="0">
                <a:latin typeface="Times New Roman"/>
                <a:cs typeface="Times New Roman"/>
              </a:rPr>
              <a:t>consiglio </a:t>
            </a:r>
            <a:r>
              <a:rPr sz="1200" dirty="0">
                <a:latin typeface="Times New Roman"/>
                <a:cs typeface="Times New Roman"/>
              </a:rPr>
              <a:t>o il </a:t>
            </a:r>
            <a:r>
              <a:rPr sz="1200" spc="-5" dirty="0">
                <a:latin typeface="Times New Roman"/>
                <a:cs typeface="Times New Roman"/>
              </a:rPr>
              <a:t>giudizio </a:t>
            </a:r>
            <a:r>
              <a:rPr sz="1200" dirty="0">
                <a:latin typeface="Times New Roman"/>
                <a:cs typeface="Times New Roman"/>
              </a:rPr>
              <a:t>degli </a:t>
            </a:r>
            <a:r>
              <a:rPr sz="1200" spc="-5" dirty="0">
                <a:latin typeface="Times New Roman"/>
                <a:cs typeface="Times New Roman"/>
              </a:rPr>
              <a:t>Antichi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Giorni, salvo </a:t>
            </a:r>
            <a:r>
              <a:rPr sz="1200" dirty="0">
                <a:latin typeface="Times New Roman"/>
                <a:cs typeface="Times New Roman"/>
              </a:rPr>
              <a:t>per  i </a:t>
            </a:r>
            <a:r>
              <a:rPr sz="1200" spc="-5" dirty="0">
                <a:latin typeface="Times New Roman"/>
                <a:cs typeface="Times New Roman"/>
              </a:rPr>
              <a:t>casi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implicano </a:t>
            </a:r>
            <a:r>
              <a:rPr sz="1200" dirty="0">
                <a:latin typeface="Times New Roman"/>
                <a:cs typeface="Times New Roman"/>
              </a:rPr>
              <a:t>l’estinzione </a:t>
            </a:r>
            <a:r>
              <a:rPr sz="1200" spc="-5" dirty="0">
                <a:latin typeface="Times New Roman"/>
                <a:cs typeface="Times New Roman"/>
              </a:rPr>
              <a:t>delle creature </a:t>
            </a:r>
            <a:r>
              <a:rPr sz="1200" dirty="0">
                <a:latin typeface="Times New Roman"/>
                <a:cs typeface="Times New Roman"/>
              </a:rPr>
              <a:t>dotate di volontà. </a:t>
            </a:r>
            <a:r>
              <a:rPr sz="1200" spc="-10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ordinanze </a:t>
            </a:r>
            <a:r>
              <a:rPr sz="1200" spc="-5" dirty="0">
                <a:latin typeface="Times New Roman"/>
                <a:cs typeface="Times New Roman"/>
              </a:rPr>
              <a:t>giudiziali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emesse negli Universi locali, </a:t>
            </a:r>
            <a:r>
              <a:rPr sz="1200" dirty="0">
                <a:latin typeface="Times New Roman"/>
                <a:cs typeface="Times New Roman"/>
              </a:rPr>
              <a:t>ma le  </a:t>
            </a:r>
            <a:r>
              <a:rPr sz="1200" spc="-5" dirty="0">
                <a:latin typeface="Times New Roman"/>
                <a:cs typeface="Times New Roman"/>
              </a:rPr>
              <a:t>sentenze che comportano l’estinzione delle creature </a:t>
            </a:r>
            <a:r>
              <a:rPr sz="1200" dirty="0">
                <a:latin typeface="Times New Roman"/>
                <a:cs typeface="Times New Roman"/>
              </a:rPr>
              <a:t>dotate di volontà </a:t>
            </a:r>
            <a:r>
              <a:rPr sz="1200" spc="-5" dirty="0">
                <a:latin typeface="Times New Roman"/>
                <a:cs typeface="Times New Roman"/>
              </a:rPr>
              <a:t>sono sempre formulate nella </a:t>
            </a:r>
            <a:r>
              <a:rPr sz="1200" dirty="0">
                <a:latin typeface="Times New Roman"/>
                <a:cs typeface="Times New Roman"/>
              </a:rPr>
              <a:t>capitale </a:t>
            </a:r>
            <a:r>
              <a:rPr sz="1200" spc="-5" dirty="0">
                <a:latin typeface="Times New Roman"/>
                <a:cs typeface="Times New Roman"/>
              </a:rPr>
              <a:t>del Superuniverso ed  eseguite </a:t>
            </a:r>
            <a:r>
              <a:rPr sz="1200" dirty="0">
                <a:latin typeface="Times New Roman"/>
                <a:cs typeface="Times New Roman"/>
              </a:rPr>
              <a:t>a partire da questa. I </a:t>
            </a:r>
            <a:r>
              <a:rPr sz="1200" spc="-5" dirty="0">
                <a:latin typeface="Times New Roman"/>
                <a:cs typeface="Times New Roman"/>
              </a:rPr>
              <a:t>Figli degli Universi </a:t>
            </a:r>
            <a:r>
              <a:rPr sz="1200" dirty="0">
                <a:latin typeface="Times New Roman"/>
                <a:cs typeface="Times New Roman"/>
              </a:rPr>
              <a:t>locali possono </a:t>
            </a:r>
            <a:r>
              <a:rPr sz="1200" spc="-5" dirty="0">
                <a:latin typeface="Times New Roman"/>
                <a:cs typeface="Times New Roman"/>
              </a:rPr>
              <a:t>decretare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sopravvivenza dei </a:t>
            </a:r>
            <a:r>
              <a:rPr sz="1200" dirty="0">
                <a:latin typeface="Times New Roman"/>
                <a:cs typeface="Times New Roman"/>
              </a:rPr>
              <a:t>mortali, ma solo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Antichi </a:t>
            </a:r>
            <a:r>
              <a:rPr sz="1200" spc="-5" dirty="0">
                <a:latin typeface="Times New Roman"/>
                <a:cs typeface="Times New Roman"/>
              </a:rPr>
              <a:t>dei  Giorni possono sedersi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giudizio esecutivo </a:t>
            </a:r>
            <a:r>
              <a:rPr sz="1200" dirty="0">
                <a:latin typeface="Times New Roman"/>
                <a:cs typeface="Times New Roman"/>
              </a:rPr>
              <a:t>sulle </a:t>
            </a:r>
            <a:r>
              <a:rPr sz="1200" spc="-5" dirty="0">
                <a:latin typeface="Times New Roman"/>
                <a:cs typeface="Times New Roman"/>
              </a:rPr>
              <a:t>questioni </a:t>
            </a:r>
            <a:r>
              <a:rPr sz="1200" dirty="0">
                <a:latin typeface="Times New Roman"/>
                <a:cs typeface="Times New Roman"/>
              </a:rPr>
              <a:t>di vita o di </a:t>
            </a:r>
            <a:r>
              <a:rPr sz="1200" spc="-5" dirty="0">
                <a:latin typeface="Times New Roman"/>
                <a:cs typeface="Times New Roman"/>
              </a:rPr>
              <a:t>morte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eterna.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295910" algn="just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(180.4) 15:12.3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tutte le </a:t>
            </a:r>
            <a:r>
              <a:rPr sz="1200" spc="-5" dirty="0">
                <a:latin typeface="Times New Roman"/>
                <a:cs typeface="Times New Roman"/>
              </a:rPr>
              <a:t>materie </a:t>
            </a:r>
            <a:r>
              <a:rPr sz="1200" dirty="0">
                <a:latin typeface="Times New Roman"/>
                <a:cs typeface="Times New Roman"/>
              </a:rPr>
              <a:t>che non </a:t>
            </a:r>
            <a:r>
              <a:rPr sz="1200" spc="-5" dirty="0">
                <a:latin typeface="Times New Roman"/>
                <a:cs typeface="Times New Roman"/>
              </a:rPr>
              <a:t>richiedono </a:t>
            </a:r>
            <a:r>
              <a:rPr sz="1200" dirty="0">
                <a:latin typeface="Times New Roman"/>
                <a:cs typeface="Times New Roman"/>
              </a:rPr>
              <a:t>dibattimento, la </a:t>
            </a:r>
            <a:r>
              <a:rPr sz="1200" spc="-5" dirty="0">
                <a:latin typeface="Times New Roman"/>
                <a:cs typeface="Times New Roman"/>
              </a:rPr>
              <a:t>sottomissione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prove, gli </a:t>
            </a:r>
            <a:r>
              <a:rPr sz="1200" dirty="0">
                <a:latin typeface="Times New Roman"/>
                <a:cs typeface="Times New Roman"/>
              </a:rPr>
              <a:t>Antichi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Giorni o i loro </a:t>
            </a:r>
            <a:r>
              <a:rPr sz="1200" spc="-5" dirty="0">
                <a:latin typeface="Times New Roman"/>
                <a:cs typeface="Times New Roman"/>
              </a:rPr>
              <a:t>associati  emanano </a:t>
            </a:r>
            <a:r>
              <a:rPr sz="1200" dirty="0">
                <a:latin typeface="Times New Roman"/>
                <a:cs typeface="Times New Roman"/>
              </a:rPr>
              <a:t>le proprie decisioni, e </a:t>
            </a:r>
            <a:r>
              <a:rPr sz="1200" spc="-5" dirty="0">
                <a:latin typeface="Times New Roman"/>
                <a:cs typeface="Times New Roman"/>
              </a:rPr>
              <a:t>queste </a:t>
            </a:r>
            <a:r>
              <a:rPr sz="1200" dirty="0">
                <a:latin typeface="Times New Roman"/>
                <a:cs typeface="Times New Roman"/>
              </a:rPr>
              <a:t>risoluzioni sono </a:t>
            </a:r>
            <a:r>
              <a:rPr sz="1200" spc="-5" dirty="0">
                <a:latin typeface="Times New Roman"/>
                <a:cs typeface="Times New Roman"/>
              </a:rPr>
              <a:t>sempre unanimi. </a:t>
            </a:r>
            <a:r>
              <a:rPr sz="1200" dirty="0">
                <a:latin typeface="Times New Roman"/>
                <a:cs typeface="Times New Roman"/>
              </a:rPr>
              <a:t>Qui, stiamo </a:t>
            </a:r>
            <a:r>
              <a:rPr sz="1200" spc="-5" dirty="0">
                <a:latin typeface="Times New Roman"/>
                <a:cs typeface="Times New Roman"/>
              </a:rPr>
              <a:t>trattando dei consigli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perfezione. </a:t>
            </a:r>
            <a:r>
              <a:rPr sz="1200" dirty="0">
                <a:latin typeface="Times New Roman"/>
                <a:cs typeface="Times New Roman"/>
              </a:rPr>
              <a:t>Non vi  sono </a:t>
            </a:r>
            <a:r>
              <a:rPr sz="1200" spc="-5" dirty="0">
                <a:latin typeface="Times New Roman"/>
                <a:cs typeface="Times New Roman"/>
              </a:rPr>
              <a:t>dissensi </a:t>
            </a:r>
            <a:r>
              <a:rPr sz="1200" dirty="0">
                <a:latin typeface="Times New Roman"/>
                <a:cs typeface="Times New Roman"/>
              </a:rPr>
              <a:t>né </a:t>
            </a:r>
            <a:r>
              <a:rPr sz="1200" spc="-5" dirty="0">
                <a:latin typeface="Times New Roman"/>
                <a:cs typeface="Times New Roman"/>
              </a:rPr>
              <a:t>opinioni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minoranza nei decreti </a:t>
            </a:r>
            <a:r>
              <a:rPr sz="1200" dirty="0">
                <a:latin typeface="Times New Roman"/>
                <a:cs typeface="Times New Roman"/>
              </a:rPr>
              <a:t>di questi </a:t>
            </a:r>
            <a:r>
              <a:rPr sz="1200" spc="-5" dirty="0">
                <a:latin typeface="Times New Roman"/>
                <a:cs typeface="Times New Roman"/>
              </a:rPr>
              <a:t>tribunali supremi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superlativi.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31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317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88959" cy="39573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8128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(180.5) 15:12.4 </a:t>
            </a:r>
            <a:r>
              <a:rPr sz="1200" spc="-5" dirty="0">
                <a:latin typeface="Times New Roman"/>
                <a:cs typeface="Times New Roman"/>
              </a:rPr>
              <a:t>Salvo rare </a:t>
            </a:r>
            <a:r>
              <a:rPr sz="1200" dirty="0">
                <a:latin typeface="Times New Roman"/>
                <a:cs typeface="Times New Roman"/>
              </a:rPr>
              <a:t>eccezioni, i </a:t>
            </a:r>
            <a:r>
              <a:rPr sz="1200" spc="-5" dirty="0">
                <a:latin typeface="Times New Roman"/>
                <a:cs typeface="Times New Roman"/>
              </a:rPr>
              <a:t>supergoverni esercitano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loro giurisdizione su </a:t>
            </a:r>
            <a:r>
              <a:rPr sz="1200" dirty="0">
                <a:latin typeface="Times New Roman"/>
                <a:cs typeface="Times New Roman"/>
              </a:rPr>
              <a:t>tutte le </a:t>
            </a:r>
            <a:r>
              <a:rPr sz="1200" spc="-5" dirty="0">
                <a:latin typeface="Times New Roman"/>
                <a:cs typeface="Times New Roman"/>
              </a:rPr>
              <a:t>cose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su </a:t>
            </a:r>
            <a:r>
              <a:rPr sz="1200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gli esseri </a:t>
            </a:r>
            <a:r>
              <a:rPr sz="1200" dirty="0">
                <a:latin typeface="Times New Roman"/>
                <a:cs typeface="Times New Roman"/>
              </a:rPr>
              <a:t>dei loro rispettivi  domini. </a:t>
            </a:r>
            <a:r>
              <a:rPr sz="1200" spc="-10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risoluzioni e le </a:t>
            </a:r>
            <a:r>
              <a:rPr sz="1200" spc="-5" dirty="0">
                <a:latin typeface="Times New Roman"/>
                <a:cs typeface="Times New Roman"/>
              </a:rPr>
              <a:t>decisioni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autorità superuniversali </a:t>
            </a:r>
            <a:r>
              <a:rPr sz="1200" dirty="0">
                <a:latin typeface="Times New Roman"/>
                <a:cs typeface="Times New Roman"/>
              </a:rPr>
              <a:t>sono senza </a:t>
            </a:r>
            <a:r>
              <a:rPr sz="1200" spc="-5" dirty="0">
                <a:latin typeface="Times New Roman"/>
                <a:cs typeface="Times New Roman"/>
              </a:rPr>
              <a:t>appello, </a:t>
            </a:r>
            <a:r>
              <a:rPr sz="1200" dirty="0">
                <a:latin typeface="Times New Roman"/>
                <a:cs typeface="Times New Roman"/>
              </a:rPr>
              <a:t>poiché rappresentano le opinioni </a:t>
            </a:r>
            <a:r>
              <a:rPr sz="1200" spc="-5" dirty="0">
                <a:latin typeface="Times New Roman"/>
                <a:cs typeface="Times New Roman"/>
              </a:rPr>
              <a:t>concordanti  degli </a:t>
            </a:r>
            <a:r>
              <a:rPr sz="1200" dirty="0">
                <a:latin typeface="Times New Roman"/>
                <a:cs typeface="Times New Roman"/>
              </a:rPr>
              <a:t>Antichi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Giorni e </a:t>
            </a:r>
            <a:r>
              <a:rPr sz="1200" spc="-5" dirty="0">
                <a:latin typeface="Times New Roman"/>
                <a:cs typeface="Times New Roman"/>
              </a:rPr>
              <a:t>dello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Maestro </a:t>
            </a:r>
            <a:r>
              <a:rPr sz="1200" dirty="0">
                <a:latin typeface="Times New Roman"/>
                <a:cs typeface="Times New Roman"/>
              </a:rPr>
              <a:t>che, </a:t>
            </a:r>
            <a:r>
              <a:rPr sz="1200" spc="-5" dirty="0">
                <a:latin typeface="Times New Roman"/>
                <a:cs typeface="Times New Roman"/>
              </a:rPr>
              <a:t>dal Paradiso, </a:t>
            </a:r>
            <a:r>
              <a:rPr sz="1200" dirty="0">
                <a:latin typeface="Times New Roman"/>
                <a:cs typeface="Times New Roman"/>
              </a:rPr>
              <a:t>presiede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destino </a:t>
            </a:r>
            <a:r>
              <a:rPr sz="1200" spc="-5" dirty="0">
                <a:latin typeface="Times New Roman"/>
                <a:cs typeface="Times New Roman"/>
              </a:rPr>
              <a:t>del Superuniverso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interessato.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13. I governi dei</a:t>
            </a:r>
            <a:r>
              <a:rPr sz="1600" b="1" spc="-20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settori</a:t>
            </a:r>
            <a:endParaRPr sz="1600">
              <a:latin typeface="Times New Roman"/>
              <a:cs typeface="Times New Roman"/>
            </a:endParaRPr>
          </a:p>
          <a:p>
            <a:pPr marL="76200" marR="220979">
              <a:lnSpc>
                <a:spcPct val="95400"/>
              </a:lnSpc>
              <a:spcBef>
                <a:spcPts val="139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(181.1) 15:13.1 </a:t>
            </a:r>
            <a:r>
              <a:rPr sz="1200" spc="-5" dirty="0">
                <a:latin typeface="Times New Roman"/>
                <a:cs typeface="Times New Roman"/>
              </a:rPr>
              <a:t>Un </a:t>
            </a:r>
            <a:r>
              <a:rPr sz="1200" i="1" spc="-5" dirty="0">
                <a:latin typeface="Times New Roman"/>
                <a:cs typeface="Times New Roman"/>
              </a:rPr>
              <a:t>settore maggiore </a:t>
            </a:r>
            <a:r>
              <a:rPr sz="1200" spc="-5" dirty="0">
                <a:latin typeface="Times New Roman"/>
                <a:cs typeface="Times New Roman"/>
              </a:rPr>
              <a:t>comprende circa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decimo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Superuniverso ed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costituito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cento settori </a:t>
            </a:r>
            <a:r>
              <a:rPr sz="1200" dirty="0">
                <a:latin typeface="Times New Roman"/>
                <a:cs typeface="Times New Roman"/>
              </a:rPr>
              <a:t>minori, </a:t>
            </a:r>
            <a:r>
              <a:rPr sz="1200" spc="-5" dirty="0">
                <a:latin typeface="Times New Roman"/>
                <a:cs typeface="Times New Roman"/>
              </a:rPr>
              <a:t>diecimila  Universi locali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circa </a:t>
            </a:r>
            <a:r>
              <a:rPr sz="1200" dirty="0">
                <a:latin typeface="Times New Roman"/>
                <a:cs typeface="Times New Roman"/>
              </a:rPr>
              <a:t>cento </a:t>
            </a:r>
            <a:r>
              <a:rPr sz="1200" spc="-5" dirty="0">
                <a:latin typeface="Times New Roman"/>
                <a:cs typeface="Times New Roman"/>
              </a:rPr>
              <a:t>miliardi </a:t>
            </a:r>
            <a:r>
              <a:rPr sz="1200" dirty="0">
                <a:latin typeface="Times New Roman"/>
                <a:cs typeface="Times New Roman"/>
              </a:rPr>
              <a:t>di mondi </a:t>
            </a:r>
            <a:r>
              <a:rPr sz="1200" spc="-5" dirty="0">
                <a:latin typeface="Times New Roman"/>
                <a:cs typeface="Times New Roman"/>
              </a:rPr>
              <a:t>abitabili. Questi </a:t>
            </a:r>
            <a:r>
              <a:rPr sz="1200" dirty="0">
                <a:latin typeface="Times New Roman"/>
                <a:cs typeface="Times New Roman"/>
              </a:rPr>
              <a:t>settori </a:t>
            </a:r>
            <a:r>
              <a:rPr sz="1200" spc="-5" dirty="0">
                <a:latin typeface="Times New Roman"/>
                <a:cs typeface="Times New Roman"/>
              </a:rPr>
              <a:t>maggiori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amministrati </a:t>
            </a:r>
            <a:r>
              <a:rPr sz="1200" dirty="0">
                <a:latin typeface="Times New Roman"/>
                <a:cs typeface="Times New Roman"/>
              </a:rPr>
              <a:t>da tre </a:t>
            </a:r>
            <a:r>
              <a:rPr sz="1200" spc="-5" dirty="0">
                <a:latin typeface="Times New Roman"/>
                <a:cs typeface="Times New Roman"/>
              </a:rPr>
              <a:t>Perfezioni dei </a:t>
            </a:r>
            <a:r>
              <a:rPr sz="1200" dirty="0">
                <a:latin typeface="Times New Roman"/>
                <a:cs typeface="Times New Roman"/>
              </a:rPr>
              <a:t>Giorni,  </a:t>
            </a:r>
            <a:r>
              <a:rPr sz="1200" spc="-5" dirty="0">
                <a:latin typeface="Times New Roman"/>
                <a:cs typeface="Times New Roman"/>
              </a:rPr>
              <a:t>Personalità Supreme </a:t>
            </a:r>
            <a:r>
              <a:rPr sz="1200" dirty="0">
                <a:latin typeface="Times New Roman"/>
                <a:cs typeface="Times New Roman"/>
              </a:rPr>
              <a:t>della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Trinità.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7589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(181.2) 15:13.2 </a:t>
            </a:r>
            <a:r>
              <a:rPr sz="1200" spc="-1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corti dei </a:t>
            </a:r>
            <a:r>
              <a:rPr sz="1200" dirty="0">
                <a:latin typeface="Times New Roman"/>
                <a:cs typeface="Times New Roman"/>
              </a:rPr>
              <a:t>Perfezioni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Giorni sono </a:t>
            </a:r>
            <a:r>
              <a:rPr sz="1200" spc="-5" dirty="0">
                <a:latin typeface="Times New Roman"/>
                <a:cs typeface="Times New Roman"/>
              </a:rPr>
              <a:t>costituite </a:t>
            </a:r>
            <a:r>
              <a:rPr sz="1200" dirty="0">
                <a:latin typeface="Times New Roman"/>
                <a:cs typeface="Times New Roman"/>
              </a:rPr>
              <a:t>in modo molto simile a </a:t>
            </a:r>
            <a:r>
              <a:rPr sz="1200" spc="-5" dirty="0">
                <a:latin typeface="Times New Roman"/>
                <a:cs typeface="Times New Roman"/>
              </a:rPr>
              <a:t>quelle degli </a:t>
            </a:r>
            <a:r>
              <a:rPr sz="1200" dirty="0">
                <a:latin typeface="Times New Roman"/>
                <a:cs typeface="Times New Roman"/>
              </a:rPr>
              <a:t>Antichi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Giorni, salvo </a:t>
            </a:r>
            <a:r>
              <a:rPr sz="1200" spc="-5" dirty="0">
                <a:latin typeface="Times New Roman"/>
                <a:cs typeface="Times New Roman"/>
              </a:rPr>
              <a:t>che esse 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siedono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giudizio </a:t>
            </a:r>
            <a:r>
              <a:rPr sz="1200" dirty="0">
                <a:latin typeface="Times New Roman"/>
                <a:cs typeface="Times New Roman"/>
              </a:rPr>
              <a:t>spirituale </a:t>
            </a:r>
            <a:r>
              <a:rPr sz="1200" spc="-5" dirty="0">
                <a:latin typeface="Times New Roman"/>
                <a:cs typeface="Times New Roman"/>
              </a:rPr>
              <a:t>dei regni.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lavoro di </a:t>
            </a:r>
            <a:r>
              <a:rPr sz="1200" spc="-5" dirty="0">
                <a:latin typeface="Times New Roman"/>
                <a:cs typeface="Times New Roman"/>
              </a:rPr>
              <a:t>questi governi dei </a:t>
            </a:r>
            <a:r>
              <a:rPr sz="1200" dirty="0">
                <a:latin typeface="Times New Roman"/>
                <a:cs typeface="Times New Roman"/>
              </a:rPr>
              <a:t>settori </a:t>
            </a:r>
            <a:r>
              <a:rPr sz="1200" spc="-5" dirty="0">
                <a:latin typeface="Times New Roman"/>
                <a:cs typeface="Times New Roman"/>
              </a:rPr>
              <a:t>maggiori concerne principalmente </a:t>
            </a:r>
            <a:r>
              <a:rPr sz="1200" dirty="0">
                <a:latin typeface="Times New Roman"/>
                <a:cs typeface="Times New Roman"/>
              </a:rPr>
              <a:t>lo status  </a:t>
            </a:r>
            <a:r>
              <a:rPr sz="1200" spc="-5" dirty="0">
                <a:latin typeface="Times New Roman"/>
                <a:cs typeface="Times New Roman"/>
              </a:rPr>
              <a:t>intellettuale </a:t>
            </a:r>
            <a:r>
              <a:rPr sz="1200" dirty="0">
                <a:latin typeface="Times New Roman"/>
                <a:cs typeface="Times New Roman"/>
              </a:rPr>
              <a:t>di una </a:t>
            </a:r>
            <a:r>
              <a:rPr sz="1200" spc="-5" dirty="0">
                <a:latin typeface="Times New Roman"/>
                <a:cs typeface="Times New Roman"/>
              </a:rPr>
              <a:t>vastissima creazione. </a:t>
            </a:r>
            <a:r>
              <a:rPr sz="1200" dirty="0">
                <a:latin typeface="Times New Roman"/>
                <a:cs typeface="Times New Roman"/>
              </a:rPr>
              <a:t>I settori </a:t>
            </a:r>
            <a:r>
              <a:rPr sz="1200" spc="-5" dirty="0">
                <a:latin typeface="Times New Roman"/>
                <a:cs typeface="Times New Roman"/>
              </a:rPr>
              <a:t>maggiori trattengono, giudicano, ripartiscono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classificano, per riferire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ai</a:t>
            </a:r>
            <a:endParaRPr sz="1200">
              <a:latin typeface="Times New Roman"/>
              <a:cs typeface="Times New Roman"/>
            </a:endParaRPr>
          </a:p>
          <a:p>
            <a:pPr marL="76200" marR="388620">
              <a:lnSpc>
                <a:spcPts val="1380"/>
              </a:lnSpc>
              <a:spcBef>
                <a:spcPts val="35"/>
              </a:spcBef>
            </a:pPr>
            <a:r>
              <a:rPr sz="1200" spc="-5" dirty="0">
                <a:latin typeface="Times New Roman"/>
                <a:cs typeface="Times New Roman"/>
              </a:rPr>
              <a:t>tribunali degli Antichi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Giorni, </a:t>
            </a:r>
            <a:r>
              <a:rPr sz="1200" dirty="0">
                <a:latin typeface="Times New Roman"/>
                <a:cs typeface="Times New Roman"/>
              </a:rPr>
              <a:t>tutte le </a:t>
            </a:r>
            <a:r>
              <a:rPr sz="1200" spc="-5" dirty="0">
                <a:latin typeface="Times New Roman"/>
                <a:cs typeface="Times New Roman"/>
              </a:rPr>
              <a:t>questioni d’importanza superuniversale </a:t>
            </a:r>
            <a:r>
              <a:rPr sz="1200" dirty="0">
                <a:latin typeface="Times New Roman"/>
                <a:cs typeface="Times New Roman"/>
              </a:rPr>
              <a:t>di natura </a:t>
            </a:r>
            <a:r>
              <a:rPr sz="1200" spc="-5" dirty="0">
                <a:latin typeface="Times New Roman"/>
                <a:cs typeface="Times New Roman"/>
              </a:rPr>
              <a:t>corrente ed amministrativa che </a:t>
            </a:r>
            <a:r>
              <a:rPr sz="1200" dirty="0">
                <a:latin typeface="Times New Roman"/>
                <a:cs typeface="Times New Roman"/>
              </a:rPr>
              <a:t>non  </a:t>
            </a:r>
            <a:r>
              <a:rPr sz="1200" spc="-5" dirty="0">
                <a:latin typeface="Times New Roman"/>
                <a:cs typeface="Times New Roman"/>
              </a:rPr>
              <a:t>concernono direttamente l’amministrazione spirituale dei regni </a:t>
            </a:r>
            <a:r>
              <a:rPr sz="1200" dirty="0">
                <a:latin typeface="Times New Roman"/>
                <a:cs typeface="Times New Roman"/>
              </a:rPr>
              <a:t>o l’esecuzione </a:t>
            </a:r>
            <a:r>
              <a:rPr sz="1200" spc="-5" dirty="0">
                <a:latin typeface="Times New Roman"/>
                <a:cs typeface="Times New Roman"/>
              </a:rPr>
              <a:t>dei piani d’ascensione dei mortali stabiliti </a:t>
            </a:r>
            <a:r>
              <a:rPr sz="1200" dirty="0">
                <a:latin typeface="Times New Roman"/>
                <a:cs typeface="Times New Roman"/>
              </a:rPr>
              <a:t>dai  </a:t>
            </a:r>
            <a:r>
              <a:rPr sz="1200" spc="-5" dirty="0">
                <a:latin typeface="Times New Roman"/>
                <a:cs typeface="Times New Roman"/>
              </a:rPr>
              <a:t>Governanti del </a:t>
            </a:r>
            <a:r>
              <a:rPr sz="1200" dirty="0">
                <a:latin typeface="Times New Roman"/>
                <a:cs typeface="Times New Roman"/>
              </a:rPr>
              <a:t>Paradiso. </a:t>
            </a:r>
            <a:r>
              <a:rPr sz="1200" spc="-5" dirty="0">
                <a:latin typeface="Times New Roman"/>
                <a:cs typeface="Times New Roman"/>
              </a:rPr>
              <a:t>L’apparato governativo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settore maggiore </a:t>
            </a:r>
            <a:r>
              <a:rPr sz="1200" dirty="0">
                <a:latin typeface="Times New Roman"/>
                <a:cs typeface="Times New Roman"/>
              </a:rPr>
              <a:t>non è </a:t>
            </a:r>
            <a:r>
              <a:rPr sz="1200" spc="-5" dirty="0">
                <a:latin typeface="Times New Roman"/>
                <a:cs typeface="Times New Roman"/>
              </a:rPr>
              <a:t>differente </a:t>
            </a:r>
            <a:r>
              <a:rPr sz="1200" dirty="0">
                <a:latin typeface="Times New Roman"/>
                <a:cs typeface="Times New Roman"/>
              </a:rPr>
              <a:t>da quello del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Superuniverso.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431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(181.3) 15:13.3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splendidi satelliti di </a:t>
            </a:r>
            <a:r>
              <a:rPr sz="1200" spc="-5" dirty="0">
                <a:latin typeface="Times New Roman"/>
                <a:cs typeface="Times New Roman"/>
              </a:rPr>
              <a:t>Uversa si occupano della </a:t>
            </a:r>
            <a:r>
              <a:rPr sz="1200" dirty="0">
                <a:latin typeface="Times New Roman"/>
                <a:cs typeface="Times New Roman"/>
              </a:rPr>
              <a:t>vostra preparazione spirituale finale </a:t>
            </a:r>
            <a:r>
              <a:rPr sz="1200" spc="-5" dirty="0">
                <a:latin typeface="Times New Roman"/>
                <a:cs typeface="Times New Roman"/>
              </a:rPr>
              <a:t>per passare su Havona, così  </a:t>
            </a:r>
            <a:r>
              <a:rPr sz="1200" dirty="0">
                <a:latin typeface="Times New Roman"/>
                <a:cs typeface="Times New Roman"/>
              </a:rPr>
              <a:t>i settanta </a:t>
            </a:r>
            <a:r>
              <a:rPr sz="1200" spc="-5" dirty="0">
                <a:latin typeface="Times New Roman"/>
                <a:cs typeface="Times New Roman"/>
              </a:rPr>
              <a:t>satelliti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Umajor </a:t>
            </a:r>
            <a:r>
              <a:rPr sz="1200" dirty="0">
                <a:latin typeface="Times New Roman"/>
                <a:cs typeface="Times New Roman"/>
              </a:rPr>
              <a:t>la quinta sono </a:t>
            </a:r>
            <a:r>
              <a:rPr sz="1200" spc="-5" dirty="0">
                <a:latin typeface="Times New Roman"/>
                <a:cs typeface="Times New Roman"/>
              </a:rPr>
              <a:t>dediti </a:t>
            </a:r>
            <a:r>
              <a:rPr sz="1200" dirty="0">
                <a:latin typeface="Times New Roman"/>
                <a:cs typeface="Times New Roman"/>
              </a:rPr>
              <a:t>al vostro sviluppo ed </a:t>
            </a:r>
            <a:r>
              <a:rPr sz="1200" spc="-5" dirty="0">
                <a:latin typeface="Times New Roman"/>
                <a:cs typeface="Times New Roman"/>
              </a:rPr>
              <a:t>alla </a:t>
            </a:r>
            <a:r>
              <a:rPr sz="1200" dirty="0">
                <a:latin typeface="Times New Roman"/>
                <a:cs typeface="Times New Roman"/>
              </a:rPr>
              <a:t>vostra </a:t>
            </a:r>
            <a:r>
              <a:rPr sz="1200" spc="-5" dirty="0">
                <a:latin typeface="Times New Roman"/>
                <a:cs typeface="Times New Roman"/>
              </a:rPr>
              <a:t>preparazione </a:t>
            </a:r>
            <a:r>
              <a:rPr sz="1200" dirty="0">
                <a:latin typeface="Times New Roman"/>
                <a:cs typeface="Times New Roman"/>
              </a:rPr>
              <a:t>intellettuale di ordine  </a:t>
            </a:r>
            <a:r>
              <a:rPr sz="1200" spc="-5" dirty="0">
                <a:latin typeface="Times New Roman"/>
                <a:cs typeface="Times New Roman"/>
              </a:rPr>
              <a:t>superuniversale. Da </a:t>
            </a:r>
            <a:r>
              <a:rPr sz="1200" dirty="0">
                <a:latin typeface="Times New Roman"/>
                <a:cs typeface="Times New Roman"/>
              </a:rPr>
              <a:t>tutto </a:t>
            </a:r>
            <a:r>
              <a:rPr sz="1200" spc="-5" dirty="0">
                <a:latin typeface="Times New Roman"/>
                <a:cs typeface="Times New Roman"/>
              </a:rPr>
              <a:t>Orvonton si riuniscono </a:t>
            </a:r>
            <a:r>
              <a:rPr sz="1200" dirty="0">
                <a:latin typeface="Times New Roman"/>
                <a:cs typeface="Times New Roman"/>
              </a:rPr>
              <a:t>qui </a:t>
            </a:r>
            <a:r>
              <a:rPr sz="1200" spc="-5" dirty="0">
                <a:latin typeface="Times New Roman"/>
                <a:cs typeface="Times New Roman"/>
              </a:rPr>
              <a:t>gli esseri saggi che lavorano infaticabilmente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preparare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mortali </a:t>
            </a:r>
            <a:r>
              <a:rPr sz="1200" dirty="0">
                <a:latin typeface="Times New Roman"/>
                <a:cs typeface="Times New Roman"/>
              </a:rPr>
              <a:t>del tempo  </a:t>
            </a:r>
            <a:r>
              <a:rPr sz="1200" spc="-5" dirty="0">
                <a:latin typeface="Times New Roman"/>
                <a:cs typeface="Times New Roman"/>
              </a:rPr>
              <a:t>al loro progresso ulteriore verso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carriera dell’eternità.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maggior </a:t>
            </a:r>
            <a:r>
              <a:rPr sz="1200" dirty="0">
                <a:latin typeface="Times New Roman"/>
                <a:cs typeface="Times New Roman"/>
              </a:rPr>
              <a:t>parte di questa </a:t>
            </a:r>
            <a:r>
              <a:rPr sz="1200" spc="-5" dirty="0">
                <a:latin typeface="Times New Roman"/>
                <a:cs typeface="Times New Roman"/>
              </a:rPr>
              <a:t>preparazione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mortali ascendenti </a:t>
            </a:r>
            <a:r>
              <a:rPr sz="1200" spc="5" dirty="0">
                <a:latin typeface="Times New Roman"/>
                <a:cs typeface="Times New Roman"/>
              </a:rPr>
              <a:t>viene </a:t>
            </a:r>
            <a:r>
              <a:rPr sz="1200" dirty="0">
                <a:latin typeface="Times New Roman"/>
                <a:cs typeface="Times New Roman"/>
              </a:rPr>
              <a:t>svolta  </a:t>
            </a:r>
            <a:r>
              <a:rPr sz="1200" spc="-5" dirty="0">
                <a:latin typeface="Times New Roman"/>
                <a:cs typeface="Times New Roman"/>
              </a:rPr>
              <a:t>sui settanta </a:t>
            </a:r>
            <a:r>
              <a:rPr sz="1200" dirty="0">
                <a:latin typeface="Times New Roman"/>
                <a:cs typeface="Times New Roman"/>
              </a:rPr>
              <a:t>mondi di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studio.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31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318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28634" cy="39573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6858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(181.4) 15:13.4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governi dei </a:t>
            </a:r>
            <a:r>
              <a:rPr sz="1200" i="1" dirty="0">
                <a:latin typeface="Times New Roman"/>
                <a:cs typeface="Times New Roman"/>
              </a:rPr>
              <a:t>settori </a:t>
            </a:r>
            <a:r>
              <a:rPr sz="1200" i="1" spc="-5" dirty="0">
                <a:latin typeface="Times New Roman"/>
                <a:cs typeface="Times New Roman"/>
              </a:rPr>
              <a:t>minori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presieduti </a:t>
            </a:r>
            <a:r>
              <a:rPr sz="1200" dirty="0">
                <a:latin typeface="Times New Roman"/>
                <a:cs typeface="Times New Roman"/>
              </a:rPr>
              <a:t>da tre </a:t>
            </a:r>
            <a:r>
              <a:rPr sz="1200" spc="-5" dirty="0">
                <a:latin typeface="Times New Roman"/>
                <a:cs typeface="Times New Roman"/>
              </a:rPr>
              <a:t>Recenti dei </a:t>
            </a:r>
            <a:r>
              <a:rPr sz="1200" dirty="0">
                <a:latin typeface="Times New Roman"/>
                <a:cs typeface="Times New Roman"/>
              </a:rPr>
              <a:t>Giorni.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amministrazione si occupa </a:t>
            </a:r>
            <a:r>
              <a:rPr sz="1200" dirty="0">
                <a:latin typeface="Times New Roman"/>
                <a:cs typeface="Times New Roman"/>
              </a:rPr>
              <a:t>principalmente  </a:t>
            </a:r>
            <a:r>
              <a:rPr sz="1200" spc="-5" dirty="0">
                <a:latin typeface="Times New Roman"/>
                <a:cs typeface="Times New Roman"/>
              </a:rPr>
              <a:t>del controllo, dell’unificazione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della stabilizzazione fisica, </a:t>
            </a:r>
            <a:r>
              <a:rPr sz="1200" dirty="0">
                <a:latin typeface="Times New Roman"/>
                <a:cs typeface="Times New Roman"/>
              </a:rPr>
              <a:t>nonché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coordinazione corrente </a:t>
            </a:r>
            <a:r>
              <a:rPr sz="1200" spc="-5" dirty="0">
                <a:latin typeface="Times New Roman"/>
                <a:cs typeface="Times New Roman"/>
              </a:rPr>
              <a:t>dell’amministrazione degli  Universi locali che </a:t>
            </a:r>
            <a:r>
              <a:rPr sz="1200" dirty="0">
                <a:latin typeface="Times New Roman"/>
                <a:cs typeface="Times New Roman"/>
              </a:rPr>
              <a:t>li </a:t>
            </a:r>
            <a:r>
              <a:rPr sz="1200" spc="-5" dirty="0">
                <a:latin typeface="Times New Roman"/>
                <a:cs typeface="Times New Roman"/>
              </a:rPr>
              <a:t>compongono. Ogni settore </a:t>
            </a:r>
            <a:r>
              <a:rPr sz="1200" dirty="0">
                <a:latin typeface="Times New Roman"/>
                <a:cs typeface="Times New Roman"/>
              </a:rPr>
              <a:t>minore </a:t>
            </a:r>
            <a:r>
              <a:rPr sz="1200" spc="-5" dirty="0">
                <a:latin typeface="Times New Roman"/>
                <a:cs typeface="Times New Roman"/>
              </a:rPr>
              <a:t>ingloba cento Universi locali, diecimila </a:t>
            </a:r>
            <a:r>
              <a:rPr sz="1200" dirty="0">
                <a:latin typeface="Times New Roman"/>
                <a:cs typeface="Times New Roman"/>
              </a:rPr>
              <a:t>costellazioni e un milione </a:t>
            </a:r>
            <a:r>
              <a:rPr sz="1200" spc="-10" dirty="0">
                <a:latin typeface="Times New Roman"/>
                <a:cs typeface="Times New Roman"/>
              </a:rPr>
              <a:t>di  </a:t>
            </a:r>
            <a:r>
              <a:rPr sz="1200" dirty="0">
                <a:latin typeface="Times New Roman"/>
                <a:cs typeface="Times New Roman"/>
              </a:rPr>
              <a:t>sistemi, cioè </a:t>
            </a:r>
            <a:r>
              <a:rPr sz="1200" spc="-5" dirty="0">
                <a:latin typeface="Times New Roman"/>
                <a:cs typeface="Times New Roman"/>
              </a:rPr>
              <a:t>circa </a:t>
            </a:r>
            <a:r>
              <a:rPr sz="1200" dirty="0">
                <a:latin typeface="Times New Roman"/>
                <a:cs typeface="Times New Roman"/>
              </a:rPr>
              <a:t>un miliardo di mondi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abitabili.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9334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(181.5) 15:13.5 </a:t>
            </a:r>
            <a:r>
              <a:rPr sz="1200" dirty="0">
                <a:latin typeface="Times New Roman"/>
                <a:cs typeface="Times New Roman"/>
              </a:rPr>
              <a:t>I mondi capitale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settori minori </a:t>
            </a:r>
            <a:r>
              <a:rPr sz="1200" spc="-5" dirty="0">
                <a:latin typeface="Times New Roman"/>
                <a:cs typeface="Times New Roman"/>
              </a:rPr>
              <a:t>sono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grande luogo </a:t>
            </a:r>
            <a:r>
              <a:rPr sz="1200" dirty="0">
                <a:latin typeface="Times New Roman"/>
                <a:cs typeface="Times New Roman"/>
              </a:rPr>
              <a:t>d’incontro </a:t>
            </a:r>
            <a:r>
              <a:rPr sz="1200" spc="-5" dirty="0">
                <a:latin typeface="Times New Roman"/>
                <a:cs typeface="Times New Roman"/>
              </a:rPr>
              <a:t>dei Controllori Fisici Maestri. Questi </a:t>
            </a:r>
            <a:r>
              <a:rPr sz="1200" dirty="0">
                <a:latin typeface="Times New Roman"/>
                <a:cs typeface="Times New Roman"/>
              </a:rPr>
              <a:t>mondi </a:t>
            </a:r>
            <a:r>
              <a:rPr sz="1200" spc="-5" dirty="0">
                <a:latin typeface="Times New Roman"/>
                <a:cs typeface="Times New Roman"/>
              </a:rPr>
              <a:t>capitale  sono circondati dalle sette sfere </a:t>
            </a:r>
            <a:r>
              <a:rPr sz="1200" dirty="0">
                <a:latin typeface="Times New Roman"/>
                <a:cs typeface="Times New Roman"/>
              </a:rPr>
              <a:t>d’istruzione </a:t>
            </a:r>
            <a:r>
              <a:rPr sz="1200" spc="-5" dirty="0">
                <a:latin typeface="Times New Roman"/>
                <a:cs typeface="Times New Roman"/>
              </a:rPr>
              <a:t>che costituiscono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scuole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ammissione del Superuniverso </a:t>
            </a:r>
            <a:r>
              <a:rPr sz="1200" dirty="0">
                <a:latin typeface="Times New Roman"/>
                <a:cs typeface="Times New Roman"/>
              </a:rPr>
              <a:t>e sono i centri di  </a:t>
            </a:r>
            <a:r>
              <a:rPr sz="1200" spc="-5" dirty="0">
                <a:latin typeface="Times New Roman"/>
                <a:cs typeface="Times New Roman"/>
              </a:rPr>
              <a:t>formazione per </a:t>
            </a:r>
            <a:r>
              <a:rPr sz="1200" dirty="0">
                <a:latin typeface="Times New Roman"/>
                <a:cs typeface="Times New Roman"/>
              </a:rPr>
              <a:t>la conoscenza </a:t>
            </a:r>
            <a:r>
              <a:rPr sz="1200" spc="-5" dirty="0">
                <a:latin typeface="Times New Roman"/>
                <a:cs typeface="Times New Roman"/>
              </a:rPr>
              <a:t>fisica ed </a:t>
            </a:r>
            <a:r>
              <a:rPr sz="1200" dirty="0">
                <a:latin typeface="Times New Roman"/>
                <a:cs typeface="Times New Roman"/>
              </a:rPr>
              <a:t>amministrativa </a:t>
            </a:r>
            <a:r>
              <a:rPr sz="1200" spc="-5" dirty="0">
                <a:latin typeface="Times New Roman"/>
                <a:cs typeface="Times New Roman"/>
              </a:rPr>
              <a:t>concernente </a:t>
            </a:r>
            <a:r>
              <a:rPr sz="1200" dirty="0">
                <a:latin typeface="Times New Roman"/>
                <a:cs typeface="Times New Roman"/>
              </a:rPr>
              <a:t>l’Universo </a:t>
            </a:r>
            <a:r>
              <a:rPr sz="1200" spc="-5" dirty="0">
                <a:latin typeface="Times New Roman"/>
                <a:cs typeface="Times New Roman"/>
              </a:rPr>
              <a:t>degli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Universi.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8224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(181.6) 15:13.6 </a:t>
            </a:r>
            <a:r>
              <a:rPr sz="1200" spc="-5" dirty="0">
                <a:latin typeface="Times New Roman"/>
                <a:cs typeface="Times New Roman"/>
              </a:rPr>
              <a:t>Gli amministratori dei governi dei </a:t>
            </a:r>
            <a:r>
              <a:rPr sz="1200" dirty="0">
                <a:latin typeface="Times New Roman"/>
                <a:cs typeface="Times New Roman"/>
              </a:rPr>
              <a:t>settori minori sono sotto la </a:t>
            </a:r>
            <a:r>
              <a:rPr sz="1200" spc="-5" dirty="0">
                <a:latin typeface="Times New Roman"/>
                <a:cs typeface="Times New Roman"/>
              </a:rPr>
              <a:t>diretta giurisdizione dei </a:t>
            </a:r>
            <a:r>
              <a:rPr sz="1200" dirty="0">
                <a:latin typeface="Times New Roman"/>
                <a:cs typeface="Times New Roman"/>
              </a:rPr>
              <a:t>capi del </a:t>
            </a:r>
            <a:r>
              <a:rPr sz="1200" spc="-5" dirty="0">
                <a:latin typeface="Times New Roman"/>
                <a:cs typeface="Times New Roman"/>
              </a:rPr>
              <a:t>settore maggiore. </a:t>
            </a:r>
            <a:r>
              <a:rPr sz="1200" dirty="0">
                <a:latin typeface="Times New Roman"/>
                <a:cs typeface="Times New Roman"/>
              </a:rPr>
              <a:t>I  </a:t>
            </a:r>
            <a:r>
              <a:rPr sz="1200" spc="-5" dirty="0">
                <a:latin typeface="Times New Roman"/>
                <a:cs typeface="Times New Roman"/>
              </a:rPr>
              <a:t>Recenti dei </a:t>
            </a:r>
            <a:r>
              <a:rPr sz="1200" dirty="0">
                <a:latin typeface="Times New Roman"/>
                <a:cs typeface="Times New Roman"/>
              </a:rPr>
              <a:t>Giorni ricevono tutti i </a:t>
            </a:r>
            <a:r>
              <a:rPr sz="1200" spc="-5" dirty="0">
                <a:latin typeface="Times New Roman"/>
                <a:cs typeface="Times New Roman"/>
              </a:rPr>
              <a:t>rapporti </a:t>
            </a:r>
            <a:r>
              <a:rPr sz="1200" dirty="0">
                <a:latin typeface="Times New Roman"/>
                <a:cs typeface="Times New Roman"/>
              </a:rPr>
              <a:t>sulle </a:t>
            </a:r>
            <a:r>
              <a:rPr sz="1200" spc="-5" dirty="0">
                <a:latin typeface="Times New Roman"/>
                <a:cs typeface="Times New Roman"/>
              </a:rPr>
              <a:t>osservazioni </a:t>
            </a:r>
            <a:r>
              <a:rPr sz="1200" dirty="0">
                <a:latin typeface="Times New Roman"/>
                <a:cs typeface="Times New Roman"/>
              </a:rPr>
              <a:t>e coordinano tutte le </a:t>
            </a:r>
            <a:r>
              <a:rPr sz="1200" spc="-5" dirty="0">
                <a:latin typeface="Times New Roman"/>
                <a:cs typeface="Times New Roman"/>
              </a:rPr>
              <a:t>raccomandazioni che pervengono ad </a:t>
            </a:r>
            <a:r>
              <a:rPr sz="1200" dirty="0">
                <a:latin typeface="Times New Roman"/>
                <a:cs typeface="Times New Roman"/>
              </a:rPr>
              <a:t>un  </a:t>
            </a:r>
            <a:r>
              <a:rPr sz="1200" spc="-5" dirty="0">
                <a:latin typeface="Times New Roman"/>
                <a:cs typeface="Times New Roman"/>
              </a:rPr>
              <a:t>Superuniverso dagli </a:t>
            </a:r>
            <a:r>
              <a:rPr sz="1200" dirty="0">
                <a:latin typeface="Times New Roman"/>
                <a:cs typeface="Times New Roman"/>
              </a:rPr>
              <a:t>Unioni dei </a:t>
            </a:r>
            <a:r>
              <a:rPr sz="1200" spc="-5" dirty="0">
                <a:latin typeface="Times New Roman"/>
                <a:cs typeface="Times New Roman"/>
              </a:rPr>
              <a:t>Giorni </a:t>
            </a:r>
            <a:r>
              <a:rPr sz="1200" dirty="0">
                <a:latin typeface="Times New Roman"/>
                <a:cs typeface="Times New Roman"/>
              </a:rPr>
              <a:t>che stazionano in </a:t>
            </a:r>
            <a:r>
              <a:rPr sz="1200" spc="-5" dirty="0">
                <a:latin typeface="Times New Roman"/>
                <a:cs typeface="Times New Roman"/>
              </a:rPr>
              <a:t>osservazione </a:t>
            </a:r>
            <a:r>
              <a:rPr sz="1200" dirty="0">
                <a:latin typeface="Times New Roman"/>
                <a:cs typeface="Times New Roman"/>
              </a:rPr>
              <a:t>e come </a:t>
            </a:r>
            <a:r>
              <a:rPr sz="1200" spc="-5" dirty="0">
                <a:latin typeface="Times New Roman"/>
                <a:cs typeface="Times New Roman"/>
              </a:rPr>
              <a:t>consulenti della </a:t>
            </a:r>
            <a:r>
              <a:rPr sz="1200" dirty="0">
                <a:latin typeface="Times New Roman"/>
                <a:cs typeface="Times New Roman"/>
              </a:rPr>
              <a:t>Trinità sulle </a:t>
            </a:r>
            <a:r>
              <a:rPr sz="1200" spc="-5" dirty="0">
                <a:latin typeface="Times New Roman"/>
                <a:cs typeface="Times New Roman"/>
              </a:rPr>
              <a:t>sfere capitale degli  Universi locali,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dai Fedeli dei </a:t>
            </a:r>
            <a:r>
              <a:rPr sz="1200" dirty="0">
                <a:latin typeface="Times New Roman"/>
                <a:cs typeface="Times New Roman"/>
              </a:rPr>
              <a:t>Giorni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analogamente addetti </a:t>
            </a:r>
            <a:r>
              <a:rPr sz="1200" dirty="0">
                <a:latin typeface="Times New Roman"/>
                <a:cs typeface="Times New Roman"/>
              </a:rPr>
              <a:t>ai </a:t>
            </a:r>
            <a:r>
              <a:rPr sz="1200" spc="-5" dirty="0">
                <a:latin typeface="Times New Roman"/>
                <a:cs typeface="Times New Roman"/>
              </a:rPr>
              <a:t>consigli degli Altissimi sulle capitali delle costellazioni.  </a:t>
            </a:r>
            <a:r>
              <a:rPr sz="1200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questi rapporti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trasmessi ai Perfezioni dei </a:t>
            </a:r>
            <a:r>
              <a:rPr sz="1200" dirty="0">
                <a:latin typeface="Times New Roman"/>
                <a:cs typeface="Times New Roman"/>
              </a:rPr>
              <a:t>Giorni </a:t>
            </a:r>
            <a:r>
              <a:rPr sz="1200" spc="-5" dirty="0">
                <a:latin typeface="Times New Roman"/>
                <a:cs typeface="Times New Roman"/>
              </a:rPr>
              <a:t>sui </a:t>
            </a:r>
            <a:r>
              <a:rPr sz="1200" dirty="0">
                <a:latin typeface="Times New Roman"/>
                <a:cs typeface="Times New Roman"/>
              </a:rPr>
              <a:t>settori </a:t>
            </a:r>
            <a:r>
              <a:rPr sz="1200" spc="-5" dirty="0">
                <a:latin typeface="Times New Roman"/>
                <a:cs typeface="Times New Roman"/>
              </a:rPr>
              <a:t>maggiori,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poi passati alle </a:t>
            </a:r>
            <a:r>
              <a:rPr sz="1200" spc="-5" dirty="0">
                <a:latin typeface="Times New Roman"/>
                <a:cs typeface="Times New Roman"/>
              </a:rPr>
              <a:t>corti degli </a:t>
            </a:r>
            <a:r>
              <a:rPr sz="1200" dirty="0">
                <a:latin typeface="Times New Roman"/>
                <a:cs typeface="Times New Roman"/>
              </a:rPr>
              <a:t>Antichi dei  </a:t>
            </a:r>
            <a:r>
              <a:rPr sz="1200" spc="-5" dirty="0">
                <a:latin typeface="Times New Roman"/>
                <a:cs typeface="Times New Roman"/>
              </a:rPr>
              <a:t>Giorni.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tal modo il </a:t>
            </a:r>
            <a:r>
              <a:rPr sz="1200" spc="-5" dirty="0">
                <a:latin typeface="Times New Roman"/>
                <a:cs typeface="Times New Roman"/>
              </a:rPr>
              <a:t>regime della Trinità si </a:t>
            </a:r>
            <a:r>
              <a:rPr sz="1200" dirty="0">
                <a:latin typeface="Times New Roman"/>
                <a:cs typeface="Times New Roman"/>
              </a:rPr>
              <a:t>estende dalle </a:t>
            </a:r>
            <a:r>
              <a:rPr sz="1200" spc="-5" dirty="0">
                <a:latin typeface="Times New Roman"/>
                <a:cs typeface="Times New Roman"/>
              </a:rPr>
              <a:t>costellazioni </a:t>
            </a:r>
            <a:r>
              <a:rPr sz="1200" dirty="0">
                <a:latin typeface="Times New Roman"/>
                <a:cs typeface="Times New Roman"/>
              </a:rPr>
              <a:t>degli </a:t>
            </a:r>
            <a:r>
              <a:rPr sz="1200" spc="-5" dirty="0">
                <a:latin typeface="Times New Roman"/>
                <a:cs typeface="Times New Roman"/>
              </a:rPr>
              <a:t>Universi locali fino </a:t>
            </a:r>
            <a:r>
              <a:rPr sz="1200" dirty="0">
                <a:latin typeface="Times New Roman"/>
                <a:cs typeface="Times New Roman"/>
              </a:rPr>
              <a:t>alla </a:t>
            </a:r>
            <a:r>
              <a:rPr sz="1200" spc="-5" dirty="0">
                <a:latin typeface="Times New Roman"/>
                <a:cs typeface="Times New Roman"/>
              </a:rPr>
              <a:t>capitale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Superuniverso.  Nelle capitali dei sistemi locali </a:t>
            </a:r>
            <a:r>
              <a:rPr sz="1200" dirty="0">
                <a:latin typeface="Times New Roman"/>
                <a:cs typeface="Times New Roman"/>
              </a:rPr>
              <a:t>non vi sono </a:t>
            </a:r>
            <a:r>
              <a:rPr sz="1200" spc="-5" dirty="0">
                <a:latin typeface="Times New Roman"/>
                <a:cs typeface="Times New Roman"/>
              </a:rPr>
              <a:t>rappresentanti </a:t>
            </a:r>
            <a:r>
              <a:rPr sz="1200" dirty="0">
                <a:latin typeface="Times New Roman"/>
                <a:cs typeface="Times New Roman"/>
              </a:rPr>
              <a:t>della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Trinità.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  <a:spcBef>
                <a:spcPts val="5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14. I propositi dei sette</a:t>
            </a:r>
            <a:r>
              <a:rPr sz="1600" b="1" spc="20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Superuniversi</a:t>
            </a:r>
            <a:endParaRPr sz="1600">
              <a:latin typeface="Times New Roman"/>
              <a:cs typeface="Times New Roman"/>
            </a:endParaRPr>
          </a:p>
          <a:p>
            <a:pPr marL="76200">
              <a:lnSpc>
                <a:spcPts val="1405"/>
              </a:lnSpc>
              <a:spcBef>
                <a:spcPts val="132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(181.7) 15:14.1 </a:t>
            </a:r>
            <a:r>
              <a:rPr sz="1200" spc="-5" dirty="0">
                <a:latin typeface="Times New Roman"/>
                <a:cs typeface="Times New Roman"/>
              </a:rPr>
              <a:t>Nell’evoluzione dei sette </a:t>
            </a:r>
            <a:r>
              <a:rPr sz="1200" dirty="0">
                <a:latin typeface="Times New Roman"/>
                <a:cs typeface="Times New Roman"/>
              </a:rPr>
              <a:t>Superuniversi </a:t>
            </a:r>
            <a:r>
              <a:rPr sz="1200" spc="-5" dirty="0">
                <a:latin typeface="Times New Roman"/>
                <a:cs typeface="Times New Roman"/>
              </a:rPr>
              <a:t>si stanno rivelando sette propositi maggiori. Ogni scopo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maggiore</a:t>
            </a:r>
            <a:endParaRPr sz="1200">
              <a:latin typeface="Times New Roman"/>
              <a:cs typeface="Times New Roman"/>
            </a:endParaRPr>
          </a:p>
          <a:p>
            <a:pPr marL="76200" marR="422275">
              <a:lnSpc>
                <a:spcPts val="1380"/>
              </a:lnSpc>
              <a:spcBef>
                <a:spcPts val="60"/>
              </a:spcBef>
            </a:pPr>
            <a:r>
              <a:rPr sz="1200" spc="-5" dirty="0">
                <a:latin typeface="Times New Roman"/>
                <a:cs typeface="Times New Roman"/>
              </a:rPr>
              <a:t>nell’evoluzione superuniversale </a:t>
            </a:r>
            <a:r>
              <a:rPr sz="1200" dirty="0">
                <a:latin typeface="Times New Roman"/>
                <a:cs typeface="Times New Roman"/>
              </a:rPr>
              <a:t>troverà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espressione </a:t>
            </a:r>
            <a:r>
              <a:rPr sz="1200" dirty="0">
                <a:latin typeface="Times New Roman"/>
                <a:cs typeface="Times New Roman"/>
              </a:rPr>
              <a:t>più completa soltanto in uno dei </a:t>
            </a:r>
            <a:r>
              <a:rPr sz="1200" spc="-5" dirty="0">
                <a:latin typeface="Times New Roman"/>
                <a:cs typeface="Times New Roman"/>
              </a:rPr>
              <a:t>sette Superuniversi, </a:t>
            </a:r>
            <a:r>
              <a:rPr sz="1200" dirty="0">
                <a:latin typeface="Times New Roman"/>
                <a:cs typeface="Times New Roman"/>
              </a:rPr>
              <a:t>e quindi </a:t>
            </a:r>
            <a:r>
              <a:rPr sz="1200" spc="-5" dirty="0">
                <a:latin typeface="Times New Roman"/>
                <a:cs typeface="Times New Roman"/>
              </a:rPr>
              <a:t>ogni  Superuniverso </a:t>
            </a:r>
            <a:r>
              <a:rPr sz="1200" dirty="0">
                <a:latin typeface="Times New Roman"/>
                <a:cs typeface="Times New Roman"/>
              </a:rPr>
              <a:t>ha una funzione </a:t>
            </a:r>
            <a:r>
              <a:rPr sz="1200" spc="-5" dirty="0">
                <a:latin typeface="Times New Roman"/>
                <a:cs typeface="Times New Roman"/>
              </a:rPr>
              <a:t>speciale ed </a:t>
            </a:r>
            <a:r>
              <a:rPr sz="1200" dirty="0">
                <a:latin typeface="Times New Roman"/>
                <a:cs typeface="Times New Roman"/>
              </a:rPr>
              <a:t>una natura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unica.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31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319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70545" cy="354393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63500" marR="5588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(182.1) 15:14.2 </a:t>
            </a:r>
            <a:r>
              <a:rPr sz="1200" spc="-5" dirty="0">
                <a:latin typeface="Times New Roman"/>
                <a:cs typeface="Times New Roman"/>
              </a:rPr>
              <a:t>Orvonton,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settimo Superuniverso, quello al </a:t>
            </a:r>
            <a:r>
              <a:rPr sz="1200" dirty="0">
                <a:latin typeface="Times New Roman"/>
                <a:cs typeface="Times New Roman"/>
              </a:rPr>
              <a:t>quale appartiene il vostro </a:t>
            </a:r>
            <a:r>
              <a:rPr sz="1200" spc="-5" dirty="0">
                <a:latin typeface="Times New Roman"/>
                <a:cs typeface="Times New Roman"/>
              </a:rPr>
              <a:t>Universo locale,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conosciuto principalmente per 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straordinaria </a:t>
            </a:r>
            <a:r>
              <a:rPr sz="1200" dirty="0">
                <a:latin typeface="Times New Roman"/>
                <a:cs typeface="Times New Roman"/>
              </a:rPr>
              <a:t>e prodiga donazione di </a:t>
            </a:r>
            <a:r>
              <a:rPr sz="1200" spc="-5" dirty="0">
                <a:latin typeface="Times New Roman"/>
                <a:cs typeface="Times New Roman"/>
              </a:rPr>
              <a:t>ministero misericordioso ai </a:t>
            </a:r>
            <a:r>
              <a:rPr sz="1200" dirty="0">
                <a:latin typeface="Times New Roman"/>
                <a:cs typeface="Times New Roman"/>
              </a:rPr>
              <a:t>mortali </a:t>
            </a:r>
            <a:r>
              <a:rPr sz="1200" spc="-5" dirty="0">
                <a:latin typeface="Times New Roman"/>
                <a:cs typeface="Times New Roman"/>
              </a:rPr>
              <a:t>dei regni. Esso </a:t>
            </a:r>
            <a:r>
              <a:rPr sz="1200" dirty="0">
                <a:latin typeface="Times New Roman"/>
                <a:cs typeface="Times New Roman"/>
              </a:rPr>
              <a:t>è rinomato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il modo in cui </a:t>
            </a:r>
            <a:r>
              <a:rPr sz="1200" spc="-5" dirty="0">
                <a:latin typeface="Times New Roman"/>
                <a:cs typeface="Times New Roman"/>
              </a:rPr>
              <a:t>prevale 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giustizia temperata </a:t>
            </a:r>
            <a:r>
              <a:rPr sz="1200" dirty="0">
                <a:latin typeface="Times New Roman"/>
                <a:cs typeface="Times New Roman"/>
              </a:rPr>
              <a:t>dalla </a:t>
            </a:r>
            <a:r>
              <a:rPr sz="1200" spc="-5" dirty="0">
                <a:latin typeface="Times New Roman"/>
                <a:cs typeface="Times New Roman"/>
              </a:rPr>
              <a:t>misericordia ed </a:t>
            </a:r>
            <a:r>
              <a:rPr sz="1200" dirty="0">
                <a:latin typeface="Times New Roman"/>
                <a:cs typeface="Times New Roman"/>
              </a:rPr>
              <a:t>in cui </a:t>
            </a:r>
            <a:r>
              <a:rPr sz="1200" spc="-5" dirty="0">
                <a:latin typeface="Times New Roman"/>
                <a:cs typeface="Times New Roman"/>
              </a:rPr>
              <a:t>si esercita </a:t>
            </a:r>
            <a:r>
              <a:rPr sz="1200" dirty="0">
                <a:latin typeface="Times New Roman"/>
                <a:cs typeface="Times New Roman"/>
              </a:rPr>
              <a:t>un potere condizionato </a:t>
            </a:r>
            <a:r>
              <a:rPr sz="1200" spc="-5" dirty="0">
                <a:latin typeface="Times New Roman"/>
                <a:cs typeface="Times New Roman"/>
              </a:rPr>
              <a:t>dalla pazienza, mentre </a:t>
            </a:r>
            <a:r>
              <a:rPr sz="1200" dirty="0">
                <a:latin typeface="Times New Roman"/>
                <a:cs typeface="Times New Roman"/>
              </a:rPr>
              <a:t>viene generosamente  </a:t>
            </a:r>
            <a:r>
              <a:rPr sz="1200" spc="-5" dirty="0">
                <a:latin typeface="Times New Roman"/>
                <a:cs typeface="Times New Roman"/>
              </a:rPr>
              <a:t>sacrificato </a:t>
            </a:r>
            <a:r>
              <a:rPr sz="1200" dirty="0">
                <a:latin typeface="Times New Roman"/>
                <a:cs typeface="Times New Roman"/>
              </a:rPr>
              <a:t>del tempo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fine di </a:t>
            </a:r>
            <a:r>
              <a:rPr sz="1200" spc="-5" dirty="0">
                <a:latin typeface="Times New Roman"/>
                <a:cs typeface="Times New Roman"/>
              </a:rPr>
              <a:t>assicurare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stabilizzazione dell’eternità. Orvonton </a:t>
            </a:r>
            <a:r>
              <a:rPr sz="1200" dirty="0">
                <a:latin typeface="Times New Roman"/>
                <a:cs typeface="Times New Roman"/>
              </a:rPr>
              <a:t>è una dimostrazione </a:t>
            </a:r>
            <a:r>
              <a:rPr sz="1200" spc="-5" dirty="0">
                <a:latin typeface="Times New Roman"/>
                <a:cs typeface="Times New Roman"/>
              </a:rPr>
              <a:t>d’amore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misericordia  nell’Universo.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17970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(182.2) 15:14.3 </a:t>
            </a:r>
            <a:r>
              <a:rPr sz="1200" dirty="0">
                <a:latin typeface="Times New Roman"/>
                <a:cs typeface="Times New Roman"/>
              </a:rPr>
              <a:t>È tuttavia </a:t>
            </a:r>
            <a:r>
              <a:rPr sz="1200" spc="-5" dirty="0">
                <a:latin typeface="Times New Roman"/>
                <a:cs typeface="Times New Roman"/>
              </a:rPr>
              <a:t>molto difficile descrivere </a:t>
            </a:r>
            <a:r>
              <a:rPr sz="1200" dirty="0">
                <a:latin typeface="Times New Roman"/>
                <a:cs typeface="Times New Roman"/>
              </a:rPr>
              <a:t>il nostro </a:t>
            </a:r>
            <a:r>
              <a:rPr sz="1200" spc="-5" dirty="0">
                <a:latin typeface="Times New Roman"/>
                <a:cs typeface="Times New Roman"/>
              </a:rPr>
              <a:t>concetto della </a:t>
            </a:r>
            <a:r>
              <a:rPr sz="1200" dirty="0">
                <a:latin typeface="Times New Roman"/>
                <a:cs typeface="Times New Roman"/>
              </a:rPr>
              <a:t>vera </a:t>
            </a:r>
            <a:r>
              <a:rPr sz="1200" spc="-5" dirty="0">
                <a:latin typeface="Times New Roman"/>
                <a:cs typeface="Times New Roman"/>
              </a:rPr>
              <a:t>natura del </a:t>
            </a:r>
            <a:r>
              <a:rPr sz="1200" dirty="0">
                <a:latin typeface="Times New Roman"/>
                <a:cs typeface="Times New Roman"/>
              </a:rPr>
              <a:t>proposito evoluzionario che </a:t>
            </a:r>
            <a:r>
              <a:rPr sz="1200" spc="-5" dirty="0">
                <a:latin typeface="Times New Roman"/>
                <a:cs typeface="Times New Roman"/>
              </a:rPr>
              <a:t>si sta rivelando 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Orvonton,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esso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essere espresso </a:t>
            </a:r>
            <a:r>
              <a:rPr sz="1200" dirty="0">
                <a:latin typeface="Times New Roman"/>
                <a:cs typeface="Times New Roman"/>
              </a:rPr>
              <a:t>dicendo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in questa supercreazione noi percepiamo che i </a:t>
            </a:r>
            <a:r>
              <a:rPr sz="1200" spc="-5" dirty="0">
                <a:latin typeface="Times New Roman"/>
                <a:cs typeface="Times New Roman"/>
              </a:rPr>
              <a:t>sei </a:t>
            </a:r>
            <a:r>
              <a:rPr sz="1200" dirty="0">
                <a:latin typeface="Times New Roman"/>
                <a:cs typeface="Times New Roman"/>
              </a:rPr>
              <a:t>propositi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specifici</a:t>
            </a:r>
            <a:endParaRPr sz="1200">
              <a:latin typeface="Times New Roman"/>
              <a:cs typeface="Times New Roman"/>
            </a:endParaRPr>
          </a:p>
          <a:p>
            <a:pPr marL="63500" marR="9271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dell’evoluzione cosmica, qual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manifestata nelle sei supercreazioni associate, sono </a:t>
            </a:r>
            <a:r>
              <a:rPr sz="1200" dirty="0">
                <a:latin typeface="Times New Roman"/>
                <a:cs typeface="Times New Roman"/>
              </a:rPr>
              <a:t>qui </a:t>
            </a:r>
            <a:r>
              <a:rPr sz="1200" spc="-5" dirty="0">
                <a:latin typeface="Times New Roman"/>
                <a:cs typeface="Times New Roman"/>
              </a:rPr>
              <a:t>interassociati </a:t>
            </a:r>
            <a:r>
              <a:rPr sz="1200" dirty="0">
                <a:latin typeface="Times New Roman"/>
                <a:cs typeface="Times New Roman"/>
              </a:rPr>
              <a:t>in un </a:t>
            </a:r>
            <a:r>
              <a:rPr sz="1200" spc="-5" dirty="0">
                <a:latin typeface="Times New Roman"/>
                <a:cs typeface="Times New Roman"/>
              </a:rPr>
              <a:t>significato </a:t>
            </a:r>
            <a:r>
              <a:rPr sz="1200" dirty="0">
                <a:latin typeface="Times New Roman"/>
                <a:cs typeface="Times New Roman"/>
              </a:rPr>
              <a:t>d’insieme.  </a:t>
            </a:r>
            <a:r>
              <a:rPr sz="1200" spc="-5" dirty="0">
                <a:latin typeface="Times New Roman"/>
                <a:cs typeface="Times New Roman"/>
              </a:rPr>
              <a:t>Per questa ragione </a:t>
            </a:r>
            <a:r>
              <a:rPr sz="1200" dirty="0">
                <a:latin typeface="Times New Roman"/>
                <a:cs typeface="Times New Roman"/>
              </a:rPr>
              <a:t>abbiamo </a:t>
            </a:r>
            <a:r>
              <a:rPr sz="1200" spc="-5" dirty="0">
                <a:latin typeface="Times New Roman"/>
                <a:cs typeface="Times New Roman"/>
              </a:rPr>
              <a:t>talvolta congetturato che </a:t>
            </a:r>
            <a:r>
              <a:rPr sz="1200" dirty="0">
                <a:latin typeface="Times New Roman"/>
                <a:cs typeface="Times New Roman"/>
              </a:rPr>
              <a:t>la personalizzazione </a:t>
            </a:r>
            <a:r>
              <a:rPr sz="1200" spc="-5" dirty="0">
                <a:latin typeface="Times New Roman"/>
                <a:cs typeface="Times New Roman"/>
              </a:rPr>
              <a:t>evolutasi </a:t>
            </a:r>
            <a:r>
              <a:rPr sz="1200" dirty="0">
                <a:latin typeface="Times New Roman"/>
                <a:cs typeface="Times New Roman"/>
              </a:rPr>
              <a:t>e completata 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Supremo governerà nel  remoto futuro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Uversa </a:t>
            </a:r>
            <a:r>
              <a:rPr sz="1200" dirty="0">
                <a:latin typeface="Times New Roman"/>
                <a:cs typeface="Times New Roman"/>
              </a:rPr>
              <a:t>i sette </a:t>
            </a:r>
            <a:r>
              <a:rPr sz="1200" spc="-5" dirty="0">
                <a:latin typeface="Times New Roman"/>
                <a:cs typeface="Times New Roman"/>
              </a:rPr>
              <a:t>Superuniversi </a:t>
            </a:r>
            <a:r>
              <a:rPr sz="1200" dirty="0">
                <a:latin typeface="Times New Roman"/>
                <a:cs typeface="Times New Roman"/>
              </a:rPr>
              <a:t>perfezionati in tutta la </a:t>
            </a:r>
            <a:r>
              <a:rPr sz="1200" spc="-5" dirty="0">
                <a:latin typeface="Times New Roman"/>
                <a:cs typeface="Times New Roman"/>
              </a:rPr>
              <a:t>maestà esperienziale del suo </a:t>
            </a:r>
            <a:r>
              <a:rPr sz="1200" dirty="0">
                <a:latin typeface="Times New Roman"/>
                <a:cs typeface="Times New Roman"/>
              </a:rPr>
              <a:t>potere sovrano </a:t>
            </a:r>
            <a:r>
              <a:rPr sz="1200" spc="-5" dirty="0">
                <a:latin typeface="Times New Roman"/>
                <a:cs typeface="Times New Roman"/>
              </a:rPr>
              <a:t>onnipotente allora  raggiunto.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 marR="14795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(182.3) 15:14.4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Orvonton </a:t>
            </a:r>
            <a:r>
              <a:rPr sz="1200" dirty="0">
                <a:latin typeface="Times New Roman"/>
                <a:cs typeface="Times New Roman"/>
              </a:rPr>
              <a:t>è unico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natura e individuale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destino, così è </a:t>
            </a:r>
            <a:r>
              <a:rPr sz="1200" spc="-5" dirty="0">
                <a:latin typeface="Times New Roman"/>
                <a:cs typeface="Times New Roman"/>
              </a:rPr>
              <a:t>anche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ognuno dei sei Superuniversi ad esso  associati. Gran </a:t>
            </a:r>
            <a:r>
              <a:rPr sz="1200" dirty="0">
                <a:latin typeface="Times New Roman"/>
                <a:cs typeface="Times New Roman"/>
              </a:rPr>
              <a:t>parte di ciò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avviene in Orvonton, </a:t>
            </a:r>
            <a:r>
              <a:rPr sz="1200" spc="-5" dirty="0">
                <a:latin typeface="Times New Roman"/>
                <a:cs typeface="Times New Roman"/>
              </a:rPr>
              <a:t>comunque, </a:t>
            </a:r>
            <a:r>
              <a:rPr sz="1200" dirty="0">
                <a:latin typeface="Times New Roman"/>
                <a:cs typeface="Times New Roman"/>
              </a:rPr>
              <a:t>non vi è rivelato; e molti di </a:t>
            </a:r>
            <a:r>
              <a:rPr sz="1200" spc="-5" dirty="0">
                <a:latin typeface="Times New Roman"/>
                <a:cs typeface="Times New Roman"/>
              </a:rPr>
              <a:t>questi aspetti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rivelati </a:t>
            </a:r>
            <a:r>
              <a:rPr sz="1200" spc="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vita di  </a:t>
            </a:r>
            <a:r>
              <a:rPr sz="1200" spc="-5" dirty="0">
                <a:latin typeface="Times New Roman"/>
                <a:cs typeface="Times New Roman"/>
              </a:rPr>
              <a:t>Orvonton troveranno </a:t>
            </a:r>
            <a:r>
              <a:rPr sz="1200" dirty="0">
                <a:latin typeface="Times New Roman"/>
                <a:cs typeface="Times New Roman"/>
              </a:rPr>
              <a:t>più completa </a:t>
            </a:r>
            <a:r>
              <a:rPr sz="1200" spc="-5" dirty="0">
                <a:latin typeface="Times New Roman"/>
                <a:cs typeface="Times New Roman"/>
              </a:rPr>
              <a:t>espressione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qualche </a:t>
            </a:r>
            <a:r>
              <a:rPr sz="1200" dirty="0">
                <a:latin typeface="Times New Roman"/>
                <a:cs typeface="Times New Roman"/>
              </a:rPr>
              <a:t>altro Superuniverso. I </a:t>
            </a:r>
            <a:r>
              <a:rPr sz="1200" spc="-5" dirty="0">
                <a:latin typeface="Times New Roman"/>
                <a:cs typeface="Times New Roman"/>
              </a:rPr>
              <a:t>sette propositi </a:t>
            </a:r>
            <a:r>
              <a:rPr sz="1200" dirty="0">
                <a:latin typeface="Times New Roman"/>
                <a:cs typeface="Times New Roman"/>
              </a:rPr>
              <a:t>dell’evoluzione </a:t>
            </a:r>
            <a:r>
              <a:rPr sz="1200" spc="-5" dirty="0">
                <a:latin typeface="Times New Roman"/>
                <a:cs typeface="Times New Roman"/>
              </a:rPr>
              <a:t>superuniversale 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operanti </a:t>
            </a:r>
            <a:r>
              <a:rPr sz="1200" dirty="0">
                <a:latin typeface="Times New Roman"/>
                <a:cs typeface="Times New Roman"/>
              </a:rPr>
              <a:t>in tutti i </a:t>
            </a:r>
            <a:r>
              <a:rPr sz="1200" spc="-5" dirty="0">
                <a:latin typeface="Times New Roman"/>
                <a:cs typeface="Times New Roman"/>
              </a:rPr>
              <a:t>sette Superuniversi, </a:t>
            </a:r>
            <a:r>
              <a:rPr sz="1200" dirty="0">
                <a:latin typeface="Times New Roman"/>
                <a:cs typeface="Times New Roman"/>
              </a:rPr>
              <a:t>ma ogni </a:t>
            </a:r>
            <a:r>
              <a:rPr sz="1200" spc="-5" dirty="0">
                <a:latin typeface="Times New Roman"/>
                <a:cs typeface="Times New Roman"/>
              </a:rPr>
              <a:t>supercreazione darà espressione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piena ad </a:t>
            </a:r>
            <a:r>
              <a:rPr sz="1200" dirty="0">
                <a:latin typeface="Times New Roman"/>
                <a:cs typeface="Times New Roman"/>
              </a:rPr>
              <a:t>uno solo di questi </a:t>
            </a:r>
            <a:r>
              <a:rPr sz="1200" spc="-5" dirty="0">
                <a:latin typeface="Times New Roman"/>
                <a:cs typeface="Times New Roman"/>
              </a:rPr>
              <a:t>propositi. Per  capire </a:t>
            </a:r>
            <a:r>
              <a:rPr sz="1200" dirty="0">
                <a:latin typeface="Times New Roman"/>
                <a:cs typeface="Times New Roman"/>
              </a:rPr>
              <a:t>di più </a:t>
            </a:r>
            <a:r>
              <a:rPr sz="1200" spc="-5" dirty="0">
                <a:latin typeface="Times New Roman"/>
                <a:cs typeface="Times New Roman"/>
              </a:rPr>
              <a:t>su questi </a:t>
            </a:r>
            <a:r>
              <a:rPr sz="1200" dirty="0">
                <a:latin typeface="Times New Roman"/>
                <a:cs typeface="Times New Roman"/>
              </a:rPr>
              <a:t>propositi </a:t>
            </a:r>
            <a:r>
              <a:rPr sz="1200" spc="-5" dirty="0">
                <a:latin typeface="Times New Roman"/>
                <a:cs typeface="Times New Roman"/>
              </a:rPr>
              <a:t>superuniversali </a:t>
            </a:r>
            <a:r>
              <a:rPr sz="1200" dirty="0">
                <a:latin typeface="Times New Roman"/>
                <a:cs typeface="Times New Roman"/>
              </a:rPr>
              <a:t>dovrebbero </a:t>
            </a:r>
            <a:r>
              <a:rPr sz="1200" spc="-5" dirty="0">
                <a:latin typeface="Times New Roman"/>
                <a:cs typeface="Times New Roman"/>
              </a:rPr>
              <a:t>esservi </a:t>
            </a:r>
            <a:r>
              <a:rPr sz="1200" dirty="0">
                <a:latin typeface="Times New Roman"/>
                <a:cs typeface="Times New Roman"/>
              </a:rPr>
              <a:t>rivelate molte </a:t>
            </a:r>
            <a:r>
              <a:rPr sz="1200" spc="-5" dirty="0">
                <a:latin typeface="Times New Roman"/>
                <a:cs typeface="Times New Roman"/>
              </a:rPr>
              <a:t>cose </a:t>
            </a:r>
            <a:r>
              <a:rPr sz="1200" dirty="0">
                <a:latin typeface="Times New Roman"/>
                <a:cs typeface="Times New Roman"/>
              </a:rPr>
              <a:t>che voi non </a:t>
            </a:r>
            <a:r>
              <a:rPr sz="1200" spc="-5" dirty="0">
                <a:latin typeface="Times New Roman"/>
                <a:cs typeface="Times New Roman"/>
              </a:rPr>
              <a:t>capite, ed anche allora  comprendereste </a:t>
            </a:r>
            <a:r>
              <a:rPr sz="1200" dirty="0">
                <a:latin typeface="Times New Roman"/>
                <a:cs typeface="Times New Roman"/>
              </a:rPr>
              <a:t>molto poco. Tutta </a:t>
            </a:r>
            <a:r>
              <a:rPr sz="1200" spc="-5" dirty="0">
                <a:latin typeface="Times New Roman"/>
                <a:cs typeface="Times New Roman"/>
              </a:rPr>
              <a:t>questa esposizione presenta soltanto </a:t>
            </a:r>
            <a:r>
              <a:rPr sz="1200" dirty="0">
                <a:latin typeface="Times New Roman"/>
                <a:cs typeface="Times New Roman"/>
              </a:rPr>
              <a:t>uno </a:t>
            </a:r>
            <a:r>
              <a:rPr sz="1200" spc="-5" dirty="0">
                <a:latin typeface="Times New Roman"/>
                <a:cs typeface="Times New Roman"/>
              </a:rPr>
              <a:t>sguardo fugace sull’immensa creazione alla </a:t>
            </a:r>
            <a:r>
              <a:rPr sz="1200" dirty="0">
                <a:latin typeface="Times New Roman"/>
                <a:cs typeface="Times New Roman"/>
              </a:rPr>
              <a:t>quale  </a:t>
            </a:r>
            <a:r>
              <a:rPr sz="1200" spc="-5" dirty="0">
                <a:latin typeface="Times New Roman"/>
                <a:cs typeface="Times New Roman"/>
              </a:rPr>
              <a:t>appartengono </a:t>
            </a:r>
            <a:r>
              <a:rPr sz="1200" dirty="0">
                <a:latin typeface="Times New Roman"/>
                <a:cs typeface="Times New Roman"/>
              </a:rPr>
              <a:t>il vostro mondo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il vostro </a:t>
            </a:r>
            <a:r>
              <a:rPr sz="1200" spc="-5" dirty="0">
                <a:latin typeface="Times New Roman"/>
                <a:cs typeface="Times New Roman"/>
              </a:rPr>
              <a:t>sistema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locale.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32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179434" cy="389890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18288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(14.2) 0:11.4 </a:t>
            </a:r>
            <a:r>
              <a:rPr sz="1200" dirty="0">
                <a:latin typeface="Times New Roman"/>
                <a:cs typeface="Times New Roman"/>
              </a:rPr>
              <a:t>1. </a:t>
            </a:r>
            <a:r>
              <a:rPr sz="1200" i="1" spc="-5" dirty="0">
                <a:latin typeface="Times New Roman"/>
                <a:cs typeface="Times New Roman"/>
              </a:rPr>
              <a:t>L’Assoluto della Deità </a:t>
            </a:r>
            <a:r>
              <a:rPr sz="1200" spc="-5" dirty="0">
                <a:latin typeface="Times New Roman"/>
                <a:cs typeface="Times New Roman"/>
              </a:rPr>
              <a:t>sembra essere l’onnipotente attivatore, mentre l’Assoluto Non Qualificato </a:t>
            </a:r>
            <a:r>
              <a:rPr sz="1200" dirty="0">
                <a:latin typeface="Times New Roman"/>
                <a:cs typeface="Times New Roman"/>
              </a:rPr>
              <a:t>pare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il  </a:t>
            </a:r>
            <a:r>
              <a:rPr sz="1200" spc="-5" dirty="0">
                <a:latin typeface="Times New Roman"/>
                <a:cs typeface="Times New Roman"/>
              </a:rPr>
              <a:t>meccanizzatore </a:t>
            </a:r>
            <a:r>
              <a:rPr sz="1200" dirty="0">
                <a:latin typeface="Times New Roman"/>
                <a:cs typeface="Times New Roman"/>
              </a:rPr>
              <a:t>totalmente </a:t>
            </a:r>
            <a:r>
              <a:rPr sz="1200" spc="-5" dirty="0">
                <a:latin typeface="Times New Roman"/>
                <a:cs typeface="Times New Roman"/>
              </a:rPr>
              <a:t>efficace dell’Universo degli </a:t>
            </a:r>
            <a:r>
              <a:rPr sz="1200" dirty="0">
                <a:latin typeface="Times New Roman"/>
                <a:cs typeface="Times New Roman"/>
              </a:rPr>
              <a:t>Universi </a:t>
            </a:r>
            <a:r>
              <a:rPr sz="1200" spc="-5" dirty="0">
                <a:latin typeface="Times New Roman"/>
                <a:cs typeface="Times New Roman"/>
              </a:rPr>
              <a:t>supremamente unificato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definitivamente coordinato, </a:t>
            </a:r>
            <a:r>
              <a:rPr sz="1200" dirty="0">
                <a:latin typeface="Times New Roman"/>
                <a:cs typeface="Times New Roman"/>
              </a:rPr>
              <a:t>nonché di  </a:t>
            </a:r>
            <a:r>
              <a:rPr sz="1200" spc="-5" dirty="0">
                <a:latin typeface="Times New Roman"/>
                <a:cs typeface="Times New Roman"/>
              </a:rPr>
              <a:t>miriadi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Universi, creati,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corso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creazione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ancora </a:t>
            </a:r>
            <a:r>
              <a:rPr sz="1200" spc="5" dirty="0">
                <a:latin typeface="Times New Roman"/>
                <a:cs typeface="Times New Roman"/>
              </a:rPr>
              <a:t>da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creare.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812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(14.3) 0:11.5 </a:t>
            </a:r>
            <a:r>
              <a:rPr sz="1200" spc="-5" dirty="0">
                <a:latin typeface="Times New Roman"/>
                <a:cs typeface="Times New Roman"/>
              </a:rPr>
              <a:t>L’Assoluto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Deità </a:t>
            </a:r>
            <a:r>
              <a:rPr sz="1200" dirty="0">
                <a:latin typeface="Times New Roman"/>
                <a:cs typeface="Times New Roman"/>
              </a:rPr>
              <a:t>non può </a:t>
            </a:r>
            <a:r>
              <a:rPr sz="1200" spc="-5" dirty="0">
                <a:latin typeface="Times New Roman"/>
                <a:cs typeface="Times New Roman"/>
              </a:rPr>
              <a:t>reagire </a:t>
            </a:r>
            <a:r>
              <a:rPr sz="1200" dirty="0">
                <a:latin typeface="Times New Roman"/>
                <a:cs typeface="Times New Roman"/>
              </a:rPr>
              <a:t>in modo </a:t>
            </a:r>
            <a:r>
              <a:rPr sz="1200" spc="-5" dirty="0">
                <a:latin typeface="Times New Roman"/>
                <a:cs typeface="Times New Roman"/>
              </a:rPr>
              <a:t>subassoluto </a:t>
            </a:r>
            <a:r>
              <a:rPr sz="1200" dirty="0">
                <a:latin typeface="Times New Roman"/>
                <a:cs typeface="Times New Roman"/>
              </a:rPr>
              <a:t>ad </a:t>
            </a:r>
            <a:r>
              <a:rPr sz="1200" spc="-5" dirty="0">
                <a:latin typeface="Times New Roman"/>
                <a:cs typeface="Times New Roman"/>
              </a:rPr>
              <a:t>alcuna situazione nell’Universo,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almeno </a:t>
            </a:r>
            <a:r>
              <a:rPr sz="1200" dirty="0">
                <a:latin typeface="Times New Roman"/>
                <a:cs typeface="Times New Roman"/>
              </a:rPr>
              <a:t>non lo fa. </a:t>
            </a:r>
            <a:r>
              <a:rPr sz="1200" spc="-5" dirty="0">
                <a:latin typeface="Times New Roman"/>
                <a:cs typeface="Times New Roman"/>
              </a:rPr>
              <a:t>Ogni  </a:t>
            </a:r>
            <a:r>
              <a:rPr sz="1200" dirty="0">
                <a:latin typeface="Times New Roman"/>
                <a:cs typeface="Times New Roman"/>
              </a:rPr>
              <a:t>risposta di questo </a:t>
            </a:r>
            <a:r>
              <a:rPr sz="1200" spc="-5" dirty="0">
                <a:latin typeface="Times New Roman"/>
                <a:cs typeface="Times New Roman"/>
              </a:rPr>
              <a:t>Assoluto </a:t>
            </a:r>
            <a:r>
              <a:rPr sz="1200" dirty="0">
                <a:latin typeface="Times New Roman"/>
                <a:cs typeface="Times New Roman"/>
              </a:rPr>
              <a:t>ad una </a:t>
            </a:r>
            <a:r>
              <a:rPr sz="1200" spc="-5" dirty="0">
                <a:latin typeface="Times New Roman"/>
                <a:cs typeface="Times New Roman"/>
              </a:rPr>
              <a:t>determinata situazione pare essere </a:t>
            </a:r>
            <a:r>
              <a:rPr sz="1200" dirty="0">
                <a:latin typeface="Times New Roman"/>
                <a:cs typeface="Times New Roman"/>
              </a:rPr>
              <a:t>data </a:t>
            </a:r>
            <a:r>
              <a:rPr sz="1200" spc="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termini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benessere </a:t>
            </a:r>
            <a:r>
              <a:rPr sz="1200" dirty="0">
                <a:latin typeface="Times New Roman"/>
                <a:cs typeface="Times New Roman"/>
              </a:rPr>
              <a:t>dell’intera </a:t>
            </a:r>
            <a:r>
              <a:rPr sz="1200" spc="-5" dirty="0">
                <a:latin typeface="Times New Roman"/>
                <a:cs typeface="Times New Roman"/>
              </a:rPr>
              <a:t>creazione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5" dirty="0">
                <a:latin typeface="Times New Roman"/>
                <a:cs typeface="Times New Roman"/>
              </a:rPr>
              <a:t>cose </a:t>
            </a:r>
            <a:r>
              <a:rPr sz="1200" dirty="0">
                <a:latin typeface="Times New Roman"/>
                <a:cs typeface="Times New Roman"/>
              </a:rPr>
              <a:t>e di  </a:t>
            </a:r>
            <a:r>
              <a:rPr sz="1200" spc="-5" dirty="0">
                <a:latin typeface="Times New Roman"/>
                <a:cs typeface="Times New Roman"/>
              </a:rPr>
              <a:t>esseri,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soltanto </a:t>
            </a:r>
            <a:r>
              <a:rPr sz="1200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suo presente stato d’esistenza,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anche </a:t>
            </a:r>
            <a:r>
              <a:rPr sz="1200" dirty="0">
                <a:latin typeface="Times New Roman"/>
                <a:cs typeface="Times New Roman"/>
              </a:rPr>
              <a:t>in vista delle infinite possibilità di </a:t>
            </a:r>
            <a:r>
              <a:rPr sz="1200" spc="-5" dirty="0">
                <a:latin typeface="Times New Roman"/>
                <a:cs typeface="Times New Roman"/>
              </a:rPr>
              <a:t>tutta l’eternità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futura.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88900" marR="123189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(14.4) 0:11.6 </a:t>
            </a:r>
            <a:r>
              <a:rPr sz="1200" spc="-5" dirty="0">
                <a:latin typeface="Times New Roman"/>
                <a:cs typeface="Times New Roman"/>
              </a:rPr>
              <a:t>L’Assoluto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Deità </a:t>
            </a:r>
            <a:r>
              <a:rPr sz="1200" dirty="0">
                <a:latin typeface="Times New Roman"/>
                <a:cs typeface="Times New Roman"/>
              </a:rPr>
              <a:t>è quel potenziale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stato separato </a:t>
            </a:r>
            <a:r>
              <a:rPr sz="1200" dirty="0">
                <a:latin typeface="Times New Roman"/>
                <a:cs typeface="Times New Roman"/>
              </a:rPr>
              <a:t>dalla </a:t>
            </a:r>
            <a:r>
              <a:rPr sz="1200" spc="-5" dirty="0">
                <a:latin typeface="Times New Roman"/>
                <a:cs typeface="Times New Roman"/>
              </a:rPr>
              <a:t>realtà totale ed </a:t>
            </a:r>
            <a:r>
              <a:rPr sz="1200" dirty="0">
                <a:latin typeface="Times New Roman"/>
                <a:cs typeface="Times New Roman"/>
              </a:rPr>
              <a:t>infinita </a:t>
            </a:r>
            <a:r>
              <a:rPr sz="1200" spc="-5" dirty="0">
                <a:latin typeface="Times New Roman"/>
                <a:cs typeface="Times New Roman"/>
              </a:rPr>
              <a:t>per scelta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libero </a:t>
            </a:r>
            <a:r>
              <a:rPr sz="1200" dirty="0">
                <a:latin typeface="Times New Roman"/>
                <a:cs typeface="Times New Roman"/>
              </a:rPr>
              <a:t>arbitrio </a:t>
            </a:r>
            <a:r>
              <a:rPr sz="1200" spc="-5" dirty="0">
                <a:latin typeface="Times New Roman"/>
                <a:cs typeface="Times New Roman"/>
              </a:rPr>
              <a:t>del  Padre Universale, </a:t>
            </a:r>
            <a:r>
              <a:rPr sz="1200" dirty="0">
                <a:latin typeface="Times New Roman"/>
                <a:cs typeface="Times New Roman"/>
              </a:rPr>
              <a:t>e nel quale </a:t>
            </a:r>
            <a:r>
              <a:rPr sz="1200" spc="-5" dirty="0">
                <a:latin typeface="Times New Roman"/>
                <a:cs typeface="Times New Roman"/>
              </a:rPr>
              <a:t>hanno luogo </a:t>
            </a:r>
            <a:r>
              <a:rPr sz="1200" dirty="0">
                <a:latin typeface="Times New Roman"/>
                <a:cs typeface="Times New Roman"/>
              </a:rPr>
              <a:t>tutte le attività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divinità — </a:t>
            </a:r>
            <a:r>
              <a:rPr sz="1200" spc="-5" dirty="0">
                <a:latin typeface="Times New Roman"/>
                <a:cs typeface="Times New Roman"/>
              </a:rPr>
              <a:t>esistenziali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esperienziali. Questo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l’Assoluto  </a:t>
            </a:r>
            <a:r>
              <a:rPr sz="1200" i="1" dirty="0">
                <a:latin typeface="Times New Roman"/>
                <a:cs typeface="Times New Roman"/>
              </a:rPr>
              <a:t>Qualificato </a:t>
            </a:r>
            <a:r>
              <a:rPr sz="1200" spc="-5" dirty="0">
                <a:latin typeface="Times New Roman"/>
                <a:cs typeface="Times New Roman"/>
              </a:rPr>
              <a:t>che si contraddistingue dall’Assoluto </a:t>
            </a:r>
            <a:r>
              <a:rPr sz="1200" i="1" dirty="0">
                <a:latin typeface="Times New Roman"/>
                <a:cs typeface="Times New Roman"/>
              </a:rPr>
              <a:t>Non Qualificato;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l’Assoluto Universale si sovraggiunge ad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entrambi</a:t>
            </a:r>
            <a:endParaRPr sz="1200">
              <a:latin typeface="Times New Roman"/>
              <a:cs typeface="Times New Roman"/>
            </a:endParaRPr>
          </a:p>
          <a:p>
            <a:pPr marL="88900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nell’inglobamento </a:t>
            </a:r>
            <a:r>
              <a:rPr sz="1200" dirty="0">
                <a:latin typeface="Times New Roman"/>
                <a:cs typeface="Times New Roman"/>
              </a:rPr>
              <a:t>di tutto il potenziale</a:t>
            </a:r>
            <a:r>
              <a:rPr sz="1200" spc="-5" dirty="0">
                <a:latin typeface="Times New Roman"/>
                <a:cs typeface="Times New Roman"/>
              </a:rPr>
              <a:t> assoluto.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31445" algn="just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(14.5) 0:11.7 </a:t>
            </a:r>
            <a:r>
              <a:rPr sz="1200" dirty="0">
                <a:latin typeface="Times New Roman"/>
                <a:cs typeface="Times New Roman"/>
              </a:rPr>
              <a:t>2. </a:t>
            </a:r>
            <a:r>
              <a:rPr sz="1200" i="1" spc="-5" dirty="0">
                <a:latin typeface="Times New Roman"/>
                <a:cs typeface="Times New Roman"/>
              </a:rPr>
              <a:t>L’Assoluto Non Qualificato </a:t>
            </a:r>
            <a:r>
              <a:rPr sz="1200" dirty="0">
                <a:latin typeface="Times New Roman"/>
                <a:cs typeface="Times New Roman"/>
              </a:rPr>
              <a:t>è non </a:t>
            </a:r>
            <a:r>
              <a:rPr sz="1200" spc="-5" dirty="0">
                <a:latin typeface="Times New Roman"/>
                <a:cs typeface="Times New Roman"/>
              </a:rPr>
              <a:t>personale, extradivino </a:t>
            </a:r>
            <a:r>
              <a:rPr sz="1200" dirty="0">
                <a:latin typeface="Times New Roman"/>
                <a:cs typeface="Times New Roman"/>
              </a:rPr>
              <a:t>e non </a:t>
            </a:r>
            <a:r>
              <a:rPr sz="1200" spc="-5" dirty="0">
                <a:latin typeface="Times New Roman"/>
                <a:cs typeface="Times New Roman"/>
              </a:rPr>
              <a:t>deificato. L’Assoluto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Qualificato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perciò </a:t>
            </a:r>
            <a:r>
              <a:rPr sz="1200" dirty="0">
                <a:latin typeface="Times New Roman"/>
                <a:cs typeface="Times New Roman"/>
              </a:rPr>
              <a:t>privo di  </a:t>
            </a:r>
            <a:r>
              <a:rPr sz="1200" spc="-5" dirty="0">
                <a:latin typeface="Times New Roman"/>
                <a:cs typeface="Times New Roman"/>
              </a:rPr>
              <a:t>personalità, </a:t>
            </a:r>
            <a:r>
              <a:rPr sz="1200" dirty="0">
                <a:latin typeface="Times New Roman"/>
                <a:cs typeface="Times New Roman"/>
              </a:rPr>
              <a:t>di divinità e di </a:t>
            </a:r>
            <a:r>
              <a:rPr sz="1200" spc="-5" dirty="0">
                <a:latin typeface="Times New Roman"/>
                <a:cs typeface="Times New Roman"/>
              </a:rPr>
              <a:t>ogni prerogativa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creatore. Né fatto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verità, </a:t>
            </a:r>
            <a:r>
              <a:rPr sz="1200" dirty="0">
                <a:latin typeface="Times New Roman"/>
                <a:cs typeface="Times New Roman"/>
              </a:rPr>
              <a:t>né </a:t>
            </a:r>
            <a:r>
              <a:rPr sz="1200" spc="-5" dirty="0">
                <a:latin typeface="Times New Roman"/>
                <a:cs typeface="Times New Roman"/>
              </a:rPr>
              <a:t>esperienza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rivelazione, </a:t>
            </a:r>
            <a:r>
              <a:rPr sz="1200" dirty="0">
                <a:latin typeface="Times New Roman"/>
                <a:cs typeface="Times New Roman"/>
              </a:rPr>
              <a:t>né </a:t>
            </a:r>
            <a:r>
              <a:rPr sz="1200" spc="-5" dirty="0">
                <a:latin typeface="Times New Roman"/>
                <a:cs typeface="Times New Roman"/>
              </a:rPr>
              <a:t>filosofia </a:t>
            </a:r>
            <a:r>
              <a:rPr sz="1200" dirty="0">
                <a:latin typeface="Times New Roman"/>
                <a:cs typeface="Times New Roman"/>
              </a:rPr>
              <a:t>o absonità sono  in </a:t>
            </a:r>
            <a:r>
              <a:rPr sz="1200" spc="-5" dirty="0">
                <a:latin typeface="Times New Roman"/>
                <a:cs typeface="Times New Roman"/>
              </a:rPr>
              <a:t>grado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penetrare </a:t>
            </a:r>
            <a:r>
              <a:rPr sz="1200" dirty="0">
                <a:latin typeface="Times New Roman"/>
                <a:cs typeface="Times New Roman"/>
              </a:rPr>
              <a:t>la natura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carattere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questo Assoluto senza qualificazione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nell’Universo.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5397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(14.6) 0:11.8 </a:t>
            </a:r>
            <a:r>
              <a:rPr sz="1200" dirty="0">
                <a:latin typeface="Times New Roman"/>
                <a:cs typeface="Times New Roman"/>
              </a:rPr>
              <a:t>Sia </a:t>
            </a:r>
            <a:r>
              <a:rPr sz="1200" spc="-5" dirty="0">
                <a:latin typeface="Times New Roman"/>
                <a:cs typeface="Times New Roman"/>
              </a:rPr>
              <a:t>chiaro che l’Assoluto Non Qualificato </a:t>
            </a:r>
            <a:r>
              <a:rPr sz="1200" dirty="0">
                <a:latin typeface="Times New Roman"/>
                <a:cs typeface="Times New Roman"/>
              </a:rPr>
              <a:t>è una </a:t>
            </a:r>
            <a:r>
              <a:rPr sz="1200" i="1" spc="-5" dirty="0">
                <a:latin typeface="Times New Roman"/>
                <a:cs typeface="Times New Roman"/>
              </a:rPr>
              <a:t>realtà positiva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pervade </a:t>
            </a:r>
            <a:r>
              <a:rPr sz="1200" dirty="0">
                <a:latin typeface="Times New Roman"/>
                <a:cs typeface="Times New Roman"/>
              </a:rPr>
              <a:t>il grande Universo e che, apparentemente, </a:t>
            </a:r>
            <a:r>
              <a:rPr sz="1200" spc="-5" dirty="0">
                <a:latin typeface="Times New Roman"/>
                <a:cs typeface="Times New Roman"/>
              </a:rPr>
              <a:t>si  estende con </a:t>
            </a:r>
            <a:r>
              <a:rPr sz="1200" dirty="0">
                <a:latin typeface="Times New Roman"/>
                <a:cs typeface="Times New Roman"/>
              </a:rPr>
              <a:t>uguale presenza </a:t>
            </a:r>
            <a:r>
              <a:rPr sz="1200" spc="-5" dirty="0">
                <a:latin typeface="Times New Roman"/>
                <a:cs typeface="Times New Roman"/>
              </a:rPr>
              <a:t>spaziale sulle, nelle,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all’esterno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attività </a:t>
            </a:r>
            <a:r>
              <a:rPr sz="1200" dirty="0">
                <a:latin typeface="Times New Roman"/>
                <a:cs typeface="Times New Roman"/>
              </a:rPr>
              <a:t>di forza e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evoluzioni </a:t>
            </a:r>
            <a:r>
              <a:rPr sz="1200" spc="-5" dirty="0">
                <a:latin typeface="Times New Roman"/>
                <a:cs typeface="Times New Roman"/>
              </a:rPr>
              <a:t>premateriali delle </a:t>
            </a:r>
            <a:r>
              <a:rPr sz="1200" dirty="0">
                <a:latin typeface="Times New Roman"/>
                <a:cs typeface="Times New Roman"/>
              </a:rPr>
              <a:t>vertiginose  </a:t>
            </a:r>
            <a:r>
              <a:rPr sz="1200" spc="-5" dirty="0">
                <a:latin typeface="Times New Roman"/>
                <a:cs typeface="Times New Roman"/>
              </a:rPr>
              <a:t>distese delle regioni </a:t>
            </a:r>
            <a:r>
              <a:rPr sz="1200" dirty="0">
                <a:latin typeface="Times New Roman"/>
                <a:cs typeface="Times New Roman"/>
              </a:rPr>
              <a:t>spaziali situate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di là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sette </a:t>
            </a:r>
            <a:r>
              <a:rPr sz="1200" spc="-5" dirty="0">
                <a:latin typeface="Times New Roman"/>
                <a:cs typeface="Times New Roman"/>
              </a:rPr>
              <a:t>Superuniversi. L’Assoluto Non Qualificato </a:t>
            </a:r>
            <a:r>
              <a:rPr sz="1200" dirty="0">
                <a:latin typeface="Times New Roman"/>
                <a:cs typeface="Times New Roman"/>
              </a:rPr>
              <a:t>non è un </a:t>
            </a:r>
            <a:r>
              <a:rPr sz="1200" spc="-5" dirty="0">
                <a:latin typeface="Times New Roman"/>
                <a:cs typeface="Times New Roman"/>
              </a:rPr>
              <a:t>mero </a:t>
            </a:r>
            <a:r>
              <a:rPr sz="1200" dirty="0">
                <a:latin typeface="Times New Roman"/>
                <a:cs typeface="Times New Roman"/>
              </a:rPr>
              <a:t>negativismo di </a:t>
            </a:r>
            <a:r>
              <a:rPr sz="1200" spc="5" dirty="0">
                <a:latin typeface="Times New Roman"/>
                <a:cs typeface="Times New Roman"/>
              </a:rPr>
              <a:t>un  </a:t>
            </a:r>
            <a:r>
              <a:rPr sz="1200" spc="-5" dirty="0">
                <a:latin typeface="Times New Roman"/>
                <a:cs typeface="Times New Roman"/>
              </a:rPr>
              <a:t>concetto filosofico </a:t>
            </a:r>
            <a:r>
              <a:rPr sz="1200" dirty="0">
                <a:latin typeface="Times New Roman"/>
                <a:cs typeface="Times New Roman"/>
              </a:rPr>
              <a:t>basato </a:t>
            </a:r>
            <a:r>
              <a:rPr sz="1200" spc="-5" dirty="0">
                <a:latin typeface="Times New Roman"/>
                <a:cs typeface="Times New Roman"/>
              </a:rPr>
              <a:t>sulle </a:t>
            </a:r>
            <a:r>
              <a:rPr sz="1200" dirty="0">
                <a:latin typeface="Times New Roman"/>
                <a:cs typeface="Times New Roman"/>
              </a:rPr>
              <a:t>ipotesi di </a:t>
            </a:r>
            <a:r>
              <a:rPr sz="1200" spc="-5" dirty="0">
                <a:latin typeface="Times New Roman"/>
                <a:cs typeface="Times New Roman"/>
              </a:rPr>
              <a:t>sofisticherie </a:t>
            </a:r>
            <a:r>
              <a:rPr sz="1200" dirty="0">
                <a:latin typeface="Times New Roman"/>
                <a:cs typeface="Times New Roman"/>
              </a:rPr>
              <a:t>metafisiche concernenti </a:t>
            </a:r>
            <a:r>
              <a:rPr sz="1200" spc="-5" dirty="0">
                <a:latin typeface="Times New Roman"/>
                <a:cs typeface="Times New Roman"/>
              </a:rPr>
              <a:t>l’universalità,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dominio </a:t>
            </a:r>
            <a:r>
              <a:rPr sz="1200" dirty="0">
                <a:latin typeface="Times New Roman"/>
                <a:cs typeface="Times New Roman"/>
              </a:rPr>
              <a:t>ed il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primato</a:t>
            </a:r>
            <a:endParaRPr sz="1200">
              <a:latin typeface="Times New Roman"/>
              <a:cs typeface="Times New Roman"/>
            </a:endParaRPr>
          </a:p>
          <a:p>
            <a:pPr marL="8890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dell’incondizionato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qualificato. L’Assoluto Non Qualificato </a:t>
            </a:r>
            <a:r>
              <a:rPr sz="1200" dirty="0">
                <a:latin typeface="Times New Roman"/>
                <a:cs typeface="Times New Roman"/>
              </a:rPr>
              <a:t>è un </a:t>
            </a:r>
            <a:r>
              <a:rPr sz="1200" spc="-5" dirty="0">
                <a:latin typeface="Times New Roman"/>
                <a:cs typeface="Times New Roman"/>
              </a:rPr>
              <a:t>supercontrollo </a:t>
            </a:r>
            <a:r>
              <a:rPr sz="1200" dirty="0">
                <a:latin typeface="Times New Roman"/>
                <a:cs typeface="Times New Roman"/>
              </a:rPr>
              <a:t>positivo dell’Universo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nell’infinità.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32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320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89595" cy="319468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180340" algn="just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(182.4) 15:14.5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vostro mondo è </a:t>
            </a:r>
            <a:r>
              <a:rPr sz="1200" spc="-5" dirty="0">
                <a:latin typeface="Times New Roman"/>
                <a:cs typeface="Times New Roman"/>
              </a:rPr>
              <a:t>chiamato Urantia, </a:t>
            </a:r>
            <a:r>
              <a:rPr sz="1200" dirty="0">
                <a:latin typeface="Times New Roman"/>
                <a:cs typeface="Times New Roman"/>
              </a:rPr>
              <a:t>ed è il </a:t>
            </a:r>
            <a:r>
              <a:rPr sz="1200" spc="-5" dirty="0">
                <a:latin typeface="Times New Roman"/>
                <a:cs typeface="Times New Roman"/>
              </a:rPr>
              <a:t>numero </a:t>
            </a:r>
            <a:r>
              <a:rPr sz="1200" dirty="0">
                <a:latin typeface="Times New Roman"/>
                <a:cs typeface="Times New Roman"/>
              </a:rPr>
              <a:t>606 </a:t>
            </a:r>
            <a:r>
              <a:rPr sz="1200" spc="-5" dirty="0">
                <a:latin typeface="Times New Roman"/>
                <a:cs typeface="Times New Roman"/>
              </a:rPr>
              <a:t>del gruppo planetario, </a:t>
            </a:r>
            <a:r>
              <a:rPr sz="1200" dirty="0">
                <a:latin typeface="Times New Roman"/>
                <a:cs typeface="Times New Roman"/>
              </a:rPr>
              <a:t>o sistema, di </a:t>
            </a:r>
            <a:r>
              <a:rPr sz="1200" spc="-5" dirty="0">
                <a:latin typeface="Times New Roman"/>
                <a:cs typeface="Times New Roman"/>
              </a:rPr>
              <a:t>Satania. Questo sistema </a:t>
            </a:r>
            <a:r>
              <a:rPr sz="1200" dirty="0">
                <a:latin typeface="Times New Roman"/>
                <a:cs typeface="Times New Roman"/>
              </a:rPr>
              <a:t>ha  </a:t>
            </a:r>
            <a:r>
              <a:rPr sz="1200" spc="-5" dirty="0">
                <a:latin typeface="Times New Roman"/>
                <a:cs typeface="Times New Roman"/>
              </a:rPr>
              <a:t>attualmente </a:t>
            </a:r>
            <a:r>
              <a:rPr sz="1200" dirty="0">
                <a:latin typeface="Times New Roman"/>
                <a:cs typeface="Times New Roman"/>
              </a:rPr>
              <a:t>619 mondi abitati, e più di </a:t>
            </a:r>
            <a:r>
              <a:rPr sz="1200" spc="-5" dirty="0">
                <a:latin typeface="Times New Roman"/>
                <a:cs typeface="Times New Roman"/>
              </a:rPr>
              <a:t>duecento </a:t>
            </a:r>
            <a:r>
              <a:rPr sz="1200" dirty="0">
                <a:latin typeface="Times New Roman"/>
                <a:cs typeface="Times New Roman"/>
              </a:rPr>
              <a:t>altri </a:t>
            </a:r>
            <a:r>
              <a:rPr sz="1200" spc="-5" dirty="0">
                <a:latin typeface="Times New Roman"/>
                <a:cs typeface="Times New Roman"/>
              </a:rPr>
              <a:t>pianeti si </a:t>
            </a:r>
            <a:r>
              <a:rPr sz="1200" dirty="0">
                <a:latin typeface="Times New Roman"/>
                <a:cs typeface="Times New Roman"/>
              </a:rPr>
              <a:t>stanno </a:t>
            </a:r>
            <a:r>
              <a:rPr sz="1200" spc="-5" dirty="0">
                <a:latin typeface="Times New Roman"/>
                <a:cs typeface="Times New Roman"/>
              </a:rPr>
              <a:t>evolvendo favorevolmente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divenire dei </a:t>
            </a:r>
            <a:r>
              <a:rPr sz="1200" dirty="0">
                <a:latin typeface="Times New Roman"/>
                <a:cs typeface="Times New Roman"/>
              </a:rPr>
              <a:t>mondi </a:t>
            </a:r>
            <a:r>
              <a:rPr sz="1200" spc="5" dirty="0">
                <a:latin typeface="Times New Roman"/>
                <a:cs typeface="Times New Roman"/>
              </a:rPr>
              <a:t>abitati </a:t>
            </a:r>
            <a:r>
              <a:rPr sz="1200" dirty="0">
                <a:latin typeface="Times New Roman"/>
                <a:cs typeface="Times New Roman"/>
              </a:rPr>
              <a:t>in  </a:t>
            </a:r>
            <a:r>
              <a:rPr sz="1200" spc="-5" dirty="0">
                <a:latin typeface="Times New Roman"/>
                <a:cs typeface="Times New Roman"/>
              </a:rPr>
              <a:t>qualche </a:t>
            </a:r>
            <a:r>
              <a:rPr sz="1200" dirty="0">
                <a:latin typeface="Times New Roman"/>
                <a:cs typeface="Times New Roman"/>
              </a:rPr>
              <a:t>epoca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futura.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8953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(182.5) 15:14.6 </a:t>
            </a:r>
            <a:r>
              <a:rPr sz="1200" spc="-5" dirty="0">
                <a:latin typeface="Times New Roman"/>
                <a:cs typeface="Times New Roman"/>
              </a:rPr>
              <a:t>Satania </a:t>
            </a:r>
            <a:r>
              <a:rPr sz="1200" dirty="0">
                <a:latin typeface="Times New Roman"/>
                <a:cs typeface="Times New Roman"/>
              </a:rPr>
              <a:t>ha un mondo </a:t>
            </a:r>
            <a:r>
              <a:rPr sz="1200" spc="-5" dirty="0">
                <a:latin typeface="Times New Roman"/>
                <a:cs typeface="Times New Roman"/>
              </a:rPr>
              <a:t>capitale chiamato Jerusem </a:t>
            </a:r>
            <a:r>
              <a:rPr sz="1200" dirty="0">
                <a:latin typeface="Times New Roman"/>
                <a:cs typeface="Times New Roman"/>
              </a:rPr>
              <a:t>ed è il </a:t>
            </a:r>
            <a:r>
              <a:rPr sz="1200" spc="-5" dirty="0">
                <a:latin typeface="Times New Roman"/>
                <a:cs typeface="Times New Roman"/>
              </a:rPr>
              <a:t>sistema numero ventiquattro della costellazione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Norlatiadek. 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vostra </a:t>
            </a:r>
            <a:r>
              <a:rPr sz="1200" spc="-5" dirty="0">
                <a:latin typeface="Times New Roman"/>
                <a:cs typeface="Times New Roman"/>
              </a:rPr>
              <a:t>costellazione, Norlatiadek,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costituita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cento sistemi locali ed </a:t>
            </a:r>
            <a:r>
              <a:rPr sz="1200" dirty="0">
                <a:latin typeface="Times New Roman"/>
                <a:cs typeface="Times New Roman"/>
              </a:rPr>
              <a:t>ha un mondo capitale chiamato </a:t>
            </a:r>
            <a:r>
              <a:rPr sz="1200" spc="-5" dirty="0">
                <a:latin typeface="Times New Roman"/>
                <a:cs typeface="Times New Roman"/>
              </a:rPr>
              <a:t>Edentia. Norlatiadek </a:t>
            </a:r>
            <a:r>
              <a:rPr sz="1200" dirty="0">
                <a:latin typeface="Times New Roman"/>
                <a:cs typeface="Times New Roman"/>
              </a:rPr>
              <a:t>è la  </a:t>
            </a:r>
            <a:r>
              <a:rPr sz="1200" spc="-5" dirty="0">
                <a:latin typeface="Times New Roman"/>
                <a:cs typeface="Times New Roman"/>
              </a:rPr>
              <a:t>numero settanta </a:t>
            </a:r>
            <a:r>
              <a:rPr sz="1200" dirty="0">
                <a:latin typeface="Times New Roman"/>
                <a:cs typeface="Times New Roman"/>
              </a:rPr>
              <a:t>dell’Universo di </a:t>
            </a:r>
            <a:r>
              <a:rPr sz="1200" spc="-5" dirty="0">
                <a:latin typeface="Times New Roman"/>
                <a:cs typeface="Times New Roman"/>
              </a:rPr>
              <a:t>Nebadon. L’Universo locale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Nebadon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composto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cento </a:t>
            </a:r>
            <a:r>
              <a:rPr sz="1200" dirty="0">
                <a:latin typeface="Times New Roman"/>
                <a:cs typeface="Times New Roman"/>
              </a:rPr>
              <a:t>costellazioni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ha una </a:t>
            </a:r>
            <a:r>
              <a:rPr sz="1200" spc="-5" dirty="0">
                <a:latin typeface="Times New Roman"/>
                <a:cs typeface="Times New Roman"/>
              </a:rPr>
              <a:t>capitale  conosciuta come Salvington. L’Universo </a:t>
            </a:r>
            <a:r>
              <a:rPr sz="1200" dirty="0">
                <a:latin typeface="Times New Roman"/>
                <a:cs typeface="Times New Roman"/>
              </a:rPr>
              <a:t>di Nebadon è il </a:t>
            </a:r>
            <a:r>
              <a:rPr sz="1200" spc="-5" dirty="0">
                <a:latin typeface="Times New Roman"/>
                <a:cs typeface="Times New Roman"/>
              </a:rPr>
              <a:t>numero ottantaquattro del </a:t>
            </a:r>
            <a:r>
              <a:rPr sz="1200" dirty="0">
                <a:latin typeface="Times New Roman"/>
                <a:cs typeface="Times New Roman"/>
              </a:rPr>
              <a:t>settore minore di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Ensa.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558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(182.6) 15:14.7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settore minore di Ensa è </a:t>
            </a:r>
            <a:r>
              <a:rPr sz="1200" spc="-5" dirty="0">
                <a:latin typeface="Times New Roman"/>
                <a:cs typeface="Times New Roman"/>
              </a:rPr>
              <a:t>costituito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cento </a:t>
            </a:r>
            <a:r>
              <a:rPr sz="1200" dirty="0">
                <a:latin typeface="Times New Roman"/>
                <a:cs typeface="Times New Roman"/>
              </a:rPr>
              <a:t>Universi </a:t>
            </a:r>
            <a:r>
              <a:rPr sz="1200" spc="-5" dirty="0">
                <a:latin typeface="Times New Roman"/>
                <a:cs typeface="Times New Roman"/>
              </a:rPr>
              <a:t>locali ed </a:t>
            </a:r>
            <a:r>
              <a:rPr sz="1200" dirty="0">
                <a:latin typeface="Times New Roman"/>
                <a:cs typeface="Times New Roman"/>
              </a:rPr>
              <a:t>ha una </a:t>
            </a:r>
            <a:r>
              <a:rPr sz="1200" spc="-5" dirty="0">
                <a:latin typeface="Times New Roman"/>
                <a:cs typeface="Times New Roman"/>
              </a:rPr>
              <a:t>capitale chiamata </a:t>
            </a:r>
            <a:r>
              <a:rPr sz="1200" dirty="0">
                <a:latin typeface="Times New Roman"/>
                <a:cs typeface="Times New Roman"/>
              </a:rPr>
              <a:t>Uminor la </a:t>
            </a:r>
            <a:r>
              <a:rPr sz="1200" spc="-5" dirty="0">
                <a:latin typeface="Times New Roman"/>
                <a:cs typeface="Times New Roman"/>
              </a:rPr>
              <a:t>terza. Questo settore  </a:t>
            </a:r>
            <a:r>
              <a:rPr sz="1200" dirty="0">
                <a:latin typeface="Times New Roman"/>
                <a:cs typeface="Times New Roman"/>
              </a:rPr>
              <a:t>minore è il </a:t>
            </a:r>
            <a:r>
              <a:rPr sz="1200" spc="-5" dirty="0">
                <a:latin typeface="Times New Roman"/>
                <a:cs typeface="Times New Roman"/>
              </a:rPr>
              <a:t>numero </a:t>
            </a:r>
            <a:r>
              <a:rPr sz="1200" dirty="0">
                <a:latin typeface="Times New Roman"/>
                <a:cs typeface="Times New Roman"/>
              </a:rPr>
              <a:t>tre </a:t>
            </a:r>
            <a:r>
              <a:rPr sz="1200" spc="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settore </a:t>
            </a:r>
            <a:r>
              <a:rPr sz="1200" spc="-5" dirty="0">
                <a:latin typeface="Times New Roman"/>
                <a:cs typeface="Times New Roman"/>
              </a:rPr>
              <a:t>maggiore </a:t>
            </a:r>
            <a:r>
              <a:rPr sz="1200" dirty="0">
                <a:latin typeface="Times New Roman"/>
                <a:cs typeface="Times New Roman"/>
              </a:rPr>
              <a:t>di Splandon. </a:t>
            </a:r>
            <a:r>
              <a:rPr sz="1200" spc="-5" dirty="0">
                <a:latin typeface="Times New Roman"/>
                <a:cs typeface="Times New Roman"/>
              </a:rPr>
              <a:t>Splandon </a:t>
            </a:r>
            <a:r>
              <a:rPr sz="1200" dirty="0">
                <a:latin typeface="Times New Roman"/>
                <a:cs typeface="Times New Roman"/>
              </a:rPr>
              <a:t>è composto di </a:t>
            </a:r>
            <a:r>
              <a:rPr sz="1200" spc="-5" dirty="0">
                <a:latin typeface="Times New Roman"/>
                <a:cs typeface="Times New Roman"/>
              </a:rPr>
              <a:t>cento settori </a:t>
            </a:r>
            <a:r>
              <a:rPr sz="1200" dirty="0">
                <a:latin typeface="Times New Roman"/>
                <a:cs typeface="Times New Roman"/>
              </a:rPr>
              <a:t>minori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ha un mondo sede </a:t>
            </a:r>
            <a:r>
              <a:rPr sz="1200" spc="-5" dirty="0">
                <a:latin typeface="Times New Roman"/>
                <a:cs typeface="Times New Roman"/>
              </a:rPr>
              <a:t>centrale  chiamato </a:t>
            </a:r>
            <a:r>
              <a:rPr sz="1200" dirty="0">
                <a:latin typeface="Times New Roman"/>
                <a:cs typeface="Times New Roman"/>
              </a:rPr>
              <a:t>Umajor la quinta. </a:t>
            </a:r>
            <a:r>
              <a:rPr sz="1200" spc="-5" dirty="0">
                <a:latin typeface="Times New Roman"/>
                <a:cs typeface="Times New Roman"/>
              </a:rPr>
              <a:t>Esso </a:t>
            </a:r>
            <a:r>
              <a:rPr sz="1200" dirty="0">
                <a:latin typeface="Times New Roman"/>
                <a:cs typeface="Times New Roman"/>
              </a:rPr>
              <a:t>è il quinto settore </a:t>
            </a:r>
            <a:r>
              <a:rPr sz="1200" spc="-5" dirty="0">
                <a:latin typeface="Times New Roman"/>
                <a:cs typeface="Times New Roman"/>
              </a:rPr>
              <a:t>maggiore del Superuniverso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Orvonton, </a:t>
            </a:r>
            <a:r>
              <a:rPr sz="1200" dirty="0">
                <a:latin typeface="Times New Roman"/>
                <a:cs typeface="Times New Roman"/>
              </a:rPr>
              <a:t>il settimo </a:t>
            </a:r>
            <a:r>
              <a:rPr sz="1200" spc="-5" dirty="0">
                <a:latin typeface="Times New Roman"/>
                <a:cs typeface="Times New Roman"/>
              </a:rPr>
              <a:t>segmento del grande  Universo. Voi </a:t>
            </a:r>
            <a:r>
              <a:rPr sz="1200" dirty="0">
                <a:latin typeface="Times New Roman"/>
                <a:cs typeface="Times New Roman"/>
              </a:rPr>
              <a:t>potete </a:t>
            </a:r>
            <a:r>
              <a:rPr sz="1200" spc="-5" dirty="0">
                <a:latin typeface="Times New Roman"/>
                <a:cs typeface="Times New Roman"/>
              </a:rPr>
              <a:t>così localizzare </a:t>
            </a:r>
            <a:r>
              <a:rPr sz="1200" dirty="0">
                <a:latin typeface="Times New Roman"/>
                <a:cs typeface="Times New Roman"/>
              </a:rPr>
              <a:t>il vostro </a:t>
            </a:r>
            <a:r>
              <a:rPr sz="1200" spc="-5" dirty="0">
                <a:latin typeface="Times New Roman"/>
                <a:cs typeface="Times New Roman"/>
              </a:rPr>
              <a:t>pianeta nello schema </a:t>
            </a:r>
            <a:r>
              <a:rPr sz="1200" dirty="0">
                <a:latin typeface="Times New Roman"/>
                <a:cs typeface="Times New Roman"/>
              </a:rPr>
              <a:t>dell’organizzazione e dell’amministrazione </a:t>
            </a:r>
            <a:r>
              <a:rPr sz="1200" spc="-5" dirty="0">
                <a:latin typeface="Times New Roman"/>
                <a:cs typeface="Times New Roman"/>
              </a:rPr>
              <a:t>dell’Universo degli  Universi.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200025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(182.7) 15:14.8 </a:t>
            </a:r>
            <a:r>
              <a:rPr sz="1200" spc="-5" dirty="0">
                <a:latin typeface="Times New Roman"/>
                <a:cs typeface="Times New Roman"/>
              </a:rPr>
              <a:t>Nel grande Universo </a:t>
            </a:r>
            <a:r>
              <a:rPr sz="1200" dirty="0">
                <a:latin typeface="Times New Roman"/>
                <a:cs typeface="Times New Roman"/>
              </a:rPr>
              <a:t>il vostro mondo, </a:t>
            </a:r>
            <a:r>
              <a:rPr sz="1200" spc="-5" dirty="0">
                <a:latin typeface="Times New Roman"/>
                <a:cs typeface="Times New Roman"/>
              </a:rPr>
              <a:t>Urantia, </a:t>
            </a:r>
            <a:r>
              <a:rPr sz="1200" dirty="0">
                <a:latin typeface="Times New Roman"/>
                <a:cs typeface="Times New Roman"/>
              </a:rPr>
              <a:t>porta il </a:t>
            </a:r>
            <a:r>
              <a:rPr sz="1200" spc="-5" dirty="0">
                <a:latin typeface="Times New Roman"/>
                <a:cs typeface="Times New Roman"/>
              </a:rPr>
              <a:t>numero </a:t>
            </a:r>
            <a:r>
              <a:rPr sz="1200" dirty="0">
                <a:latin typeface="Times New Roman"/>
                <a:cs typeface="Times New Roman"/>
              </a:rPr>
              <a:t>5.342.482.337.666. Questo è il </a:t>
            </a:r>
            <a:r>
              <a:rPr sz="1200" spc="-5" dirty="0">
                <a:latin typeface="Times New Roman"/>
                <a:cs typeface="Times New Roman"/>
              </a:rPr>
              <a:t>numero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registrazione  su Uversa ed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Paradiso, </a:t>
            </a:r>
            <a:r>
              <a:rPr sz="1200" dirty="0">
                <a:latin typeface="Times New Roman"/>
                <a:cs typeface="Times New Roman"/>
              </a:rPr>
              <a:t>il vostro </a:t>
            </a:r>
            <a:r>
              <a:rPr sz="1200" spc="-5" dirty="0">
                <a:latin typeface="Times New Roman"/>
                <a:cs typeface="Times New Roman"/>
              </a:rPr>
              <a:t>numero nel catalogo dei </a:t>
            </a:r>
            <a:r>
              <a:rPr sz="1200" dirty="0">
                <a:latin typeface="Times New Roman"/>
                <a:cs typeface="Times New Roman"/>
              </a:rPr>
              <a:t>mondi abitati. </a:t>
            </a:r>
            <a:r>
              <a:rPr sz="1200" spc="-10" dirty="0">
                <a:latin typeface="Times New Roman"/>
                <a:cs typeface="Times New Roman"/>
              </a:rPr>
              <a:t>Io </a:t>
            </a:r>
            <a:r>
              <a:rPr sz="1200" spc="-5" dirty="0">
                <a:latin typeface="Times New Roman"/>
                <a:cs typeface="Times New Roman"/>
              </a:rPr>
              <a:t>conosco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numero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registrazione come </a:t>
            </a:r>
            <a:r>
              <a:rPr sz="1200" dirty="0">
                <a:latin typeface="Times New Roman"/>
                <a:cs typeface="Times New Roman"/>
              </a:rPr>
              <a:t>sfera  </a:t>
            </a:r>
            <a:r>
              <a:rPr sz="1200" spc="-5" dirty="0">
                <a:latin typeface="Times New Roman"/>
                <a:cs typeface="Times New Roman"/>
              </a:rPr>
              <a:t>fisica,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questo numero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così straordinariamente elevato che </a:t>
            </a:r>
            <a:r>
              <a:rPr sz="1200" dirty="0">
                <a:latin typeface="Times New Roman"/>
                <a:cs typeface="Times New Roman"/>
              </a:rPr>
              <a:t>è di </a:t>
            </a:r>
            <a:r>
              <a:rPr sz="1200" spc="-5" dirty="0">
                <a:latin typeface="Times New Roman"/>
                <a:cs typeface="Times New Roman"/>
              </a:rPr>
              <a:t>scarso significato pratico </a:t>
            </a:r>
            <a:r>
              <a:rPr sz="1200" dirty="0">
                <a:latin typeface="Times New Roman"/>
                <a:cs typeface="Times New Roman"/>
              </a:rPr>
              <a:t>per la mente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umana.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32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321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90219" y="513333"/>
            <a:ext cx="8006715" cy="91122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50800" marR="4318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(183.1) 15:14.9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vostro </a:t>
            </a:r>
            <a:r>
              <a:rPr sz="1200" spc="-5" dirty="0">
                <a:latin typeface="Times New Roman"/>
                <a:cs typeface="Times New Roman"/>
              </a:rPr>
              <a:t>pianeta </a:t>
            </a:r>
            <a:r>
              <a:rPr sz="1200" dirty="0">
                <a:latin typeface="Times New Roman"/>
                <a:cs typeface="Times New Roman"/>
              </a:rPr>
              <a:t>è un </a:t>
            </a:r>
            <a:r>
              <a:rPr sz="1200" spc="-5" dirty="0">
                <a:latin typeface="Times New Roman"/>
                <a:cs typeface="Times New Roman"/>
              </a:rPr>
              <a:t>membro </a:t>
            </a:r>
            <a:r>
              <a:rPr sz="1200" dirty="0">
                <a:latin typeface="Times New Roman"/>
                <a:cs typeface="Times New Roman"/>
              </a:rPr>
              <a:t>di un cosmo </a:t>
            </a:r>
            <a:r>
              <a:rPr sz="1200" spc="-5" dirty="0">
                <a:latin typeface="Times New Roman"/>
                <a:cs typeface="Times New Roman"/>
              </a:rPr>
              <a:t>enorme; </a:t>
            </a:r>
            <a:r>
              <a:rPr sz="1200" dirty="0">
                <a:latin typeface="Times New Roman"/>
                <a:cs typeface="Times New Roman"/>
              </a:rPr>
              <a:t>voi </a:t>
            </a:r>
            <a:r>
              <a:rPr sz="1200" spc="-5" dirty="0">
                <a:latin typeface="Times New Roman"/>
                <a:cs typeface="Times New Roman"/>
              </a:rPr>
              <a:t>appartenete ad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famiglia </a:t>
            </a:r>
            <a:r>
              <a:rPr sz="1200" dirty="0">
                <a:latin typeface="Times New Roman"/>
                <a:cs typeface="Times New Roman"/>
              </a:rPr>
              <a:t>pressoché infinita di mondi, </a:t>
            </a:r>
            <a:r>
              <a:rPr sz="1200" spc="-5" dirty="0">
                <a:latin typeface="Times New Roman"/>
                <a:cs typeface="Times New Roman"/>
              </a:rPr>
              <a:t>ma </a:t>
            </a:r>
            <a:r>
              <a:rPr sz="1200" dirty="0">
                <a:latin typeface="Times New Roman"/>
                <a:cs typeface="Times New Roman"/>
              </a:rPr>
              <a:t>la  vostra </a:t>
            </a:r>
            <a:r>
              <a:rPr sz="1200" spc="-5" dirty="0">
                <a:latin typeface="Times New Roman"/>
                <a:cs typeface="Times New Roman"/>
              </a:rPr>
              <a:t>sfera </a:t>
            </a:r>
            <a:r>
              <a:rPr sz="1200" dirty="0">
                <a:latin typeface="Times New Roman"/>
                <a:cs typeface="Times New Roman"/>
              </a:rPr>
              <a:t>è amministrata </a:t>
            </a:r>
            <a:r>
              <a:rPr sz="1200" spc="-5" dirty="0">
                <a:latin typeface="Times New Roman"/>
                <a:cs typeface="Times New Roman"/>
              </a:rPr>
              <a:t>con altrettanta </a:t>
            </a:r>
            <a:r>
              <a:rPr sz="1200" dirty="0">
                <a:latin typeface="Times New Roman"/>
                <a:cs typeface="Times New Roman"/>
              </a:rPr>
              <a:t>precisione e </a:t>
            </a:r>
            <a:r>
              <a:rPr sz="1200" spc="-5" dirty="0">
                <a:latin typeface="Times New Roman"/>
                <a:cs typeface="Times New Roman"/>
              </a:rPr>
              <a:t>sostenuta con altrettanto amore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se fosse </a:t>
            </a:r>
            <a:r>
              <a:rPr sz="1200" dirty="0">
                <a:latin typeface="Times New Roman"/>
                <a:cs typeface="Times New Roman"/>
              </a:rPr>
              <a:t>il solo mondo abitato  </a:t>
            </a:r>
            <a:r>
              <a:rPr sz="1200" spc="-5" dirty="0">
                <a:latin typeface="Times New Roman"/>
                <a:cs typeface="Times New Roman"/>
              </a:rPr>
              <a:t>esistente.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00">
              <a:latin typeface="Times New Roman"/>
              <a:cs typeface="Times New Roman"/>
            </a:endParaRPr>
          </a:p>
          <a:p>
            <a:pPr marL="50800">
              <a:lnSpc>
                <a:spcPct val="1000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(183.2) 15:14.10 </a:t>
            </a:r>
            <a:r>
              <a:rPr sz="1200" spc="-5" dirty="0">
                <a:latin typeface="Times New Roman"/>
                <a:cs typeface="Times New Roman"/>
              </a:rPr>
              <a:t>[Presentato </a:t>
            </a:r>
            <a:r>
              <a:rPr sz="1200" dirty="0">
                <a:latin typeface="Times New Roman"/>
                <a:cs typeface="Times New Roman"/>
              </a:rPr>
              <a:t>da un </a:t>
            </a:r>
            <a:r>
              <a:rPr sz="1200" spc="-5" dirty="0">
                <a:latin typeface="Times New Roman"/>
                <a:cs typeface="Times New Roman"/>
              </a:rPr>
              <a:t>Censore Universale proveniente </a:t>
            </a:r>
            <a:r>
              <a:rPr sz="1200" dirty="0">
                <a:latin typeface="Times New Roman"/>
                <a:cs typeface="Times New Roman"/>
              </a:rPr>
              <a:t>da</a:t>
            </a:r>
            <a:r>
              <a:rPr sz="1200" spc="-1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Uversa.]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32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322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08761"/>
            <a:ext cx="8148955" cy="388556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63500">
              <a:lnSpc>
                <a:spcPct val="100000"/>
              </a:lnSpc>
              <a:spcBef>
                <a:spcPts val="95"/>
              </a:spcBef>
            </a:pPr>
            <a:r>
              <a:rPr sz="2200" b="1" spc="-5" dirty="0">
                <a:solidFill>
                  <a:srgbClr val="933634"/>
                </a:solidFill>
                <a:latin typeface="Times New Roman"/>
                <a:cs typeface="Times New Roman"/>
              </a:rPr>
              <a:t>Fascicolo </a:t>
            </a:r>
            <a:r>
              <a:rPr sz="2200" b="1" dirty="0">
                <a:solidFill>
                  <a:srgbClr val="933634"/>
                </a:solidFill>
                <a:latin typeface="Times New Roman"/>
                <a:cs typeface="Times New Roman"/>
              </a:rPr>
              <a:t>16: </a:t>
            </a:r>
            <a:r>
              <a:rPr sz="2200" b="1" spc="-5" dirty="0">
                <a:solidFill>
                  <a:srgbClr val="933634"/>
                </a:solidFill>
                <a:latin typeface="Times New Roman"/>
                <a:cs typeface="Times New Roman"/>
              </a:rPr>
              <a:t>I </a:t>
            </a:r>
            <a:r>
              <a:rPr sz="2200" b="1" spc="-10" dirty="0">
                <a:solidFill>
                  <a:srgbClr val="933634"/>
                </a:solidFill>
                <a:latin typeface="Times New Roman"/>
                <a:cs typeface="Times New Roman"/>
              </a:rPr>
              <a:t>Sette </a:t>
            </a:r>
            <a:r>
              <a:rPr sz="2200" b="1" spc="-5" dirty="0">
                <a:solidFill>
                  <a:srgbClr val="933634"/>
                </a:solidFill>
                <a:latin typeface="Times New Roman"/>
                <a:cs typeface="Times New Roman"/>
              </a:rPr>
              <a:t>Spiriti</a:t>
            </a:r>
            <a:r>
              <a:rPr sz="2200" b="1" dirty="0">
                <a:solidFill>
                  <a:srgbClr val="933634"/>
                </a:solidFill>
                <a:latin typeface="Times New Roman"/>
                <a:cs typeface="Times New Roman"/>
              </a:rPr>
              <a:t> </a:t>
            </a:r>
            <a:r>
              <a:rPr sz="2200" b="1" spc="-5" dirty="0">
                <a:solidFill>
                  <a:srgbClr val="933634"/>
                </a:solidFill>
                <a:latin typeface="Times New Roman"/>
                <a:cs typeface="Times New Roman"/>
              </a:rPr>
              <a:t>Maestri</a:t>
            </a:r>
            <a:endParaRPr sz="2200">
              <a:latin typeface="Times New Roman"/>
              <a:cs typeface="Times New Roman"/>
            </a:endParaRPr>
          </a:p>
          <a:p>
            <a:pPr marL="63500" marR="55880">
              <a:lnSpc>
                <a:spcPct val="95900"/>
              </a:lnSpc>
              <a:spcBef>
                <a:spcPts val="138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(184.1) 16:0.1 </a:t>
            </a:r>
            <a:r>
              <a:rPr sz="1200" dirty="0">
                <a:latin typeface="Times New Roman"/>
                <a:cs typeface="Times New Roman"/>
              </a:rPr>
              <a:t>I SETTE Spiriti </a:t>
            </a:r>
            <a:r>
              <a:rPr sz="1200" spc="-5" dirty="0">
                <a:latin typeface="Times New Roman"/>
                <a:cs typeface="Times New Roman"/>
              </a:rPr>
              <a:t>Maestri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Paradiso </a:t>
            </a:r>
            <a:r>
              <a:rPr sz="1200" dirty="0">
                <a:latin typeface="Times New Roman"/>
                <a:cs typeface="Times New Roman"/>
              </a:rPr>
              <a:t>sono le </a:t>
            </a:r>
            <a:r>
              <a:rPr sz="1200" spc="-5" dirty="0">
                <a:latin typeface="Times New Roman"/>
                <a:cs typeface="Times New Roman"/>
              </a:rPr>
              <a:t>personalità primarie dello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Infinito.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questo settuplo </a:t>
            </a:r>
            <a:r>
              <a:rPr sz="1200" dirty="0">
                <a:latin typeface="Times New Roman"/>
                <a:cs typeface="Times New Roman"/>
              </a:rPr>
              <a:t>atto </a:t>
            </a:r>
            <a:r>
              <a:rPr sz="1200" spc="-5" dirty="0">
                <a:latin typeface="Times New Roman"/>
                <a:cs typeface="Times New Roman"/>
              </a:rPr>
              <a:t>creativo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autoduplicazione, </a:t>
            </a:r>
            <a:r>
              <a:rPr sz="1200" dirty="0">
                <a:latin typeface="Times New Roman"/>
                <a:cs typeface="Times New Roman"/>
              </a:rPr>
              <a:t>lo Spirito </a:t>
            </a:r>
            <a:r>
              <a:rPr sz="1200" spc="-5" dirty="0">
                <a:latin typeface="Times New Roman"/>
                <a:cs typeface="Times New Roman"/>
              </a:rPr>
              <a:t>Infinito </a:t>
            </a:r>
            <a:r>
              <a:rPr sz="1200" dirty="0">
                <a:latin typeface="Times New Roman"/>
                <a:cs typeface="Times New Roman"/>
              </a:rPr>
              <a:t>ha </a:t>
            </a:r>
            <a:r>
              <a:rPr sz="1200" spc="-5" dirty="0">
                <a:latin typeface="Times New Roman"/>
                <a:cs typeface="Times New Roman"/>
              </a:rPr>
              <a:t>esaurito </a:t>
            </a:r>
            <a:r>
              <a:rPr sz="1200" dirty="0">
                <a:latin typeface="Times New Roman"/>
                <a:cs typeface="Times New Roman"/>
              </a:rPr>
              <a:t>le possibilità </a:t>
            </a:r>
            <a:r>
              <a:rPr sz="1200" spc="-5" dirty="0">
                <a:latin typeface="Times New Roman"/>
                <a:cs typeface="Times New Roman"/>
              </a:rPr>
              <a:t>associative </a:t>
            </a:r>
            <a:r>
              <a:rPr sz="1200" dirty="0">
                <a:latin typeface="Times New Roman"/>
                <a:cs typeface="Times New Roman"/>
              </a:rPr>
              <a:t>matematicamente insite </a:t>
            </a:r>
            <a:r>
              <a:rPr sz="1200" spc="-5" dirty="0">
                <a:latin typeface="Times New Roman"/>
                <a:cs typeface="Times New Roman"/>
              </a:rPr>
              <a:t>nell’esistenza effettiva delle </a:t>
            </a:r>
            <a:r>
              <a:rPr sz="1200" dirty="0">
                <a:latin typeface="Times New Roman"/>
                <a:cs typeface="Times New Roman"/>
              </a:rPr>
              <a:t>tre  </a:t>
            </a:r>
            <a:r>
              <a:rPr sz="1200" spc="-5" dirty="0">
                <a:latin typeface="Times New Roman"/>
                <a:cs typeface="Times New Roman"/>
              </a:rPr>
              <a:t>persone della Deità. Se </a:t>
            </a:r>
            <a:r>
              <a:rPr sz="1200" dirty="0">
                <a:latin typeface="Times New Roman"/>
                <a:cs typeface="Times New Roman"/>
              </a:rPr>
              <a:t>fosse stato possibile </a:t>
            </a:r>
            <a:r>
              <a:rPr sz="1200" spc="-5" dirty="0">
                <a:latin typeface="Times New Roman"/>
                <a:cs typeface="Times New Roman"/>
              </a:rPr>
              <a:t>produrre </a:t>
            </a:r>
            <a:r>
              <a:rPr sz="1200" dirty="0">
                <a:latin typeface="Times New Roman"/>
                <a:cs typeface="Times New Roman"/>
              </a:rPr>
              <a:t>un numero </a:t>
            </a:r>
            <a:r>
              <a:rPr sz="1200" spc="-5" dirty="0">
                <a:latin typeface="Times New Roman"/>
                <a:cs typeface="Times New Roman"/>
              </a:rPr>
              <a:t>maggiore </a:t>
            </a:r>
            <a:r>
              <a:rPr sz="1200" dirty="0">
                <a:latin typeface="Times New Roman"/>
                <a:cs typeface="Times New Roman"/>
              </a:rPr>
              <a:t>di Spiriti </a:t>
            </a:r>
            <a:r>
              <a:rPr sz="1200" spc="-5" dirty="0">
                <a:latin typeface="Times New Roman"/>
                <a:cs typeface="Times New Roman"/>
              </a:rPr>
              <a:t>Maestri, essi sarebbero stati </a:t>
            </a:r>
            <a:r>
              <a:rPr sz="1200" dirty="0">
                <a:latin typeface="Times New Roman"/>
                <a:cs typeface="Times New Roman"/>
              </a:rPr>
              <a:t>creati, ma vi </a:t>
            </a:r>
            <a:r>
              <a:rPr sz="1200" spc="-5" dirty="0">
                <a:latin typeface="Times New Roman"/>
                <a:cs typeface="Times New Roman"/>
              </a:rPr>
              <a:t>sono  esattamente </a:t>
            </a:r>
            <a:r>
              <a:rPr sz="1200" dirty="0">
                <a:latin typeface="Times New Roman"/>
                <a:cs typeface="Times New Roman"/>
              </a:rPr>
              <a:t>sette possibilità di </a:t>
            </a:r>
            <a:r>
              <a:rPr sz="1200" spc="-5" dirty="0">
                <a:latin typeface="Times New Roman"/>
                <a:cs typeface="Times New Roman"/>
              </a:rPr>
              <a:t>associazione, </a:t>
            </a:r>
            <a:r>
              <a:rPr sz="1200" dirty="0">
                <a:latin typeface="Times New Roman"/>
                <a:cs typeface="Times New Roman"/>
              </a:rPr>
              <a:t>e solo sette, </a:t>
            </a:r>
            <a:r>
              <a:rPr sz="1200" spc="-5" dirty="0">
                <a:latin typeface="Times New Roman"/>
                <a:cs typeface="Times New Roman"/>
              </a:rPr>
              <a:t>contenute </a:t>
            </a:r>
            <a:r>
              <a:rPr sz="1200" dirty="0">
                <a:latin typeface="Times New Roman"/>
                <a:cs typeface="Times New Roman"/>
              </a:rPr>
              <a:t>nelle tre </a:t>
            </a:r>
            <a:r>
              <a:rPr sz="1200" spc="-5" dirty="0">
                <a:latin typeface="Times New Roman"/>
                <a:cs typeface="Times New Roman"/>
              </a:rPr>
              <a:t>Deità. </a:t>
            </a:r>
            <a:r>
              <a:rPr sz="1200" dirty="0">
                <a:latin typeface="Times New Roman"/>
                <a:cs typeface="Times New Roman"/>
              </a:rPr>
              <a:t>Ciò </a:t>
            </a:r>
            <a:r>
              <a:rPr sz="1200" spc="-5" dirty="0">
                <a:latin typeface="Times New Roman"/>
                <a:cs typeface="Times New Roman"/>
              </a:rPr>
              <a:t>spiega perché </a:t>
            </a:r>
            <a:r>
              <a:rPr sz="1200" dirty="0">
                <a:latin typeface="Times New Roman"/>
                <a:cs typeface="Times New Roman"/>
              </a:rPr>
              <a:t>l’Universo è ripartito in sette  </a:t>
            </a:r>
            <a:r>
              <a:rPr sz="1200" spc="-5" dirty="0">
                <a:latin typeface="Times New Roman"/>
                <a:cs typeface="Times New Roman"/>
              </a:rPr>
              <a:t>grandi </a:t>
            </a:r>
            <a:r>
              <a:rPr sz="1200" dirty="0">
                <a:latin typeface="Times New Roman"/>
                <a:cs typeface="Times New Roman"/>
              </a:rPr>
              <a:t>divisioni e </a:t>
            </a:r>
            <a:r>
              <a:rPr sz="1200" spc="-5" dirty="0">
                <a:latin typeface="Times New Roman"/>
                <a:cs typeface="Times New Roman"/>
              </a:rPr>
              <a:t>perché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numero </a:t>
            </a:r>
            <a:r>
              <a:rPr sz="1200" dirty="0">
                <a:latin typeface="Times New Roman"/>
                <a:cs typeface="Times New Roman"/>
              </a:rPr>
              <a:t>sette è la base </a:t>
            </a:r>
            <a:r>
              <a:rPr sz="1200" spc="-5" dirty="0">
                <a:latin typeface="Times New Roman"/>
                <a:cs typeface="Times New Roman"/>
              </a:rPr>
              <a:t>fondamentale della </a:t>
            </a:r>
            <a:r>
              <a:rPr sz="1200" dirty="0">
                <a:latin typeface="Times New Roman"/>
                <a:cs typeface="Times New Roman"/>
              </a:rPr>
              <a:t>sua </a:t>
            </a:r>
            <a:r>
              <a:rPr sz="1200" spc="-5" dirty="0">
                <a:latin typeface="Times New Roman"/>
                <a:cs typeface="Times New Roman"/>
              </a:rPr>
              <a:t>organizzazione ed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amministrazione.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>
              <a:lnSpc>
                <a:spcPct val="1000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(184.2) 16:0.2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Sette </a:t>
            </a:r>
            <a:r>
              <a:rPr sz="1200" dirty="0">
                <a:latin typeface="Times New Roman"/>
                <a:cs typeface="Times New Roman"/>
              </a:rPr>
              <a:t>Spiriti </a:t>
            </a:r>
            <a:r>
              <a:rPr sz="1200" spc="-5" dirty="0">
                <a:latin typeface="Times New Roman"/>
                <a:cs typeface="Times New Roman"/>
              </a:rPr>
              <a:t>Maestri </a:t>
            </a:r>
            <a:r>
              <a:rPr sz="1200" dirty="0">
                <a:latin typeface="Times New Roman"/>
                <a:cs typeface="Times New Roman"/>
              </a:rPr>
              <a:t>hanno </a:t>
            </a:r>
            <a:r>
              <a:rPr sz="1200" spc="-5" dirty="0">
                <a:latin typeface="Times New Roman"/>
                <a:cs typeface="Times New Roman"/>
              </a:rPr>
              <a:t>così </a:t>
            </a:r>
            <a:r>
              <a:rPr sz="1200" dirty="0">
                <a:latin typeface="Times New Roman"/>
                <a:cs typeface="Times New Roman"/>
              </a:rPr>
              <a:t>origine, e </a:t>
            </a:r>
            <a:r>
              <a:rPr sz="1200" spc="-5" dirty="0">
                <a:latin typeface="Times New Roman"/>
                <a:cs typeface="Times New Roman"/>
              </a:rPr>
              <a:t>derivano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caratteristiche individuali, dalle </a:t>
            </a:r>
            <a:r>
              <a:rPr sz="1200" spc="-5" dirty="0">
                <a:latin typeface="Times New Roman"/>
                <a:cs typeface="Times New Roman"/>
              </a:rPr>
              <a:t>sette </a:t>
            </a:r>
            <a:r>
              <a:rPr sz="1200" dirty="0">
                <a:latin typeface="Times New Roman"/>
                <a:cs typeface="Times New Roman"/>
              </a:rPr>
              <a:t>affinità</a:t>
            </a:r>
            <a:r>
              <a:rPr sz="1200" spc="-1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seguenti:</a:t>
            </a:r>
            <a:endParaRPr sz="1200">
              <a:latin typeface="Times New Roman"/>
              <a:cs typeface="Times New Roman"/>
            </a:endParaRPr>
          </a:p>
          <a:p>
            <a:pPr marL="520700">
              <a:lnSpc>
                <a:spcPct val="100000"/>
              </a:lnSpc>
              <a:spcBef>
                <a:spcPts val="133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(184.3) 16:0.3 </a:t>
            </a:r>
            <a:r>
              <a:rPr sz="1200" dirty="0">
                <a:latin typeface="Times New Roman"/>
                <a:cs typeface="Times New Roman"/>
              </a:rPr>
              <a:t>1.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Padre</a:t>
            </a:r>
            <a:r>
              <a:rPr sz="1200" spc="-1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Universale.</a:t>
            </a:r>
            <a:endParaRPr sz="1200">
              <a:latin typeface="Times New Roman"/>
              <a:cs typeface="Times New Roman"/>
            </a:endParaRPr>
          </a:p>
          <a:p>
            <a:pPr marL="520700">
              <a:lnSpc>
                <a:spcPct val="100000"/>
              </a:lnSpc>
              <a:spcBef>
                <a:spcPts val="134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(184.4) 16:0.4 </a:t>
            </a:r>
            <a:r>
              <a:rPr sz="1200" dirty="0">
                <a:latin typeface="Times New Roman"/>
                <a:cs typeface="Times New Roman"/>
              </a:rPr>
              <a:t>2.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</a:t>
            </a:r>
            <a:r>
              <a:rPr sz="1200" spc="-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Eterno.</a:t>
            </a:r>
            <a:endParaRPr sz="1200">
              <a:latin typeface="Times New Roman"/>
              <a:cs typeface="Times New Roman"/>
            </a:endParaRPr>
          </a:p>
          <a:p>
            <a:pPr marL="520700">
              <a:lnSpc>
                <a:spcPct val="100000"/>
              </a:lnSpc>
              <a:spcBef>
                <a:spcPts val="134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(184.5) 16:0.5 </a:t>
            </a:r>
            <a:r>
              <a:rPr sz="1200" dirty="0">
                <a:latin typeface="Times New Roman"/>
                <a:cs typeface="Times New Roman"/>
              </a:rPr>
              <a:t>3. </a:t>
            </a:r>
            <a:r>
              <a:rPr sz="1200" spc="-15" dirty="0">
                <a:latin typeface="Times New Roman"/>
                <a:cs typeface="Times New Roman"/>
              </a:rPr>
              <a:t>Lo </a:t>
            </a:r>
            <a:r>
              <a:rPr sz="1200" dirty="0">
                <a:latin typeface="Times New Roman"/>
                <a:cs typeface="Times New Roman"/>
              </a:rPr>
              <a:t>Spirito</a:t>
            </a:r>
            <a:r>
              <a:rPr sz="1200" spc="-1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Infinito.</a:t>
            </a:r>
            <a:endParaRPr sz="1200">
              <a:latin typeface="Times New Roman"/>
              <a:cs typeface="Times New Roman"/>
            </a:endParaRPr>
          </a:p>
          <a:p>
            <a:pPr marL="520700">
              <a:lnSpc>
                <a:spcPct val="100000"/>
              </a:lnSpc>
              <a:spcBef>
                <a:spcPts val="133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(184.6)  16:0.6  </a:t>
            </a:r>
            <a:r>
              <a:rPr sz="1200" dirty="0">
                <a:latin typeface="Times New Roman"/>
                <a:cs typeface="Times New Roman"/>
              </a:rPr>
              <a:t>4.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Padre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spc="5" dirty="0">
                <a:latin typeface="Times New Roman"/>
                <a:cs typeface="Times New Roman"/>
              </a:rPr>
              <a:t>il</a:t>
            </a:r>
            <a:r>
              <a:rPr sz="1200" spc="-204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Figlio.</a:t>
            </a:r>
            <a:endParaRPr sz="1200">
              <a:latin typeface="Times New Roman"/>
              <a:cs typeface="Times New Roman"/>
            </a:endParaRPr>
          </a:p>
          <a:p>
            <a:pPr marL="520700">
              <a:lnSpc>
                <a:spcPct val="100000"/>
              </a:lnSpc>
              <a:spcBef>
                <a:spcPts val="134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(184.7) 16:0.7  </a:t>
            </a:r>
            <a:r>
              <a:rPr sz="1200" dirty="0">
                <a:latin typeface="Times New Roman"/>
                <a:cs typeface="Times New Roman"/>
              </a:rPr>
              <a:t>5.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Padre e lo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Spirito.</a:t>
            </a:r>
            <a:endParaRPr sz="1200">
              <a:latin typeface="Times New Roman"/>
              <a:cs typeface="Times New Roman"/>
            </a:endParaRPr>
          </a:p>
          <a:p>
            <a:pPr marL="520700">
              <a:lnSpc>
                <a:spcPct val="100000"/>
              </a:lnSpc>
              <a:spcBef>
                <a:spcPts val="134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(184.8)  16:0.8  </a:t>
            </a:r>
            <a:r>
              <a:rPr sz="1200" dirty="0">
                <a:latin typeface="Times New Roman"/>
                <a:cs typeface="Times New Roman"/>
              </a:rPr>
              <a:t>6.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e lo</a:t>
            </a:r>
            <a:r>
              <a:rPr sz="1200" spc="-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Spirito.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32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323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88325" cy="41351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533400">
              <a:lnSpc>
                <a:spcPct val="100000"/>
              </a:lnSpc>
              <a:spcBef>
                <a:spcPts val="10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(184.9) 16:0.9 </a:t>
            </a:r>
            <a:r>
              <a:rPr sz="1200" dirty="0">
                <a:latin typeface="Times New Roman"/>
                <a:cs typeface="Times New Roman"/>
              </a:rPr>
              <a:t>7.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Padre, il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e lo</a:t>
            </a:r>
            <a:r>
              <a:rPr sz="1200" spc="-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Spirito.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7653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(184.10) 16:0.10 </a:t>
            </a:r>
            <a:r>
              <a:rPr sz="1200" spc="-5" dirty="0">
                <a:latin typeface="Times New Roman"/>
                <a:cs typeface="Times New Roman"/>
              </a:rPr>
              <a:t>Noi sappiamo </a:t>
            </a:r>
            <a:r>
              <a:rPr sz="1200" dirty="0">
                <a:latin typeface="Times New Roman"/>
                <a:cs typeface="Times New Roman"/>
              </a:rPr>
              <a:t>molto poco </a:t>
            </a:r>
            <a:r>
              <a:rPr sz="1200" spc="-5" dirty="0">
                <a:latin typeface="Times New Roman"/>
                <a:cs typeface="Times New Roman"/>
              </a:rPr>
              <a:t>sull’azione del Padre </a:t>
            </a:r>
            <a:r>
              <a:rPr sz="1200" dirty="0">
                <a:latin typeface="Times New Roman"/>
                <a:cs typeface="Times New Roman"/>
              </a:rPr>
              <a:t>e del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nella </a:t>
            </a:r>
            <a:r>
              <a:rPr sz="1200" spc="-5" dirty="0">
                <a:latin typeface="Times New Roman"/>
                <a:cs typeface="Times New Roman"/>
              </a:rPr>
              <a:t>creazione degli </a:t>
            </a:r>
            <a:r>
              <a:rPr sz="1200" dirty="0">
                <a:latin typeface="Times New Roman"/>
                <a:cs typeface="Times New Roman"/>
              </a:rPr>
              <a:t>Spiriti </a:t>
            </a:r>
            <a:r>
              <a:rPr sz="1200" spc="-5" dirty="0">
                <a:latin typeface="Times New Roman"/>
                <a:cs typeface="Times New Roman"/>
              </a:rPr>
              <a:t>Maestri. Apparentemente essi  furono portati all’esistenza dagli atti personali dello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Infinito,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ci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stato chiaramente </a:t>
            </a:r>
            <a:r>
              <a:rPr sz="1200" dirty="0">
                <a:latin typeface="Times New Roman"/>
                <a:cs typeface="Times New Roman"/>
              </a:rPr>
              <a:t>insegnato che il </a:t>
            </a:r>
            <a:r>
              <a:rPr sz="1200" spc="-5" dirty="0">
                <a:latin typeface="Times New Roman"/>
                <a:cs typeface="Times New Roman"/>
              </a:rPr>
              <a:t>Padre 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 hanno entrambi partecipato </a:t>
            </a:r>
            <a:r>
              <a:rPr sz="1200" dirty="0">
                <a:latin typeface="Times New Roman"/>
                <a:cs typeface="Times New Roman"/>
              </a:rPr>
              <a:t>alla </a:t>
            </a:r>
            <a:r>
              <a:rPr sz="1200" spc="-5" dirty="0">
                <a:latin typeface="Times New Roman"/>
                <a:cs typeface="Times New Roman"/>
              </a:rPr>
              <a:t>loro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origine.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9240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(184.11) 16:0.11 </a:t>
            </a:r>
            <a:r>
              <a:rPr sz="1200" spc="-5" dirty="0">
                <a:latin typeface="Times New Roman"/>
                <a:cs typeface="Times New Roman"/>
              </a:rPr>
              <a:t>Per carattere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natura </a:t>
            </a:r>
            <a:r>
              <a:rPr sz="1200" dirty="0">
                <a:latin typeface="Times New Roman"/>
                <a:cs typeface="Times New Roman"/>
              </a:rPr>
              <a:t>spirituali </a:t>
            </a:r>
            <a:r>
              <a:rPr sz="1200" spc="-5" dirty="0">
                <a:latin typeface="Times New Roman"/>
                <a:cs typeface="Times New Roman"/>
              </a:rPr>
              <a:t>questi Sette </a:t>
            </a:r>
            <a:r>
              <a:rPr sz="1200" dirty="0">
                <a:latin typeface="Times New Roman"/>
                <a:cs typeface="Times New Roman"/>
              </a:rPr>
              <a:t>Spiriti </a:t>
            </a:r>
            <a:r>
              <a:rPr sz="1200" spc="-5" dirty="0">
                <a:latin typeface="Times New Roman"/>
                <a:cs typeface="Times New Roman"/>
              </a:rPr>
              <a:t>del Paradiso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uno, ma in tutti </a:t>
            </a:r>
            <a:r>
              <a:rPr sz="1200" spc="-5" dirty="0">
                <a:latin typeface="Times New Roman"/>
                <a:cs typeface="Times New Roman"/>
              </a:rPr>
              <a:t>gli altri aspetti dell’identità  </a:t>
            </a:r>
            <a:r>
              <a:rPr sz="1200" dirty="0">
                <a:latin typeface="Times New Roman"/>
                <a:cs typeface="Times New Roman"/>
              </a:rPr>
              <a:t>sono molto </a:t>
            </a:r>
            <a:r>
              <a:rPr sz="1200" spc="-5" dirty="0">
                <a:latin typeface="Times New Roman"/>
                <a:cs typeface="Times New Roman"/>
              </a:rPr>
              <a:t>differenti, ed </a:t>
            </a:r>
            <a:r>
              <a:rPr sz="1200" dirty="0">
                <a:latin typeface="Times New Roman"/>
                <a:cs typeface="Times New Roman"/>
              </a:rPr>
              <a:t>i risultati della </a:t>
            </a:r>
            <a:r>
              <a:rPr sz="1200" spc="-5" dirty="0">
                <a:latin typeface="Times New Roman"/>
                <a:cs typeface="Times New Roman"/>
              </a:rPr>
              <a:t>loro attività nei Superuniversi </a:t>
            </a:r>
            <a:r>
              <a:rPr sz="1200" dirty="0">
                <a:latin typeface="Times New Roman"/>
                <a:cs typeface="Times New Roman"/>
              </a:rPr>
              <a:t>sono tali che le </a:t>
            </a:r>
            <a:r>
              <a:rPr sz="1200" spc="-5" dirty="0">
                <a:latin typeface="Times New Roman"/>
                <a:cs typeface="Times New Roman"/>
              </a:rPr>
              <a:t>differenze </a:t>
            </a:r>
            <a:r>
              <a:rPr sz="1200" dirty="0">
                <a:latin typeface="Times New Roman"/>
                <a:cs typeface="Times New Roman"/>
              </a:rPr>
              <a:t>individuali di </a:t>
            </a:r>
            <a:r>
              <a:rPr sz="1200" spc="-5" dirty="0">
                <a:latin typeface="Times New Roman"/>
                <a:cs typeface="Times New Roman"/>
              </a:rPr>
              <a:t>ciascuno </a:t>
            </a:r>
            <a:r>
              <a:rPr sz="1200" dirty="0">
                <a:latin typeface="Times New Roman"/>
                <a:cs typeface="Times New Roman"/>
              </a:rPr>
              <a:t>sono  </a:t>
            </a:r>
            <a:r>
              <a:rPr sz="1200" spc="-5" dirty="0">
                <a:latin typeface="Times New Roman"/>
                <a:cs typeface="Times New Roman"/>
              </a:rPr>
              <a:t>discernibili </a:t>
            </a:r>
            <a:r>
              <a:rPr sz="1200" dirty="0">
                <a:latin typeface="Times New Roman"/>
                <a:cs typeface="Times New Roman"/>
              </a:rPr>
              <a:t>senza </a:t>
            </a:r>
            <a:r>
              <a:rPr sz="1200" spc="-5" dirty="0">
                <a:latin typeface="Times New Roman"/>
                <a:cs typeface="Times New Roman"/>
              </a:rPr>
              <a:t>errore. </a:t>
            </a:r>
            <a:r>
              <a:rPr sz="1200" dirty="0">
                <a:latin typeface="Times New Roman"/>
                <a:cs typeface="Times New Roman"/>
              </a:rPr>
              <a:t>Tutti i </a:t>
            </a:r>
            <a:r>
              <a:rPr sz="1200" spc="-5" dirty="0">
                <a:latin typeface="Times New Roman"/>
                <a:cs typeface="Times New Roman"/>
              </a:rPr>
              <a:t>piani successivi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sette segmenti del </a:t>
            </a:r>
            <a:r>
              <a:rPr sz="1200" dirty="0">
                <a:latin typeface="Times New Roman"/>
                <a:cs typeface="Times New Roman"/>
              </a:rPr>
              <a:t>grande </a:t>
            </a:r>
            <a:r>
              <a:rPr sz="1200" spc="-5" dirty="0">
                <a:latin typeface="Times New Roman"/>
                <a:cs typeface="Times New Roman"/>
              </a:rPr>
              <a:t>Universo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anche dei </a:t>
            </a:r>
            <a:r>
              <a:rPr sz="1200" spc="-5" dirty="0">
                <a:latin typeface="Times New Roman"/>
                <a:cs typeface="Times New Roman"/>
              </a:rPr>
              <a:t>segmenti correlativi </a:t>
            </a:r>
            <a:r>
              <a:rPr sz="1200" dirty="0">
                <a:latin typeface="Times New Roman"/>
                <a:cs typeface="Times New Roman"/>
              </a:rPr>
              <a:t>dello  spazio </a:t>
            </a:r>
            <a:r>
              <a:rPr sz="1200" spc="-5" dirty="0">
                <a:latin typeface="Times New Roman"/>
                <a:cs typeface="Times New Roman"/>
              </a:rPr>
              <a:t>esterno </a:t>
            </a:r>
            <a:r>
              <a:rPr sz="1200" dirty="0">
                <a:latin typeface="Times New Roman"/>
                <a:cs typeface="Times New Roman"/>
              </a:rPr>
              <a:t>— sono </a:t>
            </a:r>
            <a:r>
              <a:rPr sz="1200" spc="-5" dirty="0">
                <a:latin typeface="Times New Roman"/>
                <a:cs typeface="Times New Roman"/>
              </a:rPr>
              <a:t>stati </a:t>
            </a:r>
            <a:r>
              <a:rPr sz="1200" dirty="0">
                <a:latin typeface="Times New Roman"/>
                <a:cs typeface="Times New Roman"/>
              </a:rPr>
              <a:t>condizionati dalla </a:t>
            </a:r>
            <a:r>
              <a:rPr sz="1200" spc="-5" dirty="0">
                <a:latin typeface="Times New Roman"/>
                <a:cs typeface="Times New Roman"/>
              </a:rPr>
              <a:t>diversità altro-che-spirituale </a:t>
            </a:r>
            <a:r>
              <a:rPr sz="1200" dirty="0">
                <a:latin typeface="Times New Roman"/>
                <a:cs typeface="Times New Roman"/>
              </a:rPr>
              <a:t>di questi </a:t>
            </a:r>
            <a:r>
              <a:rPr sz="1200" spc="-5" dirty="0">
                <a:latin typeface="Times New Roman"/>
                <a:cs typeface="Times New Roman"/>
              </a:rPr>
              <a:t>Sette </a:t>
            </a:r>
            <a:r>
              <a:rPr sz="1200" dirty="0">
                <a:latin typeface="Times New Roman"/>
                <a:cs typeface="Times New Roman"/>
              </a:rPr>
              <a:t>Spiriti </a:t>
            </a:r>
            <a:r>
              <a:rPr sz="1200" spc="-5" dirty="0">
                <a:latin typeface="Times New Roman"/>
                <a:cs typeface="Times New Roman"/>
              </a:rPr>
              <a:t>Maestri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supervisione suprema  ed ultima.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23939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(184.12) 16:0.12 </a:t>
            </a:r>
            <a:r>
              <a:rPr sz="1200" spc="-10" dirty="0">
                <a:latin typeface="Times New Roman"/>
                <a:cs typeface="Times New Roman"/>
              </a:rPr>
              <a:t>Gli </a:t>
            </a:r>
            <a:r>
              <a:rPr sz="1200" spc="-5" dirty="0">
                <a:latin typeface="Times New Roman"/>
                <a:cs typeface="Times New Roman"/>
              </a:rPr>
              <a:t>Spiriti Maestri </a:t>
            </a:r>
            <a:r>
              <a:rPr sz="1200" dirty="0">
                <a:latin typeface="Times New Roman"/>
                <a:cs typeface="Times New Roman"/>
              </a:rPr>
              <a:t>hanno molte funzioni, </a:t>
            </a:r>
            <a:r>
              <a:rPr sz="1200" spc="5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nel tempo presente </a:t>
            </a:r>
            <a:r>
              <a:rPr sz="1200" dirty="0">
                <a:latin typeface="Times New Roman"/>
                <a:cs typeface="Times New Roman"/>
              </a:rPr>
              <a:t>il loro dominio </a:t>
            </a:r>
            <a:r>
              <a:rPr sz="1200" spc="-5" dirty="0">
                <a:latin typeface="Times New Roman"/>
                <a:cs typeface="Times New Roman"/>
              </a:rPr>
              <a:t>particolare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supervisione centrale  dei </a:t>
            </a:r>
            <a:r>
              <a:rPr sz="1200" dirty="0">
                <a:latin typeface="Times New Roman"/>
                <a:cs typeface="Times New Roman"/>
              </a:rPr>
              <a:t>sette </a:t>
            </a:r>
            <a:r>
              <a:rPr sz="1200" spc="-5" dirty="0">
                <a:latin typeface="Times New Roman"/>
                <a:cs typeface="Times New Roman"/>
              </a:rPr>
              <a:t>Superuniversi. Ogni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Maestro </a:t>
            </a:r>
            <a:r>
              <a:rPr sz="1200" dirty="0">
                <a:latin typeface="Times New Roman"/>
                <a:cs typeface="Times New Roman"/>
              </a:rPr>
              <a:t>mantiene un </a:t>
            </a:r>
            <a:r>
              <a:rPr sz="1200" spc="-5" dirty="0">
                <a:latin typeface="Times New Roman"/>
                <a:cs typeface="Times New Roman"/>
              </a:rPr>
              <a:t>enorme centro focale </a:t>
            </a:r>
            <a:r>
              <a:rPr sz="1200" dirty="0">
                <a:latin typeface="Times New Roman"/>
                <a:cs typeface="Times New Roman"/>
              </a:rPr>
              <a:t>di forza </a:t>
            </a:r>
            <a:r>
              <a:rPr sz="1200" spc="-5" dirty="0">
                <a:latin typeface="Times New Roman"/>
                <a:cs typeface="Times New Roman"/>
              </a:rPr>
              <a:t>che circola lentamente attorno alla  periferia del </a:t>
            </a:r>
            <a:r>
              <a:rPr sz="1200" dirty="0">
                <a:latin typeface="Times New Roman"/>
                <a:cs typeface="Times New Roman"/>
              </a:rPr>
              <a:t>Paradiso, </a:t>
            </a:r>
            <a:r>
              <a:rPr sz="1200" spc="-5" dirty="0">
                <a:latin typeface="Times New Roman"/>
                <a:cs typeface="Times New Roman"/>
              </a:rPr>
              <a:t>conservando </a:t>
            </a:r>
            <a:r>
              <a:rPr sz="1200" dirty="0">
                <a:latin typeface="Times New Roman"/>
                <a:cs typeface="Times New Roman"/>
              </a:rPr>
              <a:t>sempre una posizione opposta </a:t>
            </a:r>
            <a:r>
              <a:rPr sz="1200" spc="-5" dirty="0">
                <a:latin typeface="Times New Roman"/>
                <a:cs typeface="Times New Roman"/>
              </a:rPr>
              <a:t>al Superuniverso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supervisione </a:t>
            </a:r>
            <a:r>
              <a:rPr sz="1200" spc="-5" dirty="0">
                <a:latin typeface="Times New Roman"/>
                <a:cs typeface="Times New Roman"/>
              </a:rPr>
              <a:t>diretta ed incentrata nel  </a:t>
            </a:r>
            <a:r>
              <a:rPr sz="1200" dirty="0">
                <a:latin typeface="Times New Roman"/>
                <a:cs typeface="Times New Roman"/>
              </a:rPr>
              <a:t>punto </a:t>
            </a:r>
            <a:r>
              <a:rPr sz="1200" spc="-5" dirty="0">
                <a:latin typeface="Times New Roman"/>
                <a:cs typeface="Times New Roman"/>
              </a:rPr>
              <a:t>focale paradisiaco del suo specifico </a:t>
            </a:r>
            <a:r>
              <a:rPr sz="1200" dirty="0">
                <a:latin typeface="Times New Roman"/>
                <a:cs typeface="Times New Roman"/>
              </a:rPr>
              <a:t>potere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controllo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della sua segmentata </a:t>
            </a:r>
            <a:r>
              <a:rPr sz="1200" dirty="0">
                <a:latin typeface="Times New Roman"/>
                <a:cs typeface="Times New Roman"/>
              </a:rPr>
              <a:t>distribuzione </a:t>
            </a:r>
            <a:r>
              <a:rPr sz="1200" spc="-5" dirty="0">
                <a:latin typeface="Times New Roman"/>
                <a:cs typeface="Times New Roman"/>
              </a:rPr>
              <a:t>d’energia. </a:t>
            </a:r>
            <a:r>
              <a:rPr sz="1200" spc="-10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linee radiali di  </a:t>
            </a:r>
            <a:r>
              <a:rPr sz="1200" spc="-5" dirty="0">
                <a:latin typeface="Times New Roman"/>
                <a:cs typeface="Times New Roman"/>
              </a:rPr>
              <a:t>confine </a:t>
            </a:r>
            <a:r>
              <a:rPr sz="1200" dirty="0">
                <a:latin typeface="Times New Roman"/>
                <a:cs typeface="Times New Roman"/>
              </a:rPr>
              <a:t>di ciascun </a:t>
            </a:r>
            <a:r>
              <a:rPr sz="1200" spc="-5" dirty="0">
                <a:latin typeface="Times New Roman"/>
                <a:cs typeface="Times New Roman"/>
              </a:rPr>
              <a:t>Superuniverso convergono </a:t>
            </a:r>
            <a:r>
              <a:rPr sz="1200" dirty="0">
                <a:latin typeface="Times New Roman"/>
                <a:cs typeface="Times New Roman"/>
              </a:rPr>
              <a:t>effettivamente </a:t>
            </a:r>
            <a:r>
              <a:rPr sz="1200" spc="-5" dirty="0">
                <a:latin typeface="Times New Roman"/>
                <a:cs typeface="Times New Roman"/>
              </a:rPr>
              <a:t>nella </a:t>
            </a:r>
            <a:r>
              <a:rPr sz="1200" dirty="0">
                <a:latin typeface="Times New Roman"/>
                <a:cs typeface="Times New Roman"/>
              </a:rPr>
              <a:t>sede </a:t>
            </a:r>
            <a:r>
              <a:rPr sz="1200" spc="-5" dirty="0">
                <a:latin typeface="Times New Roman"/>
                <a:cs typeface="Times New Roman"/>
              </a:rPr>
              <a:t>paradisiaca dello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Maestro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supervisore.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1. Relazione con </a:t>
            </a: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la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Deità</a:t>
            </a:r>
            <a:r>
              <a:rPr sz="1600" b="1" spc="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Trina</a:t>
            </a:r>
            <a:endParaRPr sz="1600">
              <a:latin typeface="Times New Roman"/>
              <a:cs typeface="Times New Roman"/>
            </a:endParaRPr>
          </a:p>
          <a:p>
            <a:pPr marL="76200" marR="43180">
              <a:lnSpc>
                <a:spcPts val="1380"/>
              </a:lnSpc>
              <a:spcBef>
                <a:spcPts val="141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(185.1) 16:1.1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Creatore Congiunto, </a:t>
            </a:r>
            <a:r>
              <a:rPr sz="1200" dirty="0">
                <a:latin typeface="Times New Roman"/>
                <a:cs typeface="Times New Roman"/>
              </a:rPr>
              <a:t>lo Spirito </a:t>
            </a:r>
            <a:r>
              <a:rPr sz="1200" spc="-5" dirty="0">
                <a:latin typeface="Times New Roman"/>
                <a:cs typeface="Times New Roman"/>
              </a:rPr>
              <a:t>Infinito,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necessario </a:t>
            </a:r>
            <a:r>
              <a:rPr sz="1200" dirty="0">
                <a:latin typeface="Times New Roman"/>
                <a:cs typeface="Times New Roman"/>
              </a:rPr>
              <a:t>al </a:t>
            </a:r>
            <a:r>
              <a:rPr sz="1200" spc="-5" dirty="0">
                <a:latin typeface="Times New Roman"/>
                <a:cs typeface="Times New Roman"/>
              </a:rPr>
              <a:t>completamento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personalizzazione trina della Deità  </a:t>
            </a:r>
            <a:r>
              <a:rPr sz="1200" dirty="0">
                <a:latin typeface="Times New Roman"/>
                <a:cs typeface="Times New Roman"/>
              </a:rPr>
              <a:t>indivisa. </a:t>
            </a:r>
            <a:r>
              <a:rPr sz="1200" spc="-5" dirty="0">
                <a:latin typeface="Times New Roman"/>
                <a:cs typeface="Times New Roman"/>
              </a:rPr>
              <a:t>Questa triplice </a:t>
            </a:r>
            <a:r>
              <a:rPr sz="1200" dirty="0">
                <a:latin typeface="Times New Roman"/>
                <a:cs typeface="Times New Roman"/>
              </a:rPr>
              <a:t>personalizzazione </a:t>
            </a:r>
            <a:r>
              <a:rPr sz="1200" spc="-5" dirty="0">
                <a:latin typeface="Times New Roman"/>
                <a:cs typeface="Times New Roman"/>
              </a:rPr>
              <a:t>della Deità </a:t>
            </a:r>
            <a:r>
              <a:rPr sz="1200" dirty="0">
                <a:latin typeface="Times New Roman"/>
                <a:cs typeface="Times New Roman"/>
              </a:rPr>
              <a:t>ha una settupla possibilità </a:t>
            </a:r>
            <a:r>
              <a:rPr sz="1200" spc="-5" dirty="0">
                <a:latin typeface="Times New Roman"/>
                <a:cs typeface="Times New Roman"/>
              </a:rPr>
              <a:t>intrinseca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espressione </a:t>
            </a:r>
            <a:r>
              <a:rPr sz="1200" dirty="0">
                <a:latin typeface="Times New Roman"/>
                <a:cs typeface="Times New Roman"/>
              </a:rPr>
              <a:t>individuale </a:t>
            </a:r>
            <a:r>
              <a:rPr sz="1200" spc="-5" dirty="0">
                <a:latin typeface="Times New Roman"/>
                <a:cs typeface="Times New Roman"/>
              </a:rPr>
              <a:t>ed  associativa. Per </a:t>
            </a:r>
            <a:r>
              <a:rPr sz="1200" dirty="0">
                <a:latin typeface="Times New Roman"/>
                <a:cs typeface="Times New Roman"/>
              </a:rPr>
              <a:t>questa </a:t>
            </a:r>
            <a:r>
              <a:rPr sz="1200" spc="-5" dirty="0">
                <a:latin typeface="Times New Roman"/>
                <a:cs typeface="Times New Roman"/>
              </a:rPr>
              <a:t>ragione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piano susseguente per creare </a:t>
            </a:r>
            <a:r>
              <a:rPr sz="1200" dirty="0">
                <a:latin typeface="Times New Roman"/>
                <a:cs typeface="Times New Roman"/>
              </a:rPr>
              <a:t>degli Universi </a:t>
            </a:r>
            <a:r>
              <a:rPr sz="1200" spc="-5" dirty="0">
                <a:latin typeface="Times New Roman"/>
                <a:cs typeface="Times New Roman"/>
              </a:rPr>
              <a:t>abitati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esseri intelligenti </a:t>
            </a:r>
            <a:r>
              <a:rPr sz="1200" dirty="0">
                <a:latin typeface="Times New Roman"/>
                <a:cs typeface="Times New Roman"/>
              </a:rPr>
              <a:t>e potenzialmente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spirituali,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32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324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218805" cy="40716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27305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debitamente espressivi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Padre, del Figlio </a:t>
            </a:r>
            <a:r>
              <a:rPr sz="1200" dirty="0">
                <a:latin typeface="Times New Roman"/>
                <a:cs typeface="Times New Roman"/>
              </a:rPr>
              <a:t>e dello Spirito, </a:t>
            </a:r>
            <a:r>
              <a:rPr sz="1200" spc="-5" dirty="0">
                <a:latin typeface="Times New Roman"/>
                <a:cs typeface="Times New Roman"/>
              </a:rPr>
              <a:t>rese ineluttabile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personalizzazione dei </a:t>
            </a:r>
            <a:r>
              <a:rPr sz="1200" dirty="0">
                <a:latin typeface="Times New Roman"/>
                <a:cs typeface="Times New Roman"/>
              </a:rPr>
              <a:t>Sette Spiriti </a:t>
            </a:r>
            <a:r>
              <a:rPr sz="1200" spc="-5" dirty="0">
                <a:latin typeface="Times New Roman"/>
                <a:cs typeface="Times New Roman"/>
              </a:rPr>
              <a:t>Maestri. Noi  siamo </a:t>
            </a:r>
            <a:r>
              <a:rPr sz="1200" dirty="0">
                <a:latin typeface="Times New Roman"/>
                <a:cs typeface="Times New Roman"/>
              </a:rPr>
              <a:t>indotti a </a:t>
            </a:r>
            <a:r>
              <a:rPr sz="1200" spc="-5" dirty="0">
                <a:latin typeface="Times New Roman"/>
                <a:cs typeface="Times New Roman"/>
              </a:rPr>
              <a:t>parlare </a:t>
            </a:r>
            <a:r>
              <a:rPr sz="1200" dirty="0">
                <a:latin typeface="Times New Roman"/>
                <a:cs typeface="Times New Roman"/>
              </a:rPr>
              <a:t>della triplice </a:t>
            </a:r>
            <a:r>
              <a:rPr sz="1200" spc="-5" dirty="0">
                <a:latin typeface="Times New Roman"/>
                <a:cs typeface="Times New Roman"/>
              </a:rPr>
              <a:t>personalizzazione della Deità come </a:t>
            </a:r>
            <a:r>
              <a:rPr sz="1200" dirty="0">
                <a:latin typeface="Times New Roman"/>
                <a:cs typeface="Times New Roman"/>
              </a:rPr>
              <a:t>dell’</a:t>
            </a:r>
            <a:r>
              <a:rPr sz="1200" i="1" dirty="0">
                <a:latin typeface="Times New Roman"/>
                <a:cs typeface="Times New Roman"/>
              </a:rPr>
              <a:t>inevitabilità </a:t>
            </a:r>
            <a:r>
              <a:rPr sz="1200" spc="-5" dirty="0">
                <a:latin typeface="Times New Roman"/>
                <a:cs typeface="Times New Roman"/>
              </a:rPr>
              <a:t>assoluta, ed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considerare l’apparizione  dei </a:t>
            </a:r>
            <a:r>
              <a:rPr sz="1200" dirty="0">
                <a:latin typeface="Times New Roman"/>
                <a:cs typeface="Times New Roman"/>
              </a:rPr>
              <a:t>Sette Spiriti </a:t>
            </a:r>
            <a:r>
              <a:rPr sz="1200" spc="-5" dirty="0">
                <a:latin typeface="Times New Roman"/>
                <a:cs typeface="Times New Roman"/>
              </a:rPr>
              <a:t>Maestri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l’</a:t>
            </a:r>
            <a:r>
              <a:rPr sz="1200" i="1" spc="-5" dirty="0">
                <a:latin typeface="Times New Roman"/>
                <a:cs typeface="Times New Roman"/>
              </a:rPr>
              <a:t>inevitabilità subassoluta.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685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(185.2) 16:1.2 </a:t>
            </a:r>
            <a:r>
              <a:rPr sz="1200" spc="-5" dirty="0">
                <a:latin typeface="Times New Roman"/>
                <a:cs typeface="Times New Roman"/>
              </a:rPr>
              <a:t>Sebbene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Sette </a:t>
            </a:r>
            <a:r>
              <a:rPr sz="1200" dirty="0">
                <a:latin typeface="Times New Roman"/>
                <a:cs typeface="Times New Roman"/>
              </a:rPr>
              <a:t>Spiriti </a:t>
            </a:r>
            <a:r>
              <a:rPr sz="1200" spc="-5" dirty="0">
                <a:latin typeface="Times New Roman"/>
                <a:cs typeface="Times New Roman"/>
              </a:rPr>
              <a:t>Maestri siano appena espressivi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i="1" spc="-5" dirty="0">
                <a:latin typeface="Times New Roman"/>
                <a:cs typeface="Times New Roman"/>
              </a:rPr>
              <a:t>triplice </a:t>
            </a:r>
            <a:r>
              <a:rPr sz="1200" spc="-5" dirty="0">
                <a:latin typeface="Times New Roman"/>
                <a:cs typeface="Times New Roman"/>
              </a:rPr>
              <a:t>Deità, </a:t>
            </a:r>
            <a:r>
              <a:rPr sz="1200" dirty="0">
                <a:latin typeface="Times New Roman"/>
                <a:cs typeface="Times New Roman"/>
              </a:rPr>
              <a:t>sono la </a:t>
            </a:r>
            <a:r>
              <a:rPr sz="1200" spc="-5" dirty="0">
                <a:latin typeface="Times New Roman"/>
                <a:cs typeface="Times New Roman"/>
              </a:rPr>
              <a:t>rappresentazione eterna </a:t>
            </a:r>
            <a:r>
              <a:rPr sz="1200" dirty="0">
                <a:latin typeface="Times New Roman"/>
                <a:cs typeface="Times New Roman"/>
              </a:rPr>
              <a:t>della Deità  </a:t>
            </a:r>
            <a:r>
              <a:rPr sz="1200" i="1" spc="-5" dirty="0">
                <a:latin typeface="Times New Roman"/>
                <a:cs typeface="Times New Roman"/>
              </a:rPr>
              <a:t>settupla, </a:t>
            </a:r>
            <a:r>
              <a:rPr sz="1200" spc="-5" dirty="0">
                <a:latin typeface="Times New Roman"/>
                <a:cs typeface="Times New Roman"/>
              </a:rPr>
              <a:t>cioè </a:t>
            </a:r>
            <a:r>
              <a:rPr sz="1200" dirty="0">
                <a:latin typeface="Times New Roman"/>
                <a:cs typeface="Times New Roman"/>
              </a:rPr>
              <a:t>le funzioni </a:t>
            </a:r>
            <a:r>
              <a:rPr sz="1200" spc="-5" dirty="0">
                <a:latin typeface="Times New Roman"/>
                <a:cs typeface="Times New Roman"/>
              </a:rPr>
              <a:t>attive ed associative </a:t>
            </a:r>
            <a:r>
              <a:rPr sz="1200" dirty="0">
                <a:latin typeface="Times New Roman"/>
                <a:cs typeface="Times New Roman"/>
              </a:rPr>
              <a:t>delle tre persone della Deità </a:t>
            </a:r>
            <a:r>
              <a:rPr sz="1200" spc="-5" dirty="0">
                <a:latin typeface="Times New Roman"/>
                <a:cs typeface="Times New Roman"/>
              </a:rPr>
              <a:t>d’esistenza eterna. Grazie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questi Sette </a:t>
            </a:r>
            <a:r>
              <a:rPr sz="1200" dirty="0">
                <a:latin typeface="Times New Roman"/>
                <a:cs typeface="Times New Roman"/>
              </a:rPr>
              <a:t>Spiriti, in loro e  </a:t>
            </a:r>
            <a:r>
              <a:rPr sz="1200" spc="-5" dirty="0">
                <a:latin typeface="Times New Roman"/>
                <a:cs typeface="Times New Roman"/>
              </a:rPr>
              <a:t>per loro </a:t>
            </a:r>
            <a:r>
              <a:rPr sz="1200" dirty="0">
                <a:latin typeface="Times New Roman"/>
                <a:cs typeface="Times New Roman"/>
              </a:rPr>
              <a:t>mezzo, il </a:t>
            </a:r>
            <a:r>
              <a:rPr sz="1200" spc="-5" dirty="0">
                <a:latin typeface="Times New Roman"/>
                <a:cs typeface="Times New Roman"/>
              </a:rPr>
              <a:t>Padre Universale,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Eterno o lo Spirito </a:t>
            </a:r>
            <a:r>
              <a:rPr sz="1200" spc="-5" dirty="0">
                <a:latin typeface="Times New Roman"/>
                <a:cs typeface="Times New Roman"/>
              </a:rPr>
              <a:t>Infinito,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un’associazione </a:t>
            </a:r>
            <a:r>
              <a:rPr sz="1200" dirty="0">
                <a:latin typeface="Times New Roman"/>
                <a:cs typeface="Times New Roman"/>
              </a:rPr>
              <a:t>di due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loro, sono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grado </a:t>
            </a:r>
            <a:r>
              <a:rPr sz="1200" dirty="0">
                <a:latin typeface="Times New Roman"/>
                <a:cs typeface="Times New Roman"/>
              </a:rPr>
              <a:t>di operare  </a:t>
            </a:r>
            <a:r>
              <a:rPr sz="1200" spc="-5" dirty="0">
                <a:latin typeface="Times New Roman"/>
                <a:cs typeface="Times New Roman"/>
              </a:rPr>
              <a:t>come tali. Quando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Padre,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e lo Spirito </a:t>
            </a:r>
            <a:r>
              <a:rPr sz="1200" spc="-5" dirty="0">
                <a:latin typeface="Times New Roman"/>
                <a:cs typeface="Times New Roman"/>
              </a:rPr>
              <a:t>agiscono congiuntamente, </a:t>
            </a:r>
            <a:r>
              <a:rPr sz="1200" dirty="0">
                <a:latin typeface="Times New Roman"/>
                <a:cs typeface="Times New Roman"/>
              </a:rPr>
              <a:t>possono </a:t>
            </a:r>
            <a:r>
              <a:rPr sz="1200" spc="-5" dirty="0">
                <a:latin typeface="Times New Roman"/>
                <a:cs typeface="Times New Roman"/>
              </a:rPr>
              <a:t>operare, ed operano, tramite </a:t>
            </a:r>
            <a:r>
              <a:rPr sz="1200" dirty="0">
                <a:latin typeface="Times New Roman"/>
                <a:cs typeface="Times New Roman"/>
              </a:rPr>
              <a:t>lo Spirito </a:t>
            </a:r>
            <a:r>
              <a:rPr sz="1200" spc="-5" dirty="0">
                <a:latin typeface="Times New Roman"/>
                <a:cs typeface="Times New Roman"/>
              </a:rPr>
              <a:t>Maestro  Numero Sette, </a:t>
            </a:r>
            <a:r>
              <a:rPr sz="1200" dirty="0">
                <a:latin typeface="Times New Roman"/>
                <a:cs typeface="Times New Roman"/>
              </a:rPr>
              <a:t>ma non in </a:t>
            </a:r>
            <a:r>
              <a:rPr sz="1200" spc="-5" dirty="0">
                <a:latin typeface="Times New Roman"/>
                <a:cs typeface="Times New Roman"/>
              </a:rPr>
              <a:t>quanto Trinità. Gli Spiriti Maestri rappresentano singolarmente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collettivamente </a:t>
            </a:r>
            <a:r>
              <a:rPr sz="1200" dirty="0">
                <a:latin typeface="Times New Roman"/>
                <a:cs typeface="Times New Roman"/>
              </a:rPr>
              <a:t>tutte le funzioni possibili  </a:t>
            </a:r>
            <a:r>
              <a:rPr sz="1200" spc="-5" dirty="0">
                <a:latin typeface="Times New Roman"/>
                <a:cs typeface="Times New Roman"/>
              </a:rPr>
              <a:t>della Deità, singole </a:t>
            </a:r>
            <a:r>
              <a:rPr sz="1200" dirty="0">
                <a:latin typeface="Times New Roman"/>
                <a:cs typeface="Times New Roman"/>
              </a:rPr>
              <a:t>e multiple, ma non </a:t>
            </a:r>
            <a:r>
              <a:rPr sz="1200" spc="-5" dirty="0">
                <a:latin typeface="Times New Roman"/>
                <a:cs typeface="Times New Roman"/>
              </a:rPr>
              <a:t>collettive,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quelle della Trinità. </a:t>
            </a:r>
            <a:r>
              <a:rPr sz="1200" spc="-10" dirty="0">
                <a:latin typeface="Times New Roman"/>
                <a:cs typeface="Times New Roman"/>
              </a:rPr>
              <a:t>Lo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Maestro </a:t>
            </a:r>
            <a:r>
              <a:rPr sz="1200" dirty="0">
                <a:latin typeface="Times New Roman"/>
                <a:cs typeface="Times New Roman"/>
              </a:rPr>
              <a:t>Numero </a:t>
            </a:r>
            <a:r>
              <a:rPr sz="1200" spc="-5" dirty="0">
                <a:latin typeface="Times New Roman"/>
                <a:cs typeface="Times New Roman"/>
              </a:rPr>
              <a:t>Sette </a:t>
            </a:r>
            <a:r>
              <a:rPr sz="1200" dirty="0">
                <a:latin typeface="Times New Roman"/>
                <a:cs typeface="Times New Roman"/>
              </a:rPr>
              <a:t>è personalmente non  funzionale in </a:t>
            </a:r>
            <a:r>
              <a:rPr sz="1200" spc="-5" dirty="0">
                <a:latin typeface="Times New Roman"/>
                <a:cs typeface="Times New Roman"/>
              </a:rPr>
              <a:t>rapporto </a:t>
            </a:r>
            <a:r>
              <a:rPr sz="1200" dirty="0">
                <a:latin typeface="Times New Roman"/>
                <a:cs typeface="Times New Roman"/>
              </a:rPr>
              <a:t>alla </a:t>
            </a:r>
            <a:r>
              <a:rPr sz="1200" spc="-5" dirty="0">
                <a:latin typeface="Times New Roman"/>
                <a:cs typeface="Times New Roman"/>
              </a:rPr>
              <a:t>Trinità del Paradiso,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proprio per </a:t>
            </a:r>
            <a:r>
              <a:rPr sz="1200" dirty="0">
                <a:latin typeface="Times New Roman"/>
                <a:cs typeface="Times New Roman"/>
              </a:rPr>
              <a:t>questo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operare </a:t>
            </a:r>
            <a:r>
              <a:rPr sz="1200" i="1" spc="-5" dirty="0">
                <a:latin typeface="Times New Roman"/>
                <a:cs typeface="Times New Roman"/>
              </a:rPr>
              <a:t>personalmente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l’Essere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Supremo.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76200" marR="53721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(185.3) 16:1.3 </a:t>
            </a:r>
            <a:r>
              <a:rPr sz="1200" spc="-5" dirty="0">
                <a:latin typeface="Times New Roman"/>
                <a:cs typeface="Times New Roman"/>
              </a:rPr>
              <a:t>Ma quando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Sette </a:t>
            </a:r>
            <a:r>
              <a:rPr sz="1200" dirty="0">
                <a:latin typeface="Times New Roman"/>
                <a:cs typeface="Times New Roman"/>
              </a:rPr>
              <a:t>Spiriti </a:t>
            </a:r>
            <a:r>
              <a:rPr sz="1200" spc="-5" dirty="0">
                <a:latin typeface="Times New Roman"/>
                <a:cs typeface="Times New Roman"/>
              </a:rPr>
              <a:t>Maestri lasciano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loro singole sedi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potere personale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autorità superuniversale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si  </a:t>
            </a:r>
            <a:r>
              <a:rPr sz="1200" dirty="0">
                <a:latin typeface="Times New Roman"/>
                <a:cs typeface="Times New Roman"/>
              </a:rPr>
              <a:t>riuniscono </a:t>
            </a:r>
            <a:r>
              <a:rPr sz="1200" spc="-5" dirty="0">
                <a:latin typeface="Times New Roman"/>
                <a:cs typeface="Times New Roman"/>
              </a:rPr>
              <a:t>attorno all’Attore Congiunto nella </a:t>
            </a:r>
            <a:r>
              <a:rPr sz="1200" dirty="0">
                <a:latin typeface="Times New Roman"/>
                <a:cs typeface="Times New Roman"/>
              </a:rPr>
              <a:t>presenza trina </a:t>
            </a:r>
            <a:r>
              <a:rPr sz="1200" spc="-5" dirty="0">
                <a:latin typeface="Times New Roman"/>
                <a:cs typeface="Times New Roman"/>
              </a:rPr>
              <a:t>della Deità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Paradiso, subito </a:t>
            </a:r>
            <a:r>
              <a:rPr sz="1200" dirty="0">
                <a:latin typeface="Times New Roman"/>
                <a:cs typeface="Times New Roman"/>
              </a:rPr>
              <a:t>essi stessi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rappresentano</a:t>
            </a:r>
            <a:endParaRPr sz="1200">
              <a:latin typeface="Times New Roman"/>
              <a:cs typeface="Times New Roman"/>
            </a:endParaRPr>
          </a:p>
          <a:p>
            <a:pPr marL="76200" marR="142875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collettivamente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potere,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saggezza </a:t>
            </a:r>
            <a:r>
              <a:rPr sz="1200" dirty="0">
                <a:latin typeface="Times New Roman"/>
                <a:cs typeface="Times New Roman"/>
              </a:rPr>
              <a:t>e l’autorità funzionali della </a:t>
            </a:r>
            <a:r>
              <a:rPr sz="1200" spc="-5" dirty="0">
                <a:latin typeface="Times New Roman"/>
                <a:cs typeface="Times New Roman"/>
              </a:rPr>
              <a:t>Deità </a:t>
            </a:r>
            <a:r>
              <a:rPr sz="1200" dirty="0">
                <a:latin typeface="Times New Roman"/>
                <a:cs typeface="Times New Roman"/>
              </a:rPr>
              <a:t>indivisa — la </a:t>
            </a:r>
            <a:r>
              <a:rPr sz="1200" spc="-5" dirty="0">
                <a:latin typeface="Times New Roman"/>
                <a:cs typeface="Times New Roman"/>
              </a:rPr>
              <a:t>Trinità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nei confronti degli Universi </a:t>
            </a:r>
            <a:r>
              <a:rPr sz="1200" dirty="0">
                <a:latin typeface="Times New Roman"/>
                <a:cs typeface="Times New Roman"/>
              </a:rPr>
              <a:t>in  evoluzione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essi. Tale </a:t>
            </a:r>
            <a:r>
              <a:rPr sz="1200" dirty="0">
                <a:latin typeface="Times New Roman"/>
                <a:cs typeface="Times New Roman"/>
              </a:rPr>
              <a:t>unione </a:t>
            </a:r>
            <a:r>
              <a:rPr sz="1200" spc="-5" dirty="0">
                <a:latin typeface="Times New Roman"/>
                <a:cs typeface="Times New Roman"/>
              </a:rPr>
              <a:t>paradisiaca </a:t>
            </a:r>
            <a:r>
              <a:rPr sz="1200" dirty="0">
                <a:latin typeface="Times New Roman"/>
                <a:cs typeface="Times New Roman"/>
              </a:rPr>
              <a:t>della settupla </a:t>
            </a:r>
            <a:r>
              <a:rPr sz="1200" spc="-5" dirty="0">
                <a:latin typeface="Times New Roman"/>
                <a:cs typeface="Times New Roman"/>
              </a:rPr>
              <a:t>espressione </a:t>
            </a:r>
            <a:r>
              <a:rPr sz="1200" dirty="0">
                <a:latin typeface="Times New Roman"/>
                <a:cs typeface="Times New Roman"/>
              </a:rPr>
              <a:t>primordiale </a:t>
            </a:r>
            <a:r>
              <a:rPr sz="1200" spc="-5" dirty="0">
                <a:latin typeface="Times New Roman"/>
                <a:cs typeface="Times New Roman"/>
              </a:rPr>
              <a:t>della Deità comprende effettivamente,  congloba letteralmente, </a:t>
            </a:r>
            <a:r>
              <a:rPr sz="1200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gli attributi </a:t>
            </a:r>
            <a:r>
              <a:rPr sz="1200" spc="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comportamenti delle </a:t>
            </a:r>
            <a:r>
              <a:rPr sz="1200" dirty="0">
                <a:latin typeface="Times New Roman"/>
                <a:cs typeface="Times New Roman"/>
              </a:rPr>
              <a:t>tre Deità </a:t>
            </a:r>
            <a:r>
              <a:rPr sz="1200" spc="-5" dirty="0">
                <a:latin typeface="Times New Roman"/>
                <a:cs typeface="Times New Roman"/>
              </a:rPr>
              <a:t>eterne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Supremazia </a:t>
            </a:r>
            <a:r>
              <a:rPr sz="1200" dirty="0">
                <a:latin typeface="Times New Roman"/>
                <a:cs typeface="Times New Roman"/>
              </a:rPr>
              <a:t>ed in </a:t>
            </a:r>
            <a:r>
              <a:rPr sz="1200" spc="-5" dirty="0">
                <a:latin typeface="Times New Roman"/>
                <a:cs typeface="Times New Roman"/>
              </a:rPr>
              <a:t>Ultimità. A tutti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fini pratici  </a:t>
            </a:r>
            <a:r>
              <a:rPr sz="1200" dirty="0">
                <a:latin typeface="Times New Roman"/>
                <a:cs typeface="Times New Roman"/>
              </a:rPr>
              <a:t>i Sette Spiriti </a:t>
            </a:r>
            <a:r>
              <a:rPr sz="1200" spc="-5" dirty="0">
                <a:latin typeface="Times New Roman"/>
                <a:cs typeface="Times New Roman"/>
              </a:rPr>
              <a:t>Maestri inglobano </a:t>
            </a:r>
            <a:r>
              <a:rPr sz="1200" dirty="0">
                <a:latin typeface="Times New Roman"/>
                <a:cs typeface="Times New Roman"/>
              </a:rPr>
              <a:t>il dominio </a:t>
            </a:r>
            <a:r>
              <a:rPr sz="1200" spc="-5" dirty="0">
                <a:latin typeface="Times New Roman"/>
                <a:cs typeface="Times New Roman"/>
              </a:rPr>
              <a:t>funzionale del Supremo-Ultimo per l’Universo </a:t>
            </a:r>
            <a:r>
              <a:rPr sz="1200" dirty="0">
                <a:latin typeface="Times New Roman"/>
                <a:cs typeface="Times New Roman"/>
              </a:rPr>
              <a:t>maestro ed in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esso.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3716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(185.4) 16:1.4 </a:t>
            </a:r>
            <a:r>
              <a:rPr sz="1200" spc="-5" dirty="0">
                <a:latin typeface="Times New Roman"/>
                <a:cs typeface="Times New Roman"/>
              </a:rPr>
              <a:t>Per quanto </a:t>
            </a:r>
            <a:r>
              <a:rPr sz="1200" dirty="0">
                <a:latin typeface="Times New Roman"/>
                <a:cs typeface="Times New Roman"/>
              </a:rPr>
              <a:t>noi </a:t>
            </a:r>
            <a:r>
              <a:rPr sz="1200" spc="-5" dirty="0">
                <a:latin typeface="Times New Roman"/>
                <a:cs typeface="Times New Roman"/>
              </a:rPr>
              <a:t>possiamo discernere, </a:t>
            </a:r>
            <a:r>
              <a:rPr sz="1200" dirty="0">
                <a:latin typeface="Times New Roman"/>
                <a:cs typeface="Times New Roman"/>
              </a:rPr>
              <a:t>questi </a:t>
            </a:r>
            <a:r>
              <a:rPr sz="1200" spc="-5" dirty="0">
                <a:latin typeface="Times New Roman"/>
                <a:cs typeface="Times New Roman"/>
              </a:rPr>
              <a:t>Sette </a:t>
            </a:r>
            <a:r>
              <a:rPr sz="1200" dirty="0">
                <a:latin typeface="Times New Roman"/>
                <a:cs typeface="Times New Roman"/>
              </a:rPr>
              <a:t>Spiriti sono </a:t>
            </a:r>
            <a:r>
              <a:rPr sz="1200" spc="-5" dirty="0">
                <a:latin typeface="Times New Roman"/>
                <a:cs typeface="Times New Roman"/>
              </a:rPr>
              <a:t>associati alle attività </a:t>
            </a:r>
            <a:r>
              <a:rPr sz="1200" dirty="0">
                <a:latin typeface="Times New Roman"/>
                <a:cs typeface="Times New Roman"/>
              </a:rPr>
              <a:t>divine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tre persone eterne della  </a:t>
            </a:r>
            <a:r>
              <a:rPr sz="1200" spc="-5" dirty="0">
                <a:latin typeface="Times New Roman"/>
                <a:cs typeface="Times New Roman"/>
              </a:rPr>
              <a:t>Deità; </a:t>
            </a:r>
            <a:r>
              <a:rPr sz="1200" dirty="0">
                <a:latin typeface="Times New Roman"/>
                <a:cs typeface="Times New Roman"/>
              </a:rPr>
              <a:t>e noi non </a:t>
            </a:r>
            <a:r>
              <a:rPr sz="1200" spc="-5" dirty="0">
                <a:latin typeface="Times New Roman"/>
                <a:cs typeface="Times New Roman"/>
              </a:rPr>
              <a:t>scopriamo alcuna prova dell’associazione diretta con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presenze </a:t>
            </a:r>
            <a:r>
              <a:rPr sz="1200" dirty="0">
                <a:latin typeface="Times New Roman"/>
                <a:cs typeface="Times New Roman"/>
              </a:rPr>
              <a:t>funzionali delle tre </a:t>
            </a:r>
            <a:r>
              <a:rPr sz="1200" spc="-5" dirty="0">
                <a:latin typeface="Times New Roman"/>
                <a:cs typeface="Times New Roman"/>
              </a:rPr>
              <a:t>fasi </a:t>
            </a:r>
            <a:r>
              <a:rPr sz="1200" dirty="0">
                <a:latin typeface="Times New Roman"/>
                <a:cs typeface="Times New Roman"/>
              </a:rPr>
              <a:t>eterne dell’Assoluto. 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associati, </a:t>
            </a:r>
            <a:r>
              <a:rPr sz="1200" dirty="0">
                <a:latin typeface="Times New Roman"/>
                <a:cs typeface="Times New Roman"/>
              </a:rPr>
              <a:t>gli Spiriti Maestri </a:t>
            </a:r>
            <a:r>
              <a:rPr sz="1200" spc="-5" dirty="0">
                <a:latin typeface="Times New Roman"/>
                <a:cs typeface="Times New Roman"/>
              </a:rPr>
              <a:t>rappresentano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Deità </a:t>
            </a:r>
            <a:r>
              <a:rPr sz="1200" dirty="0">
                <a:latin typeface="Times New Roman"/>
                <a:cs typeface="Times New Roman"/>
              </a:rPr>
              <a:t>del Paradiso in </a:t>
            </a:r>
            <a:r>
              <a:rPr sz="1200" spc="-5" dirty="0">
                <a:latin typeface="Times New Roman"/>
                <a:cs typeface="Times New Roman"/>
              </a:rPr>
              <a:t>ciò </a:t>
            </a:r>
            <a:r>
              <a:rPr sz="1200" dirty="0">
                <a:latin typeface="Times New Roman"/>
                <a:cs typeface="Times New Roman"/>
              </a:rPr>
              <a:t>che può </a:t>
            </a:r>
            <a:r>
              <a:rPr sz="1200" spc="-5" dirty="0">
                <a:latin typeface="Times New Roman"/>
                <a:cs typeface="Times New Roman"/>
              </a:rPr>
              <a:t>essere concepito approssimativamente  come </a:t>
            </a:r>
            <a:r>
              <a:rPr sz="1200" dirty="0">
                <a:latin typeface="Times New Roman"/>
                <a:cs typeface="Times New Roman"/>
              </a:rPr>
              <a:t>il dominio finito </a:t>
            </a:r>
            <a:r>
              <a:rPr sz="1200" spc="-5" dirty="0">
                <a:latin typeface="Times New Roman"/>
                <a:cs typeface="Times New Roman"/>
              </a:rPr>
              <a:t>dell’azione. Esso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abbracciare </a:t>
            </a:r>
            <a:r>
              <a:rPr sz="1200" dirty="0">
                <a:latin typeface="Times New Roman"/>
                <a:cs typeface="Times New Roman"/>
              </a:rPr>
              <a:t>molto di </a:t>
            </a:r>
            <a:r>
              <a:rPr sz="1200" spc="-5" dirty="0">
                <a:latin typeface="Times New Roman"/>
                <a:cs typeface="Times New Roman"/>
              </a:rPr>
              <a:t>ciò </a:t>
            </a:r>
            <a:r>
              <a:rPr sz="1200" dirty="0">
                <a:latin typeface="Times New Roman"/>
                <a:cs typeface="Times New Roman"/>
              </a:rPr>
              <a:t>che è ultimo ma </a:t>
            </a:r>
            <a:r>
              <a:rPr sz="1200" i="1" dirty="0">
                <a:latin typeface="Times New Roman"/>
                <a:cs typeface="Times New Roman"/>
              </a:rPr>
              <a:t>non</a:t>
            </a:r>
            <a:r>
              <a:rPr sz="1200" i="1" spc="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assoluto.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32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325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4858"/>
            <a:ext cx="8200390" cy="413067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76200">
              <a:lnSpc>
                <a:spcPct val="100000"/>
              </a:lnSpc>
              <a:spcBef>
                <a:spcPts val="95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2. Relazione con </a:t>
            </a: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lo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Spirito</a:t>
            </a:r>
            <a:r>
              <a:rPr sz="1600" b="1" spc="10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Infinito</a:t>
            </a:r>
            <a:endParaRPr sz="1600">
              <a:latin typeface="Times New Roman"/>
              <a:cs typeface="Times New Roman"/>
            </a:endParaRPr>
          </a:p>
          <a:p>
            <a:pPr marL="76200" marR="95250">
              <a:lnSpc>
                <a:spcPct val="95900"/>
              </a:lnSpc>
              <a:spcBef>
                <a:spcPts val="137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(185.5) 16:2.1 </a:t>
            </a:r>
            <a:r>
              <a:rPr sz="1200" spc="-5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Originale ed </a:t>
            </a:r>
            <a:r>
              <a:rPr sz="1200" dirty="0">
                <a:latin typeface="Times New Roman"/>
                <a:cs typeface="Times New Roman"/>
              </a:rPr>
              <a:t>Eterno è rivelato </a:t>
            </a:r>
            <a:r>
              <a:rPr sz="1200" spc="-5" dirty="0">
                <a:latin typeface="Times New Roman"/>
                <a:cs typeface="Times New Roman"/>
              </a:rPr>
              <a:t>tramite </a:t>
            </a:r>
            <a:r>
              <a:rPr sz="1200" dirty="0">
                <a:latin typeface="Times New Roman"/>
                <a:cs typeface="Times New Roman"/>
              </a:rPr>
              <a:t>le persone </a:t>
            </a:r>
            <a:r>
              <a:rPr sz="1200" spc="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numero sempre crescente dei Figli </a:t>
            </a:r>
            <a:r>
              <a:rPr sz="1200" dirty="0">
                <a:latin typeface="Times New Roman"/>
                <a:cs typeface="Times New Roman"/>
              </a:rPr>
              <a:t>divini, così lo  Spirito Divino ed </a:t>
            </a:r>
            <a:r>
              <a:rPr sz="1200" spc="-5" dirty="0">
                <a:latin typeface="Times New Roman"/>
                <a:cs typeface="Times New Roman"/>
              </a:rPr>
              <a:t>Infinito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rivelato attraverso </a:t>
            </a:r>
            <a:r>
              <a:rPr sz="1200" dirty="0">
                <a:latin typeface="Times New Roman"/>
                <a:cs typeface="Times New Roman"/>
              </a:rPr>
              <a:t>i canali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Sette Spiriti </a:t>
            </a:r>
            <a:r>
              <a:rPr sz="1200" spc="-5" dirty="0">
                <a:latin typeface="Times New Roman"/>
                <a:cs typeface="Times New Roman"/>
              </a:rPr>
              <a:t>Maestri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dei loro gruppi </a:t>
            </a:r>
            <a:r>
              <a:rPr sz="1200" dirty="0">
                <a:latin typeface="Times New Roman"/>
                <a:cs typeface="Times New Roman"/>
              </a:rPr>
              <a:t>spirituali </a:t>
            </a:r>
            <a:r>
              <a:rPr sz="1200" spc="-5" dirty="0">
                <a:latin typeface="Times New Roman"/>
                <a:cs typeface="Times New Roman"/>
              </a:rPr>
              <a:t>associati. </a:t>
            </a:r>
            <a:r>
              <a:rPr sz="1200" spc="10" dirty="0">
                <a:latin typeface="Times New Roman"/>
                <a:cs typeface="Times New Roman"/>
              </a:rPr>
              <a:t>Al </a:t>
            </a:r>
            <a:r>
              <a:rPr sz="1200" spc="-5" dirty="0">
                <a:latin typeface="Times New Roman"/>
                <a:cs typeface="Times New Roman"/>
              </a:rPr>
              <a:t>centro dei  centri </a:t>
            </a:r>
            <a:r>
              <a:rPr sz="1200" dirty="0">
                <a:latin typeface="Times New Roman"/>
                <a:cs typeface="Times New Roman"/>
              </a:rPr>
              <a:t>lo Spirito </a:t>
            </a:r>
            <a:r>
              <a:rPr sz="1200" spc="-5" dirty="0">
                <a:latin typeface="Times New Roman"/>
                <a:cs typeface="Times New Roman"/>
              </a:rPr>
              <a:t>Infinito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avvicinabile, </a:t>
            </a:r>
            <a:r>
              <a:rPr sz="1200" dirty="0">
                <a:latin typeface="Times New Roman"/>
                <a:cs typeface="Times New Roman"/>
              </a:rPr>
              <a:t>ma non tutti quelli </a:t>
            </a:r>
            <a:r>
              <a:rPr sz="1200" spc="-5" dirty="0">
                <a:latin typeface="Times New Roman"/>
                <a:cs typeface="Times New Roman"/>
              </a:rPr>
              <a:t>che raggiungono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Paradiso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immediatamente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grado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discernere 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personalità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sua presenza differenziata. </a:t>
            </a:r>
            <a:r>
              <a:rPr sz="1200" dirty="0">
                <a:latin typeface="Times New Roman"/>
                <a:cs typeface="Times New Roman"/>
              </a:rPr>
              <a:t>Però tutti </a:t>
            </a:r>
            <a:r>
              <a:rPr sz="1200" spc="-5" dirty="0">
                <a:latin typeface="Times New Roman"/>
                <a:cs typeface="Times New Roman"/>
              </a:rPr>
              <a:t>coloro che raggiungono </a:t>
            </a:r>
            <a:r>
              <a:rPr sz="1200" dirty="0">
                <a:latin typeface="Times New Roman"/>
                <a:cs typeface="Times New Roman"/>
              </a:rPr>
              <a:t>l’Universo centrale possono </a:t>
            </a:r>
            <a:r>
              <a:rPr sz="1200" spc="-5" dirty="0">
                <a:latin typeface="Times New Roman"/>
                <a:cs typeface="Times New Roman"/>
              </a:rPr>
              <a:t>comunicare  direttamente,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comunicano, con </a:t>
            </a:r>
            <a:r>
              <a:rPr sz="1200" dirty="0">
                <a:latin typeface="Times New Roman"/>
                <a:cs typeface="Times New Roman"/>
              </a:rPr>
              <a:t>uno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Sette Spiriti </a:t>
            </a:r>
            <a:r>
              <a:rPr sz="1200" spc="-5" dirty="0">
                <a:latin typeface="Times New Roman"/>
                <a:cs typeface="Times New Roman"/>
              </a:rPr>
              <a:t>Maestri, </a:t>
            </a:r>
            <a:r>
              <a:rPr sz="1200" dirty="0">
                <a:latin typeface="Times New Roman"/>
                <a:cs typeface="Times New Roman"/>
              </a:rPr>
              <a:t>quello che presiede il </a:t>
            </a:r>
            <a:r>
              <a:rPr sz="1200" spc="-5" dirty="0">
                <a:latin typeface="Times New Roman"/>
                <a:cs typeface="Times New Roman"/>
              </a:rPr>
              <a:t>Superuniverso </a:t>
            </a:r>
            <a:r>
              <a:rPr sz="1200" dirty="0">
                <a:latin typeface="Times New Roman"/>
                <a:cs typeface="Times New Roman"/>
              </a:rPr>
              <a:t>dal quale proviene il </a:t>
            </a:r>
            <a:r>
              <a:rPr sz="1200" spc="-5" dirty="0">
                <a:latin typeface="Times New Roman"/>
                <a:cs typeface="Times New Roman"/>
              </a:rPr>
              <a:t>pellegrino  dello </a:t>
            </a:r>
            <a:r>
              <a:rPr sz="1200" dirty="0">
                <a:latin typeface="Times New Roman"/>
                <a:cs typeface="Times New Roman"/>
              </a:rPr>
              <a:t>spazio </a:t>
            </a:r>
            <a:r>
              <a:rPr sz="1200" spc="-5" dirty="0">
                <a:latin typeface="Times New Roman"/>
                <a:cs typeface="Times New Roman"/>
              </a:rPr>
              <a:t>appena arrivato.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685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(186.1) 16:2.2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Padre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Paradiso </a:t>
            </a:r>
            <a:r>
              <a:rPr sz="1200" spc="-5" dirty="0">
                <a:latin typeface="Times New Roman"/>
                <a:cs typeface="Times New Roman"/>
              </a:rPr>
              <a:t>parla all’Universo degli </a:t>
            </a:r>
            <a:r>
              <a:rPr sz="1200" dirty="0">
                <a:latin typeface="Times New Roman"/>
                <a:cs typeface="Times New Roman"/>
              </a:rPr>
              <a:t>Universi </a:t>
            </a:r>
            <a:r>
              <a:rPr sz="1200" spc="-5" dirty="0">
                <a:latin typeface="Times New Roman"/>
                <a:cs typeface="Times New Roman"/>
              </a:rPr>
              <a:t>soltanto tramite suo Figlio, </a:t>
            </a:r>
            <a:r>
              <a:rPr sz="1200" dirty="0">
                <a:latin typeface="Times New Roman"/>
                <a:cs typeface="Times New Roman"/>
              </a:rPr>
              <a:t>mentre il </a:t>
            </a:r>
            <a:r>
              <a:rPr sz="1200" spc="-5" dirty="0">
                <a:latin typeface="Times New Roman"/>
                <a:cs typeface="Times New Roman"/>
              </a:rPr>
              <a:t>Padre 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agiscono  congiuntamente </a:t>
            </a:r>
            <a:r>
              <a:rPr sz="1200" dirty="0">
                <a:latin typeface="Times New Roman"/>
                <a:cs typeface="Times New Roman"/>
              </a:rPr>
              <a:t>solo tramite lo Spirito </a:t>
            </a:r>
            <a:r>
              <a:rPr sz="1200" spc="-5" dirty="0">
                <a:latin typeface="Times New Roman"/>
                <a:cs typeface="Times New Roman"/>
              </a:rPr>
              <a:t>Infinito. </a:t>
            </a:r>
            <a:r>
              <a:rPr sz="1200" dirty="0">
                <a:latin typeface="Times New Roman"/>
                <a:cs typeface="Times New Roman"/>
              </a:rPr>
              <a:t>Fuori </a:t>
            </a:r>
            <a:r>
              <a:rPr sz="1200" spc="-5" dirty="0">
                <a:latin typeface="Times New Roman"/>
                <a:cs typeface="Times New Roman"/>
              </a:rPr>
              <a:t>del Paradiso </a:t>
            </a:r>
            <a:r>
              <a:rPr sz="1200" dirty="0">
                <a:latin typeface="Times New Roman"/>
                <a:cs typeface="Times New Roman"/>
              </a:rPr>
              <a:t>e di Havona lo Spirito </a:t>
            </a:r>
            <a:r>
              <a:rPr sz="1200" spc="-5" dirty="0">
                <a:latin typeface="Times New Roman"/>
                <a:cs typeface="Times New Roman"/>
              </a:rPr>
              <a:t>Infinito </a:t>
            </a:r>
            <a:r>
              <a:rPr sz="1200" i="1" dirty="0">
                <a:latin typeface="Times New Roman"/>
                <a:cs typeface="Times New Roman"/>
              </a:rPr>
              <a:t>parla </a:t>
            </a:r>
            <a:r>
              <a:rPr sz="1200" spc="-5" dirty="0">
                <a:latin typeface="Times New Roman"/>
                <a:cs typeface="Times New Roman"/>
              </a:rPr>
              <a:t>solamente attraverso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voce  dei </a:t>
            </a:r>
            <a:r>
              <a:rPr sz="1200" dirty="0">
                <a:latin typeface="Times New Roman"/>
                <a:cs typeface="Times New Roman"/>
              </a:rPr>
              <a:t>Sette Spiriti</a:t>
            </a:r>
            <a:r>
              <a:rPr sz="1200" spc="-5" dirty="0">
                <a:latin typeface="Times New Roman"/>
                <a:cs typeface="Times New Roman"/>
              </a:rPr>
              <a:t> Maestri.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30924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(186.2) 16:2.3 </a:t>
            </a:r>
            <a:r>
              <a:rPr sz="1200" spc="-15" dirty="0">
                <a:latin typeface="Times New Roman"/>
                <a:cs typeface="Times New Roman"/>
              </a:rPr>
              <a:t>Lo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Infinito esercita </a:t>
            </a:r>
            <a:r>
              <a:rPr sz="1200" dirty="0">
                <a:latin typeface="Times New Roman"/>
                <a:cs typeface="Times New Roman"/>
              </a:rPr>
              <a:t>un’influenza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presenza personale </a:t>
            </a:r>
            <a:r>
              <a:rPr sz="1200" dirty="0">
                <a:latin typeface="Times New Roman"/>
                <a:cs typeface="Times New Roman"/>
              </a:rPr>
              <a:t>all’interno </a:t>
            </a:r>
            <a:r>
              <a:rPr sz="1200" spc="-5" dirty="0">
                <a:latin typeface="Times New Roman"/>
                <a:cs typeface="Times New Roman"/>
              </a:rPr>
              <a:t>dei confini del sistema Paradiso-Havona;  altrove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presenza spirituale </a:t>
            </a:r>
            <a:r>
              <a:rPr sz="1200" spc="-5" dirty="0">
                <a:latin typeface="Times New Roman"/>
                <a:cs typeface="Times New Roman"/>
              </a:rPr>
              <a:t>personale </a:t>
            </a:r>
            <a:r>
              <a:rPr sz="1200" dirty="0">
                <a:latin typeface="Times New Roman"/>
                <a:cs typeface="Times New Roman"/>
              </a:rPr>
              <a:t>è manifestata da uno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Sette Spiriti </a:t>
            </a:r>
            <a:r>
              <a:rPr sz="1200" spc="-5" dirty="0">
                <a:latin typeface="Times New Roman"/>
                <a:cs typeface="Times New Roman"/>
              </a:rPr>
              <a:t>Maestri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attraverso </a:t>
            </a:r>
            <a:r>
              <a:rPr sz="1200" dirty="0">
                <a:latin typeface="Times New Roman"/>
                <a:cs typeface="Times New Roman"/>
              </a:rPr>
              <a:t>di lui. </a:t>
            </a:r>
            <a:r>
              <a:rPr sz="1200" spc="-5" dirty="0">
                <a:latin typeface="Times New Roman"/>
                <a:cs typeface="Times New Roman"/>
              </a:rPr>
              <a:t>Perciò,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qualsiasi  </a:t>
            </a:r>
            <a:r>
              <a:rPr sz="1200" dirty="0">
                <a:latin typeface="Times New Roman"/>
                <a:cs typeface="Times New Roman"/>
              </a:rPr>
              <a:t>mondo o in </a:t>
            </a:r>
            <a:r>
              <a:rPr sz="1200" spc="-5" dirty="0">
                <a:latin typeface="Times New Roman"/>
                <a:cs typeface="Times New Roman"/>
              </a:rPr>
              <a:t>qualsiasi individuo,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presenza </a:t>
            </a:r>
            <a:r>
              <a:rPr sz="1200" dirty="0">
                <a:latin typeface="Times New Roman"/>
                <a:cs typeface="Times New Roman"/>
              </a:rPr>
              <a:t>spirituale </a:t>
            </a:r>
            <a:r>
              <a:rPr sz="1200" spc="-5" dirty="0">
                <a:latin typeface="Times New Roman"/>
                <a:cs typeface="Times New Roman"/>
              </a:rPr>
              <a:t>superuniversale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Terza Sorgente </a:t>
            </a:r>
            <a:r>
              <a:rPr sz="1200" dirty="0">
                <a:latin typeface="Times New Roman"/>
                <a:cs typeface="Times New Roman"/>
              </a:rPr>
              <a:t>e Centro è condizionata </a:t>
            </a:r>
            <a:r>
              <a:rPr sz="1200" spc="-5" dirty="0">
                <a:latin typeface="Times New Roman"/>
                <a:cs typeface="Times New Roman"/>
              </a:rPr>
              <a:t>dalla </a:t>
            </a:r>
            <a:r>
              <a:rPr sz="1200" dirty="0">
                <a:latin typeface="Times New Roman"/>
                <a:cs typeface="Times New Roman"/>
              </a:rPr>
              <a:t>natura  unica </a:t>
            </a:r>
            <a:r>
              <a:rPr sz="1200" spc="-5" dirty="0">
                <a:latin typeface="Times New Roman"/>
                <a:cs typeface="Times New Roman"/>
              </a:rPr>
              <a:t>dello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Maestro che </a:t>
            </a:r>
            <a:r>
              <a:rPr sz="1200" dirty="0">
                <a:latin typeface="Times New Roman"/>
                <a:cs typeface="Times New Roman"/>
              </a:rPr>
              <a:t>sovrintende a </a:t>
            </a:r>
            <a:r>
              <a:rPr sz="1200" spc="-5" dirty="0">
                <a:latin typeface="Times New Roman"/>
                <a:cs typeface="Times New Roman"/>
              </a:rPr>
              <a:t>quel segmento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creazione. Per </a:t>
            </a:r>
            <a:r>
              <a:rPr sz="1200" dirty="0">
                <a:latin typeface="Times New Roman"/>
                <a:cs typeface="Times New Roman"/>
              </a:rPr>
              <a:t>converso, le </a:t>
            </a:r>
            <a:r>
              <a:rPr sz="1200" spc="-5" dirty="0">
                <a:latin typeface="Times New Roman"/>
                <a:cs typeface="Times New Roman"/>
              </a:rPr>
              <a:t>linee congiunte </a:t>
            </a:r>
            <a:r>
              <a:rPr sz="1200" dirty="0">
                <a:latin typeface="Times New Roman"/>
                <a:cs typeface="Times New Roman"/>
              </a:rPr>
              <a:t>di forza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d’intelligenza spirituali passano all’interno </a:t>
            </a:r>
            <a:r>
              <a:rPr sz="1200" dirty="0">
                <a:latin typeface="Times New Roman"/>
                <a:cs typeface="Times New Roman"/>
              </a:rPr>
              <a:t>verso </a:t>
            </a:r>
            <a:r>
              <a:rPr sz="1200" spc="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Terza </a:t>
            </a:r>
            <a:r>
              <a:rPr sz="1200" dirty="0">
                <a:latin typeface="Times New Roman"/>
                <a:cs typeface="Times New Roman"/>
              </a:rPr>
              <a:t>Persona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Deità </a:t>
            </a:r>
            <a:r>
              <a:rPr sz="1200" spc="-5" dirty="0">
                <a:latin typeface="Times New Roman"/>
                <a:cs typeface="Times New Roman"/>
              </a:rPr>
              <a:t>tramite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Sette </a:t>
            </a:r>
            <a:r>
              <a:rPr sz="1200" dirty="0">
                <a:latin typeface="Times New Roman"/>
                <a:cs typeface="Times New Roman"/>
              </a:rPr>
              <a:t>Spiriti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Maestri.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2844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(186.3) 16:2.4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Sette </a:t>
            </a:r>
            <a:r>
              <a:rPr sz="1200" dirty="0">
                <a:latin typeface="Times New Roman"/>
                <a:cs typeface="Times New Roman"/>
              </a:rPr>
              <a:t>Spiriti </a:t>
            </a:r>
            <a:r>
              <a:rPr sz="1200" spc="-5" dirty="0">
                <a:latin typeface="Times New Roman"/>
                <a:cs typeface="Times New Roman"/>
              </a:rPr>
              <a:t>Maestri </a:t>
            </a:r>
            <a:r>
              <a:rPr sz="1200" dirty="0">
                <a:latin typeface="Times New Roman"/>
                <a:cs typeface="Times New Roman"/>
              </a:rPr>
              <a:t>sono dotati </a:t>
            </a:r>
            <a:r>
              <a:rPr sz="1200" spc="-5" dirty="0">
                <a:latin typeface="Times New Roman"/>
                <a:cs typeface="Times New Roman"/>
              </a:rPr>
              <a:t>collettivamente degli attributi </a:t>
            </a:r>
            <a:r>
              <a:rPr sz="1200" dirty="0">
                <a:latin typeface="Times New Roman"/>
                <a:cs typeface="Times New Roman"/>
              </a:rPr>
              <a:t>supremi-ultimi della </a:t>
            </a:r>
            <a:r>
              <a:rPr sz="1200" spc="-5" dirty="0">
                <a:latin typeface="Times New Roman"/>
                <a:cs typeface="Times New Roman"/>
              </a:rPr>
              <a:t>Terza Sorgente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Centro. </a:t>
            </a:r>
            <a:r>
              <a:rPr sz="1200" dirty="0">
                <a:latin typeface="Times New Roman"/>
                <a:cs typeface="Times New Roman"/>
              </a:rPr>
              <a:t>Benché  </a:t>
            </a:r>
            <a:r>
              <a:rPr sz="1200" spc="-5" dirty="0">
                <a:latin typeface="Times New Roman"/>
                <a:cs typeface="Times New Roman"/>
              </a:rPr>
              <a:t>ciascuno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loro partecipi </a:t>
            </a:r>
            <a:r>
              <a:rPr sz="1200" dirty="0">
                <a:latin typeface="Times New Roman"/>
                <a:cs typeface="Times New Roman"/>
              </a:rPr>
              <a:t>individualmente di questa dotazione, </a:t>
            </a:r>
            <a:r>
              <a:rPr sz="1200" spc="-5" dirty="0">
                <a:latin typeface="Times New Roman"/>
                <a:cs typeface="Times New Roman"/>
              </a:rPr>
              <a:t>solo collettivamente essi </a:t>
            </a:r>
            <a:r>
              <a:rPr sz="1200" dirty="0">
                <a:latin typeface="Times New Roman"/>
                <a:cs typeface="Times New Roman"/>
              </a:rPr>
              <a:t>manifestano </a:t>
            </a:r>
            <a:r>
              <a:rPr sz="1200" spc="-5" dirty="0">
                <a:latin typeface="Times New Roman"/>
                <a:cs typeface="Times New Roman"/>
              </a:rPr>
              <a:t>gli attributi d’onnipotenza,  d’onniscienza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onnipresenza. Nessuno </a:t>
            </a:r>
            <a:r>
              <a:rPr sz="1200" dirty="0">
                <a:latin typeface="Times New Roman"/>
                <a:cs typeface="Times New Roman"/>
              </a:rPr>
              <a:t>di loro può </a:t>
            </a:r>
            <a:r>
              <a:rPr sz="1200" spc="-5" dirty="0">
                <a:latin typeface="Times New Roman"/>
                <a:cs typeface="Times New Roman"/>
              </a:rPr>
              <a:t>operare </a:t>
            </a:r>
            <a:r>
              <a:rPr sz="1200" dirty="0">
                <a:latin typeface="Times New Roman"/>
                <a:cs typeface="Times New Roman"/>
              </a:rPr>
              <a:t>universalmente in tale modo. Come individui e </a:t>
            </a:r>
            <a:r>
              <a:rPr sz="1200" spc="-5" dirty="0">
                <a:latin typeface="Times New Roman"/>
                <a:cs typeface="Times New Roman"/>
              </a:rPr>
              <a:t>nell’esercizio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questi poteri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supremazia </a:t>
            </a:r>
            <a:r>
              <a:rPr sz="1200" dirty="0">
                <a:latin typeface="Times New Roman"/>
                <a:cs typeface="Times New Roman"/>
              </a:rPr>
              <a:t>e di ultimità </a:t>
            </a:r>
            <a:r>
              <a:rPr sz="1200" spc="-5" dirty="0">
                <a:latin typeface="Times New Roman"/>
                <a:cs typeface="Times New Roman"/>
              </a:rPr>
              <a:t>ciascuno </a:t>
            </a:r>
            <a:r>
              <a:rPr sz="1200" dirty="0">
                <a:latin typeface="Times New Roman"/>
                <a:cs typeface="Times New Roman"/>
              </a:rPr>
              <a:t>è personalmente limitato </a:t>
            </a:r>
            <a:r>
              <a:rPr sz="1200" spc="-5" dirty="0">
                <a:latin typeface="Times New Roman"/>
                <a:cs typeface="Times New Roman"/>
              </a:rPr>
              <a:t>al Superuniverso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sua diretta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supervisione.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32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326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55305" cy="39573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6858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(186.4) 16:2.5 </a:t>
            </a:r>
            <a:r>
              <a:rPr sz="1200" dirty="0">
                <a:latin typeface="Times New Roman"/>
                <a:cs typeface="Times New Roman"/>
              </a:rPr>
              <a:t>Tutto </a:t>
            </a:r>
            <a:r>
              <a:rPr sz="1200" spc="-5" dirty="0">
                <a:latin typeface="Times New Roman"/>
                <a:cs typeface="Times New Roman"/>
              </a:rPr>
              <a:t>ciò </a:t>
            </a:r>
            <a:r>
              <a:rPr sz="1200" dirty="0">
                <a:latin typeface="Times New Roman"/>
                <a:cs typeface="Times New Roman"/>
              </a:rPr>
              <a:t>che vi è </a:t>
            </a:r>
            <a:r>
              <a:rPr sz="1200" spc="-5" dirty="0">
                <a:latin typeface="Times New Roman"/>
                <a:cs typeface="Times New Roman"/>
              </a:rPr>
              <a:t>stato detto riguardo </a:t>
            </a:r>
            <a:r>
              <a:rPr sz="1200" dirty="0">
                <a:latin typeface="Times New Roman"/>
                <a:cs typeface="Times New Roman"/>
              </a:rPr>
              <a:t>alla divinità e </a:t>
            </a:r>
            <a:r>
              <a:rPr sz="1200" spc="-5" dirty="0">
                <a:latin typeface="Times New Roman"/>
                <a:cs typeface="Times New Roman"/>
              </a:rPr>
              <a:t>alla personalità dell’Attore Congiunto si applica egualmente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completamente ai </a:t>
            </a:r>
            <a:r>
              <a:rPr sz="1200" dirty="0">
                <a:latin typeface="Times New Roman"/>
                <a:cs typeface="Times New Roman"/>
              </a:rPr>
              <a:t>Sette Spiriti </a:t>
            </a:r>
            <a:r>
              <a:rPr sz="1200" spc="-5" dirty="0">
                <a:latin typeface="Times New Roman"/>
                <a:cs typeface="Times New Roman"/>
              </a:rPr>
              <a:t>Maestri,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distribuiscono così efficacemente </a:t>
            </a:r>
            <a:r>
              <a:rPr sz="1200" dirty="0">
                <a:latin typeface="Times New Roman"/>
                <a:cs typeface="Times New Roman"/>
              </a:rPr>
              <a:t>lo Spirito </a:t>
            </a:r>
            <a:r>
              <a:rPr sz="1200" spc="-5" dirty="0">
                <a:latin typeface="Times New Roman"/>
                <a:cs typeface="Times New Roman"/>
              </a:rPr>
              <a:t>Infinito </a:t>
            </a:r>
            <a:r>
              <a:rPr sz="1200" dirty="0">
                <a:latin typeface="Times New Roman"/>
                <a:cs typeface="Times New Roman"/>
              </a:rPr>
              <a:t>ai sette </a:t>
            </a:r>
            <a:r>
              <a:rPr sz="1200" spc="-5" dirty="0">
                <a:latin typeface="Times New Roman"/>
                <a:cs typeface="Times New Roman"/>
              </a:rPr>
              <a:t>segmenti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grande  Universo conformemente alla </a:t>
            </a:r>
            <a:r>
              <a:rPr sz="1200" dirty="0">
                <a:latin typeface="Times New Roman"/>
                <a:cs typeface="Times New Roman"/>
              </a:rPr>
              <a:t>loro dotazione divina </a:t>
            </a:r>
            <a:r>
              <a:rPr sz="1200" spc="-5" dirty="0">
                <a:latin typeface="Times New Roman"/>
                <a:cs typeface="Times New Roman"/>
              </a:rPr>
              <a:t>ed alle </a:t>
            </a:r>
            <a:r>
              <a:rPr sz="1200" dirty="0">
                <a:latin typeface="Times New Roman"/>
                <a:cs typeface="Times New Roman"/>
              </a:rPr>
              <a:t>loro nature </a:t>
            </a:r>
            <a:r>
              <a:rPr sz="1200" spc="-5" dirty="0">
                <a:latin typeface="Times New Roman"/>
                <a:cs typeface="Times New Roman"/>
              </a:rPr>
              <a:t>differenti ed </a:t>
            </a:r>
            <a:r>
              <a:rPr sz="1200" dirty="0">
                <a:latin typeface="Times New Roman"/>
                <a:cs typeface="Times New Roman"/>
              </a:rPr>
              <a:t>individualmente </a:t>
            </a:r>
            <a:r>
              <a:rPr sz="1200" spc="-5" dirty="0">
                <a:latin typeface="Times New Roman"/>
                <a:cs typeface="Times New Roman"/>
              </a:rPr>
              <a:t>uniche. Sarebbe perciò  appropriato </a:t>
            </a:r>
            <a:r>
              <a:rPr sz="1200" dirty="0">
                <a:latin typeface="Times New Roman"/>
                <a:cs typeface="Times New Roman"/>
              </a:rPr>
              <a:t>attribuire </a:t>
            </a:r>
            <a:r>
              <a:rPr sz="1200" spc="-5" dirty="0">
                <a:latin typeface="Times New Roman"/>
                <a:cs typeface="Times New Roman"/>
              </a:rPr>
              <a:t>al loro gruppo collettivo </a:t>
            </a:r>
            <a:r>
              <a:rPr sz="1200" dirty="0">
                <a:latin typeface="Times New Roman"/>
                <a:cs typeface="Times New Roman"/>
              </a:rPr>
              <a:t>di sette </a:t>
            </a:r>
            <a:r>
              <a:rPr sz="1200" spc="-5" dirty="0">
                <a:latin typeface="Times New Roman"/>
                <a:cs typeface="Times New Roman"/>
              </a:rPr>
              <a:t>ogni </a:t>
            </a:r>
            <a:r>
              <a:rPr sz="1200" dirty="0">
                <a:latin typeface="Times New Roman"/>
                <a:cs typeface="Times New Roman"/>
              </a:rPr>
              <a:t>nome o tutti i nomi </a:t>
            </a:r>
            <a:r>
              <a:rPr sz="1200" spc="-5" dirty="0">
                <a:latin typeface="Times New Roman"/>
                <a:cs typeface="Times New Roman"/>
              </a:rPr>
              <a:t>dello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Infinito. Collettivamente essi </a:t>
            </a:r>
            <a:r>
              <a:rPr sz="1200" dirty="0">
                <a:latin typeface="Times New Roman"/>
                <a:cs typeface="Times New Roman"/>
              </a:rPr>
              <a:t>sono uno 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Creatore </a:t>
            </a:r>
            <a:r>
              <a:rPr sz="1200" dirty="0">
                <a:latin typeface="Times New Roman"/>
                <a:cs typeface="Times New Roman"/>
              </a:rPr>
              <a:t>Congiunto </a:t>
            </a:r>
            <a:r>
              <a:rPr sz="1200" spc="-5" dirty="0">
                <a:latin typeface="Times New Roman"/>
                <a:cs typeface="Times New Roman"/>
              </a:rPr>
              <a:t>su </a:t>
            </a:r>
            <a:r>
              <a:rPr sz="1200" dirty="0">
                <a:latin typeface="Times New Roman"/>
                <a:cs typeface="Times New Roman"/>
              </a:rPr>
              <a:t>tutti i </a:t>
            </a:r>
            <a:r>
              <a:rPr sz="1200" spc="-5" dirty="0">
                <a:latin typeface="Times New Roman"/>
                <a:cs typeface="Times New Roman"/>
              </a:rPr>
              <a:t>livelli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subassoluti.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3. Identità e diversità degli Spiriti</a:t>
            </a: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Maestri</a:t>
            </a:r>
            <a:endParaRPr sz="1600">
              <a:latin typeface="Times New Roman"/>
              <a:cs typeface="Times New Roman"/>
            </a:endParaRPr>
          </a:p>
          <a:p>
            <a:pPr marL="76200" marR="103505">
              <a:lnSpc>
                <a:spcPct val="95700"/>
              </a:lnSpc>
              <a:spcBef>
                <a:spcPts val="139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(186.5) 16:3.1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Sette </a:t>
            </a:r>
            <a:r>
              <a:rPr sz="1200" dirty="0">
                <a:latin typeface="Times New Roman"/>
                <a:cs typeface="Times New Roman"/>
              </a:rPr>
              <a:t>Spiriti </a:t>
            </a:r>
            <a:r>
              <a:rPr sz="1200" spc="-5" dirty="0">
                <a:latin typeface="Times New Roman"/>
                <a:cs typeface="Times New Roman"/>
              </a:rPr>
              <a:t>Maestri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esseri </a:t>
            </a:r>
            <a:r>
              <a:rPr sz="1200" dirty="0">
                <a:latin typeface="Times New Roman"/>
                <a:cs typeface="Times New Roman"/>
              </a:rPr>
              <a:t>indescrivibili, ma sono distintamente e </a:t>
            </a:r>
            <a:r>
              <a:rPr sz="1200" spc="-5" dirty="0">
                <a:latin typeface="Times New Roman"/>
                <a:cs typeface="Times New Roman"/>
              </a:rPr>
              <a:t>nettamente </a:t>
            </a:r>
            <a:r>
              <a:rPr sz="1200" dirty="0">
                <a:latin typeface="Times New Roman"/>
                <a:cs typeface="Times New Roman"/>
              </a:rPr>
              <a:t>personali. </a:t>
            </a:r>
            <a:r>
              <a:rPr sz="1200" spc="-5" dirty="0">
                <a:latin typeface="Times New Roman"/>
                <a:cs typeface="Times New Roman"/>
              </a:rPr>
              <a:t>Essi hanno dei </a:t>
            </a:r>
            <a:r>
              <a:rPr sz="1200" dirty="0">
                <a:latin typeface="Times New Roman"/>
                <a:cs typeface="Times New Roman"/>
              </a:rPr>
              <a:t>nomi, ma  noi </a:t>
            </a:r>
            <a:r>
              <a:rPr sz="1200" spc="-5" dirty="0">
                <a:latin typeface="Times New Roman"/>
                <a:cs typeface="Times New Roman"/>
              </a:rPr>
              <a:t>preferiamo presentarli </a:t>
            </a:r>
            <a:r>
              <a:rPr sz="1200" dirty="0">
                <a:latin typeface="Times New Roman"/>
                <a:cs typeface="Times New Roman"/>
              </a:rPr>
              <a:t>con il </a:t>
            </a:r>
            <a:r>
              <a:rPr sz="1200" spc="-5" dirty="0">
                <a:latin typeface="Times New Roman"/>
                <a:cs typeface="Times New Roman"/>
              </a:rPr>
              <a:t>loro numero.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quanto personalizzazioni </a:t>
            </a:r>
            <a:r>
              <a:rPr sz="1200" spc="-5" dirty="0">
                <a:latin typeface="Times New Roman"/>
                <a:cs typeface="Times New Roman"/>
              </a:rPr>
              <a:t>primarie dello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Infinito essi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simili,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come  espressioni primarie </a:t>
            </a:r>
            <a:r>
              <a:rPr sz="1200" dirty="0">
                <a:latin typeface="Times New Roman"/>
                <a:cs typeface="Times New Roman"/>
              </a:rPr>
              <a:t>delle sette </a:t>
            </a:r>
            <a:r>
              <a:rPr sz="1200" spc="-5" dirty="0">
                <a:latin typeface="Times New Roman"/>
                <a:cs typeface="Times New Roman"/>
              </a:rPr>
              <a:t>associazioni </a:t>
            </a:r>
            <a:r>
              <a:rPr sz="1200" dirty="0">
                <a:latin typeface="Times New Roman"/>
                <a:cs typeface="Times New Roman"/>
              </a:rPr>
              <a:t>possibili della Deità trina sono </a:t>
            </a:r>
            <a:r>
              <a:rPr sz="1200" spc="-5" dirty="0">
                <a:latin typeface="Times New Roman"/>
                <a:cs typeface="Times New Roman"/>
              </a:rPr>
              <a:t>essenzialmente </a:t>
            </a:r>
            <a:r>
              <a:rPr sz="1200" dirty="0">
                <a:latin typeface="Times New Roman"/>
                <a:cs typeface="Times New Roman"/>
              </a:rPr>
              <a:t>differenti nella </a:t>
            </a:r>
            <a:r>
              <a:rPr sz="1200" spc="-5" dirty="0">
                <a:latin typeface="Times New Roman"/>
                <a:cs typeface="Times New Roman"/>
              </a:rPr>
              <a:t>loro natura, </a:t>
            </a:r>
            <a:r>
              <a:rPr sz="1200" dirty="0">
                <a:latin typeface="Times New Roman"/>
                <a:cs typeface="Times New Roman"/>
              </a:rPr>
              <a:t>e questa  </a:t>
            </a:r>
            <a:r>
              <a:rPr sz="1200" spc="-5" dirty="0">
                <a:latin typeface="Times New Roman"/>
                <a:cs typeface="Times New Roman"/>
              </a:rPr>
              <a:t>diversità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natura </a:t>
            </a:r>
            <a:r>
              <a:rPr sz="1200" dirty="0">
                <a:latin typeface="Times New Roman"/>
                <a:cs typeface="Times New Roman"/>
              </a:rPr>
              <a:t>determina la </a:t>
            </a:r>
            <a:r>
              <a:rPr sz="1200" spc="-5" dirty="0">
                <a:latin typeface="Times New Roman"/>
                <a:cs typeface="Times New Roman"/>
              </a:rPr>
              <a:t>differente </a:t>
            </a:r>
            <a:r>
              <a:rPr sz="1200" dirty="0">
                <a:latin typeface="Times New Roman"/>
                <a:cs typeface="Times New Roman"/>
              </a:rPr>
              <a:t>conduzione </a:t>
            </a:r>
            <a:r>
              <a:rPr sz="1200" spc="-5" dirty="0">
                <a:latin typeface="Times New Roman"/>
                <a:cs typeface="Times New Roman"/>
              </a:rPr>
              <a:t>dei loro Superuniversi. Questi Sette </a:t>
            </a:r>
            <a:r>
              <a:rPr sz="1200" dirty="0">
                <a:latin typeface="Times New Roman"/>
                <a:cs typeface="Times New Roman"/>
              </a:rPr>
              <a:t>Spiriti </a:t>
            </a:r>
            <a:r>
              <a:rPr sz="1200" spc="-5" dirty="0">
                <a:latin typeface="Times New Roman"/>
                <a:cs typeface="Times New Roman"/>
              </a:rPr>
              <a:t>Maestri possono essere </a:t>
            </a:r>
            <a:r>
              <a:rPr sz="1200" dirty="0">
                <a:latin typeface="Times New Roman"/>
                <a:cs typeface="Times New Roman"/>
              </a:rPr>
              <a:t>descritti  </a:t>
            </a:r>
            <a:r>
              <a:rPr sz="1200" spc="-5" dirty="0">
                <a:latin typeface="Times New Roman"/>
                <a:cs typeface="Times New Roman"/>
              </a:rPr>
              <a:t>come segue: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50">
              <a:latin typeface="Times New Roman"/>
              <a:cs typeface="Times New Roman"/>
            </a:endParaRPr>
          </a:p>
          <a:p>
            <a:pPr marL="533400" marR="505459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(186.6) 16:3.2 </a:t>
            </a:r>
            <a:r>
              <a:rPr sz="1200" i="1" spc="-5" dirty="0">
                <a:latin typeface="Times New Roman"/>
                <a:cs typeface="Times New Roman"/>
              </a:rPr>
              <a:t>Spirito Maestro Numero </a:t>
            </a:r>
            <a:r>
              <a:rPr sz="1200" i="1" dirty="0">
                <a:latin typeface="Times New Roman"/>
                <a:cs typeface="Times New Roman"/>
              </a:rPr>
              <a:t>Uno.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Spirito è in </a:t>
            </a:r>
            <a:r>
              <a:rPr sz="1200" spc="-5" dirty="0">
                <a:latin typeface="Times New Roman"/>
                <a:cs typeface="Times New Roman"/>
              </a:rPr>
              <a:t>special </a:t>
            </a:r>
            <a:r>
              <a:rPr sz="1200" dirty="0">
                <a:latin typeface="Times New Roman"/>
                <a:cs typeface="Times New Roman"/>
              </a:rPr>
              <a:t>modo la </a:t>
            </a:r>
            <a:r>
              <a:rPr sz="1200" spc="-5" dirty="0">
                <a:latin typeface="Times New Roman"/>
                <a:cs typeface="Times New Roman"/>
              </a:rPr>
              <a:t>rappresentazione </a:t>
            </a:r>
            <a:r>
              <a:rPr sz="1200" dirty="0">
                <a:latin typeface="Times New Roman"/>
                <a:cs typeface="Times New Roman"/>
              </a:rPr>
              <a:t>diretta </a:t>
            </a:r>
            <a:r>
              <a:rPr sz="1200" spc="-5" dirty="0">
                <a:latin typeface="Times New Roman"/>
                <a:cs typeface="Times New Roman"/>
              </a:rPr>
              <a:t>del Padre </a:t>
            </a:r>
            <a:r>
              <a:rPr sz="1200" dirty="0">
                <a:latin typeface="Times New Roman"/>
                <a:cs typeface="Times New Roman"/>
              </a:rPr>
              <a:t>del  </a:t>
            </a:r>
            <a:r>
              <a:rPr sz="1200" spc="-5" dirty="0">
                <a:latin typeface="Times New Roman"/>
                <a:cs typeface="Times New Roman"/>
              </a:rPr>
              <a:t>Paradiso. Egli </a:t>
            </a:r>
            <a:r>
              <a:rPr sz="1200" dirty="0">
                <a:latin typeface="Times New Roman"/>
                <a:cs typeface="Times New Roman"/>
              </a:rPr>
              <a:t>è una </a:t>
            </a:r>
            <a:r>
              <a:rPr sz="1200" spc="-5" dirty="0">
                <a:latin typeface="Times New Roman"/>
                <a:cs typeface="Times New Roman"/>
              </a:rPr>
              <a:t>manifestazione peculiare ed efficace del potere, </a:t>
            </a:r>
            <a:r>
              <a:rPr sz="1200" dirty="0">
                <a:latin typeface="Times New Roman"/>
                <a:cs typeface="Times New Roman"/>
              </a:rPr>
              <a:t>dell’amore 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saggezza </a:t>
            </a:r>
            <a:r>
              <a:rPr sz="1200" spc="-5" dirty="0">
                <a:latin typeface="Times New Roman"/>
                <a:cs typeface="Times New Roman"/>
              </a:rPr>
              <a:t>del Padre  Universale. </a:t>
            </a:r>
            <a:r>
              <a:rPr sz="1200" dirty="0">
                <a:latin typeface="Times New Roman"/>
                <a:cs typeface="Times New Roman"/>
              </a:rPr>
              <a:t>È lo </a:t>
            </a:r>
            <a:r>
              <a:rPr sz="1200" spc="-5" dirty="0">
                <a:latin typeface="Times New Roman"/>
                <a:cs typeface="Times New Roman"/>
              </a:rPr>
              <a:t>stretto </a:t>
            </a:r>
            <a:r>
              <a:rPr sz="1200" dirty="0">
                <a:latin typeface="Times New Roman"/>
                <a:cs typeface="Times New Roman"/>
              </a:rPr>
              <a:t>associato ed il </a:t>
            </a:r>
            <a:r>
              <a:rPr sz="1200" spc="-5" dirty="0">
                <a:latin typeface="Times New Roman"/>
                <a:cs typeface="Times New Roman"/>
              </a:rPr>
              <a:t>consigliere superno del </a:t>
            </a:r>
            <a:r>
              <a:rPr sz="1200" dirty="0">
                <a:latin typeface="Times New Roman"/>
                <a:cs typeface="Times New Roman"/>
              </a:rPr>
              <a:t>capo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Monitori del </a:t>
            </a:r>
            <a:r>
              <a:rPr sz="1200" spc="-5" dirty="0">
                <a:latin typeface="Times New Roman"/>
                <a:cs typeface="Times New Roman"/>
              </a:rPr>
              <a:t>Mistero, l’essere che presiede al  Collegio degli Aggiustatori Personalizzati su Divinington.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tutte le associazioni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Sette Spiriti </a:t>
            </a:r>
            <a:r>
              <a:rPr sz="1200" spc="-5" dirty="0">
                <a:latin typeface="Times New Roman"/>
                <a:cs typeface="Times New Roman"/>
              </a:rPr>
              <a:t>Maestri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sempre  </a:t>
            </a:r>
            <a:r>
              <a:rPr sz="1200" dirty="0">
                <a:latin typeface="Times New Roman"/>
                <a:cs typeface="Times New Roman"/>
              </a:rPr>
              <a:t>lo Spirito </a:t>
            </a:r>
            <a:r>
              <a:rPr sz="1200" spc="-5" dirty="0">
                <a:latin typeface="Times New Roman"/>
                <a:cs typeface="Times New Roman"/>
              </a:rPr>
              <a:t>Maestro Numero Uno che </a:t>
            </a:r>
            <a:r>
              <a:rPr sz="1200" dirty="0">
                <a:latin typeface="Times New Roman"/>
                <a:cs typeface="Times New Roman"/>
              </a:rPr>
              <a:t>parla per il </a:t>
            </a:r>
            <a:r>
              <a:rPr sz="1200" spc="-5" dirty="0">
                <a:latin typeface="Times New Roman"/>
                <a:cs typeface="Times New Roman"/>
              </a:rPr>
              <a:t>Padre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Universale.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533400" marR="50419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(186.7) 16:3.3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presiede al </a:t>
            </a:r>
            <a:r>
              <a:rPr sz="1200" dirty="0">
                <a:latin typeface="Times New Roman"/>
                <a:cs typeface="Times New Roman"/>
              </a:rPr>
              <a:t>primo </a:t>
            </a:r>
            <a:r>
              <a:rPr sz="1200" spc="-5" dirty="0">
                <a:latin typeface="Times New Roman"/>
                <a:cs typeface="Times New Roman"/>
              </a:rPr>
              <a:t>Superuniverso e, </a:t>
            </a:r>
            <a:r>
              <a:rPr sz="1200" dirty="0">
                <a:latin typeface="Times New Roman"/>
                <a:cs typeface="Times New Roman"/>
              </a:rPr>
              <a:t>pur manifestando </a:t>
            </a:r>
            <a:r>
              <a:rPr sz="1200" spc="-5" dirty="0">
                <a:latin typeface="Times New Roman"/>
                <a:cs typeface="Times New Roman"/>
              </a:rPr>
              <a:t>infallibilmente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natura </a:t>
            </a:r>
            <a:r>
              <a:rPr sz="1200" dirty="0">
                <a:latin typeface="Times New Roman"/>
                <a:cs typeface="Times New Roman"/>
              </a:rPr>
              <a:t>divina di una  </a:t>
            </a:r>
            <a:r>
              <a:rPr sz="1200" spc="-5" dirty="0">
                <a:latin typeface="Times New Roman"/>
                <a:cs typeface="Times New Roman"/>
              </a:rPr>
              <a:t>personalizzazione primaria dello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Infinito, </a:t>
            </a:r>
            <a:r>
              <a:rPr sz="1200" dirty="0">
                <a:latin typeface="Times New Roman"/>
                <a:cs typeface="Times New Roman"/>
              </a:rPr>
              <a:t>sembra </a:t>
            </a:r>
            <a:r>
              <a:rPr sz="1200" spc="-5" dirty="0">
                <a:latin typeface="Times New Roman"/>
                <a:cs typeface="Times New Roman"/>
              </a:rPr>
              <a:t>assomigliare </a:t>
            </a:r>
            <a:r>
              <a:rPr sz="1200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carattere </a:t>
            </a:r>
            <a:r>
              <a:rPr sz="1200" dirty="0">
                <a:latin typeface="Times New Roman"/>
                <a:cs typeface="Times New Roman"/>
              </a:rPr>
              <a:t>più specialmente </a:t>
            </a:r>
            <a:r>
              <a:rPr sz="1200" spc="-5" dirty="0">
                <a:latin typeface="Times New Roman"/>
                <a:cs typeface="Times New Roman"/>
              </a:rPr>
              <a:t>al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Padre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32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327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909624" y="513333"/>
            <a:ext cx="7314565" cy="372364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294005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Universale. Egli </a:t>
            </a:r>
            <a:r>
              <a:rPr sz="1200" dirty="0">
                <a:latin typeface="Times New Roman"/>
                <a:cs typeface="Times New Roman"/>
              </a:rPr>
              <a:t>è sempre in </a:t>
            </a:r>
            <a:r>
              <a:rPr sz="1200" spc="-5" dirty="0">
                <a:latin typeface="Times New Roman"/>
                <a:cs typeface="Times New Roman"/>
              </a:rPr>
              <a:t>collegamento </a:t>
            </a:r>
            <a:r>
              <a:rPr sz="1200" dirty="0">
                <a:latin typeface="Times New Roman"/>
                <a:cs typeface="Times New Roman"/>
              </a:rPr>
              <a:t>personale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sette </a:t>
            </a:r>
            <a:r>
              <a:rPr sz="1200" dirty="0">
                <a:latin typeface="Times New Roman"/>
                <a:cs typeface="Times New Roman"/>
              </a:rPr>
              <a:t>Spiriti Riflettivi che sono </a:t>
            </a:r>
            <a:r>
              <a:rPr sz="1200" spc="-5" dirty="0">
                <a:latin typeface="Times New Roman"/>
                <a:cs typeface="Times New Roman"/>
              </a:rPr>
              <a:t>nella </a:t>
            </a:r>
            <a:r>
              <a:rPr sz="1200" dirty="0">
                <a:latin typeface="Times New Roman"/>
                <a:cs typeface="Times New Roman"/>
              </a:rPr>
              <a:t>capitale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primo  </a:t>
            </a:r>
            <a:r>
              <a:rPr sz="1200" spc="-5" dirty="0">
                <a:latin typeface="Times New Roman"/>
                <a:cs typeface="Times New Roman"/>
              </a:rPr>
              <a:t>Superuniverso.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812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(187.1) 16:3.4 </a:t>
            </a:r>
            <a:r>
              <a:rPr sz="1200" i="1" spc="-5" dirty="0">
                <a:latin typeface="Times New Roman"/>
                <a:cs typeface="Times New Roman"/>
              </a:rPr>
              <a:t>Spirito Maestro Numero Due.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rappresenta adeguatamente </a:t>
            </a:r>
            <a:r>
              <a:rPr sz="1200" dirty="0">
                <a:latin typeface="Times New Roman"/>
                <a:cs typeface="Times New Roman"/>
              </a:rPr>
              <a:t>la natura </a:t>
            </a:r>
            <a:r>
              <a:rPr sz="1200" spc="-5" dirty="0">
                <a:latin typeface="Times New Roman"/>
                <a:cs typeface="Times New Roman"/>
              </a:rPr>
              <a:t>incomparabile ed </a:t>
            </a:r>
            <a:r>
              <a:rPr sz="1200" dirty="0">
                <a:latin typeface="Times New Roman"/>
                <a:cs typeface="Times New Roman"/>
              </a:rPr>
              <a:t>il  </a:t>
            </a:r>
            <a:r>
              <a:rPr sz="1200" spc="-5" dirty="0">
                <a:latin typeface="Times New Roman"/>
                <a:cs typeface="Times New Roman"/>
              </a:rPr>
              <a:t>carattere affascinante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Eterno, il </a:t>
            </a:r>
            <a:r>
              <a:rPr sz="1200" spc="-5" dirty="0">
                <a:latin typeface="Times New Roman"/>
                <a:cs typeface="Times New Roman"/>
              </a:rPr>
              <a:t>primogenito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dirty="0">
                <a:latin typeface="Times New Roman"/>
                <a:cs typeface="Times New Roman"/>
              </a:rPr>
              <a:t>tutta la </a:t>
            </a:r>
            <a:r>
              <a:rPr sz="1200" spc="-5" dirty="0">
                <a:latin typeface="Times New Roman"/>
                <a:cs typeface="Times New Roman"/>
              </a:rPr>
              <a:t>creazione. Egli </a:t>
            </a:r>
            <a:r>
              <a:rPr sz="1200" dirty="0">
                <a:latin typeface="Times New Roman"/>
                <a:cs typeface="Times New Roman"/>
              </a:rPr>
              <a:t>è sempre in </a:t>
            </a:r>
            <a:r>
              <a:rPr sz="1200" spc="-5" dirty="0">
                <a:latin typeface="Times New Roman"/>
                <a:cs typeface="Times New Roman"/>
              </a:rPr>
              <a:t>stretta </a:t>
            </a:r>
            <a:r>
              <a:rPr sz="1200" dirty="0">
                <a:latin typeface="Times New Roman"/>
                <a:cs typeface="Times New Roman"/>
              </a:rPr>
              <a:t>associazione </a:t>
            </a:r>
            <a:r>
              <a:rPr sz="1200" spc="-5" dirty="0">
                <a:latin typeface="Times New Roman"/>
                <a:cs typeface="Times New Roman"/>
              </a:rPr>
              <a:t>con  </a:t>
            </a:r>
            <a:r>
              <a:rPr sz="1200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ordini di </a:t>
            </a:r>
            <a:r>
              <a:rPr sz="1200" spc="-5" dirty="0">
                <a:latin typeface="Times New Roman"/>
                <a:cs typeface="Times New Roman"/>
              </a:rPr>
              <a:t>Figli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ogniqualvolta </a:t>
            </a:r>
            <a:r>
              <a:rPr sz="1200" dirty="0">
                <a:latin typeface="Times New Roman"/>
                <a:cs typeface="Times New Roman"/>
              </a:rPr>
              <a:t>capiti a </a:t>
            </a:r>
            <a:r>
              <a:rPr sz="1200" spc="-5" dirty="0">
                <a:latin typeface="Times New Roman"/>
                <a:cs typeface="Times New Roman"/>
              </a:rPr>
              <a:t>costoro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trovarsi </a:t>
            </a:r>
            <a:r>
              <a:rPr sz="1200" dirty="0">
                <a:latin typeface="Times New Roman"/>
                <a:cs typeface="Times New Roman"/>
              </a:rPr>
              <a:t>nell’Universo </a:t>
            </a:r>
            <a:r>
              <a:rPr sz="1200" spc="-5" dirty="0">
                <a:latin typeface="Times New Roman"/>
                <a:cs typeface="Times New Roman"/>
              </a:rPr>
              <a:t>residenziale singolarmente </a:t>
            </a:r>
            <a:r>
              <a:rPr sz="1200" dirty="0">
                <a:latin typeface="Times New Roman"/>
                <a:cs typeface="Times New Roman"/>
              </a:rPr>
              <a:t>o in  </a:t>
            </a:r>
            <a:r>
              <a:rPr sz="1200" spc="-5" dirty="0">
                <a:latin typeface="Times New Roman"/>
                <a:cs typeface="Times New Roman"/>
              </a:rPr>
              <a:t>gioioso conclave.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tutte le </a:t>
            </a:r>
            <a:r>
              <a:rPr sz="1200" spc="-5" dirty="0">
                <a:latin typeface="Times New Roman"/>
                <a:cs typeface="Times New Roman"/>
              </a:rPr>
              <a:t>assemblee </a:t>
            </a:r>
            <a:r>
              <a:rPr sz="1200" dirty="0">
                <a:latin typeface="Times New Roman"/>
                <a:cs typeface="Times New Roman"/>
              </a:rPr>
              <a:t>dei Sette Spiriti </a:t>
            </a:r>
            <a:r>
              <a:rPr sz="1200" spc="-5" dirty="0">
                <a:latin typeface="Times New Roman"/>
                <a:cs typeface="Times New Roman"/>
              </a:rPr>
              <a:t>Maestri egli </a:t>
            </a:r>
            <a:r>
              <a:rPr sz="1200" dirty="0">
                <a:latin typeface="Times New Roman"/>
                <a:cs typeface="Times New Roman"/>
              </a:rPr>
              <a:t>parla sempre per il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Eterno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suo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nome.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88900" marR="18034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(187.2) 16:3.5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dirige </a:t>
            </a:r>
            <a:r>
              <a:rPr sz="1200" dirty="0">
                <a:latin typeface="Times New Roman"/>
                <a:cs typeface="Times New Roman"/>
              </a:rPr>
              <a:t>i destini del </a:t>
            </a:r>
            <a:r>
              <a:rPr sz="1200" spc="-5" dirty="0">
                <a:latin typeface="Times New Roman"/>
                <a:cs typeface="Times New Roman"/>
              </a:rPr>
              <a:t>Superuniverso numero </a:t>
            </a:r>
            <a:r>
              <a:rPr sz="1200" dirty="0">
                <a:latin typeface="Times New Roman"/>
                <a:cs typeface="Times New Roman"/>
              </a:rPr>
              <a:t>due e </a:t>
            </a:r>
            <a:r>
              <a:rPr sz="1200" spc="-5" dirty="0">
                <a:latin typeface="Times New Roman"/>
                <a:cs typeface="Times New Roman"/>
              </a:rPr>
              <a:t>governa questo </a:t>
            </a:r>
            <a:r>
              <a:rPr sz="1200" dirty="0">
                <a:latin typeface="Times New Roman"/>
                <a:cs typeface="Times New Roman"/>
              </a:rPr>
              <a:t>vasto dominio come  </a:t>
            </a:r>
            <a:r>
              <a:rPr sz="1200" spc="-5" dirty="0">
                <a:latin typeface="Times New Roman"/>
                <a:cs typeface="Times New Roman"/>
              </a:rPr>
              <a:t>farebbe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Eterno. Egli </a:t>
            </a:r>
            <a:r>
              <a:rPr sz="1200" dirty="0">
                <a:latin typeface="Times New Roman"/>
                <a:cs typeface="Times New Roman"/>
              </a:rPr>
              <a:t>è sempre in </a:t>
            </a:r>
            <a:r>
              <a:rPr sz="1200" spc="-5" dirty="0">
                <a:latin typeface="Times New Roman"/>
                <a:cs typeface="Times New Roman"/>
              </a:rPr>
              <a:t>collegamento con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sette </a:t>
            </a:r>
            <a:r>
              <a:rPr sz="1200" dirty="0">
                <a:latin typeface="Times New Roman"/>
                <a:cs typeface="Times New Roman"/>
              </a:rPr>
              <a:t>Spiriti Riflettivi situati nella </a:t>
            </a:r>
            <a:r>
              <a:rPr sz="1200" spc="-5" dirty="0">
                <a:latin typeface="Times New Roman"/>
                <a:cs typeface="Times New Roman"/>
              </a:rPr>
              <a:t>capitale del secondo  Superuniverso.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25654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(187.3) 16:3.6 </a:t>
            </a:r>
            <a:r>
              <a:rPr sz="1200" i="1" spc="-5" dirty="0">
                <a:latin typeface="Times New Roman"/>
                <a:cs typeface="Times New Roman"/>
              </a:rPr>
              <a:t>Spirito Maestro Numero Tre. </a:t>
            </a:r>
            <a:r>
              <a:rPr sz="1200" spc="-5" dirty="0">
                <a:latin typeface="Times New Roman"/>
                <a:cs typeface="Times New Roman"/>
              </a:rPr>
              <a:t>Questa personalità </a:t>
            </a:r>
            <a:r>
              <a:rPr sz="1200" dirty="0">
                <a:latin typeface="Times New Roman"/>
                <a:cs typeface="Times New Roman"/>
              </a:rPr>
              <a:t>spirituale assomiglia in modo </a:t>
            </a:r>
            <a:r>
              <a:rPr sz="1200" spc="-5" dirty="0">
                <a:latin typeface="Times New Roman"/>
                <a:cs typeface="Times New Roman"/>
              </a:rPr>
              <a:t>particolare allo </a:t>
            </a:r>
            <a:r>
              <a:rPr sz="1200" dirty="0">
                <a:latin typeface="Times New Roman"/>
                <a:cs typeface="Times New Roman"/>
              </a:rPr>
              <a:t>Spirito  </a:t>
            </a:r>
            <a:r>
              <a:rPr sz="1200" spc="-5" dirty="0">
                <a:latin typeface="Times New Roman"/>
                <a:cs typeface="Times New Roman"/>
              </a:rPr>
              <a:t>Infinito </a:t>
            </a:r>
            <a:r>
              <a:rPr sz="1200" dirty="0">
                <a:latin typeface="Times New Roman"/>
                <a:cs typeface="Times New Roman"/>
              </a:rPr>
              <a:t>e dirige i </a:t>
            </a:r>
            <a:r>
              <a:rPr sz="1200" spc="-5" dirty="0">
                <a:latin typeface="Times New Roman"/>
                <a:cs typeface="Times New Roman"/>
              </a:rPr>
              <a:t>movimenti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l’opera </a:t>
            </a:r>
            <a:r>
              <a:rPr sz="1200" dirty="0">
                <a:latin typeface="Times New Roman"/>
                <a:cs typeface="Times New Roman"/>
              </a:rPr>
              <a:t>di molte </a:t>
            </a:r>
            <a:r>
              <a:rPr sz="1200" spc="-5" dirty="0">
                <a:latin typeface="Times New Roman"/>
                <a:cs typeface="Times New Roman"/>
              </a:rPr>
              <a:t>delle personalità elevate </a:t>
            </a:r>
            <a:r>
              <a:rPr sz="1200" dirty="0">
                <a:latin typeface="Times New Roman"/>
                <a:cs typeface="Times New Roman"/>
              </a:rPr>
              <a:t>dello Spirito Infinito.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presiede le </a:t>
            </a:r>
            <a:r>
              <a:rPr sz="1200" spc="-5" dirty="0">
                <a:latin typeface="Times New Roman"/>
                <a:cs typeface="Times New Roman"/>
              </a:rPr>
              <a:t>loro  assemblee ed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strettamente associato </a:t>
            </a:r>
            <a:r>
              <a:rPr sz="1200" dirty="0">
                <a:latin typeface="Times New Roman"/>
                <a:cs typeface="Times New Roman"/>
              </a:rPr>
              <a:t>con tutte le </a:t>
            </a:r>
            <a:r>
              <a:rPr sz="1200" spc="-5" dirty="0">
                <a:latin typeface="Times New Roman"/>
                <a:cs typeface="Times New Roman"/>
              </a:rPr>
              <a:t>personalità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hanno origine esclusiva dalla </a:t>
            </a:r>
            <a:r>
              <a:rPr sz="1200" dirty="0">
                <a:latin typeface="Times New Roman"/>
                <a:cs typeface="Times New Roman"/>
              </a:rPr>
              <a:t>Terza </a:t>
            </a:r>
            <a:r>
              <a:rPr sz="1200" spc="-5" dirty="0">
                <a:latin typeface="Times New Roman"/>
                <a:cs typeface="Times New Roman"/>
              </a:rPr>
              <a:t>Sorgente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Centro. Quando </a:t>
            </a:r>
            <a:r>
              <a:rPr sz="1200" dirty="0">
                <a:latin typeface="Times New Roman"/>
                <a:cs typeface="Times New Roman"/>
              </a:rPr>
              <a:t>i Sette Spiriti </a:t>
            </a:r>
            <a:r>
              <a:rPr sz="1200" spc="-5" dirty="0">
                <a:latin typeface="Times New Roman"/>
                <a:cs typeface="Times New Roman"/>
              </a:rPr>
              <a:t>Maestri </a:t>
            </a:r>
            <a:r>
              <a:rPr sz="1200" dirty="0">
                <a:latin typeface="Times New Roman"/>
                <a:cs typeface="Times New Roman"/>
              </a:rPr>
              <a:t>sono in </a:t>
            </a:r>
            <a:r>
              <a:rPr sz="1200" spc="-5" dirty="0">
                <a:latin typeface="Times New Roman"/>
                <a:cs typeface="Times New Roman"/>
              </a:rPr>
              <a:t>consiglio,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sempre </a:t>
            </a:r>
            <a:r>
              <a:rPr sz="1200" dirty="0">
                <a:latin typeface="Times New Roman"/>
                <a:cs typeface="Times New Roman"/>
              </a:rPr>
              <a:t>lo Spirito </a:t>
            </a:r>
            <a:r>
              <a:rPr sz="1200" spc="-5" dirty="0">
                <a:latin typeface="Times New Roman"/>
                <a:cs typeface="Times New Roman"/>
              </a:rPr>
              <a:t>Maestro Numero Tre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parla </a:t>
            </a:r>
            <a:r>
              <a:rPr sz="1200" dirty="0">
                <a:latin typeface="Times New Roman"/>
                <a:cs typeface="Times New Roman"/>
              </a:rPr>
              <a:t>per lo  Spirito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Infinito.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251460" algn="just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(187.4) 16:3.7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Spirito è </a:t>
            </a:r>
            <a:r>
              <a:rPr sz="1200" spc="-5" dirty="0">
                <a:latin typeface="Times New Roman"/>
                <a:cs typeface="Times New Roman"/>
              </a:rPr>
              <a:t>responsabile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Superuniverso numero </a:t>
            </a:r>
            <a:r>
              <a:rPr sz="1200" dirty="0">
                <a:latin typeface="Times New Roman"/>
                <a:cs typeface="Times New Roman"/>
              </a:rPr>
              <a:t>tre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amministra </a:t>
            </a:r>
            <a:r>
              <a:rPr sz="1200" spc="-5" dirty="0">
                <a:latin typeface="Times New Roman"/>
                <a:cs typeface="Times New Roman"/>
              </a:rPr>
              <a:t>gli affari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questo segmento  come farebbe </a:t>
            </a:r>
            <a:r>
              <a:rPr sz="1200" dirty="0">
                <a:latin typeface="Times New Roman"/>
                <a:cs typeface="Times New Roman"/>
              </a:rPr>
              <a:t>lo Spirito </a:t>
            </a:r>
            <a:r>
              <a:rPr sz="1200" spc="-5" dirty="0">
                <a:latin typeface="Times New Roman"/>
                <a:cs typeface="Times New Roman"/>
              </a:rPr>
              <a:t>Infinito. Egli </a:t>
            </a:r>
            <a:r>
              <a:rPr sz="1200" dirty="0">
                <a:latin typeface="Times New Roman"/>
                <a:cs typeface="Times New Roman"/>
              </a:rPr>
              <a:t>è sempre in </a:t>
            </a:r>
            <a:r>
              <a:rPr sz="1200" spc="-5" dirty="0">
                <a:latin typeface="Times New Roman"/>
                <a:cs typeface="Times New Roman"/>
              </a:rPr>
              <a:t>collegamento con gli </a:t>
            </a:r>
            <a:r>
              <a:rPr sz="1200" dirty="0">
                <a:latin typeface="Times New Roman"/>
                <a:cs typeface="Times New Roman"/>
              </a:rPr>
              <a:t>Spiriti Riflettivi che sono </a:t>
            </a:r>
            <a:r>
              <a:rPr sz="1200" spc="-5" dirty="0">
                <a:latin typeface="Times New Roman"/>
                <a:cs typeface="Times New Roman"/>
              </a:rPr>
              <a:t>nella capitale del  terzo Superuniverso.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32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328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909624" y="513333"/>
            <a:ext cx="7310120" cy="40741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9017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(187.5) 16:3.8 </a:t>
            </a:r>
            <a:r>
              <a:rPr sz="1200" i="1" spc="-5" dirty="0">
                <a:latin typeface="Times New Roman"/>
                <a:cs typeface="Times New Roman"/>
              </a:rPr>
              <a:t>Spirito Maestro Numero </a:t>
            </a:r>
            <a:r>
              <a:rPr sz="1200" i="1" dirty="0">
                <a:latin typeface="Times New Roman"/>
                <a:cs typeface="Times New Roman"/>
              </a:rPr>
              <a:t>Quattro. </a:t>
            </a:r>
            <a:r>
              <a:rPr sz="1200" dirty="0">
                <a:latin typeface="Times New Roman"/>
                <a:cs typeface="Times New Roman"/>
              </a:rPr>
              <a:t>Poiché </a:t>
            </a:r>
            <a:r>
              <a:rPr sz="1200" spc="-5" dirty="0">
                <a:latin typeface="Times New Roman"/>
                <a:cs typeface="Times New Roman"/>
              </a:rPr>
              <a:t>condivide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nature congiunte del </a:t>
            </a:r>
            <a:r>
              <a:rPr sz="1200" dirty="0">
                <a:latin typeface="Times New Roman"/>
                <a:cs typeface="Times New Roman"/>
              </a:rPr>
              <a:t>Padre e del </a:t>
            </a:r>
            <a:r>
              <a:rPr sz="1200" spc="-5" dirty="0">
                <a:latin typeface="Times New Roman"/>
                <a:cs typeface="Times New Roman"/>
              </a:rPr>
              <a:t>Figlio, questo 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Maestro </a:t>
            </a:r>
            <a:r>
              <a:rPr sz="1200" dirty="0">
                <a:latin typeface="Times New Roman"/>
                <a:cs typeface="Times New Roman"/>
              </a:rPr>
              <a:t>è l’influenza </a:t>
            </a:r>
            <a:r>
              <a:rPr sz="1200" spc="-5" dirty="0">
                <a:latin typeface="Times New Roman"/>
                <a:cs typeface="Times New Roman"/>
              </a:rPr>
              <a:t>determinante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ciò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concerne </a:t>
            </a:r>
            <a:r>
              <a:rPr sz="1200" dirty="0">
                <a:latin typeface="Times New Roman"/>
                <a:cs typeface="Times New Roman"/>
              </a:rPr>
              <a:t>la politica e le </a:t>
            </a:r>
            <a:r>
              <a:rPr sz="1200" spc="-5" dirty="0">
                <a:latin typeface="Times New Roman"/>
                <a:cs typeface="Times New Roman"/>
              </a:rPr>
              <a:t>procedure del </a:t>
            </a:r>
            <a:r>
              <a:rPr sz="1200" dirty="0">
                <a:latin typeface="Times New Roman"/>
                <a:cs typeface="Times New Roman"/>
              </a:rPr>
              <a:t>Padre-Figlio </a:t>
            </a:r>
            <a:r>
              <a:rPr sz="1200" spc="-5" dirty="0">
                <a:latin typeface="Times New Roman"/>
                <a:cs typeface="Times New Roman"/>
              </a:rPr>
              <a:t>nei consigli  dei Sette </a:t>
            </a:r>
            <a:r>
              <a:rPr sz="1200" dirty="0">
                <a:latin typeface="Times New Roman"/>
                <a:cs typeface="Times New Roman"/>
              </a:rPr>
              <a:t>Spiriti </a:t>
            </a:r>
            <a:r>
              <a:rPr sz="1200" spc="-5" dirty="0">
                <a:latin typeface="Times New Roman"/>
                <a:cs typeface="Times New Roman"/>
              </a:rPr>
              <a:t>Maestri. Tale </a:t>
            </a:r>
            <a:r>
              <a:rPr sz="1200" dirty="0">
                <a:latin typeface="Times New Roman"/>
                <a:cs typeface="Times New Roman"/>
              </a:rPr>
              <a:t>Spirito è il </a:t>
            </a:r>
            <a:r>
              <a:rPr sz="1200" spc="-5" dirty="0">
                <a:latin typeface="Times New Roman"/>
                <a:cs typeface="Times New Roman"/>
              </a:rPr>
              <a:t>direttore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consigliere </a:t>
            </a:r>
            <a:r>
              <a:rPr sz="1200" dirty="0">
                <a:latin typeface="Times New Roman"/>
                <a:cs typeface="Times New Roman"/>
              </a:rPr>
              <a:t>principale </a:t>
            </a:r>
            <a:r>
              <a:rPr sz="1200" spc="-5" dirty="0">
                <a:latin typeface="Times New Roman"/>
                <a:cs typeface="Times New Roman"/>
              </a:rPr>
              <a:t>degli esseri ascendenti </a:t>
            </a:r>
            <a:r>
              <a:rPr sz="1200" dirty="0">
                <a:latin typeface="Times New Roman"/>
                <a:cs typeface="Times New Roman"/>
              </a:rPr>
              <a:t>che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hanno</a:t>
            </a:r>
            <a:endParaRPr sz="1200">
              <a:latin typeface="Times New Roman"/>
              <a:cs typeface="Times New Roman"/>
            </a:endParaRPr>
          </a:p>
          <a:p>
            <a:pPr marL="88900" marR="182245" algn="just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raggiunto </a:t>
            </a:r>
            <a:r>
              <a:rPr sz="1200" dirty="0">
                <a:latin typeface="Times New Roman"/>
                <a:cs typeface="Times New Roman"/>
              </a:rPr>
              <a:t>lo Spirito </a:t>
            </a:r>
            <a:r>
              <a:rPr sz="1200" spc="-5" dirty="0">
                <a:latin typeface="Times New Roman"/>
                <a:cs typeface="Times New Roman"/>
              </a:rPr>
              <a:t>Infinito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che sono divenuti </a:t>
            </a:r>
            <a:r>
              <a:rPr sz="1200" dirty="0">
                <a:latin typeface="Times New Roman"/>
                <a:cs typeface="Times New Roman"/>
              </a:rPr>
              <a:t>così </a:t>
            </a:r>
            <a:r>
              <a:rPr sz="1200" spc="-5" dirty="0">
                <a:latin typeface="Times New Roman"/>
                <a:cs typeface="Times New Roman"/>
              </a:rPr>
              <a:t>candidati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vedere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Padre. Egli assiste l’immenso  gruppo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personalità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hanno origine dal </a:t>
            </a:r>
            <a:r>
              <a:rPr sz="1200" dirty="0">
                <a:latin typeface="Times New Roman"/>
                <a:cs typeface="Times New Roman"/>
              </a:rPr>
              <a:t>Padre e </a:t>
            </a:r>
            <a:r>
              <a:rPr sz="1200" spc="-5" dirty="0">
                <a:latin typeface="Times New Roman"/>
                <a:cs typeface="Times New Roman"/>
              </a:rPr>
              <a:t>dal Figlio. Quando </a:t>
            </a:r>
            <a:r>
              <a:rPr sz="1200" dirty="0">
                <a:latin typeface="Times New Roman"/>
                <a:cs typeface="Times New Roman"/>
              </a:rPr>
              <a:t>diventa </a:t>
            </a:r>
            <a:r>
              <a:rPr sz="1200" spc="-5" dirty="0">
                <a:latin typeface="Times New Roman"/>
                <a:cs typeface="Times New Roman"/>
              </a:rPr>
              <a:t>necessario rappresentare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Padre ed 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nell’associazione dei </a:t>
            </a:r>
            <a:r>
              <a:rPr sz="1200" dirty="0">
                <a:latin typeface="Times New Roman"/>
                <a:cs typeface="Times New Roman"/>
              </a:rPr>
              <a:t>Sette Spiriti </a:t>
            </a:r>
            <a:r>
              <a:rPr sz="1200" spc="-5" dirty="0">
                <a:latin typeface="Times New Roman"/>
                <a:cs typeface="Times New Roman"/>
              </a:rPr>
              <a:t>Maestri,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sempre </a:t>
            </a:r>
            <a:r>
              <a:rPr sz="1200" dirty="0">
                <a:latin typeface="Times New Roman"/>
                <a:cs typeface="Times New Roman"/>
              </a:rPr>
              <a:t>lo Spirito </a:t>
            </a:r>
            <a:r>
              <a:rPr sz="1200" spc="-5" dirty="0">
                <a:latin typeface="Times New Roman"/>
                <a:cs typeface="Times New Roman"/>
              </a:rPr>
              <a:t>Maestro Numero Quattro che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parla.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9080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(187.6) 16:3.9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si prende </a:t>
            </a:r>
            <a:r>
              <a:rPr sz="1200" dirty="0">
                <a:latin typeface="Times New Roman"/>
                <a:cs typeface="Times New Roman"/>
              </a:rPr>
              <a:t>cura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quarto </a:t>
            </a:r>
            <a:r>
              <a:rPr sz="1200" spc="-5" dirty="0">
                <a:latin typeface="Times New Roman"/>
                <a:cs typeface="Times New Roman"/>
              </a:rPr>
              <a:t>segmento </a:t>
            </a:r>
            <a:r>
              <a:rPr sz="1200" dirty="0">
                <a:latin typeface="Times New Roman"/>
                <a:cs typeface="Times New Roman"/>
              </a:rPr>
              <a:t>del grande Universo </a:t>
            </a:r>
            <a:r>
              <a:rPr sz="1200" spc="-5" dirty="0">
                <a:latin typeface="Times New Roman"/>
                <a:cs typeface="Times New Roman"/>
              </a:rPr>
              <a:t>conformemente alla sua peculiare  associazione degli attributi del Padre Universale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 Figlio Eterno. Egli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sempre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collegamento personale con gli  </a:t>
            </a:r>
            <a:r>
              <a:rPr sz="1200" dirty="0">
                <a:latin typeface="Times New Roman"/>
                <a:cs typeface="Times New Roman"/>
              </a:rPr>
              <a:t>Spiriti </a:t>
            </a:r>
            <a:r>
              <a:rPr sz="1200" spc="-5" dirty="0">
                <a:latin typeface="Times New Roman"/>
                <a:cs typeface="Times New Roman"/>
              </a:rPr>
              <a:t>Riflettivi della capitale del quarto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Superuniverso.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685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(187.7) 16:3.10 </a:t>
            </a:r>
            <a:r>
              <a:rPr sz="1200" i="1" dirty="0">
                <a:latin typeface="Times New Roman"/>
                <a:cs typeface="Times New Roman"/>
              </a:rPr>
              <a:t>Spirito </a:t>
            </a:r>
            <a:r>
              <a:rPr sz="1200" i="1" spc="-5" dirty="0">
                <a:latin typeface="Times New Roman"/>
                <a:cs typeface="Times New Roman"/>
              </a:rPr>
              <a:t>Maestro Numero </a:t>
            </a:r>
            <a:r>
              <a:rPr sz="1200" i="1" dirty="0">
                <a:latin typeface="Times New Roman"/>
                <a:cs typeface="Times New Roman"/>
              </a:rPr>
              <a:t>Cinque. </a:t>
            </a:r>
            <a:r>
              <a:rPr sz="1200" spc="-5" dirty="0">
                <a:latin typeface="Times New Roman"/>
                <a:cs typeface="Times New Roman"/>
              </a:rPr>
              <a:t>Questa personalità </a:t>
            </a:r>
            <a:r>
              <a:rPr sz="1200" dirty="0">
                <a:latin typeface="Times New Roman"/>
                <a:cs typeface="Times New Roman"/>
              </a:rPr>
              <a:t>divina, che unisce </a:t>
            </a:r>
            <a:r>
              <a:rPr sz="1200" spc="-5" dirty="0">
                <a:latin typeface="Times New Roman"/>
                <a:cs typeface="Times New Roman"/>
              </a:rPr>
              <a:t>mirabilmente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sé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caratteri del  Padre Universale </a:t>
            </a:r>
            <a:r>
              <a:rPr sz="1200" dirty="0">
                <a:latin typeface="Times New Roman"/>
                <a:cs typeface="Times New Roman"/>
              </a:rPr>
              <a:t>e dello Spirito </a:t>
            </a:r>
            <a:r>
              <a:rPr sz="1200" spc="-5" dirty="0">
                <a:latin typeface="Times New Roman"/>
                <a:cs typeface="Times New Roman"/>
              </a:rPr>
              <a:t>Infinito, </a:t>
            </a:r>
            <a:r>
              <a:rPr sz="1200" dirty="0">
                <a:latin typeface="Times New Roman"/>
                <a:cs typeface="Times New Roman"/>
              </a:rPr>
              <a:t>è il </a:t>
            </a:r>
            <a:r>
              <a:rPr sz="1200" spc="-5" dirty="0">
                <a:latin typeface="Times New Roman"/>
                <a:cs typeface="Times New Roman"/>
              </a:rPr>
              <a:t>consigliere dell’immenso gruppo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esseri conosciuti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direttori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potere, </a:t>
            </a:r>
            <a:r>
              <a:rPr sz="1200" dirty="0">
                <a:latin typeface="Times New Roman"/>
                <a:cs typeface="Times New Roman"/>
              </a:rPr>
              <a:t>centri di </a:t>
            </a:r>
            <a:r>
              <a:rPr sz="1200" spc="-5" dirty="0">
                <a:latin typeface="Times New Roman"/>
                <a:cs typeface="Times New Roman"/>
              </a:rPr>
              <a:t>potere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controllori fisici. </a:t>
            </a:r>
            <a:r>
              <a:rPr sz="1200" dirty="0">
                <a:latin typeface="Times New Roman"/>
                <a:cs typeface="Times New Roman"/>
              </a:rPr>
              <a:t>Tale Spirito </a:t>
            </a:r>
            <a:r>
              <a:rPr sz="1200" spc="-5" dirty="0">
                <a:latin typeface="Times New Roman"/>
                <a:cs typeface="Times New Roman"/>
              </a:rPr>
              <a:t>assiste anche </a:t>
            </a:r>
            <a:r>
              <a:rPr sz="1200" dirty="0">
                <a:latin typeface="Times New Roman"/>
                <a:cs typeface="Times New Roman"/>
              </a:rPr>
              <a:t>tutte le </a:t>
            </a:r>
            <a:r>
              <a:rPr sz="1200" spc="-5" dirty="0">
                <a:latin typeface="Times New Roman"/>
                <a:cs typeface="Times New Roman"/>
              </a:rPr>
              <a:t>personalità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hanno origine dal </a:t>
            </a:r>
            <a:r>
              <a:rPr sz="1200" dirty="0">
                <a:latin typeface="Times New Roman"/>
                <a:cs typeface="Times New Roman"/>
              </a:rPr>
              <a:t>Padre e  </a:t>
            </a:r>
            <a:r>
              <a:rPr sz="1200" spc="-5" dirty="0">
                <a:latin typeface="Times New Roman"/>
                <a:cs typeface="Times New Roman"/>
              </a:rPr>
              <a:t>dall’Attore Congiunto. </a:t>
            </a:r>
            <a:r>
              <a:rPr sz="1200" dirty="0">
                <a:latin typeface="Times New Roman"/>
                <a:cs typeface="Times New Roman"/>
              </a:rPr>
              <a:t>Nei </a:t>
            </a:r>
            <a:r>
              <a:rPr sz="1200" spc="-5" dirty="0">
                <a:latin typeface="Times New Roman"/>
                <a:cs typeface="Times New Roman"/>
              </a:rPr>
              <a:t>consigli dei </a:t>
            </a:r>
            <a:r>
              <a:rPr sz="1200" dirty="0">
                <a:latin typeface="Times New Roman"/>
                <a:cs typeface="Times New Roman"/>
              </a:rPr>
              <a:t>Sette Spiriti </a:t>
            </a:r>
            <a:r>
              <a:rPr sz="1200" spc="-5" dirty="0">
                <a:latin typeface="Times New Roman"/>
                <a:cs typeface="Times New Roman"/>
              </a:rPr>
              <a:t>Maestri, </a:t>
            </a:r>
            <a:r>
              <a:rPr sz="1200" dirty="0">
                <a:latin typeface="Times New Roman"/>
                <a:cs typeface="Times New Roman"/>
              </a:rPr>
              <a:t>quando è in </a:t>
            </a:r>
            <a:r>
              <a:rPr sz="1200" spc="-5" dirty="0">
                <a:latin typeface="Times New Roman"/>
                <a:cs typeface="Times New Roman"/>
              </a:rPr>
              <a:t>questione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comportamento del </a:t>
            </a:r>
            <a:r>
              <a:rPr sz="1200" dirty="0">
                <a:latin typeface="Times New Roman"/>
                <a:cs typeface="Times New Roman"/>
              </a:rPr>
              <a:t>Padre-  Spirito, è </a:t>
            </a:r>
            <a:r>
              <a:rPr sz="1200" spc="-5" dirty="0">
                <a:latin typeface="Times New Roman"/>
                <a:cs typeface="Times New Roman"/>
              </a:rPr>
              <a:t>sempre </a:t>
            </a:r>
            <a:r>
              <a:rPr sz="1200" dirty="0">
                <a:latin typeface="Times New Roman"/>
                <a:cs typeface="Times New Roman"/>
              </a:rPr>
              <a:t>lo Spirito </a:t>
            </a:r>
            <a:r>
              <a:rPr sz="1200" spc="-5" dirty="0">
                <a:latin typeface="Times New Roman"/>
                <a:cs typeface="Times New Roman"/>
              </a:rPr>
              <a:t>Maestro Numero </a:t>
            </a:r>
            <a:r>
              <a:rPr sz="1200" dirty="0">
                <a:latin typeface="Times New Roman"/>
                <a:cs typeface="Times New Roman"/>
              </a:rPr>
              <a:t>Cinque </a:t>
            </a:r>
            <a:r>
              <a:rPr sz="1200" spc="-5" dirty="0">
                <a:latin typeface="Times New Roman"/>
                <a:cs typeface="Times New Roman"/>
              </a:rPr>
              <a:t>che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parla.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21018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(187.8) 16:3.11 </a:t>
            </a:r>
            <a:r>
              <a:rPr sz="1200" spc="-5" dirty="0">
                <a:latin typeface="Times New Roman"/>
                <a:cs typeface="Times New Roman"/>
              </a:rPr>
              <a:t>Questo Spirito dirige </a:t>
            </a:r>
            <a:r>
              <a:rPr sz="1200" dirty="0">
                <a:latin typeface="Times New Roman"/>
                <a:cs typeface="Times New Roman"/>
              </a:rPr>
              <a:t>il benessere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quinto </a:t>
            </a:r>
            <a:r>
              <a:rPr sz="1200" spc="-5" dirty="0">
                <a:latin typeface="Times New Roman"/>
                <a:cs typeface="Times New Roman"/>
              </a:rPr>
              <a:t>Superuniverso </a:t>
            </a:r>
            <a:r>
              <a:rPr sz="1200" dirty="0">
                <a:latin typeface="Times New Roman"/>
                <a:cs typeface="Times New Roman"/>
              </a:rPr>
              <a:t>in modo da </a:t>
            </a:r>
            <a:r>
              <a:rPr sz="1200" spc="-5" dirty="0">
                <a:latin typeface="Times New Roman"/>
                <a:cs typeface="Times New Roman"/>
              </a:rPr>
              <a:t>suggerire </a:t>
            </a:r>
            <a:r>
              <a:rPr sz="1200" dirty="0">
                <a:latin typeface="Times New Roman"/>
                <a:cs typeface="Times New Roman"/>
              </a:rPr>
              <a:t>l’azione </a:t>
            </a:r>
            <a:r>
              <a:rPr sz="1200" spc="-5" dirty="0">
                <a:latin typeface="Times New Roman"/>
                <a:cs typeface="Times New Roman"/>
              </a:rPr>
              <a:t>congiunta del  Padre Universale </a:t>
            </a:r>
            <a:r>
              <a:rPr sz="1200" dirty="0">
                <a:latin typeface="Times New Roman"/>
                <a:cs typeface="Times New Roman"/>
              </a:rPr>
              <a:t>e dello Spirito </a:t>
            </a:r>
            <a:r>
              <a:rPr sz="1200" spc="-5" dirty="0">
                <a:latin typeface="Times New Roman"/>
                <a:cs typeface="Times New Roman"/>
              </a:rPr>
              <a:t>Infinito. Egli </a:t>
            </a:r>
            <a:r>
              <a:rPr sz="1200" dirty="0">
                <a:latin typeface="Times New Roman"/>
                <a:cs typeface="Times New Roman"/>
              </a:rPr>
              <a:t>è sempre in </a:t>
            </a:r>
            <a:r>
              <a:rPr sz="1200" spc="-5" dirty="0">
                <a:latin typeface="Times New Roman"/>
                <a:cs typeface="Times New Roman"/>
              </a:rPr>
              <a:t>collegamento </a:t>
            </a:r>
            <a:r>
              <a:rPr sz="1200" dirty="0">
                <a:latin typeface="Times New Roman"/>
                <a:cs typeface="Times New Roman"/>
              </a:rPr>
              <a:t>con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Spiriti Riflettivi </a:t>
            </a:r>
            <a:r>
              <a:rPr sz="1200" spc="-5" dirty="0">
                <a:latin typeface="Times New Roman"/>
                <a:cs typeface="Times New Roman"/>
              </a:rPr>
              <a:t>della capitale </a:t>
            </a:r>
            <a:r>
              <a:rPr sz="1200" dirty="0">
                <a:latin typeface="Times New Roman"/>
                <a:cs typeface="Times New Roman"/>
              </a:rPr>
              <a:t>del  quinto</a:t>
            </a:r>
            <a:r>
              <a:rPr sz="1200" spc="-5" dirty="0">
                <a:latin typeface="Times New Roman"/>
                <a:cs typeface="Times New Roman"/>
              </a:rPr>
              <a:t> Superuniverso.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50">
              <a:latin typeface="Times New Roman"/>
              <a:cs typeface="Times New Roman"/>
            </a:endParaRPr>
          </a:p>
          <a:p>
            <a:pPr marL="88900" marR="356870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(187.9) 16:3.12 </a:t>
            </a:r>
            <a:r>
              <a:rPr sz="1200" i="1" dirty="0">
                <a:latin typeface="Times New Roman"/>
                <a:cs typeface="Times New Roman"/>
              </a:rPr>
              <a:t>Spirito </a:t>
            </a:r>
            <a:r>
              <a:rPr sz="1200" i="1" spc="-5" dirty="0">
                <a:latin typeface="Times New Roman"/>
                <a:cs typeface="Times New Roman"/>
              </a:rPr>
              <a:t>Maestro Numero Sei. </a:t>
            </a:r>
            <a:r>
              <a:rPr sz="1200" spc="-5" dirty="0">
                <a:latin typeface="Times New Roman"/>
                <a:cs typeface="Times New Roman"/>
              </a:rPr>
              <a:t>Questo essere </a:t>
            </a:r>
            <a:r>
              <a:rPr sz="1200" dirty="0">
                <a:latin typeface="Times New Roman"/>
                <a:cs typeface="Times New Roman"/>
              </a:rPr>
              <a:t>divino pare </a:t>
            </a:r>
            <a:r>
              <a:rPr sz="1200" spc="-5" dirty="0">
                <a:latin typeface="Times New Roman"/>
                <a:cs typeface="Times New Roman"/>
              </a:rPr>
              <a:t>rappresentare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carattere </a:t>
            </a:r>
            <a:r>
              <a:rPr sz="1200" dirty="0">
                <a:latin typeface="Times New Roman"/>
                <a:cs typeface="Times New Roman"/>
              </a:rPr>
              <a:t>congiunto del </a:t>
            </a:r>
            <a:r>
              <a:rPr sz="1200" spc="-5" dirty="0">
                <a:latin typeface="Times New Roman"/>
                <a:cs typeface="Times New Roman"/>
              </a:rPr>
              <a:t>Figlio  Eterno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dello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Infinito. Ogniqualvolta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creature congiuntamente </a:t>
            </a:r>
            <a:r>
              <a:rPr sz="1200" dirty="0">
                <a:latin typeface="Times New Roman"/>
                <a:cs typeface="Times New Roman"/>
              </a:rPr>
              <a:t>create </a:t>
            </a:r>
            <a:r>
              <a:rPr sz="1200" spc="-5" dirty="0">
                <a:latin typeface="Times New Roman"/>
                <a:cs typeface="Times New Roman"/>
              </a:rPr>
              <a:t>dal Figlio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dallo </a:t>
            </a:r>
            <a:r>
              <a:rPr sz="1200" dirty="0">
                <a:latin typeface="Times New Roman"/>
                <a:cs typeface="Times New Roman"/>
              </a:rPr>
              <a:t>Spirito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si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32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329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922324" y="513333"/>
            <a:ext cx="7193280" cy="38963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55244" algn="just">
              <a:lnSpc>
                <a:spcPts val="1380"/>
              </a:lnSpc>
              <a:spcBef>
                <a:spcPts val="195"/>
              </a:spcBef>
            </a:pPr>
            <a:r>
              <a:rPr sz="1200" dirty="0">
                <a:latin typeface="Times New Roman"/>
                <a:cs typeface="Times New Roman"/>
              </a:rPr>
              <a:t>riuniscono </a:t>
            </a:r>
            <a:r>
              <a:rPr sz="1200" spc="-5" dirty="0">
                <a:latin typeface="Times New Roman"/>
                <a:cs typeface="Times New Roman"/>
              </a:rPr>
              <a:t>nell’Universo centrale,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Maestro che funge </a:t>
            </a:r>
            <a:r>
              <a:rPr sz="1200" spc="5" dirty="0">
                <a:latin typeface="Times New Roman"/>
                <a:cs typeface="Times New Roman"/>
              </a:rPr>
              <a:t>da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consigliere;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nei </a:t>
            </a:r>
            <a:r>
              <a:rPr sz="1200" spc="-5" dirty="0">
                <a:latin typeface="Times New Roman"/>
                <a:cs typeface="Times New Roman"/>
              </a:rPr>
              <a:t>consigli dei  Sette </a:t>
            </a:r>
            <a:r>
              <a:rPr sz="1200" dirty="0">
                <a:latin typeface="Times New Roman"/>
                <a:cs typeface="Times New Roman"/>
              </a:rPr>
              <a:t>Spiriti </a:t>
            </a:r>
            <a:r>
              <a:rPr sz="1200" spc="-5" dirty="0">
                <a:latin typeface="Times New Roman"/>
                <a:cs typeface="Times New Roman"/>
              </a:rPr>
              <a:t>Maestri si rende necessario parlare congiuntamente </a:t>
            </a:r>
            <a:r>
              <a:rPr sz="1200" dirty="0">
                <a:latin typeface="Times New Roman"/>
                <a:cs typeface="Times New Roman"/>
              </a:rPr>
              <a:t>per il Figlio </a:t>
            </a:r>
            <a:r>
              <a:rPr sz="1200" spc="-5" dirty="0">
                <a:latin typeface="Times New Roman"/>
                <a:cs typeface="Times New Roman"/>
              </a:rPr>
              <a:t>Eterno </a:t>
            </a:r>
            <a:r>
              <a:rPr sz="1200" dirty="0">
                <a:latin typeface="Times New Roman"/>
                <a:cs typeface="Times New Roman"/>
              </a:rPr>
              <a:t>e lo Spirito </a:t>
            </a:r>
            <a:r>
              <a:rPr sz="1200" spc="-5" dirty="0">
                <a:latin typeface="Times New Roman"/>
                <a:cs typeface="Times New Roman"/>
              </a:rPr>
              <a:t>Infinito, </a:t>
            </a:r>
            <a:r>
              <a:rPr sz="1200" dirty="0">
                <a:latin typeface="Times New Roman"/>
                <a:cs typeface="Times New Roman"/>
              </a:rPr>
              <a:t>è lo Spirito  </a:t>
            </a:r>
            <a:r>
              <a:rPr sz="1200" spc="-5" dirty="0">
                <a:latin typeface="Times New Roman"/>
                <a:cs typeface="Times New Roman"/>
              </a:rPr>
              <a:t>Maestro Numero Sei che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risponde.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31115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(188.1) 16:3.13 </a:t>
            </a:r>
            <a:r>
              <a:rPr sz="1200" spc="-5" dirty="0">
                <a:latin typeface="Times New Roman"/>
                <a:cs typeface="Times New Roman"/>
              </a:rPr>
              <a:t>Questo Spirito dirige gli </a:t>
            </a:r>
            <a:r>
              <a:rPr sz="1200" dirty="0">
                <a:latin typeface="Times New Roman"/>
                <a:cs typeface="Times New Roman"/>
              </a:rPr>
              <a:t>affari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sesto </a:t>
            </a:r>
            <a:r>
              <a:rPr sz="1200" spc="-5" dirty="0">
                <a:latin typeface="Times New Roman"/>
                <a:cs typeface="Times New Roman"/>
              </a:rPr>
              <a:t>Superuniverso come farebbero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Eterno e lo Spirito  </a:t>
            </a:r>
            <a:r>
              <a:rPr sz="1200" spc="-5" dirty="0">
                <a:latin typeface="Times New Roman"/>
                <a:cs typeface="Times New Roman"/>
              </a:rPr>
              <a:t>Infinito. Egli </a:t>
            </a:r>
            <a:r>
              <a:rPr sz="1200" dirty="0">
                <a:latin typeface="Times New Roman"/>
                <a:cs typeface="Times New Roman"/>
              </a:rPr>
              <a:t>è sempre in </a:t>
            </a:r>
            <a:r>
              <a:rPr sz="1200" spc="-5" dirty="0">
                <a:latin typeface="Times New Roman"/>
                <a:cs typeface="Times New Roman"/>
              </a:rPr>
              <a:t>collegamento con gli </a:t>
            </a:r>
            <a:r>
              <a:rPr sz="1200" dirty="0">
                <a:latin typeface="Times New Roman"/>
                <a:cs typeface="Times New Roman"/>
              </a:rPr>
              <a:t>Spiriti Riflettivi che sono </a:t>
            </a:r>
            <a:r>
              <a:rPr sz="1200" spc="-5" dirty="0">
                <a:latin typeface="Times New Roman"/>
                <a:cs typeface="Times New Roman"/>
              </a:rPr>
              <a:t>nella capitale del sesto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Superuniverso.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558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(188.2) 16:3.14 </a:t>
            </a:r>
            <a:r>
              <a:rPr sz="1200" i="1" dirty="0">
                <a:latin typeface="Times New Roman"/>
                <a:cs typeface="Times New Roman"/>
              </a:rPr>
              <a:t>Spirito </a:t>
            </a:r>
            <a:r>
              <a:rPr sz="1200" i="1" spc="-5" dirty="0">
                <a:latin typeface="Times New Roman"/>
                <a:cs typeface="Times New Roman"/>
              </a:rPr>
              <a:t>Maestro Numero Sette. </a:t>
            </a:r>
            <a:r>
              <a:rPr sz="1200" spc="-10" dirty="0">
                <a:latin typeface="Times New Roman"/>
                <a:cs typeface="Times New Roman"/>
              </a:rPr>
              <a:t>Lo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che presiede al </a:t>
            </a:r>
            <a:r>
              <a:rPr sz="1200" dirty="0">
                <a:latin typeface="Times New Roman"/>
                <a:cs typeface="Times New Roman"/>
              </a:rPr>
              <a:t>settimo </a:t>
            </a:r>
            <a:r>
              <a:rPr sz="1200" spc="-5" dirty="0">
                <a:latin typeface="Times New Roman"/>
                <a:cs typeface="Times New Roman"/>
              </a:rPr>
              <a:t>Superuniverso </a:t>
            </a:r>
            <a:r>
              <a:rPr sz="1200" dirty="0">
                <a:latin typeface="Times New Roman"/>
                <a:cs typeface="Times New Roman"/>
              </a:rPr>
              <a:t>è un ritratto  </a:t>
            </a:r>
            <a:r>
              <a:rPr sz="1200" spc="-5" dirty="0">
                <a:latin typeface="Times New Roman"/>
                <a:cs typeface="Times New Roman"/>
              </a:rPr>
              <a:t>straordinariamente rassomigliante del </a:t>
            </a:r>
            <a:r>
              <a:rPr sz="1200" dirty="0">
                <a:latin typeface="Times New Roman"/>
                <a:cs typeface="Times New Roman"/>
              </a:rPr>
              <a:t>Padre </a:t>
            </a:r>
            <a:r>
              <a:rPr sz="1200" spc="-5" dirty="0">
                <a:latin typeface="Times New Roman"/>
                <a:cs typeface="Times New Roman"/>
              </a:rPr>
              <a:t>Universale,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Figlio Eterno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dello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Infinito.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Settimo Spirito, 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consigliere che </a:t>
            </a:r>
            <a:r>
              <a:rPr sz="1200" dirty="0">
                <a:latin typeface="Times New Roman"/>
                <a:cs typeface="Times New Roman"/>
              </a:rPr>
              <a:t>sostiene tutti </a:t>
            </a:r>
            <a:r>
              <a:rPr sz="1200" spc="-5" dirty="0">
                <a:latin typeface="Times New Roman"/>
                <a:cs typeface="Times New Roman"/>
              </a:rPr>
              <a:t>gli esseri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origine trina, </a:t>
            </a:r>
            <a:r>
              <a:rPr sz="1200" dirty="0">
                <a:latin typeface="Times New Roman"/>
                <a:cs typeface="Times New Roman"/>
              </a:rPr>
              <a:t>è anche il </a:t>
            </a:r>
            <a:r>
              <a:rPr sz="1200" spc="-5" dirty="0">
                <a:latin typeface="Times New Roman"/>
                <a:cs typeface="Times New Roman"/>
              </a:rPr>
              <a:t>consigliere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direttore </a:t>
            </a:r>
            <a:r>
              <a:rPr sz="1200" dirty="0">
                <a:latin typeface="Times New Roman"/>
                <a:cs typeface="Times New Roman"/>
              </a:rPr>
              <a:t>di tutti i </a:t>
            </a:r>
            <a:r>
              <a:rPr sz="1200" spc="-5" dirty="0">
                <a:latin typeface="Times New Roman"/>
                <a:cs typeface="Times New Roman"/>
              </a:rPr>
              <a:t>pellegrini  ascendenti </a:t>
            </a:r>
            <a:r>
              <a:rPr sz="1200" dirty="0">
                <a:latin typeface="Times New Roman"/>
                <a:cs typeface="Times New Roman"/>
              </a:rPr>
              <a:t>di Havona, </a:t>
            </a:r>
            <a:r>
              <a:rPr sz="1200" spc="-5" dirty="0">
                <a:latin typeface="Times New Roman"/>
                <a:cs typeface="Times New Roman"/>
              </a:rPr>
              <a:t>quegli </a:t>
            </a:r>
            <a:r>
              <a:rPr sz="1200" dirty="0">
                <a:latin typeface="Times New Roman"/>
                <a:cs typeface="Times New Roman"/>
              </a:rPr>
              <a:t>umili </a:t>
            </a:r>
            <a:r>
              <a:rPr sz="1200" spc="-5" dirty="0">
                <a:latin typeface="Times New Roman"/>
                <a:cs typeface="Times New Roman"/>
              </a:rPr>
              <a:t>esseri </a:t>
            </a:r>
            <a:r>
              <a:rPr sz="1200" dirty="0">
                <a:latin typeface="Times New Roman"/>
                <a:cs typeface="Times New Roman"/>
              </a:rPr>
              <a:t>che hanno </a:t>
            </a:r>
            <a:r>
              <a:rPr sz="1200" spc="-5" dirty="0">
                <a:latin typeface="Times New Roman"/>
                <a:cs typeface="Times New Roman"/>
              </a:rPr>
              <a:t>raggiunto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corti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gloria grazie al ministero congiunto del  Padre, del Figlio </a:t>
            </a:r>
            <a:r>
              <a:rPr sz="1200" dirty="0">
                <a:latin typeface="Times New Roman"/>
                <a:cs typeface="Times New Roman"/>
              </a:rPr>
              <a:t>e dello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Spirito.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71755">
              <a:lnSpc>
                <a:spcPct val="959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(188.3) 16:3.15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Settimo </a:t>
            </a:r>
            <a:r>
              <a:rPr sz="1200" spc="-5" dirty="0">
                <a:latin typeface="Times New Roman"/>
                <a:cs typeface="Times New Roman"/>
              </a:rPr>
              <a:t>Spirito Maestro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rappresenta organicamente </a:t>
            </a:r>
            <a:r>
              <a:rPr sz="1200" dirty="0">
                <a:latin typeface="Times New Roman"/>
                <a:cs typeface="Times New Roman"/>
              </a:rPr>
              <a:t>la Trinità </a:t>
            </a:r>
            <a:r>
              <a:rPr sz="1200" spc="-5" dirty="0">
                <a:latin typeface="Times New Roman"/>
                <a:cs typeface="Times New Roman"/>
              </a:rPr>
              <a:t>del Paradiso, </a:t>
            </a:r>
            <a:r>
              <a:rPr sz="1200" dirty="0">
                <a:latin typeface="Times New Roman"/>
                <a:cs typeface="Times New Roman"/>
              </a:rPr>
              <a:t>ma è </a:t>
            </a:r>
            <a:r>
              <a:rPr sz="1200" spc="5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fatto stabilito  che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natura personale e </a:t>
            </a:r>
            <a:r>
              <a:rPr sz="1200" spc="-5" dirty="0">
                <a:latin typeface="Times New Roman"/>
                <a:cs typeface="Times New Roman"/>
              </a:rPr>
              <a:t>spirituale </a:t>
            </a:r>
            <a:r>
              <a:rPr sz="1200" dirty="0">
                <a:latin typeface="Times New Roman"/>
                <a:cs typeface="Times New Roman"/>
              </a:rPr>
              <a:t>è il </a:t>
            </a:r>
            <a:r>
              <a:rPr sz="1200" spc="-5" dirty="0">
                <a:latin typeface="Times New Roman"/>
                <a:cs typeface="Times New Roman"/>
              </a:rPr>
              <a:t>ritratto dell’Attore Congiunto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proporzioni uguali delle </a:t>
            </a:r>
            <a:r>
              <a:rPr sz="1200" dirty="0">
                <a:latin typeface="Times New Roman"/>
                <a:cs typeface="Times New Roman"/>
              </a:rPr>
              <a:t>tre persone  infinite la </a:t>
            </a:r>
            <a:r>
              <a:rPr sz="1200" spc="-5" dirty="0">
                <a:latin typeface="Times New Roman"/>
                <a:cs typeface="Times New Roman"/>
              </a:rPr>
              <a:t>cui </a:t>
            </a:r>
            <a:r>
              <a:rPr sz="1200" dirty="0">
                <a:latin typeface="Times New Roman"/>
                <a:cs typeface="Times New Roman"/>
              </a:rPr>
              <a:t>unione di </a:t>
            </a:r>
            <a:r>
              <a:rPr sz="1200" spc="-5" dirty="0">
                <a:latin typeface="Times New Roman"/>
                <a:cs typeface="Times New Roman"/>
              </a:rPr>
              <a:t>Deità </a:t>
            </a:r>
            <a:r>
              <a:rPr sz="1200" i="1" dirty="0">
                <a:latin typeface="Times New Roman"/>
                <a:cs typeface="Times New Roman"/>
              </a:rPr>
              <a:t>è </a:t>
            </a:r>
            <a:r>
              <a:rPr sz="1200" dirty="0">
                <a:latin typeface="Times New Roman"/>
                <a:cs typeface="Times New Roman"/>
              </a:rPr>
              <a:t>la Trinità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Paradiso, e la </a:t>
            </a:r>
            <a:r>
              <a:rPr sz="1200" spc="-5" dirty="0">
                <a:latin typeface="Times New Roman"/>
                <a:cs typeface="Times New Roman"/>
              </a:rPr>
              <a:t>cui </a:t>
            </a:r>
            <a:r>
              <a:rPr sz="1200" dirty="0">
                <a:latin typeface="Times New Roman"/>
                <a:cs typeface="Times New Roman"/>
              </a:rPr>
              <a:t>funzione </a:t>
            </a:r>
            <a:r>
              <a:rPr sz="1200" spc="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quanto tale </a:t>
            </a:r>
            <a:r>
              <a:rPr sz="1200" dirty="0">
                <a:latin typeface="Times New Roman"/>
                <a:cs typeface="Times New Roman"/>
              </a:rPr>
              <a:t>è la sorgente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natura  </a:t>
            </a:r>
            <a:r>
              <a:rPr sz="1200" spc="-5" dirty="0">
                <a:latin typeface="Times New Roman"/>
                <a:cs typeface="Times New Roman"/>
              </a:rPr>
              <a:t>personale </a:t>
            </a:r>
            <a:r>
              <a:rPr sz="1200" dirty="0">
                <a:latin typeface="Times New Roman"/>
                <a:cs typeface="Times New Roman"/>
              </a:rPr>
              <a:t>e spirituale 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Supremo. Di conseguenza,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Settimo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Maestro rivela </a:t>
            </a:r>
            <a:r>
              <a:rPr sz="1200" dirty="0">
                <a:latin typeface="Times New Roman"/>
                <a:cs typeface="Times New Roman"/>
              </a:rPr>
              <a:t>una relazione </a:t>
            </a:r>
            <a:r>
              <a:rPr sz="1200" spc="-5" dirty="0">
                <a:latin typeface="Times New Roman"/>
                <a:cs typeface="Times New Roman"/>
              </a:rPr>
              <a:t>personale  ed organica con </a:t>
            </a:r>
            <a:r>
              <a:rPr sz="1200" dirty="0">
                <a:latin typeface="Times New Roman"/>
                <a:cs typeface="Times New Roman"/>
              </a:rPr>
              <a:t>la persona spirituale </a:t>
            </a:r>
            <a:r>
              <a:rPr sz="1200" spc="-5" dirty="0">
                <a:latin typeface="Times New Roman"/>
                <a:cs typeface="Times New Roman"/>
              </a:rPr>
              <a:t>del Supremo </a:t>
            </a:r>
            <a:r>
              <a:rPr sz="1200" dirty="0">
                <a:latin typeface="Times New Roman"/>
                <a:cs typeface="Times New Roman"/>
              </a:rPr>
              <a:t>in evoluzione.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tale </a:t>
            </a:r>
            <a:r>
              <a:rPr sz="1200" spc="-5" dirty="0">
                <a:latin typeface="Times New Roman"/>
                <a:cs typeface="Times New Roman"/>
              </a:rPr>
              <a:t>ragione, </a:t>
            </a:r>
            <a:r>
              <a:rPr sz="1200" dirty="0">
                <a:latin typeface="Times New Roman"/>
                <a:cs typeface="Times New Roman"/>
              </a:rPr>
              <a:t>nei </a:t>
            </a:r>
            <a:r>
              <a:rPr sz="1200" spc="-5" dirty="0">
                <a:latin typeface="Times New Roman"/>
                <a:cs typeface="Times New Roman"/>
              </a:rPr>
              <a:t>consigli degli </a:t>
            </a:r>
            <a:r>
              <a:rPr sz="1200" dirty="0">
                <a:latin typeface="Times New Roman"/>
                <a:cs typeface="Times New Roman"/>
              </a:rPr>
              <a:t>Spiriti </a:t>
            </a:r>
            <a:r>
              <a:rPr sz="1200" spc="-5" dirty="0">
                <a:latin typeface="Times New Roman"/>
                <a:cs typeface="Times New Roman"/>
              </a:rPr>
              <a:t>Maestri  nell’alto, quando si rende necessario procedere ad </a:t>
            </a:r>
            <a:r>
              <a:rPr sz="1200" dirty="0">
                <a:latin typeface="Times New Roman"/>
                <a:cs typeface="Times New Roman"/>
              </a:rPr>
              <a:t>uno </a:t>
            </a:r>
            <a:r>
              <a:rPr sz="1200" spc="-5" dirty="0">
                <a:latin typeface="Times New Roman"/>
                <a:cs typeface="Times New Roman"/>
              </a:rPr>
              <a:t>scrutinio sul comportamento personale </a:t>
            </a:r>
            <a:r>
              <a:rPr sz="1200" dirty="0">
                <a:latin typeface="Times New Roman"/>
                <a:cs typeface="Times New Roman"/>
              </a:rPr>
              <a:t>congiunto del </a:t>
            </a:r>
            <a:r>
              <a:rPr sz="1200" spc="-5" dirty="0">
                <a:latin typeface="Times New Roman"/>
                <a:cs typeface="Times New Roman"/>
              </a:rPr>
              <a:t>Padre,  del Figlio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dello </a:t>
            </a:r>
            <a:r>
              <a:rPr sz="1200" dirty="0">
                <a:latin typeface="Times New Roman"/>
                <a:cs typeface="Times New Roman"/>
              </a:rPr>
              <a:t>Spirito, o </a:t>
            </a:r>
            <a:r>
              <a:rPr sz="1200" spc="-5" dirty="0">
                <a:latin typeface="Times New Roman"/>
                <a:cs typeface="Times New Roman"/>
              </a:rPr>
              <a:t>descrivere l’atteggiamento spirituale dell’Essere Supremo,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10" dirty="0">
                <a:latin typeface="Times New Roman"/>
                <a:cs typeface="Times New Roman"/>
              </a:rPr>
              <a:t>lo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Maestro Numero  Sette che </a:t>
            </a:r>
            <a:r>
              <a:rPr sz="1200" dirty="0">
                <a:latin typeface="Times New Roman"/>
                <a:cs typeface="Times New Roman"/>
              </a:rPr>
              <a:t>entra in funzione.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diventa per </a:t>
            </a:r>
            <a:r>
              <a:rPr sz="1200" spc="-5" dirty="0">
                <a:latin typeface="Times New Roman"/>
                <a:cs typeface="Times New Roman"/>
              </a:rPr>
              <a:t>ciò stesso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capo che </a:t>
            </a:r>
            <a:r>
              <a:rPr sz="1200" dirty="0">
                <a:latin typeface="Times New Roman"/>
                <a:cs typeface="Times New Roman"/>
              </a:rPr>
              <a:t>presiede </a:t>
            </a:r>
            <a:r>
              <a:rPr sz="1200" spc="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consiglio paradisiaco </a:t>
            </a:r>
            <a:r>
              <a:rPr sz="1200" dirty="0">
                <a:latin typeface="Times New Roman"/>
                <a:cs typeface="Times New Roman"/>
              </a:rPr>
              <a:t>dei Sette Spiriti  </a:t>
            </a:r>
            <a:r>
              <a:rPr sz="1200" spc="-5" dirty="0">
                <a:latin typeface="Times New Roman"/>
                <a:cs typeface="Times New Roman"/>
              </a:rPr>
              <a:t>Maestri.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33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203565" cy="389890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17018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Questo supercontrollo </a:t>
            </a:r>
            <a:r>
              <a:rPr sz="1200" dirty="0">
                <a:latin typeface="Times New Roman"/>
                <a:cs typeface="Times New Roman"/>
              </a:rPr>
              <a:t>è illimitato in </a:t>
            </a:r>
            <a:r>
              <a:rPr sz="1200" spc="-5" dirty="0">
                <a:latin typeface="Times New Roman"/>
                <a:cs typeface="Times New Roman"/>
              </a:rPr>
              <a:t>forza spaziale, </a:t>
            </a:r>
            <a:r>
              <a:rPr sz="1200" dirty="0">
                <a:latin typeface="Times New Roman"/>
                <a:cs typeface="Times New Roman"/>
              </a:rPr>
              <a:t>ma è </a:t>
            </a:r>
            <a:r>
              <a:rPr sz="1200" spc="-5" dirty="0">
                <a:latin typeface="Times New Roman"/>
                <a:cs typeface="Times New Roman"/>
              </a:rPr>
              <a:t>nettamente </a:t>
            </a:r>
            <a:r>
              <a:rPr sz="1200" dirty="0">
                <a:latin typeface="Times New Roman"/>
                <a:cs typeface="Times New Roman"/>
              </a:rPr>
              <a:t>condizionato </a:t>
            </a:r>
            <a:r>
              <a:rPr sz="1200" spc="-5" dirty="0">
                <a:latin typeface="Times New Roman"/>
                <a:cs typeface="Times New Roman"/>
              </a:rPr>
              <a:t>dalla presenza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vita, della mente, dello  </a:t>
            </a:r>
            <a:r>
              <a:rPr sz="1200" dirty="0">
                <a:latin typeface="Times New Roman"/>
                <a:cs typeface="Times New Roman"/>
              </a:rPr>
              <a:t>spirito e </a:t>
            </a:r>
            <a:r>
              <a:rPr sz="1200" spc="-5" dirty="0">
                <a:latin typeface="Times New Roman"/>
                <a:cs typeface="Times New Roman"/>
              </a:rPr>
              <a:t>della personalità, ed </a:t>
            </a:r>
            <a:r>
              <a:rPr sz="1200" dirty="0">
                <a:latin typeface="Times New Roman"/>
                <a:cs typeface="Times New Roman"/>
              </a:rPr>
              <a:t>è inoltre condizionato </a:t>
            </a:r>
            <a:r>
              <a:rPr sz="1200" spc="-5" dirty="0">
                <a:latin typeface="Times New Roman"/>
                <a:cs typeface="Times New Roman"/>
              </a:rPr>
              <a:t>dalle reazioni della </a:t>
            </a:r>
            <a:r>
              <a:rPr sz="1200" dirty="0">
                <a:latin typeface="Times New Roman"/>
                <a:cs typeface="Times New Roman"/>
              </a:rPr>
              <a:t>volontà e </a:t>
            </a:r>
            <a:r>
              <a:rPr sz="1200" spc="-5" dirty="0">
                <a:latin typeface="Times New Roman"/>
                <a:cs typeface="Times New Roman"/>
              </a:rPr>
              <a:t>dai mandati </a:t>
            </a:r>
            <a:r>
              <a:rPr sz="1200" dirty="0">
                <a:latin typeface="Times New Roman"/>
                <a:cs typeface="Times New Roman"/>
              </a:rPr>
              <a:t>finalizzati </a:t>
            </a:r>
            <a:r>
              <a:rPr sz="1200" spc="-5" dirty="0">
                <a:latin typeface="Times New Roman"/>
                <a:cs typeface="Times New Roman"/>
              </a:rPr>
              <a:t>della Trinità </a:t>
            </a:r>
            <a:r>
              <a:rPr sz="1200" spc="10" dirty="0">
                <a:latin typeface="Times New Roman"/>
                <a:cs typeface="Times New Roman"/>
              </a:rPr>
              <a:t>del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Paradiso.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9207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(14.7) 0:11.9 </a:t>
            </a:r>
            <a:r>
              <a:rPr sz="1200" spc="-5" dirty="0">
                <a:latin typeface="Times New Roman"/>
                <a:cs typeface="Times New Roman"/>
              </a:rPr>
              <a:t>Noi siamo convinti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l’Assoluto Non Qualificato </a:t>
            </a:r>
            <a:r>
              <a:rPr sz="1200" dirty="0">
                <a:latin typeface="Times New Roman"/>
                <a:cs typeface="Times New Roman"/>
              </a:rPr>
              <a:t>non è un’influenza </a:t>
            </a:r>
            <a:r>
              <a:rPr sz="1200" spc="-5" dirty="0">
                <a:latin typeface="Times New Roman"/>
                <a:cs typeface="Times New Roman"/>
              </a:rPr>
              <a:t>indifferenziata che pervade ogni cosa, comparabile  ai concetti </a:t>
            </a:r>
            <a:r>
              <a:rPr sz="1200" dirty="0">
                <a:latin typeface="Times New Roman"/>
                <a:cs typeface="Times New Roman"/>
              </a:rPr>
              <a:t>panteistici della </a:t>
            </a:r>
            <a:r>
              <a:rPr sz="1200" spc="-5" dirty="0">
                <a:latin typeface="Times New Roman"/>
                <a:cs typeface="Times New Roman"/>
              </a:rPr>
              <a:t>metafisica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all’antica ipotesi scientifica dell’etere. L’Assoluto Non Qualificato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illimitato quanto </a:t>
            </a:r>
            <a:r>
              <a:rPr sz="1200" dirty="0">
                <a:latin typeface="Times New Roman"/>
                <a:cs typeface="Times New Roman"/>
              </a:rPr>
              <a:t>a  </a:t>
            </a:r>
            <a:r>
              <a:rPr sz="1200" spc="-5" dirty="0">
                <a:latin typeface="Times New Roman"/>
                <a:cs typeface="Times New Roman"/>
              </a:rPr>
              <a:t>forza </a:t>
            </a:r>
            <a:r>
              <a:rPr sz="1200" dirty="0">
                <a:latin typeface="Times New Roman"/>
                <a:cs typeface="Times New Roman"/>
              </a:rPr>
              <a:t>e condizionato </a:t>
            </a:r>
            <a:r>
              <a:rPr sz="1200" spc="-5" dirty="0">
                <a:latin typeface="Times New Roman"/>
                <a:cs typeface="Times New Roman"/>
              </a:rPr>
              <a:t>dalla Deità, </a:t>
            </a:r>
            <a:r>
              <a:rPr sz="1200" dirty="0">
                <a:latin typeface="Times New Roman"/>
                <a:cs typeface="Times New Roman"/>
              </a:rPr>
              <a:t>ma noi non percepiamo </a:t>
            </a:r>
            <a:r>
              <a:rPr sz="1200" spc="-5" dirty="0">
                <a:latin typeface="Times New Roman"/>
                <a:cs typeface="Times New Roman"/>
              </a:rPr>
              <a:t>appieno </a:t>
            </a:r>
            <a:r>
              <a:rPr sz="1200" dirty="0">
                <a:latin typeface="Times New Roman"/>
                <a:cs typeface="Times New Roman"/>
              </a:rPr>
              <a:t>la relazione di </a:t>
            </a:r>
            <a:r>
              <a:rPr sz="1200" spc="-5" dirty="0">
                <a:latin typeface="Times New Roman"/>
                <a:cs typeface="Times New Roman"/>
              </a:rPr>
              <a:t>questo Assoluto </a:t>
            </a:r>
            <a:r>
              <a:rPr sz="1200" dirty="0">
                <a:latin typeface="Times New Roman"/>
                <a:cs typeface="Times New Roman"/>
              </a:rPr>
              <a:t>con le </a:t>
            </a:r>
            <a:r>
              <a:rPr sz="1200" spc="-5" dirty="0">
                <a:latin typeface="Times New Roman"/>
                <a:cs typeface="Times New Roman"/>
              </a:rPr>
              <a:t>realtà </a:t>
            </a:r>
            <a:r>
              <a:rPr sz="1200" dirty="0">
                <a:latin typeface="Times New Roman"/>
                <a:cs typeface="Times New Roman"/>
              </a:rPr>
              <a:t>spirituali </a:t>
            </a:r>
            <a:r>
              <a:rPr sz="1200" spc="5" dirty="0">
                <a:latin typeface="Times New Roman"/>
                <a:cs typeface="Times New Roman"/>
              </a:rPr>
              <a:t>degli  </a:t>
            </a:r>
            <a:r>
              <a:rPr sz="1200" spc="-5" dirty="0">
                <a:latin typeface="Times New Roman"/>
                <a:cs typeface="Times New Roman"/>
              </a:rPr>
              <a:t>Universi.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88900" marR="30797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(14.8) 0:11.10 </a:t>
            </a:r>
            <a:r>
              <a:rPr sz="1200" dirty="0">
                <a:latin typeface="Times New Roman"/>
                <a:cs typeface="Times New Roman"/>
              </a:rPr>
              <a:t>3. </a:t>
            </a:r>
            <a:r>
              <a:rPr sz="1200" i="1" spc="-5" dirty="0">
                <a:latin typeface="Times New Roman"/>
                <a:cs typeface="Times New Roman"/>
              </a:rPr>
              <a:t>L’Assoluto Universale,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deduciamo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logica, </a:t>
            </a:r>
            <a:r>
              <a:rPr sz="1200" dirty="0">
                <a:latin typeface="Times New Roman"/>
                <a:cs typeface="Times New Roman"/>
              </a:rPr>
              <a:t>era inevitabile </a:t>
            </a:r>
            <a:r>
              <a:rPr sz="1200" spc="-5" dirty="0">
                <a:latin typeface="Times New Roman"/>
                <a:cs typeface="Times New Roman"/>
              </a:rPr>
              <a:t>nell’atto del </a:t>
            </a:r>
            <a:r>
              <a:rPr sz="1200" dirty="0">
                <a:latin typeface="Times New Roman"/>
                <a:cs typeface="Times New Roman"/>
              </a:rPr>
              <a:t>libero arbitrio </a:t>
            </a:r>
            <a:r>
              <a:rPr sz="1200" spc="-5" dirty="0">
                <a:latin typeface="Times New Roman"/>
                <a:cs typeface="Times New Roman"/>
              </a:rPr>
              <a:t>assoluto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Padre  Universale </a:t>
            </a:r>
            <a:r>
              <a:rPr sz="1200" dirty="0">
                <a:latin typeface="Times New Roman"/>
                <a:cs typeface="Times New Roman"/>
              </a:rPr>
              <a:t>di differenziazione </a:t>
            </a:r>
            <a:r>
              <a:rPr sz="1200" spc="-5" dirty="0">
                <a:latin typeface="Times New Roman"/>
                <a:cs typeface="Times New Roman"/>
              </a:rPr>
              <a:t>delle realtà universali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valori deificati </a:t>
            </a:r>
            <a:r>
              <a:rPr sz="1200" dirty="0">
                <a:latin typeface="Times New Roman"/>
                <a:cs typeface="Times New Roman"/>
              </a:rPr>
              <a:t>e non </a:t>
            </a:r>
            <a:r>
              <a:rPr sz="1200" spc="-5" dirty="0">
                <a:latin typeface="Times New Roman"/>
                <a:cs typeface="Times New Roman"/>
              </a:rPr>
              <a:t>deificati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personalizzabili </a:t>
            </a:r>
            <a:r>
              <a:rPr sz="1200" dirty="0">
                <a:latin typeface="Times New Roman"/>
                <a:cs typeface="Times New Roman"/>
              </a:rPr>
              <a:t>e non </a:t>
            </a:r>
            <a:r>
              <a:rPr sz="1200" spc="-5" dirty="0">
                <a:latin typeface="Times New Roman"/>
                <a:cs typeface="Times New Roman"/>
              </a:rPr>
              <a:t>personalizzabili.  L’Assoluto Universale </a:t>
            </a:r>
            <a:r>
              <a:rPr sz="1200" dirty="0">
                <a:latin typeface="Times New Roman"/>
                <a:cs typeface="Times New Roman"/>
              </a:rPr>
              <a:t>è il </a:t>
            </a:r>
            <a:r>
              <a:rPr sz="1200" spc="-5" dirty="0">
                <a:latin typeface="Times New Roman"/>
                <a:cs typeface="Times New Roman"/>
              </a:rPr>
              <a:t>fenomeno della Deità </a:t>
            </a:r>
            <a:r>
              <a:rPr sz="1200" dirty="0">
                <a:latin typeface="Times New Roman"/>
                <a:cs typeface="Times New Roman"/>
              </a:rPr>
              <a:t>indicante la risoluzione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tensione creata dall’atto </a:t>
            </a:r>
            <a:r>
              <a:rPr sz="1200" spc="-5" dirty="0">
                <a:latin typeface="Times New Roman"/>
                <a:cs typeface="Times New Roman"/>
              </a:rPr>
              <a:t>del libero arbitrio che  differenzia </a:t>
            </a:r>
            <a:r>
              <a:rPr sz="1200" dirty="0">
                <a:latin typeface="Times New Roman"/>
                <a:cs typeface="Times New Roman"/>
              </a:rPr>
              <a:t>in tal modo la </a:t>
            </a:r>
            <a:r>
              <a:rPr sz="1200" spc="-5" dirty="0">
                <a:latin typeface="Times New Roman"/>
                <a:cs typeface="Times New Roman"/>
              </a:rPr>
              <a:t>realtà universale </a:t>
            </a:r>
            <a:r>
              <a:rPr sz="1200" dirty="0">
                <a:latin typeface="Times New Roman"/>
                <a:cs typeface="Times New Roman"/>
              </a:rPr>
              <a:t>e funziona </a:t>
            </a:r>
            <a:r>
              <a:rPr sz="1200" spc="-5" dirty="0">
                <a:latin typeface="Times New Roman"/>
                <a:cs typeface="Times New Roman"/>
              </a:rPr>
              <a:t>come coordinatore </a:t>
            </a:r>
            <a:r>
              <a:rPr sz="1200" dirty="0">
                <a:latin typeface="Times New Roman"/>
                <a:cs typeface="Times New Roman"/>
              </a:rPr>
              <a:t>associativo di queste somme totali delle potenzialità  </a:t>
            </a:r>
            <a:r>
              <a:rPr sz="1200" spc="-5" dirty="0">
                <a:latin typeface="Times New Roman"/>
                <a:cs typeface="Times New Roman"/>
              </a:rPr>
              <a:t>esistenziali.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558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(15.1) 0:11.11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presenza-tensione </a:t>
            </a:r>
            <a:r>
              <a:rPr sz="1200" spc="-5" dirty="0">
                <a:latin typeface="Times New Roman"/>
                <a:cs typeface="Times New Roman"/>
              </a:rPr>
              <a:t>dell’Assoluto Universale significa </a:t>
            </a:r>
            <a:r>
              <a:rPr sz="1200" dirty="0">
                <a:latin typeface="Times New Roman"/>
                <a:cs typeface="Times New Roman"/>
              </a:rPr>
              <a:t>l’aggiustamento del </a:t>
            </a:r>
            <a:r>
              <a:rPr sz="1200" spc="-5" dirty="0">
                <a:latin typeface="Times New Roman"/>
                <a:cs typeface="Times New Roman"/>
              </a:rPr>
              <a:t>differenziale </a:t>
            </a:r>
            <a:r>
              <a:rPr sz="1200" dirty="0">
                <a:latin typeface="Times New Roman"/>
                <a:cs typeface="Times New Roman"/>
              </a:rPr>
              <a:t>tra </a:t>
            </a:r>
            <a:r>
              <a:rPr sz="1200" spc="-5" dirty="0">
                <a:latin typeface="Times New Roman"/>
                <a:cs typeface="Times New Roman"/>
              </a:rPr>
              <a:t>realtà </a:t>
            </a:r>
            <a:r>
              <a:rPr sz="1200" dirty="0">
                <a:latin typeface="Times New Roman"/>
                <a:cs typeface="Times New Roman"/>
              </a:rPr>
              <a:t>di deità e </a:t>
            </a:r>
            <a:r>
              <a:rPr sz="1200" spc="-5" dirty="0">
                <a:latin typeface="Times New Roman"/>
                <a:cs typeface="Times New Roman"/>
              </a:rPr>
              <a:t>realtà </a:t>
            </a:r>
            <a:r>
              <a:rPr sz="1200" dirty="0">
                <a:latin typeface="Times New Roman"/>
                <a:cs typeface="Times New Roman"/>
              </a:rPr>
              <a:t>non  </a:t>
            </a:r>
            <a:r>
              <a:rPr sz="1200" spc="-5" dirty="0">
                <a:latin typeface="Times New Roman"/>
                <a:cs typeface="Times New Roman"/>
              </a:rPr>
              <a:t>deificata inerente alla separazione della </a:t>
            </a:r>
            <a:r>
              <a:rPr sz="1200" dirty="0">
                <a:latin typeface="Times New Roman"/>
                <a:cs typeface="Times New Roman"/>
              </a:rPr>
              <a:t>dinamica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divinità dotata di </a:t>
            </a:r>
            <a:r>
              <a:rPr sz="1200" spc="-5" dirty="0">
                <a:latin typeface="Times New Roman"/>
                <a:cs typeface="Times New Roman"/>
              </a:rPr>
              <a:t>libero arbitrio </a:t>
            </a:r>
            <a:r>
              <a:rPr sz="1200" dirty="0">
                <a:latin typeface="Times New Roman"/>
                <a:cs typeface="Times New Roman"/>
              </a:rPr>
              <a:t>da quella </a:t>
            </a:r>
            <a:r>
              <a:rPr sz="1200" spc="-5" dirty="0">
                <a:latin typeface="Times New Roman"/>
                <a:cs typeface="Times New Roman"/>
              </a:rPr>
              <a:t>statica dell’infinità </a:t>
            </a:r>
            <a:r>
              <a:rPr sz="1200" spc="10" dirty="0">
                <a:latin typeface="Times New Roman"/>
                <a:cs typeface="Times New Roman"/>
              </a:rPr>
              <a:t>non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qualificata.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5969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(15.2) 0:11.12 </a:t>
            </a:r>
            <a:r>
              <a:rPr sz="1200" spc="-5" dirty="0">
                <a:latin typeface="Times New Roman"/>
                <a:cs typeface="Times New Roman"/>
              </a:rPr>
              <a:t>Ricordate sempre che </a:t>
            </a:r>
            <a:r>
              <a:rPr sz="1200" dirty="0">
                <a:latin typeface="Times New Roman"/>
                <a:cs typeface="Times New Roman"/>
              </a:rPr>
              <a:t>l’infinità potenziale è </a:t>
            </a:r>
            <a:r>
              <a:rPr sz="1200" spc="-5" dirty="0">
                <a:latin typeface="Times New Roman"/>
                <a:cs typeface="Times New Roman"/>
              </a:rPr>
              <a:t>assoluta ed </a:t>
            </a:r>
            <a:r>
              <a:rPr sz="1200" dirty="0">
                <a:latin typeface="Times New Roman"/>
                <a:cs typeface="Times New Roman"/>
              </a:rPr>
              <a:t>inseparabile </a:t>
            </a:r>
            <a:r>
              <a:rPr sz="1200" spc="-5" dirty="0">
                <a:latin typeface="Times New Roman"/>
                <a:cs typeface="Times New Roman"/>
              </a:rPr>
              <a:t>dall’eternità. L’infinità reale </a:t>
            </a:r>
            <a:r>
              <a:rPr sz="1200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tempo </a:t>
            </a:r>
            <a:r>
              <a:rPr sz="1200" dirty="0">
                <a:latin typeface="Times New Roman"/>
                <a:cs typeface="Times New Roman"/>
              </a:rPr>
              <a:t>non può </a:t>
            </a:r>
            <a:r>
              <a:rPr sz="1200" spc="-5" dirty="0">
                <a:latin typeface="Times New Roman"/>
                <a:cs typeface="Times New Roman"/>
              </a:rPr>
              <a:t>che  essere </a:t>
            </a:r>
            <a:r>
              <a:rPr sz="1200" dirty="0">
                <a:latin typeface="Times New Roman"/>
                <a:cs typeface="Times New Roman"/>
              </a:rPr>
              <a:t>parziale e quindi deve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assoluta; nemmeno </a:t>
            </a:r>
            <a:r>
              <a:rPr sz="1200" dirty="0">
                <a:latin typeface="Times New Roman"/>
                <a:cs typeface="Times New Roman"/>
              </a:rPr>
              <a:t>l’infinità </a:t>
            </a:r>
            <a:r>
              <a:rPr sz="1200" spc="-5" dirty="0">
                <a:latin typeface="Times New Roman"/>
                <a:cs typeface="Times New Roman"/>
              </a:rPr>
              <a:t>della personalità reale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essere assoluta, eccetto </a:t>
            </a:r>
            <a:r>
              <a:rPr sz="1200" spc="1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nella  Deità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qualificata. </a:t>
            </a:r>
            <a:r>
              <a:rPr sz="1200" dirty="0">
                <a:latin typeface="Times New Roman"/>
                <a:cs typeface="Times New Roman"/>
              </a:rPr>
              <a:t>Ed è il </a:t>
            </a:r>
            <a:r>
              <a:rPr sz="1200" spc="-5" dirty="0">
                <a:latin typeface="Times New Roman"/>
                <a:cs typeface="Times New Roman"/>
              </a:rPr>
              <a:t>differenziale </a:t>
            </a:r>
            <a:r>
              <a:rPr sz="1200" dirty="0">
                <a:latin typeface="Times New Roman"/>
                <a:cs typeface="Times New Roman"/>
              </a:rPr>
              <a:t>di potenziale </a:t>
            </a:r>
            <a:r>
              <a:rPr sz="1200" spc="-5" dirty="0">
                <a:latin typeface="Times New Roman"/>
                <a:cs typeface="Times New Roman"/>
              </a:rPr>
              <a:t>d’infinità </a:t>
            </a:r>
            <a:r>
              <a:rPr sz="1200" dirty="0">
                <a:latin typeface="Times New Roman"/>
                <a:cs typeface="Times New Roman"/>
              </a:rPr>
              <a:t>tra l’Assoluto </a:t>
            </a:r>
            <a:r>
              <a:rPr sz="1200" spc="-5" dirty="0">
                <a:latin typeface="Times New Roman"/>
                <a:cs typeface="Times New Roman"/>
              </a:rPr>
              <a:t>Non Qualificato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l’Assoluto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Deità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rende  eterno l’Assoluto Universale, rendendo così </a:t>
            </a:r>
            <a:r>
              <a:rPr sz="1200" dirty="0">
                <a:latin typeface="Times New Roman"/>
                <a:cs typeface="Times New Roman"/>
              </a:rPr>
              <a:t>cosmicamente possibile avere </a:t>
            </a:r>
            <a:r>
              <a:rPr sz="1200" spc="-5" dirty="0">
                <a:latin typeface="Times New Roman"/>
                <a:cs typeface="Times New Roman"/>
              </a:rPr>
              <a:t>Universi materiali nello </a:t>
            </a:r>
            <a:r>
              <a:rPr sz="1200" dirty="0">
                <a:latin typeface="Times New Roman"/>
                <a:cs typeface="Times New Roman"/>
              </a:rPr>
              <a:t>spazio e spiritualmente possibile  </a:t>
            </a:r>
            <a:r>
              <a:rPr sz="1200" spc="-5" dirty="0">
                <a:latin typeface="Times New Roman"/>
                <a:cs typeface="Times New Roman"/>
              </a:rPr>
              <a:t>avere personalità </a:t>
            </a:r>
            <a:r>
              <a:rPr sz="1200" dirty="0">
                <a:latin typeface="Times New Roman"/>
                <a:cs typeface="Times New Roman"/>
              </a:rPr>
              <a:t>finite </a:t>
            </a:r>
            <a:r>
              <a:rPr sz="1200" spc="-5" dirty="0">
                <a:latin typeface="Times New Roman"/>
                <a:cs typeface="Times New Roman"/>
              </a:rPr>
              <a:t>nel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tempo.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33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330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922324" y="513333"/>
            <a:ext cx="7276465" cy="40716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123825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(188.4) 16:3.16 </a:t>
            </a:r>
            <a:r>
              <a:rPr sz="1200" spc="-5" dirty="0">
                <a:latin typeface="Times New Roman"/>
                <a:cs typeface="Times New Roman"/>
              </a:rPr>
              <a:t>Nessuno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Sette </a:t>
            </a:r>
            <a:r>
              <a:rPr sz="1200" dirty="0">
                <a:latin typeface="Times New Roman"/>
                <a:cs typeface="Times New Roman"/>
              </a:rPr>
              <a:t>Spiriti </a:t>
            </a:r>
            <a:r>
              <a:rPr sz="1200" spc="-5" dirty="0">
                <a:latin typeface="Times New Roman"/>
                <a:cs typeface="Times New Roman"/>
              </a:rPr>
              <a:t>rappresenta organicamente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Trinità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Paradiso, </a:t>
            </a:r>
            <a:r>
              <a:rPr sz="1200" dirty="0">
                <a:latin typeface="Times New Roman"/>
                <a:cs typeface="Times New Roman"/>
              </a:rPr>
              <a:t>ma quando tali spiriti </a:t>
            </a:r>
            <a:r>
              <a:rPr sz="1200" spc="-5" dirty="0">
                <a:latin typeface="Times New Roman"/>
                <a:cs typeface="Times New Roman"/>
              </a:rPr>
              <a:t>si  </a:t>
            </a:r>
            <a:r>
              <a:rPr sz="1200" dirty="0">
                <a:latin typeface="Times New Roman"/>
                <a:cs typeface="Times New Roman"/>
              </a:rPr>
              <a:t>uniscono </a:t>
            </a:r>
            <a:r>
              <a:rPr sz="1200" spc="-5" dirty="0">
                <a:latin typeface="Times New Roman"/>
                <a:cs typeface="Times New Roman"/>
              </a:rPr>
              <a:t>come Deità </a:t>
            </a:r>
            <a:r>
              <a:rPr sz="1200" dirty="0">
                <a:latin typeface="Times New Roman"/>
                <a:cs typeface="Times New Roman"/>
              </a:rPr>
              <a:t>settupla, </a:t>
            </a:r>
            <a:r>
              <a:rPr sz="1200" spc="-5" dirty="0">
                <a:latin typeface="Times New Roman"/>
                <a:cs typeface="Times New Roman"/>
              </a:rPr>
              <a:t>questa </a:t>
            </a:r>
            <a:r>
              <a:rPr sz="1200" dirty="0">
                <a:latin typeface="Times New Roman"/>
                <a:cs typeface="Times New Roman"/>
              </a:rPr>
              <a:t>unione in senso di </a:t>
            </a:r>
            <a:r>
              <a:rPr sz="1200" spc="-5" dirty="0">
                <a:latin typeface="Times New Roman"/>
                <a:cs typeface="Times New Roman"/>
              </a:rPr>
              <a:t>deità </a:t>
            </a:r>
            <a:r>
              <a:rPr sz="1200" dirty="0">
                <a:latin typeface="Times New Roman"/>
                <a:cs typeface="Times New Roman"/>
              </a:rPr>
              <a:t>— non in </a:t>
            </a:r>
            <a:r>
              <a:rPr sz="1200" spc="-5" dirty="0">
                <a:latin typeface="Times New Roman"/>
                <a:cs typeface="Times New Roman"/>
              </a:rPr>
              <a:t>senso personale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equivale ad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livello </a:t>
            </a:r>
            <a:r>
              <a:rPr sz="1200" dirty="0">
                <a:latin typeface="Times New Roman"/>
                <a:cs typeface="Times New Roman"/>
              </a:rPr>
              <a:t>di  funzione </a:t>
            </a:r>
            <a:r>
              <a:rPr sz="1200" spc="-5" dirty="0">
                <a:latin typeface="Times New Roman"/>
                <a:cs typeface="Times New Roman"/>
              </a:rPr>
              <a:t>associabile alle </a:t>
            </a:r>
            <a:r>
              <a:rPr sz="1200" dirty="0">
                <a:latin typeface="Times New Roman"/>
                <a:cs typeface="Times New Roman"/>
              </a:rPr>
              <a:t>funzioni </a:t>
            </a:r>
            <a:r>
              <a:rPr sz="1200" spc="-5" dirty="0">
                <a:latin typeface="Times New Roman"/>
                <a:cs typeface="Times New Roman"/>
              </a:rPr>
              <a:t>della Trinità.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questo senso “lo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Settuplo” </a:t>
            </a:r>
            <a:r>
              <a:rPr sz="1200" dirty="0">
                <a:latin typeface="Times New Roman"/>
                <a:cs typeface="Times New Roman"/>
              </a:rPr>
              <a:t>è funzionalmente </a:t>
            </a:r>
            <a:r>
              <a:rPr sz="1200" spc="-5" dirty="0">
                <a:latin typeface="Times New Roman"/>
                <a:cs typeface="Times New Roman"/>
              </a:rPr>
              <a:t>associabile  alla </a:t>
            </a:r>
            <a:r>
              <a:rPr sz="1200" dirty="0">
                <a:latin typeface="Times New Roman"/>
                <a:cs typeface="Times New Roman"/>
              </a:rPr>
              <a:t>Trinità </a:t>
            </a:r>
            <a:r>
              <a:rPr sz="1200" spc="-5" dirty="0">
                <a:latin typeface="Times New Roman"/>
                <a:cs typeface="Times New Roman"/>
              </a:rPr>
              <a:t>del Paradiso.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anche </a:t>
            </a:r>
            <a:r>
              <a:rPr sz="1200" dirty="0">
                <a:latin typeface="Times New Roman"/>
                <a:cs typeface="Times New Roman"/>
              </a:rPr>
              <a:t>in questo </a:t>
            </a:r>
            <a:r>
              <a:rPr sz="1200" spc="-5" dirty="0">
                <a:latin typeface="Times New Roman"/>
                <a:cs typeface="Times New Roman"/>
              </a:rPr>
              <a:t>senso che </a:t>
            </a:r>
            <a:r>
              <a:rPr sz="1200" dirty="0">
                <a:latin typeface="Times New Roman"/>
                <a:cs typeface="Times New Roman"/>
              </a:rPr>
              <a:t>lo Spirito </a:t>
            </a:r>
            <a:r>
              <a:rPr sz="1200" spc="-5" dirty="0">
                <a:latin typeface="Times New Roman"/>
                <a:cs typeface="Times New Roman"/>
              </a:rPr>
              <a:t>Maestro Numero Sette parla </a:t>
            </a:r>
            <a:r>
              <a:rPr sz="1200" dirty="0">
                <a:latin typeface="Times New Roman"/>
                <a:cs typeface="Times New Roman"/>
              </a:rPr>
              <a:t>talvolta </a:t>
            </a:r>
            <a:r>
              <a:rPr sz="1200" spc="-5" dirty="0">
                <a:latin typeface="Times New Roman"/>
                <a:cs typeface="Times New Roman"/>
              </a:rPr>
              <a:t>per confermare 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comportamenti della </a:t>
            </a:r>
            <a:r>
              <a:rPr sz="1200" dirty="0">
                <a:latin typeface="Times New Roman"/>
                <a:cs typeface="Times New Roman"/>
              </a:rPr>
              <a:t>Trinità, o piuttosto </a:t>
            </a:r>
            <a:r>
              <a:rPr sz="1200" spc="-5" dirty="0">
                <a:latin typeface="Times New Roman"/>
                <a:cs typeface="Times New Roman"/>
              </a:rPr>
              <a:t>agisce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portavoce dell’atteggiamento </a:t>
            </a:r>
            <a:r>
              <a:rPr sz="1200" dirty="0">
                <a:latin typeface="Times New Roman"/>
                <a:cs typeface="Times New Roman"/>
              </a:rPr>
              <a:t>dell’unione di Spirito </a:t>
            </a:r>
            <a:r>
              <a:rPr sz="1200" spc="-5" dirty="0">
                <a:latin typeface="Times New Roman"/>
                <a:cs typeface="Times New Roman"/>
              </a:rPr>
              <a:t>Settuplo  concernente </a:t>
            </a:r>
            <a:r>
              <a:rPr sz="1200" dirty="0">
                <a:latin typeface="Times New Roman"/>
                <a:cs typeface="Times New Roman"/>
              </a:rPr>
              <a:t>il comportamento </a:t>
            </a:r>
            <a:r>
              <a:rPr sz="1200" spc="-5" dirty="0">
                <a:latin typeface="Times New Roman"/>
                <a:cs typeface="Times New Roman"/>
              </a:rPr>
              <a:t>dell’unione della Triplice Deità, </a:t>
            </a:r>
            <a:r>
              <a:rPr sz="1200" dirty="0">
                <a:latin typeface="Times New Roman"/>
                <a:cs typeface="Times New Roman"/>
              </a:rPr>
              <a:t>il comportamento </a:t>
            </a:r>
            <a:r>
              <a:rPr sz="1200" spc="-5" dirty="0">
                <a:latin typeface="Times New Roman"/>
                <a:cs typeface="Times New Roman"/>
              </a:rPr>
              <a:t>della Trinità del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Paradiso.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685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(188.5) 16:3.17 </a:t>
            </a:r>
            <a:r>
              <a:rPr sz="1200" spc="-10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molteplici funzioni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Settimo </a:t>
            </a:r>
            <a:r>
              <a:rPr sz="1200" spc="-5" dirty="0">
                <a:latin typeface="Times New Roman"/>
                <a:cs typeface="Times New Roman"/>
              </a:rPr>
              <a:t>Spirito Maestro </a:t>
            </a:r>
            <a:r>
              <a:rPr sz="1200" dirty="0">
                <a:latin typeface="Times New Roman"/>
                <a:cs typeface="Times New Roman"/>
              </a:rPr>
              <a:t>iniziano </a:t>
            </a:r>
            <a:r>
              <a:rPr sz="1200" spc="-5" dirty="0">
                <a:latin typeface="Times New Roman"/>
                <a:cs typeface="Times New Roman"/>
              </a:rPr>
              <a:t>così </a:t>
            </a:r>
            <a:r>
              <a:rPr sz="1200" dirty="0">
                <a:latin typeface="Times New Roman"/>
                <a:cs typeface="Times New Roman"/>
              </a:rPr>
              <a:t>da un </a:t>
            </a:r>
            <a:r>
              <a:rPr sz="1200" spc="-5" dirty="0">
                <a:latin typeface="Times New Roman"/>
                <a:cs typeface="Times New Roman"/>
              </a:rPr>
              <a:t>ritratto congiunto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i="1" dirty="0">
                <a:latin typeface="Times New Roman"/>
                <a:cs typeface="Times New Roman"/>
              </a:rPr>
              <a:t>nature  </a:t>
            </a:r>
            <a:r>
              <a:rPr sz="1200" i="1" spc="-5" dirty="0">
                <a:latin typeface="Times New Roman"/>
                <a:cs typeface="Times New Roman"/>
              </a:rPr>
              <a:t>personali </a:t>
            </a:r>
            <a:r>
              <a:rPr sz="1200" spc="-5" dirty="0">
                <a:latin typeface="Times New Roman"/>
                <a:cs typeface="Times New Roman"/>
              </a:rPr>
              <a:t>del Padre, del Figlio </a:t>
            </a:r>
            <a:r>
              <a:rPr sz="1200" dirty="0">
                <a:latin typeface="Times New Roman"/>
                <a:cs typeface="Times New Roman"/>
              </a:rPr>
              <a:t>e dello Spirito, </a:t>
            </a:r>
            <a:r>
              <a:rPr sz="1200" spc="-5" dirty="0">
                <a:latin typeface="Times New Roman"/>
                <a:cs typeface="Times New Roman"/>
              </a:rPr>
              <a:t>passano </a:t>
            </a:r>
            <a:r>
              <a:rPr sz="1200" dirty="0">
                <a:latin typeface="Times New Roman"/>
                <a:cs typeface="Times New Roman"/>
              </a:rPr>
              <a:t>per una </a:t>
            </a:r>
            <a:r>
              <a:rPr sz="1200" spc="-5" dirty="0">
                <a:latin typeface="Times New Roman"/>
                <a:cs typeface="Times New Roman"/>
              </a:rPr>
              <a:t>rappresentazione dell’</a:t>
            </a:r>
            <a:r>
              <a:rPr sz="1200" i="1" spc="-5" dirty="0">
                <a:latin typeface="Times New Roman"/>
                <a:cs typeface="Times New Roman"/>
              </a:rPr>
              <a:t>atteggiamento </a:t>
            </a:r>
            <a:r>
              <a:rPr sz="1200" i="1" dirty="0">
                <a:latin typeface="Times New Roman"/>
                <a:cs typeface="Times New Roman"/>
              </a:rPr>
              <a:t>personale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Supremo,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giungono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rivelare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i="1" dirty="0">
                <a:latin typeface="Times New Roman"/>
                <a:cs typeface="Times New Roman"/>
              </a:rPr>
              <a:t>comportamento </a:t>
            </a:r>
            <a:r>
              <a:rPr sz="1200" i="1" spc="-5" dirty="0">
                <a:latin typeface="Times New Roman"/>
                <a:cs typeface="Times New Roman"/>
              </a:rPr>
              <a:t>della deità </a:t>
            </a:r>
            <a:r>
              <a:rPr sz="1200" spc="-5" dirty="0">
                <a:latin typeface="Times New Roman"/>
                <a:cs typeface="Times New Roman"/>
              </a:rPr>
              <a:t>della Trinità del Paradiso. </a:t>
            </a:r>
            <a:r>
              <a:rPr sz="1200" dirty="0">
                <a:latin typeface="Times New Roman"/>
                <a:cs typeface="Times New Roman"/>
              </a:rPr>
              <a:t>E sotto </a:t>
            </a:r>
            <a:r>
              <a:rPr sz="1200" spc="-5" dirty="0">
                <a:latin typeface="Times New Roman"/>
                <a:cs typeface="Times New Roman"/>
              </a:rPr>
              <a:t>certi aspetti </a:t>
            </a:r>
            <a:r>
              <a:rPr sz="1200" dirty="0">
                <a:latin typeface="Times New Roman"/>
                <a:cs typeface="Times New Roman"/>
              </a:rPr>
              <a:t>questo  Spirito </a:t>
            </a:r>
            <a:r>
              <a:rPr sz="1200" spc="-5" dirty="0">
                <a:latin typeface="Times New Roman"/>
                <a:cs typeface="Times New Roman"/>
              </a:rPr>
              <a:t>che presiede </a:t>
            </a:r>
            <a:r>
              <a:rPr sz="1200" dirty="0">
                <a:latin typeface="Times New Roman"/>
                <a:cs typeface="Times New Roman"/>
              </a:rPr>
              <a:t>esprime similmente i </a:t>
            </a:r>
            <a:r>
              <a:rPr sz="1200" i="1" spc="-5" dirty="0">
                <a:latin typeface="Times New Roman"/>
                <a:cs typeface="Times New Roman"/>
              </a:rPr>
              <a:t>comportamenti </a:t>
            </a:r>
            <a:r>
              <a:rPr sz="1200" spc="-5" dirty="0">
                <a:latin typeface="Times New Roman"/>
                <a:cs typeface="Times New Roman"/>
              </a:rPr>
              <a:t>dell’Ultimo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Supremo-Ultimo.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14732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(188.6) 16:3.18 </a:t>
            </a:r>
            <a:r>
              <a:rPr sz="1200" dirty="0">
                <a:latin typeface="Times New Roman"/>
                <a:cs typeface="Times New Roman"/>
              </a:rPr>
              <a:t>È lo </a:t>
            </a:r>
            <a:r>
              <a:rPr sz="1200" spc="-5" dirty="0">
                <a:latin typeface="Times New Roman"/>
                <a:cs typeface="Times New Roman"/>
              </a:rPr>
              <a:t>Spirito Maestro </a:t>
            </a:r>
            <a:r>
              <a:rPr sz="1200" dirty="0">
                <a:latin typeface="Times New Roman"/>
                <a:cs typeface="Times New Roman"/>
              </a:rPr>
              <a:t>Numero </a:t>
            </a:r>
            <a:r>
              <a:rPr sz="1200" spc="-5" dirty="0">
                <a:latin typeface="Times New Roman"/>
                <a:cs typeface="Times New Roman"/>
              </a:rPr>
              <a:t>Sette che, nelle sue molteplici </a:t>
            </a:r>
            <a:r>
              <a:rPr sz="1200" dirty="0">
                <a:latin typeface="Times New Roman"/>
                <a:cs typeface="Times New Roman"/>
              </a:rPr>
              <a:t>funzioni, </a:t>
            </a:r>
            <a:r>
              <a:rPr sz="1200" spc="-5" dirty="0">
                <a:latin typeface="Times New Roman"/>
                <a:cs typeface="Times New Roman"/>
              </a:rPr>
              <a:t>incoraggia personalmente </a:t>
            </a:r>
            <a:r>
              <a:rPr sz="1200" dirty="0">
                <a:latin typeface="Times New Roman"/>
                <a:cs typeface="Times New Roman"/>
              </a:rPr>
              <a:t>i  </a:t>
            </a:r>
            <a:r>
              <a:rPr sz="1200" spc="-5" dirty="0">
                <a:latin typeface="Times New Roman"/>
                <a:cs typeface="Times New Roman"/>
              </a:rPr>
              <a:t>progressi dei </a:t>
            </a:r>
            <a:r>
              <a:rPr sz="1200" dirty="0">
                <a:latin typeface="Times New Roman"/>
                <a:cs typeface="Times New Roman"/>
              </a:rPr>
              <a:t>candidati </a:t>
            </a:r>
            <a:r>
              <a:rPr sz="1200" spc="-5" dirty="0">
                <a:latin typeface="Times New Roman"/>
                <a:cs typeface="Times New Roman"/>
              </a:rPr>
              <a:t>all’ascensione </a:t>
            </a:r>
            <a:r>
              <a:rPr sz="1200" dirty="0">
                <a:latin typeface="Times New Roman"/>
                <a:cs typeface="Times New Roman"/>
              </a:rPr>
              <a:t>provenienti </a:t>
            </a:r>
            <a:r>
              <a:rPr sz="1200" spc="-5" dirty="0">
                <a:latin typeface="Times New Roman"/>
                <a:cs typeface="Times New Roman"/>
              </a:rPr>
              <a:t>dai </a:t>
            </a:r>
            <a:r>
              <a:rPr sz="1200" dirty="0">
                <a:latin typeface="Times New Roman"/>
                <a:cs typeface="Times New Roman"/>
              </a:rPr>
              <a:t>mondi del tempo </a:t>
            </a:r>
            <a:r>
              <a:rPr sz="1200" spc="-5" dirty="0">
                <a:latin typeface="Times New Roman"/>
                <a:cs typeface="Times New Roman"/>
              </a:rPr>
              <a:t>nei loro tentativi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raggiungere </a:t>
            </a:r>
            <a:r>
              <a:rPr sz="1200" dirty="0">
                <a:latin typeface="Times New Roman"/>
                <a:cs typeface="Times New Roman"/>
              </a:rPr>
              <a:t>la  </a:t>
            </a:r>
            <a:r>
              <a:rPr sz="1200" spc="-5" dirty="0">
                <a:latin typeface="Times New Roman"/>
                <a:cs typeface="Times New Roman"/>
              </a:rPr>
              <a:t>comprensione della Deità </a:t>
            </a:r>
            <a:r>
              <a:rPr sz="1200" dirty="0">
                <a:latin typeface="Times New Roman"/>
                <a:cs typeface="Times New Roman"/>
              </a:rPr>
              <a:t>indivisa di </a:t>
            </a:r>
            <a:r>
              <a:rPr sz="1200" spc="-5" dirty="0">
                <a:latin typeface="Times New Roman"/>
                <a:cs typeface="Times New Roman"/>
              </a:rPr>
              <a:t>Supremazia. Tale comprensione implica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questi </a:t>
            </a:r>
            <a:r>
              <a:rPr sz="1200" dirty="0">
                <a:latin typeface="Times New Roman"/>
                <a:cs typeface="Times New Roman"/>
              </a:rPr>
              <a:t>ultimi </a:t>
            </a:r>
            <a:r>
              <a:rPr sz="1200" spc="-5" dirty="0">
                <a:latin typeface="Times New Roman"/>
                <a:cs typeface="Times New Roman"/>
              </a:rPr>
              <a:t>colgano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sovranità  esistenziale della Trinità della Supremazia, coordinata con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concetto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crescente sovranità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esperienziale</a:t>
            </a:r>
            <a:endParaRPr sz="1200">
              <a:latin typeface="Times New Roman"/>
              <a:cs typeface="Times New Roman"/>
            </a:endParaRPr>
          </a:p>
          <a:p>
            <a:pPr marL="76200" marR="90170">
              <a:lnSpc>
                <a:spcPct val="95900"/>
              </a:lnSpc>
            </a:pPr>
            <a:r>
              <a:rPr sz="1200" spc="-5" dirty="0">
                <a:latin typeface="Times New Roman"/>
                <a:cs typeface="Times New Roman"/>
              </a:rPr>
              <a:t>dell’Essere </a:t>
            </a:r>
            <a:r>
              <a:rPr sz="1200" dirty="0">
                <a:latin typeface="Times New Roman"/>
                <a:cs typeface="Times New Roman"/>
              </a:rPr>
              <a:t>Supremo, </a:t>
            </a:r>
            <a:r>
              <a:rPr sz="1200" spc="-5" dirty="0">
                <a:latin typeface="Times New Roman"/>
                <a:cs typeface="Times New Roman"/>
              </a:rPr>
              <a:t>tale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costituire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capacità della creatura </a:t>
            </a:r>
            <a:r>
              <a:rPr sz="1200" dirty="0">
                <a:latin typeface="Times New Roman"/>
                <a:cs typeface="Times New Roman"/>
              </a:rPr>
              <a:t>di comprendere l’unità della Supremazia. </a:t>
            </a:r>
            <a:r>
              <a:rPr sz="1200" spc="-15" dirty="0">
                <a:latin typeface="Times New Roman"/>
                <a:cs typeface="Times New Roman"/>
              </a:rPr>
              <a:t>Il  </a:t>
            </a:r>
            <a:r>
              <a:rPr sz="1200" spc="-5" dirty="0">
                <a:latin typeface="Times New Roman"/>
                <a:cs typeface="Times New Roman"/>
              </a:rPr>
              <a:t>riconoscimento </a:t>
            </a:r>
            <a:r>
              <a:rPr sz="1200" dirty="0">
                <a:latin typeface="Times New Roman"/>
                <a:cs typeface="Times New Roman"/>
              </a:rPr>
              <a:t>da parte </a:t>
            </a:r>
            <a:r>
              <a:rPr sz="1200" spc="-5" dirty="0">
                <a:latin typeface="Times New Roman"/>
                <a:cs typeface="Times New Roman"/>
              </a:rPr>
              <a:t>della creatura </a:t>
            </a:r>
            <a:r>
              <a:rPr sz="1200" dirty="0">
                <a:latin typeface="Times New Roman"/>
                <a:cs typeface="Times New Roman"/>
              </a:rPr>
              <a:t>di questi tre </a:t>
            </a:r>
            <a:r>
              <a:rPr sz="1200" spc="-5" dirty="0">
                <a:latin typeface="Times New Roman"/>
                <a:cs typeface="Times New Roman"/>
              </a:rPr>
              <a:t>fattori equivale alla comprensione </a:t>
            </a:r>
            <a:r>
              <a:rPr sz="1200" dirty="0">
                <a:latin typeface="Times New Roman"/>
                <a:cs typeface="Times New Roman"/>
              </a:rPr>
              <a:t>havoniana della </a:t>
            </a:r>
            <a:r>
              <a:rPr sz="1200" spc="-5" dirty="0">
                <a:latin typeface="Times New Roman"/>
                <a:cs typeface="Times New Roman"/>
              </a:rPr>
              <a:t>realtà della  Trinità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conferisce ai pellegrini del tempo </a:t>
            </a:r>
            <a:r>
              <a:rPr sz="1200" dirty="0">
                <a:latin typeface="Times New Roman"/>
                <a:cs typeface="Times New Roman"/>
              </a:rPr>
              <a:t>la capacità di </a:t>
            </a:r>
            <a:r>
              <a:rPr sz="1200" spc="-5" dirty="0">
                <a:latin typeface="Times New Roman"/>
                <a:cs typeface="Times New Roman"/>
              </a:rPr>
              <a:t>penetrare </a:t>
            </a:r>
            <a:r>
              <a:rPr sz="1200" dirty="0">
                <a:latin typeface="Times New Roman"/>
                <a:cs typeface="Times New Roman"/>
              </a:rPr>
              <a:t>infine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Trinità,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scoprire </a:t>
            </a:r>
            <a:r>
              <a:rPr sz="1200" dirty="0">
                <a:latin typeface="Times New Roman"/>
                <a:cs typeface="Times New Roman"/>
              </a:rPr>
              <a:t>le tre </a:t>
            </a:r>
            <a:r>
              <a:rPr sz="1200" spc="-5" dirty="0">
                <a:latin typeface="Times New Roman"/>
                <a:cs typeface="Times New Roman"/>
              </a:rPr>
              <a:t>persone </a:t>
            </a:r>
            <a:r>
              <a:rPr sz="1200" dirty="0">
                <a:latin typeface="Times New Roman"/>
                <a:cs typeface="Times New Roman"/>
              </a:rPr>
              <a:t>infinite  </a:t>
            </a:r>
            <a:r>
              <a:rPr sz="1200" spc="-5" dirty="0">
                <a:latin typeface="Times New Roman"/>
                <a:cs typeface="Times New Roman"/>
              </a:rPr>
              <a:t>della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Deità.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6413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(188.7) 16:3.19 </a:t>
            </a:r>
            <a:r>
              <a:rPr sz="1200" spc="-5" dirty="0">
                <a:latin typeface="Times New Roman"/>
                <a:cs typeface="Times New Roman"/>
              </a:rPr>
              <a:t>L’incapacità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pellegrini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Havona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trovare completamente Dio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Supremo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compensata dal </a:t>
            </a:r>
            <a:r>
              <a:rPr sz="1200" dirty="0">
                <a:latin typeface="Times New Roman"/>
                <a:cs typeface="Times New Roman"/>
              </a:rPr>
              <a:t>Settimo  Spirito </a:t>
            </a:r>
            <a:r>
              <a:rPr sz="1200" spc="-5" dirty="0">
                <a:latin typeface="Times New Roman"/>
                <a:cs typeface="Times New Roman"/>
              </a:rPr>
              <a:t>Maestro,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cui </a:t>
            </a:r>
            <a:r>
              <a:rPr sz="1200" dirty="0">
                <a:latin typeface="Times New Roman"/>
                <a:cs typeface="Times New Roman"/>
              </a:rPr>
              <a:t>natura trina </a:t>
            </a:r>
            <a:r>
              <a:rPr sz="1200" spc="-5" dirty="0">
                <a:latin typeface="Times New Roman"/>
                <a:cs typeface="Times New Roman"/>
              </a:rPr>
              <a:t>rivela </a:t>
            </a:r>
            <a:r>
              <a:rPr sz="1200" dirty="0">
                <a:latin typeface="Times New Roman"/>
                <a:cs typeface="Times New Roman"/>
              </a:rPr>
              <a:t>in maniera </a:t>
            </a:r>
            <a:r>
              <a:rPr sz="1200" spc="-5" dirty="0">
                <a:latin typeface="Times New Roman"/>
                <a:cs typeface="Times New Roman"/>
              </a:rPr>
              <a:t>così peculiare </a:t>
            </a:r>
            <a:r>
              <a:rPr sz="1200" dirty="0">
                <a:latin typeface="Times New Roman"/>
                <a:cs typeface="Times New Roman"/>
              </a:rPr>
              <a:t>la persona spirituale </a:t>
            </a:r>
            <a:r>
              <a:rPr sz="1200" spc="-5" dirty="0">
                <a:latin typeface="Times New Roman"/>
                <a:cs typeface="Times New Roman"/>
              </a:rPr>
              <a:t>del Supremo. Durante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33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331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36890" cy="4132579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520700" marR="65659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presente era </a:t>
            </a:r>
            <a:r>
              <a:rPr sz="1200" dirty="0">
                <a:latin typeface="Times New Roman"/>
                <a:cs typeface="Times New Roman"/>
              </a:rPr>
              <a:t>dell’Universo, in cui non è possibile </a:t>
            </a:r>
            <a:r>
              <a:rPr sz="1200" spc="-5" dirty="0">
                <a:latin typeface="Times New Roman"/>
                <a:cs typeface="Times New Roman"/>
              </a:rPr>
              <a:t>contattare </a:t>
            </a:r>
            <a:r>
              <a:rPr sz="1200" dirty="0">
                <a:latin typeface="Times New Roman"/>
                <a:cs typeface="Times New Roman"/>
              </a:rPr>
              <a:t>la persona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Supremo, lo Spirito </a:t>
            </a:r>
            <a:r>
              <a:rPr sz="1200" spc="-5" dirty="0">
                <a:latin typeface="Times New Roman"/>
                <a:cs typeface="Times New Roman"/>
              </a:rPr>
              <a:t>Maestro Numero  Sette </a:t>
            </a:r>
            <a:r>
              <a:rPr sz="1200" dirty="0">
                <a:latin typeface="Times New Roman"/>
                <a:cs typeface="Times New Roman"/>
              </a:rPr>
              <a:t>funziona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posto </a:t>
            </a:r>
            <a:r>
              <a:rPr sz="1200" spc="-5" dirty="0">
                <a:latin typeface="Times New Roman"/>
                <a:cs typeface="Times New Roman"/>
              </a:rPr>
              <a:t>del Dio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creature ascendenti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materia </a:t>
            </a:r>
            <a:r>
              <a:rPr sz="1200" dirty="0">
                <a:latin typeface="Times New Roman"/>
                <a:cs typeface="Times New Roman"/>
              </a:rPr>
              <a:t>di relazioni </a:t>
            </a:r>
            <a:r>
              <a:rPr sz="1200" spc="-5" dirty="0">
                <a:latin typeface="Times New Roman"/>
                <a:cs typeface="Times New Roman"/>
              </a:rPr>
              <a:t>personali. Egli </a:t>
            </a:r>
            <a:r>
              <a:rPr sz="1200" dirty="0">
                <a:latin typeface="Times New Roman"/>
                <a:cs typeface="Times New Roman"/>
              </a:rPr>
              <a:t>è l’essere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spirituale</a:t>
            </a:r>
            <a:endParaRPr sz="1200">
              <a:latin typeface="Times New Roman"/>
              <a:cs typeface="Times New Roman"/>
            </a:endParaRPr>
          </a:p>
          <a:p>
            <a:pPr marL="520700" marR="494665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elevato </a:t>
            </a:r>
            <a:r>
              <a:rPr sz="1200" dirty="0">
                <a:latin typeface="Times New Roman"/>
                <a:cs typeface="Times New Roman"/>
              </a:rPr>
              <a:t>che tutti </a:t>
            </a:r>
            <a:r>
              <a:rPr sz="1200" spc="-5" dirty="0">
                <a:latin typeface="Times New Roman"/>
                <a:cs typeface="Times New Roman"/>
              </a:rPr>
              <a:t>gli ascendenti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certi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riconoscere </a:t>
            </a:r>
            <a:r>
              <a:rPr sz="1200" dirty="0">
                <a:latin typeface="Times New Roman"/>
                <a:cs typeface="Times New Roman"/>
              </a:rPr>
              <a:t>e in un certo </a:t>
            </a:r>
            <a:r>
              <a:rPr sz="1200" spc="-5" dirty="0">
                <a:latin typeface="Times New Roman"/>
                <a:cs typeface="Times New Roman"/>
              </a:rPr>
              <a:t>grado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comprendere quando raggiungeranno </a:t>
            </a:r>
            <a:r>
              <a:rPr sz="1200" dirty="0">
                <a:latin typeface="Times New Roman"/>
                <a:cs typeface="Times New Roman"/>
              </a:rPr>
              <a:t>i  </a:t>
            </a:r>
            <a:r>
              <a:rPr sz="1200" spc="-5" dirty="0">
                <a:latin typeface="Times New Roman"/>
                <a:cs typeface="Times New Roman"/>
              </a:rPr>
              <a:t>centri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gloria.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520700" marR="89217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(189.1) 16:3.20 </a:t>
            </a:r>
            <a:r>
              <a:rPr sz="1200" spc="-5" dirty="0">
                <a:latin typeface="Times New Roman"/>
                <a:cs typeface="Times New Roman"/>
              </a:rPr>
              <a:t>Questo Spirito Maestro </a:t>
            </a:r>
            <a:r>
              <a:rPr sz="1200" dirty="0">
                <a:latin typeface="Times New Roman"/>
                <a:cs typeface="Times New Roman"/>
              </a:rPr>
              <a:t>è sempre in </a:t>
            </a:r>
            <a:r>
              <a:rPr sz="1200" spc="-5" dirty="0">
                <a:latin typeface="Times New Roman"/>
                <a:cs typeface="Times New Roman"/>
              </a:rPr>
              <a:t>collegamento </a:t>
            </a:r>
            <a:r>
              <a:rPr sz="1200" dirty="0">
                <a:latin typeface="Times New Roman"/>
                <a:cs typeface="Times New Roman"/>
              </a:rPr>
              <a:t>con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Spiriti Riflettivi di </a:t>
            </a:r>
            <a:r>
              <a:rPr sz="1200" spc="-5" dirty="0">
                <a:latin typeface="Times New Roman"/>
                <a:cs typeface="Times New Roman"/>
              </a:rPr>
              <a:t>Uversa, </a:t>
            </a:r>
            <a:r>
              <a:rPr sz="1200" dirty="0">
                <a:latin typeface="Times New Roman"/>
                <a:cs typeface="Times New Roman"/>
              </a:rPr>
              <a:t>la capitale </a:t>
            </a:r>
            <a:r>
              <a:rPr sz="1200" spc="-5" dirty="0">
                <a:latin typeface="Times New Roman"/>
                <a:cs typeface="Times New Roman"/>
              </a:rPr>
              <a:t>del  settimo Superuniverso, </a:t>
            </a:r>
            <a:r>
              <a:rPr sz="1200" dirty="0">
                <a:latin typeface="Times New Roman"/>
                <a:cs typeface="Times New Roman"/>
              </a:rPr>
              <a:t>il nostro </a:t>
            </a:r>
            <a:r>
              <a:rPr sz="1200" spc="-5" dirty="0">
                <a:latin typeface="Times New Roman"/>
                <a:cs typeface="Times New Roman"/>
              </a:rPr>
              <a:t>segmento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creazione.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amministrazione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Orvonton </a:t>
            </a:r>
            <a:r>
              <a:rPr sz="1200" dirty="0">
                <a:latin typeface="Times New Roman"/>
                <a:cs typeface="Times New Roman"/>
              </a:rPr>
              <a:t>rivela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endParaRPr sz="1200">
              <a:latin typeface="Times New Roman"/>
              <a:cs typeface="Times New Roman"/>
            </a:endParaRPr>
          </a:p>
          <a:p>
            <a:pPr marL="520700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meravigliosa simmetria dell’amalgama coordinato delle nature </a:t>
            </a:r>
            <a:r>
              <a:rPr sz="1200" dirty="0">
                <a:latin typeface="Times New Roman"/>
                <a:cs typeface="Times New Roman"/>
              </a:rPr>
              <a:t>divine del </a:t>
            </a:r>
            <a:r>
              <a:rPr sz="1200" spc="-5" dirty="0">
                <a:latin typeface="Times New Roman"/>
                <a:cs typeface="Times New Roman"/>
              </a:rPr>
              <a:t>Padre, del Figlio </a:t>
            </a:r>
            <a:r>
              <a:rPr sz="1200" dirty="0">
                <a:latin typeface="Times New Roman"/>
                <a:cs typeface="Times New Roman"/>
              </a:rPr>
              <a:t>e dello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Spirito.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4. </a:t>
            </a:r>
            <a:r>
              <a:rPr sz="1600" b="1" spc="-10" dirty="0">
                <a:solidFill>
                  <a:srgbClr val="1F487C"/>
                </a:solidFill>
                <a:latin typeface="Times New Roman"/>
                <a:cs typeface="Times New Roman"/>
              </a:rPr>
              <a:t>Gli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attributi e </a:t>
            </a: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le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funzioni </a:t>
            </a: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degli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Spiriti</a:t>
            </a: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Maestri</a:t>
            </a:r>
            <a:endParaRPr sz="1600">
              <a:latin typeface="Times New Roman"/>
              <a:cs typeface="Times New Roman"/>
            </a:endParaRPr>
          </a:p>
          <a:p>
            <a:pPr marL="63500" marR="154940">
              <a:lnSpc>
                <a:spcPct val="95900"/>
              </a:lnSpc>
              <a:spcBef>
                <a:spcPts val="137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(189.2) 16:4.1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Sette </a:t>
            </a:r>
            <a:r>
              <a:rPr sz="1200" dirty="0">
                <a:latin typeface="Times New Roman"/>
                <a:cs typeface="Times New Roman"/>
              </a:rPr>
              <a:t>Spiriti </a:t>
            </a:r>
            <a:r>
              <a:rPr sz="1200" spc="-5" dirty="0">
                <a:latin typeface="Times New Roman"/>
                <a:cs typeface="Times New Roman"/>
              </a:rPr>
              <a:t>Maestri </a:t>
            </a:r>
            <a:r>
              <a:rPr sz="1200" dirty="0">
                <a:latin typeface="Times New Roman"/>
                <a:cs typeface="Times New Roman"/>
              </a:rPr>
              <a:t>sono la </a:t>
            </a:r>
            <a:r>
              <a:rPr sz="1200" spc="-5" dirty="0">
                <a:latin typeface="Times New Roman"/>
                <a:cs typeface="Times New Roman"/>
              </a:rPr>
              <a:t>rappresentazione completa dello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Infinito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gli Universi evoluzionari. Essi  rappresentano </a:t>
            </a:r>
            <a:r>
              <a:rPr sz="1200" dirty="0">
                <a:latin typeface="Times New Roman"/>
                <a:cs typeface="Times New Roman"/>
              </a:rPr>
              <a:t>la Terza </a:t>
            </a:r>
            <a:r>
              <a:rPr sz="1200" spc="-5" dirty="0">
                <a:latin typeface="Times New Roman"/>
                <a:cs typeface="Times New Roman"/>
              </a:rPr>
              <a:t>Sorgente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Centro </a:t>
            </a:r>
            <a:r>
              <a:rPr sz="1200" dirty="0">
                <a:latin typeface="Times New Roman"/>
                <a:cs typeface="Times New Roman"/>
              </a:rPr>
              <a:t>nelle relazioni di </a:t>
            </a:r>
            <a:r>
              <a:rPr sz="1200" spc="-5" dirty="0">
                <a:latin typeface="Times New Roman"/>
                <a:cs typeface="Times New Roman"/>
              </a:rPr>
              <a:t>energia, </a:t>
            </a:r>
            <a:r>
              <a:rPr sz="1200" dirty="0">
                <a:latin typeface="Times New Roman"/>
                <a:cs typeface="Times New Roman"/>
              </a:rPr>
              <a:t>di mente e di spirito. </a:t>
            </a:r>
            <a:r>
              <a:rPr sz="1200" spc="-5" dirty="0">
                <a:latin typeface="Times New Roman"/>
                <a:cs typeface="Times New Roman"/>
              </a:rPr>
              <a:t>Sebbene </a:t>
            </a:r>
            <a:r>
              <a:rPr sz="1200" dirty="0">
                <a:latin typeface="Times New Roman"/>
                <a:cs typeface="Times New Roman"/>
              </a:rPr>
              <a:t>operino come capi coordinatori  </a:t>
            </a:r>
            <a:r>
              <a:rPr sz="1200" spc="-5" dirty="0">
                <a:latin typeface="Times New Roman"/>
                <a:cs typeface="Times New Roman"/>
              </a:rPr>
              <a:t>del controllo amministrativo universale dell’Attore Congiunto, </a:t>
            </a:r>
            <a:r>
              <a:rPr sz="1200" dirty="0">
                <a:latin typeface="Times New Roman"/>
                <a:cs typeface="Times New Roman"/>
              </a:rPr>
              <a:t>non va dimenticato che </a:t>
            </a:r>
            <a:r>
              <a:rPr sz="1200" spc="-5" dirty="0">
                <a:latin typeface="Times New Roman"/>
                <a:cs typeface="Times New Roman"/>
              </a:rPr>
              <a:t>essi hanno origine negli atti creativi </a:t>
            </a:r>
            <a:r>
              <a:rPr sz="1200" dirty="0">
                <a:latin typeface="Times New Roman"/>
                <a:cs typeface="Times New Roman"/>
              </a:rPr>
              <a:t>delle  </a:t>
            </a:r>
            <a:r>
              <a:rPr sz="1200" spc="-5" dirty="0">
                <a:latin typeface="Times New Roman"/>
                <a:cs typeface="Times New Roman"/>
              </a:rPr>
              <a:t>Deità del Paradiso.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letteralmente </a:t>
            </a:r>
            <a:r>
              <a:rPr sz="1200" dirty="0">
                <a:latin typeface="Times New Roman"/>
                <a:cs typeface="Times New Roman"/>
              </a:rPr>
              <a:t>vero che questi Sette Spiriti sono </a:t>
            </a:r>
            <a:r>
              <a:rPr sz="1200" spc="-5" dirty="0">
                <a:latin typeface="Times New Roman"/>
                <a:cs typeface="Times New Roman"/>
              </a:rPr>
              <a:t>il potere fisico,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mente cosmica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presenza </a:t>
            </a:r>
            <a:r>
              <a:rPr sz="1200" dirty="0">
                <a:latin typeface="Times New Roman"/>
                <a:cs typeface="Times New Roman"/>
              </a:rPr>
              <a:t>spirituale  </a:t>
            </a:r>
            <a:r>
              <a:rPr sz="1200" spc="-5" dirty="0">
                <a:latin typeface="Times New Roman"/>
                <a:cs typeface="Times New Roman"/>
              </a:rPr>
              <a:t>personalizzati della Deità trina, “i </a:t>
            </a:r>
            <a:r>
              <a:rPr sz="1200" dirty="0">
                <a:latin typeface="Times New Roman"/>
                <a:cs typeface="Times New Roman"/>
              </a:rPr>
              <a:t>Sette Spiriti di </a:t>
            </a:r>
            <a:r>
              <a:rPr sz="1200" spc="-5" dirty="0">
                <a:latin typeface="Times New Roman"/>
                <a:cs typeface="Times New Roman"/>
              </a:rPr>
              <a:t>Dio inviati </a:t>
            </a:r>
            <a:r>
              <a:rPr sz="1200" dirty="0">
                <a:latin typeface="Times New Roman"/>
                <a:cs typeface="Times New Roman"/>
              </a:rPr>
              <a:t>in tutto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l’Universo”.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43180">
              <a:lnSpc>
                <a:spcPct val="959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(189.3) 16:4.2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Spiriti </a:t>
            </a:r>
            <a:r>
              <a:rPr sz="1200" spc="-5" dirty="0">
                <a:latin typeface="Times New Roman"/>
                <a:cs typeface="Times New Roman"/>
              </a:rPr>
              <a:t>Maestri </a:t>
            </a:r>
            <a:r>
              <a:rPr sz="1200" dirty="0">
                <a:latin typeface="Times New Roman"/>
                <a:cs typeface="Times New Roman"/>
              </a:rPr>
              <a:t>sono unici </a:t>
            </a:r>
            <a:r>
              <a:rPr sz="1200" spc="-5" dirty="0">
                <a:latin typeface="Times New Roman"/>
                <a:cs typeface="Times New Roman"/>
              </a:rPr>
              <a:t>nel senso che operano su </a:t>
            </a:r>
            <a:r>
              <a:rPr sz="1200" dirty="0">
                <a:latin typeface="Times New Roman"/>
                <a:cs typeface="Times New Roman"/>
              </a:rPr>
              <a:t>tutti i </a:t>
            </a:r>
            <a:r>
              <a:rPr sz="1200" spc="-5" dirty="0">
                <a:latin typeface="Times New Roman"/>
                <a:cs typeface="Times New Roman"/>
              </a:rPr>
              <a:t>livelli universali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realtà, eccetto quello assoluto. </a:t>
            </a:r>
            <a:r>
              <a:rPr sz="1200" spc="5" dirty="0">
                <a:latin typeface="Times New Roman"/>
                <a:cs typeface="Times New Roman"/>
              </a:rPr>
              <a:t>Essi </a:t>
            </a:r>
            <a:r>
              <a:rPr sz="1200" dirty="0">
                <a:latin typeface="Times New Roman"/>
                <a:cs typeface="Times New Roman"/>
              </a:rPr>
              <a:t>sono  quindi </a:t>
            </a:r>
            <a:r>
              <a:rPr sz="1200" spc="-5" dirty="0">
                <a:latin typeface="Times New Roman"/>
                <a:cs typeface="Times New Roman"/>
              </a:rPr>
              <a:t>dei supervisori efficaci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perfetti </a:t>
            </a:r>
            <a:r>
              <a:rPr sz="1200" dirty="0">
                <a:latin typeface="Times New Roman"/>
                <a:cs typeface="Times New Roman"/>
              </a:rPr>
              <a:t>di tutte le </a:t>
            </a:r>
            <a:r>
              <a:rPr sz="1200" spc="-5" dirty="0">
                <a:latin typeface="Times New Roman"/>
                <a:cs typeface="Times New Roman"/>
              </a:rPr>
              <a:t>fasi degli affari amministrativi su </a:t>
            </a:r>
            <a:r>
              <a:rPr sz="1200" dirty="0">
                <a:latin typeface="Times New Roman"/>
                <a:cs typeface="Times New Roman"/>
              </a:rPr>
              <a:t>tutti i </a:t>
            </a:r>
            <a:r>
              <a:rPr sz="1200" spc="-5" dirty="0">
                <a:latin typeface="Times New Roman"/>
                <a:cs typeface="Times New Roman"/>
              </a:rPr>
              <a:t>livelli delle attività </a:t>
            </a:r>
            <a:r>
              <a:rPr sz="1200" dirty="0">
                <a:latin typeface="Times New Roman"/>
                <a:cs typeface="Times New Roman"/>
              </a:rPr>
              <a:t>superuniversali. È  </a:t>
            </a:r>
            <a:r>
              <a:rPr sz="1200" spc="-5" dirty="0">
                <a:latin typeface="Times New Roman"/>
                <a:cs typeface="Times New Roman"/>
              </a:rPr>
              <a:t>difficile per </a:t>
            </a:r>
            <a:r>
              <a:rPr sz="1200" dirty="0">
                <a:latin typeface="Times New Roman"/>
                <a:cs typeface="Times New Roman"/>
              </a:rPr>
              <a:t>la mente mortale </a:t>
            </a:r>
            <a:r>
              <a:rPr sz="1200" spc="-5" dirty="0">
                <a:latin typeface="Times New Roman"/>
                <a:cs typeface="Times New Roman"/>
              </a:rPr>
              <a:t>comprendere </a:t>
            </a:r>
            <a:r>
              <a:rPr sz="1200" dirty="0">
                <a:latin typeface="Times New Roman"/>
                <a:cs typeface="Times New Roman"/>
              </a:rPr>
              <a:t>molto </a:t>
            </a:r>
            <a:r>
              <a:rPr sz="1200" spc="-5" dirty="0">
                <a:latin typeface="Times New Roman"/>
                <a:cs typeface="Times New Roman"/>
              </a:rPr>
              <a:t>riguardo agli </a:t>
            </a:r>
            <a:r>
              <a:rPr sz="1200" dirty="0">
                <a:latin typeface="Times New Roman"/>
                <a:cs typeface="Times New Roman"/>
              </a:rPr>
              <a:t>Spiriti </a:t>
            </a:r>
            <a:r>
              <a:rPr sz="1200" spc="-5" dirty="0">
                <a:latin typeface="Times New Roman"/>
                <a:cs typeface="Times New Roman"/>
              </a:rPr>
              <a:t>Maestri perché </a:t>
            </a:r>
            <a:r>
              <a:rPr sz="1200" dirty="0">
                <a:latin typeface="Times New Roman"/>
                <a:cs typeface="Times New Roman"/>
              </a:rPr>
              <a:t>il loro lavoro è </a:t>
            </a:r>
            <a:r>
              <a:rPr sz="1200" spc="5" dirty="0">
                <a:latin typeface="Times New Roman"/>
                <a:cs typeface="Times New Roman"/>
              </a:rPr>
              <a:t>così </a:t>
            </a:r>
            <a:r>
              <a:rPr sz="1200" spc="-5" dirty="0">
                <a:latin typeface="Times New Roman"/>
                <a:cs typeface="Times New Roman"/>
              </a:rPr>
              <a:t>altamente specializzato  eppure </a:t>
            </a:r>
            <a:r>
              <a:rPr sz="1200" dirty="0">
                <a:latin typeface="Times New Roman"/>
                <a:cs typeface="Times New Roman"/>
              </a:rPr>
              <a:t>onnicomprensivo, </a:t>
            </a:r>
            <a:r>
              <a:rPr sz="1200" spc="-5" dirty="0">
                <a:latin typeface="Times New Roman"/>
                <a:cs typeface="Times New Roman"/>
              </a:rPr>
              <a:t>così straordinariamente materiale ed allo stesso tempo </a:t>
            </a:r>
            <a:r>
              <a:rPr sz="1200" dirty="0">
                <a:latin typeface="Times New Roman"/>
                <a:cs typeface="Times New Roman"/>
              </a:rPr>
              <a:t>così </a:t>
            </a:r>
            <a:r>
              <a:rPr sz="1200" spc="-5" dirty="0">
                <a:latin typeface="Times New Roman"/>
                <a:cs typeface="Times New Roman"/>
              </a:rPr>
              <a:t>squisitamente spirituale. Questi creatori  versatili della </a:t>
            </a:r>
            <a:r>
              <a:rPr sz="1200" dirty="0">
                <a:latin typeface="Times New Roman"/>
                <a:cs typeface="Times New Roman"/>
              </a:rPr>
              <a:t>mente cosmica </a:t>
            </a:r>
            <a:r>
              <a:rPr sz="1200" spc="-5" dirty="0">
                <a:latin typeface="Times New Roman"/>
                <a:cs typeface="Times New Roman"/>
              </a:rPr>
              <a:t>sono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progenitori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Direttori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Potere </a:t>
            </a:r>
            <a:r>
              <a:rPr sz="1200" dirty="0">
                <a:latin typeface="Times New Roman"/>
                <a:cs typeface="Times New Roman"/>
              </a:rPr>
              <a:t>d’Universo e sono </a:t>
            </a:r>
            <a:r>
              <a:rPr sz="1200" spc="-5" dirty="0">
                <a:latin typeface="Times New Roman"/>
                <a:cs typeface="Times New Roman"/>
              </a:rPr>
              <a:t>essi stessi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direttori supremi della  vastissima creazione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creature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spirituali.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33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332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180070" cy="389890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8128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(189.4) 16:4.3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Sette </a:t>
            </a:r>
            <a:r>
              <a:rPr sz="1200" dirty="0">
                <a:latin typeface="Times New Roman"/>
                <a:cs typeface="Times New Roman"/>
              </a:rPr>
              <a:t>Spiriti </a:t>
            </a:r>
            <a:r>
              <a:rPr sz="1200" spc="-5" dirty="0">
                <a:latin typeface="Times New Roman"/>
                <a:cs typeface="Times New Roman"/>
              </a:rPr>
              <a:t>Maestri sono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creatori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Direttori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Potere </a:t>
            </a:r>
            <a:r>
              <a:rPr sz="1200" dirty="0">
                <a:latin typeface="Times New Roman"/>
                <a:cs typeface="Times New Roman"/>
              </a:rPr>
              <a:t>d’Universo e </a:t>
            </a:r>
            <a:r>
              <a:rPr sz="1200" spc="-5" dirty="0">
                <a:latin typeface="Times New Roman"/>
                <a:cs typeface="Times New Roman"/>
              </a:rPr>
              <a:t>dei loro </a:t>
            </a:r>
            <a:r>
              <a:rPr sz="1200" dirty="0">
                <a:latin typeface="Times New Roman"/>
                <a:cs typeface="Times New Roman"/>
              </a:rPr>
              <a:t>associati, entità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sono indispensabili  </a:t>
            </a:r>
            <a:r>
              <a:rPr sz="1200" spc="-5" dirty="0">
                <a:latin typeface="Times New Roman"/>
                <a:cs typeface="Times New Roman"/>
              </a:rPr>
              <a:t>all’organizzazione, al controllo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alla </a:t>
            </a:r>
            <a:r>
              <a:rPr sz="1200" dirty="0">
                <a:latin typeface="Times New Roman"/>
                <a:cs typeface="Times New Roman"/>
              </a:rPr>
              <a:t>regolazione </a:t>
            </a:r>
            <a:r>
              <a:rPr sz="1200" spc="-5" dirty="0">
                <a:latin typeface="Times New Roman"/>
                <a:cs typeface="Times New Roman"/>
              </a:rPr>
              <a:t>delle energie fisiche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grande </a:t>
            </a:r>
            <a:r>
              <a:rPr sz="1200" dirty="0">
                <a:latin typeface="Times New Roman"/>
                <a:cs typeface="Times New Roman"/>
              </a:rPr>
              <a:t>Universo. </a:t>
            </a:r>
            <a:r>
              <a:rPr sz="1200" spc="-5" dirty="0">
                <a:latin typeface="Times New Roman"/>
                <a:cs typeface="Times New Roman"/>
              </a:rPr>
              <a:t>Questi stessi </a:t>
            </a:r>
            <a:r>
              <a:rPr sz="1200" dirty="0">
                <a:latin typeface="Times New Roman"/>
                <a:cs typeface="Times New Roman"/>
              </a:rPr>
              <a:t>Spiriti </a:t>
            </a:r>
            <a:r>
              <a:rPr sz="1200" spc="-5" dirty="0">
                <a:latin typeface="Times New Roman"/>
                <a:cs typeface="Times New Roman"/>
              </a:rPr>
              <a:t>Maestri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assistono</a:t>
            </a:r>
            <a:endParaRPr sz="1200">
              <a:latin typeface="Times New Roman"/>
              <a:cs typeface="Times New Roman"/>
            </a:endParaRPr>
          </a:p>
          <a:p>
            <a:pPr marL="88900">
              <a:lnSpc>
                <a:spcPts val="1345"/>
              </a:lnSpc>
            </a:pPr>
            <a:r>
              <a:rPr sz="1200" dirty="0">
                <a:latin typeface="Times New Roman"/>
                <a:cs typeface="Times New Roman"/>
              </a:rPr>
              <a:t>in modo molto </a:t>
            </a:r>
            <a:r>
              <a:rPr sz="1200" spc="-5" dirty="0">
                <a:latin typeface="Times New Roman"/>
                <a:cs typeface="Times New Roman"/>
              </a:rPr>
              <a:t>sostanziale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Figli Creatori nell’opera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formazione </a:t>
            </a:r>
            <a:r>
              <a:rPr sz="1200" dirty="0">
                <a:latin typeface="Times New Roman"/>
                <a:cs typeface="Times New Roman"/>
              </a:rPr>
              <a:t>e di organizzazione </a:t>
            </a:r>
            <a:r>
              <a:rPr sz="1200" spc="-5" dirty="0">
                <a:latin typeface="Times New Roman"/>
                <a:cs typeface="Times New Roman"/>
              </a:rPr>
              <a:t>degli </a:t>
            </a:r>
            <a:r>
              <a:rPr sz="1200" dirty="0">
                <a:latin typeface="Times New Roman"/>
                <a:cs typeface="Times New Roman"/>
              </a:rPr>
              <a:t>Universi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locali.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23749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(189.5) 16:4.4 </a:t>
            </a:r>
            <a:r>
              <a:rPr sz="1200" spc="-5" dirty="0">
                <a:latin typeface="Times New Roman"/>
                <a:cs typeface="Times New Roman"/>
              </a:rPr>
              <a:t>Noi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riusciamo </a:t>
            </a:r>
            <a:r>
              <a:rPr sz="1200" dirty="0">
                <a:latin typeface="Times New Roman"/>
                <a:cs typeface="Times New Roman"/>
              </a:rPr>
              <a:t>ad </a:t>
            </a:r>
            <a:r>
              <a:rPr sz="1200" spc="-5" dirty="0">
                <a:latin typeface="Times New Roman"/>
                <a:cs typeface="Times New Roman"/>
              </a:rPr>
              <a:t>individuare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connessione personale </a:t>
            </a:r>
            <a:r>
              <a:rPr sz="1200" dirty="0">
                <a:latin typeface="Times New Roman"/>
                <a:cs typeface="Times New Roman"/>
              </a:rPr>
              <a:t>tra il </a:t>
            </a:r>
            <a:r>
              <a:rPr sz="1200" spc="-5" dirty="0">
                <a:latin typeface="Times New Roman"/>
                <a:cs typeface="Times New Roman"/>
              </a:rPr>
              <a:t>lavoro d’energia </a:t>
            </a:r>
            <a:r>
              <a:rPr sz="1200" dirty="0">
                <a:latin typeface="Times New Roman"/>
                <a:cs typeface="Times New Roman"/>
              </a:rPr>
              <a:t>cosmica </a:t>
            </a:r>
            <a:r>
              <a:rPr sz="1200" spc="-5" dirty="0">
                <a:latin typeface="Times New Roman"/>
                <a:cs typeface="Times New Roman"/>
              </a:rPr>
              <a:t>degli </a:t>
            </a:r>
            <a:r>
              <a:rPr sz="1200" dirty="0">
                <a:latin typeface="Times New Roman"/>
                <a:cs typeface="Times New Roman"/>
              </a:rPr>
              <a:t>Spiriti </a:t>
            </a:r>
            <a:r>
              <a:rPr sz="1200" spc="-5" dirty="0">
                <a:latin typeface="Times New Roman"/>
                <a:cs typeface="Times New Roman"/>
              </a:rPr>
              <a:t>Maestri </a:t>
            </a:r>
            <a:r>
              <a:rPr sz="1200" dirty="0">
                <a:latin typeface="Times New Roman"/>
                <a:cs typeface="Times New Roman"/>
              </a:rPr>
              <a:t>e le  funzioni di forza </a:t>
            </a:r>
            <a:r>
              <a:rPr sz="1200" spc="-5" dirty="0">
                <a:latin typeface="Times New Roman"/>
                <a:cs typeface="Times New Roman"/>
              </a:rPr>
              <a:t>dell’Assoluto Non Qualificato. </a:t>
            </a:r>
            <a:r>
              <a:rPr sz="1200" spc="-1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manifestazioni d’energia che sono sotto </a:t>
            </a:r>
            <a:r>
              <a:rPr sz="1200" dirty="0">
                <a:latin typeface="Times New Roman"/>
                <a:cs typeface="Times New Roman"/>
              </a:rPr>
              <a:t>la giurisdizione </a:t>
            </a:r>
            <a:r>
              <a:rPr sz="1200" spc="-5" dirty="0">
                <a:latin typeface="Times New Roman"/>
                <a:cs typeface="Times New Roman"/>
              </a:rPr>
              <a:t>degli </a:t>
            </a:r>
            <a:r>
              <a:rPr sz="1200" dirty="0">
                <a:latin typeface="Times New Roman"/>
                <a:cs typeface="Times New Roman"/>
              </a:rPr>
              <a:t>Spiriti Maestri  </a:t>
            </a:r>
            <a:r>
              <a:rPr sz="1200" spc="-5" dirty="0">
                <a:latin typeface="Times New Roman"/>
                <a:cs typeface="Times New Roman"/>
              </a:rPr>
              <a:t>sono </a:t>
            </a:r>
            <a:r>
              <a:rPr sz="1200" dirty="0">
                <a:latin typeface="Times New Roman"/>
                <a:cs typeface="Times New Roman"/>
              </a:rPr>
              <a:t>tutte </a:t>
            </a:r>
            <a:r>
              <a:rPr sz="1200" spc="-5" dirty="0">
                <a:latin typeface="Times New Roman"/>
                <a:cs typeface="Times New Roman"/>
              </a:rPr>
              <a:t>dirette dalla periferia </a:t>
            </a:r>
            <a:r>
              <a:rPr sz="1200" dirty="0">
                <a:latin typeface="Times New Roman"/>
                <a:cs typeface="Times New Roman"/>
              </a:rPr>
              <a:t>del Paradiso; </a:t>
            </a:r>
            <a:r>
              <a:rPr sz="1200" spc="-5" dirty="0">
                <a:latin typeface="Times New Roman"/>
                <a:cs typeface="Times New Roman"/>
              </a:rPr>
              <a:t>esse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sembrano essere associate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alcun </a:t>
            </a:r>
            <a:r>
              <a:rPr sz="1200" dirty="0">
                <a:latin typeface="Times New Roman"/>
                <a:cs typeface="Times New Roman"/>
              </a:rPr>
              <a:t>modo diretto </a:t>
            </a:r>
            <a:r>
              <a:rPr sz="1200" spc="-5" dirty="0">
                <a:latin typeface="Times New Roman"/>
                <a:cs typeface="Times New Roman"/>
              </a:rPr>
              <a:t>ai fenomeni </a:t>
            </a:r>
            <a:r>
              <a:rPr sz="1200" dirty="0">
                <a:latin typeface="Times New Roman"/>
                <a:cs typeface="Times New Roman"/>
              </a:rPr>
              <a:t>di forza  </a:t>
            </a:r>
            <a:r>
              <a:rPr sz="1200" spc="-5" dirty="0">
                <a:latin typeface="Times New Roman"/>
                <a:cs typeface="Times New Roman"/>
              </a:rPr>
              <a:t>identificati con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superficie inferiore del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Paradiso.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50">
              <a:latin typeface="Times New Roman"/>
              <a:cs typeface="Times New Roman"/>
            </a:endParaRPr>
          </a:p>
          <a:p>
            <a:pPr marL="88900" marR="113664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(189.6) 16:4.5 </a:t>
            </a:r>
            <a:r>
              <a:rPr sz="1200" spc="-5" dirty="0">
                <a:latin typeface="Times New Roman"/>
                <a:cs typeface="Times New Roman"/>
              </a:rPr>
              <a:t>Quando incontriamo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attività funzionali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vari Supervisori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Potere Morontiale, ci </a:t>
            </a:r>
            <a:r>
              <a:rPr sz="1200" dirty="0">
                <a:latin typeface="Times New Roman"/>
                <a:cs typeface="Times New Roman"/>
              </a:rPr>
              <a:t>troviamo indubbiamente di </a:t>
            </a:r>
            <a:r>
              <a:rPr sz="1200" spc="-5" dirty="0">
                <a:latin typeface="Times New Roman"/>
                <a:cs typeface="Times New Roman"/>
              </a:rPr>
              <a:t>fronte 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certe attività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rivelate degli </a:t>
            </a:r>
            <a:r>
              <a:rPr sz="1200" dirty="0">
                <a:latin typeface="Times New Roman"/>
                <a:cs typeface="Times New Roman"/>
              </a:rPr>
              <a:t>Spiriti </a:t>
            </a:r>
            <a:r>
              <a:rPr sz="1200" spc="-5" dirty="0">
                <a:latin typeface="Times New Roman"/>
                <a:cs typeface="Times New Roman"/>
              </a:rPr>
              <a:t>Maestri. </a:t>
            </a:r>
            <a:r>
              <a:rPr sz="1200" dirty="0">
                <a:latin typeface="Times New Roman"/>
                <a:cs typeface="Times New Roman"/>
              </a:rPr>
              <a:t>Chi </a:t>
            </a:r>
            <a:r>
              <a:rPr sz="1200" spc="-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questi progenitori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controllori fisici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ministri spirituali </a:t>
            </a:r>
            <a:r>
              <a:rPr sz="1200" spc="-5" dirty="0">
                <a:latin typeface="Times New Roman"/>
                <a:cs typeface="Times New Roman"/>
              </a:rPr>
              <a:t>sarebbe  riuscito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combinare ed </a:t>
            </a:r>
            <a:r>
              <a:rPr sz="1200" dirty="0">
                <a:latin typeface="Times New Roman"/>
                <a:cs typeface="Times New Roman"/>
              </a:rPr>
              <a:t>associare </a:t>
            </a:r>
            <a:r>
              <a:rPr sz="1200" spc="-5" dirty="0">
                <a:latin typeface="Times New Roman"/>
                <a:cs typeface="Times New Roman"/>
              </a:rPr>
              <a:t>energie materiali </a:t>
            </a:r>
            <a:r>
              <a:rPr sz="1200" dirty="0">
                <a:latin typeface="Times New Roman"/>
                <a:cs typeface="Times New Roman"/>
              </a:rPr>
              <a:t>e spirituali in modo da </a:t>
            </a:r>
            <a:r>
              <a:rPr sz="1200" spc="-5" dirty="0">
                <a:latin typeface="Times New Roman"/>
                <a:cs typeface="Times New Roman"/>
              </a:rPr>
              <a:t>produrre </a:t>
            </a:r>
            <a:r>
              <a:rPr sz="1200" dirty="0">
                <a:latin typeface="Times New Roman"/>
                <a:cs typeface="Times New Roman"/>
              </a:rPr>
              <a:t>una fase di </a:t>
            </a:r>
            <a:r>
              <a:rPr sz="1200" spc="5" dirty="0">
                <a:latin typeface="Times New Roman"/>
                <a:cs typeface="Times New Roman"/>
              </a:rPr>
              <a:t>realtà </a:t>
            </a:r>
            <a:r>
              <a:rPr sz="1200" spc="-5" dirty="0">
                <a:latin typeface="Times New Roman"/>
                <a:cs typeface="Times New Roman"/>
              </a:rPr>
              <a:t>universale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ancora  esistente </a:t>
            </a:r>
            <a:r>
              <a:rPr sz="1200" dirty="0">
                <a:latin typeface="Times New Roman"/>
                <a:cs typeface="Times New Roman"/>
              </a:rPr>
              <a:t>— la sostanza </a:t>
            </a:r>
            <a:r>
              <a:rPr sz="1200" spc="-5" dirty="0">
                <a:latin typeface="Times New Roman"/>
                <a:cs typeface="Times New Roman"/>
              </a:rPr>
              <a:t>morontiale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mente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morontiale?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5969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(189.7) 16:4.6 </a:t>
            </a:r>
            <a:r>
              <a:rPr sz="1200" spc="-5" dirty="0">
                <a:latin typeface="Times New Roman"/>
                <a:cs typeface="Times New Roman"/>
              </a:rPr>
              <a:t>Gran parte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realtà </a:t>
            </a:r>
            <a:r>
              <a:rPr sz="1200" dirty="0">
                <a:latin typeface="Times New Roman"/>
                <a:cs typeface="Times New Roman"/>
              </a:rPr>
              <a:t>dei mondi </a:t>
            </a:r>
            <a:r>
              <a:rPr sz="1200" spc="-5" dirty="0">
                <a:latin typeface="Times New Roman"/>
                <a:cs typeface="Times New Roman"/>
              </a:rPr>
              <a:t>spirituali </a:t>
            </a:r>
            <a:r>
              <a:rPr sz="1200" dirty="0">
                <a:latin typeface="Times New Roman"/>
                <a:cs typeface="Times New Roman"/>
              </a:rPr>
              <a:t>è di ordine morontiale, una </a:t>
            </a:r>
            <a:r>
              <a:rPr sz="1200" spc="-5" dirty="0">
                <a:latin typeface="Times New Roman"/>
                <a:cs typeface="Times New Roman"/>
              </a:rPr>
              <a:t>fase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realtà </a:t>
            </a:r>
            <a:r>
              <a:rPr sz="1200" dirty="0">
                <a:latin typeface="Times New Roman"/>
                <a:cs typeface="Times New Roman"/>
              </a:rPr>
              <a:t>universale totalmente sconosciuta </a:t>
            </a:r>
            <a:r>
              <a:rPr sz="1200" spc="-5" dirty="0">
                <a:latin typeface="Times New Roman"/>
                <a:cs typeface="Times New Roman"/>
              </a:rPr>
              <a:t>su  Urantia. </a:t>
            </a:r>
            <a:r>
              <a:rPr sz="1200" spc="-1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scopo </a:t>
            </a:r>
            <a:r>
              <a:rPr sz="1200" dirty="0">
                <a:latin typeface="Times New Roman"/>
                <a:cs typeface="Times New Roman"/>
              </a:rPr>
              <a:t>dell’esistenza </a:t>
            </a:r>
            <a:r>
              <a:rPr sz="1200" spc="-5" dirty="0">
                <a:latin typeface="Times New Roman"/>
                <a:cs typeface="Times New Roman"/>
              </a:rPr>
              <a:t>delle personalità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spirituale, </a:t>
            </a:r>
            <a:r>
              <a:rPr sz="1200" dirty="0">
                <a:latin typeface="Times New Roman"/>
                <a:cs typeface="Times New Roman"/>
              </a:rPr>
              <a:t>ma le creazioni </a:t>
            </a:r>
            <a:r>
              <a:rPr sz="1200" spc="-5" dirty="0">
                <a:latin typeface="Times New Roman"/>
                <a:cs typeface="Times New Roman"/>
              </a:rPr>
              <a:t>morontiali s’interpongono sempre, colmando </a:t>
            </a:r>
            <a:r>
              <a:rPr sz="1200" dirty="0">
                <a:latin typeface="Times New Roman"/>
                <a:cs typeface="Times New Roman"/>
              </a:rPr>
              <a:t>l’abisso  tra i </a:t>
            </a:r>
            <a:r>
              <a:rPr sz="1200" spc="-5" dirty="0">
                <a:latin typeface="Times New Roman"/>
                <a:cs typeface="Times New Roman"/>
              </a:rPr>
              <a:t>regni materiali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origine </a:t>
            </a:r>
            <a:r>
              <a:rPr sz="1200" dirty="0">
                <a:latin typeface="Times New Roman"/>
                <a:cs typeface="Times New Roman"/>
              </a:rPr>
              <a:t>mortale e le sfere </a:t>
            </a:r>
            <a:r>
              <a:rPr sz="1200" spc="-5" dirty="0">
                <a:latin typeface="Times New Roman"/>
                <a:cs typeface="Times New Roman"/>
              </a:rPr>
              <a:t>superuniversali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status spirituale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progresso. </a:t>
            </a:r>
            <a:r>
              <a:rPr sz="1200" dirty="0">
                <a:latin typeface="Times New Roman"/>
                <a:cs typeface="Times New Roman"/>
              </a:rPr>
              <a:t>È in </a:t>
            </a:r>
            <a:r>
              <a:rPr sz="1200" spc="-5" dirty="0">
                <a:latin typeface="Times New Roman"/>
                <a:cs typeface="Times New Roman"/>
              </a:rPr>
              <a:t>questo regno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Spiriti  </a:t>
            </a:r>
            <a:r>
              <a:rPr sz="1200" spc="-5" dirty="0">
                <a:latin typeface="Times New Roman"/>
                <a:cs typeface="Times New Roman"/>
              </a:rPr>
              <a:t>Maestri portano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loro grande contributo al piano d’ascensione degli </a:t>
            </a:r>
            <a:r>
              <a:rPr sz="1200" dirty="0">
                <a:latin typeface="Times New Roman"/>
                <a:cs typeface="Times New Roman"/>
              </a:rPr>
              <a:t>uomini al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Paradiso.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227329" algn="just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(190.1) 16:4.7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Sette </a:t>
            </a:r>
            <a:r>
              <a:rPr sz="1200" dirty="0">
                <a:latin typeface="Times New Roman"/>
                <a:cs typeface="Times New Roman"/>
              </a:rPr>
              <a:t>Spiriti </a:t>
            </a:r>
            <a:r>
              <a:rPr sz="1200" spc="-5" dirty="0">
                <a:latin typeface="Times New Roman"/>
                <a:cs typeface="Times New Roman"/>
              </a:rPr>
              <a:t>Maestri </a:t>
            </a:r>
            <a:r>
              <a:rPr sz="1200" dirty="0">
                <a:latin typeface="Times New Roman"/>
                <a:cs typeface="Times New Roman"/>
              </a:rPr>
              <a:t>hanno </a:t>
            </a:r>
            <a:r>
              <a:rPr sz="1200" spc="-5" dirty="0">
                <a:latin typeface="Times New Roman"/>
                <a:cs typeface="Times New Roman"/>
              </a:rPr>
              <a:t>dei rappresentanti personali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operano </a:t>
            </a:r>
            <a:r>
              <a:rPr sz="1200" dirty="0">
                <a:latin typeface="Times New Roman"/>
                <a:cs typeface="Times New Roman"/>
              </a:rPr>
              <a:t>in tutto il </a:t>
            </a:r>
            <a:r>
              <a:rPr sz="1200" spc="-5" dirty="0">
                <a:latin typeface="Times New Roman"/>
                <a:cs typeface="Times New Roman"/>
              </a:rPr>
              <a:t>grande Universo. Ma </a:t>
            </a:r>
            <a:r>
              <a:rPr sz="1200" dirty="0">
                <a:latin typeface="Times New Roman"/>
                <a:cs typeface="Times New Roman"/>
              </a:rPr>
              <a:t>poiché la grande  </a:t>
            </a:r>
            <a:r>
              <a:rPr sz="1200" spc="-5" dirty="0">
                <a:latin typeface="Times New Roman"/>
                <a:cs typeface="Times New Roman"/>
              </a:rPr>
              <a:t>maggioranza </a:t>
            </a:r>
            <a:r>
              <a:rPr sz="1200" dirty="0">
                <a:latin typeface="Times New Roman"/>
                <a:cs typeface="Times New Roman"/>
              </a:rPr>
              <a:t>di questi </a:t>
            </a:r>
            <a:r>
              <a:rPr sz="1200" spc="-5" dirty="0">
                <a:latin typeface="Times New Roman"/>
                <a:cs typeface="Times New Roman"/>
              </a:rPr>
              <a:t>esseri subordinati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si occupa direttamente del </a:t>
            </a:r>
            <a:r>
              <a:rPr sz="1200" dirty="0">
                <a:latin typeface="Times New Roman"/>
                <a:cs typeface="Times New Roman"/>
              </a:rPr>
              <a:t>piano </a:t>
            </a:r>
            <a:r>
              <a:rPr sz="1200" spc="-5" dirty="0">
                <a:latin typeface="Times New Roman"/>
                <a:cs typeface="Times New Roman"/>
              </a:rPr>
              <a:t>ascendente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progressione dei mortali </a:t>
            </a:r>
            <a:r>
              <a:rPr sz="1200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sentiero  della perfezione paradisiaca, </a:t>
            </a:r>
            <a:r>
              <a:rPr sz="1200" dirty="0">
                <a:latin typeface="Times New Roman"/>
                <a:cs typeface="Times New Roman"/>
              </a:rPr>
              <a:t>poco o nulla è </a:t>
            </a:r>
            <a:r>
              <a:rPr sz="1200" spc="-5" dirty="0">
                <a:latin typeface="Times New Roman"/>
                <a:cs typeface="Times New Roman"/>
              </a:rPr>
              <a:t>stato </a:t>
            </a:r>
            <a:r>
              <a:rPr sz="1200" dirty="0">
                <a:latin typeface="Times New Roman"/>
                <a:cs typeface="Times New Roman"/>
              </a:rPr>
              <a:t>rivelato </a:t>
            </a:r>
            <a:r>
              <a:rPr sz="1200" spc="-5" dirty="0">
                <a:latin typeface="Times New Roman"/>
                <a:cs typeface="Times New Roman"/>
              </a:rPr>
              <a:t>su </a:t>
            </a:r>
            <a:r>
              <a:rPr sz="1200" dirty="0">
                <a:latin typeface="Times New Roman"/>
                <a:cs typeface="Times New Roman"/>
              </a:rPr>
              <a:t>di essi. </a:t>
            </a:r>
            <a:r>
              <a:rPr sz="1200" spc="-5" dirty="0">
                <a:latin typeface="Times New Roman"/>
                <a:cs typeface="Times New Roman"/>
              </a:rPr>
              <a:t>Una </a:t>
            </a:r>
            <a:r>
              <a:rPr sz="1200" dirty="0">
                <a:latin typeface="Times New Roman"/>
                <a:cs typeface="Times New Roman"/>
              </a:rPr>
              <a:t>grandissima </a:t>
            </a:r>
            <a:r>
              <a:rPr sz="1200" spc="-5" dirty="0">
                <a:latin typeface="Times New Roman"/>
                <a:cs typeface="Times New Roman"/>
              </a:rPr>
              <a:t>parte dell’attività dei </a:t>
            </a:r>
            <a:r>
              <a:rPr sz="1200" dirty="0">
                <a:latin typeface="Times New Roman"/>
                <a:cs typeface="Times New Roman"/>
              </a:rPr>
              <a:t>Sette Spiriti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Maestri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33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333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26719" y="513333"/>
            <a:ext cx="8277225" cy="4081779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114300" marR="49530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rimane celata alla comprensione </a:t>
            </a:r>
            <a:r>
              <a:rPr sz="1200" dirty="0">
                <a:latin typeface="Times New Roman"/>
                <a:cs typeface="Times New Roman"/>
              </a:rPr>
              <a:t>umana perché non </a:t>
            </a:r>
            <a:r>
              <a:rPr sz="1200" spc="-5" dirty="0">
                <a:latin typeface="Times New Roman"/>
                <a:cs typeface="Times New Roman"/>
              </a:rPr>
              <a:t>riguarda </a:t>
            </a:r>
            <a:r>
              <a:rPr sz="1200" dirty="0">
                <a:latin typeface="Times New Roman"/>
                <a:cs typeface="Times New Roman"/>
              </a:rPr>
              <a:t>in alcun modo </a:t>
            </a:r>
            <a:r>
              <a:rPr sz="1200" spc="-5" dirty="0">
                <a:latin typeface="Times New Roman"/>
                <a:cs typeface="Times New Roman"/>
              </a:rPr>
              <a:t>direttamente </a:t>
            </a:r>
            <a:r>
              <a:rPr sz="1200" dirty="0">
                <a:latin typeface="Times New Roman"/>
                <a:cs typeface="Times New Roman"/>
              </a:rPr>
              <a:t>il vostro problema </a:t>
            </a:r>
            <a:r>
              <a:rPr sz="1200" spc="-5" dirty="0">
                <a:latin typeface="Times New Roman"/>
                <a:cs typeface="Times New Roman"/>
              </a:rPr>
              <a:t>dell’ascensione </a:t>
            </a:r>
            <a:r>
              <a:rPr sz="1200" dirty="0">
                <a:latin typeface="Times New Roman"/>
                <a:cs typeface="Times New Roman"/>
              </a:rPr>
              <a:t>al  </a:t>
            </a:r>
            <a:r>
              <a:rPr sz="1200" spc="-5" dirty="0">
                <a:latin typeface="Times New Roman"/>
                <a:cs typeface="Times New Roman"/>
              </a:rPr>
              <a:t>Paradiso.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114300" marR="1066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(190.2) 16:4.8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altamente probabile, </a:t>
            </a:r>
            <a:r>
              <a:rPr sz="1200" dirty="0">
                <a:latin typeface="Times New Roman"/>
                <a:cs typeface="Times New Roman"/>
              </a:rPr>
              <a:t>anche </a:t>
            </a:r>
            <a:r>
              <a:rPr sz="1200" spc="-5" dirty="0">
                <a:latin typeface="Times New Roman"/>
                <a:cs typeface="Times New Roman"/>
              </a:rPr>
              <a:t>se non </a:t>
            </a:r>
            <a:r>
              <a:rPr sz="1200" dirty="0">
                <a:latin typeface="Times New Roman"/>
                <a:cs typeface="Times New Roman"/>
              </a:rPr>
              <a:t>siamo in </a:t>
            </a:r>
            <a:r>
              <a:rPr sz="1200" spc="-5" dirty="0">
                <a:latin typeface="Times New Roman"/>
                <a:cs typeface="Times New Roman"/>
              </a:rPr>
              <a:t>grado </a:t>
            </a:r>
            <a:r>
              <a:rPr sz="1200" dirty="0">
                <a:latin typeface="Times New Roman"/>
                <a:cs typeface="Times New Roman"/>
              </a:rPr>
              <a:t>di fornire una </a:t>
            </a:r>
            <a:r>
              <a:rPr sz="1200" spc="-5" dirty="0">
                <a:latin typeface="Times New Roman"/>
                <a:cs typeface="Times New Roman"/>
              </a:rPr>
              <a:t>prova certa, che </a:t>
            </a:r>
            <a:r>
              <a:rPr sz="1200" dirty="0">
                <a:latin typeface="Times New Roman"/>
                <a:cs typeface="Times New Roman"/>
              </a:rPr>
              <a:t>lo Spirito </a:t>
            </a:r>
            <a:r>
              <a:rPr sz="1200" spc="-5" dirty="0">
                <a:latin typeface="Times New Roman"/>
                <a:cs typeface="Times New Roman"/>
              </a:rPr>
              <a:t>Maestro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Orvonton eserciti  un’influenza decisiva </a:t>
            </a:r>
            <a:r>
              <a:rPr sz="1200" dirty="0">
                <a:latin typeface="Times New Roman"/>
                <a:cs typeface="Times New Roman"/>
              </a:rPr>
              <a:t>nelle </a:t>
            </a:r>
            <a:r>
              <a:rPr sz="1200" spc="-5" dirty="0">
                <a:latin typeface="Times New Roman"/>
                <a:cs typeface="Times New Roman"/>
              </a:rPr>
              <a:t>seguenti sfere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attività: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00">
              <a:latin typeface="Times New Roman"/>
              <a:cs typeface="Times New Roman"/>
            </a:endParaRPr>
          </a:p>
          <a:p>
            <a:pPr marL="571500">
              <a:lnSpc>
                <a:spcPct val="1000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(190.3) 16:4.9 </a:t>
            </a:r>
            <a:r>
              <a:rPr sz="1200" dirty="0">
                <a:latin typeface="Times New Roman"/>
                <a:cs typeface="Times New Roman"/>
              </a:rPr>
              <a:t>1. I procedimenti di avvio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vita </a:t>
            </a:r>
            <a:r>
              <a:rPr sz="1200" spc="-5" dirty="0">
                <a:latin typeface="Times New Roman"/>
                <a:cs typeface="Times New Roman"/>
              </a:rPr>
              <a:t>attuati dai </a:t>
            </a:r>
            <a:r>
              <a:rPr sz="1200" dirty="0">
                <a:latin typeface="Times New Roman"/>
                <a:cs typeface="Times New Roman"/>
              </a:rPr>
              <a:t>Portatori di Vita di un </a:t>
            </a:r>
            <a:r>
              <a:rPr sz="1200" spc="-5" dirty="0">
                <a:latin typeface="Times New Roman"/>
                <a:cs typeface="Times New Roman"/>
              </a:rPr>
              <a:t>Universo</a:t>
            </a:r>
            <a:r>
              <a:rPr sz="1200" spc="-18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locale.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50">
              <a:latin typeface="Times New Roman"/>
              <a:cs typeface="Times New Roman"/>
            </a:endParaRPr>
          </a:p>
          <a:p>
            <a:pPr marL="571500" marR="56451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(190.4) 16:4.10 </a:t>
            </a:r>
            <a:r>
              <a:rPr sz="1200" dirty="0">
                <a:latin typeface="Times New Roman"/>
                <a:cs typeface="Times New Roman"/>
              </a:rPr>
              <a:t>2. </a:t>
            </a:r>
            <a:r>
              <a:rPr sz="1200" spc="-1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attivazioni della </a:t>
            </a:r>
            <a:r>
              <a:rPr sz="1200" dirty="0">
                <a:latin typeface="Times New Roman"/>
                <a:cs typeface="Times New Roman"/>
              </a:rPr>
              <a:t>vita da </a:t>
            </a:r>
            <a:r>
              <a:rPr sz="1200" spc="-5" dirty="0">
                <a:latin typeface="Times New Roman"/>
                <a:cs typeface="Times New Roman"/>
              </a:rPr>
              <a:t>parte </a:t>
            </a:r>
            <a:r>
              <a:rPr sz="1200" dirty="0">
                <a:latin typeface="Times New Roman"/>
                <a:cs typeface="Times New Roman"/>
              </a:rPr>
              <a:t>degli spiriti </a:t>
            </a:r>
            <a:r>
              <a:rPr sz="1200" spc="-5" dirty="0">
                <a:latin typeface="Times New Roman"/>
                <a:cs typeface="Times New Roman"/>
              </a:rPr>
              <a:t>aiutanti della </a:t>
            </a:r>
            <a:r>
              <a:rPr sz="1200" dirty="0">
                <a:latin typeface="Times New Roman"/>
                <a:cs typeface="Times New Roman"/>
              </a:rPr>
              <a:t>mente </a:t>
            </a:r>
            <a:r>
              <a:rPr sz="1200" spc="-5" dirty="0">
                <a:latin typeface="Times New Roman"/>
                <a:cs typeface="Times New Roman"/>
              </a:rPr>
              <a:t>donati ai </a:t>
            </a:r>
            <a:r>
              <a:rPr sz="1200" dirty="0">
                <a:latin typeface="Times New Roman"/>
                <a:cs typeface="Times New Roman"/>
              </a:rPr>
              <a:t>mondi dallo Spirito </a:t>
            </a:r>
            <a:r>
              <a:rPr sz="1200" spc="-5" dirty="0">
                <a:latin typeface="Times New Roman"/>
                <a:cs typeface="Times New Roman"/>
              </a:rPr>
              <a:t>Creativo 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Universo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locale.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571500" marR="120205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(190.5) 16:4.11 </a:t>
            </a:r>
            <a:r>
              <a:rPr sz="1200" dirty="0">
                <a:latin typeface="Times New Roman"/>
                <a:cs typeface="Times New Roman"/>
              </a:rPr>
              <a:t>3. </a:t>
            </a:r>
            <a:r>
              <a:rPr sz="1200" spc="-1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fluttuazioni nelle manifestazioni d’energia mostrate dalle </a:t>
            </a:r>
            <a:r>
              <a:rPr sz="1200" dirty="0">
                <a:latin typeface="Times New Roman"/>
                <a:cs typeface="Times New Roman"/>
              </a:rPr>
              <a:t>unità di </a:t>
            </a:r>
            <a:r>
              <a:rPr sz="1200" spc="-5" dirty="0">
                <a:latin typeface="Times New Roman"/>
                <a:cs typeface="Times New Roman"/>
              </a:rPr>
              <a:t>materia organizzata che  reagiscono alla gravità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lineare.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200">
              <a:latin typeface="Times New Roman"/>
              <a:cs typeface="Times New Roman"/>
            </a:endParaRPr>
          </a:p>
          <a:p>
            <a:pPr marL="571500" marR="671195" algn="just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(190.6) 16:4.12 </a:t>
            </a:r>
            <a:r>
              <a:rPr sz="1200" dirty="0">
                <a:latin typeface="Times New Roman"/>
                <a:cs typeface="Times New Roman"/>
              </a:rPr>
              <a:t>4.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comportamento </a:t>
            </a:r>
            <a:r>
              <a:rPr sz="1200" spc="-5" dirty="0">
                <a:latin typeface="Times New Roman"/>
                <a:cs typeface="Times New Roman"/>
              </a:rPr>
              <a:t>dell’energia emergente quando </a:t>
            </a:r>
            <a:r>
              <a:rPr sz="1200" dirty="0">
                <a:latin typeface="Times New Roman"/>
                <a:cs typeface="Times New Roman"/>
              </a:rPr>
              <a:t>è totalmente </a:t>
            </a:r>
            <a:r>
              <a:rPr sz="1200" spc="-5" dirty="0">
                <a:latin typeface="Times New Roman"/>
                <a:cs typeface="Times New Roman"/>
              </a:rPr>
              <a:t>liberata </a:t>
            </a:r>
            <a:r>
              <a:rPr sz="1200" dirty="0">
                <a:latin typeface="Times New Roman"/>
                <a:cs typeface="Times New Roman"/>
              </a:rPr>
              <a:t>dalla presa </a:t>
            </a:r>
            <a:r>
              <a:rPr sz="1200" spc="-5" dirty="0">
                <a:latin typeface="Times New Roman"/>
                <a:cs typeface="Times New Roman"/>
              </a:rPr>
              <a:t>dell’Assoluto Non  Qualificato, divenendo </a:t>
            </a:r>
            <a:r>
              <a:rPr sz="1200" dirty="0">
                <a:latin typeface="Times New Roman"/>
                <a:cs typeface="Times New Roman"/>
              </a:rPr>
              <a:t>così </a:t>
            </a:r>
            <a:r>
              <a:rPr sz="1200" spc="-5" dirty="0">
                <a:latin typeface="Times New Roman"/>
                <a:cs typeface="Times New Roman"/>
              </a:rPr>
              <a:t>sensibile all’influenza diretta della gravità </a:t>
            </a:r>
            <a:r>
              <a:rPr sz="1200" dirty="0">
                <a:latin typeface="Times New Roman"/>
                <a:cs typeface="Times New Roman"/>
              </a:rPr>
              <a:t>lineare </a:t>
            </a:r>
            <a:r>
              <a:rPr sz="1200" spc="-5" dirty="0">
                <a:latin typeface="Times New Roman"/>
                <a:cs typeface="Times New Roman"/>
              </a:rPr>
              <a:t>ed alle </a:t>
            </a:r>
            <a:r>
              <a:rPr sz="1200" dirty="0">
                <a:latin typeface="Times New Roman"/>
                <a:cs typeface="Times New Roman"/>
              </a:rPr>
              <a:t>manipolazioni </a:t>
            </a:r>
            <a:r>
              <a:rPr sz="1200" spc="-5" dirty="0">
                <a:latin typeface="Times New Roman"/>
                <a:cs typeface="Times New Roman"/>
              </a:rPr>
              <a:t>dei Direttori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Potere </a:t>
            </a:r>
            <a:r>
              <a:rPr sz="1200" dirty="0">
                <a:latin typeface="Times New Roman"/>
                <a:cs typeface="Times New Roman"/>
              </a:rPr>
              <a:t>d’Universo e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loro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associati.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571500" marR="91694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(190.7) 16:4.13 </a:t>
            </a:r>
            <a:r>
              <a:rPr sz="1200" dirty="0">
                <a:latin typeface="Times New Roman"/>
                <a:cs typeface="Times New Roman"/>
              </a:rPr>
              <a:t>5.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dotazione </a:t>
            </a:r>
            <a:r>
              <a:rPr sz="1200" spc="-5" dirty="0">
                <a:latin typeface="Times New Roman"/>
                <a:cs typeface="Times New Roman"/>
              </a:rPr>
              <a:t>dello </a:t>
            </a:r>
            <a:r>
              <a:rPr sz="1200" dirty="0">
                <a:latin typeface="Times New Roman"/>
                <a:cs typeface="Times New Roman"/>
              </a:rPr>
              <a:t>spirito di </a:t>
            </a:r>
            <a:r>
              <a:rPr sz="1200" spc="-5" dirty="0">
                <a:latin typeface="Times New Roman"/>
                <a:cs typeface="Times New Roman"/>
              </a:rPr>
              <a:t>ministero dello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Creativo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Universo locale, </a:t>
            </a:r>
            <a:r>
              <a:rPr sz="1200" dirty="0">
                <a:latin typeface="Times New Roman"/>
                <a:cs typeface="Times New Roman"/>
              </a:rPr>
              <a:t>conosciuto </a:t>
            </a:r>
            <a:r>
              <a:rPr sz="1200" spc="-5" dirty="0">
                <a:latin typeface="Times New Roman"/>
                <a:cs typeface="Times New Roman"/>
              </a:rPr>
              <a:t>su  Urantia come </a:t>
            </a:r>
            <a:r>
              <a:rPr sz="1200" dirty="0">
                <a:latin typeface="Times New Roman"/>
                <a:cs typeface="Times New Roman"/>
              </a:rPr>
              <a:t>lo Spirito </a:t>
            </a:r>
            <a:r>
              <a:rPr sz="1200" spc="-5" dirty="0">
                <a:latin typeface="Times New Roman"/>
                <a:cs typeface="Times New Roman"/>
              </a:rPr>
              <a:t>Santo.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571500" marR="595630" algn="just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(190.8) 16:4.14 </a:t>
            </a:r>
            <a:r>
              <a:rPr sz="1200" dirty="0">
                <a:latin typeface="Times New Roman"/>
                <a:cs typeface="Times New Roman"/>
              </a:rPr>
              <a:t>6.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dotazione </a:t>
            </a:r>
            <a:r>
              <a:rPr sz="1200" spc="-5" dirty="0">
                <a:latin typeface="Times New Roman"/>
                <a:cs typeface="Times New Roman"/>
              </a:rPr>
              <a:t>successiva </a:t>
            </a:r>
            <a:r>
              <a:rPr sz="1200" dirty="0">
                <a:latin typeface="Times New Roman"/>
                <a:cs typeface="Times New Roman"/>
              </a:rPr>
              <a:t>dello spirito </a:t>
            </a:r>
            <a:r>
              <a:rPr sz="1200" spc="-5" dirty="0">
                <a:latin typeface="Times New Roman"/>
                <a:cs typeface="Times New Roman"/>
              </a:rPr>
              <a:t>dei Figli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conferimento, chiamato su Urantia </a:t>
            </a:r>
            <a:r>
              <a:rPr sz="1200" dirty="0">
                <a:latin typeface="Times New Roman"/>
                <a:cs typeface="Times New Roman"/>
              </a:rPr>
              <a:t>il Consolatore o lo  Spirito </a:t>
            </a:r>
            <a:r>
              <a:rPr sz="1200" spc="-5" dirty="0">
                <a:latin typeface="Times New Roman"/>
                <a:cs typeface="Times New Roman"/>
              </a:rPr>
              <a:t>della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Verità.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33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334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188325" cy="41351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546100" marR="620395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(190.9) 16:4.15 </a:t>
            </a:r>
            <a:r>
              <a:rPr sz="1200" dirty="0">
                <a:latin typeface="Times New Roman"/>
                <a:cs typeface="Times New Roman"/>
              </a:rPr>
              <a:t>7.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meccanismo della riflettività degli Universi locali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 Superuniverso. </a:t>
            </a:r>
            <a:r>
              <a:rPr sz="1200" dirty="0">
                <a:latin typeface="Times New Roman"/>
                <a:cs typeface="Times New Roman"/>
              </a:rPr>
              <a:t>Molti </a:t>
            </a:r>
            <a:r>
              <a:rPr sz="1200" spc="-5" dirty="0">
                <a:latin typeface="Times New Roman"/>
                <a:cs typeface="Times New Roman"/>
              </a:rPr>
              <a:t>aspetti connessi con  questo fenomeno straordinario </a:t>
            </a:r>
            <a:r>
              <a:rPr sz="1200" dirty="0">
                <a:latin typeface="Times New Roman"/>
                <a:cs typeface="Times New Roman"/>
              </a:rPr>
              <a:t>non possono </a:t>
            </a:r>
            <a:r>
              <a:rPr sz="1200" spc="-5" dirty="0">
                <a:latin typeface="Times New Roman"/>
                <a:cs typeface="Times New Roman"/>
              </a:rPr>
              <a:t>essere ragionevolmente </a:t>
            </a:r>
            <a:r>
              <a:rPr sz="1200" dirty="0">
                <a:latin typeface="Times New Roman"/>
                <a:cs typeface="Times New Roman"/>
              </a:rPr>
              <a:t>spiegati o </a:t>
            </a:r>
            <a:r>
              <a:rPr sz="1200" spc="-5" dirty="0">
                <a:latin typeface="Times New Roman"/>
                <a:cs typeface="Times New Roman"/>
              </a:rPr>
              <a:t>razionalmente capiti </a:t>
            </a:r>
            <a:r>
              <a:rPr sz="1200" dirty="0">
                <a:latin typeface="Times New Roman"/>
                <a:cs typeface="Times New Roman"/>
              </a:rPr>
              <a:t>senza </a:t>
            </a:r>
            <a:r>
              <a:rPr sz="1200" spc="-5" dirty="0">
                <a:latin typeface="Times New Roman"/>
                <a:cs typeface="Times New Roman"/>
              </a:rPr>
              <a:t>postulare  l’attività degli </a:t>
            </a:r>
            <a:r>
              <a:rPr sz="1200" dirty="0">
                <a:latin typeface="Times New Roman"/>
                <a:cs typeface="Times New Roman"/>
              </a:rPr>
              <a:t>Spiriti </a:t>
            </a:r>
            <a:r>
              <a:rPr sz="1200" spc="-5" dirty="0">
                <a:latin typeface="Times New Roman"/>
                <a:cs typeface="Times New Roman"/>
              </a:rPr>
              <a:t>Maestri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associazione con </a:t>
            </a:r>
            <a:r>
              <a:rPr sz="1200" dirty="0">
                <a:latin typeface="Times New Roman"/>
                <a:cs typeface="Times New Roman"/>
              </a:rPr>
              <a:t>l’Attore </a:t>
            </a:r>
            <a:r>
              <a:rPr sz="1200" spc="-5" dirty="0">
                <a:latin typeface="Times New Roman"/>
                <a:cs typeface="Times New Roman"/>
              </a:rPr>
              <a:t>Congiunto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con l’Essere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Supremo.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299085" algn="just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(190.10) 16:4.16 </a:t>
            </a:r>
            <a:r>
              <a:rPr sz="1200" dirty="0">
                <a:latin typeface="Times New Roman"/>
                <a:cs typeface="Times New Roman"/>
              </a:rPr>
              <a:t>Nonostante </a:t>
            </a:r>
            <a:r>
              <a:rPr sz="1200" spc="-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nostra </a:t>
            </a:r>
            <a:r>
              <a:rPr sz="1200" spc="-5" dirty="0">
                <a:latin typeface="Times New Roman"/>
                <a:cs typeface="Times New Roman"/>
              </a:rPr>
              <a:t>incapacità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comprendere adeguatamente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molteplici </a:t>
            </a:r>
            <a:r>
              <a:rPr sz="1200" dirty="0">
                <a:latin typeface="Times New Roman"/>
                <a:cs typeface="Times New Roman"/>
              </a:rPr>
              <a:t>attività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Sette Spiriti </a:t>
            </a:r>
            <a:r>
              <a:rPr sz="1200" spc="-5" dirty="0">
                <a:latin typeface="Times New Roman"/>
                <a:cs typeface="Times New Roman"/>
              </a:rPr>
              <a:t>Maestri, </a:t>
            </a:r>
            <a:r>
              <a:rPr sz="1200" dirty="0">
                <a:latin typeface="Times New Roman"/>
                <a:cs typeface="Times New Roman"/>
              </a:rPr>
              <a:t>siamo  </a:t>
            </a:r>
            <a:r>
              <a:rPr sz="1200" spc="-5" dirty="0">
                <a:latin typeface="Times New Roman"/>
                <a:cs typeface="Times New Roman"/>
              </a:rPr>
              <a:t>convinti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nella vasta gamma delle attività universali </a:t>
            </a:r>
            <a:r>
              <a:rPr sz="1200" dirty="0">
                <a:latin typeface="Times New Roman"/>
                <a:cs typeface="Times New Roman"/>
              </a:rPr>
              <a:t>vi </a:t>
            </a:r>
            <a:r>
              <a:rPr sz="1200" spc="5" dirty="0">
                <a:latin typeface="Times New Roman"/>
                <a:cs typeface="Times New Roman"/>
              </a:rPr>
              <a:t>sono </a:t>
            </a:r>
            <a:r>
              <a:rPr sz="1200" dirty="0">
                <a:latin typeface="Times New Roman"/>
                <a:cs typeface="Times New Roman"/>
              </a:rPr>
              <a:t>due domini con i </a:t>
            </a:r>
            <a:r>
              <a:rPr sz="1200" spc="-5" dirty="0">
                <a:latin typeface="Times New Roman"/>
                <a:cs typeface="Times New Roman"/>
              </a:rPr>
              <a:t>quali essi </a:t>
            </a:r>
            <a:r>
              <a:rPr sz="1200" dirty="0">
                <a:latin typeface="Times New Roman"/>
                <a:cs typeface="Times New Roman"/>
              </a:rPr>
              <a:t>non hanno </a:t>
            </a:r>
            <a:r>
              <a:rPr sz="1200" spc="-5" dirty="0">
                <a:latin typeface="Times New Roman"/>
                <a:cs typeface="Times New Roman"/>
              </a:rPr>
              <a:t>assolutamente </a:t>
            </a:r>
            <a:r>
              <a:rPr sz="1200" dirty="0">
                <a:latin typeface="Times New Roman"/>
                <a:cs typeface="Times New Roman"/>
              </a:rPr>
              <a:t>nulla a che  </a:t>
            </a:r>
            <a:r>
              <a:rPr sz="1200" spc="-5" dirty="0">
                <a:latin typeface="Times New Roman"/>
                <a:cs typeface="Times New Roman"/>
              </a:rPr>
              <a:t>fare: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conferimento </a:t>
            </a:r>
            <a:r>
              <a:rPr sz="1200" dirty="0">
                <a:latin typeface="Times New Roman"/>
                <a:cs typeface="Times New Roman"/>
              </a:rPr>
              <a:t>ed il </a:t>
            </a:r>
            <a:r>
              <a:rPr sz="1200" spc="-5" dirty="0">
                <a:latin typeface="Times New Roman"/>
                <a:cs typeface="Times New Roman"/>
              </a:rPr>
              <a:t>ministero degli </a:t>
            </a:r>
            <a:r>
              <a:rPr sz="1200" dirty="0">
                <a:latin typeface="Times New Roman"/>
                <a:cs typeface="Times New Roman"/>
              </a:rPr>
              <a:t>Aggiustatori di </a:t>
            </a:r>
            <a:r>
              <a:rPr sz="1200" spc="-5" dirty="0">
                <a:latin typeface="Times New Roman"/>
                <a:cs typeface="Times New Roman"/>
              </a:rPr>
              <a:t>Pensiero </a:t>
            </a:r>
            <a:r>
              <a:rPr sz="1200" dirty="0">
                <a:latin typeface="Times New Roman"/>
                <a:cs typeface="Times New Roman"/>
              </a:rPr>
              <a:t>e le </a:t>
            </a:r>
            <a:r>
              <a:rPr sz="1200" spc="-5" dirty="0">
                <a:latin typeface="Times New Roman"/>
                <a:cs typeface="Times New Roman"/>
              </a:rPr>
              <a:t>funzioni inscrutabili dell’Assoluto Non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Qualificato.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5. Relazione con </a:t>
            </a: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le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creature</a:t>
            </a:r>
            <a:endParaRPr sz="1600">
              <a:latin typeface="Times New Roman"/>
              <a:cs typeface="Times New Roman"/>
            </a:endParaRPr>
          </a:p>
          <a:p>
            <a:pPr marL="88900" marR="319405">
              <a:lnSpc>
                <a:spcPct val="95900"/>
              </a:lnSpc>
              <a:spcBef>
                <a:spcPts val="137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(190.11) 16:5.1 </a:t>
            </a:r>
            <a:r>
              <a:rPr sz="1200" spc="-5" dirty="0">
                <a:latin typeface="Times New Roman"/>
                <a:cs typeface="Times New Roman"/>
              </a:rPr>
              <a:t>Ogni </a:t>
            </a:r>
            <a:r>
              <a:rPr sz="1200" dirty="0">
                <a:latin typeface="Times New Roman"/>
                <a:cs typeface="Times New Roman"/>
              </a:rPr>
              <a:t>segmento </a:t>
            </a:r>
            <a:r>
              <a:rPr sz="1200" spc="-5" dirty="0">
                <a:latin typeface="Times New Roman"/>
                <a:cs typeface="Times New Roman"/>
              </a:rPr>
              <a:t>del grande Universo, ogni singolo Universo </a:t>
            </a:r>
            <a:r>
              <a:rPr sz="1200" dirty="0">
                <a:latin typeface="Times New Roman"/>
                <a:cs typeface="Times New Roman"/>
              </a:rPr>
              <a:t>e mondo, </a:t>
            </a:r>
            <a:r>
              <a:rPr sz="1200" spc="-5" dirty="0">
                <a:latin typeface="Times New Roman"/>
                <a:cs typeface="Times New Roman"/>
              </a:rPr>
              <a:t>gode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benefici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consiglio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saggezza  </a:t>
            </a:r>
            <a:r>
              <a:rPr sz="1200" spc="-5" dirty="0">
                <a:latin typeface="Times New Roman"/>
                <a:cs typeface="Times New Roman"/>
              </a:rPr>
              <a:t>congiunti </a:t>
            </a:r>
            <a:r>
              <a:rPr sz="1200" dirty="0">
                <a:latin typeface="Times New Roman"/>
                <a:cs typeface="Times New Roman"/>
              </a:rPr>
              <a:t>di tutti i Sette Spiriti </a:t>
            </a:r>
            <a:r>
              <a:rPr sz="1200" spc="-5" dirty="0">
                <a:latin typeface="Times New Roman"/>
                <a:cs typeface="Times New Roman"/>
              </a:rPr>
              <a:t>Maestri,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riceve l’impronta personale </a:t>
            </a:r>
            <a:r>
              <a:rPr sz="1200" dirty="0">
                <a:latin typeface="Times New Roman"/>
                <a:cs typeface="Times New Roman"/>
              </a:rPr>
              <a:t>di uno </a:t>
            </a:r>
            <a:r>
              <a:rPr sz="1200" spc="-5" dirty="0">
                <a:latin typeface="Times New Roman"/>
                <a:cs typeface="Times New Roman"/>
              </a:rPr>
              <a:t>solo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loro.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natura personale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ogni </a:t>
            </a:r>
            <a:r>
              <a:rPr sz="1200" dirty="0">
                <a:latin typeface="Times New Roman"/>
                <a:cs typeface="Times New Roman"/>
              </a:rPr>
              <a:t>Spirito  </a:t>
            </a:r>
            <a:r>
              <a:rPr sz="1200" spc="-5" dirty="0">
                <a:latin typeface="Times New Roman"/>
                <a:cs typeface="Times New Roman"/>
              </a:rPr>
              <a:t>Maestro pervade </a:t>
            </a:r>
            <a:r>
              <a:rPr sz="1200" dirty="0">
                <a:latin typeface="Times New Roman"/>
                <a:cs typeface="Times New Roman"/>
              </a:rPr>
              <a:t>totalmente e condiziona in modo </a:t>
            </a:r>
            <a:r>
              <a:rPr sz="1200" spc="-5" dirty="0">
                <a:latin typeface="Times New Roman"/>
                <a:cs typeface="Times New Roman"/>
              </a:rPr>
              <a:t>unico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super-Universo.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558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(190.12) 16:5.2 </a:t>
            </a:r>
            <a:r>
              <a:rPr sz="1200" spc="-5" dirty="0">
                <a:latin typeface="Times New Roman"/>
                <a:cs typeface="Times New Roman"/>
              </a:rPr>
              <a:t>A causa di </a:t>
            </a:r>
            <a:r>
              <a:rPr sz="1200" dirty="0">
                <a:latin typeface="Times New Roman"/>
                <a:cs typeface="Times New Roman"/>
              </a:rPr>
              <a:t>questa </a:t>
            </a:r>
            <a:r>
              <a:rPr sz="1200" spc="-5" dirty="0">
                <a:latin typeface="Times New Roman"/>
                <a:cs typeface="Times New Roman"/>
              </a:rPr>
              <a:t>influenza personale dei </a:t>
            </a:r>
            <a:r>
              <a:rPr sz="1200" dirty="0">
                <a:latin typeface="Times New Roman"/>
                <a:cs typeface="Times New Roman"/>
              </a:rPr>
              <a:t>Sette Spiriti </a:t>
            </a:r>
            <a:r>
              <a:rPr sz="1200" spc="-5" dirty="0">
                <a:latin typeface="Times New Roman"/>
                <a:cs typeface="Times New Roman"/>
              </a:rPr>
              <a:t>Maestri ogni creatura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ogni </a:t>
            </a:r>
            <a:r>
              <a:rPr sz="1200" dirty="0">
                <a:latin typeface="Times New Roman"/>
                <a:cs typeface="Times New Roman"/>
              </a:rPr>
              <a:t>ordine </a:t>
            </a:r>
            <a:r>
              <a:rPr sz="1200" spc="-5" dirty="0">
                <a:latin typeface="Times New Roman"/>
                <a:cs typeface="Times New Roman"/>
              </a:rPr>
              <a:t>di esseri intelligenti, fuori </a:t>
            </a:r>
            <a:r>
              <a:rPr sz="1200" spc="5" dirty="0">
                <a:latin typeface="Times New Roman"/>
                <a:cs typeface="Times New Roman"/>
              </a:rPr>
              <a:t>del  </a:t>
            </a:r>
            <a:r>
              <a:rPr sz="1200" spc="-5" dirty="0">
                <a:latin typeface="Times New Roman"/>
                <a:cs typeface="Times New Roman"/>
              </a:rPr>
              <a:t>Paradiso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Havona, </a:t>
            </a:r>
            <a:r>
              <a:rPr sz="1200" dirty="0">
                <a:latin typeface="Times New Roman"/>
                <a:cs typeface="Times New Roman"/>
              </a:rPr>
              <a:t>porta </a:t>
            </a:r>
            <a:r>
              <a:rPr sz="1200" spc="-5" dirty="0">
                <a:latin typeface="Times New Roman"/>
                <a:cs typeface="Times New Roman"/>
              </a:rPr>
              <a:t>necessariamente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caratteristico marchio </a:t>
            </a:r>
            <a:r>
              <a:rPr sz="1200" dirty="0">
                <a:latin typeface="Times New Roman"/>
                <a:cs typeface="Times New Roman"/>
              </a:rPr>
              <a:t>d’individualità </a:t>
            </a:r>
            <a:r>
              <a:rPr sz="1200" spc="-5" dirty="0">
                <a:latin typeface="Times New Roman"/>
                <a:cs typeface="Times New Roman"/>
              </a:rPr>
              <a:t>indicativo della natura ancestrale </a:t>
            </a:r>
            <a:r>
              <a:rPr sz="1200" dirty="0">
                <a:latin typeface="Times New Roman"/>
                <a:cs typeface="Times New Roman"/>
              </a:rPr>
              <a:t>di uno di  </a:t>
            </a:r>
            <a:r>
              <a:rPr sz="1200" spc="-5" dirty="0">
                <a:latin typeface="Times New Roman"/>
                <a:cs typeface="Times New Roman"/>
              </a:rPr>
              <a:t>questi Sette </a:t>
            </a:r>
            <a:r>
              <a:rPr sz="1200" dirty="0">
                <a:latin typeface="Times New Roman"/>
                <a:cs typeface="Times New Roman"/>
              </a:rPr>
              <a:t>Spiriti </a:t>
            </a:r>
            <a:r>
              <a:rPr sz="1200" spc="-5" dirty="0">
                <a:latin typeface="Times New Roman"/>
                <a:cs typeface="Times New Roman"/>
              </a:rPr>
              <a:t>del Paradiso. Per quanto </a:t>
            </a:r>
            <a:r>
              <a:rPr sz="1200" dirty="0">
                <a:latin typeface="Times New Roman"/>
                <a:cs typeface="Times New Roman"/>
              </a:rPr>
              <a:t>concerne i sette </a:t>
            </a:r>
            <a:r>
              <a:rPr sz="1200" spc="-5" dirty="0">
                <a:latin typeface="Times New Roman"/>
                <a:cs typeface="Times New Roman"/>
              </a:rPr>
              <a:t>Superuniversi, ogni creatura nativa, </a:t>
            </a:r>
            <a:r>
              <a:rPr sz="1200" dirty="0">
                <a:latin typeface="Times New Roman"/>
                <a:cs typeface="Times New Roman"/>
              </a:rPr>
              <a:t>uomo o </a:t>
            </a:r>
            <a:r>
              <a:rPr sz="1200" spc="-5" dirty="0">
                <a:latin typeface="Times New Roman"/>
                <a:cs typeface="Times New Roman"/>
              </a:rPr>
              <a:t>angelo, </a:t>
            </a:r>
            <a:r>
              <a:rPr sz="1200" dirty="0">
                <a:latin typeface="Times New Roman"/>
                <a:cs typeface="Times New Roman"/>
              </a:rPr>
              <a:t>porterà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sempre  </a:t>
            </a:r>
            <a:r>
              <a:rPr sz="1200" spc="-5" dirty="0">
                <a:latin typeface="Times New Roman"/>
                <a:cs typeface="Times New Roman"/>
              </a:rPr>
              <a:t>questo distintivo d’identificazione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natale.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21285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(191.1) 16:5.3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Sette </a:t>
            </a:r>
            <a:r>
              <a:rPr sz="1200" dirty="0">
                <a:latin typeface="Times New Roman"/>
                <a:cs typeface="Times New Roman"/>
              </a:rPr>
              <a:t>Spiriti </a:t>
            </a:r>
            <a:r>
              <a:rPr sz="1200" spc="-5" dirty="0">
                <a:latin typeface="Times New Roman"/>
                <a:cs typeface="Times New Roman"/>
              </a:rPr>
              <a:t>Maestri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invadono </a:t>
            </a:r>
            <a:r>
              <a:rPr sz="1200" dirty="0">
                <a:latin typeface="Times New Roman"/>
                <a:cs typeface="Times New Roman"/>
              </a:rPr>
              <a:t>in modo </a:t>
            </a:r>
            <a:r>
              <a:rPr sz="1200" spc="-5" dirty="0">
                <a:latin typeface="Times New Roman"/>
                <a:cs typeface="Times New Roman"/>
              </a:rPr>
              <a:t>diretto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mente materiale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singole </a:t>
            </a:r>
            <a:r>
              <a:rPr sz="1200" dirty="0">
                <a:latin typeface="Times New Roman"/>
                <a:cs typeface="Times New Roman"/>
              </a:rPr>
              <a:t>creature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mondi </a:t>
            </a:r>
            <a:r>
              <a:rPr sz="1200" spc="-5" dirty="0">
                <a:latin typeface="Times New Roman"/>
                <a:cs typeface="Times New Roman"/>
              </a:rPr>
              <a:t>evoluzionari  dello spazio. </a:t>
            </a:r>
            <a:r>
              <a:rPr sz="1200" dirty="0">
                <a:latin typeface="Times New Roman"/>
                <a:cs typeface="Times New Roman"/>
              </a:rPr>
              <a:t>I mortali di </a:t>
            </a:r>
            <a:r>
              <a:rPr sz="1200" spc="-5" dirty="0">
                <a:latin typeface="Times New Roman"/>
                <a:cs typeface="Times New Roman"/>
              </a:rPr>
              <a:t>Urantia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sperimentano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presenza personale dell’influenza </a:t>
            </a:r>
            <a:r>
              <a:rPr sz="1200" dirty="0">
                <a:latin typeface="Times New Roman"/>
                <a:cs typeface="Times New Roman"/>
              </a:rPr>
              <a:t>mentale-spirituale </a:t>
            </a:r>
            <a:r>
              <a:rPr sz="1200" spc="-5" dirty="0">
                <a:latin typeface="Times New Roman"/>
                <a:cs typeface="Times New Roman"/>
              </a:rPr>
              <a:t>dello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Maestro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Orvonton. </a:t>
            </a:r>
            <a:r>
              <a:rPr sz="1200" dirty="0">
                <a:latin typeface="Times New Roman"/>
                <a:cs typeface="Times New Roman"/>
              </a:rPr>
              <a:t>Se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Maestro giunge ad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qualche </a:t>
            </a:r>
            <a:r>
              <a:rPr sz="1200" dirty="0">
                <a:latin typeface="Times New Roman"/>
                <a:cs typeface="Times New Roman"/>
              </a:rPr>
              <a:t>tipo di </a:t>
            </a:r>
            <a:r>
              <a:rPr sz="1200" spc="-5" dirty="0">
                <a:latin typeface="Times New Roman"/>
                <a:cs typeface="Times New Roman"/>
              </a:rPr>
              <a:t>contatto con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singola </a:t>
            </a:r>
            <a:r>
              <a:rPr sz="1200" dirty="0">
                <a:latin typeface="Times New Roman"/>
                <a:cs typeface="Times New Roman"/>
              </a:rPr>
              <a:t>mente mortale </a:t>
            </a:r>
            <a:r>
              <a:rPr sz="1200" spc="-5" dirty="0">
                <a:latin typeface="Times New Roman"/>
                <a:cs typeface="Times New Roman"/>
              </a:rPr>
              <a:t>nel corso </a:t>
            </a:r>
            <a:r>
              <a:rPr sz="1200" dirty="0">
                <a:latin typeface="Times New Roman"/>
                <a:cs typeface="Times New Roman"/>
              </a:rPr>
              <a:t>delle ere  </a:t>
            </a:r>
            <a:r>
              <a:rPr sz="1200" spc="-5" dirty="0">
                <a:latin typeface="Times New Roman"/>
                <a:cs typeface="Times New Roman"/>
              </a:rPr>
              <a:t>evoluzionarie primitive </a:t>
            </a:r>
            <a:r>
              <a:rPr sz="1200" dirty="0">
                <a:latin typeface="Times New Roman"/>
                <a:cs typeface="Times New Roman"/>
              </a:rPr>
              <a:t>di un mondo abitato, </a:t>
            </a:r>
            <a:r>
              <a:rPr sz="1200" spc="-5" dirty="0">
                <a:latin typeface="Times New Roman"/>
                <a:cs typeface="Times New Roman"/>
              </a:rPr>
              <a:t>ciò </a:t>
            </a:r>
            <a:r>
              <a:rPr sz="1200" dirty="0">
                <a:latin typeface="Times New Roman"/>
                <a:cs typeface="Times New Roman"/>
              </a:rPr>
              <a:t>deve avvenire tramite il </a:t>
            </a:r>
            <a:r>
              <a:rPr sz="1200" spc="-5" dirty="0">
                <a:latin typeface="Times New Roman"/>
                <a:cs typeface="Times New Roman"/>
              </a:rPr>
              <a:t>ministero dello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Creativo </a:t>
            </a:r>
            <a:r>
              <a:rPr sz="1200" dirty="0">
                <a:latin typeface="Times New Roman"/>
                <a:cs typeface="Times New Roman"/>
              </a:rPr>
              <a:t>dell’Universo </a:t>
            </a:r>
            <a:r>
              <a:rPr sz="1200" spc="-5" dirty="0">
                <a:latin typeface="Times New Roman"/>
                <a:cs typeface="Times New Roman"/>
              </a:rPr>
              <a:t>locale,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33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335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35620" cy="39573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26797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consorte ed associata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Creatore 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presiede ai </a:t>
            </a:r>
            <a:r>
              <a:rPr sz="1200" dirty="0">
                <a:latin typeface="Times New Roman"/>
                <a:cs typeface="Times New Roman"/>
              </a:rPr>
              <a:t>destini di ogni </a:t>
            </a:r>
            <a:r>
              <a:rPr sz="1200" spc="-5" dirty="0">
                <a:latin typeface="Times New Roman"/>
                <a:cs typeface="Times New Roman"/>
              </a:rPr>
              <a:t>creazione locale. Ma </a:t>
            </a:r>
            <a:r>
              <a:rPr sz="1200" dirty="0">
                <a:latin typeface="Times New Roman"/>
                <a:cs typeface="Times New Roman"/>
              </a:rPr>
              <a:t>questo </a:t>
            </a:r>
            <a:r>
              <a:rPr sz="1200" spc="-5" dirty="0">
                <a:latin typeface="Times New Roman"/>
                <a:cs typeface="Times New Roman"/>
              </a:rPr>
              <a:t>stesso </a:t>
            </a:r>
            <a:r>
              <a:rPr sz="1200" dirty="0">
                <a:latin typeface="Times New Roman"/>
                <a:cs typeface="Times New Roman"/>
              </a:rPr>
              <a:t>Spirito Madre  </a:t>
            </a:r>
            <a:r>
              <a:rPr sz="1200" spc="-5" dirty="0">
                <a:latin typeface="Times New Roman"/>
                <a:cs typeface="Times New Roman"/>
              </a:rPr>
              <a:t>Creativo è, per </a:t>
            </a:r>
            <a:r>
              <a:rPr sz="1200" dirty="0">
                <a:latin typeface="Times New Roman"/>
                <a:cs typeface="Times New Roman"/>
              </a:rPr>
              <a:t>natura e </a:t>
            </a:r>
            <a:r>
              <a:rPr sz="1200" spc="-5" dirty="0">
                <a:latin typeface="Times New Roman"/>
                <a:cs typeface="Times New Roman"/>
              </a:rPr>
              <a:t>carattere, del </a:t>
            </a:r>
            <a:r>
              <a:rPr sz="1200" dirty="0">
                <a:latin typeface="Times New Roman"/>
                <a:cs typeface="Times New Roman"/>
              </a:rPr>
              <a:t>tutto simile </a:t>
            </a:r>
            <a:r>
              <a:rPr sz="1200" spc="-5" dirty="0">
                <a:latin typeface="Times New Roman"/>
                <a:cs typeface="Times New Roman"/>
              </a:rPr>
              <a:t>allo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Maestro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Orvonton.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16573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(191.2) 16:5.4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marchio </a:t>
            </a:r>
            <a:r>
              <a:rPr sz="1200" dirty="0">
                <a:latin typeface="Times New Roman"/>
                <a:cs typeface="Times New Roman"/>
              </a:rPr>
              <a:t>fisico di uno Spirito </a:t>
            </a:r>
            <a:r>
              <a:rPr sz="1200" spc="-5" dirty="0">
                <a:latin typeface="Times New Roman"/>
                <a:cs typeface="Times New Roman"/>
              </a:rPr>
              <a:t>Maestro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parte dell’origine materiale dell’uomo. L’intera carriera morontiale </a:t>
            </a:r>
            <a:r>
              <a:rPr sz="1200" dirty="0">
                <a:latin typeface="Times New Roman"/>
                <a:cs typeface="Times New Roman"/>
              </a:rPr>
              <a:t>è vissuta  </a:t>
            </a:r>
            <a:r>
              <a:rPr sz="1200" spc="-5" dirty="0">
                <a:latin typeface="Times New Roman"/>
                <a:cs typeface="Times New Roman"/>
              </a:rPr>
              <a:t>sotto </a:t>
            </a:r>
            <a:r>
              <a:rPr sz="1200" dirty="0">
                <a:latin typeface="Times New Roman"/>
                <a:cs typeface="Times New Roman"/>
              </a:rPr>
              <a:t>l’influenza </a:t>
            </a:r>
            <a:r>
              <a:rPr sz="1200" spc="-5" dirty="0">
                <a:latin typeface="Times New Roman"/>
                <a:cs typeface="Times New Roman"/>
              </a:rPr>
              <a:t>continua </a:t>
            </a:r>
            <a:r>
              <a:rPr sz="1200" dirty="0">
                <a:latin typeface="Times New Roman"/>
                <a:cs typeface="Times New Roman"/>
              </a:rPr>
              <a:t>di questo </a:t>
            </a:r>
            <a:r>
              <a:rPr sz="1200" spc="-5" dirty="0">
                <a:latin typeface="Times New Roman"/>
                <a:cs typeface="Times New Roman"/>
              </a:rPr>
              <a:t>stesso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Maestro. Non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affatto strano che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carriera spirituale successiva </a:t>
            </a:r>
            <a:r>
              <a:rPr sz="1200" dirty="0">
                <a:latin typeface="Times New Roman"/>
                <a:cs typeface="Times New Roman"/>
              </a:rPr>
              <a:t>di un tale  </a:t>
            </a:r>
            <a:r>
              <a:rPr sz="1200" spc="-5" dirty="0">
                <a:latin typeface="Times New Roman"/>
                <a:cs typeface="Times New Roman"/>
              </a:rPr>
              <a:t>mortale ascendente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cancelli mai </a:t>
            </a:r>
            <a:r>
              <a:rPr sz="1200" dirty="0">
                <a:latin typeface="Times New Roman"/>
                <a:cs typeface="Times New Roman"/>
              </a:rPr>
              <a:t>del tutto il </a:t>
            </a:r>
            <a:r>
              <a:rPr sz="1200" spc="-5" dirty="0">
                <a:latin typeface="Times New Roman"/>
                <a:cs typeface="Times New Roman"/>
              </a:rPr>
              <a:t>marchio caratteristico </a:t>
            </a:r>
            <a:r>
              <a:rPr sz="1200" dirty="0">
                <a:latin typeface="Times New Roman"/>
                <a:cs typeface="Times New Roman"/>
              </a:rPr>
              <a:t>di questo </a:t>
            </a:r>
            <a:r>
              <a:rPr sz="1200" spc="-5" dirty="0">
                <a:latin typeface="Times New Roman"/>
                <a:cs typeface="Times New Roman"/>
              </a:rPr>
              <a:t>medesimo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supervisore. L’impronta </a:t>
            </a:r>
            <a:r>
              <a:rPr sz="1200" dirty="0">
                <a:latin typeface="Times New Roman"/>
                <a:cs typeface="Times New Roman"/>
              </a:rPr>
              <a:t>di uno  Spirito </a:t>
            </a:r>
            <a:r>
              <a:rPr sz="1200" spc="-5" dirty="0">
                <a:latin typeface="Times New Roman"/>
                <a:cs typeface="Times New Roman"/>
              </a:rPr>
              <a:t>Maestro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fondamentale per l’esistenza stessa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ciascuno stadio d’ascensione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mortali precedente </a:t>
            </a:r>
            <a:r>
              <a:rPr sz="1200" dirty="0">
                <a:latin typeface="Times New Roman"/>
                <a:cs typeface="Times New Roman"/>
              </a:rPr>
              <a:t>a quello di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Havona.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558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(191.3) 16:5.5 </a:t>
            </a:r>
            <a:r>
              <a:rPr sz="1200" spc="-15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tendenze distintive </a:t>
            </a:r>
            <a:r>
              <a:rPr sz="1200" spc="-5" dirty="0">
                <a:latin typeface="Times New Roman"/>
                <a:cs typeface="Times New Roman"/>
              </a:rPr>
              <a:t>della personalità palesate nell’esperienza </a:t>
            </a:r>
            <a:r>
              <a:rPr sz="1200" dirty="0">
                <a:latin typeface="Times New Roman"/>
                <a:cs typeface="Times New Roman"/>
              </a:rPr>
              <a:t>di vita </a:t>
            </a:r>
            <a:r>
              <a:rPr sz="1200" spc="-5" dirty="0">
                <a:latin typeface="Times New Roman"/>
                <a:cs typeface="Times New Roman"/>
              </a:rPr>
              <a:t>dei mortali evoluzionari,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sono caratteristiche 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ogni Superuniverso </a:t>
            </a:r>
            <a:r>
              <a:rPr sz="1200" dirty="0">
                <a:latin typeface="Times New Roman"/>
                <a:cs typeface="Times New Roman"/>
              </a:rPr>
              <a:t>e che </a:t>
            </a:r>
            <a:r>
              <a:rPr sz="1200" spc="-5" dirty="0">
                <a:latin typeface="Times New Roman"/>
                <a:cs typeface="Times New Roman"/>
              </a:rPr>
              <a:t>esprimono direttamente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natura </a:t>
            </a:r>
            <a:r>
              <a:rPr sz="1200" dirty="0">
                <a:latin typeface="Times New Roman"/>
                <a:cs typeface="Times New Roman"/>
              </a:rPr>
              <a:t>dello Spirito </a:t>
            </a:r>
            <a:r>
              <a:rPr sz="1200" spc="-5" dirty="0">
                <a:latin typeface="Times New Roman"/>
                <a:cs typeface="Times New Roman"/>
              </a:rPr>
              <a:t>Maestro dominante,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vengono </a:t>
            </a:r>
            <a:r>
              <a:rPr sz="1200" dirty="0">
                <a:latin typeface="Times New Roman"/>
                <a:cs typeface="Times New Roman"/>
              </a:rPr>
              <a:t>mai del tutto  </a:t>
            </a:r>
            <a:r>
              <a:rPr sz="1200" spc="-5" dirty="0">
                <a:latin typeface="Times New Roman"/>
                <a:cs typeface="Times New Roman"/>
              </a:rPr>
              <a:t>cancellate, nemmeno </a:t>
            </a:r>
            <a:r>
              <a:rPr sz="1200" dirty="0">
                <a:latin typeface="Times New Roman"/>
                <a:cs typeface="Times New Roman"/>
              </a:rPr>
              <a:t>dopo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tali </a:t>
            </a:r>
            <a:r>
              <a:rPr sz="1200" spc="-5" dirty="0">
                <a:latin typeface="Times New Roman"/>
                <a:cs typeface="Times New Roman"/>
              </a:rPr>
              <a:t>ascendenti </a:t>
            </a:r>
            <a:r>
              <a:rPr sz="1200" dirty="0">
                <a:latin typeface="Times New Roman"/>
                <a:cs typeface="Times New Roman"/>
              </a:rPr>
              <a:t>hanno subito la </a:t>
            </a:r>
            <a:r>
              <a:rPr sz="1200" spc="-5" dirty="0">
                <a:latin typeface="Times New Roman"/>
                <a:cs typeface="Times New Roman"/>
              </a:rPr>
              <a:t>lunga </a:t>
            </a:r>
            <a:r>
              <a:rPr sz="1200" dirty="0">
                <a:latin typeface="Times New Roman"/>
                <a:cs typeface="Times New Roman"/>
              </a:rPr>
              <a:t>preparazione e la </a:t>
            </a:r>
            <a:r>
              <a:rPr sz="1200" spc="-5" dirty="0">
                <a:latin typeface="Times New Roman"/>
                <a:cs typeface="Times New Roman"/>
              </a:rPr>
              <a:t>disciplina unificatrice incontrate sul </a:t>
            </a:r>
            <a:r>
              <a:rPr sz="1200" dirty="0">
                <a:latin typeface="Times New Roman"/>
                <a:cs typeface="Times New Roman"/>
              </a:rPr>
              <a:t>miliardo  di </a:t>
            </a:r>
            <a:r>
              <a:rPr sz="1200" spc="-5" dirty="0">
                <a:latin typeface="Times New Roman"/>
                <a:cs typeface="Times New Roman"/>
              </a:rPr>
              <a:t>sfere </a:t>
            </a:r>
            <a:r>
              <a:rPr sz="1200" dirty="0">
                <a:latin typeface="Times New Roman"/>
                <a:cs typeface="Times New Roman"/>
              </a:rPr>
              <a:t>d’istruzione di </a:t>
            </a:r>
            <a:r>
              <a:rPr sz="1200" spc="-5" dirty="0">
                <a:latin typeface="Times New Roman"/>
                <a:cs typeface="Times New Roman"/>
              </a:rPr>
              <a:t>Havona. Anche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successiva intensa preparazione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Paradiso </a:t>
            </a:r>
            <a:r>
              <a:rPr sz="1200" dirty="0">
                <a:latin typeface="Times New Roman"/>
                <a:cs typeface="Times New Roman"/>
              </a:rPr>
              <a:t>non è </a:t>
            </a:r>
            <a:r>
              <a:rPr sz="1200" spc="-5" dirty="0">
                <a:latin typeface="Times New Roman"/>
                <a:cs typeface="Times New Roman"/>
              </a:rPr>
              <a:t>sufficiente ad estirpare </a:t>
            </a:r>
            <a:r>
              <a:rPr sz="1200" dirty="0">
                <a:latin typeface="Times New Roman"/>
                <a:cs typeface="Times New Roman"/>
              </a:rPr>
              <a:t>i contrassegni  </a:t>
            </a:r>
            <a:r>
              <a:rPr sz="1200" spc="-5" dirty="0">
                <a:latin typeface="Times New Roman"/>
                <a:cs typeface="Times New Roman"/>
              </a:rPr>
              <a:t>d’origine del Superuniverso. Per </a:t>
            </a:r>
            <a:r>
              <a:rPr sz="1200" dirty="0">
                <a:latin typeface="Times New Roman"/>
                <a:cs typeface="Times New Roman"/>
              </a:rPr>
              <a:t>tutta </a:t>
            </a:r>
            <a:r>
              <a:rPr sz="1200" spc="-5" dirty="0">
                <a:latin typeface="Times New Roman"/>
                <a:cs typeface="Times New Roman"/>
              </a:rPr>
              <a:t>l’eternità </a:t>
            </a:r>
            <a:r>
              <a:rPr sz="1200" dirty="0">
                <a:latin typeface="Times New Roman"/>
                <a:cs typeface="Times New Roman"/>
              </a:rPr>
              <a:t>un mortale </a:t>
            </a:r>
            <a:r>
              <a:rPr sz="1200" spc="-5" dirty="0">
                <a:latin typeface="Times New Roman"/>
                <a:cs typeface="Times New Roman"/>
              </a:rPr>
              <a:t>ascendente </a:t>
            </a:r>
            <a:r>
              <a:rPr sz="1200" dirty="0">
                <a:latin typeface="Times New Roman"/>
                <a:cs typeface="Times New Roman"/>
              </a:rPr>
              <a:t>mostrerà i tratti </a:t>
            </a:r>
            <a:r>
              <a:rPr sz="1200" spc="-5" dirty="0">
                <a:latin typeface="Times New Roman"/>
                <a:cs typeface="Times New Roman"/>
              </a:rPr>
              <a:t>indicativi </a:t>
            </a:r>
            <a:r>
              <a:rPr sz="1200" dirty="0">
                <a:latin typeface="Times New Roman"/>
                <a:cs typeface="Times New Roman"/>
              </a:rPr>
              <a:t>dello Spirito </a:t>
            </a:r>
            <a:r>
              <a:rPr sz="1200" spc="-5" dirty="0">
                <a:latin typeface="Times New Roman"/>
                <a:cs typeface="Times New Roman"/>
              </a:rPr>
              <a:t>che presiede al suo  Superuniverso natale. </a:t>
            </a:r>
            <a:r>
              <a:rPr sz="1200" dirty="0">
                <a:latin typeface="Times New Roman"/>
                <a:cs typeface="Times New Roman"/>
              </a:rPr>
              <a:t>Anche </a:t>
            </a:r>
            <a:r>
              <a:rPr sz="1200" spc="-5" dirty="0">
                <a:latin typeface="Times New Roman"/>
                <a:cs typeface="Times New Roman"/>
              </a:rPr>
              <a:t>nel Corpo della Finalità, quando si desidera arrivare ad </a:t>
            </a:r>
            <a:r>
              <a:rPr sz="1200" dirty="0">
                <a:latin typeface="Times New Roman"/>
                <a:cs typeface="Times New Roman"/>
              </a:rPr>
              <a:t>una relazione di </a:t>
            </a:r>
            <a:r>
              <a:rPr sz="1200" spc="-5" dirty="0">
                <a:latin typeface="Times New Roman"/>
                <a:cs typeface="Times New Roman"/>
              </a:rPr>
              <a:t>Trinità </a:t>
            </a:r>
            <a:r>
              <a:rPr sz="1200" i="1" spc="-5" dirty="0">
                <a:latin typeface="Times New Roman"/>
                <a:cs typeface="Times New Roman"/>
              </a:rPr>
              <a:t>completa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la  </a:t>
            </a:r>
            <a:r>
              <a:rPr sz="1200" spc="-5" dirty="0">
                <a:latin typeface="Times New Roman"/>
                <a:cs typeface="Times New Roman"/>
              </a:rPr>
              <a:t>creazione evoluzionaria,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rappresentare questa </a:t>
            </a:r>
            <a:r>
              <a:rPr sz="1200" dirty="0">
                <a:latin typeface="Times New Roman"/>
                <a:cs typeface="Times New Roman"/>
              </a:rPr>
              <a:t>relazione, </a:t>
            </a:r>
            <a:r>
              <a:rPr sz="1200" spc="-5" dirty="0">
                <a:latin typeface="Times New Roman"/>
                <a:cs typeface="Times New Roman"/>
              </a:rPr>
              <a:t>si riunisce sempre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gruppo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sette </a:t>
            </a:r>
            <a:r>
              <a:rPr sz="1200" dirty="0">
                <a:latin typeface="Times New Roman"/>
                <a:cs typeface="Times New Roman"/>
              </a:rPr>
              <a:t>finalitari, uno </a:t>
            </a:r>
            <a:r>
              <a:rPr sz="1200" spc="-5" dirty="0">
                <a:latin typeface="Times New Roman"/>
                <a:cs typeface="Times New Roman"/>
              </a:rPr>
              <a:t>proveniente </a:t>
            </a:r>
            <a:r>
              <a:rPr sz="1200" spc="5" dirty="0">
                <a:latin typeface="Times New Roman"/>
                <a:cs typeface="Times New Roman"/>
              </a:rPr>
              <a:t>da  </a:t>
            </a:r>
            <a:r>
              <a:rPr sz="1200" spc="-5" dirty="0">
                <a:latin typeface="Times New Roman"/>
                <a:cs typeface="Times New Roman"/>
              </a:rPr>
              <a:t>ciascun Superuniverso.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  <a:spcBef>
                <a:spcPts val="5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6. La mente</a:t>
            </a:r>
            <a:r>
              <a:rPr sz="1600" b="1" spc="1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cosmica</a:t>
            </a:r>
            <a:endParaRPr sz="1600">
              <a:latin typeface="Times New Roman"/>
              <a:cs typeface="Times New Roman"/>
            </a:endParaRPr>
          </a:p>
          <a:p>
            <a:pPr marL="76200" marR="121920">
              <a:lnSpc>
                <a:spcPct val="95400"/>
              </a:lnSpc>
              <a:spcBef>
                <a:spcPts val="139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(191.4) 16:6.1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Spiriti </a:t>
            </a:r>
            <a:r>
              <a:rPr sz="1200" spc="-5" dirty="0">
                <a:latin typeface="Times New Roman"/>
                <a:cs typeface="Times New Roman"/>
              </a:rPr>
              <a:t>Maestri </a:t>
            </a:r>
            <a:r>
              <a:rPr sz="1200" dirty="0">
                <a:latin typeface="Times New Roman"/>
                <a:cs typeface="Times New Roman"/>
              </a:rPr>
              <a:t>sono la </a:t>
            </a:r>
            <a:r>
              <a:rPr sz="1200" spc="-5" dirty="0">
                <a:latin typeface="Times New Roman"/>
                <a:cs typeface="Times New Roman"/>
              </a:rPr>
              <a:t>sorgente </a:t>
            </a:r>
            <a:r>
              <a:rPr sz="1200" dirty="0">
                <a:latin typeface="Times New Roman"/>
                <a:cs typeface="Times New Roman"/>
              </a:rPr>
              <a:t>settupla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mente </a:t>
            </a:r>
            <a:r>
              <a:rPr sz="1200" spc="-5" dirty="0">
                <a:latin typeface="Times New Roman"/>
                <a:cs typeface="Times New Roman"/>
              </a:rPr>
              <a:t>cosmica, </a:t>
            </a:r>
            <a:r>
              <a:rPr sz="1200" dirty="0">
                <a:latin typeface="Times New Roman"/>
                <a:cs typeface="Times New Roman"/>
              </a:rPr>
              <a:t>il potenziale </a:t>
            </a:r>
            <a:r>
              <a:rPr sz="1200" spc="-5" dirty="0">
                <a:latin typeface="Times New Roman"/>
                <a:cs typeface="Times New Roman"/>
              </a:rPr>
              <a:t>intellettuale del grande </a:t>
            </a:r>
            <a:r>
              <a:rPr sz="1200" dirty="0">
                <a:latin typeface="Times New Roman"/>
                <a:cs typeface="Times New Roman"/>
              </a:rPr>
              <a:t>Universo. </a:t>
            </a:r>
            <a:r>
              <a:rPr sz="1200" spc="-5" dirty="0">
                <a:latin typeface="Times New Roman"/>
                <a:cs typeface="Times New Roman"/>
              </a:rPr>
              <a:t>Questa  </a:t>
            </a:r>
            <a:r>
              <a:rPr sz="1200" dirty="0">
                <a:latin typeface="Times New Roman"/>
                <a:cs typeface="Times New Roman"/>
              </a:rPr>
              <a:t>mente </a:t>
            </a:r>
            <a:r>
              <a:rPr sz="1200" spc="-5" dirty="0">
                <a:latin typeface="Times New Roman"/>
                <a:cs typeface="Times New Roman"/>
              </a:rPr>
              <a:t>cosmica </a:t>
            </a:r>
            <a:r>
              <a:rPr sz="1200" dirty="0">
                <a:latin typeface="Times New Roman"/>
                <a:cs typeface="Times New Roman"/>
              </a:rPr>
              <a:t>è una </a:t>
            </a:r>
            <a:r>
              <a:rPr sz="1200" spc="-5" dirty="0">
                <a:latin typeface="Times New Roman"/>
                <a:cs typeface="Times New Roman"/>
              </a:rPr>
              <a:t>manifestazione subassoluta della </a:t>
            </a:r>
            <a:r>
              <a:rPr sz="1200" dirty="0">
                <a:latin typeface="Times New Roman"/>
                <a:cs typeface="Times New Roman"/>
              </a:rPr>
              <a:t>mente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Terza </a:t>
            </a:r>
            <a:r>
              <a:rPr sz="1200" spc="-5" dirty="0">
                <a:latin typeface="Times New Roman"/>
                <a:cs typeface="Times New Roman"/>
              </a:rPr>
              <a:t>Sorgente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Centro e,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certi aspetti, </a:t>
            </a:r>
            <a:r>
              <a:rPr sz="1200" dirty="0">
                <a:latin typeface="Times New Roman"/>
                <a:cs typeface="Times New Roman"/>
              </a:rPr>
              <a:t>è funzionalmente  </a:t>
            </a:r>
            <a:r>
              <a:rPr sz="1200" spc="-5" dirty="0">
                <a:latin typeface="Times New Roman"/>
                <a:cs typeface="Times New Roman"/>
              </a:rPr>
              <a:t>collegata con </a:t>
            </a:r>
            <a:r>
              <a:rPr sz="1200" dirty="0">
                <a:latin typeface="Times New Roman"/>
                <a:cs typeface="Times New Roman"/>
              </a:rPr>
              <a:t>la mente </a:t>
            </a:r>
            <a:r>
              <a:rPr sz="1200" spc="-5" dirty="0">
                <a:latin typeface="Times New Roman"/>
                <a:cs typeface="Times New Roman"/>
              </a:rPr>
              <a:t>dell’Essere Supremo </a:t>
            </a:r>
            <a:r>
              <a:rPr sz="1200" dirty="0">
                <a:latin typeface="Times New Roman"/>
                <a:cs typeface="Times New Roman"/>
              </a:rPr>
              <a:t>in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evoluzione.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33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336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164195" cy="389890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8128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(191.5) 16:6.2 </a:t>
            </a:r>
            <a:r>
              <a:rPr sz="1200" spc="-5" dirty="0">
                <a:latin typeface="Times New Roman"/>
                <a:cs typeface="Times New Roman"/>
              </a:rPr>
              <a:t>Su </a:t>
            </a:r>
            <a:r>
              <a:rPr sz="1200" dirty="0">
                <a:latin typeface="Times New Roman"/>
                <a:cs typeface="Times New Roman"/>
              </a:rPr>
              <a:t>un mondo come </a:t>
            </a:r>
            <a:r>
              <a:rPr sz="1200" spc="-5" dirty="0">
                <a:latin typeface="Times New Roman"/>
                <a:cs typeface="Times New Roman"/>
              </a:rPr>
              <a:t>Urantia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s’incontra </a:t>
            </a:r>
            <a:r>
              <a:rPr sz="1200" dirty="0">
                <a:latin typeface="Times New Roman"/>
                <a:cs typeface="Times New Roman"/>
              </a:rPr>
              <a:t>l’influenza </a:t>
            </a:r>
            <a:r>
              <a:rPr sz="1200" spc="-5" dirty="0">
                <a:latin typeface="Times New Roman"/>
                <a:cs typeface="Times New Roman"/>
              </a:rPr>
              <a:t>diretta </a:t>
            </a:r>
            <a:r>
              <a:rPr sz="1200" dirty="0">
                <a:latin typeface="Times New Roman"/>
                <a:cs typeface="Times New Roman"/>
              </a:rPr>
              <a:t>dei Sette Spiriti </a:t>
            </a:r>
            <a:r>
              <a:rPr sz="1200" spc="-5" dirty="0">
                <a:latin typeface="Times New Roman"/>
                <a:cs typeface="Times New Roman"/>
              </a:rPr>
              <a:t>Maestri negli affari </a:t>
            </a:r>
            <a:r>
              <a:rPr sz="1200" dirty="0">
                <a:latin typeface="Times New Roman"/>
                <a:cs typeface="Times New Roman"/>
              </a:rPr>
              <a:t>delle razze umane. </a:t>
            </a:r>
            <a:r>
              <a:rPr sz="1200" spc="-5" dirty="0">
                <a:latin typeface="Times New Roman"/>
                <a:cs typeface="Times New Roman"/>
              </a:rPr>
              <a:t>Voi  </a:t>
            </a:r>
            <a:r>
              <a:rPr sz="1200" dirty="0">
                <a:latin typeface="Times New Roman"/>
                <a:cs typeface="Times New Roman"/>
              </a:rPr>
              <a:t>vivete </a:t>
            </a:r>
            <a:r>
              <a:rPr sz="1200" spc="-5" dirty="0">
                <a:latin typeface="Times New Roman"/>
                <a:cs typeface="Times New Roman"/>
              </a:rPr>
              <a:t>sotto l’influenza diretta dello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Creativo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Nebadon. Tuttavia, questi stessi </a:t>
            </a:r>
            <a:r>
              <a:rPr sz="1200" dirty="0">
                <a:latin typeface="Times New Roman"/>
                <a:cs typeface="Times New Roman"/>
              </a:rPr>
              <a:t>Spiriti </a:t>
            </a:r>
            <a:r>
              <a:rPr sz="1200" spc="-5" dirty="0">
                <a:latin typeface="Times New Roman"/>
                <a:cs typeface="Times New Roman"/>
              </a:rPr>
              <a:t>Maestri </a:t>
            </a:r>
            <a:r>
              <a:rPr sz="1200" dirty="0">
                <a:latin typeface="Times New Roman"/>
                <a:cs typeface="Times New Roman"/>
              </a:rPr>
              <a:t>dominano le reazioni  </a:t>
            </a:r>
            <a:r>
              <a:rPr sz="1200" spc="-5" dirty="0">
                <a:latin typeface="Times New Roman"/>
                <a:cs typeface="Times New Roman"/>
              </a:rPr>
              <a:t>fondamentali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mente </a:t>
            </a:r>
            <a:r>
              <a:rPr sz="1200" dirty="0">
                <a:latin typeface="Times New Roman"/>
                <a:cs typeface="Times New Roman"/>
              </a:rPr>
              <a:t>di tutte le </a:t>
            </a:r>
            <a:r>
              <a:rPr sz="1200" spc="-5" dirty="0">
                <a:latin typeface="Times New Roman"/>
                <a:cs typeface="Times New Roman"/>
              </a:rPr>
              <a:t>creature, </a:t>
            </a:r>
            <a:r>
              <a:rPr sz="1200" dirty="0">
                <a:latin typeface="Times New Roman"/>
                <a:cs typeface="Times New Roman"/>
              </a:rPr>
              <a:t>perché sono la </a:t>
            </a:r>
            <a:r>
              <a:rPr sz="1200" spc="-5" dirty="0">
                <a:latin typeface="Times New Roman"/>
                <a:cs typeface="Times New Roman"/>
              </a:rPr>
              <a:t>fonte reale </a:t>
            </a:r>
            <a:r>
              <a:rPr sz="1200" dirty="0">
                <a:latin typeface="Times New Roman"/>
                <a:cs typeface="Times New Roman"/>
              </a:rPr>
              <a:t>dei potenziali intellettuali e </a:t>
            </a:r>
            <a:r>
              <a:rPr sz="1200" spc="-5" dirty="0">
                <a:latin typeface="Times New Roman"/>
                <a:cs typeface="Times New Roman"/>
              </a:rPr>
              <a:t>spirituali che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stati  specializzati negli </a:t>
            </a:r>
            <a:r>
              <a:rPr sz="1200" dirty="0">
                <a:latin typeface="Times New Roman"/>
                <a:cs typeface="Times New Roman"/>
              </a:rPr>
              <a:t>Universi </a:t>
            </a:r>
            <a:r>
              <a:rPr sz="1200" spc="-5" dirty="0">
                <a:latin typeface="Times New Roman"/>
                <a:cs typeface="Times New Roman"/>
              </a:rPr>
              <a:t>locali per funzionare </a:t>
            </a:r>
            <a:r>
              <a:rPr sz="1200" dirty="0">
                <a:latin typeface="Times New Roman"/>
                <a:cs typeface="Times New Roman"/>
              </a:rPr>
              <a:t>nella vita </a:t>
            </a:r>
            <a:r>
              <a:rPr sz="1200" spc="-5" dirty="0">
                <a:latin typeface="Times New Roman"/>
                <a:cs typeface="Times New Roman"/>
              </a:rPr>
              <a:t>degli </a:t>
            </a:r>
            <a:r>
              <a:rPr sz="1200" dirty="0">
                <a:latin typeface="Times New Roman"/>
                <a:cs typeface="Times New Roman"/>
              </a:rPr>
              <a:t>individui </a:t>
            </a:r>
            <a:r>
              <a:rPr sz="1200" spc="-5" dirty="0">
                <a:latin typeface="Times New Roman"/>
                <a:cs typeface="Times New Roman"/>
              </a:rPr>
              <a:t>che abitano </a:t>
            </a:r>
            <a:r>
              <a:rPr sz="1200" dirty="0">
                <a:latin typeface="Times New Roman"/>
                <a:cs typeface="Times New Roman"/>
              </a:rPr>
              <a:t>i mondi </a:t>
            </a:r>
            <a:r>
              <a:rPr sz="1200" spc="-5" dirty="0">
                <a:latin typeface="Times New Roman"/>
                <a:cs typeface="Times New Roman"/>
              </a:rPr>
              <a:t>evoluzionari </a:t>
            </a:r>
            <a:r>
              <a:rPr sz="1200" dirty="0">
                <a:latin typeface="Times New Roman"/>
                <a:cs typeface="Times New Roman"/>
              </a:rPr>
              <a:t>del tempo e </a:t>
            </a:r>
            <a:r>
              <a:rPr sz="1200" spc="-5" dirty="0">
                <a:latin typeface="Times New Roman"/>
                <a:cs typeface="Times New Roman"/>
              </a:rPr>
              <a:t>dello  </a:t>
            </a:r>
            <a:r>
              <a:rPr sz="1200" dirty="0">
                <a:latin typeface="Times New Roman"/>
                <a:cs typeface="Times New Roman"/>
              </a:rPr>
              <a:t>spazio.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29337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(191.6) 16:6.3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fatto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mente </a:t>
            </a:r>
            <a:r>
              <a:rPr sz="1200" spc="-5" dirty="0">
                <a:latin typeface="Times New Roman"/>
                <a:cs typeface="Times New Roman"/>
              </a:rPr>
              <a:t>cosmica spiega </a:t>
            </a:r>
            <a:r>
              <a:rPr sz="1200" dirty="0">
                <a:latin typeface="Times New Roman"/>
                <a:cs typeface="Times New Roman"/>
              </a:rPr>
              <a:t>l’affinità di </a:t>
            </a:r>
            <a:r>
              <a:rPr sz="1200" spc="-5" dirty="0">
                <a:latin typeface="Times New Roman"/>
                <a:cs typeface="Times New Roman"/>
              </a:rPr>
              <a:t>vari </a:t>
            </a:r>
            <a:r>
              <a:rPr sz="1200" dirty="0">
                <a:latin typeface="Times New Roman"/>
                <a:cs typeface="Times New Roman"/>
              </a:rPr>
              <a:t>tipi di menti umane e </a:t>
            </a:r>
            <a:r>
              <a:rPr sz="1200" spc="-5" dirty="0">
                <a:latin typeface="Times New Roman"/>
                <a:cs typeface="Times New Roman"/>
              </a:rPr>
              <a:t>superumane.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solo gli spiriti affini sono  attratti gli </a:t>
            </a:r>
            <a:r>
              <a:rPr sz="1200" dirty="0">
                <a:latin typeface="Times New Roman"/>
                <a:cs typeface="Times New Roman"/>
              </a:rPr>
              <a:t>uni </a:t>
            </a:r>
            <a:r>
              <a:rPr sz="1200" spc="-5" dirty="0">
                <a:latin typeface="Times New Roman"/>
                <a:cs typeface="Times New Roman"/>
              </a:rPr>
              <a:t>verso gli </a:t>
            </a:r>
            <a:r>
              <a:rPr sz="1200" dirty="0">
                <a:latin typeface="Times New Roman"/>
                <a:cs typeface="Times New Roman"/>
              </a:rPr>
              <a:t>altri, ma le </a:t>
            </a:r>
            <a:r>
              <a:rPr sz="1200" spc="-5" dirty="0">
                <a:latin typeface="Times New Roman"/>
                <a:cs typeface="Times New Roman"/>
              </a:rPr>
              <a:t>menti affini sono </a:t>
            </a:r>
            <a:r>
              <a:rPr sz="1200" dirty="0">
                <a:latin typeface="Times New Roman"/>
                <a:cs typeface="Times New Roman"/>
              </a:rPr>
              <a:t>pure molto </a:t>
            </a:r>
            <a:r>
              <a:rPr sz="1200" spc="-5" dirty="0">
                <a:latin typeface="Times New Roman"/>
                <a:cs typeface="Times New Roman"/>
              </a:rPr>
              <a:t>fraterne ed </a:t>
            </a:r>
            <a:r>
              <a:rPr sz="1200" dirty="0">
                <a:latin typeface="Times New Roman"/>
                <a:cs typeface="Times New Roman"/>
              </a:rPr>
              <a:t>inclini a </a:t>
            </a:r>
            <a:r>
              <a:rPr sz="1200" spc="-5" dirty="0">
                <a:latin typeface="Times New Roman"/>
                <a:cs typeface="Times New Roman"/>
              </a:rPr>
              <a:t>cooperare </a:t>
            </a:r>
            <a:r>
              <a:rPr sz="1200" dirty="0">
                <a:latin typeface="Times New Roman"/>
                <a:cs typeface="Times New Roman"/>
              </a:rPr>
              <a:t>l’una con l’altra. </a:t>
            </a:r>
            <a:r>
              <a:rPr sz="1200" spc="-5" dirty="0">
                <a:latin typeface="Times New Roman"/>
                <a:cs typeface="Times New Roman"/>
              </a:rPr>
              <a:t>Si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osservano</a:t>
            </a:r>
            <a:endParaRPr sz="1200">
              <a:latin typeface="Times New Roman"/>
              <a:cs typeface="Times New Roman"/>
            </a:endParaRPr>
          </a:p>
          <a:p>
            <a:pPr marL="88900">
              <a:lnSpc>
                <a:spcPts val="1345"/>
              </a:lnSpc>
            </a:pPr>
            <a:r>
              <a:rPr sz="1200" dirty="0">
                <a:latin typeface="Times New Roman"/>
                <a:cs typeface="Times New Roman"/>
              </a:rPr>
              <a:t>talvolta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menti </a:t>
            </a:r>
            <a:r>
              <a:rPr sz="1200" spc="-5" dirty="0">
                <a:latin typeface="Times New Roman"/>
                <a:cs typeface="Times New Roman"/>
              </a:rPr>
              <a:t>umane che seguono </a:t>
            </a:r>
            <a:r>
              <a:rPr sz="1200" dirty="0">
                <a:latin typeface="Times New Roman"/>
                <a:cs typeface="Times New Roman"/>
              </a:rPr>
              <a:t>vie di </a:t>
            </a:r>
            <a:r>
              <a:rPr sz="1200" spc="-5" dirty="0">
                <a:latin typeface="Times New Roman"/>
                <a:cs typeface="Times New Roman"/>
              </a:rPr>
              <a:t>sorprendente similarità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d’inspiegabile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accordo.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76835">
              <a:lnSpc>
                <a:spcPct val="959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(191.7) 16:6.4 </a:t>
            </a:r>
            <a:r>
              <a:rPr sz="1200" spc="-5" dirty="0">
                <a:latin typeface="Times New Roman"/>
                <a:cs typeface="Times New Roman"/>
              </a:rPr>
              <a:t>Esiste </a:t>
            </a:r>
            <a:r>
              <a:rPr sz="1200" dirty="0">
                <a:latin typeface="Times New Roman"/>
                <a:cs typeface="Times New Roman"/>
              </a:rPr>
              <a:t>in tutte </a:t>
            </a:r>
            <a:r>
              <a:rPr sz="1200" spc="-1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associazioni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personalità della </a:t>
            </a:r>
            <a:r>
              <a:rPr sz="1200" dirty="0">
                <a:latin typeface="Times New Roman"/>
                <a:cs typeface="Times New Roman"/>
              </a:rPr>
              <a:t>mente </a:t>
            </a:r>
            <a:r>
              <a:rPr sz="1200" spc="-5" dirty="0">
                <a:latin typeface="Times New Roman"/>
                <a:cs typeface="Times New Roman"/>
              </a:rPr>
              <a:t>cosmica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qualità che si </a:t>
            </a:r>
            <a:r>
              <a:rPr sz="1200" dirty="0">
                <a:latin typeface="Times New Roman"/>
                <a:cs typeface="Times New Roman"/>
              </a:rPr>
              <a:t>potrebbe </a:t>
            </a:r>
            <a:r>
              <a:rPr sz="1200" spc="-5" dirty="0">
                <a:latin typeface="Times New Roman"/>
                <a:cs typeface="Times New Roman"/>
              </a:rPr>
              <a:t>denominare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“reazione alla  realtà”.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questa </a:t>
            </a:r>
            <a:r>
              <a:rPr sz="1200" dirty="0">
                <a:latin typeface="Times New Roman"/>
                <a:cs typeface="Times New Roman"/>
              </a:rPr>
              <a:t>dotazione </a:t>
            </a:r>
            <a:r>
              <a:rPr sz="1200" spc="-5" dirty="0">
                <a:latin typeface="Times New Roman"/>
                <a:cs typeface="Times New Roman"/>
              </a:rPr>
              <a:t>cosmica universale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creature </a:t>
            </a:r>
            <a:r>
              <a:rPr sz="1200" dirty="0">
                <a:latin typeface="Times New Roman"/>
                <a:cs typeface="Times New Roman"/>
              </a:rPr>
              <a:t>dotate di volontà </a:t>
            </a:r>
            <a:r>
              <a:rPr sz="1200" spc="-5" dirty="0">
                <a:latin typeface="Times New Roman"/>
                <a:cs typeface="Times New Roman"/>
              </a:rPr>
              <a:t>che impedisce </a:t>
            </a:r>
            <a:r>
              <a:rPr sz="1200" dirty="0">
                <a:latin typeface="Times New Roman"/>
                <a:cs typeface="Times New Roman"/>
              </a:rPr>
              <a:t>loro di </a:t>
            </a:r>
            <a:r>
              <a:rPr sz="1200" spc="-5" dirty="0">
                <a:latin typeface="Times New Roman"/>
                <a:cs typeface="Times New Roman"/>
              </a:rPr>
              <a:t>divenire </a:t>
            </a:r>
            <a:r>
              <a:rPr sz="1200" dirty="0">
                <a:latin typeface="Times New Roman"/>
                <a:cs typeface="Times New Roman"/>
              </a:rPr>
              <a:t>vittime </a:t>
            </a:r>
            <a:r>
              <a:rPr sz="1200" spc="-5" dirty="0">
                <a:latin typeface="Times New Roman"/>
                <a:cs typeface="Times New Roman"/>
              </a:rPr>
              <a:t>impotenti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affermazioni aprioristiche emesse </a:t>
            </a:r>
            <a:r>
              <a:rPr sz="1200" dirty="0">
                <a:latin typeface="Times New Roman"/>
                <a:cs typeface="Times New Roman"/>
              </a:rPr>
              <a:t>dalla </a:t>
            </a:r>
            <a:r>
              <a:rPr sz="1200" spc="-5" dirty="0">
                <a:latin typeface="Times New Roman"/>
                <a:cs typeface="Times New Roman"/>
              </a:rPr>
              <a:t>scienza, </a:t>
            </a:r>
            <a:r>
              <a:rPr sz="1200" dirty="0">
                <a:latin typeface="Times New Roman"/>
                <a:cs typeface="Times New Roman"/>
              </a:rPr>
              <a:t>dalla </a:t>
            </a:r>
            <a:r>
              <a:rPr sz="1200" spc="-5" dirty="0">
                <a:latin typeface="Times New Roman"/>
                <a:cs typeface="Times New Roman"/>
              </a:rPr>
              <a:t>filosofia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dalla </a:t>
            </a:r>
            <a:r>
              <a:rPr sz="1200" dirty="0">
                <a:latin typeface="Times New Roman"/>
                <a:cs typeface="Times New Roman"/>
              </a:rPr>
              <a:t>religione. </a:t>
            </a:r>
            <a:r>
              <a:rPr sz="1200" spc="-5" dirty="0">
                <a:latin typeface="Times New Roman"/>
                <a:cs typeface="Times New Roman"/>
              </a:rPr>
              <a:t>Tale sensibilità alla realtà della </a:t>
            </a:r>
            <a:r>
              <a:rPr sz="1200" dirty="0">
                <a:latin typeface="Times New Roman"/>
                <a:cs typeface="Times New Roman"/>
              </a:rPr>
              <a:t>mente cosmica  risponde a certe </a:t>
            </a:r>
            <a:r>
              <a:rPr sz="1200" spc="-5" dirty="0">
                <a:latin typeface="Times New Roman"/>
                <a:cs typeface="Times New Roman"/>
              </a:rPr>
              <a:t>fasi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realtà esattamente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l’energia-materia </a:t>
            </a:r>
            <a:r>
              <a:rPr sz="1200" dirty="0">
                <a:latin typeface="Times New Roman"/>
                <a:cs typeface="Times New Roman"/>
              </a:rPr>
              <a:t>risponde </a:t>
            </a:r>
            <a:r>
              <a:rPr sz="1200" spc="-5" dirty="0">
                <a:latin typeface="Times New Roman"/>
                <a:cs typeface="Times New Roman"/>
              </a:rPr>
              <a:t>alla gravità. Sarebbe </a:t>
            </a:r>
            <a:r>
              <a:rPr sz="1200" dirty="0">
                <a:latin typeface="Times New Roman"/>
                <a:cs typeface="Times New Roman"/>
              </a:rPr>
              <a:t>ancor più </a:t>
            </a:r>
            <a:r>
              <a:rPr sz="1200" spc="-5" dirty="0">
                <a:latin typeface="Times New Roman"/>
                <a:cs typeface="Times New Roman"/>
              </a:rPr>
              <a:t>corretto </a:t>
            </a:r>
            <a:r>
              <a:rPr sz="1200" dirty="0">
                <a:latin typeface="Times New Roman"/>
                <a:cs typeface="Times New Roman"/>
              </a:rPr>
              <a:t>dire che  </a:t>
            </a:r>
            <a:r>
              <a:rPr sz="1200" spc="-5" dirty="0">
                <a:latin typeface="Times New Roman"/>
                <a:cs typeface="Times New Roman"/>
              </a:rPr>
              <a:t>queste realtà supermateriali reagiscono così </a:t>
            </a:r>
            <a:r>
              <a:rPr sz="1200" dirty="0">
                <a:latin typeface="Times New Roman"/>
                <a:cs typeface="Times New Roman"/>
              </a:rPr>
              <a:t>alla mente </a:t>
            </a:r>
            <a:r>
              <a:rPr sz="1200" spc="-5" dirty="0">
                <a:latin typeface="Times New Roman"/>
                <a:cs typeface="Times New Roman"/>
              </a:rPr>
              <a:t>del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cosmo.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4795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(192.1) 16:6.5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mente </a:t>
            </a:r>
            <a:r>
              <a:rPr sz="1200" spc="-5" dirty="0">
                <a:latin typeface="Times New Roman"/>
                <a:cs typeface="Times New Roman"/>
              </a:rPr>
              <a:t>cosmica risponde infallibilmente (riconosce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risposta) su tre livelli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realtà universale. Queste risposte </a:t>
            </a:r>
            <a:r>
              <a:rPr sz="1200" dirty="0">
                <a:latin typeface="Times New Roman"/>
                <a:cs typeface="Times New Roman"/>
              </a:rPr>
              <a:t>sono  </a:t>
            </a:r>
            <a:r>
              <a:rPr sz="1200" spc="-5" dirty="0">
                <a:latin typeface="Times New Roman"/>
                <a:cs typeface="Times New Roman"/>
              </a:rPr>
              <a:t>evidenti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se stesse alle </a:t>
            </a:r>
            <a:r>
              <a:rPr sz="1200" dirty="0">
                <a:latin typeface="Times New Roman"/>
                <a:cs typeface="Times New Roman"/>
              </a:rPr>
              <a:t>menti che </a:t>
            </a:r>
            <a:r>
              <a:rPr sz="1200" spc="-5" dirty="0">
                <a:latin typeface="Times New Roman"/>
                <a:cs typeface="Times New Roman"/>
              </a:rPr>
              <a:t>ragionano con chiarezza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profondità di </a:t>
            </a:r>
            <a:r>
              <a:rPr sz="1200" spc="-5" dirty="0">
                <a:latin typeface="Times New Roman"/>
                <a:cs typeface="Times New Roman"/>
              </a:rPr>
              <a:t>pensiero. Questi livelli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realtà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sono: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546100" marR="885190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(192.2) 16:6.6 </a:t>
            </a:r>
            <a:r>
              <a:rPr sz="1200" dirty="0">
                <a:latin typeface="Times New Roman"/>
                <a:cs typeface="Times New Roman"/>
              </a:rPr>
              <a:t>1. </a:t>
            </a:r>
            <a:r>
              <a:rPr sz="1200" i="1" spc="-5" dirty="0">
                <a:latin typeface="Times New Roman"/>
                <a:cs typeface="Times New Roman"/>
              </a:rPr>
              <a:t>La causalità </a:t>
            </a:r>
            <a:r>
              <a:rPr sz="1200" i="1" dirty="0">
                <a:latin typeface="Times New Roman"/>
                <a:cs typeface="Times New Roman"/>
              </a:rPr>
              <a:t>— </a:t>
            </a:r>
            <a:r>
              <a:rPr sz="1200" dirty="0">
                <a:latin typeface="Times New Roman"/>
                <a:cs typeface="Times New Roman"/>
              </a:rPr>
              <a:t>il dominio della </a:t>
            </a:r>
            <a:r>
              <a:rPr sz="1200" spc="-5" dirty="0">
                <a:latin typeface="Times New Roman"/>
                <a:cs typeface="Times New Roman"/>
              </a:rPr>
              <a:t>realtà dei sensi fisici,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regni scientifici dell’uniformità logica, </a:t>
            </a:r>
            <a:r>
              <a:rPr sz="1200" dirty="0">
                <a:latin typeface="Times New Roman"/>
                <a:cs typeface="Times New Roman"/>
              </a:rPr>
              <a:t>la  </a:t>
            </a:r>
            <a:r>
              <a:rPr sz="1200" spc="-5" dirty="0">
                <a:latin typeface="Times New Roman"/>
                <a:cs typeface="Times New Roman"/>
              </a:rPr>
              <a:t>differenziazione tra ciò </a:t>
            </a:r>
            <a:r>
              <a:rPr sz="1200" dirty="0">
                <a:latin typeface="Times New Roman"/>
                <a:cs typeface="Times New Roman"/>
              </a:rPr>
              <a:t>che è </a:t>
            </a:r>
            <a:r>
              <a:rPr sz="1200" spc="-5" dirty="0">
                <a:latin typeface="Times New Roman"/>
                <a:cs typeface="Times New Roman"/>
              </a:rPr>
              <a:t>fattuale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ciò che </a:t>
            </a:r>
            <a:r>
              <a:rPr sz="1200" dirty="0">
                <a:latin typeface="Times New Roman"/>
                <a:cs typeface="Times New Roman"/>
              </a:rPr>
              <a:t>non lo è, le </a:t>
            </a:r>
            <a:r>
              <a:rPr sz="1200" spc="-5" dirty="0">
                <a:latin typeface="Times New Roman"/>
                <a:cs typeface="Times New Roman"/>
              </a:rPr>
              <a:t>conclusioni </a:t>
            </a:r>
            <a:r>
              <a:rPr sz="1200" dirty="0">
                <a:latin typeface="Times New Roman"/>
                <a:cs typeface="Times New Roman"/>
              </a:rPr>
              <a:t>riflessive </a:t>
            </a:r>
            <a:r>
              <a:rPr sz="1200" spc="-5" dirty="0">
                <a:latin typeface="Times New Roman"/>
                <a:cs typeface="Times New Roman"/>
              </a:rPr>
              <a:t>basate </a:t>
            </a:r>
            <a:r>
              <a:rPr sz="1200" dirty="0">
                <a:latin typeface="Times New Roman"/>
                <a:cs typeface="Times New Roman"/>
              </a:rPr>
              <a:t>sulla </a:t>
            </a:r>
            <a:r>
              <a:rPr sz="1200" spc="-5" dirty="0">
                <a:latin typeface="Times New Roman"/>
                <a:cs typeface="Times New Roman"/>
              </a:rPr>
              <a:t>risposta cosmica.  Questa </a:t>
            </a:r>
            <a:r>
              <a:rPr sz="1200" dirty="0">
                <a:latin typeface="Times New Roman"/>
                <a:cs typeface="Times New Roman"/>
              </a:rPr>
              <a:t>è la </a:t>
            </a:r>
            <a:r>
              <a:rPr sz="1200" spc="-5" dirty="0">
                <a:latin typeface="Times New Roman"/>
                <a:cs typeface="Times New Roman"/>
              </a:rPr>
              <a:t>forma matematica della discriminazione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cosmica.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33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337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31175" cy="40716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520700" marR="949325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(192.3) 16:6.7 </a:t>
            </a:r>
            <a:r>
              <a:rPr sz="1200" dirty="0">
                <a:latin typeface="Times New Roman"/>
                <a:cs typeface="Times New Roman"/>
              </a:rPr>
              <a:t>2. </a:t>
            </a:r>
            <a:r>
              <a:rPr sz="1200" i="1" dirty="0">
                <a:latin typeface="Times New Roman"/>
                <a:cs typeface="Times New Roman"/>
              </a:rPr>
              <a:t>Il </a:t>
            </a:r>
            <a:r>
              <a:rPr sz="1200" i="1" spc="-5" dirty="0">
                <a:latin typeface="Times New Roman"/>
                <a:cs typeface="Times New Roman"/>
              </a:rPr>
              <a:t>dovere </a:t>
            </a:r>
            <a:r>
              <a:rPr sz="1200" i="1" dirty="0">
                <a:latin typeface="Times New Roman"/>
                <a:cs typeface="Times New Roman"/>
              </a:rPr>
              <a:t>— </a:t>
            </a:r>
            <a:r>
              <a:rPr sz="1200" dirty="0">
                <a:latin typeface="Times New Roman"/>
                <a:cs typeface="Times New Roman"/>
              </a:rPr>
              <a:t>il dominio della </a:t>
            </a:r>
            <a:r>
              <a:rPr sz="1200" spc="-5" dirty="0">
                <a:latin typeface="Times New Roman"/>
                <a:cs typeface="Times New Roman"/>
              </a:rPr>
              <a:t>realtà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morale nel </a:t>
            </a:r>
            <a:r>
              <a:rPr sz="1200" dirty="0">
                <a:latin typeface="Times New Roman"/>
                <a:cs typeface="Times New Roman"/>
              </a:rPr>
              <a:t>regno </a:t>
            </a:r>
            <a:r>
              <a:rPr sz="1200" spc="-5" dirty="0">
                <a:latin typeface="Times New Roman"/>
                <a:cs typeface="Times New Roman"/>
              </a:rPr>
              <a:t>della filosofia, l’arena della ragione, </a:t>
            </a:r>
            <a:r>
              <a:rPr sz="1200" dirty="0">
                <a:latin typeface="Times New Roman"/>
                <a:cs typeface="Times New Roman"/>
              </a:rPr>
              <a:t>il  </a:t>
            </a:r>
            <a:r>
              <a:rPr sz="1200" spc="-5" dirty="0">
                <a:latin typeface="Times New Roman"/>
                <a:cs typeface="Times New Roman"/>
              </a:rPr>
              <a:t>riconoscimento </a:t>
            </a:r>
            <a:r>
              <a:rPr sz="1200" dirty="0">
                <a:latin typeface="Times New Roman"/>
                <a:cs typeface="Times New Roman"/>
              </a:rPr>
              <a:t>del bene e </a:t>
            </a:r>
            <a:r>
              <a:rPr sz="1200" spc="-5" dirty="0">
                <a:latin typeface="Times New Roman"/>
                <a:cs typeface="Times New Roman"/>
              </a:rPr>
              <a:t>del male relativo. </a:t>
            </a:r>
            <a:r>
              <a:rPr sz="1200" dirty="0">
                <a:latin typeface="Times New Roman"/>
                <a:cs typeface="Times New Roman"/>
              </a:rPr>
              <a:t>Questa è la </a:t>
            </a:r>
            <a:r>
              <a:rPr sz="1200" spc="-5" dirty="0">
                <a:latin typeface="Times New Roman"/>
                <a:cs typeface="Times New Roman"/>
              </a:rPr>
              <a:t>forma giudiziale della discriminazione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cosmica.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520700" marR="473709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(192.4) 16:6.8 </a:t>
            </a:r>
            <a:r>
              <a:rPr sz="1200" dirty="0">
                <a:latin typeface="Times New Roman"/>
                <a:cs typeface="Times New Roman"/>
              </a:rPr>
              <a:t>3. </a:t>
            </a:r>
            <a:r>
              <a:rPr sz="1200" i="1" spc="-5" dirty="0">
                <a:latin typeface="Times New Roman"/>
                <a:cs typeface="Times New Roman"/>
              </a:rPr>
              <a:t>L’adorazione </a:t>
            </a:r>
            <a:r>
              <a:rPr sz="1200" i="1" dirty="0">
                <a:latin typeface="Times New Roman"/>
                <a:cs typeface="Times New Roman"/>
              </a:rPr>
              <a:t>— </a:t>
            </a:r>
            <a:r>
              <a:rPr sz="1200" dirty="0">
                <a:latin typeface="Times New Roman"/>
                <a:cs typeface="Times New Roman"/>
              </a:rPr>
              <a:t>il dominio </a:t>
            </a:r>
            <a:r>
              <a:rPr sz="1200" spc="-5" dirty="0">
                <a:latin typeface="Times New Roman"/>
                <a:cs typeface="Times New Roman"/>
              </a:rPr>
              <a:t>spirituale della realtà dell’esperienza religiosa,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comprensione personale  della fraternità divina,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riconoscimento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valori spirituali, l’assicurazione della sopravvivenza eterna, l’ascesa  dalla </a:t>
            </a:r>
            <a:r>
              <a:rPr sz="1200" dirty="0">
                <a:latin typeface="Times New Roman"/>
                <a:cs typeface="Times New Roman"/>
              </a:rPr>
              <a:t>condizione di </a:t>
            </a:r>
            <a:r>
              <a:rPr sz="1200" spc="-5" dirty="0">
                <a:latin typeface="Times New Roman"/>
                <a:cs typeface="Times New Roman"/>
              </a:rPr>
              <a:t>servi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alla </a:t>
            </a:r>
            <a:r>
              <a:rPr sz="1200" spc="-5" dirty="0">
                <a:latin typeface="Times New Roman"/>
                <a:cs typeface="Times New Roman"/>
              </a:rPr>
              <a:t>gioia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alla </a:t>
            </a:r>
            <a:r>
              <a:rPr sz="1200" dirty="0">
                <a:latin typeface="Times New Roman"/>
                <a:cs typeface="Times New Roman"/>
              </a:rPr>
              <a:t>libertà </a:t>
            </a:r>
            <a:r>
              <a:rPr sz="1200" spc="-5" dirty="0">
                <a:latin typeface="Times New Roman"/>
                <a:cs typeface="Times New Roman"/>
              </a:rPr>
              <a:t>dei figli </a:t>
            </a:r>
            <a:r>
              <a:rPr sz="1200" dirty="0">
                <a:latin typeface="Times New Roman"/>
                <a:cs typeface="Times New Roman"/>
              </a:rPr>
              <a:t>di Dio. Questo è il più </a:t>
            </a:r>
            <a:r>
              <a:rPr sz="1200" spc="-5" dirty="0">
                <a:latin typeface="Times New Roman"/>
                <a:cs typeface="Times New Roman"/>
              </a:rPr>
              <a:t>alto discernimento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mente  cosmica,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forma </a:t>
            </a:r>
            <a:r>
              <a:rPr sz="1200" dirty="0">
                <a:latin typeface="Times New Roman"/>
                <a:cs typeface="Times New Roman"/>
              </a:rPr>
              <a:t>reverenziale e </a:t>
            </a:r>
            <a:r>
              <a:rPr sz="1200" spc="-5" dirty="0">
                <a:latin typeface="Times New Roman"/>
                <a:cs typeface="Times New Roman"/>
              </a:rPr>
              <a:t>adoratrice della discriminazione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cosmica.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63500" marR="19050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(192.5) 16:6.9 </a:t>
            </a:r>
            <a:r>
              <a:rPr sz="1200" spc="-5" dirty="0">
                <a:latin typeface="Times New Roman"/>
                <a:cs typeface="Times New Roman"/>
              </a:rPr>
              <a:t>Questi discernimenti scientifici, morali </a:t>
            </a:r>
            <a:r>
              <a:rPr sz="1200" dirty="0">
                <a:latin typeface="Times New Roman"/>
                <a:cs typeface="Times New Roman"/>
              </a:rPr>
              <a:t>e spirituali, </a:t>
            </a:r>
            <a:r>
              <a:rPr sz="1200" spc="-5" dirty="0">
                <a:latin typeface="Times New Roman"/>
                <a:cs typeface="Times New Roman"/>
              </a:rPr>
              <a:t>queste risposte cosmiche,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innati </a:t>
            </a:r>
            <a:r>
              <a:rPr sz="1200" spc="5" dirty="0">
                <a:latin typeface="Times New Roman"/>
                <a:cs typeface="Times New Roman"/>
              </a:rPr>
              <a:t>nella </a:t>
            </a:r>
            <a:r>
              <a:rPr sz="1200" dirty="0">
                <a:latin typeface="Times New Roman"/>
                <a:cs typeface="Times New Roman"/>
              </a:rPr>
              <a:t>mente </a:t>
            </a:r>
            <a:r>
              <a:rPr sz="1200" spc="-5" dirty="0">
                <a:latin typeface="Times New Roman"/>
                <a:cs typeface="Times New Roman"/>
              </a:rPr>
              <a:t>cosmica che </a:t>
            </a:r>
            <a:r>
              <a:rPr sz="1200" dirty="0">
                <a:latin typeface="Times New Roman"/>
                <a:cs typeface="Times New Roman"/>
              </a:rPr>
              <a:t>dota  tutte le </a:t>
            </a:r>
            <a:r>
              <a:rPr sz="1200" spc="-5" dirty="0">
                <a:latin typeface="Times New Roman"/>
                <a:cs typeface="Times New Roman"/>
              </a:rPr>
              <a:t>creature volitive. L’esperienza della </a:t>
            </a:r>
            <a:r>
              <a:rPr sz="1200" dirty="0">
                <a:latin typeface="Times New Roman"/>
                <a:cs typeface="Times New Roman"/>
              </a:rPr>
              <a:t>vita non </a:t>
            </a:r>
            <a:r>
              <a:rPr sz="1200" spc="-5" dirty="0">
                <a:latin typeface="Times New Roman"/>
                <a:cs typeface="Times New Roman"/>
              </a:rPr>
              <a:t>manca </a:t>
            </a:r>
            <a:r>
              <a:rPr sz="1200" dirty="0">
                <a:latin typeface="Times New Roman"/>
                <a:cs typeface="Times New Roman"/>
              </a:rPr>
              <a:t>mai di </a:t>
            </a:r>
            <a:r>
              <a:rPr sz="1200" spc="-5" dirty="0">
                <a:latin typeface="Times New Roman"/>
                <a:cs typeface="Times New Roman"/>
              </a:rPr>
              <a:t>sviluppare </a:t>
            </a:r>
            <a:r>
              <a:rPr sz="1200" dirty="0">
                <a:latin typeface="Times New Roman"/>
                <a:cs typeface="Times New Roman"/>
              </a:rPr>
              <a:t>queste tre intuizioni </a:t>
            </a:r>
            <a:r>
              <a:rPr sz="1200" spc="-5" dirty="0">
                <a:latin typeface="Times New Roman"/>
                <a:cs typeface="Times New Roman"/>
              </a:rPr>
              <a:t>cosmiche; </a:t>
            </a:r>
            <a:r>
              <a:rPr sz="1200" dirty="0">
                <a:latin typeface="Times New Roman"/>
                <a:cs typeface="Times New Roman"/>
              </a:rPr>
              <a:t>esse </a:t>
            </a:r>
            <a:r>
              <a:rPr sz="1200" spc="-5" dirty="0">
                <a:latin typeface="Times New Roman"/>
                <a:cs typeface="Times New Roman"/>
              </a:rPr>
              <a:t>sono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essenziali</a:t>
            </a:r>
            <a:endParaRPr sz="1200">
              <a:latin typeface="Times New Roman"/>
              <a:cs typeface="Times New Roman"/>
            </a:endParaRPr>
          </a:p>
          <a:p>
            <a:pPr marL="63500" marR="7112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per l’autocoscienza del </a:t>
            </a:r>
            <a:r>
              <a:rPr sz="1200" dirty="0">
                <a:latin typeface="Times New Roman"/>
                <a:cs typeface="Times New Roman"/>
              </a:rPr>
              <a:t>pensiero </a:t>
            </a:r>
            <a:r>
              <a:rPr sz="1200" spc="-5" dirty="0">
                <a:latin typeface="Times New Roman"/>
                <a:cs typeface="Times New Roman"/>
              </a:rPr>
              <a:t>riflessivo. </a:t>
            </a:r>
            <a:r>
              <a:rPr sz="1200" dirty="0">
                <a:latin typeface="Times New Roman"/>
                <a:cs typeface="Times New Roman"/>
              </a:rPr>
              <a:t>Ma è triste </a:t>
            </a:r>
            <a:r>
              <a:rPr sz="1200" spc="-5" dirty="0">
                <a:latin typeface="Times New Roman"/>
                <a:cs typeface="Times New Roman"/>
              </a:rPr>
              <a:t>constatare che così poche </a:t>
            </a:r>
            <a:r>
              <a:rPr sz="1200" dirty="0">
                <a:latin typeface="Times New Roman"/>
                <a:cs typeface="Times New Roman"/>
              </a:rPr>
              <a:t>persone </a:t>
            </a:r>
            <a:r>
              <a:rPr sz="1200" spc="-5" dirty="0">
                <a:latin typeface="Times New Roman"/>
                <a:cs typeface="Times New Roman"/>
              </a:rPr>
              <a:t>su </a:t>
            </a:r>
            <a:r>
              <a:rPr sz="1200" dirty="0">
                <a:latin typeface="Times New Roman"/>
                <a:cs typeface="Times New Roman"/>
              </a:rPr>
              <a:t>Urantia </a:t>
            </a:r>
            <a:r>
              <a:rPr sz="1200" spc="-5" dirty="0">
                <a:latin typeface="Times New Roman"/>
                <a:cs typeface="Times New Roman"/>
              </a:rPr>
              <a:t>provano piacere </a:t>
            </a:r>
            <a:r>
              <a:rPr sz="1200" dirty="0">
                <a:latin typeface="Times New Roman"/>
                <a:cs typeface="Times New Roman"/>
              </a:rPr>
              <a:t>a coltivare tali  </a:t>
            </a:r>
            <a:r>
              <a:rPr sz="1200" spc="-5" dirty="0">
                <a:latin typeface="Times New Roman"/>
                <a:cs typeface="Times New Roman"/>
              </a:rPr>
              <a:t>qualità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pensiero </a:t>
            </a:r>
            <a:r>
              <a:rPr sz="1200" dirty="0">
                <a:latin typeface="Times New Roman"/>
                <a:cs typeface="Times New Roman"/>
              </a:rPr>
              <a:t>cosmico </a:t>
            </a:r>
            <a:r>
              <a:rPr sz="1200" spc="-5" dirty="0">
                <a:latin typeface="Times New Roman"/>
                <a:cs typeface="Times New Roman"/>
              </a:rPr>
              <a:t>coraggioso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indipendente.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 marR="431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(192.6) 16:6.10 </a:t>
            </a:r>
            <a:r>
              <a:rPr sz="1200" spc="-5" dirty="0">
                <a:latin typeface="Times New Roman"/>
                <a:cs typeface="Times New Roman"/>
              </a:rPr>
              <a:t>Nei conferimenti della </a:t>
            </a:r>
            <a:r>
              <a:rPr sz="1200" dirty="0">
                <a:latin typeface="Times New Roman"/>
                <a:cs typeface="Times New Roman"/>
              </a:rPr>
              <a:t>mente </a:t>
            </a:r>
            <a:r>
              <a:rPr sz="1200" spc="-5" dirty="0">
                <a:latin typeface="Times New Roman"/>
                <a:cs typeface="Times New Roman"/>
              </a:rPr>
              <a:t>agli Universi locali, questo </a:t>
            </a:r>
            <a:r>
              <a:rPr sz="1200" dirty="0">
                <a:latin typeface="Times New Roman"/>
                <a:cs typeface="Times New Roman"/>
              </a:rPr>
              <a:t>triplice </a:t>
            </a:r>
            <a:r>
              <a:rPr sz="1200" spc="-5" dirty="0">
                <a:latin typeface="Times New Roman"/>
                <a:cs typeface="Times New Roman"/>
              </a:rPr>
              <a:t>discernimento </a:t>
            </a:r>
            <a:r>
              <a:rPr sz="1200" dirty="0">
                <a:latin typeface="Times New Roman"/>
                <a:cs typeface="Times New Roman"/>
              </a:rPr>
              <a:t>della mente </a:t>
            </a:r>
            <a:r>
              <a:rPr sz="1200" spc="-5" dirty="0">
                <a:latin typeface="Times New Roman"/>
                <a:cs typeface="Times New Roman"/>
              </a:rPr>
              <a:t>cosmica costituisce </a:t>
            </a:r>
            <a:r>
              <a:rPr sz="1200" dirty="0">
                <a:latin typeface="Times New Roman"/>
                <a:cs typeface="Times New Roman"/>
              </a:rPr>
              <a:t>i  </a:t>
            </a:r>
            <a:r>
              <a:rPr sz="1200" spc="-5" dirty="0">
                <a:latin typeface="Times New Roman"/>
                <a:cs typeface="Times New Roman"/>
              </a:rPr>
              <a:t>presupposti </a:t>
            </a:r>
            <a:r>
              <a:rPr sz="1200" dirty="0">
                <a:latin typeface="Times New Roman"/>
                <a:cs typeface="Times New Roman"/>
              </a:rPr>
              <a:t>che consentono all’uomo di </a:t>
            </a:r>
            <a:r>
              <a:rPr sz="1200" spc="-5" dirty="0">
                <a:latin typeface="Times New Roman"/>
                <a:cs typeface="Times New Roman"/>
              </a:rPr>
              <a:t>funzionare come personalità razionale ed autocosciente </a:t>
            </a:r>
            <a:r>
              <a:rPr sz="1200" dirty="0">
                <a:latin typeface="Times New Roman"/>
                <a:cs typeface="Times New Roman"/>
              </a:rPr>
              <a:t>nei domini </a:t>
            </a:r>
            <a:r>
              <a:rPr sz="1200" spc="-5" dirty="0">
                <a:latin typeface="Times New Roman"/>
                <a:cs typeface="Times New Roman"/>
              </a:rPr>
              <a:t>della scienza, della  </a:t>
            </a:r>
            <a:r>
              <a:rPr sz="1200" dirty="0">
                <a:latin typeface="Times New Roman"/>
                <a:cs typeface="Times New Roman"/>
              </a:rPr>
              <a:t>filosofia e </a:t>
            </a:r>
            <a:r>
              <a:rPr sz="1200" spc="-5" dirty="0">
                <a:latin typeface="Times New Roman"/>
                <a:cs typeface="Times New Roman"/>
              </a:rPr>
              <a:t>della religione.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altri termini,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riconoscimento della realtà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queste </a:t>
            </a:r>
            <a:r>
              <a:rPr sz="1200" dirty="0">
                <a:latin typeface="Times New Roman"/>
                <a:cs typeface="Times New Roman"/>
              </a:rPr>
              <a:t>tre </a:t>
            </a:r>
            <a:r>
              <a:rPr sz="1200" spc="-5" dirty="0">
                <a:latin typeface="Times New Roman"/>
                <a:cs typeface="Times New Roman"/>
              </a:rPr>
              <a:t>manifestazioni dell’Infinito </a:t>
            </a:r>
            <a:r>
              <a:rPr sz="1200" dirty="0">
                <a:latin typeface="Times New Roman"/>
                <a:cs typeface="Times New Roman"/>
              </a:rPr>
              <a:t>avviene per mezzo  di una </a:t>
            </a:r>
            <a:r>
              <a:rPr sz="1200" spc="-5" dirty="0">
                <a:latin typeface="Times New Roman"/>
                <a:cs typeface="Times New Roman"/>
              </a:rPr>
              <a:t>tecnica cosmica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autorivelazione. L’energia-materia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riconosciuta con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logica </a:t>
            </a:r>
            <a:r>
              <a:rPr sz="1200" dirty="0">
                <a:latin typeface="Times New Roman"/>
                <a:cs typeface="Times New Roman"/>
              </a:rPr>
              <a:t>matematica </a:t>
            </a:r>
            <a:r>
              <a:rPr sz="1200" spc="-5" dirty="0">
                <a:latin typeface="Times New Roman"/>
                <a:cs typeface="Times New Roman"/>
              </a:rPr>
              <a:t>dei sensi; </a:t>
            </a:r>
            <a:r>
              <a:rPr sz="1200" dirty="0">
                <a:latin typeface="Times New Roman"/>
                <a:cs typeface="Times New Roman"/>
              </a:rPr>
              <a:t>la mente-ragione  </a:t>
            </a:r>
            <a:r>
              <a:rPr sz="1200" spc="-5" dirty="0">
                <a:latin typeface="Times New Roman"/>
                <a:cs typeface="Times New Roman"/>
              </a:rPr>
              <a:t>conosce intuitivamente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proprio </a:t>
            </a:r>
            <a:r>
              <a:rPr sz="1200" dirty="0">
                <a:latin typeface="Times New Roman"/>
                <a:cs typeface="Times New Roman"/>
              </a:rPr>
              <a:t>dovere </a:t>
            </a:r>
            <a:r>
              <a:rPr sz="1200" spc="-5" dirty="0">
                <a:latin typeface="Times New Roman"/>
                <a:cs typeface="Times New Roman"/>
              </a:rPr>
              <a:t>morale; </a:t>
            </a:r>
            <a:r>
              <a:rPr sz="1200" spc="5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spirito-fede (l’adorazione) </a:t>
            </a:r>
            <a:r>
              <a:rPr sz="1200" dirty="0">
                <a:latin typeface="Times New Roman"/>
                <a:cs typeface="Times New Roman"/>
              </a:rPr>
              <a:t>è la </a:t>
            </a:r>
            <a:r>
              <a:rPr sz="1200" spc="-5" dirty="0">
                <a:latin typeface="Times New Roman"/>
                <a:cs typeface="Times New Roman"/>
              </a:rPr>
              <a:t>religione della </a:t>
            </a:r>
            <a:r>
              <a:rPr sz="1200" dirty="0">
                <a:latin typeface="Times New Roman"/>
                <a:cs typeface="Times New Roman"/>
              </a:rPr>
              <a:t>realtà </a:t>
            </a:r>
            <a:r>
              <a:rPr sz="1200" spc="-5" dirty="0">
                <a:latin typeface="Times New Roman"/>
                <a:cs typeface="Times New Roman"/>
              </a:rPr>
              <a:t>dell’esperienza spirituale.  Questi </a:t>
            </a:r>
            <a:r>
              <a:rPr sz="1200" dirty="0">
                <a:latin typeface="Times New Roman"/>
                <a:cs typeface="Times New Roman"/>
              </a:rPr>
              <a:t>tre </a:t>
            </a:r>
            <a:r>
              <a:rPr sz="1200" spc="-5" dirty="0">
                <a:latin typeface="Times New Roman"/>
                <a:cs typeface="Times New Roman"/>
              </a:rPr>
              <a:t>fattori </a:t>
            </a:r>
            <a:r>
              <a:rPr sz="1200" dirty="0">
                <a:latin typeface="Times New Roman"/>
                <a:cs typeface="Times New Roman"/>
              </a:rPr>
              <a:t>basilari </a:t>
            </a:r>
            <a:r>
              <a:rPr sz="1200" spc="-5" dirty="0">
                <a:latin typeface="Times New Roman"/>
                <a:cs typeface="Times New Roman"/>
              </a:rPr>
              <a:t>del pensare riflessivo </a:t>
            </a:r>
            <a:r>
              <a:rPr sz="1200" dirty="0">
                <a:latin typeface="Times New Roman"/>
                <a:cs typeface="Times New Roman"/>
              </a:rPr>
              <a:t>possono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unificati e coordinati nello sviluppo </a:t>
            </a:r>
            <a:r>
              <a:rPr sz="1200" spc="-5" dirty="0">
                <a:latin typeface="Times New Roman"/>
                <a:cs typeface="Times New Roman"/>
              </a:rPr>
              <a:t>della personalità, </a:t>
            </a:r>
            <a:r>
              <a:rPr sz="1200" dirty="0">
                <a:latin typeface="Times New Roman"/>
                <a:cs typeface="Times New Roman"/>
              </a:rPr>
              <a:t>o possono  </a:t>
            </a:r>
            <a:r>
              <a:rPr sz="1200" spc="-5" dirty="0">
                <a:latin typeface="Times New Roman"/>
                <a:cs typeface="Times New Roman"/>
              </a:rPr>
              <a:t>diventare </a:t>
            </a:r>
            <a:r>
              <a:rPr sz="1200" dirty="0">
                <a:latin typeface="Times New Roman"/>
                <a:cs typeface="Times New Roman"/>
              </a:rPr>
              <a:t>sproporzionati e </a:t>
            </a:r>
            <a:r>
              <a:rPr sz="1200" spc="-5" dirty="0">
                <a:latin typeface="Times New Roman"/>
                <a:cs typeface="Times New Roman"/>
              </a:rPr>
              <a:t>virtualmente </a:t>
            </a:r>
            <a:r>
              <a:rPr sz="1200" dirty="0">
                <a:latin typeface="Times New Roman"/>
                <a:cs typeface="Times New Roman"/>
              </a:rPr>
              <a:t>discordanti </a:t>
            </a:r>
            <a:r>
              <a:rPr sz="1200" spc="-5" dirty="0">
                <a:latin typeface="Times New Roman"/>
                <a:cs typeface="Times New Roman"/>
              </a:rPr>
              <a:t>nelle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rispettive </a:t>
            </a:r>
            <a:r>
              <a:rPr sz="1200" dirty="0">
                <a:latin typeface="Times New Roman"/>
                <a:cs typeface="Times New Roman"/>
              </a:rPr>
              <a:t>funzioni. </a:t>
            </a:r>
            <a:r>
              <a:rPr sz="1200" spc="-5" dirty="0">
                <a:latin typeface="Times New Roman"/>
                <a:cs typeface="Times New Roman"/>
              </a:rPr>
              <a:t>Ma quando vengono unificati, essi </a:t>
            </a:r>
            <a:r>
              <a:rPr sz="1200" dirty="0">
                <a:latin typeface="Times New Roman"/>
                <a:cs typeface="Times New Roman"/>
              </a:rPr>
              <a:t>producono un  </a:t>
            </a:r>
            <a:r>
              <a:rPr sz="1200" spc="-5" dirty="0">
                <a:latin typeface="Times New Roman"/>
                <a:cs typeface="Times New Roman"/>
              </a:rPr>
              <a:t>forte carattere consistente nella correlazione </a:t>
            </a:r>
            <a:r>
              <a:rPr sz="1200" dirty="0">
                <a:latin typeface="Times New Roman"/>
                <a:cs typeface="Times New Roman"/>
              </a:rPr>
              <a:t>di una </a:t>
            </a:r>
            <a:r>
              <a:rPr sz="1200" spc="-5" dirty="0">
                <a:latin typeface="Times New Roman"/>
                <a:cs typeface="Times New Roman"/>
              </a:rPr>
              <a:t>scienza fattuale, </a:t>
            </a:r>
            <a:r>
              <a:rPr sz="1200" dirty="0">
                <a:latin typeface="Times New Roman"/>
                <a:cs typeface="Times New Roman"/>
              </a:rPr>
              <a:t>di una filosofia </a:t>
            </a:r>
            <a:r>
              <a:rPr sz="1200" spc="-5" dirty="0">
                <a:latin typeface="Times New Roman"/>
                <a:cs typeface="Times New Roman"/>
              </a:rPr>
              <a:t>morale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un’esperienza religiosa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autentica.</a:t>
            </a:r>
            <a:endParaRPr sz="1200">
              <a:latin typeface="Times New Roman"/>
              <a:cs typeface="Times New Roman"/>
            </a:endParaRPr>
          </a:p>
          <a:p>
            <a:pPr marL="63500" marR="85090">
              <a:lnSpc>
                <a:spcPts val="1380"/>
              </a:lnSpc>
              <a:spcBef>
                <a:spcPts val="35"/>
              </a:spcBef>
            </a:pP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queste </a:t>
            </a:r>
            <a:r>
              <a:rPr sz="1200" dirty="0">
                <a:latin typeface="Times New Roman"/>
                <a:cs typeface="Times New Roman"/>
              </a:rPr>
              <a:t>tre </a:t>
            </a:r>
            <a:r>
              <a:rPr sz="1200" spc="-5" dirty="0">
                <a:latin typeface="Times New Roman"/>
                <a:cs typeface="Times New Roman"/>
              </a:rPr>
              <a:t>intuizioni cosmiche che </a:t>
            </a:r>
            <a:r>
              <a:rPr sz="1200" dirty="0">
                <a:latin typeface="Times New Roman"/>
                <a:cs typeface="Times New Roman"/>
              </a:rPr>
              <a:t>danno una </a:t>
            </a:r>
            <a:r>
              <a:rPr sz="1200" spc="-5" dirty="0">
                <a:latin typeface="Times New Roman"/>
                <a:cs typeface="Times New Roman"/>
              </a:rPr>
              <a:t>validità obiettiva,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realtà, all’esperienza </a:t>
            </a:r>
            <a:r>
              <a:rPr sz="1200" dirty="0">
                <a:latin typeface="Times New Roman"/>
                <a:cs typeface="Times New Roman"/>
              </a:rPr>
              <a:t>dell’uomo nelle </a:t>
            </a:r>
            <a:r>
              <a:rPr sz="1200" spc="-5" dirty="0">
                <a:latin typeface="Times New Roman"/>
                <a:cs typeface="Times New Roman"/>
              </a:rPr>
              <a:t>cose, nei </a:t>
            </a:r>
            <a:r>
              <a:rPr sz="1200" dirty="0">
                <a:latin typeface="Times New Roman"/>
                <a:cs typeface="Times New Roman"/>
              </a:rPr>
              <a:t>significati  e </a:t>
            </a:r>
            <a:r>
              <a:rPr sz="1200" spc="-5" dirty="0">
                <a:latin typeface="Times New Roman"/>
                <a:cs typeface="Times New Roman"/>
              </a:rPr>
              <a:t>nei valori,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all’esperienza ch’egli fa con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essi.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33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338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220709" cy="39598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32639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(192.7) 16:6.11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proposito </a:t>
            </a:r>
            <a:r>
              <a:rPr sz="1200" spc="-5" dirty="0">
                <a:latin typeface="Times New Roman"/>
                <a:cs typeface="Times New Roman"/>
              </a:rPr>
              <a:t>dell’educazione </a:t>
            </a:r>
            <a:r>
              <a:rPr sz="1200" dirty="0">
                <a:latin typeface="Times New Roman"/>
                <a:cs typeface="Times New Roman"/>
              </a:rPr>
              <a:t>è di sviluppare </a:t>
            </a:r>
            <a:r>
              <a:rPr sz="1200" spc="-5" dirty="0">
                <a:latin typeface="Times New Roman"/>
                <a:cs typeface="Times New Roman"/>
              </a:rPr>
              <a:t>ed affinare queste </a:t>
            </a:r>
            <a:r>
              <a:rPr sz="1200" dirty="0">
                <a:latin typeface="Times New Roman"/>
                <a:cs typeface="Times New Roman"/>
              </a:rPr>
              <a:t>doti innate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mente umana; quello della </a:t>
            </a:r>
            <a:r>
              <a:rPr sz="1200" spc="-5" dirty="0">
                <a:latin typeface="Times New Roman"/>
                <a:cs typeface="Times New Roman"/>
              </a:rPr>
              <a:t>civiltà </a:t>
            </a:r>
            <a:r>
              <a:rPr sz="1200" dirty="0">
                <a:latin typeface="Times New Roman"/>
                <a:cs typeface="Times New Roman"/>
              </a:rPr>
              <a:t>è di  </a:t>
            </a:r>
            <a:r>
              <a:rPr sz="1200" spc="-5" dirty="0">
                <a:latin typeface="Times New Roman"/>
                <a:cs typeface="Times New Roman"/>
              </a:rPr>
              <a:t>esprimerle; quello dell’esperienza della </a:t>
            </a:r>
            <a:r>
              <a:rPr sz="1200" dirty="0">
                <a:latin typeface="Times New Roman"/>
                <a:cs typeface="Times New Roman"/>
              </a:rPr>
              <a:t>vita è di realizzarle; quello della </a:t>
            </a:r>
            <a:r>
              <a:rPr sz="1200" spc="-5" dirty="0">
                <a:latin typeface="Times New Roman"/>
                <a:cs typeface="Times New Roman"/>
              </a:rPr>
              <a:t>religione </a:t>
            </a:r>
            <a:r>
              <a:rPr sz="1200" dirty="0">
                <a:latin typeface="Times New Roman"/>
                <a:cs typeface="Times New Roman"/>
              </a:rPr>
              <a:t>è di </a:t>
            </a:r>
            <a:r>
              <a:rPr sz="1200" spc="-5" dirty="0">
                <a:latin typeface="Times New Roman"/>
                <a:cs typeface="Times New Roman"/>
              </a:rPr>
              <a:t>nobilitarle </a:t>
            </a:r>
            <a:r>
              <a:rPr sz="1200" dirty="0">
                <a:latin typeface="Times New Roman"/>
                <a:cs typeface="Times New Roman"/>
              </a:rPr>
              <a:t>e quello </a:t>
            </a:r>
            <a:r>
              <a:rPr sz="1200" spc="-5" dirty="0">
                <a:latin typeface="Times New Roman"/>
                <a:cs typeface="Times New Roman"/>
              </a:rPr>
              <a:t>della personalità </a:t>
            </a:r>
            <a:r>
              <a:rPr sz="1200" dirty="0">
                <a:latin typeface="Times New Roman"/>
                <a:cs typeface="Times New Roman"/>
              </a:rPr>
              <a:t>è di  </a:t>
            </a:r>
            <a:r>
              <a:rPr sz="1200" spc="-5" dirty="0">
                <a:latin typeface="Times New Roman"/>
                <a:cs typeface="Times New Roman"/>
              </a:rPr>
              <a:t>unificarle.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889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7. La </a:t>
            </a:r>
            <a:r>
              <a:rPr sz="1600" b="1" spc="-10" dirty="0">
                <a:solidFill>
                  <a:srgbClr val="1F487C"/>
                </a:solidFill>
                <a:latin typeface="Times New Roman"/>
                <a:cs typeface="Times New Roman"/>
              </a:rPr>
              <a:t>morale,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la </a:t>
            </a: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virtù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e la</a:t>
            </a:r>
            <a:r>
              <a:rPr sz="1600" b="1" spc="2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personalità</a:t>
            </a:r>
            <a:endParaRPr sz="1600">
              <a:latin typeface="Times New Roman"/>
              <a:cs typeface="Times New Roman"/>
            </a:endParaRPr>
          </a:p>
          <a:p>
            <a:pPr marL="88900" marR="137160">
              <a:lnSpc>
                <a:spcPct val="95600"/>
              </a:lnSpc>
              <a:spcBef>
                <a:spcPts val="139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(192.8) 16:7.1 </a:t>
            </a:r>
            <a:r>
              <a:rPr sz="1200" spc="-5" dirty="0">
                <a:latin typeface="Times New Roman"/>
                <a:cs typeface="Times New Roman"/>
              </a:rPr>
              <a:t>L’intelligenza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sola </a:t>
            </a:r>
            <a:r>
              <a:rPr sz="1200" dirty="0">
                <a:latin typeface="Times New Roman"/>
                <a:cs typeface="Times New Roman"/>
              </a:rPr>
              <a:t>non può </a:t>
            </a:r>
            <a:r>
              <a:rPr sz="1200" spc="-5" dirty="0">
                <a:latin typeface="Times New Roman"/>
                <a:cs typeface="Times New Roman"/>
              </a:rPr>
              <a:t>spiegare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natura </a:t>
            </a:r>
            <a:r>
              <a:rPr sz="1200" dirty="0">
                <a:latin typeface="Times New Roman"/>
                <a:cs typeface="Times New Roman"/>
              </a:rPr>
              <a:t>morale.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moralità, la virtù, è innata nella </a:t>
            </a:r>
            <a:r>
              <a:rPr sz="1200" spc="-5" dirty="0">
                <a:latin typeface="Times New Roman"/>
                <a:cs typeface="Times New Roman"/>
              </a:rPr>
              <a:t>personalità </a:t>
            </a:r>
            <a:r>
              <a:rPr sz="1200" dirty="0">
                <a:latin typeface="Times New Roman"/>
                <a:cs typeface="Times New Roman"/>
              </a:rPr>
              <a:t>umana.  </a:t>
            </a:r>
            <a:r>
              <a:rPr sz="1200" spc="-5" dirty="0">
                <a:latin typeface="Times New Roman"/>
                <a:cs typeface="Times New Roman"/>
              </a:rPr>
              <a:t>L’intuizione morale, </a:t>
            </a:r>
            <a:r>
              <a:rPr sz="1200" dirty="0">
                <a:latin typeface="Times New Roman"/>
                <a:cs typeface="Times New Roman"/>
              </a:rPr>
              <a:t>il senso </a:t>
            </a:r>
            <a:r>
              <a:rPr sz="1200" spc="-5" dirty="0">
                <a:latin typeface="Times New Roman"/>
                <a:cs typeface="Times New Roman"/>
              </a:rPr>
              <a:t>del dovere, </a:t>
            </a:r>
            <a:r>
              <a:rPr sz="1200" dirty="0">
                <a:latin typeface="Times New Roman"/>
                <a:cs typeface="Times New Roman"/>
              </a:rPr>
              <a:t>è una componente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dotazione </a:t>
            </a:r>
            <a:r>
              <a:rPr sz="1200" spc="-5" dirty="0">
                <a:latin typeface="Times New Roman"/>
                <a:cs typeface="Times New Roman"/>
              </a:rPr>
              <a:t>mentale </a:t>
            </a:r>
            <a:r>
              <a:rPr sz="1200" dirty="0">
                <a:latin typeface="Times New Roman"/>
                <a:cs typeface="Times New Roman"/>
              </a:rPr>
              <a:t>umana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associata alle </a:t>
            </a:r>
            <a:r>
              <a:rPr sz="1200" dirty="0">
                <a:latin typeface="Times New Roman"/>
                <a:cs typeface="Times New Roman"/>
              </a:rPr>
              <a:t>altre doti inalienabili  </a:t>
            </a:r>
            <a:r>
              <a:rPr sz="1200" spc="-5" dirty="0">
                <a:latin typeface="Times New Roman"/>
                <a:cs typeface="Times New Roman"/>
              </a:rPr>
              <a:t>della natura </a:t>
            </a:r>
            <a:r>
              <a:rPr sz="1200" dirty="0">
                <a:latin typeface="Times New Roman"/>
                <a:cs typeface="Times New Roman"/>
              </a:rPr>
              <a:t>umana: la curiosità </a:t>
            </a:r>
            <a:r>
              <a:rPr sz="1200" spc="-5" dirty="0">
                <a:latin typeface="Times New Roman"/>
                <a:cs typeface="Times New Roman"/>
              </a:rPr>
              <a:t>scientifica </a:t>
            </a:r>
            <a:r>
              <a:rPr sz="1200" dirty="0">
                <a:latin typeface="Times New Roman"/>
                <a:cs typeface="Times New Roman"/>
              </a:rPr>
              <a:t>e l’intuito </a:t>
            </a:r>
            <a:r>
              <a:rPr sz="1200" spc="-5" dirty="0">
                <a:latin typeface="Times New Roman"/>
                <a:cs typeface="Times New Roman"/>
              </a:rPr>
              <a:t>spirituale.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mentalità </a:t>
            </a:r>
            <a:r>
              <a:rPr sz="1200" spc="-5" dirty="0">
                <a:latin typeface="Times New Roman"/>
                <a:cs typeface="Times New Roman"/>
              </a:rPr>
              <a:t>dell’uomo trascende </a:t>
            </a:r>
            <a:r>
              <a:rPr sz="1200" dirty="0">
                <a:latin typeface="Times New Roman"/>
                <a:cs typeface="Times New Roman"/>
              </a:rPr>
              <a:t>di molto quella </a:t>
            </a:r>
            <a:r>
              <a:rPr sz="1200" spc="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suoi </a:t>
            </a:r>
            <a:r>
              <a:rPr sz="1200" spc="-5" dirty="0">
                <a:latin typeface="Times New Roman"/>
                <a:cs typeface="Times New Roman"/>
              </a:rPr>
              <a:t>cugini  animali, </a:t>
            </a:r>
            <a:r>
              <a:rPr sz="1200" dirty="0">
                <a:latin typeface="Times New Roman"/>
                <a:cs typeface="Times New Roman"/>
              </a:rPr>
              <a:t>ma è 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natura </a:t>
            </a:r>
            <a:r>
              <a:rPr sz="1200" spc="-5" dirty="0">
                <a:latin typeface="Times New Roman"/>
                <a:cs typeface="Times New Roman"/>
              </a:rPr>
              <a:t>morale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religiosa ciò che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distingue </a:t>
            </a:r>
            <a:r>
              <a:rPr sz="1200" dirty="0">
                <a:latin typeface="Times New Roman"/>
                <a:cs typeface="Times New Roman"/>
              </a:rPr>
              <a:t>in modo </a:t>
            </a:r>
            <a:r>
              <a:rPr sz="1200" spc="-5" dirty="0">
                <a:latin typeface="Times New Roman"/>
                <a:cs typeface="Times New Roman"/>
              </a:rPr>
              <a:t>particolare dal </a:t>
            </a:r>
            <a:r>
              <a:rPr sz="1200" dirty="0">
                <a:latin typeface="Times New Roman"/>
                <a:cs typeface="Times New Roman"/>
              </a:rPr>
              <a:t>mondo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animale.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685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(193.1) 16:7.2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reazione </a:t>
            </a:r>
            <a:r>
              <a:rPr sz="1200" spc="-5" dirty="0">
                <a:latin typeface="Times New Roman"/>
                <a:cs typeface="Times New Roman"/>
              </a:rPr>
              <a:t>selettiva </a:t>
            </a:r>
            <a:r>
              <a:rPr sz="1200" dirty="0">
                <a:latin typeface="Times New Roman"/>
                <a:cs typeface="Times New Roman"/>
              </a:rPr>
              <a:t>di un animale è limitata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livello motorio di </a:t>
            </a:r>
            <a:r>
              <a:rPr sz="1200" spc="-5" dirty="0">
                <a:latin typeface="Times New Roman"/>
                <a:cs typeface="Times New Roman"/>
              </a:rPr>
              <a:t>comportamento.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supposto intuito </a:t>
            </a:r>
            <a:r>
              <a:rPr sz="1200" spc="-5" dirty="0">
                <a:latin typeface="Times New Roman"/>
                <a:cs typeface="Times New Roman"/>
              </a:rPr>
              <a:t>degli animali  superiori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ad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livello motorio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solito appare solo </a:t>
            </a:r>
            <a:r>
              <a:rPr sz="1200" dirty="0">
                <a:latin typeface="Times New Roman"/>
                <a:cs typeface="Times New Roman"/>
              </a:rPr>
              <a:t>dopo </a:t>
            </a:r>
            <a:r>
              <a:rPr sz="1200" spc="-5" dirty="0">
                <a:latin typeface="Times New Roman"/>
                <a:cs typeface="Times New Roman"/>
              </a:rPr>
              <a:t>l’esperienza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tentativi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errori </a:t>
            </a:r>
            <a:r>
              <a:rPr sz="1200" dirty="0">
                <a:latin typeface="Times New Roman"/>
                <a:cs typeface="Times New Roman"/>
              </a:rPr>
              <a:t>di movimento. </a:t>
            </a:r>
            <a:r>
              <a:rPr sz="1200" spc="-5" dirty="0">
                <a:latin typeface="Times New Roman"/>
                <a:cs typeface="Times New Roman"/>
              </a:rPr>
              <a:t>L’uomo </a:t>
            </a:r>
            <a:r>
              <a:rPr sz="1200" dirty="0">
                <a:latin typeface="Times New Roman"/>
                <a:cs typeface="Times New Roman"/>
              </a:rPr>
              <a:t>è in </a:t>
            </a:r>
            <a:r>
              <a:rPr sz="1200" spc="-5" dirty="0">
                <a:latin typeface="Times New Roman"/>
                <a:cs typeface="Times New Roman"/>
              </a:rPr>
              <a:t>grado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esercitare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proprio </a:t>
            </a:r>
            <a:r>
              <a:rPr sz="1200" dirty="0">
                <a:latin typeface="Times New Roman"/>
                <a:cs typeface="Times New Roman"/>
              </a:rPr>
              <a:t>discernimento </a:t>
            </a:r>
            <a:r>
              <a:rPr sz="1200" spc="-5" dirty="0">
                <a:latin typeface="Times New Roman"/>
                <a:cs typeface="Times New Roman"/>
              </a:rPr>
              <a:t>scientifico, </a:t>
            </a:r>
            <a:r>
              <a:rPr sz="1200" dirty="0">
                <a:latin typeface="Times New Roman"/>
                <a:cs typeface="Times New Roman"/>
              </a:rPr>
              <a:t>morale e spirituale prima di </a:t>
            </a:r>
            <a:r>
              <a:rPr sz="1200" spc="-5" dirty="0">
                <a:latin typeface="Times New Roman"/>
                <a:cs typeface="Times New Roman"/>
              </a:rPr>
              <a:t>ogni </a:t>
            </a:r>
            <a:r>
              <a:rPr sz="1200" dirty="0">
                <a:latin typeface="Times New Roman"/>
                <a:cs typeface="Times New Roman"/>
              </a:rPr>
              <a:t>esplorazione o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sperimentazione.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230504" algn="just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(193.2) 16:7.3 </a:t>
            </a:r>
            <a:r>
              <a:rPr sz="1200" spc="-5" dirty="0">
                <a:latin typeface="Times New Roman"/>
                <a:cs typeface="Times New Roman"/>
              </a:rPr>
              <a:t>Solo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personalità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sapere quello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farà </a:t>
            </a:r>
            <a:r>
              <a:rPr sz="1200" dirty="0">
                <a:latin typeface="Times New Roman"/>
                <a:cs typeface="Times New Roman"/>
              </a:rPr>
              <a:t>prima di farlo; solo le </a:t>
            </a:r>
            <a:r>
              <a:rPr sz="1200" spc="-5" dirty="0">
                <a:latin typeface="Times New Roman"/>
                <a:cs typeface="Times New Roman"/>
              </a:rPr>
              <a:t>personalità </a:t>
            </a:r>
            <a:r>
              <a:rPr sz="1200" dirty="0">
                <a:latin typeface="Times New Roman"/>
                <a:cs typeface="Times New Roman"/>
              </a:rPr>
              <a:t>possiedono </a:t>
            </a:r>
            <a:r>
              <a:rPr sz="1200" spc="-5" dirty="0">
                <a:latin typeface="Times New Roman"/>
                <a:cs typeface="Times New Roman"/>
              </a:rPr>
              <a:t>capacità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discernimento  prima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fare un’esperienza. Una personalità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guardare </a:t>
            </a:r>
            <a:r>
              <a:rPr sz="1200" dirty="0">
                <a:latin typeface="Times New Roman"/>
                <a:cs typeface="Times New Roman"/>
              </a:rPr>
              <a:t>prima di </a:t>
            </a:r>
            <a:r>
              <a:rPr sz="1200" spc="-5" dirty="0">
                <a:latin typeface="Times New Roman"/>
                <a:cs typeface="Times New Roman"/>
              </a:rPr>
              <a:t>saltare </a:t>
            </a:r>
            <a:r>
              <a:rPr sz="1200" dirty="0">
                <a:latin typeface="Times New Roman"/>
                <a:cs typeface="Times New Roman"/>
              </a:rPr>
              <a:t>e può quindi </a:t>
            </a:r>
            <a:r>
              <a:rPr sz="1200" spc="-5" dirty="0">
                <a:latin typeface="Times New Roman"/>
                <a:cs typeface="Times New Roman"/>
              </a:rPr>
              <a:t>imparare guardando come </a:t>
            </a:r>
            <a:r>
              <a:rPr sz="1200" dirty="0">
                <a:latin typeface="Times New Roman"/>
                <a:cs typeface="Times New Roman"/>
              </a:rPr>
              <a:t>pure saltando.  </a:t>
            </a:r>
            <a:r>
              <a:rPr sz="1200" spc="-5" dirty="0">
                <a:latin typeface="Times New Roman"/>
                <a:cs typeface="Times New Roman"/>
              </a:rPr>
              <a:t>Un animale </a:t>
            </a:r>
            <a:r>
              <a:rPr sz="1200" dirty="0">
                <a:latin typeface="Times New Roman"/>
                <a:cs typeface="Times New Roman"/>
              </a:rPr>
              <a:t>non personale </a:t>
            </a:r>
            <a:r>
              <a:rPr sz="1200" spc="-5" dirty="0">
                <a:latin typeface="Times New Roman"/>
                <a:cs typeface="Times New Roman"/>
              </a:rPr>
              <a:t>normalmente </a:t>
            </a:r>
            <a:r>
              <a:rPr sz="1200" dirty="0">
                <a:latin typeface="Times New Roman"/>
                <a:cs typeface="Times New Roman"/>
              </a:rPr>
              <a:t>impara solo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saltando.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228600" algn="just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(193.3) 16:7.4 </a:t>
            </a:r>
            <a:r>
              <a:rPr sz="1200" spc="-5" dirty="0">
                <a:latin typeface="Times New Roman"/>
                <a:cs typeface="Times New Roman"/>
              </a:rPr>
              <a:t>Come risultato dell’esperienza,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animale </a:t>
            </a:r>
            <a:r>
              <a:rPr sz="1200" dirty="0">
                <a:latin typeface="Times New Roman"/>
                <a:cs typeface="Times New Roman"/>
              </a:rPr>
              <a:t>diviene capace di esaminare i </a:t>
            </a:r>
            <a:r>
              <a:rPr sz="1200" spc="-5" dirty="0">
                <a:latin typeface="Times New Roman"/>
                <a:cs typeface="Times New Roman"/>
              </a:rPr>
              <a:t>differenti </a:t>
            </a:r>
            <a:r>
              <a:rPr sz="1200" dirty="0">
                <a:latin typeface="Times New Roman"/>
                <a:cs typeface="Times New Roman"/>
              </a:rPr>
              <a:t>modi di </a:t>
            </a:r>
            <a:r>
              <a:rPr sz="1200" spc="-5" dirty="0">
                <a:latin typeface="Times New Roman"/>
                <a:cs typeface="Times New Roman"/>
              </a:rPr>
              <a:t>raggiungere </a:t>
            </a:r>
            <a:r>
              <a:rPr sz="1200" dirty="0">
                <a:latin typeface="Times New Roman"/>
                <a:cs typeface="Times New Roman"/>
              </a:rPr>
              <a:t>uno scopo e di  </a:t>
            </a:r>
            <a:r>
              <a:rPr sz="1200" spc="-5" dirty="0">
                <a:latin typeface="Times New Roman"/>
                <a:cs typeface="Times New Roman"/>
              </a:rPr>
              <a:t>scegliere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approccio basato sull’esperienza </a:t>
            </a:r>
            <a:r>
              <a:rPr sz="1200" dirty="0">
                <a:latin typeface="Times New Roman"/>
                <a:cs typeface="Times New Roman"/>
              </a:rPr>
              <a:t>accumulata. </a:t>
            </a:r>
            <a:r>
              <a:rPr sz="1200" spc="-5" dirty="0">
                <a:latin typeface="Times New Roman"/>
                <a:cs typeface="Times New Roman"/>
              </a:rPr>
              <a:t>Ma </a:t>
            </a:r>
            <a:r>
              <a:rPr sz="1200" spc="5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personalità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anche esaminare </a:t>
            </a:r>
            <a:r>
              <a:rPr sz="1200" spc="5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scopo stesso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giudicare </a:t>
            </a:r>
            <a:r>
              <a:rPr sz="1200" dirty="0">
                <a:latin typeface="Times New Roman"/>
                <a:cs typeface="Times New Roman"/>
              </a:rPr>
              <a:t>la  </a:t>
            </a:r>
            <a:r>
              <a:rPr sz="1200" spc="-5" dirty="0">
                <a:latin typeface="Times New Roman"/>
                <a:cs typeface="Times New Roman"/>
              </a:rPr>
              <a:t>sua validità,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</a:t>
            </a:r>
            <a:r>
              <a:rPr sz="1200" dirty="0">
                <a:latin typeface="Times New Roman"/>
                <a:cs typeface="Times New Roman"/>
              </a:rPr>
              <a:t>valore. </a:t>
            </a:r>
            <a:r>
              <a:rPr sz="1200" spc="-5" dirty="0">
                <a:latin typeface="Times New Roman"/>
                <a:cs typeface="Times New Roman"/>
              </a:rPr>
              <a:t>L’intelligenza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sola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distinguere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metodi migliori </a:t>
            </a:r>
            <a:r>
              <a:rPr sz="1200" dirty="0">
                <a:latin typeface="Times New Roman"/>
                <a:cs typeface="Times New Roman"/>
              </a:rPr>
              <a:t>per raggiungere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fini </a:t>
            </a:r>
            <a:r>
              <a:rPr sz="1200" spc="-5" dirty="0">
                <a:latin typeface="Times New Roman"/>
                <a:cs typeface="Times New Roman"/>
              </a:rPr>
              <a:t>indistinti, </a:t>
            </a:r>
            <a:r>
              <a:rPr sz="1200" dirty="0">
                <a:latin typeface="Times New Roman"/>
                <a:cs typeface="Times New Roman"/>
              </a:rPr>
              <a:t>ma un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essere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33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339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208009" cy="3548379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57785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morale </a:t>
            </a:r>
            <a:r>
              <a:rPr sz="1200" dirty="0">
                <a:latin typeface="Times New Roman"/>
                <a:cs typeface="Times New Roman"/>
              </a:rPr>
              <a:t>possiede un discernimento che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permette di discriminare </a:t>
            </a:r>
            <a:r>
              <a:rPr sz="1200" spc="-5" dirty="0">
                <a:latin typeface="Times New Roman"/>
                <a:cs typeface="Times New Roman"/>
              </a:rPr>
              <a:t>sia </a:t>
            </a:r>
            <a:r>
              <a:rPr sz="1200" dirty="0">
                <a:latin typeface="Times New Roman"/>
                <a:cs typeface="Times New Roman"/>
              </a:rPr>
              <a:t>tra fini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tra mezzi. Ed un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morale </a:t>
            </a:r>
            <a:r>
              <a:rPr sz="1200" spc="-5" dirty="0">
                <a:latin typeface="Times New Roman"/>
                <a:cs typeface="Times New Roman"/>
              </a:rPr>
              <a:t>che sceglie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virtù  è </a:t>
            </a:r>
            <a:r>
              <a:rPr sz="1200" spc="-5" dirty="0">
                <a:latin typeface="Times New Roman"/>
                <a:cs typeface="Times New Roman"/>
              </a:rPr>
              <a:t>nondimeno intelligente. Egli sa quello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fa, </a:t>
            </a:r>
            <a:r>
              <a:rPr sz="1200" dirty="0">
                <a:latin typeface="Times New Roman"/>
                <a:cs typeface="Times New Roman"/>
              </a:rPr>
              <a:t>perché lo </a:t>
            </a:r>
            <a:r>
              <a:rPr sz="1200" spc="-5" dirty="0">
                <a:latin typeface="Times New Roman"/>
                <a:cs typeface="Times New Roman"/>
              </a:rPr>
              <a:t>fa, </a:t>
            </a:r>
            <a:r>
              <a:rPr sz="1200" dirty="0">
                <a:latin typeface="Times New Roman"/>
                <a:cs typeface="Times New Roman"/>
              </a:rPr>
              <a:t>dove va e </a:t>
            </a:r>
            <a:r>
              <a:rPr sz="1200" spc="-5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vi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perverrà.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812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(193.4) 16:7.5 </a:t>
            </a:r>
            <a:r>
              <a:rPr sz="1200" spc="-5" dirty="0">
                <a:latin typeface="Times New Roman"/>
                <a:cs typeface="Times New Roman"/>
              </a:rPr>
              <a:t>Quando l’uomo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giunge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discriminare </a:t>
            </a:r>
            <a:r>
              <a:rPr sz="1200" dirty="0">
                <a:latin typeface="Times New Roman"/>
                <a:cs typeface="Times New Roman"/>
              </a:rPr>
              <a:t>i fini </a:t>
            </a:r>
            <a:r>
              <a:rPr sz="1200" spc="-5" dirty="0">
                <a:latin typeface="Times New Roman"/>
                <a:cs typeface="Times New Roman"/>
              </a:rPr>
              <a:t>dei suoi sforzi </a:t>
            </a:r>
            <a:r>
              <a:rPr sz="1200" dirty="0">
                <a:latin typeface="Times New Roman"/>
                <a:cs typeface="Times New Roman"/>
              </a:rPr>
              <a:t>di mortale,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trova a </a:t>
            </a:r>
            <a:r>
              <a:rPr sz="1200" spc="-5" dirty="0">
                <a:latin typeface="Times New Roman"/>
                <a:cs typeface="Times New Roman"/>
              </a:rPr>
              <a:t>funzionare sul livello d’esistenza  degli animali. Egli </a:t>
            </a:r>
            <a:r>
              <a:rPr sz="1200" dirty="0">
                <a:latin typeface="Times New Roman"/>
                <a:cs typeface="Times New Roman"/>
              </a:rPr>
              <a:t>non è </a:t>
            </a:r>
            <a:r>
              <a:rPr sz="1200" spc="-5" dirty="0">
                <a:latin typeface="Times New Roman"/>
                <a:cs typeface="Times New Roman"/>
              </a:rPr>
              <a:t>riuscito ad avvalersi dei vantaggi superiori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quell’acume materiale, </a:t>
            </a:r>
            <a:r>
              <a:rPr sz="1200" dirty="0">
                <a:latin typeface="Times New Roman"/>
                <a:cs typeface="Times New Roman"/>
              </a:rPr>
              <a:t>di quella </a:t>
            </a:r>
            <a:r>
              <a:rPr sz="1200" spc="-5" dirty="0">
                <a:latin typeface="Times New Roman"/>
                <a:cs typeface="Times New Roman"/>
              </a:rPr>
              <a:t>discriminazione </a:t>
            </a:r>
            <a:r>
              <a:rPr sz="1200" dirty="0">
                <a:latin typeface="Times New Roman"/>
                <a:cs typeface="Times New Roman"/>
              </a:rPr>
              <a:t>morale e di  </a:t>
            </a:r>
            <a:r>
              <a:rPr sz="1200" spc="-5" dirty="0">
                <a:latin typeface="Times New Roman"/>
                <a:cs typeface="Times New Roman"/>
              </a:rPr>
              <a:t>quella </a:t>
            </a:r>
            <a:r>
              <a:rPr sz="1200" dirty="0">
                <a:latin typeface="Times New Roman"/>
                <a:cs typeface="Times New Roman"/>
              </a:rPr>
              <a:t>intuizione </a:t>
            </a:r>
            <a:r>
              <a:rPr sz="1200" spc="-5" dirty="0">
                <a:latin typeface="Times New Roman"/>
                <a:cs typeface="Times New Roman"/>
              </a:rPr>
              <a:t>spirituale che </a:t>
            </a:r>
            <a:r>
              <a:rPr sz="1200" dirty="0">
                <a:latin typeface="Times New Roman"/>
                <a:cs typeface="Times New Roman"/>
              </a:rPr>
              <a:t>fanno parte </a:t>
            </a:r>
            <a:r>
              <a:rPr sz="1200" spc="-5" dirty="0">
                <a:latin typeface="Times New Roman"/>
                <a:cs typeface="Times New Roman"/>
              </a:rPr>
              <a:t>integrante della sua </a:t>
            </a:r>
            <a:r>
              <a:rPr sz="1200" dirty="0">
                <a:latin typeface="Times New Roman"/>
                <a:cs typeface="Times New Roman"/>
              </a:rPr>
              <a:t>dotazione di mente </a:t>
            </a:r>
            <a:r>
              <a:rPr sz="1200" spc="-5" dirty="0">
                <a:latin typeface="Times New Roman"/>
                <a:cs typeface="Times New Roman"/>
              </a:rPr>
              <a:t>cosmica </a:t>
            </a:r>
            <a:r>
              <a:rPr sz="1200" dirty="0">
                <a:latin typeface="Times New Roman"/>
                <a:cs typeface="Times New Roman"/>
              </a:rPr>
              <a:t>in quanto </a:t>
            </a:r>
            <a:r>
              <a:rPr sz="1200" spc="-5" dirty="0">
                <a:latin typeface="Times New Roman"/>
                <a:cs typeface="Times New Roman"/>
              </a:rPr>
              <a:t>essere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personale.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00">
              <a:latin typeface="Times New Roman"/>
              <a:cs typeface="Times New Roman"/>
            </a:endParaRPr>
          </a:p>
          <a:p>
            <a:pPr marL="88900">
              <a:lnSpc>
                <a:spcPts val="141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(193.5) 16:7.6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virtù è rettitudine — </a:t>
            </a:r>
            <a:r>
              <a:rPr sz="1200" spc="-5" dirty="0">
                <a:latin typeface="Times New Roman"/>
                <a:cs typeface="Times New Roman"/>
              </a:rPr>
              <a:t>conformità con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cosmo. Nominare delle </a:t>
            </a:r>
            <a:r>
              <a:rPr sz="1200" dirty="0">
                <a:latin typeface="Times New Roman"/>
                <a:cs typeface="Times New Roman"/>
              </a:rPr>
              <a:t>virtù non è </a:t>
            </a:r>
            <a:r>
              <a:rPr sz="1200" spc="-5" dirty="0">
                <a:latin typeface="Times New Roman"/>
                <a:cs typeface="Times New Roman"/>
              </a:rPr>
              <a:t>definirle,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viverle equivale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conoscerle.</a:t>
            </a:r>
            <a:endParaRPr sz="1200">
              <a:latin typeface="Times New Roman"/>
              <a:cs typeface="Times New Roman"/>
            </a:endParaRPr>
          </a:p>
          <a:p>
            <a:pPr marL="88900">
              <a:lnSpc>
                <a:spcPts val="1380"/>
              </a:lnSpc>
            </a:pP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virtù non è mera conoscenza e </a:t>
            </a:r>
            <a:r>
              <a:rPr sz="1200" spc="-5" dirty="0">
                <a:latin typeface="Times New Roman"/>
                <a:cs typeface="Times New Roman"/>
              </a:rPr>
              <a:t>nemmeno </a:t>
            </a:r>
            <a:r>
              <a:rPr sz="1200" dirty="0">
                <a:latin typeface="Times New Roman"/>
                <a:cs typeface="Times New Roman"/>
              </a:rPr>
              <a:t>saggezza, ma </a:t>
            </a:r>
            <a:r>
              <a:rPr sz="1200" spc="-5" dirty="0">
                <a:latin typeface="Times New Roman"/>
                <a:cs typeface="Times New Roman"/>
              </a:rPr>
              <a:t>piuttosto </a:t>
            </a:r>
            <a:r>
              <a:rPr sz="1200" dirty="0">
                <a:latin typeface="Times New Roman"/>
                <a:cs typeface="Times New Roman"/>
              </a:rPr>
              <a:t>la realtà </a:t>
            </a:r>
            <a:r>
              <a:rPr sz="1200" spc="-5" dirty="0">
                <a:latin typeface="Times New Roman"/>
                <a:cs typeface="Times New Roman"/>
              </a:rPr>
              <a:t>dell’esperienza progressiva nel raggiungimento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</a:t>
            </a:r>
            <a:endParaRPr sz="1200">
              <a:latin typeface="Times New Roman"/>
              <a:cs typeface="Times New Roman"/>
            </a:endParaRPr>
          </a:p>
          <a:p>
            <a:pPr marL="88900" marR="221615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livelli ascendenti </a:t>
            </a:r>
            <a:r>
              <a:rPr sz="1200" dirty="0">
                <a:latin typeface="Times New Roman"/>
                <a:cs typeface="Times New Roman"/>
              </a:rPr>
              <a:t>di realizzazione </a:t>
            </a:r>
            <a:r>
              <a:rPr sz="1200" spc="-5" dirty="0">
                <a:latin typeface="Times New Roman"/>
                <a:cs typeface="Times New Roman"/>
              </a:rPr>
              <a:t>cosmica. Nella </a:t>
            </a:r>
            <a:r>
              <a:rPr sz="1200" dirty="0">
                <a:latin typeface="Times New Roman"/>
                <a:cs typeface="Times New Roman"/>
              </a:rPr>
              <a:t>vita quotidiana </a:t>
            </a:r>
            <a:r>
              <a:rPr sz="1200" spc="-5" dirty="0">
                <a:latin typeface="Times New Roman"/>
                <a:cs typeface="Times New Roman"/>
              </a:rPr>
              <a:t>dell’uomo mortale, </a:t>
            </a:r>
            <a:r>
              <a:rPr sz="1200" dirty="0">
                <a:latin typeface="Times New Roman"/>
                <a:cs typeface="Times New Roman"/>
              </a:rPr>
              <a:t>la virtù è realizzata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scelta </a:t>
            </a:r>
            <a:r>
              <a:rPr sz="1200" dirty="0">
                <a:latin typeface="Times New Roman"/>
                <a:cs typeface="Times New Roman"/>
              </a:rPr>
              <a:t>costante </a:t>
            </a:r>
            <a:r>
              <a:rPr sz="1200" spc="-5" dirty="0">
                <a:latin typeface="Times New Roman"/>
                <a:cs typeface="Times New Roman"/>
              </a:rPr>
              <a:t>del  bene </a:t>
            </a:r>
            <a:r>
              <a:rPr sz="1200" dirty="0">
                <a:latin typeface="Times New Roman"/>
                <a:cs typeface="Times New Roman"/>
              </a:rPr>
              <a:t>anziché del </a:t>
            </a:r>
            <a:r>
              <a:rPr sz="1200" spc="-5" dirty="0">
                <a:latin typeface="Times New Roman"/>
                <a:cs typeface="Times New Roman"/>
              </a:rPr>
              <a:t>male,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questa capacità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scegliere </a:t>
            </a:r>
            <a:r>
              <a:rPr sz="1200" dirty="0">
                <a:latin typeface="Times New Roman"/>
                <a:cs typeface="Times New Roman"/>
              </a:rPr>
              <a:t>è la prova </a:t>
            </a:r>
            <a:r>
              <a:rPr sz="1200" spc="-5" dirty="0">
                <a:latin typeface="Times New Roman"/>
                <a:cs typeface="Times New Roman"/>
              </a:rPr>
              <a:t>del possesso </a:t>
            </a:r>
            <a:r>
              <a:rPr sz="1200" dirty="0">
                <a:latin typeface="Times New Roman"/>
                <a:cs typeface="Times New Roman"/>
              </a:rPr>
              <a:t>di una </a:t>
            </a:r>
            <a:r>
              <a:rPr sz="1200" spc="-5" dirty="0">
                <a:latin typeface="Times New Roman"/>
                <a:cs typeface="Times New Roman"/>
              </a:rPr>
              <a:t>natura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morale.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7937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(193.6) 16:7.7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scelta dell’uomo tra il </a:t>
            </a:r>
            <a:r>
              <a:rPr sz="1200" spc="-5" dirty="0">
                <a:latin typeface="Times New Roman"/>
                <a:cs typeface="Times New Roman"/>
              </a:rPr>
              <a:t>bene ed </a:t>
            </a:r>
            <a:r>
              <a:rPr sz="1200" dirty="0">
                <a:latin typeface="Times New Roman"/>
                <a:cs typeface="Times New Roman"/>
              </a:rPr>
              <a:t>il male è </a:t>
            </a:r>
            <a:r>
              <a:rPr sz="1200" spc="-5" dirty="0">
                <a:latin typeface="Times New Roman"/>
                <a:cs typeface="Times New Roman"/>
              </a:rPr>
              <a:t>influenzata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soltanto </a:t>
            </a:r>
            <a:r>
              <a:rPr sz="1200" dirty="0">
                <a:latin typeface="Times New Roman"/>
                <a:cs typeface="Times New Roman"/>
              </a:rPr>
              <a:t>dalla </a:t>
            </a:r>
            <a:r>
              <a:rPr sz="1200" spc="-5" dirty="0">
                <a:latin typeface="Times New Roman"/>
                <a:cs typeface="Times New Roman"/>
              </a:rPr>
              <a:t>profondità della sua natura </a:t>
            </a:r>
            <a:r>
              <a:rPr sz="1200" dirty="0">
                <a:latin typeface="Times New Roman"/>
                <a:cs typeface="Times New Roman"/>
              </a:rPr>
              <a:t>morale, ma anche da  </a:t>
            </a:r>
            <a:r>
              <a:rPr sz="1200" spc="-5" dirty="0">
                <a:latin typeface="Times New Roman"/>
                <a:cs typeface="Times New Roman"/>
              </a:rPr>
              <a:t>fattori </a:t>
            </a:r>
            <a:r>
              <a:rPr sz="1200" dirty="0">
                <a:latin typeface="Times New Roman"/>
                <a:cs typeface="Times New Roman"/>
              </a:rPr>
              <a:t>quali </a:t>
            </a:r>
            <a:r>
              <a:rPr sz="1200" spc="-5" dirty="0">
                <a:latin typeface="Times New Roman"/>
                <a:cs typeface="Times New Roman"/>
              </a:rPr>
              <a:t>l’ignoranza, </a:t>
            </a:r>
            <a:r>
              <a:rPr sz="1200" dirty="0">
                <a:latin typeface="Times New Roman"/>
                <a:cs typeface="Times New Roman"/>
              </a:rPr>
              <a:t>l’immaturità e l’illusione. </a:t>
            </a:r>
            <a:r>
              <a:rPr sz="1200" spc="-5" dirty="0">
                <a:latin typeface="Times New Roman"/>
                <a:cs typeface="Times New Roman"/>
              </a:rPr>
              <a:t>Nell’esercizio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virtù entra </a:t>
            </a:r>
            <a:r>
              <a:rPr sz="1200" dirty="0">
                <a:latin typeface="Times New Roman"/>
                <a:cs typeface="Times New Roman"/>
              </a:rPr>
              <a:t>pure in </a:t>
            </a:r>
            <a:r>
              <a:rPr sz="1200" spc="-5" dirty="0">
                <a:latin typeface="Times New Roman"/>
                <a:cs typeface="Times New Roman"/>
              </a:rPr>
              <a:t>gioco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senso delle proporzioni, perché  </a:t>
            </a:r>
            <a:r>
              <a:rPr sz="1200" dirty="0">
                <a:latin typeface="Times New Roman"/>
                <a:cs typeface="Times New Roman"/>
              </a:rPr>
              <a:t>il male può </a:t>
            </a:r>
            <a:r>
              <a:rPr sz="1200" spc="-5" dirty="0">
                <a:latin typeface="Times New Roman"/>
                <a:cs typeface="Times New Roman"/>
              </a:rPr>
              <a:t>essere perpetrato scegliendo </a:t>
            </a:r>
            <a:r>
              <a:rPr sz="1200" dirty="0">
                <a:latin typeface="Times New Roman"/>
                <a:cs typeface="Times New Roman"/>
              </a:rPr>
              <a:t>uno scopo minore in </a:t>
            </a:r>
            <a:r>
              <a:rPr sz="1200" spc="-5" dirty="0">
                <a:latin typeface="Times New Roman"/>
                <a:cs typeface="Times New Roman"/>
              </a:rPr>
              <a:t>luogo </a:t>
            </a:r>
            <a:r>
              <a:rPr sz="1200" dirty="0">
                <a:latin typeface="Times New Roman"/>
                <a:cs typeface="Times New Roman"/>
              </a:rPr>
              <a:t>di uno </a:t>
            </a:r>
            <a:r>
              <a:rPr sz="1200" spc="-5" dirty="0">
                <a:latin typeface="Times New Roman"/>
                <a:cs typeface="Times New Roman"/>
              </a:rPr>
              <a:t>maggiore </a:t>
            </a:r>
            <a:r>
              <a:rPr sz="1200" dirty="0">
                <a:latin typeface="Times New Roman"/>
                <a:cs typeface="Times New Roman"/>
              </a:rPr>
              <a:t>a causa </a:t>
            </a:r>
            <a:r>
              <a:rPr sz="1200" spc="-5" dirty="0">
                <a:latin typeface="Times New Roman"/>
                <a:cs typeface="Times New Roman"/>
              </a:rPr>
              <a:t>di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travisamento </a:t>
            </a:r>
            <a:r>
              <a:rPr sz="1200" dirty="0">
                <a:latin typeface="Times New Roman"/>
                <a:cs typeface="Times New Roman"/>
              </a:rPr>
              <a:t>o di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endParaRPr sz="1200">
              <a:latin typeface="Times New Roman"/>
              <a:cs typeface="Times New Roman"/>
            </a:endParaRPr>
          </a:p>
          <a:p>
            <a:pPr marL="88900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disillusione. L’arte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valutazione relativa </a:t>
            </a:r>
            <a:r>
              <a:rPr sz="1200" dirty="0">
                <a:latin typeface="Times New Roman"/>
                <a:cs typeface="Times New Roman"/>
              </a:rPr>
              <a:t>o della </a:t>
            </a:r>
            <a:r>
              <a:rPr sz="1200" spc="-5" dirty="0">
                <a:latin typeface="Times New Roman"/>
                <a:cs typeface="Times New Roman"/>
              </a:rPr>
              <a:t>misurazione comparativa </a:t>
            </a:r>
            <a:r>
              <a:rPr sz="1200" dirty="0">
                <a:latin typeface="Times New Roman"/>
                <a:cs typeface="Times New Roman"/>
              </a:rPr>
              <a:t>entra nella </a:t>
            </a:r>
            <a:r>
              <a:rPr sz="1200" spc="-5" dirty="0">
                <a:latin typeface="Times New Roman"/>
                <a:cs typeface="Times New Roman"/>
              </a:rPr>
              <a:t>pratica </a:t>
            </a:r>
            <a:r>
              <a:rPr sz="1200" dirty="0">
                <a:latin typeface="Times New Roman"/>
                <a:cs typeface="Times New Roman"/>
              </a:rPr>
              <a:t>delle virtù </a:t>
            </a:r>
            <a:r>
              <a:rPr sz="1200" spc="-5" dirty="0">
                <a:latin typeface="Times New Roman"/>
                <a:cs typeface="Times New Roman"/>
              </a:rPr>
              <a:t>del regno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morale.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61594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(193.7) 16:7.8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natura morale </a:t>
            </a:r>
            <a:r>
              <a:rPr sz="1200" spc="-5" dirty="0">
                <a:latin typeface="Times New Roman"/>
                <a:cs typeface="Times New Roman"/>
              </a:rPr>
              <a:t>dell’uomo sarebbe </a:t>
            </a:r>
            <a:r>
              <a:rPr sz="1200" dirty="0">
                <a:latin typeface="Times New Roman"/>
                <a:cs typeface="Times New Roman"/>
              </a:rPr>
              <a:t>impotente </a:t>
            </a:r>
            <a:r>
              <a:rPr sz="1200" spc="-5" dirty="0">
                <a:latin typeface="Times New Roman"/>
                <a:cs typeface="Times New Roman"/>
              </a:rPr>
              <a:t>senza l’arte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misura,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discriminazione incorporata nella sua capacità 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vagliare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significati. </a:t>
            </a:r>
            <a:r>
              <a:rPr sz="1200" dirty="0">
                <a:latin typeface="Times New Roman"/>
                <a:cs typeface="Times New Roman"/>
              </a:rPr>
              <a:t>Allo </a:t>
            </a:r>
            <a:r>
              <a:rPr sz="1200" spc="-5" dirty="0">
                <a:latin typeface="Times New Roman"/>
                <a:cs typeface="Times New Roman"/>
              </a:rPr>
              <a:t>stesso </a:t>
            </a:r>
            <a:r>
              <a:rPr sz="1200" dirty="0">
                <a:latin typeface="Times New Roman"/>
                <a:cs typeface="Times New Roman"/>
              </a:rPr>
              <a:t>modo la </a:t>
            </a:r>
            <a:r>
              <a:rPr sz="1200" spc="-5" dirty="0">
                <a:latin typeface="Times New Roman"/>
                <a:cs typeface="Times New Roman"/>
              </a:rPr>
              <a:t>scelta morale sarebbe </a:t>
            </a:r>
            <a:r>
              <a:rPr sz="1200" dirty="0">
                <a:latin typeface="Times New Roman"/>
                <a:cs typeface="Times New Roman"/>
              </a:rPr>
              <a:t>inutile senza </a:t>
            </a:r>
            <a:r>
              <a:rPr sz="1200" spc="-5" dirty="0">
                <a:latin typeface="Times New Roman"/>
                <a:cs typeface="Times New Roman"/>
              </a:rPr>
              <a:t>quella </a:t>
            </a:r>
            <a:r>
              <a:rPr sz="1200" dirty="0">
                <a:latin typeface="Times New Roman"/>
                <a:cs typeface="Times New Roman"/>
              </a:rPr>
              <a:t>intuizione </a:t>
            </a:r>
            <a:r>
              <a:rPr sz="1200" spc="-5" dirty="0">
                <a:latin typeface="Times New Roman"/>
                <a:cs typeface="Times New Roman"/>
              </a:rPr>
              <a:t>cosmica che </a:t>
            </a:r>
            <a:r>
              <a:rPr sz="1200" dirty="0">
                <a:latin typeface="Times New Roman"/>
                <a:cs typeface="Times New Roman"/>
              </a:rPr>
              <a:t>dona coscienza </a:t>
            </a:r>
            <a:r>
              <a:rPr sz="1200" spc="-5" dirty="0">
                <a:latin typeface="Times New Roman"/>
                <a:cs typeface="Times New Roman"/>
              </a:rPr>
              <a:t>dei  valori spirituali. Dal </a:t>
            </a:r>
            <a:r>
              <a:rPr sz="1200" dirty="0">
                <a:latin typeface="Times New Roman"/>
                <a:cs typeface="Times New Roman"/>
              </a:rPr>
              <a:t>punto di </a:t>
            </a:r>
            <a:r>
              <a:rPr sz="1200" spc="-5" dirty="0">
                <a:latin typeface="Times New Roman"/>
                <a:cs typeface="Times New Roman"/>
              </a:rPr>
              <a:t>vista dell’intelligenza </a:t>
            </a:r>
            <a:r>
              <a:rPr sz="1200" dirty="0">
                <a:latin typeface="Times New Roman"/>
                <a:cs typeface="Times New Roman"/>
              </a:rPr>
              <a:t>l’uomo </a:t>
            </a:r>
            <a:r>
              <a:rPr sz="1200" spc="-5" dirty="0">
                <a:latin typeface="Times New Roman"/>
                <a:cs typeface="Times New Roman"/>
              </a:rPr>
              <a:t>si eleva al </a:t>
            </a:r>
            <a:r>
              <a:rPr sz="1200" dirty="0">
                <a:latin typeface="Times New Roman"/>
                <a:cs typeface="Times New Roman"/>
              </a:rPr>
              <a:t>livello di un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morale </a:t>
            </a:r>
            <a:r>
              <a:rPr sz="1200" spc="-5" dirty="0">
                <a:latin typeface="Times New Roman"/>
                <a:cs typeface="Times New Roman"/>
              </a:rPr>
              <a:t>perché </a:t>
            </a:r>
            <a:r>
              <a:rPr sz="1200" dirty="0">
                <a:latin typeface="Times New Roman"/>
                <a:cs typeface="Times New Roman"/>
              </a:rPr>
              <a:t>è dotato di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personalità.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34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61020" cy="319468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6858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(15.3) 0:11.13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finito può </a:t>
            </a:r>
            <a:r>
              <a:rPr sz="1200" spc="-5" dirty="0">
                <a:latin typeface="Times New Roman"/>
                <a:cs typeface="Times New Roman"/>
              </a:rPr>
              <a:t>coesistere nel </a:t>
            </a:r>
            <a:r>
              <a:rPr sz="1200" dirty="0">
                <a:latin typeface="Times New Roman"/>
                <a:cs typeface="Times New Roman"/>
              </a:rPr>
              <a:t>cosmo insieme </a:t>
            </a:r>
            <a:r>
              <a:rPr sz="1200" spc="-5" dirty="0">
                <a:latin typeface="Times New Roman"/>
                <a:cs typeface="Times New Roman"/>
              </a:rPr>
              <a:t>all’Infinito soltanto per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presenza associativa dell’Assoluto Universale che  equilibra così perfettamente </a:t>
            </a:r>
            <a:r>
              <a:rPr sz="1200" dirty="0">
                <a:latin typeface="Times New Roman"/>
                <a:cs typeface="Times New Roman"/>
              </a:rPr>
              <a:t>le tensioni tra tempo </a:t>
            </a:r>
            <a:r>
              <a:rPr sz="1200" spc="-5" dirty="0">
                <a:latin typeface="Times New Roman"/>
                <a:cs typeface="Times New Roman"/>
              </a:rPr>
              <a:t>ed eternità, </a:t>
            </a:r>
            <a:r>
              <a:rPr sz="1200" dirty="0">
                <a:latin typeface="Times New Roman"/>
                <a:cs typeface="Times New Roman"/>
              </a:rPr>
              <a:t>tra </a:t>
            </a:r>
            <a:r>
              <a:rPr sz="1200" spc="-5" dirty="0">
                <a:latin typeface="Times New Roman"/>
                <a:cs typeface="Times New Roman"/>
              </a:rPr>
              <a:t>finito </a:t>
            </a:r>
            <a:r>
              <a:rPr sz="1200" dirty="0">
                <a:latin typeface="Times New Roman"/>
                <a:cs typeface="Times New Roman"/>
              </a:rPr>
              <a:t>ed infinito, tra potenziale </a:t>
            </a:r>
            <a:r>
              <a:rPr sz="1200" spc="5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realtà ed attualità della realtà,  </a:t>
            </a:r>
            <a:r>
              <a:rPr sz="1200" dirty="0">
                <a:latin typeface="Times New Roman"/>
                <a:cs typeface="Times New Roman"/>
              </a:rPr>
              <a:t>tra </a:t>
            </a:r>
            <a:r>
              <a:rPr sz="1200" spc="-5" dirty="0">
                <a:latin typeface="Times New Roman"/>
                <a:cs typeface="Times New Roman"/>
              </a:rPr>
              <a:t>Paradiso </a:t>
            </a:r>
            <a:r>
              <a:rPr sz="1200" dirty="0">
                <a:latin typeface="Times New Roman"/>
                <a:cs typeface="Times New Roman"/>
              </a:rPr>
              <a:t>e spazio, tra uomo e </a:t>
            </a:r>
            <a:r>
              <a:rPr sz="1200" spc="-5" dirty="0">
                <a:latin typeface="Times New Roman"/>
                <a:cs typeface="Times New Roman"/>
              </a:rPr>
              <a:t>Dio. Associativamente l’Assoluto Universale costituisce l’identificazione della </a:t>
            </a:r>
            <a:r>
              <a:rPr sz="1200" dirty="0">
                <a:latin typeface="Times New Roman"/>
                <a:cs typeface="Times New Roman"/>
              </a:rPr>
              <a:t>zona di </a:t>
            </a:r>
            <a:r>
              <a:rPr sz="1200" spc="5" dirty="0">
                <a:latin typeface="Times New Roman"/>
                <a:cs typeface="Times New Roman"/>
              </a:rPr>
              <a:t>realtà  </a:t>
            </a:r>
            <a:r>
              <a:rPr sz="1200" spc="-5" dirty="0">
                <a:latin typeface="Times New Roman"/>
                <a:cs typeface="Times New Roman"/>
              </a:rPr>
              <a:t>evoluzionaria progressiva esistente nel </a:t>
            </a:r>
            <a:r>
              <a:rPr sz="1200" dirty="0">
                <a:latin typeface="Times New Roman"/>
                <a:cs typeface="Times New Roman"/>
              </a:rPr>
              <a:t>tempo-spazio, e </a:t>
            </a:r>
            <a:r>
              <a:rPr sz="1200" spc="-5" dirty="0">
                <a:latin typeface="Times New Roman"/>
                <a:cs typeface="Times New Roman"/>
              </a:rPr>
              <a:t>nel tempo-spazio trasceso, </a:t>
            </a:r>
            <a:r>
              <a:rPr sz="1200" dirty="0">
                <a:latin typeface="Times New Roman"/>
                <a:cs typeface="Times New Roman"/>
              </a:rPr>
              <a:t>Universi di </a:t>
            </a:r>
            <a:r>
              <a:rPr sz="1200" spc="-5" dirty="0">
                <a:latin typeface="Times New Roman"/>
                <a:cs typeface="Times New Roman"/>
              </a:rPr>
              <a:t>manifestazione </a:t>
            </a:r>
            <a:r>
              <a:rPr sz="1200" dirty="0">
                <a:latin typeface="Times New Roman"/>
                <a:cs typeface="Times New Roman"/>
              </a:rPr>
              <a:t>subinfinita di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Deità.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15367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(15.4) 0:11.14 </a:t>
            </a:r>
            <a:r>
              <a:rPr sz="1200" spc="-5" dirty="0">
                <a:latin typeface="Times New Roman"/>
                <a:cs typeface="Times New Roman"/>
              </a:rPr>
              <a:t>L’Assoluto Universale </a:t>
            </a:r>
            <a:r>
              <a:rPr sz="1200" dirty="0">
                <a:latin typeface="Times New Roman"/>
                <a:cs typeface="Times New Roman"/>
              </a:rPr>
              <a:t>è il potenziale della </a:t>
            </a:r>
            <a:r>
              <a:rPr sz="1200" spc="-5" dirty="0">
                <a:latin typeface="Times New Roman"/>
                <a:cs typeface="Times New Roman"/>
              </a:rPr>
              <a:t>Deità statico-dinamica </a:t>
            </a:r>
            <a:r>
              <a:rPr sz="1200" dirty="0">
                <a:latin typeface="Times New Roman"/>
                <a:cs typeface="Times New Roman"/>
              </a:rPr>
              <a:t>funzionalmente </a:t>
            </a:r>
            <a:r>
              <a:rPr sz="1200" spc="-5" dirty="0">
                <a:latin typeface="Times New Roman"/>
                <a:cs typeface="Times New Roman"/>
              </a:rPr>
              <a:t>realizzabile sui livelli </a:t>
            </a:r>
            <a:r>
              <a:rPr sz="1200" dirty="0">
                <a:latin typeface="Times New Roman"/>
                <a:cs typeface="Times New Roman"/>
              </a:rPr>
              <a:t>di tempo-  </a:t>
            </a:r>
            <a:r>
              <a:rPr sz="1200" spc="-5" dirty="0">
                <a:latin typeface="Times New Roman"/>
                <a:cs typeface="Times New Roman"/>
              </a:rPr>
              <a:t>eternità come </a:t>
            </a:r>
            <a:r>
              <a:rPr sz="1200" dirty="0">
                <a:latin typeface="Times New Roman"/>
                <a:cs typeface="Times New Roman"/>
              </a:rPr>
              <a:t>valori </a:t>
            </a:r>
            <a:r>
              <a:rPr sz="1200" spc="-5" dirty="0">
                <a:latin typeface="Times New Roman"/>
                <a:cs typeface="Times New Roman"/>
              </a:rPr>
              <a:t>finiti-assoluti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possibilità di </a:t>
            </a:r>
            <a:r>
              <a:rPr sz="1200" spc="-5" dirty="0">
                <a:latin typeface="Times New Roman"/>
                <a:cs typeface="Times New Roman"/>
              </a:rPr>
              <a:t>approccio esperienziale-esistenziale. Questo aspetto incomprensibile della  Deità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statico, potenziale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associativo, ma non è </a:t>
            </a:r>
            <a:r>
              <a:rPr sz="1200" spc="-5" dirty="0">
                <a:latin typeface="Times New Roman"/>
                <a:cs typeface="Times New Roman"/>
              </a:rPr>
              <a:t>esperienzialmente creativo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evoluzionario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ciò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concerne </a:t>
            </a:r>
            <a:r>
              <a:rPr sz="1200" dirty="0">
                <a:latin typeface="Times New Roman"/>
                <a:cs typeface="Times New Roman"/>
              </a:rPr>
              <a:t>le  </a:t>
            </a:r>
            <a:r>
              <a:rPr sz="1200" spc="-5" dirty="0">
                <a:latin typeface="Times New Roman"/>
                <a:cs typeface="Times New Roman"/>
              </a:rPr>
              <a:t>personalità intelligenti </a:t>
            </a:r>
            <a:r>
              <a:rPr sz="1200" dirty="0">
                <a:latin typeface="Times New Roman"/>
                <a:cs typeface="Times New Roman"/>
              </a:rPr>
              <a:t>che funzionano </a:t>
            </a:r>
            <a:r>
              <a:rPr sz="1200" spc="-5" dirty="0">
                <a:latin typeface="Times New Roman"/>
                <a:cs typeface="Times New Roman"/>
              </a:rPr>
              <a:t>attualmente </a:t>
            </a:r>
            <a:r>
              <a:rPr sz="1200" dirty="0">
                <a:latin typeface="Times New Roman"/>
                <a:cs typeface="Times New Roman"/>
              </a:rPr>
              <a:t>nell’Universo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maestro.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76200" marR="158750" algn="just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(15.5) 0:11.15 </a:t>
            </a:r>
            <a:r>
              <a:rPr sz="1200" i="1" spc="-5" dirty="0">
                <a:latin typeface="Times New Roman"/>
                <a:cs typeface="Times New Roman"/>
              </a:rPr>
              <a:t>L’Assoluto. </a:t>
            </a:r>
            <a:r>
              <a:rPr sz="1200" dirty="0">
                <a:latin typeface="Times New Roman"/>
                <a:cs typeface="Times New Roman"/>
              </a:rPr>
              <a:t>I due </a:t>
            </a:r>
            <a:r>
              <a:rPr sz="1200" spc="-5" dirty="0">
                <a:latin typeface="Times New Roman"/>
                <a:cs typeface="Times New Roman"/>
              </a:rPr>
              <a:t>Assoluti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qualificato </a:t>
            </a:r>
            <a:r>
              <a:rPr sz="1200" dirty="0">
                <a:latin typeface="Times New Roman"/>
                <a:cs typeface="Times New Roman"/>
              </a:rPr>
              <a:t>e non </a:t>
            </a:r>
            <a:r>
              <a:rPr sz="1200" spc="-5" dirty="0">
                <a:latin typeface="Times New Roman"/>
                <a:cs typeface="Times New Roman"/>
              </a:rPr>
              <a:t>qualificato </a:t>
            </a:r>
            <a:r>
              <a:rPr sz="1200" dirty="0">
                <a:latin typeface="Times New Roman"/>
                <a:cs typeface="Times New Roman"/>
              </a:rPr>
              <a:t>— benché </a:t>
            </a:r>
            <a:r>
              <a:rPr sz="1200" spc="-5" dirty="0">
                <a:latin typeface="Times New Roman"/>
                <a:cs typeface="Times New Roman"/>
              </a:rPr>
              <a:t>sembrino </a:t>
            </a:r>
            <a:r>
              <a:rPr sz="1200" dirty="0">
                <a:latin typeface="Times New Roman"/>
                <a:cs typeface="Times New Roman"/>
              </a:rPr>
              <a:t>operare in modo così </a:t>
            </a:r>
            <a:r>
              <a:rPr sz="1200" spc="-5" dirty="0">
                <a:latin typeface="Times New Roman"/>
                <a:cs typeface="Times New Roman"/>
              </a:rPr>
              <a:t>divergente </a:t>
            </a:r>
            <a:r>
              <a:rPr sz="1200" dirty="0">
                <a:latin typeface="Times New Roman"/>
                <a:cs typeface="Times New Roman"/>
              </a:rPr>
              <a:t>quando  </a:t>
            </a:r>
            <a:r>
              <a:rPr sz="1200" spc="-5" dirty="0">
                <a:latin typeface="Times New Roman"/>
                <a:cs typeface="Times New Roman"/>
              </a:rPr>
              <a:t>sono presi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considerazione dalle creature </a:t>
            </a:r>
            <a:r>
              <a:rPr sz="1200" dirty="0">
                <a:latin typeface="Times New Roman"/>
                <a:cs typeface="Times New Roman"/>
              </a:rPr>
              <a:t>dotate di </a:t>
            </a:r>
            <a:r>
              <a:rPr sz="1200" spc="-5" dirty="0">
                <a:latin typeface="Times New Roman"/>
                <a:cs typeface="Times New Roman"/>
              </a:rPr>
              <a:t>mente, sono perfettamente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divinamente </a:t>
            </a:r>
            <a:r>
              <a:rPr sz="1200" dirty="0">
                <a:latin typeface="Times New Roman"/>
                <a:cs typeface="Times New Roman"/>
              </a:rPr>
              <a:t>unificati </a:t>
            </a:r>
            <a:r>
              <a:rPr sz="1200" spc="-5" dirty="0">
                <a:latin typeface="Times New Roman"/>
                <a:cs typeface="Times New Roman"/>
              </a:rPr>
              <a:t>nell’Assoluto Universale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mezzo di lui.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ultima </a:t>
            </a:r>
            <a:r>
              <a:rPr sz="1200" spc="-5" dirty="0">
                <a:latin typeface="Times New Roman"/>
                <a:cs typeface="Times New Roman"/>
              </a:rPr>
              <a:t>analisi </a:t>
            </a:r>
            <a:r>
              <a:rPr sz="1200" dirty="0">
                <a:latin typeface="Times New Roman"/>
                <a:cs typeface="Times New Roman"/>
              </a:rPr>
              <a:t>ed in </a:t>
            </a:r>
            <a:r>
              <a:rPr sz="1200" spc="-5" dirty="0">
                <a:latin typeface="Times New Roman"/>
                <a:cs typeface="Times New Roman"/>
              </a:rPr>
              <a:t>comprensione finale </a:t>
            </a:r>
            <a:r>
              <a:rPr sz="1200" dirty="0">
                <a:latin typeface="Times New Roman"/>
                <a:cs typeface="Times New Roman"/>
              </a:rPr>
              <a:t>tutti e tre sono un solo </a:t>
            </a:r>
            <a:r>
              <a:rPr sz="1200" spc="-5" dirty="0">
                <a:latin typeface="Times New Roman"/>
                <a:cs typeface="Times New Roman"/>
              </a:rPr>
              <a:t>Assoluto. Ai livelli subinfiniti essi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sono</a:t>
            </a:r>
            <a:endParaRPr sz="1200">
              <a:latin typeface="Times New Roman"/>
              <a:cs typeface="Times New Roman"/>
            </a:endParaRPr>
          </a:p>
          <a:p>
            <a:pPr marL="76200" algn="just">
              <a:lnSpc>
                <a:spcPts val="1345"/>
              </a:lnSpc>
            </a:pPr>
            <a:r>
              <a:rPr sz="1200" dirty="0">
                <a:latin typeface="Times New Roman"/>
                <a:cs typeface="Times New Roman"/>
              </a:rPr>
              <a:t>funzionalmente </a:t>
            </a:r>
            <a:r>
              <a:rPr sz="1200" spc="-5" dirty="0">
                <a:latin typeface="Times New Roman"/>
                <a:cs typeface="Times New Roman"/>
              </a:rPr>
              <a:t>differenziati,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nell’infinità sono UNO.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algn="just">
              <a:lnSpc>
                <a:spcPts val="141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(15.6) 0:11.16 </a:t>
            </a:r>
            <a:r>
              <a:rPr sz="1200" spc="-5" dirty="0">
                <a:latin typeface="Times New Roman"/>
                <a:cs typeface="Times New Roman"/>
              </a:rPr>
              <a:t>Noi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usiamo </a:t>
            </a:r>
            <a:r>
              <a:rPr sz="1200" dirty="0">
                <a:latin typeface="Times New Roman"/>
                <a:cs typeface="Times New Roman"/>
              </a:rPr>
              <a:t>mai il </a:t>
            </a:r>
            <a:r>
              <a:rPr sz="1200" spc="-5" dirty="0">
                <a:latin typeface="Times New Roman"/>
                <a:cs typeface="Times New Roman"/>
              </a:rPr>
              <a:t>termine Assoluto come </a:t>
            </a:r>
            <a:r>
              <a:rPr sz="1200" dirty="0">
                <a:latin typeface="Times New Roman"/>
                <a:cs typeface="Times New Roman"/>
              </a:rPr>
              <a:t>negazione di </a:t>
            </a:r>
            <a:r>
              <a:rPr sz="1200" spc="-5" dirty="0">
                <a:latin typeface="Times New Roman"/>
                <a:cs typeface="Times New Roman"/>
              </a:rPr>
              <a:t>alcunché </a:t>
            </a:r>
            <a:r>
              <a:rPr sz="1200" dirty="0">
                <a:latin typeface="Times New Roman"/>
                <a:cs typeface="Times New Roman"/>
              </a:rPr>
              <a:t>né </a:t>
            </a:r>
            <a:r>
              <a:rPr sz="1200" spc="-5" dirty="0">
                <a:latin typeface="Times New Roman"/>
                <a:cs typeface="Times New Roman"/>
              </a:rPr>
              <a:t>come diniego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qualcosa. Né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consideriamo</a:t>
            </a:r>
            <a:endParaRPr sz="1200">
              <a:latin typeface="Times New Roman"/>
              <a:cs typeface="Times New Roman"/>
            </a:endParaRPr>
          </a:p>
          <a:p>
            <a:pPr marL="76200" marR="252095">
              <a:lnSpc>
                <a:spcPts val="1380"/>
              </a:lnSpc>
              <a:spcBef>
                <a:spcPts val="65"/>
              </a:spcBef>
            </a:pPr>
            <a:r>
              <a:rPr sz="1200" dirty="0">
                <a:latin typeface="Times New Roman"/>
                <a:cs typeface="Times New Roman"/>
              </a:rPr>
              <a:t>l’Assoluto </a:t>
            </a:r>
            <a:r>
              <a:rPr sz="1200" spc="-5" dirty="0">
                <a:latin typeface="Times New Roman"/>
                <a:cs typeface="Times New Roman"/>
              </a:rPr>
              <a:t>Universale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autodeterminantesi, </a:t>
            </a:r>
            <a:r>
              <a:rPr sz="1200" dirty="0">
                <a:latin typeface="Times New Roman"/>
                <a:cs typeface="Times New Roman"/>
              </a:rPr>
              <a:t>come una </a:t>
            </a:r>
            <a:r>
              <a:rPr sz="1200" spc="-5" dirty="0">
                <a:latin typeface="Times New Roman"/>
                <a:cs typeface="Times New Roman"/>
              </a:rPr>
              <a:t>sorta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Deità </a:t>
            </a:r>
            <a:r>
              <a:rPr sz="1200" dirty="0">
                <a:latin typeface="Times New Roman"/>
                <a:cs typeface="Times New Roman"/>
              </a:rPr>
              <a:t>panteistica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impersonale. </a:t>
            </a:r>
            <a:r>
              <a:rPr sz="1200" spc="-5" dirty="0">
                <a:latin typeface="Times New Roman"/>
                <a:cs typeface="Times New Roman"/>
              </a:rPr>
              <a:t>L’Assoluto, </a:t>
            </a:r>
            <a:r>
              <a:rPr sz="1200" dirty="0">
                <a:latin typeface="Times New Roman"/>
                <a:cs typeface="Times New Roman"/>
              </a:rPr>
              <a:t>in tutto </a:t>
            </a:r>
            <a:r>
              <a:rPr sz="1200" spc="-5" dirty="0">
                <a:latin typeface="Times New Roman"/>
                <a:cs typeface="Times New Roman"/>
              </a:rPr>
              <a:t>ciò </a:t>
            </a:r>
            <a:r>
              <a:rPr sz="1200" spc="5" dirty="0">
                <a:latin typeface="Times New Roman"/>
                <a:cs typeface="Times New Roman"/>
              </a:rPr>
              <a:t>che  </a:t>
            </a:r>
            <a:r>
              <a:rPr sz="1200" spc="-5" dirty="0">
                <a:latin typeface="Times New Roman"/>
                <a:cs typeface="Times New Roman"/>
              </a:rPr>
              <a:t>concerne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personalità nell’Universo, </a:t>
            </a:r>
            <a:r>
              <a:rPr sz="1200" dirty="0">
                <a:latin typeface="Times New Roman"/>
                <a:cs typeface="Times New Roman"/>
              </a:rPr>
              <a:t>è strettamente </a:t>
            </a:r>
            <a:r>
              <a:rPr sz="1200" spc="-5" dirty="0">
                <a:latin typeface="Times New Roman"/>
                <a:cs typeface="Times New Roman"/>
              </a:rPr>
              <a:t>limitato </a:t>
            </a:r>
            <a:r>
              <a:rPr sz="1200" dirty="0">
                <a:latin typeface="Times New Roman"/>
                <a:cs typeface="Times New Roman"/>
              </a:rPr>
              <a:t>dalla </a:t>
            </a:r>
            <a:r>
              <a:rPr sz="1200" spc="-5" dirty="0">
                <a:latin typeface="Times New Roman"/>
                <a:cs typeface="Times New Roman"/>
              </a:rPr>
              <a:t>Trinità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dominato </a:t>
            </a:r>
            <a:r>
              <a:rPr sz="1200" dirty="0">
                <a:latin typeface="Times New Roman"/>
                <a:cs typeface="Times New Roman"/>
              </a:rPr>
              <a:t>dalla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Deità.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34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340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117205" cy="39598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147955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(193.8) 16:7.9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moralità non può mai </a:t>
            </a:r>
            <a:r>
              <a:rPr sz="1200" spc="-5" dirty="0">
                <a:latin typeface="Times New Roman"/>
                <a:cs typeface="Times New Roman"/>
              </a:rPr>
              <a:t>essere fatta </a:t>
            </a:r>
            <a:r>
              <a:rPr sz="1200" dirty="0">
                <a:latin typeface="Times New Roman"/>
                <a:cs typeface="Times New Roman"/>
              </a:rPr>
              <a:t>progredire mediante la legge o la </a:t>
            </a:r>
            <a:r>
              <a:rPr sz="1200" spc="-5" dirty="0">
                <a:latin typeface="Times New Roman"/>
                <a:cs typeface="Times New Roman"/>
              </a:rPr>
              <a:t>forza. Essa </a:t>
            </a:r>
            <a:r>
              <a:rPr sz="1200" dirty="0">
                <a:latin typeface="Times New Roman"/>
                <a:cs typeface="Times New Roman"/>
              </a:rPr>
              <a:t>è una questione </a:t>
            </a:r>
            <a:r>
              <a:rPr sz="1200" spc="-5" dirty="0">
                <a:latin typeface="Times New Roman"/>
                <a:cs typeface="Times New Roman"/>
              </a:rPr>
              <a:t>personale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libero  arbitrio, </a:t>
            </a:r>
            <a:r>
              <a:rPr sz="1200" dirty="0">
                <a:latin typeface="Times New Roman"/>
                <a:cs typeface="Times New Roman"/>
              </a:rPr>
              <a:t>e deve propagarsi per </a:t>
            </a:r>
            <a:r>
              <a:rPr sz="1200" spc="-5" dirty="0">
                <a:latin typeface="Times New Roman"/>
                <a:cs typeface="Times New Roman"/>
              </a:rPr>
              <a:t>contagio </a:t>
            </a:r>
            <a:r>
              <a:rPr sz="1200" dirty="0">
                <a:latin typeface="Times New Roman"/>
                <a:cs typeface="Times New Roman"/>
              </a:rPr>
              <a:t>prodotto dal </a:t>
            </a:r>
            <a:r>
              <a:rPr sz="1200" spc="-5" dirty="0">
                <a:latin typeface="Times New Roman"/>
                <a:cs typeface="Times New Roman"/>
              </a:rPr>
              <a:t>contatto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persone moralmente fragranti con </a:t>
            </a:r>
            <a:r>
              <a:rPr sz="1200" dirty="0">
                <a:latin typeface="Times New Roman"/>
                <a:cs typeface="Times New Roman"/>
              </a:rPr>
              <a:t>quelle di minore sensibilità  </a:t>
            </a:r>
            <a:r>
              <a:rPr sz="1200" spc="-5" dirty="0">
                <a:latin typeface="Times New Roman"/>
                <a:cs typeface="Times New Roman"/>
              </a:rPr>
              <a:t>morale, </a:t>
            </a:r>
            <a:r>
              <a:rPr sz="1200" dirty="0">
                <a:latin typeface="Times New Roman"/>
                <a:cs typeface="Times New Roman"/>
              </a:rPr>
              <a:t>ma che sono </a:t>
            </a:r>
            <a:r>
              <a:rPr sz="1200" spc="-5" dirty="0">
                <a:latin typeface="Times New Roman"/>
                <a:cs typeface="Times New Roman"/>
              </a:rPr>
              <a:t>anche, </a:t>
            </a:r>
            <a:r>
              <a:rPr sz="1200" dirty="0">
                <a:latin typeface="Times New Roman"/>
                <a:cs typeface="Times New Roman"/>
              </a:rPr>
              <a:t>in una </a:t>
            </a:r>
            <a:r>
              <a:rPr sz="1200" spc="-5" dirty="0">
                <a:latin typeface="Times New Roman"/>
                <a:cs typeface="Times New Roman"/>
              </a:rPr>
              <a:t>certa misura, </a:t>
            </a:r>
            <a:r>
              <a:rPr sz="1200" dirty="0">
                <a:latin typeface="Times New Roman"/>
                <a:cs typeface="Times New Roman"/>
              </a:rPr>
              <a:t>desiderose di fare la volontà </a:t>
            </a:r>
            <a:r>
              <a:rPr sz="1200" spc="-5" dirty="0">
                <a:latin typeface="Times New Roman"/>
                <a:cs typeface="Times New Roman"/>
              </a:rPr>
              <a:t>del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Padre.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396240" algn="just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(193.9) 16:7.10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atti </a:t>
            </a:r>
            <a:r>
              <a:rPr sz="1200" spc="-5" dirty="0">
                <a:latin typeface="Times New Roman"/>
                <a:cs typeface="Times New Roman"/>
              </a:rPr>
              <a:t>morali sono quei compimenti </a:t>
            </a:r>
            <a:r>
              <a:rPr sz="1200" dirty="0">
                <a:latin typeface="Times New Roman"/>
                <a:cs typeface="Times New Roman"/>
              </a:rPr>
              <a:t>umani </a:t>
            </a:r>
            <a:r>
              <a:rPr sz="1200" spc="-5" dirty="0">
                <a:latin typeface="Times New Roman"/>
                <a:cs typeface="Times New Roman"/>
              </a:rPr>
              <a:t>caratterizzati dall’intelligenza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elevata, </a:t>
            </a:r>
            <a:r>
              <a:rPr sz="1200" dirty="0">
                <a:latin typeface="Times New Roman"/>
                <a:cs typeface="Times New Roman"/>
              </a:rPr>
              <a:t>diretti da un </a:t>
            </a:r>
            <a:r>
              <a:rPr sz="1200" spc="-5" dirty="0">
                <a:latin typeface="Times New Roman"/>
                <a:cs typeface="Times New Roman"/>
              </a:rPr>
              <a:t>discernimento  selettivo sia nella scelta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dirty="0">
                <a:latin typeface="Times New Roman"/>
                <a:cs typeface="Times New Roman"/>
              </a:rPr>
              <a:t>fini </a:t>
            </a:r>
            <a:r>
              <a:rPr sz="1200" spc="-5" dirty="0">
                <a:latin typeface="Times New Roman"/>
                <a:cs typeface="Times New Roman"/>
              </a:rPr>
              <a:t>superiori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nella </a:t>
            </a:r>
            <a:r>
              <a:rPr sz="1200" dirty="0">
                <a:latin typeface="Times New Roman"/>
                <a:cs typeface="Times New Roman"/>
              </a:rPr>
              <a:t>selezione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mezzi </a:t>
            </a:r>
            <a:r>
              <a:rPr sz="1200" spc="-5" dirty="0">
                <a:latin typeface="Times New Roman"/>
                <a:cs typeface="Times New Roman"/>
              </a:rPr>
              <a:t>morali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raggiungere questi </a:t>
            </a:r>
            <a:r>
              <a:rPr sz="1200" dirty="0">
                <a:latin typeface="Times New Roman"/>
                <a:cs typeface="Times New Roman"/>
              </a:rPr>
              <a:t>fini. </a:t>
            </a:r>
            <a:r>
              <a:rPr sz="1200" spc="-5" dirty="0">
                <a:latin typeface="Times New Roman"/>
                <a:cs typeface="Times New Roman"/>
              </a:rPr>
              <a:t>Una </a:t>
            </a:r>
            <a:r>
              <a:rPr sz="1200" dirty="0">
                <a:latin typeface="Times New Roman"/>
                <a:cs typeface="Times New Roman"/>
              </a:rPr>
              <a:t>tale </a:t>
            </a:r>
            <a:r>
              <a:rPr sz="1200" spc="-5" dirty="0">
                <a:latin typeface="Times New Roman"/>
                <a:cs typeface="Times New Roman"/>
              </a:rPr>
              <a:t>condotta </a:t>
            </a:r>
            <a:r>
              <a:rPr sz="1200" dirty="0">
                <a:latin typeface="Times New Roman"/>
                <a:cs typeface="Times New Roman"/>
              </a:rPr>
              <a:t>è  virtuosa.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virtù </a:t>
            </a:r>
            <a:r>
              <a:rPr sz="1200" spc="-5" dirty="0">
                <a:latin typeface="Times New Roman"/>
                <a:cs typeface="Times New Roman"/>
              </a:rPr>
              <a:t>suprema, allora, consiste </a:t>
            </a:r>
            <a:r>
              <a:rPr sz="1200" dirty="0">
                <a:latin typeface="Times New Roman"/>
                <a:cs typeface="Times New Roman"/>
              </a:rPr>
              <a:t>nella scelta di </a:t>
            </a:r>
            <a:r>
              <a:rPr sz="1200" spc="-5" dirty="0">
                <a:latin typeface="Times New Roman"/>
                <a:cs typeface="Times New Roman"/>
              </a:rPr>
              <a:t>fare con </a:t>
            </a:r>
            <a:r>
              <a:rPr sz="1200" dirty="0">
                <a:latin typeface="Times New Roman"/>
                <a:cs typeface="Times New Roman"/>
              </a:rPr>
              <a:t>tutto il </a:t>
            </a:r>
            <a:r>
              <a:rPr sz="1200" spc="-5" dirty="0">
                <a:latin typeface="Times New Roman"/>
                <a:cs typeface="Times New Roman"/>
              </a:rPr>
              <a:t>cuore </a:t>
            </a:r>
            <a:r>
              <a:rPr sz="1200" dirty="0">
                <a:latin typeface="Times New Roman"/>
                <a:cs typeface="Times New Roman"/>
              </a:rPr>
              <a:t>la volontà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Padre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celeste.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8. La personalità su</a:t>
            </a:r>
            <a:r>
              <a:rPr sz="1600" b="1" spc="10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Urantia</a:t>
            </a:r>
            <a:endParaRPr sz="1600">
              <a:latin typeface="Times New Roman"/>
              <a:cs typeface="Times New Roman"/>
            </a:endParaRPr>
          </a:p>
          <a:p>
            <a:pPr marL="88900" marR="68580">
              <a:lnSpc>
                <a:spcPct val="95900"/>
              </a:lnSpc>
              <a:spcBef>
                <a:spcPts val="137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(194.1) 16:8.1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Padre </a:t>
            </a:r>
            <a:r>
              <a:rPr sz="1200" spc="-5" dirty="0">
                <a:latin typeface="Times New Roman"/>
                <a:cs typeface="Times New Roman"/>
              </a:rPr>
              <a:t>Universale conferisce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personalità </a:t>
            </a:r>
            <a:r>
              <a:rPr sz="1200" dirty="0">
                <a:latin typeface="Times New Roman"/>
                <a:cs typeface="Times New Roman"/>
              </a:rPr>
              <a:t>a numerosi </a:t>
            </a:r>
            <a:r>
              <a:rPr sz="1200" spc="-5" dirty="0">
                <a:latin typeface="Times New Roman"/>
                <a:cs typeface="Times New Roman"/>
              </a:rPr>
              <a:t>ordini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esseri che </a:t>
            </a:r>
            <a:r>
              <a:rPr sz="1200" dirty="0">
                <a:latin typeface="Times New Roman"/>
                <a:cs typeface="Times New Roman"/>
              </a:rPr>
              <a:t>operano </a:t>
            </a:r>
            <a:r>
              <a:rPr sz="1200" spc="-5" dirty="0">
                <a:latin typeface="Times New Roman"/>
                <a:cs typeface="Times New Roman"/>
              </a:rPr>
              <a:t>su diversi livelli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realtà  universale. Gli esseri umani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Urantia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dotati della personalità </a:t>
            </a:r>
            <a:r>
              <a:rPr sz="1200" dirty="0">
                <a:latin typeface="Times New Roman"/>
                <a:cs typeface="Times New Roman"/>
              </a:rPr>
              <a:t>di tipo finito-mortale </a:t>
            </a:r>
            <a:r>
              <a:rPr sz="1200" spc="-5" dirty="0">
                <a:latin typeface="Times New Roman"/>
                <a:cs typeface="Times New Roman"/>
              </a:rPr>
              <a:t>funzionante al </a:t>
            </a:r>
            <a:r>
              <a:rPr sz="1200" dirty="0">
                <a:latin typeface="Times New Roman"/>
                <a:cs typeface="Times New Roman"/>
              </a:rPr>
              <a:t>livello dei </a:t>
            </a:r>
            <a:r>
              <a:rPr sz="1200" spc="-5" dirty="0">
                <a:latin typeface="Times New Roman"/>
                <a:cs typeface="Times New Roman"/>
              </a:rPr>
              <a:t>figli </a:t>
            </a:r>
            <a:r>
              <a:rPr sz="1200" dirty="0">
                <a:latin typeface="Times New Roman"/>
                <a:cs typeface="Times New Roman"/>
              </a:rPr>
              <a:t>ascendenti  di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0096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(194.2) 16:8.2 </a:t>
            </a:r>
            <a:r>
              <a:rPr sz="1200" spc="-5" dirty="0">
                <a:latin typeface="Times New Roman"/>
                <a:cs typeface="Times New Roman"/>
              </a:rPr>
              <a:t>Anche se noi difficilmente </a:t>
            </a:r>
            <a:r>
              <a:rPr sz="1200" dirty="0">
                <a:latin typeface="Times New Roman"/>
                <a:cs typeface="Times New Roman"/>
              </a:rPr>
              <a:t>possiamo </a:t>
            </a:r>
            <a:r>
              <a:rPr sz="1200" spc="-5" dirty="0">
                <a:latin typeface="Times New Roman"/>
                <a:cs typeface="Times New Roman"/>
              </a:rPr>
              <a:t>accingerci </a:t>
            </a:r>
            <a:r>
              <a:rPr sz="1200" dirty="0">
                <a:latin typeface="Times New Roman"/>
                <a:cs typeface="Times New Roman"/>
              </a:rPr>
              <a:t>a definire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personalità, </a:t>
            </a:r>
            <a:r>
              <a:rPr sz="1200" dirty="0">
                <a:latin typeface="Times New Roman"/>
                <a:cs typeface="Times New Roman"/>
              </a:rPr>
              <a:t>possiamo </a:t>
            </a:r>
            <a:r>
              <a:rPr sz="1200" spc="-5" dirty="0">
                <a:latin typeface="Times New Roman"/>
                <a:cs typeface="Times New Roman"/>
              </a:rPr>
              <a:t>tentare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esporre ciò che  comprendiamo dei fattori </a:t>
            </a:r>
            <a:r>
              <a:rPr sz="1200" dirty="0">
                <a:latin typeface="Times New Roman"/>
                <a:cs typeface="Times New Roman"/>
              </a:rPr>
              <a:t>noti che </a:t>
            </a:r>
            <a:r>
              <a:rPr sz="1200" spc="-5" dirty="0">
                <a:latin typeface="Times New Roman"/>
                <a:cs typeface="Times New Roman"/>
              </a:rPr>
              <a:t>vanno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costituire l’insieme delle energie materiali, mentali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spirituali,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cui </a:t>
            </a:r>
            <a:r>
              <a:rPr sz="1200" dirty="0">
                <a:latin typeface="Times New Roman"/>
                <a:cs typeface="Times New Roman"/>
              </a:rPr>
              <a:t>interassociazione  </a:t>
            </a:r>
            <a:r>
              <a:rPr sz="1200" spc="-5" dirty="0">
                <a:latin typeface="Times New Roman"/>
                <a:cs typeface="Times New Roman"/>
              </a:rPr>
              <a:t>costituisce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meccanismo nel quale, sul quale </a:t>
            </a:r>
            <a:r>
              <a:rPr sz="1200" dirty="0">
                <a:latin typeface="Times New Roman"/>
                <a:cs typeface="Times New Roman"/>
              </a:rPr>
              <a:t>e con il </a:t>
            </a:r>
            <a:r>
              <a:rPr sz="1200" spc="-5" dirty="0">
                <a:latin typeface="Times New Roman"/>
                <a:cs typeface="Times New Roman"/>
              </a:rPr>
              <a:t>quale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Padre Universale </a:t>
            </a:r>
            <a:r>
              <a:rPr sz="1200" dirty="0">
                <a:latin typeface="Times New Roman"/>
                <a:cs typeface="Times New Roman"/>
              </a:rPr>
              <a:t>fa </a:t>
            </a:r>
            <a:r>
              <a:rPr sz="1200" spc="-5" dirty="0">
                <a:latin typeface="Times New Roman"/>
                <a:cs typeface="Times New Roman"/>
              </a:rPr>
              <a:t>funzionare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personalità che </a:t>
            </a:r>
            <a:r>
              <a:rPr sz="1200" spc="5" dirty="0">
                <a:latin typeface="Times New Roman"/>
                <a:cs typeface="Times New Roman"/>
              </a:rPr>
              <a:t>ha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conferito.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00">
              <a:latin typeface="Times New Roman"/>
              <a:cs typeface="Times New Roman"/>
            </a:endParaRPr>
          </a:p>
          <a:p>
            <a:pPr marL="88900">
              <a:lnSpc>
                <a:spcPts val="141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(194.3) 16:8.3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personalità </a:t>
            </a:r>
            <a:r>
              <a:rPr sz="1200" dirty="0">
                <a:latin typeface="Times New Roman"/>
                <a:cs typeface="Times New Roman"/>
              </a:rPr>
              <a:t>è uno </a:t>
            </a:r>
            <a:r>
              <a:rPr sz="1200" spc="-5" dirty="0">
                <a:latin typeface="Times New Roman"/>
                <a:cs typeface="Times New Roman"/>
              </a:rPr>
              <a:t>straordinario </a:t>
            </a:r>
            <a:r>
              <a:rPr sz="1200" dirty="0">
                <a:latin typeface="Times New Roman"/>
                <a:cs typeface="Times New Roman"/>
              </a:rPr>
              <a:t>dono di </a:t>
            </a:r>
            <a:r>
              <a:rPr sz="1200" spc="-5" dirty="0">
                <a:latin typeface="Times New Roman"/>
                <a:cs typeface="Times New Roman"/>
              </a:rPr>
              <a:t>natura originale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cui </a:t>
            </a:r>
            <a:r>
              <a:rPr sz="1200" dirty="0">
                <a:latin typeface="Times New Roman"/>
                <a:cs typeface="Times New Roman"/>
              </a:rPr>
              <a:t>esistenza è </a:t>
            </a:r>
            <a:r>
              <a:rPr sz="1200" spc="-5" dirty="0">
                <a:latin typeface="Times New Roman"/>
                <a:cs typeface="Times New Roman"/>
              </a:rPr>
              <a:t>indipendente dal</a:t>
            </a:r>
            <a:r>
              <a:rPr sz="1200" spc="-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conferimento</a:t>
            </a:r>
            <a:endParaRPr sz="1200">
              <a:latin typeface="Times New Roman"/>
              <a:cs typeface="Times New Roman"/>
            </a:endParaRPr>
          </a:p>
          <a:p>
            <a:pPr marL="88900" marR="143510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dell’Aggiustatore </a:t>
            </a:r>
            <a:r>
              <a:rPr sz="1200" dirty="0">
                <a:latin typeface="Times New Roman"/>
                <a:cs typeface="Times New Roman"/>
              </a:rPr>
              <a:t>di Pensiero </a:t>
            </a:r>
            <a:r>
              <a:rPr sz="1200" spc="-5" dirty="0">
                <a:latin typeface="Times New Roman"/>
                <a:cs typeface="Times New Roman"/>
              </a:rPr>
              <a:t>ed antecedente </a:t>
            </a:r>
            <a:r>
              <a:rPr sz="1200" dirty="0">
                <a:latin typeface="Times New Roman"/>
                <a:cs typeface="Times New Roman"/>
              </a:rPr>
              <a:t>a lui. </a:t>
            </a:r>
            <a:r>
              <a:rPr sz="1200" spc="-5" dirty="0">
                <a:latin typeface="Times New Roman"/>
                <a:cs typeface="Times New Roman"/>
              </a:rPr>
              <a:t>Tuttavia,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presenza dell’Aggiustatore accresce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manifestazione qualitativa  della personalità. Gli Aggiustatori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Pensiero, </a:t>
            </a:r>
            <a:r>
              <a:rPr sz="1200" dirty="0">
                <a:latin typeface="Times New Roman"/>
                <a:cs typeface="Times New Roman"/>
              </a:rPr>
              <a:t>quando </a:t>
            </a:r>
            <a:r>
              <a:rPr sz="1200" spc="-5" dirty="0">
                <a:latin typeface="Times New Roman"/>
                <a:cs typeface="Times New Roman"/>
              </a:rPr>
              <a:t>escono </a:t>
            </a:r>
            <a:r>
              <a:rPr sz="1200" dirty="0">
                <a:latin typeface="Times New Roman"/>
                <a:cs typeface="Times New Roman"/>
              </a:rPr>
              <a:t>dal </a:t>
            </a:r>
            <a:r>
              <a:rPr sz="1200" spc="-5" dirty="0">
                <a:latin typeface="Times New Roman"/>
                <a:cs typeface="Times New Roman"/>
              </a:rPr>
              <a:t>Padre, </a:t>
            </a:r>
            <a:r>
              <a:rPr sz="1200" dirty="0">
                <a:latin typeface="Times New Roman"/>
                <a:cs typeface="Times New Roman"/>
              </a:rPr>
              <a:t>sono identici in </a:t>
            </a:r>
            <a:r>
              <a:rPr sz="1200" spc="-5" dirty="0">
                <a:latin typeface="Times New Roman"/>
                <a:cs typeface="Times New Roman"/>
              </a:rPr>
              <a:t>natura, </a:t>
            </a:r>
            <a:r>
              <a:rPr sz="1200" dirty="0">
                <a:latin typeface="Times New Roman"/>
                <a:cs typeface="Times New Roman"/>
              </a:rPr>
              <a:t>ma la </a:t>
            </a:r>
            <a:r>
              <a:rPr sz="1200" spc="-5" dirty="0">
                <a:latin typeface="Times New Roman"/>
                <a:cs typeface="Times New Roman"/>
              </a:rPr>
              <a:t>personalità </a:t>
            </a:r>
            <a:r>
              <a:rPr sz="1200" dirty="0">
                <a:latin typeface="Times New Roman"/>
                <a:cs typeface="Times New Roman"/>
              </a:rPr>
              <a:t>è diversificata,  </a:t>
            </a:r>
            <a:r>
              <a:rPr sz="1200" spc="-5" dirty="0">
                <a:latin typeface="Times New Roman"/>
                <a:cs typeface="Times New Roman"/>
              </a:rPr>
              <a:t>originale ed esclusiva; </a:t>
            </a:r>
            <a:r>
              <a:rPr sz="1200" dirty="0">
                <a:latin typeface="Times New Roman"/>
                <a:cs typeface="Times New Roman"/>
              </a:rPr>
              <a:t>ed inoltre la </a:t>
            </a:r>
            <a:r>
              <a:rPr sz="1200" spc="-5" dirty="0">
                <a:latin typeface="Times New Roman"/>
                <a:cs typeface="Times New Roman"/>
              </a:rPr>
              <a:t>manifestazione della personalità </a:t>
            </a:r>
            <a:r>
              <a:rPr sz="1200" dirty="0">
                <a:latin typeface="Times New Roman"/>
                <a:cs typeface="Times New Roman"/>
              </a:rPr>
              <a:t>è condizionata e </a:t>
            </a:r>
            <a:r>
              <a:rPr sz="1200" spc="-5" dirty="0">
                <a:latin typeface="Times New Roman"/>
                <a:cs typeface="Times New Roman"/>
              </a:rPr>
              <a:t>qualificata </a:t>
            </a:r>
            <a:r>
              <a:rPr sz="1200" dirty="0">
                <a:latin typeface="Times New Roman"/>
                <a:cs typeface="Times New Roman"/>
              </a:rPr>
              <a:t>dalla </a:t>
            </a:r>
            <a:r>
              <a:rPr sz="1200" spc="-5" dirty="0">
                <a:latin typeface="Times New Roman"/>
                <a:cs typeface="Times New Roman"/>
              </a:rPr>
              <a:t>natura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dalle qualità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delle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34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341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169909" cy="390207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639445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energie associate </a:t>
            </a:r>
            <a:r>
              <a:rPr sz="1200" dirty="0">
                <a:latin typeface="Times New Roman"/>
                <a:cs typeface="Times New Roman"/>
              </a:rPr>
              <a:t>di natura </a:t>
            </a:r>
            <a:r>
              <a:rPr sz="1200" spc="-5" dirty="0">
                <a:latin typeface="Times New Roman"/>
                <a:cs typeface="Times New Roman"/>
              </a:rPr>
              <a:t>materiale, </a:t>
            </a:r>
            <a:r>
              <a:rPr sz="1200" dirty="0">
                <a:latin typeface="Times New Roman"/>
                <a:cs typeface="Times New Roman"/>
              </a:rPr>
              <a:t>mentale e spirituale </a:t>
            </a:r>
            <a:r>
              <a:rPr sz="1200" spc="-5" dirty="0">
                <a:latin typeface="Times New Roman"/>
                <a:cs typeface="Times New Roman"/>
              </a:rPr>
              <a:t>che costituiscono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veicolo organico </a:t>
            </a:r>
            <a:r>
              <a:rPr sz="1200" dirty="0">
                <a:latin typeface="Times New Roman"/>
                <a:cs typeface="Times New Roman"/>
              </a:rPr>
              <a:t>per la </a:t>
            </a:r>
            <a:r>
              <a:rPr sz="1200" spc="-5" dirty="0">
                <a:latin typeface="Times New Roman"/>
                <a:cs typeface="Times New Roman"/>
              </a:rPr>
              <a:t>manifestazione della  personalità.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0096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(194.4) 16:8.4 </a:t>
            </a:r>
            <a:r>
              <a:rPr sz="1200" spc="-15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personalità </a:t>
            </a:r>
            <a:r>
              <a:rPr sz="1200" dirty="0">
                <a:latin typeface="Times New Roman"/>
                <a:cs typeface="Times New Roman"/>
              </a:rPr>
              <a:t>possono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simili, ma non sono </a:t>
            </a:r>
            <a:r>
              <a:rPr sz="1200" spc="-5" dirty="0">
                <a:latin typeface="Times New Roman"/>
                <a:cs typeface="Times New Roman"/>
              </a:rPr>
              <a:t>mai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stesse. </a:t>
            </a:r>
            <a:r>
              <a:rPr sz="1200" spc="-10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persone di una </a:t>
            </a:r>
            <a:r>
              <a:rPr sz="1200" spc="-5" dirty="0">
                <a:latin typeface="Times New Roman"/>
                <a:cs typeface="Times New Roman"/>
              </a:rPr>
              <a:t>data </a:t>
            </a:r>
            <a:r>
              <a:rPr sz="1200" dirty="0">
                <a:latin typeface="Times New Roman"/>
                <a:cs typeface="Times New Roman"/>
              </a:rPr>
              <a:t>serie, di un dato tipo, </a:t>
            </a:r>
            <a:r>
              <a:rPr sz="1200" spc="-5" dirty="0">
                <a:latin typeface="Times New Roman"/>
                <a:cs typeface="Times New Roman"/>
              </a:rPr>
              <a:t>ordine </a:t>
            </a:r>
            <a:r>
              <a:rPr sz="1200" dirty="0">
                <a:latin typeface="Times New Roman"/>
                <a:cs typeface="Times New Roman"/>
              </a:rPr>
              <a:t>o  modello </a:t>
            </a:r>
            <a:r>
              <a:rPr sz="1200" spc="-5" dirty="0">
                <a:latin typeface="Times New Roman"/>
                <a:cs typeface="Times New Roman"/>
              </a:rPr>
              <a:t>possono assomigliarsi,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si assomigliano, </a:t>
            </a:r>
            <a:r>
              <a:rPr sz="1200" dirty="0">
                <a:latin typeface="Times New Roman"/>
                <a:cs typeface="Times New Roman"/>
              </a:rPr>
              <a:t>ma non sono mai </a:t>
            </a:r>
            <a:r>
              <a:rPr sz="1200" spc="-5" dirty="0">
                <a:latin typeface="Times New Roman"/>
                <a:cs typeface="Times New Roman"/>
              </a:rPr>
              <a:t>identiche.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personalità </a:t>
            </a:r>
            <a:r>
              <a:rPr sz="1200" dirty="0">
                <a:latin typeface="Times New Roman"/>
                <a:cs typeface="Times New Roman"/>
              </a:rPr>
              <a:t>è quella </a:t>
            </a:r>
            <a:r>
              <a:rPr sz="1200" spc="-5" dirty="0">
                <a:latin typeface="Times New Roman"/>
                <a:cs typeface="Times New Roman"/>
              </a:rPr>
              <a:t>caratteristica </a:t>
            </a:r>
            <a:r>
              <a:rPr sz="1200" dirty="0">
                <a:latin typeface="Times New Roman"/>
                <a:cs typeface="Times New Roman"/>
              </a:rPr>
              <a:t>di un individuo 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noi </a:t>
            </a:r>
            <a:r>
              <a:rPr sz="1200" i="1" spc="-5" dirty="0">
                <a:latin typeface="Times New Roman"/>
                <a:cs typeface="Times New Roman"/>
              </a:rPr>
              <a:t>conosciamo </a:t>
            </a:r>
            <a:r>
              <a:rPr sz="1200" dirty="0">
                <a:latin typeface="Times New Roman"/>
                <a:cs typeface="Times New Roman"/>
              </a:rPr>
              <a:t>e che </a:t>
            </a:r>
            <a:r>
              <a:rPr sz="1200" spc="-5" dirty="0">
                <a:latin typeface="Times New Roman"/>
                <a:cs typeface="Times New Roman"/>
              </a:rPr>
              <a:t>ci permetterà d’identificare </a:t>
            </a:r>
            <a:r>
              <a:rPr sz="1200" dirty="0">
                <a:latin typeface="Times New Roman"/>
                <a:cs typeface="Times New Roman"/>
              </a:rPr>
              <a:t>tale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in qualche </a:t>
            </a:r>
            <a:r>
              <a:rPr sz="1200" spc="-5" dirty="0">
                <a:latin typeface="Times New Roman"/>
                <a:cs typeface="Times New Roman"/>
              </a:rPr>
              <a:t>momento </a:t>
            </a:r>
            <a:r>
              <a:rPr sz="1200" dirty="0">
                <a:latin typeface="Times New Roman"/>
                <a:cs typeface="Times New Roman"/>
              </a:rPr>
              <a:t>futuro </a:t>
            </a:r>
            <a:r>
              <a:rPr sz="1200" spc="-5" dirty="0">
                <a:latin typeface="Times New Roman"/>
                <a:cs typeface="Times New Roman"/>
              </a:rPr>
              <a:t>indipendentemente dalla </a:t>
            </a:r>
            <a:r>
              <a:rPr sz="1200" dirty="0">
                <a:latin typeface="Times New Roman"/>
                <a:cs typeface="Times New Roman"/>
              </a:rPr>
              <a:t>natura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</a:t>
            </a:r>
            <a:endParaRPr sz="1200">
              <a:latin typeface="Times New Roman"/>
              <a:cs typeface="Times New Roman"/>
            </a:endParaRPr>
          </a:p>
          <a:p>
            <a:pPr marL="88900" marR="81280">
              <a:lnSpc>
                <a:spcPts val="1380"/>
              </a:lnSpc>
              <a:spcBef>
                <a:spcPts val="5"/>
              </a:spcBef>
            </a:pPr>
            <a:r>
              <a:rPr sz="1200" spc="-5" dirty="0">
                <a:latin typeface="Times New Roman"/>
                <a:cs typeface="Times New Roman"/>
              </a:rPr>
              <a:t>dall’entità dei </a:t>
            </a:r>
            <a:r>
              <a:rPr sz="1200" dirty="0">
                <a:latin typeface="Times New Roman"/>
                <a:cs typeface="Times New Roman"/>
              </a:rPr>
              <a:t>cambiamenti di </a:t>
            </a:r>
            <a:r>
              <a:rPr sz="1200" spc="-5" dirty="0">
                <a:latin typeface="Times New Roman"/>
                <a:cs typeface="Times New Roman"/>
              </a:rPr>
              <a:t>forma, </a:t>
            </a:r>
            <a:r>
              <a:rPr sz="1200" dirty="0">
                <a:latin typeface="Times New Roman"/>
                <a:cs typeface="Times New Roman"/>
              </a:rPr>
              <a:t>di mente o di status </a:t>
            </a:r>
            <a:r>
              <a:rPr sz="1200" spc="-5" dirty="0">
                <a:latin typeface="Times New Roman"/>
                <a:cs typeface="Times New Roman"/>
              </a:rPr>
              <a:t>spirituale.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personalità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quella </a:t>
            </a:r>
            <a:r>
              <a:rPr sz="1200" dirty="0">
                <a:latin typeface="Times New Roman"/>
                <a:cs typeface="Times New Roman"/>
              </a:rPr>
              <a:t>parte di un individuo </a:t>
            </a:r>
            <a:r>
              <a:rPr sz="1200" spc="-5" dirty="0">
                <a:latin typeface="Times New Roman"/>
                <a:cs typeface="Times New Roman"/>
              </a:rPr>
              <a:t>che ci </a:t>
            </a:r>
            <a:r>
              <a:rPr sz="1200" dirty="0">
                <a:latin typeface="Times New Roman"/>
                <a:cs typeface="Times New Roman"/>
              </a:rPr>
              <a:t>consente di  </a:t>
            </a:r>
            <a:r>
              <a:rPr sz="1200" spc="-5" dirty="0">
                <a:latin typeface="Times New Roman"/>
                <a:cs typeface="Times New Roman"/>
              </a:rPr>
              <a:t>riconoscere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d’identificare positivamente quella </a:t>
            </a:r>
            <a:r>
              <a:rPr sz="1200" dirty="0">
                <a:latin typeface="Times New Roman"/>
                <a:cs typeface="Times New Roman"/>
              </a:rPr>
              <a:t>persona come la </a:t>
            </a:r>
            <a:r>
              <a:rPr sz="1200" spc="-5" dirty="0">
                <a:latin typeface="Times New Roman"/>
                <a:cs typeface="Times New Roman"/>
              </a:rPr>
              <a:t>persona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abbiamo </a:t>
            </a:r>
            <a:r>
              <a:rPr sz="1200" dirty="0">
                <a:latin typeface="Times New Roman"/>
                <a:cs typeface="Times New Roman"/>
              </a:rPr>
              <a:t>precedentemente </a:t>
            </a:r>
            <a:r>
              <a:rPr sz="1200" spc="-5" dirty="0">
                <a:latin typeface="Times New Roman"/>
                <a:cs typeface="Times New Roman"/>
              </a:rPr>
              <a:t>conosciuto, </a:t>
            </a:r>
            <a:r>
              <a:rPr sz="1200" dirty="0">
                <a:latin typeface="Times New Roman"/>
                <a:cs typeface="Times New Roman"/>
              </a:rPr>
              <a:t>anche </a:t>
            </a:r>
            <a:r>
              <a:rPr sz="1200" spc="-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è  molto </a:t>
            </a:r>
            <a:r>
              <a:rPr sz="1200" spc="-5" dirty="0">
                <a:latin typeface="Times New Roman"/>
                <a:cs typeface="Times New Roman"/>
              </a:rPr>
              <a:t>cambiata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seguito della modificazione del veicolo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espressione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manifestazione della sua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personalità.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40195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(194.5) 16:8.5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personalità della creatura si distingue grazie </a:t>
            </a:r>
            <a:r>
              <a:rPr sz="1200" dirty="0">
                <a:latin typeface="Times New Roman"/>
                <a:cs typeface="Times New Roman"/>
              </a:rPr>
              <a:t>a due </a:t>
            </a:r>
            <a:r>
              <a:rPr sz="1200" spc="-5" dirty="0">
                <a:latin typeface="Times New Roman"/>
                <a:cs typeface="Times New Roman"/>
              </a:rPr>
              <a:t>fenomeni </a:t>
            </a:r>
            <a:r>
              <a:rPr sz="1200" dirty="0">
                <a:latin typeface="Times New Roman"/>
                <a:cs typeface="Times New Roman"/>
              </a:rPr>
              <a:t>spontanei e </a:t>
            </a:r>
            <a:r>
              <a:rPr sz="1200" spc="-5" dirty="0">
                <a:latin typeface="Times New Roman"/>
                <a:cs typeface="Times New Roman"/>
              </a:rPr>
              <a:t>caratteristici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comportamento umano  reattivo: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coscienza </a:t>
            </a:r>
            <a:r>
              <a:rPr sz="1200" dirty="0">
                <a:latin typeface="Times New Roman"/>
                <a:cs typeface="Times New Roman"/>
              </a:rPr>
              <a:t>di sé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libero arbitrio </a:t>
            </a:r>
            <a:r>
              <a:rPr sz="1200" dirty="0">
                <a:latin typeface="Times New Roman"/>
                <a:cs typeface="Times New Roman"/>
              </a:rPr>
              <a:t>relativo </a:t>
            </a:r>
            <a:r>
              <a:rPr sz="1200" spc="-5" dirty="0">
                <a:latin typeface="Times New Roman"/>
                <a:cs typeface="Times New Roman"/>
              </a:rPr>
              <a:t>ad essa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associato.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79705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(194.6) 16:8.6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coscienza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sé consiste nella </a:t>
            </a:r>
            <a:r>
              <a:rPr sz="1200" dirty="0">
                <a:latin typeface="Times New Roman"/>
                <a:cs typeface="Times New Roman"/>
              </a:rPr>
              <a:t>consapevolezza </a:t>
            </a:r>
            <a:r>
              <a:rPr sz="1200" spc="-5" dirty="0">
                <a:latin typeface="Times New Roman"/>
                <a:cs typeface="Times New Roman"/>
              </a:rPr>
              <a:t>intellettuale della realtà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personalità ed </a:t>
            </a:r>
            <a:r>
              <a:rPr sz="1200" dirty="0">
                <a:latin typeface="Times New Roman"/>
                <a:cs typeface="Times New Roman"/>
              </a:rPr>
              <a:t>include la </a:t>
            </a:r>
            <a:r>
              <a:rPr sz="1200" spc="-5" dirty="0">
                <a:latin typeface="Times New Roman"/>
                <a:cs typeface="Times New Roman"/>
              </a:rPr>
              <a:t>capacità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riconoscere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realtà </a:t>
            </a:r>
            <a:r>
              <a:rPr sz="1200" dirty="0">
                <a:latin typeface="Times New Roman"/>
                <a:cs typeface="Times New Roman"/>
              </a:rPr>
              <a:t>di altre </a:t>
            </a:r>
            <a:r>
              <a:rPr sz="1200" spc="-5" dirty="0">
                <a:latin typeface="Times New Roman"/>
                <a:cs typeface="Times New Roman"/>
              </a:rPr>
              <a:t>personalità. </a:t>
            </a:r>
            <a:r>
              <a:rPr sz="1200" dirty="0">
                <a:latin typeface="Times New Roman"/>
                <a:cs typeface="Times New Roman"/>
              </a:rPr>
              <a:t>Essa è indicativa </a:t>
            </a:r>
            <a:r>
              <a:rPr sz="1200" spc="-5" dirty="0">
                <a:latin typeface="Times New Roman"/>
                <a:cs typeface="Times New Roman"/>
              </a:rPr>
              <a:t>della capacità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un’esperienza </a:t>
            </a:r>
            <a:r>
              <a:rPr sz="1200" dirty="0">
                <a:latin typeface="Times New Roman"/>
                <a:cs typeface="Times New Roman"/>
              </a:rPr>
              <a:t>individualizzata </a:t>
            </a:r>
            <a:r>
              <a:rPr sz="1200" spc="-5" dirty="0">
                <a:latin typeface="Times New Roman"/>
                <a:cs typeface="Times New Roman"/>
              </a:rPr>
              <a:t>nelle realtà </a:t>
            </a:r>
            <a:r>
              <a:rPr sz="1200" dirty="0">
                <a:latin typeface="Times New Roman"/>
                <a:cs typeface="Times New Roman"/>
              </a:rPr>
              <a:t>cosmiche, e  </a:t>
            </a:r>
            <a:r>
              <a:rPr sz="1200" spc="-5" dirty="0">
                <a:latin typeface="Times New Roman"/>
                <a:cs typeface="Times New Roman"/>
              </a:rPr>
              <a:t>con esse, equivalente al raggiungimento </a:t>
            </a:r>
            <a:r>
              <a:rPr sz="1200" dirty="0">
                <a:latin typeface="Times New Roman"/>
                <a:cs typeface="Times New Roman"/>
              </a:rPr>
              <a:t>dello status </a:t>
            </a:r>
            <a:r>
              <a:rPr sz="1200" spc="-5" dirty="0">
                <a:latin typeface="Times New Roman"/>
                <a:cs typeface="Times New Roman"/>
              </a:rPr>
              <a:t>d’identità nelle </a:t>
            </a:r>
            <a:r>
              <a:rPr sz="1200" dirty="0">
                <a:latin typeface="Times New Roman"/>
                <a:cs typeface="Times New Roman"/>
              </a:rPr>
              <a:t>relazioni di </a:t>
            </a:r>
            <a:r>
              <a:rPr sz="1200" spc="-5" dirty="0">
                <a:latin typeface="Times New Roman"/>
                <a:cs typeface="Times New Roman"/>
              </a:rPr>
              <a:t>personalità </a:t>
            </a:r>
            <a:r>
              <a:rPr sz="1200" dirty="0">
                <a:latin typeface="Times New Roman"/>
                <a:cs typeface="Times New Roman"/>
              </a:rPr>
              <a:t>dell’Universo.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coscienza di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sé</a:t>
            </a:r>
            <a:endParaRPr sz="1200">
              <a:latin typeface="Times New Roman"/>
              <a:cs typeface="Times New Roman"/>
            </a:endParaRPr>
          </a:p>
          <a:p>
            <a:pPr marL="88900" marR="39624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implica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riconoscimento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realtà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ministero della </a:t>
            </a:r>
            <a:r>
              <a:rPr sz="1200" dirty="0">
                <a:latin typeface="Times New Roman"/>
                <a:cs typeface="Times New Roman"/>
              </a:rPr>
              <a:t>mente e la </a:t>
            </a:r>
            <a:r>
              <a:rPr sz="1200" spc="-5" dirty="0">
                <a:latin typeface="Times New Roman"/>
                <a:cs typeface="Times New Roman"/>
              </a:rPr>
              <a:t>realizzazione dell’indipendenza relativa del libero </a:t>
            </a:r>
            <a:r>
              <a:rPr sz="1200" dirty="0">
                <a:latin typeface="Times New Roman"/>
                <a:cs typeface="Times New Roman"/>
              </a:rPr>
              <a:t>arbitrio  </a:t>
            </a:r>
            <a:r>
              <a:rPr sz="1200" spc="-5" dirty="0">
                <a:latin typeface="Times New Roman"/>
                <a:cs typeface="Times New Roman"/>
              </a:rPr>
              <a:t>creativo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-5" dirty="0">
                <a:latin typeface="Times New Roman"/>
                <a:cs typeface="Times New Roman"/>
              </a:rPr>
              <a:t> determinativo.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00">
              <a:latin typeface="Times New Roman"/>
              <a:cs typeface="Times New Roman"/>
            </a:endParaRPr>
          </a:p>
          <a:p>
            <a:pPr marL="88900">
              <a:lnSpc>
                <a:spcPct val="1000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(194.7) 16:8.7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libero </a:t>
            </a:r>
            <a:r>
              <a:rPr sz="1200" dirty="0">
                <a:latin typeface="Times New Roman"/>
                <a:cs typeface="Times New Roman"/>
              </a:rPr>
              <a:t>arbitrio </a:t>
            </a:r>
            <a:r>
              <a:rPr sz="1200" spc="-5" dirty="0">
                <a:latin typeface="Times New Roman"/>
                <a:cs typeface="Times New Roman"/>
              </a:rPr>
              <a:t>relativo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caratterizza l’autocoscienza della personalità umana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implicato </a:t>
            </a:r>
            <a:r>
              <a:rPr sz="1200" dirty="0">
                <a:latin typeface="Times New Roman"/>
                <a:cs typeface="Times New Roman"/>
              </a:rPr>
              <a:t>nei </a:t>
            </a:r>
            <a:r>
              <a:rPr sz="1200" spc="-5" dirty="0">
                <a:latin typeface="Times New Roman"/>
                <a:cs typeface="Times New Roman"/>
              </a:rPr>
              <a:t>seguenti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casi:</a:t>
            </a:r>
            <a:endParaRPr sz="1200">
              <a:latin typeface="Times New Roman"/>
              <a:cs typeface="Times New Roman"/>
            </a:endParaRPr>
          </a:p>
          <a:p>
            <a:pPr marL="546100">
              <a:lnSpc>
                <a:spcPct val="100000"/>
              </a:lnSpc>
              <a:spcBef>
                <a:spcPts val="134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(194.8) 16:8.8 </a:t>
            </a:r>
            <a:r>
              <a:rPr sz="1200" dirty="0">
                <a:latin typeface="Times New Roman"/>
                <a:cs typeface="Times New Roman"/>
              </a:rPr>
              <a:t>1. </a:t>
            </a:r>
            <a:r>
              <a:rPr sz="1200" spc="-5" dirty="0">
                <a:latin typeface="Times New Roman"/>
                <a:cs typeface="Times New Roman"/>
              </a:rPr>
              <a:t>Decisione morale, </a:t>
            </a:r>
            <a:r>
              <a:rPr sz="1200" dirty="0">
                <a:latin typeface="Times New Roman"/>
                <a:cs typeface="Times New Roman"/>
              </a:rPr>
              <a:t>la saggezza più</a:t>
            </a:r>
            <a:r>
              <a:rPr sz="1200" spc="-1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elevata.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34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342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48320" cy="390969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520700">
              <a:lnSpc>
                <a:spcPct val="100000"/>
              </a:lnSpc>
              <a:spcBef>
                <a:spcPts val="10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(194.9) 16:8.9 </a:t>
            </a:r>
            <a:r>
              <a:rPr sz="1200" dirty="0">
                <a:latin typeface="Times New Roman"/>
                <a:cs typeface="Times New Roman"/>
              </a:rPr>
              <a:t>2. </a:t>
            </a:r>
            <a:r>
              <a:rPr sz="1200" spc="-5" dirty="0">
                <a:latin typeface="Times New Roman"/>
                <a:cs typeface="Times New Roman"/>
              </a:rPr>
              <a:t>Scelta spirituale,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discernimento </a:t>
            </a:r>
            <a:r>
              <a:rPr sz="1200" dirty="0">
                <a:latin typeface="Times New Roman"/>
                <a:cs typeface="Times New Roman"/>
              </a:rPr>
              <a:t>della</a:t>
            </a:r>
            <a:r>
              <a:rPr sz="1200" spc="-1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verità.</a:t>
            </a:r>
            <a:endParaRPr sz="1200">
              <a:latin typeface="Times New Roman"/>
              <a:cs typeface="Times New Roman"/>
            </a:endParaRPr>
          </a:p>
          <a:p>
            <a:pPr marL="520700">
              <a:lnSpc>
                <a:spcPct val="100000"/>
              </a:lnSpc>
              <a:spcBef>
                <a:spcPts val="133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(194.10)  16:8.10  </a:t>
            </a:r>
            <a:r>
              <a:rPr sz="1200" dirty="0">
                <a:latin typeface="Times New Roman"/>
                <a:cs typeface="Times New Roman"/>
              </a:rPr>
              <a:t>3. </a:t>
            </a:r>
            <a:r>
              <a:rPr sz="1200" spc="-5" dirty="0">
                <a:latin typeface="Times New Roman"/>
                <a:cs typeface="Times New Roman"/>
              </a:rPr>
              <a:t>Amore disinteressato,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servizio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-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fratellanza.</a:t>
            </a:r>
            <a:endParaRPr sz="1200">
              <a:latin typeface="Times New Roman"/>
              <a:cs typeface="Times New Roman"/>
            </a:endParaRPr>
          </a:p>
          <a:p>
            <a:pPr marL="520700">
              <a:lnSpc>
                <a:spcPct val="100000"/>
              </a:lnSpc>
              <a:spcBef>
                <a:spcPts val="134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(194.11)  16:8.11  </a:t>
            </a:r>
            <a:r>
              <a:rPr sz="1200" dirty="0">
                <a:latin typeface="Times New Roman"/>
                <a:cs typeface="Times New Roman"/>
              </a:rPr>
              <a:t>4. </a:t>
            </a:r>
            <a:r>
              <a:rPr sz="1200" spc="-5" dirty="0">
                <a:latin typeface="Times New Roman"/>
                <a:cs typeface="Times New Roman"/>
              </a:rPr>
              <a:t>Cooperazione intenzionale,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lealtà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-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gruppo.</a:t>
            </a:r>
            <a:endParaRPr sz="1200">
              <a:latin typeface="Times New Roman"/>
              <a:cs typeface="Times New Roman"/>
            </a:endParaRPr>
          </a:p>
          <a:p>
            <a:pPr marL="520700">
              <a:lnSpc>
                <a:spcPct val="100000"/>
              </a:lnSpc>
              <a:spcBef>
                <a:spcPts val="134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(194.12) 16:8.12 </a:t>
            </a:r>
            <a:r>
              <a:rPr sz="1200" dirty="0">
                <a:latin typeface="Times New Roman"/>
                <a:cs typeface="Times New Roman"/>
              </a:rPr>
              <a:t>5. </a:t>
            </a:r>
            <a:r>
              <a:rPr sz="1200" spc="-5" dirty="0">
                <a:latin typeface="Times New Roman"/>
                <a:cs typeface="Times New Roman"/>
              </a:rPr>
              <a:t>Intuizione cosmica,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comprensione dei significati</a:t>
            </a:r>
            <a:r>
              <a:rPr sz="1200" spc="-1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universali.</a:t>
            </a:r>
            <a:endParaRPr sz="1200">
              <a:latin typeface="Times New Roman"/>
              <a:cs typeface="Times New Roman"/>
            </a:endParaRPr>
          </a:p>
          <a:p>
            <a:pPr marL="520700">
              <a:lnSpc>
                <a:spcPct val="100000"/>
              </a:lnSpc>
              <a:spcBef>
                <a:spcPts val="133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(194.13) 16:8.13 </a:t>
            </a:r>
            <a:r>
              <a:rPr sz="1200" dirty="0">
                <a:latin typeface="Times New Roman"/>
                <a:cs typeface="Times New Roman"/>
              </a:rPr>
              <a:t>6. </a:t>
            </a:r>
            <a:r>
              <a:rPr sz="1200" spc="-5" dirty="0">
                <a:latin typeface="Times New Roman"/>
                <a:cs typeface="Times New Roman"/>
              </a:rPr>
              <a:t>Consacrazione della </a:t>
            </a:r>
            <a:r>
              <a:rPr sz="1200" dirty="0">
                <a:latin typeface="Times New Roman"/>
                <a:cs typeface="Times New Roman"/>
              </a:rPr>
              <a:t>personalità, la devozione </a:t>
            </a:r>
            <a:r>
              <a:rPr sz="1200" spc="-5" dirty="0">
                <a:latin typeface="Times New Roman"/>
                <a:cs typeface="Times New Roman"/>
              </a:rPr>
              <a:t>incondizionata </a:t>
            </a:r>
            <a:r>
              <a:rPr sz="1200" dirty="0">
                <a:latin typeface="Times New Roman"/>
                <a:cs typeface="Times New Roman"/>
              </a:rPr>
              <a:t>a fare la volontà del</a:t>
            </a:r>
            <a:r>
              <a:rPr sz="1200" spc="-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Padre.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50">
              <a:latin typeface="Times New Roman"/>
              <a:cs typeface="Times New Roman"/>
            </a:endParaRPr>
          </a:p>
          <a:p>
            <a:pPr marL="520700" marR="54610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(195.1) 16:8.14 </a:t>
            </a:r>
            <a:r>
              <a:rPr sz="1200" dirty="0">
                <a:latin typeface="Times New Roman"/>
                <a:cs typeface="Times New Roman"/>
              </a:rPr>
              <a:t>7. </a:t>
            </a:r>
            <a:r>
              <a:rPr sz="1200" spc="-5" dirty="0">
                <a:latin typeface="Times New Roman"/>
                <a:cs typeface="Times New Roman"/>
              </a:rPr>
              <a:t>L’adorazione,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ricerca sincera dei valori </a:t>
            </a:r>
            <a:r>
              <a:rPr sz="1200" dirty="0">
                <a:latin typeface="Times New Roman"/>
                <a:cs typeface="Times New Roman"/>
              </a:rPr>
              <a:t>divini e </a:t>
            </a:r>
            <a:r>
              <a:rPr sz="1200" spc="-5" dirty="0">
                <a:latin typeface="Times New Roman"/>
                <a:cs typeface="Times New Roman"/>
              </a:rPr>
              <a:t>l’amore </a:t>
            </a:r>
            <a:r>
              <a:rPr sz="1200" dirty="0">
                <a:latin typeface="Times New Roman"/>
                <a:cs typeface="Times New Roman"/>
              </a:rPr>
              <a:t>incondizionato </a:t>
            </a:r>
            <a:r>
              <a:rPr sz="1200" spc="-5" dirty="0">
                <a:latin typeface="Times New Roman"/>
                <a:cs typeface="Times New Roman"/>
              </a:rPr>
              <a:t>verso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divino Donatore </a:t>
            </a:r>
            <a:r>
              <a:rPr sz="1200" dirty="0">
                <a:latin typeface="Times New Roman"/>
                <a:cs typeface="Times New Roman"/>
              </a:rPr>
              <a:t>dei  </a:t>
            </a:r>
            <a:r>
              <a:rPr sz="1200" spc="-5" dirty="0">
                <a:latin typeface="Times New Roman"/>
                <a:cs typeface="Times New Roman"/>
              </a:rPr>
              <a:t>Valori.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 marR="55880">
              <a:lnSpc>
                <a:spcPct val="956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(195.2) 16:8.15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tipo di </a:t>
            </a:r>
            <a:r>
              <a:rPr sz="1200" spc="-5" dirty="0">
                <a:latin typeface="Times New Roman"/>
                <a:cs typeface="Times New Roman"/>
              </a:rPr>
              <a:t>personalità umana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Urantia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essere considerato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funzionante </a:t>
            </a:r>
            <a:r>
              <a:rPr sz="1200" dirty="0">
                <a:latin typeface="Times New Roman"/>
                <a:cs typeface="Times New Roman"/>
              </a:rPr>
              <a:t>in un </a:t>
            </a:r>
            <a:r>
              <a:rPr sz="1200" spc="-5" dirty="0">
                <a:latin typeface="Times New Roman"/>
                <a:cs typeface="Times New Roman"/>
              </a:rPr>
              <a:t>meccanismo </a:t>
            </a:r>
            <a:r>
              <a:rPr sz="1200" dirty="0">
                <a:latin typeface="Times New Roman"/>
                <a:cs typeface="Times New Roman"/>
              </a:rPr>
              <a:t>fisico </a:t>
            </a:r>
            <a:r>
              <a:rPr sz="1200" spc="-5" dirty="0">
                <a:latin typeface="Times New Roman"/>
                <a:cs typeface="Times New Roman"/>
              </a:rPr>
              <a:t>costituito dalla  modificazione planetaria del </a:t>
            </a:r>
            <a:r>
              <a:rPr sz="1200" dirty="0">
                <a:latin typeface="Times New Roman"/>
                <a:cs typeface="Times New Roman"/>
              </a:rPr>
              <a:t>tipo </a:t>
            </a:r>
            <a:r>
              <a:rPr sz="1200" spc="-5" dirty="0">
                <a:latin typeface="Times New Roman"/>
                <a:cs typeface="Times New Roman"/>
              </a:rPr>
              <a:t>nebadoniano </a:t>
            </a:r>
            <a:r>
              <a:rPr sz="1200" dirty="0">
                <a:latin typeface="Times New Roman"/>
                <a:cs typeface="Times New Roman"/>
              </a:rPr>
              <a:t>di organismo </a:t>
            </a:r>
            <a:r>
              <a:rPr sz="1200" spc="-5" dirty="0">
                <a:latin typeface="Times New Roman"/>
                <a:cs typeface="Times New Roman"/>
              </a:rPr>
              <a:t>appartenente all’ordine elettrochimico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attivazione della </a:t>
            </a:r>
            <a:r>
              <a:rPr sz="1200" dirty="0">
                <a:latin typeface="Times New Roman"/>
                <a:cs typeface="Times New Roman"/>
              </a:rPr>
              <a:t>vita e dotato  </a:t>
            </a:r>
            <a:r>
              <a:rPr sz="1200" spc="-5" dirty="0">
                <a:latin typeface="Times New Roman"/>
                <a:cs typeface="Times New Roman"/>
              </a:rPr>
              <a:t>dell’ordine nebadoniano, della serie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Orvonton, della </a:t>
            </a:r>
            <a:r>
              <a:rPr sz="1200" dirty="0">
                <a:latin typeface="Times New Roman"/>
                <a:cs typeface="Times New Roman"/>
              </a:rPr>
              <a:t>mente </a:t>
            </a:r>
            <a:r>
              <a:rPr sz="1200" spc="-5" dirty="0">
                <a:latin typeface="Times New Roman"/>
                <a:cs typeface="Times New Roman"/>
              </a:rPr>
              <a:t>cosmica </a:t>
            </a:r>
            <a:r>
              <a:rPr sz="1200" dirty="0">
                <a:latin typeface="Times New Roman"/>
                <a:cs typeface="Times New Roman"/>
              </a:rPr>
              <a:t>di modello </a:t>
            </a:r>
            <a:r>
              <a:rPr sz="1200" spc="-5" dirty="0">
                <a:latin typeface="Times New Roman"/>
                <a:cs typeface="Times New Roman"/>
              </a:rPr>
              <a:t>riproduttivo genitoriale.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conferimento </a:t>
            </a:r>
            <a:r>
              <a:rPr sz="1200" dirty="0">
                <a:latin typeface="Times New Roman"/>
                <a:cs typeface="Times New Roman"/>
              </a:rPr>
              <a:t>del dono  divino </a:t>
            </a:r>
            <a:r>
              <a:rPr sz="1200" spc="-5" dirty="0">
                <a:latin typeface="Times New Roman"/>
                <a:cs typeface="Times New Roman"/>
              </a:rPr>
              <a:t>della personalità </a:t>
            </a:r>
            <a:r>
              <a:rPr sz="1200" dirty="0">
                <a:latin typeface="Times New Roman"/>
                <a:cs typeface="Times New Roman"/>
              </a:rPr>
              <a:t>a tale </a:t>
            </a:r>
            <a:r>
              <a:rPr sz="1200" spc="-5" dirty="0">
                <a:latin typeface="Times New Roman"/>
                <a:cs typeface="Times New Roman"/>
              </a:rPr>
              <a:t>meccanismo mortale dotato </a:t>
            </a:r>
            <a:r>
              <a:rPr sz="1200" dirty="0">
                <a:latin typeface="Times New Roman"/>
                <a:cs typeface="Times New Roman"/>
              </a:rPr>
              <a:t>di mente </a:t>
            </a:r>
            <a:r>
              <a:rPr sz="1200" spc="-5" dirty="0">
                <a:latin typeface="Times New Roman"/>
                <a:cs typeface="Times New Roman"/>
              </a:rPr>
              <a:t>gli conferisce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dignità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cittadinanza cosmica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5" dirty="0">
                <a:latin typeface="Times New Roman"/>
                <a:cs typeface="Times New Roman"/>
              </a:rPr>
              <a:t>consente </a:t>
            </a:r>
            <a:r>
              <a:rPr sz="1200" dirty="0">
                <a:latin typeface="Times New Roman"/>
                <a:cs typeface="Times New Roman"/>
              </a:rPr>
              <a:t>a  </a:t>
            </a:r>
            <a:r>
              <a:rPr sz="1200" spc="-5" dirty="0">
                <a:latin typeface="Times New Roman"/>
                <a:cs typeface="Times New Roman"/>
              </a:rPr>
              <a:t>questa creatura </a:t>
            </a:r>
            <a:r>
              <a:rPr sz="1200" dirty="0">
                <a:latin typeface="Times New Roman"/>
                <a:cs typeface="Times New Roman"/>
              </a:rPr>
              <a:t>mortale di </a:t>
            </a:r>
            <a:r>
              <a:rPr sz="1200" spc="-5" dirty="0">
                <a:latin typeface="Times New Roman"/>
                <a:cs typeface="Times New Roman"/>
              </a:rPr>
              <a:t>divenire </a:t>
            </a:r>
            <a:r>
              <a:rPr sz="1200" dirty="0">
                <a:latin typeface="Times New Roman"/>
                <a:cs typeface="Times New Roman"/>
              </a:rPr>
              <a:t>subito </a:t>
            </a:r>
            <a:r>
              <a:rPr sz="1200" spc="-5" dirty="0">
                <a:latin typeface="Times New Roman"/>
                <a:cs typeface="Times New Roman"/>
              </a:rPr>
              <a:t>reattiva al riconoscimento costitutivo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tre realtà </a:t>
            </a:r>
            <a:r>
              <a:rPr sz="1200" dirty="0">
                <a:latin typeface="Times New Roman"/>
                <a:cs typeface="Times New Roman"/>
              </a:rPr>
              <a:t>mentali </a:t>
            </a:r>
            <a:r>
              <a:rPr sz="1200" spc="-5" dirty="0">
                <a:latin typeface="Times New Roman"/>
                <a:cs typeface="Times New Roman"/>
              </a:rPr>
              <a:t>basilari del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cosmo: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150">
              <a:latin typeface="Times New Roman"/>
              <a:cs typeface="Times New Roman"/>
            </a:endParaRPr>
          </a:p>
          <a:p>
            <a:pPr marL="520700">
              <a:lnSpc>
                <a:spcPct val="1000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(195.3) 16:8.16 </a:t>
            </a:r>
            <a:r>
              <a:rPr sz="1200" dirty="0">
                <a:latin typeface="Times New Roman"/>
                <a:cs typeface="Times New Roman"/>
              </a:rPr>
              <a:t>1.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riconoscimento </a:t>
            </a:r>
            <a:r>
              <a:rPr sz="1200" spc="-5" dirty="0">
                <a:latin typeface="Times New Roman"/>
                <a:cs typeface="Times New Roman"/>
              </a:rPr>
              <a:t>matematico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logico dell’uniformità della </a:t>
            </a:r>
            <a:r>
              <a:rPr sz="1200" dirty="0">
                <a:latin typeface="Times New Roman"/>
                <a:cs typeface="Times New Roman"/>
              </a:rPr>
              <a:t>causalità</a:t>
            </a:r>
            <a:r>
              <a:rPr sz="1200" spc="-1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fisica.</a:t>
            </a:r>
            <a:endParaRPr sz="1200">
              <a:latin typeface="Times New Roman"/>
              <a:cs typeface="Times New Roman"/>
            </a:endParaRPr>
          </a:p>
          <a:p>
            <a:pPr marL="520700">
              <a:lnSpc>
                <a:spcPct val="100000"/>
              </a:lnSpc>
              <a:spcBef>
                <a:spcPts val="134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(195.4) 16:8.17 </a:t>
            </a:r>
            <a:r>
              <a:rPr sz="1200" dirty="0">
                <a:latin typeface="Times New Roman"/>
                <a:cs typeface="Times New Roman"/>
              </a:rPr>
              <a:t>2.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riconoscimento </a:t>
            </a:r>
            <a:r>
              <a:rPr sz="1200" spc="-5" dirty="0">
                <a:latin typeface="Times New Roman"/>
                <a:cs typeface="Times New Roman"/>
              </a:rPr>
              <a:t>ragionato dell’obbligo </a:t>
            </a:r>
            <a:r>
              <a:rPr sz="1200" dirty="0">
                <a:latin typeface="Times New Roman"/>
                <a:cs typeface="Times New Roman"/>
              </a:rPr>
              <a:t>di una condotta</a:t>
            </a:r>
            <a:r>
              <a:rPr sz="1200" spc="-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morale.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34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343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178800" cy="41351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546100" marR="77724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(195.5) 16:8.18 </a:t>
            </a:r>
            <a:r>
              <a:rPr sz="1200" dirty="0">
                <a:latin typeface="Times New Roman"/>
                <a:cs typeface="Times New Roman"/>
              </a:rPr>
              <a:t>3.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comprensione </a:t>
            </a:r>
            <a:r>
              <a:rPr sz="1200" spc="-5" dirty="0">
                <a:latin typeface="Times New Roman"/>
                <a:cs typeface="Times New Roman"/>
              </a:rPr>
              <a:t>per fede </a:t>
            </a:r>
            <a:r>
              <a:rPr sz="1200" dirty="0">
                <a:latin typeface="Times New Roman"/>
                <a:cs typeface="Times New Roman"/>
              </a:rPr>
              <a:t>dell’adorazione </a:t>
            </a:r>
            <a:r>
              <a:rPr sz="1200" spc="-5" dirty="0">
                <a:latin typeface="Times New Roman"/>
                <a:cs typeface="Times New Roman"/>
              </a:rPr>
              <a:t>comunitaria della Deità, associata al servizio amorevole  verso l’umanità.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10160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(195.6) 16:8.19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piena funzione di </a:t>
            </a:r>
            <a:r>
              <a:rPr sz="1200" spc="-5" dirty="0">
                <a:latin typeface="Times New Roman"/>
                <a:cs typeface="Times New Roman"/>
              </a:rPr>
              <a:t>questa </a:t>
            </a:r>
            <a:r>
              <a:rPr sz="1200" dirty="0">
                <a:latin typeface="Times New Roman"/>
                <a:cs typeface="Times New Roman"/>
              </a:rPr>
              <a:t>dotazione di </a:t>
            </a:r>
            <a:r>
              <a:rPr sz="1200" spc="-5" dirty="0">
                <a:latin typeface="Times New Roman"/>
                <a:cs typeface="Times New Roman"/>
              </a:rPr>
              <a:t>personalità </a:t>
            </a:r>
            <a:r>
              <a:rPr sz="1200" dirty="0">
                <a:latin typeface="Times New Roman"/>
                <a:cs typeface="Times New Roman"/>
              </a:rPr>
              <a:t>è l’inizio della </a:t>
            </a:r>
            <a:r>
              <a:rPr sz="1200" spc="-5" dirty="0">
                <a:latin typeface="Times New Roman"/>
                <a:cs typeface="Times New Roman"/>
              </a:rPr>
              <a:t>realizzazione della </a:t>
            </a:r>
            <a:r>
              <a:rPr sz="1200" dirty="0">
                <a:latin typeface="Times New Roman"/>
                <a:cs typeface="Times New Roman"/>
              </a:rPr>
              <a:t>parentela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Deità. </a:t>
            </a:r>
            <a:r>
              <a:rPr sz="1200" dirty="0">
                <a:latin typeface="Times New Roman"/>
                <a:cs typeface="Times New Roman"/>
              </a:rPr>
              <a:t>Una tale  </a:t>
            </a:r>
            <a:r>
              <a:rPr sz="1200" spc="-5" dirty="0">
                <a:latin typeface="Times New Roman"/>
                <a:cs typeface="Times New Roman"/>
              </a:rPr>
              <a:t>individualità, abitata </a:t>
            </a:r>
            <a:r>
              <a:rPr sz="1200" dirty="0">
                <a:latin typeface="Times New Roman"/>
                <a:cs typeface="Times New Roman"/>
              </a:rPr>
              <a:t>da un </a:t>
            </a:r>
            <a:r>
              <a:rPr sz="1200" spc="-5" dirty="0">
                <a:latin typeface="Times New Roman"/>
                <a:cs typeface="Times New Roman"/>
              </a:rPr>
              <a:t>frammento prepersonale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Padre, </a:t>
            </a:r>
            <a:r>
              <a:rPr sz="1200" dirty="0">
                <a:latin typeface="Times New Roman"/>
                <a:cs typeface="Times New Roman"/>
              </a:rPr>
              <a:t>è in verità e di </a:t>
            </a:r>
            <a:r>
              <a:rPr sz="1200" spc="-5" dirty="0">
                <a:latin typeface="Times New Roman"/>
                <a:cs typeface="Times New Roman"/>
              </a:rPr>
              <a:t>fatto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spirituale di Dio. </a:t>
            </a:r>
            <a:r>
              <a:rPr sz="1200" spc="-5" dirty="0">
                <a:latin typeface="Times New Roman"/>
                <a:cs typeface="Times New Roman"/>
              </a:rPr>
              <a:t>Una </a:t>
            </a:r>
            <a:r>
              <a:rPr sz="1200" dirty="0">
                <a:latin typeface="Times New Roman"/>
                <a:cs typeface="Times New Roman"/>
              </a:rPr>
              <a:t>simile  </a:t>
            </a:r>
            <a:r>
              <a:rPr sz="1200" spc="-5" dirty="0">
                <a:latin typeface="Times New Roman"/>
                <a:cs typeface="Times New Roman"/>
              </a:rPr>
              <a:t>creatura </a:t>
            </a:r>
            <a:r>
              <a:rPr sz="1200" dirty="0">
                <a:latin typeface="Times New Roman"/>
                <a:cs typeface="Times New Roman"/>
              </a:rPr>
              <a:t>non solo </a:t>
            </a:r>
            <a:r>
              <a:rPr sz="1200" spc="-5" dirty="0">
                <a:latin typeface="Times New Roman"/>
                <a:cs typeface="Times New Roman"/>
              </a:rPr>
              <a:t>rivela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capacità </a:t>
            </a:r>
            <a:r>
              <a:rPr sz="1200" dirty="0">
                <a:latin typeface="Times New Roman"/>
                <a:cs typeface="Times New Roman"/>
              </a:rPr>
              <a:t>di ricevere il dono </a:t>
            </a:r>
            <a:r>
              <a:rPr sz="1200" spc="-5" dirty="0">
                <a:latin typeface="Times New Roman"/>
                <a:cs typeface="Times New Roman"/>
              </a:rPr>
              <a:t>della presenza </a:t>
            </a:r>
            <a:r>
              <a:rPr sz="1200" dirty="0">
                <a:latin typeface="Times New Roman"/>
                <a:cs typeface="Times New Roman"/>
              </a:rPr>
              <a:t>divina, ma mostra anche una sensibilità di </a:t>
            </a:r>
            <a:r>
              <a:rPr sz="1200" spc="-5" dirty="0">
                <a:latin typeface="Times New Roman"/>
                <a:cs typeface="Times New Roman"/>
              </a:rPr>
              <a:t>reazione al circuito  della gravità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personalità del Padre Paradisiaco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dirty="0">
                <a:latin typeface="Times New Roman"/>
                <a:cs typeface="Times New Roman"/>
              </a:rPr>
              <a:t>tutte le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personalità.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9. La realtà della coscienza</a:t>
            </a:r>
            <a:r>
              <a:rPr sz="1600" b="1" spc="1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umana</a:t>
            </a:r>
            <a:endParaRPr sz="1600">
              <a:latin typeface="Times New Roman"/>
              <a:cs typeface="Times New Roman"/>
            </a:endParaRPr>
          </a:p>
          <a:p>
            <a:pPr marL="88900" marR="68580">
              <a:lnSpc>
                <a:spcPct val="95900"/>
              </a:lnSpc>
              <a:spcBef>
                <a:spcPts val="137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(195.7) 16:9.1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creatura </a:t>
            </a:r>
            <a:r>
              <a:rPr sz="1200" dirty="0">
                <a:latin typeface="Times New Roman"/>
                <a:cs typeface="Times New Roman"/>
              </a:rPr>
              <a:t>personale dotata di </a:t>
            </a:r>
            <a:r>
              <a:rPr sz="1200" spc="-5" dirty="0">
                <a:latin typeface="Times New Roman"/>
                <a:cs typeface="Times New Roman"/>
              </a:rPr>
              <a:t>mente cosmica ed abitata </a:t>
            </a:r>
            <a:r>
              <a:rPr sz="1200" dirty="0">
                <a:latin typeface="Times New Roman"/>
                <a:cs typeface="Times New Roman"/>
              </a:rPr>
              <a:t>da un </a:t>
            </a:r>
            <a:r>
              <a:rPr sz="1200" spc="-5" dirty="0">
                <a:latin typeface="Times New Roman"/>
                <a:cs typeface="Times New Roman"/>
              </a:rPr>
              <a:t>Aggiustatore </a:t>
            </a:r>
            <a:r>
              <a:rPr sz="1200" dirty="0">
                <a:latin typeface="Times New Roman"/>
                <a:cs typeface="Times New Roman"/>
              </a:rPr>
              <a:t>possiede la facoltà innata di riconoscere e di  </a:t>
            </a:r>
            <a:r>
              <a:rPr sz="1200" spc="-5" dirty="0">
                <a:latin typeface="Times New Roman"/>
                <a:cs typeface="Times New Roman"/>
              </a:rPr>
              <a:t>comprendere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realtà dell’energia,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realtà della </a:t>
            </a:r>
            <a:r>
              <a:rPr sz="1200" dirty="0">
                <a:latin typeface="Times New Roman"/>
                <a:cs typeface="Times New Roman"/>
              </a:rPr>
              <a:t>mente e la </a:t>
            </a:r>
            <a:r>
              <a:rPr sz="1200" spc="-5" dirty="0">
                <a:latin typeface="Times New Roman"/>
                <a:cs typeface="Times New Roman"/>
              </a:rPr>
              <a:t>realtà dello </a:t>
            </a:r>
            <a:r>
              <a:rPr sz="1200" dirty="0">
                <a:latin typeface="Times New Roman"/>
                <a:cs typeface="Times New Roman"/>
              </a:rPr>
              <a:t>spirito.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creatura </a:t>
            </a:r>
            <a:r>
              <a:rPr sz="1200" dirty="0">
                <a:latin typeface="Times New Roman"/>
                <a:cs typeface="Times New Roman"/>
              </a:rPr>
              <a:t>dotata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dirty="0">
                <a:latin typeface="Times New Roman"/>
                <a:cs typeface="Times New Roman"/>
              </a:rPr>
              <a:t>volontà è in </a:t>
            </a:r>
            <a:r>
              <a:rPr sz="1200" spc="-5" dirty="0">
                <a:latin typeface="Times New Roman"/>
                <a:cs typeface="Times New Roman"/>
              </a:rPr>
              <a:t>tal </a:t>
            </a:r>
            <a:r>
              <a:rPr sz="1200" spc="10" dirty="0">
                <a:latin typeface="Times New Roman"/>
                <a:cs typeface="Times New Roman"/>
              </a:rPr>
              <a:t>modo  </a:t>
            </a:r>
            <a:r>
              <a:rPr sz="1200" spc="-5" dirty="0">
                <a:latin typeface="Times New Roman"/>
                <a:cs typeface="Times New Roman"/>
              </a:rPr>
              <a:t>equipaggiata </a:t>
            </a:r>
            <a:r>
              <a:rPr sz="1200" dirty="0">
                <a:latin typeface="Times New Roman"/>
                <a:cs typeface="Times New Roman"/>
              </a:rPr>
              <a:t>per discernere il </a:t>
            </a:r>
            <a:r>
              <a:rPr sz="1200" spc="-5" dirty="0">
                <a:latin typeface="Times New Roman"/>
                <a:cs typeface="Times New Roman"/>
              </a:rPr>
              <a:t>fatto,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legge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l’amore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Dio. </a:t>
            </a:r>
            <a:r>
              <a:rPr sz="1200" dirty="0">
                <a:latin typeface="Times New Roman"/>
                <a:cs typeface="Times New Roman"/>
              </a:rPr>
              <a:t>A parte </a:t>
            </a:r>
            <a:r>
              <a:rPr sz="1200" spc="-5" dirty="0">
                <a:latin typeface="Times New Roman"/>
                <a:cs typeface="Times New Roman"/>
              </a:rPr>
              <a:t>questi </a:t>
            </a:r>
            <a:r>
              <a:rPr sz="1200" dirty="0">
                <a:latin typeface="Times New Roman"/>
                <a:cs typeface="Times New Roman"/>
              </a:rPr>
              <a:t>tre </a:t>
            </a:r>
            <a:r>
              <a:rPr sz="1200" spc="-5" dirty="0">
                <a:latin typeface="Times New Roman"/>
                <a:cs typeface="Times New Roman"/>
              </a:rPr>
              <a:t>elementi </a:t>
            </a:r>
            <a:r>
              <a:rPr sz="1200" dirty="0">
                <a:latin typeface="Times New Roman"/>
                <a:cs typeface="Times New Roman"/>
              </a:rPr>
              <a:t>inalienabili </a:t>
            </a:r>
            <a:r>
              <a:rPr sz="1200" spc="-5" dirty="0">
                <a:latin typeface="Times New Roman"/>
                <a:cs typeface="Times New Roman"/>
              </a:rPr>
              <a:t>della coscienza </a:t>
            </a:r>
            <a:r>
              <a:rPr sz="1200" dirty="0">
                <a:latin typeface="Times New Roman"/>
                <a:cs typeface="Times New Roman"/>
              </a:rPr>
              <a:t>umana, </a:t>
            </a:r>
            <a:r>
              <a:rPr sz="1200" spc="-5" dirty="0">
                <a:latin typeface="Times New Roman"/>
                <a:cs typeface="Times New Roman"/>
              </a:rPr>
              <a:t>ogni  esperienza dell’uomo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veramente </a:t>
            </a:r>
            <a:r>
              <a:rPr sz="1200" dirty="0">
                <a:latin typeface="Times New Roman"/>
                <a:cs typeface="Times New Roman"/>
              </a:rPr>
              <a:t>soggettiva, </a:t>
            </a:r>
            <a:r>
              <a:rPr sz="1200" spc="-5" dirty="0">
                <a:latin typeface="Times New Roman"/>
                <a:cs typeface="Times New Roman"/>
              </a:rPr>
              <a:t>eccettuata </a:t>
            </a:r>
            <a:r>
              <a:rPr sz="1200" dirty="0">
                <a:latin typeface="Times New Roman"/>
                <a:cs typeface="Times New Roman"/>
              </a:rPr>
              <a:t>la realizzazione </a:t>
            </a:r>
            <a:r>
              <a:rPr sz="1200" spc="-5" dirty="0">
                <a:latin typeface="Times New Roman"/>
                <a:cs typeface="Times New Roman"/>
              </a:rPr>
              <a:t>intuitiva </a:t>
            </a:r>
            <a:r>
              <a:rPr sz="1200" dirty="0">
                <a:latin typeface="Times New Roman"/>
                <a:cs typeface="Times New Roman"/>
              </a:rPr>
              <a:t>di validità </a:t>
            </a:r>
            <a:r>
              <a:rPr sz="1200" spc="-5" dirty="0">
                <a:latin typeface="Times New Roman"/>
                <a:cs typeface="Times New Roman"/>
              </a:rPr>
              <a:t>attribuita </a:t>
            </a:r>
            <a:r>
              <a:rPr sz="1200" dirty="0">
                <a:latin typeface="Times New Roman"/>
                <a:cs typeface="Times New Roman"/>
              </a:rPr>
              <a:t>all’</a:t>
            </a:r>
            <a:r>
              <a:rPr sz="1200" i="1" dirty="0">
                <a:latin typeface="Times New Roman"/>
                <a:cs typeface="Times New Roman"/>
              </a:rPr>
              <a:t>unificazione </a:t>
            </a:r>
            <a:r>
              <a:rPr sz="1200" dirty="0">
                <a:latin typeface="Times New Roman"/>
                <a:cs typeface="Times New Roman"/>
              </a:rPr>
              <a:t>di queste </a:t>
            </a:r>
            <a:r>
              <a:rPr sz="1200" spc="-5" dirty="0">
                <a:latin typeface="Times New Roman"/>
                <a:cs typeface="Times New Roman"/>
              </a:rPr>
              <a:t>tre  reazioni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riconoscimento cosmico della realtà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universale.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>
              <a:lnSpc>
                <a:spcPts val="141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(195.8) 16:9.2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mortale che discerne Dio </a:t>
            </a:r>
            <a:r>
              <a:rPr sz="1200" dirty="0">
                <a:latin typeface="Times New Roman"/>
                <a:cs typeface="Times New Roman"/>
              </a:rPr>
              <a:t>è in </a:t>
            </a:r>
            <a:r>
              <a:rPr sz="1200" spc="-5" dirty="0">
                <a:latin typeface="Times New Roman"/>
                <a:cs typeface="Times New Roman"/>
              </a:rPr>
              <a:t>grado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percepire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valore dell’unificazione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queste </a:t>
            </a:r>
            <a:r>
              <a:rPr sz="1200" dirty="0">
                <a:latin typeface="Times New Roman"/>
                <a:cs typeface="Times New Roman"/>
              </a:rPr>
              <a:t>tre </a:t>
            </a:r>
            <a:r>
              <a:rPr sz="1200" spc="-5" dirty="0">
                <a:latin typeface="Times New Roman"/>
                <a:cs typeface="Times New Roman"/>
              </a:rPr>
              <a:t>qualità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cosmiche</a:t>
            </a:r>
            <a:endParaRPr sz="1200">
              <a:latin typeface="Times New Roman"/>
              <a:cs typeface="Times New Roman"/>
            </a:endParaRPr>
          </a:p>
          <a:p>
            <a:pPr marL="88900" marR="267335">
              <a:lnSpc>
                <a:spcPct val="95900"/>
              </a:lnSpc>
              <a:spcBef>
                <a:spcPts val="30"/>
              </a:spcBef>
            </a:pPr>
            <a:r>
              <a:rPr sz="1200" spc="-5" dirty="0">
                <a:latin typeface="Times New Roman"/>
                <a:cs typeface="Times New Roman"/>
              </a:rPr>
              <a:t>nell’evoluzione dell’anima sopravvivente,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suprema impresa </a:t>
            </a:r>
            <a:r>
              <a:rPr sz="1200" dirty="0">
                <a:latin typeface="Times New Roman"/>
                <a:cs typeface="Times New Roman"/>
              </a:rPr>
              <a:t>dell’uomo </a:t>
            </a:r>
            <a:r>
              <a:rPr sz="1200" spc="-5" dirty="0">
                <a:latin typeface="Times New Roman"/>
                <a:cs typeface="Times New Roman"/>
              </a:rPr>
              <a:t>nel tabernacolo fisico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cui </a:t>
            </a:r>
            <a:r>
              <a:rPr sz="1200" dirty="0">
                <a:latin typeface="Times New Roman"/>
                <a:cs typeface="Times New Roman"/>
              </a:rPr>
              <a:t>la mente </a:t>
            </a:r>
            <a:r>
              <a:rPr sz="1200" spc="-5" dirty="0">
                <a:latin typeface="Times New Roman"/>
                <a:cs typeface="Times New Roman"/>
              </a:rPr>
              <a:t>morale </a:t>
            </a:r>
            <a:r>
              <a:rPr sz="1200" dirty="0">
                <a:latin typeface="Times New Roman"/>
                <a:cs typeface="Times New Roman"/>
              </a:rPr>
              <a:t>collabora 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lo spirito divino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lì </a:t>
            </a:r>
            <a:r>
              <a:rPr sz="1200" spc="-5" dirty="0">
                <a:latin typeface="Times New Roman"/>
                <a:cs typeface="Times New Roman"/>
              </a:rPr>
              <a:t>dimora per rendere </a:t>
            </a:r>
            <a:r>
              <a:rPr sz="1200" dirty="0">
                <a:latin typeface="Times New Roman"/>
                <a:cs typeface="Times New Roman"/>
              </a:rPr>
              <a:t>duale </a:t>
            </a:r>
            <a:r>
              <a:rPr sz="1200" spc="-5" dirty="0">
                <a:latin typeface="Times New Roman"/>
                <a:cs typeface="Times New Roman"/>
              </a:rPr>
              <a:t>l’anima immortale. Fin dai suoi </a:t>
            </a:r>
            <a:r>
              <a:rPr sz="1200" dirty="0">
                <a:latin typeface="Times New Roman"/>
                <a:cs typeface="Times New Roman"/>
              </a:rPr>
              <a:t>inizi </a:t>
            </a:r>
            <a:r>
              <a:rPr sz="1200" spc="-5" dirty="0">
                <a:latin typeface="Times New Roman"/>
                <a:cs typeface="Times New Roman"/>
              </a:rPr>
              <a:t>remoti l’anima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i="1" spc="-5" dirty="0">
                <a:latin typeface="Times New Roman"/>
                <a:cs typeface="Times New Roman"/>
              </a:rPr>
              <a:t>reale; </a:t>
            </a:r>
            <a:r>
              <a:rPr sz="1200" spc="5" dirty="0">
                <a:latin typeface="Times New Roman"/>
                <a:cs typeface="Times New Roman"/>
              </a:rPr>
              <a:t>ha </a:t>
            </a:r>
            <a:r>
              <a:rPr sz="1200" spc="-5" dirty="0">
                <a:latin typeface="Times New Roman"/>
                <a:cs typeface="Times New Roman"/>
              </a:rPr>
              <a:t>qualità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sopravvivenza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cosmica.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88900" marR="37909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(195.9) 16:9.3 </a:t>
            </a:r>
            <a:r>
              <a:rPr sz="1200" spc="-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un uomo </a:t>
            </a:r>
            <a:r>
              <a:rPr sz="1200" spc="-5" dirty="0">
                <a:latin typeface="Times New Roman"/>
                <a:cs typeface="Times New Roman"/>
              </a:rPr>
              <a:t>mortale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riesce </a:t>
            </a:r>
            <a:r>
              <a:rPr sz="1200" dirty="0">
                <a:latin typeface="Times New Roman"/>
                <a:cs typeface="Times New Roman"/>
              </a:rPr>
              <a:t>a sopravvivere </a:t>
            </a:r>
            <a:r>
              <a:rPr sz="1200" spc="-5" dirty="0">
                <a:latin typeface="Times New Roman"/>
                <a:cs typeface="Times New Roman"/>
              </a:rPr>
              <a:t>alla </a:t>
            </a:r>
            <a:r>
              <a:rPr sz="1200" dirty="0">
                <a:latin typeface="Times New Roman"/>
                <a:cs typeface="Times New Roman"/>
              </a:rPr>
              <a:t>morte </a:t>
            </a:r>
            <a:r>
              <a:rPr sz="1200" spc="-5" dirty="0">
                <a:latin typeface="Times New Roman"/>
                <a:cs typeface="Times New Roman"/>
              </a:rPr>
              <a:t>naturale,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veri valori </a:t>
            </a:r>
            <a:r>
              <a:rPr sz="1200" dirty="0">
                <a:latin typeface="Times New Roman"/>
                <a:cs typeface="Times New Roman"/>
              </a:rPr>
              <a:t>spirituali della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esperienza umana  </a:t>
            </a:r>
            <a:r>
              <a:rPr sz="1200" spc="-5" dirty="0">
                <a:latin typeface="Times New Roman"/>
                <a:cs typeface="Times New Roman"/>
              </a:rPr>
              <a:t>sopravvivono </a:t>
            </a:r>
            <a:r>
              <a:rPr sz="1200" dirty="0">
                <a:latin typeface="Times New Roman"/>
                <a:cs typeface="Times New Roman"/>
              </a:rPr>
              <a:t>come parte </a:t>
            </a:r>
            <a:r>
              <a:rPr sz="1200" spc="-5" dirty="0">
                <a:latin typeface="Times New Roman"/>
                <a:cs typeface="Times New Roman"/>
              </a:rPr>
              <a:t>dell’esperienza continua dell’Aggiustatore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Pensiero.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valori della </a:t>
            </a:r>
            <a:r>
              <a:rPr sz="1200" dirty="0">
                <a:latin typeface="Times New Roman"/>
                <a:cs typeface="Times New Roman"/>
              </a:rPr>
              <a:t>personalità di </a:t>
            </a:r>
            <a:r>
              <a:rPr sz="1200" spc="-5" dirty="0">
                <a:latin typeface="Times New Roman"/>
                <a:cs typeface="Times New Roman"/>
              </a:rPr>
              <a:t>questo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non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34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344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208645" cy="40741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94615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sopravvivente </a:t>
            </a:r>
            <a:r>
              <a:rPr sz="1200" dirty="0">
                <a:latin typeface="Times New Roman"/>
                <a:cs typeface="Times New Roman"/>
              </a:rPr>
              <a:t>persistono </a:t>
            </a:r>
            <a:r>
              <a:rPr sz="1200" spc="-5" dirty="0">
                <a:latin typeface="Times New Roman"/>
                <a:cs typeface="Times New Roman"/>
              </a:rPr>
              <a:t>come fattore della </a:t>
            </a:r>
            <a:r>
              <a:rPr sz="1200" dirty="0">
                <a:latin typeface="Times New Roman"/>
                <a:cs typeface="Times New Roman"/>
              </a:rPr>
              <a:t>personalità </a:t>
            </a:r>
            <a:r>
              <a:rPr sz="1200" spc="-5" dirty="0">
                <a:latin typeface="Times New Roman"/>
                <a:cs typeface="Times New Roman"/>
              </a:rPr>
              <a:t>dell’Essere </a:t>
            </a:r>
            <a:r>
              <a:rPr sz="1200" dirty="0">
                <a:latin typeface="Times New Roman"/>
                <a:cs typeface="Times New Roman"/>
              </a:rPr>
              <a:t>Supremo in </a:t>
            </a:r>
            <a:r>
              <a:rPr sz="1200" spc="-5" dirty="0">
                <a:latin typeface="Times New Roman"/>
                <a:cs typeface="Times New Roman"/>
              </a:rPr>
              <a:t>corso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attuazione. Tali qualità persistenti </a:t>
            </a:r>
            <a:r>
              <a:rPr sz="1200" dirty="0">
                <a:latin typeface="Times New Roman"/>
                <a:cs typeface="Times New Roman"/>
              </a:rPr>
              <a:t>della  </a:t>
            </a:r>
            <a:r>
              <a:rPr sz="1200" spc="-5" dirty="0">
                <a:latin typeface="Times New Roman"/>
                <a:cs typeface="Times New Roman"/>
              </a:rPr>
              <a:t>personalità sono prive </a:t>
            </a:r>
            <a:r>
              <a:rPr sz="1200" dirty="0">
                <a:latin typeface="Times New Roman"/>
                <a:cs typeface="Times New Roman"/>
              </a:rPr>
              <a:t>dell’identità ma non </a:t>
            </a:r>
            <a:r>
              <a:rPr sz="1200" spc="-5" dirty="0">
                <a:latin typeface="Times New Roman"/>
                <a:cs typeface="Times New Roman"/>
              </a:rPr>
              <a:t>dei valori esperienziali accumulati durante </a:t>
            </a:r>
            <a:r>
              <a:rPr sz="1200" dirty="0">
                <a:latin typeface="Times New Roman"/>
                <a:cs typeface="Times New Roman"/>
              </a:rPr>
              <a:t>la vita mortale </a:t>
            </a:r>
            <a:r>
              <a:rPr sz="1200" spc="-5" dirty="0">
                <a:latin typeface="Times New Roman"/>
                <a:cs typeface="Times New Roman"/>
              </a:rPr>
              <a:t>nella carne.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sopravvivenza  </a:t>
            </a:r>
            <a:r>
              <a:rPr sz="1200" spc="-5" dirty="0">
                <a:latin typeface="Times New Roman"/>
                <a:cs typeface="Times New Roman"/>
              </a:rPr>
              <a:t>dell’identità dipende </a:t>
            </a:r>
            <a:r>
              <a:rPr sz="1200" dirty="0">
                <a:latin typeface="Times New Roman"/>
                <a:cs typeface="Times New Roman"/>
              </a:rPr>
              <a:t>dalla </a:t>
            </a:r>
            <a:r>
              <a:rPr sz="1200" spc="-5" dirty="0">
                <a:latin typeface="Times New Roman"/>
                <a:cs typeface="Times New Roman"/>
              </a:rPr>
              <a:t>sopravvivenza dell’anima immortale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status morontiale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crescente </a:t>
            </a:r>
            <a:r>
              <a:rPr sz="1200" dirty="0">
                <a:latin typeface="Times New Roman"/>
                <a:cs typeface="Times New Roman"/>
              </a:rPr>
              <a:t>valore divino. L’identità della  </a:t>
            </a:r>
            <a:r>
              <a:rPr sz="1200" spc="-5" dirty="0">
                <a:latin typeface="Times New Roman"/>
                <a:cs typeface="Times New Roman"/>
              </a:rPr>
              <a:t>personalità sopravvive </a:t>
            </a:r>
            <a:r>
              <a:rPr sz="1200" dirty="0">
                <a:latin typeface="Times New Roman"/>
                <a:cs typeface="Times New Roman"/>
              </a:rPr>
              <a:t>nella </a:t>
            </a:r>
            <a:r>
              <a:rPr sz="1200" spc="-5" dirty="0">
                <a:latin typeface="Times New Roman"/>
                <a:cs typeface="Times New Roman"/>
              </a:rPr>
              <a:t>sopravvivenza dell’anima,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mezzo di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essa.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812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(195.10) 16:9.4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coscienza umana di </a:t>
            </a:r>
            <a:r>
              <a:rPr sz="1200" spc="-5" dirty="0">
                <a:latin typeface="Times New Roman"/>
                <a:cs typeface="Times New Roman"/>
              </a:rPr>
              <a:t>se stessi </a:t>
            </a:r>
            <a:r>
              <a:rPr sz="1200" dirty="0">
                <a:latin typeface="Times New Roman"/>
                <a:cs typeface="Times New Roman"/>
              </a:rPr>
              <a:t>implica il </a:t>
            </a:r>
            <a:r>
              <a:rPr sz="1200" spc="-5" dirty="0">
                <a:latin typeface="Times New Roman"/>
                <a:cs typeface="Times New Roman"/>
              </a:rPr>
              <a:t>riconoscimento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realtà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ego </a:t>
            </a:r>
            <a:r>
              <a:rPr sz="1200" dirty="0">
                <a:latin typeface="Times New Roman"/>
                <a:cs typeface="Times New Roman"/>
              </a:rPr>
              <a:t>diversi dall’io </a:t>
            </a:r>
            <a:r>
              <a:rPr sz="1200" spc="-5" dirty="0">
                <a:latin typeface="Times New Roman"/>
                <a:cs typeface="Times New Roman"/>
              </a:rPr>
              <a:t>cosciente ed implica </a:t>
            </a:r>
            <a:r>
              <a:rPr sz="1200" dirty="0">
                <a:latin typeface="Times New Roman"/>
                <a:cs typeface="Times New Roman"/>
              </a:rPr>
              <a:t>inoltre 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una tale consapevolezza </a:t>
            </a:r>
            <a:r>
              <a:rPr sz="1200" spc="-5" dirty="0">
                <a:latin typeface="Times New Roman"/>
                <a:cs typeface="Times New Roman"/>
              </a:rPr>
              <a:t>sia reciproca;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l’ego sia </a:t>
            </a:r>
            <a:r>
              <a:rPr sz="1200" dirty="0">
                <a:latin typeface="Times New Roman"/>
                <a:cs typeface="Times New Roman"/>
              </a:rPr>
              <a:t>conosciuto </a:t>
            </a:r>
            <a:r>
              <a:rPr sz="1200" spc="-5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pure </a:t>
            </a:r>
            <a:r>
              <a:rPr sz="1200" spc="-5" dirty="0">
                <a:latin typeface="Times New Roman"/>
                <a:cs typeface="Times New Roman"/>
              </a:rPr>
              <a:t>che conosca. Questo si </a:t>
            </a:r>
            <a:r>
              <a:rPr sz="1200" dirty="0">
                <a:latin typeface="Times New Roman"/>
                <a:cs typeface="Times New Roman"/>
              </a:rPr>
              <a:t>vede in </a:t>
            </a:r>
            <a:r>
              <a:rPr sz="1200" spc="-5" dirty="0">
                <a:latin typeface="Times New Roman"/>
                <a:cs typeface="Times New Roman"/>
              </a:rPr>
              <a:t>maniera </a:t>
            </a:r>
            <a:r>
              <a:rPr sz="1200" dirty="0">
                <a:latin typeface="Times New Roman"/>
                <a:cs typeface="Times New Roman"/>
              </a:rPr>
              <a:t>puramente  umana </a:t>
            </a:r>
            <a:r>
              <a:rPr sz="1200" spc="-5" dirty="0">
                <a:latin typeface="Times New Roman"/>
                <a:cs typeface="Times New Roman"/>
              </a:rPr>
              <a:t>nella </a:t>
            </a:r>
            <a:r>
              <a:rPr sz="1200" dirty="0">
                <a:latin typeface="Times New Roman"/>
                <a:cs typeface="Times New Roman"/>
              </a:rPr>
              <a:t>vita </a:t>
            </a:r>
            <a:r>
              <a:rPr sz="1200" spc="-5" dirty="0">
                <a:latin typeface="Times New Roman"/>
                <a:cs typeface="Times New Roman"/>
              </a:rPr>
              <a:t>sociale dell’uomo. Ma </a:t>
            </a:r>
            <a:r>
              <a:rPr sz="1200" dirty="0">
                <a:latin typeface="Times New Roman"/>
                <a:cs typeface="Times New Roman"/>
              </a:rPr>
              <a:t>voi non </a:t>
            </a:r>
            <a:r>
              <a:rPr sz="1200" spc="-5" dirty="0">
                <a:latin typeface="Times New Roman"/>
                <a:cs typeface="Times New Roman"/>
              </a:rPr>
              <a:t>potete divenire così assolutamente certi della realtà </a:t>
            </a:r>
            <a:r>
              <a:rPr sz="1200" dirty="0">
                <a:latin typeface="Times New Roman"/>
                <a:cs typeface="Times New Roman"/>
              </a:rPr>
              <a:t>di un vostro </a:t>
            </a:r>
            <a:r>
              <a:rPr sz="1200" spc="-5" dirty="0">
                <a:latin typeface="Times New Roman"/>
                <a:cs typeface="Times New Roman"/>
              </a:rPr>
              <a:t>simile </a:t>
            </a:r>
            <a:r>
              <a:rPr sz="1200" dirty="0">
                <a:latin typeface="Times New Roman"/>
                <a:cs typeface="Times New Roman"/>
              </a:rPr>
              <a:t>quanto </a:t>
            </a:r>
            <a:r>
              <a:rPr sz="1200" spc="-5" dirty="0">
                <a:latin typeface="Times New Roman"/>
                <a:cs typeface="Times New Roman"/>
              </a:rPr>
              <a:t>della  realtà della </a:t>
            </a:r>
            <a:r>
              <a:rPr sz="1200" dirty="0">
                <a:latin typeface="Times New Roman"/>
                <a:cs typeface="Times New Roman"/>
              </a:rPr>
              <a:t>presenza di Dio che vive in voi.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coscienza </a:t>
            </a:r>
            <a:r>
              <a:rPr sz="1200" spc="-5" dirty="0">
                <a:latin typeface="Times New Roman"/>
                <a:cs typeface="Times New Roman"/>
              </a:rPr>
              <a:t>sociale </a:t>
            </a:r>
            <a:r>
              <a:rPr sz="1200" dirty="0">
                <a:latin typeface="Times New Roman"/>
                <a:cs typeface="Times New Roman"/>
              </a:rPr>
              <a:t>non è </a:t>
            </a:r>
            <a:r>
              <a:rPr sz="1200" spc="-5" dirty="0">
                <a:latin typeface="Times New Roman"/>
                <a:cs typeface="Times New Roman"/>
              </a:rPr>
              <a:t>inalienabile come </a:t>
            </a:r>
            <a:r>
              <a:rPr sz="1200" dirty="0">
                <a:latin typeface="Times New Roman"/>
                <a:cs typeface="Times New Roman"/>
              </a:rPr>
              <a:t>la coscienza di Dio; </a:t>
            </a:r>
            <a:r>
              <a:rPr sz="1200" spc="-5" dirty="0">
                <a:latin typeface="Times New Roman"/>
                <a:cs typeface="Times New Roman"/>
              </a:rPr>
              <a:t>essa </a:t>
            </a:r>
            <a:r>
              <a:rPr sz="1200" dirty="0">
                <a:latin typeface="Times New Roman"/>
                <a:cs typeface="Times New Roman"/>
              </a:rPr>
              <a:t>è uno sviluppo  </a:t>
            </a:r>
            <a:r>
              <a:rPr sz="1200" spc="-5" dirty="0">
                <a:latin typeface="Times New Roman"/>
                <a:cs typeface="Times New Roman"/>
              </a:rPr>
              <a:t>culturale </a:t>
            </a:r>
            <a:r>
              <a:rPr sz="1200" dirty="0">
                <a:latin typeface="Times New Roman"/>
                <a:cs typeface="Times New Roman"/>
              </a:rPr>
              <a:t>e dipende </a:t>
            </a:r>
            <a:r>
              <a:rPr sz="1200" spc="-5" dirty="0">
                <a:latin typeface="Times New Roman"/>
                <a:cs typeface="Times New Roman"/>
              </a:rPr>
              <a:t>dalla conoscenza, dai simboli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dalle </a:t>
            </a:r>
            <a:r>
              <a:rPr sz="1200" dirty="0">
                <a:latin typeface="Times New Roman"/>
                <a:cs typeface="Times New Roman"/>
              </a:rPr>
              <a:t>contribuzioni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dotazioni </a:t>
            </a:r>
            <a:r>
              <a:rPr sz="1200" spc="-5" dirty="0">
                <a:latin typeface="Times New Roman"/>
                <a:cs typeface="Times New Roman"/>
              </a:rPr>
              <a:t>costitutive dell’uomo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scienza, moralità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religione.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questi </a:t>
            </a:r>
            <a:r>
              <a:rPr sz="1200" dirty="0">
                <a:latin typeface="Times New Roman"/>
                <a:cs typeface="Times New Roman"/>
              </a:rPr>
              <a:t>doni cosmici, </a:t>
            </a:r>
            <a:r>
              <a:rPr sz="1200" spc="-5" dirty="0">
                <a:latin typeface="Times New Roman"/>
                <a:cs typeface="Times New Roman"/>
              </a:rPr>
              <a:t>resi sociali, costituiscono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civiltà.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8636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(196.1) 16:9.5 </a:t>
            </a:r>
            <a:r>
              <a:rPr sz="1200" spc="-15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civiltà </a:t>
            </a:r>
            <a:r>
              <a:rPr sz="1200" dirty="0">
                <a:latin typeface="Times New Roman"/>
                <a:cs typeface="Times New Roman"/>
              </a:rPr>
              <a:t>sono instabili </a:t>
            </a:r>
            <a:r>
              <a:rPr sz="1200" spc="-5" dirty="0">
                <a:latin typeface="Times New Roman"/>
                <a:cs typeface="Times New Roman"/>
              </a:rPr>
              <a:t>perché </a:t>
            </a:r>
            <a:r>
              <a:rPr sz="1200" dirty="0">
                <a:latin typeface="Times New Roman"/>
                <a:cs typeface="Times New Roman"/>
              </a:rPr>
              <a:t>non sono </a:t>
            </a:r>
            <a:r>
              <a:rPr sz="1200" spc="-5" dirty="0">
                <a:latin typeface="Times New Roman"/>
                <a:cs typeface="Times New Roman"/>
              </a:rPr>
              <a:t>cosmiche; </a:t>
            </a:r>
            <a:r>
              <a:rPr sz="1200" dirty="0">
                <a:latin typeface="Times New Roman"/>
                <a:cs typeface="Times New Roman"/>
              </a:rPr>
              <a:t>non sono innate </a:t>
            </a:r>
            <a:r>
              <a:rPr sz="1200" spc="-5" dirty="0">
                <a:latin typeface="Times New Roman"/>
                <a:cs typeface="Times New Roman"/>
              </a:rPr>
              <a:t>negli </a:t>
            </a:r>
            <a:r>
              <a:rPr sz="1200" dirty="0">
                <a:latin typeface="Times New Roman"/>
                <a:cs typeface="Times New Roman"/>
              </a:rPr>
              <a:t>individui </a:t>
            </a:r>
            <a:r>
              <a:rPr sz="1200" spc="-5" dirty="0">
                <a:latin typeface="Times New Roman"/>
                <a:cs typeface="Times New Roman"/>
              </a:rPr>
              <a:t>delle razze. Esse devono essere  sostentate dagli apporti congiunti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fattori </a:t>
            </a:r>
            <a:r>
              <a:rPr sz="1200" dirty="0">
                <a:latin typeface="Times New Roman"/>
                <a:cs typeface="Times New Roman"/>
              </a:rPr>
              <a:t>costitutivi dell’uomo — </a:t>
            </a:r>
            <a:r>
              <a:rPr sz="1200" spc="-5" dirty="0">
                <a:latin typeface="Times New Roman"/>
                <a:cs typeface="Times New Roman"/>
              </a:rPr>
              <a:t>scienza, moralità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religione.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civiltà sorgono </a:t>
            </a:r>
            <a:r>
              <a:rPr sz="1200" dirty="0">
                <a:latin typeface="Times New Roman"/>
                <a:cs typeface="Times New Roman"/>
              </a:rPr>
              <a:t>e scompaiono,  ma la </a:t>
            </a:r>
            <a:r>
              <a:rPr sz="1200" spc="-5" dirty="0">
                <a:latin typeface="Times New Roman"/>
                <a:cs typeface="Times New Roman"/>
              </a:rPr>
              <a:t>scienza,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moralità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religione </a:t>
            </a:r>
            <a:r>
              <a:rPr sz="1200" dirty="0">
                <a:latin typeface="Times New Roman"/>
                <a:cs typeface="Times New Roman"/>
              </a:rPr>
              <a:t>sopravvivono </a:t>
            </a:r>
            <a:r>
              <a:rPr sz="1200" spc="-5" dirty="0">
                <a:latin typeface="Times New Roman"/>
                <a:cs typeface="Times New Roman"/>
              </a:rPr>
              <a:t>sempre alla</a:t>
            </a:r>
            <a:r>
              <a:rPr sz="1200" dirty="0">
                <a:latin typeface="Times New Roman"/>
                <a:cs typeface="Times New Roman"/>
              </a:rPr>
              <a:t> rovina.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58115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(196.2) 16:9.6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solo rivelò Dio </a:t>
            </a:r>
            <a:r>
              <a:rPr sz="1200" dirty="0">
                <a:latin typeface="Times New Roman"/>
                <a:cs typeface="Times New Roman"/>
              </a:rPr>
              <a:t>all’uomo, ma </a:t>
            </a:r>
            <a:r>
              <a:rPr sz="1200" spc="-5" dirty="0">
                <a:latin typeface="Times New Roman"/>
                <a:cs typeface="Times New Roman"/>
              </a:rPr>
              <a:t>fece </a:t>
            </a:r>
            <a:r>
              <a:rPr sz="1200" dirty="0">
                <a:latin typeface="Times New Roman"/>
                <a:cs typeface="Times New Roman"/>
              </a:rPr>
              <a:t>anche una nuova rivelazione </a:t>
            </a:r>
            <a:r>
              <a:rPr sz="1200" spc="-5" dirty="0">
                <a:latin typeface="Times New Roman"/>
                <a:cs typeface="Times New Roman"/>
              </a:rPr>
              <a:t>dell’uomo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stesso e agli </a:t>
            </a:r>
            <a:r>
              <a:rPr sz="1200" spc="-5" dirty="0">
                <a:latin typeface="Times New Roman"/>
                <a:cs typeface="Times New Roman"/>
              </a:rPr>
              <a:t>altri </a:t>
            </a:r>
            <a:r>
              <a:rPr sz="1200" dirty="0">
                <a:latin typeface="Times New Roman"/>
                <a:cs typeface="Times New Roman"/>
              </a:rPr>
              <a:t>uomini. </a:t>
            </a:r>
            <a:r>
              <a:rPr sz="1200" spc="-5" dirty="0">
                <a:latin typeface="Times New Roman"/>
                <a:cs typeface="Times New Roman"/>
              </a:rPr>
              <a:t>Nella  </a:t>
            </a:r>
            <a:r>
              <a:rPr sz="1200" dirty="0">
                <a:latin typeface="Times New Roman"/>
                <a:cs typeface="Times New Roman"/>
              </a:rPr>
              <a:t>vita di </a:t>
            </a:r>
            <a:r>
              <a:rPr sz="1200" spc="-5" dirty="0">
                <a:latin typeface="Times New Roman"/>
                <a:cs typeface="Times New Roman"/>
              </a:rPr>
              <a:t>Gesù si vede </a:t>
            </a:r>
            <a:r>
              <a:rPr sz="1200" dirty="0">
                <a:latin typeface="Times New Roman"/>
                <a:cs typeface="Times New Roman"/>
              </a:rPr>
              <a:t>l’uomo al </a:t>
            </a:r>
            <a:r>
              <a:rPr sz="1200" spc="-5" dirty="0">
                <a:latin typeface="Times New Roman"/>
                <a:cs typeface="Times New Roman"/>
              </a:rPr>
              <a:t>suo meglio. L’uomo </a:t>
            </a:r>
            <a:r>
              <a:rPr sz="1200" dirty="0">
                <a:latin typeface="Times New Roman"/>
                <a:cs typeface="Times New Roman"/>
              </a:rPr>
              <a:t>diventa in </a:t>
            </a:r>
            <a:r>
              <a:rPr sz="1200" spc="-5" dirty="0">
                <a:latin typeface="Times New Roman"/>
                <a:cs typeface="Times New Roman"/>
              </a:rPr>
              <a:t>tal </a:t>
            </a:r>
            <a:r>
              <a:rPr sz="1200" dirty="0">
                <a:latin typeface="Times New Roman"/>
                <a:cs typeface="Times New Roman"/>
              </a:rPr>
              <a:t>modo </a:t>
            </a:r>
            <a:r>
              <a:rPr sz="1200" spc="-5" dirty="0">
                <a:latin typeface="Times New Roman"/>
                <a:cs typeface="Times New Roman"/>
              </a:rPr>
              <a:t>stupendamente reale </a:t>
            </a:r>
            <a:r>
              <a:rPr sz="1200" dirty="0">
                <a:latin typeface="Times New Roman"/>
                <a:cs typeface="Times New Roman"/>
              </a:rPr>
              <a:t>perché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aveva tanto 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spc="5" dirty="0">
                <a:latin typeface="Times New Roman"/>
                <a:cs typeface="Times New Roman"/>
              </a:rPr>
              <a:t>nella  </a:t>
            </a:r>
            <a:r>
              <a:rPr sz="1200" spc="-5" dirty="0">
                <a:latin typeface="Times New Roman"/>
                <a:cs typeface="Times New Roman"/>
              </a:rPr>
              <a:t>sua vita,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comprensione (il riconoscimento)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inalienabile ed </a:t>
            </a:r>
            <a:r>
              <a:rPr sz="1200" dirty="0">
                <a:latin typeface="Times New Roman"/>
                <a:cs typeface="Times New Roman"/>
              </a:rPr>
              <a:t>essenziale in tutti </a:t>
            </a:r>
            <a:r>
              <a:rPr sz="1200" spc="-5" dirty="0">
                <a:latin typeface="Times New Roman"/>
                <a:cs typeface="Times New Roman"/>
              </a:rPr>
              <a:t>gli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uomini.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00">
              <a:latin typeface="Times New Roman"/>
              <a:cs typeface="Times New Roman"/>
            </a:endParaRPr>
          </a:p>
          <a:p>
            <a:pPr marL="88900">
              <a:lnSpc>
                <a:spcPts val="141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(196.3) 16:9.7 </a:t>
            </a:r>
            <a:r>
              <a:rPr sz="1200" spc="-5" dirty="0">
                <a:latin typeface="Times New Roman"/>
                <a:cs typeface="Times New Roman"/>
              </a:rPr>
              <a:t>L’altruismo, </a:t>
            </a:r>
            <a:r>
              <a:rPr sz="1200" dirty="0">
                <a:latin typeface="Times New Roman"/>
                <a:cs typeface="Times New Roman"/>
              </a:rPr>
              <a:t>fatta </a:t>
            </a:r>
            <a:r>
              <a:rPr sz="1200" spc="-5" dirty="0">
                <a:latin typeface="Times New Roman"/>
                <a:cs typeface="Times New Roman"/>
              </a:rPr>
              <a:t>eccezione per </a:t>
            </a:r>
            <a:r>
              <a:rPr sz="1200" dirty="0">
                <a:latin typeface="Times New Roman"/>
                <a:cs typeface="Times New Roman"/>
              </a:rPr>
              <a:t>l’istinto di </a:t>
            </a:r>
            <a:r>
              <a:rPr sz="1200" spc="-5" dirty="0">
                <a:latin typeface="Times New Roman"/>
                <a:cs typeface="Times New Roman"/>
              </a:rPr>
              <a:t>genitori, </a:t>
            </a:r>
            <a:r>
              <a:rPr sz="1200" dirty="0">
                <a:latin typeface="Times New Roman"/>
                <a:cs typeface="Times New Roman"/>
              </a:rPr>
              <a:t>non è del tutto </a:t>
            </a:r>
            <a:r>
              <a:rPr sz="1200" spc="-5" dirty="0">
                <a:latin typeface="Times New Roman"/>
                <a:cs typeface="Times New Roman"/>
              </a:rPr>
              <a:t>naturale;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altre </a:t>
            </a:r>
            <a:r>
              <a:rPr sz="1200" dirty="0">
                <a:latin typeface="Times New Roman"/>
                <a:cs typeface="Times New Roman"/>
              </a:rPr>
              <a:t>persone non </a:t>
            </a:r>
            <a:r>
              <a:rPr sz="1200" spc="-5" dirty="0">
                <a:latin typeface="Times New Roman"/>
                <a:cs typeface="Times New Roman"/>
              </a:rPr>
              <a:t>sono</a:t>
            </a:r>
            <a:r>
              <a:rPr sz="1200" spc="-1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amate</a:t>
            </a:r>
            <a:endParaRPr sz="1200">
              <a:latin typeface="Times New Roman"/>
              <a:cs typeface="Times New Roman"/>
            </a:endParaRPr>
          </a:p>
          <a:p>
            <a:pPr marL="88900" marR="545465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naturalmente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servite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socialità.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necessari l’illuminazione della ragione, </a:t>
            </a:r>
            <a:r>
              <a:rPr sz="1200" dirty="0">
                <a:latin typeface="Times New Roman"/>
                <a:cs typeface="Times New Roman"/>
              </a:rPr>
              <a:t>la moralità, lo </a:t>
            </a:r>
            <a:r>
              <a:rPr sz="1200" spc="-5" dirty="0">
                <a:latin typeface="Times New Roman"/>
                <a:cs typeface="Times New Roman"/>
              </a:rPr>
              <a:t>stimolo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religione </a:t>
            </a:r>
            <a:r>
              <a:rPr sz="1200" dirty="0">
                <a:latin typeface="Times New Roman"/>
                <a:cs typeface="Times New Roman"/>
              </a:rPr>
              <a:t>e la  </a:t>
            </a:r>
            <a:r>
              <a:rPr sz="1200" spc="-5" dirty="0">
                <a:latin typeface="Times New Roman"/>
                <a:cs typeface="Times New Roman"/>
              </a:rPr>
              <a:t>conoscenza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Dio,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generare </a:t>
            </a:r>
            <a:r>
              <a:rPr sz="1200" dirty="0">
                <a:latin typeface="Times New Roman"/>
                <a:cs typeface="Times New Roman"/>
              </a:rPr>
              <a:t>un ordine </a:t>
            </a:r>
            <a:r>
              <a:rPr sz="1200" spc="-5" dirty="0">
                <a:latin typeface="Times New Roman"/>
                <a:cs typeface="Times New Roman"/>
              </a:rPr>
              <a:t>sociale disinteressato ed </a:t>
            </a:r>
            <a:r>
              <a:rPr sz="1200" dirty="0">
                <a:latin typeface="Times New Roman"/>
                <a:cs typeface="Times New Roman"/>
              </a:rPr>
              <a:t>altruista.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consapevolezza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l’uomo ha </a:t>
            </a:r>
            <a:r>
              <a:rPr sz="1200" spc="-5" dirty="0">
                <a:latin typeface="Times New Roman"/>
                <a:cs typeface="Times New Roman"/>
              </a:rPr>
              <a:t>della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propria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34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345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141334" cy="39065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225425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personalità, </a:t>
            </a:r>
            <a:r>
              <a:rPr sz="1200" dirty="0">
                <a:latin typeface="Times New Roman"/>
                <a:cs typeface="Times New Roman"/>
              </a:rPr>
              <a:t>la coscienza di </a:t>
            </a:r>
            <a:r>
              <a:rPr sz="1200" spc="-5" dirty="0">
                <a:latin typeface="Times New Roman"/>
                <a:cs typeface="Times New Roman"/>
              </a:rPr>
              <a:t>sé, dipende </a:t>
            </a:r>
            <a:r>
              <a:rPr sz="1200" dirty="0">
                <a:latin typeface="Times New Roman"/>
                <a:cs typeface="Times New Roman"/>
              </a:rPr>
              <a:t>anche </a:t>
            </a:r>
            <a:r>
              <a:rPr sz="1200" spc="-5" dirty="0">
                <a:latin typeface="Times New Roman"/>
                <a:cs typeface="Times New Roman"/>
              </a:rPr>
              <a:t>direttamente dal fatto stesso dell’innata consapevolezza degli altri, questa </a:t>
            </a:r>
            <a:r>
              <a:rPr sz="1200" dirty="0">
                <a:latin typeface="Times New Roman"/>
                <a:cs typeface="Times New Roman"/>
              </a:rPr>
              <a:t>capacità  innata di </a:t>
            </a:r>
            <a:r>
              <a:rPr sz="1200" spc="-5" dirty="0">
                <a:latin typeface="Times New Roman"/>
                <a:cs typeface="Times New Roman"/>
              </a:rPr>
              <a:t>riconoscere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cogliere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realtà </a:t>
            </a:r>
            <a:r>
              <a:rPr sz="1200" dirty="0">
                <a:latin typeface="Times New Roman"/>
                <a:cs typeface="Times New Roman"/>
              </a:rPr>
              <a:t>di altre </a:t>
            </a:r>
            <a:r>
              <a:rPr sz="1200" spc="-5" dirty="0">
                <a:latin typeface="Times New Roman"/>
                <a:cs typeface="Times New Roman"/>
              </a:rPr>
              <a:t>personalità, </a:t>
            </a:r>
            <a:r>
              <a:rPr sz="1200" dirty="0">
                <a:latin typeface="Times New Roman"/>
                <a:cs typeface="Times New Roman"/>
              </a:rPr>
              <a:t>da quelle umane a quelle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divine.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00">
              <a:latin typeface="Times New Roman"/>
              <a:cs typeface="Times New Roman"/>
            </a:endParaRPr>
          </a:p>
          <a:p>
            <a:pPr marL="88900">
              <a:lnSpc>
                <a:spcPts val="141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(196.4) 16:9.8 </a:t>
            </a:r>
            <a:r>
              <a:rPr sz="1200" spc="-5" dirty="0">
                <a:latin typeface="Times New Roman"/>
                <a:cs typeface="Times New Roman"/>
              </a:rPr>
              <a:t>Una coscienza sociale altruista </a:t>
            </a:r>
            <a:r>
              <a:rPr sz="1200" dirty="0">
                <a:latin typeface="Times New Roman"/>
                <a:cs typeface="Times New Roman"/>
              </a:rPr>
              <a:t>deve </a:t>
            </a:r>
            <a:r>
              <a:rPr sz="1200" spc="-5" dirty="0">
                <a:latin typeface="Times New Roman"/>
                <a:cs typeface="Times New Roman"/>
              </a:rPr>
              <a:t>essere, </a:t>
            </a:r>
            <a:r>
              <a:rPr sz="1200" dirty="0">
                <a:latin typeface="Times New Roman"/>
                <a:cs typeface="Times New Roman"/>
              </a:rPr>
              <a:t>in fondo, una coscienza </a:t>
            </a:r>
            <a:r>
              <a:rPr sz="1200" spc="-5" dirty="0">
                <a:latin typeface="Times New Roman"/>
                <a:cs typeface="Times New Roman"/>
              </a:rPr>
              <a:t>religiosa;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ciò </a:t>
            </a:r>
            <a:r>
              <a:rPr sz="1200" dirty="0">
                <a:latin typeface="Times New Roman"/>
                <a:cs typeface="Times New Roman"/>
              </a:rPr>
              <a:t>avviene </a:t>
            </a:r>
            <a:r>
              <a:rPr sz="1200" spc="-5" dirty="0">
                <a:latin typeface="Times New Roman"/>
                <a:cs typeface="Times New Roman"/>
              </a:rPr>
              <a:t>se essa </a:t>
            </a:r>
            <a:r>
              <a:rPr sz="1200" dirty="0">
                <a:latin typeface="Times New Roman"/>
                <a:cs typeface="Times New Roman"/>
              </a:rPr>
              <a:t>è</a:t>
            </a:r>
            <a:r>
              <a:rPr sz="1200" spc="-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obbiettiva;</a:t>
            </a:r>
            <a:endParaRPr sz="1200">
              <a:latin typeface="Times New Roman"/>
              <a:cs typeface="Times New Roman"/>
            </a:endParaRPr>
          </a:p>
          <a:p>
            <a:pPr marL="88900" marR="391160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altrimenti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un’astrazione filosofica puramente soggettiva </a:t>
            </a:r>
            <a:r>
              <a:rPr sz="1200" dirty="0">
                <a:latin typeface="Times New Roman"/>
                <a:cs typeface="Times New Roman"/>
              </a:rPr>
              <a:t>e quindi priva </a:t>
            </a:r>
            <a:r>
              <a:rPr sz="1200" spc="-5" dirty="0">
                <a:latin typeface="Times New Roman"/>
                <a:cs typeface="Times New Roman"/>
              </a:rPr>
              <a:t>d’amore. Soltanto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individuo che </a:t>
            </a:r>
            <a:r>
              <a:rPr sz="1200" dirty="0">
                <a:latin typeface="Times New Roman"/>
                <a:cs typeface="Times New Roman"/>
              </a:rPr>
              <a:t>conosce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può  </a:t>
            </a:r>
            <a:r>
              <a:rPr sz="1200" spc="-5" dirty="0">
                <a:latin typeface="Times New Roman"/>
                <a:cs typeface="Times New Roman"/>
              </a:rPr>
              <a:t>amare </a:t>
            </a:r>
            <a:r>
              <a:rPr sz="1200" dirty="0">
                <a:latin typeface="Times New Roman"/>
                <a:cs typeface="Times New Roman"/>
              </a:rPr>
              <a:t>un’altra persona come </a:t>
            </a:r>
            <a:r>
              <a:rPr sz="1200" spc="-5" dirty="0">
                <a:latin typeface="Times New Roman"/>
                <a:cs typeface="Times New Roman"/>
              </a:rPr>
              <a:t>ama se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stesso.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685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(196.5) 16:9.9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coscienza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se stessi </a:t>
            </a:r>
            <a:r>
              <a:rPr sz="1200" dirty="0">
                <a:latin typeface="Times New Roman"/>
                <a:cs typeface="Times New Roman"/>
              </a:rPr>
              <a:t>è in </a:t>
            </a:r>
            <a:r>
              <a:rPr sz="1200" spc="-5" dirty="0">
                <a:latin typeface="Times New Roman"/>
                <a:cs typeface="Times New Roman"/>
              </a:rPr>
              <a:t>essenza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coscienza </a:t>
            </a:r>
            <a:r>
              <a:rPr sz="1200" dirty="0">
                <a:latin typeface="Times New Roman"/>
                <a:cs typeface="Times New Roman"/>
              </a:rPr>
              <a:t>di comunione: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e uomo, </a:t>
            </a:r>
            <a:r>
              <a:rPr sz="1200" spc="-5" dirty="0">
                <a:latin typeface="Times New Roman"/>
                <a:cs typeface="Times New Roman"/>
              </a:rPr>
              <a:t>Padre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figlio, Creatore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creatura. Nella  coscienza </a:t>
            </a:r>
            <a:r>
              <a:rPr sz="1200" dirty="0">
                <a:latin typeface="Times New Roman"/>
                <a:cs typeface="Times New Roman"/>
              </a:rPr>
              <a:t>umana di </a:t>
            </a:r>
            <a:r>
              <a:rPr sz="1200" spc="-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stessi sono </a:t>
            </a:r>
            <a:r>
              <a:rPr sz="1200" spc="-5" dirty="0">
                <a:latin typeface="Times New Roman"/>
                <a:cs typeface="Times New Roman"/>
              </a:rPr>
              <a:t>latenti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inerenti quattro </a:t>
            </a:r>
            <a:r>
              <a:rPr sz="1200" dirty="0">
                <a:latin typeface="Times New Roman"/>
                <a:cs typeface="Times New Roman"/>
              </a:rPr>
              <a:t>mezzi </a:t>
            </a:r>
            <a:r>
              <a:rPr sz="1200" spc="-5" dirty="0">
                <a:latin typeface="Times New Roman"/>
                <a:cs typeface="Times New Roman"/>
              </a:rPr>
              <a:t>di realizzazione della realtà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universale: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546100">
              <a:lnSpc>
                <a:spcPct val="1000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(196.6) 16:9.10 </a:t>
            </a:r>
            <a:r>
              <a:rPr sz="1200" dirty="0">
                <a:latin typeface="Times New Roman"/>
                <a:cs typeface="Times New Roman"/>
              </a:rPr>
              <a:t>1.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ricerca della conoscenza, </a:t>
            </a:r>
            <a:r>
              <a:rPr sz="1200" dirty="0">
                <a:latin typeface="Times New Roman"/>
                <a:cs typeface="Times New Roman"/>
              </a:rPr>
              <a:t>la logica </a:t>
            </a:r>
            <a:r>
              <a:rPr sz="1200" spc="-5" dirty="0">
                <a:latin typeface="Times New Roman"/>
                <a:cs typeface="Times New Roman"/>
              </a:rPr>
              <a:t>della</a:t>
            </a:r>
            <a:r>
              <a:rPr sz="1200" spc="-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scienza.</a:t>
            </a:r>
            <a:endParaRPr sz="1200">
              <a:latin typeface="Times New Roman"/>
              <a:cs typeface="Times New Roman"/>
            </a:endParaRPr>
          </a:p>
          <a:p>
            <a:pPr marL="546100">
              <a:lnSpc>
                <a:spcPct val="100000"/>
              </a:lnSpc>
              <a:spcBef>
                <a:spcPts val="133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(196.7) 16:9.11 </a:t>
            </a:r>
            <a:r>
              <a:rPr sz="1200" dirty="0">
                <a:latin typeface="Times New Roman"/>
                <a:cs typeface="Times New Roman"/>
              </a:rPr>
              <a:t>2.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ricerca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valori </a:t>
            </a:r>
            <a:r>
              <a:rPr sz="1200" dirty="0">
                <a:latin typeface="Times New Roman"/>
                <a:cs typeface="Times New Roman"/>
              </a:rPr>
              <a:t>morali, il </a:t>
            </a:r>
            <a:r>
              <a:rPr sz="1200" spc="-5" dirty="0">
                <a:latin typeface="Times New Roman"/>
                <a:cs typeface="Times New Roman"/>
              </a:rPr>
              <a:t>senso del</a:t>
            </a:r>
            <a:r>
              <a:rPr sz="1200" spc="-1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dovere.</a:t>
            </a:r>
            <a:endParaRPr sz="1200">
              <a:latin typeface="Times New Roman"/>
              <a:cs typeface="Times New Roman"/>
            </a:endParaRPr>
          </a:p>
          <a:p>
            <a:pPr marL="546100">
              <a:lnSpc>
                <a:spcPct val="100000"/>
              </a:lnSpc>
              <a:spcBef>
                <a:spcPts val="134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(196.8) 16:9.12 </a:t>
            </a:r>
            <a:r>
              <a:rPr sz="1200" dirty="0">
                <a:latin typeface="Times New Roman"/>
                <a:cs typeface="Times New Roman"/>
              </a:rPr>
              <a:t>3.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ricerca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valori spirituali, l’esperienza</a:t>
            </a:r>
            <a:r>
              <a:rPr sz="1200" spc="-1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religiosa.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546100" marR="833119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(196.9) 16:9.13 </a:t>
            </a:r>
            <a:r>
              <a:rPr sz="1200" dirty="0">
                <a:latin typeface="Times New Roman"/>
                <a:cs typeface="Times New Roman"/>
              </a:rPr>
              <a:t>4.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ricerca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valori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personalità,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capacità </a:t>
            </a:r>
            <a:r>
              <a:rPr sz="1200" dirty="0">
                <a:latin typeface="Times New Roman"/>
                <a:cs typeface="Times New Roman"/>
              </a:rPr>
              <a:t>di riconoscere la </a:t>
            </a:r>
            <a:r>
              <a:rPr sz="1200" spc="-5" dirty="0">
                <a:latin typeface="Times New Roman"/>
                <a:cs typeface="Times New Roman"/>
              </a:rPr>
              <a:t>realtà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come personalità e la  </a:t>
            </a:r>
            <a:r>
              <a:rPr sz="1200" spc="-5" dirty="0">
                <a:latin typeface="Times New Roman"/>
                <a:cs typeface="Times New Roman"/>
              </a:rPr>
              <a:t>concomitante comprensione della </a:t>
            </a:r>
            <a:r>
              <a:rPr sz="1200" dirty="0">
                <a:latin typeface="Times New Roman"/>
                <a:cs typeface="Times New Roman"/>
              </a:rPr>
              <a:t>nostra relazione </a:t>
            </a:r>
            <a:r>
              <a:rPr sz="1200" spc="-5" dirty="0">
                <a:latin typeface="Times New Roman"/>
                <a:cs typeface="Times New Roman"/>
              </a:rPr>
              <a:t>fraterna con </a:t>
            </a:r>
            <a:r>
              <a:rPr sz="1200" dirty="0">
                <a:latin typeface="Times New Roman"/>
                <a:cs typeface="Times New Roman"/>
              </a:rPr>
              <a:t>le personalità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nostri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simili.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6604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(196.10) 16:9.14 </a:t>
            </a:r>
            <a:r>
              <a:rPr sz="1200" spc="-5" dirty="0">
                <a:latin typeface="Times New Roman"/>
                <a:cs typeface="Times New Roman"/>
              </a:rPr>
              <a:t>Voi divenite coscienti dell’uomo </a:t>
            </a:r>
            <a:r>
              <a:rPr sz="1200" dirty="0">
                <a:latin typeface="Times New Roman"/>
                <a:cs typeface="Times New Roman"/>
              </a:rPr>
              <a:t>come vostro </a:t>
            </a:r>
            <a:r>
              <a:rPr sz="1200" spc="-5" dirty="0">
                <a:latin typeface="Times New Roman"/>
                <a:cs typeface="Times New Roman"/>
              </a:rPr>
              <a:t>fratello-creatura perché </a:t>
            </a:r>
            <a:r>
              <a:rPr sz="1200" dirty="0">
                <a:latin typeface="Times New Roman"/>
                <a:cs typeface="Times New Roman"/>
              </a:rPr>
              <a:t>siete </a:t>
            </a:r>
            <a:r>
              <a:rPr sz="1200" spc="-5" dirty="0">
                <a:latin typeface="Times New Roman"/>
                <a:cs typeface="Times New Roman"/>
              </a:rPr>
              <a:t>già coscienti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quale </a:t>
            </a:r>
            <a:r>
              <a:rPr sz="1200" dirty="0">
                <a:latin typeface="Times New Roman"/>
                <a:cs typeface="Times New Roman"/>
              </a:rPr>
              <a:t>vostro Padre  </a:t>
            </a:r>
            <a:r>
              <a:rPr sz="1200" spc="-5" dirty="0">
                <a:latin typeface="Times New Roman"/>
                <a:cs typeface="Times New Roman"/>
              </a:rPr>
              <a:t>Creatore.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Paternità </a:t>
            </a:r>
            <a:r>
              <a:rPr sz="1200" dirty="0">
                <a:latin typeface="Times New Roman"/>
                <a:cs typeface="Times New Roman"/>
              </a:rPr>
              <a:t>è la </a:t>
            </a:r>
            <a:r>
              <a:rPr sz="1200" spc="-5" dirty="0">
                <a:latin typeface="Times New Roman"/>
                <a:cs typeface="Times New Roman"/>
              </a:rPr>
              <a:t>relazione dalla </a:t>
            </a:r>
            <a:r>
              <a:rPr sz="1200" dirty="0">
                <a:latin typeface="Times New Roman"/>
                <a:cs typeface="Times New Roman"/>
              </a:rPr>
              <a:t>quale </a:t>
            </a:r>
            <a:r>
              <a:rPr sz="1200" spc="-5" dirty="0">
                <a:latin typeface="Times New Roman"/>
                <a:cs typeface="Times New Roman"/>
              </a:rPr>
              <a:t>deduciamo </a:t>
            </a:r>
            <a:r>
              <a:rPr sz="1200" spc="1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riconoscimento della fratellanza.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Paternità diventa, </a:t>
            </a:r>
            <a:r>
              <a:rPr sz="1200" dirty="0">
                <a:latin typeface="Times New Roman"/>
                <a:cs typeface="Times New Roman"/>
              </a:rPr>
              <a:t>o può  </a:t>
            </a:r>
            <a:r>
              <a:rPr sz="1200" spc="-5" dirty="0">
                <a:latin typeface="Times New Roman"/>
                <a:cs typeface="Times New Roman"/>
              </a:rPr>
              <a:t>diventare,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realtà universale </a:t>
            </a:r>
            <a:r>
              <a:rPr sz="1200" dirty="0">
                <a:latin typeface="Times New Roman"/>
                <a:cs typeface="Times New Roman"/>
              </a:rPr>
              <a:t>per tutte le </a:t>
            </a:r>
            <a:r>
              <a:rPr sz="1200" spc="-5" dirty="0">
                <a:latin typeface="Times New Roman"/>
                <a:cs typeface="Times New Roman"/>
              </a:rPr>
              <a:t>creature morali perché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Padre </a:t>
            </a:r>
            <a:r>
              <a:rPr sz="1200" dirty="0">
                <a:latin typeface="Times New Roman"/>
                <a:cs typeface="Times New Roman"/>
              </a:rPr>
              <a:t>ha </a:t>
            </a:r>
            <a:r>
              <a:rPr sz="1200" spc="-5" dirty="0">
                <a:latin typeface="Times New Roman"/>
                <a:cs typeface="Times New Roman"/>
              </a:rPr>
              <a:t>egli stesso conferito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personalità </a:t>
            </a:r>
            <a:r>
              <a:rPr sz="1200" dirty="0">
                <a:latin typeface="Times New Roman"/>
                <a:cs typeface="Times New Roman"/>
              </a:rPr>
              <a:t>a tutti </a:t>
            </a:r>
            <a:r>
              <a:rPr sz="1200" spc="-5" dirty="0">
                <a:latin typeface="Times New Roman"/>
                <a:cs typeface="Times New Roman"/>
              </a:rPr>
              <a:t>questi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esseri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34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346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015605" cy="144018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63500" marR="30480">
              <a:lnSpc>
                <a:spcPts val="1380"/>
              </a:lnSpc>
              <a:spcBef>
                <a:spcPts val="195"/>
              </a:spcBef>
            </a:pPr>
            <a:r>
              <a:rPr sz="1200" dirty="0">
                <a:latin typeface="Times New Roman"/>
                <a:cs typeface="Times New Roman"/>
              </a:rPr>
              <a:t>e li ha immessi </a:t>
            </a:r>
            <a:r>
              <a:rPr sz="1200" spc="-5" dirty="0">
                <a:latin typeface="Times New Roman"/>
                <a:cs typeface="Times New Roman"/>
              </a:rPr>
              <a:t>nell’attrazione del circuito </a:t>
            </a:r>
            <a:r>
              <a:rPr sz="1200" dirty="0">
                <a:latin typeface="Times New Roman"/>
                <a:cs typeface="Times New Roman"/>
              </a:rPr>
              <a:t>universale </a:t>
            </a:r>
            <a:r>
              <a:rPr sz="1200" spc="-5" dirty="0">
                <a:latin typeface="Times New Roman"/>
                <a:cs typeface="Times New Roman"/>
              </a:rPr>
              <a:t>della personalità. Noi adoriamo Dio </a:t>
            </a:r>
            <a:r>
              <a:rPr sz="1200" dirty="0">
                <a:latin typeface="Times New Roman"/>
                <a:cs typeface="Times New Roman"/>
              </a:rPr>
              <a:t>prima perché </a:t>
            </a:r>
            <a:r>
              <a:rPr sz="1200" i="1" spc="-5" dirty="0">
                <a:latin typeface="Times New Roman"/>
                <a:cs typeface="Times New Roman"/>
              </a:rPr>
              <a:t>egli è, </a:t>
            </a:r>
            <a:r>
              <a:rPr sz="1200" dirty="0">
                <a:latin typeface="Times New Roman"/>
                <a:cs typeface="Times New Roman"/>
              </a:rPr>
              <a:t>poi </a:t>
            </a:r>
            <a:r>
              <a:rPr sz="1200" spc="-5" dirty="0">
                <a:latin typeface="Times New Roman"/>
                <a:cs typeface="Times New Roman"/>
              </a:rPr>
              <a:t>perché </a:t>
            </a:r>
            <a:r>
              <a:rPr sz="1200" i="1" dirty="0">
                <a:latin typeface="Times New Roman"/>
                <a:cs typeface="Times New Roman"/>
              </a:rPr>
              <a:t>egli è in  noi,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infine </a:t>
            </a:r>
            <a:r>
              <a:rPr sz="1200" spc="-5" dirty="0">
                <a:latin typeface="Times New Roman"/>
                <a:cs typeface="Times New Roman"/>
              </a:rPr>
              <a:t>perché </a:t>
            </a:r>
            <a:r>
              <a:rPr sz="1200" i="1" dirty="0">
                <a:latin typeface="Times New Roman"/>
                <a:cs typeface="Times New Roman"/>
              </a:rPr>
              <a:t>noi </a:t>
            </a:r>
            <a:r>
              <a:rPr sz="1200" i="1" spc="-5" dirty="0">
                <a:latin typeface="Times New Roman"/>
                <a:cs typeface="Times New Roman"/>
              </a:rPr>
              <a:t>siamo </a:t>
            </a:r>
            <a:r>
              <a:rPr sz="1200" i="1" dirty="0">
                <a:latin typeface="Times New Roman"/>
                <a:cs typeface="Times New Roman"/>
              </a:rPr>
              <a:t>in</a:t>
            </a:r>
            <a:r>
              <a:rPr sz="1200" i="1" spc="1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lui.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20574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(196.11) 16:9.15 </a:t>
            </a:r>
            <a:r>
              <a:rPr sz="1200" dirty="0">
                <a:latin typeface="Times New Roman"/>
                <a:cs typeface="Times New Roman"/>
              </a:rPr>
              <a:t>È dunque </a:t>
            </a:r>
            <a:r>
              <a:rPr sz="1200" spc="-5" dirty="0">
                <a:latin typeface="Times New Roman"/>
                <a:cs typeface="Times New Roman"/>
              </a:rPr>
              <a:t>strano che </a:t>
            </a:r>
            <a:r>
              <a:rPr sz="1200" dirty="0">
                <a:latin typeface="Times New Roman"/>
                <a:cs typeface="Times New Roman"/>
              </a:rPr>
              <a:t>la mente </a:t>
            </a:r>
            <a:r>
              <a:rPr sz="1200" spc="-5" dirty="0">
                <a:latin typeface="Times New Roman"/>
                <a:cs typeface="Times New Roman"/>
              </a:rPr>
              <a:t>cosmica abbia autocosciente </a:t>
            </a:r>
            <a:r>
              <a:rPr sz="1200" dirty="0">
                <a:latin typeface="Times New Roman"/>
                <a:cs typeface="Times New Roman"/>
              </a:rPr>
              <a:t>consapevolezza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propria </a:t>
            </a:r>
            <a:r>
              <a:rPr sz="1200" spc="-5" dirty="0">
                <a:latin typeface="Times New Roman"/>
                <a:cs typeface="Times New Roman"/>
              </a:rPr>
              <a:t>sorgente, </a:t>
            </a:r>
            <a:r>
              <a:rPr sz="1200" dirty="0">
                <a:latin typeface="Times New Roman"/>
                <a:cs typeface="Times New Roman"/>
              </a:rPr>
              <a:t>la mente infinita  </a:t>
            </a:r>
            <a:r>
              <a:rPr sz="1200" spc="-5" dirty="0">
                <a:latin typeface="Times New Roman"/>
                <a:cs typeface="Times New Roman"/>
              </a:rPr>
              <a:t>dello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Infinito, </a:t>
            </a:r>
            <a:r>
              <a:rPr sz="1200" dirty="0">
                <a:latin typeface="Times New Roman"/>
                <a:cs typeface="Times New Roman"/>
              </a:rPr>
              <a:t>e che </a:t>
            </a:r>
            <a:r>
              <a:rPr sz="1200" spc="-5" dirty="0">
                <a:latin typeface="Times New Roman"/>
                <a:cs typeface="Times New Roman"/>
              </a:rPr>
              <a:t>sia allo stesso tempo cosciente della realtà </a:t>
            </a:r>
            <a:r>
              <a:rPr sz="1200" dirty="0">
                <a:latin typeface="Times New Roman"/>
                <a:cs typeface="Times New Roman"/>
              </a:rPr>
              <a:t>fisica </a:t>
            </a:r>
            <a:r>
              <a:rPr sz="1200" spc="-5" dirty="0">
                <a:latin typeface="Times New Roman"/>
                <a:cs typeface="Times New Roman"/>
              </a:rPr>
              <a:t>degli </a:t>
            </a:r>
            <a:r>
              <a:rPr sz="1200" dirty="0">
                <a:latin typeface="Times New Roman"/>
                <a:cs typeface="Times New Roman"/>
              </a:rPr>
              <a:t>immensi </a:t>
            </a:r>
            <a:r>
              <a:rPr sz="1200" spc="-5" dirty="0">
                <a:latin typeface="Times New Roman"/>
                <a:cs typeface="Times New Roman"/>
              </a:rPr>
              <a:t>Universi, della realtà </a:t>
            </a:r>
            <a:r>
              <a:rPr sz="1200" dirty="0">
                <a:latin typeface="Times New Roman"/>
                <a:cs typeface="Times New Roman"/>
              </a:rPr>
              <a:t>spirituale del 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Eterno 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realtà </a:t>
            </a:r>
            <a:r>
              <a:rPr sz="1200" spc="-5" dirty="0">
                <a:latin typeface="Times New Roman"/>
                <a:cs typeface="Times New Roman"/>
              </a:rPr>
              <a:t>della personalità del </a:t>
            </a:r>
            <a:r>
              <a:rPr sz="1200" dirty="0">
                <a:latin typeface="Times New Roman"/>
                <a:cs typeface="Times New Roman"/>
              </a:rPr>
              <a:t>Padre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Universale?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00">
              <a:latin typeface="Times New Roman"/>
              <a:cs typeface="Times New Roman"/>
            </a:endParaRPr>
          </a:p>
          <a:p>
            <a:pPr marL="63500">
              <a:lnSpc>
                <a:spcPct val="1000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(196.12) 16:9.16 </a:t>
            </a:r>
            <a:r>
              <a:rPr sz="1200" spc="-5" dirty="0">
                <a:latin typeface="Times New Roman"/>
                <a:cs typeface="Times New Roman"/>
              </a:rPr>
              <a:t>[Patrocinato </a:t>
            </a:r>
            <a:r>
              <a:rPr sz="1200" dirty="0">
                <a:latin typeface="Times New Roman"/>
                <a:cs typeface="Times New Roman"/>
              </a:rPr>
              <a:t>da un </a:t>
            </a:r>
            <a:r>
              <a:rPr sz="1200" spc="-5" dirty="0">
                <a:latin typeface="Times New Roman"/>
                <a:cs typeface="Times New Roman"/>
              </a:rPr>
              <a:t>Censore </a:t>
            </a:r>
            <a:r>
              <a:rPr sz="1200" dirty="0">
                <a:latin typeface="Times New Roman"/>
                <a:cs typeface="Times New Roman"/>
              </a:rPr>
              <a:t>Universale </a:t>
            </a:r>
            <a:r>
              <a:rPr sz="1200" spc="-5" dirty="0">
                <a:latin typeface="Times New Roman"/>
                <a:cs typeface="Times New Roman"/>
              </a:rPr>
              <a:t>proveniente </a:t>
            </a:r>
            <a:r>
              <a:rPr sz="1200" spc="5" dirty="0">
                <a:latin typeface="Times New Roman"/>
                <a:cs typeface="Times New Roman"/>
              </a:rPr>
              <a:t>da</a:t>
            </a:r>
            <a:r>
              <a:rPr sz="1200" spc="-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Uversa.]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34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347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08761"/>
            <a:ext cx="7915275" cy="406209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63500">
              <a:lnSpc>
                <a:spcPct val="100000"/>
              </a:lnSpc>
              <a:spcBef>
                <a:spcPts val="95"/>
              </a:spcBef>
            </a:pPr>
            <a:r>
              <a:rPr sz="2200" b="1" spc="-5" dirty="0">
                <a:solidFill>
                  <a:srgbClr val="933634"/>
                </a:solidFill>
                <a:latin typeface="Times New Roman"/>
                <a:cs typeface="Times New Roman"/>
              </a:rPr>
              <a:t>Fascicolo </a:t>
            </a:r>
            <a:r>
              <a:rPr sz="2200" b="1" dirty="0">
                <a:solidFill>
                  <a:srgbClr val="933634"/>
                </a:solidFill>
                <a:latin typeface="Times New Roman"/>
                <a:cs typeface="Times New Roman"/>
              </a:rPr>
              <a:t>17: </a:t>
            </a:r>
            <a:r>
              <a:rPr sz="2200" b="1" spc="-5" dirty="0">
                <a:solidFill>
                  <a:srgbClr val="933634"/>
                </a:solidFill>
                <a:latin typeface="Times New Roman"/>
                <a:cs typeface="Times New Roman"/>
              </a:rPr>
              <a:t>I </a:t>
            </a:r>
            <a:r>
              <a:rPr sz="2200" b="1" spc="-10" dirty="0">
                <a:solidFill>
                  <a:srgbClr val="933634"/>
                </a:solidFill>
                <a:latin typeface="Times New Roman"/>
                <a:cs typeface="Times New Roman"/>
              </a:rPr>
              <a:t>sette </a:t>
            </a:r>
            <a:r>
              <a:rPr sz="2200" b="1" spc="-5" dirty="0">
                <a:solidFill>
                  <a:srgbClr val="933634"/>
                </a:solidFill>
                <a:latin typeface="Times New Roman"/>
                <a:cs typeface="Times New Roman"/>
              </a:rPr>
              <a:t>gruppi di Spiriti</a:t>
            </a:r>
            <a:r>
              <a:rPr sz="2200" b="1" spc="5" dirty="0">
                <a:solidFill>
                  <a:srgbClr val="933634"/>
                </a:solidFill>
                <a:latin typeface="Times New Roman"/>
                <a:cs typeface="Times New Roman"/>
              </a:rPr>
              <a:t> </a:t>
            </a:r>
            <a:r>
              <a:rPr sz="2200" b="1" spc="-10" dirty="0">
                <a:solidFill>
                  <a:srgbClr val="933634"/>
                </a:solidFill>
                <a:latin typeface="Times New Roman"/>
                <a:cs typeface="Times New Roman"/>
              </a:rPr>
              <a:t>Supremi</a:t>
            </a:r>
            <a:endParaRPr sz="2200">
              <a:latin typeface="Times New Roman"/>
              <a:cs typeface="Times New Roman"/>
            </a:endParaRPr>
          </a:p>
          <a:p>
            <a:pPr marL="63500" marR="55880">
              <a:lnSpc>
                <a:spcPts val="1380"/>
              </a:lnSpc>
              <a:spcBef>
                <a:spcPts val="142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(197.1) 17:0.1 </a:t>
            </a:r>
            <a:r>
              <a:rPr sz="1200" dirty="0">
                <a:latin typeface="Times New Roman"/>
                <a:cs typeface="Times New Roman"/>
              </a:rPr>
              <a:t>I SETTE gruppi di Spiriti </a:t>
            </a:r>
            <a:r>
              <a:rPr sz="1200" spc="-5" dirty="0">
                <a:latin typeface="Times New Roman"/>
                <a:cs typeface="Times New Roman"/>
              </a:rPr>
              <a:t>Supremi </a:t>
            </a:r>
            <a:r>
              <a:rPr sz="1200" spc="-10" dirty="0">
                <a:latin typeface="Times New Roman"/>
                <a:cs typeface="Times New Roman"/>
              </a:rPr>
              <a:t>sono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direttori universali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coordinano l’amministrazione dei sette segmenti </a:t>
            </a:r>
            <a:r>
              <a:rPr sz="1200" dirty="0">
                <a:latin typeface="Times New Roman"/>
                <a:cs typeface="Times New Roman"/>
              </a:rPr>
              <a:t>del  </a:t>
            </a:r>
            <a:r>
              <a:rPr sz="1200" spc="-5" dirty="0">
                <a:latin typeface="Times New Roman"/>
                <a:cs typeface="Times New Roman"/>
              </a:rPr>
              <a:t>grande </a:t>
            </a:r>
            <a:r>
              <a:rPr sz="1200" dirty="0">
                <a:latin typeface="Times New Roman"/>
                <a:cs typeface="Times New Roman"/>
              </a:rPr>
              <a:t>Universo. Benché siano tutti </a:t>
            </a:r>
            <a:r>
              <a:rPr sz="1200" spc="-5" dirty="0">
                <a:latin typeface="Times New Roman"/>
                <a:cs typeface="Times New Roman"/>
              </a:rPr>
              <a:t>classificati nella famiglia </a:t>
            </a:r>
            <a:r>
              <a:rPr sz="1200" dirty="0">
                <a:latin typeface="Times New Roman"/>
                <a:cs typeface="Times New Roman"/>
              </a:rPr>
              <a:t>funzionale dello Spirito </a:t>
            </a:r>
            <a:r>
              <a:rPr sz="1200" spc="-5" dirty="0">
                <a:latin typeface="Times New Roman"/>
                <a:cs typeface="Times New Roman"/>
              </a:rPr>
              <a:t>Infinito, </a:t>
            </a:r>
            <a:r>
              <a:rPr sz="1200" dirty="0">
                <a:latin typeface="Times New Roman"/>
                <a:cs typeface="Times New Roman"/>
              </a:rPr>
              <a:t>i tre </a:t>
            </a:r>
            <a:r>
              <a:rPr sz="1200" spc="-5" dirty="0">
                <a:latin typeface="Times New Roman"/>
                <a:cs typeface="Times New Roman"/>
              </a:rPr>
              <a:t>gruppi seguenti </a:t>
            </a:r>
            <a:r>
              <a:rPr sz="1200" dirty="0">
                <a:latin typeface="Times New Roman"/>
                <a:cs typeface="Times New Roman"/>
              </a:rPr>
              <a:t>sono  </a:t>
            </a:r>
            <a:r>
              <a:rPr sz="1200" spc="-5" dirty="0">
                <a:latin typeface="Times New Roman"/>
                <a:cs typeface="Times New Roman"/>
              </a:rPr>
              <a:t>solitamente classificati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figli della </a:t>
            </a:r>
            <a:r>
              <a:rPr sz="1200" dirty="0">
                <a:latin typeface="Times New Roman"/>
                <a:cs typeface="Times New Roman"/>
              </a:rPr>
              <a:t>Trinità del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Paradiso: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00">
              <a:latin typeface="Times New Roman"/>
              <a:cs typeface="Times New Roman"/>
            </a:endParaRPr>
          </a:p>
          <a:p>
            <a:pPr marL="520700">
              <a:lnSpc>
                <a:spcPct val="1000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(197.2) 17:0.2 </a:t>
            </a:r>
            <a:r>
              <a:rPr sz="1200" dirty="0">
                <a:latin typeface="Times New Roman"/>
                <a:cs typeface="Times New Roman"/>
              </a:rPr>
              <a:t>1. I </a:t>
            </a:r>
            <a:r>
              <a:rPr sz="1200" spc="-5" dirty="0">
                <a:latin typeface="Times New Roman"/>
                <a:cs typeface="Times New Roman"/>
              </a:rPr>
              <a:t>Sette </a:t>
            </a:r>
            <a:r>
              <a:rPr sz="1200" dirty="0">
                <a:latin typeface="Times New Roman"/>
                <a:cs typeface="Times New Roman"/>
              </a:rPr>
              <a:t>Spiriti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Maestri.</a:t>
            </a:r>
            <a:endParaRPr sz="1200">
              <a:latin typeface="Times New Roman"/>
              <a:cs typeface="Times New Roman"/>
            </a:endParaRPr>
          </a:p>
          <a:p>
            <a:pPr marL="520700">
              <a:lnSpc>
                <a:spcPct val="100000"/>
              </a:lnSpc>
              <a:spcBef>
                <a:spcPts val="133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(197.3) 17:0.3 </a:t>
            </a:r>
            <a:r>
              <a:rPr sz="1200" dirty="0">
                <a:latin typeface="Times New Roman"/>
                <a:cs typeface="Times New Roman"/>
              </a:rPr>
              <a:t>2. I </a:t>
            </a:r>
            <a:r>
              <a:rPr sz="1200" spc="-5" dirty="0">
                <a:latin typeface="Times New Roman"/>
                <a:cs typeface="Times New Roman"/>
              </a:rPr>
              <a:t>Sette </a:t>
            </a:r>
            <a:r>
              <a:rPr sz="1200" dirty="0">
                <a:latin typeface="Times New Roman"/>
                <a:cs typeface="Times New Roman"/>
              </a:rPr>
              <a:t>Esecutivi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Supremi.</a:t>
            </a:r>
            <a:endParaRPr sz="1200">
              <a:latin typeface="Times New Roman"/>
              <a:cs typeface="Times New Roman"/>
            </a:endParaRPr>
          </a:p>
          <a:p>
            <a:pPr marL="520700">
              <a:lnSpc>
                <a:spcPct val="100000"/>
              </a:lnSpc>
              <a:spcBef>
                <a:spcPts val="134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(197.4) 17:0.4 </a:t>
            </a:r>
            <a:r>
              <a:rPr sz="1200" dirty="0">
                <a:latin typeface="Times New Roman"/>
                <a:cs typeface="Times New Roman"/>
              </a:rPr>
              <a:t>3.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Spiriti</a:t>
            </a:r>
            <a:r>
              <a:rPr sz="1200" spc="-1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Riflettivi.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63500" marR="11811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(197.5) 17:0.5 </a:t>
            </a:r>
            <a:r>
              <a:rPr sz="1200" dirty="0">
                <a:latin typeface="Times New Roman"/>
                <a:cs typeface="Times New Roman"/>
              </a:rPr>
              <a:t>I quattro </a:t>
            </a:r>
            <a:r>
              <a:rPr sz="1200" spc="-5" dirty="0">
                <a:latin typeface="Times New Roman"/>
                <a:cs typeface="Times New Roman"/>
              </a:rPr>
              <a:t>gruppi restanti sono portati all’esistenza dagli atti </a:t>
            </a:r>
            <a:r>
              <a:rPr sz="1200" dirty="0">
                <a:latin typeface="Times New Roman"/>
                <a:cs typeface="Times New Roman"/>
              </a:rPr>
              <a:t>creativi dello Spirito </a:t>
            </a:r>
            <a:r>
              <a:rPr sz="1200" spc="-5" dirty="0">
                <a:latin typeface="Times New Roman"/>
                <a:cs typeface="Times New Roman"/>
              </a:rPr>
              <a:t>Infinito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dai suoi associati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5" dirty="0">
                <a:latin typeface="Times New Roman"/>
                <a:cs typeface="Times New Roman"/>
              </a:rPr>
              <a:t>status  </a:t>
            </a:r>
            <a:r>
              <a:rPr sz="1200" spc="-5" dirty="0">
                <a:latin typeface="Times New Roman"/>
                <a:cs typeface="Times New Roman"/>
              </a:rPr>
              <a:t>creativo: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00">
              <a:latin typeface="Times New Roman"/>
              <a:cs typeface="Times New Roman"/>
            </a:endParaRPr>
          </a:p>
          <a:p>
            <a:pPr marL="520700">
              <a:lnSpc>
                <a:spcPct val="1000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(197.6) 17:0.6 </a:t>
            </a:r>
            <a:r>
              <a:rPr sz="1200" dirty="0">
                <a:latin typeface="Times New Roman"/>
                <a:cs typeface="Times New Roman"/>
              </a:rPr>
              <a:t>4. </a:t>
            </a:r>
            <a:r>
              <a:rPr sz="1200" spc="-5" dirty="0">
                <a:latin typeface="Times New Roman"/>
                <a:cs typeface="Times New Roman"/>
              </a:rPr>
              <a:t>Gli Aiuti Riflettivi</a:t>
            </a:r>
            <a:r>
              <a:rPr sz="1200" spc="-18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d’Immagini.</a:t>
            </a:r>
            <a:endParaRPr sz="1200">
              <a:latin typeface="Times New Roman"/>
              <a:cs typeface="Times New Roman"/>
            </a:endParaRPr>
          </a:p>
          <a:p>
            <a:pPr marL="520700">
              <a:lnSpc>
                <a:spcPct val="100000"/>
              </a:lnSpc>
              <a:spcBef>
                <a:spcPts val="134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(197.7) 17:0.7 </a:t>
            </a:r>
            <a:r>
              <a:rPr sz="1200" dirty="0">
                <a:latin typeface="Times New Roman"/>
                <a:cs typeface="Times New Roman"/>
              </a:rPr>
              <a:t>5. I </a:t>
            </a:r>
            <a:r>
              <a:rPr sz="1200" spc="-5" dirty="0">
                <a:latin typeface="Times New Roman"/>
                <a:cs typeface="Times New Roman"/>
              </a:rPr>
              <a:t>Sette </a:t>
            </a:r>
            <a:r>
              <a:rPr sz="1200" dirty="0">
                <a:latin typeface="Times New Roman"/>
                <a:cs typeface="Times New Roman"/>
              </a:rPr>
              <a:t>Spiriti dei</a:t>
            </a:r>
            <a:r>
              <a:rPr sz="1200" spc="-2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Circuiti.</a:t>
            </a:r>
            <a:endParaRPr sz="1200">
              <a:latin typeface="Times New Roman"/>
              <a:cs typeface="Times New Roman"/>
            </a:endParaRPr>
          </a:p>
          <a:p>
            <a:pPr marL="520700">
              <a:lnSpc>
                <a:spcPct val="100000"/>
              </a:lnSpc>
              <a:spcBef>
                <a:spcPts val="135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(197.8) 17:0.8 </a:t>
            </a:r>
            <a:r>
              <a:rPr sz="1200" dirty="0">
                <a:latin typeface="Times New Roman"/>
                <a:cs typeface="Times New Roman"/>
              </a:rPr>
              <a:t>6.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Spiriti </a:t>
            </a:r>
            <a:r>
              <a:rPr sz="1200" spc="-5" dirty="0">
                <a:latin typeface="Times New Roman"/>
                <a:cs typeface="Times New Roman"/>
              </a:rPr>
              <a:t>Creativi degli Universi</a:t>
            </a:r>
            <a:r>
              <a:rPr sz="1200" spc="-1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Locali.</a:t>
            </a:r>
            <a:endParaRPr sz="1200">
              <a:latin typeface="Times New Roman"/>
              <a:cs typeface="Times New Roman"/>
            </a:endParaRPr>
          </a:p>
          <a:p>
            <a:pPr marL="520700">
              <a:lnSpc>
                <a:spcPct val="100000"/>
              </a:lnSpc>
              <a:spcBef>
                <a:spcPts val="133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(197.9) 17:0.9 </a:t>
            </a:r>
            <a:r>
              <a:rPr sz="1200" dirty="0">
                <a:latin typeface="Times New Roman"/>
                <a:cs typeface="Times New Roman"/>
              </a:rPr>
              <a:t>7.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Spiriti </a:t>
            </a:r>
            <a:r>
              <a:rPr sz="1200" spc="-5" dirty="0">
                <a:latin typeface="Times New Roman"/>
                <a:cs typeface="Times New Roman"/>
              </a:rPr>
              <a:t>Aiutanti della</a:t>
            </a:r>
            <a:r>
              <a:rPr sz="1200" spc="-1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Mente.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34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348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94040" cy="39573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19939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(197.10) 17:0.10 </a:t>
            </a:r>
            <a:r>
              <a:rPr sz="1200" spc="-5" dirty="0">
                <a:latin typeface="Times New Roman"/>
                <a:cs typeface="Times New Roman"/>
              </a:rPr>
              <a:t>Questi sette ordini sono conosciuti su Uversa come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sette gruppi </a:t>
            </a:r>
            <a:r>
              <a:rPr sz="1200" dirty="0">
                <a:latin typeface="Times New Roman"/>
                <a:cs typeface="Times New Roman"/>
              </a:rPr>
              <a:t>di Spiriti </a:t>
            </a:r>
            <a:r>
              <a:rPr sz="1200" spc="-5" dirty="0">
                <a:latin typeface="Times New Roman"/>
                <a:cs typeface="Times New Roman"/>
              </a:rPr>
              <a:t>Supremi.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loro campo </a:t>
            </a:r>
            <a:r>
              <a:rPr sz="1200" dirty="0">
                <a:latin typeface="Times New Roman"/>
                <a:cs typeface="Times New Roman"/>
              </a:rPr>
              <a:t>d’azione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estende  </a:t>
            </a:r>
            <a:r>
              <a:rPr sz="1200" spc="-5" dirty="0">
                <a:latin typeface="Times New Roman"/>
                <a:cs typeface="Times New Roman"/>
              </a:rPr>
              <a:t>dalla presenza personale dei </a:t>
            </a:r>
            <a:r>
              <a:rPr sz="1200" dirty="0">
                <a:latin typeface="Times New Roman"/>
                <a:cs typeface="Times New Roman"/>
              </a:rPr>
              <a:t>Sette Spiriti </a:t>
            </a:r>
            <a:r>
              <a:rPr sz="1200" spc="-5" dirty="0">
                <a:latin typeface="Times New Roman"/>
                <a:cs typeface="Times New Roman"/>
              </a:rPr>
              <a:t>Maestri sulla periferia dell’Isola eterna, passando per </a:t>
            </a:r>
            <a:r>
              <a:rPr sz="1200" dirty="0">
                <a:latin typeface="Times New Roman"/>
                <a:cs typeface="Times New Roman"/>
              </a:rPr>
              <a:t>i sette </a:t>
            </a:r>
            <a:r>
              <a:rPr sz="1200" spc="-5" dirty="0">
                <a:latin typeface="Times New Roman"/>
                <a:cs typeface="Times New Roman"/>
              </a:rPr>
              <a:t>satelliti </a:t>
            </a:r>
            <a:r>
              <a:rPr sz="1200" dirty="0">
                <a:latin typeface="Times New Roman"/>
                <a:cs typeface="Times New Roman"/>
              </a:rPr>
              <a:t>paradisiaci dello  Spirito, i </a:t>
            </a:r>
            <a:r>
              <a:rPr sz="1200" spc="-5" dirty="0">
                <a:latin typeface="Times New Roman"/>
                <a:cs typeface="Times New Roman"/>
              </a:rPr>
              <a:t>circuiti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Havona,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governi dei Superuniversi, l’amministrazione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supervisione degli Universi locali, fino </a:t>
            </a:r>
            <a:r>
              <a:rPr sz="1200" dirty="0">
                <a:latin typeface="Times New Roman"/>
                <a:cs typeface="Times New Roman"/>
              </a:rPr>
              <a:t>all’umile  </a:t>
            </a:r>
            <a:r>
              <a:rPr sz="1200" spc="-5" dirty="0">
                <a:latin typeface="Times New Roman"/>
                <a:cs typeface="Times New Roman"/>
              </a:rPr>
              <a:t>servizio degli aiutanti conferiti </a:t>
            </a:r>
            <a:r>
              <a:rPr sz="1200" dirty="0">
                <a:latin typeface="Times New Roman"/>
                <a:cs typeface="Times New Roman"/>
              </a:rPr>
              <a:t>ai </a:t>
            </a:r>
            <a:r>
              <a:rPr sz="1200" spc="-5" dirty="0">
                <a:latin typeface="Times New Roman"/>
                <a:cs typeface="Times New Roman"/>
              </a:rPr>
              <a:t>regni </a:t>
            </a:r>
            <a:r>
              <a:rPr sz="1200" dirty="0">
                <a:latin typeface="Times New Roman"/>
                <a:cs typeface="Times New Roman"/>
              </a:rPr>
              <a:t>della mente </a:t>
            </a:r>
            <a:r>
              <a:rPr sz="1200" spc="-5" dirty="0">
                <a:latin typeface="Times New Roman"/>
                <a:cs typeface="Times New Roman"/>
              </a:rPr>
              <a:t>evoluzionaria sui </a:t>
            </a:r>
            <a:r>
              <a:rPr sz="1200" dirty="0">
                <a:latin typeface="Times New Roman"/>
                <a:cs typeface="Times New Roman"/>
              </a:rPr>
              <a:t>mondi del tempo e </a:t>
            </a:r>
            <a:r>
              <a:rPr sz="1200" spc="-5" dirty="0">
                <a:latin typeface="Times New Roman"/>
                <a:cs typeface="Times New Roman"/>
              </a:rPr>
              <a:t>dello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spazio.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685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(197.11) 17:0.11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Sette </a:t>
            </a:r>
            <a:r>
              <a:rPr sz="1200" dirty="0">
                <a:latin typeface="Times New Roman"/>
                <a:cs typeface="Times New Roman"/>
              </a:rPr>
              <a:t>Spiriti </a:t>
            </a:r>
            <a:r>
              <a:rPr sz="1200" spc="-5" dirty="0">
                <a:latin typeface="Times New Roman"/>
                <a:cs typeface="Times New Roman"/>
              </a:rPr>
              <a:t>Maestri </a:t>
            </a:r>
            <a:r>
              <a:rPr sz="1200" dirty="0">
                <a:latin typeface="Times New Roman"/>
                <a:cs typeface="Times New Roman"/>
              </a:rPr>
              <a:t>sono i </a:t>
            </a:r>
            <a:r>
              <a:rPr sz="1200" spc="-5" dirty="0">
                <a:latin typeface="Times New Roman"/>
                <a:cs typeface="Times New Roman"/>
              </a:rPr>
              <a:t>direttori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coordinano </a:t>
            </a:r>
            <a:r>
              <a:rPr sz="1200" dirty="0">
                <a:latin typeface="Times New Roman"/>
                <a:cs typeface="Times New Roman"/>
              </a:rPr>
              <a:t>questo vastissimo </a:t>
            </a:r>
            <a:r>
              <a:rPr sz="1200" spc="-5" dirty="0">
                <a:latin typeface="Times New Roman"/>
                <a:cs typeface="Times New Roman"/>
              </a:rPr>
              <a:t>regno </a:t>
            </a:r>
            <a:r>
              <a:rPr sz="1200" dirty="0">
                <a:latin typeface="Times New Roman"/>
                <a:cs typeface="Times New Roman"/>
              </a:rPr>
              <a:t>amministrativo.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certe materie  </a:t>
            </a:r>
            <a:r>
              <a:rPr sz="1200" spc="-5" dirty="0">
                <a:latin typeface="Times New Roman"/>
                <a:cs typeface="Times New Roman"/>
              </a:rPr>
              <a:t>concernenti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regolamentazione amministrativa del potere fisico </a:t>
            </a:r>
            <a:r>
              <a:rPr sz="1200" dirty="0">
                <a:latin typeface="Times New Roman"/>
                <a:cs typeface="Times New Roman"/>
              </a:rPr>
              <a:t>organizzato, </a:t>
            </a:r>
            <a:r>
              <a:rPr sz="1200" spc="-5" dirty="0">
                <a:latin typeface="Times New Roman"/>
                <a:cs typeface="Times New Roman"/>
              </a:rPr>
              <a:t>dell’energia </a:t>
            </a:r>
            <a:r>
              <a:rPr sz="1200" dirty="0">
                <a:latin typeface="Times New Roman"/>
                <a:cs typeface="Times New Roman"/>
              </a:rPr>
              <a:t>mentale e </a:t>
            </a:r>
            <a:r>
              <a:rPr sz="1200" spc="-5" dirty="0">
                <a:latin typeface="Times New Roman"/>
                <a:cs typeface="Times New Roman"/>
              </a:rPr>
              <a:t>del ministero spirituale  impersonale, essi agiscono personalmente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direttamente, mentre </a:t>
            </a:r>
            <a:r>
              <a:rPr sz="1200" dirty="0">
                <a:latin typeface="Times New Roman"/>
                <a:cs typeface="Times New Roman"/>
              </a:rPr>
              <a:t>in altre </a:t>
            </a:r>
            <a:r>
              <a:rPr sz="1200" spc="-5" dirty="0">
                <a:latin typeface="Times New Roman"/>
                <a:cs typeface="Times New Roman"/>
              </a:rPr>
              <a:t>materie operano </a:t>
            </a:r>
            <a:r>
              <a:rPr sz="1200" dirty="0">
                <a:latin typeface="Times New Roman"/>
                <a:cs typeface="Times New Roman"/>
              </a:rPr>
              <a:t>tramite i loro molteplici </a:t>
            </a:r>
            <a:r>
              <a:rPr sz="1200" spc="-5" dirty="0">
                <a:latin typeface="Times New Roman"/>
                <a:cs typeface="Times New Roman"/>
              </a:rPr>
              <a:t>associati.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tutte  le </a:t>
            </a:r>
            <a:r>
              <a:rPr sz="1200" spc="-5" dirty="0">
                <a:latin typeface="Times New Roman"/>
                <a:cs typeface="Times New Roman"/>
              </a:rPr>
              <a:t>questioni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natura esecutiva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ordinanze, regolamenti, aggiustamenti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decisioni amministrative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Spiriti </a:t>
            </a:r>
            <a:r>
              <a:rPr sz="1200" spc="-5" dirty="0">
                <a:latin typeface="Times New Roman"/>
                <a:cs typeface="Times New Roman"/>
              </a:rPr>
              <a:t>Maestri agiscono  nelle persone </a:t>
            </a:r>
            <a:r>
              <a:rPr sz="1200" dirty="0">
                <a:latin typeface="Times New Roman"/>
                <a:cs typeface="Times New Roman"/>
              </a:rPr>
              <a:t>dei Sette </a:t>
            </a:r>
            <a:r>
              <a:rPr sz="1200" spc="-5" dirty="0">
                <a:latin typeface="Times New Roman"/>
                <a:cs typeface="Times New Roman"/>
              </a:rPr>
              <a:t>Esecutivi Supremi. Nell’Universo centrale gli </a:t>
            </a:r>
            <a:r>
              <a:rPr sz="1200" dirty="0">
                <a:latin typeface="Times New Roman"/>
                <a:cs typeface="Times New Roman"/>
              </a:rPr>
              <a:t>Spiriti </a:t>
            </a:r>
            <a:r>
              <a:rPr sz="1200" spc="-5" dirty="0">
                <a:latin typeface="Times New Roman"/>
                <a:cs typeface="Times New Roman"/>
              </a:rPr>
              <a:t>Maestri possono </a:t>
            </a:r>
            <a:r>
              <a:rPr sz="1200" dirty="0">
                <a:latin typeface="Times New Roman"/>
                <a:cs typeface="Times New Roman"/>
              </a:rPr>
              <a:t>operare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mezzo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Sette Spiriti </a:t>
            </a:r>
            <a:r>
              <a:rPr sz="1200" spc="-5" dirty="0">
                <a:latin typeface="Times New Roman"/>
                <a:cs typeface="Times New Roman"/>
              </a:rPr>
              <a:t>dei  Circuiti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Havona. Nelle capitali dei </a:t>
            </a:r>
            <a:r>
              <a:rPr sz="1200" dirty="0">
                <a:latin typeface="Times New Roman"/>
                <a:cs typeface="Times New Roman"/>
              </a:rPr>
              <a:t>sette </a:t>
            </a:r>
            <a:r>
              <a:rPr sz="1200" spc="-5" dirty="0">
                <a:latin typeface="Times New Roman"/>
                <a:cs typeface="Times New Roman"/>
              </a:rPr>
              <a:t>Superuniversi essi si rivelano </a:t>
            </a:r>
            <a:r>
              <a:rPr sz="1200" dirty="0">
                <a:latin typeface="Times New Roman"/>
                <a:cs typeface="Times New Roman"/>
              </a:rPr>
              <a:t>tramite il </a:t>
            </a:r>
            <a:r>
              <a:rPr sz="1200" spc="-5" dirty="0">
                <a:latin typeface="Times New Roman"/>
                <a:cs typeface="Times New Roman"/>
              </a:rPr>
              <a:t>canale degli </a:t>
            </a:r>
            <a:r>
              <a:rPr sz="1200" dirty="0">
                <a:latin typeface="Times New Roman"/>
                <a:cs typeface="Times New Roman"/>
              </a:rPr>
              <a:t>Spiriti Riflettivi ed </a:t>
            </a:r>
            <a:r>
              <a:rPr sz="1200" spc="-5" dirty="0">
                <a:latin typeface="Times New Roman"/>
                <a:cs typeface="Times New Roman"/>
              </a:rPr>
              <a:t>agiscono </a:t>
            </a:r>
            <a:r>
              <a:rPr sz="1200" dirty="0">
                <a:latin typeface="Times New Roman"/>
                <a:cs typeface="Times New Roman"/>
              </a:rPr>
              <a:t>tramite  le </a:t>
            </a:r>
            <a:r>
              <a:rPr sz="1200" spc="-5" dirty="0">
                <a:latin typeface="Times New Roman"/>
                <a:cs typeface="Times New Roman"/>
              </a:rPr>
              <a:t>persone </a:t>
            </a:r>
            <a:r>
              <a:rPr sz="1200" dirty="0">
                <a:latin typeface="Times New Roman"/>
                <a:cs typeface="Times New Roman"/>
              </a:rPr>
              <a:t>degli Antichi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Giorni,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quali </a:t>
            </a:r>
            <a:r>
              <a:rPr sz="1200" dirty="0">
                <a:latin typeface="Times New Roman"/>
                <a:cs typeface="Times New Roman"/>
              </a:rPr>
              <a:t>sono in </a:t>
            </a:r>
            <a:r>
              <a:rPr sz="1200" spc="-5" dirty="0">
                <a:latin typeface="Times New Roman"/>
                <a:cs typeface="Times New Roman"/>
              </a:rPr>
              <a:t>comunicazione personale per </a:t>
            </a:r>
            <a:r>
              <a:rPr sz="1200" dirty="0">
                <a:latin typeface="Times New Roman"/>
                <a:cs typeface="Times New Roman"/>
              </a:rPr>
              <a:t>mezzo </a:t>
            </a:r>
            <a:r>
              <a:rPr sz="1200" spc="-5" dirty="0">
                <a:latin typeface="Times New Roman"/>
                <a:cs typeface="Times New Roman"/>
              </a:rPr>
              <a:t>degli </a:t>
            </a:r>
            <a:r>
              <a:rPr sz="1200" dirty="0">
                <a:latin typeface="Times New Roman"/>
                <a:cs typeface="Times New Roman"/>
              </a:rPr>
              <a:t>Ausiliari </a:t>
            </a:r>
            <a:r>
              <a:rPr sz="1200" spc="-5" dirty="0">
                <a:latin typeface="Times New Roman"/>
                <a:cs typeface="Times New Roman"/>
              </a:rPr>
              <a:t>Riflettivi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d’Immagini.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76200" marR="7620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(197.12) 17:0.12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Sette </a:t>
            </a:r>
            <a:r>
              <a:rPr sz="1200" dirty="0">
                <a:latin typeface="Times New Roman"/>
                <a:cs typeface="Times New Roman"/>
              </a:rPr>
              <a:t>Spiriti </a:t>
            </a:r>
            <a:r>
              <a:rPr sz="1200" spc="-5" dirty="0">
                <a:latin typeface="Times New Roman"/>
                <a:cs typeface="Times New Roman"/>
              </a:rPr>
              <a:t>Maestri </a:t>
            </a:r>
            <a:r>
              <a:rPr sz="1200" dirty="0">
                <a:latin typeface="Times New Roman"/>
                <a:cs typeface="Times New Roman"/>
              </a:rPr>
              <a:t>non hanno </a:t>
            </a:r>
            <a:r>
              <a:rPr sz="1200" spc="-5" dirty="0">
                <a:latin typeface="Times New Roman"/>
                <a:cs typeface="Times New Roman"/>
              </a:rPr>
              <a:t>contatti diretti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personali con l’amministrazione </a:t>
            </a:r>
            <a:r>
              <a:rPr sz="1200" dirty="0">
                <a:latin typeface="Times New Roman"/>
                <a:cs typeface="Times New Roman"/>
              </a:rPr>
              <a:t>dell’Universo </a:t>
            </a:r>
            <a:r>
              <a:rPr sz="1200" spc="-5" dirty="0">
                <a:latin typeface="Times New Roman"/>
                <a:cs typeface="Times New Roman"/>
              </a:rPr>
              <a:t>ad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livello inferiore  ai tribunali degli </a:t>
            </a:r>
            <a:r>
              <a:rPr sz="1200" dirty="0">
                <a:latin typeface="Times New Roman"/>
                <a:cs typeface="Times New Roman"/>
              </a:rPr>
              <a:t>Antichi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Giorni.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vostro </a:t>
            </a:r>
            <a:r>
              <a:rPr sz="1200" spc="-5" dirty="0">
                <a:latin typeface="Times New Roman"/>
                <a:cs typeface="Times New Roman"/>
              </a:rPr>
              <a:t>Universo locale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amministrato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parte </a:t>
            </a:r>
            <a:r>
              <a:rPr sz="1200" dirty="0">
                <a:latin typeface="Times New Roman"/>
                <a:cs typeface="Times New Roman"/>
              </a:rPr>
              <a:t>del nostro </a:t>
            </a:r>
            <a:r>
              <a:rPr sz="1200" spc="-5" dirty="0">
                <a:latin typeface="Times New Roman"/>
                <a:cs typeface="Times New Roman"/>
              </a:rPr>
              <a:t>Superuniverso </a:t>
            </a:r>
            <a:r>
              <a:rPr sz="1200" dirty="0">
                <a:latin typeface="Times New Roman"/>
                <a:cs typeface="Times New Roman"/>
              </a:rPr>
              <a:t>dallo </a:t>
            </a:r>
            <a:r>
              <a:rPr sz="1200" spc="-5" dirty="0">
                <a:latin typeface="Times New Roman"/>
                <a:cs typeface="Times New Roman"/>
              </a:rPr>
              <a:t>Spirito  Maestro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Orvonton, </a:t>
            </a:r>
            <a:r>
              <a:rPr sz="1200" dirty="0">
                <a:latin typeface="Times New Roman"/>
                <a:cs typeface="Times New Roman"/>
              </a:rPr>
              <a:t>ma 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funzione in </a:t>
            </a:r>
            <a:r>
              <a:rPr sz="1200" spc="-5" dirty="0">
                <a:latin typeface="Times New Roman"/>
                <a:cs typeface="Times New Roman"/>
              </a:rPr>
              <a:t>rapporto agli esseri nativi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Nebadon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direttamente </a:t>
            </a:r>
            <a:r>
              <a:rPr sz="1200" dirty="0">
                <a:latin typeface="Times New Roman"/>
                <a:cs typeface="Times New Roman"/>
              </a:rPr>
              <a:t>adempiuta e </a:t>
            </a:r>
            <a:r>
              <a:rPr sz="1200" spc="-5" dirty="0">
                <a:latin typeface="Times New Roman"/>
                <a:cs typeface="Times New Roman"/>
              </a:rPr>
              <a:t>personalmente </a:t>
            </a:r>
            <a:r>
              <a:rPr sz="1200" dirty="0">
                <a:latin typeface="Times New Roman"/>
                <a:cs typeface="Times New Roman"/>
              </a:rPr>
              <a:t>diretta  </a:t>
            </a:r>
            <a:r>
              <a:rPr sz="1200" spc="-5" dirty="0">
                <a:latin typeface="Times New Roman"/>
                <a:cs typeface="Times New Roman"/>
              </a:rPr>
              <a:t>dallo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Madre Creativo residente su </a:t>
            </a:r>
            <a:r>
              <a:rPr sz="1200" dirty="0">
                <a:latin typeface="Times New Roman"/>
                <a:cs typeface="Times New Roman"/>
              </a:rPr>
              <a:t>Salvington, </a:t>
            </a:r>
            <a:r>
              <a:rPr sz="1200" spc="-5" dirty="0">
                <a:latin typeface="Times New Roman"/>
                <a:cs typeface="Times New Roman"/>
              </a:rPr>
              <a:t>capitale del </a:t>
            </a:r>
            <a:r>
              <a:rPr sz="1200" dirty="0">
                <a:latin typeface="Times New Roman"/>
                <a:cs typeface="Times New Roman"/>
              </a:rPr>
              <a:t>vostro </a:t>
            </a:r>
            <a:r>
              <a:rPr sz="1200" spc="-5" dirty="0">
                <a:latin typeface="Times New Roman"/>
                <a:cs typeface="Times New Roman"/>
              </a:rPr>
              <a:t>Universo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locale.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1. I Sette Esecutivi</a:t>
            </a:r>
            <a:r>
              <a:rPr sz="1600" b="1" spc="-20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Supremi</a:t>
            </a:r>
            <a:endParaRPr sz="1600">
              <a:latin typeface="Times New Roman"/>
              <a:cs typeface="Times New Roman"/>
            </a:endParaRPr>
          </a:p>
          <a:p>
            <a:pPr marL="76200">
              <a:lnSpc>
                <a:spcPts val="1405"/>
              </a:lnSpc>
              <a:spcBef>
                <a:spcPts val="132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(198.1) 17:1.1 </a:t>
            </a:r>
            <a:r>
              <a:rPr sz="1200" spc="-15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sedi </a:t>
            </a:r>
            <a:r>
              <a:rPr sz="1200" spc="-5" dirty="0">
                <a:latin typeface="Times New Roman"/>
                <a:cs typeface="Times New Roman"/>
              </a:rPr>
              <a:t>esecutive degli </a:t>
            </a:r>
            <a:r>
              <a:rPr sz="1200" dirty="0">
                <a:latin typeface="Times New Roman"/>
                <a:cs typeface="Times New Roman"/>
              </a:rPr>
              <a:t>Spiriti </a:t>
            </a:r>
            <a:r>
              <a:rPr sz="1200" spc="-5" dirty="0">
                <a:latin typeface="Times New Roman"/>
                <a:cs typeface="Times New Roman"/>
              </a:rPr>
              <a:t>Maestri occupano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sette </a:t>
            </a:r>
            <a:r>
              <a:rPr sz="1200" dirty="0">
                <a:latin typeface="Times New Roman"/>
                <a:cs typeface="Times New Roman"/>
              </a:rPr>
              <a:t>satelliti </a:t>
            </a:r>
            <a:r>
              <a:rPr sz="1200" spc="-5" dirty="0">
                <a:latin typeface="Times New Roman"/>
                <a:cs typeface="Times New Roman"/>
              </a:rPr>
              <a:t>paradisiaci </a:t>
            </a:r>
            <a:r>
              <a:rPr sz="1200" dirty="0">
                <a:latin typeface="Times New Roman"/>
                <a:cs typeface="Times New Roman"/>
              </a:rPr>
              <a:t>dello Spirito </a:t>
            </a:r>
            <a:r>
              <a:rPr sz="1200" spc="-5" dirty="0">
                <a:latin typeface="Times New Roman"/>
                <a:cs typeface="Times New Roman"/>
              </a:rPr>
              <a:t>Infinito, che girano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attorno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405"/>
              </a:lnSpc>
            </a:pPr>
            <a:r>
              <a:rPr sz="1200" spc="-5" dirty="0">
                <a:latin typeface="Times New Roman"/>
                <a:cs typeface="Times New Roman"/>
              </a:rPr>
              <a:t>all’Isola centrale </a:t>
            </a:r>
            <a:r>
              <a:rPr sz="1200" dirty="0">
                <a:latin typeface="Times New Roman"/>
                <a:cs typeface="Times New Roman"/>
              </a:rPr>
              <a:t>tra le </a:t>
            </a:r>
            <a:r>
              <a:rPr sz="1200" spc="-5" dirty="0">
                <a:latin typeface="Times New Roman"/>
                <a:cs typeface="Times New Roman"/>
              </a:rPr>
              <a:t>sfere splendenti del Figlio Eterno 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circuito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5" dirty="0">
                <a:latin typeface="Times New Roman"/>
                <a:cs typeface="Times New Roman"/>
              </a:rPr>
              <a:t>interno </a:t>
            </a:r>
            <a:r>
              <a:rPr sz="1200" spc="-5" dirty="0">
                <a:latin typeface="Times New Roman"/>
                <a:cs typeface="Times New Roman"/>
              </a:rPr>
              <a:t>di Havona. Queste sfere esecutive </a:t>
            </a:r>
            <a:r>
              <a:rPr sz="1200" dirty="0">
                <a:latin typeface="Times New Roman"/>
                <a:cs typeface="Times New Roman"/>
              </a:rPr>
              <a:t>sono sotto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34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349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211820" cy="40741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92075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direzione degli </a:t>
            </a:r>
            <a:r>
              <a:rPr sz="1200" dirty="0">
                <a:latin typeface="Times New Roman"/>
                <a:cs typeface="Times New Roman"/>
              </a:rPr>
              <a:t>Esecutivi </a:t>
            </a:r>
            <a:r>
              <a:rPr sz="1200" spc="-5" dirty="0">
                <a:latin typeface="Times New Roman"/>
                <a:cs typeface="Times New Roman"/>
              </a:rPr>
              <a:t>Supremi,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gruppo </a:t>
            </a:r>
            <a:r>
              <a:rPr sz="1200" dirty="0">
                <a:latin typeface="Times New Roman"/>
                <a:cs typeface="Times New Roman"/>
              </a:rPr>
              <a:t>di sette </a:t>
            </a:r>
            <a:r>
              <a:rPr sz="1200" spc="-5" dirty="0">
                <a:latin typeface="Times New Roman"/>
                <a:cs typeface="Times New Roman"/>
              </a:rPr>
              <a:t>esseri </a:t>
            </a:r>
            <a:r>
              <a:rPr sz="1200" dirty="0">
                <a:latin typeface="Times New Roman"/>
                <a:cs typeface="Times New Roman"/>
              </a:rPr>
              <a:t>che sono </a:t>
            </a:r>
            <a:r>
              <a:rPr sz="1200" spc="-5" dirty="0">
                <a:latin typeface="Times New Roman"/>
                <a:cs typeface="Times New Roman"/>
              </a:rPr>
              <a:t>stati </a:t>
            </a:r>
            <a:r>
              <a:rPr sz="1200" dirty="0">
                <a:latin typeface="Times New Roman"/>
                <a:cs typeface="Times New Roman"/>
              </a:rPr>
              <a:t>trinitizzati </a:t>
            </a:r>
            <a:r>
              <a:rPr sz="1200" spc="-5" dirty="0">
                <a:latin typeface="Times New Roman"/>
                <a:cs typeface="Times New Roman"/>
              </a:rPr>
              <a:t>dal Padre, dal Figlio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dallo </a:t>
            </a:r>
            <a:r>
              <a:rPr sz="1200" spc="5" dirty="0">
                <a:latin typeface="Times New Roman"/>
                <a:cs typeface="Times New Roman"/>
              </a:rPr>
              <a:t>Spirito </a:t>
            </a:r>
            <a:r>
              <a:rPr sz="1200" dirty="0">
                <a:latin typeface="Times New Roman"/>
                <a:cs typeface="Times New Roman"/>
              </a:rPr>
              <a:t>secondo le  </a:t>
            </a:r>
            <a:r>
              <a:rPr sz="1200" spc="-5" dirty="0">
                <a:latin typeface="Times New Roman"/>
                <a:cs typeface="Times New Roman"/>
              </a:rPr>
              <a:t>specificazioni dei </a:t>
            </a:r>
            <a:r>
              <a:rPr sz="1200" dirty="0">
                <a:latin typeface="Times New Roman"/>
                <a:cs typeface="Times New Roman"/>
              </a:rPr>
              <a:t>Sette Spiriti </a:t>
            </a:r>
            <a:r>
              <a:rPr sz="1200" spc="-5" dirty="0">
                <a:latin typeface="Times New Roman"/>
                <a:cs typeface="Times New Roman"/>
              </a:rPr>
              <a:t>Maestri relative ad </a:t>
            </a:r>
            <a:r>
              <a:rPr sz="1200" dirty="0">
                <a:latin typeface="Times New Roman"/>
                <a:cs typeface="Times New Roman"/>
              </a:rPr>
              <a:t>un tipo di esseri </a:t>
            </a:r>
            <a:r>
              <a:rPr sz="1200" spc="-5" dirty="0">
                <a:latin typeface="Times New Roman"/>
                <a:cs typeface="Times New Roman"/>
              </a:rPr>
              <a:t>che potrebbero agire </a:t>
            </a:r>
            <a:r>
              <a:rPr sz="1200" dirty="0">
                <a:latin typeface="Times New Roman"/>
                <a:cs typeface="Times New Roman"/>
              </a:rPr>
              <a:t>come loro </a:t>
            </a:r>
            <a:r>
              <a:rPr sz="1200" spc="-5" dirty="0">
                <a:latin typeface="Times New Roman"/>
                <a:cs typeface="Times New Roman"/>
              </a:rPr>
              <a:t>rappresentanti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universali.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812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(198.2) 17:1.2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Spiriti </a:t>
            </a:r>
            <a:r>
              <a:rPr sz="1200" spc="-5" dirty="0">
                <a:latin typeface="Times New Roman"/>
                <a:cs typeface="Times New Roman"/>
              </a:rPr>
              <a:t>Maestri si mantengono </a:t>
            </a:r>
            <a:r>
              <a:rPr sz="1200" dirty="0">
                <a:latin typeface="Times New Roman"/>
                <a:cs typeface="Times New Roman"/>
              </a:rPr>
              <a:t>in contatto con le </a:t>
            </a:r>
            <a:r>
              <a:rPr sz="1200" spc="-5" dirty="0">
                <a:latin typeface="Times New Roman"/>
                <a:cs typeface="Times New Roman"/>
              </a:rPr>
              <a:t>varie </a:t>
            </a:r>
            <a:r>
              <a:rPr sz="1200" dirty="0">
                <a:latin typeface="Times New Roman"/>
                <a:cs typeface="Times New Roman"/>
              </a:rPr>
              <a:t>divisioni </a:t>
            </a:r>
            <a:r>
              <a:rPr sz="1200" spc="-5" dirty="0">
                <a:latin typeface="Times New Roman"/>
                <a:cs typeface="Times New Roman"/>
              </a:rPr>
              <a:t>dei governi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Superuniverso tramite questi </a:t>
            </a:r>
            <a:r>
              <a:rPr sz="1200" dirty="0">
                <a:latin typeface="Times New Roman"/>
                <a:cs typeface="Times New Roman"/>
              </a:rPr>
              <a:t>Esecutivi  </a:t>
            </a:r>
            <a:r>
              <a:rPr sz="1200" spc="-5" dirty="0">
                <a:latin typeface="Times New Roman"/>
                <a:cs typeface="Times New Roman"/>
              </a:rPr>
              <a:t>Supremi. </a:t>
            </a:r>
            <a:r>
              <a:rPr sz="1200" dirty="0">
                <a:latin typeface="Times New Roman"/>
                <a:cs typeface="Times New Roman"/>
              </a:rPr>
              <a:t>Sono loro </a:t>
            </a:r>
            <a:r>
              <a:rPr sz="1200" spc="-5" dirty="0">
                <a:latin typeface="Times New Roman"/>
                <a:cs typeface="Times New Roman"/>
              </a:rPr>
              <a:t>che determinano </a:t>
            </a:r>
            <a:r>
              <a:rPr sz="1200" dirty="0">
                <a:latin typeface="Times New Roman"/>
                <a:cs typeface="Times New Roman"/>
              </a:rPr>
              <a:t>in larga misura le tendenze </a:t>
            </a:r>
            <a:r>
              <a:rPr sz="1200" spc="-5" dirty="0">
                <a:latin typeface="Times New Roman"/>
                <a:cs typeface="Times New Roman"/>
              </a:rPr>
              <a:t>costitutive fondamentali dei </a:t>
            </a:r>
            <a:r>
              <a:rPr sz="1200" dirty="0">
                <a:latin typeface="Times New Roman"/>
                <a:cs typeface="Times New Roman"/>
              </a:rPr>
              <a:t>sette </a:t>
            </a:r>
            <a:r>
              <a:rPr sz="1200" spc="-5" dirty="0">
                <a:latin typeface="Times New Roman"/>
                <a:cs typeface="Times New Roman"/>
              </a:rPr>
              <a:t>Superuniversi. Essi </a:t>
            </a:r>
            <a:r>
              <a:rPr sz="1200" dirty="0">
                <a:latin typeface="Times New Roman"/>
                <a:cs typeface="Times New Roman"/>
              </a:rPr>
              <a:t>sono  </a:t>
            </a:r>
            <a:r>
              <a:rPr sz="1200" spc="-5" dirty="0">
                <a:latin typeface="Times New Roman"/>
                <a:cs typeface="Times New Roman"/>
              </a:rPr>
              <a:t>uniformemente </a:t>
            </a:r>
            <a:r>
              <a:rPr sz="1200" dirty="0">
                <a:latin typeface="Times New Roman"/>
                <a:cs typeface="Times New Roman"/>
              </a:rPr>
              <a:t>e divinamente </a:t>
            </a:r>
            <a:r>
              <a:rPr sz="1200" spc="-5" dirty="0">
                <a:latin typeface="Times New Roman"/>
                <a:cs typeface="Times New Roman"/>
              </a:rPr>
              <a:t>perfetti,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posseggono </a:t>
            </a:r>
            <a:r>
              <a:rPr sz="1200" dirty="0">
                <a:latin typeface="Times New Roman"/>
                <a:cs typeface="Times New Roman"/>
              </a:rPr>
              <a:t>anche </a:t>
            </a:r>
            <a:r>
              <a:rPr sz="1200" spc="-5" dirty="0">
                <a:latin typeface="Times New Roman"/>
                <a:cs typeface="Times New Roman"/>
              </a:rPr>
              <a:t>personalità diverse.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hanno </a:t>
            </a:r>
            <a:r>
              <a:rPr sz="1200" dirty="0">
                <a:latin typeface="Times New Roman"/>
                <a:cs typeface="Times New Roman"/>
              </a:rPr>
              <a:t>un capo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li </a:t>
            </a:r>
            <a:r>
              <a:rPr sz="1200" spc="-5" dirty="0">
                <a:latin typeface="Times New Roman"/>
                <a:cs typeface="Times New Roman"/>
              </a:rPr>
              <a:t>presiede; ogni </a:t>
            </a:r>
            <a:r>
              <a:rPr sz="1200" dirty="0">
                <a:latin typeface="Times New Roman"/>
                <a:cs typeface="Times New Roman"/>
              </a:rPr>
              <a:t>volta </a:t>
            </a:r>
            <a:r>
              <a:rPr sz="1200" spc="-5" dirty="0">
                <a:latin typeface="Times New Roman"/>
                <a:cs typeface="Times New Roman"/>
              </a:rPr>
              <a:t>che  si riuniscono essi scelgono </a:t>
            </a:r>
            <a:r>
              <a:rPr sz="1200" dirty="0">
                <a:latin typeface="Times New Roman"/>
                <a:cs typeface="Times New Roman"/>
              </a:rPr>
              <a:t>uno di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presiedere quel consiglio </a:t>
            </a:r>
            <a:r>
              <a:rPr sz="1200" dirty="0">
                <a:latin typeface="Times New Roman"/>
                <a:cs typeface="Times New Roman"/>
              </a:rPr>
              <a:t>congiunto. </a:t>
            </a:r>
            <a:r>
              <a:rPr sz="1200" spc="-5" dirty="0">
                <a:latin typeface="Times New Roman"/>
                <a:cs typeface="Times New Roman"/>
              </a:rPr>
              <a:t>Periodicamente si </a:t>
            </a:r>
            <a:r>
              <a:rPr sz="1200" dirty="0">
                <a:latin typeface="Times New Roman"/>
                <a:cs typeface="Times New Roman"/>
              </a:rPr>
              <a:t>recano in </a:t>
            </a:r>
            <a:r>
              <a:rPr sz="1200" spc="-5" dirty="0">
                <a:latin typeface="Times New Roman"/>
                <a:cs typeface="Times New Roman"/>
              </a:rPr>
              <a:t>Paradiso per sedere </a:t>
            </a:r>
            <a:r>
              <a:rPr sz="1200" spc="5" dirty="0">
                <a:latin typeface="Times New Roman"/>
                <a:cs typeface="Times New Roman"/>
              </a:rPr>
              <a:t>in  </a:t>
            </a:r>
            <a:r>
              <a:rPr sz="1200" spc="-5" dirty="0">
                <a:latin typeface="Times New Roman"/>
                <a:cs typeface="Times New Roman"/>
              </a:rPr>
              <a:t>consiglio con </a:t>
            </a:r>
            <a:r>
              <a:rPr sz="1200" dirty="0">
                <a:latin typeface="Times New Roman"/>
                <a:cs typeface="Times New Roman"/>
              </a:rPr>
              <a:t>i Sette Spiriti </a:t>
            </a:r>
            <a:r>
              <a:rPr sz="1200" spc="-5" dirty="0">
                <a:latin typeface="Times New Roman"/>
                <a:cs typeface="Times New Roman"/>
              </a:rPr>
              <a:t>Maestri.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8224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(198.3) 17:1.3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Sette </a:t>
            </a:r>
            <a:r>
              <a:rPr sz="1200" dirty="0">
                <a:latin typeface="Times New Roman"/>
                <a:cs typeface="Times New Roman"/>
              </a:rPr>
              <a:t>Esecutivi </a:t>
            </a:r>
            <a:r>
              <a:rPr sz="1200" spc="-5" dirty="0">
                <a:latin typeface="Times New Roman"/>
                <a:cs typeface="Times New Roman"/>
              </a:rPr>
              <a:t>Supremi operano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coordinatori amministrativi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grande </a:t>
            </a:r>
            <a:r>
              <a:rPr sz="1200" dirty="0">
                <a:latin typeface="Times New Roman"/>
                <a:cs typeface="Times New Roman"/>
              </a:rPr>
              <a:t>Universo. </a:t>
            </a:r>
            <a:r>
              <a:rPr sz="1200" spc="-5" dirty="0">
                <a:latin typeface="Times New Roman"/>
                <a:cs typeface="Times New Roman"/>
              </a:rPr>
              <a:t>Potrebbero essere </a:t>
            </a:r>
            <a:r>
              <a:rPr sz="1200" dirty="0">
                <a:latin typeface="Times New Roman"/>
                <a:cs typeface="Times New Roman"/>
              </a:rPr>
              <a:t>definiti il  </a:t>
            </a:r>
            <a:r>
              <a:rPr sz="1200" spc="-5" dirty="0">
                <a:latin typeface="Times New Roman"/>
                <a:cs typeface="Times New Roman"/>
              </a:rPr>
              <a:t>consiglio dei direttori </a:t>
            </a:r>
            <a:r>
              <a:rPr sz="1200" dirty="0">
                <a:latin typeface="Times New Roman"/>
                <a:cs typeface="Times New Roman"/>
              </a:rPr>
              <a:t>amministrativi della </a:t>
            </a:r>
            <a:r>
              <a:rPr sz="1200" spc="-5" dirty="0">
                <a:latin typeface="Times New Roman"/>
                <a:cs typeface="Times New Roman"/>
              </a:rPr>
              <a:t>creazione posteriore ad Havona. Essi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si occupano degli affari interni </a:t>
            </a:r>
            <a:r>
              <a:rPr sz="1200" dirty="0">
                <a:latin typeface="Times New Roman"/>
                <a:cs typeface="Times New Roman"/>
              </a:rPr>
              <a:t>del Paradiso e  </a:t>
            </a:r>
            <a:r>
              <a:rPr sz="1200" spc="-5" dirty="0">
                <a:latin typeface="Times New Roman"/>
                <a:cs typeface="Times New Roman"/>
              </a:rPr>
              <a:t>dirigono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sfere </a:t>
            </a:r>
            <a:r>
              <a:rPr sz="1200" spc="-5" dirty="0">
                <a:latin typeface="Times New Roman"/>
                <a:cs typeface="Times New Roman"/>
              </a:rPr>
              <a:t>circoscritte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attività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Havona tramite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Sette </a:t>
            </a:r>
            <a:r>
              <a:rPr sz="1200" dirty="0">
                <a:latin typeface="Times New Roman"/>
                <a:cs typeface="Times New Roman"/>
              </a:rPr>
              <a:t>Spiriti </a:t>
            </a:r>
            <a:r>
              <a:rPr sz="1200" spc="-5" dirty="0">
                <a:latin typeface="Times New Roman"/>
                <a:cs typeface="Times New Roman"/>
              </a:rPr>
              <a:t>dei Circuiti. Per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resto </a:t>
            </a:r>
            <a:r>
              <a:rPr sz="1200" dirty="0">
                <a:latin typeface="Times New Roman"/>
                <a:cs typeface="Times New Roman"/>
              </a:rPr>
              <a:t>vi sono </a:t>
            </a:r>
            <a:r>
              <a:rPr sz="1200" spc="-5" dirty="0">
                <a:latin typeface="Times New Roman"/>
                <a:cs typeface="Times New Roman"/>
              </a:rPr>
              <a:t>pochi </a:t>
            </a:r>
            <a:r>
              <a:rPr sz="1200" spc="5" dirty="0">
                <a:latin typeface="Times New Roman"/>
                <a:cs typeface="Times New Roman"/>
              </a:rPr>
              <a:t>limiti </a:t>
            </a:r>
            <a:r>
              <a:rPr sz="1200" spc="-5" dirty="0">
                <a:latin typeface="Times New Roman"/>
                <a:cs typeface="Times New Roman"/>
              </a:rPr>
              <a:t>al loro  campo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supervisione; </a:t>
            </a:r>
            <a:r>
              <a:rPr sz="1200" dirty="0">
                <a:latin typeface="Times New Roman"/>
                <a:cs typeface="Times New Roman"/>
              </a:rPr>
              <a:t>essi sono </a:t>
            </a:r>
            <a:r>
              <a:rPr sz="1200" spc="-5" dirty="0">
                <a:latin typeface="Times New Roman"/>
                <a:cs typeface="Times New Roman"/>
              </a:rPr>
              <a:t>impegnati nella direzione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cose fisiche, intellettuali </a:t>
            </a:r>
            <a:r>
              <a:rPr sz="1200" dirty="0">
                <a:latin typeface="Times New Roman"/>
                <a:cs typeface="Times New Roman"/>
              </a:rPr>
              <a:t>e spirituali; </a:t>
            </a:r>
            <a:r>
              <a:rPr sz="1200" spc="-5" dirty="0">
                <a:latin typeface="Times New Roman"/>
                <a:cs typeface="Times New Roman"/>
              </a:rPr>
              <a:t>vedono </a:t>
            </a:r>
            <a:r>
              <a:rPr sz="1200" dirty="0">
                <a:latin typeface="Times New Roman"/>
                <a:cs typeface="Times New Roman"/>
              </a:rPr>
              <a:t>tutto, odono </a:t>
            </a:r>
            <a:r>
              <a:rPr sz="1200" spc="5" dirty="0">
                <a:latin typeface="Times New Roman"/>
                <a:cs typeface="Times New Roman"/>
              </a:rPr>
              <a:t>tutto,  </a:t>
            </a:r>
            <a:r>
              <a:rPr sz="1200" spc="-5" dirty="0">
                <a:latin typeface="Times New Roman"/>
                <a:cs typeface="Times New Roman"/>
              </a:rPr>
              <a:t>sentono </a:t>
            </a:r>
            <a:r>
              <a:rPr sz="1200" dirty="0">
                <a:latin typeface="Times New Roman"/>
                <a:cs typeface="Times New Roman"/>
              </a:rPr>
              <a:t>tutto e conoscono </a:t>
            </a:r>
            <a:r>
              <a:rPr sz="1200" spc="-5" dirty="0">
                <a:latin typeface="Times New Roman"/>
                <a:cs typeface="Times New Roman"/>
              </a:rPr>
              <a:t>anche </a:t>
            </a:r>
            <a:r>
              <a:rPr sz="1200" dirty="0">
                <a:latin typeface="Times New Roman"/>
                <a:cs typeface="Times New Roman"/>
              </a:rPr>
              <a:t>tutto quello che </a:t>
            </a:r>
            <a:r>
              <a:rPr sz="1200" spc="-5" dirty="0">
                <a:latin typeface="Times New Roman"/>
                <a:cs typeface="Times New Roman"/>
              </a:rPr>
              <a:t>avviene nei </a:t>
            </a:r>
            <a:r>
              <a:rPr sz="1200" dirty="0">
                <a:latin typeface="Times New Roman"/>
                <a:cs typeface="Times New Roman"/>
              </a:rPr>
              <a:t>sette Superuniversi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in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Havona.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>
              <a:lnSpc>
                <a:spcPts val="141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(198.4) 17:1.4 </a:t>
            </a:r>
            <a:r>
              <a:rPr sz="1200" spc="-5" dirty="0">
                <a:latin typeface="Times New Roman"/>
                <a:cs typeface="Times New Roman"/>
              </a:rPr>
              <a:t>Questi Esecutivi Supremi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formulano politiche </a:t>
            </a:r>
            <a:r>
              <a:rPr sz="1200" dirty="0">
                <a:latin typeface="Times New Roman"/>
                <a:cs typeface="Times New Roman"/>
              </a:rPr>
              <a:t>né </a:t>
            </a:r>
            <a:r>
              <a:rPr sz="1200" spc="-5" dirty="0">
                <a:latin typeface="Times New Roman"/>
                <a:cs typeface="Times New Roman"/>
              </a:rPr>
              <a:t>modificano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procedure universali; essi si</a:t>
            </a:r>
            <a:r>
              <a:rPr sz="1200" spc="-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occupano</a:t>
            </a:r>
            <a:endParaRPr sz="1200">
              <a:latin typeface="Times New Roman"/>
              <a:cs typeface="Times New Roman"/>
            </a:endParaRPr>
          </a:p>
          <a:p>
            <a:pPr marL="88900" marR="164465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dell’esecuzione dei piani della </a:t>
            </a:r>
            <a:r>
              <a:rPr sz="1200" dirty="0">
                <a:latin typeface="Times New Roman"/>
                <a:cs typeface="Times New Roman"/>
              </a:rPr>
              <a:t>divinità </a:t>
            </a:r>
            <a:r>
              <a:rPr sz="1200" spc="-5" dirty="0">
                <a:latin typeface="Times New Roman"/>
                <a:cs typeface="Times New Roman"/>
              </a:rPr>
              <a:t>promulgati dai </a:t>
            </a:r>
            <a:r>
              <a:rPr sz="1200" dirty="0">
                <a:latin typeface="Times New Roman"/>
                <a:cs typeface="Times New Roman"/>
              </a:rPr>
              <a:t>Sette Spiriti </a:t>
            </a:r>
            <a:r>
              <a:rPr sz="1200" spc="-5" dirty="0">
                <a:latin typeface="Times New Roman"/>
                <a:cs typeface="Times New Roman"/>
              </a:rPr>
              <a:t>Maestri. </a:t>
            </a:r>
            <a:r>
              <a:rPr sz="1200" dirty="0">
                <a:latin typeface="Times New Roman"/>
                <a:cs typeface="Times New Roman"/>
              </a:rPr>
              <a:t>Essi non </a:t>
            </a:r>
            <a:r>
              <a:rPr sz="1200" spc="-5" dirty="0">
                <a:latin typeface="Times New Roman"/>
                <a:cs typeface="Times New Roman"/>
              </a:rPr>
              <a:t>interferiscono </a:t>
            </a:r>
            <a:r>
              <a:rPr sz="1200" dirty="0">
                <a:latin typeface="Times New Roman"/>
                <a:cs typeface="Times New Roman"/>
              </a:rPr>
              <a:t>con </a:t>
            </a:r>
            <a:r>
              <a:rPr sz="1200" spc="-5" dirty="0">
                <a:latin typeface="Times New Roman"/>
                <a:cs typeface="Times New Roman"/>
              </a:rPr>
              <a:t>l’autorità degli </a:t>
            </a:r>
            <a:r>
              <a:rPr sz="1200" spc="5" dirty="0">
                <a:latin typeface="Times New Roman"/>
                <a:cs typeface="Times New Roman"/>
              </a:rPr>
              <a:t>Antichi </a:t>
            </a:r>
            <a:r>
              <a:rPr sz="1200" dirty="0">
                <a:latin typeface="Times New Roman"/>
                <a:cs typeface="Times New Roman"/>
              </a:rPr>
              <a:t>dei  </a:t>
            </a:r>
            <a:r>
              <a:rPr sz="1200" spc="-5" dirty="0">
                <a:latin typeface="Times New Roman"/>
                <a:cs typeface="Times New Roman"/>
              </a:rPr>
              <a:t>Giorni </a:t>
            </a:r>
            <a:r>
              <a:rPr sz="1200" dirty="0">
                <a:latin typeface="Times New Roman"/>
                <a:cs typeface="Times New Roman"/>
              </a:rPr>
              <a:t>nei </a:t>
            </a:r>
            <a:r>
              <a:rPr sz="1200" spc="-5" dirty="0">
                <a:latin typeface="Times New Roman"/>
                <a:cs typeface="Times New Roman"/>
              </a:rPr>
              <a:t>Superuniversi </a:t>
            </a:r>
            <a:r>
              <a:rPr sz="1200" dirty="0">
                <a:latin typeface="Times New Roman"/>
                <a:cs typeface="Times New Roman"/>
              </a:rPr>
              <a:t>né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la sovranità </a:t>
            </a:r>
            <a:r>
              <a:rPr sz="1200" spc="-5" dirty="0">
                <a:latin typeface="Times New Roman"/>
                <a:cs typeface="Times New Roman"/>
              </a:rPr>
              <a:t>dei Figli Creatori </a:t>
            </a:r>
            <a:r>
              <a:rPr sz="1200" dirty="0">
                <a:latin typeface="Times New Roman"/>
                <a:cs typeface="Times New Roman"/>
              </a:rPr>
              <a:t>negli Universi </a:t>
            </a:r>
            <a:r>
              <a:rPr sz="1200" spc="-5" dirty="0">
                <a:latin typeface="Times New Roman"/>
                <a:cs typeface="Times New Roman"/>
              </a:rPr>
              <a:t>locali. Essi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gli esecutivi coordinatori </a:t>
            </a:r>
            <a:r>
              <a:rPr sz="1200" dirty="0">
                <a:latin typeface="Times New Roman"/>
                <a:cs typeface="Times New Roman"/>
              </a:rPr>
              <a:t>la cui  funzione è di </a:t>
            </a:r>
            <a:r>
              <a:rPr sz="1200" spc="-5" dirty="0">
                <a:latin typeface="Times New Roman"/>
                <a:cs typeface="Times New Roman"/>
              </a:rPr>
              <a:t>mettere </a:t>
            </a:r>
            <a:r>
              <a:rPr sz="1200" dirty="0">
                <a:latin typeface="Times New Roman"/>
                <a:cs typeface="Times New Roman"/>
              </a:rPr>
              <a:t>in atto le politiche </a:t>
            </a:r>
            <a:r>
              <a:rPr sz="1200" spc="-5" dirty="0">
                <a:latin typeface="Times New Roman"/>
                <a:cs typeface="Times New Roman"/>
              </a:rPr>
              <a:t>congiunte </a:t>
            </a:r>
            <a:r>
              <a:rPr sz="1200" dirty="0">
                <a:latin typeface="Times New Roman"/>
                <a:cs typeface="Times New Roman"/>
              </a:rPr>
              <a:t>di tutti i </a:t>
            </a:r>
            <a:r>
              <a:rPr sz="1200" spc="-5" dirty="0">
                <a:latin typeface="Times New Roman"/>
                <a:cs typeface="Times New Roman"/>
              </a:rPr>
              <a:t>capi debitamente costituiti nel grande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Universo.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345440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(198.5) 17:1.5 </a:t>
            </a:r>
            <a:r>
              <a:rPr sz="1200" spc="-5" dirty="0">
                <a:latin typeface="Times New Roman"/>
                <a:cs typeface="Times New Roman"/>
              </a:rPr>
              <a:t>Ciascuno degli esecutivi </a:t>
            </a:r>
            <a:r>
              <a:rPr sz="1200" dirty="0">
                <a:latin typeface="Times New Roman"/>
                <a:cs typeface="Times New Roman"/>
              </a:rPr>
              <a:t>e le risorse della </a:t>
            </a:r>
            <a:r>
              <a:rPr sz="1200" spc="-5" dirty="0">
                <a:latin typeface="Times New Roman"/>
                <a:cs typeface="Times New Roman"/>
              </a:rPr>
              <a:t>sua sfera sono </a:t>
            </a:r>
            <a:r>
              <a:rPr sz="1200" dirty="0">
                <a:latin typeface="Times New Roman"/>
                <a:cs typeface="Times New Roman"/>
              </a:rPr>
              <a:t>consacrati </a:t>
            </a:r>
            <a:r>
              <a:rPr sz="1200" spc="-5" dirty="0">
                <a:latin typeface="Times New Roman"/>
                <a:cs typeface="Times New Roman"/>
              </a:rPr>
              <a:t>all’efficiente amministrazione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singolo  Superuniverso. L’Esecutivo Supremo Numero </a:t>
            </a:r>
            <a:r>
              <a:rPr sz="1200" dirty="0">
                <a:latin typeface="Times New Roman"/>
                <a:cs typeface="Times New Roman"/>
              </a:rPr>
              <a:t>Uno,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opera </a:t>
            </a:r>
            <a:r>
              <a:rPr sz="1200" spc="-5" dirty="0">
                <a:latin typeface="Times New Roman"/>
                <a:cs typeface="Times New Roman"/>
              </a:rPr>
              <a:t>sulla sfera esecutiva numero </a:t>
            </a:r>
            <a:r>
              <a:rPr sz="1200" dirty="0">
                <a:latin typeface="Times New Roman"/>
                <a:cs typeface="Times New Roman"/>
              </a:rPr>
              <a:t>uno, è </a:t>
            </a:r>
            <a:r>
              <a:rPr sz="1200" spc="-5" dirty="0">
                <a:latin typeface="Times New Roman"/>
                <a:cs typeface="Times New Roman"/>
              </a:rPr>
              <a:t>interamente occupato con gli  affari del Superuniverso numero </a:t>
            </a:r>
            <a:r>
              <a:rPr sz="1200" dirty="0">
                <a:latin typeface="Times New Roman"/>
                <a:cs typeface="Times New Roman"/>
              </a:rPr>
              <a:t>uno, e </a:t>
            </a:r>
            <a:r>
              <a:rPr sz="1200" spc="-5" dirty="0">
                <a:latin typeface="Times New Roman"/>
                <a:cs typeface="Times New Roman"/>
              </a:rPr>
              <a:t>così </a:t>
            </a:r>
            <a:r>
              <a:rPr sz="1200" dirty="0">
                <a:latin typeface="Times New Roman"/>
                <a:cs typeface="Times New Roman"/>
              </a:rPr>
              <a:t>via fino </a:t>
            </a:r>
            <a:r>
              <a:rPr sz="1200" spc="-5" dirty="0">
                <a:latin typeface="Times New Roman"/>
                <a:cs typeface="Times New Roman"/>
              </a:rPr>
              <a:t>all’Esecutivo </a:t>
            </a:r>
            <a:r>
              <a:rPr sz="1200" dirty="0">
                <a:latin typeface="Times New Roman"/>
                <a:cs typeface="Times New Roman"/>
              </a:rPr>
              <a:t>Supremo </a:t>
            </a:r>
            <a:r>
              <a:rPr sz="1200" spc="-5" dirty="0">
                <a:latin typeface="Times New Roman"/>
                <a:cs typeface="Times New Roman"/>
              </a:rPr>
              <a:t>Numero Sette, che </a:t>
            </a:r>
            <a:r>
              <a:rPr sz="1200" dirty="0">
                <a:latin typeface="Times New Roman"/>
                <a:cs typeface="Times New Roman"/>
              </a:rPr>
              <a:t>opera </a:t>
            </a:r>
            <a:r>
              <a:rPr sz="1200" spc="-5" dirty="0">
                <a:latin typeface="Times New Roman"/>
                <a:cs typeface="Times New Roman"/>
              </a:rPr>
              <a:t>dal settimo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satellite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35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4858"/>
            <a:ext cx="8181340" cy="413067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76200">
              <a:lnSpc>
                <a:spcPct val="100000"/>
              </a:lnSpc>
              <a:spcBef>
                <a:spcPts val="95"/>
              </a:spcBef>
            </a:pPr>
            <a:r>
              <a:rPr sz="1600" b="1" spc="-10" dirty="0">
                <a:solidFill>
                  <a:srgbClr val="1F487C"/>
                </a:solidFill>
                <a:latin typeface="Times New Roman"/>
                <a:cs typeface="Times New Roman"/>
              </a:rPr>
              <a:t>XII.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Le</a:t>
            </a:r>
            <a:r>
              <a:rPr sz="1600" b="1" spc="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Trinità</a:t>
            </a:r>
            <a:endParaRPr sz="1600">
              <a:latin typeface="Times New Roman"/>
              <a:cs typeface="Times New Roman"/>
            </a:endParaRPr>
          </a:p>
          <a:p>
            <a:pPr marL="76200" marR="161925">
              <a:lnSpc>
                <a:spcPts val="1380"/>
              </a:lnSpc>
              <a:spcBef>
                <a:spcPts val="141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(15.7) 0:12.1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Trinità originale ed </a:t>
            </a:r>
            <a:r>
              <a:rPr sz="1200" dirty="0">
                <a:latin typeface="Times New Roman"/>
                <a:cs typeface="Times New Roman"/>
              </a:rPr>
              <a:t>eterna del Paradiso è </a:t>
            </a:r>
            <a:r>
              <a:rPr sz="1200" spc="-5" dirty="0">
                <a:latin typeface="Times New Roman"/>
                <a:cs typeface="Times New Roman"/>
              </a:rPr>
              <a:t>esistenziale ed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-5" dirty="0">
                <a:latin typeface="Times New Roman"/>
                <a:cs typeface="Times New Roman"/>
              </a:rPr>
              <a:t>inevitabile. Questa Trinità </a:t>
            </a:r>
            <a:r>
              <a:rPr sz="1200" dirty="0">
                <a:latin typeface="Times New Roman"/>
                <a:cs typeface="Times New Roman"/>
              </a:rPr>
              <a:t>senza inizio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insita </a:t>
            </a:r>
            <a:r>
              <a:rPr sz="1200" spc="-5" dirty="0">
                <a:latin typeface="Times New Roman"/>
                <a:cs typeface="Times New Roman"/>
              </a:rPr>
              <a:t>nel </a:t>
            </a:r>
            <a:r>
              <a:rPr sz="1200" spc="5" dirty="0">
                <a:latin typeface="Times New Roman"/>
                <a:cs typeface="Times New Roman"/>
              </a:rPr>
              <a:t>fatto  </a:t>
            </a:r>
            <a:r>
              <a:rPr sz="1200" spc="-5" dirty="0">
                <a:latin typeface="Times New Roman"/>
                <a:cs typeface="Times New Roman"/>
              </a:rPr>
              <a:t>della differenziazione del personale </a:t>
            </a:r>
            <a:r>
              <a:rPr sz="1200" dirty="0">
                <a:latin typeface="Times New Roman"/>
                <a:cs typeface="Times New Roman"/>
              </a:rPr>
              <a:t>dal non </a:t>
            </a:r>
            <a:r>
              <a:rPr sz="1200" spc="-5" dirty="0">
                <a:latin typeface="Times New Roman"/>
                <a:cs typeface="Times New Roman"/>
              </a:rPr>
              <a:t>personale </a:t>
            </a:r>
            <a:r>
              <a:rPr sz="1200" dirty="0">
                <a:latin typeface="Times New Roman"/>
                <a:cs typeface="Times New Roman"/>
              </a:rPr>
              <a:t>da parte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volontà senza vincoli del </a:t>
            </a:r>
            <a:r>
              <a:rPr sz="1200" spc="-5" dirty="0">
                <a:latin typeface="Times New Roman"/>
                <a:cs typeface="Times New Roman"/>
              </a:rPr>
              <a:t>Padre, </a:t>
            </a:r>
            <a:r>
              <a:rPr sz="1200" dirty="0">
                <a:latin typeface="Times New Roman"/>
                <a:cs typeface="Times New Roman"/>
              </a:rPr>
              <a:t>e divenne un fatto quando la  </a:t>
            </a:r>
            <a:r>
              <a:rPr sz="1200" spc="-5" dirty="0">
                <a:latin typeface="Times New Roman"/>
                <a:cs typeface="Times New Roman"/>
              </a:rPr>
              <a:t>sua volontà personale </a:t>
            </a:r>
            <a:r>
              <a:rPr sz="1200" dirty="0">
                <a:latin typeface="Times New Roman"/>
                <a:cs typeface="Times New Roman"/>
              </a:rPr>
              <a:t>coordinò queste </a:t>
            </a:r>
            <a:r>
              <a:rPr sz="1200" spc="-5" dirty="0">
                <a:latin typeface="Times New Roman"/>
                <a:cs typeface="Times New Roman"/>
              </a:rPr>
              <a:t>realtà duali mediante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mente. </a:t>
            </a:r>
            <a:r>
              <a:rPr sz="1200" spc="-10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Trinità </a:t>
            </a:r>
            <a:r>
              <a:rPr sz="1200" spc="-5" dirty="0">
                <a:latin typeface="Times New Roman"/>
                <a:cs typeface="Times New Roman"/>
              </a:rPr>
              <a:t>posteriori ad </a:t>
            </a:r>
            <a:r>
              <a:rPr sz="1200" dirty="0">
                <a:latin typeface="Times New Roman"/>
                <a:cs typeface="Times New Roman"/>
              </a:rPr>
              <a:t>Havona sono </a:t>
            </a:r>
            <a:r>
              <a:rPr sz="1200" spc="-5" dirty="0">
                <a:latin typeface="Times New Roman"/>
                <a:cs typeface="Times New Roman"/>
              </a:rPr>
              <a:t>esperienziali </a:t>
            </a:r>
            <a:r>
              <a:rPr sz="1200" dirty="0">
                <a:latin typeface="Times New Roman"/>
                <a:cs typeface="Times New Roman"/>
              </a:rPr>
              <a:t>— sono  </a:t>
            </a:r>
            <a:r>
              <a:rPr sz="1200" spc="-5" dirty="0">
                <a:latin typeface="Times New Roman"/>
                <a:cs typeface="Times New Roman"/>
              </a:rPr>
              <a:t>inerenti alla creazione, nell’Universo maestro, </a:t>
            </a:r>
            <a:r>
              <a:rPr sz="1200" dirty="0">
                <a:latin typeface="Times New Roman"/>
                <a:cs typeface="Times New Roman"/>
              </a:rPr>
              <a:t>di due livelli </a:t>
            </a:r>
            <a:r>
              <a:rPr sz="1200" spc="-5" dirty="0">
                <a:latin typeface="Times New Roman"/>
                <a:cs typeface="Times New Roman"/>
              </a:rPr>
              <a:t>subassoluti ed evoluzionari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manifestazione del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potere-personalità.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30810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(15.8) 0:12.2 </a:t>
            </a:r>
            <a:r>
              <a:rPr sz="1200" i="1" spc="-5" dirty="0">
                <a:latin typeface="Times New Roman"/>
                <a:cs typeface="Times New Roman"/>
              </a:rPr>
              <a:t>La Trinità del Paradiso </a:t>
            </a:r>
            <a:r>
              <a:rPr sz="1200" i="1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l’eterna </a:t>
            </a:r>
            <a:r>
              <a:rPr sz="1200" dirty="0">
                <a:latin typeface="Times New Roman"/>
                <a:cs typeface="Times New Roman"/>
              </a:rPr>
              <a:t>unione </a:t>
            </a:r>
            <a:r>
              <a:rPr sz="1200" spc="-5" dirty="0">
                <a:latin typeface="Times New Roman"/>
                <a:cs typeface="Times New Roman"/>
              </a:rPr>
              <a:t>della Deità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Padre Universale, del Figlio </a:t>
            </a:r>
            <a:r>
              <a:rPr sz="1200" dirty="0">
                <a:latin typeface="Times New Roman"/>
                <a:cs typeface="Times New Roman"/>
              </a:rPr>
              <a:t>Eterno e </a:t>
            </a:r>
            <a:r>
              <a:rPr sz="1200" spc="-5" dirty="0">
                <a:latin typeface="Times New Roman"/>
                <a:cs typeface="Times New Roman"/>
              </a:rPr>
              <a:t>dello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Infinito </a:t>
            </a:r>
            <a:r>
              <a:rPr sz="1200" dirty="0">
                <a:latin typeface="Times New Roman"/>
                <a:cs typeface="Times New Roman"/>
              </a:rPr>
              <a:t>— è  </a:t>
            </a:r>
            <a:r>
              <a:rPr sz="1200" spc="-5" dirty="0">
                <a:latin typeface="Times New Roman"/>
                <a:cs typeface="Times New Roman"/>
              </a:rPr>
              <a:t>esistenziale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attualità, </a:t>
            </a:r>
            <a:r>
              <a:rPr sz="1200" dirty="0">
                <a:latin typeface="Times New Roman"/>
                <a:cs typeface="Times New Roman"/>
              </a:rPr>
              <a:t>ma tutti i potenziali sono </a:t>
            </a:r>
            <a:r>
              <a:rPr sz="1200" spc="-5" dirty="0">
                <a:latin typeface="Times New Roman"/>
                <a:cs typeface="Times New Roman"/>
              </a:rPr>
              <a:t>esperienziali.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per tale ragione che </a:t>
            </a:r>
            <a:r>
              <a:rPr sz="1200" dirty="0">
                <a:latin typeface="Times New Roman"/>
                <a:cs typeface="Times New Roman"/>
              </a:rPr>
              <a:t>questa </a:t>
            </a:r>
            <a:r>
              <a:rPr sz="1200" spc="-5" dirty="0">
                <a:latin typeface="Times New Roman"/>
                <a:cs typeface="Times New Roman"/>
              </a:rPr>
              <a:t>Trinità costituisce </a:t>
            </a:r>
            <a:r>
              <a:rPr sz="1200" dirty="0">
                <a:latin typeface="Times New Roman"/>
                <a:cs typeface="Times New Roman"/>
              </a:rPr>
              <a:t>la sola </a:t>
            </a:r>
            <a:r>
              <a:rPr sz="1200" spc="-5" dirty="0">
                <a:latin typeface="Times New Roman"/>
                <a:cs typeface="Times New Roman"/>
              </a:rPr>
              <a:t>realtà della  Deità che abbraccia </a:t>
            </a:r>
            <a:r>
              <a:rPr sz="1200" dirty="0">
                <a:latin typeface="Times New Roman"/>
                <a:cs typeface="Times New Roman"/>
              </a:rPr>
              <a:t>l’infinità e quindi dove </a:t>
            </a:r>
            <a:r>
              <a:rPr sz="1200" spc="-5" dirty="0">
                <a:latin typeface="Times New Roman"/>
                <a:cs typeface="Times New Roman"/>
              </a:rPr>
              <a:t>si producono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fenomeni universali dell’attuazione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Supremo, Dio </a:t>
            </a:r>
            <a:r>
              <a:rPr sz="1200" dirty="0">
                <a:latin typeface="Times New Roman"/>
                <a:cs typeface="Times New Roman"/>
              </a:rPr>
              <a:t>l’Ultimo e  </a:t>
            </a:r>
            <a:r>
              <a:rPr sz="1200" spc="-5" dirty="0">
                <a:latin typeface="Times New Roman"/>
                <a:cs typeface="Times New Roman"/>
              </a:rPr>
              <a:t>Dio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l’Assoluto.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8542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(15.9) 0:12.3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prima e la </a:t>
            </a:r>
            <a:r>
              <a:rPr sz="1200" spc="-5" dirty="0">
                <a:latin typeface="Times New Roman"/>
                <a:cs typeface="Times New Roman"/>
              </a:rPr>
              <a:t>seconda Trinità esperienziale,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Trinità posteriori ad Havona, </a:t>
            </a:r>
            <a:r>
              <a:rPr sz="1200" dirty="0">
                <a:latin typeface="Times New Roman"/>
                <a:cs typeface="Times New Roman"/>
              </a:rPr>
              <a:t>non possono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infinite </a:t>
            </a:r>
            <a:r>
              <a:rPr sz="1200" spc="-5" dirty="0">
                <a:latin typeface="Times New Roman"/>
                <a:cs typeface="Times New Roman"/>
              </a:rPr>
              <a:t>perché  abbracciano </a:t>
            </a:r>
            <a:r>
              <a:rPr sz="1200" i="1" dirty="0">
                <a:latin typeface="Times New Roman"/>
                <a:cs typeface="Times New Roman"/>
              </a:rPr>
              <a:t>Deità derivate, </a:t>
            </a:r>
            <a:r>
              <a:rPr sz="1200" spc="-5" dirty="0">
                <a:latin typeface="Times New Roman"/>
                <a:cs typeface="Times New Roman"/>
              </a:rPr>
              <a:t>Deità evolutesi </a:t>
            </a:r>
            <a:r>
              <a:rPr sz="1200" dirty="0">
                <a:latin typeface="Times New Roman"/>
                <a:cs typeface="Times New Roman"/>
              </a:rPr>
              <a:t>per l’attuazione </a:t>
            </a:r>
            <a:r>
              <a:rPr sz="1200" spc="-5" dirty="0">
                <a:latin typeface="Times New Roman"/>
                <a:cs typeface="Times New Roman"/>
              </a:rPr>
              <a:t>esperienziale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realtà </a:t>
            </a:r>
            <a:r>
              <a:rPr sz="1200" dirty="0">
                <a:latin typeface="Times New Roman"/>
                <a:cs typeface="Times New Roman"/>
              </a:rPr>
              <a:t>create o </a:t>
            </a:r>
            <a:r>
              <a:rPr sz="1200" spc="-5" dirty="0">
                <a:latin typeface="Times New Roman"/>
                <a:cs typeface="Times New Roman"/>
              </a:rPr>
              <a:t>eventuate dalla Trinità esistenziale del  Paradiso. L’infinità della </a:t>
            </a:r>
            <a:r>
              <a:rPr sz="1200" dirty="0">
                <a:latin typeface="Times New Roman"/>
                <a:cs typeface="Times New Roman"/>
              </a:rPr>
              <a:t>divinità è </a:t>
            </a:r>
            <a:r>
              <a:rPr sz="1200" spc="-5" dirty="0">
                <a:latin typeface="Times New Roman"/>
                <a:cs typeface="Times New Roman"/>
              </a:rPr>
              <a:t>costantemente arricchita, se non </a:t>
            </a:r>
            <a:r>
              <a:rPr sz="1200" dirty="0">
                <a:latin typeface="Times New Roman"/>
                <a:cs typeface="Times New Roman"/>
              </a:rPr>
              <a:t>ampliata, </a:t>
            </a:r>
            <a:r>
              <a:rPr sz="1200" spc="-5" dirty="0">
                <a:latin typeface="Times New Roman"/>
                <a:cs typeface="Times New Roman"/>
              </a:rPr>
              <a:t>dal carattere finito </a:t>
            </a:r>
            <a:r>
              <a:rPr sz="1200" dirty="0">
                <a:latin typeface="Times New Roman"/>
                <a:cs typeface="Times New Roman"/>
              </a:rPr>
              <a:t>ed absonito </a:t>
            </a:r>
            <a:r>
              <a:rPr sz="1200" spc="-5" dirty="0">
                <a:latin typeface="Times New Roman"/>
                <a:cs typeface="Times New Roman"/>
              </a:rPr>
              <a:t>dell’esperienza </a:t>
            </a:r>
            <a:r>
              <a:rPr sz="1200" spc="5" dirty="0">
                <a:latin typeface="Times New Roman"/>
                <a:cs typeface="Times New Roman"/>
              </a:rPr>
              <a:t>della  </a:t>
            </a:r>
            <a:r>
              <a:rPr sz="1200" spc="-5" dirty="0">
                <a:latin typeface="Times New Roman"/>
                <a:cs typeface="Times New Roman"/>
              </a:rPr>
              <a:t>creatura </a:t>
            </a:r>
            <a:r>
              <a:rPr sz="1200" dirty="0">
                <a:latin typeface="Times New Roman"/>
                <a:cs typeface="Times New Roman"/>
              </a:rPr>
              <a:t>e del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Creatore.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431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(16.1) 0:12.4 </a:t>
            </a:r>
            <a:r>
              <a:rPr sz="1200" spc="-15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Trinità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verità di relazione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fatti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manifestazione coordinata della Deità. </a:t>
            </a:r>
            <a:r>
              <a:rPr sz="1200" spc="-10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funzioni </a:t>
            </a:r>
            <a:r>
              <a:rPr sz="1200" spc="-5" dirty="0">
                <a:latin typeface="Times New Roman"/>
                <a:cs typeface="Times New Roman"/>
              </a:rPr>
              <a:t>della Trinità comprendono  realtà della Deità,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realtà </a:t>
            </a:r>
            <a:r>
              <a:rPr sz="1200" spc="-5" dirty="0">
                <a:latin typeface="Times New Roman"/>
                <a:cs typeface="Times New Roman"/>
              </a:rPr>
              <a:t>della Deità cercano </a:t>
            </a:r>
            <a:r>
              <a:rPr sz="1200" dirty="0">
                <a:latin typeface="Times New Roman"/>
                <a:cs typeface="Times New Roman"/>
              </a:rPr>
              <a:t>sempre di </a:t>
            </a:r>
            <a:r>
              <a:rPr sz="1200" spc="-5" dirty="0">
                <a:latin typeface="Times New Roman"/>
                <a:cs typeface="Times New Roman"/>
              </a:rPr>
              <a:t>realizzarsi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manifestarsi </a:t>
            </a:r>
            <a:r>
              <a:rPr sz="1200" dirty="0">
                <a:latin typeface="Times New Roman"/>
                <a:cs typeface="Times New Roman"/>
              </a:rPr>
              <a:t>nella personalizzazione.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il Supremo, </a:t>
            </a:r>
            <a:r>
              <a:rPr sz="1200" spc="-5" dirty="0">
                <a:latin typeface="Times New Roman"/>
                <a:cs typeface="Times New Roman"/>
              </a:rPr>
              <a:t>Dio  </a:t>
            </a:r>
            <a:r>
              <a:rPr sz="1200" dirty="0">
                <a:latin typeface="Times New Roman"/>
                <a:cs typeface="Times New Roman"/>
              </a:rPr>
              <a:t>l’Ultimo ed </a:t>
            </a:r>
            <a:r>
              <a:rPr sz="1200" spc="-5" dirty="0">
                <a:latin typeface="Times New Roman"/>
                <a:cs typeface="Times New Roman"/>
              </a:rPr>
              <a:t>anche Dio l’Assoluto sono </a:t>
            </a:r>
            <a:r>
              <a:rPr sz="1200" dirty="0">
                <a:latin typeface="Times New Roman"/>
                <a:cs typeface="Times New Roman"/>
              </a:rPr>
              <a:t>quindi </a:t>
            </a:r>
            <a:r>
              <a:rPr sz="1200" spc="-5" dirty="0">
                <a:latin typeface="Times New Roman"/>
                <a:cs typeface="Times New Roman"/>
              </a:rPr>
              <a:t>inevitabilità divine. Queste </a:t>
            </a:r>
            <a:r>
              <a:rPr sz="1200" dirty="0">
                <a:latin typeface="Times New Roman"/>
                <a:cs typeface="Times New Roman"/>
              </a:rPr>
              <a:t>tre </a:t>
            </a:r>
            <a:r>
              <a:rPr sz="1200" spc="-5" dirty="0">
                <a:latin typeface="Times New Roman"/>
                <a:cs typeface="Times New Roman"/>
              </a:rPr>
              <a:t>Deità esperienziali </a:t>
            </a:r>
            <a:r>
              <a:rPr sz="1200" dirty="0">
                <a:latin typeface="Times New Roman"/>
                <a:cs typeface="Times New Roman"/>
              </a:rPr>
              <a:t>erano potenziali nella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Trinità</a:t>
            </a:r>
            <a:endParaRPr sz="1200">
              <a:latin typeface="Times New Roman"/>
              <a:cs typeface="Times New Roman"/>
            </a:endParaRPr>
          </a:p>
          <a:p>
            <a:pPr marL="76200" marR="100965">
              <a:lnSpc>
                <a:spcPts val="1380"/>
              </a:lnSpc>
              <a:spcBef>
                <a:spcPts val="35"/>
              </a:spcBef>
            </a:pPr>
            <a:r>
              <a:rPr sz="1200" spc="-5" dirty="0">
                <a:latin typeface="Times New Roman"/>
                <a:cs typeface="Times New Roman"/>
              </a:rPr>
              <a:t>esistenziale,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Trinità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Paradiso, </a:t>
            </a:r>
            <a:r>
              <a:rPr sz="1200" dirty="0">
                <a:latin typeface="Times New Roman"/>
                <a:cs typeface="Times New Roman"/>
              </a:rPr>
              <a:t>ma la loro </a:t>
            </a:r>
            <a:r>
              <a:rPr sz="1200" spc="-5" dirty="0">
                <a:latin typeface="Times New Roman"/>
                <a:cs typeface="Times New Roman"/>
              </a:rPr>
              <a:t>emersione </a:t>
            </a:r>
            <a:r>
              <a:rPr sz="1200" dirty="0">
                <a:latin typeface="Times New Roman"/>
                <a:cs typeface="Times New Roman"/>
              </a:rPr>
              <a:t>nell’Universo come </a:t>
            </a:r>
            <a:r>
              <a:rPr sz="1200" spc="-5" dirty="0">
                <a:latin typeface="Times New Roman"/>
                <a:cs typeface="Times New Roman"/>
              </a:rPr>
              <a:t>personalità </a:t>
            </a:r>
            <a:r>
              <a:rPr sz="1200" dirty="0">
                <a:latin typeface="Times New Roman"/>
                <a:cs typeface="Times New Roman"/>
              </a:rPr>
              <a:t>di potere dipende in </a:t>
            </a:r>
            <a:r>
              <a:rPr sz="1200" spc="-5" dirty="0">
                <a:latin typeface="Times New Roman"/>
                <a:cs typeface="Times New Roman"/>
              </a:rPr>
              <a:t>parte </a:t>
            </a:r>
            <a:r>
              <a:rPr sz="1200" dirty="0">
                <a:latin typeface="Times New Roman"/>
                <a:cs typeface="Times New Roman"/>
              </a:rPr>
              <a:t>dal </a:t>
            </a:r>
            <a:r>
              <a:rPr sz="1200" spc="-5" dirty="0">
                <a:latin typeface="Times New Roman"/>
                <a:cs typeface="Times New Roman"/>
              </a:rPr>
              <a:t>loro stesso  funzionamento esperienziale negli Universi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potere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personalità ed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parte dalle acquisizioni esperienziali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Creatori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delle  Trinità posteriori ad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Havona.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35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350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201659" cy="38963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6731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paradisiaco </a:t>
            </a:r>
            <a:r>
              <a:rPr sz="1200" dirty="0">
                <a:latin typeface="Times New Roman"/>
                <a:cs typeface="Times New Roman"/>
              </a:rPr>
              <a:t>dello Spirito e </a:t>
            </a:r>
            <a:r>
              <a:rPr sz="1200" spc="-5" dirty="0">
                <a:latin typeface="Times New Roman"/>
                <a:cs typeface="Times New Roman"/>
              </a:rPr>
              <a:t>dedica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sue energie </a:t>
            </a:r>
            <a:r>
              <a:rPr sz="1200" dirty="0">
                <a:latin typeface="Times New Roman"/>
                <a:cs typeface="Times New Roman"/>
              </a:rPr>
              <a:t>alla </a:t>
            </a:r>
            <a:r>
              <a:rPr sz="1200" spc="-5" dirty="0">
                <a:latin typeface="Times New Roman"/>
                <a:cs typeface="Times New Roman"/>
              </a:rPr>
              <a:t>direzione del </a:t>
            </a:r>
            <a:r>
              <a:rPr sz="1200" dirty="0">
                <a:latin typeface="Times New Roman"/>
                <a:cs typeface="Times New Roman"/>
              </a:rPr>
              <a:t>settimo </a:t>
            </a:r>
            <a:r>
              <a:rPr sz="1200" spc="-5" dirty="0">
                <a:latin typeface="Times New Roman"/>
                <a:cs typeface="Times New Roman"/>
              </a:rPr>
              <a:t>Superuniverso.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nome di </a:t>
            </a:r>
            <a:r>
              <a:rPr sz="1200" spc="-5" dirty="0">
                <a:latin typeface="Times New Roman"/>
                <a:cs typeface="Times New Roman"/>
              </a:rPr>
              <a:t>questa settima sfera </a:t>
            </a:r>
            <a:r>
              <a:rPr sz="1200" dirty="0">
                <a:latin typeface="Times New Roman"/>
                <a:cs typeface="Times New Roman"/>
              </a:rPr>
              <a:t>è  </a:t>
            </a:r>
            <a:r>
              <a:rPr sz="1200" spc="-5" dirty="0">
                <a:latin typeface="Times New Roman"/>
                <a:cs typeface="Times New Roman"/>
              </a:rPr>
              <a:t>Orvonton, perché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satelliti paradisiaci </a:t>
            </a:r>
            <a:r>
              <a:rPr sz="1200" dirty="0">
                <a:latin typeface="Times New Roman"/>
                <a:cs typeface="Times New Roman"/>
              </a:rPr>
              <a:t>dello Spirito hanno </a:t>
            </a:r>
            <a:r>
              <a:rPr sz="1200" spc="-5" dirty="0">
                <a:latin typeface="Times New Roman"/>
                <a:cs typeface="Times New Roman"/>
              </a:rPr>
              <a:t>gli stessi </a:t>
            </a:r>
            <a:r>
              <a:rPr sz="1200" dirty="0">
                <a:latin typeface="Times New Roman"/>
                <a:cs typeface="Times New Roman"/>
              </a:rPr>
              <a:t>nomi </a:t>
            </a:r>
            <a:r>
              <a:rPr sz="1200" spc="-5" dirty="0">
                <a:latin typeface="Times New Roman"/>
                <a:cs typeface="Times New Roman"/>
              </a:rPr>
              <a:t>dei corrispondenti Superuniversi;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effetti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Superuniversi  furono denominati </a:t>
            </a:r>
            <a:r>
              <a:rPr sz="1200" dirty="0">
                <a:latin typeface="Times New Roman"/>
                <a:cs typeface="Times New Roman"/>
              </a:rPr>
              <a:t>secondo i </a:t>
            </a:r>
            <a:r>
              <a:rPr sz="1200" spc="-5" dirty="0">
                <a:latin typeface="Times New Roman"/>
                <a:cs typeface="Times New Roman"/>
              </a:rPr>
              <a:t>loro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nomi.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685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(198.6) 17:1.6 </a:t>
            </a:r>
            <a:r>
              <a:rPr sz="1200" spc="-5" dirty="0">
                <a:latin typeface="Times New Roman"/>
                <a:cs typeface="Times New Roman"/>
              </a:rPr>
              <a:t>Sulla sfera </a:t>
            </a:r>
            <a:r>
              <a:rPr sz="1200" dirty="0">
                <a:latin typeface="Times New Roman"/>
                <a:cs typeface="Times New Roman"/>
              </a:rPr>
              <a:t>esecutiva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settimo </a:t>
            </a:r>
            <a:r>
              <a:rPr sz="1200" spc="-5" dirty="0">
                <a:latin typeface="Times New Roman"/>
                <a:cs typeface="Times New Roman"/>
              </a:rPr>
              <a:t>Superuniverso,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personale che si occupa del </a:t>
            </a:r>
            <a:r>
              <a:rPr sz="1200" dirty="0">
                <a:latin typeface="Times New Roman"/>
                <a:cs typeface="Times New Roman"/>
              </a:rPr>
              <a:t>buon andamento </a:t>
            </a:r>
            <a:r>
              <a:rPr sz="1200" spc="-5" dirty="0">
                <a:latin typeface="Times New Roman"/>
                <a:cs typeface="Times New Roman"/>
              </a:rPr>
              <a:t>degli </a:t>
            </a:r>
            <a:r>
              <a:rPr sz="1200" dirty="0">
                <a:latin typeface="Times New Roman"/>
                <a:cs typeface="Times New Roman"/>
              </a:rPr>
              <a:t>affari di Orvonton  </a:t>
            </a:r>
            <a:r>
              <a:rPr sz="1200" spc="-5" dirty="0">
                <a:latin typeface="Times New Roman"/>
                <a:cs typeface="Times New Roman"/>
              </a:rPr>
              <a:t>oltrepassa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numero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comprensione </a:t>
            </a:r>
            <a:r>
              <a:rPr sz="1200" dirty="0">
                <a:latin typeface="Times New Roman"/>
                <a:cs typeface="Times New Roman"/>
              </a:rPr>
              <a:t>umana </a:t>
            </a:r>
            <a:r>
              <a:rPr sz="1200" spc="-5" dirty="0">
                <a:latin typeface="Times New Roman"/>
                <a:cs typeface="Times New Roman"/>
              </a:rPr>
              <a:t>ed abbraccia praticamente </a:t>
            </a:r>
            <a:r>
              <a:rPr sz="1200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ordini </a:t>
            </a:r>
            <a:r>
              <a:rPr sz="1200" spc="-5" dirty="0">
                <a:latin typeface="Times New Roman"/>
                <a:cs typeface="Times New Roman"/>
              </a:rPr>
              <a:t>d’intelligenze celesti. </a:t>
            </a:r>
            <a:r>
              <a:rPr sz="1200" dirty="0">
                <a:latin typeface="Times New Roman"/>
                <a:cs typeface="Times New Roman"/>
              </a:rPr>
              <a:t>Tutte le personalità  </a:t>
            </a:r>
            <a:r>
              <a:rPr sz="1200" spc="-5" dirty="0">
                <a:latin typeface="Times New Roman"/>
                <a:cs typeface="Times New Roman"/>
              </a:rPr>
              <a:t>inviate per servizio </a:t>
            </a:r>
            <a:r>
              <a:rPr sz="1200" dirty="0">
                <a:latin typeface="Times New Roman"/>
                <a:cs typeface="Times New Roman"/>
              </a:rPr>
              <a:t>nei </a:t>
            </a:r>
            <a:r>
              <a:rPr sz="1200" spc="-5" dirty="0">
                <a:latin typeface="Times New Roman"/>
                <a:cs typeface="Times New Roman"/>
              </a:rPr>
              <a:t>Superuniversi (eccetto gli </a:t>
            </a:r>
            <a:r>
              <a:rPr sz="1200" dirty="0">
                <a:latin typeface="Times New Roman"/>
                <a:cs typeface="Times New Roman"/>
              </a:rPr>
              <a:t>Spiriti </a:t>
            </a:r>
            <a:r>
              <a:rPr sz="1200" spc="-5" dirty="0">
                <a:latin typeface="Times New Roman"/>
                <a:cs typeface="Times New Roman"/>
              </a:rPr>
              <a:t>Ispirati Trinitari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gli Aggiustatori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Pensiero) passano </a:t>
            </a:r>
            <a:r>
              <a:rPr sz="1200" spc="10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uno di questi  </a:t>
            </a:r>
            <a:r>
              <a:rPr sz="1200" spc="-5" dirty="0">
                <a:latin typeface="Times New Roman"/>
                <a:cs typeface="Times New Roman"/>
              </a:rPr>
              <a:t>sette </a:t>
            </a:r>
            <a:r>
              <a:rPr sz="1200" dirty="0">
                <a:latin typeface="Times New Roman"/>
                <a:cs typeface="Times New Roman"/>
              </a:rPr>
              <a:t>mondi </a:t>
            </a:r>
            <a:r>
              <a:rPr sz="1200" spc="-5" dirty="0">
                <a:latin typeface="Times New Roman"/>
                <a:cs typeface="Times New Roman"/>
              </a:rPr>
              <a:t>esecutivi </a:t>
            </a:r>
            <a:r>
              <a:rPr sz="1200" dirty="0">
                <a:latin typeface="Times New Roman"/>
                <a:cs typeface="Times New Roman"/>
              </a:rPr>
              <a:t>durante i loro </a:t>
            </a:r>
            <a:r>
              <a:rPr sz="1200" spc="-5" dirty="0">
                <a:latin typeface="Times New Roman"/>
                <a:cs typeface="Times New Roman"/>
              </a:rPr>
              <a:t>viaggi </a:t>
            </a:r>
            <a:r>
              <a:rPr sz="1200" dirty="0">
                <a:latin typeface="Times New Roman"/>
                <a:cs typeface="Times New Roman"/>
              </a:rPr>
              <a:t>nell’Universo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andare e tornare </a:t>
            </a:r>
            <a:r>
              <a:rPr sz="1200" spc="-5" dirty="0">
                <a:latin typeface="Times New Roman"/>
                <a:cs typeface="Times New Roman"/>
              </a:rPr>
              <a:t>dal Paradiso, </a:t>
            </a:r>
            <a:r>
              <a:rPr sz="1200" dirty="0">
                <a:latin typeface="Times New Roman"/>
                <a:cs typeface="Times New Roman"/>
              </a:rPr>
              <a:t>e qui sono </a:t>
            </a:r>
            <a:r>
              <a:rPr sz="1200" spc="-5" dirty="0">
                <a:latin typeface="Times New Roman"/>
                <a:cs typeface="Times New Roman"/>
              </a:rPr>
              <a:t>conservati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registri centrali </a:t>
            </a:r>
            <a:r>
              <a:rPr sz="1200" dirty="0">
                <a:latin typeface="Times New Roman"/>
                <a:cs typeface="Times New Roman"/>
              </a:rPr>
              <a:t>di  tutte le </a:t>
            </a:r>
            <a:r>
              <a:rPr sz="1200" spc="-5" dirty="0">
                <a:latin typeface="Times New Roman"/>
                <a:cs typeface="Times New Roman"/>
              </a:rPr>
              <a:t>personalità create dalla Terza Sorgente </a:t>
            </a:r>
            <a:r>
              <a:rPr sz="1200" dirty="0">
                <a:latin typeface="Times New Roman"/>
                <a:cs typeface="Times New Roman"/>
              </a:rPr>
              <a:t>e Centro </a:t>
            </a:r>
            <a:r>
              <a:rPr sz="1200" spc="-5" dirty="0">
                <a:latin typeface="Times New Roman"/>
                <a:cs typeface="Times New Roman"/>
              </a:rPr>
              <a:t>che operano </a:t>
            </a:r>
            <a:r>
              <a:rPr sz="1200" dirty="0">
                <a:latin typeface="Times New Roman"/>
                <a:cs typeface="Times New Roman"/>
              </a:rPr>
              <a:t>nei </a:t>
            </a:r>
            <a:r>
              <a:rPr sz="1200" spc="-5" dirty="0">
                <a:latin typeface="Times New Roman"/>
                <a:cs typeface="Times New Roman"/>
              </a:rPr>
              <a:t>Superuniversi.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sistema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archivi materiali, </a:t>
            </a:r>
            <a:r>
              <a:rPr sz="1200" dirty="0">
                <a:latin typeface="Times New Roman"/>
                <a:cs typeface="Times New Roman"/>
              </a:rPr>
              <a:t>morontiali e  </a:t>
            </a:r>
            <a:r>
              <a:rPr sz="1200" spc="-5" dirty="0">
                <a:latin typeface="Times New Roman"/>
                <a:cs typeface="Times New Roman"/>
              </a:rPr>
              <a:t>spirituali </a:t>
            </a:r>
            <a:r>
              <a:rPr sz="1200" dirty="0">
                <a:latin typeface="Times New Roman"/>
                <a:cs typeface="Times New Roman"/>
              </a:rPr>
              <a:t>di uno di </a:t>
            </a:r>
            <a:r>
              <a:rPr sz="1200" spc="-5" dirty="0">
                <a:latin typeface="Times New Roman"/>
                <a:cs typeface="Times New Roman"/>
              </a:rPr>
              <a:t>questi </a:t>
            </a:r>
            <a:r>
              <a:rPr sz="1200" dirty="0">
                <a:latin typeface="Times New Roman"/>
                <a:cs typeface="Times New Roman"/>
              </a:rPr>
              <a:t>mondi </a:t>
            </a:r>
            <a:r>
              <a:rPr sz="1200" spc="-5" dirty="0">
                <a:latin typeface="Times New Roman"/>
                <a:cs typeface="Times New Roman"/>
              </a:rPr>
              <a:t>esecutivi </a:t>
            </a:r>
            <a:r>
              <a:rPr sz="1200" dirty="0">
                <a:latin typeface="Times New Roman"/>
                <a:cs typeface="Times New Roman"/>
              </a:rPr>
              <a:t>dello Spirito </a:t>
            </a:r>
            <a:r>
              <a:rPr sz="1200" spc="-5" dirty="0">
                <a:latin typeface="Times New Roman"/>
                <a:cs typeface="Times New Roman"/>
              </a:rPr>
              <a:t>stupisce anche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essere del </a:t>
            </a:r>
            <a:r>
              <a:rPr sz="1200" dirty="0">
                <a:latin typeface="Times New Roman"/>
                <a:cs typeface="Times New Roman"/>
              </a:rPr>
              <a:t>mio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ordine.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38925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(199.1) 17:1.7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maggior parte </a:t>
            </a:r>
            <a:r>
              <a:rPr sz="1200" spc="-5" dirty="0">
                <a:latin typeface="Times New Roman"/>
                <a:cs typeface="Times New Roman"/>
              </a:rPr>
              <a:t>dei subordinati diretti degli </a:t>
            </a:r>
            <a:r>
              <a:rPr sz="1200" dirty="0">
                <a:latin typeface="Times New Roman"/>
                <a:cs typeface="Times New Roman"/>
              </a:rPr>
              <a:t>Esecutivi </a:t>
            </a:r>
            <a:r>
              <a:rPr sz="1200" spc="-5" dirty="0">
                <a:latin typeface="Times New Roman"/>
                <a:cs typeface="Times New Roman"/>
              </a:rPr>
              <a:t>Supremi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composta dai figli </a:t>
            </a:r>
            <a:r>
              <a:rPr sz="1200" dirty="0">
                <a:latin typeface="Times New Roman"/>
                <a:cs typeface="Times New Roman"/>
              </a:rPr>
              <a:t>trinitizzati da personalità </a:t>
            </a:r>
            <a:r>
              <a:rPr sz="1200" spc="-5" dirty="0">
                <a:latin typeface="Times New Roman"/>
                <a:cs typeface="Times New Roman"/>
              </a:rPr>
              <a:t>del  Paradiso-Havona </a:t>
            </a:r>
            <a:r>
              <a:rPr sz="1200" dirty="0">
                <a:latin typeface="Times New Roman"/>
                <a:cs typeface="Times New Roman"/>
              </a:rPr>
              <a:t>e dalla </a:t>
            </a:r>
            <a:r>
              <a:rPr sz="1200" spc="-5" dirty="0">
                <a:latin typeface="Times New Roman"/>
                <a:cs typeface="Times New Roman"/>
              </a:rPr>
              <a:t>discendenza </a:t>
            </a:r>
            <a:r>
              <a:rPr sz="1200" dirty="0">
                <a:latin typeface="Times New Roman"/>
                <a:cs typeface="Times New Roman"/>
              </a:rPr>
              <a:t>trinitizzata </a:t>
            </a:r>
            <a:r>
              <a:rPr sz="1200" spc="-1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mortali glorificati qualificati dalla preparazione secolare del piano  d’ascensione del tempo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dello spazio. Questi figli trinitizzati sono designati per servire con gli </a:t>
            </a:r>
            <a:r>
              <a:rPr sz="1200" dirty="0">
                <a:latin typeface="Times New Roman"/>
                <a:cs typeface="Times New Roman"/>
              </a:rPr>
              <a:t>Esecutivi </a:t>
            </a:r>
            <a:r>
              <a:rPr sz="1200" spc="-5" dirty="0">
                <a:latin typeface="Times New Roman"/>
                <a:cs typeface="Times New Roman"/>
              </a:rPr>
              <a:t>Supremi dal </a:t>
            </a:r>
            <a:r>
              <a:rPr sz="1200" spc="5" dirty="0">
                <a:latin typeface="Times New Roman"/>
                <a:cs typeface="Times New Roman"/>
              </a:rPr>
              <a:t>capo </a:t>
            </a:r>
            <a:r>
              <a:rPr sz="1200" spc="-5" dirty="0">
                <a:latin typeface="Times New Roman"/>
                <a:cs typeface="Times New Roman"/>
              </a:rPr>
              <a:t>del  Consiglio Supremo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Corpo Paradisiaco </a:t>
            </a:r>
            <a:r>
              <a:rPr sz="1200" dirty="0">
                <a:latin typeface="Times New Roman"/>
                <a:cs typeface="Times New Roman"/>
              </a:rPr>
              <a:t>della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Finalità.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8255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(199.2) 17:1.8 </a:t>
            </a:r>
            <a:r>
              <a:rPr sz="1200" spc="-5" dirty="0">
                <a:latin typeface="Times New Roman"/>
                <a:cs typeface="Times New Roman"/>
              </a:rPr>
              <a:t>Ogni Esecutivo Supremo </a:t>
            </a:r>
            <a:r>
              <a:rPr sz="1200" dirty="0">
                <a:latin typeface="Times New Roman"/>
                <a:cs typeface="Times New Roman"/>
              </a:rPr>
              <a:t>ha due </a:t>
            </a:r>
            <a:r>
              <a:rPr sz="1200" spc="-5" dirty="0">
                <a:latin typeface="Times New Roman"/>
                <a:cs typeface="Times New Roman"/>
              </a:rPr>
              <a:t>gabinetti </a:t>
            </a:r>
            <a:r>
              <a:rPr sz="1200" dirty="0">
                <a:latin typeface="Times New Roman"/>
                <a:cs typeface="Times New Roman"/>
              </a:rPr>
              <a:t>consultivi. I </a:t>
            </a:r>
            <a:r>
              <a:rPr sz="1200" spc="-5" dirty="0">
                <a:latin typeface="Times New Roman"/>
                <a:cs typeface="Times New Roman"/>
              </a:rPr>
              <a:t>figli dello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Infinito </a:t>
            </a:r>
            <a:r>
              <a:rPr sz="1200" dirty="0">
                <a:latin typeface="Times New Roman"/>
                <a:cs typeface="Times New Roman"/>
              </a:rPr>
              <a:t>nella </a:t>
            </a:r>
            <a:r>
              <a:rPr sz="1200" spc="-5" dirty="0">
                <a:latin typeface="Times New Roman"/>
                <a:cs typeface="Times New Roman"/>
              </a:rPr>
              <a:t>capitale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ciascun Superuniverso  scelgono nei loro ranghi dei rappresentanti </a:t>
            </a:r>
            <a:r>
              <a:rPr sz="1200" dirty="0">
                <a:latin typeface="Times New Roman"/>
                <a:cs typeface="Times New Roman"/>
              </a:rPr>
              <a:t>affinché servano per un millennio </a:t>
            </a:r>
            <a:r>
              <a:rPr sz="1200" spc="-5" dirty="0">
                <a:latin typeface="Times New Roman"/>
                <a:cs typeface="Times New Roman"/>
              </a:rPr>
              <a:t>nel gabinetto consultivo primario del loro </a:t>
            </a:r>
            <a:r>
              <a:rPr sz="1200" dirty="0">
                <a:latin typeface="Times New Roman"/>
                <a:cs typeface="Times New Roman"/>
              </a:rPr>
              <a:t>Esecutivo  </a:t>
            </a:r>
            <a:r>
              <a:rPr sz="1200" spc="-5" dirty="0">
                <a:latin typeface="Times New Roman"/>
                <a:cs typeface="Times New Roman"/>
              </a:rPr>
              <a:t>Supremo. </a:t>
            </a:r>
            <a:r>
              <a:rPr sz="1200" dirty="0">
                <a:latin typeface="Times New Roman"/>
                <a:cs typeface="Times New Roman"/>
              </a:rPr>
              <a:t>Per tutte le </a:t>
            </a:r>
            <a:r>
              <a:rPr sz="1200" spc="-5" dirty="0">
                <a:latin typeface="Times New Roman"/>
                <a:cs typeface="Times New Roman"/>
              </a:rPr>
              <a:t>questioni riguardanti </a:t>
            </a:r>
            <a:r>
              <a:rPr sz="1200" dirty="0">
                <a:latin typeface="Times New Roman"/>
                <a:cs typeface="Times New Roman"/>
              </a:rPr>
              <a:t>i mortali </a:t>
            </a:r>
            <a:r>
              <a:rPr sz="1200" spc="-5" dirty="0">
                <a:latin typeface="Times New Roman"/>
                <a:cs typeface="Times New Roman"/>
              </a:rPr>
              <a:t>ascendenti del tempo </a:t>
            </a:r>
            <a:r>
              <a:rPr sz="1200" dirty="0">
                <a:latin typeface="Times New Roman"/>
                <a:cs typeface="Times New Roman"/>
              </a:rPr>
              <a:t>c’è un </a:t>
            </a:r>
            <a:r>
              <a:rPr sz="1200" spc="-5" dirty="0">
                <a:latin typeface="Times New Roman"/>
                <a:cs typeface="Times New Roman"/>
              </a:rPr>
              <a:t>gabinetto </a:t>
            </a:r>
            <a:r>
              <a:rPr sz="1200" dirty="0">
                <a:latin typeface="Times New Roman"/>
                <a:cs typeface="Times New Roman"/>
              </a:rPr>
              <a:t>secondario </a:t>
            </a:r>
            <a:r>
              <a:rPr sz="1200" spc="-5" dirty="0">
                <a:latin typeface="Times New Roman"/>
                <a:cs typeface="Times New Roman"/>
              </a:rPr>
              <a:t>formato </a:t>
            </a:r>
            <a:r>
              <a:rPr sz="1200" dirty="0">
                <a:latin typeface="Times New Roman"/>
                <a:cs typeface="Times New Roman"/>
              </a:rPr>
              <a:t>da mortali che </a:t>
            </a:r>
            <a:r>
              <a:rPr sz="1200" spc="-5" dirty="0">
                <a:latin typeface="Times New Roman"/>
                <a:cs typeface="Times New Roman"/>
              </a:rPr>
              <a:t>hanno  raggiunto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Paradiso </a:t>
            </a:r>
            <a:r>
              <a:rPr sz="1200" dirty="0">
                <a:latin typeface="Times New Roman"/>
                <a:cs typeface="Times New Roman"/>
              </a:rPr>
              <a:t>e da </a:t>
            </a:r>
            <a:r>
              <a:rPr sz="1200" spc="-5" dirty="0">
                <a:latin typeface="Times New Roman"/>
                <a:cs typeface="Times New Roman"/>
              </a:rPr>
              <a:t>figli </a:t>
            </a:r>
            <a:r>
              <a:rPr sz="1200" dirty="0">
                <a:latin typeface="Times New Roman"/>
                <a:cs typeface="Times New Roman"/>
              </a:rPr>
              <a:t>trinitizzati </a:t>
            </a:r>
            <a:r>
              <a:rPr sz="1200" spc="1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mortali glorificati. Questo </a:t>
            </a:r>
            <a:r>
              <a:rPr sz="1200" dirty="0">
                <a:latin typeface="Times New Roman"/>
                <a:cs typeface="Times New Roman"/>
              </a:rPr>
              <a:t>corpo viene </a:t>
            </a:r>
            <a:r>
              <a:rPr sz="1200" spc="-5" dirty="0">
                <a:latin typeface="Times New Roman"/>
                <a:cs typeface="Times New Roman"/>
              </a:rPr>
              <a:t>scelto dagli </a:t>
            </a:r>
            <a:r>
              <a:rPr sz="1200" dirty="0">
                <a:latin typeface="Times New Roman"/>
                <a:cs typeface="Times New Roman"/>
              </a:rPr>
              <a:t>esseri </a:t>
            </a:r>
            <a:r>
              <a:rPr sz="1200" spc="-5" dirty="0">
                <a:latin typeface="Times New Roman"/>
                <a:cs typeface="Times New Roman"/>
              </a:rPr>
              <a:t>ascendenti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corso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perfezionamento </a:t>
            </a:r>
            <a:r>
              <a:rPr sz="1200" dirty="0">
                <a:latin typeface="Times New Roman"/>
                <a:cs typeface="Times New Roman"/>
              </a:rPr>
              <a:t>che abitano </a:t>
            </a:r>
            <a:r>
              <a:rPr sz="1200" spc="-5" dirty="0">
                <a:latin typeface="Times New Roman"/>
                <a:cs typeface="Times New Roman"/>
              </a:rPr>
              <a:t>provvisoriamente </a:t>
            </a:r>
            <a:r>
              <a:rPr sz="1200" dirty="0">
                <a:latin typeface="Times New Roman"/>
                <a:cs typeface="Times New Roman"/>
              </a:rPr>
              <a:t>nelle </a:t>
            </a:r>
            <a:r>
              <a:rPr sz="1200" spc="-5" dirty="0">
                <a:latin typeface="Times New Roman"/>
                <a:cs typeface="Times New Roman"/>
              </a:rPr>
              <a:t>capitali dei </a:t>
            </a:r>
            <a:r>
              <a:rPr sz="1200" dirty="0">
                <a:latin typeface="Times New Roman"/>
                <a:cs typeface="Times New Roman"/>
              </a:rPr>
              <a:t>sette </a:t>
            </a:r>
            <a:r>
              <a:rPr sz="1200" spc="-5" dirty="0">
                <a:latin typeface="Times New Roman"/>
                <a:cs typeface="Times New Roman"/>
              </a:rPr>
              <a:t>Superuniversi. </a:t>
            </a:r>
            <a:r>
              <a:rPr sz="1200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gli altri dirigenti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affari </a:t>
            </a:r>
            <a:r>
              <a:rPr sz="1200" dirty="0">
                <a:latin typeface="Times New Roman"/>
                <a:cs typeface="Times New Roman"/>
              </a:rPr>
              <a:t>sono nominati  </a:t>
            </a:r>
            <a:r>
              <a:rPr sz="1200" spc="-5" dirty="0">
                <a:latin typeface="Times New Roman"/>
                <a:cs typeface="Times New Roman"/>
              </a:rPr>
              <a:t>dagli </a:t>
            </a:r>
            <a:r>
              <a:rPr sz="1200" dirty="0">
                <a:latin typeface="Times New Roman"/>
                <a:cs typeface="Times New Roman"/>
              </a:rPr>
              <a:t>Esecutivi </a:t>
            </a:r>
            <a:r>
              <a:rPr sz="1200" spc="-5" dirty="0">
                <a:latin typeface="Times New Roman"/>
                <a:cs typeface="Times New Roman"/>
              </a:rPr>
              <a:t>Supremi.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35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351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66734" cy="4132579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16764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(199.3) 17:1.9 </a:t>
            </a:r>
            <a:r>
              <a:rPr sz="1200" spc="-5" dirty="0">
                <a:latin typeface="Times New Roman"/>
                <a:cs typeface="Times New Roman"/>
              </a:rPr>
              <a:t>Di </a:t>
            </a:r>
            <a:r>
              <a:rPr sz="1200" dirty="0">
                <a:latin typeface="Times New Roman"/>
                <a:cs typeface="Times New Roman"/>
              </a:rPr>
              <a:t>tanto in </a:t>
            </a:r>
            <a:r>
              <a:rPr sz="1200" spc="-5" dirty="0">
                <a:latin typeface="Times New Roman"/>
                <a:cs typeface="Times New Roman"/>
              </a:rPr>
              <a:t>tanto hanno luogo grandi </a:t>
            </a:r>
            <a:r>
              <a:rPr sz="1200" dirty="0">
                <a:latin typeface="Times New Roman"/>
                <a:cs typeface="Times New Roman"/>
              </a:rPr>
              <a:t>conclavi </a:t>
            </a:r>
            <a:r>
              <a:rPr sz="1200" spc="-5" dirty="0">
                <a:latin typeface="Times New Roman"/>
                <a:cs typeface="Times New Roman"/>
              </a:rPr>
              <a:t>su questi satelliti paradisiaci </a:t>
            </a:r>
            <a:r>
              <a:rPr sz="1200" dirty="0">
                <a:latin typeface="Times New Roman"/>
                <a:cs typeface="Times New Roman"/>
              </a:rPr>
              <a:t>dello Spirito. </a:t>
            </a:r>
            <a:r>
              <a:rPr sz="1200" spc="-5" dirty="0">
                <a:latin typeface="Times New Roman"/>
                <a:cs typeface="Times New Roman"/>
              </a:rPr>
              <a:t>Dei figli </a:t>
            </a:r>
            <a:r>
              <a:rPr sz="1200" dirty="0">
                <a:latin typeface="Times New Roman"/>
                <a:cs typeface="Times New Roman"/>
              </a:rPr>
              <a:t>trinitizzati </a:t>
            </a:r>
            <a:r>
              <a:rPr sz="1200" spc="-5" dirty="0">
                <a:latin typeface="Times New Roman"/>
                <a:cs typeface="Times New Roman"/>
              </a:rPr>
              <a:t>assegnati </a:t>
            </a:r>
            <a:r>
              <a:rPr sz="1200" dirty="0">
                <a:latin typeface="Times New Roman"/>
                <a:cs typeface="Times New Roman"/>
              </a:rPr>
              <a:t>a  </a:t>
            </a:r>
            <a:r>
              <a:rPr sz="1200" spc="-5" dirty="0">
                <a:latin typeface="Times New Roman"/>
                <a:cs typeface="Times New Roman"/>
              </a:rPr>
              <a:t>questi </a:t>
            </a:r>
            <a:r>
              <a:rPr sz="1200" dirty="0">
                <a:latin typeface="Times New Roman"/>
                <a:cs typeface="Times New Roman"/>
              </a:rPr>
              <a:t>mondi, </a:t>
            </a:r>
            <a:r>
              <a:rPr sz="1200" spc="-5" dirty="0">
                <a:latin typeface="Times New Roman"/>
                <a:cs typeface="Times New Roman"/>
              </a:rPr>
              <a:t>insieme con gli ascendenti che </a:t>
            </a:r>
            <a:r>
              <a:rPr sz="1200" dirty="0">
                <a:latin typeface="Times New Roman"/>
                <a:cs typeface="Times New Roman"/>
              </a:rPr>
              <a:t>hanno </a:t>
            </a:r>
            <a:r>
              <a:rPr sz="1200" spc="-5" dirty="0">
                <a:latin typeface="Times New Roman"/>
                <a:cs typeface="Times New Roman"/>
              </a:rPr>
              <a:t>raggiunto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Paradiso, si radunano con </a:t>
            </a:r>
            <a:r>
              <a:rPr sz="1200" dirty="0">
                <a:latin typeface="Times New Roman"/>
                <a:cs typeface="Times New Roman"/>
              </a:rPr>
              <a:t>le personalità spirituali della </a:t>
            </a:r>
            <a:r>
              <a:rPr sz="1200" spc="5" dirty="0">
                <a:latin typeface="Times New Roman"/>
                <a:cs typeface="Times New Roman"/>
              </a:rPr>
              <a:t>Terza  </a:t>
            </a:r>
            <a:r>
              <a:rPr sz="1200" spc="-5" dirty="0">
                <a:latin typeface="Times New Roman"/>
                <a:cs typeface="Times New Roman"/>
              </a:rPr>
              <a:t>Sorgente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Centro </a:t>
            </a:r>
            <a:r>
              <a:rPr sz="1200" dirty="0">
                <a:latin typeface="Times New Roman"/>
                <a:cs typeface="Times New Roman"/>
              </a:rPr>
              <a:t>in riunioni </a:t>
            </a:r>
            <a:r>
              <a:rPr sz="1200" spc="-5" dirty="0">
                <a:latin typeface="Times New Roman"/>
                <a:cs typeface="Times New Roman"/>
              </a:rPr>
              <a:t>concernenti </a:t>
            </a:r>
            <a:r>
              <a:rPr sz="1200" dirty="0">
                <a:latin typeface="Times New Roman"/>
                <a:cs typeface="Times New Roman"/>
              </a:rPr>
              <a:t>le lotte ed i </a:t>
            </a:r>
            <a:r>
              <a:rPr sz="1200" spc="-5" dirty="0">
                <a:latin typeface="Times New Roman"/>
                <a:cs typeface="Times New Roman"/>
              </a:rPr>
              <a:t>trionfi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carriera d’ascensione. Queste </a:t>
            </a:r>
            <a:r>
              <a:rPr sz="1200" dirty="0">
                <a:latin typeface="Times New Roman"/>
                <a:cs typeface="Times New Roman"/>
              </a:rPr>
              <a:t>riunioni </a:t>
            </a:r>
            <a:r>
              <a:rPr sz="1200" spc="-5" dirty="0">
                <a:latin typeface="Times New Roman"/>
                <a:cs typeface="Times New Roman"/>
              </a:rPr>
              <a:t>fraterne sono </a:t>
            </a:r>
            <a:r>
              <a:rPr sz="1200" dirty="0">
                <a:latin typeface="Times New Roman"/>
                <a:cs typeface="Times New Roman"/>
              </a:rPr>
              <a:t>sempre  </a:t>
            </a:r>
            <a:r>
              <a:rPr sz="1200" spc="-5" dirty="0">
                <a:latin typeface="Times New Roman"/>
                <a:cs typeface="Times New Roman"/>
              </a:rPr>
              <a:t>presiedute dagli </a:t>
            </a:r>
            <a:r>
              <a:rPr sz="1200" dirty="0">
                <a:latin typeface="Times New Roman"/>
                <a:cs typeface="Times New Roman"/>
              </a:rPr>
              <a:t>Esecutivi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Supremi.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685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(199.4) 17:1.10 </a:t>
            </a:r>
            <a:r>
              <a:rPr sz="1200" spc="-5" dirty="0">
                <a:latin typeface="Times New Roman"/>
                <a:cs typeface="Times New Roman"/>
              </a:rPr>
              <a:t>Una </a:t>
            </a:r>
            <a:r>
              <a:rPr sz="1200" dirty="0">
                <a:latin typeface="Times New Roman"/>
                <a:cs typeface="Times New Roman"/>
              </a:rPr>
              <a:t>volta </a:t>
            </a:r>
            <a:r>
              <a:rPr sz="1200" spc="-5" dirty="0">
                <a:latin typeface="Times New Roman"/>
                <a:cs typeface="Times New Roman"/>
              </a:rPr>
              <a:t>ogni </a:t>
            </a:r>
            <a:r>
              <a:rPr sz="1200" dirty="0">
                <a:latin typeface="Times New Roman"/>
                <a:cs typeface="Times New Roman"/>
              </a:rPr>
              <a:t>millennio </a:t>
            </a:r>
            <a:r>
              <a:rPr sz="1200" spc="-5" dirty="0">
                <a:latin typeface="Times New Roman"/>
                <a:cs typeface="Times New Roman"/>
              </a:rPr>
              <a:t>del Paradiso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Sette Esecutivi Supremi </a:t>
            </a:r>
            <a:r>
              <a:rPr sz="1200" dirty="0">
                <a:latin typeface="Times New Roman"/>
                <a:cs typeface="Times New Roman"/>
              </a:rPr>
              <a:t>lasciano i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posti di </a:t>
            </a:r>
            <a:r>
              <a:rPr sz="1200" spc="-5" dirty="0">
                <a:latin typeface="Times New Roman"/>
                <a:cs typeface="Times New Roman"/>
              </a:rPr>
              <a:t>comando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si recano </a:t>
            </a:r>
            <a:r>
              <a:rPr sz="1200" dirty="0">
                <a:latin typeface="Times New Roman"/>
                <a:cs typeface="Times New Roman"/>
              </a:rPr>
              <a:t>in Paradiso,  dove </a:t>
            </a:r>
            <a:r>
              <a:rPr sz="1200" spc="-5" dirty="0">
                <a:latin typeface="Times New Roman"/>
                <a:cs typeface="Times New Roman"/>
              </a:rPr>
              <a:t>tengono </a:t>
            </a:r>
            <a:r>
              <a:rPr sz="1200" dirty="0">
                <a:latin typeface="Times New Roman"/>
                <a:cs typeface="Times New Roman"/>
              </a:rPr>
              <a:t>il loro </a:t>
            </a:r>
            <a:r>
              <a:rPr sz="1200" spc="-5" dirty="0">
                <a:latin typeface="Times New Roman"/>
                <a:cs typeface="Times New Roman"/>
              </a:rPr>
              <a:t>conclave millenario </a:t>
            </a:r>
            <a:r>
              <a:rPr sz="1200" dirty="0">
                <a:latin typeface="Times New Roman"/>
                <a:cs typeface="Times New Roman"/>
              </a:rPr>
              <a:t>di saluti e di </a:t>
            </a:r>
            <a:r>
              <a:rPr sz="1200" spc="-5" dirty="0">
                <a:latin typeface="Times New Roman"/>
                <a:cs typeface="Times New Roman"/>
              </a:rPr>
              <a:t>auguri universali alle </a:t>
            </a:r>
            <a:r>
              <a:rPr sz="1200" dirty="0">
                <a:latin typeface="Times New Roman"/>
                <a:cs typeface="Times New Roman"/>
              </a:rPr>
              <a:t>moltitudini </a:t>
            </a:r>
            <a:r>
              <a:rPr sz="1200" spc="-5" dirty="0">
                <a:latin typeface="Times New Roman"/>
                <a:cs typeface="Times New Roman"/>
              </a:rPr>
              <a:t>intelligenti della creazione. </a:t>
            </a:r>
            <a:r>
              <a:rPr sz="1200" spc="5" dirty="0">
                <a:latin typeface="Times New Roman"/>
                <a:cs typeface="Times New Roman"/>
              </a:rPr>
              <a:t>Questo  </a:t>
            </a:r>
            <a:r>
              <a:rPr sz="1200" spc="-5" dirty="0">
                <a:latin typeface="Times New Roman"/>
                <a:cs typeface="Times New Roman"/>
              </a:rPr>
              <a:t>avvenimento memorabile avviene alla </a:t>
            </a:r>
            <a:r>
              <a:rPr sz="1200" dirty="0">
                <a:latin typeface="Times New Roman"/>
                <a:cs typeface="Times New Roman"/>
              </a:rPr>
              <a:t>presenza diretta di </a:t>
            </a:r>
            <a:r>
              <a:rPr sz="1200" spc="-5" dirty="0">
                <a:latin typeface="Times New Roman"/>
                <a:cs typeface="Times New Roman"/>
              </a:rPr>
              <a:t>Majeston,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capo </a:t>
            </a:r>
            <a:r>
              <a:rPr sz="1200" dirty="0">
                <a:latin typeface="Times New Roman"/>
                <a:cs typeface="Times New Roman"/>
              </a:rPr>
              <a:t>di tutti i </a:t>
            </a:r>
            <a:r>
              <a:rPr sz="1200" spc="-5" dirty="0">
                <a:latin typeface="Times New Roman"/>
                <a:cs typeface="Times New Roman"/>
              </a:rPr>
              <a:t>gruppi </a:t>
            </a:r>
            <a:r>
              <a:rPr sz="1200" dirty="0">
                <a:latin typeface="Times New Roman"/>
                <a:cs typeface="Times New Roman"/>
              </a:rPr>
              <a:t>di spiriti </a:t>
            </a:r>
            <a:r>
              <a:rPr sz="1200" spc="-5" dirty="0">
                <a:latin typeface="Times New Roman"/>
                <a:cs typeface="Times New Roman"/>
              </a:rPr>
              <a:t>riflettivi. Essi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così </a:t>
            </a:r>
            <a:r>
              <a:rPr sz="1200" dirty="0">
                <a:latin typeface="Times New Roman"/>
                <a:cs typeface="Times New Roman"/>
              </a:rPr>
              <a:t>in  </a:t>
            </a:r>
            <a:r>
              <a:rPr sz="1200" spc="-5" dirty="0">
                <a:latin typeface="Times New Roman"/>
                <a:cs typeface="Times New Roman"/>
              </a:rPr>
              <a:t>grado </a:t>
            </a:r>
            <a:r>
              <a:rPr sz="1200" dirty="0">
                <a:latin typeface="Times New Roman"/>
                <a:cs typeface="Times New Roman"/>
              </a:rPr>
              <a:t>di comunicare </a:t>
            </a:r>
            <a:r>
              <a:rPr sz="1200" spc="-5" dirty="0">
                <a:latin typeface="Times New Roman"/>
                <a:cs typeface="Times New Roman"/>
              </a:rPr>
              <a:t>simultaneamente con </a:t>
            </a:r>
            <a:r>
              <a:rPr sz="1200" dirty="0">
                <a:latin typeface="Times New Roman"/>
                <a:cs typeface="Times New Roman"/>
              </a:rPr>
              <a:t>tutti i </a:t>
            </a:r>
            <a:r>
              <a:rPr sz="1200" spc="-5" dirty="0">
                <a:latin typeface="Times New Roman"/>
                <a:cs typeface="Times New Roman"/>
              </a:rPr>
              <a:t>loro associati sparsi </a:t>
            </a:r>
            <a:r>
              <a:rPr sz="1200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grande Universo </a:t>
            </a:r>
            <a:r>
              <a:rPr sz="1200" dirty="0">
                <a:latin typeface="Times New Roman"/>
                <a:cs typeface="Times New Roman"/>
              </a:rPr>
              <a:t>tramite il </a:t>
            </a:r>
            <a:r>
              <a:rPr sz="1200" spc="-5" dirty="0">
                <a:latin typeface="Times New Roman"/>
                <a:cs typeface="Times New Roman"/>
              </a:rPr>
              <a:t>funzionamento straordinario  della riflettività universale.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2. Majeston – il capo della</a:t>
            </a:r>
            <a:r>
              <a:rPr sz="1600" b="1" spc="20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riflettività</a:t>
            </a:r>
            <a:endParaRPr sz="1600">
              <a:latin typeface="Times New Roman"/>
              <a:cs typeface="Times New Roman"/>
            </a:endParaRPr>
          </a:p>
          <a:p>
            <a:pPr marL="76200" marR="179070">
              <a:lnSpc>
                <a:spcPts val="1380"/>
              </a:lnSpc>
              <a:spcBef>
                <a:spcPts val="141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(199.5) 17:2.1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Spiriti </a:t>
            </a:r>
            <a:r>
              <a:rPr sz="1200" spc="-5" dirty="0">
                <a:latin typeface="Times New Roman"/>
                <a:cs typeface="Times New Roman"/>
              </a:rPr>
              <a:t>Riflettivi hanno origine </a:t>
            </a:r>
            <a:r>
              <a:rPr sz="1200" dirty="0">
                <a:latin typeface="Times New Roman"/>
                <a:cs typeface="Times New Roman"/>
              </a:rPr>
              <a:t>dalla </a:t>
            </a:r>
            <a:r>
              <a:rPr sz="1200" spc="-5" dirty="0">
                <a:latin typeface="Times New Roman"/>
                <a:cs typeface="Times New Roman"/>
              </a:rPr>
              <a:t>Trinità </a:t>
            </a:r>
            <a:r>
              <a:rPr sz="1200" dirty="0">
                <a:latin typeface="Times New Roman"/>
                <a:cs typeface="Times New Roman"/>
              </a:rPr>
              <a:t>divina. </a:t>
            </a:r>
            <a:r>
              <a:rPr sz="1200" spc="-5" dirty="0">
                <a:latin typeface="Times New Roman"/>
                <a:cs typeface="Times New Roman"/>
              </a:rPr>
              <a:t>Ve </a:t>
            </a:r>
            <a:r>
              <a:rPr sz="1200" dirty="0">
                <a:latin typeface="Times New Roman"/>
                <a:cs typeface="Times New Roman"/>
              </a:rPr>
              <a:t>ne sono </a:t>
            </a:r>
            <a:r>
              <a:rPr sz="1200" spc="-5" dirty="0">
                <a:latin typeface="Times New Roman"/>
                <a:cs typeface="Times New Roman"/>
              </a:rPr>
              <a:t>cinquanta </a:t>
            </a:r>
            <a:r>
              <a:rPr sz="1200" dirty="0">
                <a:latin typeface="Times New Roman"/>
                <a:cs typeface="Times New Roman"/>
              </a:rPr>
              <a:t>di questi </a:t>
            </a:r>
            <a:r>
              <a:rPr sz="1200" spc="-5" dirty="0">
                <a:latin typeface="Times New Roman"/>
                <a:cs typeface="Times New Roman"/>
              </a:rPr>
              <a:t>esseri straordinari </a:t>
            </a:r>
            <a:r>
              <a:rPr sz="1200" dirty="0">
                <a:latin typeface="Times New Roman"/>
                <a:cs typeface="Times New Roman"/>
              </a:rPr>
              <a:t>ed un po’  </a:t>
            </a:r>
            <a:r>
              <a:rPr sz="1200" spc="-5" dirty="0">
                <a:latin typeface="Times New Roman"/>
                <a:cs typeface="Times New Roman"/>
              </a:rPr>
              <a:t>misteriosi. Queste personalità eccezionali furono create </a:t>
            </a:r>
            <a:r>
              <a:rPr sz="1200" dirty="0">
                <a:latin typeface="Times New Roman"/>
                <a:cs typeface="Times New Roman"/>
              </a:rPr>
              <a:t>sette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volta, </a:t>
            </a:r>
            <a:r>
              <a:rPr sz="1200" spc="-5" dirty="0">
                <a:latin typeface="Times New Roman"/>
                <a:cs typeface="Times New Roman"/>
              </a:rPr>
              <a:t>ed ognuno </a:t>
            </a:r>
            <a:r>
              <a:rPr sz="1200" dirty="0">
                <a:latin typeface="Times New Roman"/>
                <a:cs typeface="Times New Roman"/>
              </a:rPr>
              <a:t>di questi </a:t>
            </a:r>
            <a:r>
              <a:rPr sz="1200" spc="-5" dirty="0">
                <a:latin typeface="Times New Roman"/>
                <a:cs typeface="Times New Roman"/>
              </a:rPr>
              <a:t>episodi creativi </a:t>
            </a:r>
            <a:r>
              <a:rPr sz="1200" dirty="0">
                <a:latin typeface="Times New Roman"/>
                <a:cs typeface="Times New Roman"/>
              </a:rPr>
              <a:t>fu effettuato mediante  un </a:t>
            </a:r>
            <a:r>
              <a:rPr sz="1200" spc="-5" dirty="0">
                <a:latin typeface="Times New Roman"/>
                <a:cs typeface="Times New Roman"/>
              </a:rPr>
              <a:t>collegamento della </a:t>
            </a:r>
            <a:r>
              <a:rPr sz="1200" dirty="0">
                <a:latin typeface="Times New Roman"/>
                <a:cs typeface="Times New Roman"/>
              </a:rPr>
              <a:t>Trinità </a:t>
            </a:r>
            <a:r>
              <a:rPr sz="1200" spc="-5" dirty="0">
                <a:latin typeface="Times New Roman"/>
                <a:cs typeface="Times New Roman"/>
              </a:rPr>
              <a:t>del Paradiso </a:t>
            </a:r>
            <a:r>
              <a:rPr sz="1200" dirty="0">
                <a:latin typeface="Times New Roman"/>
                <a:cs typeface="Times New Roman"/>
              </a:rPr>
              <a:t>con uno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Sette Spiriti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Maestri.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123189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(199.6) 17:2.2 </a:t>
            </a:r>
            <a:r>
              <a:rPr sz="1200" spc="-5" dirty="0">
                <a:latin typeface="Times New Roman"/>
                <a:cs typeface="Times New Roman"/>
              </a:rPr>
              <a:t>Questa importantissima operazione, avvenuta all’aurora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tempi, esprime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sforzo iniziale delle Personalità Creatrici  Supreme, rappresentate </a:t>
            </a:r>
            <a:r>
              <a:rPr sz="1200" dirty="0">
                <a:latin typeface="Times New Roman"/>
                <a:cs typeface="Times New Roman"/>
              </a:rPr>
              <a:t>dagli Spiriti </a:t>
            </a:r>
            <a:r>
              <a:rPr sz="1200" spc="-5" dirty="0">
                <a:latin typeface="Times New Roman"/>
                <a:cs typeface="Times New Roman"/>
              </a:rPr>
              <a:t>Maestri, </a:t>
            </a:r>
            <a:r>
              <a:rPr sz="1200" dirty="0">
                <a:latin typeface="Times New Roman"/>
                <a:cs typeface="Times New Roman"/>
              </a:rPr>
              <a:t>per operare </a:t>
            </a:r>
            <a:r>
              <a:rPr sz="1200" spc="-5" dirty="0">
                <a:latin typeface="Times New Roman"/>
                <a:cs typeface="Times New Roman"/>
              </a:rPr>
              <a:t>come cocreatrici </a:t>
            </a:r>
            <a:r>
              <a:rPr sz="1200" dirty="0">
                <a:latin typeface="Times New Roman"/>
                <a:cs typeface="Times New Roman"/>
              </a:rPr>
              <a:t>con la </a:t>
            </a:r>
            <a:r>
              <a:rPr sz="1200" spc="-5" dirty="0">
                <a:latin typeface="Times New Roman"/>
                <a:cs typeface="Times New Roman"/>
              </a:rPr>
              <a:t>Trinità del </a:t>
            </a:r>
            <a:r>
              <a:rPr sz="1200" dirty="0">
                <a:latin typeface="Times New Roman"/>
                <a:cs typeface="Times New Roman"/>
              </a:rPr>
              <a:t>Paradiso. </a:t>
            </a:r>
            <a:r>
              <a:rPr sz="1200" spc="-5" dirty="0">
                <a:latin typeface="Times New Roman"/>
                <a:cs typeface="Times New Roman"/>
              </a:rPr>
              <a:t>Questa </a:t>
            </a:r>
            <a:r>
              <a:rPr sz="1200" dirty="0">
                <a:latin typeface="Times New Roman"/>
                <a:cs typeface="Times New Roman"/>
              </a:rPr>
              <a:t>unione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potere  </a:t>
            </a:r>
            <a:r>
              <a:rPr sz="1200" spc="-5" dirty="0">
                <a:latin typeface="Times New Roman"/>
                <a:cs typeface="Times New Roman"/>
              </a:rPr>
              <a:t>creativo dei Creatori </a:t>
            </a:r>
            <a:r>
              <a:rPr sz="1200" dirty="0">
                <a:latin typeface="Times New Roman"/>
                <a:cs typeface="Times New Roman"/>
              </a:rPr>
              <a:t>Supremi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i potenziali </a:t>
            </a:r>
            <a:r>
              <a:rPr sz="1200" spc="-5" dirty="0">
                <a:latin typeface="Times New Roman"/>
                <a:cs typeface="Times New Roman"/>
              </a:rPr>
              <a:t>creativi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Trinità </a:t>
            </a:r>
            <a:r>
              <a:rPr sz="1200" dirty="0">
                <a:latin typeface="Times New Roman"/>
                <a:cs typeface="Times New Roman"/>
              </a:rPr>
              <a:t>è la fonte </a:t>
            </a:r>
            <a:r>
              <a:rPr sz="1200" spc="-5" dirty="0">
                <a:latin typeface="Times New Roman"/>
                <a:cs typeface="Times New Roman"/>
              </a:rPr>
              <a:t>stessa della realtà dell’Essere Supremo. </a:t>
            </a:r>
            <a:r>
              <a:rPr sz="1200" spc="5" dirty="0">
                <a:latin typeface="Times New Roman"/>
                <a:cs typeface="Times New Roman"/>
              </a:rPr>
              <a:t>Perciò, 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ciclo della </a:t>
            </a:r>
            <a:r>
              <a:rPr sz="1200" dirty="0">
                <a:latin typeface="Times New Roman"/>
                <a:cs typeface="Times New Roman"/>
              </a:rPr>
              <a:t>creazione </a:t>
            </a:r>
            <a:r>
              <a:rPr sz="1200" spc="-5" dirty="0">
                <a:latin typeface="Times New Roman"/>
                <a:cs typeface="Times New Roman"/>
              </a:rPr>
              <a:t>riflettiva ebbe </a:t>
            </a:r>
            <a:r>
              <a:rPr sz="1200" dirty="0">
                <a:latin typeface="Times New Roman"/>
                <a:cs typeface="Times New Roman"/>
              </a:rPr>
              <a:t>completato il </a:t>
            </a:r>
            <a:r>
              <a:rPr sz="1200" spc="-5" dirty="0">
                <a:latin typeface="Times New Roman"/>
                <a:cs typeface="Times New Roman"/>
              </a:rPr>
              <a:t>suo corso, </a:t>
            </a:r>
            <a:r>
              <a:rPr sz="1200" dirty="0">
                <a:latin typeface="Times New Roman"/>
                <a:cs typeface="Times New Roman"/>
              </a:rPr>
              <a:t>quando </a:t>
            </a:r>
            <a:r>
              <a:rPr sz="1200" spc="-5" dirty="0">
                <a:latin typeface="Times New Roman"/>
                <a:cs typeface="Times New Roman"/>
              </a:rPr>
              <a:t>ciascuno dei </a:t>
            </a:r>
            <a:r>
              <a:rPr sz="1200" dirty="0">
                <a:latin typeface="Times New Roman"/>
                <a:cs typeface="Times New Roman"/>
              </a:rPr>
              <a:t>Sette Spiriti </a:t>
            </a:r>
            <a:r>
              <a:rPr sz="1200" spc="-5" dirty="0">
                <a:latin typeface="Times New Roman"/>
                <a:cs typeface="Times New Roman"/>
              </a:rPr>
              <a:t>Maestri </a:t>
            </a:r>
            <a:r>
              <a:rPr sz="1200" dirty="0">
                <a:latin typeface="Times New Roman"/>
                <a:cs typeface="Times New Roman"/>
              </a:rPr>
              <a:t>ebbe </a:t>
            </a:r>
            <a:r>
              <a:rPr sz="1200" spc="-5" dirty="0">
                <a:latin typeface="Times New Roman"/>
                <a:cs typeface="Times New Roman"/>
              </a:rPr>
              <a:t>trovato  perfetta </a:t>
            </a:r>
            <a:r>
              <a:rPr sz="1200" dirty="0">
                <a:latin typeface="Times New Roman"/>
                <a:cs typeface="Times New Roman"/>
              </a:rPr>
              <a:t>sincronia creativa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Trinità del </a:t>
            </a:r>
            <a:r>
              <a:rPr sz="1200" dirty="0">
                <a:latin typeface="Times New Roman"/>
                <a:cs typeface="Times New Roman"/>
              </a:rPr>
              <a:t>Paradiso,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quarantanovesimo </a:t>
            </a:r>
            <a:r>
              <a:rPr sz="1200" dirty="0">
                <a:latin typeface="Times New Roman"/>
                <a:cs typeface="Times New Roman"/>
              </a:rPr>
              <a:t>Spirito Riflettivo fu </a:t>
            </a:r>
            <a:r>
              <a:rPr sz="1200" spc="-5" dirty="0">
                <a:latin typeface="Times New Roman"/>
                <a:cs typeface="Times New Roman"/>
              </a:rPr>
              <a:t>personalizzato, </a:t>
            </a:r>
            <a:r>
              <a:rPr sz="1200" spc="5" dirty="0">
                <a:latin typeface="Times New Roman"/>
                <a:cs typeface="Times New Roman"/>
              </a:rPr>
              <a:t>allora </a:t>
            </a:r>
            <a:r>
              <a:rPr sz="1200" dirty="0">
                <a:latin typeface="Times New Roman"/>
                <a:cs typeface="Times New Roman"/>
              </a:rPr>
              <a:t>una  nuova e profonda reazione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produsse </a:t>
            </a:r>
            <a:r>
              <a:rPr sz="1200" spc="-5" dirty="0">
                <a:latin typeface="Times New Roman"/>
                <a:cs typeface="Times New Roman"/>
              </a:rPr>
              <a:t>nell’Assoluto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Deità che conferì </a:t>
            </a:r>
            <a:r>
              <a:rPr sz="1200" dirty="0">
                <a:latin typeface="Times New Roman"/>
                <a:cs typeface="Times New Roman"/>
              </a:rPr>
              <a:t>nuove </a:t>
            </a:r>
            <a:r>
              <a:rPr sz="1200" spc="-5" dirty="0">
                <a:latin typeface="Times New Roman"/>
                <a:cs typeface="Times New Roman"/>
              </a:rPr>
              <a:t>prerogative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personalità all’Essere </a:t>
            </a:r>
            <a:r>
              <a:rPr sz="1200" dirty="0">
                <a:latin typeface="Times New Roman"/>
                <a:cs typeface="Times New Roman"/>
              </a:rPr>
              <a:t>Supremo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35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352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202295" cy="389890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33782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culminò </a:t>
            </a:r>
            <a:r>
              <a:rPr sz="1200" dirty="0">
                <a:latin typeface="Times New Roman"/>
                <a:cs typeface="Times New Roman"/>
              </a:rPr>
              <a:t>nella </a:t>
            </a:r>
            <a:r>
              <a:rPr sz="1200" spc="-5" dirty="0">
                <a:latin typeface="Times New Roman"/>
                <a:cs typeface="Times New Roman"/>
              </a:rPr>
              <a:t>personalizzazione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Majeston, capo della riflettività </a:t>
            </a:r>
            <a:r>
              <a:rPr sz="1200" dirty="0">
                <a:latin typeface="Times New Roman"/>
                <a:cs typeface="Times New Roman"/>
              </a:rPr>
              <a:t>e centro </a:t>
            </a:r>
            <a:r>
              <a:rPr sz="1200" spc="-5" dirty="0">
                <a:latin typeface="Times New Roman"/>
                <a:cs typeface="Times New Roman"/>
              </a:rPr>
              <a:t>paradisiaco </a:t>
            </a:r>
            <a:r>
              <a:rPr sz="1200" dirty="0">
                <a:latin typeface="Times New Roman"/>
                <a:cs typeface="Times New Roman"/>
              </a:rPr>
              <a:t>di tutta l’opera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quarantanove </a:t>
            </a:r>
            <a:r>
              <a:rPr sz="1200" spc="5" dirty="0">
                <a:latin typeface="Times New Roman"/>
                <a:cs typeface="Times New Roman"/>
              </a:rPr>
              <a:t>Spiriti  </a:t>
            </a:r>
            <a:r>
              <a:rPr sz="1200" dirty="0">
                <a:latin typeface="Times New Roman"/>
                <a:cs typeface="Times New Roman"/>
              </a:rPr>
              <a:t>Riflettivi e </a:t>
            </a:r>
            <a:r>
              <a:rPr sz="1200" spc="-5" dirty="0">
                <a:latin typeface="Times New Roman"/>
                <a:cs typeface="Times New Roman"/>
              </a:rPr>
              <a:t>dei loro associati nell’intero Universo degli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Universi.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88900" algn="just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(200.1) 17:2.3 </a:t>
            </a:r>
            <a:r>
              <a:rPr sz="1200" spc="-5" dirty="0">
                <a:latin typeface="Times New Roman"/>
                <a:cs typeface="Times New Roman"/>
              </a:rPr>
              <a:t>Majeston </a:t>
            </a:r>
            <a:r>
              <a:rPr sz="1200" dirty="0">
                <a:latin typeface="Times New Roman"/>
                <a:cs typeface="Times New Roman"/>
              </a:rPr>
              <a:t>è una </a:t>
            </a:r>
            <a:r>
              <a:rPr sz="1200" spc="-5" dirty="0">
                <a:latin typeface="Times New Roman"/>
                <a:cs typeface="Times New Roman"/>
              </a:rPr>
              <a:t>persona reale,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centro personale ed infallibile dei fenomeni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riflettività </a:t>
            </a:r>
            <a:r>
              <a:rPr sz="1200" dirty="0">
                <a:latin typeface="Times New Roman"/>
                <a:cs typeface="Times New Roman"/>
              </a:rPr>
              <a:t>in tutti i sette </a:t>
            </a:r>
            <a:r>
              <a:rPr sz="1200" spc="-5" dirty="0">
                <a:latin typeface="Times New Roman"/>
                <a:cs typeface="Times New Roman"/>
              </a:rPr>
              <a:t>Superuniversi del  </a:t>
            </a:r>
            <a:r>
              <a:rPr sz="1200" dirty="0">
                <a:latin typeface="Times New Roman"/>
                <a:cs typeface="Times New Roman"/>
              </a:rPr>
              <a:t>tempo e </a:t>
            </a:r>
            <a:r>
              <a:rPr sz="1200" spc="-5" dirty="0">
                <a:latin typeface="Times New Roman"/>
                <a:cs typeface="Times New Roman"/>
              </a:rPr>
              <a:t>dello </a:t>
            </a:r>
            <a:r>
              <a:rPr sz="1200" dirty="0">
                <a:latin typeface="Times New Roman"/>
                <a:cs typeface="Times New Roman"/>
              </a:rPr>
              <a:t>spazio. </a:t>
            </a:r>
            <a:r>
              <a:rPr sz="1200" spc="-5" dirty="0">
                <a:latin typeface="Times New Roman"/>
                <a:cs typeface="Times New Roman"/>
              </a:rPr>
              <a:t>Egli mantiene </a:t>
            </a:r>
            <a:r>
              <a:rPr sz="1200" dirty="0">
                <a:latin typeface="Times New Roman"/>
                <a:cs typeface="Times New Roman"/>
              </a:rPr>
              <a:t>una sede permanente in </a:t>
            </a:r>
            <a:r>
              <a:rPr sz="1200" spc="-5" dirty="0">
                <a:latin typeface="Times New Roman"/>
                <a:cs typeface="Times New Roman"/>
              </a:rPr>
              <a:t>Paradiso </a:t>
            </a:r>
            <a:r>
              <a:rPr sz="1200" dirty="0">
                <a:latin typeface="Times New Roman"/>
                <a:cs typeface="Times New Roman"/>
              </a:rPr>
              <a:t>vicino </a:t>
            </a:r>
            <a:r>
              <a:rPr sz="1200" spc="-5" dirty="0">
                <a:latin typeface="Times New Roman"/>
                <a:cs typeface="Times New Roman"/>
              </a:rPr>
              <a:t>al centro </a:t>
            </a:r>
            <a:r>
              <a:rPr sz="1200" dirty="0">
                <a:latin typeface="Times New Roman"/>
                <a:cs typeface="Times New Roman"/>
              </a:rPr>
              <a:t>di tutte le </a:t>
            </a:r>
            <a:r>
              <a:rPr sz="1200" spc="-5" dirty="0">
                <a:latin typeface="Times New Roman"/>
                <a:cs typeface="Times New Roman"/>
              </a:rPr>
              <a:t>cose, nel luogo </a:t>
            </a:r>
            <a:r>
              <a:rPr sz="1200" dirty="0">
                <a:latin typeface="Times New Roman"/>
                <a:cs typeface="Times New Roman"/>
              </a:rPr>
              <a:t>d’incontro </a:t>
            </a:r>
            <a:r>
              <a:rPr sz="1200" spc="-5" dirty="0">
                <a:latin typeface="Times New Roman"/>
                <a:cs typeface="Times New Roman"/>
              </a:rPr>
              <a:t>dei Sette  </a:t>
            </a:r>
            <a:r>
              <a:rPr sz="1200" dirty="0">
                <a:latin typeface="Times New Roman"/>
                <a:cs typeface="Times New Roman"/>
              </a:rPr>
              <a:t>Spiriti </a:t>
            </a:r>
            <a:r>
              <a:rPr sz="1200" spc="-5" dirty="0">
                <a:latin typeface="Times New Roman"/>
                <a:cs typeface="Times New Roman"/>
              </a:rPr>
              <a:t>Maestri. Egli si occupa unicamente della </a:t>
            </a:r>
            <a:r>
              <a:rPr sz="1200" dirty="0">
                <a:latin typeface="Times New Roman"/>
                <a:cs typeface="Times New Roman"/>
              </a:rPr>
              <a:t>coordinazione e </a:t>
            </a:r>
            <a:r>
              <a:rPr sz="1200" spc="-5" dirty="0">
                <a:latin typeface="Times New Roman"/>
                <a:cs typeface="Times New Roman"/>
              </a:rPr>
              <a:t>del mantenimento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servizio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riflettività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nell’immensa</a:t>
            </a:r>
            <a:endParaRPr sz="1200">
              <a:latin typeface="Times New Roman"/>
              <a:cs typeface="Times New Roman"/>
            </a:endParaRPr>
          </a:p>
          <a:p>
            <a:pPr marL="88900" algn="just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creazione; </a:t>
            </a:r>
            <a:r>
              <a:rPr sz="1200" dirty="0">
                <a:latin typeface="Times New Roman"/>
                <a:cs typeface="Times New Roman"/>
              </a:rPr>
              <a:t>non è </a:t>
            </a:r>
            <a:r>
              <a:rPr sz="1200" spc="-5" dirty="0">
                <a:latin typeface="Times New Roman"/>
                <a:cs typeface="Times New Roman"/>
              </a:rPr>
              <a:t>coinvolto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alcun altro </a:t>
            </a:r>
            <a:r>
              <a:rPr sz="1200" dirty="0">
                <a:latin typeface="Times New Roman"/>
                <a:cs typeface="Times New Roman"/>
              </a:rPr>
              <a:t>modo </a:t>
            </a:r>
            <a:r>
              <a:rPr sz="1200" spc="-5" dirty="0">
                <a:latin typeface="Times New Roman"/>
                <a:cs typeface="Times New Roman"/>
              </a:rPr>
              <a:t>nell’amministrazione degli affari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dell’Universo.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88900" marR="505459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(200.2) 17:2.4 </a:t>
            </a:r>
            <a:r>
              <a:rPr sz="1200" spc="-5" dirty="0">
                <a:latin typeface="Times New Roman"/>
                <a:cs typeface="Times New Roman"/>
              </a:rPr>
              <a:t>Majeston </a:t>
            </a:r>
            <a:r>
              <a:rPr sz="1200" dirty="0">
                <a:latin typeface="Times New Roman"/>
                <a:cs typeface="Times New Roman"/>
              </a:rPr>
              <a:t>non è incluso </a:t>
            </a:r>
            <a:r>
              <a:rPr sz="1200" spc="-5" dirty="0">
                <a:latin typeface="Times New Roman"/>
                <a:cs typeface="Times New Roman"/>
              </a:rPr>
              <a:t>nella </a:t>
            </a:r>
            <a:r>
              <a:rPr sz="1200" dirty="0">
                <a:latin typeface="Times New Roman"/>
                <a:cs typeface="Times New Roman"/>
              </a:rPr>
              <a:t>nostra catalogazione </a:t>
            </a:r>
            <a:r>
              <a:rPr sz="1200" spc="-5" dirty="0">
                <a:latin typeface="Times New Roman"/>
                <a:cs typeface="Times New Roman"/>
              </a:rPr>
              <a:t>delle personalità del Paradiso perché </a:t>
            </a:r>
            <a:r>
              <a:rPr sz="1200" dirty="0">
                <a:latin typeface="Times New Roman"/>
                <a:cs typeface="Times New Roman"/>
              </a:rPr>
              <a:t>è la sola </a:t>
            </a:r>
            <a:r>
              <a:rPr sz="1200" spc="-5" dirty="0">
                <a:latin typeface="Times New Roman"/>
                <a:cs typeface="Times New Roman"/>
              </a:rPr>
              <a:t>personalità </a:t>
            </a:r>
            <a:r>
              <a:rPr sz="1200" dirty="0">
                <a:latin typeface="Times New Roman"/>
                <a:cs typeface="Times New Roman"/>
              </a:rPr>
              <a:t>divina  </a:t>
            </a:r>
            <a:r>
              <a:rPr sz="1200" spc="-5" dirty="0">
                <a:latin typeface="Times New Roman"/>
                <a:cs typeface="Times New Roman"/>
              </a:rPr>
              <a:t>esistente creata dall’Essere Supremo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collegamento </a:t>
            </a:r>
            <a:r>
              <a:rPr sz="1200" dirty="0">
                <a:latin typeface="Times New Roman"/>
                <a:cs typeface="Times New Roman"/>
              </a:rPr>
              <a:t>funzionale </a:t>
            </a:r>
            <a:r>
              <a:rPr sz="1200" spc="-5" dirty="0">
                <a:latin typeface="Times New Roman"/>
                <a:cs typeface="Times New Roman"/>
              </a:rPr>
              <a:t>con l’Assoluto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Deità. Egli </a:t>
            </a:r>
            <a:r>
              <a:rPr sz="1200" dirty="0">
                <a:latin typeface="Times New Roman"/>
                <a:cs typeface="Times New Roman"/>
              </a:rPr>
              <a:t>è una </a:t>
            </a:r>
            <a:r>
              <a:rPr sz="1200" spc="-5" dirty="0">
                <a:latin typeface="Times New Roman"/>
                <a:cs typeface="Times New Roman"/>
              </a:rPr>
              <a:t>persona, </a:t>
            </a:r>
            <a:r>
              <a:rPr sz="1200" spc="5" dirty="0">
                <a:latin typeface="Times New Roman"/>
                <a:cs typeface="Times New Roman"/>
              </a:rPr>
              <a:t>ma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è</a:t>
            </a:r>
            <a:endParaRPr sz="1200">
              <a:latin typeface="Times New Roman"/>
              <a:cs typeface="Times New Roman"/>
            </a:endParaRPr>
          </a:p>
          <a:p>
            <a:pPr marL="88900" marR="259715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esclusivamente, ed apparentemente </a:t>
            </a:r>
            <a:r>
              <a:rPr sz="1200" dirty="0">
                <a:latin typeface="Times New Roman"/>
                <a:cs typeface="Times New Roman"/>
              </a:rPr>
              <a:t>in modo automatico, </a:t>
            </a:r>
            <a:r>
              <a:rPr sz="1200" spc="-5" dirty="0">
                <a:latin typeface="Times New Roman"/>
                <a:cs typeface="Times New Roman"/>
              </a:rPr>
              <a:t>interessato </a:t>
            </a:r>
            <a:r>
              <a:rPr sz="1200" dirty="0">
                <a:latin typeface="Times New Roman"/>
                <a:cs typeface="Times New Roman"/>
              </a:rPr>
              <a:t>a questo solo </a:t>
            </a:r>
            <a:r>
              <a:rPr sz="1200" spc="-5" dirty="0">
                <a:latin typeface="Times New Roman"/>
                <a:cs typeface="Times New Roman"/>
              </a:rPr>
              <a:t>aspetto dell’economia universale. </a:t>
            </a:r>
            <a:r>
              <a:rPr sz="1200" dirty="0">
                <a:latin typeface="Times New Roman"/>
                <a:cs typeface="Times New Roman"/>
              </a:rPr>
              <a:t>Attualmente 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agisce con </a:t>
            </a:r>
            <a:r>
              <a:rPr sz="1200" dirty="0">
                <a:latin typeface="Times New Roman"/>
                <a:cs typeface="Times New Roman"/>
              </a:rPr>
              <a:t>alcuna funzione </a:t>
            </a:r>
            <a:r>
              <a:rPr sz="1200" spc="-5" dirty="0">
                <a:latin typeface="Times New Roman"/>
                <a:cs typeface="Times New Roman"/>
              </a:rPr>
              <a:t>personale </a:t>
            </a:r>
            <a:r>
              <a:rPr sz="1200" dirty="0">
                <a:latin typeface="Times New Roman"/>
                <a:cs typeface="Times New Roman"/>
              </a:rPr>
              <a:t>in relazione </a:t>
            </a:r>
            <a:r>
              <a:rPr sz="1200" spc="-5" dirty="0">
                <a:latin typeface="Times New Roman"/>
                <a:cs typeface="Times New Roman"/>
              </a:rPr>
              <a:t>ad altri ordini </a:t>
            </a:r>
            <a:r>
              <a:rPr sz="1200" dirty="0">
                <a:latin typeface="Times New Roman"/>
                <a:cs typeface="Times New Roman"/>
              </a:rPr>
              <a:t>(non </a:t>
            </a:r>
            <a:r>
              <a:rPr sz="1200" spc="-5" dirty="0">
                <a:latin typeface="Times New Roman"/>
                <a:cs typeface="Times New Roman"/>
              </a:rPr>
              <a:t>riflettivi)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personalità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dell’Universo.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00">
              <a:latin typeface="Times New Roman"/>
              <a:cs typeface="Times New Roman"/>
            </a:endParaRPr>
          </a:p>
          <a:p>
            <a:pPr marL="88900">
              <a:lnSpc>
                <a:spcPts val="141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(200.3) 17:2.5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creazione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Majeston </a:t>
            </a:r>
            <a:r>
              <a:rPr sz="1200" dirty="0">
                <a:latin typeface="Times New Roman"/>
                <a:cs typeface="Times New Roman"/>
              </a:rPr>
              <a:t>ha </a:t>
            </a:r>
            <a:r>
              <a:rPr sz="1200" spc="-5" dirty="0">
                <a:latin typeface="Times New Roman"/>
                <a:cs typeface="Times New Roman"/>
              </a:rPr>
              <a:t>segnato </a:t>
            </a:r>
            <a:r>
              <a:rPr sz="1200" dirty="0">
                <a:latin typeface="Times New Roman"/>
                <a:cs typeface="Times New Roman"/>
              </a:rPr>
              <a:t>il primo </a:t>
            </a:r>
            <a:r>
              <a:rPr sz="1200" spc="-5" dirty="0">
                <a:latin typeface="Times New Roman"/>
                <a:cs typeface="Times New Roman"/>
              </a:rPr>
              <a:t>supremo </a:t>
            </a:r>
            <a:r>
              <a:rPr sz="1200" dirty="0">
                <a:latin typeface="Times New Roman"/>
                <a:cs typeface="Times New Roman"/>
              </a:rPr>
              <a:t>atto creativo </a:t>
            </a:r>
            <a:r>
              <a:rPr sz="1200" spc="-5" dirty="0">
                <a:latin typeface="Times New Roman"/>
                <a:cs typeface="Times New Roman"/>
              </a:rPr>
              <a:t>dell’Essere Supremo. Questa </a:t>
            </a:r>
            <a:r>
              <a:rPr sz="1200" dirty="0">
                <a:latin typeface="Times New Roman"/>
                <a:cs typeface="Times New Roman"/>
              </a:rPr>
              <a:t>volontà </a:t>
            </a:r>
            <a:r>
              <a:rPr sz="1200" spc="-5" dirty="0">
                <a:latin typeface="Times New Roman"/>
                <a:cs typeface="Times New Roman"/>
              </a:rPr>
              <a:t>d’azione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fu</a:t>
            </a:r>
            <a:endParaRPr sz="1200">
              <a:latin typeface="Times New Roman"/>
              <a:cs typeface="Times New Roman"/>
            </a:endParaRPr>
          </a:p>
          <a:p>
            <a:pPr marL="88900" marR="67945">
              <a:lnSpc>
                <a:spcPts val="1380"/>
              </a:lnSpc>
              <a:spcBef>
                <a:spcPts val="70"/>
              </a:spcBef>
            </a:pPr>
            <a:r>
              <a:rPr sz="1200" dirty="0">
                <a:latin typeface="Times New Roman"/>
                <a:cs typeface="Times New Roman"/>
              </a:rPr>
              <a:t>intenzionale </a:t>
            </a:r>
            <a:r>
              <a:rPr sz="1200" spc="-5" dirty="0">
                <a:latin typeface="Times New Roman"/>
                <a:cs typeface="Times New Roman"/>
              </a:rPr>
              <a:t>nell’Essere Supremo, </a:t>
            </a:r>
            <a:r>
              <a:rPr sz="1200" dirty="0">
                <a:latin typeface="Times New Roman"/>
                <a:cs typeface="Times New Roman"/>
              </a:rPr>
              <a:t>ma la </a:t>
            </a:r>
            <a:r>
              <a:rPr sz="1200" spc="-5" dirty="0">
                <a:latin typeface="Times New Roman"/>
                <a:cs typeface="Times New Roman"/>
              </a:rPr>
              <a:t>prodigiosa reazione dell’Assoluto della Deità </a:t>
            </a:r>
            <a:r>
              <a:rPr sz="1200" dirty="0">
                <a:latin typeface="Times New Roman"/>
                <a:cs typeface="Times New Roman"/>
              </a:rPr>
              <a:t>non era prevista. </a:t>
            </a:r>
            <a:r>
              <a:rPr sz="1200" spc="-5" dirty="0">
                <a:latin typeface="Times New Roman"/>
                <a:cs typeface="Times New Roman"/>
              </a:rPr>
              <a:t>Dall’apparizione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Havona  nell’eternità </a:t>
            </a:r>
            <a:r>
              <a:rPr sz="1200" dirty="0">
                <a:latin typeface="Times New Roman"/>
                <a:cs typeface="Times New Roman"/>
              </a:rPr>
              <a:t>l’Universo non </a:t>
            </a:r>
            <a:r>
              <a:rPr sz="1200" spc="-5" dirty="0">
                <a:latin typeface="Times New Roman"/>
                <a:cs typeface="Times New Roman"/>
              </a:rPr>
              <a:t>aveva </a:t>
            </a:r>
            <a:r>
              <a:rPr sz="1200" dirty="0">
                <a:latin typeface="Times New Roman"/>
                <a:cs typeface="Times New Roman"/>
              </a:rPr>
              <a:t>mai visto una realizzazione </a:t>
            </a:r>
            <a:r>
              <a:rPr sz="1200" spc="-5" dirty="0">
                <a:latin typeface="Times New Roman"/>
                <a:cs typeface="Times New Roman"/>
              </a:rPr>
              <a:t>così straordinaria </a:t>
            </a:r>
            <a:r>
              <a:rPr sz="1200" dirty="0">
                <a:latin typeface="Times New Roman"/>
                <a:cs typeface="Times New Roman"/>
              </a:rPr>
              <a:t>di un tale </a:t>
            </a:r>
            <a:r>
              <a:rPr sz="1200" spc="-5" dirty="0">
                <a:latin typeface="Times New Roman"/>
                <a:cs typeface="Times New Roman"/>
              </a:rPr>
              <a:t>gigantesco ed </a:t>
            </a:r>
            <a:r>
              <a:rPr sz="1200" dirty="0">
                <a:latin typeface="Times New Roman"/>
                <a:cs typeface="Times New Roman"/>
              </a:rPr>
              <a:t>immenso </a:t>
            </a:r>
            <a:r>
              <a:rPr sz="1200" spc="-5" dirty="0">
                <a:latin typeface="Times New Roman"/>
                <a:cs typeface="Times New Roman"/>
              </a:rPr>
              <a:t>spiegamento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potere </a:t>
            </a:r>
            <a:r>
              <a:rPr sz="1200" dirty="0">
                <a:latin typeface="Times New Roman"/>
                <a:cs typeface="Times New Roman"/>
              </a:rPr>
              <a:t>e di coordinazione di attività spirituali in </a:t>
            </a:r>
            <a:r>
              <a:rPr sz="1200" spc="-5" dirty="0">
                <a:latin typeface="Times New Roman"/>
                <a:cs typeface="Times New Roman"/>
              </a:rPr>
              <a:t>funzione.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risposta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Deità alla </a:t>
            </a:r>
            <a:r>
              <a:rPr sz="1200" dirty="0">
                <a:latin typeface="Times New Roman"/>
                <a:cs typeface="Times New Roman"/>
              </a:rPr>
              <a:t>volontà </a:t>
            </a:r>
            <a:r>
              <a:rPr sz="1200" spc="-5" dirty="0">
                <a:latin typeface="Times New Roman"/>
                <a:cs typeface="Times New Roman"/>
              </a:rPr>
              <a:t>creativa dell’Essere Supremo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dei  </a:t>
            </a:r>
            <a:r>
              <a:rPr sz="1200" dirty="0">
                <a:latin typeface="Times New Roman"/>
                <a:cs typeface="Times New Roman"/>
              </a:rPr>
              <a:t>suoi </a:t>
            </a:r>
            <a:r>
              <a:rPr sz="1200" spc="-5" dirty="0">
                <a:latin typeface="Times New Roman"/>
                <a:cs typeface="Times New Roman"/>
              </a:rPr>
              <a:t>associati oltrepassò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gran </a:t>
            </a:r>
            <a:r>
              <a:rPr sz="1200" dirty="0">
                <a:latin typeface="Times New Roman"/>
                <a:cs typeface="Times New Roman"/>
              </a:rPr>
              <a:t>lunga i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fini intenzionali e </a:t>
            </a:r>
            <a:r>
              <a:rPr sz="1200" spc="-5" dirty="0">
                <a:latin typeface="Times New Roman"/>
                <a:cs typeface="Times New Roman"/>
              </a:rPr>
              <a:t>superò </a:t>
            </a:r>
            <a:r>
              <a:rPr sz="1200" dirty="0">
                <a:latin typeface="Times New Roman"/>
                <a:cs typeface="Times New Roman"/>
              </a:rPr>
              <a:t>di molto le loro </a:t>
            </a:r>
            <a:r>
              <a:rPr sz="1200" spc="-5" dirty="0">
                <a:latin typeface="Times New Roman"/>
                <a:cs typeface="Times New Roman"/>
              </a:rPr>
              <a:t>previsioni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concettuali.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431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(200.4) 17:2.6 </a:t>
            </a:r>
            <a:r>
              <a:rPr sz="1200" spc="-5" dirty="0">
                <a:latin typeface="Times New Roman"/>
                <a:cs typeface="Times New Roman"/>
              </a:rPr>
              <a:t>Noi rimaniamo attoniti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fronte alla </a:t>
            </a:r>
            <a:r>
              <a:rPr sz="1200" dirty="0">
                <a:latin typeface="Times New Roman"/>
                <a:cs typeface="Times New Roman"/>
              </a:rPr>
              <a:t>possibilità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ere future, </a:t>
            </a:r>
            <a:r>
              <a:rPr sz="1200" spc="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cui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Supremo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l’Ultimo potranno raggiungere </a:t>
            </a:r>
            <a:r>
              <a:rPr sz="1200" dirty="0">
                <a:latin typeface="Times New Roman"/>
                <a:cs typeface="Times New Roman"/>
              </a:rPr>
              <a:t>nuovi  </a:t>
            </a:r>
            <a:r>
              <a:rPr sz="1200" spc="-5" dirty="0">
                <a:latin typeface="Times New Roman"/>
                <a:cs typeface="Times New Roman"/>
              </a:rPr>
              <a:t>livelli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divinità ed elevarsi </a:t>
            </a:r>
            <a:r>
              <a:rPr sz="1200" dirty="0">
                <a:latin typeface="Times New Roman"/>
                <a:cs typeface="Times New Roman"/>
              </a:rPr>
              <a:t>a nuovi domini di funzioni </a:t>
            </a:r>
            <a:r>
              <a:rPr sz="1200" spc="-5" dirty="0">
                <a:latin typeface="Times New Roman"/>
                <a:cs typeface="Times New Roman"/>
              </a:rPr>
              <a:t>della personalità, possano essere </a:t>
            </a:r>
            <a:r>
              <a:rPr sz="1200" dirty="0">
                <a:latin typeface="Times New Roman"/>
                <a:cs typeface="Times New Roman"/>
              </a:rPr>
              <a:t>testimoni nei </a:t>
            </a:r>
            <a:r>
              <a:rPr sz="1200" spc="-5" dirty="0">
                <a:latin typeface="Times New Roman"/>
                <a:cs typeface="Times New Roman"/>
              </a:rPr>
              <a:t>regni </a:t>
            </a:r>
            <a:r>
              <a:rPr sz="1200" dirty="0">
                <a:latin typeface="Times New Roman"/>
                <a:cs typeface="Times New Roman"/>
              </a:rPr>
              <a:t>della deitizzazione di  </a:t>
            </a:r>
            <a:r>
              <a:rPr sz="1200" spc="-5" dirty="0">
                <a:latin typeface="Times New Roman"/>
                <a:cs typeface="Times New Roman"/>
              </a:rPr>
              <a:t>altri esseri ancora, </a:t>
            </a:r>
            <a:r>
              <a:rPr sz="1200" dirty="0">
                <a:latin typeface="Times New Roman"/>
                <a:cs typeface="Times New Roman"/>
              </a:rPr>
              <a:t>inattesi ed </a:t>
            </a:r>
            <a:r>
              <a:rPr sz="1200" spc="-5" dirty="0">
                <a:latin typeface="Times New Roman"/>
                <a:cs typeface="Times New Roman"/>
              </a:rPr>
              <a:t>impensati,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possesso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poteri inimmaginabili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accresciuta </a:t>
            </a:r>
            <a:r>
              <a:rPr sz="1200" dirty="0">
                <a:latin typeface="Times New Roman"/>
                <a:cs typeface="Times New Roman"/>
              </a:rPr>
              <a:t>coordinazione </a:t>
            </a:r>
            <a:r>
              <a:rPr sz="1200" spc="-5" dirty="0">
                <a:latin typeface="Times New Roman"/>
                <a:cs typeface="Times New Roman"/>
              </a:rPr>
              <a:t>universale.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Sembrerebbe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35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353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66734" cy="39573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43180">
              <a:lnSpc>
                <a:spcPts val="1380"/>
              </a:lnSpc>
              <a:spcBef>
                <a:spcPts val="195"/>
              </a:spcBef>
            </a:pP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esserci </a:t>
            </a:r>
            <a:r>
              <a:rPr sz="1200" dirty="0">
                <a:latin typeface="Times New Roman"/>
                <a:cs typeface="Times New Roman"/>
              </a:rPr>
              <a:t>limite </a:t>
            </a:r>
            <a:r>
              <a:rPr sz="1200" spc="-5" dirty="0">
                <a:latin typeface="Times New Roman"/>
                <a:cs typeface="Times New Roman"/>
              </a:rPr>
              <a:t>alcuno al </a:t>
            </a:r>
            <a:r>
              <a:rPr sz="1200" dirty="0">
                <a:latin typeface="Times New Roman"/>
                <a:cs typeface="Times New Roman"/>
              </a:rPr>
              <a:t>potenziale di </a:t>
            </a:r>
            <a:r>
              <a:rPr sz="1200" spc="-5" dirty="0">
                <a:latin typeface="Times New Roman"/>
                <a:cs typeface="Times New Roman"/>
              </a:rPr>
              <a:t>reazione dell’Assoluto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Deità </a:t>
            </a:r>
            <a:r>
              <a:rPr sz="1200" dirty="0">
                <a:latin typeface="Times New Roman"/>
                <a:cs typeface="Times New Roman"/>
              </a:rPr>
              <a:t>a tale </a:t>
            </a:r>
            <a:r>
              <a:rPr sz="1200" spc="-5" dirty="0">
                <a:latin typeface="Times New Roman"/>
                <a:cs typeface="Times New Roman"/>
              </a:rPr>
              <a:t>unificazione </a:t>
            </a:r>
            <a:r>
              <a:rPr sz="1200" dirty="0">
                <a:latin typeface="Times New Roman"/>
                <a:cs typeface="Times New Roman"/>
              </a:rPr>
              <a:t>di relazioni tra la </a:t>
            </a:r>
            <a:r>
              <a:rPr sz="1200" spc="-5" dirty="0">
                <a:latin typeface="Times New Roman"/>
                <a:cs typeface="Times New Roman"/>
              </a:rPr>
              <a:t>Deità </a:t>
            </a:r>
            <a:r>
              <a:rPr sz="1200" dirty="0">
                <a:latin typeface="Times New Roman"/>
                <a:cs typeface="Times New Roman"/>
              </a:rPr>
              <a:t>esperienziale  e la </a:t>
            </a:r>
            <a:r>
              <a:rPr sz="1200" spc="-5" dirty="0">
                <a:latin typeface="Times New Roman"/>
                <a:cs typeface="Times New Roman"/>
              </a:rPr>
              <a:t>Trinità esistenziale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Paradiso.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3. </a:t>
            </a:r>
            <a:r>
              <a:rPr sz="1600" b="1" spc="-10" dirty="0">
                <a:solidFill>
                  <a:srgbClr val="1F487C"/>
                </a:solidFill>
                <a:latin typeface="Times New Roman"/>
                <a:cs typeface="Times New Roman"/>
              </a:rPr>
              <a:t>Gli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Spiriti</a:t>
            </a: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Riflettivi</a:t>
            </a:r>
            <a:endParaRPr sz="1600">
              <a:latin typeface="Times New Roman"/>
              <a:cs typeface="Times New Roman"/>
            </a:endParaRPr>
          </a:p>
          <a:p>
            <a:pPr marL="76200" marR="72390">
              <a:lnSpc>
                <a:spcPct val="95800"/>
              </a:lnSpc>
              <a:spcBef>
                <a:spcPts val="138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(200.5) 17:3.1 </a:t>
            </a:r>
            <a:r>
              <a:rPr sz="1200" dirty="0">
                <a:latin typeface="Times New Roman"/>
                <a:cs typeface="Times New Roman"/>
              </a:rPr>
              <a:t>I quarantanove Spiriti </a:t>
            </a:r>
            <a:r>
              <a:rPr sz="1200" spc="-5" dirty="0">
                <a:latin typeface="Times New Roman"/>
                <a:cs typeface="Times New Roman"/>
              </a:rPr>
              <a:t>Riflettivi </a:t>
            </a:r>
            <a:r>
              <a:rPr sz="1200" dirty="0">
                <a:latin typeface="Times New Roman"/>
                <a:cs typeface="Times New Roman"/>
              </a:rPr>
              <a:t>sono di </a:t>
            </a:r>
            <a:r>
              <a:rPr sz="1200" spc="-5" dirty="0">
                <a:latin typeface="Times New Roman"/>
                <a:cs typeface="Times New Roman"/>
              </a:rPr>
              <a:t>origine trinitaria,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ciascuno dei </a:t>
            </a:r>
            <a:r>
              <a:rPr sz="1200" dirty="0">
                <a:latin typeface="Times New Roman"/>
                <a:cs typeface="Times New Roman"/>
              </a:rPr>
              <a:t>sette </a:t>
            </a:r>
            <a:r>
              <a:rPr sz="1200" spc="-5" dirty="0">
                <a:latin typeface="Times New Roman"/>
                <a:cs typeface="Times New Roman"/>
              </a:rPr>
              <a:t>episodi </a:t>
            </a:r>
            <a:r>
              <a:rPr sz="1200" dirty="0">
                <a:latin typeface="Times New Roman"/>
                <a:cs typeface="Times New Roman"/>
              </a:rPr>
              <a:t>creativi che </a:t>
            </a:r>
            <a:r>
              <a:rPr sz="1200" spc="-5" dirty="0">
                <a:latin typeface="Times New Roman"/>
                <a:cs typeface="Times New Roman"/>
              </a:rPr>
              <a:t>hanno accompagnato 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loro apparizione </a:t>
            </a:r>
            <a:r>
              <a:rPr sz="1200" dirty="0">
                <a:latin typeface="Times New Roman"/>
                <a:cs typeface="Times New Roman"/>
              </a:rPr>
              <a:t>ha prodotto un tipo di </a:t>
            </a:r>
            <a:r>
              <a:rPr sz="1200" spc="-5" dirty="0">
                <a:latin typeface="Times New Roman"/>
                <a:cs typeface="Times New Roman"/>
              </a:rPr>
              <a:t>esseri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cui natura </a:t>
            </a:r>
            <a:r>
              <a:rPr sz="1200" dirty="0">
                <a:latin typeface="Times New Roman"/>
                <a:cs typeface="Times New Roman"/>
              </a:rPr>
              <a:t>ha </a:t>
            </a:r>
            <a:r>
              <a:rPr sz="1200" spc="-5" dirty="0">
                <a:latin typeface="Times New Roman"/>
                <a:cs typeface="Times New Roman"/>
              </a:rPr>
              <a:t>caratteristiche </a:t>
            </a:r>
            <a:r>
              <a:rPr sz="1200" dirty="0">
                <a:latin typeface="Times New Roman"/>
                <a:cs typeface="Times New Roman"/>
              </a:rPr>
              <a:t>simili a </a:t>
            </a:r>
            <a:r>
              <a:rPr sz="1200" spc="-5" dirty="0">
                <a:latin typeface="Times New Roman"/>
                <a:cs typeface="Times New Roman"/>
              </a:rPr>
              <a:t>quelle dello </a:t>
            </a:r>
            <a:r>
              <a:rPr sz="1200" dirty="0">
                <a:latin typeface="Times New Roman"/>
                <a:cs typeface="Times New Roman"/>
              </a:rPr>
              <a:t>Spirito Maestro </a:t>
            </a:r>
            <a:r>
              <a:rPr sz="1200" spc="-5" dirty="0">
                <a:latin typeface="Times New Roman"/>
                <a:cs typeface="Times New Roman"/>
              </a:rPr>
              <a:t>coancestrale. </a:t>
            </a:r>
            <a:r>
              <a:rPr sz="1200" spc="-10" dirty="0">
                <a:latin typeface="Times New Roman"/>
                <a:cs typeface="Times New Roman"/>
              </a:rPr>
              <a:t>In  </a:t>
            </a:r>
            <a:r>
              <a:rPr sz="1200" dirty="0">
                <a:latin typeface="Times New Roman"/>
                <a:cs typeface="Times New Roman"/>
              </a:rPr>
              <a:t>tal modo </a:t>
            </a:r>
            <a:r>
              <a:rPr sz="1200" spc="-5" dirty="0">
                <a:latin typeface="Times New Roman"/>
                <a:cs typeface="Times New Roman"/>
              </a:rPr>
              <a:t>essi riflettono variamente </a:t>
            </a:r>
            <a:r>
              <a:rPr sz="1200" dirty="0">
                <a:latin typeface="Times New Roman"/>
                <a:cs typeface="Times New Roman"/>
              </a:rPr>
              <a:t>la natura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carattere </a:t>
            </a:r>
            <a:r>
              <a:rPr sz="1200" dirty="0">
                <a:latin typeface="Times New Roman"/>
                <a:cs typeface="Times New Roman"/>
              </a:rPr>
              <a:t>delle sette possibili combinazioni </a:t>
            </a:r>
            <a:r>
              <a:rPr sz="1200" spc="-5" dirty="0">
                <a:latin typeface="Times New Roman"/>
                <a:cs typeface="Times New Roman"/>
              </a:rPr>
              <a:t>associative delle </a:t>
            </a:r>
            <a:r>
              <a:rPr sz="1200" dirty="0">
                <a:latin typeface="Times New Roman"/>
                <a:cs typeface="Times New Roman"/>
              </a:rPr>
              <a:t>caratteristiche di  divinità </a:t>
            </a:r>
            <a:r>
              <a:rPr sz="1200" spc="-5" dirty="0">
                <a:latin typeface="Times New Roman"/>
                <a:cs typeface="Times New Roman"/>
              </a:rPr>
              <a:t>del Padre Universale, del Figlio Eterno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dello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Infinito. Per questa ragione </a:t>
            </a:r>
            <a:r>
              <a:rPr sz="1200" dirty="0">
                <a:latin typeface="Times New Roman"/>
                <a:cs typeface="Times New Roman"/>
              </a:rPr>
              <a:t>è necessario </a:t>
            </a:r>
            <a:r>
              <a:rPr sz="1200" spc="-5" dirty="0">
                <a:latin typeface="Times New Roman"/>
                <a:cs typeface="Times New Roman"/>
              </a:rPr>
              <a:t>che ci siano sette </a:t>
            </a:r>
            <a:r>
              <a:rPr sz="1200" dirty="0">
                <a:latin typeface="Times New Roman"/>
                <a:cs typeface="Times New Roman"/>
              </a:rPr>
              <a:t>di questi  Spiriti </a:t>
            </a:r>
            <a:r>
              <a:rPr sz="1200" spc="-5" dirty="0">
                <a:latin typeface="Times New Roman"/>
                <a:cs typeface="Times New Roman"/>
              </a:rPr>
              <a:t>Riflettivi nella capitale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ogni </a:t>
            </a:r>
            <a:r>
              <a:rPr sz="1200" dirty="0">
                <a:latin typeface="Times New Roman"/>
                <a:cs typeface="Times New Roman"/>
              </a:rPr>
              <a:t>Superuniverso. È </a:t>
            </a:r>
            <a:r>
              <a:rPr sz="1200" spc="-5" dirty="0">
                <a:latin typeface="Times New Roman"/>
                <a:cs typeface="Times New Roman"/>
              </a:rPr>
              <a:t>richiesto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rappresentante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ciascuno </a:t>
            </a:r>
            <a:r>
              <a:rPr sz="1200" dirty="0">
                <a:latin typeface="Times New Roman"/>
                <a:cs typeface="Times New Roman"/>
              </a:rPr>
              <a:t>dei sette tipi per </a:t>
            </a:r>
            <a:r>
              <a:rPr sz="1200" spc="-5" dirty="0">
                <a:latin typeface="Times New Roman"/>
                <a:cs typeface="Times New Roman"/>
              </a:rPr>
              <a:t>riuscire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riflettere  perfettamente </a:t>
            </a:r>
            <a:r>
              <a:rPr sz="1200" dirty="0">
                <a:latin typeface="Times New Roman"/>
                <a:cs typeface="Times New Roman"/>
              </a:rPr>
              <a:t>tutte le </a:t>
            </a:r>
            <a:r>
              <a:rPr sz="1200" spc="-5" dirty="0">
                <a:latin typeface="Times New Roman"/>
                <a:cs typeface="Times New Roman"/>
              </a:rPr>
              <a:t>fasi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ogni </a:t>
            </a:r>
            <a:r>
              <a:rPr sz="1200" dirty="0">
                <a:latin typeface="Times New Roman"/>
                <a:cs typeface="Times New Roman"/>
              </a:rPr>
              <a:t>possibile </a:t>
            </a:r>
            <a:r>
              <a:rPr sz="1200" spc="-5" dirty="0">
                <a:latin typeface="Times New Roman"/>
                <a:cs typeface="Times New Roman"/>
              </a:rPr>
              <a:t>manifestazione delle </a:t>
            </a:r>
            <a:r>
              <a:rPr sz="1200" dirty="0">
                <a:latin typeface="Times New Roman"/>
                <a:cs typeface="Times New Roman"/>
              </a:rPr>
              <a:t>tre </a:t>
            </a:r>
            <a:r>
              <a:rPr sz="1200" spc="-5" dirty="0">
                <a:latin typeface="Times New Roman"/>
                <a:cs typeface="Times New Roman"/>
              </a:rPr>
              <a:t>Deità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Paradiso, </a:t>
            </a:r>
            <a:r>
              <a:rPr sz="1200" dirty="0">
                <a:latin typeface="Times New Roman"/>
                <a:cs typeface="Times New Roman"/>
              </a:rPr>
              <a:t>poiché tali fenomeni </a:t>
            </a:r>
            <a:r>
              <a:rPr sz="1200" spc="-5" dirty="0">
                <a:latin typeface="Times New Roman"/>
                <a:cs typeface="Times New Roman"/>
              </a:rPr>
              <a:t>potrebbero </a:t>
            </a:r>
            <a:r>
              <a:rPr sz="1200" dirty="0">
                <a:latin typeface="Times New Roman"/>
                <a:cs typeface="Times New Roman"/>
              </a:rPr>
              <a:t>prodursi in  una </a:t>
            </a:r>
            <a:r>
              <a:rPr sz="1200" spc="-5" dirty="0">
                <a:latin typeface="Times New Roman"/>
                <a:cs typeface="Times New Roman"/>
              </a:rPr>
              <a:t>parte </a:t>
            </a:r>
            <a:r>
              <a:rPr sz="1200" dirty="0">
                <a:latin typeface="Times New Roman"/>
                <a:cs typeface="Times New Roman"/>
              </a:rPr>
              <a:t>qualsiasi dei sette </a:t>
            </a:r>
            <a:r>
              <a:rPr sz="1200" spc="-5" dirty="0">
                <a:latin typeface="Times New Roman"/>
                <a:cs typeface="Times New Roman"/>
              </a:rPr>
              <a:t>Superuniversi. Di conseguenza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membro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ogni </a:t>
            </a:r>
            <a:r>
              <a:rPr sz="1200" dirty="0">
                <a:latin typeface="Times New Roman"/>
                <a:cs typeface="Times New Roman"/>
              </a:rPr>
              <a:t>tipo fu </a:t>
            </a:r>
            <a:r>
              <a:rPr sz="1200" spc="-5" dirty="0">
                <a:latin typeface="Times New Roman"/>
                <a:cs typeface="Times New Roman"/>
              </a:rPr>
              <a:t>assegnato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servire </a:t>
            </a:r>
            <a:r>
              <a:rPr sz="1200" dirty="0">
                <a:latin typeface="Times New Roman"/>
                <a:cs typeface="Times New Roman"/>
              </a:rPr>
              <a:t>in ciascuno </a:t>
            </a:r>
            <a:r>
              <a:rPr sz="1200" spc="-5" dirty="0">
                <a:latin typeface="Times New Roman"/>
                <a:cs typeface="Times New Roman"/>
              </a:rPr>
              <a:t>dei  Superuniversi. Questi gruppi </a:t>
            </a:r>
            <a:r>
              <a:rPr sz="1200" dirty="0">
                <a:latin typeface="Times New Roman"/>
                <a:cs typeface="Times New Roman"/>
              </a:rPr>
              <a:t>di sette </a:t>
            </a:r>
            <a:r>
              <a:rPr sz="1200" spc="-5" dirty="0">
                <a:latin typeface="Times New Roman"/>
                <a:cs typeface="Times New Roman"/>
              </a:rPr>
              <a:t>dissimili Spiriti </a:t>
            </a:r>
            <a:r>
              <a:rPr sz="1200" dirty="0">
                <a:latin typeface="Times New Roman"/>
                <a:cs typeface="Times New Roman"/>
              </a:rPr>
              <a:t>Riflettivi hanno un quartier </a:t>
            </a:r>
            <a:r>
              <a:rPr sz="1200" spc="-5" dirty="0">
                <a:latin typeface="Times New Roman"/>
                <a:cs typeface="Times New Roman"/>
              </a:rPr>
              <a:t>generale nelle capitali dei Superuniversi nel </a:t>
            </a:r>
            <a:r>
              <a:rPr sz="1200" dirty="0">
                <a:latin typeface="Times New Roman"/>
                <a:cs typeface="Times New Roman"/>
              </a:rPr>
              <a:t>punto  </a:t>
            </a:r>
            <a:r>
              <a:rPr sz="1200" spc="-5" dirty="0">
                <a:latin typeface="Times New Roman"/>
                <a:cs typeface="Times New Roman"/>
              </a:rPr>
              <a:t>focale riflettivo </a:t>
            </a:r>
            <a:r>
              <a:rPr sz="1200" dirty="0">
                <a:latin typeface="Times New Roman"/>
                <a:cs typeface="Times New Roman"/>
              </a:rPr>
              <a:t>di ciascun </a:t>
            </a:r>
            <a:r>
              <a:rPr sz="1200" spc="-5" dirty="0">
                <a:latin typeface="Times New Roman"/>
                <a:cs typeface="Times New Roman"/>
              </a:rPr>
              <a:t>regno,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coincide con </a:t>
            </a:r>
            <a:r>
              <a:rPr sz="1200" dirty="0">
                <a:latin typeface="Times New Roman"/>
                <a:cs typeface="Times New Roman"/>
              </a:rPr>
              <a:t>il punto di </a:t>
            </a:r>
            <a:r>
              <a:rPr sz="1200" spc="-5" dirty="0">
                <a:latin typeface="Times New Roman"/>
                <a:cs typeface="Times New Roman"/>
              </a:rPr>
              <a:t>polarità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spirituale.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50">
              <a:latin typeface="Times New Roman"/>
              <a:cs typeface="Times New Roman"/>
            </a:endParaRPr>
          </a:p>
          <a:p>
            <a:pPr marL="76200" marR="25082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(200.6) 17:3.2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Spiriti </a:t>
            </a:r>
            <a:r>
              <a:rPr sz="1200" spc="-5" dirty="0">
                <a:latin typeface="Times New Roman"/>
                <a:cs typeface="Times New Roman"/>
              </a:rPr>
              <a:t>Riflettivi hanno dei </a:t>
            </a:r>
            <a:r>
              <a:rPr sz="1200" dirty="0">
                <a:latin typeface="Times New Roman"/>
                <a:cs typeface="Times New Roman"/>
              </a:rPr>
              <a:t>nomi, </a:t>
            </a:r>
            <a:r>
              <a:rPr sz="1200" spc="-5" dirty="0">
                <a:latin typeface="Times New Roman"/>
                <a:cs typeface="Times New Roman"/>
              </a:rPr>
              <a:t>ma questi appellativi </a:t>
            </a:r>
            <a:r>
              <a:rPr sz="1200" dirty="0">
                <a:latin typeface="Times New Roman"/>
                <a:cs typeface="Times New Roman"/>
              </a:rPr>
              <a:t>non sono </a:t>
            </a:r>
            <a:r>
              <a:rPr sz="1200" spc="-5" dirty="0">
                <a:latin typeface="Times New Roman"/>
                <a:cs typeface="Times New Roman"/>
              </a:rPr>
              <a:t>rivelati sui </a:t>
            </a:r>
            <a:r>
              <a:rPr sz="1200" dirty="0">
                <a:latin typeface="Times New Roman"/>
                <a:cs typeface="Times New Roman"/>
              </a:rPr>
              <a:t>mondi </a:t>
            </a:r>
            <a:r>
              <a:rPr sz="1200" spc="-5" dirty="0">
                <a:latin typeface="Times New Roman"/>
                <a:cs typeface="Times New Roman"/>
              </a:rPr>
              <a:t>dello </a:t>
            </a:r>
            <a:r>
              <a:rPr sz="1200" dirty="0">
                <a:latin typeface="Times New Roman"/>
                <a:cs typeface="Times New Roman"/>
              </a:rPr>
              <a:t>spazio. </a:t>
            </a:r>
            <a:r>
              <a:rPr sz="1200" spc="-5" dirty="0">
                <a:latin typeface="Times New Roman"/>
                <a:cs typeface="Times New Roman"/>
              </a:rPr>
              <a:t>Essi </a:t>
            </a:r>
            <a:r>
              <a:rPr sz="1200" spc="-10" dirty="0">
                <a:latin typeface="Times New Roman"/>
                <a:cs typeface="Times New Roman"/>
              </a:rPr>
              <a:t>si </a:t>
            </a:r>
            <a:r>
              <a:rPr sz="1200" spc="-5" dirty="0">
                <a:latin typeface="Times New Roman"/>
                <a:cs typeface="Times New Roman"/>
              </a:rPr>
              <a:t>ricollegano  alla natura ed al carattere </a:t>
            </a:r>
            <a:r>
              <a:rPr sz="1200" dirty="0">
                <a:latin typeface="Times New Roman"/>
                <a:cs typeface="Times New Roman"/>
              </a:rPr>
              <a:t>di questi </a:t>
            </a:r>
            <a:r>
              <a:rPr sz="1200" spc="-5" dirty="0">
                <a:latin typeface="Times New Roman"/>
                <a:cs typeface="Times New Roman"/>
              </a:rPr>
              <a:t>esseri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fanno </a:t>
            </a:r>
            <a:r>
              <a:rPr sz="1200" dirty="0">
                <a:latin typeface="Times New Roman"/>
                <a:cs typeface="Times New Roman"/>
              </a:rPr>
              <a:t>parte di uno dei </a:t>
            </a:r>
            <a:r>
              <a:rPr sz="1200" spc="-5" dirty="0">
                <a:latin typeface="Times New Roman"/>
                <a:cs typeface="Times New Roman"/>
              </a:rPr>
              <a:t>sette misteri universali delle </a:t>
            </a:r>
            <a:r>
              <a:rPr sz="1200" dirty="0">
                <a:latin typeface="Times New Roman"/>
                <a:cs typeface="Times New Roman"/>
              </a:rPr>
              <a:t>sfere </a:t>
            </a:r>
            <a:r>
              <a:rPr sz="1200" spc="-5" dirty="0">
                <a:latin typeface="Times New Roman"/>
                <a:cs typeface="Times New Roman"/>
              </a:rPr>
              <a:t>segrete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Paradiso.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26543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(201.1) 17:3.3 </a:t>
            </a:r>
            <a:r>
              <a:rPr sz="1200" spc="-5" dirty="0">
                <a:latin typeface="Times New Roman"/>
                <a:cs typeface="Times New Roman"/>
              </a:rPr>
              <a:t>L’attributo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riflettività,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fenomeno dei </a:t>
            </a:r>
            <a:r>
              <a:rPr sz="1200" dirty="0">
                <a:latin typeface="Times New Roman"/>
                <a:cs typeface="Times New Roman"/>
              </a:rPr>
              <a:t>livelli </a:t>
            </a:r>
            <a:r>
              <a:rPr sz="1200" spc="-5" dirty="0">
                <a:latin typeface="Times New Roman"/>
                <a:cs typeface="Times New Roman"/>
              </a:rPr>
              <a:t>mentali dell’Attore </a:t>
            </a:r>
            <a:r>
              <a:rPr sz="1200" dirty="0">
                <a:latin typeface="Times New Roman"/>
                <a:cs typeface="Times New Roman"/>
              </a:rPr>
              <a:t>Congiunto, </a:t>
            </a:r>
            <a:r>
              <a:rPr sz="1200" spc="-5" dirty="0">
                <a:latin typeface="Times New Roman"/>
                <a:cs typeface="Times New Roman"/>
              </a:rPr>
              <a:t>dell’Essere Supremo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degli </a:t>
            </a:r>
            <a:r>
              <a:rPr sz="1200" dirty="0">
                <a:latin typeface="Times New Roman"/>
                <a:cs typeface="Times New Roman"/>
              </a:rPr>
              <a:t>Spiriti  </a:t>
            </a:r>
            <a:r>
              <a:rPr sz="1200" spc="-5" dirty="0">
                <a:latin typeface="Times New Roman"/>
                <a:cs typeface="Times New Roman"/>
              </a:rPr>
              <a:t>Maestri,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trasmissibile </a:t>
            </a:r>
            <a:r>
              <a:rPr sz="1200" dirty="0">
                <a:latin typeface="Times New Roman"/>
                <a:cs typeface="Times New Roman"/>
              </a:rPr>
              <a:t>a tutti </a:t>
            </a:r>
            <a:r>
              <a:rPr sz="1200" spc="-5" dirty="0">
                <a:latin typeface="Times New Roman"/>
                <a:cs typeface="Times New Roman"/>
              </a:rPr>
              <a:t>gli esseri occupati nell’attuazione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vasto </a:t>
            </a:r>
            <a:r>
              <a:rPr sz="1200" spc="-5" dirty="0">
                <a:latin typeface="Times New Roman"/>
                <a:cs typeface="Times New Roman"/>
              </a:rPr>
              <a:t>piano d’informazione universale.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ecco </a:t>
            </a:r>
            <a:r>
              <a:rPr sz="1200" dirty="0">
                <a:latin typeface="Times New Roman"/>
                <a:cs typeface="Times New Roman"/>
              </a:rPr>
              <a:t>un  </a:t>
            </a:r>
            <a:r>
              <a:rPr sz="1200" spc="-5" dirty="0">
                <a:latin typeface="Times New Roman"/>
                <a:cs typeface="Times New Roman"/>
              </a:rPr>
              <a:t>grande mistero: </a:t>
            </a:r>
            <a:r>
              <a:rPr sz="1200" dirty="0">
                <a:latin typeface="Times New Roman"/>
                <a:cs typeface="Times New Roman"/>
              </a:rPr>
              <a:t>né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Spiriti </a:t>
            </a:r>
            <a:r>
              <a:rPr sz="1200" spc="-5" dirty="0">
                <a:latin typeface="Times New Roman"/>
                <a:cs typeface="Times New Roman"/>
              </a:rPr>
              <a:t>Maestri </a:t>
            </a:r>
            <a:r>
              <a:rPr sz="1200" dirty="0">
                <a:latin typeface="Times New Roman"/>
                <a:cs typeface="Times New Roman"/>
              </a:rPr>
              <a:t>né le </a:t>
            </a:r>
            <a:r>
              <a:rPr sz="1200" spc="-5" dirty="0">
                <a:latin typeface="Times New Roman"/>
                <a:cs typeface="Times New Roman"/>
              </a:rPr>
              <a:t>Deità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Paradiso, singolarmente </a:t>
            </a:r>
            <a:r>
              <a:rPr sz="1200" dirty="0">
                <a:latin typeface="Times New Roman"/>
                <a:cs typeface="Times New Roman"/>
              </a:rPr>
              <a:t>o collettivamente, rivelano </a:t>
            </a:r>
            <a:r>
              <a:rPr sz="1200" spc="-5" dirty="0">
                <a:latin typeface="Times New Roman"/>
                <a:cs typeface="Times New Roman"/>
              </a:rPr>
              <a:t>poteri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riflettività  universale coordinata </a:t>
            </a:r>
            <a:r>
              <a:rPr sz="1200" dirty="0">
                <a:latin typeface="Times New Roman"/>
                <a:cs typeface="Times New Roman"/>
              </a:rPr>
              <a:t>quali </a:t>
            </a:r>
            <a:r>
              <a:rPr sz="1200" spc="-5" dirty="0">
                <a:latin typeface="Times New Roman"/>
                <a:cs typeface="Times New Roman"/>
              </a:rPr>
              <a:t>si manifestano </a:t>
            </a:r>
            <a:r>
              <a:rPr sz="1200" dirty="0">
                <a:latin typeface="Times New Roman"/>
                <a:cs typeface="Times New Roman"/>
              </a:rPr>
              <a:t>in queste </a:t>
            </a:r>
            <a:r>
              <a:rPr sz="1200" spc="-5" dirty="0">
                <a:latin typeface="Times New Roman"/>
                <a:cs typeface="Times New Roman"/>
              </a:rPr>
              <a:t>quarantanove </a:t>
            </a:r>
            <a:r>
              <a:rPr sz="1200" dirty="0">
                <a:latin typeface="Times New Roman"/>
                <a:cs typeface="Times New Roman"/>
              </a:rPr>
              <a:t>personalità di </a:t>
            </a:r>
            <a:r>
              <a:rPr sz="1200" spc="-5" dirty="0">
                <a:latin typeface="Times New Roman"/>
                <a:cs typeface="Times New Roman"/>
              </a:rPr>
              <a:t>collegamento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Majeston, </a:t>
            </a:r>
            <a:r>
              <a:rPr sz="1200" dirty="0">
                <a:latin typeface="Times New Roman"/>
                <a:cs typeface="Times New Roman"/>
              </a:rPr>
              <a:t>e tuttavia </a:t>
            </a:r>
            <a:r>
              <a:rPr sz="1200" spc="-5" dirty="0">
                <a:latin typeface="Times New Roman"/>
                <a:cs typeface="Times New Roman"/>
              </a:rPr>
              <a:t>essi </a:t>
            </a:r>
            <a:r>
              <a:rPr sz="1200" spc="10" dirty="0">
                <a:latin typeface="Times New Roman"/>
                <a:cs typeface="Times New Roman"/>
              </a:rPr>
              <a:t>sono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35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354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39419" y="513333"/>
            <a:ext cx="8208645" cy="407733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101600" marR="12700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creatori </a:t>
            </a:r>
            <a:r>
              <a:rPr sz="1200" dirty="0">
                <a:latin typeface="Times New Roman"/>
                <a:cs typeface="Times New Roman"/>
              </a:rPr>
              <a:t>di tutti questi </a:t>
            </a:r>
            <a:r>
              <a:rPr sz="1200" spc="-5" dirty="0">
                <a:latin typeface="Times New Roman"/>
                <a:cs typeface="Times New Roman"/>
              </a:rPr>
              <a:t>esseri meravigliosamente </a:t>
            </a:r>
            <a:r>
              <a:rPr sz="1200" dirty="0">
                <a:latin typeface="Times New Roman"/>
                <a:cs typeface="Times New Roman"/>
              </a:rPr>
              <a:t>dotati. </a:t>
            </a:r>
            <a:r>
              <a:rPr sz="1200" spc="-5" dirty="0">
                <a:latin typeface="Times New Roman"/>
                <a:cs typeface="Times New Roman"/>
              </a:rPr>
              <a:t>Nella creatura </a:t>
            </a:r>
            <a:r>
              <a:rPr sz="1200" dirty="0">
                <a:latin typeface="Times New Roman"/>
                <a:cs typeface="Times New Roman"/>
              </a:rPr>
              <a:t>l’eredità divina </a:t>
            </a:r>
            <a:r>
              <a:rPr sz="1200" spc="-5" dirty="0">
                <a:latin typeface="Times New Roman"/>
                <a:cs typeface="Times New Roman"/>
              </a:rPr>
              <a:t>talvolta manifesta certi </a:t>
            </a:r>
            <a:r>
              <a:rPr sz="1200" dirty="0">
                <a:latin typeface="Times New Roman"/>
                <a:cs typeface="Times New Roman"/>
              </a:rPr>
              <a:t>attributi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non sono  </a:t>
            </a:r>
            <a:r>
              <a:rPr sz="1200" spc="-5" dirty="0">
                <a:latin typeface="Times New Roman"/>
                <a:cs typeface="Times New Roman"/>
              </a:rPr>
              <a:t>ravvisabili </a:t>
            </a:r>
            <a:r>
              <a:rPr sz="1200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Creatore.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101600" marR="20320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(201.2) 17:3.4 </a:t>
            </a:r>
            <a:r>
              <a:rPr sz="1200" spc="-5" dirty="0">
                <a:latin typeface="Times New Roman"/>
                <a:cs typeface="Times New Roman"/>
              </a:rPr>
              <a:t>Gli addetti </a:t>
            </a:r>
            <a:r>
              <a:rPr sz="1200" dirty="0">
                <a:latin typeface="Times New Roman"/>
                <a:cs typeface="Times New Roman"/>
              </a:rPr>
              <a:t>al </a:t>
            </a:r>
            <a:r>
              <a:rPr sz="1200" spc="-5" dirty="0">
                <a:latin typeface="Times New Roman"/>
                <a:cs typeface="Times New Roman"/>
              </a:rPr>
              <a:t>servizio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riflettività, ad eccezione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Majeston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degli </a:t>
            </a:r>
            <a:r>
              <a:rPr sz="1200" dirty="0">
                <a:latin typeface="Times New Roman"/>
                <a:cs typeface="Times New Roman"/>
              </a:rPr>
              <a:t>Spiriti Riflettivi, </a:t>
            </a:r>
            <a:r>
              <a:rPr sz="1200" spc="-5" dirty="0">
                <a:latin typeface="Times New Roman"/>
                <a:cs typeface="Times New Roman"/>
              </a:rPr>
              <a:t>sono </a:t>
            </a:r>
            <a:r>
              <a:rPr sz="1200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creature dello </a:t>
            </a:r>
            <a:r>
              <a:rPr sz="1200" spc="5" dirty="0">
                <a:latin typeface="Times New Roman"/>
                <a:cs typeface="Times New Roman"/>
              </a:rPr>
              <a:t>Spirito  </a:t>
            </a:r>
            <a:r>
              <a:rPr sz="1200" spc="-5" dirty="0">
                <a:latin typeface="Times New Roman"/>
                <a:cs typeface="Times New Roman"/>
              </a:rPr>
              <a:t>Infinito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suoi </a:t>
            </a:r>
            <a:r>
              <a:rPr sz="1200" spc="-5" dirty="0">
                <a:latin typeface="Times New Roman"/>
                <a:cs typeface="Times New Roman"/>
              </a:rPr>
              <a:t>diretti </a:t>
            </a:r>
            <a:r>
              <a:rPr sz="1200" dirty="0">
                <a:latin typeface="Times New Roman"/>
                <a:cs typeface="Times New Roman"/>
              </a:rPr>
              <a:t>associati e </a:t>
            </a:r>
            <a:r>
              <a:rPr sz="1200" spc="-5" dirty="0">
                <a:latin typeface="Times New Roman"/>
                <a:cs typeface="Times New Roman"/>
              </a:rPr>
              <a:t>subordinati. </a:t>
            </a:r>
            <a:r>
              <a:rPr sz="1200" dirty="0">
                <a:latin typeface="Times New Roman"/>
                <a:cs typeface="Times New Roman"/>
              </a:rPr>
              <a:t>Gli Spiriti Riflettivi di </a:t>
            </a:r>
            <a:r>
              <a:rPr sz="1200" spc="-5" dirty="0">
                <a:latin typeface="Times New Roman"/>
                <a:cs typeface="Times New Roman"/>
              </a:rPr>
              <a:t>ogni Superuniverso </a:t>
            </a:r>
            <a:r>
              <a:rPr sz="1200" dirty="0">
                <a:latin typeface="Times New Roman"/>
                <a:cs typeface="Times New Roman"/>
              </a:rPr>
              <a:t>sono i creatori </a:t>
            </a:r>
            <a:r>
              <a:rPr sz="1200" spc="-5" dirty="0">
                <a:latin typeface="Times New Roman"/>
                <a:cs typeface="Times New Roman"/>
              </a:rPr>
              <a:t>dei loro </a:t>
            </a:r>
            <a:r>
              <a:rPr sz="1200" dirty="0">
                <a:latin typeface="Times New Roman"/>
                <a:cs typeface="Times New Roman"/>
              </a:rPr>
              <a:t>Aiuti Riflettivi  </a:t>
            </a:r>
            <a:r>
              <a:rPr sz="1200" spc="-5" dirty="0">
                <a:latin typeface="Times New Roman"/>
                <a:cs typeface="Times New Roman"/>
              </a:rPr>
              <a:t>d’Immagini,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loro voci personali nei tribunali degli Antichi dei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Giorni.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200">
              <a:latin typeface="Times New Roman"/>
              <a:cs typeface="Times New Roman"/>
            </a:endParaRPr>
          </a:p>
          <a:p>
            <a:pPr marL="101600" marR="16065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(201.3) 17:3.5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Spiriti </a:t>
            </a:r>
            <a:r>
              <a:rPr sz="1200" spc="-5" dirty="0">
                <a:latin typeface="Times New Roman"/>
                <a:cs typeface="Times New Roman"/>
              </a:rPr>
              <a:t>Riflettivi </a:t>
            </a:r>
            <a:r>
              <a:rPr sz="1200" dirty="0">
                <a:latin typeface="Times New Roman"/>
                <a:cs typeface="Times New Roman"/>
              </a:rPr>
              <a:t>non sono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semplici </a:t>
            </a:r>
            <a:r>
              <a:rPr sz="1200" spc="-5" dirty="0">
                <a:latin typeface="Times New Roman"/>
                <a:cs typeface="Times New Roman"/>
              </a:rPr>
              <a:t>agenti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trasmissione;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anche personalità ritentive. </a:t>
            </a:r>
            <a:r>
              <a:rPr sz="1200" dirty="0">
                <a:latin typeface="Times New Roman"/>
                <a:cs typeface="Times New Roman"/>
              </a:rPr>
              <a:t>I loro discendenti, i  </a:t>
            </a:r>
            <a:r>
              <a:rPr sz="1200" spc="-5" dirty="0">
                <a:latin typeface="Times New Roman"/>
                <a:cs typeface="Times New Roman"/>
              </a:rPr>
              <a:t>seconafini, sono anch’essi personalità ritentive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registratrici. Ogni </a:t>
            </a:r>
            <a:r>
              <a:rPr sz="1200" dirty="0">
                <a:latin typeface="Times New Roman"/>
                <a:cs typeface="Times New Roman"/>
              </a:rPr>
              <a:t>cosa che ha un </a:t>
            </a:r>
            <a:r>
              <a:rPr sz="1200" spc="-5" dirty="0">
                <a:latin typeface="Times New Roman"/>
                <a:cs typeface="Times New Roman"/>
              </a:rPr>
              <a:t>vero </a:t>
            </a:r>
            <a:r>
              <a:rPr sz="1200" dirty="0">
                <a:latin typeface="Times New Roman"/>
                <a:cs typeface="Times New Roman"/>
              </a:rPr>
              <a:t>valore </a:t>
            </a:r>
            <a:r>
              <a:rPr sz="1200" spc="-5" dirty="0">
                <a:latin typeface="Times New Roman"/>
                <a:cs typeface="Times New Roman"/>
              </a:rPr>
              <a:t>spirituale viene registrata </a:t>
            </a:r>
            <a:r>
              <a:rPr sz="1200" dirty="0">
                <a:latin typeface="Times New Roman"/>
                <a:cs typeface="Times New Roman"/>
              </a:rPr>
              <a:t>in  </a:t>
            </a:r>
            <a:r>
              <a:rPr sz="1200" spc="-5" dirty="0">
                <a:latin typeface="Times New Roman"/>
                <a:cs typeface="Times New Roman"/>
              </a:rPr>
              <a:t>duplicato, </a:t>
            </a:r>
            <a:r>
              <a:rPr sz="1200" dirty="0">
                <a:latin typeface="Times New Roman"/>
                <a:cs typeface="Times New Roman"/>
              </a:rPr>
              <a:t>ed una copia è </a:t>
            </a:r>
            <a:r>
              <a:rPr sz="1200" spc="-5" dirty="0">
                <a:latin typeface="Times New Roman"/>
                <a:cs typeface="Times New Roman"/>
              </a:rPr>
              <a:t>conservata nella </a:t>
            </a:r>
            <a:r>
              <a:rPr sz="1200" dirty="0">
                <a:latin typeface="Times New Roman"/>
                <a:cs typeface="Times New Roman"/>
              </a:rPr>
              <a:t>dotazione personale di un membro di uno dei </a:t>
            </a:r>
            <a:r>
              <a:rPr sz="1200" spc="-5" dirty="0">
                <a:latin typeface="Times New Roman"/>
                <a:cs typeface="Times New Roman"/>
              </a:rPr>
              <a:t>numerosi </a:t>
            </a:r>
            <a:r>
              <a:rPr sz="1200" dirty="0">
                <a:latin typeface="Times New Roman"/>
                <a:cs typeface="Times New Roman"/>
              </a:rPr>
              <a:t>ordini di </a:t>
            </a:r>
            <a:r>
              <a:rPr sz="1200" spc="-5" dirty="0">
                <a:latin typeface="Times New Roman"/>
                <a:cs typeface="Times New Roman"/>
              </a:rPr>
              <a:t>personalità secorafiche  appartenenti al </a:t>
            </a:r>
            <a:r>
              <a:rPr sz="1200" dirty="0">
                <a:latin typeface="Times New Roman"/>
                <a:cs typeface="Times New Roman"/>
              </a:rPr>
              <a:t>vasto </a:t>
            </a:r>
            <a:r>
              <a:rPr sz="1200" spc="-5" dirty="0">
                <a:latin typeface="Times New Roman"/>
                <a:cs typeface="Times New Roman"/>
              </a:rPr>
              <a:t>gruppo degli </a:t>
            </a:r>
            <a:r>
              <a:rPr sz="1200" dirty="0">
                <a:latin typeface="Times New Roman"/>
                <a:cs typeface="Times New Roman"/>
              </a:rPr>
              <a:t>Spiriti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Riflettivi.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101600" marR="11620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(201.4) 17:3.6 </a:t>
            </a:r>
            <a:r>
              <a:rPr sz="1200" spc="-15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registrazioni ufficiali degli Universi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inoltrate ai </a:t>
            </a:r>
            <a:r>
              <a:rPr sz="1200" dirty="0">
                <a:latin typeface="Times New Roman"/>
                <a:cs typeface="Times New Roman"/>
              </a:rPr>
              <a:t>livelli </a:t>
            </a:r>
            <a:r>
              <a:rPr sz="1200" spc="-5" dirty="0">
                <a:latin typeface="Times New Roman"/>
                <a:cs typeface="Times New Roman"/>
              </a:rPr>
              <a:t>superiori dagli archivisti angelici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loro tramite, ma le  </a:t>
            </a:r>
            <a:r>
              <a:rPr sz="1200" spc="-5" dirty="0">
                <a:latin typeface="Times New Roman"/>
                <a:cs typeface="Times New Roman"/>
              </a:rPr>
              <a:t>vere registrazioni </a:t>
            </a:r>
            <a:r>
              <a:rPr sz="1200" dirty="0">
                <a:latin typeface="Times New Roman"/>
                <a:cs typeface="Times New Roman"/>
              </a:rPr>
              <a:t>spirituali sono </a:t>
            </a:r>
            <a:r>
              <a:rPr sz="1200" spc="-5" dirty="0">
                <a:latin typeface="Times New Roman"/>
                <a:cs typeface="Times New Roman"/>
              </a:rPr>
              <a:t>raccolte </a:t>
            </a:r>
            <a:r>
              <a:rPr sz="1200" dirty="0">
                <a:latin typeface="Times New Roman"/>
                <a:cs typeface="Times New Roman"/>
              </a:rPr>
              <a:t>per riflettività e </a:t>
            </a:r>
            <a:r>
              <a:rPr sz="1200" spc="-5" dirty="0">
                <a:latin typeface="Times New Roman"/>
                <a:cs typeface="Times New Roman"/>
              </a:rPr>
              <a:t>conservate nelle </a:t>
            </a:r>
            <a:r>
              <a:rPr sz="1200" dirty="0">
                <a:latin typeface="Times New Roman"/>
                <a:cs typeface="Times New Roman"/>
              </a:rPr>
              <a:t>menti di </a:t>
            </a:r>
            <a:r>
              <a:rPr sz="1200" spc="-5" dirty="0">
                <a:latin typeface="Times New Roman"/>
                <a:cs typeface="Times New Roman"/>
              </a:rPr>
              <a:t>personalità qualificate ed </a:t>
            </a:r>
            <a:r>
              <a:rPr sz="1200" dirty="0">
                <a:latin typeface="Times New Roman"/>
                <a:cs typeface="Times New Roman"/>
              </a:rPr>
              <a:t>appropriate  </a:t>
            </a:r>
            <a:r>
              <a:rPr sz="1200" spc="-5" dirty="0">
                <a:latin typeface="Times New Roman"/>
                <a:cs typeface="Times New Roman"/>
              </a:rPr>
              <a:t>appartenenti alla famiglia dello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Infinito. Questi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gli archivi </a:t>
            </a:r>
            <a:r>
              <a:rPr sz="1200" i="1" dirty="0">
                <a:latin typeface="Times New Roman"/>
                <a:cs typeface="Times New Roman"/>
              </a:rPr>
              <a:t>viventi </a:t>
            </a:r>
            <a:r>
              <a:rPr sz="1200" spc="-5" dirty="0">
                <a:latin typeface="Times New Roman"/>
                <a:cs typeface="Times New Roman"/>
              </a:rPr>
              <a:t>contrapposti agli </a:t>
            </a:r>
            <a:r>
              <a:rPr sz="1200" dirty="0">
                <a:latin typeface="Times New Roman"/>
                <a:cs typeface="Times New Roman"/>
              </a:rPr>
              <a:t>archivi </a:t>
            </a:r>
            <a:r>
              <a:rPr sz="1200" spc="-5" dirty="0">
                <a:latin typeface="Times New Roman"/>
                <a:cs typeface="Times New Roman"/>
              </a:rPr>
              <a:t>ufficiali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i="1" spc="-5" dirty="0">
                <a:latin typeface="Times New Roman"/>
                <a:cs typeface="Times New Roman"/>
              </a:rPr>
              <a:t>morti</a:t>
            </a:r>
            <a:endParaRPr sz="1200">
              <a:latin typeface="Times New Roman"/>
              <a:cs typeface="Times New Roman"/>
            </a:endParaRPr>
          </a:p>
          <a:p>
            <a:pPr marL="101600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dell’Universo, </a:t>
            </a:r>
            <a:r>
              <a:rPr sz="1200" dirty="0">
                <a:latin typeface="Times New Roman"/>
                <a:cs typeface="Times New Roman"/>
              </a:rPr>
              <a:t>e sono </a:t>
            </a:r>
            <a:r>
              <a:rPr sz="1200" spc="-5" dirty="0">
                <a:latin typeface="Times New Roman"/>
                <a:cs typeface="Times New Roman"/>
              </a:rPr>
              <a:t>perfettamente conservati </a:t>
            </a:r>
            <a:r>
              <a:rPr sz="1200" dirty="0">
                <a:latin typeface="Times New Roman"/>
                <a:cs typeface="Times New Roman"/>
              </a:rPr>
              <a:t>nelle </a:t>
            </a:r>
            <a:r>
              <a:rPr sz="1200" spc="-5" dirty="0">
                <a:latin typeface="Times New Roman"/>
                <a:cs typeface="Times New Roman"/>
              </a:rPr>
              <a:t>menti </a:t>
            </a:r>
            <a:r>
              <a:rPr sz="1200" dirty="0">
                <a:latin typeface="Times New Roman"/>
                <a:cs typeface="Times New Roman"/>
              </a:rPr>
              <a:t>viventi delle </a:t>
            </a:r>
            <a:r>
              <a:rPr sz="1200" spc="-5" dirty="0">
                <a:latin typeface="Times New Roman"/>
                <a:cs typeface="Times New Roman"/>
              </a:rPr>
              <a:t>personalità registratrici dello </a:t>
            </a:r>
            <a:r>
              <a:rPr sz="1200" dirty="0">
                <a:latin typeface="Times New Roman"/>
                <a:cs typeface="Times New Roman"/>
              </a:rPr>
              <a:t>Spirito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Infinito.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101600" marR="32575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(201.5) 17:3.7 </a:t>
            </a:r>
            <a:r>
              <a:rPr sz="1200" spc="-5" dirty="0">
                <a:latin typeface="Times New Roman"/>
                <a:cs typeface="Times New Roman"/>
              </a:rPr>
              <a:t>L’organizzazione della riflettività </a:t>
            </a:r>
            <a:r>
              <a:rPr sz="1200" dirty="0">
                <a:latin typeface="Times New Roman"/>
                <a:cs typeface="Times New Roman"/>
              </a:rPr>
              <a:t>è anche il </a:t>
            </a:r>
            <a:r>
              <a:rPr sz="1200" spc="-5" dirty="0">
                <a:latin typeface="Times New Roman"/>
                <a:cs typeface="Times New Roman"/>
              </a:rPr>
              <a:t>meccanismo </a:t>
            </a:r>
            <a:r>
              <a:rPr sz="1200" dirty="0">
                <a:latin typeface="Times New Roman"/>
                <a:cs typeface="Times New Roman"/>
              </a:rPr>
              <a:t>di raccolta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notizie e di </a:t>
            </a:r>
            <a:r>
              <a:rPr sz="1200" spc="-5" dirty="0">
                <a:latin typeface="Times New Roman"/>
                <a:cs typeface="Times New Roman"/>
              </a:rPr>
              <a:t>diffusione </a:t>
            </a:r>
            <a:r>
              <a:rPr sz="1200" spc="5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decreti </a:t>
            </a:r>
            <a:r>
              <a:rPr sz="1200" dirty="0">
                <a:latin typeface="Times New Roman"/>
                <a:cs typeface="Times New Roman"/>
              </a:rPr>
              <a:t>in tutta la  </a:t>
            </a:r>
            <a:r>
              <a:rPr sz="1200" spc="-5" dirty="0">
                <a:latin typeface="Times New Roman"/>
                <a:cs typeface="Times New Roman"/>
              </a:rPr>
              <a:t>creazione. Essa </a:t>
            </a:r>
            <a:r>
              <a:rPr sz="1200" dirty="0">
                <a:latin typeface="Times New Roman"/>
                <a:cs typeface="Times New Roman"/>
              </a:rPr>
              <a:t>è in costante </a:t>
            </a:r>
            <a:r>
              <a:rPr sz="1200" spc="-5" dirty="0">
                <a:latin typeface="Times New Roman"/>
                <a:cs typeface="Times New Roman"/>
              </a:rPr>
              <a:t>attività contrariamente al funzionamento </a:t>
            </a:r>
            <a:r>
              <a:rPr sz="1200" dirty="0">
                <a:latin typeface="Times New Roman"/>
                <a:cs typeface="Times New Roman"/>
              </a:rPr>
              <a:t>periodico </a:t>
            </a:r>
            <a:r>
              <a:rPr sz="1200" spc="-5" dirty="0">
                <a:latin typeface="Times New Roman"/>
                <a:cs typeface="Times New Roman"/>
              </a:rPr>
              <a:t>dei vari </a:t>
            </a:r>
            <a:r>
              <a:rPr sz="1200" dirty="0">
                <a:latin typeface="Times New Roman"/>
                <a:cs typeface="Times New Roman"/>
              </a:rPr>
              <a:t>servizi di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trasmissione.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101600" marR="43180" algn="just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(201.6) 17:3.8 </a:t>
            </a:r>
            <a:r>
              <a:rPr sz="1200" spc="-5" dirty="0">
                <a:latin typeface="Times New Roman"/>
                <a:cs typeface="Times New Roman"/>
              </a:rPr>
              <a:t>Ogni avvenimento importante che </a:t>
            </a:r>
            <a:r>
              <a:rPr sz="1200" dirty="0">
                <a:latin typeface="Times New Roman"/>
                <a:cs typeface="Times New Roman"/>
              </a:rPr>
              <a:t>accade </a:t>
            </a:r>
            <a:r>
              <a:rPr sz="1200" spc="-5" dirty="0">
                <a:latin typeface="Times New Roman"/>
                <a:cs typeface="Times New Roman"/>
              </a:rPr>
              <a:t>nella capitale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Universo locale </a:t>
            </a:r>
            <a:r>
              <a:rPr sz="1200" dirty="0">
                <a:latin typeface="Times New Roman"/>
                <a:cs typeface="Times New Roman"/>
              </a:rPr>
              <a:t>viene riflesso per </a:t>
            </a:r>
            <a:r>
              <a:rPr sz="1200" spc="-5" dirty="0">
                <a:latin typeface="Times New Roman"/>
                <a:cs typeface="Times New Roman"/>
              </a:rPr>
              <a:t>inerenza </a:t>
            </a:r>
            <a:r>
              <a:rPr sz="1200" dirty="0">
                <a:latin typeface="Times New Roman"/>
                <a:cs typeface="Times New Roman"/>
              </a:rPr>
              <a:t>sulla capitale </a:t>
            </a:r>
            <a:r>
              <a:rPr sz="1200" spc="-5" dirty="0">
                <a:latin typeface="Times New Roman"/>
                <a:cs typeface="Times New Roman"/>
              </a:rPr>
              <a:t>del  suo Superuniverso.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viceversa, ogni avvenimento significativo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gli Universi locali </a:t>
            </a:r>
            <a:r>
              <a:rPr sz="1200" dirty="0">
                <a:latin typeface="Times New Roman"/>
                <a:cs typeface="Times New Roman"/>
              </a:rPr>
              <a:t>viene </a:t>
            </a:r>
            <a:r>
              <a:rPr sz="1200" spc="-5" dirty="0">
                <a:latin typeface="Times New Roman"/>
                <a:cs typeface="Times New Roman"/>
              </a:rPr>
              <a:t>riflesso verso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capitali degli Universi  locali dalla capitale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loro Superuniverso.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servizio di </a:t>
            </a:r>
            <a:r>
              <a:rPr sz="1200" spc="-5" dirty="0">
                <a:latin typeface="Times New Roman"/>
                <a:cs typeface="Times New Roman"/>
              </a:rPr>
              <a:t>riflettività dagli Universi del tempo </a:t>
            </a:r>
            <a:r>
              <a:rPr sz="1200" dirty="0">
                <a:latin typeface="Times New Roman"/>
                <a:cs typeface="Times New Roman"/>
              </a:rPr>
              <a:t>ai </a:t>
            </a:r>
            <a:r>
              <a:rPr sz="1200" spc="-5" dirty="0">
                <a:latin typeface="Times New Roman"/>
                <a:cs typeface="Times New Roman"/>
              </a:rPr>
              <a:t>Superuniversi </a:t>
            </a:r>
            <a:r>
              <a:rPr sz="1200" dirty="0">
                <a:latin typeface="Times New Roman"/>
                <a:cs typeface="Times New Roman"/>
              </a:rPr>
              <a:t>sembra automatico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35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355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223884" cy="39598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32639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autofunzionante, </a:t>
            </a:r>
            <a:r>
              <a:rPr sz="1200" dirty="0">
                <a:latin typeface="Times New Roman"/>
                <a:cs typeface="Times New Roman"/>
              </a:rPr>
              <a:t>ma non è </a:t>
            </a:r>
            <a:r>
              <a:rPr sz="1200" spc="-5" dirty="0">
                <a:latin typeface="Times New Roman"/>
                <a:cs typeface="Times New Roman"/>
              </a:rPr>
              <a:t>così. Esso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tutto </a:t>
            </a:r>
            <a:r>
              <a:rPr sz="1200" spc="-5" dirty="0">
                <a:latin typeface="Times New Roman"/>
                <a:cs typeface="Times New Roman"/>
              </a:rPr>
              <a:t>personale ed intelligente;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precisione </a:t>
            </a:r>
            <a:r>
              <a:rPr sz="1200" dirty="0">
                <a:latin typeface="Times New Roman"/>
                <a:cs typeface="Times New Roman"/>
              </a:rPr>
              <a:t>deriva dalla </a:t>
            </a:r>
            <a:r>
              <a:rPr sz="1200" spc="-5" dirty="0">
                <a:latin typeface="Times New Roman"/>
                <a:cs typeface="Times New Roman"/>
              </a:rPr>
              <a:t>perfetta </a:t>
            </a:r>
            <a:r>
              <a:rPr sz="1200" dirty="0">
                <a:latin typeface="Times New Roman"/>
                <a:cs typeface="Times New Roman"/>
              </a:rPr>
              <a:t>cooperazione di  </a:t>
            </a:r>
            <a:r>
              <a:rPr sz="1200" spc="-5" dirty="0">
                <a:latin typeface="Times New Roman"/>
                <a:cs typeface="Times New Roman"/>
              </a:rPr>
              <a:t>personalità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perciò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difficilmente essere </a:t>
            </a:r>
            <a:r>
              <a:rPr sz="1200" dirty="0">
                <a:latin typeface="Times New Roman"/>
                <a:cs typeface="Times New Roman"/>
              </a:rPr>
              <a:t>attribuita </a:t>
            </a:r>
            <a:r>
              <a:rPr sz="1200" spc="-5" dirty="0">
                <a:latin typeface="Times New Roman"/>
                <a:cs typeface="Times New Roman"/>
              </a:rPr>
              <a:t>ai compimenti impersonali della </a:t>
            </a:r>
            <a:r>
              <a:rPr sz="1200" dirty="0">
                <a:latin typeface="Times New Roman"/>
                <a:cs typeface="Times New Roman"/>
              </a:rPr>
              <a:t>presenza degli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Assoluti.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812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(201.7) 17:3.9 </a:t>
            </a:r>
            <a:r>
              <a:rPr sz="1200" spc="-5" dirty="0">
                <a:latin typeface="Times New Roman"/>
                <a:cs typeface="Times New Roman"/>
              </a:rPr>
              <a:t>Anche se </a:t>
            </a:r>
            <a:r>
              <a:rPr sz="1200" spc="-10" dirty="0">
                <a:latin typeface="Times New Roman"/>
                <a:cs typeface="Times New Roman"/>
              </a:rPr>
              <a:t>gli </a:t>
            </a:r>
            <a:r>
              <a:rPr sz="1200" spc="-5" dirty="0">
                <a:latin typeface="Times New Roman"/>
                <a:cs typeface="Times New Roman"/>
              </a:rPr>
              <a:t>Aggiustatori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Pensiero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partecipano al funzionamento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sistema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riflettività universale, </a:t>
            </a:r>
            <a:r>
              <a:rPr sz="1200" dirty="0">
                <a:latin typeface="Times New Roman"/>
                <a:cs typeface="Times New Roman"/>
              </a:rPr>
              <a:t>noi abbiamo  </a:t>
            </a:r>
            <a:r>
              <a:rPr sz="1200" spc="-5" dirty="0">
                <a:latin typeface="Times New Roman"/>
                <a:cs typeface="Times New Roman"/>
              </a:rPr>
              <a:t>ogni ragione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credere </a:t>
            </a:r>
            <a:r>
              <a:rPr sz="1200" dirty="0">
                <a:latin typeface="Times New Roman"/>
                <a:cs typeface="Times New Roman"/>
              </a:rPr>
              <a:t>che tutti i </a:t>
            </a:r>
            <a:r>
              <a:rPr sz="1200" spc="-5" dirty="0">
                <a:latin typeface="Times New Roman"/>
                <a:cs typeface="Times New Roman"/>
              </a:rPr>
              <a:t>frammenti del Padre </a:t>
            </a:r>
            <a:r>
              <a:rPr sz="1200" dirty="0">
                <a:latin typeface="Times New Roman"/>
                <a:cs typeface="Times New Roman"/>
              </a:rPr>
              <a:t>siano </a:t>
            </a:r>
            <a:r>
              <a:rPr sz="1200" spc="-5" dirty="0">
                <a:latin typeface="Times New Roman"/>
                <a:cs typeface="Times New Roman"/>
              </a:rPr>
              <a:t>perfettamente al corrente </a:t>
            </a:r>
            <a:r>
              <a:rPr sz="1200" dirty="0">
                <a:latin typeface="Times New Roman"/>
                <a:cs typeface="Times New Roman"/>
              </a:rPr>
              <a:t>di queste operazioni e siano in </a:t>
            </a:r>
            <a:r>
              <a:rPr sz="1200" spc="-5" dirty="0">
                <a:latin typeface="Times New Roman"/>
                <a:cs typeface="Times New Roman"/>
              </a:rPr>
              <a:t>grado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avvalersi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loro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contenuto.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215900" algn="just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(201.8) 17:3.10 </a:t>
            </a:r>
            <a:r>
              <a:rPr sz="1200" spc="-5" dirty="0">
                <a:latin typeface="Times New Roman"/>
                <a:cs typeface="Times New Roman"/>
              </a:rPr>
              <a:t>Durante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presente era </a:t>
            </a:r>
            <a:r>
              <a:rPr sz="1200" dirty="0">
                <a:latin typeface="Times New Roman"/>
                <a:cs typeface="Times New Roman"/>
              </a:rPr>
              <a:t>dell’Universo il </a:t>
            </a:r>
            <a:r>
              <a:rPr sz="1200" spc="-5" dirty="0">
                <a:latin typeface="Times New Roman"/>
                <a:cs typeface="Times New Roman"/>
              </a:rPr>
              <a:t>raggio d’azione nello </a:t>
            </a:r>
            <a:r>
              <a:rPr sz="1200" dirty="0">
                <a:latin typeface="Times New Roman"/>
                <a:cs typeface="Times New Roman"/>
              </a:rPr>
              <a:t>spazio del </a:t>
            </a:r>
            <a:r>
              <a:rPr sz="1200" spc="-5" dirty="0">
                <a:latin typeface="Times New Roman"/>
                <a:cs typeface="Times New Roman"/>
              </a:rPr>
              <a:t>servizio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riflettività extraparadisiaco </a:t>
            </a:r>
            <a:r>
              <a:rPr sz="1200" dirty="0">
                <a:latin typeface="Times New Roman"/>
                <a:cs typeface="Times New Roman"/>
              </a:rPr>
              <a:t>sembra 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delimitato </a:t>
            </a:r>
            <a:r>
              <a:rPr sz="1200" spc="-5" dirty="0">
                <a:latin typeface="Times New Roman"/>
                <a:cs typeface="Times New Roman"/>
              </a:rPr>
              <a:t>dalla periferia </a:t>
            </a:r>
            <a:r>
              <a:rPr sz="1200" dirty="0">
                <a:latin typeface="Times New Roman"/>
                <a:cs typeface="Times New Roman"/>
              </a:rPr>
              <a:t>dei sette </a:t>
            </a:r>
            <a:r>
              <a:rPr sz="1200" spc="-5" dirty="0">
                <a:latin typeface="Times New Roman"/>
                <a:cs typeface="Times New Roman"/>
              </a:rPr>
              <a:t>Superuniversi. </a:t>
            </a:r>
            <a:r>
              <a:rPr sz="1200" dirty="0">
                <a:latin typeface="Times New Roman"/>
                <a:cs typeface="Times New Roman"/>
              </a:rPr>
              <a:t>Sotto </a:t>
            </a:r>
            <a:r>
              <a:rPr sz="1200" spc="-5" dirty="0">
                <a:latin typeface="Times New Roman"/>
                <a:cs typeface="Times New Roman"/>
              </a:rPr>
              <a:t>altri aspetti, la </a:t>
            </a:r>
            <a:r>
              <a:rPr sz="1200" dirty="0">
                <a:latin typeface="Times New Roman"/>
                <a:cs typeface="Times New Roman"/>
              </a:rPr>
              <a:t>funzione di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servizio </a:t>
            </a:r>
            <a:r>
              <a:rPr sz="1200" spc="-5" dirty="0">
                <a:latin typeface="Times New Roman"/>
                <a:cs typeface="Times New Roman"/>
              </a:rPr>
              <a:t>pare essere </a:t>
            </a:r>
            <a:r>
              <a:rPr sz="1200" dirty="0">
                <a:latin typeface="Times New Roman"/>
                <a:cs typeface="Times New Roman"/>
              </a:rPr>
              <a:t>indipendente  </a:t>
            </a:r>
            <a:r>
              <a:rPr sz="1200" spc="-5" dirty="0">
                <a:latin typeface="Times New Roman"/>
                <a:cs typeface="Times New Roman"/>
              </a:rPr>
              <a:t>dal tempo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dallo </a:t>
            </a:r>
            <a:r>
              <a:rPr sz="1200" dirty="0">
                <a:latin typeface="Times New Roman"/>
                <a:cs typeface="Times New Roman"/>
              </a:rPr>
              <a:t>spazio. </a:t>
            </a:r>
            <a:r>
              <a:rPr sz="1200" spc="-5" dirty="0">
                <a:latin typeface="Times New Roman"/>
                <a:cs typeface="Times New Roman"/>
              </a:rPr>
              <a:t>Essa sembra essere </a:t>
            </a:r>
            <a:r>
              <a:rPr sz="1200" dirty="0">
                <a:latin typeface="Times New Roman"/>
                <a:cs typeface="Times New Roman"/>
              </a:rPr>
              <a:t>indipendente da tutti i </a:t>
            </a:r>
            <a:r>
              <a:rPr sz="1200" spc="-5" dirty="0">
                <a:latin typeface="Times New Roman"/>
                <a:cs typeface="Times New Roman"/>
              </a:rPr>
              <a:t>circuiti universali subassoluti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conosciuti.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368300">
              <a:lnSpc>
                <a:spcPts val="137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(201.9) 17:3.11 </a:t>
            </a:r>
            <a:r>
              <a:rPr sz="1200" spc="-5" dirty="0">
                <a:latin typeface="Times New Roman"/>
                <a:cs typeface="Times New Roman"/>
              </a:rPr>
              <a:t>Nella capitale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ogni Superuniverso </a:t>
            </a:r>
            <a:r>
              <a:rPr sz="1200" dirty="0">
                <a:latin typeface="Times New Roman"/>
                <a:cs typeface="Times New Roman"/>
              </a:rPr>
              <a:t>l’organizzazione </a:t>
            </a:r>
            <a:r>
              <a:rPr sz="1200" spc="-5" dirty="0">
                <a:latin typeface="Times New Roman"/>
                <a:cs typeface="Times New Roman"/>
              </a:rPr>
              <a:t>riflettiva agisce come </a:t>
            </a:r>
            <a:r>
              <a:rPr sz="1200" dirty="0">
                <a:latin typeface="Times New Roman"/>
                <a:cs typeface="Times New Roman"/>
              </a:rPr>
              <a:t>un’unità </a:t>
            </a:r>
            <a:r>
              <a:rPr sz="1200" spc="-5" dirty="0">
                <a:latin typeface="Times New Roman"/>
                <a:cs typeface="Times New Roman"/>
              </a:rPr>
              <a:t>separata, </a:t>
            </a:r>
            <a:r>
              <a:rPr sz="1200" dirty="0">
                <a:latin typeface="Times New Roman"/>
                <a:cs typeface="Times New Roman"/>
              </a:rPr>
              <a:t>ma in </a:t>
            </a:r>
            <a:r>
              <a:rPr sz="1200" spc="-5" dirty="0">
                <a:latin typeface="Times New Roman"/>
                <a:cs typeface="Times New Roman"/>
              </a:rPr>
              <a:t>certe occasioni  speciali, </a:t>
            </a:r>
            <a:r>
              <a:rPr sz="1200" dirty="0">
                <a:latin typeface="Times New Roman"/>
                <a:cs typeface="Times New Roman"/>
              </a:rPr>
              <a:t>sotto la </a:t>
            </a:r>
            <a:r>
              <a:rPr sz="1200" spc="-5" dirty="0">
                <a:latin typeface="Times New Roman"/>
                <a:cs typeface="Times New Roman"/>
              </a:rPr>
              <a:t>direzione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Majeston, </a:t>
            </a:r>
            <a:r>
              <a:rPr sz="1200" dirty="0">
                <a:latin typeface="Times New Roman"/>
                <a:cs typeface="Times New Roman"/>
              </a:rPr>
              <a:t>tutte e </a:t>
            </a:r>
            <a:r>
              <a:rPr sz="1200" spc="-5" dirty="0">
                <a:latin typeface="Times New Roman"/>
                <a:cs typeface="Times New Roman"/>
              </a:rPr>
              <a:t>sette </a:t>
            </a:r>
            <a:r>
              <a:rPr sz="1200" dirty="0">
                <a:latin typeface="Times New Roman"/>
                <a:cs typeface="Times New Roman"/>
              </a:rPr>
              <a:t>possono </a:t>
            </a:r>
            <a:r>
              <a:rPr sz="1200" spc="-5" dirty="0">
                <a:latin typeface="Times New Roman"/>
                <a:cs typeface="Times New Roman"/>
              </a:rPr>
              <a:t>agire, ed agiscono, all’unisono universale, come nell’evento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del</a:t>
            </a:r>
            <a:endParaRPr sz="1200">
              <a:latin typeface="Times New Roman"/>
              <a:cs typeface="Times New Roman"/>
            </a:endParaRPr>
          </a:p>
          <a:p>
            <a:pPr marL="88900" marR="149225">
              <a:lnSpc>
                <a:spcPts val="1380"/>
              </a:lnSpc>
              <a:spcBef>
                <a:spcPts val="5"/>
              </a:spcBef>
            </a:pPr>
            <a:r>
              <a:rPr sz="1200" spc="-5" dirty="0">
                <a:latin typeface="Times New Roman"/>
                <a:cs typeface="Times New Roman"/>
              </a:rPr>
              <a:t>giubileo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si celebra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occasione </a:t>
            </a:r>
            <a:r>
              <a:rPr sz="1200" dirty="0">
                <a:latin typeface="Times New Roman"/>
                <a:cs typeface="Times New Roman"/>
              </a:rPr>
              <a:t>dell’insediamento di un </a:t>
            </a:r>
            <a:r>
              <a:rPr sz="1200" spc="-5" dirty="0">
                <a:latin typeface="Times New Roman"/>
                <a:cs typeface="Times New Roman"/>
              </a:rPr>
              <a:t>intero </a:t>
            </a:r>
            <a:r>
              <a:rPr sz="1200" dirty="0">
                <a:latin typeface="Times New Roman"/>
                <a:cs typeface="Times New Roman"/>
              </a:rPr>
              <a:t>Universo </a:t>
            </a:r>
            <a:r>
              <a:rPr sz="1200" spc="-5" dirty="0">
                <a:latin typeface="Times New Roman"/>
                <a:cs typeface="Times New Roman"/>
              </a:rPr>
              <a:t>locale </a:t>
            </a:r>
            <a:r>
              <a:rPr sz="1200" dirty="0">
                <a:latin typeface="Times New Roman"/>
                <a:cs typeface="Times New Roman"/>
              </a:rPr>
              <a:t>in luce e vita </a:t>
            </a:r>
            <a:r>
              <a:rPr sz="1200" spc="-5" dirty="0">
                <a:latin typeface="Times New Roman"/>
                <a:cs typeface="Times New Roman"/>
              </a:rPr>
              <a:t>ed al </a:t>
            </a:r>
            <a:r>
              <a:rPr sz="1200" dirty="0">
                <a:latin typeface="Times New Roman"/>
                <a:cs typeface="Times New Roman"/>
              </a:rPr>
              <a:t>momento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saluti </a:t>
            </a:r>
            <a:r>
              <a:rPr sz="1200" spc="-5" dirty="0">
                <a:latin typeface="Times New Roman"/>
                <a:cs typeface="Times New Roman"/>
              </a:rPr>
              <a:t>millenari  dei </a:t>
            </a:r>
            <a:r>
              <a:rPr sz="1200" dirty="0">
                <a:latin typeface="Times New Roman"/>
                <a:cs typeface="Times New Roman"/>
              </a:rPr>
              <a:t>Sette </a:t>
            </a:r>
            <a:r>
              <a:rPr sz="1200" spc="-5" dirty="0">
                <a:latin typeface="Times New Roman"/>
                <a:cs typeface="Times New Roman"/>
              </a:rPr>
              <a:t>Esecutivi </a:t>
            </a:r>
            <a:r>
              <a:rPr sz="1200" dirty="0">
                <a:latin typeface="Times New Roman"/>
                <a:cs typeface="Times New Roman"/>
              </a:rPr>
              <a:t>Supremi.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100">
              <a:latin typeface="Times New Roman"/>
              <a:cs typeface="Times New Roman"/>
            </a:endParaRPr>
          </a:p>
          <a:p>
            <a:pPr marL="889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4. </a:t>
            </a:r>
            <a:r>
              <a:rPr sz="1600" b="1" spc="-10" dirty="0">
                <a:solidFill>
                  <a:srgbClr val="1F487C"/>
                </a:solidFill>
                <a:latin typeface="Times New Roman"/>
                <a:cs typeface="Times New Roman"/>
              </a:rPr>
              <a:t>Gli Aiuti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Riflettivi</a:t>
            </a:r>
            <a:r>
              <a:rPr sz="1600" b="1" spc="20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d’Immagini</a:t>
            </a:r>
            <a:endParaRPr sz="1600">
              <a:latin typeface="Times New Roman"/>
              <a:cs typeface="Times New Roman"/>
            </a:endParaRPr>
          </a:p>
          <a:p>
            <a:pPr marL="88900" marR="204470">
              <a:lnSpc>
                <a:spcPct val="95900"/>
              </a:lnSpc>
              <a:spcBef>
                <a:spcPts val="137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(202.1) 17:4.1 </a:t>
            </a:r>
            <a:r>
              <a:rPr sz="1200" dirty="0">
                <a:latin typeface="Times New Roman"/>
                <a:cs typeface="Times New Roman"/>
              </a:rPr>
              <a:t>I quarantanove </a:t>
            </a:r>
            <a:r>
              <a:rPr sz="1200" spc="-5" dirty="0">
                <a:latin typeface="Times New Roman"/>
                <a:cs typeface="Times New Roman"/>
              </a:rPr>
              <a:t>Aiuti </a:t>
            </a:r>
            <a:r>
              <a:rPr sz="1200" dirty="0">
                <a:latin typeface="Times New Roman"/>
                <a:cs typeface="Times New Roman"/>
              </a:rPr>
              <a:t>Riflettivi </a:t>
            </a:r>
            <a:r>
              <a:rPr sz="1200" spc="-5" dirty="0">
                <a:latin typeface="Times New Roman"/>
                <a:cs typeface="Times New Roman"/>
              </a:rPr>
              <a:t>d’Immagini sono stati creati dagli </a:t>
            </a:r>
            <a:r>
              <a:rPr sz="1200" dirty="0">
                <a:latin typeface="Times New Roman"/>
                <a:cs typeface="Times New Roman"/>
              </a:rPr>
              <a:t>Spiriti </a:t>
            </a:r>
            <a:r>
              <a:rPr sz="1200" spc="-5" dirty="0">
                <a:latin typeface="Times New Roman"/>
                <a:cs typeface="Times New Roman"/>
              </a:rPr>
              <a:t>Riflettivi </a:t>
            </a:r>
            <a:r>
              <a:rPr sz="1200" dirty="0">
                <a:latin typeface="Times New Roman"/>
                <a:cs typeface="Times New Roman"/>
              </a:rPr>
              <a:t>e vi </a:t>
            </a:r>
            <a:r>
              <a:rPr sz="1200" spc="-5" dirty="0">
                <a:latin typeface="Times New Roman"/>
                <a:cs typeface="Times New Roman"/>
              </a:rPr>
              <a:t>sono esattamente </a:t>
            </a:r>
            <a:r>
              <a:rPr sz="1200" dirty="0">
                <a:latin typeface="Times New Roman"/>
                <a:cs typeface="Times New Roman"/>
              </a:rPr>
              <a:t>sette Aiuti sulla  </a:t>
            </a:r>
            <a:r>
              <a:rPr sz="1200" spc="-5" dirty="0">
                <a:latin typeface="Times New Roman"/>
                <a:cs typeface="Times New Roman"/>
              </a:rPr>
              <a:t>capitale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ciascun Superuniverso.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primo </a:t>
            </a:r>
            <a:r>
              <a:rPr sz="1200" spc="-5" dirty="0">
                <a:latin typeface="Times New Roman"/>
                <a:cs typeface="Times New Roman"/>
              </a:rPr>
              <a:t>atto creativo dei </a:t>
            </a:r>
            <a:r>
              <a:rPr sz="1200" dirty="0">
                <a:latin typeface="Times New Roman"/>
                <a:cs typeface="Times New Roman"/>
              </a:rPr>
              <a:t>sette Spiriti </a:t>
            </a:r>
            <a:r>
              <a:rPr sz="1200" spc="-5" dirty="0">
                <a:latin typeface="Times New Roman"/>
                <a:cs typeface="Times New Roman"/>
              </a:rPr>
              <a:t>Riflettivi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Uversa fu </a:t>
            </a:r>
            <a:r>
              <a:rPr sz="1200" dirty="0">
                <a:latin typeface="Times New Roman"/>
                <a:cs typeface="Times New Roman"/>
              </a:rPr>
              <a:t>la produzione </a:t>
            </a:r>
            <a:r>
              <a:rPr sz="1200" spc="-5" dirty="0">
                <a:latin typeface="Times New Roman"/>
                <a:cs typeface="Times New Roman"/>
              </a:rPr>
              <a:t>dei loro </a:t>
            </a:r>
            <a:r>
              <a:rPr sz="1200" dirty="0">
                <a:latin typeface="Times New Roman"/>
                <a:cs typeface="Times New Roman"/>
              </a:rPr>
              <a:t>sette </a:t>
            </a:r>
            <a:r>
              <a:rPr sz="1200" spc="-5" dirty="0">
                <a:latin typeface="Times New Roman"/>
                <a:cs typeface="Times New Roman"/>
              </a:rPr>
              <a:t>Aiuti  d’Immagini; ogni </a:t>
            </a:r>
            <a:r>
              <a:rPr sz="1200" dirty="0">
                <a:latin typeface="Times New Roman"/>
                <a:cs typeface="Times New Roman"/>
              </a:rPr>
              <a:t>Spirito Riflettivo </a:t>
            </a:r>
            <a:r>
              <a:rPr sz="1200" spc="-5" dirty="0">
                <a:latin typeface="Times New Roman"/>
                <a:cs typeface="Times New Roman"/>
              </a:rPr>
              <a:t>creò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proprio Aiuto. Per certi </a:t>
            </a:r>
            <a:r>
              <a:rPr sz="1200" dirty="0">
                <a:latin typeface="Times New Roman"/>
                <a:cs typeface="Times New Roman"/>
              </a:rPr>
              <a:t>attributi e </a:t>
            </a:r>
            <a:r>
              <a:rPr sz="1200" spc="-5" dirty="0">
                <a:latin typeface="Times New Roman"/>
                <a:cs typeface="Times New Roman"/>
              </a:rPr>
              <a:t>caratteristiche, gli Aiuti d’Immagini sono perfette  </a:t>
            </a:r>
            <a:r>
              <a:rPr sz="1200" dirty="0">
                <a:latin typeface="Times New Roman"/>
                <a:cs typeface="Times New Roman"/>
              </a:rPr>
              <a:t>riproduzioni </a:t>
            </a:r>
            <a:r>
              <a:rPr sz="1200" spc="-5" dirty="0">
                <a:latin typeface="Times New Roman"/>
                <a:cs typeface="Times New Roman"/>
              </a:rPr>
              <a:t>dei loro Spiriti Madre </a:t>
            </a:r>
            <a:r>
              <a:rPr sz="1200" dirty="0">
                <a:latin typeface="Times New Roman"/>
                <a:cs typeface="Times New Roman"/>
              </a:rPr>
              <a:t>Riflettivi; ne </a:t>
            </a:r>
            <a:r>
              <a:rPr sz="1200" spc="-5" dirty="0">
                <a:latin typeface="Times New Roman"/>
                <a:cs typeface="Times New Roman"/>
              </a:rPr>
              <a:t>sono virtuali duplicazioni senza l’attributo della </a:t>
            </a:r>
            <a:r>
              <a:rPr sz="1200" dirty="0">
                <a:latin typeface="Times New Roman"/>
                <a:cs typeface="Times New Roman"/>
              </a:rPr>
              <a:t>riflettività. Essi </a:t>
            </a:r>
            <a:r>
              <a:rPr sz="1200" spc="-5" dirty="0">
                <a:latin typeface="Times New Roman"/>
                <a:cs typeface="Times New Roman"/>
              </a:rPr>
              <a:t>sono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vere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528319" y="4456717"/>
            <a:ext cx="7971155" cy="1943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410"/>
              </a:lnSpc>
            </a:pPr>
            <a:r>
              <a:rPr sz="1200" spc="-5" dirty="0">
                <a:latin typeface="Times New Roman"/>
                <a:cs typeface="Times New Roman"/>
              </a:rPr>
              <a:t>immagini </a:t>
            </a:r>
            <a:r>
              <a:rPr sz="1200" dirty="0">
                <a:latin typeface="Times New Roman"/>
                <a:cs typeface="Times New Roman"/>
              </a:rPr>
              <a:t>e funzionano </a:t>
            </a:r>
            <a:r>
              <a:rPr sz="1200" spc="-5" dirty="0">
                <a:latin typeface="Times New Roman"/>
                <a:cs typeface="Times New Roman"/>
              </a:rPr>
              <a:t>costantemente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canale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comunicazione tra gli </a:t>
            </a:r>
            <a:r>
              <a:rPr sz="1200" dirty="0">
                <a:latin typeface="Times New Roman"/>
                <a:cs typeface="Times New Roman"/>
              </a:rPr>
              <a:t>Spiriti Riflettivi e le </a:t>
            </a:r>
            <a:r>
              <a:rPr sz="1200" spc="-5" dirty="0">
                <a:latin typeface="Times New Roman"/>
                <a:cs typeface="Times New Roman"/>
              </a:rPr>
              <a:t>autorità dei Superuniversi. Gli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Aiuti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1" name="object 11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35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356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201659" cy="41325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76200">
              <a:lnSpc>
                <a:spcPts val="1410"/>
              </a:lnSpc>
              <a:spcBef>
                <a:spcPts val="100"/>
              </a:spcBef>
            </a:pPr>
            <a:r>
              <a:rPr sz="1200" spc="-5" dirty="0">
                <a:latin typeface="Times New Roman"/>
                <a:cs typeface="Times New Roman"/>
              </a:rPr>
              <a:t>d’Immagini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sono dei semplici assistenti; sono vere rappresentazioni dei loro rispettivi </a:t>
            </a:r>
            <a:r>
              <a:rPr sz="1200" dirty="0">
                <a:latin typeface="Times New Roman"/>
                <a:cs typeface="Times New Roman"/>
              </a:rPr>
              <a:t>Spiriti </a:t>
            </a:r>
            <a:r>
              <a:rPr sz="1200" spc="-5" dirty="0">
                <a:latin typeface="Times New Roman"/>
                <a:cs typeface="Times New Roman"/>
              </a:rPr>
              <a:t>ancestrali; </a:t>
            </a:r>
            <a:r>
              <a:rPr sz="1200" dirty="0">
                <a:latin typeface="Times New Roman"/>
                <a:cs typeface="Times New Roman"/>
              </a:rPr>
              <a:t>essi sono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spc="5" dirty="0">
                <a:latin typeface="Times New Roman"/>
                <a:cs typeface="Times New Roman"/>
              </a:rPr>
              <a:t>delle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410"/>
              </a:lnSpc>
            </a:pPr>
            <a:r>
              <a:rPr sz="1200" i="1" dirty="0">
                <a:latin typeface="Times New Roman"/>
                <a:cs typeface="Times New Roman"/>
              </a:rPr>
              <a:t>immagini, </a:t>
            </a:r>
            <a:r>
              <a:rPr sz="1200" dirty="0">
                <a:latin typeface="Times New Roman"/>
                <a:cs typeface="Times New Roman"/>
              </a:rPr>
              <a:t>e sono </a:t>
            </a:r>
            <a:r>
              <a:rPr sz="1200" spc="-5" dirty="0">
                <a:latin typeface="Times New Roman"/>
                <a:cs typeface="Times New Roman"/>
              </a:rPr>
              <a:t>conformi al loro</a:t>
            </a:r>
            <a:r>
              <a:rPr sz="1200" dirty="0">
                <a:latin typeface="Times New Roman"/>
                <a:cs typeface="Times New Roman"/>
              </a:rPr>
              <a:t> nome.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1239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(202.2) 17:4.2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Spiriti </a:t>
            </a:r>
            <a:r>
              <a:rPr sz="1200" spc="-5" dirty="0">
                <a:latin typeface="Times New Roman"/>
                <a:cs typeface="Times New Roman"/>
              </a:rPr>
              <a:t>Riflettivi stessi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vere personalità, </a:t>
            </a:r>
            <a:r>
              <a:rPr sz="1200" dirty="0">
                <a:latin typeface="Times New Roman"/>
                <a:cs typeface="Times New Roman"/>
              </a:rPr>
              <a:t>ma di un </a:t>
            </a:r>
            <a:r>
              <a:rPr sz="1200" spc="-5" dirty="0">
                <a:latin typeface="Times New Roman"/>
                <a:cs typeface="Times New Roman"/>
              </a:rPr>
              <a:t>ordine </a:t>
            </a:r>
            <a:r>
              <a:rPr sz="1200" dirty="0">
                <a:latin typeface="Times New Roman"/>
                <a:cs typeface="Times New Roman"/>
              </a:rPr>
              <a:t>tale da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incomprensibili </a:t>
            </a:r>
            <a:r>
              <a:rPr sz="1200" spc="-5" dirty="0">
                <a:latin typeface="Times New Roman"/>
                <a:cs typeface="Times New Roman"/>
              </a:rPr>
              <a:t>agli esseri materiali.  Anche </a:t>
            </a:r>
            <a:r>
              <a:rPr sz="1200" dirty="0">
                <a:latin typeface="Times New Roman"/>
                <a:cs typeface="Times New Roman"/>
              </a:rPr>
              <a:t>sulla sfera </a:t>
            </a:r>
            <a:r>
              <a:rPr sz="1200" spc="-5" dirty="0">
                <a:latin typeface="Times New Roman"/>
                <a:cs typeface="Times New Roman"/>
              </a:rPr>
              <a:t>capitale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Superuniverso </a:t>
            </a:r>
            <a:r>
              <a:rPr sz="1200" dirty="0">
                <a:latin typeface="Times New Roman"/>
                <a:cs typeface="Times New Roman"/>
              </a:rPr>
              <a:t>essi hanno </a:t>
            </a:r>
            <a:r>
              <a:rPr sz="1200" spc="-5" dirty="0">
                <a:latin typeface="Times New Roman"/>
                <a:cs typeface="Times New Roman"/>
              </a:rPr>
              <a:t>bisogno dell’assistenza dei loro Aiuti d’Immagini </a:t>
            </a:r>
            <a:r>
              <a:rPr sz="1200" dirty="0">
                <a:latin typeface="Times New Roman"/>
                <a:cs typeface="Times New Roman"/>
              </a:rPr>
              <a:t>in tutti i </a:t>
            </a:r>
            <a:r>
              <a:rPr sz="1200" spc="-5" dirty="0">
                <a:latin typeface="Times New Roman"/>
                <a:cs typeface="Times New Roman"/>
              </a:rPr>
              <a:t>rapporti  personali con gli </a:t>
            </a:r>
            <a:r>
              <a:rPr sz="1200" dirty="0">
                <a:latin typeface="Times New Roman"/>
                <a:cs typeface="Times New Roman"/>
              </a:rPr>
              <a:t>Antichi dei </a:t>
            </a:r>
            <a:r>
              <a:rPr sz="1200" spc="-5" dirty="0">
                <a:latin typeface="Times New Roman"/>
                <a:cs typeface="Times New Roman"/>
              </a:rPr>
              <a:t>Giorni ed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loro associati. Nei contatti </a:t>
            </a:r>
            <a:r>
              <a:rPr sz="1200" dirty="0">
                <a:latin typeface="Times New Roman"/>
                <a:cs typeface="Times New Roman"/>
              </a:rPr>
              <a:t>tra </a:t>
            </a:r>
            <a:r>
              <a:rPr sz="1200" spc="-5" dirty="0">
                <a:latin typeface="Times New Roman"/>
                <a:cs typeface="Times New Roman"/>
              </a:rPr>
              <a:t>gli Aiuti d’Immagini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gli Antichi dei Giorni </a:t>
            </a:r>
            <a:r>
              <a:rPr sz="1200" dirty="0">
                <a:latin typeface="Times New Roman"/>
                <a:cs typeface="Times New Roman"/>
              </a:rPr>
              <a:t>è talvolta  </a:t>
            </a:r>
            <a:r>
              <a:rPr sz="1200" spc="-5" dirty="0">
                <a:latin typeface="Times New Roman"/>
                <a:cs typeface="Times New Roman"/>
              </a:rPr>
              <a:t>sufficiente </a:t>
            </a:r>
            <a:r>
              <a:rPr sz="1200" dirty="0">
                <a:latin typeface="Times New Roman"/>
                <a:cs typeface="Times New Roman"/>
              </a:rPr>
              <a:t>un solo Aiuto </a:t>
            </a:r>
            <a:r>
              <a:rPr sz="1200" spc="-5" dirty="0">
                <a:latin typeface="Times New Roman"/>
                <a:cs typeface="Times New Roman"/>
              </a:rPr>
              <a:t>per operare accettabilmente, mentre </a:t>
            </a:r>
            <a:r>
              <a:rPr sz="1200" dirty="0">
                <a:latin typeface="Times New Roman"/>
                <a:cs typeface="Times New Roman"/>
              </a:rPr>
              <a:t>in altre occasioni </a:t>
            </a:r>
            <a:r>
              <a:rPr sz="1200" spc="-5" dirty="0">
                <a:latin typeface="Times New Roman"/>
                <a:cs typeface="Times New Roman"/>
              </a:rPr>
              <a:t>ce </a:t>
            </a:r>
            <a:r>
              <a:rPr sz="1200" dirty="0">
                <a:latin typeface="Times New Roman"/>
                <a:cs typeface="Times New Roman"/>
              </a:rPr>
              <a:t>ne </a:t>
            </a:r>
            <a:r>
              <a:rPr sz="1200" spc="-5" dirty="0">
                <a:latin typeface="Times New Roman"/>
                <a:cs typeface="Times New Roman"/>
              </a:rPr>
              <a:t>vogliono due, </a:t>
            </a:r>
            <a:r>
              <a:rPr sz="1200" dirty="0">
                <a:latin typeface="Times New Roman"/>
                <a:cs typeface="Times New Roman"/>
              </a:rPr>
              <a:t>tre, </a:t>
            </a:r>
            <a:r>
              <a:rPr sz="1200" spc="-5" dirty="0">
                <a:latin typeface="Times New Roman"/>
                <a:cs typeface="Times New Roman"/>
              </a:rPr>
              <a:t>quattro, </a:t>
            </a:r>
            <a:r>
              <a:rPr sz="1200" dirty="0">
                <a:latin typeface="Times New Roman"/>
                <a:cs typeface="Times New Roman"/>
              </a:rPr>
              <a:t>o anche </a:t>
            </a:r>
            <a:r>
              <a:rPr sz="1200" spc="5" dirty="0">
                <a:latin typeface="Times New Roman"/>
                <a:cs typeface="Times New Roman"/>
              </a:rPr>
              <a:t>tutti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sette  per </a:t>
            </a:r>
            <a:r>
              <a:rPr sz="1200" dirty="0">
                <a:latin typeface="Times New Roman"/>
                <a:cs typeface="Times New Roman"/>
              </a:rPr>
              <a:t>la presentazione completa </a:t>
            </a:r>
            <a:r>
              <a:rPr sz="1200" spc="-5" dirty="0">
                <a:latin typeface="Times New Roman"/>
                <a:cs typeface="Times New Roman"/>
              </a:rPr>
              <a:t>ed appropriata della comunicazione affidata alla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trasmissione. Analogamente,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messaggi degli  Aiuti d’Immagini sono variamente ricevuti </a:t>
            </a:r>
            <a:r>
              <a:rPr sz="1200" dirty="0">
                <a:latin typeface="Times New Roman"/>
                <a:cs typeface="Times New Roman"/>
              </a:rPr>
              <a:t>da uno, due o da tutti e tre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Antichi dei </a:t>
            </a:r>
            <a:r>
              <a:rPr sz="1200" spc="-5" dirty="0">
                <a:latin typeface="Times New Roman"/>
                <a:cs typeface="Times New Roman"/>
              </a:rPr>
              <a:t>Giorni,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seconda che </a:t>
            </a:r>
            <a:r>
              <a:rPr sz="1200" dirty="0">
                <a:latin typeface="Times New Roman"/>
                <a:cs typeface="Times New Roman"/>
              </a:rPr>
              <a:t>lo richieda il contenuto  </a:t>
            </a:r>
            <a:r>
              <a:rPr sz="1200" spc="-5" dirty="0">
                <a:latin typeface="Times New Roman"/>
                <a:cs typeface="Times New Roman"/>
              </a:rPr>
              <a:t>della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comunicazione.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50">
              <a:latin typeface="Times New Roman"/>
              <a:cs typeface="Times New Roman"/>
            </a:endParaRPr>
          </a:p>
          <a:p>
            <a:pPr marL="76200" marR="558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(202.3) 17:4.3 </a:t>
            </a:r>
            <a:r>
              <a:rPr sz="1200" spc="-5" dirty="0">
                <a:latin typeface="Times New Roman"/>
                <a:cs typeface="Times New Roman"/>
              </a:rPr>
              <a:t>Gli Aiuti d’Immagini servono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sempre al </a:t>
            </a:r>
            <a:r>
              <a:rPr sz="1200" dirty="0">
                <a:latin typeface="Times New Roman"/>
                <a:cs typeface="Times New Roman"/>
              </a:rPr>
              <a:t>fianco </a:t>
            </a:r>
            <a:r>
              <a:rPr sz="1200" spc="-5" dirty="0">
                <a:latin typeface="Times New Roman"/>
                <a:cs typeface="Times New Roman"/>
              </a:rPr>
              <a:t>dei loro </a:t>
            </a:r>
            <a:r>
              <a:rPr sz="1200" dirty="0">
                <a:latin typeface="Times New Roman"/>
                <a:cs typeface="Times New Roman"/>
              </a:rPr>
              <a:t>Spiriti </a:t>
            </a:r>
            <a:r>
              <a:rPr sz="1200" spc="-5" dirty="0">
                <a:latin typeface="Times New Roman"/>
                <a:cs typeface="Times New Roman"/>
              </a:rPr>
              <a:t>ancestrali ed </a:t>
            </a:r>
            <a:r>
              <a:rPr sz="1200" dirty="0">
                <a:latin typeface="Times New Roman"/>
                <a:cs typeface="Times New Roman"/>
              </a:rPr>
              <a:t>hanno a loro disposizione una </a:t>
            </a:r>
            <a:r>
              <a:rPr sz="1200" spc="-5" dirty="0">
                <a:latin typeface="Times New Roman"/>
                <a:cs typeface="Times New Roman"/>
              </a:rPr>
              <a:t>moltitudine  incredibile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seconafini assistenti. Gli Aiuti d’Immagini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operano direttamente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collegamento con </a:t>
            </a:r>
            <a:r>
              <a:rPr sz="1200" dirty="0">
                <a:latin typeface="Times New Roman"/>
                <a:cs typeface="Times New Roman"/>
              </a:rPr>
              <a:t>i mondi </a:t>
            </a:r>
            <a:r>
              <a:rPr sz="1200" spc="-5" dirty="0">
                <a:latin typeface="Times New Roman"/>
                <a:cs typeface="Times New Roman"/>
              </a:rPr>
              <a:t>educativi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dei</a:t>
            </a:r>
            <a:endParaRPr sz="1200">
              <a:latin typeface="Times New Roman"/>
              <a:cs typeface="Times New Roman"/>
            </a:endParaRPr>
          </a:p>
          <a:p>
            <a:pPr marL="76200" marR="147320">
              <a:lnSpc>
                <a:spcPts val="1380"/>
              </a:lnSpc>
              <a:spcBef>
                <a:spcPts val="5"/>
              </a:spcBef>
            </a:pPr>
            <a:r>
              <a:rPr sz="1200" spc="-5" dirty="0">
                <a:latin typeface="Times New Roman"/>
                <a:cs typeface="Times New Roman"/>
              </a:rPr>
              <a:t>mortali ascendenti. </a:t>
            </a:r>
            <a:r>
              <a:rPr sz="1200" dirty="0">
                <a:latin typeface="Times New Roman"/>
                <a:cs typeface="Times New Roman"/>
              </a:rPr>
              <a:t>Essi sono </a:t>
            </a:r>
            <a:r>
              <a:rPr sz="1200" spc="-5" dirty="0">
                <a:latin typeface="Times New Roman"/>
                <a:cs typeface="Times New Roman"/>
              </a:rPr>
              <a:t>strettamente associati al servizio d’informazioni del piano universale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progressione dei </a:t>
            </a:r>
            <a:r>
              <a:rPr sz="1200" dirty="0">
                <a:latin typeface="Times New Roman"/>
                <a:cs typeface="Times New Roman"/>
              </a:rPr>
              <a:t>mortali, ma  voi non </a:t>
            </a:r>
            <a:r>
              <a:rPr sz="1200" spc="-5" dirty="0">
                <a:latin typeface="Times New Roman"/>
                <a:cs typeface="Times New Roman"/>
              </a:rPr>
              <a:t>entrerete </a:t>
            </a:r>
            <a:r>
              <a:rPr sz="1200" dirty="0">
                <a:latin typeface="Times New Roman"/>
                <a:cs typeface="Times New Roman"/>
              </a:rPr>
              <a:t>personalmente in </a:t>
            </a:r>
            <a:r>
              <a:rPr sz="1200" spc="-5" dirty="0">
                <a:latin typeface="Times New Roman"/>
                <a:cs typeface="Times New Roman"/>
              </a:rPr>
              <a:t>contatto </a:t>
            </a:r>
            <a:r>
              <a:rPr sz="1200" dirty="0">
                <a:latin typeface="Times New Roman"/>
                <a:cs typeface="Times New Roman"/>
              </a:rPr>
              <a:t>con loro </a:t>
            </a:r>
            <a:r>
              <a:rPr sz="1200" spc="-5" dirty="0">
                <a:latin typeface="Times New Roman"/>
                <a:cs typeface="Times New Roman"/>
              </a:rPr>
              <a:t>quando soggiornerete nelle scuole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Uversa, </a:t>
            </a:r>
            <a:r>
              <a:rPr sz="1200" dirty="0">
                <a:latin typeface="Times New Roman"/>
                <a:cs typeface="Times New Roman"/>
              </a:rPr>
              <a:t>perché questi </a:t>
            </a:r>
            <a:r>
              <a:rPr sz="1200" spc="-5" dirty="0">
                <a:latin typeface="Times New Roman"/>
                <a:cs typeface="Times New Roman"/>
              </a:rPr>
              <a:t>esseri  apparentemente </a:t>
            </a:r>
            <a:r>
              <a:rPr sz="1200" dirty="0">
                <a:latin typeface="Times New Roman"/>
                <a:cs typeface="Times New Roman"/>
              </a:rPr>
              <a:t>personali sono privi di </a:t>
            </a:r>
            <a:r>
              <a:rPr sz="1200" spc="-5" dirty="0">
                <a:latin typeface="Times New Roman"/>
                <a:cs typeface="Times New Roman"/>
              </a:rPr>
              <a:t>volontà; non esercitano </a:t>
            </a:r>
            <a:r>
              <a:rPr sz="1200" dirty="0">
                <a:latin typeface="Times New Roman"/>
                <a:cs typeface="Times New Roman"/>
              </a:rPr>
              <a:t>il potere di </a:t>
            </a:r>
            <a:r>
              <a:rPr sz="1200" spc="-5" dirty="0">
                <a:latin typeface="Times New Roman"/>
                <a:cs typeface="Times New Roman"/>
              </a:rPr>
              <a:t>scelta. Essi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vere </a:t>
            </a:r>
            <a:r>
              <a:rPr sz="1200" spc="-5" dirty="0">
                <a:latin typeface="Times New Roman"/>
                <a:cs typeface="Times New Roman"/>
              </a:rPr>
              <a:t>immagini </a:t>
            </a:r>
            <a:r>
              <a:rPr sz="1200" dirty="0">
                <a:latin typeface="Times New Roman"/>
                <a:cs typeface="Times New Roman"/>
              </a:rPr>
              <a:t>che riflettono  </a:t>
            </a:r>
            <a:r>
              <a:rPr sz="1200" spc="-5" dirty="0">
                <a:latin typeface="Times New Roman"/>
                <a:cs typeface="Times New Roman"/>
              </a:rPr>
              <a:t>interamente </a:t>
            </a:r>
            <a:r>
              <a:rPr sz="1200" dirty="0">
                <a:latin typeface="Times New Roman"/>
                <a:cs typeface="Times New Roman"/>
              </a:rPr>
              <a:t>la personalità e la </a:t>
            </a:r>
            <a:r>
              <a:rPr sz="1200" spc="-5" dirty="0">
                <a:latin typeface="Times New Roman"/>
                <a:cs typeface="Times New Roman"/>
              </a:rPr>
              <a:t>mente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singolo Spirito </a:t>
            </a:r>
            <a:r>
              <a:rPr sz="1200" spc="-5" dirty="0">
                <a:latin typeface="Times New Roman"/>
                <a:cs typeface="Times New Roman"/>
              </a:rPr>
              <a:t>ancestrale.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quanto classe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mortali </a:t>
            </a:r>
            <a:r>
              <a:rPr sz="1200" dirty="0">
                <a:latin typeface="Times New Roman"/>
                <a:cs typeface="Times New Roman"/>
              </a:rPr>
              <a:t>ascendenti non </a:t>
            </a:r>
            <a:r>
              <a:rPr sz="1200" spc="-5" dirty="0">
                <a:latin typeface="Times New Roman"/>
                <a:cs typeface="Times New Roman"/>
              </a:rPr>
              <a:t>entrano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stretto  contatto </a:t>
            </a:r>
            <a:r>
              <a:rPr sz="1200" dirty="0">
                <a:latin typeface="Times New Roman"/>
                <a:cs typeface="Times New Roman"/>
              </a:rPr>
              <a:t>con la riflettività. </a:t>
            </a:r>
            <a:r>
              <a:rPr sz="1200" spc="-5" dirty="0">
                <a:latin typeface="Times New Roman"/>
                <a:cs typeface="Times New Roman"/>
              </a:rPr>
              <a:t>Vi sarà sempre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natura </a:t>
            </a:r>
            <a:r>
              <a:rPr sz="1200" dirty="0">
                <a:latin typeface="Times New Roman"/>
                <a:cs typeface="Times New Roman"/>
              </a:rPr>
              <a:t>riflettiva interposto tra voi e </a:t>
            </a:r>
            <a:r>
              <a:rPr sz="1200" spc="-5" dirty="0">
                <a:latin typeface="Times New Roman"/>
                <a:cs typeface="Times New Roman"/>
              </a:rPr>
              <a:t>l’operazione effettiva del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servizio.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5. I Sette Spiriti dei Circuiti</a:t>
            </a:r>
            <a:endParaRPr sz="1600">
              <a:latin typeface="Times New Roman"/>
              <a:cs typeface="Times New Roman"/>
            </a:endParaRPr>
          </a:p>
          <a:p>
            <a:pPr marL="76200" marR="327025">
              <a:lnSpc>
                <a:spcPts val="1370"/>
              </a:lnSpc>
              <a:spcBef>
                <a:spcPts val="143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(202.4) 17:5.1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Sette </a:t>
            </a:r>
            <a:r>
              <a:rPr sz="1200" dirty="0">
                <a:latin typeface="Times New Roman"/>
                <a:cs typeface="Times New Roman"/>
              </a:rPr>
              <a:t>Spiriti </a:t>
            </a:r>
            <a:r>
              <a:rPr sz="1200" spc="-5" dirty="0">
                <a:latin typeface="Times New Roman"/>
                <a:cs typeface="Times New Roman"/>
              </a:rPr>
              <a:t>dei Circuiti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Havona </a:t>
            </a:r>
            <a:r>
              <a:rPr sz="1200" dirty="0">
                <a:latin typeface="Times New Roman"/>
                <a:cs typeface="Times New Roman"/>
              </a:rPr>
              <a:t>sono la rappresentazione </a:t>
            </a:r>
            <a:r>
              <a:rPr sz="1200" spc="-5" dirty="0">
                <a:latin typeface="Times New Roman"/>
                <a:cs typeface="Times New Roman"/>
              </a:rPr>
              <a:t>impersonale congiunta </a:t>
            </a:r>
            <a:r>
              <a:rPr sz="1200" dirty="0">
                <a:latin typeface="Times New Roman"/>
                <a:cs typeface="Times New Roman"/>
              </a:rPr>
              <a:t>dello Spirito </a:t>
            </a:r>
            <a:r>
              <a:rPr sz="1200" spc="-5" dirty="0">
                <a:latin typeface="Times New Roman"/>
                <a:cs typeface="Times New Roman"/>
              </a:rPr>
              <a:t>Infinito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Sette  Spiriti </a:t>
            </a:r>
            <a:r>
              <a:rPr sz="1200" spc="-5" dirty="0">
                <a:latin typeface="Times New Roman"/>
                <a:cs typeface="Times New Roman"/>
              </a:rPr>
              <a:t>Maestri </a:t>
            </a:r>
            <a:r>
              <a:rPr sz="1200" dirty="0">
                <a:latin typeface="Times New Roman"/>
                <a:cs typeface="Times New Roman"/>
              </a:rPr>
              <a:t>per i </a:t>
            </a:r>
            <a:r>
              <a:rPr sz="1200" spc="-5" dirty="0">
                <a:latin typeface="Times New Roman"/>
                <a:cs typeface="Times New Roman"/>
              </a:rPr>
              <a:t>sette circuiti </a:t>
            </a:r>
            <a:r>
              <a:rPr sz="1200" dirty="0">
                <a:latin typeface="Times New Roman"/>
                <a:cs typeface="Times New Roman"/>
              </a:rPr>
              <a:t>dell’Universo </a:t>
            </a:r>
            <a:r>
              <a:rPr sz="1200" spc="-5" dirty="0">
                <a:latin typeface="Times New Roman"/>
                <a:cs typeface="Times New Roman"/>
              </a:rPr>
              <a:t>centrale. Essi </a:t>
            </a:r>
            <a:r>
              <a:rPr sz="1200" dirty="0">
                <a:latin typeface="Times New Roman"/>
                <a:cs typeface="Times New Roman"/>
              </a:rPr>
              <a:t>sono i </a:t>
            </a:r>
            <a:r>
              <a:rPr sz="1200" spc="-5" dirty="0">
                <a:latin typeface="Times New Roman"/>
                <a:cs typeface="Times New Roman"/>
              </a:rPr>
              <a:t>servitori degli </a:t>
            </a:r>
            <a:r>
              <a:rPr sz="1200" dirty="0">
                <a:latin typeface="Times New Roman"/>
                <a:cs typeface="Times New Roman"/>
              </a:rPr>
              <a:t>Spiriti </a:t>
            </a:r>
            <a:r>
              <a:rPr sz="1200" spc="-5" dirty="0">
                <a:latin typeface="Times New Roman"/>
                <a:cs typeface="Times New Roman"/>
              </a:rPr>
              <a:t>Maestri,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quali </a:t>
            </a:r>
            <a:r>
              <a:rPr sz="1200" dirty="0">
                <a:latin typeface="Times New Roman"/>
                <a:cs typeface="Times New Roman"/>
              </a:rPr>
              <a:t>sono la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discendenza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35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357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222615" cy="40741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18415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collettiva. Nei </a:t>
            </a:r>
            <a:r>
              <a:rPr sz="1200" dirty="0">
                <a:latin typeface="Times New Roman"/>
                <a:cs typeface="Times New Roman"/>
              </a:rPr>
              <a:t>sette </a:t>
            </a:r>
            <a:r>
              <a:rPr sz="1200" spc="-5" dirty="0">
                <a:latin typeface="Times New Roman"/>
                <a:cs typeface="Times New Roman"/>
              </a:rPr>
              <a:t>Superuniversi gli </a:t>
            </a:r>
            <a:r>
              <a:rPr sz="1200" dirty="0">
                <a:latin typeface="Times New Roman"/>
                <a:cs typeface="Times New Roman"/>
              </a:rPr>
              <a:t>Spiriti </a:t>
            </a:r>
            <a:r>
              <a:rPr sz="1200" spc="-5" dirty="0">
                <a:latin typeface="Times New Roman"/>
                <a:cs typeface="Times New Roman"/>
              </a:rPr>
              <a:t>Maestri forniscono un’individualità amministrativa </a:t>
            </a:r>
            <a:r>
              <a:rPr sz="1200" dirty="0">
                <a:latin typeface="Times New Roman"/>
                <a:cs typeface="Times New Roman"/>
              </a:rPr>
              <a:t>distinta e </a:t>
            </a:r>
            <a:r>
              <a:rPr sz="1200" spc="-5" dirty="0">
                <a:latin typeface="Times New Roman"/>
                <a:cs typeface="Times New Roman"/>
              </a:rPr>
              <a:t>diversificata. Per </a:t>
            </a:r>
            <a:r>
              <a:rPr sz="1200" dirty="0">
                <a:latin typeface="Times New Roman"/>
                <a:cs typeface="Times New Roman"/>
              </a:rPr>
              <a:t>mezzo  di questi Spiriti </a:t>
            </a:r>
            <a:r>
              <a:rPr sz="1200" spc="-5" dirty="0">
                <a:latin typeface="Times New Roman"/>
                <a:cs typeface="Times New Roman"/>
              </a:rPr>
              <a:t>uniformi dei Circuiti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Havona </a:t>
            </a:r>
            <a:r>
              <a:rPr sz="1200" dirty="0">
                <a:latin typeface="Times New Roman"/>
                <a:cs typeface="Times New Roman"/>
              </a:rPr>
              <a:t>essi </a:t>
            </a:r>
            <a:r>
              <a:rPr sz="1200" spc="-5" dirty="0">
                <a:latin typeface="Times New Roman"/>
                <a:cs typeface="Times New Roman"/>
              </a:rPr>
              <a:t>possono fornire </a:t>
            </a:r>
            <a:r>
              <a:rPr sz="1200" dirty="0">
                <a:latin typeface="Times New Roman"/>
                <a:cs typeface="Times New Roman"/>
              </a:rPr>
              <a:t>all’Universo </a:t>
            </a:r>
            <a:r>
              <a:rPr sz="1200" spc="-5" dirty="0">
                <a:latin typeface="Times New Roman"/>
                <a:cs typeface="Times New Roman"/>
              </a:rPr>
              <a:t>centrale </a:t>
            </a:r>
            <a:r>
              <a:rPr sz="1200" dirty="0">
                <a:latin typeface="Times New Roman"/>
                <a:cs typeface="Times New Roman"/>
              </a:rPr>
              <a:t>una supervisione spirituale </a:t>
            </a:r>
            <a:r>
              <a:rPr sz="1200" spc="-5" dirty="0">
                <a:latin typeface="Times New Roman"/>
                <a:cs typeface="Times New Roman"/>
              </a:rPr>
              <a:t>unificata,  uniforme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coordinata.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13589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(202.5) 17:5.2 </a:t>
            </a:r>
            <a:r>
              <a:rPr sz="1200" spc="-5" dirty="0">
                <a:latin typeface="Times New Roman"/>
                <a:cs typeface="Times New Roman"/>
              </a:rPr>
              <a:t>Ciascuno dei </a:t>
            </a:r>
            <a:r>
              <a:rPr sz="1200" dirty="0">
                <a:latin typeface="Times New Roman"/>
                <a:cs typeface="Times New Roman"/>
              </a:rPr>
              <a:t>Sette Spiriti </a:t>
            </a:r>
            <a:r>
              <a:rPr sz="1200" spc="-5" dirty="0">
                <a:latin typeface="Times New Roman"/>
                <a:cs typeface="Times New Roman"/>
              </a:rPr>
              <a:t>dei Circuiti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limitato </a:t>
            </a:r>
            <a:r>
              <a:rPr sz="1200" dirty="0">
                <a:latin typeface="Times New Roman"/>
                <a:cs typeface="Times New Roman"/>
              </a:rPr>
              <a:t>alla </a:t>
            </a:r>
            <a:r>
              <a:rPr sz="1200" spc="-5" dirty="0">
                <a:latin typeface="Times New Roman"/>
                <a:cs typeface="Times New Roman"/>
              </a:rPr>
              <a:t>permeazione </a:t>
            </a:r>
            <a:r>
              <a:rPr sz="1200" dirty="0">
                <a:latin typeface="Times New Roman"/>
                <a:cs typeface="Times New Roman"/>
              </a:rPr>
              <a:t>di un solo </a:t>
            </a:r>
            <a:r>
              <a:rPr sz="1200" spc="-5" dirty="0">
                <a:latin typeface="Times New Roman"/>
                <a:cs typeface="Times New Roman"/>
              </a:rPr>
              <a:t>circuito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Havona. Essi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si occupano  direttamente dei regimi degli </a:t>
            </a:r>
            <a:r>
              <a:rPr sz="1200" dirty="0">
                <a:latin typeface="Times New Roman"/>
                <a:cs typeface="Times New Roman"/>
              </a:rPr>
              <a:t>Eterni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Giorni, i </a:t>
            </a:r>
            <a:r>
              <a:rPr sz="1200" spc="-5" dirty="0">
                <a:latin typeface="Times New Roman"/>
                <a:cs typeface="Times New Roman"/>
              </a:rPr>
              <a:t>governatori dei singoli </a:t>
            </a:r>
            <a:r>
              <a:rPr sz="1200" dirty="0">
                <a:latin typeface="Times New Roman"/>
                <a:cs typeface="Times New Roman"/>
              </a:rPr>
              <a:t>mondi di </a:t>
            </a:r>
            <a:r>
              <a:rPr sz="1200" spc="-5" dirty="0">
                <a:latin typeface="Times New Roman"/>
                <a:cs typeface="Times New Roman"/>
              </a:rPr>
              <a:t>Havona, </a:t>
            </a:r>
            <a:r>
              <a:rPr sz="1200" dirty="0">
                <a:latin typeface="Times New Roman"/>
                <a:cs typeface="Times New Roman"/>
              </a:rPr>
              <a:t>ma sono in </a:t>
            </a:r>
            <a:r>
              <a:rPr sz="1200" spc="-5" dirty="0">
                <a:latin typeface="Times New Roman"/>
                <a:cs typeface="Times New Roman"/>
              </a:rPr>
              <a:t>collegamento con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5" dirty="0">
                <a:latin typeface="Times New Roman"/>
                <a:cs typeface="Times New Roman"/>
              </a:rPr>
              <a:t>Sette  </a:t>
            </a:r>
            <a:r>
              <a:rPr sz="1200" spc="-5" dirty="0">
                <a:latin typeface="Times New Roman"/>
                <a:cs typeface="Times New Roman"/>
              </a:rPr>
              <a:t>Esecutivi Supremi ed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sincronia con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presenza dell’Essere </a:t>
            </a:r>
            <a:r>
              <a:rPr sz="1200" dirty="0">
                <a:latin typeface="Times New Roman"/>
                <a:cs typeface="Times New Roman"/>
              </a:rPr>
              <a:t>Supremo nell’Universo </a:t>
            </a:r>
            <a:r>
              <a:rPr sz="1200" spc="-5" dirty="0">
                <a:latin typeface="Times New Roman"/>
                <a:cs typeface="Times New Roman"/>
              </a:rPr>
              <a:t>centrale.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lavoro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interamente </a:t>
            </a:r>
            <a:r>
              <a:rPr sz="1200" dirty="0">
                <a:latin typeface="Times New Roman"/>
                <a:cs typeface="Times New Roman"/>
              </a:rPr>
              <a:t>limitato  </a:t>
            </a:r>
            <a:r>
              <a:rPr sz="1200" spc="-5" dirty="0">
                <a:latin typeface="Times New Roman"/>
                <a:cs typeface="Times New Roman"/>
              </a:rPr>
              <a:t>ad Havona.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88900" marR="685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(203.1) 17:5.3 </a:t>
            </a:r>
            <a:r>
              <a:rPr sz="1200" spc="-5" dirty="0">
                <a:latin typeface="Times New Roman"/>
                <a:cs typeface="Times New Roman"/>
              </a:rPr>
              <a:t>Questi Spiriti dei Circuiti prendono </a:t>
            </a:r>
            <a:r>
              <a:rPr sz="1200" dirty="0">
                <a:latin typeface="Times New Roman"/>
                <a:cs typeface="Times New Roman"/>
              </a:rPr>
              <a:t>contatto con </a:t>
            </a:r>
            <a:r>
              <a:rPr sz="1200" spc="-5" dirty="0">
                <a:latin typeface="Times New Roman"/>
                <a:cs typeface="Times New Roman"/>
              </a:rPr>
              <a:t>coloro che soggiornano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Havona </a:t>
            </a:r>
            <a:r>
              <a:rPr sz="1200" dirty="0">
                <a:latin typeface="Times New Roman"/>
                <a:cs typeface="Times New Roman"/>
              </a:rPr>
              <a:t>tramite la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discendenza </a:t>
            </a:r>
            <a:r>
              <a:rPr sz="1200" spc="-5" dirty="0">
                <a:latin typeface="Times New Roman"/>
                <a:cs typeface="Times New Roman"/>
              </a:rPr>
              <a:t>personale, 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supernafini terziari. Benché gli </a:t>
            </a:r>
            <a:r>
              <a:rPr sz="1200" dirty="0">
                <a:latin typeface="Times New Roman"/>
                <a:cs typeface="Times New Roman"/>
              </a:rPr>
              <a:t>Spiriti </a:t>
            </a:r>
            <a:r>
              <a:rPr sz="1200" spc="-5" dirty="0">
                <a:latin typeface="Times New Roman"/>
                <a:cs typeface="Times New Roman"/>
              </a:rPr>
              <a:t>dei Circuiti </a:t>
            </a:r>
            <a:r>
              <a:rPr sz="1200" dirty="0">
                <a:latin typeface="Times New Roman"/>
                <a:cs typeface="Times New Roman"/>
              </a:rPr>
              <a:t>siano </a:t>
            </a:r>
            <a:r>
              <a:rPr sz="1200" spc="-5" dirty="0">
                <a:latin typeface="Times New Roman"/>
                <a:cs typeface="Times New Roman"/>
              </a:rPr>
              <a:t>coesistenti </a:t>
            </a:r>
            <a:r>
              <a:rPr sz="1200" dirty="0">
                <a:latin typeface="Times New Roman"/>
                <a:cs typeface="Times New Roman"/>
              </a:rPr>
              <a:t>con i </a:t>
            </a:r>
            <a:r>
              <a:rPr sz="1200" spc="-5" dirty="0">
                <a:latin typeface="Times New Roman"/>
                <a:cs typeface="Times New Roman"/>
              </a:rPr>
              <a:t>Sette </a:t>
            </a:r>
            <a:r>
              <a:rPr sz="1200" dirty="0">
                <a:latin typeface="Times New Roman"/>
                <a:cs typeface="Times New Roman"/>
              </a:rPr>
              <a:t>Spiriti </a:t>
            </a:r>
            <a:r>
              <a:rPr sz="1200" spc="-5" dirty="0">
                <a:latin typeface="Times New Roman"/>
                <a:cs typeface="Times New Roman"/>
              </a:rPr>
              <a:t>Maestri, </a:t>
            </a:r>
            <a:r>
              <a:rPr sz="1200" dirty="0">
                <a:latin typeface="Times New Roman"/>
                <a:cs typeface="Times New Roman"/>
              </a:rPr>
              <a:t>la loro funzione </a:t>
            </a:r>
            <a:r>
              <a:rPr sz="1200" spc="-5" dirty="0">
                <a:latin typeface="Times New Roman"/>
                <a:cs typeface="Times New Roman"/>
              </a:rPr>
              <a:t>nella creazione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supernafini terziari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raggiunse </a:t>
            </a:r>
            <a:r>
              <a:rPr sz="1200" dirty="0">
                <a:latin typeface="Times New Roman"/>
                <a:cs typeface="Times New Roman"/>
              </a:rPr>
              <a:t>un’importanza </a:t>
            </a:r>
            <a:r>
              <a:rPr sz="1200" spc="-5" dirty="0">
                <a:latin typeface="Times New Roman"/>
                <a:cs typeface="Times New Roman"/>
              </a:rPr>
              <a:t>maggiore fino all’arrivo dei </a:t>
            </a:r>
            <a:r>
              <a:rPr sz="1200" dirty="0">
                <a:latin typeface="Times New Roman"/>
                <a:cs typeface="Times New Roman"/>
              </a:rPr>
              <a:t>primi </a:t>
            </a:r>
            <a:r>
              <a:rPr sz="1200" spc="-5" dirty="0">
                <a:latin typeface="Times New Roman"/>
                <a:cs typeface="Times New Roman"/>
              </a:rPr>
              <a:t>pellegrini del </a:t>
            </a:r>
            <a:r>
              <a:rPr sz="1200" dirty="0">
                <a:latin typeface="Times New Roman"/>
                <a:cs typeface="Times New Roman"/>
              </a:rPr>
              <a:t>tempo </a:t>
            </a:r>
            <a:r>
              <a:rPr sz="1200" spc="-5" dirty="0">
                <a:latin typeface="Times New Roman"/>
                <a:cs typeface="Times New Roman"/>
              </a:rPr>
              <a:t>sul circuito esterno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Havona al tempo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Grandfanda.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9779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(203.2) 17:5.4 </a:t>
            </a:r>
            <a:r>
              <a:rPr sz="1200" spc="-5" dirty="0">
                <a:latin typeface="Times New Roman"/>
                <a:cs typeface="Times New Roman"/>
              </a:rPr>
              <a:t>Mentre avanzerete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circuito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circuito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Havona sarete informati sugli </a:t>
            </a:r>
            <a:r>
              <a:rPr sz="1200" dirty="0">
                <a:latin typeface="Times New Roman"/>
                <a:cs typeface="Times New Roman"/>
              </a:rPr>
              <a:t>Spiriti </a:t>
            </a:r>
            <a:r>
              <a:rPr sz="1200" spc="-5" dirty="0">
                <a:latin typeface="Times New Roman"/>
                <a:cs typeface="Times New Roman"/>
              </a:rPr>
              <a:t>dei Circuiti, </a:t>
            </a:r>
            <a:r>
              <a:rPr sz="1200" dirty="0">
                <a:latin typeface="Times New Roman"/>
                <a:cs typeface="Times New Roman"/>
              </a:rPr>
              <a:t>ma non </a:t>
            </a:r>
            <a:r>
              <a:rPr sz="1200" spc="-5" dirty="0">
                <a:latin typeface="Times New Roman"/>
                <a:cs typeface="Times New Roman"/>
              </a:rPr>
              <a:t>arriverete </a:t>
            </a:r>
            <a:r>
              <a:rPr sz="1200" dirty="0">
                <a:latin typeface="Times New Roman"/>
                <a:cs typeface="Times New Roman"/>
              </a:rPr>
              <a:t>a mettervi  in comunione </a:t>
            </a:r>
            <a:r>
              <a:rPr sz="1200" spc="-5" dirty="0">
                <a:latin typeface="Times New Roman"/>
                <a:cs typeface="Times New Roman"/>
              </a:rPr>
              <a:t>personale con </a:t>
            </a:r>
            <a:r>
              <a:rPr sz="1200" dirty="0">
                <a:latin typeface="Times New Roman"/>
                <a:cs typeface="Times New Roman"/>
              </a:rPr>
              <a:t>loro, </a:t>
            </a:r>
            <a:r>
              <a:rPr sz="1200" spc="-5" dirty="0">
                <a:latin typeface="Times New Roman"/>
                <a:cs typeface="Times New Roman"/>
              </a:rPr>
              <a:t>anche se potrete </a:t>
            </a:r>
            <a:r>
              <a:rPr sz="1200" dirty="0">
                <a:latin typeface="Times New Roman"/>
                <a:cs typeface="Times New Roman"/>
              </a:rPr>
              <a:t>riconoscere la </a:t>
            </a:r>
            <a:r>
              <a:rPr sz="1200" spc="-5" dirty="0">
                <a:latin typeface="Times New Roman"/>
                <a:cs typeface="Times New Roman"/>
              </a:rPr>
              <a:t>presenza impersonale della </a:t>
            </a:r>
            <a:r>
              <a:rPr sz="1200" dirty="0">
                <a:latin typeface="Times New Roman"/>
                <a:cs typeface="Times New Roman"/>
              </a:rPr>
              <a:t>loro influenza spirituale e ne potrete  </a:t>
            </a:r>
            <a:r>
              <a:rPr sz="1200" spc="-5" dirty="0">
                <a:latin typeface="Times New Roman"/>
                <a:cs typeface="Times New Roman"/>
              </a:rPr>
              <a:t>godere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personalmente.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15049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(203.3) 17:5.5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Spiriti </a:t>
            </a:r>
            <a:r>
              <a:rPr sz="1200" spc="-5" dirty="0">
                <a:latin typeface="Times New Roman"/>
                <a:cs typeface="Times New Roman"/>
              </a:rPr>
              <a:t>dei Circuiti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collegati </a:t>
            </a:r>
            <a:r>
              <a:rPr sz="1200" dirty="0">
                <a:latin typeface="Times New Roman"/>
                <a:cs typeface="Times New Roman"/>
              </a:rPr>
              <a:t>con </a:t>
            </a:r>
            <a:r>
              <a:rPr sz="1200" spc="-5" dirty="0">
                <a:latin typeface="Times New Roman"/>
                <a:cs typeface="Times New Roman"/>
              </a:rPr>
              <a:t>gli abitanti nativi </a:t>
            </a:r>
            <a:r>
              <a:rPr sz="1200" dirty="0">
                <a:latin typeface="Times New Roman"/>
                <a:cs typeface="Times New Roman"/>
              </a:rPr>
              <a:t>di Havona </a:t>
            </a:r>
            <a:r>
              <a:rPr sz="1200" spc="-5" dirty="0">
                <a:latin typeface="Times New Roman"/>
                <a:cs typeface="Times New Roman"/>
              </a:rPr>
              <a:t>nello stesso </a:t>
            </a:r>
            <a:r>
              <a:rPr sz="1200" dirty="0">
                <a:latin typeface="Times New Roman"/>
                <a:cs typeface="Times New Roman"/>
              </a:rPr>
              <a:t>modo in cui </a:t>
            </a:r>
            <a:r>
              <a:rPr sz="1200" spc="-5" dirty="0">
                <a:latin typeface="Times New Roman"/>
                <a:cs typeface="Times New Roman"/>
              </a:rPr>
              <a:t>gli Aggiustatori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Pensiero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collegati </a:t>
            </a:r>
            <a:r>
              <a:rPr sz="1200" dirty="0">
                <a:latin typeface="Times New Roman"/>
                <a:cs typeface="Times New Roman"/>
              </a:rPr>
              <a:t>con le </a:t>
            </a:r>
            <a:r>
              <a:rPr sz="1200" spc="-5" dirty="0">
                <a:latin typeface="Times New Roman"/>
                <a:cs typeface="Times New Roman"/>
              </a:rPr>
              <a:t>creature </a:t>
            </a:r>
            <a:r>
              <a:rPr sz="1200" dirty="0">
                <a:latin typeface="Times New Roman"/>
                <a:cs typeface="Times New Roman"/>
              </a:rPr>
              <a:t>mortali che </a:t>
            </a:r>
            <a:r>
              <a:rPr sz="1200" spc="-5" dirty="0">
                <a:latin typeface="Times New Roman"/>
                <a:cs typeface="Times New Roman"/>
              </a:rPr>
              <a:t>abitano </a:t>
            </a:r>
            <a:r>
              <a:rPr sz="1200" dirty="0">
                <a:latin typeface="Times New Roman"/>
                <a:cs typeface="Times New Roman"/>
              </a:rPr>
              <a:t>i mondi </a:t>
            </a:r>
            <a:r>
              <a:rPr sz="1200" spc="-5" dirty="0">
                <a:latin typeface="Times New Roman"/>
                <a:cs typeface="Times New Roman"/>
              </a:rPr>
              <a:t>degli Universi evoluzionari.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gli Aggiustatori </a:t>
            </a:r>
            <a:r>
              <a:rPr sz="1200" dirty="0">
                <a:latin typeface="Times New Roman"/>
                <a:cs typeface="Times New Roman"/>
              </a:rPr>
              <a:t>di Pensiero, 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Spiriti </a:t>
            </a:r>
            <a:r>
              <a:rPr sz="1200" spc="-5" dirty="0">
                <a:latin typeface="Times New Roman"/>
                <a:cs typeface="Times New Roman"/>
              </a:rPr>
              <a:t>dei Circuiti sono impersonali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associano </a:t>
            </a:r>
            <a:r>
              <a:rPr sz="1200" spc="-5" dirty="0">
                <a:latin typeface="Times New Roman"/>
                <a:cs typeface="Times New Roman"/>
              </a:rPr>
              <a:t>alle </a:t>
            </a:r>
            <a:r>
              <a:rPr sz="1200" dirty="0">
                <a:latin typeface="Times New Roman"/>
                <a:cs typeface="Times New Roman"/>
              </a:rPr>
              <a:t>menti </a:t>
            </a:r>
            <a:r>
              <a:rPr sz="1200" spc="-5" dirty="0">
                <a:latin typeface="Times New Roman"/>
                <a:cs typeface="Times New Roman"/>
              </a:rPr>
              <a:t>perfette </a:t>
            </a:r>
            <a:r>
              <a:rPr sz="1200" dirty="0">
                <a:latin typeface="Times New Roman"/>
                <a:cs typeface="Times New Roman"/>
              </a:rPr>
              <a:t>degli </a:t>
            </a:r>
            <a:r>
              <a:rPr sz="1200" spc="-5" dirty="0">
                <a:latin typeface="Times New Roman"/>
                <a:cs typeface="Times New Roman"/>
              </a:rPr>
              <a:t>esseri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Havona nello stesso </a:t>
            </a:r>
            <a:r>
              <a:rPr sz="1200" dirty="0">
                <a:latin typeface="Times New Roman"/>
                <a:cs typeface="Times New Roman"/>
              </a:rPr>
              <a:t>modo in cui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spiriti  </a:t>
            </a:r>
            <a:r>
              <a:rPr sz="1200" spc="-5" dirty="0">
                <a:latin typeface="Times New Roman"/>
                <a:cs typeface="Times New Roman"/>
              </a:rPr>
              <a:t>impersonali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Padre Universale abitano </a:t>
            </a:r>
            <a:r>
              <a:rPr sz="1200" dirty="0">
                <a:latin typeface="Times New Roman"/>
                <a:cs typeface="Times New Roman"/>
              </a:rPr>
              <a:t>le menti finite </a:t>
            </a:r>
            <a:r>
              <a:rPr sz="1200" spc="-5" dirty="0">
                <a:latin typeface="Times New Roman"/>
                <a:cs typeface="Times New Roman"/>
              </a:rPr>
              <a:t>degli </a:t>
            </a:r>
            <a:r>
              <a:rPr sz="1200" dirty="0">
                <a:latin typeface="Times New Roman"/>
                <a:cs typeface="Times New Roman"/>
              </a:rPr>
              <a:t>uomini mortali. </a:t>
            </a:r>
            <a:r>
              <a:rPr sz="1200" spc="-5" dirty="0">
                <a:latin typeface="Times New Roman"/>
                <a:cs typeface="Times New Roman"/>
              </a:rPr>
              <a:t>Ma gli </a:t>
            </a:r>
            <a:r>
              <a:rPr sz="1200" dirty="0">
                <a:latin typeface="Times New Roman"/>
                <a:cs typeface="Times New Roman"/>
              </a:rPr>
              <a:t>Spiriti </a:t>
            </a:r>
            <a:r>
              <a:rPr sz="1200" spc="-5" dirty="0">
                <a:latin typeface="Times New Roman"/>
                <a:cs typeface="Times New Roman"/>
              </a:rPr>
              <a:t>dei Circuiti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divengono </a:t>
            </a:r>
            <a:r>
              <a:rPr sz="1200" dirty="0">
                <a:latin typeface="Times New Roman"/>
                <a:cs typeface="Times New Roman"/>
              </a:rPr>
              <a:t>mai parte  </a:t>
            </a:r>
            <a:r>
              <a:rPr sz="1200" spc="-5" dirty="0">
                <a:latin typeface="Times New Roman"/>
                <a:cs typeface="Times New Roman"/>
              </a:rPr>
              <a:t>permanente </a:t>
            </a:r>
            <a:r>
              <a:rPr sz="1200" dirty="0">
                <a:latin typeface="Times New Roman"/>
                <a:cs typeface="Times New Roman"/>
              </a:rPr>
              <a:t>delle personalità di</a:t>
            </a:r>
            <a:r>
              <a:rPr sz="1200" spc="-5" dirty="0">
                <a:latin typeface="Times New Roman"/>
                <a:cs typeface="Times New Roman"/>
              </a:rPr>
              <a:t> Havona.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35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358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4858"/>
            <a:ext cx="8089900" cy="413067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76200">
              <a:lnSpc>
                <a:spcPct val="100000"/>
              </a:lnSpc>
              <a:spcBef>
                <a:spcPts val="95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6. </a:t>
            </a:r>
            <a:r>
              <a:rPr sz="1600" b="1" spc="-10" dirty="0">
                <a:solidFill>
                  <a:srgbClr val="1F487C"/>
                </a:solidFill>
                <a:latin typeface="Times New Roman"/>
                <a:cs typeface="Times New Roman"/>
              </a:rPr>
              <a:t>Gli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Spiriti Creativi degli Universi</a:t>
            </a:r>
            <a:r>
              <a:rPr sz="1600" b="1" spc="40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locali</a:t>
            </a:r>
            <a:endParaRPr sz="1600">
              <a:latin typeface="Times New Roman"/>
              <a:cs typeface="Times New Roman"/>
            </a:endParaRPr>
          </a:p>
          <a:p>
            <a:pPr marL="76200" marR="71755">
              <a:lnSpc>
                <a:spcPts val="1380"/>
              </a:lnSpc>
              <a:spcBef>
                <a:spcPts val="141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(203.4) 17:6.1 </a:t>
            </a:r>
            <a:r>
              <a:rPr sz="1200" spc="-5" dirty="0">
                <a:latin typeface="Times New Roman"/>
                <a:cs typeface="Times New Roman"/>
              </a:rPr>
              <a:t>Molto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ciò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riguarda </a:t>
            </a:r>
            <a:r>
              <a:rPr sz="1200" dirty="0">
                <a:latin typeface="Times New Roman"/>
                <a:cs typeface="Times New Roman"/>
              </a:rPr>
              <a:t>la natura e la funzione </a:t>
            </a:r>
            <a:r>
              <a:rPr sz="1200" spc="-5" dirty="0">
                <a:latin typeface="Times New Roman"/>
                <a:cs typeface="Times New Roman"/>
              </a:rPr>
              <a:t>degli </a:t>
            </a:r>
            <a:r>
              <a:rPr sz="1200" dirty="0">
                <a:latin typeface="Times New Roman"/>
                <a:cs typeface="Times New Roman"/>
              </a:rPr>
              <a:t>Spiriti </a:t>
            </a:r>
            <a:r>
              <a:rPr sz="1200" spc="-5" dirty="0">
                <a:latin typeface="Times New Roman"/>
                <a:cs typeface="Times New Roman"/>
              </a:rPr>
              <a:t>Creativi degli Universi </a:t>
            </a:r>
            <a:r>
              <a:rPr sz="1200" dirty="0">
                <a:latin typeface="Times New Roman"/>
                <a:cs typeface="Times New Roman"/>
              </a:rPr>
              <a:t>locali </a:t>
            </a:r>
            <a:r>
              <a:rPr sz="1200" spc="-5" dirty="0">
                <a:latin typeface="Times New Roman"/>
                <a:cs typeface="Times New Roman"/>
              </a:rPr>
              <a:t>fa </a:t>
            </a:r>
            <a:r>
              <a:rPr sz="1200" dirty="0">
                <a:latin typeface="Times New Roman"/>
                <a:cs typeface="Times New Roman"/>
              </a:rPr>
              <a:t>parte </a:t>
            </a:r>
            <a:r>
              <a:rPr sz="1200" spc="-5" dirty="0">
                <a:latin typeface="Times New Roman"/>
                <a:cs typeface="Times New Roman"/>
              </a:rPr>
              <a:t>giustamente </a:t>
            </a:r>
            <a:r>
              <a:rPr sz="1200" dirty="0">
                <a:latin typeface="Times New Roman"/>
                <a:cs typeface="Times New Roman"/>
              </a:rPr>
              <a:t>della  </a:t>
            </a:r>
            <a:r>
              <a:rPr sz="1200" spc="-5" dirty="0">
                <a:latin typeface="Times New Roman"/>
                <a:cs typeface="Times New Roman"/>
              </a:rPr>
              <a:t>narrazione concernente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associazione con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Figli Creatori per organizzare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dirigere </a:t>
            </a:r>
            <a:r>
              <a:rPr sz="1200" dirty="0">
                <a:latin typeface="Times New Roman"/>
                <a:cs typeface="Times New Roman"/>
              </a:rPr>
              <a:t>le creazioni </a:t>
            </a:r>
            <a:r>
              <a:rPr sz="1200" spc="-5" dirty="0">
                <a:latin typeface="Times New Roman"/>
                <a:cs typeface="Times New Roman"/>
              </a:rPr>
              <a:t>locali. Ma </a:t>
            </a:r>
            <a:r>
              <a:rPr sz="1200" dirty="0">
                <a:latin typeface="Times New Roman"/>
                <a:cs typeface="Times New Roman"/>
              </a:rPr>
              <a:t>vi </a:t>
            </a:r>
            <a:r>
              <a:rPr sz="1200" spc="-5" dirty="0">
                <a:latin typeface="Times New Roman"/>
                <a:cs typeface="Times New Roman"/>
              </a:rPr>
              <a:t>sono </a:t>
            </a:r>
            <a:r>
              <a:rPr sz="1200" spc="5" dirty="0">
                <a:latin typeface="Times New Roman"/>
                <a:cs typeface="Times New Roman"/>
              </a:rPr>
              <a:t>molti  </a:t>
            </a:r>
            <a:r>
              <a:rPr sz="1200" spc="-5" dirty="0">
                <a:latin typeface="Times New Roman"/>
                <a:cs typeface="Times New Roman"/>
              </a:rPr>
              <a:t>aspetti delle esperienze </a:t>
            </a:r>
            <a:r>
              <a:rPr sz="1200" dirty="0">
                <a:latin typeface="Times New Roman"/>
                <a:cs typeface="Times New Roman"/>
              </a:rPr>
              <a:t>di questi esseri </a:t>
            </a:r>
            <a:r>
              <a:rPr sz="1200" spc="-5" dirty="0">
                <a:latin typeface="Times New Roman"/>
                <a:cs typeface="Times New Roman"/>
              </a:rPr>
              <a:t>meravigliosi anteriori all’Universo </a:t>
            </a:r>
            <a:r>
              <a:rPr sz="1200" dirty="0">
                <a:latin typeface="Times New Roman"/>
                <a:cs typeface="Times New Roman"/>
              </a:rPr>
              <a:t>locale che possono essere </a:t>
            </a:r>
            <a:r>
              <a:rPr sz="1200" spc="-5" dirty="0">
                <a:latin typeface="Times New Roman"/>
                <a:cs typeface="Times New Roman"/>
              </a:rPr>
              <a:t>descritti come parte </a:t>
            </a:r>
            <a:r>
              <a:rPr sz="1200" dirty="0">
                <a:latin typeface="Times New Roman"/>
                <a:cs typeface="Times New Roman"/>
              </a:rPr>
              <a:t>di questa  </a:t>
            </a:r>
            <a:r>
              <a:rPr sz="1200" spc="-5" dirty="0">
                <a:latin typeface="Times New Roman"/>
                <a:cs typeface="Times New Roman"/>
              </a:rPr>
              <a:t>trattazione dei </a:t>
            </a:r>
            <a:r>
              <a:rPr sz="1200" dirty="0">
                <a:latin typeface="Times New Roman"/>
                <a:cs typeface="Times New Roman"/>
              </a:rPr>
              <a:t>sette gruppi di Spiriti</a:t>
            </a:r>
            <a:r>
              <a:rPr sz="1200" spc="-5" dirty="0">
                <a:latin typeface="Times New Roman"/>
                <a:cs typeface="Times New Roman"/>
              </a:rPr>
              <a:t> Supremi.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68580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(203.5) 17:6.2 </a:t>
            </a:r>
            <a:r>
              <a:rPr sz="1200" spc="-5" dirty="0">
                <a:latin typeface="Times New Roman"/>
                <a:cs typeface="Times New Roman"/>
              </a:rPr>
              <a:t>Noi siamo </a:t>
            </a:r>
            <a:r>
              <a:rPr sz="1200" dirty="0">
                <a:latin typeface="Times New Roman"/>
                <a:cs typeface="Times New Roman"/>
              </a:rPr>
              <a:t>al </a:t>
            </a:r>
            <a:r>
              <a:rPr sz="1200" spc="-5" dirty="0">
                <a:latin typeface="Times New Roman"/>
                <a:cs typeface="Times New Roman"/>
              </a:rPr>
              <a:t>corrente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sei fasi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carriera </a:t>
            </a:r>
            <a:r>
              <a:rPr sz="1200" dirty="0">
                <a:latin typeface="Times New Roman"/>
                <a:cs typeface="Times New Roman"/>
              </a:rPr>
              <a:t>di uno Spirito </a:t>
            </a:r>
            <a:r>
              <a:rPr sz="1200" spc="-5" dirty="0">
                <a:latin typeface="Times New Roman"/>
                <a:cs typeface="Times New Roman"/>
              </a:rPr>
              <a:t>Madre </a:t>
            </a:r>
            <a:r>
              <a:rPr sz="1200" dirty="0">
                <a:latin typeface="Times New Roman"/>
                <a:cs typeface="Times New Roman"/>
              </a:rPr>
              <a:t>d’Universo </a:t>
            </a:r>
            <a:r>
              <a:rPr sz="1200" spc="-5" dirty="0">
                <a:latin typeface="Times New Roman"/>
                <a:cs typeface="Times New Roman"/>
              </a:rPr>
              <a:t>locale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facciamo </a:t>
            </a:r>
            <a:r>
              <a:rPr sz="1200" dirty="0">
                <a:latin typeface="Times New Roman"/>
                <a:cs typeface="Times New Roman"/>
              </a:rPr>
              <a:t>molte congetture sulla  </a:t>
            </a:r>
            <a:r>
              <a:rPr sz="1200" spc="-5" dirty="0">
                <a:latin typeface="Times New Roman"/>
                <a:cs typeface="Times New Roman"/>
              </a:rPr>
              <a:t>probabilità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settimo stadio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attività. Questi differenti stadi d’esistenza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sono: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50">
              <a:latin typeface="Times New Roman"/>
              <a:cs typeface="Times New Roman"/>
            </a:endParaRPr>
          </a:p>
          <a:p>
            <a:pPr marL="533400" marR="57721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(203.6) 17:6.3 </a:t>
            </a:r>
            <a:r>
              <a:rPr sz="1200" dirty="0">
                <a:latin typeface="Times New Roman"/>
                <a:cs typeface="Times New Roman"/>
              </a:rPr>
              <a:t>1. </a:t>
            </a:r>
            <a:r>
              <a:rPr sz="1200" i="1" spc="-5" dirty="0">
                <a:latin typeface="Times New Roman"/>
                <a:cs typeface="Times New Roman"/>
              </a:rPr>
              <a:t>Differenziazione </a:t>
            </a:r>
            <a:r>
              <a:rPr sz="1200" i="1" dirty="0">
                <a:latin typeface="Times New Roman"/>
                <a:cs typeface="Times New Roman"/>
              </a:rPr>
              <a:t>iniziale in Paradiso.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Creatore viene personalizzato </a:t>
            </a:r>
            <a:r>
              <a:rPr sz="1200" spc="-5" dirty="0">
                <a:latin typeface="Times New Roman"/>
                <a:cs typeface="Times New Roman"/>
              </a:rPr>
              <a:t>dall’azione  congiunta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Padre </a:t>
            </a:r>
            <a:r>
              <a:rPr sz="1200" dirty="0">
                <a:latin typeface="Times New Roman"/>
                <a:cs typeface="Times New Roman"/>
              </a:rPr>
              <a:t>Universale e </a:t>
            </a:r>
            <a:r>
              <a:rPr sz="1200" spc="-5" dirty="0">
                <a:latin typeface="Times New Roman"/>
                <a:cs typeface="Times New Roman"/>
              </a:rPr>
              <a:t>del Figlio </a:t>
            </a:r>
            <a:r>
              <a:rPr sz="1200" dirty="0">
                <a:latin typeface="Times New Roman"/>
                <a:cs typeface="Times New Roman"/>
              </a:rPr>
              <a:t>Eterno, </a:t>
            </a:r>
            <a:r>
              <a:rPr sz="1200" spc="-5" dirty="0">
                <a:latin typeface="Times New Roman"/>
                <a:cs typeface="Times New Roman"/>
              </a:rPr>
              <a:t>si verifica simultaneamente nella </a:t>
            </a:r>
            <a:r>
              <a:rPr sz="1200" dirty="0">
                <a:latin typeface="Times New Roman"/>
                <a:cs typeface="Times New Roman"/>
              </a:rPr>
              <a:t>persona </a:t>
            </a:r>
            <a:r>
              <a:rPr sz="1200" spc="-5" dirty="0">
                <a:latin typeface="Times New Roman"/>
                <a:cs typeface="Times New Roman"/>
              </a:rPr>
              <a:t>dello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Infinito  quella che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conosciuta </a:t>
            </a:r>
            <a:r>
              <a:rPr sz="1200" dirty="0">
                <a:latin typeface="Times New Roman"/>
                <a:cs typeface="Times New Roman"/>
              </a:rPr>
              <a:t>come la </a:t>
            </a:r>
            <a:r>
              <a:rPr sz="1200" spc="-5" dirty="0">
                <a:latin typeface="Times New Roman"/>
                <a:cs typeface="Times New Roman"/>
              </a:rPr>
              <a:t>“suprema </a:t>
            </a:r>
            <a:r>
              <a:rPr sz="1200" dirty="0">
                <a:latin typeface="Times New Roman"/>
                <a:cs typeface="Times New Roman"/>
              </a:rPr>
              <a:t>reazione di </a:t>
            </a:r>
            <a:r>
              <a:rPr sz="1200" spc="-5" dirty="0">
                <a:latin typeface="Times New Roman"/>
                <a:cs typeface="Times New Roman"/>
              </a:rPr>
              <a:t>complemento”. Noi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comprendiamo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natura </a:t>
            </a:r>
            <a:r>
              <a:rPr sz="1200" dirty="0">
                <a:latin typeface="Times New Roman"/>
                <a:cs typeface="Times New Roman"/>
              </a:rPr>
              <a:t>di questa  </a:t>
            </a:r>
            <a:r>
              <a:rPr sz="1200" spc="-5" dirty="0">
                <a:latin typeface="Times New Roman"/>
                <a:cs typeface="Times New Roman"/>
              </a:rPr>
              <a:t>reazione,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percepiamo che indica </a:t>
            </a:r>
            <a:r>
              <a:rPr sz="1200" dirty="0">
                <a:latin typeface="Times New Roman"/>
                <a:cs typeface="Times New Roman"/>
              </a:rPr>
              <a:t>una modificazione intrinseca di quelle possibilità </a:t>
            </a:r>
            <a:r>
              <a:rPr sz="1200" spc="-5" dirty="0">
                <a:latin typeface="Times New Roman"/>
                <a:cs typeface="Times New Roman"/>
              </a:rPr>
              <a:t>personalizzabili </a:t>
            </a:r>
            <a:r>
              <a:rPr sz="1200" dirty="0">
                <a:latin typeface="Times New Roman"/>
                <a:cs typeface="Times New Roman"/>
              </a:rPr>
              <a:t>che sono  incluse </a:t>
            </a:r>
            <a:r>
              <a:rPr sz="1200" spc="-5" dirty="0">
                <a:latin typeface="Times New Roman"/>
                <a:cs typeface="Times New Roman"/>
              </a:rPr>
              <a:t>nel </a:t>
            </a:r>
            <a:r>
              <a:rPr sz="1200" dirty="0">
                <a:latin typeface="Times New Roman"/>
                <a:cs typeface="Times New Roman"/>
              </a:rPr>
              <a:t>potenziale </a:t>
            </a:r>
            <a:r>
              <a:rPr sz="1200" spc="-5" dirty="0">
                <a:latin typeface="Times New Roman"/>
                <a:cs typeface="Times New Roman"/>
              </a:rPr>
              <a:t>creativo del Creatore </a:t>
            </a:r>
            <a:r>
              <a:rPr sz="1200" dirty="0">
                <a:latin typeface="Times New Roman"/>
                <a:cs typeface="Times New Roman"/>
              </a:rPr>
              <a:t>Congiunto.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nascita di un Figlio </a:t>
            </a:r>
            <a:r>
              <a:rPr sz="1200" spc="-5" dirty="0">
                <a:latin typeface="Times New Roman"/>
                <a:cs typeface="Times New Roman"/>
              </a:rPr>
              <a:t>Creatore coordinato segnala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endParaRPr sz="1200">
              <a:latin typeface="Times New Roman"/>
              <a:cs typeface="Times New Roman"/>
            </a:endParaRPr>
          </a:p>
          <a:p>
            <a:pPr marL="533400" marR="461009">
              <a:lnSpc>
                <a:spcPts val="1380"/>
              </a:lnSpc>
              <a:spcBef>
                <a:spcPts val="40"/>
              </a:spcBef>
            </a:pPr>
            <a:r>
              <a:rPr sz="1200" spc="-5" dirty="0">
                <a:latin typeface="Times New Roman"/>
                <a:cs typeface="Times New Roman"/>
              </a:rPr>
              <a:t>nascita, nella </a:t>
            </a:r>
            <a:r>
              <a:rPr sz="1200" dirty="0">
                <a:latin typeface="Times New Roman"/>
                <a:cs typeface="Times New Roman"/>
              </a:rPr>
              <a:t>persona dello Spirito </a:t>
            </a:r>
            <a:r>
              <a:rPr sz="1200" spc="-5" dirty="0">
                <a:latin typeface="Times New Roman"/>
                <a:cs typeface="Times New Roman"/>
              </a:rPr>
              <a:t>Infinito, del </a:t>
            </a:r>
            <a:r>
              <a:rPr sz="1200" dirty="0">
                <a:latin typeface="Times New Roman"/>
                <a:cs typeface="Times New Roman"/>
              </a:rPr>
              <a:t>potenziale </a:t>
            </a:r>
            <a:r>
              <a:rPr sz="1200" spc="-5" dirty="0">
                <a:latin typeface="Times New Roman"/>
                <a:cs typeface="Times New Roman"/>
              </a:rPr>
              <a:t>della futura </a:t>
            </a:r>
            <a:r>
              <a:rPr sz="1200" dirty="0">
                <a:latin typeface="Times New Roman"/>
                <a:cs typeface="Times New Roman"/>
              </a:rPr>
              <a:t>consorte nell’Universo locale di questo </a:t>
            </a:r>
            <a:r>
              <a:rPr sz="1200" spc="-5" dirty="0">
                <a:latin typeface="Times New Roman"/>
                <a:cs typeface="Times New Roman"/>
              </a:rPr>
              <a:t>Figlio  del Paradiso. Noi </a:t>
            </a:r>
            <a:r>
              <a:rPr sz="1200" dirty="0">
                <a:latin typeface="Times New Roman"/>
                <a:cs typeface="Times New Roman"/>
              </a:rPr>
              <a:t>non abbiamo </a:t>
            </a:r>
            <a:r>
              <a:rPr sz="1200" spc="-5" dirty="0">
                <a:latin typeface="Times New Roman"/>
                <a:cs typeface="Times New Roman"/>
              </a:rPr>
              <a:t>conoscenza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questa </a:t>
            </a:r>
            <a:r>
              <a:rPr sz="1200" dirty="0">
                <a:latin typeface="Times New Roman"/>
                <a:cs typeface="Times New Roman"/>
              </a:rPr>
              <a:t>nuova </a:t>
            </a:r>
            <a:r>
              <a:rPr sz="1200" spc="-5" dirty="0">
                <a:latin typeface="Times New Roman"/>
                <a:cs typeface="Times New Roman"/>
              </a:rPr>
              <a:t>identificazione prepersonale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un’entità,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sappiamo  che questo </a:t>
            </a:r>
            <a:r>
              <a:rPr sz="1200" dirty="0">
                <a:latin typeface="Times New Roman"/>
                <a:cs typeface="Times New Roman"/>
              </a:rPr>
              <a:t>fatto trova posto </a:t>
            </a:r>
            <a:r>
              <a:rPr sz="1200" spc="-5" dirty="0">
                <a:latin typeface="Times New Roman"/>
                <a:cs typeface="Times New Roman"/>
              </a:rPr>
              <a:t>negli archivi paradisiaci riguardanti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carriera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tale Figlio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Creatore.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533400" marR="745490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(203.7) 17:6.4 </a:t>
            </a:r>
            <a:r>
              <a:rPr sz="1200" dirty="0">
                <a:latin typeface="Times New Roman"/>
                <a:cs typeface="Times New Roman"/>
              </a:rPr>
              <a:t>2. </a:t>
            </a:r>
            <a:r>
              <a:rPr sz="1200" i="1" spc="-5" dirty="0">
                <a:latin typeface="Times New Roman"/>
                <a:cs typeface="Times New Roman"/>
              </a:rPr>
              <a:t>Preparazione preliminare per </a:t>
            </a:r>
            <a:r>
              <a:rPr sz="1200" i="1" dirty="0">
                <a:latin typeface="Times New Roman"/>
                <a:cs typeface="Times New Roman"/>
              </a:rPr>
              <a:t>la funzione di </a:t>
            </a:r>
            <a:r>
              <a:rPr sz="1200" i="1" spc="-5" dirty="0">
                <a:latin typeface="Times New Roman"/>
                <a:cs typeface="Times New Roman"/>
              </a:rPr>
              <a:t>Creatore. </a:t>
            </a:r>
            <a:r>
              <a:rPr sz="1200" spc="-5" dirty="0">
                <a:latin typeface="Times New Roman"/>
                <a:cs typeface="Times New Roman"/>
              </a:rPr>
              <a:t>Durante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lungo periodo della </a:t>
            </a:r>
            <a:r>
              <a:rPr sz="1200" dirty="0">
                <a:latin typeface="Times New Roman"/>
                <a:cs typeface="Times New Roman"/>
              </a:rPr>
              <a:t>preparazione  </a:t>
            </a:r>
            <a:r>
              <a:rPr sz="1200" spc="-5" dirty="0">
                <a:latin typeface="Times New Roman"/>
                <a:cs typeface="Times New Roman"/>
              </a:rPr>
              <a:t>preliminare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Figlio Micael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l’organizzazione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l’amministrazione degli </a:t>
            </a:r>
            <a:r>
              <a:rPr sz="1200" dirty="0">
                <a:latin typeface="Times New Roman"/>
                <a:cs typeface="Times New Roman"/>
              </a:rPr>
              <a:t>Universi, la sua futura </a:t>
            </a:r>
            <a:r>
              <a:rPr sz="1200" spc="-5" dirty="0">
                <a:latin typeface="Times New Roman"/>
                <a:cs typeface="Times New Roman"/>
              </a:rPr>
              <a:t>consorte  subisce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ulteriore </a:t>
            </a:r>
            <a:r>
              <a:rPr sz="1200" dirty="0">
                <a:latin typeface="Times New Roman"/>
                <a:cs typeface="Times New Roman"/>
              </a:rPr>
              <a:t>sviluppo di entità e diventa cosciente </a:t>
            </a:r>
            <a:r>
              <a:rPr sz="1200" spc="-5" dirty="0">
                <a:latin typeface="Times New Roman"/>
                <a:cs typeface="Times New Roman"/>
              </a:rPr>
              <a:t>del suo destino </a:t>
            </a:r>
            <a:r>
              <a:rPr sz="1200" dirty="0">
                <a:latin typeface="Times New Roman"/>
                <a:cs typeface="Times New Roman"/>
              </a:rPr>
              <a:t>collettivo. </a:t>
            </a:r>
            <a:r>
              <a:rPr sz="1200" spc="-5" dirty="0">
                <a:latin typeface="Times New Roman"/>
                <a:cs typeface="Times New Roman"/>
              </a:rPr>
              <a:t>Noi </a:t>
            </a:r>
            <a:r>
              <a:rPr sz="1200" dirty="0">
                <a:latin typeface="Times New Roman"/>
                <a:cs typeface="Times New Roman"/>
              </a:rPr>
              <a:t>non lo </a:t>
            </a:r>
            <a:r>
              <a:rPr sz="1200" spc="-5" dirty="0">
                <a:latin typeface="Times New Roman"/>
                <a:cs typeface="Times New Roman"/>
              </a:rPr>
              <a:t>sappiamo, </a:t>
            </a:r>
            <a:r>
              <a:rPr sz="1200" dirty="0">
                <a:latin typeface="Times New Roman"/>
                <a:cs typeface="Times New Roman"/>
              </a:rPr>
              <a:t>ma  </a:t>
            </a:r>
            <a:r>
              <a:rPr sz="1200" spc="-5" dirty="0">
                <a:latin typeface="Times New Roman"/>
                <a:cs typeface="Times New Roman"/>
              </a:rPr>
              <a:t>sospettiamo </a:t>
            </a:r>
            <a:r>
              <a:rPr sz="1200" dirty="0">
                <a:latin typeface="Times New Roman"/>
                <a:cs typeface="Times New Roman"/>
              </a:rPr>
              <a:t>che tale entità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coscienza </a:t>
            </a:r>
            <a:r>
              <a:rPr sz="1200" spc="-5" dirty="0">
                <a:latin typeface="Times New Roman"/>
                <a:cs typeface="Times New Roman"/>
              </a:rPr>
              <a:t>collettiva prenda </a:t>
            </a:r>
            <a:r>
              <a:rPr sz="1200" dirty="0">
                <a:latin typeface="Times New Roman"/>
                <a:cs typeface="Times New Roman"/>
              </a:rPr>
              <a:t>conoscenza </a:t>
            </a:r>
            <a:r>
              <a:rPr sz="1200" spc="-5" dirty="0">
                <a:latin typeface="Times New Roman"/>
                <a:cs typeface="Times New Roman"/>
              </a:rPr>
              <a:t>dello </a:t>
            </a:r>
            <a:r>
              <a:rPr sz="1200" dirty="0">
                <a:latin typeface="Times New Roman"/>
                <a:cs typeface="Times New Roman"/>
              </a:rPr>
              <a:t>spazio e </a:t>
            </a:r>
            <a:r>
              <a:rPr sz="1200" spc="-5" dirty="0">
                <a:latin typeface="Times New Roman"/>
                <a:cs typeface="Times New Roman"/>
              </a:rPr>
              <a:t>cominci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preparazione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35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359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922324" y="513333"/>
            <a:ext cx="7259955" cy="40716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45212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preliminare </a:t>
            </a:r>
            <a:r>
              <a:rPr sz="1200" dirty="0">
                <a:latin typeface="Times New Roman"/>
                <a:cs typeface="Times New Roman"/>
              </a:rPr>
              <a:t>necessaria per </a:t>
            </a:r>
            <a:r>
              <a:rPr sz="1200" spc="-5" dirty="0">
                <a:latin typeface="Times New Roman"/>
                <a:cs typeface="Times New Roman"/>
              </a:rPr>
              <a:t>acquisire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capacità </a:t>
            </a:r>
            <a:r>
              <a:rPr sz="1200" dirty="0">
                <a:latin typeface="Times New Roman"/>
                <a:cs typeface="Times New Roman"/>
              </a:rPr>
              <a:t>spirituale </a:t>
            </a:r>
            <a:r>
              <a:rPr sz="1200" spc="-5" dirty="0">
                <a:latin typeface="Times New Roman"/>
                <a:cs typeface="Times New Roman"/>
              </a:rPr>
              <a:t>nel suo </a:t>
            </a:r>
            <a:r>
              <a:rPr sz="1200" dirty="0">
                <a:latin typeface="Times New Roman"/>
                <a:cs typeface="Times New Roman"/>
              </a:rPr>
              <a:t>futuro lavoro di </a:t>
            </a:r>
            <a:r>
              <a:rPr sz="1200" spc="-5" dirty="0">
                <a:latin typeface="Times New Roman"/>
                <a:cs typeface="Times New Roman"/>
              </a:rPr>
              <a:t>collaborazione con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Micael  complementare </a:t>
            </a:r>
            <a:r>
              <a:rPr sz="1200" dirty="0">
                <a:latin typeface="Times New Roman"/>
                <a:cs typeface="Times New Roman"/>
              </a:rPr>
              <a:t>per creare </a:t>
            </a:r>
            <a:r>
              <a:rPr sz="1200" spc="-5" dirty="0">
                <a:latin typeface="Times New Roman"/>
                <a:cs typeface="Times New Roman"/>
              </a:rPr>
              <a:t>ed amministrare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Universo.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685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(204.1) 17:6.5 </a:t>
            </a:r>
            <a:r>
              <a:rPr sz="1200" dirty="0">
                <a:latin typeface="Times New Roman"/>
                <a:cs typeface="Times New Roman"/>
              </a:rPr>
              <a:t>3. </a:t>
            </a:r>
            <a:r>
              <a:rPr sz="1200" i="1" spc="-5" dirty="0">
                <a:latin typeface="Times New Roman"/>
                <a:cs typeface="Times New Roman"/>
              </a:rPr>
              <a:t>Lo stadio </a:t>
            </a:r>
            <a:r>
              <a:rPr sz="1200" i="1" dirty="0">
                <a:latin typeface="Times New Roman"/>
                <a:cs typeface="Times New Roman"/>
              </a:rPr>
              <a:t>di </a:t>
            </a:r>
            <a:r>
              <a:rPr sz="1200" i="1" spc="-5" dirty="0">
                <a:latin typeface="Times New Roman"/>
                <a:cs typeface="Times New Roman"/>
              </a:rPr>
              <a:t>creazione </a:t>
            </a:r>
            <a:r>
              <a:rPr sz="1200" i="1" dirty="0">
                <a:latin typeface="Times New Roman"/>
                <a:cs typeface="Times New Roman"/>
              </a:rPr>
              <a:t>fisica. </a:t>
            </a:r>
            <a:r>
              <a:rPr sz="1200" spc="-5" dirty="0">
                <a:latin typeface="Times New Roman"/>
                <a:cs typeface="Times New Roman"/>
              </a:rPr>
              <a:t>Nel </a:t>
            </a:r>
            <a:r>
              <a:rPr sz="1200" dirty="0">
                <a:latin typeface="Times New Roman"/>
                <a:cs typeface="Times New Roman"/>
              </a:rPr>
              <a:t>momento in cui </a:t>
            </a:r>
            <a:r>
              <a:rPr sz="1200" spc="-5" dirty="0">
                <a:latin typeface="Times New Roman"/>
                <a:cs typeface="Times New Roman"/>
              </a:rPr>
              <a:t>dal Figlio Eterno viene affidato l’incarico </a:t>
            </a:r>
            <a:r>
              <a:rPr sz="1200" dirty="0">
                <a:latin typeface="Times New Roman"/>
                <a:cs typeface="Times New Roman"/>
              </a:rPr>
              <a:t>di creatore  </a:t>
            </a:r>
            <a:r>
              <a:rPr sz="1200" spc="-5" dirty="0">
                <a:latin typeface="Times New Roman"/>
                <a:cs typeface="Times New Roman"/>
              </a:rPr>
              <a:t>ad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Figlio Micael, </a:t>
            </a:r>
            <a:r>
              <a:rPr sz="1200" dirty="0">
                <a:latin typeface="Times New Roman"/>
                <a:cs typeface="Times New Roman"/>
              </a:rPr>
              <a:t>lo Spirito </a:t>
            </a:r>
            <a:r>
              <a:rPr sz="1200" spc="-5" dirty="0">
                <a:latin typeface="Times New Roman"/>
                <a:cs typeface="Times New Roman"/>
              </a:rPr>
              <a:t>Maestro che dirige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Superuniverso al </a:t>
            </a:r>
            <a:r>
              <a:rPr sz="1200" dirty="0">
                <a:latin typeface="Times New Roman"/>
                <a:cs typeface="Times New Roman"/>
              </a:rPr>
              <a:t>quale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nuovo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Creatore è </a:t>
            </a:r>
            <a:r>
              <a:rPr sz="1200" spc="-5" dirty="0">
                <a:latin typeface="Times New Roman"/>
                <a:cs typeface="Times New Roman"/>
              </a:rPr>
              <a:t>destinato  </a:t>
            </a:r>
            <a:r>
              <a:rPr sz="1200" dirty="0">
                <a:latin typeface="Times New Roman"/>
                <a:cs typeface="Times New Roman"/>
              </a:rPr>
              <a:t>dà </a:t>
            </a:r>
            <a:r>
              <a:rPr sz="1200" spc="-5" dirty="0">
                <a:latin typeface="Times New Roman"/>
                <a:cs typeface="Times New Roman"/>
              </a:rPr>
              <a:t>espressione alla “preghiera d’identificazione” </a:t>
            </a:r>
            <a:r>
              <a:rPr sz="1200" dirty="0">
                <a:latin typeface="Times New Roman"/>
                <a:cs typeface="Times New Roman"/>
              </a:rPr>
              <a:t>alla </a:t>
            </a:r>
            <a:r>
              <a:rPr sz="1200" spc="-5" dirty="0">
                <a:latin typeface="Times New Roman"/>
                <a:cs typeface="Times New Roman"/>
              </a:rPr>
              <a:t>presenza dello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Infinito;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la prima volta </a:t>
            </a:r>
            <a:r>
              <a:rPr sz="1200" spc="-5" dirty="0">
                <a:latin typeface="Times New Roman"/>
                <a:cs typeface="Times New Roman"/>
              </a:rPr>
              <a:t>l’entità del  susseguente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Creativo appare come </a:t>
            </a:r>
            <a:r>
              <a:rPr sz="1200" dirty="0">
                <a:latin typeface="Times New Roman"/>
                <a:cs typeface="Times New Roman"/>
              </a:rPr>
              <a:t>differenziata </a:t>
            </a:r>
            <a:r>
              <a:rPr sz="1200" spc="-5" dirty="0">
                <a:latin typeface="Times New Roman"/>
                <a:cs typeface="Times New Roman"/>
              </a:rPr>
              <a:t>dalla persona dello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Infinito.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procedendo  direttamente verso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persona </a:t>
            </a:r>
            <a:r>
              <a:rPr sz="1200" spc="-5" dirty="0">
                <a:latin typeface="Times New Roman"/>
                <a:cs typeface="Times New Roman"/>
              </a:rPr>
              <a:t>dello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Maestro che </a:t>
            </a:r>
            <a:r>
              <a:rPr sz="1200" dirty="0">
                <a:latin typeface="Times New Roman"/>
                <a:cs typeface="Times New Roman"/>
              </a:rPr>
              <a:t>ha formulato la </a:t>
            </a:r>
            <a:r>
              <a:rPr sz="1200" spc="-5" dirty="0">
                <a:latin typeface="Times New Roman"/>
                <a:cs typeface="Times New Roman"/>
              </a:rPr>
              <a:t>richiesta, questa entità scompare  immediatamente dal </a:t>
            </a:r>
            <a:r>
              <a:rPr sz="1200" dirty="0">
                <a:latin typeface="Times New Roman"/>
                <a:cs typeface="Times New Roman"/>
              </a:rPr>
              <a:t>nostro </a:t>
            </a:r>
            <a:r>
              <a:rPr sz="1200" spc="-5" dirty="0">
                <a:latin typeface="Times New Roman"/>
                <a:cs typeface="Times New Roman"/>
              </a:rPr>
              <a:t>campo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riconoscimento, divenendo apparentemente parte </a:t>
            </a:r>
            <a:r>
              <a:rPr sz="1200" dirty="0">
                <a:latin typeface="Times New Roman"/>
                <a:cs typeface="Times New Roman"/>
              </a:rPr>
              <a:t>della persona di questo  Spirito </a:t>
            </a:r>
            <a:r>
              <a:rPr sz="1200" spc="-5" dirty="0">
                <a:latin typeface="Times New Roman"/>
                <a:cs typeface="Times New Roman"/>
              </a:rPr>
              <a:t>Maestro. </a:t>
            </a:r>
            <a:r>
              <a:rPr sz="1200" spc="-15" dirty="0">
                <a:latin typeface="Times New Roman"/>
                <a:cs typeface="Times New Roman"/>
              </a:rPr>
              <a:t>Lo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Creativo appena identificato rimane con </a:t>
            </a:r>
            <a:r>
              <a:rPr sz="1200" dirty="0">
                <a:latin typeface="Times New Roman"/>
                <a:cs typeface="Times New Roman"/>
              </a:rPr>
              <a:t>lo Spirito </a:t>
            </a:r>
            <a:r>
              <a:rPr sz="1200" spc="-5" dirty="0">
                <a:latin typeface="Times New Roman"/>
                <a:cs typeface="Times New Roman"/>
              </a:rPr>
              <a:t>Maestro fino </a:t>
            </a:r>
            <a:r>
              <a:rPr sz="1200" dirty="0">
                <a:latin typeface="Times New Roman"/>
                <a:cs typeface="Times New Roman"/>
              </a:rPr>
              <a:t>al momento della  </a:t>
            </a:r>
            <a:r>
              <a:rPr sz="1200" spc="-5" dirty="0">
                <a:latin typeface="Times New Roman"/>
                <a:cs typeface="Times New Roman"/>
              </a:rPr>
              <a:t>partenza del Figlio </a:t>
            </a:r>
            <a:r>
              <a:rPr sz="1200" dirty="0">
                <a:latin typeface="Times New Roman"/>
                <a:cs typeface="Times New Roman"/>
              </a:rPr>
              <a:t>Creatore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l’avventura </a:t>
            </a:r>
            <a:r>
              <a:rPr sz="1200" spc="-5" dirty="0">
                <a:latin typeface="Times New Roman"/>
                <a:cs typeface="Times New Roman"/>
              </a:rPr>
              <a:t>dello spazio; </a:t>
            </a:r>
            <a:r>
              <a:rPr sz="1200" dirty="0">
                <a:latin typeface="Times New Roman"/>
                <a:cs typeface="Times New Roman"/>
              </a:rPr>
              <a:t>in quel </a:t>
            </a:r>
            <a:r>
              <a:rPr sz="1200" spc="-5" dirty="0">
                <a:latin typeface="Times New Roman"/>
                <a:cs typeface="Times New Roman"/>
              </a:rPr>
              <a:t>momento </a:t>
            </a:r>
            <a:r>
              <a:rPr sz="1200" dirty="0">
                <a:latin typeface="Times New Roman"/>
                <a:cs typeface="Times New Roman"/>
              </a:rPr>
              <a:t>lo Spirito </a:t>
            </a:r>
            <a:r>
              <a:rPr sz="1200" spc="-5" dirty="0">
                <a:latin typeface="Times New Roman"/>
                <a:cs typeface="Times New Roman"/>
              </a:rPr>
              <a:t>Maestro affida </a:t>
            </a:r>
            <a:r>
              <a:rPr sz="1200" dirty="0">
                <a:latin typeface="Times New Roman"/>
                <a:cs typeface="Times New Roman"/>
              </a:rPr>
              <a:t>il nuovo Spirito  </a:t>
            </a:r>
            <a:r>
              <a:rPr sz="1200" spc="-5" dirty="0">
                <a:latin typeface="Times New Roman"/>
                <a:cs typeface="Times New Roman"/>
              </a:rPr>
              <a:t>consorte alla custodia del Figlio Creatore, attribuendo nello stesso tempo </a:t>
            </a:r>
            <a:r>
              <a:rPr sz="1200" dirty="0">
                <a:latin typeface="Times New Roman"/>
                <a:cs typeface="Times New Roman"/>
              </a:rPr>
              <a:t>allo Spirito </a:t>
            </a:r>
            <a:r>
              <a:rPr sz="1200" spc="-5" dirty="0">
                <a:latin typeface="Times New Roman"/>
                <a:cs typeface="Times New Roman"/>
              </a:rPr>
              <a:t>consorte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dovere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fedeltà  eterna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lealtà </a:t>
            </a:r>
            <a:r>
              <a:rPr sz="1200" dirty="0">
                <a:latin typeface="Times New Roman"/>
                <a:cs typeface="Times New Roman"/>
              </a:rPr>
              <a:t>senza fine. Allora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verifica uno </a:t>
            </a:r>
            <a:r>
              <a:rPr sz="1200" spc="-5" dirty="0">
                <a:latin typeface="Times New Roman"/>
                <a:cs typeface="Times New Roman"/>
              </a:rPr>
              <a:t>degli episodi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profondamente commoventi che </a:t>
            </a:r>
            <a:r>
              <a:rPr sz="1200" dirty="0">
                <a:latin typeface="Times New Roman"/>
                <a:cs typeface="Times New Roman"/>
              </a:rPr>
              <a:t>possano </a:t>
            </a:r>
            <a:r>
              <a:rPr sz="1200" spc="-5" dirty="0">
                <a:latin typeface="Times New Roman"/>
                <a:cs typeface="Times New Roman"/>
              </a:rPr>
              <a:t>aver  luogo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Paradiso.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Padre </a:t>
            </a:r>
            <a:r>
              <a:rPr sz="1200" spc="-5" dirty="0">
                <a:latin typeface="Times New Roman"/>
                <a:cs typeface="Times New Roman"/>
              </a:rPr>
              <a:t>Universale </a:t>
            </a:r>
            <a:r>
              <a:rPr sz="1200" dirty="0">
                <a:latin typeface="Times New Roman"/>
                <a:cs typeface="Times New Roman"/>
              </a:rPr>
              <a:t>parla in riconoscimento </a:t>
            </a:r>
            <a:r>
              <a:rPr sz="1200" spc="-5" dirty="0">
                <a:latin typeface="Times New Roman"/>
                <a:cs typeface="Times New Roman"/>
              </a:rPr>
              <a:t>dell’eterna </a:t>
            </a:r>
            <a:r>
              <a:rPr sz="1200" dirty="0">
                <a:latin typeface="Times New Roman"/>
                <a:cs typeface="Times New Roman"/>
              </a:rPr>
              <a:t>unione </a:t>
            </a:r>
            <a:r>
              <a:rPr sz="1200" spc="-5" dirty="0">
                <a:latin typeface="Times New Roman"/>
                <a:cs typeface="Times New Roman"/>
              </a:rPr>
              <a:t>del Figlio Creatore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dello </a:t>
            </a:r>
            <a:r>
              <a:rPr sz="1200" dirty="0">
                <a:latin typeface="Times New Roman"/>
                <a:cs typeface="Times New Roman"/>
              </a:rPr>
              <a:t>Spirito  </a:t>
            </a:r>
            <a:r>
              <a:rPr sz="1200" spc="-5" dirty="0">
                <a:latin typeface="Times New Roman"/>
                <a:cs typeface="Times New Roman"/>
              </a:rPr>
              <a:t>Creativo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per confermare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conferimento </a:t>
            </a:r>
            <a:r>
              <a:rPr sz="1200" dirty="0">
                <a:latin typeface="Times New Roman"/>
                <a:cs typeface="Times New Roman"/>
              </a:rPr>
              <a:t>di certi </a:t>
            </a:r>
            <a:r>
              <a:rPr sz="1200" spc="-5" dirty="0">
                <a:latin typeface="Times New Roman"/>
                <a:cs typeface="Times New Roman"/>
              </a:rPr>
              <a:t>poteri congiunti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amministrazione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parte dello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Maestro  che </a:t>
            </a:r>
            <a:r>
              <a:rPr sz="1200" dirty="0">
                <a:latin typeface="Times New Roman"/>
                <a:cs typeface="Times New Roman"/>
              </a:rPr>
              <a:t>ha </a:t>
            </a:r>
            <a:r>
              <a:rPr sz="1200" spc="-5" dirty="0">
                <a:latin typeface="Times New Roman"/>
                <a:cs typeface="Times New Roman"/>
              </a:rPr>
              <a:t>giurisdizione sul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Superuniverso.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76200" marR="28765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(204.2) 17:6.6 </a:t>
            </a:r>
            <a:r>
              <a:rPr sz="1200" dirty="0">
                <a:latin typeface="Times New Roman"/>
                <a:cs typeface="Times New Roman"/>
              </a:rPr>
              <a:t>Uniti </a:t>
            </a:r>
            <a:r>
              <a:rPr sz="1200" spc="-5" dirty="0">
                <a:latin typeface="Times New Roman"/>
                <a:cs typeface="Times New Roman"/>
              </a:rPr>
              <a:t>dal Padre,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Creatore </a:t>
            </a:r>
            <a:r>
              <a:rPr sz="1200" dirty="0">
                <a:latin typeface="Times New Roman"/>
                <a:cs typeface="Times New Roman"/>
              </a:rPr>
              <a:t>e lo Spirito </a:t>
            </a:r>
            <a:r>
              <a:rPr sz="1200" spc="-5" dirty="0">
                <a:latin typeface="Times New Roman"/>
                <a:cs typeface="Times New Roman"/>
              </a:rPr>
              <a:t>Creativo partono </a:t>
            </a:r>
            <a:r>
              <a:rPr sz="1200" dirty="0">
                <a:latin typeface="Times New Roman"/>
                <a:cs typeface="Times New Roman"/>
              </a:rPr>
              <a:t>per la loro </a:t>
            </a:r>
            <a:r>
              <a:rPr sz="1200" spc="-5" dirty="0">
                <a:latin typeface="Times New Roman"/>
                <a:cs typeface="Times New Roman"/>
              </a:rPr>
              <a:t>avventura </a:t>
            </a:r>
            <a:r>
              <a:rPr sz="1200" dirty="0">
                <a:latin typeface="Times New Roman"/>
                <a:cs typeface="Times New Roman"/>
              </a:rPr>
              <a:t>di creazione di un  </a:t>
            </a:r>
            <a:r>
              <a:rPr sz="1200" spc="-5" dirty="0">
                <a:latin typeface="Times New Roman"/>
                <a:cs typeface="Times New Roman"/>
              </a:rPr>
              <a:t>Universo.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essi </a:t>
            </a:r>
            <a:r>
              <a:rPr sz="1200" dirty="0">
                <a:latin typeface="Times New Roman"/>
                <a:cs typeface="Times New Roman"/>
              </a:rPr>
              <a:t>lavorano insieme in questa forma di </a:t>
            </a:r>
            <a:r>
              <a:rPr sz="1200" spc="-5" dirty="0">
                <a:latin typeface="Times New Roman"/>
                <a:cs typeface="Times New Roman"/>
              </a:rPr>
              <a:t>associazione per </a:t>
            </a:r>
            <a:r>
              <a:rPr sz="1200" dirty="0">
                <a:latin typeface="Times New Roman"/>
                <a:cs typeface="Times New Roman"/>
              </a:rPr>
              <a:t>tutto il </a:t>
            </a:r>
            <a:r>
              <a:rPr sz="1200" spc="-5" dirty="0">
                <a:latin typeface="Times New Roman"/>
                <a:cs typeface="Times New Roman"/>
              </a:rPr>
              <a:t>lungo ed arduo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periodo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dell’organizzazione materiale del loro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Universo.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00965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(204.3) 17:6.7 </a:t>
            </a:r>
            <a:r>
              <a:rPr sz="1200" dirty="0">
                <a:latin typeface="Times New Roman"/>
                <a:cs typeface="Times New Roman"/>
              </a:rPr>
              <a:t>4. </a:t>
            </a:r>
            <a:r>
              <a:rPr sz="1200" i="1" spc="-5" dirty="0">
                <a:latin typeface="Times New Roman"/>
                <a:cs typeface="Times New Roman"/>
              </a:rPr>
              <a:t>L’era </a:t>
            </a:r>
            <a:r>
              <a:rPr sz="1200" i="1" dirty="0">
                <a:latin typeface="Times New Roman"/>
                <a:cs typeface="Times New Roman"/>
              </a:rPr>
              <a:t>di </a:t>
            </a:r>
            <a:r>
              <a:rPr sz="1200" i="1" spc="-5" dirty="0">
                <a:latin typeface="Times New Roman"/>
                <a:cs typeface="Times New Roman"/>
              </a:rPr>
              <a:t>creazione della vita. </a:t>
            </a:r>
            <a:r>
              <a:rPr sz="1200" spc="-5" dirty="0">
                <a:latin typeface="Times New Roman"/>
                <a:cs typeface="Times New Roman"/>
              </a:rPr>
              <a:t>Alla dichiarazione dell’intenzione del Figlio Creatore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creare </a:t>
            </a:r>
            <a:r>
              <a:rPr sz="1200" dirty="0">
                <a:latin typeface="Times New Roman"/>
                <a:cs typeface="Times New Roman"/>
              </a:rPr>
              <a:t>la vita,  </a:t>
            </a:r>
            <a:r>
              <a:rPr sz="1200" spc="-5" dirty="0">
                <a:latin typeface="Times New Roman"/>
                <a:cs typeface="Times New Roman"/>
              </a:rPr>
              <a:t>seguono </a:t>
            </a:r>
            <a:r>
              <a:rPr sz="1200" dirty="0">
                <a:latin typeface="Times New Roman"/>
                <a:cs typeface="Times New Roman"/>
              </a:rPr>
              <a:t>in Paradiso le </a:t>
            </a:r>
            <a:r>
              <a:rPr sz="1200" spc="-5" dirty="0">
                <a:latin typeface="Times New Roman"/>
                <a:cs typeface="Times New Roman"/>
              </a:rPr>
              <a:t>“cerimonie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personalizzazione” alle quali partecipano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Sette </a:t>
            </a:r>
            <a:r>
              <a:rPr sz="1200" dirty="0">
                <a:latin typeface="Times New Roman"/>
                <a:cs typeface="Times New Roman"/>
              </a:rPr>
              <a:t>Spiriti </a:t>
            </a:r>
            <a:r>
              <a:rPr sz="1200" spc="-5" dirty="0">
                <a:latin typeface="Times New Roman"/>
                <a:cs typeface="Times New Roman"/>
              </a:rPr>
              <a:t>Maestri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delle quali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fa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36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160384" cy="40741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14732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(16.2) 0:12.5 </a:t>
            </a:r>
            <a:r>
              <a:rPr sz="1200" spc="-15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due </a:t>
            </a:r>
            <a:r>
              <a:rPr sz="1200" spc="-5" dirty="0">
                <a:latin typeface="Times New Roman"/>
                <a:cs typeface="Times New Roman"/>
              </a:rPr>
              <a:t>Trinità posteriori </a:t>
            </a:r>
            <a:r>
              <a:rPr sz="1200" dirty="0">
                <a:latin typeface="Times New Roman"/>
                <a:cs typeface="Times New Roman"/>
              </a:rPr>
              <a:t>ad </a:t>
            </a:r>
            <a:r>
              <a:rPr sz="1200" spc="-5" dirty="0">
                <a:latin typeface="Times New Roman"/>
                <a:cs typeface="Times New Roman"/>
              </a:rPr>
              <a:t>Havona,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Trinità esperienziali </a:t>
            </a:r>
            <a:r>
              <a:rPr sz="1200" dirty="0">
                <a:latin typeface="Times New Roman"/>
                <a:cs typeface="Times New Roman"/>
              </a:rPr>
              <a:t>Ultima </a:t>
            </a:r>
            <a:r>
              <a:rPr sz="1200" spc="-5" dirty="0">
                <a:latin typeface="Times New Roman"/>
                <a:cs typeface="Times New Roman"/>
              </a:rPr>
              <a:t>ed Assoluta, </a:t>
            </a:r>
            <a:r>
              <a:rPr sz="1200" dirty="0">
                <a:latin typeface="Times New Roman"/>
                <a:cs typeface="Times New Roman"/>
              </a:rPr>
              <a:t>non sono </a:t>
            </a:r>
            <a:r>
              <a:rPr sz="1200" spc="-5" dirty="0">
                <a:latin typeface="Times New Roman"/>
                <a:cs typeface="Times New Roman"/>
              </a:rPr>
              <a:t>ancora </a:t>
            </a:r>
            <a:r>
              <a:rPr sz="1200" dirty="0">
                <a:latin typeface="Times New Roman"/>
                <a:cs typeface="Times New Roman"/>
              </a:rPr>
              <a:t>pienamente manifeste;  </a:t>
            </a:r>
            <a:r>
              <a:rPr sz="1200" spc="-5" dirty="0">
                <a:latin typeface="Times New Roman"/>
                <a:cs typeface="Times New Roman"/>
              </a:rPr>
              <a:t>esse </a:t>
            </a:r>
            <a:r>
              <a:rPr sz="1200" dirty="0">
                <a:latin typeface="Times New Roman"/>
                <a:cs typeface="Times New Roman"/>
              </a:rPr>
              <a:t>sono in </a:t>
            </a:r>
            <a:r>
              <a:rPr sz="1200" spc="-5" dirty="0">
                <a:latin typeface="Times New Roman"/>
                <a:cs typeface="Times New Roman"/>
              </a:rPr>
              <a:t>corso </a:t>
            </a:r>
            <a:r>
              <a:rPr sz="1200" dirty="0">
                <a:latin typeface="Times New Roman"/>
                <a:cs typeface="Times New Roman"/>
              </a:rPr>
              <a:t>di realizzazione </a:t>
            </a:r>
            <a:r>
              <a:rPr sz="1200" spc="-5" dirty="0">
                <a:latin typeface="Times New Roman"/>
                <a:cs typeface="Times New Roman"/>
              </a:rPr>
              <a:t>nell’Universo. Queste </a:t>
            </a:r>
            <a:r>
              <a:rPr sz="1200" dirty="0">
                <a:latin typeface="Times New Roman"/>
                <a:cs typeface="Times New Roman"/>
              </a:rPr>
              <a:t>associazioni di </a:t>
            </a:r>
            <a:r>
              <a:rPr sz="1200" spc="-5" dirty="0">
                <a:latin typeface="Times New Roman"/>
                <a:cs typeface="Times New Roman"/>
              </a:rPr>
              <a:t>Deità </a:t>
            </a:r>
            <a:r>
              <a:rPr sz="1200" dirty="0">
                <a:latin typeface="Times New Roman"/>
                <a:cs typeface="Times New Roman"/>
              </a:rPr>
              <a:t>possono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descritte </a:t>
            </a:r>
            <a:r>
              <a:rPr sz="1200" spc="-5" dirty="0">
                <a:latin typeface="Times New Roman"/>
                <a:cs typeface="Times New Roman"/>
              </a:rPr>
              <a:t>come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segue: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546100" marR="63119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(16.3) 0:12.6 </a:t>
            </a:r>
            <a:r>
              <a:rPr sz="1200" dirty="0">
                <a:latin typeface="Times New Roman"/>
                <a:cs typeface="Times New Roman"/>
              </a:rPr>
              <a:t>1. </a:t>
            </a:r>
            <a:r>
              <a:rPr sz="1200" i="1" spc="-5" dirty="0">
                <a:latin typeface="Times New Roman"/>
                <a:cs typeface="Times New Roman"/>
              </a:rPr>
              <a:t>La Trinità Ultima, </a:t>
            </a:r>
            <a:r>
              <a:rPr sz="1200" spc="-5" dirty="0">
                <a:latin typeface="Times New Roman"/>
                <a:cs typeface="Times New Roman"/>
              </a:rPr>
              <a:t>attualmente </a:t>
            </a:r>
            <a:r>
              <a:rPr sz="1200" dirty="0">
                <a:latin typeface="Times New Roman"/>
                <a:cs typeface="Times New Roman"/>
              </a:rPr>
              <a:t>in evoluzione, </a:t>
            </a:r>
            <a:r>
              <a:rPr sz="1200" spc="-5" dirty="0">
                <a:latin typeface="Times New Roman"/>
                <a:cs typeface="Times New Roman"/>
              </a:rPr>
              <a:t>sarà costituita alla fine dall’Essere </a:t>
            </a:r>
            <a:r>
              <a:rPr sz="1200" dirty="0">
                <a:latin typeface="Times New Roman"/>
                <a:cs typeface="Times New Roman"/>
              </a:rPr>
              <a:t>Supremo, dalle  </a:t>
            </a:r>
            <a:r>
              <a:rPr sz="1200" spc="-5" dirty="0">
                <a:latin typeface="Times New Roman"/>
                <a:cs typeface="Times New Roman"/>
              </a:rPr>
              <a:t>Personalità Creatrici </a:t>
            </a:r>
            <a:r>
              <a:rPr sz="1200" dirty="0">
                <a:latin typeface="Times New Roman"/>
                <a:cs typeface="Times New Roman"/>
              </a:rPr>
              <a:t>Supreme e dagli </a:t>
            </a:r>
            <a:r>
              <a:rPr sz="1200" spc="-5" dirty="0">
                <a:latin typeface="Times New Roman"/>
                <a:cs typeface="Times New Roman"/>
              </a:rPr>
              <a:t>Architetti </a:t>
            </a:r>
            <a:r>
              <a:rPr sz="1200" dirty="0">
                <a:latin typeface="Times New Roman"/>
                <a:cs typeface="Times New Roman"/>
              </a:rPr>
              <a:t>absoniti </a:t>
            </a:r>
            <a:r>
              <a:rPr sz="1200" spc="-5" dirty="0">
                <a:latin typeface="Times New Roman"/>
                <a:cs typeface="Times New Roman"/>
              </a:rPr>
              <a:t>dell’Universo </a:t>
            </a:r>
            <a:r>
              <a:rPr sz="1200" dirty="0">
                <a:latin typeface="Times New Roman"/>
                <a:cs typeface="Times New Roman"/>
              </a:rPr>
              <a:t>Maestro, </a:t>
            </a:r>
            <a:r>
              <a:rPr sz="1200" spc="-5" dirty="0">
                <a:latin typeface="Times New Roman"/>
                <a:cs typeface="Times New Roman"/>
              </a:rPr>
              <a:t>quegli straordinari pianificatori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Universi che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sono </a:t>
            </a:r>
            <a:r>
              <a:rPr sz="1200" spc="5" dirty="0">
                <a:latin typeface="Times New Roman"/>
                <a:cs typeface="Times New Roman"/>
              </a:rPr>
              <a:t>né </a:t>
            </a:r>
            <a:r>
              <a:rPr sz="1200" spc="-5" dirty="0">
                <a:latin typeface="Times New Roman"/>
                <a:cs typeface="Times New Roman"/>
              </a:rPr>
              <a:t>creatori </a:t>
            </a:r>
            <a:r>
              <a:rPr sz="1200" dirty="0">
                <a:latin typeface="Times New Roman"/>
                <a:cs typeface="Times New Roman"/>
              </a:rPr>
              <a:t>né </a:t>
            </a:r>
            <a:r>
              <a:rPr sz="1200" spc="-5" dirty="0">
                <a:latin typeface="Times New Roman"/>
                <a:cs typeface="Times New Roman"/>
              </a:rPr>
              <a:t>creature. Inevitabilmente Dio l’Ultimo acquisirà alla </a:t>
            </a:r>
            <a:r>
              <a:rPr sz="1200" dirty="0">
                <a:latin typeface="Times New Roman"/>
                <a:cs typeface="Times New Roman"/>
              </a:rPr>
              <a:t>fine potere e </a:t>
            </a:r>
            <a:r>
              <a:rPr sz="1200" spc="-5" dirty="0">
                <a:latin typeface="Times New Roman"/>
                <a:cs typeface="Times New Roman"/>
              </a:rPr>
              <a:t>personalità  come conseguenza, </a:t>
            </a:r>
            <a:r>
              <a:rPr sz="1200" dirty="0">
                <a:latin typeface="Times New Roman"/>
                <a:cs typeface="Times New Roman"/>
              </a:rPr>
              <a:t>a livello di </a:t>
            </a:r>
            <a:r>
              <a:rPr sz="1200" spc="-5" dirty="0">
                <a:latin typeface="Times New Roman"/>
                <a:cs typeface="Times New Roman"/>
              </a:rPr>
              <a:t>Deità, dell’unificazione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questa Trinità </a:t>
            </a:r>
            <a:r>
              <a:rPr sz="1200" dirty="0">
                <a:latin typeface="Times New Roman"/>
                <a:cs typeface="Times New Roman"/>
              </a:rPr>
              <a:t>Ultima </a:t>
            </a:r>
            <a:r>
              <a:rPr sz="1200" spc="-5" dirty="0">
                <a:latin typeface="Times New Roman"/>
                <a:cs typeface="Times New Roman"/>
              </a:rPr>
              <a:t>esperienziale nell’arena </a:t>
            </a:r>
            <a:r>
              <a:rPr sz="1200" dirty="0">
                <a:latin typeface="Times New Roman"/>
                <a:cs typeface="Times New Roman"/>
              </a:rPr>
              <a:t>in  </a:t>
            </a:r>
            <a:r>
              <a:rPr sz="1200" spc="-5" dirty="0">
                <a:latin typeface="Times New Roman"/>
                <a:cs typeface="Times New Roman"/>
              </a:rPr>
              <a:t>espansione del </a:t>
            </a:r>
            <a:r>
              <a:rPr sz="1200" dirty="0">
                <a:latin typeface="Times New Roman"/>
                <a:cs typeface="Times New Roman"/>
              </a:rPr>
              <a:t>quasi </a:t>
            </a:r>
            <a:r>
              <a:rPr sz="1200" spc="-5" dirty="0">
                <a:latin typeface="Times New Roman"/>
                <a:cs typeface="Times New Roman"/>
              </a:rPr>
              <a:t>illimitato Universo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maestro.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546100" marR="48450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(16.4) 0:12.7 </a:t>
            </a:r>
            <a:r>
              <a:rPr sz="1200" dirty="0">
                <a:latin typeface="Times New Roman"/>
                <a:cs typeface="Times New Roman"/>
              </a:rPr>
              <a:t>2. </a:t>
            </a:r>
            <a:r>
              <a:rPr sz="1200" i="1" spc="-5" dirty="0">
                <a:latin typeface="Times New Roman"/>
                <a:cs typeface="Times New Roman"/>
              </a:rPr>
              <a:t>La Trinità Assoluta </a:t>
            </a:r>
            <a:r>
              <a:rPr sz="1200" i="1" dirty="0">
                <a:latin typeface="Times New Roman"/>
                <a:cs typeface="Times New Roman"/>
              </a:rPr>
              <a:t>—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seconda </a:t>
            </a:r>
            <a:r>
              <a:rPr sz="1200" dirty="0">
                <a:latin typeface="Times New Roman"/>
                <a:cs typeface="Times New Roman"/>
              </a:rPr>
              <a:t>Trinità </a:t>
            </a:r>
            <a:r>
              <a:rPr sz="1200" spc="-5" dirty="0">
                <a:latin typeface="Times New Roman"/>
                <a:cs typeface="Times New Roman"/>
              </a:rPr>
              <a:t>esperienziale </a:t>
            </a:r>
            <a:r>
              <a:rPr sz="1200" dirty="0">
                <a:latin typeface="Times New Roman"/>
                <a:cs typeface="Times New Roman"/>
              </a:rPr>
              <a:t>— ora in </a:t>
            </a:r>
            <a:r>
              <a:rPr sz="1200" spc="-5" dirty="0">
                <a:latin typeface="Times New Roman"/>
                <a:cs typeface="Times New Roman"/>
              </a:rPr>
              <a:t>corso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attuazione, sarà costituita </a:t>
            </a:r>
            <a:r>
              <a:rPr sz="1200" dirty="0">
                <a:latin typeface="Times New Roman"/>
                <a:cs typeface="Times New Roman"/>
              </a:rPr>
              <a:t>da 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Supremo, Dio l’Ultimo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dal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rivelato </a:t>
            </a:r>
            <a:r>
              <a:rPr sz="1200" dirty="0">
                <a:latin typeface="Times New Roman"/>
                <a:cs typeface="Times New Roman"/>
              </a:rPr>
              <a:t>Completatore </a:t>
            </a:r>
            <a:r>
              <a:rPr sz="1200" spc="-5" dirty="0">
                <a:latin typeface="Times New Roman"/>
                <a:cs typeface="Times New Roman"/>
              </a:rPr>
              <a:t>del Destino dell’Universo. Questa </a:t>
            </a:r>
            <a:r>
              <a:rPr sz="1200" dirty="0">
                <a:latin typeface="Times New Roman"/>
                <a:cs typeface="Times New Roman"/>
              </a:rPr>
              <a:t>Trinità </a:t>
            </a:r>
            <a:r>
              <a:rPr sz="1200" spc="-5" dirty="0">
                <a:latin typeface="Times New Roman"/>
                <a:cs typeface="Times New Roman"/>
              </a:rPr>
              <a:t>funziona sia  sul </a:t>
            </a:r>
            <a:r>
              <a:rPr sz="1200" dirty="0">
                <a:latin typeface="Times New Roman"/>
                <a:cs typeface="Times New Roman"/>
              </a:rPr>
              <a:t>livello </a:t>
            </a:r>
            <a:r>
              <a:rPr sz="1200" spc="-5" dirty="0">
                <a:latin typeface="Times New Roman"/>
                <a:cs typeface="Times New Roman"/>
              </a:rPr>
              <a:t>personale sia superpersonale, </a:t>
            </a:r>
            <a:r>
              <a:rPr sz="1200" dirty="0">
                <a:latin typeface="Times New Roman"/>
                <a:cs typeface="Times New Roman"/>
              </a:rPr>
              <a:t>sino </a:t>
            </a:r>
            <a:r>
              <a:rPr sz="1200" spc="-5" dirty="0">
                <a:latin typeface="Times New Roman"/>
                <a:cs typeface="Times New Roman"/>
              </a:rPr>
              <a:t>ai </a:t>
            </a:r>
            <a:r>
              <a:rPr sz="1200" dirty="0">
                <a:latin typeface="Times New Roman"/>
                <a:cs typeface="Times New Roman"/>
              </a:rPr>
              <a:t>confini </a:t>
            </a:r>
            <a:r>
              <a:rPr sz="1200" spc="-5" dirty="0">
                <a:latin typeface="Times New Roman"/>
                <a:cs typeface="Times New Roman"/>
              </a:rPr>
              <a:t>stessi del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personale,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sua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unificazione</a:t>
            </a:r>
            <a:endParaRPr sz="1200">
              <a:latin typeface="Times New Roman"/>
              <a:cs typeface="Times New Roman"/>
            </a:endParaRPr>
          </a:p>
          <a:p>
            <a:pPr marL="546100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nell’universalità </a:t>
            </a:r>
            <a:r>
              <a:rPr sz="1200" dirty="0">
                <a:latin typeface="Times New Roman"/>
                <a:cs typeface="Times New Roman"/>
              </a:rPr>
              <a:t>renderebbe </a:t>
            </a:r>
            <a:r>
              <a:rPr sz="1200" spc="-5" dirty="0">
                <a:latin typeface="Times New Roman"/>
                <a:cs typeface="Times New Roman"/>
              </a:rPr>
              <a:t>esperienziale </a:t>
            </a:r>
            <a:r>
              <a:rPr sz="1200" dirty="0">
                <a:latin typeface="Times New Roman"/>
                <a:cs typeface="Times New Roman"/>
              </a:rPr>
              <a:t>la Deità</a:t>
            </a:r>
            <a:r>
              <a:rPr sz="1200" spc="-5" dirty="0">
                <a:latin typeface="Times New Roman"/>
                <a:cs typeface="Times New Roman"/>
              </a:rPr>
              <a:t> Assoluta.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558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(16.5) 0:12.8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Trinità </a:t>
            </a:r>
            <a:r>
              <a:rPr sz="1200" dirty="0">
                <a:latin typeface="Times New Roman"/>
                <a:cs typeface="Times New Roman"/>
              </a:rPr>
              <a:t>Ultima </a:t>
            </a:r>
            <a:r>
              <a:rPr sz="1200" spc="-5" dirty="0">
                <a:latin typeface="Times New Roman"/>
                <a:cs typeface="Times New Roman"/>
              </a:rPr>
              <a:t>si sta unificando esperienzialmente nel completarsi, </a:t>
            </a:r>
            <a:r>
              <a:rPr sz="1200" dirty="0">
                <a:latin typeface="Times New Roman"/>
                <a:cs typeface="Times New Roman"/>
              </a:rPr>
              <a:t>ma noi </a:t>
            </a:r>
            <a:r>
              <a:rPr sz="1200" spc="-5" dirty="0">
                <a:latin typeface="Times New Roman"/>
                <a:cs typeface="Times New Roman"/>
              </a:rPr>
              <a:t>dubitiamo </a:t>
            </a:r>
            <a:r>
              <a:rPr sz="1200" dirty="0">
                <a:latin typeface="Times New Roman"/>
                <a:cs typeface="Times New Roman"/>
              </a:rPr>
              <a:t>molto </a:t>
            </a:r>
            <a:r>
              <a:rPr sz="1200" spc="-5" dirty="0">
                <a:latin typeface="Times New Roman"/>
                <a:cs typeface="Times New Roman"/>
              </a:rPr>
              <a:t>della possibilità </a:t>
            </a:r>
            <a:r>
              <a:rPr sz="1200" dirty="0">
                <a:latin typeface="Times New Roman"/>
                <a:cs typeface="Times New Roman"/>
              </a:rPr>
              <a:t>di tale  </a:t>
            </a:r>
            <a:r>
              <a:rPr sz="1200" spc="-5" dirty="0">
                <a:latin typeface="Times New Roman"/>
                <a:cs typeface="Times New Roman"/>
              </a:rPr>
              <a:t>completa unificazione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Trinità Assoluta. Tuttavia, </a:t>
            </a:r>
            <a:r>
              <a:rPr sz="1200" dirty="0">
                <a:latin typeface="Times New Roman"/>
                <a:cs typeface="Times New Roman"/>
              </a:rPr>
              <a:t>il nostro </a:t>
            </a:r>
            <a:r>
              <a:rPr sz="1200" spc="-5" dirty="0">
                <a:latin typeface="Times New Roman"/>
                <a:cs typeface="Times New Roman"/>
              </a:rPr>
              <a:t>concetto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Trinità eterna del </a:t>
            </a:r>
            <a:r>
              <a:rPr sz="1200" dirty="0">
                <a:latin typeface="Times New Roman"/>
                <a:cs typeface="Times New Roman"/>
              </a:rPr>
              <a:t>Paradiso ci </a:t>
            </a:r>
            <a:r>
              <a:rPr sz="1200" spc="-5" dirty="0">
                <a:latin typeface="Times New Roman"/>
                <a:cs typeface="Times New Roman"/>
              </a:rPr>
              <a:t>ricorda </a:t>
            </a:r>
            <a:r>
              <a:rPr sz="1200" dirty="0">
                <a:latin typeface="Times New Roman"/>
                <a:cs typeface="Times New Roman"/>
              </a:rPr>
              <a:t>costantemente 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la trinitizzazione </a:t>
            </a:r>
            <a:r>
              <a:rPr sz="1200" spc="-5" dirty="0">
                <a:latin typeface="Times New Roman"/>
                <a:cs typeface="Times New Roman"/>
              </a:rPr>
              <a:t>della Deità </a:t>
            </a:r>
            <a:r>
              <a:rPr sz="1200" dirty="0">
                <a:latin typeface="Times New Roman"/>
                <a:cs typeface="Times New Roman"/>
              </a:rPr>
              <a:t>può compiere </a:t>
            </a:r>
            <a:r>
              <a:rPr sz="1200" spc="-5" dirty="0">
                <a:latin typeface="Times New Roman"/>
                <a:cs typeface="Times New Roman"/>
              </a:rPr>
              <a:t>ciò che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altrimenti irrealizzabile. Dunque </a:t>
            </a:r>
            <a:r>
              <a:rPr sz="1200" dirty="0">
                <a:latin typeface="Times New Roman"/>
                <a:cs typeface="Times New Roman"/>
              </a:rPr>
              <a:t>noi postuliamo </a:t>
            </a:r>
            <a:r>
              <a:rPr sz="1200" spc="-5" dirty="0">
                <a:latin typeface="Times New Roman"/>
                <a:cs typeface="Times New Roman"/>
              </a:rPr>
              <a:t>l’apparizione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suo </a:t>
            </a:r>
            <a:r>
              <a:rPr sz="1200" dirty="0">
                <a:latin typeface="Times New Roman"/>
                <a:cs typeface="Times New Roman"/>
              </a:rPr>
              <a:t>tempo 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i="1" spc="-5" dirty="0">
                <a:latin typeface="Times New Roman"/>
                <a:cs typeface="Times New Roman"/>
              </a:rPr>
              <a:t>Supremo-Ultimo </a:t>
            </a:r>
            <a:r>
              <a:rPr sz="1200" dirty="0">
                <a:latin typeface="Times New Roman"/>
                <a:cs typeface="Times New Roman"/>
              </a:rPr>
              <a:t>e la possibile </a:t>
            </a:r>
            <a:r>
              <a:rPr sz="1200" spc="-5" dirty="0">
                <a:latin typeface="Times New Roman"/>
                <a:cs typeface="Times New Roman"/>
              </a:rPr>
              <a:t>trinitizzazione-attuazione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l’Assoluto.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1239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(16.6) 0:12.9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filosofi degli Universi </a:t>
            </a:r>
            <a:r>
              <a:rPr sz="1200" dirty="0">
                <a:latin typeface="Times New Roman"/>
                <a:cs typeface="Times New Roman"/>
              </a:rPr>
              <a:t>postulano una </a:t>
            </a:r>
            <a:r>
              <a:rPr sz="1200" i="1" spc="-5" dirty="0">
                <a:latin typeface="Times New Roman"/>
                <a:cs typeface="Times New Roman"/>
              </a:rPr>
              <a:t>Trinità </a:t>
            </a:r>
            <a:r>
              <a:rPr sz="1200" i="1" dirty="0">
                <a:latin typeface="Times New Roman"/>
                <a:cs typeface="Times New Roman"/>
              </a:rPr>
              <a:t>delle Trinità,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Trinità Infinita esistenziale-esperienziale,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essi </a:t>
            </a:r>
            <a:r>
              <a:rPr sz="1200" dirty="0">
                <a:latin typeface="Times New Roman"/>
                <a:cs typeface="Times New Roman"/>
              </a:rPr>
              <a:t>non  </a:t>
            </a:r>
            <a:r>
              <a:rPr sz="1200" spc="-5" dirty="0">
                <a:latin typeface="Times New Roman"/>
                <a:cs typeface="Times New Roman"/>
              </a:rPr>
              <a:t>sono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grado d’immaginare </a:t>
            </a:r>
            <a:r>
              <a:rPr sz="1200" dirty="0">
                <a:latin typeface="Times New Roman"/>
                <a:cs typeface="Times New Roman"/>
              </a:rPr>
              <a:t>la sua </a:t>
            </a:r>
            <a:r>
              <a:rPr sz="1200" spc="-5" dirty="0">
                <a:latin typeface="Times New Roman"/>
                <a:cs typeface="Times New Roman"/>
              </a:rPr>
              <a:t>personalizzazione; forse </a:t>
            </a:r>
            <a:r>
              <a:rPr sz="1200" dirty="0">
                <a:latin typeface="Times New Roman"/>
                <a:cs typeface="Times New Roman"/>
              </a:rPr>
              <a:t>potrebbe </a:t>
            </a:r>
            <a:r>
              <a:rPr sz="1200" spc="-5" dirty="0">
                <a:latin typeface="Times New Roman"/>
                <a:cs typeface="Times New Roman"/>
              </a:rPr>
              <a:t>equivalere alla </a:t>
            </a:r>
            <a:r>
              <a:rPr sz="1200" dirty="0">
                <a:latin typeface="Times New Roman"/>
                <a:cs typeface="Times New Roman"/>
              </a:rPr>
              <a:t>persona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Padre </a:t>
            </a:r>
            <a:r>
              <a:rPr sz="1200" spc="-5" dirty="0">
                <a:latin typeface="Times New Roman"/>
                <a:cs typeface="Times New Roman"/>
              </a:rPr>
              <a:t>Universale al </a:t>
            </a:r>
            <a:r>
              <a:rPr sz="1200" dirty="0">
                <a:latin typeface="Times New Roman"/>
                <a:cs typeface="Times New Roman"/>
              </a:rPr>
              <a:t>livello  </a:t>
            </a:r>
            <a:r>
              <a:rPr sz="1200" spc="-5" dirty="0">
                <a:latin typeface="Times New Roman"/>
                <a:cs typeface="Times New Roman"/>
              </a:rPr>
              <a:t>concettuale dell’IO SONO. Ma indipendentemente </a:t>
            </a:r>
            <a:r>
              <a:rPr sz="1200" dirty="0">
                <a:latin typeface="Times New Roman"/>
                <a:cs typeface="Times New Roman"/>
              </a:rPr>
              <a:t>da tutto ciò, la </a:t>
            </a:r>
            <a:r>
              <a:rPr sz="1200" spc="-5" dirty="0">
                <a:latin typeface="Times New Roman"/>
                <a:cs typeface="Times New Roman"/>
              </a:rPr>
              <a:t>Trinità originale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Paradiso </a:t>
            </a:r>
            <a:r>
              <a:rPr sz="1200" dirty="0">
                <a:latin typeface="Times New Roman"/>
                <a:cs typeface="Times New Roman"/>
              </a:rPr>
              <a:t>è potenzialmente infinita </a:t>
            </a:r>
            <a:r>
              <a:rPr sz="1200" spc="-5" dirty="0">
                <a:latin typeface="Times New Roman"/>
                <a:cs typeface="Times New Roman"/>
              </a:rPr>
              <a:t>poiché </a:t>
            </a:r>
            <a:r>
              <a:rPr sz="1200" dirty="0">
                <a:latin typeface="Times New Roman"/>
                <a:cs typeface="Times New Roman"/>
              </a:rPr>
              <a:t>il  </a:t>
            </a:r>
            <a:r>
              <a:rPr sz="1200" spc="-5" dirty="0">
                <a:latin typeface="Times New Roman"/>
                <a:cs typeface="Times New Roman"/>
              </a:rPr>
              <a:t>Padre Universale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effettivamente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infinito.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36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360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922324" y="513333"/>
            <a:ext cx="7233284" cy="38963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76200">
              <a:lnSpc>
                <a:spcPts val="1410"/>
              </a:lnSpc>
              <a:spcBef>
                <a:spcPts val="100"/>
              </a:spcBef>
            </a:pPr>
            <a:r>
              <a:rPr sz="1200" spc="-5" dirty="0">
                <a:latin typeface="Times New Roman"/>
                <a:cs typeface="Times New Roman"/>
              </a:rPr>
              <a:t>personalmente l’esperienza </a:t>
            </a:r>
            <a:r>
              <a:rPr sz="1200" dirty="0">
                <a:latin typeface="Times New Roman"/>
                <a:cs typeface="Times New Roman"/>
              </a:rPr>
              <a:t>lo Spirito </a:t>
            </a:r>
            <a:r>
              <a:rPr sz="1200" spc="-5" dirty="0">
                <a:latin typeface="Times New Roman"/>
                <a:cs typeface="Times New Roman"/>
              </a:rPr>
              <a:t>Maestro supervisore. Questo </a:t>
            </a:r>
            <a:r>
              <a:rPr sz="1200" dirty="0">
                <a:latin typeface="Times New Roman"/>
                <a:cs typeface="Times New Roman"/>
              </a:rPr>
              <a:t>è un contributo </a:t>
            </a:r>
            <a:r>
              <a:rPr sz="1200" spc="-5" dirty="0">
                <a:latin typeface="Times New Roman"/>
                <a:cs typeface="Times New Roman"/>
              </a:rPr>
              <a:t>della Deità del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Paradiso</a:t>
            </a:r>
            <a:endParaRPr sz="1200">
              <a:latin typeface="Times New Roman"/>
              <a:cs typeface="Times New Roman"/>
            </a:endParaRPr>
          </a:p>
          <a:p>
            <a:pPr marL="76200" marR="57150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all’individualità dello Spirito consorte del Figlio </a:t>
            </a:r>
            <a:r>
              <a:rPr sz="1200" dirty="0">
                <a:latin typeface="Times New Roman"/>
                <a:cs typeface="Times New Roman"/>
              </a:rPr>
              <a:t>Creatore e </a:t>
            </a:r>
            <a:r>
              <a:rPr sz="1200" spc="-5" dirty="0">
                <a:latin typeface="Times New Roman"/>
                <a:cs typeface="Times New Roman"/>
              </a:rPr>
              <a:t>diviene </a:t>
            </a:r>
            <a:r>
              <a:rPr sz="1200" dirty="0">
                <a:latin typeface="Times New Roman"/>
                <a:cs typeface="Times New Roman"/>
              </a:rPr>
              <a:t>manifesto all’Universo </a:t>
            </a:r>
            <a:r>
              <a:rPr sz="1200" spc="-5" dirty="0">
                <a:latin typeface="Times New Roman"/>
                <a:cs typeface="Times New Roman"/>
              </a:rPr>
              <a:t>nel </a:t>
            </a:r>
            <a:r>
              <a:rPr sz="1200" dirty="0">
                <a:latin typeface="Times New Roman"/>
                <a:cs typeface="Times New Roman"/>
              </a:rPr>
              <a:t>fenomeno </a:t>
            </a:r>
            <a:r>
              <a:rPr sz="1200" spc="-5" dirty="0">
                <a:latin typeface="Times New Roman"/>
                <a:cs typeface="Times New Roman"/>
              </a:rPr>
              <a:t>della  “eruzione primaria” nella persona dello </a:t>
            </a:r>
            <a:r>
              <a:rPr sz="1200" dirty="0">
                <a:latin typeface="Times New Roman"/>
                <a:cs typeface="Times New Roman"/>
              </a:rPr>
              <a:t>Spirito Infinito. </a:t>
            </a:r>
            <a:r>
              <a:rPr sz="1200" spc="-5" dirty="0">
                <a:latin typeface="Times New Roman"/>
                <a:cs typeface="Times New Roman"/>
              </a:rPr>
              <a:t>Simultaneamente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questo fenomeno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Paradiso, </a:t>
            </a:r>
            <a:r>
              <a:rPr sz="1200" dirty="0">
                <a:latin typeface="Times New Roman"/>
                <a:cs typeface="Times New Roman"/>
              </a:rPr>
              <a:t>lo Spirito  </a:t>
            </a:r>
            <a:r>
              <a:rPr sz="1200" spc="-5" dirty="0">
                <a:latin typeface="Times New Roman"/>
                <a:cs typeface="Times New Roman"/>
              </a:rPr>
              <a:t>consorte del Figlio </a:t>
            </a:r>
            <a:r>
              <a:rPr sz="1200" dirty="0">
                <a:latin typeface="Times New Roman"/>
                <a:cs typeface="Times New Roman"/>
              </a:rPr>
              <a:t>Creatore, </a:t>
            </a:r>
            <a:r>
              <a:rPr sz="1200" spc="-5" dirty="0">
                <a:latin typeface="Times New Roman"/>
                <a:cs typeface="Times New Roman"/>
              </a:rPr>
              <a:t>fino </a:t>
            </a:r>
            <a:r>
              <a:rPr sz="1200" dirty="0">
                <a:latin typeface="Times New Roman"/>
                <a:cs typeface="Times New Roman"/>
              </a:rPr>
              <a:t>ad </a:t>
            </a:r>
            <a:r>
              <a:rPr sz="1200" spc="-5" dirty="0">
                <a:latin typeface="Times New Roman"/>
                <a:cs typeface="Times New Roman"/>
              </a:rPr>
              <a:t>allora impersonale, </a:t>
            </a:r>
            <a:r>
              <a:rPr sz="1200" dirty="0">
                <a:latin typeface="Times New Roman"/>
                <a:cs typeface="Times New Roman"/>
              </a:rPr>
              <a:t>diviene a tutti </a:t>
            </a:r>
            <a:r>
              <a:rPr sz="1200" spc="-5" dirty="0">
                <a:latin typeface="Times New Roman"/>
                <a:cs typeface="Times New Roman"/>
              </a:rPr>
              <a:t>gli effetti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persona autentica. Da </a:t>
            </a:r>
            <a:r>
              <a:rPr sz="1200" dirty="0">
                <a:latin typeface="Times New Roman"/>
                <a:cs typeface="Times New Roman"/>
              </a:rPr>
              <a:t>questo  </a:t>
            </a:r>
            <a:r>
              <a:rPr sz="1200" spc="-5" dirty="0">
                <a:latin typeface="Times New Roman"/>
                <a:cs typeface="Times New Roman"/>
              </a:rPr>
              <a:t>momento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per sempre questo </a:t>
            </a:r>
            <a:r>
              <a:rPr sz="1200" dirty="0">
                <a:latin typeface="Times New Roman"/>
                <a:cs typeface="Times New Roman"/>
              </a:rPr>
              <a:t>stesso Spirito </a:t>
            </a:r>
            <a:r>
              <a:rPr sz="1200" spc="-5" dirty="0">
                <a:latin typeface="Times New Roman"/>
                <a:cs typeface="Times New Roman"/>
              </a:rPr>
              <a:t>Madre </a:t>
            </a:r>
            <a:r>
              <a:rPr sz="1200" dirty="0">
                <a:latin typeface="Times New Roman"/>
                <a:cs typeface="Times New Roman"/>
              </a:rPr>
              <a:t>d’Universo locale sarà </a:t>
            </a:r>
            <a:r>
              <a:rPr sz="1200" spc="-5" dirty="0">
                <a:latin typeface="Times New Roman"/>
                <a:cs typeface="Times New Roman"/>
              </a:rPr>
              <a:t>considerato </a:t>
            </a:r>
            <a:r>
              <a:rPr sz="1200" dirty="0">
                <a:latin typeface="Times New Roman"/>
                <a:cs typeface="Times New Roman"/>
              </a:rPr>
              <a:t>come una persona e </a:t>
            </a:r>
            <a:r>
              <a:rPr sz="1200" spc="-5" dirty="0">
                <a:latin typeface="Times New Roman"/>
                <a:cs typeface="Times New Roman"/>
              </a:rPr>
              <a:t>manterrà  relazioni personali con </a:t>
            </a:r>
            <a:r>
              <a:rPr sz="1200" dirty="0">
                <a:latin typeface="Times New Roman"/>
                <a:cs typeface="Times New Roman"/>
              </a:rPr>
              <a:t>tutta la moltitudine di </a:t>
            </a:r>
            <a:r>
              <a:rPr sz="1200" spc="-5" dirty="0">
                <a:latin typeface="Times New Roman"/>
                <a:cs typeface="Times New Roman"/>
              </a:rPr>
              <a:t>personalità della creazione </a:t>
            </a:r>
            <a:r>
              <a:rPr sz="1200" dirty="0">
                <a:latin typeface="Times New Roman"/>
                <a:cs typeface="Times New Roman"/>
              </a:rPr>
              <a:t>della vita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ne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segue.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37795" algn="just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(204.4) 17:6.8 </a:t>
            </a:r>
            <a:r>
              <a:rPr sz="1200" dirty="0">
                <a:latin typeface="Times New Roman"/>
                <a:cs typeface="Times New Roman"/>
              </a:rPr>
              <a:t>5. </a:t>
            </a:r>
            <a:r>
              <a:rPr sz="1200" i="1" spc="-5" dirty="0">
                <a:latin typeface="Times New Roman"/>
                <a:cs typeface="Times New Roman"/>
              </a:rPr>
              <a:t>Le ere posteriori </a:t>
            </a:r>
            <a:r>
              <a:rPr sz="1200" i="1" dirty="0">
                <a:latin typeface="Times New Roman"/>
                <a:cs typeface="Times New Roman"/>
              </a:rPr>
              <a:t>al </a:t>
            </a:r>
            <a:r>
              <a:rPr sz="1200" i="1" spc="-5" dirty="0">
                <a:latin typeface="Times New Roman"/>
                <a:cs typeface="Times New Roman"/>
              </a:rPr>
              <a:t>conferimento. </a:t>
            </a:r>
            <a:r>
              <a:rPr sz="1200" spc="-5" dirty="0">
                <a:latin typeface="Times New Roman"/>
                <a:cs typeface="Times New Roman"/>
              </a:rPr>
              <a:t>Un altro grande cambiamento si produce nella carriera </a:t>
            </a:r>
            <a:r>
              <a:rPr sz="1200" dirty="0">
                <a:latin typeface="Times New Roman"/>
                <a:cs typeface="Times New Roman"/>
              </a:rPr>
              <a:t>senza fine di  uno Spirito </a:t>
            </a:r>
            <a:r>
              <a:rPr sz="1200" spc="-5" dirty="0">
                <a:latin typeface="Times New Roman"/>
                <a:cs typeface="Times New Roman"/>
              </a:rPr>
              <a:t>Creativo quando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Creatore </a:t>
            </a:r>
            <a:r>
              <a:rPr sz="1200" dirty="0">
                <a:latin typeface="Times New Roman"/>
                <a:cs typeface="Times New Roman"/>
              </a:rPr>
              <a:t>ritorna </a:t>
            </a:r>
            <a:r>
              <a:rPr sz="1200" spc="-5" dirty="0">
                <a:latin typeface="Times New Roman"/>
                <a:cs typeface="Times New Roman"/>
              </a:rPr>
              <a:t>alla capitale </a:t>
            </a:r>
            <a:r>
              <a:rPr sz="1200" dirty="0">
                <a:latin typeface="Times New Roman"/>
                <a:cs typeface="Times New Roman"/>
              </a:rPr>
              <a:t>dell’Universo dopo il </a:t>
            </a:r>
            <a:r>
              <a:rPr sz="1200" spc="-5" dirty="0">
                <a:latin typeface="Times New Roman"/>
                <a:cs typeface="Times New Roman"/>
              </a:rPr>
              <a:t>completamento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suo</a:t>
            </a:r>
            <a:endParaRPr sz="1200">
              <a:latin typeface="Times New Roman"/>
              <a:cs typeface="Times New Roman"/>
            </a:endParaRPr>
          </a:p>
          <a:p>
            <a:pPr marL="76200" marR="68580" algn="just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settimo conferimento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successivamente all’acquisizione della </a:t>
            </a:r>
            <a:r>
              <a:rPr sz="1200" dirty="0">
                <a:latin typeface="Times New Roman"/>
                <a:cs typeface="Times New Roman"/>
              </a:rPr>
              <a:t>piena </a:t>
            </a:r>
            <a:r>
              <a:rPr sz="1200" spc="-5" dirty="0">
                <a:latin typeface="Times New Roman"/>
                <a:cs typeface="Times New Roman"/>
              </a:rPr>
              <a:t>sovranità sul suo Universo.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quell’occasione,  davanti agli amministratori dell’Universo </a:t>
            </a:r>
            <a:r>
              <a:rPr sz="1200" dirty="0">
                <a:latin typeface="Times New Roman"/>
                <a:cs typeface="Times New Roman"/>
              </a:rPr>
              <a:t>riuniti, il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Creatore trionfante </a:t>
            </a:r>
            <a:r>
              <a:rPr sz="1200" spc="-5" dirty="0">
                <a:latin typeface="Times New Roman"/>
                <a:cs typeface="Times New Roman"/>
              </a:rPr>
              <a:t>eleva </a:t>
            </a:r>
            <a:r>
              <a:rPr sz="1200" dirty="0">
                <a:latin typeface="Times New Roman"/>
                <a:cs typeface="Times New Roman"/>
              </a:rPr>
              <a:t>lo Spirito </a:t>
            </a:r>
            <a:r>
              <a:rPr sz="1200" spc="-5" dirty="0">
                <a:latin typeface="Times New Roman"/>
                <a:cs typeface="Times New Roman"/>
              </a:rPr>
              <a:t>Madre </a:t>
            </a:r>
            <a:r>
              <a:rPr sz="1200" dirty="0">
                <a:latin typeface="Times New Roman"/>
                <a:cs typeface="Times New Roman"/>
              </a:rPr>
              <a:t>d’Universo </a:t>
            </a:r>
            <a:r>
              <a:rPr sz="1200" spc="-5" dirty="0">
                <a:latin typeface="Times New Roman"/>
                <a:cs typeface="Times New Roman"/>
              </a:rPr>
              <a:t>alla  co-sovranità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riconosce </a:t>
            </a:r>
            <a:r>
              <a:rPr sz="1200" dirty="0">
                <a:latin typeface="Times New Roman"/>
                <a:cs typeface="Times New Roman"/>
              </a:rPr>
              <a:t>lo Spirito </a:t>
            </a:r>
            <a:r>
              <a:rPr sz="1200" spc="-5" dirty="0">
                <a:latin typeface="Times New Roman"/>
                <a:cs typeface="Times New Roman"/>
              </a:rPr>
              <a:t>consorte come suo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uguale.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216535" algn="just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(204.5) 17:6.9 </a:t>
            </a:r>
            <a:r>
              <a:rPr sz="1200" dirty="0">
                <a:latin typeface="Times New Roman"/>
                <a:cs typeface="Times New Roman"/>
              </a:rPr>
              <a:t>6. </a:t>
            </a:r>
            <a:r>
              <a:rPr sz="1200" i="1" spc="-5" dirty="0">
                <a:latin typeface="Times New Roman"/>
                <a:cs typeface="Times New Roman"/>
              </a:rPr>
              <a:t>Le ere </a:t>
            </a:r>
            <a:r>
              <a:rPr sz="1200" i="1" dirty="0">
                <a:latin typeface="Times New Roman"/>
                <a:cs typeface="Times New Roman"/>
              </a:rPr>
              <a:t>di </a:t>
            </a:r>
            <a:r>
              <a:rPr sz="1200" i="1" spc="-5" dirty="0">
                <a:latin typeface="Times New Roman"/>
                <a:cs typeface="Times New Roman"/>
              </a:rPr>
              <a:t>luce </a:t>
            </a:r>
            <a:r>
              <a:rPr sz="1200" i="1" dirty="0">
                <a:latin typeface="Times New Roman"/>
                <a:cs typeface="Times New Roman"/>
              </a:rPr>
              <a:t>e </a:t>
            </a:r>
            <a:r>
              <a:rPr sz="1200" i="1" spc="-5" dirty="0">
                <a:latin typeface="Times New Roman"/>
                <a:cs typeface="Times New Roman"/>
              </a:rPr>
              <a:t>vita. </a:t>
            </a:r>
            <a:r>
              <a:rPr sz="1200" spc="-5" dirty="0">
                <a:latin typeface="Times New Roman"/>
                <a:cs typeface="Times New Roman"/>
              </a:rPr>
              <a:t>Dopo </a:t>
            </a:r>
            <a:r>
              <a:rPr sz="1200" dirty="0">
                <a:latin typeface="Times New Roman"/>
                <a:cs typeface="Times New Roman"/>
              </a:rPr>
              <a:t>che l’era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luce </a:t>
            </a:r>
            <a:r>
              <a:rPr sz="1200" dirty="0">
                <a:latin typeface="Times New Roman"/>
                <a:cs typeface="Times New Roman"/>
              </a:rPr>
              <a:t>e vita è </a:t>
            </a:r>
            <a:r>
              <a:rPr sz="1200" spc="-5" dirty="0">
                <a:latin typeface="Times New Roman"/>
                <a:cs typeface="Times New Roman"/>
              </a:rPr>
              <a:t>stabilita, </a:t>
            </a:r>
            <a:r>
              <a:rPr sz="1200" dirty="0">
                <a:latin typeface="Times New Roman"/>
                <a:cs typeface="Times New Roman"/>
              </a:rPr>
              <a:t>la co-sovrana </a:t>
            </a:r>
            <a:r>
              <a:rPr sz="1200" spc="-5" dirty="0">
                <a:latin typeface="Times New Roman"/>
                <a:cs typeface="Times New Roman"/>
              </a:rPr>
              <a:t>dell’Universo locale entra  nella sesta </a:t>
            </a:r>
            <a:r>
              <a:rPr sz="1200" dirty="0">
                <a:latin typeface="Times New Roman"/>
                <a:cs typeface="Times New Roman"/>
              </a:rPr>
              <a:t>fase </a:t>
            </a:r>
            <a:r>
              <a:rPr sz="1200" spc="-5" dirty="0">
                <a:latin typeface="Times New Roman"/>
                <a:cs typeface="Times New Roman"/>
              </a:rPr>
              <a:t>della carriera </a:t>
            </a:r>
            <a:r>
              <a:rPr sz="1200" dirty="0">
                <a:latin typeface="Times New Roman"/>
                <a:cs typeface="Times New Roman"/>
              </a:rPr>
              <a:t>di uno Spirito </a:t>
            </a:r>
            <a:r>
              <a:rPr sz="1200" spc="-5" dirty="0">
                <a:latin typeface="Times New Roman"/>
                <a:cs typeface="Times New Roman"/>
              </a:rPr>
              <a:t>Creativo. Ma non ci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consentito descrivere </a:t>
            </a:r>
            <a:r>
              <a:rPr sz="1200" dirty="0">
                <a:latin typeface="Times New Roman"/>
                <a:cs typeface="Times New Roman"/>
              </a:rPr>
              <a:t>la natura di </a:t>
            </a:r>
            <a:r>
              <a:rPr sz="1200" spc="-5" dirty="0">
                <a:latin typeface="Times New Roman"/>
                <a:cs typeface="Times New Roman"/>
              </a:rPr>
              <a:t>questa </a:t>
            </a:r>
            <a:r>
              <a:rPr sz="1200" dirty="0">
                <a:latin typeface="Times New Roman"/>
                <a:cs typeface="Times New Roman"/>
              </a:rPr>
              <a:t>grande  </a:t>
            </a:r>
            <a:r>
              <a:rPr sz="1200" spc="-5" dirty="0">
                <a:latin typeface="Times New Roman"/>
                <a:cs typeface="Times New Roman"/>
              </a:rPr>
              <a:t>esperienza. Tali </a:t>
            </a:r>
            <a:r>
              <a:rPr sz="1200" dirty="0">
                <a:latin typeface="Times New Roman"/>
                <a:cs typeface="Times New Roman"/>
              </a:rPr>
              <a:t>cose </a:t>
            </a:r>
            <a:r>
              <a:rPr sz="1200" spc="-5" dirty="0">
                <a:latin typeface="Times New Roman"/>
                <a:cs typeface="Times New Roman"/>
              </a:rPr>
              <a:t>appartengono ad </a:t>
            </a:r>
            <a:r>
              <a:rPr sz="1200" dirty="0">
                <a:latin typeface="Times New Roman"/>
                <a:cs typeface="Times New Roman"/>
              </a:rPr>
              <a:t>uno </a:t>
            </a:r>
            <a:r>
              <a:rPr sz="1200" spc="-5" dirty="0">
                <a:latin typeface="Times New Roman"/>
                <a:cs typeface="Times New Roman"/>
              </a:rPr>
              <a:t>stadio </a:t>
            </a:r>
            <a:r>
              <a:rPr sz="1200" dirty="0">
                <a:latin typeface="Times New Roman"/>
                <a:cs typeface="Times New Roman"/>
              </a:rPr>
              <a:t>futuro </a:t>
            </a:r>
            <a:r>
              <a:rPr sz="1200" spc="-5" dirty="0">
                <a:latin typeface="Times New Roman"/>
                <a:cs typeface="Times New Roman"/>
              </a:rPr>
              <a:t>dell’evoluzione </a:t>
            </a:r>
            <a:r>
              <a:rPr sz="1200" dirty="0">
                <a:latin typeface="Times New Roman"/>
                <a:cs typeface="Times New Roman"/>
              </a:rPr>
              <a:t>in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Nebadon.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142875">
              <a:lnSpc>
                <a:spcPct val="959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(204.6) 17:6.10 </a:t>
            </a:r>
            <a:r>
              <a:rPr sz="1200" dirty="0">
                <a:latin typeface="Times New Roman"/>
                <a:cs typeface="Times New Roman"/>
              </a:rPr>
              <a:t>7. </a:t>
            </a:r>
            <a:r>
              <a:rPr sz="1200" i="1" spc="-5" dirty="0">
                <a:latin typeface="Times New Roman"/>
                <a:cs typeface="Times New Roman"/>
              </a:rPr>
              <a:t>La carriera </a:t>
            </a:r>
            <a:r>
              <a:rPr sz="1200" i="1" dirty="0">
                <a:latin typeface="Times New Roman"/>
                <a:cs typeface="Times New Roman"/>
              </a:rPr>
              <a:t>non </a:t>
            </a:r>
            <a:r>
              <a:rPr sz="1200" i="1" spc="-5" dirty="0">
                <a:latin typeface="Times New Roman"/>
                <a:cs typeface="Times New Roman"/>
              </a:rPr>
              <a:t>rivelata. </a:t>
            </a:r>
            <a:r>
              <a:rPr sz="1200" spc="-5" dirty="0">
                <a:latin typeface="Times New Roman"/>
                <a:cs typeface="Times New Roman"/>
              </a:rPr>
              <a:t>Noi </a:t>
            </a:r>
            <a:r>
              <a:rPr sz="1200" dirty="0">
                <a:latin typeface="Times New Roman"/>
                <a:cs typeface="Times New Roman"/>
              </a:rPr>
              <a:t>conosciamo </a:t>
            </a:r>
            <a:r>
              <a:rPr sz="1200" spc="-5" dirty="0">
                <a:latin typeface="Times New Roman"/>
                <a:cs typeface="Times New Roman"/>
              </a:rPr>
              <a:t>queste sei fasi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carriera </a:t>
            </a:r>
            <a:r>
              <a:rPr sz="1200" dirty="0">
                <a:latin typeface="Times New Roman"/>
                <a:cs typeface="Times New Roman"/>
              </a:rPr>
              <a:t>di uno Spirito </a:t>
            </a:r>
            <a:r>
              <a:rPr sz="1200" spc="-5" dirty="0">
                <a:latin typeface="Times New Roman"/>
                <a:cs typeface="Times New Roman"/>
              </a:rPr>
              <a:t>Madre  d’Universo </a:t>
            </a:r>
            <a:r>
              <a:rPr sz="1200" dirty="0">
                <a:latin typeface="Times New Roman"/>
                <a:cs typeface="Times New Roman"/>
              </a:rPr>
              <a:t>locale. È inevitabile </a:t>
            </a:r>
            <a:r>
              <a:rPr sz="1200" spc="-5" dirty="0">
                <a:latin typeface="Times New Roman"/>
                <a:cs typeface="Times New Roman"/>
              </a:rPr>
              <a:t>che ci </a:t>
            </a:r>
            <a:r>
              <a:rPr sz="1200" dirty="0">
                <a:latin typeface="Times New Roman"/>
                <a:cs typeface="Times New Roman"/>
              </a:rPr>
              <a:t>chiediamo: </a:t>
            </a:r>
            <a:r>
              <a:rPr sz="1200" spc="-5" dirty="0">
                <a:latin typeface="Times New Roman"/>
                <a:cs typeface="Times New Roman"/>
              </a:rPr>
              <a:t>c’è </a:t>
            </a:r>
            <a:r>
              <a:rPr sz="1200" dirty="0">
                <a:latin typeface="Times New Roman"/>
                <a:cs typeface="Times New Roman"/>
              </a:rPr>
              <a:t>una settima </a:t>
            </a:r>
            <a:r>
              <a:rPr sz="1200" spc="-5" dirty="0">
                <a:latin typeface="Times New Roman"/>
                <a:cs typeface="Times New Roman"/>
              </a:rPr>
              <a:t>carriera? Noi siamo memori che, </a:t>
            </a:r>
            <a:r>
              <a:rPr sz="1200" dirty="0">
                <a:latin typeface="Times New Roman"/>
                <a:cs typeface="Times New Roman"/>
              </a:rPr>
              <a:t>quando i  </a:t>
            </a:r>
            <a:r>
              <a:rPr sz="1200" spc="-5" dirty="0">
                <a:latin typeface="Times New Roman"/>
                <a:cs typeface="Times New Roman"/>
              </a:rPr>
              <a:t>finalitari raggiungono </a:t>
            </a:r>
            <a:r>
              <a:rPr sz="1200" dirty="0">
                <a:latin typeface="Times New Roman"/>
                <a:cs typeface="Times New Roman"/>
              </a:rPr>
              <a:t>quello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sembra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destino </a:t>
            </a:r>
            <a:r>
              <a:rPr sz="1200" dirty="0">
                <a:latin typeface="Times New Roman"/>
                <a:cs typeface="Times New Roman"/>
              </a:rPr>
              <a:t>finale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ascensione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mortali, vengono registrati  come entranti nella carriera degli spiriti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sesto stadio. Noi congetturiamo che un’altra carriera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rivelata </a:t>
            </a:r>
            <a:r>
              <a:rPr sz="1200" dirty="0">
                <a:latin typeface="Times New Roman"/>
                <a:cs typeface="Times New Roman"/>
              </a:rPr>
              <a:t>di  missione </a:t>
            </a:r>
            <a:r>
              <a:rPr sz="1200" spc="-5" dirty="0">
                <a:latin typeface="Times New Roman"/>
                <a:cs typeface="Times New Roman"/>
              </a:rPr>
              <a:t>universale attenda ancora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finalitari. </a:t>
            </a:r>
            <a:r>
              <a:rPr sz="1200" dirty="0">
                <a:latin typeface="Times New Roman"/>
                <a:cs typeface="Times New Roman"/>
              </a:rPr>
              <a:t>È del tutto </a:t>
            </a:r>
            <a:r>
              <a:rPr sz="1200" spc="-5" dirty="0">
                <a:latin typeface="Times New Roman"/>
                <a:cs typeface="Times New Roman"/>
              </a:rPr>
              <a:t>naturale che </a:t>
            </a:r>
            <a:r>
              <a:rPr sz="1200" dirty="0">
                <a:latin typeface="Times New Roman"/>
                <a:cs typeface="Times New Roman"/>
              </a:rPr>
              <a:t>noi consideriamo anche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Spiriti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Madre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36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361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48955" cy="3665854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520700" marR="902335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d’Universo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aventi davanti </a:t>
            </a:r>
            <a:r>
              <a:rPr sz="1200" dirty="0">
                <a:latin typeface="Times New Roman"/>
                <a:cs typeface="Times New Roman"/>
              </a:rPr>
              <a:t>a loro una </a:t>
            </a:r>
            <a:r>
              <a:rPr sz="1200" spc="-5" dirty="0">
                <a:latin typeface="Times New Roman"/>
                <a:cs typeface="Times New Roman"/>
              </a:rPr>
              <a:t>carriera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rivelata che </a:t>
            </a:r>
            <a:r>
              <a:rPr sz="1200" dirty="0">
                <a:latin typeface="Times New Roman"/>
                <a:cs typeface="Times New Roman"/>
              </a:rPr>
              <a:t>costituirà la </a:t>
            </a:r>
            <a:r>
              <a:rPr sz="1200" spc="-5" dirty="0">
                <a:latin typeface="Times New Roman"/>
                <a:cs typeface="Times New Roman"/>
              </a:rPr>
              <a:t>loro settima fase d’esperienza  personale </a:t>
            </a:r>
            <a:r>
              <a:rPr sz="1200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servizio universale </a:t>
            </a:r>
            <a:r>
              <a:rPr sz="1200" dirty="0">
                <a:latin typeface="Times New Roman"/>
                <a:cs typeface="Times New Roman"/>
              </a:rPr>
              <a:t>e nella </a:t>
            </a:r>
            <a:r>
              <a:rPr sz="1200" spc="-5" dirty="0">
                <a:latin typeface="Times New Roman"/>
                <a:cs typeface="Times New Roman"/>
              </a:rPr>
              <a:t>fedele cooperazione con </a:t>
            </a:r>
            <a:r>
              <a:rPr sz="1200" dirty="0">
                <a:latin typeface="Times New Roman"/>
                <a:cs typeface="Times New Roman"/>
              </a:rPr>
              <a:t>l’ordine </a:t>
            </a:r>
            <a:r>
              <a:rPr sz="1200" spc="-5" dirty="0">
                <a:latin typeface="Times New Roman"/>
                <a:cs typeface="Times New Roman"/>
              </a:rPr>
              <a:t>dei Micael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Creatori.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265430" indent="-202565">
              <a:lnSpc>
                <a:spcPct val="100000"/>
              </a:lnSpc>
              <a:buAutoNum type="arabicPeriod" startAt="7"/>
              <a:tabLst>
                <a:tab pos="266065" algn="l"/>
              </a:tabLst>
            </a:pPr>
            <a:r>
              <a:rPr sz="1600" b="1" spc="-10" dirty="0">
                <a:solidFill>
                  <a:srgbClr val="1F487C"/>
                </a:solidFill>
                <a:latin typeface="Times New Roman"/>
                <a:cs typeface="Times New Roman"/>
              </a:rPr>
              <a:t>Gli </a:t>
            </a: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spiriti aiutanti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della</a:t>
            </a:r>
            <a:r>
              <a:rPr sz="1600" b="1" spc="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mente</a:t>
            </a:r>
            <a:endParaRPr sz="1600">
              <a:latin typeface="Times New Roman"/>
              <a:cs typeface="Times New Roman"/>
            </a:endParaRPr>
          </a:p>
          <a:p>
            <a:pPr marL="63500" marR="196850">
              <a:lnSpc>
                <a:spcPts val="1370"/>
              </a:lnSpc>
              <a:spcBef>
                <a:spcPts val="142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(205.1) 17:7.1 </a:t>
            </a:r>
            <a:r>
              <a:rPr sz="1200" spc="-5" dirty="0">
                <a:latin typeface="Times New Roman"/>
                <a:cs typeface="Times New Roman"/>
              </a:rPr>
              <a:t>Questi spiriti </a:t>
            </a:r>
            <a:r>
              <a:rPr sz="1200" dirty="0">
                <a:latin typeface="Times New Roman"/>
                <a:cs typeface="Times New Roman"/>
              </a:rPr>
              <a:t>aiutanti sono la </a:t>
            </a:r>
            <a:r>
              <a:rPr sz="1200" spc="-5" dirty="0">
                <a:latin typeface="Times New Roman"/>
                <a:cs typeface="Times New Roman"/>
              </a:rPr>
              <a:t>settupla </a:t>
            </a:r>
            <a:r>
              <a:rPr sz="1200" dirty="0">
                <a:latin typeface="Times New Roman"/>
                <a:cs typeface="Times New Roman"/>
              </a:rPr>
              <a:t>dotazione </a:t>
            </a:r>
            <a:r>
              <a:rPr sz="1200" spc="-5" dirty="0">
                <a:latin typeface="Times New Roman"/>
                <a:cs typeface="Times New Roman"/>
              </a:rPr>
              <a:t>mentale dello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Madre </a:t>
            </a:r>
            <a:r>
              <a:rPr sz="1200" dirty="0">
                <a:latin typeface="Times New Roman"/>
                <a:cs typeface="Times New Roman"/>
              </a:rPr>
              <a:t>di un Universo </a:t>
            </a:r>
            <a:r>
              <a:rPr sz="1200" spc="-5" dirty="0">
                <a:latin typeface="Times New Roman"/>
                <a:cs typeface="Times New Roman"/>
              </a:rPr>
              <a:t>locale alle creature </a:t>
            </a:r>
            <a:r>
              <a:rPr sz="1200" dirty="0">
                <a:latin typeface="Times New Roman"/>
                <a:cs typeface="Times New Roman"/>
              </a:rPr>
              <a:t>viventi  </a:t>
            </a:r>
            <a:r>
              <a:rPr sz="1200" spc="-5" dirty="0">
                <a:latin typeface="Times New Roman"/>
                <a:cs typeface="Times New Roman"/>
              </a:rPr>
              <a:t>della creazione congiunta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Creatore e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dirty="0">
                <a:latin typeface="Times New Roman"/>
                <a:cs typeface="Times New Roman"/>
              </a:rPr>
              <a:t>questo Spirito </a:t>
            </a:r>
            <a:r>
              <a:rPr sz="1200" spc="-5" dirty="0">
                <a:latin typeface="Times New Roman"/>
                <a:cs typeface="Times New Roman"/>
              </a:rPr>
              <a:t>Creativo. Tale </a:t>
            </a:r>
            <a:r>
              <a:rPr sz="1200" dirty="0">
                <a:latin typeface="Times New Roman"/>
                <a:cs typeface="Times New Roman"/>
              </a:rPr>
              <a:t>dono diviene possibile </a:t>
            </a:r>
            <a:r>
              <a:rPr sz="1200" spc="-5" dirty="0">
                <a:latin typeface="Times New Roman"/>
                <a:cs typeface="Times New Roman"/>
              </a:rPr>
              <a:t>al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momento</a:t>
            </a:r>
            <a:endParaRPr sz="1200">
              <a:latin typeface="Times New Roman"/>
              <a:cs typeface="Times New Roman"/>
            </a:endParaRPr>
          </a:p>
          <a:p>
            <a:pPr marL="63500" marR="222885">
              <a:lnSpc>
                <a:spcPts val="1380"/>
              </a:lnSpc>
              <a:spcBef>
                <a:spcPts val="5"/>
              </a:spcBef>
            </a:pPr>
            <a:r>
              <a:rPr sz="1200" spc="-5" dirty="0">
                <a:latin typeface="Times New Roman"/>
                <a:cs typeface="Times New Roman"/>
              </a:rPr>
              <a:t>dell’elevazione dello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allo status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prerogative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personalità.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descrizione della </a:t>
            </a:r>
            <a:r>
              <a:rPr sz="1200" dirty="0">
                <a:latin typeface="Times New Roman"/>
                <a:cs typeface="Times New Roman"/>
              </a:rPr>
              <a:t>natura e </a:t>
            </a:r>
            <a:r>
              <a:rPr sz="1200" spc="-5" dirty="0">
                <a:latin typeface="Times New Roman"/>
                <a:cs typeface="Times New Roman"/>
              </a:rPr>
              <a:t>del funzionamento </a:t>
            </a:r>
            <a:r>
              <a:rPr sz="1200" spc="10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sette  spiriti aiutanti della </a:t>
            </a:r>
            <a:r>
              <a:rPr sz="1200" spc="-5" dirty="0">
                <a:latin typeface="Times New Roman"/>
                <a:cs typeface="Times New Roman"/>
              </a:rPr>
              <a:t>mente fa </a:t>
            </a:r>
            <a:r>
              <a:rPr sz="1200" dirty="0">
                <a:latin typeface="Times New Roman"/>
                <a:cs typeface="Times New Roman"/>
              </a:rPr>
              <a:t>parte più propriamente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storia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vostro </a:t>
            </a:r>
            <a:r>
              <a:rPr sz="1200" spc="-5" dirty="0">
                <a:latin typeface="Times New Roman"/>
                <a:cs typeface="Times New Roman"/>
              </a:rPr>
              <a:t>Universo locale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Nebadon.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100">
              <a:latin typeface="Times New Roman"/>
              <a:cs typeface="Times New Roman"/>
            </a:endParaRPr>
          </a:p>
          <a:p>
            <a:pPr marL="265430" indent="-202565">
              <a:lnSpc>
                <a:spcPct val="100000"/>
              </a:lnSpc>
              <a:buAutoNum type="arabicPeriod" startAt="8"/>
              <a:tabLst>
                <a:tab pos="266065" algn="l"/>
              </a:tabLst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Le funzioni </a:t>
            </a: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degli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Spiriti</a:t>
            </a:r>
            <a:r>
              <a:rPr sz="1600" b="1" spc="-2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Supremi</a:t>
            </a:r>
            <a:endParaRPr sz="1600">
              <a:latin typeface="Times New Roman"/>
              <a:cs typeface="Times New Roman"/>
            </a:endParaRPr>
          </a:p>
          <a:p>
            <a:pPr marL="63500" marR="43180">
              <a:lnSpc>
                <a:spcPct val="95900"/>
              </a:lnSpc>
              <a:spcBef>
                <a:spcPts val="137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(205.2) 17:8.1 </a:t>
            </a:r>
            <a:r>
              <a:rPr sz="1200" dirty="0">
                <a:latin typeface="Times New Roman"/>
                <a:cs typeface="Times New Roman"/>
              </a:rPr>
              <a:t>I sette </a:t>
            </a:r>
            <a:r>
              <a:rPr sz="1200" spc="-5" dirty="0">
                <a:latin typeface="Times New Roman"/>
                <a:cs typeface="Times New Roman"/>
              </a:rPr>
              <a:t>gruppi </a:t>
            </a:r>
            <a:r>
              <a:rPr sz="1200" dirty="0">
                <a:latin typeface="Times New Roman"/>
                <a:cs typeface="Times New Roman"/>
              </a:rPr>
              <a:t>di Spiriti </a:t>
            </a:r>
            <a:r>
              <a:rPr sz="1200" spc="-5" dirty="0">
                <a:latin typeface="Times New Roman"/>
                <a:cs typeface="Times New Roman"/>
              </a:rPr>
              <a:t>Supremi costituiscono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nucleo della famiglia </a:t>
            </a:r>
            <a:r>
              <a:rPr sz="1200" dirty="0">
                <a:latin typeface="Times New Roman"/>
                <a:cs typeface="Times New Roman"/>
              </a:rPr>
              <a:t>funzionale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Terza </a:t>
            </a:r>
            <a:r>
              <a:rPr sz="1200" spc="-5" dirty="0">
                <a:latin typeface="Times New Roman"/>
                <a:cs typeface="Times New Roman"/>
              </a:rPr>
              <a:t>Sorgente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Centro sia </a:t>
            </a:r>
            <a:r>
              <a:rPr sz="1200" dirty="0">
                <a:latin typeface="Times New Roman"/>
                <a:cs typeface="Times New Roman"/>
              </a:rPr>
              <a:t>in  </a:t>
            </a:r>
            <a:r>
              <a:rPr sz="1200" spc="-5" dirty="0">
                <a:latin typeface="Times New Roman"/>
                <a:cs typeface="Times New Roman"/>
              </a:rPr>
              <a:t>quanto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Infinito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come Attore </a:t>
            </a:r>
            <a:r>
              <a:rPr sz="1200" dirty="0">
                <a:latin typeface="Times New Roman"/>
                <a:cs typeface="Times New Roman"/>
              </a:rPr>
              <a:t>Congiunto.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dominio </a:t>
            </a:r>
            <a:r>
              <a:rPr sz="1200" spc="-5" dirty="0">
                <a:latin typeface="Times New Roman"/>
                <a:cs typeface="Times New Roman"/>
              </a:rPr>
              <a:t>degli </a:t>
            </a:r>
            <a:r>
              <a:rPr sz="1200" dirty="0">
                <a:latin typeface="Times New Roman"/>
                <a:cs typeface="Times New Roman"/>
              </a:rPr>
              <a:t>Spiriti </a:t>
            </a:r>
            <a:r>
              <a:rPr sz="1200" spc="-5" dirty="0">
                <a:latin typeface="Times New Roman"/>
                <a:cs typeface="Times New Roman"/>
              </a:rPr>
              <a:t>Supremi si </a:t>
            </a:r>
            <a:r>
              <a:rPr sz="1200" dirty="0">
                <a:latin typeface="Times New Roman"/>
                <a:cs typeface="Times New Roman"/>
              </a:rPr>
              <a:t>estende </a:t>
            </a:r>
            <a:r>
              <a:rPr sz="1200" spc="-5" dirty="0">
                <a:latin typeface="Times New Roman"/>
                <a:cs typeface="Times New Roman"/>
              </a:rPr>
              <a:t>dalla presenza della </a:t>
            </a:r>
            <a:r>
              <a:rPr sz="1200" dirty="0">
                <a:latin typeface="Times New Roman"/>
                <a:cs typeface="Times New Roman"/>
              </a:rPr>
              <a:t>Trinità in  </a:t>
            </a:r>
            <a:r>
              <a:rPr sz="1200" spc="-5" dirty="0">
                <a:latin typeface="Times New Roman"/>
                <a:cs typeface="Times New Roman"/>
              </a:rPr>
              <a:t>Paradiso </a:t>
            </a:r>
            <a:r>
              <a:rPr sz="1200" dirty="0">
                <a:latin typeface="Times New Roman"/>
                <a:cs typeface="Times New Roman"/>
              </a:rPr>
              <a:t>sino al </a:t>
            </a:r>
            <a:r>
              <a:rPr sz="1200" spc="-5" dirty="0">
                <a:latin typeface="Times New Roman"/>
                <a:cs typeface="Times New Roman"/>
              </a:rPr>
              <a:t>funzionamento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mente dell’ordine dei mortali evoluzionari sui pianeti dello spazio. </a:t>
            </a:r>
            <a:r>
              <a:rPr sz="1200" dirty="0">
                <a:latin typeface="Times New Roman"/>
                <a:cs typeface="Times New Roman"/>
              </a:rPr>
              <a:t>Essi </a:t>
            </a:r>
            <a:r>
              <a:rPr sz="1200" spc="-5" dirty="0">
                <a:latin typeface="Times New Roman"/>
                <a:cs typeface="Times New Roman"/>
              </a:rPr>
              <a:t>unificano così </a:t>
            </a:r>
            <a:r>
              <a:rPr sz="1200" dirty="0">
                <a:latin typeface="Times New Roman"/>
                <a:cs typeface="Times New Roman"/>
              </a:rPr>
              <a:t>i livelli  </a:t>
            </a:r>
            <a:r>
              <a:rPr sz="1200" spc="-5" dirty="0">
                <a:latin typeface="Times New Roman"/>
                <a:cs typeface="Times New Roman"/>
              </a:rPr>
              <a:t>amministrativi discendenti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coordinano </a:t>
            </a:r>
            <a:r>
              <a:rPr sz="1200" dirty="0">
                <a:latin typeface="Times New Roman"/>
                <a:cs typeface="Times New Roman"/>
              </a:rPr>
              <a:t>le molteplici funzioni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spc="5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personale.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si tratti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gruppo </a:t>
            </a:r>
            <a:r>
              <a:rPr sz="1200" dirty="0">
                <a:latin typeface="Times New Roman"/>
                <a:cs typeface="Times New Roman"/>
              </a:rPr>
              <a:t>di Spiriti Riflettivi in  </a:t>
            </a:r>
            <a:r>
              <a:rPr sz="1200" spc="-5" dirty="0">
                <a:latin typeface="Times New Roman"/>
                <a:cs typeface="Times New Roman"/>
              </a:rPr>
              <a:t>collegamento con gli </a:t>
            </a:r>
            <a:r>
              <a:rPr sz="1200" dirty="0">
                <a:latin typeface="Times New Roman"/>
                <a:cs typeface="Times New Roman"/>
              </a:rPr>
              <a:t>Antichi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Giorni, di uno Spirito </a:t>
            </a:r>
            <a:r>
              <a:rPr sz="1200" spc="-5" dirty="0">
                <a:latin typeface="Times New Roman"/>
                <a:cs typeface="Times New Roman"/>
              </a:rPr>
              <a:t>Creativo che agisce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concerto con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Figlio Micael, </a:t>
            </a:r>
            <a:r>
              <a:rPr sz="1200" dirty="0">
                <a:latin typeface="Times New Roman"/>
                <a:cs typeface="Times New Roman"/>
              </a:rPr>
              <a:t>o dei </a:t>
            </a:r>
            <a:r>
              <a:rPr sz="1200" spc="-5" dirty="0">
                <a:latin typeface="Times New Roman"/>
                <a:cs typeface="Times New Roman"/>
              </a:rPr>
              <a:t>Sette </a:t>
            </a:r>
            <a:r>
              <a:rPr sz="1200" spc="5" dirty="0">
                <a:latin typeface="Times New Roman"/>
                <a:cs typeface="Times New Roman"/>
              </a:rPr>
              <a:t>Spiriti  </a:t>
            </a:r>
            <a:r>
              <a:rPr sz="1200" spc="-5" dirty="0">
                <a:latin typeface="Times New Roman"/>
                <a:cs typeface="Times New Roman"/>
              </a:rPr>
              <a:t>Maestri messi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circuito attorno alla Trinità del </a:t>
            </a:r>
            <a:r>
              <a:rPr sz="1200" dirty="0">
                <a:latin typeface="Times New Roman"/>
                <a:cs typeface="Times New Roman"/>
              </a:rPr>
              <a:t>Paradiso, </a:t>
            </a:r>
            <a:r>
              <a:rPr sz="1200" spc="-5" dirty="0">
                <a:latin typeface="Times New Roman"/>
                <a:cs typeface="Times New Roman"/>
              </a:rPr>
              <a:t>l’attività degli </a:t>
            </a:r>
            <a:r>
              <a:rPr sz="1200" dirty="0">
                <a:latin typeface="Times New Roman"/>
                <a:cs typeface="Times New Roman"/>
              </a:rPr>
              <a:t>Spiriti </a:t>
            </a:r>
            <a:r>
              <a:rPr sz="1200" spc="-5" dirty="0">
                <a:latin typeface="Times New Roman"/>
                <a:cs typeface="Times New Roman"/>
              </a:rPr>
              <a:t>Supremi s’incontra </a:t>
            </a:r>
            <a:r>
              <a:rPr sz="1200" dirty="0">
                <a:latin typeface="Times New Roman"/>
                <a:cs typeface="Times New Roman"/>
              </a:rPr>
              <a:t>ovunque nell’Universo </a:t>
            </a:r>
            <a:r>
              <a:rPr sz="1200" spc="-5" dirty="0">
                <a:latin typeface="Times New Roman"/>
                <a:cs typeface="Times New Roman"/>
              </a:rPr>
              <a:t>centrale,  nei Superuniversi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negli Universi locali. </a:t>
            </a:r>
            <a:r>
              <a:rPr sz="1200" dirty="0">
                <a:latin typeface="Times New Roman"/>
                <a:cs typeface="Times New Roman"/>
              </a:rPr>
              <a:t>Essi </a:t>
            </a:r>
            <a:r>
              <a:rPr sz="1200" spc="-5" dirty="0">
                <a:latin typeface="Times New Roman"/>
                <a:cs typeface="Times New Roman"/>
              </a:rPr>
              <a:t>operano allo stesso </a:t>
            </a:r>
            <a:r>
              <a:rPr sz="1200" dirty="0">
                <a:latin typeface="Times New Roman"/>
                <a:cs typeface="Times New Roman"/>
              </a:rPr>
              <a:t>modo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personalità della </a:t>
            </a:r>
            <a:r>
              <a:rPr sz="1200" dirty="0">
                <a:latin typeface="Times New Roman"/>
                <a:cs typeface="Times New Roman"/>
              </a:rPr>
              <a:t>Trinità </a:t>
            </a:r>
            <a:r>
              <a:rPr sz="1200" spc="-5" dirty="0">
                <a:latin typeface="Times New Roman"/>
                <a:cs typeface="Times New Roman"/>
              </a:rPr>
              <a:t>dell’ordine dei “Giorni”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personalità paradisiache </a:t>
            </a:r>
            <a:r>
              <a:rPr sz="1200" dirty="0">
                <a:latin typeface="Times New Roman"/>
                <a:cs typeface="Times New Roman"/>
              </a:rPr>
              <a:t>dell’ordine dei </a:t>
            </a:r>
            <a:r>
              <a:rPr sz="1200" spc="-5" dirty="0">
                <a:latin typeface="Times New Roman"/>
                <a:cs typeface="Times New Roman"/>
              </a:rPr>
              <a:t>“Figli”.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36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362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230870" cy="390207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45720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(205.3) 17:8.2 </a:t>
            </a:r>
            <a:r>
              <a:rPr sz="1200" spc="-5" dirty="0">
                <a:latin typeface="Times New Roman"/>
                <a:cs typeface="Times New Roman"/>
              </a:rPr>
              <a:t>Insieme con </a:t>
            </a:r>
            <a:r>
              <a:rPr sz="1200" dirty="0">
                <a:latin typeface="Times New Roman"/>
                <a:cs typeface="Times New Roman"/>
              </a:rPr>
              <a:t>il loro Spirito </a:t>
            </a:r>
            <a:r>
              <a:rPr sz="1200" spc="-5" dirty="0">
                <a:latin typeface="Times New Roman"/>
                <a:cs typeface="Times New Roman"/>
              </a:rPr>
              <a:t>Madre Infinito,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gruppi </a:t>
            </a:r>
            <a:r>
              <a:rPr sz="1200" dirty="0">
                <a:latin typeface="Times New Roman"/>
                <a:cs typeface="Times New Roman"/>
              </a:rPr>
              <a:t>di Spiriti </a:t>
            </a:r>
            <a:r>
              <a:rPr sz="1200" spc="-5" dirty="0">
                <a:latin typeface="Times New Roman"/>
                <a:cs typeface="Times New Roman"/>
              </a:rPr>
              <a:t>Supremi </a:t>
            </a:r>
            <a:r>
              <a:rPr sz="1200" dirty="0">
                <a:latin typeface="Times New Roman"/>
                <a:cs typeface="Times New Roman"/>
              </a:rPr>
              <a:t>sono i </a:t>
            </a:r>
            <a:r>
              <a:rPr sz="1200" spc="-5" dirty="0">
                <a:latin typeface="Times New Roman"/>
                <a:cs typeface="Times New Roman"/>
              </a:rPr>
              <a:t>creatori </a:t>
            </a:r>
            <a:r>
              <a:rPr sz="1200" dirty="0">
                <a:latin typeface="Times New Roman"/>
                <a:cs typeface="Times New Roman"/>
              </a:rPr>
              <a:t>diretti della </a:t>
            </a:r>
            <a:r>
              <a:rPr sz="1200" spc="-5" dirty="0">
                <a:latin typeface="Times New Roman"/>
                <a:cs typeface="Times New Roman"/>
              </a:rPr>
              <a:t>vasta famiglia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creature della </a:t>
            </a:r>
            <a:r>
              <a:rPr sz="1200" dirty="0">
                <a:latin typeface="Times New Roman"/>
                <a:cs typeface="Times New Roman"/>
              </a:rPr>
              <a:t>Terza Sorgente e </a:t>
            </a:r>
            <a:r>
              <a:rPr sz="1200" spc="-5" dirty="0">
                <a:latin typeface="Times New Roman"/>
                <a:cs typeface="Times New Roman"/>
              </a:rPr>
              <a:t>Centro. </a:t>
            </a:r>
            <a:r>
              <a:rPr sz="1200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ordini </a:t>
            </a:r>
            <a:r>
              <a:rPr sz="1200" spc="-5" dirty="0">
                <a:latin typeface="Times New Roman"/>
                <a:cs typeface="Times New Roman"/>
              </a:rPr>
              <a:t>degli </a:t>
            </a:r>
            <a:r>
              <a:rPr sz="1200" dirty="0">
                <a:latin typeface="Times New Roman"/>
                <a:cs typeface="Times New Roman"/>
              </a:rPr>
              <a:t>spiriti </a:t>
            </a:r>
            <a:r>
              <a:rPr sz="1200" spc="-5" dirty="0">
                <a:latin typeface="Times New Roman"/>
                <a:cs typeface="Times New Roman"/>
              </a:rPr>
              <a:t>tutelari hanno origine </a:t>
            </a:r>
            <a:r>
              <a:rPr sz="1200" dirty="0">
                <a:latin typeface="Times New Roman"/>
                <a:cs typeface="Times New Roman"/>
              </a:rPr>
              <a:t>da questa associazione. I supernafini  </a:t>
            </a:r>
            <a:r>
              <a:rPr sz="1200" spc="-5" dirty="0">
                <a:latin typeface="Times New Roman"/>
                <a:cs typeface="Times New Roman"/>
              </a:rPr>
              <a:t>primari hanno origine </a:t>
            </a:r>
            <a:r>
              <a:rPr sz="1200" dirty="0">
                <a:latin typeface="Times New Roman"/>
                <a:cs typeface="Times New Roman"/>
              </a:rPr>
              <a:t>dallo Spirito </a:t>
            </a:r>
            <a:r>
              <a:rPr sz="1200" spc="-5" dirty="0">
                <a:latin typeface="Times New Roman"/>
                <a:cs typeface="Times New Roman"/>
              </a:rPr>
              <a:t>Infinito; gli esseri secondari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quest’ordine sono creati dagli </a:t>
            </a:r>
            <a:r>
              <a:rPr sz="1200" dirty="0">
                <a:latin typeface="Times New Roman"/>
                <a:cs typeface="Times New Roman"/>
              </a:rPr>
              <a:t>Spiriti </a:t>
            </a:r>
            <a:r>
              <a:rPr sz="1200" spc="-5" dirty="0">
                <a:latin typeface="Times New Roman"/>
                <a:cs typeface="Times New Roman"/>
              </a:rPr>
              <a:t>Maestri; </a:t>
            </a:r>
            <a:r>
              <a:rPr sz="1200" dirty="0">
                <a:latin typeface="Times New Roman"/>
                <a:cs typeface="Times New Roman"/>
              </a:rPr>
              <a:t>i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supernafini</a:t>
            </a:r>
            <a:endParaRPr sz="1200">
              <a:latin typeface="Times New Roman"/>
              <a:cs typeface="Times New Roman"/>
            </a:endParaRPr>
          </a:p>
          <a:p>
            <a:pPr marL="88900" marR="8128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terziari </a:t>
            </a:r>
            <a:r>
              <a:rPr sz="1200" dirty="0">
                <a:latin typeface="Times New Roman"/>
                <a:cs typeface="Times New Roman"/>
              </a:rPr>
              <a:t>dai </a:t>
            </a:r>
            <a:r>
              <a:rPr sz="1200" spc="-5" dirty="0">
                <a:latin typeface="Times New Roman"/>
                <a:cs typeface="Times New Roman"/>
              </a:rPr>
              <a:t>Sette </a:t>
            </a:r>
            <a:r>
              <a:rPr sz="1200" dirty="0">
                <a:latin typeface="Times New Roman"/>
                <a:cs typeface="Times New Roman"/>
              </a:rPr>
              <a:t>Spiriti </a:t>
            </a:r>
            <a:r>
              <a:rPr sz="1200" spc="-1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Circuiti. Gli </a:t>
            </a:r>
            <a:r>
              <a:rPr sz="1200" dirty="0">
                <a:latin typeface="Times New Roman"/>
                <a:cs typeface="Times New Roman"/>
              </a:rPr>
              <a:t>Spiriti </a:t>
            </a:r>
            <a:r>
              <a:rPr sz="1200" spc="-5" dirty="0">
                <a:latin typeface="Times New Roman"/>
                <a:cs typeface="Times New Roman"/>
              </a:rPr>
              <a:t>Riflettivi, collettivamente, </a:t>
            </a:r>
            <a:r>
              <a:rPr sz="1200" dirty="0">
                <a:latin typeface="Times New Roman"/>
                <a:cs typeface="Times New Roman"/>
              </a:rPr>
              <a:t>sono i creatori-madre di </a:t>
            </a:r>
            <a:r>
              <a:rPr sz="1200" spc="5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meraviglioso </a:t>
            </a:r>
            <a:r>
              <a:rPr sz="1200" dirty="0">
                <a:latin typeface="Times New Roman"/>
                <a:cs typeface="Times New Roman"/>
              </a:rPr>
              <a:t>ordine di </a:t>
            </a:r>
            <a:r>
              <a:rPr sz="1200" spc="-5" dirty="0">
                <a:latin typeface="Times New Roman"/>
                <a:cs typeface="Times New Roman"/>
              </a:rPr>
              <a:t>schiere  angeliche,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possenti seconafini dei </a:t>
            </a:r>
            <a:r>
              <a:rPr sz="1200" dirty="0">
                <a:latin typeface="Times New Roman"/>
                <a:cs typeface="Times New Roman"/>
              </a:rPr>
              <a:t>servizi </a:t>
            </a:r>
            <a:r>
              <a:rPr sz="1200" spc="-5" dirty="0">
                <a:latin typeface="Times New Roman"/>
                <a:cs typeface="Times New Roman"/>
              </a:rPr>
              <a:t>superuniversali. </a:t>
            </a:r>
            <a:r>
              <a:rPr sz="1200" dirty="0">
                <a:latin typeface="Times New Roman"/>
                <a:cs typeface="Times New Roman"/>
              </a:rPr>
              <a:t>Uno Spirito </a:t>
            </a:r>
            <a:r>
              <a:rPr sz="1200" spc="-5" dirty="0">
                <a:latin typeface="Times New Roman"/>
                <a:cs typeface="Times New Roman"/>
              </a:rPr>
              <a:t>Creativo </a:t>
            </a:r>
            <a:r>
              <a:rPr sz="1200" dirty="0">
                <a:latin typeface="Times New Roman"/>
                <a:cs typeface="Times New Roman"/>
              </a:rPr>
              <a:t>è la </a:t>
            </a:r>
            <a:r>
              <a:rPr sz="1200" spc="-5" dirty="0">
                <a:latin typeface="Times New Roman"/>
                <a:cs typeface="Times New Roman"/>
              </a:rPr>
              <a:t>madre </a:t>
            </a:r>
            <a:r>
              <a:rPr sz="1200" dirty="0">
                <a:latin typeface="Times New Roman"/>
                <a:cs typeface="Times New Roman"/>
              </a:rPr>
              <a:t>degli ordini </a:t>
            </a:r>
            <a:r>
              <a:rPr sz="1200" spc="-5" dirty="0">
                <a:latin typeface="Times New Roman"/>
                <a:cs typeface="Times New Roman"/>
              </a:rPr>
              <a:t>angelici </a:t>
            </a:r>
            <a:r>
              <a:rPr sz="1200" dirty="0">
                <a:latin typeface="Times New Roman"/>
                <a:cs typeface="Times New Roman"/>
              </a:rPr>
              <a:t>di una creazione  </a:t>
            </a:r>
            <a:r>
              <a:rPr sz="1200" spc="-5" dirty="0">
                <a:latin typeface="Times New Roman"/>
                <a:cs typeface="Times New Roman"/>
              </a:rPr>
              <a:t>locale. Tali </a:t>
            </a:r>
            <a:r>
              <a:rPr sz="1200" dirty="0">
                <a:latin typeface="Times New Roman"/>
                <a:cs typeface="Times New Roman"/>
              </a:rPr>
              <a:t>ministri </a:t>
            </a:r>
            <a:r>
              <a:rPr sz="1200" spc="-5" dirty="0">
                <a:latin typeface="Times New Roman"/>
                <a:cs typeface="Times New Roman"/>
              </a:rPr>
              <a:t>serafici hanno origine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ogni Universo locale, sebbene </a:t>
            </a:r>
            <a:r>
              <a:rPr sz="1200" dirty="0">
                <a:latin typeface="Times New Roman"/>
                <a:cs typeface="Times New Roman"/>
              </a:rPr>
              <a:t>siano </a:t>
            </a:r>
            <a:r>
              <a:rPr sz="1200" spc="-5" dirty="0">
                <a:latin typeface="Times New Roman"/>
                <a:cs typeface="Times New Roman"/>
              </a:rPr>
              <a:t>formati secondo </a:t>
            </a:r>
            <a:r>
              <a:rPr sz="1200" dirty="0">
                <a:latin typeface="Times New Roman"/>
                <a:cs typeface="Times New Roman"/>
              </a:rPr>
              <a:t>i modelli </a:t>
            </a:r>
            <a:r>
              <a:rPr sz="1200" spc="-5" dirty="0">
                <a:latin typeface="Times New Roman"/>
                <a:cs typeface="Times New Roman"/>
              </a:rPr>
              <a:t>dell’Universo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centrale.</a:t>
            </a:r>
            <a:endParaRPr sz="1200">
              <a:latin typeface="Times New Roman"/>
              <a:cs typeface="Times New Roman"/>
            </a:endParaRPr>
          </a:p>
          <a:p>
            <a:pPr marL="88900" marR="160020">
              <a:lnSpc>
                <a:spcPts val="1380"/>
              </a:lnSpc>
              <a:spcBef>
                <a:spcPts val="5"/>
              </a:spcBef>
            </a:pPr>
            <a:r>
              <a:rPr sz="1200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questi creatori </a:t>
            </a:r>
            <a:r>
              <a:rPr sz="1200" dirty="0">
                <a:latin typeface="Times New Roman"/>
                <a:cs typeface="Times New Roman"/>
              </a:rPr>
              <a:t>di spiriti </a:t>
            </a:r>
            <a:r>
              <a:rPr sz="1200" spc="-5" dirty="0">
                <a:latin typeface="Times New Roman"/>
                <a:cs typeface="Times New Roman"/>
              </a:rPr>
              <a:t>tutelari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assistiti soltanto indirettamente dalla </a:t>
            </a:r>
            <a:r>
              <a:rPr sz="1200" dirty="0">
                <a:latin typeface="Times New Roman"/>
                <a:cs typeface="Times New Roman"/>
              </a:rPr>
              <a:t>sede </a:t>
            </a:r>
            <a:r>
              <a:rPr sz="1200" spc="-5" dirty="0">
                <a:latin typeface="Times New Roman"/>
                <a:cs typeface="Times New Roman"/>
              </a:rPr>
              <a:t>centrale </a:t>
            </a:r>
            <a:r>
              <a:rPr sz="1200" dirty="0">
                <a:latin typeface="Times New Roman"/>
                <a:cs typeface="Times New Roman"/>
              </a:rPr>
              <a:t>dello Spirito </a:t>
            </a:r>
            <a:r>
              <a:rPr sz="1200" spc="-5" dirty="0">
                <a:latin typeface="Times New Roman"/>
                <a:cs typeface="Times New Roman"/>
              </a:rPr>
              <a:t>Infinito, </a:t>
            </a:r>
            <a:r>
              <a:rPr sz="1200" dirty="0">
                <a:latin typeface="Times New Roman"/>
                <a:cs typeface="Times New Roman"/>
              </a:rPr>
              <a:t>madre </a:t>
            </a:r>
            <a:r>
              <a:rPr sz="1200" spc="-5" dirty="0">
                <a:latin typeface="Times New Roman"/>
                <a:cs typeface="Times New Roman"/>
              </a:rPr>
              <a:t>originale  ed eterna </a:t>
            </a:r>
            <a:r>
              <a:rPr sz="1200" dirty="0">
                <a:latin typeface="Times New Roman"/>
                <a:cs typeface="Times New Roman"/>
              </a:rPr>
              <a:t>di tutti i </a:t>
            </a:r>
            <a:r>
              <a:rPr sz="1200" spc="-5" dirty="0">
                <a:latin typeface="Times New Roman"/>
                <a:cs typeface="Times New Roman"/>
              </a:rPr>
              <a:t>ministri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angelici.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7589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(205.4) 17:8.3 </a:t>
            </a:r>
            <a:r>
              <a:rPr sz="1200" dirty="0">
                <a:latin typeface="Times New Roman"/>
                <a:cs typeface="Times New Roman"/>
              </a:rPr>
              <a:t>I sette </a:t>
            </a:r>
            <a:r>
              <a:rPr sz="1200" spc="-5" dirty="0">
                <a:latin typeface="Times New Roman"/>
                <a:cs typeface="Times New Roman"/>
              </a:rPr>
              <a:t>gruppi </a:t>
            </a:r>
            <a:r>
              <a:rPr sz="1200" dirty="0">
                <a:latin typeface="Times New Roman"/>
                <a:cs typeface="Times New Roman"/>
              </a:rPr>
              <a:t>di Spiriti </a:t>
            </a:r>
            <a:r>
              <a:rPr sz="1200" spc="-5" dirty="0">
                <a:latin typeface="Times New Roman"/>
                <a:cs typeface="Times New Roman"/>
              </a:rPr>
              <a:t>Supremi sono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coordinatori della creazione abitata. L’associazione dei loro capi </a:t>
            </a:r>
            <a:r>
              <a:rPr sz="1200" dirty="0">
                <a:latin typeface="Times New Roman"/>
                <a:cs typeface="Times New Roman"/>
              </a:rPr>
              <a:t>dirigenti, i Sette  Spiriti </a:t>
            </a:r>
            <a:r>
              <a:rPr sz="1200" spc="-5" dirty="0">
                <a:latin typeface="Times New Roman"/>
                <a:cs typeface="Times New Roman"/>
              </a:rPr>
              <a:t>Maestri, sembra coordinare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estese attività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il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Settuplo: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546100" marR="67437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(205.5) 17:8.4 </a:t>
            </a:r>
            <a:r>
              <a:rPr sz="1200" dirty="0">
                <a:latin typeface="Times New Roman"/>
                <a:cs typeface="Times New Roman"/>
              </a:rPr>
              <a:t>1. </a:t>
            </a:r>
            <a:r>
              <a:rPr sz="1200" spc="-5" dirty="0">
                <a:latin typeface="Times New Roman"/>
                <a:cs typeface="Times New Roman"/>
              </a:rPr>
              <a:t>Collettivamente gli </a:t>
            </a:r>
            <a:r>
              <a:rPr sz="1200" dirty="0">
                <a:latin typeface="Times New Roman"/>
                <a:cs typeface="Times New Roman"/>
              </a:rPr>
              <a:t>Spiriti </a:t>
            </a:r>
            <a:r>
              <a:rPr sz="1200" spc="-5" dirty="0">
                <a:latin typeface="Times New Roman"/>
                <a:cs typeface="Times New Roman"/>
              </a:rPr>
              <a:t>Maestri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quasi equivalenti al </a:t>
            </a:r>
            <a:r>
              <a:rPr sz="1200" dirty="0">
                <a:latin typeface="Times New Roman"/>
                <a:cs typeface="Times New Roman"/>
              </a:rPr>
              <a:t>livello di divinità </a:t>
            </a:r>
            <a:r>
              <a:rPr sz="1200" spc="-5" dirty="0">
                <a:latin typeface="Times New Roman"/>
                <a:cs typeface="Times New Roman"/>
              </a:rPr>
              <a:t>della Trinità delle Deità  del Paradiso.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00">
              <a:latin typeface="Times New Roman"/>
              <a:cs typeface="Times New Roman"/>
            </a:endParaRPr>
          </a:p>
          <a:p>
            <a:pPr marL="546100">
              <a:lnSpc>
                <a:spcPct val="1000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(205.6) 17:8.5 </a:t>
            </a:r>
            <a:r>
              <a:rPr sz="1200" dirty="0">
                <a:latin typeface="Times New Roman"/>
                <a:cs typeface="Times New Roman"/>
              </a:rPr>
              <a:t>2. </a:t>
            </a:r>
            <a:r>
              <a:rPr sz="1200" spc="-5" dirty="0">
                <a:latin typeface="Times New Roman"/>
                <a:cs typeface="Times New Roman"/>
              </a:rPr>
              <a:t>Individualmente essi esauriscono </a:t>
            </a:r>
            <a:r>
              <a:rPr sz="1200" dirty="0">
                <a:latin typeface="Times New Roman"/>
                <a:cs typeface="Times New Roman"/>
              </a:rPr>
              <a:t>le possibilità di </a:t>
            </a:r>
            <a:r>
              <a:rPr sz="1200" spc="-5" dirty="0">
                <a:latin typeface="Times New Roman"/>
                <a:cs typeface="Times New Roman"/>
              </a:rPr>
              <a:t>associazioni primarie della </a:t>
            </a:r>
            <a:r>
              <a:rPr sz="1200" dirty="0">
                <a:latin typeface="Times New Roman"/>
                <a:cs typeface="Times New Roman"/>
              </a:rPr>
              <a:t>Deità</a:t>
            </a:r>
            <a:r>
              <a:rPr sz="1200" spc="-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trina.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546100" marR="8432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(206.1) 17:8.6 </a:t>
            </a:r>
            <a:r>
              <a:rPr sz="1200" dirty="0">
                <a:latin typeface="Times New Roman"/>
                <a:cs typeface="Times New Roman"/>
              </a:rPr>
              <a:t>3. </a:t>
            </a:r>
            <a:r>
              <a:rPr sz="1200" spc="-5" dirty="0">
                <a:latin typeface="Times New Roman"/>
                <a:cs typeface="Times New Roman"/>
              </a:rPr>
              <a:t>Come rappresentanti diversificati dell’Attore </a:t>
            </a:r>
            <a:r>
              <a:rPr sz="1200" dirty="0">
                <a:latin typeface="Times New Roman"/>
                <a:cs typeface="Times New Roman"/>
              </a:rPr>
              <a:t>Congiunto </a:t>
            </a:r>
            <a:r>
              <a:rPr sz="1200" spc="-5" dirty="0">
                <a:latin typeface="Times New Roman"/>
                <a:cs typeface="Times New Roman"/>
              </a:rPr>
              <a:t>essi </a:t>
            </a:r>
            <a:r>
              <a:rPr sz="1200" dirty="0">
                <a:latin typeface="Times New Roman"/>
                <a:cs typeface="Times New Roman"/>
              </a:rPr>
              <a:t>sono i </a:t>
            </a:r>
            <a:r>
              <a:rPr sz="1200" spc="-5" dirty="0">
                <a:latin typeface="Times New Roman"/>
                <a:cs typeface="Times New Roman"/>
              </a:rPr>
              <a:t>depositari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quella sovranità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spirito-mente-potere dell’Essere </a:t>
            </a:r>
            <a:r>
              <a:rPr sz="1200" dirty="0">
                <a:latin typeface="Times New Roman"/>
                <a:cs typeface="Times New Roman"/>
              </a:rPr>
              <a:t>Supremo che </a:t>
            </a:r>
            <a:r>
              <a:rPr sz="1200" spc="-5" dirty="0">
                <a:latin typeface="Times New Roman"/>
                <a:cs typeface="Times New Roman"/>
              </a:rPr>
              <a:t>ancora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esercita</a:t>
            </a:r>
            <a:r>
              <a:rPr sz="1200" dirty="0">
                <a:latin typeface="Times New Roman"/>
                <a:cs typeface="Times New Roman"/>
              </a:rPr>
              <a:t> personalmente.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546100" marR="74930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(206.2) 17:8.7 </a:t>
            </a:r>
            <a:r>
              <a:rPr sz="1200" dirty="0">
                <a:latin typeface="Times New Roman"/>
                <a:cs typeface="Times New Roman"/>
              </a:rPr>
              <a:t>4. </a:t>
            </a:r>
            <a:r>
              <a:rPr sz="1200" spc="-5" dirty="0">
                <a:latin typeface="Times New Roman"/>
                <a:cs typeface="Times New Roman"/>
              </a:rPr>
              <a:t>Tramite gli </a:t>
            </a:r>
            <a:r>
              <a:rPr sz="1200" dirty="0">
                <a:latin typeface="Times New Roman"/>
                <a:cs typeface="Times New Roman"/>
              </a:rPr>
              <a:t>Spiriti </a:t>
            </a:r>
            <a:r>
              <a:rPr sz="1200" spc="-5" dirty="0">
                <a:latin typeface="Times New Roman"/>
                <a:cs typeface="Times New Roman"/>
              </a:rPr>
              <a:t>Riflettivi essi sincronizzano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governi superuniversali degli </a:t>
            </a:r>
            <a:r>
              <a:rPr sz="1200" dirty="0">
                <a:latin typeface="Times New Roman"/>
                <a:cs typeface="Times New Roman"/>
              </a:rPr>
              <a:t>Antichi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Giorni </a:t>
            </a:r>
            <a:r>
              <a:rPr sz="1200" spc="-5" dirty="0">
                <a:latin typeface="Times New Roman"/>
                <a:cs typeface="Times New Roman"/>
              </a:rPr>
              <a:t>con  Majeston,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centro paradisiaco della riflettività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universale.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36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363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7855584" cy="161544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520700" marR="22352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(206.3) 17:8.8 </a:t>
            </a:r>
            <a:r>
              <a:rPr sz="1200" dirty="0">
                <a:latin typeface="Times New Roman"/>
                <a:cs typeface="Times New Roman"/>
              </a:rPr>
              <a:t>5. </a:t>
            </a:r>
            <a:r>
              <a:rPr sz="1200" spc="-5" dirty="0">
                <a:latin typeface="Times New Roman"/>
                <a:cs typeface="Times New Roman"/>
              </a:rPr>
              <a:t>Prendendo parte all’individualizzazione delle Divine Ministre degli </a:t>
            </a:r>
            <a:r>
              <a:rPr sz="1200" dirty="0">
                <a:latin typeface="Times New Roman"/>
                <a:cs typeface="Times New Roman"/>
              </a:rPr>
              <a:t>Universi </a:t>
            </a:r>
            <a:r>
              <a:rPr sz="1200" spc="-5" dirty="0">
                <a:latin typeface="Times New Roman"/>
                <a:cs typeface="Times New Roman"/>
              </a:rPr>
              <a:t>locali, gli </a:t>
            </a:r>
            <a:r>
              <a:rPr sz="1200" dirty="0">
                <a:latin typeface="Times New Roman"/>
                <a:cs typeface="Times New Roman"/>
              </a:rPr>
              <a:t>Spiriti </a:t>
            </a:r>
            <a:r>
              <a:rPr sz="1200" spc="-5" dirty="0">
                <a:latin typeface="Times New Roman"/>
                <a:cs typeface="Times New Roman"/>
              </a:rPr>
              <a:t>Maestri  portano </a:t>
            </a:r>
            <a:r>
              <a:rPr sz="1200" dirty="0">
                <a:latin typeface="Times New Roman"/>
                <a:cs typeface="Times New Roman"/>
              </a:rPr>
              <a:t>il loro </a:t>
            </a:r>
            <a:r>
              <a:rPr sz="1200" spc="-5" dirty="0">
                <a:latin typeface="Times New Roman"/>
                <a:cs typeface="Times New Roman"/>
              </a:rPr>
              <a:t>contributo all’ultimo livello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Settuplo, </a:t>
            </a:r>
            <a:r>
              <a:rPr sz="1200" dirty="0">
                <a:latin typeface="Times New Roman"/>
                <a:cs typeface="Times New Roman"/>
              </a:rPr>
              <a:t>l’unione </a:t>
            </a:r>
            <a:r>
              <a:rPr sz="1200" spc="-5" dirty="0">
                <a:latin typeface="Times New Roman"/>
                <a:cs typeface="Times New Roman"/>
              </a:rPr>
              <a:t>dei Figli Creatori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degli </a:t>
            </a:r>
            <a:r>
              <a:rPr sz="1200" dirty="0">
                <a:latin typeface="Times New Roman"/>
                <a:cs typeface="Times New Roman"/>
              </a:rPr>
              <a:t>Spiriti </a:t>
            </a:r>
            <a:r>
              <a:rPr sz="1200" spc="-5" dirty="0">
                <a:latin typeface="Times New Roman"/>
                <a:cs typeface="Times New Roman"/>
              </a:rPr>
              <a:t>Creativi degli  Universi locali.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 marR="55880" algn="just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(206.4) 17:8.9 </a:t>
            </a:r>
            <a:r>
              <a:rPr sz="1200" spc="-5" dirty="0">
                <a:latin typeface="Times New Roman"/>
                <a:cs typeface="Times New Roman"/>
              </a:rPr>
              <a:t>L’unità </a:t>
            </a:r>
            <a:r>
              <a:rPr sz="1200" dirty="0">
                <a:latin typeface="Times New Roman"/>
                <a:cs typeface="Times New Roman"/>
              </a:rPr>
              <a:t>funzionale insita </a:t>
            </a:r>
            <a:r>
              <a:rPr sz="1200" spc="-5" dirty="0">
                <a:latin typeface="Times New Roman"/>
                <a:cs typeface="Times New Roman"/>
              </a:rPr>
              <a:t>nell’Attore Congiunto </a:t>
            </a:r>
            <a:r>
              <a:rPr sz="1200" dirty="0">
                <a:latin typeface="Times New Roman"/>
                <a:cs typeface="Times New Roman"/>
              </a:rPr>
              <a:t>è rivelata </a:t>
            </a:r>
            <a:r>
              <a:rPr sz="1200" spc="-5" dirty="0">
                <a:latin typeface="Times New Roman"/>
                <a:cs typeface="Times New Roman"/>
              </a:rPr>
              <a:t>agli Universi </a:t>
            </a:r>
            <a:r>
              <a:rPr sz="1200" dirty="0">
                <a:latin typeface="Times New Roman"/>
                <a:cs typeface="Times New Roman"/>
              </a:rPr>
              <a:t>in evoluzione </a:t>
            </a:r>
            <a:r>
              <a:rPr sz="1200" spc="-5" dirty="0">
                <a:latin typeface="Times New Roman"/>
                <a:cs typeface="Times New Roman"/>
              </a:rPr>
              <a:t>nei </a:t>
            </a:r>
            <a:r>
              <a:rPr sz="1200" dirty="0">
                <a:latin typeface="Times New Roman"/>
                <a:cs typeface="Times New Roman"/>
              </a:rPr>
              <a:t>Sette Spiriti </a:t>
            </a:r>
            <a:r>
              <a:rPr sz="1200" spc="-5" dirty="0">
                <a:latin typeface="Times New Roman"/>
                <a:cs typeface="Times New Roman"/>
              </a:rPr>
              <a:t>Maestri,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sue  personalità primarie. Ma nei Superuniversi </a:t>
            </a:r>
            <a:r>
              <a:rPr sz="1200" dirty="0">
                <a:latin typeface="Times New Roman"/>
                <a:cs typeface="Times New Roman"/>
              </a:rPr>
              <a:t>divenuti </a:t>
            </a:r>
            <a:r>
              <a:rPr sz="1200" spc="-5" dirty="0">
                <a:latin typeface="Times New Roman"/>
                <a:cs typeface="Times New Roman"/>
              </a:rPr>
              <a:t>perfetti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futuro </a:t>
            </a:r>
            <a:r>
              <a:rPr sz="1200" dirty="0">
                <a:latin typeface="Times New Roman"/>
                <a:cs typeface="Times New Roman"/>
              </a:rPr>
              <a:t>questa unità </a:t>
            </a:r>
            <a:r>
              <a:rPr sz="1200" spc="-5" dirty="0">
                <a:latin typeface="Times New Roman"/>
                <a:cs typeface="Times New Roman"/>
              </a:rPr>
              <a:t>sarà certamente inseparabile </a:t>
            </a:r>
            <a:r>
              <a:rPr sz="1200" dirty="0">
                <a:latin typeface="Times New Roman"/>
                <a:cs typeface="Times New Roman"/>
              </a:rPr>
              <a:t>dalla </a:t>
            </a:r>
            <a:r>
              <a:rPr sz="1200" spc="-5" dirty="0">
                <a:latin typeface="Times New Roman"/>
                <a:cs typeface="Times New Roman"/>
              </a:rPr>
              <a:t>sovranità  esperienziale del </a:t>
            </a:r>
            <a:r>
              <a:rPr sz="1200" dirty="0">
                <a:latin typeface="Times New Roman"/>
                <a:cs typeface="Times New Roman"/>
              </a:rPr>
              <a:t>Supremo.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 algn="just">
              <a:lnSpc>
                <a:spcPct val="1000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(206.5) 17:8.10 </a:t>
            </a:r>
            <a:r>
              <a:rPr sz="1200" spc="-5" dirty="0">
                <a:latin typeface="Times New Roman"/>
                <a:cs typeface="Times New Roman"/>
              </a:rPr>
              <a:t>[Presentato </a:t>
            </a:r>
            <a:r>
              <a:rPr sz="1200" dirty="0">
                <a:latin typeface="Times New Roman"/>
                <a:cs typeface="Times New Roman"/>
              </a:rPr>
              <a:t>da un </a:t>
            </a:r>
            <a:r>
              <a:rPr sz="1200" spc="-5" dirty="0">
                <a:latin typeface="Times New Roman"/>
                <a:cs typeface="Times New Roman"/>
              </a:rPr>
              <a:t>Consigliere </a:t>
            </a:r>
            <a:r>
              <a:rPr sz="1200" dirty="0">
                <a:latin typeface="Times New Roman"/>
                <a:cs typeface="Times New Roman"/>
              </a:rPr>
              <a:t>Divino di</a:t>
            </a:r>
            <a:r>
              <a:rPr sz="1200" spc="-1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Uversa.]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36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364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90219" y="508761"/>
            <a:ext cx="7991475" cy="406209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50800" algn="just">
              <a:lnSpc>
                <a:spcPct val="100000"/>
              </a:lnSpc>
              <a:spcBef>
                <a:spcPts val="95"/>
              </a:spcBef>
            </a:pPr>
            <a:r>
              <a:rPr sz="2200" b="1" spc="-5" dirty="0">
                <a:solidFill>
                  <a:srgbClr val="933634"/>
                </a:solidFill>
                <a:latin typeface="Times New Roman"/>
                <a:cs typeface="Times New Roman"/>
              </a:rPr>
              <a:t>Fascicolo </a:t>
            </a:r>
            <a:r>
              <a:rPr sz="2200" b="1" dirty="0">
                <a:solidFill>
                  <a:srgbClr val="933634"/>
                </a:solidFill>
                <a:latin typeface="Times New Roman"/>
                <a:cs typeface="Times New Roman"/>
              </a:rPr>
              <a:t>18: </a:t>
            </a:r>
            <a:r>
              <a:rPr sz="2200" b="1" spc="-5" dirty="0">
                <a:solidFill>
                  <a:srgbClr val="933634"/>
                </a:solidFill>
                <a:latin typeface="Times New Roman"/>
                <a:cs typeface="Times New Roman"/>
              </a:rPr>
              <a:t>Le Personalità </a:t>
            </a:r>
            <a:r>
              <a:rPr sz="2200" b="1" spc="-10" dirty="0">
                <a:solidFill>
                  <a:srgbClr val="933634"/>
                </a:solidFill>
                <a:latin typeface="Times New Roman"/>
                <a:cs typeface="Times New Roman"/>
              </a:rPr>
              <a:t>Supreme della</a:t>
            </a:r>
            <a:r>
              <a:rPr sz="2200" b="1" spc="-5" dirty="0">
                <a:solidFill>
                  <a:srgbClr val="933634"/>
                </a:solidFill>
                <a:latin typeface="Times New Roman"/>
                <a:cs typeface="Times New Roman"/>
              </a:rPr>
              <a:t> </a:t>
            </a:r>
            <a:r>
              <a:rPr sz="2200" b="1" spc="-30" dirty="0">
                <a:solidFill>
                  <a:srgbClr val="933634"/>
                </a:solidFill>
                <a:latin typeface="Times New Roman"/>
                <a:cs typeface="Times New Roman"/>
              </a:rPr>
              <a:t>Trinità</a:t>
            </a:r>
            <a:endParaRPr sz="2200">
              <a:latin typeface="Times New Roman"/>
              <a:cs typeface="Times New Roman"/>
            </a:endParaRPr>
          </a:p>
          <a:p>
            <a:pPr marL="50800" marR="43180" algn="just">
              <a:lnSpc>
                <a:spcPts val="1380"/>
              </a:lnSpc>
              <a:spcBef>
                <a:spcPts val="142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(207.1) 18:0.1 </a:t>
            </a:r>
            <a:r>
              <a:rPr sz="1200" spc="-15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PERSONALITÀ </a:t>
            </a:r>
            <a:r>
              <a:rPr sz="1200" dirty="0">
                <a:latin typeface="Times New Roman"/>
                <a:cs typeface="Times New Roman"/>
              </a:rPr>
              <a:t>Supreme della Trinità sono tutte </a:t>
            </a:r>
            <a:r>
              <a:rPr sz="1200" spc="-5" dirty="0">
                <a:latin typeface="Times New Roman"/>
                <a:cs typeface="Times New Roman"/>
              </a:rPr>
              <a:t>create </a:t>
            </a:r>
            <a:r>
              <a:rPr sz="1200" dirty="0">
                <a:latin typeface="Times New Roman"/>
                <a:cs typeface="Times New Roman"/>
              </a:rPr>
              <a:t>per un </a:t>
            </a:r>
            <a:r>
              <a:rPr sz="1200" spc="-5" dirty="0">
                <a:latin typeface="Times New Roman"/>
                <a:cs typeface="Times New Roman"/>
              </a:rPr>
              <a:t>servizio specifico. Esse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destinate dalla </a:t>
            </a:r>
            <a:r>
              <a:rPr sz="1200" dirty="0">
                <a:latin typeface="Times New Roman"/>
                <a:cs typeface="Times New Roman"/>
              </a:rPr>
              <a:t>Trinità  divina </a:t>
            </a:r>
            <a:r>
              <a:rPr sz="1200" spc="-5" dirty="0">
                <a:latin typeface="Times New Roman"/>
                <a:cs typeface="Times New Roman"/>
              </a:rPr>
              <a:t>all’adempimento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certi doveri specifici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sono qualificate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servire con perfezione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tecnica </a:t>
            </a:r>
            <a:r>
              <a:rPr sz="1200" dirty="0">
                <a:latin typeface="Times New Roman"/>
                <a:cs typeface="Times New Roman"/>
              </a:rPr>
              <a:t>e finalità di devozione. </a:t>
            </a:r>
            <a:r>
              <a:rPr sz="1200" spc="-5" dirty="0">
                <a:latin typeface="Times New Roman"/>
                <a:cs typeface="Times New Roman"/>
              </a:rPr>
              <a:t>Vi  </a:t>
            </a:r>
            <a:r>
              <a:rPr sz="1200" dirty="0">
                <a:latin typeface="Times New Roman"/>
                <a:cs typeface="Times New Roman"/>
              </a:rPr>
              <a:t>sono sette </a:t>
            </a:r>
            <a:r>
              <a:rPr sz="1200" spc="-5" dirty="0">
                <a:latin typeface="Times New Roman"/>
                <a:cs typeface="Times New Roman"/>
              </a:rPr>
              <a:t>ordini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Personalità Supreme della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Trinità: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00">
              <a:latin typeface="Times New Roman"/>
              <a:cs typeface="Times New Roman"/>
            </a:endParaRPr>
          </a:p>
          <a:p>
            <a:pPr marL="508000">
              <a:lnSpc>
                <a:spcPct val="1000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(207.2) 18:0.2 </a:t>
            </a:r>
            <a:r>
              <a:rPr sz="1200" dirty="0">
                <a:latin typeface="Times New Roman"/>
                <a:cs typeface="Times New Roman"/>
              </a:rPr>
              <a:t>1. </a:t>
            </a:r>
            <a:r>
              <a:rPr sz="1200" spc="-5" dirty="0">
                <a:latin typeface="Times New Roman"/>
                <a:cs typeface="Times New Roman"/>
              </a:rPr>
              <a:t>Segreti Trinitizzati della</a:t>
            </a:r>
            <a:r>
              <a:rPr sz="1200" spc="-1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Supremazia.</a:t>
            </a:r>
            <a:endParaRPr sz="1200">
              <a:latin typeface="Times New Roman"/>
              <a:cs typeface="Times New Roman"/>
            </a:endParaRPr>
          </a:p>
          <a:p>
            <a:pPr marL="508000">
              <a:lnSpc>
                <a:spcPct val="100000"/>
              </a:lnSpc>
              <a:spcBef>
                <a:spcPts val="133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(207.3) 18:0.3 </a:t>
            </a:r>
            <a:r>
              <a:rPr sz="1200" dirty="0">
                <a:latin typeface="Times New Roman"/>
                <a:cs typeface="Times New Roman"/>
              </a:rPr>
              <a:t>2. </a:t>
            </a:r>
            <a:r>
              <a:rPr sz="1200" spc="-5" dirty="0">
                <a:latin typeface="Times New Roman"/>
                <a:cs typeface="Times New Roman"/>
              </a:rPr>
              <a:t>Eterni dei</a:t>
            </a:r>
            <a:r>
              <a:rPr sz="1200" spc="-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Giorni.</a:t>
            </a:r>
            <a:endParaRPr sz="1200">
              <a:latin typeface="Times New Roman"/>
              <a:cs typeface="Times New Roman"/>
            </a:endParaRPr>
          </a:p>
          <a:p>
            <a:pPr marL="508000">
              <a:lnSpc>
                <a:spcPct val="100000"/>
              </a:lnSpc>
              <a:spcBef>
                <a:spcPts val="134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(207.4) 18:0.4 </a:t>
            </a:r>
            <a:r>
              <a:rPr sz="1200" dirty="0">
                <a:latin typeface="Times New Roman"/>
                <a:cs typeface="Times New Roman"/>
              </a:rPr>
              <a:t>3. Antichi </a:t>
            </a:r>
            <a:r>
              <a:rPr sz="1200" spc="-5" dirty="0">
                <a:latin typeface="Times New Roman"/>
                <a:cs typeface="Times New Roman"/>
              </a:rPr>
              <a:t>dei</a:t>
            </a:r>
            <a:r>
              <a:rPr sz="1200" spc="-1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Giorni.</a:t>
            </a:r>
            <a:endParaRPr sz="1200">
              <a:latin typeface="Times New Roman"/>
              <a:cs typeface="Times New Roman"/>
            </a:endParaRPr>
          </a:p>
          <a:p>
            <a:pPr marL="508000">
              <a:lnSpc>
                <a:spcPct val="100000"/>
              </a:lnSpc>
              <a:spcBef>
                <a:spcPts val="135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(207.5) 18:0.5 </a:t>
            </a:r>
            <a:r>
              <a:rPr sz="1200" dirty="0">
                <a:latin typeface="Times New Roman"/>
                <a:cs typeface="Times New Roman"/>
              </a:rPr>
              <a:t>4. </a:t>
            </a:r>
            <a:r>
              <a:rPr sz="1200" spc="-5" dirty="0">
                <a:latin typeface="Times New Roman"/>
                <a:cs typeface="Times New Roman"/>
              </a:rPr>
              <a:t>Perfezioni </a:t>
            </a:r>
            <a:r>
              <a:rPr sz="1200" spc="-10" dirty="0">
                <a:latin typeface="Times New Roman"/>
                <a:cs typeface="Times New Roman"/>
              </a:rPr>
              <a:t>dei</a:t>
            </a:r>
            <a:r>
              <a:rPr sz="1200" spc="-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Giorni.</a:t>
            </a:r>
            <a:endParaRPr sz="1200">
              <a:latin typeface="Times New Roman"/>
              <a:cs typeface="Times New Roman"/>
            </a:endParaRPr>
          </a:p>
          <a:p>
            <a:pPr marL="508000">
              <a:lnSpc>
                <a:spcPct val="100000"/>
              </a:lnSpc>
              <a:spcBef>
                <a:spcPts val="133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(207.6) 18:0.6 </a:t>
            </a:r>
            <a:r>
              <a:rPr sz="1200" dirty="0">
                <a:latin typeface="Times New Roman"/>
                <a:cs typeface="Times New Roman"/>
              </a:rPr>
              <a:t>5. </a:t>
            </a:r>
            <a:r>
              <a:rPr sz="1200" spc="-5" dirty="0">
                <a:latin typeface="Times New Roman"/>
                <a:cs typeface="Times New Roman"/>
              </a:rPr>
              <a:t>Recenti dei</a:t>
            </a:r>
            <a:r>
              <a:rPr sz="1200" spc="-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Giorni.</a:t>
            </a:r>
            <a:endParaRPr sz="1200">
              <a:latin typeface="Times New Roman"/>
              <a:cs typeface="Times New Roman"/>
            </a:endParaRPr>
          </a:p>
          <a:p>
            <a:pPr marL="508000">
              <a:lnSpc>
                <a:spcPct val="100000"/>
              </a:lnSpc>
              <a:spcBef>
                <a:spcPts val="134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(207.7) 18:0.7 </a:t>
            </a:r>
            <a:r>
              <a:rPr sz="1200" dirty="0">
                <a:latin typeface="Times New Roman"/>
                <a:cs typeface="Times New Roman"/>
              </a:rPr>
              <a:t>6. Unioni dei</a:t>
            </a:r>
            <a:r>
              <a:rPr sz="1200" spc="-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Giorni.</a:t>
            </a:r>
            <a:endParaRPr sz="1200">
              <a:latin typeface="Times New Roman"/>
              <a:cs typeface="Times New Roman"/>
            </a:endParaRPr>
          </a:p>
          <a:p>
            <a:pPr marL="508000">
              <a:lnSpc>
                <a:spcPct val="100000"/>
              </a:lnSpc>
              <a:spcBef>
                <a:spcPts val="134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(207.8) 18:0.8 </a:t>
            </a:r>
            <a:r>
              <a:rPr sz="1200" dirty="0">
                <a:latin typeface="Times New Roman"/>
                <a:cs typeface="Times New Roman"/>
              </a:rPr>
              <a:t>7. </a:t>
            </a:r>
            <a:r>
              <a:rPr sz="1200" spc="-5" dirty="0">
                <a:latin typeface="Times New Roman"/>
                <a:cs typeface="Times New Roman"/>
              </a:rPr>
              <a:t>Fedeli dei</a:t>
            </a:r>
            <a:r>
              <a:rPr sz="1200" spc="-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Giorni.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50800" marR="213360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(207.9) 18:0.9 </a:t>
            </a:r>
            <a:r>
              <a:rPr sz="1200" spc="-5" dirty="0">
                <a:latin typeface="Times New Roman"/>
                <a:cs typeface="Times New Roman"/>
              </a:rPr>
              <a:t>Questi esseri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perfezione amministrativa esistono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numero preciso </a:t>
            </a:r>
            <a:r>
              <a:rPr sz="1200" dirty="0">
                <a:latin typeface="Times New Roman"/>
                <a:cs typeface="Times New Roman"/>
              </a:rPr>
              <a:t>e definitivo.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creazione </a:t>
            </a:r>
            <a:r>
              <a:rPr sz="1200" dirty="0">
                <a:latin typeface="Times New Roman"/>
                <a:cs typeface="Times New Roman"/>
              </a:rPr>
              <a:t>è un </a:t>
            </a:r>
            <a:r>
              <a:rPr sz="1200" spc="-5" dirty="0">
                <a:latin typeface="Times New Roman"/>
                <a:cs typeface="Times New Roman"/>
              </a:rPr>
              <a:t>evento </a:t>
            </a:r>
            <a:r>
              <a:rPr sz="1200" dirty="0">
                <a:latin typeface="Times New Roman"/>
                <a:cs typeface="Times New Roman"/>
              </a:rPr>
              <a:t>del  </a:t>
            </a:r>
            <a:r>
              <a:rPr sz="1200" spc="-5" dirty="0">
                <a:latin typeface="Times New Roman"/>
                <a:cs typeface="Times New Roman"/>
              </a:rPr>
              <a:t>passato; </a:t>
            </a:r>
            <a:r>
              <a:rPr sz="1200" dirty="0">
                <a:latin typeface="Times New Roman"/>
                <a:cs typeface="Times New Roman"/>
              </a:rPr>
              <a:t>non ne </a:t>
            </a:r>
            <a:r>
              <a:rPr sz="1200" spc="-5" dirty="0">
                <a:latin typeface="Times New Roman"/>
                <a:cs typeface="Times New Roman"/>
              </a:rPr>
              <a:t>saranno personalizzati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altri.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36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365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87055" cy="4132579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123825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(207.10) 18:0.10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tutto il grande </a:t>
            </a:r>
            <a:r>
              <a:rPr sz="1200" spc="-5" dirty="0">
                <a:latin typeface="Times New Roman"/>
                <a:cs typeface="Times New Roman"/>
              </a:rPr>
              <a:t>Universo </a:t>
            </a:r>
            <a:r>
              <a:rPr sz="1200" dirty="0">
                <a:latin typeface="Times New Roman"/>
                <a:cs typeface="Times New Roman"/>
              </a:rPr>
              <a:t>queste </a:t>
            </a:r>
            <a:r>
              <a:rPr sz="1200" spc="-5" dirty="0">
                <a:latin typeface="Times New Roman"/>
                <a:cs typeface="Times New Roman"/>
              </a:rPr>
              <a:t>Personalità Supreme della </a:t>
            </a:r>
            <a:r>
              <a:rPr sz="1200" dirty="0">
                <a:latin typeface="Times New Roman"/>
                <a:cs typeface="Times New Roman"/>
              </a:rPr>
              <a:t>Trinità </a:t>
            </a:r>
            <a:r>
              <a:rPr sz="1200" spc="-5" dirty="0">
                <a:latin typeface="Times New Roman"/>
                <a:cs typeface="Times New Roman"/>
              </a:rPr>
              <a:t>rappresentano </a:t>
            </a:r>
            <a:r>
              <a:rPr sz="1200" dirty="0">
                <a:latin typeface="Times New Roman"/>
                <a:cs typeface="Times New Roman"/>
              </a:rPr>
              <a:t>la politica </a:t>
            </a:r>
            <a:r>
              <a:rPr sz="1200" spc="-5" dirty="0">
                <a:latin typeface="Times New Roman"/>
                <a:cs typeface="Times New Roman"/>
              </a:rPr>
              <a:t>amministrativa della  Trinità del Paradiso; esse rappresentano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giustizia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i="1" dirty="0">
                <a:latin typeface="Times New Roman"/>
                <a:cs typeface="Times New Roman"/>
              </a:rPr>
              <a:t>sono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giudizio esecutivo della Trinità del </a:t>
            </a:r>
            <a:r>
              <a:rPr sz="1200" dirty="0">
                <a:latin typeface="Times New Roman"/>
                <a:cs typeface="Times New Roman"/>
              </a:rPr>
              <a:t>Paradiso. </a:t>
            </a:r>
            <a:r>
              <a:rPr sz="1200" spc="-5" dirty="0">
                <a:latin typeface="Times New Roman"/>
                <a:cs typeface="Times New Roman"/>
              </a:rPr>
              <a:t>Esse formano </a:t>
            </a:r>
            <a:r>
              <a:rPr sz="1200" dirty="0">
                <a:latin typeface="Times New Roman"/>
                <a:cs typeface="Times New Roman"/>
              </a:rPr>
              <a:t>una linea  </a:t>
            </a:r>
            <a:r>
              <a:rPr sz="1200" spc="-5" dirty="0">
                <a:latin typeface="Times New Roman"/>
                <a:cs typeface="Times New Roman"/>
              </a:rPr>
              <a:t>interdipendente </a:t>
            </a:r>
            <a:r>
              <a:rPr sz="1200" dirty="0">
                <a:latin typeface="Times New Roman"/>
                <a:cs typeface="Times New Roman"/>
              </a:rPr>
              <a:t>di perfezione </a:t>
            </a:r>
            <a:r>
              <a:rPr sz="1200" spc="-5" dirty="0">
                <a:latin typeface="Times New Roman"/>
                <a:cs typeface="Times New Roman"/>
              </a:rPr>
              <a:t>amministrativa che si </a:t>
            </a:r>
            <a:r>
              <a:rPr sz="1200" dirty="0">
                <a:latin typeface="Times New Roman"/>
                <a:cs typeface="Times New Roman"/>
              </a:rPr>
              <a:t>estende </a:t>
            </a:r>
            <a:r>
              <a:rPr sz="1200" spc="-5" dirty="0">
                <a:latin typeface="Times New Roman"/>
                <a:cs typeface="Times New Roman"/>
              </a:rPr>
              <a:t>dalle </a:t>
            </a:r>
            <a:r>
              <a:rPr sz="1200" dirty="0">
                <a:latin typeface="Times New Roman"/>
                <a:cs typeface="Times New Roman"/>
              </a:rPr>
              <a:t>sfere </a:t>
            </a:r>
            <a:r>
              <a:rPr sz="1200" spc="-5" dirty="0">
                <a:latin typeface="Times New Roman"/>
                <a:cs typeface="Times New Roman"/>
              </a:rPr>
              <a:t>paradisiache del </a:t>
            </a:r>
            <a:r>
              <a:rPr sz="1200" dirty="0">
                <a:latin typeface="Times New Roman"/>
                <a:cs typeface="Times New Roman"/>
              </a:rPr>
              <a:t>Padre </a:t>
            </a:r>
            <a:r>
              <a:rPr sz="1200" spc="-5" dirty="0">
                <a:latin typeface="Times New Roman"/>
                <a:cs typeface="Times New Roman"/>
              </a:rPr>
              <a:t>fino ai </a:t>
            </a:r>
            <a:r>
              <a:rPr sz="1200" dirty="0">
                <a:latin typeface="Times New Roman"/>
                <a:cs typeface="Times New Roman"/>
              </a:rPr>
              <a:t>mondi </a:t>
            </a:r>
            <a:r>
              <a:rPr sz="1200" spc="-5" dirty="0">
                <a:latin typeface="Times New Roman"/>
                <a:cs typeface="Times New Roman"/>
              </a:rPr>
              <a:t>capitale degli Universi  locali ed alle capitali delle costellazioni che </a:t>
            </a:r>
            <a:r>
              <a:rPr sz="1200" dirty="0">
                <a:latin typeface="Times New Roman"/>
                <a:cs typeface="Times New Roman"/>
              </a:rPr>
              <a:t>li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compongono.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ts val="141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(207.11) 18:0.11 </a:t>
            </a:r>
            <a:r>
              <a:rPr sz="1200" spc="-5" dirty="0">
                <a:latin typeface="Times New Roman"/>
                <a:cs typeface="Times New Roman"/>
              </a:rPr>
              <a:t>Tutti gli esseri d’origine trinitaria sono creati con </a:t>
            </a:r>
            <a:r>
              <a:rPr sz="1200" dirty="0">
                <a:latin typeface="Times New Roman"/>
                <a:cs typeface="Times New Roman"/>
              </a:rPr>
              <a:t>perfezione </a:t>
            </a:r>
            <a:r>
              <a:rPr sz="1200" spc="-5" dirty="0">
                <a:latin typeface="Times New Roman"/>
                <a:cs typeface="Times New Roman"/>
              </a:rPr>
              <a:t>paradisiaca </a:t>
            </a:r>
            <a:r>
              <a:rPr sz="1200" dirty="0">
                <a:latin typeface="Times New Roman"/>
                <a:cs typeface="Times New Roman"/>
              </a:rPr>
              <a:t>in tutti i loro </a:t>
            </a:r>
            <a:r>
              <a:rPr sz="1200" spc="-5" dirty="0">
                <a:latin typeface="Times New Roman"/>
                <a:cs typeface="Times New Roman"/>
              </a:rPr>
              <a:t>attributi </a:t>
            </a:r>
            <a:r>
              <a:rPr sz="1200" dirty="0">
                <a:latin typeface="Times New Roman"/>
                <a:cs typeface="Times New Roman"/>
              </a:rPr>
              <a:t>divini. Solo nei</a:t>
            </a:r>
            <a:r>
              <a:rPr sz="1200" spc="-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regni</a:t>
            </a:r>
            <a:endParaRPr sz="1200">
              <a:latin typeface="Times New Roman"/>
              <a:cs typeface="Times New Roman"/>
            </a:endParaRPr>
          </a:p>
          <a:p>
            <a:pPr marL="76200" marR="68580">
              <a:lnSpc>
                <a:spcPts val="1380"/>
              </a:lnSpc>
              <a:spcBef>
                <a:spcPts val="70"/>
              </a:spcBef>
            </a:pPr>
            <a:r>
              <a:rPr sz="1200" spc="-5" dirty="0">
                <a:latin typeface="Times New Roman"/>
                <a:cs typeface="Times New Roman"/>
              </a:rPr>
              <a:t>dell’esperienza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trascorrere del tempo </a:t>
            </a:r>
            <a:r>
              <a:rPr sz="1200" spc="5" dirty="0">
                <a:latin typeface="Times New Roman"/>
                <a:cs typeface="Times New Roman"/>
              </a:rPr>
              <a:t>ha </a:t>
            </a:r>
            <a:r>
              <a:rPr sz="1200" dirty="0">
                <a:latin typeface="Times New Roman"/>
                <a:cs typeface="Times New Roman"/>
              </a:rPr>
              <a:t>accresciuto la loro dotazione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servizio cosmico. Non c’è </a:t>
            </a:r>
            <a:r>
              <a:rPr sz="1200" dirty="0">
                <a:latin typeface="Times New Roman"/>
                <a:cs typeface="Times New Roman"/>
              </a:rPr>
              <a:t>mai alcun </a:t>
            </a:r>
            <a:r>
              <a:rPr sz="1200" spc="-5" dirty="0">
                <a:latin typeface="Times New Roman"/>
                <a:cs typeface="Times New Roman"/>
              </a:rPr>
              <a:t>pericolo </a:t>
            </a:r>
            <a:r>
              <a:rPr sz="1200" dirty="0">
                <a:latin typeface="Times New Roman"/>
                <a:cs typeface="Times New Roman"/>
              </a:rPr>
              <a:t>d’errore  o </a:t>
            </a:r>
            <a:r>
              <a:rPr sz="1200" spc="-5" dirty="0">
                <a:latin typeface="Times New Roman"/>
                <a:cs typeface="Times New Roman"/>
              </a:rPr>
              <a:t>rischio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ribellione </a:t>
            </a:r>
            <a:r>
              <a:rPr sz="1200" dirty="0">
                <a:latin typeface="Times New Roman"/>
                <a:cs typeface="Times New Roman"/>
              </a:rPr>
              <a:t>con </a:t>
            </a:r>
            <a:r>
              <a:rPr sz="1200" spc="-5" dirty="0">
                <a:latin typeface="Times New Roman"/>
                <a:cs typeface="Times New Roman"/>
              </a:rPr>
              <a:t>gli esseri d’origine </a:t>
            </a:r>
            <a:r>
              <a:rPr sz="1200" dirty="0">
                <a:latin typeface="Times New Roman"/>
                <a:cs typeface="Times New Roman"/>
              </a:rPr>
              <a:t>trinitaria. Essi </a:t>
            </a:r>
            <a:r>
              <a:rPr sz="1200" spc="-5" dirty="0">
                <a:latin typeface="Times New Roman"/>
                <a:cs typeface="Times New Roman"/>
              </a:rPr>
              <a:t>sono d’essenza </a:t>
            </a:r>
            <a:r>
              <a:rPr sz="1200" dirty="0">
                <a:latin typeface="Times New Roman"/>
                <a:cs typeface="Times New Roman"/>
              </a:rPr>
              <a:t>divina e non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è mai sentito che </a:t>
            </a:r>
            <a:r>
              <a:rPr sz="1200" spc="-5" dirty="0">
                <a:latin typeface="Times New Roman"/>
                <a:cs typeface="Times New Roman"/>
              </a:rPr>
              <a:t>abbiano deviato dal  sentiero perfetto </a:t>
            </a:r>
            <a:r>
              <a:rPr sz="1200" dirty="0">
                <a:latin typeface="Times New Roman"/>
                <a:cs typeface="Times New Roman"/>
              </a:rPr>
              <a:t>e divino di condotta </a:t>
            </a:r>
            <a:r>
              <a:rPr sz="1200" spc="-5" dirty="0">
                <a:latin typeface="Times New Roman"/>
                <a:cs typeface="Times New Roman"/>
              </a:rPr>
              <a:t>della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personalità.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1. I Segreti Trinitizzati della</a:t>
            </a: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Supremazia</a:t>
            </a:r>
            <a:endParaRPr sz="1600">
              <a:latin typeface="Times New Roman"/>
              <a:cs typeface="Times New Roman"/>
            </a:endParaRPr>
          </a:p>
          <a:p>
            <a:pPr marL="76200" marR="80645">
              <a:lnSpc>
                <a:spcPts val="1380"/>
              </a:lnSpc>
              <a:spcBef>
                <a:spcPts val="141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(207.12) 18:1.1 </a:t>
            </a:r>
            <a:r>
              <a:rPr sz="1200" spc="-5" dirty="0">
                <a:latin typeface="Times New Roman"/>
                <a:cs typeface="Times New Roman"/>
              </a:rPr>
              <a:t>Vi </a:t>
            </a:r>
            <a:r>
              <a:rPr sz="1200" dirty="0">
                <a:latin typeface="Times New Roman"/>
                <a:cs typeface="Times New Roman"/>
              </a:rPr>
              <a:t>sono sette mondi nel </a:t>
            </a:r>
            <a:r>
              <a:rPr sz="1200" spc="-5" dirty="0">
                <a:latin typeface="Times New Roman"/>
                <a:cs typeface="Times New Roman"/>
              </a:rPr>
              <a:t>circuito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interno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satelliti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Paradiso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ciascuno </a:t>
            </a:r>
            <a:r>
              <a:rPr sz="1200" dirty="0">
                <a:latin typeface="Times New Roman"/>
                <a:cs typeface="Times New Roman"/>
              </a:rPr>
              <a:t>di questi mondi </a:t>
            </a:r>
            <a:r>
              <a:rPr sz="1200" spc="-5" dirty="0">
                <a:latin typeface="Times New Roman"/>
                <a:cs typeface="Times New Roman"/>
              </a:rPr>
              <a:t>eccelsi </a:t>
            </a:r>
            <a:r>
              <a:rPr sz="1200" dirty="0">
                <a:latin typeface="Times New Roman"/>
                <a:cs typeface="Times New Roman"/>
              </a:rPr>
              <a:t>è presieduto da  un </a:t>
            </a:r>
            <a:r>
              <a:rPr sz="1200" spc="-5" dirty="0">
                <a:latin typeface="Times New Roman"/>
                <a:cs typeface="Times New Roman"/>
              </a:rPr>
              <a:t>corpo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dieci Segreti Trinitizzati della Supremazia. Essi </a:t>
            </a:r>
            <a:r>
              <a:rPr sz="1200" dirty="0">
                <a:latin typeface="Times New Roman"/>
                <a:cs typeface="Times New Roman"/>
              </a:rPr>
              <a:t>non sono </a:t>
            </a:r>
            <a:r>
              <a:rPr sz="1200" spc="-5" dirty="0">
                <a:latin typeface="Times New Roman"/>
                <a:cs typeface="Times New Roman"/>
              </a:rPr>
              <a:t>creatori,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amministratori supremi ed </a:t>
            </a:r>
            <a:r>
              <a:rPr sz="1200" dirty="0">
                <a:latin typeface="Times New Roman"/>
                <a:cs typeface="Times New Roman"/>
              </a:rPr>
              <a:t>ultimi.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5" dirty="0">
                <a:latin typeface="Times New Roman"/>
                <a:cs typeface="Times New Roman"/>
              </a:rPr>
              <a:t>conduzione  </a:t>
            </a:r>
            <a:r>
              <a:rPr sz="1200" spc="-5" dirty="0">
                <a:latin typeface="Times New Roman"/>
                <a:cs typeface="Times New Roman"/>
              </a:rPr>
              <a:t>degli </a:t>
            </a:r>
            <a:r>
              <a:rPr sz="1200" dirty="0">
                <a:latin typeface="Times New Roman"/>
                <a:cs typeface="Times New Roman"/>
              </a:rPr>
              <a:t>affari di </a:t>
            </a:r>
            <a:r>
              <a:rPr sz="1200" spc="-5" dirty="0">
                <a:latin typeface="Times New Roman"/>
                <a:cs typeface="Times New Roman"/>
              </a:rPr>
              <a:t>queste </a:t>
            </a:r>
            <a:r>
              <a:rPr sz="1200" dirty="0">
                <a:latin typeface="Times New Roman"/>
                <a:cs typeface="Times New Roman"/>
              </a:rPr>
              <a:t>sette </a:t>
            </a:r>
            <a:r>
              <a:rPr sz="1200" spc="-5" dirty="0">
                <a:latin typeface="Times New Roman"/>
                <a:cs typeface="Times New Roman"/>
              </a:rPr>
              <a:t>sfere fraterne </a:t>
            </a:r>
            <a:r>
              <a:rPr sz="1200" dirty="0">
                <a:latin typeface="Times New Roman"/>
                <a:cs typeface="Times New Roman"/>
              </a:rPr>
              <a:t>è interamente </a:t>
            </a:r>
            <a:r>
              <a:rPr sz="1200" spc="-5" dirty="0">
                <a:latin typeface="Times New Roman"/>
                <a:cs typeface="Times New Roman"/>
              </a:rPr>
              <a:t>affidata </a:t>
            </a:r>
            <a:r>
              <a:rPr sz="1200" dirty="0">
                <a:latin typeface="Times New Roman"/>
                <a:cs typeface="Times New Roman"/>
              </a:rPr>
              <a:t>a questo corpo di </a:t>
            </a:r>
            <a:r>
              <a:rPr sz="1200" spc="-5" dirty="0">
                <a:latin typeface="Times New Roman"/>
                <a:cs typeface="Times New Roman"/>
              </a:rPr>
              <a:t>settanta direttori supremi. Anche </a:t>
            </a:r>
            <a:r>
              <a:rPr sz="1200" dirty="0">
                <a:latin typeface="Times New Roman"/>
                <a:cs typeface="Times New Roman"/>
              </a:rPr>
              <a:t>se la discendenza  </a:t>
            </a:r>
            <a:r>
              <a:rPr sz="1200" spc="-5" dirty="0">
                <a:latin typeface="Times New Roman"/>
                <a:cs typeface="Times New Roman"/>
              </a:rPr>
              <a:t>della Trinità sovrintende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queste sette </a:t>
            </a:r>
            <a:r>
              <a:rPr sz="1200" dirty="0">
                <a:latin typeface="Times New Roman"/>
                <a:cs typeface="Times New Roman"/>
              </a:rPr>
              <a:t>sfere sacre più </a:t>
            </a:r>
            <a:r>
              <a:rPr sz="1200" spc="-5" dirty="0">
                <a:latin typeface="Times New Roman"/>
                <a:cs typeface="Times New Roman"/>
              </a:rPr>
              <a:t>vicine al Paradiso, </a:t>
            </a:r>
            <a:r>
              <a:rPr sz="1200" dirty="0">
                <a:latin typeface="Times New Roman"/>
                <a:cs typeface="Times New Roman"/>
              </a:rPr>
              <a:t>tale </a:t>
            </a:r>
            <a:r>
              <a:rPr sz="1200" spc="-5" dirty="0">
                <a:latin typeface="Times New Roman"/>
                <a:cs typeface="Times New Roman"/>
              </a:rPr>
              <a:t>gruppo </a:t>
            </a:r>
            <a:r>
              <a:rPr sz="1200" dirty="0">
                <a:latin typeface="Times New Roman"/>
                <a:cs typeface="Times New Roman"/>
              </a:rPr>
              <a:t>di mondi è </a:t>
            </a:r>
            <a:r>
              <a:rPr sz="1200" spc="-5" dirty="0">
                <a:latin typeface="Times New Roman"/>
                <a:cs typeface="Times New Roman"/>
              </a:rPr>
              <a:t>universalmente conosciuto </a:t>
            </a:r>
            <a:r>
              <a:rPr sz="1200" dirty="0">
                <a:latin typeface="Times New Roman"/>
                <a:cs typeface="Times New Roman"/>
              </a:rPr>
              <a:t>come il  </a:t>
            </a:r>
            <a:r>
              <a:rPr sz="1200" spc="-5" dirty="0">
                <a:latin typeface="Times New Roman"/>
                <a:cs typeface="Times New Roman"/>
              </a:rPr>
              <a:t>circuito personale del </a:t>
            </a:r>
            <a:r>
              <a:rPr sz="1200" dirty="0">
                <a:latin typeface="Times New Roman"/>
                <a:cs typeface="Times New Roman"/>
              </a:rPr>
              <a:t>Padre Universale.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10096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(208.1) 18:1.2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Segreti </a:t>
            </a:r>
            <a:r>
              <a:rPr sz="1200" dirty="0">
                <a:latin typeface="Times New Roman"/>
                <a:cs typeface="Times New Roman"/>
              </a:rPr>
              <a:t>Trinitizzati </a:t>
            </a:r>
            <a:r>
              <a:rPr sz="1200" spc="-5" dirty="0">
                <a:latin typeface="Times New Roman"/>
                <a:cs typeface="Times New Roman"/>
              </a:rPr>
              <a:t>della Supremazia esercitano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funzioni in </a:t>
            </a:r>
            <a:r>
              <a:rPr sz="1200" spc="-5" dirty="0">
                <a:latin typeface="Times New Roman"/>
                <a:cs typeface="Times New Roman"/>
              </a:rPr>
              <a:t>gruppi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dieci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direttori coordinati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congiunti  delle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rispettive sfere,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operano anche </a:t>
            </a:r>
            <a:r>
              <a:rPr sz="1200" dirty="0">
                <a:latin typeface="Times New Roman"/>
                <a:cs typeface="Times New Roman"/>
              </a:rPr>
              <a:t>individualmente in </a:t>
            </a:r>
            <a:r>
              <a:rPr sz="1200" spc="-5" dirty="0">
                <a:latin typeface="Times New Roman"/>
                <a:cs typeface="Times New Roman"/>
              </a:rPr>
              <a:t>particolari campi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responsabilità. </a:t>
            </a:r>
            <a:r>
              <a:rPr sz="1200" dirty="0">
                <a:latin typeface="Times New Roman"/>
                <a:cs typeface="Times New Roman"/>
              </a:rPr>
              <a:t>Il lavoro di </a:t>
            </a:r>
            <a:r>
              <a:rPr sz="1200" spc="-5" dirty="0">
                <a:latin typeface="Times New Roman"/>
                <a:cs typeface="Times New Roman"/>
              </a:rPr>
              <a:t>ciascuno </a:t>
            </a:r>
            <a:r>
              <a:rPr sz="1200" dirty="0">
                <a:latin typeface="Times New Roman"/>
                <a:cs typeface="Times New Roman"/>
              </a:rPr>
              <a:t>di questi  mondi </a:t>
            </a:r>
            <a:r>
              <a:rPr sz="1200" spc="-5" dirty="0">
                <a:latin typeface="Times New Roman"/>
                <a:cs typeface="Times New Roman"/>
              </a:rPr>
              <a:t>speciali </a:t>
            </a:r>
            <a:r>
              <a:rPr sz="1200" dirty="0">
                <a:latin typeface="Times New Roman"/>
                <a:cs typeface="Times New Roman"/>
              </a:rPr>
              <a:t>è diviso in </a:t>
            </a:r>
            <a:r>
              <a:rPr sz="1200" spc="-5" dirty="0">
                <a:latin typeface="Times New Roman"/>
                <a:cs typeface="Times New Roman"/>
              </a:rPr>
              <a:t>sette dipartimenti maggiori ed </a:t>
            </a:r>
            <a:r>
              <a:rPr sz="1200" dirty="0">
                <a:latin typeface="Times New Roman"/>
                <a:cs typeface="Times New Roman"/>
              </a:rPr>
              <a:t>uno di questi </a:t>
            </a:r>
            <a:r>
              <a:rPr sz="1200" spc="-5" dirty="0">
                <a:latin typeface="Times New Roman"/>
                <a:cs typeface="Times New Roman"/>
              </a:rPr>
              <a:t>dirigenti coordinati presiede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ciascuna </a:t>
            </a:r>
            <a:r>
              <a:rPr sz="1200" dirty="0">
                <a:latin typeface="Times New Roman"/>
                <a:cs typeface="Times New Roman"/>
              </a:rPr>
              <a:t>di queste divisioni di  </a:t>
            </a:r>
            <a:r>
              <a:rPr sz="1200" spc="-5" dirty="0">
                <a:latin typeface="Times New Roman"/>
                <a:cs typeface="Times New Roman"/>
              </a:rPr>
              <a:t>attività specializzate.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rimanenti </a:t>
            </a:r>
            <a:r>
              <a:rPr sz="1200" dirty="0">
                <a:latin typeface="Times New Roman"/>
                <a:cs typeface="Times New Roman"/>
              </a:rPr>
              <a:t>tre </a:t>
            </a:r>
            <a:r>
              <a:rPr sz="1200" spc="-5" dirty="0">
                <a:latin typeface="Times New Roman"/>
                <a:cs typeface="Times New Roman"/>
              </a:rPr>
              <a:t>agiscono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rappresentanti personali della Deità </a:t>
            </a:r>
            <a:r>
              <a:rPr sz="1200" spc="5" dirty="0">
                <a:latin typeface="Times New Roman"/>
                <a:cs typeface="Times New Roman"/>
              </a:rPr>
              <a:t>trina </a:t>
            </a:r>
            <a:r>
              <a:rPr sz="1200" dirty="0">
                <a:latin typeface="Times New Roman"/>
                <a:cs typeface="Times New Roman"/>
              </a:rPr>
              <a:t>nei rapporti con </a:t>
            </a:r>
            <a:r>
              <a:rPr sz="1200" spc="-5" dirty="0">
                <a:latin typeface="Times New Roman"/>
                <a:cs typeface="Times New Roman"/>
              </a:rPr>
              <a:t>gli altri sette,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rappresentano </a:t>
            </a:r>
            <a:r>
              <a:rPr sz="1200" dirty="0">
                <a:latin typeface="Times New Roman"/>
                <a:cs typeface="Times New Roman"/>
              </a:rPr>
              <a:t>uno il </a:t>
            </a:r>
            <a:r>
              <a:rPr sz="1200" spc="-5" dirty="0">
                <a:latin typeface="Times New Roman"/>
                <a:cs typeface="Times New Roman"/>
              </a:rPr>
              <a:t>Padre, </a:t>
            </a:r>
            <a:r>
              <a:rPr sz="1200" dirty="0">
                <a:latin typeface="Times New Roman"/>
                <a:cs typeface="Times New Roman"/>
              </a:rPr>
              <a:t>uno il </a:t>
            </a:r>
            <a:r>
              <a:rPr sz="1200" spc="-5" dirty="0">
                <a:latin typeface="Times New Roman"/>
                <a:cs typeface="Times New Roman"/>
              </a:rPr>
              <a:t>Figlio ed </a:t>
            </a:r>
            <a:r>
              <a:rPr sz="1200" dirty="0">
                <a:latin typeface="Times New Roman"/>
                <a:cs typeface="Times New Roman"/>
              </a:rPr>
              <a:t>uno lo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Spirito.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36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366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89595" cy="372110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102235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(208.2) 18:1.3 </a:t>
            </a:r>
            <a:r>
              <a:rPr sz="1200" spc="-5" dirty="0">
                <a:latin typeface="Times New Roman"/>
                <a:cs typeface="Times New Roman"/>
              </a:rPr>
              <a:t>Benché </a:t>
            </a:r>
            <a:r>
              <a:rPr sz="1200" dirty="0">
                <a:latin typeface="Times New Roman"/>
                <a:cs typeface="Times New Roman"/>
              </a:rPr>
              <a:t>vi </a:t>
            </a:r>
            <a:r>
              <a:rPr sz="1200" spc="-5" dirty="0">
                <a:latin typeface="Times New Roman"/>
                <a:cs typeface="Times New Roman"/>
              </a:rPr>
              <a:t>sia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netta somiglianza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classe </a:t>
            </a:r>
            <a:r>
              <a:rPr sz="1200" dirty="0">
                <a:latin typeface="Times New Roman"/>
                <a:cs typeface="Times New Roman"/>
              </a:rPr>
              <a:t>che rende tipici i </a:t>
            </a:r>
            <a:r>
              <a:rPr sz="1200" spc="-5" dirty="0">
                <a:latin typeface="Times New Roman"/>
                <a:cs typeface="Times New Roman"/>
              </a:rPr>
              <a:t>Segreti </a:t>
            </a:r>
            <a:r>
              <a:rPr sz="1200" dirty="0">
                <a:latin typeface="Times New Roman"/>
                <a:cs typeface="Times New Roman"/>
              </a:rPr>
              <a:t>Trinitizzati </a:t>
            </a:r>
            <a:r>
              <a:rPr sz="1200" spc="-5" dirty="0">
                <a:latin typeface="Times New Roman"/>
                <a:cs typeface="Times New Roman"/>
              </a:rPr>
              <a:t>della Supremazia, essi rivelano anche  sette caratteristiche </a:t>
            </a:r>
            <a:r>
              <a:rPr sz="1200" dirty="0">
                <a:latin typeface="Times New Roman"/>
                <a:cs typeface="Times New Roman"/>
              </a:rPr>
              <a:t>distinte di </a:t>
            </a:r>
            <a:r>
              <a:rPr sz="1200" spc="-5" dirty="0">
                <a:latin typeface="Times New Roman"/>
                <a:cs typeface="Times New Roman"/>
              </a:rPr>
              <a:t>gruppo.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dieci </a:t>
            </a:r>
            <a:r>
              <a:rPr sz="1200" dirty="0">
                <a:latin typeface="Times New Roman"/>
                <a:cs typeface="Times New Roman"/>
              </a:rPr>
              <a:t>direttori </a:t>
            </a:r>
            <a:r>
              <a:rPr sz="1200" spc="-5" dirty="0">
                <a:latin typeface="Times New Roman"/>
                <a:cs typeface="Times New Roman"/>
              </a:rPr>
              <a:t>supremi degli affari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Divinington riflettono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carattere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natura personali  del Padre Universale. </a:t>
            </a:r>
            <a:r>
              <a:rPr sz="1200" dirty="0">
                <a:latin typeface="Times New Roman"/>
                <a:cs typeface="Times New Roman"/>
              </a:rPr>
              <a:t>Ed è </a:t>
            </a:r>
            <a:r>
              <a:rPr sz="1200" spc="-5" dirty="0">
                <a:latin typeface="Times New Roman"/>
                <a:cs typeface="Times New Roman"/>
              </a:rPr>
              <a:t>così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ciascuna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queste sette sfere: ogni gruppo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dieci assomiglia </a:t>
            </a:r>
            <a:r>
              <a:rPr sz="1200" dirty="0">
                <a:latin typeface="Times New Roman"/>
                <a:cs typeface="Times New Roman"/>
              </a:rPr>
              <a:t>alla </a:t>
            </a:r>
            <a:r>
              <a:rPr sz="1200" spc="-5" dirty="0">
                <a:latin typeface="Times New Roman"/>
                <a:cs typeface="Times New Roman"/>
              </a:rPr>
              <a:t>Deità </a:t>
            </a:r>
            <a:r>
              <a:rPr sz="1200" dirty="0">
                <a:latin typeface="Times New Roman"/>
                <a:cs typeface="Times New Roman"/>
              </a:rPr>
              <a:t>o all’associazione di  </a:t>
            </a:r>
            <a:r>
              <a:rPr sz="1200" spc="-5" dirty="0">
                <a:latin typeface="Times New Roman"/>
                <a:cs typeface="Times New Roman"/>
              </a:rPr>
              <a:t>Deità che caratterizza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</a:t>
            </a:r>
            <a:r>
              <a:rPr sz="1200" dirty="0">
                <a:latin typeface="Times New Roman"/>
                <a:cs typeface="Times New Roman"/>
              </a:rPr>
              <a:t>dominio. I </a:t>
            </a:r>
            <a:r>
              <a:rPr sz="1200" spc="-5" dirty="0">
                <a:latin typeface="Times New Roman"/>
                <a:cs typeface="Times New Roman"/>
              </a:rPr>
              <a:t>dieci direttori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governano Ascendington riflettono </a:t>
            </a:r>
            <a:r>
              <a:rPr sz="1200" dirty="0">
                <a:latin typeface="Times New Roman"/>
                <a:cs typeface="Times New Roman"/>
              </a:rPr>
              <a:t>le nature </a:t>
            </a:r>
            <a:r>
              <a:rPr sz="1200" spc="-5" dirty="0">
                <a:latin typeface="Times New Roman"/>
                <a:cs typeface="Times New Roman"/>
              </a:rPr>
              <a:t>congiunte del </a:t>
            </a:r>
            <a:r>
              <a:rPr sz="1200" dirty="0">
                <a:latin typeface="Times New Roman"/>
                <a:cs typeface="Times New Roman"/>
              </a:rPr>
              <a:t>Padre, del 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e dello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Spirito.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685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(208.3) 18:1.4 </a:t>
            </a:r>
            <a:r>
              <a:rPr sz="1200" spc="-15" dirty="0">
                <a:latin typeface="Times New Roman"/>
                <a:cs typeface="Times New Roman"/>
              </a:rPr>
              <a:t>Io </a:t>
            </a:r>
            <a:r>
              <a:rPr sz="1200" dirty="0">
                <a:latin typeface="Times New Roman"/>
                <a:cs typeface="Times New Roman"/>
              </a:rPr>
              <a:t>posso rivelare molto poco </a:t>
            </a:r>
            <a:r>
              <a:rPr sz="1200" spc="-5" dirty="0">
                <a:latin typeface="Times New Roman"/>
                <a:cs typeface="Times New Roman"/>
              </a:rPr>
              <a:t>sull’opera </a:t>
            </a:r>
            <a:r>
              <a:rPr sz="1200" dirty="0">
                <a:latin typeface="Times New Roman"/>
                <a:cs typeface="Times New Roman"/>
              </a:rPr>
              <a:t>di queste </a:t>
            </a:r>
            <a:r>
              <a:rPr sz="1200" spc="-5" dirty="0">
                <a:latin typeface="Times New Roman"/>
                <a:cs typeface="Times New Roman"/>
              </a:rPr>
              <a:t>personalità </a:t>
            </a:r>
            <a:r>
              <a:rPr sz="1200" dirty="0">
                <a:latin typeface="Times New Roman"/>
                <a:cs typeface="Times New Roman"/>
              </a:rPr>
              <a:t>elevate </a:t>
            </a:r>
            <a:r>
              <a:rPr sz="1200" spc="-5" dirty="0">
                <a:latin typeface="Times New Roman"/>
                <a:cs typeface="Times New Roman"/>
              </a:rPr>
              <a:t>dei sette </a:t>
            </a:r>
            <a:r>
              <a:rPr sz="1200" dirty="0">
                <a:latin typeface="Times New Roman"/>
                <a:cs typeface="Times New Roman"/>
              </a:rPr>
              <a:t>mondi sacri </a:t>
            </a:r>
            <a:r>
              <a:rPr sz="1200" spc="-5" dirty="0">
                <a:latin typeface="Times New Roman"/>
                <a:cs typeface="Times New Roman"/>
              </a:rPr>
              <a:t>del Padre, perché esse </a:t>
            </a:r>
            <a:r>
              <a:rPr sz="1200" dirty="0">
                <a:latin typeface="Times New Roman"/>
                <a:cs typeface="Times New Roman"/>
              </a:rPr>
              <a:t>sono  </a:t>
            </a:r>
            <a:r>
              <a:rPr sz="1200" spc="-5" dirty="0">
                <a:latin typeface="Times New Roman"/>
                <a:cs typeface="Times New Roman"/>
              </a:rPr>
              <a:t>veramente </a:t>
            </a:r>
            <a:r>
              <a:rPr sz="1200" dirty="0">
                <a:latin typeface="Times New Roman"/>
                <a:cs typeface="Times New Roman"/>
              </a:rPr>
              <a:t>i Segreti </a:t>
            </a:r>
            <a:r>
              <a:rPr sz="1200" spc="-5" dirty="0">
                <a:latin typeface="Times New Roman"/>
                <a:cs typeface="Times New Roman"/>
              </a:rPr>
              <a:t>della Supremazia. Non </a:t>
            </a:r>
            <a:r>
              <a:rPr sz="1200" dirty="0">
                <a:latin typeface="Times New Roman"/>
                <a:cs typeface="Times New Roman"/>
              </a:rPr>
              <a:t>vi sono </a:t>
            </a:r>
            <a:r>
              <a:rPr sz="1200" spc="-5" dirty="0">
                <a:latin typeface="Times New Roman"/>
                <a:cs typeface="Times New Roman"/>
              </a:rPr>
              <a:t>segreti arbitrari associati all’approccio </a:t>
            </a:r>
            <a:r>
              <a:rPr sz="1200" dirty="0">
                <a:latin typeface="Times New Roman"/>
                <a:cs typeface="Times New Roman"/>
              </a:rPr>
              <a:t>al </a:t>
            </a:r>
            <a:r>
              <a:rPr sz="1200" spc="-5" dirty="0">
                <a:latin typeface="Times New Roman"/>
                <a:cs typeface="Times New Roman"/>
              </a:rPr>
              <a:t>Padre Universale, al Figlio </a:t>
            </a:r>
            <a:r>
              <a:rPr sz="1200" spc="5" dirty="0">
                <a:latin typeface="Times New Roman"/>
                <a:cs typeface="Times New Roman"/>
              </a:rPr>
              <a:t>Eterno </a:t>
            </a:r>
            <a:r>
              <a:rPr sz="1200" dirty="0">
                <a:latin typeface="Times New Roman"/>
                <a:cs typeface="Times New Roman"/>
              </a:rPr>
              <a:t>o  </a:t>
            </a:r>
            <a:r>
              <a:rPr sz="1200" spc="-5" dirty="0">
                <a:latin typeface="Times New Roman"/>
                <a:cs typeface="Times New Roman"/>
              </a:rPr>
              <a:t>allo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Infinito. </a:t>
            </a:r>
            <a:r>
              <a:rPr sz="1200" spc="-1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Deità </a:t>
            </a:r>
            <a:r>
              <a:rPr sz="1200" dirty="0">
                <a:latin typeface="Times New Roman"/>
                <a:cs typeface="Times New Roman"/>
              </a:rPr>
              <a:t>sono un libro </a:t>
            </a:r>
            <a:r>
              <a:rPr sz="1200" spc="-5" dirty="0">
                <a:latin typeface="Times New Roman"/>
                <a:cs typeface="Times New Roman"/>
              </a:rPr>
              <a:t>aperto per </a:t>
            </a:r>
            <a:r>
              <a:rPr sz="1200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coloro che raggiungono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perfezione </a:t>
            </a:r>
            <a:r>
              <a:rPr sz="1200" dirty="0">
                <a:latin typeface="Times New Roman"/>
                <a:cs typeface="Times New Roman"/>
              </a:rPr>
              <a:t>divina, ma non </a:t>
            </a:r>
            <a:r>
              <a:rPr sz="1200" spc="-5" dirty="0">
                <a:latin typeface="Times New Roman"/>
                <a:cs typeface="Times New Roman"/>
              </a:rPr>
              <a:t>si potranno </a:t>
            </a:r>
            <a:r>
              <a:rPr sz="1200" dirty="0">
                <a:latin typeface="Times New Roman"/>
                <a:cs typeface="Times New Roman"/>
              </a:rPr>
              <a:t>mai  </a:t>
            </a:r>
            <a:r>
              <a:rPr sz="1200" spc="-5" dirty="0">
                <a:latin typeface="Times New Roman"/>
                <a:cs typeface="Times New Roman"/>
              </a:rPr>
              <a:t>pienamente raggiungere </a:t>
            </a:r>
            <a:r>
              <a:rPr sz="1200" dirty="0">
                <a:latin typeface="Times New Roman"/>
                <a:cs typeface="Times New Roman"/>
              </a:rPr>
              <a:t>tutti i </a:t>
            </a:r>
            <a:r>
              <a:rPr sz="1200" spc="-5" dirty="0">
                <a:latin typeface="Times New Roman"/>
                <a:cs typeface="Times New Roman"/>
              </a:rPr>
              <a:t>Segreti della </a:t>
            </a:r>
            <a:r>
              <a:rPr sz="1200" dirty="0">
                <a:latin typeface="Times New Roman"/>
                <a:cs typeface="Times New Roman"/>
              </a:rPr>
              <a:t>Supremazia. </a:t>
            </a:r>
            <a:r>
              <a:rPr sz="1200" spc="-5" dirty="0">
                <a:latin typeface="Times New Roman"/>
                <a:cs typeface="Times New Roman"/>
              </a:rPr>
              <a:t>Noi saremo </a:t>
            </a:r>
            <a:r>
              <a:rPr sz="1200" dirty="0">
                <a:latin typeface="Times New Roman"/>
                <a:cs typeface="Times New Roman"/>
              </a:rPr>
              <a:t>sempre </a:t>
            </a:r>
            <a:r>
              <a:rPr sz="1200" spc="-5" dirty="0">
                <a:latin typeface="Times New Roman"/>
                <a:cs typeface="Times New Roman"/>
              </a:rPr>
              <a:t>incapaci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penetrare completamente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regni </a:t>
            </a:r>
            <a:r>
              <a:rPr sz="1200" dirty="0">
                <a:latin typeface="Times New Roman"/>
                <a:cs typeface="Times New Roman"/>
              </a:rPr>
              <a:t>contenenti  i </a:t>
            </a:r>
            <a:r>
              <a:rPr sz="1200" spc="-5" dirty="0">
                <a:latin typeface="Times New Roman"/>
                <a:cs typeface="Times New Roman"/>
              </a:rPr>
              <a:t>segreti della personalità nell’associazione delle Deità con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settuplo </a:t>
            </a:r>
            <a:r>
              <a:rPr sz="1200" dirty="0">
                <a:latin typeface="Times New Roman"/>
                <a:cs typeface="Times New Roman"/>
              </a:rPr>
              <a:t>gruppo di </a:t>
            </a:r>
            <a:r>
              <a:rPr sz="1200" spc="-5" dirty="0">
                <a:latin typeface="Times New Roman"/>
                <a:cs typeface="Times New Roman"/>
              </a:rPr>
              <a:t>esseri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creati.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34099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(208.4) 18:1.5 </a:t>
            </a:r>
            <a:r>
              <a:rPr sz="1200" spc="-5" dirty="0">
                <a:latin typeface="Times New Roman"/>
                <a:cs typeface="Times New Roman"/>
              </a:rPr>
              <a:t>Poiché l’opera </a:t>
            </a:r>
            <a:r>
              <a:rPr sz="1200" dirty="0">
                <a:latin typeface="Times New Roman"/>
                <a:cs typeface="Times New Roman"/>
              </a:rPr>
              <a:t>di questi </a:t>
            </a:r>
            <a:r>
              <a:rPr sz="1200" spc="-5" dirty="0">
                <a:latin typeface="Times New Roman"/>
                <a:cs typeface="Times New Roman"/>
              </a:rPr>
              <a:t>direttori supremi concerne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contatto </a:t>
            </a:r>
            <a:r>
              <a:rPr sz="1200" dirty="0">
                <a:latin typeface="Times New Roman"/>
                <a:cs typeface="Times New Roman"/>
              </a:rPr>
              <a:t>intimo e </a:t>
            </a:r>
            <a:r>
              <a:rPr sz="1200" spc="-5" dirty="0">
                <a:latin typeface="Times New Roman"/>
                <a:cs typeface="Times New Roman"/>
              </a:rPr>
              <a:t>personale </a:t>
            </a:r>
            <a:r>
              <a:rPr sz="1200" dirty="0">
                <a:latin typeface="Times New Roman"/>
                <a:cs typeface="Times New Roman"/>
              </a:rPr>
              <a:t>delle Deità </a:t>
            </a:r>
            <a:r>
              <a:rPr sz="1200" spc="-5" dirty="0">
                <a:latin typeface="Times New Roman"/>
                <a:cs typeface="Times New Roman"/>
              </a:rPr>
              <a:t>con questi sette gruppi  fondamentali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esseri </a:t>
            </a:r>
            <a:r>
              <a:rPr sz="1200" dirty="0">
                <a:latin typeface="Times New Roman"/>
                <a:cs typeface="Times New Roman"/>
              </a:rPr>
              <a:t>dell’Universo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domiciliati su questi </a:t>
            </a:r>
            <a:r>
              <a:rPr sz="1200" dirty="0">
                <a:latin typeface="Times New Roman"/>
                <a:cs typeface="Times New Roman"/>
              </a:rPr>
              <a:t>sette mondi </a:t>
            </a:r>
            <a:r>
              <a:rPr sz="1200" spc="-5" dirty="0">
                <a:latin typeface="Times New Roman"/>
                <a:cs typeface="Times New Roman"/>
              </a:rPr>
              <a:t>speciali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mentre agiscono </a:t>
            </a:r>
            <a:r>
              <a:rPr sz="1200" dirty="0">
                <a:latin typeface="Times New Roman"/>
                <a:cs typeface="Times New Roman"/>
              </a:rPr>
              <a:t>in tutto il grande  </a:t>
            </a:r>
            <a:r>
              <a:rPr sz="1200" spc="-5" dirty="0">
                <a:latin typeface="Times New Roman"/>
                <a:cs typeface="Times New Roman"/>
              </a:rPr>
              <a:t>Universo,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giusto che </a:t>
            </a:r>
            <a:r>
              <a:rPr sz="1200" dirty="0">
                <a:latin typeface="Times New Roman"/>
                <a:cs typeface="Times New Roman"/>
              </a:rPr>
              <a:t>queste </a:t>
            </a:r>
            <a:r>
              <a:rPr sz="1200" spc="-5" dirty="0">
                <a:latin typeface="Times New Roman"/>
                <a:cs typeface="Times New Roman"/>
              </a:rPr>
              <a:t>relazioni </a:t>
            </a:r>
            <a:r>
              <a:rPr sz="1200" dirty="0">
                <a:latin typeface="Times New Roman"/>
                <a:cs typeface="Times New Roman"/>
              </a:rPr>
              <a:t>molto </a:t>
            </a:r>
            <a:r>
              <a:rPr sz="1200" spc="-5" dirty="0">
                <a:latin typeface="Times New Roman"/>
                <a:cs typeface="Times New Roman"/>
              </a:rPr>
              <a:t>personali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questi contatti straordinari siano mantenuti inviolabilmente segreti. </a:t>
            </a:r>
            <a:r>
              <a:rPr sz="1200" dirty="0">
                <a:latin typeface="Times New Roman"/>
                <a:cs typeface="Times New Roman"/>
              </a:rPr>
              <a:t>I  </a:t>
            </a:r>
            <a:r>
              <a:rPr sz="1200" spc="-5" dirty="0">
                <a:latin typeface="Times New Roman"/>
                <a:cs typeface="Times New Roman"/>
              </a:rPr>
              <a:t>Creatori Paradisiaci </a:t>
            </a:r>
            <a:r>
              <a:rPr sz="1200" dirty="0">
                <a:latin typeface="Times New Roman"/>
                <a:cs typeface="Times New Roman"/>
              </a:rPr>
              <a:t>rispettano il </a:t>
            </a:r>
            <a:r>
              <a:rPr sz="1200" spc="-5" dirty="0">
                <a:latin typeface="Times New Roman"/>
                <a:cs typeface="Times New Roman"/>
              </a:rPr>
              <a:t>privato </a:t>
            </a:r>
            <a:r>
              <a:rPr sz="1200" dirty="0">
                <a:latin typeface="Times New Roman"/>
                <a:cs typeface="Times New Roman"/>
              </a:rPr>
              <a:t>ed il </a:t>
            </a:r>
            <a:r>
              <a:rPr sz="1200" spc="-5" dirty="0">
                <a:latin typeface="Times New Roman"/>
                <a:cs typeface="Times New Roman"/>
              </a:rPr>
              <a:t>sacro della personalità anche nelle </a:t>
            </a:r>
            <a:r>
              <a:rPr sz="1200" dirty="0">
                <a:latin typeface="Times New Roman"/>
                <a:cs typeface="Times New Roman"/>
              </a:rPr>
              <a:t>loro umili creature. E </a:t>
            </a:r>
            <a:r>
              <a:rPr sz="1200" spc="-5" dirty="0">
                <a:latin typeface="Times New Roman"/>
                <a:cs typeface="Times New Roman"/>
              </a:rPr>
              <a:t>ciò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vero sia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gli  </a:t>
            </a:r>
            <a:r>
              <a:rPr sz="1200" dirty="0">
                <a:latin typeface="Times New Roman"/>
                <a:cs typeface="Times New Roman"/>
              </a:rPr>
              <a:t>individui </a:t>
            </a:r>
            <a:r>
              <a:rPr sz="1200" spc="-5" dirty="0">
                <a:latin typeface="Times New Roman"/>
                <a:cs typeface="Times New Roman"/>
              </a:rPr>
              <a:t>sia per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vari </a:t>
            </a:r>
            <a:r>
              <a:rPr sz="1200" dirty="0">
                <a:latin typeface="Times New Roman"/>
                <a:cs typeface="Times New Roman"/>
              </a:rPr>
              <a:t>ordini </a:t>
            </a:r>
            <a:r>
              <a:rPr sz="1200" spc="-5" dirty="0">
                <a:latin typeface="Times New Roman"/>
                <a:cs typeface="Times New Roman"/>
              </a:rPr>
              <a:t>separati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personalità.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9842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(208.5) 18:1.6 </a:t>
            </a:r>
            <a:r>
              <a:rPr sz="1200" spc="-5" dirty="0">
                <a:latin typeface="Times New Roman"/>
                <a:cs typeface="Times New Roman"/>
              </a:rPr>
              <a:t>Anche per esseri che hanno raggiunto </a:t>
            </a:r>
            <a:r>
              <a:rPr sz="1200" dirty="0">
                <a:latin typeface="Times New Roman"/>
                <a:cs typeface="Times New Roman"/>
              </a:rPr>
              <a:t>alti </a:t>
            </a:r>
            <a:r>
              <a:rPr sz="1200" spc="-5" dirty="0">
                <a:latin typeface="Times New Roman"/>
                <a:cs typeface="Times New Roman"/>
              </a:rPr>
              <a:t>livelli universali questi </a:t>
            </a:r>
            <a:r>
              <a:rPr sz="1200" dirty="0">
                <a:latin typeface="Times New Roman"/>
                <a:cs typeface="Times New Roman"/>
              </a:rPr>
              <a:t>mondi </a:t>
            </a:r>
            <a:r>
              <a:rPr sz="1200" spc="-5" dirty="0">
                <a:latin typeface="Times New Roman"/>
                <a:cs typeface="Times New Roman"/>
              </a:rPr>
              <a:t>segreti restano </a:t>
            </a:r>
            <a:r>
              <a:rPr sz="1200" dirty="0">
                <a:latin typeface="Times New Roman"/>
                <a:cs typeface="Times New Roman"/>
              </a:rPr>
              <a:t>sempre una prova di </a:t>
            </a:r>
            <a:r>
              <a:rPr sz="1200" spc="-5" dirty="0">
                <a:latin typeface="Times New Roman"/>
                <a:cs typeface="Times New Roman"/>
              </a:rPr>
              <a:t>lealtà. A </a:t>
            </a:r>
            <a:r>
              <a:rPr sz="1200" dirty="0">
                <a:latin typeface="Times New Roman"/>
                <a:cs typeface="Times New Roman"/>
              </a:rPr>
              <a:t>noi  è </a:t>
            </a:r>
            <a:r>
              <a:rPr sz="1200" spc="-5" dirty="0">
                <a:latin typeface="Times New Roman"/>
                <a:cs typeface="Times New Roman"/>
              </a:rPr>
              <a:t>dato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conoscere </a:t>
            </a:r>
            <a:r>
              <a:rPr sz="1200" dirty="0">
                <a:latin typeface="Times New Roman"/>
                <a:cs typeface="Times New Roman"/>
              </a:rPr>
              <a:t>pienamente e </a:t>
            </a:r>
            <a:r>
              <a:rPr sz="1200" spc="-5" dirty="0">
                <a:latin typeface="Times New Roman"/>
                <a:cs typeface="Times New Roman"/>
              </a:rPr>
              <a:t>personalmente </a:t>
            </a:r>
            <a:r>
              <a:rPr sz="1200" dirty="0">
                <a:latin typeface="Times New Roman"/>
                <a:cs typeface="Times New Roman"/>
              </a:rPr>
              <a:t>gli </a:t>
            </a:r>
            <a:r>
              <a:rPr sz="1200" spc="-5" dirty="0">
                <a:latin typeface="Times New Roman"/>
                <a:cs typeface="Times New Roman"/>
              </a:rPr>
              <a:t>Dei eterni, </a:t>
            </a:r>
            <a:r>
              <a:rPr sz="1200" dirty="0">
                <a:latin typeface="Times New Roman"/>
                <a:cs typeface="Times New Roman"/>
              </a:rPr>
              <a:t>di conoscere </a:t>
            </a:r>
            <a:r>
              <a:rPr sz="1200" spc="-5" dirty="0">
                <a:latin typeface="Times New Roman"/>
                <a:cs typeface="Times New Roman"/>
              </a:rPr>
              <a:t>liberamente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loro caratteri </a:t>
            </a:r>
            <a:r>
              <a:rPr sz="1200" dirty="0">
                <a:latin typeface="Times New Roman"/>
                <a:cs typeface="Times New Roman"/>
              </a:rPr>
              <a:t>di divinità e di </a:t>
            </a:r>
            <a:r>
              <a:rPr sz="1200" spc="-5" dirty="0">
                <a:latin typeface="Times New Roman"/>
                <a:cs typeface="Times New Roman"/>
              </a:rPr>
              <a:t>perfezione,  </a:t>
            </a:r>
            <a:r>
              <a:rPr sz="1200" dirty="0">
                <a:latin typeface="Times New Roman"/>
                <a:cs typeface="Times New Roman"/>
              </a:rPr>
              <a:t>ma non </a:t>
            </a:r>
            <a:r>
              <a:rPr sz="1200" spc="-5" dirty="0">
                <a:latin typeface="Times New Roman"/>
                <a:cs typeface="Times New Roman"/>
              </a:rPr>
              <a:t>ci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concesso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penetrare interamente </a:t>
            </a:r>
            <a:r>
              <a:rPr sz="1200" dirty="0">
                <a:latin typeface="Times New Roman"/>
                <a:cs typeface="Times New Roman"/>
              </a:rPr>
              <a:t>tutte le </a:t>
            </a:r>
            <a:r>
              <a:rPr sz="1200" spc="-5" dirty="0">
                <a:latin typeface="Times New Roman"/>
                <a:cs typeface="Times New Roman"/>
              </a:rPr>
              <a:t>relazioni personali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Governanti del </a:t>
            </a:r>
            <a:r>
              <a:rPr sz="1200" dirty="0">
                <a:latin typeface="Times New Roman"/>
                <a:cs typeface="Times New Roman"/>
              </a:rPr>
              <a:t>Paradiso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tutti i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esseri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creati.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36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367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4858"/>
            <a:ext cx="8174355" cy="395541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76200">
              <a:lnSpc>
                <a:spcPct val="100000"/>
              </a:lnSpc>
              <a:spcBef>
                <a:spcPts val="95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2. </a:t>
            </a:r>
            <a:r>
              <a:rPr sz="1600" b="1" spc="-10" dirty="0">
                <a:solidFill>
                  <a:srgbClr val="1F487C"/>
                </a:solidFill>
                <a:latin typeface="Times New Roman"/>
                <a:cs typeface="Times New Roman"/>
              </a:rPr>
              <a:t>Gli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Eterni dei</a:t>
            </a:r>
            <a:r>
              <a:rPr sz="1600" b="1" spc="1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Giorni</a:t>
            </a:r>
            <a:endParaRPr sz="1600">
              <a:latin typeface="Times New Roman"/>
              <a:cs typeface="Times New Roman"/>
            </a:endParaRPr>
          </a:p>
          <a:p>
            <a:pPr marL="76200" marR="107314">
              <a:lnSpc>
                <a:spcPct val="95900"/>
              </a:lnSpc>
              <a:spcBef>
                <a:spcPts val="137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(208.6) 18:2.1 </a:t>
            </a:r>
            <a:r>
              <a:rPr sz="1200" spc="-5" dirty="0">
                <a:latin typeface="Times New Roman"/>
                <a:cs typeface="Times New Roman"/>
              </a:rPr>
              <a:t>Ciascuno del miliardo </a:t>
            </a:r>
            <a:r>
              <a:rPr sz="1200" dirty="0">
                <a:latin typeface="Times New Roman"/>
                <a:cs typeface="Times New Roman"/>
              </a:rPr>
              <a:t>di mondi di </a:t>
            </a:r>
            <a:r>
              <a:rPr sz="1200" spc="-5" dirty="0">
                <a:latin typeface="Times New Roman"/>
                <a:cs typeface="Times New Roman"/>
              </a:rPr>
              <a:t>Havona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diretto </a:t>
            </a:r>
            <a:r>
              <a:rPr sz="1200" dirty="0">
                <a:latin typeface="Times New Roman"/>
                <a:cs typeface="Times New Roman"/>
              </a:rPr>
              <a:t>da una </a:t>
            </a:r>
            <a:r>
              <a:rPr sz="1200" spc="-5" dirty="0">
                <a:latin typeface="Times New Roman"/>
                <a:cs typeface="Times New Roman"/>
              </a:rPr>
              <a:t>Personalità Suprema della </a:t>
            </a:r>
            <a:r>
              <a:rPr sz="1200" dirty="0">
                <a:latin typeface="Times New Roman"/>
                <a:cs typeface="Times New Roman"/>
              </a:rPr>
              <a:t>Trinità. </a:t>
            </a:r>
            <a:r>
              <a:rPr sz="1200" spc="-5" dirty="0">
                <a:latin typeface="Times New Roman"/>
                <a:cs typeface="Times New Roman"/>
              </a:rPr>
              <a:t>Questi governanti </a:t>
            </a:r>
            <a:r>
              <a:rPr sz="1200" dirty="0">
                <a:latin typeface="Times New Roman"/>
                <a:cs typeface="Times New Roman"/>
              </a:rPr>
              <a:t>sono  </a:t>
            </a:r>
            <a:r>
              <a:rPr sz="1200" spc="-5" dirty="0">
                <a:latin typeface="Times New Roman"/>
                <a:cs typeface="Times New Roman"/>
              </a:rPr>
              <a:t>conosciuti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Eterni dei </a:t>
            </a:r>
            <a:r>
              <a:rPr sz="1200" spc="-5" dirty="0">
                <a:latin typeface="Times New Roman"/>
                <a:cs typeface="Times New Roman"/>
              </a:rPr>
              <a:t>Giorni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assommano esattamente ad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miliardo, uno per ciascuna delle sfere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Havona. Essi </a:t>
            </a:r>
            <a:r>
              <a:rPr sz="1200" dirty="0">
                <a:latin typeface="Times New Roman"/>
                <a:cs typeface="Times New Roman"/>
              </a:rPr>
              <a:t>sono  la </a:t>
            </a:r>
            <a:r>
              <a:rPr sz="1200" spc="-5" dirty="0">
                <a:latin typeface="Times New Roman"/>
                <a:cs typeface="Times New Roman"/>
              </a:rPr>
              <a:t>progenie della Trinità del Paradiso, </a:t>
            </a:r>
            <a:r>
              <a:rPr sz="1200" dirty="0">
                <a:latin typeface="Times New Roman"/>
                <a:cs typeface="Times New Roman"/>
              </a:rPr>
              <a:t>ma, </a:t>
            </a:r>
            <a:r>
              <a:rPr sz="1200" spc="-5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per i </a:t>
            </a:r>
            <a:r>
              <a:rPr sz="1200" spc="-5" dirty="0">
                <a:latin typeface="Times New Roman"/>
                <a:cs typeface="Times New Roman"/>
              </a:rPr>
              <a:t>Segreti della </a:t>
            </a:r>
            <a:r>
              <a:rPr sz="1200" dirty="0">
                <a:latin typeface="Times New Roman"/>
                <a:cs typeface="Times New Roman"/>
              </a:rPr>
              <a:t>Supremazia, non </a:t>
            </a:r>
            <a:r>
              <a:rPr sz="1200" spc="-5" dirty="0">
                <a:latin typeface="Times New Roman"/>
                <a:cs typeface="Times New Roman"/>
              </a:rPr>
              <a:t>esiste registrazione alcuna </a:t>
            </a:r>
            <a:r>
              <a:rPr sz="1200" dirty="0">
                <a:latin typeface="Times New Roman"/>
                <a:cs typeface="Times New Roman"/>
              </a:rPr>
              <a:t>della loro </a:t>
            </a:r>
            <a:r>
              <a:rPr sz="1200" spc="5" dirty="0">
                <a:latin typeface="Times New Roman"/>
                <a:cs typeface="Times New Roman"/>
              </a:rPr>
              <a:t>origine.  </a:t>
            </a:r>
            <a:r>
              <a:rPr sz="1200" spc="-5" dirty="0">
                <a:latin typeface="Times New Roman"/>
                <a:cs typeface="Times New Roman"/>
              </a:rPr>
              <a:t>Da sempre </a:t>
            </a:r>
            <a:r>
              <a:rPr sz="1200" dirty="0">
                <a:latin typeface="Times New Roman"/>
                <a:cs typeface="Times New Roman"/>
              </a:rPr>
              <a:t>questi due </a:t>
            </a:r>
            <a:r>
              <a:rPr sz="1200" spc="-5" dirty="0">
                <a:latin typeface="Times New Roman"/>
                <a:cs typeface="Times New Roman"/>
              </a:rPr>
              <a:t>gruppi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padri infinitamente saggi </a:t>
            </a:r>
            <a:r>
              <a:rPr sz="1200" dirty="0">
                <a:latin typeface="Times New Roman"/>
                <a:cs typeface="Times New Roman"/>
              </a:rPr>
              <a:t>hanno </a:t>
            </a:r>
            <a:r>
              <a:rPr sz="1200" spc="-5" dirty="0">
                <a:latin typeface="Times New Roman"/>
                <a:cs typeface="Times New Roman"/>
              </a:rPr>
              <a:t>governato </a:t>
            </a:r>
            <a:r>
              <a:rPr sz="1200" dirty="0">
                <a:latin typeface="Times New Roman"/>
                <a:cs typeface="Times New Roman"/>
              </a:rPr>
              <a:t>i loro mondi stupendi </a:t>
            </a:r>
            <a:r>
              <a:rPr sz="1200" spc="-5" dirty="0">
                <a:latin typeface="Times New Roman"/>
                <a:cs typeface="Times New Roman"/>
              </a:rPr>
              <a:t>del sistema </a:t>
            </a:r>
            <a:r>
              <a:rPr sz="1200" dirty="0">
                <a:latin typeface="Times New Roman"/>
                <a:cs typeface="Times New Roman"/>
              </a:rPr>
              <a:t>Paradiso-Havona </a:t>
            </a:r>
            <a:r>
              <a:rPr sz="1200" spc="-5" dirty="0">
                <a:latin typeface="Times New Roman"/>
                <a:cs typeface="Times New Roman"/>
              </a:rPr>
              <a:t>ed  operano </a:t>
            </a:r>
            <a:r>
              <a:rPr sz="1200" dirty="0">
                <a:latin typeface="Times New Roman"/>
                <a:cs typeface="Times New Roman"/>
              </a:rPr>
              <a:t>senza avvicendamenti o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reincarichi.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066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(208.7) 18:2.2 </a:t>
            </a:r>
            <a:r>
              <a:rPr sz="1200" spc="-5" dirty="0">
                <a:latin typeface="Times New Roman"/>
                <a:cs typeface="Times New Roman"/>
              </a:rPr>
              <a:t>Gli Eterni dei Giorni </a:t>
            </a:r>
            <a:r>
              <a:rPr sz="1200" dirty="0">
                <a:latin typeface="Times New Roman"/>
                <a:cs typeface="Times New Roman"/>
              </a:rPr>
              <a:t>sono visibili a </a:t>
            </a:r>
            <a:r>
              <a:rPr sz="1200" spc="-5" dirty="0">
                <a:latin typeface="Times New Roman"/>
                <a:cs typeface="Times New Roman"/>
              </a:rPr>
              <a:t>tutte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creature </a:t>
            </a:r>
            <a:r>
              <a:rPr sz="1200" dirty="0">
                <a:latin typeface="Times New Roman"/>
                <a:cs typeface="Times New Roman"/>
              </a:rPr>
              <a:t>dotate di volontà </a:t>
            </a:r>
            <a:r>
              <a:rPr sz="1200" spc="-5" dirty="0">
                <a:latin typeface="Times New Roman"/>
                <a:cs typeface="Times New Roman"/>
              </a:rPr>
              <a:t>che abitano </a:t>
            </a:r>
            <a:r>
              <a:rPr sz="1200" dirty="0">
                <a:latin typeface="Times New Roman"/>
                <a:cs typeface="Times New Roman"/>
              </a:rPr>
              <a:t>nei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domini. </a:t>
            </a:r>
            <a:r>
              <a:rPr sz="1200" spc="-5" dirty="0">
                <a:latin typeface="Times New Roman"/>
                <a:cs typeface="Times New Roman"/>
              </a:rPr>
              <a:t>Essi presiedono </a:t>
            </a:r>
            <a:r>
              <a:rPr sz="1200" dirty="0">
                <a:latin typeface="Times New Roman"/>
                <a:cs typeface="Times New Roman"/>
              </a:rPr>
              <a:t>i  </a:t>
            </a:r>
            <a:r>
              <a:rPr sz="1200" spc="-5" dirty="0">
                <a:latin typeface="Times New Roman"/>
                <a:cs typeface="Times New Roman"/>
              </a:rPr>
              <a:t>conclavi planetari </a:t>
            </a:r>
            <a:r>
              <a:rPr sz="1200" dirty="0">
                <a:latin typeface="Times New Roman"/>
                <a:cs typeface="Times New Roman"/>
              </a:rPr>
              <a:t>ordinari. </a:t>
            </a:r>
            <a:r>
              <a:rPr sz="1200" spc="-5" dirty="0">
                <a:latin typeface="Times New Roman"/>
                <a:cs typeface="Times New Roman"/>
              </a:rPr>
              <a:t>Periodicamente, </a:t>
            </a:r>
            <a:r>
              <a:rPr sz="1200" dirty="0">
                <a:latin typeface="Times New Roman"/>
                <a:cs typeface="Times New Roman"/>
              </a:rPr>
              <a:t>e a rotazione, visitano le </a:t>
            </a:r>
            <a:r>
              <a:rPr sz="1200" spc="-5" dirty="0">
                <a:latin typeface="Times New Roman"/>
                <a:cs typeface="Times New Roman"/>
              </a:rPr>
              <a:t>sfere capitali dei </a:t>
            </a:r>
            <a:r>
              <a:rPr sz="1200" dirty="0">
                <a:latin typeface="Times New Roman"/>
                <a:cs typeface="Times New Roman"/>
              </a:rPr>
              <a:t>sette </a:t>
            </a:r>
            <a:r>
              <a:rPr sz="1200" spc="-5" dirty="0">
                <a:latin typeface="Times New Roman"/>
                <a:cs typeface="Times New Roman"/>
              </a:rPr>
              <a:t>Superuniversi. Essi </a:t>
            </a:r>
            <a:r>
              <a:rPr sz="1200" dirty="0">
                <a:latin typeface="Times New Roman"/>
                <a:cs typeface="Times New Roman"/>
              </a:rPr>
              <a:t>sono i </a:t>
            </a:r>
            <a:r>
              <a:rPr sz="1200" spc="-5" dirty="0">
                <a:latin typeface="Times New Roman"/>
                <a:cs typeface="Times New Roman"/>
              </a:rPr>
              <a:t>parenti  prossimi ed </a:t>
            </a:r>
            <a:r>
              <a:rPr sz="1200" dirty="0">
                <a:latin typeface="Times New Roman"/>
                <a:cs typeface="Times New Roman"/>
              </a:rPr>
              <a:t>i divini </a:t>
            </a:r>
            <a:r>
              <a:rPr sz="1200" spc="-5" dirty="0">
                <a:latin typeface="Times New Roman"/>
                <a:cs typeface="Times New Roman"/>
              </a:rPr>
              <a:t>uguali degli </a:t>
            </a:r>
            <a:r>
              <a:rPr sz="1200" dirty="0">
                <a:latin typeface="Times New Roman"/>
                <a:cs typeface="Times New Roman"/>
              </a:rPr>
              <a:t>Antichi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Giorni </a:t>
            </a:r>
            <a:r>
              <a:rPr sz="1200" spc="-5" dirty="0">
                <a:latin typeface="Times New Roman"/>
                <a:cs typeface="Times New Roman"/>
              </a:rPr>
              <a:t>che presiedono ai </a:t>
            </a:r>
            <a:r>
              <a:rPr sz="1200" dirty="0">
                <a:latin typeface="Times New Roman"/>
                <a:cs typeface="Times New Roman"/>
              </a:rPr>
              <a:t>destini dei </a:t>
            </a:r>
            <a:r>
              <a:rPr sz="1200" spc="-5" dirty="0">
                <a:latin typeface="Times New Roman"/>
                <a:cs typeface="Times New Roman"/>
              </a:rPr>
              <a:t>sette supergoverni. Quando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Eterno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5" dirty="0">
                <a:latin typeface="Times New Roman"/>
                <a:cs typeface="Times New Roman"/>
              </a:rPr>
              <a:t>Giorni </a:t>
            </a:r>
            <a:r>
              <a:rPr sz="1200" dirty="0">
                <a:latin typeface="Times New Roman"/>
                <a:cs typeface="Times New Roman"/>
              </a:rPr>
              <a:t>è  </a:t>
            </a:r>
            <a:r>
              <a:rPr sz="1200" spc="-5" dirty="0">
                <a:latin typeface="Times New Roman"/>
                <a:cs typeface="Times New Roman"/>
              </a:rPr>
              <a:t>assente dalla sua sfera,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</a:t>
            </a:r>
            <a:r>
              <a:rPr sz="1200" dirty="0">
                <a:latin typeface="Times New Roman"/>
                <a:cs typeface="Times New Roman"/>
              </a:rPr>
              <a:t>mondo è </a:t>
            </a:r>
            <a:r>
              <a:rPr sz="1200" spc="-5" dirty="0">
                <a:latin typeface="Times New Roman"/>
                <a:cs typeface="Times New Roman"/>
              </a:rPr>
              <a:t>diretto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5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Figlio Istruttore della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Trinità.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81915" algn="just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(209.1) 18:2.3 </a:t>
            </a:r>
            <a:r>
              <a:rPr sz="1200" spc="-5" dirty="0">
                <a:latin typeface="Times New Roman"/>
                <a:cs typeface="Times New Roman"/>
              </a:rPr>
              <a:t>Salvo </a:t>
            </a:r>
            <a:r>
              <a:rPr sz="1200" dirty="0">
                <a:latin typeface="Times New Roman"/>
                <a:cs typeface="Times New Roman"/>
              </a:rPr>
              <a:t>quanto </a:t>
            </a:r>
            <a:r>
              <a:rPr sz="1200" spc="-5" dirty="0">
                <a:latin typeface="Times New Roman"/>
                <a:cs typeface="Times New Roman"/>
              </a:rPr>
              <a:t>concerne gli </a:t>
            </a:r>
            <a:r>
              <a:rPr sz="1200" dirty="0">
                <a:latin typeface="Times New Roman"/>
                <a:cs typeface="Times New Roman"/>
              </a:rPr>
              <a:t>ordini di vita </a:t>
            </a:r>
            <a:r>
              <a:rPr sz="1200" spc="-5" dirty="0">
                <a:latin typeface="Times New Roman"/>
                <a:cs typeface="Times New Roman"/>
              </a:rPr>
              <a:t>stabiliti, </a:t>
            </a:r>
            <a:r>
              <a:rPr sz="1200" dirty="0">
                <a:latin typeface="Times New Roman"/>
                <a:cs typeface="Times New Roman"/>
              </a:rPr>
              <a:t>quali i </a:t>
            </a:r>
            <a:r>
              <a:rPr sz="1200" spc="-5" dirty="0">
                <a:latin typeface="Times New Roman"/>
                <a:cs typeface="Times New Roman"/>
              </a:rPr>
              <a:t>nativi di Havona ed altre </a:t>
            </a:r>
            <a:r>
              <a:rPr sz="1200" dirty="0">
                <a:latin typeface="Times New Roman"/>
                <a:cs typeface="Times New Roman"/>
              </a:rPr>
              <a:t>creature viventi dell’Universo </a:t>
            </a:r>
            <a:r>
              <a:rPr sz="1200" spc="-5" dirty="0">
                <a:latin typeface="Times New Roman"/>
                <a:cs typeface="Times New Roman"/>
              </a:rPr>
              <a:t>centrale,  gli Eterni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Giorni residenti hanno </a:t>
            </a:r>
            <a:r>
              <a:rPr sz="1200" dirty="0">
                <a:latin typeface="Times New Roman"/>
                <a:cs typeface="Times New Roman"/>
              </a:rPr>
              <a:t>sviluppato le loro </a:t>
            </a:r>
            <a:r>
              <a:rPr sz="1200" spc="-5" dirty="0">
                <a:latin typeface="Times New Roman"/>
                <a:cs typeface="Times New Roman"/>
              </a:rPr>
              <a:t>rispettive sfere </a:t>
            </a:r>
            <a:r>
              <a:rPr sz="1200" dirty="0">
                <a:latin typeface="Times New Roman"/>
                <a:cs typeface="Times New Roman"/>
              </a:rPr>
              <a:t>in completa </a:t>
            </a:r>
            <a:r>
              <a:rPr sz="1200" spc="-5" dirty="0">
                <a:latin typeface="Times New Roman"/>
                <a:cs typeface="Times New Roman"/>
              </a:rPr>
              <a:t>armonia con </a:t>
            </a:r>
            <a:r>
              <a:rPr sz="1200" dirty="0">
                <a:latin typeface="Times New Roman"/>
                <a:cs typeface="Times New Roman"/>
              </a:rPr>
              <a:t>le loro idee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ideali </a:t>
            </a:r>
            <a:r>
              <a:rPr sz="1200" spc="-5" dirty="0">
                <a:latin typeface="Times New Roman"/>
                <a:cs typeface="Times New Roman"/>
              </a:rPr>
              <a:t>personali. Essi  </a:t>
            </a:r>
            <a:r>
              <a:rPr sz="1200" dirty="0">
                <a:latin typeface="Times New Roman"/>
                <a:cs typeface="Times New Roman"/>
              </a:rPr>
              <a:t>visitano </a:t>
            </a:r>
            <a:r>
              <a:rPr sz="1200" spc="-5" dirty="0">
                <a:latin typeface="Times New Roman"/>
                <a:cs typeface="Times New Roman"/>
              </a:rPr>
              <a:t>reciprocamente </a:t>
            </a:r>
            <a:r>
              <a:rPr sz="1200" dirty="0">
                <a:latin typeface="Times New Roman"/>
                <a:cs typeface="Times New Roman"/>
              </a:rPr>
              <a:t>i loro </a:t>
            </a:r>
            <a:r>
              <a:rPr sz="1200" spc="-5" dirty="0">
                <a:latin typeface="Times New Roman"/>
                <a:cs typeface="Times New Roman"/>
              </a:rPr>
              <a:t>pianeti, </a:t>
            </a:r>
            <a:r>
              <a:rPr sz="1200" dirty="0">
                <a:latin typeface="Times New Roman"/>
                <a:cs typeface="Times New Roman"/>
              </a:rPr>
              <a:t>ma non copiano e non </a:t>
            </a:r>
            <a:r>
              <a:rPr sz="1200" spc="-5" dirty="0">
                <a:latin typeface="Times New Roman"/>
                <a:cs typeface="Times New Roman"/>
              </a:rPr>
              <a:t>imitano; essi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sempre totalmente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originali.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431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(209.2) 18:2.4 </a:t>
            </a:r>
            <a:r>
              <a:rPr sz="1200" spc="-5" dirty="0">
                <a:latin typeface="Times New Roman"/>
                <a:cs typeface="Times New Roman"/>
              </a:rPr>
              <a:t>L’architettura, l’abbellimento naturale,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strutture morontiali </a:t>
            </a:r>
            <a:r>
              <a:rPr sz="1200" dirty="0">
                <a:latin typeface="Times New Roman"/>
                <a:cs typeface="Times New Roman"/>
              </a:rPr>
              <a:t>e le creazioni spirituali sono </a:t>
            </a:r>
            <a:r>
              <a:rPr sz="1200" spc="-5" dirty="0">
                <a:latin typeface="Times New Roman"/>
                <a:cs typeface="Times New Roman"/>
              </a:rPr>
              <a:t>esclusive ed </a:t>
            </a:r>
            <a:r>
              <a:rPr sz="1200" dirty="0">
                <a:latin typeface="Times New Roman"/>
                <a:cs typeface="Times New Roman"/>
              </a:rPr>
              <a:t>uniche </a:t>
            </a:r>
            <a:r>
              <a:rPr sz="1200" spc="-5" dirty="0">
                <a:latin typeface="Times New Roman"/>
                <a:cs typeface="Times New Roman"/>
              </a:rPr>
              <a:t>su </a:t>
            </a:r>
            <a:r>
              <a:rPr sz="1200" dirty="0">
                <a:latin typeface="Times New Roman"/>
                <a:cs typeface="Times New Roman"/>
              </a:rPr>
              <a:t>ogni  </a:t>
            </a:r>
            <a:r>
              <a:rPr sz="1200" spc="-5" dirty="0">
                <a:latin typeface="Times New Roman"/>
                <a:cs typeface="Times New Roman"/>
              </a:rPr>
              <a:t>sfera. Ciascun </a:t>
            </a:r>
            <a:r>
              <a:rPr sz="1200" dirty="0">
                <a:latin typeface="Times New Roman"/>
                <a:cs typeface="Times New Roman"/>
              </a:rPr>
              <a:t>mondo è un </a:t>
            </a:r>
            <a:r>
              <a:rPr sz="1200" spc="-5" dirty="0">
                <a:latin typeface="Times New Roman"/>
                <a:cs typeface="Times New Roman"/>
              </a:rPr>
              <a:t>luogo </a:t>
            </a:r>
            <a:r>
              <a:rPr sz="1200" dirty="0">
                <a:latin typeface="Times New Roman"/>
                <a:cs typeface="Times New Roman"/>
              </a:rPr>
              <a:t>di eterna bellezza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completamente differente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ogni </a:t>
            </a:r>
            <a:r>
              <a:rPr sz="1200" dirty="0">
                <a:latin typeface="Times New Roman"/>
                <a:cs typeface="Times New Roman"/>
              </a:rPr>
              <a:t>altro mondo dell’Universo </a:t>
            </a:r>
            <a:r>
              <a:rPr sz="1200" spc="-5" dirty="0">
                <a:latin typeface="Times New Roman"/>
                <a:cs typeface="Times New Roman"/>
              </a:rPr>
              <a:t>centrale.  Ciascuno </a:t>
            </a:r>
            <a:r>
              <a:rPr sz="1200" dirty="0">
                <a:latin typeface="Times New Roman"/>
                <a:cs typeface="Times New Roman"/>
              </a:rPr>
              <a:t>di voi </a:t>
            </a:r>
            <a:r>
              <a:rPr sz="1200" spc="-5" dirty="0">
                <a:latin typeface="Times New Roman"/>
                <a:cs typeface="Times New Roman"/>
              </a:rPr>
              <a:t>trascorrerà </a:t>
            </a:r>
            <a:r>
              <a:rPr sz="1200" dirty="0">
                <a:latin typeface="Times New Roman"/>
                <a:cs typeface="Times New Roman"/>
              </a:rPr>
              <a:t>un tempo più o </a:t>
            </a:r>
            <a:r>
              <a:rPr sz="1200" spc="-5" dirty="0">
                <a:latin typeface="Times New Roman"/>
                <a:cs typeface="Times New Roman"/>
              </a:rPr>
              <a:t>meno lungo su ognuna </a:t>
            </a:r>
            <a:r>
              <a:rPr sz="1200" dirty="0">
                <a:latin typeface="Times New Roman"/>
                <a:cs typeface="Times New Roman"/>
              </a:rPr>
              <a:t>di queste straordinarie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entusiasmanti </a:t>
            </a:r>
            <a:r>
              <a:rPr sz="1200" spc="-5" dirty="0">
                <a:latin typeface="Times New Roman"/>
                <a:cs typeface="Times New Roman"/>
              </a:rPr>
              <a:t>sfere nel corso del </a:t>
            </a:r>
            <a:r>
              <a:rPr sz="1200" dirty="0">
                <a:latin typeface="Times New Roman"/>
                <a:cs typeface="Times New Roman"/>
              </a:rPr>
              <a:t>vostro  </a:t>
            </a:r>
            <a:r>
              <a:rPr sz="1200" spc="-5" dirty="0">
                <a:latin typeface="Times New Roman"/>
                <a:cs typeface="Times New Roman"/>
              </a:rPr>
              <a:t>viaggio </a:t>
            </a:r>
            <a:r>
              <a:rPr sz="1200" dirty="0">
                <a:latin typeface="Times New Roman"/>
                <a:cs typeface="Times New Roman"/>
              </a:rPr>
              <a:t>verso </a:t>
            </a:r>
            <a:r>
              <a:rPr sz="1200" spc="-5" dirty="0">
                <a:latin typeface="Times New Roman"/>
                <a:cs typeface="Times New Roman"/>
              </a:rPr>
              <a:t>l’interno, attraverso Havona, </a:t>
            </a:r>
            <a:r>
              <a:rPr sz="1200" dirty="0">
                <a:latin typeface="Times New Roman"/>
                <a:cs typeface="Times New Roman"/>
              </a:rPr>
              <a:t>in direzione </a:t>
            </a:r>
            <a:r>
              <a:rPr sz="1200" spc="-5" dirty="0">
                <a:latin typeface="Times New Roman"/>
                <a:cs typeface="Times New Roman"/>
              </a:rPr>
              <a:t>del Paradiso. </a:t>
            </a:r>
            <a:r>
              <a:rPr sz="1200" dirty="0">
                <a:latin typeface="Times New Roman"/>
                <a:cs typeface="Times New Roman"/>
              </a:rPr>
              <a:t>Sul vostro mondo è </a:t>
            </a:r>
            <a:r>
              <a:rPr sz="1200" spc="-5" dirty="0">
                <a:latin typeface="Times New Roman"/>
                <a:cs typeface="Times New Roman"/>
              </a:rPr>
              <a:t>naturale parlare del Paradiso come situato 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i="1" dirty="0">
                <a:latin typeface="Times New Roman"/>
                <a:cs typeface="Times New Roman"/>
              </a:rPr>
              <a:t>alto,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sarebbe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corretto riferirsi </a:t>
            </a:r>
            <a:r>
              <a:rPr sz="1200" dirty="0">
                <a:latin typeface="Times New Roman"/>
                <a:cs typeface="Times New Roman"/>
              </a:rPr>
              <a:t>alla </a:t>
            </a:r>
            <a:r>
              <a:rPr sz="1200" spc="-5" dirty="0">
                <a:latin typeface="Times New Roman"/>
                <a:cs typeface="Times New Roman"/>
              </a:rPr>
              <a:t>meta </a:t>
            </a:r>
            <a:r>
              <a:rPr sz="1200" dirty="0">
                <a:latin typeface="Times New Roman"/>
                <a:cs typeface="Times New Roman"/>
              </a:rPr>
              <a:t>divina </a:t>
            </a:r>
            <a:r>
              <a:rPr sz="1200" spc="-5" dirty="0">
                <a:latin typeface="Times New Roman"/>
                <a:cs typeface="Times New Roman"/>
              </a:rPr>
              <a:t>dell’ascensione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situata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i="1" spc="-5" dirty="0">
                <a:latin typeface="Times New Roman"/>
                <a:cs typeface="Times New Roman"/>
              </a:rPr>
              <a:t>all’interno.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36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368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4858"/>
            <a:ext cx="8169275" cy="395541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76200">
              <a:lnSpc>
                <a:spcPct val="100000"/>
              </a:lnSpc>
              <a:spcBef>
                <a:spcPts val="95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3. </a:t>
            </a:r>
            <a:r>
              <a:rPr sz="1600" b="1" spc="-10" dirty="0">
                <a:solidFill>
                  <a:srgbClr val="1F487C"/>
                </a:solidFill>
                <a:latin typeface="Times New Roman"/>
                <a:cs typeface="Times New Roman"/>
              </a:rPr>
              <a:t>Gli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Antichi dei</a:t>
            </a:r>
            <a:r>
              <a:rPr sz="1600" b="1" spc="10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Giorni</a:t>
            </a:r>
            <a:endParaRPr sz="1600">
              <a:latin typeface="Times New Roman"/>
              <a:cs typeface="Times New Roman"/>
            </a:endParaRPr>
          </a:p>
          <a:p>
            <a:pPr marL="76200" marR="110489">
              <a:lnSpc>
                <a:spcPts val="1380"/>
              </a:lnSpc>
              <a:spcBef>
                <a:spcPts val="141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(209.3) 18:3.1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mortali del tempo </a:t>
            </a:r>
            <a:r>
              <a:rPr sz="1200" dirty="0">
                <a:latin typeface="Times New Roman"/>
                <a:cs typeface="Times New Roman"/>
              </a:rPr>
              <a:t>hanno </a:t>
            </a:r>
            <a:r>
              <a:rPr sz="1200" spc="-5" dirty="0">
                <a:latin typeface="Times New Roman"/>
                <a:cs typeface="Times New Roman"/>
              </a:rPr>
              <a:t>completato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periodo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formazione sui </a:t>
            </a:r>
            <a:r>
              <a:rPr sz="1200" dirty="0">
                <a:latin typeface="Times New Roman"/>
                <a:cs typeface="Times New Roman"/>
              </a:rPr>
              <a:t>mondi </a:t>
            </a:r>
            <a:r>
              <a:rPr sz="1200" spc="-5" dirty="0">
                <a:latin typeface="Times New Roman"/>
                <a:cs typeface="Times New Roman"/>
              </a:rPr>
              <a:t>educativi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circondano </a:t>
            </a:r>
            <a:r>
              <a:rPr sz="1200" dirty="0">
                <a:latin typeface="Times New Roman"/>
                <a:cs typeface="Times New Roman"/>
              </a:rPr>
              <a:t>la capitale di  un </a:t>
            </a:r>
            <a:r>
              <a:rPr sz="1200" spc="-5" dirty="0">
                <a:latin typeface="Times New Roman"/>
                <a:cs typeface="Times New Roman"/>
              </a:rPr>
              <a:t>Universo locale </a:t>
            </a:r>
            <a:r>
              <a:rPr sz="1200" dirty="0">
                <a:latin typeface="Times New Roman"/>
                <a:cs typeface="Times New Roman"/>
              </a:rPr>
              <a:t>e sono </a:t>
            </a:r>
            <a:r>
              <a:rPr sz="1200" spc="-5" dirty="0">
                <a:latin typeface="Times New Roman"/>
                <a:cs typeface="Times New Roman"/>
              </a:rPr>
              <a:t>promossi </a:t>
            </a:r>
            <a:r>
              <a:rPr sz="1200" dirty="0">
                <a:latin typeface="Times New Roman"/>
                <a:cs typeface="Times New Roman"/>
              </a:rPr>
              <a:t>nelle </a:t>
            </a:r>
            <a:r>
              <a:rPr sz="1200" spc="-5" dirty="0">
                <a:latin typeface="Times New Roman"/>
                <a:cs typeface="Times New Roman"/>
              </a:rPr>
              <a:t>sfere d’insegnamento del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Superuniverso, </a:t>
            </a:r>
            <a:r>
              <a:rPr sz="1200" dirty="0">
                <a:latin typeface="Times New Roman"/>
                <a:cs typeface="Times New Roman"/>
              </a:rPr>
              <a:t>il loro sviluppo spirituale è </a:t>
            </a:r>
            <a:r>
              <a:rPr sz="1200" spc="-5" dirty="0">
                <a:latin typeface="Times New Roman"/>
                <a:cs typeface="Times New Roman"/>
              </a:rPr>
              <a:t>progredito al  </a:t>
            </a:r>
            <a:r>
              <a:rPr sz="1200" dirty="0">
                <a:latin typeface="Times New Roman"/>
                <a:cs typeface="Times New Roman"/>
              </a:rPr>
              <a:t>punto che sono in </a:t>
            </a:r>
            <a:r>
              <a:rPr sz="1200" spc="-5" dirty="0">
                <a:latin typeface="Times New Roman"/>
                <a:cs typeface="Times New Roman"/>
              </a:rPr>
              <a:t>grado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riconoscere gli alti governanti ed amministratori </a:t>
            </a:r>
            <a:r>
              <a:rPr sz="1200" dirty="0">
                <a:latin typeface="Times New Roman"/>
                <a:cs typeface="Times New Roman"/>
              </a:rPr>
              <a:t>spirituali di </a:t>
            </a:r>
            <a:r>
              <a:rPr sz="1200" spc="-5" dirty="0">
                <a:latin typeface="Times New Roman"/>
                <a:cs typeface="Times New Roman"/>
              </a:rPr>
              <a:t>questi regni avanzati, compresi </a:t>
            </a:r>
            <a:r>
              <a:rPr sz="1200" spc="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Antichi 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Giorni, e di comunicare </a:t>
            </a:r>
            <a:r>
              <a:rPr sz="1200" spc="-5" dirty="0">
                <a:latin typeface="Times New Roman"/>
                <a:cs typeface="Times New Roman"/>
              </a:rPr>
              <a:t>con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loro.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68580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(209.4) 18:3.2 </a:t>
            </a:r>
            <a:r>
              <a:rPr sz="1200" spc="-5" dirty="0">
                <a:latin typeface="Times New Roman"/>
                <a:cs typeface="Times New Roman"/>
              </a:rPr>
              <a:t>Gli Antichi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Giorni sono </a:t>
            </a:r>
            <a:r>
              <a:rPr sz="1200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fondamentalmente identici; rispecchiano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carattere </a:t>
            </a:r>
            <a:r>
              <a:rPr sz="1200" dirty="0">
                <a:latin typeface="Times New Roman"/>
                <a:cs typeface="Times New Roman"/>
              </a:rPr>
              <a:t>congiunto e la </a:t>
            </a:r>
            <a:r>
              <a:rPr sz="1200" spc="-5" dirty="0">
                <a:latin typeface="Times New Roman"/>
                <a:cs typeface="Times New Roman"/>
              </a:rPr>
              <a:t>natura </a:t>
            </a:r>
            <a:r>
              <a:rPr sz="1200" dirty="0">
                <a:latin typeface="Times New Roman"/>
                <a:cs typeface="Times New Roman"/>
              </a:rPr>
              <a:t>unificata </a:t>
            </a:r>
            <a:r>
              <a:rPr sz="1200" spc="-5" dirty="0">
                <a:latin typeface="Times New Roman"/>
                <a:cs typeface="Times New Roman"/>
              </a:rPr>
              <a:t>della  Trinità. </a:t>
            </a:r>
            <a:r>
              <a:rPr sz="1200" dirty="0">
                <a:latin typeface="Times New Roman"/>
                <a:cs typeface="Times New Roman"/>
              </a:rPr>
              <a:t>Essi </a:t>
            </a:r>
            <a:r>
              <a:rPr sz="1200" spc="-5" dirty="0">
                <a:latin typeface="Times New Roman"/>
                <a:cs typeface="Times New Roman"/>
              </a:rPr>
              <a:t>posseggono un’individualità ed </a:t>
            </a:r>
            <a:r>
              <a:rPr sz="1200" dirty="0">
                <a:latin typeface="Times New Roman"/>
                <a:cs typeface="Times New Roman"/>
              </a:rPr>
              <a:t>hanno </a:t>
            </a:r>
            <a:r>
              <a:rPr sz="1200" spc="-5" dirty="0">
                <a:latin typeface="Times New Roman"/>
                <a:cs typeface="Times New Roman"/>
              </a:rPr>
              <a:t>personalità diverse, </a:t>
            </a:r>
            <a:r>
              <a:rPr sz="1200" dirty="0">
                <a:latin typeface="Times New Roman"/>
                <a:cs typeface="Times New Roman"/>
              </a:rPr>
              <a:t>ma non </a:t>
            </a:r>
            <a:r>
              <a:rPr sz="1200" spc="-5" dirty="0">
                <a:latin typeface="Times New Roman"/>
                <a:cs typeface="Times New Roman"/>
              </a:rPr>
              <a:t>differiscono gli </a:t>
            </a:r>
            <a:r>
              <a:rPr sz="1200" dirty="0">
                <a:latin typeface="Times New Roman"/>
                <a:cs typeface="Times New Roman"/>
              </a:rPr>
              <a:t>uni </a:t>
            </a:r>
            <a:r>
              <a:rPr sz="1200" spc="-5" dirty="0">
                <a:latin typeface="Times New Roman"/>
                <a:cs typeface="Times New Roman"/>
              </a:rPr>
              <a:t>dagli altri </a:t>
            </a:r>
            <a:r>
              <a:rPr sz="1200" dirty="0">
                <a:latin typeface="Times New Roman"/>
                <a:cs typeface="Times New Roman"/>
              </a:rPr>
              <a:t>come i Sette Spiriti  </a:t>
            </a:r>
            <a:r>
              <a:rPr sz="1200" spc="-5" dirty="0">
                <a:latin typeface="Times New Roman"/>
                <a:cs typeface="Times New Roman"/>
              </a:rPr>
              <a:t>Maestri. </a:t>
            </a:r>
            <a:r>
              <a:rPr sz="1200" dirty="0">
                <a:latin typeface="Times New Roman"/>
                <a:cs typeface="Times New Roman"/>
              </a:rPr>
              <a:t>Essi </a:t>
            </a:r>
            <a:r>
              <a:rPr sz="1200" spc="-5" dirty="0">
                <a:latin typeface="Times New Roman"/>
                <a:cs typeface="Times New Roman"/>
              </a:rPr>
              <a:t>assicurano l’amministrazione uniforme dei sette Superuniversi peraltro differenti, ciascuno dei </a:t>
            </a:r>
            <a:r>
              <a:rPr sz="1200" dirty="0">
                <a:latin typeface="Times New Roman"/>
                <a:cs typeface="Times New Roman"/>
              </a:rPr>
              <a:t>quali è una creazione  </a:t>
            </a:r>
            <a:r>
              <a:rPr sz="1200" spc="-5" dirty="0">
                <a:latin typeface="Times New Roman"/>
                <a:cs typeface="Times New Roman"/>
              </a:rPr>
              <a:t>distinta, separata ed </a:t>
            </a:r>
            <a:r>
              <a:rPr sz="1200" dirty="0">
                <a:latin typeface="Times New Roman"/>
                <a:cs typeface="Times New Roman"/>
              </a:rPr>
              <a:t>unica. I </a:t>
            </a:r>
            <a:r>
              <a:rPr sz="1200" spc="-5" dirty="0">
                <a:latin typeface="Times New Roman"/>
                <a:cs typeface="Times New Roman"/>
              </a:rPr>
              <a:t>Sette </a:t>
            </a:r>
            <a:r>
              <a:rPr sz="1200" dirty="0">
                <a:latin typeface="Times New Roman"/>
                <a:cs typeface="Times New Roman"/>
              </a:rPr>
              <a:t>Spiriti </a:t>
            </a:r>
            <a:r>
              <a:rPr sz="1200" spc="-5" dirty="0">
                <a:latin typeface="Times New Roman"/>
                <a:cs typeface="Times New Roman"/>
              </a:rPr>
              <a:t>Maestri </a:t>
            </a:r>
            <a:r>
              <a:rPr sz="1200" dirty="0">
                <a:latin typeface="Times New Roman"/>
                <a:cs typeface="Times New Roman"/>
              </a:rPr>
              <a:t>sono dissimili per </a:t>
            </a:r>
            <a:r>
              <a:rPr sz="1200" spc="-5" dirty="0">
                <a:latin typeface="Times New Roman"/>
                <a:cs typeface="Times New Roman"/>
              </a:rPr>
              <a:t>natura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attributi,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Antichi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Giorni, i governanti  </a:t>
            </a:r>
            <a:r>
              <a:rPr sz="1200" spc="-5" dirty="0">
                <a:latin typeface="Times New Roman"/>
                <a:cs typeface="Times New Roman"/>
              </a:rPr>
              <a:t>personali dei Superuniversi, </a:t>
            </a:r>
            <a:r>
              <a:rPr sz="1200" dirty="0">
                <a:latin typeface="Times New Roman"/>
                <a:cs typeface="Times New Roman"/>
              </a:rPr>
              <a:t>sono tutti </a:t>
            </a:r>
            <a:r>
              <a:rPr sz="1200" spc="-5" dirty="0">
                <a:latin typeface="Times New Roman"/>
                <a:cs typeface="Times New Roman"/>
              </a:rPr>
              <a:t>discendenti uniformi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superperfetti della Trinità del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Paradiso.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36449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(209.5) 18:3.3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Sette </a:t>
            </a:r>
            <a:r>
              <a:rPr sz="1200" dirty="0">
                <a:latin typeface="Times New Roman"/>
                <a:cs typeface="Times New Roman"/>
              </a:rPr>
              <a:t>Spiriti </a:t>
            </a:r>
            <a:r>
              <a:rPr sz="1200" spc="-5" dirty="0">
                <a:latin typeface="Times New Roman"/>
                <a:cs typeface="Times New Roman"/>
              </a:rPr>
              <a:t>Maestri determinano fortemente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i="1" dirty="0">
                <a:latin typeface="Times New Roman"/>
                <a:cs typeface="Times New Roman"/>
              </a:rPr>
              <a:t>natura </a:t>
            </a:r>
            <a:r>
              <a:rPr sz="1200" spc="-5" dirty="0">
                <a:latin typeface="Times New Roman"/>
                <a:cs typeface="Times New Roman"/>
              </a:rPr>
              <a:t>dei loro rispettivi Superuniversi,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Antichi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Giorni  </a:t>
            </a:r>
            <a:r>
              <a:rPr sz="1200" spc="-5" dirty="0">
                <a:latin typeface="Times New Roman"/>
                <a:cs typeface="Times New Roman"/>
              </a:rPr>
              <a:t>dettano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l’</a:t>
            </a:r>
            <a:r>
              <a:rPr sz="1200" i="1" spc="-5" dirty="0">
                <a:latin typeface="Times New Roman"/>
                <a:cs typeface="Times New Roman"/>
              </a:rPr>
              <a:t>amministrazione</a:t>
            </a:r>
            <a:r>
              <a:rPr sz="1200" i="1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questi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stessi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Superuniversi.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Essi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sovrappongono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uniformità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amministrativa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diversità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creativa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</a:t>
            </a:r>
            <a:endParaRPr sz="1200">
              <a:latin typeface="Times New Roman"/>
              <a:cs typeface="Times New Roman"/>
            </a:endParaRPr>
          </a:p>
          <a:p>
            <a:pPr marL="76200" marR="13208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assicurano </a:t>
            </a:r>
            <a:r>
              <a:rPr sz="1200" dirty="0">
                <a:latin typeface="Times New Roman"/>
                <a:cs typeface="Times New Roman"/>
              </a:rPr>
              <a:t>l’armonia dell’insieme di </a:t>
            </a:r>
            <a:r>
              <a:rPr sz="1200" spc="-5" dirty="0">
                <a:latin typeface="Times New Roman"/>
                <a:cs typeface="Times New Roman"/>
              </a:rPr>
              <a:t>fronte alle differenze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creazione soggiacenti alla segmentazione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sette </a:t>
            </a:r>
            <a:r>
              <a:rPr sz="1200" dirty="0">
                <a:latin typeface="Times New Roman"/>
                <a:cs typeface="Times New Roman"/>
              </a:rPr>
              <a:t>raggruppamenti </a:t>
            </a:r>
            <a:r>
              <a:rPr sz="1200" spc="-5" dirty="0">
                <a:latin typeface="Times New Roman"/>
                <a:cs typeface="Times New Roman"/>
              </a:rPr>
              <a:t>del  grande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Universo.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15938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(209.6) 18:3.4 </a:t>
            </a:r>
            <a:r>
              <a:rPr sz="1200" spc="-5" dirty="0">
                <a:latin typeface="Times New Roman"/>
                <a:cs typeface="Times New Roman"/>
              </a:rPr>
              <a:t>Gli Antichi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Giorni furono </a:t>
            </a:r>
            <a:r>
              <a:rPr sz="1200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trinitizzati nello stesso momento. </a:t>
            </a:r>
            <a:r>
              <a:rPr sz="1200" dirty="0">
                <a:latin typeface="Times New Roman"/>
                <a:cs typeface="Times New Roman"/>
              </a:rPr>
              <a:t>Essi </a:t>
            </a:r>
            <a:r>
              <a:rPr sz="1200" spc="-5" dirty="0">
                <a:latin typeface="Times New Roman"/>
                <a:cs typeface="Times New Roman"/>
              </a:rPr>
              <a:t>rappresentano </a:t>
            </a:r>
            <a:r>
              <a:rPr sz="1200" dirty="0">
                <a:latin typeface="Times New Roman"/>
                <a:cs typeface="Times New Roman"/>
              </a:rPr>
              <a:t>l’inizio </a:t>
            </a:r>
            <a:r>
              <a:rPr sz="1200" spc="-5" dirty="0">
                <a:latin typeface="Times New Roman"/>
                <a:cs typeface="Times New Roman"/>
              </a:rPr>
              <a:t>degli archivi delle  personalità nell’Universo degli </a:t>
            </a:r>
            <a:r>
              <a:rPr sz="1200" dirty="0">
                <a:latin typeface="Times New Roman"/>
                <a:cs typeface="Times New Roman"/>
              </a:rPr>
              <a:t>Universi; da qui il loro nome — Antichi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Giorni. </a:t>
            </a:r>
            <a:r>
              <a:rPr sz="1200" spc="-5" dirty="0">
                <a:latin typeface="Times New Roman"/>
                <a:cs typeface="Times New Roman"/>
              </a:rPr>
              <a:t>Quando raggiungerete </a:t>
            </a:r>
            <a:r>
              <a:rPr sz="1200" dirty="0">
                <a:latin typeface="Times New Roman"/>
                <a:cs typeface="Times New Roman"/>
              </a:rPr>
              <a:t>il Paradiso e </a:t>
            </a:r>
            <a:r>
              <a:rPr sz="1200" spc="-5" dirty="0">
                <a:latin typeface="Times New Roman"/>
                <a:cs typeface="Times New Roman"/>
              </a:rPr>
              <a:t>cercherete 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testimonianze scritte dell’inizio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cose, troverete che </a:t>
            </a:r>
            <a:r>
              <a:rPr sz="1200" dirty="0">
                <a:latin typeface="Times New Roman"/>
                <a:cs typeface="Times New Roman"/>
              </a:rPr>
              <a:t>la prima annotazione </a:t>
            </a:r>
            <a:r>
              <a:rPr sz="1200" spc="-5" dirty="0">
                <a:latin typeface="Times New Roman"/>
                <a:cs typeface="Times New Roman"/>
              </a:rPr>
              <a:t>che appare nella </a:t>
            </a:r>
            <a:r>
              <a:rPr sz="1200" dirty="0">
                <a:latin typeface="Times New Roman"/>
                <a:cs typeface="Times New Roman"/>
              </a:rPr>
              <a:t>sezione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personalità è </a:t>
            </a:r>
            <a:r>
              <a:rPr sz="1200" spc="5" dirty="0">
                <a:latin typeface="Times New Roman"/>
                <a:cs typeface="Times New Roman"/>
              </a:rPr>
              <a:t>il  </a:t>
            </a:r>
            <a:r>
              <a:rPr sz="1200" spc="-5" dirty="0">
                <a:latin typeface="Times New Roman"/>
                <a:cs typeface="Times New Roman"/>
              </a:rPr>
              <a:t>racconto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trinitizzazione </a:t>
            </a:r>
            <a:r>
              <a:rPr sz="1200" dirty="0">
                <a:latin typeface="Times New Roman"/>
                <a:cs typeface="Times New Roman"/>
              </a:rPr>
              <a:t>di questi </a:t>
            </a:r>
            <a:r>
              <a:rPr sz="1200" spc="-5" dirty="0">
                <a:latin typeface="Times New Roman"/>
                <a:cs typeface="Times New Roman"/>
              </a:rPr>
              <a:t>ventuno Antichi </a:t>
            </a:r>
            <a:r>
              <a:rPr sz="1200" dirty="0">
                <a:latin typeface="Times New Roman"/>
                <a:cs typeface="Times New Roman"/>
              </a:rPr>
              <a:t>dei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Giorni.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36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369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200390" cy="389890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8128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(209.7) 18:3.5 </a:t>
            </a:r>
            <a:r>
              <a:rPr sz="1200" spc="-5" dirty="0">
                <a:latin typeface="Times New Roman"/>
                <a:cs typeface="Times New Roman"/>
              </a:rPr>
              <a:t>Questi esseri elevati governano </a:t>
            </a:r>
            <a:r>
              <a:rPr sz="1200" dirty="0">
                <a:latin typeface="Times New Roman"/>
                <a:cs typeface="Times New Roman"/>
              </a:rPr>
              <a:t>sempre in </a:t>
            </a:r>
            <a:r>
              <a:rPr sz="1200" spc="-5" dirty="0">
                <a:latin typeface="Times New Roman"/>
                <a:cs typeface="Times New Roman"/>
              </a:rPr>
              <a:t>gruppi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tre. Vi </a:t>
            </a:r>
            <a:r>
              <a:rPr sz="1200" dirty="0">
                <a:latin typeface="Times New Roman"/>
                <a:cs typeface="Times New Roman"/>
              </a:rPr>
              <a:t>sono molte </a:t>
            </a:r>
            <a:r>
              <a:rPr sz="1200" spc="-5" dirty="0">
                <a:latin typeface="Times New Roman"/>
                <a:cs typeface="Times New Roman"/>
              </a:rPr>
              <a:t>fasi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attività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cui essi operano </a:t>
            </a:r>
            <a:r>
              <a:rPr sz="1200" dirty="0">
                <a:latin typeface="Times New Roman"/>
                <a:cs typeface="Times New Roman"/>
              </a:rPr>
              <a:t>individualmente,  </a:t>
            </a:r>
            <a:r>
              <a:rPr sz="1200" spc="-5" dirty="0">
                <a:latin typeface="Times New Roman"/>
                <a:cs typeface="Times New Roman"/>
              </a:rPr>
              <a:t>altre </a:t>
            </a:r>
            <a:r>
              <a:rPr sz="1200" dirty="0">
                <a:latin typeface="Times New Roman"/>
                <a:cs typeface="Times New Roman"/>
              </a:rPr>
              <a:t>ancora in cui possono </a:t>
            </a:r>
            <a:r>
              <a:rPr sz="1200" spc="-5" dirty="0">
                <a:latin typeface="Times New Roman"/>
                <a:cs typeface="Times New Roman"/>
              </a:rPr>
              <a:t>operare </a:t>
            </a:r>
            <a:r>
              <a:rPr sz="1200" dirty="0">
                <a:latin typeface="Times New Roman"/>
                <a:cs typeface="Times New Roman"/>
              </a:rPr>
              <a:t>in due, ma nelle </a:t>
            </a:r>
            <a:r>
              <a:rPr sz="1200" spc="-5" dirty="0">
                <a:latin typeface="Times New Roman"/>
                <a:cs typeface="Times New Roman"/>
              </a:rPr>
              <a:t>sfere superiori </a:t>
            </a:r>
            <a:r>
              <a:rPr sz="1200" dirty="0">
                <a:latin typeface="Times New Roman"/>
                <a:cs typeface="Times New Roman"/>
              </a:rPr>
              <a:t>della loro </a:t>
            </a:r>
            <a:r>
              <a:rPr sz="1200" spc="-5" dirty="0">
                <a:latin typeface="Times New Roman"/>
                <a:cs typeface="Times New Roman"/>
              </a:rPr>
              <a:t>amministrazione devono agire congiuntamente. Essi 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lasciano mai </a:t>
            </a:r>
            <a:r>
              <a:rPr sz="1200" dirty="0">
                <a:latin typeface="Times New Roman"/>
                <a:cs typeface="Times New Roman"/>
              </a:rPr>
              <a:t>personalmente i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mondi </a:t>
            </a:r>
            <a:r>
              <a:rPr sz="1200" spc="-5" dirty="0">
                <a:latin typeface="Times New Roman"/>
                <a:cs typeface="Times New Roman"/>
              </a:rPr>
              <a:t>residenziali,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d’altra </a:t>
            </a:r>
            <a:r>
              <a:rPr sz="1200" dirty="0">
                <a:latin typeface="Times New Roman"/>
                <a:cs typeface="Times New Roman"/>
              </a:rPr>
              <a:t>parte non </a:t>
            </a:r>
            <a:r>
              <a:rPr sz="1200" spc="-5" dirty="0">
                <a:latin typeface="Times New Roman"/>
                <a:cs typeface="Times New Roman"/>
              </a:rPr>
              <a:t>devono farlo, </a:t>
            </a:r>
            <a:r>
              <a:rPr sz="1200" dirty="0">
                <a:latin typeface="Times New Roman"/>
                <a:cs typeface="Times New Roman"/>
              </a:rPr>
              <a:t>perché </a:t>
            </a:r>
            <a:r>
              <a:rPr sz="1200" spc="-5" dirty="0">
                <a:latin typeface="Times New Roman"/>
                <a:cs typeface="Times New Roman"/>
              </a:rPr>
              <a:t>questi </a:t>
            </a:r>
            <a:r>
              <a:rPr sz="1200" dirty="0">
                <a:latin typeface="Times New Roman"/>
                <a:cs typeface="Times New Roman"/>
              </a:rPr>
              <a:t>mondi </a:t>
            </a:r>
            <a:r>
              <a:rPr sz="1200" spc="-5" dirty="0">
                <a:latin typeface="Times New Roman"/>
                <a:cs typeface="Times New Roman"/>
              </a:rPr>
              <a:t>sono </a:t>
            </a:r>
            <a:r>
              <a:rPr sz="1200" dirty="0">
                <a:latin typeface="Times New Roman"/>
                <a:cs typeface="Times New Roman"/>
              </a:rPr>
              <a:t>i punti </a:t>
            </a:r>
            <a:r>
              <a:rPr sz="1200" spc="-5" dirty="0">
                <a:latin typeface="Times New Roman"/>
                <a:cs typeface="Times New Roman"/>
              </a:rPr>
              <a:t>focali  superuniversali del </a:t>
            </a:r>
            <a:r>
              <a:rPr sz="1200" dirty="0">
                <a:latin typeface="Times New Roman"/>
                <a:cs typeface="Times New Roman"/>
              </a:rPr>
              <a:t>vasto </a:t>
            </a:r>
            <a:r>
              <a:rPr sz="1200" spc="-5" dirty="0">
                <a:latin typeface="Times New Roman"/>
                <a:cs typeface="Times New Roman"/>
              </a:rPr>
              <a:t>sistema della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riflettività.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24765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(209.8) 18:3.6 </a:t>
            </a:r>
            <a:r>
              <a:rPr sz="1200" spc="-15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dimore </a:t>
            </a:r>
            <a:r>
              <a:rPr sz="1200" spc="-5" dirty="0">
                <a:latin typeface="Times New Roman"/>
                <a:cs typeface="Times New Roman"/>
              </a:rPr>
              <a:t>personali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ogni triade </a:t>
            </a:r>
            <a:r>
              <a:rPr sz="1200" dirty="0">
                <a:latin typeface="Times New Roman"/>
                <a:cs typeface="Times New Roman"/>
              </a:rPr>
              <a:t>di Antichi dei </a:t>
            </a:r>
            <a:r>
              <a:rPr sz="1200" spc="-5" dirty="0">
                <a:latin typeface="Times New Roman"/>
                <a:cs typeface="Times New Roman"/>
              </a:rPr>
              <a:t>Giorni sono situate nel </a:t>
            </a:r>
            <a:r>
              <a:rPr sz="1200" dirty="0">
                <a:latin typeface="Times New Roman"/>
                <a:cs typeface="Times New Roman"/>
              </a:rPr>
              <a:t>punto di </a:t>
            </a:r>
            <a:r>
              <a:rPr sz="1200" spc="-5" dirty="0">
                <a:latin typeface="Times New Roman"/>
                <a:cs typeface="Times New Roman"/>
              </a:rPr>
              <a:t>polarità </a:t>
            </a:r>
            <a:r>
              <a:rPr sz="1200" dirty="0">
                <a:latin typeface="Times New Roman"/>
                <a:cs typeface="Times New Roman"/>
              </a:rPr>
              <a:t>spirituale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loro sfera-  </a:t>
            </a:r>
            <a:r>
              <a:rPr sz="1200" spc="-5" dirty="0">
                <a:latin typeface="Times New Roman"/>
                <a:cs typeface="Times New Roman"/>
              </a:rPr>
              <a:t>quartier generale. Tale </a:t>
            </a:r>
            <a:r>
              <a:rPr sz="1200" dirty="0">
                <a:latin typeface="Times New Roman"/>
                <a:cs typeface="Times New Roman"/>
              </a:rPr>
              <a:t>sfera è divisa in settanta settori </a:t>
            </a:r>
            <a:r>
              <a:rPr sz="1200" spc="-5" dirty="0">
                <a:latin typeface="Times New Roman"/>
                <a:cs typeface="Times New Roman"/>
              </a:rPr>
              <a:t>amministrativi </a:t>
            </a:r>
            <a:r>
              <a:rPr sz="1200" dirty="0">
                <a:latin typeface="Times New Roman"/>
                <a:cs typeface="Times New Roman"/>
              </a:rPr>
              <a:t>ed ha </a:t>
            </a:r>
            <a:r>
              <a:rPr sz="1200" spc="-5" dirty="0">
                <a:latin typeface="Times New Roman"/>
                <a:cs typeface="Times New Roman"/>
              </a:rPr>
              <a:t>settanta capitali </a:t>
            </a:r>
            <a:r>
              <a:rPr sz="1200" dirty="0">
                <a:latin typeface="Times New Roman"/>
                <a:cs typeface="Times New Roman"/>
              </a:rPr>
              <a:t>divisionali </a:t>
            </a:r>
            <a:r>
              <a:rPr sz="1200" spc="-5" dirty="0">
                <a:latin typeface="Times New Roman"/>
                <a:cs typeface="Times New Roman"/>
              </a:rPr>
              <a:t>nelle quali gli </a:t>
            </a:r>
            <a:r>
              <a:rPr sz="1200" dirty="0">
                <a:latin typeface="Times New Roman"/>
                <a:cs typeface="Times New Roman"/>
              </a:rPr>
              <a:t>Antichi </a:t>
            </a:r>
            <a:r>
              <a:rPr sz="1200" spc="-5" dirty="0">
                <a:latin typeface="Times New Roman"/>
                <a:cs typeface="Times New Roman"/>
              </a:rPr>
              <a:t>dei  Giorni risiedono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tanto </a:t>
            </a:r>
            <a:r>
              <a:rPr sz="1200" dirty="0">
                <a:latin typeface="Times New Roman"/>
                <a:cs typeface="Times New Roman"/>
              </a:rPr>
              <a:t>in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tanto.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88900" marR="17272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(210.1) 18:3.7 </a:t>
            </a:r>
            <a:r>
              <a:rPr sz="1200" spc="-5" dirty="0">
                <a:latin typeface="Times New Roman"/>
                <a:cs typeface="Times New Roman"/>
              </a:rPr>
              <a:t>Per potere, </a:t>
            </a:r>
            <a:r>
              <a:rPr sz="1200" dirty="0">
                <a:latin typeface="Times New Roman"/>
                <a:cs typeface="Times New Roman"/>
              </a:rPr>
              <a:t>campo </a:t>
            </a:r>
            <a:r>
              <a:rPr sz="1200" spc="-5" dirty="0">
                <a:latin typeface="Times New Roman"/>
                <a:cs typeface="Times New Roman"/>
              </a:rPr>
              <a:t>d’autorità ed </a:t>
            </a:r>
            <a:r>
              <a:rPr sz="1200" dirty="0">
                <a:latin typeface="Times New Roman"/>
                <a:cs typeface="Times New Roman"/>
              </a:rPr>
              <a:t>ampiezza di </a:t>
            </a:r>
            <a:r>
              <a:rPr sz="1200" spc="-5" dirty="0">
                <a:latin typeface="Times New Roman"/>
                <a:cs typeface="Times New Roman"/>
              </a:rPr>
              <a:t>giurisdizione gli </a:t>
            </a:r>
            <a:r>
              <a:rPr sz="1200" dirty="0">
                <a:latin typeface="Times New Roman"/>
                <a:cs typeface="Times New Roman"/>
              </a:rPr>
              <a:t>Antichi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Giorni sono i più </a:t>
            </a:r>
            <a:r>
              <a:rPr sz="1200" spc="-5" dirty="0">
                <a:latin typeface="Times New Roman"/>
                <a:cs typeface="Times New Roman"/>
              </a:rPr>
              <a:t>autorevoli </a:t>
            </a:r>
            <a:r>
              <a:rPr sz="1200" dirty="0">
                <a:latin typeface="Times New Roman"/>
                <a:cs typeface="Times New Roman"/>
              </a:rPr>
              <a:t>e potenti tra tutti i  </a:t>
            </a:r>
            <a:r>
              <a:rPr sz="1200" spc="-5" dirty="0">
                <a:latin typeface="Times New Roman"/>
                <a:cs typeface="Times New Roman"/>
              </a:rPr>
              <a:t>governanti diretti </a:t>
            </a:r>
            <a:r>
              <a:rPr sz="1200" dirty="0">
                <a:latin typeface="Times New Roman"/>
                <a:cs typeface="Times New Roman"/>
              </a:rPr>
              <a:t>delle creazioni </a:t>
            </a:r>
            <a:r>
              <a:rPr sz="1200" spc="-5" dirty="0">
                <a:latin typeface="Times New Roman"/>
                <a:cs typeface="Times New Roman"/>
              </a:rPr>
              <a:t>del tempo-spazio.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tutto </a:t>
            </a:r>
            <a:r>
              <a:rPr sz="1200" spc="-5" dirty="0">
                <a:latin typeface="Times New Roman"/>
                <a:cs typeface="Times New Roman"/>
              </a:rPr>
              <a:t>l’immenso Universo degli Universi </a:t>
            </a:r>
            <a:r>
              <a:rPr sz="1200" dirty="0">
                <a:latin typeface="Times New Roman"/>
                <a:cs typeface="Times New Roman"/>
              </a:rPr>
              <a:t>solo essi sono </a:t>
            </a:r>
            <a:r>
              <a:rPr sz="1200" spc="-5" dirty="0">
                <a:latin typeface="Times New Roman"/>
                <a:cs typeface="Times New Roman"/>
              </a:rPr>
              <a:t>investiti degli alti  poteri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giudizio esecutivo finale concernente l’estinzione eterna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creature </a:t>
            </a:r>
            <a:r>
              <a:rPr sz="1200" dirty="0">
                <a:latin typeface="Times New Roman"/>
                <a:cs typeface="Times New Roman"/>
              </a:rPr>
              <a:t>dotate di volontà. E tutti e tre </a:t>
            </a:r>
            <a:r>
              <a:rPr sz="1200" spc="-5" dirty="0">
                <a:latin typeface="Times New Roman"/>
                <a:cs typeface="Times New Roman"/>
              </a:rPr>
              <a:t>gli Antichi dei </a:t>
            </a:r>
            <a:r>
              <a:rPr sz="1200" dirty="0">
                <a:latin typeface="Times New Roman"/>
                <a:cs typeface="Times New Roman"/>
              </a:rPr>
              <a:t>Giorni  </a:t>
            </a:r>
            <a:r>
              <a:rPr sz="1200" spc="-5" dirty="0">
                <a:latin typeface="Times New Roman"/>
                <a:cs typeface="Times New Roman"/>
              </a:rPr>
              <a:t>devono partecipare ai decreti finali </a:t>
            </a:r>
            <a:r>
              <a:rPr sz="1200" dirty="0">
                <a:latin typeface="Times New Roman"/>
                <a:cs typeface="Times New Roman"/>
              </a:rPr>
              <a:t>del tribunale supremo di un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Superuniverso.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4795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(210.2) 18:3.8 </a:t>
            </a:r>
            <a:r>
              <a:rPr sz="1200" spc="-5" dirty="0">
                <a:latin typeface="Times New Roman"/>
                <a:cs typeface="Times New Roman"/>
              </a:rPr>
              <a:t>A parte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Deità ed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loro associati del </a:t>
            </a:r>
            <a:r>
              <a:rPr sz="1200" dirty="0">
                <a:latin typeface="Times New Roman"/>
                <a:cs typeface="Times New Roman"/>
              </a:rPr>
              <a:t>Paradiso,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Antichi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Giorni sono i </a:t>
            </a:r>
            <a:r>
              <a:rPr sz="1200" spc="-5" dirty="0">
                <a:latin typeface="Times New Roman"/>
                <a:cs typeface="Times New Roman"/>
              </a:rPr>
              <a:t>governanti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perfetti,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versatili </a:t>
            </a:r>
            <a:r>
              <a:rPr sz="1200" dirty="0">
                <a:latin typeface="Times New Roman"/>
                <a:cs typeface="Times New Roman"/>
              </a:rPr>
              <a:t>e più  </a:t>
            </a:r>
            <a:r>
              <a:rPr sz="1200" spc="-5" dirty="0">
                <a:latin typeface="Times New Roman"/>
                <a:cs typeface="Times New Roman"/>
              </a:rPr>
              <a:t>divinamente </a:t>
            </a:r>
            <a:r>
              <a:rPr sz="1200" dirty="0">
                <a:latin typeface="Times New Roman"/>
                <a:cs typeface="Times New Roman"/>
              </a:rPr>
              <a:t>dotati tra tutti </a:t>
            </a:r>
            <a:r>
              <a:rPr sz="1200" spc="-5" dirty="0">
                <a:latin typeface="Times New Roman"/>
                <a:cs typeface="Times New Roman"/>
              </a:rPr>
              <a:t>gli esseri esistenti nel </a:t>
            </a:r>
            <a:r>
              <a:rPr sz="1200" dirty="0">
                <a:latin typeface="Times New Roman"/>
                <a:cs typeface="Times New Roman"/>
              </a:rPr>
              <a:t>tempo-spazio. </a:t>
            </a:r>
            <a:r>
              <a:rPr sz="1200" spc="-5" dirty="0">
                <a:latin typeface="Times New Roman"/>
                <a:cs typeface="Times New Roman"/>
              </a:rPr>
              <a:t>Apparentemente essi </a:t>
            </a:r>
            <a:r>
              <a:rPr sz="1200" dirty="0">
                <a:latin typeface="Times New Roman"/>
                <a:cs typeface="Times New Roman"/>
              </a:rPr>
              <a:t>sono i </a:t>
            </a:r>
            <a:r>
              <a:rPr sz="1200" spc="-5" dirty="0">
                <a:latin typeface="Times New Roman"/>
                <a:cs typeface="Times New Roman"/>
              </a:rPr>
              <a:t>governanti supremi dei Superuniversi;  </a:t>
            </a:r>
            <a:r>
              <a:rPr sz="1200" dirty="0">
                <a:latin typeface="Times New Roman"/>
                <a:cs typeface="Times New Roman"/>
              </a:rPr>
              <a:t>ma non </a:t>
            </a:r>
            <a:r>
              <a:rPr sz="1200" spc="-5" dirty="0">
                <a:latin typeface="Times New Roman"/>
                <a:cs typeface="Times New Roman"/>
              </a:rPr>
              <a:t>hanno acquisito per esperienza questo </a:t>
            </a:r>
            <a:r>
              <a:rPr sz="1200" dirty="0">
                <a:latin typeface="Times New Roman"/>
                <a:cs typeface="Times New Roman"/>
              </a:rPr>
              <a:t>diritto di </a:t>
            </a:r>
            <a:r>
              <a:rPr sz="1200" spc="-5" dirty="0">
                <a:latin typeface="Times New Roman"/>
                <a:cs typeface="Times New Roman"/>
              </a:rPr>
              <a:t>governare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sono perciò destinati ad essere </a:t>
            </a:r>
            <a:r>
              <a:rPr sz="1200" dirty="0">
                <a:latin typeface="Times New Roman"/>
                <a:cs typeface="Times New Roman"/>
              </a:rPr>
              <a:t>sostituiti un </a:t>
            </a:r>
            <a:r>
              <a:rPr sz="1200" spc="-5" dirty="0">
                <a:latin typeface="Times New Roman"/>
                <a:cs typeface="Times New Roman"/>
              </a:rPr>
              <a:t>giorno dall’Essere  Supremo, sovrano </a:t>
            </a:r>
            <a:r>
              <a:rPr sz="1200" dirty="0">
                <a:latin typeface="Times New Roman"/>
                <a:cs typeface="Times New Roman"/>
              </a:rPr>
              <a:t>esperienziale di cui </a:t>
            </a:r>
            <a:r>
              <a:rPr sz="1200" spc="-5" dirty="0">
                <a:latin typeface="Times New Roman"/>
                <a:cs typeface="Times New Roman"/>
              </a:rPr>
              <a:t>diverranno certamente </a:t>
            </a:r>
            <a:r>
              <a:rPr sz="1200" dirty="0">
                <a:latin typeface="Times New Roman"/>
                <a:cs typeface="Times New Roman"/>
              </a:rPr>
              <a:t>i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vicegerenti.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8161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(210.3) 18:3.9 </a:t>
            </a:r>
            <a:r>
              <a:rPr sz="1200" spc="-5" dirty="0">
                <a:latin typeface="Times New Roman"/>
                <a:cs typeface="Times New Roman"/>
              </a:rPr>
              <a:t>L’Essere </a:t>
            </a:r>
            <a:r>
              <a:rPr sz="1200" dirty="0">
                <a:latin typeface="Times New Roman"/>
                <a:cs typeface="Times New Roman"/>
              </a:rPr>
              <a:t>Supremo </a:t>
            </a:r>
            <a:r>
              <a:rPr sz="1200" spc="-5" dirty="0">
                <a:latin typeface="Times New Roman"/>
                <a:cs typeface="Times New Roman"/>
              </a:rPr>
              <a:t>sta conseguendo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sovranità dei sette Superuniversi mediante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servizio esperienziale </a:t>
            </a:r>
            <a:r>
              <a:rPr sz="1200" dirty="0">
                <a:latin typeface="Times New Roman"/>
                <a:cs typeface="Times New Roman"/>
              </a:rPr>
              <a:t>esattamente  </a:t>
            </a:r>
            <a:r>
              <a:rPr sz="1200" spc="-5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Figlio Creatore conquista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sovranità del suo Universo locale </a:t>
            </a:r>
            <a:r>
              <a:rPr sz="1200" dirty="0">
                <a:latin typeface="Times New Roman"/>
                <a:cs typeface="Times New Roman"/>
              </a:rPr>
              <a:t>mediante </a:t>
            </a:r>
            <a:r>
              <a:rPr sz="1200" spc="-5" dirty="0">
                <a:latin typeface="Times New Roman"/>
                <a:cs typeface="Times New Roman"/>
              </a:rPr>
              <a:t>l’esperienza. Ma </a:t>
            </a:r>
            <a:r>
              <a:rPr sz="1200" dirty="0">
                <a:latin typeface="Times New Roman"/>
                <a:cs typeface="Times New Roman"/>
              </a:rPr>
              <a:t>durante la </a:t>
            </a:r>
            <a:r>
              <a:rPr sz="1200" spc="-5" dirty="0">
                <a:latin typeface="Times New Roman"/>
                <a:cs typeface="Times New Roman"/>
              </a:rPr>
              <a:t>presente era </a:t>
            </a:r>
            <a:r>
              <a:rPr sz="1200" dirty="0">
                <a:latin typeface="Times New Roman"/>
                <a:cs typeface="Times New Roman"/>
              </a:rPr>
              <a:t>di  evoluzione </a:t>
            </a:r>
            <a:r>
              <a:rPr sz="1200" spc="-5" dirty="0">
                <a:latin typeface="Times New Roman"/>
                <a:cs typeface="Times New Roman"/>
              </a:rPr>
              <a:t>incompleta del Supremo, gli </a:t>
            </a:r>
            <a:r>
              <a:rPr sz="1200" dirty="0">
                <a:latin typeface="Times New Roman"/>
                <a:cs typeface="Times New Roman"/>
              </a:rPr>
              <a:t>Antichi dei Giorni </a:t>
            </a:r>
            <a:r>
              <a:rPr sz="1200" spc="-5" dirty="0">
                <a:latin typeface="Times New Roman"/>
                <a:cs typeface="Times New Roman"/>
              </a:rPr>
              <a:t>assicurano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supercontrollo </a:t>
            </a:r>
            <a:r>
              <a:rPr sz="1200" dirty="0">
                <a:latin typeface="Times New Roman"/>
                <a:cs typeface="Times New Roman"/>
              </a:rPr>
              <a:t>amministrativo </a:t>
            </a:r>
            <a:r>
              <a:rPr sz="1200" spc="-5" dirty="0">
                <a:latin typeface="Times New Roman"/>
                <a:cs typeface="Times New Roman"/>
              </a:rPr>
              <a:t>coordinato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perfetto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degli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37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08761"/>
            <a:ext cx="8181340" cy="4046854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63500">
              <a:lnSpc>
                <a:spcPct val="100000"/>
              </a:lnSpc>
              <a:spcBef>
                <a:spcPts val="95"/>
              </a:spcBef>
            </a:pPr>
            <a:r>
              <a:rPr sz="2200" b="1" spc="-30" dirty="0">
                <a:solidFill>
                  <a:srgbClr val="933634"/>
                </a:solidFill>
                <a:latin typeface="Times New Roman"/>
                <a:cs typeface="Times New Roman"/>
              </a:rPr>
              <a:t>ATTESTAZIONE</a:t>
            </a:r>
            <a:endParaRPr sz="2200">
              <a:latin typeface="Times New Roman"/>
              <a:cs typeface="Times New Roman"/>
            </a:endParaRPr>
          </a:p>
          <a:p>
            <a:pPr marL="63500" marR="96520">
              <a:lnSpc>
                <a:spcPct val="95900"/>
              </a:lnSpc>
              <a:spcBef>
                <a:spcPts val="138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(16.8) 0:12.11 </a:t>
            </a:r>
            <a:r>
              <a:rPr sz="1200" spc="-5" dirty="0">
                <a:latin typeface="Times New Roman"/>
                <a:cs typeface="Times New Roman"/>
              </a:rPr>
              <a:t>Nel formulare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narrazioni che </a:t>
            </a:r>
            <a:r>
              <a:rPr sz="1200" dirty="0">
                <a:latin typeface="Times New Roman"/>
                <a:cs typeface="Times New Roman"/>
              </a:rPr>
              <a:t>seguono </a:t>
            </a:r>
            <a:r>
              <a:rPr sz="1200" spc="-5" dirty="0">
                <a:latin typeface="Times New Roman"/>
                <a:cs typeface="Times New Roman"/>
              </a:rPr>
              <a:t>riguardanti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descrizione del carattere del </a:t>
            </a:r>
            <a:r>
              <a:rPr sz="1200" dirty="0">
                <a:latin typeface="Times New Roman"/>
                <a:cs typeface="Times New Roman"/>
              </a:rPr>
              <a:t>Padre </a:t>
            </a:r>
            <a:r>
              <a:rPr sz="1200" spc="-5" dirty="0">
                <a:latin typeface="Times New Roman"/>
                <a:cs typeface="Times New Roman"/>
              </a:rPr>
              <a:t>Universale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natura </a:t>
            </a:r>
            <a:r>
              <a:rPr sz="1200" spc="-5" dirty="0">
                <a:latin typeface="Times New Roman"/>
                <a:cs typeface="Times New Roman"/>
              </a:rPr>
              <a:t>dei  </a:t>
            </a:r>
            <a:r>
              <a:rPr sz="1200" dirty="0">
                <a:latin typeface="Times New Roman"/>
                <a:cs typeface="Times New Roman"/>
              </a:rPr>
              <a:t>suoi </a:t>
            </a:r>
            <a:r>
              <a:rPr sz="1200" spc="-5" dirty="0">
                <a:latin typeface="Times New Roman"/>
                <a:cs typeface="Times New Roman"/>
              </a:rPr>
              <a:t>associati del </a:t>
            </a:r>
            <a:r>
              <a:rPr sz="1200" dirty="0">
                <a:latin typeface="Times New Roman"/>
                <a:cs typeface="Times New Roman"/>
              </a:rPr>
              <a:t>Paradiso, </a:t>
            </a:r>
            <a:r>
              <a:rPr sz="1200" spc="-5" dirty="0">
                <a:latin typeface="Times New Roman"/>
                <a:cs typeface="Times New Roman"/>
              </a:rPr>
              <a:t>tentando allo stesso tempo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descrivere </a:t>
            </a:r>
            <a:r>
              <a:rPr sz="1200" dirty="0">
                <a:latin typeface="Times New Roman"/>
                <a:cs typeface="Times New Roman"/>
              </a:rPr>
              <a:t>il perfetto </a:t>
            </a:r>
            <a:r>
              <a:rPr sz="1200" spc="-5" dirty="0">
                <a:latin typeface="Times New Roman"/>
                <a:cs typeface="Times New Roman"/>
              </a:rPr>
              <a:t>Universo centrale ed </a:t>
            </a:r>
            <a:r>
              <a:rPr sz="1200" dirty="0">
                <a:latin typeface="Times New Roman"/>
                <a:cs typeface="Times New Roman"/>
              </a:rPr>
              <a:t>i sette </a:t>
            </a:r>
            <a:r>
              <a:rPr sz="1200" spc="-5" dirty="0">
                <a:latin typeface="Times New Roman"/>
                <a:cs typeface="Times New Roman"/>
              </a:rPr>
              <a:t>Superuniversi che </a:t>
            </a:r>
            <a:r>
              <a:rPr sz="1200" dirty="0">
                <a:latin typeface="Times New Roman"/>
                <a:cs typeface="Times New Roman"/>
              </a:rPr>
              <a:t>lo  </a:t>
            </a:r>
            <a:r>
              <a:rPr sz="1200" spc="-5" dirty="0">
                <a:latin typeface="Times New Roman"/>
                <a:cs typeface="Times New Roman"/>
              </a:rPr>
              <a:t>circondano, </a:t>
            </a:r>
            <a:r>
              <a:rPr sz="1200" dirty="0">
                <a:latin typeface="Times New Roman"/>
                <a:cs typeface="Times New Roman"/>
              </a:rPr>
              <a:t>noi dobbiamo </a:t>
            </a:r>
            <a:r>
              <a:rPr sz="1200" spc="-5" dirty="0">
                <a:latin typeface="Times New Roman"/>
                <a:cs typeface="Times New Roman"/>
              </a:rPr>
              <a:t>essere guidati </a:t>
            </a:r>
            <a:r>
              <a:rPr sz="1200" dirty="0">
                <a:latin typeface="Times New Roman"/>
                <a:cs typeface="Times New Roman"/>
              </a:rPr>
              <a:t>dalle istruzioni </a:t>
            </a:r>
            <a:r>
              <a:rPr sz="1200" spc="-5" dirty="0">
                <a:latin typeface="Times New Roman"/>
                <a:cs typeface="Times New Roman"/>
              </a:rPr>
              <a:t>dei governanti del Superuniverso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ci </a:t>
            </a:r>
            <a:r>
              <a:rPr sz="1200" dirty="0">
                <a:latin typeface="Times New Roman"/>
                <a:cs typeface="Times New Roman"/>
              </a:rPr>
              <a:t>ordinano, in tutti i nostri </a:t>
            </a:r>
            <a:r>
              <a:rPr sz="1200" spc="-5" dirty="0">
                <a:latin typeface="Times New Roman"/>
                <a:cs typeface="Times New Roman"/>
              </a:rPr>
              <a:t>sforzi </a:t>
            </a:r>
            <a:r>
              <a:rPr sz="1200" dirty="0">
                <a:latin typeface="Times New Roman"/>
                <a:cs typeface="Times New Roman"/>
              </a:rPr>
              <a:t>per  </a:t>
            </a:r>
            <a:r>
              <a:rPr sz="1200" spc="-5" dirty="0">
                <a:latin typeface="Times New Roman"/>
                <a:cs typeface="Times New Roman"/>
              </a:rPr>
              <a:t>rivelare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verità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coordinare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conoscenze </a:t>
            </a:r>
            <a:r>
              <a:rPr sz="1200" dirty="0">
                <a:latin typeface="Times New Roman"/>
                <a:cs typeface="Times New Roman"/>
              </a:rPr>
              <a:t>essenziali, di </a:t>
            </a:r>
            <a:r>
              <a:rPr sz="1200" spc="-5" dirty="0">
                <a:latin typeface="Times New Roman"/>
                <a:cs typeface="Times New Roman"/>
              </a:rPr>
              <a:t>dare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preferenza ai concetti umani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elevati già esistenti </a:t>
            </a:r>
            <a:r>
              <a:rPr sz="1200" spc="10" dirty="0">
                <a:latin typeface="Times New Roman"/>
                <a:cs typeface="Times New Roman"/>
              </a:rPr>
              <a:t>che  </a:t>
            </a:r>
            <a:r>
              <a:rPr sz="1200" spc="-5" dirty="0">
                <a:latin typeface="Times New Roman"/>
                <a:cs typeface="Times New Roman"/>
              </a:rPr>
              <a:t>riguardano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soggetti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presentare. Noi possiamo ricorrere alla </a:t>
            </a:r>
            <a:r>
              <a:rPr sz="1200" dirty="0">
                <a:latin typeface="Times New Roman"/>
                <a:cs typeface="Times New Roman"/>
              </a:rPr>
              <a:t>pura rivelazione </a:t>
            </a:r>
            <a:r>
              <a:rPr sz="1200" spc="-5" dirty="0">
                <a:latin typeface="Times New Roman"/>
                <a:cs typeface="Times New Roman"/>
              </a:rPr>
              <a:t>soltanto </a:t>
            </a:r>
            <a:r>
              <a:rPr sz="1200" dirty="0">
                <a:latin typeface="Times New Roman"/>
                <a:cs typeface="Times New Roman"/>
              </a:rPr>
              <a:t>quando il </a:t>
            </a:r>
            <a:r>
              <a:rPr sz="1200" spc="-5" dirty="0">
                <a:latin typeface="Times New Roman"/>
                <a:cs typeface="Times New Roman"/>
              </a:rPr>
              <a:t>concetto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presentare </a:t>
            </a:r>
            <a:r>
              <a:rPr sz="1200" dirty="0">
                <a:latin typeface="Times New Roman"/>
                <a:cs typeface="Times New Roman"/>
              </a:rPr>
              <a:t>non ha  </a:t>
            </a:r>
            <a:r>
              <a:rPr sz="1200" spc="-5" dirty="0">
                <a:latin typeface="Times New Roman"/>
                <a:cs typeface="Times New Roman"/>
              </a:rPr>
              <a:t>avuto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precedenza </a:t>
            </a:r>
            <a:r>
              <a:rPr sz="1200" dirty="0">
                <a:latin typeface="Times New Roman"/>
                <a:cs typeface="Times New Roman"/>
              </a:rPr>
              <a:t>alcuna </a:t>
            </a:r>
            <a:r>
              <a:rPr sz="1200" spc="-5" dirty="0">
                <a:latin typeface="Times New Roman"/>
                <a:cs typeface="Times New Roman"/>
              </a:rPr>
              <a:t>espressione adeguata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parte </a:t>
            </a:r>
            <a:r>
              <a:rPr sz="1200" dirty="0">
                <a:latin typeface="Times New Roman"/>
                <a:cs typeface="Times New Roman"/>
              </a:rPr>
              <a:t>della mente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umana.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9334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(17.1) 0:12.12 </a:t>
            </a:r>
            <a:r>
              <a:rPr sz="1200" spc="-15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successive </a:t>
            </a:r>
            <a:r>
              <a:rPr sz="1200" spc="-5" dirty="0">
                <a:latin typeface="Times New Roman"/>
                <a:cs typeface="Times New Roman"/>
              </a:rPr>
              <a:t>rivelazioni planetarie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verità divina inglobano invariabilmente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concetti esistenti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elevati dei </a:t>
            </a:r>
            <a:r>
              <a:rPr sz="1200" spc="5" dirty="0">
                <a:latin typeface="Times New Roman"/>
                <a:cs typeface="Times New Roman"/>
              </a:rPr>
              <a:t>valori  </a:t>
            </a:r>
            <a:r>
              <a:rPr sz="1200" spc="-5" dirty="0">
                <a:latin typeface="Times New Roman"/>
                <a:cs typeface="Times New Roman"/>
              </a:rPr>
              <a:t>spirituali come parte </a:t>
            </a:r>
            <a:r>
              <a:rPr sz="1200" dirty="0">
                <a:latin typeface="Times New Roman"/>
                <a:cs typeface="Times New Roman"/>
              </a:rPr>
              <a:t>della nuova </a:t>
            </a:r>
            <a:r>
              <a:rPr sz="1200" spc="-5" dirty="0">
                <a:latin typeface="Times New Roman"/>
                <a:cs typeface="Times New Roman"/>
              </a:rPr>
              <a:t>ed accresciuta </a:t>
            </a:r>
            <a:r>
              <a:rPr sz="1200" dirty="0">
                <a:latin typeface="Times New Roman"/>
                <a:cs typeface="Times New Roman"/>
              </a:rPr>
              <a:t>coordinazione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conoscenza </a:t>
            </a:r>
            <a:r>
              <a:rPr sz="1200" spc="-5" dirty="0">
                <a:latin typeface="Times New Roman"/>
                <a:cs typeface="Times New Roman"/>
              </a:rPr>
              <a:t>planetaria. Di conseguenza, </a:t>
            </a:r>
            <a:r>
              <a:rPr sz="1200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fare queste  presentazioni riguardanti Dio ed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suoi associati </a:t>
            </a:r>
            <a:r>
              <a:rPr sz="1200" dirty="0">
                <a:latin typeface="Times New Roman"/>
                <a:cs typeface="Times New Roman"/>
              </a:rPr>
              <a:t>nell’Universo, </a:t>
            </a:r>
            <a:r>
              <a:rPr sz="1200" spc="-5" dirty="0">
                <a:latin typeface="Times New Roman"/>
                <a:cs typeface="Times New Roman"/>
              </a:rPr>
              <a:t>abbiamo </a:t>
            </a:r>
            <a:r>
              <a:rPr sz="1200" dirty="0">
                <a:latin typeface="Times New Roman"/>
                <a:cs typeface="Times New Roman"/>
              </a:rPr>
              <a:t>selezionato </a:t>
            </a:r>
            <a:r>
              <a:rPr sz="1200" spc="-5" dirty="0">
                <a:latin typeface="Times New Roman"/>
                <a:cs typeface="Times New Roman"/>
              </a:rPr>
              <a:t>come base </a:t>
            </a:r>
            <a:r>
              <a:rPr sz="1200" dirty="0">
                <a:latin typeface="Times New Roman"/>
                <a:cs typeface="Times New Roman"/>
              </a:rPr>
              <a:t>di questi </a:t>
            </a:r>
            <a:r>
              <a:rPr sz="1200" spc="-5" dirty="0">
                <a:latin typeface="Times New Roman"/>
                <a:cs typeface="Times New Roman"/>
              </a:rPr>
              <a:t>fascicoli </a:t>
            </a:r>
            <a:r>
              <a:rPr sz="1200" dirty="0">
                <a:latin typeface="Times New Roman"/>
                <a:cs typeface="Times New Roman"/>
              </a:rPr>
              <a:t>più di mille  </a:t>
            </a:r>
            <a:r>
              <a:rPr sz="1200" spc="-5" dirty="0">
                <a:latin typeface="Times New Roman"/>
                <a:cs typeface="Times New Roman"/>
              </a:rPr>
              <a:t>concetti </a:t>
            </a:r>
            <a:r>
              <a:rPr sz="1200" dirty="0">
                <a:latin typeface="Times New Roman"/>
                <a:cs typeface="Times New Roman"/>
              </a:rPr>
              <a:t>umani </a:t>
            </a:r>
            <a:r>
              <a:rPr sz="1200" spc="-5" dirty="0">
                <a:latin typeface="Times New Roman"/>
                <a:cs typeface="Times New Roman"/>
              </a:rPr>
              <a:t>che rappresentano </a:t>
            </a:r>
            <a:r>
              <a:rPr sz="1200" dirty="0">
                <a:latin typeface="Times New Roman"/>
                <a:cs typeface="Times New Roman"/>
              </a:rPr>
              <a:t>la conoscenza </a:t>
            </a:r>
            <a:r>
              <a:rPr sz="1200" spc="-5" dirty="0">
                <a:latin typeface="Times New Roman"/>
                <a:cs typeface="Times New Roman"/>
              </a:rPr>
              <a:t>planetaria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alta </a:t>
            </a:r>
            <a:r>
              <a:rPr sz="1200" dirty="0">
                <a:latin typeface="Times New Roman"/>
                <a:cs typeface="Times New Roman"/>
              </a:rPr>
              <a:t>e più avanzata </a:t>
            </a:r>
            <a:r>
              <a:rPr sz="1200" spc="-5" dirty="0">
                <a:latin typeface="Times New Roman"/>
                <a:cs typeface="Times New Roman"/>
              </a:rPr>
              <a:t>dei valori </a:t>
            </a:r>
            <a:r>
              <a:rPr sz="1200" dirty="0">
                <a:latin typeface="Times New Roman"/>
                <a:cs typeface="Times New Roman"/>
              </a:rPr>
              <a:t>spirituali e </a:t>
            </a:r>
            <a:r>
              <a:rPr sz="1200" spc="-5" dirty="0">
                <a:latin typeface="Times New Roman"/>
                <a:cs typeface="Times New Roman"/>
              </a:rPr>
              <a:t>dei significati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universali.</a:t>
            </a:r>
            <a:endParaRPr sz="1200">
              <a:latin typeface="Times New Roman"/>
              <a:cs typeface="Times New Roman"/>
            </a:endParaRPr>
          </a:p>
          <a:p>
            <a:pPr marL="63500" marR="55880">
              <a:lnSpc>
                <a:spcPts val="1380"/>
              </a:lnSpc>
              <a:spcBef>
                <a:spcPts val="35"/>
              </a:spcBef>
            </a:pPr>
            <a:r>
              <a:rPr sz="1200" spc="-5" dirty="0">
                <a:latin typeface="Times New Roman"/>
                <a:cs typeface="Times New Roman"/>
              </a:rPr>
              <a:t>Dove questi concetti umani, raccolti </a:t>
            </a:r>
            <a:r>
              <a:rPr sz="1200" dirty="0">
                <a:latin typeface="Times New Roman"/>
                <a:cs typeface="Times New Roman"/>
              </a:rPr>
              <a:t>dai </a:t>
            </a:r>
            <a:r>
              <a:rPr sz="1200" spc="-5" dirty="0">
                <a:latin typeface="Times New Roman"/>
                <a:cs typeface="Times New Roman"/>
              </a:rPr>
              <a:t>mortali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passato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 presente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hanno </a:t>
            </a:r>
            <a:r>
              <a:rPr sz="1200" dirty="0">
                <a:latin typeface="Times New Roman"/>
                <a:cs typeface="Times New Roman"/>
              </a:rPr>
              <a:t>conosciuto Dio, sono </a:t>
            </a:r>
            <a:r>
              <a:rPr sz="1200" spc="-5" dirty="0">
                <a:latin typeface="Times New Roman"/>
                <a:cs typeface="Times New Roman"/>
              </a:rPr>
              <a:t>inadeguati per </a:t>
            </a:r>
            <a:r>
              <a:rPr sz="1200" dirty="0">
                <a:latin typeface="Times New Roman"/>
                <a:cs typeface="Times New Roman"/>
              </a:rPr>
              <a:t>descrivere  la </a:t>
            </a:r>
            <a:r>
              <a:rPr sz="1200" spc="-5" dirty="0">
                <a:latin typeface="Times New Roman"/>
                <a:cs typeface="Times New Roman"/>
              </a:rPr>
              <a:t>verità quale ci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ordinato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rivelare, </a:t>
            </a:r>
            <a:r>
              <a:rPr sz="1200" dirty="0">
                <a:latin typeface="Times New Roman"/>
                <a:cs typeface="Times New Roman"/>
              </a:rPr>
              <a:t>noi li </a:t>
            </a:r>
            <a:r>
              <a:rPr sz="1200" spc="-5" dirty="0">
                <a:latin typeface="Times New Roman"/>
                <a:cs typeface="Times New Roman"/>
              </a:rPr>
              <a:t>integreremo </a:t>
            </a:r>
            <a:r>
              <a:rPr sz="1200" dirty="0">
                <a:latin typeface="Times New Roman"/>
                <a:cs typeface="Times New Roman"/>
              </a:rPr>
              <a:t>senza </a:t>
            </a:r>
            <a:r>
              <a:rPr sz="1200" spc="-5" dirty="0">
                <a:latin typeface="Times New Roman"/>
                <a:cs typeface="Times New Roman"/>
              </a:rPr>
              <a:t>esitazione, ricorrendo </a:t>
            </a:r>
            <a:r>
              <a:rPr sz="1200" dirty="0">
                <a:latin typeface="Times New Roman"/>
                <a:cs typeface="Times New Roman"/>
              </a:rPr>
              <a:t>per tale </a:t>
            </a:r>
            <a:r>
              <a:rPr sz="1200" spc="-5" dirty="0">
                <a:latin typeface="Times New Roman"/>
                <a:cs typeface="Times New Roman"/>
              </a:rPr>
              <a:t>scopo alla </a:t>
            </a:r>
            <a:r>
              <a:rPr sz="1200" dirty="0">
                <a:latin typeface="Times New Roman"/>
                <a:cs typeface="Times New Roman"/>
              </a:rPr>
              <a:t>nostra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conoscenza</a:t>
            </a:r>
            <a:endParaRPr sz="1200">
              <a:latin typeface="Times New Roman"/>
              <a:cs typeface="Times New Roman"/>
            </a:endParaRPr>
          </a:p>
          <a:p>
            <a:pPr marL="63500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superiore della realtà </a:t>
            </a:r>
            <a:r>
              <a:rPr sz="1200" dirty="0">
                <a:latin typeface="Times New Roman"/>
                <a:cs typeface="Times New Roman"/>
              </a:rPr>
              <a:t>e della divinità </a:t>
            </a:r>
            <a:r>
              <a:rPr sz="1200" spc="-5" dirty="0">
                <a:latin typeface="Times New Roman"/>
                <a:cs typeface="Times New Roman"/>
              </a:rPr>
              <a:t>delle Deità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Paradiso </a:t>
            </a:r>
            <a:r>
              <a:rPr sz="1200" dirty="0">
                <a:latin typeface="Times New Roman"/>
                <a:cs typeface="Times New Roman"/>
              </a:rPr>
              <a:t>e dell’Universo </a:t>
            </a:r>
            <a:r>
              <a:rPr sz="1200" spc="-5" dirty="0">
                <a:latin typeface="Times New Roman"/>
                <a:cs typeface="Times New Roman"/>
              </a:rPr>
              <a:t>trascendente </a:t>
            </a:r>
            <a:r>
              <a:rPr sz="1200" dirty="0">
                <a:latin typeface="Times New Roman"/>
                <a:cs typeface="Times New Roman"/>
              </a:rPr>
              <a:t>in cui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risiedono.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76200">
              <a:lnSpc>
                <a:spcPct val="959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(17.2) 0:12.13 </a:t>
            </a:r>
            <a:r>
              <a:rPr sz="1200" spc="-5" dirty="0">
                <a:latin typeface="Times New Roman"/>
                <a:cs typeface="Times New Roman"/>
              </a:rPr>
              <a:t>Noi siamo pienamente coscienti delle </a:t>
            </a:r>
            <a:r>
              <a:rPr sz="1200" dirty="0">
                <a:latin typeface="Times New Roman"/>
                <a:cs typeface="Times New Roman"/>
              </a:rPr>
              <a:t>difficoltà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nostro compito; </a:t>
            </a:r>
            <a:r>
              <a:rPr sz="1200" spc="-5" dirty="0">
                <a:latin typeface="Times New Roman"/>
                <a:cs typeface="Times New Roman"/>
              </a:rPr>
              <a:t>riconosciamo </a:t>
            </a:r>
            <a:r>
              <a:rPr sz="1200" dirty="0">
                <a:latin typeface="Times New Roman"/>
                <a:cs typeface="Times New Roman"/>
              </a:rPr>
              <a:t>l’impossibilità di </a:t>
            </a:r>
            <a:r>
              <a:rPr sz="1200" spc="-5" dirty="0">
                <a:latin typeface="Times New Roman"/>
                <a:cs typeface="Times New Roman"/>
              </a:rPr>
              <a:t>tradurre  completamente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linguaggio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concetti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divinità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eternità </a:t>
            </a:r>
            <a:r>
              <a:rPr sz="1200" dirty="0">
                <a:latin typeface="Times New Roman"/>
                <a:cs typeface="Times New Roman"/>
              </a:rPr>
              <a:t>nei simboli </a:t>
            </a:r>
            <a:r>
              <a:rPr sz="1200" spc="-5" dirty="0">
                <a:latin typeface="Times New Roman"/>
                <a:cs typeface="Times New Roman"/>
              </a:rPr>
              <a:t>linguistici dei concetti </a:t>
            </a:r>
            <a:r>
              <a:rPr sz="1200" dirty="0">
                <a:latin typeface="Times New Roman"/>
                <a:cs typeface="Times New Roman"/>
              </a:rPr>
              <a:t>finiti della </a:t>
            </a:r>
            <a:r>
              <a:rPr sz="1200" spc="-5" dirty="0">
                <a:latin typeface="Times New Roman"/>
                <a:cs typeface="Times New Roman"/>
              </a:rPr>
              <a:t>mente </a:t>
            </a:r>
            <a:r>
              <a:rPr sz="1200" dirty="0">
                <a:latin typeface="Times New Roman"/>
                <a:cs typeface="Times New Roman"/>
              </a:rPr>
              <a:t>mortale. </a:t>
            </a:r>
            <a:r>
              <a:rPr sz="1200" spc="-5" dirty="0">
                <a:latin typeface="Times New Roman"/>
                <a:cs typeface="Times New Roman"/>
              </a:rPr>
              <a:t>Ma  sappiamo che nella </a:t>
            </a:r>
            <a:r>
              <a:rPr sz="1200" dirty="0">
                <a:latin typeface="Times New Roman"/>
                <a:cs typeface="Times New Roman"/>
              </a:rPr>
              <a:t>mente </a:t>
            </a:r>
            <a:r>
              <a:rPr sz="1200" spc="-5" dirty="0">
                <a:latin typeface="Times New Roman"/>
                <a:cs typeface="Times New Roman"/>
              </a:rPr>
              <a:t>umana </a:t>
            </a:r>
            <a:r>
              <a:rPr sz="1200" dirty="0">
                <a:latin typeface="Times New Roman"/>
                <a:cs typeface="Times New Roman"/>
              </a:rPr>
              <a:t>risiede un </a:t>
            </a:r>
            <a:r>
              <a:rPr sz="1200" spc="-5" dirty="0">
                <a:latin typeface="Times New Roman"/>
                <a:cs typeface="Times New Roman"/>
              </a:rPr>
              <a:t>frammento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che con </a:t>
            </a:r>
            <a:r>
              <a:rPr sz="1200" dirty="0">
                <a:latin typeface="Times New Roman"/>
                <a:cs typeface="Times New Roman"/>
              </a:rPr>
              <a:t>l’anima umana </a:t>
            </a:r>
            <a:r>
              <a:rPr sz="1200" spc="-5" dirty="0">
                <a:latin typeface="Times New Roman"/>
                <a:cs typeface="Times New Roman"/>
              </a:rPr>
              <a:t>soggiorna </a:t>
            </a:r>
            <a:r>
              <a:rPr sz="1200" spc="5" dirty="0">
                <a:latin typeface="Times New Roman"/>
                <a:cs typeface="Times New Roman"/>
              </a:rPr>
              <a:t>lo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della Verità. </a:t>
            </a:r>
            <a:r>
              <a:rPr sz="1200" dirty="0">
                <a:latin typeface="Times New Roman"/>
                <a:cs typeface="Times New Roman"/>
              </a:rPr>
              <a:t>Sappiamo  inoltre </a:t>
            </a:r>
            <a:r>
              <a:rPr sz="1200" spc="-5" dirty="0">
                <a:latin typeface="Times New Roman"/>
                <a:cs typeface="Times New Roman"/>
              </a:rPr>
              <a:t>che queste forze </a:t>
            </a:r>
            <a:r>
              <a:rPr sz="1200" dirty="0">
                <a:latin typeface="Times New Roman"/>
                <a:cs typeface="Times New Roman"/>
              </a:rPr>
              <a:t>spirituali </a:t>
            </a:r>
            <a:r>
              <a:rPr sz="1200" spc="-5" dirty="0">
                <a:latin typeface="Times New Roman"/>
                <a:cs typeface="Times New Roman"/>
              </a:rPr>
              <a:t>cospirano per </a:t>
            </a:r>
            <a:r>
              <a:rPr sz="1200" dirty="0">
                <a:latin typeface="Times New Roman"/>
                <a:cs typeface="Times New Roman"/>
              </a:rPr>
              <a:t>rendere l’uomo </a:t>
            </a:r>
            <a:r>
              <a:rPr sz="1200" spc="-5" dirty="0">
                <a:latin typeface="Times New Roman"/>
                <a:cs typeface="Times New Roman"/>
              </a:rPr>
              <a:t>materiale capace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afferrare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realtà dei valori </a:t>
            </a:r>
            <a:r>
              <a:rPr sz="1200" dirty="0">
                <a:latin typeface="Times New Roman"/>
                <a:cs typeface="Times New Roman"/>
              </a:rPr>
              <a:t>spirituali e di  </a:t>
            </a:r>
            <a:r>
              <a:rPr sz="1200" spc="-5" dirty="0">
                <a:latin typeface="Times New Roman"/>
                <a:cs typeface="Times New Roman"/>
              </a:rPr>
              <a:t>comprendere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filosofia dei significati universali. Ma con </a:t>
            </a:r>
            <a:r>
              <a:rPr sz="1200" dirty="0">
                <a:latin typeface="Times New Roman"/>
                <a:cs typeface="Times New Roman"/>
              </a:rPr>
              <a:t>certezza </a:t>
            </a:r>
            <a:r>
              <a:rPr sz="1200" spc="-5" dirty="0">
                <a:latin typeface="Times New Roman"/>
                <a:cs typeface="Times New Roman"/>
              </a:rPr>
              <a:t>ancora maggiore sappiamo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questi </a:t>
            </a:r>
            <a:r>
              <a:rPr sz="1200" dirty="0">
                <a:latin typeface="Times New Roman"/>
                <a:cs typeface="Times New Roman"/>
              </a:rPr>
              <a:t>spiriti della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Presenza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37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370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135620" cy="41351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410209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Universi </a:t>
            </a:r>
            <a:r>
              <a:rPr sz="1200" dirty="0">
                <a:latin typeface="Times New Roman"/>
                <a:cs typeface="Times New Roman"/>
              </a:rPr>
              <a:t>in evoluzione </a:t>
            </a:r>
            <a:r>
              <a:rPr sz="1200" spc="-5" dirty="0">
                <a:latin typeface="Times New Roman"/>
                <a:cs typeface="Times New Roman"/>
              </a:rPr>
              <a:t>del tempo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dello spazio. 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saggezza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originalità </a:t>
            </a:r>
            <a:r>
              <a:rPr sz="1200" dirty="0">
                <a:latin typeface="Times New Roman"/>
                <a:cs typeface="Times New Roman"/>
              </a:rPr>
              <a:t>e l’iniziativa </a:t>
            </a:r>
            <a:r>
              <a:rPr sz="1200" spc="-5" dirty="0">
                <a:latin typeface="Times New Roman"/>
                <a:cs typeface="Times New Roman"/>
              </a:rPr>
              <a:t>d’individualità caratterizzano </a:t>
            </a:r>
            <a:r>
              <a:rPr sz="1200" dirty="0">
                <a:latin typeface="Times New Roman"/>
                <a:cs typeface="Times New Roman"/>
              </a:rPr>
              <a:t>tutti i  </a:t>
            </a:r>
            <a:r>
              <a:rPr sz="1200" spc="-5" dirty="0">
                <a:latin typeface="Times New Roman"/>
                <a:cs typeface="Times New Roman"/>
              </a:rPr>
              <a:t>decreti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decisioni </a:t>
            </a:r>
            <a:r>
              <a:rPr sz="1200" dirty="0">
                <a:latin typeface="Times New Roman"/>
                <a:cs typeface="Times New Roman"/>
              </a:rPr>
              <a:t>degli </a:t>
            </a:r>
            <a:r>
              <a:rPr sz="1200" spc="-5" dirty="0">
                <a:latin typeface="Times New Roman"/>
                <a:cs typeface="Times New Roman"/>
              </a:rPr>
              <a:t>Antichi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Giorni.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889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4. I Perfezioni dei</a:t>
            </a:r>
            <a:r>
              <a:rPr sz="1600" b="1" spc="10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Giorni</a:t>
            </a:r>
            <a:endParaRPr sz="1600">
              <a:latin typeface="Times New Roman"/>
              <a:cs typeface="Times New Roman"/>
            </a:endParaRPr>
          </a:p>
          <a:p>
            <a:pPr marL="88900" marR="394335">
              <a:lnSpc>
                <a:spcPct val="95500"/>
              </a:lnSpc>
              <a:spcBef>
                <a:spcPts val="138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(210.4) 18:4.1 </a:t>
            </a:r>
            <a:r>
              <a:rPr sz="1200" spc="-5" dirty="0">
                <a:latin typeface="Times New Roman"/>
                <a:cs typeface="Times New Roman"/>
              </a:rPr>
              <a:t>Vi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esattamente duecentodieci </a:t>
            </a:r>
            <a:r>
              <a:rPr sz="1200" dirty="0">
                <a:latin typeface="Times New Roman"/>
                <a:cs typeface="Times New Roman"/>
              </a:rPr>
              <a:t>Perfezioni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Giorni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presiedono i </a:t>
            </a:r>
            <a:r>
              <a:rPr sz="1200" spc="-5" dirty="0">
                <a:latin typeface="Times New Roman"/>
                <a:cs typeface="Times New Roman"/>
              </a:rPr>
              <a:t>governi dei </a:t>
            </a:r>
            <a:r>
              <a:rPr sz="1200" dirty="0">
                <a:latin typeface="Times New Roman"/>
                <a:cs typeface="Times New Roman"/>
              </a:rPr>
              <a:t>dieci settori </a:t>
            </a:r>
            <a:r>
              <a:rPr sz="1200" spc="-5" dirty="0">
                <a:latin typeface="Times New Roman"/>
                <a:cs typeface="Times New Roman"/>
              </a:rPr>
              <a:t>maggiori </a:t>
            </a:r>
            <a:r>
              <a:rPr sz="1200" dirty="0">
                <a:latin typeface="Times New Roman"/>
                <a:cs typeface="Times New Roman"/>
              </a:rPr>
              <a:t>di ogni  </a:t>
            </a:r>
            <a:r>
              <a:rPr sz="1200" spc="-5" dirty="0">
                <a:latin typeface="Times New Roman"/>
                <a:cs typeface="Times New Roman"/>
              </a:rPr>
              <a:t>Superuniverso.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trinitizzazione avvenne specificamente per assistere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dirigenti dei Superuniversi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governano come  vicegerenti </a:t>
            </a:r>
            <a:r>
              <a:rPr sz="1200" dirty="0">
                <a:latin typeface="Times New Roman"/>
                <a:cs typeface="Times New Roman"/>
              </a:rPr>
              <a:t>diretti e </a:t>
            </a:r>
            <a:r>
              <a:rPr sz="1200" spc="-5" dirty="0">
                <a:latin typeface="Times New Roman"/>
                <a:cs typeface="Times New Roman"/>
              </a:rPr>
              <a:t>personali degli </a:t>
            </a:r>
            <a:r>
              <a:rPr sz="1200" dirty="0">
                <a:latin typeface="Times New Roman"/>
                <a:cs typeface="Times New Roman"/>
              </a:rPr>
              <a:t>Antichi </a:t>
            </a:r>
            <a:r>
              <a:rPr sz="1200" spc="-5" dirty="0">
                <a:latin typeface="Times New Roman"/>
                <a:cs typeface="Times New Roman"/>
              </a:rPr>
              <a:t>dei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Giorni.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88900" marR="13652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(210.5) 18:4.2 </a:t>
            </a:r>
            <a:r>
              <a:rPr sz="1200" spc="-5" dirty="0">
                <a:latin typeface="Times New Roman"/>
                <a:cs typeface="Times New Roman"/>
              </a:rPr>
              <a:t>Tre Perfezioni dei </a:t>
            </a:r>
            <a:r>
              <a:rPr sz="1200" dirty="0">
                <a:latin typeface="Times New Roman"/>
                <a:cs typeface="Times New Roman"/>
              </a:rPr>
              <a:t>Giorni sono </a:t>
            </a:r>
            <a:r>
              <a:rPr sz="1200" spc="-5" dirty="0">
                <a:latin typeface="Times New Roman"/>
                <a:cs typeface="Times New Roman"/>
              </a:rPr>
              <a:t>assegnati alla capitale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ogni </a:t>
            </a:r>
            <a:r>
              <a:rPr sz="1200" dirty="0">
                <a:latin typeface="Times New Roman"/>
                <a:cs typeface="Times New Roman"/>
              </a:rPr>
              <a:t>settore </a:t>
            </a:r>
            <a:r>
              <a:rPr sz="1200" spc="-5" dirty="0">
                <a:latin typeface="Times New Roman"/>
                <a:cs typeface="Times New Roman"/>
              </a:rPr>
              <a:t>maggiore, </a:t>
            </a:r>
            <a:r>
              <a:rPr sz="1200" spc="5" dirty="0">
                <a:latin typeface="Times New Roman"/>
                <a:cs typeface="Times New Roman"/>
              </a:rPr>
              <a:t>ma </a:t>
            </a:r>
            <a:r>
              <a:rPr sz="1200" dirty="0">
                <a:latin typeface="Times New Roman"/>
                <a:cs typeface="Times New Roman"/>
              </a:rPr>
              <a:t>a differenza </a:t>
            </a:r>
            <a:r>
              <a:rPr sz="1200" spc="-5" dirty="0">
                <a:latin typeface="Times New Roman"/>
                <a:cs typeface="Times New Roman"/>
              </a:rPr>
              <a:t>degli </a:t>
            </a:r>
            <a:r>
              <a:rPr sz="1200" dirty="0">
                <a:latin typeface="Times New Roman"/>
                <a:cs typeface="Times New Roman"/>
              </a:rPr>
              <a:t>Antichi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Giorni  non è </a:t>
            </a:r>
            <a:r>
              <a:rPr sz="1200" spc="-5" dirty="0">
                <a:latin typeface="Times New Roman"/>
                <a:cs typeface="Times New Roman"/>
              </a:rPr>
              <a:t>necessario </a:t>
            </a:r>
            <a:r>
              <a:rPr sz="1200" dirty="0">
                <a:latin typeface="Times New Roman"/>
                <a:cs typeface="Times New Roman"/>
              </a:rPr>
              <a:t>che siano </a:t>
            </a:r>
            <a:r>
              <a:rPr sz="1200" spc="-5" dirty="0">
                <a:latin typeface="Times New Roman"/>
                <a:cs typeface="Times New Roman"/>
              </a:rPr>
              <a:t>sempre presenti </a:t>
            </a:r>
            <a:r>
              <a:rPr sz="1200" dirty="0">
                <a:latin typeface="Times New Roman"/>
                <a:cs typeface="Times New Roman"/>
              </a:rPr>
              <a:t>tutti e </a:t>
            </a:r>
            <a:r>
              <a:rPr sz="1200" spc="-5" dirty="0">
                <a:latin typeface="Times New Roman"/>
                <a:cs typeface="Times New Roman"/>
              </a:rPr>
              <a:t>tre. Di </a:t>
            </a:r>
            <a:r>
              <a:rPr sz="1200" dirty="0">
                <a:latin typeface="Times New Roman"/>
                <a:cs typeface="Times New Roman"/>
              </a:rPr>
              <a:t>tanto in </a:t>
            </a:r>
            <a:r>
              <a:rPr sz="1200" spc="-5" dirty="0">
                <a:latin typeface="Times New Roman"/>
                <a:cs typeface="Times New Roman"/>
              </a:rPr>
              <a:t>tanto </a:t>
            </a:r>
            <a:r>
              <a:rPr sz="1200" dirty="0">
                <a:latin typeface="Times New Roman"/>
                <a:cs typeface="Times New Roman"/>
              </a:rPr>
              <a:t>un componente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trio può </a:t>
            </a:r>
            <a:r>
              <a:rPr sz="1200" spc="-5" dirty="0">
                <a:latin typeface="Times New Roman"/>
                <a:cs typeface="Times New Roman"/>
              </a:rPr>
              <a:t>assentarsi per conferire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persona con gli </a:t>
            </a:r>
            <a:r>
              <a:rPr sz="1200" dirty="0">
                <a:latin typeface="Times New Roman"/>
                <a:cs typeface="Times New Roman"/>
              </a:rPr>
              <a:t>Antichi dei Giorni </a:t>
            </a:r>
            <a:r>
              <a:rPr sz="1200" spc="-5" dirty="0">
                <a:latin typeface="Times New Roman"/>
                <a:cs typeface="Times New Roman"/>
              </a:rPr>
              <a:t>sul benessere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suo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regno.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558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(210.6) 18:4.3 </a:t>
            </a:r>
            <a:r>
              <a:rPr sz="1200" spc="-5" dirty="0">
                <a:latin typeface="Times New Roman"/>
                <a:cs typeface="Times New Roman"/>
              </a:rPr>
              <a:t>Questi governanti </a:t>
            </a:r>
            <a:r>
              <a:rPr sz="1200" dirty="0">
                <a:latin typeface="Times New Roman"/>
                <a:cs typeface="Times New Roman"/>
              </a:rPr>
              <a:t>trini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settori </a:t>
            </a:r>
            <a:r>
              <a:rPr sz="1200" spc="-5" dirty="0">
                <a:latin typeface="Times New Roman"/>
                <a:cs typeface="Times New Roman"/>
              </a:rPr>
              <a:t>maggiori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particolarmente perfetti </a:t>
            </a:r>
            <a:r>
              <a:rPr sz="1200" dirty="0">
                <a:latin typeface="Times New Roman"/>
                <a:cs typeface="Times New Roman"/>
              </a:rPr>
              <a:t>nella </a:t>
            </a:r>
            <a:r>
              <a:rPr sz="1200" spc="-5" dirty="0">
                <a:latin typeface="Times New Roman"/>
                <a:cs typeface="Times New Roman"/>
              </a:rPr>
              <a:t>padronanza dei dettagli amministrativi; </a:t>
            </a:r>
            <a:r>
              <a:rPr sz="1200" dirty="0">
                <a:latin typeface="Times New Roman"/>
                <a:cs typeface="Times New Roman"/>
              </a:rPr>
              <a:t>da  qui il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nome — </a:t>
            </a:r>
            <a:r>
              <a:rPr sz="1200" i="1" spc="-5" dirty="0">
                <a:latin typeface="Times New Roman"/>
                <a:cs typeface="Times New Roman"/>
              </a:rPr>
              <a:t>Perfezioni </a:t>
            </a:r>
            <a:r>
              <a:rPr sz="1200" spc="-5" dirty="0">
                <a:latin typeface="Times New Roman"/>
                <a:cs typeface="Times New Roman"/>
              </a:rPr>
              <a:t>dei Giorni. Nell’indicare </a:t>
            </a:r>
            <a:r>
              <a:rPr sz="1200" dirty="0">
                <a:latin typeface="Times New Roman"/>
                <a:cs typeface="Times New Roman"/>
              </a:rPr>
              <a:t>i nomi di </a:t>
            </a:r>
            <a:r>
              <a:rPr sz="1200" spc="-5" dirty="0">
                <a:latin typeface="Times New Roman"/>
                <a:cs typeface="Times New Roman"/>
              </a:rPr>
              <a:t>questi esseri del </a:t>
            </a:r>
            <a:r>
              <a:rPr sz="1200" dirty="0">
                <a:latin typeface="Times New Roman"/>
                <a:cs typeface="Times New Roman"/>
              </a:rPr>
              <a:t>mondo </a:t>
            </a:r>
            <a:r>
              <a:rPr sz="1200" spc="-5" dirty="0">
                <a:latin typeface="Times New Roman"/>
                <a:cs typeface="Times New Roman"/>
              </a:rPr>
              <a:t>spirituale, ci troviamo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fronte al  problema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tradurli nella </a:t>
            </a:r>
            <a:r>
              <a:rPr sz="1200" dirty="0">
                <a:latin typeface="Times New Roman"/>
                <a:cs typeface="Times New Roman"/>
              </a:rPr>
              <a:t>vostra </a:t>
            </a:r>
            <a:r>
              <a:rPr sz="1200" spc="-5" dirty="0">
                <a:latin typeface="Times New Roman"/>
                <a:cs typeface="Times New Roman"/>
              </a:rPr>
              <a:t>lingua </a:t>
            </a:r>
            <a:r>
              <a:rPr sz="1200" dirty="0">
                <a:latin typeface="Times New Roman"/>
                <a:cs typeface="Times New Roman"/>
              </a:rPr>
              <a:t>e molto </a:t>
            </a:r>
            <a:r>
              <a:rPr sz="1200" spc="-5" dirty="0">
                <a:latin typeface="Times New Roman"/>
                <a:cs typeface="Times New Roman"/>
              </a:rPr>
              <a:t>spesso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estremamente </a:t>
            </a:r>
            <a:r>
              <a:rPr sz="1200" dirty="0">
                <a:latin typeface="Times New Roman"/>
                <a:cs typeface="Times New Roman"/>
              </a:rPr>
              <a:t>difficile </a:t>
            </a:r>
            <a:r>
              <a:rPr sz="1200" spc="-5" dirty="0">
                <a:latin typeface="Times New Roman"/>
                <a:cs typeface="Times New Roman"/>
              </a:rPr>
              <a:t>fornire </a:t>
            </a:r>
            <a:r>
              <a:rPr sz="1200" dirty="0">
                <a:latin typeface="Times New Roman"/>
                <a:cs typeface="Times New Roman"/>
              </a:rPr>
              <a:t>una traduzione </a:t>
            </a:r>
            <a:r>
              <a:rPr sz="1200" spc="-5" dirty="0">
                <a:latin typeface="Times New Roman"/>
                <a:cs typeface="Times New Roman"/>
              </a:rPr>
              <a:t>soddisfacente. Noi </a:t>
            </a:r>
            <a:r>
              <a:rPr sz="1200" spc="10" dirty="0">
                <a:latin typeface="Times New Roman"/>
                <a:cs typeface="Times New Roman"/>
              </a:rPr>
              <a:t>non  </a:t>
            </a:r>
            <a:r>
              <a:rPr sz="1200" spc="-5" dirty="0">
                <a:latin typeface="Times New Roman"/>
                <a:cs typeface="Times New Roman"/>
              </a:rPr>
              <a:t>amiamo utilizzare designazioni arbitrarie </a:t>
            </a:r>
            <a:r>
              <a:rPr sz="1200" dirty="0">
                <a:latin typeface="Times New Roman"/>
                <a:cs typeface="Times New Roman"/>
              </a:rPr>
              <a:t>che non </a:t>
            </a:r>
            <a:r>
              <a:rPr sz="1200" spc="-5" dirty="0">
                <a:latin typeface="Times New Roman"/>
                <a:cs typeface="Times New Roman"/>
              </a:rPr>
              <a:t>avrebbero significato </a:t>
            </a:r>
            <a:r>
              <a:rPr sz="1200" dirty="0">
                <a:latin typeface="Times New Roman"/>
                <a:cs typeface="Times New Roman"/>
              </a:rPr>
              <a:t>per voi; </a:t>
            </a:r>
            <a:r>
              <a:rPr sz="1200" spc="-5" dirty="0">
                <a:latin typeface="Times New Roman"/>
                <a:cs typeface="Times New Roman"/>
              </a:rPr>
              <a:t>perciò abbiamo </a:t>
            </a:r>
            <a:r>
              <a:rPr sz="1200" dirty="0">
                <a:latin typeface="Times New Roman"/>
                <a:cs typeface="Times New Roman"/>
              </a:rPr>
              <a:t>spesso </a:t>
            </a:r>
            <a:r>
              <a:rPr sz="1200" spc="-5" dirty="0">
                <a:latin typeface="Times New Roman"/>
                <a:cs typeface="Times New Roman"/>
              </a:rPr>
              <a:t>difficoltà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scegliere </a:t>
            </a:r>
            <a:r>
              <a:rPr sz="1200" spc="5" dirty="0">
                <a:latin typeface="Times New Roman"/>
                <a:cs typeface="Times New Roman"/>
              </a:rPr>
              <a:t>un  </a:t>
            </a:r>
            <a:r>
              <a:rPr sz="1200" dirty="0">
                <a:latin typeface="Times New Roman"/>
                <a:cs typeface="Times New Roman"/>
              </a:rPr>
              <a:t>nome </a:t>
            </a:r>
            <a:r>
              <a:rPr sz="1200" spc="-5" dirty="0">
                <a:latin typeface="Times New Roman"/>
                <a:cs typeface="Times New Roman"/>
              </a:rPr>
              <a:t>appropriato, </a:t>
            </a:r>
            <a:r>
              <a:rPr sz="1200" dirty="0">
                <a:latin typeface="Times New Roman"/>
                <a:cs typeface="Times New Roman"/>
              </a:rPr>
              <a:t>un nome </a:t>
            </a:r>
            <a:r>
              <a:rPr sz="1200" spc="-5" dirty="0">
                <a:latin typeface="Times New Roman"/>
                <a:cs typeface="Times New Roman"/>
              </a:rPr>
              <a:t>che sia chiaro </a:t>
            </a:r>
            <a:r>
              <a:rPr sz="1200" dirty="0">
                <a:latin typeface="Times New Roman"/>
                <a:cs typeface="Times New Roman"/>
              </a:rPr>
              <a:t>per voi e </a:t>
            </a:r>
            <a:r>
              <a:rPr sz="1200" spc="-5" dirty="0">
                <a:latin typeface="Times New Roman"/>
                <a:cs typeface="Times New Roman"/>
              </a:rPr>
              <a:t>che allo stesso tempo </a:t>
            </a:r>
            <a:r>
              <a:rPr sz="1200" dirty="0">
                <a:latin typeface="Times New Roman"/>
                <a:cs typeface="Times New Roman"/>
              </a:rPr>
              <a:t>sia </a:t>
            </a:r>
            <a:r>
              <a:rPr sz="1200" spc="-5" dirty="0">
                <a:latin typeface="Times New Roman"/>
                <a:cs typeface="Times New Roman"/>
              </a:rPr>
              <a:t>abbastanza </a:t>
            </a:r>
            <a:r>
              <a:rPr sz="1200" dirty="0">
                <a:latin typeface="Times New Roman"/>
                <a:cs typeface="Times New Roman"/>
              </a:rPr>
              <a:t>rappresentativo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dell’originale.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6731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(210.7) 18:4.4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Perfezioni </a:t>
            </a:r>
            <a:r>
              <a:rPr sz="1200" dirty="0">
                <a:latin typeface="Times New Roman"/>
                <a:cs typeface="Times New Roman"/>
              </a:rPr>
              <a:t>dei Giorni </a:t>
            </a:r>
            <a:r>
              <a:rPr sz="1200" spc="-5" dirty="0">
                <a:latin typeface="Times New Roman"/>
                <a:cs typeface="Times New Roman"/>
              </a:rPr>
              <a:t>hanno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gruppo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moderate </a:t>
            </a:r>
            <a:r>
              <a:rPr sz="1200" dirty="0">
                <a:latin typeface="Times New Roman"/>
                <a:cs typeface="Times New Roman"/>
              </a:rPr>
              <a:t>dimensioni di </a:t>
            </a:r>
            <a:r>
              <a:rPr sz="1200" spc="-5" dirty="0">
                <a:latin typeface="Times New Roman"/>
                <a:cs typeface="Times New Roman"/>
              </a:rPr>
              <a:t>Consiglieri </a:t>
            </a:r>
            <a:r>
              <a:rPr sz="1200" dirty="0">
                <a:latin typeface="Times New Roman"/>
                <a:cs typeface="Times New Roman"/>
              </a:rPr>
              <a:t>Divini, di </a:t>
            </a:r>
            <a:r>
              <a:rPr sz="1200" spc="-5" dirty="0">
                <a:latin typeface="Times New Roman"/>
                <a:cs typeface="Times New Roman"/>
              </a:rPr>
              <a:t>Perfettori </a:t>
            </a:r>
            <a:r>
              <a:rPr sz="1200" dirty="0">
                <a:latin typeface="Times New Roman"/>
                <a:cs typeface="Times New Roman"/>
              </a:rPr>
              <a:t>di Saggezza e di  </a:t>
            </a:r>
            <a:r>
              <a:rPr sz="1200" spc="-5" dirty="0">
                <a:latin typeface="Times New Roman"/>
                <a:cs typeface="Times New Roman"/>
              </a:rPr>
              <a:t>Censori Universali assegnato </a:t>
            </a:r>
            <a:r>
              <a:rPr sz="1200" dirty="0">
                <a:latin typeface="Times New Roman"/>
                <a:cs typeface="Times New Roman"/>
              </a:rPr>
              <a:t>ai loro </a:t>
            </a:r>
            <a:r>
              <a:rPr sz="1200" spc="-5" dirty="0">
                <a:latin typeface="Times New Roman"/>
                <a:cs typeface="Times New Roman"/>
              </a:rPr>
              <a:t>governi. Dispongono </a:t>
            </a:r>
            <a:r>
              <a:rPr sz="1200" dirty="0">
                <a:latin typeface="Times New Roman"/>
                <a:cs typeface="Times New Roman"/>
              </a:rPr>
              <a:t>anche di un numero più ampio di </a:t>
            </a:r>
            <a:r>
              <a:rPr sz="1200" spc="-5" dirty="0">
                <a:latin typeface="Times New Roman"/>
                <a:cs typeface="Times New Roman"/>
              </a:rPr>
              <a:t>Possenti Messaggeri, </a:t>
            </a:r>
            <a:r>
              <a:rPr sz="1200" dirty="0">
                <a:latin typeface="Times New Roman"/>
                <a:cs typeface="Times New Roman"/>
              </a:rPr>
              <a:t>di Elevati in  </a:t>
            </a:r>
            <a:r>
              <a:rPr sz="1200" spc="-5" dirty="0">
                <a:latin typeface="Times New Roman"/>
                <a:cs typeface="Times New Roman"/>
              </a:rPr>
              <a:t>Autorità </a:t>
            </a:r>
            <a:r>
              <a:rPr sz="1200" dirty="0">
                <a:latin typeface="Times New Roman"/>
                <a:cs typeface="Times New Roman"/>
              </a:rPr>
              <a:t>e di Privi di Nome e </a:t>
            </a:r>
            <a:r>
              <a:rPr sz="1200" spc="-5" dirty="0">
                <a:latin typeface="Times New Roman"/>
                <a:cs typeface="Times New Roman"/>
              </a:rPr>
              <a:t>Numero.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10" dirty="0">
                <a:latin typeface="Times New Roman"/>
                <a:cs typeface="Times New Roman"/>
              </a:rPr>
              <a:t>gran </a:t>
            </a:r>
            <a:r>
              <a:rPr sz="1200" dirty="0">
                <a:latin typeface="Times New Roman"/>
                <a:cs typeface="Times New Roman"/>
              </a:rPr>
              <a:t>parte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lavoro </a:t>
            </a:r>
            <a:r>
              <a:rPr sz="1200" spc="-5" dirty="0">
                <a:latin typeface="Times New Roman"/>
                <a:cs typeface="Times New Roman"/>
              </a:rPr>
              <a:t>corrente degli </a:t>
            </a:r>
            <a:r>
              <a:rPr sz="1200" dirty="0">
                <a:latin typeface="Times New Roman"/>
                <a:cs typeface="Times New Roman"/>
              </a:rPr>
              <a:t>affari di un settore </a:t>
            </a:r>
            <a:r>
              <a:rPr sz="1200" spc="-5" dirty="0">
                <a:latin typeface="Times New Roman"/>
                <a:cs typeface="Times New Roman"/>
              </a:rPr>
              <a:t>maggiore </a:t>
            </a:r>
            <a:r>
              <a:rPr sz="1200" dirty="0">
                <a:latin typeface="Times New Roman"/>
                <a:cs typeface="Times New Roman"/>
              </a:rPr>
              <a:t>è svolto dai Guardiani  </a:t>
            </a:r>
            <a:r>
              <a:rPr sz="1200" spc="-5" dirty="0">
                <a:latin typeface="Times New Roman"/>
                <a:cs typeface="Times New Roman"/>
              </a:rPr>
              <a:t>Celesti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dagli Assistenti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Figli Elevati. Questi </a:t>
            </a:r>
            <a:r>
              <a:rPr sz="1200" dirty="0">
                <a:latin typeface="Times New Roman"/>
                <a:cs typeface="Times New Roman"/>
              </a:rPr>
              <a:t>due </a:t>
            </a:r>
            <a:r>
              <a:rPr sz="1200" spc="-5" dirty="0">
                <a:latin typeface="Times New Roman"/>
                <a:cs typeface="Times New Roman"/>
              </a:rPr>
              <a:t>gruppi sono scelti </a:t>
            </a:r>
            <a:r>
              <a:rPr sz="1200" dirty="0">
                <a:latin typeface="Times New Roman"/>
                <a:cs typeface="Times New Roman"/>
              </a:rPr>
              <a:t>tra i </a:t>
            </a:r>
            <a:r>
              <a:rPr sz="1200" spc="-5" dirty="0">
                <a:latin typeface="Times New Roman"/>
                <a:cs typeface="Times New Roman"/>
              </a:rPr>
              <a:t>discendenti trinitizzati sia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personalità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Paradiso-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37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371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202930" cy="40741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76835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Havona sia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finalitari </a:t>
            </a:r>
            <a:r>
              <a:rPr sz="1200" dirty="0">
                <a:latin typeface="Times New Roman"/>
                <a:cs typeface="Times New Roman"/>
              </a:rPr>
              <a:t>mortali </a:t>
            </a:r>
            <a:r>
              <a:rPr sz="1200" spc="-5" dirty="0">
                <a:latin typeface="Times New Roman"/>
                <a:cs typeface="Times New Roman"/>
              </a:rPr>
              <a:t>glorificati. Alcuni membri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questi </a:t>
            </a:r>
            <a:r>
              <a:rPr sz="1200" dirty="0">
                <a:latin typeface="Times New Roman"/>
                <a:cs typeface="Times New Roman"/>
              </a:rPr>
              <a:t>due ordini di </a:t>
            </a:r>
            <a:r>
              <a:rPr sz="1200" spc="-5" dirty="0">
                <a:latin typeface="Times New Roman"/>
                <a:cs typeface="Times New Roman"/>
              </a:rPr>
              <a:t>esseri trinitizzati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creature vengono </a:t>
            </a:r>
            <a:r>
              <a:rPr sz="1200" dirty="0">
                <a:latin typeface="Times New Roman"/>
                <a:cs typeface="Times New Roman"/>
              </a:rPr>
              <a:t>ri-trinitizzati  </a:t>
            </a:r>
            <a:r>
              <a:rPr sz="1200" spc="-5" dirty="0">
                <a:latin typeface="Times New Roman"/>
                <a:cs typeface="Times New Roman"/>
              </a:rPr>
              <a:t>dalle Deità del </a:t>
            </a:r>
            <a:r>
              <a:rPr sz="1200" dirty="0">
                <a:latin typeface="Times New Roman"/>
                <a:cs typeface="Times New Roman"/>
              </a:rPr>
              <a:t>Paradiso e </a:t>
            </a:r>
            <a:r>
              <a:rPr sz="1200" spc="-5" dirty="0">
                <a:latin typeface="Times New Roman"/>
                <a:cs typeface="Times New Roman"/>
              </a:rPr>
              <a:t>sono </a:t>
            </a:r>
            <a:r>
              <a:rPr sz="1200" dirty="0">
                <a:latin typeface="Times New Roman"/>
                <a:cs typeface="Times New Roman"/>
              </a:rPr>
              <a:t>poi </a:t>
            </a:r>
            <a:r>
              <a:rPr sz="1200" spc="-5" dirty="0">
                <a:latin typeface="Times New Roman"/>
                <a:cs typeface="Times New Roman"/>
              </a:rPr>
              <a:t>inviati come aiuti nell’amministrazione dei governi dei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Superuniversi.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24511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(211.1) 18:4.5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maggior parte </a:t>
            </a:r>
            <a:r>
              <a:rPr sz="1200" spc="-5" dirty="0">
                <a:latin typeface="Times New Roman"/>
                <a:cs typeface="Times New Roman"/>
              </a:rPr>
              <a:t>dei Guardiani Celesti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degli Assistenti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Figli Elevati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assegnata al </a:t>
            </a:r>
            <a:r>
              <a:rPr sz="1200" dirty="0">
                <a:latin typeface="Times New Roman"/>
                <a:cs typeface="Times New Roman"/>
              </a:rPr>
              <a:t>servizio dei </a:t>
            </a:r>
            <a:r>
              <a:rPr sz="1200" spc="-5" dirty="0">
                <a:latin typeface="Times New Roman"/>
                <a:cs typeface="Times New Roman"/>
              </a:rPr>
              <a:t>settori maggiori </a:t>
            </a:r>
            <a:r>
              <a:rPr sz="1200" dirty="0">
                <a:latin typeface="Times New Roman"/>
                <a:cs typeface="Times New Roman"/>
              </a:rPr>
              <a:t>e  minori, ma i </a:t>
            </a:r>
            <a:r>
              <a:rPr sz="1200" spc="-5" dirty="0">
                <a:latin typeface="Times New Roman"/>
                <a:cs typeface="Times New Roman"/>
              </a:rPr>
              <a:t>Conservatori Trinitizzati (serafini ed intermedi abbracciati </a:t>
            </a:r>
            <a:r>
              <a:rPr sz="1200" dirty="0">
                <a:latin typeface="Times New Roman"/>
                <a:cs typeface="Times New Roman"/>
              </a:rPr>
              <a:t>dalla </a:t>
            </a:r>
            <a:r>
              <a:rPr sz="1200" spc="-5" dirty="0">
                <a:latin typeface="Times New Roman"/>
                <a:cs typeface="Times New Roman"/>
              </a:rPr>
              <a:t>Trinità) </a:t>
            </a:r>
            <a:r>
              <a:rPr sz="1200" dirty="0">
                <a:latin typeface="Times New Roman"/>
                <a:cs typeface="Times New Roman"/>
              </a:rPr>
              <a:t>sono i </a:t>
            </a:r>
            <a:r>
              <a:rPr sz="1200" spc="-5" dirty="0">
                <a:latin typeface="Times New Roman"/>
                <a:cs typeface="Times New Roman"/>
              </a:rPr>
              <a:t>funzionari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corti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5" dirty="0">
                <a:latin typeface="Times New Roman"/>
                <a:cs typeface="Times New Roman"/>
              </a:rPr>
              <a:t>tutte </a:t>
            </a:r>
            <a:r>
              <a:rPr sz="1200" dirty="0">
                <a:latin typeface="Times New Roman"/>
                <a:cs typeface="Times New Roman"/>
              </a:rPr>
              <a:t>e tre le  divisioni; </a:t>
            </a:r>
            <a:r>
              <a:rPr sz="1200" spc="-5" dirty="0">
                <a:latin typeface="Times New Roman"/>
                <a:cs typeface="Times New Roman"/>
              </a:rPr>
              <a:t>essi operano nei tribunali degli </a:t>
            </a:r>
            <a:r>
              <a:rPr sz="1200" dirty="0">
                <a:latin typeface="Times New Roman"/>
                <a:cs typeface="Times New Roman"/>
              </a:rPr>
              <a:t>Antichi dei Giorni, </a:t>
            </a:r>
            <a:r>
              <a:rPr sz="1200" spc="-5" dirty="0">
                <a:latin typeface="Times New Roman"/>
                <a:cs typeface="Times New Roman"/>
              </a:rPr>
              <a:t>dei Perfezioni dei </a:t>
            </a:r>
            <a:r>
              <a:rPr sz="1200" dirty="0">
                <a:latin typeface="Times New Roman"/>
                <a:cs typeface="Times New Roman"/>
              </a:rPr>
              <a:t>Giorni e </a:t>
            </a:r>
            <a:r>
              <a:rPr sz="1200" spc="-5" dirty="0">
                <a:latin typeface="Times New Roman"/>
                <a:cs typeface="Times New Roman"/>
              </a:rPr>
              <a:t>dei Recenti dei </a:t>
            </a:r>
            <a:r>
              <a:rPr sz="1200" dirty="0">
                <a:latin typeface="Times New Roman"/>
                <a:cs typeface="Times New Roman"/>
              </a:rPr>
              <a:t>Giorni.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Ambasciatori  </a:t>
            </a:r>
            <a:r>
              <a:rPr sz="1200" spc="-5" dirty="0">
                <a:latin typeface="Times New Roman"/>
                <a:cs typeface="Times New Roman"/>
              </a:rPr>
              <a:t>Trinitizzati (mortali ascendenti abbracciati </a:t>
            </a:r>
            <a:r>
              <a:rPr sz="1200" dirty="0">
                <a:latin typeface="Times New Roman"/>
                <a:cs typeface="Times New Roman"/>
              </a:rPr>
              <a:t>dalla Trinità, di </a:t>
            </a:r>
            <a:r>
              <a:rPr sz="1200" spc="-5" dirty="0">
                <a:latin typeface="Times New Roman"/>
                <a:cs typeface="Times New Roman"/>
              </a:rPr>
              <a:t>natura </a:t>
            </a:r>
            <a:r>
              <a:rPr sz="1200" dirty="0">
                <a:latin typeface="Times New Roman"/>
                <a:cs typeface="Times New Roman"/>
              </a:rPr>
              <a:t>a fusione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5" dirty="0">
                <a:latin typeface="Times New Roman"/>
                <a:cs typeface="Times New Roman"/>
              </a:rPr>
              <a:t>Spirito) </a:t>
            </a:r>
            <a:r>
              <a:rPr sz="1200" spc="-5" dirty="0">
                <a:latin typeface="Times New Roman"/>
                <a:cs typeface="Times New Roman"/>
              </a:rPr>
              <a:t>si possono incontrare  </a:t>
            </a:r>
            <a:r>
              <a:rPr sz="1200" dirty="0">
                <a:latin typeface="Times New Roman"/>
                <a:cs typeface="Times New Roman"/>
              </a:rPr>
              <a:t>ovunque in un </a:t>
            </a:r>
            <a:r>
              <a:rPr sz="1200" spc="-5" dirty="0">
                <a:latin typeface="Times New Roman"/>
                <a:cs typeface="Times New Roman"/>
              </a:rPr>
              <a:t>Superuniverso, </a:t>
            </a:r>
            <a:r>
              <a:rPr sz="1200" dirty="0">
                <a:latin typeface="Times New Roman"/>
                <a:cs typeface="Times New Roman"/>
              </a:rPr>
              <a:t>ma la </a:t>
            </a:r>
            <a:r>
              <a:rPr sz="1200" spc="-5" dirty="0">
                <a:latin typeface="Times New Roman"/>
                <a:cs typeface="Times New Roman"/>
              </a:rPr>
              <a:t>maggioranza </a:t>
            </a:r>
            <a:r>
              <a:rPr sz="1200" dirty="0">
                <a:latin typeface="Times New Roman"/>
                <a:cs typeface="Times New Roman"/>
              </a:rPr>
              <a:t>è in servizio nei </a:t>
            </a:r>
            <a:r>
              <a:rPr sz="1200" spc="-5" dirty="0">
                <a:latin typeface="Times New Roman"/>
                <a:cs typeface="Times New Roman"/>
              </a:rPr>
              <a:t>settori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minori.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685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(211.2) 18:4.6 </a:t>
            </a:r>
            <a:r>
              <a:rPr sz="1200" spc="-5" dirty="0">
                <a:latin typeface="Times New Roman"/>
                <a:cs typeface="Times New Roman"/>
              </a:rPr>
              <a:t>Prima della </a:t>
            </a:r>
            <a:r>
              <a:rPr sz="1200" dirty="0">
                <a:latin typeface="Times New Roman"/>
                <a:cs typeface="Times New Roman"/>
              </a:rPr>
              <a:t>piena </a:t>
            </a:r>
            <a:r>
              <a:rPr sz="1200" spc="-5" dirty="0">
                <a:latin typeface="Times New Roman"/>
                <a:cs typeface="Times New Roman"/>
              </a:rPr>
              <a:t>attuazione del piano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governo dei </a:t>
            </a:r>
            <a:r>
              <a:rPr sz="1200" dirty="0">
                <a:latin typeface="Times New Roman"/>
                <a:cs typeface="Times New Roman"/>
              </a:rPr>
              <a:t>sette </a:t>
            </a:r>
            <a:r>
              <a:rPr sz="1200" spc="-5" dirty="0">
                <a:latin typeface="Times New Roman"/>
                <a:cs typeface="Times New Roman"/>
              </a:rPr>
              <a:t>Superuniversi, praticamente </a:t>
            </a:r>
            <a:r>
              <a:rPr sz="1200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gli amministratori delle varie  </a:t>
            </a:r>
            <a:r>
              <a:rPr sz="1200" dirty="0">
                <a:latin typeface="Times New Roman"/>
                <a:cs typeface="Times New Roman"/>
              </a:rPr>
              <a:t>divisioni di questi </a:t>
            </a:r>
            <a:r>
              <a:rPr sz="1200" spc="-5" dirty="0">
                <a:latin typeface="Times New Roman"/>
                <a:cs typeface="Times New Roman"/>
              </a:rPr>
              <a:t>governi, salvo gli </a:t>
            </a:r>
            <a:r>
              <a:rPr sz="1200" dirty="0">
                <a:latin typeface="Times New Roman"/>
                <a:cs typeface="Times New Roman"/>
              </a:rPr>
              <a:t>Antichi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Giorni, </a:t>
            </a:r>
            <a:r>
              <a:rPr sz="1200" spc="-5" dirty="0">
                <a:latin typeface="Times New Roman"/>
                <a:cs typeface="Times New Roman"/>
              </a:rPr>
              <a:t>avevano fatto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tirocinio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durata variabile </a:t>
            </a:r>
            <a:r>
              <a:rPr sz="1200" dirty="0">
                <a:latin typeface="Times New Roman"/>
                <a:cs typeface="Times New Roman"/>
              </a:rPr>
              <a:t>sotto </a:t>
            </a:r>
            <a:r>
              <a:rPr sz="1200" spc="-5" dirty="0">
                <a:latin typeface="Times New Roman"/>
                <a:cs typeface="Times New Roman"/>
              </a:rPr>
              <a:t>gli Eterni </a:t>
            </a:r>
            <a:r>
              <a:rPr sz="1200" dirty="0">
                <a:latin typeface="Times New Roman"/>
                <a:cs typeface="Times New Roman"/>
              </a:rPr>
              <a:t>dei Giorni </a:t>
            </a:r>
            <a:r>
              <a:rPr sz="1200" spc="5" dirty="0">
                <a:latin typeface="Times New Roman"/>
                <a:cs typeface="Times New Roman"/>
              </a:rPr>
              <a:t>sui  </a:t>
            </a:r>
            <a:r>
              <a:rPr sz="1200" spc="-5" dirty="0">
                <a:latin typeface="Times New Roman"/>
                <a:cs typeface="Times New Roman"/>
              </a:rPr>
              <a:t>vari </a:t>
            </a:r>
            <a:r>
              <a:rPr sz="1200" dirty="0">
                <a:latin typeface="Times New Roman"/>
                <a:cs typeface="Times New Roman"/>
              </a:rPr>
              <a:t>mondi </a:t>
            </a:r>
            <a:r>
              <a:rPr sz="1200" spc="-5" dirty="0">
                <a:latin typeface="Times New Roman"/>
                <a:cs typeface="Times New Roman"/>
              </a:rPr>
              <a:t>dell’Universo perfetto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Havona. Gli esseri trinitizzati successivamente sono anch’essi passati </a:t>
            </a:r>
            <a:r>
              <a:rPr sz="1200" dirty="0">
                <a:latin typeface="Times New Roman"/>
                <a:cs typeface="Times New Roman"/>
              </a:rPr>
              <a:t>per un </a:t>
            </a:r>
            <a:r>
              <a:rPr sz="1200" spc="-5" dirty="0">
                <a:latin typeface="Times New Roman"/>
                <a:cs typeface="Times New Roman"/>
              </a:rPr>
              <a:t>periodo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preparazione </a:t>
            </a:r>
            <a:r>
              <a:rPr sz="1200" dirty="0">
                <a:latin typeface="Times New Roman"/>
                <a:cs typeface="Times New Roman"/>
              </a:rPr>
              <a:t>sotto </a:t>
            </a:r>
            <a:r>
              <a:rPr sz="1200" spc="-5" dirty="0">
                <a:latin typeface="Times New Roman"/>
                <a:cs typeface="Times New Roman"/>
              </a:rPr>
              <a:t>gli Eterni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Giorni </a:t>
            </a:r>
            <a:r>
              <a:rPr sz="1200" dirty="0">
                <a:latin typeface="Times New Roman"/>
                <a:cs typeface="Times New Roman"/>
              </a:rPr>
              <a:t>prima di </a:t>
            </a:r>
            <a:r>
              <a:rPr sz="1200" spc="-5" dirty="0">
                <a:latin typeface="Times New Roman"/>
                <a:cs typeface="Times New Roman"/>
              </a:rPr>
              <a:t>essere assegnati al </a:t>
            </a:r>
            <a:r>
              <a:rPr sz="1200" dirty="0">
                <a:latin typeface="Times New Roman"/>
                <a:cs typeface="Times New Roman"/>
              </a:rPr>
              <a:t>servizio </a:t>
            </a:r>
            <a:r>
              <a:rPr sz="1200" spc="-5" dirty="0">
                <a:latin typeface="Times New Roman"/>
                <a:cs typeface="Times New Roman"/>
              </a:rPr>
              <a:t>degli </a:t>
            </a:r>
            <a:r>
              <a:rPr sz="1200" dirty="0">
                <a:latin typeface="Times New Roman"/>
                <a:cs typeface="Times New Roman"/>
              </a:rPr>
              <a:t>Antichi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Giorni, dei </a:t>
            </a:r>
            <a:r>
              <a:rPr sz="1200" spc="-5" dirty="0">
                <a:latin typeface="Times New Roman"/>
                <a:cs typeface="Times New Roman"/>
              </a:rPr>
              <a:t>Perfezioni dei </a:t>
            </a:r>
            <a:r>
              <a:rPr sz="1200" spc="5" dirty="0">
                <a:latin typeface="Times New Roman"/>
                <a:cs typeface="Times New Roman"/>
              </a:rPr>
              <a:t>Giorni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dei  Recenti dei </a:t>
            </a:r>
            <a:r>
              <a:rPr sz="1200" dirty="0">
                <a:latin typeface="Times New Roman"/>
                <a:cs typeface="Times New Roman"/>
              </a:rPr>
              <a:t>Giorni. </a:t>
            </a:r>
            <a:r>
              <a:rPr sz="1200" spc="-5" dirty="0">
                <a:latin typeface="Times New Roman"/>
                <a:cs typeface="Times New Roman"/>
              </a:rPr>
              <a:t>Essi </a:t>
            </a:r>
            <a:r>
              <a:rPr sz="1200" dirty="0">
                <a:latin typeface="Times New Roman"/>
                <a:cs typeface="Times New Roman"/>
              </a:rPr>
              <a:t>sono tutti </a:t>
            </a:r>
            <a:r>
              <a:rPr sz="1200" spc="-5" dirty="0">
                <a:latin typeface="Times New Roman"/>
                <a:cs typeface="Times New Roman"/>
              </a:rPr>
              <a:t>amministratori esperti, provati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sperimentati.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72085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(211.3) 18:4.7 </a:t>
            </a:r>
            <a:r>
              <a:rPr sz="1200" spc="-5" dirty="0">
                <a:latin typeface="Times New Roman"/>
                <a:cs typeface="Times New Roman"/>
              </a:rPr>
              <a:t>Voi vedrete </a:t>
            </a:r>
            <a:r>
              <a:rPr sz="1200" dirty="0">
                <a:latin typeface="Times New Roman"/>
                <a:cs typeface="Times New Roman"/>
              </a:rPr>
              <a:t>subito i </a:t>
            </a:r>
            <a:r>
              <a:rPr sz="1200" spc="-5" dirty="0">
                <a:latin typeface="Times New Roman"/>
                <a:cs typeface="Times New Roman"/>
              </a:rPr>
              <a:t>Perfezioni dei </a:t>
            </a:r>
            <a:r>
              <a:rPr sz="1200" dirty="0">
                <a:latin typeface="Times New Roman"/>
                <a:cs typeface="Times New Roman"/>
              </a:rPr>
              <a:t>Giorni </a:t>
            </a:r>
            <a:r>
              <a:rPr sz="1200" spc="-5" dirty="0">
                <a:latin typeface="Times New Roman"/>
                <a:cs typeface="Times New Roman"/>
              </a:rPr>
              <a:t>quando raggiungerete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capitale </a:t>
            </a:r>
            <a:r>
              <a:rPr sz="1200" dirty="0">
                <a:latin typeface="Times New Roman"/>
                <a:cs typeface="Times New Roman"/>
              </a:rPr>
              <a:t>di Splandon dopo il </a:t>
            </a:r>
            <a:r>
              <a:rPr sz="1200" spc="-5" dirty="0">
                <a:latin typeface="Times New Roman"/>
                <a:cs typeface="Times New Roman"/>
              </a:rPr>
              <a:t>soggiorno sui </a:t>
            </a:r>
            <a:r>
              <a:rPr sz="1200" dirty="0">
                <a:latin typeface="Times New Roman"/>
                <a:cs typeface="Times New Roman"/>
              </a:rPr>
              <a:t>mondi del  vostro </a:t>
            </a:r>
            <a:r>
              <a:rPr sz="1200" spc="-5" dirty="0">
                <a:latin typeface="Times New Roman"/>
                <a:cs typeface="Times New Roman"/>
              </a:rPr>
              <a:t>settore minore, perché questi governanti eccelsi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strettamente associati ai </a:t>
            </a:r>
            <a:r>
              <a:rPr sz="1200" dirty="0">
                <a:latin typeface="Times New Roman"/>
                <a:cs typeface="Times New Roman"/>
              </a:rPr>
              <a:t>settanta mondi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settore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maggiore</a:t>
            </a:r>
            <a:endParaRPr sz="1200">
              <a:latin typeface="Times New Roman"/>
              <a:cs typeface="Times New Roman"/>
            </a:endParaRPr>
          </a:p>
          <a:p>
            <a:pPr marL="88900" marR="173355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d’istruzione </a:t>
            </a:r>
            <a:r>
              <a:rPr sz="1200" spc="-5" dirty="0">
                <a:latin typeface="Times New Roman"/>
                <a:cs typeface="Times New Roman"/>
              </a:rPr>
              <a:t>superiore </a:t>
            </a:r>
            <a:r>
              <a:rPr sz="1200" dirty="0">
                <a:latin typeface="Times New Roman"/>
                <a:cs typeface="Times New Roman"/>
              </a:rPr>
              <a:t>per le </a:t>
            </a:r>
            <a:r>
              <a:rPr sz="1200" spc="-5" dirty="0">
                <a:latin typeface="Times New Roman"/>
                <a:cs typeface="Times New Roman"/>
              </a:rPr>
              <a:t>creature ascendenti del tempo.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Perfezioni dei Giorni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persona </a:t>
            </a:r>
            <a:r>
              <a:rPr sz="1200" dirty="0">
                <a:latin typeface="Times New Roman"/>
                <a:cs typeface="Times New Roman"/>
              </a:rPr>
              <a:t>dirigono il </a:t>
            </a:r>
            <a:r>
              <a:rPr sz="1200" spc="-5" dirty="0">
                <a:latin typeface="Times New Roman"/>
                <a:cs typeface="Times New Roman"/>
              </a:rPr>
              <a:t>giuramento </a:t>
            </a:r>
            <a:r>
              <a:rPr sz="1200" dirty="0">
                <a:latin typeface="Times New Roman"/>
                <a:cs typeface="Times New Roman"/>
              </a:rPr>
              <a:t>collettivo </a:t>
            </a:r>
            <a:r>
              <a:rPr sz="1200" spc="-5" dirty="0">
                <a:latin typeface="Times New Roman"/>
                <a:cs typeface="Times New Roman"/>
              </a:rPr>
              <a:t>dei  </a:t>
            </a:r>
            <a:r>
              <a:rPr sz="1200" dirty="0">
                <a:latin typeface="Times New Roman"/>
                <a:cs typeface="Times New Roman"/>
              </a:rPr>
              <a:t>diplomati </a:t>
            </a:r>
            <a:r>
              <a:rPr sz="1200" spc="-5" dirty="0">
                <a:latin typeface="Times New Roman"/>
                <a:cs typeface="Times New Roman"/>
              </a:rPr>
              <a:t>ascendenti delle scuole del </a:t>
            </a:r>
            <a:r>
              <a:rPr sz="1200" dirty="0">
                <a:latin typeface="Times New Roman"/>
                <a:cs typeface="Times New Roman"/>
              </a:rPr>
              <a:t>settore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maggiore.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60020" algn="just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(211.4) 18:4.8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lavoro </a:t>
            </a:r>
            <a:r>
              <a:rPr sz="1200" spc="-5" dirty="0">
                <a:latin typeface="Times New Roman"/>
                <a:cs typeface="Times New Roman"/>
              </a:rPr>
              <a:t>dei pellegrini del tempo sui </a:t>
            </a:r>
            <a:r>
              <a:rPr sz="1200" dirty="0">
                <a:latin typeface="Times New Roman"/>
                <a:cs typeface="Times New Roman"/>
              </a:rPr>
              <a:t>mondi che </a:t>
            </a:r>
            <a:r>
              <a:rPr sz="1200" spc="-5" dirty="0">
                <a:latin typeface="Times New Roman"/>
                <a:cs typeface="Times New Roman"/>
              </a:rPr>
              <a:t>circondano </a:t>
            </a:r>
            <a:r>
              <a:rPr sz="1200" dirty="0">
                <a:latin typeface="Times New Roman"/>
                <a:cs typeface="Times New Roman"/>
              </a:rPr>
              <a:t>la capitale di un </a:t>
            </a:r>
            <a:r>
              <a:rPr sz="1200" spc="-5" dirty="0">
                <a:latin typeface="Times New Roman"/>
                <a:cs typeface="Times New Roman"/>
              </a:rPr>
              <a:t>settore maggiore </a:t>
            </a:r>
            <a:r>
              <a:rPr sz="1200" dirty="0">
                <a:latin typeface="Times New Roman"/>
                <a:cs typeface="Times New Roman"/>
              </a:rPr>
              <a:t>è principalmente di natura  </a:t>
            </a:r>
            <a:r>
              <a:rPr sz="1200" spc="-5" dirty="0">
                <a:latin typeface="Times New Roman"/>
                <a:cs typeface="Times New Roman"/>
              </a:rPr>
              <a:t>intellettuale,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contrasto </a:t>
            </a:r>
            <a:r>
              <a:rPr sz="1200" dirty="0">
                <a:latin typeface="Times New Roman"/>
                <a:cs typeface="Times New Roman"/>
              </a:rPr>
              <a:t>con il </a:t>
            </a:r>
            <a:r>
              <a:rPr sz="1200" spc="-5" dirty="0">
                <a:latin typeface="Times New Roman"/>
                <a:cs typeface="Times New Roman"/>
              </a:rPr>
              <a:t>carattere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fisico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materiale </a:t>
            </a:r>
            <a:r>
              <a:rPr sz="1200" dirty="0">
                <a:latin typeface="Times New Roman"/>
                <a:cs typeface="Times New Roman"/>
              </a:rPr>
              <a:t>dell’istruzione </a:t>
            </a:r>
            <a:r>
              <a:rPr sz="1200" spc="-5" dirty="0">
                <a:latin typeface="Times New Roman"/>
                <a:cs typeface="Times New Roman"/>
              </a:rPr>
              <a:t>sulle sette sfere </a:t>
            </a:r>
            <a:r>
              <a:rPr sz="1200" dirty="0">
                <a:latin typeface="Times New Roman"/>
                <a:cs typeface="Times New Roman"/>
              </a:rPr>
              <a:t>educative di un </a:t>
            </a:r>
            <a:r>
              <a:rPr sz="1200" spc="-5" dirty="0">
                <a:latin typeface="Times New Roman"/>
                <a:cs typeface="Times New Roman"/>
              </a:rPr>
              <a:t>settore </a:t>
            </a:r>
            <a:r>
              <a:rPr sz="1200" dirty="0">
                <a:latin typeface="Times New Roman"/>
                <a:cs typeface="Times New Roman"/>
              </a:rPr>
              <a:t>minore e </a:t>
            </a:r>
            <a:r>
              <a:rPr sz="1200" spc="-5" dirty="0">
                <a:latin typeface="Times New Roman"/>
                <a:cs typeface="Times New Roman"/>
              </a:rPr>
              <a:t>con 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attività </a:t>
            </a:r>
            <a:r>
              <a:rPr sz="1200" dirty="0">
                <a:latin typeface="Times New Roman"/>
                <a:cs typeface="Times New Roman"/>
              </a:rPr>
              <a:t>spirituali </a:t>
            </a:r>
            <a:r>
              <a:rPr sz="1200" spc="-5" dirty="0">
                <a:latin typeface="Times New Roman"/>
                <a:cs typeface="Times New Roman"/>
              </a:rPr>
              <a:t>sui quattrocentonovanta </a:t>
            </a:r>
            <a:r>
              <a:rPr sz="1200" dirty="0">
                <a:latin typeface="Times New Roman"/>
                <a:cs typeface="Times New Roman"/>
              </a:rPr>
              <a:t>mondi </a:t>
            </a:r>
            <a:r>
              <a:rPr sz="1200" spc="-5" dirty="0">
                <a:latin typeface="Times New Roman"/>
                <a:cs typeface="Times New Roman"/>
              </a:rPr>
              <a:t>Universitari </a:t>
            </a:r>
            <a:r>
              <a:rPr sz="1200" dirty="0">
                <a:latin typeface="Times New Roman"/>
                <a:cs typeface="Times New Roman"/>
              </a:rPr>
              <a:t>della capitale di un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Superuniverso.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37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372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232140" cy="41351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19685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(211.5) 18:4.9 </a:t>
            </a:r>
            <a:r>
              <a:rPr sz="1200" spc="-5" dirty="0">
                <a:latin typeface="Times New Roman"/>
                <a:cs typeface="Times New Roman"/>
              </a:rPr>
              <a:t>Benché </a:t>
            </a:r>
            <a:r>
              <a:rPr sz="1200" dirty="0">
                <a:latin typeface="Times New Roman"/>
                <a:cs typeface="Times New Roman"/>
              </a:rPr>
              <a:t>voi siate </a:t>
            </a:r>
            <a:r>
              <a:rPr sz="1200" spc="-5" dirty="0">
                <a:latin typeface="Times New Roman"/>
                <a:cs typeface="Times New Roman"/>
              </a:rPr>
              <a:t>iscritti soltanto sui registri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settore maggiore </a:t>
            </a:r>
            <a:r>
              <a:rPr sz="1200" dirty="0">
                <a:latin typeface="Times New Roman"/>
                <a:cs typeface="Times New Roman"/>
              </a:rPr>
              <a:t>di Splandon, </a:t>
            </a:r>
            <a:r>
              <a:rPr sz="1200" spc="-5" dirty="0">
                <a:latin typeface="Times New Roman"/>
                <a:cs typeface="Times New Roman"/>
              </a:rPr>
              <a:t>che ingloba </a:t>
            </a:r>
            <a:r>
              <a:rPr sz="1200" dirty="0">
                <a:latin typeface="Times New Roman"/>
                <a:cs typeface="Times New Roman"/>
              </a:rPr>
              <a:t>l’Universo </a:t>
            </a:r>
            <a:r>
              <a:rPr sz="1200" spc="-5" dirty="0">
                <a:latin typeface="Times New Roman"/>
                <a:cs typeface="Times New Roman"/>
              </a:rPr>
              <a:t>locale </a:t>
            </a:r>
            <a:r>
              <a:rPr sz="1200" dirty="0">
                <a:latin typeface="Times New Roman"/>
                <a:cs typeface="Times New Roman"/>
              </a:rPr>
              <a:t>di vostra  </a:t>
            </a:r>
            <a:r>
              <a:rPr sz="1200" spc="-5" dirty="0">
                <a:latin typeface="Times New Roman"/>
                <a:cs typeface="Times New Roman"/>
              </a:rPr>
              <a:t>origine, dovrete passare per ciascuna delle </a:t>
            </a:r>
            <a:r>
              <a:rPr sz="1200" dirty="0">
                <a:latin typeface="Times New Roman"/>
                <a:cs typeface="Times New Roman"/>
              </a:rPr>
              <a:t>dieci divisioni </a:t>
            </a:r>
            <a:r>
              <a:rPr sz="1200" spc="-5" dirty="0">
                <a:latin typeface="Times New Roman"/>
                <a:cs typeface="Times New Roman"/>
              </a:rPr>
              <a:t>maggiori </a:t>
            </a:r>
            <a:r>
              <a:rPr sz="1200" dirty="0">
                <a:latin typeface="Times New Roman"/>
                <a:cs typeface="Times New Roman"/>
              </a:rPr>
              <a:t>del nostro </a:t>
            </a:r>
            <a:r>
              <a:rPr sz="1200" spc="-5" dirty="0">
                <a:latin typeface="Times New Roman"/>
                <a:cs typeface="Times New Roman"/>
              </a:rPr>
              <a:t>Superuniverso. </a:t>
            </a:r>
            <a:r>
              <a:rPr sz="1200" dirty="0">
                <a:latin typeface="Times New Roman"/>
                <a:cs typeface="Times New Roman"/>
              </a:rPr>
              <a:t>Vedrete tutti e </a:t>
            </a:r>
            <a:r>
              <a:rPr sz="1200" spc="-5" dirty="0">
                <a:latin typeface="Times New Roman"/>
                <a:cs typeface="Times New Roman"/>
              </a:rPr>
              <a:t>trenta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Perfezioni dei  Giorni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Orvonton </a:t>
            </a:r>
            <a:r>
              <a:rPr sz="1200" dirty="0">
                <a:latin typeface="Times New Roman"/>
                <a:cs typeface="Times New Roman"/>
              </a:rPr>
              <a:t>prima di </a:t>
            </a:r>
            <a:r>
              <a:rPr sz="1200" spc="-5" dirty="0">
                <a:latin typeface="Times New Roman"/>
                <a:cs typeface="Times New Roman"/>
              </a:rPr>
              <a:t>raggiungere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Uversa.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889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5. I Recenti dei</a:t>
            </a: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Giorni</a:t>
            </a:r>
            <a:endParaRPr sz="1600">
              <a:latin typeface="Times New Roman"/>
              <a:cs typeface="Times New Roman"/>
            </a:endParaRPr>
          </a:p>
          <a:p>
            <a:pPr marL="88900" marR="81280">
              <a:lnSpc>
                <a:spcPct val="95600"/>
              </a:lnSpc>
              <a:spcBef>
                <a:spcPts val="139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(211.6) 18:5.1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Recenti dei </a:t>
            </a:r>
            <a:r>
              <a:rPr sz="1200" dirty="0">
                <a:latin typeface="Times New Roman"/>
                <a:cs typeface="Times New Roman"/>
              </a:rPr>
              <a:t>Giorni sono i più </a:t>
            </a:r>
            <a:r>
              <a:rPr sz="1200" spc="-5" dirty="0">
                <a:latin typeface="Times New Roman"/>
                <a:cs typeface="Times New Roman"/>
              </a:rPr>
              <a:t>giovani direttori supremi dei </a:t>
            </a:r>
            <a:r>
              <a:rPr sz="1200" dirty="0">
                <a:latin typeface="Times New Roman"/>
                <a:cs typeface="Times New Roman"/>
              </a:rPr>
              <a:t>Superuniversi; </a:t>
            </a:r>
            <a:r>
              <a:rPr sz="1200" spc="-5" dirty="0">
                <a:latin typeface="Times New Roman"/>
                <a:cs typeface="Times New Roman"/>
              </a:rPr>
              <a:t>essi presiedono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gruppi </a:t>
            </a:r>
            <a:r>
              <a:rPr sz="1200" dirty="0">
                <a:latin typeface="Times New Roman"/>
                <a:cs typeface="Times New Roman"/>
              </a:rPr>
              <a:t>di tre </a:t>
            </a:r>
            <a:r>
              <a:rPr sz="1200" spc="-5" dirty="0">
                <a:latin typeface="Times New Roman"/>
                <a:cs typeface="Times New Roman"/>
              </a:rPr>
              <a:t>gli affari dei  settori </a:t>
            </a:r>
            <a:r>
              <a:rPr sz="1200" dirty="0">
                <a:latin typeface="Times New Roman"/>
                <a:cs typeface="Times New Roman"/>
              </a:rPr>
              <a:t>minori. </a:t>
            </a:r>
            <a:r>
              <a:rPr sz="1200" spc="-5" dirty="0">
                <a:latin typeface="Times New Roman"/>
                <a:cs typeface="Times New Roman"/>
              </a:rPr>
              <a:t>Quanto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natura essi </a:t>
            </a:r>
            <a:r>
              <a:rPr sz="1200" dirty="0">
                <a:latin typeface="Times New Roman"/>
                <a:cs typeface="Times New Roman"/>
              </a:rPr>
              <a:t>sono coordinati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Perfezioni dei </a:t>
            </a:r>
            <a:r>
              <a:rPr sz="1200" dirty="0">
                <a:latin typeface="Times New Roman"/>
                <a:cs typeface="Times New Roman"/>
              </a:rPr>
              <a:t>Giorni, ma in </a:t>
            </a:r>
            <a:r>
              <a:rPr sz="1200" spc="-5" dirty="0">
                <a:latin typeface="Times New Roman"/>
                <a:cs typeface="Times New Roman"/>
              </a:rPr>
              <a:t>autorità amministrativa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subordinati.  Ce ne sono </a:t>
            </a:r>
            <a:r>
              <a:rPr sz="1200" spc="-5" dirty="0">
                <a:latin typeface="Times New Roman"/>
                <a:cs typeface="Times New Roman"/>
              </a:rPr>
              <a:t>esattamente </a:t>
            </a:r>
            <a:r>
              <a:rPr sz="1200" dirty="0">
                <a:latin typeface="Times New Roman"/>
                <a:cs typeface="Times New Roman"/>
              </a:rPr>
              <a:t>ventunomila di queste personalità </a:t>
            </a:r>
            <a:r>
              <a:rPr sz="1200" spc="-5" dirty="0">
                <a:latin typeface="Times New Roman"/>
                <a:cs typeface="Times New Roman"/>
              </a:rPr>
              <a:t>della Trinità personalmente gloriose </a:t>
            </a:r>
            <a:r>
              <a:rPr sz="1200" dirty="0">
                <a:latin typeface="Times New Roman"/>
                <a:cs typeface="Times New Roman"/>
              </a:rPr>
              <a:t>e divinamente </a:t>
            </a:r>
            <a:r>
              <a:rPr sz="1200" spc="-5" dirty="0">
                <a:latin typeface="Times New Roman"/>
                <a:cs typeface="Times New Roman"/>
              </a:rPr>
              <a:t>efficienti. Esse </a:t>
            </a:r>
            <a:r>
              <a:rPr sz="1200" dirty="0">
                <a:latin typeface="Times New Roman"/>
                <a:cs typeface="Times New Roman"/>
              </a:rPr>
              <a:t>furono  </a:t>
            </a:r>
            <a:r>
              <a:rPr sz="1200" spc="-5" dirty="0">
                <a:latin typeface="Times New Roman"/>
                <a:cs typeface="Times New Roman"/>
              </a:rPr>
              <a:t>create simultaneamente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passarono </a:t>
            </a:r>
            <a:r>
              <a:rPr sz="1200" dirty="0">
                <a:latin typeface="Times New Roman"/>
                <a:cs typeface="Times New Roman"/>
              </a:rPr>
              <a:t>insieme per il </a:t>
            </a:r>
            <a:r>
              <a:rPr sz="1200" spc="-5" dirty="0">
                <a:latin typeface="Times New Roman"/>
                <a:cs typeface="Times New Roman"/>
              </a:rPr>
              <a:t>loro periodo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preparazione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Havona </a:t>
            </a:r>
            <a:r>
              <a:rPr sz="1200" dirty="0">
                <a:latin typeface="Times New Roman"/>
                <a:cs typeface="Times New Roman"/>
              </a:rPr>
              <a:t>sotto </a:t>
            </a:r>
            <a:r>
              <a:rPr sz="1200" spc="-5" dirty="0">
                <a:latin typeface="Times New Roman"/>
                <a:cs typeface="Times New Roman"/>
              </a:rPr>
              <a:t>gli Eterni </a:t>
            </a:r>
            <a:r>
              <a:rPr sz="1200" dirty="0">
                <a:latin typeface="Times New Roman"/>
                <a:cs typeface="Times New Roman"/>
              </a:rPr>
              <a:t>dei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Giorni.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30416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(211.7) 18:5.2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Recenti dei </a:t>
            </a:r>
            <a:r>
              <a:rPr sz="1200" dirty="0">
                <a:latin typeface="Times New Roman"/>
                <a:cs typeface="Times New Roman"/>
              </a:rPr>
              <a:t>Giorni </a:t>
            </a:r>
            <a:r>
              <a:rPr sz="1200" spc="-5" dirty="0">
                <a:latin typeface="Times New Roman"/>
                <a:cs typeface="Times New Roman"/>
              </a:rPr>
              <a:t>hanno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corpo </a:t>
            </a:r>
            <a:r>
              <a:rPr sz="1200" dirty="0">
                <a:latin typeface="Times New Roman"/>
                <a:cs typeface="Times New Roman"/>
              </a:rPr>
              <a:t>di associati e di </a:t>
            </a:r>
            <a:r>
              <a:rPr sz="1200" spc="-5" dirty="0">
                <a:latin typeface="Times New Roman"/>
                <a:cs typeface="Times New Roman"/>
              </a:rPr>
              <a:t>assistenti </a:t>
            </a:r>
            <a:r>
              <a:rPr sz="1200" dirty="0">
                <a:latin typeface="Times New Roman"/>
                <a:cs typeface="Times New Roman"/>
              </a:rPr>
              <a:t>simile a </a:t>
            </a:r>
            <a:r>
              <a:rPr sz="1200" spc="-5" dirty="0">
                <a:latin typeface="Times New Roman"/>
                <a:cs typeface="Times New Roman"/>
              </a:rPr>
              <a:t>quello dei Perfezioni dei </a:t>
            </a:r>
            <a:r>
              <a:rPr sz="1200" dirty="0">
                <a:latin typeface="Times New Roman"/>
                <a:cs typeface="Times New Roman"/>
              </a:rPr>
              <a:t>Giorni.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aggiunta  hanno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assegnato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numero enorme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esseri celesti dei vari </a:t>
            </a:r>
            <a:r>
              <a:rPr sz="1200" dirty="0">
                <a:latin typeface="Times New Roman"/>
                <a:cs typeface="Times New Roman"/>
              </a:rPr>
              <a:t>ordini </a:t>
            </a:r>
            <a:r>
              <a:rPr sz="1200" spc="-5" dirty="0">
                <a:latin typeface="Times New Roman"/>
                <a:cs typeface="Times New Roman"/>
              </a:rPr>
              <a:t>subordinati. Nell’amministrazione dei settori </a:t>
            </a:r>
            <a:r>
              <a:rPr sz="1200" dirty="0">
                <a:latin typeface="Times New Roman"/>
                <a:cs typeface="Times New Roman"/>
              </a:rPr>
              <a:t>minori </a:t>
            </a:r>
            <a:r>
              <a:rPr sz="1200" spc="-5" dirty="0">
                <a:latin typeface="Times New Roman"/>
                <a:cs typeface="Times New Roman"/>
              </a:rPr>
              <a:t>essi  utilizzano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10" dirty="0">
                <a:latin typeface="Times New Roman"/>
                <a:cs typeface="Times New Roman"/>
              </a:rPr>
              <a:t>gran </a:t>
            </a:r>
            <a:r>
              <a:rPr sz="1200" dirty="0">
                <a:latin typeface="Times New Roman"/>
                <a:cs typeface="Times New Roman"/>
              </a:rPr>
              <a:t>numero di </a:t>
            </a:r>
            <a:r>
              <a:rPr sz="1200" spc="-5" dirty="0">
                <a:latin typeface="Times New Roman"/>
                <a:cs typeface="Times New Roman"/>
              </a:rPr>
              <a:t>mortali ascendenti </a:t>
            </a:r>
            <a:r>
              <a:rPr sz="1200" dirty="0">
                <a:latin typeface="Times New Roman"/>
                <a:cs typeface="Times New Roman"/>
              </a:rPr>
              <a:t>residenti, di </a:t>
            </a:r>
            <a:r>
              <a:rPr sz="1200" spc="-5" dirty="0">
                <a:latin typeface="Times New Roman"/>
                <a:cs typeface="Times New Roman"/>
              </a:rPr>
              <a:t>membri delle diverse colonie </a:t>
            </a:r>
            <a:r>
              <a:rPr sz="1200" dirty="0">
                <a:latin typeface="Times New Roman"/>
                <a:cs typeface="Times New Roman"/>
              </a:rPr>
              <a:t>di cortesia, e di </a:t>
            </a:r>
            <a:r>
              <a:rPr sz="1200" spc="-5" dirty="0">
                <a:latin typeface="Times New Roman"/>
                <a:cs typeface="Times New Roman"/>
              </a:rPr>
              <a:t>vari gruppi </a:t>
            </a:r>
            <a:r>
              <a:rPr sz="1200" dirty="0">
                <a:latin typeface="Times New Roman"/>
                <a:cs typeface="Times New Roman"/>
              </a:rPr>
              <a:t>originati  </a:t>
            </a:r>
            <a:r>
              <a:rPr sz="1200" spc="-5" dirty="0">
                <a:latin typeface="Times New Roman"/>
                <a:cs typeface="Times New Roman"/>
              </a:rPr>
              <a:t>dallo </a:t>
            </a:r>
            <a:r>
              <a:rPr sz="1200" dirty="0">
                <a:latin typeface="Times New Roman"/>
                <a:cs typeface="Times New Roman"/>
              </a:rPr>
              <a:t>Spirito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Infinito.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61925">
              <a:lnSpc>
                <a:spcPct val="959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(211.8) 18:5.3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governi dei </a:t>
            </a:r>
            <a:r>
              <a:rPr sz="1200" dirty="0">
                <a:latin typeface="Times New Roman"/>
                <a:cs typeface="Times New Roman"/>
              </a:rPr>
              <a:t>settori minori </a:t>
            </a:r>
            <a:r>
              <a:rPr sz="1200" spc="-5" dirty="0">
                <a:latin typeface="Times New Roman"/>
                <a:cs typeface="Times New Roman"/>
              </a:rPr>
              <a:t>si occupano </a:t>
            </a:r>
            <a:r>
              <a:rPr sz="1200" dirty="0">
                <a:latin typeface="Times New Roman"/>
                <a:cs typeface="Times New Roman"/>
              </a:rPr>
              <a:t>molto </a:t>
            </a:r>
            <a:r>
              <a:rPr sz="1200" spc="-5" dirty="0">
                <a:latin typeface="Times New Roman"/>
                <a:cs typeface="Times New Roman"/>
              </a:rPr>
              <a:t>largamente, </a:t>
            </a:r>
            <a:r>
              <a:rPr sz="1200" dirty="0">
                <a:latin typeface="Times New Roman"/>
                <a:cs typeface="Times New Roman"/>
              </a:rPr>
              <a:t>sebbene non </a:t>
            </a:r>
            <a:r>
              <a:rPr sz="1200" spc="-5" dirty="0">
                <a:latin typeface="Times New Roman"/>
                <a:cs typeface="Times New Roman"/>
              </a:rPr>
              <a:t>esclusivamente,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grandi problemi fisici dei  Superuniversi. </a:t>
            </a:r>
            <a:r>
              <a:rPr sz="1200" spc="-10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sfere del settore minore sono le </a:t>
            </a:r>
            <a:r>
              <a:rPr sz="1200" spc="-5" dirty="0">
                <a:latin typeface="Times New Roman"/>
                <a:cs typeface="Times New Roman"/>
              </a:rPr>
              <a:t>sedi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Controllori Fisici Maestri. </a:t>
            </a:r>
            <a:r>
              <a:rPr sz="1200" dirty="0">
                <a:latin typeface="Times New Roman"/>
                <a:cs typeface="Times New Roman"/>
              </a:rPr>
              <a:t>Su questi mondi i </a:t>
            </a:r>
            <a:r>
              <a:rPr sz="1200" spc="-5" dirty="0">
                <a:latin typeface="Times New Roman"/>
                <a:cs typeface="Times New Roman"/>
              </a:rPr>
              <a:t>mortali ascendenti  proseguono gli studi </a:t>
            </a:r>
            <a:r>
              <a:rPr sz="1200" dirty="0">
                <a:latin typeface="Times New Roman"/>
                <a:cs typeface="Times New Roman"/>
              </a:rPr>
              <a:t>e le </a:t>
            </a:r>
            <a:r>
              <a:rPr sz="1200" spc="-5" dirty="0">
                <a:latin typeface="Times New Roman"/>
                <a:cs typeface="Times New Roman"/>
              </a:rPr>
              <a:t>esperienze concernenti l’analisi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attività del terzo ordine dei Centri Supremi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Potere </a:t>
            </a:r>
            <a:r>
              <a:rPr sz="1200" dirty="0">
                <a:latin typeface="Times New Roman"/>
                <a:cs typeface="Times New Roman"/>
              </a:rPr>
              <a:t>e di tutti i sette  </a:t>
            </a:r>
            <a:r>
              <a:rPr sz="1200" spc="-5" dirty="0">
                <a:latin typeface="Times New Roman"/>
                <a:cs typeface="Times New Roman"/>
              </a:rPr>
              <a:t>ordini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Controllori Fisici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Maestri.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50">
              <a:latin typeface="Times New Roman"/>
              <a:cs typeface="Times New Roman"/>
            </a:endParaRPr>
          </a:p>
          <a:p>
            <a:pPr marL="88900" marR="27495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(212.1) 18:5.4 </a:t>
            </a:r>
            <a:r>
              <a:rPr sz="1200" spc="-5" dirty="0">
                <a:latin typeface="Times New Roman"/>
                <a:cs typeface="Times New Roman"/>
              </a:rPr>
              <a:t>Poiché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regime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settore </a:t>
            </a:r>
            <a:r>
              <a:rPr sz="1200" dirty="0">
                <a:latin typeface="Times New Roman"/>
                <a:cs typeface="Times New Roman"/>
              </a:rPr>
              <a:t>minore è </a:t>
            </a:r>
            <a:r>
              <a:rPr sz="1200" spc="-5" dirty="0">
                <a:latin typeface="Times New Roman"/>
                <a:cs typeface="Times New Roman"/>
              </a:rPr>
              <a:t>così largamente </a:t>
            </a:r>
            <a:r>
              <a:rPr sz="1200" dirty="0">
                <a:latin typeface="Times New Roman"/>
                <a:cs typeface="Times New Roman"/>
              </a:rPr>
              <a:t>interessato ai </a:t>
            </a:r>
            <a:r>
              <a:rPr sz="1200" spc="-5" dirty="0">
                <a:latin typeface="Times New Roman"/>
                <a:cs typeface="Times New Roman"/>
              </a:rPr>
              <a:t>problemi fisici, </a:t>
            </a:r>
            <a:r>
              <a:rPr sz="1200" dirty="0">
                <a:latin typeface="Times New Roman"/>
                <a:cs typeface="Times New Roman"/>
              </a:rPr>
              <a:t>i suoi tre </a:t>
            </a:r>
            <a:r>
              <a:rPr sz="1200" spc="-5" dirty="0">
                <a:latin typeface="Times New Roman"/>
                <a:cs typeface="Times New Roman"/>
              </a:rPr>
              <a:t>Recenti dei </a:t>
            </a:r>
            <a:r>
              <a:rPr sz="1200" dirty="0">
                <a:latin typeface="Times New Roman"/>
                <a:cs typeface="Times New Roman"/>
              </a:rPr>
              <a:t>Giorni sono  </a:t>
            </a:r>
            <a:r>
              <a:rPr sz="1200" spc="-5" dirty="0">
                <a:latin typeface="Times New Roman"/>
                <a:cs typeface="Times New Roman"/>
              </a:rPr>
              <a:t>raramente insieme </a:t>
            </a:r>
            <a:r>
              <a:rPr sz="1200" dirty="0">
                <a:latin typeface="Times New Roman"/>
                <a:cs typeface="Times New Roman"/>
              </a:rPr>
              <a:t>sulla sfera </a:t>
            </a:r>
            <a:r>
              <a:rPr sz="1200" spc="-5" dirty="0">
                <a:latin typeface="Times New Roman"/>
                <a:cs typeface="Times New Roman"/>
              </a:rPr>
              <a:t>capitale. </a:t>
            </a:r>
            <a:r>
              <a:rPr sz="1200" dirty="0">
                <a:latin typeface="Times New Roman"/>
                <a:cs typeface="Times New Roman"/>
              </a:rPr>
              <a:t>Per la maggior </a:t>
            </a:r>
            <a:r>
              <a:rPr sz="1200" spc="-5" dirty="0">
                <a:latin typeface="Times New Roman"/>
                <a:cs typeface="Times New Roman"/>
              </a:rPr>
              <a:t>parte del tempo </a:t>
            </a:r>
            <a:r>
              <a:rPr sz="1200" dirty="0">
                <a:latin typeface="Times New Roman"/>
                <a:cs typeface="Times New Roman"/>
              </a:rPr>
              <a:t>uno è </a:t>
            </a:r>
            <a:r>
              <a:rPr sz="1200" spc="-5" dirty="0">
                <a:latin typeface="Times New Roman"/>
                <a:cs typeface="Times New Roman"/>
              </a:rPr>
              <a:t>lontano per conferire </a:t>
            </a:r>
            <a:r>
              <a:rPr sz="1200" dirty="0">
                <a:latin typeface="Times New Roman"/>
                <a:cs typeface="Times New Roman"/>
              </a:rPr>
              <a:t>con i </a:t>
            </a:r>
            <a:r>
              <a:rPr sz="1200" spc="-5" dirty="0">
                <a:latin typeface="Times New Roman"/>
                <a:cs typeface="Times New Roman"/>
              </a:rPr>
              <a:t>Perfezioni dei </a:t>
            </a:r>
            <a:r>
              <a:rPr sz="1200" spc="5" dirty="0">
                <a:latin typeface="Times New Roman"/>
                <a:cs typeface="Times New Roman"/>
              </a:rPr>
              <a:t>Giorni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37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373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197850" cy="41351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9906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settore maggiore che </a:t>
            </a:r>
            <a:r>
              <a:rPr sz="1200" dirty="0">
                <a:latin typeface="Times New Roman"/>
                <a:cs typeface="Times New Roman"/>
              </a:rPr>
              <a:t>lo sovrintende o è </a:t>
            </a:r>
            <a:r>
              <a:rPr sz="1200" spc="-5" dirty="0">
                <a:latin typeface="Times New Roman"/>
                <a:cs typeface="Times New Roman"/>
              </a:rPr>
              <a:t>assente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rappresentare gli </a:t>
            </a:r>
            <a:r>
              <a:rPr sz="1200" dirty="0">
                <a:latin typeface="Times New Roman"/>
                <a:cs typeface="Times New Roman"/>
              </a:rPr>
              <a:t>Antichi dei </a:t>
            </a:r>
            <a:r>
              <a:rPr sz="1200" spc="-5" dirty="0">
                <a:latin typeface="Times New Roman"/>
                <a:cs typeface="Times New Roman"/>
              </a:rPr>
              <a:t>Giorni </a:t>
            </a:r>
            <a:r>
              <a:rPr sz="1200" dirty="0">
                <a:latin typeface="Times New Roman"/>
                <a:cs typeface="Times New Roman"/>
              </a:rPr>
              <a:t>nei </a:t>
            </a:r>
            <a:r>
              <a:rPr sz="1200" spc="-5" dirty="0">
                <a:latin typeface="Times New Roman"/>
                <a:cs typeface="Times New Roman"/>
              </a:rPr>
              <a:t>conclavi degli esseri elevati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origine  trinitaria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Paradiso. Essi si alternano con </a:t>
            </a:r>
            <a:r>
              <a:rPr sz="1200" dirty="0">
                <a:latin typeface="Times New Roman"/>
                <a:cs typeface="Times New Roman"/>
              </a:rPr>
              <a:t>i Perfezioni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Giorni </a:t>
            </a:r>
            <a:r>
              <a:rPr sz="1200" spc="-5" dirty="0">
                <a:latin typeface="Times New Roman"/>
                <a:cs typeface="Times New Roman"/>
              </a:rPr>
              <a:t>nel rappresentare gli </a:t>
            </a:r>
            <a:r>
              <a:rPr sz="1200" dirty="0">
                <a:latin typeface="Times New Roman"/>
                <a:cs typeface="Times New Roman"/>
              </a:rPr>
              <a:t>Antichi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Giorni nei </a:t>
            </a:r>
            <a:r>
              <a:rPr sz="1200" spc="-5" dirty="0">
                <a:latin typeface="Times New Roman"/>
                <a:cs typeface="Times New Roman"/>
              </a:rPr>
              <a:t>consigli </a:t>
            </a:r>
            <a:r>
              <a:rPr sz="1200" spc="5" dirty="0">
                <a:latin typeface="Times New Roman"/>
                <a:cs typeface="Times New Roman"/>
              </a:rPr>
              <a:t>supremi </a:t>
            </a:r>
            <a:r>
              <a:rPr sz="1200" dirty="0">
                <a:latin typeface="Times New Roman"/>
                <a:cs typeface="Times New Roman"/>
              </a:rPr>
              <a:t>in  </a:t>
            </a:r>
            <a:r>
              <a:rPr sz="1200" spc="-5" dirty="0">
                <a:latin typeface="Times New Roman"/>
                <a:cs typeface="Times New Roman"/>
              </a:rPr>
              <a:t>Paradiso. Nel </a:t>
            </a:r>
            <a:r>
              <a:rPr sz="1200" dirty="0">
                <a:latin typeface="Times New Roman"/>
                <a:cs typeface="Times New Roman"/>
              </a:rPr>
              <a:t>frattempo, un </a:t>
            </a:r>
            <a:r>
              <a:rPr sz="1200" spc="-5" dirty="0">
                <a:latin typeface="Times New Roman"/>
                <a:cs typeface="Times New Roman"/>
              </a:rPr>
              <a:t>altro Recente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Giorni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essere lontano </a:t>
            </a:r>
            <a:r>
              <a:rPr sz="1200" dirty="0">
                <a:latin typeface="Times New Roman"/>
                <a:cs typeface="Times New Roman"/>
              </a:rPr>
              <a:t>per un </a:t>
            </a:r>
            <a:r>
              <a:rPr sz="1200" spc="-5" dirty="0">
                <a:latin typeface="Times New Roman"/>
                <a:cs typeface="Times New Roman"/>
              </a:rPr>
              <a:t>giro </a:t>
            </a:r>
            <a:r>
              <a:rPr sz="1200" dirty="0">
                <a:latin typeface="Times New Roman"/>
                <a:cs typeface="Times New Roman"/>
              </a:rPr>
              <a:t>d’ispezione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mondi </a:t>
            </a:r>
            <a:r>
              <a:rPr sz="1200" spc="-5" dirty="0">
                <a:latin typeface="Times New Roman"/>
                <a:cs typeface="Times New Roman"/>
              </a:rPr>
              <a:t>capitale degli Universi  locali appartenenti alla </a:t>
            </a:r>
            <a:r>
              <a:rPr sz="1200" dirty="0">
                <a:latin typeface="Times New Roman"/>
                <a:cs typeface="Times New Roman"/>
              </a:rPr>
              <a:t>sua </a:t>
            </a:r>
            <a:r>
              <a:rPr sz="1200" spc="-5" dirty="0">
                <a:latin typeface="Times New Roman"/>
                <a:cs typeface="Times New Roman"/>
              </a:rPr>
              <a:t>giurisdizione. Ma </a:t>
            </a:r>
            <a:r>
              <a:rPr sz="1200" dirty="0">
                <a:latin typeface="Times New Roman"/>
                <a:cs typeface="Times New Roman"/>
              </a:rPr>
              <a:t>almeno uno di questi </a:t>
            </a:r>
            <a:r>
              <a:rPr sz="1200" spc="-5" dirty="0">
                <a:latin typeface="Times New Roman"/>
                <a:cs typeface="Times New Roman"/>
              </a:rPr>
              <a:t>governanti rimane sempre </a:t>
            </a:r>
            <a:r>
              <a:rPr sz="1200" dirty="0">
                <a:latin typeface="Times New Roman"/>
                <a:cs typeface="Times New Roman"/>
              </a:rPr>
              <a:t>in servizio nella </a:t>
            </a:r>
            <a:r>
              <a:rPr sz="1200" spc="-5" dirty="0">
                <a:latin typeface="Times New Roman"/>
                <a:cs typeface="Times New Roman"/>
              </a:rPr>
              <a:t>capitale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settore  minore.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35941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(212.2) 18:5.5 </a:t>
            </a:r>
            <a:r>
              <a:rPr sz="1200" spc="-5" dirty="0">
                <a:latin typeface="Times New Roman"/>
                <a:cs typeface="Times New Roman"/>
              </a:rPr>
              <a:t>Un giorno, </a:t>
            </a:r>
            <a:r>
              <a:rPr sz="1200" dirty="0">
                <a:latin typeface="Times New Roman"/>
                <a:cs typeface="Times New Roman"/>
              </a:rPr>
              <a:t>voi tutti </a:t>
            </a:r>
            <a:r>
              <a:rPr sz="1200" spc="-5" dirty="0">
                <a:latin typeface="Times New Roman"/>
                <a:cs typeface="Times New Roman"/>
              </a:rPr>
              <a:t>conoscerete </a:t>
            </a:r>
            <a:r>
              <a:rPr sz="1200" dirty="0">
                <a:latin typeface="Times New Roman"/>
                <a:cs typeface="Times New Roman"/>
              </a:rPr>
              <a:t>i tre </a:t>
            </a:r>
            <a:r>
              <a:rPr sz="1200" spc="-5" dirty="0">
                <a:latin typeface="Times New Roman"/>
                <a:cs typeface="Times New Roman"/>
              </a:rPr>
              <a:t>Recenti dei </a:t>
            </a:r>
            <a:r>
              <a:rPr sz="1200" dirty="0">
                <a:latin typeface="Times New Roman"/>
                <a:cs typeface="Times New Roman"/>
              </a:rPr>
              <a:t>Giorni responsabili di </a:t>
            </a:r>
            <a:r>
              <a:rPr sz="1200" spc="-5" dirty="0">
                <a:latin typeface="Times New Roman"/>
                <a:cs typeface="Times New Roman"/>
              </a:rPr>
              <a:t>Ensa, </a:t>
            </a:r>
            <a:r>
              <a:rPr sz="1200" dirty="0">
                <a:latin typeface="Times New Roman"/>
                <a:cs typeface="Times New Roman"/>
              </a:rPr>
              <a:t>il vostro </a:t>
            </a:r>
            <a:r>
              <a:rPr sz="1200" spc="-5" dirty="0">
                <a:latin typeface="Times New Roman"/>
                <a:cs typeface="Times New Roman"/>
              </a:rPr>
              <a:t>settore minore, </a:t>
            </a:r>
            <a:r>
              <a:rPr sz="1200" dirty="0">
                <a:latin typeface="Times New Roman"/>
                <a:cs typeface="Times New Roman"/>
              </a:rPr>
              <a:t>poiché dovrete  </a:t>
            </a:r>
            <a:r>
              <a:rPr sz="1200" spc="-5" dirty="0">
                <a:latin typeface="Times New Roman"/>
                <a:cs typeface="Times New Roman"/>
              </a:rPr>
              <a:t>passare </a:t>
            </a:r>
            <a:r>
              <a:rPr sz="1200" dirty="0">
                <a:latin typeface="Times New Roman"/>
                <a:cs typeface="Times New Roman"/>
              </a:rPr>
              <a:t>per le loro mani </a:t>
            </a:r>
            <a:r>
              <a:rPr sz="1200" spc="-5" dirty="0">
                <a:latin typeface="Times New Roman"/>
                <a:cs typeface="Times New Roman"/>
              </a:rPr>
              <a:t>lungo </a:t>
            </a:r>
            <a:r>
              <a:rPr sz="1200" dirty="0">
                <a:latin typeface="Times New Roman"/>
                <a:cs typeface="Times New Roman"/>
              </a:rPr>
              <a:t>il vostro </a:t>
            </a:r>
            <a:r>
              <a:rPr sz="1200" spc="-5" dirty="0">
                <a:latin typeface="Times New Roman"/>
                <a:cs typeface="Times New Roman"/>
              </a:rPr>
              <a:t>cammino verso l’interno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raggiungere </a:t>
            </a:r>
            <a:r>
              <a:rPr sz="1200" dirty="0">
                <a:latin typeface="Times New Roman"/>
                <a:cs typeface="Times New Roman"/>
              </a:rPr>
              <a:t>i mondi </a:t>
            </a:r>
            <a:r>
              <a:rPr sz="1200" spc="-5" dirty="0">
                <a:latin typeface="Times New Roman"/>
                <a:cs typeface="Times New Roman"/>
              </a:rPr>
              <a:t>educativi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settori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maggiori.</a:t>
            </a:r>
            <a:endParaRPr sz="1200">
              <a:latin typeface="Times New Roman"/>
              <a:cs typeface="Times New Roman"/>
            </a:endParaRPr>
          </a:p>
          <a:p>
            <a:pPr marL="88900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Nell’ascensione verso </a:t>
            </a:r>
            <a:r>
              <a:rPr sz="1200" dirty="0">
                <a:latin typeface="Times New Roman"/>
                <a:cs typeface="Times New Roman"/>
              </a:rPr>
              <a:t>Uversa voi </a:t>
            </a:r>
            <a:r>
              <a:rPr sz="1200" spc="-5" dirty="0">
                <a:latin typeface="Times New Roman"/>
                <a:cs typeface="Times New Roman"/>
              </a:rPr>
              <a:t>passerete </a:t>
            </a:r>
            <a:r>
              <a:rPr sz="1200" dirty="0">
                <a:latin typeface="Times New Roman"/>
                <a:cs typeface="Times New Roman"/>
              </a:rPr>
              <a:t>per un </a:t>
            </a:r>
            <a:r>
              <a:rPr sz="1200" spc="-5" dirty="0">
                <a:latin typeface="Times New Roman"/>
                <a:cs typeface="Times New Roman"/>
              </a:rPr>
              <a:t>solo gruppo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sfere educative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settore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minore.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6. </a:t>
            </a:r>
            <a:r>
              <a:rPr sz="1600" b="1" spc="-10" dirty="0">
                <a:solidFill>
                  <a:srgbClr val="1F487C"/>
                </a:solidFill>
                <a:latin typeface="Times New Roman"/>
                <a:cs typeface="Times New Roman"/>
              </a:rPr>
              <a:t>Gli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Unioni dei</a:t>
            </a:r>
            <a:r>
              <a:rPr sz="1600" b="1" spc="10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Giorni</a:t>
            </a:r>
            <a:endParaRPr sz="1600">
              <a:latin typeface="Times New Roman"/>
              <a:cs typeface="Times New Roman"/>
            </a:endParaRPr>
          </a:p>
          <a:p>
            <a:pPr marL="88900" marR="68580">
              <a:lnSpc>
                <a:spcPts val="1380"/>
              </a:lnSpc>
              <a:spcBef>
                <a:spcPts val="141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(212.3) 18:6.1 </a:t>
            </a:r>
            <a:r>
              <a:rPr sz="1200" spc="-15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personalità della Trinità dell’ordine dei “Giorni”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operano </a:t>
            </a:r>
            <a:r>
              <a:rPr sz="1200" dirty="0">
                <a:latin typeface="Times New Roman"/>
                <a:cs typeface="Times New Roman"/>
              </a:rPr>
              <a:t>in una posizione </a:t>
            </a:r>
            <a:r>
              <a:rPr sz="1200" spc="-5" dirty="0">
                <a:latin typeface="Times New Roman"/>
                <a:cs typeface="Times New Roman"/>
              </a:rPr>
              <a:t>amministrativa </a:t>
            </a:r>
            <a:r>
              <a:rPr sz="1200" dirty="0">
                <a:latin typeface="Times New Roman"/>
                <a:cs typeface="Times New Roman"/>
              </a:rPr>
              <a:t>di livello inferiore </a:t>
            </a:r>
            <a:r>
              <a:rPr sz="1200" spc="-5" dirty="0">
                <a:latin typeface="Times New Roman"/>
                <a:cs typeface="Times New Roman"/>
              </a:rPr>
              <a:t>ai  governi dei Superuniversi. Negli </a:t>
            </a:r>
            <a:r>
              <a:rPr sz="1200" dirty="0">
                <a:latin typeface="Times New Roman"/>
                <a:cs typeface="Times New Roman"/>
              </a:rPr>
              <a:t>Universi </a:t>
            </a:r>
            <a:r>
              <a:rPr sz="1200" spc="-5" dirty="0">
                <a:latin typeface="Times New Roman"/>
                <a:cs typeface="Times New Roman"/>
              </a:rPr>
              <a:t>locali </a:t>
            </a:r>
            <a:r>
              <a:rPr sz="1200" dirty="0">
                <a:latin typeface="Times New Roman"/>
                <a:cs typeface="Times New Roman"/>
              </a:rPr>
              <a:t>in evoluzione </a:t>
            </a:r>
            <a:r>
              <a:rPr sz="1200" spc="-5" dirty="0">
                <a:latin typeface="Times New Roman"/>
                <a:cs typeface="Times New Roman"/>
              </a:rPr>
              <a:t>essi agiscono </a:t>
            </a:r>
            <a:r>
              <a:rPr sz="1200" dirty="0">
                <a:latin typeface="Times New Roman"/>
                <a:cs typeface="Times New Roman"/>
              </a:rPr>
              <a:t>solo </a:t>
            </a:r>
            <a:r>
              <a:rPr sz="1200" spc="-5" dirty="0">
                <a:latin typeface="Times New Roman"/>
                <a:cs typeface="Times New Roman"/>
              </a:rPr>
              <a:t>come consiglieri </a:t>
            </a:r>
            <a:r>
              <a:rPr sz="1200" dirty="0">
                <a:latin typeface="Times New Roman"/>
                <a:cs typeface="Times New Roman"/>
              </a:rPr>
              <a:t>e consulenti.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Unioni </a:t>
            </a:r>
            <a:r>
              <a:rPr sz="1200" spc="-5" dirty="0">
                <a:latin typeface="Times New Roman"/>
                <a:cs typeface="Times New Roman"/>
              </a:rPr>
              <a:t>dei  Giorni </a:t>
            </a:r>
            <a:r>
              <a:rPr sz="1200" dirty="0">
                <a:latin typeface="Times New Roman"/>
                <a:cs typeface="Times New Roman"/>
              </a:rPr>
              <a:t>sono un </a:t>
            </a:r>
            <a:r>
              <a:rPr sz="1200" spc="-5" dirty="0">
                <a:latin typeface="Times New Roman"/>
                <a:cs typeface="Times New Roman"/>
              </a:rPr>
              <a:t>gruppo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personalità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collegamento accreditate dalla </a:t>
            </a:r>
            <a:r>
              <a:rPr sz="1200" dirty="0">
                <a:latin typeface="Times New Roman"/>
                <a:cs typeface="Times New Roman"/>
              </a:rPr>
              <a:t>Trinità </a:t>
            </a:r>
            <a:r>
              <a:rPr sz="1200" spc="-5" dirty="0">
                <a:latin typeface="Times New Roman"/>
                <a:cs typeface="Times New Roman"/>
              </a:rPr>
              <a:t>del Paradiso presso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governatori duali </a:t>
            </a:r>
            <a:r>
              <a:rPr sz="1200" spc="5" dirty="0">
                <a:latin typeface="Times New Roman"/>
                <a:cs typeface="Times New Roman"/>
              </a:rPr>
              <a:t>degli </a:t>
            </a:r>
            <a:r>
              <a:rPr sz="1200" spc="-5" dirty="0">
                <a:latin typeface="Times New Roman"/>
                <a:cs typeface="Times New Roman"/>
              </a:rPr>
              <a:t>Universi  locali. Ogni </a:t>
            </a:r>
            <a:r>
              <a:rPr sz="1200" dirty="0">
                <a:latin typeface="Times New Roman"/>
                <a:cs typeface="Times New Roman"/>
              </a:rPr>
              <a:t>Universo locale, </a:t>
            </a:r>
            <a:r>
              <a:rPr sz="1200" spc="-5" dirty="0">
                <a:latin typeface="Times New Roman"/>
                <a:cs typeface="Times New Roman"/>
              </a:rPr>
              <a:t>organizzato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abitato, </a:t>
            </a:r>
            <a:r>
              <a:rPr sz="1200" dirty="0">
                <a:latin typeface="Times New Roman"/>
                <a:cs typeface="Times New Roman"/>
              </a:rPr>
              <a:t>ha </a:t>
            </a:r>
            <a:r>
              <a:rPr sz="1200" spc="-5" dirty="0">
                <a:latin typeface="Times New Roman"/>
                <a:cs typeface="Times New Roman"/>
              </a:rPr>
              <a:t>assegnato ad esso </a:t>
            </a:r>
            <a:r>
              <a:rPr sz="1200" dirty="0">
                <a:latin typeface="Times New Roman"/>
                <a:cs typeface="Times New Roman"/>
              </a:rPr>
              <a:t>uno di questi </a:t>
            </a:r>
            <a:r>
              <a:rPr sz="1200" spc="-5" dirty="0">
                <a:latin typeface="Times New Roman"/>
                <a:cs typeface="Times New Roman"/>
              </a:rPr>
              <a:t>consiglieri paradisiaci che agisce </a:t>
            </a:r>
            <a:r>
              <a:rPr sz="1200" dirty="0">
                <a:latin typeface="Times New Roman"/>
                <a:cs typeface="Times New Roman"/>
              </a:rPr>
              <a:t>come  </a:t>
            </a:r>
            <a:r>
              <a:rPr sz="1200" spc="-5" dirty="0">
                <a:latin typeface="Times New Roman"/>
                <a:cs typeface="Times New Roman"/>
              </a:rPr>
              <a:t>rappresentante della </a:t>
            </a:r>
            <a:r>
              <a:rPr sz="1200" dirty="0">
                <a:latin typeface="Times New Roman"/>
                <a:cs typeface="Times New Roman"/>
              </a:rPr>
              <a:t>Trinità </a:t>
            </a:r>
            <a:r>
              <a:rPr sz="1200" spc="-5" dirty="0">
                <a:latin typeface="Times New Roman"/>
                <a:cs typeface="Times New Roman"/>
              </a:rPr>
              <a:t>e, per certi aspetti,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Padre Universale presso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creazione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locale.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49466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(212.4) 18:6.2 </a:t>
            </a:r>
            <a:r>
              <a:rPr sz="1200" spc="-5" dirty="0">
                <a:latin typeface="Times New Roman"/>
                <a:cs typeface="Times New Roman"/>
              </a:rPr>
              <a:t>Di </a:t>
            </a:r>
            <a:r>
              <a:rPr sz="1200" dirty="0">
                <a:latin typeface="Times New Roman"/>
                <a:cs typeface="Times New Roman"/>
              </a:rPr>
              <a:t>questi </a:t>
            </a:r>
            <a:r>
              <a:rPr sz="1200" spc="-5" dirty="0">
                <a:latin typeface="Times New Roman"/>
                <a:cs typeface="Times New Roman"/>
              </a:rPr>
              <a:t>esseri </a:t>
            </a:r>
            <a:r>
              <a:rPr sz="1200" dirty="0">
                <a:latin typeface="Times New Roman"/>
                <a:cs typeface="Times New Roman"/>
              </a:rPr>
              <a:t>ne </a:t>
            </a:r>
            <a:r>
              <a:rPr sz="1200" spc="-5" dirty="0">
                <a:latin typeface="Times New Roman"/>
                <a:cs typeface="Times New Roman"/>
              </a:rPr>
              <a:t>esistono settecentomila, sebbene </a:t>
            </a:r>
            <a:r>
              <a:rPr sz="1200" dirty="0">
                <a:latin typeface="Times New Roman"/>
                <a:cs typeface="Times New Roman"/>
              </a:rPr>
              <a:t>non tutti abbiano </a:t>
            </a:r>
            <a:r>
              <a:rPr sz="1200" spc="-5" dirty="0">
                <a:latin typeface="Times New Roman"/>
                <a:cs typeface="Times New Roman"/>
              </a:rPr>
              <a:t>ricevuto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incarico.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corpo </a:t>
            </a:r>
            <a:r>
              <a:rPr sz="1200" spc="-5" dirty="0">
                <a:latin typeface="Times New Roman"/>
                <a:cs typeface="Times New Roman"/>
              </a:rPr>
              <a:t>di </a:t>
            </a:r>
            <a:r>
              <a:rPr sz="1200" dirty="0">
                <a:latin typeface="Times New Roman"/>
                <a:cs typeface="Times New Roman"/>
              </a:rPr>
              <a:t>riserva </a:t>
            </a:r>
            <a:r>
              <a:rPr sz="1200" spc="-5" dirty="0">
                <a:latin typeface="Times New Roman"/>
                <a:cs typeface="Times New Roman"/>
              </a:rPr>
              <a:t>degli  </a:t>
            </a:r>
            <a:r>
              <a:rPr sz="1200" dirty="0">
                <a:latin typeface="Times New Roman"/>
                <a:cs typeface="Times New Roman"/>
              </a:rPr>
              <a:t>Unioni dei Giorni funziona in </a:t>
            </a:r>
            <a:r>
              <a:rPr sz="1200" spc="-5" dirty="0">
                <a:latin typeface="Times New Roman"/>
                <a:cs typeface="Times New Roman"/>
              </a:rPr>
              <a:t>Paradiso </a:t>
            </a:r>
            <a:r>
              <a:rPr sz="1200" dirty="0">
                <a:latin typeface="Times New Roman"/>
                <a:cs typeface="Times New Roman"/>
              </a:rPr>
              <a:t>come Consiglio </a:t>
            </a:r>
            <a:r>
              <a:rPr sz="1200" spc="-5" dirty="0">
                <a:latin typeface="Times New Roman"/>
                <a:cs typeface="Times New Roman"/>
              </a:rPr>
              <a:t>Supremo degli Aggiustamenti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Universali.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219075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(212.5) 18:6.3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modo particolare </a:t>
            </a:r>
            <a:r>
              <a:rPr sz="1200" spc="-5" dirty="0">
                <a:latin typeface="Times New Roman"/>
                <a:cs typeface="Times New Roman"/>
              </a:rPr>
              <a:t>questi </a:t>
            </a:r>
            <a:r>
              <a:rPr sz="1200" dirty="0">
                <a:latin typeface="Times New Roman"/>
                <a:cs typeface="Times New Roman"/>
              </a:rPr>
              <a:t>osservatori della </a:t>
            </a:r>
            <a:r>
              <a:rPr sz="1200" spc="-5" dirty="0">
                <a:latin typeface="Times New Roman"/>
                <a:cs typeface="Times New Roman"/>
              </a:rPr>
              <a:t>Trinità coordinano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attività amministrative </a:t>
            </a:r>
            <a:r>
              <a:rPr sz="1200" dirty="0">
                <a:latin typeface="Times New Roman"/>
                <a:cs typeface="Times New Roman"/>
              </a:rPr>
              <a:t>di tutti i </a:t>
            </a:r>
            <a:r>
              <a:rPr sz="1200" spc="-5" dirty="0">
                <a:latin typeface="Times New Roman"/>
                <a:cs typeface="Times New Roman"/>
              </a:rPr>
              <a:t>rami del governo  universale, dai governi degli </a:t>
            </a:r>
            <a:r>
              <a:rPr sz="1200" dirty="0">
                <a:latin typeface="Times New Roman"/>
                <a:cs typeface="Times New Roman"/>
              </a:rPr>
              <a:t>Universi </a:t>
            </a:r>
            <a:r>
              <a:rPr sz="1200" spc="-5" dirty="0">
                <a:latin typeface="Times New Roman"/>
                <a:cs typeface="Times New Roman"/>
              </a:rPr>
              <a:t>locali </a:t>
            </a:r>
            <a:r>
              <a:rPr sz="1200" dirty="0">
                <a:latin typeface="Times New Roman"/>
                <a:cs typeface="Times New Roman"/>
              </a:rPr>
              <a:t>a quelli dei </a:t>
            </a:r>
            <a:r>
              <a:rPr sz="1200" spc="-5" dirty="0">
                <a:latin typeface="Times New Roman"/>
                <a:cs typeface="Times New Roman"/>
              </a:rPr>
              <a:t>settori, </a:t>
            </a:r>
            <a:r>
              <a:rPr sz="1200" dirty="0">
                <a:latin typeface="Times New Roman"/>
                <a:cs typeface="Times New Roman"/>
              </a:rPr>
              <a:t>fino a </a:t>
            </a:r>
            <a:r>
              <a:rPr sz="1200" spc="-5" dirty="0">
                <a:latin typeface="Times New Roman"/>
                <a:cs typeface="Times New Roman"/>
              </a:rPr>
              <a:t>quelli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Superuniverso; </a:t>
            </a:r>
            <a:r>
              <a:rPr sz="1200" dirty="0">
                <a:latin typeface="Times New Roman"/>
                <a:cs typeface="Times New Roman"/>
              </a:rPr>
              <a:t>da qui il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nome — </a:t>
            </a:r>
            <a:r>
              <a:rPr sz="1200" i="1" dirty="0">
                <a:latin typeface="Times New Roman"/>
                <a:cs typeface="Times New Roman"/>
              </a:rPr>
              <a:t>Unioni</a:t>
            </a:r>
            <a:r>
              <a:rPr sz="1200" i="1" spc="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dei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37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374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159750" cy="3548379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107314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Giorni. Essi fanno </a:t>
            </a:r>
            <a:r>
              <a:rPr sz="1200" dirty="0">
                <a:latin typeface="Times New Roman"/>
                <a:cs typeface="Times New Roman"/>
              </a:rPr>
              <a:t>un triplice </a:t>
            </a:r>
            <a:r>
              <a:rPr sz="1200" spc="-5" dirty="0">
                <a:latin typeface="Times New Roman"/>
                <a:cs typeface="Times New Roman"/>
              </a:rPr>
              <a:t>rapporto ai loro </a:t>
            </a:r>
            <a:r>
              <a:rPr sz="1200" dirty="0">
                <a:latin typeface="Times New Roman"/>
                <a:cs typeface="Times New Roman"/>
              </a:rPr>
              <a:t>superiori: </a:t>
            </a:r>
            <a:r>
              <a:rPr sz="1200" spc="-5" dirty="0">
                <a:latin typeface="Times New Roman"/>
                <a:cs typeface="Times New Roman"/>
              </a:rPr>
              <a:t>comunicano dati </a:t>
            </a:r>
            <a:r>
              <a:rPr sz="1200" dirty="0">
                <a:latin typeface="Times New Roman"/>
                <a:cs typeface="Times New Roman"/>
              </a:rPr>
              <a:t>pertinenti </a:t>
            </a:r>
            <a:r>
              <a:rPr sz="1200" spc="-5" dirty="0">
                <a:latin typeface="Times New Roman"/>
                <a:cs typeface="Times New Roman"/>
              </a:rPr>
              <a:t>alla natura </a:t>
            </a:r>
            <a:r>
              <a:rPr sz="1200" dirty="0">
                <a:latin typeface="Times New Roman"/>
                <a:cs typeface="Times New Roman"/>
              </a:rPr>
              <a:t>fisica e </a:t>
            </a:r>
            <a:r>
              <a:rPr sz="1200" spc="-5" dirty="0">
                <a:latin typeface="Times New Roman"/>
                <a:cs typeface="Times New Roman"/>
              </a:rPr>
              <a:t>semintellettuale ai Recenti  dei </a:t>
            </a:r>
            <a:r>
              <a:rPr sz="1200" dirty="0">
                <a:latin typeface="Times New Roman"/>
                <a:cs typeface="Times New Roman"/>
              </a:rPr>
              <a:t>Giorni </a:t>
            </a:r>
            <a:r>
              <a:rPr sz="1200" spc="-5" dirty="0">
                <a:latin typeface="Times New Roman"/>
                <a:cs typeface="Times New Roman"/>
              </a:rPr>
              <a:t>del loro </a:t>
            </a:r>
            <a:r>
              <a:rPr sz="1200" dirty="0">
                <a:latin typeface="Times New Roman"/>
                <a:cs typeface="Times New Roman"/>
              </a:rPr>
              <a:t>settore </a:t>
            </a:r>
            <a:r>
              <a:rPr sz="1200" spc="-5" dirty="0">
                <a:latin typeface="Times New Roman"/>
                <a:cs typeface="Times New Roman"/>
              </a:rPr>
              <a:t>minore; riferiscono su avvenimenti intellettuali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quasi spirituali ai Perfezioni dei </a:t>
            </a:r>
            <a:r>
              <a:rPr sz="1200" dirty="0">
                <a:latin typeface="Times New Roman"/>
                <a:cs typeface="Times New Roman"/>
              </a:rPr>
              <a:t>Giorni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loro settore  </a:t>
            </a:r>
            <a:r>
              <a:rPr sz="1200" spc="-5" dirty="0">
                <a:latin typeface="Times New Roman"/>
                <a:cs typeface="Times New Roman"/>
              </a:rPr>
              <a:t>maggiore; </a:t>
            </a:r>
            <a:r>
              <a:rPr sz="1200" dirty="0">
                <a:latin typeface="Times New Roman"/>
                <a:cs typeface="Times New Roman"/>
              </a:rPr>
              <a:t>riferiscono </a:t>
            </a:r>
            <a:r>
              <a:rPr sz="1200" spc="-5" dirty="0">
                <a:latin typeface="Times New Roman"/>
                <a:cs typeface="Times New Roman"/>
              </a:rPr>
              <a:t>su questioni </a:t>
            </a:r>
            <a:r>
              <a:rPr sz="1200" dirty="0">
                <a:latin typeface="Times New Roman"/>
                <a:cs typeface="Times New Roman"/>
              </a:rPr>
              <a:t>spirituali e </a:t>
            </a:r>
            <a:r>
              <a:rPr sz="1200" spc="-5" dirty="0">
                <a:latin typeface="Times New Roman"/>
                <a:cs typeface="Times New Roman"/>
              </a:rPr>
              <a:t>semiparadisiache agli </a:t>
            </a:r>
            <a:r>
              <a:rPr sz="1200" dirty="0">
                <a:latin typeface="Times New Roman"/>
                <a:cs typeface="Times New Roman"/>
              </a:rPr>
              <a:t>Antichi dei </a:t>
            </a:r>
            <a:r>
              <a:rPr sz="1200" spc="-5" dirty="0">
                <a:latin typeface="Times New Roman"/>
                <a:cs typeface="Times New Roman"/>
              </a:rPr>
              <a:t>Giorni </a:t>
            </a:r>
            <a:r>
              <a:rPr sz="1200" dirty="0">
                <a:latin typeface="Times New Roman"/>
                <a:cs typeface="Times New Roman"/>
              </a:rPr>
              <a:t>nella </a:t>
            </a:r>
            <a:r>
              <a:rPr sz="1200" spc="-5" dirty="0">
                <a:latin typeface="Times New Roman"/>
                <a:cs typeface="Times New Roman"/>
              </a:rPr>
              <a:t>capitale del loro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Superuniverso.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30099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(212.6) 18:6.4 </a:t>
            </a:r>
            <a:r>
              <a:rPr sz="1200" spc="-5" dirty="0">
                <a:latin typeface="Times New Roman"/>
                <a:cs typeface="Times New Roman"/>
              </a:rPr>
              <a:t>Poiché essi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esseri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origine trinitaria, </a:t>
            </a:r>
            <a:r>
              <a:rPr sz="1200" dirty="0">
                <a:latin typeface="Times New Roman"/>
                <a:cs typeface="Times New Roman"/>
              </a:rPr>
              <a:t>tutti i </a:t>
            </a:r>
            <a:r>
              <a:rPr sz="1200" spc="-5" dirty="0">
                <a:latin typeface="Times New Roman"/>
                <a:cs typeface="Times New Roman"/>
              </a:rPr>
              <a:t>circuiti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Paradiso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aperti </a:t>
            </a:r>
            <a:r>
              <a:rPr sz="1200" dirty="0">
                <a:latin typeface="Times New Roman"/>
                <a:cs typeface="Times New Roman"/>
              </a:rPr>
              <a:t>alle loro </a:t>
            </a:r>
            <a:r>
              <a:rPr sz="1200" spc="-5" dirty="0">
                <a:latin typeface="Times New Roman"/>
                <a:cs typeface="Times New Roman"/>
              </a:rPr>
              <a:t>intercomunicazioni, </a:t>
            </a:r>
            <a:r>
              <a:rPr sz="1200" dirty="0">
                <a:latin typeface="Times New Roman"/>
                <a:cs typeface="Times New Roman"/>
              </a:rPr>
              <a:t>e così  sono </a:t>
            </a:r>
            <a:r>
              <a:rPr sz="1200" spc="-5" dirty="0">
                <a:latin typeface="Times New Roman"/>
                <a:cs typeface="Times New Roman"/>
              </a:rPr>
              <a:t>sempre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contatto </a:t>
            </a:r>
            <a:r>
              <a:rPr sz="1200" dirty="0">
                <a:latin typeface="Times New Roman"/>
                <a:cs typeface="Times New Roman"/>
              </a:rPr>
              <a:t>tra loro 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tutte le </a:t>
            </a:r>
            <a:r>
              <a:rPr sz="1200" spc="-5" dirty="0">
                <a:latin typeface="Times New Roman"/>
                <a:cs typeface="Times New Roman"/>
              </a:rPr>
              <a:t>altre personalità necessarie </a:t>
            </a:r>
            <a:r>
              <a:rPr sz="1200" dirty="0">
                <a:latin typeface="Times New Roman"/>
                <a:cs typeface="Times New Roman"/>
              </a:rPr>
              <a:t>fino </a:t>
            </a:r>
            <a:r>
              <a:rPr sz="1200" spc="-5" dirty="0">
                <a:latin typeface="Times New Roman"/>
                <a:cs typeface="Times New Roman"/>
              </a:rPr>
              <a:t>ai consigli supremi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Paradiso.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955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(212.7) 18:6.5 </a:t>
            </a:r>
            <a:r>
              <a:rPr sz="1200" spc="-5" dirty="0">
                <a:latin typeface="Times New Roman"/>
                <a:cs typeface="Times New Roman"/>
              </a:rPr>
              <a:t>Un Unione dei Giorni </a:t>
            </a:r>
            <a:r>
              <a:rPr sz="1200" dirty="0">
                <a:latin typeface="Times New Roman"/>
                <a:cs typeface="Times New Roman"/>
              </a:rPr>
              <a:t>non è </a:t>
            </a:r>
            <a:r>
              <a:rPr sz="1200" spc="-5" dirty="0">
                <a:latin typeface="Times New Roman"/>
                <a:cs typeface="Times New Roman"/>
              </a:rPr>
              <a:t>organicamente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collegamento con </a:t>
            </a:r>
            <a:r>
              <a:rPr sz="1200" spc="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governo </a:t>
            </a:r>
            <a:r>
              <a:rPr sz="1200" dirty="0">
                <a:latin typeface="Times New Roman"/>
                <a:cs typeface="Times New Roman"/>
              </a:rPr>
              <a:t>dell’Universo locale di </a:t>
            </a:r>
            <a:r>
              <a:rPr sz="1200" spc="-5" dirty="0">
                <a:latin typeface="Times New Roman"/>
                <a:cs typeface="Times New Roman"/>
              </a:rPr>
              <a:t>sua assegnazione.  All’infuori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suo incarico come osservatore,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azione si </a:t>
            </a:r>
            <a:r>
              <a:rPr sz="1200" dirty="0">
                <a:latin typeface="Times New Roman"/>
                <a:cs typeface="Times New Roman"/>
              </a:rPr>
              <a:t>compie solo </a:t>
            </a:r>
            <a:r>
              <a:rPr sz="1200" spc="-5" dirty="0">
                <a:latin typeface="Times New Roman"/>
                <a:cs typeface="Times New Roman"/>
              </a:rPr>
              <a:t>su richiesta delle </a:t>
            </a:r>
            <a:r>
              <a:rPr sz="1200" dirty="0">
                <a:latin typeface="Times New Roman"/>
                <a:cs typeface="Times New Roman"/>
              </a:rPr>
              <a:t>autorità </a:t>
            </a:r>
            <a:r>
              <a:rPr sz="1200" spc="-5" dirty="0">
                <a:latin typeface="Times New Roman"/>
                <a:cs typeface="Times New Roman"/>
              </a:rPr>
              <a:t>locali. Pur essendo </a:t>
            </a:r>
            <a:r>
              <a:rPr sz="1200" dirty="0">
                <a:latin typeface="Times New Roman"/>
                <a:cs typeface="Times New Roman"/>
              </a:rPr>
              <a:t>membro  </a:t>
            </a:r>
            <a:r>
              <a:rPr sz="1200" spc="-5" dirty="0">
                <a:latin typeface="Times New Roman"/>
                <a:cs typeface="Times New Roman"/>
              </a:rPr>
              <a:t>d’ufficio </a:t>
            </a:r>
            <a:r>
              <a:rPr sz="1200" dirty="0">
                <a:latin typeface="Times New Roman"/>
                <a:cs typeface="Times New Roman"/>
              </a:rPr>
              <a:t>di tutti i </a:t>
            </a:r>
            <a:r>
              <a:rPr sz="1200" spc="-5" dirty="0">
                <a:latin typeface="Times New Roman"/>
                <a:cs typeface="Times New Roman"/>
              </a:rPr>
              <a:t>consigli primari </a:t>
            </a:r>
            <a:r>
              <a:rPr sz="1200" dirty="0">
                <a:latin typeface="Times New Roman"/>
                <a:cs typeface="Times New Roman"/>
              </a:rPr>
              <a:t>e di tutti i </a:t>
            </a:r>
            <a:r>
              <a:rPr sz="1200" spc="-5" dirty="0">
                <a:latin typeface="Times New Roman"/>
                <a:cs typeface="Times New Roman"/>
              </a:rPr>
              <a:t>conclavi importanti della creazione locale,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partecipa alla valutazione tecnica dei  problemi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amministrativi.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8064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(213.1) 18:6.6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Universo locale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stabilizzato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luce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vita,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suoi esseri glorificati si </a:t>
            </a:r>
            <a:r>
              <a:rPr sz="1200" dirty="0">
                <a:latin typeface="Times New Roman"/>
                <a:cs typeface="Times New Roman"/>
              </a:rPr>
              <a:t>associano </a:t>
            </a:r>
            <a:r>
              <a:rPr sz="1200" spc="-5" dirty="0">
                <a:latin typeface="Times New Roman"/>
                <a:cs typeface="Times New Roman"/>
              </a:rPr>
              <a:t>liberamente con </a:t>
            </a:r>
            <a:r>
              <a:rPr sz="1200" dirty="0">
                <a:latin typeface="Times New Roman"/>
                <a:cs typeface="Times New Roman"/>
              </a:rPr>
              <a:t>l’Unione </a:t>
            </a:r>
            <a:r>
              <a:rPr sz="1200" spc="-5" dirty="0">
                <a:latin typeface="Times New Roman"/>
                <a:cs typeface="Times New Roman"/>
              </a:rPr>
              <a:t>dei  Giorni, </a:t>
            </a:r>
            <a:r>
              <a:rPr sz="1200" dirty="0">
                <a:latin typeface="Times New Roman"/>
                <a:cs typeface="Times New Roman"/>
              </a:rPr>
              <a:t>che opera allora con funzione </a:t>
            </a:r>
            <a:r>
              <a:rPr sz="1200" spc="-5" dirty="0">
                <a:latin typeface="Times New Roman"/>
                <a:cs typeface="Times New Roman"/>
              </a:rPr>
              <a:t>accresciuta </a:t>
            </a:r>
            <a:r>
              <a:rPr sz="1200" spc="5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tale </a:t>
            </a:r>
            <a:r>
              <a:rPr sz="1200" spc="-5" dirty="0">
                <a:latin typeface="Times New Roman"/>
                <a:cs typeface="Times New Roman"/>
              </a:rPr>
              <a:t>regno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perfezione </a:t>
            </a:r>
            <a:r>
              <a:rPr sz="1200" dirty="0">
                <a:latin typeface="Times New Roman"/>
                <a:cs typeface="Times New Roman"/>
              </a:rPr>
              <a:t>evoluzionaria. </a:t>
            </a:r>
            <a:r>
              <a:rPr sz="1200" spc="-5" dirty="0">
                <a:latin typeface="Times New Roman"/>
                <a:cs typeface="Times New Roman"/>
              </a:rPr>
              <a:t>Ma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funzione </a:t>
            </a:r>
            <a:r>
              <a:rPr sz="1200" spc="-5" dirty="0">
                <a:latin typeface="Times New Roman"/>
                <a:cs typeface="Times New Roman"/>
              </a:rPr>
              <a:t>principale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ancora  quella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ambasciatore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Trinità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consigliere del Paradiso.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43180">
              <a:lnSpc>
                <a:spcPct val="959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(213.2) 18:6.7 </a:t>
            </a:r>
            <a:r>
              <a:rPr sz="1200" spc="-5" dirty="0">
                <a:latin typeface="Times New Roman"/>
                <a:cs typeface="Times New Roman"/>
              </a:rPr>
              <a:t>Un Universo locale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direttamente governato </a:t>
            </a:r>
            <a:r>
              <a:rPr sz="1200" dirty="0">
                <a:latin typeface="Times New Roman"/>
                <a:cs typeface="Times New Roman"/>
              </a:rPr>
              <a:t>da un divino Figlio </a:t>
            </a:r>
            <a:r>
              <a:rPr sz="1200" spc="-5" dirty="0">
                <a:latin typeface="Times New Roman"/>
                <a:cs typeface="Times New Roman"/>
              </a:rPr>
              <a:t>originato dalla Deità </a:t>
            </a:r>
            <a:r>
              <a:rPr sz="1200" dirty="0">
                <a:latin typeface="Times New Roman"/>
                <a:cs typeface="Times New Roman"/>
              </a:rPr>
              <a:t>duale, ma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ha costantemente </a:t>
            </a:r>
            <a:r>
              <a:rPr sz="1200" spc="-5" dirty="0">
                <a:latin typeface="Times New Roman"/>
                <a:cs typeface="Times New Roman"/>
              </a:rPr>
              <a:t>al  suo fianco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fratello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Paradiso,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personalità originata dalla </a:t>
            </a:r>
            <a:r>
              <a:rPr sz="1200" dirty="0">
                <a:latin typeface="Times New Roman"/>
                <a:cs typeface="Times New Roman"/>
              </a:rPr>
              <a:t>Trinità.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caso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temporanea </a:t>
            </a:r>
            <a:r>
              <a:rPr sz="1200" dirty="0">
                <a:latin typeface="Times New Roman"/>
                <a:cs typeface="Times New Roman"/>
              </a:rPr>
              <a:t>assenza di un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Creatore </a:t>
            </a:r>
            <a:r>
              <a:rPr sz="1200" spc="-5" dirty="0">
                <a:latin typeface="Times New Roman"/>
                <a:cs typeface="Times New Roman"/>
              </a:rPr>
              <a:t>dalla  capitale del suo </a:t>
            </a:r>
            <a:r>
              <a:rPr sz="1200" dirty="0">
                <a:latin typeface="Times New Roman"/>
                <a:cs typeface="Times New Roman"/>
              </a:rPr>
              <a:t>Universo </a:t>
            </a:r>
            <a:r>
              <a:rPr sz="1200" spc="-5" dirty="0">
                <a:latin typeface="Times New Roman"/>
                <a:cs typeface="Times New Roman"/>
              </a:rPr>
              <a:t>locale,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dirigenti facenti </a:t>
            </a:r>
            <a:r>
              <a:rPr sz="1200" dirty="0">
                <a:latin typeface="Times New Roman"/>
                <a:cs typeface="Times New Roman"/>
              </a:rPr>
              <a:t>funzione sono </a:t>
            </a:r>
            <a:r>
              <a:rPr sz="1200" spc="-5" dirty="0">
                <a:latin typeface="Times New Roman"/>
                <a:cs typeface="Times New Roman"/>
              </a:rPr>
              <a:t>guidati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larga </a:t>
            </a:r>
            <a:r>
              <a:rPr sz="1200" dirty="0">
                <a:latin typeface="Times New Roman"/>
                <a:cs typeface="Times New Roman"/>
              </a:rPr>
              <a:t>misura </a:t>
            </a:r>
            <a:r>
              <a:rPr sz="1200" spc="-5" dirty="0">
                <a:latin typeface="Times New Roman"/>
                <a:cs typeface="Times New Roman"/>
              </a:rPr>
              <a:t>nelle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decisioni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importanti dal  consiglio dell’Unione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Giorni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appartenenza.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37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375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4858"/>
            <a:ext cx="8213090" cy="395541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76200">
              <a:lnSpc>
                <a:spcPct val="100000"/>
              </a:lnSpc>
              <a:spcBef>
                <a:spcPts val="95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7. I Fedeli dei Giorni</a:t>
            </a:r>
            <a:endParaRPr sz="1600">
              <a:latin typeface="Times New Roman"/>
              <a:cs typeface="Times New Roman"/>
            </a:endParaRPr>
          </a:p>
          <a:p>
            <a:pPr marL="76200" marR="68580">
              <a:lnSpc>
                <a:spcPts val="1380"/>
              </a:lnSpc>
              <a:spcBef>
                <a:spcPts val="141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(213.3) 18:7.1 </a:t>
            </a:r>
            <a:r>
              <a:rPr sz="1200" spc="-5" dirty="0">
                <a:latin typeface="Times New Roman"/>
                <a:cs typeface="Times New Roman"/>
              </a:rPr>
              <a:t>Queste alte </a:t>
            </a:r>
            <a:r>
              <a:rPr sz="1200" dirty="0">
                <a:latin typeface="Times New Roman"/>
                <a:cs typeface="Times New Roman"/>
              </a:rPr>
              <a:t>personalità </a:t>
            </a:r>
            <a:r>
              <a:rPr sz="1200" spc="-5" dirty="0">
                <a:latin typeface="Times New Roman"/>
                <a:cs typeface="Times New Roman"/>
              </a:rPr>
              <a:t>originate dalla </a:t>
            </a:r>
            <a:r>
              <a:rPr sz="1200" dirty="0">
                <a:latin typeface="Times New Roman"/>
                <a:cs typeface="Times New Roman"/>
              </a:rPr>
              <a:t>Trinità sono i </a:t>
            </a:r>
            <a:r>
              <a:rPr sz="1200" spc="-5" dirty="0">
                <a:latin typeface="Times New Roman"/>
                <a:cs typeface="Times New Roman"/>
              </a:rPr>
              <a:t>consulenti paradisiaci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governanti delle cento </a:t>
            </a:r>
            <a:r>
              <a:rPr sz="1200" dirty="0">
                <a:latin typeface="Times New Roman"/>
                <a:cs typeface="Times New Roman"/>
              </a:rPr>
              <a:t>costellazioni di </a:t>
            </a:r>
            <a:r>
              <a:rPr sz="1200" spc="5" dirty="0">
                <a:latin typeface="Times New Roman"/>
                <a:cs typeface="Times New Roman"/>
              </a:rPr>
              <a:t>ogni  </a:t>
            </a:r>
            <a:r>
              <a:rPr sz="1200" spc="-5" dirty="0">
                <a:latin typeface="Times New Roman"/>
                <a:cs typeface="Times New Roman"/>
              </a:rPr>
              <a:t>Universo locale. Vi </a:t>
            </a:r>
            <a:r>
              <a:rPr sz="1200" dirty="0">
                <a:latin typeface="Times New Roman"/>
                <a:cs typeface="Times New Roman"/>
              </a:rPr>
              <a:t>sono settanta milioni di </a:t>
            </a:r>
            <a:r>
              <a:rPr sz="1200" spc="-5" dirty="0">
                <a:latin typeface="Times New Roman"/>
                <a:cs typeface="Times New Roman"/>
              </a:rPr>
              <a:t>Fedeli dei </a:t>
            </a:r>
            <a:r>
              <a:rPr sz="1200" dirty="0">
                <a:latin typeface="Times New Roman"/>
                <a:cs typeface="Times New Roman"/>
              </a:rPr>
              <a:t>Giorni </a:t>
            </a:r>
            <a:r>
              <a:rPr sz="1200" spc="-5" dirty="0">
                <a:latin typeface="Times New Roman"/>
                <a:cs typeface="Times New Roman"/>
              </a:rPr>
              <a:t>e, come gli </a:t>
            </a:r>
            <a:r>
              <a:rPr sz="1200" dirty="0">
                <a:latin typeface="Times New Roman"/>
                <a:cs typeface="Times New Roman"/>
              </a:rPr>
              <a:t>Unioni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Giorni, non tutti sono in </a:t>
            </a:r>
            <a:r>
              <a:rPr sz="1200" spc="-5" dirty="0">
                <a:latin typeface="Times New Roman"/>
                <a:cs typeface="Times New Roman"/>
              </a:rPr>
              <a:t>servizio.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corpo  di </a:t>
            </a:r>
            <a:r>
              <a:rPr sz="1200" spc="-5" dirty="0">
                <a:latin typeface="Times New Roman"/>
                <a:cs typeface="Times New Roman"/>
              </a:rPr>
              <a:t>riserva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Paradiso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Commissione </a:t>
            </a:r>
            <a:r>
              <a:rPr sz="1200" spc="-5" dirty="0">
                <a:latin typeface="Times New Roman"/>
                <a:cs typeface="Times New Roman"/>
              </a:rPr>
              <a:t>Consultiva dell’Etica </a:t>
            </a:r>
            <a:r>
              <a:rPr sz="1200" dirty="0">
                <a:latin typeface="Times New Roman"/>
                <a:cs typeface="Times New Roman"/>
              </a:rPr>
              <a:t>e dell’Autogoverno </a:t>
            </a:r>
            <a:r>
              <a:rPr sz="1200" spc="-5" dirty="0">
                <a:latin typeface="Times New Roman"/>
                <a:cs typeface="Times New Roman"/>
              </a:rPr>
              <a:t>Interuniversali.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Fedeli dei Giorni si </a:t>
            </a:r>
            <a:r>
              <a:rPr sz="1200" dirty="0">
                <a:latin typeface="Times New Roman"/>
                <a:cs typeface="Times New Roman"/>
              </a:rPr>
              <a:t>avvicendano  </a:t>
            </a:r>
            <a:r>
              <a:rPr sz="1200" spc="-5" dirty="0">
                <a:latin typeface="Times New Roman"/>
                <a:cs typeface="Times New Roman"/>
              </a:rPr>
              <a:t>nel </a:t>
            </a:r>
            <a:r>
              <a:rPr sz="1200" dirty="0">
                <a:latin typeface="Times New Roman"/>
                <a:cs typeface="Times New Roman"/>
              </a:rPr>
              <a:t>servizio in </a:t>
            </a:r>
            <a:r>
              <a:rPr sz="1200" spc="-5" dirty="0">
                <a:latin typeface="Times New Roman"/>
                <a:cs typeface="Times New Roman"/>
              </a:rPr>
              <a:t>conformità alle ordinanze del consiglio supremo </a:t>
            </a:r>
            <a:r>
              <a:rPr sz="1200" dirty="0">
                <a:latin typeface="Times New Roman"/>
                <a:cs typeface="Times New Roman"/>
              </a:rPr>
              <a:t>del loro corpo di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riserva.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139700">
              <a:lnSpc>
                <a:spcPct val="959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(213.4) 18:7.2 </a:t>
            </a:r>
            <a:r>
              <a:rPr sz="1200" dirty="0">
                <a:latin typeface="Times New Roman"/>
                <a:cs typeface="Times New Roman"/>
              </a:rPr>
              <a:t>Tutto </a:t>
            </a:r>
            <a:r>
              <a:rPr sz="1200" spc="-5" dirty="0">
                <a:latin typeface="Times New Roman"/>
                <a:cs typeface="Times New Roman"/>
              </a:rPr>
              <a:t>quello </a:t>
            </a:r>
            <a:r>
              <a:rPr sz="1200" spc="-10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un Unione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Giorni è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Figlio Creatore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Universo locale,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Fedeli dei </a:t>
            </a:r>
            <a:r>
              <a:rPr sz="1200" dirty="0">
                <a:latin typeface="Times New Roman"/>
                <a:cs typeface="Times New Roman"/>
              </a:rPr>
              <a:t>Giorni lo sono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i  </a:t>
            </a:r>
            <a:r>
              <a:rPr sz="1200" spc="-5" dirty="0">
                <a:latin typeface="Times New Roman"/>
                <a:cs typeface="Times New Roman"/>
              </a:rPr>
              <a:t>Figli Vorondadek che governano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costellazioni </a:t>
            </a:r>
            <a:r>
              <a:rPr sz="1200" dirty="0">
                <a:latin typeface="Times New Roman"/>
                <a:cs typeface="Times New Roman"/>
              </a:rPr>
              <a:t>di quella </a:t>
            </a:r>
            <a:r>
              <a:rPr sz="1200" spc="-5" dirty="0">
                <a:latin typeface="Times New Roman"/>
                <a:cs typeface="Times New Roman"/>
              </a:rPr>
              <a:t>creazione locale. Essi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supremamente devoti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divinamente </a:t>
            </a:r>
            <a:r>
              <a:rPr sz="1200" dirty="0">
                <a:latin typeface="Times New Roman"/>
                <a:cs typeface="Times New Roman"/>
              </a:rPr>
              <a:t>fedeli </a:t>
            </a:r>
            <a:r>
              <a:rPr sz="1200" spc="-5" dirty="0">
                <a:latin typeface="Times New Roman"/>
                <a:cs typeface="Times New Roman"/>
              </a:rPr>
              <a:t>al  benessere delle </a:t>
            </a:r>
            <a:r>
              <a:rPr sz="1200" dirty="0">
                <a:latin typeface="Times New Roman"/>
                <a:cs typeface="Times New Roman"/>
              </a:rPr>
              <a:t>costellazioni </a:t>
            </a:r>
            <a:r>
              <a:rPr sz="1200" spc="-5" dirty="0">
                <a:latin typeface="Times New Roman"/>
                <a:cs typeface="Times New Roman"/>
              </a:rPr>
              <a:t>alle quali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assegnati; </a:t>
            </a:r>
            <a:r>
              <a:rPr sz="1200" dirty="0">
                <a:latin typeface="Times New Roman"/>
                <a:cs typeface="Times New Roman"/>
              </a:rPr>
              <a:t>da qui il loro nome — </a:t>
            </a:r>
            <a:r>
              <a:rPr sz="1200" i="1" spc="-5" dirty="0">
                <a:latin typeface="Times New Roman"/>
                <a:cs typeface="Times New Roman"/>
              </a:rPr>
              <a:t>Fedeli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Giorni. Essi </a:t>
            </a:r>
            <a:r>
              <a:rPr sz="1200" spc="-5" dirty="0">
                <a:latin typeface="Times New Roman"/>
                <a:cs typeface="Times New Roman"/>
              </a:rPr>
              <a:t>agiscono soltanto </a:t>
            </a:r>
            <a:r>
              <a:rPr sz="1200" dirty="0">
                <a:latin typeface="Times New Roman"/>
                <a:cs typeface="Times New Roman"/>
              </a:rPr>
              <a:t>come  </a:t>
            </a:r>
            <a:r>
              <a:rPr sz="1200" spc="-5" dirty="0">
                <a:latin typeface="Times New Roman"/>
                <a:cs typeface="Times New Roman"/>
              </a:rPr>
              <a:t>consiglieri;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partecipano </a:t>
            </a:r>
            <a:r>
              <a:rPr sz="1200" dirty="0">
                <a:latin typeface="Times New Roman"/>
                <a:cs typeface="Times New Roman"/>
              </a:rPr>
              <a:t>mai </a:t>
            </a:r>
            <a:r>
              <a:rPr sz="1200" spc="-5" dirty="0">
                <a:latin typeface="Times New Roman"/>
                <a:cs typeface="Times New Roman"/>
              </a:rPr>
              <a:t>alle attività amministrative, eccetto che su </a:t>
            </a:r>
            <a:r>
              <a:rPr sz="1200" dirty="0">
                <a:latin typeface="Times New Roman"/>
                <a:cs typeface="Times New Roman"/>
              </a:rPr>
              <a:t>invito delle </a:t>
            </a:r>
            <a:r>
              <a:rPr sz="1200" spc="-5" dirty="0">
                <a:latin typeface="Times New Roman"/>
                <a:cs typeface="Times New Roman"/>
              </a:rPr>
              <a:t>autorità della costellazione. Né si occupano  direttamente del ministero educativo verso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pellegrini ascendenti sulle sfere architettoniche </a:t>
            </a:r>
            <a:r>
              <a:rPr sz="1200" dirty="0">
                <a:latin typeface="Times New Roman"/>
                <a:cs typeface="Times New Roman"/>
              </a:rPr>
              <a:t>d’istruzione </a:t>
            </a:r>
            <a:r>
              <a:rPr sz="1200" spc="-5" dirty="0">
                <a:latin typeface="Times New Roman"/>
                <a:cs typeface="Times New Roman"/>
              </a:rPr>
              <a:t>che circondano </a:t>
            </a:r>
            <a:r>
              <a:rPr sz="1200" spc="10" dirty="0">
                <a:latin typeface="Times New Roman"/>
                <a:cs typeface="Times New Roman"/>
              </a:rPr>
              <a:t>una  </a:t>
            </a:r>
            <a:r>
              <a:rPr sz="1200" spc="-5" dirty="0">
                <a:latin typeface="Times New Roman"/>
                <a:cs typeface="Times New Roman"/>
              </a:rPr>
              <a:t>capitale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costellazione. </a:t>
            </a:r>
            <a:r>
              <a:rPr sz="1200" dirty="0">
                <a:latin typeface="Times New Roman"/>
                <a:cs typeface="Times New Roman"/>
              </a:rPr>
              <a:t>Tutte </a:t>
            </a:r>
            <a:r>
              <a:rPr sz="1200" spc="-5" dirty="0">
                <a:latin typeface="Times New Roman"/>
                <a:cs typeface="Times New Roman"/>
              </a:rPr>
              <a:t>queste attività </a:t>
            </a:r>
            <a:r>
              <a:rPr sz="1200" dirty="0">
                <a:latin typeface="Times New Roman"/>
                <a:cs typeface="Times New Roman"/>
              </a:rPr>
              <a:t>sono sotto la </a:t>
            </a:r>
            <a:r>
              <a:rPr sz="1200" spc="-5" dirty="0">
                <a:latin typeface="Times New Roman"/>
                <a:cs typeface="Times New Roman"/>
              </a:rPr>
              <a:t>supervisione dei Figli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Vorondadek.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50">
              <a:latin typeface="Times New Roman"/>
              <a:cs typeface="Times New Roman"/>
            </a:endParaRPr>
          </a:p>
          <a:p>
            <a:pPr marL="76200" marR="14605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(213.5) 18:7.3 </a:t>
            </a:r>
            <a:r>
              <a:rPr sz="1200" spc="-5" dirty="0">
                <a:latin typeface="Times New Roman"/>
                <a:cs typeface="Times New Roman"/>
              </a:rPr>
              <a:t>Tutti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Fedeli dei </a:t>
            </a:r>
            <a:r>
              <a:rPr sz="1200" dirty="0">
                <a:latin typeface="Times New Roman"/>
                <a:cs typeface="Times New Roman"/>
              </a:rPr>
              <a:t>Giorni </a:t>
            </a:r>
            <a:r>
              <a:rPr sz="1200" spc="-5" dirty="0">
                <a:latin typeface="Times New Roman"/>
                <a:cs typeface="Times New Roman"/>
              </a:rPr>
              <a:t>che operano </a:t>
            </a:r>
            <a:r>
              <a:rPr sz="1200" dirty="0">
                <a:latin typeface="Times New Roman"/>
                <a:cs typeface="Times New Roman"/>
              </a:rPr>
              <a:t>nelle </a:t>
            </a:r>
            <a:r>
              <a:rPr sz="1200" spc="-5" dirty="0">
                <a:latin typeface="Times New Roman"/>
                <a:cs typeface="Times New Roman"/>
              </a:rPr>
              <a:t>costellazioni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Universo locale sono sotto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giurisdizione dell’Unione dei  Giorni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cui riferiscono direttamente. </a:t>
            </a:r>
            <a:r>
              <a:rPr sz="1200" dirty="0">
                <a:latin typeface="Times New Roman"/>
                <a:cs typeface="Times New Roman"/>
              </a:rPr>
              <a:t>Essi non hanno un </a:t>
            </a:r>
            <a:r>
              <a:rPr sz="1200" spc="-5" dirty="0">
                <a:latin typeface="Times New Roman"/>
                <a:cs typeface="Times New Roman"/>
              </a:rPr>
              <a:t>sistema </a:t>
            </a:r>
            <a:r>
              <a:rPr sz="1200" dirty="0">
                <a:latin typeface="Times New Roman"/>
                <a:cs typeface="Times New Roman"/>
              </a:rPr>
              <a:t>d’intercomunicazione molto </a:t>
            </a:r>
            <a:r>
              <a:rPr sz="1200" spc="-5" dirty="0">
                <a:latin typeface="Times New Roman"/>
                <a:cs typeface="Times New Roman"/>
              </a:rPr>
              <a:t>esteso, essendo </a:t>
            </a:r>
            <a:r>
              <a:rPr sz="1200" dirty="0">
                <a:latin typeface="Times New Roman"/>
                <a:cs typeface="Times New Roman"/>
              </a:rPr>
              <a:t>in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generale</a:t>
            </a:r>
            <a:endParaRPr sz="1200">
              <a:latin typeface="Times New Roman"/>
              <a:cs typeface="Times New Roman"/>
            </a:endParaRPr>
          </a:p>
          <a:p>
            <a:pPr marL="76200" marR="53340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autolimitati ad un’interassociazione entro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confini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Universo locale. Ogni Fedele </a:t>
            </a:r>
            <a:r>
              <a:rPr sz="1200" dirty="0">
                <a:latin typeface="Times New Roman"/>
                <a:cs typeface="Times New Roman"/>
              </a:rPr>
              <a:t>dei Giorni di </a:t>
            </a:r>
            <a:r>
              <a:rPr sz="1200" spc="-5" dirty="0">
                <a:latin typeface="Times New Roman"/>
                <a:cs typeface="Times New Roman"/>
              </a:rPr>
              <a:t>servizio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Nebadon </a:t>
            </a:r>
            <a:r>
              <a:rPr sz="1200" dirty="0">
                <a:latin typeface="Times New Roman"/>
                <a:cs typeface="Times New Roman"/>
              </a:rPr>
              <a:t>può  </a:t>
            </a:r>
            <a:r>
              <a:rPr sz="1200" spc="-5" dirty="0">
                <a:latin typeface="Times New Roman"/>
                <a:cs typeface="Times New Roman"/>
              </a:rPr>
              <a:t>comunicare,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comunica, con </a:t>
            </a:r>
            <a:r>
              <a:rPr sz="1200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gli altri membri del suo ordine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servizio </a:t>
            </a:r>
            <a:r>
              <a:rPr sz="1200" dirty="0">
                <a:latin typeface="Times New Roman"/>
                <a:cs typeface="Times New Roman"/>
              </a:rPr>
              <a:t>in questo </a:t>
            </a:r>
            <a:r>
              <a:rPr sz="1200" spc="-5" dirty="0">
                <a:latin typeface="Times New Roman"/>
                <a:cs typeface="Times New Roman"/>
              </a:rPr>
              <a:t>Universo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locale.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8890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(213.6) 18:7.4 </a:t>
            </a:r>
            <a:r>
              <a:rPr sz="1200" spc="-5" dirty="0">
                <a:latin typeface="Times New Roman"/>
                <a:cs typeface="Times New Roman"/>
              </a:rPr>
              <a:t>Come fanno gli </a:t>
            </a:r>
            <a:r>
              <a:rPr sz="1200" dirty="0">
                <a:latin typeface="Times New Roman"/>
                <a:cs typeface="Times New Roman"/>
              </a:rPr>
              <a:t>Unioni dei Giorni sulla </a:t>
            </a:r>
            <a:r>
              <a:rPr sz="1200" spc="-5" dirty="0">
                <a:latin typeface="Times New Roman"/>
                <a:cs typeface="Times New Roman"/>
              </a:rPr>
              <a:t>capitale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Universo, così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Fedeli dei </a:t>
            </a:r>
            <a:r>
              <a:rPr sz="1200" dirty="0">
                <a:latin typeface="Times New Roman"/>
                <a:cs typeface="Times New Roman"/>
              </a:rPr>
              <a:t>Giorni </a:t>
            </a:r>
            <a:r>
              <a:rPr sz="1200" spc="-5" dirty="0">
                <a:latin typeface="Times New Roman"/>
                <a:cs typeface="Times New Roman"/>
              </a:rPr>
              <a:t>mantengono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loro residenze  </a:t>
            </a:r>
            <a:r>
              <a:rPr sz="1200" spc="-5" dirty="0">
                <a:latin typeface="Times New Roman"/>
                <a:cs typeface="Times New Roman"/>
              </a:rPr>
              <a:t>personali </a:t>
            </a:r>
            <a:r>
              <a:rPr sz="1200" dirty="0">
                <a:latin typeface="Times New Roman"/>
                <a:cs typeface="Times New Roman"/>
              </a:rPr>
              <a:t>sulle </a:t>
            </a:r>
            <a:r>
              <a:rPr sz="1200" spc="-5" dirty="0">
                <a:latin typeface="Times New Roman"/>
                <a:cs typeface="Times New Roman"/>
              </a:rPr>
              <a:t>capitali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costellazioni distinte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quelle dei direttori </a:t>
            </a:r>
            <a:r>
              <a:rPr sz="1200" dirty="0">
                <a:latin typeface="Times New Roman"/>
                <a:cs typeface="Times New Roman"/>
              </a:rPr>
              <a:t>amministrativi di </a:t>
            </a:r>
            <a:r>
              <a:rPr sz="1200" spc="-5" dirty="0">
                <a:latin typeface="Times New Roman"/>
                <a:cs typeface="Times New Roman"/>
              </a:rPr>
              <a:t>questi regni. </a:t>
            </a:r>
            <a:r>
              <a:rPr sz="1200" spc="-15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loro dimore sono in </a:t>
            </a:r>
            <a:r>
              <a:rPr sz="1200" spc="-5" dirty="0">
                <a:latin typeface="Times New Roman"/>
                <a:cs typeface="Times New Roman"/>
              </a:rPr>
              <a:t>verità  </a:t>
            </a:r>
            <a:r>
              <a:rPr sz="1200" dirty="0">
                <a:latin typeface="Times New Roman"/>
                <a:cs typeface="Times New Roman"/>
              </a:rPr>
              <a:t>modeste a </a:t>
            </a:r>
            <a:r>
              <a:rPr sz="1200" spc="-5" dirty="0">
                <a:latin typeface="Times New Roman"/>
                <a:cs typeface="Times New Roman"/>
              </a:rPr>
              <a:t>paragone </a:t>
            </a:r>
            <a:r>
              <a:rPr sz="1200" dirty="0">
                <a:latin typeface="Times New Roman"/>
                <a:cs typeface="Times New Roman"/>
              </a:rPr>
              <a:t>di quelle </a:t>
            </a:r>
            <a:r>
              <a:rPr sz="1200" spc="-5" dirty="0">
                <a:latin typeface="Times New Roman"/>
                <a:cs typeface="Times New Roman"/>
              </a:rPr>
              <a:t>dei capi Vorondadek delle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costellazioni.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37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376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90219" y="513333"/>
            <a:ext cx="8107680" cy="126174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50800" marR="4318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(213.7) 18:7.5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Fedeli dei Giorni sono </a:t>
            </a:r>
            <a:r>
              <a:rPr sz="1200" dirty="0">
                <a:latin typeface="Times New Roman"/>
                <a:cs typeface="Times New Roman"/>
              </a:rPr>
              <a:t>l’ultimo </a:t>
            </a:r>
            <a:r>
              <a:rPr sz="1200" spc="-5" dirty="0">
                <a:latin typeface="Times New Roman"/>
                <a:cs typeface="Times New Roman"/>
              </a:rPr>
              <a:t>anello della </a:t>
            </a:r>
            <a:r>
              <a:rPr sz="1200" dirty="0">
                <a:latin typeface="Times New Roman"/>
                <a:cs typeface="Times New Roman"/>
              </a:rPr>
              <a:t>lunga </a:t>
            </a:r>
            <a:r>
              <a:rPr sz="1200" spc="-5" dirty="0">
                <a:latin typeface="Times New Roman"/>
                <a:cs typeface="Times New Roman"/>
              </a:rPr>
              <a:t>catena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consulenza amministrativa che si </a:t>
            </a:r>
            <a:r>
              <a:rPr sz="1200" dirty="0">
                <a:latin typeface="Times New Roman"/>
                <a:cs typeface="Times New Roman"/>
              </a:rPr>
              <a:t>estende </a:t>
            </a:r>
            <a:r>
              <a:rPr sz="1200" spc="-5" dirty="0">
                <a:latin typeface="Times New Roman"/>
                <a:cs typeface="Times New Roman"/>
              </a:rPr>
              <a:t>dalle </a:t>
            </a:r>
            <a:r>
              <a:rPr sz="1200" dirty="0">
                <a:latin typeface="Times New Roman"/>
                <a:cs typeface="Times New Roman"/>
              </a:rPr>
              <a:t>sfere sacre  </a:t>
            </a:r>
            <a:r>
              <a:rPr sz="1200" spc="-5" dirty="0">
                <a:latin typeface="Times New Roman"/>
                <a:cs typeface="Times New Roman"/>
              </a:rPr>
              <a:t>del Padre Universale, </a:t>
            </a:r>
            <a:r>
              <a:rPr sz="1200" dirty="0">
                <a:latin typeface="Times New Roman"/>
                <a:cs typeface="Times New Roman"/>
              </a:rPr>
              <a:t>vicino al </a:t>
            </a:r>
            <a:r>
              <a:rPr sz="1200" spc="-5" dirty="0">
                <a:latin typeface="Times New Roman"/>
                <a:cs typeface="Times New Roman"/>
              </a:rPr>
              <a:t>centro </a:t>
            </a:r>
            <a:r>
              <a:rPr sz="1200" dirty="0">
                <a:latin typeface="Times New Roman"/>
                <a:cs typeface="Times New Roman"/>
              </a:rPr>
              <a:t>di tutte le </a:t>
            </a:r>
            <a:r>
              <a:rPr sz="1200" spc="-5" dirty="0">
                <a:latin typeface="Times New Roman"/>
                <a:cs typeface="Times New Roman"/>
              </a:rPr>
              <a:t>cose, fino </a:t>
            </a:r>
            <a:r>
              <a:rPr sz="1200" dirty="0">
                <a:latin typeface="Times New Roman"/>
                <a:cs typeface="Times New Roman"/>
              </a:rPr>
              <a:t>alle divisioni </a:t>
            </a:r>
            <a:r>
              <a:rPr sz="1200" spc="-5" dirty="0">
                <a:latin typeface="Times New Roman"/>
                <a:cs typeface="Times New Roman"/>
              </a:rPr>
              <a:t>primarie degli Universi </a:t>
            </a:r>
            <a:r>
              <a:rPr sz="1200" dirty="0">
                <a:latin typeface="Times New Roman"/>
                <a:cs typeface="Times New Roman"/>
              </a:rPr>
              <a:t>locali.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regime che </a:t>
            </a:r>
            <a:r>
              <a:rPr sz="1200" spc="5" dirty="0">
                <a:latin typeface="Times New Roman"/>
                <a:cs typeface="Times New Roman"/>
              </a:rPr>
              <a:t>ha </a:t>
            </a:r>
            <a:r>
              <a:rPr sz="1200" spc="-5" dirty="0">
                <a:latin typeface="Times New Roman"/>
                <a:cs typeface="Times New Roman"/>
              </a:rPr>
              <a:t>origine  dalla Trinità si ferma alle costellazioni; </a:t>
            </a:r>
            <a:r>
              <a:rPr sz="1200" dirty="0">
                <a:latin typeface="Times New Roman"/>
                <a:cs typeface="Times New Roman"/>
              </a:rPr>
              <a:t>non vi </a:t>
            </a:r>
            <a:r>
              <a:rPr sz="1200" spc="-5" dirty="0">
                <a:latin typeface="Times New Roman"/>
                <a:cs typeface="Times New Roman"/>
              </a:rPr>
              <a:t>sono consulenti del Paradiso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tal genere </a:t>
            </a:r>
            <a:r>
              <a:rPr sz="1200" dirty="0">
                <a:latin typeface="Times New Roman"/>
                <a:cs typeface="Times New Roman"/>
              </a:rPr>
              <a:t>permanentemente </a:t>
            </a:r>
            <a:r>
              <a:rPr sz="1200" spc="-5" dirty="0">
                <a:latin typeface="Times New Roman"/>
                <a:cs typeface="Times New Roman"/>
              </a:rPr>
              <a:t>dislocati nei </a:t>
            </a:r>
            <a:r>
              <a:rPr sz="1200" spc="5" dirty="0">
                <a:latin typeface="Times New Roman"/>
                <a:cs typeface="Times New Roman"/>
              </a:rPr>
              <a:t>sistemi </a:t>
            </a:r>
            <a:r>
              <a:rPr sz="1200" spc="-5" dirty="0">
                <a:latin typeface="Times New Roman"/>
                <a:cs typeface="Times New Roman"/>
              </a:rPr>
              <a:t>che 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compongono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sui </a:t>
            </a:r>
            <a:r>
              <a:rPr sz="1200" dirty="0">
                <a:latin typeface="Times New Roman"/>
                <a:cs typeface="Times New Roman"/>
              </a:rPr>
              <a:t>mondi abitati. </a:t>
            </a:r>
            <a:r>
              <a:rPr sz="1200" spc="-5" dirty="0">
                <a:latin typeface="Times New Roman"/>
                <a:cs typeface="Times New Roman"/>
              </a:rPr>
              <a:t>Queste </a:t>
            </a:r>
            <a:r>
              <a:rPr sz="1200" dirty="0">
                <a:latin typeface="Times New Roman"/>
                <a:cs typeface="Times New Roman"/>
              </a:rPr>
              <a:t>ultime unità </a:t>
            </a:r>
            <a:r>
              <a:rPr sz="1200" spc="-5" dirty="0">
                <a:latin typeface="Times New Roman"/>
                <a:cs typeface="Times New Roman"/>
              </a:rPr>
              <a:t>amministrative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interamente </a:t>
            </a:r>
            <a:r>
              <a:rPr sz="1200" dirty="0">
                <a:latin typeface="Times New Roman"/>
                <a:cs typeface="Times New Roman"/>
              </a:rPr>
              <a:t>sotto la </a:t>
            </a:r>
            <a:r>
              <a:rPr sz="1200" spc="-5" dirty="0">
                <a:latin typeface="Times New Roman"/>
                <a:cs typeface="Times New Roman"/>
              </a:rPr>
              <a:t>giurisdizione degli esseri </a:t>
            </a:r>
            <a:r>
              <a:rPr sz="1200" spc="5" dirty="0">
                <a:latin typeface="Times New Roman"/>
                <a:cs typeface="Times New Roman"/>
              </a:rPr>
              <a:t>nativi  </a:t>
            </a:r>
            <a:r>
              <a:rPr sz="1200" spc="-5" dirty="0">
                <a:latin typeface="Times New Roman"/>
                <a:cs typeface="Times New Roman"/>
              </a:rPr>
              <a:t>degli </a:t>
            </a:r>
            <a:r>
              <a:rPr sz="1200" dirty="0">
                <a:latin typeface="Times New Roman"/>
                <a:cs typeface="Times New Roman"/>
              </a:rPr>
              <a:t>Universi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locali.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100">
              <a:latin typeface="Times New Roman"/>
              <a:cs typeface="Times New Roman"/>
            </a:endParaRPr>
          </a:p>
          <a:p>
            <a:pPr marL="50800">
              <a:lnSpc>
                <a:spcPct val="1000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(213.8) 18:7.6 </a:t>
            </a:r>
            <a:r>
              <a:rPr sz="1200" spc="-5" dirty="0">
                <a:latin typeface="Times New Roman"/>
                <a:cs typeface="Times New Roman"/>
              </a:rPr>
              <a:t>[Presentato </a:t>
            </a:r>
            <a:r>
              <a:rPr sz="1200" dirty="0">
                <a:latin typeface="Times New Roman"/>
                <a:cs typeface="Times New Roman"/>
              </a:rPr>
              <a:t>da un </a:t>
            </a:r>
            <a:r>
              <a:rPr sz="1200" spc="-5" dirty="0">
                <a:latin typeface="Times New Roman"/>
                <a:cs typeface="Times New Roman"/>
              </a:rPr>
              <a:t>Consigliere </a:t>
            </a:r>
            <a:r>
              <a:rPr sz="1200" dirty="0">
                <a:latin typeface="Times New Roman"/>
                <a:cs typeface="Times New Roman"/>
              </a:rPr>
              <a:t>Divino di</a:t>
            </a:r>
            <a:r>
              <a:rPr sz="1200" spc="-18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Uversa.]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37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377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08761"/>
            <a:ext cx="8128000" cy="388556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63500">
              <a:lnSpc>
                <a:spcPct val="100000"/>
              </a:lnSpc>
              <a:spcBef>
                <a:spcPts val="95"/>
              </a:spcBef>
            </a:pPr>
            <a:r>
              <a:rPr sz="2200" b="1" spc="-5" dirty="0">
                <a:solidFill>
                  <a:srgbClr val="933634"/>
                </a:solidFill>
                <a:latin typeface="Times New Roman"/>
                <a:cs typeface="Times New Roman"/>
              </a:rPr>
              <a:t>Fascicolo </a:t>
            </a:r>
            <a:r>
              <a:rPr sz="2200" b="1" dirty="0">
                <a:solidFill>
                  <a:srgbClr val="933634"/>
                </a:solidFill>
                <a:latin typeface="Times New Roman"/>
                <a:cs typeface="Times New Roman"/>
              </a:rPr>
              <a:t>19: </a:t>
            </a:r>
            <a:r>
              <a:rPr sz="2200" b="1" spc="-5" dirty="0">
                <a:solidFill>
                  <a:srgbClr val="933634"/>
                </a:solidFill>
                <a:latin typeface="Times New Roman"/>
                <a:cs typeface="Times New Roman"/>
              </a:rPr>
              <a:t>Gli Esseri Coordinati di Origine</a:t>
            </a:r>
            <a:r>
              <a:rPr sz="2200" b="1" spc="-35" dirty="0">
                <a:solidFill>
                  <a:srgbClr val="933634"/>
                </a:solidFill>
                <a:latin typeface="Times New Roman"/>
                <a:cs typeface="Times New Roman"/>
              </a:rPr>
              <a:t> </a:t>
            </a:r>
            <a:r>
              <a:rPr sz="2200" b="1" spc="-20" dirty="0">
                <a:solidFill>
                  <a:srgbClr val="933634"/>
                </a:solidFill>
                <a:latin typeface="Times New Roman"/>
                <a:cs typeface="Times New Roman"/>
              </a:rPr>
              <a:t>Trinitaria</a:t>
            </a:r>
            <a:endParaRPr sz="2200">
              <a:latin typeface="Times New Roman"/>
              <a:cs typeface="Times New Roman"/>
            </a:endParaRPr>
          </a:p>
          <a:p>
            <a:pPr marL="63500" marR="55880">
              <a:lnSpc>
                <a:spcPct val="95900"/>
              </a:lnSpc>
              <a:spcBef>
                <a:spcPts val="138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(214.1) 19:0.1 </a:t>
            </a:r>
            <a:r>
              <a:rPr sz="1200" spc="-5" dirty="0">
                <a:latin typeface="Times New Roman"/>
                <a:cs typeface="Times New Roman"/>
              </a:rPr>
              <a:t>QUESTO gruppo paradisiaco, </a:t>
            </a:r>
            <a:r>
              <a:rPr sz="1200" dirty="0">
                <a:latin typeface="Times New Roman"/>
                <a:cs typeface="Times New Roman"/>
              </a:rPr>
              <a:t>denominato </a:t>
            </a:r>
            <a:r>
              <a:rPr sz="1200" spc="-5" dirty="0">
                <a:latin typeface="Times New Roman"/>
                <a:cs typeface="Times New Roman"/>
              </a:rPr>
              <a:t>gli Esseri Coordinati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Origine </a:t>
            </a:r>
            <a:r>
              <a:rPr sz="1200" dirty="0">
                <a:latin typeface="Times New Roman"/>
                <a:cs typeface="Times New Roman"/>
              </a:rPr>
              <a:t>Trinitaria, </a:t>
            </a:r>
            <a:r>
              <a:rPr sz="1200" spc="-5" dirty="0">
                <a:latin typeface="Times New Roman"/>
                <a:cs typeface="Times New Roman"/>
              </a:rPr>
              <a:t>comprende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Figli Istruttori  Trinitari, classificati </a:t>
            </a:r>
            <a:r>
              <a:rPr sz="1200" dirty="0">
                <a:latin typeface="Times New Roman"/>
                <a:cs typeface="Times New Roman"/>
              </a:rPr>
              <a:t>anche tra i </a:t>
            </a:r>
            <a:r>
              <a:rPr sz="1200" spc="-5" dirty="0">
                <a:latin typeface="Times New Roman"/>
                <a:cs typeface="Times New Roman"/>
              </a:rPr>
              <a:t>Figli Paradisiaci </a:t>
            </a:r>
            <a:r>
              <a:rPr sz="1200" dirty="0">
                <a:latin typeface="Times New Roman"/>
                <a:cs typeface="Times New Roman"/>
              </a:rPr>
              <a:t>di Dio, tre </a:t>
            </a:r>
            <a:r>
              <a:rPr sz="1200" spc="-5" dirty="0">
                <a:latin typeface="Times New Roman"/>
                <a:cs typeface="Times New Roman"/>
              </a:rPr>
              <a:t>gruppi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alti amministratori </a:t>
            </a:r>
            <a:r>
              <a:rPr sz="1200" dirty="0">
                <a:latin typeface="Times New Roman"/>
                <a:cs typeface="Times New Roman"/>
              </a:rPr>
              <a:t>superuniversali e la </a:t>
            </a:r>
            <a:r>
              <a:rPr sz="1200" spc="-5" dirty="0">
                <a:latin typeface="Times New Roman"/>
                <a:cs typeface="Times New Roman"/>
              </a:rPr>
              <a:t>categoria </a:t>
            </a:r>
            <a:r>
              <a:rPr sz="1200" dirty="0">
                <a:latin typeface="Times New Roman"/>
                <a:cs typeface="Times New Roman"/>
              </a:rPr>
              <a:t>un po’  </a:t>
            </a:r>
            <a:r>
              <a:rPr sz="1200" spc="-5" dirty="0">
                <a:latin typeface="Times New Roman"/>
                <a:cs typeface="Times New Roman"/>
              </a:rPr>
              <a:t>impersonale degli </a:t>
            </a:r>
            <a:r>
              <a:rPr sz="1200" dirty="0">
                <a:latin typeface="Times New Roman"/>
                <a:cs typeface="Times New Roman"/>
              </a:rPr>
              <a:t>Spiriti </a:t>
            </a:r>
            <a:r>
              <a:rPr sz="1200" spc="-5" dirty="0">
                <a:latin typeface="Times New Roman"/>
                <a:cs typeface="Times New Roman"/>
              </a:rPr>
              <a:t>Trinitari Ispirati. </a:t>
            </a:r>
            <a:r>
              <a:rPr sz="1200" dirty="0">
                <a:latin typeface="Times New Roman"/>
                <a:cs typeface="Times New Roman"/>
              </a:rPr>
              <a:t>Anche i nativi di </a:t>
            </a:r>
            <a:r>
              <a:rPr sz="1200" spc="-5" dirty="0">
                <a:latin typeface="Times New Roman"/>
                <a:cs typeface="Times New Roman"/>
              </a:rPr>
              <a:t>Havona </a:t>
            </a:r>
            <a:r>
              <a:rPr sz="1200" dirty="0">
                <a:latin typeface="Times New Roman"/>
                <a:cs typeface="Times New Roman"/>
              </a:rPr>
              <a:t>possono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inclusi a </a:t>
            </a:r>
            <a:r>
              <a:rPr sz="1200" spc="-5" dirty="0">
                <a:latin typeface="Times New Roman"/>
                <a:cs typeface="Times New Roman"/>
              </a:rPr>
              <a:t>giusto </a:t>
            </a:r>
            <a:r>
              <a:rPr sz="1200" dirty="0">
                <a:latin typeface="Times New Roman"/>
                <a:cs typeface="Times New Roman"/>
              </a:rPr>
              <a:t>titolo in </a:t>
            </a:r>
            <a:r>
              <a:rPr sz="1200" spc="-5" dirty="0">
                <a:latin typeface="Times New Roman"/>
                <a:cs typeface="Times New Roman"/>
              </a:rPr>
              <a:t>questa </a:t>
            </a:r>
            <a:r>
              <a:rPr sz="1200" dirty="0">
                <a:latin typeface="Times New Roman"/>
                <a:cs typeface="Times New Roman"/>
              </a:rPr>
              <a:t>classificazione  di </a:t>
            </a:r>
            <a:r>
              <a:rPr sz="1200" spc="-5" dirty="0">
                <a:latin typeface="Times New Roman"/>
                <a:cs typeface="Times New Roman"/>
              </a:rPr>
              <a:t>personalità trinitarie,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pure numerosi gruppi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esseri residenti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Paradiso. Gli </a:t>
            </a:r>
            <a:r>
              <a:rPr sz="1200" dirty="0">
                <a:latin typeface="Times New Roman"/>
                <a:cs typeface="Times New Roman"/>
              </a:rPr>
              <a:t>esseri </a:t>
            </a:r>
            <a:r>
              <a:rPr sz="1200" spc="-5" dirty="0">
                <a:latin typeface="Times New Roman"/>
                <a:cs typeface="Times New Roman"/>
              </a:rPr>
              <a:t>originati dalla Trinità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cui parleremo  </a:t>
            </a:r>
            <a:r>
              <a:rPr sz="1200" dirty="0">
                <a:latin typeface="Times New Roman"/>
                <a:cs typeface="Times New Roman"/>
              </a:rPr>
              <a:t>in questa </a:t>
            </a:r>
            <a:r>
              <a:rPr sz="1200" spc="-5" dirty="0">
                <a:latin typeface="Times New Roman"/>
                <a:cs typeface="Times New Roman"/>
              </a:rPr>
              <a:t>esposizione </a:t>
            </a:r>
            <a:r>
              <a:rPr sz="1200" dirty="0">
                <a:latin typeface="Times New Roman"/>
                <a:cs typeface="Times New Roman"/>
              </a:rPr>
              <a:t>sono: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150">
              <a:latin typeface="Times New Roman"/>
              <a:cs typeface="Times New Roman"/>
            </a:endParaRPr>
          </a:p>
          <a:p>
            <a:pPr marL="520700">
              <a:lnSpc>
                <a:spcPct val="1000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(214.2) 19:0.2 </a:t>
            </a:r>
            <a:r>
              <a:rPr sz="1200" dirty="0">
                <a:latin typeface="Times New Roman"/>
                <a:cs typeface="Times New Roman"/>
              </a:rPr>
              <a:t>1. </a:t>
            </a:r>
            <a:r>
              <a:rPr sz="1200" spc="-5" dirty="0">
                <a:latin typeface="Times New Roman"/>
                <a:cs typeface="Times New Roman"/>
              </a:rPr>
              <a:t>Figli Istruttori</a:t>
            </a:r>
            <a:r>
              <a:rPr sz="1200" spc="-1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Trinitari.</a:t>
            </a:r>
            <a:endParaRPr sz="1200">
              <a:latin typeface="Times New Roman"/>
              <a:cs typeface="Times New Roman"/>
            </a:endParaRPr>
          </a:p>
          <a:p>
            <a:pPr marL="520700">
              <a:lnSpc>
                <a:spcPct val="100000"/>
              </a:lnSpc>
              <a:spcBef>
                <a:spcPts val="133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(214.3) 19:0.3 </a:t>
            </a:r>
            <a:r>
              <a:rPr sz="1200" dirty="0">
                <a:latin typeface="Times New Roman"/>
                <a:cs typeface="Times New Roman"/>
              </a:rPr>
              <a:t>2. </a:t>
            </a:r>
            <a:r>
              <a:rPr sz="1200" spc="-5" dirty="0">
                <a:latin typeface="Times New Roman"/>
                <a:cs typeface="Times New Roman"/>
              </a:rPr>
              <a:t>Perfettori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-1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Saggezza.</a:t>
            </a:r>
            <a:endParaRPr sz="1200">
              <a:latin typeface="Times New Roman"/>
              <a:cs typeface="Times New Roman"/>
            </a:endParaRPr>
          </a:p>
          <a:p>
            <a:pPr marL="520700">
              <a:lnSpc>
                <a:spcPct val="100000"/>
              </a:lnSpc>
              <a:spcBef>
                <a:spcPts val="134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(214.4) 19:0.4 </a:t>
            </a:r>
            <a:r>
              <a:rPr sz="1200" dirty="0">
                <a:latin typeface="Times New Roman"/>
                <a:cs typeface="Times New Roman"/>
              </a:rPr>
              <a:t>3. </a:t>
            </a:r>
            <a:r>
              <a:rPr sz="1200" spc="-5" dirty="0">
                <a:latin typeface="Times New Roman"/>
                <a:cs typeface="Times New Roman"/>
              </a:rPr>
              <a:t>Consiglieri</a:t>
            </a:r>
            <a:r>
              <a:rPr sz="1200" spc="-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Divini.</a:t>
            </a:r>
            <a:endParaRPr sz="1200">
              <a:latin typeface="Times New Roman"/>
              <a:cs typeface="Times New Roman"/>
            </a:endParaRPr>
          </a:p>
          <a:p>
            <a:pPr marL="520700">
              <a:lnSpc>
                <a:spcPct val="100000"/>
              </a:lnSpc>
              <a:spcBef>
                <a:spcPts val="134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(214.5) 19:0.5 </a:t>
            </a:r>
            <a:r>
              <a:rPr sz="1200" dirty="0">
                <a:latin typeface="Times New Roman"/>
                <a:cs typeface="Times New Roman"/>
              </a:rPr>
              <a:t>4. </a:t>
            </a:r>
            <a:r>
              <a:rPr sz="1200" spc="-5" dirty="0">
                <a:latin typeface="Times New Roman"/>
                <a:cs typeface="Times New Roman"/>
              </a:rPr>
              <a:t>Censori</a:t>
            </a:r>
            <a:r>
              <a:rPr sz="1200" spc="-1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Universali.</a:t>
            </a:r>
            <a:endParaRPr sz="1200">
              <a:latin typeface="Times New Roman"/>
              <a:cs typeface="Times New Roman"/>
            </a:endParaRPr>
          </a:p>
          <a:p>
            <a:pPr marL="520700">
              <a:lnSpc>
                <a:spcPct val="100000"/>
              </a:lnSpc>
              <a:spcBef>
                <a:spcPts val="133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(214.6) 19:0.6 </a:t>
            </a:r>
            <a:r>
              <a:rPr sz="1200" dirty="0">
                <a:latin typeface="Times New Roman"/>
                <a:cs typeface="Times New Roman"/>
              </a:rPr>
              <a:t>5. </a:t>
            </a:r>
            <a:r>
              <a:rPr sz="1200" spc="-5" dirty="0">
                <a:latin typeface="Times New Roman"/>
                <a:cs typeface="Times New Roman"/>
              </a:rPr>
              <a:t>Spiriti Trinitari</a:t>
            </a:r>
            <a:r>
              <a:rPr sz="1200" spc="-1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Ispirati.</a:t>
            </a:r>
            <a:endParaRPr sz="1200">
              <a:latin typeface="Times New Roman"/>
              <a:cs typeface="Times New Roman"/>
            </a:endParaRPr>
          </a:p>
          <a:p>
            <a:pPr marL="520700">
              <a:lnSpc>
                <a:spcPct val="100000"/>
              </a:lnSpc>
              <a:spcBef>
                <a:spcPts val="134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(214.7) 19:0.7 </a:t>
            </a:r>
            <a:r>
              <a:rPr sz="1200" dirty="0">
                <a:latin typeface="Times New Roman"/>
                <a:cs typeface="Times New Roman"/>
              </a:rPr>
              <a:t>6. </a:t>
            </a:r>
            <a:r>
              <a:rPr sz="1200" spc="-5" dirty="0">
                <a:latin typeface="Times New Roman"/>
                <a:cs typeface="Times New Roman"/>
              </a:rPr>
              <a:t>Nativi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-18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Havona.</a:t>
            </a:r>
            <a:endParaRPr sz="1200">
              <a:latin typeface="Times New Roman"/>
              <a:cs typeface="Times New Roman"/>
            </a:endParaRPr>
          </a:p>
          <a:p>
            <a:pPr marL="520700">
              <a:lnSpc>
                <a:spcPct val="100000"/>
              </a:lnSpc>
              <a:spcBef>
                <a:spcPts val="134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(214.8) 19:0.8 </a:t>
            </a:r>
            <a:r>
              <a:rPr sz="1200" dirty="0">
                <a:latin typeface="Times New Roman"/>
                <a:cs typeface="Times New Roman"/>
              </a:rPr>
              <a:t>7. </a:t>
            </a:r>
            <a:r>
              <a:rPr sz="1200" spc="-5" dirty="0">
                <a:latin typeface="Times New Roman"/>
                <a:cs typeface="Times New Roman"/>
              </a:rPr>
              <a:t>Cittadini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-1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Paradiso.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37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378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55940" cy="37820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53213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(214.9) 19:0.9 </a:t>
            </a:r>
            <a:r>
              <a:rPr sz="1200" spc="-5" dirty="0">
                <a:latin typeface="Times New Roman"/>
                <a:cs typeface="Times New Roman"/>
              </a:rPr>
              <a:t>Eccetto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Figli Istruttori Trinitari </a:t>
            </a:r>
            <a:r>
              <a:rPr sz="1200" dirty="0">
                <a:latin typeface="Times New Roman"/>
                <a:cs typeface="Times New Roman"/>
              </a:rPr>
              <a:t>e forse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Spiriti </a:t>
            </a:r>
            <a:r>
              <a:rPr sz="1200" spc="-5" dirty="0">
                <a:latin typeface="Times New Roman"/>
                <a:cs typeface="Times New Roman"/>
              </a:rPr>
              <a:t>Trinitari Ispirati, questi gruppi </a:t>
            </a:r>
            <a:r>
              <a:rPr sz="1200" dirty="0">
                <a:latin typeface="Times New Roman"/>
                <a:cs typeface="Times New Roman"/>
              </a:rPr>
              <a:t>sono in </a:t>
            </a:r>
            <a:r>
              <a:rPr sz="1200" spc="-5" dirty="0">
                <a:latin typeface="Times New Roman"/>
                <a:cs typeface="Times New Roman"/>
              </a:rPr>
              <a:t>numero definito; </a:t>
            </a:r>
            <a:r>
              <a:rPr sz="1200" dirty="0">
                <a:latin typeface="Times New Roman"/>
                <a:cs typeface="Times New Roman"/>
              </a:rPr>
              <a:t>la loro  </a:t>
            </a:r>
            <a:r>
              <a:rPr sz="1200" spc="-5" dirty="0">
                <a:latin typeface="Times New Roman"/>
                <a:cs typeface="Times New Roman"/>
              </a:rPr>
              <a:t>creazione </a:t>
            </a:r>
            <a:r>
              <a:rPr sz="1200" dirty="0">
                <a:latin typeface="Times New Roman"/>
                <a:cs typeface="Times New Roman"/>
              </a:rPr>
              <a:t>è un </a:t>
            </a:r>
            <a:r>
              <a:rPr sz="1200" spc="-5" dirty="0">
                <a:latin typeface="Times New Roman"/>
                <a:cs typeface="Times New Roman"/>
              </a:rPr>
              <a:t>evento </a:t>
            </a:r>
            <a:r>
              <a:rPr sz="1200" dirty="0">
                <a:latin typeface="Times New Roman"/>
                <a:cs typeface="Times New Roman"/>
              </a:rPr>
              <a:t>concluso </a:t>
            </a:r>
            <a:r>
              <a:rPr sz="1200" spc="-5" dirty="0">
                <a:latin typeface="Times New Roman"/>
                <a:cs typeface="Times New Roman"/>
              </a:rPr>
              <a:t>del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passato.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1. I Figli Istruttori</a:t>
            </a:r>
            <a:r>
              <a:rPr sz="1600" b="1" spc="-10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Trinitari</a:t>
            </a:r>
            <a:endParaRPr sz="1600">
              <a:latin typeface="Times New Roman"/>
              <a:cs typeface="Times New Roman"/>
            </a:endParaRPr>
          </a:p>
          <a:p>
            <a:pPr marL="76200" marR="269240">
              <a:lnSpc>
                <a:spcPct val="95600"/>
              </a:lnSpc>
              <a:spcBef>
                <a:spcPts val="138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(214.10) 19:1.1 </a:t>
            </a:r>
            <a:r>
              <a:rPr sz="1200" spc="-5" dirty="0">
                <a:latin typeface="Times New Roman"/>
                <a:cs typeface="Times New Roman"/>
              </a:rPr>
              <a:t>Tra </a:t>
            </a:r>
            <a:r>
              <a:rPr sz="1200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ordini </a:t>
            </a:r>
            <a:r>
              <a:rPr sz="1200" spc="-5" dirty="0">
                <a:latin typeface="Times New Roman"/>
                <a:cs typeface="Times New Roman"/>
              </a:rPr>
              <a:t>elevati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personalità celesti </a:t>
            </a:r>
            <a:r>
              <a:rPr sz="1200" dirty="0">
                <a:latin typeface="Times New Roman"/>
                <a:cs typeface="Times New Roman"/>
              </a:rPr>
              <a:t>che vi sono </a:t>
            </a:r>
            <a:r>
              <a:rPr sz="1200" spc="-5" dirty="0">
                <a:latin typeface="Times New Roman"/>
                <a:cs typeface="Times New Roman"/>
              </a:rPr>
              <a:t>state rivelate, </a:t>
            </a:r>
            <a:r>
              <a:rPr sz="1200" dirty="0">
                <a:latin typeface="Times New Roman"/>
                <a:cs typeface="Times New Roman"/>
              </a:rPr>
              <a:t>solo i </a:t>
            </a:r>
            <a:r>
              <a:rPr sz="1200" spc="-5" dirty="0">
                <a:latin typeface="Times New Roman"/>
                <a:cs typeface="Times New Roman"/>
              </a:rPr>
              <a:t>Figli Istruttori Trinitari agiscono </a:t>
            </a:r>
            <a:r>
              <a:rPr sz="1200" spc="10" dirty="0">
                <a:latin typeface="Times New Roman"/>
                <a:cs typeface="Times New Roman"/>
              </a:rPr>
              <a:t>con  </a:t>
            </a:r>
            <a:r>
              <a:rPr sz="1200" spc="-5" dirty="0">
                <a:latin typeface="Times New Roman"/>
                <a:cs typeface="Times New Roman"/>
              </a:rPr>
              <a:t>duplice </a:t>
            </a:r>
            <a:r>
              <a:rPr sz="1200" dirty="0">
                <a:latin typeface="Times New Roman"/>
                <a:cs typeface="Times New Roman"/>
              </a:rPr>
              <a:t>funzione.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la loro </a:t>
            </a:r>
            <a:r>
              <a:rPr sz="1200" spc="-5" dirty="0">
                <a:latin typeface="Times New Roman"/>
                <a:cs typeface="Times New Roman"/>
              </a:rPr>
              <a:t>origine </a:t>
            </a:r>
            <a:r>
              <a:rPr sz="1200" dirty="0">
                <a:latin typeface="Times New Roman"/>
                <a:cs typeface="Times New Roman"/>
              </a:rPr>
              <a:t>di natura trinitaria le loro funzioni sono </a:t>
            </a:r>
            <a:r>
              <a:rPr sz="1200" spc="-5" dirty="0">
                <a:latin typeface="Times New Roman"/>
                <a:cs typeface="Times New Roman"/>
              </a:rPr>
              <a:t>quasi interamente consacrate ai </a:t>
            </a:r>
            <a:r>
              <a:rPr sz="1200" dirty="0">
                <a:latin typeface="Times New Roman"/>
                <a:cs typeface="Times New Roman"/>
              </a:rPr>
              <a:t>servizi di </a:t>
            </a:r>
            <a:r>
              <a:rPr sz="1200" spc="-5" dirty="0">
                <a:latin typeface="Times New Roman"/>
                <a:cs typeface="Times New Roman"/>
              </a:rPr>
              <a:t>filiazione  divina. </a:t>
            </a:r>
            <a:r>
              <a:rPr sz="1200" dirty="0">
                <a:latin typeface="Times New Roman"/>
                <a:cs typeface="Times New Roman"/>
              </a:rPr>
              <a:t>Essi </a:t>
            </a:r>
            <a:r>
              <a:rPr sz="1200" spc="-5" dirty="0">
                <a:latin typeface="Times New Roman"/>
                <a:cs typeface="Times New Roman"/>
              </a:rPr>
              <a:t>sono gli esseri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collegamento che </a:t>
            </a:r>
            <a:r>
              <a:rPr sz="1200" dirty="0">
                <a:latin typeface="Times New Roman"/>
                <a:cs typeface="Times New Roman"/>
              </a:rPr>
              <a:t>colmano </a:t>
            </a:r>
            <a:r>
              <a:rPr sz="1200" spc="-5" dirty="0">
                <a:latin typeface="Times New Roman"/>
                <a:cs typeface="Times New Roman"/>
              </a:rPr>
              <a:t>l’abisso universale </a:t>
            </a:r>
            <a:r>
              <a:rPr sz="1200" dirty="0">
                <a:latin typeface="Times New Roman"/>
                <a:cs typeface="Times New Roman"/>
              </a:rPr>
              <a:t>tra le </a:t>
            </a:r>
            <a:r>
              <a:rPr sz="1200" spc="-5" dirty="0">
                <a:latin typeface="Times New Roman"/>
                <a:cs typeface="Times New Roman"/>
              </a:rPr>
              <a:t>personalità originate dalla Trinità </a:t>
            </a:r>
            <a:r>
              <a:rPr sz="1200" dirty="0">
                <a:latin typeface="Times New Roman"/>
                <a:cs typeface="Times New Roman"/>
              </a:rPr>
              <a:t>e quelle </a:t>
            </a:r>
            <a:r>
              <a:rPr sz="1200" spc="5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origine </a:t>
            </a:r>
            <a:r>
              <a:rPr sz="1200" dirty="0">
                <a:latin typeface="Times New Roman"/>
                <a:cs typeface="Times New Roman"/>
              </a:rPr>
              <a:t>duale.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7112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(214.11) 19:1.2 </a:t>
            </a:r>
            <a:r>
              <a:rPr sz="1200" spc="-5" dirty="0">
                <a:latin typeface="Times New Roman"/>
                <a:cs typeface="Times New Roman"/>
              </a:rPr>
              <a:t>Mentre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Figli Stazionari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Trinità </a:t>
            </a:r>
            <a:r>
              <a:rPr sz="1200" dirty="0">
                <a:latin typeface="Times New Roman"/>
                <a:cs typeface="Times New Roman"/>
              </a:rPr>
              <a:t>sono in </a:t>
            </a:r>
            <a:r>
              <a:rPr sz="1200" spc="-5" dirty="0">
                <a:latin typeface="Times New Roman"/>
                <a:cs typeface="Times New Roman"/>
              </a:rPr>
              <a:t>numero completo,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Figli Istruttori </a:t>
            </a:r>
            <a:r>
              <a:rPr sz="1200" dirty="0">
                <a:latin typeface="Times New Roman"/>
                <a:cs typeface="Times New Roman"/>
              </a:rPr>
              <a:t>sono costantemente in </a:t>
            </a:r>
            <a:r>
              <a:rPr sz="1200" spc="-5" dirty="0">
                <a:latin typeface="Times New Roman"/>
                <a:cs typeface="Times New Roman"/>
              </a:rPr>
              <a:t>aumento. </a:t>
            </a:r>
            <a:r>
              <a:rPr sz="1200" dirty="0">
                <a:latin typeface="Times New Roman"/>
                <a:cs typeface="Times New Roman"/>
              </a:rPr>
              <a:t>Io </a:t>
            </a:r>
            <a:r>
              <a:rPr sz="1200" spc="-5" dirty="0">
                <a:latin typeface="Times New Roman"/>
                <a:cs typeface="Times New Roman"/>
              </a:rPr>
              <a:t>non  so quale sarà </a:t>
            </a:r>
            <a:r>
              <a:rPr sz="1200" dirty="0">
                <a:latin typeface="Times New Roman"/>
                <a:cs typeface="Times New Roman"/>
              </a:rPr>
              <a:t>il numero </a:t>
            </a:r>
            <a:r>
              <a:rPr sz="1200" spc="-5" dirty="0">
                <a:latin typeface="Times New Roman"/>
                <a:cs typeface="Times New Roman"/>
              </a:rPr>
              <a:t>finale dei Figli Istruttori. </a:t>
            </a:r>
            <a:r>
              <a:rPr sz="1200" dirty="0">
                <a:latin typeface="Times New Roman"/>
                <a:cs typeface="Times New Roman"/>
              </a:rPr>
              <a:t>Posso </a:t>
            </a:r>
            <a:r>
              <a:rPr sz="1200" spc="-5" dirty="0">
                <a:latin typeface="Times New Roman"/>
                <a:cs typeface="Times New Roman"/>
              </a:rPr>
              <a:t>tuttavia affermare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nell’ultimo rapporto periodico ad Uversa </a:t>
            </a:r>
            <a:r>
              <a:rPr sz="1200" spc="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archivi  </a:t>
            </a:r>
            <a:r>
              <a:rPr sz="1200" spc="-5" dirty="0">
                <a:latin typeface="Times New Roman"/>
                <a:cs typeface="Times New Roman"/>
              </a:rPr>
              <a:t>del Paradiso indicavano </a:t>
            </a:r>
            <a:r>
              <a:rPr sz="1200" dirty="0">
                <a:latin typeface="Times New Roman"/>
                <a:cs typeface="Times New Roman"/>
              </a:rPr>
              <a:t>21.001.624.821 di questi </a:t>
            </a:r>
            <a:r>
              <a:rPr sz="1200" spc="-5" dirty="0">
                <a:latin typeface="Times New Roman"/>
                <a:cs typeface="Times New Roman"/>
              </a:rPr>
              <a:t>Figli </a:t>
            </a:r>
            <a:r>
              <a:rPr sz="1200" dirty="0">
                <a:latin typeface="Times New Roman"/>
                <a:cs typeface="Times New Roman"/>
              </a:rPr>
              <a:t>in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servizio.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>
              <a:lnSpc>
                <a:spcPts val="141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(214.12) 19:1.3 </a:t>
            </a:r>
            <a:r>
              <a:rPr sz="1200" spc="-5" dirty="0">
                <a:latin typeface="Times New Roman"/>
                <a:cs typeface="Times New Roman"/>
              </a:rPr>
              <a:t>Questi esseri </a:t>
            </a:r>
            <a:r>
              <a:rPr sz="1200" dirty="0">
                <a:latin typeface="Times New Roman"/>
                <a:cs typeface="Times New Roman"/>
              </a:rPr>
              <a:t>sono il solo </a:t>
            </a:r>
            <a:r>
              <a:rPr sz="1200" spc="-5" dirty="0">
                <a:latin typeface="Times New Roman"/>
                <a:cs typeface="Times New Roman"/>
              </a:rPr>
              <a:t>gruppo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Figli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rivelatovi </a:t>
            </a:r>
            <a:r>
              <a:rPr sz="1200" dirty="0">
                <a:latin typeface="Times New Roman"/>
                <a:cs typeface="Times New Roman"/>
              </a:rPr>
              <a:t>la cui </a:t>
            </a:r>
            <a:r>
              <a:rPr sz="1200" spc="-5" dirty="0">
                <a:latin typeface="Times New Roman"/>
                <a:cs typeface="Times New Roman"/>
              </a:rPr>
              <a:t>origine </a:t>
            </a:r>
            <a:r>
              <a:rPr sz="1200" dirty="0">
                <a:latin typeface="Times New Roman"/>
                <a:cs typeface="Times New Roman"/>
              </a:rPr>
              <a:t>è nella </a:t>
            </a:r>
            <a:r>
              <a:rPr sz="1200" spc="-5" dirty="0">
                <a:latin typeface="Times New Roman"/>
                <a:cs typeface="Times New Roman"/>
              </a:rPr>
              <a:t>Trinità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Paradiso. Essi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percorrono</a:t>
            </a:r>
            <a:endParaRPr sz="1200">
              <a:latin typeface="Times New Roman"/>
              <a:cs typeface="Times New Roman"/>
            </a:endParaRPr>
          </a:p>
          <a:p>
            <a:pPr marL="76200" marR="43180">
              <a:lnSpc>
                <a:spcPct val="95900"/>
              </a:lnSpc>
              <a:spcBef>
                <a:spcPts val="30"/>
              </a:spcBef>
            </a:pPr>
            <a:r>
              <a:rPr sz="1200" spc="-5" dirty="0">
                <a:latin typeface="Times New Roman"/>
                <a:cs typeface="Times New Roman"/>
              </a:rPr>
              <a:t>l’Universo centrale ed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Superuniversi, ed </a:t>
            </a:r>
            <a:r>
              <a:rPr sz="1200" dirty="0">
                <a:latin typeface="Times New Roman"/>
                <a:cs typeface="Times New Roman"/>
              </a:rPr>
              <a:t>un numero </a:t>
            </a:r>
            <a:r>
              <a:rPr sz="1200" spc="-5" dirty="0">
                <a:latin typeface="Times New Roman"/>
                <a:cs typeface="Times New Roman"/>
              </a:rPr>
              <a:t>considerevole </a:t>
            </a:r>
            <a:r>
              <a:rPr sz="1200" dirty="0">
                <a:latin typeface="Times New Roman"/>
                <a:cs typeface="Times New Roman"/>
              </a:rPr>
              <a:t>di loro è </a:t>
            </a:r>
            <a:r>
              <a:rPr sz="1200" spc="-5" dirty="0">
                <a:latin typeface="Times New Roman"/>
                <a:cs typeface="Times New Roman"/>
              </a:rPr>
              <a:t>assegnato </a:t>
            </a:r>
            <a:r>
              <a:rPr sz="1200" dirty="0">
                <a:latin typeface="Times New Roman"/>
                <a:cs typeface="Times New Roman"/>
              </a:rPr>
              <a:t>ad </a:t>
            </a:r>
            <a:r>
              <a:rPr sz="1200" spc="-5" dirty="0">
                <a:latin typeface="Times New Roman"/>
                <a:cs typeface="Times New Roman"/>
              </a:rPr>
              <a:t>ogni </a:t>
            </a:r>
            <a:r>
              <a:rPr sz="1200" dirty="0">
                <a:latin typeface="Times New Roman"/>
                <a:cs typeface="Times New Roman"/>
              </a:rPr>
              <a:t>Universo </a:t>
            </a:r>
            <a:r>
              <a:rPr sz="1200" spc="-5" dirty="0">
                <a:latin typeface="Times New Roman"/>
                <a:cs typeface="Times New Roman"/>
              </a:rPr>
              <a:t>locale. Essi servono </a:t>
            </a:r>
            <a:r>
              <a:rPr sz="1200" dirty="0">
                <a:latin typeface="Times New Roman"/>
                <a:cs typeface="Times New Roman"/>
              </a:rPr>
              <a:t>anche  i </a:t>
            </a:r>
            <a:r>
              <a:rPr sz="1200" spc="-5" dirty="0">
                <a:latin typeface="Times New Roman"/>
                <a:cs typeface="Times New Roman"/>
              </a:rPr>
              <a:t>singoli pianeti come fanno gli altri Figli Paradisiaci </a:t>
            </a:r>
            <a:r>
              <a:rPr sz="1200" dirty="0">
                <a:latin typeface="Times New Roman"/>
                <a:cs typeface="Times New Roman"/>
              </a:rPr>
              <a:t>di Dio. Poiché il piano </a:t>
            </a:r>
            <a:r>
              <a:rPr sz="1200" spc="-5" dirty="0">
                <a:latin typeface="Times New Roman"/>
                <a:cs typeface="Times New Roman"/>
              </a:rPr>
              <a:t>del grande Universo </a:t>
            </a:r>
            <a:r>
              <a:rPr sz="1200" dirty="0">
                <a:latin typeface="Times New Roman"/>
                <a:cs typeface="Times New Roman"/>
              </a:rPr>
              <a:t>non ha </a:t>
            </a:r>
            <a:r>
              <a:rPr sz="1200" spc="-5" dirty="0">
                <a:latin typeface="Times New Roman"/>
                <a:cs typeface="Times New Roman"/>
              </a:rPr>
              <a:t>raggiunto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pieno  </a:t>
            </a:r>
            <a:r>
              <a:rPr sz="1200" dirty="0">
                <a:latin typeface="Times New Roman"/>
                <a:cs typeface="Times New Roman"/>
              </a:rPr>
              <a:t>sviluppo, </a:t>
            </a:r>
            <a:r>
              <a:rPr sz="1200" spc="-5" dirty="0">
                <a:latin typeface="Times New Roman"/>
                <a:cs typeface="Times New Roman"/>
              </a:rPr>
              <a:t>moltissimi Figli Istruttori </a:t>
            </a:r>
            <a:r>
              <a:rPr sz="1200" dirty="0">
                <a:latin typeface="Times New Roman"/>
                <a:cs typeface="Times New Roman"/>
              </a:rPr>
              <a:t>sono tenuti nelle </a:t>
            </a:r>
            <a:r>
              <a:rPr sz="1200" spc="-5" dirty="0">
                <a:latin typeface="Times New Roman"/>
                <a:cs typeface="Times New Roman"/>
              </a:rPr>
              <a:t>riserve </a:t>
            </a:r>
            <a:r>
              <a:rPr sz="1200" dirty="0">
                <a:latin typeface="Times New Roman"/>
                <a:cs typeface="Times New Roman"/>
              </a:rPr>
              <a:t>in Paradiso e </a:t>
            </a:r>
            <a:r>
              <a:rPr sz="1200" spc="-5" dirty="0">
                <a:latin typeface="Times New Roman"/>
                <a:cs typeface="Times New Roman"/>
              </a:rPr>
              <a:t>si offrono volontari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incarichi d’emergenza </a:t>
            </a:r>
            <a:r>
              <a:rPr sz="1200" dirty="0">
                <a:latin typeface="Times New Roman"/>
                <a:cs typeface="Times New Roman"/>
              </a:rPr>
              <a:t>e per  </a:t>
            </a:r>
            <a:r>
              <a:rPr sz="1200" spc="-5" dirty="0">
                <a:latin typeface="Times New Roman"/>
                <a:cs typeface="Times New Roman"/>
              </a:rPr>
              <a:t>servizi eccezionali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tutte </a:t>
            </a:r>
            <a:r>
              <a:rPr sz="1200" dirty="0">
                <a:latin typeface="Times New Roman"/>
                <a:cs typeface="Times New Roman"/>
              </a:rPr>
              <a:t>le divisioni </a:t>
            </a:r>
            <a:r>
              <a:rPr sz="1200" spc="-5" dirty="0">
                <a:latin typeface="Times New Roman"/>
                <a:cs typeface="Times New Roman"/>
              </a:rPr>
              <a:t>del grande Universo, sui </a:t>
            </a:r>
            <a:r>
              <a:rPr sz="1200" dirty="0">
                <a:latin typeface="Times New Roman"/>
                <a:cs typeface="Times New Roman"/>
              </a:rPr>
              <a:t>mondi </a:t>
            </a:r>
            <a:r>
              <a:rPr sz="1200" spc="-5" dirty="0">
                <a:latin typeface="Times New Roman"/>
                <a:cs typeface="Times New Roman"/>
              </a:rPr>
              <a:t>isolati dello </a:t>
            </a:r>
            <a:r>
              <a:rPr sz="1200" dirty="0">
                <a:latin typeface="Times New Roman"/>
                <a:cs typeface="Times New Roman"/>
              </a:rPr>
              <a:t>spazio, </a:t>
            </a:r>
            <a:r>
              <a:rPr sz="1200" spc="-5" dirty="0">
                <a:latin typeface="Times New Roman"/>
                <a:cs typeface="Times New Roman"/>
              </a:rPr>
              <a:t>negli Universi locali, nei Superuniversi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sui </a:t>
            </a:r>
            <a:r>
              <a:rPr sz="1200" dirty="0">
                <a:latin typeface="Times New Roman"/>
                <a:cs typeface="Times New Roman"/>
              </a:rPr>
              <a:t>mondi di </a:t>
            </a:r>
            <a:r>
              <a:rPr sz="1200" spc="-5" dirty="0">
                <a:latin typeface="Times New Roman"/>
                <a:cs typeface="Times New Roman"/>
              </a:rPr>
              <a:t>Havona. Essi operano </a:t>
            </a:r>
            <a:r>
              <a:rPr sz="1200" dirty="0">
                <a:latin typeface="Times New Roman"/>
                <a:cs typeface="Times New Roman"/>
              </a:rPr>
              <a:t>anche in Paradiso, ma </a:t>
            </a:r>
            <a:r>
              <a:rPr sz="1200" spc="-5" dirty="0">
                <a:latin typeface="Times New Roman"/>
                <a:cs typeface="Times New Roman"/>
              </a:rPr>
              <a:t>sarà </a:t>
            </a:r>
            <a:r>
              <a:rPr sz="1200" dirty="0">
                <a:latin typeface="Times New Roman"/>
                <a:cs typeface="Times New Roman"/>
              </a:rPr>
              <a:t>più utile </a:t>
            </a:r>
            <a:r>
              <a:rPr sz="1200" spc="-5" dirty="0">
                <a:latin typeface="Times New Roman"/>
                <a:cs typeface="Times New Roman"/>
              </a:rPr>
              <a:t>rimandare </a:t>
            </a:r>
            <a:r>
              <a:rPr sz="1200" dirty="0">
                <a:latin typeface="Times New Roman"/>
                <a:cs typeface="Times New Roman"/>
              </a:rPr>
              <a:t>il loro studio </a:t>
            </a:r>
            <a:r>
              <a:rPr sz="1200" spc="-5" dirty="0">
                <a:latin typeface="Times New Roman"/>
                <a:cs typeface="Times New Roman"/>
              </a:rPr>
              <a:t>dettagliato </a:t>
            </a:r>
            <a:r>
              <a:rPr sz="1200" dirty="0">
                <a:latin typeface="Times New Roman"/>
                <a:cs typeface="Times New Roman"/>
              </a:rPr>
              <a:t>a quando </a:t>
            </a:r>
            <a:r>
              <a:rPr sz="1200" spc="-5" dirty="0">
                <a:latin typeface="Times New Roman"/>
                <a:cs typeface="Times New Roman"/>
              </a:rPr>
              <a:t>tratteremo </a:t>
            </a:r>
            <a:r>
              <a:rPr sz="1200" dirty="0">
                <a:latin typeface="Times New Roman"/>
                <a:cs typeface="Times New Roman"/>
              </a:rPr>
              <a:t>dei  </a:t>
            </a:r>
            <a:r>
              <a:rPr sz="1200" spc="-5" dirty="0">
                <a:latin typeface="Times New Roman"/>
                <a:cs typeface="Times New Roman"/>
              </a:rPr>
              <a:t>Figli Paradisiaci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37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379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162925" cy="3548379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182245" algn="just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(215.1) 19:1.4 </a:t>
            </a:r>
            <a:r>
              <a:rPr sz="1200" spc="-5" dirty="0">
                <a:latin typeface="Times New Roman"/>
                <a:cs typeface="Times New Roman"/>
              </a:rPr>
              <a:t>A questo </a:t>
            </a:r>
            <a:r>
              <a:rPr sz="1200" dirty="0">
                <a:latin typeface="Times New Roman"/>
                <a:cs typeface="Times New Roman"/>
              </a:rPr>
              <a:t>proposito, </a:t>
            </a:r>
            <a:r>
              <a:rPr sz="1200" spc="-5" dirty="0">
                <a:latin typeface="Times New Roman"/>
                <a:cs typeface="Times New Roman"/>
              </a:rPr>
              <a:t>tuttavia, si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notare </a:t>
            </a:r>
            <a:r>
              <a:rPr sz="1200" dirty="0">
                <a:latin typeface="Times New Roman"/>
                <a:cs typeface="Times New Roman"/>
              </a:rPr>
              <a:t>che i </a:t>
            </a:r>
            <a:r>
              <a:rPr sz="1200" spc="-5" dirty="0">
                <a:latin typeface="Times New Roman"/>
                <a:cs typeface="Times New Roman"/>
              </a:rPr>
              <a:t>Figli Istruttori </a:t>
            </a:r>
            <a:r>
              <a:rPr sz="1200" dirty="0">
                <a:latin typeface="Times New Roman"/>
                <a:cs typeface="Times New Roman"/>
              </a:rPr>
              <a:t>sono le </a:t>
            </a:r>
            <a:r>
              <a:rPr sz="1200" spc="-5" dirty="0">
                <a:latin typeface="Times New Roman"/>
                <a:cs typeface="Times New Roman"/>
              </a:rPr>
              <a:t>personalità coordinatrici supreme </a:t>
            </a:r>
            <a:r>
              <a:rPr sz="1200" dirty="0">
                <a:latin typeface="Times New Roman"/>
                <a:cs typeface="Times New Roman"/>
              </a:rPr>
              <a:t>originate </a:t>
            </a:r>
            <a:r>
              <a:rPr sz="1200" spc="-5" dirty="0">
                <a:latin typeface="Times New Roman"/>
                <a:cs typeface="Times New Roman"/>
              </a:rPr>
              <a:t>dalla  Trinità.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un tale immenso </a:t>
            </a:r>
            <a:r>
              <a:rPr sz="1200" spc="-5" dirty="0">
                <a:latin typeface="Times New Roman"/>
                <a:cs typeface="Times New Roman"/>
              </a:rPr>
              <a:t>Universo degli </a:t>
            </a:r>
            <a:r>
              <a:rPr sz="1200" dirty="0">
                <a:latin typeface="Times New Roman"/>
                <a:cs typeface="Times New Roman"/>
              </a:rPr>
              <a:t>Universi </a:t>
            </a:r>
            <a:r>
              <a:rPr sz="1200" spc="-5" dirty="0">
                <a:latin typeface="Times New Roman"/>
                <a:cs typeface="Times New Roman"/>
              </a:rPr>
              <a:t>c’è sempre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grande pericolo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soccombere </a:t>
            </a:r>
            <a:r>
              <a:rPr sz="1200" dirty="0">
                <a:latin typeface="Times New Roman"/>
                <a:cs typeface="Times New Roman"/>
              </a:rPr>
              <a:t>all’errore dovuto ad un punto di  vista </a:t>
            </a:r>
            <a:r>
              <a:rPr sz="1200" spc="-5" dirty="0">
                <a:latin typeface="Times New Roman"/>
                <a:cs typeface="Times New Roman"/>
              </a:rPr>
              <a:t>circoscritto, </a:t>
            </a:r>
            <a:r>
              <a:rPr sz="1200" dirty="0">
                <a:latin typeface="Times New Roman"/>
                <a:cs typeface="Times New Roman"/>
              </a:rPr>
              <a:t>al male insito in una </a:t>
            </a:r>
            <a:r>
              <a:rPr sz="1200" spc="-5" dirty="0">
                <a:latin typeface="Times New Roman"/>
                <a:cs typeface="Times New Roman"/>
              </a:rPr>
              <a:t>concezione frammentata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realtà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della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divinità.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9906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(215.2) 19:1.5 </a:t>
            </a:r>
            <a:r>
              <a:rPr sz="1200" spc="-5" dirty="0">
                <a:latin typeface="Times New Roman"/>
                <a:cs typeface="Times New Roman"/>
              </a:rPr>
              <a:t>Per esempio: la </a:t>
            </a:r>
            <a:r>
              <a:rPr sz="1200" dirty="0">
                <a:latin typeface="Times New Roman"/>
                <a:cs typeface="Times New Roman"/>
              </a:rPr>
              <a:t>mente umana bramerebbe </a:t>
            </a:r>
            <a:r>
              <a:rPr sz="1200" spc="-5" dirty="0">
                <a:latin typeface="Times New Roman"/>
                <a:cs typeface="Times New Roman"/>
              </a:rPr>
              <a:t>ordinariamente accostarsi alla filosofia </a:t>
            </a:r>
            <a:r>
              <a:rPr sz="1200" dirty="0">
                <a:latin typeface="Times New Roman"/>
                <a:cs typeface="Times New Roman"/>
              </a:rPr>
              <a:t>cosmica </a:t>
            </a:r>
            <a:r>
              <a:rPr sz="1200" spc="-5" dirty="0">
                <a:latin typeface="Times New Roman"/>
                <a:cs typeface="Times New Roman"/>
              </a:rPr>
              <a:t>descritta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queste </a:t>
            </a:r>
            <a:r>
              <a:rPr sz="1200" dirty="0">
                <a:latin typeface="Times New Roman"/>
                <a:cs typeface="Times New Roman"/>
              </a:rPr>
              <a:t>rivelazioni  </a:t>
            </a:r>
            <a:r>
              <a:rPr sz="1200" spc="-5" dirty="0">
                <a:latin typeface="Times New Roman"/>
                <a:cs typeface="Times New Roman"/>
              </a:rPr>
              <a:t>procedendo </a:t>
            </a:r>
            <a:r>
              <a:rPr sz="1200" dirty="0">
                <a:latin typeface="Times New Roman"/>
                <a:cs typeface="Times New Roman"/>
              </a:rPr>
              <a:t>dal </a:t>
            </a:r>
            <a:r>
              <a:rPr sz="1200" spc="-5" dirty="0">
                <a:latin typeface="Times New Roman"/>
                <a:cs typeface="Times New Roman"/>
              </a:rPr>
              <a:t>semplice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dal </a:t>
            </a:r>
            <a:r>
              <a:rPr sz="1200" dirty="0">
                <a:latin typeface="Times New Roman"/>
                <a:cs typeface="Times New Roman"/>
              </a:rPr>
              <a:t>finito al </a:t>
            </a:r>
            <a:r>
              <a:rPr sz="1200" spc="-5" dirty="0">
                <a:latin typeface="Times New Roman"/>
                <a:cs typeface="Times New Roman"/>
              </a:rPr>
              <a:t>complesso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all’infinito, </a:t>
            </a:r>
            <a:r>
              <a:rPr sz="1200" dirty="0">
                <a:latin typeface="Times New Roman"/>
                <a:cs typeface="Times New Roman"/>
              </a:rPr>
              <a:t>dalle </a:t>
            </a:r>
            <a:r>
              <a:rPr sz="1200" spc="-5" dirty="0">
                <a:latin typeface="Times New Roman"/>
                <a:cs typeface="Times New Roman"/>
              </a:rPr>
              <a:t>origini </a:t>
            </a:r>
            <a:r>
              <a:rPr sz="1200" dirty="0">
                <a:latin typeface="Times New Roman"/>
                <a:cs typeface="Times New Roman"/>
              </a:rPr>
              <a:t>umane </a:t>
            </a:r>
            <a:r>
              <a:rPr sz="1200" spc="-5" dirty="0">
                <a:latin typeface="Times New Roman"/>
                <a:cs typeface="Times New Roman"/>
              </a:rPr>
              <a:t>ai </a:t>
            </a:r>
            <a:r>
              <a:rPr sz="1200" dirty="0">
                <a:latin typeface="Times New Roman"/>
                <a:cs typeface="Times New Roman"/>
              </a:rPr>
              <a:t>destini divini. </a:t>
            </a:r>
            <a:r>
              <a:rPr sz="1200" spc="-5" dirty="0">
                <a:latin typeface="Times New Roman"/>
                <a:cs typeface="Times New Roman"/>
              </a:rPr>
              <a:t>Ma questa </a:t>
            </a:r>
            <a:r>
              <a:rPr sz="1200" dirty="0">
                <a:latin typeface="Times New Roman"/>
                <a:cs typeface="Times New Roman"/>
              </a:rPr>
              <a:t>via non conduce  </a:t>
            </a:r>
            <a:r>
              <a:rPr sz="1200" spc="-5" dirty="0">
                <a:latin typeface="Times New Roman"/>
                <a:cs typeface="Times New Roman"/>
              </a:rPr>
              <a:t>alla </a:t>
            </a:r>
            <a:r>
              <a:rPr sz="1200" i="1" spc="-5" dirty="0">
                <a:latin typeface="Times New Roman"/>
                <a:cs typeface="Times New Roman"/>
              </a:rPr>
              <a:t>saggezza spirituale. </a:t>
            </a:r>
            <a:r>
              <a:rPr sz="1200" spc="-5" dirty="0">
                <a:latin typeface="Times New Roman"/>
                <a:cs typeface="Times New Roman"/>
              </a:rPr>
              <a:t>Tale </a:t>
            </a:r>
            <a:r>
              <a:rPr sz="1200" dirty="0">
                <a:latin typeface="Times New Roman"/>
                <a:cs typeface="Times New Roman"/>
              </a:rPr>
              <a:t>modo di </a:t>
            </a:r>
            <a:r>
              <a:rPr sz="1200" spc="-5" dirty="0">
                <a:latin typeface="Times New Roman"/>
                <a:cs typeface="Times New Roman"/>
              </a:rPr>
              <a:t>procedere </a:t>
            </a:r>
            <a:r>
              <a:rPr sz="1200" dirty="0">
                <a:latin typeface="Times New Roman"/>
                <a:cs typeface="Times New Roman"/>
              </a:rPr>
              <a:t>è la via più </a:t>
            </a:r>
            <a:r>
              <a:rPr sz="1200" spc="-5" dirty="0">
                <a:latin typeface="Times New Roman"/>
                <a:cs typeface="Times New Roman"/>
              </a:rPr>
              <a:t>facile </a:t>
            </a:r>
            <a:r>
              <a:rPr sz="1200" dirty="0">
                <a:latin typeface="Times New Roman"/>
                <a:cs typeface="Times New Roman"/>
              </a:rPr>
              <a:t>verso una </a:t>
            </a:r>
            <a:r>
              <a:rPr sz="1200" spc="-5" dirty="0">
                <a:latin typeface="Times New Roman"/>
                <a:cs typeface="Times New Roman"/>
              </a:rPr>
              <a:t>certa forma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i="1" spc="-5" dirty="0">
                <a:latin typeface="Times New Roman"/>
                <a:cs typeface="Times New Roman"/>
              </a:rPr>
              <a:t>conoscenza genetica </a:t>
            </a:r>
            <a:r>
              <a:rPr sz="1200" spc="-5" dirty="0">
                <a:latin typeface="Times New Roman"/>
                <a:cs typeface="Times New Roman"/>
              </a:rPr>
              <a:t>suscettibile al </a:t>
            </a:r>
            <a:r>
              <a:rPr sz="1200" dirty="0">
                <a:latin typeface="Times New Roman"/>
                <a:cs typeface="Times New Roman"/>
              </a:rPr>
              <a:t>più  di </a:t>
            </a:r>
            <a:r>
              <a:rPr sz="1200" spc="-5" dirty="0">
                <a:latin typeface="Times New Roman"/>
                <a:cs typeface="Times New Roman"/>
              </a:rPr>
              <a:t>rivelare soltanto </a:t>
            </a:r>
            <a:r>
              <a:rPr sz="1200" dirty="0">
                <a:latin typeface="Times New Roman"/>
                <a:cs typeface="Times New Roman"/>
              </a:rPr>
              <a:t>l’origine </a:t>
            </a:r>
            <a:r>
              <a:rPr sz="1200" spc="-5" dirty="0">
                <a:latin typeface="Times New Roman"/>
                <a:cs typeface="Times New Roman"/>
              </a:rPr>
              <a:t>dell’uomo; </a:t>
            </a:r>
            <a:r>
              <a:rPr sz="1200" dirty="0">
                <a:latin typeface="Times New Roman"/>
                <a:cs typeface="Times New Roman"/>
              </a:rPr>
              <a:t>essa rivela </a:t>
            </a:r>
            <a:r>
              <a:rPr sz="1200" spc="-5" dirty="0">
                <a:latin typeface="Times New Roman"/>
                <a:cs typeface="Times New Roman"/>
              </a:rPr>
              <a:t>poco </a:t>
            </a:r>
            <a:r>
              <a:rPr sz="1200" dirty="0">
                <a:latin typeface="Times New Roman"/>
                <a:cs typeface="Times New Roman"/>
              </a:rPr>
              <a:t>o nulla </a:t>
            </a:r>
            <a:r>
              <a:rPr sz="1200" spc="-5" dirty="0">
                <a:latin typeface="Times New Roman"/>
                <a:cs typeface="Times New Roman"/>
              </a:rPr>
              <a:t>sul suo destino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divino.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685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(215.3) 19:1.6 </a:t>
            </a:r>
            <a:r>
              <a:rPr sz="1200" spc="-5" dirty="0">
                <a:latin typeface="Times New Roman"/>
                <a:cs typeface="Times New Roman"/>
              </a:rPr>
              <a:t>Anche nello studio </a:t>
            </a:r>
            <a:r>
              <a:rPr sz="1200" dirty="0">
                <a:latin typeface="Times New Roman"/>
                <a:cs typeface="Times New Roman"/>
              </a:rPr>
              <a:t>dell’evoluzione </a:t>
            </a:r>
            <a:r>
              <a:rPr sz="1200" spc="-5" dirty="0">
                <a:latin typeface="Times New Roman"/>
                <a:cs typeface="Times New Roman"/>
              </a:rPr>
              <a:t>biologica dell’uomo su Urantia </a:t>
            </a:r>
            <a:r>
              <a:rPr sz="1200" dirty="0">
                <a:latin typeface="Times New Roman"/>
                <a:cs typeface="Times New Roman"/>
              </a:rPr>
              <a:t>vi </a:t>
            </a:r>
            <a:r>
              <a:rPr sz="1200" spc="-5" dirty="0">
                <a:latin typeface="Times New Roman"/>
                <a:cs typeface="Times New Roman"/>
              </a:rPr>
              <a:t>sono serie </a:t>
            </a:r>
            <a:r>
              <a:rPr sz="1200" dirty="0">
                <a:latin typeface="Times New Roman"/>
                <a:cs typeface="Times New Roman"/>
              </a:rPr>
              <a:t>obiezioni </a:t>
            </a:r>
            <a:r>
              <a:rPr sz="1200" spc="-5" dirty="0">
                <a:latin typeface="Times New Roman"/>
                <a:cs typeface="Times New Roman"/>
              </a:rPr>
              <a:t>sull’approccio </a:t>
            </a:r>
            <a:r>
              <a:rPr sz="1200" dirty="0">
                <a:latin typeface="Times New Roman"/>
                <a:cs typeface="Times New Roman"/>
              </a:rPr>
              <a:t>esclusivamente  </a:t>
            </a:r>
            <a:r>
              <a:rPr sz="1200" spc="-5" dirty="0">
                <a:latin typeface="Times New Roman"/>
                <a:cs typeface="Times New Roman"/>
              </a:rPr>
              <a:t>storico alla sua attuale </a:t>
            </a:r>
            <a:r>
              <a:rPr sz="1200" dirty="0">
                <a:latin typeface="Times New Roman"/>
                <a:cs typeface="Times New Roman"/>
              </a:rPr>
              <a:t>condizione </a:t>
            </a:r>
            <a:r>
              <a:rPr sz="1200" spc="-5" dirty="0">
                <a:latin typeface="Times New Roman"/>
                <a:cs typeface="Times New Roman"/>
              </a:rPr>
              <a:t>ed ai suoi problemi correnti. L’esatta prospettiva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qualsiasi </a:t>
            </a:r>
            <a:r>
              <a:rPr sz="1200" dirty="0">
                <a:latin typeface="Times New Roman"/>
                <a:cs typeface="Times New Roman"/>
              </a:rPr>
              <a:t>problema di </a:t>
            </a:r>
            <a:r>
              <a:rPr sz="1200" spc="-5" dirty="0">
                <a:latin typeface="Times New Roman"/>
                <a:cs typeface="Times New Roman"/>
              </a:rPr>
              <a:t>realtà </a:t>
            </a:r>
            <a:r>
              <a:rPr sz="1200" dirty="0">
                <a:latin typeface="Times New Roman"/>
                <a:cs typeface="Times New Roman"/>
              </a:rPr>
              <a:t>— umano o  divino, </a:t>
            </a:r>
            <a:r>
              <a:rPr sz="1200" spc="-5" dirty="0">
                <a:latin typeface="Times New Roman"/>
                <a:cs typeface="Times New Roman"/>
              </a:rPr>
              <a:t>terrestre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cosmico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avere </a:t>
            </a:r>
            <a:r>
              <a:rPr sz="1200" dirty="0">
                <a:latin typeface="Times New Roman"/>
                <a:cs typeface="Times New Roman"/>
              </a:rPr>
              <a:t>soltanto </a:t>
            </a:r>
            <a:r>
              <a:rPr sz="1200" spc="-5" dirty="0">
                <a:latin typeface="Times New Roman"/>
                <a:cs typeface="Times New Roman"/>
              </a:rPr>
              <a:t>dallo </a:t>
            </a:r>
            <a:r>
              <a:rPr sz="1200" dirty="0">
                <a:latin typeface="Times New Roman"/>
                <a:cs typeface="Times New Roman"/>
              </a:rPr>
              <a:t>studio e </a:t>
            </a:r>
            <a:r>
              <a:rPr sz="1200" spc="-5" dirty="0">
                <a:latin typeface="Times New Roman"/>
                <a:cs typeface="Times New Roman"/>
              </a:rPr>
              <a:t>dalla correlazione completi </a:t>
            </a:r>
            <a:r>
              <a:rPr sz="1200" dirty="0">
                <a:latin typeface="Times New Roman"/>
                <a:cs typeface="Times New Roman"/>
              </a:rPr>
              <a:t>e privi di </a:t>
            </a:r>
            <a:r>
              <a:rPr sz="1200" spc="-5" dirty="0">
                <a:latin typeface="Times New Roman"/>
                <a:cs typeface="Times New Roman"/>
              </a:rPr>
              <a:t>pregiudizi </a:t>
            </a:r>
            <a:r>
              <a:rPr sz="1200" dirty="0">
                <a:latin typeface="Times New Roman"/>
                <a:cs typeface="Times New Roman"/>
              </a:rPr>
              <a:t>di tre </a:t>
            </a:r>
            <a:r>
              <a:rPr sz="1200" spc="-5" dirty="0">
                <a:latin typeface="Times New Roman"/>
                <a:cs typeface="Times New Roman"/>
              </a:rPr>
              <a:t>fasi </a:t>
            </a:r>
            <a:r>
              <a:rPr sz="1200" dirty="0">
                <a:latin typeface="Times New Roman"/>
                <a:cs typeface="Times New Roman"/>
              </a:rPr>
              <a:t>della  </a:t>
            </a:r>
            <a:r>
              <a:rPr sz="1200" spc="-5" dirty="0">
                <a:latin typeface="Times New Roman"/>
                <a:cs typeface="Times New Roman"/>
              </a:rPr>
              <a:t>realtà universale: origine, </a:t>
            </a:r>
            <a:r>
              <a:rPr sz="1200" dirty="0">
                <a:latin typeface="Times New Roman"/>
                <a:cs typeface="Times New Roman"/>
              </a:rPr>
              <a:t>storia e </a:t>
            </a:r>
            <a:r>
              <a:rPr sz="1200" spc="-5" dirty="0">
                <a:latin typeface="Times New Roman"/>
                <a:cs typeface="Times New Roman"/>
              </a:rPr>
              <a:t>destino.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comprensione appropriata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queste </a:t>
            </a:r>
            <a:r>
              <a:rPr sz="1200" dirty="0">
                <a:latin typeface="Times New Roman"/>
                <a:cs typeface="Times New Roman"/>
              </a:rPr>
              <a:t>tre </a:t>
            </a:r>
            <a:r>
              <a:rPr sz="1200" spc="-5" dirty="0">
                <a:latin typeface="Times New Roman"/>
                <a:cs typeface="Times New Roman"/>
              </a:rPr>
              <a:t>realtà </a:t>
            </a:r>
            <a:r>
              <a:rPr sz="1200" dirty="0">
                <a:latin typeface="Times New Roman"/>
                <a:cs typeface="Times New Roman"/>
              </a:rPr>
              <a:t>esperienziali </a:t>
            </a:r>
            <a:r>
              <a:rPr sz="1200" spc="-5" dirty="0">
                <a:latin typeface="Times New Roman"/>
                <a:cs typeface="Times New Roman"/>
              </a:rPr>
              <a:t>fornisce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base </a:t>
            </a:r>
            <a:r>
              <a:rPr sz="1200" dirty="0">
                <a:latin typeface="Times New Roman"/>
                <a:cs typeface="Times New Roman"/>
              </a:rPr>
              <a:t>per una  </a:t>
            </a:r>
            <a:r>
              <a:rPr sz="1200" spc="-5" dirty="0">
                <a:latin typeface="Times New Roman"/>
                <a:cs typeface="Times New Roman"/>
              </a:rPr>
              <a:t>saggia </a:t>
            </a:r>
            <a:r>
              <a:rPr sz="1200" dirty="0">
                <a:latin typeface="Times New Roman"/>
                <a:cs typeface="Times New Roman"/>
              </a:rPr>
              <a:t>valutazione </a:t>
            </a:r>
            <a:r>
              <a:rPr sz="1200" spc="-5" dirty="0">
                <a:latin typeface="Times New Roman"/>
                <a:cs typeface="Times New Roman"/>
              </a:rPr>
              <a:t>dello status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attuale.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236854" algn="just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(215.4) 19:1.7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mente umana comincia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seguire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tecnica filosofica consistente nel partire dall’inferiore </a:t>
            </a:r>
            <a:r>
              <a:rPr sz="1200" dirty="0">
                <a:latin typeface="Times New Roman"/>
                <a:cs typeface="Times New Roman"/>
              </a:rPr>
              <a:t>per avvicinarsi al  </a:t>
            </a:r>
            <a:r>
              <a:rPr sz="1200" spc="-5" dirty="0">
                <a:latin typeface="Times New Roman"/>
                <a:cs typeface="Times New Roman"/>
              </a:rPr>
              <a:t>superiore, sia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biologia che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teologia, corre </a:t>
            </a:r>
            <a:r>
              <a:rPr sz="1200" dirty="0">
                <a:latin typeface="Times New Roman"/>
                <a:cs typeface="Times New Roman"/>
              </a:rPr>
              <a:t>sempre il </a:t>
            </a:r>
            <a:r>
              <a:rPr sz="1200" spc="-5" dirty="0">
                <a:latin typeface="Times New Roman"/>
                <a:cs typeface="Times New Roman"/>
              </a:rPr>
              <a:t>pericolo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commettere quattro </a:t>
            </a:r>
            <a:r>
              <a:rPr sz="1200" dirty="0">
                <a:latin typeface="Times New Roman"/>
                <a:cs typeface="Times New Roman"/>
              </a:rPr>
              <a:t>errori di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ragionamento: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200">
              <a:latin typeface="Times New Roman"/>
              <a:cs typeface="Times New Roman"/>
            </a:endParaRPr>
          </a:p>
          <a:p>
            <a:pPr marL="546100" marR="981710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(215.5) 19:1.8 </a:t>
            </a:r>
            <a:r>
              <a:rPr sz="1200" dirty="0">
                <a:latin typeface="Times New Roman"/>
                <a:cs typeface="Times New Roman"/>
              </a:rPr>
              <a:t>1. </a:t>
            </a:r>
            <a:r>
              <a:rPr sz="1200" spc="-5" dirty="0">
                <a:latin typeface="Times New Roman"/>
                <a:cs typeface="Times New Roman"/>
              </a:rPr>
              <a:t>Può mancare totalmente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percepire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meta evoluzionaria finale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completa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realizzazione  personale </a:t>
            </a:r>
            <a:r>
              <a:rPr sz="1200" dirty="0">
                <a:latin typeface="Times New Roman"/>
                <a:cs typeface="Times New Roman"/>
              </a:rPr>
              <a:t>o del destino cosmico.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38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90219" y="513333"/>
            <a:ext cx="8141970" cy="91122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50800" marR="269875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Divina </a:t>
            </a:r>
            <a:r>
              <a:rPr sz="1200" dirty="0">
                <a:latin typeface="Times New Roman"/>
                <a:cs typeface="Times New Roman"/>
              </a:rPr>
              <a:t>possono </a:t>
            </a:r>
            <a:r>
              <a:rPr sz="1200" spc="-5" dirty="0">
                <a:latin typeface="Times New Roman"/>
                <a:cs typeface="Times New Roman"/>
              </a:rPr>
              <a:t>assistere </a:t>
            </a:r>
            <a:r>
              <a:rPr sz="1200" dirty="0">
                <a:latin typeface="Times New Roman"/>
                <a:cs typeface="Times New Roman"/>
              </a:rPr>
              <a:t>l’uomo </a:t>
            </a:r>
            <a:r>
              <a:rPr sz="1200" spc="-5" dirty="0">
                <a:latin typeface="Times New Roman"/>
                <a:cs typeface="Times New Roman"/>
              </a:rPr>
              <a:t>nell’appropriazione spirituale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ogni </a:t>
            </a:r>
            <a:r>
              <a:rPr sz="1200" dirty="0">
                <a:latin typeface="Times New Roman"/>
                <a:cs typeface="Times New Roman"/>
              </a:rPr>
              <a:t>verità </a:t>
            </a:r>
            <a:r>
              <a:rPr sz="1200" spc="-5" dirty="0">
                <a:latin typeface="Times New Roman"/>
                <a:cs typeface="Times New Roman"/>
              </a:rPr>
              <a:t>che contribuisce ad accrescere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realtà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5" dirty="0">
                <a:latin typeface="Times New Roman"/>
                <a:cs typeface="Times New Roman"/>
              </a:rPr>
              <a:t>continuo  </a:t>
            </a:r>
            <a:r>
              <a:rPr sz="1200" spc="-5" dirty="0">
                <a:latin typeface="Times New Roman"/>
                <a:cs typeface="Times New Roman"/>
              </a:rPr>
              <a:t>progresso dell’esperienza religiosa </a:t>
            </a:r>
            <a:r>
              <a:rPr sz="1200" dirty="0">
                <a:latin typeface="Times New Roman"/>
                <a:cs typeface="Times New Roman"/>
              </a:rPr>
              <a:t>personale — la </a:t>
            </a:r>
            <a:r>
              <a:rPr sz="1200" spc="-5" dirty="0">
                <a:latin typeface="Times New Roman"/>
                <a:cs typeface="Times New Roman"/>
              </a:rPr>
              <a:t>coscienza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50800" marR="431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(17.3) 0:12.14 </a:t>
            </a:r>
            <a:r>
              <a:rPr sz="1200" spc="-5" dirty="0">
                <a:latin typeface="Times New Roman"/>
                <a:cs typeface="Times New Roman"/>
              </a:rPr>
              <a:t>[Redatto </a:t>
            </a:r>
            <a:r>
              <a:rPr sz="1200" dirty="0">
                <a:latin typeface="Times New Roman"/>
                <a:cs typeface="Times New Roman"/>
              </a:rPr>
              <a:t>da un </a:t>
            </a:r>
            <a:r>
              <a:rPr sz="1200" spc="-5" dirty="0">
                <a:latin typeface="Times New Roman"/>
                <a:cs typeface="Times New Roman"/>
              </a:rPr>
              <a:t>Consigliere </a:t>
            </a:r>
            <a:r>
              <a:rPr sz="1200" dirty="0">
                <a:latin typeface="Times New Roman"/>
                <a:cs typeface="Times New Roman"/>
              </a:rPr>
              <a:t>Divino di Orvonton, </a:t>
            </a:r>
            <a:r>
              <a:rPr sz="1200" spc="-5" dirty="0">
                <a:latin typeface="Times New Roman"/>
                <a:cs typeface="Times New Roman"/>
              </a:rPr>
              <a:t>Capo del Corpo delle Personalità Superuniversali incaricate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descrivere  su Urantia </a:t>
            </a:r>
            <a:r>
              <a:rPr sz="1200" dirty="0">
                <a:latin typeface="Times New Roman"/>
                <a:cs typeface="Times New Roman"/>
              </a:rPr>
              <a:t>la verità </a:t>
            </a:r>
            <a:r>
              <a:rPr sz="1200" spc="-5" dirty="0">
                <a:latin typeface="Times New Roman"/>
                <a:cs typeface="Times New Roman"/>
              </a:rPr>
              <a:t>concernente </a:t>
            </a:r>
            <a:r>
              <a:rPr sz="1200" dirty="0">
                <a:latin typeface="Times New Roman"/>
                <a:cs typeface="Times New Roman"/>
              </a:rPr>
              <a:t>le Deità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Paradiso e </a:t>
            </a:r>
            <a:r>
              <a:rPr sz="1200" spc="-5" dirty="0">
                <a:latin typeface="Times New Roman"/>
                <a:cs typeface="Times New Roman"/>
              </a:rPr>
              <a:t>l’Universo degli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Universi.]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38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380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32445" cy="378460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520700" marR="89154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(215.6) 19:1.9 </a:t>
            </a:r>
            <a:r>
              <a:rPr sz="1200" dirty="0">
                <a:latin typeface="Times New Roman"/>
                <a:cs typeface="Times New Roman"/>
              </a:rPr>
              <a:t>2. Può </a:t>
            </a:r>
            <a:r>
              <a:rPr sz="1200" spc="-5" dirty="0">
                <a:latin typeface="Times New Roman"/>
                <a:cs typeface="Times New Roman"/>
              </a:rPr>
              <a:t>commettere </a:t>
            </a:r>
            <a:r>
              <a:rPr sz="1200" dirty="0">
                <a:latin typeface="Times New Roman"/>
                <a:cs typeface="Times New Roman"/>
              </a:rPr>
              <a:t>l’errore </a:t>
            </a:r>
            <a:r>
              <a:rPr sz="1200" spc="-5" dirty="0">
                <a:latin typeface="Times New Roman"/>
                <a:cs typeface="Times New Roman"/>
              </a:rPr>
              <a:t>filosofico supremo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semplificare eccessivamente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realtà </a:t>
            </a:r>
            <a:r>
              <a:rPr sz="1200" dirty="0">
                <a:latin typeface="Times New Roman"/>
                <a:cs typeface="Times New Roman"/>
              </a:rPr>
              <a:t>cosmica  </a:t>
            </a:r>
            <a:r>
              <a:rPr sz="1200" spc="-5" dirty="0">
                <a:latin typeface="Times New Roman"/>
                <a:cs typeface="Times New Roman"/>
              </a:rPr>
              <a:t>evoluzionaria (esperienziale), portando </a:t>
            </a:r>
            <a:r>
              <a:rPr sz="1200" dirty="0">
                <a:latin typeface="Times New Roman"/>
                <a:cs typeface="Times New Roman"/>
              </a:rPr>
              <a:t>in tal modo </a:t>
            </a:r>
            <a:r>
              <a:rPr sz="1200" spc="-5" dirty="0">
                <a:latin typeface="Times New Roman"/>
                <a:cs typeface="Times New Roman"/>
              </a:rPr>
              <a:t>alla distorsione dei fatti, </a:t>
            </a:r>
            <a:r>
              <a:rPr sz="1200" dirty="0">
                <a:latin typeface="Times New Roman"/>
                <a:cs typeface="Times New Roman"/>
              </a:rPr>
              <a:t>alla </a:t>
            </a:r>
            <a:r>
              <a:rPr sz="1200" spc="-5" dirty="0">
                <a:latin typeface="Times New Roman"/>
                <a:cs typeface="Times New Roman"/>
              </a:rPr>
              <a:t>perversione della </a:t>
            </a:r>
            <a:r>
              <a:rPr sz="1200" dirty="0">
                <a:latin typeface="Times New Roman"/>
                <a:cs typeface="Times New Roman"/>
              </a:rPr>
              <a:t>verità e </a:t>
            </a:r>
            <a:r>
              <a:rPr sz="1200" spc="-5" dirty="0">
                <a:latin typeface="Times New Roman"/>
                <a:cs typeface="Times New Roman"/>
              </a:rPr>
              <a:t>alla  concezione errata </a:t>
            </a:r>
            <a:r>
              <a:rPr sz="1200" dirty="0">
                <a:latin typeface="Times New Roman"/>
                <a:cs typeface="Times New Roman"/>
              </a:rPr>
              <a:t>dei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destini.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520700" marR="56261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(215.7) 19:1.10 </a:t>
            </a:r>
            <a:r>
              <a:rPr sz="1200" dirty="0">
                <a:latin typeface="Times New Roman"/>
                <a:cs typeface="Times New Roman"/>
              </a:rPr>
              <a:t>3. </a:t>
            </a:r>
            <a:r>
              <a:rPr sz="1200" spc="-15" dirty="0">
                <a:latin typeface="Times New Roman"/>
                <a:cs typeface="Times New Roman"/>
              </a:rPr>
              <a:t>Lo </a:t>
            </a:r>
            <a:r>
              <a:rPr sz="1200" dirty="0">
                <a:latin typeface="Times New Roman"/>
                <a:cs typeface="Times New Roman"/>
              </a:rPr>
              <a:t>studio della </a:t>
            </a:r>
            <a:r>
              <a:rPr sz="1200" spc="-5" dirty="0">
                <a:latin typeface="Times New Roman"/>
                <a:cs typeface="Times New Roman"/>
              </a:rPr>
              <a:t>causalità </a:t>
            </a:r>
            <a:r>
              <a:rPr sz="1200" dirty="0">
                <a:latin typeface="Times New Roman"/>
                <a:cs typeface="Times New Roman"/>
              </a:rPr>
              <a:t>è la </a:t>
            </a:r>
            <a:r>
              <a:rPr sz="1200" spc="-5" dirty="0">
                <a:latin typeface="Times New Roman"/>
                <a:cs typeface="Times New Roman"/>
              </a:rPr>
              <a:t>lettura approfondita della </a:t>
            </a:r>
            <a:r>
              <a:rPr sz="1200" dirty="0">
                <a:latin typeface="Times New Roman"/>
                <a:cs typeface="Times New Roman"/>
              </a:rPr>
              <a:t>storia. </a:t>
            </a:r>
            <a:r>
              <a:rPr sz="1200" spc="-5" dirty="0">
                <a:latin typeface="Times New Roman"/>
                <a:cs typeface="Times New Roman"/>
              </a:rPr>
              <a:t>Ma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conoscenza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i="1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essere  diviene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fornisce necessariamente </a:t>
            </a:r>
            <a:r>
              <a:rPr sz="1200" dirty="0">
                <a:latin typeface="Times New Roman"/>
                <a:cs typeface="Times New Roman"/>
              </a:rPr>
              <a:t>una comprensione </a:t>
            </a:r>
            <a:r>
              <a:rPr sz="1200" spc="-5" dirty="0">
                <a:latin typeface="Times New Roman"/>
                <a:cs typeface="Times New Roman"/>
              </a:rPr>
              <a:t>intelligente dello status presente </a:t>
            </a:r>
            <a:r>
              <a:rPr sz="1200" dirty="0">
                <a:latin typeface="Times New Roman"/>
                <a:cs typeface="Times New Roman"/>
              </a:rPr>
              <a:t>e del </a:t>
            </a:r>
            <a:r>
              <a:rPr sz="1200" spc="-5" dirty="0">
                <a:latin typeface="Times New Roman"/>
                <a:cs typeface="Times New Roman"/>
              </a:rPr>
              <a:t>vero carattere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tale  essere.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520700" marR="53086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(215.8) 19:1.11 </a:t>
            </a:r>
            <a:r>
              <a:rPr sz="1200" dirty="0">
                <a:latin typeface="Times New Roman"/>
                <a:cs typeface="Times New Roman"/>
              </a:rPr>
              <a:t>4.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storia da sola non </a:t>
            </a:r>
            <a:r>
              <a:rPr sz="1200" spc="-5" dirty="0">
                <a:latin typeface="Times New Roman"/>
                <a:cs typeface="Times New Roman"/>
              </a:rPr>
              <a:t>riesce </a:t>
            </a:r>
            <a:r>
              <a:rPr sz="1200" dirty="0">
                <a:latin typeface="Times New Roman"/>
                <a:cs typeface="Times New Roman"/>
              </a:rPr>
              <a:t>a rivelare </a:t>
            </a:r>
            <a:r>
              <a:rPr sz="1200" spc="-5" dirty="0">
                <a:latin typeface="Times New Roman"/>
                <a:cs typeface="Times New Roman"/>
              </a:rPr>
              <a:t>adeguatamente </a:t>
            </a:r>
            <a:r>
              <a:rPr sz="1200" dirty="0">
                <a:latin typeface="Times New Roman"/>
                <a:cs typeface="Times New Roman"/>
              </a:rPr>
              <a:t>lo sviluppo futuro — il </a:t>
            </a:r>
            <a:r>
              <a:rPr sz="1200" spc="-5" dirty="0">
                <a:latin typeface="Times New Roman"/>
                <a:cs typeface="Times New Roman"/>
              </a:rPr>
              <a:t>destino. </a:t>
            </a:r>
            <a:r>
              <a:rPr sz="1200" spc="-1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origini finite  </a:t>
            </a:r>
            <a:r>
              <a:rPr sz="1200" dirty="0">
                <a:latin typeface="Times New Roman"/>
                <a:cs typeface="Times New Roman"/>
              </a:rPr>
              <a:t>sono utili, ma solo le </a:t>
            </a:r>
            <a:r>
              <a:rPr sz="1200" spc="-5" dirty="0">
                <a:latin typeface="Times New Roman"/>
                <a:cs typeface="Times New Roman"/>
              </a:rPr>
              <a:t>cause divine rivelano effetti finali. </a:t>
            </a:r>
            <a:r>
              <a:rPr sz="1200" dirty="0">
                <a:latin typeface="Times New Roman"/>
                <a:cs typeface="Times New Roman"/>
              </a:rPr>
              <a:t>I fini </a:t>
            </a:r>
            <a:r>
              <a:rPr sz="1200" spc="-5" dirty="0">
                <a:latin typeface="Times New Roman"/>
                <a:cs typeface="Times New Roman"/>
              </a:rPr>
              <a:t>eterni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si mostrano agli </a:t>
            </a:r>
            <a:r>
              <a:rPr sz="1200" dirty="0">
                <a:latin typeface="Times New Roman"/>
                <a:cs typeface="Times New Roman"/>
              </a:rPr>
              <a:t>inizi del </a:t>
            </a:r>
            <a:r>
              <a:rPr sz="1200" spc="-5" dirty="0">
                <a:latin typeface="Times New Roman"/>
                <a:cs typeface="Times New Roman"/>
              </a:rPr>
              <a:t>tempo.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presente 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essere esattamente interpretato </a:t>
            </a:r>
            <a:r>
              <a:rPr sz="1200" dirty="0">
                <a:latin typeface="Times New Roman"/>
                <a:cs typeface="Times New Roman"/>
              </a:rPr>
              <a:t>soltanto </a:t>
            </a:r>
            <a:r>
              <a:rPr sz="1200" spc="-5" dirty="0">
                <a:latin typeface="Times New Roman"/>
                <a:cs typeface="Times New Roman"/>
              </a:rPr>
              <a:t>alla </a:t>
            </a:r>
            <a:r>
              <a:rPr sz="1200" dirty="0">
                <a:latin typeface="Times New Roman"/>
                <a:cs typeface="Times New Roman"/>
              </a:rPr>
              <a:t>luce </a:t>
            </a:r>
            <a:r>
              <a:rPr sz="1200" spc="-5" dirty="0">
                <a:latin typeface="Times New Roman"/>
                <a:cs typeface="Times New Roman"/>
              </a:rPr>
              <a:t>della sua correlazione con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passato ed </a:t>
            </a:r>
            <a:r>
              <a:rPr sz="1200" dirty="0">
                <a:latin typeface="Times New Roman"/>
                <a:cs typeface="Times New Roman"/>
              </a:rPr>
              <a:t>il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spc="5" dirty="0">
                <a:latin typeface="Times New Roman"/>
                <a:cs typeface="Times New Roman"/>
              </a:rPr>
              <a:t>futuro.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36639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(215.9) 19:1.12 </a:t>
            </a:r>
            <a:r>
              <a:rPr sz="1200" spc="-5" dirty="0">
                <a:latin typeface="Times New Roman"/>
                <a:cs typeface="Times New Roman"/>
              </a:rPr>
              <a:t>Quindi,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queste ragioni </a:t>
            </a:r>
            <a:r>
              <a:rPr sz="1200" dirty="0">
                <a:latin typeface="Times New Roman"/>
                <a:cs typeface="Times New Roman"/>
              </a:rPr>
              <a:t>e per </a:t>
            </a:r>
            <a:r>
              <a:rPr sz="1200" spc="-5" dirty="0">
                <a:latin typeface="Times New Roman"/>
                <a:cs typeface="Times New Roman"/>
              </a:rPr>
              <a:t>altre ancora, </a:t>
            </a:r>
            <a:r>
              <a:rPr sz="1200" dirty="0">
                <a:latin typeface="Times New Roman"/>
                <a:cs typeface="Times New Roman"/>
              </a:rPr>
              <a:t>noi </a:t>
            </a:r>
            <a:r>
              <a:rPr sz="1200" spc="-5" dirty="0">
                <a:latin typeface="Times New Roman"/>
                <a:cs typeface="Times New Roman"/>
              </a:rPr>
              <a:t>impieghiamo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tecnica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accostarci </a:t>
            </a:r>
            <a:r>
              <a:rPr sz="1200" dirty="0">
                <a:latin typeface="Times New Roman"/>
                <a:cs typeface="Times New Roman"/>
              </a:rPr>
              <a:t>all’uomo </a:t>
            </a:r>
            <a:r>
              <a:rPr sz="1200" spc="-5" dirty="0">
                <a:latin typeface="Times New Roman"/>
                <a:cs typeface="Times New Roman"/>
              </a:rPr>
              <a:t>ed ai suoi </a:t>
            </a:r>
            <a:r>
              <a:rPr sz="1200" dirty="0">
                <a:latin typeface="Times New Roman"/>
                <a:cs typeface="Times New Roman"/>
              </a:rPr>
              <a:t>problemi  </a:t>
            </a:r>
            <a:r>
              <a:rPr sz="1200" spc="-5" dirty="0">
                <a:latin typeface="Times New Roman"/>
                <a:cs typeface="Times New Roman"/>
              </a:rPr>
              <a:t>planetari </a:t>
            </a:r>
            <a:r>
              <a:rPr sz="1200" dirty="0">
                <a:latin typeface="Times New Roman"/>
                <a:cs typeface="Times New Roman"/>
              </a:rPr>
              <a:t>iniziando il </a:t>
            </a:r>
            <a:r>
              <a:rPr sz="1200" spc="-5" dirty="0">
                <a:latin typeface="Times New Roman"/>
                <a:cs typeface="Times New Roman"/>
              </a:rPr>
              <a:t>viaggio </a:t>
            </a:r>
            <a:r>
              <a:rPr sz="1200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tempo–spazio dall’infinita, eterna </a:t>
            </a:r>
            <a:r>
              <a:rPr sz="1200" dirty="0">
                <a:latin typeface="Times New Roman"/>
                <a:cs typeface="Times New Roman"/>
              </a:rPr>
              <a:t>e divina </a:t>
            </a:r>
            <a:r>
              <a:rPr sz="1200" spc="-5" dirty="0">
                <a:latin typeface="Times New Roman"/>
                <a:cs typeface="Times New Roman"/>
              </a:rPr>
              <a:t>Sorgente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Centro </a:t>
            </a:r>
            <a:r>
              <a:rPr sz="1200" dirty="0">
                <a:latin typeface="Times New Roman"/>
                <a:cs typeface="Times New Roman"/>
              </a:rPr>
              <a:t>paradisiaca di </a:t>
            </a:r>
            <a:r>
              <a:rPr sz="1200" spc="-5" dirty="0">
                <a:latin typeface="Times New Roman"/>
                <a:cs typeface="Times New Roman"/>
              </a:rPr>
              <a:t>ogni </a:t>
            </a:r>
            <a:r>
              <a:rPr sz="1200" dirty="0">
                <a:latin typeface="Times New Roman"/>
                <a:cs typeface="Times New Roman"/>
              </a:rPr>
              <a:t>realtà di  </a:t>
            </a:r>
            <a:r>
              <a:rPr sz="1200" spc="-5" dirty="0">
                <a:latin typeface="Times New Roman"/>
                <a:cs typeface="Times New Roman"/>
              </a:rPr>
              <a:t>personalità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ogni </a:t>
            </a:r>
            <a:r>
              <a:rPr sz="1200" dirty="0">
                <a:latin typeface="Times New Roman"/>
                <a:cs typeface="Times New Roman"/>
              </a:rPr>
              <a:t>esistenza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cosmica.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5"/>
              </a:spcBef>
            </a:pPr>
            <a:endParaRPr sz="1100">
              <a:latin typeface="Times New Roman"/>
              <a:cs typeface="Times New Roman"/>
            </a:endParaRPr>
          </a:p>
          <a:p>
            <a:pPr marL="635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2. I Perfettori di</a:t>
            </a:r>
            <a:r>
              <a:rPr sz="1600" b="1" spc="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Saggezza</a:t>
            </a:r>
            <a:endParaRPr sz="1600">
              <a:latin typeface="Times New Roman"/>
              <a:cs typeface="Times New Roman"/>
            </a:endParaRPr>
          </a:p>
          <a:p>
            <a:pPr marL="63500" marR="43180" algn="just">
              <a:lnSpc>
                <a:spcPct val="95900"/>
              </a:lnSpc>
              <a:spcBef>
                <a:spcPts val="137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(215.10) 19:2.1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Perfettori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Saggezza </a:t>
            </a:r>
            <a:r>
              <a:rPr sz="1200" dirty="0">
                <a:latin typeface="Times New Roman"/>
                <a:cs typeface="Times New Roman"/>
              </a:rPr>
              <a:t>sono una creazione </a:t>
            </a:r>
            <a:r>
              <a:rPr sz="1200" spc="-5" dirty="0">
                <a:latin typeface="Times New Roman"/>
                <a:cs typeface="Times New Roman"/>
              </a:rPr>
              <a:t>speciale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Trinità del Paradiso destinata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personificare </a:t>
            </a:r>
            <a:r>
              <a:rPr sz="1200" dirty="0">
                <a:latin typeface="Times New Roman"/>
                <a:cs typeface="Times New Roman"/>
              </a:rPr>
              <a:t>la saggezza </a:t>
            </a:r>
            <a:r>
              <a:rPr sz="1200" spc="-5" dirty="0">
                <a:latin typeface="Times New Roman"/>
                <a:cs typeface="Times New Roman"/>
              </a:rPr>
              <a:t>della  </a:t>
            </a:r>
            <a:r>
              <a:rPr sz="1200" dirty="0">
                <a:latin typeface="Times New Roman"/>
                <a:cs typeface="Times New Roman"/>
              </a:rPr>
              <a:t>divinità </a:t>
            </a:r>
            <a:r>
              <a:rPr sz="1200" spc="-5" dirty="0">
                <a:latin typeface="Times New Roman"/>
                <a:cs typeface="Times New Roman"/>
              </a:rPr>
              <a:t>nei Superuniversi. </a:t>
            </a:r>
            <a:r>
              <a:rPr sz="1200" dirty="0">
                <a:latin typeface="Times New Roman"/>
                <a:cs typeface="Times New Roman"/>
              </a:rPr>
              <a:t>Esistono </a:t>
            </a:r>
            <a:r>
              <a:rPr sz="1200" spc="-5" dirty="0">
                <a:latin typeface="Times New Roman"/>
                <a:cs typeface="Times New Roman"/>
              </a:rPr>
              <a:t>esattamente </a:t>
            </a:r>
            <a:r>
              <a:rPr sz="1200" dirty="0">
                <a:latin typeface="Times New Roman"/>
                <a:cs typeface="Times New Roman"/>
              </a:rPr>
              <a:t>sette </a:t>
            </a:r>
            <a:r>
              <a:rPr sz="1200" spc="-5" dirty="0">
                <a:latin typeface="Times New Roman"/>
                <a:cs typeface="Times New Roman"/>
              </a:rPr>
              <a:t>miliardi </a:t>
            </a:r>
            <a:r>
              <a:rPr sz="1200" dirty="0">
                <a:latin typeface="Times New Roman"/>
                <a:cs typeface="Times New Roman"/>
              </a:rPr>
              <a:t>di questi </a:t>
            </a:r>
            <a:r>
              <a:rPr sz="1200" spc="-5" dirty="0">
                <a:latin typeface="Times New Roman"/>
                <a:cs typeface="Times New Roman"/>
              </a:rPr>
              <a:t>esseri,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miliardo dei </a:t>
            </a:r>
            <a:r>
              <a:rPr sz="1200" dirty="0">
                <a:latin typeface="Times New Roman"/>
                <a:cs typeface="Times New Roman"/>
              </a:rPr>
              <a:t>quali è </a:t>
            </a:r>
            <a:r>
              <a:rPr sz="1200" spc="-5" dirty="0">
                <a:latin typeface="Times New Roman"/>
                <a:cs typeface="Times New Roman"/>
              </a:rPr>
              <a:t>assegnato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ciascuno </a:t>
            </a:r>
            <a:r>
              <a:rPr sz="1200" spc="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sette  </a:t>
            </a:r>
            <a:r>
              <a:rPr sz="1200" spc="-5" dirty="0">
                <a:latin typeface="Times New Roman"/>
                <a:cs typeface="Times New Roman"/>
              </a:rPr>
              <a:t>Superuniversi.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38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381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91500" cy="40716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226695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(215.11) 19:2.2 </a:t>
            </a:r>
            <a:r>
              <a:rPr sz="1200" spc="-5" dirty="0">
                <a:latin typeface="Times New Roman"/>
                <a:cs typeface="Times New Roman"/>
              </a:rPr>
              <a:t>Assieme ai loro coordinati,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Consiglieri </a:t>
            </a:r>
            <a:r>
              <a:rPr sz="1200" dirty="0">
                <a:latin typeface="Times New Roman"/>
                <a:cs typeface="Times New Roman"/>
              </a:rPr>
              <a:t>Divini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Censori Universali,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Perfettori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Saggezza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passati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5" dirty="0">
                <a:latin typeface="Times New Roman"/>
                <a:cs typeface="Times New Roman"/>
              </a:rPr>
              <a:t>la  </a:t>
            </a:r>
            <a:r>
              <a:rPr sz="1200" dirty="0">
                <a:latin typeface="Times New Roman"/>
                <a:cs typeface="Times New Roman"/>
              </a:rPr>
              <a:t>saggezza </a:t>
            </a:r>
            <a:r>
              <a:rPr sz="1200" spc="-5" dirty="0">
                <a:latin typeface="Times New Roman"/>
                <a:cs typeface="Times New Roman"/>
              </a:rPr>
              <a:t>del Paradiso,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Havona </a:t>
            </a:r>
            <a:r>
              <a:rPr sz="1200" dirty="0">
                <a:latin typeface="Times New Roman"/>
                <a:cs typeface="Times New Roman"/>
              </a:rPr>
              <a:t>e delle sfere </a:t>
            </a:r>
            <a:r>
              <a:rPr sz="1200" spc="-5" dirty="0">
                <a:latin typeface="Times New Roman"/>
                <a:cs typeface="Times New Roman"/>
              </a:rPr>
              <a:t>paradisiache del </a:t>
            </a:r>
            <a:r>
              <a:rPr sz="1200" dirty="0">
                <a:latin typeface="Times New Roman"/>
                <a:cs typeface="Times New Roman"/>
              </a:rPr>
              <a:t>Padre, eccetto </a:t>
            </a:r>
            <a:r>
              <a:rPr sz="1200" spc="-5" dirty="0">
                <a:latin typeface="Times New Roman"/>
                <a:cs typeface="Times New Roman"/>
              </a:rPr>
              <a:t>Divinington. </a:t>
            </a:r>
            <a:r>
              <a:rPr sz="1200" dirty="0">
                <a:latin typeface="Times New Roman"/>
                <a:cs typeface="Times New Roman"/>
              </a:rPr>
              <a:t>Dopo </a:t>
            </a:r>
            <a:r>
              <a:rPr sz="1200" spc="-5" dirty="0">
                <a:latin typeface="Times New Roman"/>
                <a:cs typeface="Times New Roman"/>
              </a:rPr>
              <a:t>queste esperienze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Perfettori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Saggezza furono assegnati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permanenza al </a:t>
            </a:r>
            <a:r>
              <a:rPr sz="1200" dirty="0">
                <a:latin typeface="Times New Roman"/>
                <a:cs typeface="Times New Roman"/>
              </a:rPr>
              <a:t>servizio </a:t>
            </a:r>
            <a:r>
              <a:rPr sz="1200" spc="-5" dirty="0">
                <a:latin typeface="Times New Roman"/>
                <a:cs typeface="Times New Roman"/>
              </a:rPr>
              <a:t>degli </a:t>
            </a:r>
            <a:r>
              <a:rPr sz="1200" dirty="0">
                <a:latin typeface="Times New Roman"/>
                <a:cs typeface="Times New Roman"/>
              </a:rPr>
              <a:t>Antichi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Giorni. </a:t>
            </a:r>
            <a:r>
              <a:rPr sz="1200" spc="-5" dirty="0">
                <a:latin typeface="Times New Roman"/>
                <a:cs typeface="Times New Roman"/>
              </a:rPr>
              <a:t>Essi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servono </a:t>
            </a:r>
            <a:r>
              <a:rPr sz="1200" dirty="0">
                <a:latin typeface="Times New Roman"/>
                <a:cs typeface="Times New Roman"/>
              </a:rPr>
              <a:t>né </a:t>
            </a:r>
            <a:r>
              <a:rPr sz="1200" spc="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Paradiso </a:t>
            </a:r>
            <a:r>
              <a:rPr sz="1200" dirty="0">
                <a:latin typeface="Times New Roman"/>
                <a:cs typeface="Times New Roman"/>
              </a:rPr>
              <a:t>né </a:t>
            </a:r>
            <a:r>
              <a:rPr sz="1200" spc="-5" dirty="0">
                <a:latin typeface="Times New Roman"/>
                <a:cs typeface="Times New Roman"/>
              </a:rPr>
              <a:t>sui </a:t>
            </a:r>
            <a:r>
              <a:rPr sz="1200" dirty="0">
                <a:latin typeface="Times New Roman"/>
                <a:cs typeface="Times New Roman"/>
              </a:rPr>
              <a:t>mondi </a:t>
            </a:r>
            <a:r>
              <a:rPr sz="1200" spc="10" dirty="0">
                <a:latin typeface="Times New Roman"/>
                <a:cs typeface="Times New Roman"/>
              </a:rPr>
              <a:t>dei  </a:t>
            </a:r>
            <a:r>
              <a:rPr sz="1200" spc="-5" dirty="0">
                <a:latin typeface="Times New Roman"/>
                <a:cs typeface="Times New Roman"/>
              </a:rPr>
              <a:t>circuiti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Paradiso-Havona; </a:t>
            </a:r>
            <a:r>
              <a:rPr sz="1200" dirty="0">
                <a:latin typeface="Times New Roman"/>
                <a:cs typeface="Times New Roman"/>
              </a:rPr>
              <a:t>essi sono </a:t>
            </a:r>
            <a:r>
              <a:rPr sz="1200" spc="-5" dirty="0">
                <a:latin typeface="Times New Roman"/>
                <a:cs typeface="Times New Roman"/>
              </a:rPr>
              <a:t>interamente occupati nell’amministrazione dei governi dei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Superuniversi.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6921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(216.1) 19:2.3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ogni luogo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momento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cui opera </a:t>
            </a:r>
            <a:r>
              <a:rPr sz="1200" spc="5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Perfettore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Saggezza, opera </a:t>
            </a:r>
            <a:r>
              <a:rPr sz="1200" dirty="0">
                <a:latin typeface="Times New Roman"/>
                <a:cs typeface="Times New Roman"/>
              </a:rPr>
              <a:t>anche la saggezza </a:t>
            </a:r>
            <a:r>
              <a:rPr sz="1200" spc="-5" dirty="0">
                <a:latin typeface="Times New Roman"/>
                <a:cs typeface="Times New Roman"/>
              </a:rPr>
              <a:t>divina. </a:t>
            </a:r>
            <a:r>
              <a:rPr sz="1200" dirty="0">
                <a:latin typeface="Times New Roman"/>
                <a:cs typeface="Times New Roman"/>
              </a:rPr>
              <a:t>C’è </a:t>
            </a:r>
            <a:r>
              <a:rPr sz="1200" spc="-5" dirty="0">
                <a:latin typeface="Times New Roman"/>
                <a:cs typeface="Times New Roman"/>
              </a:rPr>
              <a:t>realtà </a:t>
            </a:r>
            <a:r>
              <a:rPr sz="1200" dirty="0">
                <a:latin typeface="Times New Roman"/>
                <a:cs typeface="Times New Roman"/>
              </a:rPr>
              <a:t>di presenza e  </a:t>
            </a:r>
            <a:r>
              <a:rPr sz="1200" spc="-5" dirty="0">
                <a:latin typeface="Times New Roman"/>
                <a:cs typeface="Times New Roman"/>
              </a:rPr>
              <a:t>perfezione </a:t>
            </a:r>
            <a:r>
              <a:rPr sz="1200" dirty="0">
                <a:latin typeface="Times New Roman"/>
                <a:cs typeface="Times New Roman"/>
              </a:rPr>
              <a:t>di manifestazione </a:t>
            </a:r>
            <a:r>
              <a:rPr sz="1200" spc="-5" dirty="0">
                <a:latin typeface="Times New Roman"/>
                <a:cs typeface="Times New Roman"/>
              </a:rPr>
              <a:t>nella </a:t>
            </a:r>
            <a:r>
              <a:rPr sz="1200" dirty="0">
                <a:latin typeface="Times New Roman"/>
                <a:cs typeface="Times New Roman"/>
              </a:rPr>
              <a:t>conoscenza e nella </a:t>
            </a:r>
            <a:r>
              <a:rPr sz="1200" spc="-5" dirty="0">
                <a:latin typeface="Times New Roman"/>
                <a:cs typeface="Times New Roman"/>
              </a:rPr>
              <a:t>saggezza rappresentate nelle </a:t>
            </a:r>
            <a:r>
              <a:rPr sz="1200" dirty="0">
                <a:latin typeface="Times New Roman"/>
                <a:cs typeface="Times New Roman"/>
              </a:rPr>
              <a:t>azioni di queste potenti e </a:t>
            </a:r>
            <a:r>
              <a:rPr sz="1200" spc="-5" dirty="0">
                <a:latin typeface="Times New Roman"/>
                <a:cs typeface="Times New Roman"/>
              </a:rPr>
              <a:t>maestose personalità. </a:t>
            </a:r>
            <a:r>
              <a:rPr sz="1200" dirty="0">
                <a:latin typeface="Times New Roman"/>
                <a:cs typeface="Times New Roman"/>
              </a:rPr>
              <a:t>I  </a:t>
            </a:r>
            <a:r>
              <a:rPr sz="1200" spc="-5" dirty="0">
                <a:latin typeface="Times New Roman"/>
                <a:cs typeface="Times New Roman"/>
              </a:rPr>
              <a:t>Perfettori </a:t>
            </a:r>
            <a:r>
              <a:rPr sz="1200" dirty="0">
                <a:latin typeface="Times New Roman"/>
                <a:cs typeface="Times New Roman"/>
              </a:rPr>
              <a:t>di Saggezza non </a:t>
            </a:r>
            <a:r>
              <a:rPr sz="1200" i="1" dirty="0">
                <a:latin typeface="Times New Roman"/>
                <a:cs typeface="Times New Roman"/>
              </a:rPr>
              <a:t>riflettono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saggezza della Trinità del Paradiso, essi </a:t>
            </a:r>
            <a:r>
              <a:rPr sz="1200" i="1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quella saggezza. </a:t>
            </a:r>
            <a:r>
              <a:rPr sz="1200" dirty="0">
                <a:latin typeface="Times New Roman"/>
                <a:cs typeface="Times New Roman"/>
              </a:rPr>
              <a:t>Sono le </a:t>
            </a:r>
            <a:r>
              <a:rPr sz="1200" spc="-5" dirty="0">
                <a:latin typeface="Times New Roman"/>
                <a:cs typeface="Times New Roman"/>
              </a:rPr>
              <a:t>sorgenti della  </a:t>
            </a:r>
            <a:r>
              <a:rPr sz="1200" dirty="0">
                <a:latin typeface="Times New Roman"/>
                <a:cs typeface="Times New Roman"/>
              </a:rPr>
              <a:t>saggezza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istruttori </a:t>
            </a:r>
            <a:r>
              <a:rPr sz="1200" spc="-5" dirty="0">
                <a:latin typeface="Times New Roman"/>
                <a:cs typeface="Times New Roman"/>
              </a:rPr>
              <a:t>nell’applicazione della conoscenza </a:t>
            </a:r>
            <a:r>
              <a:rPr sz="1200" dirty="0">
                <a:latin typeface="Times New Roman"/>
                <a:cs typeface="Times New Roman"/>
              </a:rPr>
              <a:t>universale; </a:t>
            </a:r>
            <a:r>
              <a:rPr sz="1200" spc="-5" dirty="0">
                <a:latin typeface="Times New Roman"/>
                <a:cs typeface="Times New Roman"/>
              </a:rPr>
              <a:t>sono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fonti della </a:t>
            </a:r>
            <a:r>
              <a:rPr sz="1200" dirty="0">
                <a:latin typeface="Times New Roman"/>
                <a:cs typeface="Times New Roman"/>
              </a:rPr>
              <a:t>discrezione e le </a:t>
            </a:r>
            <a:r>
              <a:rPr sz="1200" spc="-5" dirty="0">
                <a:latin typeface="Times New Roman"/>
                <a:cs typeface="Times New Roman"/>
              </a:rPr>
              <a:t>sorgenti </a:t>
            </a:r>
            <a:r>
              <a:rPr sz="1200" dirty="0">
                <a:latin typeface="Times New Roman"/>
                <a:cs typeface="Times New Roman"/>
              </a:rPr>
              <a:t>della  </a:t>
            </a:r>
            <a:r>
              <a:rPr sz="1200" spc="-5" dirty="0">
                <a:latin typeface="Times New Roman"/>
                <a:cs typeface="Times New Roman"/>
              </a:rPr>
              <a:t>discriminazione per </a:t>
            </a:r>
            <a:r>
              <a:rPr sz="1200" dirty="0">
                <a:latin typeface="Times New Roman"/>
                <a:cs typeface="Times New Roman"/>
              </a:rPr>
              <a:t>le istituzioni </a:t>
            </a:r>
            <a:r>
              <a:rPr sz="1200" spc="-5" dirty="0">
                <a:latin typeface="Times New Roman"/>
                <a:cs typeface="Times New Roman"/>
              </a:rPr>
              <a:t>dell’insegnamento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 discernimento </a:t>
            </a:r>
            <a:r>
              <a:rPr sz="1200" dirty="0">
                <a:latin typeface="Times New Roman"/>
                <a:cs typeface="Times New Roman"/>
              </a:rPr>
              <a:t>in tutti </a:t>
            </a:r>
            <a:r>
              <a:rPr sz="1200" spc="-5" dirty="0">
                <a:latin typeface="Times New Roman"/>
                <a:cs typeface="Times New Roman"/>
              </a:rPr>
              <a:t>gli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Universi.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558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(216.2) 19:2.4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saggezza ha una duplice </a:t>
            </a:r>
            <a:r>
              <a:rPr sz="1200" spc="-5" dirty="0">
                <a:latin typeface="Times New Roman"/>
                <a:cs typeface="Times New Roman"/>
              </a:rPr>
              <a:t>origine, essendo derivata </a:t>
            </a:r>
            <a:r>
              <a:rPr sz="1200" dirty="0">
                <a:latin typeface="Times New Roman"/>
                <a:cs typeface="Times New Roman"/>
              </a:rPr>
              <a:t>dalla perfezione </a:t>
            </a:r>
            <a:r>
              <a:rPr sz="1200" spc="-5" dirty="0">
                <a:latin typeface="Times New Roman"/>
                <a:cs typeface="Times New Roman"/>
              </a:rPr>
              <a:t>del discernimento </a:t>
            </a:r>
            <a:r>
              <a:rPr sz="1200" dirty="0">
                <a:latin typeface="Times New Roman"/>
                <a:cs typeface="Times New Roman"/>
              </a:rPr>
              <a:t>divino </a:t>
            </a:r>
            <a:r>
              <a:rPr sz="1200" spc="-5" dirty="0">
                <a:latin typeface="Times New Roman"/>
                <a:cs typeface="Times New Roman"/>
              </a:rPr>
              <a:t>innato negli esseri perfetti 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dall’esperienza </a:t>
            </a:r>
            <a:r>
              <a:rPr sz="1200" dirty="0">
                <a:latin typeface="Times New Roman"/>
                <a:cs typeface="Times New Roman"/>
              </a:rPr>
              <a:t>personale </a:t>
            </a:r>
            <a:r>
              <a:rPr sz="1200" spc="-5" dirty="0">
                <a:latin typeface="Times New Roman"/>
                <a:cs typeface="Times New Roman"/>
              </a:rPr>
              <a:t>acquisita dalle </a:t>
            </a:r>
            <a:r>
              <a:rPr sz="1200" dirty="0">
                <a:latin typeface="Times New Roman"/>
                <a:cs typeface="Times New Roman"/>
              </a:rPr>
              <a:t>creature </a:t>
            </a:r>
            <a:r>
              <a:rPr sz="1200" spc="-5" dirty="0">
                <a:latin typeface="Times New Roman"/>
                <a:cs typeface="Times New Roman"/>
              </a:rPr>
              <a:t>evoluzionarie.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Perfettori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Saggezza sono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saggezza </a:t>
            </a:r>
            <a:r>
              <a:rPr sz="1200" dirty="0">
                <a:latin typeface="Times New Roman"/>
                <a:cs typeface="Times New Roman"/>
              </a:rPr>
              <a:t>divina di perfezione  </a:t>
            </a:r>
            <a:r>
              <a:rPr sz="1200" spc="-5" dirty="0">
                <a:latin typeface="Times New Roman"/>
                <a:cs typeface="Times New Roman"/>
              </a:rPr>
              <a:t>paradisiaca del </a:t>
            </a:r>
            <a:r>
              <a:rPr sz="1200" dirty="0">
                <a:latin typeface="Times New Roman"/>
                <a:cs typeface="Times New Roman"/>
              </a:rPr>
              <a:t>discernimento della </a:t>
            </a:r>
            <a:r>
              <a:rPr sz="1200" spc="-5" dirty="0">
                <a:latin typeface="Times New Roman"/>
                <a:cs typeface="Times New Roman"/>
              </a:rPr>
              <a:t>Deità. </a:t>
            </a:r>
            <a:r>
              <a:rPr sz="1200" dirty="0">
                <a:latin typeface="Times New Roman"/>
                <a:cs typeface="Times New Roman"/>
              </a:rPr>
              <a:t>I loro </a:t>
            </a:r>
            <a:r>
              <a:rPr sz="1200" spc="-5" dirty="0">
                <a:latin typeface="Times New Roman"/>
                <a:cs typeface="Times New Roman"/>
              </a:rPr>
              <a:t>associati amministrativi su Uversa, </a:t>
            </a:r>
            <a:r>
              <a:rPr sz="1200" dirty="0">
                <a:latin typeface="Times New Roman"/>
                <a:cs typeface="Times New Roman"/>
              </a:rPr>
              <a:t>i Possenti </a:t>
            </a:r>
            <a:r>
              <a:rPr sz="1200" spc="-5" dirty="0">
                <a:latin typeface="Times New Roman"/>
                <a:cs typeface="Times New Roman"/>
              </a:rPr>
              <a:t>Messaggeri, </a:t>
            </a:r>
            <a:r>
              <a:rPr sz="1200" dirty="0">
                <a:latin typeface="Times New Roman"/>
                <a:cs typeface="Times New Roman"/>
              </a:rPr>
              <a:t>I Privi di Nome e  </a:t>
            </a:r>
            <a:r>
              <a:rPr sz="1200" spc="-5" dirty="0">
                <a:latin typeface="Times New Roman"/>
                <a:cs typeface="Times New Roman"/>
              </a:rPr>
              <a:t>Numero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Elevati in </a:t>
            </a:r>
            <a:r>
              <a:rPr sz="1200" spc="-5" dirty="0">
                <a:latin typeface="Times New Roman"/>
                <a:cs typeface="Times New Roman"/>
              </a:rPr>
              <a:t>Autorità, quando agiscono insieme </a:t>
            </a:r>
            <a:r>
              <a:rPr sz="1200" i="1" dirty="0">
                <a:latin typeface="Times New Roman"/>
                <a:cs typeface="Times New Roman"/>
              </a:rPr>
              <a:t>sono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saggezza universale dell’esperienza. Un </a:t>
            </a:r>
            <a:r>
              <a:rPr sz="1200" spc="-10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divino può  </a:t>
            </a:r>
            <a:r>
              <a:rPr sz="1200" spc="-5" dirty="0">
                <a:latin typeface="Times New Roman"/>
                <a:cs typeface="Times New Roman"/>
              </a:rPr>
              <a:t>possedere </a:t>
            </a:r>
            <a:r>
              <a:rPr sz="1200" dirty="0">
                <a:latin typeface="Times New Roman"/>
                <a:cs typeface="Times New Roman"/>
              </a:rPr>
              <a:t>la perfezione </a:t>
            </a:r>
            <a:r>
              <a:rPr sz="1200" spc="-5" dirty="0">
                <a:latin typeface="Times New Roman"/>
                <a:cs typeface="Times New Roman"/>
              </a:rPr>
              <a:t>della conoscenza divina, </a:t>
            </a:r>
            <a:r>
              <a:rPr sz="1200" spc="5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mortale evoluzionario </a:t>
            </a:r>
            <a:r>
              <a:rPr sz="1200" dirty="0">
                <a:latin typeface="Times New Roman"/>
                <a:cs typeface="Times New Roman"/>
              </a:rPr>
              <a:t>potrà </a:t>
            </a:r>
            <a:r>
              <a:rPr sz="1200" spc="-5" dirty="0">
                <a:latin typeface="Times New Roman"/>
                <a:cs typeface="Times New Roman"/>
              </a:rPr>
              <a:t>raggiungere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giorno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perfezione della  conoscenza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ascendente,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nessuno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questi esseri, </a:t>
            </a:r>
            <a:r>
              <a:rPr sz="1200" dirty="0">
                <a:latin typeface="Times New Roman"/>
                <a:cs typeface="Times New Roman"/>
              </a:rPr>
              <a:t>da solo, </a:t>
            </a:r>
            <a:r>
              <a:rPr sz="1200" spc="-5" dirty="0">
                <a:latin typeface="Times New Roman"/>
                <a:cs typeface="Times New Roman"/>
              </a:rPr>
              <a:t>esaurisce </a:t>
            </a:r>
            <a:r>
              <a:rPr sz="1200" dirty="0">
                <a:latin typeface="Times New Roman"/>
                <a:cs typeface="Times New Roman"/>
              </a:rPr>
              <a:t>i potenziali di </a:t>
            </a:r>
            <a:r>
              <a:rPr sz="1200" spc="-5" dirty="0">
                <a:latin typeface="Times New Roman"/>
                <a:cs typeface="Times New Roman"/>
              </a:rPr>
              <a:t>tutta </a:t>
            </a:r>
            <a:r>
              <a:rPr sz="1200" dirty="0">
                <a:latin typeface="Times New Roman"/>
                <a:cs typeface="Times New Roman"/>
              </a:rPr>
              <a:t>la saggezza </a:t>
            </a:r>
            <a:r>
              <a:rPr sz="1200" spc="-5" dirty="0">
                <a:latin typeface="Times New Roman"/>
                <a:cs typeface="Times New Roman"/>
              </a:rPr>
              <a:t>possibile. Di </a:t>
            </a:r>
            <a:r>
              <a:rPr sz="1200" dirty="0">
                <a:latin typeface="Times New Roman"/>
                <a:cs typeface="Times New Roman"/>
              </a:rPr>
              <a:t>conseguenza,  tutte le volte </a:t>
            </a:r>
            <a:r>
              <a:rPr sz="1200" spc="-5" dirty="0">
                <a:latin typeface="Times New Roman"/>
                <a:cs typeface="Times New Roman"/>
              </a:rPr>
              <a:t>che nella </a:t>
            </a:r>
            <a:r>
              <a:rPr sz="1200" dirty="0">
                <a:latin typeface="Times New Roman"/>
                <a:cs typeface="Times New Roman"/>
              </a:rPr>
              <a:t>conduzione </a:t>
            </a:r>
            <a:r>
              <a:rPr sz="1200" spc="-5" dirty="0">
                <a:latin typeface="Times New Roman"/>
                <a:cs typeface="Times New Roman"/>
              </a:rPr>
              <a:t>dei Superuniversi si desidera raggiungere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massimo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saggezza amministrativa, questi  perfettori </a:t>
            </a:r>
            <a:r>
              <a:rPr sz="1200" dirty="0">
                <a:latin typeface="Times New Roman"/>
                <a:cs typeface="Times New Roman"/>
              </a:rPr>
              <a:t>della saggezza di </a:t>
            </a:r>
            <a:r>
              <a:rPr sz="1200" spc="-5" dirty="0">
                <a:latin typeface="Times New Roman"/>
                <a:cs typeface="Times New Roman"/>
              </a:rPr>
              <a:t>discernimento </a:t>
            </a:r>
            <a:r>
              <a:rPr sz="1200" dirty="0">
                <a:latin typeface="Times New Roman"/>
                <a:cs typeface="Times New Roman"/>
              </a:rPr>
              <a:t>divino sono </a:t>
            </a:r>
            <a:r>
              <a:rPr sz="1200" spc="-5" dirty="0">
                <a:latin typeface="Times New Roman"/>
                <a:cs typeface="Times New Roman"/>
              </a:rPr>
              <a:t>sempre </a:t>
            </a:r>
            <a:r>
              <a:rPr sz="1200" dirty="0">
                <a:latin typeface="Times New Roman"/>
                <a:cs typeface="Times New Roman"/>
              </a:rPr>
              <a:t>associati a quelle </a:t>
            </a:r>
            <a:r>
              <a:rPr sz="1200" spc="-5" dirty="0">
                <a:latin typeface="Times New Roman"/>
                <a:cs typeface="Times New Roman"/>
              </a:rPr>
              <a:t>personalità </a:t>
            </a:r>
            <a:r>
              <a:rPr sz="1200" dirty="0">
                <a:latin typeface="Times New Roman"/>
                <a:cs typeface="Times New Roman"/>
              </a:rPr>
              <a:t>ascendenti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giunte alle </a:t>
            </a:r>
            <a:r>
              <a:rPr sz="1200" dirty="0">
                <a:latin typeface="Times New Roman"/>
                <a:cs typeface="Times New Roman"/>
              </a:rPr>
              <a:t>alte  </a:t>
            </a:r>
            <a:r>
              <a:rPr sz="1200" spc="-5" dirty="0">
                <a:latin typeface="Times New Roman"/>
                <a:cs typeface="Times New Roman"/>
              </a:rPr>
              <a:t>responsabilità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governo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Superuniverso attraverso </a:t>
            </a:r>
            <a:r>
              <a:rPr sz="1200" dirty="0">
                <a:latin typeface="Times New Roman"/>
                <a:cs typeface="Times New Roman"/>
              </a:rPr>
              <a:t>le tribolazioni </a:t>
            </a:r>
            <a:r>
              <a:rPr sz="1200" spc="-5" dirty="0">
                <a:latin typeface="Times New Roman"/>
                <a:cs typeface="Times New Roman"/>
              </a:rPr>
              <a:t>esperienziali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progressione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evoluzionaria.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99695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(216.3) 19:2.5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Perfettori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Saggezza avranno </a:t>
            </a:r>
            <a:r>
              <a:rPr sz="1200" dirty="0">
                <a:latin typeface="Times New Roman"/>
                <a:cs typeface="Times New Roman"/>
              </a:rPr>
              <a:t>sempre </a:t>
            </a:r>
            <a:r>
              <a:rPr sz="1200" spc="-5" dirty="0">
                <a:latin typeface="Times New Roman"/>
                <a:cs typeface="Times New Roman"/>
              </a:rPr>
              <a:t>bisogno </a:t>
            </a:r>
            <a:r>
              <a:rPr sz="1200" dirty="0">
                <a:latin typeface="Times New Roman"/>
                <a:cs typeface="Times New Roman"/>
              </a:rPr>
              <a:t>di questo complemento di saggezza </a:t>
            </a:r>
            <a:r>
              <a:rPr sz="1200" spc="-5" dirty="0">
                <a:latin typeface="Times New Roman"/>
                <a:cs typeface="Times New Roman"/>
              </a:rPr>
              <a:t>esperienziale per completare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loro  </a:t>
            </a:r>
            <a:r>
              <a:rPr sz="1200" spc="-5" dirty="0">
                <a:latin typeface="Times New Roman"/>
                <a:cs typeface="Times New Roman"/>
              </a:rPr>
              <a:t>sagacia amministrativa. Ma </a:t>
            </a:r>
            <a:r>
              <a:rPr sz="1200" dirty="0">
                <a:latin typeface="Times New Roman"/>
                <a:cs typeface="Times New Roman"/>
              </a:rPr>
              <a:t>è stato ipotizzato che un </a:t>
            </a:r>
            <a:r>
              <a:rPr sz="1200" spc="-5" dirty="0">
                <a:latin typeface="Times New Roman"/>
                <a:cs typeface="Times New Roman"/>
              </a:rPr>
              <a:t>alto livello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saggezza, ancora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raggiunto, </a:t>
            </a:r>
            <a:r>
              <a:rPr sz="1200" dirty="0">
                <a:latin typeface="Times New Roman"/>
                <a:cs typeface="Times New Roman"/>
              </a:rPr>
              <a:t>potrà </a:t>
            </a:r>
            <a:r>
              <a:rPr sz="1200" spc="-5" dirty="0">
                <a:latin typeface="Times New Roman"/>
                <a:cs typeface="Times New Roman"/>
              </a:rPr>
              <a:t>forse essere </a:t>
            </a:r>
            <a:r>
              <a:rPr sz="1200" dirty="0">
                <a:latin typeface="Times New Roman"/>
                <a:cs typeface="Times New Roman"/>
              </a:rPr>
              <a:t>acquisito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dai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38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382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213090" cy="360680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229235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finalitari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Paradiso </a:t>
            </a:r>
            <a:r>
              <a:rPr sz="1200" i="1" dirty="0">
                <a:latin typeface="Times New Roman"/>
                <a:cs typeface="Times New Roman"/>
              </a:rPr>
              <a:t>dopo </a:t>
            </a:r>
            <a:r>
              <a:rPr sz="1200" spc="-5" dirty="0">
                <a:latin typeface="Times New Roman"/>
                <a:cs typeface="Times New Roman"/>
              </a:rPr>
              <a:t>che saranno ammessi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giorno al settimo stadio d’esistenza spirituale. </a:t>
            </a:r>
            <a:r>
              <a:rPr sz="1200" dirty="0">
                <a:latin typeface="Times New Roman"/>
                <a:cs typeface="Times New Roman"/>
              </a:rPr>
              <a:t>Se </a:t>
            </a:r>
            <a:r>
              <a:rPr sz="1200" spc="-5" dirty="0">
                <a:latin typeface="Times New Roman"/>
                <a:cs typeface="Times New Roman"/>
              </a:rPr>
              <a:t>questa </a:t>
            </a:r>
            <a:r>
              <a:rPr sz="1200" dirty="0">
                <a:latin typeface="Times New Roman"/>
                <a:cs typeface="Times New Roman"/>
              </a:rPr>
              <a:t>illazione è </a:t>
            </a:r>
            <a:r>
              <a:rPr sz="1200" spc="-5" dirty="0">
                <a:latin typeface="Times New Roman"/>
                <a:cs typeface="Times New Roman"/>
              </a:rPr>
              <a:t>esatta,  allora questi ascendenti </a:t>
            </a:r>
            <a:r>
              <a:rPr sz="1200" dirty="0">
                <a:latin typeface="Times New Roman"/>
                <a:cs typeface="Times New Roman"/>
              </a:rPr>
              <a:t>evoluzionari </a:t>
            </a:r>
            <a:r>
              <a:rPr sz="1200" spc="-5" dirty="0">
                <a:latin typeface="Times New Roman"/>
                <a:cs typeface="Times New Roman"/>
              </a:rPr>
              <a:t>perfezionati diverrebbero senza </a:t>
            </a:r>
            <a:r>
              <a:rPr sz="1200" dirty="0">
                <a:latin typeface="Times New Roman"/>
                <a:cs typeface="Times New Roman"/>
              </a:rPr>
              <a:t>dubbio </a:t>
            </a:r>
            <a:r>
              <a:rPr sz="1200" spc="-5" dirty="0">
                <a:latin typeface="Times New Roman"/>
                <a:cs typeface="Times New Roman"/>
              </a:rPr>
              <a:t>gli amministratori universali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efficaci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siano  mai </a:t>
            </a:r>
            <a:r>
              <a:rPr sz="1200" spc="-5" dirty="0">
                <a:latin typeface="Times New Roman"/>
                <a:cs typeface="Times New Roman"/>
              </a:rPr>
              <a:t>conosciuti </a:t>
            </a:r>
            <a:r>
              <a:rPr sz="1200" dirty="0">
                <a:latin typeface="Times New Roman"/>
                <a:cs typeface="Times New Roman"/>
              </a:rPr>
              <a:t>in tutta la </a:t>
            </a:r>
            <a:r>
              <a:rPr sz="1200" spc="-5" dirty="0">
                <a:latin typeface="Times New Roman"/>
                <a:cs typeface="Times New Roman"/>
              </a:rPr>
              <a:t>creazione. </a:t>
            </a:r>
            <a:r>
              <a:rPr sz="1200" spc="-10" dirty="0">
                <a:latin typeface="Times New Roman"/>
                <a:cs typeface="Times New Roman"/>
              </a:rPr>
              <a:t>Io </a:t>
            </a:r>
            <a:r>
              <a:rPr sz="1200" spc="-5" dirty="0">
                <a:latin typeface="Times New Roman"/>
                <a:cs typeface="Times New Roman"/>
              </a:rPr>
              <a:t>credo che questo </a:t>
            </a:r>
            <a:r>
              <a:rPr sz="1200" dirty="0">
                <a:latin typeface="Times New Roman"/>
                <a:cs typeface="Times New Roman"/>
              </a:rPr>
              <a:t>sia </a:t>
            </a:r>
            <a:r>
              <a:rPr sz="1200" spc="-5" dirty="0">
                <a:latin typeface="Times New Roman"/>
                <a:cs typeface="Times New Roman"/>
              </a:rPr>
              <a:t>l’alto destino </a:t>
            </a:r>
            <a:r>
              <a:rPr sz="1200" dirty="0">
                <a:latin typeface="Times New Roman"/>
                <a:cs typeface="Times New Roman"/>
              </a:rPr>
              <a:t>dei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finalitari.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685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(216.4) 19:2.6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versatilità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Perfettori </a:t>
            </a:r>
            <a:r>
              <a:rPr sz="1200" dirty="0">
                <a:latin typeface="Times New Roman"/>
                <a:cs typeface="Times New Roman"/>
              </a:rPr>
              <a:t>di Saggezza </a:t>
            </a:r>
            <a:r>
              <a:rPr sz="1200" spc="-5" dirty="0">
                <a:latin typeface="Times New Roman"/>
                <a:cs typeface="Times New Roman"/>
              </a:rPr>
              <a:t>permette </a:t>
            </a:r>
            <a:r>
              <a:rPr sz="1200" dirty="0">
                <a:latin typeface="Times New Roman"/>
                <a:cs typeface="Times New Roman"/>
              </a:rPr>
              <a:t>loro di </a:t>
            </a:r>
            <a:r>
              <a:rPr sz="1200" spc="-5" dirty="0">
                <a:latin typeface="Times New Roman"/>
                <a:cs typeface="Times New Roman"/>
              </a:rPr>
              <a:t>partecipare praticamente </a:t>
            </a:r>
            <a:r>
              <a:rPr sz="1200" dirty="0">
                <a:latin typeface="Times New Roman"/>
                <a:cs typeface="Times New Roman"/>
              </a:rPr>
              <a:t>a tutti i servizi </a:t>
            </a:r>
            <a:r>
              <a:rPr sz="1200" spc="-5" dirty="0">
                <a:latin typeface="Times New Roman"/>
                <a:cs typeface="Times New Roman"/>
              </a:rPr>
              <a:t>celesti delle creature  ascendenti.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Perfettori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Saggezza ed </a:t>
            </a:r>
            <a:r>
              <a:rPr sz="1200" dirty="0">
                <a:latin typeface="Times New Roman"/>
                <a:cs typeface="Times New Roman"/>
              </a:rPr>
              <a:t>il mio </a:t>
            </a:r>
            <a:r>
              <a:rPr sz="1200" spc="-5" dirty="0">
                <a:latin typeface="Times New Roman"/>
                <a:cs typeface="Times New Roman"/>
              </a:rPr>
              <a:t>ordine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personalità,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Consiglieri </a:t>
            </a:r>
            <a:r>
              <a:rPr sz="1200" dirty="0">
                <a:latin typeface="Times New Roman"/>
                <a:cs typeface="Times New Roman"/>
              </a:rPr>
              <a:t>Divini, </a:t>
            </a:r>
            <a:r>
              <a:rPr sz="1200" spc="-5" dirty="0">
                <a:latin typeface="Times New Roman"/>
                <a:cs typeface="Times New Roman"/>
              </a:rPr>
              <a:t>assieme ai Censori Universali, </a:t>
            </a:r>
            <a:r>
              <a:rPr sz="1200" dirty="0">
                <a:latin typeface="Times New Roman"/>
                <a:cs typeface="Times New Roman"/>
              </a:rPr>
              <a:t>costituiscono 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ordini più </a:t>
            </a:r>
            <a:r>
              <a:rPr sz="1200" spc="-5" dirty="0">
                <a:latin typeface="Times New Roman"/>
                <a:cs typeface="Times New Roman"/>
              </a:rPr>
              <a:t>elevati </a:t>
            </a:r>
            <a:r>
              <a:rPr sz="1200" dirty="0">
                <a:latin typeface="Times New Roman"/>
                <a:cs typeface="Times New Roman"/>
              </a:rPr>
              <a:t>di esseri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possono impegnarsi, e lo </a:t>
            </a:r>
            <a:r>
              <a:rPr sz="1200" spc="-5" dirty="0">
                <a:latin typeface="Times New Roman"/>
                <a:cs typeface="Times New Roman"/>
              </a:rPr>
              <a:t>fanno, </a:t>
            </a:r>
            <a:r>
              <a:rPr sz="1200" dirty="0">
                <a:latin typeface="Times New Roman"/>
                <a:cs typeface="Times New Roman"/>
              </a:rPr>
              <a:t>nell’opera di rivelare la verità </a:t>
            </a:r>
            <a:r>
              <a:rPr sz="1200" spc="-5" dirty="0">
                <a:latin typeface="Times New Roman"/>
                <a:cs typeface="Times New Roman"/>
              </a:rPr>
              <a:t>ai </a:t>
            </a:r>
            <a:r>
              <a:rPr sz="1200" dirty="0">
                <a:latin typeface="Times New Roman"/>
                <a:cs typeface="Times New Roman"/>
              </a:rPr>
              <a:t>singoli </a:t>
            </a:r>
            <a:r>
              <a:rPr sz="1200" spc="-5" dirty="0">
                <a:latin typeface="Times New Roman"/>
                <a:cs typeface="Times New Roman"/>
              </a:rPr>
              <a:t>pianeti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sistemi, </a:t>
            </a:r>
            <a:r>
              <a:rPr sz="1200" dirty="0">
                <a:latin typeface="Times New Roman"/>
                <a:cs typeface="Times New Roman"/>
              </a:rPr>
              <a:t>sia  </a:t>
            </a:r>
            <a:r>
              <a:rPr sz="1200" spc="-5" dirty="0">
                <a:latin typeface="Times New Roman"/>
                <a:cs typeface="Times New Roman"/>
              </a:rPr>
              <a:t>nelle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epoche </a:t>
            </a:r>
            <a:r>
              <a:rPr sz="1200" dirty="0">
                <a:latin typeface="Times New Roman"/>
                <a:cs typeface="Times New Roman"/>
              </a:rPr>
              <a:t>primitive </a:t>
            </a:r>
            <a:r>
              <a:rPr sz="1200" spc="-5" dirty="0">
                <a:latin typeface="Times New Roman"/>
                <a:cs typeface="Times New Roman"/>
              </a:rPr>
              <a:t>sia quando </a:t>
            </a:r>
            <a:r>
              <a:rPr sz="1200" dirty="0">
                <a:latin typeface="Times New Roman"/>
                <a:cs typeface="Times New Roman"/>
              </a:rPr>
              <a:t>sono stabilizzati in </a:t>
            </a:r>
            <a:r>
              <a:rPr sz="1200" spc="-5" dirty="0">
                <a:latin typeface="Times New Roman"/>
                <a:cs typeface="Times New Roman"/>
              </a:rPr>
              <a:t>luce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vita. Di </a:t>
            </a:r>
            <a:r>
              <a:rPr sz="1200" dirty="0">
                <a:latin typeface="Times New Roman"/>
                <a:cs typeface="Times New Roman"/>
              </a:rPr>
              <a:t>tanto in </a:t>
            </a:r>
            <a:r>
              <a:rPr sz="1200" spc="-5" dirty="0">
                <a:latin typeface="Times New Roman"/>
                <a:cs typeface="Times New Roman"/>
              </a:rPr>
              <a:t>tanto </a:t>
            </a:r>
            <a:r>
              <a:rPr sz="1200" dirty="0">
                <a:latin typeface="Times New Roman"/>
                <a:cs typeface="Times New Roman"/>
              </a:rPr>
              <a:t>noi </a:t>
            </a:r>
            <a:r>
              <a:rPr sz="1200" spc="-5" dirty="0">
                <a:latin typeface="Times New Roman"/>
                <a:cs typeface="Times New Roman"/>
              </a:rPr>
              <a:t>tutti entriamo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contatto con </a:t>
            </a:r>
            <a:r>
              <a:rPr sz="1200" dirty="0">
                <a:latin typeface="Times New Roman"/>
                <a:cs typeface="Times New Roman"/>
              </a:rPr>
              <a:t>il servizio  </a:t>
            </a:r>
            <a:r>
              <a:rPr sz="1200" spc="-5" dirty="0">
                <a:latin typeface="Times New Roman"/>
                <a:cs typeface="Times New Roman"/>
              </a:rPr>
              <a:t>dei mortali ascendenti, </a:t>
            </a:r>
            <a:r>
              <a:rPr sz="1200" dirty="0">
                <a:latin typeface="Times New Roman"/>
                <a:cs typeface="Times New Roman"/>
              </a:rPr>
              <a:t>da un </a:t>
            </a:r>
            <a:r>
              <a:rPr sz="1200" spc="-5" dirty="0">
                <a:latin typeface="Times New Roman"/>
                <a:cs typeface="Times New Roman"/>
              </a:rPr>
              <a:t>pianeta con </a:t>
            </a:r>
            <a:r>
              <a:rPr sz="1200" dirty="0">
                <a:latin typeface="Times New Roman"/>
                <a:cs typeface="Times New Roman"/>
              </a:rPr>
              <a:t>vita </a:t>
            </a:r>
            <a:r>
              <a:rPr sz="1200" spc="-5" dirty="0">
                <a:latin typeface="Times New Roman"/>
                <a:cs typeface="Times New Roman"/>
              </a:rPr>
              <a:t>iniziale fino </a:t>
            </a:r>
            <a:r>
              <a:rPr sz="1200" dirty="0">
                <a:latin typeface="Times New Roman"/>
                <a:cs typeface="Times New Roman"/>
              </a:rPr>
              <a:t>ad un Universo </a:t>
            </a:r>
            <a:r>
              <a:rPr sz="1200" spc="-5" dirty="0">
                <a:latin typeface="Times New Roman"/>
                <a:cs typeface="Times New Roman"/>
              </a:rPr>
              <a:t>locale ed al Superuniverso, particolarmente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quest’ultimo.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3. I Consiglieri</a:t>
            </a:r>
            <a:r>
              <a:rPr sz="1600" b="1" spc="-1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Divini</a:t>
            </a:r>
            <a:endParaRPr sz="1600">
              <a:latin typeface="Times New Roman"/>
              <a:cs typeface="Times New Roman"/>
            </a:endParaRPr>
          </a:p>
          <a:p>
            <a:pPr marL="76200" marR="346075" algn="just">
              <a:lnSpc>
                <a:spcPts val="1380"/>
              </a:lnSpc>
              <a:spcBef>
                <a:spcPts val="141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(216.5) 19:3.1 </a:t>
            </a:r>
            <a:r>
              <a:rPr sz="1200" spc="-5" dirty="0">
                <a:latin typeface="Times New Roman"/>
                <a:cs typeface="Times New Roman"/>
              </a:rPr>
              <a:t>Questi esseri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origine trinitaria </a:t>
            </a:r>
            <a:r>
              <a:rPr sz="1200" dirty="0">
                <a:latin typeface="Times New Roman"/>
                <a:cs typeface="Times New Roman"/>
              </a:rPr>
              <a:t>sono il </a:t>
            </a:r>
            <a:r>
              <a:rPr sz="1200" spc="-5" dirty="0">
                <a:latin typeface="Times New Roman"/>
                <a:cs typeface="Times New Roman"/>
              </a:rPr>
              <a:t>consiglio della </a:t>
            </a:r>
            <a:r>
              <a:rPr sz="1200" dirty="0">
                <a:latin typeface="Times New Roman"/>
                <a:cs typeface="Times New Roman"/>
              </a:rPr>
              <a:t>Deità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regni </a:t>
            </a:r>
            <a:r>
              <a:rPr sz="1200" dirty="0">
                <a:latin typeface="Times New Roman"/>
                <a:cs typeface="Times New Roman"/>
              </a:rPr>
              <a:t>dei sette </a:t>
            </a:r>
            <a:r>
              <a:rPr sz="1200" spc="-5" dirty="0">
                <a:latin typeface="Times New Roman"/>
                <a:cs typeface="Times New Roman"/>
              </a:rPr>
              <a:t>Superuniversi. Essi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i="1" dirty="0">
                <a:latin typeface="Times New Roman"/>
                <a:cs typeface="Times New Roman"/>
              </a:rPr>
              <a:t>riflettono </a:t>
            </a:r>
            <a:r>
              <a:rPr sz="1200" dirty="0">
                <a:latin typeface="Times New Roman"/>
                <a:cs typeface="Times New Roman"/>
              </a:rPr>
              <a:t>il  </a:t>
            </a:r>
            <a:r>
              <a:rPr sz="1200" spc="-5" dirty="0">
                <a:latin typeface="Times New Roman"/>
                <a:cs typeface="Times New Roman"/>
              </a:rPr>
              <a:t>consiglio </a:t>
            </a:r>
            <a:r>
              <a:rPr sz="1200" dirty="0">
                <a:latin typeface="Times New Roman"/>
                <a:cs typeface="Times New Roman"/>
              </a:rPr>
              <a:t>divino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Trinità; </a:t>
            </a:r>
            <a:r>
              <a:rPr sz="1200" spc="-5" dirty="0">
                <a:latin typeface="Times New Roman"/>
                <a:cs typeface="Times New Roman"/>
              </a:rPr>
              <a:t>essi </a:t>
            </a:r>
            <a:r>
              <a:rPr sz="1200" i="1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quel consiglio. Vi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ventuno miliardi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Consiglieri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servizio, </a:t>
            </a:r>
            <a:r>
              <a:rPr sz="1200" dirty="0">
                <a:latin typeface="Times New Roman"/>
                <a:cs typeface="Times New Roman"/>
              </a:rPr>
              <a:t>tre </a:t>
            </a:r>
            <a:r>
              <a:rPr sz="1200" spc="-5" dirty="0">
                <a:latin typeface="Times New Roman"/>
                <a:cs typeface="Times New Roman"/>
              </a:rPr>
              <a:t>miliardi dei </a:t>
            </a:r>
            <a:r>
              <a:rPr sz="1200" dirty="0">
                <a:latin typeface="Times New Roman"/>
                <a:cs typeface="Times New Roman"/>
              </a:rPr>
              <a:t>quali  sono </a:t>
            </a:r>
            <a:r>
              <a:rPr sz="1200" spc="-5" dirty="0">
                <a:latin typeface="Times New Roman"/>
                <a:cs typeface="Times New Roman"/>
              </a:rPr>
              <a:t>assegnati ad ogni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Superuniverso.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7810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(217.1) 19:3.2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Consiglieri </a:t>
            </a:r>
            <a:r>
              <a:rPr sz="1200" dirty="0">
                <a:latin typeface="Times New Roman"/>
                <a:cs typeface="Times New Roman"/>
              </a:rPr>
              <a:t>Divini </a:t>
            </a:r>
            <a:r>
              <a:rPr sz="1200" spc="-5" dirty="0">
                <a:latin typeface="Times New Roman"/>
                <a:cs typeface="Times New Roman"/>
              </a:rPr>
              <a:t>sono gli </a:t>
            </a:r>
            <a:r>
              <a:rPr sz="1200" dirty="0">
                <a:latin typeface="Times New Roman"/>
                <a:cs typeface="Times New Roman"/>
              </a:rPr>
              <a:t>associati e </a:t>
            </a:r>
            <a:r>
              <a:rPr sz="1200" spc="-5" dirty="0">
                <a:latin typeface="Times New Roman"/>
                <a:cs typeface="Times New Roman"/>
              </a:rPr>
              <a:t>gli uguali dei Censori Universali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dei Perfettori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Saggezza;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ciascuna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queste  </a:t>
            </a:r>
            <a:r>
              <a:rPr sz="1200" dirty="0">
                <a:latin typeface="Times New Roman"/>
                <a:cs typeface="Times New Roman"/>
              </a:rPr>
              <a:t>ultime </a:t>
            </a:r>
            <a:r>
              <a:rPr sz="1200" spc="-5" dirty="0">
                <a:latin typeface="Times New Roman"/>
                <a:cs typeface="Times New Roman"/>
              </a:rPr>
              <a:t>personalità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associati </a:t>
            </a:r>
            <a:r>
              <a:rPr sz="1200" dirty="0">
                <a:latin typeface="Times New Roman"/>
                <a:cs typeface="Times New Roman"/>
              </a:rPr>
              <a:t>da uno a sette </a:t>
            </a:r>
            <a:r>
              <a:rPr sz="1200" spc="-5" dirty="0">
                <a:latin typeface="Times New Roman"/>
                <a:cs typeface="Times New Roman"/>
              </a:rPr>
              <a:t>Consiglieri. </a:t>
            </a:r>
            <a:r>
              <a:rPr sz="1200" dirty="0">
                <a:latin typeface="Times New Roman"/>
                <a:cs typeface="Times New Roman"/>
              </a:rPr>
              <a:t>Tutti e tre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ordini </a:t>
            </a:r>
            <a:r>
              <a:rPr sz="1200" spc="-5" dirty="0">
                <a:latin typeface="Times New Roman"/>
                <a:cs typeface="Times New Roman"/>
              </a:rPr>
              <a:t>partecipano nel </a:t>
            </a:r>
            <a:r>
              <a:rPr sz="1200" dirty="0">
                <a:latin typeface="Times New Roman"/>
                <a:cs typeface="Times New Roman"/>
              </a:rPr>
              <a:t>governo </a:t>
            </a:r>
            <a:r>
              <a:rPr sz="1200" spc="-5" dirty="0">
                <a:latin typeface="Times New Roman"/>
                <a:cs typeface="Times New Roman"/>
              </a:rPr>
              <a:t>degli </a:t>
            </a:r>
            <a:r>
              <a:rPr sz="1200" dirty="0">
                <a:latin typeface="Times New Roman"/>
                <a:cs typeface="Times New Roman"/>
              </a:rPr>
              <a:t>Antichi </a:t>
            </a:r>
            <a:r>
              <a:rPr sz="1200" spc="10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Giorni,  inclusi i </a:t>
            </a:r>
            <a:r>
              <a:rPr sz="1200" spc="-5" dirty="0">
                <a:latin typeface="Times New Roman"/>
                <a:cs typeface="Times New Roman"/>
              </a:rPr>
              <a:t>settori maggiori </a:t>
            </a:r>
            <a:r>
              <a:rPr sz="1200" dirty="0">
                <a:latin typeface="Times New Roman"/>
                <a:cs typeface="Times New Roman"/>
              </a:rPr>
              <a:t>e minori, </a:t>
            </a:r>
            <a:r>
              <a:rPr sz="1200" spc="-5" dirty="0">
                <a:latin typeface="Times New Roman"/>
                <a:cs typeface="Times New Roman"/>
              </a:rPr>
              <a:t>negli </a:t>
            </a:r>
            <a:r>
              <a:rPr sz="1200" dirty="0">
                <a:latin typeface="Times New Roman"/>
                <a:cs typeface="Times New Roman"/>
              </a:rPr>
              <a:t>Universi </a:t>
            </a:r>
            <a:r>
              <a:rPr sz="1200" spc="-5" dirty="0">
                <a:latin typeface="Times New Roman"/>
                <a:cs typeface="Times New Roman"/>
              </a:rPr>
              <a:t>locali, nelle costellazioni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nei consigli dei sovrani dei sistemi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locali.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38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383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73720" cy="372110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6858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(217.2) 19:3.3 </a:t>
            </a:r>
            <a:r>
              <a:rPr sz="1200" spc="-5" dirty="0">
                <a:latin typeface="Times New Roman"/>
                <a:cs typeface="Times New Roman"/>
              </a:rPr>
              <a:t>Noi agiamo individualmente, come faccio </a:t>
            </a:r>
            <a:r>
              <a:rPr sz="1200" dirty="0">
                <a:latin typeface="Times New Roman"/>
                <a:cs typeface="Times New Roman"/>
              </a:rPr>
              <a:t>io </a:t>
            </a:r>
            <a:r>
              <a:rPr sz="1200" spc="-5" dirty="0">
                <a:latin typeface="Times New Roman"/>
                <a:cs typeface="Times New Roman"/>
              </a:rPr>
              <a:t>redigendo questa </a:t>
            </a:r>
            <a:r>
              <a:rPr sz="1200" dirty="0">
                <a:latin typeface="Times New Roman"/>
                <a:cs typeface="Times New Roman"/>
              </a:rPr>
              <a:t>esposizione, ma </a:t>
            </a:r>
            <a:r>
              <a:rPr sz="1200" spc="-5" dirty="0">
                <a:latin typeface="Times New Roman"/>
                <a:cs typeface="Times New Roman"/>
              </a:rPr>
              <a:t>operiamo anche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gruppi </a:t>
            </a:r>
            <a:r>
              <a:rPr sz="1200" dirty="0">
                <a:latin typeface="Times New Roman"/>
                <a:cs typeface="Times New Roman"/>
              </a:rPr>
              <a:t>di tre quando le  </a:t>
            </a:r>
            <a:r>
              <a:rPr sz="1200" spc="-5" dirty="0">
                <a:latin typeface="Times New Roman"/>
                <a:cs typeface="Times New Roman"/>
              </a:rPr>
              <a:t>circostanze </a:t>
            </a:r>
            <a:r>
              <a:rPr sz="1200" dirty="0">
                <a:latin typeface="Times New Roman"/>
                <a:cs typeface="Times New Roman"/>
              </a:rPr>
              <a:t>lo richiedono. </a:t>
            </a:r>
            <a:r>
              <a:rPr sz="1200" spc="-5" dirty="0">
                <a:latin typeface="Times New Roman"/>
                <a:cs typeface="Times New Roman"/>
              </a:rPr>
              <a:t>Quando agiamo </a:t>
            </a:r>
            <a:r>
              <a:rPr sz="1200" dirty="0">
                <a:latin typeface="Times New Roman"/>
                <a:cs typeface="Times New Roman"/>
              </a:rPr>
              <a:t>in veste </a:t>
            </a:r>
            <a:r>
              <a:rPr sz="1200" spc="-5" dirty="0">
                <a:latin typeface="Times New Roman"/>
                <a:cs typeface="Times New Roman"/>
              </a:rPr>
              <a:t>esecutiva, </a:t>
            </a:r>
            <a:r>
              <a:rPr sz="1200" dirty="0">
                <a:latin typeface="Times New Roman"/>
                <a:cs typeface="Times New Roman"/>
              </a:rPr>
              <a:t>sono sempre associati </a:t>
            </a:r>
            <a:r>
              <a:rPr sz="1200" spc="-5" dirty="0">
                <a:latin typeface="Times New Roman"/>
                <a:cs typeface="Times New Roman"/>
              </a:rPr>
              <a:t>insieme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Perfettore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Saggezza, </a:t>
            </a:r>
            <a:r>
              <a:rPr sz="1200" dirty="0">
                <a:latin typeface="Times New Roman"/>
                <a:cs typeface="Times New Roman"/>
              </a:rPr>
              <a:t>un Censore  </a:t>
            </a:r>
            <a:r>
              <a:rPr sz="1200" spc="-5" dirty="0">
                <a:latin typeface="Times New Roman"/>
                <a:cs typeface="Times New Roman"/>
              </a:rPr>
              <a:t>Universale </a:t>
            </a:r>
            <a:r>
              <a:rPr sz="1200" dirty="0">
                <a:latin typeface="Times New Roman"/>
                <a:cs typeface="Times New Roman"/>
              </a:rPr>
              <a:t>e da uno a sette </a:t>
            </a:r>
            <a:r>
              <a:rPr sz="1200" spc="-5" dirty="0">
                <a:latin typeface="Times New Roman"/>
                <a:cs typeface="Times New Roman"/>
              </a:rPr>
              <a:t>Consiglieri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Divini.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9588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(217.3) 19:3.4 </a:t>
            </a:r>
            <a:r>
              <a:rPr sz="1200" spc="-5" dirty="0">
                <a:latin typeface="Times New Roman"/>
                <a:cs typeface="Times New Roman"/>
              </a:rPr>
              <a:t>Un Perfettore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Saggezza, </a:t>
            </a:r>
            <a:r>
              <a:rPr sz="1200" dirty="0">
                <a:latin typeface="Times New Roman"/>
                <a:cs typeface="Times New Roman"/>
              </a:rPr>
              <a:t>sette </a:t>
            </a:r>
            <a:r>
              <a:rPr sz="1200" spc="-5" dirty="0">
                <a:latin typeface="Times New Roman"/>
                <a:cs typeface="Times New Roman"/>
              </a:rPr>
              <a:t>Consiglieri </a:t>
            </a:r>
            <a:r>
              <a:rPr sz="1200" dirty="0">
                <a:latin typeface="Times New Roman"/>
                <a:cs typeface="Times New Roman"/>
              </a:rPr>
              <a:t>Divini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Censore Universale </a:t>
            </a:r>
            <a:r>
              <a:rPr sz="1200" dirty="0">
                <a:latin typeface="Times New Roman"/>
                <a:cs typeface="Times New Roman"/>
              </a:rPr>
              <a:t>costituiscono un </a:t>
            </a:r>
            <a:r>
              <a:rPr sz="1200" spc="-5" dirty="0">
                <a:latin typeface="Times New Roman"/>
                <a:cs typeface="Times New Roman"/>
              </a:rPr>
              <a:t>tribunale </a:t>
            </a:r>
            <a:r>
              <a:rPr sz="1200" dirty="0">
                <a:latin typeface="Times New Roman"/>
                <a:cs typeface="Times New Roman"/>
              </a:rPr>
              <a:t>di divinità  </a:t>
            </a:r>
            <a:r>
              <a:rPr sz="1200" spc="-5" dirty="0">
                <a:latin typeface="Times New Roman"/>
                <a:cs typeface="Times New Roman"/>
              </a:rPr>
              <a:t>trinitaria,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corpo consultivo </a:t>
            </a:r>
            <a:r>
              <a:rPr sz="1200" dirty="0">
                <a:latin typeface="Times New Roman"/>
                <a:cs typeface="Times New Roman"/>
              </a:rPr>
              <a:t>mobile più </a:t>
            </a:r>
            <a:r>
              <a:rPr sz="1200" spc="-5" dirty="0">
                <a:latin typeface="Times New Roman"/>
                <a:cs typeface="Times New Roman"/>
              </a:rPr>
              <a:t>elevato negli Universi del tempo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dello </a:t>
            </a:r>
            <a:r>
              <a:rPr sz="1200" dirty="0">
                <a:latin typeface="Times New Roman"/>
                <a:cs typeface="Times New Roman"/>
              </a:rPr>
              <a:t>spazio. </a:t>
            </a:r>
            <a:r>
              <a:rPr sz="1200" spc="-5" dirty="0">
                <a:latin typeface="Times New Roman"/>
                <a:cs typeface="Times New Roman"/>
              </a:rPr>
              <a:t>Un </a:t>
            </a:r>
            <a:r>
              <a:rPr sz="1200" dirty="0">
                <a:latin typeface="Times New Roman"/>
                <a:cs typeface="Times New Roman"/>
              </a:rPr>
              <a:t>tale </a:t>
            </a:r>
            <a:r>
              <a:rPr sz="1200" spc="-5" dirty="0">
                <a:latin typeface="Times New Roman"/>
                <a:cs typeface="Times New Roman"/>
              </a:rPr>
              <a:t>gruppo </a:t>
            </a:r>
            <a:r>
              <a:rPr sz="1200" dirty="0">
                <a:latin typeface="Times New Roman"/>
                <a:cs typeface="Times New Roman"/>
              </a:rPr>
              <a:t>di nove è </a:t>
            </a:r>
            <a:r>
              <a:rPr sz="1200" spc="-5" dirty="0">
                <a:latin typeface="Times New Roman"/>
                <a:cs typeface="Times New Roman"/>
              </a:rPr>
              <a:t>conosciuto come 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tribunale incaricato sia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stabilire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fatti </a:t>
            </a:r>
            <a:r>
              <a:rPr sz="1200" dirty="0">
                <a:latin typeface="Times New Roman"/>
                <a:cs typeface="Times New Roman"/>
              </a:rPr>
              <a:t>che di </a:t>
            </a:r>
            <a:r>
              <a:rPr sz="1200" spc="-5" dirty="0">
                <a:latin typeface="Times New Roman"/>
                <a:cs typeface="Times New Roman"/>
              </a:rPr>
              <a:t>rivelare </a:t>
            </a:r>
            <a:r>
              <a:rPr sz="1200" dirty="0">
                <a:latin typeface="Times New Roman"/>
                <a:cs typeface="Times New Roman"/>
              </a:rPr>
              <a:t>la verità, e quando siede in </a:t>
            </a:r>
            <a:r>
              <a:rPr sz="1200" spc="-5" dirty="0">
                <a:latin typeface="Times New Roman"/>
                <a:cs typeface="Times New Roman"/>
              </a:rPr>
              <a:t>giudizio su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problema </a:t>
            </a:r>
            <a:r>
              <a:rPr sz="1200" dirty="0">
                <a:latin typeface="Times New Roman"/>
                <a:cs typeface="Times New Roman"/>
              </a:rPr>
              <a:t>e prende una  </a:t>
            </a:r>
            <a:r>
              <a:rPr sz="1200" spc="-5" dirty="0">
                <a:latin typeface="Times New Roman"/>
                <a:cs typeface="Times New Roman"/>
              </a:rPr>
              <a:t>decisione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esattamente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un Antico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Giorni </a:t>
            </a:r>
            <a:r>
              <a:rPr sz="1200" spc="-5" dirty="0">
                <a:latin typeface="Times New Roman"/>
                <a:cs typeface="Times New Roman"/>
              </a:rPr>
              <a:t>avesse giudicato </a:t>
            </a:r>
            <a:r>
              <a:rPr sz="1200" dirty="0">
                <a:latin typeface="Times New Roman"/>
                <a:cs typeface="Times New Roman"/>
              </a:rPr>
              <a:t>la questione, </a:t>
            </a:r>
            <a:r>
              <a:rPr sz="1200" spc="-5" dirty="0">
                <a:latin typeface="Times New Roman"/>
                <a:cs typeface="Times New Roman"/>
              </a:rPr>
              <a:t>perché </a:t>
            </a:r>
            <a:r>
              <a:rPr sz="1200" dirty="0">
                <a:latin typeface="Times New Roman"/>
                <a:cs typeface="Times New Roman"/>
              </a:rPr>
              <a:t>in tutti gli </a:t>
            </a:r>
            <a:r>
              <a:rPr sz="1200" spc="-5" dirty="0">
                <a:latin typeface="Times New Roman"/>
                <a:cs typeface="Times New Roman"/>
              </a:rPr>
              <a:t>annali dei Superuniversi </a:t>
            </a:r>
            <a:r>
              <a:rPr sz="1200" dirty="0">
                <a:latin typeface="Times New Roman"/>
                <a:cs typeface="Times New Roman"/>
              </a:rPr>
              <a:t>un  tale </a:t>
            </a:r>
            <a:r>
              <a:rPr sz="1200" spc="-5" dirty="0">
                <a:latin typeface="Times New Roman"/>
                <a:cs typeface="Times New Roman"/>
              </a:rPr>
              <a:t>verdetto </a:t>
            </a:r>
            <a:r>
              <a:rPr sz="1200" dirty="0">
                <a:latin typeface="Times New Roman"/>
                <a:cs typeface="Times New Roman"/>
              </a:rPr>
              <a:t>non è mai </a:t>
            </a:r>
            <a:r>
              <a:rPr sz="1200" spc="-5" dirty="0">
                <a:latin typeface="Times New Roman"/>
                <a:cs typeface="Times New Roman"/>
              </a:rPr>
              <a:t>stato revocato dagli </a:t>
            </a:r>
            <a:r>
              <a:rPr sz="1200" dirty="0">
                <a:latin typeface="Times New Roman"/>
                <a:cs typeface="Times New Roman"/>
              </a:rPr>
              <a:t>Antichi dei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Giorni.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25209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(217.4) 19:3.5 </a:t>
            </a:r>
            <a:r>
              <a:rPr sz="1200" spc="-5" dirty="0">
                <a:latin typeface="Times New Roman"/>
                <a:cs typeface="Times New Roman"/>
              </a:rPr>
              <a:t>Quando operano </a:t>
            </a:r>
            <a:r>
              <a:rPr sz="1200" dirty="0">
                <a:latin typeface="Times New Roman"/>
                <a:cs typeface="Times New Roman"/>
              </a:rPr>
              <a:t>i tre Antichi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Giorni, </a:t>
            </a:r>
            <a:r>
              <a:rPr sz="1200" spc="-5" dirty="0">
                <a:latin typeface="Times New Roman"/>
                <a:cs typeface="Times New Roman"/>
              </a:rPr>
              <a:t>opera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Trinità </a:t>
            </a:r>
            <a:r>
              <a:rPr sz="1200" dirty="0">
                <a:latin typeface="Times New Roman"/>
                <a:cs typeface="Times New Roman"/>
              </a:rPr>
              <a:t>del Paradiso.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tribunale dei </a:t>
            </a:r>
            <a:r>
              <a:rPr sz="1200" dirty="0">
                <a:latin typeface="Times New Roman"/>
                <a:cs typeface="Times New Roman"/>
              </a:rPr>
              <a:t>nove </a:t>
            </a:r>
            <a:r>
              <a:rPr sz="1200" spc="-5" dirty="0">
                <a:latin typeface="Times New Roman"/>
                <a:cs typeface="Times New Roman"/>
              </a:rPr>
              <a:t>giunge ad </a:t>
            </a:r>
            <a:r>
              <a:rPr sz="1200" dirty="0">
                <a:latin typeface="Times New Roman"/>
                <a:cs typeface="Times New Roman"/>
              </a:rPr>
              <a:t>una  </a:t>
            </a:r>
            <a:r>
              <a:rPr sz="1200" spc="-5" dirty="0">
                <a:latin typeface="Times New Roman"/>
                <a:cs typeface="Times New Roman"/>
              </a:rPr>
              <a:t>decisione </a:t>
            </a:r>
            <a:r>
              <a:rPr sz="1200" dirty="0">
                <a:latin typeface="Times New Roman"/>
                <a:cs typeface="Times New Roman"/>
              </a:rPr>
              <a:t>dopo le </a:t>
            </a:r>
            <a:r>
              <a:rPr sz="1200" spc="-5" dirty="0">
                <a:latin typeface="Times New Roman"/>
                <a:cs typeface="Times New Roman"/>
              </a:rPr>
              <a:t>sue deliberazioni congiunte, </a:t>
            </a:r>
            <a:r>
              <a:rPr sz="1200" dirty="0">
                <a:latin typeface="Times New Roman"/>
                <a:cs typeface="Times New Roman"/>
              </a:rPr>
              <a:t>a tutti </a:t>
            </a:r>
            <a:r>
              <a:rPr sz="1200" spc="-5" dirty="0">
                <a:latin typeface="Times New Roman"/>
                <a:cs typeface="Times New Roman"/>
              </a:rPr>
              <a:t>gli effetti </a:t>
            </a:r>
            <a:r>
              <a:rPr sz="1200" dirty="0">
                <a:latin typeface="Times New Roman"/>
                <a:cs typeface="Times New Roman"/>
              </a:rPr>
              <a:t>hanno parlato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Antichi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Giorni. È in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modo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i  </a:t>
            </a:r>
            <a:r>
              <a:rPr sz="1200" spc="-5" dirty="0">
                <a:latin typeface="Times New Roman"/>
                <a:cs typeface="Times New Roman"/>
              </a:rPr>
              <a:t>Governanti del </a:t>
            </a:r>
            <a:r>
              <a:rPr sz="1200" dirty="0">
                <a:latin typeface="Times New Roman"/>
                <a:cs typeface="Times New Roman"/>
              </a:rPr>
              <a:t>Paradiso </a:t>
            </a:r>
            <a:r>
              <a:rPr sz="1200" spc="-5" dirty="0">
                <a:latin typeface="Times New Roman"/>
                <a:cs typeface="Times New Roman"/>
              </a:rPr>
              <a:t>stabiliscono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contatto personale, </a:t>
            </a:r>
            <a:r>
              <a:rPr sz="1200" dirty="0">
                <a:latin typeface="Times New Roman"/>
                <a:cs typeface="Times New Roman"/>
              </a:rPr>
              <a:t>in questioni amministrative e </a:t>
            </a:r>
            <a:r>
              <a:rPr sz="1200" spc="-5" dirty="0">
                <a:latin typeface="Times New Roman"/>
                <a:cs typeface="Times New Roman"/>
              </a:rPr>
              <a:t>regole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governo, con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singoli </a:t>
            </a:r>
            <a:r>
              <a:rPr sz="1200" dirty="0">
                <a:latin typeface="Times New Roman"/>
                <a:cs typeface="Times New Roman"/>
              </a:rPr>
              <a:t>mondi,  </a:t>
            </a:r>
            <a:r>
              <a:rPr sz="1200" spc="-5" dirty="0">
                <a:latin typeface="Times New Roman"/>
                <a:cs typeface="Times New Roman"/>
              </a:rPr>
              <a:t>sistemi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Universi.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4445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(217.5) 19:3.6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Consiglieri </a:t>
            </a:r>
            <a:r>
              <a:rPr sz="1200" dirty="0">
                <a:latin typeface="Times New Roman"/>
                <a:cs typeface="Times New Roman"/>
              </a:rPr>
              <a:t>Divini </a:t>
            </a:r>
            <a:r>
              <a:rPr sz="1200" spc="-5" dirty="0">
                <a:latin typeface="Times New Roman"/>
                <a:cs typeface="Times New Roman"/>
              </a:rPr>
              <a:t>sono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perfezione del consiglio </a:t>
            </a:r>
            <a:r>
              <a:rPr sz="1200" dirty="0">
                <a:latin typeface="Times New Roman"/>
                <a:cs typeface="Times New Roman"/>
              </a:rPr>
              <a:t>divino </a:t>
            </a:r>
            <a:r>
              <a:rPr sz="1200" spc="-5" dirty="0">
                <a:latin typeface="Times New Roman"/>
                <a:cs typeface="Times New Roman"/>
              </a:rPr>
              <a:t>della Trinità del Paradiso. Noi rappresentiamo, </a:t>
            </a:r>
            <a:r>
              <a:rPr sz="1200" spc="1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effetti  </a:t>
            </a:r>
            <a:r>
              <a:rPr sz="1200" i="1" spc="-5" dirty="0">
                <a:latin typeface="Times New Roman"/>
                <a:cs typeface="Times New Roman"/>
              </a:rPr>
              <a:t>siamo,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consiglio della perfezione. </a:t>
            </a:r>
            <a:r>
              <a:rPr sz="1200" dirty="0">
                <a:latin typeface="Times New Roman"/>
                <a:cs typeface="Times New Roman"/>
              </a:rPr>
              <a:t>Quando abbiamo il </a:t>
            </a:r>
            <a:r>
              <a:rPr sz="1200" spc="-5" dirty="0">
                <a:latin typeface="Times New Roman"/>
                <a:cs typeface="Times New Roman"/>
              </a:rPr>
              <a:t>supporto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consiglio esperienziale dei </a:t>
            </a:r>
            <a:r>
              <a:rPr sz="1200" dirty="0">
                <a:latin typeface="Times New Roman"/>
                <a:cs typeface="Times New Roman"/>
              </a:rPr>
              <a:t>nostri </a:t>
            </a:r>
            <a:r>
              <a:rPr sz="1200" spc="-5" dirty="0">
                <a:latin typeface="Times New Roman"/>
                <a:cs typeface="Times New Roman"/>
              </a:rPr>
              <a:t>associati, gli </a:t>
            </a:r>
            <a:r>
              <a:rPr sz="1200" dirty="0">
                <a:latin typeface="Times New Roman"/>
                <a:cs typeface="Times New Roman"/>
              </a:rPr>
              <a:t>ascendenti  </a:t>
            </a:r>
            <a:r>
              <a:rPr sz="1200" spc="-5" dirty="0">
                <a:latin typeface="Times New Roman"/>
                <a:cs typeface="Times New Roman"/>
              </a:rPr>
              <a:t>evoluzionari perfezionati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abbracciati </a:t>
            </a:r>
            <a:r>
              <a:rPr sz="1200" dirty="0">
                <a:latin typeface="Times New Roman"/>
                <a:cs typeface="Times New Roman"/>
              </a:rPr>
              <a:t>dalla Trinità, le nostre </a:t>
            </a:r>
            <a:r>
              <a:rPr sz="1200" spc="-5" dirty="0">
                <a:latin typeface="Times New Roman"/>
                <a:cs typeface="Times New Roman"/>
              </a:rPr>
              <a:t>conclusioni congiunte </a:t>
            </a:r>
            <a:r>
              <a:rPr sz="1200" dirty="0">
                <a:latin typeface="Times New Roman"/>
                <a:cs typeface="Times New Roman"/>
              </a:rPr>
              <a:t>sono non solo </a:t>
            </a:r>
            <a:r>
              <a:rPr sz="1200" spc="-5" dirty="0">
                <a:latin typeface="Times New Roman"/>
                <a:cs typeface="Times New Roman"/>
              </a:rPr>
              <a:t>complete </a:t>
            </a:r>
            <a:r>
              <a:rPr sz="1200" dirty="0">
                <a:latin typeface="Times New Roman"/>
                <a:cs typeface="Times New Roman"/>
              </a:rPr>
              <a:t>ma esaustive. </a:t>
            </a:r>
            <a:r>
              <a:rPr sz="1200" spc="-5" dirty="0">
                <a:latin typeface="Times New Roman"/>
                <a:cs typeface="Times New Roman"/>
              </a:rPr>
              <a:t>Quando  </a:t>
            </a:r>
            <a:r>
              <a:rPr sz="1200" dirty="0">
                <a:latin typeface="Times New Roman"/>
                <a:cs typeface="Times New Roman"/>
              </a:rPr>
              <a:t>il nostro </a:t>
            </a:r>
            <a:r>
              <a:rPr sz="1200" spc="-5" dirty="0">
                <a:latin typeface="Times New Roman"/>
                <a:cs typeface="Times New Roman"/>
              </a:rPr>
              <a:t>consiglio congiunto </a:t>
            </a:r>
            <a:r>
              <a:rPr sz="1200" dirty="0">
                <a:latin typeface="Times New Roman"/>
                <a:cs typeface="Times New Roman"/>
              </a:rPr>
              <a:t>è stato </a:t>
            </a:r>
            <a:r>
              <a:rPr sz="1200" spc="-5" dirty="0">
                <a:latin typeface="Times New Roman"/>
                <a:cs typeface="Times New Roman"/>
              </a:rPr>
              <a:t>associato, giudicato, confermato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promulgato </a:t>
            </a:r>
            <a:r>
              <a:rPr sz="1200" dirty="0">
                <a:latin typeface="Times New Roman"/>
                <a:cs typeface="Times New Roman"/>
              </a:rPr>
              <a:t>da un Censore </a:t>
            </a:r>
            <a:r>
              <a:rPr sz="1200" spc="-5" dirty="0">
                <a:latin typeface="Times New Roman"/>
                <a:cs typeface="Times New Roman"/>
              </a:rPr>
              <a:t>Universale, </a:t>
            </a:r>
            <a:r>
              <a:rPr sz="1200" dirty="0">
                <a:latin typeface="Times New Roman"/>
                <a:cs typeface="Times New Roman"/>
              </a:rPr>
              <a:t>è molto probabile </a:t>
            </a:r>
            <a:r>
              <a:rPr sz="1200" spc="-5" dirty="0">
                <a:latin typeface="Times New Roman"/>
                <a:cs typeface="Times New Roman"/>
              </a:rPr>
              <a:t>che  si </a:t>
            </a:r>
            <a:r>
              <a:rPr sz="1200" dirty="0">
                <a:latin typeface="Times New Roman"/>
                <a:cs typeface="Times New Roman"/>
              </a:rPr>
              <a:t>avvicini alla </a:t>
            </a:r>
            <a:r>
              <a:rPr sz="1200" spc="-5" dirty="0">
                <a:latin typeface="Times New Roman"/>
                <a:cs typeface="Times New Roman"/>
              </a:rPr>
              <a:t>soglia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totalità universale. </a:t>
            </a:r>
            <a:r>
              <a:rPr sz="1200" dirty="0">
                <a:latin typeface="Times New Roman"/>
                <a:cs typeface="Times New Roman"/>
              </a:rPr>
              <a:t>Questi </a:t>
            </a:r>
            <a:r>
              <a:rPr sz="1200" spc="-5" dirty="0">
                <a:latin typeface="Times New Roman"/>
                <a:cs typeface="Times New Roman"/>
              </a:rPr>
              <a:t>verdetti rappresentano l’accostamento massimo </a:t>
            </a:r>
            <a:r>
              <a:rPr sz="1200" dirty="0">
                <a:latin typeface="Times New Roman"/>
                <a:cs typeface="Times New Roman"/>
              </a:rPr>
              <a:t>possibile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comportamento  </a:t>
            </a:r>
            <a:r>
              <a:rPr sz="1200" spc="-5" dirty="0">
                <a:latin typeface="Times New Roman"/>
                <a:cs typeface="Times New Roman"/>
              </a:rPr>
              <a:t>assoluto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Deità entro </a:t>
            </a:r>
            <a:r>
              <a:rPr sz="1200" dirty="0">
                <a:latin typeface="Times New Roman"/>
                <a:cs typeface="Times New Roman"/>
              </a:rPr>
              <a:t>i limiti </a:t>
            </a:r>
            <a:r>
              <a:rPr sz="1200" spc="-5" dirty="0">
                <a:latin typeface="Times New Roman"/>
                <a:cs typeface="Times New Roman"/>
              </a:rPr>
              <a:t>di </a:t>
            </a:r>
            <a:r>
              <a:rPr sz="1200" dirty="0">
                <a:latin typeface="Times New Roman"/>
                <a:cs typeface="Times New Roman"/>
              </a:rPr>
              <a:t>tempo-spazio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situazione </a:t>
            </a:r>
            <a:r>
              <a:rPr sz="1200" spc="-5" dirty="0">
                <a:latin typeface="Times New Roman"/>
                <a:cs typeface="Times New Roman"/>
              </a:rPr>
              <a:t>implicata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problema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associato.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38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384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88325" cy="4132579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121285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(217.6) 19:3.7 </a:t>
            </a:r>
            <a:r>
              <a:rPr sz="1200" spc="-5" dirty="0">
                <a:latin typeface="Times New Roman"/>
                <a:cs typeface="Times New Roman"/>
              </a:rPr>
              <a:t>Sette Consiglieri </a:t>
            </a:r>
            <a:r>
              <a:rPr sz="1200" dirty="0">
                <a:latin typeface="Times New Roman"/>
                <a:cs typeface="Times New Roman"/>
              </a:rPr>
              <a:t>Divini in </a:t>
            </a:r>
            <a:r>
              <a:rPr sz="1200" spc="-5" dirty="0">
                <a:latin typeface="Times New Roman"/>
                <a:cs typeface="Times New Roman"/>
              </a:rPr>
              <a:t>collegamento con </a:t>
            </a:r>
            <a:r>
              <a:rPr sz="1200" dirty="0">
                <a:latin typeface="Times New Roman"/>
                <a:cs typeface="Times New Roman"/>
              </a:rPr>
              <a:t>un trio </a:t>
            </a:r>
            <a:r>
              <a:rPr sz="1200" spc="-5" dirty="0">
                <a:latin typeface="Times New Roman"/>
                <a:cs typeface="Times New Roman"/>
              </a:rPr>
              <a:t>evoluzionario trinitizzato </a:t>
            </a:r>
            <a:r>
              <a:rPr sz="1200" dirty="0">
                <a:latin typeface="Times New Roman"/>
                <a:cs typeface="Times New Roman"/>
              </a:rPr>
              <a:t>— un </a:t>
            </a:r>
            <a:r>
              <a:rPr sz="1200" spc="-5" dirty="0">
                <a:latin typeface="Times New Roman"/>
                <a:cs typeface="Times New Roman"/>
              </a:rPr>
              <a:t>Possente Messaggero, </a:t>
            </a:r>
            <a:r>
              <a:rPr sz="1200" dirty="0">
                <a:latin typeface="Times New Roman"/>
                <a:cs typeface="Times New Roman"/>
              </a:rPr>
              <a:t>un Elevato in  </a:t>
            </a:r>
            <a:r>
              <a:rPr sz="1200" spc="-5" dirty="0">
                <a:latin typeface="Times New Roman"/>
                <a:cs typeface="Times New Roman"/>
              </a:rPr>
              <a:t>Autorità ed </a:t>
            </a:r>
            <a:r>
              <a:rPr sz="1200" dirty="0">
                <a:latin typeface="Times New Roman"/>
                <a:cs typeface="Times New Roman"/>
              </a:rPr>
              <a:t>un Privo di Nome e </a:t>
            </a:r>
            <a:r>
              <a:rPr sz="1200" spc="-5" dirty="0">
                <a:latin typeface="Times New Roman"/>
                <a:cs typeface="Times New Roman"/>
              </a:rPr>
              <a:t>Numero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rappresentano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massimo avvicinamento superuniversale all’unione del </a:t>
            </a:r>
            <a:r>
              <a:rPr sz="1200" dirty="0">
                <a:latin typeface="Times New Roman"/>
                <a:cs typeface="Times New Roman"/>
              </a:rPr>
              <a:t>punto di vista  umano e </a:t>
            </a:r>
            <a:r>
              <a:rPr sz="1200" spc="-5" dirty="0">
                <a:latin typeface="Times New Roman"/>
                <a:cs typeface="Times New Roman"/>
              </a:rPr>
              <a:t>dell’atteggiamento </a:t>
            </a:r>
            <a:r>
              <a:rPr sz="1200" dirty="0">
                <a:latin typeface="Times New Roman"/>
                <a:cs typeface="Times New Roman"/>
              </a:rPr>
              <a:t>divino su </a:t>
            </a:r>
            <a:r>
              <a:rPr sz="1200" spc="-5" dirty="0">
                <a:latin typeface="Times New Roman"/>
                <a:cs typeface="Times New Roman"/>
              </a:rPr>
              <a:t>livelli </a:t>
            </a:r>
            <a:r>
              <a:rPr sz="1200" dirty="0">
                <a:latin typeface="Times New Roman"/>
                <a:cs typeface="Times New Roman"/>
              </a:rPr>
              <a:t>quasi </a:t>
            </a:r>
            <a:r>
              <a:rPr sz="1200" spc="-5" dirty="0">
                <a:latin typeface="Times New Roman"/>
                <a:cs typeface="Times New Roman"/>
              </a:rPr>
              <a:t>paradisiaci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significati spirituali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valori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realtà. Una </a:t>
            </a:r>
            <a:r>
              <a:rPr sz="1200" dirty="0">
                <a:latin typeface="Times New Roman"/>
                <a:cs typeface="Times New Roman"/>
              </a:rPr>
              <a:t>vicinanza </a:t>
            </a:r>
            <a:r>
              <a:rPr sz="1200" spc="-5" dirty="0">
                <a:latin typeface="Times New Roman"/>
                <a:cs typeface="Times New Roman"/>
              </a:rPr>
              <a:t>così </a:t>
            </a:r>
            <a:r>
              <a:rPr sz="1200" dirty="0">
                <a:latin typeface="Times New Roman"/>
                <a:cs typeface="Times New Roman"/>
              </a:rPr>
              <a:t>stretta  </a:t>
            </a:r>
            <a:r>
              <a:rPr sz="1200" spc="-5" dirty="0">
                <a:latin typeface="Times New Roman"/>
                <a:cs typeface="Times New Roman"/>
              </a:rPr>
              <a:t>dei comportamenti cosmici congiunti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creatura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 Creatore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superata soltanto </a:t>
            </a:r>
            <a:r>
              <a:rPr sz="1200" dirty="0">
                <a:latin typeface="Times New Roman"/>
                <a:cs typeface="Times New Roman"/>
              </a:rPr>
              <a:t>nei </a:t>
            </a:r>
            <a:r>
              <a:rPr sz="1200" spc="-5" dirty="0">
                <a:latin typeface="Times New Roman"/>
                <a:cs typeface="Times New Roman"/>
              </a:rPr>
              <a:t>Figli Paradisiaci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conferimento, </a:t>
            </a:r>
            <a:r>
              <a:rPr sz="1200" dirty="0">
                <a:latin typeface="Times New Roman"/>
                <a:cs typeface="Times New Roman"/>
              </a:rPr>
              <a:t>che  </a:t>
            </a:r>
            <a:r>
              <a:rPr sz="1200" spc="-5" dirty="0">
                <a:latin typeface="Times New Roman"/>
                <a:cs typeface="Times New Roman"/>
              </a:rPr>
              <a:t>sono,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ogni </a:t>
            </a:r>
            <a:r>
              <a:rPr sz="1200" dirty="0">
                <a:latin typeface="Times New Roman"/>
                <a:cs typeface="Times New Roman"/>
              </a:rPr>
              <a:t>fase </a:t>
            </a:r>
            <a:r>
              <a:rPr sz="1200" spc="-5" dirty="0">
                <a:latin typeface="Times New Roman"/>
                <a:cs typeface="Times New Roman"/>
              </a:rPr>
              <a:t>dell’esperienza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personalità, Dio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uomo.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4. I Censori </a:t>
            </a: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Universali</a:t>
            </a:r>
            <a:endParaRPr sz="1600">
              <a:latin typeface="Times New Roman"/>
              <a:cs typeface="Times New Roman"/>
            </a:endParaRPr>
          </a:p>
          <a:p>
            <a:pPr marL="76200" marR="75565">
              <a:lnSpc>
                <a:spcPct val="95400"/>
              </a:lnSpc>
              <a:spcBef>
                <a:spcPts val="139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(217.7) 19:4.1 </a:t>
            </a:r>
            <a:r>
              <a:rPr sz="1200" spc="-5" dirty="0">
                <a:latin typeface="Times New Roman"/>
                <a:cs typeface="Times New Roman"/>
              </a:rPr>
              <a:t>Vi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esattamente </a:t>
            </a:r>
            <a:r>
              <a:rPr sz="1200" dirty="0">
                <a:latin typeface="Times New Roman"/>
                <a:cs typeface="Times New Roman"/>
              </a:rPr>
              <a:t>otto </a:t>
            </a:r>
            <a:r>
              <a:rPr sz="1200" spc="-5" dirty="0">
                <a:latin typeface="Times New Roman"/>
                <a:cs typeface="Times New Roman"/>
              </a:rPr>
              <a:t>miliardi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Censori Universali esistenti. Questi esseri unici </a:t>
            </a:r>
            <a:r>
              <a:rPr sz="1200" i="1" dirty="0">
                <a:latin typeface="Times New Roman"/>
                <a:cs typeface="Times New Roman"/>
              </a:rPr>
              <a:t>sono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giudizio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Deità. Essi </a:t>
            </a:r>
            <a:r>
              <a:rPr sz="1200" dirty="0">
                <a:latin typeface="Times New Roman"/>
                <a:cs typeface="Times New Roman"/>
              </a:rPr>
              <a:t>non  </a:t>
            </a:r>
            <a:r>
              <a:rPr sz="1200" spc="-5" dirty="0">
                <a:latin typeface="Times New Roman"/>
                <a:cs typeface="Times New Roman"/>
              </a:rPr>
              <a:t>riflettono semplicemente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decisioni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perfezione, essi </a:t>
            </a:r>
            <a:r>
              <a:rPr sz="1200" i="1" dirty="0">
                <a:latin typeface="Times New Roman"/>
                <a:cs typeface="Times New Roman"/>
              </a:rPr>
              <a:t>sono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giudizio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Trinità del </a:t>
            </a:r>
            <a:r>
              <a:rPr sz="1200" dirty="0">
                <a:latin typeface="Times New Roman"/>
                <a:cs typeface="Times New Roman"/>
              </a:rPr>
              <a:t>Paradiso. </a:t>
            </a:r>
            <a:r>
              <a:rPr sz="1200" spc="-5" dirty="0">
                <a:latin typeface="Times New Roman"/>
                <a:cs typeface="Times New Roman"/>
              </a:rPr>
              <a:t>Anche gli </a:t>
            </a:r>
            <a:r>
              <a:rPr sz="1200" dirty="0">
                <a:latin typeface="Times New Roman"/>
                <a:cs typeface="Times New Roman"/>
              </a:rPr>
              <a:t>Antichi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Giorni  non siedono in </a:t>
            </a:r>
            <a:r>
              <a:rPr sz="1200" spc="-5" dirty="0">
                <a:latin typeface="Times New Roman"/>
                <a:cs typeface="Times New Roman"/>
              </a:rPr>
              <a:t>giudizio </a:t>
            </a:r>
            <a:r>
              <a:rPr sz="1200" dirty="0">
                <a:latin typeface="Times New Roman"/>
                <a:cs typeface="Times New Roman"/>
              </a:rPr>
              <a:t>che in </a:t>
            </a:r>
            <a:r>
              <a:rPr sz="1200" spc="-5" dirty="0">
                <a:latin typeface="Times New Roman"/>
                <a:cs typeface="Times New Roman"/>
              </a:rPr>
              <a:t>associazione con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Censori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Universali.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76200" marR="558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(217.8) 19:4.2 </a:t>
            </a:r>
            <a:r>
              <a:rPr sz="1200" spc="-5" dirty="0">
                <a:latin typeface="Times New Roman"/>
                <a:cs typeface="Times New Roman"/>
              </a:rPr>
              <a:t>Un Censore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incaricato su ciascuno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miliardo </a:t>
            </a:r>
            <a:r>
              <a:rPr sz="1200" dirty="0">
                <a:latin typeface="Times New Roman"/>
                <a:cs typeface="Times New Roman"/>
              </a:rPr>
              <a:t>di mondi </a:t>
            </a:r>
            <a:r>
              <a:rPr sz="1200" spc="-5" dirty="0">
                <a:latin typeface="Times New Roman"/>
                <a:cs typeface="Times New Roman"/>
              </a:rPr>
              <a:t>dell’Universo centrale, </a:t>
            </a:r>
            <a:r>
              <a:rPr sz="1200" dirty="0">
                <a:latin typeface="Times New Roman"/>
                <a:cs typeface="Times New Roman"/>
              </a:rPr>
              <a:t>essendo </a:t>
            </a:r>
            <a:r>
              <a:rPr sz="1200" spc="-5" dirty="0">
                <a:latin typeface="Times New Roman"/>
                <a:cs typeface="Times New Roman"/>
              </a:rPr>
              <a:t>assegnato all’amministrazione  planetaria dell’Eterno dei Giorni </a:t>
            </a:r>
            <a:r>
              <a:rPr sz="1200" dirty="0">
                <a:latin typeface="Times New Roman"/>
                <a:cs typeface="Times New Roman"/>
              </a:rPr>
              <a:t>che vi </a:t>
            </a:r>
            <a:r>
              <a:rPr sz="1200" spc="-5" dirty="0">
                <a:latin typeface="Times New Roman"/>
                <a:cs typeface="Times New Roman"/>
              </a:rPr>
              <a:t>risiede. </a:t>
            </a:r>
            <a:r>
              <a:rPr sz="1200" dirty="0">
                <a:latin typeface="Times New Roman"/>
                <a:cs typeface="Times New Roman"/>
              </a:rPr>
              <a:t>Né i </a:t>
            </a:r>
            <a:r>
              <a:rPr sz="1200" spc="-5" dirty="0">
                <a:latin typeface="Times New Roman"/>
                <a:cs typeface="Times New Roman"/>
              </a:rPr>
              <a:t>Perfettori </a:t>
            </a:r>
            <a:r>
              <a:rPr sz="1200" dirty="0">
                <a:latin typeface="Times New Roman"/>
                <a:cs typeface="Times New Roman"/>
              </a:rPr>
              <a:t>di Saggezza né i </a:t>
            </a:r>
            <a:r>
              <a:rPr sz="1200" spc="-5" dirty="0">
                <a:latin typeface="Times New Roman"/>
                <a:cs typeface="Times New Roman"/>
              </a:rPr>
              <a:t>Consiglieri </a:t>
            </a:r>
            <a:r>
              <a:rPr sz="1200" dirty="0">
                <a:latin typeface="Times New Roman"/>
                <a:cs typeface="Times New Roman"/>
              </a:rPr>
              <a:t>Divini sono </a:t>
            </a:r>
            <a:r>
              <a:rPr sz="1200" spc="-5" dirty="0">
                <a:latin typeface="Times New Roman"/>
                <a:cs typeface="Times New Roman"/>
              </a:rPr>
              <a:t>così permanentemente  assegnati alle </a:t>
            </a:r>
            <a:r>
              <a:rPr sz="1200" dirty="0">
                <a:latin typeface="Times New Roman"/>
                <a:cs typeface="Times New Roman"/>
              </a:rPr>
              <a:t>amministrazioni di </a:t>
            </a:r>
            <a:r>
              <a:rPr sz="1200" spc="-5" dirty="0">
                <a:latin typeface="Times New Roman"/>
                <a:cs typeface="Times New Roman"/>
              </a:rPr>
              <a:t>Havona, </a:t>
            </a:r>
            <a:r>
              <a:rPr sz="1200" dirty="0">
                <a:latin typeface="Times New Roman"/>
                <a:cs typeface="Times New Roman"/>
              </a:rPr>
              <a:t>né noi </a:t>
            </a:r>
            <a:r>
              <a:rPr sz="1200" spc="-5" dirty="0">
                <a:latin typeface="Times New Roman"/>
                <a:cs typeface="Times New Roman"/>
              </a:rPr>
              <a:t>comprendiamo completamente perché dei Censori Universali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stazionino</a:t>
            </a:r>
            <a:endParaRPr sz="1200">
              <a:latin typeface="Times New Roman"/>
              <a:cs typeface="Times New Roman"/>
            </a:endParaRPr>
          </a:p>
          <a:p>
            <a:pPr marL="76200" marR="9017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nell’Universo centrale. </a:t>
            </a:r>
            <a:r>
              <a:rPr sz="1200" dirty="0">
                <a:latin typeface="Times New Roman"/>
                <a:cs typeface="Times New Roman"/>
              </a:rPr>
              <a:t>Le loro </a:t>
            </a:r>
            <a:r>
              <a:rPr sz="1200" spc="-5" dirty="0">
                <a:latin typeface="Times New Roman"/>
                <a:cs typeface="Times New Roman"/>
              </a:rPr>
              <a:t>attività attuali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giustificano </a:t>
            </a:r>
            <a:r>
              <a:rPr sz="1200" spc="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tutto il </a:t>
            </a:r>
            <a:r>
              <a:rPr sz="1200" spc="-5" dirty="0">
                <a:latin typeface="Times New Roman"/>
                <a:cs typeface="Times New Roman"/>
              </a:rPr>
              <a:t>loro incarico </a:t>
            </a:r>
            <a:r>
              <a:rPr sz="1200" dirty="0">
                <a:latin typeface="Times New Roman"/>
                <a:cs typeface="Times New Roman"/>
              </a:rPr>
              <a:t>in Havona, e noi </a:t>
            </a:r>
            <a:r>
              <a:rPr sz="1200" spc="-5" dirty="0">
                <a:latin typeface="Times New Roman"/>
                <a:cs typeface="Times New Roman"/>
              </a:rPr>
              <a:t>sospettiamo pertanto che </a:t>
            </a:r>
            <a:r>
              <a:rPr sz="1200" dirty="0">
                <a:latin typeface="Times New Roman"/>
                <a:cs typeface="Times New Roman"/>
              </a:rPr>
              <a:t>vi 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trovino in </a:t>
            </a:r>
            <a:r>
              <a:rPr sz="1200" spc="-5" dirty="0">
                <a:latin typeface="Times New Roman"/>
                <a:cs typeface="Times New Roman"/>
              </a:rPr>
              <a:t>previsione della necessità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un’epoca futura </a:t>
            </a:r>
            <a:r>
              <a:rPr sz="1200" dirty="0">
                <a:latin typeface="Times New Roman"/>
                <a:cs typeface="Times New Roman"/>
              </a:rPr>
              <a:t>dell’Universo nella </a:t>
            </a:r>
            <a:r>
              <a:rPr sz="1200" spc="-5" dirty="0">
                <a:latin typeface="Times New Roman"/>
                <a:cs typeface="Times New Roman"/>
              </a:rPr>
              <a:t>quale </a:t>
            </a:r>
            <a:r>
              <a:rPr sz="1200" dirty="0">
                <a:latin typeface="Times New Roman"/>
                <a:cs typeface="Times New Roman"/>
              </a:rPr>
              <a:t>la popolazione di </a:t>
            </a:r>
            <a:r>
              <a:rPr sz="1200" spc="-5" dirty="0">
                <a:latin typeface="Times New Roman"/>
                <a:cs typeface="Times New Roman"/>
              </a:rPr>
              <a:t>Havona </a:t>
            </a:r>
            <a:r>
              <a:rPr sz="1200" dirty="0">
                <a:latin typeface="Times New Roman"/>
                <a:cs typeface="Times New Roman"/>
              </a:rPr>
              <a:t>potrebbe subire  </a:t>
            </a:r>
            <a:r>
              <a:rPr sz="1200" spc="-5" dirty="0">
                <a:latin typeface="Times New Roman"/>
                <a:cs typeface="Times New Roman"/>
              </a:rPr>
              <a:t>parziali cambiamenti.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26352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(218.1) 19:4.3 </a:t>
            </a:r>
            <a:r>
              <a:rPr sz="1200" spc="-5" dirty="0">
                <a:latin typeface="Times New Roman"/>
                <a:cs typeface="Times New Roman"/>
              </a:rPr>
              <a:t>Un miliardo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Censori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assegnato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ciascuno dei </a:t>
            </a:r>
            <a:r>
              <a:rPr sz="1200" dirty="0">
                <a:latin typeface="Times New Roman"/>
                <a:cs typeface="Times New Roman"/>
              </a:rPr>
              <a:t>sette </a:t>
            </a:r>
            <a:r>
              <a:rPr sz="1200" spc="-5" dirty="0">
                <a:latin typeface="Times New Roman"/>
                <a:cs typeface="Times New Roman"/>
              </a:rPr>
              <a:t>Superuniversi. Essi operano </a:t>
            </a:r>
            <a:r>
              <a:rPr sz="1200" dirty="0">
                <a:latin typeface="Times New Roman"/>
                <a:cs typeface="Times New Roman"/>
              </a:rPr>
              <a:t>in tutte le divisioni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sette  </a:t>
            </a:r>
            <a:r>
              <a:rPr sz="1200" spc="-5" dirty="0">
                <a:latin typeface="Times New Roman"/>
                <a:cs typeface="Times New Roman"/>
              </a:rPr>
              <a:t>Superuniversi sia </a:t>
            </a:r>
            <a:r>
              <a:rPr sz="1200" dirty="0">
                <a:latin typeface="Times New Roman"/>
                <a:cs typeface="Times New Roman"/>
              </a:rPr>
              <a:t>a titolo individuale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in associazione </a:t>
            </a:r>
            <a:r>
              <a:rPr sz="1200" spc="-5" dirty="0">
                <a:latin typeface="Times New Roman"/>
                <a:cs typeface="Times New Roman"/>
              </a:rPr>
              <a:t>con Perfettori </a:t>
            </a:r>
            <a:r>
              <a:rPr sz="1200" dirty="0">
                <a:latin typeface="Times New Roman"/>
                <a:cs typeface="Times New Roman"/>
              </a:rPr>
              <a:t>di Saggezza e </a:t>
            </a:r>
            <a:r>
              <a:rPr sz="1200" spc="-5" dirty="0">
                <a:latin typeface="Times New Roman"/>
                <a:cs typeface="Times New Roman"/>
              </a:rPr>
              <a:t>Consiglieri </a:t>
            </a:r>
            <a:r>
              <a:rPr sz="1200" dirty="0">
                <a:latin typeface="Times New Roman"/>
                <a:cs typeface="Times New Roman"/>
              </a:rPr>
              <a:t>Divini.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tal modo i </a:t>
            </a:r>
            <a:r>
              <a:rPr sz="1200" spc="-5" dirty="0">
                <a:latin typeface="Times New Roman"/>
                <a:cs typeface="Times New Roman"/>
              </a:rPr>
              <a:t>Censori  agiscono su </a:t>
            </a:r>
            <a:r>
              <a:rPr sz="1200" dirty="0">
                <a:latin typeface="Times New Roman"/>
                <a:cs typeface="Times New Roman"/>
              </a:rPr>
              <a:t>tutti i livelli </a:t>
            </a:r>
            <a:r>
              <a:rPr sz="1200" spc="-5" dirty="0">
                <a:latin typeface="Times New Roman"/>
                <a:cs typeface="Times New Roman"/>
              </a:rPr>
              <a:t>del grande </a:t>
            </a:r>
            <a:r>
              <a:rPr sz="1200" dirty="0">
                <a:latin typeface="Times New Roman"/>
                <a:cs typeface="Times New Roman"/>
              </a:rPr>
              <a:t>Universo, </a:t>
            </a:r>
            <a:r>
              <a:rPr sz="1200" spc="-5" dirty="0">
                <a:latin typeface="Times New Roman"/>
                <a:cs typeface="Times New Roman"/>
              </a:rPr>
              <a:t>dai </a:t>
            </a:r>
            <a:r>
              <a:rPr sz="1200" dirty="0">
                <a:latin typeface="Times New Roman"/>
                <a:cs typeface="Times New Roman"/>
              </a:rPr>
              <a:t>mondi </a:t>
            </a:r>
            <a:r>
              <a:rPr sz="1200" spc="-5" dirty="0">
                <a:latin typeface="Times New Roman"/>
                <a:cs typeface="Times New Roman"/>
              </a:rPr>
              <a:t>perfetti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Havona fino </a:t>
            </a:r>
            <a:r>
              <a:rPr sz="1200" dirty="0">
                <a:latin typeface="Times New Roman"/>
                <a:cs typeface="Times New Roman"/>
              </a:rPr>
              <a:t>ai </a:t>
            </a:r>
            <a:r>
              <a:rPr sz="1200" spc="-5" dirty="0">
                <a:latin typeface="Times New Roman"/>
                <a:cs typeface="Times New Roman"/>
              </a:rPr>
              <a:t>consigli dei </a:t>
            </a:r>
            <a:r>
              <a:rPr sz="1200" dirty="0">
                <a:latin typeface="Times New Roman"/>
                <a:cs typeface="Times New Roman"/>
              </a:rPr>
              <a:t>Sovrani di </a:t>
            </a:r>
            <a:r>
              <a:rPr sz="1200" spc="-5" dirty="0">
                <a:latin typeface="Times New Roman"/>
                <a:cs typeface="Times New Roman"/>
              </a:rPr>
              <a:t>Sistema,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partecipano  organicamente </a:t>
            </a:r>
            <a:r>
              <a:rPr sz="1200" dirty="0">
                <a:latin typeface="Times New Roman"/>
                <a:cs typeface="Times New Roman"/>
              </a:rPr>
              <a:t>a tutti i giudizi </a:t>
            </a:r>
            <a:r>
              <a:rPr sz="1200" spc="-5" dirty="0">
                <a:latin typeface="Times New Roman"/>
                <a:cs typeface="Times New Roman"/>
              </a:rPr>
              <a:t>dispensazionali </a:t>
            </a:r>
            <a:r>
              <a:rPr sz="1200" dirty="0">
                <a:latin typeface="Times New Roman"/>
                <a:cs typeface="Times New Roman"/>
              </a:rPr>
              <a:t>dei mondi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evoluzionari.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38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385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34984" cy="40716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69215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(218.2) 19:4.4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ogni luogo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momento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cui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Censore Universale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presente, </a:t>
            </a:r>
            <a:r>
              <a:rPr sz="1200" dirty="0">
                <a:latin typeface="Times New Roman"/>
                <a:cs typeface="Times New Roman"/>
              </a:rPr>
              <a:t>c’è anche il </a:t>
            </a:r>
            <a:r>
              <a:rPr sz="1200" spc="-5" dirty="0">
                <a:latin typeface="Times New Roman"/>
                <a:cs typeface="Times New Roman"/>
              </a:rPr>
              <a:t>giudizio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Deità. </a:t>
            </a:r>
            <a:r>
              <a:rPr sz="1200" dirty="0">
                <a:latin typeface="Times New Roman"/>
                <a:cs typeface="Times New Roman"/>
              </a:rPr>
              <a:t>E poiché i Censori  </a:t>
            </a:r>
            <a:r>
              <a:rPr sz="1200" spc="-5" dirty="0">
                <a:latin typeface="Times New Roman"/>
                <a:cs typeface="Times New Roman"/>
              </a:rPr>
              <a:t>emettono sempre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loro verdetti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collegamento </a:t>
            </a:r>
            <a:r>
              <a:rPr sz="1200" dirty="0">
                <a:latin typeface="Times New Roman"/>
                <a:cs typeface="Times New Roman"/>
              </a:rPr>
              <a:t>con </a:t>
            </a:r>
            <a:r>
              <a:rPr sz="1200" spc="-5" dirty="0">
                <a:latin typeface="Times New Roman"/>
                <a:cs typeface="Times New Roman"/>
              </a:rPr>
              <a:t>Perfettori </a:t>
            </a:r>
            <a:r>
              <a:rPr sz="1200" dirty="0">
                <a:latin typeface="Times New Roman"/>
                <a:cs typeface="Times New Roman"/>
              </a:rPr>
              <a:t>di Saggezza e </a:t>
            </a:r>
            <a:r>
              <a:rPr sz="1200" spc="-5" dirty="0">
                <a:latin typeface="Times New Roman"/>
                <a:cs typeface="Times New Roman"/>
              </a:rPr>
              <a:t>Consiglieri </a:t>
            </a:r>
            <a:r>
              <a:rPr sz="1200" dirty="0">
                <a:latin typeface="Times New Roman"/>
                <a:cs typeface="Times New Roman"/>
              </a:rPr>
              <a:t>Divini, tali </a:t>
            </a:r>
            <a:r>
              <a:rPr sz="1200" spc="-5" dirty="0">
                <a:latin typeface="Times New Roman"/>
                <a:cs typeface="Times New Roman"/>
              </a:rPr>
              <a:t>decisioni abbracciano </a:t>
            </a:r>
            <a:r>
              <a:rPr sz="1200" spc="15" dirty="0">
                <a:latin typeface="Times New Roman"/>
                <a:cs typeface="Times New Roman"/>
              </a:rPr>
              <a:t>la  </a:t>
            </a:r>
            <a:r>
              <a:rPr sz="1200" spc="-5" dirty="0">
                <a:latin typeface="Times New Roman"/>
                <a:cs typeface="Times New Roman"/>
              </a:rPr>
              <a:t>saggezza,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consiglio 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giudizio congiunti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Trinità del Paradiso.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trio </a:t>
            </a:r>
            <a:r>
              <a:rPr sz="1200" spc="-5" dirty="0">
                <a:latin typeface="Times New Roman"/>
                <a:cs typeface="Times New Roman"/>
              </a:rPr>
              <a:t>giuridico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Perfettore </a:t>
            </a:r>
            <a:r>
              <a:rPr sz="1200" dirty="0">
                <a:latin typeface="Times New Roman"/>
                <a:cs typeface="Times New Roman"/>
              </a:rPr>
              <a:t>di Saggezza </a:t>
            </a:r>
            <a:r>
              <a:rPr sz="1200" spc="-5" dirty="0">
                <a:latin typeface="Times New Roman"/>
                <a:cs typeface="Times New Roman"/>
              </a:rPr>
              <a:t>sarebbe </a:t>
            </a:r>
            <a:r>
              <a:rPr sz="1200" dirty="0">
                <a:latin typeface="Times New Roman"/>
                <a:cs typeface="Times New Roman"/>
              </a:rPr>
              <a:t>l’  </a:t>
            </a:r>
            <a:r>
              <a:rPr sz="1200" spc="-5" dirty="0">
                <a:latin typeface="Times New Roman"/>
                <a:cs typeface="Times New Roman"/>
              </a:rPr>
              <a:t>“io ero”,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Consigliere </a:t>
            </a:r>
            <a:r>
              <a:rPr sz="1200" dirty="0">
                <a:latin typeface="Times New Roman"/>
                <a:cs typeface="Times New Roman"/>
              </a:rPr>
              <a:t>Divino l’ </a:t>
            </a:r>
            <a:r>
              <a:rPr sz="1200" spc="-5" dirty="0">
                <a:latin typeface="Times New Roman"/>
                <a:cs typeface="Times New Roman"/>
              </a:rPr>
              <a:t>“io sarò”, </a:t>
            </a:r>
            <a:r>
              <a:rPr sz="1200" dirty="0">
                <a:latin typeface="Times New Roman"/>
                <a:cs typeface="Times New Roman"/>
              </a:rPr>
              <a:t>ma il </a:t>
            </a:r>
            <a:r>
              <a:rPr sz="1200" spc="-5" dirty="0">
                <a:latin typeface="Times New Roman"/>
                <a:cs typeface="Times New Roman"/>
              </a:rPr>
              <a:t>Censore Universale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sempre l’“io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sono”.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685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(218.3) 19:4.5 </a:t>
            </a:r>
            <a:r>
              <a:rPr sz="1200" dirty="0">
                <a:latin typeface="Times New Roman"/>
                <a:cs typeface="Times New Roman"/>
              </a:rPr>
              <a:t>I Censori </a:t>
            </a:r>
            <a:r>
              <a:rPr sz="1200" spc="-5" dirty="0">
                <a:latin typeface="Times New Roman"/>
                <a:cs typeface="Times New Roman"/>
              </a:rPr>
              <a:t>sono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personalità </a:t>
            </a:r>
            <a:r>
              <a:rPr sz="1200" dirty="0">
                <a:latin typeface="Times New Roman"/>
                <a:cs typeface="Times New Roman"/>
              </a:rPr>
              <a:t>totalizzanti </a:t>
            </a:r>
            <a:r>
              <a:rPr sz="1200" spc="-5" dirty="0">
                <a:latin typeface="Times New Roman"/>
                <a:cs typeface="Times New Roman"/>
              </a:rPr>
              <a:t>dell’Universo. </a:t>
            </a:r>
            <a:r>
              <a:rPr sz="1200" dirty="0">
                <a:latin typeface="Times New Roman"/>
                <a:cs typeface="Times New Roman"/>
              </a:rPr>
              <a:t>Quando mille testimoni — o un milione — </a:t>
            </a:r>
            <a:r>
              <a:rPr sz="1200" spc="-5" dirty="0">
                <a:latin typeface="Times New Roman"/>
                <a:cs typeface="Times New Roman"/>
              </a:rPr>
              <a:t>hanno portato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loro  testimonianza, quando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voce della </a:t>
            </a:r>
            <a:r>
              <a:rPr sz="1200" dirty="0">
                <a:latin typeface="Times New Roman"/>
                <a:cs typeface="Times New Roman"/>
              </a:rPr>
              <a:t>saggezza ha </a:t>
            </a:r>
            <a:r>
              <a:rPr sz="1200" spc="-5" dirty="0">
                <a:latin typeface="Times New Roman"/>
                <a:cs typeface="Times New Roman"/>
              </a:rPr>
              <a:t>parlato </a:t>
            </a:r>
            <a:r>
              <a:rPr sz="1200" dirty="0">
                <a:latin typeface="Times New Roman"/>
                <a:cs typeface="Times New Roman"/>
              </a:rPr>
              <a:t>ed il </a:t>
            </a:r>
            <a:r>
              <a:rPr sz="1200" spc="-5" dirty="0">
                <a:latin typeface="Times New Roman"/>
                <a:cs typeface="Times New Roman"/>
              </a:rPr>
              <a:t>consiglio della </a:t>
            </a:r>
            <a:r>
              <a:rPr sz="1200" dirty="0">
                <a:latin typeface="Times New Roman"/>
                <a:cs typeface="Times New Roman"/>
              </a:rPr>
              <a:t>divinità ha </a:t>
            </a:r>
            <a:r>
              <a:rPr sz="1200" spc="-5" dirty="0">
                <a:latin typeface="Times New Roman"/>
                <a:cs typeface="Times New Roman"/>
              </a:rPr>
              <a:t>registrato, </a:t>
            </a:r>
            <a:r>
              <a:rPr sz="1200" dirty="0">
                <a:latin typeface="Times New Roman"/>
                <a:cs typeface="Times New Roman"/>
              </a:rPr>
              <a:t>quando la </a:t>
            </a:r>
            <a:r>
              <a:rPr sz="1200" spc="-5" dirty="0">
                <a:latin typeface="Times New Roman"/>
                <a:cs typeface="Times New Roman"/>
              </a:rPr>
              <a:t>testimonianza della  perfezione ascendente </a:t>
            </a:r>
            <a:r>
              <a:rPr sz="1200" dirty="0">
                <a:latin typeface="Times New Roman"/>
                <a:cs typeface="Times New Roman"/>
              </a:rPr>
              <a:t>è stata </a:t>
            </a:r>
            <a:r>
              <a:rPr sz="1200" spc="-5" dirty="0">
                <a:latin typeface="Times New Roman"/>
                <a:cs typeface="Times New Roman"/>
              </a:rPr>
              <a:t>aggiunta, allora </a:t>
            </a:r>
            <a:r>
              <a:rPr sz="1200" dirty="0">
                <a:latin typeface="Times New Roman"/>
                <a:cs typeface="Times New Roman"/>
              </a:rPr>
              <a:t>il Censore </a:t>
            </a:r>
            <a:r>
              <a:rPr sz="1200" spc="-5" dirty="0">
                <a:latin typeface="Times New Roman"/>
                <a:cs typeface="Times New Roman"/>
              </a:rPr>
              <a:t>agisce </a:t>
            </a:r>
            <a:r>
              <a:rPr sz="1200" dirty="0">
                <a:latin typeface="Times New Roman"/>
                <a:cs typeface="Times New Roman"/>
              </a:rPr>
              <a:t>e viene immediatamente rivelata la totalità </a:t>
            </a:r>
            <a:r>
              <a:rPr sz="1200" spc="-5" dirty="0">
                <a:latin typeface="Times New Roman"/>
                <a:cs typeface="Times New Roman"/>
              </a:rPr>
              <a:t>infallibile </a:t>
            </a:r>
            <a:r>
              <a:rPr sz="1200" dirty="0">
                <a:latin typeface="Times New Roman"/>
                <a:cs typeface="Times New Roman"/>
              </a:rPr>
              <a:t>e divina di  tutto ciò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è avvenuto. E </a:t>
            </a:r>
            <a:r>
              <a:rPr sz="1200" spc="-5" dirty="0">
                <a:latin typeface="Times New Roman"/>
                <a:cs typeface="Times New Roman"/>
              </a:rPr>
              <a:t>questa rivelazione rappresenta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conclusione </a:t>
            </a:r>
            <a:r>
              <a:rPr sz="1200" dirty="0">
                <a:latin typeface="Times New Roman"/>
                <a:cs typeface="Times New Roman"/>
              </a:rPr>
              <a:t>divina, la somma e la sostanza di una </a:t>
            </a:r>
            <a:r>
              <a:rPr sz="1200" spc="-5" dirty="0">
                <a:latin typeface="Times New Roman"/>
                <a:cs typeface="Times New Roman"/>
              </a:rPr>
              <a:t>decisione </a:t>
            </a:r>
            <a:r>
              <a:rPr sz="1200" spc="5" dirty="0">
                <a:latin typeface="Times New Roman"/>
                <a:cs typeface="Times New Roman"/>
              </a:rPr>
              <a:t>finale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perfetta.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questa </a:t>
            </a:r>
            <a:r>
              <a:rPr sz="1200" dirty="0">
                <a:latin typeface="Times New Roman"/>
                <a:cs typeface="Times New Roman"/>
              </a:rPr>
              <a:t>ragione,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ha </a:t>
            </a:r>
            <a:r>
              <a:rPr sz="1200" spc="-5" dirty="0">
                <a:latin typeface="Times New Roman"/>
                <a:cs typeface="Times New Roman"/>
              </a:rPr>
              <a:t>parlato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Censore nessun </a:t>
            </a:r>
            <a:r>
              <a:rPr sz="1200" dirty="0">
                <a:latin typeface="Times New Roman"/>
                <a:cs typeface="Times New Roman"/>
              </a:rPr>
              <a:t>altro può più parlare, dal momento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Censore </a:t>
            </a:r>
            <a:r>
              <a:rPr sz="1200" dirty="0">
                <a:latin typeface="Times New Roman"/>
                <a:cs typeface="Times New Roman"/>
              </a:rPr>
              <a:t>ha descritto la  </a:t>
            </a:r>
            <a:r>
              <a:rPr sz="1200" spc="-5" dirty="0">
                <a:latin typeface="Times New Roman"/>
                <a:cs typeface="Times New Roman"/>
              </a:rPr>
              <a:t>vera </a:t>
            </a:r>
            <a:r>
              <a:rPr sz="1200" dirty="0">
                <a:latin typeface="Times New Roman"/>
                <a:cs typeface="Times New Roman"/>
              </a:rPr>
              <a:t>e indubbia </a:t>
            </a:r>
            <a:r>
              <a:rPr sz="1200" spc="-5" dirty="0">
                <a:latin typeface="Times New Roman"/>
                <a:cs typeface="Times New Roman"/>
              </a:rPr>
              <a:t>totalità </a:t>
            </a:r>
            <a:r>
              <a:rPr sz="1200" dirty="0">
                <a:latin typeface="Times New Roman"/>
                <a:cs typeface="Times New Roman"/>
              </a:rPr>
              <a:t>di tutto ciò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è avvenuto. </a:t>
            </a:r>
            <a:r>
              <a:rPr sz="1200" spc="-5" dirty="0">
                <a:latin typeface="Times New Roman"/>
                <a:cs typeface="Times New Roman"/>
              </a:rPr>
              <a:t>Quando egli parla, </a:t>
            </a:r>
            <a:r>
              <a:rPr sz="1200" dirty="0">
                <a:latin typeface="Times New Roman"/>
                <a:cs typeface="Times New Roman"/>
              </a:rPr>
              <a:t>non c’è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appello.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9113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(218.4) 19:4.6 </a:t>
            </a:r>
            <a:r>
              <a:rPr sz="1200" spc="-15" dirty="0">
                <a:latin typeface="Times New Roman"/>
                <a:cs typeface="Times New Roman"/>
              </a:rPr>
              <a:t>Io </a:t>
            </a:r>
            <a:r>
              <a:rPr sz="1200" spc="-5" dirty="0">
                <a:latin typeface="Times New Roman"/>
                <a:cs typeface="Times New Roman"/>
              </a:rPr>
              <a:t>comprendo totalmente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operazioni mentali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Perfettore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Saggezza,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certamente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capisco </a:t>
            </a:r>
            <a:r>
              <a:rPr sz="1200" dirty="0">
                <a:latin typeface="Times New Roman"/>
                <a:cs typeface="Times New Roman"/>
              </a:rPr>
              <a:t>del tutto il  </a:t>
            </a:r>
            <a:r>
              <a:rPr sz="1200" spc="-5" dirty="0">
                <a:latin typeface="Times New Roman"/>
                <a:cs typeface="Times New Roman"/>
              </a:rPr>
              <a:t>lavoro della </a:t>
            </a:r>
            <a:r>
              <a:rPr sz="1200" dirty="0">
                <a:latin typeface="Times New Roman"/>
                <a:cs typeface="Times New Roman"/>
              </a:rPr>
              <a:t>mente </a:t>
            </a:r>
            <a:r>
              <a:rPr sz="1200" spc="-5" dirty="0">
                <a:latin typeface="Times New Roman"/>
                <a:cs typeface="Times New Roman"/>
              </a:rPr>
              <a:t>giudicante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Censore Universale. A </a:t>
            </a:r>
            <a:r>
              <a:rPr sz="1200" dirty="0">
                <a:latin typeface="Times New Roman"/>
                <a:cs typeface="Times New Roman"/>
              </a:rPr>
              <a:t>me sembra che i </a:t>
            </a:r>
            <a:r>
              <a:rPr sz="1200" spc="-5" dirty="0">
                <a:latin typeface="Times New Roman"/>
                <a:cs typeface="Times New Roman"/>
              </a:rPr>
              <a:t>Censori formulino </a:t>
            </a:r>
            <a:r>
              <a:rPr sz="1200" dirty="0">
                <a:latin typeface="Times New Roman"/>
                <a:cs typeface="Times New Roman"/>
              </a:rPr>
              <a:t>nuovi </a:t>
            </a:r>
            <a:r>
              <a:rPr sz="1200" spc="-5" dirty="0">
                <a:latin typeface="Times New Roman"/>
                <a:cs typeface="Times New Roman"/>
              </a:rPr>
              <a:t>significati </a:t>
            </a:r>
            <a:r>
              <a:rPr sz="1200" dirty="0">
                <a:latin typeface="Times New Roman"/>
                <a:cs typeface="Times New Roman"/>
              </a:rPr>
              <a:t>e diano </a:t>
            </a:r>
            <a:r>
              <a:rPr sz="1200" spc="-5" dirty="0">
                <a:latin typeface="Times New Roman"/>
                <a:cs typeface="Times New Roman"/>
              </a:rPr>
              <a:t>origine </a:t>
            </a:r>
            <a:r>
              <a:rPr sz="1200" dirty="0">
                <a:latin typeface="Times New Roman"/>
                <a:cs typeface="Times New Roman"/>
              </a:rPr>
              <a:t>a  nuovi </a:t>
            </a:r>
            <a:r>
              <a:rPr sz="1200" spc="-5" dirty="0">
                <a:latin typeface="Times New Roman"/>
                <a:cs typeface="Times New Roman"/>
              </a:rPr>
              <a:t>valori dall’associazione dei fatti,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verità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delle constatazioni presentati loro nel corso </a:t>
            </a:r>
            <a:r>
              <a:rPr sz="1200" dirty="0">
                <a:latin typeface="Times New Roman"/>
                <a:cs typeface="Times New Roman"/>
              </a:rPr>
              <a:t>di un’indagine </a:t>
            </a:r>
            <a:r>
              <a:rPr sz="1200" spc="-5" dirty="0">
                <a:latin typeface="Times New Roman"/>
                <a:cs typeface="Times New Roman"/>
              </a:rPr>
              <a:t>su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questioni</a:t>
            </a:r>
            <a:endParaRPr sz="1200">
              <a:latin typeface="Times New Roman"/>
              <a:cs typeface="Times New Roman"/>
            </a:endParaRPr>
          </a:p>
          <a:p>
            <a:pPr marL="76200" marR="442595">
              <a:lnSpc>
                <a:spcPts val="1380"/>
              </a:lnSpc>
              <a:spcBef>
                <a:spcPts val="35"/>
              </a:spcBef>
            </a:pPr>
            <a:r>
              <a:rPr sz="1200" spc="-5" dirty="0">
                <a:latin typeface="Times New Roman"/>
                <a:cs typeface="Times New Roman"/>
              </a:rPr>
              <a:t>dell’Universo. Sembra </a:t>
            </a:r>
            <a:r>
              <a:rPr sz="1200" dirty="0">
                <a:latin typeface="Times New Roman"/>
                <a:cs typeface="Times New Roman"/>
              </a:rPr>
              <a:t>probabile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Censori Universali </a:t>
            </a:r>
            <a:r>
              <a:rPr sz="1200" dirty="0">
                <a:latin typeface="Times New Roman"/>
                <a:cs typeface="Times New Roman"/>
              </a:rPr>
              <a:t>siano in </a:t>
            </a:r>
            <a:r>
              <a:rPr sz="1200" spc="-5" dirty="0">
                <a:latin typeface="Times New Roman"/>
                <a:cs typeface="Times New Roman"/>
              </a:rPr>
              <a:t>grado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formulare delle </a:t>
            </a:r>
            <a:r>
              <a:rPr sz="1200" dirty="0">
                <a:latin typeface="Times New Roman"/>
                <a:cs typeface="Times New Roman"/>
              </a:rPr>
              <a:t>interpretazioni </a:t>
            </a:r>
            <a:r>
              <a:rPr sz="1200" spc="-5" dirty="0">
                <a:latin typeface="Times New Roman"/>
                <a:cs typeface="Times New Roman"/>
              </a:rPr>
              <a:t>originali </a:t>
            </a:r>
            <a:r>
              <a:rPr sz="1200" dirty="0">
                <a:latin typeface="Times New Roman"/>
                <a:cs typeface="Times New Roman"/>
              </a:rPr>
              <a:t>dalla  </a:t>
            </a:r>
            <a:r>
              <a:rPr sz="1200" spc="-5" dirty="0">
                <a:latin typeface="Times New Roman"/>
                <a:cs typeface="Times New Roman"/>
              </a:rPr>
              <a:t>combinazione del discernimento perfetto del Creatore con l’esperienza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creature </a:t>
            </a:r>
            <a:r>
              <a:rPr sz="1200" dirty="0">
                <a:latin typeface="Times New Roman"/>
                <a:cs typeface="Times New Roman"/>
              </a:rPr>
              <a:t>perfezionate. </a:t>
            </a:r>
            <a:r>
              <a:rPr sz="1200" spc="-5" dirty="0">
                <a:latin typeface="Times New Roman"/>
                <a:cs typeface="Times New Roman"/>
              </a:rPr>
              <a:t>Questa </a:t>
            </a:r>
            <a:r>
              <a:rPr sz="1200" dirty="0">
                <a:latin typeface="Times New Roman"/>
                <a:cs typeface="Times New Roman"/>
              </a:rPr>
              <a:t>associazione </a:t>
            </a:r>
            <a:r>
              <a:rPr sz="1200" spc="-5" dirty="0">
                <a:latin typeface="Times New Roman"/>
                <a:cs typeface="Times New Roman"/>
              </a:rPr>
              <a:t>della  perfezione paradisiaca </a:t>
            </a:r>
            <a:r>
              <a:rPr sz="1200" dirty="0">
                <a:latin typeface="Times New Roman"/>
                <a:cs typeface="Times New Roman"/>
              </a:rPr>
              <a:t>con </a:t>
            </a:r>
            <a:r>
              <a:rPr sz="1200" spc="-5" dirty="0">
                <a:latin typeface="Times New Roman"/>
                <a:cs typeface="Times New Roman"/>
              </a:rPr>
              <a:t>l’esperienza universale </a:t>
            </a:r>
            <a:r>
              <a:rPr sz="1200" dirty="0">
                <a:latin typeface="Times New Roman"/>
                <a:cs typeface="Times New Roman"/>
              </a:rPr>
              <a:t>fa </a:t>
            </a:r>
            <a:r>
              <a:rPr sz="1200" spc="-5" dirty="0">
                <a:latin typeface="Times New Roman"/>
                <a:cs typeface="Times New Roman"/>
              </a:rPr>
              <a:t>indubbiamente emergere </a:t>
            </a:r>
            <a:r>
              <a:rPr sz="1200" dirty="0">
                <a:latin typeface="Times New Roman"/>
                <a:cs typeface="Times New Roman"/>
              </a:rPr>
              <a:t>un nuovo valore di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ultimità.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5397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(218.5) 19:4.7 </a:t>
            </a:r>
            <a:r>
              <a:rPr sz="1200" spc="-5" dirty="0">
                <a:latin typeface="Times New Roman"/>
                <a:cs typeface="Times New Roman"/>
              </a:rPr>
              <a:t>Ma </a:t>
            </a:r>
            <a:r>
              <a:rPr sz="1200" dirty="0">
                <a:latin typeface="Times New Roman"/>
                <a:cs typeface="Times New Roman"/>
              </a:rPr>
              <a:t>le nostre </a:t>
            </a:r>
            <a:r>
              <a:rPr sz="1200" spc="-5" dirty="0">
                <a:latin typeface="Times New Roman"/>
                <a:cs typeface="Times New Roman"/>
              </a:rPr>
              <a:t>difficoltà concernenti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funzionamento mentale dei Censori Universali </a:t>
            </a:r>
            <a:r>
              <a:rPr sz="1200" dirty="0">
                <a:latin typeface="Times New Roman"/>
                <a:cs typeface="Times New Roman"/>
              </a:rPr>
              <a:t>non finiscono qui. Dopo </a:t>
            </a:r>
            <a:r>
              <a:rPr sz="1200" spc="-5" dirty="0">
                <a:latin typeface="Times New Roman"/>
                <a:cs typeface="Times New Roman"/>
              </a:rPr>
              <a:t>aver  debitamente </a:t>
            </a:r>
            <a:r>
              <a:rPr sz="1200" dirty="0">
                <a:latin typeface="Times New Roman"/>
                <a:cs typeface="Times New Roman"/>
              </a:rPr>
              <a:t>tenuto conto di tutto </a:t>
            </a:r>
            <a:r>
              <a:rPr sz="1200" spc="-5" dirty="0">
                <a:latin typeface="Times New Roman"/>
                <a:cs typeface="Times New Roman"/>
              </a:rPr>
              <a:t>ciò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sappiamo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che supponiamo sul </a:t>
            </a:r>
            <a:r>
              <a:rPr sz="1200" dirty="0">
                <a:latin typeface="Times New Roman"/>
                <a:cs typeface="Times New Roman"/>
              </a:rPr>
              <a:t>funzionamento di un </a:t>
            </a:r>
            <a:r>
              <a:rPr sz="1200" spc="-5" dirty="0">
                <a:latin typeface="Times New Roman"/>
                <a:cs typeface="Times New Roman"/>
              </a:rPr>
              <a:t>Censore </a:t>
            </a:r>
            <a:r>
              <a:rPr sz="1200" dirty="0">
                <a:latin typeface="Times New Roman"/>
                <a:cs typeface="Times New Roman"/>
              </a:rPr>
              <a:t>in una </a:t>
            </a:r>
            <a:r>
              <a:rPr sz="1200" spc="-5" dirty="0">
                <a:latin typeface="Times New Roman"/>
                <a:cs typeface="Times New Roman"/>
              </a:rPr>
              <a:t>data </a:t>
            </a:r>
            <a:r>
              <a:rPr sz="1200" dirty="0">
                <a:latin typeface="Times New Roman"/>
                <a:cs typeface="Times New Roman"/>
              </a:rPr>
              <a:t>situazione  </a:t>
            </a:r>
            <a:r>
              <a:rPr sz="1200" spc="-5" dirty="0">
                <a:latin typeface="Times New Roman"/>
                <a:cs typeface="Times New Roman"/>
              </a:rPr>
              <a:t>universale, troviamo </a:t>
            </a:r>
            <a:r>
              <a:rPr sz="1200" dirty="0">
                <a:latin typeface="Times New Roman"/>
                <a:cs typeface="Times New Roman"/>
              </a:rPr>
              <a:t>che non </a:t>
            </a:r>
            <a:r>
              <a:rPr sz="1200" spc="-5" dirty="0">
                <a:latin typeface="Times New Roman"/>
                <a:cs typeface="Times New Roman"/>
              </a:rPr>
              <a:t>siamo ancora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grado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prevedere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sue </a:t>
            </a:r>
            <a:r>
              <a:rPr sz="1200" dirty="0">
                <a:latin typeface="Times New Roman"/>
                <a:cs typeface="Times New Roman"/>
              </a:rPr>
              <a:t>decisioni o di </a:t>
            </a:r>
            <a:r>
              <a:rPr sz="1200" spc="-5" dirty="0">
                <a:latin typeface="Times New Roman"/>
                <a:cs typeface="Times New Roman"/>
              </a:rPr>
              <a:t>anticipare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suoi verdetti. Noi </a:t>
            </a:r>
            <a:r>
              <a:rPr sz="1200" dirty="0">
                <a:latin typeface="Times New Roman"/>
                <a:cs typeface="Times New Roman"/>
              </a:rPr>
              <a:t>determiniamo 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molta </a:t>
            </a:r>
            <a:r>
              <a:rPr sz="1200" spc="-5" dirty="0">
                <a:latin typeface="Times New Roman"/>
                <a:cs typeface="Times New Roman"/>
              </a:rPr>
              <a:t>precisione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risultato probabile dell’associazione del </a:t>
            </a:r>
            <a:r>
              <a:rPr sz="1200" dirty="0">
                <a:latin typeface="Times New Roman"/>
                <a:cs typeface="Times New Roman"/>
              </a:rPr>
              <a:t>comportamento di un </a:t>
            </a:r>
            <a:r>
              <a:rPr sz="1200" spc="-5" dirty="0">
                <a:latin typeface="Times New Roman"/>
                <a:cs typeface="Times New Roman"/>
              </a:rPr>
              <a:t>Creatore con l’esperienza </a:t>
            </a:r>
            <a:r>
              <a:rPr sz="1200" dirty="0">
                <a:latin typeface="Times New Roman"/>
                <a:cs typeface="Times New Roman"/>
              </a:rPr>
              <a:t>di una </a:t>
            </a:r>
            <a:r>
              <a:rPr sz="1200" spc="-5" dirty="0">
                <a:latin typeface="Times New Roman"/>
                <a:cs typeface="Times New Roman"/>
              </a:rPr>
              <a:t>creatura,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38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386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201025" cy="37820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394970">
              <a:lnSpc>
                <a:spcPts val="1380"/>
              </a:lnSpc>
              <a:spcBef>
                <a:spcPts val="195"/>
              </a:spcBef>
            </a:pPr>
            <a:r>
              <a:rPr sz="1200" dirty="0">
                <a:latin typeface="Times New Roman"/>
                <a:cs typeface="Times New Roman"/>
              </a:rPr>
              <a:t>tali </a:t>
            </a:r>
            <a:r>
              <a:rPr sz="1200" spc="-5" dirty="0">
                <a:latin typeface="Times New Roman"/>
                <a:cs typeface="Times New Roman"/>
              </a:rPr>
              <a:t>conclusioni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corrispondono sempre esattamente alle </a:t>
            </a:r>
            <a:r>
              <a:rPr sz="1200" dirty="0">
                <a:latin typeface="Times New Roman"/>
                <a:cs typeface="Times New Roman"/>
              </a:rPr>
              <a:t>dichiarazioni </a:t>
            </a:r>
            <a:r>
              <a:rPr sz="1200" spc="-5" dirty="0">
                <a:latin typeface="Times New Roman"/>
                <a:cs typeface="Times New Roman"/>
              </a:rPr>
              <a:t>del Censore. Sembra </a:t>
            </a:r>
            <a:r>
              <a:rPr sz="1200" dirty="0">
                <a:latin typeface="Times New Roman"/>
                <a:cs typeface="Times New Roman"/>
              </a:rPr>
              <a:t>probabile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Censori </a:t>
            </a:r>
            <a:r>
              <a:rPr sz="1200" dirty="0">
                <a:latin typeface="Times New Roman"/>
                <a:cs typeface="Times New Roman"/>
              </a:rPr>
              <a:t>siano in  </a:t>
            </a:r>
            <a:r>
              <a:rPr sz="1200" spc="-5" dirty="0">
                <a:latin typeface="Times New Roman"/>
                <a:cs typeface="Times New Roman"/>
              </a:rPr>
              <a:t>qualche </a:t>
            </a:r>
            <a:r>
              <a:rPr sz="1200" dirty="0">
                <a:latin typeface="Times New Roman"/>
                <a:cs typeface="Times New Roman"/>
              </a:rPr>
              <a:t>modo </a:t>
            </a:r>
            <a:r>
              <a:rPr sz="1200" spc="-5" dirty="0">
                <a:latin typeface="Times New Roman"/>
                <a:cs typeface="Times New Roman"/>
              </a:rPr>
              <a:t>collegati con l’Assoluto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Deità; </a:t>
            </a:r>
            <a:r>
              <a:rPr sz="1200" dirty="0">
                <a:latin typeface="Times New Roman"/>
                <a:cs typeface="Times New Roman"/>
              </a:rPr>
              <a:t>noi non </a:t>
            </a:r>
            <a:r>
              <a:rPr sz="1200" spc="-5" dirty="0">
                <a:latin typeface="Times New Roman"/>
                <a:cs typeface="Times New Roman"/>
              </a:rPr>
              <a:t>riusciamo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spiegare altrimenti </a:t>
            </a:r>
            <a:r>
              <a:rPr sz="1200" dirty="0">
                <a:latin typeface="Times New Roman"/>
                <a:cs typeface="Times New Roman"/>
              </a:rPr>
              <a:t>molte </a:t>
            </a:r>
            <a:r>
              <a:rPr sz="1200" spc="-5" dirty="0">
                <a:latin typeface="Times New Roman"/>
                <a:cs typeface="Times New Roman"/>
              </a:rPr>
              <a:t>loro decisioni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ordinanze.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13525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(218.6) 19:4.8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Perfettori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Saggezza,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Consiglieri </a:t>
            </a:r>
            <a:r>
              <a:rPr sz="1200" dirty="0">
                <a:latin typeface="Times New Roman"/>
                <a:cs typeface="Times New Roman"/>
              </a:rPr>
              <a:t>Divini ed i </a:t>
            </a:r>
            <a:r>
              <a:rPr sz="1200" spc="-5" dirty="0">
                <a:latin typeface="Times New Roman"/>
                <a:cs typeface="Times New Roman"/>
              </a:rPr>
              <a:t>Censori Universali, assieme ai </a:t>
            </a:r>
            <a:r>
              <a:rPr sz="1200" dirty="0">
                <a:latin typeface="Times New Roman"/>
                <a:cs typeface="Times New Roman"/>
              </a:rPr>
              <a:t>sette ordini di </a:t>
            </a:r>
            <a:r>
              <a:rPr sz="1200" spc="-5" dirty="0">
                <a:latin typeface="Times New Roman"/>
                <a:cs typeface="Times New Roman"/>
              </a:rPr>
              <a:t>Personalità Supreme della  </a:t>
            </a:r>
            <a:r>
              <a:rPr sz="1200" dirty="0">
                <a:latin typeface="Times New Roman"/>
                <a:cs typeface="Times New Roman"/>
              </a:rPr>
              <a:t>Trinità, </a:t>
            </a:r>
            <a:r>
              <a:rPr sz="1200" spc="-5" dirty="0">
                <a:latin typeface="Times New Roman"/>
                <a:cs typeface="Times New Roman"/>
              </a:rPr>
              <a:t>costituiscono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dieci gruppi che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stati </a:t>
            </a:r>
            <a:r>
              <a:rPr sz="1200" dirty="0">
                <a:latin typeface="Times New Roman"/>
                <a:cs typeface="Times New Roman"/>
              </a:rPr>
              <a:t>talvolta </a:t>
            </a:r>
            <a:r>
              <a:rPr sz="1200" spc="-5" dirty="0">
                <a:latin typeface="Times New Roman"/>
                <a:cs typeface="Times New Roman"/>
              </a:rPr>
              <a:t>denominati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i="1" spc="-5" dirty="0">
                <a:latin typeface="Times New Roman"/>
                <a:cs typeface="Times New Roman"/>
              </a:rPr>
              <a:t>Figli </a:t>
            </a:r>
            <a:r>
              <a:rPr sz="1200" i="1" dirty="0">
                <a:latin typeface="Times New Roman"/>
                <a:cs typeface="Times New Roman"/>
              </a:rPr>
              <a:t>Stazionari della </a:t>
            </a:r>
            <a:r>
              <a:rPr sz="1200" i="1" spc="-5" dirty="0">
                <a:latin typeface="Times New Roman"/>
                <a:cs typeface="Times New Roman"/>
              </a:rPr>
              <a:t>Trinità. </a:t>
            </a:r>
            <a:r>
              <a:rPr sz="1200" spc="-5" dirty="0">
                <a:latin typeface="Times New Roman"/>
                <a:cs typeface="Times New Roman"/>
              </a:rPr>
              <a:t>Insieme essi costituiscono </a:t>
            </a:r>
            <a:r>
              <a:rPr sz="1200" dirty="0">
                <a:latin typeface="Times New Roman"/>
                <a:cs typeface="Times New Roman"/>
              </a:rPr>
              <a:t>il  </a:t>
            </a:r>
            <a:r>
              <a:rPr sz="1200" spc="-5" dirty="0">
                <a:latin typeface="Times New Roman"/>
                <a:cs typeface="Times New Roman"/>
              </a:rPr>
              <a:t>grande </a:t>
            </a:r>
            <a:r>
              <a:rPr sz="1200" dirty="0">
                <a:latin typeface="Times New Roman"/>
                <a:cs typeface="Times New Roman"/>
              </a:rPr>
              <a:t>corpo </a:t>
            </a:r>
            <a:r>
              <a:rPr sz="1200" spc="-5" dirty="0">
                <a:latin typeface="Times New Roman"/>
                <a:cs typeface="Times New Roman"/>
              </a:rPr>
              <a:t>di amministratori, governanti, </a:t>
            </a:r>
            <a:r>
              <a:rPr sz="1200" dirty="0">
                <a:latin typeface="Times New Roman"/>
                <a:cs typeface="Times New Roman"/>
              </a:rPr>
              <a:t>agenti </a:t>
            </a:r>
            <a:r>
              <a:rPr sz="1200" spc="-5" dirty="0">
                <a:latin typeface="Times New Roman"/>
                <a:cs typeface="Times New Roman"/>
              </a:rPr>
              <a:t>esecutivi, consulenti, consiglieri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giudici </a:t>
            </a:r>
            <a:r>
              <a:rPr sz="1200" dirty="0">
                <a:latin typeface="Times New Roman"/>
                <a:cs typeface="Times New Roman"/>
              </a:rPr>
              <a:t>della Trinità.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spc="5" dirty="0">
                <a:latin typeface="Times New Roman"/>
                <a:cs typeface="Times New Roman"/>
              </a:rPr>
              <a:t>numero </a:t>
            </a:r>
            <a:r>
              <a:rPr sz="1200" dirty="0">
                <a:latin typeface="Times New Roman"/>
                <a:cs typeface="Times New Roman"/>
              </a:rPr>
              <a:t>supera di  </a:t>
            </a:r>
            <a:r>
              <a:rPr sz="1200" spc="-5" dirty="0">
                <a:latin typeface="Times New Roman"/>
                <a:cs typeface="Times New Roman"/>
              </a:rPr>
              <a:t>poco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trentasette </a:t>
            </a:r>
            <a:r>
              <a:rPr sz="1200" dirty="0">
                <a:latin typeface="Times New Roman"/>
                <a:cs typeface="Times New Roman"/>
              </a:rPr>
              <a:t>miliardi. </a:t>
            </a:r>
            <a:r>
              <a:rPr sz="1200" spc="-5" dirty="0">
                <a:latin typeface="Times New Roman"/>
                <a:cs typeface="Times New Roman"/>
              </a:rPr>
              <a:t>Due miliardi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settanta sono stazionati </a:t>
            </a:r>
            <a:r>
              <a:rPr sz="1200" dirty="0">
                <a:latin typeface="Times New Roman"/>
                <a:cs typeface="Times New Roman"/>
              </a:rPr>
              <a:t>nell’Universo </a:t>
            </a:r>
            <a:r>
              <a:rPr sz="1200" spc="-5" dirty="0">
                <a:latin typeface="Times New Roman"/>
                <a:cs typeface="Times New Roman"/>
              </a:rPr>
              <a:t>centrale </a:t>
            </a:r>
            <a:r>
              <a:rPr sz="1200" dirty="0">
                <a:latin typeface="Times New Roman"/>
                <a:cs typeface="Times New Roman"/>
              </a:rPr>
              <a:t>e poco più di cinque </a:t>
            </a:r>
            <a:r>
              <a:rPr sz="1200" spc="-5" dirty="0">
                <a:latin typeface="Times New Roman"/>
                <a:cs typeface="Times New Roman"/>
              </a:rPr>
              <a:t>miliardi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ogni  Superuniverso.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76200" marR="55880" algn="just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(219.1) 19:4.9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molto difficile descrivere </a:t>
            </a:r>
            <a:r>
              <a:rPr sz="1200" dirty="0">
                <a:latin typeface="Times New Roman"/>
                <a:cs typeface="Times New Roman"/>
              </a:rPr>
              <a:t>i limiti di funzione </a:t>
            </a:r>
            <a:r>
              <a:rPr sz="1200" spc="-5" dirty="0">
                <a:latin typeface="Times New Roman"/>
                <a:cs typeface="Times New Roman"/>
              </a:rPr>
              <a:t>dei Figli Stazionari </a:t>
            </a:r>
            <a:r>
              <a:rPr sz="1200" dirty="0">
                <a:latin typeface="Times New Roman"/>
                <a:cs typeface="Times New Roman"/>
              </a:rPr>
              <a:t>della Trinità. </a:t>
            </a:r>
            <a:r>
              <a:rPr sz="1200" spc="-5" dirty="0">
                <a:latin typeface="Times New Roman"/>
                <a:cs typeface="Times New Roman"/>
              </a:rPr>
              <a:t>Sarebbe inesatto affermare </a:t>
            </a:r>
            <a:r>
              <a:rPr sz="1200" dirty="0">
                <a:latin typeface="Times New Roman"/>
                <a:cs typeface="Times New Roman"/>
              </a:rPr>
              <a:t>che i </a:t>
            </a:r>
            <a:r>
              <a:rPr sz="1200" spc="-5" dirty="0">
                <a:latin typeface="Times New Roman"/>
                <a:cs typeface="Times New Roman"/>
              </a:rPr>
              <a:t>loro atti 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limitati al </a:t>
            </a:r>
            <a:r>
              <a:rPr sz="1200" dirty="0">
                <a:latin typeface="Times New Roman"/>
                <a:cs typeface="Times New Roman"/>
              </a:rPr>
              <a:t>finito, </a:t>
            </a:r>
            <a:r>
              <a:rPr sz="1200" spc="-5" dirty="0">
                <a:latin typeface="Times New Roman"/>
                <a:cs typeface="Times New Roman"/>
              </a:rPr>
              <a:t>perché </a:t>
            </a:r>
            <a:r>
              <a:rPr sz="1200" dirty="0">
                <a:latin typeface="Times New Roman"/>
                <a:cs typeface="Times New Roman"/>
              </a:rPr>
              <a:t>vi sono operazioni </a:t>
            </a:r>
            <a:r>
              <a:rPr sz="1200" spc="-5" dirty="0">
                <a:latin typeface="Times New Roman"/>
                <a:cs typeface="Times New Roman"/>
              </a:rPr>
              <a:t>registrate </a:t>
            </a:r>
            <a:r>
              <a:rPr sz="1200" dirty="0">
                <a:latin typeface="Times New Roman"/>
                <a:cs typeface="Times New Roman"/>
              </a:rPr>
              <a:t>nei </a:t>
            </a:r>
            <a:r>
              <a:rPr sz="1200" spc="-5" dirty="0">
                <a:latin typeface="Times New Roman"/>
                <a:cs typeface="Times New Roman"/>
              </a:rPr>
              <a:t>Superuniversi che indicano </a:t>
            </a:r>
            <a:r>
              <a:rPr sz="1200" dirty="0">
                <a:latin typeface="Times New Roman"/>
                <a:cs typeface="Times New Roman"/>
              </a:rPr>
              <a:t>diversamente. </a:t>
            </a:r>
            <a:r>
              <a:rPr sz="1200" spc="-5" dirty="0">
                <a:latin typeface="Times New Roman"/>
                <a:cs typeface="Times New Roman"/>
              </a:rPr>
              <a:t>Essi agiscono su </a:t>
            </a:r>
            <a:r>
              <a:rPr sz="1200" dirty="0">
                <a:latin typeface="Times New Roman"/>
                <a:cs typeface="Times New Roman"/>
              </a:rPr>
              <a:t>qualunque  </a:t>
            </a:r>
            <a:r>
              <a:rPr sz="1200" spc="-5" dirty="0">
                <a:latin typeface="Times New Roman"/>
                <a:cs typeface="Times New Roman"/>
              </a:rPr>
              <a:t>livello amministrativo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giudiziario </a:t>
            </a:r>
            <a:r>
              <a:rPr sz="1200" dirty="0">
                <a:latin typeface="Times New Roman"/>
                <a:cs typeface="Times New Roman"/>
              </a:rPr>
              <a:t>dell’Universo </a:t>
            </a:r>
            <a:r>
              <a:rPr sz="1200" spc="-5" dirty="0">
                <a:latin typeface="Times New Roman"/>
                <a:cs typeface="Times New Roman"/>
              </a:rPr>
              <a:t>che possa essere </a:t>
            </a:r>
            <a:r>
              <a:rPr sz="1200" dirty="0">
                <a:latin typeface="Times New Roman"/>
                <a:cs typeface="Times New Roman"/>
              </a:rPr>
              <a:t>richiesto </a:t>
            </a:r>
            <a:r>
              <a:rPr sz="1200" spc="-5" dirty="0">
                <a:latin typeface="Times New Roman"/>
                <a:cs typeface="Times New Roman"/>
              </a:rPr>
              <a:t>dalle </a:t>
            </a:r>
            <a:r>
              <a:rPr sz="1200" dirty="0">
                <a:latin typeface="Times New Roman"/>
                <a:cs typeface="Times New Roman"/>
              </a:rPr>
              <a:t>condizioni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tempo-spazio e </a:t>
            </a:r>
            <a:r>
              <a:rPr sz="1200" spc="-5" dirty="0">
                <a:latin typeface="Times New Roman"/>
                <a:cs typeface="Times New Roman"/>
              </a:rPr>
              <a:t>che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riguardi</a:t>
            </a:r>
            <a:endParaRPr sz="1200">
              <a:latin typeface="Times New Roman"/>
              <a:cs typeface="Times New Roman"/>
            </a:endParaRPr>
          </a:p>
          <a:p>
            <a:pPr marL="76200" algn="just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l’evoluzione passata, presente </a:t>
            </a:r>
            <a:r>
              <a:rPr sz="1200" dirty="0">
                <a:latin typeface="Times New Roman"/>
                <a:cs typeface="Times New Roman"/>
              </a:rPr>
              <a:t>e futura dell’Universo</a:t>
            </a:r>
            <a:r>
              <a:rPr sz="1200" spc="-5" dirty="0">
                <a:latin typeface="Times New Roman"/>
                <a:cs typeface="Times New Roman"/>
              </a:rPr>
              <a:t> maestro.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5. </a:t>
            </a:r>
            <a:r>
              <a:rPr sz="1600" b="1" spc="-10" dirty="0">
                <a:solidFill>
                  <a:srgbClr val="1F487C"/>
                </a:solidFill>
                <a:latin typeface="Times New Roman"/>
                <a:cs typeface="Times New Roman"/>
              </a:rPr>
              <a:t>Gli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Spiriti Trinitari</a:t>
            </a:r>
            <a:r>
              <a:rPr sz="1600" b="1" spc="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Ispirati</a:t>
            </a:r>
            <a:endParaRPr sz="1600">
              <a:latin typeface="Times New Roman"/>
              <a:cs typeface="Times New Roman"/>
            </a:endParaRPr>
          </a:p>
          <a:p>
            <a:pPr marL="76200" marR="130175">
              <a:lnSpc>
                <a:spcPct val="95700"/>
              </a:lnSpc>
              <a:spcBef>
                <a:spcPts val="138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(219.2) 19:5.1 </a:t>
            </a:r>
            <a:r>
              <a:rPr sz="1200" spc="-5" dirty="0">
                <a:latin typeface="Times New Roman"/>
                <a:cs typeface="Times New Roman"/>
              </a:rPr>
              <a:t>Sarò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grado </a:t>
            </a:r>
            <a:r>
              <a:rPr sz="1200" dirty="0">
                <a:latin typeface="Times New Roman"/>
                <a:cs typeface="Times New Roman"/>
              </a:rPr>
              <a:t>di dirvi molto poco </a:t>
            </a:r>
            <a:r>
              <a:rPr sz="1200" spc="-5" dirty="0">
                <a:latin typeface="Times New Roman"/>
                <a:cs typeface="Times New Roman"/>
              </a:rPr>
              <a:t>riguardo agli </a:t>
            </a:r>
            <a:r>
              <a:rPr sz="1200" dirty="0">
                <a:latin typeface="Times New Roman"/>
                <a:cs typeface="Times New Roman"/>
              </a:rPr>
              <a:t>Spiriti </a:t>
            </a:r>
            <a:r>
              <a:rPr sz="1200" spc="-5" dirty="0">
                <a:latin typeface="Times New Roman"/>
                <a:cs typeface="Times New Roman"/>
              </a:rPr>
              <a:t>Trinitari Ispirati, perché essi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5" dirty="0">
                <a:latin typeface="Times New Roman"/>
                <a:cs typeface="Times New Roman"/>
              </a:rPr>
              <a:t>uno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pochi </a:t>
            </a:r>
            <a:r>
              <a:rPr sz="1200" spc="-5" dirty="0">
                <a:latin typeface="Times New Roman"/>
                <a:cs typeface="Times New Roman"/>
              </a:rPr>
              <a:t>ordini totalmente  segreti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esseri esistenti; segreti, </a:t>
            </a:r>
            <a:r>
              <a:rPr sz="1200" dirty="0">
                <a:latin typeface="Times New Roman"/>
                <a:cs typeface="Times New Roman"/>
              </a:rPr>
              <a:t>senza </a:t>
            </a:r>
            <a:r>
              <a:rPr sz="1200" spc="-5" dirty="0">
                <a:latin typeface="Times New Roman"/>
                <a:cs typeface="Times New Roman"/>
              </a:rPr>
              <a:t>alcun </a:t>
            </a:r>
            <a:r>
              <a:rPr sz="1200" dirty="0">
                <a:latin typeface="Times New Roman"/>
                <a:cs typeface="Times New Roman"/>
              </a:rPr>
              <a:t>dubbio, </a:t>
            </a:r>
            <a:r>
              <a:rPr sz="1200" spc="-5" dirty="0">
                <a:latin typeface="Times New Roman"/>
                <a:cs typeface="Times New Roman"/>
              </a:rPr>
              <a:t>perché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è impossibile </a:t>
            </a:r>
            <a:r>
              <a:rPr sz="1200" spc="-5" dirty="0">
                <a:latin typeface="Times New Roman"/>
                <a:cs typeface="Times New Roman"/>
              </a:rPr>
              <a:t>rivelarsi </a:t>
            </a:r>
            <a:r>
              <a:rPr sz="1200" dirty="0">
                <a:latin typeface="Times New Roman"/>
                <a:cs typeface="Times New Roman"/>
              </a:rPr>
              <a:t>pienamente anche a </a:t>
            </a:r>
            <a:r>
              <a:rPr sz="1200" spc="-5" dirty="0">
                <a:latin typeface="Times New Roman"/>
                <a:cs typeface="Times New Roman"/>
              </a:rPr>
              <a:t>quelli </a:t>
            </a:r>
            <a:r>
              <a:rPr sz="1200" spc="15" dirty="0">
                <a:latin typeface="Times New Roman"/>
                <a:cs typeface="Times New Roman"/>
              </a:rPr>
              <a:t>di </a:t>
            </a:r>
            <a:r>
              <a:rPr sz="1200" dirty="0">
                <a:latin typeface="Times New Roman"/>
                <a:cs typeface="Times New Roman"/>
              </a:rPr>
              <a:t>noi la </a:t>
            </a:r>
            <a:r>
              <a:rPr sz="1200" spc="-5" dirty="0">
                <a:latin typeface="Times New Roman"/>
                <a:cs typeface="Times New Roman"/>
              </a:rPr>
              <a:t>cui  origine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così vicina alla sorgente della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creazione. Essi vengono all’esistenza </a:t>
            </a:r>
            <a:r>
              <a:rPr sz="1200" spc="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atto della </a:t>
            </a:r>
            <a:r>
              <a:rPr sz="1200" dirty="0">
                <a:latin typeface="Times New Roman"/>
                <a:cs typeface="Times New Roman"/>
              </a:rPr>
              <a:t>Trinità </a:t>
            </a:r>
            <a:r>
              <a:rPr sz="1200" spc="-5" dirty="0">
                <a:latin typeface="Times New Roman"/>
                <a:cs typeface="Times New Roman"/>
              </a:rPr>
              <a:t>del Paradiso </a:t>
            </a:r>
            <a:r>
              <a:rPr sz="1200" dirty="0">
                <a:latin typeface="Times New Roman"/>
                <a:cs typeface="Times New Roman"/>
              </a:rPr>
              <a:t>e possono 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utilizzati da una o due </a:t>
            </a:r>
            <a:r>
              <a:rPr sz="1200" spc="-5" dirty="0">
                <a:latin typeface="Times New Roman"/>
                <a:cs typeface="Times New Roman"/>
              </a:rPr>
              <a:t>delle Deità come </a:t>
            </a:r>
            <a:r>
              <a:rPr sz="1200" dirty="0">
                <a:latin typeface="Times New Roman"/>
                <a:cs typeface="Times New Roman"/>
              </a:rPr>
              <a:t>pure da tutte e </a:t>
            </a:r>
            <a:r>
              <a:rPr sz="1200" spc="-5" dirty="0">
                <a:latin typeface="Times New Roman"/>
                <a:cs typeface="Times New Roman"/>
              </a:rPr>
              <a:t>tre. Noi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sappiamo se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numero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questi </a:t>
            </a:r>
            <a:r>
              <a:rPr sz="1200" dirty="0">
                <a:latin typeface="Times New Roman"/>
                <a:cs typeface="Times New Roman"/>
              </a:rPr>
              <a:t>Spiriti </a:t>
            </a:r>
            <a:r>
              <a:rPr sz="1200" spc="-5" dirty="0">
                <a:latin typeface="Times New Roman"/>
                <a:cs typeface="Times New Roman"/>
              </a:rPr>
              <a:t>sia </a:t>
            </a:r>
            <a:r>
              <a:rPr sz="1200" dirty="0">
                <a:latin typeface="Times New Roman"/>
                <a:cs typeface="Times New Roman"/>
              </a:rPr>
              <a:t>completo o in  </a:t>
            </a:r>
            <a:r>
              <a:rPr sz="1200" spc="-5" dirty="0">
                <a:latin typeface="Times New Roman"/>
                <a:cs typeface="Times New Roman"/>
              </a:rPr>
              <a:t>continua crescita, </a:t>
            </a:r>
            <a:r>
              <a:rPr sz="1200" dirty="0">
                <a:latin typeface="Times New Roman"/>
                <a:cs typeface="Times New Roman"/>
              </a:rPr>
              <a:t>ma siamo </a:t>
            </a:r>
            <a:r>
              <a:rPr sz="1200" spc="-5" dirty="0">
                <a:latin typeface="Times New Roman"/>
                <a:cs typeface="Times New Roman"/>
              </a:rPr>
              <a:t>inclini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credere </a:t>
            </a:r>
            <a:r>
              <a:rPr sz="1200" dirty="0">
                <a:latin typeface="Times New Roman"/>
                <a:cs typeface="Times New Roman"/>
              </a:rPr>
              <a:t>che il loro </a:t>
            </a:r>
            <a:r>
              <a:rPr sz="1200" spc="-5" dirty="0">
                <a:latin typeface="Times New Roman"/>
                <a:cs typeface="Times New Roman"/>
              </a:rPr>
              <a:t>numero non sia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fissato.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38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387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76259" cy="40716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19939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(219.3) 19:5.2 </a:t>
            </a:r>
            <a:r>
              <a:rPr sz="1200" spc="-5" dirty="0">
                <a:latin typeface="Times New Roman"/>
                <a:cs typeface="Times New Roman"/>
              </a:rPr>
              <a:t>Noi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comprendiamo pienamente </a:t>
            </a:r>
            <a:r>
              <a:rPr sz="1200" spc="5" dirty="0">
                <a:latin typeface="Times New Roman"/>
                <a:cs typeface="Times New Roman"/>
              </a:rPr>
              <a:t>né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natura </a:t>
            </a:r>
            <a:r>
              <a:rPr sz="1200" spc="5" dirty="0">
                <a:latin typeface="Times New Roman"/>
                <a:cs typeface="Times New Roman"/>
              </a:rPr>
              <a:t>né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comportamento degli </a:t>
            </a:r>
            <a:r>
              <a:rPr sz="1200" dirty="0">
                <a:latin typeface="Times New Roman"/>
                <a:cs typeface="Times New Roman"/>
              </a:rPr>
              <a:t>Spiriti </a:t>
            </a:r>
            <a:r>
              <a:rPr sz="1200" spc="-5" dirty="0">
                <a:latin typeface="Times New Roman"/>
                <a:cs typeface="Times New Roman"/>
              </a:rPr>
              <a:t>Ispirati. Essi appartengono </a:t>
            </a:r>
            <a:r>
              <a:rPr sz="1200" dirty="0">
                <a:latin typeface="Times New Roman"/>
                <a:cs typeface="Times New Roman"/>
              </a:rPr>
              <a:t>forse </a:t>
            </a:r>
            <a:r>
              <a:rPr sz="1200" spc="-5" dirty="0">
                <a:latin typeface="Times New Roman"/>
                <a:cs typeface="Times New Roman"/>
              </a:rPr>
              <a:t>alla  categoria degli </a:t>
            </a:r>
            <a:r>
              <a:rPr sz="1200" dirty="0">
                <a:latin typeface="Times New Roman"/>
                <a:cs typeface="Times New Roman"/>
              </a:rPr>
              <a:t>spiriti </a:t>
            </a:r>
            <a:r>
              <a:rPr sz="1200" spc="-5" dirty="0">
                <a:latin typeface="Times New Roman"/>
                <a:cs typeface="Times New Roman"/>
              </a:rPr>
              <a:t>superpersonali. Essi </a:t>
            </a:r>
            <a:r>
              <a:rPr sz="1200" dirty="0">
                <a:latin typeface="Times New Roman"/>
                <a:cs typeface="Times New Roman"/>
              </a:rPr>
              <a:t>sembrano </a:t>
            </a:r>
            <a:r>
              <a:rPr sz="1200" spc="-5" dirty="0">
                <a:latin typeface="Times New Roman"/>
                <a:cs typeface="Times New Roman"/>
              </a:rPr>
              <a:t>operare su </a:t>
            </a:r>
            <a:r>
              <a:rPr sz="1200" dirty="0">
                <a:latin typeface="Times New Roman"/>
                <a:cs typeface="Times New Roman"/>
              </a:rPr>
              <a:t>tutti i </a:t>
            </a:r>
            <a:r>
              <a:rPr sz="1200" spc="-5" dirty="0">
                <a:latin typeface="Times New Roman"/>
                <a:cs typeface="Times New Roman"/>
              </a:rPr>
              <a:t>circuiti conosciuti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agire </a:t>
            </a:r>
            <a:r>
              <a:rPr sz="1200" dirty="0">
                <a:latin typeface="Times New Roman"/>
                <a:cs typeface="Times New Roman"/>
              </a:rPr>
              <a:t>quasi indipendentemente dal  tempo e </a:t>
            </a:r>
            <a:r>
              <a:rPr sz="1200" spc="-5" dirty="0">
                <a:latin typeface="Times New Roman"/>
                <a:cs typeface="Times New Roman"/>
              </a:rPr>
              <a:t>dallo </a:t>
            </a:r>
            <a:r>
              <a:rPr sz="1200" dirty="0">
                <a:latin typeface="Times New Roman"/>
                <a:cs typeface="Times New Roman"/>
              </a:rPr>
              <a:t>spazio. </a:t>
            </a:r>
            <a:r>
              <a:rPr sz="1200" spc="-5" dirty="0">
                <a:latin typeface="Times New Roman"/>
                <a:cs typeface="Times New Roman"/>
              </a:rPr>
              <a:t>Ma </a:t>
            </a:r>
            <a:r>
              <a:rPr sz="1200" dirty="0">
                <a:latin typeface="Times New Roman"/>
                <a:cs typeface="Times New Roman"/>
              </a:rPr>
              <a:t>noi </a:t>
            </a:r>
            <a:r>
              <a:rPr sz="1200" spc="-5" dirty="0">
                <a:latin typeface="Times New Roman"/>
                <a:cs typeface="Times New Roman"/>
              </a:rPr>
              <a:t>conosciamo poco </a:t>
            </a:r>
            <a:r>
              <a:rPr sz="1200" dirty="0">
                <a:latin typeface="Times New Roman"/>
                <a:cs typeface="Times New Roman"/>
              </a:rPr>
              <a:t>di loro, </a:t>
            </a:r>
            <a:r>
              <a:rPr sz="1200" spc="-5" dirty="0">
                <a:latin typeface="Times New Roman"/>
                <a:cs typeface="Times New Roman"/>
              </a:rPr>
              <a:t>salvo </a:t>
            </a:r>
            <a:r>
              <a:rPr sz="1200" dirty="0">
                <a:latin typeface="Times New Roman"/>
                <a:cs typeface="Times New Roman"/>
              </a:rPr>
              <a:t>quanto </a:t>
            </a:r>
            <a:r>
              <a:rPr sz="1200" spc="-5" dirty="0">
                <a:latin typeface="Times New Roman"/>
                <a:cs typeface="Times New Roman"/>
              </a:rPr>
              <a:t>deduciamo </a:t>
            </a:r>
            <a:r>
              <a:rPr sz="1200" dirty="0">
                <a:latin typeface="Times New Roman"/>
                <a:cs typeface="Times New Roman"/>
              </a:rPr>
              <a:t>del loro </a:t>
            </a:r>
            <a:r>
              <a:rPr sz="1200" spc="-5" dirty="0">
                <a:latin typeface="Times New Roman"/>
                <a:cs typeface="Times New Roman"/>
              </a:rPr>
              <a:t>carattere </a:t>
            </a:r>
            <a:r>
              <a:rPr sz="1200" dirty="0">
                <a:latin typeface="Times New Roman"/>
                <a:cs typeface="Times New Roman"/>
              </a:rPr>
              <a:t>dalla </a:t>
            </a:r>
            <a:r>
              <a:rPr sz="1200" spc="-5" dirty="0">
                <a:latin typeface="Times New Roman"/>
                <a:cs typeface="Times New Roman"/>
              </a:rPr>
              <a:t>natura delle </a:t>
            </a:r>
            <a:r>
              <a:rPr sz="1200" dirty="0">
                <a:latin typeface="Times New Roman"/>
                <a:cs typeface="Times New Roman"/>
              </a:rPr>
              <a:t>loro attività, i  </a:t>
            </a:r>
            <a:r>
              <a:rPr sz="1200" spc="-5" dirty="0">
                <a:latin typeface="Times New Roman"/>
                <a:cs typeface="Times New Roman"/>
              </a:rPr>
              <a:t>cui </a:t>
            </a:r>
            <a:r>
              <a:rPr sz="1200" dirty="0">
                <a:latin typeface="Times New Roman"/>
                <a:cs typeface="Times New Roman"/>
              </a:rPr>
              <a:t>risultati </a:t>
            </a:r>
            <a:r>
              <a:rPr sz="1200" spc="-5" dirty="0">
                <a:latin typeface="Times New Roman"/>
                <a:cs typeface="Times New Roman"/>
              </a:rPr>
              <a:t>osserviamo </a:t>
            </a:r>
            <a:r>
              <a:rPr sz="1200" dirty="0">
                <a:latin typeface="Times New Roman"/>
                <a:cs typeface="Times New Roman"/>
              </a:rPr>
              <a:t>con </a:t>
            </a:r>
            <a:r>
              <a:rPr sz="1200" spc="-5" dirty="0">
                <a:latin typeface="Times New Roman"/>
                <a:cs typeface="Times New Roman"/>
              </a:rPr>
              <a:t>certezza </a:t>
            </a:r>
            <a:r>
              <a:rPr sz="1200" dirty="0">
                <a:latin typeface="Times New Roman"/>
                <a:cs typeface="Times New Roman"/>
              </a:rPr>
              <a:t>qua e là </a:t>
            </a:r>
            <a:r>
              <a:rPr sz="1200" spc="-5" dirty="0">
                <a:latin typeface="Times New Roman"/>
                <a:cs typeface="Times New Roman"/>
              </a:rPr>
              <a:t>negli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Universi.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13843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(219.4) 19:5.3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certe </a:t>
            </a:r>
            <a:r>
              <a:rPr sz="1200" dirty="0">
                <a:latin typeface="Times New Roman"/>
                <a:cs typeface="Times New Roman"/>
              </a:rPr>
              <a:t>condizioni </a:t>
            </a:r>
            <a:r>
              <a:rPr sz="1200" spc="-5" dirty="0">
                <a:latin typeface="Times New Roman"/>
                <a:cs typeface="Times New Roman"/>
              </a:rPr>
              <a:t>questi </a:t>
            </a:r>
            <a:r>
              <a:rPr sz="1200" dirty="0">
                <a:latin typeface="Times New Roman"/>
                <a:cs typeface="Times New Roman"/>
              </a:rPr>
              <a:t>Spiriti </a:t>
            </a:r>
            <a:r>
              <a:rPr sz="1200" spc="-5" dirty="0">
                <a:latin typeface="Times New Roman"/>
                <a:cs typeface="Times New Roman"/>
              </a:rPr>
              <a:t>Ispirati </a:t>
            </a:r>
            <a:r>
              <a:rPr sz="1200" dirty="0">
                <a:latin typeface="Times New Roman"/>
                <a:cs typeface="Times New Roman"/>
              </a:rPr>
              <a:t>possono </a:t>
            </a:r>
            <a:r>
              <a:rPr sz="1200" spc="-5" dirty="0">
                <a:latin typeface="Times New Roman"/>
                <a:cs typeface="Times New Roman"/>
              </a:rPr>
              <a:t>individualizzarsi sufficientemente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essere riconoscibili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esseri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origine trinitaria. </a:t>
            </a:r>
            <a:r>
              <a:rPr sz="1200" spc="-10" dirty="0">
                <a:latin typeface="Times New Roman"/>
                <a:cs typeface="Times New Roman"/>
              </a:rPr>
              <a:t>Io </a:t>
            </a:r>
            <a:r>
              <a:rPr sz="1200" dirty="0">
                <a:latin typeface="Times New Roman"/>
                <a:cs typeface="Times New Roman"/>
              </a:rPr>
              <a:t>li ho visti, ma </a:t>
            </a:r>
            <a:r>
              <a:rPr sz="1200" spc="-5" dirty="0">
                <a:latin typeface="Times New Roman"/>
                <a:cs typeface="Times New Roman"/>
              </a:rPr>
              <a:t>sarebbe </a:t>
            </a:r>
            <a:r>
              <a:rPr sz="1200" dirty="0">
                <a:latin typeface="Times New Roman"/>
                <a:cs typeface="Times New Roman"/>
              </a:rPr>
              <a:t>impossibile </a:t>
            </a:r>
            <a:r>
              <a:rPr sz="1200" spc="-5" dirty="0">
                <a:latin typeface="Times New Roman"/>
                <a:cs typeface="Times New Roman"/>
              </a:rPr>
              <a:t>per gli </a:t>
            </a:r>
            <a:r>
              <a:rPr sz="1200" dirty="0">
                <a:latin typeface="Times New Roman"/>
                <a:cs typeface="Times New Roman"/>
              </a:rPr>
              <a:t>ordini </a:t>
            </a:r>
            <a:r>
              <a:rPr sz="1200" spc="-5" dirty="0">
                <a:latin typeface="Times New Roman"/>
                <a:cs typeface="Times New Roman"/>
              </a:rPr>
              <a:t>inferiori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esseri celesti riconoscere </a:t>
            </a:r>
            <a:r>
              <a:rPr sz="1200" dirty="0">
                <a:latin typeface="Times New Roman"/>
                <a:cs typeface="Times New Roman"/>
              </a:rPr>
              <a:t>uno di </a:t>
            </a:r>
            <a:r>
              <a:rPr sz="1200" spc="5" dirty="0">
                <a:latin typeface="Times New Roman"/>
                <a:cs typeface="Times New Roman"/>
              </a:rPr>
              <a:t>loro. </a:t>
            </a:r>
            <a:r>
              <a:rPr sz="1200" spc="-5" dirty="0">
                <a:latin typeface="Times New Roman"/>
                <a:cs typeface="Times New Roman"/>
              </a:rPr>
              <a:t>Nella  </a:t>
            </a:r>
            <a:r>
              <a:rPr sz="1200" dirty="0">
                <a:latin typeface="Times New Roman"/>
                <a:cs typeface="Times New Roman"/>
              </a:rPr>
              <a:t>conduzione </a:t>
            </a:r>
            <a:r>
              <a:rPr sz="1200" spc="-5" dirty="0">
                <a:latin typeface="Times New Roman"/>
                <a:cs typeface="Times New Roman"/>
              </a:rPr>
              <a:t>degli </a:t>
            </a:r>
            <a:r>
              <a:rPr sz="1200" dirty="0">
                <a:latin typeface="Times New Roman"/>
                <a:cs typeface="Times New Roman"/>
              </a:rPr>
              <a:t>Universi in evoluzione </a:t>
            </a:r>
            <a:r>
              <a:rPr sz="1200" spc="-5" dirty="0">
                <a:latin typeface="Times New Roman"/>
                <a:cs typeface="Times New Roman"/>
              </a:rPr>
              <a:t>si producono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tanto </a:t>
            </a:r>
            <a:r>
              <a:rPr sz="1200" dirty="0">
                <a:latin typeface="Times New Roman"/>
                <a:cs typeface="Times New Roman"/>
              </a:rPr>
              <a:t>in tanto </a:t>
            </a:r>
            <a:r>
              <a:rPr sz="1200" spc="-5" dirty="0">
                <a:latin typeface="Times New Roman"/>
                <a:cs typeface="Times New Roman"/>
              </a:rPr>
              <a:t>delle circostanze nelle </a:t>
            </a:r>
            <a:r>
              <a:rPr sz="1200" dirty="0">
                <a:latin typeface="Times New Roman"/>
                <a:cs typeface="Times New Roman"/>
              </a:rPr>
              <a:t>quali </a:t>
            </a:r>
            <a:r>
              <a:rPr sz="1200" spc="-5" dirty="0">
                <a:latin typeface="Times New Roman"/>
                <a:cs typeface="Times New Roman"/>
              </a:rPr>
              <a:t>ogni </a:t>
            </a:r>
            <a:r>
              <a:rPr sz="1200" dirty="0">
                <a:latin typeface="Times New Roman"/>
                <a:cs typeface="Times New Roman"/>
              </a:rPr>
              <a:t>essere di </a:t>
            </a:r>
            <a:r>
              <a:rPr sz="1200" spc="-5" dirty="0">
                <a:latin typeface="Times New Roman"/>
                <a:cs typeface="Times New Roman"/>
              </a:rPr>
              <a:t>origine </a:t>
            </a:r>
            <a:r>
              <a:rPr sz="1200" dirty="0">
                <a:latin typeface="Times New Roman"/>
                <a:cs typeface="Times New Roman"/>
              </a:rPr>
              <a:t>trinitaria  può </a:t>
            </a:r>
            <a:r>
              <a:rPr sz="1200" spc="-5" dirty="0">
                <a:latin typeface="Times New Roman"/>
                <a:cs typeface="Times New Roman"/>
              </a:rPr>
              <a:t>impiegare direttamente questi </a:t>
            </a:r>
            <a:r>
              <a:rPr sz="1200" dirty="0">
                <a:latin typeface="Times New Roman"/>
                <a:cs typeface="Times New Roman"/>
              </a:rPr>
              <a:t>Spiriti </a:t>
            </a:r>
            <a:r>
              <a:rPr sz="1200" spc="-5" dirty="0">
                <a:latin typeface="Times New Roman"/>
                <a:cs typeface="Times New Roman"/>
              </a:rPr>
              <a:t>per compiere meglio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incarico. Noi sappiamo </a:t>
            </a:r>
            <a:r>
              <a:rPr sz="1200" dirty="0">
                <a:latin typeface="Times New Roman"/>
                <a:cs typeface="Times New Roman"/>
              </a:rPr>
              <a:t>quindi </a:t>
            </a:r>
            <a:r>
              <a:rPr sz="1200" spc="-5" dirty="0">
                <a:latin typeface="Times New Roman"/>
                <a:cs typeface="Times New Roman"/>
              </a:rPr>
              <a:t>che essi esistono </a:t>
            </a:r>
            <a:r>
              <a:rPr sz="1200" dirty="0">
                <a:latin typeface="Times New Roman"/>
                <a:cs typeface="Times New Roman"/>
              </a:rPr>
              <a:t>e che in </a:t>
            </a:r>
            <a:r>
              <a:rPr sz="1200" spc="-5" dirty="0">
                <a:latin typeface="Times New Roman"/>
                <a:cs typeface="Times New Roman"/>
              </a:rPr>
              <a:t>certe  </a:t>
            </a:r>
            <a:r>
              <a:rPr sz="1200" dirty="0">
                <a:latin typeface="Times New Roman"/>
                <a:cs typeface="Times New Roman"/>
              </a:rPr>
              <a:t>condizioni possiamo </a:t>
            </a:r>
            <a:r>
              <a:rPr sz="1200" spc="-5" dirty="0">
                <a:latin typeface="Times New Roman"/>
                <a:cs typeface="Times New Roman"/>
              </a:rPr>
              <a:t>chiedere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ricevere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assistenza </a:t>
            </a:r>
            <a:r>
              <a:rPr sz="1200" dirty="0">
                <a:latin typeface="Times New Roman"/>
                <a:cs typeface="Times New Roman"/>
              </a:rPr>
              <a:t>e talvolta </a:t>
            </a:r>
            <a:r>
              <a:rPr sz="1200" spc="-5" dirty="0">
                <a:latin typeface="Times New Roman"/>
                <a:cs typeface="Times New Roman"/>
              </a:rPr>
              <a:t>riconoscere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presenza. Ma essi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fanno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parte</a:t>
            </a:r>
            <a:endParaRPr sz="1200">
              <a:latin typeface="Times New Roman"/>
              <a:cs typeface="Times New Roman"/>
            </a:endParaRPr>
          </a:p>
          <a:p>
            <a:pPr marL="76200" marR="68580">
              <a:lnSpc>
                <a:spcPts val="1380"/>
              </a:lnSpc>
              <a:spcBef>
                <a:spcPts val="40"/>
              </a:spcBef>
            </a:pPr>
            <a:r>
              <a:rPr sz="1200" spc="-5" dirty="0">
                <a:latin typeface="Times New Roman"/>
                <a:cs typeface="Times New Roman"/>
              </a:rPr>
              <a:t>dell’organizzazione manifesta </a:t>
            </a:r>
            <a:r>
              <a:rPr sz="1200" dirty="0">
                <a:latin typeface="Times New Roman"/>
                <a:cs typeface="Times New Roman"/>
              </a:rPr>
              <a:t>e pienamente rivelata, </a:t>
            </a:r>
            <a:r>
              <a:rPr sz="1200" spc="-5" dirty="0">
                <a:latin typeface="Times New Roman"/>
                <a:cs typeface="Times New Roman"/>
              </a:rPr>
              <a:t>incaricata </a:t>
            </a:r>
            <a:r>
              <a:rPr sz="1200" dirty="0">
                <a:latin typeface="Times New Roman"/>
                <a:cs typeface="Times New Roman"/>
              </a:rPr>
              <a:t>di dirigere </a:t>
            </a:r>
            <a:r>
              <a:rPr sz="1200" spc="-5" dirty="0">
                <a:latin typeface="Times New Roman"/>
                <a:cs typeface="Times New Roman"/>
              </a:rPr>
              <a:t>gli Universi del </a:t>
            </a:r>
            <a:r>
              <a:rPr sz="1200" dirty="0">
                <a:latin typeface="Times New Roman"/>
                <a:cs typeface="Times New Roman"/>
              </a:rPr>
              <a:t>tempo-spazio prima </a:t>
            </a:r>
            <a:r>
              <a:rPr sz="1200" spc="-5" dirty="0">
                <a:latin typeface="Times New Roman"/>
                <a:cs typeface="Times New Roman"/>
              </a:rPr>
              <a:t>che queste creazioni  materiali </a:t>
            </a:r>
            <a:r>
              <a:rPr sz="1200" dirty="0">
                <a:latin typeface="Times New Roman"/>
                <a:cs typeface="Times New Roman"/>
              </a:rPr>
              <a:t>siano </a:t>
            </a:r>
            <a:r>
              <a:rPr sz="1200" spc="-5" dirty="0">
                <a:latin typeface="Times New Roman"/>
                <a:cs typeface="Times New Roman"/>
              </a:rPr>
              <a:t>stabilizzate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luce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vita. </a:t>
            </a:r>
            <a:r>
              <a:rPr sz="1200" dirty="0">
                <a:latin typeface="Times New Roman"/>
                <a:cs typeface="Times New Roman"/>
              </a:rPr>
              <a:t>Essi non </a:t>
            </a:r>
            <a:r>
              <a:rPr sz="1200" spc="-5" dirty="0">
                <a:latin typeface="Times New Roman"/>
                <a:cs typeface="Times New Roman"/>
              </a:rPr>
              <a:t>hanno </a:t>
            </a:r>
            <a:r>
              <a:rPr sz="1200" dirty="0">
                <a:latin typeface="Times New Roman"/>
                <a:cs typeface="Times New Roman"/>
              </a:rPr>
              <a:t>una posizione </a:t>
            </a:r>
            <a:r>
              <a:rPr sz="1200" spc="-5" dirty="0">
                <a:latin typeface="Times New Roman"/>
                <a:cs typeface="Times New Roman"/>
              </a:rPr>
              <a:t>nettamente </a:t>
            </a:r>
            <a:r>
              <a:rPr sz="1200" dirty="0">
                <a:latin typeface="Times New Roman"/>
                <a:cs typeface="Times New Roman"/>
              </a:rPr>
              <a:t>discernibile </a:t>
            </a:r>
            <a:r>
              <a:rPr sz="1200" spc="-5" dirty="0">
                <a:latin typeface="Times New Roman"/>
                <a:cs typeface="Times New Roman"/>
              </a:rPr>
              <a:t>nell’economia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nell’amministrazione attuali dei sette Superuniversi </a:t>
            </a:r>
            <a:r>
              <a:rPr sz="1200" dirty="0">
                <a:latin typeface="Times New Roman"/>
                <a:cs typeface="Times New Roman"/>
              </a:rPr>
              <a:t>in evoluzione. </a:t>
            </a:r>
            <a:r>
              <a:rPr sz="1200" spc="-5" dirty="0">
                <a:latin typeface="Times New Roman"/>
                <a:cs typeface="Times New Roman"/>
              </a:rPr>
              <a:t>Essi sono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segreto </a:t>
            </a:r>
            <a:r>
              <a:rPr sz="1200" dirty="0">
                <a:latin typeface="Times New Roman"/>
                <a:cs typeface="Times New Roman"/>
              </a:rPr>
              <a:t>della Trinità </a:t>
            </a:r>
            <a:r>
              <a:rPr sz="1200" spc="-5" dirty="0">
                <a:latin typeface="Times New Roman"/>
                <a:cs typeface="Times New Roman"/>
              </a:rPr>
              <a:t>del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Paradiso.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50">
              <a:latin typeface="Times New Roman"/>
              <a:cs typeface="Times New Roman"/>
            </a:endParaRPr>
          </a:p>
          <a:p>
            <a:pPr marL="76200" marR="240029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(219.5) 19:5.4 </a:t>
            </a:r>
            <a:r>
              <a:rPr sz="1200" dirty="0">
                <a:latin typeface="Times New Roman"/>
                <a:cs typeface="Times New Roman"/>
              </a:rPr>
              <a:t>I Melchizedek di </a:t>
            </a:r>
            <a:r>
              <a:rPr sz="1200" spc="-5" dirty="0">
                <a:latin typeface="Times New Roman"/>
                <a:cs typeface="Times New Roman"/>
              </a:rPr>
              <a:t>Nebadon insegnano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Spiriti </a:t>
            </a:r>
            <a:r>
              <a:rPr sz="1200" spc="-5" dirty="0">
                <a:latin typeface="Times New Roman"/>
                <a:cs typeface="Times New Roman"/>
              </a:rPr>
              <a:t>Trinitari Ispirati sono destinati,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un’epoca dell’eterno futuro, </a:t>
            </a:r>
            <a:r>
              <a:rPr sz="1200" dirty="0">
                <a:latin typeface="Times New Roman"/>
                <a:cs typeface="Times New Roman"/>
              </a:rPr>
              <a:t>a  rimpiazzare i </a:t>
            </a:r>
            <a:r>
              <a:rPr sz="1200" spc="-5" dirty="0">
                <a:latin typeface="Times New Roman"/>
                <a:cs typeface="Times New Roman"/>
              </a:rPr>
              <a:t>Messaggeri Solitari,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cui ranghi si </a:t>
            </a:r>
            <a:r>
              <a:rPr sz="1200" dirty="0">
                <a:latin typeface="Times New Roman"/>
                <a:cs typeface="Times New Roman"/>
              </a:rPr>
              <a:t>stanno </a:t>
            </a:r>
            <a:r>
              <a:rPr sz="1200" spc="-5" dirty="0">
                <a:latin typeface="Times New Roman"/>
                <a:cs typeface="Times New Roman"/>
              </a:rPr>
              <a:t>lentamente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sicuramente assottigliando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causa del loro incarico </a:t>
            </a:r>
            <a:r>
              <a:rPr sz="1200" dirty="0">
                <a:latin typeface="Times New Roman"/>
                <a:cs typeface="Times New Roman"/>
              </a:rPr>
              <a:t>come  </a:t>
            </a:r>
            <a:r>
              <a:rPr sz="1200" spc="-5" dirty="0">
                <a:latin typeface="Times New Roman"/>
                <a:cs typeface="Times New Roman"/>
              </a:rPr>
              <a:t>associati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certi </a:t>
            </a:r>
            <a:r>
              <a:rPr sz="1200" dirty="0">
                <a:latin typeface="Times New Roman"/>
                <a:cs typeface="Times New Roman"/>
              </a:rPr>
              <a:t>tipi di </a:t>
            </a:r>
            <a:r>
              <a:rPr sz="1200" spc="-5" dirty="0">
                <a:latin typeface="Times New Roman"/>
                <a:cs typeface="Times New Roman"/>
              </a:rPr>
              <a:t>figli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trinitizzati.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5461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(219.6) 19:5.5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Spiriti </a:t>
            </a:r>
            <a:r>
              <a:rPr sz="1200" spc="-5" dirty="0">
                <a:latin typeface="Times New Roman"/>
                <a:cs typeface="Times New Roman"/>
              </a:rPr>
              <a:t>Ispirati sono gli </a:t>
            </a:r>
            <a:r>
              <a:rPr sz="1200" dirty="0">
                <a:latin typeface="Times New Roman"/>
                <a:cs typeface="Times New Roman"/>
              </a:rPr>
              <a:t>Spiriti </a:t>
            </a:r>
            <a:r>
              <a:rPr sz="1200" spc="-5" dirty="0">
                <a:latin typeface="Times New Roman"/>
                <a:cs typeface="Times New Roman"/>
              </a:rPr>
              <a:t>solitari </a:t>
            </a:r>
            <a:r>
              <a:rPr sz="1200" dirty="0">
                <a:latin typeface="Times New Roman"/>
                <a:cs typeface="Times New Roman"/>
              </a:rPr>
              <a:t>dell’Universo </a:t>
            </a:r>
            <a:r>
              <a:rPr sz="1200" spc="-5" dirty="0">
                <a:latin typeface="Times New Roman"/>
                <a:cs typeface="Times New Roman"/>
              </a:rPr>
              <a:t>degli </a:t>
            </a:r>
            <a:r>
              <a:rPr sz="1200" dirty="0">
                <a:latin typeface="Times New Roman"/>
                <a:cs typeface="Times New Roman"/>
              </a:rPr>
              <a:t>Universi.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quanto </a:t>
            </a:r>
            <a:r>
              <a:rPr sz="1200" dirty="0">
                <a:latin typeface="Times New Roman"/>
                <a:cs typeface="Times New Roman"/>
              </a:rPr>
              <a:t>Spiriti </a:t>
            </a:r>
            <a:r>
              <a:rPr sz="1200" spc="-5" dirty="0">
                <a:latin typeface="Times New Roman"/>
                <a:cs typeface="Times New Roman"/>
              </a:rPr>
              <a:t>essi assomigliano </a:t>
            </a:r>
            <a:r>
              <a:rPr sz="1200" dirty="0">
                <a:latin typeface="Times New Roman"/>
                <a:cs typeface="Times New Roman"/>
              </a:rPr>
              <a:t>molto ai  </a:t>
            </a:r>
            <a:r>
              <a:rPr sz="1200" spc="-5" dirty="0">
                <a:latin typeface="Times New Roman"/>
                <a:cs typeface="Times New Roman"/>
              </a:rPr>
              <a:t>Messaggeri Solitari, eccetto che questi </a:t>
            </a:r>
            <a:r>
              <a:rPr sz="1200" dirty="0">
                <a:latin typeface="Times New Roman"/>
                <a:cs typeface="Times New Roman"/>
              </a:rPr>
              <a:t>ultimi sono </a:t>
            </a:r>
            <a:r>
              <a:rPr sz="1200" spc="-5" dirty="0">
                <a:latin typeface="Times New Roman"/>
                <a:cs typeface="Times New Roman"/>
              </a:rPr>
              <a:t>delle personalità </a:t>
            </a:r>
            <a:r>
              <a:rPr sz="1200" dirty="0">
                <a:latin typeface="Times New Roman"/>
                <a:cs typeface="Times New Roman"/>
              </a:rPr>
              <a:t>distinte. </a:t>
            </a:r>
            <a:r>
              <a:rPr sz="1200" spc="-5" dirty="0">
                <a:latin typeface="Times New Roman"/>
                <a:cs typeface="Times New Roman"/>
              </a:rPr>
              <a:t>Noi deriviamo gran </a:t>
            </a:r>
            <a:r>
              <a:rPr sz="1200" dirty="0">
                <a:latin typeface="Times New Roman"/>
                <a:cs typeface="Times New Roman"/>
              </a:rPr>
              <a:t>parte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nostra </a:t>
            </a:r>
            <a:r>
              <a:rPr sz="1200" spc="-5" dirty="0">
                <a:latin typeface="Times New Roman"/>
                <a:cs typeface="Times New Roman"/>
              </a:rPr>
              <a:t>conoscenza sugli  </a:t>
            </a:r>
            <a:r>
              <a:rPr sz="1200" dirty="0">
                <a:latin typeface="Times New Roman"/>
                <a:cs typeface="Times New Roman"/>
              </a:rPr>
              <a:t>Spiriti </a:t>
            </a:r>
            <a:r>
              <a:rPr sz="1200" spc="-5" dirty="0">
                <a:latin typeface="Times New Roman"/>
                <a:cs typeface="Times New Roman"/>
              </a:rPr>
              <a:t>Ispirati dai Messaggeri Solitari, che </a:t>
            </a:r>
            <a:r>
              <a:rPr sz="1200" dirty="0">
                <a:latin typeface="Times New Roman"/>
                <a:cs typeface="Times New Roman"/>
              </a:rPr>
              <a:t>ne rivelano la vicinanza in virtù di </a:t>
            </a:r>
            <a:r>
              <a:rPr sz="1200" spc="-5" dirty="0">
                <a:latin typeface="Times New Roman"/>
                <a:cs typeface="Times New Roman"/>
              </a:rPr>
              <a:t>un’innata sensibilità alla presenza degli </a:t>
            </a:r>
            <a:r>
              <a:rPr sz="1200" dirty="0">
                <a:latin typeface="Times New Roman"/>
                <a:cs typeface="Times New Roman"/>
              </a:rPr>
              <a:t>Spiriti  </a:t>
            </a:r>
            <a:r>
              <a:rPr sz="1200" spc="-5" dirty="0">
                <a:latin typeface="Times New Roman"/>
                <a:cs typeface="Times New Roman"/>
              </a:rPr>
              <a:t>Ispirati,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quale funziona altrettanto infallibilmente quanto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ago magnetico </a:t>
            </a:r>
            <a:r>
              <a:rPr sz="1200" dirty="0">
                <a:latin typeface="Times New Roman"/>
                <a:cs typeface="Times New Roman"/>
              </a:rPr>
              <a:t>punta </a:t>
            </a:r>
            <a:r>
              <a:rPr sz="1200" spc="-5" dirty="0">
                <a:latin typeface="Times New Roman"/>
                <a:cs typeface="Times New Roman"/>
              </a:rPr>
              <a:t>verso </a:t>
            </a:r>
            <a:r>
              <a:rPr sz="1200" spc="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polo </a:t>
            </a:r>
            <a:r>
              <a:rPr sz="1200" spc="-5" dirty="0">
                <a:latin typeface="Times New Roman"/>
                <a:cs typeface="Times New Roman"/>
              </a:rPr>
              <a:t>magnetico. Quando </a:t>
            </a:r>
            <a:r>
              <a:rPr sz="1200" dirty="0">
                <a:latin typeface="Times New Roman"/>
                <a:cs typeface="Times New Roman"/>
              </a:rPr>
              <a:t>un  </a:t>
            </a:r>
            <a:r>
              <a:rPr sz="1200" spc="-5" dirty="0">
                <a:latin typeface="Times New Roman"/>
                <a:cs typeface="Times New Roman"/>
              </a:rPr>
              <a:t>Messaggero Solitario </a:t>
            </a:r>
            <a:r>
              <a:rPr sz="1200" dirty="0">
                <a:latin typeface="Times New Roman"/>
                <a:cs typeface="Times New Roman"/>
              </a:rPr>
              <a:t>è vicino </a:t>
            </a:r>
            <a:r>
              <a:rPr sz="1200" spc="-5" dirty="0">
                <a:latin typeface="Times New Roman"/>
                <a:cs typeface="Times New Roman"/>
              </a:rPr>
              <a:t>ad </a:t>
            </a:r>
            <a:r>
              <a:rPr sz="1200" dirty="0">
                <a:latin typeface="Times New Roman"/>
                <a:cs typeface="Times New Roman"/>
              </a:rPr>
              <a:t>uno Spirito </a:t>
            </a:r>
            <a:r>
              <a:rPr sz="1200" spc="-5" dirty="0">
                <a:latin typeface="Times New Roman"/>
                <a:cs typeface="Times New Roman"/>
              </a:rPr>
              <a:t>Trinitario Ispirato, </a:t>
            </a:r>
            <a:r>
              <a:rPr sz="1200" dirty="0">
                <a:latin typeface="Times New Roman"/>
                <a:cs typeface="Times New Roman"/>
              </a:rPr>
              <a:t>ha coscienza di </a:t>
            </a:r>
            <a:r>
              <a:rPr sz="1200" spc="-5" dirty="0">
                <a:latin typeface="Times New Roman"/>
                <a:cs typeface="Times New Roman"/>
              </a:rPr>
              <a:t>un’indicazione qualitativa </a:t>
            </a:r>
            <a:r>
              <a:rPr sz="1200" dirty="0">
                <a:latin typeface="Times New Roman"/>
                <a:cs typeface="Times New Roman"/>
              </a:rPr>
              <a:t>di tale </a:t>
            </a:r>
            <a:r>
              <a:rPr sz="1200" spc="-5" dirty="0">
                <a:latin typeface="Times New Roman"/>
                <a:cs typeface="Times New Roman"/>
              </a:rPr>
              <a:t>presenza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divina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38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388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55305" cy="38963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208915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anche di una </a:t>
            </a:r>
            <a:r>
              <a:rPr sz="1200" spc="-5" dirty="0">
                <a:latin typeface="Times New Roman"/>
                <a:cs typeface="Times New Roman"/>
              </a:rPr>
              <a:t>registrazione quantitativa ben </a:t>
            </a:r>
            <a:r>
              <a:rPr sz="1200" dirty="0">
                <a:latin typeface="Times New Roman"/>
                <a:cs typeface="Times New Roman"/>
              </a:rPr>
              <a:t>definita </a:t>
            </a:r>
            <a:r>
              <a:rPr sz="1200" spc="-5" dirty="0">
                <a:latin typeface="Times New Roman"/>
                <a:cs typeface="Times New Roman"/>
              </a:rPr>
              <a:t>che gli permette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conoscere </a:t>
            </a:r>
            <a:r>
              <a:rPr sz="1200" dirty="0">
                <a:latin typeface="Times New Roman"/>
                <a:cs typeface="Times New Roman"/>
              </a:rPr>
              <a:t>effettivamente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classificazione </a:t>
            </a:r>
            <a:r>
              <a:rPr sz="1200" dirty="0">
                <a:latin typeface="Times New Roman"/>
                <a:cs typeface="Times New Roman"/>
              </a:rPr>
              <a:t>o il </a:t>
            </a:r>
            <a:r>
              <a:rPr sz="1200" spc="-5" dirty="0">
                <a:latin typeface="Times New Roman"/>
                <a:cs typeface="Times New Roman"/>
              </a:rPr>
              <a:t>numero  della presenza </a:t>
            </a:r>
            <a:r>
              <a:rPr sz="1200" dirty="0">
                <a:latin typeface="Times New Roman"/>
                <a:cs typeface="Times New Roman"/>
              </a:rPr>
              <a:t>o delle presenze </a:t>
            </a:r>
            <a:r>
              <a:rPr sz="1200" spc="-5" dirty="0">
                <a:latin typeface="Times New Roman"/>
                <a:cs typeface="Times New Roman"/>
              </a:rPr>
              <a:t>degli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Spiriti.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7112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(220.1) 19:5.6 </a:t>
            </a:r>
            <a:r>
              <a:rPr sz="1200" spc="-15" dirty="0">
                <a:latin typeface="Times New Roman"/>
                <a:cs typeface="Times New Roman"/>
              </a:rPr>
              <a:t>Io </a:t>
            </a:r>
            <a:r>
              <a:rPr sz="1200" spc="-5" dirty="0">
                <a:latin typeface="Times New Roman"/>
                <a:cs typeface="Times New Roman"/>
              </a:rPr>
              <a:t>posso </a:t>
            </a:r>
            <a:r>
              <a:rPr sz="1200" dirty="0">
                <a:latin typeface="Times New Roman"/>
                <a:cs typeface="Times New Roman"/>
              </a:rPr>
              <a:t>riferire un </a:t>
            </a:r>
            <a:r>
              <a:rPr sz="1200" spc="-5" dirty="0">
                <a:latin typeface="Times New Roman"/>
                <a:cs typeface="Times New Roman"/>
              </a:rPr>
              <a:t>altro fatto </a:t>
            </a:r>
            <a:r>
              <a:rPr sz="1200" dirty="0">
                <a:latin typeface="Times New Roman"/>
                <a:cs typeface="Times New Roman"/>
              </a:rPr>
              <a:t>interessante: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Messaggero Solitario si </a:t>
            </a:r>
            <a:r>
              <a:rPr sz="1200" dirty="0">
                <a:latin typeface="Times New Roman"/>
                <a:cs typeface="Times New Roman"/>
              </a:rPr>
              <a:t>trova </a:t>
            </a:r>
            <a:r>
              <a:rPr sz="1200" spc="-5" dirty="0">
                <a:latin typeface="Times New Roman"/>
                <a:cs typeface="Times New Roman"/>
              </a:rPr>
              <a:t>su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pianeta nei </a:t>
            </a:r>
            <a:r>
              <a:rPr sz="1200" dirty="0">
                <a:latin typeface="Times New Roman"/>
                <a:cs typeface="Times New Roman"/>
              </a:rPr>
              <a:t>cui </a:t>
            </a:r>
            <a:r>
              <a:rPr sz="1200" spc="-5" dirty="0">
                <a:latin typeface="Times New Roman"/>
                <a:cs typeface="Times New Roman"/>
              </a:rPr>
              <a:t>abitanti </a:t>
            </a:r>
            <a:r>
              <a:rPr sz="1200" dirty="0">
                <a:latin typeface="Times New Roman"/>
                <a:cs typeface="Times New Roman"/>
              </a:rPr>
              <a:t>risiede  un </a:t>
            </a:r>
            <a:r>
              <a:rPr sz="1200" spc="-5" dirty="0">
                <a:latin typeface="Times New Roman"/>
                <a:cs typeface="Times New Roman"/>
              </a:rPr>
              <a:t>Aggiustatore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Pensiero,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su Urantia, </a:t>
            </a:r>
            <a:r>
              <a:rPr sz="1200" dirty="0">
                <a:latin typeface="Times New Roman"/>
                <a:cs typeface="Times New Roman"/>
              </a:rPr>
              <a:t>ha </a:t>
            </a:r>
            <a:r>
              <a:rPr sz="1200" spc="-5" dirty="0">
                <a:latin typeface="Times New Roman"/>
                <a:cs typeface="Times New Roman"/>
              </a:rPr>
              <a:t>coscienza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un’eccitazione qualitativa nella sua </a:t>
            </a:r>
            <a:r>
              <a:rPr sz="1200" dirty="0">
                <a:latin typeface="Times New Roman"/>
                <a:cs typeface="Times New Roman"/>
              </a:rPr>
              <a:t>sensibilità </a:t>
            </a:r>
            <a:r>
              <a:rPr sz="1200" spc="-5" dirty="0">
                <a:latin typeface="Times New Roman"/>
                <a:cs typeface="Times New Roman"/>
              </a:rPr>
              <a:t>rivelatrice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presenze  spirituali.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questi casi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c’è eccitazione </a:t>
            </a:r>
            <a:r>
              <a:rPr sz="1200" dirty="0">
                <a:latin typeface="Times New Roman"/>
                <a:cs typeface="Times New Roman"/>
              </a:rPr>
              <a:t>quantitativa, </a:t>
            </a:r>
            <a:r>
              <a:rPr sz="1200" spc="-5" dirty="0">
                <a:latin typeface="Times New Roman"/>
                <a:cs typeface="Times New Roman"/>
              </a:rPr>
              <a:t>solo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reazione qualitativa. Quando si </a:t>
            </a:r>
            <a:r>
              <a:rPr sz="1200" dirty="0">
                <a:latin typeface="Times New Roman"/>
                <a:cs typeface="Times New Roman"/>
              </a:rPr>
              <a:t>trova </a:t>
            </a:r>
            <a:r>
              <a:rPr sz="1200" spc="-5" dirty="0">
                <a:latin typeface="Times New Roman"/>
                <a:cs typeface="Times New Roman"/>
              </a:rPr>
              <a:t>su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pianeta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cui gli  Aggiustatori </a:t>
            </a:r>
            <a:r>
              <a:rPr sz="1200" dirty="0">
                <a:latin typeface="Times New Roman"/>
                <a:cs typeface="Times New Roman"/>
              </a:rPr>
              <a:t>non vengono, il </a:t>
            </a:r>
            <a:r>
              <a:rPr sz="1200" spc="-5" dirty="0">
                <a:latin typeface="Times New Roman"/>
                <a:cs typeface="Times New Roman"/>
              </a:rPr>
              <a:t>contatto </a:t>
            </a:r>
            <a:r>
              <a:rPr sz="1200" dirty="0">
                <a:latin typeface="Times New Roman"/>
                <a:cs typeface="Times New Roman"/>
              </a:rPr>
              <a:t>con i </a:t>
            </a:r>
            <a:r>
              <a:rPr sz="1200" spc="-5" dirty="0">
                <a:latin typeface="Times New Roman"/>
                <a:cs typeface="Times New Roman"/>
              </a:rPr>
              <a:t>nativi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produce </a:t>
            </a:r>
            <a:r>
              <a:rPr sz="1200" dirty="0">
                <a:latin typeface="Times New Roman"/>
                <a:cs typeface="Times New Roman"/>
              </a:rPr>
              <a:t>una tale reazione. Ciò fa </a:t>
            </a:r>
            <a:r>
              <a:rPr sz="1200" spc="-5" dirty="0">
                <a:latin typeface="Times New Roman"/>
                <a:cs typeface="Times New Roman"/>
              </a:rPr>
              <a:t>supporre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gli Aggiustatori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Pensiero  </a:t>
            </a:r>
            <a:r>
              <a:rPr sz="1200" dirty="0">
                <a:latin typeface="Times New Roman"/>
                <a:cs typeface="Times New Roman"/>
              </a:rPr>
              <a:t>siano in </a:t>
            </a:r>
            <a:r>
              <a:rPr sz="1200" spc="-5" dirty="0">
                <a:latin typeface="Times New Roman"/>
                <a:cs typeface="Times New Roman"/>
              </a:rPr>
              <a:t>qualche </a:t>
            </a:r>
            <a:r>
              <a:rPr sz="1200" dirty="0">
                <a:latin typeface="Times New Roman"/>
                <a:cs typeface="Times New Roman"/>
              </a:rPr>
              <a:t>modo </a:t>
            </a:r>
            <a:r>
              <a:rPr sz="1200" spc="-5" dirty="0">
                <a:latin typeface="Times New Roman"/>
                <a:cs typeface="Times New Roman"/>
              </a:rPr>
              <a:t>collegati </a:t>
            </a:r>
            <a:r>
              <a:rPr sz="1200" dirty="0">
                <a:latin typeface="Times New Roman"/>
                <a:cs typeface="Times New Roman"/>
              </a:rPr>
              <a:t>od in </a:t>
            </a:r>
            <a:r>
              <a:rPr sz="1200" spc="-5" dirty="0">
                <a:latin typeface="Times New Roman"/>
                <a:cs typeface="Times New Roman"/>
              </a:rPr>
              <a:t>contatto con gli </a:t>
            </a:r>
            <a:r>
              <a:rPr sz="1200" dirty="0">
                <a:latin typeface="Times New Roman"/>
                <a:cs typeface="Times New Roman"/>
              </a:rPr>
              <a:t>Spiriti </a:t>
            </a:r>
            <a:r>
              <a:rPr sz="1200" spc="-5" dirty="0">
                <a:latin typeface="Times New Roman"/>
                <a:cs typeface="Times New Roman"/>
              </a:rPr>
              <a:t>Trinitari Ispirati del Paradiso. Essi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forse </a:t>
            </a:r>
            <a:r>
              <a:rPr sz="1200" dirty="0">
                <a:latin typeface="Times New Roman"/>
                <a:cs typeface="Times New Roman"/>
              </a:rPr>
              <a:t>associati in </a:t>
            </a:r>
            <a:r>
              <a:rPr sz="1200" spc="-5" dirty="0">
                <a:latin typeface="Times New Roman"/>
                <a:cs typeface="Times New Roman"/>
              </a:rPr>
              <a:t>qualche  </a:t>
            </a:r>
            <a:r>
              <a:rPr sz="1200" dirty="0">
                <a:latin typeface="Times New Roman"/>
                <a:cs typeface="Times New Roman"/>
              </a:rPr>
              <a:t>modo a </a:t>
            </a:r>
            <a:r>
              <a:rPr sz="1200" spc="-5" dirty="0">
                <a:latin typeface="Times New Roman"/>
                <a:cs typeface="Times New Roman"/>
              </a:rPr>
              <a:t>certe fasi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loro lavoro, </a:t>
            </a:r>
            <a:r>
              <a:rPr sz="1200" dirty="0">
                <a:latin typeface="Times New Roman"/>
                <a:cs typeface="Times New Roman"/>
              </a:rPr>
              <a:t>ma in </a:t>
            </a:r>
            <a:r>
              <a:rPr sz="1200" spc="-5" dirty="0">
                <a:latin typeface="Times New Roman"/>
                <a:cs typeface="Times New Roman"/>
              </a:rPr>
              <a:t>realtà </a:t>
            </a:r>
            <a:r>
              <a:rPr sz="1200" dirty="0">
                <a:latin typeface="Times New Roman"/>
                <a:cs typeface="Times New Roman"/>
              </a:rPr>
              <a:t>noi non lo </a:t>
            </a:r>
            <a:r>
              <a:rPr sz="1200" spc="-5" dirty="0">
                <a:latin typeface="Times New Roman"/>
                <a:cs typeface="Times New Roman"/>
              </a:rPr>
              <a:t>sappiamo. Entrambi gli </a:t>
            </a:r>
            <a:r>
              <a:rPr sz="1200" dirty="0">
                <a:latin typeface="Times New Roman"/>
                <a:cs typeface="Times New Roman"/>
              </a:rPr>
              <a:t>ordini </a:t>
            </a:r>
            <a:r>
              <a:rPr sz="1200" spc="-5" dirty="0">
                <a:latin typeface="Times New Roman"/>
                <a:cs typeface="Times New Roman"/>
              </a:rPr>
              <a:t>hanno </a:t>
            </a:r>
            <a:r>
              <a:rPr sz="1200" dirty="0">
                <a:latin typeface="Times New Roman"/>
                <a:cs typeface="Times New Roman"/>
              </a:rPr>
              <a:t>origine vicino </a:t>
            </a:r>
            <a:r>
              <a:rPr sz="1200" spc="-5" dirty="0">
                <a:latin typeface="Times New Roman"/>
                <a:cs typeface="Times New Roman"/>
              </a:rPr>
              <a:t>alla sorgente </a:t>
            </a:r>
            <a:r>
              <a:rPr sz="1200" dirty="0">
                <a:latin typeface="Times New Roman"/>
                <a:cs typeface="Times New Roman"/>
              </a:rPr>
              <a:t>e centro  di tutte le </a:t>
            </a:r>
            <a:r>
              <a:rPr sz="1200" spc="-5" dirty="0">
                <a:latin typeface="Times New Roman"/>
                <a:cs typeface="Times New Roman"/>
              </a:rPr>
              <a:t>cose, </a:t>
            </a:r>
            <a:r>
              <a:rPr sz="1200" dirty="0">
                <a:latin typeface="Times New Roman"/>
                <a:cs typeface="Times New Roman"/>
              </a:rPr>
              <a:t>ma non sono </a:t>
            </a:r>
            <a:r>
              <a:rPr sz="1200" spc="-5" dirty="0">
                <a:latin typeface="Times New Roman"/>
                <a:cs typeface="Times New Roman"/>
              </a:rPr>
              <a:t>esseri </a:t>
            </a:r>
            <a:r>
              <a:rPr sz="1200" dirty="0">
                <a:latin typeface="Times New Roman"/>
                <a:cs typeface="Times New Roman"/>
              </a:rPr>
              <a:t>dello </a:t>
            </a:r>
            <a:r>
              <a:rPr sz="1200" spc="-5" dirty="0">
                <a:latin typeface="Times New Roman"/>
                <a:cs typeface="Times New Roman"/>
              </a:rPr>
              <a:t>stesso </a:t>
            </a:r>
            <a:r>
              <a:rPr sz="1200" dirty="0">
                <a:latin typeface="Times New Roman"/>
                <a:cs typeface="Times New Roman"/>
              </a:rPr>
              <a:t>ordine. </a:t>
            </a:r>
            <a:r>
              <a:rPr sz="1200" spc="-5" dirty="0">
                <a:latin typeface="Times New Roman"/>
                <a:cs typeface="Times New Roman"/>
              </a:rPr>
              <a:t>Gli Aggiustatori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Pensiero scaturiscono </a:t>
            </a:r>
            <a:r>
              <a:rPr sz="1200" dirty="0">
                <a:latin typeface="Times New Roman"/>
                <a:cs typeface="Times New Roman"/>
              </a:rPr>
              <a:t>dal solo </a:t>
            </a:r>
            <a:r>
              <a:rPr sz="1200" spc="-5" dirty="0">
                <a:latin typeface="Times New Roman"/>
                <a:cs typeface="Times New Roman"/>
              </a:rPr>
              <a:t>Padre; gli </a:t>
            </a:r>
            <a:r>
              <a:rPr sz="1200" dirty="0">
                <a:latin typeface="Times New Roman"/>
                <a:cs typeface="Times New Roman"/>
              </a:rPr>
              <a:t>Spiriti </a:t>
            </a:r>
            <a:r>
              <a:rPr sz="1200" spc="-5" dirty="0">
                <a:latin typeface="Times New Roman"/>
                <a:cs typeface="Times New Roman"/>
              </a:rPr>
              <a:t>Ispirati  discendono dalla Trinità del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Paradiso.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558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(220.2) 19:5.7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Spiriti </a:t>
            </a:r>
            <a:r>
              <a:rPr sz="1200" spc="-5" dirty="0">
                <a:latin typeface="Times New Roman"/>
                <a:cs typeface="Times New Roman"/>
              </a:rPr>
              <a:t>Ispirati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sembrano </a:t>
            </a:r>
            <a:r>
              <a:rPr sz="1200" dirty="0">
                <a:latin typeface="Times New Roman"/>
                <a:cs typeface="Times New Roman"/>
              </a:rPr>
              <a:t>far parte </a:t>
            </a:r>
            <a:r>
              <a:rPr sz="1200" spc="-5" dirty="0">
                <a:latin typeface="Times New Roman"/>
                <a:cs typeface="Times New Roman"/>
              </a:rPr>
              <a:t>del piano evoluzionario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singoli pianeti </a:t>
            </a:r>
            <a:r>
              <a:rPr sz="1200" dirty="0">
                <a:latin typeface="Times New Roman"/>
                <a:cs typeface="Times New Roman"/>
              </a:rPr>
              <a:t>od Universi, e tuttavia sembrano 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quasi dappertutto. </a:t>
            </a:r>
            <a:r>
              <a:rPr sz="1200" spc="-5" dirty="0">
                <a:latin typeface="Times New Roman"/>
                <a:cs typeface="Times New Roman"/>
              </a:rPr>
              <a:t>Anche </a:t>
            </a:r>
            <a:r>
              <a:rPr sz="1200" dirty="0">
                <a:latin typeface="Times New Roman"/>
                <a:cs typeface="Times New Roman"/>
              </a:rPr>
              <a:t>mentre sono </a:t>
            </a:r>
            <a:r>
              <a:rPr sz="1200" spc="-5" dirty="0">
                <a:latin typeface="Times New Roman"/>
                <a:cs typeface="Times New Roman"/>
              </a:rPr>
              <a:t>impegnato </a:t>
            </a:r>
            <a:r>
              <a:rPr sz="1200" dirty="0">
                <a:latin typeface="Times New Roman"/>
                <a:cs typeface="Times New Roman"/>
              </a:rPr>
              <a:t>nella </a:t>
            </a:r>
            <a:r>
              <a:rPr sz="1200" spc="-5" dirty="0">
                <a:latin typeface="Times New Roman"/>
                <a:cs typeface="Times New Roman"/>
              </a:rPr>
              <a:t>formulazione </a:t>
            </a:r>
            <a:r>
              <a:rPr sz="1200" dirty="0">
                <a:latin typeface="Times New Roman"/>
                <a:cs typeface="Times New Roman"/>
              </a:rPr>
              <a:t>di questa </a:t>
            </a:r>
            <a:r>
              <a:rPr sz="1200" spc="-5" dirty="0">
                <a:latin typeface="Times New Roman"/>
                <a:cs typeface="Times New Roman"/>
              </a:rPr>
              <a:t>esposizione, </a:t>
            </a:r>
            <a:r>
              <a:rPr sz="1200" dirty="0">
                <a:latin typeface="Times New Roman"/>
                <a:cs typeface="Times New Roman"/>
              </a:rPr>
              <a:t>la sensibilità </a:t>
            </a:r>
            <a:r>
              <a:rPr sz="1200" spc="-5" dirty="0">
                <a:latin typeface="Times New Roman"/>
                <a:cs typeface="Times New Roman"/>
              </a:rPr>
              <a:t>personale alla  presenza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quest’ordine </a:t>
            </a:r>
            <a:r>
              <a:rPr sz="1200" dirty="0">
                <a:latin typeface="Times New Roman"/>
                <a:cs typeface="Times New Roman"/>
              </a:rPr>
              <a:t>di Spiriti </a:t>
            </a:r>
            <a:r>
              <a:rPr sz="1200" spc="-5" dirty="0">
                <a:latin typeface="Times New Roman"/>
                <a:cs typeface="Times New Roman"/>
              </a:rPr>
              <a:t>del Messaggero Solitario </a:t>
            </a:r>
            <a:r>
              <a:rPr sz="1200" dirty="0">
                <a:latin typeface="Times New Roman"/>
                <a:cs typeface="Times New Roman"/>
              </a:rPr>
              <a:t>a me </a:t>
            </a:r>
            <a:r>
              <a:rPr sz="1200" spc="-5" dirty="0">
                <a:latin typeface="Times New Roman"/>
                <a:cs typeface="Times New Roman"/>
              </a:rPr>
              <a:t>associato indica che c’è con </a:t>
            </a:r>
            <a:r>
              <a:rPr sz="1200" dirty="0">
                <a:latin typeface="Times New Roman"/>
                <a:cs typeface="Times New Roman"/>
              </a:rPr>
              <a:t>noi in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stesso </a:t>
            </a:r>
            <a:r>
              <a:rPr sz="1200" spc="-5" dirty="0">
                <a:latin typeface="Times New Roman"/>
                <a:cs typeface="Times New Roman"/>
              </a:rPr>
              <a:t>momento,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circa  sette metri, </a:t>
            </a:r>
            <a:r>
              <a:rPr sz="1200" dirty="0">
                <a:latin typeface="Times New Roman"/>
                <a:cs typeface="Times New Roman"/>
              </a:rPr>
              <a:t>uno Spirito </a:t>
            </a:r>
            <a:r>
              <a:rPr sz="1200" spc="-5" dirty="0">
                <a:latin typeface="Times New Roman"/>
                <a:cs typeface="Times New Roman"/>
              </a:rPr>
              <a:t>dell’ordine degli </a:t>
            </a:r>
            <a:r>
              <a:rPr sz="1200" spc="-10" dirty="0">
                <a:latin typeface="Times New Roman"/>
                <a:cs typeface="Times New Roman"/>
              </a:rPr>
              <a:t>Ispirati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 terzo </a:t>
            </a:r>
            <a:r>
              <a:rPr sz="1200" dirty="0">
                <a:latin typeface="Times New Roman"/>
                <a:cs typeface="Times New Roman"/>
              </a:rPr>
              <a:t>volume di potere-presenza.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terzo </a:t>
            </a:r>
            <a:r>
              <a:rPr sz="1200" dirty="0">
                <a:latin typeface="Times New Roman"/>
                <a:cs typeface="Times New Roman"/>
              </a:rPr>
              <a:t>volume di </a:t>
            </a:r>
            <a:r>
              <a:rPr sz="1200" spc="-5" dirty="0">
                <a:latin typeface="Times New Roman"/>
                <a:cs typeface="Times New Roman"/>
              </a:rPr>
              <a:t>potere-presenza ci  suggerisce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probabilità che stiano operando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collegamento </a:t>
            </a:r>
            <a:r>
              <a:rPr sz="1200" dirty="0">
                <a:latin typeface="Times New Roman"/>
                <a:cs typeface="Times New Roman"/>
              </a:rPr>
              <a:t>tre Spiriti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Ispirati.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8953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(220.3) 19:5.8 </a:t>
            </a:r>
            <a:r>
              <a:rPr sz="1200" spc="-5" dirty="0">
                <a:latin typeface="Times New Roman"/>
                <a:cs typeface="Times New Roman"/>
              </a:rPr>
              <a:t>Tra </a:t>
            </a:r>
            <a:r>
              <a:rPr sz="1200" dirty="0">
                <a:latin typeface="Times New Roman"/>
                <a:cs typeface="Times New Roman"/>
              </a:rPr>
              <a:t>i più di </a:t>
            </a:r>
            <a:r>
              <a:rPr sz="1200" spc="-5" dirty="0">
                <a:latin typeface="Times New Roman"/>
                <a:cs typeface="Times New Roman"/>
              </a:rPr>
              <a:t>dodici ordini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esseri associati </a:t>
            </a:r>
            <a:r>
              <a:rPr sz="1200" dirty="0">
                <a:latin typeface="Times New Roman"/>
                <a:cs typeface="Times New Roman"/>
              </a:rPr>
              <a:t>a me in questo momento, il </a:t>
            </a:r>
            <a:r>
              <a:rPr sz="1200" spc="-5" dirty="0">
                <a:latin typeface="Times New Roman"/>
                <a:cs typeface="Times New Roman"/>
              </a:rPr>
              <a:t>Messaggero Solitario </a:t>
            </a:r>
            <a:r>
              <a:rPr sz="1200" dirty="0">
                <a:latin typeface="Times New Roman"/>
                <a:cs typeface="Times New Roman"/>
              </a:rPr>
              <a:t>è il </a:t>
            </a:r>
            <a:r>
              <a:rPr sz="1200" spc="5" dirty="0">
                <a:latin typeface="Times New Roman"/>
                <a:cs typeface="Times New Roman"/>
              </a:rPr>
              <a:t>solo </a:t>
            </a:r>
            <a:r>
              <a:rPr sz="1200" spc="-5" dirty="0">
                <a:latin typeface="Times New Roman"/>
                <a:cs typeface="Times New Roman"/>
              </a:rPr>
              <a:t>consapevole della  presenza </a:t>
            </a:r>
            <a:r>
              <a:rPr sz="1200" dirty="0">
                <a:latin typeface="Times New Roman"/>
                <a:cs typeface="Times New Roman"/>
              </a:rPr>
              <a:t>di queste misteriose </a:t>
            </a:r>
            <a:r>
              <a:rPr sz="1200" spc="-5" dirty="0">
                <a:latin typeface="Times New Roman"/>
                <a:cs typeface="Times New Roman"/>
              </a:rPr>
              <a:t>entità della Trinità.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inoltre, </a:t>
            </a:r>
            <a:r>
              <a:rPr sz="1200" dirty="0">
                <a:latin typeface="Times New Roman"/>
                <a:cs typeface="Times New Roman"/>
              </a:rPr>
              <a:t>pur </a:t>
            </a:r>
            <a:r>
              <a:rPr sz="1200" spc="-5" dirty="0">
                <a:latin typeface="Times New Roman"/>
                <a:cs typeface="Times New Roman"/>
              </a:rPr>
              <a:t>essendo </a:t>
            </a:r>
            <a:r>
              <a:rPr sz="1200" dirty="0">
                <a:latin typeface="Times New Roman"/>
                <a:cs typeface="Times New Roman"/>
              </a:rPr>
              <a:t>informati in tal modo della </a:t>
            </a:r>
            <a:r>
              <a:rPr sz="1200" spc="-5" dirty="0">
                <a:latin typeface="Times New Roman"/>
                <a:cs typeface="Times New Roman"/>
              </a:rPr>
              <a:t>vicinanza </a:t>
            </a:r>
            <a:r>
              <a:rPr sz="1200" dirty="0">
                <a:latin typeface="Times New Roman"/>
                <a:cs typeface="Times New Roman"/>
              </a:rPr>
              <a:t>di questi </a:t>
            </a:r>
            <a:r>
              <a:rPr sz="1200" spc="5" dirty="0">
                <a:latin typeface="Times New Roman"/>
                <a:cs typeface="Times New Roman"/>
              </a:rPr>
              <a:t>Spiriti  </a:t>
            </a:r>
            <a:r>
              <a:rPr sz="1200" dirty="0">
                <a:latin typeface="Times New Roman"/>
                <a:cs typeface="Times New Roman"/>
              </a:rPr>
              <a:t>divini, noi </a:t>
            </a:r>
            <a:r>
              <a:rPr sz="1200" spc="-5" dirty="0">
                <a:latin typeface="Times New Roman"/>
                <a:cs typeface="Times New Roman"/>
              </a:rPr>
              <a:t>tutti ignoriamo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egual </a:t>
            </a:r>
            <a:r>
              <a:rPr sz="1200" dirty="0">
                <a:latin typeface="Times New Roman"/>
                <a:cs typeface="Times New Roman"/>
              </a:rPr>
              <a:t>modo </a:t>
            </a:r>
            <a:r>
              <a:rPr sz="1200" spc="-5" dirty="0">
                <a:latin typeface="Times New Roman"/>
                <a:cs typeface="Times New Roman"/>
              </a:rPr>
              <a:t>quale sia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loro missione.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realtà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sappiamo se </a:t>
            </a:r>
            <a:r>
              <a:rPr sz="1200" dirty="0">
                <a:latin typeface="Times New Roman"/>
                <a:cs typeface="Times New Roman"/>
              </a:rPr>
              <a:t>siano semplici </a:t>
            </a:r>
            <a:r>
              <a:rPr sz="1200" spc="-5" dirty="0">
                <a:latin typeface="Times New Roman"/>
                <a:cs typeface="Times New Roman"/>
              </a:rPr>
              <a:t>osservatori interessati  alle </a:t>
            </a:r>
            <a:r>
              <a:rPr sz="1200" dirty="0">
                <a:latin typeface="Times New Roman"/>
                <a:cs typeface="Times New Roman"/>
              </a:rPr>
              <a:t>nostre </a:t>
            </a:r>
            <a:r>
              <a:rPr sz="1200" spc="-5" dirty="0">
                <a:latin typeface="Times New Roman"/>
                <a:cs typeface="Times New Roman"/>
              </a:rPr>
              <a:t>attività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se contribuiscano effettivamente,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qualche </a:t>
            </a:r>
            <a:r>
              <a:rPr sz="1200" dirty="0">
                <a:latin typeface="Times New Roman"/>
                <a:cs typeface="Times New Roman"/>
              </a:rPr>
              <a:t>maniera a noi </a:t>
            </a:r>
            <a:r>
              <a:rPr sz="1200" spc="-5" dirty="0">
                <a:latin typeface="Times New Roman"/>
                <a:cs typeface="Times New Roman"/>
              </a:rPr>
              <a:t>sconosciuta, al </a:t>
            </a:r>
            <a:r>
              <a:rPr sz="1200" dirty="0">
                <a:latin typeface="Times New Roman"/>
                <a:cs typeface="Times New Roman"/>
              </a:rPr>
              <a:t>successo della nostra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impresa.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38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389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26730" cy="3719195"/>
          </a:xfrm>
          <a:prstGeom prst="rect">
            <a:avLst/>
          </a:prstGeom>
        </p:spPr>
        <p:txBody>
          <a:bodyPr vert="horz" wrap="square" lIns="0" tIns="20320" rIns="0" bIns="0" rtlCol="0">
            <a:spAutoFit/>
          </a:bodyPr>
          <a:lstStyle/>
          <a:p>
            <a:pPr marL="63500" marR="120014">
              <a:lnSpc>
                <a:spcPct val="95900"/>
              </a:lnSpc>
              <a:spcBef>
                <a:spcPts val="16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(220.4) 19:5.9 </a:t>
            </a:r>
            <a:r>
              <a:rPr sz="1200" spc="-5" dirty="0">
                <a:latin typeface="Times New Roman"/>
                <a:cs typeface="Times New Roman"/>
              </a:rPr>
              <a:t>Noi sappiamo che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Figli Istruttori Trinitari si dedicano all’illuminazione </a:t>
            </a:r>
            <a:r>
              <a:rPr sz="1200" i="1" spc="-5" dirty="0">
                <a:latin typeface="Times New Roman"/>
                <a:cs typeface="Times New Roman"/>
              </a:rPr>
              <a:t>cosciente </a:t>
            </a:r>
            <a:r>
              <a:rPr sz="1200" spc="-5" dirty="0">
                <a:latin typeface="Times New Roman"/>
                <a:cs typeface="Times New Roman"/>
              </a:rPr>
              <a:t>delle creature </a:t>
            </a:r>
            <a:r>
              <a:rPr sz="1200" dirty="0">
                <a:latin typeface="Times New Roman"/>
                <a:cs typeface="Times New Roman"/>
              </a:rPr>
              <a:t>dell’Universo. </a:t>
            </a:r>
            <a:r>
              <a:rPr sz="1200" spc="-10" dirty="0">
                <a:latin typeface="Times New Roman"/>
                <a:cs typeface="Times New Roman"/>
              </a:rPr>
              <a:t>Io </a:t>
            </a:r>
            <a:r>
              <a:rPr sz="1200" dirty="0">
                <a:latin typeface="Times New Roman"/>
                <a:cs typeface="Times New Roman"/>
              </a:rPr>
              <a:t>sono  </a:t>
            </a:r>
            <a:r>
              <a:rPr sz="1200" spc="-5" dirty="0">
                <a:latin typeface="Times New Roman"/>
                <a:cs typeface="Times New Roman"/>
              </a:rPr>
              <a:t>giunto alla </a:t>
            </a:r>
            <a:r>
              <a:rPr sz="1200" dirty="0">
                <a:latin typeface="Times New Roman"/>
                <a:cs typeface="Times New Roman"/>
              </a:rPr>
              <a:t>ferma conclusione </a:t>
            </a:r>
            <a:r>
              <a:rPr sz="1200" spc="-5" dirty="0">
                <a:latin typeface="Times New Roman"/>
                <a:cs typeface="Times New Roman"/>
              </a:rPr>
              <a:t>che gli </a:t>
            </a:r>
            <a:r>
              <a:rPr sz="1200" dirty="0">
                <a:latin typeface="Times New Roman"/>
                <a:cs typeface="Times New Roman"/>
              </a:rPr>
              <a:t>Spiriti </a:t>
            </a:r>
            <a:r>
              <a:rPr sz="1200" spc="-5" dirty="0">
                <a:latin typeface="Times New Roman"/>
                <a:cs typeface="Times New Roman"/>
              </a:rPr>
              <a:t>Trinitari Ispirati operino con </a:t>
            </a:r>
            <a:r>
              <a:rPr sz="1200" dirty="0">
                <a:latin typeface="Times New Roman"/>
                <a:cs typeface="Times New Roman"/>
              </a:rPr>
              <a:t>tecniche </a:t>
            </a:r>
            <a:r>
              <a:rPr sz="1200" i="1" spc="-5" dirty="0">
                <a:latin typeface="Times New Roman"/>
                <a:cs typeface="Times New Roman"/>
              </a:rPr>
              <a:t>supercoscienti </a:t>
            </a:r>
            <a:r>
              <a:rPr sz="1200" dirty="0">
                <a:latin typeface="Times New Roman"/>
                <a:cs typeface="Times New Roman"/>
              </a:rPr>
              <a:t>anche </a:t>
            </a:r>
            <a:r>
              <a:rPr sz="1200" spc="-5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istruttori </a:t>
            </a:r>
            <a:r>
              <a:rPr sz="1200" spc="-5" dirty="0">
                <a:latin typeface="Times New Roman"/>
                <a:cs typeface="Times New Roman"/>
              </a:rPr>
              <a:t>dei regni. 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persuaso che c’è </a:t>
            </a:r>
            <a:r>
              <a:rPr sz="1200" dirty="0">
                <a:latin typeface="Times New Roman"/>
                <a:cs typeface="Times New Roman"/>
              </a:rPr>
              <a:t>un’enorme quantità di </a:t>
            </a:r>
            <a:r>
              <a:rPr sz="1200" spc="-5" dirty="0">
                <a:latin typeface="Times New Roman"/>
                <a:cs typeface="Times New Roman"/>
              </a:rPr>
              <a:t>conoscenze spirituali essenziali, </a:t>
            </a:r>
            <a:r>
              <a:rPr sz="1200" spc="1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verità indispensabili </a:t>
            </a:r>
            <a:r>
              <a:rPr sz="1200" dirty="0">
                <a:latin typeface="Times New Roman"/>
                <a:cs typeface="Times New Roman"/>
              </a:rPr>
              <a:t>per un </a:t>
            </a:r>
            <a:r>
              <a:rPr sz="1200" spc="-5" dirty="0">
                <a:latin typeface="Times New Roman"/>
                <a:cs typeface="Times New Roman"/>
              </a:rPr>
              <a:t>conseguimento  spirituale elevato, </a:t>
            </a:r>
            <a:r>
              <a:rPr sz="1200" dirty="0">
                <a:latin typeface="Times New Roman"/>
                <a:cs typeface="Times New Roman"/>
              </a:rPr>
              <a:t>che non possono </a:t>
            </a:r>
            <a:r>
              <a:rPr sz="1200" spc="-5" dirty="0">
                <a:latin typeface="Times New Roman"/>
                <a:cs typeface="Times New Roman"/>
              </a:rPr>
              <a:t>essere ricevute coscientemente. L’autocoscienza metterebbe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effetti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repentaglio </a:t>
            </a:r>
            <a:r>
              <a:rPr sz="1200" dirty="0">
                <a:latin typeface="Times New Roman"/>
                <a:cs typeface="Times New Roman"/>
              </a:rPr>
              <a:t>la certezza 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ricezione. Se questo nostro concetto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esatto,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l’intero </a:t>
            </a:r>
            <a:r>
              <a:rPr sz="1200" dirty="0">
                <a:latin typeface="Times New Roman"/>
                <a:cs typeface="Times New Roman"/>
              </a:rPr>
              <a:t>mio ordine di </a:t>
            </a:r>
            <a:r>
              <a:rPr sz="1200" spc="-5" dirty="0">
                <a:latin typeface="Times New Roman"/>
                <a:cs typeface="Times New Roman"/>
              </a:rPr>
              <a:t>esseri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condivide, </a:t>
            </a:r>
            <a:r>
              <a:rPr sz="1200" dirty="0">
                <a:latin typeface="Times New Roman"/>
                <a:cs typeface="Times New Roman"/>
              </a:rPr>
              <a:t>è possibile </a:t>
            </a:r>
            <a:r>
              <a:rPr sz="1200" spc="-5" dirty="0">
                <a:latin typeface="Times New Roman"/>
                <a:cs typeface="Times New Roman"/>
              </a:rPr>
              <a:t>che questi </a:t>
            </a:r>
            <a:r>
              <a:rPr sz="1200" dirty="0">
                <a:latin typeface="Times New Roman"/>
                <a:cs typeface="Times New Roman"/>
              </a:rPr>
              <a:t>Spiriti  </a:t>
            </a:r>
            <a:r>
              <a:rPr sz="1200" spc="-5" dirty="0">
                <a:latin typeface="Times New Roman"/>
                <a:cs typeface="Times New Roman"/>
              </a:rPr>
              <a:t>Ispirati abbiano </a:t>
            </a:r>
            <a:r>
              <a:rPr sz="1200" dirty="0">
                <a:latin typeface="Times New Roman"/>
                <a:cs typeface="Times New Roman"/>
              </a:rPr>
              <a:t>per missione di </a:t>
            </a:r>
            <a:r>
              <a:rPr sz="1200" spc="-5" dirty="0">
                <a:latin typeface="Times New Roman"/>
                <a:cs typeface="Times New Roman"/>
              </a:rPr>
              <a:t>superare questa </a:t>
            </a:r>
            <a:r>
              <a:rPr sz="1200" dirty="0">
                <a:latin typeface="Times New Roman"/>
                <a:cs typeface="Times New Roman"/>
              </a:rPr>
              <a:t>difficoltà, di </a:t>
            </a:r>
            <a:r>
              <a:rPr sz="1200" spc="-5" dirty="0">
                <a:latin typeface="Times New Roman"/>
                <a:cs typeface="Times New Roman"/>
              </a:rPr>
              <a:t>colmare </a:t>
            </a:r>
            <a:r>
              <a:rPr sz="1200" dirty="0">
                <a:latin typeface="Times New Roman"/>
                <a:cs typeface="Times New Roman"/>
              </a:rPr>
              <a:t>questa </a:t>
            </a:r>
            <a:r>
              <a:rPr sz="1200" spc="-5" dirty="0">
                <a:latin typeface="Times New Roman"/>
                <a:cs typeface="Times New Roman"/>
              </a:rPr>
              <a:t>lacuna </a:t>
            </a:r>
            <a:r>
              <a:rPr sz="1200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piano universale d’illuminazione </a:t>
            </a:r>
            <a:r>
              <a:rPr sz="1200" dirty="0">
                <a:latin typeface="Times New Roman"/>
                <a:cs typeface="Times New Roman"/>
              </a:rPr>
              <a:t>morale e  di </a:t>
            </a:r>
            <a:r>
              <a:rPr sz="1200" spc="-5" dirty="0">
                <a:latin typeface="Times New Roman"/>
                <a:cs typeface="Times New Roman"/>
              </a:rPr>
              <a:t>avanzamento spirituale. Noi pensiamo che </a:t>
            </a:r>
            <a:r>
              <a:rPr sz="1200" dirty="0">
                <a:latin typeface="Times New Roman"/>
                <a:cs typeface="Times New Roman"/>
              </a:rPr>
              <a:t>questi due tipi d’istruttori </a:t>
            </a:r>
            <a:r>
              <a:rPr sz="1200" spc="-5" dirty="0">
                <a:latin typeface="Times New Roman"/>
                <a:cs typeface="Times New Roman"/>
              </a:rPr>
              <a:t>originati </a:t>
            </a:r>
            <a:r>
              <a:rPr sz="1200" dirty="0">
                <a:latin typeface="Times New Roman"/>
                <a:cs typeface="Times New Roman"/>
              </a:rPr>
              <a:t>dalla </a:t>
            </a:r>
            <a:r>
              <a:rPr sz="1200" spc="-5" dirty="0">
                <a:latin typeface="Times New Roman"/>
                <a:cs typeface="Times New Roman"/>
              </a:rPr>
              <a:t>Trinità effettuino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sorta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collegamento  </a:t>
            </a:r>
            <a:r>
              <a:rPr sz="1200" dirty="0">
                <a:latin typeface="Times New Roman"/>
                <a:cs typeface="Times New Roman"/>
              </a:rPr>
              <a:t>tra le </a:t>
            </a:r>
            <a:r>
              <a:rPr sz="1200" spc="-5" dirty="0">
                <a:latin typeface="Times New Roman"/>
                <a:cs typeface="Times New Roman"/>
              </a:rPr>
              <a:t>loro attività, </a:t>
            </a:r>
            <a:r>
              <a:rPr sz="1200" dirty="0">
                <a:latin typeface="Times New Roman"/>
                <a:cs typeface="Times New Roman"/>
              </a:rPr>
              <a:t>ma in </a:t>
            </a:r>
            <a:r>
              <a:rPr sz="1200" spc="-5" dirty="0">
                <a:latin typeface="Times New Roman"/>
                <a:cs typeface="Times New Roman"/>
              </a:rPr>
              <a:t>realtà </a:t>
            </a:r>
            <a:r>
              <a:rPr sz="1200" dirty="0">
                <a:latin typeface="Times New Roman"/>
                <a:cs typeface="Times New Roman"/>
              </a:rPr>
              <a:t>non lo</a:t>
            </a:r>
            <a:r>
              <a:rPr sz="1200" spc="-5" dirty="0">
                <a:latin typeface="Times New Roman"/>
                <a:cs typeface="Times New Roman"/>
              </a:rPr>
              <a:t> sappiamo.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558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(220.5) 19:5.10 </a:t>
            </a:r>
            <a:r>
              <a:rPr sz="1200" spc="-5" dirty="0">
                <a:latin typeface="Times New Roman"/>
                <a:cs typeface="Times New Roman"/>
              </a:rPr>
              <a:t>Sui </a:t>
            </a:r>
            <a:r>
              <a:rPr sz="1200" dirty="0">
                <a:latin typeface="Times New Roman"/>
                <a:cs typeface="Times New Roman"/>
              </a:rPr>
              <a:t>mondi </a:t>
            </a:r>
            <a:r>
              <a:rPr sz="1200" spc="-5" dirty="0">
                <a:latin typeface="Times New Roman"/>
                <a:cs typeface="Times New Roman"/>
              </a:rPr>
              <a:t>educativi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Superuniversi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sui circuiti eterni </a:t>
            </a:r>
            <a:r>
              <a:rPr sz="1200" dirty="0">
                <a:latin typeface="Times New Roman"/>
                <a:cs typeface="Times New Roman"/>
              </a:rPr>
              <a:t>di Havona io ho </a:t>
            </a:r>
            <a:r>
              <a:rPr sz="1200" spc="-5" dirty="0">
                <a:latin typeface="Times New Roman"/>
                <a:cs typeface="Times New Roman"/>
              </a:rPr>
              <a:t>fraternizzato </a:t>
            </a:r>
            <a:r>
              <a:rPr sz="1200" dirty="0">
                <a:latin typeface="Times New Roman"/>
                <a:cs typeface="Times New Roman"/>
              </a:rPr>
              <a:t>con i </a:t>
            </a:r>
            <a:r>
              <a:rPr sz="1200" spc="-5" dirty="0">
                <a:latin typeface="Times New Roman"/>
                <a:cs typeface="Times New Roman"/>
              </a:rPr>
              <a:t>mortali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corso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perfezionamento </a:t>
            </a:r>
            <a:r>
              <a:rPr sz="1200" dirty="0">
                <a:latin typeface="Times New Roman"/>
                <a:cs typeface="Times New Roman"/>
              </a:rPr>
              <a:t>— le anime </a:t>
            </a:r>
            <a:r>
              <a:rPr sz="1200" spc="-5" dirty="0">
                <a:latin typeface="Times New Roman"/>
                <a:cs typeface="Times New Roman"/>
              </a:rPr>
              <a:t>ascendenti </a:t>
            </a:r>
            <a:r>
              <a:rPr sz="1200" dirty="0">
                <a:latin typeface="Times New Roman"/>
                <a:cs typeface="Times New Roman"/>
              </a:rPr>
              <a:t>e spiritualizzate </a:t>
            </a:r>
            <a:r>
              <a:rPr sz="1200" spc="-5" dirty="0">
                <a:latin typeface="Times New Roman"/>
                <a:cs typeface="Times New Roman"/>
              </a:rPr>
              <a:t>provenienti </a:t>
            </a:r>
            <a:r>
              <a:rPr sz="1200" dirty="0">
                <a:latin typeface="Times New Roman"/>
                <a:cs typeface="Times New Roman"/>
              </a:rPr>
              <a:t>dai </a:t>
            </a:r>
            <a:r>
              <a:rPr sz="1200" spc="-5" dirty="0">
                <a:latin typeface="Times New Roman"/>
                <a:cs typeface="Times New Roman"/>
              </a:rPr>
              <a:t>regni evoluzionari </a:t>
            </a:r>
            <a:r>
              <a:rPr sz="1200" dirty="0">
                <a:latin typeface="Times New Roman"/>
                <a:cs typeface="Times New Roman"/>
              </a:rPr>
              <a:t>— ma </a:t>
            </a:r>
            <a:r>
              <a:rPr sz="1200" spc="-5" dirty="0">
                <a:latin typeface="Times New Roman"/>
                <a:cs typeface="Times New Roman"/>
              </a:rPr>
              <a:t>essi </a:t>
            </a:r>
            <a:r>
              <a:rPr sz="1200" dirty="0">
                <a:latin typeface="Times New Roman"/>
                <a:cs typeface="Times New Roman"/>
              </a:rPr>
              <a:t>non sono </a:t>
            </a:r>
            <a:r>
              <a:rPr sz="1200" spc="-5" dirty="0">
                <a:latin typeface="Times New Roman"/>
                <a:cs typeface="Times New Roman"/>
              </a:rPr>
              <a:t>mai stati coscienti  degli </a:t>
            </a:r>
            <a:r>
              <a:rPr sz="1200" dirty="0">
                <a:latin typeface="Times New Roman"/>
                <a:cs typeface="Times New Roman"/>
              </a:rPr>
              <a:t>Spiriti </a:t>
            </a:r>
            <a:r>
              <a:rPr sz="1200" spc="-5" dirty="0">
                <a:latin typeface="Times New Roman"/>
                <a:cs typeface="Times New Roman"/>
              </a:rPr>
              <a:t>Ispirati, che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poteri d’individuazione innati nei Messaggeri Solitari indicano ogni tanto essere </a:t>
            </a:r>
            <a:r>
              <a:rPr sz="1200" dirty="0">
                <a:latin typeface="Times New Roman"/>
                <a:cs typeface="Times New Roman"/>
              </a:rPr>
              <a:t>molto </a:t>
            </a:r>
            <a:r>
              <a:rPr sz="1200" spc="-5" dirty="0">
                <a:latin typeface="Times New Roman"/>
                <a:cs typeface="Times New Roman"/>
              </a:rPr>
              <a:t>vicini </a:t>
            </a:r>
            <a:r>
              <a:rPr sz="1200" dirty="0">
                <a:latin typeface="Times New Roman"/>
                <a:cs typeface="Times New Roman"/>
              </a:rPr>
              <a:t>a noi. </a:t>
            </a:r>
            <a:r>
              <a:rPr sz="1200" spc="-15" dirty="0">
                <a:latin typeface="Times New Roman"/>
                <a:cs typeface="Times New Roman"/>
              </a:rPr>
              <a:t>Io </a:t>
            </a:r>
            <a:r>
              <a:rPr sz="1200" dirty="0">
                <a:latin typeface="Times New Roman"/>
                <a:cs typeface="Times New Roman"/>
              </a:rPr>
              <a:t>ho  </a:t>
            </a:r>
            <a:r>
              <a:rPr sz="1200" spc="-5" dirty="0">
                <a:latin typeface="Times New Roman"/>
                <a:cs typeface="Times New Roman"/>
              </a:rPr>
              <a:t>conversato liberamente </a:t>
            </a:r>
            <a:r>
              <a:rPr sz="1200" dirty="0">
                <a:latin typeface="Times New Roman"/>
                <a:cs typeface="Times New Roman"/>
              </a:rPr>
              <a:t>con tutti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ordini di </a:t>
            </a:r>
            <a:r>
              <a:rPr sz="1200" spc="-5" dirty="0">
                <a:latin typeface="Times New Roman"/>
                <a:cs typeface="Times New Roman"/>
              </a:rPr>
              <a:t>Figli </a:t>
            </a:r>
            <a:r>
              <a:rPr sz="1200" dirty="0">
                <a:latin typeface="Times New Roman"/>
                <a:cs typeface="Times New Roman"/>
              </a:rPr>
              <a:t>di Dio, </a:t>
            </a:r>
            <a:r>
              <a:rPr sz="1200" spc="-5" dirty="0">
                <a:latin typeface="Times New Roman"/>
                <a:cs typeface="Times New Roman"/>
              </a:rPr>
              <a:t>elevati ed </a:t>
            </a:r>
            <a:r>
              <a:rPr sz="1200" dirty="0">
                <a:latin typeface="Times New Roman"/>
                <a:cs typeface="Times New Roman"/>
              </a:rPr>
              <a:t>umili, e </a:t>
            </a:r>
            <a:r>
              <a:rPr sz="1200" spc="-5" dirty="0">
                <a:latin typeface="Times New Roman"/>
                <a:cs typeface="Times New Roman"/>
              </a:rPr>
              <a:t>nemmeno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hanno </a:t>
            </a:r>
            <a:r>
              <a:rPr sz="1200" dirty="0">
                <a:latin typeface="Times New Roman"/>
                <a:cs typeface="Times New Roman"/>
              </a:rPr>
              <a:t>coscienza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esortazioni </a:t>
            </a:r>
            <a:r>
              <a:rPr sz="1200" spc="-5" dirty="0">
                <a:latin typeface="Times New Roman"/>
                <a:cs typeface="Times New Roman"/>
              </a:rPr>
              <a:t>degli  </a:t>
            </a:r>
            <a:r>
              <a:rPr sz="1200" dirty="0">
                <a:latin typeface="Times New Roman"/>
                <a:cs typeface="Times New Roman"/>
              </a:rPr>
              <a:t>Spiriti </a:t>
            </a:r>
            <a:r>
              <a:rPr sz="1200" spc="-5" dirty="0">
                <a:latin typeface="Times New Roman"/>
                <a:cs typeface="Times New Roman"/>
              </a:rPr>
              <a:t>Trinitari Ispirati. Essi </a:t>
            </a:r>
            <a:r>
              <a:rPr sz="1200" dirty="0">
                <a:latin typeface="Times New Roman"/>
                <a:cs typeface="Times New Roman"/>
              </a:rPr>
              <a:t>possono </a:t>
            </a:r>
            <a:r>
              <a:rPr sz="1200" spc="-5" dirty="0">
                <a:latin typeface="Times New Roman"/>
                <a:cs typeface="Times New Roman"/>
              </a:rPr>
              <a:t>esaminare retrospettivamente </a:t>
            </a:r>
            <a:r>
              <a:rPr sz="1200" dirty="0">
                <a:latin typeface="Times New Roman"/>
                <a:cs typeface="Times New Roman"/>
              </a:rPr>
              <a:t>le loro </a:t>
            </a:r>
            <a:r>
              <a:rPr sz="1200" spc="-5" dirty="0">
                <a:latin typeface="Times New Roman"/>
                <a:cs typeface="Times New Roman"/>
              </a:rPr>
              <a:t>esperienze, </a:t>
            </a:r>
            <a:r>
              <a:rPr sz="1200" dirty="0">
                <a:latin typeface="Times New Roman"/>
                <a:cs typeface="Times New Roman"/>
              </a:rPr>
              <a:t>e lo fanno, e possono riferire avvenimenti  </a:t>
            </a:r>
            <a:r>
              <a:rPr sz="1200" spc="-5" dirty="0">
                <a:latin typeface="Times New Roman"/>
                <a:cs typeface="Times New Roman"/>
              </a:rPr>
              <a:t>difficili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spiegare se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si tiene conto dell’azione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questi </a:t>
            </a:r>
            <a:r>
              <a:rPr sz="1200" dirty="0">
                <a:latin typeface="Times New Roman"/>
                <a:cs typeface="Times New Roman"/>
              </a:rPr>
              <a:t>Spiriti. </a:t>
            </a:r>
            <a:r>
              <a:rPr sz="1200" spc="-5" dirty="0">
                <a:latin typeface="Times New Roman"/>
                <a:cs typeface="Times New Roman"/>
              </a:rPr>
              <a:t>Ma ad eccezione dei Messaggeri Solitari,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5" dirty="0">
                <a:latin typeface="Times New Roman"/>
                <a:cs typeface="Times New Roman"/>
              </a:rPr>
              <a:t>talvolta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esseri  originati </a:t>
            </a:r>
            <a:r>
              <a:rPr sz="1200" dirty="0">
                <a:latin typeface="Times New Roman"/>
                <a:cs typeface="Times New Roman"/>
              </a:rPr>
              <a:t>dalla Trinità, </a:t>
            </a:r>
            <a:r>
              <a:rPr sz="1200" spc="-5" dirty="0">
                <a:latin typeface="Times New Roman"/>
                <a:cs typeface="Times New Roman"/>
              </a:rPr>
              <a:t>nessun membro della </a:t>
            </a:r>
            <a:r>
              <a:rPr sz="1200" dirty="0">
                <a:latin typeface="Times New Roman"/>
                <a:cs typeface="Times New Roman"/>
              </a:rPr>
              <a:t>famiglia </a:t>
            </a:r>
            <a:r>
              <a:rPr sz="1200" spc="-5" dirty="0">
                <a:latin typeface="Times New Roman"/>
                <a:cs typeface="Times New Roman"/>
              </a:rPr>
              <a:t>celeste </a:t>
            </a:r>
            <a:r>
              <a:rPr sz="1200" dirty="0">
                <a:latin typeface="Times New Roman"/>
                <a:cs typeface="Times New Roman"/>
              </a:rPr>
              <a:t>è mai </a:t>
            </a:r>
            <a:r>
              <a:rPr sz="1200" spc="-5" dirty="0">
                <a:latin typeface="Times New Roman"/>
                <a:cs typeface="Times New Roman"/>
              </a:rPr>
              <a:t>stato </a:t>
            </a:r>
            <a:r>
              <a:rPr sz="1200" dirty="0">
                <a:latin typeface="Times New Roman"/>
                <a:cs typeface="Times New Roman"/>
              </a:rPr>
              <a:t>cosciente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vicinanza </a:t>
            </a:r>
            <a:r>
              <a:rPr sz="1200" spc="5" dirty="0">
                <a:latin typeface="Times New Roman"/>
                <a:cs typeface="Times New Roman"/>
              </a:rPr>
              <a:t>degli </a:t>
            </a:r>
            <a:r>
              <a:rPr sz="1200" dirty="0">
                <a:latin typeface="Times New Roman"/>
                <a:cs typeface="Times New Roman"/>
              </a:rPr>
              <a:t>Spiriti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Ispirati.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12065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(221.1) 19:5.11 </a:t>
            </a:r>
            <a:r>
              <a:rPr sz="1200" spc="-15" dirty="0">
                <a:latin typeface="Times New Roman"/>
                <a:cs typeface="Times New Roman"/>
              </a:rPr>
              <a:t>Io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credo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Spiriti </a:t>
            </a:r>
            <a:r>
              <a:rPr sz="1200" spc="-5" dirty="0">
                <a:latin typeface="Times New Roman"/>
                <a:cs typeface="Times New Roman"/>
              </a:rPr>
              <a:t>Trinitari Ispirati giochino </a:t>
            </a:r>
            <a:r>
              <a:rPr sz="1200" dirty="0">
                <a:latin typeface="Times New Roman"/>
                <a:cs typeface="Times New Roman"/>
              </a:rPr>
              <a:t>a nascondino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me. </a:t>
            </a:r>
            <a:r>
              <a:rPr sz="1200" spc="-5" dirty="0">
                <a:latin typeface="Times New Roman"/>
                <a:cs typeface="Times New Roman"/>
              </a:rPr>
              <a:t>Essi </a:t>
            </a:r>
            <a:r>
              <a:rPr sz="1200" dirty="0">
                <a:latin typeface="Times New Roman"/>
                <a:cs typeface="Times New Roman"/>
              </a:rPr>
              <a:t>stanno </a:t>
            </a:r>
            <a:r>
              <a:rPr sz="1200" spc="-5" dirty="0">
                <a:latin typeface="Times New Roman"/>
                <a:cs typeface="Times New Roman"/>
              </a:rPr>
              <a:t>probabilmente tentando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farsi  conoscere </a:t>
            </a:r>
            <a:r>
              <a:rPr sz="1200" dirty="0">
                <a:latin typeface="Times New Roman"/>
                <a:cs typeface="Times New Roman"/>
              </a:rPr>
              <a:t>da me </a:t>
            </a:r>
            <a:r>
              <a:rPr sz="1200" spc="-5" dirty="0">
                <a:latin typeface="Times New Roman"/>
                <a:cs typeface="Times New Roman"/>
              </a:rPr>
              <a:t>altrettanto energicamente quanto </a:t>
            </a:r>
            <a:r>
              <a:rPr sz="1200" dirty="0">
                <a:latin typeface="Times New Roman"/>
                <a:cs typeface="Times New Roman"/>
              </a:rPr>
              <a:t>io </a:t>
            </a:r>
            <a:r>
              <a:rPr sz="1200" spc="-5" dirty="0">
                <a:latin typeface="Times New Roman"/>
                <a:cs typeface="Times New Roman"/>
              </a:rPr>
              <a:t>tento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comunicare </a:t>
            </a:r>
            <a:r>
              <a:rPr sz="1200" dirty="0">
                <a:latin typeface="Times New Roman"/>
                <a:cs typeface="Times New Roman"/>
              </a:rPr>
              <a:t>con loro; le nostre difficoltà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 nostri limiti devono  </a:t>
            </a:r>
            <a:r>
              <a:rPr sz="1200" spc="-5" dirty="0">
                <a:latin typeface="Times New Roman"/>
                <a:cs typeface="Times New Roman"/>
              </a:rPr>
              <a:t>essere reciproci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connaturati. </a:t>
            </a:r>
            <a:r>
              <a:rPr sz="1200" spc="-10" dirty="0">
                <a:latin typeface="Times New Roman"/>
                <a:cs typeface="Times New Roman"/>
              </a:rPr>
              <a:t>Io </a:t>
            </a:r>
            <a:r>
              <a:rPr sz="1200" spc="-5" dirty="0">
                <a:latin typeface="Times New Roman"/>
                <a:cs typeface="Times New Roman"/>
              </a:rPr>
              <a:t>sono convinto </a:t>
            </a:r>
            <a:r>
              <a:rPr sz="1200" dirty="0">
                <a:latin typeface="Times New Roman"/>
                <a:cs typeface="Times New Roman"/>
              </a:rPr>
              <a:t>che non vi siano </a:t>
            </a:r>
            <a:r>
              <a:rPr sz="1200" spc="-5" dirty="0">
                <a:latin typeface="Times New Roman"/>
                <a:cs typeface="Times New Roman"/>
              </a:rPr>
              <a:t>segreti </a:t>
            </a:r>
            <a:r>
              <a:rPr sz="1200" dirty="0">
                <a:latin typeface="Times New Roman"/>
                <a:cs typeface="Times New Roman"/>
              </a:rPr>
              <a:t>arbitrari nell’Universo; per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cesserò </a:t>
            </a:r>
            <a:r>
              <a:rPr sz="1200" dirty="0">
                <a:latin typeface="Times New Roman"/>
                <a:cs typeface="Times New Roman"/>
              </a:rPr>
              <a:t>mai i </a:t>
            </a:r>
            <a:r>
              <a:rPr sz="1200" spc="-5" dirty="0">
                <a:latin typeface="Times New Roman"/>
                <a:cs typeface="Times New Roman"/>
              </a:rPr>
              <a:t>miei  sforzi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risolvere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mistero dell’isolamento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questi </a:t>
            </a:r>
            <a:r>
              <a:rPr sz="1200" dirty="0">
                <a:latin typeface="Times New Roman"/>
                <a:cs typeface="Times New Roman"/>
              </a:rPr>
              <a:t>Spiriti </a:t>
            </a:r>
            <a:r>
              <a:rPr sz="1200" spc="-5" dirty="0">
                <a:latin typeface="Times New Roman"/>
                <a:cs typeface="Times New Roman"/>
              </a:rPr>
              <a:t>che appartengono al </a:t>
            </a:r>
            <a:r>
              <a:rPr sz="1200" dirty="0">
                <a:latin typeface="Times New Roman"/>
                <a:cs typeface="Times New Roman"/>
              </a:rPr>
              <a:t>mio </a:t>
            </a:r>
            <a:r>
              <a:rPr sz="1200" spc="-5" dirty="0">
                <a:latin typeface="Times New Roman"/>
                <a:cs typeface="Times New Roman"/>
              </a:rPr>
              <a:t>ordine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creazione.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39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08761"/>
            <a:ext cx="8169909" cy="4046854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63500">
              <a:lnSpc>
                <a:spcPct val="100000"/>
              </a:lnSpc>
              <a:spcBef>
                <a:spcPts val="95"/>
              </a:spcBef>
            </a:pPr>
            <a:r>
              <a:rPr sz="2200" b="1" spc="-5" dirty="0">
                <a:solidFill>
                  <a:srgbClr val="933634"/>
                </a:solidFill>
                <a:latin typeface="Times New Roman"/>
                <a:cs typeface="Times New Roman"/>
              </a:rPr>
              <a:t>Fascicolo </a:t>
            </a:r>
            <a:r>
              <a:rPr sz="2200" b="1" spc="5" dirty="0">
                <a:solidFill>
                  <a:srgbClr val="933634"/>
                </a:solidFill>
                <a:latin typeface="Times New Roman"/>
                <a:cs typeface="Times New Roman"/>
              </a:rPr>
              <a:t>1: </a:t>
            </a:r>
            <a:r>
              <a:rPr sz="2200" b="1" spc="-5" dirty="0">
                <a:solidFill>
                  <a:srgbClr val="933634"/>
                </a:solidFill>
                <a:latin typeface="Times New Roman"/>
                <a:cs typeface="Times New Roman"/>
              </a:rPr>
              <a:t>Il </a:t>
            </a:r>
            <a:r>
              <a:rPr sz="2200" b="1" spc="-10" dirty="0">
                <a:solidFill>
                  <a:srgbClr val="933634"/>
                </a:solidFill>
                <a:latin typeface="Times New Roman"/>
                <a:cs typeface="Times New Roman"/>
              </a:rPr>
              <a:t>Padre</a:t>
            </a:r>
            <a:r>
              <a:rPr sz="2200" b="1" spc="-15" dirty="0">
                <a:solidFill>
                  <a:srgbClr val="933634"/>
                </a:solidFill>
                <a:latin typeface="Times New Roman"/>
                <a:cs typeface="Times New Roman"/>
              </a:rPr>
              <a:t> </a:t>
            </a:r>
            <a:r>
              <a:rPr sz="2200" b="1" spc="-5" dirty="0">
                <a:solidFill>
                  <a:srgbClr val="933634"/>
                </a:solidFill>
                <a:latin typeface="Times New Roman"/>
                <a:cs typeface="Times New Roman"/>
              </a:rPr>
              <a:t>Universale</a:t>
            </a:r>
            <a:endParaRPr sz="2200">
              <a:latin typeface="Times New Roman"/>
              <a:cs typeface="Times New Roman"/>
            </a:endParaRPr>
          </a:p>
          <a:p>
            <a:pPr marL="63500" marR="266065">
              <a:lnSpc>
                <a:spcPts val="1380"/>
              </a:lnSpc>
              <a:spcBef>
                <a:spcPts val="142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(21.1) 1:0.1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PADRE Universale </a:t>
            </a:r>
            <a:r>
              <a:rPr sz="1200" dirty="0">
                <a:latin typeface="Times New Roman"/>
                <a:cs typeface="Times New Roman"/>
              </a:rPr>
              <a:t>è il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di tutto il </a:t>
            </a:r>
            <a:r>
              <a:rPr sz="1200" spc="-5" dirty="0">
                <a:latin typeface="Times New Roman"/>
                <a:cs typeface="Times New Roman"/>
              </a:rPr>
              <a:t>creato, </a:t>
            </a:r>
            <a:r>
              <a:rPr sz="1200" dirty="0">
                <a:latin typeface="Times New Roman"/>
                <a:cs typeface="Times New Roman"/>
              </a:rPr>
              <a:t>la Prima </a:t>
            </a:r>
            <a:r>
              <a:rPr sz="1200" spc="-5" dirty="0">
                <a:latin typeface="Times New Roman"/>
                <a:cs typeface="Times New Roman"/>
              </a:rPr>
              <a:t>Sorgente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Centro </a:t>
            </a:r>
            <a:r>
              <a:rPr sz="1200" dirty="0">
                <a:latin typeface="Times New Roman"/>
                <a:cs typeface="Times New Roman"/>
              </a:rPr>
              <a:t>di tutte le </a:t>
            </a:r>
            <a:r>
              <a:rPr sz="1200" spc="-5" dirty="0">
                <a:latin typeface="Times New Roman"/>
                <a:cs typeface="Times New Roman"/>
              </a:rPr>
              <a:t>cose </a:t>
            </a:r>
            <a:r>
              <a:rPr sz="1200" dirty="0">
                <a:latin typeface="Times New Roman"/>
                <a:cs typeface="Times New Roman"/>
              </a:rPr>
              <a:t>e di tutti </a:t>
            </a:r>
            <a:r>
              <a:rPr sz="1200" spc="-5" dirty="0">
                <a:latin typeface="Times New Roman"/>
                <a:cs typeface="Times New Roman"/>
              </a:rPr>
              <a:t>gli esseri. </a:t>
            </a:r>
            <a:r>
              <a:rPr sz="1200" dirty="0">
                <a:latin typeface="Times New Roman"/>
                <a:cs typeface="Times New Roman"/>
              </a:rPr>
              <a:t>Pensate a  </a:t>
            </a:r>
            <a:r>
              <a:rPr sz="1200" spc="-5" dirty="0">
                <a:latin typeface="Times New Roman"/>
                <a:cs typeface="Times New Roman"/>
              </a:rPr>
              <a:t>Dio prima come ad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creatore, </a:t>
            </a:r>
            <a:r>
              <a:rPr sz="1200" dirty="0">
                <a:latin typeface="Times New Roman"/>
                <a:cs typeface="Times New Roman"/>
              </a:rPr>
              <a:t>poi come </a:t>
            </a:r>
            <a:r>
              <a:rPr sz="1200" spc="-5" dirty="0">
                <a:latin typeface="Times New Roman"/>
                <a:cs typeface="Times New Roman"/>
              </a:rPr>
              <a:t>ad </a:t>
            </a:r>
            <a:r>
              <a:rPr sz="1200" spc="5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controllore, ed </a:t>
            </a:r>
            <a:r>
              <a:rPr sz="1200" dirty="0">
                <a:latin typeface="Times New Roman"/>
                <a:cs typeface="Times New Roman"/>
              </a:rPr>
              <a:t>infine come </a:t>
            </a:r>
            <a:r>
              <a:rPr sz="1200" spc="-5" dirty="0">
                <a:latin typeface="Times New Roman"/>
                <a:cs typeface="Times New Roman"/>
              </a:rPr>
              <a:t>ad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sostenitore </a:t>
            </a:r>
            <a:r>
              <a:rPr sz="1200" dirty="0">
                <a:latin typeface="Times New Roman"/>
                <a:cs typeface="Times New Roman"/>
              </a:rPr>
              <a:t>infinito.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verità </a:t>
            </a:r>
            <a:r>
              <a:rPr sz="1200" spc="-5" dirty="0">
                <a:latin typeface="Times New Roman"/>
                <a:cs typeface="Times New Roman"/>
              </a:rPr>
              <a:t>sul </a:t>
            </a:r>
            <a:r>
              <a:rPr sz="1200" dirty="0">
                <a:latin typeface="Times New Roman"/>
                <a:cs typeface="Times New Roman"/>
              </a:rPr>
              <a:t>Padre  </a:t>
            </a:r>
            <a:r>
              <a:rPr sz="1200" spc="-5" dirty="0">
                <a:latin typeface="Times New Roman"/>
                <a:cs typeface="Times New Roman"/>
              </a:rPr>
              <a:t>Universale aveva </a:t>
            </a:r>
            <a:r>
              <a:rPr sz="1200" dirty="0">
                <a:latin typeface="Times New Roman"/>
                <a:cs typeface="Times New Roman"/>
              </a:rPr>
              <a:t>cominciato a </a:t>
            </a:r>
            <a:r>
              <a:rPr sz="1200" spc="-5" dirty="0">
                <a:latin typeface="Times New Roman"/>
                <a:cs typeface="Times New Roman"/>
              </a:rPr>
              <a:t>rendersi manifesta all’umanità quando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profeta </a:t>
            </a:r>
            <a:r>
              <a:rPr sz="1200" dirty="0">
                <a:latin typeface="Times New Roman"/>
                <a:cs typeface="Times New Roman"/>
              </a:rPr>
              <a:t>disse: </a:t>
            </a:r>
            <a:r>
              <a:rPr sz="1200" spc="-5" dirty="0">
                <a:latin typeface="Times New Roman"/>
                <a:cs typeface="Times New Roman"/>
              </a:rPr>
              <a:t>“Tu,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Dio, sei solo;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c’è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nessuno</a:t>
            </a:r>
            <a:endParaRPr sz="1200">
              <a:latin typeface="Times New Roman"/>
              <a:cs typeface="Times New Roman"/>
            </a:endParaRPr>
          </a:p>
          <a:p>
            <a:pPr marL="63500" marR="130810">
              <a:lnSpc>
                <a:spcPts val="1380"/>
              </a:lnSpc>
              <a:spcBef>
                <a:spcPts val="5"/>
              </a:spcBef>
            </a:pPr>
            <a:r>
              <a:rPr sz="1200" spc="-5" dirty="0">
                <a:latin typeface="Times New Roman"/>
                <a:cs typeface="Times New Roman"/>
              </a:rPr>
              <a:t>all’infuori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te. </a:t>
            </a:r>
            <a:r>
              <a:rPr sz="1200" dirty="0">
                <a:latin typeface="Times New Roman"/>
                <a:cs typeface="Times New Roman"/>
              </a:rPr>
              <a:t>Tu </a:t>
            </a:r>
            <a:r>
              <a:rPr sz="1200" spc="-5" dirty="0">
                <a:latin typeface="Times New Roman"/>
                <a:cs typeface="Times New Roman"/>
              </a:rPr>
              <a:t>hai creato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cielo </a:t>
            </a:r>
            <a:r>
              <a:rPr sz="1200" dirty="0">
                <a:latin typeface="Times New Roman"/>
                <a:cs typeface="Times New Roman"/>
              </a:rPr>
              <a:t>ed il </a:t>
            </a:r>
            <a:r>
              <a:rPr sz="1200" spc="-5" dirty="0">
                <a:latin typeface="Times New Roman"/>
                <a:cs typeface="Times New Roman"/>
              </a:rPr>
              <a:t>cielo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cieli, con </a:t>
            </a:r>
            <a:r>
              <a:rPr sz="1200" dirty="0">
                <a:latin typeface="Times New Roman"/>
                <a:cs typeface="Times New Roman"/>
              </a:rPr>
              <a:t>tutti i </a:t>
            </a:r>
            <a:r>
              <a:rPr sz="1200" spc="-5" dirty="0">
                <a:latin typeface="Times New Roman"/>
                <a:cs typeface="Times New Roman"/>
              </a:rPr>
              <a:t>loro eserciti; </a:t>
            </a:r>
            <a:r>
              <a:rPr sz="1200" dirty="0">
                <a:latin typeface="Times New Roman"/>
                <a:cs typeface="Times New Roman"/>
              </a:rPr>
              <a:t>tu li </a:t>
            </a:r>
            <a:r>
              <a:rPr sz="1200" spc="-5" dirty="0">
                <a:latin typeface="Times New Roman"/>
                <a:cs typeface="Times New Roman"/>
              </a:rPr>
              <a:t>preservi </a:t>
            </a:r>
            <a:r>
              <a:rPr sz="1200" dirty="0">
                <a:latin typeface="Times New Roman"/>
                <a:cs typeface="Times New Roman"/>
              </a:rPr>
              <a:t>e li controlli. </a:t>
            </a:r>
            <a:r>
              <a:rPr sz="1200" spc="-5" dirty="0">
                <a:latin typeface="Times New Roman"/>
                <a:cs typeface="Times New Roman"/>
              </a:rPr>
              <a:t>Dai Figli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furono  </a:t>
            </a:r>
            <a:r>
              <a:rPr sz="1200" spc="-5" dirty="0">
                <a:latin typeface="Times New Roman"/>
                <a:cs typeface="Times New Roman"/>
              </a:rPr>
              <a:t>fatti gli Universi.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Creatore </a:t>
            </a:r>
            <a:r>
              <a:rPr sz="1200" spc="-5" dirty="0">
                <a:latin typeface="Times New Roman"/>
                <a:cs typeface="Times New Roman"/>
              </a:rPr>
              <a:t>si copre </a:t>
            </a:r>
            <a:r>
              <a:rPr sz="1200" dirty="0">
                <a:latin typeface="Times New Roman"/>
                <a:cs typeface="Times New Roman"/>
              </a:rPr>
              <a:t>di luce </a:t>
            </a:r>
            <a:r>
              <a:rPr sz="1200" spc="-5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di un vestito e </a:t>
            </a:r>
            <a:r>
              <a:rPr sz="1200" spc="-5" dirty="0">
                <a:latin typeface="Times New Roman"/>
                <a:cs typeface="Times New Roman"/>
              </a:rPr>
              <a:t>dispiega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cieli </a:t>
            </a:r>
            <a:r>
              <a:rPr sz="1200" dirty="0">
                <a:latin typeface="Times New Roman"/>
                <a:cs typeface="Times New Roman"/>
              </a:rPr>
              <a:t>come un </a:t>
            </a:r>
            <a:r>
              <a:rPr sz="1200" spc="-5" dirty="0">
                <a:latin typeface="Times New Roman"/>
                <a:cs typeface="Times New Roman"/>
              </a:rPr>
              <a:t>sipario.” </a:t>
            </a:r>
            <a:r>
              <a:rPr sz="1200" dirty="0">
                <a:latin typeface="Times New Roman"/>
                <a:cs typeface="Times New Roman"/>
              </a:rPr>
              <a:t>Solo il </a:t>
            </a:r>
            <a:r>
              <a:rPr sz="1200" spc="-5" dirty="0">
                <a:latin typeface="Times New Roman"/>
                <a:cs typeface="Times New Roman"/>
              </a:rPr>
              <a:t>concetto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Padre  Universale </a:t>
            </a:r>
            <a:r>
              <a:rPr sz="1200" dirty="0">
                <a:latin typeface="Times New Roman"/>
                <a:cs typeface="Times New Roman"/>
              </a:rPr>
              <a:t>— un solo Dio in </a:t>
            </a:r>
            <a:r>
              <a:rPr sz="1200" spc="-5" dirty="0">
                <a:latin typeface="Times New Roman"/>
                <a:cs typeface="Times New Roman"/>
              </a:rPr>
              <a:t>luogo </a:t>
            </a:r>
            <a:r>
              <a:rPr sz="1200" dirty="0">
                <a:latin typeface="Times New Roman"/>
                <a:cs typeface="Times New Roman"/>
              </a:rPr>
              <a:t>di molti dei — ha </a:t>
            </a:r>
            <a:r>
              <a:rPr sz="1200" spc="-5" dirty="0">
                <a:latin typeface="Times New Roman"/>
                <a:cs typeface="Times New Roman"/>
              </a:rPr>
              <a:t>consentito </a:t>
            </a:r>
            <a:r>
              <a:rPr sz="1200" dirty="0">
                <a:latin typeface="Times New Roman"/>
                <a:cs typeface="Times New Roman"/>
              </a:rPr>
              <a:t>all’uomo </a:t>
            </a:r>
            <a:r>
              <a:rPr sz="1200" spc="-5" dirty="0">
                <a:latin typeface="Times New Roman"/>
                <a:cs typeface="Times New Roman"/>
              </a:rPr>
              <a:t>mortale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comprendere </a:t>
            </a:r>
            <a:r>
              <a:rPr sz="1200" spc="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Padre quale creatore </a:t>
            </a:r>
            <a:r>
              <a:rPr sz="1200" dirty="0">
                <a:latin typeface="Times New Roman"/>
                <a:cs typeface="Times New Roman"/>
              </a:rPr>
              <a:t>divino e  </a:t>
            </a:r>
            <a:r>
              <a:rPr sz="1200" spc="-5" dirty="0">
                <a:latin typeface="Times New Roman"/>
                <a:cs typeface="Times New Roman"/>
              </a:rPr>
              <a:t>controllore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infinito.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 marR="558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(21.2) 1:0.2 </a:t>
            </a:r>
            <a:r>
              <a:rPr sz="1200" spc="-5" dirty="0">
                <a:latin typeface="Times New Roman"/>
                <a:cs typeface="Times New Roman"/>
              </a:rPr>
              <a:t>Gli innumerevoli sistemi planetari furono </a:t>
            </a:r>
            <a:r>
              <a:rPr sz="1200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creati per essere alla fine abitati </a:t>
            </a:r>
            <a:r>
              <a:rPr sz="1200" dirty="0">
                <a:latin typeface="Times New Roman"/>
                <a:cs typeface="Times New Roman"/>
              </a:rPr>
              <a:t>da numerosi tipi </a:t>
            </a:r>
            <a:r>
              <a:rPr sz="1200" spc="-5" dirty="0">
                <a:latin typeface="Times New Roman"/>
                <a:cs typeface="Times New Roman"/>
              </a:rPr>
              <a:t>differenti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creature  intelligenti,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esseri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potessero conoscere Dio, ricevere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</a:t>
            </a:r>
            <a:r>
              <a:rPr sz="1200" dirty="0">
                <a:latin typeface="Times New Roman"/>
                <a:cs typeface="Times New Roman"/>
              </a:rPr>
              <a:t>divino </a:t>
            </a:r>
            <a:r>
              <a:rPr sz="1200" spc="-5" dirty="0">
                <a:latin typeface="Times New Roman"/>
                <a:cs typeface="Times New Roman"/>
              </a:rPr>
              <a:t>affetto ed amarlo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contraccambio. </a:t>
            </a:r>
            <a:r>
              <a:rPr sz="1200" dirty="0">
                <a:latin typeface="Times New Roman"/>
                <a:cs typeface="Times New Roman"/>
              </a:rPr>
              <a:t>L’Universo degli  </a:t>
            </a:r>
            <a:r>
              <a:rPr sz="1200" spc="-5" dirty="0">
                <a:latin typeface="Times New Roman"/>
                <a:cs typeface="Times New Roman"/>
              </a:rPr>
              <a:t>Universi </a:t>
            </a:r>
            <a:r>
              <a:rPr sz="1200" dirty="0">
                <a:latin typeface="Times New Roman"/>
                <a:cs typeface="Times New Roman"/>
              </a:rPr>
              <a:t>è l’opera di </a:t>
            </a:r>
            <a:r>
              <a:rPr sz="1200" spc="-5" dirty="0">
                <a:latin typeface="Times New Roman"/>
                <a:cs typeface="Times New Roman"/>
              </a:rPr>
              <a:t>Dio 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luogo </a:t>
            </a:r>
            <a:r>
              <a:rPr sz="1200" dirty="0">
                <a:latin typeface="Times New Roman"/>
                <a:cs typeface="Times New Roman"/>
              </a:rPr>
              <a:t>in cui risiedono le </a:t>
            </a:r>
            <a:r>
              <a:rPr sz="1200" spc="-5" dirty="0">
                <a:latin typeface="Times New Roman"/>
                <a:cs typeface="Times New Roman"/>
              </a:rPr>
              <a:t>sue diverse creature. “Dio creò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cieli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formò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terra; egli stabilì l’Universo  </a:t>
            </a:r>
            <a:r>
              <a:rPr sz="1200" dirty="0">
                <a:latin typeface="Times New Roman"/>
                <a:cs typeface="Times New Roman"/>
              </a:rPr>
              <a:t>e non </a:t>
            </a:r>
            <a:r>
              <a:rPr sz="1200" spc="-5" dirty="0">
                <a:latin typeface="Times New Roman"/>
                <a:cs typeface="Times New Roman"/>
              </a:rPr>
              <a:t>creò questo </a:t>
            </a:r>
            <a:r>
              <a:rPr sz="1200" dirty="0">
                <a:latin typeface="Times New Roman"/>
                <a:cs typeface="Times New Roman"/>
              </a:rPr>
              <a:t>mondo invano, lo </a:t>
            </a:r>
            <a:r>
              <a:rPr sz="1200" spc="-5" dirty="0">
                <a:latin typeface="Times New Roman"/>
                <a:cs typeface="Times New Roman"/>
              </a:rPr>
              <a:t>formò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essere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abitato.”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38163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(21.3) 1:0.3 </a:t>
            </a:r>
            <a:r>
              <a:rPr sz="1200" dirty="0">
                <a:latin typeface="Times New Roman"/>
                <a:cs typeface="Times New Roman"/>
              </a:rPr>
              <a:t>Tutti i mondi </a:t>
            </a:r>
            <a:r>
              <a:rPr sz="1200" spc="-5" dirty="0">
                <a:latin typeface="Times New Roman"/>
                <a:cs typeface="Times New Roman"/>
              </a:rPr>
              <a:t>illuminati riconoscono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adorano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Padre Universale, l’autore </a:t>
            </a:r>
            <a:r>
              <a:rPr sz="1200" dirty="0">
                <a:latin typeface="Times New Roman"/>
                <a:cs typeface="Times New Roman"/>
              </a:rPr>
              <a:t>eterno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sostenitore </a:t>
            </a:r>
            <a:r>
              <a:rPr sz="1200" dirty="0">
                <a:latin typeface="Times New Roman"/>
                <a:cs typeface="Times New Roman"/>
              </a:rPr>
              <a:t>infinito di tutta la  </a:t>
            </a:r>
            <a:r>
              <a:rPr sz="1200" spc="-5" dirty="0">
                <a:latin typeface="Times New Roman"/>
                <a:cs typeface="Times New Roman"/>
              </a:rPr>
              <a:t>creazione. </a:t>
            </a:r>
            <a:r>
              <a:rPr sz="1200" spc="-1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creature </a:t>
            </a:r>
            <a:r>
              <a:rPr sz="1200" dirty="0">
                <a:latin typeface="Times New Roman"/>
                <a:cs typeface="Times New Roman"/>
              </a:rPr>
              <a:t>dotate di volontà </a:t>
            </a:r>
            <a:r>
              <a:rPr sz="1200" spc="-5" dirty="0">
                <a:latin typeface="Times New Roman"/>
                <a:cs typeface="Times New Roman"/>
              </a:rPr>
              <a:t>degli innumerevoli Universi hanno intrapreso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lunghissimo viaggio </a:t>
            </a:r>
            <a:r>
              <a:rPr sz="1200" dirty="0">
                <a:latin typeface="Times New Roman"/>
                <a:cs typeface="Times New Roman"/>
              </a:rPr>
              <a:t>verso il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Paradiso,</a:t>
            </a:r>
            <a:endParaRPr sz="1200">
              <a:latin typeface="Times New Roman"/>
              <a:cs typeface="Times New Roman"/>
            </a:endParaRPr>
          </a:p>
          <a:p>
            <a:pPr marL="63500">
              <a:lnSpc>
                <a:spcPts val="1315"/>
              </a:lnSpc>
            </a:pPr>
            <a:r>
              <a:rPr sz="1200" spc="-5" dirty="0">
                <a:latin typeface="Times New Roman"/>
                <a:cs typeface="Times New Roman"/>
              </a:rPr>
              <a:t>l’affascinante </a:t>
            </a:r>
            <a:r>
              <a:rPr sz="1200" dirty="0">
                <a:latin typeface="Times New Roman"/>
                <a:cs typeface="Times New Roman"/>
              </a:rPr>
              <a:t>lotta </a:t>
            </a:r>
            <a:r>
              <a:rPr sz="1200" spc="-5" dirty="0">
                <a:latin typeface="Times New Roman"/>
                <a:cs typeface="Times New Roman"/>
              </a:rPr>
              <a:t>dell’eterna </a:t>
            </a:r>
            <a:r>
              <a:rPr sz="1200" dirty="0">
                <a:latin typeface="Times New Roman"/>
                <a:cs typeface="Times New Roman"/>
              </a:rPr>
              <a:t>avventura per </a:t>
            </a:r>
            <a:r>
              <a:rPr sz="1200" spc="-5" dirty="0">
                <a:latin typeface="Times New Roman"/>
                <a:cs typeface="Times New Roman"/>
              </a:rPr>
              <a:t>raggiungere Dio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Padre. </a:t>
            </a:r>
            <a:r>
              <a:rPr sz="1200" spc="-10" dirty="0">
                <a:latin typeface="Times New Roman"/>
                <a:cs typeface="Times New Roman"/>
              </a:rPr>
              <a:t>Lo </a:t>
            </a:r>
            <a:r>
              <a:rPr sz="1200" dirty="0">
                <a:latin typeface="Times New Roman"/>
                <a:cs typeface="Times New Roman"/>
              </a:rPr>
              <a:t>scopo </a:t>
            </a:r>
            <a:r>
              <a:rPr sz="1200" spc="-5" dirty="0">
                <a:latin typeface="Times New Roman"/>
                <a:cs typeface="Times New Roman"/>
              </a:rPr>
              <a:t>trascendente </a:t>
            </a:r>
            <a:r>
              <a:rPr sz="1200" dirty="0">
                <a:latin typeface="Times New Roman"/>
                <a:cs typeface="Times New Roman"/>
              </a:rPr>
              <a:t>dei figli del tempo è di trovare </a:t>
            </a:r>
            <a:r>
              <a:rPr sz="1200" spc="5" dirty="0">
                <a:latin typeface="Times New Roman"/>
                <a:cs typeface="Times New Roman"/>
              </a:rPr>
              <a:t>il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Dio</a:t>
            </a:r>
            <a:endParaRPr sz="1200">
              <a:latin typeface="Times New Roman"/>
              <a:cs typeface="Times New Roman"/>
            </a:endParaRPr>
          </a:p>
          <a:p>
            <a:pPr marL="63500" marR="84455">
              <a:lnSpc>
                <a:spcPts val="1380"/>
              </a:lnSpc>
              <a:spcBef>
                <a:spcPts val="70"/>
              </a:spcBef>
            </a:pPr>
            <a:r>
              <a:rPr sz="1200" spc="-5" dirty="0">
                <a:latin typeface="Times New Roman"/>
                <a:cs typeface="Times New Roman"/>
              </a:rPr>
              <a:t>eterno, </a:t>
            </a:r>
            <a:r>
              <a:rPr sz="1200" dirty="0">
                <a:latin typeface="Times New Roman"/>
                <a:cs typeface="Times New Roman"/>
              </a:rPr>
              <a:t>di comprendere la </a:t>
            </a:r>
            <a:r>
              <a:rPr sz="1200" spc="-5" dirty="0">
                <a:latin typeface="Times New Roman"/>
                <a:cs typeface="Times New Roman"/>
              </a:rPr>
              <a:t>natura </a:t>
            </a:r>
            <a:r>
              <a:rPr sz="1200" dirty="0">
                <a:latin typeface="Times New Roman"/>
                <a:cs typeface="Times New Roman"/>
              </a:rPr>
              <a:t>divina, di </a:t>
            </a:r>
            <a:r>
              <a:rPr sz="1200" spc="-5" dirty="0">
                <a:latin typeface="Times New Roman"/>
                <a:cs typeface="Times New Roman"/>
              </a:rPr>
              <a:t>riconoscere </a:t>
            </a:r>
            <a:r>
              <a:rPr sz="1200" dirty="0">
                <a:latin typeface="Times New Roman"/>
                <a:cs typeface="Times New Roman"/>
              </a:rPr>
              <a:t>il Padre </a:t>
            </a:r>
            <a:r>
              <a:rPr sz="1200" spc="-5" dirty="0">
                <a:latin typeface="Times New Roman"/>
                <a:cs typeface="Times New Roman"/>
              </a:rPr>
              <a:t>Universale. </a:t>
            </a:r>
            <a:r>
              <a:rPr sz="1200" spc="-1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creature che </a:t>
            </a:r>
            <a:r>
              <a:rPr sz="1200" dirty="0">
                <a:latin typeface="Times New Roman"/>
                <a:cs typeface="Times New Roman"/>
              </a:rPr>
              <a:t>conoscono </a:t>
            </a:r>
            <a:r>
              <a:rPr sz="1200" spc="-5" dirty="0">
                <a:latin typeface="Times New Roman"/>
                <a:cs typeface="Times New Roman"/>
              </a:rPr>
              <a:t>Dio hanno </a:t>
            </a:r>
            <a:r>
              <a:rPr sz="1200" dirty="0">
                <a:latin typeface="Times New Roman"/>
                <a:cs typeface="Times New Roman"/>
              </a:rPr>
              <a:t>una sola suprema  ambizione, un solo </a:t>
            </a:r>
            <a:r>
              <a:rPr sz="1200" spc="-5" dirty="0">
                <a:latin typeface="Times New Roman"/>
                <a:cs typeface="Times New Roman"/>
              </a:rPr>
              <a:t>ardente desiderio, </a:t>
            </a:r>
            <a:r>
              <a:rPr sz="1200" dirty="0">
                <a:latin typeface="Times New Roman"/>
                <a:cs typeface="Times New Roman"/>
              </a:rPr>
              <a:t>quello di </a:t>
            </a:r>
            <a:r>
              <a:rPr sz="1200" spc="-5" dirty="0">
                <a:latin typeface="Times New Roman"/>
                <a:cs typeface="Times New Roman"/>
              </a:rPr>
              <a:t>divenire, come essi </a:t>
            </a:r>
            <a:r>
              <a:rPr sz="1200" dirty="0">
                <a:latin typeface="Times New Roman"/>
                <a:cs typeface="Times New Roman"/>
              </a:rPr>
              <a:t>sono nelle </a:t>
            </a:r>
            <a:r>
              <a:rPr sz="1200" spc="-5" dirty="0">
                <a:latin typeface="Times New Roman"/>
                <a:cs typeface="Times New Roman"/>
              </a:rPr>
              <a:t>loro sfere, </a:t>
            </a:r>
            <a:r>
              <a:rPr sz="1200" dirty="0">
                <a:latin typeface="Times New Roman"/>
                <a:cs typeface="Times New Roman"/>
              </a:rPr>
              <a:t>simili a lui </a:t>
            </a:r>
            <a:r>
              <a:rPr sz="1200" spc="-5" dirty="0">
                <a:latin typeface="Times New Roman"/>
                <a:cs typeface="Times New Roman"/>
              </a:rPr>
              <a:t>come egli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nella </a:t>
            </a:r>
            <a:r>
              <a:rPr sz="1200" dirty="0">
                <a:latin typeface="Times New Roman"/>
                <a:cs typeface="Times New Roman"/>
              </a:rPr>
              <a:t>sua  </a:t>
            </a:r>
            <a:r>
              <a:rPr sz="1200" spc="-5" dirty="0">
                <a:latin typeface="Times New Roman"/>
                <a:cs typeface="Times New Roman"/>
              </a:rPr>
              <a:t>paradisiaca perfezione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personalità </a:t>
            </a:r>
            <a:r>
              <a:rPr sz="1200" dirty="0">
                <a:latin typeface="Times New Roman"/>
                <a:cs typeface="Times New Roman"/>
              </a:rPr>
              <a:t>e nella </a:t>
            </a:r>
            <a:r>
              <a:rPr sz="1200" spc="-5" dirty="0">
                <a:latin typeface="Times New Roman"/>
                <a:cs typeface="Times New Roman"/>
              </a:rPr>
              <a:t>sua sfera universale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giusta </a:t>
            </a:r>
            <a:r>
              <a:rPr sz="1200" dirty="0">
                <a:latin typeface="Times New Roman"/>
                <a:cs typeface="Times New Roman"/>
              </a:rPr>
              <a:t>supremazia. </a:t>
            </a:r>
            <a:r>
              <a:rPr sz="1200" spc="-5" dirty="0">
                <a:latin typeface="Times New Roman"/>
                <a:cs typeface="Times New Roman"/>
              </a:rPr>
              <a:t>Dal </a:t>
            </a:r>
            <a:r>
              <a:rPr sz="1200" dirty="0">
                <a:latin typeface="Times New Roman"/>
                <a:cs typeface="Times New Roman"/>
              </a:rPr>
              <a:t>Padre </a:t>
            </a:r>
            <a:r>
              <a:rPr sz="1200" spc="-5" dirty="0">
                <a:latin typeface="Times New Roman"/>
                <a:cs typeface="Times New Roman"/>
              </a:rPr>
              <a:t>Universale,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abita l’eternità, </a:t>
            </a:r>
            <a:r>
              <a:rPr sz="1200" dirty="0">
                <a:latin typeface="Times New Roman"/>
                <a:cs typeface="Times New Roman"/>
              </a:rPr>
              <a:t>è  uscito il </a:t>
            </a:r>
            <a:r>
              <a:rPr sz="1200" spc="-5" dirty="0">
                <a:latin typeface="Times New Roman"/>
                <a:cs typeface="Times New Roman"/>
              </a:rPr>
              <a:t>comandamento supremo: “Siate perfetti, </a:t>
            </a:r>
            <a:r>
              <a:rPr sz="1200" dirty="0">
                <a:latin typeface="Times New Roman"/>
                <a:cs typeface="Times New Roman"/>
              </a:rPr>
              <a:t>così come io </a:t>
            </a:r>
            <a:r>
              <a:rPr sz="1200" spc="-5" dirty="0">
                <a:latin typeface="Times New Roman"/>
                <a:cs typeface="Times New Roman"/>
              </a:rPr>
              <a:t>sono perfetto.” </a:t>
            </a:r>
            <a:r>
              <a:rPr sz="1200" dirty="0">
                <a:latin typeface="Times New Roman"/>
                <a:cs typeface="Times New Roman"/>
              </a:rPr>
              <a:t>Con </a:t>
            </a:r>
            <a:r>
              <a:rPr sz="1200" spc="-5" dirty="0">
                <a:latin typeface="Times New Roman"/>
                <a:cs typeface="Times New Roman"/>
              </a:rPr>
              <a:t>amore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misericordia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messaggeri del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Paradiso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39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390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91500" cy="4132579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139065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(221.2) 19:5.12 </a:t>
            </a:r>
            <a:r>
              <a:rPr sz="1200" spc="-5" dirty="0">
                <a:latin typeface="Times New Roman"/>
                <a:cs typeface="Times New Roman"/>
              </a:rPr>
              <a:t>Da </a:t>
            </a:r>
            <a:r>
              <a:rPr sz="1200" dirty="0">
                <a:latin typeface="Times New Roman"/>
                <a:cs typeface="Times New Roman"/>
              </a:rPr>
              <a:t>tutto ciò, </a:t>
            </a:r>
            <a:r>
              <a:rPr sz="1200" spc="-5" dirty="0">
                <a:latin typeface="Times New Roman"/>
                <a:cs typeface="Times New Roman"/>
              </a:rPr>
              <a:t>voi mortali </a:t>
            </a:r>
            <a:r>
              <a:rPr sz="1200" dirty="0">
                <a:latin typeface="Times New Roman"/>
                <a:cs typeface="Times New Roman"/>
              </a:rPr>
              <a:t>che state muovendo </a:t>
            </a:r>
            <a:r>
              <a:rPr sz="1200" spc="-5" dirty="0">
                <a:latin typeface="Times New Roman"/>
                <a:cs typeface="Times New Roman"/>
              </a:rPr>
              <a:t>ora </a:t>
            </a:r>
            <a:r>
              <a:rPr sz="1200" dirty="0">
                <a:latin typeface="Times New Roman"/>
                <a:cs typeface="Times New Roman"/>
              </a:rPr>
              <a:t>i vostri primi passi </a:t>
            </a:r>
            <a:r>
              <a:rPr sz="1200" spc="-5" dirty="0">
                <a:latin typeface="Times New Roman"/>
                <a:cs typeface="Times New Roman"/>
              </a:rPr>
              <a:t>nel viaggio </a:t>
            </a:r>
            <a:r>
              <a:rPr sz="1200" dirty="0">
                <a:latin typeface="Times New Roman"/>
                <a:cs typeface="Times New Roman"/>
              </a:rPr>
              <a:t>eterno, potete </a:t>
            </a:r>
            <a:r>
              <a:rPr sz="1200" spc="-5" dirty="0">
                <a:latin typeface="Times New Roman"/>
                <a:cs typeface="Times New Roman"/>
              </a:rPr>
              <a:t>ben </a:t>
            </a:r>
            <a:r>
              <a:rPr sz="1200" dirty="0">
                <a:latin typeface="Times New Roman"/>
                <a:cs typeface="Times New Roman"/>
              </a:rPr>
              <a:t>capire che dovrete  </a:t>
            </a:r>
            <a:r>
              <a:rPr sz="1200" spc="-5" dirty="0">
                <a:latin typeface="Times New Roman"/>
                <a:cs typeface="Times New Roman"/>
              </a:rPr>
              <a:t>percorrere ancora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lungo </a:t>
            </a:r>
            <a:r>
              <a:rPr sz="1200" dirty="0">
                <a:latin typeface="Times New Roman"/>
                <a:cs typeface="Times New Roman"/>
              </a:rPr>
              <a:t>cammino prima di </a:t>
            </a:r>
            <a:r>
              <a:rPr sz="1200" spc="-5" dirty="0">
                <a:latin typeface="Times New Roman"/>
                <a:cs typeface="Times New Roman"/>
              </a:rPr>
              <a:t>progredire con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“vista” </a:t>
            </a:r>
            <a:r>
              <a:rPr sz="1200" dirty="0">
                <a:latin typeface="Times New Roman"/>
                <a:cs typeface="Times New Roman"/>
              </a:rPr>
              <a:t>e con le </a:t>
            </a:r>
            <a:r>
              <a:rPr sz="1200" spc="-5" dirty="0">
                <a:latin typeface="Times New Roman"/>
                <a:cs typeface="Times New Roman"/>
              </a:rPr>
              <a:t>certezze </a:t>
            </a:r>
            <a:r>
              <a:rPr sz="1200" dirty="0">
                <a:latin typeface="Times New Roman"/>
                <a:cs typeface="Times New Roman"/>
              </a:rPr>
              <a:t>“materiali”. </a:t>
            </a:r>
            <a:r>
              <a:rPr sz="1200" spc="-5" dirty="0">
                <a:latin typeface="Times New Roman"/>
                <a:cs typeface="Times New Roman"/>
              </a:rPr>
              <a:t>Dovrete </a:t>
            </a:r>
            <a:r>
              <a:rPr sz="1200" dirty="0">
                <a:latin typeface="Times New Roman"/>
                <a:cs typeface="Times New Roman"/>
              </a:rPr>
              <a:t>usare ancora a </a:t>
            </a:r>
            <a:r>
              <a:rPr sz="1200" spc="-5" dirty="0">
                <a:latin typeface="Times New Roman"/>
                <a:cs typeface="Times New Roman"/>
              </a:rPr>
              <a:t>lungo 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fede </a:t>
            </a:r>
            <a:r>
              <a:rPr sz="1200" dirty="0">
                <a:latin typeface="Times New Roman"/>
                <a:cs typeface="Times New Roman"/>
              </a:rPr>
              <a:t>e dipendere </a:t>
            </a:r>
            <a:r>
              <a:rPr sz="1200" spc="-5" dirty="0">
                <a:latin typeface="Times New Roman"/>
                <a:cs typeface="Times New Roman"/>
              </a:rPr>
              <a:t>dalla rivelazione se sperate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progredire rapidamente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sicuramente.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6. I nativi di Havona</a:t>
            </a:r>
            <a:endParaRPr sz="1600">
              <a:latin typeface="Times New Roman"/>
              <a:cs typeface="Times New Roman"/>
            </a:endParaRPr>
          </a:p>
          <a:p>
            <a:pPr marL="76200" marR="130175">
              <a:lnSpc>
                <a:spcPct val="95600"/>
              </a:lnSpc>
              <a:spcBef>
                <a:spcPts val="139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(221.3) 19:6.1 </a:t>
            </a:r>
            <a:r>
              <a:rPr sz="1200" dirty="0">
                <a:latin typeface="Times New Roman"/>
                <a:cs typeface="Times New Roman"/>
              </a:rPr>
              <a:t>I nativi di </a:t>
            </a:r>
            <a:r>
              <a:rPr sz="1200" spc="-5" dirty="0">
                <a:latin typeface="Times New Roman"/>
                <a:cs typeface="Times New Roman"/>
              </a:rPr>
              <a:t>Havona </a:t>
            </a:r>
            <a:r>
              <a:rPr sz="1200" dirty="0">
                <a:latin typeface="Times New Roman"/>
                <a:cs typeface="Times New Roman"/>
              </a:rPr>
              <a:t>sono la </a:t>
            </a:r>
            <a:r>
              <a:rPr sz="1200" spc="-5" dirty="0">
                <a:latin typeface="Times New Roman"/>
                <a:cs typeface="Times New Roman"/>
              </a:rPr>
              <a:t>creazione </a:t>
            </a:r>
            <a:r>
              <a:rPr sz="1200" dirty="0">
                <a:latin typeface="Times New Roman"/>
                <a:cs typeface="Times New Roman"/>
              </a:rPr>
              <a:t>diretta </a:t>
            </a:r>
            <a:r>
              <a:rPr sz="1200" spc="-5" dirty="0">
                <a:latin typeface="Times New Roman"/>
                <a:cs typeface="Times New Roman"/>
              </a:rPr>
              <a:t>della Trinità del </a:t>
            </a:r>
            <a:r>
              <a:rPr sz="1200" dirty="0">
                <a:latin typeface="Times New Roman"/>
                <a:cs typeface="Times New Roman"/>
              </a:rPr>
              <a:t>Paradiso ed il loro </a:t>
            </a:r>
            <a:r>
              <a:rPr sz="1200" spc="-5" dirty="0">
                <a:latin typeface="Times New Roman"/>
                <a:cs typeface="Times New Roman"/>
              </a:rPr>
              <a:t>numero supera </a:t>
            </a:r>
            <a:r>
              <a:rPr sz="1200" spc="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concezione della </a:t>
            </a:r>
            <a:r>
              <a:rPr sz="1200" dirty="0">
                <a:latin typeface="Times New Roman"/>
                <a:cs typeface="Times New Roman"/>
              </a:rPr>
              <a:t>vostra  mente </a:t>
            </a:r>
            <a:r>
              <a:rPr sz="1200" spc="-5" dirty="0">
                <a:latin typeface="Times New Roman"/>
                <a:cs typeface="Times New Roman"/>
              </a:rPr>
              <a:t>limitata.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impossibile anche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gli Urantiani concepire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dotazioni innate di </a:t>
            </a:r>
            <a:r>
              <a:rPr sz="1200" spc="-5" dirty="0">
                <a:latin typeface="Times New Roman"/>
                <a:cs typeface="Times New Roman"/>
              </a:rPr>
              <a:t>creature così </a:t>
            </a:r>
            <a:r>
              <a:rPr sz="1200" dirty="0">
                <a:latin typeface="Times New Roman"/>
                <a:cs typeface="Times New Roman"/>
              </a:rPr>
              <a:t>divinamente </a:t>
            </a:r>
            <a:r>
              <a:rPr sz="1200" spc="-5" dirty="0">
                <a:latin typeface="Times New Roman"/>
                <a:cs typeface="Times New Roman"/>
              </a:rPr>
              <a:t>perfette </a:t>
            </a:r>
            <a:r>
              <a:rPr sz="1200" spc="5" dirty="0">
                <a:latin typeface="Times New Roman"/>
                <a:cs typeface="Times New Roman"/>
              </a:rPr>
              <a:t>come  </a:t>
            </a:r>
            <a:r>
              <a:rPr sz="1200" spc="-5" dirty="0">
                <a:latin typeface="Times New Roman"/>
                <a:cs typeface="Times New Roman"/>
              </a:rPr>
              <a:t>queste </a:t>
            </a:r>
            <a:r>
              <a:rPr sz="1200" dirty="0">
                <a:latin typeface="Times New Roman"/>
                <a:cs typeface="Times New Roman"/>
              </a:rPr>
              <a:t>razze </a:t>
            </a:r>
            <a:r>
              <a:rPr sz="1200" spc="-5" dirty="0">
                <a:latin typeface="Times New Roman"/>
                <a:cs typeface="Times New Roman"/>
              </a:rPr>
              <a:t>dell’Universo eterno originate </a:t>
            </a:r>
            <a:r>
              <a:rPr sz="1200" dirty="0">
                <a:latin typeface="Times New Roman"/>
                <a:cs typeface="Times New Roman"/>
              </a:rPr>
              <a:t>dalla Trinità. </a:t>
            </a:r>
            <a:r>
              <a:rPr sz="1200" spc="-5" dirty="0">
                <a:latin typeface="Times New Roman"/>
                <a:cs typeface="Times New Roman"/>
              </a:rPr>
              <a:t>Voi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riuscirete </a:t>
            </a:r>
            <a:r>
              <a:rPr sz="1200" dirty="0">
                <a:latin typeface="Times New Roman"/>
                <a:cs typeface="Times New Roman"/>
              </a:rPr>
              <a:t>mai </a:t>
            </a:r>
            <a:r>
              <a:rPr sz="1200" spc="-5" dirty="0">
                <a:latin typeface="Times New Roman"/>
                <a:cs typeface="Times New Roman"/>
              </a:rPr>
              <a:t>ad immaginare </a:t>
            </a:r>
            <a:r>
              <a:rPr sz="1200" dirty="0">
                <a:latin typeface="Times New Roman"/>
                <a:cs typeface="Times New Roman"/>
              </a:rPr>
              <a:t>realmente </a:t>
            </a:r>
            <a:r>
              <a:rPr sz="1200" spc="-5" dirty="0">
                <a:latin typeface="Times New Roman"/>
                <a:cs typeface="Times New Roman"/>
              </a:rPr>
              <a:t>queste gloriose creature;  dovrete aspettare </a:t>
            </a:r>
            <a:r>
              <a:rPr sz="1200" dirty="0">
                <a:latin typeface="Times New Roman"/>
                <a:cs typeface="Times New Roman"/>
              </a:rPr>
              <a:t>il vostro </a:t>
            </a:r>
            <a:r>
              <a:rPr sz="1200" spc="-5" dirty="0">
                <a:latin typeface="Times New Roman"/>
                <a:cs typeface="Times New Roman"/>
              </a:rPr>
              <a:t>arrivo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Havona, </a:t>
            </a:r>
            <a:r>
              <a:rPr sz="1200" dirty="0">
                <a:latin typeface="Times New Roman"/>
                <a:cs typeface="Times New Roman"/>
              </a:rPr>
              <a:t>quando </a:t>
            </a:r>
            <a:r>
              <a:rPr sz="1200" spc="-5" dirty="0">
                <a:latin typeface="Times New Roman"/>
                <a:cs typeface="Times New Roman"/>
              </a:rPr>
              <a:t>potrete salutarle come compagni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spirituali.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3017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(221.4) 19:6.2 </a:t>
            </a:r>
            <a:r>
              <a:rPr sz="1200" spc="-5" dirty="0">
                <a:latin typeface="Times New Roman"/>
                <a:cs typeface="Times New Roman"/>
              </a:rPr>
              <a:t>Durante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vostro lungo soggiorno sul </a:t>
            </a:r>
            <a:r>
              <a:rPr sz="1200" dirty="0">
                <a:latin typeface="Times New Roman"/>
                <a:cs typeface="Times New Roman"/>
              </a:rPr>
              <a:t>miliardo di mondi di </a:t>
            </a:r>
            <a:r>
              <a:rPr sz="1200" spc="-5" dirty="0">
                <a:latin typeface="Times New Roman"/>
                <a:cs typeface="Times New Roman"/>
              </a:rPr>
              <a:t>cultura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Havona, si </a:t>
            </a:r>
            <a:r>
              <a:rPr sz="1200" dirty="0">
                <a:latin typeface="Times New Roman"/>
                <a:cs typeface="Times New Roman"/>
              </a:rPr>
              <a:t>svilupperà in voi </a:t>
            </a:r>
            <a:r>
              <a:rPr sz="1200" spc="-5" dirty="0">
                <a:latin typeface="Times New Roman"/>
                <a:cs typeface="Times New Roman"/>
              </a:rPr>
              <a:t>un’amicizia </a:t>
            </a:r>
            <a:r>
              <a:rPr sz="1200" dirty="0">
                <a:latin typeface="Times New Roman"/>
                <a:cs typeface="Times New Roman"/>
              </a:rPr>
              <a:t>eterna </a:t>
            </a:r>
            <a:r>
              <a:rPr sz="1200" spc="-5" dirty="0">
                <a:latin typeface="Times New Roman"/>
                <a:cs typeface="Times New Roman"/>
              </a:rPr>
              <a:t>per  questi splendidi esseri.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quanto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profonda questa amicizia che cresce </a:t>
            </a:r>
            <a:r>
              <a:rPr sz="1200" dirty="0">
                <a:latin typeface="Times New Roman"/>
                <a:cs typeface="Times New Roman"/>
              </a:rPr>
              <a:t>tra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creature personali </a:t>
            </a:r>
            <a:r>
              <a:rPr sz="1200" dirty="0">
                <a:latin typeface="Times New Roman"/>
                <a:cs typeface="Times New Roman"/>
              </a:rPr>
              <a:t>più umili </a:t>
            </a:r>
            <a:r>
              <a:rPr sz="1200" spc="-5" dirty="0">
                <a:latin typeface="Times New Roman"/>
                <a:cs typeface="Times New Roman"/>
              </a:rPr>
              <a:t>provenienti </a:t>
            </a:r>
            <a:r>
              <a:rPr sz="1200" dirty="0">
                <a:latin typeface="Times New Roman"/>
                <a:cs typeface="Times New Roman"/>
              </a:rPr>
              <a:t>dai </a:t>
            </a:r>
            <a:r>
              <a:rPr sz="1200" spc="5" dirty="0">
                <a:latin typeface="Times New Roman"/>
                <a:cs typeface="Times New Roman"/>
              </a:rPr>
              <a:t>mondi  </a:t>
            </a:r>
            <a:r>
              <a:rPr sz="1200" spc="-5" dirty="0">
                <a:latin typeface="Times New Roman"/>
                <a:cs typeface="Times New Roman"/>
              </a:rPr>
              <a:t>dello spazio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questi esseri personali elevati nativi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sfere perfette </a:t>
            </a:r>
            <a:r>
              <a:rPr sz="1200" dirty="0">
                <a:latin typeface="Times New Roman"/>
                <a:cs typeface="Times New Roman"/>
              </a:rPr>
              <a:t>dell’Universo </a:t>
            </a:r>
            <a:r>
              <a:rPr sz="1200" spc="-5" dirty="0">
                <a:latin typeface="Times New Roman"/>
                <a:cs typeface="Times New Roman"/>
              </a:rPr>
              <a:t>centrale! Nella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lunga ed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affettuosa</a:t>
            </a:r>
            <a:endParaRPr sz="1200">
              <a:latin typeface="Times New Roman"/>
              <a:cs typeface="Times New Roman"/>
            </a:endParaRPr>
          </a:p>
          <a:p>
            <a:pPr marL="76200" marR="55880">
              <a:lnSpc>
                <a:spcPts val="1380"/>
              </a:lnSpc>
              <a:spcBef>
                <a:spcPts val="40"/>
              </a:spcBef>
            </a:pPr>
            <a:r>
              <a:rPr sz="1200" spc="-5" dirty="0">
                <a:latin typeface="Times New Roman"/>
                <a:cs typeface="Times New Roman"/>
              </a:rPr>
              <a:t>associazione con </a:t>
            </a:r>
            <a:r>
              <a:rPr sz="1200" dirty="0">
                <a:latin typeface="Times New Roman"/>
                <a:cs typeface="Times New Roman"/>
              </a:rPr>
              <a:t>i nativi di </a:t>
            </a:r>
            <a:r>
              <a:rPr sz="1200" spc="-5" dirty="0">
                <a:latin typeface="Times New Roman"/>
                <a:cs typeface="Times New Roman"/>
              </a:rPr>
              <a:t>Havona, gli ascendenti </a:t>
            </a:r>
            <a:r>
              <a:rPr sz="1200" dirty="0">
                <a:latin typeface="Times New Roman"/>
                <a:cs typeface="Times New Roman"/>
              </a:rPr>
              <a:t>mortali </a:t>
            </a:r>
            <a:r>
              <a:rPr sz="1200" spc="-5" dirty="0">
                <a:latin typeface="Times New Roman"/>
                <a:cs typeface="Times New Roman"/>
              </a:rPr>
              <a:t>fanno </a:t>
            </a:r>
            <a:r>
              <a:rPr sz="1200" dirty="0">
                <a:latin typeface="Times New Roman"/>
                <a:cs typeface="Times New Roman"/>
              </a:rPr>
              <a:t>molto per </a:t>
            </a:r>
            <a:r>
              <a:rPr sz="1200" spc="-5" dirty="0">
                <a:latin typeface="Times New Roman"/>
                <a:cs typeface="Times New Roman"/>
              </a:rPr>
              <a:t>compensare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povertà </a:t>
            </a:r>
            <a:r>
              <a:rPr sz="1200" dirty="0">
                <a:latin typeface="Times New Roman"/>
                <a:cs typeface="Times New Roman"/>
              </a:rPr>
              <a:t>spirituale </a:t>
            </a:r>
            <a:r>
              <a:rPr sz="1200" spc="-5" dirty="0">
                <a:latin typeface="Times New Roman"/>
                <a:cs typeface="Times New Roman"/>
              </a:rPr>
              <a:t>degli </a:t>
            </a:r>
            <a:r>
              <a:rPr sz="1200" dirty="0">
                <a:latin typeface="Times New Roman"/>
                <a:cs typeface="Times New Roman"/>
              </a:rPr>
              <a:t>stadi iniziali della  </a:t>
            </a:r>
            <a:r>
              <a:rPr sz="1200" spc="-5" dirty="0">
                <a:latin typeface="Times New Roman"/>
                <a:cs typeface="Times New Roman"/>
              </a:rPr>
              <a:t>progressione </a:t>
            </a:r>
            <a:r>
              <a:rPr sz="1200" dirty="0">
                <a:latin typeface="Times New Roman"/>
                <a:cs typeface="Times New Roman"/>
              </a:rPr>
              <a:t>umana. Allo </a:t>
            </a:r>
            <a:r>
              <a:rPr sz="1200" spc="-5" dirty="0">
                <a:latin typeface="Times New Roman"/>
                <a:cs typeface="Times New Roman"/>
              </a:rPr>
              <a:t>stesso </a:t>
            </a:r>
            <a:r>
              <a:rPr sz="1200" dirty="0">
                <a:latin typeface="Times New Roman"/>
                <a:cs typeface="Times New Roman"/>
              </a:rPr>
              <a:t>tempo, </a:t>
            </a:r>
            <a:r>
              <a:rPr sz="1200" spc="-5" dirty="0">
                <a:latin typeface="Times New Roman"/>
                <a:cs typeface="Times New Roman"/>
              </a:rPr>
              <a:t>grazie ai loro contatti con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pellegrini ascendenti, gli </a:t>
            </a:r>
            <a:r>
              <a:rPr sz="1200" dirty="0">
                <a:latin typeface="Times New Roman"/>
                <a:cs typeface="Times New Roman"/>
              </a:rPr>
              <a:t>Havoniani acquisiscono </a:t>
            </a:r>
            <a:r>
              <a:rPr sz="1200" spc="-5" dirty="0">
                <a:latin typeface="Times New Roman"/>
                <a:cs typeface="Times New Roman"/>
              </a:rPr>
              <a:t>un’esperienza  che </a:t>
            </a:r>
            <a:r>
              <a:rPr sz="1200" dirty="0">
                <a:latin typeface="Times New Roman"/>
                <a:cs typeface="Times New Roman"/>
              </a:rPr>
              <a:t>supera in non </a:t>
            </a:r>
            <a:r>
              <a:rPr sz="1200" spc="-5" dirty="0">
                <a:latin typeface="Times New Roman"/>
                <a:cs typeface="Times New Roman"/>
              </a:rPr>
              <a:t>piccola </a:t>
            </a:r>
            <a:r>
              <a:rPr sz="1200" dirty="0">
                <a:latin typeface="Times New Roman"/>
                <a:cs typeface="Times New Roman"/>
              </a:rPr>
              <a:t>misura lo </a:t>
            </a:r>
            <a:r>
              <a:rPr sz="1200" spc="-5" dirty="0">
                <a:latin typeface="Times New Roman"/>
                <a:cs typeface="Times New Roman"/>
              </a:rPr>
              <a:t>svantaggio esperienziale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aver </a:t>
            </a:r>
            <a:r>
              <a:rPr sz="1200" dirty="0">
                <a:latin typeface="Times New Roman"/>
                <a:cs typeface="Times New Roman"/>
              </a:rPr>
              <a:t>sempre </a:t>
            </a:r>
            <a:r>
              <a:rPr sz="1200" spc="-5" dirty="0">
                <a:latin typeface="Times New Roman"/>
                <a:cs typeface="Times New Roman"/>
              </a:rPr>
              <a:t>vissuto </a:t>
            </a:r>
            <a:r>
              <a:rPr sz="1200" dirty="0">
                <a:latin typeface="Times New Roman"/>
                <a:cs typeface="Times New Roman"/>
              </a:rPr>
              <a:t>una vita di </a:t>
            </a:r>
            <a:r>
              <a:rPr sz="1200" spc="-5" dirty="0">
                <a:latin typeface="Times New Roman"/>
                <a:cs typeface="Times New Roman"/>
              </a:rPr>
              <a:t>perfezione </a:t>
            </a:r>
            <a:r>
              <a:rPr sz="1200" dirty="0">
                <a:latin typeface="Times New Roman"/>
                <a:cs typeface="Times New Roman"/>
              </a:rPr>
              <a:t>divina.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beneficio </a:t>
            </a:r>
            <a:r>
              <a:rPr sz="1200" spc="-5" dirty="0">
                <a:latin typeface="Times New Roman"/>
                <a:cs typeface="Times New Roman"/>
              </a:rPr>
              <a:t>sia  per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mortali ascendenti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nativi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Havona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grande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reciproco.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91440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(221.5) 19:6.3 </a:t>
            </a:r>
            <a:r>
              <a:rPr sz="1200" dirty="0">
                <a:latin typeface="Times New Roman"/>
                <a:cs typeface="Times New Roman"/>
              </a:rPr>
              <a:t>I nativi di </a:t>
            </a:r>
            <a:r>
              <a:rPr sz="1200" spc="-5" dirty="0">
                <a:latin typeface="Times New Roman"/>
                <a:cs typeface="Times New Roman"/>
              </a:rPr>
              <a:t>Havona, così </a:t>
            </a:r>
            <a:r>
              <a:rPr sz="1200" dirty="0">
                <a:latin typeface="Times New Roman"/>
                <a:cs typeface="Times New Roman"/>
              </a:rPr>
              <a:t>come tutte le altre </a:t>
            </a:r>
            <a:r>
              <a:rPr sz="1200" spc="-5" dirty="0">
                <a:latin typeface="Times New Roman"/>
                <a:cs typeface="Times New Roman"/>
              </a:rPr>
              <a:t>personalità originate </a:t>
            </a:r>
            <a:r>
              <a:rPr sz="1200" dirty="0">
                <a:latin typeface="Times New Roman"/>
                <a:cs typeface="Times New Roman"/>
              </a:rPr>
              <a:t>dalla </a:t>
            </a:r>
            <a:r>
              <a:rPr sz="1200" spc="-5" dirty="0">
                <a:latin typeface="Times New Roman"/>
                <a:cs typeface="Times New Roman"/>
              </a:rPr>
              <a:t>Trinità,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progettati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perfezione </a:t>
            </a:r>
            <a:r>
              <a:rPr sz="1200" dirty="0">
                <a:latin typeface="Times New Roman"/>
                <a:cs typeface="Times New Roman"/>
              </a:rPr>
              <a:t>divina, e </a:t>
            </a:r>
            <a:r>
              <a:rPr sz="1200" spc="-5" dirty="0">
                <a:latin typeface="Times New Roman"/>
                <a:cs typeface="Times New Roman"/>
              </a:rPr>
              <a:t>come  per </a:t>
            </a:r>
            <a:r>
              <a:rPr sz="1200" dirty="0">
                <a:latin typeface="Times New Roman"/>
                <a:cs typeface="Times New Roman"/>
              </a:rPr>
              <a:t>le altre </a:t>
            </a:r>
            <a:r>
              <a:rPr sz="1200" spc="-5" dirty="0">
                <a:latin typeface="Times New Roman"/>
                <a:cs typeface="Times New Roman"/>
              </a:rPr>
              <a:t>personalità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origine trinitaria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trascorrere del tempo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accrescere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loro riserve di dotazione esperienziale. </a:t>
            </a:r>
            <a:r>
              <a:rPr sz="1200" spc="-5" dirty="0">
                <a:latin typeface="Times New Roman"/>
                <a:cs typeface="Times New Roman"/>
              </a:rPr>
              <a:t>Ma  diversamente </a:t>
            </a:r>
            <a:r>
              <a:rPr sz="1200" dirty="0">
                <a:latin typeface="Times New Roman"/>
                <a:cs typeface="Times New Roman"/>
              </a:rPr>
              <a:t>dai </a:t>
            </a:r>
            <a:r>
              <a:rPr sz="1200" spc="-5" dirty="0">
                <a:latin typeface="Times New Roman"/>
                <a:cs typeface="Times New Roman"/>
              </a:rPr>
              <a:t>Figli Stazionari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Trinità, gli Havoniani </a:t>
            </a:r>
            <a:r>
              <a:rPr sz="1200" dirty="0">
                <a:latin typeface="Times New Roman"/>
                <a:cs typeface="Times New Roman"/>
              </a:rPr>
              <a:t>possono evolversi in </a:t>
            </a:r>
            <a:r>
              <a:rPr sz="1200" spc="-5" dirty="0">
                <a:latin typeface="Times New Roman"/>
                <a:cs typeface="Times New Roman"/>
              </a:rPr>
              <a:t>status, </a:t>
            </a:r>
            <a:r>
              <a:rPr sz="1200" dirty="0">
                <a:latin typeface="Times New Roman"/>
                <a:cs typeface="Times New Roman"/>
              </a:rPr>
              <a:t>possono </a:t>
            </a:r>
            <a:r>
              <a:rPr sz="1200" spc="-5" dirty="0">
                <a:latin typeface="Times New Roman"/>
                <a:cs typeface="Times New Roman"/>
              </a:rPr>
              <a:t>avere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destino </a:t>
            </a:r>
            <a:r>
              <a:rPr sz="1200" dirty="0">
                <a:latin typeface="Times New Roman"/>
                <a:cs typeface="Times New Roman"/>
              </a:rPr>
              <a:t>eterno futuro  non </a:t>
            </a:r>
            <a:r>
              <a:rPr sz="1200" spc="-5" dirty="0">
                <a:latin typeface="Times New Roman"/>
                <a:cs typeface="Times New Roman"/>
              </a:rPr>
              <a:t>rivelato. </a:t>
            </a:r>
            <a:r>
              <a:rPr sz="1200" dirty="0">
                <a:latin typeface="Times New Roman"/>
                <a:cs typeface="Times New Roman"/>
              </a:rPr>
              <a:t>Ne sono un </a:t>
            </a:r>
            <a:r>
              <a:rPr sz="1200" spc="-5" dirty="0">
                <a:latin typeface="Times New Roman"/>
                <a:cs typeface="Times New Roman"/>
              </a:rPr>
              <a:t>esempio quegli Havoniani </a:t>
            </a:r>
            <a:r>
              <a:rPr sz="1200" dirty="0">
                <a:latin typeface="Times New Roman"/>
                <a:cs typeface="Times New Roman"/>
              </a:rPr>
              <a:t>che realizzano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servizio </a:t>
            </a:r>
            <a:r>
              <a:rPr sz="1200" dirty="0">
                <a:latin typeface="Times New Roman"/>
                <a:cs typeface="Times New Roman"/>
              </a:rPr>
              <a:t>la loro </a:t>
            </a:r>
            <a:r>
              <a:rPr sz="1200" spc="-5" dirty="0">
                <a:latin typeface="Times New Roman"/>
                <a:cs typeface="Times New Roman"/>
              </a:rPr>
              <a:t>capacità </a:t>
            </a:r>
            <a:r>
              <a:rPr sz="1200" dirty="0">
                <a:latin typeface="Times New Roman"/>
                <a:cs typeface="Times New Roman"/>
              </a:rPr>
              <a:t>di fondersi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un frammento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del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39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391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73720" cy="390207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12827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Padre diverso dall’Aggiustatore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si qualificano </a:t>
            </a:r>
            <a:r>
              <a:rPr sz="1200" dirty="0">
                <a:latin typeface="Times New Roman"/>
                <a:cs typeface="Times New Roman"/>
              </a:rPr>
              <a:t>così per </a:t>
            </a:r>
            <a:r>
              <a:rPr sz="1200" spc="-5" dirty="0">
                <a:latin typeface="Times New Roman"/>
                <a:cs typeface="Times New Roman"/>
              </a:rPr>
              <a:t>divenire membri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Corpo dei Mortali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Finalità. </a:t>
            </a:r>
            <a:r>
              <a:rPr sz="1200" dirty="0">
                <a:latin typeface="Times New Roman"/>
                <a:cs typeface="Times New Roman"/>
              </a:rPr>
              <a:t>E vi </a:t>
            </a:r>
            <a:r>
              <a:rPr sz="1200" spc="-5" dirty="0">
                <a:latin typeface="Times New Roman"/>
                <a:cs typeface="Times New Roman"/>
              </a:rPr>
              <a:t>sono </a:t>
            </a:r>
            <a:r>
              <a:rPr sz="1200" spc="5" dirty="0">
                <a:latin typeface="Times New Roman"/>
                <a:cs typeface="Times New Roman"/>
              </a:rPr>
              <a:t>altri </a:t>
            </a:r>
            <a:r>
              <a:rPr sz="1200" spc="-5" dirty="0">
                <a:latin typeface="Times New Roman"/>
                <a:cs typeface="Times New Roman"/>
              </a:rPr>
              <a:t>corpi  finalitari aperti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questi nativi </a:t>
            </a:r>
            <a:r>
              <a:rPr sz="1200" dirty="0">
                <a:latin typeface="Times New Roman"/>
                <a:cs typeface="Times New Roman"/>
              </a:rPr>
              <a:t>dell’Universo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centrale.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685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(221.6) 19:6.4 </a:t>
            </a:r>
            <a:r>
              <a:rPr sz="1200" spc="-5" dirty="0">
                <a:latin typeface="Times New Roman"/>
                <a:cs typeface="Times New Roman"/>
              </a:rPr>
              <a:t>L’evoluzione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status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nativi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Havona </a:t>
            </a:r>
            <a:r>
              <a:rPr sz="1200" dirty="0">
                <a:latin typeface="Times New Roman"/>
                <a:cs typeface="Times New Roman"/>
              </a:rPr>
              <a:t>ha dato </a:t>
            </a:r>
            <a:r>
              <a:rPr sz="1200" spc="-5" dirty="0">
                <a:latin typeface="Times New Roman"/>
                <a:cs typeface="Times New Roman"/>
              </a:rPr>
              <a:t>luogo su Uversa </a:t>
            </a:r>
            <a:r>
              <a:rPr sz="1200" dirty="0">
                <a:latin typeface="Times New Roman"/>
                <a:cs typeface="Times New Roman"/>
              </a:rPr>
              <a:t>a molte </a:t>
            </a:r>
            <a:r>
              <a:rPr sz="1200" spc="-5" dirty="0">
                <a:latin typeface="Times New Roman"/>
                <a:cs typeface="Times New Roman"/>
              </a:rPr>
              <a:t>congetture. </a:t>
            </a:r>
            <a:r>
              <a:rPr sz="1200" dirty="0">
                <a:latin typeface="Times New Roman"/>
                <a:cs typeface="Times New Roman"/>
              </a:rPr>
              <a:t>Poiché </a:t>
            </a:r>
            <a:r>
              <a:rPr sz="1200" spc="-5" dirty="0">
                <a:latin typeface="Times New Roman"/>
                <a:cs typeface="Times New Roman"/>
              </a:rPr>
              <a:t>essi </a:t>
            </a:r>
            <a:r>
              <a:rPr sz="1200" dirty="0">
                <a:latin typeface="Times New Roman"/>
                <a:cs typeface="Times New Roman"/>
              </a:rPr>
              <a:t>stanno entrando in  </a:t>
            </a:r>
            <a:r>
              <a:rPr sz="1200" spc="-5" dirty="0">
                <a:latin typeface="Times New Roman"/>
                <a:cs typeface="Times New Roman"/>
              </a:rPr>
              <a:t>continuazione nei diversi </a:t>
            </a:r>
            <a:r>
              <a:rPr sz="1200" dirty="0">
                <a:latin typeface="Times New Roman"/>
                <a:cs typeface="Times New Roman"/>
              </a:rPr>
              <a:t>Corpi </a:t>
            </a:r>
            <a:r>
              <a:rPr sz="1200" spc="-5" dirty="0">
                <a:latin typeface="Times New Roman"/>
                <a:cs typeface="Times New Roman"/>
              </a:rPr>
              <a:t>della Finalità del Paradiso,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dal </a:t>
            </a:r>
            <a:r>
              <a:rPr sz="1200" dirty="0">
                <a:latin typeface="Times New Roman"/>
                <a:cs typeface="Times New Roman"/>
              </a:rPr>
              <a:t>momento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non ne vengono creati altri, è </a:t>
            </a:r>
            <a:r>
              <a:rPr sz="1200" spc="-5" dirty="0">
                <a:latin typeface="Times New Roman"/>
                <a:cs typeface="Times New Roman"/>
              </a:rPr>
              <a:t>evidente </a:t>
            </a:r>
            <a:r>
              <a:rPr sz="1200" dirty="0">
                <a:latin typeface="Times New Roman"/>
                <a:cs typeface="Times New Roman"/>
              </a:rPr>
              <a:t>che il </a:t>
            </a:r>
            <a:r>
              <a:rPr sz="1200" spc="-5" dirty="0">
                <a:latin typeface="Times New Roman"/>
                <a:cs typeface="Times New Roman"/>
              </a:rPr>
              <a:t>numero  </a:t>
            </a:r>
            <a:r>
              <a:rPr sz="1200" dirty="0">
                <a:latin typeface="Times New Roman"/>
                <a:cs typeface="Times New Roman"/>
              </a:rPr>
              <a:t>di nativi </a:t>
            </a:r>
            <a:r>
              <a:rPr sz="1200" spc="-5" dirty="0">
                <a:latin typeface="Times New Roman"/>
                <a:cs typeface="Times New Roman"/>
              </a:rPr>
              <a:t>che restano </a:t>
            </a:r>
            <a:r>
              <a:rPr sz="1200" dirty="0">
                <a:latin typeface="Times New Roman"/>
                <a:cs typeface="Times New Roman"/>
              </a:rPr>
              <a:t>in Havona va sempre più diminuendo. </a:t>
            </a:r>
            <a:r>
              <a:rPr sz="1200" spc="-1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conseguenze finali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queste operazioni </a:t>
            </a:r>
            <a:r>
              <a:rPr sz="1200" dirty="0">
                <a:latin typeface="Times New Roman"/>
                <a:cs typeface="Times New Roman"/>
              </a:rPr>
              <a:t>non ci sono </a:t>
            </a:r>
            <a:r>
              <a:rPr sz="1200" spc="-5" dirty="0">
                <a:latin typeface="Times New Roman"/>
                <a:cs typeface="Times New Roman"/>
              </a:rPr>
              <a:t>mai state  rivelate, </a:t>
            </a:r>
            <a:r>
              <a:rPr sz="1200" dirty="0">
                <a:latin typeface="Times New Roman"/>
                <a:cs typeface="Times New Roman"/>
              </a:rPr>
              <a:t>ma noi non crediamo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Havona sarà mai </a:t>
            </a:r>
            <a:r>
              <a:rPr sz="1200" spc="-5" dirty="0">
                <a:latin typeface="Times New Roman"/>
                <a:cs typeface="Times New Roman"/>
              </a:rPr>
              <a:t>interamente svuotato </a:t>
            </a:r>
            <a:r>
              <a:rPr sz="1200" dirty="0">
                <a:latin typeface="Times New Roman"/>
                <a:cs typeface="Times New Roman"/>
              </a:rPr>
              <a:t>dei suoi </a:t>
            </a:r>
            <a:r>
              <a:rPr sz="1200" spc="-5" dirty="0">
                <a:latin typeface="Times New Roman"/>
                <a:cs typeface="Times New Roman"/>
              </a:rPr>
              <a:t>nativi. Noi abbiamo </a:t>
            </a:r>
            <a:r>
              <a:rPr sz="1200" dirty="0">
                <a:latin typeface="Times New Roman"/>
                <a:cs typeface="Times New Roman"/>
              </a:rPr>
              <a:t>sostenuto la </a:t>
            </a:r>
            <a:r>
              <a:rPr sz="1200" spc="-5" dirty="0">
                <a:latin typeface="Times New Roman"/>
                <a:cs typeface="Times New Roman"/>
              </a:rPr>
              <a:t>teoria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5" dirty="0">
                <a:latin typeface="Times New Roman"/>
                <a:cs typeface="Times New Roman"/>
              </a:rPr>
              <a:t>gli  </a:t>
            </a:r>
            <a:r>
              <a:rPr sz="1200" spc="-5" dirty="0">
                <a:latin typeface="Times New Roman"/>
                <a:cs typeface="Times New Roman"/>
              </a:rPr>
              <a:t>Havoniani potrebbero cessare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giorno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entrare nei </a:t>
            </a:r>
            <a:r>
              <a:rPr sz="1200" dirty="0">
                <a:latin typeface="Times New Roman"/>
                <a:cs typeface="Times New Roman"/>
              </a:rPr>
              <a:t>corpi </a:t>
            </a:r>
            <a:r>
              <a:rPr sz="1200" spc="-5" dirty="0">
                <a:latin typeface="Times New Roman"/>
                <a:cs typeface="Times New Roman"/>
              </a:rPr>
              <a:t>finalitari </a:t>
            </a:r>
            <a:r>
              <a:rPr sz="1200" dirty="0">
                <a:latin typeface="Times New Roman"/>
                <a:cs typeface="Times New Roman"/>
              </a:rPr>
              <a:t>durante le </a:t>
            </a:r>
            <a:r>
              <a:rPr sz="1200" spc="-5" dirty="0">
                <a:latin typeface="Times New Roman"/>
                <a:cs typeface="Times New Roman"/>
              </a:rPr>
              <a:t>ere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creazioni successive </a:t>
            </a:r>
            <a:r>
              <a:rPr sz="1200" dirty="0">
                <a:latin typeface="Times New Roman"/>
                <a:cs typeface="Times New Roman"/>
              </a:rPr>
              <a:t>dei livelli di </a:t>
            </a:r>
            <a:r>
              <a:rPr sz="1200" spc="-5" dirty="0">
                <a:latin typeface="Times New Roman"/>
                <a:cs typeface="Times New Roman"/>
              </a:rPr>
              <a:t>spazio  esterno. Abbiamo </a:t>
            </a:r>
            <a:r>
              <a:rPr sz="1200" dirty="0">
                <a:latin typeface="Times New Roman"/>
                <a:cs typeface="Times New Roman"/>
              </a:rPr>
              <a:t>anche </a:t>
            </a:r>
            <a:r>
              <a:rPr sz="1200" spc="-5" dirty="0">
                <a:latin typeface="Times New Roman"/>
                <a:cs typeface="Times New Roman"/>
              </a:rPr>
              <a:t>sostenuto l’idea che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queste ere universali </a:t>
            </a:r>
            <a:r>
              <a:rPr sz="1200" dirty="0">
                <a:latin typeface="Times New Roman"/>
                <a:cs typeface="Times New Roman"/>
              </a:rPr>
              <a:t>future l’Universo </a:t>
            </a:r>
            <a:r>
              <a:rPr sz="1200" spc="-5" dirty="0">
                <a:latin typeface="Times New Roman"/>
                <a:cs typeface="Times New Roman"/>
              </a:rPr>
              <a:t>centrale </a:t>
            </a:r>
            <a:r>
              <a:rPr sz="1200" dirty="0">
                <a:latin typeface="Times New Roman"/>
                <a:cs typeface="Times New Roman"/>
              </a:rPr>
              <a:t>potrebbe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popolato da </a:t>
            </a:r>
            <a:r>
              <a:rPr sz="1200" spc="5" dirty="0">
                <a:latin typeface="Times New Roman"/>
                <a:cs typeface="Times New Roman"/>
              </a:rPr>
              <a:t>un  </a:t>
            </a:r>
            <a:r>
              <a:rPr sz="1200" spc="-5" dirty="0">
                <a:latin typeface="Times New Roman"/>
                <a:cs typeface="Times New Roman"/>
              </a:rPr>
              <a:t>gruppo </a:t>
            </a:r>
            <a:r>
              <a:rPr sz="1200" dirty="0">
                <a:latin typeface="Times New Roman"/>
                <a:cs typeface="Times New Roman"/>
              </a:rPr>
              <a:t>misto di </a:t>
            </a:r>
            <a:r>
              <a:rPr sz="1200" spc="-5" dirty="0">
                <a:latin typeface="Times New Roman"/>
                <a:cs typeface="Times New Roman"/>
              </a:rPr>
              <a:t>esseri </a:t>
            </a:r>
            <a:r>
              <a:rPr sz="1200" dirty="0">
                <a:latin typeface="Times New Roman"/>
                <a:cs typeface="Times New Roman"/>
              </a:rPr>
              <a:t>residenti, una </a:t>
            </a:r>
            <a:r>
              <a:rPr sz="1200" spc="-5" dirty="0">
                <a:latin typeface="Times New Roman"/>
                <a:cs typeface="Times New Roman"/>
              </a:rPr>
              <a:t>cittadinanza </a:t>
            </a:r>
            <a:r>
              <a:rPr sz="1200" dirty="0">
                <a:latin typeface="Times New Roman"/>
                <a:cs typeface="Times New Roman"/>
              </a:rPr>
              <a:t>costituita solo in </a:t>
            </a:r>
            <a:r>
              <a:rPr sz="1200" spc="-5" dirty="0">
                <a:latin typeface="Times New Roman"/>
                <a:cs typeface="Times New Roman"/>
              </a:rPr>
              <a:t>parte dai </a:t>
            </a:r>
            <a:r>
              <a:rPr sz="1200" dirty="0">
                <a:latin typeface="Times New Roman"/>
                <a:cs typeface="Times New Roman"/>
              </a:rPr>
              <a:t>nativi </a:t>
            </a:r>
            <a:r>
              <a:rPr sz="1200" spc="-5" dirty="0">
                <a:latin typeface="Times New Roman"/>
                <a:cs typeface="Times New Roman"/>
              </a:rPr>
              <a:t>originali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Havona. Noi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sappiamo </a:t>
            </a:r>
            <a:r>
              <a:rPr sz="1200" dirty="0">
                <a:latin typeface="Times New Roman"/>
                <a:cs typeface="Times New Roman"/>
              </a:rPr>
              <a:t>quale  </a:t>
            </a:r>
            <a:r>
              <a:rPr sz="1200" spc="-5" dirty="0">
                <a:latin typeface="Times New Roman"/>
                <a:cs typeface="Times New Roman"/>
              </a:rPr>
              <a:t>ordine </a:t>
            </a:r>
            <a:r>
              <a:rPr sz="1200" dirty="0">
                <a:latin typeface="Times New Roman"/>
                <a:cs typeface="Times New Roman"/>
              </a:rPr>
              <a:t>o tipo di </a:t>
            </a:r>
            <a:r>
              <a:rPr sz="1200" spc="-5" dirty="0">
                <a:latin typeface="Times New Roman"/>
                <a:cs typeface="Times New Roman"/>
              </a:rPr>
              <a:t>creature potrebbe essere </a:t>
            </a:r>
            <a:r>
              <a:rPr sz="1200" dirty="0">
                <a:latin typeface="Times New Roman"/>
                <a:cs typeface="Times New Roman"/>
              </a:rPr>
              <a:t>destinato in tal modo allo </a:t>
            </a:r>
            <a:r>
              <a:rPr sz="1200" spc="-5" dirty="0">
                <a:latin typeface="Times New Roman"/>
                <a:cs typeface="Times New Roman"/>
              </a:rPr>
              <a:t>status residenziale nel </a:t>
            </a:r>
            <a:r>
              <a:rPr sz="1200" dirty="0">
                <a:latin typeface="Times New Roman"/>
                <a:cs typeface="Times New Roman"/>
              </a:rPr>
              <a:t>futuro </a:t>
            </a:r>
            <a:r>
              <a:rPr sz="1200" spc="-5" dirty="0">
                <a:latin typeface="Times New Roman"/>
                <a:cs typeface="Times New Roman"/>
              </a:rPr>
              <a:t>Havona,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abbiamo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pensato: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150">
              <a:latin typeface="Times New Roman"/>
              <a:cs typeface="Times New Roman"/>
            </a:endParaRPr>
          </a:p>
          <a:p>
            <a:pPr marL="533400">
              <a:lnSpc>
                <a:spcPct val="1000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(222.1) 19:6.5 </a:t>
            </a:r>
            <a:r>
              <a:rPr sz="1200" dirty="0">
                <a:latin typeface="Times New Roman"/>
                <a:cs typeface="Times New Roman"/>
              </a:rPr>
              <a:t>1. </a:t>
            </a:r>
            <a:r>
              <a:rPr sz="1200" spc="-5" dirty="0">
                <a:latin typeface="Times New Roman"/>
                <a:cs typeface="Times New Roman"/>
              </a:rPr>
              <a:t>Agli univitatia, che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attualmente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cittadini permanenti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costellazioni degli </a:t>
            </a:r>
            <a:r>
              <a:rPr sz="1200" dirty="0">
                <a:latin typeface="Times New Roman"/>
                <a:cs typeface="Times New Roman"/>
              </a:rPr>
              <a:t>Universi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locali.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200">
              <a:latin typeface="Times New Roman"/>
              <a:cs typeface="Times New Roman"/>
            </a:endParaRPr>
          </a:p>
          <a:p>
            <a:pPr marL="533400" marR="57277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(222.2) 19:6.6 </a:t>
            </a:r>
            <a:r>
              <a:rPr sz="1200" dirty="0">
                <a:latin typeface="Times New Roman"/>
                <a:cs typeface="Times New Roman"/>
              </a:rPr>
              <a:t>2. </a:t>
            </a:r>
            <a:r>
              <a:rPr sz="1200" spc="-5" dirty="0">
                <a:latin typeface="Times New Roman"/>
                <a:cs typeface="Times New Roman"/>
              </a:rPr>
              <a:t>A futuri </a:t>
            </a:r>
            <a:r>
              <a:rPr sz="1200" dirty="0">
                <a:latin typeface="Times New Roman"/>
                <a:cs typeface="Times New Roman"/>
              </a:rPr>
              <a:t>tipi di </a:t>
            </a:r>
            <a:r>
              <a:rPr sz="1200" spc="-5" dirty="0">
                <a:latin typeface="Times New Roman"/>
                <a:cs typeface="Times New Roman"/>
              </a:rPr>
              <a:t>mortali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potrebbero nascere </a:t>
            </a:r>
            <a:r>
              <a:rPr sz="1200" dirty="0">
                <a:latin typeface="Times New Roman"/>
                <a:cs typeface="Times New Roman"/>
              </a:rPr>
              <a:t>sulle sfere abitate </a:t>
            </a:r>
            <a:r>
              <a:rPr sz="1200" spc="-5" dirty="0">
                <a:latin typeface="Times New Roman"/>
                <a:cs typeface="Times New Roman"/>
              </a:rPr>
              <a:t>dei Superuniversi allo schiudersi </a:t>
            </a:r>
            <a:r>
              <a:rPr sz="1200" dirty="0">
                <a:latin typeface="Times New Roman"/>
                <a:cs typeface="Times New Roman"/>
              </a:rPr>
              <a:t>delle  </a:t>
            </a:r>
            <a:r>
              <a:rPr sz="1200" spc="-5" dirty="0">
                <a:latin typeface="Times New Roman"/>
                <a:cs typeface="Times New Roman"/>
              </a:rPr>
              <a:t>ere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luce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-5" dirty="0">
                <a:latin typeface="Times New Roman"/>
                <a:cs typeface="Times New Roman"/>
              </a:rPr>
              <a:t> vita.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533400">
              <a:lnSpc>
                <a:spcPct val="1000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(222.3) 19:6.7 </a:t>
            </a:r>
            <a:r>
              <a:rPr sz="1200" dirty="0">
                <a:latin typeface="Times New Roman"/>
                <a:cs typeface="Times New Roman"/>
              </a:rPr>
              <a:t>3. Alla nuova </a:t>
            </a:r>
            <a:r>
              <a:rPr sz="1200" spc="-5" dirty="0">
                <a:latin typeface="Times New Roman"/>
                <a:cs typeface="Times New Roman"/>
              </a:rPr>
              <a:t>aristocrazia </a:t>
            </a:r>
            <a:r>
              <a:rPr sz="1200" dirty="0">
                <a:latin typeface="Times New Roman"/>
                <a:cs typeface="Times New Roman"/>
              </a:rPr>
              <a:t>spirituale </a:t>
            </a:r>
            <a:r>
              <a:rPr sz="1200" spc="-5" dirty="0">
                <a:latin typeface="Times New Roman"/>
                <a:cs typeface="Times New Roman"/>
              </a:rPr>
              <a:t>degli Universi </a:t>
            </a:r>
            <a:r>
              <a:rPr sz="1200" dirty="0">
                <a:latin typeface="Times New Roman"/>
                <a:cs typeface="Times New Roman"/>
              </a:rPr>
              <a:t>esterni</a:t>
            </a:r>
            <a:r>
              <a:rPr sz="1200" spc="-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successivi.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76200" marR="6731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(222.4) 19:6.8 </a:t>
            </a:r>
            <a:r>
              <a:rPr sz="1200" spc="-5" dirty="0">
                <a:latin typeface="Times New Roman"/>
                <a:cs typeface="Times New Roman"/>
              </a:rPr>
              <a:t>Noi sappiamo che </a:t>
            </a:r>
            <a:r>
              <a:rPr sz="1200" dirty="0">
                <a:latin typeface="Times New Roman"/>
                <a:cs typeface="Times New Roman"/>
              </a:rPr>
              <a:t>l’Havona </a:t>
            </a:r>
            <a:r>
              <a:rPr sz="1200" spc="-5" dirty="0">
                <a:latin typeface="Times New Roman"/>
                <a:cs typeface="Times New Roman"/>
              </a:rPr>
              <a:t>dell’era universale precedente era </a:t>
            </a:r>
            <a:r>
              <a:rPr sz="1200" dirty="0">
                <a:latin typeface="Times New Roman"/>
                <a:cs typeface="Times New Roman"/>
              </a:rPr>
              <a:t>un po’ </a:t>
            </a:r>
            <a:r>
              <a:rPr sz="1200" spc="-5" dirty="0">
                <a:latin typeface="Times New Roman"/>
                <a:cs typeface="Times New Roman"/>
              </a:rPr>
              <a:t>differente dall’Havona dell’era presente. </a:t>
            </a:r>
            <a:r>
              <a:rPr sz="1200" dirty="0">
                <a:latin typeface="Times New Roman"/>
                <a:cs typeface="Times New Roman"/>
              </a:rPr>
              <a:t>Ci </a:t>
            </a:r>
            <a:r>
              <a:rPr sz="1200" spc="-5" dirty="0">
                <a:latin typeface="Times New Roman"/>
                <a:cs typeface="Times New Roman"/>
              </a:rPr>
              <a:t>sembra  quantomeno ragionevole supporre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stiamo </a:t>
            </a:r>
            <a:r>
              <a:rPr sz="1200" dirty="0">
                <a:latin typeface="Times New Roman"/>
                <a:cs typeface="Times New Roman"/>
              </a:rPr>
              <a:t>ora </a:t>
            </a:r>
            <a:r>
              <a:rPr sz="1200" spc="-5" dirty="0">
                <a:latin typeface="Times New Roman"/>
                <a:cs typeface="Times New Roman"/>
              </a:rPr>
              <a:t>assistendo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quelle </a:t>
            </a:r>
            <a:r>
              <a:rPr sz="1200" dirty="0">
                <a:latin typeface="Times New Roman"/>
                <a:cs typeface="Times New Roman"/>
              </a:rPr>
              <a:t>lente </a:t>
            </a:r>
            <a:r>
              <a:rPr sz="1200" spc="-5" dirty="0">
                <a:latin typeface="Times New Roman"/>
                <a:cs typeface="Times New Roman"/>
              </a:rPr>
              <a:t>modificazioni dell’Universo centrale che anticipano </a:t>
            </a:r>
            <a:r>
              <a:rPr sz="1200" dirty="0">
                <a:latin typeface="Times New Roman"/>
                <a:cs typeface="Times New Roman"/>
              </a:rPr>
              <a:t>le  </a:t>
            </a:r>
            <a:r>
              <a:rPr sz="1200" spc="-5" dirty="0">
                <a:latin typeface="Times New Roman"/>
                <a:cs typeface="Times New Roman"/>
              </a:rPr>
              <a:t>ere future. Una cosa </a:t>
            </a:r>
            <a:r>
              <a:rPr sz="1200" dirty="0">
                <a:latin typeface="Times New Roman"/>
                <a:cs typeface="Times New Roman"/>
              </a:rPr>
              <a:t>è certa: l’Universo non è statico; solo Dio è </a:t>
            </a:r>
            <a:r>
              <a:rPr sz="1200" spc="-5" dirty="0">
                <a:latin typeface="Times New Roman"/>
                <a:cs typeface="Times New Roman"/>
              </a:rPr>
              <a:t>immutabile.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39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392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4858"/>
            <a:ext cx="8131175" cy="325437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63500">
              <a:lnSpc>
                <a:spcPct val="100000"/>
              </a:lnSpc>
              <a:spcBef>
                <a:spcPts val="95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7. I cittadini del</a:t>
            </a: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Paradiso</a:t>
            </a:r>
            <a:endParaRPr sz="1600">
              <a:latin typeface="Times New Roman"/>
              <a:cs typeface="Times New Roman"/>
            </a:endParaRPr>
          </a:p>
          <a:p>
            <a:pPr marL="63500" marR="322580">
              <a:lnSpc>
                <a:spcPts val="1380"/>
              </a:lnSpc>
              <a:spcBef>
                <a:spcPts val="141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(222.5) 19:7.1 </a:t>
            </a:r>
            <a:r>
              <a:rPr sz="1200" spc="-5" dirty="0">
                <a:latin typeface="Times New Roman"/>
                <a:cs typeface="Times New Roman"/>
              </a:rPr>
              <a:t>Vi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numerosi gruppi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splendidi esseri residenti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Paradiso; </a:t>
            </a:r>
            <a:r>
              <a:rPr sz="1200" dirty="0">
                <a:latin typeface="Times New Roman"/>
                <a:cs typeface="Times New Roman"/>
              </a:rPr>
              <a:t>sono i Cittadini </a:t>
            </a:r>
            <a:r>
              <a:rPr sz="1200" spc="-5" dirty="0">
                <a:latin typeface="Times New Roman"/>
                <a:cs typeface="Times New Roman"/>
              </a:rPr>
              <a:t>del Paradiso. Essi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si occupano  direttamente del piano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perfezionamento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creature ascendenti </a:t>
            </a:r>
            <a:r>
              <a:rPr sz="1200" dirty="0">
                <a:latin typeface="Times New Roman"/>
                <a:cs typeface="Times New Roman"/>
              </a:rPr>
              <a:t>dotate di volontà e non sono </a:t>
            </a:r>
            <a:r>
              <a:rPr sz="1200" spc="-5" dirty="0">
                <a:latin typeface="Times New Roman"/>
                <a:cs typeface="Times New Roman"/>
              </a:rPr>
              <a:t>perciò interamente </a:t>
            </a:r>
            <a:r>
              <a:rPr sz="1200" dirty="0">
                <a:latin typeface="Times New Roman"/>
                <a:cs typeface="Times New Roman"/>
              </a:rPr>
              <a:t>rivelati ai  </a:t>
            </a:r>
            <a:r>
              <a:rPr sz="1200" spc="-5" dirty="0">
                <a:latin typeface="Times New Roman"/>
                <a:cs typeface="Times New Roman"/>
              </a:rPr>
              <a:t>mortali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Urantia. Vi sono </a:t>
            </a:r>
            <a:r>
              <a:rPr sz="1200" dirty="0">
                <a:latin typeface="Times New Roman"/>
                <a:cs typeface="Times New Roman"/>
              </a:rPr>
              <a:t>più di </a:t>
            </a:r>
            <a:r>
              <a:rPr sz="1200" spc="-5" dirty="0">
                <a:latin typeface="Times New Roman"/>
                <a:cs typeface="Times New Roman"/>
              </a:rPr>
              <a:t>tremila ordini </a:t>
            </a:r>
            <a:r>
              <a:rPr sz="1200" dirty="0">
                <a:latin typeface="Times New Roman"/>
                <a:cs typeface="Times New Roman"/>
              </a:rPr>
              <a:t>di queste </a:t>
            </a:r>
            <a:r>
              <a:rPr sz="1200" spc="-5" dirty="0">
                <a:latin typeface="Times New Roman"/>
                <a:cs typeface="Times New Roman"/>
              </a:rPr>
              <a:t>intelligenze celesti. L’ultimo gruppo </a:t>
            </a:r>
            <a:r>
              <a:rPr sz="1200" dirty="0">
                <a:latin typeface="Times New Roman"/>
                <a:cs typeface="Times New Roman"/>
              </a:rPr>
              <a:t>è stato </a:t>
            </a:r>
            <a:r>
              <a:rPr sz="1200" spc="-5" dirty="0">
                <a:latin typeface="Times New Roman"/>
                <a:cs typeface="Times New Roman"/>
              </a:rPr>
              <a:t>personalizzato </a:t>
            </a:r>
            <a:r>
              <a:rPr sz="1200" dirty="0">
                <a:latin typeface="Times New Roman"/>
                <a:cs typeface="Times New Roman"/>
              </a:rPr>
              <a:t>in  </a:t>
            </a:r>
            <a:r>
              <a:rPr sz="1200" spc="-5" dirty="0">
                <a:latin typeface="Times New Roman"/>
                <a:cs typeface="Times New Roman"/>
              </a:rPr>
              <a:t>concomitanza con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mandato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Trinità che promulgava </a:t>
            </a:r>
            <a:r>
              <a:rPr sz="1200" dirty="0">
                <a:latin typeface="Times New Roman"/>
                <a:cs typeface="Times New Roman"/>
              </a:rPr>
              <a:t>il piano </a:t>
            </a:r>
            <a:r>
              <a:rPr sz="1200" spc="-5" dirty="0">
                <a:latin typeface="Times New Roman"/>
                <a:cs typeface="Times New Roman"/>
              </a:rPr>
              <a:t>creativo dei </a:t>
            </a:r>
            <a:r>
              <a:rPr sz="1200" dirty="0">
                <a:latin typeface="Times New Roman"/>
                <a:cs typeface="Times New Roman"/>
              </a:rPr>
              <a:t>sette </a:t>
            </a:r>
            <a:r>
              <a:rPr sz="1200" spc="-5" dirty="0">
                <a:latin typeface="Times New Roman"/>
                <a:cs typeface="Times New Roman"/>
              </a:rPr>
              <a:t>Superuniversi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tempo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dello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spazio.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00">
              <a:latin typeface="Times New Roman"/>
              <a:cs typeface="Times New Roman"/>
            </a:endParaRPr>
          </a:p>
          <a:p>
            <a:pPr marL="63500">
              <a:lnSpc>
                <a:spcPct val="1000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(222.6) 19:7.2 </a:t>
            </a:r>
            <a:r>
              <a:rPr sz="1200" dirty="0">
                <a:latin typeface="Times New Roman"/>
                <a:cs typeface="Times New Roman"/>
              </a:rPr>
              <a:t>I Cittadini del </a:t>
            </a:r>
            <a:r>
              <a:rPr sz="1200" spc="-5" dirty="0">
                <a:latin typeface="Times New Roman"/>
                <a:cs typeface="Times New Roman"/>
              </a:rPr>
              <a:t>Paradiso </a:t>
            </a:r>
            <a:r>
              <a:rPr sz="1200" dirty="0">
                <a:latin typeface="Times New Roman"/>
                <a:cs typeface="Times New Roman"/>
              </a:rPr>
              <a:t>ed i </a:t>
            </a:r>
            <a:r>
              <a:rPr sz="1200" spc="-5" dirty="0">
                <a:latin typeface="Times New Roman"/>
                <a:cs typeface="Times New Roman"/>
              </a:rPr>
              <a:t>nativi </a:t>
            </a:r>
            <a:r>
              <a:rPr sz="1200" dirty="0">
                <a:latin typeface="Times New Roman"/>
                <a:cs typeface="Times New Roman"/>
              </a:rPr>
              <a:t>di Havona sono </a:t>
            </a:r>
            <a:r>
              <a:rPr sz="1200" spc="-5" dirty="0">
                <a:latin typeface="Times New Roman"/>
                <a:cs typeface="Times New Roman"/>
              </a:rPr>
              <a:t>talvolta denominati </a:t>
            </a:r>
            <a:r>
              <a:rPr sz="1200" dirty="0">
                <a:latin typeface="Times New Roman"/>
                <a:cs typeface="Times New Roman"/>
              </a:rPr>
              <a:t>collettivamente </a:t>
            </a:r>
            <a:r>
              <a:rPr sz="1200" i="1" spc="-5" dirty="0">
                <a:latin typeface="Times New Roman"/>
                <a:cs typeface="Times New Roman"/>
              </a:rPr>
              <a:t>personalità del</a:t>
            </a:r>
            <a:r>
              <a:rPr sz="1200" i="1" spc="-15" dirty="0">
                <a:latin typeface="Times New Roman"/>
                <a:cs typeface="Times New Roman"/>
              </a:rPr>
              <a:t> </a:t>
            </a:r>
            <a:r>
              <a:rPr sz="1200" i="1" spc="-5" dirty="0">
                <a:latin typeface="Times New Roman"/>
                <a:cs typeface="Times New Roman"/>
              </a:rPr>
              <a:t>Paradiso-Havona.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63500" marR="495934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(222.7) 19:7.3 </a:t>
            </a:r>
            <a:r>
              <a:rPr sz="1200" spc="-5" dirty="0">
                <a:latin typeface="Times New Roman"/>
                <a:cs typeface="Times New Roman"/>
              </a:rPr>
              <a:t>Ciò </a:t>
            </a:r>
            <a:r>
              <a:rPr sz="1200" dirty="0">
                <a:latin typeface="Times New Roman"/>
                <a:cs typeface="Times New Roman"/>
              </a:rPr>
              <a:t>completa la </a:t>
            </a:r>
            <a:r>
              <a:rPr sz="1200" spc="-5" dirty="0">
                <a:latin typeface="Times New Roman"/>
                <a:cs typeface="Times New Roman"/>
              </a:rPr>
              <a:t>storia degli esseri che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portati all’esistenza dalla Trinità del </a:t>
            </a:r>
            <a:r>
              <a:rPr sz="1200" dirty="0">
                <a:latin typeface="Times New Roman"/>
                <a:cs typeface="Times New Roman"/>
              </a:rPr>
              <a:t>Paradiso. </a:t>
            </a:r>
            <a:r>
              <a:rPr sz="1200" spc="-5" dirty="0">
                <a:latin typeface="Times New Roman"/>
                <a:cs typeface="Times New Roman"/>
              </a:rPr>
              <a:t>Nessuno </a:t>
            </a:r>
            <a:r>
              <a:rPr sz="1200" dirty="0">
                <a:latin typeface="Times New Roman"/>
                <a:cs typeface="Times New Roman"/>
              </a:rPr>
              <a:t>di loro ha mai  </a:t>
            </a:r>
            <a:r>
              <a:rPr sz="1200" spc="-5" dirty="0">
                <a:latin typeface="Times New Roman"/>
                <a:cs typeface="Times New Roman"/>
              </a:rPr>
              <a:t>deviato;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tuttavia essi </a:t>
            </a:r>
            <a:r>
              <a:rPr sz="1200" dirty="0">
                <a:latin typeface="Times New Roman"/>
                <a:cs typeface="Times New Roman"/>
              </a:rPr>
              <a:t>sono tutti </a:t>
            </a:r>
            <a:r>
              <a:rPr sz="1200" spc="-5" dirty="0">
                <a:latin typeface="Times New Roman"/>
                <a:cs typeface="Times New Roman"/>
              </a:rPr>
              <a:t>dotati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libero arbitrio nel senso </a:t>
            </a:r>
            <a:r>
              <a:rPr sz="1200" dirty="0">
                <a:latin typeface="Times New Roman"/>
                <a:cs typeface="Times New Roman"/>
              </a:rPr>
              <a:t>più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elevato.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 marR="425450" algn="just">
              <a:lnSpc>
                <a:spcPct val="954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(222.8) 19:7.4 </a:t>
            </a:r>
            <a:r>
              <a:rPr sz="1200" spc="-5" dirty="0">
                <a:latin typeface="Times New Roman"/>
                <a:cs typeface="Times New Roman"/>
              </a:rPr>
              <a:t>Gli esseri originati </a:t>
            </a:r>
            <a:r>
              <a:rPr sz="1200" dirty="0">
                <a:latin typeface="Times New Roman"/>
                <a:cs typeface="Times New Roman"/>
              </a:rPr>
              <a:t>dalla </a:t>
            </a:r>
            <a:r>
              <a:rPr sz="1200" spc="-5" dirty="0">
                <a:latin typeface="Times New Roman"/>
                <a:cs typeface="Times New Roman"/>
              </a:rPr>
              <a:t>Trinità </a:t>
            </a:r>
            <a:r>
              <a:rPr sz="1200" dirty="0">
                <a:latin typeface="Times New Roman"/>
                <a:cs typeface="Times New Roman"/>
              </a:rPr>
              <a:t>posseggono </a:t>
            </a:r>
            <a:r>
              <a:rPr sz="1200" spc="-5" dirty="0">
                <a:latin typeface="Times New Roman"/>
                <a:cs typeface="Times New Roman"/>
              </a:rPr>
              <a:t>prerogative </a:t>
            </a:r>
            <a:r>
              <a:rPr sz="1200" dirty="0">
                <a:latin typeface="Times New Roman"/>
                <a:cs typeface="Times New Roman"/>
              </a:rPr>
              <a:t>di transito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li </a:t>
            </a:r>
            <a:r>
              <a:rPr sz="1200" spc="-5" dirty="0">
                <a:latin typeface="Times New Roman"/>
                <a:cs typeface="Times New Roman"/>
              </a:rPr>
              <a:t>rendono </a:t>
            </a:r>
            <a:r>
              <a:rPr sz="1200" dirty="0">
                <a:latin typeface="Times New Roman"/>
                <a:cs typeface="Times New Roman"/>
              </a:rPr>
              <a:t>indipendenti </a:t>
            </a:r>
            <a:r>
              <a:rPr sz="1200" spc="-5" dirty="0">
                <a:latin typeface="Times New Roman"/>
                <a:cs typeface="Times New Roman"/>
              </a:rPr>
              <a:t>dalle personalità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trasporto, quali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serafini. Noi possediamo </a:t>
            </a:r>
            <a:r>
              <a:rPr sz="1200" dirty="0">
                <a:latin typeface="Times New Roman"/>
                <a:cs typeface="Times New Roman"/>
              </a:rPr>
              <a:t>tutti il </a:t>
            </a:r>
            <a:r>
              <a:rPr sz="1200" spc="-5" dirty="0">
                <a:latin typeface="Times New Roman"/>
                <a:cs typeface="Times New Roman"/>
              </a:rPr>
              <a:t>potere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spostarci pressoché liberamente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rapidamente </a:t>
            </a:r>
            <a:r>
              <a:rPr sz="1200" dirty="0">
                <a:latin typeface="Times New Roman"/>
                <a:cs typeface="Times New Roman"/>
              </a:rPr>
              <a:t>nell’Universo </a:t>
            </a:r>
            <a:r>
              <a:rPr sz="1200" spc="-5" dirty="0">
                <a:latin typeface="Times New Roman"/>
                <a:cs typeface="Times New Roman"/>
              </a:rPr>
              <a:t>degli  Universi. Eccettuati gli </a:t>
            </a:r>
            <a:r>
              <a:rPr sz="1200" dirty="0">
                <a:latin typeface="Times New Roman"/>
                <a:cs typeface="Times New Roman"/>
              </a:rPr>
              <a:t>Spiriti </a:t>
            </a:r>
            <a:r>
              <a:rPr sz="1200" spc="-5" dirty="0">
                <a:latin typeface="Times New Roman"/>
                <a:cs typeface="Times New Roman"/>
              </a:rPr>
              <a:t>Trinitari Ispirati, </a:t>
            </a:r>
            <a:r>
              <a:rPr sz="1200" dirty="0">
                <a:latin typeface="Times New Roman"/>
                <a:cs typeface="Times New Roman"/>
              </a:rPr>
              <a:t>noi non </a:t>
            </a:r>
            <a:r>
              <a:rPr sz="1200" spc="-5" dirty="0">
                <a:latin typeface="Times New Roman"/>
                <a:cs typeface="Times New Roman"/>
              </a:rPr>
              <a:t>riusciamo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raggiungere </a:t>
            </a:r>
            <a:r>
              <a:rPr sz="1200" dirty="0">
                <a:latin typeface="Times New Roman"/>
                <a:cs typeface="Times New Roman"/>
              </a:rPr>
              <a:t>la velocità </a:t>
            </a:r>
            <a:r>
              <a:rPr sz="1200" spc="-5" dirty="0">
                <a:latin typeface="Times New Roman"/>
                <a:cs typeface="Times New Roman"/>
              </a:rPr>
              <a:t>quasi incredibile dei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Messaggeri</a:t>
            </a:r>
            <a:endParaRPr sz="1200">
              <a:latin typeface="Times New Roman"/>
              <a:cs typeface="Times New Roman"/>
            </a:endParaRPr>
          </a:p>
          <a:p>
            <a:pPr marL="63500" marR="70485">
              <a:lnSpc>
                <a:spcPts val="1380"/>
              </a:lnSpc>
              <a:spcBef>
                <a:spcPts val="35"/>
              </a:spcBef>
            </a:pPr>
            <a:r>
              <a:rPr sz="1200" spc="-5" dirty="0">
                <a:latin typeface="Times New Roman"/>
                <a:cs typeface="Times New Roman"/>
              </a:rPr>
              <a:t>Solitari, </a:t>
            </a:r>
            <a:r>
              <a:rPr sz="1200" dirty="0">
                <a:latin typeface="Times New Roman"/>
                <a:cs typeface="Times New Roman"/>
              </a:rPr>
              <a:t>ma siamo in </a:t>
            </a:r>
            <a:r>
              <a:rPr sz="1200" spc="-5" dirty="0">
                <a:latin typeface="Times New Roman"/>
                <a:cs typeface="Times New Roman"/>
              </a:rPr>
              <a:t>grado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utilizzare </a:t>
            </a:r>
            <a:r>
              <a:rPr sz="1200" dirty="0">
                <a:latin typeface="Times New Roman"/>
                <a:cs typeface="Times New Roman"/>
              </a:rPr>
              <a:t>la totalità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mezzi di </a:t>
            </a:r>
            <a:r>
              <a:rPr sz="1200" spc="-5" dirty="0">
                <a:latin typeface="Times New Roman"/>
                <a:cs typeface="Times New Roman"/>
              </a:rPr>
              <a:t>trasporto </a:t>
            </a:r>
            <a:r>
              <a:rPr sz="1200" dirty="0">
                <a:latin typeface="Times New Roman"/>
                <a:cs typeface="Times New Roman"/>
              </a:rPr>
              <a:t>spaziali, </a:t>
            </a:r>
            <a:r>
              <a:rPr sz="1200" spc="-5" dirty="0">
                <a:latin typeface="Times New Roman"/>
                <a:cs typeface="Times New Roman"/>
              </a:rPr>
              <a:t>cosicché possiamo </a:t>
            </a:r>
            <a:r>
              <a:rPr sz="1200" dirty="0">
                <a:latin typeface="Times New Roman"/>
                <a:cs typeface="Times New Roman"/>
              </a:rPr>
              <a:t>raggiungere </a:t>
            </a:r>
            <a:r>
              <a:rPr sz="1200" spc="-5" dirty="0">
                <a:latin typeface="Times New Roman"/>
                <a:cs typeface="Times New Roman"/>
              </a:rPr>
              <a:t>qualsiasi </a:t>
            </a:r>
            <a:r>
              <a:rPr sz="1200" dirty="0">
                <a:latin typeface="Times New Roman"/>
                <a:cs typeface="Times New Roman"/>
              </a:rPr>
              <a:t>punto di  un </a:t>
            </a:r>
            <a:r>
              <a:rPr sz="1200" spc="-5" dirty="0">
                <a:latin typeface="Times New Roman"/>
                <a:cs typeface="Times New Roman"/>
              </a:rPr>
              <a:t>Superuniverso, </a:t>
            </a:r>
            <a:r>
              <a:rPr sz="1200" dirty="0">
                <a:latin typeface="Times New Roman"/>
                <a:cs typeface="Times New Roman"/>
              </a:rPr>
              <a:t>partendo </a:t>
            </a:r>
            <a:r>
              <a:rPr sz="1200" spc="-5" dirty="0">
                <a:latin typeface="Times New Roman"/>
                <a:cs typeface="Times New Roman"/>
              </a:rPr>
              <a:t>dalla sua capitale,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meno </a:t>
            </a:r>
            <a:r>
              <a:rPr sz="1200" dirty="0">
                <a:latin typeface="Times New Roman"/>
                <a:cs typeface="Times New Roman"/>
              </a:rPr>
              <a:t>di un anno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tempo di </a:t>
            </a:r>
            <a:r>
              <a:rPr sz="1200" spc="-5" dirty="0">
                <a:latin typeface="Times New Roman"/>
                <a:cs typeface="Times New Roman"/>
              </a:rPr>
              <a:t>Urantia. Mi ci </a:t>
            </a:r>
            <a:r>
              <a:rPr sz="1200" dirty="0">
                <a:latin typeface="Times New Roman"/>
                <a:cs typeface="Times New Roman"/>
              </a:rPr>
              <a:t>sono voluti 109 </a:t>
            </a:r>
            <a:r>
              <a:rPr sz="1200" spc="-5" dirty="0">
                <a:latin typeface="Times New Roman"/>
                <a:cs typeface="Times New Roman"/>
              </a:rPr>
              <a:t>giorni del </a:t>
            </a:r>
            <a:r>
              <a:rPr sz="1200" dirty="0">
                <a:latin typeface="Times New Roman"/>
                <a:cs typeface="Times New Roman"/>
              </a:rPr>
              <a:t>vostro  tempo </a:t>
            </a:r>
            <a:r>
              <a:rPr sz="1200" spc="-5" dirty="0">
                <a:latin typeface="Times New Roman"/>
                <a:cs typeface="Times New Roman"/>
              </a:rPr>
              <a:t>per venire </a:t>
            </a:r>
            <a:r>
              <a:rPr sz="1200" dirty="0">
                <a:latin typeface="Times New Roman"/>
                <a:cs typeface="Times New Roman"/>
              </a:rPr>
              <a:t>da Uversa </a:t>
            </a:r>
            <a:r>
              <a:rPr sz="1200" spc="-5" dirty="0">
                <a:latin typeface="Times New Roman"/>
                <a:cs typeface="Times New Roman"/>
              </a:rPr>
              <a:t>su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Urantia.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39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393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90219" y="513333"/>
            <a:ext cx="7976870" cy="91122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50800" marR="4318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(222.9) 19:7.5 </a:t>
            </a:r>
            <a:r>
              <a:rPr sz="1200" spc="-5" dirty="0">
                <a:latin typeface="Times New Roman"/>
                <a:cs typeface="Times New Roman"/>
              </a:rPr>
              <a:t>Attraverso queste stesse </a:t>
            </a:r>
            <a:r>
              <a:rPr sz="1200" dirty="0">
                <a:latin typeface="Times New Roman"/>
                <a:cs typeface="Times New Roman"/>
              </a:rPr>
              <a:t>vie </a:t>
            </a:r>
            <a:r>
              <a:rPr sz="1200" spc="-5" dirty="0">
                <a:latin typeface="Times New Roman"/>
                <a:cs typeface="Times New Roman"/>
              </a:rPr>
              <a:t>siamo </a:t>
            </a:r>
            <a:r>
              <a:rPr sz="1200" dirty="0">
                <a:latin typeface="Times New Roman"/>
                <a:cs typeface="Times New Roman"/>
              </a:rPr>
              <a:t>in grado </a:t>
            </a:r>
            <a:r>
              <a:rPr sz="1200" spc="-5" dirty="0">
                <a:latin typeface="Times New Roman"/>
                <a:cs typeface="Times New Roman"/>
              </a:rPr>
              <a:t>d’intercomunicare </a:t>
            </a:r>
            <a:r>
              <a:rPr sz="1200" dirty="0">
                <a:latin typeface="Times New Roman"/>
                <a:cs typeface="Times New Roman"/>
              </a:rPr>
              <a:t>istantaneamente. </a:t>
            </a:r>
            <a:r>
              <a:rPr sz="1200" spc="-5" dirty="0">
                <a:latin typeface="Times New Roman"/>
                <a:cs typeface="Times New Roman"/>
              </a:rPr>
              <a:t>L’intero </a:t>
            </a:r>
            <a:r>
              <a:rPr sz="1200" dirty="0">
                <a:latin typeface="Times New Roman"/>
                <a:cs typeface="Times New Roman"/>
              </a:rPr>
              <a:t>nostro </a:t>
            </a:r>
            <a:r>
              <a:rPr sz="1200" spc="-5" dirty="0">
                <a:latin typeface="Times New Roman"/>
                <a:cs typeface="Times New Roman"/>
              </a:rPr>
              <a:t>ordine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creazione si  </a:t>
            </a:r>
            <a:r>
              <a:rPr sz="1200" dirty="0">
                <a:latin typeface="Times New Roman"/>
                <a:cs typeface="Times New Roman"/>
              </a:rPr>
              <a:t>trova in </a:t>
            </a:r>
            <a:r>
              <a:rPr sz="1200" spc="-5" dirty="0">
                <a:latin typeface="Times New Roman"/>
                <a:cs typeface="Times New Roman"/>
              </a:rPr>
              <a:t>contatto con </a:t>
            </a:r>
            <a:r>
              <a:rPr sz="1200" dirty="0">
                <a:latin typeface="Times New Roman"/>
                <a:cs typeface="Times New Roman"/>
              </a:rPr>
              <a:t>ogni individuo </a:t>
            </a:r>
            <a:r>
              <a:rPr sz="1200" spc="-5" dirty="0">
                <a:latin typeface="Times New Roman"/>
                <a:cs typeface="Times New Roman"/>
              </a:rPr>
              <a:t>compreso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ciascuna </a:t>
            </a:r>
            <a:r>
              <a:rPr sz="1200" dirty="0">
                <a:latin typeface="Times New Roman"/>
                <a:cs typeface="Times New Roman"/>
              </a:rPr>
              <a:t>divisione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figli della </a:t>
            </a:r>
            <a:r>
              <a:rPr sz="1200" spc="-5" dirty="0">
                <a:latin typeface="Times New Roman"/>
                <a:cs typeface="Times New Roman"/>
              </a:rPr>
              <a:t>Trinità del </a:t>
            </a:r>
            <a:r>
              <a:rPr sz="1200" dirty="0">
                <a:latin typeface="Times New Roman"/>
                <a:cs typeface="Times New Roman"/>
              </a:rPr>
              <a:t>Paradiso, </a:t>
            </a:r>
            <a:r>
              <a:rPr sz="1200" spc="-5" dirty="0">
                <a:latin typeface="Times New Roman"/>
                <a:cs typeface="Times New Roman"/>
              </a:rPr>
              <a:t>eccetto </a:t>
            </a:r>
            <a:r>
              <a:rPr sz="1200" dirty="0">
                <a:latin typeface="Times New Roman"/>
                <a:cs typeface="Times New Roman"/>
              </a:rPr>
              <a:t>soltanto </a:t>
            </a:r>
            <a:r>
              <a:rPr sz="1200" spc="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Spiriti  </a:t>
            </a:r>
            <a:r>
              <a:rPr sz="1200" spc="-5" dirty="0">
                <a:latin typeface="Times New Roman"/>
                <a:cs typeface="Times New Roman"/>
              </a:rPr>
              <a:t>Ispirati.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00">
              <a:latin typeface="Times New Roman"/>
              <a:cs typeface="Times New Roman"/>
            </a:endParaRPr>
          </a:p>
          <a:p>
            <a:pPr marL="50800">
              <a:lnSpc>
                <a:spcPct val="1000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(222.10) 19:7.6 </a:t>
            </a:r>
            <a:r>
              <a:rPr sz="1200" spc="-5" dirty="0">
                <a:latin typeface="Times New Roman"/>
                <a:cs typeface="Times New Roman"/>
              </a:rPr>
              <a:t>[Presentato </a:t>
            </a:r>
            <a:r>
              <a:rPr sz="1200" dirty="0">
                <a:latin typeface="Times New Roman"/>
                <a:cs typeface="Times New Roman"/>
              </a:rPr>
              <a:t>da un </a:t>
            </a:r>
            <a:r>
              <a:rPr sz="1200" spc="-5" dirty="0">
                <a:latin typeface="Times New Roman"/>
                <a:cs typeface="Times New Roman"/>
              </a:rPr>
              <a:t>Consigliere </a:t>
            </a:r>
            <a:r>
              <a:rPr sz="1200" dirty="0">
                <a:latin typeface="Times New Roman"/>
                <a:cs typeface="Times New Roman"/>
              </a:rPr>
              <a:t>Divino di</a:t>
            </a:r>
            <a:r>
              <a:rPr sz="1200" spc="-1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Uversa.]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39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394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spc="-5" dirty="0">
                <a:solidFill>
                  <a:srgbClr val="C00000"/>
                </a:solidFill>
                <a:latin typeface="Times New Roman"/>
                <a:cs typeface="Times New Roman"/>
              </a:rPr>
              <a:t>L’Universo Centrale </a:t>
            </a:r>
            <a:r>
              <a:rPr sz="1500" dirty="0">
                <a:solidFill>
                  <a:srgbClr val="C00000"/>
                </a:solidFill>
                <a:latin typeface="Times New Roman"/>
                <a:cs typeface="Times New Roman"/>
              </a:rPr>
              <a:t>e i</a:t>
            </a:r>
            <a:r>
              <a:rPr sz="1500" spc="-1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spc="-5" dirty="0">
                <a:solidFill>
                  <a:srgbClr val="C00000"/>
                </a:solidFill>
                <a:latin typeface="Times New Roman"/>
                <a:cs typeface="Times New Roman"/>
              </a:rPr>
              <a:t>Superuniversi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>
            <a:spLocks noGrp="1"/>
          </p:cNvSpPr>
          <p:nvPr>
            <p:ph type="title"/>
          </p:nvPr>
        </p:nvSpPr>
        <p:spPr>
          <a:xfrm>
            <a:off x="528319" y="508761"/>
            <a:ext cx="4556125" cy="36068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2200" b="1" spc="-5" dirty="0">
                <a:solidFill>
                  <a:srgbClr val="933634"/>
                </a:solidFill>
                <a:latin typeface="Times New Roman"/>
                <a:cs typeface="Times New Roman"/>
              </a:rPr>
              <a:t>Fascicolo </a:t>
            </a:r>
            <a:r>
              <a:rPr sz="2200" b="1" dirty="0">
                <a:solidFill>
                  <a:srgbClr val="933634"/>
                </a:solidFill>
                <a:latin typeface="Times New Roman"/>
                <a:cs typeface="Times New Roman"/>
              </a:rPr>
              <a:t>20: </a:t>
            </a:r>
            <a:r>
              <a:rPr sz="2200" b="1" spc="-5" dirty="0">
                <a:solidFill>
                  <a:srgbClr val="933634"/>
                </a:solidFill>
                <a:latin typeface="Times New Roman"/>
                <a:cs typeface="Times New Roman"/>
              </a:rPr>
              <a:t>I Figli Paradisiaci di</a:t>
            </a:r>
            <a:r>
              <a:rPr sz="2200" b="1" dirty="0">
                <a:solidFill>
                  <a:srgbClr val="933634"/>
                </a:solidFill>
                <a:latin typeface="Times New Roman"/>
                <a:cs typeface="Times New Roman"/>
              </a:rPr>
              <a:t> </a:t>
            </a:r>
            <a:r>
              <a:rPr sz="2200" b="1" spc="-10" dirty="0">
                <a:solidFill>
                  <a:srgbClr val="933634"/>
                </a:solidFill>
                <a:latin typeface="Times New Roman"/>
                <a:cs typeface="Times New Roman"/>
              </a:rPr>
              <a:t>Dio</a:t>
            </a:r>
            <a:endParaRPr sz="2200">
              <a:latin typeface="Times New Roman"/>
              <a:cs typeface="Times New Roman"/>
            </a:endParaRPr>
          </a:p>
        </p:txBody>
      </p:sp>
      <p:sp>
        <p:nvSpPr>
          <p:cNvPr id="11" name="object 11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  <p:sp>
        <p:nvSpPr>
          <p:cNvPr id="10" name="object 10"/>
          <p:cNvSpPr txBox="1"/>
          <p:nvPr/>
        </p:nvSpPr>
        <p:spPr>
          <a:xfrm>
            <a:off x="490219" y="1011682"/>
            <a:ext cx="8143875" cy="36125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50800" algn="just">
              <a:lnSpc>
                <a:spcPct val="100000"/>
              </a:lnSpc>
              <a:spcBef>
                <a:spcPts val="10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(223.1) 20:0.1 </a:t>
            </a:r>
            <a:r>
              <a:rPr sz="1200" spc="-5" dirty="0">
                <a:latin typeface="Times New Roman"/>
                <a:cs typeface="Times New Roman"/>
              </a:rPr>
              <a:t>SECONDO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funzioni </a:t>
            </a:r>
            <a:r>
              <a:rPr sz="1200" spc="-5" dirty="0">
                <a:latin typeface="Times New Roman"/>
                <a:cs typeface="Times New Roman"/>
              </a:rPr>
              <a:t>nel Superuniverso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Orvonton,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Figli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classificati </a:t>
            </a:r>
            <a:r>
              <a:rPr sz="1200" dirty="0">
                <a:latin typeface="Times New Roman"/>
                <a:cs typeface="Times New Roman"/>
              </a:rPr>
              <a:t>in tre suddivisioni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generali:</a:t>
            </a:r>
            <a:endParaRPr sz="1200">
              <a:latin typeface="Times New Roman"/>
              <a:cs typeface="Times New Roman"/>
            </a:endParaRPr>
          </a:p>
          <a:p>
            <a:pPr marL="508000">
              <a:lnSpc>
                <a:spcPct val="100000"/>
              </a:lnSpc>
              <a:spcBef>
                <a:spcPts val="134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(223.2) 20:0.2 </a:t>
            </a:r>
            <a:r>
              <a:rPr sz="1200" dirty="0">
                <a:latin typeface="Times New Roman"/>
                <a:cs typeface="Times New Roman"/>
              </a:rPr>
              <a:t>1. I </a:t>
            </a:r>
            <a:r>
              <a:rPr sz="1200" spc="-5" dirty="0">
                <a:latin typeface="Times New Roman"/>
                <a:cs typeface="Times New Roman"/>
              </a:rPr>
              <a:t>Figli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</a:t>
            </a:r>
            <a:r>
              <a:rPr sz="1200" spc="-1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Discendenti.</a:t>
            </a:r>
            <a:endParaRPr sz="1200">
              <a:latin typeface="Times New Roman"/>
              <a:cs typeface="Times New Roman"/>
            </a:endParaRPr>
          </a:p>
          <a:p>
            <a:pPr marL="508000">
              <a:lnSpc>
                <a:spcPct val="100000"/>
              </a:lnSpc>
              <a:spcBef>
                <a:spcPts val="133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(223.3)  20:0.3  </a:t>
            </a:r>
            <a:r>
              <a:rPr sz="1200" dirty="0">
                <a:latin typeface="Times New Roman"/>
                <a:cs typeface="Times New Roman"/>
              </a:rPr>
              <a:t>2. I </a:t>
            </a:r>
            <a:r>
              <a:rPr sz="1200" spc="-5" dirty="0">
                <a:latin typeface="Times New Roman"/>
                <a:cs typeface="Times New Roman"/>
              </a:rPr>
              <a:t>Figli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</a:t>
            </a:r>
            <a:r>
              <a:rPr sz="1200" spc="-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Ascendenti.</a:t>
            </a:r>
            <a:endParaRPr sz="1200">
              <a:latin typeface="Times New Roman"/>
              <a:cs typeface="Times New Roman"/>
            </a:endParaRPr>
          </a:p>
          <a:p>
            <a:pPr marL="508000">
              <a:lnSpc>
                <a:spcPct val="100000"/>
              </a:lnSpc>
              <a:spcBef>
                <a:spcPts val="134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(223.4)  20:0.4  </a:t>
            </a:r>
            <a:r>
              <a:rPr sz="1200" dirty="0">
                <a:latin typeface="Times New Roman"/>
                <a:cs typeface="Times New Roman"/>
              </a:rPr>
              <a:t>3. I </a:t>
            </a:r>
            <a:r>
              <a:rPr sz="1200" spc="-5" dirty="0">
                <a:latin typeface="Times New Roman"/>
                <a:cs typeface="Times New Roman"/>
              </a:rPr>
              <a:t>Figli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</a:t>
            </a:r>
            <a:r>
              <a:rPr sz="1200" spc="-18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Trinitizzati.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50800" marR="30480" algn="just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(223.5) 20:0.5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ordini </a:t>
            </a:r>
            <a:r>
              <a:rPr sz="1200" spc="-5" dirty="0">
                <a:latin typeface="Times New Roman"/>
                <a:cs typeface="Times New Roman"/>
              </a:rPr>
              <a:t>discendenti </a:t>
            </a:r>
            <a:r>
              <a:rPr sz="1200" dirty="0">
                <a:latin typeface="Times New Roman"/>
                <a:cs typeface="Times New Roman"/>
              </a:rPr>
              <a:t>di filiazione </a:t>
            </a:r>
            <a:r>
              <a:rPr sz="1200" spc="-5" dirty="0">
                <a:latin typeface="Times New Roman"/>
                <a:cs typeface="Times New Roman"/>
              </a:rPr>
              <a:t>includono personalità </a:t>
            </a:r>
            <a:r>
              <a:rPr sz="1200" dirty="0">
                <a:latin typeface="Times New Roman"/>
                <a:cs typeface="Times New Roman"/>
              </a:rPr>
              <a:t>che sono di </a:t>
            </a:r>
            <a:r>
              <a:rPr sz="1200" spc="-5" dirty="0">
                <a:latin typeface="Times New Roman"/>
                <a:cs typeface="Times New Roman"/>
              </a:rPr>
              <a:t>creazione diretta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divina.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Figli ascendenti, quali </a:t>
            </a:r>
            <a:r>
              <a:rPr sz="1200" dirty="0">
                <a:latin typeface="Times New Roman"/>
                <a:cs typeface="Times New Roman"/>
              </a:rPr>
              <a:t>le  </a:t>
            </a:r>
            <a:r>
              <a:rPr sz="1200" spc="-5" dirty="0">
                <a:latin typeface="Times New Roman"/>
                <a:cs typeface="Times New Roman"/>
              </a:rPr>
              <a:t>creature </a:t>
            </a:r>
            <a:r>
              <a:rPr sz="1200" dirty="0">
                <a:latin typeface="Times New Roman"/>
                <a:cs typeface="Times New Roman"/>
              </a:rPr>
              <a:t>mortali, </a:t>
            </a:r>
            <a:r>
              <a:rPr sz="1200" spc="-5" dirty="0">
                <a:latin typeface="Times New Roman"/>
                <a:cs typeface="Times New Roman"/>
              </a:rPr>
              <a:t>raggiungono </a:t>
            </a:r>
            <a:r>
              <a:rPr sz="1200" dirty="0">
                <a:latin typeface="Times New Roman"/>
                <a:cs typeface="Times New Roman"/>
              </a:rPr>
              <a:t>questo </a:t>
            </a:r>
            <a:r>
              <a:rPr sz="1200" spc="-5" dirty="0">
                <a:latin typeface="Times New Roman"/>
                <a:cs typeface="Times New Roman"/>
              </a:rPr>
              <a:t>status con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partecipazione </a:t>
            </a:r>
            <a:r>
              <a:rPr sz="1200" dirty="0">
                <a:latin typeface="Times New Roman"/>
                <a:cs typeface="Times New Roman"/>
              </a:rPr>
              <a:t>esperienziale </a:t>
            </a:r>
            <a:r>
              <a:rPr sz="1200" spc="-5" dirty="0">
                <a:latin typeface="Times New Roman"/>
                <a:cs typeface="Times New Roman"/>
              </a:rPr>
              <a:t>nella tecnica creativa conosciuta come </a:t>
            </a:r>
            <a:r>
              <a:rPr sz="1200" dirty="0">
                <a:latin typeface="Times New Roman"/>
                <a:cs typeface="Times New Roman"/>
              </a:rPr>
              <a:t>evoluzione. I  </a:t>
            </a:r>
            <a:r>
              <a:rPr sz="1200" spc="-5" dirty="0">
                <a:latin typeface="Times New Roman"/>
                <a:cs typeface="Times New Roman"/>
              </a:rPr>
              <a:t>Figli </a:t>
            </a:r>
            <a:r>
              <a:rPr sz="1200" dirty="0">
                <a:latin typeface="Times New Roman"/>
                <a:cs typeface="Times New Roman"/>
              </a:rPr>
              <a:t>Trinitizzati sono un </a:t>
            </a:r>
            <a:r>
              <a:rPr sz="1200" spc="-5" dirty="0">
                <a:latin typeface="Times New Roman"/>
                <a:cs typeface="Times New Roman"/>
              </a:rPr>
              <a:t>gruppo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origine </a:t>
            </a:r>
            <a:r>
              <a:rPr sz="1200" dirty="0">
                <a:latin typeface="Times New Roman"/>
                <a:cs typeface="Times New Roman"/>
              </a:rPr>
              <a:t>composita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include tutti </a:t>
            </a:r>
            <a:r>
              <a:rPr sz="1200" spc="-5" dirty="0">
                <a:latin typeface="Times New Roman"/>
                <a:cs typeface="Times New Roman"/>
              </a:rPr>
              <a:t>gli esseri abbracciati </a:t>
            </a:r>
            <a:r>
              <a:rPr sz="1200" dirty="0">
                <a:latin typeface="Times New Roman"/>
                <a:cs typeface="Times New Roman"/>
              </a:rPr>
              <a:t>dalla Trinità </a:t>
            </a:r>
            <a:r>
              <a:rPr sz="1200" spc="-5" dirty="0">
                <a:latin typeface="Times New Roman"/>
                <a:cs typeface="Times New Roman"/>
              </a:rPr>
              <a:t>del Paradiso, </a:t>
            </a:r>
            <a:r>
              <a:rPr sz="1200" spc="5" dirty="0">
                <a:latin typeface="Times New Roman"/>
                <a:cs typeface="Times New Roman"/>
              </a:rPr>
              <a:t>anche </a:t>
            </a:r>
            <a:r>
              <a:rPr sz="1200" dirty="0">
                <a:latin typeface="Times New Roman"/>
                <a:cs typeface="Times New Roman"/>
              </a:rPr>
              <a:t>se non  sono </a:t>
            </a:r>
            <a:r>
              <a:rPr sz="1200" spc="-5" dirty="0">
                <a:latin typeface="Times New Roman"/>
                <a:cs typeface="Times New Roman"/>
              </a:rPr>
              <a:t>direttamente originati dalla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Trinità.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150">
              <a:latin typeface="Times New Roman"/>
              <a:cs typeface="Times New Roman"/>
            </a:endParaRPr>
          </a:p>
          <a:p>
            <a:pPr marL="508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1. I Figli di Dio</a:t>
            </a: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Discendenti</a:t>
            </a:r>
            <a:endParaRPr sz="1600">
              <a:latin typeface="Times New Roman"/>
              <a:cs typeface="Times New Roman"/>
            </a:endParaRPr>
          </a:p>
          <a:p>
            <a:pPr marL="50800" marR="67945">
              <a:lnSpc>
                <a:spcPct val="95700"/>
              </a:lnSpc>
              <a:spcBef>
                <a:spcPts val="139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(223.6) 20:1.1 </a:t>
            </a:r>
            <a:r>
              <a:rPr sz="1200" spc="-5" dirty="0">
                <a:latin typeface="Times New Roman"/>
                <a:cs typeface="Times New Roman"/>
              </a:rPr>
              <a:t>Tutti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Figli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discendenti </a:t>
            </a:r>
            <a:r>
              <a:rPr sz="1200" dirty="0">
                <a:latin typeface="Times New Roman"/>
                <a:cs typeface="Times New Roman"/>
              </a:rPr>
              <a:t>sono di </a:t>
            </a:r>
            <a:r>
              <a:rPr sz="1200" spc="-5" dirty="0">
                <a:latin typeface="Times New Roman"/>
                <a:cs typeface="Times New Roman"/>
              </a:rPr>
              <a:t>origine elevata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divina. </a:t>
            </a:r>
            <a:r>
              <a:rPr sz="1200" dirty="0">
                <a:latin typeface="Times New Roman"/>
                <a:cs typeface="Times New Roman"/>
              </a:rPr>
              <a:t>Essi sono </a:t>
            </a:r>
            <a:r>
              <a:rPr sz="1200" spc="-5" dirty="0">
                <a:latin typeface="Times New Roman"/>
                <a:cs typeface="Times New Roman"/>
              </a:rPr>
              <a:t>consacrati al </a:t>
            </a:r>
            <a:r>
              <a:rPr sz="1200" dirty="0">
                <a:latin typeface="Times New Roman"/>
                <a:cs typeface="Times New Roman"/>
              </a:rPr>
              <a:t>ministero </a:t>
            </a:r>
            <a:r>
              <a:rPr sz="1200" spc="-5" dirty="0">
                <a:latin typeface="Times New Roman"/>
                <a:cs typeface="Times New Roman"/>
              </a:rPr>
              <a:t>discendente </a:t>
            </a:r>
            <a:r>
              <a:rPr sz="1200" dirty="0">
                <a:latin typeface="Times New Roman"/>
                <a:cs typeface="Times New Roman"/>
              </a:rPr>
              <a:t>di servizio  </a:t>
            </a:r>
            <a:r>
              <a:rPr sz="1200" spc="-5" dirty="0">
                <a:latin typeface="Times New Roman"/>
                <a:cs typeface="Times New Roman"/>
              </a:rPr>
              <a:t>sui </a:t>
            </a:r>
            <a:r>
              <a:rPr sz="1200" dirty="0">
                <a:latin typeface="Times New Roman"/>
                <a:cs typeface="Times New Roman"/>
              </a:rPr>
              <a:t>mondi e </a:t>
            </a:r>
            <a:r>
              <a:rPr sz="1200" spc="-5" dirty="0">
                <a:latin typeface="Times New Roman"/>
                <a:cs typeface="Times New Roman"/>
              </a:rPr>
              <a:t>sui sistemi </a:t>
            </a:r>
            <a:r>
              <a:rPr sz="1200" spc="-1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tempo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dello </a:t>
            </a:r>
            <a:r>
              <a:rPr sz="1200" dirty="0">
                <a:latin typeface="Times New Roman"/>
                <a:cs typeface="Times New Roman"/>
              </a:rPr>
              <a:t>spazio per facilitare il </a:t>
            </a:r>
            <a:r>
              <a:rPr sz="1200" spc="-5" dirty="0">
                <a:latin typeface="Times New Roman"/>
                <a:cs typeface="Times New Roman"/>
              </a:rPr>
              <a:t>progresso nell’ascensione al Paradiso delle </a:t>
            </a:r>
            <a:r>
              <a:rPr sz="1200" dirty="0">
                <a:latin typeface="Times New Roman"/>
                <a:cs typeface="Times New Roman"/>
              </a:rPr>
              <a:t>umili </a:t>
            </a:r>
            <a:r>
              <a:rPr sz="1200" spc="-5" dirty="0">
                <a:latin typeface="Times New Roman"/>
                <a:cs typeface="Times New Roman"/>
              </a:rPr>
              <a:t>creature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origine  evoluzionaria —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figli </a:t>
            </a:r>
            <a:r>
              <a:rPr sz="1200" dirty="0">
                <a:latin typeface="Times New Roman"/>
                <a:cs typeface="Times New Roman"/>
              </a:rPr>
              <a:t>di Dio </a:t>
            </a:r>
            <a:r>
              <a:rPr sz="1200" spc="-5" dirty="0">
                <a:latin typeface="Times New Roman"/>
                <a:cs typeface="Times New Roman"/>
              </a:rPr>
              <a:t>ascendenti. </a:t>
            </a:r>
            <a:r>
              <a:rPr sz="1200" dirty="0">
                <a:latin typeface="Times New Roman"/>
                <a:cs typeface="Times New Roman"/>
              </a:rPr>
              <a:t>Tra i numerosi ordini di </a:t>
            </a:r>
            <a:r>
              <a:rPr sz="1200" spc="-5" dirty="0">
                <a:latin typeface="Times New Roman"/>
                <a:cs typeface="Times New Roman"/>
              </a:rPr>
              <a:t>Figli discendenti, </a:t>
            </a:r>
            <a:r>
              <a:rPr sz="1200" dirty="0">
                <a:latin typeface="Times New Roman"/>
                <a:cs typeface="Times New Roman"/>
              </a:rPr>
              <a:t>in queste esposizioni ne </a:t>
            </a:r>
            <a:r>
              <a:rPr sz="1200" spc="-5" dirty="0">
                <a:latin typeface="Times New Roman"/>
                <a:cs typeface="Times New Roman"/>
              </a:rPr>
              <a:t>saranno descritti sette. 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Figli che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originati dalle Deità sull’Isola centrale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Luce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Vita sono chiamati </a:t>
            </a:r>
            <a:r>
              <a:rPr sz="1200" i="1" dirty="0">
                <a:latin typeface="Times New Roman"/>
                <a:cs typeface="Times New Roman"/>
              </a:rPr>
              <a:t>Figli </a:t>
            </a:r>
            <a:r>
              <a:rPr sz="1200" i="1" spc="-5" dirty="0">
                <a:latin typeface="Times New Roman"/>
                <a:cs typeface="Times New Roman"/>
              </a:rPr>
              <a:t>Paradisiaci </a:t>
            </a:r>
            <a:r>
              <a:rPr sz="1200" i="1" dirty="0">
                <a:latin typeface="Times New Roman"/>
                <a:cs typeface="Times New Roman"/>
              </a:rPr>
              <a:t>di </a:t>
            </a:r>
            <a:r>
              <a:rPr sz="1200" i="1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comprendono </a:t>
            </a:r>
            <a:r>
              <a:rPr sz="1200" dirty="0">
                <a:latin typeface="Times New Roman"/>
                <a:cs typeface="Times New Roman"/>
              </a:rPr>
              <a:t>i tre  </a:t>
            </a:r>
            <a:r>
              <a:rPr sz="1200" spc="-5" dirty="0">
                <a:latin typeface="Times New Roman"/>
                <a:cs typeface="Times New Roman"/>
              </a:rPr>
              <a:t>ordini seguenti:</a:t>
            </a:r>
            <a:endParaRPr sz="12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39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395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502919" y="513333"/>
            <a:ext cx="8141334" cy="390969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495300">
              <a:lnSpc>
                <a:spcPct val="100000"/>
              </a:lnSpc>
              <a:spcBef>
                <a:spcPts val="10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(223.7) 20:1.2 </a:t>
            </a:r>
            <a:r>
              <a:rPr sz="1200" dirty="0">
                <a:latin typeface="Times New Roman"/>
                <a:cs typeface="Times New Roman"/>
              </a:rPr>
              <a:t>1. </a:t>
            </a:r>
            <a:r>
              <a:rPr sz="1200" spc="-5" dirty="0">
                <a:latin typeface="Times New Roman"/>
                <a:cs typeface="Times New Roman"/>
              </a:rPr>
              <a:t>Figli Creatori </a:t>
            </a:r>
            <a:r>
              <a:rPr sz="1200" dirty="0">
                <a:latin typeface="Times New Roman"/>
                <a:cs typeface="Times New Roman"/>
              </a:rPr>
              <a:t>— i</a:t>
            </a:r>
            <a:r>
              <a:rPr sz="1200" spc="-1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Micael.</a:t>
            </a:r>
            <a:endParaRPr sz="1200">
              <a:latin typeface="Times New Roman"/>
              <a:cs typeface="Times New Roman"/>
            </a:endParaRPr>
          </a:p>
          <a:p>
            <a:pPr marL="495300">
              <a:lnSpc>
                <a:spcPct val="100000"/>
              </a:lnSpc>
              <a:spcBef>
                <a:spcPts val="133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(223.8) 20:1.3 </a:t>
            </a:r>
            <a:r>
              <a:rPr sz="1200" dirty="0">
                <a:latin typeface="Times New Roman"/>
                <a:cs typeface="Times New Roman"/>
              </a:rPr>
              <a:t>2. </a:t>
            </a:r>
            <a:r>
              <a:rPr sz="1200" spc="-5" dirty="0">
                <a:latin typeface="Times New Roman"/>
                <a:cs typeface="Times New Roman"/>
              </a:rPr>
              <a:t>Figli Magistrali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gli</a:t>
            </a:r>
            <a:r>
              <a:rPr sz="1200" spc="-1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Avonal.</a:t>
            </a:r>
            <a:endParaRPr sz="1200">
              <a:latin typeface="Times New Roman"/>
              <a:cs typeface="Times New Roman"/>
            </a:endParaRPr>
          </a:p>
          <a:p>
            <a:pPr marL="495300">
              <a:lnSpc>
                <a:spcPct val="100000"/>
              </a:lnSpc>
              <a:spcBef>
                <a:spcPts val="134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(223.9) 20:1.4 </a:t>
            </a:r>
            <a:r>
              <a:rPr sz="1200" dirty="0">
                <a:latin typeface="Times New Roman"/>
                <a:cs typeface="Times New Roman"/>
              </a:rPr>
              <a:t>3. </a:t>
            </a:r>
            <a:r>
              <a:rPr sz="1200" spc="-5" dirty="0">
                <a:latin typeface="Times New Roman"/>
                <a:cs typeface="Times New Roman"/>
              </a:rPr>
              <a:t>Figli Istruttori Trinitari </a:t>
            </a:r>
            <a:r>
              <a:rPr sz="1200" dirty="0">
                <a:latin typeface="Times New Roman"/>
                <a:cs typeface="Times New Roman"/>
              </a:rPr>
              <a:t>— i</a:t>
            </a:r>
            <a:r>
              <a:rPr sz="1200" spc="-1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Daynal.</a:t>
            </a:r>
            <a:endParaRPr sz="1200">
              <a:latin typeface="Times New Roman"/>
              <a:cs typeface="Times New Roman"/>
            </a:endParaRPr>
          </a:p>
          <a:p>
            <a:pPr marL="38100" algn="just">
              <a:lnSpc>
                <a:spcPct val="100000"/>
              </a:lnSpc>
              <a:spcBef>
                <a:spcPts val="134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(223.10) 20:1.5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rimanenti </a:t>
            </a:r>
            <a:r>
              <a:rPr sz="1200" dirty="0">
                <a:latin typeface="Times New Roman"/>
                <a:cs typeface="Times New Roman"/>
              </a:rPr>
              <a:t>quattro </a:t>
            </a:r>
            <a:r>
              <a:rPr sz="1200" spc="-5" dirty="0">
                <a:latin typeface="Times New Roman"/>
                <a:cs typeface="Times New Roman"/>
              </a:rPr>
              <a:t>ordini </a:t>
            </a:r>
            <a:r>
              <a:rPr sz="1200" dirty="0">
                <a:latin typeface="Times New Roman"/>
                <a:cs typeface="Times New Roman"/>
              </a:rPr>
              <a:t>di filiazione </a:t>
            </a:r>
            <a:r>
              <a:rPr sz="1200" spc="-5" dirty="0">
                <a:latin typeface="Times New Roman"/>
                <a:cs typeface="Times New Roman"/>
              </a:rPr>
              <a:t>discendente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conosciuti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i="1" dirty="0">
                <a:latin typeface="Times New Roman"/>
                <a:cs typeface="Times New Roman"/>
              </a:rPr>
              <a:t>Figli di </a:t>
            </a:r>
            <a:r>
              <a:rPr sz="1200" i="1" spc="-5" dirty="0">
                <a:latin typeface="Times New Roman"/>
                <a:cs typeface="Times New Roman"/>
              </a:rPr>
              <a:t>Dio degli Universi</a:t>
            </a:r>
            <a:r>
              <a:rPr sz="1200" i="1" spc="-80" dirty="0">
                <a:latin typeface="Times New Roman"/>
                <a:cs typeface="Times New Roman"/>
              </a:rPr>
              <a:t> </a:t>
            </a:r>
            <a:r>
              <a:rPr sz="1200" i="1" spc="-5" dirty="0">
                <a:latin typeface="Times New Roman"/>
                <a:cs typeface="Times New Roman"/>
              </a:rPr>
              <a:t>Locali:</a:t>
            </a:r>
            <a:endParaRPr sz="1200">
              <a:latin typeface="Times New Roman"/>
              <a:cs typeface="Times New Roman"/>
            </a:endParaRPr>
          </a:p>
          <a:p>
            <a:pPr marL="495300">
              <a:lnSpc>
                <a:spcPct val="100000"/>
              </a:lnSpc>
              <a:spcBef>
                <a:spcPts val="133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(223.11) 20:1.6 </a:t>
            </a:r>
            <a:r>
              <a:rPr sz="1200" dirty="0">
                <a:latin typeface="Times New Roman"/>
                <a:cs typeface="Times New Roman"/>
              </a:rPr>
              <a:t>4. </a:t>
            </a:r>
            <a:r>
              <a:rPr sz="1200" spc="-5" dirty="0">
                <a:latin typeface="Times New Roman"/>
                <a:cs typeface="Times New Roman"/>
              </a:rPr>
              <a:t>Figli</a:t>
            </a:r>
            <a:r>
              <a:rPr sz="1200" spc="-1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Melchizedek.</a:t>
            </a:r>
            <a:endParaRPr sz="1200">
              <a:latin typeface="Times New Roman"/>
              <a:cs typeface="Times New Roman"/>
            </a:endParaRPr>
          </a:p>
          <a:p>
            <a:pPr marL="495300">
              <a:lnSpc>
                <a:spcPct val="100000"/>
              </a:lnSpc>
              <a:spcBef>
                <a:spcPts val="134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(223.12)  20:1.7  </a:t>
            </a:r>
            <a:r>
              <a:rPr sz="1200" dirty="0">
                <a:latin typeface="Times New Roman"/>
                <a:cs typeface="Times New Roman"/>
              </a:rPr>
              <a:t>5. </a:t>
            </a:r>
            <a:r>
              <a:rPr sz="1200" spc="-5" dirty="0">
                <a:latin typeface="Times New Roman"/>
                <a:cs typeface="Times New Roman"/>
              </a:rPr>
              <a:t>Figli</a:t>
            </a:r>
            <a:r>
              <a:rPr sz="1200" spc="-204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Vorondadek.</a:t>
            </a:r>
            <a:endParaRPr sz="1200">
              <a:latin typeface="Times New Roman"/>
              <a:cs typeface="Times New Roman"/>
            </a:endParaRPr>
          </a:p>
          <a:p>
            <a:pPr marL="495300">
              <a:lnSpc>
                <a:spcPct val="100000"/>
              </a:lnSpc>
              <a:spcBef>
                <a:spcPts val="134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(223.13)  20:1.8  </a:t>
            </a:r>
            <a:r>
              <a:rPr sz="1200" dirty="0">
                <a:latin typeface="Times New Roman"/>
                <a:cs typeface="Times New Roman"/>
              </a:rPr>
              <a:t>6. </a:t>
            </a:r>
            <a:r>
              <a:rPr sz="1200" spc="-5" dirty="0">
                <a:latin typeface="Times New Roman"/>
                <a:cs typeface="Times New Roman"/>
              </a:rPr>
              <a:t>Figli</a:t>
            </a:r>
            <a:r>
              <a:rPr sz="1200" spc="-204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Lanonandek.</a:t>
            </a:r>
            <a:endParaRPr sz="1200">
              <a:latin typeface="Times New Roman"/>
              <a:cs typeface="Times New Roman"/>
            </a:endParaRPr>
          </a:p>
          <a:p>
            <a:pPr marL="495300">
              <a:lnSpc>
                <a:spcPct val="100000"/>
              </a:lnSpc>
              <a:spcBef>
                <a:spcPts val="133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(223.14) 20:1.9 </a:t>
            </a:r>
            <a:r>
              <a:rPr sz="1200" dirty="0">
                <a:latin typeface="Times New Roman"/>
                <a:cs typeface="Times New Roman"/>
              </a:rPr>
              <a:t>7. </a:t>
            </a:r>
            <a:r>
              <a:rPr sz="1200" spc="-5" dirty="0">
                <a:latin typeface="Times New Roman"/>
                <a:cs typeface="Times New Roman"/>
              </a:rPr>
              <a:t>Portatori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-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Vita.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50">
              <a:latin typeface="Times New Roman"/>
              <a:cs typeface="Times New Roman"/>
            </a:endParaRPr>
          </a:p>
          <a:p>
            <a:pPr marL="38100" marR="96520" algn="just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(223.15) 20:1.10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Melchizedek </a:t>
            </a:r>
            <a:r>
              <a:rPr sz="1200" dirty="0">
                <a:latin typeface="Times New Roman"/>
                <a:cs typeface="Times New Roman"/>
              </a:rPr>
              <a:t>sono la </a:t>
            </a:r>
            <a:r>
              <a:rPr sz="1200" spc="-5" dirty="0">
                <a:latin typeface="Times New Roman"/>
                <a:cs typeface="Times New Roman"/>
              </a:rPr>
              <a:t>discendenza congiunta del Figlio Creatore, dello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Creativo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 Padre </a:t>
            </a:r>
            <a:r>
              <a:rPr sz="1200" dirty="0">
                <a:latin typeface="Times New Roman"/>
                <a:cs typeface="Times New Roman"/>
              </a:rPr>
              <a:t>Melchizedek di un  </a:t>
            </a:r>
            <a:r>
              <a:rPr sz="1200" spc="-5" dirty="0">
                <a:latin typeface="Times New Roman"/>
                <a:cs typeface="Times New Roman"/>
              </a:rPr>
              <a:t>Universo locale.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Vorondadek ed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Lanonandek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entrambi portati all’esistenza </a:t>
            </a:r>
            <a:r>
              <a:rPr sz="1200" dirty="0">
                <a:latin typeface="Times New Roman"/>
                <a:cs typeface="Times New Roman"/>
              </a:rPr>
              <a:t>da un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Creatore e dal </a:t>
            </a:r>
            <a:r>
              <a:rPr sz="1200" spc="-5" dirty="0">
                <a:latin typeface="Times New Roman"/>
                <a:cs typeface="Times New Roman"/>
              </a:rPr>
              <a:t>suo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Creativo  associato.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Vorondadek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meglio conosciuti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gli Altissimi,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Padri delle </a:t>
            </a:r>
            <a:r>
              <a:rPr sz="1200" dirty="0">
                <a:latin typeface="Times New Roman"/>
                <a:cs typeface="Times New Roman"/>
              </a:rPr>
              <a:t>Costellazioni; i </a:t>
            </a:r>
            <a:r>
              <a:rPr sz="1200" spc="-5" dirty="0">
                <a:latin typeface="Times New Roman"/>
                <a:cs typeface="Times New Roman"/>
              </a:rPr>
              <a:t>Lanonandek come </a:t>
            </a:r>
            <a:r>
              <a:rPr sz="1200" dirty="0">
                <a:latin typeface="Times New Roman"/>
                <a:cs typeface="Times New Roman"/>
              </a:rPr>
              <a:t>Sovrani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dei</a:t>
            </a:r>
            <a:endParaRPr sz="1200">
              <a:latin typeface="Times New Roman"/>
              <a:cs typeface="Times New Roman"/>
            </a:endParaRPr>
          </a:p>
          <a:p>
            <a:pPr marL="38100" marR="30480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Sistemi e </a:t>
            </a:r>
            <a:r>
              <a:rPr sz="1200" spc="-5" dirty="0">
                <a:latin typeface="Times New Roman"/>
                <a:cs typeface="Times New Roman"/>
              </a:rPr>
              <a:t>come Principi Planetari.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triplice ordine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Portatori di </a:t>
            </a:r>
            <a:r>
              <a:rPr sz="1200" spc="-5" dirty="0">
                <a:latin typeface="Times New Roman"/>
                <a:cs typeface="Times New Roman"/>
              </a:rPr>
              <a:t>Vita </a:t>
            </a:r>
            <a:r>
              <a:rPr sz="1200" dirty="0">
                <a:latin typeface="Times New Roman"/>
                <a:cs typeface="Times New Roman"/>
              </a:rPr>
              <a:t>è portato all’esistenza da un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Creatore e da uno Spirito  </a:t>
            </a:r>
            <a:r>
              <a:rPr sz="1200" spc="-5" dirty="0">
                <a:latin typeface="Times New Roman"/>
                <a:cs typeface="Times New Roman"/>
              </a:rPr>
              <a:t>Creativo associati ad </a:t>
            </a:r>
            <a:r>
              <a:rPr sz="1200" dirty="0">
                <a:latin typeface="Times New Roman"/>
                <a:cs typeface="Times New Roman"/>
              </a:rPr>
              <a:t>uno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tre Antichi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Giorni del </a:t>
            </a:r>
            <a:r>
              <a:rPr sz="1200" spc="-5" dirty="0">
                <a:latin typeface="Times New Roman"/>
                <a:cs typeface="Times New Roman"/>
              </a:rPr>
              <a:t>Superuniverso </a:t>
            </a:r>
            <a:r>
              <a:rPr sz="1200" dirty="0">
                <a:latin typeface="Times New Roman"/>
                <a:cs typeface="Times New Roman"/>
              </a:rPr>
              <a:t>di loro </a:t>
            </a:r>
            <a:r>
              <a:rPr sz="1200" spc="-5" dirty="0">
                <a:latin typeface="Times New Roman"/>
                <a:cs typeface="Times New Roman"/>
              </a:rPr>
              <a:t>giurisdizione. Ma </a:t>
            </a:r>
            <a:r>
              <a:rPr sz="1200" dirty="0">
                <a:latin typeface="Times New Roman"/>
                <a:cs typeface="Times New Roman"/>
              </a:rPr>
              <a:t>la natura e le </a:t>
            </a:r>
            <a:r>
              <a:rPr sz="1200" spc="-5" dirty="0">
                <a:latin typeface="Times New Roman"/>
                <a:cs typeface="Times New Roman"/>
              </a:rPr>
              <a:t>attività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questi Figli 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degli Universi Locali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meglio </a:t>
            </a:r>
            <a:r>
              <a:rPr sz="1200" dirty="0">
                <a:latin typeface="Times New Roman"/>
                <a:cs typeface="Times New Roman"/>
              </a:rPr>
              <a:t>descritte </a:t>
            </a:r>
            <a:r>
              <a:rPr sz="1200" spc="-5" dirty="0">
                <a:latin typeface="Times New Roman"/>
                <a:cs typeface="Times New Roman"/>
              </a:rPr>
              <a:t>nei fascicoli </a:t>
            </a:r>
            <a:r>
              <a:rPr sz="1200" dirty="0">
                <a:latin typeface="Times New Roman"/>
                <a:cs typeface="Times New Roman"/>
              </a:rPr>
              <a:t>che trattano </a:t>
            </a:r>
            <a:r>
              <a:rPr sz="1200" spc="-5" dirty="0">
                <a:latin typeface="Times New Roman"/>
                <a:cs typeface="Times New Roman"/>
              </a:rPr>
              <a:t>degli </a:t>
            </a:r>
            <a:r>
              <a:rPr sz="1200" dirty="0">
                <a:latin typeface="Times New Roman"/>
                <a:cs typeface="Times New Roman"/>
              </a:rPr>
              <a:t>affari </a:t>
            </a:r>
            <a:r>
              <a:rPr sz="1200" spc="-5" dirty="0">
                <a:latin typeface="Times New Roman"/>
                <a:cs typeface="Times New Roman"/>
              </a:rPr>
              <a:t>delle creazioni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locali.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39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396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214359" cy="38963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78105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(224.1) 20:1.11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Figli Paradisiaci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sono </a:t>
            </a:r>
            <a:r>
              <a:rPr sz="1200" dirty="0">
                <a:latin typeface="Times New Roman"/>
                <a:cs typeface="Times New Roman"/>
              </a:rPr>
              <a:t>di triplice </a:t>
            </a:r>
            <a:r>
              <a:rPr sz="1200" spc="-5" dirty="0">
                <a:latin typeface="Times New Roman"/>
                <a:cs typeface="Times New Roman"/>
              </a:rPr>
              <a:t>origine: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Figli primari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Figli Creatori sono </a:t>
            </a:r>
            <a:r>
              <a:rPr sz="1200" dirty="0">
                <a:latin typeface="Times New Roman"/>
                <a:cs typeface="Times New Roman"/>
              </a:rPr>
              <a:t>portati </a:t>
            </a:r>
            <a:r>
              <a:rPr sz="1200" spc="-5" dirty="0">
                <a:latin typeface="Times New Roman"/>
                <a:cs typeface="Times New Roman"/>
              </a:rPr>
              <a:t>all’esistenza dal Padre  Universale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dal Figlio Eterno;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Figli secondari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Figli Magistrali </a:t>
            </a:r>
            <a:r>
              <a:rPr sz="1200" dirty="0">
                <a:latin typeface="Times New Roman"/>
                <a:cs typeface="Times New Roman"/>
              </a:rPr>
              <a:t>sono figli </a:t>
            </a:r>
            <a:r>
              <a:rPr sz="1200" spc="-5" dirty="0">
                <a:latin typeface="Times New Roman"/>
                <a:cs typeface="Times New Roman"/>
              </a:rPr>
              <a:t>del Figlio </a:t>
            </a:r>
            <a:r>
              <a:rPr sz="1200" dirty="0">
                <a:latin typeface="Times New Roman"/>
                <a:cs typeface="Times New Roman"/>
              </a:rPr>
              <a:t>Eterno e dello Spirito </a:t>
            </a:r>
            <a:r>
              <a:rPr sz="1200" spc="-5" dirty="0">
                <a:latin typeface="Times New Roman"/>
                <a:cs typeface="Times New Roman"/>
              </a:rPr>
              <a:t>Infinito;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Figli  Istruttori Trinitari </a:t>
            </a:r>
            <a:r>
              <a:rPr sz="1200" dirty="0">
                <a:latin typeface="Times New Roman"/>
                <a:cs typeface="Times New Roman"/>
              </a:rPr>
              <a:t>sono i </a:t>
            </a:r>
            <a:r>
              <a:rPr sz="1200" spc="-5" dirty="0">
                <a:latin typeface="Times New Roman"/>
                <a:cs typeface="Times New Roman"/>
              </a:rPr>
              <a:t>discendenti del Padre, </a:t>
            </a:r>
            <a:r>
              <a:rPr sz="1200" spc="5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e dello Spirito. </a:t>
            </a:r>
            <a:r>
              <a:rPr sz="1200" spc="-5" dirty="0">
                <a:latin typeface="Times New Roman"/>
                <a:cs typeface="Times New Roman"/>
              </a:rPr>
              <a:t>Dal </a:t>
            </a:r>
            <a:r>
              <a:rPr sz="1200" dirty="0">
                <a:latin typeface="Times New Roman"/>
                <a:cs typeface="Times New Roman"/>
              </a:rPr>
              <a:t>punto di vista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servizio, del </a:t>
            </a:r>
            <a:r>
              <a:rPr sz="1200" spc="-5" dirty="0">
                <a:latin typeface="Times New Roman"/>
                <a:cs typeface="Times New Roman"/>
              </a:rPr>
              <a:t>culto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suppliche i  </a:t>
            </a:r>
            <a:r>
              <a:rPr sz="1200" spc="-5" dirty="0">
                <a:latin typeface="Times New Roman"/>
                <a:cs typeface="Times New Roman"/>
              </a:rPr>
              <a:t>Figli del </a:t>
            </a:r>
            <a:r>
              <a:rPr sz="1200" dirty="0">
                <a:latin typeface="Times New Roman"/>
                <a:cs typeface="Times New Roman"/>
              </a:rPr>
              <a:t>Paradiso sono come uno; il loro spirito è unico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spc="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loro lavoro </a:t>
            </a:r>
            <a:r>
              <a:rPr sz="1200" dirty="0">
                <a:latin typeface="Times New Roman"/>
                <a:cs typeface="Times New Roman"/>
              </a:rPr>
              <a:t>è identico </a:t>
            </a:r>
            <a:r>
              <a:rPr sz="1200" spc="-5" dirty="0">
                <a:latin typeface="Times New Roman"/>
                <a:cs typeface="Times New Roman"/>
              </a:rPr>
              <a:t>per qualità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completezza.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685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(224.2) 20:1.12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ordini </a:t>
            </a:r>
            <a:r>
              <a:rPr sz="1200" spc="-5" dirty="0">
                <a:latin typeface="Times New Roman"/>
                <a:cs typeface="Times New Roman"/>
              </a:rPr>
              <a:t>paradisiaci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Giorni hanno dato </a:t>
            </a:r>
            <a:r>
              <a:rPr sz="1200" dirty="0">
                <a:latin typeface="Times New Roman"/>
                <a:cs typeface="Times New Roman"/>
              </a:rPr>
              <a:t>prova di essere </a:t>
            </a:r>
            <a:r>
              <a:rPr sz="1200" spc="-5" dirty="0">
                <a:latin typeface="Times New Roman"/>
                <a:cs typeface="Times New Roman"/>
              </a:rPr>
              <a:t>degli amministratori </a:t>
            </a:r>
            <a:r>
              <a:rPr sz="1200" dirty="0">
                <a:latin typeface="Times New Roman"/>
                <a:cs typeface="Times New Roman"/>
              </a:rPr>
              <a:t>divini, </a:t>
            </a:r>
            <a:r>
              <a:rPr sz="1200" spc="-5" dirty="0">
                <a:latin typeface="Times New Roman"/>
                <a:cs typeface="Times New Roman"/>
              </a:rPr>
              <a:t>così gli </a:t>
            </a:r>
            <a:r>
              <a:rPr sz="1200" dirty="0">
                <a:latin typeface="Times New Roman"/>
                <a:cs typeface="Times New Roman"/>
              </a:rPr>
              <a:t>ordini dei </a:t>
            </a:r>
            <a:r>
              <a:rPr sz="1200" spc="-5" dirty="0">
                <a:latin typeface="Times New Roman"/>
                <a:cs typeface="Times New Roman"/>
              </a:rPr>
              <a:t>Figli del  Paradiso si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rivelati dei </a:t>
            </a:r>
            <a:r>
              <a:rPr sz="1200" dirty="0">
                <a:latin typeface="Times New Roman"/>
                <a:cs typeface="Times New Roman"/>
              </a:rPr>
              <a:t>ministri divini — </a:t>
            </a:r>
            <a:r>
              <a:rPr sz="1200" spc="-5" dirty="0">
                <a:latin typeface="Times New Roman"/>
                <a:cs typeface="Times New Roman"/>
              </a:rPr>
              <a:t>creatori, servitori, dispensatori, giudici, istruttori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rivelatori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verità. Essi percorrono  l’Universo degli Universi dalle rive dell’Isola </a:t>
            </a:r>
            <a:r>
              <a:rPr sz="1200" dirty="0">
                <a:latin typeface="Times New Roman"/>
                <a:cs typeface="Times New Roman"/>
              </a:rPr>
              <a:t>eterna </a:t>
            </a:r>
            <a:r>
              <a:rPr sz="1200" spc="-5" dirty="0">
                <a:latin typeface="Times New Roman"/>
                <a:cs typeface="Times New Roman"/>
              </a:rPr>
              <a:t>fino </a:t>
            </a:r>
            <a:r>
              <a:rPr sz="1200" dirty="0">
                <a:latin typeface="Times New Roman"/>
                <a:cs typeface="Times New Roman"/>
              </a:rPr>
              <a:t>ai mondi </a:t>
            </a:r>
            <a:r>
              <a:rPr sz="1200" spc="-5" dirty="0">
                <a:latin typeface="Times New Roman"/>
                <a:cs typeface="Times New Roman"/>
              </a:rPr>
              <a:t>abitati del tempo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dello spazio, </a:t>
            </a:r>
            <a:r>
              <a:rPr sz="1200" dirty="0">
                <a:latin typeface="Times New Roman"/>
                <a:cs typeface="Times New Roman"/>
              </a:rPr>
              <a:t>compiendo </a:t>
            </a:r>
            <a:r>
              <a:rPr sz="1200" spc="-5" dirty="0">
                <a:latin typeface="Times New Roman"/>
                <a:cs typeface="Times New Roman"/>
              </a:rPr>
              <a:t>nell’Universo  centrale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nei </a:t>
            </a:r>
            <a:r>
              <a:rPr sz="1200" dirty="0">
                <a:latin typeface="Times New Roman"/>
                <a:cs typeface="Times New Roman"/>
              </a:rPr>
              <a:t>Superuniversi molteplici </a:t>
            </a:r>
            <a:r>
              <a:rPr sz="1200" spc="-5" dirty="0">
                <a:latin typeface="Times New Roman"/>
                <a:cs typeface="Times New Roman"/>
              </a:rPr>
              <a:t>servizi </a:t>
            </a:r>
            <a:r>
              <a:rPr sz="1200" dirty="0">
                <a:latin typeface="Times New Roman"/>
                <a:cs typeface="Times New Roman"/>
              </a:rPr>
              <a:t>che non sono </a:t>
            </a:r>
            <a:r>
              <a:rPr sz="1200" spc="-5" dirty="0">
                <a:latin typeface="Times New Roman"/>
                <a:cs typeface="Times New Roman"/>
              </a:rPr>
              <a:t>rivelati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queste esposizioni. Essi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variamente </a:t>
            </a:r>
            <a:r>
              <a:rPr sz="1200" dirty="0">
                <a:latin typeface="Times New Roman"/>
                <a:cs typeface="Times New Roman"/>
              </a:rPr>
              <a:t>organizzati </a:t>
            </a:r>
            <a:r>
              <a:rPr sz="1200" spc="-5" dirty="0">
                <a:latin typeface="Times New Roman"/>
                <a:cs typeface="Times New Roman"/>
              </a:rPr>
              <a:t>secondo 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natura 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luogo del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servizio, </a:t>
            </a:r>
            <a:r>
              <a:rPr sz="1200" dirty="0">
                <a:latin typeface="Times New Roman"/>
                <a:cs typeface="Times New Roman"/>
              </a:rPr>
              <a:t>ma in un </a:t>
            </a:r>
            <a:r>
              <a:rPr sz="1200" spc="-5" dirty="0">
                <a:latin typeface="Times New Roman"/>
                <a:cs typeface="Times New Roman"/>
              </a:rPr>
              <a:t>Universo locale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Figli Magistrali ed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Figli Istruttori servono entrambi </a:t>
            </a:r>
            <a:r>
              <a:rPr sz="1200" dirty="0">
                <a:latin typeface="Times New Roman"/>
                <a:cs typeface="Times New Roman"/>
              </a:rPr>
              <a:t>sotto la  </a:t>
            </a:r>
            <a:r>
              <a:rPr sz="1200" spc="-5" dirty="0">
                <a:latin typeface="Times New Roman"/>
                <a:cs typeface="Times New Roman"/>
              </a:rPr>
              <a:t>direzione del Figlio </a:t>
            </a:r>
            <a:r>
              <a:rPr sz="1200" dirty="0">
                <a:latin typeface="Times New Roman"/>
                <a:cs typeface="Times New Roman"/>
              </a:rPr>
              <a:t>Creatore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presiede a </a:t>
            </a:r>
            <a:r>
              <a:rPr sz="1200" spc="-5" dirty="0">
                <a:latin typeface="Times New Roman"/>
                <a:cs typeface="Times New Roman"/>
              </a:rPr>
              <a:t>quel</a:t>
            </a:r>
            <a:r>
              <a:rPr sz="1200" dirty="0">
                <a:latin typeface="Times New Roman"/>
                <a:cs typeface="Times New Roman"/>
              </a:rPr>
              <a:t> dominio.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9334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(224.3) 20:1.13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Figli Creatori sembrano possedere </a:t>
            </a:r>
            <a:r>
              <a:rPr sz="1200" dirty="0">
                <a:latin typeface="Times New Roman"/>
                <a:cs typeface="Times New Roman"/>
              </a:rPr>
              <a:t>una dotazione spirituale </a:t>
            </a:r>
            <a:r>
              <a:rPr sz="1200" spc="-5" dirty="0">
                <a:latin typeface="Times New Roman"/>
                <a:cs typeface="Times New Roman"/>
              </a:rPr>
              <a:t>incentrata nelle </a:t>
            </a:r>
            <a:r>
              <a:rPr sz="1200" dirty="0">
                <a:latin typeface="Times New Roman"/>
                <a:cs typeface="Times New Roman"/>
              </a:rPr>
              <a:t>loro persone, </a:t>
            </a:r>
            <a:r>
              <a:rPr sz="1200" spc="-5" dirty="0">
                <a:latin typeface="Times New Roman"/>
                <a:cs typeface="Times New Roman"/>
              </a:rPr>
              <a:t>che controllano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possono  </a:t>
            </a:r>
            <a:r>
              <a:rPr sz="1200" spc="-5" dirty="0">
                <a:latin typeface="Times New Roman"/>
                <a:cs typeface="Times New Roman"/>
              </a:rPr>
              <a:t>conferire, come fece </a:t>
            </a:r>
            <a:r>
              <a:rPr sz="1200" dirty="0">
                <a:latin typeface="Times New Roman"/>
                <a:cs typeface="Times New Roman"/>
              </a:rPr>
              <a:t>il vostro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Creatore quando </a:t>
            </a:r>
            <a:r>
              <a:rPr sz="1200" spc="-5" dirty="0">
                <a:latin typeface="Times New Roman"/>
                <a:cs typeface="Times New Roman"/>
              </a:rPr>
              <a:t>sparse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su </a:t>
            </a:r>
            <a:r>
              <a:rPr sz="1200" dirty="0">
                <a:latin typeface="Times New Roman"/>
                <a:cs typeface="Times New Roman"/>
              </a:rPr>
              <a:t>tutta la </a:t>
            </a:r>
            <a:r>
              <a:rPr sz="1200" spc="-5" dirty="0">
                <a:latin typeface="Times New Roman"/>
                <a:cs typeface="Times New Roman"/>
              </a:rPr>
              <a:t>carne </a:t>
            </a:r>
            <a:r>
              <a:rPr sz="1200" spc="5" dirty="0">
                <a:latin typeface="Times New Roman"/>
                <a:cs typeface="Times New Roman"/>
              </a:rPr>
              <a:t>mortale di </a:t>
            </a:r>
            <a:r>
              <a:rPr sz="1200" spc="-5" dirty="0">
                <a:latin typeface="Times New Roman"/>
                <a:cs typeface="Times New Roman"/>
              </a:rPr>
              <a:t>Urantia. Ogni Figlio </a:t>
            </a:r>
            <a:r>
              <a:rPr sz="1200" dirty="0">
                <a:latin typeface="Times New Roman"/>
                <a:cs typeface="Times New Roman"/>
              </a:rPr>
              <a:t>Creatore  è dotato di questo </a:t>
            </a:r>
            <a:r>
              <a:rPr sz="1200" spc="-5" dirty="0">
                <a:latin typeface="Times New Roman"/>
                <a:cs typeface="Times New Roman"/>
              </a:rPr>
              <a:t>potere d’attrazione spirituale nel proprio regno; egli </a:t>
            </a:r>
            <a:r>
              <a:rPr sz="1200" dirty="0">
                <a:latin typeface="Times New Roman"/>
                <a:cs typeface="Times New Roman"/>
              </a:rPr>
              <a:t>ha personalmente </a:t>
            </a:r>
            <a:r>
              <a:rPr sz="1200" spc="-5" dirty="0">
                <a:latin typeface="Times New Roman"/>
                <a:cs typeface="Times New Roman"/>
              </a:rPr>
              <a:t>coscienza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ogni </a:t>
            </a:r>
            <a:r>
              <a:rPr sz="1200" dirty="0">
                <a:latin typeface="Times New Roman"/>
                <a:cs typeface="Times New Roman"/>
              </a:rPr>
              <a:t>azione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emozione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</a:t>
            </a:r>
            <a:endParaRPr sz="1200">
              <a:latin typeface="Times New Roman"/>
              <a:cs typeface="Times New Roman"/>
            </a:endParaRPr>
          </a:p>
          <a:p>
            <a:pPr marL="76200" marR="240665">
              <a:lnSpc>
                <a:spcPts val="1380"/>
              </a:lnSpc>
              <a:spcBef>
                <a:spcPts val="35"/>
              </a:spcBef>
            </a:pPr>
            <a:r>
              <a:rPr sz="1200" spc="-5" dirty="0">
                <a:latin typeface="Times New Roman"/>
                <a:cs typeface="Times New Roman"/>
              </a:rPr>
              <a:t>ciascun Figlio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discendente che </a:t>
            </a:r>
            <a:r>
              <a:rPr sz="1200" dirty="0">
                <a:latin typeface="Times New Roman"/>
                <a:cs typeface="Times New Roman"/>
              </a:rPr>
              <a:t>serve nel </a:t>
            </a:r>
            <a:r>
              <a:rPr sz="1200" spc="-5" dirty="0">
                <a:latin typeface="Times New Roman"/>
                <a:cs typeface="Times New Roman"/>
              </a:rPr>
              <a:t>suo </a:t>
            </a:r>
            <a:r>
              <a:rPr sz="1200" dirty="0">
                <a:latin typeface="Times New Roman"/>
                <a:cs typeface="Times New Roman"/>
              </a:rPr>
              <a:t>dominio. C’è qui un </a:t>
            </a:r>
            <a:r>
              <a:rPr sz="1200" spc="-5" dirty="0">
                <a:latin typeface="Times New Roman"/>
                <a:cs typeface="Times New Roman"/>
              </a:rPr>
              <a:t>riflesso </a:t>
            </a:r>
            <a:r>
              <a:rPr sz="1200" dirty="0">
                <a:latin typeface="Times New Roman"/>
                <a:cs typeface="Times New Roman"/>
              </a:rPr>
              <a:t>divino, una </a:t>
            </a:r>
            <a:r>
              <a:rPr sz="1200" spc="-5" dirty="0">
                <a:latin typeface="Times New Roman"/>
                <a:cs typeface="Times New Roman"/>
              </a:rPr>
              <a:t>duplicazione nell’Universo locale,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quel potere assoluto d’attrazione spirituale del </a:t>
            </a:r>
            <a:r>
              <a:rPr sz="1200" dirty="0">
                <a:latin typeface="Times New Roman"/>
                <a:cs typeface="Times New Roman"/>
              </a:rPr>
              <a:t>Figlio </a:t>
            </a:r>
            <a:r>
              <a:rPr sz="1200" spc="-5" dirty="0">
                <a:latin typeface="Times New Roman"/>
                <a:cs typeface="Times New Roman"/>
              </a:rPr>
              <a:t>Eterno che gli </a:t>
            </a:r>
            <a:r>
              <a:rPr sz="1200" dirty="0">
                <a:latin typeface="Times New Roman"/>
                <a:cs typeface="Times New Roman"/>
              </a:rPr>
              <a:t>consente di </a:t>
            </a:r>
            <a:r>
              <a:rPr sz="1200" spc="-5" dirty="0">
                <a:latin typeface="Times New Roman"/>
                <a:cs typeface="Times New Roman"/>
              </a:rPr>
              <a:t>giungere </a:t>
            </a:r>
            <a:r>
              <a:rPr sz="1200" dirty="0">
                <a:latin typeface="Times New Roman"/>
                <a:cs typeface="Times New Roman"/>
              </a:rPr>
              <a:t>a stabilire e </a:t>
            </a:r>
            <a:r>
              <a:rPr sz="1200" spc="-5" dirty="0">
                <a:latin typeface="Times New Roman"/>
                <a:cs typeface="Times New Roman"/>
              </a:rPr>
              <a:t>mantenere </a:t>
            </a:r>
            <a:r>
              <a:rPr sz="1200" dirty="0">
                <a:latin typeface="Times New Roman"/>
                <a:cs typeface="Times New Roman"/>
              </a:rPr>
              <a:t>un contatto con  tutti i </a:t>
            </a:r>
            <a:r>
              <a:rPr sz="1200" spc="-5" dirty="0">
                <a:latin typeface="Times New Roman"/>
                <a:cs typeface="Times New Roman"/>
              </a:rPr>
              <a:t>suoi Figli del </a:t>
            </a:r>
            <a:r>
              <a:rPr sz="1200" dirty="0">
                <a:latin typeface="Times New Roman"/>
                <a:cs typeface="Times New Roman"/>
              </a:rPr>
              <a:t>Paradiso, </a:t>
            </a:r>
            <a:r>
              <a:rPr sz="1200" spc="-5" dirty="0">
                <a:latin typeface="Times New Roman"/>
                <a:cs typeface="Times New Roman"/>
              </a:rPr>
              <a:t>indipendentemente </a:t>
            </a:r>
            <a:r>
              <a:rPr sz="1200" dirty="0">
                <a:latin typeface="Times New Roman"/>
                <a:cs typeface="Times New Roman"/>
              </a:rPr>
              <a:t>dal </a:t>
            </a:r>
            <a:r>
              <a:rPr sz="1200" spc="-5" dirty="0">
                <a:latin typeface="Times New Roman"/>
                <a:cs typeface="Times New Roman"/>
              </a:rPr>
              <a:t>luogo </a:t>
            </a:r>
            <a:r>
              <a:rPr sz="1200" dirty="0">
                <a:latin typeface="Times New Roman"/>
                <a:cs typeface="Times New Roman"/>
              </a:rPr>
              <a:t>in cui possono trovarsi </a:t>
            </a:r>
            <a:r>
              <a:rPr sz="1200" spc="-5" dirty="0">
                <a:latin typeface="Times New Roman"/>
                <a:cs typeface="Times New Roman"/>
              </a:rPr>
              <a:t>nell’intero </a:t>
            </a:r>
            <a:r>
              <a:rPr sz="1200" dirty="0">
                <a:latin typeface="Times New Roman"/>
                <a:cs typeface="Times New Roman"/>
              </a:rPr>
              <a:t>Universo </a:t>
            </a:r>
            <a:r>
              <a:rPr sz="1200" spc="-5" dirty="0">
                <a:latin typeface="Times New Roman"/>
                <a:cs typeface="Times New Roman"/>
              </a:rPr>
              <a:t>degli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Universi.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2255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(224.4) 20:1.14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Figli Creatori Paradisiaci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servono </a:t>
            </a:r>
            <a:r>
              <a:rPr sz="1200" dirty="0">
                <a:latin typeface="Times New Roman"/>
                <a:cs typeface="Times New Roman"/>
              </a:rPr>
              <a:t>soltanto </a:t>
            </a:r>
            <a:r>
              <a:rPr sz="1200" spc="-5" dirty="0">
                <a:latin typeface="Times New Roman"/>
                <a:cs typeface="Times New Roman"/>
              </a:rPr>
              <a:t>come Figli nel loro ministero discendente </a:t>
            </a:r>
            <a:r>
              <a:rPr sz="1200" dirty="0">
                <a:latin typeface="Times New Roman"/>
                <a:cs typeface="Times New Roman"/>
              </a:rPr>
              <a:t>di servizio e di </a:t>
            </a:r>
            <a:r>
              <a:rPr sz="1200" spc="-5" dirty="0">
                <a:latin typeface="Times New Roman"/>
                <a:cs typeface="Times New Roman"/>
              </a:rPr>
              <a:t>conferimento, 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quando hanno </a:t>
            </a:r>
            <a:r>
              <a:rPr sz="1200" dirty="0">
                <a:latin typeface="Times New Roman"/>
                <a:cs typeface="Times New Roman"/>
              </a:rPr>
              <a:t>completato la </a:t>
            </a:r>
            <a:r>
              <a:rPr sz="1200" spc="-5" dirty="0">
                <a:latin typeface="Times New Roman"/>
                <a:cs typeface="Times New Roman"/>
              </a:rPr>
              <a:t>loro carriera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conferimento, </a:t>
            </a:r>
            <a:r>
              <a:rPr sz="1200" dirty="0">
                <a:latin typeface="Times New Roman"/>
                <a:cs typeface="Times New Roman"/>
              </a:rPr>
              <a:t>ciascuno di loro </a:t>
            </a:r>
            <a:r>
              <a:rPr sz="1200" spc="-5" dirty="0">
                <a:latin typeface="Times New Roman"/>
                <a:cs typeface="Times New Roman"/>
              </a:rPr>
              <a:t>opera come Padre </a:t>
            </a:r>
            <a:r>
              <a:rPr sz="1200" dirty="0">
                <a:latin typeface="Times New Roman"/>
                <a:cs typeface="Times New Roman"/>
              </a:rPr>
              <a:t>d’Universo </a:t>
            </a:r>
            <a:r>
              <a:rPr sz="1200" spc="-5" dirty="0">
                <a:latin typeface="Times New Roman"/>
                <a:cs typeface="Times New Roman"/>
              </a:rPr>
              <a:t>nella </a:t>
            </a:r>
            <a:r>
              <a:rPr sz="1200" dirty="0">
                <a:latin typeface="Times New Roman"/>
                <a:cs typeface="Times New Roman"/>
              </a:rPr>
              <a:t>propria  </a:t>
            </a:r>
            <a:r>
              <a:rPr sz="1200" spc="-5" dirty="0">
                <a:latin typeface="Times New Roman"/>
                <a:cs typeface="Times New Roman"/>
              </a:rPr>
              <a:t>creazione, </a:t>
            </a:r>
            <a:r>
              <a:rPr sz="1200" dirty="0">
                <a:latin typeface="Times New Roman"/>
                <a:cs typeface="Times New Roman"/>
              </a:rPr>
              <a:t>mentre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altri </a:t>
            </a:r>
            <a:r>
              <a:rPr sz="1200" spc="-5" dirty="0">
                <a:latin typeface="Times New Roman"/>
                <a:cs typeface="Times New Roman"/>
              </a:rPr>
              <a:t>Figli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continuano il </a:t>
            </a:r>
            <a:r>
              <a:rPr sz="1200" spc="-5" dirty="0">
                <a:latin typeface="Times New Roman"/>
                <a:cs typeface="Times New Roman"/>
              </a:rPr>
              <a:t>servizio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conferimento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elevazione </a:t>
            </a:r>
            <a:r>
              <a:rPr sz="1200" dirty="0">
                <a:latin typeface="Times New Roman"/>
                <a:cs typeface="Times New Roman"/>
              </a:rPr>
              <a:t>spirituale </a:t>
            </a:r>
            <a:r>
              <a:rPr sz="1200" spc="-5" dirty="0">
                <a:latin typeface="Times New Roman"/>
                <a:cs typeface="Times New Roman"/>
              </a:rPr>
              <a:t>destinato </a:t>
            </a:r>
            <a:r>
              <a:rPr sz="1200" dirty="0">
                <a:latin typeface="Times New Roman"/>
                <a:cs typeface="Times New Roman"/>
              </a:rPr>
              <a:t>a portare i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pianeti,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39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397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211820" cy="360680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323850">
              <a:lnSpc>
                <a:spcPts val="1380"/>
              </a:lnSpc>
              <a:spcBef>
                <a:spcPts val="195"/>
              </a:spcBef>
            </a:pPr>
            <a:r>
              <a:rPr sz="1200" dirty="0">
                <a:latin typeface="Times New Roman"/>
                <a:cs typeface="Times New Roman"/>
              </a:rPr>
              <a:t>uno </a:t>
            </a:r>
            <a:r>
              <a:rPr sz="1200" spc="-5" dirty="0">
                <a:latin typeface="Times New Roman"/>
                <a:cs typeface="Times New Roman"/>
              </a:rPr>
              <a:t>ad </a:t>
            </a:r>
            <a:r>
              <a:rPr sz="1200" dirty="0">
                <a:latin typeface="Times New Roman"/>
                <a:cs typeface="Times New Roman"/>
              </a:rPr>
              <a:t>uno,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riconoscimento </a:t>
            </a:r>
            <a:r>
              <a:rPr sz="1200" spc="-5" dirty="0">
                <a:latin typeface="Times New Roman"/>
                <a:cs typeface="Times New Roman"/>
              </a:rPr>
              <a:t>volontario del governo amorevole del </a:t>
            </a:r>
            <a:r>
              <a:rPr sz="1200" dirty="0">
                <a:latin typeface="Times New Roman"/>
                <a:cs typeface="Times New Roman"/>
              </a:rPr>
              <a:t>Padre </a:t>
            </a:r>
            <a:r>
              <a:rPr sz="1200" spc="-5" dirty="0">
                <a:latin typeface="Times New Roman"/>
                <a:cs typeface="Times New Roman"/>
              </a:rPr>
              <a:t>Universale, che culmina nella </a:t>
            </a:r>
            <a:r>
              <a:rPr sz="1200" dirty="0">
                <a:latin typeface="Times New Roman"/>
                <a:cs typeface="Times New Roman"/>
              </a:rPr>
              <a:t>consacrazione </a:t>
            </a:r>
            <a:r>
              <a:rPr sz="1200" spc="-5" dirty="0">
                <a:latin typeface="Times New Roman"/>
                <a:cs typeface="Times New Roman"/>
              </a:rPr>
              <a:t>della  creatura alla </a:t>
            </a:r>
            <a:r>
              <a:rPr sz="1200" dirty="0">
                <a:latin typeface="Times New Roman"/>
                <a:cs typeface="Times New Roman"/>
              </a:rPr>
              <a:t>volontà del </a:t>
            </a:r>
            <a:r>
              <a:rPr sz="1200" spc="-5" dirty="0">
                <a:latin typeface="Times New Roman"/>
                <a:cs typeface="Times New Roman"/>
              </a:rPr>
              <a:t>Padre del </a:t>
            </a:r>
            <a:r>
              <a:rPr sz="1200" dirty="0">
                <a:latin typeface="Times New Roman"/>
                <a:cs typeface="Times New Roman"/>
              </a:rPr>
              <a:t>Paradiso e nella </a:t>
            </a:r>
            <a:r>
              <a:rPr sz="1200" spc="-5" dirty="0">
                <a:latin typeface="Times New Roman"/>
                <a:cs typeface="Times New Roman"/>
              </a:rPr>
              <a:t>fedeltà </a:t>
            </a:r>
            <a:r>
              <a:rPr sz="1200" dirty="0">
                <a:latin typeface="Times New Roman"/>
                <a:cs typeface="Times New Roman"/>
              </a:rPr>
              <a:t>planetaria </a:t>
            </a:r>
            <a:r>
              <a:rPr sz="1200" spc="-5" dirty="0">
                <a:latin typeface="Times New Roman"/>
                <a:cs typeface="Times New Roman"/>
              </a:rPr>
              <a:t>alla </a:t>
            </a:r>
            <a:r>
              <a:rPr sz="1200" dirty="0">
                <a:latin typeface="Times New Roman"/>
                <a:cs typeface="Times New Roman"/>
              </a:rPr>
              <a:t>sovranità </a:t>
            </a:r>
            <a:r>
              <a:rPr sz="1200" spc="-5" dirty="0">
                <a:latin typeface="Times New Roman"/>
                <a:cs typeface="Times New Roman"/>
              </a:rPr>
              <a:t>sul proprio </a:t>
            </a:r>
            <a:r>
              <a:rPr sz="1200" dirty="0">
                <a:latin typeface="Times New Roman"/>
                <a:cs typeface="Times New Roman"/>
              </a:rPr>
              <a:t>Universo </a:t>
            </a:r>
            <a:r>
              <a:rPr sz="1200" spc="-5" dirty="0">
                <a:latin typeface="Times New Roman"/>
                <a:cs typeface="Times New Roman"/>
              </a:rPr>
              <a:t>del suo Figlio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Creatore.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685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(224.5) 20:1.15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Figlio Creatore </a:t>
            </a:r>
            <a:r>
              <a:rPr sz="1200" dirty="0">
                <a:latin typeface="Times New Roman"/>
                <a:cs typeface="Times New Roman"/>
              </a:rPr>
              <a:t>settuplo, il </a:t>
            </a:r>
            <a:r>
              <a:rPr sz="1200" spc="-5" dirty="0">
                <a:latin typeface="Times New Roman"/>
                <a:cs typeface="Times New Roman"/>
              </a:rPr>
              <a:t>Creatore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creatura sono </a:t>
            </a:r>
            <a:r>
              <a:rPr sz="1200" dirty="0">
                <a:latin typeface="Times New Roman"/>
                <a:cs typeface="Times New Roman"/>
              </a:rPr>
              <a:t>fusi </a:t>
            </a:r>
            <a:r>
              <a:rPr sz="1200" spc="-5" dirty="0">
                <a:latin typeface="Times New Roman"/>
                <a:cs typeface="Times New Roman"/>
              </a:rPr>
              <a:t>per sempre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un’associazione comprensiva, </a:t>
            </a:r>
            <a:r>
              <a:rPr sz="1200" dirty="0">
                <a:latin typeface="Times New Roman"/>
                <a:cs typeface="Times New Roman"/>
              </a:rPr>
              <a:t>affettuosa e  </a:t>
            </a:r>
            <a:r>
              <a:rPr sz="1200" spc="-5" dirty="0">
                <a:latin typeface="Times New Roman"/>
                <a:cs typeface="Times New Roman"/>
              </a:rPr>
              <a:t>misericordiosa. L’intero ordine dei Micael,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Figli Creatori,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così </a:t>
            </a:r>
            <a:r>
              <a:rPr sz="1200" dirty="0">
                <a:latin typeface="Times New Roman"/>
                <a:cs typeface="Times New Roman"/>
              </a:rPr>
              <a:t>straordinario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studio </a:t>
            </a:r>
            <a:r>
              <a:rPr sz="1200" dirty="0">
                <a:latin typeface="Times New Roman"/>
                <a:cs typeface="Times New Roman"/>
              </a:rPr>
              <a:t>della loro </a:t>
            </a:r>
            <a:r>
              <a:rPr sz="1200" spc="-5" dirty="0">
                <a:latin typeface="Times New Roman"/>
                <a:cs typeface="Times New Roman"/>
              </a:rPr>
              <a:t>natura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spc="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attività  </a:t>
            </a:r>
            <a:r>
              <a:rPr sz="1200" spc="-5" dirty="0">
                <a:latin typeface="Times New Roman"/>
                <a:cs typeface="Times New Roman"/>
              </a:rPr>
              <a:t>sarà riservato </a:t>
            </a:r>
            <a:r>
              <a:rPr sz="1200" dirty="0">
                <a:latin typeface="Times New Roman"/>
                <a:cs typeface="Times New Roman"/>
              </a:rPr>
              <a:t>al prossimo </a:t>
            </a:r>
            <a:r>
              <a:rPr sz="1200" spc="-5" dirty="0">
                <a:latin typeface="Times New Roman"/>
                <a:cs typeface="Times New Roman"/>
              </a:rPr>
              <a:t>fascicolo </a:t>
            </a:r>
            <a:r>
              <a:rPr sz="1200" dirty="0">
                <a:latin typeface="Times New Roman"/>
                <a:cs typeface="Times New Roman"/>
              </a:rPr>
              <a:t>di questa serie, </a:t>
            </a:r>
            <a:r>
              <a:rPr sz="1200" spc="-5" dirty="0">
                <a:latin typeface="Times New Roman"/>
                <a:cs typeface="Times New Roman"/>
              </a:rPr>
              <a:t>mentre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presente </a:t>
            </a:r>
            <a:r>
              <a:rPr sz="1200" dirty="0">
                <a:latin typeface="Times New Roman"/>
                <a:cs typeface="Times New Roman"/>
              </a:rPr>
              <a:t>narrazione </a:t>
            </a:r>
            <a:r>
              <a:rPr sz="1200" spc="-5" dirty="0">
                <a:latin typeface="Times New Roman"/>
                <a:cs typeface="Times New Roman"/>
              </a:rPr>
              <a:t>concernerà principalmente </a:t>
            </a:r>
            <a:r>
              <a:rPr sz="1200" dirty="0">
                <a:latin typeface="Times New Roman"/>
                <a:cs typeface="Times New Roman"/>
              </a:rPr>
              <a:t>i due </a:t>
            </a:r>
            <a:r>
              <a:rPr sz="1200" spc="-5" dirty="0">
                <a:latin typeface="Times New Roman"/>
                <a:cs typeface="Times New Roman"/>
              </a:rPr>
              <a:t>rimanenti ordini  </a:t>
            </a:r>
            <a:r>
              <a:rPr sz="1200" dirty="0">
                <a:latin typeface="Times New Roman"/>
                <a:cs typeface="Times New Roman"/>
              </a:rPr>
              <a:t>di filiazione </a:t>
            </a:r>
            <a:r>
              <a:rPr sz="1200" spc="-5" dirty="0">
                <a:latin typeface="Times New Roman"/>
                <a:cs typeface="Times New Roman"/>
              </a:rPr>
              <a:t>del Paradiso: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Figli Magistrali ed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Figli Istruttori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Trinitari.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2. I Figli</a:t>
            </a:r>
            <a:r>
              <a:rPr sz="1600" b="1" spc="-1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Magistrali</a:t>
            </a:r>
            <a:endParaRPr sz="1600">
              <a:latin typeface="Times New Roman"/>
              <a:cs typeface="Times New Roman"/>
            </a:endParaRPr>
          </a:p>
          <a:p>
            <a:pPr marL="76200" marR="119380">
              <a:lnSpc>
                <a:spcPct val="95900"/>
              </a:lnSpc>
              <a:spcBef>
                <a:spcPts val="137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(224.6) 20:2.1 </a:t>
            </a:r>
            <a:r>
              <a:rPr sz="1200" spc="-5" dirty="0">
                <a:latin typeface="Times New Roman"/>
                <a:cs typeface="Times New Roman"/>
              </a:rPr>
              <a:t>Ogni </a:t>
            </a:r>
            <a:r>
              <a:rPr sz="1200" dirty="0">
                <a:latin typeface="Times New Roman"/>
                <a:cs typeface="Times New Roman"/>
              </a:rPr>
              <a:t>volta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concetto originale ed assoluto </a:t>
            </a:r>
            <a:r>
              <a:rPr sz="1200" dirty="0">
                <a:latin typeface="Times New Roman"/>
                <a:cs typeface="Times New Roman"/>
              </a:rPr>
              <a:t>di un essere formulato dal </a:t>
            </a:r>
            <a:r>
              <a:rPr sz="1200" spc="-5" dirty="0">
                <a:latin typeface="Times New Roman"/>
                <a:cs typeface="Times New Roman"/>
              </a:rPr>
              <a:t>Figlio Eterno si unisce con </a:t>
            </a:r>
            <a:r>
              <a:rPr sz="1200" dirty="0">
                <a:latin typeface="Times New Roman"/>
                <a:cs typeface="Times New Roman"/>
              </a:rPr>
              <a:t>un nuovo e divino  </a:t>
            </a:r>
            <a:r>
              <a:rPr sz="1200" spc="-5" dirty="0">
                <a:latin typeface="Times New Roman"/>
                <a:cs typeface="Times New Roman"/>
              </a:rPr>
              <a:t>ideale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servizio </a:t>
            </a:r>
            <a:r>
              <a:rPr sz="1200" dirty="0">
                <a:latin typeface="Times New Roman"/>
                <a:cs typeface="Times New Roman"/>
              </a:rPr>
              <a:t>amorevole </a:t>
            </a:r>
            <a:r>
              <a:rPr sz="1200" spc="-5" dirty="0">
                <a:latin typeface="Times New Roman"/>
                <a:cs typeface="Times New Roman"/>
              </a:rPr>
              <a:t>concepito dallo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Infinito,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prodotto </a:t>
            </a:r>
            <a:r>
              <a:rPr sz="1200" dirty="0">
                <a:latin typeface="Times New Roman"/>
                <a:cs typeface="Times New Roman"/>
              </a:rPr>
              <a:t>un nuovo </a:t>
            </a:r>
            <a:r>
              <a:rPr sz="1200" spc="-5" dirty="0">
                <a:latin typeface="Times New Roman"/>
                <a:cs typeface="Times New Roman"/>
              </a:rPr>
              <a:t>ed originale Figlio </a:t>
            </a:r>
            <a:r>
              <a:rPr sz="1200" dirty="0">
                <a:latin typeface="Times New Roman"/>
                <a:cs typeface="Times New Roman"/>
              </a:rPr>
              <a:t>di Dio, un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Magistrale  </a:t>
            </a:r>
            <a:r>
              <a:rPr sz="1200" spc="-5" dirty="0">
                <a:latin typeface="Times New Roman"/>
                <a:cs typeface="Times New Roman"/>
              </a:rPr>
              <a:t>del Paradiso. Questi Figli costituiscono l’ordine degli Avonal,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si contraddistingue dall’ordine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Micael,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Figli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Creatori.</a:t>
            </a:r>
            <a:endParaRPr sz="1200">
              <a:latin typeface="Times New Roman"/>
              <a:cs typeface="Times New Roman"/>
            </a:endParaRPr>
          </a:p>
          <a:p>
            <a:pPr marL="76200" marR="381000">
              <a:lnSpc>
                <a:spcPts val="1380"/>
              </a:lnSpc>
              <a:spcBef>
                <a:spcPts val="35"/>
              </a:spcBef>
            </a:pPr>
            <a:r>
              <a:rPr sz="1200" spc="-5" dirty="0">
                <a:latin typeface="Times New Roman"/>
                <a:cs typeface="Times New Roman"/>
              </a:rPr>
              <a:t>Sebbene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siano </a:t>
            </a:r>
            <a:r>
              <a:rPr sz="1200" dirty="0">
                <a:latin typeface="Times New Roman"/>
                <a:cs typeface="Times New Roman"/>
              </a:rPr>
              <a:t>creatori in </a:t>
            </a:r>
            <a:r>
              <a:rPr sz="1200" spc="-5" dirty="0">
                <a:latin typeface="Times New Roman"/>
                <a:cs typeface="Times New Roman"/>
              </a:rPr>
              <a:t>senso personale, essi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strettamente </a:t>
            </a:r>
            <a:r>
              <a:rPr sz="1200" dirty="0">
                <a:latin typeface="Times New Roman"/>
                <a:cs typeface="Times New Roman"/>
              </a:rPr>
              <a:t>associati </a:t>
            </a:r>
            <a:r>
              <a:rPr sz="1200" spc="-5" dirty="0">
                <a:latin typeface="Times New Roman"/>
                <a:cs typeface="Times New Roman"/>
              </a:rPr>
              <a:t>ai Micael </a:t>
            </a:r>
            <a:r>
              <a:rPr sz="1200" dirty="0">
                <a:latin typeface="Times New Roman"/>
                <a:cs typeface="Times New Roman"/>
              </a:rPr>
              <a:t>in tutta la loro </a:t>
            </a:r>
            <a:r>
              <a:rPr sz="1200" spc="-5" dirty="0">
                <a:latin typeface="Times New Roman"/>
                <a:cs typeface="Times New Roman"/>
              </a:rPr>
              <a:t>opera. Gli Avonal </a:t>
            </a:r>
            <a:r>
              <a:rPr sz="1200" dirty="0">
                <a:latin typeface="Times New Roman"/>
                <a:cs typeface="Times New Roman"/>
              </a:rPr>
              <a:t>sono  ministri e </a:t>
            </a:r>
            <a:r>
              <a:rPr sz="1200" spc="-5" dirty="0">
                <a:latin typeface="Times New Roman"/>
                <a:cs typeface="Times New Roman"/>
              </a:rPr>
              <a:t>giudici planetari,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magistrati dei regni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tempo-spazio </a:t>
            </a:r>
            <a:r>
              <a:rPr sz="1200" dirty="0">
                <a:latin typeface="Times New Roman"/>
                <a:cs typeface="Times New Roman"/>
              </a:rPr>
              <a:t>— di </a:t>
            </a:r>
            <a:r>
              <a:rPr sz="1200" spc="-5" dirty="0">
                <a:latin typeface="Times New Roman"/>
                <a:cs typeface="Times New Roman"/>
              </a:rPr>
              <a:t>tutte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razze, per </a:t>
            </a:r>
            <a:r>
              <a:rPr sz="1200" dirty="0">
                <a:latin typeface="Times New Roman"/>
                <a:cs typeface="Times New Roman"/>
              </a:rPr>
              <a:t>tutti i mondi ed in tutti </a:t>
            </a:r>
            <a:r>
              <a:rPr sz="1200" spc="-5" dirty="0">
                <a:latin typeface="Times New Roman"/>
                <a:cs typeface="Times New Roman"/>
              </a:rPr>
              <a:t>gli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Universi.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7937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(225.1) 20:2.2 </a:t>
            </a:r>
            <a:r>
              <a:rPr sz="1200" spc="-5" dirty="0">
                <a:latin typeface="Times New Roman"/>
                <a:cs typeface="Times New Roman"/>
              </a:rPr>
              <a:t>Noi abbiamo </a:t>
            </a:r>
            <a:r>
              <a:rPr sz="1200" dirty="0">
                <a:latin typeface="Times New Roman"/>
                <a:cs typeface="Times New Roman"/>
              </a:rPr>
              <a:t>motivo di </a:t>
            </a:r>
            <a:r>
              <a:rPr sz="1200" spc="-5" dirty="0">
                <a:latin typeface="Times New Roman"/>
                <a:cs typeface="Times New Roman"/>
              </a:rPr>
              <a:t>credere che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numero totale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Figli Magistrali nel grande Universo sia </a:t>
            </a:r>
            <a:r>
              <a:rPr sz="1200" dirty="0">
                <a:latin typeface="Times New Roman"/>
                <a:cs typeface="Times New Roman"/>
              </a:rPr>
              <a:t>di circa un miliardo. </a:t>
            </a:r>
            <a:r>
              <a:rPr sz="1200" spc="-5" dirty="0">
                <a:latin typeface="Times New Roman"/>
                <a:cs typeface="Times New Roman"/>
              </a:rPr>
              <a:t>Essi  </a:t>
            </a:r>
            <a:r>
              <a:rPr sz="1200" dirty="0">
                <a:latin typeface="Times New Roman"/>
                <a:cs typeface="Times New Roman"/>
              </a:rPr>
              <a:t>sono un ordine </a:t>
            </a:r>
            <a:r>
              <a:rPr sz="1200" spc="-5" dirty="0">
                <a:latin typeface="Times New Roman"/>
                <a:cs typeface="Times New Roman"/>
              </a:rPr>
              <a:t>che si autogoverna, </a:t>
            </a:r>
            <a:r>
              <a:rPr sz="1200" dirty="0">
                <a:latin typeface="Times New Roman"/>
                <a:cs typeface="Times New Roman"/>
              </a:rPr>
              <a:t>diretto dal loro </a:t>
            </a:r>
            <a:r>
              <a:rPr sz="1200" spc="-5" dirty="0">
                <a:latin typeface="Times New Roman"/>
                <a:cs typeface="Times New Roman"/>
              </a:rPr>
              <a:t>consiglio supremo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Paradiso </a:t>
            </a:r>
            <a:r>
              <a:rPr sz="1200" dirty="0">
                <a:latin typeface="Times New Roman"/>
                <a:cs typeface="Times New Roman"/>
              </a:rPr>
              <a:t>che è </a:t>
            </a:r>
            <a:r>
              <a:rPr sz="1200" spc="-5" dirty="0">
                <a:latin typeface="Times New Roman"/>
                <a:cs typeface="Times New Roman"/>
              </a:rPr>
              <a:t>composto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Avonal esperti </a:t>
            </a:r>
            <a:r>
              <a:rPr sz="1200" dirty="0">
                <a:latin typeface="Times New Roman"/>
                <a:cs typeface="Times New Roman"/>
              </a:rPr>
              <a:t>scelti dai </a:t>
            </a:r>
            <a:r>
              <a:rPr sz="1200" spc="-5" dirty="0">
                <a:latin typeface="Times New Roman"/>
                <a:cs typeface="Times New Roman"/>
              </a:rPr>
              <a:t>servizi  </a:t>
            </a:r>
            <a:r>
              <a:rPr sz="1200" dirty="0">
                <a:latin typeface="Times New Roman"/>
                <a:cs typeface="Times New Roman"/>
              </a:rPr>
              <a:t>di tutti </a:t>
            </a:r>
            <a:r>
              <a:rPr sz="1200" spc="-5" dirty="0">
                <a:latin typeface="Times New Roman"/>
                <a:cs typeface="Times New Roman"/>
              </a:rPr>
              <a:t>gli Universi. Ma quando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assegnati ad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Universo locale </a:t>
            </a:r>
            <a:r>
              <a:rPr sz="1200" dirty="0">
                <a:latin typeface="Times New Roman"/>
                <a:cs typeface="Times New Roman"/>
              </a:rPr>
              <a:t>e ne </a:t>
            </a:r>
            <a:r>
              <a:rPr sz="1200" spc="-5" dirty="0">
                <a:latin typeface="Times New Roman"/>
                <a:cs typeface="Times New Roman"/>
              </a:rPr>
              <a:t>ricevono l’incarico, essi </a:t>
            </a:r>
            <a:r>
              <a:rPr sz="1200" dirty="0">
                <a:latin typeface="Times New Roman"/>
                <a:cs typeface="Times New Roman"/>
              </a:rPr>
              <a:t>servono </a:t>
            </a:r>
            <a:r>
              <a:rPr sz="1200" spc="-5" dirty="0">
                <a:latin typeface="Times New Roman"/>
                <a:cs typeface="Times New Roman"/>
              </a:rPr>
              <a:t>sotto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direzione del  Figlio </a:t>
            </a:r>
            <a:r>
              <a:rPr sz="1200" dirty="0">
                <a:latin typeface="Times New Roman"/>
                <a:cs typeface="Times New Roman"/>
              </a:rPr>
              <a:t>Creatore di quel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dominio.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39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398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06409" cy="372364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6858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(225.2) 20:2.3 </a:t>
            </a:r>
            <a:r>
              <a:rPr sz="1200" spc="-5" dirty="0">
                <a:latin typeface="Times New Roman"/>
                <a:cs typeface="Times New Roman"/>
              </a:rPr>
              <a:t>Gli Avonal sono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Figli del </a:t>
            </a:r>
            <a:r>
              <a:rPr sz="1200" dirty="0">
                <a:latin typeface="Times New Roman"/>
                <a:cs typeface="Times New Roman"/>
              </a:rPr>
              <a:t>Paradiso per il </a:t>
            </a:r>
            <a:r>
              <a:rPr sz="1200" spc="-5" dirty="0">
                <a:latin typeface="Times New Roman"/>
                <a:cs typeface="Times New Roman"/>
              </a:rPr>
              <a:t>servizio </a:t>
            </a:r>
            <a:r>
              <a:rPr sz="1200" dirty="0">
                <a:latin typeface="Times New Roman"/>
                <a:cs typeface="Times New Roman"/>
              </a:rPr>
              <a:t>ed il </a:t>
            </a:r>
            <a:r>
              <a:rPr sz="1200" spc="-5" dirty="0">
                <a:latin typeface="Times New Roman"/>
                <a:cs typeface="Times New Roman"/>
              </a:rPr>
              <a:t>conferimento ai pianeti degli Universi locali. </a:t>
            </a:r>
            <a:r>
              <a:rPr sz="1200" dirty="0">
                <a:latin typeface="Times New Roman"/>
                <a:cs typeface="Times New Roman"/>
              </a:rPr>
              <a:t>E poiché ogni 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Avonal ha una personalità </a:t>
            </a:r>
            <a:r>
              <a:rPr sz="1200" spc="-5" dirty="0">
                <a:latin typeface="Times New Roman"/>
                <a:cs typeface="Times New Roman"/>
              </a:rPr>
              <a:t>esclusiva,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essendovene </a:t>
            </a:r>
            <a:r>
              <a:rPr sz="1200" dirty="0">
                <a:latin typeface="Times New Roman"/>
                <a:cs typeface="Times New Roman"/>
              </a:rPr>
              <a:t>due </a:t>
            </a:r>
            <a:r>
              <a:rPr sz="1200" spc="-5" dirty="0">
                <a:latin typeface="Times New Roman"/>
                <a:cs typeface="Times New Roman"/>
              </a:rPr>
              <a:t>uguali, </a:t>
            </a:r>
            <a:r>
              <a:rPr sz="1200" dirty="0">
                <a:latin typeface="Times New Roman"/>
                <a:cs typeface="Times New Roman"/>
              </a:rPr>
              <a:t>il loro </a:t>
            </a:r>
            <a:r>
              <a:rPr sz="1200" spc="-5" dirty="0">
                <a:latin typeface="Times New Roman"/>
                <a:cs typeface="Times New Roman"/>
              </a:rPr>
              <a:t>lavoro </a:t>
            </a:r>
            <a:r>
              <a:rPr sz="1200" dirty="0">
                <a:latin typeface="Times New Roman"/>
                <a:cs typeface="Times New Roman"/>
              </a:rPr>
              <a:t>è individualmente unico </a:t>
            </a:r>
            <a:r>
              <a:rPr sz="1200" spc="-5" dirty="0">
                <a:latin typeface="Times New Roman"/>
                <a:cs typeface="Times New Roman"/>
              </a:rPr>
              <a:t>nei </a:t>
            </a:r>
            <a:r>
              <a:rPr sz="1200" spc="5" dirty="0">
                <a:latin typeface="Times New Roman"/>
                <a:cs typeface="Times New Roman"/>
              </a:rPr>
              <a:t>regni </a:t>
            </a:r>
            <a:r>
              <a:rPr sz="1200" dirty="0">
                <a:latin typeface="Times New Roman"/>
                <a:cs typeface="Times New Roman"/>
              </a:rPr>
              <a:t>in cui  </a:t>
            </a:r>
            <a:r>
              <a:rPr sz="1200" spc="-5" dirty="0">
                <a:latin typeface="Times New Roman"/>
                <a:cs typeface="Times New Roman"/>
              </a:rPr>
              <a:t>soggiornano, </a:t>
            </a:r>
            <a:r>
              <a:rPr sz="1200" dirty="0">
                <a:latin typeface="Times New Roman"/>
                <a:cs typeface="Times New Roman"/>
              </a:rPr>
              <a:t>dove </a:t>
            </a:r>
            <a:r>
              <a:rPr sz="1200" spc="-5" dirty="0">
                <a:latin typeface="Times New Roman"/>
                <a:cs typeface="Times New Roman"/>
              </a:rPr>
              <a:t>essi spesso s’incarnano nelle </a:t>
            </a:r>
            <a:r>
              <a:rPr sz="1200" dirty="0">
                <a:latin typeface="Times New Roman"/>
                <a:cs typeface="Times New Roman"/>
              </a:rPr>
              <a:t>sembianze </a:t>
            </a:r>
            <a:r>
              <a:rPr sz="1200" spc="-5" dirty="0">
                <a:latin typeface="Times New Roman"/>
                <a:cs typeface="Times New Roman"/>
              </a:rPr>
              <a:t>dei mortali </a:t>
            </a:r>
            <a:r>
              <a:rPr sz="1200" dirty="0">
                <a:latin typeface="Times New Roman"/>
                <a:cs typeface="Times New Roman"/>
              </a:rPr>
              <a:t>e talvolta </a:t>
            </a:r>
            <a:r>
              <a:rPr sz="1200" spc="-5" dirty="0">
                <a:latin typeface="Times New Roman"/>
                <a:cs typeface="Times New Roman"/>
              </a:rPr>
              <a:t>nascono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madri </a:t>
            </a:r>
            <a:r>
              <a:rPr sz="1200" dirty="0">
                <a:latin typeface="Times New Roman"/>
                <a:cs typeface="Times New Roman"/>
              </a:rPr>
              <a:t>terrene </a:t>
            </a:r>
            <a:r>
              <a:rPr sz="1200" spc="-5" dirty="0">
                <a:latin typeface="Times New Roman"/>
                <a:cs typeface="Times New Roman"/>
              </a:rPr>
              <a:t>sui </a:t>
            </a:r>
            <a:r>
              <a:rPr sz="1200" dirty="0">
                <a:latin typeface="Times New Roman"/>
                <a:cs typeface="Times New Roman"/>
              </a:rPr>
              <a:t>mondi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evoluzionari.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(225.3) 20:2.4 </a:t>
            </a:r>
            <a:r>
              <a:rPr sz="1200" dirty="0">
                <a:latin typeface="Times New Roman"/>
                <a:cs typeface="Times New Roman"/>
              </a:rPr>
              <a:t>Oltre </a:t>
            </a:r>
            <a:r>
              <a:rPr sz="1200" spc="-5" dirty="0">
                <a:latin typeface="Times New Roman"/>
                <a:cs typeface="Times New Roman"/>
              </a:rPr>
              <a:t>ai loro servizi sui livelli amministrativi superiori, gli </a:t>
            </a:r>
            <a:r>
              <a:rPr sz="1200" dirty="0">
                <a:latin typeface="Times New Roman"/>
                <a:cs typeface="Times New Roman"/>
              </a:rPr>
              <a:t>Avonal hanno una triplice funzione </a:t>
            </a:r>
            <a:r>
              <a:rPr sz="1200" spc="5" dirty="0">
                <a:latin typeface="Times New Roman"/>
                <a:cs typeface="Times New Roman"/>
              </a:rPr>
              <a:t>sui </a:t>
            </a:r>
            <a:r>
              <a:rPr sz="1200" dirty="0">
                <a:latin typeface="Times New Roman"/>
                <a:cs typeface="Times New Roman"/>
              </a:rPr>
              <a:t>mondi</a:t>
            </a:r>
            <a:r>
              <a:rPr sz="1200" spc="-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abitati: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533400" marR="42164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(225.4) 20:2.5 </a:t>
            </a:r>
            <a:r>
              <a:rPr sz="1200" dirty="0">
                <a:latin typeface="Times New Roman"/>
                <a:cs typeface="Times New Roman"/>
              </a:rPr>
              <a:t>1. </a:t>
            </a:r>
            <a:r>
              <a:rPr sz="1200" i="1" dirty="0">
                <a:latin typeface="Times New Roman"/>
                <a:cs typeface="Times New Roman"/>
              </a:rPr>
              <a:t>Azioni </a:t>
            </a:r>
            <a:r>
              <a:rPr sz="1200" i="1" spc="-5" dirty="0">
                <a:latin typeface="Times New Roman"/>
                <a:cs typeface="Times New Roman"/>
              </a:rPr>
              <a:t>giudiziarie. </a:t>
            </a:r>
            <a:r>
              <a:rPr sz="1200" spc="-5" dirty="0">
                <a:latin typeface="Times New Roman"/>
                <a:cs typeface="Times New Roman"/>
              </a:rPr>
              <a:t>Essi agiscono alla chiusura delle </a:t>
            </a:r>
            <a:r>
              <a:rPr sz="1200" dirty="0">
                <a:latin typeface="Times New Roman"/>
                <a:cs typeface="Times New Roman"/>
              </a:rPr>
              <a:t>dispensazioni </a:t>
            </a:r>
            <a:r>
              <a:rPr sz="1200" spc="-5" dirty="0">
                <a:latin typeface="Times New Roman"/>
                <a:cs typeface="Times New Roman"/>
              </a:rPr>
              <a:t>planetarie. Nel tempo, decine </a:t>
            </a:r>
            <a:r>
              <a:rPr sz="1200" dirty="0">
                <a:latin typeface="Times New Roman"/>
                <a:cs typeface="Times New Roman"/>
              </a:rPr>
              <a:t>—  </a:t>
            </a:r>
            <a:r>
              <a:rPr sz="1200" spc="-5" dirty="0">
                <a:latin typeface="Times New Roman"/>
                <a:cs typeface="Times New Roman"/>
              </a:rPr>
              <a:t>centinaia </a:t>
            </a:r>
            <a:r>
              <a:rPr sz="1200" dirty="0">
                <a:latin typeface="Times New Roman"/>
                <a:cs typeface="Times New Roman"/>
              </a:rPr>
              <a:t>— di queste missioni </a:t>
            </a:r>
            <a:r>
              <a:rPr sz="1200" spc="-5" dirty="0">
                <a:latin typeface="Times New Roman"/>
                <a:cs typeface="Times New Roman"/>
              </a:rPr>
              <a:t>possono essere eseguite su ogni singolo </a:t>
            </a:r>
            <a:r>
              <a:rPr sz="1200" dirty="0">
                <a:latin typeface="Times New Roman"/>
                <a:cs typeface="Times New Roman"/>
              </a:rPr>
              <a:t>mondo, </a:t>
            </a:r>
            <a:r>
              <a:rPr sz="1200" spc="-5" dirty="0">
                <a:latin typeface="Times New Roman"/>
                <a:cs typeface="Times New Roman"/>
              </a:rPr>
              <a:t>ed essi </a:t>
            </a:r>
            <a:r>
              <a:rPr sz="1200" dirty="0">
                <a:latin typeface="Times New Roman"/>
                <a:cs typeface="Times New Roman"/>
              </a:rPr>
              <a:t>possono recarsi </a:t>
            </a:r>
            <a:r>
              <a:rPr sz="1200" spc="-5" dirty="0">
                <a:latin typeface="Times New Roman"/>
                <a:cs typeface="Times New Roman"/>
              </a:rPr>
              <a:t>sul medesimo  </a:t>
            </a:r>
            <a:r>
              <a:rPr sz="1200" dirty="0">
                <a:latin typeface="Times New Roman"/>
                <a:cs typeface="Times New Roman"/>
              </a:rPr>
              <a:t>mondo o </a:t>
            </a:r>
            <a:r>
              <a:rPr sz="1200" spc="-5" dirty="0">
                <a:latin typeface="Times New Roman"/>
                <a:cs typeface="Times New Roman"/>
              </a:rPr>
              <a:t>su altri </a:t>
            </a:r>
            <a:r>
              <a:rPr sz="1200" dirty="0">
                <a:latin typeface="Times New Roman"/>
                <a:cs typeface="Times New Roman"/>
              </a:rPr>
              <a:t>mondi </a:t>
            </a:r>
            <a:r>
              <a:rPr sz="1200" spc="-5" dirty="0">
                <a:latin typeface="Times New Roman"/>
                <a:cs typeface="Times New Roman"/>
              </a:rPr>
              <a:t>innumerevoli </a:t>
            </a:r>
            <a:r>
              <a:rPr sz="1200" dirty="0">
                <a:latin typeface="Times New Roman"/>
                <a:cs typeface="Times New Roman"/>
              </a:rPr>
              <a:t>volte </a:t>
            </a:r>
            <a:r>
              <a:rPr sz="1200" spc="-5" dirty="0">
                <a:latin typeface="Times New Roman"/>
                <a:cs typeface="Times New Roman"/>
              </a:rPr>
              <a:t>per porre fine </a:t>
            </a:r>
            <a:r>
              <a:rPr sz="1200" dirty="0">
                <a:latin typeface="Times New Roman"/>
                <a:cs typeface="Times New Roman"/>
              </a:rPr>
              <a:t>a dispensazioni e </a:t>
            </a:r>
            <a:r>
              <a:rPr sz="1200" spc="-5" dirty="0">
                <a:latin typeface="Times New Roman"/>
                <a:cs typeface="Times New Roman"/>
              </a:rPr>
              <a:t>liberare </a:t>
            </a:r>
            <a:r>
              <a:rPr sz="1200" dirty="0">
                <a:latin typeface="Times New Roman"/>
                <a:cs typeface="Times New Roman"/>
              </a:rPr>
              <a:t>i sopravviventi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addormentati.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533400" marR="59182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(225.5) 20:2.6 </a:t>
            </a:r>
            <a:r>
              <a:rPr sz="1200" dirty="0">
                <a:latin typeface="Times New Roman"/>
                <a:cs typeface="Times New Roman"/>
              </a:rPr>
              <a:t>2. </a:t>
            </a:r>
            <a:r>
              <a:rPr sz="1200" i="1" spc="-5" dirty="0">
                <a:latin typeface="Times New Roman"/>
                <a:cs typeface="Times New Roman"/>
              </a:rPr>
              <a:t>Missioni magistrali. </a:t>
            </a:r>
            <a:r>
              <a:rPr sz="1200" spc="-5" dirty="0">
                <a:latin typeface="Times New Roman"/>
                <a:cs typeface="Times New Roman"/>
              </a:rPr>
              <a:t>Una visitazione planetaria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tipo </a:t>
            </a:r>
            <a:r>
              <a:rPr sz="1200" spc="-5" dirty="0">
                <a:latin typeface="Times New Roman"/>
                <a:cs typeface="Times New Roman"/>
              </a:rPr>
              <a:t>avviene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solito </a:t>
            </a:r>
            <a:r>
              <a:rPr sz="1200" dirty="0">
                <a:latin typeface="Times New Roman"/>
                <a:cs typeface="Times New Roman"/>
              </a:rPr>
              <a:t>prima </a:t>
            </a:r>
            <a:r>
              <a:rPr sz="1200" spc="-5" dirty="0">
                <a:latin typeface="Times New Roman"/>
                <a:cs typeface="Times New Roman"/>
              </a:rPr>
              <a:t>dell’arrivo </a:t>
            </a:r>
            <a:r>
              <a:rPr sz="1200" dirty="0">
                <a:latin typeface="Times New Roman"/>
                <a:cs typeface="Times New Roman"/>
              </a:rPr>
              <a:t>di un 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conferimento. </a:t>
            </a:r>
            <a:r>
              <a:rPr sz="1200" dirty="0">
                <a:latin typeface="Times New Roman"/>
                <a:cs typeface="Times New Roman"/>
              </a:rPr>
              <a:t>In una tale missione un Avonal </a:t>
            </a:r>
            <a:r>
              <a:rPr sz="1200" spc="-5" dirty="0">
                <a:latin typeface="Times New Roman"/>
                <a:cs typeface="Times New Roman"/>
              </a:rPr>
              <a:t>appare come </a:t>
            </a:r>
            <a:r>
              <a:rPr sz="1200" dirty="0">
                <a:latin typeface="Times New Roman"/>
                <a:cs typeface="Times New Roman"/>
              </a:rPr>
              <a:t>un adulto </a:t>
            </a:r>
            <a:r>
              <a:rPr sz="1200" spc="-5" dirty="0">
                <a:latin typeface="Times New Roman"/>
                <a:cs typeface="Times New Roman"/>
              </a:rPr>
              <a:t>del regno </a:t>
            </a:r>
            <a:r>
              <a:rPr sz="1200" dirty="0">
                <a:latin typeface="Times New Roman"/>
                <a:cs typeface="Times New Roman"/>
              </a:rPr>
              <a:t>mediante una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tecnica</a:t>
            </a:r>
            <a:endParaRPr sz="1200">
              <a:latin typeface="Times New Roman"/>
              <a:cs typeface="Times New Roman"/>
            </a:endParaRPr>
          </a:p>
          <a:p>
            <a:pPr marL="533400">
              <a:lnSpc>
                <a:spcPts val="1305"/>
              </a:lnSpc>
            </a:pPr>
            <a:r>
              <a:rPr sz="1200" spc="-5" dirty="0">
                <a:latin typeface="Times New Roman"/>
                <a:cs typeface="Times New Roman"/>
              </a:rPr>
              <a:t>d’incarnazione che </a:t>
            </a:r>
            <a:r>
              <a:rPr sz="1200" dirty="0">
                <a:latin typeface="Times New Roman"/>
                <a:cs typeface="Times New Roman"/>
              </a:rPr>
              <a:t>non comporta la </a:t>
            </a:r>
            <a:r>
              <a:rPr sz="1200" spc="-5" dirty="0">
                <a:latin typeface="Times New Roman"/>
                <a:cs typeface="Times New Roman"/>
              </a:rPr>
              <a:t>nascita </a:t>
            </a:r>
            <a:r>
              <a:rPr sz="1200" dirty="0">
                <a:latin typeface="Times New Roman"/>
                <a:cs typeface="Times New Roman"/>
              </a:rPr>
              <a:t>umana. </a:t>
            </a:r>
            <a:r>
              <a:rPr sz="1200" spc="-5" dirty="0">
                <a:latin typeface="Times New Roman"/>
                <a:cs typeface="Times New Roman"/>
              </a:rPr>
              <a:t>Dopo questa prima ed </a:t>
            </a:r>
            <a:r>
              <a:rPr sz="1200" dirty="0">
                <a:latin typeface="Times New Roman"/>
                <a:cs typeface="Times New Roman"/>
              </a:rPr>
              <a:t>usuale visita </a:t>
            </a:r>
            <a:r>
              <a:rPr sz="1200" spc="-5" dirty="0">
                <a:latin typeface="Times New Roman"/>
                <a:cs typeface="Times New Roman"/>
              </a:rPr>
              <a:t>magistrale, degli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Avonal</a:t>
            </a:r>
            <a:endParaRPr sz="1200">
              <a:latin typeface="Times New Roman"/>
              <a:cs typeface="Times New Roman"/>
            </a:endParaRPr>
          </a:p>
          <a:p>
            <a:pPr marL="533400" marR="513080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possono servire </a:t>
            </a:r>
            <a:r>
              <a:rPr sz="1200" dirty="0">
                <a:latin typeface="Times New Roman"/>
                <a:cs typeface="Times New Roman"/>
              </a:rPr>
              <a:t>ripetutamente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funzione </a:t>
            </a:r>
            <a:r>
              <a:rPr sz="1200" spc="-5" dirty="0">
                <a:latin typeface="Times New Roman"/>
                <a:cs typeface="Times New Roman"/>
              </a:rPr>
              <a:t>magistrale </a:t>
            </a:r>
            <a:r>
              <a:rPr sz="1200" dirty="0">
                <a:latin typeface="Times New Roman"/>
                <a:cs typeface="Times New Roman"/>
              </a:rPr>
              <a:t>sullo stesso </a:t>
            </a:r>
            <a:r>
              <a:rPr sz="1200" spc="-5" dirty="0">
                <a:latin typeface="Times New Roman"/>
                <a:cs typeface="Times New Roman"/>
              </a:rPr>
              <a:t>pianeta sia prima che </a:t>
            </a:r>
            <a:r>
              <a:rPr sz="1200" dirty="0">
                <a:latin typeface="Times New Roman"/>
                <a:cs typeface="Times New Roman"/>
              </a:rPr>
              <a:t>dopo l’apparizione </a:t>
            </a:r>
            <a:r>
              <a:rPr sz="1200" spc="-5" dirty="0">
                <a:latin typeface="Times New Roman"/>
                <a:cs typeface="Times New Roman"/>
              </a:rPr>
              <a:t>del  Figlio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conferimento.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queste </a:t>
            </a:r>
            <a:r>
              <a:rPr sz="1200" dirty="0">
                <a:latin typeface="Times New Roman"/>
                <a:cs typeface="Times New Roman"/>
              </a:rPr>
              <a:t>missioni </a:t>
            </a:r>
            <a:r>
              <a:rPr sz="1200" spc="-5" dirty="0">
                <a:latin typeface="Times New Roman"/>
                <a:cs typeface="Times New Roman"/>
              </a:rPr>
              <a:t>magistrali </a:t>
            </a:r>
            <a:r>
              <a:rPr sz="1200" dirty="0">
                <a:latin typeface="Times New Roman"/>
                <a:cs typeface="Times New Roman"/>
              </a:rPr>
              <a:t>addizionali un </a:t>
            </a:r>
            <a:r>
              <a:rPr sz="1200" spc="-5" dirty="0">
                <a:latin typeface="Times New Roman"/>
                <a:cs typeface="Times New Roman"/>
              </a:rPr>
              <a:t>Avonal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apparire </a:t>
            </a:r>
            <a:r>
              <a:rPr sz="1200" dirty="0">
                <a:latin typeface="Times New Roman"/>
                <a:cs typeface="Times New Roman"/>
              </a:rPr>
              <a:t>o meno in forma </a:t>
            </a:r>
            <a:r>
              <a:rPr sz="1200" spc="-5" dirty="0">
                <a:latin typeface="Times New Roman"/>
                <a:cs typeface="Times New Roman"/>
              </a:rPr>
              <a:t>materiale 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visibile, </a:t>
            </a:r>
            <a:r>
              <a:rPr sz="1200" dirty="0">
                <a:latin typeface="Times New Roman"/>
                <a:cs typeface="Times New Roman"/>
              </a:rPr>
              <a:t>ma in </a:t>
            </a:r>
            <a:r>
              <a:rPr sz="1200" spc="-5" dirty="0">
                <a:latin typeface="Times New Roman"/>
                <a:cs typeface="Times New Roman"/>
              </a:rPr>
              <a:t>nessuna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esse verrà al </a:t>
            </a:r>
            <a:r>
              <a:rPr sz="1200" dirty="0">
                <a:latin typeface="Times New Roman"/>
                <a:cs typeface="Times New Roman"/>
              </a:rPr>
              <a:t>mondo come un </a:t>
            </a:r>
            <a:r>
              <a:rPr sz="1200" spc="-5" dirty="0">
                <a:latin typeface="Times New Roman"/>
                <a:cs typeface="Times New Roman"/>
              </a:rPr>
              <a:t>bambino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inerme.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533400" marR="495934" algn="just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(225.6) 20:2.7 </a:t>
            </a:r>
            <a:r>
              <a:rPr sz="1200" dirty="0">
                <a:latin typeface="Times New Roman"/>
                <a:cs typeface="Times New Roman"/>
              </a:rPr>
              <a:t>3. </a:t>
            </a:r>
            <a:r>
              <a:rPr sz="1200" i="1" spc="-5" dirty="0">
                <a:latin typeface="Times New Roman"/>
                <a:cs typeface="Times New Roman"/>
              </a:rPr>
              <a:t>Missioni </a:t>
            </a:r>
            <a:r>
              <a:rPr sz="1200" i="1" dirty="0">
                <a:latin typeface="Times New Roman"/>
                <a:cs typeface="Times New Roman"/>
              </a:rPr>
              <a:t>di </a:t>
            </a:r>
            <a:r>
              <a:rPr sz="1200" i="1" spc="-5" dirty="0">
                <a:latin typeface="Times New Roman"/>
                <a:cs typeface="Times New Roman"/>
              </a:rPr>
              <a:t>conferimento. </a:t>
            </a:r>
            <a:r>
              <a:rPr sz="1200" dirty="0">
                <a:latin typeface="Times New Roman"/>
                <a:cs typeface="Times New Roman"/>
              </a:rPr>
              <a:t>Tutti i </a:t>
            </a:r>
            <a:r>
              <a:rPr sz="1200" spc="-5" dirty="0">
                <a:latin typeface="Times New Roman"/>
                <a:cs typeface="Times New Roman"/>
              </a:rPr>
              <a:t>Figli Avonal conferiscono se stessi, almeno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volta,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qualche </a:t>
            </a:r>
            <a:r>
              <a:rPr sz="1200" dirty="0">
                <a:latin typeface="Times New Roman"/>
                <a:cs typeface="Times New Roman"/>
              </a:rPr>
              <a:t>razza  </a:t>
            </a:r>
            <a:r>
              <a:rPr sz="1200" spc="-5" dirty="0">
                <a:latin typeface="Times New Roman"/>
                <a:cs typeface="Times New Roman"/>
              </a:rPr>
              <a:t>mortale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qualche </a:t>
            </a:r>
            <a:r>
              <a:rPr sz="1200" dirty="0">
                <a:latin typeface="Times New Roman"/>
                <a:cs typeface="Times New Roman"/>
              </a:rPr>
              <a:t>mondo </a:t>
            </a:r>
            <a:r>
              <a:rPr sz="1200" spc="-5" dirty="0">
                <a:latin typeface="Times New Roman"/>
                <a:cs typeface="Times New Roman"/>
              </a:rPr>
              <a:t>evoluzionario. </a:t>
            </a:r>
            <a:r>
              <a:rPr sz="1200" spc="-15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visite </a:t>
            </a:r>
            <a:r>
              <a:rPr sz="1200" spc="-5" dirty="0">
                <a:latin typeface="Times New Roman"/>
                <a:cs typeface="Times New Roman"/>
              </a:rPr>
              <a:t>giudiziarie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numerose,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missioni magistrali </a:t>
            </a:r>
            <a:r>
              <a:rPr sz="1200" dirty="0">
                <a:latin typeface="Times New Roman"/>
                <a:cs typeface="Times New Roman"/>
              </a:rPr>
              <a:t>possono </a:t>
            </a:r>
            <a:r>
              <a:rPr sz="1200" spc="-5" dirty="0">
                <a:latin typeface="Times New Roman"/>
                <a:cs typeface="Times New Roman"/>
              </a:rPr>
              <a:t>essere 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d’una,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su ogni </a:t>
            </a:r>
            <a:r>
              <a:rPr sz="1200" dirty="0">
                <a:latin typeface="Times New Roman"/>
                <a:cs typeface="Times New Roman"/>
              </a:rPr>
              <a:t>pianeta </a:t>
            </a:r>
            <a:r>
              <a:rPr sz="1200" spc="-5" dirty="0">
                <a:latin typeface="Times New Roman"/>
                <a:cs typeface="Times New Roman"/>
              </a:rPr>
              <a:t>appare </a:t>
            </a:r>
            <a:r>
              <a:rPr sz="1200" dirty="0">
                <a:latin typeface="Times New Roman"/>
                <a:cs typeface="Times New Roman"/>
              </a:rPr>
              <a:t>un solo Figlio di </a:t>
            </a:r>
            <a:r>
              <a:rPr sz="1200" spc="-5" dirty="0">
                <a:latin typeface="Times New Roman"/>
                <a:cs typeface="Times New Roman"/>
              </a:rPr>
              <a:t>conferimento. Gli </a:t>
            </a:r>
            <a:r>
              <a:rPr sz="1200" dirty="0">
                <a:latin typeface="Times New Roman"/>
                <a:cs typeface="Times New Roman"/>
              </a:rPr>
              <a:t>Avonal di </a:t>
            </a:r>
            <a:r>
              <a:rPr sz="1200" spc="-5" dirty="0">
                <a:latin typeface="Times New Roman"/>
                <a:cs typeface="Times New Roman"/>
              </a:rPr>
              <a:t>conferimento </a:t>
            </a:r>
            <a:r>
              <a:rPr sz="1200" dirty="0">
                <a:latin typeface="Times New Roman"/>
                <a:cs typeface="Times New Roman"/>
              </a:rPr>
              <a:t>nascono da donna  </a:t>
            </a:r>
            <a:r>
              <a:rPr sz="1200" spc="-5" dirty="0">
                <a:latin typeface="Times New Roman"/>
                <a:cs typeface="Times New Roman"/>
              </a:rPr>
              <a:t>nel </a:t>
            </a:r>
            <a:r>
              <a:rPr sz="1200" dirty="0">
                <a:latin typeface="Times New Roman"/>
                <a:cs typeface="Times New Roman"/>
              </a:rPr>
              <a:t>modo in cui </a:t>
            </a:r>
            <a:r>
              <a:rPr sz="1200" spc="-5" dirty="0">
                <a:latin typeface="Times New Roman"/>
                <a:cs typeface="Times New Roman"/>
              </a:rPr>
              <a:t>Micael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Nebadon si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incarnato su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Urantia.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39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399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91500" cy="4132579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6858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(225.7) 20:2.8 </a:t>
            </a:r>
            <a:r>
              <a:rPr sz="1200" spc="-5" dirty="0">
                <a:latin typeface="Times New Roman"/>
                <a:cs typeface="Times New Roman"/>
              </a:rPr>
              <a:t>Non c’è alcun </a:t>
            </a:r>
            <a:r>
              <a:rPr sz="1200" dirty="0">
                <a:latin typeface="Times New Roman"/>
                <a:cs typeface="Times New Roman"/>
              </a:rPr>
              <a:t>limite </a:t>
            </a:r>
            <a:r>
              <a:rPr sz="1200" spc="-5" dirty="0">
                <a:latin typeface="Times New Roman"/>
                <a:cs typeface="Times New Roman"/>
              </a:rPr>
              <a:t>al numero </a:t>
            </a:r>
            <a:r>
              <a:rPr sz="1200" dirty="0">
                <a:latin typeface="Times New Roman"/>
                <a:cs typeface="Times New Roman"/>
              </a:rPr>
              <a:t>di volte in cui i </a:t>
            </a:r>
            <a:r>
              <a:rPr sz="1200" spc="-5" dirty="0">
                <a:latin typeface="Times New Roman"/>
                <a:cs typeface="Times New Roman"/>
              </a:rPr>
              <a:t>Figli Avonal </a:t>
            </a:r>
            <a:r>
              <a:rPr sz="1200" dirty="0">
                <a:latin typeface="Times New Roman"/>
                <a:cs typeface="Times New Roman"/>
              </a:rPr>
              <a:t>possono </a:t>
            </a:r>
            <a:r>
              <a:rPr sz="1200" spc="-5" dirty="0">
                <a:latin typeface="Times New Roman"/>
                <a:cs typeface="Times New Roman"/>
              </a:rPr>
              <a:t>servire </a:t>
            </a:r>
            <a:r>
              <a:rPr sz="1200" dirty="0">
                <a:latin typeface="Times New Roman"/>
                <a:cs typeface="Times New Roman"/>
              </a:rPr>
              <a:t>in missioni </a:t>
            </a:r>
            <a:r>
              <a:rPr sz="1200" spc="-5" dirty="0">
                <a:latin typeface="Times New Roman"/>
                <a:cs typeface="Times New Roman"/>
              </a:rPr>
              <a:t>magistrali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1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conferimento, </a:t>
            </a:r>
            <a:r>
              <a:rPr sz="1200" dirty="0">
                <a:latin typeface="Times New Roman"/>
                <a:cs typeface="Times New Roman"/>
              </a:rPr>
              <a:t>ma  </a:t>
            </a:r>
            <a:r>
              <a:rPr sz="1200" spc="-5" dirty="0">
                <a:latin typeface="Times New Roman"/>
                <a:cs typeface="Times New Roman"/>
              </a:rPr>
              <a:t>generalmente, quando </a:t>
            </a:r>
            <a:r>
              <a:rPr sz="1200" dirty="0">
                <a:latin typeface="Times New Roman"/>
                <a:cs typeface="Times New Roman"/>
              </a:rPr>
              <a:t>hanno </a:t>
            </a:r>
            <a:r>
              <a:rPr sz="1200" spc="-5" dirty="0">
                <a:latin typeface="Times New Roman"/>
                <a:cs typeface="Times New Roman"/>
              </a:rPr>
              <a:t>compiuto sette </a:t>
            </a:r>
            <a:r>
              <a:rPr sz="1200" dirty="0">
                <a:latin typeface="Times New Roman"/>
                <a:cs typeface="Times New Roman"/>
              </a:rPr>
              <a:t>volte </a:t>
            </a:r>
            <a:r>
              <a:rPr sz="1200" spc="-5" dirty="0">
                <a:latin typeface="Times New Roman"/>
                <a:cs typeface="Times New Roman"/>
              </a:rPr>
              <a:t>questa esperienza, </a:t>
            </a:r>
            <a:r>
              <a:rPr sz="1200" dirty="0">
                <a:latin typeface="Times New Roman"/>
                <a:cs typeface="Times New Roman"/>
              </a:rPr>
              <a:t>c’è una </a:t>
            </a:r>
            <a:r>
              <a:rPr sz="1200" spc="-5" dirty="0">
                <a:latin typeface="Times New Roman"/>
                <a:cs typeface="Times New Roman"/>
              </a:rPr>
              <a:t>sospensione </a:t>
            </a:r>
            <a:r>
              <a:rPr sz="1200" dirty="0">
                <a:latin typeface="Times New Roman"/>
                <a:cs typeface="Times New Roman"/>
              </a:rPr>
              <a:t>a favore di quelli </a:t>
            </a:r>
            <a:r>
              <a:rPr sz="1200" spc="-5" dirty="0">
                <a:latin typeface="Times New Roman"/>
                <a:cs typeface="Times New Roman"/>
              </a:rPr>
              <a:t>che hanno svolto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</a:t>
            </a:r>
            <a:endParaRPr sz="1200">
              <a:latin typeface="Times New Roman"/>
              <a:cs typeface="Times New Roman"/>
            </a:endParaRPr>
          </a:p>
          <a:p>
            <a:pPr marL="76200" marR="140970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meno </a:t>
            </a:r>
            <a:r>
              <a:rPr sz="1200" spc="-5" dirty="0">
                <a:latin typeface="Times New Roman"/>
                <a:cs typeface="Times New Roman"/>
              </a:rPr>
              <a:t>tale servizio. Questi Figli dalla </a:t>
            </a:r>
            <a:r>
              <a:rPr sz="1200" dirty="0">
                <a:latin typeface="Times New Roman"/>
                <a:cs typeface="Times New Roman"/>
              </a:rPr>
              <a:t>molteplice </a:t>
            </a:r>
            <a:r>
              <a:rPr sz="1200" spc="-5" dirty="0">
                <a:latin typeface="Times New Roman"/>
                <a:cs typeface="Times New Roman"/>
              </a:rPr>
              <a:t>esperienza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conferimento sono allora assegnati all’alto </a:t>
            </a:r>
            <a:r>
              <a:rPr sz="1200" dirty="0">
                <a:latin typeface="Times New Roman"/>
                <a:cs typeface="Times New Roman"/>
              </a:rPr>
              <a:t>consiglio </a:t>
            </a:r>
            <a:r>
              <a:rPr sz="1200" spc="-5" dirty="0">
                <a:latin typeface="Times New Roman"/>
                <a:cs typeface="Times New Roman"/>
              </a:rPr>
              <a:t>personale </a:t>
            </a:r>
            <a:r>
              <a:rPr sz="1200" dirty="0">
                <a:latin typeface="Times New Roman"/>
                <a:cs typeface="Times New Roman"/>
              </a:rPr>
              <a:t>di un  </a:t>
            </a:r>
            <a:r>
              <a:rPr sz="1200" spc="-5" dirty="0">
                <a:latin typeface="Times New Roman"/>
                <a:cs typeface="Times New Roman"/>
              </a:rPr>
              <a:t>Figlio Creatore, </a:t>
            </a:r>
            <a:r>
              <a:rPr sz="1200" dirty="0">
                <a:latin typeface="Times New Roman"/>
                <a:cs typeface="Times New Roman"/>
              </a:rPr>
              <a:t>divenendo </a:t>
            </a:r>
            <a:r>
              <a:rPr sz="1200" spc="-5" dirty="0">
                <a:latin typeface="Times New Roman"/>
                <a:cs typeface="Times New Roman"/>
              </a:rPr>
              <a:t>così partecipi dell’amministrazione degli affari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dell’Universo.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16129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(225.8) 20:2.9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tutta la loro </a:t>
            </a:r>
            <a:r>
              <a:rPr sz="1200" spc="-5" dirty="0">
                <a:latin typeface="Times New Roman"/>
                <a:cs typeface="Times New Roman"/>
              </a:rPr>
              <a:t>opera </a:t>
            </a:r>
            <a:r>
              <a:rPr sz="1200" dirty="0">
                <a:latin typeface="Times New Roman"/>
                <a:cs typeface="Times New Roman"/>
              </a:rPr>
              <a:t>per i mondi </a:t>
            </a:r>
            <a:r>
              <a:rPr sz="1200" spc="-5" dirty="0">
                <a:latin typeface="Times New Roman"/>
                <a:cs typeface="Times New Roman"/>
              </a:rPr>
              <a:t>abitati,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su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essi,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Figli Magistrali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assistiti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due </a:t>
            </a:r>
            <a:r>
              <a:rPr sz="1200" dirty="0">
                <a:latin typeface="Times New Roman"/>
                <a:cs typeface="Times New Roman"/>
              </a:rPr>
              <a:t>ordini di </a:t>
            </a:r>
            <a:r>
              <a:rPr sz="1200" spc="-5" dirty="0">
                <a:latin typeface="Times New Roman"/>
                <a:cs typeface="Times New Roman"/>
              </a:rPr>
              <a:t>creature degli  Universi locali,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Melchizedek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gli arcangeli, mentre nelle </a:t>
            </a:r>
            <a:r>
              <a:rPr sz="1200" dirty="0">
                <a:latin typeface="Times New Roman"/>
                <a:cs typeface="Times New Roman"/>
              </a:rPr>
              <a:t>missioni di </a:t>
            </a:r>
            <a:r>
              <a:rPr sz="1200" spc="-5" dirty="0">
                <a:latin typeface="Times New Roman"/>
                <a:cs typeface="Times New Roman"/>
              </a:rPr>
              <a:t>conferimento essi </a:t>
            </a:r>
            <a:r>
              <a:rPr sz="1200" dirty="0">
                <a:latin typeface="Times New Roman"/>
                <a:cs typeface="Times New Roman"/>
              </a:rPr>
              <a:t>sono anche </a:t>
            </a:r>
            <a:r>
              <a:rPr sz="1200" spc="-5" dirty="0">
                <a:latin typeface="Times New Roman"/>
                <a:cs typeface="Times New Roman"/>
              </a:rPr>
              <a:t>accompagnati dai </a:t>
            </a:r>
            <a:r>
              <a:rPr sz="1200" dirty="0">
                <a:latin typeface="Times New Roman"/>
                <a:cs typeface="Times New Roman"/>
              </a:rPr>
              <a:t>Brillanti  </a:t>
            </a:r>
            <a:r>
              <a:rPr sz="1200" spc="-5" dirty="0">
                <a:latin typeface="Times New Roman"/>
                <a:cs typeface="Times New Roman"/>
              </a:rPr>
              <a:t>Astri della Sera, anch’essi originari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creazioni locali.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ogni </a:t>
            </a:r>
            <a:r>
              <a:rPr sz="1200" dirty="0">
                <a:latin typeface="Times New Roman"/>
                <a:cs typeface="Times New Roman"/>
              </a:rPr>
              <a:t>sforzo </a:t>
            </a:r>
            <a:r>
              <a:rPr sz="1200" spc="-5" dirty="0">
                <a:latin typeface="Times New Roman"/>
                <a:cs typeface="Times New Roman"/>
              </a:rPr>
              <a:t>planetario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Figli secondari del Paradiso, gli </a:t>
            </a:r>
            <a:r>
              <a:rPr sz="1200" spc="5" dirty="0">
                <a:latin typeface="Times New Roman"/>
                <a:cs typeface="Times New Roman"/>
              </a:rPr>
              <a:t>Avonal, </a:t>
            </a:r>
            <a:r>
              <a:rPr sz="1200" dirty="0">
                <a:latin typeface="Times New Roman"/>
                <a:cs typeface="Times New Roman"/>
              </a:rPr>
              <a:t>sono  </a:t>
            </a:r>
            <a:r>
              <a:rPr sz="1200" spc="-5" dirty="0">
                <a:latin typeface="Times New Roman"/>
                <a:cs typeface="Times New Roman"/>
              </a:rPr>
              <a:t>supportati </a:t>
            </a:r>
            <a:r>
              <a:rPr sz="1200" dirty="0">
                <a:latin typeface="Times New Roman"/>
                <a:cs typeface="Times New Roman"/>
              </a:rPr>
              <a:t>da tutto il </a:t>
            </a:r>
            <a:r>
              <a:rPr sz="1200" spc="-5" dirty="0">
                <a:latin typeface="Times New Roman"/>
                <a:cs typeface="Times New Roman"/>
              </a:rPr>
              <a:t>potere </a:t>
            </a:r>
            <a:r>
              <a:rPr sz="1200" dirty="0">
                <a:latin typeface="Times New Roman"/>
                <a:cs typeface="Times New Roman"/>
              </a:rPr>
              <a:t>e l’autorità di un </a:t>
            </a:r>
            <a:r>
              <a:rPr sz="1200" spc="-5" dirty="0">
                <a:latin typeface="Times New Roman"/>
                <a:cs typeface="Times New Roman"/>
              </a:rPr>
              <a:t>Figlio primario del Paradiso, </a:t>
            </a:r>
            <a:r>
              <a:rPr sz="1200" spc="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Creatore dell’Universo </a:t>
            </a:r>
            <a:r>
              <a:rPr sz="1200" spc="-5" dirty="0">
                <a:latin typeface="Times New Roman"/>
                <a:cs typeface="Times New Roman"/>
              </a:rPr>
              <a:t>locale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cui </a:t>
            </a:r>
            <a:r>
              <a:rPr sz="1200" dirty="0">
                <a:latin typeface="Times New Roman"/>
                <a:cs typeface="Times New Roman"/>
              </a:rPr>
              <a:t>servono. </a:t>
            </a:r>
            <a:r>
              <a:rPr sz="1200" spc="-5" dirty="0">
                <a:latin typeface="Times New Roman"/>
                <a:cs typeface="Times New Roman"/>
              </a:rPr>
              <a:t>A  </a:t>
            </a:r>
            <a:r>
              <a:rPr sz="1200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gli effetti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loro lavoro </a:t>
            </a:r>
            <a:r>
              <a:rPr sz="1200" dirty="0">
                <a:latin typeface="Times New Roman"/>
                <a:cs typeface="Times New Roman"/>
              </a:rPr>
              <a:t>sulle </a:t>
            </a:r>
            <a:r>
              <a:rPr sz="1200" spc="-5" dirty="0">
                <a:latin typeface="Times New Roman"/>
                <a:cs typeface="Times New Roman"/>
              </a:rPr>
              <a:t>sfere abitate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altrettanto efficace </a:t>
            </a:r>
            <a:r>
              <a:rPr sz="1200" dirty="0">
                <a:latin typeface="Times New Roman"/>
                <a:cs typeface="Times New Roman"/>
              </a:rPr>
              <a:t>e soddisfacente </a:t>
            </a:r>
            <a:r>
              <a:rPr sz="1200" spc="-5" dirty="0">
                <a:latin typeface="Times New Roman"/>
                <a:cs typeface="Times New Roman"/>
              </a:rPr>
              <a:t>quanto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sarebbe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servizio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Figlio  Creatore su </a:t>
            </a:r>
            <a:r>
              <a:rPr sz="1200" dirty="0">
                <a:latin typeface="Times New Roman"/>
                <a:cs typeface="Times New Roman"/>
              </a:rPr>
              <a:t>questi mondi </a:t>
            </a:r>
            <a:r>
              <a:rPr sz="1200" spc="-5" dirty="0">
                <a:latin typeface="Times New Roman"/>
                <a:cs typeface="Times New Roman"/>
              </a:rPr>
              <a:t>abitati </a:t>
            </a:r>
            <a:r>
              <a:rPr sz="1200" dirty="0">
                <a:latin typeface="Times New Roman"/>
                <a:cs typeface="Times New Roman"/>
              </a:rPr>
              <a:t>da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mortali.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3. Le azioni</a:t>
            </a:r>
            <a:r>
              <a:rPr sz="1600" b="1" spc="-1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giudiziarie</a:t>
            </a:r>
            <a:endParaRPr sz="1600">
              <a:latin typeface="Times New Roman"/>
              <a:cs typeface="Times New Roman"/>
            </a:endParaRPr>
          </a:p>
          <a:p>
            <a:pPr marL="76200" marR="117475">
              <a:lnSpc>
                <a:spcPts val="1380"/>
              </a:lnSpc>
              <a:spcBef>
                <a:spcPts val="140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(226.1) 20:3.1 </a:t>
            </a:r>
            <a:r>
              <a:rPr sz="1200" spc="-5" dirty="0">
                <a:latin typeface="Times New Roman"/>
                <a:cs typeface="Times New Roman"/>
              </a:rPr>
              <a:t>Gli Avonal sono conosciuti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Figli Magistrali </a:t>
            </a:r>
            <a:r>
              <a:rPr sz="1200" dirty="0">
                <a:latin typeface="Times New Roman"/>
                <a:cs typeface="Times New Roman"/>
              </a:rPr>
              <a:t>perché sono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alti </a:t>
            </a:r>
            <a:r>
              <a:rPr sz="1200" spc="-5" dirty="0">
                <a:latin typeface="Times New Roman"/>
                <a:cs typeface="Times New Roman"/>
              </a:rPr>
              <a:t>magistrati dei regni,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giudici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dispensazioni  che si susseguono nei </a:t>
            </a:r>
            <a:r>
              <a:rPr sz="1200" dirty="0">
                <a:latin typeface="Times New Roman"/>
                <a:cs typeface="Times New Roman"/>
              </a:rPr>
              <a:t>mondi del tempo. </a:t>
            </a:r>
            <a:r>
              <a:rPr sz="1200" spc="-5" dirty="0">
                <a:latin typeface="Times New Roman"/>
                <a:cs typeface="Times New Roman"/>
              </a:rPr>
              <a:t>Essi presiedono al risveglio dei </a:t>
            </a:r>
            <a:r>
              <a:rPr sz="1200" dirty="0">
                <a:latin typeface="Times New Roman"/>
                <a:cs typeface="Times New Roman"/>
              </a:rPr>
              <a:t>sopravviventi </a:t>
            </a:r>
            <a:r>
              <a:rPr sz="1200" spc="-5" dirty="0">
                <a:latin typeface="Times New Roman"/>
                <a:cs typeface="Times New Roman"/>
              </a:rPr>
              <a:t>addormentati, giudicano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regno, </a:t>
            </a:r>
            <a:r>
              <a:rPr sz="1200" dirty="0">
                <a:latin typeface="Times New Roman"/>
                <a:cs typeface="Times New Roman"/>
              </a:rPr>
              <a:t>portano a  </a:t>
            </a:r>
            <a:r>
              <a:rPr sz="1200" spc="-5" dirty="0">
                <a:latin typeface="Times New Roman"/>
                <a:cs typeface="Times New Roman"/>
              </a:rPr>
              <a:t>compimento </a:t>
            </a:r>
            <a:r>
              <a:rPr sz="1200" dirty="0">
                <a:latin typeface="Times New Roman"/>
                <a:cs typeface="Times New Roman"/>
              </a:rPr>
              <a:t>una dispensazione di </a:t>
            </a:r>
            <a:r>
              <a:rPr sz="1200" spc="-5" dirty="0">
                <a:latin typeface="Times New Roman"/>
                <a:cs typeface="Times New Roman"/>
              </a:rPr>
              <a:t>giustizia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sospeso, eseguono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mandati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un’era </a:t>
            </a:r>
            <a:r>
              <a:rPr sz="1200" dirty="0">
                <a:latin typeface="Times New Roman"/>
                <a:cs typeface="Times New Roman"/>
              </a:rPr>
              <a:t>probatoria di </a:t>
            </a:r>
            <a:r>
              <a:rPr sz="1200" spc="-5" dirty="0">
                <a:latin typeface="Times New Roman"/>
                <a:cs typeface="Times New Roman"/>
              </a:rPr>
              <a:t>misericordia, riassegnano </a:t>
            </a:r>
            <a:r>
              <a:rPr sz="1200" dirty="0">
                <a:latin typeface="Times New Roman"/>
                <a:cs typeface="Times New Roman"/>
              </a:rPr>
              <a:t>le  </a:t>
            </a:r>
            <a:r>
              <a:rPr sz="1200" spc="-5" dirty="0">
                <a:latin typeface="Times New Roman"/>
                <a:cs typeface="Times New Roman"/>
              </a:rPr>
              <a:t>creature dello </a:t>
            </a:r>
            <a:r>
              <a:rPr sz="1200" dirty="0">
                <a:latin typeface="Times New Roman"/>
                <a:cs typeface="Times New Roman"/>
              </a:rPr>
              <a:t>spazio di ministero </a:t>
            </a:r>
            <a:r>
              <a:rPr sz="1200" spc="-5" dirty="0">
                <a:latin typeface="Times New Roman"/>
                <a:cs typeface="Times New Roman"/>
              </a:rPr>
              <a:t>planetario </a:t>
            </a:r>
            <a:r>
              <a:rPr sz="1200" dirty="0">
                <a:latin typeface="Times New Roman"/>
                <a:cs typeface="Times New Roman"/>
              </a:rPr>
              <a:t>ai compiti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nuova dispensazione e </a:t>
            </a:r>
            <a:r>
              <a:rPr sz="1200" spc="-5" dirty="0">
                <a:latin typeface="Times New Roman"/>
                <a:cs typeface="Times New Roman"/>
              </a:rPr>
              <a:t>ritornano al </a:t>
            </a:r>
            <a:r>
              <a:rPr sz="1200" dirty="0">
                <a:latin typeface="Times New Roman"/>
                <a:cs typeface="Times New Roman"/>
              </a:rPr>
              <a:t>quartier </a:t>
            </a:r>
            <a:r>
              <a:rPr sz="1200" spc="-5" dirty="0">
                <a:latin typeface="Times New Roman"/>
                <a:cs typeface="Times New Roman"/>
              </a:rPr>
              <a:t>generale del loro Universo  locale </a:t>
            </a:r>
            <a:r>
              <a:rPr sz="1200" dirty="0">
                <a:latin typeface="Times New Roman"/>
                <a:cs typeface="Times New Roman"/>
              </a:rPr>
              <a:t>dopo il completamento della </a:t>
            </a:r>
            <a:r>
              <a:rPr sz="1200" spc="-5" dirty="0">
                <a:latin typeface="Times New Roman"/>
                <a:cs typeface="Times New Roman"/>
              </a:rPr>
              <a:t>loro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missione.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414655" algn="just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(226.2) 20:3.2 </a:t>
            </a:r>
            <a:r>
              <a:rPr sz="1200" spc="-5" dirty="0">
                <a:latin typeface="Times New Roman"/>
                <a:cs typeface="Times New Roman"/>
              </a:rPr>
              <a:t>Quando siedono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giudizio sui destini di un’era, gli Avonal </a:t>
            </a:r>
            <a:r>
              <a:rPr sz="1200" dirty="0">
                <a:latin typeface="Times New Roman"/>
                <a:cs typeface="Times New Roman"/>
              </a:rPr>
              <a:t>decretano la </a:t>
            </a:r>
            <a:r>
              <a:rPr sz="1200" spc="-5" dirty="0">
                <a:latin typeface="Times New Roman"/>
                <a:cs typeface="Times New Roman"/>
              </a:rPr>
              <a:t>sorte </a:t>
            </a:r>
            <a:r>
              <a:rPr sz="1200" spc="5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razze evoluzionarie, </a:t>
            </a:r>
            <a:r>
              <a:rPr sz="1200" dirty="0">
                <a:latin typeface="Times New Roman"/>
                <a:cs typeface="Times New Roman"/>
              </a:rPr>
              <a:t>ma benché  possano </a:t>
            </a:r>
            <a:r>
              <a:rPr sz="1200" spc="-5" dirty="0">
                <a:latin typeface="Times New Roman"/>
                <a:cs typeface="Times New Roman"/>
              </a:rPr>
              <a:t>emettere </a:t>
            </a:r>
            <a:r>
              <a:rPr sz="1200" dirty="0">
                <a:latin typeface="Times New Roman"/>
                <a:cs typeface="Times New Roman"/>
              </a:rPr>
              <a:t>sentenze </a:t>
            </a:r>
            <a:r>
              <a:rPr sz="1200" spc="-5" dirty="0">
                <a:latin typeface="Times New Roman"/>
                <a:cs typeface="Times New Roman"/>
              </a:rPr>
              <a:t>d’estinzione dell’identità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creature personali, </a:t>
            </a:r>
            <a:r>
              <a:rPr sz="1200" dirty="0">
                <a:latin typeface="Times New Roman"/>
                <a:cs typeface="Times New Roman"/>
              </a:rPr>
              <a:t>essi non </a:t>
            </a:r>
            <a:r>
              <a:rPr sz="1200" spc="-5" dirty="0">
                <a:latin typeface="Times New Roman"/>
                <a:cs typeface="Times New Roman"/>
              </a:rPr>
              <a:t>eseguono </a:t>
            </a:r>
            <a:r>
              <a:rPr sz="1200" dirty="0">
                <a:latin typeface="Times New Roman"/>
                <a:cs typeface="Times New Roman"/>
              </a:rPr>
              <a:t>tali </a:t>
            </a:r>
            <a:r>
              <a:rPr sz="1200" spc="-5" dirty="0">
                <a:latin typeface="Times New Roman"/>
                <a:cs typeface="Times New Roman"/>
              </a:rPr>
              <a:t>sentenze. </a:t>
            </a:r>
            <a:r>
              <a:rPr sz="1200" dirty="0">
                <a:latin typeface="Times New Roman"/>
                <a:cs typeface="Times New Roman"/>
              </a:rPr>
              <a:t>I verdetti di </a:t>
            </a:r>
            <a:r>
              <a:rPr sz="1200" spc="5" dirty="0">
                <a:latin typeface="Times New Roman"/>
                <a:cs typeface="Times New Roman"/>
              </a:rPr>
              <a:t>questa  </a:t>
            </a:r>
            <a:r>
              <a:rPr sz="1200" spc="-5" dirty="0">
                <a:latin typeface="Times New Roman"/>
                <a:cs typeface="Times New Roman"/>
              </a:rPr>
              <a:t>natura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eseguiti </a:t>
            </a:r>
            <a:r>
              <a:rPr sz="1200" dirty="0">
                <a:latin typeface="Times New Roman"/>
                <a:cs typeface="Times New Roman"/>
              </a:rPr>
              <a:t>soltanto </a:t>
            </a:r>
            <a:r>
              <a:rPr sz="1200" spc="-5" dirty="0">
                <a:latin typeface="Times New Roman"/>
                <a:cs typeface="Times New Roman"/>
              </a:rPr>
              <a:t>dalle autorità </a:t>
            </a:r>
            <a:r>
              <a:rPr sz="1200" dirty="0">
                <a:latin typeface="Times New Roman"/>
                <a:cs typeface="Times New Roman"/>
              </a:rPr>
              <a:t>di un super-Universo.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4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528319" y="508761"/>
            <a:ext cx="4682490" cy="407162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2200" b="1" spc="-10" dirty="0">
                <a:solidFill>
                  <a:srgbClr val="933634"/>
                </a:solidFill>
                <a:latin typeface="Times New Roman"/>
                <a:cs typeface="Times New Roman"/>
              </a:rPr>
              <a:t>TITOLI </a:t>
            </a:r>
            <a:r>
              <a:rPr sz="2200" b="1" spc="-5" dirty="0">
                <a:solidFill>
                  <a:srgbClr val="933634"/>
                </a:solidFill>
                <a:latin typeface="Times New Roman"/>
                <a:cs typeface="Times New Roman"/>
              </a:rPr>
              <a:t>E</a:t>
            </a:r>
            <a:r>
              <a:rPr sz="2200" b="1" spc="-120" dirty="0">
                <a:solidFill>
                  <a:srgbClr val="933634"/>
                </a:solidFill>
                <a:latin typeface="Times New Roman"/>
                <a:cs typeface="Times New Roman"/>
              </a:rPr>
              <a:t> </a:t>
            </a:r>
            <a:r>
              <a:rPr sz="2200" b="1" spc="-10" dirty="0">
                <a:solidFill>
                  <a:srgbClr val="933634"/>
                </a:solidFill>
                <a:latin typeface="Times New Roman"/>
                <a:cs typeface="Times New Roman"/>
              </a:rPr>
              <a:t>AUTORI</a:t>
            </a:r>
            <a:endParaRPr sz="2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1340"/>
              </a:spcBef>
            </a:pPr>
            <a:r>
              <a:rPr sz="14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PARTE I. L’Universo Centrale </a:t>
            </a:r>
            <a:r>
              <a:rPr sz="1400" b="1" dirty="0">
                <a:solidFill>
                  <a:srgbClr val="1F487C"/>
                </a:solidFill>
                <a:latin typeface="Times New Roman"/>
                <a:cs typeface="Times New Roman"/>
              </a:rPr>
              <a:t>ed i</a:t>
            </a:r>
            <a:r>
              <a:rPr sz="1400" b="1" spc="10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4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Superuniversi</a:t>
            </a:r>
            <a:endParaRPr sz="1400">
              <a:latin typeface="Times New Roman"/>
              <a:cs typeface="Times New Roman"/>
            </a:endParaRPr>
          </a:p>
          <a:p>
            <a:pPr marL="12700">
              <a:lnSpc>
                <a:spcPts val="1400"/>
              </a:lnSpc>
              <a:spcBef>
                <a:spcPts val="1315"/>
              </a:spcBef>
            </a:pPr>
            <a:r>
              <a:rPr sz="1200" b="1" spc="-5" dirty="0">
                <a:latin typeface="Times New Roman"/>
                <a:cs typeface="Times New Roman"/>
              </a:rPr>
              <a:t>Fascicolo </a:t>
            </a:r>
            <a:r>
              <a:rPr sz="1200" b="1" dirty="0">
                <a:latin typeface="Times New Roman"/>
                <a:cs typeface="Times New Roman"/>
              </a:rPr>
              <a:t>. </a:t>
            </a:r>
            <a:r>
              <a:rPr sz="1200" b="1" spc="-5" dirty="0">
                <a:latin typeface="Times New Roman"/>
                <a:cs typeface="Times New Roman"/>
              </a:rPr>
              <a:t>I </a:t>
            </a:r>
            <a:r>
              <a:rPr sz="1200" b="1" dirty="0">
                <a:latin typeface="Times New Roman"/>
                <a:cs typeface="Times New Roman"/>
              </a:rPr>
              <a:t>Titoli </a:t>
            </a:r>
            <a:r>
              <a:rPr sz="1200" b="1" spc="-5" dirty="0">
                <a:latin typeface="Times New Roman"/>
                <a:cs typeface="Times New Roman"/>
              </a:rPr>
              <a:t>dei Fascicoli </a:t>
            </a:r>
            <a:r>
              <a:rPr sz="1200" b="1" dirty="0">
                <a:latin typeface="Times New Roman"/>
                <a:cs typeface="Times New Roman"/>
              </a:rPr>
              <a:t>.</a:t>
            </a:r>
            <a:r>
              <a:rPr sz="1200" b="1" spc="20" dirty="0">
                <a:latin typeface="Times New Roman"/>
                <a:cs typeface="Times New Roman"/>
              </a:rPr>
              <a:t> </a:t>
            </a:r>
            <a:r>
              <a:rPr sz="1200" b="1" spc="-5" dirty="0">
                <a:latin typeface="Times New Roman"/>
                <a:cs typeface="Times New Roman"/>
              </a:rPr>
              <a:t>Autore</a:t>
            </a:r>
            <a:endParaRPr sz="1200">
              <a:latin typeface="Times New Roman"/>
              <a:cs typeface="Times New Roman"/>
            </a:endParaRPr>
          </a:p>
          <a:p>
            <a:pPr marL="318770" indent="-306705">
              <a:lnSpc>
                <a:spcPts val="1370"/>
              </a:lnSpc>
              <a:buAutoNum type="arabicPeriod"/>
              <a:tabLst>
                <a:tab pos="319405" algn="l"/>
              </a:tabLst>
            </a:pPr>
            <a:r>
              <a:rPr sz="1200" spc="-5" dirty="0">
                <a:latin typeface="Times New Roman"/>
                <a:cs typeface="Times New Roman"/>
              </a:rPr>
              <a:t>Introduzione </a:t>
            </a:r>
            <a:r>
              <a:rPr sz="1200" dirty="0">
                <a:latin typeface="Times New Roman"/>
                <a:cs typeface="Times New Roman"/>
              </a:rPr>
              <a:t>. </a:t>
            </a:r>
            <a:r>
              <a:rPr sz="1200" spc="-5" dirty="0">
                <a:latin typeface="Times New Roman"/>
                <a:cs typeface="Times New Roman"/>
              </a:rPr>
              <a:t>Un Consigliere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Divino</a:t>
            </a:r>
            <a:endParaRPr sz="1200">
              <a:latin typeface="Times New Roman"/>
              <a:cs typeface="Times New Roman"/>
            </a:endParaRPr>
          </a:p>
          <a:p>
            <a:pPr marL="318770" indent="-306705">
              <a:lnSpc>
                <a:spcPts val="1380"/>
              </a:lnSpc>
              <a:buAutoNum type="arabicPeriod"/>
              <a:tabLst>
                <a:tab pos="319405" algn="l"/>
              </a:tabLst>
            </a:pP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Padre </a:t>
            </a:r>
            <a:r>
              <a:rPr sz="1200" spc="-5" dirty="0">
                <a:latin typeface="Times New Roman"/>
                <a:cs typeface="Times New Roman"/>
              </a:rPr>
              <a:t>Universale </a:t>
            </a:r>
            <a:r>
              <a:rPr sz="1200" dirty="0">
                <a:latin typeface="Times New Roman"/>
                <a:cs typeface="Times New Roman"/>
              </a:rPr>
              <a:t>. </a:t>
            </a:r>
            <a:r>
              <a:rPr sz="1200" spc="-5" dirty="0">
                <a:latin typeface="Times New Roman"/>
                <a:cs typeface="Times New Roman"/>
              </a:rPr>
              <a:t>Un Consigliere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Divino</a:t>
            </a:r>
            <a:endParaRPr sz="1200">
              <a:latin typeface="Times New Roman"/>
              <a:cs typeface="Times New Roman"/>
            </a:endParaRPr>
          </a:p>
          <a:p>
            <a:pPr marL="318770" indent="-306705">
              <a:lnSpc>
                <a:spcPts val="1380"/>
              </a:lnSpc>
              <a:buAutoNum type="arabicPeriod"/>
              <a:tabLst>
                <a:tab pos="319405" algn="l"/>
              </a:tabLst>
            </a:pP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natura 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. Un </a:t>
            </a:r>
            <a:r>
              <a:rPr sz="1200" spc="-5" dirty="0">
                <a:latin typeface="Times New Roman"/>
                <a:cs typeface="Times New Roman"/>
              </a:rPr>
              <a:t>Consigliere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Divino</a:t>
            </a:r>
            <a:endParaRPr sz="1200">
              <a:latin typeface="Times New Roman"/>
              <a:cs typeface="Times New Roman"/>
            </a:endParaRPr>
          </a:p>
          <a:p>
            <a:pPr marL="317500" indent="-304800">
              <a:lnSpc>
                <a:spcPts val="1380"/>
              </a:lnSpc>
              <a:buAutoNum type="arabicPeriod"/>
              <a:tabLst>
                <a:tab pos="317500" algn="l"/>
              </a:tabLst>
            </a:pP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attributi 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. </a:t>
            </a:r>
            <a:r>
              <a:rPr sz="1200" spc="-5" dirty="0">
                <a:latin typeface="Times New Roman"/>
                <a:cs typeface="Times New Roman"/>
              </a:rPr>
              <a:t>Un Consigliere </a:t>
            </a:r>
            <a:r>
              <a:rPr sz="1200" dirty="0">
                <a:latin typeface="Times New Roman"/>
                <a:cs typeface="Times New Roman"/>
              </a:rPr>
              <a:t>Divino</a:t>
            </a:r>
            <a:endParaRPr sz="1200">
              <a:latin typeface="Times New Roman"/>
              <a:cs typeface="Times New Roman"/>
            </a:endParaRPr>
          </a:p>
          <a:p>
            <a:pPr marL="317500" indent="-304800">
              <a:lnSpc>
                <a:spcPts val="1380"/>
              </a:lnSpc>
              <a:buAutoNum type="arabicPeriod"/>
              <a:tabLst>
                <a:tab pos="317500" algn="l"/>
              </a:tabLst>
            </a:pPr>
            <a:r>
              <a:rPr sz="1200" spc="-5" dirty="0">
                <a:latin typeface="Times New Roman"/>
                <a:cs typeface="Times New Roman"/>
              </a:rPr>
              <a:t>Relazione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con l’Universo </a:t>
            </a:r>
            <a:r>
              <a:rPr sz="1200" dirty="0">
                <a:latin typeface="Times New Roman"/>
                <a:cs typeface="Times New Roman"/>
              </a:rPr>
              <a:t>. </a:t>
            </a:r>
            <a:r>
              <a:rPr sz="1200" spc="-5" dirty="0">
                <a:latin typeface="Times New Roman"/>
                <a:cs typeface="Times New Roman"/>
              </a:rPr>
              <a:t>Un Consigliere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Divino</a:t>
            </a:r>
            <a:endParaRPr sz="1200">
              <a:latin typeface="Times New Roman"/>
              <a:cs typeface="Times New Roman"/>
            </a:endParaRPr>
          </a:p>
          <a:p>
            <a:pPr marL="317500" indent="-304800">
              <a:lnSpc>
                <a:spcPts val="1380"/>
              </a:lnSpc>
              <a:buAutoNum type="arabicPeriod"/>
              <a:tabLst>
                <a:tab pos="317500" algn="l"/>
              </a:tabLst>
            </a:pPr>
            <a:r>
              <a:rPr sz="1200" spc="-5" dirty="0">
                <a:latin typeface="Times New Roman"/>
                <a:cs typeface="Times New Roman"/>
              </a:rPr>
              <a:t>Relazione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con </a:t>
            </a:r>
            <a:r>
              <a:rPr sz="1200" dirty="0">
                <a:latin typeface="Times New Roman"/>
                <a:cs typeface="Times New Roman"/>
              </a:rPr>
              <a:t>l’individuo . </a:t>
            </a:r>
            <a:r>
              <a:rPr sz="1200" spc="-5" dirty="0">
                <a:latin typeface="Times New Roman"/>
                <a:cs typeface="Times New Roman"/>
              </a:rPr>
              <a:t>Un Consigliere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Divino</a:t>
            </a:r>
            <a:endParaRPr sz="1200">
              <a:latin typeface="Times New Roman"/>
              <a:cs typeface="Times New Roman"/>
            </a:endParaRPr>
          </a:p>
          <a:p>
            <a:pPr marL="318770" indent="-306705">
              <a:lnSpc>
                <a:spcPts val="1380"/>
              </a:lnSpc>
              <a:buAutoNum type="arabicPeriod"/>
              <a:tabLst>
                <a:tab pos="319405" algn="l"/>
              </a:tabLst>
            </a:pP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Eterno </a:t>
            </a:r>
            <a:r>
              <a:rPr sz="1200" dirty="0">
                <a:latin typeface="Times New Roman"/>
                <a:cs typeface="Times New Roman"/>
              </a:rPr>
              <a:t>. </a:t>
            </a:r>
            <a:r>
              <a:rPr sz="1200" spc="-5" dirty="0">
                <a:latin typeface="Times New Roman"/>
                <a:cs typeface="Times New Roman"/>
              </a:rPr>
              <a:t>Un Consigliere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Divino</a:t>
            </a:r>
            <a:endParaRPr sz="1200">
              <a:latin typeface="Times New Roman"/>
              <a:cs typeface="Times New Roman"/>
            </a:endParaRPr>
          </a:p>
          <a:p>
            <a:pPr marL="317500" indent="-304800">
              <a:lnSpc>
                <a:spcPts val="1380"/>
              </a:lnSpc>
              <a:buAutoNum type="arabicPeriod"/>
              <a:tabLst>
                <a:tab pos="317500" algn="l"/>
              </a:tabLst>
            </a:pPr>
            <a:r>
              <a:rPr sz="1200" spc="-5" dirty="0">
                <a:latin typeface="Times New Roman"/>
                <a:cs typeface="Times New Roman"/>
              </a:rPr>
              <a:t>Relazione del Figlio Eterno con </a:t>
            </a:r>
            <a:r>
              <a:rPr sz="1200" dirty="0">
                <a:latin typeface="Times New Roman"/>
                <a:cs typeface="Times New Roman"/>
              </a:rPr>
              <a:t>l’Universo . </a:t>
            </a:r>
            <a:r>
              <a:rPr sz="1200" spc="-5" dirty="0">
                <a:latin typeface="Times New Roman"/>
                <a:cs typeface="Times New Roman"/>
              </a:rPr>
              <a:t>Un Consigliere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Divino</a:t>
            </a:r>
            <a:endParaRPr sz="1200">
              <a:latin typeface="Times New Roman"/>
              <a:cs typeface="Times New Roman"/>
            </a:endParaRPr>
          </a:p>
          <a:p>
            <a:pPr marL="318770" indent="-306705">
              <a:lnSpc>
                <a:spcPts val="1380"/>
              </a:lnSpc>
              <a:buAutoNum type="arabicPeriod"/>
              <a:tabLst>
                <a:tab pos="319405" algn="l"/>
              </a:tabLst>
            </a:pPr>
            <a:r>
              <a:rPr sz="1200" spc="-15" dirty="0">
                <a:latin typeface="Times New Roman"/>
                <a:cs typeface="Times New Roman"/>
              </a:rPr>
              <a:t>Lo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Infinito </a:t>
            </a:r>
            <a:r>
              <a:rPr sz="1200" dirty="0">
                <a:latin typeface="Times New Roman"/>
                <a:cs typeface="Times New Roman"/>
              </a:rPr>
              <a:t>. </a:t>
            </a:r>
            <a:r>
              <a:rPr sz="1200" spc="-5" dirty="0">
                <a:latin typeface="Times New Roman"/>
                <a:cs typeface="Times New Roman"/>
              </a:rPr>
              <a:t>Un Consigliere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Divino</a:t>
            </a:r>
            <a:endParaRPr sz="1200">
              <a:latin typeface="Times New Roman"/>
              <a:cs typeface="Times New Roman"/>
            </a:endParaRPr>
          </a:p>
          <a:p>
            <a:pPr marL="317500" indent="-304800">
              <a:lnSpc>
                <a:spcPts val="1380"/>
              </a:lnSpc>
              <a:buAutoNum type="arabicPeriod"/>
              <a:tabLst>
                <a:tab pos="317500" algn="l"/>
              </a:tabLst>
            </a:pPr>
            <a:r>
              <a:rPr sz="1200" spc="-5" dirty="0">
                <a:latin typeface="Times New Roman"/>
                <a:cs typeface="Times New Roman"/>
              </a:rPr>
              <a:t>Relazione dello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Infinito </a:t>
            </a:r>
            <a:r>
              <a:rPr sz="1200" dirty="0">
                <a:latin typeface="Times New Roman"/>
                <a:cs typeface="Times New Roman"/>
              </a:rPr>
              <a:t>con l’Universo . </a:t>
            </a:r>
            <a:r>
              <a:rPr sz="1200" spc="-5" dirty="0">
                <a:latin typeface="Times New Roman"/>
                <a:cs typeface="Times New Roman"/>
              </a:rPr>
              <a:t>Un Consigliere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Divino</a:t>
            </a:r>
            <a:endParaRPr sz="1200">
              <a:latin typeface="Times New Roman"/>
              <a:cs typeface="Times New Roman"/>
            </a:endParaRPr>
          </a:p>
          <a:p>
            <a:pPr marL="318770" indent="-306705">
              <a:lnSpc>
                <a:spcPts val="1380"/>
              </a:lnSpc>
              <a:buAutoNum type="arabicPeriod"/>
              <a:tabLst>
                <a:tab pos="319405" algn="l"/>
              </a:tabLst>
            </a:pP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Trinità del </a:t>
            </a:r>
            <a:r>
              <a:rPr sz="1200" dirty="0">
                <a:latin typeface="Times New Roman"/>
                <a:cs typeface="Times New Roman"/>
              </a:rPr>
              <a:t>Paradiso . </a:t>
            </a:r>
            <a:r>
              <a:rPr sz="1200" spc="-5" dirty="0">
                <a:latin typeface="Times New Roman"/>
                <a:cs typeface="Times New Roman"/>
              </a:rPr>
              <a:t>Un Censore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Universale</a:t>
            </a:r>
            <a:endParaRPr sz="1200">
              <a:latin typeface="Times New Roman"/>
              <a:cs typeface="Times New Roman"/>
            </a:endParaRPr>
          </a:p>
          <a:p>
            <a:pPr marL="318770" indent="-306705">
              <a:lnSpc>
                <a:spcPts val="1380"/>
              </a:lnSpc>
              <a:buAutoNum type="arabicPeriod"/>
              <a:tabLst>
                <a:tab pos="319405" algn="l"/>
              </a:tabLst>
            </a:pPr>
            <a:r>
              <a:rPr sz="1200" spc="-10" dirty="0">
                <a:latin typeface="Times New Roman"/>
                <a:cs typeface="Times New Roman"/>
              </a:rPr>
              <a:t>L’Isola </a:t>
            </a:r>
            <a:r>
              <a:rPr sz="1200" dirty="0">
                <a:latin typeface="Times New Roman"/>
                <a:cs typeface="Times New Roman"/>
              </a:rPr>
              <a:t>Eterna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Paradiso . </a:t>
            </a:r>
            <a:r>
              <a:rPr sz="1200" spc="-5" dirty="0">
                <a:latin typeface="Times New Roman"/>
                <a:cs typeface="Times New Roman"/>
              </a:rPr>
              <a:t>Un Perfettore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Saggezza</a:t>
            </a:r>
            <a:endParaRPr sz="1200">
              <a:latin typeface="Times New Roman"/>
              <a:cs typeface="Times New Roman"/>
            </a:endParaRPr>
          </a:p>
          <a:p>
            <a:pPr marL="318770" indent="-306705">
              <a:lnSpc>
                <a:spcPts val="1380"/>
              </a:lnSpc>
              <a:buAutoNum type="arabicPeriod"/>
              <a:tabLst>
                <a:tab pos="319405" algn="l"/>
              </a:tabLst>
            </a:pPr>
            <a:r>
              <a:rPr sz="1200" spc="-5" dirty="0">
                <a:latin typeface="Times New Roman"/>
                <a:cs typeface="Times New Roman"/>
              </a:rPr>
              <a:t>L’Universo degli Universi </a:t>
            </a:r>
            <a:r>
              <a:rPr sz="1200" dirty="0">
                <a:latin typeface="Times New Roman"/>
                <a:cs typeface="Times New Roman"/>
              </a:rPr>
              <a:t>. </a:t>
            </a:r>
            <a:r>
              <a:rPr sz="1200" spc="-5" dirty="0">
                <a:latin typeface="Times New Roman"/>
                <a:cs typeface="Times New Roman"/>
              </a:rPr>
              <a:t>Un Perfettore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Saggezza</a:t>
            </a:r>
            <a:endParaRPr sz="1200">
              <a:latin typeface="Times New Roman"/>
              <a:cs typeface="Times New Roman"/>
            </a:endParaRPr>
          </a:p>
          <a:p>
            <a:pPr marL="318770" indent="-306705">
              <a:lnSpc>
                <a:spcPts val="1380"/>
              </a:lnSpc>
              <a:buAutoNum type="arabicPeriod"/>
              <a:tabLst>
                <a:tab pos="319405" algn="l"/>
              </a:tabLst>
            </a:pPr>
            <a:r>
              <a:rPr sz="1200" spc="-15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sfere sacre del </a:t>
            </a:r>
            <a:r>
              <a:rPr sz="1200" spc="-5" dirty="0">
                <a:latin typeface="Times New Roman"/>
                <a:cs typeface="Times New Roman"/>
              </a:rPr>
              <a:t>Paradiso </a:t>
            </a:r>
            <a:r>
              <a:rPr sz="1200" dirty="0">
                <a:latin typeface="Times New Roman"/>
                <a:cs typeface="Times New Roman"/>
              </a:rPr>
              <a:t>. </a:t>
            </a:r>
            <a:r>
              <a:rPr sz="1200" spc="-5" dirty="0">
                <a:latin typeface="Times New Roman"/>
                <a:cs typeface="Times New Roman"/>
              </a:rPr>
              <a:t>Un Perfettore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Saggezza</a:t>
            </a:r>
            <a:endParaRPr sz="1200">
              <a:latin typeface="Times New Roman"/>
              <a:cs typeface="Times New Roman"/>
            </a:endParaRPr>
          </a:p>
          <a:p>
            <a:pPr marL="318770" indent="-306705">
              <a:lnSpc>
                <a:spcPts val="1380"/>
              </a:lnSpc>
              <a:buAutoNum type="arabicPeriod"/>
              <a:tabLst>
                <a:tab pos="319405" algn="l"/>
              </a:tabLst>
            </a:pPr>
            <a:r>
              <a:rPr sz="1200" spc="-5" dirty="0">
                <a:latin typeface="Times New Roman"/>
                <a:cs typeface="Times New Roman"/>
              </a:rPr>
              <a:t>L’Universo centrale </a:t>
            </a:r>
            <a:r>
              <a:rPr sz="1200" dirty="0">
                <a:latin typeface="Times New Roman"/>
                <a:cs typeface="Times New Roman"/>
              </a:rPr>
              <a:t>e divino . </a:t>
            </a:r>
            <a:r>
              <a:rPr sz="1200" spc="-5" dirty="0">
                <a:latin typeface="Times New Roman"/>
                <a:cs typeface="Times New Roman"/>
              </a:rPr>
              <a:t>Un Perfettore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Saggezza</a:t>
            </a:r>
            <a:endParaRPr sz="1200">
              <a:latin typeface="Times New Roman"/>
              <a:cs typeface="Times New Roman"/>
            </a:endParaRPr>
          </a:p>
          <a:p>
            <a:pPr marL="318770" indent="-306705">
              <a:lnSpc>
                <a:spcPts val="1380"/>
              </a:lnSpc>
              <a:buAutoNum type="arabicPeriod"/>
              <a:tabLst>
                <a:tab pos="319405" algn="l"/>
              </a:tabLst>
            </a:pPr>
            <a:r>
              <a:rPr sz="1200" dirty="0">
                <a:latin typeface="Times New Roman"/>
                <a:cs typeface="Times New Roman"/>
              </a:rPr>
              <a:t>I sette </a:t>
            </a:r>
            <a:r>
              <a:rPr sz="1200" spc="-5" dirty="0">
                <a:latin typeface="Times New Roman"/>
                <a:cs typeface="Times New Roman"/>
              </a:rPr>
              <a:t>Superuniversi </a:t>
            </a:r>
            <a:r>
              <a:rPr sz="1200" dirty="0">
                <a:latin typeface="Times New Roman"/>
                <a:cs typeface="Times New Roman"/>
              </a:rPr>
              <a:t>. </a:t>
            </a:r>
            <a:r>
              <a:rPr sz="1200" spc="-5" dirty="0">
                <a:latin typeface="Times New Roman"/>
                <a:cs typeface="Times New Roman"/>
              </a:rPr>
              <a:t>Un Censore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Universale</a:t>
            </a:r>
            <a:endParaRPr sz="1200">
              <a:latin typeface="Times New Roman"/>
              <a:cs typeface="Times New Roman"/>
            </a:endParaRPr>
          </a:p>
          <a:p>
            <a:pPr marL="318770" indent="-306705">
              <a:lnSpc>
                <a:spcPts val="1410"/>
              </a:lnSpc>
              <a:buAutoNum type="arabicPeriod"/>
              <a:tabLst>
                <a:tab pos="319405" algn="l"/>
              </a:tabLst>
            </a:pP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Sette </a:t>
            </a:r>
            <a:r>
              <a:rPr sz="1200" dirty="0">
                <a:latin typeface="Times New Roman"/>
                <a:cs typeface="Times New Roman"/>
              </a:rPr>
              <a:t>Spiriti Maestri . </a:t>
            </a:r>
            <a:r>
              <a:rPr sz="1200" spc="-5" dirty="0">
                <a:latin typeface="Times New Roman"/>
                <a:cs typeface="Times New Roman"/>
              </a:rPr>
              <a:t>Un Censore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Universale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40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83245" cy="336994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9652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hanno trasmesso questa </a:t>
            </a:r>
            <a:r>
              <a:rPr sz="1200" dirty="0">
                <a:latin typeface="Times New Roman"/>
                <a:cs typeface="Times New Roman"/>
              </a:rPr>
              <a:t>esortazione divina </a:t>
            </a:r>
            <a:r>
              <a:rPr sz="1200" spc="-5" dirty="0">
                <a:latin typeface="Times New Roman"/>
                <a:cs typeface="Times New Roman"/>
              </a:rPr>
              <a:t>attraverso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ere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gli Universi, </a:t>
            </a:r>
            <a:r>
              <a:rPr sz="1200" dirty="0">
                <a:latin typeface="Times New Roman"/>
                <a:cs typeface="Times New Roman"/>
              </a:rPr>
              <a:t>anche </a:t>
            </a:r>
            <a:r>
              <a:rPr sz="1200" spc="-5" dirty="0">
                <a:latin typeface="Times New Roman"/>
                <a:cs typeface="Times New Roman"/>
              </a:rPr>
              <a:t>alle creature </a:t>
            </a:r>
            <a:r>
              <a:rPr sz="1200" dirty="0">
                <a:latin typeface="Times New Roman"/>
                <a:cs typeface="Times New Roman"/>
              </a:rPr>
              <a:t>di origine </a:t>
            </a:r>
            <a:r>
              <a:rPr sz="1200" spc="-5" dirty="0">
                <a:latin typeface="Times New Roman"/>
                <a:cs typeface="Times New Roman"/>
              </a:rPr>
              <a:t>animale così </a:t>
            </a:r>
            <a:r>
              <a:rPr sz="1200" dirty="0">
                <a:latin typeface="Times New Roman"/>
                <a:cs typeface="Times New Roman"/>
              </a:rPr>
              <a:t>basse come le  razze umane di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Urantia.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28130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(22.1) 1:0.4 </a:t>
            </a:r>
            <a:r>
              <a:rPr sz="1200" spc="-5" dirty="0">
                <a:latin typeface="Times New Roman"/>
                <a:cs typeface="Times New Roman"/>
              </a:rPr>
              <a:t>Questa magnifica ingiunzione universale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sforzarsi per raggiungere </a:t>
            </a:r>
            <a:r>
              <a:rPr sz="1200" dirty="0">
                <a:latin typeface="Times New Roman"/>
                <a:cs typeface="Times New Roman"/>
              </a:rPr>
              <a:t>la perfezione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divinità è il primo </a:t>
            </a:r>
            <a:r>
              <a:rPr sz="1200" spc="-5" dirty="0">
                <a:latin typeface="Times New Roman"/>
                <a:cs typeface="Times New Roman"/>
              </a:rPr>
              <a:t>dovere,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dovrebbe essere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più alta </a:t>
            </a:r>
            <a:r>
              <a:rPr sz="1200" spc="-5" dirty="0">
                <a:latin typeface="Times New Roman"/>
                <a:cs typeface="Times New Roman"/>
              </a:rPr>
              <a:t>ambizione, </a:t>
            </a:r>
            <a:r>
              <a:rPr sz="1200" dirty="0">
                <a:latin typeface="Times New Roman"/>
                <a:cs typeface="Times New Roman"/>
              </a:rPr>
              <a:t>di tutte le </a:t>
            </a:r>
            <a:r>
              <a:rPr sz="1200" spc="-5" dirty="0">
                <a:latin typeface="Times New Roman"/>
                <a:cs typeface="Times New Roman"/>
              </a:rPr>
              <a:t>creature che si dibattono </a:t>
            </a:r>
            <a:r>
              <a:rPr sz="1200" dirty="0">
                <a:latin typeface="Times New Roman"/>
                <a:cs typeface="Times New Roman"/>
              </a:rPr>
              <a:t>nella </a:t>
            </a:r>
            <a:r>
              <a:rPr sz="1200" spc="-5" dirty="0">
                <a:latin typeface="Times New Roman"/>
                <a:cs typeface="Times New Roman"/>
              </a:rPr>
              <a:t>creazione del Dio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perfezione.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possibilità di  </a:t>
            </a:r>
            <a:r>
              <a:rPr sz="1200" spc="-5" dirty="0">
                <a:latin typeface="Times New Roman"/>
                <a:cs typeface="Times New Roman"/>
              </a:rPr>
              <a:t>raggiungere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perfezione </a:t>
            </a:r>
            <a:r>
              <a:rPr sz="1200" dirty="0">
                <a:latin typeface="Times New Roman"/>
                <a:cs typeface="Times New Roman"/>
              </a:rPr>
              <a:t>divina è il </a:t>
            </a:r>
            <a:r>
              <a:rPr sz="1200" spc="-5" dirty="0">
                <a:latin typeface="Times New Roman"/>
                <a:cs typeface="Times New Roman"/>
              </a:rPr>
              <a:t>destino finale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certo </a:t>
            </a:r>
            <a:r>
              <a:rPr sz="1200" dirty="0">
                <a:latin typeface="Times New Roman"/>
                <a:cs typeface="Times New Roman"/>
              </a:rPr>
              <a:t>di tutto </a:t>
            </a:r>
            <a:r>
              <a:rPr sz="1200" spc="-5" dirty="0">
                <a:latin typeface="Times New Roman"/>
                <a:cs typeface="Times New Roman"/>
              </a:rPr>
              <a:t>l’eterno progresso spirituale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dell’uomo.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558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(22.2) 1:0.5 </a:t>
            </a:r>
            <a:r>
              <a:rPr sz="1200" dirty="0">
                <a:latin typeface="Times New Roman"/>
                <a:cs typeface="Times New Roman"/>
              </a:rPr>
              <a:t>I mortali di </a:t>
            </a:r>
            <a:r>
              <a:rPr sz="1200" spc="-5" dirty="0">
                <a:latin typeface="Times New Roman"/>
                <a:cs typeface="Times New Roman"/>
              </a:rPr>
              <a:t>Urantia </a:t>
            </a:r>
            <a:r>
              <a:rPr sz="1200" dirty="0">
                <a:latin typeface="Times New Roman"/>
                <a:cs typeface="Times New Roman"/>
              </a:rPr>
              <a:t>possono </a:t>
            </a:r>
            <a:r>
              <a:rPr sz="1200" spc="-5" dirty="0">
                <a:latin typeface="Times New Roman"/>
                <a:cs typeface="Times New Roman"/>
              </a:rPr>
              <a:t>difficilmente sperare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essere perfetti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senso </a:t>
            </a:r>
            <a:r>
              <a:rPr sz="1200" dirty="0">
                <a:latin typeface="Times New Roman"/>
                <a:cs typeface="Times New Roman"/>
              </a:rPr>
              <a:t>infinito, ma è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tutto </a:t>
            </a:r>
            <a:r>
              <a:rPr sz="1200" spc="-5" dirty="0">
                <a:latin typeface="Times New Roman"/>
                <a:cs typeface="Times New Roman"/>
              </a:rPr>
              <a:t>possibile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degli </a:t>
            </a:r>
            <a:r>
              <a:rPr sz="1200" dirty="0">
                <a:latin typeface="Times New Roman"/>
                <a:cs typeface="Times New Roman"/>
              </a:rPr>
              <a:t>esseri  umani,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iniziano </a:t>
            </a:r>
            <a:r>
              <a:rPr sz="1200" spc="-5" dirty="0">
                <a:latin typeface="Times New Roman"/>
                <a:cs typeface="Times New Roman"/>
              </a:rPr>
              <a:t>così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fanno su </a:t>
            </a:r>
            <a:r>
              <a:rPr sz="1200" dirty="0">
                <a:latin typeface="Times New Roman"/>
                <a:cs typeface="Times New Roman"/>
              </a:rPr>
              <a:t>questo </a:t>
            </a:r>
            <a:r>
              <a:rPr sz="1200" spc="-5" dirty="0">
                <a:latin typeface="Times New Roman"/>
                <a:cs typeface="Times New Roman"/>
              </a:rPr>
              <a:t>pianeta, raggiungere </a:t>
            </a:r>
            <a:r>
              <a:rPr sz="1200" dirty="0">
                <a:latin typeface="Times New Roman"/>
                <a:cs typeface="Times New Roman"/>
              </a:rPr>
              <a:t>la meta </a:t>
            </a:r>
            <a:r>
              <a:rPr sz="1200" spc="-5" dirty="0">
                <a:latin typeface="Times New Roman"/>
                <a:cs typeface="Times New Roman"/>
              </a:rPr>
              <a:t>celeste </a:t>
            </a:r>
            <a:r>
              <a:rPr sz="1200" dirty="0">
                <a:latin typeface="Times New Roman"/>
                <a:cs typeface="Times New Roman"/>
              </a:rPr>
              <a:t>e divina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il Dio infinito ha </a:t>
            </a:r>
            <a:r>
              <a:rPr sz="1200" spc="-5" dirty="0">
                <a:latin typeface="Times New Roman"/>
                <a:cs typeface="Times New Roman"/>
              </a:rPr>
              <a:t>fissato per </a:t>
            </a:r>
            <a:r>
              <a:rPr sz="1200" dirty="0">
                <a:latin typeface="Times New Roman"/>
                <a:cs typeface="Times New Roman"/>
              </a:rPr>
              <a:t>l’uomo  </a:t>
            </a:r>
            <a:r>
              <a:rPr sz="1200" spc="-5" dirty="0">
                <a:latin typeface="Times New Roman"/>
                <a:cs typeface="Times New Roman"/>
              </a:rPr>
              <a:t>mortale;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avranno </a:t>
            </a:r>
            <a:r>
              <a:rPr sz="1200" spc="-5" dirty="0">
                <a:latin typeface="Times New Roman"/>
                <a:cs typeface="Times New Roman"/>
              </a:rPr>
              <a:t>compiuto </a:t>
            </a:r>
            <a:r>
              <a:rPr sz="1200" dirty="0">
                <a:latin typeface="Times New Roman"/>
                <a:cs typeface="Times New Roman"/>
              </a:rPr>
              <a:t>questo destino </a:t>
            </a:r>
            <a:r>
              <a:rPr sz="1200" spc="-5" dirty="0">
                <a:latin typeface="Times New Roman"/>
                <a:cs typeface="Times New Roman"/>
              </a:rPr>
              <a:t>essi saranno, </a:t>
            </a:r>
            <a:r>
              <a:rPr sz="1200" dirty="0">
                <a:latin typeface="Times New Roman"/>
                <a:cs typeface="Times New Roman"/>
              </a:rPr>
              <a:t>per tutto </a:t>
            </a:r>
            <a:r>
              <a:rPr sz="1200" spc="-5" dirty="0">
                <a:latin typeface="Times New Roman"/>
                <a:cs typeface="Times New Roman"/>
              </a:rPr>
              <a:t>ciò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concerne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propria </a:t>
            </a:r>
            <a:r>
              <a:rPr sz="1200" spc="-5" dirty="0">
                <a:latin typeface="Times New Roman"/>
                <a:cs typeface="Times New Roman"/>
              </a:rPr>
              <a:t>realizzazione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le</a:t>
            </a:r>
            <a:endParaRPr sz="1200">
              <a:latin typeface="Times New Roman"/>
              <a:cs typeface="Times New Roman"/>
            </a:endParaRPr>
          </a:p>
          <a:p>
            <a:pPr marL="76200" marR="22987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acquisizioni mentali, altrettanto </a:t>
            </a:r>
            <a:r>
              <a:rPr sz="1200" dirty="0">
                <a:latin typeface="Times New Roman"/>
                <a:cs typeface="Times New Roman"/>
              </a:rPr>
              <a:t>completi nella loro </a:t>
            </a:r>
            <a:r>
              <a:rPr sz="1200" spc="-5" dirty="0">
                <a:latin typeface="Times New Roman"/>
                <a:cs typeface="Times New Roman"/>
              </a:rPr>
              <a:t>sfera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perfezione </a:t>
            </a:r>
            <a:r>
              <a:rPr sz="1200" dirty="0">
                <a:latin typeface="Times New Roman"/>
                <a:cs typeface="Times New Roman"/>
              </a:rPr>
              <a:t>divina </a:t>
            </a:r>
            <a:r>
              <a:rPr sz="1200" spc="-5" dirty="0">
                <a:latin typeface="Times New Roman"/>
                <a:cs typeface="Times New Roman"/>
              </a:rPr>
              <a:t>quanto </a:t>
            </a:r>
            <a:r>
              <a:rPr sz="1200" dirty="0">
                <a:latin typeface="Times New Roman"/>
                <a:cs typeface="Times New Roman"/>
              </a:rPr>
              <a:t>lo è </a:t>
            </a:r>
            <a:r>
              <a:rPr sz="1200" spc="-5" dirty="0">
                <a:latin typeface="Times New Roman"/>
                <a:cs typeface="Times New Roman"/>
              </a:rPr>
              <a:t>Dio stesso nella sua sfera </a:t>
            </a:r>
            <a:r>
              <a:rPr sz="1200" dirty="0">
                <a:latin typeface="Times New Roman"/>
                <a:cs typeface="Times New Roman"/>
              </a:rPr>
              <a:t>d’infinità e di  </a:t>
            </a:r>
            <a:r>
              <a:rPr sz="1200" spc="-5" dirty="0">
                <a:latin typeface="Times New Roman"/>
                <a:cs typeface="Times New Roman"/>
              </a:rPr>
              <a:t>eternità. Tale </a:t>
            </a:r>
            <a:r>
              <a:rPr sz="1200" dirty="0">
                <a:latin typeface="Times New Roman"/>
                <a:cs typeface="Times New Roman"/>
              </a:rPr>
              <a:t>perfezione può non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universale in </a:t>
            </a:r>
            <a:r>
              <a:rPr sz="1200" spc="-5" dirty="0">
                <a:latin typeface="Times New Roman"/>
                <a:cs typeface="Times New Roman"/>
              </a:rPr>
              <a:t>senso materiale, </a:t>
            </a:r>
            <a:r>
              <a:rPr sz="1200" dirty="0">
                <a:latin typeface="Times New Roman"/>
                <a:cs typeface="Times New Roman"/>
              </a:rPr>
              <a:t>né illimitata in </a:t>
            </a:r>
            <a:r>
              <a:rPr sz="1200" spc="-5" dirty="0">
                <a:latin typeface="Times New Roman"/>
                <a:cs typeface="Times New Roman"/>
              </a:rPr>
              <a:t>comprensione intellettuale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finale </a:t>
            </a:r>
            <a:r>
              <a:rPr sz="1200" dirty="0">
                <a:latin typeface="Times New Roman"/>
                <a:cs typeface="Times New Roman"/>
              </a:rPr>
              <a:t>in  </a:t>
            </a:r>
            <a:r>
              <a:rPr sz="1200" spc="-5" dirty="0">
                <a:latin typeface="Times New Roman"/>
                <a:cs typeface="Times New Roman"/>
              </a:rPr>
              <a:t>esperienza spirituale, </a:t>
            </a:r>
            <a:r>
              <a:rPr sz="1200" dirty="0">
                <a:latin typeface="Times New Roman"/>
                <a:cs typeface="Times New Roman"/>
              </a:rPr>
              <a:t>ma è </a:t>
            </a:r>
            <a:r>
              <a:rPr sz="1200" spc="-5" dirty="0">
                <a:latin typeface="Times New Roman"/>
                <a:cs typeface="Times New Roman"/>
              </a:rPr>
              <a:t>finale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completa </a:t>
            </a:r>
            <a:r>
              <a:rPr sz="1200" dirty="0">
                <a:latin typeface="Times New Roman"/>
                <a:cs typeface="Times New Roman"/>
              </a:rPr>
              <a:t>sotto tutti </a:t>
            </a:r>
            <a:r>
              <a:rPr sz="1200" spc="-5" dirty="0">
                <a:latin typeface="Times New Roman"/>
                <a:cs typeface="Times New Roman"/>
              </a:rPr>
              <a:t>gli aspetti finiti concernenti </a:t>
            </a:r>
            <a:r>
              <a:rPr sz="1200" dirty="0">
                <a:latin typeface="Times New Roman"/>
                <a:cs typeface="Times New Roman"/>
              </a:rPr>
              <a:t>la divinità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volontà, la </a:t>
            </a:r>
            <a:r>
              <a:rPr sz="1200" spc="-5" dirty="0">
                <a:latin typeface="Times New Roman"/>
                <a:cs typeface="Times New Roman"/>
              </a:rPr>
              <a:t>perfezione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della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45"/>
              </a:lnSpc>
            </a:pPr>
            <a:r>
              <a:rPr sz="1200" dirty="0">
                <a:latin typeface="Times New Roman"/>
                <a:cs typeface="Times New Roman"/>
              </a:rPr>
              <a:t>motivazione </a:t>
            </a:r>
            <a:r>
              <a:rPr sz="1200" spc="-5" dirty="0">
                <a:latin typeface="Times New Roman"/>
                <a:cs typeface="Times New Roman"/>
              </a:rPr>
              <a:t>della personalità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coscienza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45847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(22.3) 1:0.6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è il </a:t>
            </a:r>
            <a:r>
              <a:rPr sz="1200" spc="-5" dirty="0">
                <a:latin typeface="Times New Roman"/>
                <a:cs typeface="Times New Roman"/>
              </a:rPr>
              <a:t>vero significato </a:t>
            </a:r>
            <a:r>
              <a:rPr sz="1200" dirty="0">
                <a:latin typeface="Times New Roman"/>
                <a:cs typeface="Times New Roman"/>
              </a:rPr>
              <a:t>del comandamento divino </a:t>
            </a:r>
            <a:r>
              <a:rPr sz="1200" spc="-5" dirty="0">
                <a:latin typeface="Times New Roman"/>
                <a:cs typeface="Times New Roman"/>
              </a:rPr>
              <a:t>“Siate perfetti, </a:t>
            </a:r>
            <a:r>
              <a:rPr sz="1200" dirty="0">
                <a:latin typeface="Times New Roman"/>
                <a:cs typeface="Times New Roman"/>
              </a:rPr>
              <a:t>così come io </a:t>
            </a:r>
            <a:r>
              <a:rPr sz="1200" spc="-5" dirty="0">
                <a:latin typeface="Times New Roman"/>
                <a:cs typeface="Times New Roman"/>
              </a:rPr>
              <a:t>sono perfetto”,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spinge sempre  </a:t>
            </a:r>
            <a:r>
              <a:rPr sz="1200" dirty="0">
                <a:latin typeface="Times New Roman"/>
                <a:cs typeface="Times New Roman"/>
              </a:rPr>
              <a:t>l’uomo </a:t>
            </a:r>
            <a:r>
              <a:rPr sz="1200" spc="-5" dirty="0">
                <a:latin typeface="Times New Roman"/>
                <a:cs typeface="Times New Roman"/>
              </a:rPr>
              <a:t>mortale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avanti </a:t>
            </a:r>
            <a:r>
              <a:rPr sz="1200" dirty="0">
                <a:latin typeface="Times New Roman"/>
                <a:cs typeface="Times New Roman"/>
              </a:rPr>
              <a:t>e lo </a:t>
            </a:r>
            <a:r>
              <a:rPr sz="1200" spc="-5" dirty="0">
                <a:latin typeface="Times New Roman"/>
                <a:cs typeface="Times New Roman"/>
              </a:rPr>
              <a:t>chiama nell’intimo </a:t>
            </a:r>
            <a:r>
              <a:rPr sz="1200" dirty="0">
                <a:latin typeface="Times New Roman"/>
                <a:cs typeface="Times New Roman"/>
              </a:rPr>
              <a:t>a quella lunga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affascinante lotta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raggiungimento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livelli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valori</a:t>
            </a:r>
            <a:endParaRPr sz="1200">
              <a:latin typeface="Times New Roman"/>
              <a:cs typeface="Times New Roman"/>
            </a:endParaRPr>
          </a:p>
          <a:p>
            <a:pPr marL="76200" marR="314325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spirituali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veri significati universali </a:t>
            </a:r>
            <a:r>
              <a:rPr sz="1200" dirty="0">
                <a:latin typeface="Times New Roman"/>
                <a:cs typeface="Times New Roman"/>
              </a:rPr>
              <a:t>sempre più </a:t>
            </a:r>
            <a:r>
              <a:rPr sz="1200" spc="-5" dirty="0">
                <a:latin typeface="Times New Roman"/>
                <a:cs typeface="Times New Roman"/>
              </a:rPr>
              <a:t>elevati. Questa ricerca </a:t>
            </a:r>
            <a:r>
              <a:rPr sz="1200" dirty="0">
                <a:latin typeface="Times New Roman"/>
                <a:cs typeface="Times New Roman"/>
              </a:rPr>
              <a:t>sublime </a:t>
            </a:r>
            <a:r>
              <a:rPr sz="1200" spc="-5" dirty="0">
                <a:latin typeface="Times New Roman"/>
                <a:cs typeface="Times New Roman"/>
              </a:rPr>
              <a:t>del Dio degli Universi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l’avventura suprema  degli abitanti </a:t>
            </a:r>
            <a:r>
              <a:rPr sz="1200" dirty="0">
                <a:latin typeface="Times New Roman"/>
                <a:cs typeface="Times New Roman"/>
              </a:rPr>
              <a:t>di tutti i </a:t>
            </a:r>
            <a:r>
              <a:rPr sz="1200" spc="-5" dirty="0">
                <a:latin typeface="Times New Roman"/>
                <a:cs typeface="Times New Roman"/>
              </a:rPr>
              <a:t>mondi </a:t>
            </a:r>
            <a:r>
              <a:rPr sz="1200" dirty="0">
                <a:latin typeface="Times New Roman"/>
                <a:cs typeface="Times New Roman"/>
              </a:rPr>
              <a:t>del tempo e dello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spazio.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40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400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45145" cy="3780154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63500" marR="685165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(226.3) 20:3.3 </a:t>
            </a:r>
            <a:r>
              <a:rPr sz="1200" spc="-5" dirty="0">
                <a:latin typeface="Times New Roman"/>
                <a:cs typeface="Times New Roman"/>
              </a:rPr>
              <a:t>L’arrivo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Avonal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Paradiso su </a:t>
            </a:r>
            <a:r>
              <a:rPr sz="1200" spc="5" dirty="0">
                <a:latin typeface="Times New Roman"/>
                <a:cs typeface="Times New Roman"/>
              </a:rPr>
              <a:t>un </a:t>
            </a:r>
            <a:r>
              <a:rPr sz="1200" dirty="0">
                <a:latin typeface="Times New Roman"/>
                <a:cs typeface="Times New Roman"/>
              </a:rPr>
              <a:t>mondo </a:t>
            </a:r>
            <a:r>
              <a:rPr sz="1200" spc="-5" dirty="0">
                <a:latin typeface="Times New Roman"/>
                <a:cs typeface="Times New Roman"/>
              </a:rPr>
              <a:t>evoluzionario, </a:t>
            </a:r>
            <a:r>
              <a:rPr sz="1200" dirty="0">
                <a:latin typeface="Times New Roman"/>
                <a:cs typeface="Times New Roman"/>
              </a:rPr>
              <a:t>allo </a:t>
            </a:r>
            <a:r>
              <a:rPr sz="1200" spc="-5" dirty="0">
                <a:latin typeface="Times New Roman"/>
                <a:cs typeface="Times New Roman"/>
              </a:rPr>
              <a:t>scopo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porre fine ad </a:t>
            </a:r>
            <a:r>
              <a:rPr sz="1200" dirty="0">
                <a:latin typeface="Times New Roman"/>
                <a:cs typeface="Times New Roman"/>
              </a:rPr>
              <a:t>una dispensazione e  </a:t>
            </a:r>
            <a:r>
              <a:rPr sz="1200" spc="-5" dirty="0">
                <a:latin typeface="Times New Roman"/>
                <a:cs typeface="Times New Roman"/>
              </a:rPr>
              <a:t>d’inaugurare </a:t>
            </a:r>
            <a:r>
              <a:rPr sz="1200" dirty="0">
                <a:latin typeface="Times New Roman"/>
                <a:cs typeface="Times New Roman"/>
              </a:rPr>
              <a:t>una nuova era di </a:t>
            </a:r>
            <a:r>
              <a:rPr sz="1200" spc="-5" dirty="0">
                <a:latin typeface="Times New Roman"/>
                <a:cs typeface="Times New Roman"/>
              </a:rPr>
              <a:t>progressione planetaria, </a:t>
            </a:r>
            <a:r>
              <a:rPr sz="1200" dirty="0">
                <a:latin typeface="Times New Roman"/>
                <a:cs typeface="Times New Roman"/>
              </a:rPr>
              <a:t>non è </a:t>
            </a:r>
            <a:r>
              <a:rPr sz="1200" spc="-5" dirty="0">
                <a:latin typeface="Times New Roman"/>
                <a:cs typeface="Times New Roman"/>
              </a:rPr>
              <a:t>necessariamente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missione magistrale </a:t>
            </a:r>
            <a:r>
              <a:rPr sz="1200" dirty="0">
                <a:latin typeface="Times New Roman"/>
                <a:cs typeface="Times New Roman"/>
              </a:rPr>
              <a:t>o una </a:t>
            </a:r>
            <a:r>
              <a:rPr sz="1200" spc="-5" dirty="0">
                <a:latin typeface="Times New Roman"/>
                <a:cs typeface="Times New Roman"/>
              </a:rPr>
              <a:t>missione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</a:t>
            </a:r>
            <a:endParaRPr sz="1200">
              <a:latin typeface="Times New Roman"/>
              <a:cs typeface="Times New Roman"/>
            </a:endParaRPr>
          </a:p>
          <a:p>
            <a:pPr marL="63500" marR="5715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conferimento. </a:t>
            </a:r>
            <a:r>
              <a:rPr sz="1200" spc="-10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missioni </a:t>
            </a:r>
            <a:r>
              <a:rPr sz="1200" spc="-5" dirty="0">
                <a:latin typeface="Times New Roman"/>
                <a:cs typeface="Times New Roman"/>
              </a:rPr>
              <a:t>magistrali talvolta, </a:t>
            </a:r>
            <a:r>
              <a:rPr sz="1200" dirty="0">
                <a:latin typeface="Times New Roman"/>
                <a:cs typeface="Times New Roman"/>
              </a:rPr>
              <a:t>e le missioni di </a:t>
            </a:r>
            <a:r>
              <a:rPr sz="1200" spc="-5" dirty="0">
                <a:latin typeface="Times New Roman"/>
                <a:cs typeface="Times New Roman"/>
              </a:rPr>
              <a:t>conferimento sempre,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incarnazioni; in </a:t>
            </a:r>
            <a:r>
              <a:rPr sz="1200" spc="-5" dirty="0">
                <a:latin typeface="Times New Roman"/>
                <a:cs typeface="Times New Roman"/>
              </a:rPr>
              <a:t>questi incarichi,  cioè, gli Avonal servono su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pianeta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forma materiale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fisicamente.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altre </a:t>
            </a:r>
            <a:r>
              <a:rPr sz="1200" dirty="0">
                <a:latin typeface="Times New Roman"/>
                <a:cs typeface="Times New Roman"/>
              </a:rPr>
              <a:t>loro visite </a:t>
            </a:r>
            <a:r>
              <a:rPr sz="1200" spc="-5" dirty="0">
                <a:latin typeface="Times New Roman"/>
                <a:cs typeface="Times New Roman"/>
              </a:rPr>
              <a:t>sono “tecniche”, ed </a:t>
            </a:r>
            <a:r>
              <a:rPr sz="1200" dirty="0">
                <a:latin typeface="Times New Roman"/>
                <a:cs typeface="Times New Roman"/>
              </a:rPr>
              <a:t>in questa funzione  un </a:t>
            </a:r>
            <a:r>
              <a:rPr sz="1200" spc="-5" dirty="0">
                <a:latin typeface="Times New Roman"/>
                <a:cs typeface="Times New Roman"/>
              </a:rPr>
              <a:t>Avonal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s’incarna per </a:t>
            </a:r>
            <a:r>
              <a:rPr sz="1200" dirty="0">
                <a:latin typeface="Times New Roman"/>
                <a:cs typeface="Times New Roman"/>
              </a:rPr>
              <a:t>il servizio </a:t>
            </a:r>
            <a:r>
              <a:rPr sz="1200" spc="-5" dirty="0">
                <a:latin typeface="Times New Roman"/>
                <a:cs typeface="Times New Roman"/>
              </a:rPr>
              <a:t>planetario. Se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Figlio Magistrale </a:t>
            </a:r>
            <a:r>
              <a:rPr sz="1200" dirty="0">
                <a:latin typeface="Times New Roman"/>
                <a:cs typeface="Times New Roman"/>
              </a:rPr>
              <a:t>viene soltanto </a:t>
            </a:r>
            <a:r>
              <a:rPr sz="1200" spc="-5" dirty="0">
                <a:latin typeface="Times New Roman"/>
                <a:cs typeface="Times New Roman"/>
              </a:rPr>
              <a:t>come giudice dispensazionale, </a:t>
            </a:r>
            <a:r>
              <a:rPr sz="1200" dirty="0">
                <a:latin typeface="Times New Roman"/>
                <a:cs typeface="Times New Roman"/>
              </a:rPr>
              <a:t>arriva </a:t>
            </a:r>
            <a:r>
              <a:rPr sz="1200" spc="-5" dirty="0">
                <a:latin typeface="Times New Roman"/>
                <a:cs typeface="Times New Roman"/>
              </a:rPr>
              <a:t>su 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pianeta come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essere spirituale, </a:t>
            </a:r>
            <a:r>
              <a:rPr sz="1200" dirty="0">
                <a:latin typeface="Times New Roman"/>
                <a:cs typeface="Times New Roman"/>
              </a:rPr>
              <a:t>invisibile </a:t>
            </a:r>
            <a:r>
              <a:rPr sz="1200" spc="-5" dirty="0">
                <a:latin typeface="Times New Roman"/>
                <a:cs typeface="Times New Roman"/>
              </a:rPr>
              <a:t>alle creature materiali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regno. Queste </a:t>
            </a:r>
            <a:r>
              <a:rPr sz="1200" dirty="0">
                <a:latin typeface="Times New Roman"/>
                <a:cs typeface="Times New Roman"/>
              </a:rPr>
              <a:t>visite </a:t>
            </a:r>
            <a:r>
              <a:rPr sz="1200" spc="-5" dirty="0">
                <a:latin typeface="Times New Roman"/>
                <a:cs typeface="Times New Roman"/>
              </a:rPr>
              <a:t>tecniche avvengono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ripetutamente</a:t>
            </a:r>
            <a:endParaRPr sz="1200">
              <a:latin typeface="Times New Roman"/>
              <a:cs typeface="Times New Roman"/>
            </a:endParaRPr>
          </a:p>
          <a:p>
            <a:pPr marL="63500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nella </a:t>
            </a:r>
            <a:r>
              <a:rPr sz="1200" dirty="0">
                <a:latin typeface="Times New Roman"/>
                <a:cs typeface="Times New Roman"/>
              </a:rPr>
              <a:t>lunga storia di un mondo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abitato.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164465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(226.4) 20:3.4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Figli Avonal </a:t>
            </a:r>
            <a:r>
              <a:rPr sz="1200" dirty="0">
                <a:latin typeface="Times New Roman"/>
                <a:cs typeface="Times New Roman"/>
              </a:rPr>
              <a:t>possono </a:t>
            </a:r>
            <a:r>
              <a:rPr sz="1200" spc="-5" dirty="0">
                <a:latin typeface="Times New Roman"/>
                <a:cs typeface="Times New Roman"/>
              </a:rPr>
              <a:t>agire come giudici planetari sia </a:t>
            </a:r>
            <a:r>
              <a:rPr sz="1200" dirty="0">
                <a:latin typeface="Times New Roman"/>
                <a:cs typeface="Times New Roman"/>
              </a:rPr>
              <a:t>prima </a:t>
            </a:r>
            <a:r>
              <a:rPr sz="1200" spc="-5" dirty="0">
                <a:latin typeface="Times New Roman"/>
                <a:cs typeface="Times New Roman"/>
              </a:rPr>
              <a:t>dell’esperienza magistrale </a:t>
            </a:r>
            <a:r>
              <a:rPr sz="1200" dirty="0">
                <a:latin typeface="Times New Roman"/>
                <a:cs typeface="Times New Roman"/>
              </a:rPr>
              <a:t>che di quella di conferimento.  </a:t>
            </a:r>
            <a:r>
              <a:rPr sz="1200" spc="-5" dirty="0">
                <a:latin typeface="Times New Roman"/>
                <a:cs typeface="Times New Roman"/>
              </a:rPr>
              <a:t>Tuttavia,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entrambe queste missioni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incarnato giudicherà </a:t>
            </a:r>
            <a:r>
              <a:rPr sz="1200" dirty="0">
                <a:latin typeface="Times New Roman"/>
                <a:cs typeface="Times New Roman"/>
              </a:rPr>
              <a:t>l’era </a:t>
            </a:r>
            <a:r>
              <a:rPr sz="1200" spc="-5" dirty="0">
                <a:latin typeface="Times New Roman"/>
                <a:cs typeface="Times New Roman"/>
              </a:rPr>
              <a:t>planetaria che finisce. </a:t>
            </a:r>
            <a:r>
              <a:rPr sz="1200" dirty="0">
                <a:latin typeface="Times New Roman"/>
                <a:cs typeface="Times New Roman"/>
              </a:rPr>
              <a:t>Altrettanto fa un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Creatore  </a:t>
            </a:r>
            <a:r>
              <a:rPr sz="1200" spc="-5" dirty="0">
                <a:latin typeface="Times New Roman"/>
                <a:cs typeface="Times New Roman"/>
              </a:rPr>
              <a:t>quando s’incarna </a:t>
            </a:r>
            <a:r>
              <a:rPr sz="1200" dirty="0">
                <a:latin typeface="Times New Roman"/>
                <a:cs typeface="Times New Roman"/>
              </a:rPr>
              <a:t>per una </a:t>
            </a:r>
            <a:r>
              <a:rPr sz="1200" spc="-5" dirty="0">
                <a:latin typeface="Times New Roman"/>
                <a:cs typeface="Times New Roman"/>
              </a:rPr>
              <a:t>missione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conferimento nelle sembianze della </a:t>
            </a:r>
            <a:r>
              <a:rPr sz="1200" dirty="0">
                <a:latin typeface="Times New Roman"/>
                <a:cs typeface="Times New Roman"/>
              </a:rPr>
              <a:t>carne mortale.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Figlio del </a:t>
            </a:r>
            <a:r>
              <a:rPr sz="1200" dirty="0">
                <a:latin typeface="Times New Roman"/>
                <a:cs typeface="Times New Roman"/>
              </a:rPr>
              <a:t>Paradiso visita </a:t>
            </a:r>
            <a:r>
              <a:rPr sz="1200" spc="15" dirty="0">
                <a:latin typeface="Times New Roman"/>
                <a:cs typeface="Times New Roman"/>
              </a:rPr>
              <a:t>un  </a:t>
            </a:r>
            <a:r>
              <a:rPr sz="1200" dirty="0">
                <a:latin typeface="Times New Roman"/>
                <a:cs typeface="Times New Roman"/>
              </a:rPr>
              <a:t>mondo </a:t>
            </a:r>
            <a:r>
              <a:rPr sz="1200" spc="-5" dirty="0">
                <a:latin typeface="Times New Roman"/>
                <a:cs typeface="Times New Roman"/>
              </a:rPr>
              <a:t>evoluzionario </a:t>
            </a:r>
            <a:r>
              <a:rPr sz="1200" dirty="0">
                <a:latin typeface="Times New Roman"/>
                <a:cs typeface="Times New Roman"/>
              </a:rPr>
              <a:t>e diviene simile </a:t>
            </a:r>
            <a:r>
              <a:rPr sz="1200" spc="-5" dirty="0">
                <a:latin typeface="Times New Roman"/>
                <a:cs typeface="Times New Roman"/>
              </a:rPr>
              <a:t>ad </a:t>
            </a:r>
            <a:r>
              <a:rPr sz="1200" dirty="0">
                <a:latin typeface="Times New Roman"/>
                <a:cs typeface="Times New Roman"/>
              </a:rPr>
              <a:t>uno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suoi </a:t>
            </a:r>
            <a:r>
              <a:rPr sz="1200" spc="-5" dirty="0">
                <a:latin typeface="Times New Roman"/>
                <a:cs typeface="Times New Roman"/>
              </a:rPr>
              <a:t>abitanti,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presenza pone </a:t>
            </a:r>
            <a:r>
              <a:rPr sz="1200" spc="-5" dirty="0">
                <a:latin typeface="Times New Roman"/>
                <a:cs typeface="Times New Roman"/>
              </a:rPr>
              <a:t>termine ad </a:t>
            </a:r>
            <a:r>
              <a:rPr sz="1200" dirty="0">
                <a:latin typeface="Times New Roman"/>
                <a:cs typeface="Times New Roman"/>
              </a:rPr>
              <a:t>una dispensazione e </a:t>
            </a:r>
            <a:r>
              <a:rPr sz="1200" spc="-5" dirty="0">
                <a:latin typeface="Times New Roman"/>
                <a:cs typeface="Times New Roman"/>
              </a:rPr>
              <a:t>costituisce </a:t>
            </a:r>
            <a:r>
              <a:rPr sz="1200" dirty="0">
                <a:latin typeface="Times New Roman"/>
                <a:cs typeface="Times New Roman"/>
              </a:rPr>
              <a:t>un  </a:t>
            </a:r>
            <a:r>
              <a:rPr sz="1200" spc="-5" dirty="0">
                <a:latin typeface="Times New Roman"/>
                <a:cs typeface="Times New Roman"/>
              </a:rPr>
              <a:t>giudizio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regno.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100">
              <a:latin typeface="Times New Roman"/>
              <a:cs typeface="Times New Roman"/>
            </a:endParaRPr>
          </a:p>
          <a:p>
            <a:pPr marL="635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4. Le missioni</a:t>
            </a:r>
            <a:r>
              <a:rPr sz="1600" b="1" spc="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magistrali</a:t>
            </a:r>
            <a:endParaRPr sz="1600">
              <a:latin typeface="Times New Roman"/>
              <a:cs typeface="Times New Roman"/>
            </a:endParaRPr>
          </a:p>
          <a:p>
            <a:pPr marL="63500" marR="43180">
              <a:lnSpc>
                <a:spcPct val="95900"/>
              </a:lnSpc>
              <a:spcBef>
                <a:spcPts val="137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(226.5) 20:4.1 </a:t>
            </a:r>
            <a:r>
              <a:rPr sz="1200" spc="-5" dirty="0">
                <a:latin typeface="Times New Roman"/>
                <a:cs typeface="Times New Roman"/>
              </a:rPr>
              <a:t>Prima dell’apparizione planetaria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conferimento, </a:t>
            </a:r>
            <a:r>
              <a:rPr sz="1200" spc="5" dirty="0">
                <a:latin typeface="Times New Roman"/>
                <a:cs typeface="Times New Roman"/>
              </a:rPr>
              <a:t>un </a:t>
            </a:r>
            <a:r>
              <a:rPr sz="1200" dirty="0">
                <a:latin typeface="Times New Roman"/>
                <a:cs typeface="Times New Roman"/>
              </a:rPr>
              <a:t>mondo abitato viene di </a:t>
            </a:r>
            <a:r>
              <a:rPr sz="1200" spc="-5" dirty="0">
                <a:latin typeface="Times New Roman"/>
                <a:cs typeface="Times New Roman"/>
              </a:rPr>
              <a:t>solito visitato </a:t>
            </a:r>
            <a:r>
              <a:rPr sz="1200" dirty="0">
                <a:latin typeface="Times New Roman"/>
                <a:cs typeface="Times New Roman"/>
              </a:rPr>
              <a:t>da un </a:t>
            </a:r>
            <a:r>
              <a:rPr sz="1200" spc="-5" dirty="0">
                <a:latin typeface="Times New Roman"/>
                <a:cs typeface="Times New Roman"/>
              </a:rPr>
              <a:t>Avonal </a:t>
            </a:r>
            <a:r>
              <a:rPr sz="1200" dirty="0">
                <a:latin typeface="Times New Roman"/>
                <a:cs typeface="Times New Roman"/>
              </a:rPr>
              <a:t>del  </a:t>
            </a:r>
            <a:r>
              <a:rPr sz="1200" spc="-5" dirty="0">
                <a:latin typeface="Times New Roman"/>
                <a:cs typeface="Times New Roman"/>
              </a:rPr>
              <a:t>Paradiso </a:t>
            </a:r>
            <a:r>
              <a:rPr sz="1200" dirty="0">
                <a:latin typeface="Times New Roman"/>
                <a:cs typeface="Times New Roman"/>
              </a:rPr>
              <a:t>in missione </a:t>
            </a:r>
            <a:r>
              <a:rPr sz="1200" spc="-5" dirty="0">
                <a:latin typeface="Times New Roman"/>
                <a:cs typeface="Times New Roman"/>
              </a:rPr>
              <a:t>magistrale. Se si </a:t>
            </a:r>
            <a:r>
              <a:rPr sz="1200" dirty="0">
                <a:latin typeface="Times New Roman"/>
                <a:cs typeface="Times New Roman"/>
              </a:rPr>
              <a:t>tratta di una visitazione </a:t>
            </a:r>
            <a:r>
              <a:rPr sz="1200" spc="-5" dirty="0">
                <a:latin typeface="Times New Roman"/>
                <a:cs typeface="Times New Roman"/>
              </a:rPr>
              <a:t>magistrale </a:t>
            </a:r>
            <a:r>
              <a:rPr sz="1200" dirty="0">
                <a:latin typeface="Times New Roman"/>
                <a:cs typeface="Times New Roman"/>
              </a:rPr>
              <a:t>iniziale, </a:t>
            </a:r>
            <a:r>
              <a:rPr sz="1200" spc="-5" dirty="0">
                <a:latin typeface="Times New Roman"/>
                <a:cs typeface="Times New Roman"/>
              </a:rPr>
              <a:t>l’Avonal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sempre incarnato </a:t>
            </a:r>
            <a:r>
              <a:rPr sz="1200" dirty="0">
                <a:latin typeface="Times New Roman"/>
                <a:cs typeface="Times New Roman"/>
              </a:rPr>
              <a:t>come un essere  </a:t>
            </a:r>
            <a:r>
              <a:rPr sz="1200" spc="-5" dirty="0">
                <a:latin typeface="Times New Roman"/>
                <a:cs typeface="Times New Roman"/>
              </a:rPr>
              <a:t>materiale. Egli </a:t>
            </a:r>
            <a:r>
              <a:rPr sz="1200" dirty="0">
                <a:latin typeface="Times New Roman"/>
                <a:cs typeface="Times New Roman"/>
              </a:rPr>
              <a:t>appare </a:t>
            </a:r>
            <a:r>
              <a:rPr sz="1200" spc="-5" dirty="0">
                <a:latin typeface="Times New Roman"/>
                <a:cs typeface="Times New Roman"/>
              </a:rPr>
              <a:t>sul pianeta del suo incarico come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maschio </a:t>
            </a:r>
            <a:r>
              <a:rPr sz="1200" dirty="0">
                <a:latin typeface="Times New Roman"/>
                <a:cs typeface="Times New Roman"/>
              </a:rPr>
              <a:t>delle razze mortali </a:t>
            </a:r>
            <a:r>
              <a:rPr sz="1200" spc="-5" dirty="0">
                <a:latin typeface="Times New Roman"/>
                <a:cs typeface="Times New Roman"/>
              </a:rPr>
              <a:t>completamente sviluppato,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essere  pienamente </a:t>
            </a:r>
            <a:r>
              <a:rPr sz="1200" dirty="0">
                <a:latin typeface="Times New Roman"/>
                <a:cs typeface="Times New Roman"/>
              </a:rPr>
              <a:t>visibile </a:t>
            </a:r>
            <a:r>
              <a:rPr sz="1200" spc="-5" dirty="0">
                <a:latin typeface="Times New Roman"/>
                <a:cs typeface="Times New Roman"/>
              </a:rPr>
              <a:t>alle creature </a:t>
            </a:r>
            <a:r>
              <a:rPr sz="1200" dirty="0">
                <a:latin typeface="Times New Roman"/>
                <a:cs typeface="Times New Roman"/>
              </a:rPr>
              <a:t>mortali </a:t>
            </a:r>
            <a:r>
              <a:rPr sz="1200" spc="-5" dirty="0">
                <a:latin typeface="Times New Roman"/>
                <a:cs typeface="Times New Roman"/>
              </a:rPr>
              <a:t>del suo </a:t>
            </a:r>
            <a:r>
              <a:rPr sz="1200" dirty="0">
                <a:latin typeface="Times New Roman"/>
                <a:cs typeface="Times New Roman"/>
              </a:rPr>
              <a:t>tempo e </a:t>
            </a:r>
            <a:r>
              <a:rPr sz="1200" spc="-5" dirty="0">
                <a:latin typeface="Times New Roman"/>
                <a:cs typeface="Times New Roman"/>
              </a:rPr>
              <a:t>della sua generazione ed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contatto </a:t>
            </a:r>
            <a:r>
              <a:rPr sz="1200" dirty="0">
                <a:latin typeface="Times New Roman"/>
                <a:cs typeface="Times New Roman"/>
              </a:rPr>
              <a:t>fisico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loro. </a:t>
            </a:r>
            <a:r>
              <a:rPr sz="1200" spc="-5" dirty="0">
                <a:latin typeface="Times New Roman"/>
                <a:cs typeface="Times New Roman"/>
              </a:rPr>
              <a:t>Durante </a:t>
            </a:r>
            <a:r>
              <a:rPr sz="1200" dirty="0">
                <a:latin typeface="Times New Roman"/>
                <a:cs typeface="Times New Roman"/>
              </a:rPr>
              <a:t>tutta  </a:t>
            </a:r>
            <a:r>
              <a:rPr sz="1200" spc="-5" dirty="0">
                <a:latin typeface="Times New Roman"/>
                <a:cs typeface="Times New Roman"/>
              </a:rPr>
              <a:t>un’incarnazione magistrale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collegamento </a:t>
            </a:r>
            <a:r>
              <a:rPr sz="1200" dirty="0">
                <a:latin typeface="Times New Roman"/>
                <a:cs typeface="Times New Roman"/>
              </a:rPr>
              <a:t>del Figlio </a:t>
            </a:r>
            <a:r>
              <a:rPr sz="1200" spc="-5" dirty="0">
                <a:latin typeface="Times New Roman"/>
                <a:cs typeface="Times New Roman"/>
              </a:rPr>
              <a:t>Avonal </a:t>
            </a:r>
            <a:r>
              <a:rPr sz="1200" dirty="0">
                <a:latin typeface="Times New Roman"/>
                <a:cs typeface="Times New Roman"/>
              </a:rPr>
              <a:t>con le </a:t>
            </a:r>
            <a:r>
              <a:rPr sz="1200" spc="-5" dirty="0">
                <a:latin typeface="Times New Roman"/>
                <a:cs typeface="Times New Roman"/>
              </a:rPr>
              <a:t>forze </a:t>
            </a:r>
            <a:r>
              <a:rPr sz="1200" dirty="0">
                <a:latin typeface="Times New Roman"/>
                <a:cs typeface="Times New Roman"/>
              </a:rPr>
              <a:t>spirituali </a:t>
            </a:r>
            <a:r>
              <a:rPr sz="1200" spc="-5" dirty="0">
                <a:latin typeface="Times New Roman"/>
                <a:cs typeface="Times New Roman"/>
              </a:rPr>
              <a:t>locali ed universali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completo </a:t>
            </a:r>
            <a:r>
              <a:rPr sz="1200" dirty="0">
                <a:latin typeface="Times New Roman"/>
                <a:cs typeface="Times New Roman"/>
              </a:rPr>
              <a:t>ed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ininterrotto.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40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401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72450" cy="40716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13716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(226.6) 20:4.2 </a:t>
            </a:r>
            <a:r>
              <a:rPr sz="1200" spc="-5" dirty="0">
                <a:latin typeface="Times New Roman"/>
                <a:cs typeface="Times New Roman"/>
              </a:rPr>
              <a:t>Un pianeta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ricevere </a:t>
            </a:r>
            <a:r>
              <a:rPr sz="1200" dirty="0">
                <a:latin typeface="Times New Roman"/>
                <a:cs typeface="Times New Roman"/>
              </a:rPr>
              <a:t>molte visitazioni </a:t>
            </a:r>
            <a:r>
              <a:rPr sz="1200" spc="-5" dirty="0">
                <a:latin typeface="Times New Roman"/>
                <a:cs typeface="Times New Roman"/>
              </a:rPr>
              <a:t>magistrali sia prima </a:t>
            </a:r>
            <a:r>
              <a:rPr sz="1200" dirty="0">
                <a:latin typeface="Times New Roman"/>
                <a:cs typeface="Times New Roman"/>
              </a:rPr>
              <a:t>che dopo </a:t>
            </a:r>
            <a:r>
              <a:rPr sz="1200" spc="-5" dirty="0">
                <a:latin typeface="Times New Roman"/>
                <a:cs typeface="Times New Roman"/>
              </a:rPr>
              <a:t>l’apparizione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conferimento. </a:t>
            </a:r>
            <a:r>
              <a:rPr sz="1200" dirty="0">
                <a:latin typeface="Times New Roman"/>
                <a:cs typeface="Times New Roman"/>
              </a:rPr>
              <a:t>Esso  può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visitato molte volte </a:t>
            </a:r>
            <a:r>
              <a:rPr sz="1200" spc="-5" dirty="0">
                <a:latin typeface="Times New Roman"/>
                <a:cs typeface="Times New Roman"/>
              </a:rPr>
              <a:t>dallo stesso </a:t>
            </a:r>
            <a:r>
              <a:rPr sz="1200" dirty="0">
                <a:latin typeface="Times New Roman"/>
                <a:cs typeface="Times New Roman"/>
              </a:rPr>
              <a:t>o da </a:t>
            </a:r>
            <a:r>
              <a:rPr sz="1200" spc="-5" dirty="0">
                <a:latin typeface="Times New Roman"/>
                <a:cs typeface="Times New Roman"/>
              </a:rPr>
              <a:t>altri Avonal,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operano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giudici </a:t>
            </a:r>
            <a:r>
              <a:rPr sz="1200" dirty="0">
                <a:latin typeface="Times New Roman"/>
                <a:cs typeface="Times New Roman"/>
              </a:rPr>
              <a:t>dispensazionali, ma </a:t>
            </a:r>
            <a:r>
              <a:rPr sz="1200" spc="-5" dirty="0">
                <a:latin typeface="Times New Roman"/>
                <a:cs typeface="Times New Roman"/>
              </a:rPr>
              <a:t>queste </a:t>
            </a:r>
            <a:r>
              <a:rPr sz="1200" dirty="0">
                <a:latin typeface="Times New Roman"/>
                <a:cs typeface="Times New Roman"/>
              </a:rPr>
              <a:t>missioni  </a:t>
            </a:r>
            <a:r>
              <a:rPr sz="1200" spc="-5" dirty="0">
                <a:latin typeface="Times New Roman"/>
                <a:cs typeface="Times New Roman"/>
              </a:rPr>
              <a:t>tecniche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giudizio </a:t>
            </a:r>
            <a:r>
              <a:rPr sz="1200" dirty="0">
                <a:latin typeface="Times New Roman"/>
                <a:cs typeface="Times New Roman"/>
              </a:rPr>
              <a:t>non sono né di </a:t>
            </a:r>
            <a:r>
              <a:rPr sz="1200" spc="-5" dirty="0">
                <a:latin typeface="Times New Roman"/>
                <a:cs typeface="Times New Roman"/>
              </a:rPr>
              <a:t>conferimento </a:t>
            </a:r>
            <a:r>
              <a:rPr sz="1200" dirty="0">
                <a:latin typeface="Times New Roman"/>
                <a:cs typeface="Times New Roman"/>
              </a:rPr>
              <a:t>né </a:t>
            </a:r>
            <a:r>
              <a:rPr sz="1200" spc="-5" dirty="0">
                <a:latin typeface="Times New Roman"/>
                <a:cs typeface="Times New Roman"/>
              </a:rPr>
              <a:t>magistrali, ed </a:t>
            </a:r>
            <a:r>
              <a:rPr sz="1200" dirty="0">
                <a:latin typeface="Times New Roman"/>
                <a:cs typeface="Times New Roman"/>
              </a:rPr>
              <a:t>in questi </a:t>
            </a:r>
            <a:r>
              <a:rPr sz="1200" spc="-5" dirty="0">
                <a:latin typeface="Times New Roman"/>
                <a:cs typeface="Times New Roman"/>
              </a:rPr>
              <a:t>casi gli Avonal </a:t>
            </a:r>
            <a:r>
              <a:rPr sz="1200" dirty="0">
                <a:latin typeface="Times New Roman"/>
                <a:cs typeface="Times New Roman"/>
              </a:rPr>
              <a:t>non sono mai </a:t>
            </a:r>
            <a:r>
              <a:rPr sz="1200" spc="-5" dirty="0">
                <a:latin typeface="Times New Roman"/>
                <a:cs typeface="Times New Roman"/>
              </a:rPr>
              <a:t>incarnati. </a:t>
            </a:r>
            <a:r>
              <a:rPr sz="1200" dirty="0">
                <a:latin typeface="Times New Roman"/>
                <a:cs typeface="Times New Roman"/>
              </a:rPr>
              <a:t>Anche quando  un </a:t>
            </a:r>
            <a:r>
              <a:rPr sz="1200" spc="-5" dirty="0">
                <a:latin typeface="Times New Roman"/>
                <a:cs typeface="Times New Roman"/>
              </a:rPr>
              <a:t>pianeta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benedetto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ripetute missioni magistrali, gli Avonal </a:t>
            </a:r>
            <a:r>
              <a:rPr sz="1200" dirty="0">
                <a:latin typeface="Times New Roman"/>
                <a:cs typeface="Times New Roman"/>
              </a:rPr>
              <a:t>non si </a:t>
            </a:r>
            <a:r>
              <a:rPr sz="1200" spc="-5" dirty="0">
                <a:latin typeface="Times New Roman"/>
                <a:cs typeface="Times New Roman"/>
              </a:rPr>
              <a:t>sottopongono sempre all’incarnazione mortale;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5" dirty="0">
                <a:latin typeface="Times New Roman"/>
                <a:cs typeface="Times New Roman"/>
              </a:rPr>
              <a:t>quando  </a:t>
            </a:r>
            <a:r>
              <a:rPr sz="1200" spc="-5" dirty="0">
                <a:latin typeface="Times New Roman"/>
                <a:cs typeface="Times New Roman"/>
              </a:rPr>
              <a:t>servono </a:t>
            </a:r>
            <a:r>
              <a:rPr sz="1200" dirty="0">
                <a:latin typeface="Times New Roman"/>
                <a:cs typeface="Times New Roman"/>
              </a:rPr>
              <a:t>in sembianze </a:t>
            </a:r>
            <a:r>
              <a:rPr sz="1200" spc="-5" dirty="0">
                <a:latin typeface="Times New Roman"/>
                <a:cs typeface="Times New Roman"/>
              </a:rPr>
              <a:t>umane, </a:t>
            </a:r>
            <a:r>
              <a:rPr sz="1200" dirty="0">
                <a:latin typeface="Times New Roman"/>
                <a:cs typeface="Times New Roman"/>
              </a:rPr>
              <a:t>appaiono </a:t>
            </a:r>
            <a:r>
              <a:rPr sz="1200" spc="-5" dirty="0">
                <a:latin typeface="Times New Roman"/>
                <a:cs typeface="Times New Roman"/>
              </a:rPr>
              <a:t>sempre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esseri </a:t>
            </a:r>
            <a:r>
              <a:rPr sz="1200" dirty="0">
                <a:latin typeface="Times New Roman"/>
                <a:cs typeface="Times New Roman"/>
              </a:rPr>
              <a:t>adulti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regno; non </a:t>
            </a:r>
            <a:r>
              <a:rPr sz="1200" spc="-5" dirty="0">
                <a:latin typeface="Times New Roman"/>
                <a:cs typeface="Times New Roman"/>
              </a:rPr>
              <a:t>nascono </a:t>
            </a:r>
            <a:r>
              <a:rPr sz="1200" dirty="0">
                <a:latin typeface="Times New Roman"/>
                <a:cs typeface="Times New Roman"/>
              </a:rPr>
              <a:t>da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donna.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685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(227.1) 20:4.3 </a:t>
            </a:r>
            <a:r>
              <a:rPr sz="1200" spc="-5" dirty="0">
                <a:latin typeface="Times New Roman"/>
                <a:cs typeface="Times New Roman"/>
              </a:rPr>
              <a:t>Quando s’incarnano </a:t>
            </a:r>
            <a:r>
              <a:rPr sz="1200" dirty="0">
                <a:latin typeface="Times New Roman"/>
                <a:cs typeface="Times New Roman"/>
              </a:rPr>
              <a:t>in missioni di </a:t>
            </a:r>
            <a:r>
              <a:rPr sz="1200" spc="-5" dirty="0">
                <a:latin typeface="Times New Roman"/>
                <a:cs typeface="Times New Roman"/>
              </a:rPr>
              <a:t>conferimento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magistrali,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Figli del Paradiso hanno degli Aggiustatori esperti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questi Aggiustatori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differenti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ciascuna </a:t>
            </a:r>
            <a:r>
              <a:rPr sz="1200" dirty="0">
                <a:latin typeface="Times New Roman"/>
                <a:cs typeface="Times New Roman"/>
              </a:rPr>
              <a:t>incarnazione.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Aggiustatori </a:t>
            </a:r>
            <a:r>
              <a:rPr sz="1200" spc="-5" dirty="0">
                <a:latin typeface="Times New Roman"/>
                <a:cs typeface="Times New Roman"/>
              </a:rPr>
              <a:t>che occupano </a:t>
            </a:r>
            <a:r>
              <a:rPr sz="1200" dirty="0">
                <a:latin typeface="Times New Roman"/>
                <a:cs typeface="Times New Roman"/>
              </a:rPr>
              <a:t>la mente </a:t>
            </a:r>
            <a:r>
              <a:rPr sz="1200" spc="-5" dirty="0">
                <a:latin typeface="Times New Roman"/>
                <a:cs typeface="Times New Roman"/>
              </a:rPr>
              <a:t>dei Figli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incarnati </a:t>
            </a:r>
            <a:r>
              <a:rPr sz="1200" dirty="0">
                <a:latin typeface="Times New Roman"/>
                <a:cs typeface="Times New Roman"/>
              </a:rPr>
              <a:t>non  possono </a:t>
            </a:r>
            <a:r>
              <a:rPr sz="1200" spc="-5" dirty="0">
                <a:latin typeface="Times New Roman"/>
                <a:cs typeface="Times New Roman"/>
              </a:rPr>
              <a:t>mai sperare </a:t>
            </a:r>
            <a:r>
              <a:rPr sz="1200" dirty="0">
                <a:latin typeface="Times New Roman"/>
                <a:cs typeface="Times New Roman"/>
              </a:rPr>
              <a:t>di acquisire la </a:t>
            </a:r>
            <a:r>
              <a:rPr sz="1200" spc="-5" dirty="0">
                <a:latin typeface="Times New Roman"/>
                <a:cs typeface="Times New Roman"/>
              </a:rPr>
              <a:t>personalità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fusione con gli esseri </a:t>
            </a:r>
            <a:r>
              <a:rPr sz="1200" dirty="0">
                <a:latin typeface="Times New Roman"/>
                <a:cs typeface="Times New Roman"/>
              </a:rPr>
              <a:t>umani-divini nei </a:t>
            </a:r>
            <a:r>
              <a:rPr sz="1200" spc="-5" dirty="0">
                <a:latin typeface="Times New Roman"/>
                <a:cs typeface="Times New Roman"/>
              </a:rPr>
              <a:t>quali risiedono, </a:t>
            </a:r>
            <a:r>
              <a:rPr sz="1200" dirty="0">
                <a:latin typeface="Times New Roman"/>
                <a:cs typeface="Times New Roman"/>
              </a:rPr>
              <a:t>ma sono </a:t>
            </a:r>
            <a:r>
              <a:rPr sz="1200" spc="-5" dirty="0">
                <a:latin typeface="Times New Roman"/>
                <a:cs typeface="Times New Roman"/>
              </a:rPr>
              <a:t>spesso  personalizzati per decreto del Padre Universale. Questi </a:t>
            </a:r>
            <a:r>
              <a:rPr sz="1200" dirty="0">
                <a:latin typeface="Times New Roman"/>
                <a:cs typeface="Times New Roman"/>
              </a:rPr>
              <a:t>Aggiustatori </a:t>
            </a:r>
            <a:r>
              <a:rPr sz="1200" spc="-5" dirty="0">
                <a:latin typeface="Times New Roman"/>
                <a:cs typeface="Times New Roman"/>
              </a:rPr>
              <a:t>formano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consiglio supremo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direzione su Divinington </a:t>
            </a:r>
            <a:r>
              <a:rPr sz="1200" dirty="0">
                <a:latin typeface="Times New Roman"/>
                <a:cs typeface="Times New Roman"/>
              </a:rPr>
              <a:t>per</a:t>
            </a:r>
            <a:endParaRPr sz="1200">
              <a:latin typeface="Times New Roman"/>
              <a:cs typeface="Times New Roman"/>
            </a:endParaRPr>
          </a:p>
          <a:p>
            <a:pPr marL="76200" marR="147955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l’amministrazione, l’identificazione </a:t>
            </a:r>
            <a:r>
              <a:rPr sz="1200" dirty="0">
                <a:latin typeface="Times New Roman"/>
                <a:cs typeface="Times New Roman"/>
              </a:rPr>
              <a:t>e l’invio di </a:t>
            </a:r>
            <a:r>
              <a:rPr sz="1200" spc="-5" dirty="0">
                <a:latin typeface="Times New Roman"/>
                <a:cs typeface="Times New Roman"/>
              </a:rPr>
              <a:t>Monitori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Mistero nei regni </a:t>
            </a:r>
            <a:r>
              <a:rPr sz="1200" dirty="0">
                <a:latin typeface="Times New Roman"/>
                <a:cs typeface="Times New Roman"/>
              </a:rPr>
              <a:t>abitati. Essi inoltre </a:t>
            </a:r>
            <a:r>
              <a:rPr sz="1200" spc="-5" dirty="0">
                <a:latin typeface="Times New Roman"/>
                <a:cs typeface="Times New Roman"/>
              </a:rPr>
              <a:t>ricevono ed </a:t>
            </a:r>
            <a:r>
              <a:rPr sz="1200" dirty="0">
                <a:latin typeface="Times New Roman"/>
                <a:cs typeface="Times New Roman"/>
              </a:rPr>
              <a:t>accreditano </a:t>
            </a:r>
            <a:r>
              <a:rPr sz="1200" spc="-5" dirty="0">
                <a:latin typeface="Times New Roman"/>
                <a:cs typeface="Times New Roman"/>
              </a:rPr>
              <a:t>gli  Aggiustatori al loro </a:t>
            </a:r>
            <a:r>
              <a:rPr sz="1200" dirty="0">
                <a:latin typeface="Times New Roman"/>
                <a:cs typeface="Times New Roman"/>
              </a:rPr>
              <a:t>ritorno </a:t>
            </a:r>
            <a:r>
              <a:rPr sz="1200" spc="-5" dirty="0">
                <a:latin typeface="Times New Roman"/>
                <a:cs typeface="Times New Roman"/>
              </a:rPr>
              <a:t>nel “seno del </a:t>
            </a:r>
            <a:r>
              <a:rPr sz="1200" dirty="0">
                <a:latin typeface="Times New Roman"/>
                <a:cs typeface="Times New Roman"/>
              </a:rPr>
              <a:t>Padre” dopo la dissoluzione </a:t>
            </a:r>
            <a:r>
              <a:rPr sz="1200" spc="-5" dirty="0">
                <a:latin typeface="Times New Roman"/>
                <a:cs typeface="Times New Roman"/>
              </a:rPr>
              <a:t>mortale del loro tabernacolo terreno.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modo i </a:t>
            </a:r>
            <a:r>
              <a:rPr sz="1200" spc="-5" dirty="0">
                <a:latin typeface="Times New Roman"/>
                <a:cs typeface="Times New Roman"/>
              </a:rPr>
              <a:t>fedeli  Aggiustatori dei giudici dei </a:t>
            </a:r>
            <a:r>
              <a:rPr sz="1200" dirty="0">
                <a:latin typeface="Times New Roman"/>
                <a:cs typeface="Times New Roman"/>
              </a:rPr>
              <a:t>mondi </a:t>
            </a:r>
            <a:r>
              <a:rPr sz="1200" spc="-5" dirty="0">
                <a:latin typeface="Times New Roman"/>
                <a:cs typeface="Times New Roman"/>
              </a:rPr>
              <a:t>diventano </a:t>
            </a:r>
            <a:r>
              <a:rPr sz="1200" dirty="0">
                <a:latin typeface="Times New Roman"/>
                <a:cs typeface="Times New Roman"/>
              </a:rPr>
              <a:t>i capi eminenti della loro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specie.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29273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(227.2) 20:4.4 </a:t>
            </a:r>
            <a:r>
              <a:rPr sz="1200" spc="-5" dirty="0">
                <a:latin typeface="Times New Roman"/>
                <a:cs typeface="Times New Roman"/>
              </a:rPr>
              <a:t>Urantia </a:t>
            </a:r>
            <a:r>
              <a:rPr sz="1200" dirty="0">
                <a:latin typeface="Times New Roman"/>
                <a:cs typeface="Times New Roman"/>
              </a:rPr>
              <a:t>non ha mai ospitato un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Avonal in missione </a:t>
            </a:r>
            <a:r>
              <a:rPr sz="1200" spc="-5" dirty="0">
                <a:latin typeface="Times New Roman"/>
                <a:cs typeface="Times New Roman"/>
              </a:rPr>
              <a:t>magistrale. Se Urantia </a:t>
            </a:r>
            <a:r>
              <a:rPr sz="1200" dirty="0">
                <a:latin typeface="Times New Roman"/>
                <a:cs typeface="Times New Roman"/>
              </a:rPr>
              <a:t>avesse </a:t>
            </a:r>
            <a:r>
              <a:rPr sz="1200" spc="-5" dirty="0">
                <a:latin typeface="Times New Roman"/>
                <a:cs typeface="Times New Roman"/>
              </a:rPr>
              <a:t>seguito </a:t>
            </a:r>
            <a:r>
              <a:rPr sz="1200" dirty="0">
                <a:latin typeface="Times New Roman"/>
                <a:cs typeface="Times New Roman"/>
              </a:rPr>
              <a:t>il piano </a:t>
            </a:r>
            <a:r>
              <a:rPr sz="1200" spc="-5" dirty="0">
                <a:latin typeface="Times New Roman"/>
                <a:cs typeface="Times New Roman"/>
              </a:rPr>
              <a:t>generale </a:t>
            </a:r>
            <a:r>
              <a:rPr sz="1200" dirty="0">
                <a:latin typeface="Times New Roman"/>
                <a:cs typeface="Times New Roman"/>
              </a:rPr>
              <a:t>dei  mondi </a:t>
            </a:r>
            <a:r>
              <a:rPr sz="1200" spc="-5" dirty="0">
                <a:latin typeface="Times New Roman"/>
                <a:cs typeface="Times New Roman"/>
              </a:rPr>
              <a:t>abitati, sarebbe stato </a:t>
            </a:r>
            <a:r>
              <a:rPr sz="1200" dirty="0">
                <a:latin typeface="Times New Roman"/>
                <a:cs typeface="Times New Roman"/>
              </a:rPr>
              <a:t>prima o poi </a:t>
            </a:r>
            <a:r>
              <a:rPr sz="1200" spc="-5" dirty="0">
                <a:latin typeface="Times New Roman"/>
                <a:cs typeface="Times New Roman"/>
              </a:rPr>
              <a:t>benedetto </a:t>
            </a:r>
            <a:r>
              <a:rPr sz="1200" dirty="0">
                <a:latin typeface="Times New Roman"/>
                <a:cs typeface="Times New Roman"/>
              </a:rPr>
              <a:t>da una </a:t>
            </a:r>
            <a:r>
              <a:rPr sz="1200" spc="-5" dirty="0">
                <a:latin typeface="Times New Roman"/>
                <a:cs typeface="Times New Roman"/>
              </a:rPr>
              <a:t>missione magistrale </a:t>
            </a:r>
            <a:r>
              <a:rPr sz="1200" dirty="0">
                <a:latin typeface="Times New Roman"/>
                <a:cs typeface="Times New Roman"/>
              </a:rPr>
              <a:t>tra </a:t>
            </a:r>
            <a:r>
              <a:rPr sz="1200" spc="-5" dirty="0">
                <a:latin typeface="Times New Roman"/>
                <a:cs typeface="Times New Roman"/>
              </a:rPr>
              <a:t>l’epoca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Adamo </a:t>
            </a:r>
            <a:r>
              <a:rPr sz="1200" dirty="0">
                <a:latin typeface="Times New Roman"/>
                <a:cs typeface="Times New Roman"/>
              </a:rPr>
              <a:t>ed il </a:t>
            </a:r>
            <a:r>
              <a:rPr sz="1200" spc="-5" dirty="0">
                <a:latin typeface="Times New Roman"/>
                <a:cs typeface="Times New Roman"/>
              </a:rPr>
              <a:t>conferimento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spc="5" dirty="0">
                <a:latin typeface="Times New Roman"/>
                <a:cs typeface="Times New Roman"/>
              </a:rPr>
              <a:t>Cristo</a:t>
            </a:r>
            <a:endParaRPr sz="1200">
              <a:latin typeface="Times New Roman"/>
              <a:cs typeface="Times New Roman"/>
            </a:endParaRPr>
          </a:p>
          <a:p>
            <a:pPr marL="76200" marR="19177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Micael. Ma </a:t>
            </a:r>
            <a:r>
              <a:rPr sz="1200" dirty="0">
                <a:latin typeface="Times New Roman"/>
                <a:cs typeface="Times New Roman"/>
              </a:rPr>
              <a:t>la sequenza </a:t>
            </a:r>
            <a:r>
              <a:rPr sz="1200" spc="-5" dirty="0">
                <a:latin typeface="Times New Roman"/>
                <a:cs typeface="Times New Roman"/>
              </a:rPr>
              <a:t>regolare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Figli del </a:t>
            </a:r>
            <a:r>
              <a:rPr sz="1200" dirty="0">
                <a:latin typeface="Times New Roman"/>
                <a:cs typeface="Times New Roman"/>
              </a:rPr>
              <a:t>Paradiso </a:t>
            </a:r>
            <a:r>
              <a:rPr sz="1200" spc="-5" dirty="0">
                <a:latin typeface="Times New Roman"/>
                <a:cs typeface="Times New Roman"/>
              </a:rPr>
              <a:t>sul </a:t>
            </a:r>
            <a:r>
              <a:rPr sz="1200" dirty="0">
                <a:latin typeface="Times New Roman"/>
                <a:cs typeface="Times New Roman"/>
              </a:rPr>
              <a:t>vostro </a:t>
            </a:r>
            <a:r>
              <a:rPr sz="1200" spc="-5" dirty="0">
                <a:latin typeface="Times New Roman"/>
                <a:cs typeface="Times New Roman"/>
              </a:rPr>
              <a:t>pianeta </a:t>
            </a:r>
            <a:r>
              <a:rPr sz="1200" dirty="0">
                <a:latin typeface="Times New Roman"/>
                <a:cs typeface="Times New Roman"/>
              </a:rPr>
              <a:t>è stata completamente </a:t>
            </a:r>
            <a:r>
              <a:rPr sz="1200" spc="-5" dirty="0">
                <a:latin typeface="Times New Roman"/>
                <a:cs typeface="Times New Roman"/>
              </a:rPr>
              <a:t>scompigliata dall’apparizione del  </a:t>
            </a:r>
            <a:r>
              <a:rPr sz="1200" dirty="0">
                <a:latin typeface="Times New Roman"/>
                <a:cs typeface="Times New Roman"/>
              </a:rPr>
              <a:t>vostro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Creatore </a:t>
            </a:r>
            <a:r>
              <a:rPr sz="1200" spc="5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suo conferimento </a:t>
            </a:r>
            <a:r>
              <a:rPr sz="1200" dirty="0">
                <a:latin typeface="Times New Roman"/>
                <a:cs typeface="Times New Roman"/>
              </a:rPr>
              <a:t>finale </a:t>
            </a:r>
            <a:r>
              <a:rPr sz="1200" spc="-5" dirty="0">
                <a:latin typeface="Times New Roman"/>
                <a:cs typeface="Times New Roman"/>
              </a:rPr>
              <a:t>millenovecento </a:t>
            </a:r>
            <a:r>
              <a:rPr sz="1200" dirty="0">
                <a:latin typeface="Times New Roman"/>
                <a:cs typeface="Times New Roman"/>
              </a:rPr>
              <a:t>anni or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sono.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20066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(227.3) 20:4.5 </a:t>
            </a:r>
            <a:r>
              <a:rPr sz="1200" spc="-5" dirty="0">
                <a:latin typeface="Times New Roman"/>
                <a:cs typeface="Times New Roman"/>
              </a:rPr>
              <a:t>Urantia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ancora essere </a:t>
            </a:r>
            <a:r>
              <a:rPr sz="1200" dirty="0">
                <a:latin typeface="Times New Roman"/>
                <a:cs typeface="Times New Roman"/>
              </a:rPr>
              <a:t>visitato da un </a:t>
            </a:r>
            <a:r>
              <a:rPr sz="1200" spc="-5" dirty="0">
                <a:latin typeface="Times New Roman"/>
                <a:cs typeface="Times New Roman"/>
              </a:rPr>
              <a:t>Avonal incaricato </a:t>
            </a:r>
            <a:r>
              <a:rPr sz="1200" dirty="0">
                <a:latin typeface="Times New Roman"/>
                <a:cs typeface="Times New Roman"/>
              </a:rPr>
              <a:t>d’incarnarsi in una </a:t>
            </a:r>
            <a:r>
              <a:rPr sz="1200" spc="-5" dirty="0">
                <a:latin typeface="Times New Roman"/>
                <a:cs typeface="Times New Roman"/>
              </a:rPr>
              <a:t>missione magistrale,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circa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futura  apparizione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Figli del Paradiso, nemmeno “gli angeli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cielo conoscono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momento </a:t>
            </a:r>
            <a:r>
              <a:rPr sz="1200" dirty="0">
                <a:latin typeface="Times New Roman"/>
                <a:cs typeface="Times New Roman"/>
              </a:rPr>
              <a:t>o le modalità di </a:t>
            </a:r>
            <a:r>
              <a:rPr sz="1200" spc="-5" dirty="0">
                <a:latin typeface="Times New Roman"/>
                <a:cs typeface="Times New Roman"/>
              </a:rPr>
              <a:t>tali visitazioni”, perché </a:t>
            </a:r>
            <a:r>
              <a:rPr sz="1200" dirty="0">
                <a:latin typeface="Times New Roman"/>
                <a:cs typeface="Times New Roman"/>
              </a:rPr>
              <a:t>un  mondo in </a:t>
            </a:r>
            <a:r>
              <a:rPr sz="1200" spc="-5" dirty="0">
                <a:latin typeface="Times New Roman"/>
                <a:cs typeface="Times New Roman"/>
              </a:rPr>
              <a:t>cui si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conferito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Micael diventa </a:t>
            </a:r>
            <a:r>
              <a:rPr sz="1200" dirty="0">
                <a:latin typeface="Times New Roman"/>
                <a:cs typeface="Times New Roman"/>
              </a:rPr>
              <a:t>il pupillo individuale e </a:t>
            </a:r>
            <a:r>
              <a:rPr sz="1200" spc="-5" dirty="0">
                <a:latin typeface="Times New Roman"/>
                <a:cs typeface="Times New Roman"/>
              </a:rPr>
              <a:t>personale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Figlio Maestro e, come tale, </a:t>
            </a:r>
            <a:r>
              <a:rPr sz="1200" dirty="0">
                <a:latin typeface="Times New Roman"/>
                <a:cs typeface="Times New Roman"/>
              </a:rPr>
              <a:t>è interamente  </a:t>
            </a:r>
            <a:r>
              <a:rPr sz="1200" spc="-5" dirty="0">
                <a:latin typeface="Times New Roman"/>
                <a:cs typeface="Times New Roman"/>
              </a:rPr>
              <a:t>soggetto ai </a:t>
            </a:r>
            <a:r>
              <a:rPr sz="1200" dirty="0">
                <a:latin typeface="Times New Roman"/>
                <a:cs typeface="Times New Roman"/>
              </a:rPr>
              <a:t>suoi piani </a:t>
            </a:r>
            <a:r>
              <a:rPr sz="1200" spc="-5" dirty="0">
                <a:latin typeface="Times New Roman"/>
                <a:cs typeface="Times New Roman"/>
              </a:rPr>
              <a:t>ed alle sue decisioni. </a:t>
            </a:r>
            <a:r>
              <a:rPr sz="1200" dirty="0">
                <a:latin typeface="Times New Roman"/>
                <a:cs typeface="Times New Roman"/>
              </a:rPr>
              <a:t>E per il vostro mondo </a:t>
            </a:r>
            <a:r>
              <a:rPr sz="1200" spc="-5" dirty="0">
                <a:latin typeface="Times New Roman"/>
                <a:cs typeface="Times New Roman"/>
              </a:rPr>
              <a:t>ciò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ulteriormente complicato </a:t>
            </a:r>
            <a:r>
              <a:rPr sz="1200" dirty="0">
                <a:latin typeface="Times New Roman"/>
                <a:cs typeface="Times New Roman"/>
              </a:rPr>
              <a:t>dalla </a:t>
            </a:r>
            <a:r>
              <a:rPr sz="1200" spc="-5" dirty="0">
                <a:latin typeface="Times New Roman"/>
                <a:cs typeface="Times New Roman"/>
              </a:rPr>
              <a:t>promessa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Micael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40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402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92134" cy="41325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76200">
              <a:lnSpc>
                <a:spcPts val="1410"/>
              </a:lnSpc>
              <a:spcBef>
                <a:spcPts val="100"/>
              </a:spcBef>
            </a:pPr>
            <a:r>
              <a:rPr sz="1200" spc="-5" dirty="0">
                <a:latin typeface="Times New Roman"/>
                <a:cs typeface="Times New Roman"/>
              </a:rPr>
              <a:t>ritornare. Indipendentemente dagli equivoci riguardo al </a:t>
            </a:r>
            <a:r>
              <a:rPr sz="1200" dirty="0">
                <a:latin typeface="Times New Roman"/>
                <a:cs typeface="Times New Roman"/>
              </a:rPr>
              <a:t>soggiorno </a:t>
            </a:r>
            <a:r>
              <a:rPr sz="1200" spc="-5" dirty="0">
                <a:latin typeface="Times New Roman"/>
                <a:cs typeface="Times New Roman"/>
              </a:rPr>
              <a:t>su Urantia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Micael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Nebadon,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cosa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certamente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autentica</a:t>
            </a:r>
            <a:endParaRPr sz="1200">
              <a:latin typeface="Times New Roman"/>
              <a:cs typeface="Times New Roman"/>
            </a:endParaRPr>
          </a:p>
          <a:p>
            <a:pPr marL="76200" marR="495934">
              <a:lnSpc>
                <a:spcPts val="1380"/>
              </a:lnSpc>
              <a:spcBef>
                <a:spcPts val="65"/>
              </a:spcBef>
            </a:pPr>
            <a:r>
              <a:rPr sz="1200" dirty="0">
                <a:latin typeface="Times New Roman"/>
                <a:cs typeface="Times New Roman"/>
              </a:rPr>
              <a:t>— la </a:t>
            </a:r>
            <a:r>
              <a:rPr sz="1200" spc="-5" dirty="0">
                <a:latin typeface="Times New Roman"/>
                <a:cs typeface="Times New Roman"/>
              </a:rPr>
              <a:t>sua promessa </a:t>
            </a:r>
            <a:r>
              <a:rPr sz="1200" dirty="0">
                <a:latin typeface="Times New Roman"/>
                <a:cs typeface="Times New Roman"/>
              </a:rPr>
              <a:t>di tornare </a:t>
            </a:r>
            <a:r>
              <a:rPr sz="1200" spc="-5" dirty="0">
                <a:latin typeface="Times New Roman"/>
                <a:cs typeface="Times New Roman"/>
              </a:rPr>
              <a:t>sul </a:t>
            </a:r>
            <a:r>
              <a:rPr sz="1200" dirty="0">
                <a:latin typeface="Times New Roman"/>
                <a:cs typeface="Times New Roman"/>
              </a:rPr>
              <a:t>vostro mondo. In vista di </a:t>
            </a:r>
            <a:r>
              <a:rPr sz="1200" spc="-5" dirty="0">
                <a:latin typeface="Times New Roman"/>
                <a:cs typeface="Times New Roman"/>
              </a:rPr>
              <a:t>questa prospettiva, solo </a:t>
            </a:r>
            <a:r>
              <a:rPr sz="1200" dirty="0">
                <a:latin typeface="Times New Roman"/>
                <a:cs typeface="Times New Roman"/>
              </a:rPr>
              <a:t>il tempo può </a:t>
            </a:r>
            <a:r>
              <a:rPr sz="1200" spc="-5" dirty="0">
                <a:latin typeface="Times New Roman"/>
                <a:cs typeface="Times New Roman"/>
              </a:rPr>
              <a:t>rivelare l’ordine futuro delle  </a:t>
            </a:r>
            <a:r>
              <a:rPr sz="1200" dirty="0">
                <a:latin typeface="Times New Roman"/>
                <a:cs typeface="Times New Roman"/>
              </a:rPr>
              <a:t>visitazioni </a:t>
            </a:r>
            <a:r>
              <a:rPr sz="1200" spc="-5" dirty="0">
                <a:latin typeface="Times New Roman"/>
                <a:cs typeface="Times New Roman"/>
              </a:rPr>
              <a:t>dei Figli Paradisiaci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su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Urantia.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5. Il conferimento dei Figli Paradisiaci di</a:t>
            </a:r>
            <a:r>
              <a:rPr sz="1600" b="1" spc="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Dio</a:t>
            </a:r>
            <a:endParaRPr sz="1600">
              <a:latin typeface="Times New Roman"/>
              <a:cs typeface="Times New Roman"/>
            </a:endParaRPr>
          </a:p>
          <a:p>
            <a:pPr marL="76200" marR="68580">
              <a:lnSpc>
                <a:spcPct val="95600"/>
              </a:lnSpc>
              <a:spcBef>
                <a:spcPts val="139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(227.4) 20:5.1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Eterno è il </a:t>
            </a:r>
            <a:r>
              <a:rPr sz="1200" spc="-5" dirty="0">
                <a:latin typeface="Times New Roman"/>
                <a:cs typeface="Times New Roman"/>
              </a:rPr>
              <a:t>Verbo eterno di </a:t>
            </a:r>
            <a:r>
              <a:rPr sz="1200" dirty="0">
                <a:latin typeface="Times New Roman"/>
                <a:cs typeface="Times New Roman"/>
              </a:rPr>
              <a:t>Dio.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Eterno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l’espressione perfetta del </a:t>
            </a:r>
            <a:r>
              <a:rPr sz="1200" dirty="0">
                <a:latin typeface="Times New Roman"/>
                <a:cs typeface="Times New Roman"/>
              </a:rPr>
              <a:t>“primo” </a:t>
            </a:r>
            <a:r>
              <a:rPr sz="1200" spc="-5" dirty="0">
                <a:latin typeface="Times New Roman"/>
                <a:cs typeface="Times New Roman"/>
              </a:rPr>
              <a:t>pensiero assoluto </a:t>
            </a:r>
            <a:r>
              <a:rPr sz="1200" dirty="0">
                <a:latin typeface="Times New Roman"/>
                <a:cs typeface="Times New Roman"/>
              </a:rPr>
              <a:t>ed infinito  </a:t>
            </a:r>
            <a:r>
              <a:rPr sz="1200" spc="-5" dirty="0">
                <a:latin typeface="Times New Roman"/>
                <a:cs typeface="Times New Roman"/>
              </a:rPr>
              <a:t>del suo Padre </a:t>
            </a:r>
            <a:r>
              <a:rPr sz="1200" dirty="0">
                <a:latin typeface="Times New Roman"/>
                <a:cs typeface="Times New Roman"/>
              </a:rPr>
              <a:t>eterno.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duplicazione personale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estensione </a:t>
            </a:r>
            <a:r>
              <a:rPr sz="1200" dirty="0">
                <a:latin typeface="Times New Roman"/>
                <a:cs typeface="Times New Roman"/>
              </a:rPr>
              <a:t>divina di questo </a:t>
            </a:r>
            <a:r>
              <a:rPr sz="1200" spc="-5" dirty="0">
                <a:latin typeface="Times New Roman"/>
                <a:cs typeface="Times New Roman"/>
              </a:rPr>
              <a:t>Figlio Originale parte </a:t>
            </a:r>
            <a:r>
              <a:rPr sz="1200" dirty="0">
                <a:latin typeface="Times New Roman"/>
                <a:cs typeface="Times New Roman"/>
              </a:rPr>
              <a:t>per una missione di  </a:t>
            </a:r>
            <a:r>
              <a:rPr sz="1200" spc="-5" dirty="0">
                <a:latin typeface="Times New Roman"/>
                <a:cs typeface="Times New Roman"/>
              </a:rPr>
              <a:t>conferimento </a:t>
            </a:r>
            <a:r>
              <a:rPr sz="1200" dirty="0">
                <a:latin typeface="Times New Roman"/>
                <a:cs typeface="Times New Roman"/>
              </a:rPr>
              <a:t>d’incarnazione </a:t>
            </a:r>
            <a:r>
              <a:rPr sz="1200" spc="-5" dirty="0">
                <a:latin typeface="Times New Roman"/>
                <a:cs typeface="Times New Roman"/>
              </a:rPr>
              <a:t>umana, diviene letteralmente vero che </a:t>
            </a:r>
            <a:r>
              <a:rPr sz="1200" dirty="0">
                <a:latin typeface="Times New Roman"/>
                <a:cs typeface="Times New Roman"/>
              </a:rPr>
              <a:t>il divino </a:t>
            </a:r>
            <a:r>
              <a:rPr sz="1200" spc="-5" dirty="0">
                <a:latin typeface="Times New Roman"/>
                <a:cs typeface="Times New Roman"/>
              </a:rPr>
              <a:t>“Verbo si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fatto </a:t>
            </a:r>
            <a:r>
              <a:rPr sz="1200" dirty="0">
                <a:latin typeface="Times New Roman"/>
                <a:cs typeface="Times New Roman"/>
              </a:rPr>
              <a:t>carne” e che il </a:t>
            </a:r>
            <a:r>
              <a:rPr sz="1200" spc="-5" dirty="0">
                <a:latin typeface="Times New Roman"/>
                <a:cs typeface="Times New Roman"/>
              </a:rPr>
              <a:t>Verbo </a:t>
            </a:r>
            <a:r>
              <a:rPr sz="1200" dirty="0">
                <a:latin typeface="Times New Roman"/>
                <a:cs typeface="Times New Roman"/>
              </a:rPr>
              <a:t>risiede tra </a:t>
            </a:r>
            <a:r>
              <a:rPr sz="1200" spc="-5" dirty="0">
                <a:latin typeface="Times New Roman"/>
                <a:cs typeface="Times New Roman"/>
              </a:rPr>
              <a:t>gli  </a:t>
            </a:r>
            <a:r>
              <a:rPr sz="1200" dirty="0">
                <a:latin typeface="Times New Roman"/>
                <a:cs typeface="Times New Roman"/>
              </a:rPr>
              <a:t>umili </a:t>
            </a:r>
            <a:r>
              <a:rPr sz="1200" spc="-5" dirty="0">
                <a:latin typeface="Times New Roman"/>
                <a:cs typeface="Times New Roman"/>
              </a:rPr>
              <a:t>esseri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origine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animale.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6413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(227.5) 20:5.2 </a:t>
            </a:r>
            <a:r>
              <a:rPr sz="1200" spc="-5" dirty="0">
                <a:latin typeface="Times New Roman"/>
                <a:cs typeface="Times New Roman"/>
              </a:rPr>
              <a:t>Su Urantia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credenza </a:t>
            </a:r>
            <a:r>
              <a:rPr sz="1200" dirty="0">
                <a:latin typeface="Times New Roman"/>
                <a:cs typeface="Times New Roman"/>
              </a:rPr>
              <a:t>molto </a:t>
            </a:r>
            <a:r>
              <a:rPr sz="1200" spc="-5" dirty="0">
                <a:latin typeface="Times New Roman"/>
                <a:cs typeface="Times New Roman"/>
              </a:rPr>
              <a:t>diffusa che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proposito del conferimento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Figlio sia d’influenzare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qualche </a:t>
            </a:r>
            <a:r>
              <a:rPr sz="1200" dirty="0">
                <a:latin typeface="Times New Roman"/>
                <a:cs typeface="Times New Roman"/>
              </a:rPr>
              <a:t>modo il  </a:t>
            </a:r>
            <a:r>
              <a:rPr sz="1200" spc="-5" dirty="0">
                <a:latin typeface="Times New Roman"/>
                <a:cs typeface="Times New Roman"/>
              </a:rPr>
              <a:t>comportamento del </a:t>
            </a:r>
            <a:r>
              <a:rPr sz="1200" dirty="0">
                <a:latin typeface="Times New Roman"/>
                <a:cs typeface="Times New Roman"/>
              </a:rPr>
              <a:t>Padre </a:t>
            </a:r>
            <a:r>
              <a:rPr sz="1200" spc="-5" dirty="0">
                <a:latin typeface="Times New Roman"/>
                <a:cs typeface="Times New Roman"/>
              </a:rPr>
              <a:t>Universale. Ma </a:t>
            </a:r>
            <a:r>
              <a:rPr sz="1200" dirty="0">
                <a:latin typeface="Times New Roman"/>
                <a:cs typeface="Times New Roman"/>
              </a:rPr>
              <a:t>la vostra illuminazione </a:t>
            </a:r>
            <a:r>
              <a:rPr sz="1200" spc="-5" dirty="0">
                <a:latin typeface="Times New Roman"/>
                <a:cs typeface="Times New Roman"/>
              </a:rPr>
              <a:t>interiore dovrebbe </a:t>
            </a:r>
            <a:r>
              <a:rPr sz="1200" dirty="0">
                <a:latin typeface="Times New Roman"/>
                <a:cs typeface="Times New Roman"/>
              </a:rPr>
              <a:t>indicarvi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ciò non è </a:t>
            </a:r>
            <a:r>
              <a:rPr sz="1200" spc="-5" dirty="0">
                <a:latin typeface="Times New Roman"/>
                <a:cs typeface="Times New Roman"/>
              </a:rPr>
              <a:t>vero. </a:t>
            </a:r>
            <a:r>
              <a:rPr sz="1200" dirty="0">
                <a:latin typeface="Times New Roman"/>
                <a:cs typeface="Times New Roman"/>
              </a:rPr>
              <a:t>I conferimenti dei  </a:t>
            </a:r>
            <a:r>
              <a:rPr sz="1200" spc="-5" dirty="0">
                <a:latin typeface="Times New Roman"/>
                <a:cs typeface="Times New Roman"/>
              </a:rPr>
              <a:t>Figli </a:t>
            </a:r>
            <a:r>
              <a:rPr sz="1200" dirty="0">
                <a:latin typeface="Times New Roman"/>
                <a:cs typeface="Times New Roman"/>
              </a:rPr>
              <a:t>Avonal e </a:t>
            </a:r>
            <a:r>
              <a:rPr sz="1200" spc="-5" dirty="0">
                <a:latin typeface="Times New Roman"/>
                <a:cs typeface="Times New Roman"/>
              </a:rPr>
              <a:t>Micael </a:t>
            </a:r>
            <a:r>
              <a:rPr sz="1200" dirty="0">
                <a:latin typeface="Times New Roman"/>
                <a:cs typeface="Times New Roman"/>
              </a:rPr>
              <a:t>sono una </a:t>
            </a:r>
            <a:r>
              <a:rPr sz="1200" spc="-5" dirty="0">
                <a:latin typeface="Times New Roman"/>
                <a:cs typeface="Times New Roman"/>
              </a:rPr>
              <a:t>parte </a:t>
            </a:r>
            <a:r>
              <a:rPr sz="1200" dirty="0">
                <a:latin typeface="Times New Roman"/>
                <a:cs typeface="Times New Roman"/>
              </a:rPr>
              <a:t>necessaria del </a:t>
            </a:r>
            <a:r>
              <a:rPr sz="1200" spc="-5" dirty="0">
                <a:latin typeface="Times New Roman"/>
                <a:cs typeface="Times New Roman"/>
              </a:rPr>
              <a:t>processo esperienziale destinato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fare </a:t>
            </a:r>
            <a:r>
              <a:rPr sz="1200" dirty="0">
                <a:latin typeface="Times New Roman"/>
                <a:cs typeface="Times New Roman"/>
              </a:rPr>
              <a:t>di questi </a:t>
            </a:r>
            <a:r>
              <a:rPr sz="1200" spc="-5" dirty="0">
                <a:latin typeface="Times New Roman"/>
                <a:cs typeface="Times New Roman"/>
              </a:rPr>
              <a:t>Figli dei magistrati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dei  governanti sicuri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comprensivi per </a:t>
            </a:r>
            <a:r>
              <a:rPr sz="1200" dirty="0">
                <a:latin typeface="Times New Roman"/>
                <a:cs typeface="Times New Roman"/>
              </a:rPr>
              <a:t>i popoli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pianeti del tempo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dello </a:t>
            </a:r>
            <a:r>
              <a:rPr sz="1200" dirty="0">
                <a:latin typeface="Times New Roman"/>
                <a:cs typeface="Times New Roman"/>
              </a:rPr>
              <a:t>spazio.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carriera </a:t>
            </a:r>
            <a:r>
              <a:rPr sz="1200" dirty="0">
                <a:latin typeface="Times New Roman"/>
                <a:cs typeface="Times New Roman"/>
              </a:rPr>
              <a:t>di conferimento settuplo è la meta  </a:t>
            </a:r>
            <a:r>
              <a:rPr sz="1200" spc="-5" dirty="0">
                <a:latin typeface="Times New Roman"/>
                <a:cs typeface="Times New Roman"/>
              </a:rPr>
              <a:t>suprema </a:t>
            </a:r>
            <a:r>
              <a:rPr sz="1200" dirty="0">
                <a:latin typeface="Times New Roman"/>
                <a:cs typeface="Times New Roman"/>
              </a:rPr>
              <a:t>di tutti i </a:t>
            </a:r>
            <a:r>
              <a:rPr sz="1200" spc="-5" dirty="0">
                <a:latin typeface="Times New Roman"/>
                <a:cs typeface="Times New Roman"/>
              </a:rPr>
              <a:t>Figli Creatori Paradisiaci. </a:t>
            </a:r>
            <a:r>
              <a:rPr sz="1200" dirty="0">
                <a:latin typeface="Times New Roman"/>
                <a:cs typeface="Times New Roman"/>
              </a:rPr>
              <a:t>E tutti i </a:t>
            </a:r>
            <a:r>
              <a:rPr sz="1200" spc="-5" dirty="0">
                <a:latin typeface="Times New Roman"/>
                <a:cs typeface="Times New Roman"/>
              </a:rPr>
              <a:t>Figli Magistrali </a:t>
            </a:r>
            <a:r>
              <a:rPr sz="1200" dirty="0">
                <a:latin typeface="Times New Roman"/>
                <a:cs typeface="Times New Roman"/>
              </a:rPr>
              <a:t>sono animati </a:t>
            </a:r>
            <a:r>
              <a:rPr sz="1200" spc="15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questo stesso </a:t>
            </a:r>
            <a:r>
              <a:rPr sz="1200" dirty="0">
                <a:latin typeface="Times New Roman"/>
                <a:cs typeface="Times New Roman"/>
              </a:rPr>
              <a:t>spirito di </a:t>
            </a:r>
            <a:r>
              <a:rPr sz="1200" spc="-5" dirty="0">
                <a:latin typeface="Times New Roman"/>
                <a:cs typeface="Times New Roman"/>
              </a:rPr>
              <a:t>servizio </a:t>
            </a:r>
            <a:r>
              <a:rPr sz="1200" dirty="0">
                <a:latin typeface="Times New Roman"/>
                <a:cs typeface="Times New Roman"/>
              </a:rPr>
              <a:t>che  </a:t>
            </a:r>
            <a:r>
              <a:rPr sz="1200" spc="-5" dirty="0">
                <a:latin typeface="Times New Roman"/>
                <a:cs typeface="Times New Roman"/>
              </a:rPr>
              <a:t>caratterizza così abbondantemente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Figli Creatori primari 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Eterno </a:t>
            </a:r>
            <a:r>
              <a:rPr sz="1200" spc="-5" dirty="0">
                <a:latin typeface="Times New Roman"/>
                <a:cs typeface="Times New Roman"/>
              </a:rPr>
              <a:t>del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Paradiso.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26479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(227.6) 20:5.3 </a:t>
            </a:r>
            <a:r>
              <a:rPr sz="1200" spc="-5" dirty="0">
                <a:latin typeface="Times New Roman"/>
                <a:cs typeface="Times New Roman"/>
              </a:rPr>
              <a:t>Un qualche </a:t>
            </a:r>
            <a:r>
              <a:rPr sz="1200" dirty="0">
                <a:latin typeface="Times New Roman"/>
                <a:cs typeface="Times New Roman"/>
              </a:rPr>
              <a:t>ordine di </a:t>
            </a:r>
            <a:r>
              <a:rPr sz="1200" spc="-5" dirty="0">
                <a:latin typeface="Times New Roman"/>
                <a:cs typeface="Times New Roman"/>
              </a:rPr>
              <a:t>Figli del </a:t>
            </a:r>
            <a:r>
              <a:rPr sz="1200" dirty="0">
                <a:latin typeface="Times New Roman"/>
                <a:cs typeface="Times New Roman"/>
              </a:rPr>
              <a:t>Paradiso </a:t>
            </a:r>
            <a:r>
              <a:rPr sz="1200" spc="-5" dirty="0">
                <a:latin typeface="Times New Roman"/>
                <a:cs typeface="Times New Roman"/>
              </a:rPr>
              <a:t>deve essere conferito ad ogni </a:t>
            </a:r>
            <a:r>
              <a:rPr sz="1200" dirty="0">
                <a:latin typeface="Times New Roman"/>
                <a:cs typeface="Times New Roman"/>
              </a:rPr>
              <a:t>mondo </a:t>
            </a:r>
            <a:r>
              <a:rPr sz="1200" spc="-5" dirty="0">
                <a:latin typeface="Times New Roman"/>
                <a:cs typeface="Times New Roman"/>
              </a:rPr>
              <a:t>abitato </a:t>
            </a:r>
            <a:r>
              <a:rPr sz="1200" dirty="0">
                <a:latin typeface="Times New Roman"/>
                <a:cs typeface="Times New Roman"/>
              </a:rPr>
              <a:t>da mortali allo </a:t>
            </a:r>
            <a:r>
              <a:rPr sz="1200" spc="-5" dirty="0">
                <a:latin typeface="Times New Roman"/>
                <a:cs typeface="Times New Roman"/>
              </a:rPr>
              <a:t>scopo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rendere  </a:t>
            </a:r>
            <a:r>
              <a:rPr sz="1200" dirty="0">
                <a:latin typeface="Times New Roman"/>
                <a:cs typeface="Times New Roman"/>
              </a:rPr>
              <a:t>possibile </a:t>
            </a:r>
            <a:r>
              <a:rPr sz="1200" spc="-5" dirty="0">
                <a:latin typeface="Times New Roman"/>
                <a:cs typeface="Times New Roman"/>
              </a:rPr>
              <a:t>agli Aggiustatori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Pensiero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abitare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menti di tutti </a:t>
            </a:r>
            <a:r>
              <a:rPr sz="1200" spc="-5" dirty="0">
                <a:latin typeface="Times New Roman"/>
                <a:cs typeface="Times New Roman"/>
              </a:rPr>
              <a:t>gli esseri umani normali </a:t>
            </a:r>
            <a:r>
              <a:rPr sz="1200" dirty="0">
                <a:latin typeface="Times New Roman"/>
                <a:cs typeface="Times New Roman"/>
              </a:rPr>
              <a:t>di quella </a:t>
            </a:r>
            <a:r>
              <a:rPr sz="1200" spc="-5" dirty="0">
                <a:latin typeface="Times New Roman"/>
                <a:cs typeface="Times New Roman"/>
              </a:rPr>
              <a:t>sfera, </a:t>
            </a:r>
            <a:r>
              <a:rPr sz="1200" dirty="0">
                <a:latin typeface="Times New Roman"/>
                <a:cs typeface="Times New Roman"/>
              </a:rPr>
              <a:t>perché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Aggiustatori  non </a:t>
            </a:r>
            <a:r>
              <a:rPr sz="1200" spc="-5" dirty="0">
                <a:latin typeface="Times New Roman"/>
                <a:cs typeface="Times New Roman"/>
              </a:rPr>
              <a:t>vengono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i="1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gli esseri umani </a:t>
            </a:r>
            <a:r>
              <a:rPr sz="1200" dirty="0">
                <a:latin typeface="Times New Roman"/>
                <a:cs typeface="Times New Roman"/>
              </a:rPr>
              <a:t>di buona fede </a:t>
            </a:r>
            <a:r>
              <a:rPr sz="1200" spc="-5" dirty="0">
                <a:latin typeface="Times New Roman"/>
                <a:cs typeface="Times New Roman"/>
              </a:rPr>
              <a:t>fino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lo Spirito </a:t>
            </a:r>
            <a:r>
              <a:rPr sz="1200" spc="-5" dirty="0">
                <a:latin typeface="Times New Roman"/>
                <a:cs typeface="Times New Roman"/>
              </a:rPr>
              <a:t>della Verità non sia </a:t>
            </a:r>
            <a:r>
              <a:rPr sz="1200" dirty="0">
                <a:latin typeface="Times New Roman"/>
                <a:cs typeface="Times New Roman"/>
              </a:rPr>
              <a:t>stato </a:t>
            </a:r>
            <a:r>
              <a:rPr sz="1200" spc="-5" dirty="0">
                <a:latin typeface="Times New Roman"/>
                <a:cs typeface="Times New Roman"/>
              </a:rPr>
              <a:t>sparso </a:t>
            </a:r>
            <a:r>
              <a:rPr sz="1200" spc="10" dirty="0">
                <a:latin typeface="Times New Roman"/>
                <a:cs typeface="Times New Roman"/>
              </a:rPr>
              <a:t>su </a:t>
            </a:r>
            <a:r>
              <a:rPr sz="1200" dirty="0">
                <a:latin typeface="Times New Roman"/>
                <a:cs typeface="Times New Roman"/>
              </a:rPr>
              <a:t>tutta </a:t>
            </a:r>
            <a:r>
              <a:rPr sz="1200" spc="-5" dirty="0">
                <a:latin typeface="Times New Roman"/>
                <a:cs typeface="Times New Roman"/>
              </a:rPr>
              <a:t>l’umanità. </a:t>
            </a:r>
            <a:r>
              <a:rPr sz="1200" dirty="0">
                <a:latin typeface="Times New Roman"/>
                <a:cs typeface="Times New Roman"/>
              </a:rPr>
              <a:t>E  l’invio </a:t>
            </a:r>
            <a:r>
              <a:rPr sz="1200" spc="-5" dirty="0">
                <a:latin typeface="Times New Roman"/>
                <a:cs typeface="Times New Roman"/>
              </a:rPr>
              <a:t>dello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della Verità dipende </a:t>
            </a:r>
            <a:r>
              <a:rPr sz="1200" dirty="0">
                <a:latin typeface="Times New Roman"/>
                <a:cs typeface="Times New Roman"/>
              </a:rPr>
              <a:t>dal ritorno </a:t>
            </a:r>
            <a:r>
              <a:rPr sz="1200" spc="-5" dirty="0">
                <a:latin typeface="Times New Roman"/>
                <a:cs typeface="Times New Roman"/>
              </a:rPr>
              <a:t>alla capitale </a:t>
            </a:r>
            <a:r>
              <a:rPr sz="1200" dirty="0">
                <a:latin typeface="Times New Roman"/>
                <a:cs typeface="Times New Roman"/>
              </a:rPr>
              <a:t>dell’Universo di un </a:t>
            </a:r>
            <a:r>
              <a:rPr sz="1200" spc="-5" dirty="0">
                <a:latin typeface="Times New Roman"/>
                <a:cs typeface="Times New Roman"/>
              </a:rPr>
              <a:t>Figlio del </a:t>
            </a:r>
            <a:r>
              <a:rPr sz="1200" dirty="0">
                <a:latin typeface="Times New Roman"/>
                <a:cs typeface="Times New Roman"/>
              </a:rPr>
              <a:t>Paradiso che ha </a:t>
            </a:r>
            <a:r>
              <a:rPr sz="1200" spc="-5" dirty="0">
                <a:latin typeface="Times New Roman"/>
                <a:cs typeface="Times New Roman"/>
              </a:rPr>
              <a:t>eseguito con  successo </a:t>
            </a:r>
            <a:r>
              <a:rPr sz="1200" dirty="0">
                <a:latin typeface="Times New Roman"/>
                <a:cs typeface="Times New Roman"/>
              </a:rPr>
              <a:t>la missione di </a:t>
            </a:r>
            <a:r>
              <a:rPr sz="1200" spc="-5" dirty="0">
                <a:latin typeface="Times New Roman"/>
                <a:cs typeface="Times New Roman"/>
              </a:rPr>
              <a:t>conferimento </a:t>
            </a:r>
            <a:r>
              <a:rPr sz="1200" dirty="0">
                <a:latin typeface="Times New Roman"/>
                <a:cs typeface="Times New Roman"/>
              </a:rPr>
              <a:t>come mortale </a:t>
            </a:r>
            <a:r>
              <a:rPr sz="1200" spc="-5" dirty="0">
                <a:latin typeface="Times New Roman"/>
                <a:cs typeface="Times New Roman"/>
              </a:rPr>
              <a:t>su </a:t>
            </a:r>
            <a:r>
              <a:rPr sz="1200" dirty="0">
                <a:latin typeface="Times New Roman"/>
                <a:cs typeface="Times New Roman"/>
              </a:rPr>
              <a:t>un mondo in </a:t>
            </a:r>
            <a:r>
              <a:rPr sz="1200" spc="-5" dirty="0">
                <a:latin typeface="Times New Roman"/>
                <a:cs typeface="Times New Roman"/>
              </a:rPr>
              <a:t>evoluzione.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40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403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52130" cy="371919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63500" marR="139065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(228.1) 20:5.4 </a:t>
            </a:r>
            <a:r>
              <a:rPr sz="1200" spc="-5" dirty="0">
                <a:latin typeface="Times New Roman"/>
                <a:cs typeface="Times New Roman"/>
              </a:rPr>
              <a:t>Nel corso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lunga </a:t>
            </a:r>
            <a:r>
              <a:rPr sz="1200" dirty="0">
                <a:latin typeface="Times New Roman"/>
                <a:cs typeface="Times New Roman"/>
              </a:rPr>
              <a:t>storia di un pianeta </a:t>
            </a:r>
            <a:r>
              <a:rPr sz="1200" spc="-5" dirty="0">
                <a:latin typeface="Times New Roman"/>
                <a:cs typeface="Times New Roman"/>
              </a:rPr>
              <a:t>abitato avranno luogo </a:t>
            </a:r>
            <a:r>
              <a:rPr sz="1200" dirty="0">
                <a:latin typeface="Times New Roman"/>
                <a:cs typeface="Times New Roman"/>
              </a:rPr>
              <a:t>numerosi </a:t>
            </a:r>
            <a:r>
              <a:rPr sz="1200" spc="-5" dirty="0">
                <a:latin typeface="Times New Roman"/>
                <a:cs typeface="Times New Roman"/>
              </a:rPr>
              <a:t>giudizi dispensazionali, </a:t>
            </a:r>
            <a:r>
              <a:rPr sz="1200" dirty="0">
                <a:latin typeface="Times New Roman"/>
                <a:cs typeface="Times New Roman"/>
              </a:rPr>
              <a:t>e può </a:t>
            </a:r>
            <a:r>
              <a:rPr sz="1200" spc="-5" dirty="0">
                <a:latin typeface="Times New Roman"/>
                <a:cs typeface="Times New Roman"/>
              </a:rPr>
              <a:t>avvenire </a:t>
            </a:r>
            <a:r>
              <a:rPr sz="1200" dirty="0">
                <a:latin typeface="Times New Roman"/>
                <a:cs typeface="Times New Roman"/>
              </a:rPr>
              <a:t>più di  una missione </a:t>
            </a:r>
            <a:r>
              <a:rPr sz="1200" spc="-5" dirty="0">
                <a:latin typeface="Times New Roman"/>
                <a:cs typeface="Times New Roman"/>
              </a:rPr>
              <a:t>magistrale,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ordinariamente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conferimento </a:t>
            </a:r>
            <a:r>
              <a:rPr sz="1200" dirty="0">
                <a:latin typeface="Times New Roman"/>
                <a:cs typeface="Times New Roman"/>
              </a:rPr>
              <a:t>servirà sulla </a:t>
            </a:r>
            <a:r>
              <a:rPr sz="1200" spc="-5" dirty="0">
                <a:latin typeface="Times New Roman"/>
                <a:cs typeface="Times New Roman"/>
              </a:rPr>
              <a:t>sfera </a:t>
            </a:r>
            <a:r>
              <a:rPr sz="1200" dirty="0">
                <a:latin typeface="Times New Roman"/>
                <a:cs typeface="Times New Roman"/>
              </a:rPr>
              <a:t>una sola volta. È solo </a:t>
            </a:r>
            <a:r>
              <a:rPr sz="1200" spc="-5" dirty="0">
                <a:latin typeface="Times New Roman"/>
                <a:cs typeface="Times New Roman"/>
              </a:rPr>
              <a:t>richiesto che ogni  </a:t>
            </a:r>
            <a:r>
              <a:rPr sz="1200" dirty="0">
                <a:latin typeface="Times New Roman"/>
                <a:cs typeface="Times New Roman"/>
              </a:rPr>
              <a:t>mondo abitato </a:t>
            </a:r>
            <a:r>
              <a:rPr sz="1200" spc="-5" dirty="0">
                <a:latin typeface="Times New Roman"/>
                <a:cs typeface="Times New Roman"/>
              </a:rPr>
              <a:t>abbia </a:t>
            </a:r>
            <a:r>
              <a:rPr sz="1200" dirty="0">
                <a:latin typeface="Times New Roman"/>
                <a:cs typeface="Times New Roman"/>
              </a:rPr>
              <a:t>un solo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di conferimento </a:t>
            </a:r>
            <a:r>
              <a:rPr sz="1200" spc="-5" dirty="0">
                <a:latin typeface="Times New Roman"/>
                <a:cs typeface="Times New Roman"/>
              </a:rPr>
              <a:t>venuto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vivere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vita umana </a:t>
            </a:r>
            <a:r>
              <a:rPr sz="1200" spc="-5" dirty="0">
                <a:latin typeface="Times New Roman"/>
                <a:cs typeface="Times New Roman"/>
              </a:rPr>
              <a:t>completa </a:t>
            </a:r>
            <a:r>
              <a:rPr sz="1200" dirty="0">
                <a:latin typeface="Times New Roman"/>
                <a:cs typeface="Times New Roman"/>
              </a:rPr>
              <a:t>dalla nascita </a:t>
            </a:r>
            <a:r>
              <a:rPr sz="1200" spc="-5" dirty="0">
                <a:latin typeface="Times New Roman"/>
                <a:cs typeface="Times New Roman"/>
              </a:rPr>
              <a:t>alla </a:t>
            </a:r>
            <a:r>
              <a:rPr sz="1200" dirty="0">
                <a:latin typeface="Times New Roman"/>
                <a:cs typeface="Times New Roman"/>
              </a:rPr>
              <a:t>morte. </a:t>
            </a:r>
            <a:r>
              <a:rPr sz="1200" spc="-5" dirty="0">
                <a:latin typeface="Times New Roman"/>
                <a:cs typeface="Times New Roman"/>
              </a:rPr>
              <a:t>Presto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tardi,  indipendentemente dal </a:t>
            </a:r>
            <a:r>
              <a:rPr sz="1200" dirty="0">
                <a:latin typeface="Times New Roman"/>
                <a:cs typeface="Times New Roman"/>
              </a:rPr>
              <a:t>suo </a:t>
            </a:r>
            <a:r>
              <a:rPr sz="1200" spc="-5" dirty="0">
                <a:latin typeface="Times New Roman"/>
                <a:cs typeface="Times New Roman"/>
              </a:rPr>
              <a:t>status spirituale, ogni </a:t>
            </a:r>
            <a:r>
              <a:rPr sz="1200" dirty="0">
                <a:latin typeface="Times New Roman"/>
                <a:cs typeface="Times New Roman"/>
              </a:rPr>
              <a:t>mondo abitato da mortali è </a:t>
            </a:r>
            <a:r>
              <a:rPr sz="1200" spc="-5" dirty="0">
                <a:latin typeface="Times New Roman"/>
                <a:cs typeface="Times New Roman"/>
              </a:rPr>
              <a:t>destinato </a:t>
            </a:r>
            <a:r>
              <a:rPr sz="1200" dirty="0">
                <a:latin typeface="Times New Roman"/>
                <a:cs typeface="Times New Roman"/>
              </a:rPr>
              <a:t>ad </a:t>
            </a:r>
            <a:r>
              <a:rPr sz="1200" spc="-5" dirty="0">
                <a:latin typeface="Times New Roman"/>
                <a:cs typeface="Times New Roman"/>
              </a:rPr>
              <a:t>accogliere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Figlio Magistrale </a:t>
            </a:r>
            <a:r>
              <a:rPr sz="1200" dirty="0">
                <a:latin typeface="Times New Roman"/>
                <a:cs typeface="Times New Roman"/>
              </a:rPr>
              <a:t>in  missione di </a:t>
            </a:r>
            <a:r>
              <a:rPr sz="1200" spc="-5" dirty="0">
                <a:latin typeface="Times New Roman"/>
                <a:cs typeface="Times New Roman"/>
              </a:rPr>
              <a:t>conferimento, eccetto </a:t>
            </a:r>
            <a:r>
              <a:rPr sz="1200" dirty="0">
                <a:latin typeface="Times New Roman"/>
                <a:cs typeface="Times New Roman"/>
              </a:rPr>
              <a:t>l’unico </a:t>
            </a:r>
            <a:r>
              <a:rPr sz="1200" spc="-5" dirty="0">
                <a:latin typeface="Times New Roman"/>
                <a:cs typeface="Times New Roman"/>
              </a:rPr>
              <a:t>pianeta </a:t>
            </a:r>
            <a:r>
              <a:rPr sz="1200" spc="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ogni </a:t>
            </a:r>
            <a:r>
              <a:rPr sz="1200" dirty="0">
                <a:latin typeface="Times New Roman"/>
                <a:cs typeface="Times New Roman"/>
              </a:rPr>
              <a:t>Universo </a:t>
            </a:r>
            <a:r>
              <a:rPr sz="1200" spc="-5" dirty="0">
                <a:latin typeface="Times New Roman"/>
                <a:cs typeface="Times New Roman"/>
              </a:rPr>
              <a:t>locale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cui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Figlio Creatore sceglie </a:t>
            </a:r>
            <a:r>
              <a:rPr sz="1200" dirty="0">
                <a:latin typeface="Times New Roman"/>
                <a:cs typeface="Times New Roman"/>
              </a:rPr>
              <a:t>di fare il </a:t>
            </a:r>
            <a:r>
              <a:rPr sz="1200" spc="-5" dirty="0">
                <a:latin typeface="Times New Roman"/>
                <a:cs typeface="Times New Roman"/>
              </a:rPr>
              <a:t>suo  conferimento come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mortale.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26670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(228.2) 20:5.5 </a:t>
            </a:r>
            <a:r>
              <a:rPr sz="1200" spc="-5" dirty="0">
                <a:latin typeface="Times New Roman"/>
                <a:cs typeface="Times New Roman"/>
              </a:rPr>
              <a:t>Comprendendo </a:t>
            </a:r>
            <a:r>
              <a:rPr sz="1200" dirty="0">
                <a:latin typeface="Times New Roman"/>
                <a:cs typeface="Times New Roman"/>
              </a:rPr>
              <a:t>di più </a:t>
            </a:r>
            <a:r>
              <a:rPr sz="1200" spc="-5" dirty="0">
                <a:latin typeface="Times New Roman"/>
                <a:cs typeface="Times New Roman"/>
              </a:rPr>
              <a:t>sui Figli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conferimento, capirete perché si attribuisca </a:t>
            </a:r>
            <a:r>
              <a:rPr sz="1200" dirty="0">
                <a:latin typeface="Times New Roman"/>
                <a:cs typeface="Times New Roman"/>
              </a:rPr>
              <a:t>tanto </a:t>
            </a:r>
            <a:r>
              <a:rPr sz="1200" spc="-5" dirty="0">
                <a:latin typeface="Times New Roman"/>
                <a:cs typeface="Times New Roman"/>
              </a:rPr>
              <a:t>interesse ad Urantia </a:t>
            </a:r>
            <a:r>
              <a:rPr sz="1200" spc="5" dirty="0">
                <a:latin typeface="Times New Roman"/>
                <a:cs typeface="Times New Roman"/>
              </a:rPr>
              <a:t>nella </a:t>
            </a:r>
            <a:r>
              <a:rPr sz="1200" dirty="0">
                <a:latin typeface="Times New Roman"/>
                <a:cs typeface="Times New Roman"/>
              </a:rPr>
              <a:t>storia di  </a:t>
            </a:r>
            <a:r>
              <a:rPr sz="1200" spc="-5" dirty="0">
                <a:latin typeface="Times New Roman"/>
                <a:cs typeface="Times New Roman"/>
              </a:rPr>
              <a:t>Nebadon.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vostro </a:t>
            </a:r>
            <a:r>
              <a:rPr sz="1200" spc="-5" dirty="0">
                <a:latin typeface="Times New Roman"/>
                <a:cs typeface="Times New Roman"/>
              </a:rPr>
              <a:t>piccolo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insignificante </a:t>
            </a:r>
            <a:r>
              <a:rPr sz="1200" dirty="0">
                <a:latin typeface="Times New Roman"/>
                <a:cs typeface="Times New Roman"/>
              </a:rPr>
              <a:t>pianeta </a:t>
            </a:r>
            <a:r>
              <a:rPr sz="1200" spc="-5" dirty="0">
                <a:latin typeface="Times New Roman"/>
                <a:cs typeface="Times New Roman"/>
              </a:rPr>
              <a:t>interessa </a:t>
            </a:r>
            <a:r>
              <a:rPr sz="1200" dirty="0">
                <a:latin typeface="Times New Roman"/>
                <a:cs typeface="Times New Roman"/>
              </a:rPr>
              <a:t>all’Universo locale </a:t>
            </a:r>
            <a:r>
              <a:rPr sz="1200" spc="-5" dirty="0">
                <a:latin typeface="Times New Roman"/>
                <a:cs typeface="Times New Roman"/>
              </a:rPr>
              <a:t>semplicemente perché </a:t>
            </a:r>
            <a:r>
              <a:rPr sz="1200" dirty="0">
                <a:latin typeface="Times New Roman"/>
                <a:cs typeface="Times New Roman"/>
              </a:rPr>
              <a:t>è il mondo della dimora  </a:t>
            </a:r>
            <a:r>
              <a:rPr sz="1200" spc="-5" dirty="0">
                <a:latin typeface="Times New Roman"/>
                <a:cs typeface="Times New Roman"/>
              </a:rPr>
              <a:t>mortale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Nazaret. Esso </a:t>
            </a:r>
            <a:r>
              <a:rPr sz="1200" dirty="0">
                <a:latin typeface="Times New Roman"/>
                <a:cs typeface="Times New Roman"/>
              </a:rPr>
              <a:t>è stato la scena del </a:t>
            </a:r>
            <a:r>
              <a:rPr sz="1200" spc="-5" dirty="0">
                <a:latin typeface="Times New Roman"/>
                <a:cs typeface="Times New Roman"/>
              </a:rPr>
              <a:t>conferimento finale </a:t>
            </a:r>
            <a:r>
              <a:rPr sz="1200" dirty="0">
                <a:latin typeface="Times New Roman"/>
                <a:cs typeface="Times New Roman"/>
              </a:rPr>
              <a:t>e trionfante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vostro </a:t>
            </a:r>
            <a:r>
              <a:rPr sz="1200" spc="-5" dirty="0">
                <a:latin typeface="Times New Roman"/>
                <a:cs typeface="Times New Roman"/>
              </a:rPr>
              <a:t>Figlio Creatore, </a:t>
            </a:r>
            <a:r>
              <a:rPr sz="1200" dirty="0">
                <a:latin typeface="Times New Roman"/>
                <a:cs typeface="Times New Roman"/>
              </a:rPr>
              <a:t>l’arena in cui  </a:t>
            </a:r>
            <a:r>
              <a:rPr sz="1200" spc="-5" dirty="0">
                <a:latin typeface="Times New Roman"/>
                <a:cs typeface="Times New Roman"/>
              </a:rPr>
              <a:t>Micael </a:t>
            </a:r>
            <a:r>
              <a:rPr sz="1200" dirty="0">
                <a:latin typeface="Times New Roman"/>
                <a:cs typeface="Times New Roman"/>
              </a:rPr>
              <a:t>conquistò la </a:t>
            </a:r>
            <a:r>
              <a:rPr sz="1200" spc="-5" dirty="0">
                <a:latin typeface="Times New Roman"/>
                <a:cs typeface="Times New Roman"/>
              </a:rPr>
              <a:t>sovranità personale suprema </a:t>
            </a:r>
            <a:r>
              <a:rPr sz="1200" dirty="0">
                <a:latin typeface="Times New Roman"/>
                <a:cs typeface="Times New Roman"/>
              </a:rPr>
              <a:t>dell’Universo di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Nebadon.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 marR="110489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(228.3) 20:5.6 </a:t>
            </a:r>
            <a:r>
              <a:rPr sz="1200" spc="-5" dirty="0">
                <a:latin typeface="Times New Roman"/>
                <a:cs typeface="Times New Roman"/>
              </a:rPr>
              <a:t>Nella capitale del suo Universo locale, specialmente </a:t>
            </a:r>
            <a:r>
              <a:rPr sz="1200" dirty="0">
                <a:latin typeface="Times New Roman"/>
                <a:cs typeface="Times New Roman"/>
              </a:rPr>
              <a:t>dopo il </a:t>
            </a:r>
            <a:r>
              <a:rPr sz="1200" spc="-5" dirty="0">
                <a:latin typeface="Times New Roman"/>
                <a:cs typeface="Times New Roman"/>
              </a:rPr>
              <a:t>completamento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conferimento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mortale,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Figlio  Creatore </a:t>
            </a:r>
            <a:r>
              <a:rPr sz="1200" dirty="0">
                <a:latin typeface="Times New Roman"/>
                <a:cs typeface="Times New Roman"/>
              </a:rPr>
              <a:t>trascorre molto del </a:t>
            </a:r>
            <a:r>
              <a:rPr sz="1200" spc="-5" dirty="0">
                <a:latin typeface="Times New Roman"/>
                <a:cs typeface="Times New Roman"/>
              </a:rPr>
              <a:t>suo </a:t>
            </a:r>
            <a:r>
              <a:rPr sz="1200" dirty="0">
                <a:latin typeface="Times New Roman"/>
                <a:cs typeface="Times New Roman"/>
              </a:rPr>
              <a:t>tempo a </a:t>
            </a:r>
            <a:r>
              <a:rPr sz="1200" spc="-5" dirty="0">
                <a:latin typeface="Times New Roman"/>
                <a:cs typeface="Times New Roman"/>
              </a:rPr>
              <a:t>consigliare ed istruire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collegio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Figli </a:t>
            </a:r>
            <a:r>
              <a:rPr sz="1200" dirty="0">
                <a:latin typeface="Times New Roman"/>
                <a:cs typeface="Times New Roman"/>
              </a:rPr>
              <a:t>associati, i </a:t>
            </a:r>
            <a:r>
              <a:rPr sz="1200" spc="-5" dirty="0">
                <a:latin typeface="Times New Roman"/>
                <a:cs typeface="Times New Roman"/>
              </a:rPr>
              <a:t>Figli Magistrali ed altri. </a:t>
            </a:r>
            <a:r>
              <a:rPr sz="1200" dirty="0">
                <a:latin typeface="Times New Roman"/>
                <a:cs typeface="Times New Roman"/>
              </a:rPr>
              <a:t>Con </a:t>
            </a:r>
            <a:r>
              <a:rPr sz="1200" spc="-5" dirty="0">
                <a:latin typeface="Times New Roman"/>
                <a:cs typeface="Times New Roman"/>
              </a:rPr>
              <a:t>amore </a:t>
            </a:r>
            <a:r>
              <a:rPr sz="1200" dirty="0">
                <a:latin typeface="Times New Roman"/>
                <a:cs typeface="Times New Roman"/>
              </a:rPr>
              <a:t>e  devozione, </a:t>
            </a:r>
            <a:r>
              <a:rPr sz="1200" spc="-5" dirty="0">
                <a:latin typeface="Times New Roman"/>
                <a:cs typeface="Times New Roman"/>
              </a:rPr>
              <a:t>con tenera misericordia ed affettuosa considerazione, questi </a:t>
            </a:r>
            <a:r>
              <a:rPr sz="1200" dirty="0">
                <a:latin typeface="Times New Roman"/>
                <a:cs typeface="Times New Roman"/>
              </a:rPr>
              <a:t>Figli </a:t>
            </a:r>
            <a:r>
              <a:rPr sz="1200" spc="-5" dirty="0">
                <a:latin typeface="Times New Roman"/>
                <a:cs typeface="Times New Roman"/>
              </a:rPr>
              <a:t>Magistrali </a:t>
            </a:r>
            <a:r>
              <a:rPr sz="1200" dirty="0">
                <a:latin typeface="Times New Roman"/>
                <a:cs typeface="Times New Roman"/>
              </a:rPr>
              <a:t>conferiscono </a:t>
            </a:r>
            <a:r>
              <a:rPr sz="1200" spc="-5" dirty="0">
                <a:latin typeface="Times New Roman"/>
                <a:cs typeface="Times New Roman"/>
              </a:rPr>
              <a:t>se stessi ai </a:t>
            </a:r>
            <a:r>
              <a:rPr sz="1200" dirty="0">
                <a:latin typeface="Times New Roman"/>
                <a:cs typeface="Times New Roman"/>
              </a:rPr>
              <a:t>mondi </a:t>
            </a:r>
            <a:r>
              <a:rPr sz="1200" spc="5" dirty="0">
                <a:latin typeface="Times New Roman"/>
                <a:cs typeface="Times New Roman"/>
              </a:rPr>
              <a:t>dello  </a:t>
            </a:r>
            <a:r>
              <a:rPr sz="1200" dirty="0">
                <a:latin typeface="Times New Roman"/>
                <a:cs typeface="Times New Roman"/>
              </a:rPr>
              <a:t>spazio. E </a:t>
            </a:r>
            <a:r>
              <a:rPr sz="1200" spc="-5" dirty="0">
                <a:latin typeface="Times New Roman"/>
                <a:cs typeface="Times New Roman"/>
              </a:rPr>
              <a:t>questi servizi planetari </a:t>
            </a:r>
            <a:r>
              <a:rPr sz="1200" dirty="0">
                <a:latin typeface="Times New Roman"/>
                <a:cs typeface="Times New Roman"/>
              </a:rPr>
              <a:t>non sono in alcun modo </a:t>
            </a:r>
            <a:r>
              <a:rPr sz="1200" spc="-5" dirty="0">
                <a:latin typeface="Times New Roman"/>
                <a:cs typeface="Times New Roman"/>
              </a:rPr>
              <a:t>inferiori </a:t>
            </a:r>
            <a:r>
              <a:rPr sz="1200" dirty="0">
                <a:latin typeface="Times New Roman"/>
                <a:cs typeface="Times New Roman"/>
              </a:rPr>
              <a:t>ai conferimenti </a:t>
            </a:r>
            <a:r>
              <a:rPr sz="1200" spc="-5" dirty="0">
                <a:latin typeface="Times New Roman"/>
                <a:cs typeface="Times New Roman"/>
              </a:rPr>
              <a:t>come mortali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Micael.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vero che </a:t>
            </a:r>
            <a:r>
              <a:rPr sz="1200" dirty="0">
                <a:latin typeface="Times New Roman"/>
                <a:cs typeface="Times New Roman"/>
              </a:rPr>
              <a:t>il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vostro</a:t>
            </a:r>
            <a:endParaRPr sz="1200">
              <a:latin typeface="Times New Roman"/>
              <a:cs typeface="Times New Roman"/>
            </a:endParaRPr>
          </a:p>
          <a:p>
            <a:pPr marL="63500" marR="43180">
              <a:lnSpc>
                <a:spcPct val="95900"/>
              </a:lnSpc>
            </a:pP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Creatore </a:t>
            </a:r>
            <a:r>
              <a:rPr sz="1200" spc="5" dirty="0">
                <a:latin typeface="Times New Roman"/>
                <a:cs typeface="Times New Roman"/>
              </a:rPr>
              <a:t>ha </a:t>
            </a:r>
            <a:r>
              <a:rPr sz="1200" spc="-5" dirty="0">
                <a:latin typeface="Times New Roman"/>
                <a:cs typeface="Times New Roman"/>
              </a:rPr>
              <a:t>scelto come regno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sua avventura </a:t>
            </a:r>
            <a:r>
              <a:rPr sz="1200" dirty="0">
                <a:latin typeface="Times New Roman"/>
                <a:cs typeface="Times New Roman"/>
              </a:rPr>
              <a:t>finale </a:t>
            </a:r>
            <a:r>
              <a:rPr sz="1200" spc="-5" dirty="0">
                <a:latin typeface="Times New Roman"/>
                <a:cs typeface="Times New Roman"/>
              </a:rPr>
              <a:t>nell’esperienza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creatura </a:t>
            </a:r>
            <a:r>
              <a:rPr sz="1200" dirty="0">
                <a:latin typeface="Times New Roman"/>
                <a:cs typeface="Times New Roman"/>
              </a:rPr>
              <a:t>un mondo che aveva </a:t>
            </a:r>
            <a:r>
              <a:rPr sz="1200" spc="-5" dirty="0">
                <a:latin typeface="Times New Roman"/>
                <a:cs typeface="Times New Roman"/>
              </a:rPr>
              <a:t>avuto </a:t>
            </a:r>
            <a:r>
              <a:rPr sz="1200" dirty="0">
                <a:latin typeface="Times New Roman"/>
                <a:cs typeface="Times New Roman"/>
              </a:rPr>
              <a:t>disavventure  </a:t>
            </a:r>
            <a:r>
              <a:rPr sz="1200" spc="-5" dirty="0">
                <a:latin typeface="Times New Roman"/>
                <a:cs typeface="Times New Roman"/>
              </a:rPr>
              <a:t>eccezionali. Ma nessun pianeta </a:t>
            </a:r>
            <a:r>
              <a:rPr sz="1200" dirty="0">
                <a:latin typeface="Times New Roman"/>
                <a:cs typeface="Times New Roman"/>
              </a:rPr>
              <a:t>potrebbe mai trovarsi in una </a:t>
            </a:r>
            <a:r>
              <a:rPr sz="1200" spc="-5" dirty="0">
                <a:latin typeface="Times New Roman"/>
                <a:cs typeface="Times New Roman"/>
              </a:rPr>
              <a:t>condizione tale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dover richiedere l’autoconferimento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Figlio  Creatore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attuare </a:t>
            </a:r>
            <a:r>
              <a:rPr sz="1200" dirty="0">
                <a:latin typeface="Times New Roman"/>
                <a:cs typeface="Times New Roman"/>
              </a:rPr>
              <a:t>la sua </a:t>
            </a:r>
            <a:r>
              <a:rPr sz="1200" spc="-5" dirty="0">
                <a:latin typeface="Times New Roman"/>
                <a:cs typeface="Times New Roman"/>
              </a:rPr>
              <a:t>riabilitazione spirituale. Qualunque Figlio del gruppo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conferimento </a:t>
            </a:r>
            <a:r>
              <a:rPr sz="1200" dirty="0">
                <a:latin typeface="Times New Roman"/>
                <a:cs typeface="Times New Roman"/>
              </a:rPr>
              <a:t>sarebbe </a:t>
            </a:r>
            <a:r>
              <a:rPr sz="1200" spc="-5" dirty="0">
                <a:latin typeface="Times New Roman"/>
                <a:cs typeface="Times New Roman"/>
              </a:rPr>
              <a:t>egualmente </a:t>
            </a:r>
            <a:r>
              <a:rPr sz="1200" dirty="0">
                <a:latin typeface="Times New Roman"/>
                <a:cs typeface="Times New Roman"/>
              </a:rPr>
              <a:t>bastato,  </a:t>
            </a:r>
            <a:r>
              <a:rPr sz="1200" spc="-5" dirty="0">
                <a:latin typeface="Times New Roman"/>
                <a:cs typeface="Times New Roman"/>
              </a:rPr>
              <a:t>perché </a:t>
            </a:r>
            <a:r>
              <a:rPr sz="1200" dirty="0">
                <a:latin typeface="Times New Roman"/>
                <a:cs typeface="Times New Roman"/>
              </a:rPr>
              <a:t>in tutta la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opera </a:t>
            </a:r>
            <a:r>
              <a:rPr sz="1200" spc="-5" dirty="0">
                <a:latin typeface="Times New Roman"/>
                <a:cs typeface="Times New Roman"/>
              </a:rPr>
              <a:t>sui </a:t>
            </a:r>
            <a:r>
              <a:rPr sz="1200" dirty="0">
                <a:latin typeface="Times New Roman"/>
                <a:cs typeface="Times New Roman"/>
              </a:rPr>
              <a:t>mondi di un </a:t>
            </a:r>
            <a:r>
              <a:rPr sz="1200" spc="-5" dirty="0">
                <a:latin typeface="Times New Roman"/>
                <a:cs typeface="Times New Roman"/>
              </a:rPr>
              <a:t>Universo locale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Figli Magistrali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altrettanto divinamente efficaci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infinitamente  saggi </a:t>
            </a:r>
            <a:r>
              <a:rPr sz="1200" dirty="0">
                <a:latin typeface="Times New Roman"/>
                <a:cs typeface="Times New Roman"/>
              </a:rPr>
              <a:t>quanto lo </a:t>
            </a:r>
            <a:r>
              <a:rPr sz="1200" spc="-5" dirty="0">
                <a:latin typeface="Times New Roman"/>
                <a:cs typeface="Times New Roman"/>
              </a:rPr>
              <a:t>sarebbe </a:t>
            </a:r>
            <a:r>
              <a:rPr sz="1200" dirty="0">
                <a:latin typeface="Times New Roman"/>
                <a:cs typeface="Times New Roman"/>
              </a:rPr>
              <a:t>stato il loro </a:t>
            </a:r>
            <a:r>
              <a:rPr sz="1200" spc="-5" dirty="0">
                <a:latin typeface="Times New Roman"/>
                <a:cs typeface="Times New Roman"/>
              </a:rPr>
              <a:t>fratello paradisiaco,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Creatore.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40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404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56575" cy="413067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63500" marR="160655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(228.4) 20:5.7 </a:t>
            </a:r>
            <a:r>
              <a:rPr sz="1200" spc="-5" dirty="0">
                <a:latin typeface="Times New Roman"/>
                <a:cs typeface="Times New Roman"/>
              </a:rPr>
              <a:t>Benché </a:t>
            </a:r>
            <a:r>
              <a:rPr sz="1200" dirty="0">
                <a:latin typeface="Times New Roman"/>
                <a:cs typeface="Times New Roman"/>
              </a:rPr>
              <a:t>la possibilità di un </a:t>
            </a:r>
            <a:r>
              <a:rPr sz="1200" spc="-5" dirty="0">
                <a:latin typeface="Times New Roman"/>
                <a:cs typeface="Times New Roman"/>
              </a:rPr>
              <a:t>disastro accompagni </a:t>
            </a:r>
            <a:r>
              <a:rPr sz="1200" dirty="0">
                <a:latin typeface="Times New Roman"/>
                <a:cs typeface="Times New Roman"/>
              </a:rPr>
              <a:t>sempre </a:t>
            </a:r>
            <a:r>
              <a:rPr sz="1200" spc="-5" dirty="0">
                <a:latin typeface="Times New Roman"/>
                <a:cs typeface="Times New Roman"/>
              </a:rPr>
              <a:t>questi Figli del Paradiso </a:t>
            </a:r>
            <a:r>
              <a:rPr sz="1200" dirty="0">
                <a:latin typeface="Times New Roman"/>
                <a:cs typeface="Times New Roman"/>
              </a:rPr>
              <a:t>durante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incarnazioni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conferimento, </a:t>
            </a:r>
            <a:r>
              <a:rPr sz="1200" dirty="0">
                <a:latin typeface="Times New Roman"/>
                <a:cs typeface="Times New Roman"/>
              </a:rPr>
              <a:t>io non ho </a:t>
            </a:r>
            <a:r>
              <a:rPr sz="1200" spc="-5" dirty="0">
                <a:latin typeface="Times New Roman"/>
                <a:cs typeface="Times New Roman"/>
              </a:rPr>
              <a:t>ancora </a:t>
            </a:r>
            <a:r>
              <a:rPr sz="1200" dirty="0">
                <a:latin typeface="Times New Roman"/>
                <a:cs typeface="Times New Roman"/>
              </a:rPr>
              <a:t>visto la </a:t>
            </a:r>
            <a:r>
              <a:rPr sz="1200" spc="-5" dirty="0">
                <a:latin typeface="Times New Roman"/>
                <a:cs typeface="Times New Roman"/>
              </a:rPr>
              <a:t>registrazione dell’errore </a:t>
            </a:r>
            <a:r>
              <a:rPr sz="1200" dirty="0">
                <a:latin typeface="Times New Roman"/>
                <a:cs typeface="Times New Roman"/>
              </a:rPr>
              <a:t>o del fallimento di un </a:t>
            </a:r>
            <a:r>
              <a:rPr sz="1200" spc="-5" dirty="0">
                <a:latin typeface="Times New Roman"/>
                <a:cs typeface="Times New Roman"/>
              </a:rPr>
              <a:t>Figlio Magistrale </a:t>
            </a:r>
            <a:r>
              <a:rPr sz="1200" dirty="0">
                <a:latin typeface="Times New Roman"/>
                <a:cs typeface="Times New Roman"/>
              </a:rPr>
              <a:t>o di un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Creatore in  una missione di </a:t>
            </a:r>
            <a:r>
              <a:rPr sz="1200" spc="-5" dirty="0">
                <a:latin typeface="Times New Roman"/>
                <a:cs typeface="Times New Roman"/>
              </a:rPr>
              <a:t>conferimento.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entrambi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origine </a:t>
            </a:r>
            <a:r>
              <a:rPr sz="1200" dirty="0">
                <a:latin typeface="Times New Roman"/>
                <a:cs typeface="Times New Roman"/>
              </a:rPr>
              <a:t>troppo vicina </a:t>
            </a:r>
            <a:r>
              <a:rPr sz="1200" spc="-5" dirty="0">
                <a:latin typeface="Times New Roman"/>
                <a:cs typeface="Times New Roman"/>
              </a:rPr>
              <a:t>alla perfezione assoluta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fallire. Essi assumono  sicuramente </a:t>
            </a:r>
            <a:r>
              <a:rPr sz="1200" dirty="0">
                <a:latin typeface="Times New Roman"/>
                <a:cs typeface="Times New Roman"/>
              </a:rPr>
              <a:t>dei rischi, </a:t>
            </a:r>
            <a:r>
              <a:rPr sz="1200" spc="-5" dirty="0">
                <a:latin typeface="Times New Roman"/>
                <a:cs typeface="Times New Roman"/>
              </a:rPr>
              <a:t>divengono realmente </a:t>
            </a:r>
            <a:r>
              <a:rPr sz="1200" dirty="0">
                <a:latin typeface="Times New Roman"/>
                <a:cs typeface="Times New Roman"/>
              </a:rPr>
              <a:t>simili </a:t>
            </a:r>
            <a:r>
              <a:rPr sz="1200" spc="-5" dirty="0">
                <a:latin typeface="Times New Roman"/>
                <a:cs typeface="Times New Roman"/>
              </a:rPr>
              <a:t>alle creature </a:t>
            </a:r>
            <a:r>
              <a:rPr sz="1200" dirty="0">
                <a:latin typeface="Times New Roman"/>
                <a:cs typeface="Times New Roman"/>
              </a:rPr>
              <a:t>mortali di </a:t>
            </a:r>
            <a:r>
              <a:rPr sz="1200" spc="-5" dirty="0">
                <a:latin typeface="Times New Roman"/>
                <a:cs typeface="Times New Roman"/>
              </a:rPr>
              <a:t>carne </a:t>
            </a:r>
            <a:r>
              <a:rPr sz="1200" dirty="0">
                <a:latin typeface="Times New Roman"/>
                <a:cs typeface="Times New Roman"/>
              </a:rPr>
              <a:t>e di sangue </a:t>
            </a:r>
            <a:r>
              <a:rPr sz="1200" spc="-5" dirty="0">
                <a:latin typeface="Times New Roman"/>
                <a:cs typeface="Times New Roman"/>
              </a:rPr>
              <a:t>ed acquisiscono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tal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modo</a:t>
            </a:r>
            <a:endParaRPr sz="1200">
              <a:latin typeface="Times New Roman"/>
              <a:cs typeface="Times New Roman"/>
            </a:endParaRPr>
          </a:p>
          <a:p>
            <a:pPr marL="63500" marR="175895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l’esperienza </a:t>
            </a:r>
            <a:r>
              <a:rPr sz="1200" dirty="0">
                <a:latin typeface="Times New Roman"/>
                <a:cs typeface="Times New Roman"/>
              </a:rPr>
              <a:t>unica di </a:t>
            </a:r>
            <a:r>
              <a:rPr sz="1200" spc="-5" dirty="0">
                <a:latin typeface="Times New Roman"/>
                <a:cs typeface="Times New Roman"/>
              </a:rPr>
              <a:t>creatura,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entro </a:t>
            </a:r>
            <a:r>
              <a:rPr sz="1200" dirty="0">
                <a:latin typeface="Times New Roman"/>
                <a:cs typeface="Times New Roman"/>
              </a:rPr>
              <a:t>i limiti della mia osservazione hanno </a:t>
            </a:r>
            <a:r>
              <a:rPr sz="1200" spc="-5" dirty="0">
                <a:latin typeface="Times New Roman"/>
                <a:cs typeface="Times New Roman"/>
              </a:rPr>
              <a:t>sempre successo. Essi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mancano </a:t>
            </a:r>
            <a:r>
              <a:rPr sz="1200" dirty="0">
                <a:latin typeface="Times New Roman"/>
                <a:cs typeface="Times New Roman"/>
              </a:rPr>
              <a:t>mai di  </a:t>
            </a:r>
            <a:r>
              <a:rPr sz="1200" spc="-5" dirty="0">
                <a:latin typeface="Times New Roman"/>
                <a:cs typeface="Times New Roman"/>
              </a:rPr>
              <a:t>raggiungere </a:t>
            </a:r>
            <a:r>
              <a:rPr sz="1200" dirty="0">
                <a:latin typeface="Times New Roman"/>
                <a:cs typeface="Times New Roman"/>
              </a:rPr>
              <a:t>lo scopo della loro missione di </a:t>
            </a:r>
            <a:r>
              <a:rPr sz="1200" spc="-5" dirty="0">
                <a:latin typeface="Times New Roman"/>
                <a:cs typeface="Times New Roman"/>
              </a:rPr>
              <a:t>conferimento.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racconto dei loro </a:t>
            </a:r>
            <a:r>
              <a:rPr sz="1200" spc="-5" dirty="0">
                <a:latin typeface="Times New Roman"/>
                <a:cs typeface="Times New Roman"/>
              </a:rPr>
              <a:t>autoconferimenti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servizi planetari </a:t>
            </a:r>
            <a:r>
              <a:rPr sz="1200" dirty="0">
                <a:latin typeface="Times New Roman"/>
                <a:cs typeface="Times New Roman"/>
              </a:rPr>
              <a:t>in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tutto</a:t>
            </a:r>
            <a:endParaRPr sz="1200">
              <a:latin typeface="Times New Roman"/>
              <a:cs typeface="Times New Roman"/>
            </a:endParaRPr>
          </a:p>
          <a:p>
            <a:pPr marL="63500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Nebadon costituisce </a:t>
            </a:r>
            <a:r>
              <a:rPr sz="1200" dirty="0">
                <a:latin typeface="Times New Roman"/>
                <a:cs typeface="Times New Roman"/>
              </a:rPr>
              <a:t>il capitolo più nobile </a:t>
            </a:r>
            <a:r>
              <a:rPr sz="1200" spc="-5" dirty="0">
                <a:latin typeface="Times New Roman"/>
                <a:cs typeface="Times New Roman"/>
              </a:rPr>
              <a:t>ed affascinante della </a:t>
            </a:r>
            <a:r>
              <a:rPr sz="1200" dirty="0">
                <a:latin typeface="Times New Roman"/>
                <a:cs typeface="Times New Roman"/>
              </a:rPr>
              <a:t>storia </a:t>
            </a:r>
            <a:r>
              <a:rPr sz="1200" spc="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vostro </a:t>
            </a:r>
            <a:r>
              <a:rPr sz="1200" spc="-5" dirty="0">
                <a:latin typeface="Times New Roman"/>
                <a:cs typeface="Times New Roman"/>
              </a:rPr>
              <a:t>Universo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locale.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6. Le carriere di conferimento come</a:t>
            </a:r>
            <a:r>
              <a:rPr sz="1600" b="1" spc="20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mortali</a:t>
            </a:r>
            <a:endParaRPr sz="1600">
              <a:latin typeface="Times New Roman"/>
              <a:cs typeface="Times New Roman"/>
            </a:endParaRPr>
          </a:p>
          <a:p>
            <a:pPr marL="63500" marR="170815">
              <a:lnSpc>
                <a:spcPct val="95700"/>
              </a:lnSpc>
              <a:spcBef>
                <a:spcPts val="139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(228.5) 20:6.1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metodo </a:t>
            </a:r>
            <a:r>
              <a:rPr sz="1200" dirty="0">
                <a:latin typeface="Times New Roman"/>
                <a:cs typeface="Times New Roman"/>
              </a:rPr>
              <a:t>con </a:t>
            </a:r>
            <a:r>
              <a:rPr sz="1200" spc="-5" dirty="0">
                <a:latin typeface="Times New Roman"/>
                <a:cs typeface="Times New Roman"/>
              </a:rPr>
              <a:t>cui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Figlio del </a:t>
            </a:r>
            <a:r>
              <a:rPr sz="1200" dirty="0">
                <a:latin typeface="Times New Roman"/>
                <a:cs typeface="Times New Roman"/>
              </a:rPr>
              <a:t>Paradiso </a:t>
            </a:r>
            <a:r>
              <a:rPr sz="1200" spc="-5" dirty="0">
                <a:latin typeface="Times New Roman"/>
                <a:cs typeface="Times New Roman"/>
              </a:rPr>
              <a:t>si prepara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un’incarnazione umana come </a:t>
            </a:r>
            <a:r>
              <a:rPr sz="1200" dirty="0">
                <a:latin typeface="Times New Roman"/>
                <a:cs typeface="Times New Roman"/>
              </a:rPr>
              <a:t>Figlio di </a:t>
            </a:r>
            <a:r>
              <a:rPr sz="1200" spc="-5" dirty="0">
                <a:latin typeface="Times New Roman"/>
                <a:cs typeface="Times New Roman"/>
              </a:rPr>
              <a:t>conferimento, </a:t>
            </a:r>
            <a:r>
              <a:rPr sz="1200" dirty="0">
                <a:latin typeface="Times New Roman"/>
                <a:cs typeface="Times New Roman"/>
              </a:rPr>
              <a:t>con </a:t>
            </a:r>
            <a:r>
              <a:rPr sz="1200" spc="-5" dirty="0">
                <a:latin typeface="Times New Roman"/>
                <a:cs typeface="Times New Roman"/>
              </a:rPr>
              <a:t>cui </a:t>
            </a:r>
            <a:r>
              <a:rPr sz="1200" dirty="0">
                <a:latin typeface="Times New Roman"/>
                <a:cs typeface="Times New Roman"/>
              </a:rPr>
              <a:t>è  posto </a:t>
            </a:r>
            <a:r>
              <a:rPr sz="1200" spc="-5" dirty="0">
                <a:latin typeface="Times New Roman"/>
                <a:cs typeface="Times New Roman"/>
              </a:rPr>
              <a:t>nel </a:t>
            </a:r>
            <a:r>
              <a:rPr sz="1200" dirty="0">
                <a:latin typeface="Times New Roman"/>
                <a:cs typeface="Times New Roman"/>
              </a:rPr>
              <a:t>seno di una </a:t>
            </a:r>
            <a:r>
              <a:rPr sz="1200" spc="-5" dirty="0">
                <a:latin typeface="Times New Roman"/>
                <a:cs typeface="Times New Roman"/>
              </a:rPr>
              <a:t>madre sul pianeta </a:t>
            </a:r>
            <a:r>
              <a:rPr sz="1200" dirty="0">
                <a:latin typeface="Times New Roman"/>
                <a:cs typeface="Times New Roman"/>
              </a:rPr>
              <a:t>del conferimento, è un </a:t>
            </a:r>
            <a:r>
              <a:rPr sz="1200" spc="-5" dirty="0">
                <a:latin typeface="Times New Roman"/>
                <a:cs typeface="Times New Roman"/>
              </a:rPr>
              <a:t>mistero universale; ed ogni </a:t>
            </a:r>
            <a:r>
              <a:rPr sz="1200" dirty="0">
                <a:latin typeface="Times New Roman"/>
                <a:cs typeface="Times New Roman"/>
              </a:rPr>
              <a:t>sforzo </a:t>
            </a:r>
            <a:r>
              <a:rPr sz="1200" spc="-5" dirty="0">
                <a:latin typeface="Times New Roman"/>
                <a:cs typeface="Times New Roman"/>
              </a:rPr>
              <a:t>per scoprire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funzionamento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questa tecnica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Sonarington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destinato </a:t>
            </a:r>
            <a:r>
              <a:rPr sz="1200" dirty="0">
                <a:latin typeface="Times New Roman"/>
                <a:cs typeface="Times New Roman"/>
              </a:rPr>
              <a:t>ad un </a:t>
            </a:r>
            <a:r>
              <a:rPr sz="1200" spc="-5" dirty="0">
                <a:latin typeface="Times New Roman"/>
                <a:cs typeface="Times New Roman"/>
              </a:rPr>
              <a:t>fallimento certo. Lasciate </a:t>
            </a:r>
            <a:r>
              <a:rPr sz="1200" dirty="0">
                <a:latin typeface="Times New Roman"/>
                <a:cs typeface="Times New Roman"/>
              </a:rPr>
              <a:t>che la </a:t>
            </a:r>
            <a:r>
              <a:rPr sz="1200" spc="-5" dirty="0">
                <a:latin typeface="Times New Roman"/>
                <a:cs typeface="Times New Roman"/>
              </a:rPr>
              <a:t>conoscenza </a:t>
            </a:r>
            <a:r>
              <a:rPr sz="1200" dirty="0">
                <a:latin typeface="Times New Roman"/>
                <a:cs typeface="Times New Roman"/>
              </a:rPr>
              <a:t>sublime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vita umana di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Nazaret </a:t>
            </a:r>
            <a:r>
              <a:rPr sz="1200" dirty="0">
                <a:latin typeface="Times New Roman"/>
                <a:cs typeface="Times New Roman"/>
              </a:rPr>
              <a:t>penetri </a:t>
            </a:r>
            <a:r>
              <a:rPr sz="1200" spc="-5" dirty="0">
                <a:latin typeface="Times New Roman"/>
                <a:cs typeface="Times New Roman"/>
              </a:rPr>
              <a:t>nelle </a:t>
            </a:r>
            <a:r>
              <a:rPr sz="1200" dirty="0">
                <a:latin typeface="Times New Roman"/>
                <a:cs typeface="Times New Roman"/>
              </a:rPr>
              <a:t>vostre </a:t>
            </a:r>
            <a:r>
              <a:rPr sz="1200" spc="-5" dirty="0">
                <a:latin typeface="Times New Roman"/>
                <a:cs typeface="Times New Roman"/>
              </a:rPr>
              <a:t>anime, </a:t>
            </a:r>
            <a:r>
              <a:rPr sz="1200" dirty="0">
                <a:latin typeface="Times New Roman"/>
                <a:cs typeface="Times New Roman"/>
              </a:rPr>
              <a:t>ma non sprecate </a:t>
            </a:r>
            <a:r>
              <a:rPr sz="1200" spc="-5" dirty="0">
                <a:latin typeface="Times New Roman"/>
                <a:cs typeface="Times New Roman"/>
              </a:rPr>
              <a:t>energie </a:t>
            </a:r>
            <a:r>
              <a:rPr sz="1200" dirty="0">
                <a:latin typeface="Times New Roman"/>
                <a:cs typeface="Times New Roman"/>
              </a:rPr>
              <a:t>mentali in </a:t>
            </a:r>
            <a:r>
              <a:rPr sz="1200" spc="-5" dirty="0">
                <a:latin typeface="Times New Roman"/>
                <a:cs typeface="Times New Roman"/>
              </a:rPr>
              <a:t>congetture </a:t>
            </a:r>
            <a:r>
              <a:rPr sz="1200" dirty="0">
                <a:latin typeface="Times New Roman"/>
                <a:cs typeface="Times New Roman"/>
              </a:rPr>
              <a:t>inutili </a:t>
            </a:r>
            <a:r>
              <a:rPr sz="1200" spc="-5" dirty="0">
                <a:latin typeface="Times New Roman"/>
                <a:cs typeface="Times New Roman"/>
              </a:rPr>
              <a:t>sul come fu effettuata questa </a:t>
            </a:r>
            <a:r>
              <a:rPr sz="1200" dirty="0">
                <a:latin typeface="Times New Roman"/>
                <a:cs typeface="Times New Roman"/>
              </a:rPr>
              <a:t>misteriosa  </a:t>
            </a:r>
            <a:r>
              <a:rPr sz="1200" spc="-5" dirty="0">
                <a:latin typeface="Times New Roman"/>
                <a:cs typeface="Times New Roman"/>
              </a:rPr>
              <a:t>incarnazione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Micael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Nebadon. Rallegriamoci </a:t>
            </a:r>
            <a:r>
              <a:rPr sz="1200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nella conoscenza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nella </a:t>
            </a:r>
            <a:r>
              <a:rPr sz="1200" dirty="0">
                <a:latin typeface="Times New Roman"/>
                <a:cs typeface="Times New Roman"/>
              </a:rPr>
              <a:t>certezza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tali compimenti sono </a:t>
            </a:r>
            <a:r>
              <a:rPr sz="1200" spc="-5" dirty="0">
                <a:latin typeface="Times New Roman"/>
                <a:cs typeface="Times New Roman"/>
              </a:rPr>
              <a:t>possibili </a:t>
            </a:r>
            <a:r>
              <a:rPr sz="1200" spc="5" dirty="0">
                <a:latin typeface="Times New Roman"/>
                <a:cs typeface="Times New Roman"/>
              </a:rPr>
              <a:t>alla  </a:t>
            </a:r>
            <a:r>
              <a:rPr sz="1200" spc="-5" dirty="0">
                <a:latin typeface="Times New Roman"/>
                <a:cs typeface="Times New Roman"/>
              </a:rPr>
              <a:t>natura </a:t>
            </a:r>
            <a:r>
              <a:rPr sz="1200" dirty="0">
                <a:latin typeface="Times New Roman"/>
                <a:cs typeface="Times New Roman"/>
              </a:rPr>
              <a:t>divina e non perdiamo </a:t>
            </a:r>
            <a:r>
              <a:rPr sz="1200" spc="-5" dirty="0">
                <a:latin typeface="Times New Roman"/>
                <a:cs typeface="Times New Roman"/>
              </a:rPr>
              <a:t>tempo </a:t>
            </a:r>
            <a:r>
              <a:rPr sz="1200" dirty="0">
                <a:latin typeface="Times New Roman"/>
                <a:cs typeface="Times New Roman"/>
              </a:rPr>
              <a:t>in futili </a:t>
            </a:r>
            <a:r>
              <a:rPr sz="1200" spc="-5" dirty="0">
                <a:latin typeface="Times New Roman"/>
                <a:cs typeface="Times New Roman"/>
              </a:rPr>
              <a:t>congetture </a:t>
            </a:r>
            <a:r>
              <a:rPr sz="1200" dirty="0">
                <a:latin typeface="Times New Roman"/>
                <a:cs typeface="Times New Roman"/>
              </a:rPr>
              <a:t>sulla </a:t>
            </a:r>
            <a:r>
              <a:rPr sz="1200" spc="-5" dirty="0">
                <a:latin typeface="Times New Roman"/>
                <a:cs typeface="Times New Roman"/>
              </a:rPr>
              <a:t>tecnica impiegata dalla </a:t>
            </a:r>
            <a:r>
              <a:rPr sz="1200" dirty="0">
                <a:latin typeface="Times New Roman"/>
                <a:cs typeface="Times New Roman"/>
              </a:rPr>
              <a:t>saggezza </a:t>
            </a:r>
            <a:r>
              <a:rPr sz="1200" spc="-5" dirty="0">
                <a:latin typeface="Times New Roman"/>
                <a:cs typeface="Times New Roman"/>
              </a:rPr>
              <a:t>divina per produrre </a:t>
            </a:r>
            <a:r>
              <a:rPr sz="1200" dirty="0">
                <a:latin typeface="Times New Roman"/>
                <a:cs typeface="Times New Roman"/>
              </a:rPr>
              <a:t>tali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fenomeni.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431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(229.1) 20:6.2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una missione di </a:t>
            </a:r>
            <a:r>
              <a:rPr sz="1200" spc="-5" dirty="0">
                <a:latin typeface="Times New Roman"/>
                <a:cs typeface="Times New Roman"/>
              </a:rPr>
              <a:t>conferimento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mortale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Figlio del </a:t>
            </a:r>
            <a:r>
              <a:rPr sz="1200" dirty="0">
                <a:latin typeface="Times New Roman"/>
                <a:cs typeface="Times New Roman"/>
              </a:rPr>
              <a:t>Paradiso </a:t>
            </a:r>
            <a:r>
              <a:rPr sz="1200" spc="-5" dirty="0">
                <a:latin typeface="Times New Roman"/>
                <a:cs typeface="Times New Roman"/>
              </a:rPr>
              <a:t>nasce </a:t>
            </a:r>
            <a:r>
              <a:rPr sz="1200" dirty="0">
                <a:latin typeface="Times New Roman"/>
                <a:cs typeface="Times New Roman"/>
              </a:rPr>
              <a:t>sempre da donna e cresce </a:t>
            </a:r>
            <a:r>
              <a:rPr sz="1200" spc="-5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un bambino  </a:t>
            </a:r>
            <a:r>
              <a:rPr sz="1200" spc="-5" dirty="0">
                <a:latin typeface="Times New Roman"/>
                <a:cs typeface="Times New Roman"/>
              </a:rPr>
              <a:t>maschio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regno, come fece Gesù su </a:t>
            </a:r>
            <a:r>
              <a:rPr sz="1200" dirty="0">
                <a:latin typeface="Times New Roman"/>
                <a:cs typeface="Times New Roman"/>
              </a:rPr>
              <a:t>Urantia. </a:t>
            </a:r>
            <a:r>
              <a:rPr sz="1200" spc="-5" dirty="0">
                <a:latin typeface="Times New Roman"/>
                <a:cs typeface="Times New Roman"/>
              </a:rPr>
              <a:t>Questi Figli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servizio supremo passano </a:t>
            </a:r>
            <a:r>
              <a:rPr sz="1200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dall’infanzia all’adolescenza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all’età  adulta esattamente come </a:t>
            </a:r>
            <a:r>
              <a:rPr sz="1200" dirty="0">
                <a:latin typeface="Times New Roman"/>
                <a:cs typeface="Times New Roman"/>
              </a:rPr>
              <a:t>fa un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umano. </a:t>
            </a:r>
            <a:r>
              <a:rPr sz="1200" spc="-5" dirty="0">
                <a:latin typeface="Times New Roman"/>
                <a:cs typeface="Times New Roman"/>
              </a:rPr>
              <a:t>Essi diventano </a:t>
            </a:r>
            <a:r>
              <a:rPr sz="1200" dirty="0">
                <a:latin typeface="Times New Roman"/>
                <a:cs typeface="Times New Roman"/>
              </a:rPr>
              <a:t>simili sotto </a:t>
            </a:r>
            <a:r>
              <a:rPr sz="1200" spc="-5" dirty="0">
                <a:latin typeface="Times New Roman"/>
                <a:cs typeface="Times New Roman"/>
              </a:rPr>
              <a:t>ogni aspetto ai mortali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razza </a:t>
            </a:r>
            <a:r>
              <a:rPr sz="1200" dirty="0">
                <a:latin typeface="Times New Roman"/>
                <a:cs typeface="Times New Roman"/>
              </a:rPr>
              <a:t>in mezzo </a:t>
            </a:r>
            <a:r>
              <a:rPr sz="1200" spc="-5" dirty="0">
                <a:latin typeface="Times New Roman"/>
                <a:cs typeface="Times New Roman"/>
              </a:rPr>
              <a:t>alla </a:t>
            </a:r>
            <a:r>
              <a:rPr sz="1200" spc="5" dirty="0">
                <a:latin typeface="Times New Roman"/>
                <a:cs typeface="Times New Roman"/>
              </a:rPr>
              <a:t>quale </a:t>
            </a:r>
            <a:r>
              <a:rPr sz="1200" dirty="0">
                <a:latin typeface="Times New Roman"/>
                <a:cs typeface="Times New Roman"/>
              </a:rPr>
              <a:t>sono  </a:t>
            </a:r>
            <a:r>
              <a:rPr sz="1200" spc="-5" dirty="0">
                <a:latin typeface="Times New Roman"/>
                <a:cs typeface="Times New Roman"/>
              </a:rPr>
              <a:t>nati. Rivolgono richieste al </a:t>
            </a:r>
            <a:r>
              <a:rPr sz="1200" dirty="0">
                <a:latin typeface="Times New Roman"/>
                <a:cs typeface="Times New Roman"/>
              </a:rPr>
              <a:t>Padre </a:t>
            </a:r>
            <a:r>
              <a:rPr sz="1200" spc="-5" dirty="0">
                <a:latin typeface="Times New Roman"/>
                <a:cs typeface="Times New Roman"/>
              </a:rPr>
              <a:t>come fanno </a:t>
            </a:r>
            <a:r>
              <a:rPr sz="1200" dirty="0">
                <a:latin typeface="Times New Roman"/>
                <a:cs typeface="Times New Roman"/>
              </a:rPr>
              <a:t>i figli </a:t>
            </a:r>
            <a:r>
              <a:rPr sz="1200" spc="-5" dirty="0">
                <a:latin typeface="Times New Roman"/>
                <a:cs typeface="Times New Roman"/>
              </a:rPr>
              <a:t>dei regni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cui </a:t>
            </a:r>
            <a:r>
              <a:rPr sz="1200" dirty="0">
                <a:latin typeface="Times New Roman"/>
                <a:cs typeface="Times New Roman"/>
              </a:rPr>
              <a:t>servono. </a:t>
            </a:r>
            <a:r>
              <a:rPr sz="1200" spc="-5" dirty="0">
                <a:latin typeface="Times New Roman"/>
                <a:cs typeface="Times New Roman"/>
              </a:rPr>
              <a:t>Da </a:t>
            </a:r>
            <a:r>
              <a:rPr sz="1200" dirty="0">
                <a:latin typeface="Times New Roman"/>
                <a:cs typeface="Times New Roman"/>
              </a:rPr>
              <a:t>un punto di vista </a:t>
            </a:r>
            <a:r>
              <a:rPr sz="1200" spc="-5" dirty="0">
                <a:latin typeface="Times New Roman"/>
                <a:cs typeface="Times New Roman"/>
              </a:rPr>
              <a:t>materiale, </a:t>
            </a:r>
            <a:r>
              <a:rPr sz="1200" dirty="0">
                <a:latin typeface="Times New Roman"/>
                <a:cs typeface="Times New Roman"/>
              </a:rPr>
              <a:t>questi </a:t>
            </a:r>
            <a:r>
              <a:rPr sz="1200" spc="-5" dirty="0">
                <a:latin typeface="Times New Roman"/>
                <a:cs typeface="Times New Roman"/>
              </a:rPr>
              <a:t>Figli </a:t>
            </a:r>
            <a:r>
              <a:rPr sz="1200" dirty="0">
                <a:latin typeface="Times New Roman"/>
                <a:cs typeface="Times New Roman"/>
              </a:rPr>
              <a:t>umani-  divini vivono vite </a:t>
            </a:r>
            <a:r>
              <a:rPr sz="1200" spc="-5" dirty="0">
                <a:latin typeface="Times New Roman"/>
                <a:cs typeface="Times New Roman"/>
              </a:rPr>
              <a:t>normali </a:t>
            </a:r>
            <a:r>
              <a:rPr sz="1200" dirty="0">
                <a:latin typeface="Times New Roman"/>
                <a:cs typeface="Times New Roman"/>
              </a:rPr>
              <a:t>con una sola </a:t>
            </a:r>
            <a:r>
              <a:rPr sz="1200" spc="-5" dirty="0">
                <a:latin typeface="Times New Roman"/>
                <a:cs typeface="Times New Roman"/>
              </a:rPr>
              <a:t>eccezione: essi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generano </a:t>
            </a:r>
            <a:r>
              <a:rPr sz="1200" dirty="0">
                <a:latin typeface="Times New Roman"/>
                <a:cs typeface="Times New Roman"/>
              </a:rPr>
              <a:t>discendenza </a:t>
            </a:r>
            <a:r>
              <a:rPr sz="1200" spc="-5" dirty="0">
                <a:latin typeface="Times New Roman"/>
                <a:cs typeface="Times New Roman"/>
              </a:rPr>
              <a:t>sul </a:t>
            </a:r>
            <a:r>
              <a:rPr sz="1200" dirty="0">
                <a:latin typeface="Times New Roman"/>
                <a:cs typeface="Times New Roman"/>
              </a:rPr>
              <a:t>mondo in </a:t>
            </a:r>
            <a:r>
              <a:rPr sz="1200" spc="-5" dirty="0">
                <a:latin typeface="Times New Roman"/>
                <a:cs typeface="Times New Roman"/>
              </a:rPr>
              <a:t>cui soggiornano; </a:t>
            </a:r>
            <a:r>
              <a:rPr sz="1200" dirty="0">
                <a:latin typeface="Times New Roman"/>
                <a:cs typeface="Times New Roman"/>
              </a:rPr>
              <a:t>questa è una  </a:t>
            </a:r>
            <a:r>
              <a:rPr sz="1200" spc="-5" dirty="0">
                <a:latin typeface="Times New Roman"/>
                <a:cs typeface="Times New Roman"/>
              </a:rPr>
              <a:t>restrizione universale </a:t>
            </a:r>
            <a:r>
              <a:rPr sz="1200" dirty="0">
                <a:latin typeface="Times New Roman"/>
                <a:cs typeface="Times New Roman"/>
              </a:rPr>
              <a:t>imposta a tutti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ordini dei </a:t>
            </a:r>
            <a:r>
              <a:rPr sz="1200" spc="-5" dirty="0">
                <a:latin typeface="Times New Roman"/>
                <a:cs typeface="Times New Roman"/>
              </a:rPr>
              <a:t>Figli Paradisiaci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conferimento.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40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405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78165" cy="40716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140970" algn="just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(229.2) 20:6.3 </a:t>
            </a:r>
            <a:r>
              <a:rPr sz="1200" spc="-5" dirty="0">
                <a:latin typeface="Times New Roman"/>
                <a:cs typeface="Times New Roman"/>
              </a:rPr>
              <a:t>Come Gesù </a:t>
            </a:r>
            <a:r>
              <a:rPr sz="1200" dirty="0">
                <a:latin typeface="Times New Roman"/>
                <a:cs typeface="Times New Roman"/>
              </a:rPr>
              <a:t>lavorò </a:t>
            </a:r>
            <a:r>
              <a:rPr sz="1200" spc="-5" dirty="0">
                <a:latin typeface="Times New Roman"/>
                <a:cs typeface="Times New Roman"/>
              </a:rPr>
              <a:t>sul </a:t>
            </a:r>
            <a:r>
              <a:rPr sz="1200" dirty="0">
                <a:latin typeface="Times New Roman"/>
                <a:cs typeface="Times New Roman"/>
              </a:rPr>
              <a:t>vostro mondo in </a:t>
            </a:r>
            <a:r>
              <a:rPr sz="1200" spc="-5" dirty="0">
                <a:latin typeface="Times New Roman"/>
                <a:cs typeface="Times New Roman"/>
              </a:rPr>
              <a:t>qualità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carpentiere, così altri Figli del Paradiso lavorano con varie  </a:t>
            </a:r>
            <a:r>
              <a:rPr sz="1200" dirty="0">
                <a:latin typeface="Times New Roman"/>
                <a:cs typeface="Times New Roman"/>
              </a:rPr>
              <a:t>funzioni </a:t>
            </a:r>
            <a:r>
              <a:rPr sz="1200" spc="-5" dirty="0">
                <a:latin typeface="Times New Roman"/>
                <a:cs typeface="Times New Roman"/>
              </a:rPr>
              <a:t>sui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pianeti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conferimento. Voi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potreste </a:t>
            </a:r>
            <a:r>
              <a:rPr sz="1200" dirty="0">
                <a:latin typeface="Times New Roman"/>
                <a:cs typeface="Times New Roman"/>
              </a:rPr>
              <a:t>pensare </a:t>
            </a:r>
            <a:r>
              <a:rPr sz="1200" spc="-5" dirty="0">
                <a:latin typeface="Times New Roman"/>
                <a:cs typeface="Times New Roman"/>
              </a:rPr>
              <a:t>ad </a:t>
            </a:r>
            <a:r>
              <a:rPr sz="1200" dirty="0">
                <a:latin typeface="Times New Roman"/>
                <a:cs typeface="Times New Roman"/>
              </a:rPr>
              <a:t>un mestiere che non </a:t>
            </a:r>
            <a:r>
              <a:rPr sz="1200" spc="-5" dirty="0">
                <a:latin typeface="Times New Roman"/>
                <a:cs typeface="Times New Roman"/>
              </a:rPr>
              <a:t>sia </a:t>
            </a:r>
            <a:r>
              <a:rPr sz="1200" dirty="0">
                <a:latin typeface="Times New Roman"/>
                <a:cs typeface="Times New Roman"/>
              </a:rPr>
              <a:t>stato </a:t>
            </a:r>
            <a:r>
              <a:rPr sz="1200" spc="-5" dirty="0">
                <a:latin typeface="Times New Roman"/>
                <a:cs typeface="Times New Roman"/>
              </a:rPr>
              <a:t>praticato </a:t>
            </a:r>
            <a:r>
              <a:rPr sz="1200" dirty="0">
                <a:latin typeface="Times New Roman"/>
                <a:cs typeface="Times New Roman"/>
              </a:rPr>
              <a:t>da qualche </a:t>
            </a:r>
            <a:r>
              <a:rPr sz="1200" spc="-5" dirty="0">
                <a:latin typeface="Times New Roman"/>
                <a:cs typeface="Times New Roman"/>
              </a:rPr>
              <a:t>Figlio del  Paradiso nel corso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suo conferimento su </a:t>
            </a:r>
            <a:r>
              <a:rPr sz="1200" dirty="0">
                <a:latin typeface="Times New Roman"/>
                <a:cs typeface="Times New Roman"/>
              </a:rPr>
              <a:t>qualcuno </a:t>
            </a:r>
            <a:r>
              <a:rPr sz="1200" spc="-5" dirty="0">
                <a:latin typeface="Times New Roman"/>
                <a:cs typeface="Times New Roman"/>
              </a:rPr>
              <a:t>dei pianeti evoluzionari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tempo.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16129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(229.3) 20:6.4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conferimento </a:t>
            </a:r>
            <a:r>
              <a:rPr sz="1200" dirty="0">
                <a:latin typeface="Times New Roman"/>
                <a:cs typeface="Times New Roman"/>
              </a:rPr>
              <a:t>domina </a:t>
            </a:r>
            <a:r>
              <a:rPr sz="1200" spc="-5" dirty="0">
                <a:latin typeface="Times New Roman"/>
                <a:cs typeface="Times New Roman"/>
              </a:rPr>
              <a:t>l’esperienza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vivere </a:t>
            </a:r>
            <a:r>
              <a:rPr sz="1200" dirty="0">
                <a:latin typeface="Times New Roman"/>
                <a:cs typeface="Times New Roman"/>
              </a:rPr>
              <a:t>la vita di mortale, quando ha </a:t>
            </a:r>
            <a:r>
              <a:rPr sz="1200" spc="-5" dirty="0">
                <a:latin typeface="Times New Roman"/>
                <a:cs typeface="Times New Roman"/>
              </a:rPr>
              <a:t>raggiunto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perfetta  </a:t>
            </a:r>
            <a:r>
              <a:rPr sz="1200" dirty="0">
                <a:latin typeface="Times New Roman"/>
                <a:cs typeface="Times New Roman"/>
              </a:rPr>
              <a:t>sintonia </a:t>
            </a:r>
            <a:r>
              <a:rPr sz="1200" spc="-5" dirty="0">
                <a:latin typeface="Times New Roman"/>
                <a:cs typeface="Times New Roman"/>
              </a:rPr>
              <a:t>col suo Aggiustatore interiore, </a:t>
            </a:r>
            <a:r>
              <a:rPr sz="1200" dirty="0">
                <a:latin typeface="Times New Roman"/>
                <a:cs typeface="Times New Roman"/>
              </a:rPr>
              <a:t>inizia </a:t>
            </a:r>
            <a:r>
              <a:rPr sz="1200" spc="-5" dirty="0">
                <a:latin typeface="Times New Roman"/>
                <a:cs typeface="Times New Roman"/>
              </a:rPr>
              <a:t>allora quella </a:t>
            </a:r>
            <a:r>
              <a:rPr sz="1200" dirty="0">
                <a:latin typeface="Times New Roman"/>
                <a:cs typeface="Times New Roman"/>
              </a:rPr>
              <a:t>parte </a:t>
            </a:r>
            <a:r>
              <a:rPr sz="1200" spc="-5" dirty="0">
                <a:latin typeface="Times New Roman"/>
                <a:cs typeface="Times New Roman"/>
              </a:rPr>
              <a:t>della sua </a:t>
            </a:r>
            <a:r>
              <a:rPr sz="1200" dirty="0">
                <a:latin typeface="Times New Roman"/>
                <a:cs typeface="Times New Roman"/>
              </a:rPr>
              <a:t>missione </a:t>
            </a:r>
            <a:r>
              <a:rPr sz="1200" spc="-5" dirty="0">
                <a:latin typeface="Times New Roman"/>
                <a:cs typeface="Times New Roman"/>
              </a:rPr>
              <a:t>planetaria destinata ad illuminare </a:t>
            </a:r>
            <a:r>
              <a:rPr sz="1200" dirty="0">
                <a:latin typeface="Times New Roman"/>
                <a:cs typeface="Times New Roman"/>
              </a:rPr>
              <a:t>le menti e </a:t>
            </a:r>
            <a:r>
              <a:rPr sz="1200" spc="-5" dirty="0">
                <a:latin typeface="Times New Roman"/>
                <a:cs typeface="Times New Roman"/>
              </a:rPr>
              <a:t>ad  ispirare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anime </a:t>
            </a:r>
            <a:r>
              <a:rPr sz="1200" dirty="0">
                <a:latin typeface="Times New Roman"/>
                <a:cs typeface="Times New Roman"/>
              </a:rPr>
              <a:t>dei suoi </a:t>
            </a:r>
            <a:r>
              <a:rPr sz="1200" spc="-5" dirty="0">
                <a:latin typeface="Times New Roman"/>
                <a:cs typeface="Times New Roman"/>
              </a:rPr>
              <a:t>fratelli nella carne. </a:t>
            </a:r>
            <a:r>
              <a:rPr sz="1200" dirty="0">
                <a:latin typeface="Times New Roman"/>
                <a:cs typeface="Times New Roman"/>
              </a:rPr>
              <a:t>Come istruttori, </a:t>
            </a:r>
            <a:r>
              <a:rPr sz="1200" spc="-5" dirty="0">
                <a:latin typeface="Times New Roman"/>
                <a:cs typeface="Times New Roman"/>
              </a:rPr>
              <a:t>questi Figli </a:t>
            </a:r>
            <a:r>
              <a:rPr sz="1200" dirty="0">
                <a:latin typeface="Times New Roman"/>
                <a:cs typeface="Times New Roman"/>
              </a:rPr>
              <a:t>sono esclusivamente </a:t>
            </a:r>
            <a:r>
              <a:rPr sz="1200" spc="-5" dirty="0">
                <a:latin typeface="Times New Roman"/>
                <a:cs typeface="Times New Roman"/>
              </a:rPr>
              <a:t>consacrati ad illuminare  spiritualmente </a:t>
            </a:r>
            <a:r>
              <a:rPr sz="1200" dirty="0">
                <a:latin typeface="Times New Roman"/>
                <a:cs typeface="Times New Roman"/>
              </a:rPr>
              <a:t>le razze mortali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mondi in </a:t>
            </a:r>
            <a:r>
              <a:rPr sz="1200" spc="-5" dirty="0">
                <a:latin typeface="Times New Roman"/>
                <a:cs typeface="Times New Roman"/>
              </a:rPr>
              <a:t>cui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soggiornano.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76200" marR="558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(229.4) 20:6.5 </a:t>
            </a:r>
            <a:r>
              <a:rPr sz="1200" spc="-15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carriere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conferimento </a:t>
            </a:r>
            <a:r>
              <a:rPr sz="1200" dirty="0">
                <a:latin typeface="Times New Roman"/>
                <a:cs typeface="Times New Roman"/>
              </a:rPr>
              <a:t>come mortali </a:t>
            </a:r>
            <a:r>
              <a:rPr sz="1200" spc="-5" dirty="0">
                <a:latin typeface="Times New Roman"/>
                <a:cs typeface="Times New Roman"/>
              </a:rPr>
              <a:t>dei Micael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degli </a:t>
            </a:r>
            <a:r>
              <a:rPr sz="1200" dirty="0">
                <a:latin typeface="Times New Roman"/>
                <a:cs typeface="Times New Roman"/>
              </a:rPr>
              <a:t>Avonal, pur </a:t>
            </a:r>
            <a:r>
              <a:rPr sz="1200" spc="-5" dirty="0">
                <a:latin typeface="Times New Roman"/>
                <a:cs typeface="Times New Roman"/>
              </a:rPr>
              <a:t>comparabili </a:t>
            </a:r>
            <a:r>
              <a:rPr sz="1200" dirty="0">
                <a:latin typeface="Times New Roman"/>
                <a:cs typeface="Times New Roman"/>
              </a:rPr>
              <a:t>sotto molti </a:t>
            </a:r>
            <a:r>
              <a:rPr sz="1200" spc="-5" dirty="0">
                <a:latin typeface="Times New Roman"/>
                <a:cs typeface="Times New Roman"/>
              </a:rPr>
              <a:t>aspetti, </a:t>
            </a:r>
            <a:r>
              <a:rPr sz="1200" dirty="0">
                <a:latin typeface="Times New Roman"/>
                <a:cs typeface="Times New Roman"/>
              </a:rPr>
              <a:t>non sono  identiche in tutto. </a:t>
            </a:r>
            <a:r>
              <a:rPr sz="1200" spc="-5" dirty="0">
                <a:latin typeface="Times New Roman"/>
                <a:cs typeface="Times New Roman"/>
              </a:rPr>
              <a:t>Un Figlio Magistrale </a:t>
            </a:r>
            <a:r>
              <a:rPr sz="1200" dirty="0">
                <a:latin typeface="Times New Roman"/>
                <a:cs typeface="Times New Roman"/>
              </a:rPr>
              <a:t>non proclama </a:t>
            </a:r>
            <a:r>
              <a:rPr sz="1200" spc="-5" dirty="0">
                <a:latin typeface="Times New Roman"/>
                <a:cs typeface="Times New Roman"/>
              </a:rPr>
              <a:t>mai: “Chiunque </a:t>
            </a:r>
            <a:r>
              <a:rPr sz="1200" dirty="0">
                <a:latin typeface="Times New Roman"/>
                <a:cs typeface="Times New Roman"/>
              </a:rPr>
              <a:t>ha visto il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ha visto il </a:t>
            </a:r>
            <a:r>
              <a:rPr sz="1200" spc="-5" dirty="0">
                <a:latin typeface="Times New Roman"/>
                <a:cs typeface="Times New Roman"/>
              </a:rPr>
              <a:t>Padre”,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fece </a:t>
            </a:r>
            <a:r>
              <a:rPr sz="1200" dirty="0">
                <a:latin typeface="Times New Roman"/>
                <a:cs typeface="Times New Roman"/>
              </a:rPr>
              <a:t>il vostro </a:t>
            </a:r>
            <a:r>
              <a:rPr sz="1200" spc="-5" dirty="0">
                <a:latin typeface="Times New Roman"/>
                <a:cs typeface="Times New Roman"/>
              </a:rPr>
              <a:t>Figlio  Creatore </a:t>
            </a:r>
            <a:r>
              <a:rPr sz="1200" dirty="0">
                <a:latin typeface="Times New Roman"/>
                <a:cs typeface="Times New Roman"/>
              </a:rPr>
              <a:t>mentre era incarnato </a:t>
            </a:r>
            <a:r>
              <a:rPr sz="1200" spc="-5" dirty="0">
                <a:latin typeface="Times New Roman"/>
                <a:cs typeface="Times New Roman"/>
              </a:rPr>
              <a:t>su Urantia. Ma </a:t>
            </a:r>
            <a:r>
              <a:rPr sz="1200" dirty="0">
                <a:latin typeface="Times New Roman"/>
                <a:cs typeface="Times New Roman"/>
              </a:rPr>
              <a:t>un Avonal che ha </a:t>
            </a:r>
            <a:r>
              <a:rPr sz="1200" spc="-5" dirty="0">
                <a:latin typeface="Times New Roman"/>
                <a:cs typeface="Times New Roman"/>
              </a:rPr>
              <a:t>conferito se stesso dichiara: </a:t>
            </a:r>
            <a:r>
              <a:rPr sz="1200" dirty="0">
                <a:latin typeface="Times New Roman"/>
                <a:cs typeface="Times New Roman"/>
              </a:rPr>
              <a:t>“Chiunque ha visto me ha visto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il</a:t>
            </a:r>
            <a:endParaRPr sz="1200">
              <a:latin typeface="Times New Roman"/>
              <a:cs typeface="Times New Roman"/>
            </a:endParaRPr>
          </a:p>
          <a:p>
            <a:pPr marL="76200" marR="241935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Eterno </a:t>
            </a:r>
            <a:r>
              <a:rPr sz="1200" spc="-5" dirty="0">
                <a:latin typeface="Times New Roman"/>
                <a:cs typeface="Times New Roman"/>
              </a:rPr>
              <a:t>di Dio.”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Figli Magistrali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sono discendenti diretti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Padre Universale, </a:t>
            </a:r>
            <a:r>
              <a:rPr sz="1200" dirty="0">
                <a:latin typeface="Times New Roman"/>
                <a:cs typeface="Times New Roman"/>
              </a:rPr>
              <a:t>né </a:t>
            </a:r>
            <a:r>
              <a:rPr sz="1200" spc="-5" dirty="0">
                <a:latin typeface="Times New Roman"/>
                <a:cs typeface="Times New Roman"/>
              </a:rPr>
              <a:t>s’incarnano sottomessi alla </a:t>
            </a:r>
            <a:r>
              <a:rPr sz="1200" dirty="0">
                <a:latin typeface="Times New Roman"/>
                <a:cs typeface="Times New Roman"/>
              </a:rPr>
              <a:t>volontà  </a:t>
            </a:r>
            <a:r>
              <a:rPr sz="1200" spc="-5" dirty="0">
                <a:latin typeface="Times New Roman"/>
                <a:cs typeface="Times New Roman"/>
              </a:rPr>
              <a:t>del Padre. Essi si autoconferiscono </a:t>
            </a:r>
            <a:r>
              <a:rPr sz="1200" dirty="0">
                <a:latin typeface="Times New Roman"/>
                <a:cs typeface="Times New Roman"/>
              </a:rPr>
              <a:t>sempre </a:t>
            </a:r>
            <a:r>
              <a:rPr sz="1200" spc="-5" dirty="0">
                <a:latin typeface="Times New Roman"/>
                <a:cs typeface="Times New Roman"/>
              </a:rPr>
              <a:t>come </a:t>
            </a:r>
            <a:r>
              <a:rPr sz="1200" i="1" dirty="0">
                <a:latin typeface="Times New Roman"/>
                <a:cs typeface="Times New Roman"/>
              </a:rPr>
              <a:t>Figli </a:t>
            </a:r>
            <a:r>
              <a:rPr sz="1200" spc="-5" dirty="0">
                <a:latin typeface="Times New Roman"/>
                <a:cs typeface="Times New Roman"/>
              </a:rPr>
              <a:t>del Paradiso sottomessi alla </a:t>
            </a:r>
            <a:r>
              <a:rPr sz="1200" dirty="0">
                <a:latin typeface="Times New Roman"/>
                <a:cs typeface="Times New Roman"/>
              </a:rPr>
              <a:t>volontà </a:t>
            </a:r>
            <a:r>
              <a:rPr sz="1200" spc="-5" dirty="0">
                <a:latin typeface="Times New Roman"/>
                <a:cs typeface="Times New Roman"/>
              </a:rPr>
              <a:t>del Figlio Eterno del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Paradiso.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7747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(229.5) 20:6.6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Figli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conferimento, Creatori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Magistrali, varcano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portali della </a:t>
            </a:r>
            <a:r>
              <a:rPr sz="1200" dirty="0">
                <a:latin typeface="Times New Roman"/>
                <a:cs typeface="Times New Roman"/>
              </a:rPr>
              <a:t>morte, </a:t>
            </a:r>
            <a:r>
              <a:rPr sz="1200" spc="-5" dirty="0">
                <a:latin typeface="Times New Roman"/>
                <a:cs typeface="Times New Roman"/>
              </a:rPr>
              <a:t>riappaiono </a:t>
            </a:r>
            <a:r>
              <a:rPr sz="1200" dirty="0">
                <a:latin typeface="Times New Roman"/>
                <a:cs typeface="Times New Roman"/>
              </a:rPr>
              <a:t>al </a:t>
            </a:r>
            <a:r>
              <a:rPr sz="1200" spc="-5" dirty="0">
                <a:latin typeface="Times New Roman"/>
                <a:cs typeface="Times New Roman"/>
              </a:rPr>
              <a:t>terzo giorno. Ma </a:t>
            </a:r>
            <a:r>
              <a:rPr sz="1200" dirty="0">
                <a:latin typeface="Times New Roman"/>
                <a:cs typeface="Times New Roman"/>
              </a:rPr>
              <a:t>voi  non </a:t>
            </a:r>
            <a:r>
              <a:rPr sz="1200" spc="-5" dirty="0">
                <a:latin typeface="Times New Roman"/>
                <a:cs typeface="Times New Roman"/>
              </a:rPr>
              <a:t>dovreste nutrire </a:t>
            </a:r>
            <a:r>
              <a:rPr sz="1200" dirty="0">
                <a:latin typeface="Times New Roman"/>
                <a:cs typeface="Times New Roman"/>
              </a:rPr>
              <a:t>l’idea </a:t>
            </a:r>
            <a:r>
              <a:rPr sz="1200" spc="-5" dirty="0">
                <a:latin typeface="Times New Roman"/>
                <a:cs typeface="Times New Roman"/>
              </a:rPr>
              <a:t>che essi subiscano sempre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fine tragica </a:t>
            </a:r>
            <a:r>
              <a:rPr sz="1200" dirty="0">
                <a:latin typeface="Times New Roman"/>
                <a:cs typeface="Times New Roman"/>
              </a:rPr>
              <a:t>incontrata </a:t>
            </a:r>
            <a:r>
              <a:rPr sz="1200" spc="-5" dirty="0">
                <a:latin typeface="Times New Roman"/>
                <a:cs typeface="Times New Roman"/>
              </a:rPr>
              <a:t>dal Figlio </a:t>
            </a:r>
            <a:r>
              <a:rPr sz="1200" dirty="0">
                <a:latin typeface="Times New Roman"/>
                <a:cs typeface="Times New Roman"/>
              </a:rPr>
              <a:t>Creatore che </a:t>
            </a:r>
            <a:r>
              <a:rPr sz="1200" spc="-5" dirty="0">
                <a:latin typeface="Times New Roman"/>
                <a:cs typeface="Times New Roman"/>
              </a:rPr>
              <a:t>soggiornò sul </a:t>
            </a:r>
            <a:r>
              <a:rPr sz="1200" dirty="0">
                <a:latin typeface="Times New Roman"/>
                <a:cs typeface="Times New Roman"/>
              </a:rPr>
              <a:t>vostro mondo  </a:t>
            </a:r>
            <a:r>
              <a:rPr sz="1200" spc="-5" dirty="0">
                <a:latin typeface="Times New Roman"/>
                <a:cs typeface="Times New Roman"/>
              </a:rPr>
              <a:t>millenovecento </a:t>
            </a:r>
            <a:r>
              <a:rPr sz="1200" dirty="0">
                <a:latin typeface="Times New Roman"/>
                <a:cs typeface="Times New Roman"/>
              </a:rPr>
              <a:t>anni </a:t>
            </a:r>
            <a:r>
              <a:rPr sz="1200" spc="-5" dirty="0">
                <a:latin typeface="Times New Roman"/>
                <a:cs typeface="Times New Roman"/>
              </a:rPr>
              <a:t>fa. L’esperienza straordinariamente ed insolitamente crudele </a:t>
            </a:r>
            <a:r>
              <a:rPr sz="1200" dirty="0">
                <a:latin typeface="Times New Roman"/>
                <a:cs typeface="Times New Roman"/>
              </a:rPr>
              <a:t>per la quale </a:t>
            </a:r>
            <a:r>
              <a:rPr sz="1200" spc="-5" dirty="0">
                <a:latin typeface="Times New Roman"/>
                <a:cs typeface="Times New Roman"/>
              </a:rPr>
              <a:t>passò Gesù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Nazaret fece diventare  Urantia localmente </a:t>
            </a:r>
            <a:r>
              <a:rPr sz="1200" dirty="0">
                <a:latin typeface="Times New Roman"/>
                <a:cs typeface="Times New Roman"/>
              </a:rPr>
              <a:t>conosciuto </a:t>
            </a:r>
            <a:r>
              <a:rPr sz="1200" spc="-5" dirty="0">
                <a:latin typeface="Times New Roman"/>
                <a:cs typeface="Times New Roman"/>
              </a:rPr>
              <a:t>come “il </a:t>
            </a:r>
            <a:r>
              <a:rPr sz="1200" dirty="0">
                <a:latin typeface="Times New Roman"/>
                <a:cs typeface="Times New Roman"/>
              </a:rPr>
              <a:t>mondo della </a:t>
            </a:r>
            <a:r>
              <a:rPr sz="1200" spc="-5" dirty="0">
                <a:latin typeface="Times New Roman"/>
                <a:cs typeface="Times New Roman"/>
              </a:rPr>
              <a:t>croce”. Non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necessario </a:t>
            </a:r>
            <a:r>
              <a:rPr sz="1200" dirty="0">
                <a:latin typeface="Times New Roman"/>
                <a:cs typeface="Times New Roman"/>
              </a:rPr>
              <a:t>che un </a:t>
            </a:r>
            <a:r>
              <a:rPr sz="1200" spc="-5" dirty="0">
                <a:latin typeface="Times New Roman"/>
                <a:cs typeface="Times New Roman"/>
              </a:rPr>
              <a:t>simile trattamento disumano sia </a:t>
            </a:r>
            <a:r>
              <a:rPr sz="1200" dirty="0">
                <a:latin typeface="Times New Roman"/>
                <a:cs typeface="Times New Roman"/>
              </a:rPr>
              <a:t>inflitto </a:t>
            </a:r>
            <a:r>
              <a:rPr sz="1200" spc="15" dirty="0">
                <a:latin typeface="Times New Roman"/>
                <a:cs typeface="Times New Roman"/>
              </a:rPr>
              <a:t>ad </a:t>
            </a:r>
            <a:r>
              <a:rPr sz="1200" dirty="0">
                <a:latin typeface="Times New Roman"/>
                <a:cs typeface="Times New Roman"/>
              </a:rPr>
              <a:t>un 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Dio,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grande maggioranza dei pianeti </a:t>
            </a:r>
            <a:r>
              <a:rPr sz="1200" dirty="0">
                <a:latin typeface="Times New Roman"/>
                <a:cs typeface="Times New Roman"/>
              </a:rPr>
              <a:t>ha </a:t>
            </a:r>
            <a:r>
              <a:rPr sz="1200" spc="-5" dirty="0">
                <a:latin typeface="Times New Roman"/>
                <a:cs typeface="Times New Roman"/>
              </a:rPr>
              <a:t>accordato loro un’accoglienza </a:t>
            </a:r>
            <a:r>
              <a:rPr sz="1200" dirty="0">
                <a:latin typeface="Times New Roman"/>
                <a:cs typeface="Times New Roman"/>
              </a:rPr>
              <a:t>più rispettosa, </a:t>
            </a:r>
            <a:r>
              <a:rPr sz="1200" spc="-5" dirty="0">
                <a:latin typeface="Times New Roman"/>
                <a:cs typeface="Times New Roman"/>
              </a:rPr>
              <a:t>permettendo </a:t>
            </a:r>
            <a:r>
              <a:rPr sz="1200" dirty="0">
                <a:latin typeface="Times New Roman"/>
                <a:cs typeface="Times New Roman"/>
              </a:rPr>
              <a:t>loro di </a:t>
            </a:r>
            <a:r>
              <a:rPr sz="1200" spc="-5" dirty="0">
                <a:latin typeface="Times New Roman"/>
                <a:cs typeface="Times New Roman"/>
              </a:rPr>
              <a:t>completare 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carriera </a:t>
            </a:r>
            <a:r>
              <a:rPr sz="1200" dirty="0">
                <a:latin typeface="Times New Roman"/>
                <a:cs typeface="Times New Roman"/>
              </a:rPr>
              <a:t>mortale, di </a:t>
            </a:r>
            <a:r>
              <a:rPr sz="1200" spc="-5" dirty="0">
                <a:latin typeface="Times New Roman"/>
                <a:cs typeface="Times New Roman"/>
              </a:rPr>
              <a:t>concludere l’era,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giudicare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sopravviventi </a:t>
            </a:r>
            <a:r>
              <a:rPr sz="1200" dirty="0">
                <a:latin typeface="Times New Roman"/>
                <a:cs typeface="Times New Roman"/>
              </a:rPr>
              <a:t>addormentati e </a:t>
            </a:r>
            <a:r>
              <a:rPr sz="1200" spc="-5" dirty="0">
                <a:latin typeface="Times New Roman"/>
                <a:cs typeface="Times New Roman"/>
              </a:rPr>
              <a:t>d’inaugurare </a:t>
            </a:r>
            <a:r>
              <a:rPr sz="1200" dirty="0">
                <a:latin typeface="Times New Roman"/>
                <a:cs typeface="Times New Roman"/>
              </a:rPr>
              <a:t>una nuova dispensazione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spc="5" dirty="0">
                <a:latin typeface="Times New Roman"/>
                <a:cs typeface="Times New Roman"/>
              </a:rPr>
              <a:t>senza</a:t>
            </a:r>
            <a:endParaRPr sz="1200">
              <a:latin typeface="Times New Roman"/>
              <a:cs typeface="Times New Roman"/>
            </a:endParaRPr>
          </a:p>
          <a:p>
            <a:pPr marL="76200" marR="51435">
              <a:lnSpc>
                <a:spcPts val="1380"/>
              </a:lnSpc>
              <a:spcBef>
                <a:spcPts val="35"/>
              </a:spcBef>
            </a:pPr>
            <a:r>
              <a:rPr sz="1200" spc="-5" dirty="0">
                <a:latin typeface="Times New Roman"/>
                <a:cs typeface="Times New Roman"/>
              </a:rPr>
              <a:t>infliggere </a:t>
            </a:r>
            <a:r>
              <a:rPr sz="1200" dirty="0">
                <a:latin typeface="Times New Roman"/>
                <a:cs typeface="Times New Roman"/>
              </a:rPr>
              <a:t>loro una morte </a:t>
            </a:r>
            <a:r>
              <a:rPr sz="1200" spc="-5" dirty="0">
                <a:latin typeface="Times New Roman"/>
                <a:cs typeface="Times New Roman"/>
              </a:rPr>
              <a:t>violenta. Un Figlio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conferimento </a:t>
            </a:r>
            <a:r>
              <a:rPr sz="1200" dirty="0">
                <a:latin typeface="Times New Roman"/>
                <a:cs typeface="Times New Roman"/>
              </a:rPr>
              <a:t>deve incontrare la </a:t>
            </a:r>
            <a:r>
              <a:rPr sz="1200" spc="-5" dirty="0">
                <a:latin typeface="Times New Roman"/>
                <a:cs typeface="Times New Roman"/>
              </a:rPr>
              <a:t>morte, </a:t>
            </a:r>
            <a:r>
              <a:rPr sz="1200" dirty="0">
                <a:latin typeface="Times New Roman"/>
                <a:cs typeface="Times New Roman"/>
              </a:rPr>
              <a:t>deve </a:t>
            </a:r>
            <a:r>
              <a:rPr sz="1200" spc="-5" dirty="0">
                <a:latin typeface="Times New Roman"/>
                <a:cs typeface="Times New Roman"/>
              </a:rPr>
              <a:t>passare per l’intera effettiva </a:t>
            </a:r>
            <a:r>
              <a:rPr sz="1200" dirty="0">
                <a:latin typeface="Times New Roman"/>
                <a:cs typeface="Times New Roman"/>
              </a:rPr>
              <a:t>esperienza  </a:t>
            </a:r>
            <a:r>
              <a:rPr sz="1200" spc="-5" dirty="0">
                <a:latin typeface="Times New Roman"/>
                <a:cs typeface="Times New Roman"/>
              </a:rPr>
              <a:t>dei mortali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regni, </a:t>
            </a:r>
            <a:r>
              <a:rPr sz="1200" dirty="0">
                <a:latin typeface="Times New Roman"/>
                <a:cs typeface="Times New Roman"/>
              </a:rPr>
              <a:t>ma non è </a:t>
            </a:r>
            <a:r>
              <a:rPr sz="1200" spc="-5" dirty="0">
                <a:latin typeface="Times New Roman"/>
                <a:cs typeface="Times New Roman"/>
              </a:rPr>
              <a:t>richiesto </a:t>
            </a:r>
            <a:r>
              <a:rPr sz="1200" dirty="0">
                <a:latin typeface="Times New Roman"/>
                <a:cs typeface="Times New Roman"/>
              </a:rPr>
              <a:t>dal </a:t>
            </a:r>
            <a:r>
              <a:rPr sz="1200" spc="-5" dirty="0">
                <a:latin typeface="Times New Roman"/>
                <a:cs typeface="Times New Roman"/>
              </a:rPr>
              <a:t>piano </a:t>
            </a:r>
            <a:r>
              <a:rPr sz="1200" dirty="0">
                <a:latin typeface="Times New Roman"/>
                <a:cs typeface="Times New Roman"/>
              </a:rPr>
              <a:t>divino </a:t>
            </a:r>
            <a:r>
              <a:rPr sz="1200" spc="-5" dirty="0">
                <a:latin typeface="Times New Roman"/>
                <a:cs typeface="Times New Roman"/>
              </a:rPr>
              <a:t>che questa </a:t>
            </a:r>
            <a:r>
              <a:rPr sz="1200" dirty="0">
                <a:latin typeface="Times New Roman"/>
                <a:cs typeface="Times New Roman"/>
              </a:rPr>
              <a:t>morte sia violenta od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insolita.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40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406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80070" cy="336867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63500" marR="5588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(229.6) 20:6.7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Figli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conferimento </a:t>
            </a:r>
            <a:r>
              <a:rPr sz="1200" dirty="0">
                <a:latin typeface="Times New Roman"/>
                <a:cs typeface="Times New Roman"/>
              </a:rPr>
              <a:t>non sono </a:t>
            </a:r>
            <a:r>
              <a:rPr sz="1200" spc="-5" dirty="0">
                <a:latin typeface="Times New Roman"/>
                <a:cs typeface="Times New Roman"/>
              </a:rPr>
              <a:t>messi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morte con violenza, abbandonano volontariamente </a:t>
            </a:r>
            <a:r>
              <a:rPr sz="1200" dirty="0">
                <a:latin typeface="Times New Roman"/>
                <a:cs typeface="Times New Roman"/>
              </a:rPr>
              <a:t>la loro vita e </a:t>
            </a:r>
            <a:r>
              <a:rPr sz="1200" spc="-5" dirty="0">
                <a:latin typeface="Times New Roman"/>
                <a:cs typeface="Times New Roman"/>
              </a:rPr>
              <a:t>varcano  </a:t>
            </a:r>
            <a:r>
              <a:rPr sz="1200" dirty="0">
                <a:latin typeface="Times New Roman"/>
                <a:cs typeface="Times New Roman"/>
              </a:rPr>
              <a:t>i portali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morte, </a:t>
            </a:r>
            <a:r>
              <a:rPr sz="1200" spc="-5" dirty="0">
                <a:latin typeface="Times New Roman"/>
                <a:cs typeface="Times New Roman"/>
              </a:rPr>
              <a:t>non per soddisfare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esigenze </a:t>
            </a:r>
            <a:r>
              <a:rPr sz="1200" dirty="0">
                <a:latin typeface="Times New Roman"/>
                <a:cs typeface="Times New Roman"/>
              </a:rPr>
              <a:t>di una </a:t>
            </a:r>
            <a:r>
              <a:rPr sz="1200" spc="-5" dirty="0">
                <a:latin typeface="Times New Roman"/>
                <a:cs typeface="Times New Roman"/>
              </a:rPr>
              <a:t>“severa giustizia” </a:t>
            </a:r>
            <a:r>
              <a:rPr sz="1200" dirty="0">
                <a:latin typeface="Times New Roman"/>
                <a:cs typeface="Times New Roman"/>
              </a:rPr>
              <a:t>o di una </a:t>
            </a:r>
            <a:r>
              <a:rPr sz="1200" spc="-5" dirty="0">
                <a:latin typeface="Times New Roman"/>
                <a:cs typeface="Times New Roman"/>
              </a:rPr>
              <a:t>“collera </a:t>
            </a:r>
            <a:r>
              <a:rPr sz="1200" dirty="0">
                <a:latin typeface="Times New Roman"/>
                <a:cs typeface="Times New Roman"/>
              </a:rPr>
              <a:t>divina”, ma piuttosto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completare  il </a:t>
            </a:r>
            <a:r>
              <a:rPr sz="1200" spc="-5" dirty="0">
                <a:latin typeface="Times New Roman"/>
                <a:cs typeface="Times New Roman"/>
              </a:rPr>
              <a:t>conferimento, </a:t>
            </a:r>
            <a:r>
              <a:rPr sz="1200" dirty="0">
                <a:latin typeface="Times New Roman"/>
                <a:cs typeface="Times New Roman"/>
              </a:rPr>
              <a:t>per “bere il </a:t>
            </a:r>
            <a:r>
              <a:rPr sz="1200" spc="-5" dirty="0">
                <a:latin typeface="Times New Roman"/>
                <a:cs typeface="Times New Roman"/>
              </a:rPr>
              <a:t>calice”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carriera d’incarnazione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d’esperienza personale </a:t>
            </a:r>
            <a:r>
              <a:rPr sz="1200" dirty="0">
                <a:latin typeface="Times New Roman"/>
                <a:cs typeface="Times New Roman"/>
              </a:rPr>
              <a:t>in tutto ciò </a:t>
            </a:r>
            <a:r>
              <a:rPr sz="1200" spc="-5" dirty="0">
                <a:latin typeface="Times New Roman"/>
                <a:cs typeface="Times New Roman"/>
              </a:rPr>
              <a:t>che costituisce </a:t>
            </a:r>
            <a:r>
              <a:rPr sz="1200" dirty="0">
                <a:latin typeface="Times New Roman"/>
                <a:cs typeface="Times New Roman"/>
              </a:rPr>
              <a:t>la vita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</a:t>
            </a:r>
            <a:endParaRPr sz="1200">
              <a:latin typeface="Times New Roman"/>
              <a:cs typeface="Times New Roman"/>
            </a:endParaRPr>
          </a:p>
          <a:p>
            <a:pPr marL="63500" marR="22352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creatura </a:t>
            </a:r>
            <a:r>
              <a:rPr sz="1200" dirty="0">
                <a:latin typeface="Times New Roman"/>
                <a:cs typeface="Times New Roman"/>
              </a:rPr>
              <a:t>com’è vissuta sui </a:t>
            </a:r>
            <a:r>
              <a:rPr sz="1200" spc="-5" dirty="0">
                <a:latin typeface="Times New Roman"/>
                <a:cs typeface="Times New Roman"/>
              </a:rPr>
              <a:t>pianeti dell’esistenza mortale.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conferimento </a:t>
            </a:r>
            <a:r>
              <a:rPr sz="1200" dirty="0">
                <a:latin typeface="Times New Roman"/>
                <a:cs typeface="Times New Roman"/>
              </a:rPr>
              <a:t>è una </a:t>
            </a:r>
            <a:r>
              <a:rPr sz="1200" spc="-5" dirty="0">
                <a:latin typeface="Times New Roman"/>
                <a:cs typeface="Times New Roman"/>
              </a:rPr>
              <a:t>necessità planetaria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universale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5" dirty="0">
                <a:latin typeface="Times New Roman"/>
                <a:cs typeface="Times New Roman"/>
              </a:rPr>
              <a:t>la morte </a:t>
            </a:r>
            <a:r>
              <a:rPr sz="1200" dirty="0">
                <a:latin typeface="Times New Roman"/>
                <a:cs typeface="Times New Roman"/>
              </a:rPr>
              <a:t>fisica  non è niente più che una </a:t>
            </a:r>
            <a:r>
              <a:rPr sz="1200" spc="-5" dirty="0">
                <a:latin typeface="Times New Roman"/>
                <a:cs typeface="Times New Roman"/>
              </a:rPr>
              <a:t>parte </a:t>
            </a:r>
            <a:r>
              <a:rPr sz="1200" dirty="0">
                <a:latin typeface="Times New Roman"/>
                <a:cs typeface="Times New Roman"/>
              </a:rPr>
              <a:t>necessaria di una missione di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conferimento.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255904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(230.1) 20:6.8 </a:t>
            </a:r>
            <a:r>
              <a:rPr sz="1200" spc="-5" dirty="0">
                <a:latin typeface="Times New Roman"/>
                <a:cs typeface="Times New Roman"/>
              </a:rPr>
              <a:t>Quando l’incarnazione come mortale </a:t>
            </a:r>
            <a:r>
              <a:rPr sz="1200" dirty="0">
                <a:latin typeface="Times New Roman"/>
                <a:cs typeface="Times New Roman"/>
              </a:rPr>
              <a:t>è finita, </a:t>
            </a:r>
            <a:r>
              <a:rPr sz="1200" spc="-5" dirty="0">
                <a:latin typeface="Times New Roman"/>
                <a:cs typeface="Times New Roman"/>
              </a:rPr>
              <a:t>l’Avonal </a:t>
            </a:r>
            <a:r>
              <a:rPr sz="1200" dirty="0">
                <a:latin typeface="Times New Roman"/>
                <a:cs typeface="Times New Roman"/>
              </a:rPr>
              <a:t>che ha compiuto questo </a:t>
            </a:r>
            <a:r>
              <a:rPr sz="1200" spc="-5" dirty="0">
                <a:latin typeface="Times New Roman"/>
                <a:cs typeface="Times New Roman"/>
              </a:rPr>
              <a:t>servizio si reca </a:t>
            </a:r>
            <a:r>
              <a:rPr sz="1200" dirty="0">
                <a:latin typeface="Times New Roman"/>
                <a:cs typeface="Times New Roman"/>
              </a:rPr>
              <a:t>in Paradiso, è </a:t>
            </a:r>
            <a:r>
              <a:rPr sz="1200" spc="-5" dirty="0">
                <a:latin typeface="Times New Roman"/>
                <a:cs typeface="Times New Roman"/>
              </a:rPr>
              <a:t>accettato  dal Padre Universale, </a:t>
            </a:r>
            <a:r>
              <a:rPr sz="1200" dirty="0">
                <a:latin typeface="Times New Roman"/>
                <a:cs typeface="Times New Roman"/>
              </a:rPr>
              <a:t>ritorna nell’Universo </a:t>
            </a:r>
            <a:r>
              <a:rPr sz="1200" spc="-5" dirty="0">
                <a:latin typeface="Times New Roman"/>
                <a:cs typeface="Times New Roman"/>
              </a:rPr>
              <a:t>locale del suo incarico ed </a:t>
            </a:r>
            <a:r>
              <a:rPr sz="1200" dirty="0">
                <a:latin typeface="Times New Roman"/>
                <a:cs typeface="Times New Roman"/>
              </a:rPr>
              <a:t>è riconosciuto dal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Creatore. </a:t>
            </a:r>
            <a:r>
              <a:rPr sz="1200" spc="-5" dirty="0">
                <a:latin typeface="Times New Roman"/>
                <a:cs typeface="Times New Roman"/>
              </a:rPr>
              <a:t>Al che l’Avonal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conferimento 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Creatore inviano </a:t>
            </a:r>
            <a:r>
              <a:rPr sz="1200" dirty="0">
                <a:latin typeface="Times New Roman"/>
                <a:cs typeface="Times New Roman"/>
              </a:rPr>
              <a:t>il loro Spirito </a:t>
            </a:r>
            <a:r>
              <a:rPr sz="1200" spc="-5" dirty="0">
                <a:latin typeface="Times New Roman"/>
                <a:cs typeface="Times New Roman"/>
              </a:rPr>
              <a:t>della Verità congiunto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funzionare nei </a:t>
            </a:r>
            <a:r>
              <a:rPr sz="1200" dirty="0">
                <a:latin typeface="Times New Roman"/>
                <a:cs typeface="Times New Roman"/>
              </a:rPr>
              <a:t>cuori delle </a:t>
            </a:r>
            <a:r>
              <a:rPr sz="1200" spc="-5" dirty="0">
                <a:latin typeface="Times New Roman"/>
                <a:cs typeface="Times New Roman"/>
              </a:rPr>
              <a:t>razze </a:t>
            </a:r>
            <a:r>
              <a:rPr sz="1200" dirty="0">
                <a:latin typeface="Times New Roman"/>
                <a:cs typeface="Times New Roman"/>
              </a:rPr>
              <a:t>mortali </a:t>
            </a:r>
            <a:r>
              <a:rPr sz="1200" spc="-5" dirty="0">
                <a:latin typeface="Times New Roman"/>
                <a:cs typeface="Times New Roman"/>
              </a:rPr>
              <a:t>che  abitano sul </a:t>
            </a:r>
            <a:r>
              <a:rPr sz="1200" dirty="0">
                <a:latin typeface="Times New Roman"/>
                <a:cs typeface="Times New Roman"/>
              </a:rPr>
              <a:t>mondo del </a:t>
            </a:r>
            <a:r>
              <a:rPr sz="1200" spc="-5" dirty="0">
                <a:latin typeface="Times New Roman"/>
                <a:cs typeface="Times New Roman"/>
              </a:rPr>
              <a:t>conferimento. Nelle ere precedenti alla </a:t>
            </a:r>
            <a:r>
              <a:rPr sz="1200" dirty="0">
                <a:latin typeface="Times New Roman"/>
                <a:cs typeface="Times New Roman"/>
              </a:rPr>
              <a:t>sovranità di un </a:t>
            </a:r>
            <a:r>
              <a:rPr sz="1200" spc="-5" dirty="0">
                <a:latin typeface="Times New Roman"/>
                <a:cs typeface="Times New Roman"/>
              </a:rPr>
              <a:t>Universo locale, </a:t>
            </a:r>
            <a:r>
              <a:rPr sz="1200" dirty="0">
                <a:latin typeface="Times New Roman"/>
                <a:cs typeface="Times New Roman"/>
              </a:rPr>
              <a:t>questo è lo spirito </a:t>
            </a:r>
            <a:r>
              <a:rPr sz="1200" spc="-5" dirty="0">
                <a:latin typeface="Times New Roman"/>
                <a:cs typeface="Times New Roman"/>
              </a:rPr>
              <a:t>congiunto </a:t>
            </a:r>
            <a:r>
              <a:rPr sz="1200" spc="5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entrambi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Figli, </a:t>
            </a:r>
            <a:r>
              <a:rPr sz="1200" dirty="0">
                <a:latin typeface="Times New Roman"/>
                <a:cs typeface="Times New Roman"/>
              </a:rPr>
              <a:t>messo in azione </a:t>
            </a:r>
            <a:r>
              <a:rPr sz="1200" spc="-5" dirty="0">
                <a:latin typeface="Times New Roman"/>
                <a:cs typeface="Times New Roman"/>
              </a:rPr>
              <a:t>dallo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Creativo. </a:t>
            </a:r>
            <a:r>
              <a:rPr sz="1200" dirty="0">
                <a:latin typeface="Times New Roman"/>
                <a:cs typeface="Times New Roman"/>
              </a:rPr>
              <a:t>Esso </a:t>
            </a:r>
            <a:r>
              <a:rPr sz="1200" spc="-5" dirty="0">
                <a:latin typeface="Times New Roman"/>
                <a:cs typeface="Times New Roman"/>
              </a:rPr>
              <a:t>differisce </a:t>
            </a:r>
            <a:r>
              <a:rPr sz="1200" dirty="0">
                <a:latin typeface="Times New Roman"/>
                <a:cs typeface="Times New Roman"/>
              </a:rPr>
              <a:t>un po’ </a:t>
            </a:r>
            <a:r>
              <a:rPr sz="1200" spc="-5" dirty="0">
                <a:latin typeface="Times New Roman"/>
                <a:cs typeface="Times New Roman"/>
              </a:rPr>
              <a:t>dallo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della Verità che caratterizza </a:t>
            </a:r>
            <a:r>
              <a:rPr sz="1200" dirty="0">
                <a:latin typeface="Times New Roman"/>
                <a:cs typeface="Times New Roman"/>
              </a:rPr>
              <a:t>le ere  </a:t>
            </a:r>
            <a:r>
              <a:rPr sz="1200" spc="-5" dirty="0">
                <a:latin typeface="Times New Roman"/>
                <a:cs typeface="Times New Roman"/>
              </a:rPr>
              <a:t>dell’Universo </a:t>
            </a:r>
            <a:r>
              <a:rPr sz="1200" dirty="0">
                <a:latin typeface="Times New Roman"/>
                <a:cs typeface="Times New Roman"/>
              </a:rPr>
              <a:t>locale </a:t>
            </a:r>
            <a:r>
              <a:rPr sz="1200" spc="-5" dirty="0">
                <a:latin typeface="Times New Roman"/>
                <a:cs typeface="Times New Roman"/>
              </a:rPr>
              <a:t>seguenti al </a:t>
            </a:r>
            <a:r>
              <a:rPr sz="1200" dirty="0">
                <a:latin typeface="Times New Roman"/>
                <a:cs typeface="Times New Roman"/>
              </a:rPr>
              <a:t>settimo </a:t>
            </a:r>
            <a:r>
              <a:rPr sz="1200" spc="-5" dirty="0">
                <a:latin typeface="Times New Roman"/>
                <a:cs typeface="Times New Roman"/>
              </a:rPr>
              <a:t>conferimento </a:t>
            </a:r>
            <a:r>
              <a:rPr sz="1200" dirty="0">
                <a:latin typeface="Times New Roman"/>
                <a:cs typeface="Times New Roman"/>
              </a:rPr>
              <a:t>di un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Micael.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12255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(230.2) 20:6.9 </a:t>
            </a:r>
            <a:r>
              <a:rPr sz="1200" spc="-5" dirty="0">
                <a:latin typeface="Times New Roman"/>
                <a:cs typeface="Times New Roman"/>
              </a:rPr>
              <a:t>Al completamento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conferimento </a:t>
            </a:r>
            <a:r>
              <a:rPr sz="1200" dirty="0">
                <a:latin typeface="Times New Roman"/>
                <a:cs typeface="Times New Roman"/>
              </a:rPr>
              <a:t>finale di un </a:t>
            </a:r>
            <a:r>
              <a:rPr sz="1200" spc="-5" dirty="0">
                <a:latin typeface="Times New Roman"/>
                <a:cs typeface="Times New Roman"/>
              </a:rPr>
              <a:t>Figlio Creatore, </a:t>
            </a:r>
            <a:r>
              <a:rPr sz="1200" dirty="0">
                <a:latin typeface="Times New Roman"/>
                <a:cs typeface="Times New Roman"/>
              </a:rPr>
              <a:t>lo Spirito </a:t>
            </a:r>
            <a:r>
              <a:rPr sz="1200" spc="-5" dirty="0">
                <a:latin typeface="Times New Roman"/>
                <a:cs typeface="Times New Roman"/>
              </a:rPr>
              <a:t>della Verità precedentemente </a:t>
            </a:r>
            <a:r>
              <a:rPr sz="1200" dirty="0">
                <a:latin typeface="Times New Roman"/>
                <a:cs typeface="Times New Roman"/>
              </a:rPr>
              <a:t>inviato in tutti i  mondi di </a:t>
            </a:r>
            <a:r>
              <a:rPr sz="1200" spc="-5" dirty="0">
                <a:latin typeface="Times New Roman"/>
                <a:cs typeface="Times New Roman"/>
              </a:rPr>
              <a:t>conferimento degli Avonal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quell’Universo locale cambia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natura, divenendo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letteralmente </a:t>
            </a:r>
            <a:r>
              <a:rPr sz="1200" dirty="0">
                <a:latin typeface="Times New Roman"/>
                <a:cs typeface="Times New Roman"/>
              </a:rPr>
              <a:t>lo spirito </a:t>
            </a:r>
            <a:r>
              <a:rPr sz="1200" spc="-5" dirty="0">
                <a:latin typeface="Times New Roman"/>
                <a:cs typeface="Times New Roman"/>
              </a:rPr>
              <a:t>del Micael  sovrano. Questo </a:t>
            </a:r>
            <a:r>
              <a:rPr sz="1200" dirty="0">
                <a:latin typeface="Times New Roman"/>
                <a:cs typeface="Times New Roman"/>
              </a:rPr>
              <a:t>fenomeno ha </a:t>
            </a:r>
            <a:r>
              <a:rPr sz="1200" spc="-5" dirty="0">
                <a:latin typeface="Times New Roman"/>
                <a:cs typeface="Times New Roman"/>
              </a:rPr>
              <a:t>luogo </a:t>
            </a:r>
            <a:r>
              <a:rPr sz="1200" dirty="0">
                <a:latin typeface="Times New Roman"/>
                <a:cs typeface="Times New Roman"/>
              </a:rPr>
              <a:t>in concomitanza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liberazione </a:t>
            </a:r>
            <a:r>
              <a:rPr sz="1200" dirty="0">
                <a:latin typeface="Times New Roman"/>
                <a:cs typeface="Times New Roman"/>
              </a:rPr>
              <a:t>dello Spirito </a:t>
            </a:r>
            <a:r>
              <a:rPr sz="1200" spc="-5" dirty="0">
                <a:latin typeface="Times New Roman"/>
                <a:cs typeface="Times New Roman"/>
              </a:rPr>
              <a:t>della Verità destinato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servire sul </a:t>
            </a:r>
            <a:r>
              <a:rPr sz="1200" spc="5" dirty="0">
                <a:latin typeface="Times New Roman"/>
                <a:cs typeface="Times New Roman"/>
              </a:rPr>
              <a:t>pianeta </a:t>
            </a:r>
            <a:r>
              <a:rPr sz="1200" spc="-5" dirty="0">
                <a:latin typeface="Times New Roman"/>
                <a:cs typeface="Times New Roman"/>
              </a:rPr>
              <a:t>del  conferimento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qualità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mortale del Micael. </a:t>
            </a:r>
            <a:r>
              <a:rPr sz="1200" dirty="0">
                <a:latin typeface="Times New Roman"/>
                <a:cs typeface="Times New Roman"/>
              </a:rPr>
              <a:t>Dopodiché </a:t>
            </a:r>
            <a:r>
              <a:rPr sz="1200" spc="-5" dirty="0">
                <a:latin typeface="Times New Roman"/>
                <a:cs typeface="Times New Roman"/>
              </a:rPr>
              <a:t>ogni </a:t>
            </a:r>
            <a:r>
              <a:rPr sz="1200" dirty="0">
                <a:latin typeface="Times New Roman"/>
                <a:cs typeface="Times New Roman"/>
              </a:rPr>
              <a:t>mondo </a:t>
            </a:r>
            <a:r>
              <a:rPr sz="1200" spc="-5" dirty="0">
                <a:latin typeface="Times New Roman"/>
                <a:cs typeface="Times New Roman"/>
              </a:rPr>
              <a:t>onorato </a:t>
            </a:r>
            <a:r>
              <a:rPr sz="1200" dirty="0">
                <a:latin typeface="Times New Roman"/>
                <a:cs typeface="Times New Roman"/>
              </a:rPr>
              <a:t>da un conferimento </a:t>
            </a:r>
            <a:r>
              <a:rPr sz="1200" spc="-5" dirty="0">
                <a:latin typeface="Times New Roman"/>
                <a:cs typeface="Times New Roman"/>
              </a:rPr>
              <a:t>Magistrale riceverà dal Figlio  Creatore </a:t>
            </a:r>
            <a:r>
              <a:rPr sz="1200" dirty="0">
                <a:latin typeface="Times New Roman"/>
                <a:cs typeface="Times New Roman"/>
              </a:rPr>
              <a:t>settuplo, in </a:t>
            </a:r>
            <a:r>
              <a:rPr sz="1200" spc="-5" dirty="0">
                <a:latin typeface="Times New Roman"/>
                <a:cs typeface="Times New Roman"/>
              </a:rPr>
              <a:t>associazione con questo </a:t>
            </a:r>
            <a:r>
              <a:rPr sz="1200" dirty="0">
                <a:latin typeface="Times New Roman"/>
                <a:cs typeface="Times New Roman"/>
              </a:rPr>
              <a:t>Figlio </a:t>
            </a:r>
            <a:r>
              <a:rPr sz="1200" spc="-5" dirty="0">
                <a:latin typeface="Times New Roman"/>
                <a:cs typeface="Times New Roman"/>
              </a:rPr>
              <a:t>Magistrale,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stesso </a:t>
            </a:r>
            <a:r>
              <a:rPr sz="1200" dirty="0">
                <a:latin typeface="Times New Roman"/>
                <a:cs typeface="Times New Roman"/>
              </a:rPr>
              <a:t>spirito Consolatore </a:t>
            </a:r>
            <a:r>
              <a:rPr sz="1200" spc="-5" dirty="0">
                <a:latin typeface="Times New Roman"/>
                <a:cs typeface="Times New Roman"/>
              </a:rPr>
              <a:t>che avrebbe ricevuto se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5" dirty="0">
                <a:latin typeface="Times New Roman"/>
                <a:cs typeface="Times New Roman"/>
              </a:rPr>
              <a:t>Sovrano  </a:t>
            </a:r>
            <a:r>
              <a:rPr sz="1200" spc="-5" dirty="0">
                <a:latin typeface="Times New Roman"/>
                <a:cs typeface="Times New Roman"/>
              </a:rPr>
              <a:t>dell’Universo </a:t>
            </a:r>
            <a:r>
              <a:rPr sz="1200" dirty="0">
                <a:latin typeface="Times New Roman"/>
                <a:cs typeface="Times New Roman"/>
              </a:rPr>
              <a:t>locale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fosse </a:t>
            </a:r>
            <a:r>
              <a:rPr sz="1200" spc="-5" dirty="0">
                <a:latin typeface="Times New Roman"/>
                <a:cs typeface="Times New Roman"/>
              </a:rPr>
              <a:t>personalmente </a:t>
            </a:r>
            <a:r>
              <a:rPr sz="1200" dirty="0">
                <a:latin typeface="Times New Roman"/>
                <a:cs typeface="Times New Roman"/>
              </a:rPr>
              <a:t>incarnato come </a:t>
            </a:r>
            <a:r>
              <a:rPr sz="1200" spc="-5" dirty="0">
                <a:latin typeface="Times New Roman"/>
                <a:cs typeface="Times New Roman"/>
              </a:rPr>
              <a:t>suo Figlio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conferimento.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40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407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4858"/>
            <a:ext cx="8202930" cy="413385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88900">
              <a:lnSpc>
                <a:spcPct val="100000"/>
              </a:lnSpc>
              <a:spcBef>
                <a:spcPts val="95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7. I Figli Istruttori</a:t>
            </a:r>
            <a:r>
              <a:rPr sz="1600" b="1" spc="-10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Trinitari</a:t>
            </a:r>
            <a:endParaRPr sz="1600">
              <a:latin typeface="Times New Roman"/>
              <a:cs typeface="Times New Roman"/>
            </a:endParaRPr>
          </a:p>
          <a:p>
            <a:pPr marL="88900" marR="152400" algn="just">
              <a:lnSpc>
                <a:spcPts val="1380"/>
              </a:lnSpc>
              <a:spcBef>
                <a:spcPts val="141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(230.3) 20:7.1 </a:t>
            </a:r>
            <a:r>
              <a:rPr sz="1200" spc="-5" dirty="0">
                <a:latin typeface="Times New Roman"/>
                <a:cs typeface="Times New Roman"/>
              </a:rPr>
              <a:t>Questi Figli del Paradiso altamente </a:t>
            </a:r>
            <a:r>
              <a:rPr sz="1200" dirty="0">
                <a:latin typeface="Times New Roman"/>
                <a:cs typeface="Times New Roman"/>
              </a:rPr>
              <a:t>personali </a:t>
            </a:r>
            <a:r>
              <a:rPr sz="1200" spc="-5" dirty="0">
                <a:latin typeface="Times New Roman"/>
                <a:cs typeface="Times New Roman"/>
              </a:rPr>
              <a:t>ed altamente spirituali sono portati all’esistenza dalla Trinità del </a:t>
            </a:r>
            <a:r>
              <a:rPr sz="1200" dirty="0">
                <a:latin typeface="Times New Roman"/>
                <a:cs typeface="Times New Roman"/>
              </a:rPr>
              <a:t>Paradiso.  Essi </a:t>
            </a:r>
            <a:r>
              <a:rPr sz="1200" spc="-5" dirty="0">
                <a:latin typeface="Times New Roman"/>
                <a:cs typeface="Times New Roman"/>
              </a:rPr>
              <a:t>sono conosciuti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Havona come </a:t>
            </a:r>
            <a:r>
              <a:rPr sz="1200" dirty="0">
                <a:latin typeface="Times New Roman"/>
                <a:cs typeface="Times New Roman"/>
              </a:rPr>
              <a:t>l’ordine </a:t>
            </a:r>
            <a:r>
              <a:rPr sz="1200" spc="-5" dirty="0">
                <a:latin typeface="Times New Roman"/>
                <a:cs typeface="Times New Roman"/>
              </a:rPr>
              <a:t>dei Daynal.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Orvonton </a:t>
            </a:r>
            <a:r>
              <a:rPr sz="1200" spc="-5" dirty="0">
                <a:latin typeface="Times New Roman"/>
                <a:cs typeface="Times New Roman"/>
              </a:rPr>
              <a:t>sono indicati come Figli Istruttori Trinitari, così </a:t>
            </a:r>
            <a:r>
              <a:rPr sz="1200" dirty="0">
                <a:latin typeface="Times New Roman"/>
                <a:cs typeface="Times New Roman"/>
              </a:rPr>
              <a:t>chiamati a  </a:t>
            </a:r>
            <a:r>
              <a:rPr sz="1200" spc="-5" dirty="0">
                <a:latin typeface="Times New Roman"/>
                <a:cs typeface="Times New Roman"/>
              </a:rPr>
              <a:t>causa della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ascendenza. Su Salvington </a:t>
            </a:r>
            <a:r>
              <a:rPr sz="1200" dirty="0">
                <a:latin typeface="Times New Roman"/>
                <a:cs typeface="Times New Roman"/>
              </a:rPr>
              <a:t>sono talvolta </a:t>
            </a:r>
            <a:r>
              <a:rPr sz="1200" spc="-5" dirty="0">
                <a:latin typeface="Times New Roman"/>
                <a:cs typeface="Times New Roman"/>
              </a:rPr>
              <a:t>denominati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Figli Spirituali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Paradisiaci.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296545" algn="just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(230.4) 20:7.2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numero </a:t>
            </a:r>
            <a:r>
              <a:rPr sz="1200" spc="-5" dirty="0">
                <a:latin typeface="Times New Roman"/>
                <a:cs typeface="Times New Roman"/>
              </a:rPr>
              <a:t>dei Figli Istruttori </a:t>
            </a:r>
            <a:r>
              <a:rPr sz="1200" dirty="0">
                <a:latin typeface="Times New Roman"/>
                <a:cs typeface="Times New Roman"/>
              </a:rPr>
              <a:t>aumenta </a:t>
            </a:r>
            <a:r>
              <a:rPr sz="1200" spc="-5" dirty="0">
                <a:latin typeface="Times New Roman"/>
                <a:cs typeface="Times New Roman"/>
              </a:rPr>
              <a:t>costantemente. L’ultimo censimento universale </a:t>
            </a:r>
            <a:r>
              <a:rPr sz="1200" dirty="0">
                <a:latin typeface="Times New Roman"/>
                <a:cs typeface="Times New Roman"/>
              </a:rPr>
              <a:t>diffuso </a:t>
            </a:r>
            <a:r>
              <a:rPr sz="1200" spc="-5" dirty="0">
                <a:latin typeface="Times New Roman"/>
                <a:cs typeface="Times New Roman"/>
              </a:rPr>
              <a:t>dava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numero </a:t>
            </a:r>
            <a:r>
              <a:rPr sz="1200" dirty="0">
                <a:latin typeface="Times New Roman"/>
                <a:cs typeface="Times New Roman"/>
              </a:rPr>
              <a:t>di questi  </a:t>
            </a:r>
            <a:r>
              <a:rPr sz="1200" spc="-5" dirty="0">
                <a:latin typeface="Times New Roman"/>
                <a:cs typeface="Times New Roman"/>
              </a:rPr>
              <a:t>Figli della </a:t>
            </a:r>
            <a:r>
              <a:rPr sz="1200" dirty="0">
                <a:latin typeface="Times New Roman"/>
                <a:cs typeface="Times New Roman"/>
              </a:rPr>
              <a:t>Trinità operanti </a:t>
            </a:r>
            <a:r>
              <a:rPr sz="1200" spc="-5" dirty="0">
                <a:latin typeface="Times New Roman"/>
                <a:cs typeface="Times New Roman"/>
              </a:rPr>
              <a:t>nell’Universo centrale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nei Superuniversi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poco </a:t>
            </a:r>
            <a:r>
              <a:rPr sz="1200" dirty="0">
                <a:latin typeface="Times New Roman"/>
                <a:cs typeface="Times New Roman"/>
              </a:rPr>
              <a:t>superiore </a:t>
            </a:r>
            <a:r>
              <a:rPr sz="1200" spc="-5" dirty="0">
                <a:latin typeface="Times New Roman"/>
                <a:cs typeface="Times New Roman"/>
              </a:rPr>
              <a:t>ai </a:t>
            </a:r>
            <a:r>
              <a:rPr sz="1200" dirty="0">
                <a:latin typeface="Times New Roman"/>
                <a:cs typeface="Times New Roman"/>
              </a:rPr>
              <a:t>ventuno </a:t>
            </a:r>
            <a:r>
              <a:rPr sz="1200" spc="-5" dirty="0">
                <a:latin typeface="Times New Roman"/>
                <a:cs typeface="Times New Roman"/>
              </a:rPr>
              <a:t>miliardi, </a:t>
            </a:r>
            <a:r>
              <a:rPr sz="1200" dirty="0">
                <a:latin typeface="Times New Roman"/>
                <a:cs typeface="Times New Roman"/>
              </a:rPr>
              <a:t>senza </a:t>
            </a:r>
            <a:r>
              <a:rPr sz="1200" spc="-5" dirty="0">
                <a:latin typeface="Times New Roman"/>
                <a:cs typeface="Times New Roman"/>
              </a:rPr>
              <a:t>contare </a:t>
            </a:r>
            <a:r>
              <a:rPr sz="1200" dirty="0">
                <a:latin typeface="Times New Roman"/>
                <a:cs typeface="Times New Roman"/>
              </a:rPr>
              <a:t>le  </a:t>
            </a:r>
            <a:r>
              <a:rPr sz="1200" spc="-5" dirty="0">
                <a:latin typeface="Times New Roman"/>
                <a:cs typeface="Times New Roman"/>
              </a:rPr>
              <a:t>riserve del </a:t>
            </a:r>
            <a:r>
              <a:rPr sz="1200" dirty="0">
                <a:latin typeface="Times New Roman"/>
                <a:cs typeface="Times New Roman"/>
              </a:rPr>
              <a:t>Paradiso che </a:t>
            </a:r>
            <a:r>
              <a:rPr sz="1200" spc="-5" dirty="0">
                <a:latin typeface="Times New Roman"/>
                <a:cs typeface="Times New Roman"/>
              </a:rPr>
              <a:t>comprendono </a:t>
            </a:r>
            <a:r>
              <a:rPr sz="1200" dirty="0">
                <a:latin typeface="Times New Roman"/>
                <a:cs typeface="Times New Roman"/>
              </a:rPr>
              <a:t>più di un terzo di </a:t>
            </a:r>
            <a:r>
              <a:rPr sz="1200" spc="-5" dirty="0">
                <a:latin typeface="Times New Roman"/>
                <a:cs typeface="Times New Roman"/>
              </a:rPr>
              <a:t>tutti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Figli Istruttori Trinitari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esistenti.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95123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(230.5) 20:7.3 </a:t>
            </a:r>
            <a:r>
              <a:rPr sz="1200" spc="-5" dirty="0">
                <a:latin typeface="Times New Roman"/>
                <a:cs typeface="Times New Roman"/>
              </a:rPr>
              <a:t>L’ordine </a:t>
            </a:r>
            <a:r>
              <a:rPr sz="1200" dirty="0">
                <a:latin typeface="Times New Roman"/>
                <a:cs typeface="Times New Roman"/>
              </a:rPr>
              <a:t>di filiazione </a:t>
            </a:r>
            <a:r>
              <a:rPr sz="1200" spc="-5" dirty="0">
                <a:latin typeface="Times New Roman"/>
                <a:cs typeface="Times New Roman"/>
              </a:rPr>
              <a:t>dei Daynal </a:t>
            </a:r>
            <a:r>
              <a:rPr sz="1200" dirty="0">
                <a:latin typeface="Times New Roman"/>
                <a:cs typeface="Times New Roman"/>
              </a:rPr>
              <a:t>non è una </a:t>
            </a:r>
            <a:r>
              <a:rPr sz="1200" spc="-5" dirty="0">
                <a:latin typeface="Times New Roman"/>
                <a:cs typeface="Times New Roman"/>
              </a:rPr>
              <a:t>parte </a:t>
            </a:r>
            <a:r>
              <a:rPr sz="1200" dirty="0">
                <a:latin typeface="Times New Roman"/>
                <a:cs typeface="Times New Roman"/>
              </a:rPr>
              <a:t>organica </a:t>
            </a:r>
            <a:r>
              <a:rPr sz="1200" spc="-5" dirty="0">
                <a:latin typeface="Times New Roman"/>
                <a:cs typeface="Times New Roman"/>
              </a:rPr>
              <a:t>delle amministrazioni degli Universi locali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dei  Superuniversi. </a:t>
            </a:r>
            <a:r>
              <a:rPr sz="1200" dirty="0">
                <a:latin typeface="Times New Roman"/>
                <a:cs typeface="Times New Roman"/>
              </a:rPr>
              <a:t>I suoi membri non sono né </a:t>
            </a:r>
            <a:r>
              <a:rPr sz="1200" spc="-5" dirty="0">
                <a:latin typeface="Times New Roman"/>
                <a:cs typeface="Times New Roman"/>
              </a:rPr>
              <a:t>creatori </a:t>
            </a:r>
            <a:r>
              <a:rPr sz="1200" dirty="0">
                <a:latin typeface="Times New Roman"/>
                <a:cs typeface="Times New Roman"/>
              </a:rPr>
              <a:t>né </a:t>
            </a:r>
            <a:r>
              <a:rPr sz="1200" spc="-5" dirty="0">
                <a:latin typeface="Times New Roman"/>
                <a:cs typeface="Times New Roman"/>
              </a:rPr>
              <a:t>redentori, </a:t>
            </a:r>
            <a:r>
              <a:rPr sz="1200" spc="5" dirty="0">
                <a:latin typeface="Times New Roman"/>
                <a:cs typeface="Times New Roman"/>
              </a:rPr>
              <a:t>né </a:t>
            </a:r>
            <a:r>
              <a:rPr sz="1200" spc="-5" dirty="0">
                <a:latin typeface="Times New Roman"/>
                <a:cs typeface="Times New Roman"/>
              </a:rPr>
              <a:t>giudici </a:t>
            </a:r>
            <a:r>
              <a:rPr sz="1200" dirty="0">
                <a:latin typeface="Times New Roman"/>
                <a:cs typeface="Times New Roman"/>
              </a:rPr>
              <a:t>né </a:t>
            </a:r>
            <a:r>
              <a:rPr sz="1200" spc="-5" dirty="0">
                <a:latin typeface="Times New Roman"/>
                <a:cs typeface="Times New Roman"/>
              </a:rPr>
              <a:t>dirigenti. Essi </a:t>
            </a:r>
            <a:r>
              <a:rPr sz="1200" dirty="0">
                <a:latin typeface="Times New Roman"/>
                <a:cs typeface="Times New Roman"/>
              </a:rPr>
              <a:t>non sono </a:t>
            </a:r>
            <a:r>
              <a:rPr sz="1200" spc="-5" dirty="0">
                <a:latin typeface="Times New Roman"/>
                <a:cs typeface="Times New Roman"/>
              </a:rPr>
              <a:t>tanto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impegnati</a:t>
            </a:r>
            <a:endParaRPr sz="1200">
              <a:latin typeface="Times New Roman"/>
              <a:cs typeface="Times New Roman"/>
            </a:endParaRPr>
          </a:p>
          <a:p>
            <a:pPr marL="88900" marR="68580">
              <a:lnSpc>
                <a:spcPts val="1380"/>
              </a:lnSpc>
              <a:spcBef>
                <a:spcPts val="5"/>
              </a:spcBef>
            </a:pPr>
            <a:r>
              <a:rPr sz="1200" spc="-5" dirty="0">
                <a:latin typeface="Times New Roman"/>
                <a:cs typeface="Times New Roman"/>
              </a:rPr>
              <a:t>nell’amministrazione universale </a:t>
            </a:r>
            <a:r>
              <a:rPr sz="1200" dirty="0">
                <a:latin typeface="Times New Roman"/>
                <a:cs typeface="Times New Roman"/>
              </a:rPr>
              <a:t>quanto nell’illuminazione </a:t>
            </a:r>
            <a:r>
              <a:rPr sz="1200" spc="-5" dirty="0">
                <a:latin typeface="Times New Roman"/>
                <a:cs typeface="Times New Roman"/>
              </a:rPr>
              <a:t>morale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nello </a:t>
            </a:r>
            <a:r>
              <a:rPr sz="1200" dirty="0">
                <a:latin typeface="Times New Roman"/>
                <a:cs typeface="Times New Roman"/>
              </a:rPr>
              <a:t>sviluppo </a:t>
            </a:r>
            <a:r>
              <a:rPr sz="1200" spc="-5" dirty="0">
                <a:latin typeface="Times New Roman"/>
                <a:cs typeface="Times New Roman"/>
              </a:rPr>
              <a:t>spirituale. </a:t>
            </a:r>
            <a:r>
              <a:rPr sz="1200" dirty="0">
                <a:latin typeface="Times New Roman"/>
                <a:cs typeface="Times New Roman"/>
              </a:rPr>
              <a:t>Essi </a:t>
            </a:r>
            <a:r>
              <a:rPr sz="1200" spc="-5" dirty="0">
                <a:latin typeface="Times New Roman"/>
                <a:cs typeface="Times New Roman"/>
              </a:rPr>
              <a:t>sono gli educatori universali,  dediti </a:t>
            </a:r>
            <a:r>
              <a:rPr sz="1200" dirty="0">
                <a:latin typeface="Times New Roman"/>
                <a:cs typeface="Times New Roman"/>
              </a:rPr>
              <a:t>al </a:t>
            </a:r>
            <a:r>
              <a:rPr sz="1200" spc="-5" dirty="0">
                <a:latin typeface="Times New Roman"/>
                <a:cs typeface="Times New Roman"/>
              </a:rPr>
              <a:t>risveglio </a:t>
            </a:r>
            <a:r>
              <a:rPr sz="1200" dirty="0">
                <a:latin typeface="Times New Roman"/>
                <a:cs typeface="Times New Roman"/>
              </a:rPr>
              <a:t>spirituale e </a:t>
            </a:r>
            <a:r>
              <a:rPr sz="1200" spc="-5" dirty="0">
                <a:latin typeface="Times New Roman"/>
                <a:cs typeface="Times New Roman"/>
              </a:rPr>
              <a:t>alla guida </a:t>
            </a:r>
            <a:r>
              <a:rPr sz="1200" dirty="0">
                <a:latin typeface="Times New Roman"/>
                <a:cs typeface="Times New Roman"/>
              </a:rPr>
              <a:t>morale di tutti i </a:t>
            </a:r>
            <a:r>
              <a:rPr sz="1200" spc="-5" dirty="0">
                <a:latin typeface="Times New Roman"/>
                <a:cs typeface="Times New Roman"/>
              </a:rPr>
              <a:t>regni.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loro ministero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intimamente legato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quello delle </a:t>
            </a:r>
            <a:r>
              <a:rPr sz="1200" dirty="0">
                <a:latin typeface="Times New Roman"/>
                <a:cs typeface="Times New Roman"/>
              </a:rPr>
              <a:t>personalità </a:t>
            </a:r>
            <a:r>
              <a:rPr sz="1200" spc="-5" dirty="0">
                <a:latin typeface="Times New Roman"/>
                <a:cs typeface="Times New Roman"/>
              </a:rPr>
              <a:t>dello 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Infinito </a:t>
            </a:r>
            <a:r>
              <a:rPr sz="1200" dirty="0">
                <a:latin typeface="Times New Roman"/>
                <a:cs typeface="Times New Roman"/>
              </a:rPr>
              <a:t>ed è </a:t>
            </a:r>
            <a:r>
              <a:rPr sz="1200" spc="-5" dirty="0">
                <a:latin typeface="Times New Roman"/>
                <a:cs typeface="Times New Roman"/>
              </a:rPr>
              <a:t>strettamente associato all’ascensione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Paradiso degli esseri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creature.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31051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(230.6) 20:7.4 </a:t>
            </a:r>
            <a:r>
              <a:rPr sz="1200" spc="-5" dirty="0">
                <a:latin typeface="Times New Roman"/>
                <a:cs typeface="Times New Roman"/>
              </a:rPr>
              <a:t>Questi Figli della Trinità partecipano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nature congiunte </a:t>
            </a:r>
            <a:r>
              <a:rPr sz="1200" dirty="0">
                <a:latin typeface="Times New Roman"/>
                <a:cs typeface="Times New Roman"/>
              </a:rPr>
              <a:t>delle tre </a:t>
            </a:r>
            <a:r>
              <a:rPr sz="1200" spc="-5" dirty="0">
                <a:latin typeface="Times New Roman"/>
                <a:cs typeface="Times New Roman"/>
              </a:rPr>
              <a:t>Deità del </a:t>
            </a:r>
            <a:r>
              <a:rPr sz="1200" dirty="0">
                <a:latin typeface="Times New Roman"/>
                <a:cs typeface="Times New Roman"/>
              </a:rPr>
              <a:t>Paradiso, ma in </a:t>
            </a:r>
            <a:r>
              <a:rPr sz="1200" spc="-5" dirty="0">
                <a:latin typeface="Times New Roman"/>
                <a:cs typeface="Times New Roman"/>
              </a:rPr>
              <a:t>Havona essi </a:t>
            </a:r>
            <a:r>
              <a:rPr sz="1200" dirty="0">
                <a:latin typeface="Times New Roman"/>
                <a:cs typeface="Times New Roman"/>
              </a:rPr>
              <a:t>sembrano  </a:t>
            </a:r>
            <a:r>
              <a:rPr sz="1200" spc="-5" dirty="0">
                <a:latin typeface="Times New Roman"/>
                <a:cs typeface="Times New Roman"/>
              </a:rPr>
              <a:t>riflettere </a:t>
            </a:r>
            <a:r>
              <a:rPr sz="1200" dirty="0">
                <a:latin typeface="Times New Roman"/>
                <a:cs typeface="Times New Roman"/>
              </a:rPr>
              <a:t>maggiormente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natura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Padre </a:t>
            </a:r>
            <a:r>
              <a:rPr sz="1200" dirty="0">
                <a:latin typeface="Times New Roman"/>
                <a:cs typeface="Times New Roman"/>
              </a:rPr>
              <a:t>Universale. </a:t>
            </a:r>
            <a:r>
              <a:rPr sz="1200" spc="-5" dirty="0">
                <a:latin typeface="Times New Roman"/>
                <a:cs typeface="Times New Roman"/>
              </a:rPr>
              <a:t>Nei Superuniversi </a:t>
            </a:r>
            <a:r>
              <a:rPr sz="1200" dirty="0">
                <a:latin typeface="Times New Roman"/>
                <a:cs typeface="Times New Roman"/>
              </a:rPr>
              <a:t>essi </a:t>
            </a:r>
            <a:r>
              <a:rPr sz="1200" spc="-5" dirty="0">
                <a:latin typeface="Times New Roman"/>
                <a:cs typeface="Times New Roman"/>
              </a:rPr>
              <a:t>sembrano mostrare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natura del Figlio </a:t>
            </a:r>
            <a:r>
              <a:rPr sz="1200" dirty="0">
                <a:latin typeface="Times New Roman"/>
                <a:cs typeface="Times New Roman"/>
              </a:rPr>
              <a:t>Eterno,  </a:t>
            </a:r>
            <a:r>
              <a:rPr sz="1200" spc="-5" dirty="0">
                <a:latin typeface="Times New Roman"/>
                <a:cs typeface="Times New Roman"/>
              </a:rPr>
              <a:t>mentre nelle creazioni locali sembrano </a:t>
            </a:r>
            <a:r>
              <a:rPr sz="1200" dirty="0">
                <a:latin typeface="Times New Roman"/>
                <a:cs typeface="Times New Roman"/>
              </a:rPr>
              <a:t>manifestare il </a:t>
            </a:r>
            <a:r>
              <a:rPr sz="1200" spc="-5" dirty="0">
                <a:latin typeface="Times New Roman"/>
                <a:cs typeface="Times New Roman"/>
              </a:rPr>
              <a:t>carattere dello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Infinito.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Universi </a:t>
            </a:r>
            <a:r>
              <a:rPr sz="1200" spc="-5" dirty="0">
                <a:latin typeface="Times New Roman"/>
                <a:cs typeface="Times New Roman"/>
              </a:rPr>
              <a:t>essi </a:t>
            </a:r>
            <a:r>
              <a:rPr sz="1200" dirty="0">
                <a:latin typeface="Times New Roman"/>
                <a:cs typeface="Times New Roman"/>
              </a:rPr>
              <a:t>sono la  </a:t>
            </a:r>
            <a:r>
              <a:rPr sz="1200" spc="-5" dirty="0">
                <a:latin typeface="Times New Roman"/>
                <a:cs typeface="Times New Roman"/>
              </a:rPr>
              <a:t>personificazione del </a:t>
            </a:r>
            <a:r>
              <a:rPr sz="1200" dirty="0">
                <a:latin typeface="Times New Roman"/>
                <a:cs typeface="Times New Roman"/>
              </a:rPr>
              <a:t>servizio e la </a:t>
            </a:r>
            <a:r>
              <a:rPr sz="1200" spc="-5" dirty="0">
                <a:latin typeface="Times New Roman"/>
                <a:cs typeface="Times New Roman"/>
              </a:rPr>
              <a:t>discrezione della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saggezza.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88900" marR="6413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(230.7) 20:7.5 </a:t>
            </a:r>
            <a:r>
              <a:rPr sz="1200" spc="-5" dirty="0">
                <a:latin typeface="Times New Roman"/>
                <a:cs typeface="Times New Roman"/>
              </a:rPr>
              <a:t>Diversamente dai loro fratelli del </a:t>
            </a:r>
            <a:r>
              <a:rPr sz="1200" dirty="0">
                <a:latin typeface="Times New Roman"/>
                <a:cs typeface="Times New Roman"/>
              </a:rPr>
              <a:t>Paradiso, </a:t>
            </a:r>
            <a:r>
              <a:rPr sz="1200" spc="-5" dirty="0">
                <a:latin typeface="Times New Roman"/>
                <a:cs typeface="Times New Roman"/>
              </a:rPr>
              <a:t>Micael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Avonal,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Figli Istruttori Trinitari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ricevono </a:t>
            </a:r>
            <a:r>
              <a:rPr sz="1200" dirty="0">
                <a:latin typeface="Times New Roman"/>
                <a:cs typeface="Times New Roman"/>
              </a:rPr>
              <a:t>alcuna preparazione  </a:t>
            </a:r>
            <a:r>
              <a:rPr sz="1200" spc="-5" dirty="0">
                <a:latin typeface="Times New Roman"/>
                <a:cs typeface="Times New Roman"/>
              </a:rPr>
              <a:t>preliminare </a:t>
            </a:r>
            <a:r>
              <a:rPr sz="1200" dirty="0">
                <a:latin typeface="Times New Roman"/>
                <a:cs typeface="Times New Roman"/>
              </a:rPr>
              <a:t>nell’Universo </a:t>
            </a:r>
            <a:r>
              <a:rPr sz="1200" spc="-5" dirty="0">
                <a:latin typeface="Times New Roman"/>
                <a:cs typeface="Times New Roman"/>
              </a:rPr>
              <a:t>centrale. Essi </a:t>
            </a:r>
            <a:r>
              <a:rPr sz="1200" dirty="0">
                <a:latin typeface="Times New Roman"/>
                <a:cs typeface="Times New Roman"/>
              </a:rPr>
              <a:t>sono inviati </a:t>
            </a:r>
            <a:r>
              <a:rPr sz="1200" spc="-5" dirty="0">
                <a:latin typeface="Times New Roman"/>
                <a:cs typeface="Times New Roman"/>
              </a:rPr>
              <a:t>direttamente nelle </a:t>
            </a:r>
            <a:r>
              <a:rPr sz="1200" dirty="0">
                <a:latin typeface="Times New Roman"/>
                <a:cs typeface="Times New Roman"/>
              </a:rPr>
              <a:t>capitali </a:t>
            </a:r>
            <a:r>
              <a:rPr sz="1200" spc="-5" dirty="0">
                <a:latin typeface="Times New Roman"/>
                <a:cs typeface="Times New Roman"/>
              </a:rPr>
              <a:t>dei Superuniversi </a:t>
            </a:r>
            <a:r>
              <a:rPr sz="1200" dirty="0">
                <a:latin typeface="Times New Roman"/>
                <a:cs typeface="Times New Roman"/>
              </a:rPr>
              <a:t>e da là sono </a:t>
            </a:r>
            <a:r>
              <a:rPr sz="1200" spc="-5" dirty="0">
                <a:latin typeface="Times New Roman"/>
                <a:cs typeface="Times New Roman"/>
              </a:rPr>
              <a:t>incaricati </a:t>
            </a:r>
            <a:r>
              <a:rPr sz="1200" dirty="0">
                <a:latin typeface="Times New Roman"/>
                <a:cs typeface="Times New Roman"/>
              </a:rPr>
              <a:t>a servire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40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408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56575" cy="4132579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107314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qualche </a:t>
            </a:r>
            <a:r>
              <a:rPr sz="1200" dirty="0">
                <a:latin typeface="Times New Roman"/>
                <a:cs typeface="Times New Roman"/>
              </a:rPr>
              <a:t>Universo </a:t>
            </a:r>
            <a:r>
              <a:rPr sz="1200" spc="-5" dirty="0">
                <a:latin typeface="Times New Roman"/>
                <a:cs typeface="Times New Roman"/>
              </a:rPr>
              <a:t>locale. Nel loro ministero verso questi regni evoluzionari </a:t>
            </a:r>
            <a:r>
              <a:rPr sz="1200" dirty="0">
                <a:latin typeface="Times New Roman"/>
                <a:cs typeface="Times New Roman"/>
              </a:rPr>
              <a:t>essi </a:t>
            </a:r>
            <a:r>
              <a:rPr sz="1200" spc="-5" dirty="0">
                <a:latin typeface="Times New Roman"/>
                <a:cs typeface="Times New Roman"/>
              </a:rPr>
              <a:t>utilizzano l’influenza spirituale congiunta </a:t>
            </a:r>
            <a:r>
              <a:rPr sz="1200" dirty="0">
                <a:latin typeface="Times New Roman"/>
                <a:cs typeface="Times New Roman"/>
              </a:rPr>
              <a:t>di un 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Creatore e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Figli </a:t>
            </a:r>
            <a:r>
              <a:rPr sz="1200" spc="-5" dirty="0">
                <a:latin typeface="Times New Roman"/>
                <a:cs typeface="Times New Roman"/>
              </a:rPr>
              <a:t>Magistrali </a:t>
            </a:r>
            <a:r>
              <a:rPr sz="1200" dirty="0">
                <a:latin typeface="Times New Roman"/>
                <a:cs typeface="Times New Roman"/>
              </a:rPr>
              <a:t>associati, </a:t>
            </a:r>
            <a:r>
              <a:rPr sz="1200" spc="-5" dirty="0">
                <a:latin typeface="Times New Roman"/>
                <a:cs typeface="Times New Roman"/>
              </a:rPr>
              <a:t>perché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Daynal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possiedono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potere spirituale d’attrazione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se stessi </a:t>
            </a:r>
            <a:r>
              <a:rPr sz="1200" dirty="0">
                <a:latin typeface="Times New Roman"/>
                <a:cs typeface="Times New Roman"/>
              </a:rPr>
              <a:t>e da </a:t>
            </a:r>
            <a:r>
              <a:rPr sz="1200" spc="-5" dirty="0">
                <a:latin typeface="Times New Roman"/>
                <a:cs typeface="Times New Roman"/>
              </a:rPr>
              <a:t>se  stessi.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8. Il ministero dei Daynal in un Universo</a:t>
            </a:r>
            <a:r>
              <a:rPr sz="1600" b="1" spc="5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locale</a:t>
            </a:r>
            <a:endParaRPr sz="1600">
              <a:latin typeface="Times New Roman"/>
              <a:cs typeface="Times New Roman"/>
            </a:endParaRPr>
          </a:p>
          <a:p>
            <a:pPr marL="76200" marR="208279">
              <a:lnSpc>
                <a:spcPct val="95400"/>
              </a:lnSpc>
              <a:spcBef>
                <a:spcPts val="139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(231.1) 20:8.1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Figli Spirituali Paradisiaci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esseri </a:t>
            </a:r>
            <a:r>
              <a:rPr sz="1200" dirty="0">
                <a:latin typeface="Times New Roman"/>
                <a:cs typeface="Times New Roman"/>
              </a:rPr>
              <a:t>unici di </a:t>
            </a:r>
            <a:r>
              <a:rPr sz="1200" spc="-5" dirty="0">
                <a:latin typeface="Times New Roman"/>
                <a:cs typeface="Times New Roman"/>
              </a:rPr>
              <a:t>origine trinitaria, </a:t>
            </a:r>
            <a:r>
              <a:rPr sz="1200" dirty="0">
                <a:latin typeface="Times New Roman"/>
                <a:cs typeface="Times New Roman"/>
              </a:rPr>
              <a:t>le sole </a:t>
            </a:r>
            <a:r>
              <a:rPr sz="1200" spc="-5" dirty="0">
                <a:latin typeface="Times New Roman"/>
                <a:cs typeface="Times New Roman"/>
              </a:rPr>
              <a:t>creature </a:t>
            </a:r>
            <a:r>
              <a:rPr sz="1200" dirty="0">
                <a:latin typeface="Times New Roman"/>
                <a:cs typeface="Times New Roman"/>
              </a:rPr>
              <a:t>della Trinità </a:t>
            </a:r>
            <a:r>
              <a:rPr sz="1200" spc="-5" dirty="0">
                <a:latin typeface="Times New Roman"/>
                <a:cs typeface="Times New Roman"/>
              </a:rPr>
              <a:t>ad essere così  completamente associate alla </a:t>
            </a:r>
            <a:r>
              <a:rPr sz="1200" dirty="0">
                <a:latin typeface="Times New Roman"/>
                <a:cs typeface="Times New Roman"/>
              </a:rPr>
              <a:t>conduzione </a:t>
            </a:r>
            <a:r>
              <a:rPr sz="1200" spc="-5" dirty="0">
                <a:latin typeface="Times New Roman"/>
                <a:cs typeface="Times New Roman"/>
              </a:rPr>
              <a:t>degli Universi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origine </a:t>
            </a:r>
            <a:r>
              <a:rPr sz="1200" dirty="0">
                <a:latin typeface="Times New Roman"/>
                <a:cs typeface="Times New Roman"/>
              </a:rPr>
              <a:t>duale. Essi sono </a:t>
            </a:r>
            <a:r>
              <a:rPr sz="1200" spc="-5" dirty="0">
                <a:latin typeface="Times New Roman"/>
                <a:cs typeface="Times New Roman"/>
              </a:rPr>
              <a:t>affettuosamente dediti </a:t>
            </a:r>
            <a:r>
              <a:rPr sz="1200" dirty="0">
                <a:latin typeface="Times New Roman"/>
                <a:cs typeface="Times New Roman"/>
              </a:rPr>
              <a:t>al </a:t>
            </a:r>
            <a:r>
              <a:rPr sz="1200" spc="-5" dirty="0">
                <a:latin typeface="Times New Roman"/>
                <a:cs typeface="Times New Roman"/>
              </a:rPr>
              <a:t>ministero educativo  delle creature </a:t>
            </a:r>
            <a:r>
              <a:rPr sz="1200" dirty="0">
                <a:latin typeface="Times New Roman"/>
                <a:cs typeface="Times New Roman"/>
              </a:rPr>
              <a:t>mortali e </a:t>
            </a:r>
            <a:r>
              <a:rPr sz="1200" spc="-5" dirty="0">
                <a:latin typeface="Times New Roman"/>
                <a:cs typeface="Times New Roman"/>
              </a:rPr>
              <a:t>degli </a:t>
            </a:r>
            <a:r>
              <a:rPr sz="1200" dirty="0">
                <a:latin typeface="Times New Roman"/>
                <a:cs typeface="Times New Roman"/>
              </a:rPr>
              <a:t>ordini </a:t>
            </a:r>
            <a:r>
              <a:rPr sz="1200" spc="-5" dirty="0">
                <a:latin typeface="Times New Roman"/>
                <a:cs typeface="Times New Roman"/>
              </a:rPr>
              <a:t>inferiori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esseri spirituali. Essi cominciano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loro lavoro nei sistemi locali e,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secondo</a:t>
            </a:r>
            <a:endParaRPr sz="1200">
              <a:latin typeface="Times New Roman"/>
              <a:cs typeface="Times New Roman"/>
            </a:endParaRPr>
          </a:p>
          <a:p>
            <a:pPr marL="76200" marR="125095">
              <a:lnSpc>
                <a:spcPts val="1380"/>
              </a:lnSpc>
              <a:spcBef>
                <a:spcPts val="40"/>
              </a:spcBef>
            </a:pPr>
            <a:r>
              <a:rPr sz="1200" spc="-5" dirty="0">
                <a:latin typeface="Times New Roman"/>
                <a:cs typeface="Times New Roman"/>
              </a:rPr>
              <a:t>l’esperienza ed </a:t>
            </a:r>
            <a:r>
              <a:rPr sz="1200" dirty="0">
                <a:latin typeface="Times New Roman"/>
                <a:cs typeface="Times New Roman"/>
              </a:rPr>
              <a:t>il loro compimento, </a:t>
            </a:r>
            <a:r>
              <a:rPr sz="1200" spc="-5" dirty="0">
                <a:latin typeface="Times New Roman"/>
                <a:cs typeface="Times New Roman"/>
              </a:rPr>
              <a:t>progrediscono verso l’interno, </a:t>
            </a:r>
            <a:r>
              <a:rPr sz="1200" dirty="0">
                <a:latin typeface="Times New Roman"/>
                <a:cs typeface="Times New Roman"/>
              </a:rPr>
              <a:t>passando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servizio </a:t>
            </a:r>
            <a:r>
              <a:rPr sz="1200" dirty="0">
                <a:latin typeface="Times New Roman"/>
                <a:cs typeface="Times New Roman"/>
              </a:rPr>
              <a:t>nelle </a:t>
            </a:r>
            <a:r>
              <a:rPr sz="1200" spc="-5" dirty="0">
                <a:latin typeface="Times New Roman"/>
                <a:cs typeface="Times New Roman"/>
              </a:rPr>
              <a:t>costellazioni, fino </a:t>
            </a:r>
            <a:r>
              <a:rPr sz="1200" dirty="0">
                <a:latin typeface="Times New Roman"/>
                <a:cs typeface="Times New Roman"/>
              </a:rPr>
              <a:t>al lavoro più  </a:t>
            </a:r>
            <a:r>
              <a:rPr sz="1200" spc="-5" dirty="0">
                <a:latin typeface="Times New Roman"/>
                <a:cs typeface="Times New Roman"/>
              </a:rPr>
              <a:t>elevato </a:t>
            </a:r>
            <a:r>
              <a:rPr sz="1200" dirty="0">
                <a:latin typeface="Times New Roman"/>
                <a:cs typeface="Times New Roman"/>
              </a:rPr>
              <a:t>della creazione </a:t>
            </a:r>
            <a:r>
              <a:rPr sz="1200" spc="-5" dirty="0">
                <a:latin typeface="Times New Roman"/>
                <a:cs typeface="Times New Roman"/>
              </a:rPr>
              <a:t>locale. Su certificazione, essi possono diventare ambasciatori spirituali rappresentanti gli Universi </a:t>
            </a:r>
            <a:r>
              <a:rPr sz="1200" dirty="0">
                <a:latin typeface="Times New Roman"/>
                <a:cs typeface="Times New Roman"/>
              </a:rPr>
              <a:t>locali in  </a:t>
            </a:r>
            <a:r>
              <a:rPr sz="1200" spc="-5" dirty="0">
                <a:latin typeface="Times New Roman"/>
                <a:cs typeface="Times New Roman"/>
              </a:rPr>
              <a:t>cui servono.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558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(231.2) 20:8.2 </a:t>
            </a:r>
            <a:r>
              <a:rPr sz="1200" spc="-15" dirty="0">
                <a:latin typeface="Times New Roman"/>
                <a:cs typeface="Times New Roman"/>
              </a:rPr>
              <a:t>Io </a:t>
            </a:r>
            <a:r>
              <a:rPr sz="1200" dirty="0">
                <a:latin typeface="Times New Roman"/>
                <a:cs typeface="Times New Roman"/>
              </a:rPr>
              <a:t>non conosco il </a:t>
            </a:r>
            <a:r>
              <a:rPr sz="1200" spc="-5" dirty="0">
                <a:latin typeface="Times New Roman"/>
                <a:cs typeface="Times New Roman"/>
              </a:rPr>
              <a:t>numero esatto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Figli Istruttori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Nebadon; </a:t>
            </a:r>
            <a:r>
              <a:rPr sz="1200" dirty="0">
                <a:latin typeface="Times New Roman"/>
                <a:cs typeface="Times New Roman"/>
              </a:rPr>
              <a:t>ve ne sono </a:t>
            </a:r>
            <a:r>
              <a:rPr sz="1200" spc="-5" dirty="0">
                <a:latin typeface="Times New Roman"/>
                <a:cs typeface="Times New Roman"/>
              </a:rPr>
              <a:t>parecchie </a:t>
            </a:r>
            <a:r>
              <a:rPr sz="1200" dirty="0">
                <a:latin typeface="Times New Roman"/>
                <a:cs typeface="Times New Roman"/>
              </a:rPr>
              <a:t>migliaia. Molti dei </a:t>
            </a:r>
            <a:r>
              <a:rPr sz="1200" spc="-5" dirty="0">
                <a:latin typeface="Times New Roman"/>
                <a:cs typeface="Times New Roman"/>
              </a:rPr>
              <a:t>capi </a:t>
            </a:r>
            <a:r>
              <a:rPr sz="1200" dirty="0">
                <a:latin typeface="Times New Roman"/>
                <a:cs typeface="Times New Roman"/>
              </a:rPr>
              <a:t>dipartimento  </a:t>
            </a:r>
            <a:r>
              <a:rPr sz="1200" spc="-5" dirty="0">
                <a:latin typeface="Times New Roman"/>
                <a:cs typeface="Times New Roman"/>
              </a:rPr>
              <a:t>delle scuole Melchizedek appartengono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quest’ordine, mentre l’insieme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personale </a:t>
            </a:r>
            <a:r>
              <a:rPr sz="1200" dirty="0">
                <a:latin typeface="Times New Roman"/>
                <a:cs typeface="Times New Roman"/>
              </a:rPr>
              <a:t>dell’Università di </a:t>
            </a:r>
            <a:r>
              <a:rPr sz="1200" spc="-5" dirty="0">
                <a:latin typeface="Times New Roman"/>
                <a:cs typeface="Times New Roman"/>
              </a:rPr>
              <a:t>Salvington regolarmente  costituita ingloba </a:t>
            </a:r>
            <a:r>
              <a:rPr sz="1200" dirty="0">
                <a:latin typeface="Times New Roman"/>
                <a:cs typeface="Times New Roman"/>
              </a:rPr>
              <a:t>più di centomila </a:t>
            </a:r>
            <a:r>
              <a:rPr sz="1200" spc="-5" dirty="0">
                <a:latin typeface="Times New Roman"/>
                <a:cs typeface="Times New Roman"/>
              </a:rPr>
              <a:t>esseri inclusi questi Figli. Un gran </a:t>
            </a:r>
            <a:r>
              <a:rPr sz="1200" dirty="0">
                <a:latin typeface="Times New Roman"/>
                <a:cs typeface="Times New Roman"/>
              </a:rPr>
              <a:t>numero di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è stazionato </a:t>
            </a:r>
            <a:r>
              <a:rPr sz="1200" spc="-5" dirty="0">
                <a:latin typeface="Times New Roman"/>
                <a:cs typeface="Times New Roman"/>
              </a:rPr>
              <a:t>sui vari </a:t>
            </a:r>
            <a:r>
              <a:rPr sz="1200" dirty="0">
                <a:latin typeface="Times New Roman"/>
                <a:cs typeface="Times New Roman"/>
              </a:rPr>
              <a:t>mondi di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educazione</a:t>
            </a:r>
            <a:endParaRPr sz="1200">
              <a:latin typeface="Times New Roman"/>
              <a:cs typeface="Times New Roman"/>
            </a:endParaRPr>
          </a:p>
          <a:p>
            <a:pPr marL="76200" marR="64769" algn="just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morontiale,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essi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sono interamente occupati nell’avanzamento spirituale ed </a:t>
            </a:r>
            <a:r>
              <a:rPr sz="1200" dirty="0">
                <a:latin typeface="Times New Roman"/>
                <a:cs typeface="Times New Roman"/>
              </a:rPr>
              <a:t>intellettuale </a:t>
            </a:r>
            <a:r>
              <a:rPr sz="1200" spc="-5" dirty="0">
                <a:latin typeface="Times New Roman"/>
                <a:cs typeface="Times New Roman"/>
              </a:rPr>
              <a:t>delle creature </a:t>
            </a:r>
            <a:r>
              <a:rPr sz="1200" dirty="0">
                <a:latin typeface="Times New Roman"/>
                <a:cs typeface="Times New Roman"/>
              </a:rPr>
              <a:t>mortali; </a:t>
            </a:r>
            <a:r>
              <a:rPr sz="1200" spc="-5" dirty="0">
                <a:latin typeface="Times New Roman"/>
                <a:cs typeface="Times New Roman"/>
              </a:rPr>
              <a:t>s’interessano  anche </a:t>
            </a:r>
            <a:r>
              <a:rPr sz="1200" dirty="0">
                <a:latin typeface="Times New Roman"/>
                <a:cs typeface="Times New Roman"/>
              </a:rPr>
              <a:t>dell’istruzione </a:t>
            </a:r>
            <a:r>
              <a:rPr sz="1200" spc="-5" dirty="0">
                <a:latin typeface="Times New Roman"/>
                <a:cs typeface="Times New Roman"/>
              </a:rPr>
              <a:t>degli esseri serafici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altri nativi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creazioni locali. Molti dei loro assistenti provengono </a:t>
            </a:r>
            <a:r>
              <a:rPr sz="1200" spc="10" dirty="0">
                <a:latin typeface="Times New Roman"/>
                <a:cs typeface="Times New Roman"/>
              </a:rPr>
              <a:t>dai </a:t>
            </a:r>
            <a:r>
              <a:rPr sz="1200" spc="-5" dirty="0">
                <a:latin typeface="Times New Roman"/>
                <a:cs typeface="Times New Roman"/>
              </a:rPr>
              <a:t>ranghi degli  esseri </a:t>
            </a:r>
            <a:r>
              <a:rPr sz="1200" dirty="0">
                <a:latin typeface="Times New Roman"/>
                <a:cs typeface="Times New Roman"/>
              </a:rPr>
              <a:t>trinitizzati da</a:t>
            </a:r>
            <a:r>
              <a:rPr sz="1200" spc="-5" dirty="0">
                <a:latin typeface="Times New Roman"/>
                <a:cs typeface="Times New Roman"/>
              </a:rPr>
              <a:t> creature.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 algn="just">
              <a:lnSpc>
                <a:spcPts val="141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(231.3) 20:8.3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Figli Istruttori compongono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corpi insegnanti che dirigono </a:t>
            </a:r>
            <a:r>
              <a:rPr sz="1200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gli esami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conducono tutte le </a:t>
            </a:r>
            <a:r>
              <a:rPr sz="1200" spc="-5" dirty="0">
                <a:latin typeface="Times New Roman"/>
                <a:cs typeface="Times New Roman"/>
              </a:rPr>
              <a:t>prove per</a:t>
            </a:r>
            <a:r>
              <a:rPr sz="1200" spc="-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endParaRPr sz="1200">
              <a:latin typeface="Times New Roman"/>
              <a:cs typeface="Times New Roman"/>
            </a:endParaRPr>
          </a:p>
          <a:p>
            <a:pPr marL="76200" marR="110489" algn="just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qualificazione </a:t>
            </a:r>
            <a:r>
              <a:rPr sz="1200" dirty="0">
                <a:latin typeface="Times New Roman"/>
                <a:cs typeface="Times New Roman"/>
              </a:rPr>
              <a:t>e la certificazione di tutte le </a:t>
            </a:r>
            <a:r>
              <a:rPr sz="1200" spc="-5" dirty="0">
                <a:latin typeface="Times New Roman"/>
                <a:cs typeface="Times New Roman"/>
              </a:rPr>
              <a:t>fasi subordinate del servizio universale, dagli incarichi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sentinelle </a:t>
            </a:r>
            <a:r>
              <a:rPr sz="1200" dirty="0">
                <a:latin typeface="Times New Roman"/>
                <a:cs typeface="Times New Roman"/>
              </a:rPr>
              <a:t>d’avamposto fino a  </a:t>
            </a:r>
            <a:r>
              <a:rPr sz="1200" spc="-5" dirty="0">
                <a:latin typeface="Times New Roman"/>
                <a:cs typeface="Times New Roman"/>
              </a:rPr>
              <a:t>quelli </a:t>
            </a:r>
            <a:r>
              <a:rPr sz="1200" dirty="0">
                <a:latin typeface="Times New Roman"/>
                <a:cs typeface="Times New Roman"/>
              </a:rPr>
              <a:t>di studiosi delle </a:t>
            </a:r>
            <a:r>
              <a:rPr sz="1200" spc="-5" dirty="0">
                <a:latin typeface="Times New Roman"/>
                <a:cs typeface="Times New Roman"/>
              </a:rPr>
              <a:t>stelle. </a:t>
            </a:r>
            <a:r>
              <a:rPr sz="1200" dirty="0">
                <a:latin typeface="Times New Roman"/>
                <a:cs typeface="Times New Roman"/>
              </a:rPr>
              <a:t>Essi </a:t>
            </a:r>
            <a:r>
              <a:rPr sz="1200" spc="-5" dirty="0">
                <a:latin typeface="Times New Roman"/>
                <a:cs typeface="Times New Roman"/>
              </a:rPr>
              <a:t>conducono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corso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preparazione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lunga </a:t>
            </a:r>
            <a:r>
              <a:rPr sz="1200" dirty="0">
                <a:latin typeface="Times New Roman"/>
                <a:cs typeface="Times New Roman"/>
              </a:rPr>
              <a:t>durata,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va dai corsi </a:t>
            </a:r>
            <a:r>
              <a:rPr sz="1200" spc="-5" dirty="0">
                <a:latin typeface="Times New Roman"/>
                <a:cs typeface="Times New Roman"/>
              </a:rPr>
              <a:t>planetari </a:t>
            </a:r>
            <a:r>
              <a:rPr sz="1200" dirty="0">
                <a:latin typeface="Times New Roman"/>
                <a:cs typeface="Times New Roman"/>
              </a:rPr>
              <a:t>fino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all’alto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40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409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94675" cy="39573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102235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Collegio </a:t>
            </a:r>
            <a:r>
              <a:rPr sz="1200" dirty="0">
                <a:latin typeface="Times New Roman"/>
                <a:cs typeface="Times New Roman"/>
              </a:rPr>
              <a:t>di Saggezza </a:t>
            </a:r>
            <a:r>
              <a:rPr sz="1200" spc="-5" dirty="0">
                <a:latin typeface="Times New Roman"/>
                <a:cs typeface="Times New Roman"/>
              </a:rPr>
              <a:t>situato su Salvington. A </a:t>
            </a:r>
            <a:r>
              <a:rPr sz="1200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coloro che completano </a:t>
            </a:r>
            <a:r>
              <a:rPr sz="1200" dirty="0">
                <a:latin typeface="Times New Roman"/>
                <a:cs typeface="Times New Roman"/>
              </a:rPr>
              <a:t>queste </a:t>
            </a:r>
            <a:r>
              <a:rPr sz="1200" spc="-5" dirty="0">
                <a:latin typeface="Times New Roman"/>
                <a:cs typeface="Times New Roman"/>
              </a:rPr>
              <a:t>avventure </a:t>
            </a:r>
            <a:r>
              <a:rPr sz="1200" dirty="0">
                <a:latin typeface="Times New Roman"/>
                <a:cs typeface="Times New Roman"/>
              </a:rPr>
              <a:t>in saggezza e </a:t>
            </a:r>
            <a:r>
              <a:rPr sz="1200" spc="-5" dirty="0">
                <a:latin typeface="Times New Roman"/>
                <a:cs typeface="Times New Roman"/>
              </a:rPr>
              <a:t>verità, mortali </a:t>
            </a:r>
            <a:r>
              <a:rPr sz="1200" dirty="0">
                <a:latin typeface="Times New Roman"/>
                <a:cs typeface="Times New Roman"/>
              </a:rPr>
              <a:t>ascendenti  o </a:t>
            </a:r>
            <a:r>
              <a:rPr sz="1200" spc="-5" dirty="0">
                <a:latin typeface="Times New Roman"/>
                <a:cs typeface="Times New Roman"/>
              </a:rPr>
              <a:t>cherubini </a:t>
            </a:r>
            <a:r>
              <a:rPr sz="1200" dirty="0">
                <a:latin typeface="Times New Roman"/>
                <a:cs typeface="Times New Roman"/>
              </a:rPr>
              <a:t>ambiziosi, </a:t>
            </a:r>
            <a:r>
              <a:rPr sz="1200" spc="-5" dirty="0">
                <a:latin typeface="Times New Roman"/>
                <a:cs typeface="Times New Roman"/>
              </a:rPr>
              <a:t>viene rilasciata </a:t>
            </a:r>
            <a:r>
              <a:rPr sz="1200" dirty="0">
                <a:latin typeface="Times New Roman"/>
                <a:cs typeface="Times New Roman"/>
              </a:rPr>
              <a:t>una certificazione di </a:t>
            </a:r>
            <a:r>
              <a:rPr sz="1200" spc="-5" dirty="0">
                <a:latin typeface="Times New Roman"/>
                <a:cs typeface="Times New Roman"/>
              </a:rPr>
              <a:t>riconoscimento </a:t>
            </a:r>
            <a:r>
              <a:rPr sz="1200" dirty="0">
                <a:latin typeface="Times New Roman"/>
                <a:cs typeface="Times New Roman"/>
              </a:rPr>
              <a:t>dei loro </a:t>
            </a:r>
            <a:r>
              <a:rPr sz="1200" spc="-5" dirty="0">
                <a:latin typeface="Times New Roman"/>
                <a:cs typeface="Times New Roman"/>
              </a:rPr>
              <a:t>sforzi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dei loro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compimenti.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685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(231.4) 20:8.4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ogni </a:t>
            </a:r>
            <a:r>
              <a:rPr sz="1200" dirty="0">
                <a:latin typeface="Times New Roman"/>
                <a:cs typeface="Times New Roman"/>
              </a:rPr>
              <a:t>Universo tutti i </a:t>
            </a:r>
            <a:r>
              <a:rPr sz="1200" spc="-5" dirty="0">
                <a:latin typeface="Times New Roman"/>
                <a:cs typeface="Times New Roman"/>
              </a:rPr>
              <a:t>Figli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riconoscenti verso </a:t>
            </a:r>
            <a:r>
              <a:rPr sz="1200" dirty="0">
                <a:latin typeface="Times New Roman"/>
                <a:cs typeface="Times New Roman"/>
              </a:rPr>
              <a:t>questi </a:t>
            </a:r>
            <a:r>
              <a:rPr sz="1200" spc="-5" dirty="0">
                <a:latin typeface="Times New Roman"/>
                <a:cs typeface="Times New Roman"/>
              </a:rPr>
              <a:t>Figli Istruttori Trinitari sempre fedeli ed  universalmente efficienti. </a:t>
            </a:r>
            <a:r>
              <a:rPr sz="1200" dirty="0">
                <a:latin typeface="Times New Roman"/>
                <a:cs typeface="Times New Roman"/>
              </a:rPr>
              <a:t>Essi sono </a:t>
            </a:r>
            <a:r>
              <a:rPr sz="1200" spc="-5" dirty="0">
                <a:latin typeface="Times New Roman"/>
                <a:cs typeface="Times New Roman"/>
              </a:rPr>
              <a:t>gli insegnanti eminenti </a:t>
            </a:r>
            <a:r>
              <a:rPr sz="1200" dirty="0">
                <a:latin typeface="Times New Roman"/>
                <a:cs typeface="Times New Roman"/>
              </a:rPr>
              <a:t>di tutte le </a:t>
            </a:r>
            <a:r>
              <a:rPr sz="1200" spc="-5" dirty="0">
                <a:latin typeface="Times New Roman"/>
                <a:cs typeface="Times New Roman"/>
              </a:rPr>
              <a:t>personalità </a:t>
            </a:r>
            <a:r>
              <a:rPr sz="1200" dirty="0">
                <a:latin typeface="Times New Roman"/>
                <a:cs typeface="Times New Roman"/>
              </a:rPr>
              <a:t>spirituali ed </a:t>
            </a:r>
            <a:r>
              <a:rPr sz="1200" spc="-5" dirty="0">
                <a:latin typeface="Times New Roman"/>
                <a:cs typeface="Times New Roman"/>
              </a:rPr>
              <a:t>anche gli </a:t>
            </a:r>
            <a:r>
              <a:rPr sz="1200" dirty="0">
                <a:latin typeface="Times New Roman"/>
                <a:cs typeface="Times New Roman"/>
              </a:rPr>
              <a:t>istruttori </a:t>
            </a:r>
            <a:r>
              <a:rPr sz="1200" spc="-5" dirty="0">
                <a:latin typeface="Times New Roman"/>
                <a:cs typeface="Times New Roman"/>
              </a:rPr>
              <a:t>leali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sperimentati  dei Figli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stessi. Ma </a:t>
            </a:r>
            <a:r>
              <a:rPr sz="1200" dirty="0">
                <a:latin typeface="Times New Roman"/>
                <a:cs typeface="Times New Roman"/>
              </a:rPr>
              <a:t>io non </a:t>
            </a:r>
            <a:r>
              <a:rPr sz="1200" spc="-5" dirty="0">
                <a:latin typeface="Times New Roman"/>
                <a:cs typeface="Times New Roman"/>
              </a:rPr>
              <a:t>posso informarvi sugli </a:t>
            </a:r>
            <a:r>
              <a:rPr sz="1200" dirty="0">
                <a:latin typeface="Times New Roman"/>
                <a:cs typeface="Times New Roman"/>
              </a:rPr>
              <a:t>infiniti </a:t>
            </a:r>
            <a:r>
              <a:rPr sz="1200" spc="-5" dirty="0">
                <a:latin typeface="Times New Roman"/>
                <a:cs typeface="Times New Roman"/>
              </a:rPr>
              <a:t>dettagli dei compiti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funzioni </a:t>
            </a:r>
            <a:r>
              <a:rPr sz="1200" spc="-5" dirty="0">
                <a:latin typeface="Times New Roman"/>
                <a:cs typeface="Times New Roman"/>
              </a:rPr>
              <a:t>dei Figli </a:t>
            </a:r>
            <a:r>
              <a:rPr sz="1200" dirty="0">
                <a:latin typeface="Times New Roman"/>
                <a:cs typeface="Times New Roman"/>
              </a:rPr>
              <a:t>Istruttori.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vasta  </a:t>
            </a:r>
            <a:r>
              <a:rPr sz="1200" spc="-5" dirty="0">
                <a:latin typeface="Times New Roman"/>
                <a:cs typeface="Times New Roman"/>
              </a:rPr>
              <a:t>sfera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attività dell’ordine dei figli Daynal </a:t>
            </a:r>
            <a:r>
              <a:rPr sz="1200" dirty="0">
                <a:latin typeface="Times New Roman"/>
                <a:cs typeface="Times New Roman"/>
              </a:rPr>
              <a:t>sarà </a:t>
            </a:r>
            <a:r>
              <a:rPr sz="1200" spc="-5" dirty="0">
                <a:latin typeface="Times New Roman"/>
                <a:cs typeface="Times New Roman"/>
              </a:rPr>
              <a:t>meglio compresa su </a:t>
            </a:r>
            <a:r>
              <a:rPr sz="1200" dirty="0">
                <a:latin typeface="Times New Roman"/>
                <a:cs typeface="Times New Roman"/>
              </a:rPr>
              <a:t>Urantia </a:t>
            </a:r>
            <a:r>
              <a:rPr sz="1200" spc="-5" dirty="0">
                <a:latin typeface="Times New Roman"/>
                <a:cs typeface="Times New Roman"/>
              </a:rPr>
              <a:t>quando sarete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progrediti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intelligenza </a:t>
            </a:r>
            <a:r>
              <a:rPr sz="1200" dirty="0">
                <a:latin typeface="Times New Roman"/>
                <a:cs typeface="Times New Roman"/>
              </a:rPr>
              <a:t>e dopo </a:t>
            </a:r>
            <a:r>
              <a:rPr sz="1200" spc="-5" dirty="0">
                <a:latin typeface="Times New Roman"/>
                <a:cs typeface="Times New Roman"/>
              </a:rPr>
              <a:t>che  l’isolamento spirituale del </a:t>
            </a:r>
            <a:r>
              <a:rPr sz="1200" dirty="0">
                <a:latin typeface="Times New Roman"/>
                <a:cs typeface="Times New Roman"/>
              </a:rPr>
              <a:t>vostro </a:t>
            </a:r>
            <a:r>
              <a:rPr sz="1200" spc="-5" dirty="0">
                <a:latin typeface="Times New Roman"/>
                <a:cs typeface="Times New Roman"/>
              </a:rPr>
              <a:t>pianeta sarà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terminato.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9. Il servizio planetario dei</a:t>
            </a:r>
            <a:r>
              <a:rPr sz="1600" b="1" spc="10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Daynal</a:t>
            </a:r>
            <a:endParaRPr sz="1600">
              <a:latin typeface="Times New Roman"/>
              <a:cs typeface="Times New Roman"/>
            </a:endParaRPr>
          </a:p>
          <a:p>
            <a:pPr marL="76200" marR="93980">
              <a:lnSpc>
                <a:spcPct val="95900"/>
              </a:lnSpc>
              <a:spcBef>
                <a:spcPts val="137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(231.5) 20:9.1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procedere </a:t>
            </a:r>
            <a:r>
              <a:rPr sz="1200" dirty="0">
                <a:latin typeface="Times New Roman"/>
                <a:cs typeface="Times New Roman"/>
              </a:rPr>
              <a:t>degli </a:t>
            </a:r>
            <a:r>
              <a:rPr sz="1200" spc="-5" dirty="0">
                <a:latin typeface="Times New Roman"/>
                <a:cs typeface="Times New Roman"/>
              </a:rPr>
              <a:t>eventi su </a:t>
            </a:r>
            <a:r>
              <a:rPr sz="1200" dirty="0">
                <a:latin typeface="Times New Roman"/>
                <a:cs typeface="Times New Roman"/>
              </a:rPr>
              <a:t>un mondo </a:t>
            </a:r>
            <a:r>
              <a:rPr sz="1200" spc="-5" dirty="0">
                <a:latin typeface="Times New Roman"/>
                <a:cs typeface="Times New Roman"/>
              </a:rPr>
              <a:t>evoluzionario indica che </a:t>
            </a:r>
            <a:r>
              <a:rPr sz="1200" dirty="0">
                <a:latin typeface="Times New Roman"/>
                <a:cs typeface="Times New Roman"/>
              </a:rPr>
              <a:t>il tempo è maturo </a:t>
            </a:r>
            <a:r>
              <a:rPr sz="1200" spc="-5" dirty="0">
                <a:latin typeface="Times New Roman"/>
                <a:cs typeface="Times New Roman"/>
              </a:rPr>
              <a:t>per iniziare </a:t>
            </a:r>
            <a:r>
              <a:rPr sz="1200" dirty="0">
                <a:latin typeface="Times New Roman"/>
                <a:cs typeface="Times New Roman"/>
              </a:rPr>
              <a:t>un’era </a:t>
            </a:r>
            <a:r>
              <a:rPr sz="1200" spc="-5" dirty="0">
                <a:latin typeface="Times New Roman"/>
                <a:cs typeface="Times New Roman"/>
              </a:rPr>
              <a:t>spirituale, </a:t>
            </a:r>
            <a:r>
              <a:rPr sz="1200" dirty="0">
                <a:latin typeface="Times New Roman"/>
                <a:cs typeface="Times New Roman"/>
              </a:rPr>
              <a:t>i  </a:t>
            </a:r>
            <a:r>
              <a:rPr sz="1200" spc="-5" dirty="0">
                <a:latin typeface="Times New Roman"/>
                <a:cs typeface="Times New Roman"/>
              </a:rPr>
              <a:t>Figli Istruttori Trinitari si offrono sempre </a:t>
            </a:r>
            <a:r>
              <a:rPr sz="1200" dirty="0">
                <a:latin typeface="Times New Roman"/>
                <a:cs typeface="Times New Roman"/>
              </a:rPr>
              <a:t>volontari per </a:t>
            </a:r>
            <a:r>
              <a:rPr sz="1200" spc="-5" dirty="0">
                <a:latin typeface="Times New Roman"/>
                <a:cs typeface="Times New Roman"/>
              </a:rPr>
              <a:t>questo servizio. Voi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conoscete quest’ordine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filiazione </a:t>
            </a:r>
            <a:r>
              <a:rPr sz="1200" dirty="0">
                <a:latin typeface="Times New Roman"/>
                <a:cs typeface="Times New Roman"/>
              </a:rPr>
              <a:t>perché </a:t>
            </a:r>
            <a:r>
              <a:rPr sz="1200" spc="-5" dirty="0">
                <a:latin typeface="Times New Roman"/>
                <a:cs typeface="Times New Roman"/>
              </a:rPr>
              <a:t>Urantia  </a:t>
            </a:r>
            <a:r>
              <a:rPr sz="1200" dirty="0">
                <a:latin typeface="Times New Roman"/>
                <a:cs typeface="Times New Roman"/>
              </a:rPr>
              <a:t>non è mai </a:t>
            </a:r>
            <a:r>
              <a:rPr sz="1200" spc="-5" dirty="0">
                <a:latin typeface="Times New Roman"/>
                <a:cs typeface="Times New Roman"/>
              </a:rPr>
              <a:t>passato per un’era spirituale,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millennio </a:t>
            </a:r>
            <a:r>
              <a:rPr sz="1200" dirty="0">
                <a:latin typeface="Times New Roman"/>
                <a:cs typeface="Times New Roman"/>
              </a:rPr>
              <a:t>d’illuminazione </a:t>
            </a:r>
            <a:r>
              <a:rPr sz="1200" spc="-5" dirty="0">
                <a:latin typeface="Times New Roman"/>
                <a:cs typeface="Times New Roman"/>
              </a:rPr>
              <a:t>cosmica. Ma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Figli Istruttori </a:t>
            </a:r>
            <a:r>
              <a:rPr sz="1200" dirty="0">
                <a:latin typeface="Times New Roman"/>
                <a:cs typeface="Times New Roman"/>
              </a:rPr>
              <a:t>visitano </a:t>
            </a:r>
            <a:r>
              <a:rPr sz="1200" spc="-5" dirty="0">
                <a:latin typeface="Times New Roman"/>
                <a:cs typeface="Times New Roman"/>
              </a:rPr>
              <a:t>fin d’ora </a:t>
            </a:r>
            <a:r>
              <a:rPr sz="1200" dirty="0">
                <a:latin typeface="Times New Roman"/>
                <a:cs typeface="Times New Roman"/>
              </a:rPr>
              <a:t>il vostro  mondo allo </a:t>
            </a:r>
            <a:r>
              <a:rPr sz="1200" spc="-5" dirty="0">
                <a:latin typeface="Times New Roman"/>
                <a:cs typeface="Times New Roman"/>
              </a:rPr>
              <a:t>scopo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formulare dei piani concernenti </a:t>
            </a:r>
            <a:r>
              <a:rPr sz="1200" dirty="0">
                <a:latin typeface="Times New Roman"/>
                <a:cs typeface="Times New Roman"/>
              </a:rPr>
              <a:t>il loro </a:t>
            </a:r>
            <a:r>
              <a:rPr sz="1200" spc="-5" dirty="0">
                <a:latin typeface="Times New Roman"/>
                <a:cs typeface="Times New Roman"/>
              </a:rPr>
              <a:t>progettato soggiorno </a:t>
            </a:r>
            <a:r>
              <a:rPr sz="1200" dirty="0">
                <a:latin typeface="Times New Roman"/>
                <a:cs typeface="Times New Roman"/>
              </a:rPr>
              <a:t>sulla vostra sfera. </a:t>
            </a:r>
            <a:r>
              <a:rPr sz="1200" spc="-5" dirty="0">
                <a:latin typeface="Times New Roman"/>
                <a:cs typeface="Times New Roman"/>
              </a:rPr>
              <a:t>Essi saranno pronti ad </a:t>
            </a:r>
            <a:r>
              <a:rPr sz="1200" dirty="0">
                <a:latin typeface="Times New Roman"/>
                <a:cs typeface="Times New Roman"/>
              </a:rPr>
              <a:t>apparire  </a:t>
            </a:r>
            <a:r>
              <a:rPr sz="1200" spc="-5" dirty="0">
                <a:latin typeface="Times New Roman"/>
                <a:cs typeface="Times New Roman"/>
              </a:rPr>
              <a:t>su Urantia </a:t>
            </a:r>
            <a:r>
              <a:rPr sz="1200" dirty="0">
                <a:latin typeface="Times New Roman"/>
                <a:cs typeface="Times New Roman"/>
              </a:rPr>
              <a:t>dopo che i </a:t>
            </a:r>
            <a:r>
              <a:rPr sz="1200" spc="-5" dirty="0">
                <a:latin typeface="Times New Roman"/>
                <a:cs typeface="Times New Roman"/>
              </a:rPr>
              <a:t>suoi </a:t>
            </a:r>
            <a:r>
              <a:rPr sz="1200" dirty="0">
                <a:latin typeface="Times New Roman"/>
                <a:cs typeface="Times New Roman"/>
              </a:rPr>
              <a:t>abitanti </a:t>
            </a:r>
            <a:r>
              <a:rPr sz="1200" spc="-5" dirty="0">
                <a:latin typeface="Times New Roman"/>
                <a:cs typeface="Times New Roman"/>
              </a:rPr>
              <a:t>avranno raggiunto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relativa </a:t>
            </a:r>
            <a:r>
              <a:rPr sz="1200" dirty="0">
                <a:latin typeface="Times New Roman"/>
                <a:cs typeface="Times New Roman"/>
              </a:rPr>
              <a:t>liberazione </a:t>
            </a:r>
            <a:r>
              <a:rPr sz="1200" spc="-5" dirty="0">
                <a:latin typeface="Times New Roman"/>
                <a:cs typeface="Times New Roman"/>
              </a:rPr>
              <a:t>dai legami dell’animalismo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dalle catene del  materialismo.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6032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(231.6) 20:9.2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Figli Istruttori Trinitari </a:t>
            </a:r>
            <a:r>
              <a:rPr sz="1200" dirty="0">
                <a:latin typeface="Times New Roman"/>
                <a:cs typeface="Times New Roman"/>
              </a:rPr>
              <a:t>non hanno niente a </a:t>
            </a:r>
            <a:r>
              <a:rPr sz="1200" spc="-5" dirty="0">
                <a:latin typeface="Times New Roman"/>
                <a:cs typeface="Times New Roman"/>
              </a:rPr>
              <a:t>che fare con </a:t>
            </a:r>
            <a:r>
              <a:rPr sz="1200" dirty="0">
                <a:latin typeface="Times New Roman"/>
                <a:cs typeface="Times New Roman"/>
              </a:rPr>
              <a:t>la fine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dispensazioni </a:t>
            </a:r>
            <a:r>
              <a:rPr sz="1200" spc="-5" dirty="0">
                <a:latin typeface="Times New Roman"/>
                <a:cs typeface="Times New Roman"/>
              </a:rPr>
              <a:t>planetarie. Essi </a:t>
            </a:r>
            <a:r>
              <a:rPr sz="1200" dirty="0">
                <a:latin typeface="Times New Roman"/>
                <a:cs typeface="Times New Roman"/>
              </a:rPr>
              <a:t>non giudicano i </a:t>
            </a:r>
            <a:r>
              <a:rPr sz="1200" spc="-5" dirty="0">
                <a:latin typeface="Times New Roman"/>
                <a:cs typeface="Times New Roman"/>
              </a:rPr>
              <a:t>morti  </a:t>
            </a:r>
            <a:r>
              <a:rPr sz="1200" dirty="0">
                <a:latin typeface="Times New Roman"/>
                <a:cs typeface="Times New Roman"/>
              </a:rPr>
              <a:t>né </a:t>
            </a:r>
            <a:r>
              <a:rPr sz="1200" spc="-5" dirty="0">
                <a:latin typeface="Times New Roman"/>
                <a:cs typeface="Times New Roman"/>
              </a:rPr>
              <a:t>trasferiscono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viventi, </a:t>
            </a:r>
            <a:r>
              <a:rPr sz="1200" dirty="0">
                <a:latin typeface="Times New Roman"/>
                <a:cs typeface="Times New Roman"/>
              </a:rPr>
              <a:t>ma in </a:t>
            </a:r>
            <a:r>
              <a:rPr sz="1200" spc="-5" dirty="0">
                <a:latin typeface="Times New Roman"/>
                <a:cs typeface="Times New Roman"/>
              </a:rPr>
              <a:t>ogni </a:t>
            </a:r>
            <a:r>
              <a:rPr sz="1200" dirty="0">
                <a:latin typeface="Times New Roman"/>
                <a:cs typeface="Times New Roman"/>
              </a:rPr>
              <a:t>missione </a:t>
            </a:r>
            <a:r>
              <a:rPr sz="1200" spc="-5" dirty="0">
                <a:latin typeface="Times New Roman"/>
                <a:cs typeface="Times New Roman"/>
              </a:rPr>
              <a:t>planetaria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accompagnati </a:t>
            </a:r>
            <a:r>
              <a:rPr sz="1200" dirty="0">
                <a:latin typeface="Times New Roman"/>
                <a:cs typeface="Times New Roman"/>
              </a:rPr>
              <a:t>da un </a:t>
            </a:r>
            <a:r>
              <a:rPr sz="1200" spc="-5" dirty="0">
                <a:latin typeface="Times New Roman"/>
                <a:cs typeface="Times New Roman"/>
              </a:rPr>
              <a:t>Figlio Magistrale che esegue questi </a:t>
            </a:r>
            <a:r>
              <a:rPr sz="1200" spc="5" dirty="0">
                <a:latin typeface="Times New Roman"/>
                <a:cs typeface="Times New Roman"/>
              </a:rPr>
              <a:t>servizi.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</a:t>
            </a:r>
            <a:endParaRPr sz="1200">
              <a:latin typeface="Times New Roman"/>
              <a:cs typeface="Times New Roman"/>
            </a:endParaRPr>
          </a:p>
          <a:p>
            <a:pPr marL="76200" marR="784225">
              <a:lnSpc>
                <a:spcPts val="1380"/>
              </a:lnSpc>
              <a:spcBef>
                <a:spcPts val="5"/>
              </a:spcBef>
            </a:pPr>
            <a:r>
              <a:rPr sz="1200" spc="-5" dirty="0">
                <a:latin typeface="Times New Roman"/>
                <a:cs typeface="Times New Roman"/>
              </a:rPr>
              <a:t>Figli Istruttori sono </a:t>
            </a:r>
            <a:r>
              <a:rPr sz="1200" dirty="0">
                <a:latin typeface="Times New Roman"/>
                <a:cs typeface="Times New Roman"/>
              </a:rPr>
              <a:t>totalmente </a:t>
            </a:r>
            <a:r>
              <a:rPr sz="1200" spc="-5" dirty="0">
                <a:latin typeface="Times New Roman"/>
                <a:cs typeface="Times New Roman"/>
              </a:rPr>
              <a:t>dediti all’avvio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un’era spirituale, </a:t>
            </a:r>
            <a:r>
              <a:rPr sz="1200" dirty="0">
                <a:latin typeface="Times New Roman"/>
                <a:cs typeface="Times New Roman"/>
              </a:rPr>
              <a:t>all’aurora </a:t>
            </a:r>
            <a:r>
              <a:rPr sz="1200" spc="-5" dirty="0">
                <a:latin typeface="Times New Roman"/>
                <a:cs typeface="Times New Roman"/>
              </a:rPr>
              <a:t>dell’era delle realtà </a:t>
            </a:r>
            <a:r>
              <a:rPr sz="1200" dirty="0">
                <a:latin typeface="Times New Roman"/>
                <a:cs typeface="Times New Roman"/>
              </a:rPr>
              <a:t>spirituali </a:t>
            </a:r>
            <a:r>
              <a:rPr sz="1200" spc="-5" dirty="0">
                <a:latin typeface="Times New Roman"/>
                <a:cs typeface="Times New Roman"/>
              </a:rPr>
              <a:t>su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pianeta  evoluzionario. Essi rendono reali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contropartite </a:t>
            </a:r>
            <a:r>
              <a:rPr sz="1200" dirty="0">
                <a:latin typeface="Times New Roman"/>
                <a:cs typeface="Times New Roman"/>
              </a:rPr>
              <a:t>spirituali </a:t>
            </a:r>
            <a:r>
              <a:rPr sz="1200" spc="-5" dirty="0">
                <a:latin typeface="Times New Roman"/>
                <a:cs typeface="Times New Roman"/>
              </a:rPr>
              <a:t>della conoscenza materiale </a:t>
            </a:r>
            <a:r>
              <a:rPr sz="1200" dirty="0">
                <a:latin typeface="Times New Roman"/>
                <a:cs typeface="Times New Roman"/>
              </a:rPr>
              <a:t>e della saggezza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temporale.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41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4858"/>
            <a:ext cx="8184515" cy="4129404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63500">
              <a:lnSpc>
                <a:spcPct val="100000"/>
              </a:lnSpc>
              <a:spcBef>
                <a:spcPts val="95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1. Il nome del Padre</a:t>
            </a:r>
            <a:endParaRPr sz="1600">
              <a:latin typeface="Times New Roman"/>
              <a:cs typeface="Times New Roman"/>
            </a:endParaRPr>
          </a:p>
          <a:p>
            <a:pPr marL="63500" marR="55880">
              <a:lnSpc>
                <a:spcPct val="95900"/>
              </a:lnSpc>
              <a:spcBef>
                <a:spcPts val="137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(22.4) 1:1.1 </a:t>
            </a:r>
            <a:r>
              <a:rPr sz="1200" spc="-5" dirty="0">
                <a:latin typeface="Times New Roman"/>
                <a:cs typeface="Times New Roman"/>
              </a:rPr>
              <a:t>Tra </a:t>
            </a:r>
            <a:r>
              <a:rPr sz="1200" dirty="0">
                <a:latin typeface="Times New Roman"/>
                <a:cs typeface="Times New Roman"/>
              </a:rPr>
              <a:t>tutti i nomi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i quali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Padre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conosciuto </a:t>
            </a:r>
            <a:r>
              <a:rPr sz="1200" dirty="0">
                <a:latin typeface="Times New Roman"/>
                <a:cs typeface="Times New Roman"/>
              </a:rPr>
              <a:t>ovunque negli </a:t>
            </a:r>
            <a:r>
              <a:rPr sz="1200" spc="-5" dirty="0">
                <a:latin typeface="Times New Roman"/>
                <a:cs typeface="Times New Roman"/>
              </a:rPr>
              <a:t>Universi, quelli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s’incontrano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spesso </a:t>
            </a:r>
            <a:r>
              <a:rPr sz="1200" dirty="0">
                <a:latin typeface="Times New Roman"/>
                <a:cs typeface="Times New Roman"/>
              </a:rPr>
              <a:t>sono i  nomi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designano </a:t>
            </a:r>
            <a:r>
              <a:rPr sz="1200" dirty="0">
                <a:latin typeface="Times New Roman"/>
                <a:cs typeface="Times New Roman"/>
              </a:rPr>
              <a:t>come la Prima </a:t>
            </a:r>
            <a:r>
              <a:rPr sz="1200" spc="-5" dirty="0">
                <a:latin typeface="Times New Roman"/>
                <a:cs typeface="Times New Roman"/>
              </a:rPr>
              <a:t>Sorgente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Centro dell’Universo.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Primo </a:t>
            </a:r>
            <a:r>
              <a:rPr sz="1200" spc="-5" dirty="0">
                <a:latin typeface="Times New Roman"/>
                <a:cs typeface="Times New Roman"/>
              </a:rPr>
              <a:t>Padre </a:t>
            </a:r>
            <a:r>
              <a:rPr sz="1200" dirty="0">
                <a:latin typeface="Times New Roman"/>
                <a:cs typeface="Times New Roman"/>
              </a:rPr>
              <a:t>è conosciuto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nomi </a:t>
            </a:r>
            <a:r>
              <a:rPr sz="1200" spc="-5" dirty="0">
                <a:latin typeface="Times New Roman"/>
                <a:cs typeface="Times New Roman"/>
              </a:rPr>
              <a:t>diversi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differenti  Universi </a:t>
            </a:r>
            <a:r>
              <a:rPr sz="1200" dirty="0">
                <a:latin typeface="Times New Roman"/>
                <a:cs typeface="Times New Roman"/>
              </a:rPr>
              <a:t>e in </a:t>
            </a:r>
            <a:r>
              <a:rPr sz="1200" spc="-5" dirty="0">
                <a:latin typeface="Times New Roman"/>
                <a:cs typeface="Times New Roman"/>
              </a:rPr>
              <a:t>differenti </a:t>
            </a:r>
            <a:r>
              <a:rPr sz="1200" dirty="0">
                <a:latin typeface="Times New Roman"/>
                <a:cs typeface="Times New Roman"/>
              </a:rPr>
              <a:t>settori dello </a:t>
            </a:r>
            <a:r>
              <a:rPr sz="1200" spc="-5" dirty="0">
                <a:latin typeface="Times New Roman"/>
                <a:cs typeface="Times New Roman"/>
              </a:rPr>
              <a:t>stesso Universo. </a:t>
            </a:r>
            <a:r>
              <a:rPr sz="1200" dirty="0">
                <a:latin typeface="Times New Roman"/>
                <a:cs typeface="Times New Roman"/>
              </a:rPr>
              <a:t>I nomi che le </a:t>
            </a:r>
            <a:r>
              <a:rPr sz="1200" spc="-5" dirty="0">
                <a:latin typeface="Times New Roman"/>
                <a:cs typeface="Times New Roman"/>
              </a:rPr>
              <a:t>creature attribuiscono al Creatore </a:t>
            </a:r>
            <a:r>
              <a:rPr sz="1200" dirty="0">
                <a:latin typeface="Times New Roman"/>
                <a:cs typeface="Times New Roman"/>
              </a:rPr>
              <a:t>dipendono molto </a:t>
            </a:r>
            <a:r>
              <a:rPr sz="1200" spc="-5" dirty="0">
                <a:latin typeface="Times New Roman"/>
                <a:cs typeface="Times New Roman"/>
              </a:rPr>
              <a:t>dal concetto  che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creature stesse </a:t>
            </a:r>
            <a:r>
              <a:rPr sz="1200" dirty="0">
                <a:latin typeface="Times New Roman"/>
                <a:cs typeface="Times New Roman"/>
              </a:rPr>
              <a:t>hanno </a:t>
            </a:r>
            <a:r>
              <a:rPr sz="1200" spc="-5" dirty="0">
                <a:latin typeface="Times New Roman"/>
                <a:cs typeface="Times New Roman"/>
              </a:rPr>
              <a:t>del Creatore.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Prima </a:t>
            </a:r>
            <a:r>
              <a:rPr sz="1200" spc="-5" dirty="0">
                <a:latin typeface="Times New Roman"/>
                <a:cs typeface="Times New Roman"/>
              </a:rPr>
              <a:t>Sorgente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Centro </a:t>
            </a:r>
            <a:r>
              <a:rPr sz="1200" dirty="0">
                <a:latin typeface="Times New Roman"/>
                <a:cs typeface="Times New Roman"/>
              </a:rPr>
              <a:t>dell’Universo non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è mai rivelata </a:t>
            </a:r>
            <a:r>
              <a:rPr sz="1200" spc="-5" dirty="0">
                <a:latin typeface="Times New Roman"/>
                <a:cs typeface="Times New Roman"/>
              </a:rPr>
              <a:t>attraverso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nome, </a:t>
            </a:r>
            <a:r>
              <a:rPr sz="1200" dirty="0">
                <a:latin typeface="Times New Roman"/>
                <a:cs typeface="Times New Roman"/>
              </a:rPr>
              <a:t>ma  solo </a:t>
            </a:r>
            <a:r>
              <a:rPr sz="1200" spc="-5" dirty="0">
                <a:latin typeface="Times New Roman"/>
                <a:cs typeface="Times New Roman"/>
              </a:rPr>
              <a:t>attraverso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natura. </a:t>
            </a:r>
            <a:r>
              <a:rPr sz="1200" spc="-5" dirty="0">
                <a:latin typeface="Times New Roman"/>
                <a:cs typeface="Times New Roman"/>
              </a:rPr>
              <a:t>Se crediamo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figli </a:t>
            </a:r>
            <a:r>
              <a:rPr sz="1200" dirty="0">
                <a:latin typeface="Times New Roman"/>
                <a:cs typeface="Times New Roman"/>
              </a:rPr>
              <a:t>di questo </a:t>
            </a:r>
            <a:r>
              <a:rPr sz="1200" spc="-5" dirty="0">
                <a:latin typeface="Times New Roman"/>
                <a:cs typeface="Times New Roman"/>
              </a:rPr>
              <a:t>Creatore,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tutto </a:t>
            </a:r>
            <a:r>
              <a:rPr sz="1200" spc="-5" dirty="0">
                <a:latin typeface="Times New Roman"/>
                <a:cs typeface="Times New Roman"/>
              </a:rPr>
              <a:t>naturale che finiremo </a:t>
            </a:r>
            <a:r>
              <a:rPr sz="1200" dirty="0">
                <a:latin typeface="Times New Roman"/>
                <a:cs typeface="Times New Roman"/>
              </a:rPr>
              <a:t>col chiamarlo </a:t>
            </a:r>
            <a:r>
              <a:rPr sz="1200" spc="-5" dirty="0">
                <a:latin typeface="Times New Roman"/>
                <a:cs typeface="Times New Roman"/>
              </a:rPr>
              <a:t>Padre.  Ma questo </a:t>
            </a:r>
            <a:r>
              <a:rPr sz="1200" dirty="0">
                <a:latin typeface="Times New Roman"/>
                <a:cs typeface="Times New Roman"/>
              </a:rPr>
              <a:t>è il nome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noi </a:t>
            </a:r>
            <a:r>
              <a:rPr sz="1200" spc="-5" dirty="0">
                <a:latin typeface="Times New Roman"/>
                <a:cs typeface="Times New Roman"/>
              </a:rPr>
              <a:t>scegliamo </a:t>
            </a:r>
            <a:r>
              <a:rPr sz="1200" dirty="0">
                <a:latin typeface="Times New Roman"/>
                <a:cs typeface="Times New Roman"/>
              </a:rPr>
              <a:t>e deriva dal </a:t>
            </a:r>
            <a:r>
              <a:rPr sz="1200" spc="-5" dirty="0">
                <a:latin typeface="Times New Roman"/>
                <a:cs typeface="Times New Roman"/>
              </a:rPr>
              <a:t>riconoscimento della </a:t>
            </a:r>
            <a:r>
              <a:rPr sz="1200" spc="5" dirty="0">
                <a:latin typeface="Times New Roman"/>
                <a:cs typeface="Times New Roman"/>
              </a:rPr>
              <a:t>nostra </a:t>
            </a:r>
            <a:r>
              <a:rPr sz="1200" spc="-5" dirty="0">
                <a:latin typeface="Times New Roman"/>
                <a:cs typeface="Times New Roman"/>
              </a:rPr>
              <a:t>relazione personale </a:t>
            </a:r>
            <a:r>
              <a:rPr sz="1200" dirty="0">
                <a:latin typeface="Times New Roman"/>
                <a:cs typeface="Times New Roman"/>
              </a:rPr>
              <a:t>con la Prima </a:t>
            </a:r>
            <a:r>
              <a:rPr sz="1200" spc="-5" dirty="0">
                <a:latin typeface="Times New Roman"/>
                <a:cs typeface="Times New Roman"/>
              </a:rPr>
              <a:t>Sorgente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Centro.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11239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(22.5) 1:1.2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Padre </a:t>
            </a:r>
            <a:r>
              <a:rPr sz="1200" dirty="0">
                <a:latin typeface="Times New Roman"/>
                <a:cs typeface="Times New Roman"/>
              </a:rPr>
              <a:t>Universale non impone </a:t>
            </a:r>
            <a:r>
              <a:rPr sz="1200" spc="-5" dirty="0">
                <a:latin typeface="Times New Roman"/>
                <a:cs typeface="Times New Roman"/>
              </a:rPr>
              <a:t>mai </a:t>
            </a:r>
            <a:r>
              <a:rPr sz="1200" dirty="0">
                <a:latin typeface="Times New Roman"/>
                <a:cs typeface="Times New Roman"/>
              </a:rPr>
              <a:t>alcuna </a:t>
            </a:r>
            <a:r>
              <a:rPr sz="1200" spc="-5" dirty="0">
                <a:latin typeface="Times New Roman"/>
                <a:cs typeface="Times New Roman"/>
              </a:rPr>
              <a:t>forma </a:t>
            </a:r>
            <a:r>
              <a:rPr sz="1200" dirty="0">
                <a:latin typeface="Times New Roman"/>
                <a:cs typeface="Times New Roman"/>
              </a:rPr>
              <a:t>di riconoscimento </a:t>
            </a:r>
            <a:r>
              <a:rPr sz="1200" spc="-5" dirty="0">
                <a:latin typeface="Times New Roman"/>
                <a:cs typeface="Times New Roman"/>
              </a:rPr>
              <a:t>arbitrario, </a:t>
            </a:r>
            <a:r>
              <a:rPr sz="1200" dirty="0">
                <a:latin typeface="Times New Roman"/>
                <a:cs typeface="Times New Roman"/>
              </a:rPr>
              <a:t>di adorazione </a:t>
            </a:r>
            <a:r>
              <a:rPr sz="1200" spc="-5" dirty="0">
                <a:latin typeface="Times New Roman"/>
                <a:cs typeface="Times New Roman"/>
              </a:rPr>
              <a:t>formale </a:t>
            </a:r>
            <a:r>
              <a:rPr sz="1200" dirty="0">
                <a:latin typeface="Times New Roman"/>
                <a:cs typeface="Times New Roman"/>
              </a:rPr>
              <a:t>o di servizio </a:t>
            </a:r>
            <a:r>
              <a:rPr sz="1200" spc="-5" dirty="0">
                <a:latin typeface="Times New Roman"/>
                <a:cs typeface="Times New Roman"/>
              </a:rPr>
              <a:t>servile  alle creature intelligenti degli </a:t>
            </a:r>
            <a:r>
              <a:rPr sz="1200" dirty="0">
                <a:latin typeface="Times New Roman"/>
                <a:cs typeface="Times New Roman"/>
              </a:rPr>
              <a:t>Universi dotate di volontà.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abitanti </a:t>
            </a:r>
            <a:r>
              <a:rPr sz="1200" spc="-5" dirty="0">
                <a:latin typeface="Times New Roman"/>
                <a:cs typeface="Times New Roman"/>
              </a:rPr>
              <a:t>evoluzionari </a:t>
            </a:r>
            <a:r>
              <a:rPr sz="1200" dirty="0">
                <a:latin typeface="Times New Roman"/>
                <a:cs typeface="Times New Roman"/>
              </a:rPr>
              <a:t>dei mondi </a:t>
            </a:r>
            <a:r>
              <a:rPr sz="1200" spc="-5" dirty="0">
                <a:latin typeface="Times New Roman"/>
                <a:cs typeface="Times New Roman"/>
              </a:rPr>
              <a:t>del tempo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dello </a:t>
            </a:r>
            <a:r>
              <a:rPr sz="1200" dirty="0">
                <a:latin typeface="Times New Roman"/>
                <a:cs typeface="Times New Roman"/>
              </a:rPr>
              <a:t>spazio devono da </a:t>
            </a:r>
            <a:r>
              <a:rPr sz="1200" spc="-5" dirty="0">
                <a:latin typeface="Times New Roman"/>
                <a:cs typeface="Times New Roman"/>
              </a:rPr>
              <a:t>se  stessi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nel loro cuore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riconoscerlo, amarlo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adorarlo </a:t>
            </a:r>
            <a:r>
              <a:rPr sz="1200" dirty="0">
                <a:latin typeface="Times New Roman"/>
                <a:cs typeface="Times New Roman"/>
              </a:rPr>
              <a:t>volontariamente.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Creatore </a:t>
            </a:r>
            <a:r>
              <a:rPr sz="1200" spc="-5" dirty="0">
                <a:latin typeface="Times New Roman"/>
                <a:cs typeface="Times New Roman"/>
              </a:rPr>
              <a:t>rifiuta </a:t>
            </a:r>
            <a:r>
              <a:rPr sz="1200" dirty="0">
                <a:latin typeface="Times New Roman"/>
                <a:cs typeface="Times New Roman"/>
              </a:rPr>
              <a:t>d’imporre o di forzare la  sottomissione </a:t>
            </a:r>
            <a:r>
              <a:rPr sz="1200" spc="-5" dirty="0">
                <a:latin typeface="Times New Roman"/>
                <a:cs typeface="Times New Roman"/>
              </a:rPr>
              <a:t>del libero arbitrio </a:t>
            </a:r>
            <a:r>
              <a:rPr sz="1200" dirty="0">
                <a:latin typeface="Times New Roman"/>
                <a:cs typeface="Times New Roman"/>
              </a:rPr>
              <a:t>spirituale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sue </a:t>
            </a:r>
            <a:r>
              <a:rPr sz="1200" spc="-5" dirty="0">
                <a:latin typeface="Times New Roman"/>
                <a:cs typeface="Times New Roman"/>
              </a:rPr>
              <a:t>creature materiali.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dedizione </a:t>
            </a:r>
            <a:r>
              <a:rPr sz="1200" spc="-5" dirty="0">
                <a:latin typeface="Times New Roman"/>
                <a:cs typeface="Times New Roman"/>
              </a:rPr>
              <a:t>amorevole </a:t>
            </a:r>
            <a:r>
              <a:rPr sz="1200" dirty="0">
                <a:latin typeface="Times New Roman"/>
                <a:cs typeface="Times New Roman"/>
              </a:rPr>
              <a:t>della volontà umana a </a:t>
            </a:r>
            <a:r>
              <a:rPr sz="1200" spc="-5" dirty="0">
                <a:latin typeface="Times New Roman"/>
                <a:cs typeface="Times New Roman"/>
              </a:rPr>
              <a:t>fare </a:t>
            </a:r>
            <a:r>
              <a:rPr sz="1200" dirty="0">
                <a:latin typeface="Times New Roman"/>
                <a:cs typeface="Times New Roman"/>
              </a:rPr>
              <a:t>la  volontà </a:t>
            </a:r>
            <a:r>
              <a:rPr sz="1200" spc="-5" dirty="0">
                <a:latin typeface="Times New Roman"/>
                <a:cs typeface="Times New Roman"/>
              </a:rPr>
              <a:t>del Padre </a:t>
            </a:r>
            <a:r>
              <a:rPr sz="1200" dirty="0">
                <a:latin typeface="Times New Roman"/>
                <a:cs typeface="Times New Roman"/>
              </a:rPr>
              <a:t>è il dono più </a:t>
            </a:r>
            <a:r>
              <a:rPr sz="1200" spc="-5" dirty="0">
                <a:latin typeface="Times New Roman"/>
                <a:cs typeface="Times New Roman"/>
              </a:rPr>
              <a:t>prezioso dell’uomo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Dio. Infatti, tale consacrazione della </a:t>
            </a:r>
            <a:r>
              <a:rPr sz="1200" dirty="0">
                <a:latin typeface="Times New Roman"/>
                <a:cs typeface="Times New Roman"/>
              </a:rPr>
              <a:t>volontà della </a:t>
            </a:r>
            <a:r>
              <a:rPr sz="1200" spc="-5" dirty="0">
                <a:latin typeface="Times New Roman"/>
                <a:cs typeface="Times New Roman"/>
              </a:rPr>
              <a:t>creatura </a:t>
            </a:r>
            <a:r>
              <a:rPr sz="1200" dirty="0">
                <a:latin typeface="Times New Roman"/>
                <a:cs typeface="Times New Roman"/>
              </a:rPr>
              <a:t>costituisce il solo  dono possibile di </a:t>
            </a:r>
            <a:r>
              <a:rPr sz="1200" spc="-5" dirty="0">
                <a:latin typeface="Times New Roman"/>
                <a:cs typeface="Times New Roman"/>
              </a:rPr>
              <a:t>autentico valore </a:t>
            </a:r>
            <a:r>
              <a:rPr sz="1200" dirty="0">
                <a:latin typeface="Times New Roman"/>
                <a:cs typeface="Times New Roman"/>
              </a:rPr>
              <a:t>dell’uomo </a:t>
            </a:r>
            <a:r>
              <a:rPr sz="1200" spc="-5" dirty="0">
                <a:latin typeface="Times New Roman"/>
                <a:cs typeface="Times New Roman"/>
              </a:rPr>
              <a:t>al Padre </a:t>
            </a:r>
            <a:r>
              <a:rPr sz="1200" dirty="0">
                <a:latin typeface="Times New Roman"/>
                <a:cs typeface="Times New Roman"/>
              </a:rPr>
              <a:t>del Paradiso.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l’uomo </a:t>
            </a:r>
            <a:r>
              <a:rPr sz="1200" spc="-5" dirty="0">
                <a:latin typeface="Times New Roman"/>
                <a:cs typeface="Times New Roman"/>
              </a:rPr>
              <a:t>vive, si </a:t>
            </a:r>
            <a:r>
              <a:rPr sz="1200" dirty="0">
                <a:latin typeface="Times New Roman"/>
                <a:cs typeface="Times New Roman"/>
              </a:rPr>
              <a:t>muove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ha il </a:t>
            </a:r>
            <a:r>
              <a:rPr sz="1200" spc="-5" dirty="0">
                <a:latin typeface="Times New Roman"/>
                <a:cs typeface="Times New Roman"/>
              </a:rPr>
              <a:t>proprio essere. Non c’è  </a:t>
            </a:r>
            <a:r>
              <a:rPr sz="1200" dirty="0">
                <a:latin typeface="Times New Roman"/>
                <a:cs typeface="Times New Roman"/>
              </a:rPr>
              <a:t>nulla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l’uomo possa donare a </a:t>
            </a:r>
            <a:r>
              <a:rPr sz="1200" spc="-5" dirty="0">
                <a:latin typeface="Times New Roman"/>
                <a:cs typeface="Times New Roman"/>
              </a:rPr>
              <a:t>Dio eccetto </a:t>
            </a:r>
            <a:r>
              <a:rPr sz="1200" dirty="0">
                <a:latin typeface="Times New Roman"/>
                <a:cs typeface="Times New Roman"/>
              </a:rPr>
              <a:t>questa </a:t>
            </a:r>
            <a:r>
              <a:rPr sz="1200" spc="-5" dirty="0">
                <a:latin typeface="Times New Roman"/>
                <a:cs typeface="Times New Roman"/>
              </a:rPr>
              <a:t>scelta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conformarsi </a:t>
            </a:r>
            <a:r>
              <a:rPr sz="1200" dirty="0">
                <a:latin typeface="Times New Roman"/>
                <a:cs typeface="Times New Roman"/>
              </a:rPr>
              <a:t>alla volontà </a:t>
            </a:r>
            <a:r>
              <a:rPr sz="1200" spc="-5" dirty="0">
                <a:latin typeface="Times New Roman"/>
                <a:cs typeface="Times New Roman"/>
              </a:rPr>
              <a:t>del Padre </a:t>
            </a:r>
            <a:r>
              <a:rPr sz="1200" dirty="0">
                <a:latin typeface="Times New Roman"/>
                <a:cs typeface="Times New Roman"/>
              </a:rPr>
              <a:t>e tali </a:t>
            </a:r>
            <a:r>
              <a:rPr sz="1200" spc="-5" dirty="0">
                <a:latin typeface="Times New Roman"/>
                <a:cs typeface="Times New Roman"/>
              </a:rPr>
              <a:t>decisioni, prese dalle </a:t>
            </a:r>
            <a:r>
              <a:rPr sz="1200" dirty="0">
                <a:latin typeface="Times New Roman"/>
                <a:cs typeface="Times New Roman"/>
              </a:rPr>
              <a:t>creature  </a:t>
            </a:r>
            <a:r>
              <a:rPr sz="1200" spc="-5" dirty="0">
                <a:latin typeface="Times New Roman"/>
                <a:cs typeface="Times New Roman"/>
              </a:rPr>
              <a:t>intelligenti degli </a:t>
            </a:r>
            <a:r>
              <a:rPr sz="1200" dirty="0">
                <a:latin typeface="Times New Roman"/>
                <a:cs typeface="Times New Roman"/>
              </a:rPr>
              <a:t>Universi dotate di volontà, </a:t>
            </a:r>
            <a:r>
              <a:rPr sz="1200" spc="-5" dirty="0">
                <a:latin typeface="Times New Roman"/>
                <a:cs typeface="Times New Roman"/>
              </a:rPr>
              <a:t>costituiscono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realtà </a:t>
            </a:r>
            <a:r>
              <a:rPr sz="1200" dirty="0">
                <a:latin typeface="Times New Roman"/>
                <a:cs typeface="Times New Roman"/>
              </a:rPr>
              <a:t>di quella </a:t>
            </a:r>
            <a:r>
              <a:rPr sz="1200" spc="-5" dirty="0">
                <a:latin typeface="Times New Roman"/>
                <a:cs typeface="Times New Roman"/>
              </a:rPr>
              <a:t>vera </a:t>
            </a:r>
            <a:r>
              <a:rPr sz="1200" dirty="0">
                <a:latin typeface="Times New Roman"/>
                <a:cs typeface="Times New Roman"/>
              </a:rPr>
              <a:t>adorazione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soddisfa </a:t>
            </a:r>
            <a:r>
              <a:rPr sz="1200" spc="-5" dirty="0">
                <a:latin typeface="Times New Roman"/>
                <a:cs typeface="Times New Roman"/>
              </a:rPr>
              <a:t>così pienamente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natura  dominata dall’amore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Padre Creatore.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>
              <a:lnSpc>
                <a:spcPts val="141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(22.6)  1:1.3  </a:t>
            </a:r>
            <a:r>
              <a:rPr sz="1200" spc="-5" dirty="0">
                <a:latin typeface="Times New Roman"/>
                <a:cs typeface="Times New Roman"/>
              </a:rPr>
              <a:t>Una </a:t>
            </a:r>
            <a:r>
              <a:rPr sz="1200" dirty="0">
                <a:latin typeface="Times New Roman"/>
                <a:cs typeface="Times New Roman"/>
              </a:rPr>
              <a:t>volta divenuti </a:t>
            </a:r>
            <a:r>
              <a:rPr sz="1200" spc="-5" dirty="0">
                <a:latin typeface="Times New Roman"/>
                <a:cs typeface="Times New Roman"/>
              </a:rPr>
              <a:t>veramente </a:t>
            </a:r>
            <a:r>
              <a:rPr sz="1200" dirty="0">
                <a:latin typeface="Times New Roman"/>
                <a:cs typeface="Times New Roman"/>
              </a:rPr>
              <a:t>coscienti di Dio, dopo </a:t>
            </a:r>
            <a:r>
              <a:rPr sz="1200" spc="-5" dirty="0">
                <a:latin typeface="Times New Roman"/>
                <a:cs typeface="Times New Roman"/>
              </a:rPr>
              <a:t>che avrete realmente scoperto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maestoso Creatore ed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iniziato</a:t>
            </a:r>
            <a:endParaRPr sz="1200">
              <a:latin typeface="Times New Roman"/>
              <a:cs typeface="Times New Roman"/>
            </a:endParaRPr>
          </a:p>
          <a:p>
            <a:pPr marL="63500" marR="125095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l’esperienza della </a:t>
            </a:r>
            <a:r>
              <a:rPr sz="1200" dirty="0">
                <a:latin typeface="Times New Roman"/>
                <a:cs typeface="Times New Roman"/>
              </a:rPr>
              <a:t>percezione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presenza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controllore divino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risiede in voi, </a:t>
            </a:r>
            <a:r>
              <a:rPr sz="1200" spc="-5" dirty="0">
                <a:latin typeface="Times New Roman"/>
                <a:cs typeface="Times New Roman"/>
              </a:rPr>
              <a:t>allora, </a:t>
            </a:r>
            <a:r>
              <a:rPr sz="1200" dirty="0">
                <a:latin typeface="Times New Roman"/>
                <a:cs typeface="Times New Roman"/>
              </a:rPr>
              <a:t>in conformità </a:t>
            </a:r>
            <a:r>
              <a:rPr sz="1200" spc="-5" dirty="0">
                <a:latin typeface="Times New Roman"/>
                <a:cs typeface="Times New Roman"/>
              </a:rPr>
              <a:t>alla </a:t>
            </a:r>
            <a:r>
              <a:rPr sz="1200" dirty="0">
                <a:latin typeface="Times New Roman"/>
                <a:cs typeface="Times New Roman"/>
              </a:rPr>
              <a:t>vostra illuminazione  e </a:t>
            </a:r>
            <a:r>
              <a:rPr sz="1200" spc="-5" dirty="0">
                <a:latin typeface="Times New Roman"/>
                <a:cs typeface="Times New Roman"/>
              </a:rPr>
              <a:t>secondo </a:t>
            </a:r>
            <a:r>
              <a:rPr sz="1200" dirty="0">
                <a:latin typeface="Times New Roman"/>
                <a:cs typeface="Times New Roman"/>
              </a:rPr>
              <a:t>la maniera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spc="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metodo </a:t>
            </a:r>
            <a:r>
              <a:rPr sz="1200" dirty="0">
                <a:latin typeface="Times New Roman"/>
                <a:cs typeface="Times New Roman"/>
              </a:rPr>
              <a:t>con </a:t>
            </a:r>
            <a:r>
              <a:rPr sz="1200" spc="-5" dirty="0">
                <a:latin typeface="Times New Roman"/>
                <a:cs typeface="Times New Roman"/>
              </a:rPr>
              <a:t>cui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Figli </a:t>
            </a:r>
            <a:r>
              <a:rPr sz="1200" dirty="0">
                <a:latin typeface="Times New Roman"/>
                <a:cs typeface="Times New Roman"/>
              </a:rPr>
              <a:t>divini </a:t>
            </a:r>
            <a:r>
              <a:rPr sz="1200" spc="-5" dirty="0">
                <a:latin typeface="Times New Roman"/>
                <a:cs typeface="Times New Roman"/>
              </a:rPr>
              <a:t>rivelano Dio, troverete </a:t>
            </a:r>
            <a:r>
              <a:rPr sz="1200" dirty="0">
                <a:latin typeface="Times New Roman"/>
                <a:cs typeface="Times New Roman"/>
              </a:rPr>
              <a:t>un nome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il Padre </a:t>
            </a:r>
            <a:r>
              <a:rPr sz="1200" spc="-5" dirty="0">
                <a:latin typeface="Times New Roman"/>
                <a:cs typeface="Times New Roman"/>
              </a:rPr>
              <a:t>Universale che </a:t>
            </a:r>
            <a:r>
              <a:rPr sz="1200" dirty="0">
                <a:latin typeface="Times New Roman"/>
                <a:cs typeface="Times New Roman"/>
              </a:rPr>
              <a:t>esprimerà in  modo </a:t>
            </a:r>
            <a:r>
              <a:rPr sz="1200" spc="-5" dirty="0">
                <a:latin typeface="Times New Roman"/>
                <a:cs typeface="Times New Roman"/>
              </a:rPr>
              <a:t>adeguato </a:t>
            </a:r>
            <a:r>
              <a:rPr sz="1200" dirty="0">
                <a:latin typeface="Times New Roman"/>
                <a:cs typeface="Times New Roman"/>
              </a:rPr>
              <a:t>il vostro </a:t>
            </a:r>
            <a:r>
              <a:rPr sz="1200" spc="-5" dirty="0">
                <a:latin typeface="Times New Roman"/>
                <a:cs typeface="Times New Roman"/>
              </a:rPr>
              <a:t>concetto della </a:t>
            </a:r>
            <a:r>
              <a:rPr sz="1200" dirty="0">
                <a:latin typeface="Times New Roman"/>
                <a:cs typeface="Times New Roman"/>
              </a:rPr>
              <a:t>Prima Grande </a:t>
            </a:r>
            <a:r>
              <a:rPr sz="1200" spc="-5" dirty="0">
                <a:latin typeface="Times New Roman"/>
                <a:cs typeface="Times New Roman"/>
              </a:rPr>
              <a:t>Sorgente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Centro.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così, su </a:t>
            </a:r>
            <a:r>
              <a:rPr sz="1200" dirty="0">
                <a:latin typeface="Times New Roman"/>
                <a:cs typeface="Times New Roman"/>
              </a:rPr>
              <a:t>mondi </a:t>
            </a:r>
            <a:r>
              <a:rPr sz="1200" spc="-5" dirty="0">
                <a:latin typeface="Times New Roman"/>
                <a:cs typeface="Times New Roman"/>
              </a:rPr>
              <a:t>diversi </a:t>
            </a:r>
            <a:r>
              <a:rPr sz="1200" dirty="0">
                <a:latin typeface="Times New Roman"/>
                <a:cs typeface="Times New Roman"/>
              </a:rPr>
              <a:t>e in </a:t>
            </a:r>
            <a:r>
              <a:rPr sz="1200" spc="-5" dirty="0">
                <a:latin typeface="Times New Roman"/>
                <a:cs typeface="Times New Roman"/>
              </a:rPr>
              <a:t>differenti </a:t>
            </a:r>
            <a:r>
              <a:rPr sz="1200" dirty="0">
                <a:latin typeface="Times New Roman"/>
                <a:cs typeface="Times New Roman"/>
              </a:rPr>
              <a:t>Universi,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il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41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410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78800" cy="354393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63500" marR="263525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(232.1) 20:9.3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Figli Istruttori restano </a:t>
            </a:r>
            <a:r>
              <a:rPr sz="1200" dirty="0">
                <a:latin typeface="Times New Roman"/>
                <a:cs typeface="Times New Roman"/>
              </a:rPr>
              <a:t>di solito </a:t>
            </a:r>
            <a:r>
              <a:rPr sz="1200" spc="-5" dirty="0">
                <a:latin typeface="Times New Roman"/>
                <a:cs typeface="Times New Roman"/>
              </a:rPr>
              <a:t>sui pianeti che </a:t>
            </a:r>
            <a:r>
              <a:rPr sz="1200" dirty="0">
                <a:latin typeface="Times New Roman"/>
                <a:cs typeface="Times New Roman"/>
              </a:rPr>
              <a:t>visitano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mille </a:t>
            </a:r>
            <a:r>
              <a:rPr sz="1200" spc="-5" dirty="0">
                <a:latin typeface="Times New Roman"/>
                <a:cs typeface="Times New Roman"/>
              </a:rPr>
              <a:t>anni </a:t>
            </a:r>
            <a:r>
              <a:rPr sz="1200" dirty="0">
                <a:latin typeface="Times New Roman"/>
                <a:cs typeface="Times New Roman"/>
              </a:rPr>
              <a:t>del tempo planetario. </a:t>
            </a:r>
            <a:r>
              <a:rPr sz="1200" spc="-5" dirty="0">
                <a:latin typeface="Times New Roman"/>
                <a:cs typeface="Times New Roman"/>
              </a:rPr>
              <a:t>Un </a:t>
            </a:r>
            <a:r>
              <a:rPr sz="1200" spc="5" dirty="0">
                <a:latin typeface="Times New Roman"/>
                <a:cs typeface="Times New Roman"/>
              </a:rPr>
              <a:t>solo </a:t>
            </a:r>
            <a:r>
              <a:rPr sz="1200" spc="-5" dirty="0">
                <a:latin typeface="Times New Roman"/>
                <a:cs typeface="Times New Roman"/>
              </a:rPr>
              <a:t>Figlio Istruttore  presiede al regno </a:t>
            </a:r>
            <a:r>
              <a:rPr sz="1200" dirty="0">
                <a:latin typeface="Times New Roman"/>
                <a:cs typeface="Times New Roman"/>
              </a:rPr>
              <a:t>millenario </a:t>
            </a:r>
            <a:r>
              <a:rPr sz="1200" spc="-5" dirty="0">
                <a:latin typeface="Times New Roman"/>
                <a:cs typeface="Times New Roman"/>
              </a:rPr>
              <a:t>del pianeta ed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assistito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settanta associati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suo ordine.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Daynal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s’incarnano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si  materializzano </a:t>
            </a:r>
            <a:r>
              <a:rPr sz="1200" dirty="0">
                <a:latin typeface="Times New Roman"/>
                <a:cs typeface="Times New Roman"/>
              </a:rPr>
              <a:t>in altro </a:t>
            </a:r>
            <a:r>
              <a:rPr sz="1200" spc="-5" dirty="0">
                <a:latin typeface="Times New Roman"/>
                <a:cs typeface="Times New Roman"/>
              </a:rPr>
              <a:t>modo per essere </a:t>
            </a:r>
            <a:r>
              <a:rPr sz="1200" dirty="0">
                <a:latin typeface="Times New Roman"/>
                <a:cs typeface="Times New Roman"/>
              </a:rPr>
              <a:t>visibili </a:t>
            </a:r>
            <a:r>
              <a:rPr sz="1200" spc="-5" dirty="0">
                <a:latin typeface="Times New Roman"/>
                <a:cs typeface="Times New Roman"/>
              </a:rPr>
              <a:t>agli esseri mortali. Perciò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contatto con </a:t>
            </a:r>
            <a:r>
              <a:rPr sz="1200" dirty="0">
                <a:latin typeface="Times New Roman"/>
                <a:cs typeface="Times New Roman"/>
              </a:rPr>
              <a:t>il mondo </a:t>
            </a:r>
            <a:r>
              <a:rPr sz="1200" spc="-5" dirty="0">
                <a:latin typeface="Times New Roman"/>
                <a:cs typeface="Times New Roman"/>
              </a:rPr>
              <a:t>visitato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mantenuto tramite </a:t>
            </a:r>
            <a:r>
              <a:rPr sz="1200" dirty="0">
                <a:latin typeface="Times New Roman"/>
                <a:cs typeface="Times New Roman"/>
              </a:rPr>
              <a:t>le  </a:t>
            </a:r>
            <a:r>
              <a:rPr sz="1200" spc="-5" dirty="0">
                <a:latin typeface="Times New Roman"/>
                <a:cs typeface="Times New Roman"/>
              </a:rPr>
              <a:t>attività dei Brillanti Astri della Sera, personalità </a:t>
            </a:r>
            <a:r>
              <a:rPr sz="1200" dirty="0">
                <a:latin typeface="Times New Roman"/>
                <a:cs typeface="Times New Roman"/>
              </a:rPr>
              <a:t>dell’Universo locale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associate ai Figli Istruttori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Trinitari.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558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(232.2) 20:9.4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Daynal </a:t>
            </a:r>
            <a:r>
              <a:rPr sz="1200" dirty="0">
                <a:latin typeface="Times New Roman"/>
                <a:cs typeface="Times New Roman"/>
              </a:rPr>
              <a:t>possono </a:t>
            </a:r>
            <a:r>
              <a:rPr sz="1200" spc="-5" dirty="0">
                <a:latin typeface="Times New Roman"/>
                <a:cs typeface="Times New Roman"/>
              </a:rPr>
              <a:t>tornare </a:t>
            </a:r>
            <a:r>
              <a:rPr sz="1200" dirty="0">
                <a:latin typeface="Times New Roman"/>
                <a:cs typeface="Times New Roman"/>
              </a:rPr>
              <a:t>molte volte </a:t>
            </a:r>
            <a:r>
              <a:rPr sz="1200" spc="-5" dirty="0">
                <a:latin typeface="Times New Roman"/>
                <a:cs typeface="Times New Roman"/>
              </a:rPr>
              <a:t>su </a:t>
            </a:r>
            <a:r>
              <a:rPr sz="1200" dirty="0">
                <a:latin typeface="Times New Roman"/>
                <a:cs typeface="Times New Roman"/>
              </a:rPr>
              <a:t>un mondo abitato,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seguito della </a:t>
            </a:r>
            <a:r>
              <a:rPr sz="1200" dirty="0">
                <a:latin typeface="Times New Roman"/>
                <a:cs typeface="Times New Roman"/>
              </a:rPr>
              <a:t>loro missione finale il </a:t>
            </a:r>
            <a:r>
              <a:rPr sz="1200" spc="-5" dirty="0">
                <a:latin typeface="Times New Roman"/>
                <a:cs typeface="Times New Roman"/>
              </a:rPr>
              <a:t>pianeta </a:t>
            </a:r>
            <a:r>
              <a:rPr sz="1200" dirty="0">
                <a:latin typeface="Times New Roman"/>
                <a:cs typeface="Times New Roman"/>
              </a:rPr>
              <a:t>sarà </a:t>
            </a:r>
            <a:r>
              <a:rPr sz="1200" spc="-5" dirty="0">
                <a:latin typeface="Times New Roman"/>
                <a:cs typeface="Times New Roman"/>
              </a:rPr>
              <a:t>ammesso  allo status stabilizzato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sfera </a:t>
            </a:r>
            <a:r>
              <a:rPr sz="1200" dirty="0">
                <a:latin typeface="Times New Roman"/>
                <a:cs typeface="Times New Roman"/>
              </a:rPr>
              <a:t>di luce e </a:t>
            </a:r>
            <a:r>
              <a:rPr sz="1200" spc="-5" dirty="0">
                <a:latin typeface="Times New Roman"/>
                <a:cs typeface="Times New Roman"/>
              </a:rPr>
              <a:t>vita, </a:t>
            </a:r>
            <a:r>
              <a:rPr sz="1200" dirty="0">
                <a:latin typeface="Times New Roman"/>
                <a:cs typeface="Times New Roman"/>
              </a:rPr>
              <a:t>la meta </a:t>
            </a:r>
            <a:r>
              <a:rPr sz="1200" spc="-5" dirty="0">
                <a:latin typeface="Times New Roman"/>
                <a:cs typeface="Times New Roman"/>
              </a:rPr>
              <a:t>evoluzionaria </a:t>
            </a:r>
            <a:r>
              <a:rPr sz="1200" dirty="0">
                <a:latin typeface="Times New Roman"/>
                <a:cs typeface="Times New Roman"/>
              </a:rPr>
              <a:t>di tutti i mondi </a:t>
            </a:r>
            <a:r>
              <a:rPr sz="1200" spc="-5" dirty="0">
                <a:latin typeface="Times New Roman"/>
                <a:cs typeface="Times New Roman"/>
              </a:rPr>
              <a:t>abitati </a:t>
            </a:r>
            <a:r>
              <a:rPr sz="1200" dirty="0">
                <a:latin typeface="Times New Roman"/>
                <a:cs typeface="Times New Roman"/>
              </a:rPr>
              <a:t>da mortali </a:t>
            </a:r>
            <a:r>
              <a:rPr sz="1200" spc="-5" dirty="0">
                <a:latin typeface="Times New Roman"/>
                <a:cs typeface="Times New Roman"/>
              </a:rPr>
              <a:t>della presente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spc="10" dirty="0">
                <a:latin typeface="Times New Roman"/>
                <a:cs typeface="Times New Roman"/>
              </a:rPr>
              <a:t>era</a:t>
            </a:r>
            <a:endParaRPr sz="1200">
              <a:latin typeface="Times New Roman"/>
              <a:cs typeface="Times New Roman"/>
            </a:endParaRPr>
          </a:p>
          <a:p>
            <a:pPr marL="63500">
              <a:lnSpc>
                <a:spcPts val="1315"/>
              </a:lnSpc>
            </a:pPr>
            <a:r>
              <a:rPr sz="1200" spc="-5" dirty="0">
                <a:latin typeface="Times New Roman"/>
                <a:cs typeface="Times New Roman"/>
              </a:rPr>
              <a:t>dell’Universo.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Corpo </a:t>
            </a:r>
            <a:r>
              <a:rPr sz="1200" dirty="0">
                <a:latin typeface="Times New Roman"/>
                <a:cs typeface="Times New Roman"/>
              </a:rPr>
              <a:t>dei Mortali della </a:t>
            </a:r>
            <a:r>
              <a:rPr sz="1200" spc="-5" dirty="0">
                <a:latin typeface="Times New Roman"/>
                <a:cs typeface="Times New Roman"/>
              </a:rPr>
              <a:t>Finalità </a:t>
            </a:r>
            <a:r>
              <a:rPr sz="1200" spc="5" dirty="0">
                <a:latin typeface="Times New Roman"/>
                <a:cs typeface="Times New Roman"/>
              </a:rPr>
              <a:t>ha </a:t>
            </a:r>
            <a:r>
              <a:rPr sz="1200" dirty="0">
                <a:latin typeface="Times New Roman"/>
                <a:cs typeface="Times New Roman"/>
              </a:rPr>
              <a:t>molto 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fare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sfere </a:t>
            </a:r>
            <a:r>
              <a:rPr sz="1200" dirty="0">
                <a:latin typeface="Times New Roman"/>
                <a:cs typeface="Times New Roman"/>
              </a:rPr>
              <a:t>stabilizzate in luce e </a:t>
            </a:r>
            <a:r>
              <a:rPr sz="1200" spc="-5" dirty="0">
                <a:latin typeface="Times New Roman"/>
                <a:cs typeface="Times New Roman"/>
              </a:rPr>
              <a:t>vita, </a:t>
            </a:r>
            <a:r>
              <a:rPr sz="1200" dirty="0">
                <a:latin typeface="Times New Roman"/>
                <a:cs typeface="Times New Roman"/>
              </a:rPr>
              <a:t>e le </a:t>
            </a:r>
            <a:r>
              <a:rPr sz="1200" spc="-5" dirty="0">
                <a:latin typeface="Times New Roman"/>
                <a:cs typeface="Times New Roman"/>
              </a:rPr>
              <a:t>sue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attività</a:t>
            </a:r>
            <a:endParaRPr sz="1200">
              <a:latin typeface="Times New Roman"/>
              <a:cs typeface="Times New Roman"/>
            </a:endParaRPr>
          </a:p>
          <a:p>
            <a:pPr marL="63500" marR="86360">
              <a:lnSpc>
                <a:spcPts val="1380"/>
              </a:lnSpc>
              <a:spcBef>
                <a:spcPts val="70"/>
              </a:spcBef>
            </a:pPr>
            <a:r>
              <a:rPr sz="1200" spc="-5" dirty="0">
                <a:latin typeface="Times New Roman"/>
                <a:cs typeface="Times New Roman"/>
              </a:rPr>
              <a:t>planetarie sono </a:t>
            </a:r>
            <a:r>
              <a:rPr sz="1200" dirty="0">
                <a:latin typeface="Times New Roman"/>
                <a:cs typeface="Times New Roman"/>
              </a:rPr>
              <a:t>in relazione </a:t>
            </a:r>
            <a:r>
              <a:rPr sz="1200" spc="-5" dirty="0">
                <a:latin typeface="Times New Roman"/>
                <a:cs typeface="Times New Roman"/>
              </a:rPr>
              <a:t>con quelle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Figli Istruttori.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verità, </a:t>
            </a:r>
            <a:r>
              <a:rPr sz="1200" spc="-5" dirty="0">
                <a:latin typeface="Times New Roman"/>
                <a:cs typeface="Times New Roman"/>
              </a:rPr>
              <a:t>l’intero ordine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filiazione Daynal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intimamente </a:t>
            </a:r>
            <a:r>
              <a:rPr sz="1200" dirty="0">
                <a:latin typeface="Times New Roman"/>
                <a:cs typeface="Times New Roman"/>
              </a:rPr>
              <a:t>collegato </a:t>
            </a:r>
            <a:r>
              <a:rPr sz="1200" spc="-5" dirty="0">
                <a:latin typeface="Times New Roman"/>
                <a:cs typeface="Times New Roman"/>
              </a:rPr>
              <a:t>con  </a:t>
            </a:r>
            <a:r>
              <a:rPr sz="1200" dirty="0">
                <a:latin typeface="Times New Roman"/>
                <a:cs typeface="Times New Roman"/>
              </a:rPr>
              <a:t>tutte le </a:t>
            </a:r>
            <a:r>
              <a:rPr sz="1200" spc="-5" dirty="0">
                <a:latin typeface="Times New Roman"/>
                <a:cs typeface="Times New Roman"/>
              </a:rPr>
              <a:t>fasi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attività finalitarie nelle </a:t>
            </a:r>
            <a:r>
              <a:rPr sz="1200" dirty="0">
                <a:latin typeface="Times New Roman"/>
                <a:cs typeface="Times New Roman"/>
              </a:rPr>
              <a:t>creazioni </a:t>
            </a:r>
            <a:r>
              <a:rPr sz="1200" spc="-5" dirty="0">
                <a:latin typeface="Times New Roman"/>
                <a:cs typeface="Times New Roman"/>
              </a:rPr>
              <a:t>evoluzionarie del tempo </a:t>
            </a:r>
            <a:r>
              <a:rPr sz="1200" dirty="0">
                <a:latin typeface="Times New Roman"/>
                <a:cs typeface="Times New Roman"/>
              </a:rPr>
              <a:t>e dello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spazio.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 marR="4762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(232.3) 20:9.5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Figli Istruttori Trinitari sembrano essere così </a:t>
            </a:r>
            <a:r>
              <a:rPr sz="1200" dirty="0">
                <a:latin typeface="Times New Roman"/>
                <a:cs typeface="Times New Roman"/>
              </a:rPr>
              <a:t>completamente </a:t>
            </a:r>
            <a:r>
              <a:rPr sz="1200" spc="-5" dirty="0">
                <a:latin typeface="Times New Roman"/>
                <a:cs typeface="Times New Roman"/>
              </a:rPr>
              <a:t>identificati con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regime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progressione dei mortali negli  stadi </a:t>
            </a:r>
            <a:r>
              <a:rPr sz="1200" dirty="0">
                <a:latin typeface="Times New Roman"/>
                <a:cs typeface="Times New Roman"/>
              </a:rPr>
              <a:t>iniziali </a:t>
            </a:r>
            <a:r>
              <a:rPr sz="1200" spc="-5" dirty="0">
                <a:latin typeface="Times New Roman"/>
                <a:cs typeface="Times New Roman"/>
              </a:rPr>
              <a:t>dell’ascensione evoluzionaria, che </a:t>
            </a:r>
            <a:r>
              <a:rPr sz="1200" dirty="0">
                <a:latin typeface="Times New Roman"/>
                <a:cs typeface="Times New Roman"/>
              </a:rPr>
              <a:t>noi </a:t>
            </a:r>
            <a:r>
              <a:rPr sz="1200" spc="-5" dirty="0">
                <a:latin typeface="Times New Roman"/>
                <a:cs typeface="Times New Roman"/>
              </a:rPr>
              <a:t>siamo spesso portati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fare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ipotesi </a:t>
            </a:r>
            <a:r>
              <a:rPr sz="1200" dirty="0">
                <a:latin typeface="Times New Roman"/>
                <a:cs typeface="Times New Roman"/>
              </a:rPr>
              <a:t>circa la </a:t>
            </a:r>
            <a:r>
              <a:rPr sz="1200" spc="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possibile </a:t>
            </a:r>
            <a:r>
              <a:rPr sz="1200" spc="-5" dirty="0">
                <a:latin typeface="Times New Roman"/>
                <a:cs typeface="Times New Roman"/>
              </a:rPr>
              <a:t>associazione con </a:t>
            </a:r>
            <a:r>
              <a:rPr sz="1200" dirty="0">
                <a:latin typeface="Times New Roman"/>
                <a:cs typeface="Times New Roman"/>
              </a:rPr>
              <a:t>i  </a:t>
            </a:r>
            <a:r>
              <a:rPr sz="1200" spc="-5" dirty="0">
                <a:latin typeface="Times New Roman"/>
                <a:cs typeface="Times New Roman"/>
              </a:rPr>
              <a:t>finalitari </a:t>
            </a:r>
            <a:r>
              <a:rPr sz="1200" dirty="0">
                <a:latin typeface="Times New Roman"/>
                <a:cs typeface="Times New Roman"/>
              </a:rPr>
              <a:t>nella </a:t>
            </a:r>
            <a:r>
              <a:rPr sz="1200" spc="-5" dirty="0">
                <a:latin typeface="Times New Roman"/>
                <a:cs typeface="Times New Roman"/>
              </a:rPr>
              <a:t>carriera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rivelata degli </a:t>
            </a:r>
            <a:r>
              <a:rPr sz="1200" dirty="0">
                <a:latin typeface="Times New Roman"/>
                <a:cs typeface="Times New Roman"/>
              </a:rPr>
              <a:t>Universi </a:t>
            </a:r>
            <a:r>
              <a:rPr sz="1200" spc="-5" dirty="0">
                <a:latin typeface="Times New Roman"/>
                <a:cs typeface="Times New Roman"/>
              </a:rPr>
              <a:t>futuri. Noi osserviamo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gli amministratori dei </a:t>
            </a:r>
            <a:r>
              <a:rPr sz="1200" dirty="0">
                <a:latin typeface="Times New Roman"/>
                <a:cs typeface="Times New Roman"/>
              </a:rPr>
              <a:t>Superuniversi sono in parte  </a:t>
            </a:r>
            <a:r>
              <a:rPr sz="1200" spc="-5" dirty="0">
                <a:latin typeface="Times New Roman"/>
                <a:cs typeface="Times New Roman"/>
              </a:rPr>
              <a:t>personalità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origine </a:t>
            </a:r>
            <a:r>
              <a:rPr sz="1200" dirty="0">
                <a:latin typeface="Times New Roman"/>
                <a:cs typeface="Times New Roman"/>
              </a:rPr>
              <a:t>trinitaria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parte creature evoluzionarie ascendenti abbracciate </a:t>
            </a:r>
            <a:r>
              <a:rPr sz="1200" dirty="0">
                <a:latin typeface="Times New Roman"/>
                <a:cs typeface="Times New Roman"/>
              </a:rPr>
              <a:t>dalla </a:t>
            </a:r>
            <a:r>
              <a:rPr sz="1200" spc="-5" dirty="0">
                <a:latin typeface="Times New Roman"/>
                <a:cs typeface="Times New Roman"/>
              </a:rPr>
              <a:t>Trinità. Noi crediamo fermamente che 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Figli Istruttori </a:t>
            </a:r>
            <a:r>
              <a:rPr sz="1200" dirty="0">
                <a:latin typeface="Times New Roman"/>
                <a:cs typeface="Times New Roman"/>
              </a:rPr>
              <a:t>ed i finalitari </a:t>
            </a:r>
            <a:r>
              <a:rPr sz="1200" spc="-5" dirty="0">
                <a:latin typeface="Times New Roman"/>
                <a:cs typeface="Times New Roman"/>
              </a:rPr>
              <a:t>siano ora impegnati ad acquisire l’esperienza dell’associazione nel </a:t>
            </a:r>
            <a:r>
              <a:rPr sz="1200" dirty="0">
                <a:latin typeface="Times New Roman"/>
                <a:cs typeface="Times New Roman"/>
              </a:rPr>
              <a:t>tempo,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potrebbe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spc="5" dirty="0">
                <a:latin typeface="Times New Roman"/>
                <a:cs typeface="Times New Roman"/>
              </a:rPr>
              <a:t>essere</a:t>
            </a:r>
            <a:endParaRPr sz="1200">
              <a:latin typeface="Times New Roman"/>
              <a:cs typeface="Times New Roman"/>
            </a:endParaRPr>
          </a:p>
          <a:p>
            <a:pPr marL="63500" marR="97790">
              <a:lnSpc>
                <a:spcPct val="95900"/>
              </a:lnSpc>
            </a:pPr>
            <a:r>
              <a:rPr sz="1200" spc="-5" dirty="0">
                <a:latin typeface="Times New Roman"/>
                <a:cs typeface="Times New Roman"/>
              </a:rPr>
              <a:t>l’addestramento preliminare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prepararli </a:t>
            </a:r>
            <a:r>
              <a:rPr sz="1200" dirty="0">
                <a:latin typeface="Times New Roman"/>
                <a:cs typeface="Times New Roman"/>
              </a:rPr>
              <a:t>ad una </a:t>
            </a:r>
            <a:r>
              <a:rPr sz="1200" spc="-5" dirty="0">
                <a:latin typeface="Times New Roman"/>
                <a:cs typeface="Times New Roman"/>
              </a:rPr>
              <a:t>stretta associazione </a:t>
            </a:r>
            <a:r>
              <a:rPr sz="1200" dirty="0">
                <a:latin typeface="Times New Roman"/>
                <a:cs typeface="Times New Roman"/>
              </a:rPr>
              <a:t>in qualche </a:t>
            </a:r>
            <a:r>
              <a:rPr sz="1200" spc="-5" dirty="0">
                <a:latin typeface="Times New Roman"/>
                <a:cs typeface="Times New Roman"/>
              </a:rPr>
              <a:t>futuro </a:t>
            </a:r>
            <a:r>
              <a:rPr sz="1200" dirty="0">
                <a:latin typeface="Times New Roman"/>
                <a:cs typeface="Times New Roman"/>
              </a:rPr>
              <a:t>destino non </a:t>
            </a:r>
            <a:r>
              <a:rPr sz="1200" spc="-5" dirty="0">
                <a:latin typeface="Times New Roman"/>
                <a:cs typeface="Times New Roman"/>
              </a:rPr>
              <a:t>rivelato. </a:t>
            </a:r>
            <a:r>
              <a:rPr sz="1200" dirty="0">
                <a:latin typeface="Times New Roman"/>
                <a:cs typeface="Times New Roman"/>
              </a:rPr>
              <a:t>Su </a:t>
            </a:r>
            <a:r>
              <a:rPr sz="1200" spc="-5" dirty="0">
                <a:latin typeface="Times New Roman"/>
                <a:cs typeface="Times New Roman"/>
              </a:rPr>
              <a:t>Uversa </a:t>
            </a:r>
            <a:r>
              <a:rPr sz="1200" dirty="0">
                <a:latin typeface="Times New Roman"/>
                <a:cs typeface="Times New Roman"/>
              </a:rPr>
              <a:t>è nostra  </a:t>
            </a:r>
            <a:r>
              <a:rPr sz="1200" spc="-5" dirty="0">
                <a:latin typeface="Times New Roman"/>
                <a:cs typeface="Times New Roman"/>
              </a:rPr>
              <a:t>credenza che, quando </a:t>
            </a:r>
            <a:r>
              <a:rPr sz="1200" dirty="0">
                <a:latin typeface="Times New Roman"/>
                <a:cs typeface="Times New Roman"/>
              </a:rPr>
              <a:t>i Superuniversi </a:t>
            </a:r>
            <a:r>
              <a:rPr sz="1200" spc="-5" dirty="0">
                <a:latin typeface="Times New Roman"/>
                <a:cs typeface="Times New Roman"/>
              </a:rPr>
              <a:t>saranno </a:t>
            </a:r>
            <a:r>
              <a:rPr sz="1200" dirty="0">
                <a:latin typeface="Times New Roman"/>
                <a:cs typeface="Times New Roman"/>
              </a:rPr>
              <a:t>definitivamente </a:t>
            </a:r>
            <a:r>
              <a:rPr sz="1200" spc="-5" dirty="0">
                <a:latin typeface="Times New Roman"/>
                <a:cs typeface="Times New Roman"/>
              </a:rPr>
              <a:t>stabilizzati in </a:t>
            </a:r>
            <a:r>
              <a:rPr sz="1200" dirty="0">
                <a:latin typeface="Times New Roman"/>
                <a:cs typeface="Times New Roman"/>
              </a:rPr>
              <a:t>luce e </a:t>
            </a:r>
            <a:r>
              <a:rPr sz="1200" spc="-5" dirty="0">
                <a:latin typeface="Times New Roman"/>
                <a:cs typeface="Times New Roman"/>
              </a:rPr>
              <a:t>vita, questi Figli Istruttori Paradisiaci, </a:t>
            </a:r>
            <a:r>
              <a:rPr sz="1200" dirty="0">
                <a:latin typeface="Times New Roman"/>
                <a:cs typeface="Times New Roman"/>
              </a:rPr>
              <a:t>che sono  </a:t>
            </a:r>
            <a:r>
              <a:rPr sz="1200" spc="-5" dirty="0">
                <a:latin typeface="Times New Roman"/>
                <a:cs typeface="Times New Roman"/>
              </a:rPr>
              <a:t>diventati così profondamente esperti nei </a:t>
            </a:r>
            <a:r>
              <a:rPr sz="1200" dirty="0">
                <a:latin typeface="Times New Roman"/>
                <a:cs typeface="Times New Roman"/>
              </a:rPr>
              <a:t>problemi dei mondi </a:t>
            </a:r>
            <a:r>
              <a:rPr sz="1200" spc="-5" dirty="0">
                <a:latin typeface="Times New Roman"/>
                <a:cs typeface="Times New Roman"/>
              </a:rPr>
              <a:t>evoluzionari </a:t>
            </a:r>
            <a:r>
              <a:rPr sz="1200" dirty="0">
                <a:latin typeface="Times New Roman"/>
                <a:cs typeface="Times New Roman"/>
              </a:rPr>
              <a:t>e sono </a:t>
            </a:r>
            <a:r>
              <a:rPr sz="1200" spc="-5" dirty="0">
                <a:latin typeface="Times New Roman"/>
                <a:cs typeface="Times New Roman"/>
              </a:rPr>
              <a:t>stati associati così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lungo alla carriera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mortali  evoluzionari, saranno </a:t>
            </a:r>
            <a:r>
              <a:rPr sz="1200" dirty="0">
                <a:latin typeface="Times New Roman"/>
                <a:cs typeface="Times New Roman"/>
              </a:rPr>
              <a:t>probabilmente </a:t>
            </a:r>
            <a:r>
              <a:rPr sz="1200" spc="-5" dirty="0">
                <a:latin typeface="Times New Roman"/>
                <a:cs typeface="Times New Roman"/>
              </a:rPr>
              <a:t>trasferiti all’associazione eterna con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Corpo Paradisiaco della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Finalità.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41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411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4858"/>
            <a:ext cx="8202930" cy="413067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76200">
              <a:lnSpc>
                <a:spcPct val="100000"/>
              </a:lnSpc>
              <a:spcBef>
                <a:spcPts val="95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10. Il ministero unificato dei Figli</a:t>
            </a:r>
            <a:r>
              <a:rPr sz="1600" b="1" spc="3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Paradisiaci</a:t>
            </a:r>
            <a:endParaRPr sz="1600">
              <a:latin typeface="Times New Roman"/>
              <a:cs typeface="Times New Roman"/>
            </a:endParaRPr>
          </a:p>
          <a:p>
            <a:pPr marL="76200" marR="133985">
              <a:lnSpc>
                <a:spcPts val="1380"/>
              </a:lnSpc>
              <a:spcBef>
                <a:spcPts val="141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(232.4) 20:10.1 </a:t>
            </a:r>
            <a:r>
              <a:rPr sz="1200" dirty="0">
                <a:latin typeface="Times New Roman"/>
                <a:cs typeface="Times New Roman"/>
              </a:rPr>
              <a:t>Tutti i </a:t>
            </a:r>
            <a:r>
              <a:rPr sz="1200" spc="-5" dirty="0">
                <a:latin typeface="Times New Roman"/>
                <a:cs typeface="Times New Roman"/>
              </a:rPr>
              <a:t>Figli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Paradisiaci sono </a:t>
            </a:r>
            <a:r>
              <a:rPr sz="1200" dirty="0">
                <a:latin typeface="Times New Roman"/>
                <a:cs typeface="Times New Roman"/>
              </a:rPr>
              <a:t>divini per </a:t>
            </a:r>
            <a:r>
              <a:rPr sz="1200" spc="-5" dirty="0">
                <a:latin typeface="Times New Roman"/>
                <a:cs typeface="Times New Roman"/>
              </a:rPr>
              <a:t>origine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natura. L’opera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ciascun Figlio Paradisiaco </a:t>
            </a:r>
            <a:r>
              <a:rPr sz="1200" dirty="0">
                <a:latin typeface="Times New Roman"/>
                <a:cs typeface="Times New Roman"/>
              </a:rPr>
              <a:t>a beneficio di </a:t>
            </a:r>
            <a:r>
              <a:rPr sz="1200" spc="-5" dirty="0">
                <a:latin typeface="Times New Roman"/>
                <a:cs typeface="Times New Roman"/>
              </a:rPr>
              <a:t>ogni  </a:t>
            </a:r>
            <a:r>
              <a:rPr sz="1200" dirty="0">
                <a:latin typeface="Times New Roman"/>
                <a:cs typeface="Times New Roman"/>
              </a:rPr>
              <a:t>mondo </a:t>
            </a:r>
            <a:r>
              <a:rPr sz="1200" spc="-5" dirty="0">
                <a:latin typeface="Times New Roman"/>
                <a:cs typeface="Times New Roman"/>
              </a:rPr>
              <a:t>viene </a:t>
            </a:r>
            <a:r>
              <a:rPr sz="1200" dirty="0">
                <a:latin typeface="Times New Roman"/>
                <a:cs typeface="Times New Roman"/>
              </a:rPr>
              <a:t>svolta </a:t>
            </a:r>
            <a:r>
              <a:rPr sz="1200" spc="-5" dirty="0">
                <a:latin typeface="Times New Roman"/>
                <a:cs typeface="Times New Roman"/>
              </a:rPr>
              <a:t>come se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che compie questo servizio fosse </a:t>
            </a:r>
            <a:r>
              <a:rPr sz="1200" dirty="0">
                <a:latin typeface="Times New Roman"/>
                <a:cs typeface="Times New Roman"/>
              </a:rPr>
              <a:t>il primo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unico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685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(232.5) 20:10.2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Figli Paradisiaci </a:t>
            </a:r>
            <a:r>
              <a:rPr sz="1200" dirty="0">
                <a:latin typeface="Times New Roman"/>
                <a:cs typeface="Times New Roman"/>
              </a:rPr>
              <a:t>sono la </a:t>
            </a:r>
            <a:r>
              <a:rPr sz="1200" spc="-5" dirty="0">
                <a:latin typeface="Times New Roman"/>
                <a:cs typeface="Times New Roman"/>
              </a:rPr>
              <a:t>presentazione </a:t>
            </a:r>
            <a:r>
              <a:rPr sz="1200" dirty="0">
                <a:latin typeface="Times New Roman"/>
                <a:cs typeface="Times New Roman"/>
              </a:rPr>
              <a:t>divina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nature </a:t>
            </a:r>
            <a:r>
              <a:rPr sz="1200" spc="-5" dirty="0">
                <a:latin typeface="Times New Roman"/>
                <a:cs typeface="Times New Roman"/>
              </a:rPr>
              <a:t>agenti delle </a:t>
            </a:r>
            <a:r>
              <a:rPr sz="1200" dirty="0">
                <a:latin typeface="Times New Roman"/>
                <a:cs typeface="Times New Roman"/>
              </a:rPr>
              <a:t>tre </a:t>
            </a:r>
            <a:r>
              <a:rPr sz="1200" spc="-5" dirty="0">
                <a:latin typeface="Times New Roman"/>
                <a:cs typeface="Times New Roman"/>
              </a:rPr>
              <a:t>persone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Deità ai </a:t>
            </a:r>
            <a:r>
              <a:rPr sz="1200" dirty="0">
                <a:latin typeface="Times New Roman"/>
                <a:cs typeface="Times New Roman"/>
              </a:rPr>
              <a:t>domini </a:t>
            </a:r>
            <a:r>
              <a:rPr sz="1200" spc="-5" dirty="0">
                <a:latin typeface="Times New Roman"/>
                <a:cs typeface="Times New Roman"/>
              </a:rPr>
              <a:t>del tempo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dello </a:t>
            </a:r>
            <a:r>
              <a:rPr sz="1200" dirty="0">
                <a:latin typeface="Times New Roman"/>
                <a:cs typeface="Times New Roman"/>
              </a:rPr>
              <a:t>spazio. I </a:t>
            </a:r>
            <a:r>
              <a:rPr sz="1200" spc="-5" dirty="0">
                <a:latin typeface="Times New Roman"/>
                <a:cs typeface="Times New Roman"/>
              </a:rPr>
              <a:t>Figli Creatori,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Figli Magistrali ed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Figli Istruttori </a:t>
            </a:r>
            <a:r>
              <a:rPr sz="1200" dirty="0">
                <a:latin typeface="Times New Roman"/>
                <a:cs typeface="Times New Roman"/>
              </a:rPr>
              <a:t>sono i doni delle </a:t>
            </a:r>
            <a:r>
              <a:rPr sz="1200" spc="-5" dirty="0">
                <a:latin typeface="Times New Roman"/>
                <a:cs typeface="Times New Roman"/>
              </a:rPr>
              <a:t>Deità </a:t>
            </a:r>
            <a:r>
              <a:rPr sz="1200" dirty="0">
                <a:latin typeface="Times New Roman"/>
                <a:cs typeface="Times New Roman"/>
              </a:rPr>
              <a:t>eterne </a:t>
            </a:r>
            <a:r>
              <a:rPr sz="1200" spc="-5" dirty="0">
                <a:latin typeface="Times New Roman"/>
                <a:cs typeface="Times New Roman"/>
              </a:rPr>
              <a:t>ai figli degli </a:t>
            </a:r>
            <a:r>
              <a:rPr sz="1200" dirty="0">
                <a:latin typeface="Times New Roman"/>
                <a:cs typeface="Times New Roman"/>
              </a:rPr>
              <a:t>uomini e a tutte le </a:t>
            </a:r>
            <a:r>
              <a:rPr sz="1200" spc="-5" dirty="0">
                <a:latin typeface="Times New Roman"/>
                <a:cs typeface="Times New Roman"/>
              </a:rPr>
              <a:t>altre  creature </a:t>
            </a:r>
            <a:r>
              <a:rPr sz="1200" dirty="0">
                <a:latin typeface="Times New Roman"/>
                <a:cs typeface="Times New Roman"/>
              </a:rPr>
              <a:t>dell’Universo con potenziale </a:t>
            </a:r>
            <a:r>
              <a:rPr sz="1200" spc="-5" dirty="0">
                <a:latin typeface="Times New Roman"/>
                <a:cs typeface="Times New Roman"/>
              </a:rPr>
              <a:t>d’ascensione. Questi Figli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sono i </a:t>
            </a:r>
            <a:r>
              <a:rPr sz="1200" spc="-5" dirty="0">
                <a:latin typeface="Times New Roman"/>
                <a:cs typeface="Times New Roman"/>
              </a:rPr>
              <a:t>ministri divini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sono incessantemente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dediti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all’opera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aiutare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creature del tempo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raggiungere </a:t>
            </a:r>
            <a:r>
              <a:rPr sz="1200" dirty="0">
                <a:latin typeface="Times New Roman"/>
                <a:cs typeface="Times New Roman"/>
              </a:rPr>
              <a:t>l’alta meta </a:t>
            </a:r>
            <a:r>
              <a:rPr sz="1200" spc="-5" dirty="0">
                <a:latin typeface="Times New Roman"/>
                <a:cs typeface="Times New Roman"/>
              </a:rPr>
              <a:t>spirituale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dell’eternità.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228600">
              <a:lnSpc>
                <a:spcPct val="959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(232.6) 20:10.3 </a:t>
            </a:r>
            <a:r>
              <a:rPr sz="1200" spc="-5" dirty="0">
                <a:latin typeface="Times New Roman"/>
                <a:cs typeface="Times New Roman"/>
              </a:rPr>
              <a:t>Nei Figli Creatori l’amore del </a:t>
            </a:r>
            <a:r>
              <a:rPr sz="1200" dirty="0">
                <a:latin typeface="Times New Roman"/>
                <a:cs typeface="Times New Roman"/>
              </a:rPr>
              <a:t>Padre </a:t>
            </a:r>
            <a:r>
              <a:rPr sz="1200" spc="-5" dirty="0">
                <a:latin typeface="Times New Roman"/>
                <a:cs typeface="Times New Roman"/>
              </a:rPr>
              <a:t>Universale </a:t>
            </a:r>
            <a:r>
              <a:rPr sz="1200" dirty="0">
                <a:latin typeface="Times New Roman"/>
                <a:cs typeface="Times New Roman"/>
              </a:rPr>
              <a:t>è fuso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misericordia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Eterno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rivelato agli </a:t>
            </a:r>
            <a:r>
              <a:rPr sz="1200" dirty="0">
                <a:latin typeface="Times New Roman"/>
                <a:cs typeface="Times New Roman"/>
              </a:rPr>
              <a:t>Universi  </a:t>
            </a:r>
            <a:r>
              <a:rPr sz="1200" spc="-5" dirty="0">
                <a:latin typeface="Times New Roman"/>
                <a:cs typeface="Times New Roman"/>
              </a:rPr>
              <a:t>locali nel potere creativo, nel ministero amorevole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nella sovranità comprensiva dei Micael. </a:t>
            </a:r>
            <a:r>
              <a:rPr sz="1200" dirty="0">
                <a:latin typeface="Times New Roman"/>
                <a:cs typeface="Times New Roman"/>
              </a:rPr>
              <a:t>Nei Figli </a:t>
            </a:r>
            <a:r>
              <a:rPr sz="1200" spc="-5" dirty="0">
                <a:latin typeface="Times New Roman"/>
                <a:cs typeface="Times New Roman"/>
              </a:rPr>
              <a:t>Magistrali </a:t>
            </a:r>
            <a:r>
              <a:rPr sz="1200" dirty="0">
                <a:latin typeface="Times New Roman"/>
                <a:cs typeface="Times New Roman"/>
              </a:rPr>
              <a:t>la misericordia  </a:t>
            </a:r>
            <a:r>
              <a:rPr sz="1200" spc="-5" dirty="0">
                <a:latin typeface="Times New Roman"/>
                <a:cs typeface="Times New Roman"/>
              </a:rPr>
              <a:t>del Figlio Eterno, unita </a:t>
            </a:r>
            <a:r>
              <a:rPr sz="1200" dirty="0">
                <a:latin typeface="Times New Roman"/>
                <a:cs typeface="Times New Roman"/>
              </a:rPr>
              <a:t>al </a:t>
            </a:r>
            <a:r>
              <a:rPr sz="1200" spc="-5" dirty="0">
                <a:latin typeface="Times New Roman"/>
                <a:cs typeface="Times New Roman"/>
              </a:rPr>
              <a:t>ministero </a:t>
            </a:r>
            <a:r>
              <a:rPr sz="1200" dirty="0">
                <a:latin typeface="Times New Roman"/>
                <a:cs typeface="Times New Roman"/>
              </a:rPr>
              <a:t>dello Spirito </a:t>
            </a:r>
            <a:r>
              <a:rPr sz="1200" spc="-5" dirty="0">
                <a:latin typeface="Times New Roman"/>
                <a:cs typeface="Times New Roman"/>
              </a:rPr>
              <a:t>Infinito,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rivelata ai </a:t>
            </a:r>
            <a:r>
              <a:rPr sz="1200" dirty="0">
                <a:latin typeface="Times New Roman"/>
                <a:cs typeface="Times New Roman"/>
              </a:rPr>
              <a:t>domini </a:t>
            </a:r>
            <a:r>
              <a:rPr sz="1200" spc="-5" dirty="0">
                <a:latin typeface="Times New Roman"/>
                <a:cs typeface="Times New Roman"/>
              </a:rPr>
              <a:t>evoluzionari </a:t>
            </a:r>
            <a:r>
              <a:rPr sz="1200" dirty="0">
                <a:latin typeface="Times New Roman"/>
                <a:cs typeface="Times New Roman"/>
              </a:rPr>
              <a:t>nelle </a:t>
            </a:r>
            <a:r>
              <a:rPr sz="1200" spc="-5" dirty="0">
                <a:latin typeface="Times New Roman"/>
                <a:cs typeface="Times New Roman"/>
              </a:rPr>
              <a:t>carriere </a:t>
            </a:r>
            <a:r>
              <a:rPr sz="1200" dirty="0">
                <a:latin typeface="Times New Roman"/>
                <a:cs typeface="Times New Roman"/>
              </a:rPr>
              <a:t>di questi </a:t>
            </a:r>
            <a:r>
              <a:rPr sz="1200" spc="-5" dirty="0">
                <a:latin typeface="Times New Roman"/>
                <a:cs typeface="Times New Roman"/>
              </a:rPr>
              <a:t>Avonal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</a:t>
            </a:r>
            <a:endParaRPr sz="1200">
              <a:latin typeface="Times New Roman"/>
              <a:cs typeface="Times New Roman"/>
            </a:endParaRPr>
          </a:p>
          <a:p>
            <a:pPr marL="76200" marR="355600">
              <a:lnSpc>
                <a:spcPts val="1380"/>
              </a:lnSpc>
              <a:spcBef>
                <a:spcPts val="35"/>
              </a:spcBef>
            </a:pPr>
            <a:r>
              <a:rPr sz="1200" spc="-5" dirty="0">
                <a:latin typeface="Times New Roman"/>
                <a:cs typeface="Times New Roman"/>
              </a:rPr>
              <a:t>giudizio,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servizio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conferimento. </a:t>
            </a:r>
            <a:r>
              <a:rPr sz="1200" dirty="0">
                <a:latin typeface="Times New Roman"/>
                <a:cs typeface="Times New Roman"/>
              </a:rPr>
              <a:t>Nei </a:t>
            </a:r>
            <a:r>
              <a:rPr sz="1200" spc="-5" dirty="0">
                <a:latin typeface="Times New Roman"/>
                <a:cs typeface="Times New Roman"/>
              </a:rPr>
              <a:t>Figli </a:t>
            </a:r>
            <a:r>
              <a:rPr sz="1200" dirty="0">
                <a:latin typeface="Times New Roman"/>
                <a:cs typeface="Times New Roman"/>
              </a:rPr>
              <a:t>Istruttori </a:t>
            </a:r>
            <a:r>
              <a:rPr sz="1200" spc="-5" dirty="0">
                <a:latin typeface="Times New Roman"/>
                <a:cs typeface="Times New Roman"/>
              </a:rPr>
              <a:t>Trinitari l’amore,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misericordia ed </a:t>
            </a:r>
            <a:r>
              <a:rPr sz="1200" dirty="0">
                <a:latin typeface="Times New Roman"/>
                <a:cs typeface="Times New Roman"/>
              </a:rPr>
              <a:t>il ministero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tre </a:t>
            </a:r>
            <a:r>
              <a:rPr sz="1200" spc="5" dirty="0">
                <a:latin typeface="Times New Roman"/>
                <a:cs typeface="Times New Roman"/>
              </a:rPr>
              <a:t>Deità </a:t>
            </a:r>
            <a:r>
              <a:rPr sz="1200" spc="-5" dirty="0">
                <a:latin typeface="Times New Roman"/>
                <a:cs typeface="Times New Roman"/>
              </a:rPr>
              <a:t>del  Paradiso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coordinati sui </a:t>
            </a:r>
            <a:r>
              <a:rPr sz="1200" dirty="0">
                <a:latin typeface="Times New Roman"/>
                <a:cs typeface="Times New Roman"/>
              </a:rPr>
              <a:t>livelli di </a:t>
            </a:r>
            <a:r>
              <a:rPr sz="1200" spc="-5" dirty="0">
                <a:latin typeface="Times New Roman"/>
                <a:cs typeface="Times New Roman"/>
              </a:rPr>
              <a:t>valori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alti </a:t>
            </a:r>
            <a:r>
              <a:rPr sz="1200" dirty="0">
                <a:latin typeface="Times New Roman"/>
                <a:cs typeface="Times New Roman"/>
              </a:rPr>
              <a:t>del tempo-spazio e sono </a:t>
            </a:r>
            <a:r>
              <a:rPr sz="1200" spc="-5" dirty="0">
                <a:latin typeface="Times New Roman"/>
                <a:cs typeface="Times New Roman"/>
              </a:rPr>
              <a:t>presentati agli Universi come verità </a:t>
            </a:r>
            <a:r>
              <a:rPr sz="1200" dirty="0">
                <a:latin typeface="Times New Roman"/>
                <a:cs typeface="Times New Roman"/>
              </a:rPr>
              <a:t>vivente, bontà  divina e </a:t>
            </a:r>
            <a:r>
              <a:rPr sz="1200" spc="-5" dirty="0">
                <a:latin typeface="Times New Roman"/>
                <a:cs typeface="Times New Roman"/>
              </a:rPr>
              <a:t>vera </a:t>
            </a:r>
            <a:r>
              <a:rPr sz="1200" dirty="0">
                <a:latin typeface="Times New Roman"/>
                <a:cs typeface="Times New Roman"/>
              </a:rPr>
              <a:t>bellezza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spirituale.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12827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(233.1) 20:10.4 </a:t>
            </a:r>
            <a:r>
              <a:rPr sz="1200" spc="-5" dirty="0">
                <a:latin typeface="Times New Roman"/>
                <a:cs typeface="Times New Roman"/>
              </a:rPr>
              <a:t>Negli </a:t>
            </a:r>
            <a:r>
              <a:rPr sz="1200" dirty="0">
                <a:latin typeface="Times New Roman"/>
                <a:cs typeface="Times New Roman"/>
              </a:rPr>
              <a:t>Universi </a:t>
            </a:r>
            <a:r>
              <a:rPr sz="1200" spc="-5" dirty="0">
                <a:latin typeface="Times New Roman"/>
                <a:cs typeface="Times New Roman"/>
              </a:rPr>
              <a:t>locali questi </a:t>
            </a:r>
            <a:r>
              <a:rPr sz="1200" dirty="0">
                <a:latin typeface="Times New Roman"/>
                <a:cs typeface="Times New Roman"/>
              </a:rPr>
              <a:t>ordini di </a:t>
            </a:r>
            <a:r>
              <a:rPr sz="1200" spc="-5" dirty="0">
                <a:latin typeface="Times New Roman"/>
                <a:cs typeface="Times New Roman"/>
              </a:rPr>
              <a:t>filiazione collaborano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effettuare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rivelazione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Deità del </a:t>
            </a:r>
            <a:r>
              <a:rPr sz="1200" dirty="0">
                <a:latin typeface="Times New Roman"/>
                <a:cs typeface="Times New Roman"/>
              </a:rPr>
              <a:t>Paradiso alle  </a:t>
            </a:r>
            <a:r>
              <a:rPr sz="1200" spc="-5" dirty="0">
                <a:latin typeface="Times New Roman"/>
                <a:cs typeface="Times New Roman"/>
              </a:rPr>
              <a:t>creature dello </a:t>
            </a:r>
            <a:r>
              <a:rPr sz="1200" dirty="0">
                <a:latin typeface="Times New Roman"/>
                <a:cs typeface="Times New Roman"/>
              </a:rPr>
              <a:t>spazio.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quanto Padre </a:t>
            </a:r>
            <a:r>
              <a:rPr sz="1200" dirty="0">
                <a:latin typeface="Times New Roman"/>
                <a:cs typeface="Times New Roman"/>
              </a:rPr>
              <a:t>di un Universo </a:t>
            </a:r>
            <a:r>
              <a:rPr sz="1200" spc="-5" dirty="0">
                <a:latin typeface="Times New Roman"/>
                <a:cs typeface="Times New Roman"/>
              </a:rPr>
              <a:t>locale,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Creatore mostra il </a:t>
            </a:r>
            <a:r>
              <a:rPr sz="1200" spc="-5" dirty="0">
                <a:latin typeface="Times New Roman"/>
                <a:cs typeface="Times New Roman"/>
              </a:rPr>
              <a:t>carattere </a:t>
            </a:r>
            <a:r>
              <a:rPr sz="1200" dirty="0">
                <a:latin typeface="Times New Roman"/>
                <a:cs typeface="Times New Roman"/>
              </a:rPr>
              <a:t>infinito </a:t>
            </a:r>
            <a:r>
              <a:rPr sz="1200" spc="-5" dirty="0">
                <a:latin typeface="Times New Roman"/>
                <a:cs typeface="Times New Roman"/>
              </a:rPr>
              <a:t>del Padre </a:t>
            </a:r>
            <a:r>
              <a:rPr sz="1200" dirty="0">
                <a:latin typeface="Times New Roman"/>
                <a:cs typeface="Times New Roman"/>
              </a:rPr>
              <a:t>Universale. </a:t>
            </a:r>
            <a:r>
              <a:rPr sz="1200" spc="-15" dirty="0">
                <a:latin typeface="Times New Roman"/>
                <a:cs typeface="Times New Roman"/>
              </a:rPr>
              <a:t>In  </a:t>
            </a:r>
            <a:r>
              <a:rPr sz="1200" spc="-5" dirty="0">
                <a:latin typeface="Times New Roman"/>
                <a:cs typeface="Times New Roman"/>
              </a:rPr>
              <a:t>quanto Figli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conferimento misericordiosi, gli </a:t>
            </a:r>
            <a:r>
              <a:rPr sz="1200" dirty="0">
                <a:latin typeface="Times New Roman"/>
                <a:cs typeface="Times New Roman"/>
              </a:rPr>
              <a:t>Avonal </a:t>
            </a:r>
            <a:r>
              <a:rPr sz="1200" spc="-5" dirty="0">
                <a:latin typeface="Times New Roman"/>
                <a:cs typeface="Times New Roman"/>
              </a:rPr>
              <a:t>rivelano </a:t>
            </a:r>
            <a:r>
              <a:rPr sz="1200" dirty="0">
                <a:latin typeface="Times New Roman"/>
                <a:cs typeface="Times New Roman"/>
              </a:rPr>
              <a:t>la natura </a:t>
            </a:r>
            <a:r>
              <a:rPr sz="1200" spc="-5" dirty="0">
                <a:latin typeface="Times New Roman"/>
                <a:cs typeface="Times New Roman"/>
              </a:rPr>
              <a:t>incomparabile </a:t>
            </a:r>
            <a:r>
              <a:rPr sz="1200" dirty="0">
                <a:latin typeface="Times New Roman"/>
                <a:cs typeface="Times New Roman"/>
              </a:rPr>
              <a:t>della compassione infinita </a:t>
            </a:r>
            <a:r>
              <a:rPr sz="1200" spc="-5" dirty="0">
                <a:latin typeface="Times New Roman"/>
                <a:cs typeface="Times New Roman"/>
              </a:rPr>
              <a:t>del Figlio  Eterno.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quanto </a:t>
            </a:r>
            <a:r>
              <a:rPr sz="1200" dirty="0">
                <a:latin typeface="Times New Roman"/>
                <a:cs typeface="Times New Roman"/>
              </a:rPr>
              <a:t>veri istruttori </a:t>
            </a:r>
            <a:r>
              <a:rPr sz="1200" spc="-5" dirty="0">
                <a:latin typeface="Times New Roman"/>
                <a:cs typeface="Times New Roman"/>
              </a:rPr>
              <a:t>delle personalità ascendenti,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Figli Daynal della Trinità rivelano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personalità </a:t>
            </a:r>
            <a:r>
              <a:rPr sz="1200" dirty="0">
                <a:latin typeface="Times New Roman"/>
                <a:cs typeface="Times New Roman"/>
              </a:rPr>
              <a:t>educatrice dello  Spirito </a:t>
            </a:r>
            <a:r>
              <a:rPr sz="1200" spc="-5" dirty="0">
                <a:latin typeface="Times New Roman"/>
                <a:cs typeface="Times New Roman"/>
              </a:rPr>
              <a:t>Infinito. Nella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cooperazione </a:t>
            </a:r>
            <a:r>
              <a:rPr sz="1200" dirty="0">
                <a:latin typeface="Times New Roman"/>
                <a:cs typeface="Times New Roman"/>
              </a:rPr>
              <a:t>divinamente </a:t>
            </a:r>
            <a:r>
              <a:rPr sz="1200" spc="-5" dirty="0">
                <a:latin typeface="Times New Roman"/>
                <a:cs typeface="Times New Roman"/>
              </a:rPr>
              <a:t>perfetta,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Micael, gli Avonal </a:t>
            </a:r>
            <a:r>
              <a:rPr sz="1200" dirty="0">
                <a:latin typeface="Times New Roman"/>
                <a:cs typeface="Times New Roman"/>
              </a:rPr>
              <a:t>e i </a:t>
            </a:r>
            <a:r>
              <a:rPr sz="1200" spc="-5" dirty="0">
                <a:latin typeface="Times New Roman"/>
                <a:cs typeface="Times New Roman"/>
              </a:rPr>
              <a:t>Daynal </a:t>
            </a:r>
            <a:r>
              <a:rPr sz="1200" dirty="0">
                <a:latin typeface="Times New Roman"/>
                <a:cs typeface="Times New Roman"/>
              </a:rPr>
              <a:t>contribuiscono </a:t>
            </a:r>
            <a:r>
              <a:rPr sz="1200" spc="-5" dirty="0">
                <a:latin typeface="Times New Roman"/>
                <a:cs typeface="Times New Roman"/>
              </a:rPr>
              <a:t>all’attuazione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alla  rivelazione della </a:t>
            </a:r>
            <a:r>
              <a:rPr sz="1200" dirty="0">
                <a:latin typeface="Times New Roman"/>
                <a:cs typeface="Times New Roman"/>
              </a:rPr>
              <a:t>personalità e </a:t>
            </a:r>
            <a:r>
              <a:rPr sz="1200" spc="-5" dirty="0">
                <a:latin typeface="Times New Roman"/>
                <a:cs typeface="Times New Roman"/>
              </a:rPr>
              <a:t>della sovranità </a:t>
            </a:r>
            <a:r>
              <a:rPr sz="1200" dirty="0">
                <a:latin typeface="Times New Roman"/>
                <a:cs typeface="Times New Roman"/>
              </a:rPr>
              <a:t>di Dio il </a:t>
            </a:r>
            <a:r>
              <a:rPr sz="1200" spc="-5" dirty="0">
                <a:latin typeface="Times New Roman"/>
                <a:cs typeface="Times New Roman"/>
              </a:rPr>
              <a:t>Supremo negli Universi del tempo-spazio </a:t>
            </a:r>
            <a:r>
              <a:rPr sz="1200" dirty="0">
                <a:latin typeface="Times New Roman"/>
                <a:cs typeface="Times New Roman"/>
              </a:rPr>
              <a:t>e per </a:t>
            </a:r>
            <a:r>
              <a:rPr sz="1200" spc="-5" dirty="0">
                <a:latin typeface="Times New Roman"/>
                <a:cs typeface="Times New Roman"/>
              </a:rPr>
              <a:t>essi. Nell’armonia </a:t>
            </a:r>
            <a:r>
              <a:rPr sz="1200" dirty="0">
                <a:latin typeface="Times New Roman"/>
                <a:cs typeface="Times New Roman"/>
              </a:rPr>
              <a:t>delle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loro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41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412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90219" y="513333"/>
            <a:ext cx="7726045" cy="91122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50800">
              <a:lnSpc>
                <a:spcPts val="1410"/>
              </a:lnSpc>
              <a:spcBef>
                <a:spcPts val="100"/>
              </a:spcBef>
            </a:pPr>
            <a:r>
              <a:rPr sz="1200" spc="-5" dirty="0">
                <a:latin typeface="Times New Roman"/>
                <a:cs typeface="Times New Roman"/>
              </a:rPr>
              <a:t>attività </a:t>
            </a:r>
            <a:r>
              <a:rPr sz="1200" dirty="0">
                <a:latin typeface="Times New Roman"/>
                <a:cs typeface="Times New Roman"/>
              </a:rPr>
              <a:t>trine </a:t>
            </a:r>
            <a:r>
              <a:rPr sz="1200" spc="-5" dirty="0">
                <a:latin typeface="Times New Roman"/>
                <a:cs typeface="Times New Roman"/>
              </a:rPr>
              <a:t>questi Figli Paradisiaci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operano </a:t>
            </a:r>
            <a:r>
              <a:rPr sz="1200" spc="-5" dirty="0">
                <a:latin typeface="Times New Roman"/>
                <a:cs typeface="Times New Roman"/>
              </a:rPr>
              <a:t>sempre come avanguardia delle </a:t>
            </a:r>
            <a:r>
              <a:rPr sz="1200" dirty="0">
                <a:latin typeface="Times New Roman"/>
                <a:cs typeface="Times New Roman"/>
              </a:rPr>
              <a:t>personalità </a:t>
            </a:r>
            <a:r>
              <a:rPr sz="1200" spc="-5" dirty="0">
                <a:latin typeface="Times New Roman"/>
                <a:cs typeface="Times New Roman"/>
              </a:rPr>
              <a:t>della Deità, </a:t>
            </a:r>
            <a:r>
              <a:rPr sz="1200" dirty="0">
                <a:latin typeface="Times New Roman"/>
                <a:cs typeface="Times New Roman"/>
              </a:rPr>
              <a:t>mentre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seguono</a:t>
            </a:r>
            <a:endParaRPr sz="1200">
              <a:latin typeface="Times New Roman"/>
              <a:cs typeface="Times New Roman"/>
            </a:endParaRPr>
          </a:p>
          <a:p>
            <a:pPr marL="50800" marR="17780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l’espansione senza fine </a:t>
            </a:r>
            <a:r>
              <a:rPr sz="1200" dirty="0">
                <a:latin typeface="Times New Roman"/>
                <a:cs typeface="Times New Roman"/>
              </a:rPr>
              <a:t>della divinità </a:t>
            </a:r>
            <a:r>
              <a:rPr sz="1200" spc="-5" dirty="0">
                <a:latin typeface="Times New Roman"/>
                <a:cs typeface="Times New Roman"/>
              </a:rPr>
              <a:t>della Grande </a:t>
            </a:r>
            <a:r>
              <a:rPr sz="1200" dirty="0">
                <a:latin typeface="Times New Roman"/>
                <a:cs typeface="Times New Roman"/>
              </a:rPr>
              <a:t>Prima </a:t>
            </a:r>
            <a:r>
              <a:rPr sz="1200" spc="-5" dirty="0">
                <a:latin typeface="Times New Roman"/>
                <a:cs typeface="Times New Roman"/>
              </a:rPr>
              <a:t>Sorgente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Centro dall’Isola </a:t>
            </a:r>
            <a:r>
              <a:rPr sz="1200" dirty="0">
                <a:latin typeface="Times New Roman"/>
                <a:cs typeface="Times New Roman"/>
              </a:rPr>
              <a:t>eterna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Paradiso sino alle profondità  </a:t>
            </a:r>
            <a:r>
              <a:rPr sz="1200" spc="-5" dirty="0">
                <a:latin typeface="Times New Roman"/>
                <a:cs typeface="Times New Roman"/>
              </a:rPr>
              <a:t>sconosciute dello </a:t>
            </a:r>
            <a:r>
              <a:rPr sz="1200" dirty="0">
                <a:latin typeface="Times New Roman"/>
                <a:cs typeface="Times New Roman"/>
              </a:rPr>
              <a:t>spazio.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00">
              <a:latin typeface="Times New Roman"/>
              <a:cs typeface="Times New Roman"/>
            </a:endParaRPr>
          </a:p>
          <a:p>
            <a:pPr marL="50800">
              <a:lnSpc>
                <a:spcPct val="1000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(233.2) 20:10.5 </a:t>
            </a:r>
            <a:r>
              <a:rPr sz="1200" spc="-5" dirty="0">
                <a:latin typeface="Times New Roman"/>
                <a:cs typeface="Times New Roman"/>
              </a:rPr>
              <a:t>[Presentato </a:t>
            </a:r>
            <a:r>
              <a:rPr sz="1200" dirty="0">
                <a:latin typeface="Times New Roman"/>
                <a:cs typeface="Times New Roman"/>
              </a:rPr>
              <a:t>da un </a:t>
            </a:r>
            <a:r>
              <a:rPr sz="1200" spc="-5" dirty="0">
                <a:latin typeface="Times New Roman"/>
                <a:cs typeface="Times New Roman"/>
              </a:rPr>
              <a:t>Perfettore </a:t>
            </a:r>
            <a:r>
              <a:rPr sz="1200" dirty="0">
                <a:latin typeface="Times New Roman"/>
                <a:cs typeface="Times New Roman"/>
              </a:rPr>
              <a:t>di Saggezza proveniente da</a:t>
            </a:r>
            <a:r>
              <a:rPr sz="1200" spc="-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Uversa.]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41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413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08761"/>
            <a:ext cx="8137525" cy="4050029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76200">
              <a:lnSpc>
                <a:spcPct val="100000"/>
              </a:lnSpc>
              <a:spcBef>
                <a:spcPts val="95"/>
              </a:spcBef>
            </a:pPr>
            <a:r>
              <a:rPr sz="2200" b="1" spc="-5" dirty="0">
                <a:solidFill>
                  <a:srgbClr val="933634"/>
                </a:solidFill>
                <a:latin typeface="Times New Roman"/>
                <a:cs typeface="Times New Roman"/>
              </a:rPr>
              <a:t>Fascicolo </a:t>
            </a:r>
            <a:r>
              <a:rPr sz="2200" b="1" dirty="0">
                <a:solidFill>
                  <a:srgbClr val="933634"/>
                </a:solidFill>
                <a:latin typeface="Times New Roman"/>
                <a:cs typeface="Times New Roman"/>
              </a:rPr>
              <a:t>21: </a:t>
            </a:r>
            <a:r>
              <a:rPr sz="2200" b="1" spc="-5" dirty="0">
                <a:solidFill>
                  <a:srgbClr val="933634"/>
                </a:solidFill>
                <a:latin typeface="Times New Roman"/>
                <a:cs typeface="Times New Roman"/>
              </a:rPr>
              <a:t>I Figli </a:t>
            </a:r>
            <a:r>
              <a:rPr sz="2200" b="1" spc="-10" dirty="0">
                <a:solidFill>
                  <a:srgbClr val="933634"/>
                </a:solidFill>
                <a:latin typeface="Times New Roman"/>
                <a:cs typeface="Times New Roman"/>
              </a:rPr>
              <a:t>Creatori </a:t>
            </a:r>
            <a:r>
              <a:rPr sz="2200" b="1" spc="-5" dirty="0">
                <a:solidFill>
                  <a:srgbClr val="933634"/>
                </a:solidFill>
                <a:latin typeface="Times New Roman"/>
                <a:cs typeface="Times New Roman"/>
              </a:rPr>
              <a:t>Paradisiaci</a:t>
            </a:r>
            <a:endParaRPr sz="2200">
              <a:latin typeface="Times New Roman"/>
              <a:cs typeface="Times New Roman"/>
            </a:endParaRPr>
          </a:p>
          <a:p>
            <a:pPr marL="76200" marR="83820">
              <a:lnSpc>
                <a:spcPct val="95900"/>
              </a:lnSpc>
              <a:spcBef>
                <a:spcPts val="138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(234.1) 21:0.1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FIGLI Creatori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gli artefici </a:t>
            </a:r>
            <a:r>
              <a:rPr sz="1200" dirty="0">
                <a:latin typeface="Times New Roman"/>
                <a:cs typeface="Times New Roman"/>
              </a:rPr>
              <a:t>ed i </a:t>
            </a:r>
            <a:r>
              <a:rPr sz="1200" spc="-5" dirty="0">
                <a:latin typeface="Times New Roman"/>
                <a:cs typeface="Times New Roman"/>
              </a:rPr>
              <a:t>governanti degli Universi </a:t>
            </a:r>
            <a:r>
              <a:rPr sz="1200" dirty="0">
                <a:latin typeface="Times New Roman"/>
                <a:cs typeface="Times New Roman"/>
              </a:rPr>
              <a:t>locali </a:t>
            </a:r>
            <a:r>
              <a:rPr sz="1200" spc="-5" dirty="0">
                <a:latin typeface="Times New Roman"/>
                <a:cs typeface="Times New Roman"/>
              </a:rPr>
              <a:t>del tempo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dello </a:t>
            </a:r>
            <a:r>
              <a:rPr sz="1200" dirty="0">
                <a:latin typeface="Times New Roman"/>
                <a:cs typeface="Times New Roman"/>
              </a:rPr>
              <a:t>spazio. </a:t>
            </a:r>
            <a:r>
              <a:rPr sz="1200" spc="-5" dirty="0">
                <a:latin typeface="Times New Roman"/>
                <a:cs typeface="Times New Roman"/>
              </a:rPr>
              <a:t>Questi creatori </a:t>
            </a:r>
            <a:r>
              <a:rPr sz="1200" dirty="0">
                <a:latin typeface="Times New Roman"/>
                <a:cs typeface="Times New Roman"/>
              </a:rPr>
              <a:t>e sovrani  </a:t>
            </a:r>
            <a:r>
              <a:rPr sz="1200" spc="-5" dirty="0">
                <a:latin typeface="Times New Roman"/>
                <a:cs typeface="Times New Roman"/>
              </a:rPr>
              <a:t>d’Universo sono d’origine duale, incorporando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caratteristiche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Padre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Figlio. </a:t>
            </a:r>
            <a:r>
              <a:rPr sz="1200" dirty="0">
                <a:latin typeface="Times New Roman"/>
                <a:cs typeface="Times New Roman"/>
              </a:rPr>
              <a:t>Tuttavia </a:t>
            </a:r>
            <a:r>
              <a:rPr sz="1200" spc="-5" dirty="0">
                <a:latin typeface="Times New Roman"/>
                <a:cs typeface="Times New Roman"/>
              </a:rPr>
              <a:t>ogni Figlio </a:t>
            </a:r>
            <a:r>
              <a:rPr sz="1200" dirty="0">
                <a:latin typeface="Times New Roman"/>
                <a:cs typeface="Times New Roman"/>
              </a:rPr>
              <a:t>Creatore è  </a:t>
            </a:r>
            <a:r>
              <a:rPr sz="1200" spc="-5" dirty="0">
                <a:latin typeface="Times New Roman"/>
                <a:cs typeface="Times New Roman"/>
              </a:rPr>
              <a:t>differente </a:t>
            </a:r>
            <a:r>
              <a:rPr sz="1200" dirty="0">
                <a:latin typeface="Times New Roman"/>
                <a:cs typeface="Times New Roman"/>
              </a:rPr>
              <a:t>da tutti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altri; </a:t>
            </a:r>
            <a:r>
              <a:rPr sz="1200" spc="-5" dirty="0">
                <a:latin typeface="Times New Roman"/>
                <a:cs typeface="Times New Roman"/>
              </a:rPr>
              <a:t>ciascuno </a:t>
            </a:r>
            <a:r>
              <a:rPr sz="1200" dirty="0">
                <a:latin typeface="Times New Roman"/>
                <a:cs typeface="Times New Roman"/>
              </a:rPr>
              <a:t>è unico per </a:t>
            </a:r>
            <a:r>
              <a:rPr sz="1200" spc="-5" dirty="0">
                <a:latin typeface="Times New Roman"/>
                <a:cs typeface="Times New Roman"/>
              </a:rPr>
              <a:t>natura quanto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personalità; ciascuno </a:t>
            </a:r>
            <a:r>
              <a:rPr sz="1200" dirty="0">
                <a:latin typeface="Times New Roman"/>
                <a:cs typeface="Times New Roman"/>
              </a:rPr>
              <a:t>è il </a:t>
            </a:r>
            <a:r>
              <a:rPr sz="1200" spc="-5" dirty="0">
                <a:latin typeface="Times New Roman"/>
                <a:cs typeface="Times New Roman"/>
              </a:rPr>
              <a:t>“Figlio unigenito” </a:t>
            </a:r>
            <a:r>
              <a:rPr sz="1200" dirty="0">
                <a:latin typeface="Times New Roman"/>
                <a:cs typeface="Times New Roman"/>
              </a:rPr>
              <a:t>del perfetto </a:t>
            </a:r>
            <a:r>
              <a:rPr sz="1200" spc="-5" dirty="0">
                <a:latin typeface="Times New Roman"/>
                <a:cs typeface="Times New Roman"/>
              </a:rPr>
              <a:t>ideale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deità della sua origine.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50">
              <a:latin typeface="Times New Roman"/>
              <a:cs typeface="Times New Roman"/>
            </a:endParaRPr>
          </a:p>
          <a:p>
            <a:pPr marL="76200" marR="2971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(234.2) 21:0.2 </a:t>
            </a:r>
            <a:r>
              <a:rPr sz="1200" spc="-5" dirty="0">
                <a:latin typeface="Times New Roman"/>
                <a:cs typeface="Times New Roman"/>
              </a:rPr>
              <a:t>Nella vasta opera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organizzare, </a:t>
            </a:r>
            <a:r>
              <a:rPr sz="1200" dirty="0">
                <a:latin typeface="Times New Roman"/>
                <a:cs typeface="Times New Roman"/>
              </a:rPr>
              <a:t>far </a:t>
            </a:r>
            <a:r>
              <a:rPr sz="1200" spc="-5" dirty="0">
                <a:latin typeface="Times New Roman"/>
                <a:cs typeface="Times New Roman"/>
              </a:rPr>
              <a:t>evolvere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perfezionare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Universo locale, </a:t>
            </a:r>
            <a:r>
              <a:rPr sz="1200" dirty="0">
                <a:latin typeface="Times New Roman"/>
                <a:cs typeface="Times New Roman"/>
              </a:rPr>
              <a:t>questi </a:t>
            </a:r>
            <a:r>
              <a:rPr sz="1200" spc="-5" dirty="0">
                <a:latin typeface="Times New Roman"/>
                <a:cs typeface="Times New Roman"/>
              </a:rPr>
              <a:t>Figli elevati godono </a:t>
            </a:r>
            <a:r>
              <a:rPr sz="1200" dirty="0">
                <a:latin typeface="Times New Roman"/>
                <a:cs typeface="Times New Roman"/>
              </a:rPr>
              <a:t>sempre  </a:t>
            </a:r>
            <a:r>
              <a:rPr sz="1200" spc="-5" dirty="0">
                <a:latin typeface="Times New Roman"/>
                <a:cs typeface="Times New Roman"/>
              </a:rPr>
              <a:t>dell’approvazione sostenitrice del Padre Universale.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relazione </a:t>
            </a:r>
            <a:r>
              <a:rPr sz="1200" spc="-5" dirty="0">
                <a:latin typeface="Times New Roman"/>
                <a:cs typeface="Times New Roman"/>
              </a:rPr>
              <a:t>dei Figli Creatori con </a:t>
            </a:r>
            <a:r>
              <a:rPr sz="1200" dirty="0">
                <a:latin typeface="Times New Roman"/>
                <a:cs typeface="Times New Roman"/>
              </a:rPr>
              <a:t>il loro </a:t>
            </a:r>
            <a:r>
              <a:rPr sz="1200" spc="-5" dirty="0">
                <a:latin typeface="Times New Roman"/>
                <a:cs typeface="Times New Roman"/>
              </a:rPr>
              <a:t>Padre del Paradiso </a:t>
            </a:r>
            <a:r>
              <a:rPr sz="1200" dirty="0">
                <a:latin typeface="Times New Roman"/>
                <a:cs typeface="Times New Roman"/>
              </a:rPr>
              <a:t>è toccante e  </a:t>
            </a:r>
            <a:r>
              <a:rPr sz="1200" spc="-5" dirty="0">
                <a:latin typeface="Times New Roman"/>
                <a:cs typeface="Times New Roman"/>
              </a:rPr>
              <a:t>superlativa. Non </a:t>
            </a:r>
            <a:r>
              <a:rPr sz="1200" dirty="0">
                <a:latin typeface="Times New Roman"/>
                <a:cs typeface="Times New Roman"/>
              </a:rPr>
              <a:t>c’è alcun dubbio che il </a:t>
            </a:r>
            <a:r>
              <a:rPr sz="1200" spc="-5" dirty="0">
                <a:latin typeface="Times New Roman"/>
                <a:cs typeface="Times New Roman"/>
              </a:rPr>
              <a:t>profondo affetto delle Deità genitrici </a:t>
            </a:r>
            <a:r>
              <a:rPr sz="1200" dirty="0">
                <a:latin typeface="Times New Roman"/>
                <a:cs typeface="Times New Roman"/>
              </a:rPr>
              <a:t>per la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progenie divina è la </a:t>
            </a:r>
            <a:r>
              <a:rPr sz="1200" spc="-5" dirty="0">
                <a:latin typeface="Times New Roman"/>
                <a:cs typeface="Times New Roman"/>
              </a:rPr>
              <a:t>sorgente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quell’amore stupendo </a:t>
            </a:r>
            <a:r>
              <a:rPr sz="1200" dirty="0">
                <a:latin typeface="Times New Roman"/>
                <a:cs typeface="Times New Roman"/>
              </a:rPr>
              <a:t>e quasi divino che anche i genitori </a:t>
            </a:r>
            <a:r>
              <a:rPr sz="1200" spc="-5" dirty="0">
                <a:latin typeface="Times New Roman"/>
                <a:cs typeface="Times New Roman"/>
              </a:rPr>
              <a:t>mortali </a:t>
            </a:r>
            <a:r>
              <a:rPr sz="1200" dirty="0">
                <a:latin typeface="Times New Roman"/>
                <a:cs typeface="Times New Roman"/>
              </a:rPr>
              <a:t>nutrono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i loro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figli.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20002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(234.3) 21:0.3 </a:t>
            </a:r>
            <a:r>
              <a:rPr sz="1200" spc="-5" dirty="0">
                <a:latin typeface="Times New Roman"/>
                <a:cs typeface="Times New Roman"/>
              </a:rPr>
              <a:t>Questi Figli primari Paradisiaci </a:t>
            </a:r>
            <a:r>
              <a:rPr sz="1200" dirty="0">
                <a:latin typeface="Times New Roman"/>
                <a:cs typeface="Times New Roman"/>
              </a:rPr>
              <a:t>sono personalizzati </a:t>
            </a:r>
            <a:r>
              <a:rPr sz="1200" spc="-5" dirty="0">
                <a:latin typeface="Times New Roman"/>
                <a:cs typeface="Times New Roman"/>
              </a:rPr>
              <a:t>come Micael. Quando partono </a:t>
            </a:r>
            <a:r>
              <a:rPr sz="1200" dirty="0">
                <a:latin typeface="Times New Roman"/>
                <a:cs typeface="Times New Roman"/>
              </a:rPr>
              <a:t>dal Paradiso </a:t>
            </a:r>
            <a:r>
              <a:rPr sz="1200" spc="-5" dirty="0">
                <a:latin typeface="Times New Roman"/>
                <a:cs typeface="Times New Roman"/>
              </a:rPr>
              <a:t>per fondare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loro  Universi, essi sono </a:t>
            </a:r>
            <a:r>
              <a:rPr sz="1200" dirty="0">
                <a:latin typeface="Times New Roman"/>
                <a:cs typeface="Times New Roman"/>
              </a:rPr>
              <a:t>conosciuti come </a:t>
            </a:r>
            <a:r>
              <a:rPr sz="1200" spc="-5" dirty="0">
                <a:latin typeface="Times New Roman"/>
                <a:cs typeface="Times New Roman"/>
              </a:rPr>
              <a:t>Micael </a:t>
            </a:r>
            <a:r>
              <a:rPr sz="1200" dirty="0">
                <a:latin typeface="Times New Roman"/>
                <a:cs typeface="Times New Roman"/>
              </a:rPr>
              <a:t>Creatori. </a:t>
            </a:r>
            <a:r>
              <a:rPr sz="1200" spc="-5" dirty="0">
                <a:latin typeface="Times New Roman"/>
                <a:cs typeface="Times New Roman"/>
              </a:rPr>
              <a:t>Quando sono insediati nell’autorità suprema sono chiamati Micael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Maestri.</a:t>
            </a:r>
            <a:endParaRPr sz="1200">
              <a:latin typeface="Times New Roman"/>
              <a:cs typeface="Times New Roman"/>
            </a:endParaRPr>
          </a:p>
          <a:p>
            <a:pPr marL="76200" marR="581025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Talvolta </a:t>
            </a:r>
            <a:r>
              <a:rPr sz="1200" dirty="0">
                <a:latin typeface="Times New Roman"/>
                <a:cs typeface="Times New Roman"/>
              </a:rPr>
              <a:t>noi </a:t>
            </a:r>
            <a:r>
              <a:rPr sz="1200" spc="-5" dirty="0">
                <a:latin typeface="Times New Roman"/>
                <a:cs typeface="Times New Roman"/>
              </a:rPr>
              <a:t>facciamo riferimento </a:t>
            </a:r>
            <a:r>
              <a:rPr sz="1200" dirty="0">
                <a:latin typeface="Times New Roman"/>
                <a:cs typeface="Times New Roman"/>
              </a:rPr>
              <a:t>al </a:t>
            </a:r>
            <a:r>
              <a:rPr sz="1200" spc="-5" dirty="0">
                <a:latin typeface="Times New Roman"/>
                <a:cs typeface="Times New Roman"/>
              </a:rPr>
              <a:t>sovrano </a:t>
            </a:r>
            <a:r>
              <a:rPr sz="1200" dirty="0">
                <a:latin typeface="Times New Roman"/>
                <a:cs typeface="Times New Roman"/>
              </a:rPr>
              <a:t>del vostro </a:t>
            </a:r>
            <a:r>
              <a:rPr sz="1200" spc="-5" dirty="0">
                <a:latin typeface="Times New Roman"/>
                <a:cs typeface="Times New Roman"/>
              </a:rPr>
              <a:t>Universo </a:t>
            </a:r>
            <a:r>
              <a:rPr sz="1200" dirty="0">
                <a:latin typeface="Times New Roman"/>
                <a:cs typeface="Times New Roman"/>
              </a:rPr>
              <a:t>di Nebadon </a:t>
            </a:r>
            <a:r>
              <a:rPr sz="1200" spc="-5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Cristo </a:t>
            </a:r>
            <a:r>
              <a:rPr sz="1200" spc="-5" dirty="0">
                <a:latin typeface="Times New Roman"/>
                <a:cs typeface="Times New Roman"/>
              </a:rPr>
              <a:t>Micael. Essi regnano </a:t>
            </a:r>
            <a:r>
              <a:rPr sz="1200" dirty="0">
                <a:latin typeface="Times New Roman"/>
                <a:cs typeface="Times New Roman"/>
              </a:rPr>
              <a:t>sempre </a:t>
            </a:r>
            <a:r>
              <a:rPr sz="1200" spc="-5" dirty="0">
                <a:latin typeface="Times New Roman"/>
                <a:cs typeface="Times New Roman"/>
              </a:rPr>
              <a:t>ed  eternamente secondo </a:t>
            </a:r>
            <a:r>
              <a:rPr sz="1200" dirty="0">
                <a:latin typeface="Times New Roman"/>
                <a:cs typeface="Times New Roman"/>
              </a:rPr>
              <a:t>“l’ordine di </a:t>
            </a:r>
            <a:r>
              <a:rPr sz="1200" spc="-5" dirty="0">
                <a:latin typeface="Times New Roman"/>
                <a:cs typeface="Times New Roman"/>
              </a:rPr>
              <a:t>Micael”, che </a:t>
            </a:r>
            <a:r>
              <a:rPr sz="1200" dirty="0">
                <a:latin typeface="Times New Roman"/>
                <a:cs typeface="Times New Roman"/>
              </a:rPr>
              <a:t>è la </a:t>
            </a:r>
            <a:r>
              <a:rPr sz="1200" spc="-5" dirty="0">
                <a:latin typeface="Times New Roman"/>
                <a:cs typeface="Times New Roman"/>
              </a:rPr>
              <a:t>designazione del </a:t>
            </a:r>
            <a:r>
              <a:rPr sz="1200" dirty="0">
                <a:latin typeface="Times New Roman"/>
                <a:cs typeface="Times New Roman"/>
              </a:rPr>
              <a:t>primo </a:t>
            </a:r>
            <a:r>
              <a:rPr sz="1200" spc="-5" dirty="0">
                <a:latin typeface="Times New Roman"/>
                <a:cs typeface="Times New Roman"/>
              </a:rPr>
              <a:t>Figlio del loro </a:t>
            </a:r>
            <a:r>
              <a:rPr sz="1200" dirty="0">
                <a:latin typeface="Times New Roman"/>
                <a:cs typeface="Times New Roman"/>
              </a:rPr>
              <a:t>ordine e della loro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natura.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431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(234.4) 21:0.4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Micael </a:t>
            </a:r>
            <a:r>
              <a:rPr sz="1200" dirty="0">
                <a:latin typeface="Times New Roman"/>
                <a:cs typeface="Times New Roman"/>
              </a:rPr>
              <a:t>originale o </a:t>
            </a:r>
            <a:r>
              <a:rPr sz="1200" spc="-5" dirty="0">
                <a:latin typeface="Times New Roman"/>
                <a:cs typeface="Times New Roman"/>
              </a:rPr>
              <a:t>primogenito </a:t>
            </a:r>
            <a:r>
              <a:rPr sz="1200" dirty="0">
                <a:latin typeface="Times New Roman"/>
                <a:cs typeface="Times New Roman"/>
              </a:rPr>
              <a:t>non ha mai sperimentato l’incarnazione </a:t>
            </a:r>
            <a:r>
              <a:rPr sz="1200" spc="-5" dirty="0">
                <a:latin typeface="Times New Roman"/>
                <a:cs typeface="Times New Roman"/>
              </a:rPr>
              <a:t>come essere materiale, </a:t>
            </a:r>
            <a:r>
              <a:rPr sz="1200" dirty="0">
                <a:latin typeface="Times New Roman"/>
                <a:cs typeface="Times New Roman"/>
              </a:rPr>
              <a:t>ma è </a:t>
            </a:r>
            <a:r>
              <a:rPr sz="1200" spc="-5" dirty="0">
                <a:latin typeface="Times New Roman"/>
                <a:cs typeface="Times New Roman"/>
              </a:rPr>
              <a:t>passato sette </a:t>
            </a:r>
            <a:r>
              <a:rPr sz="1200" dirty="0">
                <a:latin typeface="Times New Roman"/>
                <a:cs typeface="Times New Roman"/>
              </a:rPr>
              <a:t>volte  </a:t>
            </a:r>
            <a:r>
              <a:rPr sz="1200" spc="-5" dirty="0">
                <a:latin typeface="Times New Roman"/>
                <a:cs typeface="Times New Roman"/>
              </a:rPr>
              <a:t>per l’esperienza dell’ascensione spirituale delle creature sui sette circuiti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Havona, progredendo </a:t>
            </a:r>
            <a:r>
              <a:rPr sz="1200" dirty="0">
                <a:latin typeface="Times New Roman"/>
                <a:cs typeface="Times New Roman"/>
              </a:rPr>
              <a:t>dalle </a:t>
            </a:r>
            <a:r>
              <a:rPr sz="1200" spc="-5" dirty="0">
                <a:latin typeface="Times New Roman"/>
                <a:cs typeface="Times New Roman"/>
              </a:rPr>
              <a:t>sfere esterne </a:t>
            </a:r>
            <a:r>
              <a:rPr sz="1200" dirty="0">
                <a:latin typeface="Times New Roman"/>
                <a:cs typeface="Times New Roman"/>
              </a:rPr>
              <a:t>fino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circuito  più </a:t>
            </a:r>
            <a:r>
              <a:rPr sz="1200" spc="-5" dirty="0">
                <a:latin typeface="Times New Roman"/>
                <a:cs typeface="Times New Roman"/>
              </a:rPr>
              <a:t>interno della creazione centrale. L’ordine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Micael </a:t>
            </a:r>
            <a:r>
              <a:rPr sz="1200" dirty="0">
                <a:latin typeface="Times New Roman"/>
                <a:cs typeface="Times New Roman"/>
              </a:rPr>
              <a:t>conosce il </a:t>
            </a:r>
            <a:r>
              <a:rPr sz="1200" spc="-5" dirty="0">
                <a:latin typeface="Times New Roman"/>
                <a:cs typeface="Times New Roman"/>
              </a:rPr>
              <a:t>grande Universo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un’estremità all’altra;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c’è esperienza  essenziale </a:t>
            </a:r>
            <a:r>
              <a:rPr sz="1200" dirty="0">
                <a:latin typeface="Times New Roman"/>
                <a:cs typeface="Times New Roman"/>
              </a:rPr>
              <a:t>di un qualunque </a:t>
            </a:r>
            <a:r>
              <a:rPr sz="1200" spc="-5" dirty="0">
                <a:latin typeface="Times New Roman"/>
                <a:cs typeface="Times New Roman"/>
              </a:rPr>
              <a:t>figlio del tempo </a:t>
            </a:r>
            <a:r>
              <a:rPr sz="1200" dirty="0">
                <a:latin typeface="Times New Roman"/>
                <a:cs typeface="Times New Roman"/>
              </a:rPr>
              <a:t>e dello spazio alla </a:t>
            </a:r>
            <a:r>
              <a:rPr sz="1200" spc="-5" dirty="0">
                <a:latin typeface="Times New Roman"/>
                <a:cs typeface="Times New Roman"/>
              </a:rPr>
              <a:t>quale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Micael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abbiano partecipato personalmente. Essi </a:t>
            </a:r>
            <a:r>
              <a:rPr sz="1200" spc="10" dirty="0">
                <a:latin typeface="Times New Roman"/>
                <a:cs typeface="Times New Roman"/>
              </a:rPr>
              <a:t>sono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fatto partecipi </a:t>
            </a:r>
            <a:r>
              <a:rPr sz="1200" dirty="0">
                <a:latin typeface="Times New Roman"/>
                <a:cs typeface="Times New Roman"/>
              </a:rPr>
              <a:t>non solo </a:t>
            </a:r>
            <a:r>
              <a:rPr sz="1200" spc="-5" dirty="0">
                <a:latin typeface="Times New Roman"/>
                <a:cs typeface="Times New Roman"/>
              </a:rPr>
              <a:t>della natura </a:t>
            </a:r>
            <a:r>
              <a:rPr sz="1200" dirty="0">
                <a:latin typeface="Times New Roman"/>
                <a:cs typeface="Times New Roman"/>
              </a:rPr>
              <a:t>divina ma anche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vostra </a:t>
            </a:r>
            <a:r>
              <a:rPr sz="1200" spc="-5" dirty="0">
                <a:latin typeface="Times New Roman"/>
                <a:cs typeface="Times New Roman"/>
              </a:rPr>
              <a:t>natura, </a:t>
            </a:r>
            <a:r>
              <a:rPr sz="1200" dirty="0">
                <a:latin typeface="Times New Roman"/>
                <a:cs typeface="Times New Roman"/>
              </a:rPr>
              <a:t>cioè di tutte le </a:t>
            </a:r>
            <a:r>
              <a:rPr sz="1200" spc="-5" dirty="0">
                <a:latin typeface="Times New Roman"/>
                <a:cs typeface="Times New Roman"/>
              </a:rPr>
              <a:t>nature, dalla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elevata alla </a:t>
            </a:r>
            <a:r>
              <a:rPr sz="1200" dirty="0">
                <a:latin typeface="Times New Roman"/>
                <a:cs typeface="Times New Roman"/>
              </a:rPr>
              <a:t>più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bassa.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41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414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54034" cy="3780154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63500" marR="128905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(234.5) 21:0.5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Micael </a:t>
            </a:r>
            <a:r>
              <a:rPr sz="1200" dirty="0">
                <a:latin typeface="Times New Roman"/>
                <a:cs typeface="Times New Roman"/>
              </a:rPr>
              <a:t>originale è il </a:t>
            </a:r>
            <a:r>
              <a:rPr sz="1200" spc="-5" dirty="0">
                <a:latin typeface="Times New Roman"/>
                <a:cs typeface="Times New Roman"/>
              </a:rPr>
              <a:t>capo che </a:t>
            </a:r>
            <a:r>
              <a:rPr sz="1200" dirty="0">
                <a:latin typeface="Times New Roman"/>
                <a:cs typeface="Times New Roman"/>
              </a:rPr>
              <a:t>presiede i </a:t>
            </a:r>
            <a:r>
              <a:rPr sz="1200" spc="-5" dirty="0">
                <a:latin typeface="Times New Roman"/>
                <a:cs typeface="Times New Roman"/>
              </a:rPr>
              <a:t>Figli primari del </a:t>
            </a:r>
            <a:r>
              <a:rPr sz="1200" dirty="0">
                <a:latin typeface="Times New Roman"/>
                <a:cs typeface="Times New Roman"/>
              </a:rPr>
              <a:t>Paradiso </a:t>
            </a:r>
            <a:r>
              <a:rPr sz="1200" spc="-5" dirty="0">
                <a:latin typeface="Times New Roman"/>
                <a:cs typeface="Times New Roman"/>
              </a:rPr>
              <a:t>quando si riuniscono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assemblea al </a:t>
            </a:r>
            <a:r>
              <a:rPr sz="1200" dirty="0">
                <a:latin typeface="Times New Roman"/>
                <a:cs typeface="Times New Roman"/>
              </a:rPr>
              <a:t>centro di tutte  le </a:t>
            </a:r>
            <a:r>
              <a:rPr sz="1200" spc="-5" dirty="0">
                <a:latin typeface="Times New Roman"/>
                <a:cs typeface="Times New Roman"/>
              </a:rPr>
              <a:t>cose. Non </a:t>
            </a:r>
            <a:r>
              <a:rPr sz="1200" dirty="0">
                <a:latin typeface="Times New Roman"/>
                <a:cs typeface="Times New Roman"/>
              </a:rPr>
              <a:t>molto </a:t>
            </a:r>
            <a:r>
              <a:rPr sz="1200" spc="-5" dirty="0">
                <a:latin typeface="Times New Roman"/>
                <a:cs typeface="Times New Roman"/>
              </a:rPr>
              <a:t>tempo </a:t>
            </a:r>
            <a:r>
              <a:rPr sz="1200" dirty="0">
                <a:latin typeface="Times New Roman"/>
                <a:cs typeface="Times New Roman"/>
              </a:rPr>
              <a:t>fa </a:t>
            </a:r>
            <a:r>
              <a:rPr sz="1200" spc="-5" dirty="0">
                <a:latin typeface="Times New Roman"/>
                <a:cs typeface="Times New Roman"/>
              </a:rPr>
              <a:t>abbiamo registrato </a:t>
            </a:r>
            <a:r>
              <a:rPr sz="1200" dirty="0">
                <a:latin typeface="Times New Roman"/>
                <a:cs typeface="Times New Roman"/>
              </a:rPr>
              <a:t>su </a:t>
            </a:r>
            <a:r>
              <a:rPr sz="1200" spc="-5" dirty="0">
                <a:latin typeface="Times New Roman"/>
                <a:cs typeface="Times New Roman"/>
              </a:rPr>
              <a:t>Uversa </a:t>
            </a:r>
            <a:r>
              <a:rPr sz="1200" dirty="0">
                <a:latin typeface="Times New Roman"/>
                <a:cs typeface="Times New Roman"/>
              </a:rPr>
              <a:t>la trasmissione </a:t>
            </a:r>
            <a:r>
              <a:rPr sz="1200" spc="-5" dirty="0">
                <a:latin typeface="Times New Roman"/>
                <a:cs typeface="Times New Roman"/>
              </a:rPr>
              <a:t>universale </a:t>
            </a:r>
            <a:r>
              <a:rPr sz="1200" dirty="0">
                <a:latin typeface="Times New Roman"/>
                <a:cs typeface="Times New Roman"/>
              </a:rPr>
              <a:t>di un conclave </a:t>
            </a:r>
            <a:r>
              <a:rPr sz="1200" spc="-5" dirty="0">
                <a:latin typeface="Times New Roman"/>
                <a:cs typeface="Times New Roman"/>
              </a:rPr>
              <a:t>straordinario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centocinquantamila Figli Creatori </a:t>
            </a:r>
            <a:r>
              <a:rPr sz="1200" dirty="0">
                <a:latin typeface="Times New Roman"/>
                <a:cs typeface="Times New Roman"/>
              </a:rPr>
              <a:t>riuniti </a:t>
            </a:r>
            <a:r>
              <a:rPr sz="1200" spc="-5" dirty="0">
                <a:latin typeface="Times New Roman"/>
                <a:cs typeface="Times New Roman"/>
              </a:rPr>
              <a:t>sull’Isola eterna alla </a:t>
            </a:r>
            <a:r>
              <a:rPr sz="1200" dirty="0">
                <a:latin typeface="Times New Roman"/>
                <a:cs typeface="Times New Roman"/>
              </a:rPr>
              <a:t>presenza </a:t>
            </a:r>
            <a:r>
              <a:rPr sz="1200" spc="-5" dirty="0">
                <a:latin typeface="Times New Roman"/>
                <a:cs typeface="Times New Roman"/>
              </a:rPr>
              <a:t>dei loro progenitori </a:t>
            </a:r>
            <a:r>
              <a:rPr sz="1200" dirty="0">
                <a:latin typeface="Times New Roman"/>
                <a:cs typeface="Times New Roman"/>
              </a:rPr>
              <a:t>ed impegnati in </a:t>
            </a:r>
            <a:r>
              <a:rPr sz="1200" spc="-5" dirty="0">
                <a:latin typeface="Times New Roman"/>
                <a:cs typeface="Times New Roman"/>
              </a:rPr>
              <a:t>deliberazioni  concernenti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progresso </a:t>
            </a:r>
            <a:r>
              <a:rPr sz="1200" dirty="0">
                <a:latin typeface="Times New Roman"/>
                <a:cs typeface="Times New Roman"/>
              </a:rPr>
              <a:t>dell’unificazione e </a:t>
            </a:r>
            <a:r>
              <a:rPr sz="1200" spc="-5" dirty="0">
                <a:latin typeface="Times New Roman"/>
                <a:cs typeface="Times New Roman"/>
              </a:rPr>
              <a:t>della stabilizzazione dell’Universo degli Universi. Si trattava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gruppo </a:t>
            </a:r>
            <a:r>
              <a:rPr sz="1200" dirty="0">
                <a:latin typeface="Times New Roman"/>
                <a:cs typeface="Times New Roman"/>
              </a:rPr>
              <a:t>selezionato  di </a:t>
            </a:r>
            <a:r>
              <a:rPr sz="1200" spc="-5" dirty="0">
                <a:latin typeface="Times New Roman"/>
                <a:cs typeface="Times New Roman"/>
              </a:rPr>
              <a:t>Micael Sovrani, </a:t>
            </a:r>
            <a:r>
              <a:rPr sz="1200" dirty="0">
                <a:latin typeface="Times New Roman"/>
                <a:cs typeface="Times New Roman"/>
              </a:rPr>
              <a:t>di Figli di settuplo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conferimento.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635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1. Origine e </a:t>
            </a: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natura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dei Figli</a:t>
            </a:r>
            <a:r>
              <a:rPr sz="1600" b="1" spc="-40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Creatori</a:t>
            </a:r>
            <a:endParaRPr sz="1600">
              <a:latin typeface="Times New Roman"/>
              <a:cs typeface="Times New Roman"/>
            </a:endParaRPr>
          </a:p>
          <a:p>
            <a:pPr marL="63500" marR="102235">
              <a:lnSpc>
                <a:spcPct val="95700"/>
              </a:lnSpc>
              <a:spcBef>
                <a:spcPts val="139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(234.6) 21:1.1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la pienezza </a:t>
            </a:r>
            <a:r>
              <a:rPr sz="1200" spc="-5" dirty="0">
                <a:latin typeface="Times New Roman"/>
                <a:cs typeface="Times New Roman"/>
              </a:rPr>
              <a:t>dell’ideazione spirituale assoluta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Figlio Eterno incontra </a:t>
            </a:r>
            <a:r>
              <a:rPr sz="1200" dirty="0">
                <a:latin typeface="Times New Roman"/>
                <a:cs typeface="Times New Roman"/>
              </a:rPr>
              <a:t>la pienezza </a:t>
            </a:r>
            <a:r>
              <a:rPr sz="1200" spc="-5" dirty="0">
                <a:latin typeface="Times New Roman"/>
                <a:cs typeface="Times New Roman"/>
              </a:rPr>
              <a:t>del concetto assoluto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personalità del </a:t>
            </a:r>
            <a:r>
              <a:rPr sz="1200" dirty="0">
                <a:latin typeface="Times New Roman"/>
                <a:cs typeface="Times New Roman"/>
              </a:rPr>
              <a:t>Padre </a:t>
            </a:r>
            <a:r>
              <a:rPr sz="1200" spc="-5" dirty="0">
                <a:latin typeface="Times New Roman"/>
                <a:cs typeface="Times New Roman"/>
              </a:rPr>
              <a:t>Universale, </a:t>
            </a:r>
            <a:r>
              <a:rPr sz="1200" dirty="0">
                <a:latin typeface="Times New Roman"/>
                <a:cs typeface="Times New Roman"/>
              </a:rPr>
              <a:t>quando </a:t>
            </a:r>
            <a:r>
              <a:rPr sz="1200" spc="-5" dirty="0">
                <a:latin typeface="Times New Roman"/>
                <a:cs typeface="Times New Roman"/>
              </a:rPr>
              <a:t>questa </a:t>
            </a:r>
            <a:r>
              <a:rPr sz="1200" dirty="0">
                <a:latin typeface="Times New Roman"/>
                <a:cs typeface="Times New Roman"/>
              </a:rPr>
              <a:t>unione </a:t>
            </a:r>
            <a:r>
              <a:rPr sz="1200" spc="-5" dirty="0">
                <a:latin typeface="Times New Roman"/>
                <a:cs typeface="Times New Roman"/>
              </a:rPr>
              <a:t>creativa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completamente </a:t>
            </a:r>
            <a:r>
              <a:rPr sz="1200" dirty="0">
                <a:latin typeface="Times New Roman"/>
                <a:cs typeface="Times New Roman"/>
              </a:rPr>
              <a:t>e definitivamente </a:t>
            </a:r>
            <a:r>
              <a:rPr sz="1200" spc="-5" dirty="0">
                <a:latin typeface="Times New Roman"/>
                <a:cs typeface="Times New Roman"/>
              </a:rPr>
              <a:t>raggiunta, quando si </a:t>
            </a:r>
            <a:r>
              <a:rPr sz="1200" spc="5" dirty="0">
                <a:latin typeface="Times New Roman"/>
                <a:cs typeface="Times New Roman"/>
              </a:rPr>
              <a:t>produce  </a:t>
            </a:r>
            <a:r>
              <a:rPr sz="1200" dirty="0">
                <a:latin typeface="Times New Roman"/>
                <a:cs typeface="Times New Roman"/>
              </a:rPr>
              <a:t>una tale identità </a:t>
            </a:r>
            <a:r>
              <a:rPr sz="1200" spc="-5" dirty="0">
                <a:latin typeface="Times New Roman"/>
                <a:cs typeface="Times New Roman"/>
              </a:rPr>
              <a:t>assoluta </a:t>
            </a:r>
            <a:r>
              <a:rPr sz="1200" dirty="0">
                <a:latin typeface="Times New Roman"/>
                <a:cs typeface="Times New Roman"/>
              </a:rPr>
              <a:t>di spirito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una tale unità infinita del </a:t>
            </a:r>
            <a:r>
              <a:rPr sz="1200" spc="-5" dirty="0">
                <a:latin typeface="Times New Roman"/>
                <a:cs typeface="Times New Roman"/>
              </a:rPr>
              <a:t>concetto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personalità, allora, </a:t>
            </a:r>
            <a:r>
              <a:rPr sz="1200" dirty="0">
                <a:latin typeface="Times New Roman"/>
                <a:cs typeface="Times New Roman"/>
              </a:rPr>
              <a:t>in quell’istante </a:t>
            </a:r>
            <a:r>
              <a:rPr sz="1200" spc="-5" dirty="0">
                <a:latin typeface="Times New Roman"/>
                <a:cs typeface="Times New Roman"/>
              </a:rPr>
              <a:t>stesso, senza che </a:t>
            </a:r>
            <a:r>
              <a:rPr sz="1200" dirty="0">
                <a:latin typeface="Times New Roman"/>
                <a:cs typeface="Times New Roman"/>
              </a:rPr>
              <a:t>una  o </a:t>
            </a:r>
            <a:r>
              <a:rPr sz="1200" spc="-5" dirty="0">
                <a:latin typeface="Times New Roman"/>
                <a:cs typeface="Times New Roman"/>
              </a:rPr>
              <a:t>l’altra delle </a:t>
            </a:r>
            <a:r>
              <a:rPr sz="1200" dirty="0">
                <a:latin typeface="Times New Roman"/>
                <a:cs typeface="Times New Roman"/>
              </a:rPr>
              <a:t>Deità infinite </a:t>
            </a:r>
            <a:r>
              <a:rPr sz="1200" spc="-5" dirty="0">
                <a:latin typeface="Times New Roman"/>
                <a:cs typeface="Times New Roman"/>
              </a:rPr>
              <a:t>perda </a:t>
            </a:r>
            <a:r>
              <a:rPr sz="1200" dirty="0">
                <a:latin typeface="Times New Roman"/>
                <a:cs typeface="Times New Roman"/>
              </a:rPr>
              <a:t>nulla della </a:t>
            </a:r>
            <a:r>
              <a:rPr sz="1200" spc="-5" dirty="0">
                <a:latin typeface="Times New Roman"/>
                <a:cs typeface="Times New Roman"/>
              </a:rPr>
              <a:t>sua personalità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delle sue prerogative, scaturisce </a:t>
            </a:r>
            <a:r>
              <a:rPr sz="1200" dirty="0">
                <a:latin typeface="Times New Roman"/>
                <a:cs typeface="Times New Roman"/>
              </a:rPr>
              <a:t>all’esistenza un nuovo </a:t>
            </a:r>
            <a:r>
              <a:rPr sz="1200" spc="15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originale  Figlio </a:t>
            </a:r>
            <a:r>
              <a:rPr sz="1200" dirty="0">
                <a:latin typeface="Times New Roman"/>
                <a:cs typeface="Times New Roman"/>
              </a:rPr>
              <a:t>Creatore in </a:t>
            </a:r>
            <a:r>
              <a:rPr sz="1200" spc="-5" dirty="0">
                <a:latin typeface="Times New Roman"/>
                <a:cs typeface="Times New Roman"/>
              </a:rPr>
              <a:t>pieno possesso dei </a:t>
            </a:r>
            <a:r>
              <a:rPr sz="1200" dirty="0">
                <a:latin typeface="Times New Roman"/>
                <a:cs typeface="Times New Roman"/>
              </a:rPr>
              <a:t>suoi mezzi, il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unigenito </a:t>
            </a:r>
            <a:r>
              <a:rPr sz="1200" spc="-5" dirty="0">
                <a:latin typeface="Times New Roman"/>
                <a:cs typeface="Times New Roman"/>
              </a:rPr>
              <a:t>dell’ideale perfetto </a:t>
            </a:r>
            <a:r>
              <a:rPr sz="1200" dirty="0">
                <a:latin typeface="Times New Roman"/>
                <a:cs typeface="Times New Roman"/>
              </a:rPr>
              <a:t>e della possente </a:t>
            </a:r>
            <a:r>
              <a:rPr sz="1200" spc="-5" dirty="0">
                <a:latin typeface="Times New Roman"/>
                <a:cs typeface="Times New Roman"/>
              </a:rPr>
              <a:t>idea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cui </a:t>
            </a:r>
            <a:r>
              <a:rPr sz="1200" dirty="0">
                <a:latin typeface="Times New Roman"/>
                <a:cs typeface="Times New Roman"/>
              </a:rPr>
              <a:t>unione produce  </a:t>
            </a:r>
            <a:r>
              <a:rPr sz="1200" spc="-5" dirty="0">
                <a:latin typeface="Times New Roman"/>
                <a:cs typeface="Times New Roman"/>
              </a:rPr>
              <a:t>questa </a:t>
            </a:r>
            <a:r>
              <a:rPr sz="1200" dirty="0">
                <a:latin typeface="Times New Roman"/>
                <a:cs typeface="Times New Roman"/>
              </a:rPr>
              <a:t>nuova </a:t>
            </a:r>
            <a:r>
              <a:rPr sz="1200" spc="-5" dirty="0">
                <a:latin typeface="Times New Roman"/>
                <a:cs typeface="Times New Roman"/>
              </a:rPr>
              <a:t>personalità creatrice </a:t>
            </a:r>
            <a:r>
              <a:rPr sz="1200" dirty="0">
                <a:latin typeface="Times New Roman"/>
                <a:cs typeface="Times New Roman"/>
              </a:rPr>
              <a:t>dotata di potere e di</a:t>
            </a:r>
            <a:r>
              <a:rPr sz="1200" spc="-5" dirty="0">
                <a:latin typeface="Times New Roman"/>
                <a:cs typeface="Times New Roman"/>
              </a:rPr>
              <a:t> perfezione.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>
              <a:lnSpc>
                <a:spcPts val="141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(235.1) 21:1.2 </a:t>
            </a:r>
            <a:r>
              <a:rPr sz="1200" spc="-5" dirty="0">
                <a:latin typeface="Times New Roman"/>
                <a:cs typeface="Times New Roman"/>
              </a:rPr>
              <a:t>Ogni Figlio </a:t>
            </a:r>
            <a:r>
              <a:rPr sz="1200" dirty="0">
                <a:latin typeface="Times New Roman"/>
                <a:cs typeface="Times New Roman"/>
              </a:rPr>
              <a:t>Creatore è il solo </a:t>
            </a:r>
            <a:r>
              <a:rPr sz="1200" spc="-5" dirty="0">
                <a:latin typeface="Times New Roman"/>
                <a:cs typeface="Times New Roman"/>
              </a:rPr>
              <a:t>discendente generato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generabile della perfetta </a:t>
            </a:r>
            <a:r>
              <a:rPr sz="1200" dirty="0">
                <a:latin typeface="Times New Roman"/>
                <a:cs typeface="Times New Roman"/>
              </a:rPr>
              <a:t>unione </a:t>
            </a:r>
            <a:r>
              <a:rPr sz="1200" spc="-5" dirty="0">
                <a:latin typeface="Times New Roman"/>
                <a:cs typeface="Times New Roman"/>
              </a:rPr>
              <a:t>dei concetti originali </a:t>
            </a:r>
            <a:r>
              <a:rPr sz="1200" dirty="0">
                <a:latin typeface="Times New Roman"/>
                <a:cs typeface="Times New Roman"/>
              </a:rPr>
              <a:t>delle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due</a:t>
            </a:r>
            <a:endParaRPr sz="1200">
              <a:latin typeface="Times New Roman"/>
              <a:cs typeface="Times New Roman"/>
            </a:endParaRPr>
          </a:p>
          <a:p>
            <a:pPr marL="63500" marR="43180">
              <a:lnSpc>
                <a:spcPct val="95900"/>
              </a:lnSpc>
              <a:spcBef>
                <a:spcPts val="30"/>
              </a:spcBef>
            </a:pPr>
            <a:r>
              <a:rPr sz="1200" dirty="0">
                <a:latin typeface="Times New Roman"/>
                <a:cs typeface="Times New Roman"/>
              </a:rPr>
              <a:t>menti </a:t>
            </a:r>
            <a:r>
              <a:rPr sz="1200" spc="-5" dirty="0">
                <a:latin typeface="Times New Roman"/>
                <a:cs typeface="Times New Roman"/>
              </a:rPr>
              <a:t>infinite, eterne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perfette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Creatori sempiterni </a:t>
            </a:r>
            <a:r>
              <a:rPr sz="1200" dirty="0">
                <a:latin typeface="Times New Roman"/>
                <a:cs typeface="Times New Roman"/>
              </a:rPr>
              <a:t>dell’Universo degli </a:t>
            </a:r>
            <a:r>
              <a:rPr sz="1200" spc="-5" dirty="0">
                <a:latin typeface="Times New Roman"/>
                <a:cs typeface="Times New Roman"/>
              </a:rPr>
              <a:t>Universi.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potrà </a:t>
            </a:r>
            <a:r>
              <a:rPr sz="1200" dirty="0">
                <a:latin typeface="Times New Roman"/>
                <a:cs typeface="Times New Roman"/>
              </a:rPr>
              <a:t>mai </a:t>
            </a:r>
            <a:r>
              <a:rPr sz="1200" spc="-5" dirty="0">
                <a:latin typeface="Times New Roman"/>
                <a:cs typeface="Times New Roman"/>
              </a:rPr>
              <a:t>esistere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altro Figlio </a:t>
            </a:r>
            <a:r>
              <a:rPr sz="1200" dirty="0">
                <a:latin typeface="Times New Roman"/>
                <a:cs typeface="Times New Roman"/>
              </a:rPr>
              <a:t>simile,  </a:t>
            </a:r>
            <a:r>
              <a:rPr sz="1200" spc="-5" dirty="0">
                <a:latin typeface="Times New Roman"/>
                <a:cs typeface="Times New Roman"/>
              </a:rPr>
              <a:t>perché ogni Figlio Creatore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l’espressione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l’incorporazione incondizionata, </a:t>
            </a:r>
            <a:r>
              <a:rPr sz="1200" dirty="0">
                <a:latin typeface="Times New Roman"/>
                <a:cs typeface="Times New Roman"/>
              </a:rPr>
              <a:t>completa e definitiva </a:t>
            </a:r>
            <a:r>
              <a:rPr sz="1200" spc="-5" dirty="0">
                <a:latin typeface="Times New Roman"/>
                <a:cs typeface="Times New Roman"/>
              </a:rPr>
              <a:t>della totalità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ogni fase,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ogni caratteristica, </a:t>
            </a:r>
            <a:r>
              <a:rPr sz="1200" dirty="0">
                <a:latin typeface="Times New Roman"/>
                <a:cs typeface="Times New Roman"/>
              </a:rPr>
              <a:t>di ogni possibilità, di </a:t>
            </a:r>
            <a:r>
              <a:rPr sz="1200" spc="-5" dirty="0">
                <a:latin typeface="Times New Roman"/>
                <a:cs typeface="Times New Roman"/>
              </a:rPr>
              <a:t>ogni realtà </a:t>
            </a:r>
            <a:r>
              <a:rPr sz="1200" dirty="0">
                <a:latin typeface="Times New Roman"/>
                <a:cs typeface="Times New Roman"/>
              </a:rPr>
              <a:t>divina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possa mai, in tutta </a:t>
            </a:r>
            <a:r>
              <a:rPr sz="1200" spc="-5" dirty="0">
                <a:latin typeface="Times New Roman"/>
                <a:cs typeface="Times New Roman"/>
              </a:rPr>
              <a:t>l’eternità, essere </a:t>
            </a:r>
            <a:r>
              <a:rPr sz="1200" dirty="0">
                <a:latin typeface="Times New Roman"/>
                <a:cs typeface="Times New Roman"/>
              </a:rPr>
              <a:t>trovata in </a:t>
            </a:r>
            <a:r>
              <a:rPr sz="1200" spc="-5" dirty="0">
                <a:latin typeface="Times New Roman"/>
                <a:cs typeface="Times New Roman"/>
              </a:rPr>
              <a:t>quei </a:t>
            </a:r>
            <a:r>
              <a:rPr sz="1200" dirty="0">
                <a:latin typeface="Times New Roman"/>
                <a:cs typeface="Times New Roman"/>
              </a:rPr>
              <a:t>potenziali </a:t>
            </a:r>
            <a:r>
              <a:rPr sz="1200" spc="-5" dirty="0">
                <a:latin typeface="Times New Roman"/>
                <a:cs typeface="Times New Roman"/>
              </a:rPr>
              <a:t>creativi  </a:t>
            </a:r>
            <a:r>
              <a:rPr sz="1200" dirty="0">
                <a:latin typeface="Times New Roman"/>
                <a:cs typeface="Times New Roman"/>
              </a:rPr>
              <a:t>divini che </a:t>
            </a:r>
            <a:r>
              <a:rPr sz="1200" spc="-5" dirty="0">
                <a:latin typeface="Times New Roman"/>
                <a:cs typeface="Times New Roman"/>
              </a:rPr>
              <a:t>si unificarono per portare all’esistenza questo </a:t>
            </a:r>
            <a:r>
              <a:rPr sz="1200" dirty="0">
                <a:latin typeface="Times New Roman"/>
                <a:cs typeface="Times New Roman"/>
              </a:rPr>
              <a:t>Figlio </a:t>
            </a:r>
            <a:r>
              <a:rPr sz="1200" spc="-5" dirty="0">
                <a:latin typeface="Times New Roman"/>
                <a:cs typeface="Times New Roman"/>
              </a:rPr>
              <a:t>Micael,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essi espressa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derivata. Ogni Figlio </a:t>
            </a:r>
            <a:r>
              <a:rPr sz="1200" dirty="0">
                <a:latin typeface="Times New Roman"/>
                <a:cs typeface="Times New Roman"/>
              </a:rPr>
              <a:t>Creatore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è</a:t>
            </a:r>
            <a:endParaRPr sz="1200">
              <a:latin typeface="Times New Roman"/>
              <a:cs typeface="Times New Roman"/>
            </a:endParaRPr>
          </a:p>
          <a:p>
            <a:pPr marL="6350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l’assoluto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concetti congiunti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deità che costituiscono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origine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divina.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41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415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76895" cy="4130675"/>
          </a:xfrm>
          <a:prstGeom prst="rect">
            <a:avLst/>
          </a:prstGeom>
        </p:spPr>
        <p:txBody>
          <a:bodyPr vert="horz" wrap="square" lIns="0" tIns="20320" rIns="0" bIns="0" rtlCol="0">
            <a:spAutoFit/>
          </a:bodyPr>
          <a:lstStyle/>
          <a:p>
            <a:pPr marL="63500" marR="62230">
              <a:lnSpc>
                <a:spcPct val="95900"/>
              </a:lnSpc>
              <a:spcBef>
                <a:spcPts val="16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(235.2) 21:1.3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teoria,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natura </a:t>
            </a:r>
            <a:r>
              <a:rPr sz="1200" dirty="0">
                <a:latin typeface="Times New Roman"/>
                <a:cs typeface="Times New Roman"/>
              </a:rPr>
              <a:t>divina di questi </a:t>
            </a:r>
            <a:r>
              <a:rPr sz="1200" spc="-5" dirty="0">
                <a:latin typeface="Times New Roman"/>
                <a:cs typeface="Times New Roman"/>
              </a:rPr>
              <a:t>Figli Creatori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derivata </a:t>
            </a:r>
            <a:r>
              <a:rPr sz="1200" dirty="0">
                <a:latin typeface="Times New Roman"/>
                <a:cs typeface="Times New Roman"/>
              </a:rPr>
              <a:t>in parti </a:t>
            </a:r>
            <a:r>
              <a:rPr sz="1200" spc="-5" dirty="0">
                <a:latin typeface="Times New Roman"/>
                <a:cs typeface="Times New Roman"/>
              </a:rPr>
              <a:t>uguali </a:t>
            </a:r>
            <a:r>
              <a:rPr sz="1200" dirty="0">
                <a:latin typeface="Times New Roman"/>
                <a:cs typeface="Times New Roman"/>
              </a:rPr>
              <a:t>dagli attributi di </a:t>
            </a:r>
            <a:r>
              <a:rPr sz="1200" spc="-5" dirty="0">
                <a:latin typeface="Times New Roman"/>
                <a:cs typeface="Times New Roman"/>
              </a:rPr>
              <a:t>entrambi </a:t>
            </a:r>
            <a:r>
              <a:rPr sz="1200" dirty="0">
                <a:latin typeface="Times New Roman"/>
                <a:cs typeface="Times New Roman"/>
              </a:rPr>
              <a:t>i genitori </a:t>
            </a:r>
            <a:r>
              <a:rPr sz="1200" spc="-5" dirty="0">
                <a:latin typeface="Times New Roman"/>
                <a:cs typeface="Times New Roman"/>
              </a:rPr>
              <a:t>paradisiaci.  </a:t>
            </a:r>
            <a:r>
              <a:rPr sz="1200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partecipano della </a:t>
            </a:r>
            <a:r>
              <a:rPr sz="1200" dirty="0">
                <a:latin typeface="Times New Roman"/>
                <a:cs typeface="Times New Roman"/>
              </a:rPr>
              <a:t>pienezza </a:t>
            </a:r>
            <a:r>
              <a:rPr sz="1200" spc="-5" dirty="0">
                <a:latin typeface="Times New Roman"/>
                <a:cs typeface="Times New Roman"/>
              </a:rPr>
              <a:t>della natura </a:t>
            </a:r>
            <a:r>
              <a:rPr sz="1200" dirty="0">
                <a:latin typeface="Times New Roman"/>
                <a:cs typeface="Times New Roman"/>
              </a:rPr>
              <a:t>divina </a:t>
            </a:r>
            <a:r>
              <a:rPr sz="1200" spc="-5" dirty="0">
                <a:latin typeface="Times New Roman"/>
                <a:cs typeface="Times New Roman"/>
              </a:rPr>
              <a:t>del Padre Universale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delle prerogative creatrici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Eterno, ma quando  </a:t>
            </a:r>
            <a:r>
              <a:rPr sz="1200" spc="-5" dirty="0">
                <a:latin typeface="Times New Roman"/>
                <a:cs typeface="Times New Roman"/>
              </a:rPr>
              <a:t>osserviamo l’esecuzione pratica delle </a:t>
            </a:r>
            <a:r>
              <a:rPr sz="1200" dirty="0">
                <a:latin typeface="Times New Roman"/>
                <a:cs typeface="Times New Roman"/>
              </a:rPr>
              <a:t>funzioni </a:t>
            </a:r>
            <a:r>
              <a:rPr sz="1200" spc="-5" dirty="0">
                <a:latin typeface="Times New Roman"/>
                <a:cs typeface="Times New Roman"/>
              </a:rPr>
              <a:t>dei Micael negli Universi, discerniamo </a:t>
            </a:r>
            <a:r>
              <a:rPr sz="1200" dirty="0">
                <a:latin typeface="Times New Roman"/>
                <a:cs typeface="Times New Roman"/>
              </a:rPr>
              <a:t>delle differenze </a:t>
            </a:r>
            <a:r>
              <a:rPr sz="1200" spc="-5" dirty="0">
                <a:latin typeface="Times New Roman"/>
                <a:cs typeface="Times New Roman"/>
              </a:rPr>
              <a:t>evidenti. Certi Figli Creatori  sembrano assomigliare </a:t>
            </a:r>
            <a:r>
              <a:rPr sz="1200" dirty="0">
                <a:latin typeface="Times New Roman"/>
                <a:cs typeface="Times New Roman"/>
              </a:rPr>
              <a:t>di più a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Padre, altri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Figlio. Per esempio: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tendenza dell’amministrazione </a:t>
            </a:r>
            <a:r>
              <a:rPr sz="1200" dirty="0">
                <a:latin typeface="Times New Roman"/>
                <a:cs typeface="Times New Roman"/>
              </a:rPr>
              <a:t>nell’Universo di  </a:t>
            </a:r>
            <a:r>
              <a:rPr sz="1200" spc="-5" dirty="0">
                <a:latin typeface="Times New Roman"/>
                <a:cs typeface="Times New Roman"/>
              </a:rPr>
              <a:t>Nebadon suggerisce che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Figlio Creatore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regnante </a:t>
            </a:r>
            <a:r>
              <a:rPr sz="1200" dirty="0">
                <a:latin typeface="Times New Roman"/>
                <a:cs typeface="Times New Roman"/>
              </a:rPr>
              <a:t>ha una natura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carattere </a:t>
            </a:r>
            <a:r>
              <a:rPr sz="1200" dirty="0">
                <a:latin typeface="Times New Roman"/>
                <a:cs typeface="Times New Roman"/>
              </a:rPr>
              <a:t>più simili a </a:t>
            </a:r>
            <a:r>
              <a:rPr sz="1200" spc="-5" dirty="0">
                <a:latin typeface="Times New Roman"/>
                <a:cs typeface="Times New Roman"/>
              </a:rPr>
              <a:t>quelli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Madre Eterno.  </a:t>
            </a:r>
            <a:r>
              <a:rPr sz="1200" spc="-5" dirty="0">
                <a:latin typeface="Times New Roman"/>
                <a:cs typeface="Times New Roman"/>
              </a:rPr>
              <a:t>Si potrebbe </a:t>
            </a:r>
            <a:r>
              <a:rPr sz="1200" dirty="0">
                <a:latin typeface="Times New Roman"/>
                <a:cs typeface="Times New Roman"/>
              </a:rPr>
              <a:t>inoltre </a:t>
            </a:r>
            <a:r>
              <a:rPr sz="1200" spc="-5" dirty="0">
                <a:latin typeface="Times New Roman"/>
                <a:cs typeface="Times New Roman"/>
              </a:rPr>
              <a:t>asserire che </a:t>
            </a:r>
            <a:r>
              <a:rPr sz="1200" dirty="0">
                <a:latin typeface="Times New Roman"/>
                <a:cs typeface="Times New Roman"/>
              </a:rPr>
              <a:t>certi </a:t>
            </a:r>
            <a:r>
              <a:rPr sz="1200" spc="-5" dirty="0">
                <a:latin typeface="Times New Roman"/>
                <a:cs typeface="Times New Roman"/>
              </a:rPr>
              <a:t>Universi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retti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Micael Paradisiaci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sembrano assomigliare </a:t>
            </a:r>
            <a:r>
              <a:rPr sz="1200" dirty="0">
                <a:latin typeface="Times New Roman"/>
                <a:cs typeface="Times New Roman"/>
              </a:rPr>
              <a:t>tanto a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il Padre  </a:t>
            </a:r>
            <a:r>
              <a:rPr sz="1200" spc="-5" dirty="0">
                <a:latin typeface="Times New Roman"/>
                <a:cs typeface="Times New Roman"/>
              </a:rPr>
              <a:t>quanto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Figlio. Queste osservazioni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implicano </a:t>
            </a:r>
            <a:r>
              <a:rPr sz="1200" dirty="0">
                <a:latin typeface="Times New Roman"/>
                <a:cs typeface="Times New Roman"/>
              </a:rPr>
              <a:t>alcuna forma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critica; esse si limitano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registrare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fatto.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558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(235.3) 21:1.4 </a:t>
            </a:r>
            <a:r>
              <a:rPr sz="1200" spc="-15" dirty="0">
                <a:latin typeface="Times New Roman"/>
                <a:cs typeface="Times New Roman"/>
              </a:rPr>
              <a:t>Io </a:t>
            </a:r>
            <a:r>
              <a:rPr sz="1200" dirty="0">
                <a:latin typeface="Times New Roman"/>
                <a:cs typeface="Times New Roman"/>
              </a:rPr>
              <a:t>non conosco il </a:t>
            </a:r>
            <a:r>
              <a:rPr sz="1200" spc="-5" dirty="0">
                <a:latin typeface="Times New Roman"/>
                <a:cs typeface="Times New Roman"/>
              </a:rPr>
              <a:t>numero esatto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Figli Creatori esistenti, </a:t>
            </a:r>
            <a:r>
              <a:rPr sz="1200" dirty="0">
                <a:latin typeface="Times New Roman"/>
                <a:cs typeface="Times New Roman"/>
              </a:rPr>
              <a:t>ma ho buone </a:t>
            </a:r>
            <a:r>
              <a:rPr sz="1200" spc="-5" dirty="0">
                <a:latin typeface="Times New Roman"/>
                <a:cs typeface="Times New Roman"/>
              </a:rPr>
              <a:t>ragioni per </a:t>
            </a:r>
            <a:r>
              <a:rPr sz="1200" dirty="0">
                <a:latin typeface="Times New Roman"/>
                <a:cs typeface="Times New Roman"/>
              </a:rPr>
              <a:t>credere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spc="5" dirty="0">
                <a:latin typeface="Times New Roman"/>
                <a:cs typeface="Times New Roman"/>
              </a:rPr>
              <a:t>ve </a:t>
            </a:r>
            <a:r>
              <a:rPr sz="1200" dirty="0">
                <a:latin typeface="Times New Roman"/>
                <a:cs typeface="Times New Roman"/>
              </a:rPr>
              <a:t>ne siano più di  </a:t>
            </a:r>
            <a:r>
              <a:rPr sz="1200" spc="-5" dirty="0">
                <a:latin typeface="Times New Roman"/>
                <a:cs typeface="Times New Roman"/>
              </a:rPr>
              <a:t>settecentomila. Ora </a:t>
            </a:r>
            <a:r>
              <a:rPr sz="1200" dirty="0">
                <a:latin typeface="Times New Roman"/>
                <a:cs typeface="Times New Roman"/>
              </a:rPr>
              <a:t>noi </a:t>
            </a:r>
            <a:r>
              <a:rPr sz="1200" spc="-5" dirty="0">
                <a:latin typeface="Times New Roman"/>
                <a:cs typeface="Times New Roman"/>
              </a:rPr>
              <a:t>sappiamo che </a:t>
            </a:r>
            <a:r>
              <a:rPr sz="1200" dirty="0">
                <a:latin typeface="Times New Roman"/>
                <a:cs typeface="Times New Roman"/>
              </a:rPr>
              <a:t>vi sono </a:t>
            </a:r>
            <a:r>
              <a:rPr sz="1200" spc="-5" dirty="0">
                <a:latin typeface="Times New Roman"/>
                <a:cs typeface="Times New Roman"/>
              </a:rPr>
              <a:t>esattamente </a:t>
            </a:r>
            <a:r>
              <a:rPr sz="1200" dirty="0">
                <a:latin typeface="Times New Roman"/>
                <a:cs typeface="Times New Roman"/>
              </a:rPr>
              <a:t>settecentomila Unioni dei Giorni 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non ne </a:t>
            </a:r>
            <a:r>
              <a:rPr sz="1200" spc="-5" dirty="0">
                <a:latin typeface="Times New Roman"/>
                <a:cs typeface="Times New Roman"/>
              </a:rPr>
              <a:t>saranno creati altri.  Osserviamo </a:t>
            </a:r>
            <a:r>
              <a:rPr sz="1200" dirty="0">
                <a:latin typeface="Times New Roman"/>
                <a:cs typeface="Times New Roman"/>
              </a:rPr>
              <a:t>anche che i </a:t>
            </a:r>
            <a:r>
              <a:rPr sz="1200" spc="-5" dirty="0">
                <a:latin typeface="Times New Roman"/>
                <a:cs typeface="Times New Roman"/>
              </a:rPr>
              <a:t>piani stabiliti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presente era </a:t>
            </a:r>
            <a:r>
              <a:rPr sz="1200" dirty="0">
                <a:latin typeface="Times New Roman"/>
                <a:cs typeface="Times New Roman"/>
              </a:rPr>
              <a:t>dell’Universo </a:t>
            </a:r>
            <a:r>
              <a:rPr sz="1200" spc="-5" dirty="0">
                <a:latin typeface="Times New Roman"/>
                <a:cs typeface="Times New Roman"/>
              </a:rPr>
              <a:t>sembrano indicare che </a:t>
            </a:r>
            <a:r>
              <a:rPr sz="1200" dirty="0">
                <a:latin typeface="Times New Roman"/>
                <a:cs typeface="Times New Roman"/>
              </a:rPr>
              <a:t>un Unione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Giorni </a:t>
            </a:r>
            <a:r>
              <a:rPr sz="1200" spc="-5" dirty="0">
                <a:latin typeface="Times New Roman"/>
                <a:cs typeface="Times New Roman"/>
              </a:rPr>
              <a:t>debba  stazionare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ogni </a:t>
            </a:r>
            <a:r>
              <a:rPr sz="1200" dirty="0">
                <a:latin typeface="Times New Roman"/>
                <a:cs typeface="Times New Roman"/>
              </a:rPr>
              <a:t>Universo </a:t>
            </a:r>
            <a:r>
              <a:rPr sz="1200" spc="-5" dirty="0">
                <a:latin typeface="Times New Roman"/>
                <a:cs typeface="Times New Roman"/>
              </a:rPr>
              <a:t>locale </a:t>
            </a:r>
            <a:r>
              <a:rPr sz="1200" dirty="0">
                <a:latin typeface="Times New Roman"/>
                <a:cs typeface="Times New Roman"/>
              </a:rPr>
              <a:t>a titolo </a:t>
            </a:r>
            <a:r>
              <a:rPr sz="1200" spc="-5" dirty="0">
                <a:latin typeface="Times New Roman"/>
                <a:cs typeface="Times New Roman"/>
              </a:rPr>
              <a:t>consultivo come ambasciatore </a:t>
            </a:r>
            <a:r>
              <a:rPr sz="1200" spc="5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Trinità. Notiamo inoltre che </a:t>
            </a:r>
            <a:r>
              <a:rPr sz="1200" dirty="0">
                <a:latin typeface="Times New Roman"/>
                <a:cs typeface="Times New Roman"/>
              </a:rPr>
              <a:t>il numero </a:t>
            </a:r>
            <a:r>
              <a:rPr sz="1200" spc="-5" dirty="0">
                <a:latin typeface="Times New Roman"/>
                <a:cs typeface="Times New Roman"/>
              </a:rPr>
              <a:t>costantemente  crescente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Figli </a:t>
            </a:r>
            <a:r>
              <a:rPr sz="1200" dirty="0">
                <a:latin typeface="Times New Roman"/>
                <a:cs typeface="Times New Roman"/>
              </a:rPr>
              <a:t>Creatori </a:t>
            </a:r>
            <a:r>
              <a:rPr sz="1200" spc="-5" dirty="0">
                <a:latin typeface="Times New Roman"/>
                <a:cs typeface="Times New Roman"/>
              </a:rPr>
              <a:t>supera già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numero fisso degli </a:t>
            </a:r>
            <a:r>
              <a:rPr sz="1200" dirty="0">
                <a:latin typeface="Times New Roman"/>
                <a:cs typeface="Times New Roman"/>
              </a:rPr>
              <a:t>Unioni dei Giorni. </a:t>
            </a:r>
            <a:r>
              <a:rPr sz="1200" spc="-5" dirty="0">
                <a:latin typeface="Times New Roman"/>
                <a:cs typeface="Times New Roman"/>
              </a:rPr>
              <a:t>Ma per quanto </a:t>
            </a:r>
            <a:r>
              <a:rPr sz="1200" dirty="0">
                <a:latin typeface="Times New Roman"/>
                <a:cs typeface="Times New Roman"/>
              </a:rPr>
              <a:t>concerne il </a:t>
            </a:r>
            <a:r>
              <a:rPr sz="1200" spc="-5" dirty="0">
                <a:latin typeface="Times New Roman"/>
                <a:cs typeface="Times New Roman"/>
              </a:rPr>
              <a:t>destino dei Micael </a:t>
            </a:r>
            <a:r>
              <a:rPr sz="1200" dirty="0">
                <a:latin typeface="Times New Roman"/>
                <a:cs typeface="Times New Roman"/>
              </a:rPr>
              <a:t>oltre i  </a:t>
            </a:r>
            <a:r>
              <a:rPr sz="1200" spc="-5" dirty="0">
                <a:latin typeface="Times New Roman"/>
                <a:cs typeface="Times New Roman"/>
              </a:rPr>
              <a:t>settecentomila, </a:t>
            </a:r>
            <a:r>
              <a:rPr sz="1200" dirty="0">
                <a:latin typeface="Times New Roman"/>
                <a:cs typeface="Times New Roman"/>
              </a:rPr>
              <a:t>non ne siamo </a:t>
            </a:r>
            <a:r>
              <a:rPr sz="1200" spc="-5" dirty="0">
                <a:latin typeface="Times New Roman"/>
                <a:cs typeface="Times New Roman"/>
              </a:rPr>
              <a:t>mai stati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informati.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>
              <a:lnSpc>
                <a:spcPct val="100000"/>
              </a:lnSpc>
              <a:spcBef>
                <a:spcPts val="5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2. I Creatori degli Universi</a:t>
            </a:r>
            <a:r>
              <a:rPr sz="1600" b="1" spc="20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locali</a:t>
            </a:r>
            <a:endParaRPr sz="1600">
              <a:latin typeface="Times New Roman"/>
              <a:cs typeface="Times New Roman"/>
            </a:endParaRPr>
          </a:p>
          <a:p>
            <a:pPr marL="63500" marR="178435">
              <a:lnSpc>
                <a:spcPct val="95900"/>
              </a:lnSpc>
              <a:spcBef>
                <a:spcPts val="137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(235.4) 21:2.1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Figli Paradisiaci dell’ordine primario </a:t>
            </a:r>
            <a:r>
              <a:rPr sz="1200" dirty="0">
                <a:latin typeface="Times New Roman"/>
                <a:cs typeface="Times New Roman"/>
              </a:rPr>
              <a:t>sono i </a:t>
            </a:r>
            <a:r>
              <a:rPr sz="1200" spc="-5" dirty="0">
                <a:latin typeface="Times New Roman"/>
                <a:cs typeface="Times New Roman"/>
              </a:rPr>
              <a:t>progettisti,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creatori,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costruttori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gli amministratori dei loro </a:t>
            </a:r>
            <a:r>
              <a:rPr sz="1200" dirty="0">
                <a:latin typeface="Times New Roman"/>
                <a:cs typeface="Times New Roman"/>
              </a:rPr>
              <a:t>rispettivi  domini, </a:t>
            </a:r>
            <a:r>
              <a:rPr sz="1200" spc="-5" dirty="0">
                <a:latin typeface="Times New Roman"/>
                <a:cs typeface="Times New Roman"/>
              </a:rPr>
              <a:t>gli Universi </a:t>
            </a:r>
            <a:r>
              <a:rPr sz="1200" dirty="0">
                <a:latin typeface="Times New Roman"/>
                <a:cs typeface="Times New Roman"/>
              </a:rPr>
              <a:t>locali </a:t>
            </a:r>
            <a:r>
              <a:rPr sz="1200" spc="-5" dirty="0">
                <a:latin typeface="Times New Roman"/>
                <a:cs typeface="Times New Roman"/>
              </a:rPr>
              <a:t>del tempo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dello </a:t>
            </a:r>
            <a:r>
              <a:rPr sz="1200" dirty="0">
                <a:latin typeface="Times New Roman"/>
                <a:cs typeface="Times New Roman"/>
              </a:rPr>
              <a:t>spazio, le unità </a:t>
            </a:r>
            <a:r>
              <a:rPr sz="1200" spc="-5" dirty="0">
                <a:latin typeface="Times New Roman"/>
                <a:cs typeface="Times New Roman"/>
              </a:rPr>
              <a:t>creative </a:t>
            </a:r>
            <a:r>
              <a:rPr sz="1200" dirty="0">
                <a:latin typeface="Times New Roman"/>
                <a:cs typeface="Times New Roman"/>
              </a:rPr>
              <a:t>di base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sette </a:t>
            </a:r>
            <a:r>
              <a:rPr sz="1200" spc="-5" dirty="0">
                <a:latin typeface="Times New Roman"/>
                <a:cs typeface="Times New Roman"/>
              </a:rPr>
              <a:t>Superuniversi evoluzionari. Ad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Figlio  Creatore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permesso scegliere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sito spaziale della sua futura attività cosmica,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prima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poter iniziare </a:t>
            </a:r>
            <a:r>
              <a:rPr sz="1200" dirty="0">
                <a:latin typeface="Times New Roman"/>
                <a:cs typeface="Times New Roman"/>
              </a:rPr>
              <a:t>anche l’organizzazione  fisica </a:t>
            </a:r>
            <a:r>
              <a:rPr sz="1200" spc="-5" dirty="0">
                <a:latin typeface="Times New Roman"/>
                <a:cs typeface="Times New Roman"/>
              </a:rPr>
              <a:t>del suo Universo, egli deve trascorrere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lungo </a:t>
            </a:r>
            <a:r>
              <a:rPr sz="1200" dirty="0">
                <a:latin typeface="Times New Roman"/>
                <a:cs typeface="Times New Roman"/>
              </a:rPr>
              <a:t>periodo di </a:t>
            </a:r>
            <a:r>
              <a:rPr sz="1200" spc="-5" dirty="0">
                <a:latin typeface="Times New Roman"/>
                <a:cs typeface="Times New Roman"/>
              </a:rPr>
              <a:t>osservazione </a:t>
            </a:r>
            <a:r>
              <a:rPr sz="1200" dirty="0">
                <a:latin typeface="Times New Roman"/>
                <a:cs typeface="Times New Roman"/>
              </a:rPr>
              <a:t>dedicata </a:t>
            </a:r>
            <a:r>
              <a:rPr sz="1200" spc="-5" dirty="0">
                <a:latin typeface="Times New Roman"/>
                <a:cs typeface="Times New Roman"/>
              </a:rPr>
              <a:t>allo </a:t>
            </a:r>
            <a:r>
              <a:rPr sz="1200" dirty="0">
                <a:latin typeface="Times New Roman"/>
                <a:cs typeface="Times New Roman"/>
              </a:rPr>
              <a:t>studio </a:t>
            </a:r>
            <a:r>
              <a:rPr sz="1200" spc="-5" dirty="0">
                <a:latin typeface="Times New Roman"/>
                <a:cs typeface="Times New Roman"/>
              </a:rPr>
              <a:t>degli sforzi </a:t>
            </a:r>
            <a:r>
              <a:rPr sz="1200" dirty="0">
                <a:latin typeface="Times New Roman"/>
                <a:cs typeface="Times New Roman"/>
              </a:rPr>
              <a:t>dei suoi </a:t>
            </a:r>
            <a:r>
              <a:rPr sz="1200" spc="-5" dirty="0">
                <a:latin typeface="Times New Roman"/>
                <a:cs typeface="Times New Roman"/>
              </a:rPr>
              <a:t>fratelli </a:t>
            </a:r>
            <a:r>
              <a:rPr sz="1200" dirty="0">
                <a:latin typeface="Times New Roman"/>
                <a:cs typeface="Times New Roman"/>
              </a:rPr>
              <a:t>più  anziani </a:t>
            </a:r>
            <a:r>
              <a:rPr sz="1200" spc="-5" dirty="0">
                <a:latin typeface="Times New Roman"/>
                <a:cs typeface="Times New Roman"/>
              </a:rPr>
              <a:t>nelle varie </a:t>
            </a:r>
            <a:r>
              <a:rPr sz="1200" dirty="0">
                <a:latin typeface="Times New Roman"/>
                <a:cs typeface="Times New Roman"/>
              </a:rPr>
              <a:t>creazioni situate </a:t>
            </a:r>
            <a:r>
              <a:rPr sz="1200" spc="-5" dirty="0">
                <a:latin typeface="Times New Roman"/>
                <a:cs typeface="Times New Roman"/>
              </a:rPr>
              <a:t>nel Superuniverso </a:t>
            </a:r>
            <a:r>
              <a:rPr sz="1200" dirty="0">
                <a:latin typeface="Times New Roman"/>
                <a:cs typeface="Times New Roman"/>
              </a:rPr>
              <a:t>in cui </a:t>
            </a:r>
            <a:r>
              <a:rPr sz="1200" spc="-5" dirty="0">
                <a:latin typeface="Times New Roman"/>
                <a:cs typeface="Times New Roman"/>
              </a:rPr>
              <a:t>progetta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agire.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prima </a:t>
            </a:r>
            <a:r>
              <a:rPr sz="1200" dirty="0">
                <a:latin typeface="Times New Roman"/>
                <a:cs typeface="Times New Roman"/>
              </a:rPr>
              <a:t>di tutto </a:t>
            </a:r>
            <a:r>
              <a:rPr sz="1200" spc="-5" dirty="0">
                <a:latin typeface="Times New Roman"/>
                <a:cs typeface="Times New Roman"/>
              </a:rPr>
              <a:t>ciò,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Micael </a:t>
            </a:r>
            <a:r>
              <a:rPr sz="1200" dirty="0">
                <a:latin typeface="Times New Roman"/>
                <a:cs typeface="Times New Roman"/>
              </a:rPr>
              <a:t>dovrà </a:t>
            </a:r>
            <a:r>
              <a:rPr sz="1200" spc="-5" dirty="0">
                <a:latin typeface="Times New Roman"/>
                <a:cs typeface="Times New Roman"/>
              </a:rPr>
              <a:t>aver  completato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lunga </a:t>
            </a:r>
            <a:r>
              <a:rPr sz="1200" dirty="0">
                <a:latin typeface="Times New Roman"/>
                <a:cs typeface="Times New Roman"/>
              </a:rPr>
              <a:t>ed unica </a:t>
            </a:r>
            <a:r>
              <a:rPr sz="1200" spc="-5" dirty="0">
                <a:latin typeface="Times New Roman"/>
                <a:cs typeface="Times New Roman"/>
              </a:rPr>
              <a:t>esperienza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osservazione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Paradiso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preparazione </a:t>
            </a:r>
            <a:r>
              <a:rPr sz="1200" dirty="0">
                <a:latin typeface="Times New Roman"/>
                <a:cs typeface="Times New Roman"/>
              </a:rPr>
              <a:t>in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Havona.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41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416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235315" cy="3548379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8128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(235.5) 21:2.2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Figlio Creatore </a:t>
            </a:r>
            <a:r>
              <a:rPr sz="1200" dirty="0">
                <a:latin typeface="Times New Roman"/>
                <a:cs typeface="Times New Roman"/>
              </a:rPr>
              <a:t>parte </a:t>
            </a:r>
            <a:r>
              <a:rPr sz="1200" spc="-5" dirty="0">
                <a:latin typeface="Times New Roman"/>
                <a:cs typeface="Times New Roman"/>
              </a:rPr>
              <a:t>dal </a:t>
            </a:r>
            <a:r>
              <a:rPr sz="1200" dirty="0">
                <a:latin typeface="Times New Roman"/>
                <a:cs typeface="Times New Roman"/>
              </a:rPr>
              <a:t>Paradiso </a:t>
            </a:r>
            <a:r>
              <a:rPr sz="1200" spc="-5" dirty="0">
                <a:latin typeface="Times New Roman"/>
                <a:cs typeface="Times New Roman"/>
              </a:rPr>
              <a:t>per lanciarsi nell’avventura </a:t>
            </a:r>
            <a:r>
              <a:rPr sz="1200" dirty="0">
                <a:latin typeface="Times New Roman"/>
                <a:cs typeface="Times New Roman"/>
              </a:rPr>
              <a:t>di costruire un </a:t>
            </a:r>
            <a:r>
              <a:rPr sz="1200" spc="-5" dirty="0">
                <a:latin typeface="Times New Roman"/>
                <a:cs typeface="Times New Roman"/>
              </a:rPr>
              <a:t>Universo,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diventare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capo </a:t>
            </a:r>
            <a:r>
              <a:rPr sz="1200" dirty="0">
                <a:latin typeface="Times New Roman"/>
                <a:cs typeface="Times New Roman"/>
              </a:rPr>
              <a:t>—  </a:t>
            </a:r>
            <a:r>
              <a:rPr sz="1200" spc="-5" dirty="0">
                <a:latin typeface="Times New Roman"/>
                <a:cs typeface="Times New Roman"/>
              </a:rPr>
              <a:t>virtualmente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dell’Universo locale </a:t>
            </a:r>
            <a:r>
              <a:rPr sz="1200" dirty="0">
                <a:latin typeface="Times New Roman"/>
                <a:cs typeface="Times New Roman"/>
              </a:rPr>
              <a:t>da lui </a:t>
            </a:r>
            <a:r>
              <a:rPr sz="1200" spc="-5" dirty="0">
                <a:latin typeface="Times New Roman"/>
                <a:cs typeface="Times New Roman"/>
              </a:rPr>
              <a:t>organizzato, allora, per </a:t>
            </a:r>
            <a:r>
              <a:rPr sz="1200" dirty="0">
                <a:latin typeface="Times New Roman"/>
                <a:cs typeface="Times New Roman"/>
              </a:rPr>
              <a:t>la prima </a:t>
            </a:r>
            <a:r>
              <a:rPr sz="1200" spc="-5" dirty="0">
                <a:latin typeface="Times New Roman"/>
                <a:cs typeface="Times New Roman"/>
              </a:rPr>
              <a:t>volta, si </a:t>
            </a:r>
            <a:r>
              <a:rPr sz="1200" dirty="0">
                <a:latin typeface="Times New Roman"/>
                <a:cs typeface="Times New Roman"/>
              </a:rPr>
              <a:t>trova in intimo </a:t>
            </a:r>
            <a:r>
              <a:rPr sz="1200" spc="-5" dirty="0">
                <a:latin typeface="Times New Roman"/>
                <a:cs typeface="Times New Roman"/>
              </a:rPr>
              <a:t>contatto con </a:t>
            </a:r>
            <a:r>
              <a:rPr sz="1200" dirty="0">
                <a:latin typeface="Times New Roman"/>
                <a:cs typeface="Times New Roman"/>
              </a:rPr>
              <a:t>la Terza  </a:t>
            </a:r>
            <a:r>
              <a:rPr sz="1200" spc="-5" dirty="0">
                <a:latin typeface="Times New Roman"/>
                <a:cs typeface="Times New Roman"/>
              </a:rPr>
              <a:t>Sorgente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Centro </a:t>
            </a:r>
            <a:r>
              <a:rPr sz="1200" dirty="0">
                <a:latin typeface="Times New Roman"/>
                <a:cs typeface="Times New Roman"/>
              </a:rPr>
              <a:t>e per molti </a:t>
            </a:r>
            <a:r>
              <a:rPr sz="1200" spc="-5" dirty="0">
                <a:latin typeface="Times New Roman"/>
                <a:cs typeface="Times New Roman"/>
              </a:rPr>
              <a:t>aspetti dipendente </a:t>
            </a:r>
            <a:r>
              <a:rPr sz="1200" dirty="0">
                <a:latin typeface="Times New Roman"/>
                <a:cs typeface="Times New Roman"/>
              </a:rPr>
              <a:t>da lei. </a:t>
            </a:r>
            <a:r>
              <a:rPr sz="1200" spc="-15" dirty="0">
                <a:latin typeface="Times New Roman"/>
                <a:cs typeface="Times New Roman"/>
              </a:rPr>
              <a:t>Lo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Infinito, benché </a:t>
            </a:r>
            <a:r>
              <a:rPr sz="1200" dirty="0">
                <a:latin typeface="Times New Roman"/>
                <a:cs typeface="Times New Roman"/>
              </a:rPr>
              <a:t>dimorante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Padre 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al </a:t>
            </a:r>
            <a:r>
              <a:rPr sz="1200" spc="5" dirty="0">
                <a:latin typeface="Times New Roman"/>
                <a:cs typeface="Times New Roman"/>
              </a:rPr>
              <a:t>centro </a:t>
            </a:r>
            <a:r>
              <a:rPr sz="1200" dirty="0">
                <a:latin typeface="Times New Roman"/>
                <a:cs typeface="Times New Roman"/>
              </a:rPr>
              <a:t>di  tutte le </a:t>
            </a:r>
            <a:r>
              <a:rPr sz="1200" spc="-5" dirty="0">
                <a:latin typeface="Times New Roman"/>
                <a:cs typeface="Times New Roman"/>
              </a:rPr>
              <a:t>cose,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destinato ad operare come reale ed efficace aiutante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ogni </a:t>
            </a:r>
            <a:r>
              <a:rPr sz="1200" dirty="0">
                <a:latin typeface="Times New Roman"/>
                <a:cs typeface="Times New Roman"/>
              </a:rPr>
              <a:t>Figlio </a:t>
            </a:r>
            <a:r>
              <a:rPr sz="1200" spc="-5" dirty="0">
                <a:latin typeface="Times New Roman"/>
                <a:cs typeface="Times New Roman"/>
              </a:rPr>
              <a:t>Creatore.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tale ragione ogni Figlio Creatore </a:t>
            </a:r>
            <a:r>
              <a:rPr sz="1200" dirty="0">
                <a:latin typeface="Times New Roman"/>
                <a:cs typeface="Times New Roman"/>
              </a:rPr>
              <a:t>è  </a:t>
            </a:r>
            <a:r>
              <a:rPr sz="1200" spc="-5" dirty="0">
                <a:latin typeface="Times New Roman"/>
                <a:cs typeface="Times New Roman"/>
              </a:rPr>
              <a:t>accompagnato </a:t>
            </a:r>
            <a:r>
              <a:rPr sz="1200" dirty="0">
                <a:latin typeface="Times New Roman"/>
                <a:cs typeface="Times New Roman"/>
              </a:rPr>
              <a:t>da una </a:t>
            </a:r>
            <a:r>
              <a:rPr sz="1200" spc="-5" dirty="0">
                <a:latin typeface="Times New Roman"/>
                <a:cs typeface="Times New Roman"/>
              </a:rPr>
              <a:t>Figlia Creativa dello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Infinito, l’essere che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destinato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diventare </a:t>
            </a:r>
            <a:r>
              <a:rPr sz="1200" dirty="0">
                <a:latin typeface="Times New Roman"/>
                <a:cs typeface="Times New Roman"/>
              </a:rPr>
              <a:t>la Divina </a:t>
            </a:r>
            <a:r>
              <a:rPr sz="1200" spc="-5" dirty="0">
                <a:latin typeface="Times New Roman"/>
                <a:cs typeface="Times New Roman"/>
              </a:rPr>
              <a:t>Ministra,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5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Madre  del </a:t>
            </a:r>
            <a:r>
              <a:rPr sz="1200" dirty="0">
                <a:latin typeface="Times New Roman"/>
                <a:cs typeface="Times New Roman"/>
              </a:rPr>
              <a:t>nuovo </a:t>
            </a:r>
            <a:r>
              <a:rPr sz="1200" spc="-5" dirty="0">
                <a:latin typeface="Times New Roman"/>
                <a:cs typeface="Times New Roman"/>
              </a:rPr>
              <a:t>Universo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locale.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29908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(236.1) 21:2.3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partenza di un </a:t>
            </a:r>
            <a:r>
              <a:rPr sz="1200" spc="-5" dirty="0">
                <a:latin typeface="Times New Roman"/>
                <a:cs typeface="Times New Roman"/>
              </a:rPr>
              <a:t>Figlio Micael libera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sempre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sue prerogative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creatore dalle </a:t>
            </a:r>
            <a:r>
              <a:rPr sz="1200" dirty="0">
                <a:latin typeface="Times New Roman"/>
                <a:cs typeface="Times New Roman"/>
              </a:rPr>
              <a:t>Sorgenti e </a:t>
            </a:r>
            <a:r>
              <a:rPr sz="1200" spc="-5" dirty="0">
                <a:latin typeface="Times New Roman"/>
                <a:cs typeface="Times New Roman"/>
              </a:rPr>
              <a:t>Centri del </a:t>
            </a:r>
            <a:r>
              <a:rPr sz="1200" dirty="0">
                <a:latin typeface="Times New Roman"/>
                <a:cs typeface="Times New Roman"/>
              </a:rPr>
              <a:t>Paradiso,  </a:t>
            </a:r>
            <a:r>
              <a:rPr sz="1200" spc="-5" dirty="0">
                <a:latin typeface="Times New Roman"/>
                <a:cs typeface="Times New Roman"/>
              </a:rPr>
              <a:t>lasciandolo soggetto </a:t>
            </a:r>
            <a:r>
              <a:rPr sz="1200" dirty="0">
                <a:latin typeface="Times New Roman"/>
                <a:cs typeface="Times New Roman"/>
              </a:rPr>
              <a:t>solo a </a:t>
            </a:r>
            <a:r>
              <a:rPr sz="1200" spc="-5" dirty="0">
                <a:latin typeface="Times New Roman"/>
                <a:cs typeface="Times New Roman"/>
              </a:rPr>
              <a:t>certe </a:t>
            </a:r>
            <a:r>
              <a:rPr sz="1200" dirty="0">
                <a:latin typeface="Times New Roman"/>
                <a:cs typeface="Times New Roman"/>
              </a:rPr>
              <a:t>limitazioni </a:t>
            </a:r>
            <a:r>
              <a:rPr sz="1200" spc="-5" dirty="0">
                <a:latin typeface="Times New Roman"/>
                <a:cs typeface="Times New Roman"/>
              </a:rPr>
              <a:t>inerenti alla preesistenza </a:t>
            </a:r>
            <a:r>
              <a:rPr sz="1200" dirty="0">
                <a:latin typeface="Times New Roman"/>
                <a:cs typeface="Times New Roman"/>
              </a:rPr>
              <a:t>di queste </a:t>
            </a:r>
            <a:r>
              <a:rPr sz="1200" spc="-5" dirty="0">
                <a:latin typeface="Times New Roman"/>
                <a:cs typeface="Times New Roman"/>
              </a:rPr>
              <a:t>Sorgenti </a:t>
            </a:r>
            <a:r>
              <a:rPr sz="1200" dirty="0">
                <a:latin typeface="Times New Roman"/>
                <a:cs typeface="Times New Roman"/>
              </a:rPr>
              <a:t>e Centri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certi </a:t>
            </a:r>
            <a:r>
              <a:rPr sz="1200" dirty="0">
                <a:latin typeface="Times New Roman"/>
                <a:cs typeface="Times New Roman"/>
              </a:rPr>
              <a:t>altri </a:t>
            </a:r>
            <a:r>
              <a:rPr sz="1200" spc="-5" dirty="0">
                <a:latin typeface="Times New Roman"/>
                <a:cs typeface="Times New Roman"/>
              </a:rPr>
              <a:t>poteri </a:t>
            </a:r>
            <a:r>
              <a:rPr sz="1200" dirty="0">
                <a:latin typeface="Times New Roman"/>
                <a:cs typeface="Times New Roman"/>
              </a:rPr>
              <a:t>e presenze  </a:t>
            </a:r>
            <a:r>
              <a:rPr sz="1200" spc="-5" dirty="0">
                <a:latin typeface="Times New Roman"/>
                <a:cs typeface="Times New Roman"/>
              </a:rPr>
              <a:t>antecedenti. Tra </a:t>
            </a:r>
            <a:r>
              <a:rPr sz="1200" dirty="0">
                <a:latin typeface="Times New Roman"/>
                <a:cs typeface="Times New Roman"/>
              </a:rPr>
              <a:t>queste limitazioni </a:t>
            </a:r>
            <a:r>
              <a:rPr sz="1200" spc="-5" dirty="0">
                <a:latin typeface="Times New Roman"/>
                <a:cs typeface="Times New Roman"/>
              </a:rPr>
              <a:t>alle onnipotenti prerogative </a:t>
            </a:r>
            <a:r>
              <a:rPr sz="1200" dirty="0">
                <a:latin typeface="Times New Roman"/>
                <a:cs typeface="Times New Roman"/>
              </a:rPr>
              <a:t>di un Padre </a:t>
            </a:r>
            <a:r>
              <a:rPr sz="1200" spc="-5" dirty="0">
                <a:latin typeface="Times New Roman"/>
                <a:cs typeface="Times New Roman"/>
              </a:rPr>
              <a:t>creatore </a:t>
            </a:r>
            <a:r>
              <a:rPr sz="1200" dirty="0">
                <a:latin typeface="Times New Roman"/>
                <a:cs typeface="Times New Roman"/>
              </a:rPr>
              <a:t>d’Universo </a:t>
            </a:r>
            <a:r>
              <a:rPr sz="1200" spc="-5" dirty="0">
                <a:latin typeface="Times New Roman"/>
                <a:cs typeface="Times New Roman"/>
              </a:rPr>
              <a:t>locale, ci </a:t>
            </a:r>
            <a:r>
              <a:rPr sz="1200" dirty="0">
                <a:latin typeface="Times New Roman"/>
                <a:cs typeface="Times New Roman"/>
              </a:rPr>
              <a:t>sono le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seguenti: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546100" marR="57975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(236.2) 21:2.4 </a:t>
            </a:r>
            <a:r>
              <a:rPr sz="1200" dirty="0">
                <a:latin typeface="Times New Roman"/>
                <a:cs typeface="Times New Roman"/>
              </a:rPr>
              <a:t>1. </a:t>
            </a:r>
            <a:r>
              <a:rPr sz="1200" i="1" spc="-5" dirty="0">
                <a:latin typeface="Times New Roman"/>
                <a:cs typeface="Times New Roman"/>
              </a:rPr>
              <a:t>L’energia-materia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dominata dallo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Infinito. </a:t>
            </a:r>
            <a:r>
              <a:rPr sz="1200" dirty="0">
                <a:latin typeface="Times New Roman"/>
                <a:cs typeface="Times New Roman"/>
              </a:rPr>
              <a:t>Prima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possano </a:t>
            </a:r>
            <a:r>
              <a:rPr sz="1200" spc="-5" dirty="0">
                <a:latin typeface="Times New Roman"/>
                <a:cs typeface="Times New Roman"/>
              </a:rPr>
              <a:t>essere create </a:t>
            </a:r>
            <a:r>
              <a:rPr sz="1200" dirty="0">
                <a:latin typeface="Times New Roman"/>
                <a:cs typeface="Times New Roman"/>
              </a:rPr>
              <a:t>nuove </a:t>
            </a:r>
            <a:r>
              <a:rPr sz="1200" spc="-5" dirty="0">
                <a:latin typeface="Times New Roman"/>
                <a:cs typeface="Times New Roman"/>
              </a:rPr>
              <a:t>forme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cose, grandi </a:t>
            </a:r>
            <a:r>
              <a:rPr sz="1200" dirty="0">
                <a:latin typeface="Times New Roman"/>
                <a:cs typeface="Times New Roman"/>
              </a:rPr>
              <a:t>o piccole, prima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possano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tentate nuove trasformazioni di </a:t>
            </a:r>
            <a:r>
              <a:rPr sz="1200" spc="-5" dirty="0">
                <a:latin typeface="Times New Roman"/>
                <a:cs typeface="Times New Roman"/>
              </a:rPr>
              <a:t>energia–materia, </a:t>
            </a:r>
            <a:r>
              <a:rPr sz="1200" spc="5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Creatore  </a:t>
            </a:r>
            <a:r>
              <a:rPr sz="1200" spc="-5" dirty="0">
                <a:latin typeface="Times New Roman"/>
                <a:cs typeface="Times New Roman"/>
              </a:rPr>
              <a:t>deve ottenere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consenso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collaborazione attiva dello </a:t>
            </a:r>
            <a:r>
              <a:rPr sz="1200" dirty="0">
                <a:latin typeface="Times New Roman"/>
                <a:cs typeface="Times New Roman"/>
              </a:rPr>
              <a:t>Spirito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Infinito.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546100" marR="57150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(236.3) 21:2.5 </a:t>
            </a:r>
            <a:r>
              <a:rPr sz="1200" dirty="0">
                <a:latin typeface="Times New Roman"/>
                <a:cs typeface="Times New Roman"/>
              </a:rPr>
              <a:t>2. </a:t>
            </a:r>
            <a:r>
              <a:rPr sz="1200" i="1" dirty="0">
                <a:latin typeface="Times New Roman"/>
                <a:cs typeface="Times New Roman"/>
              </a:rPr>
              <a:t>I </a:t>
            </a:r>
            <a:r>
              <a:rPr sz="1200" i="1" spc="-5" dirty="0">
                <a:latin typeface="Times New Roman"/>
                <a:cs typeface="Times New Roman"/>
              </a:rPr>
              <a:t>progetti </a:t>
            </a:r>
            <a:r>
              <a:rPr sz="1200" i="1" dirty="0">
                <a:latin typeface="Times New Roman"/>
                <a:cs typeface="Times New Roman"/>
              </a:rPr>
              <a:t>ed i tipi di </a:t>
            </a:r>
            <a:r>
              <a:rPr sz="1200" i="1" spc="-5" dirty="0">
                <a:latin typeface="Times New Roman"/>
                <a:cs typeface="Times New Roman"/>
              </a:rPr>
              <a:t>creature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controllati dal Figlio </a:t>
            </a:r>
            <a:r>
              <a:rPr sz="1200" dirty="0">
                <a:latin typeface="Times New Roman"/>
                <a:cs typeface="Times New Roman"/>
              </a:rPr>
              <a:t>Eterno. Prima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Creatore </a:t>
            </a:r>
            <a:r>
              <a:rPr sz="1200" spc="-5" dirty="0">
                <a:latin typeface="Times New Roman"/>
                <a:cs typeface="Times New Roman"/>
              </a:rPr>
              <a:t>possa  impegnarsi nella creazione </a:t>
            </a:r>
            <a:r>
              <a:rPr sz="1200" dirty="0">
                <a:latin typeface="Times New Roman"/>
                <a:cs typeface="Times New Roman"/>
              </a:rPr>
              <a:t>di un nuovo tipo di </a:t>
            </a:r>
            <a:r>
              <a:rPr sz="1200" spc="-5" dirty="0">
                <a:latin typeface="Times New Roman"/>
                <a:cs typeface="Times New Roman"/>
              </a:rPr>
              <a:t>essere, </a:t>
            </a:r>
            <a:r>
              <a:rPr sz="1200" dirty="0">
                <a:latin typeface="Times New Roman"/>
                <a:cs typeface="Times New Roman"/>
              </a:rPr>
              <a:t>di un nuovo progetto di </a:t>
            </a:r>
            <a:r>
              <a:rPr sz="1200" spc="-5" dirty="0">
                <a:latin typeface="Times New Roman"/>
                <a:cs typeface="Times New Roman"/>
              </a:rPr>
              <a:t>creatura, </a:t>
            </a:r>
            <a:r>
              <a:rPr sz="1200" dirty="0">
                <a:latin typeface="Times New Roman"/>
                <a:cs typeface="Times New Roman"/>
              </a:rPr>
              <a:t>deve ottenere il </a:t>
            </a:r>
            <a:r>
              <a:rPr sz="1200" spc="-5" dirty="0">
                <a:latin typeface="Times New Roman"/>
                <a:cs typeface="Times New Roman"/>
              </a:rPr>
              <a:t>consenso del  Figlio </a:t>
            </a:r>
            <a:r>
              <a:rPr sz="1200" dirty="0">
                <a:latin typeface="Times New Roman"/>
                <a:cs typeface="Times New Roman"/>
              </a:rPr>
              <a:t>Madre Eterno </a:t>
            </a:r>
            <a:r>
              <a:rPr sz="1200" spc="-5" dirty="0">
                <a:latin typeface="Times New Roman"/>
                <a:cs typeface="Times New Roman"/>
              </a:rPr>
              <a:t>ed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Originale.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00">
              <a:latin typeface="Times New Roman"/>
              <a:cs typeface="Times New Roman"/>
            </a:endParaRPr>
          </a:p>
          <a:p>
            <a:pPr marL="546100">
              <a:lnSpc>
                <a:spcPct val="1000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(236.4) 21:2.6 </a:t>
            </a:r>
            <a:r>
              <a:rPr sz="1200" dirty="0">
                <a:latin typeface="Times New Roman"/>
                <a:cs typeface="Times New Roman"/>
              </a:rPr>
              <a:t>3. </a:t>
            </a:r>
            <a:r>
              <a:rPr sz="1200" i="1" spc="-5" dirty="0">
                <a:latin typeface="Times New Roman"/>
                <a:cs typeface="Times New Roman"/>
              </a:rPr>
              <a:t>La personalità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concepita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conferita dal Padre</a:t>
            </a:r>
            <a:r>
              <a:rPr sz="1200" spc="-1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Universale.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41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417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78165" cy="40716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117475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(236.5) 21:2.7 </a:t>
            </a:r>
            <a:r>
              <a:rPr sz="1200" dirty="0">
                <a:latin typeface="Times New Roman"/>
                <a:cs typeface="Times New Roman"/>
              </a:rPr>
              <a:t>I tipi ed i modelli di </a:t>
            </a:r>
            <a:r>
              <a:rPr sz="1200" i="1" spc="-5" dirty="0">
                <a:latin typeface="Times New Roman"/>
                <a:cs typeface="Times New Roman"/>
              </a:rPr>
              <a:t>mente </a:t>
            </a:r>
            <a:r>
              <a:rPr sz="1200" spc="-5" dirty="0">
                <a:latin typeface="Times New Roman"/>
                <a:cs typeface="Times New Roman"/>
              </a:rPr>
              <a:t>sono determinati </a:t>
            </a:r>
            <a:r>
              <a:rPr sz="1200" dirty="0">
                <a:latin typeface="Times New Roman"/>
                <a:cs typeface="Times New Roman"/>
              </a:rPr>
              <a:t>dai </a:t>
            </a:r>
            <a:r>
              <a:rPr sz="1200" spc="-5" dirty="0">
                <a:latin typeface="Times New Roman"/>
                <a:cs typeface="Times New Roman"/>
              </a:rPr>
              <a:t>fattori d’esistenza precedenti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creatura. Dopo che questi sono </a:t>
            </a:r>
            <a:r>
              <a:rPr sz="1200" dirty="0">
                <a:latin typeface="Times New Roman"/>
                <a:cs typeface="Times New Roman"/>
              </a:rPr>
              <a:t>stati  </a:t>
            </a:r>
            <a:r>
              <a:rPr sz="1200" spc="-5" dirty="0">
                <a:latin typeface="Times New Roman"/>
                <a:cs typeface="Times New Roman"/>
              </a:rPr>
              <a:t>associati per costituire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creatura (personale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altro), </a:t>
            </a:r>
            <a:r>
              <a:rPr sz="1200" dirty="0">
                <a:latin typeface="Times New Roman"/>
                <a:cs typeface="Times New Roman"/>
              </a:rPr>
              <a:t>viene donata la mente </a:t>
            </a:r>
            <a:r>
              <a:rPr sz="1200" spc="-5" dirty="0">
                <a:latin typeface="Times New Roman"/>
                <a:cs typeface="Times New Roman"/>
              </a:rPr>
              <a:t>dalla Terza Sorgente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Centro, </a:t>
            </a:r>
            <a:r>
              <a:rPr sz="1200" dirty="0">
                <a:latin typeface="Times New Roman"/>
                <a:cs typeface="Times New Roman"/>
              </a:rPr>
              <a:t>la sorgente </a:t>
            </a:r>
            <a:r>
              <a:rPr sz="1200" spc="-5" dirty="0">
                <a:latin typeface="Times New Roman"/>
                <a:cs typeface="Times New Roman"/>
              </a:rPr>
              <a:t>universale  del ministero mentale per </a:t>
            </a:r>
            <a:r>
              <a:rPr sz="1200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gli esseri </a:t>
            </a:r>
            <a:r>
              <a:rPr sz="1200" dirty="0">
                <a:latin typeface="Times New Roman"/>
                <a:cs typeface="Times New Roman"/>
              </a:rPr>
              <a:t>al di sotto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livello dei </a:t>
            </a:r>
            <a:r>
              <a:rPr sz="1200" spc="-5" dirty="0">
                <a:latin typeface="Times New Roman"/>
                <a:cs typeface="Times New Roman"/>
              </a:rPr>
              <a:t>Creatori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Paradisiaci.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0287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(236.6) 21:2.8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controllo </a:t>
            </a:r>
            <a:r>
              <a:rPr sz="1200" spc="-5" dirty="0">
                <a:latin typeface="Times New Roman"/>
                <a:cs typeface="Times New Roman"/>
              </a:rPr>
              <a:t>dei progetti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tipi di </a:t>
            </a:r>
            <a:r>
              <a:rPr sz="1200" i="1" spc="-5" dirty="0">
                <a:latin typeface="Times New Roman"/>
                <a:cs typeface="Times New Roman"/>
              </a:rPr>
              <a:t>spirito </a:t>
            </a:r>
            <a:r>
              <a:rPr sz="1200" dirty="0">
                <a:latin typeface="Times New Roman"/>
                <a:cs typeface="Times New Roman"/>
              </a:rPr>
              <a:t>dipende </a:t>
            </a:r>
            <a:r>
              <a:rPr sz="1200" spc="-5" dirty="0">
                <a:latin typeface="Times New Roman"/>
                <a:cs typeface="Times New Roman"/>
              </a:rPr>
              <a:t>dal </a:t>
            </a:r>
            <a:r>
              <a:rPr sz="1200" dirty="0">
                <a:latin typeface="Times New Roman"/>
                <a:cs typeface="Times New Roman"/>
              </a:rPr>
              <a:t>livello della loro </a:t>
            </a:r>
            <a:r>
              <a:rPr sz="1200" spc="-5" dirty="0">
                <a:latin typeface="Times New Roman"/>
                <a:cs typeface="Times New Roman"/>
              </a:rPr>
              <a:t>manifestazione.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ultima </a:t>
            </a:r>
            <a:r>
              <a:rPr sz="1200" spc="-5" dirty="0">
                <a:latin typeface="Times New Roman"/>
                <a:cs typeface="Times New Roman"/>
              </a:rPr>
              <a:t>analisi,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progetto  </a:t>
            </a:r>
            <a:r>
              <a:rPr sz="1200" dirty="0">
                <a:latin typeface="Times New Roman"/>
                <a:cs typeface="Times New Roman"/>
              </a:rPr>
              <a:t>spirituale è </a:t>
            </a:r>
            <a:r>
              <a:rPr sz="1200" spc="-5" dirty="0">
                <a:latin typeface="Times New Roman"/>
                <a:cs typeface="Times New Roman"/>
              </a:rPr>
              <a:t>controllato </a:t>
            </a:r>
            <a:r>
              <a:rPr sz="1200" dirty="0">
                <a:latin typeface="Times New Roman"/>
                <a:cs typeface="Times New Roman"/>
              </a:rPr>
              <a:t>dalla </a:t>
            </a:r>
            <a:r>
              <a:rPr sz="1200" spc="-5" dirty="0">
                <a:latin typeface="Times New Roman"/>
                <a:cs typeface="Times New Roman"/>
              </a:rPr>
              <a:t>Trinità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dalle </a:t>
            </a:r>
            <a:r>
              <a:rPr sz="1200" dirty="0">
                <a:latin typeface="Times New Roman"/>
                <a:cs typeface="Times New Roman"/>
              </a:rPr>
              <a:t>dotazioni spirituali </a:t>
            </a:r>
            <a:r>
              <a:rPr sz="1200" spc="-5" dirty="0">
                <a:latin typeface="Times New Roman"/>
                <a:cs typeface="Times New Roman"/>
              </a:rPr>
              <a:t>pretrinitarie delle personalità </a:t>
            </a:r>
            <a:r>
              <a:rPr sz="1200" dirty="0">
                <a:latin typeface="Times New Roman"/>
                <a:cs typeface="Times New Roman"/>
              </a:rPr>
              <a:t>della Trinità — </a:t>
            </a:r>
            <a:r>
              <a:rPr sz="1200" spc="-5" dirty="0">
                <a:latin typeface="Times New Roman"/>
                <a:cs typeface="Times New Roman"/>
              </a:rPr>
              <a:t>Padre, Figlio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Spirito.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558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(236.7) 21:2.9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un tale </a:t>
            </a:r>
            <a:r>
              <a:rPr sz="1200" spc="-5" dirty="0">
                <a:latin typeface="Times New Roman"/>
                <a:cs typeface="Times New Roman"/>
              </a:rPr>
              <a:t>Figlio perfetto </a:t>
            </a:r>
            <a:r>
              <a:rPr sz="1200" dirty="0">
                <a:latin typeface="Times New Roman"/>
                <a:cs typeface="Times New Roman"/>
              </a:rPr>
              <a:t>e divino ha </a:t>
            </a:r>
            <a:r>
              <a:rPr sz="1200" spc="-5" dirty="0">
                <a:latin typeface="Times New Roman"/>
                <a:cs typeface="Times New Roman"/>
              </a:rPr>
              <a:t>preso </a:t>
            </a:r>
            <a:r>
              <a:rPr sz="1200" dirty="0">
                <a:latin typeface="Times New Roman"/>
                <a:cs typeface="Times New Roman"/>
              </a:rPr>
              <a:t>possesso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sito </a:t>
            </a:r>
            <a:r>
              <a:rPr sz="1200" spc="-5" dirty="0">
                <a:latin typeface="Times New Roman"/>
                <a:cs typeface="Times New Roman"/>
              </a:rPr>
              <a:t>spaziale </a:t>
            </a:r>
            <a:r>
              <a:rPr sz="1200" dirty="0">
                <a:latin typeface="Times New Roman"/>
                <a:cs typeface="Times New Roman"/>
              </a:rPr>
              <a:t>dell’Universo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ha scelto,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i problemi  iniziali della </a:t>
            </a:r>
            <a:r>
              <a:rPr sz="1200" spc="-5" dirty="0">
                <a:latin typeface="Times New Roman"/>
                <a:cs typeface="Times New Roman"/>
              </a:rPr>
              <a:t>materializzazione dell’Universo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 suo equilibrio approssimativo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stati risolti, quando egli </a:t>
            </a:r>
            <a:r>
              <a:rPr sz="1200" dirty="0">
                <a:latin typeface="Times New Roman"/>
                <a:cs typeface="Times New Roman"/>
              </a:rPr>
              <a:t>ha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formato</a:t>
            </a:r>
            <a:endParaRPr sz="1200">
              <a:latin typeface="Times New Roman"/>
              <a:cs typeface="Times New Roman"/>
            </a:endParaRPr>
          </a:p>
          <a:p>
            <a:pPr marL="76200" marR="139065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un’unione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lavoro efficace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cooperativa con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Figlia </a:t>
            </a:r>
            <a:r>
              <a:rPr sz="1200" dirty="0">
                <a:latin typeface="Times New Roman"/>
                <a:cs typeface="Times New Roman"/>
              </a:rPr>
              <a:t>dello Spirito </a:t>
            </a:r>
            <a:r>
              <a:rPr sz="1200" spc="-5" dirty="0">
                <a:latin typeface="Times New Roman"/>
                <a:cs typeface="Times New Roman"/>
              </a:rPr>
              <a:t>Infinito complementare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allora questo Figlio </a:t>
            </a:r>
            <a:r>
              <a:rPr sz="1200" dirty="0">
                <a:latin typeface="Times New Roman"/>
                <a:cs typeface="Times New Roman"/>
              </a:rPr>
              <a:t>d’Universo e 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d’Universo </a:t>
            </a:r>
            <a:r>
              <a:rPr sz="1200" dirty="0">
                <a:latin typeface="Times New Roman"/>
                <a:cs typeface="Times New Roman"/>
              </a:rPr>
              <a:t>iniziano </a:t>
            </a:r>
            <a:r>
              <a:rPr sz="1200" spc="-5" dirty="0">
                <a:latin typeface="Times New Roman"/>
                <a:cs typeface="Times New Roman"/>
              </a:rPr>
              <a:t>quel legame </a:t>
            </a:r>
            <a:r>
              <a:rPr sz="1200" dirty="0">
                <a:latin typeface="Times New Roman"/>
                <a:cs typeface="Times New Roman"/>
              </a:rPr>
              <a:t>che è </a:t>
            </a:r>
            <a:r>
              <a:rPr sz="1200" spc="-5" dirty="0">
                <a:latin typeface="Times New Roman"/>
                <a:cs typeface="Times New Roman"/>
              </a:rPr>
              <a:t>destinato </a:t>
            </a:r>
            <a:r>
              <a:rPr sz="1200" dirty="0">
                <a:latin typeface="Times New Roman"/>
                <a:cs typeface="Times New Roman"/>
              </a:rPr>
              <a:t>a dare origine </a:t>
            </a:r>
            <a:r>
              <a:rPr sz="1200" spc="-5" dirty="0">
                <a:latin typeface="Times New Roman"/>
                <a:cs typeface="Times New Roman"/>
              </a:rPr>
              <a:t>alle innumerevoli schiere dei loro figli </a:t>
            </a:r>
            <a:r>
              <a:rPr sz="1200" dirty="0">
                <a:latin typeface="Times New Roman"/>
                <a:cs typeface="Times New Roman"/>
              </a:rPr>
              <a:t>dell’Universo  </a:t>
            </a:r>
            <a:r>
              <a:rPr sz="1200" spc="-5" dirty="0">
                <a:latin typeface="Times New Roman"/>
                <a:cs typeface="Times New Roman"/>
              </a:rPr>
              <a:t>locale.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connessione con </a:t>
            </a:r>
            <a:r>
              <a:rPr sz="1200" spc="-5" dirty="0">
                <a:latin typeface="Times New Roman"/>
                <a:cs typeface="Times New Roman"/>
              </a:rPr>
              <a:t>questo avvenimento,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focalizzazione dello Spirito Creativo dello </a:t>
            </a:r>
            <a:r>
              <a:rPr sz="1200" dirty="0">
                <a:latin typeface="Times New Roman"/>
                <a:cs typeface="Times New Roman"/>
              </a:rPr>
              <a:t>Spirito Infinito </a:t>
            </a:r>
            <a:r>
              <a:rPr sz="1200" spc="-5" dirty="0">
                <a:latin typeface="Times New Roman"/>
                <a:cs typeface="Times New Roman"/>
              </a:rPr>
              <a:t>Paradisiaco </a:t>
            </a:r>
            <a:r>
              <a:rPr sz="1200" dirty="0">
                <a:latin typeface="Times New Roman"/>
                <a:cs typeface="Times New Roman"/>
              </a:rPr>
              <a:t>cambia  </a:t>
            </a:r>
            <a:r>
              <a:rPr sz="1200" spc="-5" dirty="0">
                <a:latin typeface="Times New Roman"/>
                <a:cs typeface="Times New Roman"/>
              </a:rPr>
              <a:t>natura, assumendo </a:t>
            </a:r>
            <a:r>
              <a:rPr sz="1200" dirty="0">
                <a:latin typeface="Times New Roman"/>
                <a:cs typeface="Times New Roman"/>
              </a:rPr>
              <a:t>le qualità </a:t>
            </a:r>
            <a:r>
              <a:rPr sz="1200" spc="-5" dirty="0">
                <a:latin typeface="Times New Roman"/>
                <a:cs typeface="Times New Roman"/>
              </a:rPr>
              <a:t>personali </a:t>
            </a:r>
            <a:r>
              <a:rPr sz="1200" dirty="0">
                <a:latin typeface="Times New Roman"/>
                <a:cs typeface="Times New Roman"/>
              </a:rPr>
              <a:t>di Spirito </a:t>
            </a:r>
            <a:r>
              <a:rPr sz="1200" spc="-5" dirty="0">
                <a:latin typeface="Times New Roman"/>
                <a:cs typeface="Times New Roman"/>
              </a:rPr>
              <a:t>Madre </a:t>
            </a:r>
            <a:r>
              <a:rPr sz="1200" dirty="0">
                <a:latin typeface="Times New Roman"/>
                <a:cs typeface="Times New Roman"/>
              </a:rPr>
              <a:t>di un Universo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locale.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ts val="141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(236.8) 21:2.10 </a:t>
            </a:r>
            <a:r>
              <a:rPr sz="1200" spc="-5" dirty="0">
                <a:latin typeface="Times New Roman"/>
                <a:cs typeface="Times New Roman"/>
              </a:rPr>
              <a:t>Sebbene </a:t>
            </a:r>
            <a:r>
              <a:rPr sz="1200" dirty="0">
                <a:latin typeface="Times New Roman"/>
                <a:cs typeface="Times New Roman"/>
              </a:rPr>
              <a:t>tutti i </a:t>
            </a:r>
            <a:r>
              <a:rPr sz="1200" spc="-5" dirty="0">
                <a:latin typeface="Times New Roman"/>
                <a:cs typeface="Times New Roman"/>
              </a:rPr>
              <a:t>Figli Creatori siano divinamente </a:t>
            </a:r>
            <a:r>
              <a:rPr sz="1200" dirty="0">
                <a:latin typeface="Times New Roman"/>
                <a:cs typeface="Times New Roman"/>
              </a:rPr>
              <a:t>simili ai loro </a:t>
            </a:r>
            <a:r>
              <a:rPr sz="1200" spc="-5" dirty="0">
                <a:latin typeface="Times New Roman"/>
                <a:cs typeface="Times New Roman"/>
              </a:rPr>
              <a:t>genitori paradisiaci, </a:t>
            </a:r>
            <a:r>
              <a:rPr sz="1200" dirty="0">
                <a:latin typeface="Times New Roman"/>
                <a:cs typeface="Times New Roman"/>
              </a:rPr>
              <a:t>nessuno </a:t>
            </a:r>
            <a:r>
              <a:rPr sz="1200" spc="-5" dirty="0">
                <a:latin typeface="Times New Roman"/>
                <a:cs typeface="Times New Roman"/>
              </a:rPr>
              <a:t>assomiglia</a:t>
            </a:r>
            <a:r>
              <a:rPr sz="1200" spc="-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esattamente</a:t>
            </a:r>
            <a:endParaRPr sz="1200">
              <a:latin typeface="Times New Roman"/>
              <a:cs typeface="Times New Roman"/>
            </a:endParaRPr>
          </a:p>
          <a:p>
            <a:pPr marL="76200" marR="65405">
              <a:lnSpc>
                <a:spcPct val="95900"/>
              </a:lnSpc>
              <a:spcBef>
                <a:spcPts val="30"/>
              </a:spcBef>
            </a:pPr>
            <a:r>
              <a:rPr sz="1200" spc="-5" dirty="0">
                <a:latin typeface="Times New Roman"/>
                <a:cs typeface="Times New Roman"/>
              </a:rPr>
              <a:t>all’altro; ciascuno </a:t>
            </a:r>
            <a:r>
              <a:rPr sz="1200" dirty="0">
                <a:latin typeface="Times New Roman"/>
                <a:cs typeface="Times New Roman"/>
              </a:rPr>
              <a:t>è unico, </a:t>
            </a:r>
            <a:r>
              <a:rPr sz="1200" spc="-5" dirty="0">
                <a:latin typeface="Times New Roman"/>
                <a:cs typeface="Times New Roman"/>
              </a:rPr>
              <a:t>diverso, esclusivo ed originale </a:t>
            </a:r>
            <a:r>
              <a:rPr sz="1200" dirty="0">
                <a:latin typeface="Times New Roman"/>
                <a:cs typeface="Times New Roman"/>
              </a:rPr>
              <a:t>sia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i="1" dirty="0">
                <a:latin typeface="Times New Roman"/>
                <a:cs typeface="Times New Roman"/>
              </a:rPr>
              <a:t>natura </a:t>
            </a:r>
            <a:r>
              <a:rPr sz="1200" dirty="0">
                <a:latin typeface="Times New Roman"/>
                <a:cs typeface="Times New Roman"/>
              </a:rPr>
              <a:t>che in </a:t>
            </a:r>
            <a:r>
              <a:rPr sz="1200" spc="-5" dirty="0">
                <a:latin typeface="Times New Roman"/>
                <a:cs typeface="Times New Roman"/>
              </a:rPr>
              <a:t>personalità. </a:t>
            </a:r>
            <a:r>
              <a:rPr sz="1200" dirty="0">
                <a:latin typeface="Times New Roman"/>
                <a:cs typeface="Times New Roman"/>
              </a:rPr>
              <a:t>E poiché </a:t>
            </a:r>
            <a:r>
              <a:rPr sz="1200" spc="-5" dirty="0">
                <a:latin typeface="Times New Roman"/>
                <a:cs typeface="Times New Roman"/>
              </a:rPr>
              <a:t>essi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gli architetti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gli  artefici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piani </a:t>
            </a:r>
            <a:r>
              <a:rPr sz="1200" dirty="0">
                <a:latin typeface="Times New Roman"/>
                <a:cs typeface="Times New Roman"/>
              </a:rPr>
              <a:t>di vita </a:t>
            </a:r>
            <a:r>
              <a:rPr sz="1200" spc="-5" dirty="0">
                <a:latin typeface="Times New Roman"/>
                <a:cs typeface="Times New Roman"/>
              </a:rPr>
              <a:t>dei loro rispettivi regni, </a:t>
            </a:r>
            <a:r>
              <a:rPr sz="1200" dirty="0">
                <a:latin typeface="Times New Roman"/>
                <a:cs typeface="Times New Roman"/>
              </a:rPr>
              <a:t>questa </a:t>
            </a:r>
            <a:r>
              <a:rPr sz="1200" spc="-5" dirty="0">
                <a:latin typeface="Times New Roman"/>
                <a:cs typeface="Times New Roman"/>
              </a:rPr>
              <a:t>stessa diversità assicura che </a:t>
            </a:r>
            <a:r>
              <a:rPr sz="1200" dirty="0">
                <a:latin typeface="Times New Roman"/>
                <a:cs typeface="Times New Roman"/>
              </a:rPr>
              <a:t>anche i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domini </a:t>
            </a:r>
            <a:r>
              <a:rPr sz="1200" spc="-5" dirty="0">
                <a:latin typeface="Times New Roman"/>
                <a:cs typeface="Times New Roman"/>
              </a:rPr>
              <a:t>saranno </a:t>
            </a:r>
            <a:r>
              <a:rPr sz="1200" dirty="0">
                <a:latin typeface="Times New Roman"/>
                <a:cs typeface="Times New Roman"/>
              </a:rPr>
              <a:t>differenti in </a:t>
            </a:r>
            <a:r>
              <a:rPr sz="1200" spc="-5" dirty="0">
                <a:latin typeface="Times New Roman"/>
                <a:cs typeface="Times New Roman"/>
              </a:rPr>
              <a:t>ogni  forma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fase dell’esistenza </a:t>
            </a:r>
            <a:r>
              <a:rPr sz="1200" dirty="0">
                <a:latin typeface="Times New Roman"/>
                <a:cs typeface="Times New Roman"/>
              </a:rPr>
              <a:t>vivente </a:t>
            </a:r>
            <a:r>
              <a:rPr sz="1200" spc="-5" dirty="0">
                <a:latin typeface="Times New Roman"/>
                <a:cs typeface="Times New Roman"/>
              </a:rPr>
              <a:t>derivate dai Micael </a:t>
            </a:r>
            <a:r>
              <a:rPr sz="1200" dirty="0">
                <a:latin typeface="Times New Roman"/>
                <a:cs typeface="Times New Roman"/>
              </a:rPr>
              <a:t>che possano </a:t>
            </a:r>
            <a:r>
              <a:rPr sz="1200" spc="-5" dirty="0">
                <a:latin typeface="Times New Roman"/>
                <a:cs typeface="Times New Roman"/>
              </a:rPr>
              <a:t>esservi create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successivamente sviluppate. Per tale ragione </a:t>
            </a:r>
            <a:r>
              <a:rPr sz="1200" spc="5" dirty="0">
                <a:latin typeface="Times New Roman"/>
                <a:cs typeface="Times New Roman"/>
              </a:rPr>
              <a:t>gli  </a:t>
            </a:r>
            <a:r>
              <a:rPr sz="1200" spc="-5" dirty="0">
                <a:latin typeface="Times New Roman"/>
                <a:cs typeface="Times New Roman"/>
              </a:rPr>
              <a:t>ordini delle creature </a:t>
            </a:r>
            <a:r>
              <a:rPr sz="1200" dirty="0">
                <a:latin typeface="Times New Roman"/>
                <a:cs typeface="Times New Roman"/>
              </a:rPr>
              <a:t>native </a:t>
            </a:r>
            <a:r>
              <a:rPr sz="1200" spc="-5" dirty="0">
                <a:latin typeface="Times New Roman"/>
                <a:cs typeface="Times New Roman"/>
              </a:rPr>
              <a:t>degli Universi locali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completamente </a:t>
            </a:r>
            <a:r>
              <a:rPr sz="1200" dirty="0">
                <a:latin typeface="Times New Roman"/>
                <a:cs typeface="Times New Roman"/>
              </a:rPr>
              <a:t>diversi. Non vi sono due di questi </a:t>
            </a:r>
            <a:r>
              <a:rPr sz="1200" spc="-5" dirty="0">
                <a:latin typeface="Times New Roman"/>
                <a:cs typeface="Times New Roman"/>
              </a:rPr>
              <a:t>Universi amministrati </a:t>
            </a:r>
            <a:r>
              <a:rPr sz="1200" dirty="0">
                <a:latin typeface="Times New Roman"/>
                <a:cs typeface="Times New Roman"/>
              </a:rPr>
              <a:t>o  </a:t>
            </a:r>
            <a:r>
              <a:rPr sz="1200" spc="-5" dirty="0">
                <a:latin typeface="Times New Roman"/>
                <a:cs typeface="Times New Roman"/>
              </a:rPr>
              <a:t>abitati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esseri </a:t>
            </a:r>
            <a:r>
              <a:rPr sz="1200" dirty="0">
                <a:latin typeface="Times New Roman"/>
                <a:cs typeface="Times New Roman"/>
              </a:rPr>
              <a:t>nativi </a:t>
            </a:r>
            <a:r>
              <a:rPr sz="1200" spc="-5" dirty="0">
                <a:latin typeface="Times New Roman"/>
                <a:cs typeface="Times New Roman"/>
              </a:rPr>
              <a:t>d’origine </a:t>
            </a:r>
            <a:r>
              <a:rPr sz="1200" dirty="0">
                <a:latin typeface="Times New Roman"/>
                <a:cs typeface="Times New Roman"/>
              </a:rPr>
              <a:t>duale che </a:t>
            </a:r>
            <a:r>
              <a:rPr sz="1200" spc="-5" dirty="0">
                <a:latin typeface="Times New Roman"/>
                <a:cs typeface="Times New Roman"/>
              </a:rPr>
              <a:t>siano </a:t>
            </a:r>
            <a:r>
              <a:rPr sz="1200" dirty="0">
                <a:latin typeface="Times New Roman"/>
                <a:cs typeface="Times New Roman"/>
              </a:rPr>
              <a:t>identici </a:t>
            </a:r>
            <a:r>
              <a:rPr sz="1200" spc="-5" dirty="0">
                <a:latin typeface="Times New Roman"/>
                <a:cs typeface="Times New Roman"/>
              </a:rPr>
              <a:t>sotto ogni </a:t>
            </a:r>
            <a:r>
              <a:rPr sz="1200" dirty="0">
                <a:latin typeface="Times New Roman"/>
                <a:cs typeface="Times New Roman"/>
              </a:rPr>
              <a:t>aspetto. </a:t>
            </a:r>
            <a:r>
              <a:rPr sz="1200" spc="-5" dirty="0">
                <a:latin typeface="Times New Roman"/>
                <a:cs typeface="Times New Roman"/>
              </a:rPr>
              <a:t>All’interno di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Superuniverso </a:t>
            </a:r>
            <a:r>
              <a:rPr sz="1200" dirty="0">
                <a:latin typeface="Times New Roman"/>
                <a:cs typeface="Times New Roman"/>
              </a:rPr>
              <a:t>metà </a:t>
            </a:r>
            <a:r>
              <a:rPr sz="1200" spc="-5" dirty="0">
                <a:latin typeface="Times New Roman"/>
                <a:cs typeface="Times New Roman"/>
              </a:rPr>
              <a:t>dei loro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attributi</a:t>
            </a:r>
            <a:endParaRPr sz="1200">
              <a:latin typeface="Times New Roman"/>
              <a:cs typeface="Times New Roman"/>
            </a:endParaRPr>
          </a:p>
          <a:p>
            <a:pPr marL="76200" marR="271145">
              <a:lnSpc>
                <a:spcPts val="1380"/>
              </a:lnSpc>
              <a:spcBef>
                <a:spcPts val="35"/>
              </a:spcBef>
            </a:pPr>
            <a:r>
              <a:rPr sz="1200" dirty="0">
                <a:latin typeface="Times New Roman"/>
                <a:cs typeface="Times New Roman"/>
              </a:rPr>
              <a:t>innati sono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tutto </a:t>
            </a:r>
            <a:r>
              <a:rPr sz="1200" spc="-5" dirty="0">
                <a:latin typeface="Times New Roman"/>
                <a:cs typeface="Times New Roman"/>
              </a:rPr>
              <a:t>simili, essendo derivati dagli </a:t>
            </a:r>
            <a:r>
              <a:rPr sz="1200" dirty="0">
                <a:latin typeface="Times New Roman"/>
                <a:cs typeface="Times New Roman"/>
              </a:rPr>
              <a:t>Spiriti </a:t>
            </a:r>
            <a:r>
              <a:rPr sz="1200" spc="-5" dirty="0">
                <a:latin typeface="Times New Roman"/>
                <a:cs typeface="Times New Roman"/>
              </a:rPr>
              <a:t>Creativi uniformi; l’altra </a:t>
            </a:r>
            <a:r>
              <a:rPr sz="1200" dirty="0">
                <a:latin typeface="Times New Roman"/>
                <a:cs typeface="Times New Roman"/>
              </a:rPr>
              <a:t>metà </a:t>
            </a:r>
            <a:r>
              <a:rPr sz="1200" spc="-5" dirty="0">
                <a:latin typeface="Times New Roman"/>
                <a:cs typeface="Times New Roman"/>
              </a:rPr>
              <a:t>varia, </a:t>
            </a:r>
            <a:r>
              <a:rPr sz="1200" dirty="0">
                <a:latin typeface="Times New Roman"/>
                <a:cs typeface="Times New Roman"/>
              </a:rPr>
              <a:t>essendo </a:t>
            </a:r>
            <a:r>
              <a:rPr sz="1200" spc="-5" dirty="0">
                <a:latin typeface="Times New Roman"/>
                <a:cs typeface="Times New Roman"/>
              </a:rPr>
              <a:t>derivata </a:t>
            </a:r>
            <a:r>
              <a:rPr sz="1200" spc="5" dirty="0">
                <a:latin typeface="Times New Roman"/>
                <a:cs typeface="Times New Roman"/>
              </a:rPr>
              <a:t>dai </a:t>
            </a:r>
            <a:r>
              <a:rPr sz="1200" spc="-5" dirty="0">
                <a:latin typeface="Times New Roman"/>
                <a:cs typeface="Times New Roman"/>
              </a:rPr>
              <a:t>Figli Creatori  diversificati. Ma </a:t>
            </a:r>
            <a:r>
              <a:rPr sz="1200" dirty="0">
                <a:latin typeface="Times New Roman"/>
                <a:cs typeface="Times New Roman"/>
              </a:rPr>
              <a:t>tale diversità non </a:t>
            </a:r>
            <a:r>
              <a:rPr sz="1200" spc="-5" dirty="0">
                <a:latin typeface="Times New Roman"/>
                <a:cs typeface="Times New Roman"/>
              </a:rPr>
              <a:t>caratterizza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creature originate </a:t>
            </a:r>
            <a:r>
              <a:rPr sz="1200" dirty="0">
                <a:latin typeface="Times New Roman"/>
                <a:cs typeface="Times New Roman"/>
              </a:rPr>
              <a:t>solo dallo Spirito </a:t>
            </a:r>
            <a:r>
              <a:rPr sz="1200" spc="-5" dirty="0">
                <a:latin typeface="Times New Roman"/>
                <a:cs typeface="Times New Roman"/>
              </a:rPr>
              <a:t>Creativo </a:t>
            </a:r>
            <a:r>
              <a:rPr sz="1200" dirty="0">
                <a:latin typeface="Times New Roman"/>
                <a:cs typeface="Times New Roman"/>
              </a:rPr>
              <a:t>né </a:t>
            </a:r>
            <a:r>
              <a:rPr sz="1200" spc="-5" dirty="0">
                <a:latin typeface="Times New Roman"/>
                <a:cs typeface="Times New Roman"/>
              </a:rPr>
              <a:t>gli esseri importati </a:t>
            </a:r>
            <a:r>
              <a:rPr sz="1200" spc="10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sono  </a:t>
            </a:r>
            <a:r>
              <a:rPr sz="1200" spc="-5" dirty="0">
                <a:latin typeface="Times New Roman"/>
                <a:cs typeface="Times New Roman"/>
              </a:rPr>
              <a:t>nativi dell’Universo centrale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dei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Superuniversi.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41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418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48320" cy="3780154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63500" marR="6731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(237.1) 21:2.11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Figlio Micael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assente </a:t>
            </a:r>
            <a:r>
              <a:rPr sz="1200" dirty="0">
                <a:latin typeface="Times New Roman"/>
                <a:cs typeface="Times New Roman"/>
              </a:rPr>
              <a:t>dal </a:t>
            </a:r>
            <a:r>
              <a:rPr sz="1200" spc="-5" dirty="0">
                <a:latin typeface="Times New Roman"/>
                <a:cs typeface="Times New Roman"/>
              </a:rPr>
              <a:t>proprio Universo,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governo </a:t>
            </a:r>
            <a:r>
              <a:rPr sz="1200" dirty="0">
                <a:latin typeface="Times New Roman"/>
                <a:cs typeface="Times New Roman"/>
              </a:rPr>
              <a:t>è diretto </a:t>
            </a:r>
            <a:r>
              <a:rPr sz="1200" spc="-5" dirty="0">
                <a:latin typeface="Times New Roman"/>
                <a:cs typeface="Times New Roman"/>
              </a:rPr>
              <a:t>dal primogenito degli esseri </a:t>
            </a:r>
            <a:r>
              <a:rPr sz="1200" dirty="0">
                <a:latin typeface="Times New Roman"/>
                <a:cs typeface="Times New Roman"/>
              </a:rPr>
              <a:t>nativi, il  </a:t>
            </a:r>
            <a:r>
              <a:rPr sz="1200" spc="-5" dirty="0">
                <a:latin typeface="Times New Roman"/>
                <a:cs typeface="Times New Roman"/>
              </a:rPr>
              <a:t>Radioso Astro del Mattino,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capo esecutivo </a:t>
            </a:r>
            <a:r>
              <a:rPr sz="1200" dirty="0">
                <a:latin typeface="Times New Roman"/>
                <a:cs typeface="Times New Roman"/>
              </a:rPr>
              <a:t>dell’Universo </a:t>
            </a:r>
            <a:r>
              <a:rPr sz="1200" spc="-5" dirty="0">
                <a:latin typeface="Times New Roman"/>
                <a:cs typeface="Times New Roman"/>
              </a:rPr>
              <a:t>locale.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tali circostanze i </a:t>
            </a:r>
            <a:r>
              <a:rPr sz="1200" spc="-5" dirty="0">
                <a:latin typeface="Times New Roman"/>
                <a:cs typeface="Times New Roman"/>
              </a:rPr>
              <a:t>pareri ed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consigli dell’Unione dei </a:t>
            </a:r>
            <a:r>
              <a:rPr sz="1200" dirty="0">
                <a:latin typeface="Times New Roman"/>
                <a:cs typeface="Times New Roman"/>
              </a:rPr>
              <a:t>Giorni  sono </a:t>
            </a:r>
            <a:r>
              <a:rPr sz="1200" spc="-5" dirty="0">
                <a:latin typeface="Times New Roman"/>
                <a:cs typeface="Times New Roman"/>
              </a:rPr>
              <a:t>inestimabili. Durante queste </a:t>
            </a:r>
            <a:r>
              <a:rPr sz="1200" dirty="0">
                <a:latin typeface="Times New Roman"/>
                <a:cs typeface="Times New Roman"/>
              </a:rPr>
              <a:t>assenze un </a:t>
            </a:r>
            <a:r>
              <a:rPr sz="1200" spc="-5" dirty="0">
                <a:latin typeface="Times New Roman"/>
                <a:cs typeface="Times New Roman"/>
              </a:rPr>
              <a:t>Figlio Creatore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affidare </a:t>
            </a:r>
            <a:r>
              <a:rPr sz="1200" dirty="0">
                <a:latin typeface="Times New Roman"/>
                <a:cs typeface="Times New Roman"/>
              </a:rPr>
              <a:t>allo Spirito </a:t>
            </a:r>
            <a:r>
              <a:rPr sz="1200" spc="-5" dirty="0">
                <a:latin typeface="Times New Roman"/>
                <a:cs typeface="Times New Roman"/>
              </a:rPr>
              <a:t>Madre </a:t>
            </a:r>
            <a:r>
              <a:rPr sz="1200" dirty="0">
                <a:latin typeface="Times New Roman"/>
                <a:cs typeface="Times New Roman"/>
              </a:rPr>
              <a:t>associato il </a:t>
            </a:r>
            <a:r>
              <a:rPr sz="1200" spc="-5" dirty="0">
                <a:latin typeface="Times New Roman"/>
                <a:cs typeface="Times New Roman"/>
              </a:rPr>
              <a:t>supercontrollo della sua  presenza </a:t>
            </a:r>
            <a:r>
              <a:rPr sz="1200" dirty="0">
                <a:latin typeface="Times New Roman"/>
                <a:cs typeface="Times New Roman"/>
              </a:rPr>
              <a:t>spirituale </a:t>
            </a:r>
            <a:r>
              <a:rPr sz="1200" spc="-5" dirty="0">
                <a:latin typeface="Times New Roman"/>
                <a:cs typeface="Times New Roman"/>
              </a:rPr>
              <a:t>sui </a:t>
            </a:r>
            <a:r>
              <a:rPr sz="1200" dirty="0">
                <a:latin typeface="Times New Roman"/>
                <a:cs typeface="Times New Roman"/>
              </a:rPr>
              <a:t>mondi </a:t>
            </a:r>
            <a:r>
              <a:rPr sz="1200" spc="-5" dirty="0">
                <a:latin typeface="Times New Roman"/>
                <a:cs typeface="Times New Roman"/>
              </a:rPr>
              <a:t>abitati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nei cuori </a:t>
            </a:r>
            <a:r>
              <a:rPr sz="1200" dirty="0">
                <a:latin typeface="Times New Roman"/>
                <a:cs typeface="Times New Roman"/>
              </a:rPr>
              <a:t>dei suoi </a:t>
            </a:r>
            <a:r>
              <a:rPr sz="1200" spc="-5" dirty="0">
                <a:latin typeface="Times New Roman"/>
                <a:cs typeface="Times New Roman"/>
              </a:rPr>
              <a:t>figli </a:t>
            </a:r>
            <a:r>
              <a:rPr sz="1200" dirty="0">
                <a:latin typeface="Times New Roman"/>
                <a:cs typeface="Times New Roman"/>
              </a:rPr>
              <a:t>mortali. E lo Spirito </a:t>
            </a:r>
            <a:r>
              <a:rPr sz="1200" spc="-5" dirty="0">
                <a:latin typeface="Times New Roman"/>
                <a:cs typeface="Times New Roman"/>
              </a:rPr>
              <a:t>Madre </a:t>
            </a:r>
            <a:r>
              <a:rPr sz="1200" dirty="0">
                <a:latin typeface="Times New Roman"/>
                <a:cs typeface="Times New Roman"/>
              </a:rPr>
              <a:t>di un Universo </a:t>
            </a:r>
            <a:r>
              <a:rPr sz="1200" spc="-5" dirty="0">
                <a:latin typeface="Times New Roman"/>
                <a:cs typeface="Times New Roman"/>
              </a:rPr>
              <a:t>locale resta </a:t>
            </a:r>
            <a:r>
              <a:rPr sz="1200" dirty="0">
                <a:latin typeface="Times New Roman"/>
                <a:cs typeface="Times New Roman"/>
              </a:rPr>
              <a:t>sempre nel </a:t>
            </a:r>
            <a:r>
              <a:rPr sz="1200" spc="-5" dirty="0">
                <a:latin typeface="Times New Roman"/>
                <a:cs typeface="Times New Roman"/>
              </a:rPr>
              <a:t>suo  quartier generale, </a:t>
            </a:r>
            <a:r>
              <a:rPr sz="1200" dirty="0">
                <a:latin typeface="Times New Roman"/>
                <a:cs typeface="Times New Roman"/>
              </a:rPr>
              <a:t>da dove estende la sua </a:t>
            </a:r>
            <a:r>
              <a:rPr sz="1200" spc="-5" dirty="0">
                <a:latin typeface="Times New Roman"/>
                <a:cs typeface="Times New Roman"/>
              </a:rPr>
              <a:t>assistenza sostenitrice 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ministero </a:t>
            </a:r>
            <a:r>
              <a:rPr sz="1200" dirty="0">
                <a:latin typeface="Times New Roman"/>
                <a:cs typeface="Times New Roman"/>
              </a:rPr>
              <a:t>spirituale </a:t>
            </a:r>
            <a:r>
              <a:rPr sz="1200" spc="-5" dirty="0">
                <a:latin typeface="Times New Roman"/>
                <a:cs typeface="Times New Roman"/>
              </a:rPr>
              <a:t>fino </a:t>
            </a:r>
            <a:r>
              <a:rPr sz="1200" dirty="0">
                <a:latin typeface="Times New Roman"/>
                <a:cs typeface="Times New Roman"/>
              </a:rPr>
              <a:t>alle </a:t>
            </a:r>
            <a:r>
              <a:rPr sz="1200" spc="-5" dirty="0">
                <a:latin typeface="Times New Roman"/>
                <a:cs typeface="Times New Roman"/>
              </a:rPr>
              <a:t>parti </a:t>
            </a:r>
            <a:r>
              <a:rPr sz="1200" dirty="0">
                <a:latin typeface="Times New Roman"/>
                <a:cs typeface="Times New Roman"/>
              </a:rPr>
              <a:t>estreme di un </a:t>
            </a:r>
            <a:r>
              <a:rPr sz="1200" spc="-5" dirty="0">
                <a:latin typeface="Times New Roman"/>
                <a:cs typeface="Times New Roman"/>
              </a:rPr>
              <a:t>tale  </a:t>
            </a:r>
            <a:r>
              <a:rPr sz="1200" dirty="0">
                <a:latin typeface="Times New Roman"/>
                <a:cs typeface="Times New Roman"/>
              </a:rPr>
              <a:t>dominio</a:t>
            </a:r>
            <a:r>
              <a:rPr sz="1200" spc="-5" dirty="0">
                <a:latin typeface="Times New Roman"/>
                <a:cs typeface="Times New Roman"/>
              </a:rPr>
              <a:t> evoluzionario.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22034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(237.2) 21:2.12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presenza </a:t>
            </a:r>
            <a:r>
              <a:rPr sz="1200" spc="-5" dirty="0">
                <a:latin typeface="Times New Roman"/>
                <a:cs typeface="Times New Roman"/>
              </a:rPr>
              <a:t>personale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Creatore </a:t>
            </a:r>
            <a:r>
              <a:rPr sz="1200" spc="-5" dirty="0">
                <a:latin typeface="Times New Roman"/>
                <a:cs typeface="Times New Roman"/>
              </a:rPr>
              <a:t>nel suo </a:t>
            </a:r>
            <a:r>
              <a:rPr sz="1200" dirty="0">
                <a:latin typeface="Times New Roman"/>
                <a:cs typeface="Times New Roman"/>
              </a:rPr>
              <a:t>Universo </a:t>
            </a:r>
            <a:r>
              <a:rPr sz="1200" spc="-5" dirty="0">
                <a:latin typeface="Times New Roman"/>
                <a:cs typeface="Times New Roman"/>
              </a:rPr>
              <a:t>locale </a:t>
            </a:r>
            <a:r>
              <a:rPr sz="1200" dirty="0">
                <a:latin typeface="Times New Roman"/>
                <a:cs typeface="Times New Roman"/>
              </a:rPr>
              <a:t>non è </a:t>
            </a:r>
            <a:r>
              <a:rPr sz="1200" spc="-5" dirty="0">
                <a:latin typeface="Times New Roman"/>
                <a:cs typeface="Times New Roman"/>
              </a:rPr>
              <a:t>necessaria al regolare andamento </a:t>
            </a:r>
            <a:r>
              <a:rPr sz="1200" dirty="0">
                <a:latin typeface="Times New Roman"/>
                <a:cs typeface="Times New Roman"/>
              </a:rPr>
              <a:t>di una  </a:t>
            </a:r>
            <a:r>
              <a:rPr sz="1200" spc="-5" dirty="0">
                <a:latin typeface="Times New Roman"/>
                <a:cs typeface="Times New Roman"/>
              </a:rPr>
              <a:t>creazione materiale </a:t>
            </a:r>
            <a:r>
              <a:rPr sz="1200" dirty="0">
                <a:latin typeface="Times New Roman"/>
                <a:cs typeface="Times New Roman"/>
              </a:rPr>
              <a:t>stabilizzata. </a:t>
            </a:r>
            <a:r>
              <a:rPr sz="1200" spc="-5" dirty="0">
                <a:latin typeface="Times New Roman"/>
                <a:cs typeface="Times New Roman"/>
              </a:rPr>
              <a:t>Questi Figli </a:t>
            </a:r>
            <a:r>
              <a:rPr sz="1200" dirty="0">
                <a:latin typeface="Times New Roman"/>
                <a:cs typeface="Times New Roman"/>
              </a:rPr>
              <a:t>possono </a:t>
            </a:r>
            <a:r>
              <a:rPr sz="1200" spc="-5" dirty="0">
                <a:latin typeface="Times New Roman"/>
                <a:cs typeface="Times New Roman"/>
              </a:rPr>
              <a:t>recarsi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Paradiso, ed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loro Universi continueranno </a:t>
            </a:r>
            <a:r>
              <a:rPr sz="1200" dirty="0">
                <a:latin typeface="Times New Roman"/>
                <a:cs typeface="Times New Roman"/>
              </a:rPr>
              <a:t>a ruotare </a:t>
            </a:r>
            <a:r>
              <a:rPr sz="1200" spc="-5" dirty="0">
                <a:latin typeface="Times New Roman"/>
                <a:cs typeface="Times New Roman"/>
              </a:rPr>
              <a:t>nello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spazio.</a:t>
            </a:r>
            <a:endParaRPr sz="1200">
              <a:latin typeface="Times New Roman"/>
              <a:cs typeface="Times New Roman"/>
            </a:endParaRPr>
          </a:p>
          <a:p>
            <a:pPr marL="63500">
              <a:lnSpc>
                <a:spcPts val="1315"/>
              </a:lnSpc>
            </a:pPr>
            <a:r>
              <a:rPr sz="1200" dirty="0">
                <a:latin typeface="Times New Roman"/>
                <a:cs typeface="Times New Roman"/>
              </a:rPr>
              <a:t>Essi possono </a:t>
            </a:r>
            <a:r>
              <a:rPr sz="1200" spc="-5" dirty="0">
                <a:latin typeface="Times New Roman"/>
                <a:cs typeface="Times New Roman"/>
              </a:rPr>
              <a:t>abbandonare l’esercizio </a:t>
            </a:r>
            <a:r>
              <a:rPr sz="1200" dirty="0">
                <a:latin typeface="Times New Roman"/>
                <a:cs typeface="Times New Roman"/>
              </a:rPr>
              <a:t>del loro </a:t>
            </a:r>
            <a:r>
              <a:rPr sz="1200" spc="-5" dirty="0">
                <a:latin typeface="Times New Roman"/>
                <a:cs typeface="Times New Roman"/>
              </a:rPr>
              <a:t>potere per incarnarsi come figli del tempo, </a:t>
            </a:r>
            <a:r>
              <a:rPr sz="1200" dirty="0">
                <a:latin typeface="Times New Roman"/>
                <a:cs typeface="Times New Roman"/>
              </a:rPr>
              <a:t>ed i loro </a:t>
            </a:r>
            <a:r>
              <a:rPr sz="1200" spc="-5" dirty="0">
                <a:latin typeface="Times New Roman"/>
                <a:cs typeface="Times New Roman"/>
              </a:rPr>
              <a:t>regni </a:t>
            </a:r>
            <a:r>
              <a:rPr sz="1200" dirty="0">
                <a:latin typeface="Times New Roman"/>
                <a:cs typeface="Times New Roman"/>
              </a:rPr>
              <a:t>continueranno a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girare</a:t>
            </a:r>
            <a:endParaRPr sz="1200">
              <a:latin typeface="Times New Roman"/>
              <a:cs typeface="Times New Roman"/>
            </a:endParaRPr>
          </a:p>
          <a:p>
            <a:pPr marL="63500" marR="190500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attorno ai loro rispettivi centri. Nessuna </a:t>
            </a:r>
            <a:r>
              <a:rPr sz="1200" dirty="0">
                <a:latin typeface="Times New Roman"/>
                <a:cs typeface="Times New Roman"/>
              </a:rPr>
              <a:t>organizzazione </a:t>
            </a:r>
            <a:r>
              <a:rPr sz="1200" spc="-5" dirty="0">
                <a:latin typeface="Times New Roman"/>
                <a:cs typeface="Times New Roman"/>
              </a:rPr>
              <a:t>materiale </a:t>
            </a:r>
            <a:r>
              <a:rPr sz="1200" dirty="0">
                <a:latin typeface="Times New Roman"/>
                <a:cs typeface="Times New Roman"/>
              </a:rPr>
              <a:t>è indipendente </a:t>
            </a:r>
            <a:r>
              <a:rPr sz="1200" spc="-5" dirty="0">
                <a:latin typeface="Times New Roman"/>
                <a:cs typeface="Times New Roman"/>
              </a:rPr>
              <a:t>dall’attrazione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gravità assoluta del </a:t>
            </a:r>
            <a:r>
              <a:rPr sz="1200" spc="5" dirty="0">
                <a:latin typeface="Times New Roman"/>
                <a:cs typeface="Times New Roman"/>
              </a:rPr>
              <a:t>Paradiso </a:t>
            </a:r>
            <a:r>
              <a:rPr sz="1200" dirty="0">
                <a:latin typeface="Times New Roman"/>
                <a:cs typeface="Times New Roman"/>
              </a:rPr>
              <a:t>o  </a:t>
            </a:r>
            <a:r>
              <a:rPr sz="1200" spc="-5" dirty="0">
                <a:latin typeface="Times New Roman"/>
                <a:cs typeface="Times New Roman"/>
              </a:rPr>
              <a:t>dal supercontrollo </a:t>
            </a:r>
            <a:r>
              <a:rPr sz="1200" dirty="0">
                <a:latin typeface="Times New Roman"/>
                <a:cs typeface="Times New Roman"/>
              </a:rPr>
              <a:t>cosmico </a:t>
            </a:r>
            <a:r>
              <a:rPr sz="1200" spc="-5" dirty="0">
                <a:latin typeface="Times New Roman"/>
                <a:cs typeface="Times New Roman"/>
              </a:rPr>
              <a:t>inerente alla </a:t>
            </a:r>
            <a:r>
              <a:rPr sz="1200" dirty="0">
                <a:latin typeface="Times New Roman"/>
                <a:cs typeface="Times New Roman"/>
              </a:rPr>
              <a:t>presenza </a:t>
            </a:r>
            <a:r>
              <a:rPr sz="1200" spc="-5" dirty="0">
                <a:latin typeface="Times New Roman"/>
                <a:cs typeface="Times New Roman"/>
              </a:rPr>
              <a:t>spaziale dell’Assoluto Non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Qualificato.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5"/>
              </a:spcBef>
            </a:pPr>
            <a:endParaRPr sz="1100">
              <a:latin typeface="Times New Roman"/>
              <a:cs typeface="Times New Roman"/>
            </a:endParaRPr>
          </a:p>
          <a:p>
            <a:pPr marL="635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3. La sovranità dell’Universo</a:t>
            </a: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locale</a:t>
            </a:r>
            <a:endParaRPr sz="1600">
              <a:latin typeface="Times New Roman"/>
              <a:cs typeface="Times New Roman"/>
            </a:endParaRPr>
          </a:p>
          <a:p>
            <a:pPr marL="63500" marR="43180">
              <a:lnSpc>
                <a:spcPct val="95900"/>
              </a:lnSpc>
              <a:spcBef>
                <a:spcPts val="137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(237.3) 21:3.1 </a:t>
            </a:r>
            <a:r>
              <a:rPr sz="1200" spc="-5" dirty="0">
                <a:latin typeface="Times New Roman"/>
                <a:cs typeface="Times New Roman"/>
              </a:rPr>
              <a:t>Ad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Figlio Creatore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assegnato </a:t>
            </a:r>
            <a:r>
              <a:rPr sz="1200" dirty="0">
                <a:latin typeface="Times New Roman"/>
                <a:cs typeface="Times New Roman"/>
              </a:rPr>
              <a:t>lo spazio di un </a:t>
            </a:r>
            <a:r>
              <a:rPr sz="1200" spc="-5" dirty="0">
                <a:latin typeface="Times New Roman"/>
                <a:cs typeface="Times New Roman"/>
              </a:rPr>
              <a:t>Universo per </a:t>
            </a:r>
            <a:r>
              <a:rPr sz="1200" dirty="0">
                <a:latin typeface="Times New Roman"/>
                <a:cs typeface="Times New Roman"/>
              </a:rPr>
              <a:t>consenso </a:t>
            </a:r>
            <a:r>
              <a:rPr sz="1200" spc="-5" dirty="0">
                <a:latin typeface="Times New Roman"/>
                <a:cs typeface="Times New Roman"/>
              </a:rPr>
              <a:t>della Trinità del </a:t>
            </a:r>
            <a:r>
              <a:rPr sz="1200" dirty="0">
                <a:latin typeface="Times New Roman"/>
                <a:cs typeface="Times New Roman"/>
              </a:rPr>
              <a:t>Paradiso 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conferma  dello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Maestro supervisore del </a:t>
            </a:r>
            <a:r>
              <a:rPr sz="1200" dirty="0">
                <a:latin typeface="Times New Roman"/>
                <a:cs typeface="Times New Roman"/>
              </a:rPr>
              <a:t>Superuniverso </a:t>
            </a:r>
            <a:r>
              <a:rPr sz="1200" spc="-5" dirty="0">
                <a:latin typeface="Times New Roman"/>
                <a:cs typeface="Times New Roman"/>
              </a:rPr>
              <a:t>interessato. Tale atto </a:t>
            </a:r>
            <a:r>
              <a:rPr sz="1200" dirty="0">
                <a:latin typeface="Times New Roman"/>
                <a:cs typeface="Times New Roman"/>
              </a:rPr>
              <a:t>costituisce titolo di </a:t>
            </a:r>
            <a:r>
              <a:rPr sz="1200" spc="-5" dirty="0">
                <a:latin typeface="Times New Roman"/>
                <a:cs typeface="Times New Roman"/>
              </a:rPr>
              <a:t>possesso fisico,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affidamento  cosmico. Ma l’elevazione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Figlio Micael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stadio iniziale </a:t>
            </a:r>
            <a:r>
              <a:rPr sz="1200" spc="-5" dirty="0">
                <a:latin typeface="Times New Roman"/>
                <a:cs typeface="Times New Roman"/>
              </a:rPr>
              <a:t>ed autolimitato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sovranità alla supremazia </a:t>
            </a:r>
            <a:r>
              <a:rPr sz="1200" dirty="0">
                <a:latin typeface="Times New Roman"/>
                <a:cs typeface="Times New Roman"/>
              </a:rPr>
              <a:t>esperienziale di  una </a:t>
            </a:r>
            <a:r>
              <a:rPr sz="1200" spc="-5" dirty="0">
                <a:latin typeface="Times New Roman"/>
                <a:cs typeface="Times New Roman"/>
              </a:rPr>
              <a:t>sovranità conquistata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se stesso, giunge </a:t>
            </a:r>
            <a:r>
              <a:rPr sz="1200" dirty="0">
                <a:latin typeface="Times New Roman"/>
                <a:cs typeface="Times New Roman"/>
              </a:rPr>
              <a:t>come risultato </a:t>
            </a:r>
            <a:r>
              <a:rPr sz="1200" spc="-5" dirty="0">
                <a:latin typeface="Times New Roman"/>
                <a:cs typeface="Times New Roman"/>
              </a:rPr>
              <a:t>delle sue esperienze personali </a:t>
            </a:r>
            <a:r>
              <a:rPr sz="1200" dirty="0">
                <a:latin typeface="Times New Roman"/>
                <a:cs typeface="Times New Roman"/>
              </a:rPr>
              <a:t>nell’opera di </a:t>
            </a:r>
            <a:r>
              <a:rPr sz="1200" spc="-5" dirty="0">
                <a:latin typeface="Times New Roman"/>
                <a:cs typeface="Times New Roman"/>
              </a:rPr>
              <a:t>creazione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Universo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d’incarnazione attraverso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conferimento. Fino al raggiungimento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sovranità conquistata </a:t>
            </a:r>
            <a:r>
              <a:rPr sz="1200" dirty="0">
                <a:latin typeface="Times New Roman"/>
                <a:cs typeface="Times New Roman"/>
              </a:rPr>
              <a:t>per mezzo </a:t>
            </a:r>
            <a:r>
              <a:rPr sz="1200" spc="-5" dirty="0">
                <a:latin typeface="Times New Roman"/>
                <a:cs typeface="Times New Roman"/>
              </a:rPr>
              <a:t>dei conferimenti, </a:t>
            </a:r>
            <a:r>
              <a:rPr sz="1200" dirty="0">
                <a:latin typeface="Times New Roman"/>
                <a:cs typeface="Times New Roman"/>
              </a:rPr>
              <a:t>egli  </a:t>
            </a:r>
            <a:r>
              <a:rPr sz="1200" spc="-5" dirty="0">
                <a:latin typeface="Times New Roman"/>
                <a:cs typeface="Times New Roman"/>
              </a:rPr>
              <a:t>governa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vicegerente del Padre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Universale.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41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419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39419" y="513333"/>
            <a:ext cx="8173084" cy="372681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101600" marR="9398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(237.4) 21:3.2 </a:t>
            </a:r>
            <a:r>
              <a:rPr sz="1200" spc="-5" dirty="0">
                <a:latin typeface="Times New Roman"/>
                <a:cs typeface="Times New Roman"/>
              </a:rPr>
              <a:t>Un Figlio </a:t>
            </a:r>
            <a:r>
              <a:rPr sz="1200" dirty="0">
                <a:latin typeface="Times New Roman"/>
                <a:cs typeface="Times New Roman"/>
              </a:rPr>
              <a:t>Creatore </a:t>
            </a:r>
            <a:r>
              <a:rPr sz="1200" spc="-5" dirty="0">
                <a:latin typeface="Times New Roman"/>
                <a:cs typeface="Times New Roman"/>
              </a:rPr>
              <a:t>potrebbe affermare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piena sovranità sulla </a:t>
            </a:r>
            <a:r>
              <a:rPr sz="1200" spc="-5" dirty="0">
                <a:latin typeface="Times New Roman"/>
                <a:cs typeface="Times New Roman"/>
              </a:rPr>
              <a:t>sua creazione personale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qualsiasi </a:t>
            </a:r>
            <a:r>
              <a:rPr sz="1200" dirty="0">
                <a:latin typeface="Times New Roman"/>
                <a:cs typeface="Times New Roman"/>
              </a:rPr>
              <a:t>momento, ma </a:t>
            </a:r>
            <a:r>
              <a:rPr sz="1200" spc="-5" dirty="0">
                <a:latin typeface="Times New Roman"/>
                <a:cs typeface="Times New Roman"/>
              </a:rPr>
              <a:t>sceglie  saggiamente </a:t>
            </a:r>
            <a:r>
              <a:rPr sz="1200" dirty="0">
                <a:latin typeface="Times New Roman"/>
                <a:cs typeface="Times New Roman"/>
              </a:rPr>
              <a:t>di non farlo. </a:t>
            </a:r>
            <a:r>
              <a:rPr sz="1200" spc="-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prima di </a:t>
            </a:r>
            <a:r>
              <a:rPr sz="1200" spc="-5" dirty="0">
                <a:latin typeface="Times New Roman"/>
                <a:cs typeface="Times New Roman"/>
              </a:rPr>
              <a:t>passare </a:t>
            </a:r>
            <a:r>
              <a:rPr sz="1200" dirty="0">
                <a:latin typeface="Times New Roman"/>
                <a:cs typeface="Times New Roman"/>
              </a:rPr>
              <a:t>per i </a:t>
            </a:r>
            <a:r>
              <a:rPr sz="1200" spc="-5" dirty="0">
                <a:latin typeface="Times New Roman"/>
                <a:cs typeface="Times New Roman"/>
              </a:rPr>
              <a:t>conferimenti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creatura egli assumesse </a:t>
            </a:r>
            <a:r>
              <a:rPr sz="1200" dirty="0">
                <a:latin typeface="Times New Roman"/>
                <a:cs typeface="Times New Roman"/>
              </a:rPr>
              <a:t>una sovranità </a:t>
            </a:r>
            <a:r>
              <a:rPr sz="1200" spc="-5" dirty="0">
                <a:latin typeface="Times New Roman"/>
                <a:cs typeface="Times New Roman"/>
              </a:rPr>
              <a:t>suprema </a:t>
            </a:r>
            <a:r>
              <a:rPr sz="1200" dirty="0">
                <a:latin typeface="Times New Roman"/>
                <a:cs typeface="Times New Roman"/>
              </a:rPr>
              <a:t>non  </a:t>
            </a:r>
            <a:r>
              <a:rPr sz="1200" spc="-5" dirty="0">
                <a:latin typeface="Times New Roman"/>
                <a:cs typeface="Times New Roman"/>
              </a:rPr>
              <a:t>guadagnata,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personalità del Paradiso </a:t>
            </a:r>
            <a:r>
              <a:rPr sz="1200" dirty="0">
                <a:latin typeface="Times New Roman"/>
                <a:cs typeface="Times New Roman"/>
              </a:rPr>
              <a:t>residenti </a:t>
            </a:r>
            <a:r>
              <a:rPr sz="1200" spc="-5" dirty="0">
                <a:latin typeface="Times New Roman"/>
                <a:cs typeface="Times New Roman"/>
              </a:rPr>
              <a:t>nel </a:t>
            </a:r>
            <a:r>
              <a:rPr sz="1200" spc="5" dirty="0">
                <a:latin typeface="Times New Roman"/>
                <a:cs typeface="Times New Roman"/>
              </a:rPr>
              <a:t>suo </a:t>
            </a:r>
            <a:r>
              <a:rPr sz="1200" spc="-5" dirty="0">
                <a:latin typeface="Times New Roman"/>
                <a:cs typeface="Times New Roman"/>
              </a:rPr>
              <a:t>Universo locale si ritirerebbero. Ma ciò </a:t>
            </a:r>
            <a:r>
              <a:rPr sz="1200" dirty="0">
                <a:latin typeface="Times New Roman"/>
                <a:cs typeface="Times New Roman"/>
              </a:rPr>
              <a:t>non è mai </a:t>
            </a:r>
            <a:r>
              <a:rPr sz="1200" spc="-5" dirty="0">
                <a:latin typeface="Times New Roman"/>
                <a:cs typeface="Times New Roman"/>
              </a:rPr>
              <a:t>avvenuto </a:t>
            </a:r>
            <a:r>
              <a:rPr sz="1200" dirty="0">
                <a:latin typeface="Times New Roman"/>
                <a:cs typeface="Times New Roman"/>
              </a:rPr>
              <a:t>in alcuna  </a:t>
            </a:r>
            <a:r>
              <a:rPr sz="1200" spc="-5" dirty="0">
                <a:latin typeface="Times New Roman"/>
                <a:cs typeface="Times New Roman"/>
              </a:rPr>
              <a:t>creazione del tempo </a:t>
            </a:r>
            <a:r>
              <a:rPr sz="1200" dirty="0">
                <a:latin typeface="Times New Roman"/>
                <a:cs typeface="Times New Roman"/>
              </a:rPr>
              <a:t>e dello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spazio.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101600" marR="25463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(237.5) 21:3.3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fatto di </a:t>
            </a:r>
            <a:r>
              <a:rPr sz="1200" spc="-5" dirty="0">
                <a:latin typeface="Times New Roman"/>
                <a:cs typeface="Times New Roman"/>
              </a:rPr>
              <a:t>poter creare implica </a:t>
            </a:r>
            <a:r>
              <a:rPr sz="1200" dirty="0">
                <a:latin typeface="Times New Roman"/>
                <a:cs typeface="Times New Roman"/>
              </a:rPr>
              <a:t>la pienezza </a:t>
            </a:r>
            <a:r>
              <a:rPr sz="1200" spc="-5" dirty="0">
                <a:latin typeface="Times New Roman"/>
                <a:cs typeface="Times New Roman"/>
              </a:rPr>
              <a:t>della sovranità, </a:t>
            </a:r>
            <a:r>
              <a:rPr sz="1200" spc="5" dirty="0">
                <a:latin typeface="Times New Roman"/>
                <a:cs typeface="Times New Roman"/>
              </a:rPr>
              <a:t>ma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Micael scelgono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i="1" spc="-5" dirty="0">
                <a:latin typeface="Times New Roman"/>
                <a:cs typeface="Times New Roman"/>
              </a:rPr>
              <a:t>conquistarla </a:t>
            </a:r>
            <a:r>
              <a:rPr sz="1200" spc="-5" dirty="0">
                <a:latin typeface="Times New Roman"/>
                <a:cs typeface="Times New Roman"/>
              </a:rPr>
              <a:t>con l’esperienza,  conservando </a:t>
            </a:r>
            <a:r>
              <a:rPr sz="1200" dirty="0">
                <a:latin typeface="Times New Roman"/>
                <a:cs typeface="Times New Roman"/>
              </a:rPr>
              <a:t>in tal modo la </a:t>
            </a:r>
            <a:r>
              <a:rPr sz="1200" spc="-5" dirty="0">
                <a:latin typeface="Times New Roman"/>
                <a:cs typeface="Times New Roman"/>
              </a:rPr>
              <a:t>piena cooperazione </a:t>
            </a:r>
            <a:r>
              <a:rPr sz="1200" dirty="0">
                <a:latin typeface="Times New Roman"/>
                <a:cs typeface="Times New Roman"/>
              </a:rPr>
              <a:t>di tutte le </a:t>
            </a:r>
            <a:r>
              <a:rPr sz="1200" spc="-5" dirty="0">
                <a:latin typeface="Times New Roman"/>
                <a:cs typeface="Times New Roman"/>
              </a:rPr>
              <a:t>personalità del </a:t>
            </a:r>
            <a:r>
              <a:rPr sz="1200" dirty="0">
                <a:latin typeface="Times New Roman"/>
                <a:cs typeface="Times New Roman"/>
              </a:rPr>
              <a:t>Paradiso </a:t>
            </a:r>
            <a:r>
              <a:rPr sz="1200" spc="-5" dirty="0">
                <a:latin typeface="Times New Roman"/>
                <a:cs typeface="Times New Roman"/>
              </a:rPr>
              <a:t>assegnate all’amministrazione </a:t>
            </a:r>
            <a:r>
              <a:rPr sz="1200" dirty="0">
                <a:latin typeface="Times New Roman"/>
                <a:cs typeface="Times New Roman"/>
              </a:rPr>
              <a:t>dell’Universo  </a:t>
            </a:r>
            <a:r>
              <a:rPr sz="1200" spc="-5" dirty="0">
                <a:latin typeface="Times New Roman"/>
                <a:cs typeface="Times New Roman"/>
              </a:rPr>
              <a:t>locale. Noi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sappiamo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nessun Micael </a:t>
            </a:r>
            <a:r>
              <a:rPr sz="1200" dirty="0">
                <a:latin typeface="Times New Roman"/>
                <a:cs typeface="Times New Roman"/>
              </a:rPr>
              <a:t>che abbia </a:t>
            </a:r>
            <a:r>
              <a:rPr sz="1200" spc="-5" dirty="0">
                <a:latin typeface="Times New Roman"/>
                <a:cs typeface="Times New Roman"/>
              </a:rPr>
              <a:t>mai agito diversamente,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potrebbero </a:t>
            </a:r>
            <a:r>
              <a:rPr sz="1200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farlo; essi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veramente </a:t>
            </a:r>
            <a:r>
              <a:rPr sz="1200" spc="5" dirty="0">
                <a:latin typeface="Times New Roman"/>
                <a:cs typeface="Times New Roman"/>
              </a:rPr>
              <a:t>dei  </a:t>
            </a:r>
            <a:r>
              <a:rPr sz="1200" spc="-5" dirty="0">
                <a:latin typeface="Times New Roman"/>
                <a:cs typeface="Times New Roman"/>
              </a:rPr>
              <a:t>Figli </a:t>
            </a:r>
            <a:r>
              <a:rPr sz="1200" dirty="0">
                <a:latin typeface="Times New Roman"/>
                <a:cs typeface="Times New Roman"/>
              </a:rPr>
              <a:t>dotati di libero arbitrio.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101600" marR="16065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(237.6) 21:3.4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sovranità di un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Creatore in un </a:t>
            </a:r>
            <a:r>
              <a:rPr sz="1200" spc="-5" dirty="0">
                <a:latin typeface="Times New Roman"/>
                <a:cs typeface="Times New Roman"/>
              </a:rPr>
              <a:t>Universo locale passa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sei, forse </a:t>
            </a:r>
            <a:r>
              <a:rPr sz="1200" dirty="0">
                <a:latin typeface="Times New Roman"/>
                <a:cs typeface="Times New Roman"/>
              </a:rPr>
              <a:t>sette, stadi di </a:t>
            </a:r>
            <a:r>
              <a:rPr sz="1200" spc="-5" dirty="0">
                <a:latin typeface="Times New Roman"/>
                <a:cs typeface="Times New Roman"/>
              </a:rPr>
              <a:t>manifestazione esperienziale.  Questi appaiono </a:t>
            </a:r>
            <a:r>
              <a:rPr sz="1200" dirty="0">
                <a:latin typeface="Times New Roman"/>
                <a:cs typeface="Times New Roman"/>
              </a:rPr>
              <a:t>nell’ordine </a:t>
            </a:r>
            <a:r>
              <a:rPr sz="1200" spc="-5" dirty="0">
                <a:latin typeface="Times New Roman"/>
                <a:cs typeface="Times New Roman"/>
              </a:rPr>
              <a:t>seguente: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558800" marR="46164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(237.7) 21:3.5 </a:t>
            </a:r>
            <a:r>
              <a:rPr sz="1200" dirty="0">
                <a:latin typeface="Times New Roman"/>
                <a:cs typeface="Times New Roman"/>
              </a:rPr>
              <a:t>1. </a:t>
            </a:r>
            <a:r>
              <a:rPr sz="1200" spc="-5" dirty="0">
                <a:latin typeface="Times New Roman"/>
                <a:cs typeface="Times New Roman"/>
              </a:rPr>
              <a:t>Sovranità iniziale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vicegerenza </a:t>
            </a:r>
            <a:r>
              <a:rPr sz="1200" dirty="0">
                <a:latin typeface="Times New Roman"/>
                <a:cs typeface="Times New Roman"/>
              </a:rPr>
              <a:t>— l’autorità </a:t>
            </a:r>
            <a:r>
              <a:rPr sz="1200" spc="-5" dirty="0">
                <a:latin typeface="Times New Roman"/>
                <a:cs typeface="Times New Roman"/>
              </a:rPr>
              <a:t>provvisoria esercitata solitariamente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5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Creatore  </a:t>
            </a:r>
            <a:r>
              <a:rPr sz="1200" spc="-5" dirty="0">
                <a:latin typeface="Times New Roman"/>
                <a:cs typeface="Times New Roman"/>
              </a:rPr>
              <a:t>prima che </a:t>
            </a:r>
            <a:r>
              <a:rPr sz="1200" dirty="0">
                <a:latin typeface="Times New Roman"/>
                <a:cs typeface="Times New Roman"/>
              </a:rPr>
              <a:t>lo Spirito </a:t>
            </a:r>
            <a:r>
              <a:rPr sz="1200" spc="-5" dirty="0">
                <a:latin typeface="Times New Roman"/>
                <a:cs typeface="Times New Roman"/>
              </a:rPr>
              <a:t>Creativo associato acquisisca qualità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personali.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200">
              <a:latin typeface="Times New Roman"/>
              <a:cs typeface="Times New Roman"/>
            </a:endParaRPr>
          </a:p>
          <a:p>
            <a:pPr marL="558800" marR="626745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(237.8) 21:3.6 </a:t>
            </a:r>
            <a:r>
              <a:rPr sz="1200" dirty="0">
                <a:latin typeface="Times New Roman"/>
                <a:cs typeface="Times New Roman"/>
              </a:rPr>
              <a:t>2. </a:t>
            </a:r>
            <a:r>
              <a:rPr sz="1200" spc="-5" dirty="0">
                <a:latin typeface="Times New Roman"/>
                <a:cs typeface="Times New Roman"/>
              </a:rPr>
              <a:t>Sovranità congiunta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vicegerenza </a:t>
            </a:r>
            <a:r>
              <a:rPr sz="1200" dirty="0">
                <a:latin typeface="Times New Roman"/>
                <a:cs typeface="Times New Roman"/>
              </a:rPr>
              <a:t>— il </a:t>
            </a:r>
            <a:r>
              <a:rPr sz="1200" spc="-5" dirty="0">
                <a:latin typeface="Times New Roman"/>
                <a:cs typeface="Times New Roman"/>
              </a:rPr>
              <a:t>governo congiunto della coppia paradisiaca successivamente  all’acquisizione della personalità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parte </a:t>
            </a:r>
            <a:r>
              <a:rPr sz="1200" dirty="0">
                <a:latin typeface="Times New Roman"/>
                <a:cs typeface="Times New Roman"/>
              </a:rPr>
              <a:t>dello Spirito </a:t>
            </a:r>
            <a:r>
              <a:rPr sz="1200" spc="-5" dirty="0">
                <a:latin typeface="Times New Roman"/>
                <a:cs typeface="Times New Roman"/>
              </a:rPr>
              <a:t>Madre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d’Universo.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558800" marR="52959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(238.1) 21:3.7 </a:t>
            </a:r>
            <a:r>
              <a:rPr sz="1200" dirty="0">
                <a:latin typeface="Times New Roman"/>
                <a:cs typeface="Times New Roman"/>
              </a:rPr>
              <a:t>3. </a:t>
            </a:r>
            <a:r>
              <a:rPr sz="1200" spc="-5" dirty="0">
                <a:latin typeface="Times New Roman"/>
                <a:cs typeface="Times New Roman"/>
              </a:rPr>
              <a:t>Sovranità crescente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vicegerenza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l’autorità progressiva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Creatore durante il </a:t>
            </a:r>
            <a:r>
              <a:rPr sz="1200" spc="-5" dirty="0">
                <a:latin typeface="Times New Roman"/>
                <a:cs typeface="Times New Roman"/>
              </a:rPr>
              <a:t>periodo </a:t>
            </a:r>
            <a:r>
              <a:rPr sz="1200" dirty="0">
                <a:latin typeface="Times New Roman"/>
                <a:cs typeface="Times New Roman"/>
              </a:rPr>
              <a:t>dei  suoi sette </a:t>
            </a:r>
            <a:r>
              <a:rPr sz="1200" spc="-5" dirty="0">
                <a:latin typeface="Times New Roman"/>
                <a:cs typeface="Times New Roman"/>
              </a:rPr>
              <a:t>conferimenti </a:t>
            </a:r>
            <a:r>
              <a:rPr sz="1200" dirty="0">
                <a:latin typeface="Times New Roman"/>
                <a:cs typeface="Times New Roman"/>
              </a:rPr>
              <a:t>sotto </a:t>
            </a:r>
            <a:r>
              <a:rPr sz="1200" spc="-5" dirty="0">
                <a:latin typeface="Times New Roman"/>
                <a:cs typeface="Times New Roman"/>
              </a:rPr>
              <a:t>forma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creatura.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42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211820" cy="40716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438784" algn="just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Creatore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conosciuto </a:t>
            </a:r>
            <a:r>
              <a:rPr sz="1200" dirty="0">
                <a:latin typeface="Times New Roman"/>
                <a:cs typeface="Times New Roman"/>
              </a:rPr>
              <a:t>con </a:t>
            </a:r>
            <a:r>
              <a:rPr sz="1200" spc="-5" dirty="0">
                <a:latin typeface="Times New Roman"/>
                <a:cs typeface="Times New Roman"/>
              </a:rPr>
              <a:t>numerosi appellativi </a:t>
            </a:r>
            <a:r>
              <a:rPr sz="1200" dirty="0">
                <a:latin typeface="Times New Roman"/>
                <a:cs typeface="Times New Roman"/>
              </a:rPr>
              <a:t>aventi tutti </a:t>
            </a:r>
            <a:r>
              <a:rPr sz="1200" spc="-5" dirty="0">
                <a:latin typeface="Times New Roman"/>
                <a:cs typeface="Times New Roman"/>
              </a:rPr>
              <a:t>nello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della relazione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stesso significato ma,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5" dirty="0">
                <a:latin typeface="Times New Roman"/>
                <a:cs typeface="Times New Roman"/>
              </a:rPr>
              <a:t>parole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in  simboli, </a:t>
            </a:r>
            <a:r>
              <a:rPr sz="1200" spc="-5" dirty="0">
                <a:latin typeface="Times New Roman"/>
                <a:cs typeface="Times New Roman"/>
              </a:rPr>
              <a:t>ciascun </a:t>
            </a:r>
            <a:r>
              <a:rPr sz="1200" dirty="0">
                <a:latin typeface="Times New Roman"/>
                <a:cs typeface="Times New Roman"/>
              </a:rPr>
              <a:t>nome </a:t>
            </a:r>
            <a:r>
              <a:rPr sz="1200" spc="-5" dirty="0">
                <a:latin typeface="Times New Roman"/>
                <a:cs typeface="Times New Roman"/>
              </a:rPr>
              <a:t>rappresenta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grado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profondità del suo </a:t>
            </a:r>
            <a:r>
              <a:rPr sz="1200" dirty="0">
                <a:latin typeface="Times New Roman"/>
                <a:cs typeface="Times New Roman"/>
              </a:rPr>
              <a:t>insediamento </a:t>
            </a:r>
            <a:r>
              <a:rPr sz="1200" spc="-5" dirty="0">
                <a:latin typeface="Times New Roman"/>
                <a:cs typeface="Times New Roman"/>
              </a:rPr>
              <a:t>nel cuore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sue creature </a:t>
            </a:r>
            <a:r>
              <a:rPr sz="1200" dirty="0">
                <a:latin typeface="Times New Roman"/>
                <a:cs typeface="Times New Roman"/>
              </a:rPr>
              <a:t>di un determinato  </a:t>
            </a:r>
            <a:r>
              <a:rPr sz="1200" spc="-5" dirty="0">
                <a:latin typeface="Times New Roman"/>
                <a:cs typeface="Times New Roman"/>
              </a:rPr>
              <a:t>regno.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685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(23.1) 1:1.4 </a:t>
            </a:r>
            <a:r>
              <a:rPr sz="1200" spc="-5" dirty="0">
                <a:latin typeface="Times New Roman"/>
                <a:cs typeface="Times New Roman"/>
              </a:rPr>
              <a:t>Vicino </a:t>
            </a:r>
            <a:r>
              <a:rPr sz="1200" dirty="0">
                <a:latin typeface="Times New Roman"/>
                <a:cs typeface="Times New Roman"/>
              </a:rPr>
              <a:t>al </a:t>
            </a:r>
            <a:r>
              <a:rPr sz="1200" spc="-5" dirty="0">
                <a:latin typeface="Times New Roman"/>
                <a:cs typeface="Times New Roman"/>
              </a:rPr>
              <a:t>centro dell’Universo degli </a:t>
            </a:r>
            <a:r>
              <a:rPr sz="1200" dirty="0">
                <a:latin typeface="Times New Roman"/>
                <a:cs typeface="Times New Roman"/>
              </a:rPr>
              <a:t>Universi il </a:t>
            </a:r>
            <a:r>
              <a:rPr sz="1200" spc="-5" dirty="0">
                <a:latin typeface="Times New Roman"/>
                <a:cs typeface="Times New Roman"/>
              </a:rPr>
              <a:t>Padre Universale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generalmente conosciuto con </a:t>
            </a:r>
            <a:r>
              <a:rPr sz="1200" dirty="0">
                <a:latin typeface="Times New Roman"/>
                <a:cs typeface="Times New Roman"/>
              </a:rPr>
              <a:t>nomi </a:t>
            </a:r>
            <a:r>
              <a:rPr sz="1200" spc="-5" dirty="0">
                <a:latin typeface="Times New Roman"/>
                <a:cs typeface="Times New Roman"/>
              </a:rPr>
              <a:t>che si possono  considerare come significanti </a:t>
            </a:r>
            <a:r>
              <a:rPr sz="1200" dirty="0">
                <a:latin typeface="Times New Roman"/>
                <a:cs typeface="Times New Roman"/>
              </a:rPr>
              <a:t>la Prima </a:t>
            </a:r>
            <a:r>
              <a:rPr sz="1200" spc="-5" dirty="0">
                <a:latin typeface="Times New Roman"/>
                <a:cs typeface="Times New Roman"/>
              </a:rPr>
              <a:t>Sorgente. Più </a:t>
            </a:r>
            <a:r>
              <a:rPr sz="1200" dirty="0">
                <a:latin typeface="Times New Roman"/>
                <a:cs typeface="Times New Roman"/>
              </a:rPr>
              <a:t>lontano, </a:t>
            </a:r>
            <a:r>
              <a:rPr sz="1200" spc="-5" dirty="0">
                <a:latin typeface="Times New Roman"/>
                <a:cs typeface="Times New Roman"/>
              </a:rPr>
              <a:t>negli </a:t>
            </a:r>
            <a:r>
              <a:rPr sz="1200" dirty="0">
                <a:latin typeface="Times New Roman"/>
                <a:cs typeface="Times New Roman"/>
              </a:rPr>
              <a:t>Universi </a:t>
            </a:r>
            <a:r>
              <a:rPr sz="1200" spc="-5" dirty="0">
                <a:latin typeface="Times New Roman"/>
                <a:cs typeface="Times New Roman"/>
              </a:rPr>
              <a:t>dello </a:t>
            </a:r>
            <a:r>
              <a:rPr sz="1200" dirty="0">
                <a:latin typeface="Times New Roman"/>
                <a:cs typeface="Times New Roman"/>
              </a:rPr>
              <a:t>spazio, i </a:t>
            </a:r>
            <a:r>
              <a:rPr sz="1200" spc="-5" dirty="0">
                <a:latin typeface="Times New Roman"/>
                <a:cs typeface="Times New Roman"/>
              </a:rPr>
              <a:t>termini impiegati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designare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Padre  Universale significano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spesso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Centro Universale. Più lontano ancora nella creazione stellata, </a:t>
            </a:r>
            <a:r>
              <a:rPr sz="1200" spc="5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nel </a:t>
            </a:r>
            <a:r>
              <a:rPr sz="1200" dirty="0">
                <a:latin typeface="Times New Roman"/>
                <a:cs typeface="Times New Roman"/>
              </a:rPr>
              <a:t>mondo </a:t>
            </a:r>
            <a:r>
              <a:rPr sz="1200" spc="-5" dirty="0">
                <a:latin typeface="Times New Roman"/>
                <a:cs typeface="Times New Roman"/>
              </a:rPr>
              <a:t>sede centrale  del </a:t>
            </a:r>
            <a:r>
              <a:rPr sz="1200" dirty="0">
                <a:latin typeface="Times New Roman"/>
                <a:cs typeface="Times New Roman"/>
              </a:rPr>
              <a:t>vostro </a:t>
            </a:r>
            <a:r>
              <a:rPr sz="1200" spc="-5" dirty="0">
                <a:latin typeface="Times New Roman"/>
                <a:cs typeface="Times New Roman"/>
              </a:rPr>
              <a:t>Universo locale, egli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conosciuto </a:t>
            </a:r>
            <a:r>
              <a:rPr sz="1200" dirty="0">
                <a:latin typeface="Times New Roman"/>
                <a:cs typeface="Times New Roman"/>
              </a:rPr>
              <a:t>come la Prima </a:t>
            </a:r>
            <a:r>
              <a:rPr sz="1200" spc="-5" dirty="0">
                <a:latin typeface="Times New Roman"/>
                <a:cs typeface="Times New Roman"/>
              </a:rPr>
              <a:t>Sorgente </a:t>
            </a:r>
            <a:r>
              <a:rPr sz="1200" dirty="0">
                <a:latin typeface="Times New Roman"/>
                <a:cs typeface="Times New Roman"/>
              </a:rPr>
              <a:t>Creativa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Centro Divino.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una </a:t>
            </a:r>
            <a:r>
              <a:rPr sz="1200" dirty="0">
                <a:latin typeface="Times New Roman"/>
                <a:cs typeface="Times New Roman"/>
              </a:rPr>
              <a:t>vicina </a:t>
            </a:r>
            <a:r>
              <a:rPr sz="1200" spc="-5" dirty="0">
                <a:latin typeface="Times New Roman"/>
                <a:cs typeface="Times New Roman"/>
              </a:rPr>
              <a:t>costellazione Dio </a:t>
            </a:r>
            <a:r>
              <a:rPr sz="1200" dirty="0">
                <a:latin typeface="Times New Roman"/>
                <a:cs typeface="Times New Roman"/>
              </a:rPr>
              <a:t>è  </a:t>
            </a:r>
            <a:r>
              <a:rPr sz="1200" spc="-5" dirty="0">
                <a:latin typeface="Times New Roman"/>
                <a:cs typeface="Times New Roman"/>
              </a:rPr>
              <a:t>chiamato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Padre degli </a:t>
            </a:r>
            <a:r>
              <a:rPr sz="1200" dirty="0">
                <a:latin typeface="Times New Roman"/>
                <a:cs typeface="Times New Roman"/>
              </a:rPr>
              <a:t>Universi, in </a:t>
            </a:r>
            <a:r>
              <a:rPr sz="1200" spc="-5" dirty="0">
                <a:latin typeface="Times New Roman"/>
                <a:cs typeface="Times New Roman"/>
              </a:rPr>
              <a:t>un’altra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Sostenitore Infinito </a:t>
            </a:r>
            <a:r>
              <a:rPr sz="1200" dirty="0">
                <a:latin typeface="Times New Roman"/>
                <a:cs typeface="Times New Roman"/>
              </a:rPr>
              <a:t>e, verso </a:t>
            </a:r>
            <a:r>
              <a:rPr sz="1200" spc="-5" dirty="0">
                <a:latin typeface="Times New Roman"/>
                <a:cs typeface="Times New Roman"/>
              </a:rPr>
              <a:t>est, </a:t>
            </a:r>
            <a:r>
              <a:rPr sz="1200" dirty="0">
                <a:latin typeface="Times New Roman"/>
                <a:cs typeface="Times New Roman"/>
              </a:rPr>
              <a:t>il Controllore Divino.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è stato chiamato anche il  </a:t>
            </a:r>
            <a:r>
              <a:rPr sz="1200" spc="-5" dirty="0">
                <a:latin typeface="Times New Roman"/>
                <a:cs typeface="Times New Roman"/>
              </a:rPr>
              <a:t>Padre delle Luci,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Dono della Vita </a:t>
            </a:r>
            <a:r>
              <a:rPr sz="1200" dirty="0">
                <a:latin typeface="Times New Roman"/>
                <a:cs typeface="Times New Roman"/>
              </a:rPr>
              <a:t>e l’Onnipotente</a:t>
            </a:r>
            <a:r>
              <a:rPr sz="1200" spc="-5" dirty="0">
                <a:latin typeface="Times New Roman"/>
                <a:cs typeface="Times New Roman"/>
              </a:rPr>
              <a:t> Uno.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9779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(23.2) 1:1.5 </a:t>
            </a:r>
            <a:r>
              <a:rPr sz="1200" spc="-5" dirty="0">
                <a:latin typeface="Times New Roman"/>
                <a:cs typeface="Times New Roman"/>
              </a:rPr>
              <a:t>Sui </a:t>
            </a:r>
            <a:r>
              <a:rPr sz="1200" dirty="0">
                <a:latin typeface="Times New Roman"/>
                <a:cs typeface="Times New Roman"/>
              </a:rPr>
              <a:t>mondi dove un </a:t>
            </a:r>
            <a:r>
              <a:rPr sz="1200" spc="-5" dirty="0">
                <a:latin typeface="Times New Roman"/>
                <a:cs typeface="Times New Roman"/>
              </a:rPr>
              <a:t>Figlio Paradisiaco </a:t>
            </a:r>
            <a:r>
              <a:rPr sz="1200" dirty="0">
                <a:latin typeface="Times New Roman"/>
                <a:cs typeface="Times New Roman"/>
              </a:rPr>
              <a:t>ha </a:t>
            </a:r>
            <a:r>
              <a:rPr sz="1200" spc="-5" dirty="0">
                <a:latin typeface="Times New Roman"/>
                <a:cs typeface="Times New Roman"/>
              </a:rPr>
              <a:t>vissuto </a:t>
            </a:r>
            <a:r>
              <a:rPr sz="1200" dirty="0">
                <a:latin typeface="Times New Roman"/>
                <a:cs typeface="Times New Roman"/>
              </a:rPr>
              <a:t>una vita di </a:t>
            </a:r>
            <a:r>
              <a:rPr sz="1200" spc="-5" dirty="0">
                <a:latin typeface="Times New Roman"/>
                <a:cs typeface="Times New Roman"/>
              </a:rPr>
              <a:t>conferimento, Dio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generalmente conosciuto con </a:t>
            </a:r>
            <a:r>
              <a:rPr sz="1200" dirty="0">
                <a:latin typeface="Times New Roman"/>
                <a:cs typeface="Times New Roman"/>
              </a:rPr>
              <a:t>qualche  nome </a:t>
            </a:r>
            <a:r>
              <a:rPr sz="1200" spc="-5" dirty="0">
                <a:latin typeface="Times New Roman"/>
                <a:cs typeface="Times New Roman"/>
              </a:rPr>
              <a:t>indicativo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relazione personale,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tenero affetto </a:t>
            </a:r>
            <a:r>
              <a:rPr sz="1200" dirty="0">
                <a:latin typeface="Times New Roman"/>
                <a:cs typeface="Times New Roman"/>
              </a:rPr>
              <a:t>e di devozione </a:t>
            </a:r>
            <a:r>
              <a:rPr sz="1200" spc="-5" dirty="0">
                <a:latin typeface="Times New Roman"/>
                <a:cs typeface="Times New Roman"/>
              </a:rPr>
              <a:t>paterna. </a:t>
            </a:r>
            <a:r>
              <a:rPr sz="1200" dirty="0">
                <a:latin typeface="Times New Roman"/>
                <a:cs typeface="Times New Roman"/>
              </a:rPr>
              <a:t>Nella sede </a:t>
            </a:r>
            <a:r>
              <a:rPr sz="1200" spc="-5" dirty="0">
                <a:latin typeface="Times New Roman"/>
                <a:cs typeface="Times New Roman"/>
              </a:rPr>
              <a:t>centrale della </a:t>
            </a:r>
            <a:r>
              <a:rPr sz="1200" dirty="0">
                <a:latin typeface="Times New Roman"/>
                <a:cs typeface="Times New Roman"/>
              </a:rPr>
              <a:t>vostra </a:t>
            </a:r>
            <a:r>
              <a:rPr sz="1200" spc="-5" dirty="0">
                <a:latin typeface="Times New Roman"/>
                <a:cs typeface="Times New Roman"/>
              </a:rPr>
              <a:t>costellazione ci si  riferisce </a:t>
            </a:r>
            <a:r>
              <a:rPr sz="1200" dirty="0">
                <a:latin typeface="Times New Roman"/>
                <a:cs typeface="Times New Roman"/>
              </a:rPr>
              <a:t>a Dio come Padre </a:t>
            </a:r>
            <a:r>
              <a:rPr sz="1200" spc="-5" dirty="0">
                <a:latin typeface="Times New Roman"/>
                <a:cs typeface="Times New Roman"/>
              </a:rPr>
              <a:t>Universale,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su differenti pianeti del </a:t>
            </a:r>
            <a:r>
              <a:rPr sz="1200" dirty="0">
                <a:latin typeface="Times New Roman"/>
                <a:cs typeface="Times New Roman"/>
              </a:rPr>
              <a:t>vostro </a:t>
            </a:r>
            <a:r>
              <a:rPr sz="1200" spc="-5" dirty="0">
                <a:latin typeface="Times New Roman"/>
                <a:cs typeface="Times New Roman"/>
              </a:rPr>
              <a:t>sistema locale </a:t>
            </a:r>
            <a:r>
              <a:rPr sz="1200" dirty="0">
                <a:latin typeface="Times New Roman"/>
                <a:cs typeface="Times New Roman"/>
              </a:rPr>
              <a:t>di mondi abitati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è variamente conosciuto  </a:t>
            </a:r>
            <a:r>
              <a:rPr sz="1200" spc="-5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Padre dei Padri, </a:t>
            </a:r>
            <a:r>
              <a:rPr sz="1200" spc="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Padre del Paradiso,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Padre </a:t>
            </a:r>
            <a:r>
              <a:rPr sz="1200" dirty="0">
                <a:latin typeface="Times New Roman"/>
                <a:cs typeface="Times New Roman"/>
              </a:rPr>
              <a:t>di Havona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il Padre Spirito. </a:t>
            </a:r>
            <a:r>
              <a:rPr sz="1200" spc="-5" dirty="0">
                <a:latin typeface="Times New Roman"/>
                <a:cs typeface="Times New Roman"/>
              </a:rPr>
              <a:t>Quelli </a:t>
            </a:r>
            <a:r>
              <a:rPr sz="1200" dirty="0">
                <a:latin typeface="Times New Roman"/>
                <a:cs typeface="Times New Roman"/>
              </a:rPr>
              <a:t>che conoscono </a:t>
            </a:r>
            <a:r>
              <a:rPr sz="1200" spc="-5" dirty="0">
                <a:latin typeface="Times New Roman"/>
                <a:cs typeface="Times New Roman"/>
              </a:rPr>
              <a:t>Dio attraverso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le</a:t>
            </a:r>
            <a:endParaRPr sz="1200">
              <a:latin typeface="Times New Roman"/>
              <a:cs typeface="Times New Roman"/>
            </a:endParaRPr>
          </a:p>
          <a:p>
            <a:pPr marL="76200" marR="717550">
              <a:lnSpc>
                <a:spcPts val="1380"/>
              </a:lnSpc>
              <a:spcBef>
                <a:spcPts val="35"/>
              </a:spcBef>
            </a:pPr>
            <a:r>
              <a:rPr sz="1200" spc="-5" dirty="0">
                <a:latin typeface="Times New Roman"/>
                <a:cs typeface="Times New Roman"/>
              </a:rPr>
              <a:t>rivelazioni </a:t>
            </a:r>
            <a:r>
              <a:rPr sz="1200" dirty="0">
                <a:latin typeface="Times New Roman"/>
                <a:cs typeface="Times New Roman"/>
              </a:rPr>
              <a:t>insite </a:t>
            </a:r>
            <a:r>
              <a:rPr sz="1200" spc="-5" dirty="0">
                <a:latin typeface="Times New Roman"/>
                <a:cs typeface="Times New Roman"/>
              </a:rPr>
              <a:t>nei conferimenti dei Figli Paradisiaci finiscono per cedere all’appello sentimentale del toccante rapporto  d’associazione </a:t>
            </a:r>
            <a:r>
              <a:rPr sz="1200" dirty="0">
                <a:latin typeface="Times New Roman"/>
                <a:cs typeface="Times New Roman"/>
              </a:rPr>
              <a:t>tra </a:t>
            </a:r>
            <a:r>
              <a:rPr sz="1200" spc="-5" dirty="0">
                <a:latin typeface="Times New Roman"/>
                <a:cs typeface="Times New Roman"/>
              </a:rPr>
              <a:t>creatura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Creatore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riferiscono a </a:t>
            </a:r>
            <a:r>
              <a:rPr sz="1200" spc="-5" dirty="0">
                <a:latin typeface="Times New Roman"/>
                <a:cs typeface="Times New Roman"/>
              </a:rPr>
              <a:t>Dio come “nostro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Padre”.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200660" algn="just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(23.3) 1:1.6 </a:t>
            </a:r>
            <a:r>
              <a:rPr sz="1200" dirty="0">
                <a:latin typeface="Times New Roman"/>
                <a:cs typeface="Times New Roman"/>
              </a:rPr>
              <a:t>Su un </a:t>
            </a:r>
            <a:r>
              <a:rPr sz="1200" spc="-5" dirty="0">
                <a:latin typeface="Times New Roman"/>
                <a:cs typeface="Times New Roman"/>
              </a:rPr>
              <a:t>pianeta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creature sessuate, </a:t>
            </a:r>
            <a:r>
              <a:rPr sz="1200" dirty="0">
                <a:latin typeface="Times New Roman"/>
                <a:cs typeface="Times New Roman"/>
              </a:rPr>
              <a:t>in un mondo in cui </a:t>
            </a:r>
            <a:r>
              <a:rPr sz="1200" spc="-5" dirty="0">
                <a:latin typeface="Times New Roman"/>
                <a:cs typeface="Times New Roman"/>
              </a:rPr>
              <a:t>gl’impulsi del sentimento genitoriale sono innati nel cuore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suoi  esseri intelligenti, </a:t>
            </a:r>
            <a:r>
              <a:rPr sz="1200" dirty="0">
                <a:latin typeface="Times New Roman"/>
                <a:cs typeface="Times New Roman"/>
              </a:rPr>
              <a:t>il termine </a:t>
            </a:r>
            <a:r>
              <a:rPr sz="1200" spc="-5" dirty="0">
                <a:latin typeface="Times New Roman"/>
                <a:cs typeface="Times New Roman"/>
              </a:rPr>
              <a:t>Padre </a:t>
            </a:r>
            <a:r>
              <a:rPr sz="1200" dirty="0">
                <a:latin typeface="Times New Roman"/>
                <a:cs typeface="Times New Roman"/>
              </a:rPr>
              <a:t>diventa un </a:t>
            </a:r>
            <a:r>
              <a:rPr sz="1200" spc="5" dirty="0">
                <a:latin typeface="Times New Roman"/>
                <a:cs typeface="Times New Roman"/>
              </a:rPr>
              <a:t>nome </a:t>
            </a:r>
            <a:r>
              <a:rPr sz="1200" dirty="0">
                <a:latin typeface="Times New Roman"/>
                <a:cs typeface="Times New Roman"/>
              </a:rPr>
              <a:t>molto </a:t>
            </a:r>
            <a:r>
              <a:rPr sz="1200" spc="-5" dirty="0">
                <a:latin typeface="Times New Roman"/>
                <a:cs typeface="Times New Roman"/>
              </a:rPr>
              <a:t>espressivo ed appropriato </a:t>
            </a:r>
            <a:r>
              <a:rPr sz="1200" dirty="0">
                <a:latin typeface="Times New Roman"/>
                <a:cs typeface="Times New Roman"/>
              </a:rPr>
              <a:t>per il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eterno. </a:t>
            </a:r>
            <a:r>
              <a:rPr sz="1200" spc="-5" dirty="0">
                <a:latin typeface="Times New Roman"/>
                <a:cs typeface="Times New Roman"/>
              </a:rPr>
              <a:t>Sul </a:t>
            </a:r>
            <a:r>
              <a:rPr sz="1200" dirty="0">
                <a:latin typeface="Times New Roman"/>
                <a:cs typeface="Times New Roman"/>
              </a:rPr>
              <a:t>vostro </a:t>
            </a:r>
            <a:r>
              <a:rPr sz="1200" spc="-5" dirty="0">
                <a:latin typeface="Times New Roman"/>
                <a:cs typeface="Times New Roman"/>
              </a:rPr>
              <a:t>pianeta, Urantia,  egli </a:t>
            </a:r>
            <a:r>
              <a:rPr sz="1200" dirty="0">
                <a:latin typeface="Times New Roman"/>
                <a:cs typeface="Times New Roman"/>
              </a:rPr>
              <a:t>è meglio </a:t>
            </a:r>
            <a:r>
              <a:rPr sz="1200" spc="-5" dirty="0">
                <a:latin typeface="Times New Roman"/>
                <a:cs typeface="Times New Roman"/>
              </a:rPr>
              <a:t>conosciuto,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universalmente riconosciuto, con </a:t>
            </a:r>
            <a:r>
              <a:rPr sz="1200" dirty="0">
                <a:latin typeface="Times New Roman"/>
                <a:cs typeface="Times New Roman"/>
              </a:rPr>
              <a:t>il nome di </a:t>
            </a:r>
            <a:r>
              <a:rPr sz="1200" i="1" dirty="0">
                <a:latin typeface="Times New Roman"/>
                <a:cs typeface="Times New Roman"/>
              </a:rPr>
              <a:t>Dio.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nome che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dato </a:t>
            </a:r>
            <a:r>
              <a:rPr sz="1200" dirty="0">
                <a:latin typeface="Times New Roman"/>
                <a:cs typeface="Times New Roman"/>
              </a:rPr>
              <a:t>ha </a:t>
            </a:r>
            <a:r>
              <a:rPr sz="1200" spc="-5" dirty="0">
                <a:latin typeface="Times New Roman"/>
                <a:cs typeface="Times New Roman"/>
              </a:rPr>
              <a:t>poca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importanza;</a:t>
            </a:r>
            <a:endParaRPr sz="1200">
              <a:latin typeface="Times New Roman"/>
              <a:cs typeface="Times New Roman"/>
            </a:endParaRPr>
          </a:p>
          <a:p>
            <a:pPr marL="76200" marR="374650" algn="just">
              <a:lnSpc>
                <a:spcPts val="1380"/>
              </a:lnSpc>
              <a:spcBef>
                <a:spcPts val="35"/>
              </a:spcBef>
            </a:pPr>
            <a:r>
              <a:rPr sz="1200" spc="-5" dirty="0">
                <a:latin typeface="Times New Roman"/>
                <a:cs typeface="Times New Roman"/>
              </a:rPr>
              <a:t>l’essenziale </a:t>
            </a:r>
            <a:r>
              <a:rPr sz="1200" dirty="0">
                <a:latin typeface="Times New Roman"/>
                <a:cs typeface="Times New Roman"/>
              </a:rPr>
              <a:t>è che lo </a:t>
            </a:r>
            <a:r>
              <a:rPr sz="1200" spc="-5" dirty="0">
                <a:latin typeface="Times New Roman"/>
                <a:cs typeface="Times New Roman"/>
              </a:rPr>
              <a:t>conosciate </a:t>
            </a:r>
            <a:r>
              <a:rPr sz="1200" dirty="0">
                <a:latin typeface="Times New Roman"/>
                <a:cs typeface="Times New Roman"/>
              </a:rPr>
              <a:t>e che </a:t>
            </a:r>
            <a:r>
              <a:rPr sz="1200" spc="-5" dirty="0">
                <a:latin typeface="Times New Roman"/>
                <a:cs typeface="Times New Roman"/>
              </a:rPr>
              <a:t>aspiriate ad essere simili </a:t>
            </a:r>
            <a:r>
              <a:rPr sz="1200" dirty="0">
                <a:latin typeface="Times New Roman"/>
                <a:cs typeface="Times New Roman"/>
              </a:rPr>
              <a:t>a lui. I vostri </a:t>
            </a:r>
            <a:r>
              <a:rPr sz="1200" spc="-5" dirty="0">
                <a:latin typeface="Times New Roman"/>
                <a:cs typeface="Times New Roman"/>
              </a:rPr>
              <a:t>antichi profeti </a:t>
            </a:r>
            <a:r>
              <a:rPr sz="1200" dirty="0">
                <a:latin typeface="Times New Roman"/>
                <a:cs typeface="Times New Roman"/>
              </a:rPr>
              <a:t>lo chiamarono a </a:t>
            </a:r>
            <a:r>
              <a:rPr sz="1200" spc="-5" dirty="0">
                <a:latin typeface="Times New Roman"/>
                <a:cs typeface="Times New Roman"/>
              </a:rPr>
              <a:t>giusto </a:t>
            </a:r>
            <a:r>
              <a:rPr sz="1200" dirty="0">
                <a:latin typeface="Times New Roman"/>
                <a:cs typeface="Times New Roman"/>
              </a:rPr>
              <a:t>titolo </a:t>
            </a:r>
            <a:r>
              <a:rPr sz="1200" spc="-5" dirty="0">
                <a:latin typeface="Times New Roman"/>
                <a:cs typeface="Times New Roman"/>
              </a:rPr>
              <a:t>“il Dio  eterno” </a:t>
            </a:r>
            <a:r>
              <a:rPr sz="1200" dirty="0">
                <a:latin typeface="Times New Roman"/>
                <a:cs typeface="Times New Roman"/>
              </a:rPr>
              <a:t>e ne </a:t>
            </a:r>
            <a:r>
              <a:rPr sz="1200" spc="-5" dirty="0">
                <a:latin typeface="Times New Roman"/>
                <a:cs typeface="Times New Roman"/>
              </a:rPr>
              <a:t>hanno </a:t>
            </a:r>
            <a:r>
              <a:rPr sz="1200" dirty="0">
                <a:latin typeface="Times New Roman"/>
                <a:cs typeface="Times New Roman"/>
              </a:rPr>
              <a:t>parlato </a:t>
            </a:r>
            <a:r>
              <a:rPr sz="1200" spc="-5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colui che “abita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l’eternità”.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42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420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055609" cy="390207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520700" marR="57658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(238.2) 21:3.8 </a:t>
            </a:r>
            <a:r>
              <a:rPr sz="1200" dirty="0">
                <a:latin typeface="Times New Roman"/>
                <a:cs typeface="Times New Roman"/>
              </a:rPr>
              <a:t>4. </a:t>
            </a:r>
            <a:r>
              <a:rPr sz="1200" spc="-5" dirty="0">
                <a:latin typeface="Times New Roman"/>
                <a:cs typeface="Times New Roman"/>
              </a:rPr>
              <a:t>Sovranità suprema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l’autorità </a:t>
            </a:r>
            <a:r>
              <a:rPr sz="1200" dirty="0">
                <a:latin typeface="Times New Roman"/>
                <a:cs typeface="Times New Roman"/>
              </a:rPr>
              <a:t>stabilita </a:t>
            </a:r>
            <a:r>
              <a:rPr sz="1200" spc="-5" dirty="0">
                <a:latin typeface="Times New Roman"/>
                <a:cs typeface="Times New Roman"/>
              </a:rPr>
              <a:t>seguente al </a:t>
            </a:r>
            <a:r>
              <a:rPr sz="1200" dirty="0">
                <a:latin typeface="Times New Roman"/>
                <a:cs typeface="Times New Roman"/>
              </a:rPr>
              <a:t>completamento </a:t>
            </a:r>
            <a:r>
              <a:rPr sz="1200" spc="-5" dirty="0">
                <a:latin typeface="Times New Roman"/>
                <a:cs typeface="Times New Roman"/>
              </a:rPr>
              <a:t>del settimo conferimento. </a:t>
            </a:r>
            <a:r>
              <a:rPr sz="1200" spc="-15" dirty="0">
                <a:latin typeface="Times New Roman"/>
                <a:cs typeface="Times New Roman"/>
              </a:rPr>
              <a:t>In  </a:t>
            </a:r>
            <a:r>
              <a:rPr sz="1200" spc="-5" dirty="0">
                <a:latin typeface="Times New Roman"/>
                <a:cs typeface="Times New Roman"/>
              </a:rPr>
              <a:t>Nebadon </a:t>
            </a:r>
            <a:r>
              <a:rPr sz="1200" dirty="0">
                <a:latin typeface="Times New Roman"/>
                <a:cs typeface="Times New Roman"/>
              </a:rPr>
              <a:t>la sovranità suprema </a:t>
            </a:r>
            <a:r>
              <a:rPr sz="1200" spc="-5" dirty="0">
                <a:latin typeface="Times New Roman"/>
                <a:cs typeface="Times New Roman"/>
              </a:rPr>
              <a:t>data </a:t>
            </a:r>
            <a:r>
              <a:rPr sz="1200" dirty="0">
                <a:latin typeface="Times New Roman"/>
                <a:cs typeface="Times New Roman"/>
              </a:rPr>
              <a:t>dal completamento del </a:t>
            </a:r>
            <a:r>
              <a:rPr sz="1200" spc="-5" dirty="0">
                <a:latin typeface="Times New Roman"/>
                <a:cs typeface="Times New Roman"/>
              </a:rPr>
              <a:t>conferimento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Micael su Urantia. Essa </a:t>
            </a:r>
            <a:r>
              <a:rPr sz="1200" dirty="0">
                <a:latin typeface="Times New Roman"/>
                <a:cs typeface="Times New Roman"/>
              </a:rPr>
              <a:t>esiste da </a:t>
            </a:r>
            <a:r>
              <a:rPr sz="1200" spc="-5" dirty="0">
                <a:latin typeface="Times New Roman"/>
                <a:cs typeface="Times New Roman"/>
              </a:rPr>
              <a:t>poco  </a:t>
            </a:r>
            <a:r>
              <a:rPr sz="1200" dirty="0">
                <a:latin typeface="Times New Roman"/>
                <a:cs typeface="Times New Roman"/>
              </a:rPr>
              <a:t>più di </a:t>
            </a:r>
            <a:r>
              <a:rPr sz="1200" spc="-5" dirty="0">
                <a:latin typeface="Times New Roman"/>
                <a:cs typeface="Times New Roman"/>
              </a:rPr>
              <a:t>millenovecento </a:t>
            </a:r>
            <a:r>
              <a:rPr sz="1200" dirty="0">
                <a:latin typeface="Times New Roman"/>
                <a:cs typeface="Times New Roman"/>
              </a:rPr>
              <a:t>anni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vostro </a:t>
            </a:r>
            <a:r>
              <a:rPr sz="1200" spc="-5" dirty="0">
                <a:latin typeface="Times New Roman"/>
                <a:cs typeface="Times New Roman"/>
              </a:rPr>
              <a:t>tempo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planetario.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520700" marR="54483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(238.3) 21:3.9 </a:t>
            </a:r>
            <a:r>
              <a:rPr sz="1200" dirty="0">
                <a:latin typeface="Times New Roman"/>
                <a:cs typeface="Times New Roman"/>
              </a:rPr>
              <a:t>5. </a:t>
            </a:r>
            <a:r>
              <a:rPr sz="1200" spc="-5" dirty="0">
                <a:latin typeface="Times New Roman"/>
                <a:cs typeface="Times New Roman"/>
              </a:rPr>
              <a:t>Sovranità suprema crescente </a:t>
            </a:r>
            <a:r>
              <a:rPr sz="1200" dirty="0">
                <a:latin typeface="Times New Roman"/>
                <a:cs typeface="Times New Roman"/>
              </a:rPr>
              <a:t>— la </a:t>
            </a:r>
            <a:r>
              <a:rPr sz="1200" spc="-5" dirty="0">
                <a:latin typeface="Times New Roman"/>
                <a:cs typeface="Times New Roman"/>
              </a:rPr>
              <a:t>relazione evoluta derivante dalla stabilizzazione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luce </a:t>
            </a:r>
            <a:r>
              <a:rPr sz="1200" dirty="0">
                <a:latin typeface="Times New Roman"/>
                <a:cs typeface="Times New Roman"/>
              </a:rPr>
              <a:t>e vita della  </a:t>
            </a:r>
            <a:r>
              <a:rPr sz="1200" spc="-5" dirty="0">
                <a:latin typeface="Times New Roman"/>
                <a:cs typeface="Times New Roman"/>
              </a:rPr>
              <a:t>maggior </a:t>
            </a:r>
            <a:r>
              <a:rPr sz="1200" dirty="0">
                <a:latin typeface="Times New Roman"/>
                <a:cs typeface="Times New Roman"/>
              </a:rPr>
              <a:t>parte dei domini </a:t>
            </a:r>
            <a:r>
              <a:rPr sz="1200" spc="-5" dirty="0">
                <a:latin typeface="Times New Roman"/>
                <a:cs typeface="Times New Roman"/>
              </a:rPr>
              <a:t>delle creature. Questo </a:t>
            </a:r>
            <a:r>
              <a:rPr sz="1200" dirty="0">
                <a:latin typeface="Times New Roman"/>
                <a:cs typeface="Times New Roman"/>
              </a:rPr>
              <a:t>stadio </a:t>
            </a:r>
            <a:r>
              <a:rPr sz="1200" spc="-5" dirty="0">
                <a:latin typeface="Times New Roman"/>
                <a:cs typeface="Times New Roman"/>
              </a:rPr>
              <a:t>appartiene al </a:t>
            </a:r>
            <a:r>
              <a:rPr sz="1200" dirty="0">
                <a:latin typeface="Times New Roman"/>
                <a:cs typeface="Times New Roman"/>
              </a:rPr>
              <a:t>futuro incompiuto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vostro </a:t>
            </a:r>
            <a:r>
              <a:rPr sz="1200" spc="-5" dirty="0">
                <a:latin typeface="Times New Roman"/>
                <a:cs typeface="Times New Roman"/>
              </a:rPr>
              <a:t>Universo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locale.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200">
              <a:latin typeface="Times New Roman"/>
              <a:cs typeface="Times New Roman"/>
            </a:endParaRPr>
          </a:p>
          <a:p>
            <a:pPr marL="520700" marR="65976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(238.4) 21:3.10 </a:t>
            </a:r>
            <a:r>
              <a:rPr sz="1200" dirty="0">
                <a:latin typeface="Times New Roman"/>
                <a:cs typeface="Times New Roman"/>
              </a:rPr>
              <a:t>6. </a:t>
            </a:r>
            <a:r>
              <a:rPr sz="1200" spc="-5" dirty="0">
                <a:latin typeface="Times New Roman"/>
                <a:cs typeface="Times New Roman"/>
              </a:rPr>
              <a:t>Sovranità trinitaria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esercitata successivamente alla stabilizzazione dell’intero </a:t>
            </a:r>
            <a:r>
              <a:rPr sz="1200" dirty="0">
                <a:latin typeface="Times New Roman"/>
                <a:cs typeface="Times New Roman"/>
              </a:rPr>
              <a:t>Universo </a:t>
            </a:r>
            <a:r>
              <a:rPr sz="1200" spc="-5" dirty="0">
                <a:latin typeface="Times New Roman"/>
                <a:cs typeface="Times New Roman"/>
              </a:rPr>
              <a:t>locale </a:t>
            </a:r>
            <a:r>
              <a:rPr sz="1200" dirty="0">
                <a:latin typeface="Times New Roman"/>
                <a:cs typeface="Times New Roman"/>
              </a:rPr>
              <a:t>in  luce e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vita.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520700">
              <a:lnSpc>
                <a:spcPct val="1000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(238.5) 21:3.11 </a:t>
            </a:r>
            <a:r>
              <a:rPr sz="1200" dirty="0">
                <a:latin typeface="Times New Roman"/>
                <a:cs typeface="Times New Roman"/>
              </a:rPr>
              <a:t>7. </a:t>
            </a:r>
            <a:r>
              <a:rPr sz="1200" spc="-5" dirty="0">
                <a:latin typeface="Times New Roman"/>
                <a:cs typeface="Times New Roman"/>
              </a:rPr>
              <a:t>Sovranità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rivelata </a:t>
            </a:r>
            <a:r>
              <a:rPr sz="1200" dirty="0">
                <a:latin typeface="Times New Roman"/>
                <a:cs typeface="Times New Roman"/>
              </a:rPr>
              <a:t>— le </a:t>
            </a:r>
            <a:r>
              <a:rPr sz="1200" spc="-5" dirty="0">
                <a:latin typeface="Times New Roman"/>
                <a:cs typeface="Times New Roman"/>
              </a:rPr>
              <a:t>relazioni sconosciute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un’era </a:t>
            </a:r>
            <a:r>
              <a:rPr sz="1200" dirty="0">
                <a:latin typeface="Times New Roman"/>
                <a:cs typeface="Times New Roman"/>
              </a:rPr>
              <a:t>futura</a:t>
            </a:r>
            <a:r>
              <a:rPr sz="1200" spc="-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dell’Universo.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67945">
              <a:lnSpc>
                <a:spcPct val="959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(238.6) 21:3.12 </a:t>
            </a:r>
            <a:r>
              <a:rPr sz="1200" spc="-5" dirty="0">
                <a:latin typeface="Times New Roman"/>
                <a:cs typeface="Times New Roman"/>
              </a:rPr>
              <a:t>Accettando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sovranità </a:t>
            </a:r>
            <a:r>
              <a:rPr sz="1200" dirty="0">
                <a:latin typeface="Times New Roman"/>
                <a:cs typeface="Times New Roman"/>
              </a:rPr>
              <a:t>iniziale di </a:t>
            </a:r>
            <a:r>
              <a:rPr sz="1200" spc="-5" dirty="0">
                <a:latin typeface="Times New Roman"/>
                <a:cs typeface="Times New Roman"/>
              </a:rPr>
              <a:t>vicegerenza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Universo </a:t>
            </a:r>
            <a:r>
              <a:rPr sz="1200" dirty="0">
                <a:latin typeface="Times New Roman"/>
                <a:cs typeface="Times New Roman"/>
              </a:rPr>
              <a:t>locale </a:t>
            </a:r>
            <a:r>
              <a:rPr sz="1200" spc="-5" dirty="0">
                <a:latin typeface="Times New Roman"/>
                <a:cs typeface="Times New Roman"/>
              </a:rPr>
              <a:t>progettato,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Micael Creatore </a:t>
            </a:r>
            <a:r>
              <a:rPr sz="1200" dirty="0">
                <a:latin typeface="Times New Roman"/>
                <a:cs typeface="Times New Roman"/>
              </a:rPr>
              <a:t>presta </a:t>
            </a:r>
            <a:r>
              <a:rPr sz="1200" spc="-5" dirty="0">
                <a:latin typeface="Times New Roman"/>
                <a:cs typeface="Times New Roman"/>
              </a:rPr>
              <a:t>giuramento  alla Trinità </a:t>
            </a:r>
            <a:r>
              <a:rPr sz="1200" dirty="0">
                <a:latin typeface="Times New Roman"/>
                <a:cs typeface="Times New Roman"/>
              </a:rPr>
              <a:t>di non </a:t>
            </a:r>
            <a:r>
              <a:rPr sz="1200" spc="-5" dirty="0">
                <a:latin typeface="Times New Roman"/>
                <a:cs typeface="Times New Roman"/>
              </a:rPr>
              <a:t>assumere </a:t>
            </a:r>
            <a:r>
              <a:rPr sz="1200" dirty="0">
                <a:latin typeface="Times New Roman"/>
                <a:cs typeface="Times New Roman"/>
              </a:rPr>
              <a:t>la sovranità suprema </a:t>
            </a:r>
            <a:r>
              <a:rPr sz="1200" spc="-5" dirty="0">
                <a:latin typeface="Times New Roman"/>
                <a:cs typeface="Times New Roman"/>
              </a:rPr>
              <a:t>prima che </a:t>
            </a:r>
            <a:r>
              <a:rPr sz="1200" dirty="0">
                <a:latin typeface="Times New Roman"/>
                <a:cs typeface="Times New Roman"/>
              </a:rPr>
              <a:t>i sette conferimenti </a:t>
            </a:r>
            <a:r>
              <a:rPr sz="1200" spc="-5" dirty="0">
                <a:latin typeface="Times New Roman"/>
                <a:cs typeface="Times New Roman"/>
              </a:rPr>
              <a:t>come creatura </a:t>
            </a:r>
            <a:r>
              <a:rPr sz="1200" dirty="0">
                <a:latin typeface="Times New Roman"/>
                <a:cs typeface="Times New Roman"/>
              </a:rPr>
              <a:t>non siano stati </a:t>
            </a:r>
            <a:r>
              <a:rPr sz="1200" spc="-5" dirty="0">
                <a:latin typeface="Times New Roman"/>
                <a:cs typeface="Times New Roman"/>
              </a:rPr>
              <a:t>completati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certificati dai governanti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Superuniverso. Ma </a:t>
            </a:r>
            <a:r>
              <a:rPr sz="1200" dirty="0">
                <a:latin typeface="Times New Roman"/>
                <a:cs typeface="Times New Roman"/>
              </a:rPr>
              <a:t>se un </a:t>
            </a:r>
            <a:r>
              <a:rPr sz="1200" spc="-5" dirty="0">
                <a:latin typeface="Times New Roman"/>
                <a:cs typeface="Times New Roman"/>
              </a:rPr>
              <a:t>Figlio Micael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potesse affermare, </a:t>
            </a:r>
            <a:r>
              <a:rPr sz="1200" dirty="0">
                <a:latin typeface="Times New Roman"/>
                <a:cs typeface="Times New Roman"/>
              </a:rPr>
              <a:t>volendolo, tale </a:t>
            </a:r>
            <a:r>
              <a:rPr sz="1200" spc="-5" dirty="0">
                <a:latin typeface="Times New Roman"/>
                <a:cs typeface="Times New Roman"/>
              </a:rPr>
              <a:t>sovranità </a:t>
            </a:r>
            <a:r>
              <a:rPr sz="1200" dirty="0">
                <a:latin typeface="Times New Roman"/>
                <a:cs typeface="Times New Roman"/>
              </a:rPr>
              <a:t>non  </a:t>
            </a:r>
            <a:r>
              <a:rPr sz="1200" spc="-5" dirty="0">
                <a:latin typeface="Times New Roman"/>
                <a:cs typeface="Times New Roman"/>
              </a:rPr>
              <a:t>guadagnata,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avrebbe alcun senso prestare giuramento </a:t>
            </a:r>
            <a:r>
              <a:rPr sz="1200" dirty="0">
                <a:latin typeface="Times New Roman"/>
                <a:cs typeface="Times New Roman"/>
              </a:rPr>
              <a:t>di non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farlo.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431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(238.7) 21:3.13 </a:t>
            </a:r>
            <a:r>
              <a:rPr sz="1200" spc="-5" dirty="0">
                <a:latin typeface="Times New Roman"/>
                <a:cs typeface="Times New Roman"/>
              </a:rPr>
              <a:t>Anche nelle </a:t>
            </a:r>
            <a:r>
              <a:rPr sz="1200" dirty="0">
                <a:latin typeface="Times New Roman"/>
                <a:cs typeface="Times New Roman"/>
              </a:rPr>
              <a:t>ere </a:t>
            </a:r>
            <a:r>
              <a:rPr sz="1200" spc="-5" dirty="0">
                <a:latin typeface="Times New Roman"/>
                <a:cs typeface="Times New Roman"/>
              </a:rPr>
              <a:t>precedenti ai conferimenti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Creatore </a:t>
            </a:r>
            <a:r>
              <a:rPr sz="1200" spc="-5" dirty="0">
                <a:latin typeface="Times New Roman"/>
                <a:cs typeface="Times New Roman"/>
              </a:rPr>
              <a:t>governa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</a:t>
            </a:r>
            <a:r>
              <a:rPr sz="1200" dirty="0">
                <a:latin typeface="Times New Roman"/>
                <a:cs typeface="Times New Roman"/>
              </a:rPr>
              <a:t>dominio quasi in modo </a:t>
            </a:r>
            <a:r>
              <a:rPr sz="1200" spc="-5" dirty="0">
                <a:latin typeface="Times New Roman"/>
                <a:cs typeface="Times New Roman"/>
              </a:rPr>
              <a:t>supremo </a:t>
            </a:r>
            <a:r>
              <a:rPr sz="1200" dirty="0">
                <a:latin typeface="Times New Roman"/>
                <a:cs typeface="Times New Roman"/>
              </a:rPr>
              <a:t>quando  non </a:t>
            </a:r>
            <a:r>
              <a:rPr sz="1200" spc="-5" dirty="0">
                <a:latin typeface="Times New Roman"/>
                <a:cs typeface="Times New Roman"/>
              </a:rPr>
              <a:t>c’è dissenso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nessuna delle sue </a:t>
            </a:r>
            <a:r>
              <a:rPr sz="1200" dirty="0">
                <a:latin typeface="Times New Roman"/>
                <a:cs typeface="Times New Roman"/>
              </a:rPr>
              <a:t>parti. I limiti </a:t>
            </a:r>
            <a:r>
              <a:rPr sz="1200" spc="-5" dirty="0">
                <a:latin typeface="Times New Roman"/>
                <a:cs typeface="Times New Roman"/>
              </a:rPr>
              <a:t>del suo governo sarebbero difficilmente manifesti se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sovranità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5" dirty="0">
                <a:latin typeface="Times New Roman"/>
                <a:cs typeface="Times New Roman"/>
              </a:rPr>
              <a:t>fosse </a:t>
            </a:r>
            <a:r>
              <a:rPr sz="1200" dirty="0">
                <a:latin typeface="Times New Roman"/>
                <a:cs typeface="Times New Roman"/>
              </a:rPr>
              <a:t>mai  </a:t>
            </a:r>
            <a:r>
              <a:rPr sz="1200" spc="-5" dirty="0">
                <a:latin typeface="Times New Roman"/>
                <a:cs typeface="Times New Roman"/>
              </a:rPr>
              <a:t>messa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discussione.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sovranità esercitata </a:t>
            </a:r>
            <a:r>
              <a:rPr sz="1200" dirty="0">
                <a:latin typeface="Times New Roman"/>
                <a:cs typeface="Times New Roman"/>
              </a:rPr>
              <a:t>da un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Creatore prima dei suoi conferimenti in un </a:t>
            </a:r>
            <a:r>
              <a:rPr sz="1200" spc="-5" dirty="0">
                <a:latin typeface="Times New Roman"/>
                <a:cs typeface="Times New Roman"/>
              </a:rPr>
              <a:t>Universo privo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ribellione  </a:t>
            </a:r>
            <a:r>
              <a:rPr sz="1200" dirty="0">
                <a:latin typeface="Times New Roman"/>
                <a:cs typeface="Times New Roman"/>
              </a:rPr>
              <a:t>non è </a:t>
            </a:r>
            <a:r>
              <a:rPr sz="1200" spc="-5" dirty="0">
                <a:latin typeface="Times New Roman"/>
                <a:cs typeface="Times New Roman"/>
              </a:rPr>
              <a:t>maggiore </a:t>
            </a:r>
            <a:r>
              <a:rPr sz="1200" dirty="0">
                <a:latin typeface="Times New Roman"/>
                <a:cs typeface="Times New Roman"/>
              </a:rPr>
              <a:t>di quella </a:t>
            </a:r>
            <a:r>
              <a:rPr sz="1200" spc="-5" dirty="0">
                <a:latin typeface="Times New Roman"/>
                <a:cs typeface="Times New Roman"/>
              </a:rPr>
              <a:t>esercitata </a:t>
            </a:r>
            <a:r>
              <a:rPr sz="1200" dirty="0">
                <a:latin typeface="Times New Roman"/>
                <a:cs typeface="Times New Roman"/>
              </a:rPr>
              <a:t>in un </a:t>
            </a:r>
            <a:r>
              <a:rPr sz="1200" spc="-5" dirty="0">
                <a:latin typeface="Times New Roman"/>
                <a:cs typeface="Times New Roman"/>
              </a:rPr>
              <a:t>Universo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ribellione;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nel </a:t>
            </a:r>
            <a:r>
              <a:rPr sz="1200" dirty="0">
                <a:latin typeface="Times New Roman"/>
                <a:cs typeface="Times New Roman"/>
              </a:rPr>
              <a:t>primo </a:t>
            </a:r>
            <a:r>
              <a:rPr sz="1200" spc="-5" dirty="0">
                <a:latin typeface="Times New Roman"/>
                <a:cs typeface="Times New Roman"/>
              </a:rPr>
              <a:t>caso </a:t>
            </a:r>
            <a:r>
              <a:rPr sz="1200" dirty="0">
                <a:latin typeface="Times New Roman"/>
                <a:cs typeface="Times New Roman"/>
              </a:rPr>
              <a:t>i limiti </a:t>
            </a:r>
            <a:r>
              <a:rPr sz="1200" spc="-5" dirty="0">
                <a:latin typeface="Times New Roman"/>
                <a:cs typeface="Times New Roman"/>
              </a:rPr>
              <a:t>della sovranità </a:t>
            </a:r>
            <a:r>
              <a:rPr sz="1200" dirty="0">
                <a:latin typeface="Times New Roman"/>
                <a:cs typeface="Times New Roman"/>
              </a:rPr>
              <a:t>non sono </a:t>
            </a:r>
            <a:r>
              <a:rPr sz="1200" spc="-5" dirty="0">
                <a:latin typeface="Times New Roman"/>
                <a:cs typeface="Times New Roman"/>
              </a:rPr>
              <a:t>evidenti, </a:t>
            </a:r>
            <a:r>
              <a:rPr sz="1200" dirty="0">
                <a:latin typeface="Times New Roman"/>
                <a:cs typeface="Times New Roman"/>
              </a:rPr>
              <a:t>nel  </a:t>
            </a:r>
            <a:r>
              <a:rPr sz="1200" spc="-5" dirty="0">
                <a:latin typeface="Times New Roman"/>
                <a:cs typeface="Times New Roman"/>
              </a:rPr>
              <a:t>secondo caso </a:t>
            </a:r>
            <a:r>
              <a:rPr sz="1200" dirty="0">
                <a:latin typeface="Times New Roman"/>
                <a:cs typeface="Times New Roman"/>
              </a:rPr>
              <a:t>lo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sono.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42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421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158480" cy="407733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8128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(238.8) 21:3.14 </a:t>
            </a:r>
            <a:r>
              <a:rPr sz="1200" dirty="0">
                <a:latin typeface="Times New Roman"/>
                <a:cs typeface="Times New Roman"/>
              </a:rPr>
              <a:t>Se </a:t>
            </a:r>
            <a:r>
              <a:rPr sz="1200" spc="-5" dirty="0">
                <a:latin typeface="Times New Roman"/>
                <a:cs typeface="Times New Roman"/>
              </a:rPr>
              <a:t>l’autorità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l’amministrazione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Creatore venissero </a:t>
            </a:r>
            <a:r>
              <a:rPr sz="1200" spc="-5" dirty="0">
                <a:latin typeface="Times New Roman"/>
                <a:cs typeface="Times New Roman"/>
              </a:rPr>
              <a:t>contestate, attaccate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messe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pericolo, egli </a:t>
            </a:r>
            <a:r>
              <a:rPr sz="1200" dirty="0">
                <a:latin typeface="Times New Roman"/>
                <a:cs typeface="Times New Roman"/>
              </a:rPr>
              <a:t>è  </a:t>
            </a:r>
            <a:r>
              <a:rPr sz="1200" spc="-5" dirty="0">
                <a:latin typeface="Times New Roman"/>
                <a:cs typeface="Times New Roman"/>
              </a:rPr>
              <a:t>impegnato </a:t>
            </a:r>
            <a:r>
              <a:rPr sz="1200" dirty="0">
                <a:latin typeface="Times New Roman"/>
                <a:cs typeface="Times New Roman"/>
              </a:rPr>
              <a:t>in eterno a </a:t>
            </a:r>
            <a:r>
              <a:rPr sz="1200" spc="-5" dirty="0">
                <a:latin typeface="Times New Roman"/>
                <a:cs typeface="Times New Roman"/>
              </a:rPr>
              <a:t>sostenere, proteggere, difendere </a:t>
            </a:r>
            <a:r>
              <a:rPr sz="1200" dirty="0">
                <a:latin typeface="Times New Roman"/>
                <a:cs typeface="Times New Roman"/>
              </a:rPr>
              <a:t>e se </a:t>
            </a:r>
            <a:r>
              <a:rPr sz="1200" spc="-5" dirty="0">
                <a:latin typeface="Times New Roman"/>
                <a:cs typeface="Times New Roman"/>
              </a:rPr>
              <a:t>necessario </a:t>
            </a:r>
            <a:r>
              <a:rPr sz="1200" dirty="0">
                <a:latin typeface="Times New Roman"/>
                <a:cs typeface="Times New Roman"/>
              </a:rPr>
              <a:t>salvare la </a:t>
            </a:r>
            <a:r>
              <a:rPr sz="1200" spc="-5" dirty="0">
                <a:latin typeface="Times New Roman"/>
                <a:cs typeface="Times New Roman"/>
              </a:rPr>
              <a:t>sua creazione personale. Questi Figli </a:t>
            </a:r>
            <a:r>
              <a:rPr sz="1200" spc="5" dirty="0">
                <a:latin typeface="Times New Roman"/>
                <a:cs typeface="Times New Roman"/>
              </a:rPr>
              <a:t>possono 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disturbati od ostacolati solo da </a:t>
            </a:r>
            <a:r>
              <a:rPr sz="1200" spc="-5" dirty="0">
                <a:latin typeface="Times New Roman"/>
                <a:cs typeface="Times New Roman"/>
              </a:rPr>
              <a:t>esseri </a:t>
            </a:r>
            <a:r>
              <a:rPr sz="1200" dirty="0">
                <a:latin typeface="Times New Roman"/>
                <a:cs typeface="Times New Roman"/>
              </a:rPr>
              <a:t>creati da loro </a:t>
            </a:r>
            <a:r>
              <a:rPr sz="1200" spc="-5" dirty="0">
                <a:latin typeface="Times New Roman"/>
                <a:cs typeface="Times New Roman"/>
              </a:rPr>
              <a:t>stessi </a:t>
            </a:r>
            <a:r>
              <a:rPr sz="1200" dirty="0">
                <a:latin typeface="Times New Roman"/>
                <a:cs typeface="Times New Roman"/>
              </a:rPr>
              <a:t>o da </a:t>
            </a:r>
            <a:r>
              <a:rPr sz="1200" spc="-5" dirty="0">
                <a:latin typeface="Times New Roman"/>
                <a:cs typeface="Times New Roman"/>
              </a:rPr>
              <a:t>esseri superiori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loro scelti. </a:t>
            </a:r>
            <a:r>
              <a:rPr sz="1200" dirty="0">
                <a:latin typeface="Times New Roman"/>
                <a:cs typeface="Times New Roman"/>
              </a:rPr>
              <a:t>Si </a:t>
            </a:r>
            <a:r>
              <a:rPr sz="1200" spc="-5" dirty="0">
                <a:latin typeface="Times New Roman"/>
                <a:cs typeface="Times New Roman"/>
              </a:rPr>
              <a:t>potrebbe </a:t>
            </a:r>
            <a:r>
              <a:rPr sz="1200" dirty="0">
                <a:latin typeface="Times New Roman"/>
                <a:cs typeface="Times New Roman"/>
              </a:rPr>
              <a:t>dedurre che </a:t>
            </a:r>
            <a:r>
              <a:rPr sz="1200" spc="-5" dirty="0">
                <a:latin typeface="Times New Roman"/>
                <a:cs typeface="Times New Roman"/>
              </a:rPr>
              <a:t>“esseri  superiori”, con </a:t>
            </a:r>
            <a:r>
              <a:rPr sz="1200" dirty="0">
                <a:latin typeface="Times New Roman"/>
                <a:cs typeface="Times New Roman"/>
              </a:rPr>
              <a:t>origine </a:t>
            </a:r>
            <a:r>
              <a:rPr sz="1200" spc="-5" dirty="0">
                <a:latin typeface="Times New Roman"/>
                <a:cs typeface="Times New Roman"/>
              </a:rPr>
              <a:t>su </a:t>
            </a:r>
            <a:r>
              <a:rPr sz="1200" dirty="0">
                <a:latin typeface="Times New Roman"/>
                <a:cs typeface="Times New Roman"/>
              </a:rPr>
              <a:t>livelli più </a:t>
            </a:r>
            <a:r>
              <a:rPr sz="1200" spc="-5" dirty="0">
                <a:latin typeface="Times New Roman"/>
                <a:cs typeface="Times New Roman"/>
              </a:rPr>
              <a:t>elevati </a:t>
            </a:r>
            <a:r>
              <a:rPr sz="1200" dirty="0">
                <a:latin typeface="Times New Roman"/>
                <a:cs typeface="Times New Roman"/>
              </a:rPr>
              <a:t>di quelli di un </a:t>
            </a:r>
            <a:r>
              <a:rPr sz="1200" spc="-5" dirty="0">
                <a:latin typeface="Times New Roman"/>
                <a:cs typeface="Times New Roman"/>
              </a:rPr>
              <a:t>Universo locale, </a:t>
            </a:r>
            <a:r>
              <a:rPr sz="1200" dirty="0">
                <a:latin typeface="Times New Roman"/>
                <a:cs typeface="Times New Roman"/>
              </a:rPr>
              <a:t>molto </a:t>
            </a:r>
            <a:r>
              <a:rPr sz="1200" spc="-5" dirty="0">
                <a:latin typeface="Times New Roman"/>
                <a:cs typeface="Times New Roman"/>
              </a:rPr>
              <a:t>probabilmente </a:t>
            </a:r>
            <a:r>
              <a:rPr sz="1200" dirty="0">
                <a:latin typeface="Times New Roman"/>
                <a:cs typeface="Times New Roman"/>
              </a:rPr>
              <a:t>non possono </a:t>
            </a:r>
            <a:r>
              <a:rPr sz="1200" spc="-5" dirty="0">
                <a:latin typeface="Times New Roman"/>
                <a:cs typeface="Times New Roman"/>
              </a:rPr>
              <a:t>disturbare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Figlio  Creatore,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è vero; ma </a:t>
            </a:r>
            <a:r>
              <a:rPr sz="1200" spc="-5" dirty="0">
                <a:latin typeface="Times New Roman"/>
                <a:cs typeface="Times New Roman"/>
              </a:rPr>
              <a:t>essi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potrebbero </a:t>
            </a:r>
            <a:r>
              <a:rPr sz="1200" dirty="0">
                <a:latin typeface="Times New Roman"/>
                <a:cs typeface="Times New Roman"/>
              </a:rPr>
              <a:t>fare </a:t>
            </a:r>
            <a:r>
              <a:rPr sz="1200" spc="-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lo volessero.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virtù </a:t>
            </a:r>
            <a:r>
              <a:rPr sz="1200" spc="-5" dirty="0">
                <a:latin typeface="Times New Roman"/>
                <a:cs typeface="Times New Roman"/>
              </a:rPr>
              <a:t>nelle personalità </a:t>
            </a:r>
            <a:r>
              <a:rPr sz="1200" dirty="0">
                <a:latin typeface="Times New Roman"/>
                <a:cs typeface="Times New Roman"/>
              </a:rPr>
              <a:t>è una </a:t>
            </a:r>
            <a:r>
              <a:rPr sz="1200" spc="-5" dirty="0">
                <a:latin typeface="Times New Roman"/>
                <a:cs typeface="Times New Roman"/>
              </a:rPr>
              <a:t>scelta volontaria; </a:t>
            </a:r>
            <a:r>
              <a:rPr sz="1200" dirty="0">
                <a:latin typeface="Times New Roman"/>
                <a:cs typeface="Times New Roman"/>
              </a:rPr>
              <a:t>la rettitudine  non è </a:t>
            </a:r>
            <a:r>
              <a:rPr sz="1200" spc="-5" dirty="0">
                <a:latin typeface="Times New Roman"/>
                <a:cs typeface="Times New Roman"/>
              </a:rPr>
              <a:t>automatica </a:t>
            </a:r>
            <a:r>
              <a:rPr sz="1200" dirty="0">
                <a:latin typeface="Times New Roman"/>
                <a:cs typeface="Times New Roman"/>
              </a:rPr>
              <a:t>nelle </a:t>
            </a:r>
            <a:r>
              <a:rPr sz="1200" spc="-5" dirty="0">
                <a:latin typeface="Times New Roman"/>
                <a:cs typeface="Times New Roman"/>
              </a:rPr>
              <a:t>creature </a:t>
            </a:r>
            <a:r>
              <a:rPr sz="1200" dirty="0">
                <a:latin typeface="Times New Roman"/>
                <a:cs typeface="Times New Roman"/>
              </a:rPr>
              <a:t>dotate di </a:t>
            </a:r>
            <a:r>
              <a:rPr sz="1200" spc="-5" dirty="0">
                <a:latin typeface="Times New Roman"/>
                <a:cs typeface="Times New Roman"/>
              </a:rPr>
              <a:t>libero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arbitrio.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100">
              <a:latin typeface="Times New Roman"/>
              <a:cs typeface="Times New Roman"/>
            </a:endParaRPr>
          </a:p>
          <a:p>
            <a:pPr marL="88900" algn="just">
              <a:lnSpc>
                <a:spcPts val="141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(238.9) 21:3.15 </a:t>
            </a:r>
            <a:r>
              <a:rPr sz="1200" dirty="0">
                <a:latin typeface="Times New Roman"/>
                <a:cs typeface="Times New Roman"/>
              </a:rPr>
              <a:t>Prima </a:t>
            </a:r>
            <a:r>
              <a:rPr sz="1200" spc="-5" dirty="0">
                <a:latin typeface="Times New Roman"/>
                <a:cs typeface="Times New Roman"/>
              </a:rPr>
              <a:t>del completamento della carriera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conferimento </a:t>
            </a:r>
            <a:r>
              <a:rPr sz="1200" dirty="0">
                <a:latin typeface="Times New Roman"/>
                <a:cs typeface="Times New Roman"/>
              </a:rPr>
              <a:t>un Figlio </a:t>
            </a:r>
            <a:r>
              <a:rPr sz="1200" spc="-5" dirty="0">
                <a:latin typeface="Times New Roman"/>
                <a:cs typeface="Times New Roman"/>
              </a:rPr>
              <a:t>Creatore </a:t>
            </a:r>
            <a:r>
              <a:rPr sz="1200" dirty="0">
                <a:latin typeface="Times New Roman"/>
                <a:cs typeface="Times New Roman"/>
              </a:rPr>
              <a:t>governa </a:t>
            </a:r>
            <a:r>
              <a:rPr sz="1200" spc="-5" dirty="0">
                <a:latin typeface="Times New Roman"/>
                <a:cs typeface="Times New Roman"/>
              </a:rPr>
              <a:t>con certi </a:t>
            </a:r>
            <a:r>
              <a:rPr sz="1200" dirty="0">
                <a:latin typeface="Times New Roman"/>
                <a:cs typeface="Times New Roman"/>
              </a:rPr>
              <a:t>limiti di</a:t>
            </a:r>
            <a:r>
              <a:rPr sz="1200" spc="-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sovranità</a:t>
            </a:r>
            <a:endParaRPr sz="1200">
              <a:latin typeface="Times New Roman"/>
              <a:cs typeface="Times New Roman"/>
            </a:endParaRPr>
          </a:p>
          <a:p>
            <a:pPr marL="88900" marR="98425" algn="just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autoimposti, </a:t>
            </a:r>
            <a:r>
              <a:rPr sz="1200" dirty="0">
                <a:latin typeface="Times New Roman"/>
                <a:cs typeface="Times New Roman"/>
              </a:rPr>
              <a:t>ma dopo la </a:t>
            </a:r>
            <a:r>
              <a:rPr sz="1200" spc="-5" dirty="0">
                <a:latin typeface="Times New Roman"/>
                <a:cs typeface="Times New Roman"/>
              </a:rPr>
              <a:t>fine del suo servizio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conferimento egli governa </a:t>
            </a:r>
            <a:r>
              <a:rPr sz="1200" dirty="0">
                <a:latin typeface="Times New Roman"/>
                <a:cs typeface="Times New Roman"/>
              </a:rPr>
              <a:t>in virtù </a:t>
            </a:r>
            <a:r>
              <a:rPr sz="1200" spc="-5" dirty="0">
                <a:latin typeface="Times New Roman"/>
                <a:cs typeface="Times New Roman"/>
              </a:rPr>
              <a:t>dell’effettiva esperienza acquisita nella </a:t>
            </a:r>
            <a:r>
              <a:rPr sz="1200" dirty="0">
                <a:latin typeface="Times New Roman"/>
                <a:cs typeface="Times New Roman"/>
              </a:rPr>
              <a:t>forma e  </a:t>
            </a:r>
            <a:r>
              <a:rPr sz="1200" spc="-5" dirty="0">
                <a:latin typeface="Times New Roman"/>
                <a:cs typeface="Times New Roman"/>
              </a:rPr>
              <a:t>nelle </a:t>
            </a:r>
            <a:r>
              <a:rPr sz="1200" dirty="0">
                <a:latin typeface="Times New Roman"/>
                <a:cs typeface="Times New Roman"/>
              </a:rPr>
              <a:t>sembianze </a:t>
            </a:r>
            <a:r>
              <a:rPr sz="1200" spc="-5" dirty="0">
                <a:latin typeface="Times New Roman"/>
                <a:cs typeface="Times New Roman"/>
              </a:rPr>
              <a:t>delle sue </a:t>
            </a:r>
            <a:r>
              <a:rPr sz="1200" dirty="0">
                <a:latin typeface="Times New Roman"/>
                <a:cs typeface="Times New Roman"/>
              </a:rPr>
              <a:t>molteplici </a:t>
            </a:r>
            <a:r>
              <a:rPr sz="1200" spc="-5" dirty="0">
                <a:latin typeface="Times New Roman"/>
                <a:cs typeface="Times New Roman"/>
              </a:rPr>
              <a:t>creature. </a:t>
            </a:r>
            <a:r>
              <a:rPr sz="1200" dirty="0">
                <a:latin typeface="Times New Roman"/>
                <a:cs typeface="Times New Roman"/>
              </a:rPr>
              <a:t>Quando un </a:t>
            </a:r>
            <a:r>
              <a:rPr sz="1200" spc="-5" dirty="0">
                <a:latin typeface="Times New Roman"/>
                <a:cs typeface="Times New Roman"/>
              </a:rPr>
              <a:t>Creatore </a:t>
            </a:r>
            <a:r>
              <a:rPr sz="1200" spc="5" dirty="0">
                <a:latin typeface="Times New Roman"/>
                <a:cs typeface="Times New Roman"/>
              </a:rPr>
              <a:t>ha </a:t>
            </a:r>
            <a:r>
              <a:rPr sz="1200" spc="-5" dirty="0">
                <a:latin typeface="Times New Roman"/>
                <a:cs typeface="Times New Roman"/>
              </a:rPr>
              <a:t>soggiornato </a:t>
            </a:r>
            <a:r>
              <a:rPr sz="1200" dirty="0">
                <a:latin typeface="Times New Roman"/>
                <a:cs typeface="Times New Roman"/>
              </a:rPr>
              <a:t>sette volte tra le sue </a:t>
            </a:r>
            <a:r>
              <a:rPr sz="1200" spc="-5" dirty="0">
                <a:latin typeface="Times New Roman"/>
                <a:cs typeface="Times New Roman"/>
              </a:rPr>
              <a:t>creature, </a:t>
            </a:r>
            <a:r>
              <a:rPr sz="1200" dirty="0">
                <a:latin typeface="Times New Roman"/>
                <a:cs typeface="Times New Roman"/>
              </a:rPr>
              <a:t>quando la </a:t>
            </a:r>
            <a:r>
              <a:rPr sz="1200" spc="-5" dirty="0">
                <a:latin typeface="Times New Roman"/>
                <a:cs typeface="Times New Roman"/>
              </a:rPr>
              <a:t>carriera 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conferimento </a:t>
            </a:r>
            <a:r>
              <a:rPr sz="1200" dirty="0">
                <a:latin typeface="Times New Roman"/>
                <a:cs typeface="Times New Roman"/>
              </a:rPr>
              <a:t>è terminata, </a:t>
            </a:r>
            <a:r>
              <a:rPr sz="1200" spc="-5" dirty="0">
                <a:latin typeface="Times New Roman"/>
                <a:cs typeface="Times New Roman"/>
              </a:rPr>
              <a:t>allora egli </a:t>
            </a:r>
            <a:r>
              <a:rPr sz="1200" dirty="0">
                <a:latin typeface="Times New Roman"/>
                <a:cs typeface="Times New Roman"/>
              </a:rPr>
              <a:t>viene insediato </a:t>
            </a:r>
            <a:r>
              <a:rPr sz="1200" spc="-5" dirty="0">
                <a:latin typeface="Times New Roman"/>
                <a:cs typeface="Times New Roman"/>
              </a:rPr>
              <a:t>nella </a:t>
            </a:r>
            <a:r>
              <a:rPr sz="1200" dirty="0">
                <a:latin typeface="Times New Roman"/>
                <a:cs typeface="Times New Roman"/>
              </a:rPr>
              <a:t>massima </a:t>
            </a:r>
            <a:r>
              <a:rPr sz="1200" spc="-5" dirty="0">
                <a:latin typeface="Times New Roman"/>
                <a:cs typeface="Times New Roman"/>
              </a:rPr>
              <a:t>autorità </a:t>
            </a:r>
            <a:r>
              <a:rPr sz="1200" dirty="0">
                <a:latin typeface="Times New Roman"/>
                <a:cs typeface="Times New Roman"/>
              </a:rPr>
              <a:t>dell’Universo;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è divenuto un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Maestro, un  </a:t>
            </a:r>
            <a:r>
              <a:rPr sz="1200" spc="-5" dirty="0">
                <a:latin typeface="Times New Roman"/>
                <a:cs typeface="Times New Roman"/>
              </a:rPr>
              <a:t>governante sovrano </a:t>
            </a:r>
            <a:r>
              <a:rPr sz="1200" dirty="0">
                <a:latin typeface="Times New Roman"/>
                <a:cs typeface="Times New Roman"/>
              </a:rPr>
              <a:t>e supremo.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00">
              <a:latin typeface="Times New Roman"/>
              <a:cs typeface="Times New Roman"/>
            </a:endParaRPr>
          </a:p>
          <a:p>
            <a:pPr marL="88900" algn="just">
              <a:lnSpc>
                <a:spcPct val="1000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(238.10) 21:3.16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tecnica </a:t>
            </a:r>
            <a:r>
              <a:rPr sz="1200" spc="5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ottenere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sovranità suprema </a:t>
            </a:r>
            <a:r>
              <a:rPr sz="1200" spc="-5" dirty="0">
                <a:latin typeface="Times New Roman"/>
                <a:cs typeface="Times New Roman"/>
              </a:rPr>
              <a:t>su </a:t>
            </a:r>
            <a:r>
              <a:rPr sz="1200" dirty="0">
                <a:latin typeface="Times New Roman"/>
                <a:cs typeface="Times New Roman"/>
              </a:rPr>
              <a:t>un Universo </a:t>
            </a:r>
            <a:r>
              <a:rPr sz="1200" spc="-5" dirty="0">
                <a:latin typeface="Times New Roman"/>
                <a:cs typeface="Times New Roman"/>
              </a:rPr>
              <a:t>locale </a:t>
            </a:r>
            <a:r>
              <a:rPr sz="1200" dirty="0">
                <a:latin typeface="Times New Roman"/>
                <a:cs typeface="Times New Roman"/>
              </a:rPr>
              <a:t>comporta le </a:t>
            </a:r>
            <a:r>
              <a:rPr sz="1200" spc="-5" dirty="0">
                <a:latin typeface="Times New Roman"/>
                <a:cs typeface="Times New Roman"/>
              </a:rPr>
              <a:t>sette </a:t>
            </a:r>
            <a:r>
              <a:rPr sz="1200" dirty="0">
                <a:latin typeface="Times New Roman"/>
                <a:cs typeface="Times New Roman"/>
              </a:rPr>
              <a:t>tappe </a:t>
            </a:r>
            <a:r>
              <a:rPr sz="1200" spc="-5" dirty="0">
                <a:latin typeface="Times New Roman"/>
                <a:cs typeface="Times New Roman"/>
              </a:rPr>
              <a:t>esperienziali</a:t>
            </a:r>
            <a:r>
              <a:rPr sz="1200" spc="-1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seguenti: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546100" marR="635635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(238.11) 21:3.17 </a:t>
            </a:r>
            <a:r>
              <a:rPr sz="1200" dirty="0">
                <a:latin typeface="Times New Roman"/>
                <a:cs typeface="Times New Roman"/>
              </a:rPr>
              <a:t>1. </a:t>
            </a:r>
            <a:r>
              <a:rPr sz="1200" spc="-5" dirty="0">
                <a:latin typeface="Times New Roman"/>
                <a:cs typeface="Times New Roman"/>
              </a:rPr>
              <a:t>Penetrare per esperienza sette livelli d’esistenza della creatura mediante </a:t>
            </a:r>
            <a:r>
              <a:rPr sz="1200" dirty="0">
                <a:latin typeface="Times New Roman"/>
                <a:cs typeface="Times New Roman"/>
              </a:rPr>
              <a:t>la tecnica </a:t>
            </a:r>
            <a:r>
              <a:rPr sz="1200" spc="-5" dirty="0">
                <a:latin typeface="Times New Roman"/>
                <a:cs typeface="Times New Roman"/>
              </a:rPr>
              <a:t>dell’incarnazione  attraverso </a:t>
            </a:r>
            <a:r>
              <a:rPr sz="1200" dirty="0">
                <a:latin typeface="Times New Roman"/>
                <a:cs typeface="Times New Roman"/>
              </a:rPr>
              <a:t>il conferimento </a:t>
            </a:r>
            <a:r>
              <a:rPr sz="1200" spc="-5" dirty="0">
                <a:latin typeface="Times New Roman"/>
                <a:cs typeface="Times New Roman"/>
              </a:rPr>
              <a:t>nelle </a:t>
            </a:r>
            <a:r>
              <a:rPr sz="1200" dirty="0">
                <a:latin typeface="Times New Roman"/>
                <a:cs typeface="Times New Roman"/>
              </a:rPr>
              <a:t>sembianze stesse </a:t>
            </a:r>
            <a:r>
              <a:rPr sz="1200" spc="-5" dirty="0">
                <a:latin typeface="Times New Roman"/>
                <a:cs typeface="Times New Roman"/>
              </a:rPr>
              <a:t>delle creature </a:t>
            </a:r>
            <a:r>
              <a:rPr sz="1200" dirty="0">
                <a:latin typeface="Times New Roman"/>
                <a:cs typeface="Times New Roman"/>
              </a:rPr>
              <a:t>del livello in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questione.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200">
              <a:latin typeface="Times New Roman"/>
              <a:cs typeface="Times New Roman"/>
            </a:endParaRPr>
          </a:p>
          <a:p>
            <a:pPr marL="546100" marR="85407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(238.12) 21:3.18 </a:t>
            </a:r>
            <a:r>
              <a:rPr sz="1200" dirty="0">
                <a:latin typeface="Times New Roman"/>
                <a:cs typeface="Times New Roman"/>
              </a:rPr>
              <a:t>2. </a:t>
            </a:r>
            <a:r>
              <a:rPr sz="1200" spc="-5" dirty="0">
                <a:latin typeface="Times New Roman"/>
                <a:cs typeface="Times New Roman"/>
              </a:rPr>
              <a:t>Consacrarsi esperienzialmente ad ogni </a:t>
            </a:r>
            <a:r>
              <a:rPr sz="1200" dirty="0">
                <a:latin typeface="Times New Roman"/>
                <a:cs typeface="Times New Roman"/>
              </a:rPr>
              <a:t>fase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volontà settupla </a:t>
            </a:r>
            <a:r>
              <a:rPr sz="1200" spc="-5" dirty="0">
                <a:latin typeface="Times New Roman"/>
                <a:cs typeface="Times New Roman"/>
              </a:rPr>
              <a:t>della Deità </a:t>
            </a:r>
            <a:r>
              <a:rPr sz="1200" dirty="0">
                <a:latin typeface="Times New Roman"/>
                <a:cs typeface="Times New Roman"/>
              </a:rPr>
              <a:t>del Paradiso </a:t>
            </a:r>
            <a:r>
              <a:rPr sz="1200" spc="-5" dirty="0">
                <a:latin typeface="Times New Roman"/>
                <a:cs typeface="Times New Roman"/>
              </a:rPr>
              <a:t>qual </a:t>
            </a:r>
            <a:r>
              <a:rPr sz="1200" dirty="0">
                <a:latin typeface="Times New Roman"/>
                <a:cs typeface="Times New Roman"/>
              </a:rPr>
              <a:t>è  </a:t>
            </a:r>
            <a:r>
              <a:rPr sz="1200" spc="-5" dirty="0">
                <a:latin typeface="Times New Roman"/>
                <a:cs typeface="Times New Roman"/>
              </a:rPr>
              <a:t>personificata </a:t>
            </a:r>
            <a:r>
              <a:rPr sz="1200" dirty="0">
                <a:latin typeface="Times New Roman"/>
                <a:cs typeface="Times New Roman"/>
              </a:rPr>
              <a:t>nei Sette Spiriti</a:t>
            </a:r>
            <a:r>
              <a:rPr sz="1200" spc="-5" dirty="0">
                <a:latin typeface="Times New Roman"/>
                <a:cs typeface="Times New Roman"/>
              </a:rPr>
              <a:t> Maestri.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200">
              <a:latin typeface="Times New Roman"/>
              <a:cs typeface="Times New Roman"/>
            </a:endParaRPr>
          </a:p>
          <a:p>
            <a:pPr marL="546100" marR="58166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(239.1) 21:3.19 </a:t>
            </a:r>
            <a:r>
              <a:rPr sz="1200" dirty="0">
                <a:latin typeface="Times New Roman"/>
                <a:cs typeface="Times New Roman"/>
              </a:rPr>
              <a:t>3. </a:t>
            </a:r>
            <a:r>
              <a:rPr sz="1200" spc="-5" dirty="0">
                <a:latin typeface="Times New Roman"/>
                <a:cs typeface="Times New Roman"/>
              </a:rPr>
              <a:t>Attraversare ciascuna delle </a:t>
            </a:r>
            <a:r>
              <a:rPr sz="1200" dirty="0">
                <a:latin typeface="Times New Roman"/>
                <a:cs typeface="Times New Roman"/>
              </a:rPr>
              <a:t>sette esperienze </a:t>
            </a:r>
            <a:r>
              <a:rPr sz="1200" spc="-5" dirty="0">
                <a:latin typeface="Times New Roman"/>
                <a:cs typeface="Times New Roman"/>
              </a:rPr>
              <a:t>ai </a:t>
            </a:r>
            <a:r>
              <a:rPr sz="1200" dirty="0">
                <a:latin typeface="Times New Roman"/>
                <a:cs typeface="Times New Roman"/>
              </a:rPr>
              <a:t>livelli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creatura </a:t>
            </a:r>
            <a:r>
              <a:rPr sz="1200" spc="-5" dirty="0">
                <a:latin typeface="Times New Roman"/>
                <a:cs typeface="Times New Roman"/>
              </a:rPr>
              <a:t>simultaneamente all’esecuzione </a:t>
            </a:r>
            <a:r>
              <a:rPr sz="1200" dirty="0">
                <a:latin typeface="Times New Roman"/>
                <a:cs typeface="Times New Roman"/>
              </a:rPr>
              <a:t>di  una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sette consacrazioni </a:t>
            </a:r>
            <a:r>
              <a:rPr sz="1200" spc="-5" dirty="0">
                <a:latin typeface="Times New Roman"/>
                <a:cs typeface="Times New Roman"/>
              </a:rPr>
              <a:t>alla </a:t>
            </a:r>
            <a:r>
              <a:rPr sz="1200" dirty="0">
                <a:latin typeface="Times New Roman"/>
                <a:cs typeface="Times New Roman"/>
              </a:rPr>
              <a:t>volontà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Deità </a:t>
            </a:r>
            <a:r>
              <a:rPr sz="1200" spc="-5" dirty="0">
                <a:latin typeface="Times New Roman"/>
                <a:cs typeface="Times New Roman"/>
              </a:rPr>
              <a:t>del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Paradiso.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42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422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90219" y="513333"/>
            <a:ext cx="8085455" cy="33731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508000" marR="1114425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(239.2) 21:3.20 </a:t>
            </a:r>
            <a:r>
              <a:rPr sz="1200" dirty="0">
                <a:latin typeface="Times New Roman"/>
                <a:cs typeface="Times New Roman"/>
              </a:rPr>
              <a:t>4. </a:t>
            </a:r>
            <a:r>
              <a:rPr sz="1200" spc="-5" dirty="0">
                <a:latin typeface="Times New Roman"/>
                <a:cs typeface="Times New Roman"/>
              </a:rPr>
              <a:t>Ad ogni </a:t>
            </a:r>
            <a:r>
              <a:rPr sz="1200" dirty="0">
                <a:latin typeface="Times New Roman"/>
                <a:cs typeface="Times New Roman"/>
              </a:rPr>
              <a:t>livello della </a:t>
            </a:r>
            <a:r>
              <a:rPr sz="1200" spc="-5" dirty="0">
                <a:latin typeface="Times New Roman"/>
                <a:cs typeface="Times New Roman"/>
              </a:rPr>
              <a:t>creatura, rivelare esperienzialmente alla Deità del Paradiso ed </a:t>
            </a:r>
            <a:r>
              <a:rPr sz="1200" dirty="0">
                <a:latin typeface="Times New Roman"/>
                <a:cs typeface="Times New Roman"/>
              </a:rPr>
              <a:t>a tutte le  </a:t>
            </a:r>
            <a:r>
              <a:rPr sz="1200" spc="-5" dirty="0">
                <a:latin typeface="Times New Roman"/>
                <a:cs typeface="Times New Roman"/>
              </a:rPr>
              <a:t>intelligenze dell’Universo l’apice della </a:t>
            </a:r>
            <a:r>
              <a:rPr sz="1200" dirty="0">
                <a:latin typeface="Times New Roman"/>
                <a:cs typeface="Times New Roman"/>
              </a:rPr>
              <a:t>vita della </a:t>
            </a:r>
            <a:r>
              <a:rPr sz="1200" spc="-5" dirty="0">
                <a:latin typeface="Times New Roman"/>
                <a:cs typeface="Times New Roman"/>
              </a:rPr>
              <a:t>creatura stessa.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508000" marR="54102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(239.3) 21:3.21 </a:t>
            </a:r>
            <a:r>
              <a:rPr sz="1200" dirty="0">
                <a:latin typeface="Times New Roman"/>
                <a:cs typeface="Times New Roman"/>
              </a:rPr>
              <a:t>5. </a:t>
            </a:r>
            <a:r>
              <a:rPr sz="1200" spc="-5" dirty="0">
                <a:latin typeface="Times New Roman"/>
                <a:cs typeface="Times New Roman"/>
              </a:rPr>
              <a:t>Ad ogni </a:t>
            </a:r>
            <a:r>
              <a:rPr sz="1200" dirty="0">
                <a:latin typeface="Times New Roman"/>
                <a:cs typeface="Times New Roman"/>
              </a:rPr>
              <a:t>livello della </a:t>
            </a:r>
            <a:r>
              <a:rPr sz="1200" spc="-5" dirty="0">
                <a:latin typeface="Times New Roman"/>
                <a:cs typeface="Times New Roman"/>
              </a:rPr>
              <a:t>creatura, rivelare esperienzialmente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fase della </a:t>
            </a:r>
            <a:r>
              <a:rPr sz="1200" dirty="0">
                <a:latin typeface="Times New Roman"/>
                <a:cs typeface="Times New Roman"/>
              </a:rPr>
              <a:t>volontà settupla </a:t>
            </a:r>
            <a:r>
              <a:rPr sz="1200" spc="-5" dirty="0">
                <a:latin typeface="Times New Roman"/>
                <a:cs typeface="Times New Roman"/>
              </a:rPr>
              <a:t>della Deità al  livello del </a:t>
            </a:r>
            <a:r>
              <a:rPr sz="1200" dirty="0">
                <a:latin typeface="Times New Roman"/>
                <a:cs typeface="Times New Roman"/>
              </a:rPr>
              <a:t>rispettivo </a:t>
            </a:r>
            <a:r>
              <a:rPr sz="1200" spc="-5" dirty="0">
                <a:latin typeface="Times New Roman"/>
                <a:cs typeface="Times New Roman"/>
              </a:rPr>
              <a:t>conferimento </a:t>
            </a:r>
            <a:r>
              <a:rPr sz="1200" dirty="0">
                <a:latin typeface="Times New Roman"/>
                <a:cs typeface="Times New Roman"/>
              </a:rPr>
              <a:t>e a tutto l’Universo.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200">
              <a:latin typeface="Times New Roman"/>
              <a:cs typeface="Times New Roman"/>
            </a:endParaRPr>
          </a:p>
          <a:p>
            <a:pPr marL="508000" marR="124269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(239.4) 21:3.22 </a:t>
            </a:r>
            <a:r>
              <a:rPr sz="1200" dirty="0">
                <a:latin typeface="Times New Roman"/>
                <a:cs typeface="Times New Roman"/>
              </a:rPr>
              <a:t>6. </a:t>
            </a:r>
            <a:r>
              <a:rPr sz="1200" spc="-5" dirty="0">
                <a:latin typeface="Times New Roman"/>
                <a:cs typeface="Times New Roman"/>
              </a:rPr>
              <a:t>Unificare esperienzialmente </a:t>
            </a:r>
            <a:r>
              <a:rPr sz="1200" dirty="0">
                <a:latin typeface="Times New Roman"/>
                <a:cs typeface="Times New Roman"/>
              </a:rPr>
              <a:t>la settupla </a:t>
            </a:r>
            <a:r>
              <a:rPr sz="1200" spc="-5" dirty="0">
                <a:latin typeface="Times New Roman"/>
                <a:cs typeface="Times New Roman"/>
              </a:rPr>
              <a:t>esperienza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creatura con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settupla esperienza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consacrazione alla </a:t>
            </a:r>
            <a:r>
              <a:rPr sz="1200" dirty="0">
                <a:latin typeface="Times New Roman"/>
                <a:cs typeface="Times New Roman"/>
              </a:rPr>
              <a:t>rivelazione </a:t>
            </a:r>
            <a:r>
              <a:rPr sz="1200" spc="-5" dirty="0">
                <a:latin typeface="Times New Roman"/>
                <a:cs typeface="Times New Roman"/>
              </a:rPr>
              <a:t>della natura </a:t>
            </a:r>
            <a:r>
              <a:rPr sz="1200" dirty="0">
                <a:latin typeface="Times New Roman"/>
                <a:cs typeface="Times New Roman"/>
              </a:rPr>
              <a:t>e della volontà </a:t>
            </a:r>
            <a:r>
              <a:rPr sz="1200" spc="-5" dirty="0">
                <a:latin typeface="Times New Roman"/>
                <a:cs typeface="Times New Roman"/>
              </a:rPr>
              <a:t>della Deità.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200">
              <a:latin typeface="Times New Roman"/>
              <a:cs typeface="Times New Roman"/>
            </a:endParaRPr>
          </a:p>
          <a:p>
            <a:pPr marL="508000" marR="484505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(239.5) 21:3.23 </a:t>
            </a:r>
            <a:r>
              <a:rPr sz="1200" dirty="0">
                <a:latin typeface="Times New Roman"/>
                <a:cs typeface="Times New Roman"/>
              </a:rPr>
              <a:t>7. </a:t>
            </a:r>
            <a:r>
              <a:rPr sz="1200" spc="-5" dirty="0">
                <a:latin typeface="Times New Roman"/>
                <a:cs typeface="Times New Roman"/>
              </a:rPr>
              <a:t>Stabilire </a:t>
            </a:r>
            <a:r>
              <a:rPr sz="1200" dirty="0">
                <a:latin typeface="Times New Roman"/>
                <a:cs typeface="Times New Roman"/>
              </a:rPr>
              <a:t>nuove e più elevate </a:t>
            </a:r>
            <a:r>
              <a:rPr sz="1200" spc="-5" dirty="0">
                <a:latin typeface="Times New Roman"/>
                <a:cs typeface="Times New Roman"/>
              </a:rPr>
              <a:t>relazioni con l’Essere </a:t>
            </a:r>
            <a:r>
              <a:rPr sz="1200" dirty="0">
                <a:latin typeface="Times New Roman"/>
                <a:cs typeface="Times New Roman"/>
              </a:rPr>
              <a:t>Supremo.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ripercussione della </a:t>
            </a:r>
            <a:r>
              <a:rPr sz="1200" dirty="0">
                <a:latin typeface="Times New Roman"/>
                <a:cs typeface="Times New Roman"/>
              </a:rPr>
              <a:t>totalità di </a:t>
            </a:r>
            <a:r>
              <a:rPr sz="1200" spc="-5" dirty="0">
                <a:latin typeface="Times New Roman"/>
                <a:cs typeface="Times New Roman"/>
              </a:rPr>
              <a:t>questa  esperienza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Creatore-creatura accresce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realtà superuniversale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Supremo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sovranità </a:t>
            </a:r>
            <a:r>
              <a:rPr sz="1200" dirty="0">
                <a:latin typeface="Times New Roman"/>
                <a:cs typeface="Times New Roman"/>
              </a:rPr>
              <a:t>sul tempo-spazio  </a:t>
            </a:r>
            <a:r>
              <a:rPr sz="1200" spc="-5" dirty="0">
                <a:latin typeface="Times New Roman"/>
                <a:cs typeface="Times New Roman"/>
              </a:rPr>
              <a:t>dell’Onnipotente Supremo,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rende effettiva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sovranità suprema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Micael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Paradiso </a:t>
            </a:r>
            <a:r>
              <a:rPr sz="1200" spc="5" dirty="0">
                <a:latin typeface="Times New Roman"/>
                <a:cs typeface="Times New Roman"/>
              </a:rPr>
              <a:t>sul </a:t>
            </a:r>
            <a:r>
              <a:rPr sz="1200" spc="-5" dirty="0">
                <a:latin typeface="Times New Roman"/>
                <a:cs typeface="Times New Roman"/>
              </a:rPr>
              <a:t>suo Universo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locale.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50800" marR="431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(239.6) 21:3.24 </a:t>
            </a:r>
            <a:r>
              <a:rPr sz="1200" spc="-5" dirty="0">
                <a:latin typeface="Times New Roman"/>
                <a:cs typeface="Times New Roman"/>
              </a:rPr>
              <a:t>Risolvendo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problema della </a:t>
            </a:r>
            <a:r>
              <a:rPr sz="1200" dirty="0">
                <a:latin typeface="Times New Roman"/>
                <a:cs typeface="Times New Roman"/>
              </a:rPr>
              <a:t>sovranità in un </a:t>
            </a:r>
            <a:r>
              <a:rPr sz="1200" spc="-5" dirty="0">
                <a:latin typeface="Times New Roman"/>
                <a:cs typeface="Times New Roman"/>
              </a:rPr>
              <a:t>Universo locale,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Creatore dimostra non solo la </a:t>
            </a:r>
            <a:r>
              <a:rPr sz="1200" spc="-5" dirty="0">
                <a:latin typeface="Times New Roman"/>
                <a:cs typeface="Times New Roman"/>
              </a:rPr>
              <a:t>propria </a:t>
            </a:r>
            <a:r>
              <a:rPr sz="1200" dirty="0">
                <a:latin typeface="Times New Roman"/>
                <a:cs typeface="Times New Roman"/>
              </a:rPr>
              <a:t>idoneità a  </a:t>
            </a:r>
            <a:r>
              <a:rPr sz="1200" spc="-5" dirty="0">
                <a:latin typeface="Times New Roman"/>
                <a:cs typeface="Times New Roman"/>
              </a:rPr>
              <a:t>governare, </a:t>
            </a:r>
            <a:r>
              <a:rPr sz="1200" dirty="0">
                <a:latin typeface="Times New Roman"/>
                <a:cs typeface="Times New Roman"/>
              </a:rPr>
              <a:t>ma rivela anche la </a:t>
            </a:r>
            <a:r>
              <a:rPr sz="1200" spc="-5" dirty="0">
                <a:latin typeface="Times New Roman"/>
                <a:cs typeface="Times New Roman"/>
              </a:rPr>
              <a:t>natura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rappresenta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comportamento settuplo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Deità del </a:t>
            </a:r>
            <a:r>
              <a:rPr sz="1200" dirty="0">
                <a:latin typeface="Times New Roman"/>
                <a:cs typeface="Times New Roman"/>
              </a:rPr>
              <a:t>Paradiso.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comprensione </a:t>
            </a:r>
            <a:r>
              <a:rPr sz="1200" dirty="0">
                <a:latin typeface="Times New Roman"/>
                <a:cs typeface="Times New Roman"/>
              </a:rPr>
              <a:t>finita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il  </a:t>
            </a:r>
            <a:r>
              <a:rPr sz="1200" spc="-5" dirty="0">
                <a:latin typeface="Times New Roman"/>
                <a:cs typeface="Times New Roman"/>
              </a:rPr>
              <a:t>riconoscimento </a:t>
            </a:r>
            <a:r>
              <a:rPr sz="1200" dirty="0">
                <a:latin typeface="Times New Roman"/>
                <a:cs typeface="Times New Roman"/>
              </a:rPr>
              <a:t>da parte </a:t>
            </a:r>
            <a:r>
              <a:rPr sz="1200" spc="-5" dirty="0">
                <a:latin typeface="Times New Roman"/>
                <a:cs typeface="Times New Roman"/>
              </a:rPr>
              <a:t>delle creature </a:t>
            </a:r>
            <a:r>
              <a:rPr sz="1200" dirty="0">
                <a:latin typeface="Times New Roman"/>
                <a:cs typeface="Times New Roman"/>
              </a:rPr>
              <a:t>del primato </a:t>
            </a:r>
            <a:r>
              <a:rPr sz="1200" spc="-5" dirty="0">
                <a:latin typeface="Times New Roman"/>
                <a:cs typeface="Times New Roman"/>
              </a:rPr>
              <a:t>del Padre sono connesse con l’avventura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Figlio Creatore quando  accondiscende ad </a:t>
            </a:r>
            <a:r>
              <a:rPr sz="1200" dirty="0">
                <a:latin typeface="Times New Roman"/>
                <a:cs typeface="Times New Roman"/>
              </a:rPr>
              <a:t>assumere la </a:t>
            </a:r>
            <a:r>
              <a:rPr sz="1200" spc="-5" dirty="0">
                <a:latin typeface="Times New Roman"/>
                <a:cs typeface="Times New Roman"/>
              </a:rPr>
              <a:t>forma </a:t>
            </a:r>
            <a:r>
              <a:rPr sz="1200" dirty="0">
                <a:latin typeface="Times New Roman"/>
                <a:cs typeface="Times New Roman"/>
              </a:rPr>
              <a:t>e le esperienze </a:t>
            </a:r>
            <a:r>
              <a:rPr sz="1200" spc="-5" dirty="0">
                <a:latin typeface="Times New Roman"/>
                <a:cs typeface="Times New Roman"/>
              </a:rPr>
              <a:t>delle sue creature. </a:t>
            </a:r>
            <a:r>
              <a:rPr sz="1200" dirty="0">
                <a:latin typeface="Times New Roman"/>
                <a:cs typeface="Times New Roman"/>
              </a:rPr>
              <a:t>Questi </a:t>
            </a:r>
            <a:r>
              <a:rPr sz="1200" spc="-5" dirty="0">
                <a:latin typeface="Times New Roman"/>
                <a:cs typeface="Times New Roman"/>
              </a:rPr>
              <a:t>Figli primari </a:t>
            </a:r>
            <a:r>
              <a:rPr sz="1200" dirty="0">
                <a:latin typeface="Times New Roman"/>
                <a:cs typeface="Times New Roman"/>
              </a:rPr>
              <a:t>Paradisiaci sono i </a:t>
            </a:r>
            <a:r>
              <a:rPr sz="1200" spc="-5" dirty="0">
                <a:latin typeface="Times New Roman"/>
                <a:cs typeface="Times New Roman"/>
              </a:rPr>
              <a:t>veri rivelatori </a:t>
            </a:r>
            <a:r>
              <a:rPr sz="1200" dirty="0">
                <a:latin typeface="Times New Roman"/>
                <a:cs typeface="Times New Roman"/>
              </a:rPr>
              <a:t>della  </a:t>
            </a:r>
            <a:r>
              <a:rPr sz="1200" spc="-5" dirty="0">
                <a:latin typeface="Times New Roman"/>
                <a:cs typeface="Times New Roman"/>
              </a:rPr>
              <a:t>natura amorevole </a:t>
            </a:r>
            <a:r>
              <a:rPr sz="1200" dirty="0">
                <a:latin typeface="Times New Roman"/>
                <a:cs typeface="Times New Roman"/>
              </a:rPr>
              <a:t>e dell’autorità </a:t>
            </a:r>
            <a:r>
              <a:rPr sz="1200" spc="-5" dirty="0">
                <a:latin typeface="Times New Roman"/>
                <a:cs typeface="Times New Roman"/>
              </a:rPr>
              <a:t>benefica del </a:t>
            </a:r>
            <a:r>
              <a:rPr sz="1200" dirty="0">
                <a:latin typeface="Times New Roman"/>
                <a:cs typeface="Times New Roman"/>
              </a:rPr>
              <a:t>Padre; lo </a:t>
            </a:r>
            <a:r>
              <a:rPr sz="1200" spc="-5" dirty="0">
                <a:latin typeface="Times New Roman"/>
                <a:cs typeface="Times New Roman"/>
              </a:rPr>
              <a:t>stesso Padre che,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associazione con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lo Spirito, è </a:t>
            </a:r>
            <a:r>
              <a:rPr sz="1200" spc="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capo  </a:t>
            </a:r>
            <a:r>
              <a:rPr sz="1200" spc="-5" dirty="0">
                <a:latin typeface="Times New Roman"/>
                <a:cs typeface="Times New Roman"/>
              </a:rPr>
              <a:t>universale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ogni potere, personalità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governo </a:t>
            </a:r>
            <a:r>
              <a:rPr sz="1200" dirty="0">
                <a:latin typeface="Times New Roman"/>
                <a:cs typeface="Times New Roman"/>
              </a:rPr>
              <a:t>in tutti i </a:t>
            </a:r>
            <a:r>
              <a:rPr sz="1200" spc="-5" dirty="0">
                <a:latin typeface="Times New Roman"/>
                <a:cs typeface="Times New Roman"/>
              </a:rPr>
              <a:t>regni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dell’Universo.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42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423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4858"/>
            <a:ext cx="8153400" cy="413067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76200">
              <a:lnSpc>
                <a:spcPct val="100000"/>
              </a:lnSpc>
              <a:spcBef>
                <a:spcPts val="95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4. I conferimenti dei</a:t>
            </a:r>
            <a:r>
              <a:rPr sz="1600" b="1" spc="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Micael</a:t>
            </a:r>
            <a:endParaRPr sz="1600">
              <a:latin typeface="Times New Roman"/>
              <a:cs typeface="Times New Roman"/>
            </a:endParaRPr>
          </a:p>
          <a:p>
            <a:pPr marL="76200" marR="229235">
              <a:lnSpc>
                <a:spcPts val="1380"/>
              </a:lnSpc>
              <a:spcBef>
                <a:spcPts val="141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(239.7) 21:4.1 </a:t>
            </a:r>
            <a:r>
              <a:rPr sz="1200" spc="-5" dirty="0">
                <a:latin typeface="Times New Roman"/>
                <a:cs typeface="Times New Roman"/>
              </a:rPr>
              <a:t>Vi </a:t>
            </a:r>
            <a:r>
              <a:rPr sz="1200" dirty="0">
                <a:latin typeface="Times New Roman"/>
                <a:cs typeface="Times New Roman"/>
              </a:rPr>
              <a:t>sono sette </a:t>
            </a:r>
            <a:r>
              <a:rPr sz="1200" spc="-5" dirty="0">
                <a:latin typeface="Times New Roman"/>
                <a:cs typeface="Times New Roman"/>
              </a:rPr>
              <a:t>gruppi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Figli Creatori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conferimento, </a:t>
            </a:r>
            <a:r>
              <a:rPr sz="1200" dirty="0">
                <a:latin typeface="Times New Roman"/>
                <a:cs typeface="Times New Roman"/>
              </a:rPr>
              <a:t>e sono così </a:t>
            </a:r>
            <a:r>
              <a:rPr sz="1200" spc="-5" dirty="0">
                <a:latin typeface="Times New Roman"/>
                <a:cs typeface="Times New Roman"/>
              </a:rPr>
              <a:t>classificati secondo </a:t>
            </a:r>
            <a:r>
              <a:rPr sz="1200" dirty="0">
                <a:latin typeface="Times New Roman"/>
                <a:cs typeface="Times New Roman"/>
              </a:rPr>
              <a:t>il numero di volte in </a:t>
            </a:r>
            <a:r>
              <a:rPr sz="1200" spc="-5" dirty="0">
                <a:latin typeface="Times New Roman"/>
                <a:cs typeface="Times New Roman"/>
              </a:rPr>
              <a:t>cui si </a:t>
            </a:r>
            <a:r>
              <a:rPr sz="1200" dirty="0">
                <a:latin typeface="Times New Roman"/>
                <a:cs typeface="Times New Roman"/>
              </a:rPr>
              <a:t>sono  </a:t>
            </a:r>
            <a:r>
              <a:rPr sz="1200" spc="-5" dirty="0">
                <a:latin typeface="Times New Roman"/>
                <a:cs typeface="Times New Roman"/>
              </a:rPr>
              <a:t>conferiti </a:t>
            </a:r>
            <a:r>
              <a:rPr sz="1200" dirty="0">
                <a:latin typeface="Times New Roman"/>
                <a:cs typeface="Times New Roman"/>
              </a:rPr>
              <a:t>alle creature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regni. </a:t>
            </a:r>
            <a:r>
              <a:rPr sz="1200" dirty="0">
                <a:latin typeface="Times New Roman"/>
                <a:cs typeface="Times New Roman"/>
              </a:rPr>
              <a:t>Essi vanno </a:t>
            </a:r>
            <a:r>
              <a:rPr sz="1200" spc="-5" dirty="0">
                <a:latin typeface="Times New Roman"/>
                <a:cs typeface="Times New Roman"/>
              </a:rPr>
              <a:t>dall’esperienza </a:t>
            </a:r>
            <a:r>
              <a:rPr sz="1200" dirty="0">
                <a:latin typeface="Times New Roman"/>
                <a:cs typeface="Times New Roman"/>
              </a:rPr>
              <a:t>iniziale, </a:t>
            </a:r>
            <a:r>
              <a:rPr sz="1200" spc="-5" dirty="0">
                <a:latin typeface="Times New Roman"/>
                <a:cs typeface="Times New Roman"/>
              </a:rPr>
              <a:t>passando per </a:t>
            </a:r>
            <a:r>
              <a:rPr sz="1200" dirty="0">
                <a:latin typeface="Times New Roman"/>
                <a:cs typeface="Times New Roman"/>
              </a:rPr>
              <a:t>cinque sfere addizionali di </a:t>
            </a:r>
            <a:r>
              <a:rPr sz="1200" spc="-5" dirty="0">
                <a:latin typeface="Times New Roman"/>
                <a:cs typeface="Times New Roman"/>
              </a:rPr>
              <a:t>conferimento  progressivo, </a:t>
            </a:r>
            <a:r>
              <a:rPr sz="1200" dirty="0">
                <a:latin typeface="Times New Roman"/>
                <a:cs typeface="Times New Roman"/>
              </a:rPr>
              <a:t>fino a </a:t>
            </a:r>
            <a:r>
              <a:rPr sz="1200" spc="-5" dirty="0">
                <a:latin typeface="Times New Roman"/>
                <a:cs typeface="Times New Roman"/>
              </a:rPr>
              <a:t>raggiungere </a:t>
            </a:r>
            <a:r>
              <a:rPr sz="1200" dirty="0">
                <a:latin typeface="Times New Roman"/>
                <a:cs typeface="Times New Roman"/>
              </a:rPr>
              <a:t>il settimo ed ultimo episodio di </a:t>
            </a:r>
            <a:r>
              <a:rPr sz="1200" spc="-5" dirty="0">
                <a:latin typeface="Times New Roman"/>
                <a:cs typeface="Times New Roman"/>
              </a:rPr>
              <a:t>esperienza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Creatore-creatura.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86995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(239.8) 21:4.2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conferimenti degli </a:t>
            </a:r>
            <a:r>
              <a:rPr sz="1200" dirty="0">
                <a:latin typeface="Times New Roman"/>
                <a:cs typeface="Times New Roman"/>
              </a:rPr>
              <a:t>Avonal </a:t>
            </a:r>
            <a:r>
              <a:rPr sz="1200" spc="-5" dirty="0">
                <a:latin typeface="Times New Roman"/>
                <a:cs typeface="Times New Roman"/>
              </a:rPr>
              <a:t>avvengono sempre nelle </a:t>
            </a:r>
            <a:r>
              <a:rPr sz="1200" dirty="0">
                <a:latin typeface="Times New Roman"/>
                <a:cs typeface="Times New Roman"/>
              </a:rPr>
              <a:t>sembianze </a:t>
            </a:r>
            <a:r>
              <a:rPr sz="1200" spc="-5" dirty="0">
                <a:latin typeface="Times New Roman"/>
                <a:cs typeface="Times New Roman"/>
              </a:rPr>
              <a:t>della carne mortale, </a:t>
            </a:r>
            <a:r>
              <a:rPr sz="1200" dirty="0">
                <a:latin typeface="Times New Roman"/>
                <a:cs typeface="Times New Roman"/>
              </a:rPr>
              <a:t>ma i </a:t>
            </a:r>
            <a:r>
              <a:rPr sz="1200" spc="-5" dirty="0">
                <a:latin typeface="Times New Roman"/>
                <a:cs typeface="Times New Roman"/>
              </a:rPr>
              <a:t>sette conferimenti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Figlio  Creatore implicano </a:t>
            </a:r>
            <a:r>
              <a:rPr sz="1200" dirty="0">
                <a:latin typeface="Times New Roman"/>
                <a:cs typeface="Times New Roman"/>
              </a:rPr>
              <a:t>la sua </a:t>
            </a:r>
            <a:r>
              <a:rPr sz="1200" spc="-5" dirty="0">
                <a:latin typeface="Times New Roman"/>
                <a:cs typeface="Times New Roman"/>
              </a:rPr>
              <a:t>apparizione su sette </a:t>
            </a:r>
            <a:r>
              <a:rPr sz="1200" dirty="0">
                <a:latin typeface="Times New Roman"/>
                <a:cs typeface="Times New Roman"/>
              </a:rPr>
              <a:t>livelli </a:t>
            </a:r>
            <a:r>
              <a:rPr sz="1200" spc="-5" dirty="0">
                <a:latin typeface="Times New Roman"/>
                <a:cs typeface="Times New Roman"/>
              </a:rPr>
              <a:t>d’esistenza della </a:t>
            </a:r>
            <a:r>
              <a:rPr sz="1200" dirty="0">
                <a:latin typeface="Times New Roman"/>
                <a:cs typeface="Times New Roman"/>
              </a:rPr>
              <a:t>creatura </a:t>
            </a:r>
            <a:r>
              <a:rPr sz="1200" spc="-5" dirty="0">
                <a:latin typeface="Times New Roman"/>
                <a:cs typeface="Times New Roman"/>
              </a:rPr>
              <a:t>ed attengono alla </a:t>
            </a:r>
            <a:r>
              <a:rPr sz="1200" dirty="0">
                <a:latin typeface="Times New Roman"/>
                <a:cs typeface="Times New Roman"/>
              </a:rPr>
              <a:t>rivelazione </a:t>
            </a:r>
            <a:r>
              <a:rPr sz="1200" spc="-5" dirty="0">
                <a:latin typeface="Times New Roman"/>
                <a:cs typeface="Times New Roman"/>
              </a:rPr>
              <a:t>delle sette </a:t>
            </a:r>
            <a:r>
              <a:rPr sz="1200" dirty="0">
                <a:latin typeface="Times New Roman"/>
                <a:cs typeface="Times New Roman"/>
              </a:rPr>
              <a:t>espressioni  </a:t>
            </a:r>
            <a:r>
              <a:rPr sz="1200" spc="-5" dirty="0">
                <a:latin typeface="Times New Roman"/>
                <a:cs typeface="Times New Roman"/>
              </a:rPr>
              <a:t>primarie della </a:t>
            </a:r>
            <a:r>
              <a:rPr sz="1200" dirty="0">
                <a:latin typeface="Times New Roman"/>
                <a:cs typeface="Times New Roman"/>
              </a:rPr>
              <a:t>volontà e </a:t>
            </a:r>
            <a:r>
              <a:rPr sz="1200" spc="-5" dirty="0">
                <a:latin typeface="Times New Roman"/>
                <a:cs typeface="Times New Roman"/>
              </a:rPr>
              <a:t>della natura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Deità. </a:t>
            </a:r>
            <a:r>
              <a:rPr sz="1200" dirty="0">
                <a:latin typeface="Times New Roman"/>
                <a:cs typeface="Times New Roman"/>
              </a:rPr>
              <a:t>Tutti i </a:t>
            </a:r>
            <a:r>
              <a:rPr sz="1200" spc="-5" dirty="0">
                <a:latin typeface="Times New Roman"/>
                <a:cs typeface="Times New Roman"/>
              </a:rPr>
              <a:t>Figli Creatori, </a:t>
            </a:r>
            <a:r>
              <a:rPr sz="1200" dirty="0">
                <a:latin typeface="Times New Roman"/>
                <a:cs typeface="Times New Roman"/>
              </a:rPr>
              <a:t>senza </a:t>
            </a:r>
            <a:r>
              <a:rPr sz="1200" spc="-5" dirty="0">
                <a:latin typeface="Times New Roman"/>
                <a:cs typeface="Times New Roman"/>
              </a:rPr>
              <a:t>eccezione alcuna, passano </a:t>
            </a:r>
            <a:r>
              <a:rPr sz="1200" spc="1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questi </a:t>
            </a:r>
            <a:r>
              <a:rPr sz="1200" dirty="0">
                <a:latin typeface="Times New Roman"/>
                <a:cs typeface="Times New Roman"/>
              </a:rPr>
              <a:t>sette </a:t>
            </a:r>
            <a:r>
              <a:rPr sz="1200" spc="-5" dirty="0">
                <a:latin typeface="Times New Roman"/>
                <a:cs typeface="Times New Roman"/>
              </a:rPr>
              <a:t>episodi </a:t>
            </a:r>
            <a:r>
              <a:rPr sz="1200" dirty="0">
                <a:latin typeface="Times New Roman"/>
                <a:cs typeface="Times New Roman"/>
              </a:rPr>
              <a:t>di  donazione di </a:t>
            </a:r>
            <a:r>
              <a:rPr sz="1200" spc="-5" dirty="0">
                <a:latin typeface="Times New Roman"/>
                <a:cs typeface="Times New Roman"/>
              </a:rPr>
              <a:t>se stessi ai loro figli creati </a:t>
            </a:r>
            <a:r>
              <a:rPr sz="1200" dirty="0">
                <a:latin typeface="Times New Roman"/>
                <a:cs typeface="Times New Roman"/>
              </a:rPr>
              <a:t>prima di assumere la </a:t>
            </a:r>
            <a:r>
              <a:rPr sz="1200" spc="-5" dirty="0">
                <a:latin typeface="Times New Roman"/>
                <a:cs typeface="Times New Roman"/>
              </a:rPr>
              <a:t>giurisdizione definitiva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suprema </a:t>
            </a:r>
            <a:r>
              <a:rPr sz="1200" dirty="0">
                <a:latin typeface="Times New Roman"/>
                <a:cs typeface="Times New Roman"/>
              </a:rPr>
              <a:t>sugli </a:t>
            </a:r>
            <a:r>
              <a:rPr sz="1200" spc="-5" dirty="0">
                <a:latin typeface="Times New Roman"/>
                <a:cs typeface="Times New Roman"/>
              </a:rPr>
              <a:t>Universi </a:t>
            </a:r>
            <a:r>
              <a:rPr sz="1200" dirty="0">
                <a:latin typeface="Times New Roman"/>
                <a:cs typeface="Times New Roman"/>
              </a:rPr>
              <a:t>da loro </a:t>
            </a:r>
            <a:r>
              <a:rPr sz="1200" spc="-5" dirty="0">
                <a:latin typeface="Times New Roman"/>
                <a:cs typeface="Times New Roman"/>
              </a:rPr>
              <a:t>stessi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creati.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558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(239.9) 21:4.3 </a:t>
            </a:r>
            <a:r>
              <a:rPr sz="1200" spc="-5" dirty="0">
                <a:latin typeface="Times New Roman"/>
                <a:cs typeface="Times New Roman"/>
              </a:rPr>
              <a:t>Benché questi sette conferimenti varino nei differenti </a:t>
            </a:r>
            <a:r>
              <a:rPr sz="1200" dirty="0">
                <a:latin typeface="Times New Roman"/>
                <a:cs typeface="Times New Roman"/>
              </a:rPr>
              <a:t>settori </a:t>
            </a:r>
            <a:r>
              <a:rPr sz="1200" spc="-5" dirty="0">
                <a:latin typeface="Times New Roman"/>
                <a:cs typeface="Times New Roman"/>
              </a:rPr>
              <a:t>ed Universi, comprendono </a:t>
            </a:r>
            <a:r>
              <a:rPr sz="1200" dirty="0">
                <a:latin typeface="Times New Roman"/>
                <a:cs typeface="Times New Roman"/>
              </a:rPr>
              <a:t>sempre </a:t>
            </a:r>
            <a:r>
              <a:rPr sz="1200" spc="-5" dirty="0">
                <a:latin typeface="Times New Roman"/>
                <a:cs typeface="Times New Roman"/>
              </a:rPr>
              <a:t>l’avventura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conferirsi  nelle </a:t>
            </a:r>
            <a:r>
              <a:rPr sz="1200" dirty="0">
                <a:latin typeface="Times New Roman"/>
                <a:cs typeface="Times New Roman"/>
              </a:rPr>
              <a:t>sembianze di un </a:t>
            </a:r>
            <a:r>
              <a:rPr sz="1200" spc="-5" dirty="0">
                <a:latin typeface="Times New Roman"/>
                <a:cs typeface="Times New Roman"/>
              </a:rPr>
              <a:t>mortale. Nel conferimento finale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Figlio Creatore </a:t>
            </a:r>
            <a:r>
              <a:rPr sz="1200" dirty="0">
                <a:latin typeface="Times New Roman"/>
                <a:cs typeface="Times New Roman"/>
              </a:rPr>
              <a:t>appare come un </a:t>
            </a:r>
            <a:r>
              <a:rPr sz="1200" spc="-5" dirty="0">
                <a:latin typeface="Times New Roman"/>
                <a:cs typeface="Times New Roman"/>
              </a:rPr>
              <a:t>membro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razze mortali </a:t>
            </a:r>
            <a:r>
              <a:rPr sz="1200" spc="10" dirty="0">
                <a:latin typeface="Times New Roman"/>
                <a:cs typeface="Times New Roman"/>
              </a:rPr>
              <a:t>più  </a:t>
            </a:r>
            <a:r>
              <a:rPr sz="1200" spc="-5" dirty="0">
                <a:latin typeface="Times New Roman"/>
                <a:cs typeface="Times New Roman"/>
              </a:rPr>
              <a:t>evolute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pianeta </a:t>
            </a:r>
            <a:r>
              <a:rPr sz="1200" dirty="0">
                <a:latin typeface="Times New Roman"/>
                <a:cs typeface="Times New Roman"/>
              </a:rPr>
              <a:t>abitato, </a:t>
            </a:r>
            <a:r>
              <a:rPr sz="1200" spc="-5" dirty="0">
                <a:latin typeface="Times New Roman"/>
                <a:cs typeface="Times New Roman"/>
              </a:rPr>
              <a:t>generalmente come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membro del </a:t>
            </a:r>
            <a:r>
              <a:rPr sz="1200" dirty="0">
                <a:latin typeface="Times New Roman"/>
                <a:cs typeface="Times New Roman"/>
              </a:rPr>
              <a:t>gruppo razziale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contiene il </a:t>
            </a:r>
            <a:r>
              <a:rPr sz="1200" spc="-5" dirty="0">
                <a:latin typeface="Times New Roman"/>
                <a:cs typeface="Times New Roman"/>
              </a:rPr>
              <a:t>maggior retaggio ereditario del  ceppo adamico, che </a:t>
            </a:r>
            <a:r>
              <a:rPr sz="1200" dirty="0">
                <a:latin typeface="Times New Roman"/>
                <a:cs typeface="Times New Roman"/>
              </a:rPr>
              <a:t>è stato </a:t>
            </a:r>
            <a:r>
              <a:rPr sz="1200" spc="-5" dirty="0">
                <a:latin typeface="Times New Roman"/>
                <a:cs typeface="Times New Roman"/>
              </a:rPr>
              <a:t>importato antecedentemente per elevare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status </a:t>
            </a:r>
            <a:r>
              <a:rPr sz="1200" dirty="0">
                <a:latin typeface="Times New Roman"/>
                <a:cs typeface="Times New Roman"/>
              </a:rPr>
              <a:t>fisico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popoli di </a:t>
            </a:r>
            <a:r>
              <a:rPr sz="1200" spc="-5" dirty="0">
                <a:latin typeface="Times New Roman"/>
                <a:cs typeface="Times New Roman"/>
              </a:rPr>
              <a:t>origine animale. </a:t>
            </a:r>
            <a:r>
              <a:rPr sz="1200" dirty="0">
                <a:latin typeface="Times New Roman"/>
                <a:cs typeface="Times New Roman"/>
              </a:rPr>
              <a:t>Soltanto </a:t>
            </a:r>
            <a:r>
              <a:rPr sz="1200" spc="10" dirty="0">
                <a:latin typeface="Times New Roman"/>
                <a:cs typeface="Times New Roman"/>
              </a:rPr>
              <a:t>una </a:t>
            </a:r>
            <a:r>
              <a:rPr sz="1200" dirty="0">
                <a:latin typeface="Times New Roman"/>
                <a:cs typeface="Times New Roman"/>
              </a:rPr>
              <a:t>volta  </a:t>
            </a:r>
            <a:r>
              <a:rPr sz="1200" spc="-5" dirty="0">
                <a:latin typeface="Times New Roman"/>
                <a:cs typeface="Times New Roman"/>
              </a:rPr>
              <a:t>nella sua carriera </a:t>
            </a:r>
            <a:r>
              <a:rPr sz="1200" dirty="0">
                <a:latin typeface="Times New Roman"/>
                <a:cs typeface="Times New Roman"/>
              </a:rPr>
              <a:t>settupla di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di conferimento un </a:t>
            </a:r>
            <a:r>
              <a:rPr sz="1200" spc="-5" dirty="0">
                <a:latin typeface="Times New Roman"/>
                <a:cs typeface="Times New Roman"/>
              </a:rPr>
              <a:t>Micael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Paradiso </a:t>
            </a:r>
            <a:r>
              <a:rPr sz="1200" dirty="0">
                <a:latin typeface="Times New Roman"/>
                <a:cs typeface="Times New Roman"/>
              </a:rPr>
              <a:t>nasce da donna, </a:t>
            </a:r>
            <a:r>
              <a:rPr sz="1200" spc="-5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ne </a:t>
            </a:r>
            <a:r>
              <a:rPr sz="1200" spc="-5" dirty="0">
                <a:latin typeface="Times New Roman"/>
                <a:cs typeface="Times New Roman"/>
              </a:rPr>
              <a:t>avete testimonianza nel  bambino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Betlemme. Soltanto </a:t>
            </a:r>
            <a:r>
              <a:rPr sz="1200" dirty="0">
                <a:latin typeface="Times New Roman"/>
                <a:cs typeface="Times New Roman"/>
              </a:rPr>
              <a:t>una volta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vive e muore </a:t>
            </a:r>
            <a:r>
              <a:rPr sz="1200" spc="-5" dirty="0">
                <a:latin typeface="Times New Roman"/>
                <a:cs typeface="Times New Roman"/>
              </a:rPr>
              <a:t>come membro del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basso </a:t>
            </a:r>
            <a:r>
              <a:rPr sz="1200" dirty="0">
                <a:latin typeface="Times New Roman"/>
                <a:cs typeface="Times New Roman"/>
              </a:rPr>
              <a:t>ordine di </a:t>
            </a:r>
            <a:r>
              <a:rPr sz="1200" spc="-5" dirty="0">
                <a:latin typeface="Times New Roman"/>
                <a:cs typeface="Times New Roman"/>
              </a:rPr>
              <a:t>creature evoluzionarie </a:t>
            </a:r>
            <a:r>
              <a:rPr sz="1200" dirty="0">
                <a:latin typeface="Times New Roman"/>
                <a:cs typeface="Times New Roman"/>
              </a:rPr>
              <a:t>dotate </a:t>
            </a:r>
            <a:r>
              <a:rPr sz="1200" spc="15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volontà.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83820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(239.10) 21:4.4 </a:t>
            </a:r>
            <a:r>
              <a:rPr sz="1200" dirty="0">
                <a:latin typeface="Times New Roman"/>
                <a:cs typeface="Times New Roman"/>
              </a:rPr>
              <a:t>Dopo </a:t>
            </a:r>
            <a:r>
              <a:rPr sz="1200" spc="-5" dirty="0">
                <a:latin typeface="Times New Roman"/>
                <a:cs typeface="Times New Roman"/>
              </a:rPr>
              <a:t>ognuno dei </a:t>
            </a:r>
            <a:r>
              <a:rPr sz="1200" dirty="0">
                <a:latin typeface="Times New Roman"/>
                <a:cs typeface="Times New Roman"/>
              </a:rPr>
              <a:t>suoi </a:t>
            </a:r>
            <a:r>
              <a:rPr sz="1200" spc="-5" dirty="0">
                <a:latin typeface="Times New Roman"/>
                <a:cs typeface="Times New Roman"/>
              </a:rPr>
              <a:t>conferimenti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Creatore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reca </a:t>
            </a:r>
            <a:r>
              <a:rPr sz="1200" spc="-5" dirty="0">
                <a:latin typeface="Times New Roman"/>
                <a:cs typeface="Times New Roman"/>
              </a:rPr>
              <a:t>alla “destra del </a:t>
            </a:r>
            <a:r>
              <a:rPr sz="1200" dirty="0">
                <a:latin typeface="Times New Roman"/>
                <a:cs typeface="Times New Roman"/>
              </a:rPr>
              <a:t>Padre” per </a:t>
            </a:r>
            <a:r>
              <a:rPr sz="1200" spc="-5" dirty="0">
                <a:latin typeface="Times New Roman"/>
                <a:cs typeface="Times New Roman"/>
              </a:rPr>
              <a:t>ottenere l’accettazione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suo  conferimento </a:t>
            </a:r>
            <a:r>
              <a:rPr sz="1200" spc="5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parte </a:t>
            </a:r>
            <a:r>
              <a:rPr sz="1200" spc="5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Padre </a:t>
            </a:r>
            <a:r>
              <a:rPr sz="1200" dirty="0">
                <a:latin typeface="Times New Roman"/>
                <a:cs typeface="Times New Roman"/>
              </a:rPr>
              <a:t>e per </a:t>
            </a:r>
            <a:r>
              <a:rPr sz="1200" spc="-5" dirty="0">
                <a:latin typeface="Times New Roman"/>
                <a:cs typeface="Times New Roman"/>
              </a:rPr>
              <a:t>ricevere </a:t>
            </a:r>
            <a:r>
              <a:rPr sz="1200" dirty="0">
                <a:latin typeface="Times New Roman"/>
                <a:cs typeface="Times New Roman"/>
              </a:rPr>
              <a:t>l’istruzione </a:t>
            </a:r>
            <a:r>
              <a:rPr sz="1200" spc="-5" dirty="0">
                <a:latin typeface="Times New Roman"/>
                <a:cs typeface="Times New Roman"/>
              </a:rPr>
              <a:t>preparatoria all’episodio successivo </a:t>
            </a:r>
            <a:r>
              <a:rPr sz="1200" dirty="0">
                <a:latin typeface="Times New Roman"/>
                <a:cs typeface="Times New Roman"/>
              </a:rPr>
              <a:t>di servizio nell’Universo. </a:t>
            </a:r>
            <a:r>
              <a:rPr sz="1200" spc="-5" dirty="0">
                <a:latin typeface="Times New Roman"/>
                <a:cs typeface="Times New Roman"/>
              </a:rPr>
              <a:t>A seguito  del </a:t>
            </a:r>
            <a:r>
              <a:rPr sz="1200" dirty="0">
                <a:latin typeface="Times New Roman"/>
                <a:cs typeface="Times New Roman"/>
              </a:rPr>
              <a:t>settimo ed ultimo </a:t>
            </a:r>
            <a:r>
              <a:rPr sz="1200" spc="-5" dirty="0">
                <a:latin typeface="Times New Roman"/>
                <a:cs typeface="Times New Roman"/>
              </a:rPr>
              <a:t>conferimento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Creatore </a:t>
            </a:r>
            <a:r>
              <a:rPr sz="1200" spc="-5" dirty="0">
                <a:latin typeface="Times New Roman"/>
                <a:cs typeface="Times New Roman"/>
              </a:rPr>
              <a:t>riceve dal </a:t>
            </a:r>
            <a:r>
              <a:rPr sz="1200" dirty="0">
                <a:latin typeface="Times New Roman"/>
                <a:cs typeface="Times New Roman"/>
              </a:rPr>
              <a:t>Padre </a:t>
            </a:r>
            <a:r>
              <a:rPr sz="1200" spc="-5" dirty="0">
                <a:latin typeface="Times New Roman"/>
                <a:cs typeface="Times New Roman"/>
              </a:rPr>
              <a:t>Universale </a:t>
            </a:r>
            <a:r>
              <a:rPr sz="1200" dirty="0">
                <a:latin typeface="Times New Roman"/>
                <a:cs typeface="Times New Roman"/>
              </a:rPr>
              <a:t>l’autorità e la </a:t>
            </a:r>
            <a:r>
              <a:rPr sz="1200" spc="-5" dirty="0">
                <a:latin typeface="Times New Roman"/>
                <a:cs typeface="Times New Roman"/>
              </a:rPr>
              <a:t>giurisdizione supreme sul suo  Universo.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42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424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90219" y="513333"/>
            <a:ext cx="8078470" cy="37160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50800" marR="34798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(240.1) 21:4.5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documentato </a:t>
            </a:r>
            <a:r>
              <a:rPr sz="1200" dirty="0">
                <a:latin typeface="Times New Roman"/>
                <a:cs typeface="Times New Roman"/>
              </a:rPr>
              <a:t>che l’ultimo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divino </a:t>
            </a:r>
            <a:r>
              <a:rPr sz="1200" spc="-5" dirty="0">
                <a:latin typeface="Times New Roman"/>
                <a:cs typeface="Times New Roman"/>
              </a:rPr>
              <a:t>apparso sul </a:t>
            </a:r>
            <a:r>
              <a:rPr sz="1200" dirty="0">
                <a:latin typeface="Times New Roman"/>
                <a:cs typeface="Times New Roman"/>
              </a:rPr>
              <a:t>vostro </a:t>
            </a:r>
            <a:r>
              <a:rPr sz="1200" spc="-5" dirty="0">
                <a:latin typeface="Times New Roman"/>
                <a:cs typeface="Times New Roman"/>
              </a:rPr>
              <a:t>pianeta era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Creatore </a:t>
            </a:r>
            <a:r>
              <a:rPr sz="1200" spc="-5" dirty="0">
                <a:latin typeface="Times New Roman"/>
                <a:cs typeface="Times New Roman"/>
              </a:rPr>
              <a:t>Paradisiaco </a:t>
            </a:r>
            <a:r>
              <a:rPr sz="1200" dirty="0">
                <a:latin typeface="Times New Roman"/>
                <a:cs typeface="Times New Roman"/>
              </a:rPr>
              <a:t>che aveva  </a:t>
            </a:r>
            <a:r>
              <a:rPr sz="1200" spc="-5" dirty="0">
                <a:latin typeface="Times New Roman"/>
                <a:cs typeface="Times New Roman"/>
              </a:rPr>
              <a:t>completato sei fasi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sua carriera </a:t>
            </a:r>
            <a:r>
              <a:rPr sz="1200" dirty="0">
                <a:latin typeface="Times New Roman"/>
                <a:cs typeface="Times New Roman"/>
              </a:rPr>
              <a:t>di conferimento. </a:t>
            </a:r>
            <a:r>
              <a:rPr sz="1200" spc="-5" dirty="0">
                <a:latin typeface="Times New Roman"/>
                <a:cs typeface="Times New Roman"/>
              </a:rPr>
              <a:t>Di conseguenza, </a:t>
            </a:r>
            <a:r>
              <a:rPr sz="1200" dirty="0">
                <a:latin typeface="Times New Roman"/>
                <a:cs typeface="Times New Roman"/>
              </a:rPr>
              <a:t>quando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abbandonò il </a:t>
            </a:r>
            <a:r>
              <a:rPr sz="1200" spc="-5" dirty="0">
                <a:latin typeface="Times New Roman"/>
                <a:cs typeface="Times New Roman"/>
              </a:rPr>
              <a:t>possesso cosciente </a:t>
            </a:r>
            <a:r>
              <a:rPr sz="1200" dirty="0">
                <a:latin typeface="Times New Roman"/>
                <a:cs typeface="Times New Roman"/>
              </a:rPr>
              <a:t>della vita  </a:t>
            </a:r>
            <a:r>
              <a:rPr sz="1200" spc="-5" dirty="0">
                <a:latin typeface="Times New Roman"/>
                <a:cs typeface="Times New Roman"/>
              </a:rPr>
              <a:t>incarnata su Urantia, </a:t>
            </a:r>
            <a:r>
              <a:rPr sz="1200" dirty="0">
                <a:latin typeface="Times New Roman"/>
                <a:cs typeface="Times New Roman"/>
              </a:rPr>
              <a:t>poté </a:t>
            </a:r>
            <a:r>
              <a:rPr sz="1200" spc="-5" dirty="0">
                <a:latin typeface="Times New Roman"/>
                <a:cs typeface="Times New Roman"/>
              </a:rPr>
              <a:t>dire, </a:t>
            </a:r>
            <a:r>
              <a:rPr sz="1200" dirty="0">
                <a:latin typeface="Times New Roman"/>
                <a:cs typeface="Times New Roman"/>
              </a:rPr>
              <a:t>e disse veramente: </a:t>
            </a:r>
            <a:r>
              <a:rPr sz="1200" spc="-5" dirty="0">
                <a:latin typeface="Times New Roman"/>
                <a:cs typeface="Times New Roman"/>
              </a:rPr>
              <a:t>“Tutto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compiuto” </a:t>
            </a:r>
            <a:r>
              <a:rPr sz="1200" dirty="0">
                <a:latin typeface="Times New Roman"/>
                <a:cs typeface="Times New Roman"/>
              </a:rPr>
              <a:t>— ed </a:t>
            </a:r>
            <a:r>
              <a:rPr sz="1200" spc="-5" dirty="0">
                <a:latin typeface="Times New Roman"/>
                <a:cs typeface="Times New Roman"/>
              </a:rPr>
              <a:t>era letteralmente finito.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sua morte </a:t>
            </a:r>
            <a:r>
              <a:rPr sz="1200" spc="-5" dirty="0">
                <a:latin typeface="Times New Roman"/>
                <a:cs typeface="Times New Roman"/>
              </a:rPr>
              <a:t>su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Urantia</a:t>
            </a:r>
            <a:endParaRPr sz="1200">
              <a:latin typeface="Times New Roman"/>
              <a:cs typeface="Times New Roman"/>
            </a:endParaRPr>
          </a:p>
          <a:p>
            <a:pPr marL="50800" marR="4318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completò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carriera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conferimento; </a:t>
            </a:r>
            <a:r>
              <a:rPr sz="1200" dirty="0">
                <a:latin typeface="Times New Roman"/>
                <a:cs typeface="Times New Roman"/>
              </a:rPr>
              <a:t>era l’ultimo </a:t>
            </a:r>
            <a:r>
              <a:rPr sz="1200" spc="-5" dirty="0">
                <a:latin typeface="Times New Roman"/>
                <a:cs typeface="Times New Roman"/>
              </a:rPr>
              <a:t>gradino </a:t>
            </a:r>
            <a:r>
              <a:rPr sz="1200" dirty="0">
                <a:latin typeface="Times New Roman"/>
                <a:cs typeface="Times New Roman"/>
              </a:rPr>
              <a:t>per adempiere il </a:t>
            </a:r>
            <a:r>
              <a:rPr sz="1200" spc="-5" dirty="0">
                <a:latin typeface="Times New Roman"/>
                <a:cs typeface="Times New Roman"/>
              </a:rPr>
              <a:t>giuramento </a:t>
            </a:r>
            <a:r>
              <a:rPr sz="1200" dirty="0">
                <a:latin typeface="Times New Roman"/>
                <a:cs typeface="Times New Roman"/>
              </a:rPr>
              <a:t>sacro di un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Creatore </a:t>
            </a:r>
            <a:r>
              <a:rPr sz="1200" spc="-5" dirty="0">
                <a:latin typeface="Times New Roman"/>
                <a:cs typeface="Times New Roman"/>
              </a:rPr>
              <a:t>Paradisiaco. 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tale </a:t>
            </a:r>
            <a:r>
              <a:rPr sz="1200" spc="-5" dirty="0">
                <a:latin typeface="Times New Roman"/>
                <a:cs typeface="Times New Roman"/>
              </a:rPr>
              <a:t>esperienza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stata acquisita, questi Figli sono sovrani supremi </a:t>
            </a:r>
            <a:r>
              <a:rPr sz="1200" dirty="0">
                <a:latin typeface="Times New Roman"/>
                <a:cs typeface="Times New Roman"/>
              </a:rPr>
              <a:t>d’Universo; </a:t>
            </a:r>
            <a:r>
              <a:rPr sz="1200" spc="-5" dirty="0">
                <a:latin typeface="Times New Roman"/>
                <a:cs typeface="Times New Roman"/>
              </a:rPr>
              <a:t>essi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governano </a:t>
            </a:r>
            <a:r>
              <a:rPr sz="1200" dirty="0">
                <a:latin typeface="Times New Roman"/>
                <a:cs typeface="Times New Roman"/>
              </a:rPr>
              <a:t>più come </a:t>
            </a:r>
            <a:r>
              <a:rPr sz="1200" spc="-5" dirty="0">
                <a:latin typeface="Times New Roman"/>
                <a:cs typeface="Times New Roman"/>
              </a:rPr>
              <a:t>vicegerenti  del Padre, </a:t>
            </a:r>
            <a:r>
              <a:rPr sz="1200" dirty="0">
                <a:latin typeface="Times New Roman"/>
                <a:cs typeface="Times New Roman"/>
              </a:rPr>
              <a:t>ma per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stesso diritto e a loro proprio nome </a:t>
            </a:r>
            <a:r>
              <a:rPr sz="1200" spc="-5" dirty="0">
                <a:latin typeface="Times New Roman"/>
                <a:cs typeface="Times New Roman"/>
              </a:rPr>
              <a:t>come “Re </a:t>
            </a:r>
            <a:r>
              <a:rPr sz="1200" dirty="0">
                <a:latin typeface="Times New Roman"/>
                <a:cs typeface="Times New Roman"/>
              </a:rPr>
              <a:t>dei Re e </a:t>
            </a:r>
            <a:r>
              <a:rPr sz="1200" spc="-5" dirty="0">
                <a:latin typeface="Times New Roman"/>
                <a:cs typeface="Times New Roman"/>
              </a:rPr>
              <a:t>Signore dei Signori”. </a:t>
            </a:r>
            <a:r>
              <a:rPr sz="1200" dirty="0">
                <a:latin typeface="Times New Roman"/>
                <a:cs typeface="Times New Roman"/>
              </a:rPr>
              <a:t>Con </a:t>
            </a:r>
            <a:r>
              <a:rPr sz="1200" spc="-5" dirty="0">
                <a:latin typeface="Times New Roman"/>
                <a:cs typeface="Times New Roman"/>
              </a:rPr>
              <a:t>alcune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determinate</a:t>
            </a:r>
            <a:endParaRPr sz="1200">
              <a:latin typeface="Times New Roman"/>
              <a:cs typeface="Times New Roman"/>
            </a:endParaRPr>
          </a:p>
          <a:p>
            <a:pPr marL="50800" marR="333375" algn="just">
              <a:lnSpc>
                <a:spcPts val="1380"/>
              </a:lnSpc>
              <a:spcBef>
                <a:spcPts val="5"/>
              </a:spcBef>
            </a:pPr>
            <a:r>
              <a:rPr sz="1200" spc="-5" dirty="0">
                <a:latin typeface="Times New Roman"/>
                <a:cs typeface="Times New Roman"/>
              </a:rPr>
              <a:t>eccezioni, questi Figli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conferimento </a:t>
            </a:r>
            <a:r>
              <a:rPr sz="1200" dirty="0">
                <a:latin typeface="Times New Roman"/>
                <a:cs typeface="Times New Roman"/>
              </a:rPr>
              <a:t>settuplo sono incondizionatamente </a:t>
            </a:r>
            <a:r>
              <a:rPr sz="1200" spc="-5" dirty="0">
                <a:latin typeface="Times New Roman"/>
                <a:cs typeface="Times New Roman"/>
              </a:rPr>
              <a:t>supremi negli Universi </a:t>
            </a:r>
            <a:r>
              <a:rPr sz="1200" dirty="0">
                <a:latin typeface="Times New Roman"/>
                <a:cs typeface="Times New Roman"/>
              </a:rPr>
              <a:t>in cui </a:t>
            </a:r>
            <a:r>
              <a:rPr sz="1200" spc="-5" dirty="0">
                <a:latin typeface="Times New Roman"/>
                <a:cs typeface="Times New Roman"/>
              </a:rPr>
              <a:t>risiedono. Per quanto  riguarda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Universo </a:t>
            </a:r>
            <a:r>
              <a:rPr sz="1200" dirty="0">
                <a:latin typeface="Times New Roman"/>
                <a:cs typeface="Times New Roman"/>
              </a:rPr>
              <a:t>locale, il vostro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Maestro </a:t>
            </a:r>
            <a:r>
              <a:rPr sz="1200" spc="-5" dirty="0">
                <a:latin typeface="Times New Roman"/>
                <a:cs typeface="Times New Roman"/>
              </a:rPr>
              <a:t>trionfante ed insediato sul </a:t>
            </a:r>
            <a:r>
              <a:rPr sz="1200" dirty="0">
                <a:latin typeface="Times New Roman"/>
                <a:cs typeface="Times New Roman"/>
              </a:rPr>
              <a:t>trono </a:t>
            </a:r>
            <a:r>
              <a:rPr sz="1200" spc="-5" dirty="0">
                <a:latin typeface="Times New Roman"/>
                <a:cs typeface="Times New Roman"/>
              </a:rPr>
              <a:t>ricevette “tutti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poteri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cielo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sulla  terra”.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50800" marR="8064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(240.2) 21:4.6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Figli Creatori, </a:t>
            </a:r>
            <a:r>
              <a:rPr sz="1200" dirty="0">
                <a:latin typeface="Times New Roman"/>
                <a:cs typeface="Times New Roman"/>
              </a:rPr>
              <a:t>dopo il </a:t>
            </a:r>
            <a:r>
              <a:rPr sz="1200" spc="-5" dirty="0">
                <a:latin typeface="Times New Roman"/>
                <a:cs typeface="Times New Roman"/>
              </a:rPr>
              <a:t>completamento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loro carriera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conferimento,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computati </a:t>
            </a:r>
            <a:r>
              <a:rPr sz="1200" dirty="0">
                <a:latin typeface="Times New Roman"/>
                <a:cs typeface="Times New Roman"/>
              </a:rPr>
              <a:t>in un ordine </a:t>
            </a:r>
            <a:r>
              <a:rPr sz="1200" spc="-5" dirty="0">
                <a:latin typeface="Times New Roman"/>
                <a:cs typeface="Times New Roman"/>
              </a:rPr>
              <a:t>separato, </a:t>
            </a:r>
            <a:r>
              <a:rPr sz="1200" dirty="0">
                <a:latin typeface="Times New Roman"/>
                <a:cs typeface="Times New Roman"/>
              </a:rPr>
              <a:t>quello  </a:t>
            </a:r>
            <a:r>
              <a:rPr sz="1200" spc="-5" dirty="0">
                <a:latin typeface="Times New Roman"/>
                <a:cs typeface="Times New Roman"/>
              </a:rPr>
              <a:t>dei Figli Maestri </a:t>
            </a:r>
            <a:r>
              <a:rPr sz="1200" dirty="0">
                <a:latin typeface="Times New Roman"/>
                <a:cs typeface="Times New Roman"/>
              </a:rPr>
              <a:t>settupli. Nella </a:t>
            </a:r>
            <a:r>
              <a:rPr sz="1200" spc="-5" dirty="0">
                <a:latin typeface="Times New Roman"/>
                <a:cs typeface="Times New Roman"/>
              </a:rPr>
              <a:t>persona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Figli Maestri sono </a:t>
            </a:r>
            <a:r>
              <a:rPr sz="1200" dirty="0">
                <a:latin typeface="Times New Roman"/>
                <a:cs typeface="Times New Roman"/>
              </a:rPr>
              <a:t>identici </a:t>
            </a:r>
            <a:r>
              <a:rPr sz="1200" spc="-5" dirty="0">
                <a:latin typeface="Times New Roman"/>
                <a:cs typeface="Times New Roman"/>
              </a:rPr>
              <a:t>ai Figli Creatori,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essi hanno compiuto un’esperienza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conferimento così straordinaria che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normalmente considerati come appartenenti ad </a:t>
            </a:r>
            <a:r>
              <a:rPr sz="1200" dirty="0">
                <a:latin typeface="Times New Roman"/>
                <a:cs typeface="Times New Roman"/>
              </a:rPr>
              <a:t>un ordine </a:t>
            </a:r>
            <a:r>
              <a:rPr sz="1200" spc="-5" dirty="0">
                <a:latin typeface="Times New Roman"/>
                <a:cs typeface="Times New Roman"/>
              </a:rPr>
              <a:t>differente. Quando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5" dirty="0">
                <a:latin typeface="Times New Roman"/>
                <a:cs typeface="Times New Roman"/>
              </a:rPr>
              <a:t>Creatore  </a:t>
            </a:r>
            <a:r>
              <a:rPr sz="1200" spc="-5" dirty="0">
                <a:latin typeface="Times New Roman"/>
                <a:cs typeface="Times New Roman"/>
              </a:rPr>
              <a:t>accondiscende ad effettuare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conferimento, </a:t>
            </a:r>
            <a:r>
              <a:rPr sz="1200" dirty="0">
                <a:latin typeface="Times New Roman"/>
                <a:cs typeface="Times New Roman"/>
              </a:rPr>
              <a:t>è destinato a </a:t>
            </a:r>
            <a:r>
              <a:rPr sz="1200" spc="-5" dirty="0">
                <a:latin typeface="Times New Roman"/>
                <a:cs typeface="Times New Roman"/>
              </a:rPr>
              <a:t>prodursi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reale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permanente cambiamento.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vero,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conferimento </a:t>
            </a:r>
            <a:r>
              <a:rPr sz="1200" dirty="0">
                <a:latin typeface="Times New Roman"/>
                <a:cs typeface="Times New Roman"/>
              </a:rPr>
              <a:t>è ancora e </a:t>
            </a:r>
            <a:r>
              <a:rPr sz="1200" spc="-5" dirty="0">
                <a:latin typeface="Times New Roman"/>
                <a:cs typeface="Times New Roman"/>
              </a:rPr>
              <a:t>nondimeno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Creatore, </a:t>
            </a:r>
            <a:r>
              <a:rPr sz="1200" dirty="0">
                <a:latin typeface="Times New Roman"/>
                <a:cs typeface="Times New Roman"/>
              </a:rPr>
              <a:t>ma ha </a:t>
            </a:r>
            <a:r>
              <a:rPr sz="1200" spc="-5" dirty="0">
                <a:latin typeface="Times New Roman"/>
                <a:cs typeface="Times New Roman"/>
              </a:rPr>
              <a:t>aggiunto alla sua </a:t>
            </a:r>
            <a:r>
              <a:rPr sz="1200" dirty="0">
                <a:latin typeface="Times New Roman"/>
                <a:cs typeface="Times New Roman"/>
              </a:rPr>
              <a:t>natura </a:t>
            </a:r>
            <a:r>
              <a:rPr sz="1200" spc="-5" dirty="0">
                <a:latin typeface="Times New Roman"/>
                <a:cs typeface="Times New Roman"/>
              </a:rPr>
              <a:t>l’esperienza della creatura, che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trasferisce per  sempre dal </a:t>
            </a:r>
            <a:r>
              <a:rPr sz="1200" dirty="0">
                <a:latin typeface="Times New Roman"/>
                <a:cs typeface="Times New Roman"/>
              </a:rPr>
              <a:t>livello divino di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Creatore e lo </a:t>
            </a:r>
            <a:r>
              <a:rPr sz="1200" spc="-5" dirty="0">
                <a:latin typeface="Times New Roman"/>
                <a:cs typeface="Times New Roman"/>
              </a:rPr>
              <a:t>eleva al piano esperienziale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Figlio Maestro,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che ha pienamente  </a:t>
            </a:r>
            <a:r>
              <a:rPr sz="1200" spc="-5" dirty="0">
                <a:latin typeface="Times New Roman"/>
                <a:cs typeface="Times New Roman"/>
              </a:rPr>
              <a:t>guadagnato </a:t>
            </a:r>
            <a:r>
              <a:rPr sz="1200" dirty="0">
                <a:latin typeface="Times New Roman"/>
                <a:cs typeface="Times New Roman"/>
              </a:rPr>
              <a:t>il diritto di </a:t>
            </a:r>
            <a:r>
              <a:rPr sz="1200" spc="-5" dirty="0">
                <a:latin typeface="Times New Roman"/>
                <a:cs typeface="Times New Roman"/>
              </a:rPr>
              <a:t>governare </a:t>
            </a:r>
            <a:r>
              <a:rPr sz="1200" dirty="0">
                <a:latin typeface="Times New Roman"/>
                <a:cs typeface="Times New Roman"/>
              </a:rPr>
              <a:t>un Universo e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amministrare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suoi </a:t>
            </a:r>
            <a:r>
              <a:rPr sz="1200" dirty="0">
                <a:latin typeface="Times New Roman"/>
                <a:cs typeface="Times New Roman"/>
              </a:rPr>
              <a:t>mondi. </a:t>
            </a:r>
            <a:r>
              <a:rPr sz="1200" spc="-5" dirty="0">
                <a:latin typeface="Times New Roman"/>
                <a:cs typeface="Times New Roman"/>
              </a:rPr>
              <a:t>Tali esseri </a:t>
            </a:r>
            <a:r>
              <a:rPr sz="1200" dirty="0">
                <a:latin typeface="Times New Roman"/>
                <a:cs typeface="Times New Roman"/>
              </a:rPr>
              <a:t>incorporano tutto ciò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essere  assicurato </a:t>
            </a:r>
            <a:r>
              <a:rPr sz="1200" dirty="0">
                <a:latin typeface="Times New Roman"/>
                <a:cs typeface="Times New Roman"/>
              </a:rPr>
              <a:t>dalla </a:t>
            </a:r>
            <a:r>
              <a:rPr sz="1200" spc="-5" dirty="0">
                <a:latin typeface="Times New Roman"/>
                <a:cs typeface="Times New Roman"/>
              </a:rPr>
              <a:t>genitura </a:t>
            </a:r>
            <a:r>
              <a:rPr sz="1200" dirty="0">
                <a:latin typeface="Times New Roman"/>
                <a:cs typeface="Times New Roman"/>
              </a:rPr>
              <a:t>divina </a:t>
            </a:r>
            <a:r>
              <a:rPr sz="1200" spc="-5" dirty="0">
                <a:latin typeface="Times New Roman"/>
                <a:cs typeface="Times New Roman"/>
              </a:rPr>
              <a:t>ed inglobano </a:t>
            </a:r>
            <a:r>
              <a:rPr sz="1200" dirty="0">
                <a:latin typeface="Times New Roman"/>
                <a:cs typeface="Times New Roman"/>
              </a:rPr>
              <a:t>tutto </a:t>
            </a:r>
            <a:r>
              <a:rPr sz="1200" spc="-5" dirty="0">
                <a:latin typeface="Times New Roman"/>
                <a:cs typeface="Times New Roman"/>
              </a:rPr>
              <a:t>ciò </a:t>
            </a:r>
            <a:r>
              <a:rPr sz="1200" dirty="0">
                <a:latin typeface="Times New Roman"/>
                <a:cs typeface="Times New Roman"/>
              </a:rPr>
              <a:t>che può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derivato </a:t>
            </a:r>
            <a:r>
              <a:rPr sz="1200" spc="-5" dirty="0">
                <a:latin typeface="Times New Roman"/>
                <a:cs typeface="Times New Roman"/>
              </a:rPr>
              <a:t>dall’esperienza </a:t>
            </a:r>
            <a:r>
              <a:rPr sz="1200" dirty="0">
                <a:latin typeface="Times New Roman"/>
                <a:cs typeface="Times New Roman"/>
              </a:rPr>
              <a:t>di una </a:t>
            </a:r>
            <a:r>
              <a:rPr sz="1200" spc="-5" dirty="0">
                <a:latin typeface="Times New Roman"/>
                <a:cs typeface="Times New Roman"/>
              </a:rPr>
              <a:t>creatura </a:t>
            </a:r>
            <a:r>
              <a:rPr sz="1200" dirty="0">
                <a:latin typeface="Times New Roman"/>
                <a:cs typeface="Times New Roman"/>
              </a:rPr>
              <a:t>divenuta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perfetta.</a:t>
            </a:r>
            <a:endParaRPr sz="1200">
              <a:latin typeface="Times New Roman"/>
              <a:cs typeface="Times New Roman"/>
            </a:endParaRPr>
          </a:p>
          <a:p>
            <a:pPr marL="50800" marR="58419">
              <a:lnSpc>
                <a:spcPct val="95900"/>
              </a:lnSpc>
            </a:pPr>
            <a:r>
              <a:rPr sz="1200" spc="-5" dirty="0">
                <a:latin typeface="Times New Roman"/>
                <a:cs typeface="Times New Roman"/>
              </a:rPr>
              <a:t>Perché </a:t>
            </a:r>
            <a:r>
              <a:rPr sz="1200" dirty="0">
                <a:latin typeface="Times New Roman"/>
                <a:cs typeface="Times New Roman"/>
              </a:rPr>
              <a:t>l’uomo dovrebbe </a:t>
            </a:r>
            <a:r>
              <a:rPr sz="1200" spc="-5" dirty="0">
                <a:latin typeface="Times New Roman"/>
                <a:cs typeface="Times New Roman"/>
              </a:rPr>
              <a:t>rimpiangere </a:t>
            </a:r>
            <a:r>
              <a:rPr sz="1200" dirty="0">
                <a:latin typeface="Times New Roman"/>
                <a:cs typeface="Times New Roman"/>
              </a:rPr>
              <a:t>la sua </a:t>
            </a:r>
            <a:r>
              <a:rPr sz="1200" spc="-5" dirty="0">
                <a:latin typeface="Times New Roman"/>
                <a:cs typeface="Times New Roman"/>
              </a:rPr>
              <a:t>bassa origine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necessità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sua carriera </a:t>
            </a:r>
            <a:r>
              <a:rPr sz="1200" dirty="0">
                <a:latin typeface="Times New Roman"/>
                <a:cs typeface="Times New Roman"/>
              </a:rPr>
              <a:t>evoluzionaria </a:t>
            </a:r>
            <a:r>
              <a:rPr sz="1200" spc="-5" dirty="0">
                <a:latin typeface="Times New Roman"/>
                <a:cs typeface="Times New Roman"/>
              </a:rPr>
              <a:t>quando gli stessi Dei  devono passare per un’esperienza </a:t>
            </a:r>
            <a:r>
              <a:rPr sz="1200" dirty="0">
                <a:latin typeface="Times New Roman"/>
                <a:cs typeface="Times New Roman"/>
              </a:rPr>
              <a:t>equivalente prima di </a:t>
            </a:r>
            <a:r>
              <a:rPr sz="1200" spc="-5" dirty="0">
                <a:latin typeface="Times New Roman"/>
                <a:cs typeface="Times New Roman"/>
              </a:rPr>
              <a:t>essere considerati esperienzialmente meritevoli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competenti per governare  definitivamente </a:t>
            </a:r>
            <a:r>
              <a:rPr sz="1200" dirty="0">
                <a:latin typeface="Times New Roman"/>
                <a:cs typeface="Times New Roman"/>
              </a:rPr>
              <a:t>e pienamente i domini </a:t>
            </a:r>
            <a:r>
              <a:rPr sz="1200" spc="-5" dirty="0">
                <a:latin typeface="Times New Roman"/>
                <a:cs typeface="Times New Roman"/>
              </a:rPr>
              <a:t>del loro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Universo!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42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425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4858"/>
            <a:ext cx="8189595" cy="413702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63500">
              <a:lnSpc>
                <a:spcPct val="100000"/>
              </a:lnSpc>
              <a:spcBef>
                <a:spcPts val="95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5. Relazione dei </a:t>
            </a: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Figli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Maestri con</a:t>
            </a:r>
            <a:r>
              <a:rPr sz="1600" b="1" spc="-20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l’Universo</a:t>
            </a:r>
            <a:endParaRPr sz="1600">
              <a:latin typeface="Times New Roman"/>
              <a:cs typeface="Times New Roman"/>
            </a:endParaRPr>
          </a:p>
          <a:p>
            <a:pPr marL="63500" marR="69850">
              <a:lnSpc>
                <a:spcPts val="1380"/>
              </a:lnSpc>
              <a:spcBef>
                <a:spcPts val="141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(240.3) 21:5.1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potere di un </a:t>
            </a:r>
            <a:r>
              <a:rPr sz="1200" spc="-5" dirty="0">
                <a:latin typeface="Times New Roman"/>
                <a:cs typeface="Times New Roman"/>
              </a:rPr>
              <a:t>Micael Maestro </a:t>
            </a:r>
            <a:r>
              <a:rPr sz="1200" dirty="0">
                <a:latin typeface="Times New Roman"/>
                <a:cs typeface="Times New Roman"/>
              </a:rPr>
              <a:t>è illimitato </a:t>
            </a:r>
            <a:r>
              <a:rPr sz="1200" spc="-5" dirty="0">
                <a:latin typeface="Times New Roman"/>
                <a:cs typeface="Times New Roman"/>
              </a:rPr>
              <a:t>perché derivato dall’associazione sperimentata con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Trinità del </a:t>
            </a:r>
            <a:r>
              <a:rPr sz="1200" dirty="0">
                <a:latin typeface="Times New Roman"/>
                <a:cs typeface="Times New Roman"/>
              </a:rPr>
              <a:t>Paradiso,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è  </a:t>
            </a:r>
            <a:r>
              <a:rPr sz="1200" spc="-5" dirty="0">
                <a:latin typeface="Times New Roman"/>
                <a:cs typeface="Times New Roman"/>
              </a:rPr>
              <a:t>indiscusso perché </a:t>
            </a:r>
            <a:r>
              <a:rPr sz="1200" dirty="0">
                <a:latin typeface="Times New Roman"/>
                <a:cs typeface="Times New Roman"/>
              </a:rPr>
              <a:t>derivato </a:t>
            </a:r>
            <a:r>
              <a:rPr sz="1200" spc="-5" dirty="0">
                <a:latin typeface="Times New Roman"/>
                <a:cs typeface="Times New Roman"/>
              </a:rPr>
              <a:t>dall’esperienza effettiva acquisita nella </a:t>
            </a:r>
            <a:r>
              <a:rPr sz="1200" dirty="0">
                <a:latin typeface="Times New Roman"/>
                <a:cs typeface="Times New Roman"/>
              </a:rPr>
              <a:t>forma delle </a:t>
            </a:r>
            <a:r>
              <a:rPr sz="1200" spc="-5" dirty="0">
                <a:latin typeface="Times New Roman"/>
                <a:cs typeface="Times New Roman"/>
              </a:rPr>
              <a:t>creature stesse soggette </a:t>
            </a:r>
            <a:r>
              <a:rPr sz="1200" dirty="0">
                <a:latin typeface="Times New Roman"/>
                <a:cs typeface="Times New Roman"/>
              </a:rPr>
              <a:t>a tale </a:t>
            </a:r>
            <a:r>
              <a:rPr sz="1200" spc="-5" dirty="0">
                <a:latin typeface="Times New Roman"/>
                <a:cs typeface="Times New Roman"/>
              </a:rPr>
              <a:t>autorità.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natura  </a:t>
            </a:r>
            <a:r>
              <a:rPr sz="1200" spc="-5" dirty="0">
                <a:latin typeface="Times New Roman"/>
                <a:cs typeface="Times New Roman"/>
              </a:rPr>
              <a:t>della sovranità </a:t>
            </a:r>
            <a:r>
              <a:rPr sz="1200" dirty="0">
                <a:latin typeface="Times New Roman"/>
                <a:cs typeface="Times New Roman"/>
              </a:rPr>
              <a:t>di un Figlio </a:t>
            </a:r>
            <a:r>
              <a:rPr sz="1200" spc="-5" dirty="0">
                <a:latin typeface="Times New Roman"/>
                <a:cs typeface="Times New Roman"/>
              </a:rPr>
              <a:t>Creatore settuplo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suprema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perché: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00">
              <a:latin typeface="Times New Roman"/>
              <a:cs typeface="Times New Roman"/>
            </a:endParaRPr>
          </a:p>
          <a:p>
            <a:pPr marL="520700">
              <a:lnSpc>
                <a:spcPct val="1000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(240.4) 21:5.2 </a:t>
            </a:r>
            <a:r>
              <a:rPr sz="1200" dirty="0">
                <a:latin typeface="Times New Roman"/>
                <a:cs typeface="Times New Roman"/>
              </a:rPr>
              <a:t>1. </a:t>
            </a:r>
            <a:r>
              <a:rPr sz="1200" spc="-5" dirty="0">
                <a:latin typeface="Times New Roman"/>
                <a:cs typeface="Times New Roman"/>
              </a:rPr>
              <a:t>Include </a:t>
            </a:r>
            <a:r>
              <a:rPr sz="1200" dirty="0">
                <a:latin typeface="Times New Roman"/>
                <a:cs typeface="Times New Roman"/>
              </a:rPr>
              <a:t>il settuplo punto di </a:t>
            </a:r>
            <a:r>
              <a:rPr sz="1200" spc="-5" dirty="0">
                <a:latin typeface="Times New Roman"/>
                <a:cs typeface="Times New Roman"/>
              </a:rPr>
              <a:t>vista della Deità del</a:t>
            </a:r>
            <a:r>
              <a:rPr sz="1200" spc="-1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Paradiso.</a:t>
            </a:r>
            <a:endParaRPr sz="1200">
              <a:latin typeface="Times New Roman"/>
              <a:cs typeface="Times New Roman"/>
            </a:endParaRPr>
          </a:p>
          <a:p>
            <a:pPr marL="520700">
              <a:lnSpc>
                <a:spcPct val="100000"/>
              </a:lnSpc>
              <a:spcBef>
                <a:spcPts val="134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(240.5) 21:5.3 </a:t>
            </a:r>
            <a:r>
              <a:rPr sz="1200" dirty="0">
                <a:latin typeface="Times New Roman"/>
                <a:cs typeface="Times New Roman"/>
              </a:rPr>
              <a:t>2. </a:t>
            </a:r>
            <a:r>
              <a:rPr sz="1200" spc="-5" dirty="0">
                <a:latin typeface="Times New Roman"/>
                <a:cs typeface="Times New Roman"/>
              </a:rPr>
              <a:t>Incorpora </a:t>
            </a:r>
            <a:r>
              <a:rPr sz="1200" spc="5" dirty="0">
                <a:latin typeface="Times New Roman"/>
                <a:cs typeface="Times New Roman"/>
              </a:rPr>
              <a:t>un </a:t>
            </a:r>
            <a:r>
              <a:rPr sz="1200" dirty="0">
                <a:latin typeface="Times New Roman"/>
                <a:cs typeface="Times New Roman"/>
              </a:rPr>
              <a:t>settuplo </a:t>
            </a:r>
            <a:r>
              <a:rPr sz="1200" spc="-5" dirty="0">
                <a:latin typeface="Times New Roman"/>
                <a:cs typeface="Times New Roman"/>
              </a:rPr>
              <a:t>comportamento delle creature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-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tempo-spazio.</a:t>
            </a:r>
            <a:endParaRPr sz="1200">
              <a:latin typeface="Times New Roman"/>
              <a:cs typeface="Times New Roman"/>
            </a:endParaRPr>
          </a:p>
          <a:p>
            <a:pPr marL="520700">
              <a:lnSpc>
                <a:spcPct val="100000"/>
              </a:lnSpc>
              <a:spcBef>
                <a:spcPts val="134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(240.6) 21:5.4 </a:t>
            </a:r>
            <a:r>
              <a:rPr sz="1200" dirty="0">
                <a:latin typeface="Times New Roman"/>
                <a:cs typeface="Times New Roman"/>
              </a:rPr>
              <a:t>3. </a:t>
            </a:r>
            <a:r>
              <a:rPr sz="1200" spc="-5" dirty="0">
                <a:latin typeface="Times New Roman"/>
                <a:cs typeface="Times New Roman"/>
              </a:rPr>
              <a:t>Sintetizza perfettamente l’atteggiamento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Paradiso </a:t>
            </a:r>
            <a:r>
              <a:rPr sz="1200" dirty="0">
                <a:latin typeface="Times New Roman"/>
                <a:cs typeface="Times New Roman"/>
              </a:rPr>
              <a:t>ed il punto di vista </a:t>
            </a:r>
            <a:r>
              <a:rPr sz="1200" spc="-5" dirty="0">
                <a:latin typeface="Times New Roman"/>
                <a:cs typeface="Times New Roman"/>
              </a:rPr>
              <a:t>delle</a:t>
            </a:r>
            <a:r>
              <a:rPr sz="1200" spc="-1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creature.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558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(240.7) 21:5.5 </a:t>
            </a:r>
            <a:r>
              <a:rPr sz="1200" spc="-5" dirty="0">
                <a:latin typeface="Times New Roman"/>
                <a:cs typeface="Times New Roman"/>
              </a:rPr>
              <a:t>Questa sovranità esperienziale </a:t>
            </a:r>
            <a:r>
              <a:rPr sz="1200" dirty="0">
                <a:latin typeface="Times New Roman"/>
                <a:cs typeface="Times New Roman"/>
              </a:rPr>
              <a:t>include </a:t>
            </a:r>
            <a:r>
              <a:rPr sz="1200" spc="5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tal modo tutta la </a:t>
            </a:r>
            <a:r>
              <a:rPr sz="1200" spc="-5" dirty="0">
                <a:latin typeface="Times New Roman"/>
                <a:cs typeface="Times New Roman"/>
              </a:rPr>
              <a:t>divinità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il Settuplo che </a:t>
            </a:r>
            <a:r>
              <a:rPr sz="1200" spc="-5" dirty="0">
                <a:latin typeface="Times New Roman"/>
                <a:cs typeface="Times New Roman"/>
              </a:rPr>
              <a:t>culmina nell’Essere </a:t>
            </a:r>
            <a:r>
              <a:rPr sz="1200" dirty="0">
                <a:latin typeface="Times New Roman"/>
                <a:cs typeface="Times New Roman"/>
              </a:rPr>
              <a:t>Supremo. E  la </a:t>
            </a:r>
            <a:r>
              <a:rPr sz="1200" spc="-5" dirty="0">
                <a:latin typeface="Times New Roman"/>
                <a:cs typeface="Times New Roman"/>
              </a:rPr>
              <a:t>sovranità personale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settuplo è simile </a:t>
            </a:r>
            <a:r>
              <a:rPr sz="1200" spc="-5" dirty="0">
                <a:latin typeface="Times New Roman"/>
                <a:cs typeface="Times New Roman"/>
              </a:rPr>
              <a:t>alla sovranità </a:t>
            </a:r>
            <a:r>
              <a:rPr sz="1200" dirty="0">
                <a:latin typeface="Times New Roman"/>
                <a:cs typeface="Times New Roman"/>
              </a:rPr>
              <a:t>futura </a:t>
            </a:r>
            <a:r>
              <a:rPr sz="1200" spc="-5" dirty="0">
                <a:latin typeface="Times New Roman"/>
                <a:cs typeface="Times New Roman"/>
              </a:rPr>
              <a:t>dell’Essere Supremo, che </a:t>
            </a:r>
            <a:r>
              <a:rPr sz="1200" dirty="0">
                <a:latin typeface="Times New Roman"/>
                <a:cs typeface="Times New Roman"/>
              </a:rPr>
              <a:t>sarà un </a:t>
            </a:r>
            <a:r>
              <a:rPr sz="1200" spc="-5" dirty="0">
                <a:latin typeface="Times New Roman"/>
                <a:cs typeface="Times New Roman"/>
              </a:rPr>
              <a:t>giorno completata, </a:t>
            </a:r>
            <a:r>
              <a:rPr sz="1200" dirty="0">
                <a:latin typeface="Times New Roman"/>
                <a:cs typeface="Times New Roman"/>
              </a:rPr>
              <a:t>poiché  </a:t>
            </a:r>
            <a:r>
              <a:rPr sz="1200" spc="-5" dirty="0">
                <a:latin typeface="Times New Roman"/>
                <a:cs typeface="Times New Roman"/>
              </a:rPr>
              <a:t>abbraccia effettivamente </a:t>
            </a:r>
            <a:r>
              <a:rPr sz="1200" dirty="0">
                <a:latin typeface="Times New Roman"/>
                <a:cs typeface="Times New Roman"/>
              </a:rPr>
              <a:t>il più ampio </a:t>
            </a:r>
            <a:r>
              <a:rPr sz="1200" spc="-5" dirty="0">
                <a:latin typeface="Times New Roman"/>
                <a:cs typeface="Times New Roman"/>
              </a:rPr>
              <a:t>contenuto possibile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potere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d’autorità della Trinità del </a:t>
            </a:r>
            <a:r>
              <a:rPr sz="1200" dirty="0">
                <a:latin typeface="Times New Roman"/>
                <a:cs typeface="Times New Roman"/>
              </a:rPr>
              <a:t>Paradiso </a:t>
            </a:r>
            <a:r>
              <a:rPr sz="1200" spc="-5" dirty="0">
                <a:latin typeface="Times New Roman"/>
                <a:cs typeface="Times New Roman"/>
              </a:rPr>
              <a:t>manifestabile </a:t>
            </a:r>
            <a:r>
              <a:rPr sz="1200" spc="5" dirty="0">
                <a:latin typeface="Times New Roman"/>
                <a:cs typeface="Times New Roman"/>
              </a:rPr>
              <a:t>entro </a:t>
            </a:r>
            <a:r>
              <a:rPr sz="1200" dirty="0">
                <a:latin typeface="Times New Roman"/>
                <a:cs typeface="Times New Roman"/>
              </a:rPr>
              <a:t>i limiti  </a:t>
            </a:r>
            <a:r>
              <a:rPr sz="1200" spc="-5" dirty="0">
                <a:latin typeface="Times New Roman"/>
                <a:cs typeface="Times New Roman"/>
              </a:rPr>
              <a:t>del tempo-spazio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interessato.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 marR="1320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(240.8) 21:5.6 </a:t>
            </a:r>
            <a:r>
              <a:rPr sz="1200" dirty="0">
                <a:latin typeface="Times New Roman"/>
                <a:cs typeface="Times New Roman"/>
              </a:rPr>
              <a:t>Con il </a:t>
            </a:r>
            <a:r>
              <a:rPr sz="1200" spc="-5" dirty="0">
                <a:latin typeface="Times New Roman"/>
                <a:cs typeface="Times New Roman"/>
              </a:rPr>
              <a:t>raggiungimento </a:t>
            </a:r>
            <a:r>
              <a:rPr sz="1200" dirty="0">
                <a:latin typeface="Times New Roman"/>
                <a:cs typeface="Times New Roman"/>
              </a:rPr>
              <a:t>della sovranità suprema </a:t>
            </a:r>
            <a:r>
              <a:rPr sz="1200" spc="-5" dirty="0">
                <a:latin typeface="Times New Roman"/>
                <a:cs typeface="Times New Roman"/>
              </a:rPr>
              <a:t>sul suo Universo locale,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Figlio Micael perde </a:t>
            </a:r>
            <a:r>
              <a:rPr sz="1200" dirty="0">
                <a:latin typeface="Times New Roman"/>
                <a:cs typeface="Times New Roman"/>
              </a:rPr>
              <a:t>il potere e l’opportunità  di </a:t>
            </a:r>
            <a:r>
              <a:rPr sz="1200" spc="-5" dirty="0">
                <a:latin typeface="Times New Roman"/>
                <a:cs typeface="Times New Roman"/>
              </a:rPr>
              <a:t>creare </a:t>
            </a:r>
            <a:r>
              <a:rPr sz="1200" dirty="0">
                <a:latin typeface="Times New Roman"/>
                <a:cs typeface="Times New Roman"/>
              </a:rPr>
              <a:t>tipi totalmente nuovi di </a:t>
            </a:r>
            <a:r>
              <a:rPr sz="1200" spc="-5" dirty="0">
                <a:latin typeface="Times New Roman"/>
                <a:cs typeface="Times New Roman"/>
              </a:rPr>
              <a:t>esseri creature </a:t>
            </a:r>
            <a:r>
              <a:rPr sz="1200" dirty="0">
                <a:latin typeface="Times New Roman"/>
                <a:cs typeface="Times New Roman"/>
              </a:rPr>
              <a:t>durante l’era corrente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suo </a:t>
            </a:r>
            <a:r>
              <a:rPr sz="1200" spc="-5" dirty="0">
                <a:latin typeface="Times New Roman"/>
                <a:cs typeface="Times New Roman"/>
              </a:rPr>
              <a:t>Universo. Ma </a:t>
            </a:r>
            <a:r>
              <a:rPr sz="1200" dirty="0">
                <a:latin typeface="Times New Roman"/>
                <a:cs typeface="Times New Roman"/>
              </a:rPr>
              <a:t>la perdita </a:t>
            </a:r>
            <a:r>
              <a:rPr sz="1200" spc="-5" dirty="0">
                <a:latin typeface="Times New Roman"/>
                <a:cs typeface="Times New Roman"/>
              </a:rPr>
              <a:t>del potere </a:t>
            </a:r>
            <a:r>
              <a:rPr sz="1200" dirty="0">
                <a:latin typeface="Times New Roman"/>
                <a:cs typeface="Times New Roman"/>
              </a:rPr>
              <a:t>di dare origine </a:t>
            </a:r>
            <a:r>
              <a:rPr sz="1200" spc="-5" dirty="0">
                <a:latin typeface="Times New Roman"/>
                <a:cs typeface="Times New Roman"/>
              </a:rPr>
              <a:t>ad  ordini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esseri </a:t>
            </a:r>
            <a:r>
              <a:rPr sz="1200" dirty="0">
                <a:latin typeface="Times New Roman"/>
                <a:cs typeface="Times New Roman"/>
              </a:rPr>
              <a:t>totalmente nuovi da </a:t>
            </a:r>
            <a:r>
              <a:rPr sz="1200" spc="-5" dirty="0">
                <a:latin typeface="Times New Roman"/>
                <a:cs typeface="Times New Roman"/>
              </a:rPr>
              <a:t>parte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Figlio Maestro </a:t>
            </a:r>
            <a:r>
              <a:rPr sz="1200" dirty="0">
                <a:latin typeface="Times New Roman"/>
                <a:cs typeface="Times New Roman"/>
              </a:rPr>
              <a:t>non interferisce in </a:t>
            </a:r>
            <a:r>
              <a:rPr sz="1200" spc="-5" dirty="0">
                <a:latin typeface="Times New Roman"/>
                <a:cs typeface="Times New Roman"/>
              </a:rPr>
              <a:t>alcun </a:t>
            </a:r>
            <a:r>
              <a:rPr sz="1200" dirty="0">
                <a:latin typeface="Times New Roman"/>
                <a:cs typeface="Times New Roman"/>
              </a:rPr>
              <a:t>modo con l’opera di elaborazione della vita  </a:t>
            </a:r>
            <a:r>
              <a:rPr sz="1200" spc="-5" dirty="0">
                <a:latin typeface="Times New Roman"/>
                <a:cs typeface="Times New Roman"/>
              </a:rPr>
              <a:t>già stabilita ed </a:t>
            </a:r>
            <a:r>
              <a:rPr sz="1200" dirty="0">
                <a:latin typeface="Times New Roman"/>
                <a:cs typeface="Times New Roman"/>
              </a:rPr>
              <a:t>in corso di sviluppo.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vasto </a:t>
            </a:r>
            <a:r>
              <a:rPr sz="1200" spc="-5" dirty="0">
                <a:latin typeface="Times New Roman"/>
                <a:cs typeface="Times New Roman"/>
              </a:rPr>
              <a:t>programma </a:t>
            </a:r>
            <a:r>
              <a:rPr sz="1200" dirty="0">
                <a:latin typeface="Times New Roman"/>
                <a:cs typeface="Times New Roman"/>
              </a:rPr>
              <a:t>di evoluzione </a:t>
            </a:r>
            <a:r>
              <a:rPr sz="1200" spc="-5" dirty="0">
                <a:latin typeface="Times New Roman"/>
                <a:cs typeface="Times New Roman"/>
              </a:rPr>
              <a:t>universale prosegue </a:t>
            </a:r>
            <a:r>
              <a:rPr sz="1200" dirty="0">
                <a:latin typeface="Times New Roman"/>
                <a:cs typeface="Times New Roman"/>
              </a:rPr>
              <a:t>senza </a:t>
            </a:r>
            <a:r>
              <a:rPr sz="1200" spc="-5" dirty="0">
                <a:latin typeface="Times New Roman"/>
                <a:cs typeface="Times New Roman"/>
              </a:rPr>
              <a:t>interruzioni </a:t>
            </a:r>
            <a:r>
              <a:rPr sz="1200" dirty="0">
                <a:latin typeface="Times New Roman"/>
                <a:cs typeface="Times New Roman"/>
              </a:rPr>
              <a:t>né restrizioni.  </a:t>
            </a:r>
            <a:r>
              <a:rPr sz="1200" spc="-5" dirty="0">
                <a:latin typeface="Times New Roman"/>
                <a:cs typeface="Times New Roman"/>
              </a:rPr>
              <a:t>L’acquisizione della </a:t>
            </a:r>
            <a:r>
              <a:rPr sz="1200" dirty="0">
                <a:latin typeface="Times New Roman"/>
                <a:cs typeface="Times New Roman"/>
              </a:rPr>
              <a:t>sovranità </a:t>
            </a:r>
            <a:r>
              <a:rPr sz="1200" spc="-5" dirty="0">
                <a:latin typeface="Times New Roman"/>
                <a:cs typeface="Times New Roman"/>
              </a:rPr>
              <a:t>suprema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parte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Figlio Maestro implica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responsabilità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dedicarsi personalmente al  sostegno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all’amministrazione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ciò </a:t>
            </a:r>
            <a:r>
              <a:rPr sz="1200" dirty="0">
                <a:latin typeface="Times New Roman"/>
                <a:cs typeface="Times New Roman"/>
              </a:rPr>
              <a:t>che è </a:t>
            </a:r>
            <a:r>
              <a:rPr sz="1200" spc="-5" dirty="0">
                <a:latin typeface="Times New Roman"/>
                <a:cs typeface="Times New Roman"/>
              </a:rPr>
              <a:t>già </a:t>
            </a:r>
            <a:r>
              <a:rPr sz="1200" dirty="0">
                <a:latin typeface="Times New Roman"/>
                <a:cs typeface="Times New Roman"/>
              </a:rPr>
              <a:t>stato </a:t>
            </a:r>
            <a:r>
              <a:rPr sz="1200" spc="-5" dirty="0">
                <a:latin typeface="Times New Roman"/>
                <a:cs typeface="Times New Roman"/>
              </a:rPr>
              <a:t>concepito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creato, </a:t>
            </a:r>
            <a:r>
              <a:rPr sz="1200" dirty="0">
                <a:latin typeface="Times New Roman"/>
                <a:cs typeface="Times New Roman"/>
              </a:rPr>
              <a:t>e di ciò </a:t>
            </a:r>
            <a:r>
              <a:rPr sz="1200" spc="-5" dirty="0">
                <a:latin typeface="Times New Roman"/>
                <a:cs typeface="Times New Roman"/>
              </a:rPr>
              <a:t>che sarà prodotto successivamente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5" dirty="0">
                <a:latin typeface="Times New Roman"/>
                <a:cs typeface="Times New Roman"/>
              </a:rPr>
              <a:t>coloro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che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42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426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97215" cy="40716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141605">
              <a:lnSpc>
                <a:spcPts val="1380"/>
              </a:lnSpc>
              <a:spcBef>
                <a:spcPts val="195"/>
              </a:spcBef>
            </a:pP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stati così concepiti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creati. </a:t>
            </a:r>
            <a:r>
              <a:rPr sz="1200" dirty="0">
                <a:latin typeface="Times New Roman"/>
                <a:cs typeface="Times New Roman"/>
              </a:rPr>
              <a:t>Con il tempo può </a:t>
            </a:r>
            <a:r>
              <a:rPr sz="1200" spc="-5" dirty="0">
                <a:latin typeface="Times New Roman"/>
                <a:cs typeface="Times New Roman"/>
              </a:rPr>
              <a:t>svilupparsi </a:t>
            </a:r>
            <a:r>
              <a:rPr sz="1200" dirty="0">
                <a:latin typeface="Times New Roman"/>
                <a:cs typeface="Times New Roman"/>
              </a:rPr>
              <a:t>un’evoluzione </a:t>
            </a:r>
            <a:r>
              <a:rPr sz="1200" spc="-5" dirty="0">
                <a:latin typeface="Times New Roman"/>
                <a:cs typeface="Times New Roman"/>
              </a:rPr>
              <a:t>quasi </a:t>
            </a:r>
            <a:r>
              <a:rPr sz="1200" dirty="0">
                <a:latin typeface="Times New Roman"/>
                <a:cs typeface="Times New Roman"/>
              </a:rPr>
              <a:t>infinita di </a:t>
            </a:r>
            <a:r>
              <a:rPr sz="1200" spc="-5" dirty="0">
                <a:latin typeface="Times New Roman"/>
                <a:cs typeface="Times New Roman"/>
              </a:rPr>
              <a:t>esseri diversi,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nessun </a:t>
            </a:r>
            <a:r>
              <a:rPr sz="1200" spc="5" dirty="0">
                <a:latin typeface="Times New Roman"/>
                <a:cs typeface="Times New Roman"/>
              </a:rPr>
              <a:t>modello </a:t>
            </a:r>
            <a:r>
              <a:rPr sz="1200" dirty="0">
                <a:latin typeface="Times New Roman"/>
                <a:cs typeface="Times New Roman"/>
              </a:rPr>
              <a:t>o  tipo </a:t>
            </a:r>
            <a:r>
              <a:rPr sz="1200" spc="-5" dirty="0">
                <a:latin typeface="Times New Roman"/>
                <a:cs typeface="Times New Roman"/>
              </a:rPr>
              <a:t>interamente </a:t>
            </a:r>
            <a:r>
              <a:rPr sz="1200" dirty="0">
                <a:latin typeface="Times New Roman"/>
                <a:cs typeface="Times New Roman"/>
              </a:rPr>
              <a:t>nuovo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creatura intelligente </a:t>
            </a:r>
            <a:r>
              <a:rPr sz="1200" dirty="0">
                <a:latin typeface="Times New Roman"/>
                <a:cs typeface="Times New Roman"/>
              </a:rPr>
              <a:t>avrà in futuro </a:t>
            </a:r>
            <a:r>
              <a:rPr sz="1200" spc="-5" dirty="0">
                <a:latin typeface="Times New Roman"/>
                <a:cs typeface="Times New Roman"/>
              </a:rPr>
              <a:t>diretta origine </a:t>
            </a:r>
            <a:r>
              <a:rPr sz="1200" dirty="0">
                <a:latin typeface="Times New Roman"/>
                <a:cs typeface="Times New Roman"/>
              </a:rPr>
              <a:t>da un </a:t>
            </a:r>
            <a:r>
              <a:rPr sz="1200" spc="-5" dirty="0">
                <a:latin typeface="Times New Roman"/>
                <a:cs typeface="Times New Roman"/>
              </a:rPr>
              <a:t>Figlio Maestro. Questo </a:t>
            </a:r>
            <a:r>
              <a:rPr sz="1200" dirty="0">
                <a:latin typeface="Times New Roman"/>
                <a:cs typeface="Times New Roman"/>
              </a:rPr>
              <a:t>è il primo </a:t>
            </a:r>
            <a:r>
              <a:rPr sz="1200" spc="-5" dirty="0">
                <a:latin typeface="Times New Roman"/>
                <a:cs typeface="Times New Roman"/>
              </a:rPr>
              <a:t>passo, </a:t>
            </a:r>
            <a:r>
              <a:rPr sz="1200" dirty="0">
                <a:latin typeface="Times New Roman"/>
                <a:cs typeface="Times New Roman"/>
              </a:rPr>
              <a:t>l’inizio,  di </a:t>
            </a:r>
            <a:r>
              <a:rPr sz="1200" spc="-5" dirty="0">
                <a:latin typeface="Times New Roman"/>
                <a:cs typeface="Times New Roman"/>
              </a:rPr>
              <a:t>un’amministrazione stabilizzata </a:t>
            </a:r>
            <a:r>
              <a:rPr sz="1200" dirty="0">
                <a:latin typeface="Times New Roman"/>
                <a:cs typeface="Times New Roman"/>
              </a:rPr>
              <a:t>in un </a:t>
            </a:r>
            <a:r>
              <a:rPr sz="1200" spc="-5" dirty="0">
                <a:latin typeface="Times New Roman"/>
                <a:cs typeface="Times New Roman"/>
              </a:rPr>
              <a:t>Universo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locale.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685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(241.1) 21:5.7 </a:t>
            </a:r>
            <a:r>
              <a:rPr sz="1200" spc="-5" dirty="0">
                <a:latin typeface="Times New Roman"/>
                <a:cs typeface="Times New Roman"/>
              </a:rPr>
              <a:t>L’elevazione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di conferimento </a:t>
            </a:r>
            <a:r>
              <a:rPr sz="1200" spc="-5" dirty="0">
                <a:latin typeface="Times New Roman"/>
                <a:cs typeface="Times New Roman"/>
              </a:rPr>
              <a:t>settuplo </a:t>
            </a:r>
            <a:r>
              <a:rPr sz="1200" dirty="0">
                <a:latin typeface="Times New Roman"/>
                <a:cs typeface="Times New Roman"/>
              </a:rPr>
              <a:t>alla </a:t>
            </a:r>
            <a:r>
              <a:rPr sz="1200" spc="-5" dirty="0">
                <a:latin typeface="Times New Roman"/>
                <a:cs typeface="Times New Roman"/>
              </a:rPr>
              <a:t>sovranità incontestata del suo </a:t>
            </a:r>
            <a:r>
              <a:rPr sz="1200" dirty="0">
                <a:latin typeface="Times New Roman"/>
                <a:cs typeface="Times New Roman"/>
              </a:rPr>
              <a:t>Universo </a:t>
            </a:r>
            <a:r>
              <a:rPr sz="1200" spc="-5" dirty="0">
                <a:latin typeface="Times New Roman"/>
                <a:cs typeface="Times New Roman"/>
              </a:rPr>
              <a:t>significa </a:t>
            </a:r>
            <a:r>
              <a:rPr sz="1200" dirty="0">
                <a:latin typeface="Times New Roman"/>
                <a:cs typeface="Times New Roman"/>
              </a:rPr>
              <a:t>l’inizio della </a:t>
            </a:r>
            <a:r>
              <a:rPr sz="1200" spc="-5" dirty="0">
                <a:latin typeface="Times New Roman"/>
                <a:cs typeface="Times New Roman"/>
              </a:rPr>
              <a:t>fine 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lunghe </a:t>
            </a:r>
            <a:r>
              <a:rPr sz="1200" dirty="0">
                <a:latin typeface="Times New Roman"/>
                <a:cs typeface="Times New Roman"/>
              </a:rPr>
              <a:t>ere </a:t>
            </a:r>
            <a:r>
              <a:rPr sz="1200" spc="-5" dirty="0">
                <a:latin typeface="Times New Roman"/>
                <a:cs typeface="Times New Roman"/>
              </a:rPr>
              <a:t>d’incertezza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relativa </a:t>
            </a:r>
            <a:r>
              <a:rPr sz="1200" dirty="0">
                <a:latin typeface="Times New Roman"/>
                <a:cs typeface="Times New Roman"/>
              </a:rPr>
              <a:t>confusione. </a:t>
            </a:r>
            <a:r>
              <a:rPr sz="1200" spc="-5" dirty="0">
                <a:latin typeface="Times New Roman"/>
                <a:cs typeface="Times New Roman"/>
              </a:rPr>
              <a:t>A seguito </a:t>
            </a:r>
            <a:r>
              <a:rPr sz="1200" dirty="0">
                <a:latin typeface="Times New Roman"/>
                <a:cs typeface="Times New Roman"/>
              </a:rPr>
              <a:t>di questo </a:t>
            </a:r>
            <a:r>
              <a:rPr sz="1200" spc="-5" dirty="0">
                <a:latin typeface="Times New Roman"/>
                <a:cs typeface="Times New Roman"/>
              </a:rPr>
              <a:t>avvenimento, </a:t>
            </a:r>
            <a:r>
              <a:rPr sz="1200" dirty="0">
                <a:latin typeface="Times New Roman"/>
                <a:cs typeface="Times New Roman"/>
              </a:rPr>
              <a:t>ciò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giorno </a:t>
            </a:r>
            <a:r>
              <a:rPr sz="1200" dirty="0">
                <a:latin typeface="Times New Roman"/>
                <a:cs typeface="Times New Roman"/>
              </a:rPr>
              <a:t>non potrà </a:t>
            </a:r>
            <a:r>
              <a:rPr sz="1200" spc="-5" dirty="0">
                <a:latin typeface="Times New Roman"/>
                <a:cs typeface="Times New Roman"/>
              </a:rPr>
              <a:t>essere  spiritualizzato sarà alla </a:t>
            </a:r>
            <a:r>
              <a:rPr sz="1200" dirty="0">
                <a:latin typeface="Times New Roman"/>
                <a:cs typeface="Times New Roman"/>
              </a:rPr>
              <a:t>fine </a:t>
            </a:r>
            <a:r>
              <a:rPr sz="1200" spc="-5" dirty="0">
                <a:latin typeface="Times New Roman"/>
                <a:cs typeface="Times New Roman"/>
              </a:rPr>
              <a:t>disgregato; ciò </a:t>
            </a:r>
            <a:r>
              <a:rPr sz="1200" dirty="0">
                <a:latin typeface="Times New Roman"/>
                <a:cs typeface="Times New Roman"/>
              </a:rPr>
              <a:t>che un </a:t>
            </a:r>
            <a:r>
              <a:rPr sz="1200" spc="-5" dirty="0">
                <a:latin typeface="Times New Roman"/>
                <a:cs typeface="Times New Roman"/>
              </a:rPr>
              <a:t>giorno </a:t>
            </a:r>
            <a:r>
              <a:rPr sz="1200" dirty="0">
                <a:latin typeface="Times New Roman"/>
                <a:cs typeface="Times New Roman"/>
              </a:rPr>
              <a:t>non potrà </a:t>
            </a:r>
            <a:r>
              <a:rPr sz="1200" spc="-5" dirty="0">
                <a:latin typeface="Times New Roman"/>
                <a:cs typeface="Times New Roman"/>
              </a:rPr>
              <a:t>essere coordinato </a:t>
            </a:r>
            <a:r>
              <a:rPr sz="1200" dirty="0">
                <a:latin typeface="Times New Roman"/>
                <a:cs typeface="Times New Roman"/>
              </a:rPr>
              <a:t>con la </a:t>
            </a:r>
            <a:r>
              <a:rPr sz="1200" spc="-5" dirty="0">
                <a:latin typeface="Times New Roman"/>
                <a:cs typeface="Times New Roman"/>
              </a:rPr>
              <a:t>realtà </a:t>
            </a:r>
            <a:r>
              <a:rPr sz="1200" dirty="0">
                <a:latin typeface="Times New Roman"/>
                <a:cs typeface="Times New Roman"/>
              </a:rPr>
              <a:t>cosmica </a:t>
            </a:r>
            <a:r>
              <a:rPr sz="1200" spc="-5" dirty="0">
                <a:latin typeface="Times New Roman"/>
                <a:cs typeface="Times New Roman"/>
              </a:rPr>
              <a:t>sarà alla fine </a:t>
            </a:r>
            <a:r>
              <a:rPr sz="1200" dirty="0">
                <a:latin typeface="Times New Roman"/>
                <a:cs typeface="Times New Roman"/>
              </a:rPr>
              <a:t>distrutto. 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riserve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misericordia infinita </a:t>
            </a:r>
            <a:r>
              <a:rPr sz="1200" dirty="0">
                <a:latin typeface="Times New Roman"/>
                <a:cs typeface="Times New Roman"/>
              </a:rPr>
              <a:t>e di pazienza </a:t>
            </a:r>
            <a:r>
              <a:rPr sz="1200" spc="-5" dirty="0">
                <a:latin typeface="Times New Roman"/>
                <a:cs typeface="Times New Roman"/>
              </a:rPr>
              <a:t>indescrivibile saranno state esaurite </a:t>
            </a:r>
            <a:r>
              <a:rPr sz="1200" dirty="0">
                <a:latin typeface="Times New Roman"/>
                <a:cs typeface="Times New Roman"/>
              </a:rPr>
              <a:t>nello </a:t>
            </a:r>
            <a:r>
              <a:rPr sz="1200" spc="-5" dirty="0">
                <a:latin typeface="Times New Roman"/>
                <a:cs typeface="Times New Roman"/>
              </a:rPr>
              <a:t>sforzo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conquistare </a:t>
            </a:r>
            <a:r>
              <a:rPr sz="1200" dirty="0">
                <a:latin typeface="Times New Roman"/>
                <a:cs typeface="Times New Roman"/>
              </a:rPr>
              <a:t>la fedeltà e  la </a:t>
            </a:r>
            <a:r>
              <a:rPr sz="1200" spc="-5" dirty="0">
                <a:latin typeface="Times New Roman"/>
                <a:cs typeface="Times New Roman"/>
              </a:rPr>
              <a:t>devozione delle </a:t>
            </a:r>
            <a:r>
              <a:rPr sz="1200" dirty="0">
                <a:latin typeface="Times New Roman"/>
                <a:cs typeface="Times New Roman"/>
              </a:rPr>
              <a:t>creature dotate di volontà </a:t>
            </a:r>
            <a:r>
              <a:rPr sz="1200" spc="-5" dirty="0">
                <a:latin typeface="Times New Roman"/>
                <a:cs typeface="Times New Roman"/>
              </a:rPr>
              <a:t>dei regni,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giustizia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rettitudine prevarranno. </a:t>
            </a:r>
            <a:r>
              <a:rPr sz="1200" dirty="0">
                <a:latin typeface="Times New Roman"/>
                <a:cs typeface="Times New Roman"/>
              </a:rPr>
              <a:t>Quello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la misericordia non può  </a:t>
            </a:r>
            <a:r>
              <a:rPr sz="1200" spc="-5" dirty="0">
                <a:latin typeface="Times New Roman"/>
                <a:cs typeface="Times New Roman"/>
              </a:rPr>
              <a:t>riabilitare,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giustizia </a:t>
            </a:r>
            <a:r>
              <a:rPr sz="1200" dirty="0">
                <a:latin typeface="Times New Roman"/>
                <a:cs typeface="Times New Roman"/>
              </a:rPr>
              <a:t>alla </a:t>
            </a:r>
            <a:r>
              <a:rPr sz="1200" spc="-5" dirty="0">
                <a:latin typeface="Times New Roman"/>
                <a:cs typeface="Times New Roman"/>
              </a:rPr>
              <a:t>fine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annienterà.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07314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(241.2) 21:5.8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Micael Maestri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supremi nei loro Universi locali </a:t>
            </a:r>
            <a:r>
              <a:rPr sz="1200" dirty="0">
                <a:latin typeface="Times New Roman"/>
                <a:cs typeface="Times New Roman"/>
              </a:rPr>
              <a:t>una volta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stati </a:t>
            </a:r>
            <a:r>
              <a:rPr sz="1200" dirty="0">
                <a:latin typeface="Times New Roman"/>
                <a:cs typeface="Times New Roman"/>
              </a:rPr>
              <a:t>insediati come </a:t>
            </a:r>
            <a:r>
              <a:rPr sz="1200" spc="-5" dirty="0">
                <a:latin typeface="Times New Roman"/>
                <a:cs typeface="Times New Roman"/>
              </a:rPr>
              <a:t>governanti sovrani. </a:t>
            </a:r>
            <a:r>
              <a:rPr sz="1200" spc="-10" dirty="0">
                <a:latin typeface="Times New Roman"/>
                <a:cs typeface="Times New Roman"/>
              </a:rPr>
              <a:t>Le  </a:t>
            </a:r>
            <a:r>
              <a:rPr sz="1200" spc="-5" dirty="0">
                <a:latin typeface="Times New Roman"/>
                <a:cs typeface="Times New Roman"/>
              </a:rPr>
              <a:t>poche </a:t>
            </a:r>
            <a:r>
              <a:rPr sz="1200" dirty="0">
                <a:latin typeface="Times New Roman"/>
                <a:cs typeface="Times New Roman"/>
              </a:rPr>
              <a:t>limitazioni </a:t>
            </a:r>
            <a:r>
              <a:rPr sz="1200" spc="-5" dirty="0">
                <a:latin typeface="Times New Roman"/>
                <a:cs typeface="Times New Roman"/>
              </a:rPr>
              <a:t>al loro governo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quelle inerenti alla preesistenza </a:t>
            </a:r>
            <a:r>
              <a:rPr sz="1200" dirty="0">
                <a:latin typeface="Times New Roman"/>
                <a:cs typeface="Times New Roman"/>
              </a:rPr>
              <a:t>cosmica di </a:t>
            </a:r>
            <a:r>
              <a:rPr sz="1200" spc="-5" dirty="0">
                <a:latin typeface="Times New Roman"/>
                <a:cs typeface="Times New Roman"/>
              </a:rPr>
              <a:t>certe forze </a:t>
            </a:r>
            <a:r>
              <a:rPr sz="1200" dirty="0">
                <a:latin typeface="Times New Roman"/>
                <a:cs typeface="Times New Roman"/>
              </a:rPr>
              <a:t>e personalità.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resto, </a:t>
            </a:r>
            <a:r>
              <a:rPr sz="1200" dirty="0">
                <a:latin typeface="Times New Roman"/>
                <a:cs typeface="Times New Roman"/>
              </a:rPr>
              <a:t>questi </a:t>
            </a:r>
            <a:r>
              <a:rPr sz="1200" spc="-5" dirty="0">
                <a:latin typeface="Times New Roman"/>
                <a:cs typeface="Times New Roman"/>
              </a:rPr>
              <a:t>Figli  Maestri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supremi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autorità, responsabilità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potere amministrativo </a:t>
            </a:r>
            <a:r>
              <a:rPr sz="1200" dirty="0">
                <a:latin typeface="Times New Roman"/>
                <a:cs typeface="Times New Roman"/>
              </a:rPr>
              <a:t>nei </a:t>
            </a:r>
            <a:r>
              <a:rPr sz="1200" spc="-5" dirty="0">
                <a:latin typeface="Times New Roman"/>
                <a:cs typeface="Times New Roman"/>
              </a:rPr>
              <a:t>loro rispettivi Universi; essi </a:t>
            </a:r>
            <a:r>
              <a:rPr sz="1200" dirty="0">
                <a:latin typeface="Times New Roman"/>
                <a:cs typeface="Times New Roman"/>
              </a:rPr>
              <a:t>sono, in quanto </a:t>
            </a:r>
            <a:r>
              <a:rPr sz="1200" spc="-5" dirty="0">
                <a:latin typeface="Times New Roman"/>
                <a:cs typeface="Times New Roman"/>
              </a:rPr>
              <a:t>Creatori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Dei, virtualmente </a:t>
            </a:r>
            <a:r>
              <a:rPr sz="1200" dirty="0">
                <a:latin typeface="Times New Roman"/>
                <a:cs typeface="Times New Roman"/>
              </a:rPr>
              <a:t>supremi in tutte le </a:t>
            </a:r>
            <a:r>
              <a:rPr sz="1200" spc="-5" dirty="0">
                <a:latin typeface="Times New Roman"/>
                <a:cs typeface="Times New Roman"/>
              </a:rPr>
              <a:t>cose. Nulla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penetrare al </a:t>
            </a:r>
            <a:r>
              <a:rPr sz="1200" dirty="0">
                <a:latin typeface="Times New Roman"/>
                <a:cs typeface="Times New Roman"/>
              </a:rPr>
              <a:t>di là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loro saggezza </a:t>
            </a:r>
            <a:r>
              <a:rPr sz="1200" spc="-5" dirty="0">
                <a:latin typeface="Times New Roman"/>
                <a:cs typeface="Times New Roman"/>
              </a:rPr>
              <a:t>per ciò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concerne </a:t>
            </a:r>
            <a:r>
              <a:rPr sz="1200" dirty="0">
                <a:latin typeface="Times New Roman"/>
                <a:cs typeface="Times New Roman"/>
              </a:rPr>
              <a:t>il funzionamento di  un </a:t>
            </a:r>
            <a:r>
              <a:rPr sz="1200" spc="-5" dirty="0">
                <a:latin typeface="Times New Roman"/>
                <a:cs typeface="Times New Roman"/>
              </a:rPr>
              <a:t>dato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Universo.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5651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(241.3) 21:5.9 </a:t>
            </a:r>
            <a:r>
              <a:rPr sz="1200" dirty="0">
                <a:latin typeface="Times New Roman"/>
                <a:cs typeface="Times New Roman"/>
              </a:rPr>
              <a:t>Dopo la </a:t>
            </a:r>
            <a:r>
              <a:rPr sz="1200" spc="-5" dirty="0">
                <a:latin typeface="Times New Roman"/>
                <a:cs typeface="Times New Roman"/>
              </a:rPr>
              <a:t>sua elevazione alla sovranità </a:t>
            </a:r>
            <a:r>
              <a:rPr sz="1200" dirty="0">
                <a:latin typeface="Times New Roman"/>
                <a:cs typeface="Times New Roman"/>
              </a:rPr>
              <a:t>stabile di un </a:t>
            </a:r>
            <a:r>
              <a:rPr sz="1200" spc="-5" dirty="0">
                <a:latin typeface="Times New Roman"/>
                <a:cs typeface="Times New Roman"/>
              </a:rPr>
              <a:t>Universo </a:t>
            </a:r>
            <a:r>
              <a:rPr sz="1200" dirty="0">
                <a:latin typeface="Times New Roman"/>
                <a:cs typeface="Times New Roman"/>
              </a:rPr>
              <a:t>locale, un </a:t>
            </a:r>
            <a:r>
              <a:rPr sz="1200" spc="-5" dirty="0">
                <a:latin typeface="Times New Roman"/>
                <a:cs typeface="Times New Roman"/>
              </a:rPr>
              <a:t>Micael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Paradiso </a:t>
            </a:r>
            <a:r>
              <a:rPr sz="1200" dirty="0">
                <a:latin typeface="Times New Roman"/>
                <a:cs typeface="Times New Roman"/>
              </a:rPr>
              <a:t>ha il pieno </a:t>
            </a:r>
            <a:r>
              <a:rPr sz="1200" spc="-5" dirty="0">
                <a:latin typeface="Times New Roman"/>
                <a:cs typeface="Times New Roman"/>
              </a:rPr>
              <a:t>controllo </a:t>
            </a:r>
            <a:r>
              <a:rPr sz="1200" dirty="0">
                <a:latin typeface="Times New Roman"/>
                <a:cs typeface="Times New Roman"/>
              </a:rPr>
              <a:t>di tutti  </a:t>
            </a:r>
            <a:r>
              <a:rPr sz="1200" spc="-5" dirty="0">
                <a:latin typeface="Times New Roman"/>
                <a:cs typeface="Times New Roman"/>
              </a:rPr>
              <a:t>gli altri Figli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operanti nel suo </a:t>
            </a:r>
            <a:r>
              <a:rPr sz="1200" dirty="0">
                <a:latin typeface="Times New Roman"/>
                <a:cs typeface="Times New Roman"/>
              </a:rPr>
              <a:t>dominio e può </a:t>
            </a:r>
            <a:r>
              <a:rPr sz="1200" spc="-5" dirty="0">
                <a:latin typeface="Times New Roman"/>
                <a:cs typeface="Times New Roman"/>
              </a:rPr>
              <a:t>governare liberamente secondo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proprio </a:t>
            </a:r>
            <a:r>
              <a:rPr sz="1200" dirty="0">
                <a:latin typeface="Times New Roman"/>
                <a:cs typeface="Times New Roman"/>
              </a:rPr>
              <a:t>concetto delle </a:t>
            </a:r>
            <a:r>
              <a:rPr sz="1200" spc="-5" dirty="0">
                <a:latin typeface="Times New Roman"/>
                <a:cs typeface="Times New Roman"/>
              </a:rPr>
              <a:t>necessità </a:t>
            </a:r>
            <a:r>
              <a:rPr sz="1200" dirty="0">
                <a:latin typeface="Times New Roman"/>
                <a:cs typeface="Times New Roman"/>
              </a:rPr>
              <a:t>dei suoi </a:t>
            </a:r>
            <a:r>
              <a:rPr sz="1200" spc="-5" dirty="0">
                <a:latin typeface="Times New Roman"/>
                <a:cs typeface="Times New Roman"/>
              </a:rPr>
              <a:t>regni.  Un Figlio Maestro </a:t>
            </a:r>
            <a:r>
              <a:rPr sz="1200" dirty="0">
                <a:latin typeface="Times New Roman"/>
                <a:cs typeface="Times New Roman"/>
              </a:rPr>
              <a:t>può variare a </a:t>
            </a:r>
            <a:r>
              <a:rPr sz="1200" spc="-5" dirty="0">
                <a:latin typeface="Times New Roman"/>
                <a:cs typeface="Times New Roman"/>
              </a:rPr>
              <a:t>sua volontà </a:t>
            </a:r>
            <a:r>
              <a:rPr sz="1200" dirty="0">
                <a:latin typeface="Times New Roman"/>
                <a:cs typeface="Times New Roman"/>
              </a:rPr>
              <a:t>l’ordine </a:t>
            </a:r>
            <a:r>
              <a:rPr sz="1200" spc="-5" dirty="0">
                <a:latin typeface="Times New Roman"/>
                <a:cs typeface="Times New Roman"/>
              </a:rPr>
              <a:t>del giudizio spirituale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dell’aggiustamento </a:t>
            </a:r>
            <a:r>
              <a:rPr sz="1200" dirty="0">
                <a:latin typeface="Times New Roman"/>
                <a:cs typeface="Times New Roman"/>
              </a:rPr>
              <a:t>evoluzionario dei </a:t>
            </a:r>
            <a:r>
              <a:rPr sz="1200" spc="-5" dirty="0">
                <a:latin typeface="Times New Roman"/>
                <a:cs typeface="Times New Roman"/>
              </a:rPr>
              <a:t>pianeti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abitati.</a:t>
            </a:r>
            <a:endParaRPr sz="1200">
              <a:latin typeface="Times New Roman"/>
              <a:cs typeface="Times New Roman"/>
            </a:endParaRPr>
          </a:p>
          <a:p>
            <a:pPr marL="76200" marR="75565">
              <a:lnSpc>
                <a:spcPts val="1380"/>
              </a:lnSpc>
              <a:spcBef>
                <a:spcPts val="35"/>
              </a:spcBef>
            </a:pPr>
            <a:r>
              <a:rPr sz="1200" spc="-5" dirty="0">
                <a:latin typeface="Times New Roman"/>
                <a:cs typeface="Times New Roman"/>
              </a:rPr>
              <a:t>Questi Figli </a:t>
            </a:r>
            <a:r>
              <a:rPr sz="1200" dirty="0">
                <a:latin typeface="Times New Roman"/>
                <a:cs typeface="Times New Roman"/>
              </a:rPr>
              <a:t>stabiliscono </a:t>
            </a:r>
            <a:r>
              <a:rPr sz="1200" spc="-5" dirty="0">
                <a:latin typeface="Times New Roman"/>
                <a:cs typeface="Times New Roman"/>
              </a:rPr>
              <a:t>ed eseguono </a:t>
            </a:r>
            <a:r>
              <a:rPr sz="1200" dirty="0">
                <a:latin typeface="Times New Roman"/>
                <a:cs typeface="Times New Roman"/>
              </a:rPr>
              <a:t>i piani da loro </a:t>
            </a:r>
            <a:r>
              <a:rPr sz="1200" spc="-5" dirty="0">
                <a:latin typeface="Times New Roman"/>
                <a:cs typeface="Times New Roman"/>
              </a:rPr>
              <a:t>scelti </a:t>
            </a:r>
            <a:r>
              <a:rPr sz="1200" dirty="0">
                <a:latin typeface="Times New Roman"/>
                <a:cs typeface="Times New Roman"/>
              </a:rPr>
              <a:t>in tutte le </a:t>
            </a:r>
            <a:r>
              <a:rPr sz="1200" spc="-5" dirty="0">
                <a:latin typeface="Times New Roman"/>
                <a:cs typeface="Times New Roman"/>
              </a:rPr>
              <a:t>questioni relative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particolari necessità planetarie, </a:t>
            </a:r>
            <a:r>
              <a:rPr sz="1200" dirty="0">
                <a:latin typeface="Times New Roman"/>
                <a:cs typeface="Times New Roman"/>
              </a:rPr>
              <a:t>in special  modo </a:t>
            </a:r>
            <a:r>
              <a:rPr sz="1200" spc="-5" dirty="0">
                <a:latin typeface="Times New Roman"/>
                <a:cs typeface="Times New Roman"/>
              </a:rPr>
              <a:t>riguardanti </a:t>
            </a:r>
            <a:r>
              <a:rPr sz="1200" dirty="0">
                <a:latin typeface="Times New Roman"/>
                <a:cs typeface="Times New Roman"/>
              </a:rPr>
              <a:t>i mondi in </a:t>
            </a:r>
            <a:r>
              <a:rPr sz="1200" spc="-5" dirty="0">
                <a:latin typeface="Times New Roman"/>
                <a:cs typeface="Times New Roman"/>
              </a:rPr>
              <a:t>cui </a:t>
            </a:r>
            <a:r>
              <a:rPr sz="1200" dirty="0">
                <a:latin typeface="Times New Roman"/>
                <a:cs typeface="Times New Roman"/>
              </a:rPr>
              <a:t>hanno </a:t>
            </a:r>
            <a:r>
              <a:rPr sz="1200" spc="-5" dirty="0">
                <a:latin typeface="Times New Roman"/>
                <a:cs typeface="Times New Roman"/>
              </a:rPr>
              <a:t>soggiornato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creature ed </a:t>
            </a:r>
            <a:r>
              <a:rPr sz="1200" dirty="0">
                <a:latin typeface="Times New Roman"/>
                <a:cs typeface="Times New Roman"/>
              </a:rPr>
              <a:t>ancor più </a:t>
            </a:r>
            <a:r>
              <a:rPr sz="1200" spc="-5" dirty="0">
                <a:latin typeface="Times New Roman"/>
                <a:cs typeface="Times New Roman"/>
              </a:rPr>
              <a:t>concernenti </a:t>
            </a:r>
            <a:r>
              <a:rPr sz="1200" dirty="0">
                <a:latin typeface="Times New Roman"/>
                <a:cs typeface="Times New Roman"/>
              </a:rPr>
              <a:t>il mondo del loro </a:t>
            </a:r>
            <a:r>
              <a:rPr sz="1200" spc="-5" dirty="0">
                <a:latin typeface="Times New Roman"/>
                <a:cs typeface="Times New Roman"/>
              </a:rPr>
              <a:t>conferimento </a:t>
            </a:r>
            <a:r>
              <a:rPr sz="1200" dirty="0">
                <a:latin typeface="Times New Roman"/>
                <a:cs typeface="Times New Roman"/>
              </a:rPr>
              <a:t>finale, il  </a:t>
            </a:r>
            <a:r>
              <a:rPr sz="1200" spc="-5" dirty="0">
                <a:latin typeface="Times New Roman"/>
                <a:cs typeface="Times New Roman"/>
              </a:rPr>
              <a:t>pianeta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cui si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incarnati nelle </a:t>
            </a:r>
            <a:r>
              <a:rPr sz="1200" dirty="0">
                <a:latin typeface="Times New Roman"/>
                <a:cs typeface="Times New Roman"/>
              </a:rPr>
              <a:t>sembianze della </a:t>
            </a:r>
            <a:r>
              <a:rPr sz="1200" spc="-5" dirty="0">
                <a:latin typeface="Times New Roman"/>
                <a:cs typeface="Times New Roman"/>
              </a:rPr>
              <a:t>carne</a:t>
            </a:r>
            <a:r>
              <a:rPr sz="1200" dirty="0">
                <a:latin typeface="Times New Roman"/>
                <a:cs typeface="Times New Roman"/>
              </a:rPr>
              <a:t> mortale.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42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427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213090" cy="4132579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74295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(241.4) 21:5.10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Figli </a:t>
            </a:r>
            <a:r>
              <a:rPr sz="1200" dirty="0">
                <a:latin typeface="Times New Roman"/>
                <a:cs typeface="Times New Roman"/>
              </a:rPr>
              <a:t>Maestri </a:t>
            </a:r>
            <a:r>
              <a:rPr sz="1200" spc="-5" dirty="0">
                <a:latin typeface="Times New Roman"/>
                <a:cs typeface="Times New Roman"/>
              </a:rPr>
              <a:t>sembrano essere </a:t>
            </a:r>
            <a:r>
              <a:rPr sz="1200" dirty="0">
                <a:latin typeface="Times New Roman"/>
                <a:cs typeface="Times New Roman"/>
              </a:rPr>
              <a:t>in perfetta </a:t>
            </a:r>
            <a:r>
              <a:rPr sz="1200" spc="-5" dirty="0">
                <a:latin typeface="Times New Roman"/>
                <a:cs typeface="Times New Roman"/>
              </a:rPr>
              <a:t>comunicazione con </a:t>
            </a:r>
            <a:r>
              <a:rPr sz="1200" dirty="0">
                <a:latin typeface="Times New Roman"/>
                <a:cs typeface="Times New Roman"/>
              </a:rPr>
              <a:t>i mondi </a:t>
            </a:r>
            <a:r>
              <a:rPr sz="1200" spc="-5" dirty="0">
                <a:latin typeface="Times New Roman"/>
                <a:cs typeface="Times New Roman"/>
              </a:rPr>
              <a:t>dei loro conferimenti, </a:t>
            </a:r>
            <a:r>
              <a:rPr sz="1200" dirty="0">
                <a:latin typeface="Times New Roman"/>
                <a:cs typeface="Times New Roman"/>
              </a:rPr>
              <a:t>non solo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i mondi in cui  </a:t>
            </a:r>
            <a:r>
              <a:rPr sz="1200" spc="-5" dirty="0">
                <a:latin typeface="Times New Roman"/>
                <a:cs typeface="Times New Roman"/>
              </a:rPr>
              <a:t>hanno soggiornato personalmente,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tutti i mondi in </a:t>
            </a:r>
            <a:r>
              <a:rPr sz="1200" spc="-5" dirty="0">
                <a:latin typeface="Times New Roman"/>
                <a:cs typeface="Times New Roman"/>
              </a:rPr>
              <a:t>cui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Magistrale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conferito. Questo </a:t>
            </a:r>
            <a:r>
              <a:rPr sz="1200" dirty="0">
                <a:latin typeface="Times New Roman"/>
                <a:cs typeface="Times New Roman"/>
              </a:rPr>
              <a:t>contatto è </a:t>
            </a:r>
            <a:r>
              <a:rPr sz="1200" spc="-5" dirty="0">
                <a:latin typeface="Times New Roman"/>
                <a:cs typeface="Times New Roman"/>
              </a:rPr>
              <a:t>mantenuto </a:t>
            </a:r>
            <a:r>
              <a:rPr sz="1200" dirty="0">
                <a:latin typeface="Times New Roman"/>
                <a:cs typeface="Times New Roman"/>
              </a:rPr>
              <a:t>dalla  loro </a:t>
            </a:r>
            <a:r>
              <a:rPr sz="1200" spc="-5" dirty="0">
                <a:latin typeface="Times New Roman"/>
                <a:cs typeface="Times New Roman"/>
              </a:rPr>
              <a:t>stessa presenza spirituale, </a:t>
            </a:r>
            <a:r>
              <a:rPr sz="1200" dirty="0">
                <a:latin typeface="Times New Roman"/>
                <a:cs typeface="Times New Roman"/>
              </a:rPr>
              <a:t>lo Spirito </a:t>
            </a:r>
            <a:r>
              <a:rPr sz="1200" spc="-5" dirty="0">
                <a:latin typeface="Times New Roman"/>
                <a:cs typeface="Times New Roman"/>
              </a:rPr>
              <a:t>della Verità, che essi </a:t>
            </a:r>
            <a:r>
              <a:rPr sz="1200" dirty="0">
                <a:latin typeface="Times New Roman"/>
                <a:cs typeface="Times New Roman"/>
              </a:rPr>
              <a:t>possono </a:t>
            </a:r>
            <a:r>
              <a:rPr sz="1200" spc="-5" dirty="0">
                <a:latin typeface="Times New Roman"/>
                <a:cs typeface="Times New Roman"/>
              </a:rPr>
              <a:t>“spargere su </a:t>
            </a:r>
            <a:r>
              <a:rPr sz="1200" dirty="0">
                <a:latin typeface="Times New Roman"/>
                <a:cs typeface="Times New Roman"/>
              </a:rPr>
              <a:t>tutta la </a:t>
            </a:r>
            <a:r>
              <a:rPr sz="1200" spc="-5" dirty="0">
                <a:latin typeface="Times New Roman"/>
                <a:cs typeface="Times New Roman"/>
              </a:rPr>
              <a:t>carne”. Questi Figli </a:t>
            </a:r>
            <a:r>
              <a:rPr sz="1200" spc="-10" dirty="0">
                <a:latin typeface="Times New Roman"/>
                <a:cs typeface="Times New Roman"/>
              </a:rPr>
              <a:t>Maestri  </a:t>
            </a:r>
            <a:r>
              <a:rPr sz="1200" spc="-5" dirty="0">
                <a:latin typeface="Times New Roman"/>
                <a:cs typeface="Times New Roman"/>
              </a:rPr>
              <a:t>mantengono </a:t>
            </a:r>
            <a:r>
              <a:rPr sz="1200" dirty="0">
                <a:latin typeface="Times New Roman"/>
                <a:cs typeface="Times New Roman"/>
              </a:rPr>
              <a:t>anche un </a:t>
            </a:r>
            <a:r>
              <a:rPr sz="1200" spc="-5" dirty="0">
                <a:latin typeface="Times New Roman"/>
                <a:cs typeface="Times New Roman"/>
              </a:rPr>
              <a:t>collegamento ininterrotto </a:t>
            </a:r>
            <a:r>
              <a:rPr sz="1200" dirty="0">
                <a:latin typeface="Times New Roman"/>
                <a:cs typeface="Times New Roman"/>
              </a:rPr>
              <a:t>con il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Madre </a:t>
            </a:r>
            <a:r>
              <a:rPr sz="1200" spc="-5" dirty="0">
                <a:latin typeface="Times New Roman"/>
                <a:cs typeface="Times New Roman"/>
              </a:rPr>
              <a:t>Eterno al centro </a:t>
            </a:r>
            <a:r>
              <a:rPr sz="1200" dirty="0">
                <a:latin typeface="Times New Roman"/>
                <a:cs typeface="Times New Roman"/>
              </a:rPr>
              <a:t>di tutte le </a:t>
            </a:r>
            <a:r>
              <a:rPr sz="1200" spc="-5" dirty="0">
                <a:latin typeface="Times New Roman"/>
                <a:cs typeface="Times New Roman"/>
              </a:rPr>
              <a:t>cose. Essi hanno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raggio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comprensione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estende </a:t>
            </a:r>
            <a:r>
              <a:rPr sz="1200" spc="-5" dirty="0">
                <a:latin typeface="Times New Roman"/>
                <a:cs typeface="Times New Roman"/>
              </a:rPr>
              <a:t>dal Padre Universale nell’alto, </a:t>
            </a:r>
            <a:r>
              <a:rPr sz="1200" dirty="0">
                <a:latin typeface="Times New Roman"/>
                <a:cs typeface="Times New Roman"/>
              </a:rPr>
              <a:t>fino </a:t>
            </a:r>
            <a:r>
              <a:rPr sz="1200" spc="-5" dirty="0">
                <a:latin typeface="Times New Roman"/>
                <a:cs typeface="Times New Roman"/>
              </a:rPr>
              <a:t>alle basse </a:t>
            </a:r>
            <a:r>
              <a:rPr sz="1200" dirty="0">
                <a:latin typeface="Times New Roman"/>
                <a:cs typeface="Times New Roman"/>
              </a:rPr>
              <a:t>razze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vita </a:t>
            </a:r>
            <a:r>
              <a:rPr sz="1200" spc="-5" dirty="0">
                <a:latin typeface="Times New Roman"/>
                <a:cs typeface="Times New Roman"/>
              </a:rPr>
              <a:t>planetaria nei regni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tempo.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6. Il destino dei Micael</a:t>
            </a:r>
            <a:r>
              <a:rPr sz="1600" b="1" spc="10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Maestri</a:t>
            </a:r>
            <a:endParaRPr sz="1600">
              <a:latin typeface="Times New Roman"/>
              <a:cs typeface="Times New Roman"/>
            </a:endParaRPr>
          </a:p>
          <a:p>
            <a:pPr marL="76200" marR="241935">
              <a:lnSpc>
                <a:spcPct val="95700"/>
              </a:lnSpc>
              <a:spcBef>
                <a:spcPts val="139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(241.5) 21:6.1 </a:t>
            </a:r>
            <a:r>
              <a:rPr sz="1200" spc="-5" dirty="0">
                <a:latin typeface="Times New Roman"/>
                <a:cs typeface="Times New Roman"/>
              </a:rPr>
              <a:t>Nessuno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pretendere </a:t>
            </a:r>
            <a:r>
              <a:rPr sz="1200" dirty="0">
                <a:latin typeface="Times New Roman"/>
                <a:cs typeface="Times New Roman"/>
              </a:rPr>
              <a:t>di analizzare </a:t>
            </a:r>
            <a:r>
              <a:rPr sz="1200" spc="-5" dirty="0">
                <a:latin typeface="Times New Roman"/>
                <a:cs typeface="Times New Roman"/>
              </a:rPr>
              <a:t>con autorità assoluta </a:t>
            </a:r>
            <a:r>
              <a:rPr sz="1200" dirty="0">
                <a:latin typeface="Times New Roman"/>
                <a:cs typeface="Times New Roman"/>
              </a:rPr>
              <a:t>la natura o il </a:t>
            </a:r>
            <a:r>
              <a:rPr sz="1200" spc="-5" dirty="0">
                <a:latin typeface="Times New Roman"/>
                <a:cs typeface="Times New Roman"/>
              </a:rPr>
              <a:t>destino dei </a:t>
            </a:r>
            <a:r>
              <a:rPr sz="1200" dirty="0">
                <a:latin typeface="Times New Roman"/>
                <a:cs typeface="Times New Roman"/>
              </a:rPr>
              <a:t>Sovrani </a:t>
            </a:r>
            <a:r>
              <a:rPr sz="1200" spc="-5" dirty="0">
                <a:latin typeface="Times New Roman"/>
                <a:cs typeface="Times New Roman"/>
              </a:rPr>
              <a:t>Maestri </a:t>
            </a:r>
            <a:r>
              <a:rPr sz="1200" dirty="0">
                <a:latin typeface="Times New Roman"/>
                <a:cs typeface="Times New Roman"/>
              </a:rPr>
              <a:t>settupli </a:t>
            </a:r>
            <a:r>
              <a:rPr sz="1200" spc="-5" dirty="0">
                <a:latin typeface="Times New Roman"/>
                <a:cs typeface="Times New Roman"/>
              </a:rPr>
              <a:t>degli  Universi locali; </a:t>
            </a:r>
            <a:r>
              <a:rPr sz="1200" dirty="0">
                <a:latin typeface="Times New Roman"/>
                <a:cs typeface="Times New Roman"/>
              </a:rPr>
              <a:t>ciò nonostante noi tutti </a:t>
            </a:r>
            <a:r>
              <a:rPr sz="1200" spc="-5" dirty="0">
                <a:latin typeface="Times New Roman"/>
                <a:cs typeface="Times New Roman"/>
              </a:rPr>
              <a:t>facciamo </a:t>
            </a:r>
            <a:r>
              <a:rPr sz="1200" dirty="0">
                <a:latin typeface="Times New Roman"/>
                <a:cs typeface="Times New Roman"/>
              </a:rPr>
              <a:t>molte ipotesi </a:t>
            </a:r>
            <a:r>
              <a:rPr sz="1200" spc="-5" dirty="0">
                <a:latin typeface="Times New Roman"/>
                <a:cs typeface="Times New Roman"/>
              </a:rPr>
              <a:t>su </a:t>
            </a:r>
            <a:r>
              <a:rPr sz="1200" dirty="0">
                <a:latin typeface="Times New Roman"/>
                <a:cs typeface="Times New Roman"/>
              </a:rPr>
              <a:t>questi </a:t>
            </a:r>
            <a:r>
              <a:rPr sz="1200" spc="-5" dirty="0">
                <a:latin typeface="Times New Roman"/>
                <a:cs typeface="Times New Roman"/>
              </a:rPr>
              <a:t>temi. </a:t>
            </a:r>
            <a:r>
              <a:rPr sz="1200" dirty="0">
                <a:latin typeface="Times New Roman"/>
                <a:cs typeface="Times New Roman"/>
              </a:rPr>
              <a:t>Ci </a:t>
            </a:r>
            <a:r>
              <a:rPr sz="1200" spc="-5" dirty="0">
                <a:latin typeface="Times New Roman"/>
                <a:cs typeface="Times New Roman"/>
              </a:rPr>
              <a:t>insegnano, </a:t>
            </a:r>
            <a:r>
              <a:rPr sz="1200" dirty="0">
                <a:latin typeface="Times New Roman"/>
                <a:cs typeface="Times New Roman"/>
              </a:rPr>
              <a:t>e noi </a:t>
            </a:r>
            <a:r>
              <a:rPr sz="1200" spc="-5" dirty="0">
                <a:latin typeface="Times New Roman"/>
                <a:cs typeface="Times New Roman"/>
              </a:rPr>
              <a:t>crediamo, che ogni Micael del  Paradiso </a:t>
            </a:r>
            <a:r>
              <a:rPr sz="1200" dirty="0">
                <a:latin typeface="Times New Roman"/>
                <a:cs typeface="Times New Roman"/>
              </a:rPr>
              <a:t>è l’</a:t>
            </a:r>
            <a:r>
              <a:rPr sz="1200" i="1" dirty="0">
                <a:latin typeface="Times New Roman"/>
                <a:cs typeface="Times New Roman"/>
              </a:rPr>
              <a:t>assoluto </a:t>
            </a:r>
            <a:r>
              <a:rPr sz="1200" spc="-5" dirty="0">
                <a:latin typeface="Times New Roman"/>
                <a:cs typeface="Times New Roman"/>
              </a:rPr>
              <a:t>dei concetti </a:t>
            </a:r>
            <a:r>
              <a:rPr sz="1200" dirty="0">
                <a:latin typeface="Times New Roman"/>
                <a:cs typeface="Times New Roman"/>
              </a:rPr>
              <a:t>di deità </a:t>
            </a:r>
            <a:r>
              <a:rPr sz="1200" spc="-5" dirty="0">
                <a:latin typeface="Times New Roman"/>
                <a:cs typeface="Times New Roman"/>
              </a:rPr>
              <a:t>duale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cui </a:t>
            </a:r>
            <a:r>
              <a:rPr sz="1200" dirty="0">
                <a:latin typeface="Times New Roman"/>
                <a:cs typeface="Times New Roman"/>
              </a:rPr>
              <a:t>ha </a:t>
            </a:r>
            <a:r>
              <a:rPr sz="1200" spc="-5" dirty="0">
                <a:latin typeface="Times New Roman"/>
                <a:cs typeface="Times New Roman"/>
              </a:rPr>
              <a:t>origine; egli </a:t>
            </a:r>
            <a:r>
              <a:rPr sz="1200" dirty="0">
                <a:latin typeface="Times New Roman"/>
                <a:cs typeface="Times New Roman"/>
              </a:rPr>
              <a:t>incorpora </a:t>
            </a:r>
            <a:r>
              <a:rPr sz="1200" spc="-5" dirty="0">
                <a:latin typeface="Times New Roman"/>
                <a:cs typeface="Times New Roman"/>
              </a:rPr>
              <a:t>così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fasi </a:t>
            </a:r>
            <a:r>
              <a:rPr sz="1200" dirty="0">
                <a:latin typeface="Times New Roman"/>
                <a:cs typeface="Times New Roman"/>
              </a:rPr>
              <a:t>reali </a:t>
            </a:r>
            <a:r>
              <a:rPr sz="1200" spc="-5" dirty="0">
                <a:latin typeface="Times New Roman"/>
                <a:cs typeface="Times New Roman"/>
              </a:rPr>
              <a:t>dell’infinità del Padre  Universale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 Figlio Eterno.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Micael </a:t>
            </a:r>
            <a:r>
              <a:rPr sz="1200" dirty="0">
                <a:latin typeface="Times New Roman"/>
                <a:cs typeface="Times New Roman"/>
              </a:rPr>
              <a:t>devono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parziali in </a:t>
            </a:r>
            <a:r>
              <a:rPr sz="1200" spc="-5" dirty="0">
                <a:latin typeface="Times New Roman"/>
                <a:cs typeface="Times New Roman"/>
              </a:rPr>
              <a:t>rapporto </a:t>
            </a:r>
            <a:r>
              <a:rPr sz="1200" dirty="0">
                <a:latin typeface="Times New Roman"/>
                <a:cs typeface="Times New Roman"/>
              </a:rPr>
              <a:t>all’infinità </a:t>
            </a:r>
            <a:r>
              <a:rPr sz="1200" spc="-5" dirty="0">
                <a:latin typeface="Times New Roman"/>
                <a:cs typeface="Times New Roman"/>
              </a:rPr>
              <a:t>totale,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sono probabilmente </a:t>
            </a:r>
            <a:r>
              <a:rPr sz="1200" dirty="0">
                <a:latin typeface="Times New Roman"/>
                <a:cs typeface="Times New Roman"/>
              </a:rPr>
              <a:t>assoluti in  </a:t>
            </a:r>
            <a:r>
              <a:rPr sz="1200" spc="-5" dirty="0">
                <a:latin typeface="Times New Roman"/>
                <a:cs typeface="Times New Roman"/>
              </a:rPr>
              <a:t>rapporto alla </a:t>
            </a:r>
            <a:r>
              <a:rPr sz="1200" dirty="0">
                <a:latin typeface="Times New Roman"/>
                <a:cs typeface="Times New Roman"/>
              </a:rPr>
              <a:t>parte dell’infinità </a:t>
            </a:r>
            <a:r>
              <a:rPr sz="1200" spc="-5" dirty="0">
                <a:latin typeface="Times New Roman"/>
                <a:cs typeface="Times New Roman"/>
              </a:rPr>
              <a:t>connessa alla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origine.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osserviamo le </a:t>
            </a:r>
            <a:r>
              <a:rPr sz="1200" spc="-5" dirty="0">
                <a:latin typeface="Times New Roman"/>
                <a:cs typeface="Times New Roman"/>
              </a:rPr>
              <a:t>loro attività nella presente </a:t>
            </a:r>
            <a:r>
              <a:rPr sz="1200" dirty="0">
                <a:latin typeface="Times New Roman"/>
                <a:cs typeface="Times New Roman"/>
              </a:rPr>
              <a:t>era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dell’Universo,</a:t>
            </a:r>
            <a:endParaRPr sz="1200">
              <a:latin typeface="Times New Roman"/>
              <a:cs typeface="Times New Roman"/>
            </a:endParaRPr>
          </a:p>
          <a:p>
            <a:pPr marL="76200" marR="68580">
              <a:lnSpc>
                <a:spcPts val="1380"/>
              </a:lnSpc>
              <a:spcBef>
                <a:spcPts val="35"/>
              </a:spcBef>
            </a:pP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individuiamo alcuna </a:t>
            </a:r>
            <a:r>
              <a:rPr sz="1200" dirty="0">
                <a:latin typeface="Times New Roman"/>
                <a:cs typeface="Times New Roman"/>
              </a:rPr>
              <a:t>azione </a:t>
            </a:r>
            <a:r>
              <a:rPr sz="1200" spc="-5" dirty="0">
                <a:latin typeface="Times New Roman"/>
                <a:cs typeface="Times New Roman"/>
              </a:rPr>
              <a:t>che sia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finita; tutte le ipotetiche </a:t>
            </a:r>
            <a:r>
              <a:rPr sz="1200" spc="-5" dirty="0">
                <a:latin typeface="Times New Roman"/>
                <a:cs typeface="Times New Roman"/>
              </a:rPr>
              <a:t>capacità </a:t>
            </a:r>
            <a:r>
              <a:rPr sz="1200" dirty="0">
                <a:latin typeface="Times New Roman"/>
                <a:cs typeface="Times New Roman"/>
              </a:rPr>
              <a:t>superfinite </a:t>
            </a:r>
            <a:r>
              <a:rPr sz="1200" spc="-5" dirty="0">
                <a:latin typeface="Times New Roman"/>
                <a:cs typeface="Times New Roman"/>
              </a:rPr>
              <a:t>devono essere contenute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stessi e  non </a:t>
            </a:r>
            <a:r>
              <a:rPr sz="1200" spc="-5" dirty="0">
                <a:latin typeface="Times New Roman"/>
                <a:cs typeface="Times New Roman"/>
              </a:rPr>
              <a:t>ancora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rivelate.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77470">
              <a:lnSpc>
                <a:spcPct val="959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(242.1) 21:6.2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completamento della </a:t>
            </a:r>
            <a:r>
              <a:rPr sz="1200" spc="-5" dirty="0">
                <a:latin typeface="Times New Roman"/>
                <a:cs typeface="Times New Roman"/>
              </a:rPr>
              <a:t>carriera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conferimento </a:t>
            </a:r>
            <a:r>
              <a:rPr sz="1200" dirty="0">
                <a:latin typeface="Times New Roman"/>
                <a:cs typeface="Times New Roman"/>
              </a:rPr>
              <a:t>come creatura e </a:t>
            </a:r>
            <a:r>
              <a:rPr sz="1200" spc="-5" dirty="0">
                <a:latin typeface="Times New Roman"/>
                <a:cs typeface="Times New Roman"/>
              </a:rPr>
              <a:t>l’elevazione alla sovranità suprema </a:t>
            </a:r>
            <a:r>
              <a:rPr sz="1200" dirty="0">
                <a:latin typeface="Times New Roman"/>
                <a:cs typeface="Times New Roman"/>
              </a:rPr>
              <a:t>di un Universo  </a:t>
            </a:r>
            <a:r>
              <a:rPr sz="1200" spc="-5" dirty="0">
                <a:latin typeface="Times New Roman"/>
                <a:cs typeface="Times New Roman"/>
              </a:rPr>
              <a:t>devono significare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liberazione </a:t>
            </a:r>
            <a:r>
              <a:rPr sz="1200" spc="-5" dirty="0">
                <a:latin typeface="Times New Roman"/>
                <a:cs typeface="Times New Roman"/>
              </a:rPr>
              <a:t>completa delle capacità d’azione finita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5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Micael, accompagnata dalla comparsa </a:t>
            </a:r>
            <a:r>
              <a:rPr sz="1200" dirty="0">
                <a:latin typeface="Times New Roman"/>
                <a:cs typeface="Times New Roman"/>
              </a:rPr>
              <a:t>di una capacità  di servizio più </a:t>
            </a:r>
            <a:r>
              <a:rPr sz="1200" spc="-5" dirty="0">
                <a:latin typeface="Times New Roman"/>
                <a:cs typeface="Times New Roman"/>
              </a:rPr>
              <a:t>che finito. Infatti,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proposito, noi notiamo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tali </a:t>
            </a:r>
            <a:r>
              <a:rPr sz="1200" spc="-5" dirty="0">
                <a:latin typeface="Times New Roman"/>
                <a:cs typeface="Times New Roman"/>
              </a:rPr>
              <a:t>Figli Maestri </a:t>
            </a:r>
            <a:r>
              <a:rPr sz="1200" dirty="0">
                <a:latin typeface="Times New Roman"/>
                <a:cs typeface="Times New Roman"/>
              </a:rPr>
              <a:t>sono allora limitati nella produzione di nuovi  tipi di </a:t>
            </a:r>
            <a:r>
              <a:rPr sz="1200" spc="-5" dirty="0">
                <a:latin typeface="Times New Roman"/>
                <a:cs typeface="Times New Roman"/>
              </a:rPr>
              <a:t>esseri creatura,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restrizione resa </a:t>
            </a:r>
            <a:r>
              <a:rPr sz="1200" dirty="0">
                <a:latin typeface="Times New Roman"/>
                <a:cs typeface="Times New Roman"/>
              </a:rPr>
              <a:t>indubbiamente </a:t>
            </a:r>
            <a:r>
              <a:rPr sz="1200" spc="-5" dirty="0">
                <a:latin typeface="Times New Roman"/>
                <a:cs typeface="Times New Roman"/>
              </a:rPr>
              <a:t>necessaria dalla </a:t>
            </a:r>
            <a:r>
              <a:rPr sz="1200" dirty="0">
                <a:latin typeface="Times New Roman"/>
                <a:cs typeface="Times New Roman"/>
              </a:rPr>
              <a:t>liberazione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loro potenzialità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superfinite.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9050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(242.2) 21:6.3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altamente probabile che questi poteri creatori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rivelati resteranno inespressi </a:t>
            </a:r>
            <a:r>
              <a:rPr sz="1200" dirty="0">
                <a:latin typeface="Times New Roman"/>
                <a:cs typeface="Times New Roman"/>
              </a:rPr>
              <a:t>per tutta la </a:t>
            </a:r>
            <a:r>
              <a:rPr sz="1200" spc="-5" dirty="0">
                <a:latin typeface="Times New Roman"/>
                <a:cs typeface="Times New Roman"/>
              </a:rPr>
              <a:t>presente era </a:t>
            </a:r>
            <a:r>
              <a:rPr sz="1200" dirty="0">
                <a:latin typeface="Times New Roman"/>
                <a:cs typeface="Times New Roman"/>
              </a:rPr>
              <a:t>dell’Universo.  </a:t>
            </a:r>
            <a:r>
              <a:rPr sz="1200" spc="-5" dirty="0">
                <a:latin typeface="Times New Roman"/>
                <a:cs typeface="Times New Roman"/>
              </a:rPr>
              <a:t>Ma un giorno </a:t>
            </a:r>
            <a:r>
              <a:rPr sz="1200" dirty="0">
                <a:latin typeface="Times New Roman"/>
                <a:cs typeface="Times New Roman"/>
              </a:rPr>
              <a:t>del lontano </a:t>
            </a:r>
            <a:r>
              <a:rPr sz="1200" spc="-5" dirty="0">
                <a:latin typeface="Times New Roman"/>
                <a:cs typeface="Times New Roman"/>
              </a:rPr>
              <a:t>futuro, negli Universi </a:t>
            </a:r>
            <a:r>
              <a:rPr sz="1200" dirty="0">
                <a:latin typeface="Times New Roman"/>
                <a:cs typeface="Times New Roman"/>
              </a:rPr>
              <a:t>attualmente in </a:t>
            </a:r>
            <a:r>
              <a:rPr sz="1200" spc="-5" dirty="0">
                <a:latin typeface="Times New Roman"/>
                <a:cs typeface="Times New Roman"/>
              </a:rPr>
              <a:t>corso </a:t>
            </a:r>
            <a:r>
              <a:rPr sz="1200" dirty="0">
                <a:latin typeface="Times New Roman"/>
                <a:cs typeface="Times New Roman"/>
              </a:rPr>
              <a:t>di mobilitazione </a:t>
            </a:r>
            <a:r>
              <a:rPr sz="1200" spc="-5" dirty="0">
                <a:latin typeface="Times New Roman"/>
                <a:cs typeface="Times New Roman"/>
              </a:rPr>
              <a:t>nello </a:t>
            </a:r>
            <a:r>
              <a:rPr sz="1200" dirty="0">
                <a:latin typeface="Times New Roman"/>
                <a:cs typeface="Times New Roman"/>
              </a:rPr>
              <a:t>spazio </a:t>
            </a:r>
            <a:r>
              <a:rPr sz="1200" spc="-5" dirty="0">
                <a:latin typeface="Times New Roman"/>
                <a:cs typeface="Times New Roman"/>
              </a:rPr>
              <a:t>esterno, noi crediamo che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il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42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428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42605" cy="179070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63500" marR="3048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legame tra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Figlio Maestro settuplo </a:t>
            </a:r>
            <a:r>
              <a:rPr sz="1200" dirty="0">
                <a:latin typeface="Times New Roman"/>
                <a:cs typeface="Times New Roman"/>
              </a:rPr>
              <a:t>ed uno Spirito </a:t>
            </a:r>
            <a:r>
              <a:rPr sz="1200" spc="-5" dirty="0">
                <a:latin typeface="Times New Roman"/>
                <a:cs typeface="Times New Roman"/>
              </a:rPr>
              <a:t>Creativo del </a:t>
            </a:r>
            <a:r>
              <a:rPr sz="1200" dirty="0">
                <a:latin typeface="Times New Roman"/>
                <a:cs typeface="Times New Roman"/>
              </a:rPr>
              <a:t>settimo </a:t>
            </a:r>
            <a:r>
              <a:rPr sz="1200" spc="-5" dirty="0">
                <a:latin typeface="Times New Roman"/>
                <a:cs typeface="Times New Roman"/>
              </a:rPr>
              <a:t>stadio </a:t>
            </a:r>
            <a:r>
              <a:rPr sz="1200" dirty="0">
                <a:latin typeface="Times New Roman"/>
                <a:cs typeface="Times New Roman"/>
              </a:rPr>
              <a:t>potrà </a:t>
            </a:r>
            <a:r>
              <a:rPr sz="1200" spc="-5" dirty="0">
                <a:latin typeface="Times New Roman"/>
                <a:cs typeface="Times New Roman"/>
              </a:rPr>
              <a:t>raggiungere </a:t>
            </a:r>
            <a:r>
              <a:rPr sz="1200" dirty="0">
                <a:latin typeface="Times New Roman"/>
                <a:cs typeface="Times New Roman"/>
              </a:rPr>
              <a:t>livelli absoniti di servizio  </a:t>
            </a:r>
            <a:r>
              <a:rPr sz="1200" spc="-5" dirty="0">
                <a:latin typeface="Times New Roman"/>
                <a:cs typeface="Times New Roman"/>
              </a:rPr>
              <a:t>accompagnati dall’apparizione </a:t>
            </a:r>
            <a:r>
              <a:rPr sz="1200" dirty="0">
                <a:latin typeface="Times New Roman"/>
                <a:cs typeface="Times New Roman"/>
              </a:rPr>
              <a:t>di nuove </a:t>
            </a:r>
            <a:r>
              <a:rPr sz="1200" spc="-5" dirty="0">
                <a:latin typeface="Times New Roman"/>
                <a:cs typeface="Times New Roman"/>
              </a:rPr>
              <a:t>cose, nuovi significati </a:t>
            </a:r>
            <a:r>
              <a:rPr sz="1200" dirty="0">
                <a:latin typeface="Times New Roman"/>
                <a:cs typeface="Times New Roman"/>
              </a:rPr>
              <a:t>e nuovi valori </a:t>
            </a:r>
            <a:r>
              <a:rPr sz="1200" spc="-5" dirty="0">
                <a:latin typeface="Times New Roman"/>
                <a:cs typeface="Times New Roman"/>
              </a:rPr>
              <a:t>su livelli trascendentali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rilevanza universale</a:t>
            </a:r>
            <a:r>
              <a:rPr sz="1200" dirty="0">
                <a:latin typeface="Times New Roman"/>
                <a:cs typeface="Times New Roman"/>
              </a:rPr>
              <a:t> ultima.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 marR="10541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(242.3) 21:6.4 </a:t>
            </a:r>
            <a:r>
              <a:rPr sz="1200" spc="-5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Deità del Supremo si sta attuando </a:t>
            </a:r>
            <a:r>
              <a:rPr sz="1200" dirty="0">
                <a:latin typeface="Times New Roman"/>
                <a:cs typeface="Times New Roman"/>
              </a:rPr>
              <a:t>in virtù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servizio </a:t>
            </a:r>
            <a:r>
              <a:rPr sz="1200" spc="-5" dirty="0">
                <a:latin typeface="Times New Roman"/>
                <a:cs typeface="Times New Roman"/>
              </a:rPr>
              <a:t>esperienziale, così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Figli Creatori stanno </a:t>
            </a:r>
            <a:r>
              <a:rPr sz="1200" dirty="0">
                <a:latin typeface="Times New Roman"/>
                <a:cs typeface="Times New Roman"/>
              </a:rPr>
              <a:t>completando la  </a:t>
            </a:r>
            <a:r>
              <a:rPr sz="1200" spc="-5" dirty="0">
                <a:latin typeface="Times New Roman"/>
                <a:cs typeface="Times New Roman"/>
              </a:rPr>
              <a:t>realizzazione personale </a:t>
            </a:r>
            <a:r>
              <a:rPr sz="1200" dirty="0">
                <a:latin typeface="Times New Roman"/>
                <a:cs typeface="Times New Roman"/>
              </a:rPr>
              <a:t>dei potenziali della </a:t>
            </a:r>
            <a:r>
              <a:rPr sz="1200" spc="-5" dirty="0">
                <a:latin typeface="Times New Roman"/>
                <a:cs typeface="Times New Roman"/>
              </a:rPr>
              <a:t>divinità paradisiaca contenuti </a:t>
            </a:r>
            <a:r>
              <a:rPr sz="1200" dirty="0">
                <a:latin typeface="Times New Roman"/>
                <a:cs typeface="Times New Roman"/>
              </a:rPr>
              <a:t>nella loro </a:t>
            </a:r>
            <a:r>
              <a:rPr sz="1200" spc="-5" dirty="0">
                <a:latin typeface="Times New Roman"/>
                <a:cs typeface="Times New Roman"/>
              </a:rPr>
              <a:t>natura </a:t>
            </a:r>
            <a:r>
              <a:rPr sz="1200" dirty="0">
                <a:latin typeface="Times New Roman"/>
                <a:cs typeface="Times New Roman"/>
              </a:rPr>
              <a:t>insondabile. </a:t>
            </a:r>
            <a:r>
              <a:rPr sz="1200" spc="-5" dirty="0">
                <a:latin typeface="Times New Roman"/>
                <a:cs typeface="Times New Roman"/>
              </a:rPr>
              <a:t>Mentre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-5" dirty="0">
                <a:latin typeface="Times New Roman"/>
                <a:cs typeface="Times New Roman"/>
              </a:rPr>
              <a:t>su Urantia,  </a:t>
            </a:r>
            <a:r>
              <a:rPr sz="1200" dirty="0">
                <a:latin typeface="Times New Roman"/>
                <a:cs typeface="Times New Roman"/>
              </a:rPr>
              <a:t>Cristo </a:t>
            </a:r>
            <a:r>
              <a:rPr sz="1200" spc="-5" dirty="0">
                <a:latin typeface="Times New Roman"/>
                <a:cs typeface="Times New Roman"/>
              </a:rPr>
              <a:t>Micael disse </a:t>
            </a:r>
            <a:r>
              <a:rPr sz="1200" dirty="0">
                <a:latin typeface="Times New Roman"/>
                <a:cs typeface="Times New Roman"/>
              </a:rPr>
              <a:t>una volta: </a:t>
            </a:r>
            <a:r>
              <a:rPr sz="1200" spc="-10" dirty="0">
                <a:latin typeface="Times New Roman"/>
                <a:cs typeface="Times New Roman"/>
              </a:rPr>
              <a:t>“Io </a:t>
            </a:r>
            <a:r>
              <a:rPr sz="1200" spc="-5" dirty="0">
                <a:latin typeface="Times New Roman"/>
                <a:cs typeface="Times New Roman"/>
              </a:rPr>
              <a:t>sono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via, la verità e la vita.” E noi crediamo </a:t>
            </a:r>
            <a:r>
              <a:rPr sz="1200" spc="-5" dirty="0">
                <a:latin typeface="Times New Roman"/>
                <a:cs typeface="Times New Roman"/>
              </a:rPr>
              <a:t>che nell’eternità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Micael siano </a:t>
            </a:r>
            <a:r>
              <a:rPr sz="1200" dirty="0">
                <a:latin typeface="Times New Roman"/>
                <a:cs typeface="Times New Roman"/>
              </a:rPr>
              <a:t>letteralmente  </a:t>
            </a:r>
            <a:r>
              <a:rPr sz="1200" spc="-5" dirty="0">
                <a:latin typeface="Times New Roman"/>
                <a:cs typeface="Times New Roman"/>
              </a:rPr>
              <a:t>destinati ad essere “la </a:t>
            </a:r>
            <a:r>
              <a:rPr sz="1200" dirty="0">
                <a:latin typeface="Times New Roman"/>
                <a:cs typeface="Times New Roman"/>
              </a:rPr>
              <a:t>via, la </a:t>
            </a:r>
            <a:r>
              <a:rPr sz="1200" spc="-5" dirty="0">
                <a:latin typeface="Times New Roman"/>
                <a:cs typeface="Times New Roman"/>
              </a:rPr>
              <a:t>verità </a:t>
            </a:r>
            <a:r>
              <a:rPr sz="1200" dirty="0">
                <a:latin typeface="Times New Roman"/>
                <a:cs typeface="Times New Roman"/>
              </a:rPr>
              <a:t>e la vita”, indicando </a:t>
            </a:r>
            <a:r>
              <a:rPr sz="1200" spc="-5" dirty="0">
                <a:latin typeface="Times New Roman"/>
                <a:cs typeface="Times New Roman"/>
              </a:rPr>
              <a:t>sempre </a:t>
            </a:r>
            <a:r>
              <a:rPr sz="1200" dirty="0">
                <a:latin typeface="Times New Roman"/>
                <a:cs typeface="Times New Roman"/>
              </a:rPr>
              <a:t>a tutte le </a:t>
            </a:r>
            <a:r>
              <a:rPr sz="1200" spc="-5" dirty="0">
                <a:latin typeface="Times New Roman"/>
                <a:cs typeface="Times New Roman"/>
              </a:rPr>
              <a:t>personalità dell’Universo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sentiero che </a:t>
            </a:r>
            <a:r>
              <a:rPr sz="1200" dirty="0">
                <a:latin typeface="Times New Roman"/>
                <a:cs typeface="Times New Roman"/>
              </a:rPr>
              <a:t>porta </a:t>
            </a:r>
            <a:r>
              <a:rPr sz="1200" spc="-5" dirty="0">
                <a:latin typeface="Times New Roman"/>
                <a:cs typeface="Times New Roman"/>
              </a:rPr>
              <a:t>dalla  </a:t>
            </a:r>
            <a:r>
              <a:rPr sz="1200" dirty="0">
                <a:latin typeface="Times New Roman"/>
                <a:cs typeface="Times New Roman"/>
              </a:rPr>
              <a:t>divinità </a:t>
            </a:r>
            <a:r>
              <a:rPr sz="1200" spc="-5" dirty="0">
                <a:latin typeface="Times New Roman"/>
                <a:cs typeface="Times New Roman"/>
              </a:rPr>
              <a:t>suprema, attraverso l’absonità </a:t>
            </a:r>
            <a:r>
              <a:rPr sz="1200" dirty="0">
                <a:latin typeface="Times New Roman"/>
                <a:cs typeface="Times New Roman"/>
              </a:rPr>
              <a:t>ultima, </a:t>
            </a:r>
            <a:r>
              <a:rPr sz="1200" spc="-5" dirty="0">
                <a:latin typeface="Times New Roman"/>
                <a:cs typeface="Times New Roman"/>
              </a:rPr>
              <a:t>sino alla finalità della deità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eterna.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>
              <a:lnSpc>
                <a:spcPct val="1000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(242.4) 21:6.5 </a:t>
            </a:r>
            <a:r>
              <a:rPr sz="1200" spc="-5" dirty="0">
                <a:latin typeface="Times New Roman"/>
                <a:cs typeface="Times New Roman"/>
              </a:rPr>
              <a:t>[Presentato </a:t>
            </a:r>
            <a:r>
              <a:rPr sz="1200" dirty="0">
                <a:latin typeface="Times New Roman"/>
                <a:cs typeface="Times New Roman"/>
              </a:rPr>
              <a:t>da un </a:t>
            </a:r>
            <a:r>
              <a:rPr sz="1200" spc="-5" dirty="0">
                <a:latin typeface="Times New Roman"/>
                <a:cs typeface="Times New Roman"/>
              </a:rPr>
              <a:t>Perfettore </a:t>
            </a:r>
            <a:r>
              <a:rPr sz="1200" dirty="0">
                <a:latin typeface="Times New Roman"/>
                <a:cs typeface="Times New Roman"/>
              </a:rPr>
              <a:t>di Saggezza </a:t>
            </a:r>
            <a:r>
              <a:rPr sz="1200" spc="-5" dirty="0">
                <a:latin typeface="Times New Roman"/>
                <a:cs typeface="Times New Roman"/>
              </a:rPr>
              <a:t>proveniente </a:t>
            </a:r>
            <a:r>
              <a:rPr sz="1200" spc="5" dirty="0">
                <a:latin typeface="Times New Roman"/>
                <a:cs typeface="Times New Roman"/>
              </a:rPr>
              <a:t>da</a:t>
            </a:r>
            <a:r>
              <a:rPr sz="1200" spc="-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Uversa.]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42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429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spc="-5" dirty="0">
                <a:solidFill>
                  <a:srgbClr val="C00000"/>
                </a:solidFill>
                <a:latin typeface="Times New Roman"/>
                <a:cs typeface="Times New Roman"/>
              </a:rPr>
              <a:t>L’Universo Centrale </a:t>
            </a:r>
            <a:r>
              <a:rPr sz="1500" dirty="0">
                <a:solidFill>
                  <a:srgbClr val="C00000"/>
                </a:solidFill>
                <a:latin typeface="Times New Roman"/>
                <a:cs typeface="Times New Roman"/>
              </a:rPr>
              <a:t>e i</a:t>
            </a:r>
            <a:r>
              <a:rPr sz="1500" spc="-1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spc="-5" dirty="0">
                <a:solidFill>
                  <a:srgbClr val="C00000"/>
                </a:solidFill>
                <a:latin typeface="Times New Roman"/>
                <a:cs typeface="Times New Roman"/>
              </a:rPr>
              <a:t>Superuniversi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>
            <a:spLocks noGrp="1"/>
          </p:cNvSpPr>
          <p:nvPr>
            <p:ph type="title"/>
          </p:nvPr>
        </p:nvSpPr>
        <p:spPr>
          <a:xfrm>
            <a:off x="528319" y="508761"/>
            <a:ext cx="4545965" cy="36068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2200" b="1" spc="-5" dirty="0">
                <a:solidFill>
                  <a:srgbClr val="933634"/>
                </a:solidFill>
                <a:latin typeface="Times New Roman"/>
                <a:cs typeface="Times New Roman"/>
              </a:rPr>
              <a:t>Fascicolo </a:t>
            </a:r>
            <a:r>
              <a:rPr sz="2200" b="1" dirty="0">
                <a:solidFill>
                  <a:srgbClr val="933634"/>
                </a:solidFill>
                <a:latin typeface="Times New Roman"/>
                <a:cs typeface="Times New Roman"/>
              </a:rPr>
              <a:t>22: </a:t>
            </a:r>
            <a:r>
              <a:rPr sz="2200" b="1" spc="-5" dirty="0">
                <a:solidFill>
                  <a:srgbClr val="933634"/>
                </a:solidFill>
                <a:latin typeface="Times New Roman"/>
                <a:cs typeface="Times New Roman"/>
              </a:rPr>
              <a:t>I Figli </a:t>
            </a:r>
            <a:r>
              <a:rPr sz="2200" b="1" dirty="0">
                <a:solidFill>
                  <a:srgbClr val="933634"/>
                </a:solidFill>
                <a:latin typeface="Times New Roman"/>
                <a:cs typeface="Times New Roman"/>
              </a:rPr>
              <a:t>di </a:t>
            </a:r>
            <a:r>
              <a:rPr sz="2200" b="1" spc="-10" dirty="0">
                <a:solidFill>
                  <a:srgbClr val="933634"/>
                </a:solidFill>
                <a:latin typeface="Times New Roman"/>
                <a:cs typeface="Times New Roman"/>
              </a:rPr>
              <a:t>Dio</a:t>
            </a:r>
            <a:r>
              <a:rPr sz="2200" b="1" spc="-20" dirty="0">
                <a:solidFill>
                  <a:srgbClr val="933634"/>
                </a:solidFill>
                <a:latin typeface="Times New Roman"/>
                <a:cs typeface="Times New Roman"/>
              </a:rPr>
              <a:t> Trinitizzati</a:t>
            </a:r>
            <a:endParaRPr sz="2200">
              <a:latin typeface="Times New Roman"/>
              <a:cs typeface="Times New Roman"/>
            </a:endParaRPr>
          </a:p>
        </p:txBody>
      </p:sp>
      <p:sp>
        <p:nvSpPr>
          <p:cNvPr id="11" name="object 11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  <p:sp>
        <p:nvSpPr>
          <p:cNvPr id="10" name="object 10"/>
          <p:cNvSpPr txBox="1"/>
          <p:nvPr/>
        </p:nvSpPr>
        <p:spPr>
          <a:xfrm>
            <a:off x="477519" y="1011682"/>
            <a:ext cx="8051165" cy="361251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63500" marR="57785" algn="just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(243.1) 22:0.1 </a:t>
            </a:r>
            <a:r>
              <a:rPr sz="1200" spc="-5" dirty="0">
                <a:latin typeface="Times New Roman"/>
                <a:cs typeface="Times New Roman"/>
              </a:rPr>
              <a:t>VI </a:t>
            </a:r>
            <a:r>
              <a:rPr sz="1200" dirty="0">
                <a:latin typeface="Times New Roman"/>
                <a:cs typeface="Times New Roman"/>
              </a:rPr>
              <a:t>SONO tre </a:t>
            </a:r>
            <a:r>
              <a:rPr sz="1200" spc="-5" dirty="0">
                <a:latin typeface="Times New Roman"/>
                <a:cs typeface="Times New Roman"/>
              </a:rPr>
              <a:t>gruppi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esseri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sono </a:t>
            </a:r>
            <a:r>
              <a:rPr sz="1200" dirty="0">
                <a:latin typeface="Times New Roman"/>
                <a:cs typeface="Times New Roman"/>
              </a:rPr>
              <a:t>chiamati </a:t>
            </a:r>
            <a:r>
              <a:rPr sz="1200" spc="-5" dirty="0">
                <a:latin typeface="Times New Roman"/>
                <a:cs typeface="Times New Roman"/>
              </a:rPr>
              <a:t>Figli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Dio. Oltre agli </a:t>
            </a:r>
            <a:r>
              <a:rPr sz="1200" dirty="0">
                <a:latin typeface="Times New Roman"/>
                <a:cs typeface="Times New Roman"/>
              </a:rPr>
              <a:t>ordini di </a:t>
            </a:r>
            <a:r>
              <a:rPr sz="1200" spc="-5" dirty="0">
                <a:latin typeface="Times New Roman"/>
                <a:cs typeface="Times New Roman"/>
              </a:rPr>
              <a:t>filiazione discendenti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ascendenti c’è 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terzo gruppo </a:t>
            </a:r>
            <a:r>
              <a:rPr sz="1200" dirty="0">
                <a:latin typeface="Times New Roman"/>
                <a:cs typeface="Times New Roman"/>
              </a:rPr>
              <a:t>conosciuto con il nome di </a:t>
            </a:r>
            <a:r>
              <a:rPr sz="1200" spc="-5" dirty="0">
                <a:latin typeface="Times New Roman"/>
                <a:cs typeface="Times New Roman"/>
              </a:rPr>
              <a:t>Figli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Trinitizzati. L’ordine trinitizzato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filiazione </a:t>
            </a:r>
            <a:r>
              <a:rPr sz="1200" dirty="0">
                <a:latin typeface="Times New Roman"/>
                <a:cs typeface="Times New Roman"/>
              </a:rPr>
              <a:t>è suddiviso in tre </a:t>
            </a:r>
            <a:r>
              <a:rPr sz="1200" spc="-5" dirty="0">
                <a:latin typeface="Times New Roman"/>
                <a:cs typeface="Times New Roman"/>
              </a:rPr>
              <a:t>ripartizioni  principali, secondo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origini dei </a:t>
            </a:r>
            <a:r>
              <a:rPr sz="1200" dirty="0">
                <a:latin typeface="Times New Roman"/>
                <a:cs typeface="Times New Roman"/>
              </a:rPr>
              <a:t>suoi </a:t>
            </a:r>
            <a:r>
              <a:rPr sz="1200" spc="-5" dirty="0">
                <a:latin typeface="Times New Roman"/>
                <a:cs typeface="Times New Roman"/>
              </a:rPr>
              <a:t>numerosi </a:t>
            </a:r>
            <a:r>
              <a:rPr sz="1200" dirty="0">
                <a:latin typeface="Times New Roman"/>
                <a:cs typeface="Times New Roman"/>
              </a:rPr>
              <a:t>tipi di </a:t>
            </a:r>
            <a:r>
              <a:rPr sz="1200" spc="-5" dirty="0">
                <a:latin typeface="Times New Roman"/>
                <a:cs typeface="Times New Roman"/>
              </a:rPr>
              <a:t>personalità rivelate </a:t>
            </a:r>
            <a:r>
              <a:rPr sz="1200" dirty="0">
                <a:latin typeface="Times New Roman"/>
                <a:cs typeface="Times New Roman"/>
              </a:rPr>
              <a:t>e non </a:t>
            </a:r>
            <a:r>
              <a:rPr sz="1200" spc="-5" dirty="0">
                <a:latin typeface="Times New Roman"/>
                <a:cs typeface="Times New Roman"/>
              </a:rPr>
              <a:t>rivelate. Queste </a:t>
            </a:r>
            <a:r>
              <a:rPr sz="1200" dirty="0">
                <a:latin typeface="Times New Roman"/>
                <a:cs typeface="Times New Roman"/>
              </a:rPr>
              <a:t>ripartizioni </a:t>
            </a:r>
            <a:r>
              <a:rPr sz="1200" spc="-5" dirty="0">
                <a:latin typeface="Times New Roman"/>
                <a:cs typeface="Times New Roman"/>
              </a:rPr>
              <a:t>principali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sono: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00">
              <a:latin typeface="Times New Roman"/>
              <a:cs typeface="Times New Roman"/>
            </a:endParaRPr>
          </a:p>
          <a:p>
            <a:pPr marL="520700">
              <a:lnSpc>
                <a:spcPct val="1000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(243.2) 22:0.2 </a:t>
            </a:r>
            <a:r>
              <a:rPr sz="1200" dirty="0">
                <a:latin typeface="Times New Roman"/>
                <a:cs typeface="Times New Roman"/>
              </a:rPr>
              <a:t>1. </a:t>
            </a:r>
            <a:r>
              <a:rPr sz="1200" spc="-5" dirty="0">
                <a:latin typeface="Times New Roman"/>
                <a:cs typeface="Times New Roman"/>
              </a:rPr>
              <a:t>Figli trinitizzati dalla</a:t>
            </a:r>
            <a:r>
              <a:rPr sz="1200" spc="-1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Deità.</a:t>
            </a:r>
            <a:endParaRPr sz="1200">
              <a:latin typeface="Times New Roman"/>
              <a:cs typeface="Times New Roman"/>
            </a:endParaRPr>
          </a:p>
          <a:p>
            <a:pPr marL="520700">
              <a:lnSpc>
                <a:spcPct val="100000"/>
              </a:lnSpc>
              <a:spcBef>
                <a:spcPts val="133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(243.3) 22:0.3 </a:t>
            </a:r>
            <a:r>
              <a:rPr sz="1200" dirty="0">
                <a:latin typeface="Times New Roman"/>
                <a:cs typeface="Times New Roman"/>
              </a:rPr>
              <a:t>2. </a:t>
            </a:r>
            <a:r>
              <a:rPr sz="1200" spc="-5" dirty="0">
                <a:latin typeface="Times New Roman"/>
                <a:cs typeface="Times New Roman"/>
              </a:rPr>
              <a:t>Figli abbracciati </a:t>
            </a:r>
            <a:r>
              <a:rPr sz="1200" dirty="0">
                <a:latin typeface="Times New Roman"/>
                <a:cs typeface="Times New Roman"/>
              </a:rPr>
              <a:t>dalla</a:t>
            </a:r>
            <a:r>
              <a:rPr sz="1200" spc="-1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Trinità.</a:t>
            </a:r>
            <a:endParaRPr sz="1200">
              <a:latin typeface="Times New Roman"/>
              <a:cs typeface="Times New Roman"/>
            </a:endParaRPr>
          </a:p>
          <a:p>
            <a:pPr marL="520700">
              <a:lnSpc>
                <a:spcPct val="100000"/>
              </a:lnSpc>
              <a:spcBef>
                <a:spcPts val="134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(243.4) 22:0.4 </a:t>
            </a:r>
            <a:r>
              <a:rPr sz="1200" dirty="0">
                <a:latin typeface="Times New Roman"/>
                <a:cs typeface="Times New Roman"/>
              </a:rPr>
              <a:t>3. </a:t>
            </a:r>
            <a:r>
              <a:rPr sz="1200" spc="-5" dirty="0">
                <a:latin typeface="Times New Roman"/>
                <a:cs typeface="Times New Roman"/>
              </a:rPr>
              <a:t>Figli trinitizzati </a:t>
            </a:r>
            <a:r>
              <a:rPr sz="1200" dirty="0">
                <a:latin typeface="Times New Roman"/>
                <a:cs typeface="Times New Roman"/>
              </a:rPr>
              <a:t>da</a:t>
            </a:r>
            <a:r>
              <a:rPr sz="1200" spc="-1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creature.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63500" marR="6096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(243.5) 22:0.5 </a:t>
            </a:r>
            <a:r>
              <a:rPr sz="1200" spc="-5" dirty="0">
                <a:latin typeface="Times New Roman"/>
                <a:cs typeface="Times New Roman"/>
              </a:rPr>
              <a:t>Indipendentemente dalla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origine, </a:t>
            </a:r>
            <a:r>
              <a:rPr sz="1200" dirty="0">
                <a:latin typeface="Times New Roman"/>
                <a:cs typeface="Times New Roman"/>
              </a:rPr>
              <a:t>tutti i </a:t>
            </a:r>
            <a:r>
              <a:rPr sz="1200" spc="-5" dirty="0">
                <a:latin typeface="Times New Roman"/>
                <a:cs typeface="Times New Roman"/>
              </a:rPr>
              <a:t>Figli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Trinitizzati hanno </a:t>
            </a:r>
            <a:r>
              <a:rPr sz="1200" dirty="0">
                <a:latin typeface="Times New Roman"/>
                <a:cs typeface="Times New Roman"/>
              </a:rPr>
              <a:t>in comune </a:t>
            </a:r>
            <a:r>
              <a:rPr sz="1200" spc="-5" dirty="0">
                <a:latin typeface="Times New Roman"/>
                <a:cs typeface="Times New Roman"/>
              </a:rPr>
              <a:t>l’esperienza della trinitizzazione,  sia come parte della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origine sia come esperienza dell’abbraccio </a:t>
            </a:r>
            <a:r>
              <a:rPr sz="1200" dirty="0">
                <a:latin typeface="Times New Roman"/>
                <a:cs typeface="Times New Roman"/>
              </a:rPr>
              <a:t>da parte </a:t>
            </a:r>
            <a:r>
              <a:rPr sz="1200" spc="-5" dirty="0">
                <a:latin typeface="Times New Roman"/>
                <a:cs typeface="Times New Roman"/>
              </a:rPr>
              <a:t>della Trinità raggiunto successivamente.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Figli  Trinitizzati dalla Deità </a:t>
            </a:r>
            <a:r>
              <a:rPr sz="1200" dirty="0">
                <a:latin typeface="Times New Roman"/>
                <a:cs typeface="Times New Roman"/>
              </a:rPr>
              <a:t>non sono </a:t>
            </a:r>
            <a:r>
              <a:rPr sz="1200" spc="-5" dirty="0">
                <a:latin typeface="Times New Roman"/>
                <a:cs typeface="Times New Roman"/>
              </a:rPr>
              <a:t>rivelati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questa narrazione.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nostra </a:t>
            </a:r>
            <a:r>
              <a:rPr sz="1200" spc="-5" dirty="0">
                <a:latin typeface="Times New Roman"/>
                <a:cs typeface="Times New Roman"/>
              </a:rPr>
              <a:t>presentazione si limiterà perciò </a:t>
            </a:r>
            <a:r>
              <a:rPr sz="1200" dirty="0">
                <a:latin typeface="Times New Roman"/>
                <a:cs typeface="Times New Roman"/>
              </a:rPr>
              <a:t>alla </a:t>
            </a:r>
            <a:r>
              <a:rPr sz="1200" spc="-5" dirty="0">
                <a:latin typeface="Times New Roman"/>
                <a:cs typeface="Times New Roman"/>
              </a:rPr>
              <a:t>descrizione degli altri  </a:t>
            </a:r>
            <a:r>
              <a:rPr sz="1200" dirty="0">
                <a:latin typeface="Times New Roman"/>
                <a:cs typeface="Times New Roman"/>
              </a:rPr>
              <a:t>due </a:t>
            </a:r>
            <a:r>
              <a:rPr sz="1200" spc="-5" dirty="0">
                <a:latin typeface="Times New Roman"/>
                <a:cs typeface="Times New Roman"/>
              </a:rPr>
              <a:t>gruppi, </a:t>
            </a:r>
            <a:r>
              <a:rPr sz="1200" dirty="0">
                <a:latin typeface="Times New Roman"/>
                <a:cs typeface="Times New Roman"/>
              </a:rPr>
              <a:t>e più </a:t>
            </a:r>
            <a:r>
              <a:rPr sz="1200" spc="-5" dirty="0">
                <a:latin typeface="Times New Roman"/>
                <a:cs typeface="Times New Roman"/>
              </a:rPr>
              <a:t>particolarmente dei figli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abbracciati </a:t>
            </a:r>
            <a:r>
              <a:rPr sz="1200" spc="-5" dirty="0">
                <a:latin typeface="Times New Roman"/>
                <a:cs typeface="Times New Roman"/>
              </a:rPr>
              <a:t>dalla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Trinità.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635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1. I Figli Abbracciati dalla</a:t>
            </a:r>
            <a:r>
              <a:rPr sz="1600" b="1" spc="-10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Trinità</a:t>
            </a:r>
            <a:endParaRPr sz="1600">
              <a:latin typeface="Times New Roman"/>
              <a:cs typeface="Times New Roman"/>
            </a:endParaRPr>
          </a:p>
          <a:p>
            <a:pPr marL="63500" marR="43180">
              <a:lnSpc>
                <a:spcPct val="95400"/>
              </a:lnSpc>
              <a:spcBef>
                <a:spcPts val="13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(243.6) 22:1.1 </a:t>
            </a:r>
            <a:r>
              <a:rPr sz="1200" spc="-5" dirty="0">
                <a:latin typeface="Times New Roman"/>
                <a:cs typeface="Times New Roman"/>
              </a:rPr>
              <a:t>Tutti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figli abbracciati dalla Trinità sono </a:t>
            </a:r>
            <a:r>
              <a:rPr sz="1200" dirty="0">
                <a:latin typeface="Times New Roman"/>
                <a:cs typeface="Times New Roman"/>
              </a:rPr>
              <a:t>inizialmente di </a:t>
            </a:r>
            <a:r>
              <a:rPr sz="1200" spc="-5" dirty="0">
                <a:latin typeface="Times New Roman"/>
                <a:cs typeface="Times New Roman"/>
              </a:rPr>
              <a:t>origine singola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duale, </a:t>
            </a:r>
            <a:r>
              <a:rPr sz="1200" spc="5" dirty="0">
                <a:latin typeface="Times New Roman"/>
                <a:cs typeface="Times New Roman"/>
              </a:rPr>
              <a:t>ma </a:t>
            </a:r>
            <a:r>
              <a:rPr sz="1200" dirty="0">
                <a:latin typeface="Times New Roman"/>
                <a:cs typeface="Times New Roman"/>
              </a:rPr>
              <a:t>dopo </a:t>
            </a:r>
            <a:r>
              <a:rPr sz="1200" spc="-5" dirty="0">
                <a:latin typeface="Times New Roman"/>
                <a:cs typeface="Times New Roman"/>
              </a:rPr>
              <a:t>l’abbraccio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Trinità sono  per sempre consacrati al servizio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10" dirty="0">
                <a:latin typeface="Times New Roman"/>
                <a:cs typeface="Times New Roman"/>
              </a:rPr>
              <a:t>agli </a:t>
            </a:r>
            <a:r>
              <a:rPr sz="1200" spc="-5" dirty="0">
                <a:latin typeface="Times New Roman"/>
                <a:cs typeface="Times New Roman"/>
              </a:rPr>
              <a:t>incarichi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Trinità. Questo </a:t>
            </a:r>
            <a:r>
              <a:rPr sz="1200" dirty="0">
                <a:latin typeface="Times New Roman"/>
                <a:cs typeface="Times New Roman"/>
              </a:rPr>
              <a:t>corpo, </a:t>
            </a:r>
            <a:r>
              <a:rPr sz="1200" spc="-5" dirty="0">
                <a:latin typeface="Times New Roman"/>
                <a:cs typeface="Times New Roman"/>
              </a:rPr>
              <a:t>com’è </a:t>
            </a:r>
            <a:r>
              <a:rPr sz="1200" dirty="0">
                <a:latin typeface="Times New Roman"/>
                <a:cs typeface="Times New Roman"/>
              </a:rPr>
              <a:t>rivelato ed organizzato per il </a:t>
            </a:r>
            <a:r>
              <a:rPr sz="1200" spc="-5" dirty="0">
                <a:latin typeface="Times New Roman"/>
                <a:cs typeface="Times New Roman"/>
              </a:rPr>
              <a:t>servizio nei  Superuniversi, comprende </a:t>
            </a:r>
            <a:r>
              <a:rPr sz="1200" dirty="0">
                <a:latin typeface="Times New Roman"/>
                <a:cs typeface="Times New Roman"/>
              </a:rPr>
              <a:t>sette ordini di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personalità:</a:t>
            </a:r>
            <a:endParaRPr sz="12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43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4858"/>
            <a:ext cx="8196580" cy="395859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76200">
              <a:lnSpc>
                <a:spcPct val="100000"/>
              </a:lnSpc>
              <a:spcBef>
                <a:spcPts val="95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2. La realtà di</a:t>
            </a:r>
            <a:r>
              <a:rPr sz="1600" b="1" spc="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Dio</a:t>
            </a:r>
            <a:endParaRPr sz="1600">
              <a:latin typeface="Times New Roman"/>
              <a:cs typeface="Times New Roman"/>
            </a:endParaRPr>
          </a:p>
          <a:p>
            <a:pPr marL="76200" marR="68580">
              <a:lnSpc>
                <a:spcPts val="1380"/>
              </a:lnSpc>
              <a:spcBef>
                <a:spcPts val="141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(23.4) 1:2.1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è la </a:t>
            </a:r>
            <a:r>
              <a:rPr sz="1200" spc="-5" dirty="0">
                <a:latin typeface="Times New Roman"/>
                <a:cs typeface="Times New Roman"/>
              </a:rPr>
              <a:t>realtà </a:t>
            </a:r>
            <a:r>
              <a:rPr sz="1200" dirty="0">
                <a:latin typeface="Times New Roman"/>
                <a:cs typeface="Times New Roman"/>
              </a:rPr>
              <a:t>primordiale </a:t>
            </a:r>
            <a:r>
              <a:rPr sz="1200" spc="-5" dirty="0">
                <a:latin typeface="Times New Roman"/>
                <a:cs typeface="Times New Roman"/>
              </a:rPr>
              <a:t>nel </a:t>
            </a:r>
            <a:r>
              <a:rPr sz="1200" dirty="0">
                <a:latin typeface="Times New Roman"/>
                <a:cs typeface="Times New Roman"/>
              </a:rPr>
              <a:t>mondo </a:t>
            </a:r>
            <a:r>
              <a:rPr sz="1200" spc="-5" dirty="0">
                <a:latin typeface="Times New Roman"/>
                <a:cs typeface="Times New Roman"/>
              </a:rPr>
              <a:t>dello </a:t>
            </a:r>
            <a:r>
              <a:rPr sz="1200" dirty="0">
                <a:latin typeface="Times New Roman"/>
                <a:cs typeface="Times New Roman"/>
              </a:rPr>
              <a:t>spirito;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è la </a:t>
            </a:r>
            <a:r>
              <a:rPr sz="1200" spc="-5" dirty="0">
                <a:latin typeface="Times New Roman"/>
                <a:cs typeface="Times New Roman"/>
              </a:rPr>
              <a:t>sorgente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verità </a:t>
            </a:r>
            <a:r>
              <a:rPr sz="1200" dirty="0">
                <a:latin typeface="Times New Roman"/>
                <a:cs typeface="Times New Roman"/>
              </a:rPr>
              <a:t>nelle sfere </a:t>
            </a:r>
            <a:r>
              <a:rPr sz="1200" spc="-5" dirty="0">
                <a:latin typeface="Times New Roman"/>
                <a:cs typeface="Times New Roman"/>
              </a:rPr>
              <a:t>mentali; Dio proietta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 </a:t>
            </a:r>
            <a:r>
              <a:rPr sz="1200" dirty="0">
                <a:latin typeface="Times New Roman"/>
                <a:cs typeface="Times New Roman"/>
              </a:rPr>
              <a:t>ombra </a:t>
            </a:r>
            <a:r>
              <a:rPr sz="1200" spc="-5" dirty="0">
                <a:latin typeface="Times New Roman"/>
                <a:cs typeface="Times New Roman"/>
              </a:rPr>
              <a:t>su ogni cosa </a:t>
            </a:r>
            <a:r>
              <a:rPr sz="1200" dirty="0">
                <a:latin typeface="Times New Roman"/>
                <a:cs typeface="Times New Roman"/>
              </a:rPr>
              <a:t>in tutti i </a:t>
            </a:r>
            <a:r>
              <a:rPr sz="1200" spc="-5" dirty="0">
                <a:latin typeface="Times New Roman"/>
                <a:cs typeface="Times New Roman"/>
              </a:rPr>
              <a:t>regni materiali. Per </a:t>
            </a:r>
            <a:r>
              <a:rPr sz="1200" dirty="0">
                <a:latin typeface="Times New Roman"/>
                <a:cs typeface="Times New Roman"/>
              </a:rPr>
              <a:t>tutte le </a:t>
            </a:r>
            <a:r>
              <a:rPr sz="1200" spc="-5" dirty="0">
                <a:latin typeface="Times New Roman"/>
                <a:cs typeface="Times New Roman"/>
              </a:rPr>
              <a:t>intelligenze create Dio </a:t>
            </a:r>
            <a:r>
              <a:rPr sz="1200" dirty="0">
                <a:latin typeface="Times New Roman"/>
                <a:cs typeface="Times New Roman"/>
              </a:rPr>
              <a:t>è una </a:t>
            </a:r>
            <a:r>
              <a:rPr sz="1200" spc="-5" dirty="0">
                <a:latin typeface="Times New Roman"/>
                <a:cs typeface="Times New Roman"/>
              </a:rPr>
              <a:t>personalità </a:t>
            </a:r>
            <a:r>
              <a:rPr sz="1200" dirty="0">
                <a:latin typeface="Times New Roman"/>
                <a:cs typeface="Times New Roman"/>
              </a:rPr>
              <a:t>e per l’Universo degli </a:t>
            </a:r>
            <a:r>
              <a:rPr sz="1200" spc="-5" dirty="0">
                <a:latin typeface="Times New Roman"/>
                <a:cs typeface="Times New Roman"/>
              </a:rPr>
              <a:t>Universi </a:t>
            </a:r>
            <a:r>
              <a:rPr sz="1200" dirty="0">
                <a:latin typeface="Times New Roman"/>
                <a:cs typeface="Times New Roman"/>
              </a:rPr>
              <a:t>è la  Prima </a:t>
            </a:r>
            <a:r>
              <a:rPr sz="1200" spc="-5" dirty="0">
                <a:latin typeface="Times New Roman"/>
                <a:cs typeface="Times New Roman"/>
              </a:rPr>
              <a:t>Sorgente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Centro della realtà eterna. Dio </a:t>
            </a:r>
            <a:r>
              <a:rPr sz="1200" dirty="0">
                <a:latin typeface="Times New Roman"/>
                <a:cs typeface="Times New Roman"/>
              </a:rPr>
              <a:t>non è simile né </a:t>
            </a:r>
            <a:r>
              <a:rPr sz="1200" spc="10" dirty="0">
                <a:latin typeface="Times New Roman"/>
                <a:cs typeface="Times New Roman"/>
              </a:rPr>
              <a:t>ad </a:t>
            </a:r>
            <a:r>
              <a:rPr sz="1200" dirty="0">
                <a:latin typeface="Times New Roman"/>
                <a:cs typeface="Times New Roman"/>
              </a:rPr>
              <a:t>un uomo né </a:t>
            </a:r>
            <a:r>
              <a:rPr sz="1200" spc="-5" dirty="0">
                <a:latin typeface="Times New Roman"/>
                <a:cs typeface="Times New Roman"/>
              </a:rPr>
              <a:t>ad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macchina.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Primo </a:t>
            </a:r>
            <a:r>
              <a:rPr sz="1200" spc="-5" dirty="0">
                <a:latin typeface="Times New Roman"/>
                <a:cs typeface="Times New Roman"/>
              </a:rPr>
              <a:t>Padre </a:t>
            </a:r>
            <a:r>
              <a:rPr sz="1200" dirty="0">
                <a:latin typeface="Times New Roman"/>
                <a:cs typeface="Times New Roman"/>
              </a:rPr>
              <a:t>è spirito  </a:t>
            </a:r>
            <a:r>
              <a:rPr sz="1200" spc="-5" dirty="0">
                <a:latin typeface="Times New Roman"/>
                <a:cs typeface="Times New Roman"/>
              </a:rPr>
              <a:t>universale, </a:t>
            </a:r>
            <a:r>
              <a:rPr sz="1200" dirty="0">
                <a:latin typeface="Times New Roman"/>
                <a:cs typeface="Times New Roman"/>
              </a:rPr>
              <a:t>verità </a:t>
            </a:r>
            <a:r>
              <a:rPr sz="1200" spc="-5" dirty="0">
                <a:latin typeface="Times New Roman"/>
                <a:cs typeface="Times New Roman"/>
              </a:rPr>
              <a:t>eterna, realtà </a:t>
            </a:r>
            <a:r>
              <a:rPr sz="1200" dirty="0">
                <a:latin typeface="Times New Roman"/>
                <a:cs typeface="Times New Roman"/>
              </a:rPr>
              <a:t>infinita e personalità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paterna.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148590">
              <a:lnSpc>
                <a:spcPct val="959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(23.5) 1:2.2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Dio eterno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infinitamente </a:t>
            </a:r>
            <a:r>
              <a:rPr sz="1200" dirty="0">
                <a:latin typeface="Times New Roman"/>
                <a:cs typeface="Times New Roman"/>
              </a:rPr>
              <a:t>di più della </a:t>
            </a:r>
            <a:r>
              <a:rPr sz="1200" spc="-5" dirty="0">
                <a:latin typeface="Times New Roman"/>
                <a:cs typeface="Times New Roman"/>
              </a:rPr>
              <a:t>realtà </a:t>
            </a:r>
            <a:r>
              <a:rPr sz="1200" dirty="0">
                <a:latin typeface="Times New Roman"/>
                <a:cs typeface="Times New Roman"/>
              </a:rPr>
              <a:t>idealizzata o </a:t>
            </a:r>
            <a:r>
              <a:rPr sz="1200" spc="-5" dirty="0">
                <a:latin typeface="Times New Roman"/>
                <a:cs typeface="Times New Roman"/>
              </a:rPr>
              <a:t>dell’Universo </a:t>
            </a:r>
            <a:r>
              <a:rPr sz="1200" dirty="0">
                <a:latin typeface="Times New Roman"/>
                <a:cs typeface="Times New Roman"/>
              </a:rPr>
              <a:t>personalizzato.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non è </a:t>
            </a:r>
            <a:r>
              <a:rPr sz="1200" spc="-5" dirty="0">
                <a:latin typeface="Times New Roman"/>
                <a:cs typeface="Times New Roman"/>
              </a:rPr>
              <a:t>semplicemente </a:t>
            </a:r>
            <a:r>
              <a:rPr sz="1200" dirty="0">
                <a:latin typeface="Times New Roman"/>
                <a:cs typeface="Times New Roman"/>
              </a:rPr>
              <a:t>il  </a:t>
            </a:r>
            <a:r>
              <a:rPr sz="1200" spc="-5" dirty="0">
                <a:latin typeface="Times New Roman"/>
                <a:cs typeface="Times New Roman"/>
              </a:rPr>
              <a:t>desiderio supremo </a:t>
            </a:r>
            <a:r>
              <a:rPr sz="1200" dirty="0">
                <a:latin typeface="Times New Roman"/>
                <a:cs typeface="Times New Roman"/>
              </a:rPr>
              <a:t>dell’uomo, la </a:t>
            </a:r>
            <a:r>
              <a:rPr sz="1200" spc="-5" dirty="0">
                <a:latin typeface="Times New Roman"/>
                <a:cs typeface="Times New Roman"/>
              </a:rPr>
              <a:t>ricerca </a:t>
            </a:r>
            <a:r>
              <a:rPr sz="1200" dirty="0">
                <a:latin typeface="Times New Roman"/>
                <a:cs typeface="Times New Roman"/>
              </a:rPr>
              <a:t>oggettivata </a:t>
            </a:r>
            <a:r>
              <a:rPr sz="1200" spc="-5" dirty="0">
                <a:latin typeface="Times New Roman"/>
                <a:cs typeface="Times New Roman"/>
              </a:rPr>
              <a:t>del mortale. Dio </a:t>
            </a:r>
            <a:r>
              <a:rPr sz="1200" dirty="0">
                <a:latin typeface="Times New Roman"/>
                <a:cs typeface="Times New Roman"/>
              </a:rPr>
              <a:t>non è </a:t>
            </a:r>
            <a:r>
              <a:rPr sz="1200" spc="-5" dirty="0">
                <a:latin typeface="Times New Roman"/>
                <a:cs typeface="Times New Roman"/>
              </a:rPr>
              <a:t>neppure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semplice concetto, </a:t>
            </a:r>
            <a:r>
              <a:rPr sz="1200" dirty="0">
                <a:latin typeface="Times New Roman"/>
                <a:cs typeface="Times New Roman"/>
              </a:rPr>
              <a:t>il potenziale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spc="5" dirty="0">
                <a:latin typeface="Times New Roman"/>
                <a:cs typeface="Times New Roman"/>
              </a:rPr>
              <a:t>potere  </a:t>
            </a:r>
            <a:r>
              <a:rPr sz="1200" spc="-5" dirty="0">
                <a:latin typeface="Times New Roman"/>
                <a:cs typeface="Times New Roman"/>
              </a:rPr>
              <a:t>della rettitudine.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Padre </a:t>
            </a:r>
            <a:r>
              <a:rPr sz="1200" spc="-5" dirty="0">
                <a:latin typeface="Times New Roman"/>
                <a:cs typeface="Times New Roman"/>
              </a:rPr>
              <a:t>Universale </a:t>
            </a:r>
            <a:r>
              <a:rPr sz="1200" dirty="0">
                <a:latin typeface="Times New Roman"/>
                <a:cs typeface="Times New Roman"/>
              </a:rPr>
              <a:t>non è un sinonimo </a:t>
            </a:r>
            <a:r>
              <a:rPr sz="1200" spc="-5" dirty="0">
                <a:latin typeface="Times New Roman"/>
                <a:cs typeface="Times New Roman"/>
              </a:rPr>
              <a:t>della natura, </a:t>
            </a:r>
            <a:r>
              <a:rPr sz="1200" dirty="0">
                <a:latin typeface="Times New Roman"/>
                <a:cs typeface="Times New Roman"/>
              </a:rPr>
              <a:t>né la legge </a:t>
            </a:r>
            <a:r>
              <a:rPr sz="1200" spc="-5" dirty="0">
                <a:latin typeface="Times New Roman"/>
                <a:cs typeface="Times New Roman"/>
              </a:rPr>
              <a:t>naturale personificata. Dio </a:t>
            </a:r>
            <a:r>
              <a:rPr sz="1200" dirty="0">
                <a:latin typeface="Times New Roman"/>
                <a:cs typeface="Times New Roman"/>
              </a:rPr>
              <a:t>è una </a:t>
            </a:r>
            <a:r>
              <a:rPr sz="1200" spc="-5" dirty="0">
                <a:latin typeface="Times New Roman"/>
                <a:cs typeface="Times New Roman"/>
              </a:rPr>
              <a:t>realtà  trascendente </a:t>
            </a:r>
            <a:r>
              <a:rPr sz="1200" dirty="0">
                <a:latin typeface="Times New Roman"/>
                <a:cs typeface="Times New Roman"/>
              </a:rPr>
              <a:t>e non semplicemente il </a:t>
            </a:r>
            <a:r>
              <a:rPr sz="1200" spc="-5" dirty="0">
                <a:latin typeface="Times New Roman"/>
                <a:cs typeface="Times New Roman"/>
              </a:rPr>
              <a:t>concetto </a:t>
            </a:r>
            <a:r>
              <a:rPr sz="1200" dirty="0">
                <a:latin typeface="Times New Roman"/>
                <a:cs typeface="Times New Roman"/>
              </a:rPr>
              <a:t>umano </a:t>
            </a:r>
            <a:r>
              <a:rPr sz="1200" spc="-5" dirty="0">
                <a:latin typeface="Times New Roman"/>
                <a:cs typeface="Times New Roman"/>
              </a:rPr>
              <a:t>tradizionale dei valori supremi. Dio </a:t>
            </a:r>
            <a:r>
              <a:rPr sz="1200" dirty="0">
                <a:latin typeface="Times New Roman"/>
                <a:cs typeface="Times New Roman"/>
              </a:rPr>
              <a:t>non è una focalizzazione </a:t>
            </a:r>
            <a:r>
              <a:rPr sz="1200" spc="-5" dirty="0">
                <a:latin typeface="Times New Roman"/>
                <a:cs typeface="Times New Roman"/>
              </a:rPr>
              <a:t>psicologica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significati spirituali, </a:t>
            </a:r>
            <a:r>
              <a:rPr sz="1200" dirty="0">
                <a:latin typeface="Times New Roman"/>
                <a:cs typeface="Times New Roman"/>
              </a:rPr>
              <a:t>né tantomeno </a:t>
            </a:r>
            <a:r>
              <a:rPr sz="1200" spc="-5" dirty="0">
                <a:latin typeface="Times New Roman"/>
                <a:cs typeface="Times New Roman"/>
              </a:rPr>
              <a:t>“l’opera </a:t>
            </a:r>
            <a:r>
              <a:rPr sz="1200" dirty="0">
                <a:latin typeface="Times New Roman"/>
                <a:cs typeface="Times New Roman"/>
              </a:rPr>
              <a:t>più nobile </a:t>
            </a:r>
            <a:r>
              <a:rPr sz="1200" spc="-5" dirty="0">
                <a:latin typeface="Times New Roman"/>
                <a:cs typeface="Times New Roman"/>
              </a:rPr>
              <a:t>dell’uomo”. Dio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essere ciascuno </a:t>
            </a:r>
            <a:r>
              <a:rPr sz="1200" dirty="0">
                <a:latin typeface="Times New Roman"/>
                <a:cs typeface="Times New Roman"/>
              </a:rPr>
              <a:t>e tutti </a:t>
            </a:r>
            <a:r>
              <a:rPr sz="1200" spc="-5" dirty="0">
                <a:latin typeface="Times New Roman"/>
                <a:cs typeface="Times New Roman"/>
              </a:rPr>
              <a:t>questi concetti </a:t>
            </a:r>
            <a:r>
              <a:rPr sz="1200" dirty="0">
                <a:latin typeface="Times New Roman"/>
                <a:cs typeface="Times New Roman"/>
              </a:rPr>
              <a:t>nella </a:t>
            </a:r>
            <a:r>
              <a:rPr sz="1200" spc="5" dirty="0">
                <a:latin typeface="Times New Roman"/>
                <a:cs typeface="Times New Roman"/>
              </a:rPr>
              <a:t>mente </a:t>
            </a:r>
            <a:r>
              <a:rPr sz="1200" spc="-5" dirty="0">
                <a:latin typeface="Times New Roman"/>
                <a:cs typeface="Times New Roman"/>
              </a:rPr>
              <a:t>degli  </a:t>
            </a:r>
            <a:r>
              <a:rPr sz="1200" dirty="0">
                <a:latin typeface="Times New Roman"/>
                <a:cs typeface="Times New Roman"/>
              </a:rPr>
              <a:t>uomini, ma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è più di </a:t>
            </a:r>
            <a:r>
              <a:rPr sz="1200" spc="-5" dirty="0">
                <a:latin typeface="Times New Roman"/>
                <a:cs typeface="Times New Roman"/>
              </a:rPr>
              <a:t>questo. </a:t>
            </a:r>
            <a:r>
              <a:rPr sz="1200" dirty="0">
                <a:latin typeface="Times New Roman"/>
                <a:cs typeface="Times New Roman"/>
              </a:rPr>
              <a:t>È una </a:t>
            </a:r>
            <a:r>
              <a:rPr sz="1200" spc="-5" dirty="0">
                <a:latin typeface="Times New Roman"/>
                <a:cs typeface="Times New Roman"/>
              </a:rPr>
              <a:t>persona </a:t>
            </a:r>
            <a:r>
              <a:rPr sz="1200" dirty="0">
                <a:latin typeface="Times New Roman"/>
                <a:cs typeface="Times New Roman"/>
              </a:rPr>
              <a:t>salvifica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un Padre amorevole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coloro che godono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pace </a:t>
            </a:r>
            <a:r>
              <a:rPr sz="1200" dirty="0">
                <a:latin typeface="Times New Roman"/>
                <a:cs typeface="Times New Roman"/>
              </a:rPr>
              <a:t>spirituale sulla  </a:t>
            </a:r>
            <a:r>
              <a:rPr sz="1200" spc="-5" dirty="0">
                <a:latin typeface="Times New Roman"/>
                <a:cs typeface="Times New Roman"/>
              </a:rPr>
              <a:t>terra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che desiderano ardentemente fare l’esperienza della sopravvivenza della personalità alla </a:t>
            </a:r>
            <a:r>
              <a:rPr sz="1200" dirty="0">
                <a:latin typeface="Times New Roman"/>
                <a:cs typeface="Times New Roman"/>
              </a:rPr>
              <a:t>loro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morte.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50">
              <a:latin typeface="Times New Roman"/>
              <a:cs typeface="Times New Roman"/>
            </a:endParaRPr>
          </a:p>
          <a:p>
            <a:pPr marL="76200" marR="25400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(24.1) 1:2.3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realtà dell’esistenza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dimostrata nell’esperienza </a:t>
            </a:r>
            <a:r>
              <a:rPr sz="1200" dirty="0">
                <a:latin typeface="Times New Roman"/>
                <a:cs typeface="Times New Roman"/>
              </a:rPr>
              <a:t>umana </a:t>
            </a:r>
            <a:r>
              <a:rPr sz="1200" spc="-5" dirty="0">
                <a:latin typeface="Times New Roman"/>
                <a:cs typeface="Times New Roman"/>
              </a:rPr>
              <a:t>dalla </a:t>
            </a:r>
            <a:r>
              <a:rPr sz="1200" dirty="0">
                <a:latin typeface="Times New Roman"/>
                <a:cs typeface="Times New Roman"/>
              </a:rPr>
              <a:t>divina </a:t>
            </a:r>
            <a:r>
              <a:rPr sz="1200" spc="-5" dirty="0">
                <a:latin typeface="Times New Roman"/>
                <a:cs typeface="Times New Roman"/>
              </a:rPr>
              <a:t>presenza </a:t>
            </a:r>
            <a:r>
              <a:rPr sz="1200" dirty="0">
                <a:latin typeface="Times New Roman"/>
                <a:cs typeface="Times New Roman"/>
              </a:rPr>
              <a:t>dimorante, lo </a:t>
            </a:r>
            <a:r>
              <a:rPr sz="1200" spc="-5" dirty="0">
                <a:latin typeface="Times New Roman"/>
                <a:cs typeface="Times New Roman"/>
              </a:rPr>
              <a:t>spirito Monitore  mandato </a:t>
            </a:r>
            <a:r>
              <a:rPr sz="1200" dirty="0">
                <a:latin typeface="Times New Roman"/>
                <a:cs typeface="Times New Roman"/>
              </a:rPr>
              <a:t>dal </a:t>
            </a:r>
            <a:r>
              <a:rPr sz="1200" spc="-5" dirty="0">
                <a:latin typeface="Times New Roman"/>
                <a:cs typeface="Times New Roman"/>
              </a:rPr>
              <a:t>Paradiso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vivere nella </a:t>
            </a:r>
            <a:r>
              <a:rPr sz="1200" dirty="0">
                <a:latin typeface="Times New Roman"/>
                <a:cs typeface="Times New Roman"/>
              </a:rPr>
              <a:t>mente mortale </a:t>
            </a:r>
            <a:r>
              <a:rPr sz="1200" spc="-5" dirty="0">
                <a:latin typeface="Times New Roman"/>
                <a:cs typeface="Times New Roman"/>
              </a:rPr>
              <a:t>dell’uomo </a:t>
            </a:r>
            <a:r>
              <a:rPr sz="1200" dirty="0">
                <a:latin typeface="Times New Roman"/>
                <a:cs typeface="Times New Roman"/>
              </a:rPr>
              <a:t>e lì </a:t>
            </a:r>
            <a:r>
              <a:rPr sz="1200" spc="-5" dirty="0">
                <a:latin typeface="Times New Roman"/>
                <a:cs typeface="Times New Roman"/>
              </a:rPr>
              <a:t>ad assistere l’evoluzione dell’anima immortale destinata </a:t>
            </a:r>
            <a:r>
              <a:rPr sz="1200" dirty="0">
                <a:latin typeface="Times New Roman"/>
                <a:cs typeface="Times New Roman"/>
              </a:rPr>
              <a:t>a  </a:t>
            </a:r>
            <a:r>
              <a:rPr sz="1200" spc="-5" dirty="0">
                <a:latin typeface="Times New Roman"/>
                <a:cs typeface="Times New Roman"/>
              </a:rPr>
              <a:t>sopravvivere eternamente.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presenza di questo </a:t>
            </a:r>
            <a:r>
              <a:rPr sz="1200" spc="-5" dirty="0">
                <a:latin typeface="Times New Roman"/>
                <a:cs typeface="Times New Roman"/>
              </a:rPr>
              <a:t>Aggiustatore </a:t>
            </a:r>
            <a:r>
              <a:rPr sz="1200" dirty="0">
                <a:latin typeface="Times New Roman"/>
                <a:cs typeface="Times New Roman"/>
              </a:rPr>
              <a:t>divino </a:t>
            </a:r>
            <a:r>
              <a:rPr sz="1200" spc="-5" dirty="0">
                <a:latin typeface="Times New Roman"/>
                <a:cs typeface="Times New Roman"/>
              </a:rPr>
              <a:t>nella </a:t>
            </a:r>
            <a:r>
              <a:rPr sz="1200" dirty="0">
                <a:latin typeface="Times New Roman"/>
                <a:cs typeface="Times New Roman"/>
              </a:rPr>
              <a:t>mente umana è </a:t>
            </a:r>
            <a:r>
              <a:rPr sz="1200" spc="-5" dirty="0">
                <a:latin typeface="Times New Roman"/>
                <a:cs typeface="Times New Roman"/>
              </a:rPr>
              <a:t>rivelata </a:t>
            </a:r>
            <a:r>
              <a:rPr sz="1200" dirty="0">
                <a:latin typeface="Times New Roman"/>
                <a:cs typeface="Times New Roman"/>
              </a:rPr>
              <a:t>da tre fenomeni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esperienziali: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100">
              <a:latin typeface="Times New Roman"/>
              <a:cs typeface="Times New Roman"/>
            </a:endParaRPr>
          </a:p>
          <a:p>
            <a:pPr marL="533400">
              <a:lnSpc>
                <a:spcPct val="1000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(24.2) 1:2.4 </a:t>
            </a:r>
            <a:r>
              <a:rPr sz="1200" dirty="0">
                <a:latin typeface="Times New Roman"/>
                <a:cs typeface="Times New Roman"/>
              </a:rPr>
              <a:t>1.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capacità </a:t>
            </a:r>
            <a:r>
              <a:rPr sz="1200" dirty="0">
                <a:latin typeface="Times New Roman"/>
                <a:cs typeface="Times New Roman"/>
              </a:rPr>
              <a:t>intellettuale di </a:t>
            </a:r>
            <a:r>
              <a:rPr sz="1200" spc="-5" dirty="0">
                <a:latin typeface="Times New Roman"/>
                <a:cs typeface="Times New Roman"/>
              </a:rPr>
              <a:t>conoscere </a:t>
            </a:r>
            <a:r>
              <a:rPr sz="1200" dirty="0">
                <a:latin typeface="Times New Roman"/>
                <a:cs typeface="Times New Roman"/>
              </a:rPr>
              <a:t>Dio — la </a:t>
            </a:r>
            <a:r>
              <a:rPr sz="1200" spc="-5" dirty="0">
                <a:latin typeface="Times New Roman"/>
                <a:cs typeface="Times New Roman"/>
              </a:rPr>
              <a:t>coscienza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-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Dio.</a:t>
            </a:r>
            <a:endParaRPr sz="1200">
              <a:latin typeface="Times New Roman"/>
              <a:cs typeface="Times New Roman"/>
            </a:endParaRPr>
          </a:p>
          <a:p>
            <a:pPr marL="533400">
              <a:lnSpc>
                <a:spcPct val="100000"/>
              </a:lnSpc>
              <a:spcBef>
                <a:spcPts val="134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(24.3) 1:2.5 </a:t>
            </a:r>
            <a:r>
              <a:rPr sz="1200" dirty="0">
                <a:latin typeface="Times New Roman"/>
                <a:cs typeface="Times New Roman"/>
              </a:rPr>
              <a:t>2. </a:t>
            </a:r>
            <a:r>
              <a:rPr sz="1200" spc="-5" dirty="0">
                <a:latin typeface="Times New Roman"/>
                <a:cs typeface="Times New Roman"/>
              </a:rPr>
              <a:t>L’impulso spirituale </a:t>
            </a:r>
            <a:r>
              <a:rPr sz="1200" dirty="0">
                <a:latin typeface="Times New Roman"/>
                <a:cs typeface="Times New Roman"/>
              </a:rPr>
              <a:t>a trovare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ricerca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-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43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430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90219" y="513333"/>
            <a:ext cx="8070215" cy="4084954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508000">
              <a:lnSpc>
                <a:spcPct val="100000"/>
              </a:lnSpc>
              <a:spcBef>
                <a:spcPts val="10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(243.7) 22:1.2 </a:t>
            </a:r>
            <a:r>
              <a:rPr sz="1200" dirty="0">
                <a:latin typeface="Times New Roman"/>
                <a:cs typeface="Times New Roman"/>
              </a:rPr>
              <a:t>1. </a:t>
            </a:r>
            <a:r>
              <a:rPr sz="1200" spc="-5" dirty="0">
                <a:latin typeface="Times New Roman"/>
                <a:cs typeface="Times New Roman"/>
              </a:rPr>
              <a:t>Possenti</a:t>
            </a:r>
            <a:r>
              <a:rPr sz="1200" spc="-1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Messaggeri.</a:t>
            </a:r>
            <a:endParaRPr sz="1200">
              <a:latin typeface="Times New Roman"/>
              <a:cs typeface="Times New Roman"/>
            </a:endParaRPr>
          </a:p>
          <a:p>
            <a:pPr marL="508000">
              <a:lnSpc>
                <a:spcPct val="100000"/>
              </a:lnSpc>
              <a:spcBef>
                <a:spcPts val="133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(243.8) 22:1.3 </a:t>
            </a:r>
            <a:r>
              <a:rPr sz="1200" dirty="0">
                <a:latin typeface="Times New Roman"/>
                <a:cs typeface="Times New Roman"/>
              </a:rPr>
              <a:t>2. </a:t>
            </a:r>
            <a:r>
              <a:rPr sz="1200" spc="-5" dirty="0">
                <a:latin typeface="Times New Roman"/>
                <a:cs typeface="Times New Roman"/>
              </a:rPr>
              <a:t>Elevati </a:t>
            </a:r>
            <a:r>
              <a:rPr sz="1200" dirty="0">
                <a:latin typeface="Times New Roman"/>
                <a:cs typeface="Times New Roman"/>
              </a:rPr>
              <a:t>in</a:t>
            </a:r>
            <a:r>
              <a:rPr sz="1200" spc="-18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Autorità.</a:t>
            </a:r>
            <a:endParaRPr sz="1200">
              <a:latin typeface="Times New Roman"/>
              <a:cs typeface="Times New Roman"/>
            </a:endParaRPr>
          </a:p>
          <a:p>
            <a:pPr marL="508000">
              <a:lnSpc>
                <a:spcPct val="100000"/>
              </a:lnSpc>
              <a:spcBef>
                <a:spcPts val="134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(243.9) 22:1.4 </a:t>
            </a:r>
            <a:r>
              <a:rPr sz="1200" dirty="0">
                <a:latin typeface="Times New Roman"/>
                <a:cs typeface="Times New Roman"/>
              </a:rPr>
              <a:t>3. </a:t>
            </a:r>
            <a:r>
              <a:rPr sz="1200" spc="-5" dirty="0">
                <a:latin typeface="Times New Roman"/>
                <a:cs typeface="Times New Roman"/>
              </a:rPr>
              <a:t>Privi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Nome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-1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Numero.</a:t>
            </a:r>
            <a:endParaRPr sz="1200">
              <a:latin typeface="Times New Roman"/>
              <a:cs typeface="Times New Roman"/>
            </a:endParaRPr>
          </a:p>
          <a:p>
            <a:pPr marL="508000">
              <a:lnSpc>
                <a:spcPct val="100000"/>
              </a:lnSpc>
              <a:spcBef>
                <a:spcPts val="134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(243.10) 22:1.5 </a:t>
            </a:r>
            <a:r>
              <a:rPr sz="1200" dirty="0">
                <a:latin typeface="Times New Roman"/>
                <a:cs typeface="Times New Roman"/>
              </a:rPr>
              <a:t>4. Custodi</a:t>
            </a:r>
            <a:r>
              <a:rPr sz="1200" spc="-1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Trinitizzati.</a:t>
            </a:r>
            <a:endParaRPr sz="1200">
              <a:latin typeface="Times New Roman"/>
              <a:cs typeface="Times New Roman"/>
            </a:endParaRPr>
          </a:p>
          <a:p>
            <a:pPr marL="508000">
              <a:lnSpc>
                <a:spcPct val="100000"/>
              </a:lnSpc>
              <a:spcBef>
                <a:spcPts val="133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(243.11) 22:1.6 </a:t>
            </a:r>
            <a:r>
              <a:rPr sz="1200" dirty="0">
                <a:latin typeface="Times New Roman"/>
                <a:cs typeface="Times New Roman"/>
              </a:rPr>
              <a:t>5. </a:t>
            </a:r>
            <a:r>
              <a:rPr sz="1200" spc="-5" dirty="0">
                <a:latin typeface="Times New Roman"/>
                <a:cs typeface="Times New Roman"/>
              </a:rPr>
              <a:t>Ambasciatori</a:t>
            </a:r>
            <a:r>
              <a:rPr sz="1200" spc="-1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Trinitizzati.</a:t>
            </a:r>
            <a:endParaRPr sz="1200">
              <a:latin typeface="Times New Roman"/>
              <a:cs typeface="Times New Roman"/>
            </a:endParaRPr>
          </a:p>
          <a:p>
            <a:pPr marL="508000">
              <a:lnSpc>
                <a:spcPct val="100000"/>
              </a:lnSpc>
              <a:spcBef>
                <a:spcPts val="134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(243.12) 22:1.7 </a:t>
            </a:r>
            <a:r>
              <a:rPr sz="1200" dirty="0">
                <a:latin typeface="Times New Roman"/>
                <a:cs typeface="Times New Roman"/>
              </a:rPr>
              <a:t>6. </a:t>
            </a:r>
            <a:r>
              <a:rPr sz="1200" spc="-5" dirty="0">
                <a:latin typeface="Times New Roman"/>
                <a:cs typeface="Times New Roman"/>
              </a:rPr>
              <a:t>Guardiani</a:t>
            </a:r>
            <a:r>
              <a:rPr sz="1200" spc="-1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Celesti.</a:t>
            </a:r>
            <a:endParaRPr sz="1200">
              <a:latin typeface="Times New Roman"/>
              <a:cs typeface="Times New Roman"/>
            </a:endParaRPr>
          </a:p>
          <a:p>
            <a:pPr marL="508000">
              <a:lnSpc>
                <a:spcPct val="100000"/>
              </a:lnSpc>
              <a:spcBef>
                <a:spcPts val="134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(243.13) 22:1.8 </a:t>
            </a:r>
            <a:r>
              <a:rPr sz="1200" dirty="0">
                <a:latin typeface="Times New Roman"/>
                <a:cs typeface="Times New Roman"/>
              </a:rPr>
              <a:t>7. </a:t>
            </a:r>
            <a:r>
              <a:rPr sz="1200" spc="-5" dirty="0">
                <a:latin typeface="Times New Roman"/>
                <a:cs typeface="Times New Roman"/>
              </a:rPr>
              <a:t>Assistenti dei Figli</a:t>
            </a:r>
            <a:r>
              <a:rPr sz="1200" spc="-18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Elevati.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200">
              <a:latin typeface="Times New Roman"/>
              <a:cs typeface="Times New Roman"/>
            </a:endParaRPr>
          </a:p>
          <a:p>
            <a:pPr marL="50800" marR="19875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(243.14) 22:1.9 </a:t>
            </a:r>
            <a:r>
              <a:rPr sz="1200" spc="-5" dirty="0">
                <a:latin typeface="Times New Roman"/>
                <a:cs typeface="Times New Roman"/>
              </a:rPr>
              <a:t>Questi </a:t>
            </a:r>
            <a:r>
              <a:rPr sz="1200" dirty="0">
                <a:latin typeface="Times New Roman"/>
                <a:cs typeface="Times New Roman"/>
              </a:rPr>
              <a:t>sette </a:t>
            </a:r>
            <a:r>
              <a:rPr sz="1200" spc="-5" dirty="0">
                <a:latin typeface="Times New Roman"/>
                <a:cs typeface="Times New Roman"/>
              </a:rPr>
              <a:t>gruppi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personalità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ulteriormente classificati, </a:t>
            </a:r>
            <a:r>
              <a:rPr sz="1200" dirty="0">
                <a:latin typeface="Times New Roman"/>
                <a:cs typeface="Times New Roman"/>
              </a:rPr>
              <a:t>secondo la </a:t>
            </a:r>
            <a:r>
              <a:rPr sz="1200" spc="-5" dirty="0">
                <a:latin typeface="Times New Roman"/>
                <a:cs typeface="Times New Roman"/>
              </a:rPr>
              <a:t>loro origine,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natura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loro  </a:t>
            </a:r>
            <a:r>
              <a:rPr sz="1200" dirty="0">
                <a:latin typeface="Times New Roman"/>
                <a:cs typeface="Times New Roman"/>
              </a:rPr>
              <a:t>funzione, in tre divisioni </a:t>
            </a:r>
            <a:r>
              <a:rPr sz="1200" spc="-5" dirty="0">
                <a:latin typeface="Times New Roman"/>
                <a:cs typeface="Times New Roman"/>
              </a:rPr>
              <a:t>maggiori: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Figli </a:t>
            </a:r>
            <a:r>
              <a:rPr sz="1200" dirty="0">
                <a:latin typeface="Times New Roman"/>
                <a:cs typeface="Times New Roman"/>
              </a:rPr>
              <a:t>Trinitizzati di </a:t>
            </a:r>
            <a:r>
              <a:rPr sz="1200" spc="-5" dirty="0">
                <a:latin typeface="Times New Roman"/>
                <a:cs typeface="Times New Roman"/>
              </a:rPr>
              <a:t>Conseguimento,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Figli </a:t>
            </a:r>
            <a:r>
              <a:rPr sz="1200" dirty="0">
                <a:latin typeface="Times New Roman"/>
                <a:cs typeface="Times New Roman"/>
              </a:rPr>
              <a:t>Trinitizzati di </a:t>
            </a:r>
            <a:r>
              <a:rPr sz="1200" spc="-5" dirty="0">
                <a:latin typeface="Times New Roman"/>
                <a:cs typeface="Times New Roman"/>
              </a:rPr>
              <a:t>Selezione ed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Figli </a:t>
            </a:r>
            <a:r>
              <a:rPr sz="1200" dirty="0">
                <a:latin typeface="Times New Roman"/>
                <a:cs typeface="Times New Roman"/>
              </a:rPr>
              <a:t>Trinitizzati di  </a:t>
            </a:r>
            <a:r>
              <a:rPr sz="1200" spc="-5" dirty="0">
                <a:latin typeface="Times New Roman"/>
                <a:cs typeface="Times New Roman"/>
              </a:rPr>
              <a:t>Perfezione.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50800" marR="431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(244.1) 22:1.10 </a:t>
            </a:r>
            <a:r>
              <a:rPr sz="1200" i="1" dirty="0">
                <a:latin typeface="Times New Roman"/>
                <a:cs typeface="Times New Roman"/>
              </a:rPr>
              <a:t>I </a:t>
            </a:r>
            <a:r>
              <a:rPr sz="1200" i="1" spc="-5" dirty="0">
                <a:latin typeface="Times New Roman"/>
                <a:cs typeface="Times New Roman"/>
              </a:rPr>
              <a:t>Figli Trinitizzati </a:t>
            </a:r>
            <a:r>
              <a:rPr sz="1200" i="1" dirty="0">
                <a:latin typeface="Times New Roman"/>
                <a:cs typeface="Times New Roman"/>
              </a:rPr>
              <a:t>di </a:t>
            </a:r>
            <a:r>
              <a:rPr sz="1200" i="1" spc="-5" dirty="0">
                <a:latin typeface="Times New Roman"/>
                <a:cs typeface="Times New Roman"/>
              </a:rPr>
              <a:t>Conseguimento </a:t>
            </a:r>
            <a:r>
              <a:rPr sz="1200" i="1" dirty="0">
                <a:latin typeface="Times New Roman"/>
                <a:cs typeface="Times New Roman"/>
              </a:rPr>
              <a:t>— </a:t>
            </a:r>
            <a:r>
              <a:rPr sz="1200" dirty="0">
                <a:latin typeface="Times New Roman"/>
                <a:cs typeface="Times New Roman"/>
              </a:rPr>
              <a:t>i Possenti </a:t>
            </a:r>
            <a:r>
              <a:rPr sz="1200" spc="-5" dirty="0">
                <a:latin typeface="Times New Roman"/>
                <a:cs typeface="Times New Roman"/>
              </a:rPr>
              <a:t>Messaggeri, </a:t>
            </a:r>
            <a:r>
              <a:rPr sz="1200" dirty="0">
                <a:latin typeface="Times New Roman"/>
                <a:cs typeface="Times New Roman"/>
              </a:rPr>
              <a:t>gli </a:t>
            </a:r>
            <a:r>
              <a:rPr sz="1200" spc="-5" dirty="0">
                <a:latin typeface="Times New Roman"/>
                <a:cs typeface="Times New Roman"/>
              </a:rPr>
              <a:t>Elevati </a:t>
            </a:r>
            <a:r>
              <a:rPr sz="1200" dirty="0">
                <a:latin typeface="Times New Roman"/>
                <a:cs typeface="Times New Roman"/>
              </a:rPr>
              <a:t>in Autorità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 Privi di Nome e </a:t>
            </a:r>
            <a:r>
              <a:rPr sz="1200" spc="-5" dirty="0">
                <a:latin typeface="Times New Roman"/>
                <a:cs typeface="Times New Roman"/>
              </a:rPr>
              <a:t>Numero </a:t>
            </a:r>
            <a:r>
              <a:rPr sz="1200" dirty="0">
                <a:latin typeface="Times New Roman"/>
                <a:cs typeface="Times New Roman"/>
              </a:rPr>
              <a:t>—  </a:t>
            </a:r>
            <a:r>
              <a:rPr sz="1200" spc="-5" dirty="0">
                <a:latin typeface="Times New Roman"/>
                <a:cs typeface="Times New Roman"/>
              </a:rPr>
              <a:t>sono </a:t>
            </a:r>
            <a:r>
              <a:rPr sz="1200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mortali ascendenti fusi </a:t>
            </a:r>
            <a:r>
              <a:rPr sz="1200" dirty="0">
                <a:latin typeface="Times New Roman"/>
                <a:cs typeface="Times New Roman"/>
              </a:rPr>
              <a:t>con </a:t>
            </a:r>
            <a:r>
              <a:rPr sz="1200" spc="-5" dirty="0">
                <a:latin typeface="Times New Roman"/>
                <a:cs typeface="Times New Roman"/>
              </a:rPr>
              <a:t>l’Aggiustatore che </a:t>
            </a:r>
            <a:r>
              <a:rPr sz="1200" dirty="0">
                <a:latin typeface="Times New Roman"/>
                <a:cs typeface="Times New Roman"/>
              </a:rPr>
              <a:t>hanno </a:t>
            </a:r>
            <a:r>
              <a:rPr sz="1200" spc="-5" dirty="0">
                <a:latin typeface="Times New Roman"/>
                <a:cs typeface="Times New Roman"/>
              </a:rPr>
              <a:t>raggiunto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Paradiso </a:t>
            </a:r>
            <a:r>
              <a:rPr sz="1200" dirty="0">
                <a:latin typeface="Times New Roman"/>
                <a:cs typeface="Times New Roman"/>
              </a:rPr>
              <a:t>ed il </a:t>
            </a:r>
            <a:r>
              <a:rPr sz="1200" spc="-5" dirty="0">
                <a:latin typeface="Times New Roman"/>
                <a:cs typeface="Times New Roman"/>
              </a:rPr>
              <a:t>Corpo della Finalità. Ma essi </a:t>
            </a:r>
            <a:r>
              <a:rPr sz="1200" dirty="0">
                <a:latin typeface="Times New Roman"/>
                <a:cs typeface="Times New Roman"/>
              </a:rPr>
              <a:t>non sono  </a:t>
            </a:r>
            <a:r>
              <a:rPr sz="1200" spc="-5" dirty="0">
                <a:latin typeface="Times New Roman"/>
                <a:cs typeface="Times New Roman"/>
              </a:rPr>
              <a:t>finalitari; </a:t>
            </a:r>
            <a:r>
              <a:rPr sz="1200" dirty="0">
                <a:latin typeface="Times New Roman"/>
                <a:cs typeface="Times New Roman"/>
              </a:rPr>
              <a:t>dopo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stati </a:t>
            </a:r>
            <a:r>
              <a:rPr sz="1200" spc="-5" dirty="0">
                <a:latin typeface="Times New Roman"/>
                <a:cs typeface="Times New Roman"/>
              </a:rPr>
              <a:t>abbracciati dalla </a:t>
            </a:r>
            <a:r>
              <a:rPr sz="1200" dirty="0">
                <a:latin typeface="Times New Roman"/>
                <a:cs typeface="Times New Roman"/>
              </a:rPr>
              <a:t>Trinità, i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nomi </a:t>
            </a:r>
            <a:r>
              <a:rPr sz="1200" spc="-5" dirty="0">
                <a:latin typeface="Times New Roman"/>
                <a:cs typeface="Times New Roman"/>
              </a:rPr>
              <a:t>vengono </a:t>
            </a:r>
            <a:r>
              <a:rPr sz="1200" dirty="0">
                <a:latin typeface="Times New Roman"/>
                <a:cs typeface="Times New Roman"/>
              </a:rPr>
              <a:t>tolti </a:t>
            </a:r>
            <a:r>
              <a:rPr sz="1200" spc="-5" dirty="0">
                <a:latin typeface="Times New Roman"/>
                <a:cs typeface="Times New Roman"/>
              </a:rPr>
              <a:t>dall’elenco dei </a:t>
            </a:r>
            <a:r>
              <a:rPr sz="1200" dirty="0">
                <a:latin typeface="Times New Roman"/>
                <a:cs typeface="Times New Roman"/>
              </a:rPr>
              <a:t>finalitari. I nuovi </a:t>
            </a:r>
            <a:r>
              <a:rPr sz="1200" spc="-5" dirty="0">
                <a:latin typeface="Times New Roman"/>
                <a:cs typeface="Times New Roman"/>
              </a:rPr>
              <a:t>figli </a:t>
            </a:r>
            <a:r>
              <a:rPr sz="1200" dirty="0">
                <a:latin typeface="Times New Roman"/>
                <a:cs typeface="Times New Roman"/>
              </a:rPr>
              <a:t>di quest’ordine  </a:t>
            </a:r>
            <a:r>
              <a:rPr sz="1200" spc="-5" dirty="0">
                <a:latin typeface="Times New Roman"/>
                <a:cs typeface="Times New Roman"/>
              </a:rPr>
              <a:t>frequentano dei corsi </a:t>
            </a:r>
            <a:r>
              <a:rPr sz="1200" dirty="0">
                <a:latin typeface="Times New Roman"/>
                <a:cs typeface="Times New Roman"/>
              </a:rPr>
              <a:t>specifici di </a:t>
            </a:r>
            <a:r>
              <a:rPr sz="1200" spc="-5" dirty="0">
                <a:latin typeface="Times New Roman"/>
                <a:cs typeface="Times New Roman"/>
              </a:rPr>
              <a:t>preparazione,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periodi relativamente brevi, sui pianeti capitale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circuiti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Havona </a:t>
            </a:r>
            <a:r>
              <a:rPr sz="1200" dirty="0">
                <a:latin typeface="Times New Roman"/>
                <a:cs typeface="Times New Roman"/>
              </a:rPr>
              <a:t>sotto la  </a:t>
            </a:r>
            <a:r>
              <a:rPr sz="1200" spc="-5" dirty="0">
                <a:latin typeface="Times New Roman"/>
                <a:cs typeface="Times New Roman"/>
              </a:rPr>
              <a:t>direzione degli </a:t>
            </a:r>
            <a:r>
              <a:rPr sz="1200" dirty="0">
                <a:latin typeface="Times New Roman"/>
                <a:cs typeface="Times New Roman"/>
              </a:rPr>
              <a:t>Eterni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Giorni. Dopo di che sono </a:t>
            </a:r>
            <a:r>
              <a:rPr sz="1200" spc="-5" dirty="0">
                <a:latin typeface="Times New Roman"/>
                <a:cs typeface="Times New Roman"/>
              </a:rPr>
              <a:t>assegnati ai </a:t>
            </a:r>
            <a:r>
              <a:rPr sz="1200" dirty="0">
                <a:latin typeface="Times New Roman"/>
                <a:cs typeface="Times New Roman"/>
              </a:rPr>
              <a:t>servizi degli Antichi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Giorni </a:t>
            </a:r>
            <a:r>
              <a:rPr sz="1200" spc="-5" dirty="0">
                <a:latin typeface="Times New Roman"/>
                <a:cs typeface="Times New Roman"/>
              </a:rPr>
              <a:t>nei </a:t>
            </a:r>
            <a:r>
              <a:rPr sz="1200" dirty="0">
                <a:latin typeface="Times New Roman"/>
                <a:cs typeface="Times New Roman"/>
              </a:rPr>
              <a:t>sette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Superuniversi.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43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431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86420" cy="371919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63500" marR="86360" algn="just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(244.2) 22:1.11 </a:t>
            </a:r>
            <a:r>
              <a:rPr sz="1200" i="1" dirty="0">
                <a:latin typeface="Times New Roman"/>
                <a:cs typeface="Times New Roman"/>
              </a:rPr>
              <a:t>I </a:t>
            </a:r>
            <a:r>
              <a:rPr sz="1200" i="1" spc="-5" dirty="0">
                <a:latin typeface="Times New Roman"/>
                <a:cs typeface="Times New Roman"/>
              </a:rPr>
              <a:t>Figli Trinitizzati </a:t>
            </a:r>
            <a:r>
              <a:rPr sz="1200" i="1" dirty="0">
                <a:latin typeface="Times New Roman"/>
                <a:cs typeface="Times New Roman"/>
              </a:rPr>
              <a:t>di </a:t>
            </a:r>
            <a:r>
              <a:rPr sz="1200" i="1" spc="-5" dirty="0">
                <a:latin typeface="Times New Roman"/>
                <a:cs typeface="Times New Roman"/>
              </a:rPr>
              <a:t>Selezione </a:t>
            </a:r>
            <a:r>
              <a:rPr sz="1200" spc="-5" dirty="0">
                <a:latin typeface="Times New Roman"/>
                <a:cs typeface="Times New Roman"/>
              </a:rPr>
              <a:t>comprendono </a:t>
            </a:r>
            <a:r>
              <a:rPr sz="1200" dirty="0">
                <a:latin typeface="Times New Roman"/>
                <a:cs typeface="Times New Roman"/>
              </a:rPr>
              <a:t>i Custodi </a:t>
            </a:r>
            <a:r>
              <a:rPr sz="1200" spc="-5" dirty="0">
                <a:latin typeface="Times New Roman"/>
                <a:cs typeface="Times New Roman"/>
              </a:rPr>
              <a:t>Trinitizzati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Ambasciatori </a:t>
            </a:r>
            <a:r>
              <a:rPr sz="1200" spc="-5" dirty="0">
                <a:latin typeface="Times New Roman"/>
                <a:cs typeface="Times New Roman"/>
              </a:rPr>
              <a:t>Trinitizzati. Essi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reclutati </a:t>
            </a:r>
            <a:r>
              <a:rPr sz="1200" dirty="0">
                <a:latin typeface="Times New Roman"/>
                <a:cs typeface="Times New Roman"/>
              </a:rPr>
              <a:t>tra  </a:t>
            </a:r>
            <a:r>
              <a:rPr sz="1200" spc="-5" dirty="0">
                <a:latin typeface="Times New Roman"/>
                <a:cs typeface="Times New Roman"/>
              </a:rPr>
              <a:t>certi serafini </a:t>
            </a:r>
            <a:r>
              <a:rPr sz="1200" dirty="0">
                <a:latin typeface="Times New Roman"/>
                <a:cs typeface="Times New Roman"/>
              </a:rPr>
              <a:t>evoluzionari e </a:t>
            </a:r>
            <a:r>
              <a:rPr sz="1200" spc="-5" dirty="0">
                <a:latin typeface="Times New Roman"/>
                <a:cs typeface="Times New Roman"/>
              </a:rPr>
              <a:t>certe creature </a:t>
            </a:r>
            <a:r>
              <a:rPr sz="1200" dirty="0">
                <a:latin typeface="Times New Roman"/>
                <a:cs typeface="Times New Roman"/>
              </a:rPr>
              <a:t>intermedie </a:t>
            </a:r>
            <a:r>
              <a:rPr sz="1200" spc="-5" dirty="0">
                <a:latin typeface="Times New Roman"/>
                <a:cs typeface="Times New Roman"/>
              </a:rPr>
              <a:t>trasferite che </a:t>
            </a:r>
            <a:r>
              <a:rPr sz="1200" dirty="0">
                <a:latin typeface="Times New Roman"/>
                <a:cs typeface="Times New Roman"/>
              </a:rPr>
              <a:t>hanno </a:t>
            </a:r>
            <a:r>
              <a:rPr sz="1200" spc="-5" dirty="0">
                <a:latin typeface="Times New Roman"/>
                <a:cs typeface="Times New Roman"/>
              </a:rPr>
              <a:t>attraversato </a:t>
            </a:r>
            <a:r>
              <a:rPr sz="1200" dirty="0">
                <a:latin typeface="Times New Roman"/>
                <a:cs typeface="Times New Roman"/>
              </a:rPr>
              <a:t>Havona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hanno </a:t>
            </a:r>
            <a:r>
              <a:rPr sz="1200" spc="-5" dirty="0">
                <a:latin typeface="Times New Roman"/>
                <a:cs typeface="Times New Roman"/>
              </a:rPr>
              <a:t>raggiunto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Paradiso, come  </a:t>
            </a:r>
            <a:r>
              <a:rPr sz="1200" dirty="0">
                <a:latin typeface="Times New Roman"/>
                <a:cs typeface="Times New Roman"/>
              </a:rPr>
              <a:t>pure tra </a:t>
            </a:r>
            <a:r>
              <a:rPr sz="1200" spc="-5" dirty="0">
                <a:latin typeface="Times New Roman"/>
                <a:cs typeface="Times New Roman"/>
              </a:rPr>
              <a:t>certi mortali </a:t>
            </a:r>
            <a:r>
              <a:rPr sz="1200" dirty="0">
                <a:latin typeface="Times New Roman"/>
                <a:cs typeface="Times New Roman"/>
              </a:rPr>
              <a:t>fusi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lo Spirito o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che sono similmente ascesi all’Isola centrale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Luce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Vita.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Dopo</a:t>
            </a:r>
            <a:endParaRPr sz="1200">
              <a:latin typeface="Times New Roman"/>
              <a:cs typeface="Times New Roman"/>
            </a:endParaRPr>
          </a:p>
          <a:p>
            <a:pPr marL="63500" marR="264795" algn="just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l’abbraccio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Trinità del Paradiso </a:t>
            </a:r>
            <a:r>
              <a:rPr sz="1200" dirty="0">
                <a:latin typeface="Times New Roman"/>
                <a:cs typeface="Times New Roman"/>
              </a:rPr>
              <a:t>e dopo una </a:t>
            </a:r>
            <a:r>
              <a:rPr sz="1200" spc="-5" dirty="0">
                <a:latin typeface="Times New Roman"/>
                <a:cs typeface="Times New Roman"/>
              </a:rPr>
              <a:t>breve </a:t>
            </a:r>
            <a:r>
              <a:rPr sz="1200" dirty="0">
                <a:latin typeface="Times New Roman"/>
                <a:cs typeface="Times New Roman"/>
              </a:rPr>
              <a:t>preparazione in </a:t>
            </a:r>
            <a:r>
              <a:rPr sz="1200" spc="-5" dirty="0">
                <a:latin typeface="Times New Roman"/>
                <a:cs typeface="Times New Roman"/>
              </a:rPr>
              <a:t>Havona,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Figli Trinitizzati </a:t>
            </a:r>
            <a:r>
              <a:rPr sz="1200" dirty="0">
                <a:latin typeface="Times New Roman"/>
                <a:cs typeface="Times New Roman"/>
              </a:rPr>
              <a:t>di Selezione sono </a:t>
            </a:r>
            <a:r>
              <a:rPr sz="1200" spc="-5" dirty="0">
                <a:latin typeface="Times New Roman"/>
                <a:cs typeface="Times New Roman"/>
              </a:rPr>
              <a:t>assegnati ai  tribunali degli </a:t>
            </a:r>
            <a:r>
              <a:rPr sz="1200" dirty="0">
                <a:latin typeface="Times New Roman"/>
                <a:cs typeface="Times New Roman"/>
              </a:rPr>
              <a:t>Antichi dei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Giorni.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558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(244.3) 22:1.12 </a:t>
            </a:r>
            <a:r>
              <a:rPr sz="1200" i="1" dirty="0">
                <a:latin typeface="Times New Roman"/>
                <a:cs typeface="Times New Roman"/>
              </a:rPr>
              <a:t>I </a:t>
            </a:r>
            <a:r>
              <a:rPr sz="1200" i="1" spc="-5" dirty="0">
                <a:latin typeface="Times New Roman"/>
                <a:cs typeface="Times New Roman"/>
              </a:rPr>
              <a:t>Figli Trinitizzati </a:t>
            </a:r>
            <a:r>
              <a:rPr sz="1200" i="1" dirty="0">
                <a:latin typeface="Times New Roman"/>
                <a:cs typeface="Times New Roman"/>
              </a:rPr>
              <a:t>di </a:t>
            </a:r>
            <a:r>
              <a:rPr sz="1200" i="1" spc="-5" dirty="0">
                <a:latin typeface="Times New Roman"/>
                <a:cs typeface="Times New Roman"/>
              </a:rPr>
              <a:t>Perfezione. </a:t>
            </a:r>
            <a:r>
              <a:rPr sz="1200" dirty="0">
                <a:latin typeface="Times New Roman"/>
                <a:cs typeface="Times New Roman"/>
              </a:rPr>
              <a:t>I Guardiani </a:t>
            </a:r>
            <a:r>
              <a:rPr sz="1200" spc="-5" dirty="0">
                <a:latin typeface="Times New Roman"/>
                <a:cs typeface="Times New Roman"/>
              </a:rPr>
              <a:t>Celesti </a:t>
            </a:r>
            <a:r>
              <a:rPr sz="1200" dirty="0">
                <a:latin typeface="Times New Roman"/>
                <a:cs typeface="Times New Roman"/>
              </a:rPr>
              <a:t>ed i </a:t>
            </a:r>
            <a:r>
              <a:rPr sz="1200" spc="-5" dirty="0">
                <a:latin typeface="Times New Roman"/>
                <a:cs typeface="Times New Roman"/>
              </a:rPr>
              <a:t>loro coordinati, gli </a:t>
            </a:r>
            <a:r>
              <a:rPr sz="1200" dirty="0">
                <a:latin typeface="Times New Roman"/>
                <a:cs typeface="Times New Roman"/>
              </a:rPr>
              <a:t>Assistenti dei </a:t>
            </a:r>
            <a:r>
              <a:rPr sz="1200" spc="-5" dirty="0">
                <a:latin typeface="Times New Roman"/>
                <a:cs typeface="Times New Roman"/>
              </a:rPr>
              <a:t>Figli Elevati, </a:t>
            </a:r>
            <a:r>
              <a:rPr sz="1200" dirty="0">
                <a:latin typeface="Times New Roman"/>
                <a:cs typeface="Times New Roman"/>
              </a:rPr>
              <a:t>comprendono un  </a:t>
            </a:r>
            <a:r>
              <a:rPr sz="1200" spc="-5" dirty="0">
                <a:latin typeface="Times New Roman"/>
                <a:cs typeface="Times New Roman"/>
              </a:rPr>
              <a:t>gruppo </a:t>
            </a:r>
            <a:r>
              <a:rPr sz="1200" dirty="0">
                <a:latin typeface="Times New Roman"/>
                <a:cs typeface="Times New Roman"/>
              </a:rPr>
              <a:t>unico di </a:t>
            </a:r>
            <a:r>
              <a:rPr sz="1200" spc="-5" dirty="0">
                <a:latin typeface="Times New Roman"/>
                <a:cs typeface="Times New Roman"/>
              </a:rPr>
              <a:t>personalità doppiamente trinitizzate. Essi </a:t>
            </a:r>
            <a:r>
              <a:rPr sz="1200" dirty="0">
                <a:latin typeface="Times New Roman"/>
                <a:cs typeface="Times New Roman"/>
              </a:rPr>
              <a:t>sono i </a:t>
            </a:r>
            <a:r>
              <a:rPr sz="1200" spc="-5" dirty="0">
                <a:latin typeface="Times New Roman"/>
                <a:cs typeface="Times New Roman"/>
              </a:rPr>
              <a:t>figli </a:t>
            </a:r>
            <a:r>
              <a:rPr sz="1200" dirty="0">
                <a:latin typeface="Times New Roman"/>
                <a:cs typeface="Times New Roman"/>
              </a:rPr>
              <a:t>trinitizzati da </a:t>
            </a:r>
            <a:r>
              <a:rPr sz="1200" spc="-5" dirty="0">
                <a:latin typeface="Times New Roman"/>
                <a:cs typeface="Times New Roman"/>
              </a:rPr>
              <a:t>creature </a:t>
            </a:r>
            <a:r>
              <a:rPr sz="1200" dirty="0">
                <a:latin typeface="Times New Roman"/>
                <a:cs typeface="Times New Roman"/>
              </a:rPr>
              <a:t>originate da </a:t>
            </a:r>
            <a:r>
              <a:rPr sz="1200" spc="-5" dirty="0">
                <a:latin typeface="Times New Roman"/>
                <a:cs typeface="Times New Roman"/>
              </a:rPr>
              <a:t>personalità del </a:t>
            </a:r>
            <a:r>
              <a:rPr sz="1200" dirty="0">
                <a:latin typeface="Times New Roman"/>
                <a:cs typeface="Times New Roman"/>
              </a:rPr>
              <a:t>Paradiso-  </a:t>
            </a:r>
            <a:r>
              <a:rPr sz="1200" spc="-5" dirty="0">
                <a:latin typeface="Times New Roman"/>
                <a:cs typeface="Times New Roman"/>
              </a:rPr>
              <a:t>Havona </a:t>
            </a:r>
            <a:r>
              <a:rPr sz="1200" dirty="0">
                <a:latin typeface="Times New Roman"/>
                <a:cs typeface="Times New Roman"/>
              </a:rPr>
              <a:t>o di </a:t>
            </a:r>
            <a:r>
              <a:rPr sz="1200" spc="-5" dirty="0">
                <a:latin typeface="Times New Roman"/>
                <a:cs typeface="Times New Roman"/>
              </a:rPr>
              <a:t>mortali </a:t>
            </a:r>
            <a:r>
              <a:rPr sz="1200" dirty="0">
                <a:latin typeface="Times New Roman"/>
                <a:cs typeface="Times New Roman"/>
              </a:rPr>
              <a:t>ascendenti </a:t>
            </a:r>
            <a:r>
              <a:rPr sz="1200" spc="-5" dirty="0">
                <a:latin typeface="Times New Roman"/>
                <a:cs typeface="Times New Roman"/>
              </a:rPr>
              <a:t>perfezionati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sono a </a:t>
            </a:r>
            <a:r>
              <a:rPr sz="1200" spc="-5" dirty="0">
                <a:latin typeface="Times New Roman"/>
                <a:cs typeface="Times New Roman"/>
              </a:rPr>
              <a:t>lungo </a:t>
            </a:r>
            <a:r>
              <a:rPr sz="1200" dirty="0">
                <a:latin typeface="Times New Roman"/>
                <a:cs typeface="Times New Roman"/>
              </a:rPr>
              <a:t>distinti nel </a:t>
            </a:r>
            <a:r>
              <a:rPr sz="1200" spc="-5" dirty="0">
                <a:latin typeface="Times New Roman"/>
                <a:cs typeface="Times New Roman"/>
              </a:rPr>
              <a:t>Corpo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Finalità. </a:t>
            </a:r>
            <a:r>
              <a:rPr sz="1200" dirty="0">
                <a:latin typeface="Times New Roman"/>
                <a:cs typeface="Times New Roman"/>
              </a:rPr>
              <a:t>Alcuni di </a:t>
            </a:r>
            <a:r>
              <a:rPr sz="1200" spc="-5" dirty="0">
                <a:latin typeface="Times New Roman"/>
                <a:cs typeface="Times New Roman"/>
              </a:rPr>
              <a:t>questi figli trinitizzati </a:t>
            </a:r>
            <a:r>
              <a:rPr sz="1200" dirty="0">
                <a:latin typeface="Times New Roman"/>
                <a:cs typeface="Times New Roman"/>
              </a:rPr>
              <a:t>da  </a:t>
            </a:r>
            <a:r>
              <a:rPr sz="1200" spc="-5" dirty="0">
                <a:latin typeface="Times New Roman"/>
                <a:cs typeface="Times New Roman"/>
              </a:rPr>
              <a:t>creature, </a:t>
            </a:r>
            <a:r>
              <a:rPr sz="1200" dirty="0">
                <a:latin typeface="Times New Roman"/>
                <a:cs typeface="Times New Roman"/>
              </a:rPr>
              <a:t>dopo aver servito </a:t>
            </a:r>
            <a:r>
              <a:rPr sz="1200" spc="-5" dirty="0">
                <a:latin typeface="Times New Roman"/>
                <a:cs typeface="Times New Roman"/>
              </a:rPr>
              <a:t>con gli </a:t>
            </a:r>
            <a:r>
              <a:rPr sz="1200" dirty="0">
                <a:latin typeface="Times New Roman"/>
                <a:cs typeface="Times New Roman"/>
              </a:rPr>
              <a:t>Esecutivi </a:t>
            </a:r>
            <a:r>
              <a:rPr sz="1200" spc="-5" dirty="0">
                <a:latin typeface="Times New Roman"/>
                <a:cs typeface="Times New Roman"/>
              </a:rPr>
              <a:t>Supremi dei </a:t>
            </a:r>
            <a:r>
              <a:rPr sz="1200" dirty="0">
                <a:latin typeface="Times New Roman"/>
                <a:cs typeface="Times New Roman"/>
              </a:rPr>
              <a:t>Sette Spiriti </a:t>
            </a:r>
            <a:r>
              <a:rPr sz="1200" spc="-5" dirty="0">
                <a:latin typeface="Times New Roman"/>
                <a:cs typeface="Times New Roman"/>
              </a:rPr>
              <a:t>Maestri ed </a:t>
            </a:r>
            <a:r>
              <a:rPr sz="1200" dirty="0">
                <a:latin typeface="Times New Roman"/>
                <a:cs typeface="Times New Roman"/>
              </a:rPr>
              <a:t>aver </a:t>
            </a:r>
            <a:r>
              <a:rPr sz="1200" spc="-5" dirty="0">
                <a:latin typeface="Times New Roman"/>
                <a:cs typeface="Times New Roman"/>
              </a:rPr>
              <a:t>servito </a:t>
            </a:r>
            <a:r>
              <a:rPr sz="1200" dirty="0">
                <a:latin typeface="Times New Roman"/>
                <a:cs typeface="Times New Roman"/>
              </a:rPr>
              <a:t>sotto i </a:t>
            </a:r>
            <a:r>
              <a:rPr sz="1200" spc="-5" dirty="0">
                <a:latin typeface="Times New Roman"/>
                <a:cs typeface="Times New Roman"/>
              </a:rPr>
              <a:t>Figli Istruttori </a:t>
            </a:r>
            <a:r>
              <a:rPr sz="1200" dirty="0">
                <a:latin typeface="Times New Roman"/>
                <a:cs typeface="Times New Roman"/>
              </a:rPr>
              <a:t>Trinitari, sono  </a:t>
            </a:r>
            <a:r>
              <a:rPr sz="1200" spc="-5" dirty="0">
                <a:latin typeface="Times New Roman"/>
                <a:cs typeface="Times New Roman"/>
              </a:rPr>
              <a:t>ritrinitizzati (abbracciati) dalla Trinità del </a:t>
            </a:r>
            <a:r>
              <a:rPr sz="1200" dirty="0">
                <a:latin typeface="Times New Roman"/>
                <a:cs typeface="Times New Roman"/>
              </a:rPr>
              <a:t>Paradiso e poi assegnati </a:t>
            </a:r>
            <a:r>
              <a:rPr sz="1200" spc="-5" dirty="0">
                <a:latin typeface="Times New Roman"/>
                <a:cs typeface="Times New Roman"/>
              </a:rPr>
              <a:t>ai </a:t>
            </a:r>
            <a:r>
              <a:rPr sz="1200" dirty="0">
                <a:latin typeface="Times New Roman"/>
                <a:cs typeface="Times New Roman"/>
              </a:rPr>
              <a:t>tribunali </a:t>
            </a:r>
            <a:r>
              <a:rPr sz="1200" spc="-5" dirty="0">
                <a:latin typeface="Times New Roman"/>
                <a:cs typeface="Times New Roman"/>
              </a:rPr>
              <a:t>degli </a:t>
            </a:r>
            <a:r>
              <a:rPr sz="1200" dirty="0">
                <a:latin typeface="Times New Roman"/>
                <a:cs typeface="Times New Roman"/>
              </a:rPr>
              <a:t>Antichi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Giorni </a:t>
            </a:r>
            <a:r>
              <a:rPr sz="1200" spc="-5" dirty="0">
                <a:latin typeface="Times New Roman"/>
                <a:cs typeface="Times New Roman"/>
              </a:rPr>
              <a:t>come Guardiani </a:t>
            </a:r>
            <a:r>
              <a:rPr sz="1200" dirty="0">
                <a:latin typeface="Times New Roman"/>
                <a:cs typeface="Times New Roman"/>
              </a:rPr>
              <a:t>Celesti e  </a:t>
            </a:r>
            <a:r>
              <a:rPr sz="1200" spc="-5" dirty="0">
                <a:latin typeface="Times New Roman"/>
                <a:cs typeface="Times New Roman"/>
              </a:rPr>
              <a:t>come Assistenti dei Figli Elevati.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Figli Trinitizzati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Perfezione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assegnati direttamente al </a:t>
            </a:r>
            <a:r>
              <a:rPr sz="1200" dirty="0">
                <a:latin typeface="Times New Roman"/>
                <a:cs typeface="Times New Roman"/>
              </a:rPr>
              <a:t>servizio nei </a:t>
            </a:r>
            <a:r>
              <a:rPr sz="1200" spc="-5" dirty="0">
                <a:latin typeface="Times New Roman"/>
                <a:cs typeface="Times New Roman"/>
              </a:rPr>
              <a:t>Superuniversi </a:t>
            </a:r>
            <a:r>
              <a:rPr sz="1200" dirty="0">
                <a:latin typeface="Times New Roman"/>
                <a:cs typeface="Times New Roman"/>
              </a:rPr>
              <a:t>senza  </a:t>
            </a:r>
            <a:r>
              <a:rPr sz="1200" spc="-5" dirty="0">
                <a:latin typeface="Times New Roman"/>
                <a:cs typeface="Times New Roman"/>
              </a:rPr>
              <a:t>ulteriore addestramento.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 marR="19050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(244.4) 22:1.13 </a:t>
            </a:r>
            <a:r>
              <a:rPr sz="1200" dirty="0">
                <a:latin typeface="Times New Roman"/>
                <a:cs typeface="Times New Roman"/>
              </a:rPr>
              <a:t>I nostri </a:t>
            </a:r>
            <a:r>
              <a:rPr sz="1200" spc="-5" dirty="0">
                <a:latin typeface="Times New Roman"/>
                <a:cs typeface="Times New Roman"/>
              </a:rPr>
              <a:t>associati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origine trinitaria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Perfettori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Saggezza, Consiglieri </a:t>
            </a:r>
            <a:r>
              <a:rPr sz="1200" dirty="0">
                <a:latin typeface="Times New Roman"/>
                <a:cs typeface="Times New Roman"/>
              </a:rPr>
              <a:t>Divini e </a:t>
            </a:r>
            <a:r>
              <a:rPr sz="1200" spc="-5" dirty="0">
                <a:latin typeface="Times New Roman"/>
                <a:cs typeface="Times New Roman"/>
              </a:rPr>
              <a:t>Censori Universali </a:t>
            </a:r>
            <a:r>
              <a:rPr sz="1200" dirty="0">
                <a:latin typeface="Times New Roman"/>
                <a:cs typeface="Times New Roman"/>
              </a:rPr>
              <a:t>— sono in  </a:t>
            </a:r>
            <a:r>
              <a:rPr sz="1200" spc="-5" dirty="0">
                <a:latin typeface="Times New Roman"/>
                <a:cs typeface="Times New Roman"/>
              </a:rPr>
              <a:t>numero fisso, </a:t>
            </a:r>
            <a:r>
              <a:rPr sz="1200" dirty="0">
                <a:latin typeface="Times New Roman"/>
                <a:cs typeface="Times New Roman"/>
              </a:rPr>
              <a:t>ma i </a:t>
            </a:r>
            <a:r>
              <a:rPr sz="1200" spc="-5" dirty="0">
                <a:latin typeface="Times New Roman"/>
                <a:cs typeface="Times New Roman"/>
              </a:rPr>
              <a:t>figli abbracciati dalla Trinità </a:t>
            </a:r>
            <a:r>
              <a:rPr sz="1200" dirty="0">
                <a:latin typeface="Times New Roman"/>
                <a:cs typeface="Times New Roman"/>
              </a:rPr>
              <a:t>sono in continuo </a:t>
            </a:r>
            <a:r>
              <a:rPr sz="1200" spc="-5" dirty="0">
                <a:latin typeface="Times New Roman"/>
                <a:cs typeface="Times New Roman"/>
              </a:rPr>
              <a:t>aumento. </a:t>
            </a:r>
            <a:r>
              <a:rPr sz="1200" dirty="0">
                <a:latin typeface="Times New Roman"/>
                <a:cs typeface="Times New Roman"/>
              </a:rPr>
              <a:t>Tutti i sette ordini di </a:t>
            </a:r>
            <a:r>
              <a:rPr sz="1200" spc="-5" dirty="0">
                <a:latin typeface="Times New Roman"/>
                <a:cs typeface="Times New Roman"/>
              </a:rPr>
              <a:t>figli abbracciati </a:t>
            </a:r>
            <a:r>
              <a:rPr sz="1200" dirty="0">
                <a:latin typeface="Times New Roman"/>
                <a:cs typeface="Times New Roman"/>
              </a:rPr>
              <a:t>dalla </a:t>
            </a:r>
            <a:r>
              <a:rPr sz="1200" spc="-5" dirty="0">
                <a:latin typeface="Times New Roman"/>
                <a:cs typeface="Times New Roman"/>
              </a:rPr>
              <a:t>Trinità  vengono </a:t>
            </a:r>
            <a:r>
              <a:rPr sz="1200" dirty="0">
                <a:latin typeface="Times New Roman"/>
                <a:cs typeface="Times New Roman"/>
              </a:rPr>
              <a:t>incaricati come </a:t>
            </a:r>
            <a:r>
              <a:rPr sz="1200" spc="-5" dirty="0">
                <a:latin typeface="Times New Roman"/>
                <a:cs typeface="Times New Roman"/>
              </a:rPr>
              <a:t>membri </a:t>
            </a:r>
            <a:r>
              <a:rPr sz="1200" dirty="0">
                <a:latin typeface="Times New Roman"/>
                <a:cs typeface="Times New Roman"/>
              </a:rPr>
              <a:t>di uno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sette </a:t>
            </a:r>
            <a:r>
              <a:rPr sz="1200" spc="-5" dirty="0">
                <a:latin typeface="Times New Roman"/>
                <a:cs typeface="Times New Roman"/>
              </a:rPr>
              <a:t>governi superuniversali, </a:t>
            </a:r>
            <a:r>
              <a:rPr sz="1200" dirty="0">
                <a:latin typeface="Times New Roman"/>
                <a:cs typeface="Times New Roman"/>
              </a:rPr>
              <a:t>ed il loro </a:t>
            </a:r>
            <a:r>
              <a:rPr sz="1200" spc="-5" dirty="0">
                <a:latin typeface="Times New Roman"/>
                <a:cs typeface="Times New Roman"/>
              </a:rPr>
              <a:t>numero al </a:t>
            </a:r>
            <a:r>
              <a:rPr sz="1200" dirty="0">
                <a:latin typeface="Times New Roman"/>
                <a:cs typeface="Times New Roman"/>
              </a:rPr>
              <a:t>servizio di </a:t>
            </a:r>
            <a:r>
              <a:rPr sz="1200" spc="-5" dirty="0">
                <a:latin typeface="Times New Roman"/>
                <a:cs typeface="Times New Roman"/>
              </a:rPr>
              <a:t>ciascun Superuniverso </a:t>
            </a:r>
            <a:r>
              <a:rPr sz="1200" dirty="0">
                <a:latin typeface="Times New Roman"/>
                <a:cs typeface="Times New Roman"/>
              </a:rPr>
              <a:t>è  </a:t>
            </a:r>
            <a:r>
              <a:rPr sz="1200" spc="-5" dirty="0">
                <a:latin typeface="Times New Roman"/>
                <a:cs typeface="Times New Roman"/>
              </a:rPr>
              <a:t>esattamente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stesso; </a:t>
            </a:r>
            <a:r>
              <a:rPr sz="1200" dirty="0">
                <a:latin typeface="Times New Roman"/>
                <a:cs typeface="Times New Roman"/>
              </a:rPr>
              <a:t>nessuno di loro è mai </a:t>
            </a:r>
            <a:r>
              <a:rPr sz="1200" spc="-5" dirty="0">
                <a:latin typeface="Times New Roman"/>
                <a:cs typeface="Times New Roman"/>
              </a:rPr>
              <a:t>stato perduto. Gli esseri abbracciati </a:t>
            </a:r>
            <a:r>
              <a:rPr sz="1200" dirty="0">
                <a:latin typeface="Times New Roman"/>
                <a:cs typeface="Times New Roman"/>
              </a:rPr>
              <a:t>dalla </a:t>
            </a:r>
            <a:r>
              <a:rPr sz="1200" spc="-5" dirty="0">
                <a:latin typeface="Times New Roman"/>
                <a:cs typeface="Times New Roman"/>
              </a:rPr>
              <a:t>Trinità </a:t>
            </a:r>
            <a:r>
              <a:rPr sz="1200" dirty="0">
                <a:latin typeface="Times New Roman"/>
                <a:cs typeface="Times New Roman"/>
              </a:rPr>
              <a:t>non hanno mai </a:t>
            </a:r>
            <a:r>
              <a:rPr sz="1200" spc="-5" dirty="0">
                <a:latin typeface="Times New Roman"/>
                <a:cs typeface="Times New Roman"/>
              </a:rPr>
              <a:t>deviato; essi </a:t>
            </a:r>
            <a:r>
              <a:rPr sz="1200" dirty="0">
                <a:latin typeface="Times New Roman"/>
                <a:cs typeface="Times New Roman"/>
              </a:rPr>
              <a:t>possono  </a:t>
            </a:r>
            <a:r>
              <a:rPr sz="1200" spc="-5" dirty="0">
                <a:latin typeface="Times New Roman"/>
                <a:cs typeface="Times New Roman"/>
              </a:rPr>
              <a:t>inciampare temporaneamente,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nessuno </a:t>
            </a:r>
            <a:r>
              <a:rPr sz="1200" dirty="0">
                <a:latin typeface="Times New Roman"/>
                <a:cs typeface="Times New Roman"/>
              </a:rPr>
              <a:t>di loro è mai </a:t>
            </a:r>
            <a:r>
              <a:rPr sz="1200" spc="-5" dirty="0">
                <a:latin typeface="Times New Roman"/>
                <a:cs typeface="Times New Roman"/>
              </a:rPr>
              <a:t>stato giudicato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disobbedienza ai governi dei Superuniversi.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Figli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Conseguimento </a:t>
            </a:r>
            <a:r>
              <a:rPr sz="1200" dirty="0">
                <a:latin typeface="Times New Roman"/>
                <a:cs typeface="Times New Roman"/>
              </a:rPr>
              <a:t>ed i </a:t>
            </a:r>
            <a:r>
              <a:rPr sz="1200" spc="-5" dirty="0">
                <a:latin typeface="Times New Roman"/>
                <a:cs typeface="Times New Roman"/>
              </a:rPr>
              <a:t>Figli </a:t>
            </a:r>
            <a:r>
              <a:rPr sz="1200" dirty="0">
                <a:latin typeface="Times New Roman"/>
                <a:cs typeface="Times New Roman"/>
              </a:rPr>
              <a:t>di Selezione non </a:t>
            </a:r>
            <a:r>
              <a:rPr sz="1200" spc="-5" dirty="0">
                <a:latin typeface="Times New Roman"/>
                <a:cs typeface="Times New Roman"/>
              </a:rPr>
              <a:t>hanno </a:t>
            </a:r>
            <a:r>
              <a:rPr sz="1200" dirty="0">
                <a:latin typeface="Times New Roman"/>
                <a:cs typeface="Times New Roman"/>
              </a:rPr>
              <a:t>mai </a:t>
            </a:r>
            <a:r>
              <a:rPr sz="1200" spc="-5" dirty="0">
                <a:latin typeface="Times New Roman"/>
                <a:cs typeface="Times New Roman"/>
              </a:rPr>
              <a:t>fallito nel </a:t>
            </a:r>
            <a:r>
              <a:rPr sz="1200" dirty="0">
                <a:latin typeface="Times New Roman"/>
                <a:cs typeface="Times New Roman"/>
              </a:rPr>
              <a:t>servizio di </a:t>
            </a:r>
            <a:r>
              <a:rPr sz="1200" spc="-5" dirty="0">
                <a:latin typeface="Times New Roman"/>
                <a:cs typeface="Times New Roman"/>
              </a:rPr>
              <a:t>Orvonton, </a:t>
            </a:r>
            <a:r>
              <a:rPr sz="1200" dirty="0">
                <a:latin typeface="Times New Roman"/>
                <a:cs typeface="Times New Roman"/>
              </a:rPr>
              <a:t>ma i </a:t>
            </a:r>
            <a:r>
              <a:rPr sz="1200" spc="-5" dirty="0">
                <a:latin typeface="Times New Roman"/>
                <a:cs typeface="Times New Roman"/>
              </a:rPr>
              <a:t>Figli Trinitizzati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Perfezione </a:t>
            </a:r>
            <a:r>
              <a:rPr sz="1200" spc="5" dirty="0">
                <a:latin typeface="Times New Roman"/>
                <a:cs typeface="Times New Roman"/>
              </a:rPr>
              <a:t>hanno  </a:t>
            </a:r>
            <a:r>
              <a:rPr sz="1200" dirty="0">
                <a:latin typeface="Times New Roman"/>
                <a:cs typeface="Times New Roman"/>
              </a:rPr>
              <a:t>talvolta </a:t>
            </a:r>
            <a:r>
              <a:rPr sz="1200" spc="-5" dirty="0">
                <a:latin typeface="Times New Roman"/>
                <a:cs typeface="Times New Roman"/>
              </a:rPr>
              <a:t>sbagliato </a:t>
            </a:r>
            <a:r>
              <a:rPr sz="1200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giudicare ed hanno </a:t>
            </a:r>
            <a:r>
              <a:rPr sz="1200" dirty="0">
                <a:latin typeface="Times New Roman"/>
                <a:cs typeface="Times New Roman"/>
              </a:rPr>
              <a:t>provocato </a:t>
            </a:r>
            <a:r>
              <a:rPr sz="1200" spc="-5" dirty="0">
                <a:latin typeface="Times New Roman"/>
                <a:cs typeface="Times New Roman"/>
              </a:rPr>
              <a:t>così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temporanea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confusione.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43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432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61655" cy="39573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18288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(244.5) 22:1.14 </a:t>
            </a:r>
            <a:r>
              <a:rPr sz="1200" spc="-5" dirty="0">
                <a:latin typeface="Times New Roman"/>
                <a:cs typeface="Times New Roman"/>
              </a:rPr>
              <a:t>Sotto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direzione degli </a:t>
            </a:r>
            <a:r>
              <a:rPr sz="1200" dirty="0">
                <a:latin typeface="Times New Roman"/>
                <a:cs typeface="Times New Roman"/>
              </a:rPr>
              <a:t>Antichi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Giorni tutti i sette ordini </a:t>
            </a:r>
            <a:r>
              <a:rPr sz="1200" spc="-5" dirty="0">
                <a:latin typeface="Times New Roman"/>
                <a:cs typeface="Times New Roman"/>
              </a:rPr>
              <a:t>operano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larga </a:t>
            </a:r>
            <a:r>
              <a:rPr sz="1200" dirty="0">
                <a:latin typeface="Times New Roman"/>
                <a:cs typeface="Times New Roman"/>
              </a:rPr>
              <a:t>misura come </a:t>
            </a:r>
            <a:r>
              <a:rPr sz="1200" spc="-5" dirty="0">
                <a:latin typeface="Times New Roman"/>
                <a:cs typeface="Times New Roman"/>
              </a:rPr>
              <a:t>gruppi </a:t>
            </a:r>
            <a:r>
              <a:rPr sz="1200" dirty="0">
                <a:latin typeface="Times New Roman"/>
                <a:cs typeface="Times New Roman"/>
              </a:rPr>
              <a:t>autonomi.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raggio  d’azione dei loro servizi </a:t>
            </a:r>
            <a:r>
              <a:rPr sz="1200" dirty="0">
                <a:latin typeface="Times New Roman"/>
                <a:cs typeface="Times New Roman"/>
              </a:rPr>
              <a:t>è molto </a:t>
            </a:r>
            <a:r>
              <a:rPr sz="1200" spc="-5" dirty="0">
                <a:latin typeface="Times New Roman"/>
                <a:cs typeface="Times New Roman"/>
              </a:rPr>
              <a:t>vasto.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Figli Trinitizzati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Perfezione non lasciano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Superuniversi ai </a:t>
            </a:r>
            <a:r>
              <a:rPr sz="1200" dirty="0">
                <a:latin typeface="Times New Roman"/>
                <a:cs typeface="Times New Roman"/>
              </a:rPr>
              <a:t>quali sono </a:t>
            </a:r>
            <a:r>
              <a:rPr sz="1200" spc="-5" dirty="0">
                <a:latin typeface="Times New Roman"/>
                <a:cs typeface="Times New Roman"/>
              </a:rPr>
              <a:t>assegnati, </a:t>
            </a:r>
            <a:r>
              <a:rPr sz="1200" dirty="0">
                <a:latin typeface="Times New Roman"/>
                <a:cs typeface="Times New Roman"/>
              </a:rPr>
              <a:t>ma i  loro </a:t>
            </a:r>
            <a:r>
              <a:rPr sz="1200" spc="-5" dirty="0">
                <a:latin typeface="Times New Roman"/>
                <a:cs typeface="Times New Roman"/>
              </a:rPr>
              <a:t>associati trinitizzati percorrono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grande Universo, viaggiando dai </a:t>
            </a:r>
            <a:r>
              <a:rPr sz="1200" dirty="0">
                <a:latin typeface="Times New Roman"/>
                <a:cs typeface="Times New Roman"/>
              </a:rPr>
              <a:t>mondi </a:t>
            </a:r>
            <a:r>
              <a:rPr sz="1200" spc="-5" dirty="0">
                <a:latin typeface="Times New Roman"/>
                <a:cs typeface="Times New Roman"/>
              </a:rPr>
              <a:t>evoluzionari </a:t>
            </a:r>
            <a:r>
              <a:rPr sz="1200" dirty="0">
                <a:latin typeface="Times New Roman"/>
                <a:cs typeface="Times New Roman"/>
              </a:rPr>
              <a:t>del tempo e </a:t>
            </a:r>
            <a:r>
              <a:rPr sz="1200" spc="-5" dirty="0">
                <a:latin typeface="Times New Roman"/>
                <a:cs typeface="Times New Roman"/>
              </a:rPr>
              <a:t>dello spazio </a:t>
            </a:r>
            <a:r>
              <a:rPr sz="1200" dirty="0">
                <a:latin typeface="Times New Roman"/>
                <a:cs typeface="Times New Roman"/>
              </a:rPr>
              <a:t>fino </a:t>
            </a:r>
            <a:r>
              <a:rPr sz="1200" spc="-5" dirty="0">
                <a:latin typeface="Times New Roman"/>
                <a:cs typeface="Times New Roman"/>
              </a:rPr>
              <a:t>all’Isola  eterna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Paradiso. Essi </a:t>
            </a:r>
            <a:r>
              <a:rPr sz="1200" dirty="0">
                <a:latin typeface="Times New Roman"/>
                <a:cs typeface="Times New Roman"/>
              </a:rPr>
              <a:t>possono </a:t>
            </a:r>
            <a:r>
              <a:rPr sz="1200" spc="-5" dirty="0">
                <a:latin typeface="Times New Roman"/>
                <a:cs typeface="Times New Roman"/>
              </a:rPr>
              <a:t>operare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qualsiasi Superuniverso, </a:t>
            </a:r>
            <a:r>
              <a:rPr sz="1200" dirty="0">
                <a:latin typeface="Times New Roman"/>
                <a:cs typeface="Times New Roman"/>
              </a:rPr>
              <a:t>ma lo </a:t>
            </a:r>
            <a:r>
              <a:rPr sz="1200" spc="-5" dirty="0">
                <a:latin typeface="Times New Roman"/>
                <a:cs typeface="Times New Roman"/>
              </a:rPr>
              <a:t>fanno sempre come </a:t>
            </a:r>
            <a:r>
              <a:rPr sz="1200" dirty="0">
                <a:latin typeface="Times New Roman"/>
                <a:cs typeface="Times New Roman"/>
              </a:rPr>
              <a:t>membri del </a:t>
            </a:r>
            <a:r>
              <a:rPr sz="1200" spc="-5" dirty="0">
                <a:latin typeface="Times New Roman"/>
                <a:cs typeface="Times New Roman"/>
              </a:rPr>
              <a:t>supergoverno di  assegnazione </a:t>
            </a:r>
            <a:r>
              <a:rPr sz="1200" dirty="0">
                <a:latin typeface="Times New Roman"/>
                <a:cs typeface="Times New Roman"/>
              </a:rPr>
              <a:t>iniziale.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685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(244.6) 22:1.15 </a:t>
            </a:r>
            <a:r>
              <a:rPr sz="1200" spc="-5" dirty="0">
                <a:latin typeface="Times New Roman"/>
                <a:cs typeface="Times New Roman"/>
              </a:rPr>
              <a:t>Apparentemente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figli abbracciati dalla Trinità </a:t>
            </a:r>
            <a:r>
              <a:rPr sz="1200" dirty="0">
                <a:latin typeface="Times New Roman"/>
                <a:cs typeface="Times New Roman"/>
              </a:rPr>
              <a:t>sono stati assegnati in </a:t>
            </a:r>
            <a:r>
              <a:rPr sz="1200" spc="-5" dirty="0">
                <a:latin typeface="Times New Roman"/>
                <a:cs typeface="Times New Roman"/>
              </a:rPr>
              <a:t>permanenza al </a:t>
            </a:r>
            <a:r>
              <a:rPr sz="1200" dirty="0">
                <a:latin typeface="Times New Roman"/>
                <a:cs typeface="Times New Roman"/>
              </a:rPr>
              <a:t>servizio dei </a:t>
            </a:r>
            <a:r>
              <a:rPr sz="1200" spc="-5" dirty="0">
                <a:latin typeface="Times New Roman"/>
                <a:cs typeface="Times New Roman"/>
              </a:rPr>
              <a:t>sette Superuniversi.  Certamente questa destinazione durerà </a:t>
            </a:r>
            <a:r>
              <a:rPr sz="1200" dirty="0">
                <a:latin typeface="Times New Roman"/>
                <a:cs typeface="Times New Roman"/>
              </a:rPr>
              <a:t>per tutta la </a:t>
            </a:r>
            <a:r>
              <a:rPr sz="1200" spc="-5" dirty="0">
                <a:latin typeface="Times New Roman"/>
                <a:cs typeface="Times New Roman"/>
              </a:rPr>
              <a:t>presente era </a:t>
            </a:r>
            <a:r>
              <a:rPr sz="1200" dirty="0">
                <a:latin typeface="Times New Roman"/>
                <a:cs typeface="Times New Roman"/>
              </a:rPr>
              <a:t>dell’Universo, ma noi non </a:t>
            </a:r>
            <a:r>
              <a:rPr sz="1200" spc="-5" dirty="0">
                <a:latin typeface="Times New Roman"/>
                <a:cs typeface="Times New Roman"/>
              </a:rPr>
              <a:t>siamo mai stati informati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ciò </a:t>
            </a:r>
            <a:r>
              <a:rPr sz="1200" dirty="0">
                <a:latin typeface="Times New Roman"/>
                <a:cs typeface="Times New Roman"/>
              </a:rPr>
              <a:t>sarà </a:t>
            </a:r>
            <a:r>
              <a:rPr sz="1200" spc="-5" dirty="0">
                <a:latin typeface="Times New Roman"/>
                <a:cs typeface="Times New Roman"/>
              </a:rPr>
              <a:t>per  l’eternità.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2. I Possenti</a:t>
            </a: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Messaggeri</a:t>
            </a:r>
            <a:endParaRPr sz="1600">
              <a:latin typeface="Times New Roman"/>
              <a:cs typeface="Times New Roman"/>
            </a:endParaRPr>
          </a:p>
          <a:p>
            <a:pPr marL="76200" marR="128270">
              <a:lnSpc>
                <a:spcPts val="1380"/>
              </a:lnSpc>
              <a:spcBef>
                <a:spcPts val="141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(245.1) 22:2.1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Possenti Messaggeri appartengono al gruppo ascendente dei Figli </a:t>
            </a:r>
            <a:r>
              <a:rPr sz="1200" dirty="0">
                <a:latin typeface="Times New Roman"/>
                <a:cs typeface="Times New Roman"/>
              </a:rPr>
              <a:t>Trinitizzati. </a:t>
            </a:r>
            <a:r>
              <a:rPr sz="1200" spc="-5" dirty="0">
                <a:latin typeface="Times New Roman"/>
                <a:cs typeface="Times New Roman"/>
              </a:rPr>
              <a:t>Essi </a:t>
            </a:r>
            <a:r>
              <a:rPr sz="1200" dirty="0">
                <a:latin typeface="Times New Roman"/>
                <a:cs typeface="Times New Roman"/>
              </a:rPr>
              <a:t>sono una </a:t>
            </a:r>
            <a:r>
              <a:rPr sz="1200" spc="-5" dirty="0">
                <a:latin typeface="Times New Roman"/>
                <a:cs typeface="Times New Roman"/>
              </a:rPr>
              <a:t>classe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mortali  perfezionati </a:t>
            </a:r>
            <a:r>
              <a:rPr sz="1200" dirty="0">
                <a:latin typeface="Times New Roman"/>
                <a:cs typeface="Times New Roman"/>
              </a:rPr>
              <a:t>che sono stati </a:t>
            </a:r>
            <a:r>
              <a:rPr sz="1200" spc="-5" dirty="0">
                <a:latin typeface="Times New Roman"/>
                <a:cs typeface="Times New Roman"/>
              </a:rPr>
              <a:t>messi alla prova </a:t>
            </a:r>
            <a:r>
              <a:rPr sz="1200" dirty="0">
                <a:latin typeface="Times New Roman"/>
                <a:cs typeface="Times New Roman"/>
              </a:rPr>
              <a:t>in una </a:t>
            </a:r>
            <a:r>
              <a:rPr sz="1200" spc="-5" dirty="0">
                <a:latin typeface="Times New Roman"/>
                <a:cs typeface="Times New Roman"/>
              </a:rPr>
              <a:t>ribellione </a:t>
            </a:r>
            <a:r>
              <a:rPr sz="1200" dirty="0">
                <a:latin typeface="Times New Roman"/>
                <a:cs typeface="Times New Roman"/>
              </a:rPr>
              <a:t>o similmente </a:t>
            </a:r>
            <a:r>
              <a:rPr sz="1200" spc="-5" dirty="0">
                <a:latin typeface="Times New Roman"/>
                <a:cs typeface="Times New Roman"/>
              </a:rPr>
              <a:t>provati </a:t>
            </a:r>
            <a:r>
              <a:rPr sz="1200" dirty="0">
                <a:latin typeface="Times New Roman"/>
                <a:cs typeface="Times New Roman"/>
              </a:rPr>
              <a:t>in altro modo </a:t>
            </a:r>
            <a:r>
              <a:rPr sz="1200" spc="-5" dirty="0">
                <a:latin typeface="Times New Roman"/>
                <a:cs typeface="Times New Roman"/>
              </a:rPr>
              <a:t>riguardo alla </a:t>
            </a:r>
            <a:r>
              <a:rPr sz="1200" dirty="0">
                <a:latin typeface="Times New Roman"/>
                <a:cs typeface="Times New Roman"/>
              </a:rPr>
              <a:t>loro lealtà personale;  </a:t>
            </a:r>
            <a:r>
              <a:rPr sz="1200" spc="-5" dirty="0">
                <a:latin typeface="Times New Roman"/>
                <a:cs typeface="Times New Roman"/>
              </a:rPr>
              <a:t>essi </a:t>
            </a:r>
            <a:r>
              <a:rPr sz="1200" dirty="0">
                <a:latin typeface="Times New Roman"/>
                <a:cs typeface="Times New Roman"/>
              </a:rPr>
              <a:t>sono tutti </a:t>
            </a:r>
            <a:r>
              <a:rPr sz="1200" spc="-5" dirty="0">
                <a:latin typeface="Times New Roman"/>
                <a:cs typeface="Times New Roman"/>
              </a:rPr>
              <a:t>passati per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prova </a:t>
            </a:r>
            <a:r>
              <a:rPr sz="1200" dirty="0">
                <a:latin typeface="Times New Roman"/>
                <a:cs typeface="Times New Roman"/>
              </a:rPr>
              <a:t>certa di fedeltà </a:t>
            </a:r>
            <a:r>
              <a:rPr sz="1200" spc="-5" dirty="0">
                <a:latin typeface="Times New Roman"/>
                <a:cs typeface="Times New Roman"/>
              </a:rPr>
              <a:t>universale. Ad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dato momento della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ascensione al Paradiso essi </a:t>
            </a:r>
            <a:r>
              <a:rPr sz="1200" dirty="0">
                <a:latin typeface="Times New Roman"/>
                <a:cs typeface="Times New Roman"/>
              </a:rPr>
              <a:t>sono  rimasti </a:t>
            </a:r>
            <a:r>
              <a:rPr sz="1200" spc="-5" dirty="0">
                <a:latin typeface="Times New Roman"/>
                <a:cs typeface="Times New Roman"/>
              </a:rPr>
              <a:t>saldi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leali </a:t>
            </a:r>
            <a:r>
              <a:rPr sz="1200" dirty="0">
                <a:latin typeface="Times New Roman"/>
                <a:cs typeface="Times New Roman"/>
              </a:rPr>
              <a:t>di fronte </a:t>
            </a:r>
            <a:r>
              <a:rPr sz="1200" spc="-5" dirty="0">
                <a:latin typeface="Times New Roman"/>
                <a:cs typeface="Times New Roman"/>
              </a:rPr>
              <a:t>alla slealtà dei loro </a:t>
            </a:r>
            <a:r>
              <a:rPr sz="1200" dirty="0">
                <a:latin typeface="Times New Roman"/>
                <a:cs typeface="Times New Roman"/>
              </a:rPr>
              <a:t>superiori, ed </a:t>
            </a:r>
            <a:r>
              <a:rPr sz="1200" spc="-5" dirty="0">
                <a:latin typeface="Times New Roman"/>
                <a:cs typeface="Times New Roman"/>
              </a:rPr>
              <a:t>alcuni </a:t>
            </a:r>
            <a:r>
              <a:rPr sz="1200" dirty="0">
                <a:latin typeface="Times New Roman"/>
                <a:cs typeface="Times New Roman"/>
              </a:rPr>
              <a:t>hanno </a:t>
            </a:r>
            <a:r>
              <a:rPr sz="1200" spc="-5" dirty="0">
                <a:latin typeface="Times New Roman"/>
                <a:cs typeface="Times New Roman"/>
              </a:rPr>
              <a:t>agito </a:t>
            </a:r>
            <a:r>
              <a:rPr sz="1200" dirty="0">
                <a:latin typeface="Times New Roman"/>
                <a:cs typeface="Times New Roman"/>
              </a:rPr>
              <a:t>in modo </a:t>
            </a:r>
            <a:r>
              <a:rPr sz="1200" spc="-5" dirty="0">
                <a:latin typeface="Times New Roman"/>
                <a:cs typeface="Times New Roman"/>
              </a:rPr>
              <a:t>attivo </a:t>
            </a:r>
            <a:r>
              <a:rPr sz="1200" dirty="0">
                <a:latin typeface="Times New Roman"/>
                <a:cs typeface="Times New Roman"/>
              </a:rPr>
              <a:t>e leale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posto di </a:t>
            </a:r>
            <a:r>
              <a:rPr sz="1200" spc="5" dirty="0">
                <a:latin typeface="Times New Roman"/>
                <a:cs typeface="Times New Roman"/>
              </a:rPr>
              <a:t>questi </a:t>
            </a:r>
            <a:r>
              <a:rPr sz="1200" spc="-5" dirty="0">
                <a:latin typeface="Times New Roman"/>
                <a:cs typeface="Times New Roman"/>
              </a:rPr>
              <a:t>capi  infedeli.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14859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(245.2) 22:2.2 </a:t>
            </a:r>
            <a:r>
              <a:rPr sz="1200" dirty="0">
                <a:latin typeface="Times New Roman"/>
                <a:cs typeface="Times New Roman"/>
              </a:rPr>
              <a:t>Con tali </a:t>
            </a:r>
            <a:r>
              <a:rPr sz="1200" spc="-5" dirty="0">
                <a:latin typeface="Times New Roman"/>
                <a:cs typeface="Times New Roman"/>
              </a:rPr>
              <a:t>precedenti personali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fedeltà </a:t>
            </a:r>
            <a:r>
              <a:rPr sz="1200" dirty="0">
                <a:latin typeface="Times New Roman"/>
                <a:cs typeface="Times New Roman"/>
              </a:rPr>
              <a:t>e devozione, </a:t>
            </a:r>
            <a:r>
              <a:rPr sz="1200" spc="-5" dirty="0">
                <a:latin typeface="Times New Roman"/>
                <a:cs typeface="Times New Roman"/>
              </a:rPr>
              <a:t>questi </a:t>
            </a:r>
            <a:r>
              <a:rPr sz="1200" dirty="0">
                <a:latin typeface="Times New Roman"/>
                <a:cs typeface="Times New Roman"/>
              </a:rPr>
              <a:t>mortali </a:t>
            </a:r>
            <a:r>
              <a:rPr sz="1200" spc="-5" dirty="0">
                <a:latin typeface="Times New Roman"/>
                <a:cs typeface="Times New Roman"/>
              </a:rPr>
              <a:t>ascendenti </a:t>
            </a:r>
            <a:r>
              <a:rPr sz="1200" dirty="0">
                <a:latin typeface="Times New Roman"/>
                <a:cs typeface="Times New Roman"/>
              </a:rPr>
              <a:t>attraversano </a:t>
            </a:r>
            <a:r>
              <a:rPr sz="1200" spc="-5" dirty="0">
                <a:latin typeface="Times New Roman"/>
                <a:cs typeface="Times New Roman"/>
              </a:rPr>
              <a:t>Havona con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corrente dei  pellegrini del tempo, raggiungono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Paradiso, </a:t>
            </a:r>
            <a:r>
              <a:rPr sz="1200" dirty="0">
                <a:latin typeface="Times New Roman"/>
                <a:cs typeface="Times New Roman"/>
              </a:rPr>
              <a:t>vi </a:t>
            </a:r>
            <a:r>
              <a:rPr sz="1200" spc="-5" dirty="0">
                <a:latin typeface="Times New Roman"/>
                <a:cs typeface="Times New Roman"/>
              </a:rPr>
              <a:t>ricevono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loro qualificazione </a:t>
            </a:r>
            <a:r>
              <a:rPr sz="1200" dirty="0">
                <a:latin typeface="Times New Roman"/>
                <a:cs typeface="Times New Roman"/>
              </a:rPr>
              <a:t>e sono riuniti nel </a:t>
            </a:r>
            <a:r>
              <a:rPr sz="1200" spc="-5" dirty="0">
                <a:latin typeface="Times New Roman"/>
                <a:cs typeface="Times New Roman"/>
              </a:rPr>
              <a:t>Corpo della Finalità. </a:t>
            </a:r>
            <a:r>
              <a:rPr sz="1200" dirty="0">
                <a:latin typeface="Times New Roman"/>
                <a:cs typeface="Times New Roman"/>
              </a:rPr>
              <a:t>Dopodiché  </a:t>
            </a:r>
            <a:r>
              <a:rPr sz="1200" spc="-5" dirty="0">
                <a:latin typeface="Times New Roman"/>
                <a:cs typeface="Times New Roman"/>
              </a:rPr>
              <a:t>vengono </a:t>
            </a:r>
            <a:r>
              <a:rPr sz="1200" dirty="0">
                <a:latin typeface="Times New Roman"/>
                <a:cs typeface="Times New Roman"/>
              </a:rPr>
              <a:t>trinitizzati </a:t>
            </a:r>
            <a:r>
              <a:rPr sz="1200" spc="-5" dirty="0">
                <a:latin typeface="Times New Roman"/>
                <a:cs typeface="Times New Roman"/>
              </a:rPr>
              <a:t>nell’abbraccio segreto </a:t>
            </a:r>
            <a:r>
              <a:rPr sz="1200" dirty="0">
                <a:latin typeface="Times New Roman"/>
                <a:cs typeface="Times New Roman"/>
              </a:rPr>
              <a:t>della Trinità </a:t>
            </a:r>
            <a:r>
              <a:rPr sz="1200" spc="-5" dirty="0">
                <a:latin typeface="Times New Roman"/>
                <a:cs typeface="Times New Roman"/>
              </a:rPr>
              <a:t>del Paradiso </a:t>
            </a:r>
            <a:r>
              <a:rPr sz="1200" dirty="0">
                <a:latin typeface="Times New Roman"/>
                <a:cs typeface="Times New Roman"/>
              </a:rPr>
              <a:t>e poi </a:t>
            </a:r>
            <a:r>
              <a:rPr sz="1200" spc="-5" dirty="0">
                <a:latin typeface="Times New Roman"/>
                <a:cs typeface="Times New Roman"/>
              </a:rPr>
              <a:t>incaricati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associarsi </a:t>
            </a:r>
            <a:r>
              <a:rPr sz="1200" dirty="0">
                <a:latin typeface="Times New Roman"/>
                <a:cs typeface="Times New Roman"/>
              </a:rPr>
              <a:t>agli </a:t>
            </a:r>
            <a:r>
              <a:rPr sz="1200" spc="-5" dirty="0">
                <a:latin typeface="Times New Roman"/>
                <a:cs typeface="Times New Roman"/>
              </a:rPr>
              <a:t>Antichi </a:t>
            </a:r>
            <a:r>
              <a:rPr sz="1200" dirty="0">
                <a:latin typeface="Times New Roman"/>
                <a:cs typeface="Times New Roman"/>
              </a:rPr>
              <a:t>dei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Giorni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nell’amministrazione dei governi dei sette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Superuniversi.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43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433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85784" cy="38963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6858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(245.3) 22:2.3 </a:t>
            </a:r>
            <a:r>
              <a:rPr sz="1200" spc="-5" dirty="0">
                <a:latin typeface="Times New Roman"/>
                <a:cs typeface="Times New Roman"/>
              </a:rPr>
              <a:t>Ogni mortale ascendente con l’esperienza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un’insurrezione che agisca lealmente </a:t>
            </a:r>
            <a:r>
              <a:rPr sz="1200" dirty="0">
                <a:latin typeface="Times New Roman"/>
                <a:cs typeface="Times New Roman"/>
              </a:rPr>
              <a:t>di fronte </a:t>
            </a:r>
            <a:r>
              <a:rPr sz="1200" spc="-5" dirty="0">
                <a:latin typeface="Times New Roman"/>
                <a:cs typeface="Times New Roman"/>
              </a:rPr>
              <a:t>alla ribellione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alla </a:t>
            </a:r>
            <a:r>
              <a:rPr sz="1200" dirty="0">
                <a:latin typeface="Times New Roman"/>
                <a:cs typeface="Times New Roman"/>
              </a:rPr>
              <a:t>fine  </a:t>
            </a:r>
            <a:r>
              <a:rPr sz="1200" spc="-5" dirty="0">
                <a:latin typeface="Times New Roman"/>
                <a:cs typeface="Times New Roman"/>
              </a:rPr>
              <a:t>destinato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diventare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Possente Messaggero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servizio superuniversale.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stessa </a:t>
            </a:r>
            <a:r>
              <a:rPr sz="1200" spc="-5" dirty="0">
                <a:latin typeface="Times New Roman"/>
                <a:cs typeface="Times New Roman"/>
              </a:rPr>
              <a:t>cosa avviene </a:t>
            </a:r>
            <a:r>
              <a:rPr sz="1200" spc="5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ogni </a:t>
            </a:r>
            <a:r>
              <a:rPr sz="1200" dirty="0">
                <a:latin typeface="Times New Roman"/>
                <a:cs typeface="Times New Roman"/>
              </a:rPr>
              <a:t>creatura ascendente </a:t>
            </a:r>
            <a:r>
              <a:rPr sz="1200" spc="-5" dirty="0">
                <a:latin typeface="Times New Roman"/>
                <a:cs typeface="Times New Roman"/>
              </a:rPr>
              <a:t>che  previene efficacemente </a:t>
            </a:r>
            <a:r>
              <a:rPr sz="1200" dirty="0">
                <a:latin typeface="Times New Roman"/>
                <a:cs typeface="Times New Roman"/>
              </a:rPr>
              <a:t>tali </a:t>
            </a:r>
            <a:r>
              <a:rPr sz="1200" spc="-5" dirty="0">
                <a:latin typeface="Times New Roman"/>
                <a:cs typeface="Times New Roman"/>
              </a:rPr>
              <a:t>sconvolgimenti </a:t>
            </a:r>
            <a:r>
              <a:rPr sz="1200" dirty="0">
                <a:latin typeface="Times New Roman"/>
                <a:cs typeface="Times New Roman"/>
              </a:rPr>
              <a:t>dovuti </a:t>
            </a:r>
            <a:r>
              <a:rPr sz="1200" spc="-5" dirty="0">
                <a:latin typeface="Times New Roman"/>
                <a:cs typeface="Times New Roman"/>
              </a:rPr>
              <a:t>all’errore, al male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peccato, </a:t>
            </a:r>
            <a:r>
              <a:rPr sz="1200" spc="-5" dirty="0">
                <a:latin typeface="Times New Roman"/>
                <a:cs typeface="Times New Roman"/>
              </a:rPr>
              <a:t>poiché l’azione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prevenire </a:t>
            </a:r>
            <a:r>
              <a:rPr sz="1200" dirty="0">
                <a:latin typeface="Times New Roman"/>
                <a:cs typeface="Times New Roman"/>
              </a:rPr>
              <a:t>una ribellione o </a:t>
            </a:r>
            <a:r>
              <a:rPr sz="1200" spc="-5" dirty="0">
                <a:latin typeface="Times New Roman"/>
                <a:cs typeface="Times New Roman"/>
              </a:rPr>
              <a:t>per  produrre </a:t>
            </a:r>
            <a:r>
              <a:rPr sz="1200" dirty="0">
                <a:latin typeface="Times New Roman"/>
                <a:cs typeface="Times New Roman"/>
              </a:rPr>
              <a:t>tipi più </a:t>
            </a:r>
            <a:r>
              <a:rPr sz="1200" spc="-5" dirty="0">
                <a:latin typeface="Times New Roman"/>
                <a:cs typeface="Times New Roman"/>
              </a:rPr>
              <a:t>elevati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lealtà </a:t>
            </a:r>
            <a:r>
              <a:rPr sz="1200" dirty="0">
                <a:latin typeface="Times New Roman"/>
                <a:cs typeface="Times New Roman"/>
              </a:rPr>
              <a:t>in una </a:t>
            </a:r>
            <a:r>
              <a:rPr sz="1200" spc="-5" dirty="0">
                <a:latin typeface="Times New Roman"/>
                <a:cs typeface="Times New Roman"/>
              </a:rPr>
              <a:t>crisi universale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considerata </a:t>
            </a:r>
            <a:r>
              <a:rPr sz="1200" dirty="0">
                <a:latin typeface="Times New Roman"/>
                <a:cs typeface="Times New Roman"/>
              </a:rPr>
              <a:t>di valore ancora più </a:t>
            </a:r>
            <a:r>
              <a:rPr sz="1200" spc="-5" dirty="0">
                <a:latin typeface="Times New Roman"/>
                <a:cs typeface="Times New Roman"/>
              </a:rPr>
              <a:t>grande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lealtà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fronte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ad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un’effettiva ribellione.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0541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(245.4) 22:2.4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Possenti Messaggeri </a:t>
            </a:r>
            <a:r>
              <a:rPr sz="1200" dirty="0">
                <a:latin typeface="Times New Roman"/>
                <a:cs typeface="Times New Roman"/>
              </a:rPr>
              <a:t>più anziani furono </a:t>
            </a:r>
            <a:r>
              <a:rPr sz="1200" spc="-5" dirty="0">
                <a:latin typeface="Times New Roman"/>
                <a:cs typeface="Times New Roman"/>
              </a:rPr>
              <a:t>scelti </a:t>
            </a:r>
            <a:r>
              <a:rPr sz="1200" dirty="0">
                <a:latin typeface="Times New Roman"/>
                <a:cs typeface="Times New Roman"/>
              </a:rPr>
              <a:t>tra </a:t>
            </a:r>
            <a:r>
              <a:rPr sz="1200" spc="-5" dirty="0">
                <a:latin typeface="Times New Roman"/>
                <a:cs typeface="Times New Roman"/>
              </a:rPr>
              <a:t>quei mortali </a:t>
            </a:r>
            <a:r>
              <a:rPr sz="1200" dirty="0">
                <a:latin typeface="Times New Roman"/>
                <a:cs typeface="Times New Roman"/>
              </a:rPr>
              <a:t>ascendenti </a:t>
            </a:r>
            <a:r>
              <a:rPr sz="1200" spc="-5" dirty="0">
                <a:latin typeface="Times New Roman"/>
                <a:cs typeface="Times New Roman"/>
              </a:rPr>
              <a:t>del tempo </a:t>
            </a:r>
            <a:r>
              <a:rPr sz="1200" dirty="0">
                <a:latin typeface="Times New Roman"/>
                <a:cs typeface="Times New Roman"/>
              </a:rPr>
              <a:t>e dello spazio che </a:t>
            </a:r>
            <a:r>
              <a:rPr sz="1200" spc="-5" dirty="0">
                <a:latin typeface="Times New Roman"/>
                <a:cs typeface="Times New Roman"/>
              </a:rPr>
              <a:t>facevano </a:t>
            </a:r>
            <a:r>
              <a:rPr sz="1200" dirty="0">
                <a:latin typeface="Times New Roman"/>
                <a:cs typeface="Times New Roman"/>
              </a:rPr>
              <a:t>parte di  </a:t>
            </a:r>
            <a:r>
              <a:rPr sz="1200" spc="-5" dirty="0">
                <a:latin typeface="Times New Roman"/>
                <a:cs typeface="Times New Roman"/>
              </a:rPr>
              <a:t>coloro che erano arrivati per primi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Paradiso, </a:t>
            </a:r>
            <a:r>
              <a:rPr sz="1200" dirty="0">
                <a:latin typeface="Times New Roman"/>
                <a:cs typeface="Times New Roman"/>
              </a:rPr>
              <a:t>molti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quali </a:t>
            </a:r>
            <a:r>
              <a:rPr sz="1200" spc="-5" dirty="0">
                <a:latin typeface="Times New Roman"/>
                <a:cs typeface="Times New Roman"/>
              </a:rPr>
              <a:t>avevano attraversato </a:t>
            </a:r>
            <a:r>
              <a:rPr sz="1200" dirty="0">
                <a:latin typeface="Times New Roman"/>
                <a:cs typeface="Times New Roman"/>
              </a:rPr>
              <a:t>Havona </a:t>
            </a:r>
            <a:r>
              <a:rPr sz="1200" spc="-5" dirty="0">
                <a:latin typeface="Times New Roman"/>
                <a:cs typeface="Times New Roman"/>
              </a:rPr>
              <a:t>ai tempi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Grandfanda. Ma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5" dirty="0">
                <a:latin typeface="Times New Roman"/>
                <a:cs typeface="Times New Roman"/>
              </a:rPr>
              <a:t>prima  </a:t>
            </a:r>
            <a:r>
              <a:rPr sz="1200" dirty="0">
                <a:latin typeface="Times New Roman"/>
                <a:cs typeface="Times New Roman"/>
              </a:rPr>
              <a:t>trinitizzazione di </a:t>
            </a:r>
            <a:r>
              <a:rPr sz="1200" spc="-5" dirty="0">
                <a:latin typeface="Times New Roman"/>
                <a:cs typeface="Times New Roman"/>
              </a:rPr>
              <a:t>Possenti Messaggeri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fu effettuata finché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gruppo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candidati </a:t>
            </a:r>
            <a:r>
              <a:rPr sz="1200" dirty="0">
                <a:latin typeface="Times New Roman"/>
                <a:cs typeface="Times New Roman"/>
              </a:rPr>
              <a:t>non comprese </a:t>
            </a:r>
            <a:r>
              <a:rPr sz="1200" spc="-5" dirty="0">
                <a:latin typeface="Times New Roman"/>
                <a:cs typeface="Times New Roman"/>
              </a:rPr>
              <a:t>dei rappresentanti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ciascuno  dei </a:t>
            </a:r>
            <a:r>
              <a:rPr sz="1200" dirty="0">
                <a:latin typeface="Times New Roman"/>
                <a:cs typeface="Times New Roman"/>
              </a:rPr>
              <a:t>sette </a:t>
            </a:r>
            <a:r>
              <a:rPr sz="1200" spc="-5" dirty="0">
                <a:latin typeface="Times New Roman"/>
                <a:cs typeface="Times New Roman"/>
              </a:rPr>
              <a:t>Superuniversi. </a:t>
            </a:r>
            <a:r>
              <a:rPr sz="1200" dirty="0">
                <a:latin typeface="Times New Roman"/>
                <a:cs typeface="Times New Roman"/>
              </a:rPr>
              <a:t>E l’ultimo </a:t>
            </a:r>
            <a:r>
              <a:rPr sz="1200" spc="-5" dirty="0">
                <a:latin typeface="Times New Roman"/>
                <a:cs typeface="Times New Roman"/>
              </a:rPr>
              <a:t>gruppo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quest’ordine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qualificarsi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Paradiso </a:t>
            </a:r>
            <a:r>
              <a:rPr sz="1200" dirty="0">
                <a:latin typeface="Times New Roman"/>
                <a:cs typeface="Times New Roman"/>
              </a:rPr>
              <a:t>inglobava pellegrini </a:t>
            </a:r>
            <a:r>
              <a:rPr sz="1200" spc="-5" dirty="0">
                <a:latin typeface="Times New Roman"/>
                <a:cs typeface="Times New Roman"/>
              </a:rPr>
              <a:t>ascendenti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provenienti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dall’Universo </a:t>
            </a:r>
            <a:r>
              <a:rPr sz="1200" dirty="0">
                <a:latin typeface="Times New Roman"/>
                <a:cs typeface="Times New Roman"/>
              </a:rPr>
              <a:t>locale di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Nebadon.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812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(245.5) 22:2.5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Possenti Messaggeri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abbracciati </a:t>
            </a:r>
            <a:r>
              <a:rPr sz="1200" dirty="0">
                <a:latin typeface="Times New Roman"/>
                <a:cs typeface="Times New Roman"/>
              </a:rPr>
              <a:t>dalla </a:t>
            </a:r>
            <a:r>
              <a:rPr sz="1200" spc="-5" dirty="0">
                <a:latin typeface="Times New Roman"/>
                <a:cs typeface="Times New Roman"/>
              </a:rPr>
              <a:t>Trinità del Paradiso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classi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settecentomila, centomila dei </a:t>
            </a:r>
            <a:r>
              <a:rPr sz="1200" dirty="0">
                <a:latin typeface="Times New Roman"/>
                <a:cs typeface="Times New Roman"/>
              </a:rPr>
              <a:t>quali </a:t>
            </a:r>
            <a:r>
              <a:rPr sz="1200" spc="-5" dirty="0">
                <a:latin typeface="Times New Roman"/>
                <a:cs typeface="Times New Roman"/>
              </a:rPr>
              <a:t>assegnati 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ciascun Superuniverso. Vi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quasi </a:t>
            </a:r>
            <a:r>
              <a:rPr sz="1200" dirty="0">
                <a:latin typeface="Times New Roman"/>
                <a:cs typeface="Times New Roman"/>
              </a:rPr>
              <a:t>mille </a:t>
            </a:r>
            <a:r>
              <a:rPr sz="1200" spc="-5" dirty="0">
                <a:latin typeface="Times New Roman"/>
                <a:cs typeface="Times New Roman"/>
              </a:rPr>
              <a:t>miliardi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Possenti Messaggeri incaricati su Uversa,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ci </a:t>
            </a:r>
            <a:r>
              <a:rPr sz="1200" dirty="0">
                <a:latin typeface="Times New Roman"/>
                <a:cs typeface="Times New Roman"/>
              </a:rPr>
              <a:t>sono tutte le </a:t>
            </a:r>
            <a:r>
              <a:rPr sz="1200" spc="-5" dirty="0">
                <a:latin typeface="Times New Roman"/>
                <a:cs typeface="Times New Roman"/>
              </a:rPr>
              <a:t>ragioni </a:t>
            </a:r>
            <a:r>
              <a:rPr sz="1200" dirty="0">
                <a:latin typeface="Times New Roman"/>
                <a:cs typeface="Times New Roman"/>
              </a:rPr>
              <a:t>per  </a:t>
            </a:r>
            <a:r>
              <a:rPr sz="1200" spc="-5" dirty="0">
                <a:latin typeface="Times New Roman"/>
                <a:cs typeface="Times New Roman"/>
              </a:rPr>
              <a:t>credere che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numero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servizio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ciascuno dei </a:t>
            </a:r>
            <a:r>
              <a:rPr sz="1200" dirty="0">
                <a:latin typeface="Times New Roman"/>
                <a:cs typeface="Times New Roman"/>
              </a:rPr>
              <a:t>sette </a:t>
            </a:r>
            <a:r>
              <a:rPr sz="1200" spc="-5" dirty="0">
                <a:latin typeface="Times New Roman"/>
                <a:cs typeface="Times New Roman"/>
              </a:rPr>
              <a:t>Superuniversi sia </a:t>
            </a:r>
            <a:r>
              <a:rPr sz="1200" dirty="0">
                <a:latin typeface="Times New Roman"/>
                <a:cs typeface="Times New Roman"/>
              </a:rPr>
              <a:t>esattamente lo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stesso.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38544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(245.6) 22:2.6 </a:t>
            </a:r>
            <a:r>
              <a:rPr sz="1200" spc="-15" dirty="0">
                <a:latin typeface="Times New Roman"/>
                <a:cs typeface="Times New Roman"/>
              </a:rPr>
              <a:t>Io </a:t>
            </a:r>
            <a:r>
              <a:rPr sz="1200" dirty="0">
                <a:latin typeface="Times New Roman"/>
                <a:cs typeface="Times New Roman"/>
              </a:rPr>
              <a:t>sono un Possente </a:t>
            </a:r>
            <a:r>
              <a:rPr sz="1200" spc="-5" dirty="0">
                <a:latin typeface="Times New Roman"/>
                <a:cs typeface="Times New Roman"/>
              </a:rPr>
              <a:t>Messaggero, </a:t>
            </a:r>
            <a:r>
              <a:rPr sz="1200" dirty="0">
                <a:latin typeface="Times New Roman"/>
                <a:cs typeface="Times New Roman"/>
              </a:rPr>
              <a:t>e può </a:t>
            </a:r>
            <a:r>
              <a:rPr sz="1200" spc="-5" dirty="0">
                <a:latin typeface="Times New Roman"/>
                <a:cs typeface="Times New Roman"/>
              </a:rPr>
              <a:t>interessare gli Urantiani sapere che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compagna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associata della </a:t>
            </a:r>
            <a:r>
              <a:rPr sz="1200" dirty="0">
                <a:latin typeface="Times New Roman"/>
                <a:cs typeface="Times New Roman"/>
              </a:rPr>
              <a:t>mia  </a:t>
            </a:r>
            <a:r>
              <a:rPr sz="1200" spc="-5" dirty="0">
                <a:latin typeface="Times New Roman"/>
                <a:cs typeface="Times New Roman"/>
              </a:rPr>
              <a:t>esperienza </a:t>
            </a:r>
            <a:r>
              <a:rPr sz="1200" dirty="0">
                <a:latin typeface="Times New Roman"/>
                <a:cs typeface="Times New Roman"/>
              </a:rPr>
              <a:t>mortale </a:t>
            </a:r>
            <a:r>
              <a:rPr sz="1200" spc="5" dirty="0">
                <a:latin typeface="Times New Roman"/>
                <a:cs typeface="Times New Roman"/>
              </a:rPr>
              <a:t>ha </a:t>
            </a:r>
            <a:r>
              <a:rPr sz="1200" spc="-5" dirty="0">
                <a:latin typeface="Times New Roman"/>
                <a:cs typeface="Times New Roman"/>
              </a:rPr>
              <a:t>anch’essa trionfato </a:t>
            </a:r>
            <a:r>
              <a:rPr sz="1200" dirty="0">
                <a:latin typeface="Times New Roman"/>
                <a:cs typeface="Times New Roman"/>
              </a:rPr>
              <a:t>nella </a:t>
            </a:r>
            <a:r>
              <a:rPr sz="1200" spc="-5" dirty="0">
                <a:latin typeface="Times New Roman"/>
                <a:cs typeface="Times New Roman"/>
              </a:rPr>
              <a:t>grande </a:t>
            </a:r>
            <a:r>
              <a:rPr sz="1200" dirty="0">
                <a:latin typeface="Times New Roman"/>
                <a:cs typeface="Times New Roman"/>
              </a:rPr>
              <a:t>prova, e che, sebbene </a:t>
            </a:r>
            <a:r>
              <a:rPr sz="1200" spc="-5" dirty="0">
                <a:latin typeface="Times New Roman"/>
                <a:cs typeface="Times New Roman"/>
              </a:rPr>
              <a:t>fossimo stati separati numerose volte </a:t>
            </a:r>
            <a:r>
              <a:rPr sz="1200" dirty="0">
                <a:latin typeface="Times New Roman"/>
                <a:cs typeface="Times New Roman"/>
              </a:rPr>
              <a:t>e per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lunghi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15"/>
              </a:lnSpc>
            </a:pPr>
            <a:r>
              <a:rPr sz="1200" spc="-5" dirty="0">
                <a:latin typeface="Times New Roman"/>
                <a:cs typeface="Times New Roman"/>
              </a:rPr>
              <a:t>periodi nel corso dell’interminabile ascensione </a:t>
            </a:r>
            <a:r>
              <a:rPr sz="1200" dirty="0">
                <a:latin typeface="Times New Roman"/>
                <a:cs typeface="Times New Roman"/>
              </a:rPr>
              <a:t>verso </a:t>
            </a:r>
            <a:r>
              <a:rPr sz="1200" spc="-5" dirty="0">
                <a:latin typeface="Times New Roman"/>
                <a:cs typeface="Times New Roman"/>
              </a:rPr>
              <a:t>l’interno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direzione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Havona, siamo stati abbracciati nello stesso gruppo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</a:t>
            </a:r>
            <a:endParaRPr sz="1200">
              <a:latin typeface="Times New Roman"/>
              <a:cs typeface="Times New Roman"/>
            </a:endParaRPr>
          </a:p>
          <a:p>
            <a:pPr marL="76200" marR="158115">
              <a:lnSpc>
                <a:spcPts val="1380"/>
              </a:lnSpc>
              <a:spcBef>
                <a:spcPts val="70"/>
              </a:spcBef>
            </a:pPr>
            <a:r>
              <a:rPr sz="1200" spc="-5" dirty="0">
                <a:latin typeface="Times New Roman"/>
                <a:cs typeface="Times New Roman"/>
              </a:rPr>
              <a:t>settecentomila, ed </a:t>
            </a:r>
            <a:r>
              <a:rPr sz="1200" dirty="0">
                <a:latin typeface="Times New Roman"/>
                <a:cs typeface="Times New Roman"/>
              </a:rPr>
              <a:t>abbiamo </a:t>
            </a:r>
            <a:r>
              <a:rPr sz="1200" spc="-5" dirty="0">
                <a:latin typeface="Times New Roman"/>
                <a:cs typeface="Times New Roman"/>
              </a:rPr>
              <a:t>trascorso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periodo </a:t>
            </a:r>
            <a:r>
              <a:rPr sz="1200" dirty="0">
                <a:latin typeface="Times New Roman"/>
                <a:cs typeface="Times New Roman"/>
              </a:rPr>
              <a:t>del nostro </a:t>
            </a:r>
            <a:r>
              <a:rPr sz="1200" spc="-5" dirty="0">
                <a:latin typeface="Times New Roman"/>
                <a:cs typeface="Times New Roman"/>
              </a:rPr>
              <a:t>passaggio attraverso Vicegerington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stretta ed affettuosa </a:t>
            </a:r>
            <a:r>
              <a:rPr sz="1200" dirty="0">
                <a:latin typeface="Times New Roman"/>
                <a:cs typeface="Times New Roman"/>
              </a:rPr>
              <a:t>associazione.  Alla </a:t>
            </a:r>
            <a:r>
              <a:rPr sz="1200" spc="-5" dirty="0">
                <a:latin typeface="Times New Roman"/>
                <a:cs typeface="Times New Roman"/>
              </a:rPr>
              <a:t>fine </a:t>
            </a:r>
            <a:r>
              <a:rPr sz="1200" dirty="0">
                <a:latin typeface="Times New Roman"/>
                <a:cs typeface="Times New Roman"/>
              </a:rPr>
              <a:t>siamo stati </a:t>
            </a:r>
            <a:r>
              <a:rPr sz="1200" spc="-5" dirty="0">
                <a:latin typeface="Times New Roman"/>
                <a:cs typeface="Times New Roman"/>
              </a:rPr>
              <a:t>incaricati ed insieme assegnati ad Uversa </a:t>
            </a:r>
            <a:r>
              <a:rPr sz="1200" dirty="0">
                <a:latin typeface="Times New Roman"/>
                <a:cs typeface="Times New Roman"/>
              </a:rPr>
              <a:t>di Orvonton,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compagnia veniamo spesso </a:t>
            </a:r>
            <a:r>
              <a:rPr sz="1200" dirty="0">
                <a:latin typeface="Times New Roman"/>
                <a:cs typeface="Times New Roman"/>
              </a:rPr>
              <a:t>inviati ad eseguire  missioni che </a:t>
            </a:r>
            <a:r>
              <a:rPr sz="1200" spc="-5" dirty="0">
                <a:latin typeface="Times New Roman"/>
                <a:cs typeface="Times New Roman"/>
              </a:rPr>
              <a:t>richiedono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servizio </a:t>
            </a:r>
            <a:r>
              <a:rPr sz="1200" dirty="0">
                <a:latin typeface="Times New Roman"/>
                <a:cs typeface="Times New Roman"/>
              </a:rPr>
              <a:t>di due</a:t>
            </a:r>
            <a:r>
              <a:rPr sz="1200" spc="-5" dirty="0">
                <a:latin typeface="Times New Roman"/>
                <a:cs typeface="Times New Roman"/>
              </a:rPr>
              <a:t> Messaggeri.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43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434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204834" cy="4132579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35306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(245.7) 22:2.7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Possenti Messaggeri, come </a:t>
            </a:r>
            <a:r>
              <a:rPr sz="1200" dirty="0">
                <a:latin typeface="Times New Roman"/>
                <a:cs typeface="Times New Roman"/>
              </a:rPr>
              <a:t>tutti i </a:t>
            </a:r>
            <a:r>
              <a:rPr sz="1200" spc="-5" dirty="0">
                <a:latin typeface="Times New Roman"/>
                <a:cs typeface="Times New Roman"/>
              </a:rPr>
              <a:t>figli abbracciati </a:t>
            </a:r>
            <a:r>
              <a:rPr sz="1200" dirty="0">
                <a:latin typeface="Times New Roman"/>
                <a:cs typeface="Times New Roman"/>
              </a:rPr>
              <a:t>dalla </a:t>
            </a:r>
            <a:r>
              <a:rPr sz="1200" spc="-5" dirty="0">
                <a:latin typeface="Times New Roman"/>
                <a:cs typeface="Times New Roman"/>
              </a:rPr>
              <a:t>Trinità,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assegnati </a:t>
            </a:r>
            <a:r>
              <a:rPr sz="1200" dirty="0">
                <a:latin typeface="Times New Roman"/>
                <a:cs typeface="Times New Roman"/>
              </a:rPr>
              <a:t>a tutte le fasi di </a:t>
            </a:r>
            <a:r>
              <a:rPr sz="1200" spc="-5" dirty="0">
                <a:latin typeface="Times New Roman"/>
                <a:cs typeface="Times New Roman"/>
              </a:rPr>
              <a:t>attività dei  Superuniversi. Essi mantengono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costante collegamento </a:t>
            </a:r>
            <a:r>
              <a:rPr sz="1200" dirty="0">
                <a:latin typeface="Times New Roman"/>
                <a:cs typeface="Times New Roman"/>
              </a:rPr>
              <a:t>con i loro </a:t>
            </a:r>
            <a:r>
              <a:rPr sz="1200" spc="-5" dirty="0">
                <a:latin typeface="Times New Roman"/>
                <a:cs typeface="Times New Roman"/>
              </a:rPr>
              <a:t>quartieri generali tramite </a:t>
            </a:r>
            <a:r>
              <a:rPr sz="1200" dirty="0">
                <a:latin typeface="Times New Roman"/>
                <a:cs typeface="Times New Roman"/>
              </a:rPr>
              <a:t>il servizio di riflettività  </a:t>
            </a:r>
            <a:r>
              <a:rPr sz="1200" spc="-5" dirty="0">
                <a:latin typeface="Times New Roman"/>
                <a:cs typeface="Times New Roman"/>
              </a:rPr>
              <a:t>superuniversale. </a:t>
            </a:r>
            <a:r>
              <a:rPr sz="1200" dirty="0">
                <a:latin typeface="Times New Roman"/>
                <a:cs typeface="Times New Roman"/>
              </a:rPr>
              <a:t>I Possenti </a:t>
            </a:r>
            <a:r>
              <a:rPr sz="1200" spc="-5" dirty="0">
                <a:latin typeface="Times New Roman"/>
                <a:cs typeface="Times New Roman"/>
              </a:rPr>
              <a:t>Messaggeri servono </a:t>
            </a:r>
            <a:r>
              <a:rPr sz="1200" dirty="0">
                <a:latin typeface="Times New Roman"/>
                <a:cs typeface="Times New Roman"/>
              </a:rPr>
              <a:t>in tutti i </a:t>
            </a:r>
            <a:r>
              <a:rPr sz="1200" spc="-5" dirty="0">
                <a:latin typeface="Times New Roman"/>
                <a:cs typeface="Times New Roman"/>
              </a:rPr>
              <a:t>settori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Superuniverso ed eseguono frequentemente delle </a:t>
            </a:r>
            <a:r>
              <a:rPr sz="1200" dirty="0">
                <a:latin typeface="Times New Roman"/>
                <a:cs typeface="Times New Roman"/>
              </a:rPr>
              <a:t>missioni  </a:t>
            </a:r>
            <a:r>
              <a:rPr sz="1200" spc="-5" dirty="0">
                <a:latin typeface="Times New Roman"/>
                <a:cs typeface="Times New Roman"/>
              </a:rPr>
              <a:t>negli </a:t>
            </a:r>
            <a:r>
              <a:rPr sz="1200" dirty="0">
                <a:latin typeface="Times New Roman"/>
                <a:cs typeface="Times New Roman"/>
              </a:rPr>
              <a:t>Universi </a:t>
            </a:r>
            <a:r>
              <a:rPr sz="1200" spc="-5" dirty="0">
                <a:latin typeface="Times New Roman"/>
                <a:cs typeface="Times New Roman"/>
              </a:rPr>
              <a:t>locali ed </a:t>
            </a:r>
            <a:r>
              <a:rPr sz="1200" dirty="0">
                <a:latin typeface="Times New Roman"/>
                <a:cs typeface="Times New Roman"/>
              </a:rPr>
              <a:t>anche </a:t>
            </a:r>
            <a:r>
              <a:rPr sz="1200" spc="-5" dirty="0">
                <a:latin typeface="Times New Roman"/>
                <a:cs typeface="Times New Roman"/>
              </a:rPr>
              <a:t>nei singoli </a:t>
            </a:r>
            <a:r>
              <a:rPr sz="1200" dirty="0">
                <a:latin typeface="Times New Roman"/>
                <a:cs typeface="Times New Roman"/>
              </a:rPr>
              <a:t>mondi, </a:t>
            </a:r>
            <a:r>
              <a:rPr sz="1200" spc="-5" dirty="0">
                <a:latin typeface="Times New Roman"/>
                <a:cs typeface="Times New Roman"/>
              </a:rPr>
              <a:t>come faccio </a:t>
            </a:r>
            <a:r>
              <a:rPr sz="1200" dirty="0">
                <a:latin typeface="Times New Roman"/>
                <a:cs typeface="Times New Roman"/>
              </a:rPr>
              <a:t>io in questa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occasione.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685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(245.8) 22:2.8 </a:t>
            </a:r>
            <a:r>
              <a:rPr sz="1200" spc="-5" dirty="0">
                <a:latin typeface="Times New Roman"/>
                <a:cs typeface="Times New Roman"/>
              </a:rPr>
              <a:t>Nei tribunali superuniversali </a:t>
            </a:r>
            <a:r>
              <a:rPr sz="1200" dirty="0">
                <a:latin typeface="Times New Roman"/>
                <a:cs typeface="Times New Roman"/>
              </a:rPr>
              <a:t>i Possenti </a:t>
            </a:r>
            <a:r>
              <a:rPr sz="1200" spc="-5" dirty="0">
                <a:latin typeface="Times New Roman"/>
                <a:cs typeface="Times New Roman"/>
              </a:rPr>
              <a:t>Messaggeri agiscono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difensori sia </a:t>
            </a:r>
            <a:r>
              <a:rPr sz="1200" dirty="0">
                <a:latin typeface="Times New Roman"/>
                <a:cs typeface="Times New Roman"/>
              </a:rPr>
              <a:t>d’individui che di </a:t>
            </a:r>
            <a:r>
              <a:rPr sz="1200" spc="-5" dirty="0">
                <a:latin typeface="Times New Roman"/>
                <a:cs typeface="Times New Roman"/>
              </a:rPr>
              <a:t>pianeti quando  compaiono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giudizio. Essi assistono anche </a:t>
            </a:r>
            <a:r>
              <a:rPr sz="1200" dirty="0">
                <a:latin typeface="Times New Roman"/>
                <a:cs typeface="Times New Roman"/>
              </a:rPr>
              <a:t>i Perfezioni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Giorni </a:t>
            </a:r>
            <a:r>
              <a:rPr sz="1200" spc="-5" dirty="0">
                <a:latin typeface="Times New Roman"/>
                <a:cs typeface="Times New Roman"/>
              </a:rPr>
              <a:t>nella direzione degli affari dei </a:t>
            </a:r>
            <a:r>
              <a:rPr sz="1200" dirty="0">
                <a:latin typeface="Times New Roman"/>
                <a:cs typeface="Times New Roman"/>
              </a:rPr>
              <a:t>settori </a:t>
            </a:r>
            <a:r>
              <a:rPr sz="1200" spc="-5" dirty="0">
                <a:latin typeface="Times New Roman"/>
                <a:cs typeface="Times New Roman"/>
              </a:rPr>
              <a:t>maggiori. </a:t>
            </a:r>
            <a:r>
              <a:rPr sz="1200" dirty="0">
                <a:latin typeface="Times New Roman"/>
                <a:cs typeface="Times New Roman"/>
              </a:rPr>
              <a:t>Come gruppo, il  loro </a:t>
            </a:r>
            <a:r>
              <a:rPr sz="1200" spc="-5" dirty="0">
                <a:latin typeface="Times New Roman"/>
                <a:cs typeface="Times New Roman"/>
              </a:rPr>
              <a:t>compito principale </a:t>
            </a:r>
            <a:r>
              <a:rPr sz="1200" dirty="0">
                <a:latin typeface="Times New Roman"/>
                <a:cs typeface="Times New Roman"/>
              </a:rPr>
              <a:t>è quello di </a:t>
            </a:r>
            <a:r>
              <a:rPr sz="1200" spc="-5" dirty="0">
                <a:latin typeface="Times New Roman"/>
                <a:cs typeface="Times New Roman"/>
              </a:rPr>
              <a:t>osservatori superuniversali. Essi </a:t>
            </a:r>
            <a:r>
              <a:rPr sz="1200" dirty="0">
                <a:latin typeface="Times New Roman"/>
                <a:cs typeface="Times New Roman"/>
              </a:rPr>
              <a:t>sono stazionati </a:t>
            </a:r>
            <a:r>
              <a:rPr sz="1200" spc="-5" dirty="0">
                <a:latin typeface="Times New Roman"/>
                <a:cs typeface="Times New Roman"/>
              </a:rPr>
              <a:t>sui vari </a:t>
            </a:r>
            <a:r>
              <a:rPr sz="1200" dirty="0">
                <a:latin typeface="Times New Roman"/>
                <a:cs typeface="Times New Roman"/>
              </a:rPr>
              <a:t>mondi </a:t>
            </a:r>
            <a:r>
              <a:rPr sz="1200" spc="-5" dirty="0">
                <a:latin typeface="Times New Roman"/>
                <a:cs typeface="Times New Roman"/>
              </a:rPr>
              <a:t>capitale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sui singoli </a:t>
            </a:r>
            <a:r>
              <a:rPr sz="1200" dirty="0">
                <a:latin typeface="Times New Roman"/>
                <a:cs typeface="Times New Roman"/>
              </a:rPr>
              <a:t>pianeti  </a:t>
            </a:r>
            <a:r>
              <a:rPr sz="1200" spc="-5" dirty="0">
                <a:latin typeface="Times New Roman"/>
                <a:cs typeface="Times New Roman"/>
              </a:rPr>
              <a:t>importanti come osservatori ufficiali degli </a:t>
            </a:r>
            <a:r>
              <a:rPr sz="1200" dirty="0">
                <a:latin typeface="Times New Roman"/>
                <a:cs typeface="Times New Roman"/>
              </a:rPr>
              <a:t>Antichi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Giorni.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assegnati con questo </a:t>
            </a:r>
            <a:r>
              <a:rPr sz="1200" dirty="0">
                <a:latin typeface="Times New Roman"/>
                <a:cs typeface="Times New Roman"/>
              </a:rPr>
              <a:t>compito, </a:t>
            </a:r>
            <a:r>
              <a:rPr sz="1200" spc="-5" dirty="0">
                <a:latin typeface="Times New Roman"/>
                <a:cs typeface="Times New Roman"/>
              </a:rPr>
              <a:t>essi servono </a:t>
            </a:r>
            <a:r>
              <a:rPr sz="1200" dirty="0">
                <a:latin typeface="Times New Roman"/>
                <a:cs typeface="Times New Roman"/>
              </a:rPr>
              <a:t>anche </a:t>
            </a:r>
            <a:r>
              <a:rPr sz="1200" spc="-5" dirty="0">
                <a:latin typeface="Times New Roman"/>
                <a:cs typeface="Times New Roman"/>
              </a:rPr>
              <a:t>come  consulenti per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autorità che dirigono gli affari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sfere </a:t>
            </a:r>
            <a:r>
              <a:rPr sz="1200" dirty="0">
                <a:latin typeface="Times New Roman"/>
                <a:cs typeface="Times New Roman"/>
              </a:rPr>
              <a:t>nelle </a:t>
            </a:r>
            <a:r>
              <a:rPr sz="1200" spc="-5" dirty="0">
                <a:latin typeface="Times New Roman"/>
                <a:cs typeface="Times New Roman"/>
              </a:rPr>
              <a:t>quali soggiornano.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Messaggeri </a:t>
            </a:r>
            <a:r>
              <a:rPr sz="1200" dirty="0">
                <a:latin typeface="Times New Roman"/>
                <a:cs typeface="Times New Roman"/>
              </a:rPr>
              <a:t>prendono </a:t>
            </a:r>
            <a:r>
              <a:rPr sz="1200" spc="-5" dirty="0">
                <a:latin typeface="Times New Roman"/>
                <a:cs typeface="Times New Roman"/>
              </a:rPr>
              <a:t>parte attiva </a:t>
            </a:r>
            <a:r>
              <a:rPr sz="1200" dirty="0">
                <a:latin typeface="Times New Roman"/>
                <a:cs typeface="Times New Roman"/>
              </a:rPr>
              <a:t>a tutte le </a:t>
            </a:r>
            <a:r>
              <a:rPr sz="1200" spc="-5" dirty="0">
                <a:latin typeface="Times New Roman"/>
                <a:cs typeface="Times New Roman"/>
              </a:rPr>
              <a:t>fasi  del piano ascendente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progressione dei mortali. </a:t>
            </a:r>
            <a:r>
              <a:rPr sz="1200" dirty="0">
                <a:latin typeface="Times New Roman"/>
                <a:cs typeface="Times New Roman"/>
              </a:rPr>
              <a:t>Con i </a:t>
            </a:r>
            <a:r>
              <a:rPr sz="1200" spc="-5" dirty="0">
                <a:latin typeface="Times New Roman"/>
                <a:cs typeface="Times New Roman"/>
              </a:rPr>
              <a:t>loro associati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origine </a:t>
            </a:r>
            <a:r>
              <a:rPr sz="1200" dirty="0">
                <a:latin typeface="Times New Roman"/>
                <a:cs typeface="Times New Roman"/>
              </a:rPr>
              <a:t>mortale </a:t>
            </a:r>
            <a:r>
              <a:rPr sz="1200" spc="-5" dirty="0">
                <a:latin typeface="Times New Roman"/>
                <a:cs typeface="Times New Roman"/>
              </a:rPr>
              <a:t>essi mantengono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supergoverni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5" dirty="0">
                <a:latin typeface="Times New Roman"/>
                <a:cs typeface="Times New Roman"/>
              </a:rPr>
              <a:t>contatto  </a:t>
            </a:r>
            <a:r>
              <a:rPr sz="1200" spc="-5" dirty="0">
                <a:latin typeface="Times New Roman"/>
                <a:cs typeface="Times New Roman"/>
              </a:rPr>
              <a:t>stretto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personale con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status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progressione dei piani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Figli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discendenti.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76200" marR="6604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(246.1) 22:2.9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Possenti Messaggeri </a:t>
            </a:r>
            <a:r>
              <a:rPr sz="1200" dirty="0">
                <a:latin typeface="Times New Roman"/>
                <a:cs typeface="Times New Roman"/>
              </a:rPr>
              <a:t>sono pienamente </a:t>
            </a:r>
            <a:r>
              <a:rPr sz="1200" spc="-5" dirty="0">
                <a:latin typeface="Times New Roman"/>
                <a:cs typeface="Times New Roman"/>
              </a:rPr>
              <a:t>consapevoli della </a:t>
            </a:r>
            <a:r>
              <a:rPr sz="1200" dirty="0">
                <a:latin typeface="Times New Roman"/>
                <a:cs typeface="Times New Roman"/>
              </a:rPr>
              <a:t>loro intera </a:t>
            </a:r>
            <a:r>
              <a:rPr sz="1200" spc="-5" dirty="0">
                <a:latin typeface="Times New Roman"/>
                <a:cs typeface="Times New Roman"/>
              </a:rPr>
              <a:t>carriera ascendente,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questa </a:t>
            </a:r>
            <a:r>
              <a:rPr sz="1200" dirty="0">
                <a:latin typeface="Times New Roman"/>
                <a:cs typeface="Times New Roman"/>
              </a:rPr>
              <a:t>è la </a:t>
            </a:r>
            <a:r>
              <a:rPr sz="1200" spc="-5" dirty="0">
                <a:latin typeface="Times New Roman"/>
                <a:cs typeface="Times New Roman"/>
              </a:rPr>
              <a:t>ragione </a:t>
            </a:r>
            <a:r>
              <a:rPr sz="1200" dirty="0">
                <a:latin typeface="Times New Roman"/>
                <a:cs typeface="Times New Roman"/>
              </a:rPr>
              <a:t>per cui </a:t>
            </a:r>
            <a:r>
              <a:rPr sz="1200" spc="-5" dirty="0">
                <a:latin typeface="Times New Roman"/>
                <a:cs typeface="Times New Roman"/>
              </a:rPr>
              <a:t>essi 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ministri così </a:t>
            </a:r>
            <a:r>
              <a:rPr sz="1200" spc="-5" dirty="0">
                <a:latin typeface="Times New Roman"/>
                <a:cs typeface="Times New Roman"/>
              </a:rPr>
              <a:t>utili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affettuosi, dei messaggeri così comprensivi, </a:t>
            </a:r>
            <a:r>
              <a:rPr sz="1200" dirty="0">
                <a:latin typeface="Times New Roman"/>
                <a:cs typeface="Times New Roman"/>
              </a:rPr>
              <a:t>per il </a:t>
            </a:r>
            <a:r>
              <a:rPr sz="1200" spc="-5" dirty="0">
                <a:latin typeface="Times New Roman"/>
                <a:cs typeface="Times New Roman"/>
              </a:rPr>
              <a:t>servizio su qualsiasi </a:t>
            </a:r>
            <a:r>
              <a:rPr sz="1200" dirty="0">
                <a:latin typeface="Times New Roman"/>
                <a:cs typeface="Times New Roman"/>
              </a:rPr>
              <a:t>mondo </a:t>
            </a:r>
            <a:r>
              <a:rPr sz="1200" spc="-5" dirty="0">
                <a:latin typeface="Times New Roman"/>
                <a:cs typeface="Times New Roman"/>
              </a:rPr>
              <a:t>dello </a:t>
            </a:r>
            <a:r>
              <a:rPr sz="1200" dirty="0">
                <a:latin typeface="Times New Roman"/>
                <a:cs typeface="Times New Roman"/>
              </a:rPr>
              <a:t>spazio e </a:t>
            </a:r>
            <a:r>
              <a:rPr sz="1200" spc="-5" dirty="0">
                <a:latin typeface="Times New Roman"/>
                <a:cs typeface="Times New Roman"/>
              </a:rPr>
              <a:t>nei  confronti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qualsiasi creatura del tempo. </a:t>
            </a:r>
            <a:r>
              <a:rPr sz="1200" dirty="0">
                <a:latin typeface="Times New Roman"/>
                <a:cs typeface="Times New Roman"/>
              </a:rPr>
              <a:t>Appena </a:t>
            </a:r>
            <a:r>
              <a:rPr sz="1200" spc="-5" dirty="0">
                <a:latin typeface="Times New Roman"/>
                <a:cs typeface="Times New Roman"/>
              </a:rPr>
              <a:t>sarete liberati dalla </a:t>
            </a:r>
            <a:r>
              <a:rPr sz="1200" dirty="0">
                <a:latin typeface="Times New Roman"/>
                <a:cs typeface="Times New Roman"/>
              </a:rPr>
              <a:t>carne, </a:t>
            </a:r>
            <a:r>
              <a:rPr sz="1200" spc="-5" dirty="0">
                <a:latin typeface="Times New Roman"/>
                <a:cs typeface="Times New Roman"/>
              </a:rPr>
              <a:t>comunicherete apertamente ed </a:t>
            </a:r>
            <a:r>
              <a:rPr sz="1200" dirty="0">
                <a:latin typeface="Times New Roman"/>
                <a:cs typeface="Times New Roman"/>
              </a:rPr>
              <a:t>in modo comprensibile 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noi, </a:t>
            </a:r>
            <a:r>
              <a:rPr sz="1200" spc="-5" dirty="0">
                <a:latin typeface="Times New Roman"/>
                <a:cs typeface="Times New Roman"/>
              </a:rPr>
              <a:t>perché </a:t>
            </a:r>
            <a:r>
              <a:rPr sz="1200" dirty="0">
                <a:latin typeface="Times New Roman"/>
                <a:cs typeface="Times New Roman"/>
              </a:rPr>
              <a:t>noi proveniamo da tutte le </a:t>
            </a:r>
            <a:r>
              <a:rPr sz="1200" spc="-5" dirty="0">
                <a:latin typeface="Times New Roman"/>
                <a:cs typeface="Times New Roman"/>
              </a:rPr>
              <a:t>razze </a:t>
            </a:r>
            <a:r>
              <a:rPr sz="1200" dirty="0">
                <a:latin typeface="Times New Roman"/>
                <a:cs typeface="Times New Roman"/>
              </a:rPr>
              <a:t>di tutti i mondi </a:t>
            </a:r>
            <a:r>
              <a:rPr sz="1200" spc="-5" dirty="0">
                <a:latin typeface="Times New Roman"/>
                <a:cs typeface="Times New Roman"/>
              </a:rPr>
              <a:t>evoluzionari </a:t>
            </a:r>
            <a:r>
              <a:rPr sz="1200" dirty="0">
                <a:latin typeface="Times New Roman"/>
                <a:cs typeface="Times New Roman"/>
              </a:rPr>
              <a:t>dello spazio, cioè da </a:t>
            </a:r>
            <a:r>
              <a:rPr sz="1200" spc="-5" dirty="0">
                <a:latin typeface="Times New Roman"/>
                <a:cs typeface="Times New Roman"/>
              </a:rPr>
              <a:t>quelle </a:t>
            </a:r>
            <a:r>
              <a:rPr sz="1200" dirty="0">
                <a:latin typeface="Times New Roman"/>
                <a:cs typeface="Times New Roman"/>
              </a:rPr>
              <a:t>razze mortali in </a:t>
            </a:r>
            <a:r>
              <a:rPr sz="1200" spc="-5" dirty="0">
                <a:latin typeface="Times New Roman"/>
                <a:cs typeface="Times New Roman"/>
              </a:rPr>
              <a:t>cui  dimorano gli Aggiustatori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Pensiero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che si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successivamente </a:t>
            </a:r>
            <a:r>
              <a:rPr sz="1200" dirty="0">
                <a:latin typeface="Times New Roman"/>
                <a:cs typeface="Times New Roman"/>
              </a:rPr>
              <a:t>fuse con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loro.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3. </a:t>
            </a:r>
            <a:r>
              <a:rPr sz="1600" b="1" spc="-10" dirty="0">
                <a:solidFill>
                  <a:srgbClr val="1F487C"/>
                </a:solidFill>
                <a:latin typeface="Times New Roman"/>
                <a:cs typeface="Times New Roman"/>
              </a:rPr>
              <a:t>Gli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Elevati in Autorità</a:t>
            </a:r>
            <a:endParaRPr sz="1600">
              <a:latin typeface="Times New Roman"/>
              <a:cs typeface="Times New Roman"/>
            </a:endParaRPr>
          </a:p>
          <a:p>
            <a:pPr marL="76200" marR="112395">
              <a:lnSpc>
                <a:spcPts val="1370"/>
              </a:lnSpc>
              <a:spcBef>
                <a:spcPts val="142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(246.2) 22:3.1 </a:t>
            </a:r>
            <a:r>
              <a:rPr sz="1200" spc="-5" dirty="0">
                <a:latin typeface="Times New Roman"/>
                <a:cs typeface="Times New Roman"/>
              </a:rPr>
              <a:t>Gli Elevati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Autorità, </a:t>
            </a:r>
            <a:r>
              <a:rPr sz="1200" dirty="0">
                <a:latin typeface="Times New Roman"/>
                <a:cs typeface="Times New Roman"/>
              </a:rPr>
              <a:t>il secondo </a:t>
            </a:r>
            <a:r>
              <a:rPr sz="1200" spc="-5" dirty="0">
                <a:latin typeface="Times New Roman"/>
                <a:cs typeface="Times New Roman"/>
              </a:rPr>
              <a:t>gruppo dei Figli Trinitizzati </a:t>
            </a:r>
            <a:r>
              <a:rPr sz="1200" spc="-1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Conseguimento, </a:t>
            </a:r>
            <a:r>
              <a:rPr sz="1200" dirty="0">
                <a:latin typeface="Times New Roman"/>
                <a:cs typeface="Times New Roman"/>
              </a:rPr>
              <a:t>sono tutti </a:t>
            </a:r>
            <a:r>
              <a:rPr sz="1200" spc="-5" dirty="0">
                <a:latin typeface="Times New Roman"/>
                <a:cs typeface="Times New Roman"/>
              </a:rPr>
              <a:t>esseri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origine </a:t>
            </a:r>
            <a:r>
              <a:rPr sz="1200" dirty="0">
                <a:latin typeface="Times New Roman"/>
                <a:cs typeface="Times New Roman"/>
              </a:rPr>
              <a:t>mortale </a:t>
            </a:r>
            <a:r>
              <a:rPr sz="1200" spc="-5" dirty="0">
                <a:latin typeface="Times New Roman"/>
                <a:cs typeface="Times New Roman"/>
              </a:rPr>
              <a:t>fusi  con l’Aggiustatore. </a:t>
            </a:r>
            <a:r>
              <a:rPr sz="1200" dirty="0">
                <a:latin typeface="Times New Roman"/>
                <a:cs typeface="Times New Roman"/>
              </a:rPr>
              <a:t>Essi </a:t>
            </a:r>
            <a:r>
              <a:rPr sz="1200" spc="-5" dirty="0">
                <a:latin typeface="Times New Roman"/>
                <a:cs typeface="Times New Roman"/>
              </a:rPr>
              <a:t>sono </a:t>
            </a:r>
            <a:r>
              <a:rPr sz="1200" dirty="0">
                <a:latin typeface="Times New Roman"/>
                <a:cs typeface="Times New Roman"/>
              </a:rPr>
              <a:t>i mortali </a:t>
            </a:r>
            <a:r>
              <a:rPr sz="1200" spc="-5" dirty="0">
                <a:latin typeface="Times New Roman"/>
                <a:cs typeface="Times New Roman"/>
              </a:rPr>
              <a:t>perfezionati che hanno manifestato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capacità amministrativa superiore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mostrato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spc="5" dirty="0">
                <a:latin typeface="Times New Roman"/>
                <a:cs typeface="Times New Roman"/>
              </a:rPr>
              <a:t>uno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43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435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208009" cy="336994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419734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straordinario talento esecutivo durante </a:t>
            </a:r>
            <a:r>
              <a:rPr sz="1200" dirty="0">
                <a:latin typeface="Times New Roman"/>
                <a:cs typeface="Times New Roman"/>
              </a:rPr>
              <a:t>tutta la </a:t>
            </a:r>
            <a:r>
              <a:rPr sz="1200" spc="-5" dirty="0">
                <a:latin typeface="Times New Roman"/>
                <a:cs typeface="Times New Roman"/>
              </a:rPr>
              <a:t>loro lunga carriera ascendente. Essi </a:t>
            </a:r>
            <a:r>
              <a:rPr sz="1200" dirty="0">
                <a:latin typeface="Times New Roman"/>
                <a:cs typeface="Times New Roman"/>
              </a:rPr>
              <a:t>sono il fior </a:t>
            </a:r>
            <a:r>
              <a:rPr sz="1200" spc="-5" dirty="0">
                <a:latin typeface="Times New Roman"/>
                <a:cs typeface="Times New Roman"/>
              </a:rPr>
              <a:t>fiore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capacità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governare  derivata dai mortali </a:t>
            </a:r>
            <a:r>
              <a:rPr sz="1200" dirty="0">
                <a:latin typeface="Times New Roman"/>
                <a:cs typeface="Times New Roman"/>
              </a:rPr>
              <a:t>sopravviventi dello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spazio.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685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(246.3) 22:3.2 </a:t>
            </a:r>
            <a:r>
              <a:rPr sz="1200" spc="-5" dirty="0">
                <a:latin typeface="Times New Roman"/>
                <a:cs typeface="Times New Roman"/>
              </a:rPr>
              <a:t>Ad ogni collegamento con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Trinità vengono </a:t>
            </a:r>
            <a:r>
              <a:rPr sz="1200" dirty="0">
                <a:latin typeface="Times New Roman"/>
                <a:cs typeface="Times New Roman"/>
              </a:rPr>
              <a:t>trinitizzati </a:t>
            </a:r>
            <a:r>
              <a:rPr sz="1200" spc="-5" dirty="0">
                <a:latin typeface="Times New Roman"/>
                <a:cs typeface="Times New Roman"/>
              </a:rPr>
              <a:t>settantamila Elevati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Autorità. Benché </a:t>
            </a:r>
            <a:r>
              <a:rPr sz="1200" dirty="0">
                <a:latin typeface="Times New Roman"/>
                <a:cs typeface="Times New Roman"/>
              </a:rPr>
              <a:t>l’Universo </a:t>
            </a:r>
            <a:r>
              <a:rPr sz="1200" spc="-5" dirty="0">
                <a:latin typeface="Times New Roman"/>
                <a:cs typeface="Times New Roman"/>
              </a:rPr>
              <a:t>locale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Nebadon sia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creazione relativamente giovane, </a:t>
            </a:r>
            <a:r>
              <a:rPr sz="1200" dirty="0">
                <a:latin typeface="Times New Roman"/>
                <a:cs typeface="Times New Roman"/>
              </a:rPr>
              <a:t>ha </a:t>
            </a:r>
            <a:r>
              <a:rPr sz="1200" spc="-5" dirty="0">
                <a:latin typeface="Times New Roman"/>
                <a:cs typeface="Times New Roman"/>
              </a:rPr>
              <a:t>rappresentanti </a:t>
            </a:r>
            <a:r>
              <a:rPr sz="1200" dirty="0">
                <a:latin typeface="Times New Roman"/>
                <a:cs typeface="Times New Roman"/>
              </a:rPr>
              <a:t>di una </a:t>
            </a:r>
            <a:r>
              <a:rPr sz="1200" spc="-5" dirty="0">
                <a:latin typeface="Times New Roman"/>
                <a:cs typeface="Times New Roman"/>
              </a:rPr>
              <a:t>classe recentemente trinitizzata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quest’ordine. </a:t>
            </a:r>
            <a:r>
              <a:rPr sz="1200" spc="5" dirty="0">
                <a:latin typeface="Times New Roman"/>
                <a:cs typeface="Times New Roman"/>
              </a:rPr>
              <a:t>In  </a:t>
            </a:r>
            <a:r>
              <a:rPr sz="1200" spc="-5" dirty="0">
                <a:latin typeface="Times New Roman"/>
                <a:cs typeface="Times New Roman"/>
              </a:rPr>
              <a:t>Orvonton </a:t>
            </a:r>
            <a:r>
              <a:rPr sz="1200" dirty="0">
                <a:latin typeface="Times New Roman"/>
                <a:cs typeface="Times New Roman"/>
              </a:rPr>
              <a:t>vi sono </a:t>
            </a:r>
            <a:r>
              <a:rPr sz="1200" spc="-5" dirty="0">
                <a:latin typeface="Times New Roman"/>
                <a:cs typeface="Times New Roman"/>
              </a:rPr>
              <a:t>attualmente incaricati </a:t>
            </a:r>
            <a:r>
              <a:rPr sz="1200" dirty="0">
                <a:latin typeface="Times New Roman"/>
                <a:cs typeface="Times New Roman"/>
              </a:rPr>
              <a:t>più di </a:t>
            </a:r>
            <a:r>
              <a:rPr sz="1200" spc="-5" dirty="0">
                <a:latin typeface="Times New Roman"/>
                <a:cs typeface="Times New Roman"/>
              </a:rPr>
              <a:t>dieci miliardi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questi abili amministratori. </a:t>
            </a:r>
            <a:r>
              <a:rPr sz="1200" dirty="0">
                <a:latin typeface="Times New Roman"/>
                <a:cs typeface="Times New Roman"/>
              </a:rPr>
              <a:t>Come tutti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ordini distinti </a:t>
            </a:r>
            <a:r>
              <a:rPr sz="1200" spc="-1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esseri  celesti, essi mantengono </a:t>
            </a:r>
            <a:r>
              <a:rPr sz="1200" dirty="0">
                <a:latin typeface="Times New Roman"/>
                <a:cs typeface="Times New Roman"/>
              </a:rPr>
              <a:t>il loro </a:t>
            </a:r>
            <a:r>
              <a:rPr sz="1200" spc="-5" dirty="0">
                <a:latin typeface="Times New Roman"/>
                <a:cs typeface="Times New Roman"/>
              </a:rPr>
              <a:t>quartier generale </a:t>
            </a:r>
            <a:r>
              <a:rPr sz="1200" dirty="0">
                <a:latin typeface="Times New Roman"/>
                <a:cs typeface="Times New Roman"/>
              </a:rPr>
              <a:t>su </a:t>
            </a:r>
            <a:r>
              <a:rPr sz="1200" spc="-5" dirty="0">
                <a:latin typeface="Times New Roman"/>
                <a:cs typeface="Times New Roman"/>
              </a:rPr>
              <a:t>Uversa,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come gli altri figli abbracciati </a:t>
            </a:r>
            <a:r>
              <a:rPr sz="1200" dirty="0">
                <a:latin typeface="Times New Roman"/>
                <a:cs typeface="Times New Roman"/>
              </a:rPr>
              <a:t>dalla </a:t>
            </a:r>
            <a:r>
              <a:rPr sz="1200" spc="-5" dirty="0">
                <a:latin typeface="Times New Roman"/>
                <a:cs typeface="Times New Roman"/>
              </a:rPr>
              <a:t>Trinità,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riserve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su  Uversa agiscono </a:t>
            </a:r>
            <a:r>
              <a:rPr sz="1200" dirty="0">
                <a:latin typeface="Times New Roman"/>
                <a:cs typeface="Times New Roman"/>
              </a:rPr>
              <a:t>da corpo </a:t>
            </a:r>
            <a:r>
              <a:rPr sz="1200" spc="-5" dirty="0">
                <a:latin typeface="Times New Roman"/>
                <a:cs typeface="Times New Roman"/>
              </a:rPr>
              <a:t>dirigente centrale del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ordine </a:t>
            </a:r>
            <a:r>
              <a:rPr sz="1200" dirty="0">
                <a:latin typeface="Times New Roman"/>
                <a:cs typeface="Times New Roman"/>
              </a:rPr>
              <a:t>in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Orvonton.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76200" marR="28130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(246.4) 22:3.3 </a:t>
            </a:r>
            <a:r>
              <a:rPr sz="1200" spc="-5" dirty="0">
                <a:latin typeface="Times New Roman"/>
                <a:cs typeface="Times New Roman"/>
              </a:rPr>
              <a:t>Gli Elevati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Autorità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amministratori </a:t>
            </a:r>
            <a:r>
              <a:rPr sz="1200" dirty="0">
                <a:latin typeface="Times New Roman"/>
                <a:cs typeface="Times New Roman"/>
              </a:rPr>
              <a:t>senza </a:t>
            </a:r>
            <a:r>
              <a:rPr sz="1200" spc="-5" dirty="0">
                <a:latin typeface="Times New Roman"/>
                <a:cs typeface="Times New Roman"/>
              </a:rPr>
              <a:t>limitazioni. Essi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gli agenti esecutivi </a:t>
            </a:r>
            <a:r>
              <a:rPr sz="1200" dirty="0">
                <a:latin typeface="Times New Roman"/>
                <a:cs typeface="Times New Roman"/>
              </a:rPr>
              <a:t>ovunque </a:t>
            </a:r>
            <a:r>
              <a:rPr sz="1200" spc="-5" dirty="0">
                <a:latin typeface="Times New Roman"/>
                <a:cs typeface="Times New Roman"/>
              </a:rPr>
              <a:t>presenti </a:t>
            </a:r>
            <a:r>
              <a:rPr sz="1200" dirty="0">
                <a:latin typeface="Times New Roman"/>
                <a:cs typeface="Times New Roman"/>
              </a:rPr>
              <a:t>e sempre  </a:t>
            </a:r>
            <a:r>
              <a:rPr sz="1200" spc="-5" dirty="0">
                <a:latin typeface="Times New Roman"/>
                <a:cs typeface="Times New Roman"/>
              </a:rPr>
              <a:t>efficienti degli </a:t>
            </a:r>
            <a:r>
              <a:rPr sz="1200" dirty="0">
                <a:latin typeface="Times New Roman"/>
                <a:cs typeface="Times New Roman"/>
              </a:rPr>
              <a:t>Antichi dei Giorni. </a:t>
            </a:r>
            <a:r>
              <a:rPr sz="1200" spc="-5" dirty="0">
                <a:latin typeface="Times New Roman"/>
                <a:cs typeface="Times New Roman"/>
              </a:rPr>
              <a:t>Essi servono </a:t>
            </a:r>
            <a:r>
              <a:rPr sz="1200" dirty="0">
                <a:latin typeface="Times New Roman"/>
                <a:cs typeface="Times New Roman"/>
              </a:rPr>
              <a:t>su </a:t>
            </a:r>
            <a:r>
              <a:rPr sz="1200" spc="-5" dirty="0">
                <a:latin typeface="Times New Roman"/>
                <a:cs typeface="Times New Roman"/>
              </a:rPr>
              <a:t>qualunque sfera, su </a:t>
            </a:r>
            <a:r>
              <a:rPr sz="1200" dirty="0">
                <a:latin typeface="Times New Roman"/>
                <a:cs typeface="Times New Roman"/>
              </a:rPr>
              <a:t>qualsiasi mondo </a:t>
            </a:r>
            <a:r>
              <a:rPr sz="1200" spc="-5" dirty="0">
                <a:latin typeface="Times New Roman"/>
                <a:cs typeface="Times New Roman"/>
              </a:rPr>
              <a:t>abitato </a:t>
            </a:r>
            <a:r>
              <a:rPr sz="1200" dirty="0">
                <a:latin typeface="Times New Roman"/>
                <a:cs typeface="Times New Roman"/>
              </a:rPr>
              <a:t>ed in </a:t>
            </a:r>
            <a:r>
              <a:rPr sz="1200" spc="-5" dirty="0">
                <a:latin typeface="Times New Roman"/>
                <a:cs typeface="Times New Roman"/>
              </a:rPr>
              <a:t>ogni </a:t>
            </a:r>
            <a:r>
              <a:rPr sz="1200" dirty="0">
                <a:latin typeface="Times New Roman"/>
                <a:cs typeface="Times New Roman"/>
              </a:rPr>
              <a:t>fase di attività di  </a:t>
            </a:r>
            <a:r>
              <a:rPr sz="1200" spc="-5" dirty="0">
                <a:latin typeface="Times New Roman"/>
                <a:cs typeface="Times New Roman"/>
              </a:rPr>
              <a:t>qualunque dei </a:t>
            </a:r>
            <a:r>
              <a:rPr sz="1200" dirty="0">
                <a:latin typeface="Times New Roman"/>
                <a:cs typeface="Times New Roman"/>
              </a:rPr>
              <a:t>sette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Superuniversi.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9588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(246.5) 22:3.4 </a:t>
            </a:r>
            <a:r>
              <a:rPr sz="1200" spc="-5" dirty="0">
                <a:latin typeface="Times New Roman"/>
                <a:cs typeface="Times New Roman"/>
              </a:rPr>
              <a:t>Dotati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stupenda saggezza amministrativa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eccezionale abilità esecutiva, questi esseri brillanti s’incaricano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presentare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causa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giustizia per conto </a:t>
            </a:r>
            <a:r>
              <a:rPr sz="1200" dirty="0">
                <a:latin typeface="Times New Roman"/>
                <a:cs typeface="Times New Roman"/>
              </a:rPr>
              <a:t>dei tribunali </a:t>
            </a:r>
            <a:r>
              <a:rPr sz="1200" spc="-5" dirty="0">
                <a:latin typeface="Times New Roman"/>
                <a:cs typeface="Times New Roman"/>
              </a:rPr>
              <a:t>superuniversali. </a:t>
            </a:r>
            <a:r>
              <a:rPr sz="1200" dirty="0">
                <a:latin typeface="Times New Roman"/>
                <a:cs typeface="Times New Roman"/>
              </a:rPr>
              <a:t>Essi promuovono </a:t>
            </a:r>
            <a:r>
              <a:rPr sz="1200" spc="-5" dirty="0">
                <a:latin typeface="Times New Roman"/>
                <a:cs typeface="Times New Roman"/>
              </a:rPr>
              <a:t>l’attuazione della giustizia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rettifica  degli errori </a:t>
            </a:r>
            <a:r>
              <a:rPr sz="1200" dirty="0">
                <a:latin typeface="Times New Roman"/>
                <a:cs typeface="Times New Roman"/>
              </a:rPr>
              <a:t>di adattamento </a:t>
            </a:r>
            <a:r>
              <a:rPr sz="1200" spc="-5" dirty="0">
                <a:latin typeface="Times New Roman"/>
                <a:cs typeface="Times New Roman"/>
              </a:rPr>
              <a:t>negli </a:t>
            </a:r>
            <a:r>
              <a:rPr sz="1200" dirty="0">
                <a:latin typeface="Times New Roman"/>
                <a:cs typeface="Times New Roman"/>
              </a:rPr>
              <a:t>Universi </a:t>
            </a:r>
            <a:r>
              <a:rPr sz="1200" spc="-5" dirty="0">
                <a:latin typeface="Times New Roman"/>
                <a:cs typeface="Times New Roman"/>
              </a:rPr>
              <a:t>evoluzionari. Perciò, se </a:t>
            </a:r>
            <a:r>
              <a:rPr sz="1200" dirty="0">
                <a:latin typeface="Times New Roman"/>
                <a:cs typeface="Times New Roman"/>
              </a:rPr>
              <a:t>voi doveste </a:t>
            </a:r>
            <a:r>
              <a:rPr sz="1200" spc="-5" dirty="0">
                <a:latin typeface="Times New Roman"/>
                <a:cs typeface="Times New Roman"/>
              </a:rPr>
              <a:t>essere citati per errori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giudizio mentre </a:t>
            </a:r>
            <a:r>
              <a:rPr sz="1200" dirty="0">
                <a:latin typeface="Times New Roman"/>
                <a:cs typeface="Times New Roman"/>
              </a:rPr>
              <a:t>state  </a:t>
            </a:r>
            <a:r>
              <a:rPr sz="1200" spc="-5" dirty="0">
                <a:latin typeface="Times New Roman"/>
                <a:cs typeface="Times New Roman"/>
              </a:rPr>
              <a:t>ascendendo </a:t>
            </a:r>
            <a:r>
              <a:rPr sz="1200" dirty="0">
                <a:latin typeface="Times New Roman"/>
                <a:cs typeface="Times New Roman"/>
              </a:rPr>
              <a:t>i mondi e le </a:t>
            </a:r>
            <a:r>
              <a:rPr sz="1200" spc="-5" dirty="0">
                <a:latin typeface="Times New Roman"/>
                <a:cs typeface="Times New Roman"/>
              </a:rPr>
              <a:t>sfere </a:t>
            </a:r>
            <a:r>
              <a:rPr sz="1200" dirty="0">
                <a:latin typeface="Times New Roman"/>
                <a:cs typeface="Times New Roman"/>
              </a:rPr>
              <a:t>della vostra progressione </a:t>
            </a:r>
            <a:r>
              <a:rPr sz="1200" spc="-5" dirty="0">
                <a:latin typeface="Times New Roman"/>
                <a:cs typeface="Times New Roman"/>
              </a:rPr>
              <a:t>cosmica stabilita,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improbabile che subiate un’ingiustizia dal momento che  </a:t>
            </a:r>
            <a:r>
              <a:rPr sz="1200" dirty="0">
                <a:latin typeface="Times New Roman"/>
                <a:cs typeface="Times New Roman"/>
              </a:rPr>
              <a:t>i vostri </a:t>
            </a:r>
            <a:r>
              <a:rPr sz="1200" spc="-5" dirty="0">
                <a:latin typeface="Times New Roman"/>
                <a:cs typeface="Times New Roman"/>
              </a:rPr>
              <a:t>accusatori </a:t>
            </a:r>
            <a:r>
              <a:rPr sz="1200" dirty="0">
                <a:latin typeface="Times New Roman"/>
                <a:cs typeface="Times New Roman"/>
              </a:rPr>
              <a:t>sono stati un tempo </a:t>
            </a:r>
            <a:r>
              <a:rPr sz="1200" spc="-5" dirty="0">
                <a:latin typeface="Times New Roman"/>
                <a:cs typeface="Times New Roman"/>
              </a:rPr>
              <a:t>creature </a:t>
            </a:r>
            <a:r>
              <a:rPr sz="1200" dirty="0">
                <a:latin typeface="Times New Roman"/>
                <a:cs typeface="Times New Roman"/>
              </a:rPr>
              <a:t>ascendenti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hanno </a:t>
            </a:r>
            <a:r>
              <a:rPr sz="1200" spc="-5" dirty="0">
                <a:latin typeface="Times New Roman"/>
                <a:cs typeface="Times New Roman"/>
              </a:rPr>
              <a:t>personale familiarità con ogni </a:t>
            </a:r>
            <a:r>
              <a:rPr sz="1200" dirty="0">
                <a:latin typeface="Times New Roman"/>
                <a:cs typeface="Times New Roman"/>
              </a:rPr>
              <a:t>tappa </a:t>
            </a:r>
            <a:r>
              <a:rPr sz="1200" spc="-5" dirty="0">
                <a:latin typeface="Times New Roman"/>
                <a:cs typeface="Times New Roman"/>
              </a:rPr>
              <a:t>della carriera che </a:t>
            </a:r>
            <a:r>
              <a:rPr sz="1200" dirty="0">
                <a:latin typeface="Times New Roman"/>
                <a:cs typeface="Times New Roman"/>
              </a:rPr>
              <a:t>avete  </a:t>
            </a:r>
            <a:r>
              <a:rPr sz="1200" spc="-5" dirty="0">
                <a:latin typeface="Times New Roman"/>
                <a:cs typeface="Times New Roman"/>
              </a:rPr>
              <a:t>attraversato </a:t>
            </a:r>
            <a:r>
              <a:rPr sz="1200" dirty="0">
                <a:latin typeface="Times New Roman"/>
                <a:cs typeface="Times New Roman"/>
              </a:rPr>
              <a:t>e che state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attraversando.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43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436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4858"/>
            <a:ext cx="8183245" cy="413067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76200">
              <a:lnSpc>
                <a:spcPct val="100000"/>
              </a:lnSpc>
              <a:spcBef>
                <a:spcPts val="95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4. I Privi </a:t>
            </a: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di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Nome e</a:t>
            </a:r>
            <a:r>
              <a:rPr sz="1600" b="1" spc="-1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Numero</a:t>
            </a:r>
            <a:endParaRPr sz="1600">
              <a:latin typeface="Times New Roman"/>
              <a:cs typeface="Times New Roman"/>
            </a:endParaRPr>
          </a:p>
          <a:p>
            <a:pPr marL="76200" marR="120650">
              <a:lnSpc>
                <a:spcPct val="95900"/>
              </a:lnSpc>
              <a:spcBef>
                <a:spcPts val="137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(246.6) 22:4.1 </a:t>
            </a:r>
            <a:r>
              <a:rPr sz="1200" dirty="0">
                <a:latin typeface="Times New Roman"/>
                <a:cs typeface="Times New Roman"/>
              </a:rPr>
              <a:t>I Privi di Nome e </a:t>
            </a:r>
            <a:r>
              <a:rPr sz="1200" spc="-5" dirty="0">
                <a:latin typeface="Times New Roman"/>
                <a:cs typeface="Times New Roman"/>
              </a:rPr>
              <a:t>Numero costituiscono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terzo ed </a:t>
            </a:r>
            <a:r>
              <a:rPr sz="1200" dirty="0">
                <a:latin typeface="Times New Roman"/>
                <a:cs typeface="Times New Roman"/>
              </a:rPr>
              <a:t>ultimo </a:t>
            </a:r>
            <a:r>
              <a:rPr sz="1200" spc="-5" dirty="0">
                <a:latin typeface="Times New Roman"/>
                <a:cs typeface="Times New Roman"/>
              </a:rPr>
              <a:t>gruppo dei Figli Trinitizzati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Conseguimento. Essi </a:t>
            </a:r>
            <a:r>
              <a:rPr sz="1200" dirty="0">
                <a:latin typeface="Times New Roman"/>
                <a:cs typeface="Times New Roman"/>
              </a:rPr>
              <a:t>sono le  </a:t>
            </a:r>
            <a:r>
              <a:rPr sz="1200" spc="-5" dirty="0">
                <a:latin typeface="Times New Roman"/>
                <a:cs typeface="Times New Roman"/>
              </a:rPr>
              <a:t>anime ascendenti che </a:t>
            </a:r>
            <a:r>
              <a:rPr sz="1200" dirty="0">
                <a:latin typeface="Times New Roman"/>
                <a:cs typeface="Times New Roman"/>
              </a:rPr>
              <a:t>hanno sviluppato una capacità di </a:t>
            </a:r>
            <a:r>
              <a:rPr sz="1200" spc="-5" dirty="0">
                <a:latin typeface="Times New Roman"/>
                <a:cs typeface="Times New Roman"/>
              </a:rPr>
              <a:t>adorare </a:t>
            </a:r>
            <a:r>
              <a:rPr sz="1200" dirty="0">
                <a:latin typeface="Times New Roman"/>
                <a:cs typeface="Times New Roman"/>
              </a:rPr>
              <a:t>superiore a </a:t>
            </a:r>
            <a:r>
              <a:rPr sz="1200" spc="-5" dirty="0">
                <a:latin typeface="Times New Roman"/>
                <a:cs typeface="Times New Roman"/>
              </a:rPr>
              <a:t>quella </a:t>
            </a:r>
            <a:r>
              <a:rPr sz="1200" dirty="0">
                <a:latin typeface="Times New Roman"/>
                <a:cs typeface="Times New Roman"/>
              </a:rPr>
              <a:t>di tutti i </a:t>
            </a:r>
            <a:r>
              <a:rPr sz="1200" spc="-5" dirty="0">
                <a:latin typeface="Times New Roman"/>
                <a:cs typeface="Times New Roman"/>
              </a:rPr>
              <a:t>figli </a:t>
            </a:r>
            <a:r>
              <a:rPr sz="1200" dirty="0">
                <a:latin typeface="Times New Roman"/>
                <a:cs typeface="Times New Roman"/>
              </a:rPr>
              <a:t>e le </a:t>
            </a:r>
            <a:r>
              <a:rPr sz="1200" spc="-5" dirty="0">
                <a:latin typeface="Times New Roman"/>
                <a:cs typeface="Times New Roman"/>
              </a:rPr>
              <a:t>figlie delle </a:t>
            </a:r>
            <a:r>
              <a:rPr sz="1200" dirty="0">
                <a:latin typeface="Times New Roman"/>
                <a:cs typeface="Times New Roman"/>
              </a:rPr>
              <a:t>razze </a:t>
            </a:r>
            <a:r>
              <a:rPr sz="1200" spc="-5" dirty="0">
                <a:latin typeface="Times New Roman"/>
                <a:cs typeface="Times New Roman"/>
              </a:rPr>
              <a:t>evoluzionarie  provenienti </a:t>
            </a:r>
            <a:r>
              <a:rPr sz="1200" dirty="0">
                <a:latin typeface="Times New Roman"/>
                <a:cs typeface="Times New Roman"/>
              </a:rPr>
              <a:t>dai mondi del </a:t>
            </a:r>
            <a:r>
              <a:rPr sz="1200" spc="-5" dirty="0">
                <a:latin typeface="Times New Roman"/>
                <a:cs typeface="Times New Roman"/>
              </a:rPr>
              <a:t>tempo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dello </a:t>
            </a:r>
            <a:r>
              <a:rPr sz="1200" dirty="0">
                <a:latin typeface="Times New Roman"/>
                <a:cs typeface="Times New Roman"/>
              </a:rPr>
              <a:t>spazio. </a:t>
            </a:r>
            <a:r>
              <a:rPr sz="1200" spc="-5" dirty="0">
                <a:latin typeface="Times New Roman"/>
                <a:cs typeface="Times New Roman"/>
              </a:rPr>
              <a:t>Essi </a:t>
            </a:r>
            <a:r>
              <a:rPr sz="1200" dirty="0">
                <a:latin typeface="Times New Roman"/>
                <a:cs typeface="Times New Roman"/>
              </a:rPr>
              <a:t>hanno </a:t>
            </a:r>
            <a:r>
              <a:rPr sz="1200" spc="-5" dirty="0">
                <a:latin typeface="Times New Roman"/>
                <a:cs typeface="Times New Roman"/>
              </a:rPr>
              <a:t>acquisito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concetto </a:t>
            </a:r>
            <a:r>
              <a:rPr sz="1200" dirty="0">
                <a:latin typeface="Times New Roman"/>
                <a:cs typeface="Times New Roman"/>
              </a:rPr>
              <a:t>spirituale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proposito </a:t>
            </a:r>
            <a:r>
              <a:rPr sz="1200" spc="-5" dirty="0">
                <a:latin typeface="Times New Roman"/>
                <a:cs typeface="Times New Roman"/>
              </a:rPr>
              <a:t>eterno del Padre  Universale che, comparativamente, trascende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comprensione delle </a:t>
            </a:r>
            <a:r>
              <a:rPr sz="1200" dirty="0">
                <a:latin typeface="Times New Roman"/>
                <a:cs typeface="Times New Roman"/>
              </a:rPr>
              <a:t>creature </a:t>
            </a:r>
            <a:r>
              <a:rPr sz="1200" spc="-5" dirty="0">
                <a:latin typeface="Times New Roman"/>
                <a:cs typeface="Times New Roman"/>
              </a:rPr>
              <a:t>evoluzionarie con </a:t>
            </a:r>
            <a:r>
              <a:rPr sz="1200" dirty="0">
                <a:latin typeface="Times New Roman"/>
                <a:cs typeface="Times New Roman"/>
              </a:rPr>
              <a:t>nome e </a:t>
            </a:r>
            <a:r>
              <a:rPr sz="1200" spc="-5" dirty="0">
                <a:latin typeface="Times New Roman"/>
                <a:cs typeface="Times New Roman"/>
              </a:rPr>
              <a:t>numero;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questa ragione  sono chiamati </a:t>
            </a:r>
            <a:r>
              <a:rPr sz="1200" dirty="0">
                <a:latin typeface="Times New Roman"/>
                <a:cs typeface="Times New Roman"/>
              </a:rPr>
              <a:t>i Privi di </a:t>
            </a:r>
            <a:r>
              <a:rPr sz="1200" spc="-5" dirty="0">
                <a:latin typeface="Times New Roman"/>
                <a:cs typeface="Times New Roman"/>
              </a:rPr>
              <a:t>Nome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Numero. </a:t>
            </a:r>
            <a:r>
              <a:rPr sz="1200" dirty="0">
                <a:latin typeface="Times New Roman"/>
                <a:cs typeface="Times New Roman"/>
              </a:rPr>
              <a:t>Tradotto più </a:t>
            </a:r>
            <a:r>
              <a:rPr sz="1200" spc="-5" dirty="0">
                <a:latin typeface="Times New Roman"/>
                <a:cs typeface="Times New Roman"/>
              </a:rPr>
              <a:t>esattamente, </a:t>
            </a:r>
            <a:r>
              <a:rPr sz="1200" dirty="0">
                <a:latin typeface="Times New Roman"/>
                <a:cs typeface="Times New Roman"/>
              </a:rPr>
              <a:t>il loro nome </a:t>
            </a:r>
            <a:r>
              <a:rPr sz="1200" spc="-5" dirty="0">
                <a:latin typeface="Times New Roman"/>
                <a:cs typeface="Times New Roman"/>
              </a:rPr>
              <a:t>sarebbe “Quelli </a:t>
            </a:r>
            <a:r>
              <a:rPr sz="1200" dirty="0">
                <a:latin typeface="Times New Roman"/>
                <a:cs typeface="Times New Roman"/>
              </a:rPr>
              <a:t>oltre il </a:t>
            </a:r>
            <a:r>
              <a:rPr sz="1200" spc="-5" dirty="0">
                <a:latin typeface="Times New Roman"/>
                <a:cs typeface="Times New Roman"/>
              </a:rPr>
              <a:t>Nome ed </a:t>
            </a:r>
            <a:r>
              <a:rPr sz="1200" dirty="0">
                <a:latin typeface="Times New Roman"/>
                <a:cs typeface="Times New Roman"/>
              </a:rPr>
              <a:t>il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Numero”.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9652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(247.1) 22:4.2 </a:t>
            </a:r>
            <a:r>
              <a:rPr sz="1200" spc="-5" dirty="0">
                <a:latin typeface="Times New Roman"/>
                <a:cs typeface="Times New Roman"/>
              </a:rPr>
              <a:t>Quest’ordine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figli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abbracciato dalla Trinità del Paradiso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gruppi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settemila. Su Uversa sono </a:t>
            </a:r>
            <a:r>
              <a:rPr sz="1200" dirty="0">
                <a:latin typeface="Times New Roman"/>
                <a:cs typeface="Times New Roman"/>
              </a:rPr>
              <a:t>registrati più di </a:t>
            </a:r>
            <a:r>
              <a:rPr sz="1200" spc="-5" dirty="0">
                <a:latin typeface="Times New Roman"/>
                <a:cs typeface="Times New Roman"/>
              </a:rPr>
              <a:t>cento  </a:t>
            </a:r>
            <a:r>
              <a:rPr sz="1200" dirty="0">
                <a:latin typeface="Times New Roman"/>
                <a:cs typeface="Times New Roman"/>
              </a:rPr>
              <a:t>milioni di </a:t>
            </a:r>
            <a:r>
              <a:rPr sz="1200" spc="-5" dirty="0">
                <a:latin typeface="Times New Roman"/>
                <a:cs typeface="Times New Roman"/>
              </a:rPr>
              <a:t>tali figli incaricati </a:t>
            </a:r>
            <a:r>
              <a:rPr sz="1200" dirty="0">
                <a:latin typeface="Times New Roman"/>
                <a:cs typeface="Times New Roman"/>
              </a:rPr>
              <a:t>in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Orvonton.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55880">
              <a:lnSpc>
                <a:spcPct val="959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(247.2) 22:4.3 </a:t>
            </a:r>
            <a:r>
              <a:rPr sz="1200" spc="-5" dirty="0">
                <a:latin typeface="Times New Roman"/>
                <a:cs typeface="Times New Roman"/>
              </a:rPr>
              <a:t>Poiché </a:t>
            </a:r>
            <a:r>
              <a:rPr sz="1200" dirty="0">
                <a:latin typeface="Times New Roman"/>
                <a:cs typeface="Times New Roman"/>
              </a:rPr>
              <a:t>i Privi di Nome e </a:t>
            </a:r>
            <a:r>
              <a:rPr sz="1200" spc="-5" dirty="0">
                <a:latin typeface="Times New Roman"/>
                <a:cs typeface="Times New Roman"/>
              </a:rPr>
              <a:t>Numero </a:t>
            </a:r>
            <a:r>
              <a:rPr sz="1200" dirty="0">
                <a:latin typeface="Times New Roman"/>
                <a:cs typeface="Times New Roman"/>
              </a:rPr>
              <a:t>sono le </a:t>
            </a:r>
            <a:r>
              <a:rPr sz="1200" spc="-5" dirty="0">
                <a:latin typeface="Times New Roman"/>
                <a:cs typeface="Times New Roman"/>
              </a:rPr>
              <a:t>menti </a:t>
            </a:r>
            <a:r>
              <a:rPr sz="1200" dirty="0">
                <a:latin typeface="Times New Roman"/>
                <a:cs typeface="Times New Roman"/>
              </a:rPr>
              <a:t>spirituali </a:t>
            </a:r>
            <a:r>
              <a:rPr sz="1200" spc="-5" dirty="0">
                <a:latin typeface="Times New Roman"/>
                <a:cs typeface="Times New Roman"/>
              </a:rPr>
              <a:t>superiori delle </a:t>
            </a:r>
            <a:r>
              <a:rPr sz="1200" dirty="0">
                <a:latin typeface="Times New Roman"/>
                <a:cs typeface="Times New Roman"/>
              </a:rPr>
              <a:t>razze </a:t>
            </a:r>
            <a:r>
              <a:rPr sz="1200" spc="-5" dirty="0">
                <a:latin typeface="Times New Roman"/>
                <a:cs typeface="Times New Roman"/>
              </a:rPr>
              <a:t>sopravviventi,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particolarmente  qualificati per sedere </a:t>
            </a:r>
            <a:r>
              <a:rPr sz="1200" dirty="0">
                <a:latin typeface="Times New Roman"/>
                <a:cs typeface="Times New Roman"/>
              </a:rPr>
              <a:t>in giudizio e </a:t>
            </a:r>
            <a:r>
              <a:rPr sz="1200" spc="-5" dirty="0">
                <a:latin typeface="Times New Roman"/>
                <a:cs typeface="Times New Roman"/>
              </a:rPr>
              <a:t>per esprimere </a:t>
            </a:r>
            <a:r>
              <a:rPr sz="1200" dirty="0">
                <a:latin typeface="Times New Roman"/>
                <a:cs typeface="Times New Roman"/>
              </a:rPr>
              <a:t>delle opinioni quando </a:t>
            </a:r>
            <a:r>
              <a:rPr sz="1200" spc="-5" dirty="0">
                <a:latin typeface="Times New Roman"/>
                <a:cs typeface="Times New Roman"/>
              </a:rPr>
              <a:t>si desideri </a:t>
            </a:r>
            <a:r>
              <a:rPr sz="1200" dirty="0">
                <a:latin typeface="Times New Roman"/>
                <a:cs typeface="Times New Roman"/>
              </a:rPr>
              <a:t>un punto di vista </a:t>
            </a:r>
            <a:r>
              <a:rPr sz="1200" spc="-5" dirty="0">
                <a:latin typeface="Times New Roman"/>
                <a:cs typeface="Times New Roman"/>
              </a:rPr>
              <a:t>spirituale,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quando l’esperienza  della carriera ascendente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essenziale ad un’adeguata comprensione delle questioni implicate nel </a:t>
            </a:r>
            <a:r>
              <a:rPr sz="1200" dirty="0">
                <a:latin typeface="Times New Roman"/>
                <a:cs typeface="Times New Roman"/>
              </a:rPr>
              <a:t>problema da </a:t>
            </a:r>
            <a:r>
              <a:rPr sz="1200" spc="-5" dirty="0">
                <a:latin typeface="Times New Roman"/>
                <a:cs typeface="Times New Roman"/>
              </a:rPr>
              <a:t>definire. </a:t>
            </a:r>
            <a:r>
              <a:rPr sz="1200" dirty="0">
                <a:latin typeface="Times New Roman"/>
                <a:cs typeface="Times New Roman"/>
              </a:rPr>
              <a:t>Essi </a:t>
            </a:r>
            <a:r>
              <a:rPr sz="1200" spc="5" dirty="0">
                <a:latin typeface="Times New Roman"/>
                <a:cs typeface="Times New Roman"/>
              </a:rPr>
              <a:t>sono </a:t>
            </a:r>
            <a:r>
              <a:rPr sz="1200" dirty="0">
                <a:latin typeface="Times New Roman"/>
                <a:cs typeface="Times New Roman"/>
              </a:rPr>
              <a:t>i  </a:t>
            </a:r>
            <a:r>
              <a:rPr sz="1200" spc="-5" dirty="0">
                <a:latin typeface="Times New Roman"/>
                <a:cs typeface="Times New Roman"/>
              </a:rPr>
              <a:t>giurati </a:t>
            </a:r>
            <a:r>
              <a:rPr sz="1200" dirty="0">
                <a:latin typeface="Times New Roman"/>
                <a:cs typeface="Times New Roman"/>
              </a:rPr>
              <a:t>supremi di </a:t>
            </a:r>
            <a:r>
              <a:rPr sz="1200" spc="-5" dirty="0">
                <a:latin typeface="Times New Roman"/>
                <a:cs typeface="Times New Roman"/>
              </a:rPr>
              <a:t>Orvonton. Un sistema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giuria </a:t>
            </a:r>
            <a:r>
              <a:rPr sz="1200" dirty="0">
                <a:latin typeface="Times New Roman"/>
                <a:cs typeface="Times New Roman"/>
              </a:rPr>
              <a:t>male </a:t>
            </a:r>
            <a:r>
              <a:rPr sz="1200" spc="-5" dirty="0">
                <a:latin typeface="Times New Roman"/>
                <a:cs typeface="Times New Roman"/>
              </a:rPr>
              <a:t>amministrato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in misura </a:t>
            </a:r>
            <a:r>
              <a:rPr sz="1200" spc="-5" dirty="0">
                <a:latin typeface="Times New Roman"/>
                <a:cs typeface="Times New Roman"/>
              </a:rPr>
              <a:t>maggiore </a:t>
            </a:r>
            <a:r>
              <a:rPr sz="1200" dirty="0">
                <a:latin typeface="Times New Roman"/>
                <a:cs typeface="Times New Roman"/>
              </a:rPr>
              <a:t>o minore una parodia di  </a:t>
            </a:r>
            <a:r>
              <a:rPr sz="1200" spc="-5" dirty="0">
                <a:latin typeface="Times New Roman"/>
                <a:cs typeface="Times New Roman"/>
              </a:rPr>
              <a:t>giustizia su certi </a:t>
            </a:r>
            <a:r>
              <a:rPr sz="1200" dirty="0">
                <a:latin typeface="Times New Roman"/>
                <a:cs typeface="Times New Roman"/>
              </a:rPr>
              <a:t>mondi, ma </a:t>
            </a:r>
            <a:r>
              <a:rPr sz="1200" spc="-5" dirty="0">
                <a:latin typeface="Times New Roman"/>
                <a:cs typeface="Times New Roman"/>
              </a:rPr>
              <a:t>su Uversa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nei </a:t>
            </a:r>
            <a:r>
              <a:rPr sz="1200" dirty="0">
                <a:latin typeface="Times New Roman"/>
                <a:cs typeface="Times New Roman"/>
              </a:rPr>
              <a:t>tribunali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ne dipendono noi </a:t>
            </a:r>
            <a:r>
              <a:rPr sz="1200" spc="-5" dirty="0">
                <a:latin typeface="Times New Roman"/>
                <a:cs typeface="Times New Roman"/>
              </a:rPr>
              <a:t>impieghiamo come </a:t>
            </a:r>
            <a:r>
              <a:rPr sz="1200" dirty="0">
                <a:latin typeface="Times New Roman"/>
                <a:cs typeface="Times New Roman"/>
              </a:rPr>
              <a:t>giudici-giurati il tipo più </a:t>
            </a:r>
            <a:r>
              <a:rPr sz="1200" spc="-5" dirty="0">
                <a:latin typeface="Times New Roman"/>
                <a:cs typeface="Times New Roman"/>
              </a:rPr>
              <a:t>elevato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mentalità </a:t>
            </a:r>
            <a:r>
              <a:rPr sz="1200" dirty="0">
                <a:latin typeface="Times New Roman"/>
                <a:cs typeface="Times New Roman"/>
              </a:rPr>
              <a:t>spirituale </a:t>
            </a:r>
            <a:r>
              <a:rPr sz="1200" spc="-5" dirty="0">
                <a:latin typeface="Times New Roman"/>
                <a:cs typeface="Times New Roman"/>
              </a:rPr>
              <a:t>evoluta.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giudizio </a:t>
            </a:r>
            <a:r>
              <a:rPr sz="1200" dirty="0">
                <a:latin typeface="Times New Roman"/>
                <a:cs typeface="Times New Roman"/>
              </a:rPr>
              <a:t>è la funzione più </a:t>
            </a:r>
            <a:r>
              <a:rPr sz="1200" spc="-5" dirty="0">
                <a:latin typeface="Times New Roman"/>
                <a:cs typeface="Times New Roman"/>
              </a:rPr>
              <a:t>elevata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ogni governo, </a:t>
            </a:r>
            <a:r>
              <a:rPr sz="1200" dirty="0">
                <a:latin typeface="Times New Roman"/>
                <a:cs typeface="Times New Roman"/>
              </a:rPr>
              <a:t>e coloro </a:t>
            </a:r>
            <a:r>
              <a:rPr sz="1200" spc="-5" dirty="0">
                <a:latin typeface="Times New Roman"/>
                <a:cs typeface="Times New Roman"/>
              </a:rPr>
              <a:t>ai </a:t>
            </a:r>
            <a:r>
              <a:rPr sz="1200" dirty="0">
                <a:latin typeface="Times New Roman"/>
                <a:cs typeface="Times New Roman"/>
              </a:rPr>
              <a:t>quali è </a:t>
            </a:r>
            <a:r>
              <a:rPr sz="1200" spc="-5" dirty="0">
                <a:latin typeface="Times New Roman"/>
                <a:cs typeface="Times New Roman"/>
              </a:rPr>
              <a:t>affidato l’incarico </a:t>
            </a:r>
            <a:r>
              <a:rPr sz="1200" dirty="0">
                <a:latin typeface="Times New Roman"/>
                <a:cs typeface="Times New Roman"/>
              </a:rPr>
              <a:t>di emettere  </a:t>
            </a:r>
            <a:r>
              <a:rPr sz="1200" spc="-5" dirty="0">
                <a:latin typeface="Times New Roman"/>
                <a:cs typeface="Times New Roman"/>
              </a:rPr>
              <a:t>dei verdetti dovrebbero essere scelti </a:t>
            </a:r>
            <a:r>
              <a:rPr sz="1200" dirty="0">
                <a:latin typeface="Times New Roman"/>
                <a:cs typeface="Times New Roman"/>
              </a:rPr>
              <a:t>tra i tipi più </a:t>
            </a:r>
            <a:r>
              <a:rPr sz="1200" spc="-5" dirty="0">
                <a:latin typeface="Times New Roman"/>
                <a:cs typeface="Times New Roman"/>
              </a:rPr>
              <a:t>elevati </a:t>
            </a:r>
            <a:r>
              <a:rPr sz="1200" dirty="0">
                <a:latin typeface="Times New Roman"/>
                <a:cs typeface="Times New Roman"/>
              </a:rPr>
              <a:t>e più nobili d’individui con </a:t>
            </a:r>
            <a:r>
              <a:rPr sz="1200" spc="-5" dirty="0">
                <a:latin typeface="Times New Roman"/>
                <a:cs typeface="Times New Roman"/>
              </a:rPr>
              <a:t>maggiore esperienza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capacità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comprensione.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29908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(247.3) 22:4.4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selezione </a:t>
            </a:r>
            <a:r>
              <a:rPr sz="1200" spc="-5" dirty="0">
                <a:latin typeface="Times New Roman"/>
                <a:cs typeface="Times New Roman"/>
              </a:rPr>
              <a:t>dei candidati </a:t>
            </a:r>
            <a:r>
              <a:rPr sz="1200" dirty="0">
                <a:latin typeface="Times New Roman"/>
                <a:cs typeface="Times New Roman"/>
              </a:rPr>
              <a:t>alle </a:t>
            </a:r>
            <a:r>
              <a:rPr sz="1200" spc="-5" dirty="0">
                <a:latin typeface="Times New Roman"/>
                <a:cs typeface="Times New Roman"/>
              </a:rPr>
              <a:t>classi </a:t>
            </a:r>
            <a:r>
              <a:rPr sz="1200" dirty="0">
                <a:latin typeface="Times New Roman"/>
                <a:cs typeface="Times New Roman"/>
              </a:rPr>
              <a:t>di trinitizzazione </a:t>
            </a:r>
            <a:r>
              <a:rPr sz="1200" spc="-5" dirty="0">
                <a:latin typeface="Times New Roman"/>
                <a:cs typeface="Times New Roman"/>
              </a:rPr>
              <a:t>dei Possenti Messaggeri, degli </a:t>
            </a:r>
            <a:r>
              <a:rPr sz="1200" dirty="0">
                <a:latin typeface="Times New Roman"/>
                <a:cs typeface="Times New Roman"/>
              </a:rPr>
              <a:t>Elevati in Autorità e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Privi di  </a:t>
            </a:r>
            <a:r>
              <a:rPr sz="1200" spc="-5" dirty="0">
                <a:latin typeface="Times New Roman"/>
                <a:cs typeface="Times New Roman"/>
              </a:rPr>
              <a:t>Nome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Numero </a:t>
            </a:r>
            <a:r>
              <a:rPr sz="1200" dirty="0">
                <a:latin typeface="Times New Roman"/>
                <a:cs typeface="Times New Roman"/>
              </a:rPr>
              <a:t>è naturale </a:t>
            </a:r>
            <a:r>
              <a:rPr sz="1200" spc="-5" dirty="0">
                <a:latin typeface="Times New Roman"/>
                <a:cs typeface="Times New Roman"/>
              </a:rPr>
              <a:t>ed automatica. </a:t>
            </a:r>
            <a:r>
              <a:rPr sz="1200" spc="-10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tecniche </a:t>
            </a:r>
            <a:r>
              <a:rPr sz="1200" spc="-5" dirty="0">
                <a:latin typeface="Times New Roman"/>
                <a:cs typeface="Times New Roman"/>
              </a:rPr>
              <a:t>selettive del </a:t>
            </a:r>
            <a:r>
              <a:rPr sz="1200" dirty="0">
                <a:latin typeface="Times New Roman"/>
                <a:cs typeface="Times New Roman"/>
              </a:rPr>
              <a:t>Paradiso non </a:t>
            </a:r>
            <a:r>
              <a:rPr sz="1200" spc="-5" dirty="0">
                <a:latin typeface="Times New Roman"/>
                <a:cs typeface="Times New Roman"/>
              </a:rPr>
              <a:t>sono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alcun senso arbitrarie. L’esperienza  personale ed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valori spirituali determinano l’appartenenza ai Figli Trinitizzati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Conseguimento. Questi esseri sono uguali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43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437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195945" cy="41351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56896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autorità ed uniformi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status amministrativo,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posseggono </a:t>
            </a:r>
            <a:r>
              <a:rPr sz="1200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un’individualità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dei caratteri differenti; </a:t>
            </a:r>
            <a:r>
              <a:rPr sz="1200" dirty="0">
                <a:latin typeface="Times New Roman"/>
                <a:cs typeface="Times New Roman"/>
              </a:rPr>
              <a:t>non sono esseri  </a:t>
            </a:r>
            <a:r>
              <a:rPr sz="1200" spc="-5" dirty="0">
                <a:latin typeface="Times New Roman"/>
                <a:cs typeface="Times New Roman"/>
              </a:rPr>
              <a:t>standardizzati. Essi </a:t>
            </a:r>
            <a:r>
              <a:rPr sz="1200" dirty="0">
                <a:latin typeface="Times New Roman"/>
                <a:cs typeface="Times New Roman"/>
              </a:rPr>
              <a:t>sono tutti </a:t>
            </a:r>
            <a:r>
              <a:rPr sz="1200" spc="-5" dirty="0">
                <a:latin typeface="Times New Roman"/>
                <a:cs typeface="Times New Roman"/>
              </a:rPr>
              <a:t>caratteristicamente </a:t>
            </a:r>
            <a:r>
              <a:rPr sz="1200" dirty="0">
                <a:latin typeface="Times New Roman"/>
                <a:cs typeface="Times New Roman"/>
              </a:rPr>
              <a:t>dissimili a </a:t>
            </a:r>
            <a:r>
              <a:rPr sz="1200" spc="-5" dirty="0">
                <a:latin typeface="Times New Roman"/>
                <a:cs typeface="Times New Roman"/>
              </a:rPr>
              <a:t>causa delle differenze delle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carriere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d’ascensione.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12890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(247.4) 22:4.5 </a:t>
            </a:r>
            <a:r>
              <a:rPr sz="1200" spc="-5" dirty="0">
                <a:latin typeface="Times New Roman"/>
                <a:cs typeface="Times New Roman"/>
              </a:rPr>
              <a:t>Oltre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queste qualificazioni esperienziali,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Figli </a:t>
            </a:r>
            <a:r>
              <a:rPr sz="1200" dirty="0">
                <a:latin typeface="Times New Roman"/>
                <a:cs typeface="Times New Roman"/>
              </a:rPr>
              <a:t>Trinitizzati di </a:t>
            </a:r>
            <a:r>
              <a:rPr sz="1200" spc="-5" dirty="0">
                <a:latin typeface="Times New Roman"/>
                <a:cs typeface="Times New Roman"/>
              </a:rPr>
              <a:t>Conseguimento sono </a:t>
            </a:r>
            <a:r>
              <a:rPr sz="1200" dirty="0">
                <a:latin typeface="Times New Roman"/>
                <a:cs typeface="Times New Roman"/>
              </a:rPr>
              <a:t>stati </a:t>
            </a:r>
            <a:r>
              <a:rPr sz="1200" spc="-5" dirty="0">
                <a:latin typeface="Times New Roman"/>
                <a:cs typeface="Times New Roman"/>
              </a:rPr>
              <a:t>trinitizzati nell’abbraccio  </a:t>
            </a:r>
            <a:r>
              <a:rPr sz="1200" dirty="0">
                <a:latin typeface="Times New Roman"/>
                <a:cs typeface="Times New Roman"/>
              </a:rPr>
              <a:t>divino </a:t>
            </a:r>
            <a:r>
              <a:rPr sz="1200" spc="-5" dirty="0">
                <a:latin typeface="Times New Roman"/>
                <a:cs typeface="Times New Roman"/>
              </a:rPr>
              <a:t>delle Deità del Paradiso. Conseguentemente essi operano come associati coordinati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Figli Stazionari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Trinità, perché  l’abbraccio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Trinità sembra </a:t>
            </a:r>
            <a:r>
              <a:rPr sz="1200" dirty="0">
                <a:latin typeface="Times New Roman"/>
                <a:cs typeface="Times New Roman"/>
              </a:rPr>
              <a:t>far </a:t>
            </a:r>
            <a:r>
              <a:rPr sz="1200" spc="-5" dirty="0">
                <a:latin typeface="Times New Roman"/>
                <a:cs typeface="Times New Roman"/>
              </a:rPr>
              <a:t>precipitare </a:t>
            </a:r>
            <a:r>
              <a:rPr sz="1200" dirty="0">
                <a:latin typeface="Times New Roman"/>
                <a:cs typeface="Times New Roman"/>
              </a:rPr>
              <a:t>fuori dalla </a:t>
            </a:r>
            <a:r>
              <a:rPr sz="1200" spc="-5" dirty="0">
                <a:latin typeface="Times New Roman"/>
                <a:cs typeface="Times New Roman"/>
              </a:rPr>
              <a:t>corrente del </a:t>
            </a:r>
            <a:r>
              <a:rPr sz="1200" dirty="0">
                <a:latin typeface="Times New Roman"/>
                <a:cs typeface="Times New Roman"/>
              </a:rPr>
              <a:t>tempo </a:t>
            </a:r>
            <a:r>
              <a:rPr sz="1200" spc="-5" dirty="0">
                <a:latin typeface="Times New Roman"/>
                <a:cs typeface="Times New Roman"/>
              </a:rPr>
              <a:t>futuro </a:t>
            </a:r>
            <a:r>
              <a:rPr sz="1200" dirty="0">
                <a:latin typeface="Times New Roman"/>
                <a:cs typeface="Times New Roman"/>
              </a:rPr>
              <a:t>molti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potenziali non </a:t>
            </a:r>
            <a:r>
              <a:rPr sz="1200" spc="-5" dirty="0">
                <a:latin typeface="Times New Roman"/>
                <a:cs typeface="Times New Roman"/>
              </a:rPr>
              <a:t>realizzati </a:t>
            </a:r>
            <a:r>
              <a:rPr sz="1200" dirty="0">
                <a:latin typeface="Times New Roman"/>
                <a:cs typeface="Times New Roman"/>
              </a:rPr>
              <a:t>degli </a:t>
            </a:r>
            <a:r>
              <a:rPr sz="1200" spc="-5" dirty="0">
                <a:latin typeface="Times New Roman"/>
                <a:cs typeface="Times New Roman"/>
              </a:rPr>
              <a:t>esseri  creature.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ciò </a:t>
            </a:r>
            <a:r>
              <a:rPr sz="1200" dirty="0">
                <a:latin typeface="Times New Roman"/>
                <a:cs typeface="Times New Roman"/>
              </a:rPr>
              <a:t>è vero </a:t>
            </a:r>
            <a:r>
              <a:rPr sz="1200" spc="-5" dirty="0">
                <a:latin typeface="Times New Roman"/>
                <a:cs typeface="Times New Roman"/>
              </a:rPr>
              <a:t>solo riguardo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quello </a:t>
            </a:r>
            <a:r>
              <a:rPr sz="1200" dirty="0">
                <a:latin typeface="Times New Roman"/>
                <a:cs typeface="Times New Roman"/>
              </a:rPr>
              <a:t>che è </a:t>
            </a:r>
            <a:r>
              <a:rPr sz="1200" spc="-5" dirty="0">
                <a:latin typeface="Times New Roman"/>
                <a:cs typeface="Times New Roman"/>
              </a:rPr>
              <a:t>attinente alla presente era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dell’Universo.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88900" marR="234950" algn="just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(247.5) 22:4.6 </a:t>
            </a:r>
            <a:r>
              <a:rPr sz="1200" spc="-5" dirty="0">
                <a:latin typeface="Times New Roman"/>
                <a:cs typeface="Times New Roman"/>
              </a:rPr>
              <a:t>Questo gruppo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figli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principalmente, </a:t>
            </a:r>
            <a:r>
              <a:rPr sz="1200" dirty="0">
                <a:latin typeface="Times New Roman"/>
                <a:cs typeface="Times New Roman"/>
              </a:rPr>
              <a:t>ma non </a:t>
            </a:r>
            <a:r>
              <a:rPr sz="1200" spc="-5" dirty="0">
                <a:latin typeface="Times New Roman"/>
                <a:cs typeface="Times New Roman"/>
              </a:rPr>
              <a:t>interamente, </a:t>
            </a:r>
            <a:r>
              <a:rPr sz="1200" dirty="0">
                <a:latin typeface="Times New Roman"/>
                <a:cs typeface="Times New Roman"/>
              </a:rPr>
              <a:t>occupato nei </a:t>
            </a:r>
            <a:r>
              <a:rPr sz="1200" spc="-5" dirty="0">
                <a:latin typeface="Times New Roman"/>
                <a:cs typeface="Times New Roman"/>
              </a:rPr>
              <a:t>servizi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carriera ascendente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mortali  del tempo-spazio. </a:t>
            </a:r>
            <a:r>
              <a:rPr sz="1200" dirty="0">
                <a:latin typeface="Times New Roman"/>
                <a:cs typeface="Times New Roman"/>
              </a:rPr>
              <a:t>Se il punto di vista di una </a:t>
            </a:r>
            <a:r>
              <a:rPr sz="1200" spc="-5" dirty="0">
                <a:latin typeface="Times New Roman"/>
                <a:cs typeface="Times New Roman"/>
              </a:rPr>
              <a:t>creatura </a:t>
            </a:r>
            <a:r>
              <a:rPr sz="1200" dirty="0">
                <a:latin typeface="Times New Roman"/>
                <a:cs typeface="Times New Roman"/>
              </a:rPr>
              <a:t>mortale è </a:t>
            </a:r>
            <a:r>
              <a:rPr sz="1200" spc="-5" dirty="0">
                <a:latin typeface="Times New Roman"/>
                <a:cs typeface="Times New Roman"/>
              </a:rPr>
              <a:t>messo </a:t>
            </a:r>
            <a:r>
              <a:rPr sz="1200" dirty="0">
                <a:latin typeface="Times New Roman"/>
                <a:cs typeface="Times New Roman"/>
              </a:rPr>
              <a:t>in dubbio, la </a:t>
            </a:r>
            <a:r>
              <a:rPr sz="1200" spc="-5" dirty="0">
                <a:latin typeface="Times New Roman"/>
                <a:cs typeface="Times New Roman"/>
              </a:rPr>
              <a:t>questione </a:t>
            </a:r>
            <a:r>
              <a:rPr sz="1200" dirty="0">
                <a:latin typeface="Times New Roman"/>
                <a:cs typeface="Times New Roman"/>
              </a:rPr>
              <a:t>è regolata </a:t>
            </a:r>
            <a:r>
              <a:rPr sz="1200" spc="-5" dirty="0">
                <a:latin typeface="Times New Roman"/>
                <a:cs typeface="Times New Roman"/>
              </a:rPr>
              <a:t>mediante appello </a:t>
            </a:r>
            <a:r>
              <a:rPr sz="1200" dirty="0">
                <a:latin typeface="Times New Roman"/>
                <a:cs typeface="Times New Roman"/>
              </a:rPr>
              <a:t>ad una  </a:t>
            </a:r>
            <a:r>
              <a:rPr sz="1200" spc="-5" dirty="0">
                <a:latin typeface="Times New Roman"/>
                <a:cs typeface="Times New Roman"/>
              </a:rPr>
              <a:t>commissione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ascendenti costituita </a:t>
            </a:r>
            <a:r>
              <a:rPr sz="1200" dirty="0">
                <a:latin typeface="Times New Roman"/>
                <a:cs typeface="Times New Roman"/>
              </a:rPr>
              <a:t>da un </a:t>
            </a:r>
            <a:r>
              <a:rPr sz="1200" spc="-5" dirty="0">
                <a:latin typeface="Times New Roman"/>
                <a:cs typeface="Times New Roman"/>
              </a:rPr>
              <a:t>Possente Messaggero, </a:t>
            </a:r>
            <a:r>
              <a:rPr sz="1200" dirty="0">
                <a:latin typeface="Times New Roman"/>
                <a:cs typeface="Times New Roman"/>
              </a:rPr>
              <a:t>un Elevato in Autorità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un Privo di Nome e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Numero.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13716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(247.6) 22:4.7 </a:t>
            </a:r>
            <a:r>
              <a:rPr sz="1200" spc="-5" dirty="0">
                <a:latin typeface="Times New Roman"/>
                <a:cs typeface="Times New Roman"/>
              </a:rPr>
              <a:t>Voi mortali </a:t>
            </a:r>
            <a:r>
              <a:rPr sz="1200" spc="-1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leggete </a:t>
            </a:r>
            <a:r>
              <a:rPr sz="1200" dirty="0">
                <a:latin typeface="Times New Roman"/>
                <a:cs typeface="Times New Roman"/>
              </a:rPr>
              <a:t>questo messaggio </a:t>
            </a:r>
            <a:r>
              <a:rPr sz="1200" spc="-5" dirty="0">
                <a:latin typeface="Times New Roman"/>
                <a:cs typeface="Times New Roman"/>
              </a:rPr>
              <a:t>potete ascendere </a:t>
            </a:r>
            <a:r>
              <a:rPr sz="1200" dirty="0">
                <a:latin typeface="Times New Roman"/>
                <a:cs typeface="Times New Roman"/>
              </a:rPr>
              <a:t>voi </a:t>
            </a:r>
            <a:r>
              <a:rPr sz="1200" spc="-5" dirty="0">
                <a:latin typeface="Times New Roman"/>
                <a:cs typeface="Times New Roman"/>
              </a:rPr>
              <a:t>stessi al Paradiso, raggiungere l’abbraccio </a:t>
            </a:r>
            <a:r>
              <a:rPr sz="1200" dirty="0">
                <a:latin typeface="Times New Roman"/>
                <a:cs typeface="Times New Roman"/>
              </a:rPr>
              <a:t>della Trinità e  </a:t>
            </a:r>
            <a:r>
              <a:rPr sz="1200" spc="-5" dirty="0">
                <a:latin typeface="Times New Roman"/>
                <a:cs typeface="Times New Roman"/>
              </a:rPr>
              <a:t>nelle lontane </a:t>
            </a:r>
            <a:r>
              <a:rPr sz="1200" dirty="0">
                <a:latin typeface="Times New Roman"/>
                <a:cs typeface="Times New Roman"/>
              </a:rPr>
              <a:t>ere future </a:t>
            </a:r>
            <a:r>
              <a:rPr sz="1200" spc="-5" dirty="0">
                <a:latin typeface="Times New Roman"/>
                <a:cs typeface="Times New Roman"/>
              </a:rPr>
              <a:t>essere assegnati al </a:t>
            </a:r>
            <a:r>
              <a:rPr sz="1200" dirty="0">
                <a:latin typeface="Times New Roman"/>
                <a:cs typeface="Times New Roman"/>
              </a:rPr>
              <a:t>servizio </a:t>
            </a:r>
            <a:r>
              <a:rPr sz="1200" spc="-5" dirty="0">
                <a:latin typeface="Times New Roman"/>
                <a:cs typeface="Times New Roman"/>
              </a:rPr>
              <a:t>degli </a:t>
            </a:r>
            <a:r>
              <a:rPr sz="1200" dirty="0">
                <a:latin typeface="Times New Roman"/>
                <a:cs typeface="Times New Roman"/>
              </a:rPr>
              <a:t>Antichi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Giorni in uno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sette </a:t>
            </a:r>
            <a:r>
              <a:rPr sz="1200" spc="-5" dirty="0">
                <a:latin typeface="Times New Roman"/>
                <a:cs typeface="Times New Roman"/>
              </a:rPr>
              <a:t>Superuniversi, ed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giorno essere  incaricati </a:t>
            </a:r>
            <a:r>
              <a:rPr sz="1200" dirty="0">
                <a:latin typeface="Times New Roman"/>
                <a:cs typeface="Times New Roman"/>
              </a:rPr>
              <a:t>di ampliare la rivelazione </a:t>
            </a:r>
            <a:r>
              <a:rPr sz="1200" spc="-5" dirty="0">
                <a:latin typeface="Times New Roman"/>
                <a:cs typeface="Times New Roman"/>
              </a:rPr>
              <a:t>della verità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qualche </a:t>
            </a:r>
            <a:r>
              <a:rPr sz="1200" dirty="0">
                <a:latin typeface="Times New Roman"/>
                <a:cs typeface="Times New Roman"/>
              </a:rPr>
              <a:t>pianeta </a:t>
            </a:r>
            <a:r>
              <a:rPr sz="1200" spc="-5" dirty="0">
                <a:latin typeface="Times New Roman"/>
                <a:cs typeface="Times New Roman"/>
              </a:rPr>
              <a:t>abitato </a:t>
            </a:r>
            <a:r>
              <a:rPr sz="1200" dirty="0">
                <a:latin typeface="Times New Roman"/>
                <a:cs typeface="Times New Roman"/>
              </a:rPr>
              <a:t>in evoluzione, </a:t>
            </a:r>
            <a:r>
              <a:rPr sz="1200" spc="-5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io </a:t>
            </a:r>
            <a:r>
              <a:rPr sz="1200" spc="-5" dirty="0">
                <a:latin typeface="Times New Roman"/>
                <a:cs typeface="Times New Roman"/>
              </a:rPr>
              <a:t>attualmente sto facendo su  Urantia.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5. I Custodi</a:t>
            </a: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Trinitizzati</a:t>
            </a:r>
            <a:endParaRPr sz="1600">
              <a:latin typeface="Times New Roman"/>
              <a:cs typeface="Times New Roman"/>
            </a:endParaRPr>
          </a:p>
          <a:p>
            <a:pPr marL="88900" marR="43180">
              <a:lnSpc>
                <a:spcPts val="1380"/>
              </a:lnSpc>
              <a:spcBef>
                <a:spcPts val="141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(247.7) 22:5.1 </a:t>
            </a:r>
            <a:r>
              <a:rPr sz="1200" dirty="0">
                <a:latin typeface="Times New Roman"/>
                <a:cs typeface="Times New Roman"/>
              </a:rPr>
              <a:t>I Custodi </a:t>
            </a:r>
            <a:r>
              <a:rPr sz="1200" spc="-5" dirty="0">
                <a:latin typeface="Times New Roman"/>
                <a:cs typeface="Times New Roman"/>
              </a:rPr>
              <a:t>Trinitizzati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Figli Trinitizzati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Selezione. Non </a:t>
            </a:r>
            <a:r>
              <a:rPr sz="1200" dirty="0">
                <a:latin typeface="Times New Roman"/>
                <a:cs typeface="Times New Roman"/>
              </a:rPr>
              <a:t>soltanto le vostre razze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altri </a:t>
            </a:r>
            <a:r>
              <a:rPr sz="1200" spc="-5" dirty="0">
                <a:latin typeface="Times New Roman"/>
                <a:cs typeface="Times New Roman"/>
              </a:rPr>
              <a:t>mortali </a:t>
            </a:r>
            <a:r>
              <a:rPr sz="1200" dirty="0">
                <a:latin typeface="Times New Roman"/>
                <a:cs typeface="Times New Roman"/>
              </a:rPr>
              <a:t>degni di  </a:t>
            </a:r>
            <a:r>
              <a:rPr sz="1200" spc="-5" dirty="0">
                <a:latin typeface="Times New Roman"/>
                <a:cs typeface="Times New Roman"/>
              </a:rPr>
              <a:t>sopravvivere attraversano Havona, raggiungono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Paradiso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si trovano </a:t>
            </a:r>
            <a:r>
              <a:rPr sz="1200" dirty="0">
                <a:latin typeface="Times New Roman"/>
                <a:cs typeface="Times New Roman"/>
              </a:rPr>
              <a:t>talvolta </a:t>
            </a:r>
            <a:r>
              <a:rPr sz="1200" spc="-5" dirty="0">
                <a:latin typeface="Times New Roman"/>
                <a:cs typeface="Times New Roman"/>
              </a:rPr>
              <a:t>destinati al </a:t>
            </a:r>
            <a:r>
              <a:rPr sz="1200" dirty="0">
                <a:latin typeface="Times New Roman"/>
                <a:cs typeface="Times New Roman"/>
              </a:rPr>
              <a:t>servizio </a:t>
            </a:r>
            <a:r>
              <a:rPr sz="1200" spc="-5" dirty="0">
                <a:latin typeface="Times New Roman"/>
                <a:cs typeface="Times New Roman"/>
              </a:rPr>
              <a:t>superuniversale con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5" dirty="0">
                <a:latin typeface="Times New Roman"/>
                <a:cs typeface="Times New Roman"/>
              </a:rPr>
              <a:t>Figli  </a:t>
            </a:r>
            <a:r>
              <a:rPr sz="1200" spc="-5" dirty="0">
                <a:latin typeface="Times New Roman"/>
                <a:cs typeface="Times New Roman"/>
              </a:rPr>
              <a:t>Stazionari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Trinità,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anche </a:t>
            </a:r>
            <a:r>
              <a:rPr sz="1200" dirty="0">
                <a:latin typeface="Times New Roman"/>
                <a:cs typeface="Times New Roman"/>
              </a:rPr>
              <a:t>i vostri </a:t>
            </a:r>
            <a:r>
              <a:rPr sz="1200" spc="-5" dirty="0">
                <a:latin typeface="Times New Roman"/>
                <a:cs typeface="Times New Roman"/>
              </a:rPr>
              <a:t>fedeli guardiani serafici </a:t>
            </a:r>
            <a:r>
              <a:rPr sz="1200" dirty="0">
                <a:latin typeface="Times New Roman"/>
                <a:cs typeface="Times New Roman"/>
              </a:rPr>
              <a:t>ed i vostri </a:t>
            </a:r>
            <a:r>
              <a:rPr sz="1200" spc="-5" dirty="0">
                <a:latin typeface="Times New Roman"/>
                <a:cs typeface="Times New Roman"/>
              </a:rPr>
              <a:t>ugualmente fedeli </a:t>
            </a:r>
            <a:r>
              <a:rPr sz="1200" dirty="0">
                <a:latin typeface="Times New Roman"/>
                <a:cs typeface="Times New Roman"/>
              </a:rPr>
              <a:t>associati </a:t>
            </a:r>
            <a:r>
              <a:rPr sz="1200" spc="-5" dirty="0">
                <a:latin typeface="Times New Roman"/>
                <a:cs typeface="Times New Roman"/>
              </a:rPr>
              <a:t>intermedi </a:t>
            </a:r>
            <a:r>
              <a:rPr sz="1200" dirty="0">
                <a:latin typeface="Times New Roman"/>
                <a:cs typeface="Times New Roman"/>
              </a:rPr>
              <a:t>possono </a:t>
            </a:r>
            <a:r>
              <a:rPr sz="1200" spc="-5" dirty="0">
                <a:latin typeface="Times New Roman"/>
                <a:cs typeface="Times New Roman"/>
              </a:rPr>
              <a:t>divenire  candidati </a:t>
            </a:r>
            <a:r>
              <a:rPr sz="1200" dirty="0">
                <a:latin typeface="Times New Roman"/>
                <a:cs typeface="Times New Roman"/>
              </a:rPr>
              <a:t>allo </a:t>
            </a:r>
            <a:r>
              <a:rPr sz="1200" spc="-5" dirty="0">
                <a:latin typeface="Times New Roman"/>
                <a:cs typeface="Times New Roman"/>
              </a:rPr>
              <a:t>stesso </a:t>
            </a:r>
            <a:r>
              <a:rPr sz="1200" dirty="0">
                <a:latin typeface="Times New Roman"/>
                <a:cs typeface="Times New Roman"/>
              </a:rPr>
              <a:t>riconoscimento </a:t>
            </a:r>
            <a:r>
              <a:rPr sz="1200" spc="-5" dirty="0">
                <a:latin typeface="Times New Roman"/>
                <a:cs typeface="Times New Roman"/>
              </a:rPr>
              <a:t>della Trinità ed allo stesso stupendo destino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personalità.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43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438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202295" cy="389890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334645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(248.1) 22:5.2 </a:t>
            </a:r>
            <a:r>
              <a:rPr sz="1200" dirty="0">
                <a:latin typeface="Times New Roman"/>
                <a:cs typeface="Times New Roman"/>
              </a:rPr>
              <a:t>I Custodi </a:t>
            </a:r>
            <a:r>
              <a:rPr sz="1200" spc="-5" dirty="0">
                <a:latin typeface="Times New Roman"/>
                <a:cs typeface="Times New Roman"/>
              </a:rPr>
              <a:t>Trinitizzati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serafini ascendenti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creature </a:t>
            </a:r>
            <a:r>
              <a:rPr sz="1200" dirty="0">
                <a:latin typeface="Times New Roman"/>
                <a:cs typeface="Times New Roman"/>
              </a:rPr>
              <a:t>intermedie </a:t>
            </a:r>
            <a:r>
              <a:rPr sz="1200" spc="-5" dirty="0">
                <a:latin typeface="Times New Roman"/>
                <a:cs typeface="Times New Roman"/>
              </a:rPr>
              <a:t>trasferite che </a:t>
            </a:r>
            <a:r>
              <a:rPr sz="1200" dirty="0">
                <a:latin typeface="Times New Roman"/>
                <a:cs typeface="Times New Roman"/>
              </a:rPr>
              <a:t>sono passati per Havona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hanno  </a:t>
            </a:r>
            <a:r>
              <a:rPr sz="1200" spc="-5" dirty="0">
                <a:latin typeface="Times New Roman"/>
                <a:cs typeface="Times New Roman"/>
              </a:rPr>
              <a:t>raggiunto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Paradiso </a:t>
            </a:r>
            <a:r>
              <a:rPr sz="1200" dirty="0">
                <a:latin typeface="Times New Roman"/>
                <a:cs typeface="Times New Roman"/>
              </a:rPr>
              <a:t>ed il </a:t>
            </a:r>
            <a:r>
              <a:rPr sz="1200" spc="-5" dirty="0">
                <a:latin typeface="Times New Roman"/>
                <a:cs typeface="Times New Roman"/>
              </a:rPr>
              <a:t>Corpo della Finalità. Successivamente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stati abbracciati </a:t>
            </a:r>
            <a:r>
              <a:rPr sz="1200" dirty="0">
                <a:latin typeface="Times New Roman"/>
                <a:cs typeface="Times New Roman"/>
              </a:rPr>
              <a:t>dalla </a:t>
            </a:r>
            <a:r>
              <a:rPr sz="1200" spc="-5" dirty="0">
                <a:latin typeface="Times New Roman"/>
                <a:cs typeface="Times New Roman"/>
              </a:rPr>
              <a:t>Trinità del Paradiso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assegnati al  servizio degli </a:t>
            </a:r>
            <a:r>
              <a:rPr sz="1200" dirty="0">
                <a:latin typeface="Times New Roman"/>
                <a:cs typeface="Times New Roman"/>
              </a:rPr>
              <a:t>Antichi </a:t>
            </a:r>
            <a:r>
              <a:rPr sz="1200" spc="-5" dirty="0">
                <a:latin typeface="Times New Roman"/>
                <a:cs typeface="Times New Roman"/>
              </a:rPr>
              <a:t>dei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Giorni.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201930" algn="just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(248.2) 22:5.3 </a:t>
            </a:r>
            <a:r>
              <a:rPr sz="1200" spc="-5" dirty="0">
                <a:latin typeface="Times New Roman"/>
                <a:cs typeface="Times New Roman"/>
              </a:rPr>
              <a:t>Ai candidati all’abbraccio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Trinità provenienti </a:t>
            </a:r>
            <a:r>
              <a:rPr sz="1200" dirty="0">
                <a:latin typeface="Times New Roman"/>
                <a:cs typeface="Times New Roman"/>
              </a:rPr>
              <a:t>dai </a:t>
            </a:r>
            <a:r>
              <a:rPr sz="1200" spc="-5" dirty="0">
                <a:latin typeface="Times New Roman"/>
                <a:cs typeface="Times New Roman"/>
              </a:rPr>
              <a:t>serafini ascendenti </a:t>
            </a:r>
            <a:r>
              <a:rPr sz="1200" dirty="0">
                <a:latin typeface="Times New Roman"/>
                <a:cs typeface="Times New Roman"/>
              </a:rPr>
              <a:t>è accordato questo </a:t>
            </a:r>
            <a:r>
              <a:rPr sz="1200" spc="-5" dirty="0">
                <a:latin typeface="Times New Roman"/>
                <a:cs typeface="Times New Roman"/>
              </a:rPr>
              <a:t>riconoscimento </a:t>
            </a:r>
            <a:r>
              <a:rPr sz="1200" dirty="0">
                <a:latin typeface="Times New Roman"/>
                <a:cs typeface="Times New Roman"/>
              </a:rPr>
              <a:t>a motivo 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valida collaborazione con </a:t>
            </a:r>
            <a:r>
              <a:rPr sz="1200" dirty="0">
                <a:latin typeface="Times New Roman"/>
                <a:cs typeface="Times New Roman"/>
              </a:rPr>
              <a:t>un mortale </a:t>
            </a:r>
            <a:r>
              <a:rPr sz="1200" spc="-5" dirty="0">
                <a:latin typeface="Times New Roman"/>
                <a:cs typeface="Times New Roman"/>
              </a:rPr>
              <a:t>ascendente che </a:t>
            </a:r>
            <a:r>
              <a:rPr sz="1200" spc="5" dirty="0">
                <a:latin typeface="Times New Roman"/>
                <a:cs typeface="Times New Roman"/>
              </a:rPr>
              <a:t>ha </a:t>
            </a:r>
            <a:r>
              <a:rPr sz="1200" dirty="0">
                <a:latin typeface="Times New Roman"/>
                <a:cs typeface="Times New Roman"/>
              </a:rPr>
              <a:t>raggiunto il </a:t>
            </a:r>
            <a:r>
              <a:rPr sz="1200" spc="-5" dirty="0">
                <a:latin typeface="Times New Roman"/>
                <a:cs typeface="Times New Roman"/>
              </a:rPr>
              <a:t>Corpo della Finalità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è poi stato trinitizzato. </a:t>
            </a:r>
            <a:r>
              <a:rPr sz="1200" spc="-15" dirty="0">
                <a:latin typeface="Times New Roman"/>
                <a:cs typeface="Times New Roman"/>
              </a:rPr>
              <a:t>Il  </a:t>
            </a:r>
            <a:r>
              <a:rPr sz="1200" dirty="0">
                <a:latin typeface="Times New Roman"/>
                <a:cs typeface="Times New Roman"/>
              </a:rPr>
              <a:t>mio </a:t>
            </a:r>
            <a:r>
              <a:rPr sz="1200" spc="-5" dirty="0">
                <a:latin typeface="Times New Roman"/>
                <a:cs typeface="Times New Roman"/>
              </a:rPr>
              <a:t>stesso guardiano serafico della carriera </a:t>
            </a:r>
            <a:r>
              <a:rPr sz="1200" dirty="0">
                <a:latin typeface="Times New Roman"/>
                <a:cs typeface="Times New Roman"/>
              </a:rPr>
              <a:t>mortale è </a:t>
            </a:r>
            <a:r>
              <a:rPr sz="1200" spc="-5" dirty="0">
                <a:latin typeface="Times New Roman"/>
                <a:cs typeface="Times New Roman"/>
              </a:rPr>
              <a:t>asceso con </a:t>
            </a:r>
            <a:r>
              <a:rPr sz="1200" dirty="0">
                <a:latin typeface="Times New Roman"/>
                <a:cs typeface="Times New Roman"/>
              </a:rPr>
              <a:t>me, è stato più </a:t>
            </a:r>
            <a:r>
              <a:rPr sz="1200" spc="-5" dirty="0">
                <a:latin typeface="Times New Roman"/>
                <a:cs typeface="Times New Roman"/>
              </a:rPr>
              <a:t>tardi trinitizzato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ora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assegnato </a:t>
            </a:r>
            <a:r>
              <a:rPr sz="1200" dirty="0">
                <a:latin typeface="Times New Roman"/>
                <a:cs typeface="Times New Roman"/>
              </a:rPr>
              <a:t>al </a:t>
            </a:r>
            <a:r>
              <a:rPr sz="1200" spc="-5" dirty="0">
                <a:latin typeface="Times New Roman"/>
                <a:cs typeface="Times New Roman"/>
              </a:rPr>
              <a:t>governo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Uversa come </a:t>
            </a:r>
            <a:r>
              <a:rPr sz="1200" dirty="0">
                <a:latin typeface="Times New Roman"/>
                <a:cs typeface="Times New Roman"/>
              </a:rPr>
              <a:t>Custode Trinitizzato.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88900" marR="20129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(248.3) 22:5.4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stessa </a:t>
            </a:r>
            <a:r>
              <a:rPr sz="1200" spc="-5" dirty="0">
                <a:latin typeface="Times New Roman"/>
                <a:cs typeface="Times New Roman"/>
              </a:rPr>
              <a:t>cosa avviene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gli intermedi; </a:t>
            </a:r>
            <a:r>
              <a:rPr sz="1200" dirty="0">
                <a:latin typeface="Times New Roman"/>
                <a:cs typeface="Times New Roman"/>
              </a:rPr>
              <a:t>molti di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trasferiti, raggiungono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Paradiso </a:t>
            </a:r>
            <a:r>
              <a:rPr sz="1200" dirty="0">
                <a:latin typeface="Times New Roman"/>
                <a:cs typeface="Times New Roman"/>
              </a:rPr>
              <a:t>e, </a:t>
            </a:r>
            <a:r>
              <a:rPr sz="1200" spc="-5" dirty="0">
                <a:latin typeface="Times New Roman"/>
                <a:cs typeface="Times New Roman"/>
              </a:rPr>
              <a:t>insieme con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serafini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stesse ragioni,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abbracciati </a:t>
            </a:r>
            <a:r>
              <a:rPr sz="1200" dirty="0">
                <a:latin typeface="Times New Roman"/>
                <a:cs typeface="Times New Roman"/>
              </a:rPr>
              <a:t>dalla Trinità </a:t>
            </a:r>
            <a:r>
              <a:rPr sz="1200" spc="-5" dirty="0">
                <a:latin typeface="Times New Roman"/>
                <a:cs typeface="Times New Roman"/>
              </a:rPr>
              <a:t>ed incaricati come </a:t>
            </a:r>
            <a:r>
              <a:rPr sz="1200" dirty="0">
                <a:latin typeface="Times New Roman"/>
                <a:cs typeface="Times New Roman"/>
              </a:rPr>
              <a:t>Custodi nei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Superuniversi.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558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(248.4) 22:5.5 </a:t>
            </a:r>
            <a:r>
              <a:rPr sz="1200" dirty="0">
                <a:latin typeface="Times New Roman"/>
                <a:cs typeface="Times New Roman"/>
              </a:rPr>
              <a:t>I Custodi </a:t>
            </a:r>
            <a:r>
              <a:rPr sz="1200" spc="-5" dirty="0">
                <a:latin typeface="Times New Roman"/>
                <a:cs typeface="Times New Roman"/>
              </a:rPr>
              <a:t>Trinitizzati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abbracciati </a:t>
            </a:r>
            <a:r>
              <a:rPr sz="1200" dirty="0">
                <a:latin typeface="Times New Roman"/>
                <a:cs typeface="Times New Roman"/>
              </a:rPr>
              <a:t>dalla </a:t>
            </a:r>
            <a:r>
              <a:rPr sz="1200" spc="-5" dirty="0">
                <a:latin typeface="Times New Roman"/>
                <a:cs typeface="Times New Roman"/>
              </a:rPr>
              <a:t>Trinità del Paradiso </a:t>
            </a:r>
            <a:r>
              <a:rPr sz="1200" spc="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gruppi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settantamila </a:t>
            </a:r>
            <a:r>
              <a:rPr sz="1200" dirty="0">
                <a:latin typeface="Times New Roman"/>
                <a:cs typeface="Times New Roman"/>
              </a:rPr>
              <a:t>ed un </a:t>
            </a:r>
            <a:r>
              <a:rPr sz="1200" spc="-5" dirty="0">
                <a:latin typeface="Times New Roman"/>
                <a:cs typeface="Times New Roman"/>
              </a:rPr>
              <a:t>settimo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ogni gruppo </a:t>
            </a:r>
            <a:r>
              <a:rPr sz="1200" dirty="0">
                <a:latin typeface="Times New Roman"/>
                <a:cs typeface="Times New Roman"/>
              </a:rPr>
              <a:t>è  </a:t>
            </a:r>
            <a:r>
              <a:rPr sz="1200" spc="-5" dirty="0">
                <a:latin typeface="Times New Roman"/>
                <a:cs typeface="Times New Roman"/>
              </a:rPr>
              <a:t>assegnato </a:t>
            </a:r>
            <a:r>
              <a:rPr sz="1200" dirty="0">
                <a:latin typeface="Times New Roman"/>
                <a:cs typeface="Times New Roman"/>
              </a:rPr>
              <a:t>ad un </a:t>
            </a:r>
            <a:r>
              <a:rPr sz="1200" spc="-5" dirty="0">
                <a:latin typeface="Times New Roman"/>
                <a:cs typeface="Times New Roman"/>
              </a:rPr>
              <a:t>Superuniverso. Vi </a:t>
            </a:r>
            <a:r>
              <a:rPr sz="1200" dirty="0">
                <a:latin typeface="Times New Roman"/>
                <a:cs typeface="Times New Roman"/>
              </a:rPr>
              <a:t>sono ora in servizio in </a:t>
            </a:r>
            <a:r>
              <a:rPr sz="1200" spc="-5" dirty="0">
                <a:latin typeface="Times New Roman"/>
                <a:cs typeface="Times New Roman"/>
              </a:rPr>
              <a:t>Orvonton </a:t>
            </a:r>
            <a:r>
              <a:rPr sz="1200" dirty="0">
                <a:latin typeface="Times New Roman"/>
                <a:cs typeface="Times New Roman"/>
              </a:rPr>
              <a:t>poco </a:t>
            </a:r>
            <a:r>
              <a:rPr sz="1200" spc="-5" dirty="0">
                <a:latin typeface="Times New Roman"/>
                <a:cs typeface="Times New Roman"/>
              </a:rPr>
              <a:t>più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dieci </a:t>
            </a:r>
            <a:r>
              <a:rPr sz="1200" dirty="0">
                <a:latin typeface="Times New Roman"/>
                <a:cs typeface="Times New Roman"/>
              </a:rPr>
              <a:t>milioni di </a:t>
            </a:r>
            <a:r>
              <a:rPr sz="1200" spc="-5" dirty="0">
                <a:latin typeface="Times New Roman"/>
                <a:cs typeface="Times New Roman"/>
              </a:rPr>
              <a:t>questi fidati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elevati </a:t>
            </a:r>
            <a:r>
              <a:rPr sz="1200" dirty="0">
                <a:latin typeface="Times New Roman"/>
                <a:cs typeface="Times New Roman"/>
              </a:rPr>
              <a:t>Custodi. </a:t>
            </a:r>
            <a:r>
              <a:rPr sz="1200" spc="-5" dirty="0">
                <a:latin typeface="Times New Roman"/>
                <a:cs typeface="Times New Roman"/>
              </a:rPr>
              <a:t>Essi  servono su Uversa </a:t>
            </a:r>
            <a:r>
              <a:rPr sz="1200" dirty="0">
                <a:latin typeface="Times New Roman"/>
                <a:cs typeface="Times New Roman"/>
              </a:rPr>
              <a:t>e sulle </a:t>
            </a:r>
            <a:r>
              <a:rPr sz="1200" spc="-5" dirty="0">
                <a:latin typeface="Times New Roman"/>
                <a:cs typeface="Times New Roman"/>
              </a:rPr>
              <a:t>sfere capitale </a:t>
            </a:r>
            <a:r>
              <a:rPr sz="1200" dirty="0">
                <a:latin typeface="Times New Roman"/>
                <a:cs typeface="Times New Roman"/>
              </a:rPr>
              <a:t>dei settori </a:t>
            </a:r>
            <a:r>
              <a:rPr sz="1200" spc="-5" dirty="0">
                <a:latin typeface="Times New Roman"/>
                <a:cs typeface="Times New Roman"/>
              </a:rPr>
              <a:t>maggiori </a:t>
            </a:r>
            <a:r>
              <a:rPr sz="1200" dirty="0">
                <a:latin typeface="Times New Roman"/>
                <a:cs typeface="Times New Roman"/>
              </a:rPr>
              <a:t>e minori. Nella loro </a:t>
            </a:r>
            <a:r>
              <a:rPr sz="1200" spc="-5" dirty="0">
                <a:latin typeface="Times New Roman"/>
                <a:cs typeface="Times New Roman"/>
              </a:rPr>
              <a:t>attività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assistiti </a:t>
            </a:r>
            <a:r>
              <a:rPr sz="1200" dirty="0">
                <a:latin typeface="Times New Roman"/>
                <a:cs typeface="Times New Roman"/>
              </a:rPr>
              <a:t>da un </a:t>
            </a:r>
            <a:r>
              <a:rPr sz="1200" spc="-5" dirty="0">
                <a:latin typeface="Times New Roman"/>
                <a:cs typeface="Times New Roman"/>
              </a:rPr>
              <a:t>corpo </a:t>
            </a:r>
            <a:r>
              <a:rPr sz="1200" dirty="0">
                <a:latin typeface="Times New Roman"/>
                <a:cs typeface="Times New Roman"/>
              </a:rPr>
              <a:t>di parecchi  </a:t>
            </a:r>
            <a:r>
              <a:rPr sz="1200" spc="-5" dirty="0">
                <a:latin typeface="Times New Roman"/>
                <a:cs typeface="Times New Roman"/>
              </a:rPr>
              <a:t>miliardi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seconafini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dirty="0">
                <a:latin typeface="Times New Roman"/>
                <a:cs typeface="Times New Roman"/>
              </a:rPr>
              <a:t>altre abili </a:t>
            </a:r>
            <a:r>
              <a:rPr sz="1200" spc="-5" dirty="0">
                <a:latin typeface="Times New Roman"/>
                <a:cs typeface="Times New Roman"/>
              </a:rPr>
              <a:t>personalità superuniversali.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25209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(248.5) 22:5.6 </a:t>
            </a:r>
            <a:r>
              <a:rPr sz="1200" dirty="0">
                <a:latin typeface="Times New Roman"/>
                <a:cs typeface="Times New Roman"/>
              </a:rPr>
              <a:t>I Custodi </a:t>
            </a:r>
            <a:r>
              <a:rPr sz="1200" spc="-5" dirty="0">
                <a:latin typeface="Times New Roman"/>
                <a:cs typeface="Times New Roman"/>
              </a:rPr>
              <a:t>Trinitizzati iniziano </a:t>
            </a:r>
            <a:r>
              <a:rPr sz="1200" dirty="0">
                <a:latin typeface="Times New Roman"/>
                <a:cs typeface="Times New Roman"/>
              </a:rPr>
              <a:t>la loro </a:t>
            </a:r>
            <a:r>
              <a:rPr sz="1200" spc="-5" dirty="0">
                <a:latin typeface="Times New Roman"/>
                <a:cs typeface="Times New Roman"/>
              </a:rPr>
              <a:t>carriera come custodi </a:t>
            </a:r>
            <a:r>
              <a:rPr sz="1200" dirty="0">
                <a:latin typeface="Times New Roman"/>
                <a:cs typeface="Times New Roman"/>
              </a:rPr>
              <a:t>e continuano </a:t>
            </a:r>
            <a:r>
              <a:rPr sz="1200" spc="-5" dirty="0">
                <a:latin typeface="Times New Roman"/>
                <a:cs typeface="Times New Roman"/>
              </a:rPr>
              <a:t>come tali negli affari dei supergoverni.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un  </a:t>
            </a:r>
            <a:r>
              <a:rPr sz="1200" spc="-5" dirty="0">
                <a:latin typeface="Times New Roman"/>
                <a:cs typeface="Times New Roman"/>
              </a:rPr>
              <a:t>certo senso essi </a:t>
            </a:r>
            <a:r>
              <a:rPr sz="1200" dirty="0">
                <a:latin typeface="Times New Roman"/>
                <a:cs typeface="Times New Roman"/>
              </a:rPr>
              <a:t>sono funzionari dei loro </a:t>
            </a:r>
            <a:r>
              <a:rPr sz="1200" spc="-5" dirty="0">
                <a:latin typeface="Times New Roman"/>
                <a:cs typeface="Times New Roman"/>
              </a:rPr>
              <a:t>governi superuniversali, </a:t>
            </a:r>
            <a:r>
              <a:rPr sz="1200" dirty="0">
                <a:latin typeface="Times New Roman"/>
                <a:cs typeface="Times New Roman"/>
              </a:rPr>
              <a:t>ma non </a:t>
            </a:r>
            <a:r>
              <a:rPr sz="1200" spc="-5" dirty="0">
                <a:latin typeface="Times New Roman"/>
                <a:cs typeface="Times New Roman"/>
              </a:rPr>
              <a:t>si occupano </a:t>
            </a:r>
            <a:r>
              <a:rPr sz="1200" dirty="0">
                <a:latin typeface="Times New Roman"/>
                <a:cs typeface="Times New Roman"/>
              </a:rPr>
              <a:t>degli individui </a:t>
            </a:r>
            <a:r>
              <a:rPr sz="1200" spc="-5" dirty="0">
                <a:latin typeface="Times New Roman"/>
                <a:cs typeface="Times New Roman"/>
              </a:rPr>
              <a:t>come fanno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Guardiani  Celesti. </a:t>
            </a:r>
            <a:r>
              <a:rPr sz="1200" dirty="0">
                <a:latin typeface="Times New Roman"/>
                <a:cs typeface="Times New Roman"/>
              </a:rPr>
              <a:t>I Custodi </a:t>
            </a:r>
            <a:r>
              <a:rPr sz="1200" spc="-5" dirty="0">
                <a:latin typeface="Times New Roman"/>
                <a:cs typeface="Times New Roman"/>
              </a:rPr>
              <a:t>Trinitizzati amministrano affari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gruppo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sostengono </a:t>
            </a:r>
            <a:r>
              <a:rPr sz="1200" dirty="0">
                <a:latin typeface="Times New Roman"/>
                <a:cs typeface="Times New Roman"/>
              </a:rPr>
              <a:t>progetti collettivi. </a:t>
            </a:r>
            <a:r>
              <a:rPr sz="1200" spc="-5" dirty="0">
                <a:latin typeface="Times New Roman"/>
                <a:cs typeface="Times New Roman"/>
              </a:rPr>
              <a:t>Essi sono </a:t>
            </a:r>
            <a:r>
              <a:rPr sz="1200" dirty="0">
                <a:latin typeface="Times New Roman"/>
                <a:cs typeface="Times New Roman"/>
              </a:rPr>
              <a:t>i custodi </a:t>
            </a:r>
            <a:r>
              <a:rPr sz="1200" spc="-5" dirty="0">
                <a:latin typeface="Times New Roman"/>
                <a:cs typeface="Times New Roman"/>
              </a:rPr>
              <a:t>degli </a:t>
            </a:r>
            <a:r>
              <a:rPr sz="1200" dirty="0">
                <a:latin typeface="Times New Roman"/>
                <a:cs typeface="Times New Roman"/>
              </a:rPr>
              <a:t>archivi, </a:t>
            </a:r>
            <a:r>
              <a:rPr sz="1200" spc="-5" dirty="0">
                <a:latin typeface="Times New Roman"/>
                <a:cs typeface="Times New Roman"/>
              </a:rPr>
              <a:t>dei  </a:t>
            </a:r>
            <a:r>
              <a:rPr sz="1200" dirty="0">
                <a:latin typeface="Times New Roman"/>
                <a:cs typeface="Times New Roman"/>
              </a:rPr>
              <a:t>piani e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istituzioni; </a:t>
            </a:r>
            <a:r>
              <a:rPr sz="1200" spc="-5" dirty="0">
                <a:latin typeface="Times New Roman"/>
                <a:cs typeface="Times New Roman"/>
              </a:rPr>
              <a:t>agiscono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amministratori fiduciari </a:t>
            </a:r>
            <a:r>
              <a:rPr sz="1200" dirty="0">
                <a:latin typeface="Times New Roman"/>
                <a:cs typeface="Times New Roman"/>
              </a:rPr>
              <a:t>d’iniziative, di </a:t>
            </a:r>
            <a:r>
              <a:rPr sz="1200" spc="-5" dirty="0">
                <a:latin typeface="Times New Roman"/>
                <a:cs typeface="Times New Roman"/>
              </a:rPr>
              <a:t>gruppi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personalità,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progetti ascendenti,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piani  morontiali,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progettazioni universali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d’innumerevoli altre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attività.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43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439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4858"/>
            <a:ext cx="8168640" cy="377888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63500">
              <a:lnSpc>
                <a:spcPct val="100000"/>
              </a:lnSpc>
              <a:spcBef>
                <a:spcPts val="95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6. </a:t>
            </a:r>
            <a:r>
              <a:rPr sz="1600" b="1" spc="-10" dirty="0">
                <a:solidFill>
                  <a:srgbClr val="1F487C"/>
                </a:solidFill>
                <a:latin typeface="Times New Roman"/>
                <a:cs typeface="Times New Roman"/>
              </a:rPr>
              <a:t>Gli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Ambasciatori</a:t>
            </a:r>
            <a:r>
              <a:rPr sz="1600" b="1" spc="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Trinitizzati</a:t>
            </a:r>
            <a:endParaRPr sz="1600">
              <a:latin typeface="Times New Roman"/>
              <a:cs typeface="Times New Roman"/>
            </a:endParaRPr>
          </a:p>
          <a:p>
            <a:pPr marL="63500" marR="100330">
              <a:lnSpc>
                <a:spcPct val="95900"/>
              </a:lnSpc>
              <a:spcBef>
                <a:spcPts val="137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(248.6) 22:6.1 </a:t>
            </a:r>
            <a:r>
              <a:rPr sz="1200" spc="-5" dirty="0">
                <a:latin typeface="Times New Roman"/>
                <a:cs typeface="Times New Roman"/>
              </a:rPr>
              <a:t>Gli Ambasciatori Trinitizzati </a:t>
            </a:r>
            <a:r>
              <a:rPr sz="1200" dirty="0">
                <a:latin typeface="Times New Roman"/>
                <a:cs typeface="Times New Roman"/>
              </a:rPr>
              <a:t>sono il </a:t>
            </a:r>
            <a:r>
              <a:rPr sz="1200" spc="-5" dirty="0">
                <a:latin typeface="Times New Roman"/>
                <a:cs typeface="Times New Roman"/>
              </a:rPr>
              <a:t>secondo ordine dei Figli </a:t>
            </a:r>
            <a:r>
              <a:rPr sz="1200" dirty="0">
                <a:latin typeface="Times New Roman"/>
                <a:cs typeface="Times New Roman"/>
              </a:rPr>
              <a:t>Trinitizzati di Selezione e </a:t>
            </a:r>
            <a:r>
              <a:rPr sz="1200" spc="-5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i loro </a:t>
            </a:r>
            <a:r>
              <a:rPr sz="1200" spc="-5" dirty="0">
                <a:latin typeface="Times New Roman"/>
                <a:cs typeface="Times New Roman"/>
              </a:rPr>
              <a:t>associati, </a:t>
            </a:r>
            <a:r>
              <a:rPr sz="1200" dirty="0">
                <a:latin typeface="Times New Roman"/>
                <a:cs typeface="Times New Roman"/>
              </a:rPr>
              <a:t>i Custodi,  </a:t>
            </a:r>
            <a:r>
              <a:rPr sz="1200" spc="-5" dirty="0">
                <a:latin typeface="Times New Roman"/>
                <a:cs typeface="Times New Roman"/>
              </a:rPr>
              <a:t>sono reclutati </a:t>
            </a:r>
            <a:r>
              <a:rPr sz="1200" dirty="0">
                <a:latin typeface="Times New Roman"/>
                <a:cs typeface="Times New Roman"/>
              </a:rPr>
              <a:t>tra due tipi di </a:t>
            </a:r>
            <a:r>
              <a:rPr sz="1200" spc="-5" dirty="0">
                <a:latin typeface="Times New Roman"/>
                <a:cs typeface="Times New Roman"/>
              </a:rPr>
              <a:t>creature ascendenti. </a:t>
            </a:r>
            <a:r>
              <a:rPr sz="1200" dirty="0">
                <a:latin typeface="Times New Roman"/>
                <a:cs typeface="Times New Roman"/>
              </a:rPr>
              <a:t>Non tutti i </a:t>
            </a:r>
            <a:r>
              <a:rPr sz="1200" spc="-5" dirty="0">
                <a:latin typeface="Times New Roman"/>
                <a:cs typeface="Times New Roman"/>
              </a:rPr>
              <a:t>mortali ascendenti si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fusi </a:t>
            </a:r>
            <a:r>
              <a:rPr sz="1200" dirty="0">
                <a:latin typeface="Times New Roman"/>
                <a:cs typeface="Times New Roman"/>
              </a:rPr>
              <a:t>con </a:t>
            </a:r>
            <a:r>
              <a:rPr sz="1200" spc="-5" dirty="0">
                <a:latin typeface="Times New Roman"/>
                <a:cs typeface="Times New Roman"/>
              </a:rPr>
              <a:t>l’Aggiustatore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il Padre; alcuni 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fusi </a:t>
            </a:r>
            <a:r>
              <a:rPr sz="1200" dirty="0">
                <a:latin typeface="Times New Roman"/>
                <a:cs typeface="Times New Roman"/>
              </a:rPr>
              <a:t>con lo </a:t>
            </a:r>
            <a:r>
              <a:rPr sz="1200" spc="-5" dirty="0">
                <a:latin typeface="Times New Roman"/>
                <a:cs typeface="Times New Roman"/>
              </a:rPr>
              <a:t>Spirito, altri con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Figlio. </a:t>
            </a:r>
            <a:r>
              <a:rPr sz="1200" dirty="0">
                <a:latin typeface="Times New Roman"/>
                <a:cs typeface="Times New Roman"/>
              </a:rPr>
              <a:t>Certuni di </a:t>
            </a:r>
            <a:r>
              <a:rPr sz="1200" spc="-5" dirty="0">
                <a:latin typeface="Times New Roman"/>
                <a:cs typeface="Times New Roman"/>
              </a:rPr>
              <a:t>questi </a:t>
            </a:r>
            <a:r>
              <a:rPr sz="1200" dirty="0">
                <a:latin typeface="Times New Roman"/>
                <a:cs typeface="Times New Roman"/>
              </a:rPr>
              <a:t>mortali fusi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lo Spirito o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raggiungono </a:t>
            </a:r>
            <a:r>
              <a:rPr sz="1200" dirty="0">
                <a:latin typeface="Times New Roman"/>
                <a:cs typeface="Times New Roman"/>
              </a:rPr>
              <a:t>Havona </a:t>
            </a:r>
            <a:r>
              <a:rPr sz="1200" spc="-5" dirty="0">
                <a:latin typeface="Times New Roman"/>
                <a:cs typeface="Times New Roman"/>
              </a:rPr>
              <a:t>ed  arrivano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Paradiso. Tra questi ascendenti al </a:t>
            </a:r>
            <a:r>
              <a:rPr sz="1200" dirty="0">
                <a:latin typeface="Times New Roman"/>
                <a:cs typeface="Times New Roman"/>
              </a:rPr>
              <a:t>Paradiso </a:t>
            </a:r>
            <a:r>
              <a:rPr sz="1200" spc="-5" dirty="0">
                <a:latin typeface="Times New Roman"/>
                <a:cs typeface="Times New Roman"/>
              </a:rPr>
              <a:t>vengono scelti </a:t>
            </a:r>
            <a:r>
              <a:rPr sz="1200" dirty="0">
                <a:latin typeface="Times New Roman"/>
                <a:cs typeface="Times New Roman"/>
              </a:rPr>
              <a:t>dei candidati </a:t>
            </a:r>
            <a:r>
              <a:rPr sz="1200" spc="-5" dirty="0">
                <a:latin typeface="Times New Roman"/>
                <a:cs typeface="Times New Roman"/>
              </a:rPr>
              <a:t>all’abbraccio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Trinità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tanto </a:t>
            </a:r>
            <a:r>
              <a:rPr sz="1200" spc="15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tanto  sono </a:t>
            </a:r>
            <a:r>
              <a:rPr sz="1200" spc="-5" dirty="0">
                <a:latin typeface="Times New Roman"/>
                <a:cs typeface="Times New Roman"/>
              </a:rPr>
              <a:t>trinitizzati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classi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settemila. Essi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poi incaricati nei Superuniversi come Ambasciatori Trinitizzati degli </a:t>
            </a:r>
            <a:r>
              <a:rPr sz="1200" dirty="0">
                <a:latin typeface="Times New Roman"/>
                <a:cs typeface="Times New Roman"/>
              </a:rPr>
              <a:t>Antichi </a:t>
            </a:r>
            <a:r>
              <a:rPr sz="1200" spc="-5" dirty="0">
                <a:latin typeface="Times New Roman"/>
                <a:cs typeface="Times New Roman"/>
              </a:rPr>
              <a:t>dei  Giorni. Ve </a:t>
            </a:r>
            <a:r>
              <a:rPr sz="1200" dirty="0">
                <a:latin typeface="Times New Roman"/>
                <a:cs typeface="Times New Roman"/>
              </a:rPr>
              <a:t>ne sono </a:t>
            </a:r>
            <a:r>
              <a:rPr sz="1200" spc="-5" dirty="0">
                <a:latin typeface="Times New Roman"/>
                <a:cs typeface="Times New Roman"/>
              </a:rPr>
              <a:t>quasi </a:t>
            </a:r>
            <a:r>
              <a:rPr sz="1200" dirty="0">
                <a:latin typeface="Times New Roman"/>
                <a:cs typeface="Times New Roman"/>
              </a:rPr>
              <a:t>mezzo </a:t>
            </a:r>
            <a:r>
              <a:rPr sz="1200" spc="-5" dirty="0">
                <a:latin typeface="Times New Roman"/>
                <a:cs typeface="Times New Roman"/>
              </a:rPr>
              <a:t>miliardo registrati su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Uversa.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110489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(248.7) 22:6.2 </a:t>
            </a:r>
            <a:r>
              <a:rPr sz="1200" spc="-5" dirty="0">
                <a:latin typeface="Times New Roman"/>
                <a:cs typeface="Times New Roman"/>
              </a:rPr>
              <a:t>Gli Ambasciatori Trinitizzati sono scelti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l’abbraccio </a:t>
            </a:r>
            <a:r>
              <a:rPr sz="1200" dirty="0">
                <a:latin typeface="Times New Roman"/>
                <a:cs typeface="Times New Roman"/>
              </a:rPr>
              <a:t>della Trinità </a:t>
            </a:r>
            <a:r>
              <a:rPr sz="1200" spc="-5" dirty="0">
                <a:latin typeface="Times New Roman"/>
                <a:cs typeface="Times New Roman"/>
              </a:rPr>
              <a:t>su parere dei loro </a:t>
            </a:r>
            <a:r>
              <a:rPr sz="1200" dirty="0">
                <a:latin typeface="Times New Roman"/>
                <a:cs typeface="Times New Roman"/>
              </a:rPr>
              <a:t>istruttori di Havona. </a:t>
            </a:r>
            <a:r>
              <a:rPr sz="1200" spc="-5" dirty="0">
                <a:latin typeface="Times New Roman"/>
                <a:cs typeface="Times New Roman"/>
              </a:rPr>
              <a:t>Essi  rappresentano </a:t>
            </a:r>
            <a:r>
              <a:rPr sz="1200" dirty="0">
                <a:latin typeface="Times New Roman"/>
                <a:cs typeface="Times New Roman"/>
              </a:rPr>
              <a:t>le menti superiori dei loro rispettivi </a:t>
            </a:r>
            <a:r>
              <a:rPr sz="1200" spc="-5" dirty="0">
                <a:latin typeface="Times New Roman"/>
                <a:cs typeface="Times New Roman"/>
              </a:rPr>
              <a:t>gruppi </a:t>
            </a:r>
            <a:r>
              <a:rPr sz="1200" dirty="0">
                <a:latin typeface="Times New Roman"/>
                <a:cs typeface="Times New Roman"/>
              </a:rPr>
              <a:t>e sono </a:t>
            </a:r>
            <a:r>
              <a:rPr sz="1200" spc="-5" dirty="0">
                <a:latin typeface="Times New Roman"/>
                <a:cs typeface="Times New Roman"/>
              </a:rPr>
              <a:t>perciò </a:t>
            </a:r>
            <a:r>
              <a:rPr sz="1200" dirty="0">
                <a:latin typeface="Times New Roman"/>
                <a:cs typeface="Times New Roman"/>
              </a:rPr>
              <a:t>quelli </a:t>
            </a:r>
            <a:r>
              <a:rPr sz="1200" spc="-5" dirty="0">
                <a:latin typeface="Times New Roman"/>
                <a:cs typeface="Times New Roman"/>
              </a:rPr>
              <a:t>meglio qualificati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assistere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dirigenti dei  Superuniversi nella comprensione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nell’amministrazione degli interessi dei </a:t>
            </a:r>
            <a:r>
              <a:rPr sz="1200" dirty="0">
                <a:latin typeface="Times New Roman"/>
                <a:cs typeface="Times New Roman"/>
              </a:rPr>
              <a:t>mondi da </a:t>
            </a:r>
            <a:r>
              <a:rPr sz="1200" spc="-5" dirty="0">
                <a:latin typeface="Times New Roman"/>
                <a:cs typeface="Times New Roman"/>
              </a:rPr>
              <a:t>cui provengono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mortali </a:t>
            </a:r>
            <a:r>
              <a:rPr sz="1200" dirty="0">
                <a:latin typeface="Times New Roman"/>
                <a:cs typeface="Times New Roman"/>
              </a:rPr>
              <a:t>fusi </a:t>
            </a:r>
            <a:r>
              <a:rPr sz="1200" spc="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Spirito.  Gli Ambasciatori fusi </a:t>
            </a:r>
            <a:r>
              <a:rPr sz="1200" dirty="0">
                <a:latin typeface="Times New Roman"/>
                <a:cs typeface="Times New Roman"/>
              </a:rPr>
              <a:t>con il </a:t>
            </a:r>
            <a:r>
              <a:rPr sz="1200" spc="-5" dirty="0">
                <a:latin typeface="Times New Roman"/>
                <a:cs typeface="Times New Roman"/>
              </a:rPr>
              <a:t>Figlio sono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grande aiuto quando trattiamo problemi riguardanti </a:t>
            </a:r>
            <a:r>
              <a:rPr sz="1200" dirty="0">
                <a:latin typeface="Times New Roman"/>
                <a:cs typeface="Times New Roman"/>
              </a:rPr>
              <a:t>l’ordine </a:t>
            </a:r>
            <a:r>
              <a:rPr sz="1200" spc="-5" dirty="0">
                <a:latin typeface="Times New Roman"/>
                <a:cs typeface="Times New Roman"/>
              </a:rPr>
              <a:t>delle personalità </a:t>
            </a:r>
            <a:r>
              <a:rPr sz="1200" spc="5" dirty="0">
                <a:latin typeface="Times New Roman"/>
                <a:cs typeface="Times New Roman"/>
              </a:rPr>
              <a:t>fuse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il  </a:t>
            </a:r>
            <a:r>
              <a:rPr sz="1200" spc="-5" dirty="0">
                <a:latin typeface="Times New Roman"/>
                <a:cs typeface="Times New Roman"/>
              </a:rPr>
              <a:t>Figlio.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431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(248.8) 22:6.3 </a:t>
            </a:r>
            <a:r>
              <a:rPr sz="1200" spc="-5" dirty="0">
                <a:latin typeface="Times New Roman"/>
                <a:cs typeface="Times New Roman"/>
              </a:rPr>
              <a:t>Gli Ambasciatori Trinitizzati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gli emissari degli </a:t>
            </a:r>
            <a:r>
              <a:rPr sz="1200" dirty="0">
                <a:latin typeface="Times New Roman"/>
                <a:cs typeface="Times New Roman"/>
              </a:rPr>
              <a:t>Antichi </a:t>
            </a:r>
            <a:r>
              <a:rPr sz="1200" spc="-5" dirty="0">
                <a:latin typeface="Times New Roman"/>
                <a:cs typeface="Times New Roman"/>
              </a:rPr>
              <a:t>dei Giorni </a:t>
            </a:r>
            <a:r>
              <a:rPr sz="1200" dirty="0">
                <a:latin typeface="Times New Roman"/>
                <a:cs typeface="Times New Roman"/>
              </a:rPr>
              <a:t>a tutti </a:t>
            </a:r>
            <a:r>
              <a:rPr sz="1200" spc="-5" dirty="0">
                <a:latin typeface="Times New Roman"/>
                <a:cs typeface="Times New Roman"/>
              </a:rPr>
              <a:t>gli effetti </a:t>
            </a:r>
            <a:r>
              <a:rPr sz="1200" dirty="0">
                <a:latin typeface="Times New Roman"/>
                <a:cs typeface="Times New Roman"/>
              </a:rPr>
              <a:t>per tutti i mondi od </a:t>
            </a:r>
            <a:r>
              <a:rPr sz="1200" spc="-5" dirty="0">
                <a:latin typeface="Times New Roman"/>
                <a:cs typeface="Times New Roman"/>
              </a:rPr>
              <a:t>Universi  facenti </a:t>
            </a:r>
            <a:r>
              <a:rPr sz="1200" dirty="0">
                <a:latin typeface="Times New Roman"/>
                <a:cs typeface="Times New Roman"/>
              </a:rPr>
              <a:t>parte </a:t>
            </a:r>
            <a:r>
              <a:rPr sz="1200" spc="-5" dirty="0">
                <a:latin typeface="Times New Roman"/>
                <a:cs typeface="Times New Roman"/>
              </a:rPr>
              <a:t>del Superuniverso cui sono assegnati. Essi effettuano </a:t>
            </a:r>
            <a:r>
              <a:rPr sz="1200" dirty="0">
                <a:latin typeface="Times New Roman"/>
                <a:cs typeface="Times New Roman"/>
              </a:rPr>
              <a:t>particolari </a:t>
            </a:r>
            <a:r>
              <a:rPr sz="1200" spc="-5" dirty="0">
                <a:latin typeface="Times New Roman"/>
                <a:cs typeface="Times New Roman"/>
              </a:rPr>
              <a:t>ed importanti servizi </a:t>
            </a:r>
            <a:r>
              <a:rPr sz="1200" dirty="0">
                <a:latin typeface="Times New Roman"/>
                <a:cs typeface="Times New Roman"/>
              </a:rPr>
              <a:t>nelle </a:t>
            </a:r>
            <a:r>
              <a:rPr sz="1200" spc="-5" dirty="0">
                <a:latin typeface="Times New Roman"/>
                <a:cs typeface="Times New Roman"/>
              </a:rPr>
              <a:t>capitali dei </a:t>
            </a:r>
            <a:r>
              <a:rPr sz="1200" dirty="0">
                <a:latin typeface="Times New Roman"/>
                <a:cs typeface="Times New Roman"/>
              </a:rPr>
              <a:t>settori minori  </a:t>
            </a:r>
            <a:r>
              <a:rPr sz="1200" spc="-5" dirty="0">
                <a:latin typeface="Times New Roman"/>
                <a:cs typeface="Times New Roman"/>
              </a:rPr>
              <a:t>ed eseguono gli innumerevoli multiformi compiti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Superuniverso. Essi </a:t>
            </a:r>
            <a:r>
              <a:rPr sz="1200" dirty="0">
                <a:latin typeface="Times New Roman"/>
                <a:cs typeface="Times New Roman"/>
              </a:rPr>
              <a:t>costituiscono il </a:t>
            </a:r>
            <a:r>
              <a:rPr sz="1200" spc="-5" dirty="0">
                <a:latin typeface="Times New Roman"/>
                <a:cs typeface="Times New Roman"/>
              </a:rPr>
              <a:t>corpo d’emergenza </a:t>
            </a:r>
            <a:r>
              <a:rPr sz="1200" dirty="0">
                <a:latin typeface="Times New Roman"/>
                <a:cs typeface="Times New Roman"/>
              </a:rPr>
              <a:t>o di riserva dei </a:t>
            </a:r>
            <a:r>
              <a:rPr sz="1200" spc="-5" dirty="0">
                <a:latin typeface="Times New Roman"/>
                <a:cs typeface="Times New Roman"/>
              </a:rPr>
              <a:t>Figli  Trinitizzati dei supergoverni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sono </a:t>
            </a:r>
            <a:r>
              <a:rPr sz="1200" dirty="0">
                <a:latin typeface="Times New Roman"/>
                <a:cs typeface="Times New Roman"/>
              </a:rPr>
              <a:t>quindi </a:t>
            </a:r>
            <a:r>
              <a:rPr sz="1200" spc="-5" dirty="0">
                <a:latin typeface="Times New Roman"/>
                <a:cs typeface="Times New Roman"/>
              </a:rPr>
              <a:t>utilizzabili </a:t>
            </a:r>
            <a:r>
              <a:rPr sz="1200" dirty="0">
                <a:latin typeface="Times New Roman"/>
                <a:cs typeface="Times New Roman"/>
              </a:rPr>
              <a:t>per una </a:t>
            </a:r>
            <a:r>
              <a:rPr sz="1200" spc="-5" dirty="0">
                <a:latin typeface="Times New Roman"/>
                <a:cs typeface="Times New Roman"/>
              </a:rPr>
              <a:t>grande </a:t>
            </a:r>
            <a:r>
              <a:rPr sz="1200" dirty="0">
                <a:latin typeface="Times New Roman"/>
                <a:cs typeface="Times New Roman"/>
              </a:rPr>
              <a:t>varietà </a:t>
            </a:r>
            <a:r>
              <a:rPr sz="1200" spc="-5" dirty="0">
                <a:latin typeface="Times New Roman"/>
                <a:cs typeface="Times New Roman"/>
              </a:rPr>
              <a:t>d’incarichi. </a:t>
            </a:r>
            <a:r>
              <a:rPr sz="1200" dirty="0">
                <a:latin typeface="Times New Roman"/>
                <a:cs typeface="Times New Roman"/>
              </a:rPr>
              <a:t>Essi </a:t>
            </a:r>
            <a:r>
              <a:rPr sz="1200" spc="-5" dirty="0">
                <a:latin typeface="Times New Roman"/>
                <a:cs typeface="Times New Roman"/>
              </a:rPr>
              <a:t>s’impegnano negli affari  superuniversali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migliaia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migliaia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compiti </a:t>
            </a:r>
            <a:r>
              <a:rPr sz="1200" dirty="0">
                <a:latin typeface="Times New Roman"/>
                <a:cs typeface="Times New Roman"/>
              </a:rPr>
              <a:t>impossibili da </a:t>
            </a:r>
            <a:r>
              <a:rPr sz="1200" spc="-5" dirty="0">
                <a:latin typeface="Times New Roman"/>
                <a:cs typeface="Times New Roman"/>
              </a:rPr>
              <a:t>descrivere alle </a:t>
            </a:r>
            <a:r>
              <a:rPr sz="1200" spc="5" dirty="0">
                <a:latin typeface="Times New Roman"/>
                <a:cs typeface="Times New Roman"/>
              </a:rPr>
              <a:t>menti </a:t>
            </a:r>
            <a:r>
              <a:rPr sz="1200" dirty="0">
                <a:latin typeface="Times New Roman"/>
                <a:cs typeface="Times New Roman"/>
              </a:rPr>
              <a:t>umane poiché non </a:t>
            </a:r>
            <a:r>
              <a:rPr sz="1200" spc="-5" dirty="0">
                <a:latin typeface="Times New Roman"/>
                <a:cs typeface="Times New Roman"/>
              </a:rPr>
              <a:t>esiste </a:t>
            </a:r>
            <a:r>
              <a:rPr sz="1200" dirty="0">
                <a:latin typeface="Times New Roman"/>
                <a:cs typeface="Times New Roman"/>
              </a:rPr>
              <a:t>nulla </a:t>
            </a:r>
            <a:r>
              <a:rPr sz="1200" spc="-5" dirty="0">
                <a:latin typeface="Times New Roman"/>
                <a:cs typeface="Times New Roman"/>
              </a:rPr>
              <a:t>su </a:t>
            </a:r>
            <a:r>
              <a:rPr sz="1200" dirty="0">
                <a:latin typeface="Times New Roman"/>
                <a:cs typeface="Times New Roman"/>
              </a:rPr>
              <a:t>Urantia </a:t>
            </a:r>
            <a:r>
              <a:rPr sz="1200" spc="-5" dirty="0">
                <a:latin typeface="Times New Roman"/>
                <a:cs typeface="Times New Roman"/>
              </a:rPr>
              <a:t>che  sia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qualche </a:t>
            </a:r>
            <a:r>
              <a:rPr sz="1200" dirty="0">
                <a:latin typeface="Times New Roman"/>
                <a:cs typeface="Times New Roman"/>
              </a:rPr>
              <a:t>modo </a:t>
            </a:r>
            <a:r>
              <a:rPr sz="1200" spc="-5" dirty="0">
                <a:latin typeface="Times New Roman"/>
                <a:cs typeface="Times New Roman"/>
              </a:rPr>
              <a:t>analogo </a:t>
            </a:r>
            <a:r>
              <a:rPr sz="1200" dirty="0">
                <a:latin typeface="Times New Roman"/>
                <a:cs typeface="Times New Roman"/>
              </a:rPr>
              <a:t>a queste </a:t>
            </a:r>
            <a:r>
              <a:rPr sz="1200" spc="-5" dirty="0">
                <a:latin typeface="Times New Roman"/>
                <a:cs typeface="Times New Roman"/>
              </a:rPr>
              <a:t>attività.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44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97215" cy="4074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533400">
              <a:lnSpc>
                <a:spcPct val="100000"/>
              </a:lnSpc>
              <a:spcBef>
                <a:spcPts val="10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(24.4) 1:2.6 </a:t>
            </a:r>
            <a:r>
              <a:rPr sz="1200" dirty="0">
                <a:latin typeface="Times New Roman"/>
                <a:cs typeface="Times New Roman"/>
              </a:rPr>
              <a:t>3. </a:t>
            </a:r>
            <a:r>
              <a:rPr sz="1200" spc="-5" dirty="0">
                <a:latin typeface="Times New Roman"/>
                <a:cs typeface="Times New Roman"/>
              </a:rPr>
              <a:t>L’anelito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personalità ad essere </a:t>
            </a:r>
            <a:r>
              <a:rPr sz="1200" dirty="0">
                <a:latin typeface="Times New Roman"/>
                <a:cs typeface="Times New Roman"/>
              </a:rPr>
              <a:t>simile a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— il </a:t>
            </a:r>
            <a:r>
              <a:rPr sz="1200" spc="-5" dirty="0">
                <a:latin typeface="Times New Roman"/>
                <a:cs typeface="Times New Roman"/>
              </a:rPr>
              <a:t>desiderio sincero </a:t>
            </a:r>
            <a:r>
              <a:rPr sz="1200" dirty="0">
                <a:latin typeface="Times New Roman"/>
                <a:cs typeface="Times New Roman"/>
              </a:rPr>
              <a:t>di fare la volontà </a:t>
            </a:r>
            <a:r>
              <a:rPr sz="1200" spc="-5" dirty="0">
                <a:latin typeface="Times New Roman"/>
                <a:cs typeface="Times New Roman"/>
              </a:rPr>
              <a:t>del</a:t>
            </a:r>
            <a:r>
              <a:rPr sz="1200" spc="-114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Padre.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88265" algn="just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(24.5) 1:2.7 </a:t>
            </a:r>
            <a:r>
              <a:rPr sz="1200" spc="-5" dirty="0">
                <a:latin typeface="Times New Roman"/>
                <a:cs typeface="Times New Roman"/>
              </a:rPr>
              <a:t>L’esistenza </a:t>
            </a:r>
            <a:r>
              <a:rPr sz="1200" dirty="0">
                <a:latin typeface="Times New Roman"/>
                <a:cs typeface="Times New Roman"/>
              </a:rPr>
              <a:t>di Dio non può </a:t>
            </a:r>
            <a:r>
              <a:rPr sz="1200" spc="-5" dirty="0">
                <a:latin typeface="Times New Roman"/>
                <a:cs typeface="Times New Roman"/>
              </a:rPr>
              <a:t>mai essere </a:t>
            </a:r>
            <a:r>
              <a:rPr sz="1200" dirty="0">
                <a:latin typeface="Times New Roman"/>
                <a:cs typeface="Times New Roman"/>
              </a:rPr>
              <a:t>provata </a:t>
            </a:r>
            <a:r>
              <a:rPr sz="1200" spc="-5" dirty="0">
                <a:latin typeface="Times New Roman"/>
                <a:cs typeface="Times New Roman"/>
              </a:rPr>
              <a:t>dalla sperimentazione scientifica </a:t>
            </a:r>
            <a:r>
              <a:rPr sz="1200" dirty="0">
                <a:latin typeface="Times New Roman"/>
                <a:cs typeface="Times New Roman"/>
              </a:rPr>
              <a:t>o dalla pura </a:t>
            </a:r>
            <a:r>
              <a:rPr sz="1200" spc="-5" dirty="0">
                <a:latin typeface="Times New Roman"/>
                <a:cs typeface="Times New Roman"/>
              </a:rPr>
              <a:t>ragione </a:t>
            </a:r>
            <a:r>
              <a:rPr sz="1200" dirty="0">
                <a:latin typeface="Times New Roman"/>
                <a:cs typeface="Times New Roman"/>
              </a:rPr>
              <a:t>per deduzione </a:t>
            </a:r>
            <a:r>
              <a:rPr sz="1200" spc="-5" dirty="0">
                <a:latin typeface="Times New Roman"/>
                <a:cs typeface="Times New Roman"/>
              </a:rPr>
              <a:t>logica.  Dio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essere realizzato soltanto nei regni dell’esperienza umana. </a:t>
            </a:r>
            <a:r>
              <a:rPr sz="1200" dirty="0">
                <a:latin typeface="Times New Roman"/>
                <a:cs typeface="Times New Roman"/>
              </a:rPr>
              <a:t>Tuttavia, il </a:t>
            </a:r>
            <a:r>
              <a:rPr sz="1200" spc="-5" dirty="0">
                <a:latin typeface="Times New Roman"/>
                <a:cs typeface="Times New Roman"/>
              </a:rPr>
              <a:t>vero concetto della realtà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è ragionevole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la  </a:t>
            </a:r>
            <a:r>
              <a:rPr sz="1200" spc="-5" dirty="0">
                <a:latin typeface="Times New Roman"/>
                <a:cs typeface="Times New Roman"/>
              </a:rPr>
              <a:t>logica, </a:t>
            </a:r>
            <a:r>
              <a:rPr sz="1200" dirty="0">
                <a:latin typeface="Times New Roman"/>
                <a:cs typeface="Times New Roman"/>
              </a:rPr>
              <a:t>plausibile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la filosofia, </a:t>
            </a:r>
            <a:r>
              <a:rPr sz="1200" spc="-5" dirty="0">
                <a:latin typeface="Times New Roman"/>
                <a:cs typeface="Times New Roman"/>
              </a:rPr>
              <a:t>essenziale per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religione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indispensabile per ogni </a:t>
            </a:r>
            <a:r>
              <a:rPr sz="1200" dirty="0">
                <a:latin typeface="Times New Roman"/>
                <a:cs typeface="Times New Roman"/>
              </a:rPr>
              <a:t>speranza di sopravvivenza </a:t>
            </a:r>
            <a:r>
              <a:rPr sz="1200" spc="-5" dirty="0">
                <a:latin typeface="Times New Roman"/>
                <a:cs typeface="Times New Roman"/>
              </a:rPr>
              <a:t>della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personalità.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3779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(24.6) 1:2.8 </a:t>
            </a:r>
            <a:r>
              <a:rPr sz="1200" dirty="0">
                <a:latin typeface="Times New Roman"/>
                <a:cs typeface="Times New Roman"/>
              </a:rPr>
              <a:t>Coloro </a:t>
            </a:r>
            <a:r>
              <a:rPr sz="1200" spc="-5" dirty="0">
                <a:latin typeface="Times New Roman"/>
                <a:cs typeface="Times New Roman"/>
              </a:rPr>
              <a:t>che conoscono Dio hanno </a:t>
            </a:r>
            <a:r>
              <a:rPr sz="1200" dirty="0">
                <a:latin typeface="Times New Roman"/>
                <a:cs typeface="Times New Roman"/>
              </a:rPr>
              <a:t>sperimentato il </a:t>
            </a:r>
            <a:r>
              <a:rPr sz="1200" spc="-5" dirty="0">
                <a:latin typeface="Times New Roman"/>
                <a:cs typeface="Times New Roman"/>
              </a:rPr>
              <a:t>fatto della sua presenza; </a:t>
            </a:r>
            <a:r>
              <a:rPr sz="1200" dirty="0">
                <a:latin typeface="Times New Roman"/>
                <a:cs typeface="Times New Roman"/>
              </a:rPr>
              <a:t>quei mortali che conoscono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posseggono,  </a:t>
            </a:r>
            <a:r>
              <a:rPr sz="1200" spc="-5" dirty="0">
                <a:latin typeface="Times New Roman"/>
                <a:cs typeface="Times New Roman"/>
              </a:rPr>
              <a:t>nella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esperienza personale,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sola </a:t>
            </a:r>
            <a:r>
              <a:rPr sz="1200" dirty="0">
                <a:latin typeface="Times New Roman"/>
                <a:cs typeface="Times New Roman"/>
              </a:rPr>
              <a:t>prova positiva </a:t>
            </a:r>
            <a:r>
              <a:rPr sz="1200" spc="-5" dirty="0">
                <a:latin typeface="Times New Roman"/>
                <a:cs typeface="Times New Roman"/>
              </a:rPr>
              <a:t>dell’esistenza del Dio </a:t>
            </a:r>
            <a:r>
              <a:rPr sz="1200" dirty="0">
                <a:latin typeface="Times New Roman"/>
                <a:cs typeface="Times New Roman"/>
              </a:rPr>
              <a:t>vivente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un essere umano </a:t>
            </a:r>
            <a:r>
              <a:rPr sz="1200" spc="-5" dirty="0">
                <a:latin typeface="Times New Roman"/>
                <a:cs typeface="Times New Roman"/>
              </a:rPr>
              <a:t>possa offrire ad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altro.  L’esistenza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è totalmente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di là di </a:t>
            </a:r>
            <a:r>
              <a:rPr sz="1200" spc="-5" dirty="0">
                <a:latin typeface="Times New Roman"/>
                <a:cs typeface="Times New Roman"/>
              </a:rPr>
              <a:t>ogni possibilità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dimostrazione, salvo </a:t>
            </a:r>
            <a:r>
              <a:rPr sz="1200" dirty="0">
                <a:latin typeface="Times New Roman"/>
                <a:cs typeface="Times New Roman"/>
              </a:rPr>
              <a:t>per il </a:t>
            </a:r>
            <a:r>
              <a:rPr sz="1200" spc="-5" dirty="0">
                <a:latin typeface="Times New Roman"/>
                <a:cs typeface="Times New Roman"/>
              </a:rPr>
              <a:t>contatto </a:t>
            </a:r>
            <a:r>
              <a:rPr sz="1200" dirty="0">
                <a:latin typeface="Times New Roman"/>
                <a:cs typeface="Times New Roman"/>
              </a:rPr>
              <a:t>tra la </a:t>
            </a:r>
            <a:r>
              <a:rPr sz="1200" spc="-5" dirty="0">
                <a:latin typeface="Times New Roman"/>
                <a:cs typeface="Times New Roman"/>
              </a:rPr>
              <a:t>coscienza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della </a:t>
            </a:r>
            <a:r>
              <a:rPr sz="1200" dirty="0">
                <a:latin typeface="Times New Roman"/>
                <a:cs typeface="Times New Roman"/>
              </a:rPr>
              <a:t>mente  umana e la </a:t>
            </a:r>
            <a:r>
              <a:rPr sz="1200" spc="-5" dirty="0">
                <a:latin typeface="Times New Roman"/>
                <a:cs typeface="Times New Roman"/>
              </a:rPr>
              <a:t>presenza </a:t>
            </a:r>
            <a:r>
              <a:rPr sz="1200" dirty="0">
                <a:latin typeface="Times New Roman"/>
                <a:cs typeface="Times New Roman"/>
              </a:rPr>
              <a:t>di Dio </a:t>
            </a:r>
            <a:r>
              <a:rPr sz="1200" spc="-5" dirty="0">
                <a:latin typeface="Times New Roman"/>
                <a:cs typeface="Times New Roman"/>
              </a:rPr>
              <a:t>dell’Aggiustatore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Pensiero,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risiede </a:t>
            </a:r>
            <a:r>
              <a:rPr sz="1200" dirty="0">
                <a:latin typeface="Times New Roman"/>
                <a:cs typeface="Times New Roman"/>
              </a:rPr>
              <a:t>nell’intelletto </a:t>
            </a:r>
            <a:r>
              <a:rPr sz="1200" spc="-5" dirty="0">
                <a:latin typeface="Times New Roman"/>
                <a:cs typeface="Times New Roman"/>
              </a:rPr>
              <a:t>mortale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conferito all’uomo </a:t>
            </a:r>
            <a:r>
              <a:rPr sz="1200" dirty="0">
                <a:latin typeface="Times New Roman"/>
                <a:cs typeface="Times New Roman"/>
              </a:rPr>
              <a:t>come dono  </a:t>
            </a:r>
            <a:r>
              <a:rPr sz="1200" spc="-5" dirty="0">
                <a:latin typeface="Times New Roman"/>
                <a:cs typeface="Times New Roman"/>
              </a:rPr>
              <a:t>gratuito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Padre </a:t>
            </a:r>
            <a:r>
              <a:rPr sz="1200" dirty="0">
                <a:latin typeface="Times New Roman"/>
                <a:cs typeface="Times New Roman"/>
              </a:rPr>
              <a:t>Universale.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558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(24.7) 1:2.9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teoria </a:t>
            </a:r>
            <a:r>
              <a:rPr sz="1200" dirty="0">
                <a:latin typeface="Times New Roman"/>
                <a:cs typeface="Times New Roman"/>
              </a:rPr>
              <a:t>voi potete </a:t>
            </a:r>
            <a:r>
              <a:rPr sz="1200" spc="-5" dirty="0">
                <a:latin typeface="Times New Roman"/>
                <a:cs typeface="Times New Roman"/>
              </a:rPr>
              <a:t>pensare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Dio come Creatore, ed egli </a:t>
            </a:r>
            <a:r>
              <a:rPr sz="1200" dirty="0">
                <a:latin typeface="Times New Roman"/>
                <a:cs typeface="Times New Roman"/>
              </a:rPr>
              <a:t>è il creatore </a:t>
            </a:r>
            <a:r>
              <a:rPr sz="1200" spc="-5" dirty="0">
                <a:latin typeface="Times New Roman"/>
                <a:cs typeface="Times New Roman"/>
              </a:rPr>
              <a:t>personale del </a:t>
            </a:r>
            <a:r>
              <a:rPr sz="1200" dirty="0">
                <a:latin typeface="Times New Roman"/>
                <a:cs typeface="Times New Roman"/>
              </a:rPr>
              <a:t>Paradiso e dell’Universo </a:t>
            </a:r>
            <a:r>
              <a:rPr sz="1200" spc="-5" dirty="0">
                <a:latin typeface="Times New Roman"/>
                <a:cs typeface="Times New Roman"/>
              </a:rPr>
              <a:t>centrale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perfezione;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Universi </a:t>
            </a:r>
            <a:r>
              <a:rPr sz="1200" spc="-5" dirty="0">
                <a:latin typeface="Times New Roman"/>
                <a:cs typeface="Times New Roman"/>
              </a:rPr>
              <a:t>del tempo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dello </a:t>
            </a:r>
            <a:r>
              <a:rPr sz="1200" dirty="0">
                <a:latin typeface="Times New Roman"/>
                <a:cs typeface="Times New Roman"/>
              </a:rPr>
              <a:t>spazio </a:t>
            </a:r>
            <a:r>
              <a:rPr sz="1200" spc="-5" dirty="0">
                <a:latin typeface="Times New Roman"/>
                <a:cs typeface="Times New Roman"/>
              </a:rPr>
              <a:t>sono </a:t>
            </a:r>
            <a:r>
              <a:rPr sz="1200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creati ed </a:t>
            </a:r>
            <a:r>
              <a:rPr sz="1200" dirty="0">
                <a:latin typeface="Times New Roman"/>
                <a:cs typeface="Times New Roman"/>
              </a:rPr>
              <a:t>organizzati </a:t>
            </a:r>
            <a:r>
              <a:rPr sz="1200" spc="-5" dirty="0">
                <a:latin typeface="Times New Roman"/>
                <a:cs typeface="Times New Roman"/>
              </a:rPr>
              <a:t>dal corpo paradisiaco dei Figli Creatori.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Padre  Universale </a:t>
            </a:r>
            <a:r>
              <a:rPr sz="1200" dirty="0">
                <a:latin typeface="Times New Roman"/>
                <a:cs typeface="Times New Roman"/>
              </a:rPr>
              <a:t>non è il </a:t>
            </a:r>
            <a:r>
              <a:rPr sz="1200" spc="-5" dirty="0">
                <a:latin typeface="Times New Roman"/>
                <a:cs typeface="Times New Roman"/>
              </a:rPr>
              <a:t>creatore personale </a:t>
            </a:r>
            <a:r>
              <a:rPr sz="1200" dirty="0">
                <a:latin typeface="Times New Roman"/>
                <a:cs typeface="Times New Roman"/>
              </a:rPr>
              <a:t>dell’Universo </a:t>
            </a:r>
            <a:r>
              <a:rPr sz="1200" spc="-5" dirty="0">
                <a:latin typeface="Times New Roman"/>
                <a:cs typeface="Times New Roman"/>
              </a:rPr>
              <a:t>locale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Nebadon; </a:t>
            </a:r>
            <a:r>
              <a:rPr sz="1200" dirty="0">
                <a:latin typeface="Times New Roman"/>
                <a:cs typeface="Times New Roman"/>
              </a:rPr>
              <a:t>l’Universo </a:t>
            </a:r>
            <a:r>
              <a:rPr sz="1200" spc="-5" dirty="0">
                <a:latin typeface="Times New Roman"/>
                <a:cs typeface="Times New Roman"/>
              </a:rPr>
              <a:t>nel </a:t>
            </a:r>
            <a:r>
              <a:rPr sz="1200" dirty="0">
                <a:latin typeface="Times New Roman"/>
                <a:cs typeface="Times New Roman"/>
              </a:rPr>
              <a:t>quale vivete è </a:t>
            </a:r>
            <a:r>
              <a:rPr sz="1200" spc="-5" dirty="0">
                <a:latin typeface="Times New Roman"/>
                <a:cs typeface="Times New Roman"/>
              </a:rPr>
              <a:t>creazione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suo </a:t>
            </a:r>
            <a:r>
              <a:rPr sz="1200" dirty="0">
                <a:latin typeface="Times New Roman"/>
                <a:cs typeface="Times New Roman"/>
              </a:rPr>
              <a:t>Figlio  </a:t>
            </a:r>
            <a:r>
              <a:rPr sz="1200" spc="-5" dirty="0">
                <a:latin typeface="Times New Roman"/>
                <a:cs typeface="Times New Roman"/>
              </a:rPr>
              <a:t>Micael. </a:t>
            </a:r>
            <a:r>
              <a:rPr sz="1200" dirty="0">
                <a:latin typeface="Times New Roman"/>
                <a:cs typeface="Times New Roman"/>
              </a:rPr>
              <a:t>Benché il </a:t>
            </a:r>
            <a:r>
              <a:rPr sz="1200" spc="-5" dirty="0">
                <a:latin typeface="Times New Roman"/>
                <a:cs typeface="Times New Roman"/>
              </a:rPr>
              <a:t>Padre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crei personalmente </a:t>
            </a:r>
            <a:r>
              <a:rPr sz="1200" dirty="0">
                <a:latin typeface="Times New Roman"/>
                <a:cs typeface="Times New Roman"/>
              </a:rPr>
              <a:t>gli </a:t>
            </a:r>
            <a:r>
              <a:rPr sz="1200" spc="-5" dirty="0">
                <a:latin typeface="Times New Roman"/>
                <a:cs typeface="Times New Roman"/>
              </a:rPr>
              <a:t>Universi evoluzionari, </a:t>
            </a:r>
            <a:r>
              <a:rPr sz="1200" dirty="0">
                <a:latin typeface="Times New Roman"/>
                <a:cs typeface="Times New Roman"/>
              </a:rPr>
              <a:t>li </a:t>
            </a:r>
            <a:r>
              <a:rPr sz="1200" spc="-5" dirty="0">
                <a:latin typeface="Times New Roman"/>
                <a:cs typeface="Times New Roman"/>
              </a:rPr>
              <a:t>controlla </a:t>
            </a:r>
            <a:r>
              <a:rPr sz="1200" dirty="0">
                <a:latin typeface="Times New Roman"/>
                <a:cs typeface="Times New Roman"/>
              </a:rPr>
              <a:t>in molte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relazioni universali ed </a:t>
            </a:r>
            <a:r>
              <a:rPr sz="1200" dirty="0">
                <a:latin typeface="Times New Roman"/>
                <a:cs typeface="Times New Roman"/>
              </a:rPr>
              <a:t>in  </a:t>
            </a:r>
            <a:r>
              <a:rPr sz="1200" spc="-5" dirty="0">
                <a:latin typeface="Times New Roman"/>
                <a:cs typeface="Times New Roman"/>
              </a:rPr>
              <a:t>alcune delle </a:t>
            </a:r>
            <a:r>
              <a:rPr sz="1200" dirty="0">
                <a:latin typeface="Times New Roman"/>
                <a:cs typeface="Times New Roman"/>
              </a:rPr>
              <a:t>loro manifestazioni di </a:t>
            </a:r>
            <a:r>
              <a:rPr sz="1200" spc="-5" dirty="0">
                <a:latin typeface="Times New Roman"/>
                <a:cs typeface="Times New Roman"/>
              </a:rPr>
              <a:t>energie fisiche, mentali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spirituali. Dio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Padre </a:t>
            </a:r>
            <a:r>
              <a:rPr sz="1200" dirty="0">
                <a:latin typeface="Times New Roman"/>
                <a:cs typeface="Times New Roman"/>
              </a:rPr>
              <a:t>è il </a:t>
            </a:r>
            <a:r>
              <a:rPr sz="1200" spc="-5" dirty="0">
                <a:latin typeface="Times New Roman"/>
                <a:cs typeface="Times New Roman"/>
              </a:rPr>
              <a:t>creatore </a:t>
            </a:r>
            <a:r>
              <a:rPr sz="1200" dirty="0">
                <a:latin typeface="Times New Roman"/>
                <a:cs typeface="Times New Roman"/>
              </a:rPr>
              <a:t>personale dell’Universo </a:t>
            </a:r>
            <a:r>
              <a:rPr sz="1200" spc="-5" dirty="0">
                <a:latin typeface="Times New Roman"/>
                <a:cs typeface="Times New Roman"/>
              </a:rPr>
              <a:t>del  Paradiso </a:t>
            </a:r>
            <a:r>
              <a:rPr sz="1200" dirty="0">
                <a:latin typeface="Times New Roman"/>
                <a:cs typeface="Times New Roman"/>
              </a:rPr>
              <a:t>e, in associazione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Eterno,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creatore </a:t>
            </a:r>
            <a:r>
              <a:rPr sz="1200" dirty="0">
                <a:latin typeface="Times New Roman"/>
                <a:cs typeface="Times New Roman"/>
              </a:rPr>
              <a:t>di tutti </a:t>
            </a:r>
            <a:r>
              <a:rPr sz="1200" spc="-5" dirty="0">
                <a:latin typeface="Times New Roman"/>
                <a:cs typeface="Times New Roman"/>
              </a:rPr>
              <a:t>gli altri Creatori personali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Universi.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76200" marR="7048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(24.8) 1:2.10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controllore fisico </a:t>
            </a:r>
            <a:r>
              <a:rPr sz="1200" dirty="0">
                <a:latin typeface="Times New Roman"/>
                <a:cs typeface="Times New Roman"/>
              </a:rPr>
              <a:t>nell’Universo </a:t>
            </a:r>
            <a:r>
              <a:rPr sz="1200" spc="-5" dirty="0">
                <a:latin typeface="Times New Roman"/>
                <a:cs typeface="Times New Roman"/>
              </a:rPr>
              <a:t>degli Universi materiale, </a:t>
            </a:r>
            <a:r>
              <a:rPr sz="1200" dirty="0">
                <a:latin typeface="Times New Roman"/>
                <a:cs typeface="Times New Roman"/>
              </a:rPr>
              <a:t>la Prima </a:t>
            </a:r>
            <a:r>
              <a:rPr sz="1200" spc="-5" dirty="0">
                <a:latin typeface="Times New Roman"/>
                <a:cs typeface="Times New Roman"/>
              </a:rPr>
              <a:t>Sorgente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Centro opera negli </a:t>
            </a:r>
            <a:r>
              <a:rPr sz="1200" dirty="0">
                <a:latin typeface="Times New Roman"/>
                <a:cs typeface="Times New Roman"/>
              </a:rPr>
              <a:t>archetipi </a:t>
            </a:r>
            <a:r>
              <a:rPr sz="1200" spc="-5" dirty="0">
                <a:latin typeface="Times New Roman"/>
                <a:cs typeface="Times New Roman"/>
              </a:rPr>
              <a:t>dell’Isola  eterna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Paradiso, </a:t>
            </a:r>
            <a:r>
              <a:rPr sz="1200" dirty="0">
                <a:latin typeface="Times New Roman"/>
                <a:cs typeface="Times New Roman"/>
              </a:rPr>
              <a:t>e per mezzo di questo </a:t>
            </a:r>
            <a:r>
              <a:rPr sz="1200" spc="-5" dirty="0">
                <a:latin typeface="Times New Roman"/>
                <a:cs typeface="Times New Roman"/>
              </a:rPr>
              <a:t>centro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gravità assoluta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Dio eterno esercita </a:t>
            </a:r>
            <a:r>
              <a:rPr sz="1200" dirty="0">
                <a:latin typeface="Times New Roman"/>
                <a:cs typeface="Times New Roman"/>
              </a:rPr>
              <a:t>un supercontrollo </a:t>
            </a:r>
            <a:r>
              <a:rPr sz="1200" spc="-5" dirty="0">
                <a:latin typeface="Times New Roman"/>
                <a:cs typeface="Times New Roman"/>
              </a:rPr>
              <a:t>cosmico del </a:t>
            </a:r>
            <a:r>
              <a:rPr sz="1200" dirty="0">
                <a:latin typeface="Times New Roman"/>
                <a:cs typeface="Times New Roman"/>
              </a:rPr>
              <a:t>livello  fisico </a:t>
            </a:r>
            <a:r>
              <a:rPr sz="1200" spc="-5" dirty="0">
                <a:latin typeface="Times New Roman"/>
                <a:cs typeface="Times New Roman"/>
              </a:rPr>
              <a:t>sia nell’Universo centrale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nell’intero Universo degli Universi.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quanto mente, Dio </a:t>
            </a:r>
            <a:r>
              <a:rPr sz="1200" dirty="0">
                <a:latin typeface="Times New Roman"/>
                <a:cs typeface="Times New Roman"/>
              </a:rPr>
              <a:t>funziona </a:t>
            </a:r>
            <a:r>
              <a:rPr sz="1200" spc="-5" dirty="0">
                <a:latin typeface="Times New Roman"/>
                <a:cs typeface="Times New Roman"/>
              </a:rPr>
              <a:t>nella Deità </a:t>
            </a:r>
            <a:r>
              <a:rPr sz="1200" dirty="0">
                <a:latin typeface="Times New Roman"/>
                <a:cs typeface="Times New Roman"/>
              </a:rPr>
              <a:t>dello Spirito  </a:t>
            </a:r>
            <a:r>
              <a:rPr sz="1200" spc="-5" dirty="0">
                <a:latin typeface="Times New Roman"/>
                <a:cs typeface="Times New Roman"/>
              </a:rPr>
              <a:t>Infinito;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quanto </a:t>
            </a:r>
            <a:r>
              <a:rPr sz="1200" dirty="0">
                <a:latin typeface="Times New Roman"/>
                <a:cs typeface="Times New Roman"/>
              </a:rPr>
              <a:t>spirito,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manifesto </a:t>
            </a:r>
            <a:r>
              <a:rPr sz="1200" dirty="0">
                <a:latin typeface="Times New Roman"/>
                <a:cs typeface="Times New Roman"/>
              </a:rPr>
              <a:t>nella persona </a:t>
            </a:r>
            <a:r>
              <a:rPr sz="1200" spc="-5" dirty="0">
                <a:latin typeface="Times New Roman"/>
                <a:cs typeface="Times New Roman"/>
              </a:rPr>
              <a:t>del Figlio Eterno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nelle </a:t>
            </a:r>
            <a:r>
              <a:rPr sz="1200" dirty="0">
                <a:latin typeface="Times New Roman"/>
                <a:cs typeface="Times New Roman"/>
              </a:rPr>
              <a:t>persone </a:t>
            </a:r>
            <a:r>
              <a:rPr sz="1200" spc="-5" dirty="0">
                <a:latin typeface="Times New Roman"/>
                <a:cs typeface="Times New Roman"/>
              </a:rPr>
              <a:t>dei figli </a:t>
            </a:r>
            <a:r>
              <a:rPr sz="1200" dirty="0">
                <a:latin typeface="Times New Roman"/>
                <a:cs typeface="Times New Roman"/>
              </a:rPr>
              <a:t>divini del </a:t>
            </a:r>
            <a:r>
              <a:rPr sz="1200" spc="-5" dirty="0">
                <a:latin typeface="Times New Roman"/>
                <a:cs typeface="Times New Roman"/>
              </a:rPr>
              <a:t>Figlio Eterno.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Questa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44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440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4858"/>
            <a:ext cx="8203565" cy="395541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76200">
              <a:lnSpc>
                <a:spcPct val="100000"/>
              </a:lnSpc>
              <a:spcBef>
                <a:spcPts val="95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7. La tecnica </a:t>
            </a: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della</a:t>
            </a:r>
            <a:r>
              <a:rPr sz="1600" b="1" spc="1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trinitizzazione</a:t>
            </a:r>
            <a:endParaRPr sz="1600">
              <a:latin typeface="Times New Roman"/>
              <a:cs typeface="Times New Roman"/>
            </a:endParaRPr>
          </a:p>
          <a:p>
            <a:pPr marL="76200" marR="68580">
              <a:lnSpc>
                <a:spcPct val="95900"/>
              </a:lnSpc>
              <a:spcBef>
                <a:spcPts val="137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(249.1) 22:7.1 </a:t>
            </a:r>
            <a:r>
              <a:rPr sz="1200" spc="-15" dirty="0">
                <a:latin typeface="Times New Roman"/>
                <a:cs typeface="Times New Roman"/>
              </a:rPr>
              <a:t>Io </a:t>
            </a:r>
            <a:r>
              <a:rPr sz="1200" dirty="0">
                <a:latin typeface="Times New Roman"/>
                <a:cs typeface="Times New Roman"/>
              </a:rPr>
              <a:t>non posso </a:t>
            </a:r>
            <a:r>
              <a:rPr sz="1200" spc="-5" dirty="0">
                <a:latin typeface="Times New Roman"/>
                <a:cs typeface="Times New Roman"/>
              </a:rPr>
              <a:t>descrivere pienamente alla </a:t>
            </a:r>
            <a:r>
              <a:rPr sz="1200" dirty="0">
                <a:latin typeface="Times New Roman"/>
                <a:cs typeface="Times New Roman"/>
              </a:rPr>
              <a:t>mente </a:t>
            </a:r>
            <a:r>
              <a:rPr sz="1200" spc="-5" dirty="0">
                <a:latin typeface="Times New Roman"/>
                <a:cs typeface="Times New Roman"/>
              </a:rPr>
              <a:t>materiale l’esperienza del compimento creativo supremo </a:t>
            </a:r>
            <a:r>
              <a:rPr sz="1200" dirty="0">
                <a:latin typeface="Times New Roman"/>
                <a:cs typeface="Times New Roman"/>
              </a:rPr>
              <a:t>di esseri  </a:t>
            </a:r>
            <a:r>
              <a:rPr sz="1200" spc="-5" dirty="0">
                <a:latin typeface="Times New Roman"/>
                <a:cs typeface="Times New Roman"/>
              </a:rPr>
              <a:t>spirituali perfetti </a:t>
            </a:r>
            <a:r>
              <a:rPr sz="1200" dirty="0">
                <a:latin typeface="Times New Roman"/>
                <a:cs typeface="Times New Roman"/>
              </a:rPr>
              <a:t>e divenuti </a:t>
            </a:r>
            <a:r>
              <a:rPr sz="1200" spc="-5" dirty="0">
                <a:latin typeface="Times New Roman"/>
                <a:cs typeface="Times New Roman"/>
              </a:rPr>
              <a:t>perfetti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l’atto </a:t>
            </a:r>
            <a:r>
              <a:rPr sz="1200" dirty="0">
                <a:latin typeface="Times New Roman"/>
                <a:cs typeface="Times New Roman"/>
              </a:rPr>
              <a:t>di trinitizzazione. </a:t>
            </a:r>
            <a:r>
              <a:rPr sz="1200" spc="-1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tecniche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trinitizzazione sono </a:t>
            </a:r>
            <a:r>
              <a:rPr sz="1200" dirty="0">
                <a:latin typeface="Times New Roman"/>
                <a:cs typeface="Times New Roman"/>
              </a:rPr>
              <a:t>tra i </a:t>
            </a:r>
            <a:r>
              <a:rPr sz="1200" spc="-5" dirty="0">
                <a:latin typeface="Times New Roman"/>
                <a:cs typeface="Times New Roman"/>
              </a:rPr>
              <a:t>segreti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Vicegerington </a:t>
            </a:r>
            <a:r>
              <a:rPr sz="1200" dirty="0">
                <a:latin typeface="Times New Roman"/>
                <a:cs typeface="Times New Roman"/>
              </a:rPr>
              <a:t>e di  </a:t>
            </a:r>
            <a:r>
              <a:rPr sz="1200" spc="-5" dirty="0">
                <a:latin typeface="Times New Roman"/>
                <a:cs typeface="Times New Roman"/>
              </a:rPr>
              <a:t>Solitarington </a:t>
            </a:r>
            <a:r>
              <a:rPr sz="1200" dirty="0">
                <a:latin typeface="Times New Roman"/>
                <a:cs typeface="Times New Roman"/>
              </a:rPr>
              <a:t>e sono rivelabili </a:t>
            </a:r>
            <a:r>
              <a:rPr sz="1200" spc="-5" dirty="0">
                <a:latin typeface="Times New Roman"/>
                <a:cs typeface="Times New Roman"/>
              </a:rPr>
              <a:t>solamente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coloro che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passati </a:t>
            </a:r>
            <a:r>
              <a:rPr sz="1200" dirty="0">
                <a:latin typeface="Times New Roman"/>
                <a:cs typeface="Times New Roman"/>
              </a:rPr>
              <a:t>per queste </a:t>
            </a:r>
            <a:r>
              <a:rPr sz="1200" spc="-5" dirty="0">
                <a:latin typeface="Times New Roman"/>
                <a:cs typeface="Times New Roman"/>
              </a:rPr>
              <a:t>esperienze straordinarie, nonché comprensibili </a:t>
            </a:r>
            <a:r>
              <a:rPr sz="1200" dirty="0">
                <a:latin typeface="Times New Roman"/>
                <a:cs typeface="Times New Roman"/>
              </a:rPr>
              <a:t>solo da  </a:t>
            </a:r>
            <a:r>
              <a:rPr sz="1200" spc="-5" dirty="0">
                <a:latin typeface="Times New Roman"/>
                <a:cs typeface="Times New Roman"/>
              </a:rPr>
              <a:t>costoro. Perciò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di là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possibilità di </a:t>
            </a:r>
            <a:r>
              <a:rPr sz="1200" spc="-5" dirty="0">
                <a:latin typeface="Times New Roman"/>
                <a:cs typeface="Times New Roman"/>
              </a:rPr>
              <a:t>qualunque essere </a:t>
            </a:r>
            <a:r>
              <a:rPr sz="1200" dirty="0">
                <a:latin typeface="Times New Roman"/>
                <a:cs typeface="Times New Roman"/>
              </a:rPr>
              <a:t>riuscire a </a:t>
            </a:r>
            <a:r>
              <a:rPr sz="1200" spc="-5" dirty="0">
                <a:latin typeface="Times New Roman"/>
                <a:cs typeface="Times New Roman"/>
              </a:rPr>
              <a:t>descrivere alla </a:t>
            </a:r>
            <a:r>
              <a:rPr sz="1200" dirty="0">
                <a:latin typeface="Times New Roman"/>
                <a:cs typeface="Times New Roman"/>
              </a:rPr>
              <a:t>mente umana la </a:t>
            </a:r>
            <a:r>
              <a:rPr sz="1200" spc="-5" dirty="0">
                <a:latin typeface="Times New Roman"/>
                <a:cs typeface="Times New Roman"/>
              </a:rPr>
              <a:t>natura </a:t>
            </a:r>
            <a:r>
              <a:rPr sz="1200" dirty="0">
                <a:latin typeface="Times New Roman"/>
                <a:cs typeface="Times New Roman"/>
              </a:rPr>
              <a:t>e lo scopo di questa  </a:t>
            </a:r>
            <a:r>
              <a:rPr sz="1200" spc="-5" dirty="0">
                <a:latin typeface="Times New Roman"/>
                <a:cs typeface="Times New Roman"/>
              </a:rPr>
              <a:t>operazione straordinaria.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32575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(249.2) 22:7.2 </a:t>
            </a:r>
            <a:r>
              <a:rPr sz="1200" spc="-5" dirty="0">
                <a:latin typeface="Times New Roman"/>
                <a:cs typeface="Times New Roman"/>
              </a:rPr>
              <a:t>A parte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Deità, </a:t>
            </a:r>
            <a:r>
              <a:rPr sz="1200" dirty="0">
                <a:latin typeface="Times New Roman"/>
                <a:cs typeface="Times New Roman"/>
              </a:rPr>
              <a:t>soltanto </a:t>
            </a:r>
            <a:r>
              <a:rPr sz="1200" spc="-5" dirty="0">
                <a:latin typeface="Times New Roman"/>
                <a:cs typeface="Times New Roman"/>
              </a:rPr>
              <a:t>personalità del Paradiso-Havona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certi membri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ciascuno dei </a:t>
            </a:r>
            <a:r>
              <a:rPr sz="1200" dirty="0">
                <a:latin typeface="Times New Roman"/>
                <a:cs typeface="Times New Roman"/>
              </a:rPr>
              <a:t>corpi </a:t>
            </a:r>
            <a:r>
              <a:rPr sz="1200" spc="-5" dirty="0">
                <a:latin typeface="Times New Roman"/>
                <a:cs typeface="Times New Roman"/>
              </a:rPr>
              <a:t>finalitari s’impegnano  nella </a:t>
            </a:r>
            <a:r>
              <a:rPr sz="1200" dirty="0">
                <a:latin typeface="Times New Roman"/>
                <a:cs typeface="Times New Roman"/>
              </a:rPr>
              <a:t>trinitizzazione.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speciali condizioni di </a:t>
            </a:r>
            <a:r>
              <a:rPr sz="1200" spc="-5" dirty="0">
                <a:latin typeface="Times New Roman"/>
                <a:cs typeface="Times New Roman"/>
              </a:rPr>
              <a:t>perfezione paradisiaca, </a:t>
            </a:r>
            <a:r>
              <a:rPr sz="1200" dirty="0">
                <a:latin typeface="Times New Roman"/>
                <a:cs typeface="Times New Roman"/>
              </a:rPr>
              <a:t>questi </a:t>
            </a:r>
            <a:r>
              <a:rPr sz="1200" spc="-5" dirty="0">
                <a:latin typeface="Times New Roman"/>
                <a:cs typeface="Times New Roman"/>
              </a:rPr>
              <a:t>esseri stupendi </a:t>
            </a:r>
            <a:r>
              <a:rPr sz="1200" dirty="0">
                <a:latin typeface="Times New Roman"/>
                <a:cs typeface="Times New Roman"/>
              </a:rPr>
              <a:t>possono </a:t>
            </a:r>
            <a:r>
              <a:rPr sz="1200" spc="-5" dirty="0">
                <a:latin typeface="Times New Roman"/>
                <a:cs typeface="Times New Roman"/>
              </a:rPr>
              <a:t>intraprendere </a:t>
            </a:r>
            <a:r>
              <a:rPr sz="1200" dirty="0">
                <a:latin typeface="Times New Roman"/>
                <a:cs typeface="Times New Roman"/>
              </a:rPr>
              <a:t>l’avventura  </a:t>
            </a:r>
            <a:r>
              <a:rPr sz="1200" spc="-5" dirty="0">
                <a:latin typeface="Times New Roman"/>
                <a:cs typeface="Times New Roman"/>
              </a:rPr>
              <a:t>straordinaria d’identità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concetto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riescono </a:t>
            </a:r>
            <a:r>
              <a:rPr sz="1200" dirty="0">
                <a:latin typeface="Times New Roman"/>
                <a:cs typeface="Times New Roman"/>
              </a:rPr>
              <a:t>molte volte a produrre un nuovo </a:t>
            </a:r>
            <a:r>
              <a:rPr sz="1200" spc="-5" dirty="0">
                <a:latin typeface="Times New Roman"/>
                <a:cs typeface="Times New Roman"/>
              </a:rPr>
              <a:t>essere,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trinitizzato da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creature.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6096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(249.3) 22:7.3 </a:t>
            </a:r>
            <a:r>
              <a:rPr sz="1200" spc="-15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creature glorificate che s’impegnano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tali avventure </a:t>
            </a:r>
            <a:r>
              <a:rPr sz="1200" dirty="0">
                <a:latin typeface="Times New Roman"/>
                <a:cs typeface="Times New Roman"/>
              </a:rPr>
              <a:t>di trinitizzazione possono </a:t>
            </a:r>
            <a:r>
              <a:rPr sz="1200" spc="-5" dirty="0">
                <a:latin typeface="Times New Roman"/>
                <a:cs typeface="Times New Roman"/>
              </a:rPr>
              <a:t>partecipare soltanto ad </a:t>
            </a:r>
            <a:r>
              <a:rPr sz="1200" dirty="0">
                <a:latin typeface="Times New Roman"/>
                <a:cs typeface="Times New Roman"/>
              </a:rPr>
              <a:t>una di tali  </a:t>
            </a:r>
            <a:r>
              <a:rPr sz="1200" spc="-5" dirty="0">
                <a:latin typeface="Times New Roman"/>
                <a:cs typeface="Times New Roman"/>
              </a:rPr>
              <a:t>esperienze, </a:t>
            </a:r>
            <a:r>
              <a:rPr sz="1200" dirty="0">
                <a:latin typeface="Times New Roman"/>
                <a:cs typeface="Times New Roman"/>
              </a:rPr>
              <a:t>mentre sembra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per le Deità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Paradiso non vi </a:t>
            </a:r>
            <a:r>
              <a:rPr sz="1200" spc="-5" dirty="0">
                <a:latin typeface="Times New Roman"/>
                <a:cs typeface="Times New Roman"/>
              </a:rPr>
              <a:t>sia alcun </a:t>
            </a:r>
            <a:r>
              <a:rPr sz="1200" dirty="0">
                <a:latin typeface="Times New Roman"/>
                <a:cs typeface="Times New Roman"/>
              </a:rPr>
              <a:t>limite </a:t>
            </a:r>
            <a:r>
              <a:rPr sz="1200" spc="-5" dirty="0">
                <a:latin typeface="Times New Roman"/>
                <a:cs typeface="Times New Roman"/>
              </a:rPr>
              <a:t>al compimento </a:t>
            </a:r>
            <a:r>
              <a:rPr sz="1200" dirty="0">
                <a:latin typeface="Times New Roman"/>
                <a:cs typeface="Times New Roman"/>
              </a:rPr>
              <a:t>continuo di </a:t>
            </a:r>
            <a:r>
              <a:rPr sz="1200" spc="-5" dirty="0">
                <a:latin typeface="Times New Roman"/>
                <a:cs typeface="Times New Roman"/>
              </a:rPr>
              <a:t>episodi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trinitizzazione. 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Deità </a:t>
            </a:r>
            <a:r>
              <a:rPr sz="1200" dirty="0">
                <a:latin typeface="Times New Roman"/>
                <a:cs typeface="Times New Roman"/>
              </a:rPr>
              <a:t>sembra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limitata in un </a:t>
            </a:r>
            <a:r>
              <a:rPr sz="1200" spc="-5" dirty="0">
                <a:latin typeface="Times New Roman"/>
                <a:cs typeface="Times New Roman"/>
              </a:rPr>
              <a:t>unico aspetto: ci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un solo Spirito </a:t>
            </a:r>
            <a:r>
              <a:rPr sz="1200" spc="-5" dirty="0">
                <a:latin typeface="Times New Roman"/>
                <a:cs typeface="Times New Roman"/>
              </a:rPr>
              <a:t>Originale ed Infinito, </a:t>
            </a:r>
            <a:r>
              <a:rPr sz="1200" dirty="0">
                <a:latin typeface="Times New Roman"/>
                <a:cs typeface="Times New Roman"/>
              </a:rPr>
              <a:t>un solo </a:t>
            </a:r>
            <a:r>
              <a:rPr sz="1200" spc="-5" dirty="0">
                <a:latin typeface="Times New Roman"/>
                <a:cs typeface="Times New Roman"/>
              </a:rPr>
              <a:t>esecutore </a:t>
            </a:r>
            <a:r>
              <a:rPr sz="1200" spc="5" dirty="0">
                <a:latin typeface="Times New Roman"/>
                <a:cs typeface="Times New Roman"/>
              </a:rPr>
              <a:t>infinito 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volontà </a:t>
            </a:r>
            <a:r>
              <a:rPr sz="1200" spc="-5" dirty="0">
                <a:latin typeface="Times New Roman"/>
                <a:cs typeface="Times New Roman"/>
              </a:rPr>
              <a:t>congiunta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-5" dirty="0">
                <a:latin typeface="Times New Roman"/>
                <a:cs typeface="Times New Roman"/>
              </a:rPr>
              <a:t> Padre-Figlio.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120014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(249.4) 22:7.4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finalitari </a:t>
            </a:r>
            <a:r>
              <a:rPr sz="1200" dirty="0">
                <a:latin typeface="Times New Roman"/>
                <a:cs typeface="Times New Roman"/>
              </a:rPr>
              <a:t>mortali </a:t>
            </a:r>
            <a:r>
              <a:rPr sz="1200" spc="-5" dirty="0">
                <a:latin typeface="Times New Roman"/>
                <a:cs typeface="Times New Roman"/>
              </a:rPr>
              <a:t>ascendenti fusi </a:t>
            </a:r>
            <a:r>
              <a:rPr sz="1200" dirty="0">
                <a:latin typeface="Times New Roman"/>
                <a:cs typeface="Times New Roman"/>
              </a:rPr>
              <a:t>con </a:t>
            </a:r>
            <a:r>
              <a:rPr sz="1200" spc="-5" dirty="0">
                <a:latin typeface="Times New Roman"/>
                <a:cs typeface="Times New Roman"/>
              </a:rPr>
              <a:t>l’Aggiustatore che </a:t>
            </a:r>
            <a:r>
              <a:rPr sz="1200" dirty="0">
                <a:latin typeface="Times New Roman"/>
                <a:cs typeface="Times New Roman"/>
              </a:rPr>
              <a:t>hanno </a:t>
            </a:r>
            <a:r>
              <a:rPr sz="1200" spc="-5" dirty="0">
                <a:latin typeface="Times New Roman"/>
                <a:cs typeface="Times New Roman"/>
              </a:rPr>
              <a:t>raggiunto </a:t>
            </a:r>
            <a:r>
              <a:rPr sz="1200" dirty="0">
                <a:latin typeface="Times New Roman"/>
                <a:cs typeface="Times New Roman"/>
              </a:rPr>
              <a:t>certi livelli di cultura </a:t>
            </a:r>
            <a:r>
              <a:rPr sz="1200" spc="-5" dirty="0">
                <a:latin typeface="Times New Roman"/>
                <a:cs typeface="Times New Roman"/>
              </a:rPr>
              <a:t>paradisiaca </a:t>
            </a:r>
            <a:r>
              <a:rPr sz="1200" dirty="0">
                <a:latin typeface="Times New Roman"/>
                <a:cs typeface="Times New Roman"/>
              </a:rPr>
              <a:t>e di sviluppo  </a:t>
            </a:r>
            <a:r>
              <a:rPr sz="1200" spc="-5" dirty="0">
                <a:latin typeface="Times New Roman"/>
                <a:cs typeface="Times New Roman"/>
              </a:rPr>
              <a:t>spirituale </a:t>
            </a:r>
            <a:r>
              <a:rPr sz="1200" dirty="0">
                <a:latin typeface="Times New Roman"/>
                <a:cs typeface="Times New Roman"/>
              </a:rPr>
              <a:t>sono tra </a:t>
            </a:r>
            <a:r>
              <a:rPr sz="1200" spc="-5" dirty="0">
                <a:latin typeface="Times New Roman"/>
                <a:cs typeface="Times New Roman"/>
              </a:rPr>
              <a:t>coloro che </a:t>
            </a:r>
            <a:r>
              <a:rPr sz="1200" dirty="0">
                <a:latin typeface="Times New Roman"/>
                <a:cs typeface="Times New Roman"/>
              </a:rPr>
              <a:t>possono </a:t>
            </a:r>
            <a:r>
              <a:rPr sz="1200" spc="-5" dirty="0">
                <a:latin typeface="Times New Roman"/>
                <a:cs typeface="Times New Roman"/>
              </a:rPr>
              <a:t>tentare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trinitizzare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creatura. </a:t>
            </a:r>
            <a:r>
              <a:rPr sz="1200" dirty="0">
                <a:latin typeface="Times New Roman"/>
                <a:cs typeface="Times New Roman"/>
              </a:rPr>
              <a:t>Alle </a:t>
            </a:r>
            <a:r>
              <a:rPr sz="1200" spc="-5" dirty="0">
                <a:latin typeface="Times New Roman"/>
                <a:cs typeface="Times New Roman"/>
              </a:rPr>
              <a:t>compagnie </a:t>
            </a:r>
            <a:r>
              <a:rPr sz="1200" dirty="0">
                <a:latin typeface="Times New Roman"/>
                <a:cs typeface="Times New Roman"/>
              </a:rPr>
              <a:t>di mortali finalitari, </a:t>
            </a:r>
            <a:r>
              <a:rPr sz="1200" spc="-5" dirty="0">
                <a:latin typeface="Times New Roman"/>
                <a:cs typeface="Times New Roman"/>
              </a:rPr>
              <a:t>mentre </a:t>
            </a:r>
            <a:r>
              <a:rPr sz="1200" dirty="0">
                <a:latin typeface="Times New Roman"/>
                <a:cs typeface="Times New Roman"/>
              </a:rPr>
              <a:t>stazionano in  </a:t>
            </a:r>
            <a:r>
              <a:rPr sz="1200" spc="-5" dirty="0">
                <a:latin typeface="Times New Roman"/>
                <a:cs typeface="Times New Roman"/>
              </a:rPr>
              <a:t>Paradiso, </a:t>
            </a:r>
            <a:r>
              <a:rPr sz="1200" dirty="0">
                <a:latin typeface="Times New Roman"/>
                <a:cs typeface="Times New Roman"/>
              </a:rPr>
              <a:t>viene accordato un </a:t>
            </a:r>
            <a:r>
              <a:rPr sz="1200" spc="-5" dirty="0">
                <a:latin typeface="Times New Roman"/>
                <a:cs typeface="Times New Roman"/>
              </a:rPr>
              <a:t>periodo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pausa ad ogni </a:t>
            </a:r>
            <a:r>
              <a:rPr sz="1200" dirty="0">
                <a:latin typeface="Times New Roman"/>
                <a:cs typeface="Times New Roman"/>
              </a:rPr>
              <a:t>millennio </a:t>
            </a:r>
            <a:r>
              <a:rPr sz="1200" spc="-5" dirty="0">
                <a:latin typeface="Times New Roman"/>
                <a:cs typeface="Times New Roman"/>
              </a:rPr>
              <a:t>del tempo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Havona. Vi </a:t>
            </a:r>
            <a:r>
              <a:rPr sz="1200" dirty="0">
                <a:latin typeface="Times New Roman"/>
                <a:cs typeface="Times New Roman"/>
              </a:rPr>
              <a:t>sono sette modi </a:t>
            </a:r>
            <a:r>
              <a:rPr sz="1200" spc="-5" dirty="0">
                <a:latin typeface="Times New Roman"/>
                <a:cs typeface="Times New Roman"/>
              </a:rPr>
              <a:t>diversi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cui tali  finalitari possono scegliere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trascorrere questo </a:t>
            </a:r>
            <a:r>
              <a:rPr sz="1200" dirty="0">
                <a:latin typeface="Times New Roman"/>
                <a:cs typeface="Times New Roman"/>
              </a:rPr>
              <a:t>periodo </a:t>
            </a:r>
            <a:r>
              <a:rPr sz="1200" spc="-5" dirty="0">
                <a:latin typeface="Times New Roman"/>
                <a:cs typeface="Times New Roman"/>
              </a:rPr>
              <a:t>libero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impegni, ed </a:t>
            </a:r>
            <a:r>
              <a:rPr sz="1200" dirty="0">
                <a:latin typeface="Times New Roman"/>
                <a:cs typeface="Times New Roman"/>
              </a:rPr>
              <a:t>uno di questi è di </a:t>
            </a:r>
            <a:r>
              <a:rPr sz="1200" spc="-5" dirty="0">
                <a:latin typeface="Times New Roman"/>
                <a:cs typeface="Times New Roman"/>
              </a:rPr>
              <a:t>tentare, </a:t>
            </a:r>
            <a:r>
              <a:rPr sz="1200" dirty="0">
                <a:latin typeface="Times New Roman"/>
                <a:cs typeface="Times New Roman"/>
              </a:rPr>
              <a:t>in associazione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un  </a:t>
            </a:r>
            <a:r>
              <a:rPr sz="1200" spc="-5" dirty="0">
                <a:latin typeface="Times New Roman"/>
                <a:cs typeface="Times New Roman"/>
              </a:rPr>
              <a:t>compagno finalitario </a:t>
            </a:r>
            <a:r>
              <a:rPr sz="1200" dirty="0">
                <a:latin typeface="Times New Roman"/>
                <a:cs typeface="Times New Roman"/>
              </a:rPr>
              <a:t>o con una </a:t>
            </a:r>
            <a:r>
              <a:rPr sz="1200" spc="-5" dirty="0">
                <a:latin typeface="Times New Roman"/>
                <a:cs typeface="Times New Roman"/>
              </a:rPr>
              <a:t>personalità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Paradiso-Havona,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effettuare </a:t>
            </a:r>
            <a:r>
              <a:rPr sz="1200" dirty="0">
                <a:latin typeface="Times New Roman"/>
                <a:cs typeface="Times New Roman"/>
              </a:rPr>
              <a:t>la trinitizzazione di </a:t>
            </a:r>
            <a:r>
              <a:rPr sz="1200" spc="-5" dirty="0">
                <a:latin typeface="Times New Roman"/>
                <a:cs typeface="Times New Roman"/>
              </a:rPr>
              <a:t>una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creatura.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44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441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47684" cy="3719195"/>
          </a:xfrm>
          <a:prstGeom prst="rect">
            <a:avLst/>
          </a:prstGeom>
        </p:spPr>
        <p:txBody>
          <a:bodyPr vert="horz" wrap="square" lIns="0" tIns="20320" rIns="0" bIns="0" rtlCol="0">
            <a:spAutoFit/>
          </a:bodyPr>
          <a:lstStyle/>
          <a:p>
            <a:pPr marL="63500" marR="55880">
              <a:lnSpc>
                <a:spcPct val="95900"/>
              </a:lnSpc>
              <a:spcBef>
                <a:spcPts val="16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(249.5) 22:7.5 </a:t>
            </a:r>
            <a:r>
              <a:rPr sz="1200" dirty="0">
                <a:latin typeface="Times New Roman"/>
                <a:cs typeface="Times New Roman"/>
              </a:rPr>
              <a:t>Se due </a:t>
            </a:r>
            <a:r>
              <a:rPr sz="1200" spc="-5" dirty="0">
                <a:latin typeface="Times New Roman"/>
                <a:cs typeface="Times New Roman"/>
              </a:rPr>
              <a:t>finalitari mortali si presentano </a:t>
            </a:r>
            <a:r>
              <a:rPr sz="1200" dirty="0">
                <a:latin typeface="Times New Roman"/>
                <a:cs typeface="Times New Roman"/>
              </a:rPr>
              <a:t>dinanzi </a:t>
            </a:r>
            <a:r>
              <a:rPr sz="1200" spc="-5" dirty="0">
                <a:latin typeface="Times New Roman"/>
                <a:cs typeface="Times New Roman"/>
              </a:rPr>
              <a:t>agli Architetti </a:t>
            </a:r>
            <a:r>
              <a:rPr sz="1200" dirty="0">
                <a:latin typeface="Times New Roman"/>
                <a:cs typeface="Times New Roman"/>
              </a:rPr>
              <a:t>dell’Universo </a:t>
            </a:r>
            <a:r>
              <a:rPr sz="1200" spc="-5" dirty="0">
                <a:latin typeface="Times New Roman"/>
                <a:cs typeface="Times New Roman"/>
              </a:rPr>
              <a:t>Maestro </a:t>
            </a:r>
            <a:r>
              <a:rPr sz="1200" dirty="0">
                <a:latin typeface="Times New Roman"/>
                <a:cs typeface="Times New Roman"/>
              </a:rPr>
              <a:t>e dimostrano di </a:t>
            </a:r>
            <a:r>
              <a:rPr sz="1200" spc="-5" dirty="0">
                <a:latin typeface="Times New Roman"/>
                <a:cs typeface="Times New Roman"/>
              </a:rPr>
              <a:t>aver </a:t>
            </a:r>
            <a:r>
              <a:rPr sz="1200" dirty="0">
                <a:latin typeface="Times New Roman"/>
                <a:cs typeface="Times New Roman"/>
              </a:rPr>
              <a:t>scelto  </a:t>
            </a:r>
            <a:r>
              <a:rPr sz="1200" spc="-5" dirty="0">
                <a:latin typeface="Times New Roman"/>
                <a:cs typeface="Times New Roman"/>
              </a:rPr>
              <a:t>separatamente </a:t>
            </a:r>
            <a:r>
              <a:rPr sz="1200" dirty="0">
                <a:latin typeface="Times New Roman"/>
                <a:cs typeface="Times New Roman"/>
              </a:rPr>
              <a:t>un concetto identico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una trinitizzazione, </a:t>
            </a:r>
            <a:r>
              <a:rPr sz="1200" spc="-5" dirty="0">
                <a:latin typeface="Times New Roman"/>
                <a:cs typeface="Times New Roman"/>
              </a:rPr>
              <a:t>gli Architetti </a:t>
            </a:r>
            <a:r>
              <a:rPr sz="1200" dirty="0">
                <a:latin typeface="Times New Roman"/>
                <a:cs typeface="Times New Roman"/>
              </a:rPr>
              <a:t>hanno il </a:t>
            </a:r>
            <a:r>
              <a:rPr sz="1200" spc="-5" dirty="0">
                <a:latin typeface="Times New Roman"/>
                <a:cs typeface="Times New Roman"/>
              </a:rPr>
              <a:t>potere </a:t>
            </a:r>
            <a:r>
              <a:rPr sz="1200" dirty="0">
                <a:latin typeface="Times New Roman"/>
                <a:cs typeface="Times New Roman"/>
              </a:rPr>
              <a:t>di promulgare a loro discrezione </a:t>
            </a:r>
            <a:r>
              <a:rPr sz="1200" spc="5" dirty="0">
                <a:latin typeface="Times New Roman"/>
                <a:cs typeface="Times New Roman"/>
              </a:rPr>
              <a:t>dei  </a:t>
            </a:r>
            <a:r>
              <a:rPr sz="1200" spc="-5" dirty="0">
                <a:latin typeface="Times New Roman"/>
                <a:cs typeface="Times New Roman"/>
              </a:rPr>
              <a:t>mandati che permettono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questi ascendenti </a:t>
            </a:r>
            <a:r>
              <a:rPr sz="1200" dirty="0">
                <a:latin typeface="Times New Roman"/>
                <a:cs typeface="Times New Roman"/>
              </a:rPr>
              <a:t>mortali </a:t>
            </a:r>
            <a:r>
              <a:rPr sz="1200" spc="-5" dirty="0">
                <a:latin typeface="Times New Roman"/>
                <a:cs typeface="Times New Roman"/>
              </a:rPr>
              <a:t>glorificati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prolungare </a:t>
            </a:r>
            <a:r>
              <a:rPr sz="1200" dirty="0">
                <a:latin typeface="Times New Roman"/>
                <a:cs typeface="Times New Roman"/>
              </a:rPr>
              <a:t>il loro </a:t>
            </a:r>
            <a:r>
              <a:rPr sz="1200" spc="-5" dirty="0">
                <a:latin typeface="Times New Roman"/>
                <a:cs typeface="Times New Roman"/>
              </a:rPr>
              <a:t>periodo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pausa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ritirarsi per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5" dirty="0">
                <a:latin typeface="Times New Roman"/>
                <a:cs typeface="Times New Roman"/>
              </a:rPr>
              <a:t>certo </a:t>
            </a:r>
            <a:r>
              <a:rPr sz="1200" dirty="0">
                <a:latin typeface="Times New Roman"/>
                <a:cs typeface="Times New Roman"/>
              </a:rPr>
              <a:t>tempo  </a:t>
            </a:r>
            <a:r>
              <a:rPr sz="1200" spc="-5" dirty="0">
                <a:latin typeface="Times New Roman"/>
                <a:cs typeface="Times New Roman"/>
              </a:rPr>
              <a:t>nel </a:t>
            </a:r>
            <a:r>
              <a:rPr sz="1200" dirty="0">
                <a:latin typeface="Times New Roman"/>
                <a:cs typeface="Times New Roman"/>
              </a:rPr>
              <a:t>settore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Cittadini del </a:t>
            </a:r>
            <a:r>
              <a:rPr sz="1200" spc="-5" dirty="0">
                <a:latin typeface="Times New Roman"/>
                <a:cs typeface="Times New Roman"/>
              </a:rPr>
              <a:t>Paradiso riservato </a:t>
            </a:r>
            <a:r>
              <a:rPr sz="1200" dirty="0">
                <a:latin typeface="Times New Roman"/>
                <a:cs typeface="Times New Roman"/>
              </a:rPr>
              <a:t>alla trinitizzazione. </a:t>
            </a:r>
            <a:r>
              <a:rPr sz="1200" spc="-5" dirty="0">
                <a:latin typeface="Times New Roman"/>
                <a:cs typeface="Times New Roman"/>
              </a:rPr>
              <a:t>Alla fine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ritiro </a:t>
            </a:r>
            <a:r>
              <a:rPr sz="1200" spc="-5" dirty="0">
                <a:latin typeface="Times New Roman"/>
                <a:cs typeface="Times New Roman"/>
              </a:rPr>
              <a:t>accordato, se essi </a:t>
            </a:r>
            <a:r>
              <a:rPr sz="1200" dirty="0">
                <a:latin typeface="Times New Roman"/>
                <a:cs typeface="Times New Roman"/>
              </a:rPr>
              <a:t>riferiscono di avere  </a:t>
            </a:r>
            <a:r>
              <a:rPr sz="1200" spc="-5" dirty="0">
                <a:latin typeface="Times New Roman"/>
                <a:cs typeface="Times New Roman"/>
              </a:rPr>
              <a:t>singolarmente </a:t>
            </a:r>
            <a:r>
              <a:rPr sz="1200" dirty="0">
                <a:latin typeface="Times New Roman"/>
                <a:cs typeface="Times New Roman"/>
              </a:rPr>
              <a:t>e congiuntamente </a:t>
            </a:r>
            <a:r>
              <a:rPr sz="1200" spc="-5" dirty="0">
                <a:latin typeface="Times New Roman"/>
                <a:cs typeface="Times New Roman"/>
              </a:rPr>
              <a:t>scelto </a:t>
            </a:r>
            <a:r>
              <a:rPr sz="1200" dirty="0">
                <a:latin typeface="Times New Roman"/>
                <a:cs typeface="Times New Roman"/>
              </a:rPr>
              <a:t>di compiere lo sforzo </a:t>
            </a:r>
            <a:r>
              <a:rPr sz="1200" spc="-5" dirty="0">
                <a:latin typeface="Times New Roman"/>
                <a:cs typeface="Times New Roman"/>
              </a:rPr>
              <a:t>paradisiaco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spiritualizzare, idealizzare ed </a:t>
            </a:r>
            <a:r>
              <a:rPr sz="1200" dirty="0">
                <a:latin typeface="Times New Roman"/>
                <a:cs typeface="Times New Roman"/>
              </a:rPr>
              <a:t>attuare un </a:t>
            </a:r>
            <a:r>
              <a:rPr sz="1200" spc="-5" dirty="0">
                <a:latin typeface="Times New Roman"/>
                <a:cs typeface="Times New Roman"/>
              </a:rPr>
              <a:t>concetto  selezionato ed originale </a:t>
            </a:r>
            <a:r>
              <a:rPr sz="1200" dirty="0">
                <a:latin typeface="Times New Roman"/>
                <a:cs typeface="Times New Roman"/>
              </a:rPr>
              <a:t>che non è mai </a:t>
            </a:r>
            <a:r>
              <a:rPr sz="1200" spc="-5" dirty="0">
                <a:latin typeface="Times New Roman"/>
                <a:cs typeface="Times New Roman"/>
              </a:rPr>
              <a:t>stato </a:t>
            </a:r>
            <a:r>
              <a:rPr sz="1200" dirty="0">
                <a:latin typeface="Times New Roman"/>
                <a:cs typeface="Times New Roman"/>
              </a:rPr>
              <a:t>prima </a:t>
            </a:r>
            <a:r>
              <a:rPr sz="1200" spc="-5" dirty="0">
                <a:latin typeface="Times New Roman"/>
                <a:cs typeface="Times New Roman"/>
              </a:rPr>
              <a:t>trinitizzato, </a:t>
            </a:r>
            <a:r>
              <a:rPr sz="1200" dirty="0">
                <a:latin typeface="Times New Roman"/>
                <a:cs typeface="Times New Roman"/>
              </a:rPr>
              <a:t>allora lo </a:t>
            </a:r>
            <a:r>
              <a:rPr sz="1200" spc="-5" dirty="0">
                <a:latin typeface="Times New Roman"/>
                <a:cs typeface="Times New Roman"/>
              </a:rPr>
              <a:t>Spirito Maestro Numero </a:t>
            </a:r>
            <a:r>
              <a:rPr sz="1200" dirty="0">
                <a:latin typeface="Times New Roman"/>
                <a:cs typeface="Times New Roman"/>
              </a:rPr>
              <a:t>Sette </a:t>
            </a:r>
            <a:r>
              <a:rPr sz="1200" spc="-5" dirty="0">
                <a:latin typeface="Times New Roman"/>
                <a:cs typeface="Times New Roman"/>
              </a:rPr>
              <a:t>emette degli </a:t>
            </a:r>
            <a:r>
              <a:rPr sz="1200" dirty="0">
                <a:latin typeface="Times New Roman"/>
                <a:cs typeface="Times New Roman"/>
              </a:rPr>
              <a:t>ordini </a:t>
            </a:r>
            <a:r>
              <a:rPr sz="1200" spc="10" dirty="0">
                <a:latin typeface="Times New Roman"/>
                <a:cs typeface="Times New Roman"/>
              </a:rPr>
              <a:t>che  </a:t>
            </a:r>
            <a:r>
              <a:rPr sz="1200" dirty="0">
                <a:latin typeface="Times New Roman"/>
                <a:cs typeface="Times New Roman"/>
              </a:rPr>
              <a:t>autorizzano </a:t>
            </a:r>
            <a:r>
              <a:rPr sz="1200" spc="-5" dirty="0">
                <a:latin typeface="Times New Roman"/>
                <a:cs typeface="Times New Roman"/>
              </a:rPr>
              <a:t>questa impresa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straordinaria.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64769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(249.6) 22:7.6 </a:t>
            </a:r>
            <a:r>
              <a:rPr sz="1200" spc="-5" dirty="0">
                <a:latin typeface="Times New Roman"/>
                <a:cs typeface="Times New Roman"/>
              </a:rPr>
              <a:t>Tali avventure richiedono </a:t>
            </a:r>
            <a:r>
              <a:rPr sz="1200" dirty="0">
                <a:latin typeface="Times New Roman"/>
                <a:cs typeface="Times New Roman"/>
              </a:rPr>
              <a:t>talvolta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periodi di tempo </a:t>
            </a:r>
            <a:r>
              <a:rPr sz="1200" spc="-5" dirty="0">
                <a:latin typeface="Times New Roman"/>
                <a:cs typeface="Times New Roman"/>
              </a:rPr>
              <a:t>incredibilmente lunghi. </a:t>
            </a:r>
            <a:r>
              <a:rPr sz="1200" dirty="0">
                <a:latin typeface="Times New Roman"/>
                <a:cs typeface="Times New Roman"/>
              </a:rPr>
              <a:t>Sembra che </a:t>
            </a:r>
            <a:r>
              <a:rPr sz="1200" spc="-5" dirty="0">
                <a:latin typeface="Times New Roman"/>
                <a:cs typeface="Times New Roman"/>
              </a:rPr>
              <a:t>trascorra </a:t>
            </a:r>
            <a:r>
              <a:rPr sz="1200" dirty="0">
                <a:latin typeface="Times New Roman"/>
                <a:cs typeface="Times New Roman"/>
              </a:rPr>
              <a:t>un’era prima </a:t>
            </a:r>
            <a:r>
              <a:rPr sz="1200" spc="-5" dirty="0">
                <a:latin typeface="Times New Roman"/>
                <a:cs typeface="Times New Roman"/>
              </a:rPr>
              <a:t>che  questi fedeli </a:t>
            </a:r>
            <a:r>
              <a:rPr sz="1200" dirty="0">
                <a:latin typeface="Times New Roman"/>
                <a:cs typeface="Times New Roman"/>
              </a:rPr>
              <a:t>e determinati </a:t>
            </a:r>
            <a:r>
              <a:rPr sz="1200" spc="-5" dirty="0">
                <a:latin typeface="Times New Roman"/>
                <a:cs typeface="Times New Roman"/>
              </a:rPr>
              <a:t>mortali </a:t>
            </a:r>
            <a:r>
              <a:rPr sz="1200" dirty="0">
                <a:latin typeface="Times New Roman"/>
                <a:cs typeface="Times New Roman"/>
              </a:rPr>
              <a:t>di un tempo — e talvolta </a:t>
            </a:r>
            <a:r>
              <a:rPr sz="1200" spc="-5" dirty="0">
                <a:latin typeface="Times New Roman"/>
                <a:cs typeface="Times New Roman"/>
              </a:rPr>
              <a:t>personalità del Paradiso-Havona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raggiungano </a:t>
            </a:r>
            <a:r>
              <a:rPr sz="1200" dirty="0">
                <a:latin typeface="Times New Roman"/>
                <a:cs typeface="Times New Roman"/>
              </a:rPr>
              <a:t>infine il loro scopo,  </a:t>
            </a:r>
            <a:r>
              <a:rPr sz="1200" spc="-5" dirty="0">
                <a:latin typeface="Times New Roman"/>
                <a:cs typeface="Times New Roman"/>
              </a:rPr>
              <a:t>riescano realmente </a:t>
            </a:r>
            <a:r>
              <a:rPr sz="1200" dirty="0">
                <a:latin typeface="Times New Roman"/>
                <a:cs typeface="Times New Roman"/>
              </a:rPr>
              <a:t>a portare </a:t>
            </a:r>
            <a:r>
              <a:rPr sz="1200" spc="-5" dirty="0">
                <a:latin typeface="Times New Roman"/>
                <a:cs typeface="Times New Roman"/>
              </a:rPr>
              <a:t>ad esistenza effettiva </a:t>
            </a:r>
            <a:r>
              <a:rPr sz="1200" dirty="0">
                <a:latin typeface="Times New Roman"/>
                <a:cs typeface="Times New Roman"/>
              </a:rPr>
              <a:t>il concetto di </a:t>
            </a:r>
            <a:r>
              <a:rPr sz="1200" spc="-5" dirty="0">
                <a:latin typeface="Times New Roman"/>
                <a:cs typeface="Times New Roman"/>
              </a:rPr>
              <a:t>verità universale </a:t>
            </a:r>
            <a:r>
              <a:rPr sz="1200" dirty="0">
                <a:latin typeface="Times New Roman"/>
                <a:cs typeface="Times New Roman"/>
              </a:rPr>
              <a:t>da loro scelto. E non </a:t>
            </a:r>
            <a:r>
              <a:rPr sz="1200" spc="-5" dirty="0">
                <a:latin typeface="Times New Roman"/>
                <a:cs typeface="Times New Roman"/>
              </a:rPr>
              <a:t>sempre queste coppie </a:t>
            </a:r>
            <a:r>
              <a:rPr sz="1200" dirty="0">
                <a:latin typeface="Times New Roman"/>
                <a:cs typeface="Times New Roman"/>
              </a:rPr>
              <a:t>devote  </a:t>
            </a:r>
            <a:r>
              <a:rPr sz="1200" spc="-5" dirty="0">
                <a:latin typeface="Times New Roman"/>
                <a:cs typeface="Times New Roman"/>
              </a:rPr>
              <a:t>hanno successo; </a:t>
            </a:r>
            <a:r>
              <a:rPr sz="1200" dirty="0">
                <a:latin typeface="Times New Roman"/>
                <a:cs typeface="Times New Roman"/>
              </a:rPr>
              <a:t>molte volte non </a:t>
            </a:r>
            <a:r>
              <a:rPr sz="1200" spc="-5" dirty="0">
                <a:latin typeface="Times New Roman"/>
                <a:cs typeface="Times New Roman"/>
              </a:rPr>
              <a:t>ci riescono, </a:t>
            </a:r>
            <a:r>
              <a:rPr sz="1200" dirty="0">
                <a:latin typeface="Times New Roman"/>
                <a:cs typeface="Times New Roman"/>
              </a:rPr>
              <a:t>e ciò </a:t>
            </a:r>
            <a:r>
              <a:rPr sz="1200" spc="-5" dirty="0">
                <a:latin typeface="Times New Roman"/>
                <a:cs typeface="Times New Roman"/>
              </a:rPr>
              <a:t>per errori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individuabili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parte </a:t>
            </a:r>
            <a:r>
              <a:rPr sz="1200" dirty="0">
                <a:latin typeface="Times New Roman"/>
                <a:cs typeface="Times New Roman"/>
              </a:rPr>
              <a:t>loro. I candidati alla trinitizzazione </a:t>
            </a:r>
            <a:r>
              <a:rPr sz="1200" spc="-10" dirty="0">
                <a:latin typeface="Times New Roman"/>
                <a:cs typeface="Times New Roman"/>
              </a:rPr>
              <a:t>che  </a:t>
            </a:r>
            <a:r>
              <a:rPr sz="1200" spc="-5" dirty="0">
                <a:latin typeface="Times New Roman"/>
                <a:cs typeface="Times New Roman"/>
              </a:rPr>
              <a:t>falliscono </a:t>
            </a:r>
            <a:r>
              <a:rPr sz="1200" dirty="0">
                <a:latin typeface="Times New Roman"/>
                <a:cs typeface="Times New Roman"/>
              </a:rPr>
              <a:t>in questo modo sono </a:t>
            </a:r>
            <a:r>
              <a:rPr sz="1200" spc="-5" dirty="0">
                <a:latin typeface="Times New Roman"/>
                <a:cs typeface="Times New Roman"/>
              </a:rPr>
              <a:t>ammessi ad </a:t>
            </a:r>
            <a:r>
              <a:rPr sz="1200" dirty="0">
                <a:latin typeface="Times New Roman"/>
                <a:cs typeface="Times New Roman"/>
              </a:rPr>
              <a:t>un gruppo </a:t>
            </a:r>
            <a:r>
              <a:rPr sz="1200" spc="-5" dirty="0">
                <a:latin typeface="Times New Roman"/>
                <a:cs typeface="Times New Roman"/>
              </a:rPr>
              <a:t>speciale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finalitari che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designati come esseri </a:t>
            </a:r>
            <a:r>
              <a:rPr sz="1200" dirty="0">
                <a:latin typeface="Times New Roman"/>
                <a:cs typeface="Times New Roman"/>
              </a:rPr>
              <a:t>che hanno compiuto lo  </a:t>
            </a:r>
            <a:r>
              <a:rPr sz="1200" spc="-5" dirty="0">
                <a:latin typeface="Times New Roman"/>
                <a:cs typeface="Times New Roman"/>
              </a:rPr>
              <a:t>sforzo supremo </a:t>
            </a:r>
            <a:r>
              <a:rPr sz="1200" dirty="0">
                <a:latin typeface="Times New Roman"/>
                <a:cs typeface="Times New Roman"/>
              </a:rPr>
              <a:t>e subìto la </a:t>
            </a:r>
            <a:r>
              <a:rPr sz="1200" spc="-5" dirty="0">
                <a:latin typeface="Times New Roman"/>
                <a:cs typeface="Times New Roman"/>
              </a:rPr>
              <a:t>suprema delusione. </a:t>
            </a:r>
            <a:r>
              <a:rPr sz="1200" dirty="0">
                <a:latin typeface="Times New Roman"/>
                <a:cs typeface="Times New Roman"/>
              </a:rPr>
              <a:t>Quando le </a:t>
            </a:r>
            <a:r>
              <a:rPr sz="1200" spc="-5" dirty="0">
                <a:latin typeface="Times New Roman"/>
                <a:cs typeface="Times New Roman"/>
              </a:rPr>
              <a:t>Deità </a:t>
            </a:r>
            <a:r>
              <a:rPr sz="1200" dirty="0">
                <a:latin typeface="Times New Roman"/>
                <a:cs typeface="Times New Roman"/>
              </a:rPr>
              <a:t>del Paradiso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uniscono </a:t>
            </a:r>
            <a:r>
              <a:rPr sz="1200" spc="-5" dirty="0">
                <a:latin typeface="Times New Roman"/>
                <a:cs typeface="Times New Roman"/>
              </a:rPr>
              <a:t>per trinitizzare riescono sempre,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10" dirty="0">
                <a:latin typeface="Times New Roman"/>
                <a:cs typeface="Times New Roman"/>
              </a:rPr>
              <a:t>non  </a:t>
            </a:r>
            <a:r>
              <a:rPr sz="1200" spc="-5" dirty="0">
                <a:latin typeface="Times New Roman"/>
                <a:cs typeface="Times New Roman"/>
              </a:rPr>
              <a:t>avviene così </a:t>
            </a:r>
            <a:r>
              <a:rPr sz="1200" dirty="0">
                <a:latin typeface="Times New Roman"/>
                <a:cs typeface="Times New Roman"/>
              </a:rPr>
              <a:t>per una coppia </a:t>
            </a:r>
            <a:r>
              <a:rPr sz="1200" spc="-5" dirty="0">
                <a:latin typeface="Times New Roman"/>
                <a:cs typeface="Times New Roman"/>
              </a:rPr>
              <a:t>omogenea </a:t>
            </a:r>
            <a:r>
              <a:rPr sz="1200" dirty="0">
                <a:latin typeface="Times New Roman"/>
                <a:cs typeface="Times New Roman"/>
              </a:rPr>
              <a:t>di creature, la </a:t>
            </a:r>
            <a:r>
              <a:rPr sz="1200" spc="-5" dirty="0">
                <a:latin typeface="Times New Roman"/>
                <a:cs typeface="Times New Roman"/>
              </a:rPr>
              <a:t>tentata </a:t>
            </a:r>
            <a:r>
              <a:rPr sz="1200" dirty="0">
                <a:latin typeface="Times New Roman"/>
                <a:cs typeface="Times New Roman"/>
              </a:rPr>
              <a:t>unione di due </a:t>
            </a:r>
            <a:r>
              <a:rPr sz="1200" spc="-5" dirty="0">
                <a:latin typeface="Times New Roman"/>
                <a:cs typeface="Times New Roman"/>
              </a:rPr>
              <a:t>membri </a:t>
            </a:r>
            <a:r>
              <a:rPr sz="1200" dirty="0">
                <a:latin typeface="Times New Roman"/>
                <a:cs typeface="Times New Roman"/>
              </a:rPr>
              <a:t>dello </a:t>
            </a:r>
            <a:r>
              <a:rPr sz="1200" spc="-5" dirty="0">
                <a:latin typeface="Times New Roman"/>
                <a:cs typeface="Times New Roman"/>
              </a:rPr>
              <a:t>stesso ordine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esseri.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5778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(250.1) 22:7.7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nuovo </a:t>
            </a:r>
            <a:r>
              <a:rPr sz="1200" spc="-5" dirty="0">
                <a:latin typeface="Times New Roman"/>
                <a:cs typeface="Times New Roman"/>
              </a:rPr>
              <a:t>ed originale </a:t>
            </a:r>
            <a:r>
              <a:rPr sz="1200" dirty="0">
                <a:latin typeface="Times New Roman"/>
                <a:cs typeface="Times New Roman"/>
              </a:rPr>
              <a:t>è trinitizzato </a:t>
            </a:r>
            <a:r>
              <a:rPr sz="1200" spc="-5" dirty="0">
                <a:latin typeface="Times New Roman"/>
                <a:cs typeface="Times New Roman"/>
              </a:rPr>
              <a:t>dagli Dei,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genitori </a:t>
            </a:r>
            <a:r>
              <a:rPr sz="1200" dirty="0">
                <a:latin typeface="Times New Roman"/>
                <a:cs typeface="Times New Roman"/>
              </a:rPr>
              <a:t>divini </a:t>
            </a:r>
            <a:r>
              <a:rPr sz="1200" spc="-5" dirty="0">
                <a:latin typeface="Times New Roman"/>
                <a:cs typeface="Times New Roman"/>
              </a:rPr>
              <a:t>restano immutati </a:t>
            </a:r>
            <a:r>
              <a:rPr sz="1200" dirty="0">
                <a:latin typeface="Times New Roman"/>
                <a:cs typeface="Times New Roman"/>
              </a:rPr>
              <a:t>in potenziale di </a:t>
            </a:r>
            <a:r>
              <a:rPr sz="1200" spc="-5" dirty="0">
                <a:latin typeface="Times New Roman"/>
                <a:cs typeface="Times New Roman"/>
              </a:rPr>
              <a:t>deità; </a:t>
            </a:r>
            <a:r>
              <a:rPr sz="1200" dirty="0">
                <a:latin typeface="Times New Roman"/>
                <a:cs typeface="Times New Roman"/>
              </a:rPr>
              <a:t>ma  </a:t>
            </a:r>
            <a:r>
              <a:rPr sz="1200" spc="-5" dirty="0">
                <a:latin typeface="Times New Roman"/>
                <a:cs typeface="Times New Roman"/>
              </a:rPr>
              <a:t>quando delle creature elevate realizzano </a:t>
            </a:r>
            <a:r>
              <a:rPr sz="1200" dirty="0">
                <a:latin typeface="Times New Roman"/>
                <a:cs typeface="Times New Roman"/>
              </a:rPr>
              <a:t>un tale episodio </a:t>
            </a:r>
            <a:r>
              <a:rPr sz="1200" spc="-5" dirty="0">
                <a:latin typeface="Times New Roman"/>
                <a:cs typeface="Times New Roman"/>
              </a:rPr>
              <a:t>creativo, </a:t>
            </a:r>
            <a:r>
              <a:rPr sz="1200" dirty="0">
                <a:latin typeface="Times New Roman"/>
                <a:cs typeface="Times New Roman"/>
              </a:rPr>
              <a:t>uno </a:t>
            </a:r>
            <a:r>
              <a:rPr sz="1200" spc="-5" dirty="0">
                <a:latin typeface="Times New Roman"/>
                <a:cs typeface="Times New Roman"/>
              </a:rPr>
              <a:t>degli </a:t>
            </a:r>
            <a:r>
              <a:rPr sz="1200" dirty="0">
                <a:latin typeface="Times New Roman"/>
                <a:cs typeface="Times New Roman"/>
              </a:rPr>
              <a:t>individui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vi </a:t>
            </a:r>
            <a:r>
              <a:rPr sz="1200" spc="-5" dirty="0">
                <a:latin typeface="Times New Roman"/>
                <a:cs typeface="Times New Roman"/>
              </a:rPr>
              <a:t>partecipano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l’eseguono subisce </a:t>
            </a:r>
            <a:r>
              <a:rPr sz="1200" dirty="0">
                <a:latin typeface="Times New Roman"/>
                <a:cs typeface="Times New Roman"/>
              </a:rPr>
              <a:t>una  </a:t>
            </a:r>
            <a:r>
              <a:rPr sz="1200" spc="-5" dirty="0">
                <a:latin typeface="Times New Roman"/>
                <a:cs typeface="Times New Roman"/>
              </a:rPr>
              <a:t>straordinaria </a:t>
            </a:r>
            <a:r>
              <a:rPr sz="1200" dirty="0">
                <a:latin typeface="Times New Roman"/>
                <a:cs typeface="Times New Roman"/>
              </a:rPr>
              <a:t>modificazione di </a:t>
            </a:r>
            <a:r>
              <a:rPr sz="1200" spc="-5" dirty="0">
                <a:latin typeface="Times New Roman"/>
                <a:cs typeface="Times New Roman"/>
              </a:rPr>
              <a:t>personalità. </a:t>
            </a:r>
            <a:r>
              <a:rPr sz="1200" dirty="0">
                <a:latin typeface="Times New Roman"/>
                <a:cs typeface="Times New Roman"/>
              </a:rPr>
              <a:t>I due </a:t>
            </a:r>
            <a:r>
              <a:rPr sz="1200" spc="-5" dirty="0">
                <a:latin typeface="Times New Roman"/>
                <a:cs typeface="Times New Roman"/>
              </a:rPr>
              <a:t>progenitori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figlio trinitizzato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creature divengono </a:t>
            </a:r>
            <a:r>
              <a:rPr sz="1200" dirty="0">
                <a:latin typeface="Times New Roman"/>
                <a:cs typeface="Times New Roman"/>
              </a:rPr>
              <a:t>in un certo </a:t>
            </a:r>
            <a:r>
              <a:rPr sz="1200" spc="5" dirty="0">
                <a:latin typeface="Times New Roman"/>
                <a:cs typeface="Times New Roman"/>
              </a:rPr>
              <a:t>senso  </a:t>
            </a:r>
            <a:r>
              <a:rPr sz="1200" spc="-5" dirty="0">
                <a:latin typeface="Times New Roman"/>
                <a:cs typeface="Times New Roman"/>
              </a:rPr>
              <a:t>spiritualmente </a:t>
            </a:r>
            <a:r>
              <a:rPr sz="1200" dirty="0">
                <a:latin typeface="Times New Roman"/>
                <a:cs typeface="Times New Roman"/>
              </a:rPr>
              <a:t>uno. </a:t>
            </a:r>
            <a:r>
              <a:rPr sz="1200" spc="-5" dirty="0">
                <a:latin typeface="Times New Roman"/>
                <a:cs typeface="Times New Roman"/>
              </a:rPr>
              <a:t>Noi crediamo che </a:t>
            </a:r>
            <a:r>
              <a:rPr sz="1200" dirty="0">
                <a:latin typeface="Times New Roman"/>
                <a:cs typeface="Times New Roman"/>
              </a:rPr>
              <a:t>questo </a:t>
            </a:r>
            <a:r>
              <a:rPr sz="1200" spc="-5" dirty="0">
                <a:latin typeface="Times New Roman"/>
                <a:cs typeface="Times New Roman"/>
              </a:rPr>
              <a:t>status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biunificazione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certe fasi spirituali della personalità prevarrà </a:t>
            </a:r>
            <a:r>
              <a:rPr sz="1200" dirty="0">
                <a:latin typeface="Times New Roman"/>
                <a:cs typeface="Times New Roman"/>
              </a:rPr>
              <a:t>probabilmente  fino a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l’Essere Supremo non avrà </a:t>
            </a:r>
            <a:r>
              <a:rPr sz="1200" spc="-5" dirty="0">
                <a:latin typeface="Times New Roman"/>
                <a:cs typeface="Times New Roman"/>
              </a:rPr>
              <a:t>raggiunto </a:t>
            </a:r>
            <a:r>
              <a:rPr sz="1200" dirty="0">
                <a:latin typeface="Times New Roman"/>
                <a:cs typeface="Times New Roman"/>
              </a:rPr>
              <a:t>la piena e </a:t>
            </a:r>
            <a:r>
              <a:rPr sz="1200" spc="-5" dirty="0">
                <a:latin typeface="Times New Roman"/>
                <a:cs typeface="Times New Roman"/>
              </a:rPr>
              <a:t>completa manifestazione della </a:t>
            </a:r>
            <a:r>
              <a:rPr sz="1200" dirty="0">
                <a:latin typeface="Times New Roman"/>
                <a:cs typeface="Times New Roman"/>
              </a:rPr>
              <a:t>personalità </a:t>
            </a:r>
            <a:r>
              <a:rPr sz="1200" spc="-5" dirty="0">
                <a:latin typeface="Times New Roman"/>
                <a:cs typeface="Times New Roman"/>
              </a:rPr>
              <a:t>nel grande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Universo.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44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442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88325" cy="406971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63500" marR="25654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(250.2) 22:7.8 </a:t>
            </a:r>
            <a:r>
              <a:rPr sz="1200" spc="-5" dirty="0">
                <a:latin typeface="Times New Roman"/>
                <a:cs typeface="Times New Roman"/>
              </a:rPr>
              <a:t>Simultaneamente all’apparizione </a:t>
            </a:r>
            <a:r>
              <a:rPr sz="1200" dirty="0">
                <a:latin typeface="Times New Roman"/>
                <a:cs typeface="Times New Roman"/>
              </a:rPr>
              <a:t>di un nuovo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trinitizzato da </a:t>
            </a:r>
            <a:r>
              <a:rPr sz="1200" spc="-5" dirty="0">
                <a:latin typeface="Times New Roman"/>
                <a:cs typeface="Times New Roman"/>
              </a:rPr>
              <a:t>creature avviene </a:t>
            </a:r>
            <a:r>
              <a:rPr sz="1200" dirty="0">
                <a:latin typeface="Times New Roman"/>
                <a:cs typeface="Times New Roman"/>
              </a:rPr>
              <a:t>questa unione spirituale funzionale 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due </a:t>
            </a:r>
            <a:r>
              <a:rPr sz="1200" spc="-5" dirty="0">
                <a:latin typeface="Times New Roman"/>
                <a:cs typeface="Times New Roman"/>
              </a:rPr>
              <a:t>progenitori; </a:t>
            </a:r>
            <a:r>
              <a:rPr sz="1200" dirty="0">
                <a:latin typeface="Times New Roman"/>
                <a:cs typeface="Times New Roman"/>
              </a:rPr>
              <a:t>i due </a:t>
            </a:r>
            <a:r>
              <a:rPr sz="1200" spc="-5" dirty="0">
                <a:latin typeface="Times New Roman"/>
                <a:cs typeface="Times New Roman"/>
              </a:rPr>
              <a:t>genitori </a:t>
            </a:r>
            <a:r>
              <a:rPr sz="1200" dirty="0">
                <a:latin typeface="Times New Roman"/>
                <a:cs typeface="Times New Roman"/>
              </a:rPr>
              <a:t>che trinitizzano </a:t>
            </a:r>
            <a:r>
              <a:rPr sz="1200" spc="-5" dirty="0">
                <a:latin typeface="Times New Roman"/>
                <a:cs typeface="Times New Roman"/>
              </a:rPr>
              <a:t>divengono </a:t>
            </a:r>
            <a:r>
              <a:rPr sz="1200" dirty="0">
                <a:latin typeface="Times New Roman"/>
                <a:cs typeface="Times New Roman"/>
              </a:rPr>
              <a:t>uno </a:t>
            </a:r>
            <a:r>
              <a:rPr sz="1200" spc="-5" dirty="0">
                <a:latin typeface="Times New Roman"/>
                <a:cs typeface="Times New Roman"/>
              </a:rPr>
              <a:t>ad </a:t>
            </a:r>
            <a:r>
              <a:rPr sz="1200" dirty="0">
                <a:latin typeface="Times New Roman"/>
                <a:cs typeface="Times New Roman"/>
              </a:rPr>
              <a:t>un livello funzionale </a:t>
            </a:r>
            <a:r>
              <a:rPr sz="1200" spc="-5" dirty="0">
                <a:latin typeface="Times New Roman"/>
                <a:cs typeface="Times New Roman"/>
              </a:rPr>
              <a:t>definitivo. Nessun essere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creato</a:t>
            </a:r>
            <a:endParaRPr sz="1200">
              <a:latin typeface="Times New Roman"/>
              <a:cs typeface="Times New Roman"/>
            </a:endParaRPr>
          </a:p>
          <a:p>
            <a:pPr marL="63500" marR="65405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dell’Universo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spiegare </a:t>
            </a:r>
            <a:r>
              <a:rPr sz="1200" dirty="0">
                <a:latin typeface="Times New Roman"/>
                <a:cs typeface="Times New Roman"/>
              </a:rPr>
              <a:t>pienamente questo </a:t>
            </a:r>
            <a:r>
              <a:rPr sz="1200" spc="-5" dirty="0">
                <a:latin typeface="Times New Roman"/>
                <a:cs typeface="Times New Roman"/>
              </a:rPr>
              <a:t>stupefacente fenomeno;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un’esperienza </a:t>
            </a:r>
            <a:r>
              <a:rPr sz="1200" dirty="0">
                <a:latin typeface="Times New Roman"/>
                <a:cs typeface="Times New Roman"/>
              </a:rPr>
              <a:t>quasi divina.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Padre 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si  </a:t>
            </a:r>
            <a:r>
              <a:rPr sz="1200" dirty="0">
                <a:latin typeface="Times New Roman"/>
                <a:cs typeface="Times New Roman"/>
              </a:rPr>
              <a:t>unirono </a:t>
            </a:r>
            <a:r>
              <a:rPr sz="1200" spc="-5" dirty="0">
                <a:latin typeface="Times New Roman"/>
                <a:cs typeface="Times New Roman"/>
              </a:rPr>
              <a:t>per eternare </a:t>
            </a:r>
            <a:r>
              <a:rPr sz="1200" dirty="0">
                <a:latin typeface="Times New Roman"/>
                <a:cs typeface="Times New Roman"/>
              </a:rPr>
              <a:t>lo Spirito </a:t>
            </a:r>
            <a:r>
              <a:rPr sz="1200" spc="-5" dirty="0">
                <a:latin typeface="Times New Roman"/>
                <a:cs typeface="Times New Roman"/>
              </a:rPr>
              <a:t>Infinito, </a:t>
            </a:r>
            <a:r>
              <a:rPr sz="1200" dirty="0">
                <a:latin typeface="Times New Roman"/>
                <a:cs typeface="Times New Roman"/>
              </a:rPr>
              <a:t>al compimento del loro </a:t>
            </a:r>
            <a:r>
              <a:rPr sz="1200" spc="-5" dirty="0">
                <a:latin typeface="Times New Roman"/>
                <a:cs typeface="Times New Roman"/>
              </a:rPr>
              <a:t>proposito </a:t>
            </a:r>
            <a:r>
              <a:rPr sz="1200" dirty="0">
                <a:latin typeface="Times New Roman"/>
                <a:cs typeface="Times New Roman"/>
              </a:rPr>
              <a:t>essi </a:t>
            </a:r>
            <a:r>
              <a:rPr sz="1200" spc="-5" dirty="0">
                <a:latin typeface="Times New Roman"/>
                <a:cs typeface="Times New Roman"/>
              </a:rPr>
              <a:t>divennero immediatamente come </a:t>
            </a:r>
            <a:r>
              <a:rPr sz="1200" dirty="0">
                <a:latin typeface="Times New Roman"/>
                <a:cs typeface="Times New Roman"/>
              </a:rPr>
              <a:t>uno e da allora sono  </a:t>
            </a:r>
            <a:r>
              <a:rPr sz="1200" spc="-5" dirty="0">
                <a:latin typeface="Times New Roman"/>
                <a:cs typeface="Times New Roman"/>
              </a:rPr>
              <a:t>sempre stati </a:t>
            </a:r>
            <a:r>
              <a:rPr sz="1200" dirty="0">
                <a:latin typeface="Times New Roman"/>
                <a:cs typeface="Times New Roman"/>
              </a:rPr>
              <a:t>uno. Ed </a:t>
            </a:r>
            <a:r>
              <a:rPr sz="1200" spc="-5" dirty="0">
                <a:latin typeface="Times New Roman"/>
                <a:cs typeface="Times New Roman"/>
              </a:rPr>
              <a:t>anche se l’unione trinitizzante </a:t>
            </a:r>
            <a:r>
              <a:rPr sz="1200" dirty="0">
                <a:latin typeface="Times New Roman"/>
                <a:cs typeface="Times New Roman"/>
              </a:rPr>
              <a:t>di due </a:t>
            </a:r>
            <a:r>
              <a:rPr sz="1200" spc="-5" dirty="0">
                <a:latin typeface="Times New Roman"/>
                <a:cs typeface="Times New Roman"/>
              </a:rPr>
              <a:t>creature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dello </a:t>
            </a:r>
            <a:r>
              <a:rPr sz="1200" dirty="0">
                <a:latin typeface="Times New Roman"/>
                <a:cs typeface="Times New Roman"/>
              </a:rPr>
              <a:t>stesso </a:t>
            </a:r>
            <a:r>
              <a:rPr sz="1200" spc="-5" dirty="0">
                <a:latin typeface="Times New Roman"/>
                <a:cs typeface="Times New Roman"/>
              </a:rPr>
              <a:t>ordine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portata </a:t>
            </a:r>
            <a:r>
              <a:rPr sz="1200" dirty="0">
                <a:latin typeface="Times New Roman"/>
                <a:cs typeface="Times New Roman"/>
              </a:rPr>
              <a:t>infinita </a:t>
            </a:r>
            <a:r>
              <a:rPr sz="1200" spc="-5" dirty="0">
                <a:latin typeface="Times New Roman"/>
                <a:cs typeface="Times New Roman"/>
              </a:rPr>
              <a:t>dell’unione perfetta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Deità del Padre Universale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 Figlio Eterno,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ripercussioni </a:t>
            </a:r>
            <a:r>
              <a:rPr sz="1200" dirty="0">
                <a:latin typeface="Times New Roman"/>
                <a:cs typeface="Times New Roman"/>
              </a:rPr>
              <a:t>di una </a:t>
            </a:r>
            <a:r>
              <a:rPr sz="1200" spc="-5" dirty="0">
                <a:latin typeface="Times New Roman"/>
                <a:cs typeface="Times New Roman"/>
              </a:rPr>
              <a:t>trinitizzazione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parte </a:t>
            </a:r>
            <a:r>
              <a:rPr sz="1200" dirty="0">
                <a:latin typeface="Times New Roman"/>
                <a:cs typeface="Times New Roman"/>
              </a:rPr>
              <a:t>di creature non sono di </a:t>
            </a:r>
            <a:r>
              <a:rPr sz="1200" spc="5" dirty="0">
                <a:latin typeface="Times New Roman"/>
                <a:cs typeface="Times New Roman"/>
              </a:rPr>
              <a:t>natura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eterna;</a:t>
            </a:r>
            <a:endParaRPr sz="1200">
              <a:latin typeface="Times New Roman"/>
              <a:cs typeface="Times New Roman"/>
            </a:endParaRPr>
          </a:p>
          <a:p>
            <a:pPr marL="63500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esse termineranno alla </a:t>
            </a:r>
            <a:r>
              <a:rPr sz="1200" dirty="0">
                <a:latin typeface="Times New Roman"/>
                <a:cs typeface="Times New Roman"/>
              </a:rPr>
              <a:t>completa </a:t>
            </a:r>
            <a:r>
              <a:rPr sz="1200" spc="-5" dirty="0">
                <a:latin typeface="Times New Roman"/>
                <a:cs typeface="Times New Roman"/>
              </a:rPr>
              <a:t>attuazione delle Deità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esperienziali.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67945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(250.3) 22:7.9 </a:t>
            </a:r>
            <a:r>
              <a:rPr sz="1200" spc="-5" dirty="0">
                <a:latin typeface="Times New Roman"/>
                <a:cs typeface="Times New Roman"/>
              </a:rPr>
              <a:t>Benché questi genitori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figli trinitizzati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creature </a:t>
            </a:r>
            <a:r>
              <a:rPr sz="1200" dirty="0">
                <a:latin typeface="Times New Roman"/>
                <a:cs typeface="Times New Roman"/>
              </a:rPr>
              <a:t>diventino come uno </a:t>
            </a:r>
            <a:r>
              <a:rPr sz="1200" spc="-5" dirty="0">
                <a:latin typeface="Times New Roman"/>
                <a:cs typeface="Times New Roman"/>
              </a:rPr>
              <a:t>nei loro incarichi </a:t>
            </a:r>
            <a:r>
              <a:rPr sz="1200" dirty="0">
                <a:latin typeface="Times New Roman"/>
                <a:cs typeface="Times New Roman"/>
              </a:rPr>
              <a:t>nell’Universo, </a:t>
            </a:r>
            <a:r>
              <a:rPr sz="1200" spc="-5" dirty="0">
                <a:latin typeface="Times New Roman"/>
                <a:cs typeface="Times New Roman"/>
              </a:rPr>
              <a:t>essi </a:t>
            </a:r>
            <a:r>
              <a:rPr sz="1200" dirty="0">
                <a:latin typeface="Times New Roman"/>
                <a:cs typeface="Times New Roman"/>
              </a:rPr>
              <a:t>continuano  </a:t>
            </a:r>
            <a:r>
              <a:rPr sz="1200" spc="-5" dirty="0">
                <a:latin typeface="Times New Roman"/>
                <a:cs typeface="Times New Roman"/>
              </a:rPr>
              <a:t>ad essere considerati </a:t>
            </a:r>
            <a:r>
              <a:rPr sz="1200" dirty="0">
                <a:latin typeface="Times New Roman"/>
                <a:cs typeface="Times New Roman"/>
              </a:rPr>
              <a:t>come due </a:t>
            </a:r>
            <a:r>
              <a:rPr sz="1200" spc="-5" dirty="0">
                <a:latin typeface="Times New Roman"/>
                <a:cs typeface="Times New Roman"/>
              </a:rPr>
              <a:t>personalità nella formazione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nelle liste d’appello del Corpo della Finalità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degli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Architetti</a:t>
            </a:r>
            <a:endParaRPr sz="1200">
              <a:latin typeface="Times New Roman"/>
              <a:cs typeface="Times New Roman"/>
            </a:endParaRPr>
          </a:p>
          <a:p>
            <a:pPr marL="63500" marR="5588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dell’Universo Maestro. Durante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presente </a:t>
            </a:r>
            <a:r>
              <a:rPr sz="1200" dirty="0">
                <a:latin typeface="Times New Roman"/>
                <a:cs typeface="Times New Roman"/>
              </a:rPr>
              <a:t>era dell’Universo tutti i </a:t>
            </a:r>
            <a:r>
              <a:rPr sz="1200" spc="-5" dirty="0">
                <a:latin typeface="Times New Roman"/>
                <a:cs typeface="Times New Roman"/>
              </a:rPr>
              <a:t>genitori </a:t>
            </a:r>
            <a:r>
              <a:rPr sz="1200" dirty="0">
                <a:latin typeface="Times New Roman"/>
                <a:cs typeface="Times New Roman"/>
              </a:rPr>
              <a:t>uniti dalla </a:t>
            </a:r>
            <a:r>
              <a:rPr sz="1200" spc="-5" dirty="0">
                <a:latin typeface="Times New Roman"/>
                <a:cs typeface="Times New Roman"/>
              </a:rPr>
              <a:t>trinitizzazione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inseparabili </a:t>
            </a:r>
            <a:r>
              <a:rPr sz="1200" dirty="0">
                <a:latin typeface="Times New Roman"/>
                <a:cs typeface="Times New Roman"/>
              </a:rPr>
              <a:t>per  </a:t>
            </a:r>
            <a:r>
              <a:rPr sz="1200" spc="-5" dirty="0">
                <a:latin typeface="Times New Roman"/>
                <a:cs typeface="Times New Roman"/>
              </a:rPr>
              <a:t>destinazione </a:t>
            </a:r>
            <a:r>
              <a:rPr sz="1200" dirty="0">
                <a:latin typeface="Times New Roman"/>
                <a:cs typeface="Times New Roman"/>
              </a:rPr>
              <a:t>e funzione; dove va l’uno va l’altro, </a:t>
            </a:r>
            <a:r>
              <a:rPr sz="1200" spc="-5" dirty="0">
                <a:latin typeface="Times New Roman"/>
                <a:cs typeface="Times New Roman"/>
              </a:rPr>
              <a:t>ciò </a:t>
            </a:r>
            <a:r>
              <a:rPr sz="1200" dirty="0">
                <a:latin typeface="Times New Roman"/>
                <a:cs typeface="Times New Roman"/>
              </a:rPr>
              <a:t>che fa l’uno fa l’altro. Se la </a:t>
            </a:r>
            <a:r>
              <a:rPr sz="1200" spc="-5" dirty="0">
                <a:latin typeface="Times New Roman"/>
                <a:cs typeface="Times New Roman"/>
              </a:rPr>
              <a:t>biunificazione genitoriale avviene </a:t>
            </a:r>
            <a:r>
              <a:rPr sz="1200" dirty="0">
                <a:latin typeface="Times New Roman"/>
                <a:cs typeface="Times New Roman"/>
              </a:rPr>
              <a:t>tra un </a:t>
            </a:r>
            <a:r>
              <a:rPr sz="1200" spc="-5" dirty="0">
                <a:latin typeface="Times New Roman"/>
                <a:cs typeface="Times New Roman"/>
              </a:rPr>
              <a:t>finalitario  mortale (o altro) ed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personalità del </a:t>
            </a:r>
            <a:r>
              <a:rPr sz="1200" dirty="0">
                <a:latin typeface="Times New Roman"/>
                <a:cs typeface="Times New Roman"/>
              </a:rPr>
              <a:t>Paradiso-Havona, </a:t>
            </a:r>
            <a:r>
              <a:rPr sz="1200" spc="-5" dirty="0">
                <a:latin typeface="Times New Roman"/>
                <a:cs typeface="Times New Roman"/>
              </a:rPr>
              <a:t>gli esseri genitoriali </a:t>
            </a:r>
            <a:r>
              <a:rPr sz="1200" dirty="0">
                <a:latin typeface="Times New Roman"/>
                <a:cs typeface="Times New Roman"/>
              </a:rPr>
              <a:t>uniti non </a:t>
            </a:r>
            <a:r>
              <a:rPr sz="1200" spc="-5" dirty="0">
                <a:latin typeface="Times New Roman"/>
                <a:cs typeface="Times New Roman"/>
              </a:rPr>
              <a:t>operano </a:t>
            </a:r>
            <a:r>
              <a:rPr sz="1200" dirty="0">
                <a:latin typeface="Times New Roman"/>
                <a:cs typeface="Times New Roman"/>
              </a:rPr>
              <a:t>né con i </a:t>
            </a:r>
            <a:r>
              <a:rPr sz="1200" spc="-5" dirty="0">
                <a:latin typeface="Times New Roman"/>
                <a:cs typeface="Times New Roman"/>
              </a:rPr>
              <a:t>cittadini del Paradiso </a:t>
            </a:r>
            <a:r>
              <a:rPr sz="1200" dirty="0">
                <a:latin typeface="Times New Roman"/>
                <a:cs typeface="Times New Roman"/>
              </a:rPr>
              <a:t>o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</a:t>
            </a:r>
            <a:endParaRPr sz="1200">
              <a:latin typeface="Times New Roman"/>
              <a:cs typeface="Times New Roman"/>
            </a:endParaRPr>
          </a:p>
          <a:p>
            <a:pPr marL="63500" marR="15748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Havona, </a:t>
            </a:r>
            <a:r>
              <a:rPr sz="1200" dirty="0">
                <a:latin typeface="Times New Roman"/>
                <a:cs typeface="Times New Roman"/>
              </a:rPr>
              <a:t>né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finalitari. Queste coppie </a:t>
            </a:r>
            <a:r>
              <a:rPr sz="1200" dirty="0">
                <a:latin typeface="Times New Roman"/>
                <a:cs typeface="Times New Roman"/>
              </a:rPr>
              <a:t>miste </a:t>
            </a:r>
            <a:r>
              <a:rPr sz="1200" spc="-5" dirty="0">
                <a:latin typeface="Times New Roman"/>
                <a:cs typeface="Times New Roman"/>
              </a:rPr>
              <a:t>si raggruppano </a:t>
            </a:r>
            <a:r>
              <a:rPr sz="1200" dirty="0">
                <a:latin typeface="Times New Roman"/>
                <a:cs typeface="Times New Roman"/>
              </a:rPr>
              <a:t>in un </a:t>
            </a:r>
            <a:r>
              <a:rPr sz="1200" spc="-5" dirty="0">
                <a:latin typeface="Times New Roman"/>
                <a:cs typeface="Times New Roman"/>
              </a:rPr>
              <a:t>corpo speciale costituito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esseri </a:t>
            </a:r>
            <a:r>
              <a:rPr sz="1200" dirty="0">
                <a:latin typeface="Times New Roman"/>
                <a:cs typeface="Times New Roman"/>
              </a:rPr>
              <a:t>simili. Ed in tutte le </a:t>
            </a:r>
            <a:r>
              <a:rPr sz="1200" spc="-5" dirty="0">
                <a:latin typeface="Times New Roman"/>
                <a:cs typeface="Times New Roman"/>
              </a:rPr>
              <a:t>unioni 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trinitizzatori, miste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altro, </a:t>
            </a:r>
            <a:r>
              <a:rPr sz="1200" spc="-10" dirty="0">
                <a:latin typeface="Times New Roman"/>
                <a:cs typeface="Times New Roman"/>
              </a:rPr>
              <a:t>gli </a:t>
            </a:r>
            <a:r>
              <a:rPr sz="1200" spc="-5" dirty="0">
                <a:latin typeface="Times New Roman"/>
                <a:cs typeface="Times New Roman"/>
              </a:rPr>
              <a:t>esseri genitoriali sono coscienti </a:t>
            </a:r>
            <a:r>
              <a:rPr sz="1200" dirty="0">
                <a:latin typeface="Times New Roman"/>
                <a:cs typeface="Times New Roman"/>
              </a:rPr>
              <a:t>l’uno </a:t>
            </a:r>
            <a:r>
              <a:rPr sz="1200" spc="-5" dirty="0">
                <a:latin typeface="Times New Roman"/>
                <a:cs typeface="Times New Roman"/>
              </a:rPr>
              <a:t>dell’altro, possono comunicare </a:t>
            </a:r>
            <a:r>
              <a:rPr sz="1200" dirty="0">
                <a:latin typeface="Times New Roman"/>
                <a:cs typeface="Times New Roman"/>
              </a:rPr>
              <a:t>tra di </a:t>
            </a:r>
            <a:r>
              <a:rPr sz="1200" spc="-5" dirty="0">
                <a:latin typeface="Times New Roman"/>
                <a:cs typeface="Times New Roman"/>
              </a:rPr>
              <a:t>loro, </a:t>
            </a:r>
            <a:r>
              <a:rPr sz="1200" dirty="0">
                <a:latin typeface="Times New Roman"/>
                <a:cs typeface="Times New Roman"/>
              </a:rPr>
              <a:t>e possono  </a:t>
            </a:r>
            <a:r>
              <a:rPr sz="1200" spc="-5" dirty="0">
                <a:latin typeface="Times New Roman"/>
                <a:cs typeface="Times New Roman"/>
              </a:rPr>
              <a:t>assolvere compiti che </a:t>
            </a:r>
            <a:r>
              <a:rPr sz="1200" dirty="0">
                <a:latin typeface="Times New Roman"/>
                <a:cs typeface="Times New Roman"/>
              </a:rPr>
              <a:t>nessuno dei due </a:t>
            </a:r>
            <a:r>
              <a:rPr sz="1200" spc="-5" dirty="0">
                <a:latin typeface="Times New Roman"/>
                <a:cs typeface="Times New Roman"/>
              </a:rPr>
              <a:t>avrebbe </a:t>
            </a:r>
            <a:r>
              <a:rPr sz="1200" dirty="0">
                <a:latin typeface="Times New Roman"/>
                <a:cs typeface="Times New Roman"/>
              </a:rPr>
              <a:t>potuto </a:t>
            </a:r>
            <a:r>
              <a:rPr sz="1200" spc="-5" dirty="0">
                <a:latin typeface="Times New Roman"/>
                <a:cs typeface="Times New Roman"/>
              </a:rPr>
              <a:t>svolgere </a:t>
            </a:r>
            <a:r>
              <a:rPr sz="1200" dirty="0">
                <a:latin typeface="Times New Roman"/>
                <a:cs typeface="Times New Roman"/>
              </a:rPr>
              <a:t>in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precedenza.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 marR="37401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(250.4) 22:7.10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Sette </a:t>
            </a:r>
            <a:r>
              <a:rPr sz="1200" dirty="0">
                <a:latin typeface="Times New Roman"/>
                <a:cs typeface="Times New Roman"/>
              </a:rPr>
              <a:t>Spiriti </a:t>
            </a:r>
            <a:r>
              <a:rPr sz="1200" spc="-5" dirty="0">
                <a:latin typeface="Times New Roman"/>
                <a:cs typeface="Times New Roman"/>
              </a:rPr>
              <a:t>Maestri </a:t>
            </a:r>
            <a:r>
              <a:rPr sz="1200" dirty="0">
                <a:latin typeface="Times New Roman"/>
                <a:cs typeface="Times New Roman"/>
              </a:rPr>
              <a:t>hanno </a:t>
            </a:r>
            <a:r>
              <a:rPr sz="1200" spc="-5" dirty="0">
                <a:latin typeface="Times New Roman"/>
                <a:cs typeface="Times New Roman"/>
              </a:rPr>
              <a:t>l’autorità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ratificare </a:t>
            </a:r>
            <a:r>
              <a:rPr sz="1200" dirty="0">
                <a:latin typeface="Times New Roman"/>
                <a:cs typeface="Times New Roman"/>
              </a:rPr>
              <a:t>l’unione trinitizzante di </a:t>
            </a:r>
            <a:r>
              <a:rPr sz="1200" spc="-5" dirty="0">
                <a:latin typeface="Times New Roman"/>
                <a:cs typeface="Times New Roman"/>
              </a:rPr>
              <a:t>finalitari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personalità del </a:t>
            </a:r>
            <a:r>
              <a:rPr sz="1200" dirty="0">
                <a:latin typeface="Times New Roman"/>
                <a:cs typeface="Times New Roman"/>
              </a:rPr>
              <a:t>Paradiso-  </a:t>
            </a:r>
            <a:r>
              <a:rPr sz="1200" spc="-5" dirty="0">
                <a:latin typeface="Times New Roman"/>
                <a:cs typeface="Times New Roman"/>
              </a:rPr>
              <a:t>Havona, </a:t>
            </a:r>
            <a:r>
              <a:rPr sz="1200" dirty="0">
                <a:latin typeface="Times New Roman"/>
                <a:cs typeface="Times New Roman"/>
              </a:rPr>
              <a:t>e questi </a:t>
            </a:r>
            <a:r>
              <a:rPr sz="1200" spc="-5" dirty="0">
                <a:latin typeface="Times New Roman"/>
                <a:cs typeface="Times New Roman"/>
              </a:rPr>
              <a:t>legami </a:t>
            </a:r>
            <a:r>
              <a:rPr sz="1200" dirty="0">
                <a:latin typeface="Times New Roman"/>
                <a:cs typeface="Times New Roman"/>
              </a:rPr>
              <a:t>misti </a:t>
            </a:r>
            <a:r>
              <a:rPr sz="1200" spc="-5" dirty="0">
                <a:latin typeface="Times New Roman"/>
                <a:cs typeface="Times New Roman"/>
              </a:rPr>
              <a:t>hanno sempre successo. Gli splendidi figli </a:t>
            </a:r>
            <a:r>
              <a:rPr sz="1200" dirty="0">
                <a:latin typeface="Times New Roman"/>
                <a:cs typeface="Times New Roman"/>
              </a:rPr>
              <a:t>trinitizzati da </a:t>
            </a:r>
            <a:r>
              <a:rPr sz="1200" spc="-5" dirty="0">
                <a:latin typeface="Times New Roman"/>
                <a:cs typeface="Times New Roman"/>
              </a:rPr>
              <a:t>creature che </a:t>
            </a:r>
            <a:r>
              <a:rPr sz="1200" dirty="0">
                <a:latin typeface="Times New Roman"/>
                <a:cs typeface="Times New Roman"/>
              </a:rPr>
              <a:t>ne </a:t>
            </a:r>
            <a:r>
              <a:rPr sz="1200" spc="-5" dirty="0">
                <a:latin typeface="Times New Roman"/>
                <a:cs typeface="Times New Roman"/>
              </a:rPr>
              <a:t>risultano, rappresentano  concetti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adatti </a:t>
            </a:r>
            <a:r>
              <a:rPr sz="1200" dirty="0">
                <a:latin typeface="Times New Roman"/>
                <a:cs typeface="Times New Roman"/>
              </a:rPr>
              <a:t>ad </a:t>
            </a:r>
            <a:r>
              <a:rPr sz="1200" spc="-5" dirty="0">
                <a:latin typeface="Times New Roman"/>
                <a:cs typeface="Times New Roman"/>
              </a:rPr>
              <a:t>essere compresi </a:t>
            </a:r>
            <a:r>
              <a:rPr sz="1200" dirty="0">
                <a:latin typeface="Times New Roman"/>
                <a:cs typeface="Times New Roman"/>
              </a:rPr>
              <a:t>né </a:t>
            </a:r>
            <a:r>
              <a:rPr sz="1200" spc="-5" dirty="0">
                <a:latin typeface="Times New Roman"/>
                <a:cs typeface="Times New Roman"/>
              </a:rPr>
              <a:t>dalle creature </a:t>
            </a:r>
            <a:r>
              <a:rPr sz="1200" dirty="0">
                <a:latin typeface="Times New Roman"/>
                <a:cs typeface="Times New Roman"/>
              </a:rPr>
              <a:t>eterne del </a:t>
            </a:r>
            <a:r>
              <a:rPr sz="1200" spc="-5" dirty="0">
                <a:latin typeface="Times New Roman"/>
                <a:cs typeface="Times New Roman"/>
              </a:rPr>
              <a:t>Paradiso </a:t>
            </a:r>
            <a:r>
              <a:rPr sz="1200" dirty="0">
                <a:latin typeface="Times New Roman"/>
                <a:cs typeface="Times New Roman"/>
              </a:rPr>
              <a:t>né </a:t>
            </a:r>
            <a:r>
              <a:rPr sz="1200" spc="-5" dirty="0">
                <a:latin typeface="Times New Roman"/>
                <a:cs typeface="Times New Roman"/>
              </a:rPr>
              <a:t>dalle creature </a:t>
            </a:r>
            <a:r>
              <a:rPr sz="1200" dirty="0">
                <a:latin typeface="Times New Roman"/>
                <a:cs typeface="Times New Roman"/>
              </a:rPr>
              <a:t>temporali </a:t>
            </a:r>
            <a:r>
              <a:rPr sz="1200" spc="-5" dirty="0">
                <a:latin typeface="Times New Roman"/>
                <a:cs typeface="Times New Roman"/>
              </a:rPr>
              <a:t>dello </a:t>
            </a:r>
            <a:r>
              <a:rPr sz="1200" dirty="0">
                <a:latin typeface="Times New Roman"/>
                <a:cs typeface="Times New Roman"/>
              </a:rPr>
              <a:t>spazio. </a:t>
            </a:r>
            <a:r>
              <a:rPr sz="1200" spc="-5" dirty="0">
                <a:latin typeface="Times New Roman"/>
                <a:cs typeface="Times New Roman"/>
              </a:rPr>
              <a:t>Per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questa</a:t>
            </a:r>
            <a:endParaRPr sz="1200">
              <a:latin typeface="Times New Roman"/>
              <a:cs typeface="Times New Roman"/>
            </a:endParaRPr>
          </a:p>
          <a:p>
            <a:pPr marL="63500" marR="64769" algn="just">
              <a:lnSpc>
                <a:spcPts val="1380"/>
              </a:lnSpc>
              <a:spcBef>
                <a:spcPts val="35"/>
              </a:spcBef>
            </a:pPr>
            <a:r>
              <a:rPr sz="1200" spc="-5" dirty="0">
                <a:latin typeface="Times New Roman"/>
                <a:cs typeface="Times New Roman"/>
              </a:rPr>
              <a:t>ragione essi diventano </a:t>
            </a:r>
            <a:r>
              <a:rPr sz="1200" dirty="0">
                <a:latin typeface="Times New Roman"/>
                <a:cs typeface="Times New Roman"/>
              </a:rPr>
              <a:t>i pupilli </a:t>
            </a:r>
            <a:r>
              <a:rPr sz="1200" spc="-5" dirty="0">
                <a:latin typeface="Times New Roman"/>
                <a:cs typeface="Times New Roman"/>
              </a:rPr>
              <a:t>degli Architetti </a:t>
            </a:r>
            <a:r>
              <a:rPr sz="1200" dirty="0">
                <a:latin typeface="Times New Roman"/>
                <a:cs typeface="Times New Roman"/>
              </a:rPr>
              <a:t>dell’Universo Maestro. </a:t>
            </a:r>
            <a:r>
              <a:rPr sz="1200" spc="-5" dirty="0">
                <a:latin typeface="Times New Roman"/>
                <a:cs typeface="Times New Roman"/>
              </a:rPr>
              <a:t>Questi figli trinitizzati del destino incorporano </a:t>
            </a:r>
            <a:r>
              <a:rPr sz="1200" dirty="0">
                <a:latin typeface="Times New Roman"/>
                <a:cs typeface="Times New Roman"/>
              </a:rPr>
              <a:t>idee, ideali </a:t>
            </a:r>
            <a:r>
              <a:rPr sz="1200" spc="-5" dirty="0">
                <a:latin typeface="Times New Roman"/>
                <a:cs typeface="Times New Roman"/>
              </a:rPr>
              <a:t>ed  un’</a:t>
            </a:r>
            <a:r>
              <a:rPr sz="1200" i="1" spc="-5" dirty="0">
                <a:latin typeface="Times New Roman"/>
                <a:cs typeface="Times New Roman"/>
              </a:rPr>
              <a:t>esperienza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sembrano appartenere ad </a:t>
            </a:r>
            <a:r>
              <a:rPr sz="1200" dirty="0">
                <a:latin typeface="Times New Roman"/>
                <a:cs typeface="Times New Roman"/>
              </a:rPr>
              <a:t>un’era </a:t>
            </a:r>
            <a:r>
              <a:rPr sz="1200" spc="-5" dirty="0">
                <a:latin typeface="Times New Roman"/>
                <a:cs typeface="Times New Roman"/>
              </a:rPr>
              <a:t>dell’Universo futura </a:t>
            </a:r>
            <a:r>
              <a:rPr sz="1200" dirty="0">
                <a:latin typeface="Times New Roman"/>
                <a:cs typeface="Times New Roman"/>
              </a:rPr>
              <a:t>e non </a:t>
            </a:r>
            <a:r>
              <a:rPr sz="1200" spc="-5" dirty="0">
                <a:latin typeface="Times New Roman"/>
                <a:cs typeface="Times New Roman"/>
              </a:rPr>
              <a:t>hanno pertanto </a:t>
            </a:r>
            <a:r>
              <a:rPr sz="1200" dirty="0">
                <a:latin typeface="Times New Roman"/>
                <a:cs typeface="Times New Roman"/>
              </a:rPr>
              <a:t>alcun </a:t>
            </a:r>
            <a:r>
              <a:rPr sz="1200" spc="-5" dirty="0">
                <a:latin typeface="Times New Roman"/>
                <a:cs typeface="Times New Roman"/>
              </a:rPr>
              <a:t>valore pratico immediato </a:t>
            </a:r>
            <a:r>
              <a:rPr sz="1200" dirty="0">
                <a:latin typeface="Times New Roman"/>
                <a:cs typeface="Times New Roman"/>
              </a:rPr>
              <a:t>per le  </a:t>
            </a:r>
            <a:r>
              <a:rPr sz="1200" spc="-5" dirty="0">
                <a:latin typeface="Times New Roman"/>
                <a:cs typeface="Times New Roman"/>
              </a:rPr>
              <a:t>amministrazioni dei Superuniversi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quella dell’Universo </a:t>
            </a:r>
            <a:r>
              <a:rPr sz="1200" spc="-5" dirty="0">
                <a:latin typeface="Times New Roman"/>
                <a:cs typeface="Times New Roman"/>
              </a:rPr>
              <a:t>centrale. </a:t>
            </a:r>
            <a:r>
              <a:rPr sz="1200" dirty="0">
                <a:latin typeface="Times New Roman"/>
                <a:cs typeface="Times New Roman"/>
              </a:rPr>
              <a:t>Questi </a:t>
            </a:r>
            <a:r>
              <a:rPr sz="1200" spc="-5" dirty="0">
                <a:latin typeface="Times New Roman"/>
                <a:cs typeface="Times New Roman"/>
              </a:rPr>
              <a:t>figli straordinari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figli del tempo </a:t>
            </a:r>
            <a:r>
              <a:rPr sz="1200" dirty="0">
                <a:latin typeface="Times New Roman"/>
                <a:cs typeface="Times New Roman"/>
              </a:rPr>
              <a:t>e dei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cittadini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44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443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047990" cy="40741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220979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dell’eternità sono </a:t>
            </a:r>
            <a:r>
              <a:rPr sz="1200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tenuti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riserva su Vicegerington, </a:t>
            </a:r>
            <a:r>
              <a:rPr sz="1200" dirty="0">
                <a:latin typeface="Times New Roman"/>
                <a:cs typeface="Times New Roman"/>
              </a:rPr>
              <a:t>dove </a:t>
            </a:r>
            <a:r>
              <a:rPr sz="1200" spc="-5" dirty="0">
                <a:latin typeface="Times New Roman"/>
                <a:cs typeface="Times New Roman"/>
              </a:rPr>
              <a:t>sono </a:t>
            </a:r>
            <a:r>
              <a:rPr sz="1200" dirty="0">
                <a:latin typeface="Times New Roman"/>
                <a:cs typeface="Times New Roman"/>
              </a:rPr>
              <a:t>impegnati </a:t>
            </a:r>
            <a:r>
              <a:rPr sz="1200" spc="-5" dirty="0">
                <a:latin typeface="Times New Roman"/>
                <a:cs typeface="Times New Roman"/>
              </a:rPr>
              <a:t>nello studio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concetti </a:t>
            </a:r>
            <a:r>
              <a:rPr sz="1200" dirty="0">
                <a:latin typeface="Times New Roman"/>
                <a:cs typeface="Times New Roman"/>
              </a:rPr>
              <a:t>del tempo e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realtà  </a:t>
            </a:r>
            <a:r>
              <a:rPr sz="1200" spc="-5" dirty="0">
                <a:latin typeface="Times New Roman"/>
                <a:cs typeface="Times New Roman"/>
              </a:rPr>
              <a:t>dell’eternità </a:t>
            </a:r>
            <a:r>
              <a:rPr sz="1200" dirty="0">
                <a:latin typeface="Times New Roman"/>
                <a:cs typeface="Times New Roman"/>
              </a:rPr>
              <a:t>in un </a:t>
            </a:r>
            <a:r>
              <a:rPr sz="1200" spc="-5" dirty="0">
                <a:latin typeface="Times New Roman"/>
                <a:cs typeface="Times New Roman"/>
              </a:rPr>
              <a:t>settore speciale della </a:t>
            </a:r>
            <a:r>
              <a:rPr sz="1200" dirty="0">
                <a:latin typeface="Times New Roman"/>
                <a:cs typeface="Times New Roman"/>
              </a:rPr>
              <a:t>sfera occupato dai </a:t>
            </a:r>
            <a:r>
              <a:rPr sz="1200" spc="-5" dirty="0">
                <a:latin typeface="Times New Roman"/>
                <a:cs typeface="Times New Roman"/>
              </a:rPr>
              <a:t>collegi segreti del corpo dei Figli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Creatori.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812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(251.1) 22:7.11 </a:t>
            </a:r>
            <a:r>
              <a:rPr sz="1200" spc="-5" dirty="0">
                <a:latin typeface="Times New Roman"/>
                <a:cs typeface="Times New Roman"/>
              </a:rPr>
              <a:t>L’Essere </a:t>
            </a:r>
            <a:r>
              <a:rPr sz="1200" dirty="0">
                <a:latin typeface="Times New Roman"/>
                <a:cs typeface="Times New Roman"/>
              </a:rPr>
              <a:t>Supremo è </a:t>
            </a:r>
            <a:r>
              <a:rPr sz="1200" spc="-5" dirty="0">
                <a:latin typeface="Times New Roman"/>
                <a:cs typeface="Times New Roman"/>
              </a:rPr>
              <a:t>l’unificazione </a:t>
            </a:r>
            <a:r>
              <a:rPr sz="1200" dirty="0">
                <a:latin typeface="Times New Roman"/>
                <a:cs typeface="Times New Roman"/>
              </a:rPr>
              <a:t>di tre </a:t>
            </a:r>
            <a:r>
              <a:rPr sz="1200" spc="-5" dirty="0">
                <a:latin typeface="Times New Roman"/>
                <a:cs typeface="Times New Roman"/>
              </a:rPr>
              <a:t>fasi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realtà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Deità: Dio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Supremo, l’unificazione spirituale </a:t>
            </a:r>
            <a:r>
              <a:rPr sz="1200" dirty="0">
                <a:latin typeface="Times New Roman"/>
                <a:cs typeface="Times New Roman"/>
              </a:rPr>
              <a:t>di certi  </a:t>
            </a:r>
            <a:r>
              <a:rPr sz="1200" spc="-5" dirty="0">
                <a:latin typeface="Times New Roman"/>
                <a:cs typeface="Times New Roman"/>
              </a:rPr>
              <a:t>aspetti finiti della Trinità del Paradiso; </a:t>
            </a:r>
            <a:r>
              <a:rPr sz="1200" dirty="0">
                <a:latin typeface="Times New Roman"/>
                <a:cs typeface="Times New Roman"/>
              </a:rPr>
              <a:t>l’Onnipotente </a:t>
            </a:r>
            <a:r>
              <a:rPr sz="1200" spc="-5" dirty="0">
                <a:latin typeface="Times New Roman"/>
                <a:cs typeface="Times New Roman"/>
              </a:rPr>
              <a:t>Supremo, l’unificazione del potere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Creatori del grande Universo;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5" dirty="0">
                <a:latin typeface="Times New Roman"/>
                <a:cs typeface="Times New Roman"/>
              </a:rPr>
              <a:t>la  </a:t>
            </a:r>
            <a:r>
              <a:rPr sz="1200" spc="-5" dirty="0">
                <a:latin typeface="Times New Roman"/>
                <a:cs typeface="Times New Roman"/>
              </a:rPr>
              <a:t>Mente Suprema, </a:t>
            </a:r>
            <a:r>
              <a:rPr sz="1200" dirty="0">
                <a:latin typeface="Times New Roman"/>
                <a:cs typeface="Times New Roman"/>
              </a:rPr>
              <a:t>la contribuzione </a:t>
            </a:r>
            <a:r>
              <a:rPr sz="1200" spc="-5" dirty="0">
                <a:latin typeface="Times New Roman"/>
                <a:cs typeface="Times New Roman"/>
              </a:rPr>
              <a:t>individuale della Terza Sorgente </a:t>
            </a:r>
            <a:r>
              <a:rPr sz="1200" dirty="0">
                <a:latin typeface="Times New Roman"/>
                <a:cs typeface="Times New Roman"/>
              </a:rPr>
              <a:t>e Centro e </a:t>
            </a:r>
            <a:r>
              <a:rPr sz="1200" spc="-5" dirty="0">
                <a:latin typeface="Times New Roman"/>
                <a:cs typeface="Times New Roman"/>
              </a:rPr>
              <a:t>dei suoi coordinati alla realtà dell’Essere </a:t>
            </a:r>
            <a:r>
              <a:rPr sz="1200" spc="5" dirty="0">
                <a:latin typeface="Times New Roman"/>
                <a:cs typeface="Times New Roman"/>
              </a:rPr>
              <a:t>Supremo.  </a:t>
            </a:r>
            <a:r>
              <a:rPr sz="1200" spc="-5" dirty="0">
                <a:latin typeface="Times New Roman"/>
                <a:cs typeface="Times New Roman"/>
              </a:rPr>
              <a:t>Nelle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avventure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trinitizzazione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splendide </a:t>
            </a:r>
            <a:r>
              <a:rPr sz="1200" dirty="0">
                <a:latin typeface="Times New Roman"/>
                <a:cs typeface="Times New Roman"/>
              </a:rPr>
              <a:t>creature dell’Universo </a:t>
            </a:r>
            <a:r>
              <a:rPr sz="1200" spc="-5" dirty="0">
                <a:latin typeface="Times New Roman"/>
                <a:cs typeface="Times New Roman"/>
              </a:rPr>
              <a:t>centrale </a:t>
            </a:r>
            <a:r>
              <a:rPr sz="1200" dirty="0">
                <a:latin typeface="Times New Roman"/>
                <a:cs typeface="Times New Roman"/>
              </a:rPr>
              <a:t>e del </a:t>
            </a:r>
            <a:r>
              <a:rPr sz="1200" spc="-5" dirty="0">
                <a:latin typeface="Times New Roman"/>
                <a:cs typeface="Times New Roman"/>
              </a:rPr>
              <a:t>Paradiso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impegnate </a:t>
            </a:r>
            <a:r>
              <a:rPr sz="1200" dirty="0">
                <a:latin typeface="Times New Roman"/>
                <a:cs typeface="Times New Roman"/>
              </a:rPr>
              <a:t>in una </a:t>
            </a:r>
            <a:r>
              <a:rPr sz="1200" spc="-5" dirty="0">
                <a:latin typeface="Times New Roman"/>
                <a:cs typeface="Times New Roman"/>
              </a:rPr>
              <a:t>triplice  esplorazione della Deità del Supremo, </a:t>
            </a:r>
            <a:r>
              <a:rPr sz="1200" dirty="0">
                <a:latin typeface="Times New Roman"/>
                <a:cs typeface="Times New Roman"/>
              </a:rPr>
              <a:t>che ha per </a:t>
            </a:r>
            <a:r>
              <a:rPr sz="1200" spc="-5" dirty="0">
                <a:latin typeface="Times New Roman"/>
                <a:cs typeface="Times New Roman"/>
              </a:rPr>
              <a:t>risultato </a:t>
            </a:r>
            <a:r>
              <a:rPr sz="1200" dirty="0">
                <a:latin typeface="Times New Roman"/>
                <a:cs typeface="Times New Roman"/>
              </a:rPr>
              <a:t>la produzione di tre ordini di </a:t>
            </a:r>
            <a:r>
              <a:rPr sz="1200" spc="-5" dirty="0">
                <a:latin typeface="Times New Roman"/>
                <a:cs typeface="Times New Roman"/>
              </a:rPr>
              <a:t>figli trinitizzati </a:t>
            </a:r>
            <a:r>
              <a:rPr sz="1200" dirty="0">
                <a:latin typeface="Times New Roman"/>
                <a:cs typeface="Times New Roman"/>
              </a:rPr>
              <a:t>da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creature: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546100" marR="6654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(251.2) 22:7.12 </a:t>
            </a:r>
            <a:r>
              <a:rPr sz="1200" dirty="0">
                <a:latin typeface="Times New Roman"/>
                <a:cs typeface="Times New Roman"/>
              </a:rPr>
              <a:t>1. </a:t>
            </a:r>
            <a:r>
              <a:rPr sz="1200" i="1" dirty="0">
                <a:latin typeface="Times New Roman"/>
                <a:cs typeface="Times New Roman"/>
              </a:rPr>
              <a:t>Figli </a:t>
            </a:r>
            <a:r>
              <a:rPr sz="1200" i="1" spc="-5" dirty="0">
                <a:latin typeface="Times New Roman"/>
                <a:cs typeface="Times New Roman"/>
              </a:rPr>
              <a:t>trinitizzati </a:t>
            </a:r>
            <a:r>
              <a:rPr sz="1200" i="1" dirty="0">
                <a:latin typeface="Times New Roman"/>
                <a:cs typeface="Times New Roman"/>
              </a:rPr>
              <a:t>da </a:t>
            </a:r>
            <a:r>
              <a:rPr sz="1200" i="1" spc="-5" dirty="0">
                <a:latin typeface="Times New Roman"/>
                <a:cs typeface="Times New Roman"/>
              </a:rPr>
              <a:t>ascendenti. </a:t>
            </a:r>
            <a:r>
              <a:rPr sz="1200" spc="-5" dirty="0">
                <a:latin typeface="Times New Roman"/>
                <a:cs typeface="Times New Roman"/>
              </a:rPr>
              <a:t>Nei loro sforzi creativi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finalitari tentano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trinitizzare certe realtà  concettuali dell’Onnipotente Supremo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hanno </a:t>
            </a:r>
            <a:r>
              <a:rPr sz="1200" dirty="0">
                <a:latin typeface="Times New Roman"/>
                <a:cs typeface="Times New Roman"/>
              </a:rPr>
              <a:t>acquisito per </a:t>
            </a:r>
            <a:r>
              <a:rPr sz="1200" spc="-5" dirty="0">
                <a:latin typeface="Times New Roman"/>
                <a:cs typeface="Times New Roman"/>
              </a:rPr>
              <a:t>esperienza nella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ascensione al </a:t>
            </a:r>
            <a:r>
              <a:rPr sz="1200" dirty="0">
                <a:latin typeface="Times New Roman"/>
                <a:cs typeface="Times New Roman"/>
              </a:rPr>
              <a:t>Paradiso  </a:t>
            </a:r>
            <a:r>
              <a:rPr sz="1200" spc="-5" dirty="0">
                <a:latin typeface="Times New Roman"/>
                <a:cs typeface="Times New Roman"/>
              </a:rPr>
              <a:t>attraverso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tempo </a:t>
            </a:r>
            <a:r>
              <a:rPr sz="1200" dirty="0">
                <a:latin typeface="Times New Roman"/>
                <a:cs typeface="Times New Roman"/>
              </a:rPr>
              <a:t>e lo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spazio.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546100" marR="83693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(251.3) 22:7.13 </a:t>
            </a:r>
            <a:r>
              <a:rPr sz="1200" dirty="0">
                <a:latin typeface="Times New Roman"/>
                <a:cs typeface="Times New Roman"/>
              </a:rPr>
              <a:t>2. </a:t>
            </a:r>
            <a:r>
              <a:rPr sz="1200" i="1" dirty="0">
                <a:latin typeface="Times New Roman"/>
                <a:cs typeface="Times New Roman"/>
              </a:rPr>
              <a:t>Figli </a:t>
            </a:r>
            <a:r>
              <a:rPr sz="1200" i="1" spc="-5" dirty="0">
                <a:latin typeface="Times New Roman"/>
                <a:cs typeface="Times New Roman"/>
              </a:rPr>
              <a:t>trinitizzati </a:t>
            </a:r>
            <a:r>
              <a:rPr sz="1200" i="1" dirty="0">
                <a:latin typeface="Times New Roman"/>
                <a:cs typeface="Times New Roman"/>
              </a:rPr>
              <a:t>del </a:t>
            </a:r>
            <a:r>
              <a:rPr sz="1200" i="1" spc="-5" dirty="0">
                <a:latin typeface="Times New Roman"/>
                <a:cs typeface="Times New Roman"/>
              </a:rPr>
              <a:t>Paradiso-Havona.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sforzi </a:t>
            </a:r>
            <a:r>
              <a:rPr sz="1200" spc="-5" dirty="0">
                <a:latin typeface="Times New Roman"/>
                <a:cs typeface="Times New Roman"/>
              </a:rPr>
              <a:t>creativi </a:t>
            </a:r>
            <a:r>
              <a:rPr sz="1200" dirty="0">
                <a:latin typeface="Times New Roman"/>
                <a:cs typeface="Times New Roman"/>
              </a:rPr>
              <a:t>dei Cittadini del </a:t>
            </a:r>
            <a:r>
              <a:rPr sz="1200" spc="-5" dirty="0">
                <a:latin typeface="Times New Roman"/>
                <a:cs typeface="Times New Roman"/>
              </a:rPr>
              <a:t>Paradiso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Havona  portano alla trinitizzazione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certi </a:t>
            </a:r>
            <a:r>
              <a:rPr sz="1200" dirty="0">
                <a:latin typeface="Times New Roman"/>
                <a:cs typeface="Times New Roman"/>
              </a:rPr>
              <a:t>aspetti </a:t>
            </a:r>
            <a:r>
              <a:rPr sz="1200" spc="-5" dirty="0">
                <a:latin typeface="Times New Roman"/>
                <a:cs typeface="Times New Roman"/>
              </a:rPr>
              <a:t>spirituali elevati dell’Essere </a:t>
            </a:r>
            <a:r>
              <a:rPr sz="1200" dirty="0">
                <a:latin typeface="Times New Roman"/>
                <a:cs typeface="Times New Roman"/>
              </a:rPr>
              <a:t>Supremo che </a:t>
            </a:r>
            <a:r>
              <a:rPr sz="1200" spc="-5" dirty="0">
                <a:latin typeface="Times New Roman"/>
                <a:cs typeface="Times New Roman"/>
              </a:rPr>
              <a:t>essi hanno </a:t>
            </a:r>
            <a:r>
              <a:rPr sz="1200" dirty="0">
                <a:latin typeface="Times New Roman"/>
                <a:cs typeface="Times New Roman"/>
              </a:rPr>
              <a:t>acquisito per  </a:t>
            </a:r>
            <a:r>
              <a:rPr sz="1200" spc="-5" dirty="0">
                <a:latin typeface="Times New Roman"/>
                <a:cs typeface="Times New Roman"/>
              </a:rPr>
              <a:t>esperienza su </a:t>
            </a:r>
            <a:r>
              <a:rPr sz="1200" dirty="0">
                <a:latin typeface="Times New Roman"/>
                <a:cs typeface="Times New Roman"/>
              </a:rPr>
              <a:t>uno </a:t>
            </a:r>
            <a:r>
              <a:rPr sz="1200" spc="-5" dirty="0">
                <a:latin typeface="Times New Roman"/>
                <a:cs typeface="Times New Roman"/>
              </a:rPr>
              <a:t>scenario supersupremo </a:t>
            </a:r>
            <a:r>
              <a:rPr sz="1200" dirty="0">
                <a:latin typeface="Times New Roman"/>
                <a:cs typeface="Times New Roman"/>
              </a:rPr>
              <a:t>che rasenta </a:t>
            </a:r>
            <a:r>
              <a:rPr sz="1200" spc="-5" dirty="0">
                <a:latin typeface="Times New Roman"/>
                <a:cs typeface="Times New Roman"/>
              </a:rPr>
              <a:t>l’Ultimo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l’Eterno.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546100" marR="44323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(251.4) 22:7.14 </a:t>
            </a:r>
            <a:r>
              <a:rPr sz="1200" dirty="0">
                <a:latin typeface="Times New Roman"/>
                <a:cs typeface="Times New Roman"/>
              </a:rPr>
              <a:t>3. </a:t>
            </a:r>
            <a:r>
              <a:rPr sz="1200" i="1" dirty="0">
                <a:latin typeface="Times New Roman"/>
                <a:cs typeface="Times New Roman"/>
              </a:rPr>
              <a:t>Figli </a:t>
            </a:r>
            <a:r>
              <a:rPr sz="1200" i="1" spc="-5" dirty="0">
                <a:latin typeface="Times New Roman"/>
                <a:cs typeface="Times New Roman"/>
              </a:rPr>
              <a:t>trinitizzati </a:t>
            </a:r>
            <a:r>
              <a:rPr sz="1200" i="1" dirty="0">
                <a:latin typeface="Times New Roman"/>
                <a:cs typeface="Times New Roman"/>
              </a:rPr>
              <a:t>di </a:t>
            </a:r>
            <a:r>
              <a:rPr sz="1200" i="1" spc="-5" dirty="0">
                <a:latin typeface="Times New Roman"/>
                <a:cs typeface="Times New Roman"/>
              </a:rPr>
              <a:t>destino. </a:t>
            </a:r>
            <a:r>
              <a:rPr sz="1200" spc="-5" dirty="0">
                <a:latin typeface="Times New Roman"/>
                <a:cs typeface="Times New Roman"/>
              </a:rPr>
              <a:t>Ma quando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finalitario ed </a:t>
            </a:r>
            <a:r>
              <a:rPr sz="1200" dirty="0">
                <a:latin typeface="Times New Roman"/>
                <a:cs typeface="Times New Roman"/>
              </a:rPr>
              <a:t>un cittadino </a:t>
            </a:r>
            <a:r>
              <a:rPr sz="1200" spc="-5" dirty="0">
                <a:latin typeface="Times New Roman"/>
                <a:cs typeface="Times New Roman"/>
              </a:rPr>
              <a:t>del Paradiso-Havona trinitizzano  insieme </a:t>
            </a:r>
            <a:r>
              <a:rPr sz="1200" dirty="0">
                <a:latin typeface="Times New Roman"/>
                <a:cs typeface="Times New Roman"/>
              </a:rPr>
              <a:t>una nuova </a:t>
            </a:r>
            <a:r>
              <a:rPr sz="1200" spc="-5" dirty="0">
                <a:latin typeface="Times New Roman"/>
                <a:cs typeface="Times New Roman"/>
              </a:rPr>
              <a:t>creatura, questo sforzo </a:t>
            </a:r>
            <a:r>
              <a:rPr sz="1200" dirty="0">
                <a:latin typeface="Times New Roman"/>
                <a:cs typeface="Times New Roman"/>
              </a:rPr>
              <a:t>congiunto </a:t>
            </a:r>
            <a:r>
              <a:rPr sz="1200" spc="-5" dirty="0">
                <a:latin typeface="Times New Roman"/>
                <a:cs typeface="Times New Roman"/>
              </a:rPr>
              <a:t>si ripercuote </a:t>
            </a:r>
            <a:r>
              <a:rPr sz="1200" dirty="0">
                <a:latin typeface="Times New Roman"/>
                <a:cs typeface="Times New Roman"/>
              </a:rPr>
              <a:t>in certe fasi della </a:t>
            </a:r>
            <a:r>
              <a:rPr sz="1200" spc="-5" dirty="0">
                <a:latin typeface="Times New Roman"/>
                <a:cs typeface="Times New Roman"/>
              </a:rPr>
              <a:t>Mente </a:t>
            </a:r>
            <a:r>
              <a:rPr sz="1200" dirty="0">
                <a:latin typeface="Times New Roman"/>
                <a:cs typeface="Times New Roman"/>
              </a:rPr>
              <a:t>Suprema-Ultima. I </a:t>
            </a:r>
            <a:r>
              <a:rPr sz="1200" spc="-5" dirty="0">
                <a:latin typeface="Times New Roman"/>
                <a:cs typeface="Times New Roman"/>
              </a:rPr>
              <a:t>figli  trinitizzati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creature </a:t>
            </a:r>
            <a:r>
              <a:rPr sz="1200" dirty="0">
                <a:latin typeface="Times New Roman"/>
                <a:cs typeface="Times New Roman"/>
              </a:rPr>
              <a:t>che ne </a:t>
            </a:r>
            <a:r>
              <a:rPr sz="1200" spc="-5" dirty="0">
                <a:latin typeface="Times New Roman"/>
                <a:cs typeface="Times New Roman"/>
              </a:rPr>
              <a:t>risultano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supercreazionali; essi rappresentano alcune realtà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Deità </a:t>
            </a:r>
            <a:r>
              <a:rPr sz="1200" dirty="0">
                <a:latin typeface="Times New Roman"/>
                <a:cs typeface="Times New Roman"/>
              </a:rPr>
              <a:t>Suprema-  </a:t>
            </a:r>
            <a:r>
              <a:rPr sz="1200" spc="-5" dirty="0">
                <a:latin typeface="Times New Roman"/>
                <a:cs typeface="Times New Roman"/>
              </a:rPr>
              <a:t>Ultima che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sono state raggiunte </a:t>
            </a:r>
            <a:r>
              <a:rPr sz="1200" dirty="0">
                <a:latin typeface="Times New Roman"/>
                <a:cs typeface="Times New Roman"/>
              </a:rPr>
              <a:t>in altro modo </a:t>
            </a:r>
            <a:r>
              <a:rPr sz="1200" spc="-5" dirty="0">
                <a:latin typeface="Times New Roman"/>
                <a:cs typeface="Times New Roman"/>
              </a:rPr>
              <a:t>grazie all’esperienza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perciò </a:t>
            </a:r>
            <a:r>
              <a:rPr sz="1200" dirty="0">
                <a:latin typeface="Times New Roman"/>
                <a:cs typeface="Times New Roman"/>
              </a:rPr>
              <a:t>ricadono </a:t>
            </a:r>
            <a:r>
              <a:rPr sz="1200" spc="-5" dirty="0">
                <a:latin typeface="Times New Roman"/>
                <a:cs typeface="Times New Roman"/>
              </a:rPr>
              <a:t>automaticamente nella  pertinenza degli Architetti </a:t>
            </a:r>
            <a:r>
              <a:rPr sz="1200" dirty="0">
                <a:latin typeface="Times New Roman"/>
                <a:cs typeface="Times New Roman"/>
              </a:rPr>
              <a:t>dell’Universo </a:t>
            </a:r>
            <a:r>
              <a:rPr sz="1200" spc="-5" dirty="0">
                <a:latin typeface="Times New Roman"/>
                <a:cs typeface="Times New Roman"/>
              </a:rPr>
              <a:t>Maestro, custodi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quelle cose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trascendono </a:t>
            </a:r>
            <a:r>
              <a:rPr sz="1200" dirty="0">
                <a:latin typeface="Times New Roman"/>
                <a:cs typeface="Times New Roman"/>
              </a:rPr>
              <a:t>i limiti </a:t>
            </a:r>
            <a:r>
              <a:rPr sz="1200" spc="-5" dirty="0">
                <a:latin typeface="Times New Roman"/>
                <a:cs typeface="Times New Roman"/>
              </a:rPr>
              <a:t>creativi </a:t>
            </a:r>
            <a:r>
              <a:rPr sz="1200" dirty="0">
                <a:latin typeface="Times New Roman"/>
                <a:cs typeface="Times New Roman"/>
              </a:rPr>
              <a:t>della  </a:t>
            </a:r>
            <a:r>
              <a:rPr sz="1200" spc="-5" dirty="0">
                <a:latin typeface="Times New Roman"/>
                <a:cs typeface="Times New Roman"/>
              </a:rPr>
              <a:t>presente era </a:t>
            </a:r>
            <a:r>
              <a:rPr sz="1200" dirty="0">
                <a:latin typeface="Times New Roman"/>
                <a:cs typeface="Times New Roman"/>
              </a:rPr>
              <a:t>dell’Universo. I </a:t>
            </a:r>
            <a:r>
              <a:rPr sz="1200" spc="-5" dirty="0">
                <a:latin typeface="Times New Roman"/>
                <a:cs typeface="Times New Roman"/>
              </a:rPr>
              <a:t>figli </a:t>
            </a:r>
            <a:r>
              <a:rPr sz="1200" dirty="0">
                <a:latin typeface="Times New Roman"/>
                <a:cs typeface="Times New Roman"/>
              </a:rPr>
              <a:t>trinitizzati di </a:t>
            </a:r>
            <a:r>
              <a:rPr sz="1200" spc="-5" dirty="0">
                <a:latin typeface="Times New Roman"/>
                <a:cs typeface="Times New Roman"/>
              </a:rPr>
              <a:t>destino incorporano </a:t>
            </a:r>
            <a:r>
              <a:rPr sz="1200" dirty="0">
                <a:latin typeface="Times New Roman"/>
                <a:cs typeface="Times New Roman"/>
              </a:rPr>
              <a:t>certi aspetti della </a:t>
            </a:r>
            <a:r>
              <a:rPr sz="1200" spc="-5" dirty="0">
                <a:latin typeface="Times New Roman"/>
                <a:cs typeface="Times New Roman"/>
              </a:rPr>
              <a:t>funzione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rivelata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del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44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444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176895" cy="39598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546100" marR="74422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Supremo-Ultimo nell’Universo maestro. Noi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conosciamo </a:t>
            </a:r>
            <a:r>
              <a:rPr sz="1200" dirty="0">
                <a:latin typeface="Times New Roman"/>
                <a:cs typeface="Times New Roman"/>
              </a:rPr>
              <a:t>molto riguardo a </a:t>
            </a:r>
            <a:r>
              <a:rPr sz="1200" spc="-5" dirty="0">
                <a:latin typeface="Times New Roman"/>
                <a:cs typeface="Times New Roman"/>
              </a:rPr>
              <a:t>questi figli </a:t>
            </a:r>
            <a:r>
              <a:rPr sz="1200" dirty="0">
                <a:latin typeface="Times New Roman"/>
                <a:cs typeface="Times New Roman"/>
              </a:rPr>
              <a:t>congiunti del tempo e  </a:t>
            </a:r>
            <a:r>
              <a:rPr sz="1200" spc="-5" dirty="0">
                <a:latin typeface="Times New Roman"/>
                <a:cs typeface="Times New Roman"/>
              </a:rPr>
              <a:t>dell’eternità, </a:t>
            </a:r>
            <a:r>
              <a:rPr sz="1200" dirty="0">
                <a:latin typeface="Times New Roman"/>
                <a:cs typeface="Times New Roman"/>
              </a:rPr>
              <a:t>ma sappiamo </a:t>
            </a:r>
            <a:r>
              <a:rPr sz="1200" spc="-5" dirty="0">
                <a:latin typeface="Times New Roman"/>
                <a:cs typeface="Times New Roman"/>
              </a:rPr>
              <a:t>assai </a:t>
            </a:r>
            <a:r>
              <a:rPr sz="1200" dirty="0">
                <a:latin typeface="Times New Roman"/>
                <a:cs typeface="Times New Roman"/>
              </a:rPr>
              <a:t>di più di quanto </a:t>
            </a:r>
            <a:r>
              <a:rPr sz="1200" spc="-5" dirty="0">
                <a:latin typeface="Times New Roman"/>
                <a:cs typeface="Times New Roman"/>
              </a:rPr>
              <a:t>ci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consentito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rivelare.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889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8. I figli trinitizzati da</a:t>
            </a:r>
            <a:r>
              <a:rPr sz="1600" b="1" spc="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creature</a:t>
            </a:r>
            <a:endParaRPr sz="1600">
              <a:latin typeface="Times New Roman"/>
              <a:cs typeface="Times New Roman"/>
            </a:endParaRPr>
          </a:p>
          <a:p>
            <a:pPr marL="88900" marR="177800">
              <a:lnSpc>
                <a:spcPct val="95500"/>
              </a:lnSpc>
              <a:spcBef>
                <a:spcPts val="138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(251.5) 22:8.1 </a:t>
            </a:r>
            <a:r>
              <a:rPr sz="1200" dirty="0">
                <a:latin typeface="Times New Roman"/>
                <a:cs typeface="Times New Roman"/>
              </a:rPr>
              <a:t>Oltre </a:t>
            </a:r>
            <a:r>
              <a:rPr sz="1200" spc="-5" dirty="0">
                <a:latin typeface="Times New Roman"/>
                <a:cs typeface="Times New Roman"/>
              </a:rPr>
              <a:t>ai figli trinitizzati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creature considerati </a:t>
            </a:r>
            <a:r>
              <a:rPr sz="1200" dirty="0">
                <a:latin typeface="Times New Roman"/>
                <a:cs typeface="Times New Roman"/>
              </a:rPr>
              <a:t>in questa esposizione, </a:t>
            </a:r>
            <a:r>
              <a:rPr sz="1200" spc="-5" dirty="0">
                <a:latin typeface="Times New Roman"/>
                <a:cs typeface="Times New Roman"/>
              </a:rPr>
              <a:t>ci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numerosi </a:t>
            </a:r>
            <a:r>
              <a:rPr sz="1200" dirty="0">
                <a:latin typeface="Times New Roman"/>
                <a:cs typeface="Times New Roman"/>
              </a:rPr>
              <a:t>ordini non </a:t>
            </a:r>
            <a:r>
              <a:rPr sz="1200" spc="-5" dirty="0">
                <a:latin typeface="Times New Roman"/>
                <a:cs typeface="Times New Roman"/>
              </a:rPr>
              <a:t>rivelati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esseri  trinitizzati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creature </a:t>
            </a:r>
            <a:r>
              <a:rPr sz="1200" dirty="0">
                <a:latin typeface="Times New Roman"/>
                <a:cs typeface="Times New Roman"/>
              </a:rPr>
              <a:t>— la </a:t>
            </a:r>
            <a:r>
              <a:rPr sz="1200" spc="-5" dirty="0">
                <a:latin typeface="Times New Roman"/>
                <a:cs typeface="Times New Roman"/>
              </a:rPr>
              <a:t>varia </a:t>
            </a:r>
            <a:r>
              <a:rPr sz="1200" dirty="0">
                <a:latin typeface="Times New Roman"/>
                <a:cs typeface="Times New Roman"/>
              </a:rPr>
              <a:t>progenie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molteplici </a:t>
            </a:r>
            <a:r>
              <a:rPr sz="1200" spc="-5" dirty="0">
                <a:latin typeface="Times New Roman"/>
                <a:cs typeface="Times New Roman"/>
              </a:rPr>
              <a:t>legami </a:t>
            </a:r>
            <a:r>
              <a:rPr sz="1200" dirty="0">
                <a:latin typeface="Times New Roman"/>
                <a:cs typeface="Times New Roman"/>
              </a:rPr>
              <a:t>tra i sette </a:t>
            </a:r>
            <a:r>
              <a:rPr sz="1200" spc="-5" dirty="0">
                <a:latin typeface="Times New Roman"/>
                <a:cs typeface="Times New Roman"/>
              </a:rPr>
              <a:t>corpi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finalitari </a:t>
            </a:r>
            <a:r>
              <a:rPr sz="1200" dirty="0">
                <a:latin typeface="Times New Roman"/>
                <a:cs typeface="Times New Roman"/>
              </a:rPr>
              <a:t>e le personalità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Paradiso-Havona.  </a:t>
            </a:r>
            <a:r>
              <a:rPr sz="1200" spc="-5" dirty="0">
                <a:latin typeface="Times New Roman"/>
                <a:cs typeface="Times New Roman"/>
              </a:rPr>
              <a:t>Ma </a:t>
            </a:r>
            <a:r>
              <a:rPr sz="1200" dirty="0">
                <a:latin typeface="Times New Roman"/>
                <a:cs typeface="Times New Roman"/>
              </a:rPr>
              <a:t>tutti questi </a:t>
            </a:r>
            <a:r>
              <a:rPr sz="1200" spc="-5" dirty="0">
                <a:latin typeface="Times New Roman"/>
                <a:cs typeface="Times New Roman"/>
              </a:rPr>
              <a:t>esseri trinitizzati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creature, rivelati </a:t>
            </a:r>
            <a:r>
              <a:rPr sz="1200" dirty="0">
                <a:latin typeface="Times New Roman"/>
                <a:cs typeface="Times New Roman"/>
              </a:rPr>
              <a:t>e non </a:t>
            </a:r>
            <a:r>
              <a:rPr sz="1200" spc="-5" dirty="0">
                <a:latin typeface="Times New Roman"/>
                <a:cs typeface="Times New Roman"/>
              </a:rPr>
              <a:t>rivelati, </a:t>
            </a:r>
            <a:r>
              <a:rPr sz="1200" dirty="0">
                <a:latin typeface="Times New Roman"/>
                <a:cs typeface="Times New Roman"/>
              </a:rPr>
              <a:t>sono dotati di </a:t>
            </a:r>
            <a:r>
              <a:rPr sz="1200" spc="-5" dirty="0">
                <a:latin typeface="Times New Roman"/>
                <a:cs typeface="Times New Roman"/>
              </a:rPr>
              <a:t>personalità dal </a:t>
            </a:r>
            <a:r>
              <a:rPr sz="1200" dirty="0">
                <a:latin typeface="Times New Roman"/>
                <a:cs typeface="Times New Roman"/>
              </a:rPr>
              <a:t>Padre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Universale.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6700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(251.6) 22:8.2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nuovi </a:t>
            </a:r>
            <a:r>
              <a:rPr sz="1200" spc="-5" dirty="0">
                <a:latin typeface="Times New Roman"/>
                <a:cs typeface="Times New Roman"/>
              </a:rPr>
              <a:t>figli </a:t>
            </a:r>
            <a:r>
              <a:rPr sz="1200" dirty="0">
                <a:latin typeface="Times New Roman"/>
                <a:cs typeface="Times New Roman"/>
              </a:rPr>
              <a:t>trinitizzati da </a:t>
            </a:r>
            <a:r>
              <a:rPr sz="1200" spc="-5" dirty="0">
                <a:latin typeface="Times New Roman"/>
                <a:cs typeface="Times New Roman"/>
              </a:rPr>
              <a:t>ascendenti </a:t>
            </a:r>
            <a:r>
              <a:rPr sz="1200" dirty="0">
                <a:latin typeface="Times New Roman"/>
                <a:cs typeface="Times New Roman"/>
              </a:rPr>
              <a:t>e da </a:t>
            </a:r>
            <a:r>
              <a:rPr sz="1200" spc="-5" dirty="0">
                <a:latin typeface="Times New Roman"/>
                <a:cs typeface="Times New Roman"/>
              </a:rPr>
              <a:t>personalità del </a:t>
            </a:r>
            <a:r>
              <a:rPr sz="1200" dirty="0">
                <a:latin typeface="Times New Roman"/>
                <a:cs typeface="Times New Roman"/>
              </a:rPr>
              <a:t>Paradiso-Havona </a:t>
            </a:r>
            <a:r>
              <a:rPr sz="1200" spc="-5" dirty="0">
                <a:latin typeface="Times New Roman"/>
                <a:cs typeface="Times New Roman"/>
              </a:rPr>
              <a:t>sono giovani </a:t>
            </a:r>
            <a:r>
              <a:rPr sz="1200" dirty="0">
                <a:latin typeface="Times New Roman"/>
                <a:cs typeface="Times New Roman"/>
              </a:rPr>
              <a:t>e privi </a:t>
            </a:r>
            <a:r>
              <a:rPr sz="1200" spc="-5" dirty="0">
                <a:latin typeface="Times New Roman"/>
                <a:cs typeface="Times New Roman"/>
              </a:rPr>
              <a:t>d’esperienza,  vengono </a:t>
            </a:r>
            <a:r>
              <a:rPr sz="1200" dirty="0">
                <a:latin typeface="Times New Roman"/>
                <a:cs typeface="Times New Roman"/>
              </a:rPr>
              <a:t>di solito inviati per </a:t>
            </a:r>
            <a:r>
              <a:rPr sz="1200" spc="-5" dirty="0">
                <a:latin typeface="Times New Roman"/>
                <a:cs typeface="Times New Roman"/>
              </a:rPr>
              <a:t>lunghi </a:t>
            </a:r>
            <a:r>
              <a:rPr sz="1200" dirty="0">
                <a:latin typeface="Times New Roman"/>
                <a:cs typeface="Times New Roman"/>
              </a:rPr>
              <a:t>periodi di servizio </a:t>
            </a:r>
            <a:r>
              <a:rPr sz="1200" spc="-5" dirty="0">
                <a:latin typeface="Times New Roman"/>
                <a:cs typeface="Times New Roman"/>
              </a:rPr>
              <a:t>sulle sette sfere </a:t>
            </a:r>
            <a:r>
              <a:rPr sz="1200" dirty="0">
                <a:latin typeface="Times New Roman"/>
                <a:cs typeface="Times New Roman"/>
              </a:rPr>
              <a:t>paradisiache </a:t>
            </a:r>
            <a:r>
              <a:rPr sz="1200" spc="-5" dirty="0">
                <a:latin typeface="Times New Roman"/>
                <a:cs typeface="Times New Roman"/>
              </a:rPr>
              <a:t>dello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Infinito, </a:t>
            </a:r>
            <a:r>
              <a:rPr sz="1200" dirty="0">
                <a:latin typeface="Times New Roman"/>
                <a:cs typeface="Times New Roman"/>
              </a:rPr>
              <a:t>dove </a:t>
            </a:r>
            <a:r>
              <a:rPr sz="1200" spc="-5" dirty="0">
                <a:latin typeface="Times New Roman"/>
                <a:cs typeface="Times New Roman"/>
              </a:rPr>
              <a:t>servono </a:t>
            </a:r>
            <a:r>
              <a:rPr sz="1200" dirty="0">
                <a:latin typeface="Times New Roman"/>
                <a:cs typeface="Times New Roman"/>
              </a:rPr>
              <a:t>sotto la  </a:t>
            </a:r>
            <a:r>
              <a:rPr sz="1200" spc="-5" dirty="0">
                <a:latin typeface="Times New Roman"/>
                <a:cs typeface="Times New Roman"/>
              </a:rPr>
              <a:t>tutela dei </a:t>
            </a:r>
            <a:r>
              <a:rPr sz="1200" dirty="0">
                <a:latin typeface="Times New Roman"/>
                <a:cs typeface="Times New Roman"/>
              </a:rPr>
              <a:t>Sette </a:t>
            </a:r>
            <a:r>
              <a:rPr sz="1200" spc="-5" dirty="0">
                <a:latin typeface="Times New Roman"/>
                <a:cs typeface="Times New Roman"/>
              </a:rPr>
              <a:t>Esecutivi Supremi. Successivamente essi </a:t>
            </a:r>
            <a:r>
              <a:rPr sz="1200" dirty="0">
                <a:latin typeface="Times New Roman"/>
                <a:cs typeface="Times New Roman"/>
              </a:rPr>
              <a:t>possono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adottati </a:t>
            </a:r>
            <a:r>
              <a:rPr sz="1200" spc="-5" dirty="0">
                <a:latin typeface="Times New Roman"/>
                <a:cs typeface="Times New Roman"/>
              </a:rPr>
              <a:t>dai Figli Istruttori Trinitari </a:t>
            </a:r>
            <a:r>
              <a:rPr sz="1200" dirty="0">
                <a:latin typeface="Times New Roman"/>
                <a:cs typeface="Times New Roman"/>
              </a:rPr>
              <a:t>per un addestramento  </a:t>
            </a:r>
            <a:r>
              <a:rPr sz="1200" spc="-5" dirty="0">
                <a:latin typeface="Times New Roman"/>
                <a:cs typeface="Times New Roman"/>
              </a:rPr>
              <a:t>supplementare </a:t>
            </a:r>
            <a:r>
              <a:rPr sz="1200" dirty="0">
                <a:latin typeface="Times New Roman"/>
                <a:cs typeface="Times New Roman"/>
              </a:rPr>
              <a:t>negli </a:t>
            </a:r>
            <a:r>
              <a:rPr sz="1200" spc="-5" dirty="0">
                <a:latin typeface="Times New Roman"/>
                <a:cs typeface="Times New Roman"/>
              </a:rPr>
              <a:t>Universi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locali.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16839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(251.7) 22:8.3 </a:t>
            </a:r>
            <a:r>
              <a:rPr sz="1200" spc="-5" dirty="0">
                <a:latin typeface="Times New Roman"/>
                <a:cs typeface="Times New Roman"/>
              </a:rPr>
              <a:t>Questi figli </a:t>
            </a:r>
            <a:r>
              <a:rPr sz="1200" dirty="0">
                <a:latin typeface="Times New Roman"/>
                <a:cs typeface="Times New Roman"/>
              </a:rPr>
              <a:t>adottati </a:t>
            </a:r>
            <a:r>
              <a:rPr sz="1200" spc="-5" dirty="0">
                <a:latin typeface="Times New Roman"/>
                <a:cs typeface="Times New Roman"/>
              </a:rPr>
              <a:t>aventi origine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creature elevate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glorificate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gli apprendisti, gli aiuti studenti dei Figli  Istruttori, </a:t>
            </a:r>
            <a:r>
              <a:rPr sz="1200" dirty="0">
                <a:latin typeface="Times New Roman"/>
                <a:cs typeface="Times New Roman"/>
              </a:rPr>
              <a:t>e per </a:t>
            </a:r>
            <a:r>
              <a:rPr sz="1200" spc="-5" dirty="0">
                <a:latin typeface="Times New Roman"/>
                <a:cs typeface="Times New Roman"/>
              </a:rPr>
              <a:t>quanto riguarda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classificazione </a:t>
            </a:r>
            <a:r>
              <a:rPr sz="1200" spc="-5" dirty="0">
                <a:latin typeface="Times New Roman"/>
                <a:cs typeface="Times New Roman"/>
              </a:rPr>
              <a:t>essi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spesso annoverati temporaneamente con questi Figli. Essi </a:t>
            </a:r>
            <a:r>
              <a:rPr sz="1200" dirty="0">
                <a:latin typeface="Times New Roman"/>
                <a:cs typeface="Times New Roman"/>
              </a:rPr>
              <a:t>possono  </a:t>
            </a:r>
            <a:r>
              <a:rPr sz="1200" spc="-5" dirty="0">
                <a:latin typeface="Times New Roman"/>
                <a:cs typeface="Times New Roman"/>
              </a:rPr>
              <a:t>eseguire, ed eseguono, </a:t>
            </a:r>
            <a:r>
              <a:rPr sz="1200" dirty="0">
                <a:latin typeface="Times New Roman"/>
                <a:cs typeface="Times New Roman"/>
              </a:rPr>
              <a:t>molti nobili </a:t>
            </a:r>
            <a:r>
              <a:rPr sz="1200" spc="-5" dirty="0">
                <a:latin typeface="Times New Roman"/>
                <a:cs typeface="Times New Roman"/>
              </a:rPr>
              <a:t>incarichi </a:t>
            </a:r>
            <a:r>
              <a:rPr sz="1200" dirty="0">
                <a:latin typeface="Times New Roman"/>
                <a:cs typeface="Times New Roman"/>
              </a:rPr>
              <a:t>con spirito di </a:t>
            </a:r>
            <a:r>
              <a:rPr sz="1200" spc="-5" dirty="0">
                <a:latin typeface="Times New Roman"/>
                <a:cs typeface="Times New Roman"/>
              </a:rPr>
              <a:t>abnegazione </a:t>
            </a:r>
            <a:r>
              <a:rPr sz="1200" dirty="0">
                <a:latin typeface="Times New Roman"/>
                <a:cs typeface="Times New Roman"/>
              </a:rPr>
              <a:t>a favore </a:t>
            </a:r>
            <a:r>
              <a:rPr sz="1200" spc="-5" dirty="0">
                <a:latin typeface="Times New Roman"/>
                <a:cs typeface="Times New Roman"/>
              </a:rPr>
              <a:t>dei regni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scelti per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servire.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431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(251.8) 22:8.4 </a:t>
            </a:r>
            <a:r>
              <a:rPr sz="1200" spc="-5" dirty="0">
                <a:latin typeface="Times New Roman"/>
                <a:cs typeface="Times New Roman"/>
              </a:rPr>
              <a:t>Negli Universi locali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Figli Istruttori </a:t>
            </a:r>
            <a:r>
              <a:rPr sz="1200" dirty="0">
                <a:latin typeface="Times New Roman"/>
                <a:cs typeface="Times New Roman"/>
              </a:rPr>
              <a:t>possono </a:t>
            </a:r>
            <a:r>
              <a:rPr sz="1200" spc="-5" dirty="0">
                <a:latin typeface="Times New Roman"/>
                <a:cs typeface="Times New Roman"/>
              </a:rPr>
              <a:t>designare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pupilli </a:t>
            </a:r>
            <a:r>
              <a:rPr sz="1200" spc="-5" dirty="0">
                <a:latin typeface="Times New Roman"/>
                <a:cs typeface="Times New Roman"/>
              </a:rPr>
              <a:t>trinitizzati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creature per essere abbracciati </a:t>
            </a:r>
            <a:r>
              <a:rPr sz="1200" dirty="0">
                <a:latin typeface="Times New Roman"/>
                <a:cs typeface="Times New Roman"/>
              </a:rPr>
              <a:t>dalla  </a:t>
            </a:r>
            <a:r>
              <a:rPr sz="1200" spc="-5" dirty="0">
                <a:latin typeface="Times New Roman"/>
                <a:cs typeface="Times New Roman"/>
              </a:rPr>
              <a:t>Trinità del Paradiso. Emergendo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questo abbraccio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Figli </a:t>
            </a:r>
            <a:r>
              <a:rPr sz="1200" dirty="0">
                <a:latin typeface="Times New Roman"/>
                <a:cs typeface="Times New Roman"/>
              </a:rPr>
              <a:t>Trinitizzati di </a:t>
            </a:r>
            <a:r>
              <a:rPr sz="1200" spc="-5" dirty="0">
                <a:latin typeface="Times New Roman"/>
                <a:cs typeface="Times New Roman"/>
              </a:rPr>
              <a:t>Perfezione, essi entrano al </a:t>
            </a:r>
            <a:r>
              <a:rPr sz="1200" dirty="0">
                <a:latin typeface="Times New Roman"/>
                <a:cs typeface="Times New Roman"/>
              </a:rPr>
              <a:t>servizio </a:t>
            </a:r>
            <a:r>
              <a:rPr sz="1200" spc="-5" dirty="0">
                <a:latin typeface="Times New Roman"/>
                <a:cs typeface="Times New Roman"/>
              </a:rPr>
              <a:t>degli </a:t>
            </a:r>
            <a:r>
              <a:rPr sz="1200" dirty="0">
                <a:latin typeface="Times New Roman"/>
                <a:cs typeface="Times New Roman"/>
              </a:rPr>
              <a:t>Antichi dei  </a:t>
            </a:r>
            <a:r>
              <a:rPr sz="1200" spc="-5" dirty="0">
                <a:latin typeface="Times New Roman"/>
                <a:cs typeface="Times New Roman"/>
              </a:rPr>
              <a:t>Giorni </a:t>
            </a:r>
            <a:r>
              <a:rPr sz="1200" dirty="0">
                <a:latin typeface="Times New Roman"/>
                <a:cs typeface="Times New Roman"/>
              </a:rPr>
              <a:t>nei </a:t>
            </a:r>
            <a:r>
              <a:rPr sz="1200" spc="-5" dirty="0">
                <a:latin typeface="Times New Roman"/>
                <a:cs typeface="Times New Roman"/>
              </a:rPr>
              <a:t>sette Superuniversi, essendo questo </a:t>
            </a:r>
            <a:r>
              <a:rPr sz="1200" dirty="0">
                <a:latin typeface="Times New Roman"/>
                <a:cs typeface="Times New Roman"/>
              </a:rPr>
              <a:t>il destino </a:t>
            </a:r>
            <a:r>
              <a:rPr sz="1200" spc="-5" dirty="0">
                <a:latin typeface="Times New Roman"/>
                <a:cs typeface="Times New Roman"/>
              </a:rPr>
              <a:t>attualmente conosciuto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tale gruppo </a:t>
            </a:r>
            <a:r>
              <a:rPr sz="1200" dirty="0">
                <a:latin typeface="Times New Roman"/>
                <a:cs typeface="Times New Roman"/>
              </a:rPr>
              <a:t>straordinario di </a:t>
            </a:r>
            <a:r>
              <a:rPr sz="1200" spc="-5" dirty="0">
                <a:latin typeface="Times New Roman"/>
                <a:cs typeface="Times New Roman"/>
              </a:rPr>
              <a:t>esseri trinitizzati </a:t>
            </a:r>
            <a:r>
              <a:rPr sz="1200" dirty="0">
                <a:latin typeface="Times New Roman"/>
                <a:cs typeface="Times New Roman"/>
              </a:rPr>
              <a:t>due  </a:t>
            </a:r>
            <a:r>
              <a:rPr sz="1200" spc="-5" dirty="0">
                <a:latin typeface="Times New Roman"/>
                <a:cs typeface="Times New Roman"/>
              </a:rPr>
              <a:t>volte.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44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445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211820" cy="360680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102235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(252.1) 22:8.5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tutti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figli trinitizzati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creature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abbracciati </a:t>
            </a:r>
            <a:r>
              <a:rPr sz="1200" dirty="0">
                <a:latin typeface="Times New Roman"/>
                <a:cs typeface="Times New Roman"/>
              </a:rPr>
              <a:t>dalla Trinità; molti </a:t>
            </a:r>
            <a:r>
              <a:rPr sz="1200" spc="-5" dirty="0">
                <a:latin typeface="Times New Roman"/>
                <a:cs typeface="Times New Roman"/>
              </a:rPr>
              <a:t>divengono gli associati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gli ambasciatori </a:t>
            </a:r>
            <a:r>
              <a:rPr sz="1200" spc="10" dirty="0">
                <a:latin typeface="Times New Roman"/>
                <a:cs typeface="Times New Roman"/>
              </a:rPr>
              <a:t>dei  </a:t>
            </a:r>
            <a:r>
              <a:rPr sz="1200" spc="-5" dirty="0">
                <a:latin typeface="Times New Roman"/>
                <a:cs typeface="Times New Roman"/>
              </a:rPr>
              <a:t>Sette </a:t>
            </a:r>
            <a:r>
              <a:rPr sz="1200" dirty="0">
                <a:latin typeface="Times New Roman"/>
                <a:cs typeface="Times New Roman"/>
              </a:rPr>
              <a:t>Spiriti </a:t>
            </a:r>
            <a:r>
              <a:rPr sz="1200" spc="-5" dirty="0">
                <a:latin typeface="Times New Roman"/>
                <a:cs typeface="Times New Roman"/>
              </a:rPr>
              <a:t>Maestri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Paradiso, degli </a:t>
            </a:r>
            <a:r>
              <a:rPr sz="1200" dirty="0">
                <a:latin typeface="Times New Roman"/>
                <a:cs typeface="Times New Roman"/>
              </a:rPr>
              <a:t>Spiriti </a:t>
            </a:r>
            <a:r>
              <a:rPr sz="1200" spc="-5" dirty="0">
                <a:latin typeface="Times New Roman"/>
                <a:cs typeface="Times New Roman"/>
              </a:rPr>
              <a:t>Riflettivi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Superuniversi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degli </a:t>
            </a:r>
            <a:r>
              <a:rPr sz="1200" dirty="0">
                <a:latin typeface="Times New Roman"/>
                <a:cs typeface="Times New Roman"/>
              </a:rPr>
              <a:t>Spiriti </a:t>
            </a:r>
            <a:r>
              <a:rPr sz="1200" spc="-5" dirty="0">
                <a:latin typeface="Times New Roman"/>
                <a:cs typeface="Times New Roman"/>
              </a:rPr>
              <a:t>Madre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creazioni locali. </a:t>
            </a:r>
            <a:r>
              <a:rPr sz="1200" dirty="0">
                <a:latin typeface="Times New Roman"/>
                <a:cs typeface="Times New Roman"/>
              </a:rPr>
              <a:t>Altri possono  </a:t>
            </a:r>
            <a:r>
              <a:rPr sz="1200" spc="-5" dirty="0">
                <a:latin typeface="Times New Roman"/>
                <a:cs typeface="Times New Roman"/>
              </a:rPr>
              <a:t>accettare </a:t>
            </a:r>
            <a:r>
              <a:rPr sz="1200" dirty="0">
                <a:latin typeface="Times New Roman"/>
                <a:cs typeface="Times New Roman"/>
              </a:rPr>
              <a:t>degli </a:t>
            </a:r>
            <a:r>
              <a:rPr sz="1200" spc="-5" dirty="0">
                <a:latin typeface="Times New Roman"/>
                <a:cs typeface="Times New Roman"/>
              </a:rPr>
              <a:t>incarichi </a:t>
            </a:r>
            <a:r>
              <a:rPr sz="1200" dirty="0">
                <a:latin typeface="Times New Roman"/>
                <a:cs typeface="Times New Roman"/>
              </a:rPr>
              <a:t>speciali </a:t>
            </a:r>
            <a:r>
              <a:rPr sz="1200" spc="-5" dirty="0">
                <a:latin typeface="Times New Roman"/>
                <a:cs typeface="Times New Roman"/>
              </a:rPr>
              <a:t>sull’Isola eterna. Altri ancora </a:t>
            </a:r>
            <a:r>
              <a:rPr sz="1200" dirty="0">
                <a:latin typeface="Times New Roman"/>
                <a:cs typeface="Times New Roman"/>
              </a:rPr>
              <a:t>possono </a:t>
            </a:r>
            <a:r>
              <a:rPr sz="1200" spc="-5" dirty="0">
                <a:latin typeface="Times New Roman"/>
                <a:cs typeface="Times New Roman"/>
              </a:rPr>
              <a:t>entrare nei </a:t>
            </a:r>
            <a:r>
              <a:rPr sz="1200" dirty="0">
                <a:latin typeface="Times New Roman"/>
                <a:cs typeface="Times New Roman"/>
              </a:rPr>
              <a:t>servizi </a:t>
            </a:r>
            <a:r>
              <a:rPr sz="1200" spc="-5" dirty="0">
                <a:latin typeface="Times New Roman"/>
                <a:cs typeface="Times New Roman"/>
              </a:rPr>
              <a:t>speciali sui </a:t>
            </a:r>
            <a:r>
              <a:rPr sz="1200" dirty="0">
                <a:latin typeface="Times New Roman"/>
                <a:cs typeface="Times New Roman"/>
              </a:rPr>
              <a:t>mondi </a:t>
            </a:r>
            <a:r>
              <a:rPr sz="1200" spc="-5" dirty="0">
                <a:latin typeface="Times New Roman"/>
                <a:cs typeface="Times New Roman"/>
              </a:rPr>
              <a:t>segreti del </a:t>
            </a:r>
            <a:r>
              <a:rPr sz="1200" dirty="0">
                <a:latin typeface="Times New Roman"/>
                <a:cs typeface="Times New Roman"/>
              </a:rPr>
              <a:t>Padre e  sulle </a:t>
            </a:r>
            <a:r>
              <a:rPr sz="1200" spc="-5" dirty="0">
                <a:latin typeface="Times New Roman"/>
                <a:cs typeface="Times New Roman"/>
              </a:rPr>
              <a:t>sfere paradisiache </a:t>
            </a:r>
            <a:r>
              <a:rPr sz="1200" dirty="0">
                <a:latin typeface="Times New Roman"/>
                <a:cs typeface="Times New Roman"/>
              </a:rPr>
              <a:t>dello Spirito. </a:t>
            </a:r>
            <a:r>
              <a:rPr sz="1200" spc="-10" dirty="0">
                <a:latin typeface="Times New Roman"/>
                <a:cs typeface="Times New Roman"/>
              </a:rPr>
              <a:t>Infine </a:t>
            </a:r>
            <a:r>
              <a:rPr sz="1200" dirty="0">
                <a:latin typeface="Times New Roman"/>
                <a:cs typeface="Times New Roman"/>
              </a:rPr>
              <a:t>molti </a:t>
            </a:r>
            <a:r>
              <a:rPr sz="1200" spc="-5" dirty="0">
                <a:latin typeface="Times New Roman"/>
                <a:cs typeface="Times New Roman"/>
              </a:rPr>
              <a:t>trovano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strada </a:t>
            </a:r>
            <a:r>
              <a:rPr sz="1200" spc="-5" dirty="0">
                <a:latin typeface="Times New Roman"/>
                <a:cs typeface="Times New Roman"/>
              </a:rPr>
              <a:t>nel corpo congiunto dei </a:t>
            </a:r>
            <a:r>
              <a:rPr sz="1200" dirty="0">
                <a:latin typeface="Times New Roman"/>
                <a:cs typeface="Times New Roman"/>
              </a:rPr>
              <a:t>Figli </a:t>
            </a:r>
            <a:r>
              <a:rPr sz="1200" spc="-5" dirty="0">
                <a:latin typeface="Times New Roman"/>
                <a:cs typeface="Times New Roman"/>
              </a:rPr>
              <a:t>Trinitizzati sul circuito  interno di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Havona.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685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(252.2) 22:8.6 </a:t>
            </a:r>
            <a:r>
              <a:rPr sz="1200" spc="-5" dirty="0">
                <a:latin typeface="Times New Roman"/>
                <a:cs typeface="Times New Roman"/>
              </a:rPr>
              <a:t>Ad eccezione dei Figli Trinitizzati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Perfezione </a:t>
            </a:r>
            <a:r>
              <a:rPr sz="1200" dirty="0">
                <a:latin typeface="Times New Roman"/>
                <a:cs typeface="Times New Roman"/>
              </a:rPr>
              <a:t>e di quelli che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stanno </a:t>
            </a:r>
            <a:r>
              <a:rPr sz="1200" spc="-5" dirty="0">
                <a:latin typeface="Times New Roman"/>
                <a:cs typeface="Times New Roman"/>
              </a:rPr>
              <a:t>riunendo su Vicegerington, </a:t>
            </a:r>
            <a:r>
              <a:rPr sz="1200" dirty="0">
                <a:latin typeface="Times New Roman"/>
                <a:cs typeface="Times New Roman"/>
              </a:rPr>
              <a:t>il destino </a:t>
            </a:r>
            <a:r>
              <a:rPr sz="1200" spc="-5" dirty="0">
                <a:latin typeface="Times New Roman"/>
                <a:cs typeface="Times New Roman"/>
              </a:rPr>
              <a:t>supremo </a:t>
            </a:r>
            <a:r>
              <a:rPr sz="1200" dirty="0">
                <a:latin typeface="Times New Roman"/>
                <a:cs typeface="Times New Roman"/>
              </a:rPr>
              <a:t>di  tutti i </a:t>
            </a:r>
            <a:r>
              <a:rPr sz="1200" spc="-5" dirty="0">
                <a:latin typeface="Times New Roman"/>
                <a:cs typeface="Times New Roman"/>
              </a:rPr>
              <a:t>figli trinitizzati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creature </a:t>
            </a:r>
            <a:r>
              <a:rPr sz="1200" dirty="0">
                <a:latin typeface="Times New Roman"/>
                <a:cs typeface="Times New Roman"/>
              </a:rPr>
              <a:t>sembra essere </a:t>
            </a:r>
            <a:r>
              <a:rPr sz="1200" spc="-5" dirty="0">
                <a:latin typeface="Times New Roman"/>
                <a:cs typeface="Times New Roman"/>
              </a:rPr>
              <a:t>l’entrata nel Corpo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Finalitari Trinitizzati, </a:t>
            </a:r>
            <a:r>
              <a:rPr sz="1200" dirty="0">
                <a:latin typeface="Times New Roman"/>
                <a:cs typeface="Times New Roman"/>
              </a:rPr>
              <a:t>uno dei </a:t>
            </a:r>
            <a:r>
              <a:rPr sz="1200" spc="-5" dirty="0">
                <a:latin typeface="Times New Roman"/>
                <a:cs typeface="Times New Roman"/>
              </a:rPr>
              <a:t>sette Corpi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Finalità </a:t>
            </a:r>
            <a:r>
              <a:rPr sz="1200" dirty="0">
                <a:latin typeface="Times New Roman"/>
                <a:cs typeface="Times New Roman"/>
              </a:rPr>
              <a:t>in  </a:t>
            </a:r>
            <a:r>
              <a:rPr sz="1200" spc="-5" dirty="0">
                <a:latin typeface="Times New Roman"/>
                <a:cs typeface="Times New Roman"/>
              </a:rPr>
              <a:t>Paradiso.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9. I Guardiani</a:t>
            </a:r>
            <a:r>
              <a:rPr sz="1600" b="1" spc="-1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Celesti</a:t>
            </a:r>
            <a:endParaRPr sz="1600">
              <a:latin typeface="Times New Roman"/>
              <a:cs typeface="Times New Roman"/>
            </a:endParaRPr>
          </a:p>
          <a:p>
            <a:pPr marL="76200" marR="481965">
              <a:lnSpc>
                <a:spcPts val="1380"/>
              </a:lnSpc>
              <a:spcBef>
                <a:spcPts val="141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(252.3) 22:9.1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figli trinitizzati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creature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abbracciati </a:t>
            </a:r>
            <a:r>
              <a:rPr sz="1200" dirty="0">
                <a:latin typeface="Times New Roman"/>
                <a:cs typeface="Times New Roman"/>
              </a:rPr>
              <a:t>dalla </a:t>
            </a:r>
            <a:r>
              <a:rPr sz="1200" spc="-5" dirty="0">
                <a:latin typeface="Times New Roman"/>
                <a:cs typeface="Times New Roman"/>
              </a:rPr>
              <a:t>Trinità del </a:t>
            </a:r>
            <a:r>
              <a:rPr sz="1200" dirty="0">
                <a:latin typeface="Times New Roman"/>
                <a:cs typeface="Times New Roman"/>
              </a:rPr>
              <a:t>Paradiso in </a:t>
            </a:r>
            <a:r>
              <a:rPr sz="1200" spc="-5" dirty="0">
                <a:latin typeface="Times New Roman"/>
                <a:cs typeface="Times New Roman"/>
              </a:rPr>
              <a:t>classi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settemila. Questi </a:t>
            </a:r>
            <a:r>
              <a:rPr sz="1200" dirty="0">
                <a:latin typeface="Times New Roman"/>
                <a:cs typeface="Times New Roman"/>
              </a:rPr>
              <a:t>discendenti  </a:t>
            </a:r>
            <a:r>
              <a:rPr sz="1200" spc="-5" dirty="0">
                <a:latin typeface="Times New Roman"/>
                <a:cs typeface="Times New Roman"/>
              </a:rPr>
              <a:t>trinitizzati </a:t>
            </a:r>
            <a:r>
              <a:rPr sz="1200" dirty="0">
                <a:latin typeface="Times New Roman"/>
                <a:cs typeface="Times New Roman"/>
              </a:rPr>
              <a:t>da umani </a:t>
            </a:r>
            <a:r>
              <a:rPr sz="1200" spc="-5" dirty="0">
                <a:latin typeface="Times New Roman"/>
                <a:cs typeface="Times New Roman"/>
              </a:rPr>
              <a:t>perfezionati </a:t>
            </a:r>
            <a:r>
              <a:rPr sz="1200" dirty="0">
                <a:latin typeface="Times New Roman"/>
                <a:cs typeface="Times New Roman"/>
              </a:rPr>
              <a:t>e da </a:t>
            </a:r>
            <a:r>
              <a:rPr sz="1200" spc="-5" dirty="0">
                <a:latin typeface="Times New Roman"/>
                <a:cs typeface="Times New Roman"/>
              </a:rPr>
              <a:t>personalità del </a:t>
            </a:r>
            <a:r>
              <a:rPr sz="1200" dirty="0">
                <a:latin typeface="Times New Roman"/>
                <a:cs typeface="Times New Roman"/>
              </a:rPr>
              <a:t>Paradiso-Havona sono tutti </a:t>
            </a:r>
            <a:r>
              <a:rPr sz="1200" spc="-5" dirty="0">
                <a:latin typeface="Times New Roman"/>
                <a:cs typeface="Times New Roman"/>
              </a:rPr>
              <a:t>egualmente </a:t>
            </a:r>
            <a:r>
              <a:rPr sz="1200" dirty="0">
                <a:latin typeface="Times New Roman"/>
                <a:cs typeface="Times New Roman"/>
              </a:rPr>
              <a:t>abbracciati dalle </a:t>
            </a:r>
            <a:r>
              <a:rPr sz="1200" spc="-5" dirty="0">
                <a:latin typeface="Times New Roman"/>
                <a:cs typeface="Times New Roman"/>
              </a:rPr>
              <a:t>Deità, </a:t>
            </a:r>
            <a:r>
              <a:rPr sz="1200" dirty="0">
                <a:latin typeface="Times New Roman"/>
                <a:cs typeface="Times New Roman"/>
              </a:rPr>
              <a:t>ma sono  </a:t>
            </a:r>
            <a:r>
              <a:rPr sz="1200" spc="-5" dirty="0">
                <a:latin typeface="Times New Roman"/>
                <a:cs typeface="Times New Roman"/>
              </a:rPr>
              <a:t>assegnati ai Superuniversi secondo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parere dei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vecchi insegnanti, </a:t>
            </a:r>
            <a:r>
              <a:rPr sz="1200" dirty="0">
                <a:latin typeface="Times New Roman"/>
                <a:cs typeface="Times New Roman"/>
              </a:rPr>
              <a:t>i Figli </a:t>
            </a:r>
            <a:r>
              <a:rPr sz="1200" spc="-5" dirty="0">
                <a:latin typeface="Times New Roman"/>
                <a:cs typeface="Times New Roman"/>
              </a:rPr>
              <a:t>Istruttori Trinitari. </a:t>
            </a:r>
            <a:r>
              <a:rPr sz="1200" dirty="0">
                <a:latin typeface="Times New Roman"/>
                <a:cs typeface="Times New Roman"/>
              </a:rPr>
              <a:t>Quelli con </a:t>
            </a:r>
            <a:r>
              <a:rPr sz="1200" spc="-5" dirty="0">
                <a:latin typeface="Times New Roman"/>
                <a:cs typeface="Times New Roman"/>
              </a:rPr>
              <a:t>migliore </a:t>
            </a:r>
            <a:r>
              <a:rPr sz="1200" spc="5" dirty="0">
                <a:latin typeface="Times New Roman"/>
                <a:cs typeface="Times New Roman"/>
              </a:rPr>
              <a:t>stato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servizio sono incaricati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Assistenti dei Figli Elevati, quelli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sono meno distinti sono </a:t>
            </a:r>
            <a:r>
              <a:rPr sz="1200" spc="-5" dirty="0">
                <a:latin typeface="Times New Roman"/>
                <a:cs typeface="Times New Roman"/>
              </a:rPr>
              <a:t>nominati Guardiani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Celesti.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185420">
              <a:lnSpc>
                <a:spcPct val="959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(252.4) 22:9.2 </a:t>
            </a:r>
            <a:r>
              <a:rPr sz="1200" spc="-5" dirty="0">
                <a:latin typeface="Times New Roman"/>
                <a:cs typeface="Times New Roman"/>
              </a:rPr>
              <a:t>Quando questi esseri straordinari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stati abbracciati </a:t>
            </a:r>
            <a:r>
              <a:rPr sz="1200" dirty="0">
                <a:latin typeface="Times New Roman"/>
                <a:cs typeface="Times New Roman"/>
              </a:rPr>
              <a:t>dalla Trinità, </a:t>
            </a:r>
            <a:r>
              <a:rPr sz="1200" spc="-5" dirty="0">
                <a:latin typeface="Times New Roman"/>
                <a:cs typeface="Times New Roman"/>
              </a:rPr>
              <a:t>divengono </a:t>
            </a:r>
            <a:r>
              <a:rPr sz="1200" dirty="0">
                <a:latin typeface="Times New Roman"/>
                <a:cs typeface="Times New Roman"/>
              </a:rPr>
              <a:t>validi aiuti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governi </a:t>
            </a:r>
            <a:r>
              <a:rPr sz="1200" spc="5" dirty="0">
                <a:latin typeface="Times New Roman"/>
                <a:cs typeface="Times New Roman"/>
              </a:rPr>
              <a:t>dei  </a:t>
            </a:r>
            <a:r>
              <a:rPr sz="1200" spc="-5" dirty="0">
                <a:latin typeface="Times New Roman"/>
                <a:cs typeface="Times New Roman"/>
              </a:rPr>
              <a:t>Superuniversi. </a:t>
            </a:r>
            <a:r>
              <a:rPr sz="1200" dirty="0">
                <a:latin typeface="Times New Roman"/>
                <a:cs typeface="Times New Roman"/>
              </a:rPr>
              <a:t>Essi </a:t>
            </a:r>
            <a:r>
              <a:rPr sz="1200" spc="-5" dirty="0">
                <a:latin typeface="Times New Roman"/>
                <a:cs typeface="Times New Roman"/>
              </a:rPr>
              <a:t>sono competenti nelle questioni relative alla carriera ascendente, </a:t>
            </a:r>
            <a:r>
              <a:rPr sz="1200" dirty="0">
                <a:latin typeface="Times New Roman"/>
                <a:cs typeface="Times New Roman"/>
              </a:rPr>
              <a:t>non a </a:t>
            </a:r>
            <a:r>
              <a:rPr sz="1200" spc="-5" dirty="0">
                <a:latin typeface="Times New Roman"/>
                <a:cs typeface="Times New Roman"/>
              </a:rPr>
              <a:t>seguito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un’ascensione </a:t>
            </a:r>
            <a:r>
              <a:rPr sz="1200" dirty="0">
                <a:latin typeface="Times New Roman"/>
                <a:cs typeface="Times New Roman"/>
              </a:rPr>
              <a:t>personale, ma  </a:t>
            </a:r>
            <a:r>
              <a:rPr sz="1200" spc="-5" dirty="0">
                <a:latin typeface="Times New Roman"/>
                <a:cs typeface="Times New Roman"/>
              </a:rPr>
              <a:t>come risultato del loro </a:t>
            </a:r>
            <a:r>
              <a:rPr sz="1200" dirty="0">
                <a:latin typeface="Times New Roman"/>
                <a:cs typeface="Times New Roman"/>
              </a:rPr>
              <a:t>servizio con i </a:t>
            </a:r>
            <a:r>
              <a:rPr sz="1200" spc="-5" dirty="0">
                <a:latin typeface="Times New Roman"/>
                <a:cs typeface="Times New Roman"/>
              </a:rPr>
              <a:t>Figli Istruttori Trinitari sui </a:t>
            </a:r>
            <a:r>
              <a:rPr sz="1200" dirty="0">
                <a:latin typeface="Times New Roman"/>
                <a:cs typeface="Times New Roman"/>
              </a:rPr>
              <a:t>mondi </a:t>
            </a:r>
            <a:r>
              <a:rPr sz="1200" spc="-5" dirty="0">
                <a:latin typeface="Times New Roman"/>
                <a:cs typeface="Times New Roman"/>
              </a:rPr>
              <a:t>dello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spazio.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44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446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82609" cy="38963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54483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(252.5) 22:9.3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Orvonton sono stati </a:t>
            </a:r>
            <a:r>
              <a:rPr sz="1200" spc="-5" dirty="0">
                <a:latin typeface="Times New Roman"/>
                <a:cs typeface="Times New Roman"/>
              </a:rPr>
              <a:t>incaricati quasi </a:t>
            </a:r>
            <a:r>
              <a:rPr sz="1200" spc="5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miliardo di Guardiani Celesti. Essi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principalmente assegnati alle  amministrazioni dei Perfezioni dei </a:t>
            </a:r>
            <a:r>
              <a:rPr sz="1200" dirty="0">
                <a:latin typeface="Times New Roman"/>
                <a:cs typeface="Times New Roman"/>
              </a:rPr>
              <a:t>Giorni </a:t>
            </a:r>
            <a:r>
              <a:rPr sz="1200" spc="-5" dirty="0">
                <a:latin typeface="Times New Roman"/>
                <a:cs typeface="Times New Roman"/>
              </a:rPr>
              <a:t>nelle capitali dei </a:t>
            </a:r>
            <a:r>
              <a:rPr sz="1200" dirty="0">
                <a:latin typeface="Times New Roman"/>
                <a:cs typeface="Times New Roman"/>
              </a:rPr>
              <a:t>settori </a:t>
            </a:r>
            <a:r>
              <a:rPr sz="1200" spc="-5" dirty="0">
                <a:latin typeface="Times New Roman"/>
                <a:cs typeface="Times New Roman"/>
              </a:rPr>
              <a:t>maggiori </a:t>
            </a:r>
            <a:r>
              <a:rPr sz="1200" dirty="0">
                <a:latin typeface="Times New Roman"/>
                <a:cs typeface="Times New Roman"/>
              </a:rPr>
              <a:t>e sono </a:t>
            </a:r>
            <a:r>
              <a:rPr sz="1200" spc="-5" dirty="0">
                <a:latin typeface="Times New Roman"/>
                <a:cs typeface="Times New Roman"/>
              </a:rPr>
              <a:t>abilmente assistiti </a:t>
            </a:r>
            <a:r>
              <a:rPr sz="1200" dirty="0">
                <a:latin typeface="Times New Roman"/>
                <a:cs typeface="Times New Roman"/>
              </a:rPr>
              <a:t>da un </a:t>
            </a:r>
            <a:r>
              <a:rPr sz="1200" spc="-5" dirty="0">
                <a:latin typeface="Times New Roman"/>
                <a:cs typeface="Times New Roman"/>
              </a:rPr>
              <a:t>corpo </a:t>
            </a:r>
            <a:r>
              <a:rPr sz="1200" dirty="0">
                <a:latin typeface="Times New Roman"/>
                <a:cs typeface="Times New Roman"/>
              </a:rPr>
              <a:t>di mortali  </a:t>
            </a:r>
            <a:r>
              <a:rPr sz="1200" spc="-5" dirty="0">
                <a:latin typeface="Times New Roman"/>
                <a:cs typeface="Times New Roman"/>
              </a:rPr>
              <a:t>ascendenti fusi </a:t>
            </a:r>
            <a:r>
              <a:rPr sz="1200" dirty="0">
                <a:latin typeface="Times New Roman"/>
                <a:cs typeface="Times New Roman"/>
              </a:rPr>
              <a:t>con il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Figlio.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685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(252.6) 22:9.4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Guardiani </a:t>
            </a:r>
            <a:r>
              <a:rPr sz="1200" dirty="0">
                <a:latin typeface="Times New Roman"/>
                <a:cs typeface="Times New Roman"/>
              </a:rPr>
              <a:t>Celesti sono </a:t>
            </a:r>
            <a:r>
              <a:rPr sz="1200" spc="-5" dirty="0">
                <a:latin typeface="Times New Roman"/>
                <a:cs typeface="Times New Roman"/>
              </a:rPr>
              <a:t>gli ufficiali dei tribunali degli </a:t>
            </a:r>
            <a:r>
              <a:rPr sz="1200" dirty="0">
                <a:latin typeface="Times New Roman"/>
                <a:cs typeface="Times New Roman"/>
              </a:rPr>
              <a:t>Antichi dei Giorni, </a:t>
            </a:r>
            <a:r>
              <a:rPr sz="1200" spc="-5" dirty="0">
                <a:latin typeface="Times New Roman"/>
                <a:cs typeface="Times New Roman"/>
              </a:rPr>
              <a:t>che agiscono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messaggeri delle </a:t>
            </a:r>
            <a:r>
              <a:rPr sz="1200" dirty="0">
                <a:latin typeface="Times New Roman"/>
                <a:cs typeface="Times New Roman"/>
              </a:rPr>
              <a:t>corti e  </a:t>
            </a:r>
            <a:r>
              <a:rPr sz="1200" spc="-5" dirty="0">
                <a:latin typeface="Times New Roman"/>
                <a:cs typeface="Times New Roman"/>
              </a:rPr>
              <a:t>come latori delle </a:t>
            </a:r>
            <a:r>
              <a:rPr sz="1200" dirty="0">
                <a:latin typeface="Times New Roman"/>
                <a:cs typeface="Times New Roman"/>
              </a:rPr>
              <a:t>citazioni e </a:t>
            </a:r>
            <a:r>
              <a:rPr sz="1200" spc="-5" dirty="0">
                <a:latin typeface="Times New Roman"/>
                <a:cs typeface="Times New Roman"/>
              </a:rPr>
              <a:t>delle decisioni </a:t>
            </a:r>
            <a:r>
              <a:rPr sz="1200" dirty="0">
                <a:latin typeface="Times New Roman"/>
                <a:cs typeface="Times New Roman"/>
              </a:rPr>
              <a:t>dei vari </a:t>
            </a:r>
            <a:r>
              <a:rPr sz="1200" spc="-5" dirty="0">
                <a:latin typeface="Times New Roman"/>
                <a:cs typeface="Times New Roman"/>
              </a:rPr>
              <a:t>tribunali dei governi superuniversali.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gli agenti </a:t>
            </a:r>
            <a:r>
              <a:rPr sz="1200" dirty="0">
                <a:latin typeface="Times New Roman"/>
                <a:cs typeface="Times New Roman"/>
              </a:rPr>
              <a:t>incaricati </a:t>
            </a:r>
            <a:r>
              <a:rPr sz="1200" spc="-5" dirty="0">
                <a:latin typeface="Times New Roman"/>
                <a:cs typeface="Times New Roman"/>
              </a:rPr>
              <a:t>degli </a:t>
            </a:r>
            <a:r>
              <a:rPr sz="1200" dirty="0">
                <a:latin typeface="Times New Roman"/>
                <a:cs typeface="Times New Roman"/>
              </a:rPr>
              <a:t>arresti  </a:t>
            </a:r>
            <a:r>
              <a:rPr sz="1200" spc="-5" dirty="0">
                <a:latin typeface="Times New Roman"/>
                <a:cs typeface="Times New Roman"/>
              </a:rPr>
              <a:t>dagli </a:t>
            </a:r>
            <a:r>
              <a:rPr sz="1200" dirty="0">
                <a:latin typeface="Times New Roman"/>
                <a:cs typeface="Times New Roman"/>
              </a:rPr>
              <a:t>Antichi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Giorni. </a:t>
            </a:r>
            <a:r>
              <a:rPr sz="1200" spc="-5" dirty="0">
                <a:latin typeface="Times New Roman"/>
                <a:cs typeface="Times New Roman"/>
              </a:rPr>
              <a:t>Essi partono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Uversa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riportarvi esseri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cui presenza </a:t>
            </a:r>
            <a:r>
              <a:rPr sz="1200" dirty="0">
                <a:latin typeface="Times New Roman"/>
                <a:cs typeface="Times New Roman"/>
              </a:rPr>
              <a:t>è richiesta davanti </a:t>
            </a:r>
            <a:r>
              <a:rPr sz="1200" spc="-5" dirty="0">
                <a:latin typeface="Times New Roman"/>
                <a:cs typeface="Times New Roman"/>
              </a:rPr>
              <a:t>ai giudici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Superuniversi;  eseguono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mandati per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detenzione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qualsiasi personalità del Superuniverso. Essi accompagnano anche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mortali degli Universi  locali fusi </a:t>
            </a:r>
            <a:r>
              <a:rPr sz="1200" dirty="0">
                <a:latin typeface="Times New Roman"/>
                <a:cs typeface="Times New Roman"/>
              </a:rPr>
              <a:t>con lo Spirito </a:t>
            </a:r>
            <a:r>
              <a:rPr sz="1200" spc="-5" dirty="0">
                <a:latin typeface="Times New Roman"/>
                <a:cs typeface="Times New Roman"/>
              </a:rPr>
              <a:t>quando, per </a:t>
            </a:r>
            <a:r>
              <a:rPr sz="1200" dirty="0">
                <a:latin typeface="Times New Roman"/>
                <a:cs typeface="Times New Roman"/>
              </a:rPr>
              <a:t>qualche ragione, la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presenza è richiesta </a:t>
            </a:r>
            <a:r>
              <a:rPr sz="1200" spc="-5" dirty="0">
                <a:latin typeface="Times New Roman"/>
                <a:cs typeface="Times New Roman"/>
              </a:rPr>
              <a:t>su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Uversa.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21018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(252.7) 22:9.5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Guardiani </a:t>
            </a:r>
            <a:r>
              <a:rPr sz="1200" dirty="0">
                <a:latin typeface="Times New Roman"/>
                <a:cs typeface="Times New Roman"/>
              </a:rPr>
              <a:t>Celesti ed i </a:t>
            </a:r>
            <a:r>
              <a:rPr sz="1200" spc="-5" dirty="0">
                <a:latin typeface="Times New Roman"/>
                <a:cs typeface="Times New Roman"/>
              </a:rPr>
              <a:t>loro associati, gli Assistenti dei Figli </a:t>
            </a:r>
            <a:r>
              <a:rPr sz="1200" dirty="0">
                <a:latin typeface="Times New Roman"/>
                <a:cs typeface="Times New Roman"/>
              </a:rPr>
              <a:t>Elevati, non sono </a:t>
            </a:r>
            <a:r>
              <a:rPr sz="1200" spc="-5" dirty="0">
                <a:latin typeface="Times New Roman"/>
                <a:cs typeface="Times New Roman"/>
              </a:rPr>
              <a:t>mai stati abitati </a:t>
            </a:r>
            <a:r>
              <a:rPr sz="1200" dirty="0">
                <a:latin typeface="Times New Roman"/>
                <a:cs typeface="Times New Roman"/>
              </a:rPr>
              <a:t>da Aggiustatori, né si  </a:t>
            </a:r>
            <a:r>
              <a:rPr sz="1200" spc="-5" dirty="0">
                <a:latin typeface="Times New Roman"/>
                <a:cs typeface="Times New Roman"/>
              </a:rPr>
              <a:t>sono </a:t>
            </a:r>
            <a:r>
              <a:rPr sz="1200" dirty="0">
                <a:latin typeface="Times New Roman"/>
                <a:cs typeface="Times New Roman"/>
              </a:rPr>
              <a:t>fusi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o con lo Spirito. </a:t>
            </a:r>
            <a:r>
              <a:rPr sz="1200" spc="-5" dirty="0">
                <a:latin typeface="Times New Roman"/>
                <a:cs typeface="Times New Roman"/>
              </a:rPr>
              <a:t>Tuttavia, l’abbraccio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Trinità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Paradiso compensa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status </a:t>
            </a:r>
            <a:r>
              <a:rPr sz="1200" dirty="0">
                <a:latin typeface="Times New Roman"/>
                <a:cs typeface="Times New Roman"/>
              </a:rPr>
              <a:t>di non </a:t>
            </a:r>
            <a:r>
              <a:rPr sz="1200" spc="-5" dirty="0">
                <a:latin typeface="Times New Roman"/>
                <a:cs typeface="Times New Roman"/>
              </a:rPr>
              <a:t>fusione dei Figli  Trinitizzati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Perfezione. L’abbraccio </a:t>
            </a:r>
            <a:r>
              <a:rPr sz="1200" dirty="0">
                <a:latin typeface="Times New Roman"/>
                <a:cs typeface="Times New Roman"/>
              </a:rPr>
              <a:t>della Trinità può </a:t>
            </a:r>
            <a:r>
              <a:rPr sz="1200" spc="-5" dirty="0">
                <a:latin typeface="Times New Roman"/>
                <a:cs typeface="Times New Roman"/>
              </a:rPr>
              <a:t>operare solo sull’idea personificata </a:t>
            </a:r>
            <a:r>
              <a:rPr sz="1200" dirty="0">
                <a:latin typeface="Times New Roman"/>
                <a:cs typeface="Times New Roman"/>
              </a:rPr>
              <a:t>in un figlio trinitizzato da </a:t>
            </a:r>
            <a:r>
              <a:rPr sz="1200" spc="-5" dirty="0">
                <a:latin typeface="Times New Roman"/>
                <a:cs typeface="Times New Roman"/>
              </a:rPr>
              <a:t>creature,  lasciando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abbracciato immutato </a:t>
            </a:r>
            <a:r>
              <a:rPr sz="1200" dirty="0">
                <a:latin typeface="Times New Roman"/>
                <a:cs typeface="Times New Roman"/>
              </a:rPr>
              <a:t>per il </a:t>
            </a:r>
            <a:r>
              <a:rPr sz="1200" spc="-5" dirty="0">
                <a:latin typeface="Times New Roman"/>
                <a:cs typeface="Times New Roman"/>
              </a:rPr>
              <a:t>resto, </a:t>
            </a:r>
            <a:r>
              <a:rPr sz="1200" dirty="0">
                <a:latin typeface="Times New Roman"/>
                <a:cs typeface="Times New Roman"/>
              </a:rPr>
              <a:t>ma tale limitazione </a:t>
            </a:r>
            <a:r>
              <a:rPr sz="1200" spc="-5" dirty="0">
                <a:latin typeface="Times New Roman"/>
                <a:cs typeface="Times New Roman"/>
              </a:rPr>
              <a:t>si verifica </a:t>
            </a:r>
            <a:r>
              <a:rPr sz="1200" dirty="0">
                <a:latin typeface="Times New Roman"/>
                <a:cs typeface="Times New Roman"/>
              </a:rPr>
              <a:t>soltanto </a:t>
            </a:r>
            <a:r>
              <a:rPr sz="1200" spc="-5" dirty="0">
                <a:latin typeface="Times New Roman"/>
                <a:cs typeface="Times New Roman"/>
              </a:rPr>
              <a:t>quando così </a:t>
            </a:r>
            <a:r>
              <a:rPr sz="1200" dirty="0">
                <a:latin typeface="Times New Roman"/>
                <a:cs typeface="Times New Roman"/>
              </a:rPr>
              <a:t>è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programmato.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6764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(252.8) 22:9.6 </a:t>
            </a:r>
            <a:r>
              <a:rPr sz="1200" spc="-5" dirty="0">
                <a:latin typeface="Times New Roman"/>
                <a:cs typeface="Times New Roman"/>
              </a:rPr>
              <a:t>Questi figli trinitizzati </a:t>
            </a:r>
            <a:r>
              <a:rPr sz="1200" dirty="0">
                <a:latin typeface="Times New Roman"/>
                <a:cs typeface="Times New Roman"/>
              </a:rPr>
              <a:t>due volte sono </a:t>
            </a:r>
            <a:r>
              <a:rPr sz="1200" spc="-5" dirty="0">
                <a:latin typeface="Times New Roman"/>
                <a:cs typeface="Times New Roman"/>
              </a:rPr>
              <a:t>esseri meravigliosi, </a:t>
            </a:r>
            <a:r>
              <a:rPr sz="1200" dirty="0">
                <a:latin typeface="Times New Roman"/>
                <a:cs typeface="Times New Roman"/>
              </a:rPr>
              <a:t>ma non sono né </a:t>
            </a:r>
            <a:r>
              <a:rPr sz="1200" spc="-5" dirty="0">
                <a:latin typeface="Times New Roman"/>
                <a:cs typeface="Times New Roman"/>
              </a:rPr>
              <a:t>versatili </a:t>
            </a:r>
            <a:r>
              <a:rPr sz="1200" dirty="0">
                <a:latin typeface="Times New Roman"/>
                <a:cs typeface="Times New Roman"/>
              </a:rPr>
              <a:t>né affidabili quanto i </a:t>
            </a:r>
            <a:r>
              <a:rPr sz="1200" spc="-5" dirty="0">
                <a:latin typeface="Times New Roman"/>
                <a:cs typeface="Times New Roman"/>
              </a:rPr>
              <a:t>loro associati  ascendenti. Manca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quell’enorme </a:t>
            </a:r>
            <a:r>
              <a:rPr sz="1200" dirty="0">
                <a:latin typeface="Times New Roman"/>
                <a:cs typeface="Times New Roman"/>
              </a:rPr>
              <a:t>e profonda </a:t>
            </a:r>
            <a:r>
              <a:rPr sz="1200" spc="-5" dirty="0">
                <a:latin typeface="Times New Roman"/>
                <a:cs typeface="Times New Roman"/>
              </a:rPr>
              <a:t>esperienza personale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gli altri figli appartenenti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questo gruppo hanno  acquisito elevandosi effettivamente fino </a:t>
            </a:r>
            <a:r>
              <a:rPr sz="1200" dirty="0">
                <a:latin typeface="Times New Roman"/>
                <a:cs typeface="Times New Roman"/>
              </a:rPr>
              <a:t>alla </a:t>
            </a:r>
            <a:r>
              <a:rPr sz="1200" spc="-5" dirty="0">
                <a:latin typeface="Times New Roman"/>
                <a:cs typeface="Times New Roman"/>
              </a:rPr>
              <a:t>gloria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partire </a:t>
            </a:r>
            <a:r>
              <a:rPr sz="1200" dirty="0">
                <a:latin typeface="Times New Roman"/>
                <a:cs typeface="Times New Roman"/>
              </a:rPr>
              <a:t>dai domini </a:t>
            </a:r>
            <a:r>
              <a:rPr sz="1200" spc="-5" dirty="0">
                <a:latin typeface="Times New Roman"/>
                <a:cs typeface="Times New Roman"/>
              </a:rPr>
              <a:t>tenebrosi </a:t>
            </a:r>
            <a:r>
              <a:rPr sz="1200" dirty="0">
                <a:latin typeface="Times New Roman"/>
                <a:cs typeface="Times New Roman"/>
              </a:rPr>
              <a:t>dello spazio. </a:t>
            </a:r>
            <a:r>
              <a:rPr sz="1200" spc="-5" dirty="0">
                <a:latin typeface="Times New Roman"/>
                <a:cs typeface="Times New Roman"/>
              </a:rPr>
              <a:t>Noi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apparteniamo alla carriera  ascendente </a:t>
            </a:r>
            <a:r>
              <a:rPr sz="1200" dirty="0">
                <a:latin typeface="Times New Roman"/>
                <a:cs typeface="Times New Roman"/>
              </a:rPr>
              <a:t>li </a:t>
            </a:r>
            <a:r>
              <a:rPr sz="1200" spc="-5" dirty="0">
                <a:latin typeface="Times New Roman"/>
                <a:cs typeface="Times New Roman"/>
              </a:rPr>
              <a:t>amiamo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facciamo </a:t>
            </a:r>
            <a:r>
              <a:rPr sz="1200" dirty="0">
                <a:latin typeface="Times New Roman"/>
                <a:cs typeface="Times New Roman"/>
              </a:rPr>
              <a:t>quanto è in nostro </a:t>
            </a:r>
            <a:r>
              <a:rPr sz="1200" spc="-5" dirty="0">
                <a:latin typeface="Times New Roman"/>
                <a:cs typeface="Times New Roman"/>
              </a:rPr>
              <a:t>potere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compensare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loro deficienze, </a:t>
            </a:r>
            <a:r>
              <a:rPr sz="1200" dirty="0">
                <a:latin typeface="Times New Roman"/>
                <a:cs typeface="Times New Roman"/>
              </a:rPr>
              <a:t>ma grazie a loro siamo </a:t>
            </a:r>
            <a:r>
              <a:rPr sz="1200" spc="-5" dirty="0">
                <a:latin typeface="Times New Roman"/>
                <a:cs typeface="Times New Roman"/>
              </a:rPr>
              <a:t>sempre </a:t>
            </a:r>
            <a:r>
              <a:rPr sz="1200" dirty="0">
                <a:latin typeface="Times New Roman"/>
                <a:cs typeface="Times New Roman"/>
              </a:rPr>
              <a:t>grati 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la nostra bassa </a:t>
            </a:r>
            <a:r>
              <a:rPr sz="1200" spc="-5" dirty="0">
                <a:latin typeface="Times New Roman"/>
                <a:cs typeface="Times New Roman"/>
              </a:rPr>
              <a:t>origine </a:t>
            </a:r>
            <a:r>
              <a:rPr sz="1200" dirty="0">
                <a:latin typeface="Times New Roman"/>
                <a:cs typeface="Times New Roman"/>
              </a:rPr>
              <a:t>e la nostra </a:t>
            </a:r>
            <a:r>
              <a:rPr sz="1200" spc="-5" dirty="0">
                <a:latin typeface="Times New Roman"/>
                <a:cs typeface="Times New Roman"/>
              </a:rPr>
              <a:t>capacità </a:t>
            </a:r>
            <a:r>
              <a:rPr sz="1200" dirty="0">
                <a:latin typeface="Times New Roman"/>
                <a:cs typeface="Times New Roman"/>
              </a:rPr>
              <a:t>di fare </a:t>
            </a:r>
            <a:r>
              <a:rPr sz="1200" spc="-5" dirty="0">
                <a:latin typeface="Times New Roman"/>
                <a:cs typeface="Times New Roman"/>
              </a:rPr>
              <a:t>esperienza.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loro disposizione </a:t>
            </a:r>
            <a:r>
              <a:rPr sz="1200" spc="-5" dirty="0">
                <a:latin typeface="Times New Roman"/>
                <a:cs typeface="Times New Roman"/>
              </a:rPr>
              <a:t>nel </a:t>
            </a:r>
            <a:r>
              <a:rPr sz="1200" dirty="0">
                <a:latin typeface="Times New Roman"/>
                <a:cs typeface="Times New Roman"/>
              </a:rPr>
              <a:t>riconoscere </a:t>
            </a:r>
            <a:r>
              <a:rPr sz="1200" spc="-5" dirty="0">
                <a:latin typeface="Times New Roman"/>
                <a:cs typeface="Times New Roman"/>
              </a:rPr>
              <a:t>ed ammettere </a:t>
            </a:r>
            <a:r>
              <a:rPr sz="1200" dirty="0">
                <a:latin typeface="Times New Roman"/>
                <a:cs typeface="Times New Roman"/>
              </a:rPr>
              <a:t>le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loro</a:t>
            </a:r>
            <a:endParaRPr sz="1200">
              <a:latin typeface="Times New Roman"/>
              <a:cs typeface="Times New Roman"/>
            </a:endParaRPr>
          </a:p>
          <a:p>
            <a:pPr marL="76200" marR="66040">
              <a:lnSpc>
                <a:spcPts val="1380"/>
              </a:lnSpc>
              <a:spcBef>
                <a:spcPts val="35"/>
              </a:spcBef>
            </a:pPr>
            <a:r>
              <a:rPr sz="1200" spc="-5" dirty="0">
                <a:latin typeface="Times New Roman"/>
                <a:cs typeface="Times New Roman"/>
              </a:rPr>
              <a:t>deficienze nelle realtà sperimentabili dell’ascensione universale </a:t>
            </a:r>
            <a:r>
              <a:rPr sz="1200" dirty="0">
                <a:latin typeface="Times New Roman"/>
                <a:cs typeface="Times New Roman"/>
              </a:rPr>
              <a:t>è di una bellezza </a:t>
            </a:r>
            <a:r>
              <a:rPr sz="1200" spc="-5" dirty="0">
                <a:latin typeface="Times New Roman"/>
                <a:cs typeface="Times New Roman"/>
              </a:rPr>
              <a:t>trascendente </a:t>
            </a:r>
            <a:r>
              <a:rPr sz="1200" dirty="0">
                <a:latin typeface="Times New Roman"/>
                <a:cs typeface="Times New Roman"/>
              </a:rPr>
              <a:t>e talvolta di una </a:t>
            </a:r>
            <a:r>
              <a:rPr sz="1200" spc="-5" dirty="0">
                <a:latin typeface="Times New Roman"/>
                <a:cs typeface="Times New Roman"/>
              </a:rPr>
              <a:t>pateticità veramente  commovente.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44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447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73720" cy="395541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63500" marR="6223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(253.1) 22:9.7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Figli Trinitizzati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Perfezione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limitati </a:t>
            </a:r>
            <a:r>
              <a:rPr sz="1200" dirty="0">
                <a:latin typeface="Times New Roman"/>
                <a:cs typeface="Times New Roman"/>
              </a:rPr>
              <a:t>rispetto </a:t>
            </a:r>
            <a:r>
              <a:rPr sz="1200" spc="-5" dirty="0">
                <a:latin typeface="Times New Roman"/>
                <a:cs typeface="Times New Roman"/>
              </a:rPr>
              <a:t>agli </a:t>
            </a:r>
            <a:r>
              <a:rPr sz="1200" dirty="0">
                <a:latin typeface="Times New Roman"/>
                <a:cs typeface="Times New Roman"/>
              </a:rPr>
              <a:t>altri </a:t>
            </a:r>
            <a:r>
              <a:rPr sz="1200" spc="-5" dirty="0">
                <a:latin typeface="Times New Roman"/>
                <a:cs typeface="Times New Roman"/>
              </a:rPr>
              <a:t>figli abbracciati dalla </a:t>
            </a:r>
            <a:r>
              <a:rPr sz="1200" dirty="0">
                <a:latin typeface="Times New Roman"/>
                <a:cs typeface="Times New Roman"/>
              </a:rPr>
              <a:t>Trinità </a:t>
            </a:r>
            <a:r>
              <a:rPr sz="1200" spc="-5" dirty="0">
                <a:latin typeface="Times New Roman"/>
                <a:cs typeface="Times New Roman"/>
              </a:rPr>
              <a:t>perché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loro capacità  esperenziale </a:t>
            </a:r>
            <a:r>
              <a:rPr sz="1200" dirty="0">
                <a:latin typeface="Times New Roman"/>
                <a:cs typeface="Times New Roman"/>
              </a:rPr>
              <a:t>nel tempo-spazio è inibita. Essi </a:t>
            </a:r>
            <a:r>
              <a:rPr sz="1200" spc="-5" dirty="0">
                <a:latin typeface="Times New Roman"/>
                <a:cs typeface="Times New Roman"/>
              </a:rPr>
              <a:t>sono mancanti d’esperienza </a:t>
            </a:r>
            <a:r>
              <a:rPr sz="1200" dirty="0">
                <a:latin typeface="Times New Roman"/>
                <a:cs typeface="Times New Roman"/>
              </a:rPr>
              <a:t>nonostante il </a:t>
            </a:r>
            <a:r>
              <a:rPr sz="1200" spc="-5" dirty="0">
                <a:latin typeface="Times New Roman"/>
                <a:cs typeface="Times New Roman"/>
              </a:rPr>
              <a:t>lungo addestramento con gli Esecutivi  Supremi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Figli Istruttori,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se così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fosse,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saturazione </a:t>
            </a:r>
            <a:r>
              <a:rPr sz="1200" dirty="0">
                <a:latin typeface="Times New Roman"/>
                <a:cs typeface="Times New Roman"/>
              </a:rPr>
              <a:t>esperienziale </a:t>
            </a:r>
            <a:r>
              <a:rPr sz="1200" spc="-5" dirty="0">
                <a:latin typeface="Times New Roman"/>
                <a:cs typeface="Times New Roman"/>
              </a:rPr>
              <a:t>precluderebbe </a:t>
            </a:r>
            <a:r>
              <a:rPr sz="1200" dirty="0">
                <a:latin typeface="Times New Roman"/>
                <a:cs typeface="Times New Roman"/>
              </a:rPr>
              <a:t>loro di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lasciati in </a:t>
            </a:r>
            <a:r>
              <a:rPr sz="1200" spc="-5" dirty="0">
                <a:latin typeface="Times New Roman"/>
                <a:cs typeface="Times New Roman"/>
              </a:rPr>
              <a:t>riserva al  </a:t>
            </a:r>
            <a:r>
              <a:rPr sz="1200" dirty="0">
                <a:latin typeface="Times New Roman"/>
                <a:cs typeface="Times New Roman"/>
              </a:rPr>
              <a:t>fine di </a:t>
            </a:r>
            <a:r>
              <a:rPr sz="1200" spc="-5" dirty="0">
                <a:latin typeface="Times New Roman"/>
                <a:cs typeface="Times New Roman"/>
              </a:rPr>
              <a:t>acquisire esperienza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un’era </a:t>
            </a:r>
            <a:r>
              <a:rPr sz="1200" dirty="0">
                <a:latin typeface="Times New Roman"/>
                <a:cs typeface="Times New Roman"/>
              </a:rPr>
              <a:t>futura dell’Universo. </a:t>
            </a:r>
            <a:r>
              <a:rPr sz="1200" spc="-5" dirty="0">
                <a:latin typeface="Times New Roman"/>
                <a:cs typeface="Times New Roman"/>
              </a:rPr>
              <a:t>Non c’è semplicemente </a:t>
            </a:r>
            <a:r>
              <a:rPr sz="1200" dirty="0">
                <a:latin typeface="Times New Roman"/>
                <a:cs typeface="Times New Roman"/>
              </a:rPr>
              <a:t>nulla </a:t>
            </a:r>
            <a:r>
              <a:rPr sz="1200" spc="-5" dirty="0">
                <a:latin typeface="Times New Roman"/>
                <a:cs typeface="Times New Roman"/>
              </a:rPr>
              <a:t>nell’intera esistenza universale che </a:t>
            </a:r>
            <a:r>
              <a:rPr sz="1200" dirty="0">
                <a:latin typeface="Times New Roman"/>
                <a:cs typeface="Times New Roman"/>
              </a:rPr>
              <a:t>possa  </a:t>
            </a:r>
            <a:r>
              <a:rPr sz="1200" spc="-5" dirty="0">
                <a:latin typeface="Times New Roman"/>
                <a:cs typeface="Times New Roman"/>
              </a:rPr>
              <a:t>sostituire un’esperienza personale effettiva, </a:t>
            </a:r>
            <a:r>
              <a:rPr sz="1200" dirty="0">
                <a:latin typeface="Times New Roman"/>
                <a:cs typeface="Times New Roman"/>
              </a:rPr>
              <a:t>e questi figli </a:t>
            </a:r>
            <a:r>
              <a:rPr sz="1200" spc="-5" dirty="0">
                <a:latin typeface="Times New Roman"/>
                <a:cs typeface="Times New Roman"/>
              </a:rPr>
              <a:t>trinitizzati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creature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tenuti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riserva per </a:t>
            </a:r>
            <a:r>
              <a:rPr sz="1200" dirty="0">
                <a:latin typeface="Times New Roman"/>
                <a:cs typeface="Times New Roman"/>
              </a:rPr>
              <a:t>una funzione esperienziale  in </a:t>
            </a:r>
            <a:r>
              <a:rPr sz="1200" spc="-5" dirty="0">
                <a:latin typeface="Times New Roman"/>
                <a:cs typeface="Times New Roman"/>
              </a:rPr>
              <a:t>qualche </a:t>
            </a:r>
            <a:r>
              <a:rPr sz="1200" dirty="0">
                <a:latin typeface="Times New Roman"/>
                <a:cs typeface="Times New Roman"/>
              </a:rPr>
              <a:t>epoca futura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dell’Universo.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558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(253.2) 22:9.8 </a:t>
            </a:r>
            <a:r>
              <a:rPr sz="1200" spc="-10" dirty="0">
                <a:latin typeface="Times New Roman"/>
                <a:cs typeface="Times New Roman"/>
              </a:rPr>
              <a:t>Sui </a:t>
            </a:r>
            <a:r>
              <a:rPr sz="1200" dirty="0">
                <a:latin typeface="Times New Roman"/>
                <a:cs typeface="Times New Roman"/>
              </a:rPr>
              <a:t>mondi </a:t>
            </a:r>
            <a:r>
              <a:rPr sz="1200" spc="-5" dirty="0">
                <a:latin typeface="Times New Roman"/>
                <a:cs typeface="Times New Roman"/>
              </a:rPr>
              <a:t>delle dimore </a:t>
            </a:r>
            <a:r>
              <a:rPr sz="1200" dirty="0">
                <a:latin typeface="Times New Roman"/>
                <a:cs typeface="Times New Roman"/>
              </a:rPr>
              <a:t>ho visto </a:t>
            </a:r>
            <a:r>
              <a:rPr sz="1200" spc="-5" dirty="0">
                <a:latin typeface="Times New Roman"/>
                <a:cs typeface="Times New Roman"/>
              </a:rPr>
              <a:t>spesso questi degni ufficiali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alte corti del Superuniverso guardare </a:t>
            </a:r>
            <a:r>
              <a:rPr sz="1200" dirty="0">
                <a:latin typeface="Times New Roman"/>
                <a:cs typeface="Times New Roman"/>
              </a:rPr>
              <a:t>in modo così  </a:t>
            </a:r>
            <a:r>
              <a:rPr sz="1200" spc="-5" dirty="0">
                <a:latin typeface="Times New Roman"/>
                <a:cs typeface="Times New Roman"/>
              </a:rPr>
              <a:t>carico </a:t>
            </a:r>
            <a:r>
              <a:rPr sz="1200" dirty="0">
                <a:latin typeface="Times New Roman"/>
                <a:cs typeface="Times New Roman"/>
              </a:rPr>
              <a:t>di desiderio e supplichevole </a:t>
            </a:r>
            <a:r>
              <a:rPr sz="1200" spc="-5" dirty="0">
                <a:latin typeface="Times New Roman"/>
                <a:cs typeface="Times New Roman"/>
              </a:rPr>
              <a:t>coloro </a:t>
            </a:r>
            <a:r>
              <a:rPr sz="1200" dirty="0">
                <a:latin typeface="Times New Roman"/>
                <a:cs typeface="Times New Roman"/>
              </a:rPr>
              <a:t>che erano </a:t>
            </a:r>
            <a:r>
              <a:rPr sz="1200" spc="-5" dirty="0">
                <a:latin typeface="Times New Roman"/>
                <a:cs typeface="Times New Roman"/>
              </a:rPr>
              <a:t>arrivati, </a:t>
            </a:r>
            <a:r>
              <a:rPr sz="1200" dirty="0">
                <a:latin typeface="Times New Roman"/>
                <a:cs typeface="Times New Roman"/>
              </a:rPr>
              <a:t>anche di </a:t>
            </a:r>
            <a:r>
              <a:rPr sz="1200" spc="-5" dirty="0">
                <a:latin typeface="Times New Roman"/>
                <a:cs typeface="Times New Roman"/>
              </a:rPr>
              <a:t>recente, dai </a:t>
            </a:r>
            <a:r>
              <a:rPr sz="1200" dirty="0">
                <a:latin typeface="Times New Roman"/>
                <a:cs typeface="Times New Roman"/>
              </a:rPr>
              <a:t>mondi </a:t>
            </a:r>
            <a:r>
              <a:rPr sz="1200" spc="-5" dirty="0">
                <a:latin typeface="Times New Roman"/>
                <a:cs typeface="Times New Roman"/>
              </a:rPr>
              <a:t>evoluzionari </a:t>
            </a:r>
            <a:r>
              <a:rPr sz="1200" dirty="0">
                <a:latin typeface="Times New Roman"/>
                <a:cs typeface="Times New Roman"/>
              </a:rPr>
              <a:t>dello spazio, che non </a:t>
            </a:r>
            <a:r>
              <a:rPr sz="1200" spc="10" dirty="0">
                <a:latin typeface="Times New Roman"/>
                <a:cs typeface="Times New Roman"/>
              </a:rPr>
              <a:t>si  </a:t>
            </a:r>
            <a:r>
              <a:rPr sz="1200" dirty="0">
                <a:latin typeface="Times New Roman"/>
                <a:cs typeface="Times New Roman"/>
              </a:rPr>
              <a:t>poteva </a:t>
            </a:r>
            <a:r>
              <a:rPr sz="1200" spc="-5" dirty="0">
                <a:latin typeface="Times New Roman"/>
                <a:cs typeface="Times New Roman"/>
              </a:rPr>
              <a:t>evitare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rendersi conto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questi </a:t>
            </a:r>
            <a:r>
              <a:rPr sz="1200" dirty="0">
                <a:latin typeface="Times New Roman"/>
                <a:cs typeface="Times New Roman"/>
              </a:rPr>
              <a:t>possessori di una trinitizzazione non </a:t>
            </a:r>
            <a:r>
              <a:rPr sz="1200" spc="-5" dirty="0">
                <a:latin typeface="Times New Roman"/>
                <a:cs typeface="Times New Roman"/>
              </a:rPr>
              <a:t>esperienziale </a:t>
            </a:r>
            <a:r>
              <a:rPr sz="1200" dirty="0">
                <a:latin typeface="Times New Roman"/>
                <a:cs typeface="Times New Roman"/>
              </a:rPr>
              <a:t>invidiavano </a:t>
            </a:r>
            <a:r>
              <a:rPr sz="1200" spc="-5" dirty="0">
                <a:latin typeface="Times New Roman"/>
                <a:cs typeface="Times New Roman"/>
              </a:rPr>
              <a:t>veramente </a:t>
            </a:r>
            <a:r>
              <a:rPr sz="1200" dirty="0">
                <a:latin typeface="Times New Roman"/>
                <a:cs typeface="Times New Roman"/>
              </a:rPr>
              <a:t>i loro fratelli  </a:t>
            </a:r>
            <a:r>
              <a:rPr sz="1200" spc="-5" dirty="0">
                <a:latin typeface="Times New Roman"/>
                <a:cs typeface="Times New Roman"/>
              </a:rPr>
              <a:t>ritenuti </a:t>
            </a:r>
            <a:r>
              <a:rPr sz="1200" dirty="0">
                <a:latin typeface="Times New Roman"/>
                <a:cs typeface="Times New Roman"/>
              </a:rPr>
              <a:t>meno </a:t>
            </a:r>
            <a:r>
              <a:rPr sz="1200" spc="-5" dirty="0">
                <a:latin typeface="Times New Roman"/>
                <a:cs typeface="Times New Roman"/>
              </a:rPr>
              <a:t>fortunati,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ascendono </a:t>
            </a:r>
            <a:r>
              <a:rPr sz="1200" dirty="0">
                <a:latin typeface="Times New Roman"/>
                <a:cs typeface="Times New Roman"/>
              </a:rPr>
              <a:t>il sentiero </a:t>
            </a:r>
            <a:r>
              <a:rPr sz="1200" spc="-5" dirty="0">
                <a:latin typeface="Times New Roman"/>
                <a:cs typeface="Times New Roman"/>
              </a:rPr>
              <a:t>universale su gradini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esperienza autentica </a:t>
            </a:r>
            <a:r>
              <a:rPr sz="1200" dirty="0">
                <a:latin typeface="Times New Roman"/>
                <a:cs typeface="Times New Roman"/>
              </a:rPr>
              <a:t>e di vita </a:t>
            </a:r>
            <a:r>
              <a:rPr sz="1200" spc="-5" dirty="0">
                <a:latin typeface="Times New Roman"/>
                <a:cs typeface="Times New Roman"/>
              </a:rPr>
              <a:t>effettiva. </a:t>
            </a:r>
            <a:r>
              <a:rPr sz="1200" dirty="0">
                <a:latin typeface="Times New Roman"/>
                <a:cs typeface="Times New Roman"/>
              </a:rPr>
              <a:t>Nonostante i </a:t>
            </a:r>
            <a:r>
              <a:rPr sz="1200" spc="-5" dirty="0">
                <a:latin typeface="Times New Roman"/>
                <a:cs typeface="Times New Roman"/>
              </a:rPr>
              <a:t>loro  impedimenti </a:t>
            </a:r>
            <a:r>
              <a:rPr sz="1200" dirty="0">
                <a:latin typeface="Times New Roman"/>
                <a:cs typeface="Times New Roman"/>
              </a:rPr>
              <a:t>e le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limitazioni </a:t>
            </a:r>
            <a:r>
              <a:rPr sz="1200" spc="-5" dirty="0">
                <a:latin typeface="Times New Roman"/>
                <a:cs typeface="Times New Roman"/>
              </a:rPr>
              <a:t>essi formano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corpo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lavoratori meravigliosamente </a:t>
            </a:r>
            <a:r>
              <a:rPr sz="1200" dirty="0">
                <a:latin typeface="Times New Roman"/>
                <a:cs typeface="Times New Roman"/>
              </a:rPr>
              <a:t>utile e sempre disponibile </a:t>
            </a:r>
            <a:r>
              <a:rPr sz="1200" spc="-5" dirty="0">
                <a:latin typeface="Times New Roman"/>
                <a:cs typeface="Times New Roman"/>
              </a:rPr>
              <a:t>quando vengono  ad eseguire </a:t>
            </a:r>
            <a:r>
              <a:rPr sz="1200" dirty="0">
                <a:latin typeface="Times New Roman"/>
                <a:cs typeface="Times New Roman"/>
              </a:rPr>
              <a:t>i complessi </a:t>
            </a:r>
            <a:r>
              <a:rPr sz="1200" spc="-5" dirty="0">
                <a:latin typeface="Times New Roman"/>
                <a:cs typeface="Times New Roman"/>
              </a:rPr>
              <a:t>piani amministrativi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governi dei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Superuniversi.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100">
              <a:latin typeface="Times New Roman"/>
              <a:cs typeface="Times New Roman"/>
            </a:endParaRPr>
          </a:p>
          <a:p>
            <a:pPr marL="63500">
              <a:lnSpc>
                <a:spcPct val="100000"/>
              </a:lnSpc>
              <a:spcBef>
                <a:spcPts val="5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10. </a:t>
            </a:r>
            <a:r>
              <a:rPr sz="1600" b="1" spc="-10" dirty="0">
                <a:solidFill>
                  <a:srgbClr val="1F487C"/>
                </a:solidFill>
                <a:latin typeface="Times New Roman"/>
                <a:cs typeface="Times New Roman"/>
              </a:rPr>
              <a:t>Gli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Assistenti dei Figli</a:t>
            </a:r>
            <a:r>
              <a:rPr sz="1600" b="1" spc="1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Elevati</a:t>
            </a:r>
            <a:endParaRPr sz="1600">
              <a:latin typeface="Times New Roman"/>
              <a:cs typeface="Times New Roman"/>
            </a:endParaRPr>
          </a:p>
          <a:p>
            <a:pPr marL="63500" marR="89535">
              <a:lnSpc>
                <a:spcPct val="95900"/>
              </a:lnSpc>
              <a:spcBef>
                <a:spcPts val="137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(253.3) 22:10.1 </a:t>
            </a:r>
            <a:r>
              <a:rPr sz="1200" spc="-5" dirty="0">
                <a:latin typeface="Times New Roman"/>
                <a:cs typeface="Times New Roman"/>
              </a:rPr>
              <a:t>Gli Assistenti dei Figli Elevati </a:t>
            </a:r>
            <a:r>
              <a:rPr sz="1200" dirty="0">
                <a:latin typeface="Times New Roman"/>
                <a:cs typeface="Times New Roman"/>
              </a:rPr>
              <a:t>sono il gruppo </a:t>
            </a:r>
            <a:r>
              <a:rPr sz="1200" spc="-5" dirty="0">
                <a:latin typeface="Times New Roman"/>
                <a:cs typeface="Times New Roman"/>
              </a:rPr>
              <a:t>superiore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figli trinitizzati </a:t>
            </a:r>
            <a:r>
              <a:rPr sz="1200" dirty="0">
                <a:latin typeface="Times New Roman"/>
                <a:cs typeface="Times New Roman"/>
              </a:rPr>
              <a:t>ri-trinitizzati </a:t>
            </a:r>
            <a:r>
              <a:rPr sz="1200" spc="-1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esseri </a:t>
            </a:r>
            <a:r>
              <a:rPr sz="1200" dirty="0">
                <a:latin typeface="Times New Roman"/>
                <a:cs typeface="Times New Roman"/>
              </a:rPr>
              <a:t>ascendenti </a:t>
            </a:r>
            <a:r>
              <a:rPr sz="1200" spc="-5" dirty="0">
                <a:latin typeface="Times New Roman"/>
                <a:cs typeface="Times New Roman"/>
              </a:rPr>
              <a:t>glorificati  del Corpo dei </a:t>
            </a:r>
            <a:r>
              <a:rPr sz="1200" dirty="0">
                <a:latin typeface="Times New Roman"/>
                <a:cs typeface="Times New Roman"/>
              </a:rPr>
              <a:t>Mortali della </a:t>
            </a:r>
            <a:r>
              <a:rPr sz="1200" spc="-5" dirty="0">
                <a:latin typeface="Times New Roman"/>
                <a:cs typeface="Times New Roman"/>
              </a:rPr>
              <a:t>Finalità </a:t>
            </a:r>
            <a:r>
              <a:rPr sz="1200" dirty="0">
                <a:latin typeface="Times New Roman"/>
                <a:cs typeface="Times New Roman"/>
              </a:rPr>
              <a:t>e dei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associati </a:t>
            </a:r>
            <a:r>
              <a:rPr sz="1200" spc="-5" dirty="0">
                <a:latin typeface="Times New Roman"/>
                <a:cs typeface="Times New Roman"/>
              </a:rPr>
              <a:t>eterni,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personalità del </a:t>
            </a:r>
            <a:r>
              <a:rPr sz="1200" dirty="0">
                <a:latin typeface="Times New Roman"/>
                <a:cs typeface="Times New Roman"/>
              </a:rPr>
              <a:t>Paradiso-Havona. Essi sono </a:t>
            </a:r>
            <a:r>
              <a:rPr sz="1200" spc="-5" dirty="0">
                <a:latin typeface="Times New Roman"/>
                <a:cs typeface="Times New Roman"/>
              </a:rPr>
              <a:t>assegnati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servire nei  Superuniversi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lavorano come aiuti personali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figli elevati dei governi degli </a:t>
            </a:r>
            <a:r>
              <a:rPr sz="1200" dirty="0">
                <a:latin typeface="Times New Roman"/>
                <a:cs typeface="Times New Roman"/>
              </a:rPr>
              <a:t>Antichi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Giorni. Essi </a:t>
            </a:r>
            <a:r>
              <a:rPr sz="1200" spc="-5" dirty="0">
                <a:latin typeface="Times New Roman"/>
                <a:cs typeface="Times New Roman"/>
              </a:rPr>
              <a:t>potrebbero essere chiamati 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giusto </a:t>
            </a:r>
            <a:r>
              <a:rPr sz="1200" dirty="0">
                <a:latin typeface="Times New Roman"/>
                <a:cs typeface="Times New Roman"/>
              </a:rPr>
              <a:t>titolo </a:t>
            </a:r>
            <a:r>
              <a:rPr sz="1200" spc="-5" dirty="0">
                <a:latin typeface="Times New Roman"/>
                <a:cs typeface="Times New Roman"/>
              </a:rPr>
              <a:t>segretari privati. Agiscono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tanto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tanto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impiegati </a:t>
            </a:r>
            <a:r>
              <a:rPr sz="1200" spc="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commissioni speciali </a:t>
            </a:r>
            <a:r>
              <a:rPr sz="1200" dirty="0">
                <a:latin typeface="Times New Roman"/>
                <a:cs typeface="Times New Roman"/>
              </a:rPr>
              <a:t>ed in </a:t>
            </a:r>
            <a:r>
              <a:rPr sz="1200" spc="-5" dirty="0">
                <a:latin typeface="Times New Roman"/>
                <a:cs typeface="Times New Roman"/>
              </a:rPr>
              <a:t>altre associazioni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gruppo  dei figli elevati. Essi </a:t>
            </a:r>
            <a:r>
              <a:rPr sz="1200" dirty="0">
                <a:latin typeface="Times New Roman"/>
                <a:cs typeface="Times New Roman"/>
              </a:rPr>
              <a:t>servono </a:t>
            </a:r>
            <a:r>
              <a:rPr sz="1200" spc="-5" dirty="0">
                <a:latin typeface="Times New Roman"/>
                <a:cs typeface="Times New Roman"/>
              </a:rPr>
              <a:t>Perfettori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Saggezza, Consiglieri </a:t>
            </a:r>
            <a:r>
              <a:rPr sz="1200" dirty="0">
                <a:latin typeface="Times New Roman"/>
                <a:cs typeface="Times New Roman"/>
              </a:rPr>
              <a:t>Divini, Censori Universali, </a:t>
            </a:r>
            <a:r>
              <a:rPr sz="1200" spc="-5" dirty="0">
                <a:latin typeface="Times New Roman"/>
                <a:cs typeface="Times New Roman"/>
              </a:rPr>
              <a:t>Possenti Messaggeri, Elevati </a:t>
            </a:r>
            <a:r>
              <a:rPr sz="1200" dirty="0">
                <a:latin typeface="Times New Roman"/>
                <a:cs typeface="Times New Roman"/>
              </a:rPr>
              <a:t>in  </a:t>
            </a:r>
            <a:r>
              <a:rPr sz="1200" spc="-5" dirty="0">
                <a:latin typeface="Times New Roman"/>
                <a:cs typeface="Times New Roman"/>
              </a:rPr>
              <a:t>Autorità </a:t>
            </a:r>
            <a:r>
              <a:rPr sz="1200" dirty="0">
                <a:latin typeface="Times New Roman"/>
                <a:cs typeface="Times New Roman"/>
              </a:rPr>
              <a:t>e Privi di Nome e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Numero.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44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448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62925" cy="4069715"/>
          </a:xfrm>
          <a:prstGeom prst="rect">
            <a:avLst/>
          </a:prstGeom>
        </p:spPr>
        <p:txBody>
          <a:bodyPr vert="horz" wrap="square" lIns="0" tIns="20320" rIns="0" bIns="0" rtlCol="0">
            <a:spAutoFit/>
          </a:bodyPr>
          <a:lstStyle/>
          <a:p>
            <a:pPr marL="63500" marR="55880">
              <a:lnSpc>
                <a:spcPct val="95900"/>
              </a:lnSpc>
              <a:spcBef>
                <a:spcPts val="16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(253.4) 22:10.2 </a:t>
            </a:r>
            <a:r>
              <a:rPr sz="1200" dirty="0">
                <a:latin typeface="Times New Roman"/>
                <a:cs typeface="Times New Roman"/>
              </a:rPr>
              <a:t>Se </a:t>
            </a:r>
            <a:r>
              <a:rPr sz="1200" spc="-5" dirty="0">
                <a:latin typeface="Times New Roman"/>
                <a:cs typeface="Times New Roman"/>
              </a:rPr>
              <a:t>trattando dei Guardiani Celesti </a:t>
            </a:r>
            <a:r>
              <a:rPr sz="1200" dirty="0">
                <a:latin typeface="Times New Roman"/>
                <a:cs typeface="Times New Roman"/>
              </a:rPr>
              <a:t>è sembrato che io abbia </a:t>
            </a:r>
            <a:r>
              <a:rPr sz="1200" spc="-5" dirty="0">
                <a:latin typeface="Times New Roman"/>
                <a:cs typeface="Times New Roman"/>
              </a:rPr>
              <a:t>richiamato l’attenzione sui </a:t>
            </a:r>
            <a:r>
              <a:rPr sz="1200" dirty="0">
                <a:latin typeface="Times New Roman"/>
                <a:cs typeface="Times New Roman"/>
              </a:rPr>
              <a:t>limiti e </a:t>
            </a:r>
            <a:r>
              <a:rPr sz="1200" spc="-5" dirty="0">
                <a:latin typeface="Times New Roman"/>
                <a:cs typeface="Times New Roman"/>
              </a:rPr>
              <a:t>gli impedimenti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questi  figli </a:t>
            </a:r>
            <a:r>
              <a:rPr sz="1200" dirty="0">
                <a:latin typeface="Times New Roman"/>
                <a:cs typeface="Times New Roman"/>
              </a:rPr>
              <a:t>trinitizzati due </a:t>
            </a:r>
            <a:r>
              <a:rPr sz="1200" spc="-5" dirty="0">
                <a:latin typeface="Times New Roman"/>
                <a:cs typeface="Times New Roman"/>
              </a:rPr>
              <a:t>volte, permettetemi ora, </a:t>
            </a:r>
            <a:r>
              <a:rPr sz="1200" dirty="0">
                <a:latin typeface="Times New Roman"/>
                <a:cs typeface="Times New Roman"/>
              </a:rPr>
              <a:t>in tutta </a:t>
            </a:r>
            <a:r>
              <a:rPr sz="1200" spc="-5" dirty="0">
                <a:latin typeface="Times New Roman"/>
                <a:cs typeface="Times New Roman"/>
              </a:rPr>
              <a:t>equità,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richiamare </a:t>
            </a:r>
            <a:r>
              <a:rPr sz="1200" dirty="0">
                <a:latin typeface="Times New Roman"/>
                <a:cs typeface="Times New Roman"/>
              </a:rPr>
              <a:t>l’attenzione </a:t>
            </a:r>
            <a:r>
              <a:rPr sz="1200" spc="-5" dirty="0">
                <a:latin typeface="Times New Roman"/>
                <a:cs typeface="Times New Roman"/>
              </a:rPr>
              <a:t>sul loro </a:t>
            </a:r>
            <a:r>
              <a:rPr sz="1200" dirty="0">
                <a:latin typeface="Times New Roman"/>
                <a:cs typeface="Times New Roman"/>
              </a:rPr>
              <a:t>punto di </a:t>
            </a:r>
            <a:r>
              <a:rPr sz="1200" spc="-5" dirty="0">
                <a:latin typeface="Times New Roman"/>
                <a:cs typeface="Times New Roman"/>
              </a:rPr>
              <a:t>grande forza, </a:t>
            </a:r>
            <a:r>
              <a:rPr sz="1200" dirty="0">
                <a:latin typeface="Times New Roman"/>
                <a:cs typeface="Times New Roman"/>
              </a:rPr>
              <a:t>l’attributo </a:t>
            </a:r>
            <a:r>
              <a:rPr sz="1200" spc="-5" dirty="0">
                <a:latin typeface="Times New Roman"/>
                <a:cs typeface="Times New Roman"/>
              </a:rPr>
              <a:t>che  per </a:t>
            </a:r>
            <a:r>
              <a:rPr sz="1200" dirty="0">
                <a:latin typeface="Times New Roman"/>
                <a:cs typeface="Times New Roman"/>
              </a:rPr>
              <a:t>noi li </a:t>
            </a:r>
            <a:r>
              <a:rPr sz="1200" spc="-5" dirty="0">
                <a:latin typeface="Times New Roman"/>
                <a:cs typeface="Times New Roman"/>
              </a:rPr>
              <a:t>rende </a:t>
            </a:r>
            <a:r>
              <a:rPr sz="1200" dirty="0">
                <a:latin typeface="Times New Roman"/>
                <a:cs typeface="Times New Roman"/>
              </a:rPr>
              <a:t>quasi </a:t>
            </a:r>
            <a:r>
              <a:rPr sz="1200" spc="-5" dirty="0">
                <a:latin typeface="Times New Roman"/>
                <a:cs typeface="Times New Roman"/>
              </a:rPr>
              <a:t>inestimabili. Questi esseri </a:t>
            </a:r>
            <a:r>
              <a:rPr sz="1200" dirty="0">
                <a:latin typeface="Times New Roman"/>
                <a:cs typeface="Times New Roman"/>
              </a:rPr>
              <a:t>devono la loro </a:t>
            </a:r>
            <a:r>
              <a:rPr sz="1200" spc="-5" dirty="0">
                <a:latin typeface="Times New Roman"/>
                <a:cs typeface="Times New Roman"/>
              </a:rPr>
              <a:t>esistenza stessa al fatto </a:t>
            </a:r>
            <a:r>
              <a:rPr sz="1200" dirty="0">
                <a:latin typeface="Times New Roman"/>
                <a:cs typeface="Times New Roman"/>
              </a:rPr>
              <a:t>che sono la </a:t>
            </a:r>
            <a:r>
              <a:rPr sz="1200" spc="-5" dirty="0">
                <a:latin typeface="Times New Roman"/>
                <a:cs typeface="Times New Roman"/>
              </a:rPr>
              <a:t>personificazione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15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concetto  </a:t>
            </a:r>
            <a:r>
              <a:rPr sz="1200" dirty="0">
                <a:latin typeface="Times New Roman"/>
                <a:cs typeface="Times New Roman"/>
              </a:rPr>
              <a:t>unico e </a:t>
            </a:r>
            <a:r>
              <a:rPr sz="1200" spc="-5" dirty="0">
                <a:latin typeface="Times New Roman"/>
                <a:cs typeface="Times New Roman"/>
              </a:rPr>
              <a:t>supremo. Essi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l’incorporazione nella personalità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un’idea </a:t>
            </a:r>
            <a:r>
              <a:rPr sz="1200" dirty="0">
                <a:latin typeface="Times New Roman"/>
                <a:cs typeface="Times New Roman"/>
              </a:rPr>
              <a:t>divina, di un </a:t>
            </a:r>
            <a:r>
              <a:rPr sz="1200" spc="-5" dirty="0">
                <a:latin typeface="Times New Roman"/>
                <a:cs typeface="Times New Roman"/>
              </a:rPr>
              <a:t>ideale universale, quale </a:t>
            </a:r>
            <a:r>
              <a:rPr sz="1200" dirty="0">
                <a:latin typeface="Times New Roman"/>
                <a:cs typeface="Times New Roman"/>
              </a:rPr>
              <a:t>non è mai </a:t>
            </a:r>
            <a:r>
              <a:rPr sz="1200" spc="-5" dirty="0">
                <a:latin typeface="Times New Roman"/>
                <a:cs typeface="Times New Roman"/>
              </a:rPr>
              <a:t>stato </a:t>
            </a:r>
            <a:r>
              <a:rPr sz="1200" dirty="0">
                <a:latin typeface="Times New Roman"/>
                <a:cs typeface="Times New Roman"/>
              </a:rPr>
              <a:t>prima  </a:t>
            </a:r>
            <a:r>
              <a:rPr sz="1200" spc="-5" dirty="0">
                <a:latin typeface="Times New Roman"/>
                <a:cs typeface="Times New Roman"/>
              </a:rPr>
              <a:t>concepito, espresso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trinitizzato.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essi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stati successivamente abbracciati </a:t>
            </a:r>
            <a:r>
              <a:rPr sz="1200" dirty="0">
                <a:latin typeface="Times New Roman"/>
                <a:cs typeface="Times New Roman"/>
              </a:rPr>
              <a:t>dalla </a:t>
            </a:r>
            <a:r>
              <a:rPr sz="1200" spc="-5" dirty="0">
                <a:latin typeface="Times New Roman"/>
                <a:cs typeface="Times New Roman"/>
              </a:rPr>
              <a:t>Trinità; </a:t>
            </a:r>
            <a:r>
              <a:rPr sz="1200" dirty="0">
                <a:latin typeface="Times New Roman"/>
                <a:cs typeface="Times New Roman"/>
              </a:rPr>
              <a:t>esprimono quindi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incorporano  </a:t>
            </a:r>
            <a:r>
              <a:rPr sz="1200" spc="-5" dirty="0">
                <a:latin typeface="Times New Roman"/>
                <a:cs typeface="Times New Roman"/>
              </a:rPr>
              <a:t>effettivamente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saggezza stessa della Trinità </a:t>
            </a:r>
            <a:r>
              <a:rPr sz="1200" dirty="0">
                <a:latin typeface="Times New Roman"/>
                <a:cs typeface="Times New Roman"/>
              </a:rPr>
              <a:t>divina in ciò </a:t>
            </a:r>
            <a:r>
              <a:rPr sz="1200" spc="-5" dirty="0">
                <a:latin typeface="Times New Roman"/>
                <a:cs typeface="Times New Roman"/>
              </a:rPr>
              <a:t>che concerne </a:t>
            </a:r>
            <a:r>
              <a:rPr sz="1200" dirty="0">
                <a:latin typeface="Times New Roman"/>
                <a:cs typeface="Times New Roman"/>
              </a:rPr>
              <a:t>l’idea-ideale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esistenza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personalità. Nella  </a:t>
            </a:r>
            <a:r>
              <a:rPr sz="1200" dirty="0">
                <a:latin typeface="Times New Roman"/>
                <a:cs typeface="Times New Roman"/>
              </a:rPr>
              <a:t>misura in cui tale </a:t>
            </a:r>
            <a:r>
              <a:rPr sz="1200" spc="-5" dirty="0">
                <a:latin typeface="Times New Roman"/>
                <a:cs typeface="Times New Roman"/>
              </a:rPr>
              <a:t>concetto particolare </a:t>
            </a:r>
            <a:r>
              <a:rPr sz="1200" dirty="0">
                <a:latin typeface="Times New Roman"/>
                <a:cs typeface="Times New Roman"/>
              </a:rPr>
              <a:t>è rivelabile </a:t>
            </a:r>
            <a:r>
              <a:rPr sz="1200" spc="-5" dirty="0">
                <a:latin typeface="Times New Roman"/>
                <a:cs typeface="Times New Roman"/>
              </a:rPr>
              <a:t>agli </a:t>
            </a:r>
            <a:r>
              <a:rPr sz="1200" dirty="0">
                <a:latin typeface="Times New Roman"/>
                <a:cs typeface="Times New Roman"/>
              </a:rPr>
              <a:t>Universi, </a:t>
            </a:r>
            <a:r>
              <a:rPr sz="1200" spc="-5" dirty="0">
                <a:latin typeface="Times New Roman"/>
                <a:cs typeface="Times New Roman"/>
              </a:rPr>
              <a:t>queste personalità incorporano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totale delle </a:t>
            </a:r>
            <a:r>
              <a:rPr sz="1200" dirty="0">
                <a:latin typeface="Times New Roman"/>
                <a:cs typeface="Times New Roman"/>
              </a:rPr>
              <a:t>cose </a:t>
            </a:r>
            <a:r>
              <a:rPr sz="1200" spc="-5" dirty="0">
                <a:latin typeface="Times New Roman"/>
                <a:cs typeface="Times New Roman"/>
              </a:rPr>
              <a:t>che  un’intelligenza </a:t>
            </a:r>
            <a:r>
              <a:rPr sz="1200" dirty="0">
                <a:latin typeface="Times New Roman"/>
                <a:cs typeface="Times New Roman"/>
              </a:rPr>
              <a:t>di una </a:t>
            </a:r>
            <a:r>
              <a:rPr sz="1200" spc="-5" dirty="0">
                <a:latin typeface="Times New Roman"/>
                <a:cs typeface="Times New Roman"/>
              </a:rPr>
              <a:t>creatura </a:t>
            </a:r>
            <a:r>
              <a:rPr sz="1200" dirty="0">
                <a:latin typeface="Times New Roman"/>
                <a:cs typeface="Times New Roman"/>
              </a:rPr>
              <a:t>o di un </a:t>
            </a:r>
            <a:r>
              <a:rPr sz="1200" spc="-5" dirty="0">
                <a:latin typeface="Times New Roman"/>
                <a:cs typeface="Times New Roman"/>
              </a:rPr>
              <a:t>Creatore </a:t>
            </a:r>
            <a:r>
              <a:rPr sz="1200" dirty="0">
                <a:latin typeface="Times New Roman"/>
                <a:cs typeface="Times New Roman"/>
              </a:rPr>
              <a:t>possa </a:t>
            </a:r>
            <a:r>
              <a:rPr sz="1200" spc="-5" dirty="0">
                <a:latin typeface="Times New Roman"/>
                <a:cs typeface="Times New Roman"/>
              </a:rPr>
              <a:t>mai concepire, esprimere </a:t>
            </a:r>
            <a:r>
              <a:rPr sz="1200" dirty="0">
                <a:latin typeface="Times New Roman"/>
                <a:cs typeface="Times New Roman"/>
              </a:rPr>
              <a:t>od </a:t>
            </a:r>
            <a:r>
              <a:rPr sz="1200" spc="-5" dirty="0">
                <a:latin typeface="Times New Roman"/>
                <a:cs typeface="Times New Roman"/>
              </a:rPr>
              <a:t>esemplificare. </a:t>
            </a:r>
            <a:r>
              <a:rPr sz="1200" spc="5" dirty="0">
                <a:latin typeface="Times New Roman"/>
                <a:cs typeface="Times New Roman"/>
              </a:rPr>
              <a:t>E</a:t>
            </a:r>
            <a:r>
              <a:rPr sz="1200" i="1" spc="5" dirty="0">
                <a:latin typeface="Times New Roman"/>
                <a:cs typeface="Times New Roman"/>
              </a:rPr>
              <a:t>ssi </a:t>
            </a:r>
            <a:r>
              <a:rPr sz="1200" i="1" spc="-5" dirty="0">
                <a:latin typeface="Times New Roman"/>
                <a:cs typeface="Times New Roman"/>
              </a:rPr>
              <a:t>sono quell’idea  personificata.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34290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(253.5) 22:10.3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riuscite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vedere che </a:t>
            </a:r>
            <a:r>
              <a:rPr sz="1200" dirty="0">
                <a:latin typeface="Times New Roman"/>
                <a:cs typeface="Times New Roman"/>
              </a:rPr>
              <a:t>queste </a:t>
            </a:r>
            <a:r>
              <a:rPr sz="1200" spc="-5" dirty="0">
                <a:latin typeface="Times New Roman"/>
                <a:cs typeface="Times New Roman"/>
              </a:rPr>
              <a:t>concentrazioni </a:t>
            </a:r>
            <a:r>
              <a:rPr sz="1200" dirty="0">
                <a:latin typeface="Times New Roman"/>
                <a:cs typeface="Times New Roman"/>
              </a:rPr>
              <a:t>viventi di un </a:t>
            </a:r>
            <a:r>
              <a:rPr sz="1200" spc="-5" dirty="0">
                <a:latin typeface="Times New Roman"/>
                <a:cs typeface="Times New Roman"/>
              </a:rPr>
              <a:t>concetto supremo unico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realtà universale </a:t>
            </a:r>
            <a:r>
              <a:rPr sz="1200" dirty="0">
                <a:latin typeface="Times New Roman"/>
                <a:cs typeface="Times New Roman"/>
              </a:rPr>
              <a:t>sono di  aiuto </a:t>
            </a:r>
            <a:r>
              <a:rPr sz="1200" spc="-5" dirty="0">
                <a:latin typeface="Times New Roman"/>
                <a:cs typeface="Times New Roman"/>
              </a:rPr>
              <a:t>incalcolabile </a:t>
            </a:r>
            <a:r>
              <a:rPr sz="1200" dirty="0">
                <a:latin typeface="Times New Roman"/>
                <a:cs typeface="Times New Roman"/>
              </a:rPr>
              <a:t>per coloro </a:t>
            </a:r>
            <a:r>
              <a:rPr sz="1200" spc="-5" dirty="0">
                <a:latin typeface="Times New Roman"/>
                <a:cs typeface="Times New Roman"/>
              </a:rPr>
              <a:t>cui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affidata l’amministrazione dei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Superuniversi?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23241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(254.1) 22:10.4 </a:t>
            </a:r>
            <a:r>
              <a:rPr sz="1200" spc="-5" dirty="0">
                <a:latin typeface="Times New Roman"/>
                <a:cs typeface="Times New Roman"/>
              </a:rPr>
              <a:t>Non </a:t>
            </a:r>
            <a:r>
              <a:rPr sz="1200" dirty="0">
                <a:latin typeface="Times New Roman"/>
                <a:cs typeface="Times New Roman"/>
              </a:rPr>
              <a:t>molto </a:t>
            </a:r>
            <a:r>
              <a:rPr sz="1200" spc="-5" dirty="0">
                <a:latin typeface="Times New Roman"/>
                <a:cs typeface="Times New Roman"/>
              </a:rPr>
              <a:t>tempo </a:t>
            </a:r>
            <a:r>
              <a:rPr sz="1200" dirty="0">
                <a:latin typeface="Times New Roman"/>
                <a:cs typeface="Times New Roman"/>
              </a:rPr>
              <a:t>fa io </a:t>
            </a:r>
            <a:r>
              <a:rPr sz="1200" spc="-5" dirty="0">
                <a:latin typeface="Times New Roman"/>
                <a:cs typeface="Times New Roman"/>
              </a:rPr>
              <a:t>ricevetti l’ordine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presiedere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commissione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sei personalità </a:t>
            </a:r>
            <a:r>
              <a:rPr sz="1200" dirty="0">
                <a:latin typeface="Times New Roman"/>
                <a:cs typeface="Times New Roman"/>
              </a:rPr>
              <a:t>— una di </a:t>
            </a:r>
            <a:r>
              <a:rPr sz="1200" spc="-5" dirty="0">
                <a:latin typeface="Times New Roman"/>
                <a:cs typeface="Times New Roman"/>
              </a:rPr>
              <a:t>ciascun </a:t>
            </a:r>
            <a:r>
              <a:rPr sz="1200" dirty="0">
                <a:latin typeface="Times New Roman"/>
                <a:cs typeface="Times New Roman"/>
              </a:rPr>
              <a:t>ordine di  </a:t>
            </a:r>
            <a:r>
              <a:rPr sz="1200" spc="-5" dirty="0">
                <a:latin typeface="Times New Roman"/>
                <a:cs typeface="Times New Roman"/>
              </a:rPr>
              <a:t>figli elevati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incaricata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studiare </a:t>
            </a:r>
            <a:r>
              <a:rPr sz="1200" dirty="0">
                <a:latin typeface="Times New Roman"/>
                <a:cs typeface="Times New Roman"/>
              </a:rPr>
              <a:t>tre </a:t>
            </a:r>
            <a:r>
              <a:rPr sz="1200" spc="-5" dirty="0">
                <a:latin typeface="Times New Roman"/>
                <a:cs typeface="Times New Roman"/>
              </a:rPr>
              <a:t>problemi concernenti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gruppo </a:t>
            </a:r>
            <a:r>
              <a:rPr sz="1200" dirty="0">
                <a:latin typeface="Times New Roman"/>
                <a:cs typeface="Times New Roman"/>
              </a:rPr>
              <a:t>di nuovi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Universi nelle regioni meridionali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Orvonton.</a:t>
            </a:r>
            <a:endParaRPr sz="1200">
              <a:latin typeface="Times New Roman"/>
              <a:cs typeface="Times New Roman"/>
            </a:endParaRPr>
          </a:p>
          <a:p>
            <a:pPr marL="63500">
              <a:lnSpc>
                <a:spcPts val="1315"/>
              </a:lnSpc>
            </a:pPr>
            <a:r>
              <a:rPr sz="1200" spc="-5" dirty="0">
                <a:latin typeface="Times New Roman"/>
                <a:cs typeface="Times New Roman"/>
              </a:rPr>
              <a:t>Mi resi </a:t>
            </a:r>
            <a:r>
              <a:rPr sz="1200" dirty="0">
                <a:latin typeface="Times New Roman"/>
                <a:cs typeface="Times New Roman"/>
              </a:rPr>
              <a:t>conto </a:t>
            </a:r>
            <a:r>
              <a:rPr sz="1200" spc="-5" dirty="0">
                <a:latin typeface="Times New Roman"/>
                <a:cs typeface="Times New Roman"/>
              </a:rPr>
              <a:t>profondamente del </a:t>
            </a:r>
            <a:r>
              <a:rPr sz="1200" dirty="0">
                <a:latin typeface="Times New Roman"/>
                <a:cs typeface="Times New Roman"/>
              </a:rPr>
              <a:t>valore </a:t>
            </a:r>
            <a:r>
              <a:rPr sz="1200" spc="-5" dirty="0">
                <a:latin typeface="Times New Roman"/>
                <a:cs typeface="Times New Roman"/>
              </a:rPr>
              <a:t>degli Assistenti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Figli Elevati </a:t>
            </a:r>
            <a:r>
              <a:rPr sz="1200" dirty="0">
                <a:latin typeface="Times New Roman"/>
                <a:cs typeface="Times New Roman"/>
              </a:rPr>
              <a:t>quando </a:t>
            </a:r>
            <a:r>
              <a:rPr sz="1200" spc="-5" dirty="0">
                <a:latin typeface="Times New Roman"/>
                <a:cs typeface="Times New Roman"/>
              </a:rPr>
              <a:t>chiesi al </a:t>
            </a:r>
            <a:r>
              <a:rPr sz="1200" dirty="0">
                <a:latin typeface="Times New Roman"/>
                <a:cs typeface="Times New Roman"/>
              </a:rPr>
              <a:t>capo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ordine su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Uversa</a:t>
            </a:r>
            <a:endParaRPr sz="1200">
              <a:latin typeface="Times New Roman"/>
              <a:cs typeface="Times New Roman"/>
            </a:endParaRPr>
          </a:p>
          <a:p>
            <a:pPr marL="63500" marR="124460">
              <a:lnSpc>
                <a:spcPct val="95900"/>
              </a:lnSpc>
              <a:spcBef>
                <a:spcPts val="30"/>
              </a:spcBef>
            </a:pPr>
            <a:r>
              <a:rPr sz="1200" spc="-5" dirty="0">
                <a:latin typeface="Times New Roman"/>
                <a:cs typeface="Times New Roman"/>
              </a:rPr>
              <a:t>l’assegnazione temporanea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tali segretari </a:t>
            </a:r>
            <a:r>
              <a:rPr sz="1200" dirty="0">
                <a:latin typeface="Times New Roman"/>
                <a:cs typeface="Times New Roman"/>
              </a:rPr>
              <a:t>alla </a:t>
            </a:r>
            <a:r>
              <a:rPr sz="1200" spc="5" dirty="0">
                <a:latin typeface="Times New Roman"/>
                <a:cs typeface="Times New Roman"/>
              </a:rPr>
              <a:t>mia </a:t>
            </a:r>
            <a:r>
              <a:rPr sz="1200" spc="-5" dirty="0">
                <a:latin typeface="Times New Roman"/>
                <a:cs typeface="Times New Roman"/>
              </a:rPr>
              <a:t>commissione.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prima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nostre idee </a:t>
            </a:r>
            <a:r>
              <a:rPr sz="1200" spc="-5" dirty="0">
                <a:latin typeface="Times New Roman"/>
                <a:cs typeface="Times New Roman"/>
              </a:rPr>
              <a:t>era rappresentata </a:t>
            </a:r>
            <a:r>
              <a:rPr sz="1200" spc="5" dirty="0">
                <a:latin typeface="Times New Roman"/>
                <a:cs typeface="Times New Roman"/>
              </a:rPr>
              <a:t>da </a:t>
            </a:r>
            <a:r>
              <a:rPr sz="1200" dirty="0">
                <a:latin typeface="Times New Roman"/>
                <a:cs typeface="Times New Roman"/>
              </a:rPr>
              <a:t>un Assistente </a:t>
            </a:r>
            <a:r>
              <a:rPr sz="1200" spc="-5" dirty="0">
                <a:latin typeface="Times New Roman"/>
                <a:cs typeface="Times New Roman"/>
              </a:rPr>
              <a:t>dei  Figli </a:t>
            </a:r>
            <a:r>
              <a:rPr sz="1200" dirty="0">
                <a:latin typeface="Times New Roman"/>
                <a:cs typeface="Times New Roman"/>
              </a:rPr>
              <a:t>Elevati </a:t>
            </a:r>
            <a:r>
              <a:rPr sz="1200" spc="-5" dirty="0">
                <a:latin typeface="Times New Roman"/>
                <a:cs typeface="Times New Roman"/>
              </a:rPr>
              <a:t>su Uversa,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fu immediatamente assegnato </a:t>
            </a:r>
            <a:r>
              <a:rPr sz="1200" dirty="0">
                <a:latin typeface="Times New Roman"/>
                <a:cs typeface="Times New Roman"/>
              </a:rPr>
              <a:t>al nostro </a:t>
            </a:r>
            <a:r>
              <a:rPr sz="1200" spc="-5" dirty="0">
                <a:latin typeface="Times New Roman"/>
                <a:cs typeface="Times New Roman"/>
              </a:rPr>
              <a:t>gruppo.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nostro </a:t>
            </a:r>
            <a:r>
              <a:rPr sz="1200" spc="-5" dirty="0">
                <a:latin typeface="Times New Roman"/>
                <a:cs typeface="Times New Roman"/>
              </a:rPr>
              <a:t>secondo </a:t>
            </a:r>
            <a:r>
              <a:rPr sz="1200" dirty="0">
                <a:latin typeface="Times New Roman"/>
                <a:cs typeface="Times New Roman"/>
              </a:rPr>
              <a:t>problema </a:t>
            </a:r>
            <a:r>
              <a:rPr sz="1200" spc="-5" dirty="0">
                <a:latin typeface="Times New Roman"/>
                <a:cs typeface="Times New Roman"/>
              </a:rPr>
              <a:t>era incorporato </a:t>
            </a:r>
            <a:r>
              <a:rPr sz="1200" dirty="0">
                <a:latin typeface="Times New Roman"/>
                <a:cs typeface="Times New Roman"/>
              </a:rPr>
              <a:t>in un  </a:t>
            </a:r>
            <a:r>
              <a:rPr sz="1200" spc="-5" dirty="0">
                <a:latin typeface="Times New Roman"/>
                <a:cs typeface="Times New Roman"/>
              </a:rPr>
              <a:t>Assistente dei Figli </a:t>
            </a:r>
            <a:r>
              <a:rPr sz="1200" dirty="0">
                <a:latin typeface="Times New Roman"/>
                <a:cs typeface="Times New Roman"/>
              </a:rPr>
              <a:t>Elevati </a:t>
            </a:r>
            <a:r>
              <a:rPr sz="1200" spc="-5" dirty="0">
                <a:latin typeface="Times New Roman"/>
                <a:cs typeface="Times New Roman"/>
              </a:rPr>
              <a:t>assegnato </a:t>
            </a:r>
            <a:r>
              <a:rPr sz="1200" dirty="0">
                <a:latin typeface="Times New Roman"/>
                <a:cs typeface="Times New Roman"/>
              </a:rPr>
              <a:t>al </a:t>
            </a:r>
            <a:r>
              <a:rPr sz="1200" spc="-5" dirty="0">
                <a:latin typeface="Times New Roman"/>
                <a:cs typeface="Times New Roman"/>
              </a:rPr>
              <a:t>Superuniverso numero </a:t>
            </a:r>
            <a:r>
              <a:rPr sz="1200" dirty="0">
                <a:latin typeface="Times New Roman"/>
                <a:cs typeface="Times New Roman"/>
              </a:rPr>
              <a:t>tre. </a:t>
            </a:r>
            <a:r>
              <a:rPr sz="1200" spc="-5" dirty="0">
                <a:latin typeface="Times New Roman"/>
                <a:cs typeface="Times New Roman"/>
              </a:rPr>
              <a:t>Noi ricevemmo </a:t>
            </a:r>
            <a:r>
              <a:rPr sz="1200" dirty="0">
                <a:latin typeface="Times New Roman"/>
                <a:cs typeface="Times New Roman"/>
              </a:rPr>
              <a:t>molto aiuto da </a:t>
            </a:r>
            <a:r>
              <a:rPr sz="1200" spc="-5" dirty="0">
                <a:latin typeface="Times New Roman"/>
                <a:cs typeface="Times New Roman"/>
              </a:rPr>
              <a:t>questa fonte grazie al </a:t>
            </a:r>
            <a:r>
              <a:rPr sz="1200" dirty="0">
                <a:latin typeface="Times New Roman"/>
                <a:cs typeface="Times New Roman"/>
              </a:rPr>
              <a:t>centro di  </a:t>
            </a:r>
            <a:r>
              <a:rPr sz="1200" spc="-5" dirty="0">
                <a:latin typeface="Times New Roman"/>
                <a:cs typeface="Times New Roman"/>
              </a:rPr>
              <a:t>smistamento </a:t>
            </a:r>
            <a:r>
              <a:rPr sz="1200" dirty="0">
                <a:latin typeface="Times New Roman"/>
                <a:cs typeface="Times New Roman"/>
              </a:rPr>
              <a:t>dell’Universo </a:t>
            </a:r>
            <a:r>
              <a:rPr sz="1200" spc="-5" dirty="0">
                <a:latin typeface="Times New Roman"/>
                <a:cs typeface="Times New Roman"/>
              </a:rPr>
              <a:t>centrale </a:t>
            </a:r>
            <a:r>
              <a:rPr sz="1200" dirty="0">
                <a:latin typeface="Times New Roman"/>
                <a:cs typeface="Times New Roman"/>
              </a:rPr>
              <a:t>per il </a:t>
            </a:r>
            <a:r>
              <a:rPr sz="1200" spc="-5" dirty="0">
                <a:latin typeface="Times New Roman"/>
                <a:cs typeface="Times New Roman"/>
              </a:rPr>
              <a:t>coordinamento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diffusione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conoscenze </a:t>
            </a:r>
            <a:r>
              <a:rPr sz="1200" dirty="0">
                <a:latin typeface="Times New Roman"/>
                <a:cs typeface="Times New Roman"/>
              </a:rPr>
              <a:t>essenziali, ma </a:t>
            </a:r>
            <a:r>
              <a:rPr sz="1200" spc="-5" dirty="0">
                <a:latin typeface="Times New Roman"/>
                <a:cs typeface="Times New Roman"/>
              </a:rPr>
              <a:t>niente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paragonabile</a:t>
            </a:r>
            <a:endParaRPr sz="1200">
              <a:latin typeface="Times New Roman"/>
              <a:cs typeface="Times New Roman"/>
            </a:endParaRPr>
          </a:p>
          <a:p>
            <a:pPr marL="63500" marR="59055">
              <a:lnSpc>
                <a:spcPts val="1380"/>
              </a:lnSpc>
              <a:spcBef>
                <a:spcPts val="35"/>
              </a:spcBef>
            </a:pPr>
            <a:r>
              <a:rPr sz="1200" spc="-5" dirty="0">
                <a:latin typeface="Times New Roman"/>
                <a:cs typeface="Times New Roman"/>
              </a:rPr>
              <a:t>all’assistenza fornita </a:t>
            </a:r>
            <a:r>
              <a:rPr sz="1200" dirty="0">
                <a:latin typeface="Times New Roman"/>
                <a:cs typeface="Times New Roman"/>
              </a:rPr>
              <a:t>dalla </a:t>
            </a:r>
            <a:r>
              <a:rPr sz="1200" spc="-5" dirty="0">
                <a:latin typeface="Times New Roman"/>
                <a:cs typeface="Times New Roman"/>
              </a:rPr>
              <a:t>presenza </a:t>
            </a:r>
            <a:r>
              <a:rPr sz="1200" dirty="0">
                <a:latin typeface="Times New Roman"/>
                <a:cs typeface="Times New Roman"/>
              </a:rPr>
              <a:t>effettiva di una </a:t>
            </a:r>
            <a:r>
              <a:rPr sz="1200" spc="-5" dirty="0">
                <a:latin typeface="Times New Roman"/>
                <a:cs typeface="Times New Roman"/>
              </a:rPr>
              <a:t>personalità che </a:t>
            </a:r>
            <a:r>
              <a:rPr sz="1200" dirty="0">
                <a:latin typeface="Times New Roman"/>
                <a:cs typeface="Times New Roman"/>
              </a:rPr>
              <a:t>é un </a:t>
            </a:r>
            <a:r>
              <a:rPr sz="1200" spc="-5" dirty="0">
                <a:latin typeface="Times New Roman"/>
                <a:cs typeface="Times New Roman"/>
              </a:rPr>
              <a:t>concetto trinitizzato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supremazia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creature </a:t>
            </a:r>
            <a:r>
              <a:rPr sz="1200" dirty="0">
                <a:latin typeface="Times New Roman"/>
                <a:cs typeface="Times New Roman"/>
              </a:rPr>
              <a:t>e trinitizzato  in </a:t>
            </a:r>
            <a:r>
              <a:rPr sz="1200" spc="-5" dirty="0">
                <a:latin typeface="Times New Roman"/>
                <a:cs typeface="Times New Roman"/>
              </a:rPr>
              <a:t>finalità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Deità. </a:t>
            </a:r>
            <a:r>
              <a:rPr sz="1200" dirty="0">
                <a:latin typeface="Times New Roman"/>
                <a:cs typeface="Times New Roman"/>
              </a:rPr>
              <a:t>Quanto al nostro </a:t>
            </a:r>
            <a:r>
              <a:rPr sz="1200" spc="-5" dirty="0">
                <a:latin typeface="Times New Roman"/>
                <a:cs typeface="Times New Roman"/>
              </a:rPr>
              <a:t>terzo problema, gli archivi del </a:t>
            </a:r>
            <a:r>
              <a:rPr sz="1200" dirty="0">
                <a:latin typeface="Times New Roman"/>
                <a:cs typeface="Times New Roman"/>
              </a:rPr>
              <a:t>Paradiso </a:t>
            </a:r>
            <a:r>
              <a:rPr sz="1200" spc="-5" dirty="0">
                <a:latin typeface="Times New Roman"/>
                <a:cs typeface="Times New Roman"/>
              </a:rPr>
              <a:t>rivelarono </a:t>
            </a:r>
            <a:r>
              <a:rPr sz="1200" dirty="0">
                <a:latin typeface="Times New Roman"/>
                <a:cs typeface="Times New Roman"/>
              </a:rPr>
              <a:t>che tale idea non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mai </a:t>
            </a:r>
            <a:r>
              <a:rPr sz="1200" spc="-5" dirty="0">
                <a:latin typeface="Times New Roman"/>
                <a:cs typeface="Times New Roman"/>
              </a:rPr>
              <a:t>stata </a:t>
            </a:r>
            <a:r>
              <a:rPr sz="1200" dirty="0">
                <a:latin typeface="Times New Roman"/>
                <a:cs typeface="Times New Roman"/>
              </a:rPr>
              <a:t>trinitizzata  da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creature.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44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449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99120" cy="3896360"/>
          </a:xfrm>
          <a:prstGeom prst="rect">
            <a:avLst/>
          </a:prstGeom>
        </p:spPr>
        <p:txBody>
          <a:bodyPr vert="horz" wrap="square" lIns="0" tIns="20320" rIns="0" bIns="0" rtlCol="0">
            <a:spAutoFit/>
          </a:bodyPr>
          <a:lstStyle/>
          <a:p>
            <a:pPr marL="76200" marR="68580">
              <a:lnSpc>
                <a:spcPct val="95900"/>
              </a:lnSpc>
              <a:spcBef>
                <a:spcPts val="16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(254.2) 22:10.5 </a:t>
            </a:r>
            <a:r>
              <a:rPr sz="1200" spc="-5" dirty="0">
                <a:latin typeface="Times New Roman"/>
                <a:cs typeface="Times New Roman"/>
              </a:rPr>
              <a:t>Gli Assistenti dei Figli Elevati sono personalizzazioni </a:t>
            </a:r>
            <a:r>
              <a:rPr sz="1200" dirty="0">
                <a:latin typeface="Times New Roman"/>
                <a:cs typeface="Times New Roman"/>
              </a:rPr>
              <a:t>uniche </a:t>
            </a:r>
            <a:r>
              <a:rPr sz="1200" spc="-5" dirty="0">
                <a:latin typeface="Times New Roman"/>
                <a:cs typeface="Times New Roman"/>
              </a:rPr>
              <a:t>ed originali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concetti immensi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d’ideali stupendi.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come tali essi sono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grado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portare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tanto </a:t>
            </a:r>
            <a:r>
              <a:rPr sz="1200" dirty="0">
                <a:latin typeface="Times New Roman"/>
                <a:cs typeface="Times New Roman"/>
              </a:rPr>
              <a:t>in tanto </a:t>
            </a:r>
            <a:r>
              <a:rPr sz="1200" spc="-5" dirty="0">
                <a:latin typeface="Times New Roman"/>
                <a:cs typeface="Times New Roman"/>
              </a:rPr>
              <a:t>un’illuminazione inesprimibile alle </a:t>
            </a:r>
            <a:r>
              <a:rPr sz="1200" dirty="0">
                <a:latin typeface="Times New Roman"/>
                <a:cs typeface="Times New Roman"/>
              </a:rPr>
              <a:t>nostre </a:t>
            </a:r>
            <a:r>
              <a:rPr sz="1200" spc="-5" dirty="0">
                <a:latin typeface="Times New Roman"/>
                <a:cs typeface="Times New Roman"/>
              </a:rPr>
              <a:t>deliberazioni. Quando </a:t>
            </a:r>
            <a:r>
              <a:rPr sz="1200" dirty="0">
                <a:latin typeface="Times New Roman"/>
                <a:cs typeface="Times New Roman"/>
              </a:rPr>
              <a:t>io </a:t>
            </a:r>
            <a:r>
              <a:rPr sz="1200" spc="-5" dirty="0">
                <a:latin typeface="Times New Roman"/>
                <a:cs typeface="Times New Roman"/>
              </a:rPr>
              <a:t>agisco </a:t>
            </a:r>
            <a:r>
              <a:rPr sz="1200" dirty="0">
                <a:latin typeface="Times New Roman"/>
                <a:cs typeface="Times New Roman"/>
              </a:rPr>
              <a:t>in  </a:t>
            </a:r>
            <a:r>
              <a:rPr sz="1200" spc="-5" dirty="0">
                <a:latin typeface="Times New Roman"/>
                <a:cs typeface="Times New Roman"/>
              </a:rPr>
              <a:t>qualche </a:t>
            </a:r>
            <a:r>
              <a:rPr sz="1200" dirty="0">
                <a:latin typeface="Times New Roman"/>
                <a:cs typeface="Times New Roman"/>
              </a:rPr>
              <a:t>remota </a:t>
            </a:r>
            <a:r>
              <a:rPr sz="1200" spc="-5" dirty="0">
                <a:latin typeface="Times New Roman"/>
                <a:cs typeface="Times New Roman"/>
              </a:rPr>
              <a:t>destinazione negli Universi dello spazio, pensate che cosa significa, </a:t>
            </a:r>
            <a:r>
              <a:rPr sz="1200" dirty="0">
                <a:latin typeface="Times New Roman"/>
                <a:cs typeface="Times New Roman"/>
              </a:rPr>
              <a:t>dal punto di </a:t>
            </a:r>
            <a:r>
              <a:rPr sz="1200" spc="-5" dirty="0">
                <a:latin typeface="Times New Roman"/>
                <a:cs typeface="Times New Roman"/>
              </a:rPr>
              <a:t>vista dell’assistenza, se sono così  fortunato </a:t>
            </a:r>
            <a:r>
              <a:rPr sz="1200" dirty="0">
                <a:latin typeface="Times New Roman"/>
                <a:cs typeface="Times New Roman"/>
              </a:rPr>
              <a:t>da avere </a:t>
            </a:r>
            <a:r>
              <a:rPr sz="1200" spc="-5" dirty="0">
                <a:latin typeface="Times New Roman"/>
                <a:cs typeface="Times New Roman"/>
              </a:rPr>
              <a:t>assegnato </a:t>
            </a:r>
            <a:r>
              <a:rPr sz="1200" dirty="0">
                <a:latin typeface="Times New Roman"/>
                <a:cs typeface="Times New Roman"/>
              </a:rPr>
              <a:t>alla mia </a:t>
            </a:r>
            <a:r>
              <a:rPr sz="1200" spc="-5" dirty="0">
                <a:latin typeface="Times New Roman"/>
                <a:cs typeface="Times New Roman"/>
              </a:rPr>
              <a:t>missione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Assistente dei Figli </a:t>
            </a:r>
            <a:r>
              <a:rPr sz="1200" dirty="0">
                <a:latin typeface="Times New Roman"/>
                <a:cs typeface="Times New Roman"/>
              </a:rPr>
              <a:t>Elevati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è la pienezza </a:t>
            </a:r>
            <a:r>
              <a:rPr sz="1200" spc="-5" dirty="0">
                <a:latin typeface="Times New Roman"/>
                <a:cs typeface="Times New Roman"/>
              </a:rPr>
              <a:t>del concetto </a:t>
            </a:r>
            <a:r>
              <a:rPr sz="1200" dirty="0">
                <a:latin typeface="Times New Roman"/>
                <a:cs typeface="Times New Roman"/>
              </a:rPr>
              <a:t>divino concernente il  </a:t>
            </a:r>
            <a:r>
              <a:rPr sz="1200" spc="-5" dirty="0">
                <a:latin typeface="Times New Roman"/>
                <a:cs typeface="Times New Roman"/>
              </a:rPr>
              <a:t>problema stesso che </a:t>
            </a:r>
            <a:r>
              <a:rPr sz="1200" dirty="0">
                <a:latin typeface="Times New Roman"/>
                <a:cs typeface="Times New Roman"/>
              </a:rPr>
              <a:t>sono stato </a:t>
            </a:r>
            <a:r>
              <a:rPr sz="1200" spc="-5" dirty="0">
                <a:latin typeface="Times New Roman"/>
                <a:cs typeface="Times New Roman"/>
              </a:rPr>
              <a:t>mandato </a:t>
            </a:r>
            <a:r>
              <a:rPr sz="1200" dirty="0">
                <a:latin typeface="Times New Roman"/>
                <a:cs typeface="Times New Roman"/>
              </a:rPr>
              <a:t>ad </a:t>
            </a:r>
            <a:r>
              <a:rPr sz="1200" spc="-5" dirty="0">
                <a:latin typeface="Times New Roman"/>
                <a:cs typeface="Times New Roman"/>
              </a:rPr>
              <a:t>affrontare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risolvere; ed </a:t>
            </a:r>
            <a:r>
              <a:rPr sz="1200" dirty="0">
                <a:latin typeface="Times New Roman"/>
                <a:cs typeface="Times New Roman"/>
              </a:rPr>
              <a:t>io ho fatto </a:t>
            </a:r>
            <a:r>
              <a:rPr sz="1200" spc="-5" dirty="0">
                <a:latin typeface="Times New Roman"/>
                <a:cs typeface="Times New Roman"/>
              </a:rPr>
              <a:t>ripetutamente questa esperienza.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sola difficoltà  di questo </a:t>
            </a:r>
            <a:r>
              <a:rPr sz="1200" spc="-5" dirty="0">
                <a:latin typeface="Times New Roman"/>
                <a:cs typeface="Times New Roman"/>
              </a:rPr>
              <a:t>piano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nessun </a:t>
            </a:r>
            <a:r>
              <a:rPr sz="1200" spc="-5" dirty="0">
                <a:latin typeface="Times New Roman"/>
                <a:cs typeface="Times New Roman"/>
              </a:rPr>
              <a:t>Superuniverso </a:t>
            </a:r>
            <a:r>
              <a:rPr sz="1200" dirty="0">
                <a:latin typeface="Times New Roman"/>
                <a:cs typeface="Times New Roman"/>
              </a:rPr>
              <a:t>può avere un’edizione </a:t>
            </a:r>
            <a:r>
              <a:rPr sz="1200" spc="-5" dirty="0">
                <a:latin typeface="Times New Roman"/>
                <a:cs typeface="Times New Roman"/>
              </a:rPr>
              <a:t>completa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queste idee </a:t>
            </a:r>
            <a:r>
              <a:rPr sz="1200" dirty="0">
                <a:latin typeface="Times New Roman"/>
                <a:cs typeface="Times New Roman"/>
              </a:rPr>
              <a:t>trinitizzate. </a:t>
            </a:r>
            <a:r>
              <a:rPr sz="1200" spc="-5" dirty="0">
                <a:latin typeface="Times New Roman"/>
                <a:cs typeface="Times New Roman"/>
              </a:rPr>
              <a:t>Noi </a:t>
            </a:r>
            <a:r>
              <a:rPr sz="1200" dirty="0">
                <a:latin typeface="Times New Roman"/>
                <a:cs typeface="Times New Roman"/>
              </a:rPr>
              <a:t>riceviamo soltanto un  </a:t>
            </a:r>
            <a:r>
              <a:rPr sz="1200" spc="-5" dirty="0">
                <a:latin typeface="Times New Roman"/>
                <a:cs typeface="Times New Roman"/>
              </a:rPr>
              <a:t>settimo </a:t>
            </a:r>
            <a:r>
              <a:rPr sz="1200" dirty="0">
                <a:latin typeface="Times New Roman"/>
                <a:cs typeface="Times New Roman"/>
              </a:rPr>
              <a:t>di questi </a:t>
            </a:r>
            <a:r>
              <a:rPr sz="1200" spc="-5" dirty="0">
                <a:latin typeface="Times New Roman"/>
                <a:cs typeface="Times New Roman"/>
              </a:rPr>
              <a:t>esseri, beneficiamo così </a:t>
            </a:r>
            <a:r>
              <a:rPr sz="1200" dirty="0">
                <a:latin typeface="Times New Roman"/>
                <a:cs typeface="Times New Roman"/>
              </a:rPr>
              <a:t>solo circa una volta </a:t>
            </a:r>
            <a:r>
              <a:rPr sz="1200" spc="-5" dirty="0">
                <a:latin typeface="Times New Roman"/>
                <a:cs typeface="Times New Roman"/>
              </a:rPr>
              <a:t>su sette dell’associazione personale </a:t>
            </a:r>
            <a:r>
              <a:rPr sz="1200" dirty="0">
                <a:latin typeface="Times New Roman"/>
                <a:cs typeface="Times New Roman"/>
              </a:rPr>
              <a:t>di tali </a:t>
            </a:r>
            <a:r>
              <a:rPr sz="1200" spc="-5" dirty="0">
                <a:latin typeface="Times New Roman"/>
                <a:cs typeface="Times New Roman"/>
              </a:rPr>
              <a:t>esseri anche </a:t>
            </a:r>
            <a:r>
              <a:rPr sz="1200" dirty="0">
                <a:latin typeface="Times New Roman"/>
                <a:cs typeface="Times New Roman"/>
              </a:rPr>
              <a:t>quando </a:t>
            </a:r>
            <a:r>
              <a:rPr sz="1200" spc="-5" dirty="0">
                <a:latin typeface="Times New Roman"/>
                <a:cs typeface="Times New Roman"/>
              </a:rPr>
              <a:t>gli  archivi indicano </a:t>
            </a:r>
            <a:r>
              <a:rPr sz="1200" dirty="0">
                <a:latin typeface="Times New Roman"/>
                <a:cs typeface="Times New Roman"/>
              </a:rPr>
              <a:t>che l’idea è </a:t>
            </a:r>
            <a:r>
              <a:rPr sz="1200" spc="-5" dirty="0">
                <a:latin typeface="Times New Roman"/>
                <a:cs typeface="Times New Roman"/>
              </a:rPr>
              <a:t>stata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trinitizzata.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4986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(254.3) 22:10.6 </a:t>
            </a:r>
            <a:r>
              <a:rPr sz="1200" spc="-5" dirty="0">
                <a:latin typeface="Times New Roman"/>
                <a:cs typeface="Times New Roman"/>
              </a:rPr>
              <a:t>Noi potremmo utilizzare con grande </a:t>
            </a:r>
            <a:r>
              <a:rPr sz="1200" dirty="0">
                <a:latin typeface="Times New Roman"/>
                <a:cs typeface="Times New Roman"/>
              </a:rPr>
              <a:t>profitto un </a:t>
            </a:r>
            <a:r>
              <a:rPr sz="1200" spc="-5" dirty="0">
                <a:latin typeface="Times New Roman"/>
                <a:cs typeface="Times New Roman"/>
              </a:rPr>
              <a:t>numero </a:t>
            </a:r>
            <a:r>
              <a:rPr sz="1200" dirty="0">
                <a:latin typeface="Times New Roman"/>
                <a:cs typeface="Times New Roman"/>
              </a:rPr>
              <a:t>molto più </a:t>
            </a:r>
            <a:r>
              <a:rPr sz="1200" spc="-5" dirty="0">
                <a:latin typeface="Times New Roman"/>
                <a:cs typeface="Times New Roman"/>
              </a:rPr>
              <a:t>elevato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questi esseri su Uversa. A causa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loro  valore nell’amministrazione dei Superuniversi, </a:t>
            </a:r>
            <a:r>
              <a:rPr sz="1200" dirty="0">
                <a:latin typeface="Times New Roman"/>
                <a:cs typeface="Times New Roman"/>
              </a:rPr>
              <a:t>noi </a:t>
            </a:r>
            <a:r>
              <a:rPr sz="1200" spc="-5" dirty="0">
                <a:latin typeface="Times New Roman"/>
                <a:cs typeface="Times New Roman"/>
              </a:rPr>
              <a:t>incoraggiamo </a:t>
            </a:r>
            <a:r>
              <a:rPr sz="1200" dirty="0">
                <a:latin typeface="Times New Roman"/>
                <a:cs typeface="Times New Roman"/>
              </a:rPr>
              <a:t>in tutti i modi possibili i </a:t>
            </a:r>
            <a:r>
              <a:rPr sz="1200" spc="-5" dirty="0">
                <a:latin typeface="Times New Roman"/>
                <a:cs typeface="Times New Roman"/>
              </a:rPr>
              <a:t>pellegrini </a:t>
            </a:r>
            <a:r>
              <a:rPr sz="1200" dirty="0">
                <a:latin typeface="Times New Roman"/>
                <a:cs typeface="Times New Roman"/>
              </a:rPr>
              <a:t>dello spazio ed </a:t>
            </a:r>
            <a:r>
              <a:rPr sz="1200" spc="-5" dirty="0">
                <a:latin typeface="Times New Roman"/>
                <a:cs typeface="Times New Roman"/>
              </a:rPr>
              <a:t>anche </a:t>
            </a:r>
            <a:r>
              <a:rPr sz="1200" dirty="0">
                <a:latin typeface="Times New Roman"/>
                <a:cs typeface="Times New Roman"/>
              </a:rPr>
              <a:t>i  </a:t>
            </a:r>
            <a:r>
              <a:rPr sz="1200" spc="-5" dirty="0">
                <a:latin typeface="Times New Roman"/>
                <a:cs typeface="Times New Roman"/>
              </a:rPr>
              <a:t>residenti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Paradiso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tentare </a:t>
            </a:r>
            <a:r>
              <a:rPr sz="1200" dirty="0">
                <a:latin typeface="Times New Roman"/>
                <a:cs typeface="Times New Roman"/>
              </a:rPr>
              <a:t>la trinitizzazione </a:t>
            </a:r>
            <a:r>
              <a:rPr sz="1200" spc="-5" dirty="0">
                <a:latin typeface="Times New Roman"/>
                <a:cs typeface="Times New Roman"/>
              </a:rPr>
              <a:t>dopo aver </a:t>
            </a:r>
            <a:r>
              <a:rPr sz="1200" dirty="0">
                <a:latin typeface="Times New Roman"/>
                <a:cs typeface="Times New Roman"/>
              </a:rPr>
              <a:t>fornito l’un </a:t>
            </a:r>
            <a:r>
              <a:rPr sz="1200" spc="-5" dirty="0">
                <a:latin typeface="Times New Roman"/>
                <a:cs typeface="Times New Roman"/>
              </a:rPr>
              <a:t>l’altro quelle realtà esperienziali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sono </a:t>
            </a:r>
            <a:r>
              <a:rPr sz="1200" dirty="0">
                <a:latin typeface="Times New Roman"/>
                <a:cs typeface="Times New Roman"/>
              </a:rPr>
              <a:t>indispensabili </a:t>
            </a:r>
            <a:r>
              <a:rPr sz="1200" spc="-5" dirty="0">
                <a:latin typeface="Times New Roman"/>
                <a:cs typeface="Times New Roman"/>
              </a:rPr>
              <a:t>alla  promulgazione </a:t>
            </a:r>
            <a:r>
              <a:rPr sz="1200" dirty="0">
                <a:latin typeface="Times New Roman"/>
                <a:cs typeface="Times New Roman"/>
              </a:rPr>
              <a:t>di tali avventure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creative.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04139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(254.4) 22:10.7 </a:t>
            </a:r>
            <a:r>
              <a:rPr sz="1200" dirty="0">
                <a:latin typeface="Times New Roman"/>
                <a:cs typeface="Times New Roman"/>
              </a:rPr>
              <a:t>Attualmente </a:t>
            </a:r>
            <a:r>
              <a:rPr sz="1200" spc="-5" dirty="0">
                <a:latin typeface="Times New Roman"/>
                <a:cs typeface="Times New Roman"/>
              </a:rPr>
              <a:t>abbiamo nel </a:t>
            </a:r>
            <a:r>
              <a:rPr sz="1200" dirty="0">
                <a:latin typeface="Times New Roman"/>
                <a:cs typeface="Times New Roman"/>
              </a:rPr>
              <a:t>nostro </a:t>
            </a:r>
            <a:r>
              <a:rPr sz="1200" spc="-5" dirty="0">
                <a:latin typeface="Times New Roman"/>
                <a:cs typeface="Times New Roman"/>
              </a:rPr>
              <a:t>Superuniverso circa </a:t>
            </a:r>
            <a:r>
              <a:rPr sz="1200" dirty="0">
                <a:latin typeface="Times New Roman"/>
                <a:cs typeface="Times New Roman"/>
              </a:rPr>
              <a:t>un milione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quarto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Assistenti dei Figli </a:t>
            </a:r>
            <a:r>
              <a:rPr sz="1200" dirty="0">
                <a:latin typeface="Times New Roman"/>
                <a:cs typeface="Times New Roman"/>
              </a:rPr>
              <a:t>Elevati,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servono  </a:t>
            </a:r>
            <a:r>
              <a:rPr sz="1200" spc="-5" dirty="0">
                <a:latin typeface="Times New Roman"/>
                <a:cs typeface="Times New Roman"/>
              </a:rPr>
              <a:t>sia nei </a:t>
            </a:r>
            <a:r>
              <a:rPr sz="1200" dirty="0">
                <a:latin typeface="Times New Roman"/>
                <a:cs typeface="Times New Roman"/>
              </a:rPr>
              <a:t>settori </a:t>
            </a:r>
            <a:r>
              <a:rPr sz="1200" spc="-5" dirty="0">
                <a:latin typeface="Times New Roman"/>
                <a:cs typeface="Times New Roman"/>
              </a:rPr>
              <a:t>maggiori sia nei </a:t>
            </a:r>
            <a:r>
              <a:rPr sz="1200" dirty="0">
                <a:latin typeface="Times New Roman"/>
                <a:cs typeface="Times New Roman"/>
              </a:rPr>
              <a:t>settori minori, </a:t>
            </a:r>
            <a:r>
              <a:rPr sz="1200" spc="-5" dirty="0">
                <a:latin typeface="Times New Roman"/>
                <a:cs typeface="Times New Roman"/>
              </a:rPr>
              <a:t>così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operano su Uversa. Essi ci accompagnano </a:t>
            </a:r>
            <a:r>
              <a:rPr sz="1200" dirty="0">
                <a:latin typeface="Times New Roman"/>
                <a:cs typeface="Times New Roman"/>
              </a:rPr>
              <a:t>molto </a:t>
            </a:r>
            <a:r>
              <a:rPr sz="1200" spc="-5" dirty="0">
                <a:latin typeface="Times New Roman"/>
                <a:cs typeface="Times New Roman"/>
              </a:rPr>
              <a:t>spesso nei </a:t>
            </a:r>
            <a:r>
              <a:rPr sz="1200" dirty="0">
                <a:latin typeface="Times New Roman"/>
                <a:cs typeface="Times New Roman"/>
              </a:rPr>
              <a:t>nostri incarichi  </a:t>
            </a:r>
            <a:r>
              <a:rPr sz="1200" spc="-5" dirty="0">
                <a:latin typeface="Times New Roman"/>
                <a:cs typeface="Times New Roman"/>
              </a:rPr>
              <a:t>negli </a:t>
            </a:r>
            <a:r>
              <a:rPr sz="1200" dirty="0">
                <a:latin typeface="Times New Roman"/>
                <a:cs typeface="Times New Roman"/>
              </a:rPr>
              <a:t>Universi </a:t>
            </a:r>
            <a:r>
              <a:rPr sz="1200" spc="-5" dirty="0">
                <a:latin typeface="Times New Roman"/>
                <a:cs typeface="Times New Roman"/>
              </a:rPr>
              <a:t>lontani. Gli Assistenti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Figli </a:t>
            </a:r>
            <a:r>
              <a:rPr sz="1200" dirty="0">
                <a:latin typeface="Times New Roman"/>
                <a:cs typeface="Times New Roman"/>
              </a:rPr>
              <a:t>Elevati non sono </a:t>
            </a:r>
            <a:r>
              <a:rPr sz="1200" spc="-5" dirty="0">
                <a:latin typeface="Times New Roman"/>
                <a:cs typeface="Times New Roman"/>
              </a:rPr>
              <a:t>assegnati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permanenza ad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ad </a:t>
            </a:r>
            <a:r>
              <a:rPr sz="1200" dirty="0">
                <a:latin typeface="Times New Roman"/>
                <a:cs typeface="Times New Roman"/>
              </a:rPr>
              <a:t>una commissione. Essi  </a:t>
            </a:r>
            <a:r>
              <a:rPr sz="1200" spc="-5" dirty="0">
                <a:latin typeface="Times New Roman"/>
                <a:cs typeface="Times New Roman"/>
              </a:rPr>
              <a:t>sono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costante circolazione, servendo </a:t>
            </a:r>
            <a:r>
              <a:rPr sz="1200" dirty="0">
                <a:latin typeface="Times New Roman"/>
                <a:cs typeface="Times New Roman"/>
              </a:rPr>
              <a:t>dove l’idea o </a:t>
            </a:r>
            <a:r>
              <a:rPr sz="1200" spc="-5" dirty="0">
                <a:latin typeface="Times New Roman"/>
                <a:cs typeface="Times New Roman"/>
              </a:rPr>
              <a:t>l’ideale che essi sono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meglio favorire </a:t>
            </a:r>
            <a:r>
              <a:rPr sz="1200" dirty="0">
                <a:latin typeface="Times New Roman"/>
                <a:cs typeface="Times New Roman"/>
              </a:rPr>
              <a:t>i propositi </a:t>
            </a:r>
            <a:r>
              <a:rPr sz="1200" spc="-5" dirty="0">
                <a:latin typeface="Times New Roman"/>
                <a:cs typeface="Times New Roman"/>
              </a:rPr>
              <a:t>eterni </a:t>
            </a:r>
            <a:r>
              <a:rPr sz="1200" dirty="0">
                <a:latin typeface="Times New Roman"/>
                <a:cs typeface="Times New Roman"/>
              </a:rPr>
              <a:t>della Trinità </a:t>
            </a:r>
            <a:r>
              <a:rPr sz="1200" spc="-5" dirty="0">
                <a:latin typeface="Times New Roman"/>
                <a:cs typeface="Times New Roman"/>
              </a:rPr>
              <a:t>del  Paradiso, </a:t>
            </a:r>
            <a:r>
              <a:rPr sz="1200" dirty="0">
                <a:latin typeface="Times New Roman"/>
                <a:cs typeface="Times New Roman"/>
              </a:rPr>
              <a:t>di cui sono </a:t>
            </a:r>
            <a:r>
              <a:rPr sz="1200" spc="-5" dirty="0">
                <a:latin typeface="Times New Roman"/>
                <a:cs typeface="Times New Roman"/>
              </a:rPr>
              <a:t>divenuti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figli.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1239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(254.5) 22:10.8 </a:t>
            </a:r>
            <a:r>
              <a:rPr sz="1200" spc="-5" dirty="0">
                <a:latin typeface="Times New Roman"/>
                <a:cs typeface="Times New Roman"/>
              </a:rPr>
              <a:t>Essi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commoventemente affettuosi, stupendamente leali, </a:t>
            </a:r>
            <a:r>
              <a:rPr sz="1200" dirty="0">
                <a:latin typeface="Times New Roman"/>
                <a:cs typeface="Times New Roman"/>
              </a:rPr>
              <a:t>squisitamente </a:t>
            </a:r>
            <a:r>
              <a:rPr sz="1200" spc="-5" dirty="0">
                <a:latin typeface="Times New Roman"/>
                <a:cs typeface="Times New Roman"/>
              </a:rPr>
              <a:t>intelligenti, supremamente saggi </a:t>
            </a:r>
            <a:r>
              <a:rPr sz="1200" dirty="0">
                <a:latin typeface="Times New Roman"/>
                <a:cs typeface="Times New Roman"/>
              </a:rPr>
              <a:t>— per  </a:t>
            </a:r>
            <a:r>
              <a:rPr sz="1200" spc="-5" dirty="0">
                <a:latin typeface="Times New Roman"/>
                <a:cs typeface="Times New Roman"/>
              </a:rPr>
              <a:t>quanto concerne </a:t>
            </a:r>
            <a:r>
              <a:rPr sz="1200" dirty="0">
                <a:latin typeface="Times New Roman"/>
                <a:cs typeface="Times New Roman"/>
              </a:rPr>
              <a:t>una singola </a:t>
            </a:r>
            <a:r>
              <a:rPr sz="1200" spc="-5" dirty="0">
                <a:latin typeface="Times New Roman"/>
                <a:cs typeface="Times New Roman"/>
              </a:rPr>
              <a:t>idea </a:t>
            </a:r>
            <a:r>
              <a:rPr sz="1200" dirty="0">
                <a:latin typeface="Times New Roman"/>
                <a:cs typeface="Times New Roman"/>
              </a:rPr>
              <a:t>— e </a:t>
            </a:r>
            <a:r>
              <a:rPr sz="1200" spc="-5" dirty="0">
                <a:latin typeface="Times New Roman"/>
                <a:cs typeface="Times New Roman"/>
              </a:rPr>
              <a:t>trascendentalmente </a:t>
            </a:r>
            <a:r>
              <a:rPr sz="1200" dirty="0">
                <a:latin typeface="Times New Roman"/>
                <a:cs typeface="Times New Roman"/>
              </a:rPr>
              <a:t>umili. </a:t>
            </a:r>
            <a:r>
              <a:rPr sz="1200" spc="-5" dirty="0">
                <a:latin typeface="Times New Roman"/>
                <a:cs typeface="Times New Roman"/>
              </a:rPr>
              <a:t>Mentre </a:t>
            </a:r>
            <a:r>
              <a:rPr sz="1200" dirty="0">
                <a:latin typeface="Times New Roman"/>
                <a:cs typeface="Times New Roman"/>
              </a:rPr>
              <a:t>possono </a:t>
            </a:r>
            <a:r>
              <a:rPr sz="1200" spc="-5" dirty="0">
                <a:latin typeface="Times New Roman"/>
                <a:cs typeface="Times New Roman"/>
              </a:rPr>
              <a:t>comunicarvi </a:t>
            </a:r>
            <a:r>
              <a:rPr sz="1200" dirty="0">
                <a:latin typeface="Times New Roman"/>
                <a:cs typeface="Times New Roman"/>
              </a:rPr>
              <a:t>le conoscenze dell’Universo </a:t>
            </a:r>
            <a:r>
              <a:rPr sz="1200" spc="-5" dirty="0">
                <a:latin typeface="Times New Roman"/>
                <a:cs typeface="Times New Roman"/>
              </a:rPr>
              <a:t>circa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45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69275" cy="39573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35306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interrelazione della </a:t>
            </a:r>
            <a:r>
              <a:rPr sz="1200" dirty="0">
                <a:latin typeface="Times New Roman"/>
                <a:cs typeface="Times New Roman"/>
              </a:rPr>
              <a:t>Prima </a:t>
            </a:r>
            <a:r>
              <a:rPr sz="1200" spc="-5" dirty="0">
                <a:latin typeface="Times New Roman"/>
                <a:cs typeface="Times New Roman"/>
              </a:rPr>
              <a:t>Sorgente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Centro con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Persone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gli Assoluti coordinati del Paradiso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preclude affatto </a:t>
            </a:r>
            <a:r>
              <a:rPr sz="1200" dirty="0">
                <a:latin typeface="Times New Roman"/>
                <a:cs typeface="Times New Roman"/>
              </a:rPr>
              <a:t>l’azione  </a:t>
            </a:r>
            <a:r>
              <a:rPr sz="1200" spc="-5" dirty="0">
                <a:latin typeface="Times New Roman"/>
                <a:cs typeface="Times New Roman"/>
              </a:rPr>
              <a:t>personale </a:t>
            </a:r>
            <a:r>
              <a:rPr sz="1200" i="1" spc="-5" dirty="0">
                <a:latin typeface="Times New Roman"/>
                <a:cs typeface="Times New Roman"/>
              </a:rPr>
              <a:t>diretta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Padre </a:t>
            </a:r>
            <a:r>
              <a:rPr sz="1200" spc="-5" dirty="0">
                <a:latin typeface="Times New Roman"/>
                <a:cs typeface="Times New Roman"/>
              </a:rPr>
              <a:t>Universale </a:t>
            </a:r>
            <a:r>
              <a:rPr sz="1200" dirty="0">
                <a:latin typeface="Times New Roman"/>
                <a:cs typeface="Times New Roman"/>
              </a:rPr>
              <a:t>in tutta la </a:t>
            </a:r>
            <a:r>
              <a:rPr sz="1200" spc="-5" dirty="0">
                <a:latin typeface="Times New Roman"/>
                <a:cs typeface="Times New Roman"/>
              </a:rPr>
              <a:t>creazione ed </a:t>
            </a:r>
            <a:r>
              <a:rPr sz="1200" dirty="0">
                <a:latin typeface="Times New Roman"/>
                <a:cs typeface="Times New Roman"/>
              </a:rPr>
              <a:t>a tutti i livelli di questa. </a:t>
            </a:r>
            <a:r>
              <a:rPr sz="1200" spc="-5" dirty="0">
                <a:latin typeface="Times New Roman"/>
                <a:cs typeface="Times New Roman"/>
              </a:rPr>
              <a:t>Mediante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presenza del suo </a:t>
            </a:r>
            <a:r>
              <a:rPr sz="1200" dirty="0">
                <a:latin typeface="Times New Roman"/>
                <a:cs typeface="Times New Roman"/>
              </a:rPr>
              <a:t>spirito  </a:t>
            </a:r>
            <a:r>
              <a:rPr sz="1200" spc="-5" dirty="0">
                <a:latin typeface="Times New Roman"/>
                <a:cs typeface="Times New Roman"/>
              </a:rPr>
              <a:t>frammentato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Padre </a:t>
            </a:r>
            <a:r>
              <a:rPr sz="1200" dirty="0">
                <a:latin typeface="Times New Roman"/>
                <a:cs typeface="Times New Roman"/>
              </a:rPr>
              <a:t>Creatore mantiene un contatto </a:t>
            </a:r>
            <a:r>
              <a:rPr sz="1200" spc="-5" dirty="0">
                <a:latin typeface="Times New Roman"/>
                <a:cs typeface="Times New Roman"/>
              </a:rPr>
              <a:t>diretto con </a:t>
            </a:r>
            <a:r>
              <a:rPr sz="1200" dirty="0">
                <a:latin typeface="Times New Roman"/>
                <a:cs typeface="Times New Roman"/>
              </a:rPr>
              <a:t>i suoi </a:t>
            </a:r>
            <a:r>
              <a:rPr sz="1200" spc="-5" dirty="0">
                <a:latin typeface="Times New Roman"/>
                <a:cs typeface="Times New Roman"/>
              </a:rPr>
              <a:t>figli creature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i suoi Universi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creati.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3. Dio è </a:t>
            </a: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uno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spirito</a:t>
            </a:r>
            <a:r>
              <a:rPr sz="1600" b="1" spc="-10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universale</a:t>
            </a:r>
            <a:endParaRPr sz="1600">
              <a:latin typeface="Times New Roman"/>
              <a:cs typeface="Times New Roman"/>
            </a:endParaRPr>
          </a:p>
          <a:p>
            <a:pPr marL="76200" marR="99695">
              <a:lnSpc>
                <a:spcPct val="95600"/>
              </a:lnSpc>
              <a:spcBef>
                <a:spcPts val="139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(25.1) 1:3.1 </a:t>
            </a:r>
            <a:r>
              <a:rPr sz="1200" spc="-5" dirty="0">
                <a:latin typeface="Times New Roman"/>
                <a:cs typeface="Times New Roman"/>
              </a:rPr>
              <a:t>“Dio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spirito.” Egli </a:t>
            </a:r>
            <a:r>
              <a:rPr sz="1200" dirty="0">
                <a:latin typeface="Times New Roman"/>
                <a:cs typeface="Times New Roman"/>
              </a:rPr>
              <a:t>è una </a:t>
            </a:r>
            <a:r>
              <a:rPr sz="1200" spc="-5" dirty="0">
                <a:latin typeface="Times New Roman"/>
                <a:cs typeface="Times New Roman"/>
              </a:rPr>
              <a:t>presenza spirituale universale.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Padre Universale </a:t>
            </a:r>
            <a:r>
              <a:rPr sz="1200" dirty="0">
                <a:latin typeface="Times New Roman"/>
                <a:cs typeface="Times New Roman"/>
              </a:rPr>
              <a:t>è una </a:t>
            </a:r>
            <a:r>
              <a:rPr sz="1200" spc="-5" dirty="0">
                <a:latin typeface="Times New Roman"/>
                <a:cs typeface="Times New Roman"/>
              </a:rPr>
              <a:t>realtà </a:t>
            </a:r>
            <a:r>
              <a:rPr sz="1200" dirty="0">
                <a:latin typeface="Times New Roman"/>
                <a:cs typeface="Times New Roman"/>
              </a:rPr>
              <a:t>spirituale </a:t>
            </a:r>
            <a:r>
              <a:rPr sz="1200" spc="-5" dirty="0">
                <a:latin typeface="Times New Roman"/>
                <a:cs typeface="Times New Roman"/>
              </a:rPr>
              <a:t>infinita; egli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“il  sovrano, eterno, immortale, </a:t>
            </a:r>
            <a:r>
              <a:rPr sz="1200" dirty="0">
                <a:latin typeface="Times New Roman"/>
                <a:cs typeface="Times New Roman"/>
              </a:rPr>
              <a:t>invisibile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solo vero Dio”. </a:t>
            </a:r>
            <a:r>
              <a:rPr sz="1200" dirty="0">
                <a:latin typeface="Times New Roman"/>
                <a:cs typeface="Times New Roman"/>
              </a:rPr>
              <a:t>Anche </a:t>
            </a:r>
            <a:r>
              <a:rPr sz="1200" spc="-5" dirty="0">
                <a:latin typeface="Times New Roman"/>
                <a:cs typeface="Times New Roman"/>
              </a:rPr>
              <a:t>se voi </a:t>
            </a:r>
            <a:r>
              <a:rPr sz="1200" dirty="0">
                <a:latin typeface="Times New Roman"/>
                <a:cs typeface="Times New Roman"/>
              </a:rPr>
              <a:t>siete </a:t>
            </a:r>
            <a:r>
              <a:rPr sz="1200" spc="-5" dirty="0">
                <a:latin typeface="Times New Roman"/>
                <a:cs typeface="Times New Roman"/>
              </a:rPr>
              <a:t>“la progenie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Dio”, </a:t>
            </a:r>
            <a:r>
              <a:rPr sz="1200" dirty="0">
                <a:latin typeface="Times New Roman"/>
                <a:cs typeface="Times New Roman"/>
              </a:rPr>
              <a:t>non dovete </a:t>
            </a:r>
            <a:r>
              <a:rPr sz="1200" spc="-5" dirty="0">
                <a:latin typeface="Times New Roman"/>
                <a:cs typeface="Times New Roman"/>
              </a:rPr>
              <a:t>credere </a:t>
            </a:r>
            <a:r>
              <a:rPr sz="1200" dirty="0">
                <a:latin typeface="Times New Roman"/>
                <a:cs typeface="Times New Roman"/>
              </a:rPr>
              <a:t>che il </a:t>
            </a:r>
            <a:r>
              <a:rPr sz="1200" spc="-5" dirty="0">
                <a:latin typeface="Times New Roman"/>
                <a:cs typeface="Times New Roman"/>
              </a:rPr>
              <a:t>Padre  sia simile </a:t>
            </a:r>
            <a:r>
              <a:rPr sz="1200" dirty="0">
                <a:latin typeface="Times New Roman"/>
                <a:cs typeface="Times New Roman"/>
              </a:rPr>
              <a:t>a voi nella </a:t>
            </a:r>
            <a:r>
              <a:rPr sz="1200" spc="-5" dirty="0">
                <a:latin typeface="Times New Roman"/>
                <a:cs typeface="Times New Roman"/>
              </a:rPr>
              <a:t>forma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nel fisico perché </a:t>
            </a:r>
            <a:r>
              <a:rPr sz="1200" dirty="0">
                <a:latin typeface="Times New Roman"/>
                <a:cs typeface="Times New Roman"/>
              </a:rPr>
              <a:t>vi è </a:t>
            </a:r>
            <a:r>
              <a:rPr sz="1200" spc="-5" dirty="0">
                <a:latin typeface="Times New Roman"/>
                <a:cs typeface="Times New Roman"/>
              </a:rPr>
              <a:t>stato detto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essere stati creati </a:t>
            </a:r>
            <a:r>
              <a:rPr sz="1200" dirty="0">
                <a:latin typeface="Times New Roman"/>
                <a:cs typeface="Times New Roman"/>
              </a:rPr>
              <a:t>“a </a:t>
            </a:r>
            <a:r>
              <a:rPr sz="1200" spc="-5" dirty="0">
                <a:latin typeface="Times New Roman"/>
                <a:cs typeface="Times New Roman"/>
              </a:rPr>
              <a:t>sua immagine”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abitati </a:t>
            </a:r>
            <a:r>
              <a:rPr sz="1200" dirty="0">
                <a:latin typeface="Times New Roman"/>
                <a:cs typeface="Times New Roman"/>
              </a:rPr>
              <a:t>da Monitori </a:t>
            </a:r>
            <a:r>
              <a:rPr sz="1200" spc="-5" dirty="0">
                <a:latin typeface="Times New Roman"/>
                <a:cs typeface="Times New Roman"/>
              </a:rPr>
              <a:t>del  Mistero inviati dalla dimora centrale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sua presenza eterna. Gli esseri </a:t>
            </a:r>
            <a:r>
              <a:rPr sz="1200" dirty="0">
                <a:latin typeface="Times New Roman"/>
                <a:cs typeface="Times New Roman"/>
              </a:rPr>
              <a:t>spirituali sono </a:t>
            </a:r>
            <a:r>
              <a:rPr sz="1200" spc="-5" dirty="0">
                <a:latin typeface="Times New Roman"/>
                <a:cs typeface="Times New Roman"/>
              </a:rPr>
              <a:t>reali, </a:t>
            </a:r>
            <a:r>
              <a:rPr sz="1200" spc="5" dirty="0">
                <a:latin typeface="Times New Roman"/>
                <a:cs typeface="Times New Roman"/>
              </a:rPr>
              <a:t>sebbene </a:t>
            </a:r>
            <a:r>
              <a:rPr sz="1200" spc="-5" dirty="0">
                <a:latin typeface="Times New Roman"/>
                <a:cs typeface="Times New Roman"/>
              </a:rPr>
              <a:t>siano invisibili all’occhio  </a:t>
            </a:r>
            <a:r>
              <a:rPr sz="1200" dirty="0">
                <a:latin typeface="Times New Roman"/>
                <a:cs typeface="Times New Roman"/>
              </a:rPr>
              <a:t>umano e non </a:t>
            </a:r>
            <a:r>
              <a:rPr sz="1200" spc="-5" dirty="0">
                <a:latin typeface="Times New Roman"/>
                <a:cs typeface="Times New Roman"/>
              </a:rPr>
              <a:t>abbiano carne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sangue.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76200" marR="6223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(25.2) 1:3.2 </a:t>
            </a:r>
            <a:r>
              <a:rPr sz="1200" spc="-5" dirty="0">
                <a:latin typeface="Times New Roman"/>
                <a:cs typeface="Times New Roman"/>
              </a:rPr>
              <a:t>Disse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profeta </a:t>
            </a:r>
            <a:r>
              <a:rPr sz="1200" dirty="0">
                <a:latin typeface="Times New Roman"/>
                <a:cs typeface="Times New Roman"/>
              </a:rPr>
              <a:t>di un tempo: </a:t>
            </a:r>
            <a:r>
              <a:rPr sz="1200" spc="-5" dirty="0">
                <a:latin typeface="Times New Roman"/>
                <a:cs typeface="Times New Roman"/>
              </a:rPr>
              <a:t>“Ecco, egli cammina vicino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me, ed </a:t>
            </a:r>
            <a:r>
              <a:rPr sz="1200" dirty="0">
                <a:latin typeface="Times New Roman"/>
                <a:cs typeface="Times New Roman"/>
              </a:rPr>
              <a:t>io non lo </a:t>
            </a:r>
            <a:r>
              <a:rPr sz="1200" spc="-5" dirty="0">
                <a:latin typeface="Times New Roman"/>
                <a:cs typeface="Times New Roman"/>
              </a:rPr>
              <a:t>vedo; </a:t>
            </a:r>
            <a:r>
              <a:rPr sz="1200" dirty="0">
                <a:latin typeface="Times New Roman"/>
                <a:cs typeface="Times New Roman"/>
              </a:rPr>
              <a:t>passa </a:t>
            </a:r>
            <a:r>
              <a:rPr sz="1200" spc="-5" dirty="0">
                <a:latin typeface="Times New Roman"/>
                <a:cs typeface="Times New Roman"/>
              </a:rPr>
              <a:t>oltre, </a:t>
            </a:r>
            <a:r>
              <a:rPr sz="1200" dirty="0">
                <a:latin typeface="Times New Roman"/>
                <a:cs typeface="Times New Roman"/>
              </a:rPr>
              <a:t>ma io non lo </a:t>
            </a:r>
            <a:r>
              <a:rPr sz="1200" spc="-5" dirty="0">
                <a:latin typeface="Times New Roman"/>
                <a:cs typeface="Times New Roman"/>
              </a:rPr>
              <a:t>percepisco.”  Noi possiamo osservare costantemente </a:t>
            </a:r>
            <a:r>
              <a:rPr sz="1200" dirty="0">
                <a:latin typeface="Times New Roman"/>
                <a:cs typeface="Times New Roman"/>
              </a:rPr>
              <a:t>le opere di Dio, </a:t>
            </a:r>
            <a:r>
              <a:rPr sz="1200" spc="-5" dirty="0">
                <a:latin typeface="Times New Roman"/>
                <a:cs typeface="Times New Roman"/>
              </a:rPr>
              <a:t>possiamo essere altamente coscienti delle </a:t>
            </a:r>
            <a:r>
              <a:rPr sz="1200" dirty="0">
                <a:latin typeface="Times New Roman"/>
                <a:cs typeface="Times New Roman"/>
              </a:rPr>
              <a:t>prove </a:t>
            </a:r>
            <a:r>
              <a:rPr sz="1200" spc="-5" dirty="0">
                <a:latin typeface="Times New Roman"/>
                <a:cs typeface="Times New Roman"/>
              </a:rPr>
              <a:t>materiali della sua </a:t>
            </a:r>
            <a:r>
              <a:rPr sz="1200" dirty="0">
                <a:latin typeface="Times New Roman"/>
                <a:cs typeface="Times New Roman"/>
              </a:rPr>
              <a:t>condotta  </a:t>
            </a:r>
            <a:r>
              <a:rPr sz="1200" spc="-5" dirty="0">
                <a:latin typeface="Times New Roman"/>
                <a:cs typeface="Times New Roman"/>
              </a:rPr>
              <a:t>maestosa,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raramente possiamo contemplare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manifestazione </a:t>
            </a:r>
            <a:r>
              <a:rPr sz="1200" dirty="0">
                <a:latin typeface="Times New Roman"/>
                <a:cs typeface="Times New Roman"/>
              </a:rPr>
              <a:t>visibile </a:t>
            </a:r>
            <a:r>
              <a:rPr sz="1200" spc="-5" dirty="0">
                <a:latin typeface="Times New Roman"/>
                <a:cs typeface="Times New Roman"/>
              </a:rPr>
              <a:t>della sua divinità, </a:t>
            </a:r>
            <a:r>
              <a:rPr sz="1200" dirty="0">
                <a:latin typeface="Times New Roman"/>
                <a:cs typeface="Times New Roman"/>
              </a:rPr>
              <a:t>e neppure vedere la </a:t>
            </a:r>
            <a:r>
              <a:rPr sz="1200" spc="-5" dirty="0">
                <a:latin typeface="Times New Roman"/>
                <a:cs typeface="Times New Roman"/>
              </a:rPr>
              <a:t>presenza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10" dirty="0">
                <a:latin typeface="Times New Roman"/>
                <a:cs typeface="Times New Roman"/>
              </a:rPr>
              <a:t>suo  </a:t>
            </a:r>
            <a:r>
              <a:rPr sz="1200" spc="-5" dirty="0">
                <a:latin typeface="Times New Roman"/>
                <a:cs typeface="Times New Roman"/>
              </a:rPr>
              <a:t>spirito delegato </a:t>
            </a:r>
            <a:r>
              <a:rPr sz="1200" dirty="0">
                <a:latin typeface="Times New Roman"/>
                <a:cs typeface="Times New Roman"/>
              </a:rPr>
              <a:t>che risiede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nell’uomo.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431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(25.3) 1:3.3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Padre </a:t>
            </a:r>
            <a:r>
              <a:rPr sz="1200" dirty="0">
                <a:latin typeface="Times New Roman"/>
                <a:cs typeface="Times New Roman"/>
              </a:rPr>
              <a:t>Universale non è invisibile </a:t>
            </a:r>
            <a:r>
              <a:rPr sz="1200" spc="-5" dirty="0">
                <a:latin typeface="Times New Roman"/>
                <a:cs typeface="Times New Roman"/>
              </a:rPr>
              <a:t>per celarsi </a:t>
            </a:r>
            <a:r>
              <a:rPr sz="1200" dirty="0">
                <a:latin typeface="Times New Roman"/>
                <a:cs typeface="Times New Roman"/>
              </a:rPr>
              <a:t>alle </a:t>
            </a:r>
            <a:r>
              <a:rPr sz="1200" spc="-5" dirty="0">
                <a:latin typeface="Times New Roman"/>
                <a:cs typeface="Times New Roman"/>
              </a:rPr>
              <a:t>creature inferiori </a:t>
            </a:r>
            <a:r>
              <a:rPr sz="1200" dirty="0">
                <a:latin typeface="Times New Roman"/>
                <a:cs typeface="Times New Roman"/>
              </a:rPr>
              <a:t>con impedimenti </a:t>
            </a:r>
            <a:r>
              <a:rPr sz="1200" spc="-5" dirty="0">
                <a:latin typeface="Times New Roman"/>
                <a:cs typeface="Times New Roman"/>
              </a:rPr>
              <a:t>materiali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limitate </a:t>
            </a:r>
            <a:r>
              <a:rPr sz="1200" dirty="0">
                <a:latin typeface="Times New Roman"/>
                <a:cs typeface="Times New Roman"/>
              </a:rPr>
              <a:t>doti spirituali. </a:t>
            </a:r>
            <a:r>
              <a:rPr sz="1200" spc="-15" dirty="0">
                <a:latin typeface="Times New Roman"/>
                <a:cs typeface="Times New Roman"/>
              </a:rPr>
              <a:t>La  </a:t>
            </a:r>
            <a:r>
              <a:rPr sz="1200" spc="-5" dirty="0">
                <a:latin typeface="Times New Roman"/>
                <a:cs typeface="Times New Roman"/>
              </a:rPr>
              <a:t>situazione </a:t>
            </a:r>
            <a:r>
              <a:rPr sz="1200" dirty="0">
                <a:latin typeface="Times New Roman"/>
                <a:cs typeface="Times New Roman"/>
              </a:rPr>
              <a:t>è piuttosto la </a:t>
            </a:r>
            <a:r>
              <a:rPr sz="1200" spc="-5" dirty="0">
                <a:latin typeface="Times New Roman"/>
                <a:cs typeface="Times New Roman"/>
              </a:rPr>
              <a:t>seguente: “Voi </a:t>
            </a:r>
            <a:r>
              <a:rPr sz="1200" dirty="0">
                <a:latin typeface="Times New Roman"/>
                <a:cs typeface="Times New Roman"/>
              </a:rPr>
              <a:t>non potete </a:t>
            </a:r>
            <a:r>
              <a:rPr sz="1200" spc="-5" dirty="0">
                <a:latin typeface="Times New Roman"/>
                <a:cs typeface="Times New Roman"/>
              </a:rPr>
              <a:t>vedere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mia </a:t>
            </a:r>
            <a:r>
              <a:rPr sz="1200" spc="-5" dirty="0">
                <a:latin typeface="Times New Roman"/>
                <a:cs typeface="Times New Roman"/>
              </a:rPr>
              <a:t>faccia, </a:t>
            </a:r>
            <a:r>
              <a:rPr sz="1200" dirty="0">
                <a:latin typeface="Times New Roman"/>
                <a:cs typeface="Times New Roman"/>
              </a:rPr>
              <a:t>perché </a:t>
            </a:r>
            <a:r>
              <a:rPr sz="1200" spc="-5" dirty="0">
                <a:latin typeface="Times New Roman"/>
                <a:cs typeface="Times New Roman"/>
              </a:rPr>
              <a:t>nessun mortale </a:t>
            </a:r>
            <a:r>
              <a:rPr sz="1200" dirty="0">
                <a:latin typeface="Times New Roman"/>
                <a:cs typeface="Times New Roman"/>
              </a:rPr>
              <a:t>può vedermi e </a:t>
            </a:r>
            <a:r>
              <a:rPr sz="1200" spc="-5" dirty="0">
                <a:latin typeface="Times New Roman"/>
                <a:cs typeface="Times New Roman"/>
              </a:rPr>
              <a:t>vivere.” </a:t>
            </a:r>
            <a:r>
              <a:rPr sz="1200" dirty="0">
                <a:latin typeface="Times New Roman"/>
                <a:cs typeface="Times New Roman"/>
              </a:rPr>
              <a:t>Nessun  uomo </a:t>
            </a:r>
            <a:r>
              <a:rPr sz="1200" spc="-5" dirty="0">
                <a:latin typeface="Times New Roman"/>
                <a:cs typeface="Times New Roman"/>
              </a:rPr>
              <a:t>materiale </a:t>
            </a:r>
            <a:r>
              <a:rPr sz="1200" dirty="0">
                <a:latin typeface="Times New Roman"/>
                <a:cs typeface="Times New Roman"/>
              </a:rPr>
              <a:t>potrebbe </a:t>
            </a:r>
            <a:r>
              <a:rPr sz="1200" spc="-5" dirty="0">
                <a:latin typeface="Times New Roman"/>
                <a:cs typeface="Times New Roman"/>
              </a:rPr>
              <a:t>contemplare </a:t>
            </a:r>
            <a:r>
              <a:rPr sz="1200" dirty="0">
                <a:latin typeface="Times New Roman"/>
                <a:cs typeface="Times New Roman"/>
              </a:rPr>
              <a:t>lo spirito 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conservare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esistenza mortale. </a:t>
            </a:r>
            <a:r>
              <a:rPr sz="1200" dirty="0">
                <a:latin typeface="Times New Roman"/>
                <a:cs typeface="Times New Roman"/>
              </a:rPr>
              <a:t>È impossibile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gruppi </a:t>
            </a:r>
            <a:r>
              <a:rPr sz="1200" dirty="0">
                <a:latin typeface="Times New Roman"/>
                <a:cs typeface="Times New Roman"/>
              </a:rPr>
              <a:t>inferiori di  </a:t>
            </a:r>
            <a:r>
              <a:rPr sz="1200" spc="-5" dirty="0">
                <a:latin typeface="Times New Roman"/>
                <a:cs typeface="Times New Roman"/>
              </a:rPr>
              <a:t>esseri </a:t>
            </a:r>
            <a:r>
              <a:rPr sz="1200" dirty="0">
                <a:latin typeface="Times New Roman"/>
                <a:cs typeface="Times New Roman"/>
              </a:rPr>
              <a:t>spirituali o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qualunque </a:t>
            </a:r>
            <a:r>
              <a:rPr sz="1200" spc="-5" dirty="0">
                <a:latin typeface="Times New Roman"/>
                <a:cs typeface="Times New Roman"/>
              </a:rPr>
              <a:t>ordine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personalità materiali avvicinare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gloria </a:t>
            </a:r>
            <a:r>
              <a:rPr sz="1200" dirty="0">
                <a:latin typeface="Times New Roman"/>
                <a:cs typeface="Times New Roman"/>
              </a:rPr>
              <a:t>e lo </a:t>
            </a:r>
            <a:r>
              <a:rPr sz="1200" spc="-5" dirty="0">
                <a:latin typeface="Times New Roman"/>
                <a:cs typeface="Times New Roman"/>
              </a:rPr>
              <a:t>splendore </a:t>
            </a:r>
            <a:r>
              <a:rPr sz="1200" dirty="0">
                <a:latin typeface="Times New Roman"/>
                <a:cs typeface="Times New Roman"/>
              </a:rPr>
              <a:t>spirituale </a:t>
            </a:r>
            <a:r>
              <a:rPr sz="1200" spc="-5" dirty="0">
                <a:latin typeface="Times New Roman"/>
                <a:cs typeface="Times New Roman"/>
              </a:rPr>
              <a:t>della presenza </a:t>
            </a:r>
            <a:r>
              <a:rPr sz="1200" dirty="0">
                <a:latin typeface="Times New Roman"/>
                <a:cs typeface="Times New Roman"/>
              </a:rPr>
              <a:t>della  </a:t>
            </a:r>
            <a:r>
              <a:rPr sz="1200" spc="-5" dirty="0">
                <a:latin typeface="Times New Roman"/>
                <a:cs typeface="Times New Roman"/>
              </a:rPr>
              <a:t>personalità </a:t>
            </a:r>
            <a:r>
              <a:rPr sz="1200" dirty="0">
                <a:latin typeface="Times New Roman"/>
                <a:cs typeface="Times New Roman"/>
              </a:rPr>
              <a:t>divina.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luminosità </a:t>
            </a:r>
            <a:r>
              <a:rPr sz="1200" spc="-5" dirty="0">
                <a:latin typeface="Times New Roman"/>
                <a:cs typeface="Times New Roman"/>
              </a:rPr>
              <a:t>spirituale della presenza personale del </a:t>
            </a:r>
            <a:r>
              <a:rPr sz="1200" dirty="0">
                <a:latin typeface="Times New Roman"/>
                <a:cs typeface="Times New Roman"/>
              </a:rPr>
              <a:t>Padre è una “luce che nessun uomo </a:t>
            </a:r>
            <a:r>
              <a:rPr sz="1200" spc="-5" dirty="0">
                <a:latin typeface="Times New Roman"/>
                <a:cs typeface="Times New Roman"/>
              </a:rPr>
              <a:t>mortale </a:t>
            </a:r>
            <a:r>
              <a:rPr sz="1200" dirty="0">
                <a:latin typeface="Times New Roman"/>
                <a:cs typeface="Times New Roman"/>
              </a:rPr>
              <a:t>può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avvicinare,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45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450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044815" cy="179070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63500" marR="140335">
              <a:lnSpc>
                <a:spcPts val="1380"/>
              </a:lnSpc>
              <a:spcBef>
                <a:spcPts val="195"/>
              </a:spcBef>
            </a:pPr>
            <a:r>
              <a:rPr sz="1200" dirty="0">
                <a:latin typeface="Times New Roman"/>
                <a:cs typeface="Times New Roman"/>
              </a:rPr>
              <a:t>loro unica idea o ideale, è </a:t>
            </a:r>
            <a:r>
              <a:rPr sz="1200" spc="-5" dirty="0">
                <a:latin typeface="Times New Roman"/>
                <a:cs typeface="Times New Roman"/>
              </a:rPr>
              <a:t>quasi </a:t>
            </a:r>
            <a:r>
              <a:rPr sz="1200" dirty="0">
                <a:latin typeface="Times New Roman"/>
                <a:cs typeface="Times New Roman"/>
              </a:rPr>
              <a:t>patetico vederli </a:t>
            </a:r>
            <a:r>
              <a:rPr sz="1200" spc="-5" dirty="0">
                <a:latin typeface="Times New Roman"/>
                <a:cs typeface="Times New Roman"/>
              </a:rPr>
              <a:t>cercare conoscenze ed </a:t>
            </a:r>
            <a:r>
              <a:rPr sz="1200" dirty="0">
                <a:latin typeface="Times New Roman"/>
                <a:cs typeface="Times New Roman"/>
              </a:rPr>
              <a:t>informazioni </a:t>
            </a:r>
            <a:r>
              <a:rPr sz="1200" spc="-5" dirty="0">
                <a:latin typeface="Times New Roman"/>
                <a:cs typeface="Times New Roman"/>
              </a:rPr>
              <a:t>su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moltitudine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altri argomenti, </a:t>
            </a:r>
            <a:r>
              <a:rPr sz="1200" dirty="0">
                <a:latin typeface="Times New Roman"/>
                <a:cs typeface="Times New Roman"/>
              </a:rPr>
              <a:t>anche  </a:t>
            </a:r>
            <a:r>
              <a:rPr sz="1200" spc="-5" dirty="0">
                <a:latin typeface="Times New Roman"/>
                <a:cs typeface="Times New Roman"/>
              </a:rPr>
              <a:t>presso </a:t>
            </a:r>
            <a:r>
              <a:rPr sz="1200" dirty="0">
                <a:latin typeface="Times New Roman"/>
                <a:cs typeface="Times New Roman"/>
              </a:rPr>
              <a:t>i mortali ascendenti.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 marR="558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(254.6) 22:10.9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è il </a:t>
            </a:r>
            <a:r>
              <a:rPr sz="1200" spc="-5" dirty="0">
                <a:latin typeface="Times New Roman"/>
                <a:cs typeface="Times New Roman"/>
              </a:rPr>
              <a:t>racconto dell’origine,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natura </a:t>
            </a:r>
            <a:r>
              <a:rPr sz="1200" dirty="0">
                <a:latin typeface="Times New Roman"/>
                <a:cs typeface="Times New Roman"/>
              </a:rPr>
              <a:t>e delle funzioni di </a:t>
            </a:r>
            <a:r>
              <a:rPr sz="1200" spc="-5" dirty="0">
                <a:latin typeface="Times New Roman"/>
                <a:cs typeface="Times New Roman"/>
              </a:rPr>
              <a:t>alcuni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quelli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sono denominati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Figli </a:t>
            </a:r>
            <a:r>
              <a:rPr sz="1200" dirty="0">
                <a:latin typeface="Times New Roman"/>
                <a:cs typeface="Times New Roman"/>
              </a:rPr>
              <a:t>di Dio  </a:t>
            </a:r>
            <a:r>
              <a:rPr sz="1200" spc="-5" dirty="0">
                <a:latin typeface="Times New Roman"/>
                <a:cs typeface="Times New Roman"/>
              </a:rPr>
              <a:t>Trinitizzati,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particolarmente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coloro </a:t>
            </a:r>
            <a:r>
              <a:rPr sz="1200" dirty="0">
                <a:latin typeface="Times New Roman"/>
                <a:cs typeface="Times New Roman"/>
              </a:rPr>
              <a:t>che sono </a:t>
            </a:r>
            <a:r>
              <a:rPr sz="1200" spc="-5" dirty="0">
                <a:latin typeface="Times New Roman"/>
                <a:cs typeface="Times New Roman"/>
              </a:rPr>
              <a:t>passati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l’abbraccio </a:t>
            </a:r>
            <a:r>
              <a:rPr sz="1200" dirty="0">
                <a:latin typeface="Times New Roman"/>
                <a:cs typeface="Times New Roman"/>
              </a:rPr>
              <a:t>divino </a:t>
            </a:r>
            <a:r>
              <a:rPr sz="1200" spc="-5" dirty="0">
                <a:latin typeface="Times New Roman"/>
                <a:cs typeface="Times New Roman"/>
              </a:rPr>
              <a:t>della Trinità del Paradiso,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che sono stati </a:t>
            </a:r>
            <a:r>
              <a:rPr sz="1200" dirty="0">
                <a:latin typeface="Times New Roman"/>
                <a:cs typeface="Times New Roman"/>
              </a:rPr>
              <a:t>poi  </a:t>
            </a:r>
            <a:r>
              <a:rPr sz="1200" spc="-5" dirty="0">
                <a:latin typeface="Times New Roman"/>
                <a:cs typeface="Times New Roman"/>
              </a:rPr>
              <a:t>assegnati ai </a:t>
            </a:r>
            <a:r>
              <a:rPr sz="1200" dirty="0">
                <a:latin typeface="Times New Roman"/>
                <a:cs typeface="Times New Roman"/>
              </a:rPr>
              <a:t>servizi dei </a:t>
            </a:r>
            <a:r>
              <a:rPr sz="1200" spc="-5" dirty="0">
                <a:latin typeface="Times New Roman"/>
                <a:cs typeface="Times New Roman"/>
              </a:rPr>
              <a:t>Superuniversi </a:t>
            </a:r>
            <a:r>
              <a:rPr sz="1200" dirty="0">
                <a:latin typeface="Times New Roman"/>
                <a:cs typeface="Times New Roman"/>
              </a:rPr>
              <a:t>per ivi portare la </a:t>
            </a:r>
            <a:r>
              <a:rPr sz="1200" spc="-5" dirty="0">
                <a:latin typeface="Times New Roman"/>
                <a:cs typeface="Times New Roman"/>
              </a:rPr>
              <a:t>loro collaborazione saggia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comprensiva agli amministratori degli </a:t>
            </a:r>
            <a:r>
              <a:rPr sz="1200" dirty="0">
                <a:latin typeface="Times New Roman"/>
                <a:cs typeface="Times New Roman"/>
              </a:rPr>
              <a:t>Antichi 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Giorni </a:t>
            </a:r>
            <a:r>
              <a:rPr sz="1200" spc="-5" dirty="0">
                <a:latin typeface="Times New Roman"/>
                <a:cs typeface="Times New Roman"/>
              </a:rPr>
              <a:t>nei loro instancabili sforzi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favorire </a:t>
            </a:r>
            <a:r>
              <a:rPr sz="1200" spc="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progredire </a:t>
            </a:r>
            <a:r>
              <a:rPr sz="1200" dirty="0">
                <a:latin typeface="Times New Roman"/>
                <a:cs typeface="Times New Roman"/>
              </a:rPr>
              <a:t>verso </a:t>
            </a:r>
            <a:r>
              <a:rPr sz="1200" spc="-5" dirty="0">
                <a:latin typeface="Times New Roman"/>
                <a:cs typeface="Times New Roman"/>
              </a:rPr>
              <a:t>l’interno dei mortali ascendenti del tempo, verso </a:t>
            </a:r>
            <a:r>
              <a:rPr sz="1200" dirty="0">
                <a:latin typeface="Times New Roman"/>
                <a:cs typeface="Times New Roman"/>
              </a:rPr>
              <a:t>la loro  </a:t>
            </a:r>
            <a:r>
              <a:rPr sz="1200" spc="-5" dirty="0">
                <a:latin typeface="Times New Roman"/>
                <a:cs typeface="Times New Roman"/>
              </a:rPr>
              <a:t>prossima destinazione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Havona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loro meta finale in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Paradiso.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>
              <a:lnSpc>
                <a:spcPct val="1000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(255.1) 22:10.10 </a:t>
            </a:r>
            <a:r>
              <a:rPr sz="1200" spc="-5" dirty="0">
                <a:latin typeface="Times New Roman"/>
                <a:cs typeface="Times New Roman"/>
              </a:rPr>
              <a:t>[Narrato </a:t>
            </a:r>
            <a:r>
              <a:rPr sz="1200" dirty="0">
                <a:latin typeface="Times New Roman"/>
                <a:cs typeface="Times New Roman"/>
              </a:rPr>
              <a:t>da un </a:t>
            </a:r>
            <a:r>
              <a:rPr sz="1200" spc="-5" dirty="0">
                <a:latin typeface="Times New Roman"/>
                <a:cs typeface="Times New Roman"/>
              </a:rPr>
              <a:t>Possente Messaggero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corpo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rivelazione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-1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Orvonton.]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45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451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spc="-5" dirty="0">
                <a:solidFill>
                  <a:srgbClr val="C00000"/>
                </a:solidFill>
                <a:latin typeface="Times New Roman"/>
                <a:cs typeface="Times New Roman"/>
              </a:rPr>
              <a:t>L’Universo Centrale </a:t>
            </a:r>
            <a:r>
              <a:rPr sz="1500" dirty="0">
                <a:solidFill>
                  <a:srgbClr val="C00000"/>
                </a:solidFill>
                <a:latin typeface="Times New Roman"/>
                <a:cs typeface="Times New Roman"/>
              </a:rPr>
              <a:t>e i</a:t>
            </a:r>
            <a:r>
              <a:rPr sz="1500" spc="-1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spc="-5" dirty="0">
                <a:solidFill>
                  <a:srgbClr val="C00000"/>
                </a:solidFill>
                <a:latin typeface="Times New Roman"/>
                <a:cs typeface="Times New Roman"/>
              </a:rPr>
              <a:t>Superuniversi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>
            <a:spLocks noGrp="1"/>
          </p:cNvSpPr>
          <p:nvPr>
            <p:ph type="title"/>
          </p:nvPr>
        </p:nvSpPr>
        <p:spPr>
          <a:xfrm>
            <a:off x="528319" y="508761"/>
            <a:ext cx="4123054" cy="36068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2200" b="1" spc="-5" dirty="0">
                <a:solidFill>
                  <a:srgbClr val="933634"/>
                </a:solidFill>
                <a:latin typeface="Times New Roman"/>
                <a:cs typeface="Times New Roman"/>
              </a:rPr>
              <a:t>Fascicolo </a:t>
            </a:r>
            <a:r>
              <a:rPr sz="2200" b="1" dirty="0">
                <a:solidFill>
                  <a:srgbClr val="933634"/>
                </a:solidFill>
                <a:latin typeface="Times New Roman"/>
                <a:cs typeface="Times New Roman"/>
              </a:rPr>
              <a:t>23: </a:t>
            </a:r>
            <a:r>
              <a:rPr sz="2200" b="1" spc="-5" dirty="0">
                <a:solidFill>
                  <a:srgbClr val="933634"/>
                </a:solidFill>
                <a:latin typeface="Times New Roman"/>
                <a:cs typeface="Times New Roman"/>
              </a:rPr>
              <a:t>I Messaggeri Solitari</a:t>
            </a:r>
            <a:endParaRPr sz="2200">
              <a:latin typeface="Times New Roman"/>
              <a:cs typeface="Times New Roman"/>
            </a:endParaRPr>
          </a:p>
        </p:txBody>
      </p:sp>
      <p:sp>
        <p:nvSpPr>
          <p:cNvPr id="11" name="object 11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  <p:sp>
        <p:nvSpPr>
          <p:cNvPr id="10" name="object 10"/>
          <p:cNvSpPr txBox="1"/>
          <p:nvPr/>
        </p:nvSpPr>
        <p:spPr>
          <a:xfrm>
            <a:off x="477519" y="1011682"/>
            <a:ext cx="8150859" cy="3254375"/>
          </a:xfrm>
          <a:prstGeom prst="rect">
            <a:avLst/>
          </a:prstGeom>
        </p:spPr>
        <p:txBody>
          <a:bodyPr vert="horz" wrap="square" lIns="0" tIns="20320" rIns="0" bIns="0" rtlCol="0">
            <a:spAutoFit/>
          </a:bodyPr>
          <a:lstStyle/>
          <a:p>
            <a:pPr marL="63500" marR="43180">
              <a:lnSpc>
                <a:spcPct val="95900"/>
              </a:lnSpc>
              <a:spcBef>
                <a:spcPts val="16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(256.1) 23:0.1 </a:t>
            </a:r>
            <a:r>
              <a:rPr sz="1200" dirty="0">
                <a:latin typeface="Times New Roman"/>
                <a:cs typeface="Times New Roman"/>
              </a:rPr>
              <a:t>I MESSAGGERI </a:t>
            </a:r>
            <a:r>
              <a:rPr sz="1200" spc="-5" dirty="0">
                <a:latin typeface="Times New Roman"/>
                <a:cs typeface="Times New Roman"/>
              </a:rPr>
              <a:t>Solitari </a:t>
            </a:r>
            <a:r>
              <a:rPr sz="1200" dirty="0">
                <a:latin typeface="Times New Roman"/>
                <a:cs typeface="Times New Roman"/>
              </a:rPr>
              <a:t>sono il </a:t>
            </a:r>
            <a:r>
              <a:rPr sz="1200" spc="-5" dirty="0">
                <a:latin typeface="Times New Roman"/>
                <a:cs typeface="Times New Roman"/>
              </a:rPr>
              <a:t>corpo personale ed universale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Creatore Congiunto; sono </a:t>
            </a:r>
            <a:r>
              <a:rPr sz="1200" dirty="0">
                <a:latin typeface="Times New Roman"/>
                <a:cs typeface="Times New Roman"/>
              </a:rPr>
              <a:t>il primo e più antico </a:t>
            </a:r>
            <a:r>
              <a:rPr sz="1200" spc="-5" dirty="0">
                <a:latin typeface="Times New Roman"/>
                <a:cs typeface="Times New Roman"/>
              </a:rPr>
              <a:t>ordine  delle Personalità </a:t>
            </a:r>
            <a:r>
              <a:rPr sz="1200" dirty="0">
                <a:latin typeface="Times New Roman"/>
                <a:cs typeface="Times New Roman"/>
              </a:rPr>
              <a:t>Superiori </a:t>
            </a:r>
            <a:r>
              <a:rPr sz="1200" spc="-5" dirty="0">
                <a:latin typeface="Times New Roman"/>
                <a:cs typeface="Times New Roman"/>
              </a:rPr>
              <a:t>dello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Infinito. Essi rappresentano l’azione creatrice </a:t>
            </a:r>
            <a:r>
              <a:rPr sz="1200" dirty="0">
                <a:latin typeface="Times New Roman"/>
                <a:cs typeface="Times New Roman"/>
              </a:rPr>
              <a:t>iniziale </a:t>
            </a:r>
            <a:r>
              <a:rPr sz="1200" spc="-5" dirty="0">
                <a:latin typeface="Times New Roman"/>
                <a:cs typeface="Times New Roman"/>
              </a:rPr>
              <a:t>dello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Infinito operante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solo  allo scopo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portare all’esistenza degli spiriti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personalità solitari. Né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Padre </a:t>
            </a:r>
            <a:r>
              <a:rPr sz="1200" dirty="0">
                <a:latin typeface="Times New Roman"/>
                <a:cs typeface="Times New Roman"/>
              </a:rPr>
              <a:t>né il </a:t>
            </a:r>
            <a:r>
              <a:rPr sz="1200" spc="-5" dirty="0">
                <a:latin typeface="Times New Roman"/>
                <a:cs typeface="Times New Roman"/>
              </a:rPr>
              <a:t>Figlio hanno </a:t>
            </a:r>
            <a:r>
              <a:rPr sz="1200" dirty="0">
                <a:latin typeface="Times New Roman"/>
                <a:cs typeface="Times New Roman"/>
              </a:rPr>
              <a:t>partecipato in modo </a:t>
            </a:r>
            <a:r>
              <a:rPr sz="1200" spc="-5" dirty="0">
                <a:latin typeface="Times New Roman"/>
                <a:cs typeface="Times New Roman"/>
              </a:rPr>
              <a:t>diretto </a:t>
            </a:r>
            <a:r>
              <a:rPr sz="1200" dirty="0">
                <a:latin typeface="Times New Roman"/>
                <a:cs typeface="Times New Roman"/>
              </a:rPr>
              <a:t>a  </a:t>
            </a:r>
            <a:r>
              <a:rPr sz="1200" spc="-5" dirty="0">
                <a:latin typeface="Times New Roman"/>
                <a:cs typeface="Times New Roman"/>
              </a:rPr>
              <a:t>questa prodigiosa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spiritualizzazione.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50">
              <a:latin typeface="Times New Roman"/>
              <a:cs typeface="Times New Roman"/>
            </a:endParaRPr>
          </a:p>
          <a:p>
            <a:pPr marL="63500" marR="11874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(256.2) 23:0.2 </a:t>
            </a:r>
            <a:r>
              <a:rPr sz="1200" spc="-5" dirty="0">
                <a:latin typeface="Times New Roman"/>
                <a:cs typeface="Times New Roman"/>
              </a:rPr>
              <a:t>Questi messaggeri spirituali furono </a:t>
            </a:r>
            <a:r>
              <a:rPr sz="1200" dirty="0">
                <a:latin typeface="Times New Roman"/>
                <a:cs typeface="Times New Roman"/>
              </a:rPr>
              <a:t>personalizzati in un </a:t>
            </a:r>
            <a:r>
              <a:rPr sz="1200" spc="-5" dirty="0">
                <a:latin typeface="Times New Roman"/>
                <a:cs typeface="Times New Roman"/>
              </a:rPr>
              <a:t>unico episodio creativo ed </a:t>
            </a:r>
            <a:r>
              <a:rPr sz="1200" dirty="0">
                <a:latin typeface="Times New Roman"/>
                <a:cs typeface="Times New Roman"/>
              </a:rPr>
              <a:t>il loro </a:t>
            </a:r>
            <a:r>
              <a:rPr sz="1200" spc="-5" dirty="0">
                <a:latin typeface="Times New Roman"/>
                <a:cs typeface="Times New Roman"/>
              </a:rPr>
              <a:t>numero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stazionario. </a:t>
            </a:r>
            <a:r>
              <a:rPr sz="1200" dirty="0">
                <a:latin typeface="Times New Roman"/>
                <a:cs typeface="Times New Roman"/>
              </a:rPr>
              <a:t>Sebbene  uno di questi </a:t>
            </a:r>
            <a:r>
              <a:rPr sz="1200" spc="-5" dirty="0">
                <a:latin typeface="Times New Roman"/>
                <a:cs typeface="Times New Roman"/>
              </a:rPr>
              <a:t>esseri straordinari sia associato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5" dirty="0">
                <a:latin typeface="Times New Roman"/>
                <a:cs typeface="Times New Roman"/>
              </a:rPr>
              <a:t>me </a:t>
            </a:r>
            <a:r>
              <a:rPr sz="1200" spc="-5" dirty="0">
                <a:latin typeface="Times New Roman"/>
                <a:cs typeface="Times New Roman"/>
              </a:rPr>
              <a:t>nella presente missione,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so quante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queste personalità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esistano</a:t>
            </a:r>
            <a:endParaRPr sz="1200">
              <a:latin typeface="Times New Roman"/>
              <a:cs typeface="Times New Roman"/>
            </a:endParaRPr>
          </a:p>
          <a:p>
            <a:pPr marL="63500" marR="123825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nell’Universo degli </a:t>
            </a:r>
            <a:r>
              <a:rPr sz="1200" dirty="0">
                <a:latin typeface="Times New Roman"/>
                <a:cs typeface="Times New Roman"/>
              </a:rPr>
              <a:t>Universi. Conosco solo, di </a:t>
            </a:r>
            <a:r>
              <a:rPr sz="1200" spc="-5" dirty="0">
                <a:latin typeface="Times New Roman"/>
                <a:cs typeface="Times New Roman"/>
              </a:rPr>
              <a:t>tanto </a:t>
            </a:r>
            <a:r>
              <a:rPr sz="1200" dirty="0">
                <a:latin typeface="Times New Roman"/>
                <a:cs typeface="Times New Roman"/>
              </a:rPr>
              <a:t>in tanto, </a:t>
            </a:r>
            <a:r>
              <a:rPr sz="1200" spc="-5" dirty="0">
                <a:latin typeface="Times New Roman"/>
                <a:cs typeface="Times New Roman"/>
              </a:rPr>
              <a:t>quanti </a:t>
            </a:r>
            <a:r>
              <a:rPr sz="1200" dirty="0">
                <a:latin typeface="Times New Roman"/>
                <a:cs typeface="Times New Roman"/>
              </a:rPr>
              <a:t>ne sono </a:t>
            </a:r>
            <a:r>
              <a:rPr sz="1200" spc="-5" dirty="0">
                <a:latin typeface="Times New Roman"/>
                <a:cs typeface="Times New Roman"/>
              </a:rPr>
              <a:t>iscritti nei </a:t>
            </a:r>
            <a:r>
              <a:rPr sz="1200" dirty="0">
                <a:latin typeface="Times New Roman"/>
                <a:cs typeface="Times New Roman"/>
              </a:rPr>
              <a:t>nostri </a:t>
            </a:r>
            <a:r>
              <a:rPr sz="1200" spc="-5" dirty="0">
                <a:latin typeface="Times New Roman"/>
                <a:cs typeface="Times New Roman"/>
              </a:rPr>
              <a:t>registri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operanti </a:t>
            </a:r>
            <a:r>
              <a:rPr sz="1200" dirty="0">
                <a:latin typeface="Times New Roman"/>
                <a:cs typeface="Times New Roman"/>
              </a:rPr>
              <a:t>in quel  </a:t>
            </a:r>
            <a:r>
              <a:rPr sz="1200" spc="-5" dirty="0">
                <a:latin typeface="Times New Roman"/>
                <a:cs typeface="Times New Roman"/>
              </a:rPr>
              <a:t>momento </a:t>
            </a:r>
            <a:r>
              <a:rPr sz="1200" dirty="0">
                <a:latin typeface="Times New Roman"/>
                <a:cs typeface="Times New Roman"/>
              </a:rPr>
              <a:t>nella </a:t>
            </a:r>
            <a:r>
              <a:rPr sz="1200" spc="-5" dirty="0">
                <a:latin typeface="Times New Roman"/>
                <a:cs typeface="Times New Roman"/>
              </a:rPr>
              <a:t>giurisdizione del </a:t>
            </a:r>
            <a:r>
              <a:rPr sz="1200" dirty="0">
                <a:latin typeface="Times New Roman"/>
                <a:cs typeface="Times New Roman"/>
              </a:rPr>
              <a:t>nostro </a:t>
            </a:r>
            <a:r>
              <a:rPr sz="1200" spc="-5" dirty="0">
                <a:latin typeface="Times New Roman"/>
                <a:cs typeface="Times New Roman"/>
              </a:rPr>
              <a:t>Superuniverso. Dall’ultimo rapporto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Uversa </a:t>
            </a:r>
            <a:r>
              <a:rPr sz="1200" dirty="0">
                <a:latin typeface="Times New Roman"/>
                <a:cs typeface="Times New Roman"/>
              </a:rPr>
              <a:t>osservo </a:t>
            </a:r>
            <a:r>
              <a:rPr sz="1200" spc="-5" dirty="0">
                <a:latin typeface="Times New Roman"/>
                <a:cs typeface="Times New Roman"/>
              </a:rPr>
              <a:t>che c’erano quasi </a:t>
            </a:r>
            <a:r>
              <a:rPr sz="1200" dirty="0">
                <a:latin typeface="Times New Roman"/>
                <a:cs typeface="Times New Roman"/>
              </a:rPr>
              <a:t>7.690 </a:t>
            </a:r>
            <a:r>
              <a:rPr sz="1200" spc="-5" dirty="0">
                <a:latin typeface="Times New Roman"/>
                <a:cs typeface="Times New Roman"/>
              </a:rPr>
              <a:t>migliaia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miliardi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Messaggeri Solitari allora operanti all’interno dei confini </a:t>
            </a:r>
            <a:r>
              <a:rPr sz="1200" dirty="0">
                <a:latin typeface="Times New Roman"/>
                <a:cs typeface="Times New Roman"/>
              </a:rPr>
              <a:t>di Orvonton, e </a:t>
            </a:r>
            <a:r>
              <a:rPr sz="1200" spc="-10" dirty="0">
                <a:latin typeface="Times New Roman"/>
                <a:cs typeface="Times New Roman"/>
              </a:rPr>
              <a:t>suppongo </a:t>
            </a:r>
            <a:r>
              <a:rPr sz="1200" spc="-5" dirty="0">
                <a:latin typeface="Times New Roman"/>
                <a:cs typeface="Times New Roman"/>
              </a:rPr>
              <a:t>che questa cifra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sia</a:t>
            </a:r>
            <a:endParaRPr sz="1200">
              <a:latin typeface="Times New Roman"/>
              <a:cs typeface="Times New Roman"/>
            </a:endParaRPr>
          </a:p>
          <a:p>
            <a:pPr marL="63500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considerevolmente </a:t>
            </a:r>
            <a:r>
              <a:rPr sz="1200" dirty="0">
                <a:latin typeface="Times New Roman"/>
                <a:cs typeface="Times New Roman"/>
              </a:rPr>
              <a:t>inferiore </a:t>
            </a:r>
            <a:r>
              <a:rPr sz="1200" spc="-5" dirty="0">
                <a:latin typeface="Times New Roman"/>
                <a:cs typeface="Times New Roman"/>
              </a:rPr>
              <a:t>ad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settimo del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numero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totale.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>
              <a:lnSpc>
                <a:spcPct val="100000"/>
              </a:lnSpc>
              <a:spcBef>
                <a:spcPts val="5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1. Natura ed origine dei Messaggeri</a:t>
            </a:r>
            <a:r>
              <a:rPr sz="1600" b="1" spc="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Solitari</a:t>
            </a:r>
            <a:endParaRPr sz="1600">
              <a:latin typeface="Times New Roman"/>
              <a:cs typeface="Times New Roman"/>
            </a:endParaRPr>
          </a:p>
          <a:p>
            <a:pPr marL="63500" marR="173990">
              <a:lnSpc>
                <a:spcPct val="95600"/>
              </a:lnSpc>
              <a:spcBef>
                <a:spcPts val="138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(256.3) 23:1.1 </a:t>
            </a:r>
            <a:r>
              <a:rPr sz="1200" spc="-5" dirty="0">
                <a:latin typeface="Times New Roman"/>
                <a:cs typeface="Times New Roman"/>
              </a:rPr>
              <a:t>Subito </a:t>
            </a:r>
            <a:r>
              <a:rPr sz="1200" dirty="0">
                <a:latin typeface="Times New Roman"/>
                <a:cs typeface="Times New Roman"/>
              </a:rPr>
              <a:t>dopo la </a:t>
            </a:r>
            <a:r>
              <a:rPr sz="1200" spc="-5" dirty="0">
                <a:latin typeface="Times New Roman"/>
                <a:cs typeface="Times New Roman"/>
              </a:rPr>
              <a:t>creazione dei </a:t>
            </a:r>
            <a:r>
              <a:rPr sz="1200" dirty="0">
                <a:latin typeface="Times New Roman"/>
                <a:cs typeface="Times New Roman"/>
              </a:rPr>
              <a:t>Sette Spiriti </a:t>
            </a:r>
            <a:r>
              <a:rPr sz="1200" spc="-5" dirty="0">
                <a:latin typeface="Times New Roman"/>
                <a:cs typeface="Times New Roman"/>
              </a:rPr>
              <a:t>dei Circuiti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Havona, </a:t>
            </a:r>
            <a:r>
              <a:rPr sz="1200" dirty="0">
                <a:latin typeface="Times New Roman"/>
                <a:cs typeface="Times New Roman"/>
              </a:rPr>
              <a:t>lo Spirito </a:t>
            </a:r>
            <a:r>
              <a:rPr sz="1200" spc="-5" dirty="0">
                <a:latin typeface="Times New Roman"/>
                <a:cs typeface="Times New Roman"/>
              </a:rPr>
              <a:t>Infinito </a:t>
            </a:r>
            <a:r>
              <a:rPr sz="1200" dirty="0">
                <a:latin typeface="Times New Roman"/>
                <a:cs typeface="Times New Roman"/>
              </a:rPr>
              <a:t>portò </a:t>
            </a:r>
            <a:r>
              <a:rPr sz="1200" spc="-5" dirty="0">
                <a:latin typeface="Times New Roman"/>
                <a:cs typeface="Times New Roman"/>
              </a:rPr>
              <a:t>all’esistenza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vasto corpo dei  Messaggeri Solitari. Nessuna parte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creazione universale preesiste ai Messaggeri Solitari, eccetto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Paradiso </a:t>
            </a:r>
            <a:r>
              <a:rPr sz="1200" dirty="0">
                <a:latin typeface="Times New Roman"/>
                <a:cs typeface="Times New Roman"/>
              </a:rPr>
              <a:t>ed i circuiti di  </a:t>
            </a:r>
            <a:r>
              <a:rPr sz="1200" spc="-5" dirty="0">
                <a:latin typeface="Times New Roman"/>
                <a:cs typeface="Times New Roman"/>
              </a:rPr>
              <a:t>Havona. Essi hanno </a:t>
            </a:r>
            <a:r>
              <a:rPr sz="1200" dirty="0">
                <a:latin typeface="Times New Roman"/>
                <a:cs typeface="Times New Roman"/>
              </a:rPr>
              <a:t>operato in tutto il </a:t>
            </a:r>
            <a:r>
              <a:rPr sz="1200" spc="-5" dirty="0">
                <a:latin typeface="Times New Roman"/>
                <a:cs typeface="Times New Roman"/>
              </a:rPr>
              <a:t>grande </a:t>
            </a:r>
            <a:r>
              <a:rPr sz="1200" dirty="0">
                <a:latin typeface="Times New Roman"/>
                <a:cs typeface="Times New Roman"/>
              </a:rPr>
              <a:t>Universo </a:t>
            </a:r>
            <a:r>
              <a:rPr sz="1200" spc="-5" dirty="0">
                <a:latin typeface="Times New Roman"/>
                <a:cs typeface="Times New Roman"/>
              </a:rPr>
              <a:t>quasi dall’eternità. </a:t>
            </a:r>
            <a:r>
              <a:rPr sz="1200" dirty="0">
                <a:latin typeface="Times New Roman"/>
                <a:cs typeface="Times New Roman"/>
              </a:rPr>
              <a:t>Essi </a:t>
            </a:r>
            <a:r>
              <a:rPr sz="1200" spc="-5" dirty="0">
                <a:latin typeface="Times New Roman"/>
                <a:cs typeface="Times New Roman"/>
              </a:rPr>
              <a:t>sono essenziali </a:t>
            </a:r>
            <a:r>
              <a:rPr sz="1200" dirty="0">
                <a:latin typeface="Times New Roman"/>
                <a:cs typeface="Times New Roman"/>
              </a:rPr>
              <a:t>alla </a:t>
            </a:r>
            <a:r>
              <a:rPr sz="1200" spc="-5" dirty="0">
                <a:latin typeface="Times New Roman"/>
                <a:cs typeface="Times New Roman"/>
              </a:rPr>
              <a:t>tecnica </a:t>
            </a:r>
            <a:r>
              <a:rPr sz="1200" dirty="0">
                <a:latin typeface="Times New Roman"/>
                <a:cs typeface="Times New Roman"/>
              </a:rPr>
              <a:t>divina dello Spirito  </a:t>
            </a:r>
            <a:r>
              <a:rPr sz="1200" spc="-5" dirty="0">
                <a:latin typeface="Times New Roman"/>
                <a:cs typeface="Times New Roman"/>
              </a:rPr>
              <a:t>Infinito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rivelare se </a:t>
            </a:r>
            <a:r>
              <a:rPr sz="1200" dirty="0">
                <a:latin typeface="Times New Roman"/>
                <a:cs typeface="Times New Roman"/>
              </a:rPr>
              <a:t>stesso alle </a:t>
            </a:r>
            <a:r>
              <a:rPr sz="1200" spc="-5" dirty="0">
                <a:latin typeface="Times New Roman"/>
                <a:cs typeface="Times New Roman"/>
              </a:rPr>
              <a:t>immense creazioni del tempo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dello </a:t>
            </a:r>
            <a:r>
              <a:rPr sz="1200" dirty="0">
                <a:latin typeface="Times New Roman"/>
                <a:cs typeface="Times New Roman"/>
              </a:rPr>
              <a:t>spazio e </a:t>
            </a:r>
            <a:r>
              <a:rPr sz="1200" spc="-5" dirty="0">
                <a:latin typeface="Times New Roman"/>
                <a:cs typeface="Times New Roman"/>
              </a:rPr>
              <a:t>per prendere contatto personale con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esse.</a:t>
            </a:r>
            <a:endParaRPr sz="12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45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452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244205" cy="389890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262255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(256.4) 23:1.2 </a:t>
            </a:r>
            <a:r>
              <a:rPr sz="1200" spc="-5" dirty="0">
                <a:latin typeface="Times New Roman"/>
                <a:cs typeface="Times New Roman"/>
              </a:rPr>
              <a:t>Sebbene questi messaggeri esistano dai </a:t>
            </a:r>
            <a:r>
              <a:rPr sz="1200" dirty="0">
                <a:latin typeface="Times New Roman"/>
                <a:cs typeface="Times New Roman"/>
              </a:rPr>
              <a:t>tempi prossimi </a:t>
            </a:r>
            <a:r>
              <a:rPr sz="1200" spc="-5" dirty="0">
                <a:latin typeface="Times New Roman"/>
                <a:cs typeface="Times New Roman"/>
              </a:rPr>
              <a:t>all’eternità, sono </a:t>
            </a:r>
            <a:r>
              <a:rPr sz="1200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coscienti </a:t>
            </a:r>
            <a:r>
              <a:rPr sz="1200" dirty="0">
                <a:latin typeface="Times New Roman"/>
                <a:cs typeface="Times New Roman"/>
              </a:rPr>
              <a:t>di un inizio della </a:t>
            </a:r>
            <a:r>
              <a:rPr sz="1200" spc="-5" dirty="0">
                <a:latin typeface="Times New Roman"/>
                <a:cs typeface="Times New Roman"/>
              </a:rPr>
              <a:t>loro  individualità. Essi hanno coscienza del tempo, </a:t>
            </a:r>
            <a:r>
              <a:rPr sz="1200" dirty="0">
                <a:latin typeface="Times New Roman"/>
                <a:cs typeface="Times New Roman"/>
              </a:rPr>
              <a:t>essendo i primi tra le </a:t>
            </a:r>
            <a:r>
              <a:rPr sz="1200" spc="-5" dirty="0">
                <a:latin typeface="Times New Roman"/>
                <a:cs typeface="Times New Roman"/>
              </a:rPr>
              <a:t>creazioni dello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Infinito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possedere </a:t>
            </a:r>
            <a:r>
              <a:rPr sz="1200" dirty="0">
                <a:latin typeface="Times New Roman"/>
                <a:cs typeface="Times New Roman"/>
              </a:rPr>
              <a:t>tale coscienza </a:t>
            </a:r>
            <a:r>
              <a:rPr sz="1200" spc="-5" dirty="0">
                <a:latin typeface="Times New Roman"/>
                <a:cs typeface="Times New Roman"/>
              </a:rPr>
              <a:t>del  </a:t>
            </a:r>
            <a:r>
              <a:rPr sz="1200" dirty="0">
                <a:latin typeface="Times New Roman"/>
                <a:cs typeface="Times New Roman"/>
              </a:rPr>
              <a:t>tempo. </a:t>
            </a:r>
            <a:r>
              <a:rPr sz="1200" spc="-5" dirty="0">
                <a:latin typeface="Times New Roman"/>
                <a:cs typeface="Times New Roman"/>
              </a:rPr>
              <a:t>Essi </a:t>
            </a:r>
            <a:r>
              <a:rPr sz="1200" dirty="0">
                <a:latin typeface="Times New Roman"/>
                <a:cs typeface="Times New Roman"/>
              </a:rPr>
              <a:t>sono le </a:t>
            </a:r>
            <a:r>
              <a:rPr sz="1200" spc="-5" dirty="0">
                <a:latin typeface="Times New Roman"/>
                <a:cs typeface="Times New Roman"/>
              </a:rPr>
              <a:t>prime creature </a:t>
            </a:r>
            <a:r>
              <a:rPr sz="1200" dirty="0">
                <a:latin typeface="Times New Roman"/>
                <a:cs typeface="Times New Roman"/>
              </a:rPr>
              <a:t>dello Spirito </a:t>
            </a:r>
            <a:r>
              <a:rPr sz="1200" spc="-5" dirty="0">
                <a:latin typeface="Times New Roman"/>
                <a:cs typeface="Times New Roman"/>
              </a:rPr>
              <a:t>Infinito ad essere </a:t>
            </a:r>
            <a:r>
              <a:rPr sz="1200" dirty="0">
                <a:latin typeface="Times New Roman"/>
                <a:cs typeface="Times New Roman"/>
              </a:rPr>
              <a:t>state personalizzate </a:t>
            </a:r>
            <a:r>
              <a:rPr sz="1200" spc="-5" dirty="0">
                <a:latin typeface="Times New Roman"/>
                <a:cs typeface="Times New Roman"/>
              </a:rPr>
              <a:t>nel tempo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spiritualizzate nello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spazio.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812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(256.5) 23:1.3 </a:t>
            </a:r>
            <a:r>
              <a:rPr sz="1200" spc="-5" dirty="0">
                <a:latin typeface="Times New Roman"/>
                <a:cs typeface="Times New Roman"/>
              </a:rPr>
              <a:t>Questi spiriti solitari comparvero agli </a:t>
            </a:r>
            <a:r>
              <a:rPr sz="1200" dirty="0">
                <a:latin typeface="Times New Roman"/>
                <a:cs typeface="Times New Roman"/>
              </a:rPr>
              <a:t>albori </a:t>
            </a:r>
            <a:r>
              <a:rPr sz="1200" spc="-5" dirty="0">
                <a:latin typeface="Times New Roman"/>
                <a:cs typeface="Times New Roman"/>
              </a:rPr>
              <a:t>del tempo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esseri spirituali completi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perfettamente </a:t>
            </a:r>
            <a:r>
              <a:rPr sz="1200" dirty="0">
                <a:latin typeface="Times New Roman"/>
                <a:cs typeface="Times New Roman"/>
              </a:rPr>
              <a:t>dotati. </a:t>
            </a:r>
            <a:r>
              <a:rPr sz="1200" spc="-5" dirty="0">
                <a:latin typeface="Times New Roman"/>
                <a:cs typeface="Times New Roman"/>
              </a:rPr>
              <a:t>Essi </a:t>
            </a:r>
            <a:r>
              <a:rPr sz="1200" dirty="0">
                <a:latin typeface="Times New Roman"/>
                <a:cs typeface="Times New Roman"/>
              </a:rPr>
              <a:t>sono  tutti </a:t>
            </a:r>
            <a:r>
              <a:rPr sz="1200" spc="-5" dirty="0">
                <a:latin typeface="Times New Roman"/>
                <a:cs typeface="Times New Roman"/>
              </a:rPr>
              <a:t>uguali </a:t>
            </a:r>
            <a:r>
              <a:rPr sz="1200" dirty="0">
                <a:latin typeface="Times New Roman"/>
                <a:cs typeface="Times New Roman"/>
              </a:rPr>
              <a:t>e non vi sono </a:t>
            </a:r>
            <a:r>
              <a:rPr sz="1200" spc="-5" dirty="0">
                <a:latin typeface="Times New Roman"/>
                <a:cs typeface="Times New Roman"/>
              </a:rPr>
              <a:t>classi </a:t>
            </a:r>
            <a:r>
              <a:rPr sz="1200" dirty="0">
                <a:latin typeface="Times New Roman"/>
                <a:cs typeface="Times New Roman"/>
              </a:rPr>
              <a:t>o suddivisioni </a:t>
            </a:r>
            <a:r>
              <a:rPr sz="1200" spc="-5" dirty="0">
                <a:latin typeface="Times New Roman"/>
                <a:cs typeface="Times New Roman"/>
              </a:rPr>
              <a:t>fondate su diversità personali.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classificazione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basata </a:t>
            </a:r>
            <a:r>
              <a:rPr sz="1200" dirty="0">
                <a:latin typeface="Times New Roman"/>
                <a:cs typeface="Times New Roman"/>
              </a:rPr>
              <a:t>esclusivamente sul tipo  di </a:t>
            </a:r>
            <a:r>
              <a:rPr sz="1200" spc="-5" dirty="0">
                <a:latin typeface="Times New Roman"/>
                <a:cs typeface="Times New Roman"/>
              </a:rPr>
              <a:t>lavoro al </a:t>
            </a:r>
            <a:r>
              <a:rPr sz="1200" dirty="0">
                <a:latin typeface="Times New Roman"/>
                <a:cs typeface="Times New Roman"/>
              </a:rPr>
              <a:t>quale sono di tanto in </a:t>
            </a:r>
            <a:r>
              <a:rPr sz="1200" spc="-5" dirty="0">
                <a:latin typeface="Times New Roman"/>
                <a:cs typeface="Times New Roman"/>
              </a:rPr>
              <a:t>tanto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assegnati.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88900" marR="11430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(256.6) 23:1.4 </a:t>
            </a:r>
            <a:r>
              <a:rPr sz="1200" dirty="0">
                <a:latin typeface="Times New Roman"/>
                <a:cs typeface="Times New Roman"/>
              </a:rPr>
              <a:t>I mortali </a:t>
            </a:r>
            <a:r>
              <a:rPr sz="1200" spc="-5" dirty="0">
                <a:latin typeface="Times New Roman"/>
                <a:cs typeface="Times New Roman"/>
              </a:rPr>
              <a:t>iniziano come esseri </a:t>
            </a:r>
            <a:r>
              <a:rPr sz="1200" dirty="0">
                <a:latin typeface="Times New Roman"/>
                <a:cs typeface="Times New Roman"/>
              </a:rPr>
              <a:t>quasi </a:t>
            </a:r>
            <a:r>
              <a:rPr sz="1200" spc="-5" dirty="0">
                <a:latin typeface="Times New Roman"/>
                <a:cs typeface="Times New Roman"/>
              </a:rPr>
              <a:t>materiali sui </a:t>
            </a:r>
            <a:r>
              <a:rPr sz="1200" dirty="0">
                <a:latin typeface="Times New Roman"/>
                <a:cs typeface="Times New Roman"/>
              </a:rPr>
              <a:t>mondi </a:t>
            </a:r>
            <a:r>
              <a:rPr sz="1200" spc="-5" dirty="0">
                <a:latin typeface="Times New Roman"/>
                <a:cs typeface="Times New Roman"/>
              </a:rPr>
              <a:t>dello spazio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ascendono verso </a:t>
            </a:r>
            <a:r>
              <a:rPr sz="1200" dirty="0">
                <a:latin typeface="Times New Roman"/>
                <a:cs typeface="Times New Roman"/>
              </a:rPr>
              <a:t>l’interno in </a:t>
            </a:r>
            <a:r>
              <a:rPr sz="1200" spc="-5" dirty="0">
                <a:latin typeface="Times New Roman"/>
                <a:cs typeface="Times New Roman"/>
              </a:rPr>
              <a:t>direzione dei Grandi  Centri. Questi </a:t>
            </a:r>
            <a:r>
              <a:rPr sz="1200" dirty="0">
                <a:latin typeface="Times New Roman"/>
                <a:cs typeface="Times New Roman"/>
              </a:rPr>
              <a:t>spiriti </a:t>
            </a:r>
            <a:r>
              <a:rPr sz="1200" spc="-5" dirty="0">
                <a:latin typeface="Times New Roman"/>
                <a:cs typeface="Times New Roman"/>
              </a:rPr>
              <a:t>solitari </a:t>
            </a:r>
            <a:r>
              <a:rPr sz="1200" dirty="0">
                <a:latin typeface="Times New Roman"/>
                <a:cs typeface="Times New Roman"/>
              </a:rPr>
              <a:t>iniziano </a:t>
            </a:r>
            <a:r>
              <a:rPr sz="1200" spc="-5" dirty="0">
                <a:latin typeface="Times New Roman"/>
                <a:cs typeface="Times New Roman"/>
              </a:rPr>
              <a:t>al centro </a:t>
            </a:r>
            <a:r>
              <a:rPr sz="1200" dirty="0">
                <a:latin typeface="Times New Roman"/>
                <a:cs typeface="Times New Roman"/>
              </a:rPr>
              <a:t>di tutte le </a:t>
            </a:r>
            <a:r>
              <a:rPr sz="1200" spc="-5" dirty="0">
                <a:latin typeface="Times New Roman"/>
                <a:cs typeface="Times New Roman"/>
              </a:rPr>
              <a:t>cose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anelano ad essere assegnati alle </a:t>
            </a:r>
            <a:r>
              <a:rPr sz="1200" dirty="0">
                <a:latin typeface="Times New Roman"/>
                <a:cs typeface="Times New Roman"/>
              </a:rPr>
              <a:t>creazioni </a:t>
            </a:r>
            <a:r>
              <a:rPr sz="1200" spc="-5" dirty="0">
                <a:latin typeface="Times New Roman"/>
                <a:cs typeface="Times New Roman"/>
              </a:rPr>
              <a:t>lontane, ai singoli </a:t>
            </a:r>
            <a:r>
              <a:rPr sz="1200" dirty="0">
                <a:latin typeface="Times New Roman"/>
                <a:cs typeface="Times New Roman"/>
              </a:rPr>
              <a:t>mondi  </a:t>
            </a:r>
            <a:r>
              <a:rPr sz="1200" spc="-5" dirty="0">
                <a:latin typeface="Times New Roman"/>
                <a:cs typeface="Times New Roman"/>
              </a:rPr>
              <a:t>stessi degli Universi </a:t>
            </a:r>
            <a:r>
              <a:rPr sz="1200" dirty="0">
                <a:latin typeface="Times New Roman"/>
                <a:cs typeface="Times New Roman"/>
              </a:rPr>
              <a:t>locali più </a:t>
            </a:r>
            <a:r>
              <a:rPr sz="1200" spc="-5" dirty="0">
                <a:latin typeface="Times New Roman"/>
                <a:cs typeface="Times New Roman"/>
              </a:rPr>
              <a:t>esterni </a:t>
            </a:r>
            <a:r>
              <a:rPr sz="1200" dirty="0">
                <a:latin typeface="Times New Roman"/>
                <a:cs typeface="Times New Roman"/>
              </a:rPr>
              <a:t>ed anche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oltre.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44145" algn="just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(256.7) 23:1.5 </a:t>
            </a:r>
            <a:r>
              <a:rPr sz="1200" spc="-5" dirty="0">
                <a:latin typeface="Times New Roman"/>
                <a:cs typeface="Times New Roman"/>
              </a:rPr>
              <a:t>Benché </a:t>
            </a:r>
            <a:r>
              <a:rPr sz="1200" dirty="0">
                <a:latin typeface="Times New Roman"/>
                <a:cs typeface="Times New Roman"/>
              </a:rPr>
              <a:t>denominati </a:t>
            </a:r>
            <a:r>
              <a:rPr sz="1200" spc="-5" dirty="0">
                <a:latin typeface="Times New Roman"/>
                <a:cs typeface="Times New Roman"/>
              </a:rPr>
              <a:t>Messaggeri Solitari, essi </a:t>
            </a:r>
            <a:r>
              <a:rPr sz="1200" dirty="0">
                <a:latin typeface="Times New Roman"/>
                <a:cs typeface="Times New Roman"/>
              </a:rPr>
              <a:t>non sono spiriti </a:t>
            </a:r>
            <a:r>
              <a:rPr sz="1200" spc="-5" dirty="0">
                <a:latin typeface="Times New Roman"/>
                <a:cs typeface="Times New Roman"/>
              </a:rPr>
              <a:t>malinconici, perché amano veramente </a:t>
            </a:r>
            <a:r>
              <a:rPr sz="1200" dirty="0">
                <a:latin typeface="Times New Roman"/>
                <a:cs typeface="Times New Roman"/>
              </a:rPr>
              <a:t>lavorare da soli. </a:t>
            </a:r>
            <a:r>
              <a:rPr sz="1200" spc="-5" dirty="0">
                <a:latin typeface="Times New Roman"/>
                <a:cs typeface="Times New Roman"/>
              </a:rPr>
              <a:t>Essi  sono gli </a:t>
            </a:r>
            <a:r>
              <a:rPr sz="1200" dirty="0">
                <a:latin typeface="Times New Roman"/>
                <a:cs typeface="Times New Roman"/>
              </a:rPr>
              <a:t>unici </a:t>
            </a:r>
            <a:r>
              <a:rPr sz="1200" spc="-5" dirty="0">
                <a:latin typeface="Times New Roman"/>
                <a:cs typeface="Times New Roman"/>
              </a:rPr>
              <a:t>esseri </a:t>
            </a:r>
            <a:r>
              <a:rPr sz="1200" dirty="0">
                <a:latin typeface="Times New Roman"/>
                <a:cs typeface="Times New Roman"/>
              </a:rPr>
              <a:t>di tutta la </a:t>
            </a:r>
            <a:r>
              <a:rPr sz="1200" spc="-5" dirty="0">
                <a:latin typeface="Times New Roman"/>
                <a:cs typeface="Times New Roman"/>
              </a:rPr>
              <a:t>creazione che </a:t>
            </a:r>
            <a:r>
              <a:rPr sz="1200" dirty="0">
                <a:latin typeface="Times New Roman"/>
                <a:cs typeface="Times New Roman"/>
              </a:rPr>
              <a:t>possono </a:t>
            </a:r>
            <a:r>
              <a:rPr sz="1200" spc="-5" dirty="0">
                <a:latin typeface="Times New Roman"/>
                <a:cs typeface="Times New Roman"/>
              </a:rPr>
              <a:t>godere, </a:t>
            </a:r>
            <a:r>
              <a:rPr sz="1200" dirty="0">
                <a:latin typeface="Times New Roman"/>
                <a:cs typeface="Times New Roman"/>
              </a:rPr>
              <a:t>e godono, di </a:t>
            </a:r>
            <a:r>
              <a:rPr sz="1200" spc="-5" dirty="0">
                <a:latin typeface="Times New Roman"/>
                <a:cs typeface="Times New Roman"/>
              </a:rPr>
              <a:t>un’esistenza solitaria, sebbene amino </a:t>
            </a:r>
            <a:r>
              <a:rPr sz="1200" dirty="0">
                <a:latin typeface="Times New Roman"/>
                <a:cs typeface="Times New Roman"/>
              </a:rPr>
              <a:t>anche </a:t>
            </a:r>
            <a:r>
              <a:rPr sz="1200" spc="-5" dirty="0">
                <a:latin typeface="Times New Roman"/>
                <a:cs typeface="Times New Roman"/>
              </a:rPr>
              <a:t>associarsi </a:t>
            </a:r>
            <a:r>
              <a:rPr sz="1200" dirty="0">
                <a:latin typeface="Times New Roman"/>
                <a:cs typeface="Times New Roman"/>
              </a:rPr>
              <a:t>ai  </a:t>
            </a:r>
            <a:r>
              <a:rPr sz="1200" spc="-5" dirty="0">
                <a:latin typeface="Times New Roman"/>
                <a:cs typeface="Times New Roman"/>
              </a:rPr>
              <a:t>pochissimi </a:t>
            </a:r>
            <a:r>
              <a:rPr sz="1200" dirty="0">
                <a:latin typeface="Times New Roman"/>
                <a:cs typeface="Times New Roman"/>
              </a:rPr>
              <a:t>ordini </a:t>
            </a:r>
            <a:r>
              <a:rPr sz="1200" spc="-5" dirty="0">
                <a:latin typeface="Times New Roman"/>
                <a:cs typeface="Times New Roman"/>
              </a:rPr>
              <a:t>d’intelligenze universali con </a:t>
            </a:r>
            <a:r>
              <a:rPr sz="1200" dirty="0">
                <a:latin typeface="Times New Roman"/>
                <a:cs typeface="Times New Roman"/>
              </a:rPr>
              <a:t>i quali possono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fraternizzare.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812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(257.1) 23:1.6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Messaggeri </a:t>
            </a:r>
            <a:r>
              <a:rPr sz="1200" dirty="0">
                <a:latin typeface="Times New Roman"/>
                <a:cs typeface="Times New Roman"/>
              </a:rPr>
              <a:t>Solitari non sono isolati nel loro </a:t>
            </a:r>
            <a:r>
              <a:rPr sz="1200" spc="-5" dirty="0">
                <a:latin typeface="Times New Roman"/>
                <a:cs typeface="Times New Roman"/>
              </a:rPr>
              <a:t>servizio; essi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costantemente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contatto con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patrimonio </a:t>
            </a:r>
            <a:r>
              <a:rPr sz="1200" dirty="0">
                <a:latin typeface="Times New Roman"/>
                <a:cs typeface="Times New Roman"/>
              </a:rPr>
              <a:t>intellettuale  di tutta la </a:t>
            </a:r>
            <a:r>
              <a:rPr sz="1200" spc="-5" dirty="0">
                <a:latin typeface="Times New Roman"/>
                <a:cs typeface="Times New Roman"/>
              </a:rPr>
              <a:t>creazione, </a:t>
            </a:r>
            <a:r>
              <a:rPr sz="1200" dirty="0">
                <a:latin typeface="Times New Roman"/>
                <a:cs typeface="Times New Roman"/>
              </a:rPr>
              <a:t>poiché </a:t>
            </a:r>
            <a:r>
              <a:rPr sz="1200" spc="-5" dirty="0">
                <a:latin typeface="Times New Roman"/>
                <a:cs typeface="Times New Roman"/>
              </a:rPr>
              <a:t>sono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grado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“intercettare” </a:t>
            </a:r>
            <a:r>
              <a:rPr sz="1200" dirty="0">
                <a:latin typeface="Times New Roman"/>
                <a:cs typeface="Times New Roman"/>
              </a:rPr>
              <a:t>tutte le </a:t>
            </a:r>
            <a:r>
              <a:rPr sz="1200" spc="-5" dirty="0">
                <a:latin typeface="Times New Roman"/>
                <a:cs typeface="Times New Roman"/>
              </a:rPr>
              <a:t>trasmissioni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regni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cui soggiornano. </a:t>
            </a:r>
            <a:r>
              <a:rPr sz="1200" dirty="0">
                <a:latin typeface="Times New Roman"/>
                <a:cs typeface="Times New Roman"/>
              </a:rPr>
              <a:t>Essi possono anche  </a:t>
            </a:r>
            <a:r>
              <a:rPr sz="1200" spc="-5" dirty="0">
                <a:latin typeface="Times New Roman"/>
                <a:cs typeface="Times New Roman"/>
              </a:rPr>
              <a:t>intercomunicare con </a:t>
            </a:r>
            <a:r>
              <a:rPr sz="1200" dirty="0">
                <a:latin typeface="Times New Roman"/>
                <a:cs typeface="Times New Roman"/>
              </a:rPr>
              <a:t>i membri </a:t>
            </a:r>
            <a:r>
              <a:rPr sz="1200" spc="-5" dirty="0">
                <a:latin typeface="Times New Roman"/>
                <a:cs typeface="Times New Roman"/>
              </a:rPr>
              <a:t>del loro stesso gruppo, gli esseri che </a:t>
            </a:r>
            <a:r>
              <a:rPr sz="1200" dirty="0">
                <a:latin typeface="Times New Roman"/>
                <a:cs typeface="Times New Roman"/>
              </a:rPr>
              <a:t>svolgono lo </a:t>
            </a:r>
            <a:r>
              <a:rPr sz="1200" spc="-5" dirty="0">
                <a:latin typeface="Times New Roman"/>
                <a:cs typeface="Times New Roman"/>
              </a:rPr>
              <a:t>stesso genere </a:t>
            </a:r>
            <a:r>
              <a:rPr sz="1200" dirty="0">
                <a:latin typeface="Times New Roman"/>
                <a:cs typeface="Times New Roman"/>
              </a:rPr>
              <a:t>di lavoro </a:t>
            </a:r>
            <a:r>
              <a:rPr sz="1200" spc="-5" dirty="0">
                <a:latin typeface="Times New Roman"/>
                <a:cs typeface="Times New Roman"/>
              </a:rPr>
              <a:t>nel medesimo  Superuniverso. </a:t>
            </a:r>
            <a:r>
              <a:rPr sz="1200" dirty="0">
                <a:latin typeface="Times New Roman"/>
                <a:cs typeface="Times New Roman"/>
              </a:rPr>
              <a:t>Potrebbero </a:t>
            </a:r>
            <a:r>
              <a:rPr sz="1200" spc="-5" dirty="0">
                <a:latin typeface="Times New Roman"/>
                <a:cs typeface="Times New Roman"/>
              </a:rPr>
              <a:t>comunicare con altri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loro gruppo, </a:t>
            </a:r>
            <a:r>
              <a:rPr sz="1200" dirty="0">
                <a:latin typeface="Times New Roman"/>
                <a:cs typeface="Times New Roman"/>
              </a:rPr>
              <a:t>ma hanno </a:t>
            </a:r>
            <a:r>
              <a:rPr sz="1200" spc="-5" dirty="0">
                <a:latin typeface="Times New Roman"/>
                <a:cs typeface="Times New Roman"/>
              </a:rPr>
              <a:t>ricevuto l’ordine </a:t>
            </a:r>
            <a:r>
              <a:rPr sz="1200" dirty="0">
                <a:latin typeface="Times New Roman"/>
                <a:cs typeface="Times New Roman"/>
              </a:rPr>
              <a:t>di non farlo </a:t>
            </a:r>
            <a:r>
              <a:rPr sz="1200" spc="-5" dirty="0">
                <a:latin typeface="Times New Roman"/>
                <a:cs typeface="Times New Roman"/>
              </a:rPr>
              <a:t>dal consiglio dei </a:t>
            </a:r>
            <a:r>
              <a:rPr sz="1200" dirty="0">
                <a:latin typeface="Times New Roman"/>
                <a:cs typeface="Times New Roman"/>
              </a:rPr>
              <a:t>Sette  Spiriti </a:t>
            </a:r>
            <a:r>
              <a:rPr sz="1200" spc="-5" dirty="0">
                <a:latin typeface="Times New Roman"/>
                <a:cs typeface="Times New Roman"/>
              </a:rPr>
              <a:t>Maestri,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essi </a:t>
            </a:r>
            <a:r>
              <a:rPr sz="1200" dirty="0">
                <a:latin typeface="Times New Roman"/>
                <a:cs typeface="Times New Roman"/>
              </a:rPr>
              <a:t>sono un </a:t>
            </a:r>
            <a:r>
              <a:rPr sz="1200" spc="-5" dirty="0">
                <a:latin typeface="Times New Roman"/>
                <a:cs typeface="Times New Roman"/>
              </a:rPr>
              <a:t>gruppo </a:t>
            </a:r>
            <a:r>
              <a:rPr sz="1200" dirty="0">
                <a:latin typeface="Times New Roman"/>
                <a:cs typeface="Times New Roman"/>
              </a:rPr>
              <a:t>leale; non </a:t>
            </a:r>
            <a:r>
              <a:rPr sz="1200" spc="-5" dirty="0">
                <a:latin typeface="Times New Roman"/>
                <a:cs typeface="Times New Roman"/>
              </a:rPr>
              <a:t>disobbediscono </a:t>
            </a:r>
            <a:r>
              <a:rPr sz="1200" dirty="0">
                <a:latin typeface="Times New Roman"/>
                <a:cs typeface="Times New Roman"/>
              </a:rPr>
              <a:t>né sono </a:t>
            </a:r>
            <a:r>
              <a:rPr sz="1200" spc="-5" dirty="0">
                <a:latin typeface="Times New Roman"/>
                <a:cs typeface="Times New Roman"/>
              </a:rPr>
              <a:t>inadempienti.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risulta che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Messaggero </a:t>
            </a:r>
            <a:r>
              <a:rPr sz="1200" dirty="0">
                <a:latin typeface="Times New Roman"/>
                <a:cs typeface="Times New Roman"/>
              </a:rPr>
              <a:t>Solitario </a:t>
            </a:r>
            <a:r>
              <a:rPr sz="1200" spc="-5" dirty="0">
                <a:latin typeface="Times New Roman"/>
                <a:cs typeface="Times New Roman"/>
              </a:rPr>
              <a:t>sia  </a:t>
            </a:r>
            <a:r>
              <a:rPr sz="1200" dirty="0">
                <a:latin typeface="Times New Roman"/>
                <a:cs typeface="Times New Roman"/>
              </a:rPr>
              <a:t>mai </a:t>
            </a:r>
            <a:r>
              <a:rPr sz="1200" spc="-5" dirty="0">
                <a:latin typeface="Times New Roman"/>
                <a:cs typeface="Times New Roman"/>
              </a:rPr>
              <a:t>caduto nelle tenebre.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45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453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89595" cy="40716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315595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(257.2) 23:1.7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Messaggeri </a:t>
            </a:r>
            <a:r>
              <a:rPr sz="1200" dirty="0">
                <a:latin typeface="Times New Roman"/>
                <a:cs typeface="Times New Roman"/>
              </a:rPr>
              <a:t>Solitari, come i </a:t>
            </a:r>
            <a:r>
              <a:rPr sz="1200" spc="-5" dirty="0">
                <a:latin typeface="Times New Roman"/>
                <a:cs typeface="Times New Roman"/>
              </a:rPr>
              <a:t>Direttori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Potere </a:t>
            </a:r>
            <a:r>
              <a:rPr sz="1200" dirty="0">
                <a:latin typeface="Times New Roman"/>
                <a:cs typeface="Times New Roman"/>
              </a:rPr>
              <a:t>d’Universo, sono tra i pochissimi tipi di </a:t>
            </a:r>
            <a:r>
              <a:rPr sz="1200" spc="-5" dirty="0">
                <a:latin typeface="Times New Roman"/>
                <a:cs typeface="Times New Roman"/>
              </a:rPr>
              <a:t>esseri operanti </a:t>
            </a:r>
            <a:r>
              <a:rPr sz="1200" dirty="0">
                <a:latin typeface="Times New Roman"/>
                <a:cs typeface="Times New Roman"/>
              </a:rPr>
              <a:t>dovunque nei  </a:t>
            </a:r>
            <a:r>
              <a:rPr sz="1200" spc="-5" dirty="0">
                <a:latin typeface="Times New Roman"/>
                <a:cs typeface="Times New Roman"/>
              </a:rPr>
              <a:t>regni </a:t>
            </a:r>
            <a:r>
              <a:rPr sz="1200" dirty="0">
                <a:latin typeface="Times New Roman"/>
                <a:cs typeface="Times New Roman"/>
              </a:rPr>
              <a:t>che sono </a:t>
            </a:r>
            <a:r>
              <a:rPr sz="1200" spc="-5" dirty="0">
                <a:latin typeface="Times New Roman"/>
                <a:cs typeface="Times New Roman"/>
              </a:rPr>
              <a:t>esenti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arresto </a:t>
            </a:r>
            <a:r>
              <a:rPr sz="1200" dirty="0">
                <a:latin typeface="Times New Roman"/>
                <a:cs typeface="Times New Roman"/>
              </a:rPr>
              <a:t>o detenzione da parte </a:t>
            </a:r>
            <a:r>
              <a:rPr sz="1200" spc="-5" dirty="0">
                <a:latin typeface="Times New Roman"/>
                <a:cs typeface="Times New Roman"/>
              </a:rPr>
              <a:t>dei tribunali del </a:t>
            </a:r>
            <a:r>
              <a:rPr sz="1200" dirty="0">
                <a:latin typeface="Times New Roman"/>
                <a:cs typeface="Times New Roman"/>
              </a:rPr>
              <a:t>tempo e </a:t>
            </a:r>
            <a:r>
              <a:rPr sz="1200" spc="-5" dirty="0">
                <a:latin typeface="Times New Roman"/>
                <a:cs typeface="Times New Roman"/>
              </a:rPr>
              <a:t>dello </a:t>
            </a:r>
            <a:r>
              <a:rPr sz="1200" dirty="0">
                <a:latin typeface="Times New Roman"/>
                <a:cs typeface="Times New Roman"/>
              </a:rPr>
              <a:t>spazio. </a:t>
            </a:r>
            <a:r>
              <a:rPr sz="1200" spc="-5" dirty="0">
                <a:latin typeface="Times New Roman"/>
                <a:cs typeface="Times New Roman"/>
              </a:rPr>
              <a:t>Essi </a:t>
            </a:r>
            <a:r>
              <a:rPr sz="1200" dirty="0">
                <a:latin typeface="Times New Roman"/>
                <a:cs typeface="Times New Roman"/>
              </a:rPr>
              <a:t>non potrebbero </a:t>
            </a:r>
            <a:r>
              <a:rPr sz="1200" spc="-5" dirty="0">
                <a:latin typeface="Times New Roman"/>
                <a:cs typeface="Times New Roman"/>
              </a:rPr>
              <a:t>essere citati </a:t>
            </a:r>
            <a:r>
              <a:rPr sz="1200" dirty="0">
                <a:latin typeface="Times New Roman"/>
                <a:cs typeface="Times New Roman"/>
              </a:rPr>
              <a:t>a  </a:t>
            </a:r>
            <a:r>
              <a:rPr sz="1200" spc="-5" dirty="0">
                <a:latin typeface="Times New Roman"/>
                <a:cs typeface="Times New Roman"/>
              </a:rPr>
              <a:t>comparire </a:t>
            </a:r>
            <a:r>
              <a:rPr sz="1200" dirty="0">
                <a:latin typeface="Times New Roman"/>
                <a:cs typeface="Times New Roman"/>
              </a:rPr>
              <a:t>davanti a nessun </a:t>
            </a:r>
            <a:r>
              <a:rPr sz="1200" spc="-5" dirty="0">
                <a:latin typeface="Times New Roman"/>
                <a:cs typeface="Times New Roman"/>
              </a:rPr>
              <a:t>altro che ai </a:t>
            </a:r>
            <a:r>
              <a:rPr sz="1200" dirty="0">
                <a:latin typeface="Times New Roman"/>
                <a:cs typeface="Times New Roman"/>
              </a:rPr>
              <a:t>Sette Spiriti </a:t>
            </a:r>
            <a:r>
              <a:rPr sz="1200" spc="-5" dirty="0">
                <a:latin typeface="Times New Roman"/>
                <a:cs typeface="Times New Roman"/>
              </a:rPr>
              <a:t>Maestri, </a:t>
            </a:r>
            <a:r>
              <a:rPr sz="1200" dirty="0">
                <a:latin typeface="Times New Roman"/>
                <a:cs typeface="Times New Roman"/>
              </a:rPr>
              <a:t>ma in tutti </a:t>
            </a:r>
            <a:r>
              <a:rPr sz="1200" spc="-5" dirty="0">
                <a:latin typeface="Times New Roman"/>
                <a:cs typeface="Times New Roman"/>
              </a:rPr>
              <a:t>gli annali </a:t>
            </a:r>
            <a:r>
              <a:rPr sz="1200" dirty="0">
                <a:latin typeface="Times New Roman"/>
                <a:cs typeface="Times New Roman"/>
              </a:rPr>
              <a:t>dell’Universo maestro </a:t>
            </a:r>
            <a:r>
              <a:rPr sz="1200" spc="-5" dirty="0">
                <a:latin typeface="Times New Roman"/>
                <a:cs typeface="Times New Roman"/>
              </a:rPr>
              <a:t>questo consiglio del  Paradiso </a:t>
            </a:r>
            <a:r>
              <a:rPr sz="1200" dirty="0">
                <a:latin typeface="Times New Roman"/>
                <a:cs typeface="Times New Roman"/>
              </a:rPr>
              <a:t>non è mai </a:t>
            </a:r>
            <a:r>
              <a:rPr sz="1200" spc="-5" dirty="0">
                <a:latin typeface="Times New Roman"/>
                <a:cs typeface="Times New Roman"/>
              </a:rPr>
              <a:t>stato chiamato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giudicare </a:t>
            </a:r>
            <a:r>
              <a:rPr sz="1200" dirty="0">
                <a:latin typeface="Times New Roman"/>
                <a:cs typeface="Times New Roman"/>
              </a:rPr>
              <a:t>il caso di un </a:t>
            </a:r>
            <a:r>
              <a:rPr sz="1200" spc="-5" dirty="0">
                <a:latin typeface="Times New Roman"/>
                <a:cs typeface="Times New Roman"/>
              </a:rPr>
              <a:t>Messaggero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Solitario.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38798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(257.3) 23:1.8 </a:t>
            </a:r>
            <a:r>
              <a:rPr sz="1200" spc="-5" dirty="0">
                <a:latin typeface="Times New Roman"/>
                <a:cs typeface="Times New Roman"/>
              </a:rPr>
              <a:t>Questi messaggeri con incarichi solitari </a:t>
            </a:r>
            <a:r>
              <a:rPr sz="1200" dirty="0">
                <a:latin typeface="Times New Roman"/>
                <a:cs typeface="Times New Roman"/>
              </a:rPr>
              <a:t>sono un </a:t>
            </a:r>
            <a:r>
              <a:rPr sz="1200" spc="-5" dirty="0">
                <a:latin typeface="Times New Roman"/>
                <a:cs typeface="Times New Roman"/>
              </a:rPr>
              <a:t>gruppo </a:t>
            </a:r>
            <a:r>
              <a:rPr sz="1200" dirty="0">
                <a:latin typeface="Times New Roman"/>
                <a:cs typeface="Times New Roman"/>
              </a:rPr>
              <a:t>di esseri </a:t>
            </a:r>
            <a:r>
              <a:rPr sz="1200" spc="-5" dirty="0">
                <a:latin typeface="Times New Roman"/>
                <a:cs typeface="Times New Roman"/>
              </a:rPr>
              <a:t>creati degni </a:t>
            </a:r>
            <a:r>
              <a:rPr sz="1200" dirty="0">
                <a:latin typeface="Times New Roman"/>
                <a:cs typeface="Times New Roman"/>
              </a:rPr>
              <a:t>di fiducia, </a:t>
            </a:r>
            <a:r>
              <a:rPr sz="1200" spc="-5" dirty="0">
                <a:latin typeface="Times New Roman"/>
                <a:cs typeface="Times New Roman"/>
              </a:rPr>
              <a:t>indipendenti, versatili,  profondamente </a:t>
            </a:r>
            <a:r>
              <a:rPr sz="1200" dirty="0">
                <a:latin typeface="Times New Roman"/>
                <a:cs typeface="Times New Roman"/>
              </a:rPr>
              <a:t>spirituali e di </a:t>
            </a:r>
            <a:r>
              <a:rPr sz="1200" spc="-5" dirty="0">
                <a:latin typeface="Times New Roman"/>
                <a:cs typeface="Times New Roman"/>
              </a:rPr>
              <a:t>grande </a:t>
            </a:r>
            <a:r>
              <a:rPr sz="1200" dirty="0">
                <a:latin typeface="Times New Roman"/>
                <a:cs typeface="Times New Roman"/>
              </a:rPr>
              <a:t>sensibilità, </a:t>
            </a:r>
            <a:r>
              <a:rPr sz="1200" spc="-5" dirty="0">
                <a:latin typeface="Times New Roman"/>
                <a:cs typeface="Times New Roman"/>
              </a:rPr>
              <a:t>derivati dalla Terza Sorgente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Centro. Essi agiscono per autorità </a:t>
            </a:r>
            <a:r>
              <a:rPr sz="1200" dirty="0">
                <a:latin typeface="Times New Roman"/>
                <a:cs typeface="Times New Roman"/>
              </a:rPr>
              <a:t>dello </a:t>
            </a:r>
            <a:r>
              <a:rPr sz="1200" spc="5" dirty="0">
                <a:latin typeface="Times New Roman"/>
                <a:cs typeface="Times New Roman"/>
              </a:rPr>
              <a:t>Spirito  </a:t>
            </a:r>
            <a:r>
              <a:rPr sz="1200" spc="-5" dirty="0">
                <a:latin typeface="Times New Roman"/>
                <a:cs typeface="Times New Roman"/>
              </a:rPr>
              <a:t>Infinito che </a:t>
            </a:r>
            <a:r>
              <a:rPr sz="1200" dirty="0">
                <a:latin typeface="Times New Roman"/>
                <a:cs typeface="Times New Roman"/>
              </a:rPr>
              <a:t>risiede </a:t>
            </a:r>
            <a:r>
              <a:rPr sz="1200" spc="-5" dirty="0">
                <a:latin typeface="Times New Roman"/>
                <a:cs typeface="Times New Roman"/>
              </a:rPr>
              <a:t>sull’Isola centrale del </a:t>
            </a:r>
            <a:r>
              <a:rPr sz="1200" dirty="0">
                <a:latin typeface="Times New Roman"/>
                <a:cs typeface="Times New Roman"/>
              </a:rPr>
              <a:t>Paradiso, e </a:t>
            </a:r>
            <a:r>
              <a:rPr sz="1200" spc="-5" dirty="0">
                <a:latin typeface="Times New Roman"/>
                <a:cs typeface="Times New Roman"/>
              </a:rPr>
              <a:t>così personalizzato sulle sfere capitali degli Universi locali. Essi </a:t>
            </a:r>
            <a:r>
              <a:rPr sz="1200" dirty="0">
                <a:latin typeface="Times New Roman"/>
                <a:cs typeface="Times New Roman"/>
              </a:rPr>
              <a:t>sono  </a:t>
            </a:r>
            <a:r>
              <a:rPr sz="1200" spc="-5" dirty="0">
                <a:latin typeface="Times New Roman"/>
                <a:cs typeface="Times New Roman"/>
              </a:rPr>
              <a:t>costantemente partecipi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circuito diretto che </a:t>
            </a:r>
            <a:r>
              <a:rPr sz="1200" dirty="0">
                <a:latin typeface="Times New Roman"/>
                <a:cs typeface="Times New Roman"/>
              </a:rPr>
              <a:t>emana </a:t>
            </a:r>
            <a:r>
              <a:rPr sz="1200" spc="-5" dirty="0">
                <a:latin typeface="Times New Roman"/>
                <a:cs typeface="Times New Roman"/>
              </a:rPr>
              <a:t>dallo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Infinito, anche </a:t>
            </a:r>
            <a:r>
              <a:rPr sz="1200" dirty="0">
                <a:latin typeface="Times New Roman"/>
                <a:cs typeface="Times New Roman"/>
              </a:rPr>
              <a:t>quando </a:t>
            </a:r>
            <a:r>
              <a:rPr sz="1200" spc="-5" dirty="0">
                <a:latin typeface="Times New Roman"/>
                <a:cs typeface="Times New Roman"/>
              </a:rPr>
              <a:t>operano </a:t>
            </a:r>
            <a:r>
              <a:rPr sz="1200" dirty="0">
                <a:latin typeface="Times New Roman"/>
                <a:cs typeface="Times New Roman"/>
              </a:rPr>
              <a:t>nelle </a:t>
            </a:r>
            <a:r>
              <a:rPr sz="1200" spc="-5" dirty="0">
                <a:latin typeface="Times New Roman"/>
                <a:cs typeface="Times New Roman"/>
              </a:rPr>
              <a:t>creazioni locali </a:t>
            </a:r>
            <a:r>
              <a:rPr sz="1200" spc="5" dirty="0">
                <a:latin typeface="Times New Roman"/>
                <a:cs typeface="Times New Roman"/>
              </a:rPr>
              <a:t>sotto  </a:t>
            </a:r>
            <a:r>
              <a:rPr sz="1200" dirty="0">
                <a:latin typeface="Times New Roman"/>
                <a:cs typeface="Times New Roman"/>
              </a:rPr>
              <a:t>l’influenza </a:t>
            </a:r>
            <a:r>
              <a:rPr sz="1200" spc="-5" dirty="0">
                <a:latin typeface="Times New Roman"/>
                <a:cs typeface="Times New Roman"/>
              </a:rPr>
              <a:t>diretta degli </a:t>
            </a:r>
            <a:r>
              <a:rPr sz="1200" dirty="0">
                <a:latin typeface="Times New Roman"/>
                <a:cs typeface="Times New Roman"/>
              </a:rPr>
              <a:t>Spiriti </a:t>
            </a:r>
            <a:r>
              <a:rPr sz="1200" spc="-5" dirty="0">
                <a:latin typeface="Times New Roman"/>
                <a:cs typeface="Times New Roman"/>
              </a:rPr>
              <a:t>Madre degli </a:t>
            </a:r>
            <a:r>
              <a:rPr sz="1200" dirty="0">
                <a:latin typeface="Times New Roman"/>
                <a:cs typeface="Times New Roman"/>
              </a:rPr>
              <a:t>Universi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locali.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558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(257.4) 23:1.9 </a:t>
            </a:r>
            <a:r>
              <a:rPr sz="1200" dirty="0">
                <a:latin typeface="Times New Roman"/>
                <a:cs typeface="Times New Roman"/>
              </a:rPr>
              <a:t>C’è una </a:t>
            </a:r>
            <a:r>
              <a:rPr sz="1200" spc="-5" dirty="0">
                <a:latin typeface="Times New Roman"/>
                <a:cs typeface="Times New Roman"/>
              </a:rPr>
              <a:t>ragione tecnica per </a:t>
            </a:r>
            <a:r>
              <a:rPr sz="1200" dirty="0">
                <a:latin typeface="Times New Roman"/>
                <a:cs typeface="Times New Roman"/>
              </a:rPr>
              <a:t>la quale </a:t>
            </a:r>
            <a:r>
              <a:rPr sz="1200" spc="-5" dirty="0">
                <a:latin typeface="Times New Roman"/>
                <a:cs typeface="Times New Roman"/>
              </a:rPr>
              <a:t>questi Messaggeri Solitari devono viaggiare </a:t>
            </a:r>
            <a:r>
              <a:rPr sz="1200" dirty="0">
                <a:latin typeface="Times New Roman"/>
                <a:cs typeface="Times New Roman"/>
              </a:rPr>
              <a:t>e lavorare da </a:t>
            </a:r>
            <a:r>
              <a:rPr sz="1200" spc="-5" dirty="0">
                <a:latin typeface="Times New Roman"/>
                <a:cs typeface="Times New Roman"/>
              </a:rPr>
              <a:t>soli.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brevi periodi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fissi, essi </a:t>
            </a:r>
            <a:r>
              <a:rPr sz="1200" dirty="0">
                <a:latin typeface="Times New Roman"/>
                <a:cs typeface="Times New Roman"/>
              </a:rPr>
              <a:t>possono </a:t>
            </a:r>
            <a:r>
              <a:rPr sz="1200" spc="-5" dirty="0">
                <a:latin typeface="Times New Roman"/>
                <a:cs typeface="Times New Roman"/>
              </a:rPr>
              <a:t>collaborare con </a:t>
            </a:r>
            <a:r>
              <a:rPr sz="1200" spc="5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gruppo, </a:t>
            </a:r>
            <a:r>
              <a:rPr sz="1200" spc="5" dirty="0">
                <a:latin typeface="Times New Roman"/>
                <a:cs typeface="Times New Roman"/>
              </a:rPr>
              <a:t>ma </a:t>
            </a:r>
            <a:r>
              <a:rPr sz="1200" dirty="0">
                <a:latin typeface="Times New Roman"/>
                <a:cs typeface="Times New Roman"/>
              </a:rPr>
              <a:t>quando sono </a:t>
            </a:r>
            <a:r>
              <a:rPr sz="1200" spc="-5" dirty="0">
                <a:latin typeface="Times New Roman"/>
                <a:cs typeface="Times New Roman"/>
              </a:rPr>
              <a:t>associati </a:t>
            </a:r>
            <a:r>
              <a:rPr sz="1200" dirty="0">
                <a:latin typeface="Times New Roman"/>
                <a:cs typeface="Times New Roman"/>
              </a:rPr>
              <a:t>in questo modo sono totalmente </a:t>
            </a:r>
            <a:r>
              <a:rPr sz="1200" spc="-5" dirty="0">
                <a:latin typeface="Times New Roman"/>
                <a:cs typeface="Times New Roman"/>
              </a:rPr>
              <a:t>tagliati fuori  dal sostegno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dalla </a:t>
            </a:r>
            <a:r>
              <a:rPr sz="1200" dirty="0">
                <a:latin typeface="Times New Roman"/>
                <a:cs typeface="Times New Roman"/>
              </a:rPr>
              <a:t>direzione </a:t>
            </a:r>
            <a:r>
              <a:rPr sz="1200" spc="-5" dirty="0">
                <a:latin typeface="Times New Roman"/>
                <a:cs typeface="Times New Roman"/>
              </a:rPr>
              <a:t>del loro circuito del Paradiso,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completamente isolati. Quando </a:t>
            </a:r>
            <a:r>
              <a:rPr sz="1200" dirty="0">
                <a:latin typeface="Times New Roman"/>
                <a:cs typeface="Times New Roman"/>
              </a:rPr>
              <a:t>sono in </a:t>
            </a:r>
            <a:r>
              <a:rPr sz="1200" spc="-5" dirty="0">
                <a:latin typeface="Times New Roman"/>
                <a:cs typeface="Times New Roman"/>
              </a:rPr>
              <a:t>transito,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quando operano  nei circuiti </a:t>
            </a:r>
            <a:r>
              <a:rPr sz="1200" dirty="0">
                <a:latin typeface="Times New Roman"/>
                <a:cs typeface="Times New Roman"/>
              </a:rPr>
              <a:t>dello spazio e </a:t>
            </a:r>
            <a:r>
              <a:rPr sz="1200" spc="-5" dirty="0">
                <a:latin typeface="Times New Roman"/>
                <a:cs typeface="Times New Roman"/>
              </a:rPr>
              <a:t>nelle correnti del tempo, se </a:t>
            </a:r>
            <a:r>
              <a:rPr sz="1200" dirty="0">
                <a:latin typeface="Times New Roman"/>
                <a:cs typeface="Times New Roman"/>
              </a:rPr>
              <a:t>due o più </a:t>
            </a:r>
            <a:r>
              <a:rPr sz="1200" spc="-5" dirty="0">
                <a:latin typeface="Times New Roman"/>
                <a:cs typeface="Times New Roman"/>
              </a:rPr>
              <a:t>esseri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quest’ordine sono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stretta vicinanza, entrambi </a:t>
            </a:r>
            <a:r>
              <a:rPr sz="1200" dirty="0">
                <a:latin typeface="Times New Roman"/>
                <a:cs typeface="Times New Roman"/>
              </a:rPr>
              <a:t>o tutti </a:t>
            </a:r>
            <a:r>
              <a:rPr sz="1200" spc="-5" dirty="0">
                <a:latin typeface="Times New Roman"/>
                <a:cs typeface="Times New Roman"/>
              </a:rPr>
              <a:t>sono  esclusi dal collegamento con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forze circolanti </a:t>
            </a:r>
            <a:r>
              <a:rPr sz="1200" dirty="0">
                <a:latin typeface="Times New Roman"/>
                <a:cs typeface="Times New Roman"/>
              </a:rPr>
              <a:t>superiori. Essi </a:t>
            </a:r>
            <a:r>
              <a:rPr sz="1200" spc="-5" dirty="0">
                <a:latin typeface="Times New Roman"/>
                <a:cs typeface="Times New Roman"/>
              </a:rPr>
              <a:t>sono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“corto circuito” come direste </a:t>
            </a:r>
            <a:r>
              <a:rPr sz="1200" dirty="0">
                <a:latin typeface="Times New Roman"/>
                <a:cs typeface="Times New Roman"/>
              </a:rPr>
              <a:t>voi in </a:t>
            </a:r>
            <a:r>
              <a:rPr sz="1200" spc="-5" dirty="0">
                <a:latin typeface="Times New Roman"/>
                <a:cs typeface="Times New Roman"/>
              </a:rPr>
              <a:t>simboli </a:t>
            </a:r>
            <a:r>
              <a:rPr sz="1200" dirty="0">
                <a:latin typeface="Times New Roman"/>
                <a:cs typeface="Times New Roman"/>
              </a:rPr>
              <a:t>illustrativi. </a:t>
            </a:r>
            <a:r>
              <a:rPr sz="1200" spc="-5" dirty="0">
                <a:latin typeface="Times New Roman"/>
                <a:cs typeface="Times New Roman"/>
              </a:rPr>
              <a:t>Per  </a:t>
            </a:r>
            <a:r>
              <a:rPr sz="1200" dirty="0">
                <a:latin typeface="Times New Roman"/>
                <a:cs typeface="Times New Roman"/>
              </a:rPr>
              <a:t>tale </a:t>
            </a:r>
            <a:r>
              <a:rPr sz="1200" spc="-5" dirty="0">
                <a:latin typeface="Times New Roman"/>
                <a:cs typeface="Times New Roman"/>
              </a:rPr>
              <a:t>ragione essi hanno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potere </a:t>
            </a:r>
            <a:r>
              <a:rPr sz="1200" dirty="0">
                <a:latin typeface="Times New Roman"/>
                <a:cs typeface="Times New Roman"/>
              </a:rPr>
              <a:t>innato di </a:t>
            </a:r>
            <a:r>
              <a:rPr sz="1200" spc="-5" dirty="0">
                <a:latin typeface="Times New Roman"/>
                <a:cs typeface="Times New Roman"/>
              </a:rPr>
              <a:t>allarme automatico,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segnale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avviso,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agisce infallibilmente al </a:t>
            </a:r>
            <a:r>
              <a:rPr sz="1200" dirty="0">
                <a:latin typeface="Times New Roman"/>
                <a:cs typeface="Times New Roman"/>
              </a:rPr>
              <a:t>fine di  </a:t>
            </a:r>
            <a:r>
              <a:rPr sz="1200" spc="-5" dirty="0">
                <a:latin typeface="Times New Roman"/>
                <a:cs typeface="Times New Roman"/>
              </a:rPr>
              <a:t>prevenirli dal </a:t>
            </a:r>
            <a:r>
              <a:rPr sz="1200" dirty="0">
                <a:latin typeface="Times New Roman"/>
                <a:cs typeface="Times New Roman"/>
              </a:rPr>
              <a:t>rischio di collisione e di </a:t>
            </a:r>
            <a:r>
              <a:rPr sz="1200" spc="-5" dirty="0">
                <a:latin typeface="Times New Roman"/>
                <a:cs typeface="Times New Roman"/>
              </a:rPr>
              <a:t>mantenerli </a:t>
            </a:r>
            <a:r>
              <a:rPr sz="1200" dirty="0">
                <a:latin typeface="Times New Roman"/>
                <a:cs typeface="Times New Roman"/>
              </a:rPr>
              <a:t>senza </a:t>
            </a:r>
            <a:r>
              <a:rPr sz="1200" spc="-5" dirty="0">
                <a:latin typeface="Times New Roman"/>
                <a:cs typeface="Times New Roman"/>
              </a:rPr>
              <a:t>errore </a:t>
            </a:r>
            <a:r>
              <a:rPr sz="1200" dirty="0">
                <a:latin typeface="Times New Roman"/>
                <a:cs typeface="Times New Roman"/>
              </a:rPr>
              <a:t>sufficientemente </a:t>
            </a:r>
            <a:r>
              <a:rPr sz="1200" spc="-5" dirty="0">
                <a:latin typeface="Times New Roman"/>
                <a:cs typeface="Times New Roman"/>
              </a:rPr>
              <a:t>separati </a:t>
            </a:r>
            <a:r>
              <a:rPr sz="1200" dirty="0">
                <a:latin typeface="Times New Roman"/>
                <a:cs typeface="Times New Roman"/>
              </a:rPr>
              <a:t>in modo da non </a:t>
            </a:r>
            <a:r>
              <a:rPr sz="1200" spc="-5" dirty="0">
                <a:latin typeface="Times New Roman"/>
                <a:cs typeface="Times New Roman"/>
              </a:rPr>
              <a:t>interferire nel </a:t>
            </a:r>
            <a:r>
              <a:rPr sz="1200" spc="5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corretto  ed efficace </a:t>
            </a:r>
            <a:r>
              <a:rPr sz="1200" dirty="0">
                <a:latin typeface="Times New Roman"/>
                <a:cs typeface="Times New Roman"/>
              </a:rPr>
              <a:t>funzionamento. Essi </a:t>
            </a:r>
            <a:r>
              <a:rPr sz="1200" spc="-5" dirty="0">
                <a:latin typeface="Times New Roman"/>
                <a:cs typeface="Times New Roman"/>
              </a:rPr>
              <a:t>posseggono </a:t>
            </a:r>
            <a:r>
              <a:rPr sz="1200" dirty="0">
                <a:latin typeface="Times New Roman"/>
                <a:cs typeface="Times New Roman"/>
              </a:rPr>
              <a:t>anche </a:t>
            </a:r>
            <a:r>
              <a:rPr sz="1200" spc="-5" dirty="0">
                <a:latin typeface="Times New Roman"/>
                <a:cs typeface="Times New Roman"/>
              </a:rPr>
              <a:t>dei poteri connaturati ed automatici </a:t>
            </a:r>
            <a:r>
              <a:rPr sz="1200" dirty="0">
                <a:latin typeface="Times New Roman"/>
                <a:cs typeface="Times New Roman"/>
              </a:rPr>
              <a:t>che rivelano </a:t>
            </a:r>
            <a:r>
              <a:rPr sz="1200" spc="-5" dirty="0">
                <a:latin typeface="Times New Roman"/>
                <a:cs typeface="Times New Roman"/>
              </a:rPr>
              <a:t>ed indicano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vicinanza degli  </a:t>
            </a:r>
            <a:r>
              <a:rPr sz="1200" dirty="0">
                <a:latin typeface="Times New Roman"/>
                <a:cs typeface="Times New Roman"/>
              </a:rPr>
              <a:t>Spiriti </a:t>
            </a:r>
            <a:r>
              <a:rPr sz="1200" spc="-5" dirty="0">
                <a:latin typeface="Times New Roman"/>
                <a:cs typeface="Times New Roman"/>
              </a:rPr>
              <a:t>Trinitari Ispirati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degli Aggiustatori </a:t>
            </a:r>
            <a:r>
              <a:rPr sz="1200" dirty="0">
                <a:latin typeface="Times New Roman"/>
                <a:cs typeface="Times New Roman"/>
              </a:rPr>
              <a:t>di Pensiero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divini.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235585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(257.5) 23:1.10 </a:t>
            </a:r>
            <a:r>
              <a:rPr sz="1200" spc="-5" dirty="0">
                <a:latin typeface="Times New Roman"/>
                <a:cs typeface="Times New Roman"/>
              </a:rPr>
              <a:t>Questi messaggeri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posseggono </a:t>
            </a:r>
            <a:r>
              <a:rPr sz="1200" dirty="0">
                <a:latin typeface="Times New Roman"/>
                <a:cs typeface="Times New Roman"/>
              </a:rPr>
              <a:t>alcun </a:t>
            </a:r>
            <a:r>
              <a:rPr sz="1200" spc="-5" dirty="0">
                <a:latin typeface="Times New Roman"/>
                <a:cs typeface="Times New Roman"/>
              </a:rPr>
              <a:t>potere </a:t>
            </a:r>
            <a:r>
              <a:rPr sz="1200" dirty="0">
                <a:latin typeface="Times New Roman"/>
                <a:cs typeface="Times New Roman"/>
              </a:rPr>
              <a:t>di estendere o di riprodurre la personalità, ma non </a:t>
            </a:r>
            <a:r>
              <a:rPr sz="1200" spc="-5" dirty="0">
                <a:latin typeface="Times New Roman"/>
                <a:cs typeface="Times New Roman"/>
              </a:rPr>
              <a:t>c’è </a:t>
            </a:r>
            <a:r>
              <a:rPr sz="1200" dirty="0">
                <a:latin typeface="Times New Roman"/>
                <a:cs typeface="Times New Roman"/>
              </a:rPr>
              <a:t>praticamente  </a:t>
            </a:r>
            <a:r>
              <a:rPr sz="1200" spc="-5" dirty="0">
                <a:latin typeface="Times New Roman"/>
                <a:cs typeface="Times New Roman"/>
              </a:rPr>
              <a:t>alcun lavoro negli </a:t>
            </a:r>
            <a:r>
              <a:rPr sz="1200" dirty="0">
                <a:latin typeface="Times New Roman"/>
                <a:cs typeface="Times New Roman"/>
              </a:rPr>
              <a:t>Universi </a:t>
            </a:r>
            <a:r>
              <a:rPr sz="1200" spc="-5" dirty="0">
                <a:latin typeface="Times New Roman"/>
                <a:cs typeface="Times New Roman"/>
              </a:rPr>
              <a:t>nel </a:t>
            </a:r>
            <a:r>
              <a:rPr sz="1200" dirty="0">
                <a:latin typeface="Times New Roman"/>
                <a:cs typeface="Times New Roman"/>
              </a:rPr>
              <a:t>quale non possano </a:t>
            </a:r>
            <a:r>
              <a:rPr sz="1200" spc="-5" dirty="0">
                <a:latin typeface="Times New Roman"/>
                <a:cs typeface="Times New Roman"/>
              </a:rPr>
              <a:t>impegnarsi ed al </a:t>
            </a:r>
            <a:r>
              <a:rPr sz="1200" dirty="0">
                <a:latin typeface="Times New Roman"/>
                <a:cs typeface="Times New Roman"/>
              </a:rPr>
              <a:t>quale non possano </a:t>
            </a:r>
            <a:r>
              <a:rPr sz="1200" spc="-5" dirty="0">
                <a:latin typeface="Times New Roman"/>
                <a:cs typeface="Times New Roman"/>
              </a:rPr>
              <a:t>contribuire </a:t>
            </a:r>
            <a:r>
              <a:rPr sz="1200" dirty="0">
                <a:latin typeface="Times New Roman"/>
                <a:cs typeface="Times New Roman"/>
              </a:rPr>
              <a:t>con </a:t>
            </a:r>
            <a:r>
              <a:rPr sz="1200" spc="-5" dirty="0">
                <a:latin typeface="Times New Roman"/>
                <a:cs typeface="Times New Roman"/>
              </a:rPr>
              <a:t>qualcosa </a:t>
            </a:r>
            <a:r>
              <a:rPr sz="1200" dirty="0">
                <a:latin typeface="Times New Roman"/>
                <a:cs typeface="Times New Roman"/>
              </a:rPr>
              <a:t>di essenziale e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45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454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76895" cy="3970654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63500" marR="360680">
              <a:lnSpc>
                <a:spcPts val="1380"/>
              </a:lnSpc>
              <a:spcBef>
                <a:spcPts val="195"/>
              </a:spcBef>
            </a:pPr>
            <a:r>
              <a:rPr sz="1200" dirty="0">
                <a:latin typeface="Times New Roman"/>
                <a:cs typeface="Times New Roman"/>
              </a:rPr>
              <a:t>utile.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particolare </a:t>
            </a:r>
            <a:r>
              <a:rPr sz="1200" spc="-5" dirty="0">
                <a:latin typeface="Times New Roman"/>
                <a:cs typeface="Times New Roman"/>
              </a:rPr>
              <a:t>essi </a:t>
            </a:r>
            <a:r>
              <a:rPr sz="1200" dirty="0">
                <a:latin typeface="Times New Roman"/>
                <a:cs typeface="Times New Roman"/>
              </a:rPr>
              <a:t>sono i </a:t>
            </a:r>
            <a:r>
              <a:rPr sz="1200" spc="-5" dirty="0">
                <a:latin typeface="Times New Roman"/>
                <a:cs typeface="Times New Roman"/>
              </a:rPr>
              <a:t>grandi economizzatori </a:t>
            </a:r>
            <a:r>
              <a:rPr sz="1200" dirty="0">
                <a:latin typeface="Times New Roman"/>
                <a:cs typeface="Times New Roman"/>
              </a:rPr>
              <a:t>di tempo </a:t>
            </a:r>
            <a:r>
              <a:rPr sz="1200" spc="-5" dirty="0">
                <a:latin typeface="Times New Roman"/>
                <a:cs typeface="Times New Roman"/>
              </a:rPr>
              <a:t>per coloro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5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impegnati nell’amministrazione degli affari  dell’Universo;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ci assistono </a:t>
            </a:r>
            <a:r>
              <a:rPr sz="1200" dirty="0">
                <a:latin typeface="Times New Roman"/>
                <a:cs typeface="Times New Roman"/>
              </a:rPr>
              <a:t>tutti, </a:t>
            </a:r>
            <a:r>
              <a:rPr sz="1200" spc="-5" dirty="0">
                <a:latin typeface="Times New Roman"/>
                <a:cs typeface="Times New Roman"/>
              </a:rPr>
              <a:t>dal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elevato </a:t>
            </a:r>
            <a:r>
              <a:rPr sz="1200" dirty="0">
                <a:latin typeface="Times New Roman"/>
                <a:cs typeface="Times New Roman"/>
              </a:rPr>
              <a:t>al più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umile.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635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2. L’assegnazione dei Messaggeri</a:t>
            </a:r>
            <a:r>
              <a:rPr sz="1600" b="1" spc="-10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Solitari</a:t>
            </a:r>
            <a:endParaRPr sz="1600">
              <a:latin typeface="Times New Roman"/>
              <a:cs typeface="Times New Roman"/>
            </a:endParaRPr>
          </a:p>
          <a:p>
            <a:pPr marL="63500" marR="55880">
              <a:lnSpc>
                <a:spcPct val="95500"/>
              </a:lnSpc>
              <a:spcBef>
                <a:spcPts val="138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(257.6) 23:2.1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Messaggeri </a:t>
            </a:r>
            <a:r>
              <a:rPr sz="1200" dirty="0">
                <a:latin typeface="Times New Roman"/>
                <a:cs typeface="Times New Roman"/>
              </a:rPr>
              <a:t>Solitari non sono </a:t>
            </a:r>
            <a:r>
              <a:rPr sz="1200" spc="-5" dirty="0">
                <a:latin typeface="Times New Roman"/>
                <a:cs typeface="Times New Roman"/>
              </a:rPr>
              <a:t>assegnati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permanenza </a:t>
            </a:r>
            <a:r>
              <a:rPr sz="1200" dirty="0">
                <a:latin typeface="Times New Roman"/>
                <a:cs typeface="Times New Roman"/>
              </a:rPr>
              <a:t>a personalità </a:t>
            </a:r>
            <a:r>
              <a:rPr sz="1200" spc="-5" dirty="0">
                <a:latin typeface="Times New Roman"/>
                <a:cs typeface="Times New Roman"/>
              </a:rPr>
              <a:t>celesti </a:t>
            </a:r>
            <a:r>
              <a:rPr sz="1200" dirty="0">
                <a:latin typeface="Times New Roman"/>
                <a:cs typeface="Times New Roman"/>
              </a:rPr>
              <a:t>né singole né </a:t>
            </a:r>
            <a:r>
              <a:rPr sz="1200" spc="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gruppo. Essi svolgono </a:t>
            </a:r>
            <a:r>
              <a:rPr sz="1200" spc="5" dirty="0">
                <a:latin typeface="Times New Roman"/>
                <a:cs typeface="Times New Roman"/>
              </a:rPr>
              <a:t>il 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servizio </a:t>
            </a:r>
            <a:r>
              <a:rPr sz="1200" dirty="0">
                <a:latin typeface="Times New Roman"/>
                <a:cs typeface="Times New Roman"/>
              </a:rPr>
              <a:t>sempre </a:t>
            </a:r>
            <a:r>
              <a:rPr sz="1200" spc="-5" dirty="0">
                <a:latin typeface="Times New Roman"/>
                <a:cs typeface="Times New Roman"/>
              </a:rPr>
              <a:t>su </a:t>
            </a:r>
            <a:r>
              <a:rPr sz="1200" dirty="0">
                <a:latin typeface="Times New Roman"/>
                <a:cs typeface="Times New Roman"/>
              </a:rPr>
              <a:t>assegnazione, e </a:t>
            </a:r>
            <a:r>
              <a:rPr sz="1200" spc="-5" dirty="0">
                <a:latin typeface="Times New Roman"/>
                <a:cs typeface="Times New Roman"/>
              </a:rPr>
              <a:t>durante </a:t>
            </a:r>
            <a:r>
              <a:rPr sz="1200" dirty="0">
                <a:latin typeface="Times New Roman"/>
                <a:cs typeface="Times New Roman"/>
              </a:rPr>
              <a:t>questo </a:t>
            </a:r>
            <a:r>
              <a:rPr sz="1200" spc="-5" dirty="0">
                <a:latin typeface="Times New Roman"/>
                <a:cs typeface="Times New Roman"/>
              </a:rPr>
              <a:t>servizio operano </a:t>
            </a:r>
            <a:r>
              <a:rPr sz="1200" dirty="0">
                <a:latin typeface="Times New Roman"/>
                <a:cs typeface="Times New Roman"/>
              </a:rPr>
              <a:t>sotto la </a:t>
            </a:r>
            <a:r>
              <a:rPr sz="1200" spc="-5" dirty="0">
                <a:latin typeface="Times New Roman"/>
                <a:cs typeface="Times New Roman"/>
              </a:rPr>
              <a:t>supervisione diretta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coloro che governano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regni  ai </a:t>
            </a:r>
            <a:r>
              <a:rPr sz="1200" dirty="0">
                <a:latin typeface="Times New Roman"/>
                <a:cs typeface="Times New Roman"/>
              </a:rPr>
              <a:t>quali sono </a:t>
            </a:r>
            <a:r>
              <a:rPr sz="1200" spc="-5" dirty="0">
                <a:latin typeface="Times New Roman"/>
                <a:cs typeface="Times New Roman"/>
              </a:rPr>
              <a:t>assegnati. </a:t>
            </a:r>
            <a:r>
              <a:rPr sz="1200" dirty="0">
                <a:latin typeface="Times New Roman"/>
                <a:cs typeface="Times New Roman"/>
              </a:rPr>
              <a:t>Tra loro non </a:t>
            </a:r>
            <a:r>
              <a:rPr sz="1200" spc="-5" dirty="0">
                <a:latin typeface="Times New Roman"/>
                <a:cs typeface="Times New Roman"/>
              </a:rPr>
              <a:t>hanno </a:t>
            </a:r>
            <a:r>
              <a:rPr sz="1200" spc="5" dirty="0">
                <a:latin typeface="Times New Roman"/>
                <a:cs typeface="Times New Roman"/>
              </a:rPr>
              <a:t>né </a:t>
            </a:r>
            <a:r>
              <a:rPr sz="1200" dirty="0">
                <a:latin typeface="Times New Roman"/>
                <a:cs typeface="Times New Roman"/>
              </a:rPr>
              <a:t>organizzazione né </a:t>
            </a:r>
            <a:r>
              <a:rPr sz="1200" spc="-5" dirty="0">
                <a:latin typeface="Times New Roman"/>
                <a:cs typeface="Times New Roman"/>
              </a:rPr>
              <a:t>governo d’alcun </a:t>
            </a:r>
            <a:r>
              <a:rPr sz="1200" dirty="0">
                <a:latin typeface="Times New Roman"/>
                <a:cs typeface="Times New Roman"/>
              </a:rPr>
              <a:t>tipo; essi sono </a:t>
            </a:r>
            <a:r>
              <a:rPr sz="1200" spc="-5" dirty="0">
                <a:latin typeface="Times New Roman"/>
                <a:cs typeface="Times New Roman"/>
              </a:rPr>
              <a:t>Messaggeri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Solitari.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>
              <a:lnSpc>
                <a:spcPct val="1000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(258.1) 23:2.2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Messaggeri </a:t>
            </a:r>
            <a:r>
              <a:rPr sz="1200" dirty="0">
                <a:latin typeface="Times New Roman"/>
                <a:cs typeface="Times New Roman"/>
              </a:rPr>
              <a:t>Solitari sono </a:t>
            </a:r>
            <a:r>
              <a:rPr sz="1200" spc="-5" dirty="0">
                <a:latin typeface="Times New Roman"/>
                <a:cs typeface="Times New Roman"/>
              </a:rPr>
              <a:t>assegnati dallo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Infinito </a:t>
            </a:r>
            <a:r>
              <a:rPr sz="1200" dirty="0">
                <a:latin typeface="Times New Roman"/>
                <a:cs typeface="Times New Roman"/>
              </a:rPr>
              <a:t>alle </a:t>
            </a:r>
            <a:r>
              <a:rPr sz="1200" spc="-5" dirty="0">
                <a:latin typeface="Times New Roman"/>
                <a:cs typeface="Times New Roman"/>
              </a:rPr>
              <a:t>sette </a:t>
            </a:r>
            <a:r>
              <a:rPr sz="1200" dirty="0">
                <a:latin typeface="Times New Roman"/>
                <a:cs typeface="Times New Roman"/>
              </a:rPr>
              <a:t>divisioni di servizio</a:t>
            </a:r>
            <a:r>
              <a:rPr sz="1200" spc="-1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seguenti:</a:t>
            </a:r>
            <a:endParaRPr sz="1200">
              <a:latin typeface="Times New Roman"/>
              <a:cs typeface="Times New Roman"/>
            </a:endParaRPr>
          </a:p>
          <a:p>
            <a:pPr marL="520700">
              <a:lnSpc>
                <a:spcPct val="100000"/>
              </a:lnSpc>
              <a:spcBef>
                <a:spcPts val="134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(258.2) 23:2.3 </a:t>
            </a:r>
            <a:r>
              <a:rPr sz="1200" dirty="0">
                <a:latin typeface="Times New Roman"/>
                <a:cs typeface="Times New Roman"/>
              </a:rPr>
              <a:t>1. </a:t>
            </a:r>
            <a:r>
              <a:rPr sz="1200" spc="-5" dirty="0">
                <a:latin typeface="Times New Roman"/>
                <a:cs typeface="Times New Roman"/>
              </a:rPr>
              <a:t>Messaggeri della Trinità del</a:t>
            </a:r>
            <a:r>
              <a:rPr sz="1200" spc="-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Paradiso.</a:t>
            </a:r>
            <a:endParaRPr sz="1200">
              <a:latin typeface="Times New Roman"/>
              <a:cs typeface="Times New Roman"/>
            </a:endParaRPr>
          </a:p>
          <a:p>
            <a:pPr marL="520700">
              <a:lnSpc>
                <a:spcPct val="100000"/>
              </a:lnSpc>
              <a:spcBef>
                <a:spcPts val="133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(258.3) 23:2.4 </a:t>
            </a:r>
            <a:r>
              <a:rPr sz="1200" dirty="0">
                <a:latin typeface="Times New Roman"/>
                <a:cs typeface="Times New Roman"/>
              </a:rPr>
              <a:t>2. </a:t>
            </a:r>
            <a:r>
              <a:rPr sz="1200" spc="-5" dirty="0">
                <a:latin typeface="Times New Roman"/>
                <a:cs typeface="Times New Roman"/>
              </a:rPr>
              <a:t>Messaggeri dei Circuiti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-1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Havona.</a:t>
            </a:r>
            <a:endParaRPr sz="1200">
              <a:latin typeface="Times New Roman"/>
              <a:cs typeface="Times New Roman"/>
            </a:endParaRPr>
          </a:p>
          <a:p>
            <a:pPr marL="520700">
              <a:lnSpc>
                <a:spcPct val="100000"/>
              </a:lnSpc>
              <a:spcBef>
                <a:spcPts val="134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(258.4) 23:2.5 </a:t>
            </a:r>
            <a:r>
              <a:rPr sz="1200" dirty="0">
                <a:latin typeface="Times New Roman"/>
                <a:cs typeface="Times New Roman"/>
              </a:rPr>
              <a:t>3. </a:t>
            </a:r>
            <a:r>
              <a:rPr sz="1200" spc="-5" dirty="0">
                <a:latin typeface="Times New Roman"/>
                <a:cs typeface="Times New Roman"/>
              </a:rPr>
              <a:t>Messaggeri dei</a:t>
            </a:r>
            <a:r>
              <a:rPr sz="1200" spc="-1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Superuniversi.</a:t>
            </a:r>
            <a:endParaRPr sz="1200">
              <a:latin typeface="Times New Roman"/>
              <a:cs typeface="Times New Roman"/>
            </a:endParaRPr>
          </a:p>
          <a:p>
            <a:pPr marL="520700">
              <a:lnSpc>
                <a:spcPct val="100000"/>
              </a:lnSpc>
              <a:spcBef>
                <a:spcPts val="133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(258.5) 23:2.6 </a:t>
            </a:r>
            <a:r>
              <a:rPr sz="1200" dirty="0">
                <a:latin typeface="Times New Roman"/>
                <a:cs typeface="Times New Roman"/>
              </a:rPr>
              <a:t>4. </a:t>
            </a:r>
            <a:r>
              <a:rPr sz="1200" spc="-5" dirty="0">
                <a:latin typeface="Times New Roman"/>
                <a:cs typeface="Times New Roman"/>
              </a:rPr>
              <a:t>Messaggeri degli </a:t>
            </a:r>
            <a:r>
              <a:rPr sz="1200" dirty="0">
                <a:latin typeface="Times New Roman"/>
                <a:cs typeface="Times New Roman"/>
              </a:rPr>
              <a:t>Universi</a:t>
            </a:r>
            <a:r>
              <a:rPr sz="1200" spc="-1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Locali.</a:t>
            </a:r>
            <a:endParaRPr sz="1200">
              <a:latin typeface="Times New Roman"/>
              <a:cs typeface="Times New Roman"/>
            </a:endParaRPr>
          </a:p>
          <a:p>
            <a:pPr marL="520700">
              <a:lnSpc>
                <a:spcPct val="100000"/>
              </a:lnSpc>
              <a:spcBef>
                <a:spcPts val="134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(258.6) 23:2.7 </a:t>
            </a:r>
            <a:r>
              <a:rPr sz="1200" dirty="0">
                <a:latin typeface="Times New Roman"/>
                <a:cs typeface="Times New Roman"/>
              </a:rPr>
              <a:t>5. </a:t>
            </a:r>
            <a:r>
              <a:rPr sz="1200" spc="-5" dirty="0">
                <a:latin typeface="Times New Roman"/>
                <a:cs typeface="Times New Roman"/>
              </a:rPr>
              <a:t>Esploratori in Missione</a:t>
            </a:r>
            <a:r>
              <a:rPr sz="1200" spc="-1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Libera.</a:t>
            </a:r>
            <a:endParaRPr sz="1200">
              <a:latin typeface="Times New Roman"/>
              <a:cs typeface="Times New Roman"/>
            </a:endParaRPr>
          </a:p>
          <a:p>
            <a:pPr marL="520700">
              <a:lnSpc>
                <a:spcPct val="100000"/>
              </a:lnSpc>
              <a:spcBef>
                <a:spcPts val="134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(258.7) 23:2.8 </a:t>
            </a:r>
            <a:r>
              <a:rPr sz="1200" dirty="0">
                <a:latin typeface="Times New Roman"/>
                <a:cs typeface="Times New Roman"/>
              </a:rPr>
              <a:t>6. </a:t>
            </a:r>
            <a:r>
              <a:rPr sz="1200" spc="-5" dirty="0">
                <a:latin typeface="Times New Roman"/>
                <a:cs typeface="Times New Roman"/>
              </a:rPr>
              <a:t>Ambasciatori ed Emissari </a:t>
            </a:r>
            <a:r>
              <a:rPr sz="1200" dirty="0">
                <a:latin typeface="Times New Roman"/>
                <a:cs typeface="Times New Roman"/>
              </a:rPr>
              <a:t>con </a:t>
            </a:r>
            <a:r>
              <a:rPr sz="1200" spc="-5" dirty="0">
                <a:latin typeface="Times New Roman"/>
                <a:cs typeface="Times New Roman"/>
              </a:rPr>
              <a:t>Incarichi</a:t>
            </a:r>
            <a:r>
              <a:rPr sz="1200" spc="-1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Speciali.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45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455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88959" cy="4074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533400">
              <a:lnSpc>
                <a:spcPct val="100000"/>
              </a:lnSpc>
              <a:spcBef>
                <a:spcPts val="10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(258.8) 23:2.9 </a:t>
            </a:r>
            <a:r>
              <a:rPr sz="1200" dirty="0">
                <a:latin typeface="Times New Roman"/>
                <a:cs typeface="Times New Roman"/>
              </a:rPr>
              <a:t>7. </a:t>
            </a:r>
            <a:r>
              <a:rPr sz="1200" spc="-5" dirty="0">
                <a:latin typeface="Times New Roman"/>
                <a:cs typeface="Times New Roman"/>
              </a:rPr>
              <a:t>Rivelatori della</a:t>
            </a:r>
            <a:r>
              <a:rPr sz="1200" spc="-18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Verità.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23812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(258.9) 23:2.10 </a:t>
            </a:r>
            <a:r>
              <a:rPr sz="1200" spc="-5" dirty="0">
                <a:latin typeface="Times New Roman"/>
                <a:cs typeface="Times New Roman"/>
              </a:rPr>
              <a:t>Questi messaggeri spirituali </a:t>
            </a:r>
            <a:r>
              <a:rPr sz="1200" dirty="0">
                <a:latin typeface="Times New Roman"/>
                <a:cs typeface="Times New Roman"/>
              </a:rPr>
              <a:t>sono in </a:t>
            </a:r>
            <a:r>
              <a:rPr sz="1200" spc="-5" dirty="0">
                <a:latin typeface="Times New Roman"/>
                <a:cs typeface="Times New Roman"/>
              </a:rPr>
              <a:t>ogni senso intercambiabili </a:t>
            </a:r>
            <a:r>
              <a:rPr sz="1200" dirty="0">
                <a:latin typeface="Times New Roman"/>
                <a:cs typeface="Times New Roman"/>
              </a:rPr>
              <a:t>tra un tipo di </a:t>
            </a:r>
            <a:r>
              <a:rPr sz="1200" spc="-5" dirty="0">
                <a:latin typeface="Times New Roman"/>
                <a:cs typeface="Times New Roman"/>
              </a:rPr>
              <a:t>servizio </a:t>
            </a:r>
            <a:r>
              <a:rPr sz="1200" dirty="0">
                <a:latin typeface="Times New Roman"/>
                <a:cs typeface="Times New Roman"/>
              </a:rPr>
              <a:t>ed un </a:t>
            </a:r>
            <a:r>
              <a:rPr sz="1200" spc="-5" dirty="0">
                <a:latin typeface="Times New Roman"/>
                <a:cs typeface="Times New Roman"/>
              </a:rPr>
              <a:t>altro; tali passaggi  avvengono costantemente. Non </a:t>
            </a:r>
            <a:r>
              <a:rPr sz="1200" dirty="0">
                <a:latin typeface="Times New Roman"/>
                <a:cs typeface="Times New Roman"/>
              </a:rPr>
              <a:t>vi sono </a:t>
            </a:r>
            <a:r>
              <a:rPr sz="1200" spc="-5" dirty="0">
                <a:latin typeface="Times New Roman"/>
                <a:cs typeface="Times New Roman"/>
              </a:rPr>
              <a:t>ordini separati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Messaggeri Solitari; essi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spiritualmente </a:t>
            </a:r>
            <a:r>
              <a:rPr sz="1200" dirty="0">
                <a:latin typeface="Times New Roman"/>
                <a:cs typeface="Times New Roman"/>
              </a:rPr>
              <a:t>simili e sono uguali sotto  </a:t>
            </a:r>
            <a:r>
              <a:rPr sz="1200" spc="-5" dirty="0">
                <a:latin typeface="Times New Roman"/>
                <a:cs typeface="Times New Roman"/>
              </a:rPr>
              <a:t>ogni aspetto. Benché </a:t>
            </a:r>
            <a:r>
              <a:rPr sz="1200" dirty="0">
                <a:latin typeface="Times New Roman"/>
                <a:cs typeface="Times New Roman"/>
              </a:rPr>
              <a:t>siano </a:t>
            </a:r>
            <a:r>
              <a:rPr sz="1200" spc="-5" dirty="0">
                <a:latin typeface="Times New Roman"/>
                <a:cs typeface="Times New Roman"/>
              </a:rPr>
              <a:t>generalmente designati con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numero, essi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conosciuti </a:t>
            </a:r>
            <a:r>
              <a:rPr sz="1200" dirty="0">
                <a:latin typeface="Times New Roman"/>
                <a:cs typeface="Times New Roman"/>
              </a:rPr>
              <a:t>dallo Spirito </a:t>
            </a:r>
            <a:r>
              <a:rPr sz="1200" spc="-5" dirty="0">
                <a:latin typeface="Times New Roman"/>
                <a:cs typeface="Times New Roman"/>
              </a:rPr>
              <a:t>Infinito con </a:t>
            </a:r>
            <a:r>
              <a:rPr sz="1200" dirty="0">
                <a:latin typeface="Times New Roman"/>
                <a:cs typeface="Times New Roman"/>
              </a:rPr>
              <a:t>nomi personali.  Sono </a:t>
            </a:r>
            <a:r>
              <a:rPr sz="1200" spc="-5" dirty="0">
                <a:latin typeface="Times New Roman"/>
                <a:cs typeface="Times New Roman"/>
              </a:rPr>
              <a:t>invece conosciuti </a:t>
            </a:r>
            <a:r>
              <a:rPr sz="1200" dirty="0">
                <a:latin typeface="Times New Roman"/>
                <a:cs typeface="Times New Roman"/>
              </a:rPr>
              <a:t>dal </a:t>
            </a:r>
            <a:r>
              <a:rPr sz="1200" spc="-5" dirty="0">
                <a:latin typeface="Times New Roman"/>
                <a:cs typeface="Times New Roman"/>
              </a:rPr>
              <a:t>resto </a:t>
            </a:r>
            <a:r>
              <a:rPr sz="1200" dirty="0">
                <a:latin typeface="Times New Roman"/>
                <a:cs typeface="Times New Roman"/>
              </a:rPr>
              <a:t>di noi con il nome od il </a:t>
            </a:r>
            <a:r>
              <a:rPr sz="1200" spc="-5" dirty="0">
                <a:latin typeface="Times New Roman"/>
                <a:cs typeface="Times New Roman"/>
              </a:rPr>
              <a:t>numero indicativo della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destinazione </a:t>
            </a:r>
            <a:r>
              <a:rPr sz="1200" dirty="0">
                <a:latin typeface="Times New Roman"/>
                <a:cs typeface="Times New Roman"/>
              </a:rPr>
              <a:t>in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corso.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21717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(258.10) 23:2.11 </a:t>
            </a:r>
            <a:r>
              <a:rPr sz="1200" dirty="0">
                <a:latin typeface="Times New Roman"/>
                <a:cs typeface="Times New Roman"/>
              </a:rPr>
              <a:t>1. </a:t>
            </a:r>
            <a:r>
              <a:rPr sz="1200" i="1" spc="-5" dirty="0">
                <a:latin typeface="Times New Roman"/>
                <a:cs typeface="Times New Roman"/>
              </a:rPr>
              <a:t>Messaggeri </a:t>
            </a:r>
            <a:r>
              <a:rPr sz="1200" i="1" dirty="0">
                <a:latin typeface="Times New Roman"/>
                <a:cs typeface="Times New Roman"/>
              </a:rPr>
              <a:t>della Trinità del </a:t>
            </a:r>
            <a:r>
              <a:rPr sz="1200" i="1" spc="-5" dirty="0">
                <a:latin typeface="Times New Roman"/>
                <a:cs typeface="Times New Roman"/>
              </a:rPr>
              <a:t>Paradiso. </a:t>
            </a:r>
            <a:r>
              <a:rPr sz="1200" spc="-15" dirty="0">
                <a:latin typeface="Times New Roman"/>
                <a:cs typeface="Times New Roman"/>
              </a:rPr>
              <a:t>Io </a:t>
            </a:r>
            <a:r>
              <a:rPr sz="1200" dirty="0">
                <a:latin typeface="Times New Roman"/>
                <a:cs typeface="Times New Roman"/>
              </a:rPr>
              <a:t>non ho il </a:t>
            </a:r>
            <a:r>
              <a:rPr sz="1200" spc="-5" dirty="0">
                <a:latin typeface="Times New Roman"/>
                <a:cs typeface="Times New Roman"/>
              </a:rPr>
              <a:t>permesso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rivelare </a:t>
            </a:r>
            <a:r>
              <a:rPr sz="1200" dirty="0">
                <a:latin typeface="Times New Roman"/>
                <a:cs typeface="Times New Roman"/>
              </a:rPr>
              <a:t>molto </a:t>
            </a:r>
            <a:r>
              <a:rPr sz="1200" spc="-5" dirty="0">
                <a:latin typeface="Times New Roman"/>
                <a:cs typeface="Times New Roman"/>
              </a:rPr>
              <a:t>sul lavoro del </a:t>
            </a:r>
            <a:r>
              <a:rPr sz="1200" dirty="0">
                <a:latin typeface="Times New Roman"/>
                <a:cs typeface="Times New Roman"/>
              </a:rPr>
              <a:t>gruppo di </a:t>
            </a:r>
            <a:r>
              <a:rPr sz="1200" spc="-5" dirty="0">
                <a:latin typeface="Times New Roman"/>
                <a:cs typeface="Times New Roman"/>
              </a:rPr>
              <a:t>messaggeri  assegnati alla Trinità. </a:t>
            </a:r>
            <a:r>
              <a:rPr sz="1200" dirty="0">
                <a:latin typeface="Times New Roman"/>
                <a:cs typeface="Times New Roman"/>
              </a:rPr>
              <a:t>Essi sono i </a:t>
            </a:r>
            <a:r>
              <a:rPr sz="1200" spc="-5" dirty="0">
                <a:latin typeface="Times New Roman"/>
                <a:cs typeface="Times New Roman"/>
              </a:rPr>
              <a:t>servitori fidati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segreti delle Deità, </a:t>
            </a:r>
            <a:r>
              <a:rPr sz="1200" dirty="0">
                <a:latin typeface="Times New Roman"/>
                <a:cs typeface="Times New Roman"/>
              </a:rPr>
              <a:t>e quando sono </a:t>
            </a:r>
            <a:r>
              <a:rPr sz="1200" spc="-5" dirty="0">
                <a:latin typeface="Times New Roman"/>
                <a:cs typeface="Times New Roman"/>
              </a:rPr>
              <a:t>incaricati </a:t>
            </a:r>
            <a:r>
              <a:rPr sz="1200" dirty="0">
                <a:latin typeface="Times New Roman"/>
                <a:cs typeface="Times New Roman"/>
              </a:rPr>
              <a:t>di portare </a:t>
            </a:r>
            <a:r>
              <a:rPr sz="1200" spc="-5" dirty="0">
                <a:latin typeface="Times New Roman"/>
                <a:cs typeface="Times New Roman"/>
              </a:rPr>
              <a:t>messaggi </a:t>
            </a:r>
            <a:r>
              <a:rPr sz="1200" dirty="0">
                <a:latin typeface="Times New Roman"/>
                <a:cs typeface="Times New Roman"/>
              </a:rPr>
              <a:t>speciali che  </a:t>
            </a:r>
            <a:r>
              <a:rPr sz="1200" spc="-5" dirty="0">
                <a:latin typeface="Times New Roman"/>
                <a:cs typeface="Times New Roman"/>
              </a:rPr>
              <a:t>riguardano </a:t>
            </a:r>
            <a:r>
              <a:rPr sz="1200" dirty="0">
                <a:latin typeface="Times New Roman"/>
                <a:cs typeface="Times New Roman"/>
              </a:rPr>
              <a:t>la linea di condotta non </a:t>
            </a:r>
            <a:r>
              <a:rPr sz="1200" spc="-5" dirty="0">
                <a:latin typeface="Times New Roman"/>
                <a:cs typeface="Times New Roman"/>
              </a:rPr>
              <a:t>rivelata ed </a:t>
            </a:r>
            <a:r>
              <a:rPr sz="1200" dirty="0">
                <a:latin typeface="Times New Roman"/>
                <a:cs typeface="Times New Roman"/>
              </a:rPr>
              <a:t>il comportamento </a:t>
            </a:r>
            <a:r>
              <a:rPr sz="1200" spc="-5" dirty="0">
                <a:latin typeface="Times New Roman"/>
                <a:cs typeface="Times New Roman"/>
              </a:rPr>
              <a:t>futuro degli Dei,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mai </a:t>
            </a:r>
            <a:r>
              <a:rPr sz="1200" dirty="0">
                <a:latin typeface="Times New Roman"/>
                <a:cs typeface="Times New Roman"/>
              </a:rPr>
              <a:t>saputo </a:t>
            </a:r>
            <a:r>
              <a:rPr sz="1200" spc="-5" dirty="0">
                <a:latin typeface="Times New Roman"/>
                <a:cs typeface="Times New Roman"/>
              </a:rPr>
              <a:t>che abbiano divulgato </a:t>
            </a:r>
            <a:r>
              <a:rPr sz="1200" spc="5" dirty="0">
                <a:latin typeface="Times New Roman"/>
                <a:cs typeface="Times New Roman"/>
              </a:rPr>
              <a:t>un  </a:t>
            </a:r>
            <a:r>
              <a:rPr sz="1200" spc="-5" dirty="0">
                <a:latin typeface="Times New Roman"/>
                <a:cs typeface="Times New Roman"/>
              </a:rPr>
              <a:t>segreto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tradito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fiducia riposta nel loro ordine. </a:t>
            </a:r>
            <a:r>
              <a:rPr sz="1200" dirty="0">
                <a:latin typeface="Times New Roman"/>
                <a:cs typeface="Times New Roman"/>
              </a:rPr>
              <a:t>Tutto </a:t>
            </a:r>
            <a:r>
              <a:rPr sz="1200" spc="-5" dirty="0">
                <a:latin typeface="Times New Roman"/>
                <a:cs typeface="Times New Roman"/>
              </a:rPr>
              <a:t>ciò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riferito </a:t>
            </a:r>
            <a:r>
              <a:rPr sz="1200" dirty="0">
                <a:latin typeface="Times New Roman"/>
                <a:cs typeface="Times New Roman"/>
              </a:rPr>
              <a:t>in questa </a:t>
            </a:r>
            <a:r>
              <a:rPr sz="1200" spc="-5" dirty="0">
                <a:latin typeface="Times New Roman"/>
                <a:cs typeface="Times New Roman"/>
              </a:rPr>
              <a:t>circostanza </a:t>
            </a:r>
            <a:r>
              <a:rPr sz="1200" dirty="0">
                <a:latin typeface="Times New Roman"/>
                <a:cs typeface="Times New Roman"/>
              </a:rPr>
              <a:t>non per </a:t>
            </a:r>
            <a:r>
              <a:rPr sz="1200" spc="-5" dirty="0">
                <a:latin typeface="Times New Roman"/>
                <a:cs typeface="Times New Roman"/>
              </a:rPr>
              <a:t>vantare </a:t>
            </a:r>
            <a:r>
              <a:rPr sz="1200" dirty="0">
                <a:latin typeface="Times New Roman"/>
                <a:cs typeface="Times New Roman"/>
              </a:rPr>
              <a:t>la loro perfezione, ma  piuttosto </a:t>
            </a:r>
            <a:r>
              <a:rPr sz="1200" spc="-5" dirty="0">
                <a:latin typeface="Times New Roman"/>
                <a:cs typeface="Times New Roman"/>
              </a:rPr>
              <a:t>per sottolineare che </a:t>
            </a:r>
            <a:r>
              <a:rPr sz="1200" dirty="0">
                <a:latin typeface="Times New Roman"/>
                <a:cs typeface="Times New Roman"/>
              </a:rPr>
              <a:t>le Deità possono </a:t>
            </a:r>
            <a:r>
              <a:rPr sz="1200" spc="-5" dirty="0">
                <a:latin typeface="Times New Roman"/>
                <a:cs typeface="Times New Roman"/>
              </a:rPr>
              <a:t>creare, </a:t>
            </a:r>
            <a:r>
              <a:rPr sz="1200" dirty="0">
                <a:latin typeface="Times New Roman"/>
                <a:cs typeface="Times New Roman"/>
              </a:rPr>
              <a:t>e creano, </a:t>
            </a:r>
            <a:r>
              <a:rPr sz="1200" i="1" spc="-5" dirty="0">
                <a:latin typeface="Times New Roman"/>
                <a:cs typeface="Times New Roman"/>
              </a:rPr>
              <a:t>esseri</a:t>
            </a:r>
            <a:r>
              <a:rPr sz="1200" i="1" spc="1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perfetti.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55880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(258.11) 23:2.12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confusione e il disordine di </a:t>
            </a:r>
            <a:r>
              <a:rPr sz="1200" spc="-5" dirty="0">
                <a:latin typeface="Times New Roman"/>
                <a:cs typeface="Times New Roman"/>
              </a:rPr>
              <a:t>Urantia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significano che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Governanti del </a:t>
            </a:r>
            <a:r>
              <a:rPr sz="1200" dirty="0">
                <a:latin typeface="Times New Roman"/>
                <a:cs typeface="Times New Roman"/>
              </a:rPr>
              <a:t>Paradiso </a:t>
            </a:r>
            <a:r>
              <a:rPr sz="1200" spc="-5" dirty="0">
                <a:latin typeface="Times New Roman"/>
                <a:cs typeface="Times New Roman"/>
              </a:rPr>
              <a:t>manchino d’interesse </a:t>
            </a:r>
            <a:r>
              <a:rPr sz="1200" dirty="0">
                <a:latin typeface="Times New Roman"/>
                <a:cs typeface="Times New Roman"/>
              </a:rPr>
              <a:t>o di </a:t>
            </a:r>
            <a:r>
              <a:rPr sz="1200" spc="-5" dirty="0">
                <a:latin typeface="Times New Roman"/>
                <a:cs typeface="Times New Roman"/>
              </a:rPr>
              <a:t>capacità  per condurre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cose </a:t>
            </a:r>
            <a:r>
              <a:rPr sz="1200" dirty="0">
                <a:latin typeface="Times New Roman"/>
                <a:cs typeface="Times New Roman"/>
              </a:rPr>
              <a:t>in modo </a:t>
            </a:r>
            <a:r>
              <a:rPr sz="1200" spc="-5" dirty="0">
                <a:latin typeface="Times New Roman"/>
                <a:cs typeface="Times New Roman"/>
              </a:rPr>
              <a:t>differente.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Creatori dispongono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pieni </a:t>
            </a:r>
            <a:r>
              <a:rPr sz="1200" dirty="0">
                <a:latin typeface="Times New Roman"/>
                <a:cs typeface="Times New Roman"/>
              </a:rPr>
              <a:t>poteri </a:t>
            </a:r>
            <a:r>
              <a:rPr sz="1200" spc="-5" dirty="0">
                <a:latin typeface="Times New Roman"/>
                <a:cs typeface="Times New Roman"/>
              </a:rPr>
              <a:t>per fare </a:t>
            </a:r>
            <a:r>
              <a:rPr sz="1200" dirty="0">
                <a:latin typeface="Times New Roman"/>
                <a:cs typeface="Times New Roman"/>
              </a:rPr>
              <a:t>di Urantia un vero </a:t>
            </a:r>
            <a:r>
              <a:rPr sz="1200" spc="-5" dirty="0">
                <a:latin typeface="Times New Roman"/>
                <a:cs typeface="Times New Roman"/>
              </a:rPr>
              <a:t>paradiso, </a:t>
            </a:r>
            <a:r>
              <a:rPr sz="1200" dirty="0">
                <a:latin typeface="Times New Roman"/>
                <a:cs typeface="Times New Roman"/>
              </a:rPr>
              <a:t>ma un </a:t>
            </a:r>
            <a:r>
              <a:rPr sz="1200" spc="-5" dirty="0">
                <a:latin typeface="Times New Roman"/>
                <a:cs typeface="Times New Roman"/>
              </a:rPr>
              <a:t>tale Eden 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contribuirebbe allo </a:t>
            </a:r>
            <a:r>
              <a:rPr sz="1200" dirty="0">
                <a:latin typeface="Times New Roman"/>
                <a:cs typeface="Times New Roman"/>
              </a:rPr>
              <a:t>sviluppo di </a:t>
            </a:r>
            <a:r>
              <a:rPr sz="1200" spc="-5" dirty="0">
                <a:latin typeface="Times New Roman"/>
                <a:cs typeface="Times New Roman"/>
              </a:rPr>
              <a:t>quei caratteri </a:t>
            </a:r>
            <a:r>
              <a:rPr sz="1200" dirty="0">
                <a:latin typeface="Times New Roman"/>
                <a:cs typeface="Times New Roman"/>
              </a:rPr>
              <a:t>forti, nobili e </a:t>
            </a:r>
            <a:r>
              <a:rPr sz="1200" spc="-5" dirty="0">
                <a:latin typeface="Times New Roman"/>
                <a:cs typeface="Times New Roman"/>
              </a:rPr>
              <a:t>sperimentati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gli Dei stanno così </a:t>
            </a:r>
            <a:r>
              <a:rPr sz="1200" dirty="0">
                <a:latin typeface="Times New Roman"/>
                <a:cs typeface="Times New Roman"/>
              </a:rPr>
              <a:t>sicuramente </a:t>
            </a:r>
            <a:r>
              <a:rPr sz="1200" spc="-5" dirty="0">
                <a:latin typeface="Times New Roman"/>
                <a:cs typeface="Times New Roman"/>
              </a:rPr>
              <a:t>forgiando sul  </a:t>
            </a:r>
            <a:r>
              <a:rPr sz="1200" dirty="0">
                <a:latin typeface="Times New Roman"/>
                <a:cs typeface="Times New Roman"/>
              </a:rPr>
              <a:t>vostro mondo, tra le incudini </a:t>
            </a:r>
            <a:r>
              <a:rPr sz="1200" spc="-5" dirty="0">
                <a:latin typeface="Times New Roman"/>
                <a:cs typeface="Times New Roman"/>
              </a:rPr>
              <a:t>della necessità ed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martelli dell’angustia. </a:t>
            </a:r>
            <a:r>
              <a:rPr sz="1200" spc="-10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vostre </a:t>
            </a:r>
            <a:r>
              <a:rPr sz="1200" spc="-5" dirty="0">
                <a:latin typeface="Times New Roman"/>
                <a:cs typeface="Times New Roman"/>
              </a:rPr>
              <a:t>ansietà ed </a:t>
            </a:r>
            <a:r>
              <a:rPr sz="1200" dirty="0">
                <a:latin typeface="Times New Roman"/>
                <a:cs typeface="Times New Roman"/>
              </a:rPr>
              <a:t>i vostri </a:t>
            </a:r>
            <a:r>
              <a:rPr sz="1200" spc="-5" dirty="0">
                <a:latin typeface="Times New Roman"/>
                <a:cs typeface="Times New Roman"/>
              </a:rPr>
              <a:t>dispiaceri, </a:t>
            </a:r>
            <a:r>
              <a:rPr sz="1200" dirty="0">
                <a:latin typeface="Times New Roman"/>
                <a:cs typeface="Times New Roman"/>
              </a:rPr>
              <a:t>le vostre prove e le  vostre delusioni, </a:t>
            </a:r>
            <a:r>
              <a:rPr sz="1200" spc="-5" dirty="0">
                <a:latin typeface="Times New Roman"/>
                <a:cs typeface="Times New Roman"/>
              </a:rPr>
              <a:t>fanno </a:t>
            </a:r>
            <a:r>
              <a:rPr sz="1200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altrettanto parte del </a:t>
            </a:r>
            <a:r>
              <a:rPr sz="1200" dirty="0">
                <a:latin typeface="Times New Roman"/>
                <a:cs typeface="Times New Roman"/>
              </a:rPr>
              <a:t>piano divino </a:t>
            </a:r>
            <a:r>
              <a:rPr sz="1200" spc="-5" dirty="0">
                <a:latin typeface="Times New Roman"/>
                <a:cs typeface="Times New Roman"/>
              </a:rPr>
              <a:t>sulla </a:t>
            </a:r>
            <a:r>
              <a:rPr sz="1200" dirty="0">
                <a:latin typeface="Times New Roman"/>
                <a:cs typeface="Times New Roman"/>
              </a:rPr>
              <a:t>vostra </a:t>
            </a:r>
            <a:r>
              <a:rPr sz="1200" spc="-5" dirty="0">
                <a:latin typeface="Times New Roman"/>
                <a:cs typeface="Times New Roman"/>
              </a:rPr>
              <a:t>sfera quanto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squisita </a:t>
            </a:r>
            <a:r>
              <a:rPr sz="1200" dirty="0">
                <a:latin typeface="Times New Roman"/>
                <a:cs typeface="Times New Roman"/>
              </a:rPr>
              <a:t>perfezione e l’adattamento infinito  di tutte le </a:t>
            </a:r>
            <a:r>
              <a:rPr sz="1200" spc="-5" dirty="0">
                <a:latin typeface="Times New Roman"/>
                <a:cs typeface="Times New Roman"/>
              </a:rPr>
              <a:t>cose al loro </a:t>
            </a:r>
            <a:r>
              <a:rPr sz="1200" dirty="0">
                <a:latin typeface="Times New Roman"/>
                <a:cs typeface="Times New Roman"/>
              </a:rPr>
              <a:t>proposito </a:t>
            </a:r>
            <a:r>
              <a:rPr sz="1200" spc="-5" dirty="0">
                <a:latin typeface="Times New Roman"/>
                <a:cs typeface="Times New Roman"/>
              </a:rPr>
              <a:t>supremo sui mondi </a:t>
            </a:r>
            <a:r>
              <a:rPr sz="1200" dirty="0">
                <a:latin typeface="Times New Roman"/>
                <a:cs typeface="Times New Roman"/>
              </a:rPr>
              <a:t>dell’Universo </a:t>
            </a:r>
            <a:r>
              <a:rPr sz="1200" spc="-5" dirty="0">
                <a:latin typeface="Times New Roman"/>
                <a:cs typeface="Times New Roman"/>
              </a:rPr>
              <a:t>centrale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perfetto.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9652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(258.12) 23:2.13 </a:t>
            </a:r>
            <a:r>
              <a:rPr sz="1200" dirty="0">
                <a:latin typeface="Times New Roman"/>
                <a:cs typeface="Times New Roman"/>
              </a:rPr>
              <a:t>2. </a:t>
            </a:r>
            <a:r>
              <a:rPr sz="1200" i="1" spc="-5" dirty="0">
                <a:latin typeface="Times New Roman"/>
                <a:cs typeface="Times New Roman"/>
              </a:rPr>
              <a:t>Messaggeri </a:t>
            </a:r>
            <a:r>
              <a:rPr sz="1200" i="1" dirty="0">
                <a:latin typeface="Times New Roman"/>
                <a:cs typeface="Times New Roman"/>
              </a:rPr>
              <a:t>dei Circuiti di </a:t>
            </a:r>
            <a:r>
              <a:rPr sz="1200" i="1" spc="-5" dirty="0">
                <a:latin typeface="Times New Roman"/>
                <a:cs typeface="Times New Roman"/>
              </a:rPr>
              <a:t>Havona. </a:t>
            </a:r>
            <a:r>
              <a:rPr sz="1200" spc="-5" dirty="0">
                <a:latin typeface="Times New Roman"/>
                <a:cs typeface="Times New Roman"/>
              </a:rPr>
              <a:t>Durante </a:t>
            </a:r>
            <a:r>
              <a:rPr sz="1200" dirty="0">
                <a:latin typeface="Times New Roman"/>
                <a:cs typeface="Times New Roman"/>
              </a:rPr>
              <a:t>tutta la </a:t>
            </a:r>
            <a:r>
              <a:rPr sz="1200" spc="-5" dirty="0">
                <a:latin typeface="Times New Roman"/>
                <a:cs typeface="Times New Roman"/>
              </a:rPr>
              <a:t>carriera ascendente </a:t>
            </a:r>
            <a:r>
              <a:rPr sz="1200" dirty="0">
                <a:latin typeface="Times New Roman"/>
                <a:cs typeface="Times New Roman"/>
              </a:rPr>
              <a:t>voi </a:t>
            </a:r>
            <a:r>
              <a:rPr sz="1200" spc="-5" dirty="0">
                <a:latin typeface="Times New Roman"/>
                <a:cs typeface="Times New Roman"/>
              </a:rPr>
              <a:t>sarete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grado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scorgere </a:t>
            </a:r>
            <a:r>
              <a:rPr sz="1200" dirty="0">
                <a:latin typeface="Times New Roman"/>
                <a:cs typeface="Times New Roman"/>
              </a:rPr>
              <a:t>vagamente,  ma in misura </a:t>
            </a:r>
            <a:r>
              <a:rPr sz="1200" spc="-5" dirty="0">
                <a:latin typeface="Times New Roman"/>
                <a:cs typeface="Times New Roman"/>
              </a:rPr>
              <a:t>sempre maggiore,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presenza </a:t>
            </a:r>
            <a:r>
              <a:rPr sz="1200" spc="-5" dirty="0">
                <a:latin typeface="Times New Roman"/>
                <a:cs typeface="Times New Roman"/>
              </a:rPr>
              <a:t>dei Messaggeri Solitari; </a:t>
            </a:r>
            <a:r>
              <a:rPr sz="1200" dirty="0">
                <a:latin typeface="Times New Roman"/>
                <a:cs typeface="Times New Roman"/>
              </a:rPr>
              <a:t>ma soltanto dopo </a:t>
            </a:r>
            <a:r>
              <a:rPr sz="1200" spc="-5" dirty="0">
                <a:latin typeface="Times New Roman"/>
                <a:cs typeface="Times New Roman"/>
              </a:rPr>
              <a:t>aver raggiunto Havona </a:t>
            </a:r>
            <a:r>
              <a:rPr sz="1200" dirty="0">
                <a:latin typeface="Times New Roman"/>
                <a:cs typeface="Times New Roman"/>
              </a:rPr>
              <a:t>li </a:t>
            </a:r>
            <a:r>
              <a:rPr sz="1200" spc="-5" dirty="0">
                <a:latin typeface="Times New Roman"/>
                <a:cs typeface="Times New Roman"/>
              </a:rPr>
              <a:t>riconoscerete </a:t>
            </a:r>
            <a:r>
              <a:rPr sz="1200" dirty="0">
                <a:latin typeface="Times New Roman"/>
                <a:cs typeface="Times New Roman"/>
              </a:rPr>
              <a:t>senza  </a:t>
            </a:r>
            <a:r>
              <a:rPr sz="1200" spc="-5" dirty="0">
                <a:latin typeface="Times New Roman"/>
                <a:cs typeface="Times New Roman"/>
              </a:rPr>
              <a:t>errore. </a:t>
            </a:r>
            <a:r>
              <a:rPr sz="1200" dirty="0">
                <a:latin typeface="Times New Roman"/>
                <a:cs typeface="Times New Roman"/>
              </a:rPr>
              <a:t>I primi messaggeri che </a:t>
            </a:r>
            <a:r>
              <a:rPr sz="1200" spc="-5" dirty="0">
                <a:latin typeface="Times New Roman"/>
                <a:cs typeface="Times New Roman"/>
              </a:rPr>
              <a:t>vedrete faccia </a:t>
            </a:r>
            <a:r>
              <a:rPr sz="1200" dirty="0">
                <a:latin typeface="Times New Roman"/>
                <a:cs typeface="Times New Roman"/>
              </a:rPr>
              <a:t>a faccia </a:t>
            </a:r>
            <a:r>
              <a:rPr sz="1200" spc="-5" dirty="0">
                <a:latin typeface="Times New Roman"/>
                <a:cs typeface="Times New Roman"/>
              </a:rPr>
              <a:t>saranno quelli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circuiti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Havona.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45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456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75625" cy="38963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200025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(258.13) 23:2.14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Messaggeri Solitari godono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relazioni speciali </a:t>
            </a:r>
            <a:r>
              <a:rPr sz="1200" dirty="0">
                <a:latin typeface="Times New Roman"/>
                <a:cs typeface="Times New Roman"/>
              </a:rPr>
              <a:t>con i </a:t>
            </a:r>
            <a:r>
              <a:rPr sz="1200" spc="-5" dirty="0">
                <a:latin typeface="Times New Roman"/>
                <a:cs typeface="Times New Roman"/>
              </a:rPr>
              <a:t>nativi </a:t>
            </a:r>
            <a:r>
              <a:rPr sz="1200" dirty="0">
                <a:latin typeface="Times New Roman"/>
                <a:cs typeface="Times New Roman"/>
              </a:rPr>
              <a:t>dei mondi di </a:t>
            </a:r>
            <a:r>
              <a:rPr sz="1200" spc="-5" dirty="0">
                <a:latin typeface="Times New Roman"/>
                <a:cs typeface="Times New Roman"/>
              </a:rPr>
              <a:t>Havona. Questi messaggeri, che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così  </a:t>
            </a:r>
            <a:r>
              <a:rPr sz="1200" dirty="0">
                <a:latin typeface="Times New Roman"/>
                <a:cs typeface="Times New Roman"/>
              </a:rPr>
              <a:t>condizionati nelle loro </a:t>
            </a:r>
            <a:r>
              <a:rPr sz="1200" spc="-5" dirty="0">
                <a:latin typeface="Times New Roman"/>
                <a:cs typeface="Times New Roman"/>
              </a:rPr>
              <a:t>funzioni quando sono associati </a:t>
            </a:r>
            <a:r>
              <a:rPr sz="1200" dirty="0">
                <a:latin typeface="Times New Roman"/>
                <a:cs typeface="Times New Roman"/>
              </a:rPr>
              <a:t>l’uno </a:t>
            </a:r>
            <a:r>
              <a:rPr sz="1200" spc="-5" dirty="0">
                <a:latin typeface="Times New Roman"/>
                <a:cs typeface="Times New Roman"/>
              </a:rPr>
              <a:t>con l’altro, possono essere,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sono, </a:t>
            </a:r>
            <a:r>
              <a:rPr sz="1200" dirty="0">
                <a:latin typeface="Times New Roman"/>
                <a:cs typeface="Times New Roman"/>
              </a:rPr>
              <a:t>in comunione </a:t>
            </a:r>
            <a:r>
              <a:rPr sz="1200" spc="-5" dirty="0">
                <a:latin typeface="Times New Roman"/>
                <a:cs typeface="Times New Roman"/>
              </a:rPr>
              <a:t>personale </a:t>
            </a:r>
            <a:r>
              <a:rPr sz="1200" spc="5" dirty="0">
                <a:latin typeface="Times New Roman"/>
                <a:cs typeface="Times New Roman"/>
              </a:rPr>
              <a:t>molto  </a:t>
            </a:r>
            <a:r>
              <a:rPr sz="1200" spc="-5" dirty="0">
                <a:latin typeface="Times New Roman"/>
                <a:cs typeface="Times New Roman"/>
              </a:rPr>
              <a:t>stretta con </a:t>
            </a:r>
            <a:r>
              <a:rPr sz="1200" dirty="0">
                <a:latin typeface="Times New Roman"/>
                <a:cs typeface="Times New Roman"/>
              </a:rPr>
              <a:t>i nativi di Havona. </a:t>
            </a:r>
            <a:r>
              <a:rPr sz="1200" spc="-5" dirty="0">
                <a:latin typeface="Times New Roman"/>
                <a:cs typeface="Times New Roman"/>
              </a:rPr>
              <a:t>Ma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tutto impossibile </a:t>
            </a:r>
            <a:r>
              <a:rPr sz="1200" spc="-5" dirty="0">
                <a:latin typeface="Times New Roman"/>
                <a:cs typeface="Times New Roman"/>
              </a:rPr>
              <a:t>comunicare alla </a:t>
            </a:r>
            <a:r>
              <a:rPr sz="1200" dirty="0">
                <a:latin typeface="Times New Roman"/>
                <a:cs typeface="Times New Roman"/>
              </a:rPr>
              <a:t>mente umana le soddisfazioni </a:t>
            </a:r>
            <a:r>
              <a:rPr sz="1200" spc="-5" dirty="0">
                <a:latin typeface="Times New Roman"/>
                <a:cs typeface="Times New Roman"/>
              </a:rPr>
              <a:t>supreme che </a:t>
            </a:r>
            <a:r>
              <a:rPr sz="1200" dirty="0">
                <a:latin typeface="Times New Roman"/>
                <a:cs typeface="Times New Roman"/>
              </a:rPr>
              <a:t>derivano </a:t>
            </a:r>
            <a:r>
              <a:rPr sz="1200" spc="-5" dirty="0">
                <a:latin typeface="Times New Roman"/>
                <a:cs typeface="Times New Roman"/>
              </a:rPr>
              <a:t>dal  contatto </a:t>
            </a:r>
            <a:r>
              <a:rPr sz="1200" dirty="0">
                <a:latin typeface="Times New Roman"/>
                <a:cs typeface="Times New Roman"/>
              </a:rPr>
              <a:t>tra la </a:t>
            </a:r>
            <a:r>
              <a:rPr sz="1200" spc="-5" dirty="0">
                <a:latin typeface="Times New Roman"/>
                <a:cs typeface="Times New Roman"/>
              </a:rPr>
              <a:t>mente </a:t>
            </a:r>
            <a:r>
              <a:rPr sz="1200" dirty="0">
                <a:latin typeface="Times New Roman"/>
                <a:cs typeface="Times New Roman"/>
              </a:rPr>
              <a:t>di questi </a:t>
            </a:r>
            <a:r>
              <a:rPr sz="1200" spc="-5" dirty="0">
                <a:latin typeface="Times New Roman"/>
                <a:cs typeface="Times New Roman"/>
              </a:rPr>
              <a:t>esseri divinamente perfetti </a:t>
            </a:r>
            <a:r>
              <a:rPr sz="1200" dirty="0">
                <a:latin typeface="Times New Roman"/>
                <a:cs typeface="Times New Roman"/>
              </a:rPr>
              <a:t>e lo spirito di queste </a:t>
            </a:r>
            <a:r>
              <a:rPr sz="1200" spc="-5" dirty="0">
                <a:latin typeface="Times New Roman"/>
                <a:cs typeface="Times New Roman"/>
              </a:rPr>
              <a:t>personalità quasi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trascendenti.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38671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(259.1) 23:2.15 </a:t>
            </a:r>
            <a:r>
              <a:rPr sz="1200" dirty="0">
                <a:latin typeface="Times New Roman"/>
                <a:cs typeface="Times New Roman"/>
              </a:rPr>
              <a:t>3. </a:t>
            </a:r>
            <a:r>
              <a:rPr sz="1200" i="1" spc="-5" dirty="0">
                <a:latin typeface="Times New Roman"/>
                <a:cs typeface="Times New Roman"/>
              </a:rPr>
              <a:t>Messaggeri </a:t>
            </a:r>
            <a:r>
              <a:rPr sz="1200" i="1" dirty="0">
                <a:latin typeface="Times New Roman"/>
                <a:cs typeface="Times New Roman"/>
              </a:rPr>
              <a:t>dei </a:t>
            </a:r>
            <a:r>
              <a:rPr sz="1200" i="1" spc="-5" dirty="0">
                <a:latin typeface="Times New Roman"/>
                <a:cs typeface="Times New Roman"/>
              </a:rPr>
              <a:t>Superuniversi.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Antichi dei </a:t>
            </a:r>
            <a:r>
              <a:rPr sz="1200" spc="-5" dirty="0">
                <a:latin typeface="Times New Roman"/>
                <a:cs typeface="Times New Roman"/>
              </a:rPr>
              <a:t>Giorni, </a:t>
            </a:r>
            <a:r>
              <a:rPr sz="1200" dirty="0">
                <a:latin typeface="Times New Roman"/>
                <a:cs typeface="Times New Roman"/>
              </a:rPr>
              <a:t>quelle </a:t>
            </a:r>
            <a:r>
              <a:rPr sz="1200" spc="-5" dirty="0">
                <a:latin typeface="Times New Roman"/>
                <a:cs typeface="Times New Roman"/>
              </a:rPr>
              <a:t>personalità originate </a:t>
            </a:r>
            <a:r>
              <a:rPr sz="1200" dirty="0">
                <a:latin typeface="Times New Roman"/>
                <a:cs typeface="Times New Roman"/>
              </a:rPr>
              <a:t>dalla </a:t>
            </a:r>
            <a:r>
              <a:rPr sz="1200" spc="-5" dirty="0">
                <a:latin typeface="Times New Roman"/>
                <a:cs typeface="Times New Roman"/>
              </a:rPr>
              <a:t>Trinità che </a:t>
            </a:r>
            <a:r>
              <a:rPr sz="1200" dirty="0">
                <a:latin typeface="Times New Roman"/>
                <a:cs typeface="Times New Roman"/>
              </a:rPr>
              <a:t>presiedono </a:t>
            </a:r>
            <a:r>
              <a:rPr sz="1200" spc="-5" dirty="0">
                <a:latin typeface="Times New Roman"/>
                <a:cs typeface="Times New Roman"/>
              </a:rPr>
              <a:t>ai  destini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sette Superuniversi, quelle triadi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potere </a:t>
            </a:r>
            <a:r>
              <a:rPr sz="1200" dirty="0">
                <a:latin typeface="Times New Roman"/>
                <a:cs typeface="Times New Roman"/>
              </a:rPr>
              <a:t>divino e di saggezza </a:t>
            </a:r>
            <a:r>
              <a:rPr sz="1200" spc="-5" dirty="0">
                <a:latin typeface="Times New Roman"/>
                <a:cs typeface="Times New Roman"/>
              </a:rPr>
              <a:t>amministrativa, dispongono abbondantemente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Messaggeri Solitari.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solo tramite quest’ordine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messaggeri </a:t>
            </a:r>
            <a:r>
              <a:rPr sz="1200" dirty="0">
                <a:latin typeface="Times New Roman"/>
                <a:cs typeface="Times New Roman"/>
              </a:rPr>
              <a:t>che i </a:t>
            </a:r>
            <a:r>
              <a:rPr sz="1200" spc="-5" dirty="0">
                <a:latin typeface="Times New Roman"/>
                <a:cs typeface="Times New Roman"/>
              </a:rPr>
              <a:t>capi </a:t>
            </a:r>
            <a:r>
              <a:rPr sz="1200" dirty="0">
                <a:latin typeface="Times New Roman"/>
                <a:cs typeface="Times New Roman"/>
              </a:rPr>
              <a:t>trini di un </a:t>
            </a:r>
            <a:r>
              <a:rPr sz="1200" spc="-5" dirty="0">
                <a:latin typeface="Times New Roman"/>
                <a:cs typeface="Times New Roman"/>
              </a:rPr>
              <a:t>Superuniverso </a:t>
            </a:r>
            <a:r>
              <a:rPr sz="1200" dirty="0">
                <a:latin typeface="Times New Roman"/>
                <a:cs typeface="Times New Roman"/>
              </a:rPr>
              <a:t>possono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comunicare</a:t>
            </a:r>
            <a:endParaRPr sz="1200">
              <a:latin typeface="Times New Roman"/>
              <a:cs typeface="Times New Roman"/>
            </a:endParaRPr>
          </a:p>
          <a:p>
            <a:pPr marL="76200" marR="90170">
              <a:lnSpc>
                <a:spcPts val="1380"/>
              </a:lnSpc>
              <a:spcBef>
                <a:spcPts val="40"/>
              </a:spcBef>
            </a:pPr>
            <a:r>
              <a:rPr sz="1200" spc="-5" dirty="0">
                <a:latin typeface="Times New Roman"/>
                <a:cs typeface="Times New Roman"/>
              </a:rPr>
              <a:t>direttamente </a:t>
            </a:r>
            <a:r>
              <a:rPr sz="1200" dirty="0">
                <a:latin typeface="Times New Roman"/>
                <a:cs typeface="Times New Roman"/>
              </a:rPr>
              <a:t>e personalmente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i capi di un </a:t>
            </a:r>
            <a:r>
              <a:rPr sz="1200" spc="-5" dirty="0">
                <a:latin typeface="Times New Roman"/>
                <a:cs typeface="Times New Roman"/>
              </a:rPr>
              <a:t>altro.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Messaggeri Solitari sono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solo </a:t>
            </a:r>
            <a:r>
              <a:rPr sz="1200" dirty="0">
                <a:latin typeface="Times New Roman"/>
                <a:cs typeface="Times New Roman"/>
              </a:rPr>
              <a:t>tipo </a:t>
            </a:r>
            <a:r>
              <a:rPr sz="1200" spc="-5" dirty="0">
                <a:latin typeface="Times New Roman"/>
                <a:cs typeface="Times New Roman"/>
              </a:rPr>
              <a:t>disponibile d’intelligenze </a:t>
            </a:r>
            <a:r>
              <a:rPr sz="1200" dirty="0">
                <a:latin typeface="Times New Roman"/>
                <a:cs typeface="Times New Roman"/>
              </a:rPr>
              <a:t>spirituali — a  </a:t>
            </a:r>
            <a:r>
              <a:rPr sz="1200" spc="-5" dirty="0">
                <a:latin typeface="Times New Roman"/>
                <a:cs typeface="Times New Roman"/>
              </a:rPr>
              <a:t>parte </a:t>
            </a:r>
            <a:r>
              <a:rPr sz="1200" dirty="0">
                <a:latin typeface="Times New Roman"/>
                <a:cs typeface="Times New Roman"/>
              </a:rPr>
              <a:t>forse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Spiriti </a:t>
            </a:r>
            <a:r>
              <a:rPr sz="1200" spc="-5" dirty="0">
                <a:latin typeface="Times New Roman"/>
                <a:cs typeface="Times New Roman"/>
              </a:rPr>
              <a:t>Trinitari Ispirati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possa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inviato </a:t>
            </a:r>
            <a:r>
              <a:rPr sz="1200" spc="-5" dirty="0">
                <a:latin typeface="Times New Roman"/>
                <a:cs typeface="Times New Roman"/>
              </a:rPr>
              <a:t>dalla </a:t>
            </a:r>
            <a:r>
              <a:rPr sz="1200" dirty="0">
                <a:latin typeface="Times New Roman"/>
                <a:cs typeface="Times New Roman"/>
              </a:rPr>
              <a:t>capitale di un </a:t>
            </a:r>
            <a:r>
              <a:rPr sz="1200" spc="-5" dirty="0">
                <a:latin typeface="Times New Roman"/>
                <a:cs typeface="Times New Roman"/>
              </a:rPr>
              <a:t>Superuniverso direttamente alla capitale </a:t>
            </a:r>
            <a:r>
              <a:rPr sz="1200" dirty="0">
                <a:latin typeface="Times New Roman"/>
                <a:cs typeface="Times New Roman"/>
              </a:rPr>
              <a:t>di un  </a:t>
            </a:r>
            <a:r>
              <a:rPr sz="1200" spc="-5" dirty="0">
                <a:latin typeface="Times New Roman"/>
                <a:cs typeface="Times New Roman"/>
              </a:rPr>
              <a:t>altro. Tutte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altre </a:t>
            </a:r>
            <a:r>
              <a:rPr sz="1200" dirty="0">
                <a:latin typeface="Times New Roman"/>
                <a:cs typeface="Times New Roman"/>
              </a:rPr>
              <a:t>personalità </a:t>
            </a:r>
            <a:r>
              <a:rPr sz="1200" spc="-5" dirty="0">
                <a:latin typeface="Times New Roman"/>
                <a:cs typeface="Times New Roman"/>
              </a:rPr>
              <a:t>devono </a:t>
            </a:r>
            <a:r>
              <a:rPr sz="1200" dirty="0">
                <a:latin typeface="Times New Roman"/>
                <a:cs typeface="Times New Roman"/>
              </a:rPr>
              <a:t>fare </a:t>
            </a:r>
            <a:r>
              <a:rPr sz="1200" spc="-5" dirty="0">
                <a:latin typeface="Times New Roman"/>
                <a:cs typeface="Times New Roman"/>
              </a:rPr>
              <a:t>questi viaggi </a:t>
            </a:r>
            <a:r>
              <a:rPr sz="1200" dirty="0">
                <a:latin typeface="Times New Roman"/>
                <a:cs typeface="Times New Roman"/>
              </a:rPr>
              <a:t>passando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Havona 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i mondi </a:t>
            </a:r>
            <a:r>
              <a:rPr sz="1200" spc="-5" dirty="0">
                <a:latin typeface="Times New Roman"/>
                <a:cs typeface="Times New Roman"/>
              </a:rPr>
              <a:t>amministrativi degli </a:t>
            </a:r>
            <a:r>
              <a:rPr sz="1200" dirty="0">
                <a:latin typeface="Times New Roman"/>
                <a:cs typeface="Times New Roman"/>
              </a:rPr>
              <a:t>Spiriti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Maestri.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184150" algn="just">
              <a:lnSpc>
                <a:spcPct val="959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(259.2) 23:2.16 </a:t>
            </a:r>
            <a:r>
              <a:rPr sz="1200" dirty="0">
                <a:latin typeface="Times New Roman"/>
                <a:cs typeface="Times New Roman"/>
              </a:rPr>
              <a:t>Ci </a:t>
            </a:r>
            <a:r>
              <a:rPr sz="1200" spc="-5" dirty="0">
                <a:latin typeface="Times New Roman"/>
                <a:cs typeface="Times New Roman"/>
              </a:rPr>
              <a:t>sono certi tipi d’informazioni </a:t>
            </a:r>
            <a:r>
              <a:rPr sz="1200" dirty="0">
                <a:latin typeface="Times New Roman"/>
                <a:cs typeface="Times New Roman"/>
              </a:rPr>
              <a:t>che non possono </a:t>
            </a:r>
            <a:r>
              <a:rPr sz="1200" spc="-5" dirty="0">
                <a:latin typeface="Times New Roman"/>
                <a:cs typeface="Times New Roman"/>
              </a:rPr>
              <a:t>essere ottenute </a:t>
            </a:r>
            <a:r>
              <a:rPr sz="1200" dirty="0">
                <a:latin typeface="Times New Roman"/>
                <a:cs typeface="Times New Roman"/>
              </a:rPr>
              <a:t>né </a:t>
            </a:r>
            <a:r>
              <a:rPr sz="1200" spc="-5" dirty="0">
                <a:latin typeface="Times New Roman"/>
                <a:cs typeface="Times New Roman"/>
              </a:rPr>
              <a:t>tramite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Messaggeri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Gravità, </a:t>
            </a:r>
            <a:r>
              <a:rPr sz="1200" dirty="0">
                <a:latin typeface="Times New Roman"/>
                <a:cs typeface="Times New Roman"/>
              </a:rPr>
              <a:t>né per </a:t>
            </a:r>
            <a:r>
              <a:rPr sz="1200" spc="-5" dirty="0">
                <a:latin typeface="Times New Roman"/>
                <a:cs typeface="Times New Roman"/>
              </a:rPr>
              <a:t>riflettività,  </a:t>
            </a:r>
            <a:r>
              <a:rPr sz="1200" dirty="0">
                <a:latin typeface="Times New Roman"/>
                <a:cs typeface="Times New Roman"/>
              </a:rPr>
              <a:t>né </a:t>
            </a:r>
            <a:r>
              <a:rPr sz="1200" spc="-5" dirty="0">
                <a:latin typeface="Times New Roman"/>
                <a:cs typeface="Times New Roman"/>
              </a:rPr>
              <a:t>per trasmissione.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quando gli </a:t>
            </a:r>
            <a:r>
              <a:rPr sz="1200" dirty="0">
                <a:latin typeface="Times New Roman"/>
                <a:cs typeface="Times New Roman"/>
              </a:rPr>
              <a:t>Antichi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Giorni </a:t>
            </a:r>
            <a:r>
              <a:rPr sz="1200" spc="-5" dirty="0">
                <a:latin typeface="Times New Roman"/>
                <a:cs typeface="Times New Roman"/>
              </a:rPr>
              <a:t>vogliono conoscere </a:t>
            </a:r>
            <a:r>
              <a:rPr sz="1200" dirty="0">
                <a:latin typeface="Times New Roman"/>
                <a:cs typeface="Times New Roman"/>
              </a:rPr>
              <a:t>queste </a:t>
            </a:r>
            <a:r>
              <a:rPr sz="1200" spc="-5" dirty="0">
                <a:latin typeface="Times New Roman"/>
                <a:cs typeface="Times New Roman"/>
              </a:rPr>
              <a:t>cose con certezza, devono inviare </a:t>
            </a:r>
            <a:r>
              <a:rPr sz="1200" dirty="0">
                <a:latin typeface="Times New Roman"/>
                <a:cs typeface="Times New Roman"/>
              </a:rPr>
              <a:t>un Messaggero  </a:t>
            </a:r>
            <a:r>
              <a:rPr sz="1200" spc="-5" dirty="0">
                <a:latin typeface="Times New Roman"/>
                <a:cs typeface="Times New Roman"/>
              </a:rPr>
              <a:t>Solitario </a:t>
            </a:r>
            <a:r>
              <a:rPr sz="1200" dirty="0">
                <a:latin typeface="Times New Roman"/>
                <a:cs typeface="Times New Roman"/>
              </a:rPr>
              <a:t>alla </a:t>
            </a:r>
            <a:r>
              <a:rPr sz="1200" spc="-5" dirty="0">
                <a:latin typeface="Times New Roman"/>
                <a:cs typeface="Times New Roman"/>
              </a:rPr>
              <a:t>fonte della conoscenza. </a:t>
            </a:r>
            <a:r>
              <a:rPr sz="1200" dirty="0">
                <a:latin typeface="Times New Roman"/>
                <a:cs typeface="Times New Roman"/>
              </a:rPr>
              <a:t>Molto prima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la vita </a:t>
            </a:r>
            <a:r>
              <a:rPr sz="1200" spc="-5" dirty="0">
                <a:latin typeface="Times New Roman"/>
                <a:cs typeface="Times New Roman"/>
              </a:rPr>
              <a:t>fosse </a:t>
            </a:r>
            <a:r>
              <a:rPr sz="1200" dirty="0">
                <a:latin typeface="Times New Roman"/>
                <a:cs typeface="Times New Roman"/>
              </a:rPr>
              <a:t>presente </a:t>
            </a:r>
            <a:r>
              <a:rPr sz="1200" spc="-5" dirty="0">
                <a:latin typeface="Times New Roman"/>
                <a:cs typeface="Times New Roman"/>
              </a:rPr>
              <a:t>su Urantia, </a:t>
            </a:r>
            <a:r>
              <a:rPr sz="1200" dirty="0">
                <a:latin typeface="Times New Roman"/>
                <a:cs typeface="Times New Roman"/>
              </a:rPr>
              <a:t>il messaggero </a:t>
            </a:r>
            <a:r>
              <a:rPr sz="1200" spc="-5" dirty="0">
                <a:latin typeface="Times New Roman"/>
                <a:cs typeface="Times New Roman"/>
              </a:rPr>
              <a:t>ora </a:t>
            </a:r>
            <a:r>
              <a:rPr sz="1200" dirty="0">
                <a:latin typeface="Times New Roman"/>
                <a:cs typeface="Times New Roman"/>
              </a:rPr>
              <a:t>associato a me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fu</a:t>
            </a:r>
            <a:endParaRPr sz="1200">
              <a:latin typeface="Times New Roman"/>
              <a:cs typeface="Times New Roman"/>
            </a:endParaRPr>
          </a:p>
          <a:p>
            <a:pPr marL="76200" marR="225425" algn="just">
              <a:lnSpc>
                <a:spcPts val="1380"/>
              </a:lnSpc>
              <a:spcBef>
                <a:spcPts val="35"/>
              </a:spcBef>
            </a:pPr>
            <a:r>
              <a:rPr sz="1200" spc="-5" dirty="0">
                <a:latin typeface="Times New Roman"/>
                <a:cs typeface="Times New Roman"/>
              </a:rPr>
              <a:t>incaricato </a:t>
            </a:r>
            <a:r>
              <a:rPr sz="1200" dirty="0">
                <a:latin typeface="Times New Roman"/>
                <a:cs typeface="Times New Roman"/>
              </a:rPr>
              <a:t>di una missione </a:t>
            </a:r>
            <a:r>
              <a:rPr sz="1200" spc="-5" dirty="0">
                <a:latin typeface="Times New Roman"/>
                <a:cs typeface="Times New Roman"/>
              </a:rPr>
              <a:t>fuori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Uversa </a:t>
            </a:r>
            <a:r>
              <a:rPr sz="1200" dirty="0">
                <a:latin typeface="Times New Roman"/>
                <a:cs typeface="Times New Roman"/>
              </a:rPr>
              <a:t>nell’Universo </a:t>
            </a:r>
            <a:r>
              <a:rPr sz="1200" spc="-5" dirty="0">
                <a:latin typeface="Times New Roman"/>
                <a:cs typeface="Times New Roman"/>
              </a:rPr>
              <a:t>centrale </a:t>
            </a:r>
            <a:r>
              <a:rPr sz="1200" dirty="0">
                <a:latin typeface="Times New Roman"/>
                <a:cs typeface="Times New Roman"/>
              </a:rPr>
              <a:t>— rimase </a:t>
            </a:r>
            <a:r>
              <a:rPr sz="1200" spc="-5" dirty="0">
                <a:latin typeface="Times New Roman"/>
                <a:cs typeface="Times New Roman"/>
              </a:rPr>
              <a:t>assente dalle liste </a:t>
            </a:r>
            <a:r>
              <a:rPr sz="1200" dirty="0">
                <a:latin typeface="Times New Roman"/>
                <a:cs typeface="Times New Roman"/>
              </a:rPr>
              <a:t>d’appello di </a:t>
            </a:r>
            <a:r>
              <a:rPr sz="1200" spc="-5" dirty="0">
                <a:latin typeface="Times New Roman"/>
                <a:cs typeface="Times New Roman"/>
              </a:rPr>
              <a:t>Orvonton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quasi </a:t>
            </a:r>
            <a:r>
              <a:rPr sz="1200" dirty="0">
                <a:latin typeface="Times New Roman"/>
                <a:cs typeface="Times New Roman"/>
              </a:rPr>
              <a:t>un  milione di anni, ma </a:t>
            </a:r>
            <a:r>
              <a:rPr sz="1200" spc="-5" dirty="0">
                <a:latin typeface="Times New Roman"/>
                <a:cs typeface="Times New Roman"/>
              </a:rPr>
              <a:t>ritornò </a:t>
            </a:r>
            <a:r>
              <a:rPr sz="1200" dirty="0">
                <a:latin typeface="Times New Roman"/>
                <a:cs typeface="Times New Roman"/>
              </a:rPr>
              <a:t>a tempo debito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l’informazione</a:t>
            </a:r>
            <a:r>
              <a:rPr sz="1200" spc="-5" dirty="0">
                <a:latin typeface="Times New Roman"/>
                <a:cs typeface="Times New Roman"/>
              </a:rPr>
              <a:t> desiderata.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ts val="141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(259.3) 23:2.17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ci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limiti al </a:t>
            </a:r>
            <a:r>
              <a:rPr sz="1200" dirty="0">
                <a:latin typeface="Times New Roman"/>
                <a:cs typeface="Times New Roman"/>
              </a:rPr>
              <a:t>servizio dei </a:t>
            </a:r>
            <a:r>
              <a:rPr sz="1200" spc="-5" dirty="0">
                <a:latin typeface="Times New Roman"/>
                <a:cs typeface="Times New Roman"/>
              </a:rPr>
              <a:t>Messaggeri Solitari nei Superuniversi; essi possono operare come esecutori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dei</a:t>
            </a:r>
            <a:endParaRPr sz="1200">
              <a:latin typeface="Times New Roman"/>
              <a:cs typeface="Times New Roman"/>
            </a:endParaRPr>
          </a:p>
          <a:p>
            <a:pPr marL="76200" marR="43180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tribunali superiori </a:t>
            </a:r>
            <a:r>
              <a:rPr sz="1200" dirty="0">
                <a:latin typeface="Times New Roman"/>
                <a:cs typeface="Times New Roman"/>
              </a:rPr>
              <a:t>o come </a:t>
            </a:r>
            <a:r>
              <a:rPr sz="1200" spc="-5" dirty="0">
                <a:latin typeface="Times New Roman"/>
                <a:cs typeface="Times New Roman"/>
              </a:rPr>
              <a:t>raccoglitori </a:t>
            </a:r>
            <a:r>
              <a:rPr sz="1200" dirty="0">
                <a:latin typeface="Times New Roman"/>
                <a:cs typeface="Times New Roman"/>
              </a:rPr>
              <a:t>d’informazioni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bene del </a:t>
            </a:r>
            <a:r>
              <a:rPr sz="1200" dirty="0">
                <a:latin typeface="Times New Roman"/>
                <a:cs typeface="Times New Roman"/>
              </a:rPr>
              <a:t>regno. </a:t>
            </a:r>
            <a:r>
              <a:rPr sz="1200" spc="-5" dirty="0">
                <a:latin typeface="Times New Roman"/>
                <a:cs typeface="Times New Roman"/>
              </a:rPr>
              <a:t>Tra </a:t>
            </a:r>
            <a:r>
              <a:rPr sz="1200" dirty="0">
                <a:latin typeface="Times New Roman"/>
                <a:cs typeface="Times New Roman"/>
              </a:rPr>
              <a:t>tutte le supercreazioni </a:t>
            </a:r>
            <a:r>
              <a:rPr sz="1200" spc="-5" dirty="0">
                <a:latin typeface="Times New Roman"/>
                <a:cs typeface="Times New Roman"/>
              </a:rPr>
              <a:t>essi preferiscono </a:t>
            </a:r>
            <a:r>
              <a:rPr sz="1200" dirty="0">
                <a:latin typeface="Times New Roman"/>
                <a:cs typeface="Times New Roman"/>
              </a:rPr>
              <a:t>servire in  </a:t>
            </a:r>
            <a:r>
              <a:rPr sz="1200" spc="-5" dirty="0">
                <a:latin typeface="Times New Roman"/>
                <a:cs typeface="Times New Roman"/>
              </a:rPr>
              <a:t>Orvonton, perché </a:t>
            </a:r>
            <a:r>
              <a:rPr sz="1200" dirty="0">
                <a:latin typeface="Times New Roman"/>
                <a:cs typeface="Times New Roman"/>
              </a:rPr>
              <a:t>qui il </a:t>
            </a:r>
            <a:r>
              <a:rPr sz="1200" spc="-5" dirty="0">
                <a:latin typeface="Times New Roman"/>
                <a:cs typeface="Times New Roman"/>
              </a:rPr>
              <a:t>bisogno </a:t>
            </a:r>
            <a:r>
              <a:rPr sz="1200" dirty="0">
                <a:latin typeface="Times New Roman"/>
                <a:cs typeface="Times New Roman"/>
              </a:rPr>
              <a:t>è più </a:t>
            </a:r>
            <a:r>
              <a:rPr sz="1200" spc="-5" dirty="0">
                <a:latin typeface="Times New Roman"/>
                <a:cs typeface="Times New Roman"/>
              </a:rPr>
              <a:t>pressante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opportunità d’imprese eroiche sono </a:t>
            </a:r>
            <a:r>
              <a:rPr sz="1200" dirty="0">
                <a:latin typeface="Times New Roman"/>
                <a:cs typeface="Times New Roman"/>
              </a:rPr>
              <a:t>molto più </a:t>
            </a:r>
            <a:r>
              <a:rPr sz="1200" spc="-5" dirty="0">
                <a:latin typeface="Times New Roman"/>
                <a:cs typeface="Times New Roman"/>
              </a:rPr>
              <a:t>frequenti. Nei regni con </a:t>
            </a:r>
            <a:r>
              <a:rPr sz="1200" dirty="0">
                <a:latin typeface="Times New Roman"/>
                <a:cs typeface="Times New Roman"/>
              </a:rPr>
              <a:t>maggiori  </a:t>
            </a:r>
            <a:r>
              <a:rPr sz="1200" spc="-5" dirty="0">
                <a:latin typeface="Times New Roman"/>
                <a:cs typeface="Times New Roman"/>
              </a:rPr>
              <a:t>necessità </a:t>
            </a:r>
            <a:r>
              <a:rPr sz="1200" dirty="0">
                <a:latin typeface="Times New Roman"/>
                <a:cs typeface="Times New Roman"/>
              </a:rPr>
              <a:t>noi tutti </a:t>
            </a:r>
            <a:r>
              <a:rPr sz="1200" spc="-5" dirty="0">
                <a:latin typeface="Times New Roman"/>
                <a:cs typeface="Times New Roman"/>
              </a:rPr>
              <a:t>godiamo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soddisfazione </a:t>
            </a:r>
            <a:r>
              <a:rPr sz="1200" dirty="0">
                <a:latin typeface="Times New Roman"/>
                <a:cs typeface="Times New Roman"/>
              </a:rPr>
              <a:t>di una funzione più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completa.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45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457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95945" cy="38963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33401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(259.4) 23:2.18 </a:t>
            </a:r>
            <a:r>
              <a:rPr sz="1200" dirty="0">
                <a:latin typeface="Times New Roman"/>
                <a:cs typeface="Times New Roman"/>
              </a:rPr>
              <a:t>4. </a:t>
            </a:r>
            <a:r>
              <a:rPr sz="1200" i="1" spc="-5" dirty="0">
                <a:latin typeface="Times New Roman"/>
                <a:cs typeface="Times New Roman"/>
              </a:rPr>
              <a:t>Messaggeri </a:t>
            </a:r>
            <a:r>
              <a:rPr sz="1200" i="1" dirty="0">
                <a:latin typeface="Times New Roman"/>
                <a:cs typeface="Times New Roman"/>
              </a:rPr>
              <a:t>degli </a:t>
            </a:r>
            <a:r>
              <a:rPr sz="1200" i="1" spc="-5" dirty="0">
                <a:latin typeface="Times New Roman"/>
                <a:cs typeface="Times New Roman"/>
              </a:rPr>
              <a:t>Universi Locali. </a:t>
            </a:r>
            <a:r>
              <a:rPr sz="1200" spc="-5" dirty="0">
                <a:latin typeface="Times New Roman"/>
                <a:cs typeface="Times New Roman"/>
              </a:rPr>
              <a:t>Nei </a:t>
            </a:r>
            <a:r>
              <a:rPr sz="1200" dirty="0">
                <a:latin typeface="Times New Roman"/>
                <a:cs typeface="Times New Roman"/>
              </a:rPr>
              <a:t>servizi di un </a:t>
            </a:r>
            <a:r>
              <a:rPr sz="1200" spc="-5" dirty="0">
                <a:latin typeface="Times New Roman"/>
                <a:cs typeface="Times New Roman"/>
              </a:rPr>
              <a:t>Universo locale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c’è </a:t>
            </a:r>
            <a:r>
              <a:rPr sz="1200" dirty="0">
                <a:latin typeface="Times New Roman"/>
                <a:cs typeface="Times New Roman"/>
              </a:rPr>
              <a:t>limite </a:t>
            </a:r>
            <a:r>
              <a:rPr sz="1200" spc="-5" dirty="0">
                <a:latin typeface="Times New Roman"/>
                <a:cs typeface="Times New Roman"/>
              </a:rPr>
              <a:t>alle </a:t>
            </a:r>
            <a:r>
              <a:rPr sz="1200" dirty="0">
                <a:latin typeface="Times New Roman"/>
                <a:cs typeface="Times New Roman"/>
              </a:rPr>
              <a:t>funzioni </a:t>
            </a:r>
            <a:r>
              <a:rPr sz="1200" spc="-5" dirty="0">
                <a:latin typeface="Times New Roman"/>
                <a:cs typeface="Times New Roman"/>
              </a:rPr>
              <a:t>dei Messaggeri  Solitari. </a:t>
            </a:r>
            <a:r>
              <a:rPr sz="1200" dirty="0">
                <a:latin typeface="Times New Roman"/>
                <a:cs typeface="Times New Roman"/>
              </a:rPr>
              <a:t>Essi </a:t>
            </a:r>
            <a:r>
              <a:rPr sz="1200" spc="-5" dirty="0">
                <a:latin typeface="Times New Roman"/>
                <a:cs typeface="Times New Roman"/>
              </a:rPr>
              <a:t>sono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fedeli rivelatori dei </a:t>
            </a:r>
            <a:r>
              <a:rPr sz="1200" dirty="0">
                <a:latin typeface="Times New Roman"/>
                <a:cs typeface="Times New Roman"/>
              </a:rPr>
              <a:t>motivi e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intenzioni </a:t>
            </a:r>
            <a:r>
              <a:rPr sz="1200" spc="-5" dirty="0">
                <a:latin typeface="Times New Roman"/>
                <a:cs typeface="Times New Roman"/>
              </a:rPr>
              <a:t>dello Spirito Madre </a:t>
            </a:r>
            <a:r>
              <a:rPr sz="1200" dirty="0">
                <a:latin typeface="Times New Roman"/>
                <a:cs typeface="Times New Roman"/>
              </a:rPr>
              <a:t>dell’Universo </a:t>
            </a:r>
            <a:r>
              <a:rPr sz="1200" spc="-5" dirty="0">
                <a:latin typeface="Times New Roman"/>
                <a:cs typeface="Times New Roman"/>
              </a:rPr>
              <a:t>locale, benché </a:t>
            </a:r>
            <a:r>
              <a:rPr sz="1200" dirty="0">
                <a:latin typeface="Times New Roman"/>
                <a:cs typeface="Times New Roman"/>
              </a:rPr>
              <a:t>siano sotto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endParaRPr sz="1200">
              <a:latin typeface="Times New Roman"/>
              <a:cs typeface="Times New Roman"/>
            </a:endParaRPr>
          </a:p>
          <a:p>
            <a:pPr marL="76200" marR="68580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piena </a:t>
            </a:r>
            <a:r>
              <a:rPr sz="1200" spc="-5" dirty="0">
                <a:latin typeface="Times New Roman"/>
                <a:cs typeface="Times New Roman"/>
              </a:rPr>
              <a:t>giurisdizione del Figlio Maestro regnante.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ciò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vero </a:t>
            </a:r>
            <a:r>
              <a:rPr sz="1200" dirty="0">
                <a:latin typeface="Times New Roman"/>
                <a:cs typeface="Times New Roman"/>
              </a:rPr>
              <a:t>per tutti i </a:t>
            </a:r>
            <a:r>
              <a:rPr sz="1200" spc="-5" dirty="0">
                <a:latin typeface="Times New Roman"/>
                <a:cs typeface="Times New Roman"/>
              </a:rPr>
              <a:t>messaggeri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operano </a:t>
            </a:r>
            <a:r>
              <a:rPr sz="1200" dirty="0">
                <a:latin typeface="Times New Roman"/>
                <a:cs typeface="Times New Roman"/>
              </a:rPr>
              <a:t>in un </a:t>
            </a:r>
            <a:r>
              <a:rPr sz="1200" spc="-5" dirty="0">
                <a:latin typeface="Times New Roman"/>
                <a:cs typeface="Times New Roman"/>
              </a:rPr>
              <a:t>Universo locale, sia che </a:t>
            </a:r>
            <a:r>
              <a:rPr sz="1200" dirty="0">
                <a:latin typeface="Times New Roman"/>
                <a:cs typeface="Times New Roman"/>
              </a:rPr>
              <a:t>stiano  </a:t>
            </a:r>
            <a:r>
              <a:rPr sz="1200" spc="-5" dirty="0">
                <a:latin typeface="Times New Roman"/>
                <a:cs typeface="Times New Roman"/>
              </a:rPr>
              <a:t>viaggiando, provenendo direttamente dalla capitale </a:t>
            </a:r>
            <a:r>
              <a:rPr sz="1200" dirty="0">
                <a:latin typeface="Times New Roman"/>
                <a:cs typeface="Times New Roman"/>
              </a:rPr>
              <a:t>dell’Universo, </a:t>
            </a:r>
            <a:r>
              <a:rPr sz="1200" spc="-5" dirty="0">
                <a:latin typeface="Times New Roman"/>
                <a:cs typeface="Times New Roman"/>
              </a:rPr>
              <a:t>sia che </a:t>
            </a:r>
            <a:r>
              <a:rPr sz="1200" dirty="0">
                <a:latin typeface="Times New Roman"/>
                <a:cs typeface="Times New Roman"/>
              </a:rPr>
              <a:t>stiano </a:t>
            </a:r>
            <a:r>
              <a:rPr sz="1200" spc="-5" dirty="0">
                <a:latin typeface="Times New Roman"/>
                <a:cs typeface="Times New Roman"/>
              </a:rPr>
              <a:t>agendo </a:t>
            </a:r>
            <a:r>
              <a:rPr sz="1200" dirty="0">
                <a:latin typeface="Times New Roman"/>
                <a:cs typeface="Times New Roman"/>
              </a:rPr>
              <a:t>temporaneamente in </a:t>
            </a:r>
            <a:r>
              <a:rPr sz="1200" spc="-5" dirty="0">
                <a:latin typeface="Times New Roman"/>
                <a:cs typeface="Times New Roman"/>
              </a:rPr>
              <a:t>collegamento </a:t>
            </a:r>
            <a:r>
              <a:rPr sz="1200" dirty="0">
                <a:latin typeface="Times New Roman"/>
                <a:cs typeface="Times New Roman"/>
              </a:rPr>
              <a:t>con  </a:t>
            </a:r>
            <a:r>
              <a:rPr sz="1200" spc="-5" dirty="0">
                <a:latin typeface="Times New Roman"/>
                <a:cs typeface="Times New Roman"/>
              </a:rPr>
              <a:t>Padri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Costellazioni, Sovrani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Sistemi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Principi Planetari. </a:t>
            </a:r>
            <a:r>
              <a:rPr sz="1200" dirty="0">
                <a:latin typeface="Times New Roman"/>
                <a:cs typeface="Times New Roman"/>
              </a:rPr>
              <a:t>Prima </a:t>
            </a:r>
            <a:r>
              <a:rPr sz="1200" spc="-5" dirty="0">
                <a:latin typeface="Times New Roman"/>
                <a:cs typeface="Times New Roman"/>
              </a:rPr>
              <a:t>della concentrazione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tutto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potere nelle </a:t>
            </a:r>
            <a:r>
              <a:rPr sz="1200" dirty="0">
                <a:latin typeface="Times New Roman"/>
                <a:cs typeface="Times New Roman"/>
              </a:rPr>
              <a:t>mani di un  </a:t>
            </a:r>
            <a:r>
              <a:rPr sz="1200" spc="-5" dirty="0">
                <a:latin typeface="Times New Roman"/>
                <a:cs typeface="Times New Roman"/>
              </a:rPr>
              <a:t>Figlio Creatore, al </a:t>
            </a:r>
            <a:r>
              <a:rPr sz="1200" dirty="0">
                <a:latin typeface="Times New Roman"/>
                <a:cs typeface="Times New Roman"/>
              </a:rPr>
              <a:t>momento </a:t>
            </a:r>
            <a:r>
              <a:rPr sz="1200" spc="-5" dirty="0">
                <a:latin typeface="Times New Roman"/>
                <a:cs typeface="Times New Roman"/>
              </a:rPr>
              <a:t>della sua elevazione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capo </a:t>
            </a:r>
            <a:r>
              <a:rPr sz="1200" dirty="0">
                <a:latin typeface="Times New Roman"/>
                <a:cs typeface="Times New Roman"/>
              </a:rPr>
              <a:t>sovrano </a:t>
            </a:r>
            <a:r>
              <a:rPr sz="1200" spc="-5" dirty="0">
                <a:latin typeface="Times New Roman"/>
                <a:cs typeface="Times New Roman"/>
              </a:rPr>
              <a:t>del suo Universo, questi messaggeri degli </a:t>
            </a:r>
            <a:r>
              <a:rPr sz="1200" dirty="0">
                <a:latin typeface="Times New Roman"/>
                <a:cs typeface="Times New Roman"/>
              </a:rPr>
              <a:t>Universi </a:t>
            </a:r>
            <a:r>
              <a:rPr sz="1200" spc="-5" dirty="0">
                <a:latin typeface="Times New Roman"/>
                <a:cs typeface="Times New Roman"/>
              </a:rPr>
              <a:t>locali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operano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sotto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direzione generale degli Antichi dei Giorni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rispondono direttamente al loro rappresentante residente, l’Unione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Giorni.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209550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(259.5) 23:2.19 </a:t>
            </a:r>
            <a:r>
              <a:rPr sz="1200" dirty="0">
                <a:latin typeface="Times New Roman"/>
                <a:cs typeface="Times New Roman"/>
              </a:rPr>
              <a:t>5. </a:t>
            </a:r>
            <a:r>
              <a:rPr sz="1200" i="1" spc="-5" dirty="0">
                <a:latin typeface="Times New Roman"/>
                <a:cs typeface="Times New Roman"/>
              </a:rPr>
              <a:t>Esploratori </a:t>
            </a:r>
            <a:r>
              <a:rPr sz="1200" i="1" dirty="0">
                <a:latin typeface="Times New Roman"/>
                <a:cs typeface="Times New Roman"/>
              </a:rPr>
              <a:t>in Missione </a:t>
            </a:r>
            <a:r>
              <a:rPr sz="1200" i="1" spc="-5" dirty="0">
                <a:latin typeface="Times New Roman"/>
                <a:cs typeface="Times New Roman"/>
              </a:rPr>
              <a:t>Libera.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corpo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riserva </a:t>
            </a:r>
            <a:r>
              <a:rPr sz="1200" spc="5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Messaggeri Solitari risulta </a:t>
            </a:r>
            <a:r>
              <a:rPr sz="1200" spc="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soprannumero, </a:t>
            </a:r>
            <a:r>
              <a:rPr sz="1200" dirty="0">
                <a:latin typeface="Times New Roman"/>
                <a:cs typeface="Times New Roman"/>
              </a:rPr>
              <a:t>viene  </a:t>
            </a:r>
            <a:r>
              <a:rPr sz="1200" spc="-5" dirty="0">
                <a:latin typeface="Times New Roman"/>
                <a:cs typeface="Times New Roman"/>
              </a:rPr>
              <a:t>emessa </a:t>
            </a:r>
            <a:r>
              <a:rPr sz="1200" dirty="0">
                <a:latin typeface="Times New Roman"/>
                <a:cs typeface="Times New Roman"/>
              </a:rPr>
              <a:t>da uno dei Sette </a:t>
            </a:r>
            <a:r>
              <a:rPr sz="1200" spc="-5" dirty="0">
                <a:latin typeface="Times New Roman"/>
                <a:cs typeface="Times New Roman"/>
              </a:rPr>
              <a:t>Direttori Supremi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Potere </a:t>
            </a:r>
            <a:r>
              <a:rPr sz="1200" dirty="0">
                <a:latin typeface="Times New Roman"/>
                <a:cs typeface="Times New Roman"/>
              </a:rPr>
              <a:t>una richiesta di esploratori </a:t>
            </a:r>
            <a:r>
              <a:rPr sz="1200" spc="-5" dirty="0">
                <a:latin typeface="Times New Roman"/>
                <a:cs typeface="Times New Roman"/>
              </a:rPr>
              <a:t>volontari; ed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volontari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mancano </a:t>
            </a:r>
            <a:r>
              <a:rPr sz="1200" dirty="0">
                <a:latin typeface="Times New Roman"/>
                <a:cs typeface="Times New Roman"/>
              </a:rPr>
              <a:t>mai, </a:t>
            </a:r>
            <a:r>
              <a:rPr sz="1200" spc="5" dirty="0">
                <a:latin typeface="Times New Roman"/>
                <a:cs typeface="Times New Roman"/>
              </a:rPr>
              <a:t>perché  </a:t>
            </a:r>
            <a:r>
              <a:rPr sz="1200" spc="-5" dirty="0">
                <a:latin typeface="Times New Roman"/>
                <a:cs typeface="Times New Roman"/>
              </a:rPr>
              <a:t>essi amano </a:t>
            </a:r>
            <a:r>
              <a:rPr sz="1200" dirty="0">
                <a:latin typeface="Times New Roman"/>
                <a:cs typeface="Times New Roman"/>
              </a:rPr>
              <a:t>molto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inviati come </a:t>
            </a:r>
            <a:r>
              <a:rPr sz="1200" spc="-5" dirty="0">
                <a:latin typeface="Times New Roman"/>
                <a:cs typeface="Times New Roman"/>
              </a:rPr>
              <a:t>esploratori </a:t>
            </a:r>
            <a:r>
              <a:rPr sz="1200" dirty="0">
                <a:latin typeface="Times New Roman"/>
                <a:cs typeface="Times New Roman"/>
              </a:rPr>
              <a:t>liberi e </a:t>
            </a:r>
            <a:r>
              <a:rPr sz="1200" spc="-5" dirty="0">
                <a:latin typeface="Times New Roman"/>
                <a:cs typeface="Times New Roman"/>
              </a:rPr>
              <a:t>senza </a:t>
            </a:r>
            <a:r>
              <a:rPr sz="1200" dirty="0">
                <a:latin typeface="Times New Roman"/>
                <a:cs typeface="Times New Roman"/>
              </a:rPr>
              <a:t>vincoli a </a:t>
            </a:r>
            <a:r>
              <a:rPr sz="1200" spc="-5" dirty="0">
                <a:latin typeface="Times New Roman"/>
                <a:cs typeface="Times New Roman"/>
              </a:rPr>
              <a:t>provare </a:t>
            </a:r>
            <a:r>
              <a:rPr sz="1200" dirty="0">
                <a:latin typeface="Times New Roman"/>
                <a:cs typeface="Times New Roman"/>
              </a:rPr>
              <a:t>l’emozione di scoprire i </a:t>
            </a:r>
            <a:r>
              <a:rPr sz="1200" spc="-5" dirty="0">
                <a:latin typeface="Times New Roman"/>
                <a:cs typeface="Times New Roman"/>
              </a:rPr>
              <a:t>nuclei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organizzano  </a:t>
            </a:r>
            <a:r>
              <a:rPr sz="1200" dirty="0">
                <a:latin typeface="Times New Roman"/>
                <a:cs typeface="Times New Roman"/>
              </a:rPr>
              <a:t>nuovi mondi e nuovi</a:t>
            </a:r>
            <a:r>
              <a:rPr sz="1200" spc="-5" dirty="0">
                <a:latin typeface="Times New Roman"/>
                <a:cs typeface="Times New Roman"/>
              </a:rPr>
              <a:t> Universi.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558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(259.6) 23:2.20 </a:t>
            </a:r>
            <a:r>
              <a:rPr sz="1200" spc="-5" dirty="0">
                <a:latin typeface="Times New Roman"/>
                <a:cs typeface="Times New Roman"/>
              </a:rPr>
              <a:t>Essi vanno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verificare </a:t>
            </a:r>
            <a:r>
              <a:rPr sz="1200" dirty="0">
                <a:latin typeface="Times New Roman"/>
                <a:cs typeface="Times New Roman"/>
              </a:rPr>
              <a:t>le indicazioni </a:t>
            </a:r>
            <a:r>
              <a:rPr sz="1200" spc="-5" dirty="0">
                <a:latin typeface="Times New Roman"/>
                <a:cs typeface="Times New Roman"/>
              </a:rPr>
              <a:t>fornite dagli osservatori </a:t>
            </a:r>
            <a:r>
              <a:rPr sz="1200" dirty="0">
                <a:latin typeface="Times New Roman"/>
                <a:cs typeface="Times New Roman"/>
              </a:rPr>
              <a:t>dello spazio dei </a:t>
            </a:r>
            <a:r>
              <a:rPr sz="1200" spc="-5" dirty="0">
                <a:latin typeface="Times New Roman"/>
                <a:cs typeface="Times New Roman"/>
              </a:rPr>
              <a:t>regni. </a:t>
            </a:r>
            <a:r>
              <a:rPr sz="1200" dirty="0">
                <a:latin typeface="Times New Roman"/>
                <a:cs typeface="Times New Roman"/>
              </a:rPr>
              <a:t>Senza dubbio le </a:t>
            </a:r>
            <a:r>
              <a:rPr sz="1200" spc="-5" dirty="0">
                <a:latin typeface="Times New Roman"/>
                <a:cs typeface="Times New Roman"/>
              </a:rPr>
              <a:t>Deità del </a:t>
            </a:r>
            <a:r>
              <a:rPr sz="1200" dirty="0">
                <a:latin typeface="Times New Roman"/>
                <a:cs typeface="Times New Roman"/>
              </a:rPr>
              <a:t>Paradiso  </a:t>
            </a:r>
            <a:r>
              <a:rPr sz="1200" spc="-5" dirty="0">
                <a:latin typeface="Times New Roman"/>
                <a:cs typeface="Times New Roman"/>
              </a:rPr>
              <a:t>conoscono l’esistenza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questi sistemi d’energia dello </a:t>
            </a:r>
            <a:r>
              <a:rPr sz="1200" dirty="0">
                <a:latin typeface="Times New Roman"/>
                <a:cs typeface="Times New Roman"/>
              </a:rPr>
              <a:t>spazio non </a:t>
            </a:r>
            <a:r>
              <a:rPr sz="1200" spc="-5" dirty="0">
                <a:latin typeface="Times New Roman"/>
                <a:cs typeface="Times New Roman"/>
              </a:rPr>
              <a:t>ancora </a:t>
            </a:r>
            <a:r>
              <a:rPr sz="1200" dirty="0">
                <a:latin typeface="Times New Roman"/>
                <a:cs typeface="Times New Roman"/>
              </a:rPr>
              <a:t>scoperti, ma </a:t>
            </a:r>
            <a:r>
              <a:rPr sz="1200" spc="-5" dirty="0">
                <a:latin typeface="Times New Roman"/>
                <a:cs typeface="Times New Roman"/>
              </a:rPr>
              <a:t>essi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divulgano </a:t>
            </a:r>
            <a:r>
              <a:rPr sz="1200" dirty="0">
                <a:latin typeface="Times New Roman"/>
                <a:cs typeface="Times New Roman"/>
              </a:rPr>
              <a:t>mai tali informazioni. Se i  </a:t>
            </a:r>
            <a:r>
              <a:rPr sz="1200" spc="-5" dirty="0">
                <a:latin typeface="Times New Roman"/>
                <a:cs typeface="Times New Roman"/>
              </a:rPr>
              <a:t>Messaggeri Solitari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10" dirty="0">
                <a:latin typeface="Times New Roman"/>
                <a:cs typeface="Times New Roman"/>
              </a:rPr>
              <a:t>esplorassero </a:t>
            </a:r>
            <a:r>
              <a:rPr sz="1200" spc="-5" dirty="0">
                <a:latin typeface="Times New Roman"/>
                <a:cs typeface="Times New Roman"/>
              </a:rPr>
              <a:t>questi centri d’energia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recente </a:t>
            </a:r>
            <a:r>
              <a:rPr sz="1200" dirty="0">
                <a:latin typeface="Times New Roman"/>
                <a:cs typeface="Times New Roman"/>
              </a:rPr>
              <a:t>organizzazione e non ne </a:t>
            </a:r>
            <a:r>
              <a:rPr sz="1200" spc="-5" dirty="0">
                <a:latin typeface="Times New Roman"/>
                <a:cs typeface="Times New Roman"/>
              </a:rPr>
              <a:t>rilevassero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coordinate, </a:t>
            </a:r>
            <a:r>
              <a:rPr sz="1200" spc="5" dirty="0">
                <a:latin typeface="Times New Roman"/>
                <a:cs typeface="Times New Roman"/>
              </a:rPr>
              <a:t>tali  </a:t>
            </a:r>
            <a:r>
              <a:rPr sz="1200" spc="-5" dirty="0">
                <a:latin typeface="Times New Roman"/>
                <a:cs typeface="Times New Roman"/>
              </a:rPr>
              <a:t>fenomeni resterebbero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lungo inosservati anche </a:t>
            </a:r>
            <a:r>
              <a:rPr sz="1200" dirty="0">
                <a:latin typeface="Times New Roman"/>
                <a:cs typeface="Times New Roman"/>
              </a:rPr>
              <a:t>dalle </a:t>
            </a:r>
            <a:r>
              <a:rPr sz="1200" spc="-5" dirty="0">
                <a:latin typeface="Times New Roman"/>
                <a:cs typeface="Times New Roman"/>
              </a:rPr>
              <a:t>intelligenze dei regni adiacenti.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Messaggeri Solitari,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quanto classe, </a:t>
            </a:r>
            <a:r>
              <a:rPr sz="1200" dirty="0">
                <a:latin typeface="Times New Roman"/>
                <a:cs typeface="Times New Roman"/>
              </a:rPr>
              <a:t>sono  </a:t>
            </a:r>
            <a:r>
              <a:rPr sz="1200" spc="-5" dirty="0">
                <a:latin typeface="Times New Roman"/>
                <a:cs typeface="Times New Roman"/>
              </a:rPr>
              <a:t>altamente </a:t>
            </a:r>
            <a:r>
              <a:rPr sz="1200" dirty="0">
                <a:latin typeface="Times New Roman"/>
                <a:cs typeface="Times New Roman"/>
              </a:rPr>
              <a:t>sensibili alla </a:t>
            </a:r>
            <a:r>
              <a:rPr sz="1200" spc="-5" dirty="0">
                <a:latin typeface="Times New Roman"/>
                <a:cs typeface="Times New Roman"/>
              </a:rPr>
              <a:t>gravità;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conseguenza essi </a:t>
            </a:r>
            <a:r>
              <a:rPr sz="1200" dirty="0">
                <a:latin typeface="Times New Roman"/>
                <a:cs typeface="Times New Roman"/>
              </a:rPr>
              <a:t>possono </a:t>
            </a:r>
            <a:r>
              <a:rPr sz="1200" spc="-5" dirty="0">
                <a:latin typeface="Times New Roman"/>
                <a:cs typeface="Times New Roman"/>
              </a:rPr>
              <a:t>talvolta scoprire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probabile </a:t>
            </a:r>
            <a:r>
              <a:rPr sz="1200" dirty="0">
                <a:latin typeface="Times New Roman"/>
                <a:cs typeface="Times New Roman"/>
              </a:rPr>
              <a:t>presenza di </a:t>
            </a:r>
            <a:r>
              <a:rPr sz="1200" spc="-5" dirty="0">
                <a:latin typeface="Times New Roman"/>
                <a:cs typeface="Times New Roman"/>
              </a:rPr>
              <a:t>pianeti oscuri </a:t>
            </a:r>
            <a:r>
              <a:rPr sz="1200" dirty="0">
                <a:latin typeface="Times New Roman"/>
                <a:cs typeface="Times New Roman"/>
              </a:rPr>
              <a:t>molto </a:t>
            </a:r>
            <a:r>
              <a:rPr sz="1200" spc="-5" dirty="0">
                <a:latin typeface="Times New Roman"/>
                <a:cs typeface="Times New Roman"/>
              </a:rPr>
              <a:t>piccoli, </a:t>
            </a:r>
            <a:r>
              <a:rPr sz="1200" dirty="0">
                <a:latin typeface="Times New Roman"/>
                <a:cs typeface="Times New Roman"/>
              </a:rPr>
              <a:t>i  mondi </a:t>
            </a:r>
            <a:r>
              <a:rPr sz="1200" spc="-5" dirty="0">
                <a:latin typeface="Times New Roman"/>
                <a:cs typeface="Times New Roman"/>
              </a:rPr>
              <a:t>stessi che </a:t>
            </a:r>
            <a:r>
              <a:rPr sz="1200" dirty="0">
                <a:latin typeface="Times New Roman"/>
                <a:cs typeface="Times New Roman"/>
              </a:rPr>
              <a:t>sono i più </a:t>
            </a:r>
            <a:r>
              <a:rPr sz="1200" spc="-5" dirty="0">
                <a:latin typeface="Times New Roman"/>
                <a:cs typeface="Times New Roman"/>
              </a:rPr>
              <a:t>adatti </a:t>
            </a:r>
            <a:r>
              <a:rPr sz="1200" dirty="0">
                <a:latin typeface="Times New Roman"/>
                <a:cs typeface="Times New Roman"/>
              </a:rPr>
              <a:t>ad </a:t>
            </a:r>
            <a:r>
              <a:rPr sz="1200" spc="-5" dirty="0">
                <a:latin typeface="Times New Roman"/>
                <a:cs typeface="Times New Roman"/>
              </a:rPr>
              <a:t>esperimenti </a:t>
            </a:r>
            <a:r>
              <a:rPr sz="1200" spc="5" dirty="0">
                <a:latin typeface="Times New Roman"/>
                <a:cs typeface="Times New Roman"/>
              </a:rPr>
              <a:t>di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vita.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7780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(260.1) 23:2.21 </a:t>
            </a:r>
            <a:r>
              <a:rPr sz="1200" spc="-5" dirty="0">
                <a:latin typeface="Times New Roman"/>
                <a:cs typeface="Times New Roman"/>
              </a:rPr>
              <a:t>Questi messaggeri-esploratori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missione libera perlustrano </a:t>
            </a:r>
            <a:r>
              <a:rPr sz="1200" dirty="0">
                <a:latin typeface="Times New Roman"/>
                <a:cs typeface="Times New Roman"/>
              </a:rPr>
              <a:t>l’Universo </a:t>
            </a:r>
            <a:r>
              <a:rPr sz="1200" spc="-5" dirty="0">
                <a:latin typeface="Times New Roman"/>
                <a:cs typeface="Times New Roman"/>
              </a:rPr>
              <a:t>maestro. Essi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costantemente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viaggio </a:t>
            </a:r>
            <a:r>
              <a:rPr sz="1200" dirty="0">
                <a:latin typeface="Times New Roman"/>
                <a:cs typeface="Times New Roman"/>
              </a:rPr>
              <a:t>in  spedizioni di </a:t>
            </a:r>
            <a:r>
              <a:rPr sz="1200" spc="-5" dirty="0">
                <a:latin typeface="Times New Roman"/>
                <a:cs typeface="Times New Roman"/>
              </a:rPr>
              <a:t>ricerca </a:t>
            </a:r>
            <a:r>
              <a:rPr sz="1200" dirty="0">
                <a:latin typeface="Times New Roman"/>
                <a:cs typeface="Times New Roman"/>
              </a:rPr>
              <a:t>nelle </a:t>
            </a:r>
            <a:r>
              <a:rPr sz="1200" spc="-5" dirty="0">
                <a:latin typeface="Times New Roman"/>
                <a:cs typeface="Times New Roman"/>
              </a:rPr>
              <a:t>regioni inesplorate </a:t>
            </a:r>
            <a:r>
              <a:rPr sz="1200" dirty="0">
                <a:latin typeface="Times New Roman"/>
                <a:cs typeface="Times New Roman"/>
              </a:rPr>
              <a:t>di tutto lo spazio </a:t>
            </a:r>
            <a:r>
              <a:rPr sz="1200" spc="-5" dirty="0">
                <a:latin typeface="Times New Roman"/>
                <a:cs typeface="Times New Roman"/>
              </a:rPr>
              <a:t>esterno. Una grandissima parte </a:t>
            </a:r>
            <a:r>
              <a:rPr sz="1200" spc="5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informazioni che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possediamo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45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458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29905" cy="354584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81280">
              <a:lnSpc>
                <a:spcPts val="1380"/>
              </a:lnSpc>
              <a:spcBef>
                <a:spcPts val="195"/>
              </a:spcBef>
            </a:pPr>
            <a:r>
              <a:rPr sz="1200" dirty="0">
                <a:latin typeface="Times New Roman"/>
                <a:cs typeface="Times New Roman"/>
              </a:rPr>
              <a:t>sulle </a:t>
            </a:r>
            <a:r>
              <a:rPr sz="1200" spc="-5" dirty="0">
                <a:latin typeface="Times New Roman"/>
                <a:cs typeface="Times New Roman"/>
              </a:rPr>
              <a:t>attività dei regni </a:t>
            </a:r>
            <a:r>
              <a:rPr sz="1200" dirty="0">
                <a:latin typeface="Times New Roman"/>
                <a:cs typeface="Times New Roman"/>
              </a:rPr>
              <a:t>dello spazio </a:t>
            </a:r>
            <a:r>
              <a:rPr sz="1200" spc="-5" dirty="0">
                <a:latin typeface="Times New Roman"/>
                <a:cs typeface="Times New Roman"/>
              </a:rPr>
              <a:t>esterno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dobbiamo </a:t>
            </a:r>
            <a:r>
              <a:rPr sz="1200" dirty="0">
                <a:latin typeface="Times New Roman"/>
                <a:cs typeface="Times New Roman"/>
              </a:rPr>
              <a:t>alle </a:t>
            </a:r>
            <a:r>
              <a:rPr sz="1200" spc="-5" dirty="0">
                <a:latin typeface="Times New Roman"/>
                <a:cs typeface="Times New Roman"/>
              </a:rPr>
              <a:t>esplorazioni dei Messaggeri Solitari,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quanto essi operano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studiano  spesso con gli astronomi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celesti.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685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(260.2) 23:2.22 </a:t>
            </a:r>
            <a:r>
              <a:rPr sz="1200" dirty="0">
                <a:latin typeface="Times New Roman"/>
                <a:cs typeface="Times New Roman"/>
              </a:rPr>
              <a:t>6. </a:t>
            </a:r>
            <a:r>
              <a:rPr sz="1200" i="1" spc="-5" dirty="0">
                <a:latin typeface="Times New Roman"/>
                <a:cs typeface="Times New Roman"/>
              </a:rPr>
              <a:t>Ambasciatori </a:t>
            </a:r>
            <a:r>
              <a:rPr sz="1200" i="1" dirty="0">
                <a:latin typeface="Times New Roman"/>
                <a:cs typeface="Times New Roman"/>
              </a:rPr>
              <a:t>ed </a:t>
            </a:r>
            <a:r>
              <a:rPr sz="1200" i="1" spc="-5" dirty="0">
                <a:latin typeface="Times New Roman"/>
                <a:cs typeface="Times New Roman"/>
              </a:rPr>
              <a:t>Emissari </a:t>
            </a:r>
            <a:r>
              <a:rPr sz="1200" i="1" dirty="0">
                <a:latin typeface="Times New Roman"/>
                <a:cs typeface="Times New Roman"/>
              </a:rPr>
              <a:t>con Incarichi </a:t>
            </a:r>
            <a:r>
              <a:rPr sz="1200" i="1" spc="-5" dirty="0">
                <a:latin typeface="Times New Roman"/>
                <a:cs typeface="Times New Roman"/>
              </a:rPr>
              <a:t>Speciali. </a:t>
            </a:r>
            <a:r>
              <a:rPr sz="1200" spc="-5" dirty="0">
                <a:latin typeface="Times New Roman"/>
                <a:cs typeface="Times New Roman"/>
              </a:rPr>
              <a:t>Gli Universi locali situati all’interno dello stesso Superuniverso  hanno l’abitudine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scambiarsi degli </a:t>
            </a:r>
            <a:r>
              <a:rPr sz="1200" dirty="0">
                <a:latin typeface="Times New Roman"/>
                <a:cs typeface="Times New Roman"/>
              </a:rPr>
              <a:t>ambasciatori </a:t>
            </a:r>
            <a:r>
              <a:rPr sz="1200" spc="-5" dirty="0">
                <a:latin typeface="Times New Roman"/>
                <a:cs typeface="Times New Roman"/>
              </a:rPr>
              <a:t>scelti </a:t>
            </a:r>
            <a:r>
              <a:rPr sz="1200" dirty="0">
                <a:latin typeface="Times New Roman"/>
                <a:cs typeface="Times New Roman"/>
              </a:rPr>
              <a:t>tra i </a:t>
            </a:r>
            <a:r>
              <a:rPr sz="1200" spc="-5" dirty="0">
                <a:latin typeface="Times New Roman"/>
                <a:cs typeface="Times New Roman"/>
              </a:rPr>
              <a:t>loro ordini nativi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filiazione. Ma per evitare </a:t>
            </a:r>
            <a:r>
              <a:rPr sz="1200" dirty="0">
                <a:latin typeface="Times New Roman"/>
                <a:cs typeface="Times New Roman"/>
              </a:rPr>
              <a:t>ritardi, </a:t>
            </a:r>
            <a:r>
              <a:rPr sz="1200" spc="-5" dirty="0">
                <a:latin typeface="Times New Roman"/>
                <a:cs typeface="Times New Roman"/>
              </a:rPr>
              <a:t>si chiede  frequentemente ai </a:t>
            </a:r>
            <a:r>
              <a:rPr sz="1200" dirty="0">
                <a:latin typeface="Times New Roman"/>
                <a:cs typeface="Times New Roman"/>
              </a:rPr>
              <a:t>Messaggeri </a:t>
            </a:r>
            <a:r>
              <a:rPr sz="1200" spc="-5" dirty="0">
                <a:latin typeface="Times New Roman"/>
                <a:cs typeface="Times New Roman"/>
              </a:rPr>
              <a:t>Solitari </a:t>
            </a:r>
            <a:r>
              <a:rPr sz="1200" dirty="0">
                <a:latin typeface="Times New Roman"/>
                <a:cs typeface="Times New Roman"/>
              </a:rPr>
              <a:t>di recarsi come </a:t>
            </a:r>
            <a:r>
              <a:rPr sz="1200" spc="-5" dirty="0">
                <a:latin typeface="Times New Roman"/>
                <a:cs typeface="Times New Roman"/>
              </a:rPr>
              <a:t>ambasciatori </a:t>
            </a:r>
            <a:r>
              <a:rPr sz="1200" dirty="0">
                <a:latin typeface="Times New Roman"/>
                <a:cs typeface="Times New Roman"/>
              </a:rPr>
              <a:t>da una </a:t>
            </a:r>
            <a:r>
              <a:rPr sz="1200" spc="-5" dirty="0">
                <a:latin typeface="Times New Roman"/>
                <a:cs typeface="Times New Roman"/>
              </a:rPr>
              <a:t>creazione </a:t>
            </a:r>
            <a:r>
              <a:rPr sz="1200" dirty="0">
                <a:latin typeface="Times New Roman"/>
                <a:cs typeface="Times New Roman"/>
              </a:rPr>
              <a:t>locale </a:t>
            </a:r>
            <a:r>
              <a:rPr sz="1200" spc="-5" dirty="0">
                <a:latin typeface="Times New Roman"/>
                <a:cs typeface="Times New Roman"/>
              </a:rPr>
              <a:t>ad </a:t>
            </a:r>
            <a:r>
              <a:rPr sz="1200" dirty="0">
                <a:latin typeface="Times New Roman"/>
                <a:cs typeface="Times New Roman"/>
              </a:rPr>
              <a:t>un’altra </a:t>
            </a:r>
            <a:r>
              <a:rPr sz="1200" spc="-5" dirty="0">
                <a:latin typeface="Times New Roman"/>
                <a:cs typeface="Times New Roman"/>
              </a:rPr>
              <a:t>per rappresentare ed  interpretare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regno presso </a:t>
            </a:r>
            <a:r>
              <a:rPr sz="1200" dirty="0">
                <a:latin typeface="Times New Roman"/>
                <a:cs typeface="Times New Roman"/>
              </a:rPr>
              <a:t>un altro. </a:t>
            </a:r>
            <a:r>
              <a:rPr sz="1200" spc="-5" dirty="0">
                <a:latin typeface="Times New Roman"/>
                <a:cs typeface="Times New Roman"/>
              </a:rPr>
              <a:t>Per esempio: </a:t>
            </a:r>
            <a:r>
              <a:rPr sz="1200" dirty="0">
                <a:latin typeface="Times New Roman"/>
                <a:cs typeface="Times New Roman"/>
              </a:rPr>
              <a:t>quando </a:t>
            </a:r>
            <a:r>
              <a:rPr sz="1200" spc="-5" dirty="0">
                <a:latin typeface="Times New Roman"/>
                <a:cs typeface="Times New Roman"/>
              </a:rPr>
              <a:t>si scopre </a:t>
            </a:r>
            <a:r>
              <a:rPr sz="1200" dirty="0">
                <a:latin typeface="Times New Roman"/>
                <a:cs typeface="Times New Roman"/>
              </a:rPr>
              <a:t>un regno </a:t>
            </a:r>
            <a:r>
              <a:rPr sz="1200" spc="-5" dirty="0">
                <a:latin typeface="Times New Roman"/>
                <a:cs typeface="Times New Roman"/>
              </a:rPr>
              <a:t>abitato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poco, esso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trovarsi così </a:t>
            </a:r>
            <a:r>
              <a:rPr sz="1200" dirty="0">
                <a:latin typeface="Times New Roman"/>
                <a:cs typeface="Times New Roman"/>
              </a:rPr>
              <a:t>lontano </a:t>
            </a:r>
            <a:r>
              <a:rPr sz="1200" spc="-5" dirty="0">
                <a:latin typeface="Times New Roman"/>
                <a:cs typeface="Times New Roman"/>
              </a:rPr>
              <a:t>nello  </a:t>
            </a:r>
            <a:r>
              <a:rPr sz="1200" dirty="0">
                <a:latin typeface="Times New Roman"/>
                <a:cs typeface="Times New Roman"/>
              </a:rPr>
              <a:t>spazio che </a:t>
            </a:r>
            <a:r>
              <a:rPr sz="1200" spc="-5" dirty="0">
                <a:latin typeface="Times New Roman"/>
                <a:cs typeface="Times New Roman"/>
              </a:rPr>
              <a:t>ci vorrà </a:t>
            </a:r>
            <a:r>
              <a:rPr sz="1200" dirty="0">
                <a:latin typeface="Times New Roman"/>
                <a:cs typeface="Times New Roman"/>
              </a:rPr>
              <a:t>molto tempo </a:t>
            </a:r>
            <a:r>
              <a:rPr sz="1200" spc="-5" dirty="0">
                <a:latin typeface="Times New Roman"/>
                <a:cs typeface="Times New Roman"/>
              </a:rPr>
              <a:t>prima che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ambasciatore inserafinato possa raggiungere questo Universo remoto. Un essere  inserafinato </a:t>
            </a:r>
            <a:r>
              <a:rPr sz="1200" dirty="0">
                <a:latin typeface="Times New Roman"/>
                <a:cs typeface="Times New Roman"/>
              </a:rPr>
              <a:t>non può superare la </a:t>
            </a:r>
            <a:r>
              <a:rPr sz="1200" spc="-5" dirty="0">
                <a:latin typeface="Times New Roman"/>
                <a:cs typeface="Times New Roman"/>
              </a:rPr>
              <a:t>velocità </a:t>
            </a:r>
            <a:r>
              <a:rPr sz="1200" dirty="0">
                <a:latin typeface="Times New Roman"/>
                <a:cs typeface="Times New Roman"/>
              </a:rPr>
              <a:t>di 899.370 </a:t>
            </a:r>
            <a:r>
              <a:rPr sz="1200" spc="-5" dirty="0">
                <a:latin typeface="Times New Roman"/>
                <a:cs typeface="Times New Roman"/>
              </a:rPr>
              <a:t>chilometri per secondo del </a:t>
            </a:r>
            <a:r>
              <a:rPr sz="1200" dirty="0">
                <a:latin typeface="Times New Roman"/>
                <a:cs typeface="Times New Roman"/>
              </a:rPr>
              <a:t>vostro </a:t>
            </a:r>
            <a:r>
              <a:rPr sz="1200" spc="-5" dirty="0">
                <a:latin typeface="Times New Roman"/>
                <a:cs typeface="Times New Roman"/>
              </a:rPr>
              <a:t>tempo. </a:t>
            </a:r>
            <a:r>
              <a:rPr sz="1200" dirty="0">
                <a:latin typeface="Times New Roman"/>
                <a:cs typeface="Times New Roman"/>
              </a:rPr>
              <a:t>Stelle imponenti, </a:t>
            </a:r>
            <a:r>
              <a:rPr sz="1200" spc="-5" dirty="0">
                <a:latin typeface="Times New Roman"/>
                <a:cs typeface="Times New Roman"/>
              </a:rPr>
              <a:t>correnti </a:t>
            </a:r>
            <a:r>
              <a:rPr sz="1200" dirty="0">
                <a:latin typeface="Times New Roman"/>
                <a:cs typeface="Times New Roman"/>
              </a:rPr>
              <a:t>contrarie e  </a:t>
            </a:r>
            <a:r>
              <a:rPr sz="1200" spc="-5" dirty="0">
                <a:latin typeface="Times New Roman"/>
                <a:cs typeface="Times New Roman"/>
              </a:rPr>
              <a:t>deviazioni, come pure tangenti d’attrazione, tenderanno </a:t>
            </a:r>
            <a:r>
              <a:rPr sz="1200" dirty="0">
                <a:latin typeface="Times New Roman"/>
                <a:cs typeface="Times New Roman"/>
              </a:rPr>
              <a:t>tutte a </a:t>
            </a:r>
            <a:r>
              <a:rPr sz="1200" spc="-5" dirty="0">
                <a:latin typeface="Times New Roman"/>
                <a:cs typeface="Times New Roman"/>
              </a:rPr>
              <a:t>ritardare </a:t>
            </a:r>
            <a:r>
              <a:rPr sz="1200" dirty="0">
                <a:latin typeface="Times New Roman"/>
                <a:cs typeface="Times New Roman"/>
              </a:rPr>
              <a:t>questa </a:t>
            </a:r>
            <a:r>
              <a:rPr sz="1200" spc="-5" dirty="0">
                <a:latin typeface="Times New Roman"/>
                <a:cs typeface="Times New Roman"/>
              </a:rPr>
              <a:t>velocità, cosicché </a:t>
            </a:r>
            <a:r>
              <a:rPr sz="1200" spc="5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corso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lungo </a:t>
            </a:r>
            <a:r>
              <a:rPr sz="1200" dirty="0">
                <a:latin typeface="Times New Roman"/>
                <a:cs typeface="Times New Roman"/>
              </a:rPr>
              <a:t>viaggio la  </a:t>
            </a:r>
            <a:r>
              <a:rPr sz="1200" spc="-5" dirty="0">
                <a:latin typeface="Times New Roman"/>
                <a:cs typeface="Times New Roman"/>
              </a:rPr>
              <a:t>velocità sarà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media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circa </a:t>
            </a:r>
            <a:r>
              <a:rPr sz="1200" dirty="0">
                <a:latin typeface="Times New Roman"/>
                <a:cs typeface="Times New Roman"/>
              </a:rPr>
              <a:t>885.000 </a:t>
            </a:r>
            <a:r>
              <a:rPr sz="1200" spc="-5" dirty="0">
                <a:latin typeface="Times New Roman"/>
                <a:cs typeface="Times New Roman"/>
              </a:rPr>
              <a:t>chilometri </a:t>
            </a:r>
            <a:r>
              <a:rPr sz="1200" dirty="0">
                <a:latin typeface="Times New Roman"/>
                <a:cs typeface="Times New Roman"/>
              </a:rPr>
              <a:t>al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secondo.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21590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(260.3) 23:2.23 </a:t>
            </a:r>
            <a:r>
              <a:rPr sz="1200" spc="-5" dirty="0">
                <a:latin typeface="Times New Roman"/>
                <a:cs typeface="Times New Roman"/>
              </a:rPr>
              <a:t>Quando ad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ambasciatore nativo </a:t>
            </a:r>
            <a:r>
              <a:rPr sz="1200" dirty="0">
                <a:latin typeface="Times New Roman"/>
                <a:cs typeface="Times New Roman"/>
              </a:rPr>
              <a:t>risulta </a:t>
            </a:r>
            <a:r>
              <a:rPr sz="1200" spc="-5" dirty="0">
                <a:latin typeface="Times New Roman"/>
                <a:cs typeface="Times New Roman"/>
              </a:rPr>
              <a:t>che ci vorranno centinaia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anni </a:t>
            </a:r>
            <a:r>
              <a:rPr sz="1200" dirty="0">
                <a:latin typeface="Times New Roman"/>
                <a:cs typeface="Times New Roman"/>
              </a:rPr>
              <a:t>per raggiungere un </a:t>
            </a:r>
            <a:r>
              <a:rPr sz="1200" spc="-5" dirty="0">
                <a:latin typeface="Times New Roman"/>
                <a:cs typeface="Times New Roman"/>
              </a:rPr>
              <a:t>Universo </a:t>
            </a:r>
            <a:r>
              <a:rPr sz="1200" dirty="0">
                <a:latin typeface="Times New Roman"/>
                <a:cs typeface="Times New Roman"/>
              </a:rPr>
              <a:t>locale molto  </a:t>
            </a:r>
            <a:r>
              <a:rPr sz="1200" spc="-5" dirty="0">
                <a:latin typeface="Times New Roman"/>
                <a:cs typeface="Times New Roman"/>
              </a:rPr>
              <a:t>lontano, si chiede spesso ad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Messaggero Solitario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recarvisi </a:t>
            </a:r>
            <a:r>
              <a:rPr sz="1200" dirty="0">
                <a:latin typeface="Times New Roman"/>
                <a:cs typeface="Times New Roman"/>
              </a:rPr>
              <a:t>immediatamente </a:t>
            </a:r>
            <a:r>
              <a:rPr sz="1200" spc="-5" dirty="0">
                <a:latin typeface="Times New Roman"/>
                <a:cs typeface="Times New Roman"/>
              </a:rPr>
              <a:t>per agire come ambasciatore ad interim. </a:t>
            </a:r>
            <a:r>
              <a:rPr sz="1200" dirty="0">
                <a:latin typeface="Times New Roman"/>
                <a:cs typeface="Times New Roman"/>
              </a:rPr>
              <a:t>I  </a:t>
            </a:r>
            <a:r>
              <a:rPr sz="1200" spc="-5" dirty="0">
                <a:latin typeface="Times New Roman"/>
                <a:cs typeface="Times New Roman"/>
              </a:rPr>
              <a:t>Messaggeri Solitari </a:t>
            </a:r>
            <a:r>
              <a:rPr sz="1200" dirty="0">
                <a:latin typeface="Times New Roman"/>
                <a:cs typeface="Times New Roman"/>
              </a:rPr>
              <a:t>possono </a:t>
            </a:r>
            <a:r>
              <a:rPr sz="1200" spc="-5" dirty="0">
                <a:latin typeface="Times New Roman"/>
                <a:cs typeface="Times New Roman"/>
              </a:rPr>
              <a:t>partire con </a:t>
            </a:r>
            <a:r>
              <a:rPr sz="1200" dirty="0">
                <a:latin typeface="Times New Roman"/>
                <a:cs typeface="Times New Roman"/>
              </a:rPr>
              <a:t>un preavviso molto </a:t>
            </a:r>
            <a:r>
              <a:rPr sz="1200" spc="-5" dirty="0">
                <a:latin typeface="Times New Roman"/>
                <a:cs typeface="Times New Roman"/>
              </a:rPr>
              <a:t>breve,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indipendentemente </a:t>
            </a:r>
            <a:r>
              <a:rPr sz="1200" dirty="0">
                <a:latin typeface="Times New Roman"/>
                <a:cs typeface="Times New Roman"/>
              </a:rPr>
              <a:t>dal </a:t>
            </a:r>
            <a:r>
              <a:rPr sz="1200" spc="-5" dirty="0">
                <a:latin typeface="Times New Roman"/>
                <a:cs typeface="Times New Roman"/>
              </a:rPr>
              <a:t>tempo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dallo </a:t>
            </a:r>
            <a:r>
              <a:rPr sz="1200" dirty="0">
                <a:latin typeface="Times New Roman"/>
                <a:cs typeface="Times New Roman"/>
              </a:rPr>
              <a:t>spazio come i  </a:t>
            </a:r>
            <a:r>
              <a:rPr sz="1200" spc="-5" dirty="0">
                <a:latin typeface="Times New Roman"/>
                <a:cs typeface="Times New Roman"/>
              </a:rPr>
              <a:t>Messaggeri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Gravità,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quasi. Essi servono </a:t>
            </a:r>
            <a:r>
              <a:rPr sz="1200" dirty="0">
                <a:latin typeface="Times New Roman"/>
                <a:cs typeface="Times New Roman"/>
              </a:rPr>
              <a:t>anche in altre </a:t>
            </a:r>
            <a:r>
              <a:rPr sz="1200" spc="-5" dirty="0">
                <a:latin typeface="Times New Roman"/>
                <a:cs typeface="Times New Roman"/>
              </a:rPr>
              <a:t>circostanze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emissari </a:t>
            </a:r>
            <a:r>
              <a:rPr sz="1200" dirty="0">
                <a:latin typeface="Times New Roman"/>
                <a:cs typeface="Times New Roman"/>
              </a:rPr>
              <a:t>con incarichi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speciali.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6700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(260.4) 23:2.24 </a:t>
            </a:r>
            <a:r>
              <a:rPr sz="1200" dirty="0">
                <a:latin typeface="Times New Roman"/>
                <a:cs typeface="Times New Roman"/>
              </a:rPr>
              <a:t>7. </a:t>
            </a:r>
            <a:r>
              <a:rPr sz="1200" i="1" spc="-5" dirty="0">
                <a:latin typeface="Times New Roman"/>
                <a:cs typeface="Times New Roman"/>
              </a:rPr>
              <a:t>Rivelatori della Verità.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Messaggeri Solitari considerano l’incarico </a:t>
            </a:r>
            <a:r>
              <a:rPr sz="1200" dirty="0">
                <a:latin typeface="Times New Roman"/>
                <a:cs typeface="Times New Roman"/>
              </a:rPr>
              <a:t>di rivelare la verità </a:t>
            </a:r>
            <a:r>
              <a:rPr sz="1200" spc="-5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il più </a:t>
            </a:r>
            <a:r>
              <a:rPr sz="1200" spc="-5" dirty="0">
                <a:latin typeface="Times New Roman"/>
                <a:cs typeface="Times New Roman"/>
              </a:rPr>
              <a:t>alto </a:t>
            </a:r>
            <a:r>
              <a:rPr sz="1200" dirty="0">
                <a:latin typeface="Times New Roman"/>
                <a:cs typeface="Times New Roman"/>
              </a:rPr>
              <a:t>dovere del  loro </a:t>
            </a:r>
            <a:r>
              <a:rPr sz="1200" spc="-5" dirty="0">
                <a:latin typeface="Times New Roman"/>
                <a:cs typeface="Times New Roman"/>
              </a:rPr>
              <a:t>ordine. Ed essi operano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tanto </a:t>
            </a:r>
            <a:r>
              <a:rPr sz="1200" dirty="0">
                <a:latin typeface="Times New Roman"/>
                <a:cs typeface="Times New Roman"/>
              </a:rPr>
              <a:t>in tanto </a:t>
            </a:r>
            <a:r>
              <a:rPr sz="1200" spc="-5" dirty="0">
                <a:latin typeface="Times New Roman"/>
                <a:cs typeface="Times New Roman"/>
              </a:rPr>
              <a:t>con questa </a:t>
            </a:r>
            <a:r>
              <a:rPr sz="1200" dirty="0">
                <a:latin typeface="Times New Roman"/>
                <a:cs typeface="Times New Roman"/>
              </a:rPr>
              <a:t>funzione, </a:t>
            </a:r>
            <a:r>
              <a:rPr sz="1200" spc="-5" dirty="0">
                <a:latin typeface="Times New Roman"/>
                <a:cs typeface="Times New Roman"/>
              </a:rPr>
              <a:t>dai Superuniversi </a:t>
            </a:r>
            <a:r>
              <a:rPr sz="1200" dirty="0">
                <a:latin typeface="Times New Roman"/>
                <a:cs typeface="Times New Roman"/>
              </a:rPr>
              <a:t>fino </a:t>
            </a:r>
            <a:r>
              <a:rPr sz="1200" spc="-5" dirty="0">
                <a:latin typeface="Times New Roman"/>
                <a:cs typeface="Times New Roman"/>
              </a:rPr>
              <a:t>ai singoli pianeti dello </a:t>
            </a:r>
            <a:r>
              <a:rPr sz="1200" dirty="0">
                <a:latin typeface="Times New Roman"/>
                <a:cs typeface="Times New Roman"/>
              </a:rPr>
              <a:t>spazio. </a:t>
            </a:r>
            <a:r>
              <a:rPr sz="1200" spc="-5" dirty="0">
                <a:latin typeface="Times New Roman"/>
                <a:cs typeface="Times New Roman"/>
              </a:rPr>
              <a:t>Essi </a:t>
            </a:r>
            <a:r>
              <a:rPr sz="1200" dirty="0">
                <a:latin typeface="Times New Roman"/>
                <a:cs typeface="Times New Roman"/>
              </a:rPr>
              <a:t>sono  </a:t>
            </a:r>
            <a:r>
              <a:rPr sz="1200" spc="-5" dirty="0">
                <a:latin typeface="Times New Roman"/>
                <a:cs typeface="Times New Roman"/>
              </a:rPr>
              <a:t>frequentemente assegnati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commissioni che </a:t>
            </a:r>
            <a:r>
              <a:rPr sz="1200" dirty="0">
                <a:latin typeface="Times New Roman"/>
                <a:cs typeface="Times New Roman"/>
              </a:rPr>
              <a:t>vengono </a:t>
            </a:r>
            <a:r>
              <a:rPr sz="1200" spc="-5" dirty="0">
                <a:latin typeface="Times New Roman"/>
                <a:cs typeface="Times New Roman"/>
              </a:rPr>
              <a:t>inviate ad ampliare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rivelazione della </a:t>
            </a:r>
            <a:r>
              <a:rPr sz="1200" dirty="0">
                <a:latin typeface="Times New Roman"/>
                <a:cs typeface="Times New Roman"/>
              </a:rPr>
              <a:t>verità </a:t>
            </a:r>
            <a:r>
              <a:rPr sz="1200" spc="-5" dirty="0">
                <a:latin typeface="Times New Roman"/>
                <a:cs typeface="Times New Roman"/>
              </a:rPr>
              <a:t>nei </a:t>
            </a:r>
            <a:r>
              <a:rPr sz="1200" dirty="0">
                <a:latin typeface="Times New Roman"/>
                <a:cs typeface="Times New Roman"/>
              </a:rPr>
              <a:t>mondi e </a:t>
            </a:r>
            <a:r>
              <a:rPr sz="1200" spc="5" dirty="0">
                <a:latin typeface="Times New Roman"/>
                <a:cs typeface="Times New Roman"/>
              </a:rPr>
              <a:t>nei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sistemi.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45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459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4858"/>
            <a:ext cx="8174355" cy="395414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63500">
              <a:lnSpc>
                <a:spcPct val="100000"/>
              </a:lnSpc>
              <a:spcBef>
                <a:spcPts val="95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3. I servizi dei Messaggeri Solitari nel tempo e nello</a:t>
            </a:r>
            <a:r>
              <a:rPr sz="1600" b="1" spc="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spazio</a:t>
            </a:r>
            <a:endParaRPr sz="1600">
              <a:latin typeface="Times New Roman"/>
              <a:cs typeface="Times New Roman"/>
            </a:endParaRPr>
          </a:p>
          <a:p>
            <a:pPr marL="63500" marR="544830">
              <a:lnSpc>
                <a:spcPts val="1380"/>
              </a:lnSpc>
              <a:spcBef>
                <a:spcPts val="141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(260.5) 23:3.1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Messaggeri </a:t>
            </a:r>
            <a:r>
              <a:rPr sz="1200" dirty="0">
                <a:latin typeface="Times New Roman"/>
                <a:cs typeface="Times New Roman"/>
              </a:rPr>
              <a:t>Solitari sono il tipo più </a:t>
            </a:r>
            <a:r>
              <a:rPr sz="1200" spc="-5" dirty="0">
                <a:latin typeface="Times New Roman"/>
                <a:cs typeface="Times New Roman"/>
              </a:rPr>
              <a:t>elevato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personalità perfette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fidate </a:t>
            </a:r>
            <a:r>
              <a:rPr sz="1200" dirty="0">
                <a:latin typeface="Times New Roman"/>
                <a:cs typeface="Times New Roman"/>
              </a:rPr>
              <a:t>disponibili in tutti i </a:t>
            </a:r>
            <a:r>
              <a:rPr sz="1200" spc="-5" dirty="0">
                <a:latin typeface="Times New Roman"/>
                <a:cs typeface="Times New Roman"/>
              </a:rPr>
              <a:t>regni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rapida  trasmissione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messaggi importanti ed </a:t>
            </a:r>
            <a:r>
              <a:rPr sz="1200" dirty="0">
                <a:latin typeface="Times New Roman"/>
                <a:cs typeface="Times New Roman"/>
              </a:rPr>
              <a:t>urgenti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i quali </a:t>
            </a:r>
            <a:r>
              <a:rPr sz="1200" spc="-5" dirty="0">
                <a:latin typeface="Times New Roman"/>
                <a:cs typeface="Times New Roman"/>
              </a:rPr>
              <a:t>sarebbe </a:t>
            </a:r>
            <a:r>
              <a:rPr sz="1200" dirty="0">
                <a:latin typeface="Times New Roman"/>
                <a:cs typeface="Times New Roman"/>
              </a:rPr>
              <a:t>inopportuno </a:t>
            </a:r>
            <a:r>
              <a:rPr sz="1200" spc="-5" dirty="0">
                <a:latin typeface="Times New Roman"/>
                <a:cs typeface="Times New Roman"/>
              </a:rPr>
              <a:t>utilizzare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servizio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trasmissioni </a:t>
            </a:r>
            <a:r>
              <a:rPr sz="1200" dirty="0">
                <a:latin typeface="Times New Roman"/>
                <a:cs typeface="Times New Roman"/>
              </a:rPr>
              <a:t>od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il</a:t>
            </a:r>
            <a:endParaRPr sz="1200">
              <a:latin typeface="Times New Roman"/>
              <a:cs typeface="Times New Roman"/>
            </a:endParaRPr>
          </a:p>
          <a:p>
            <a:pPr marL="63500">
              <a:lnSpc>
                <a:spcPts val="1315"/>
              </a:lnSpc>
            </a:pPr>
            <a:r>
              <a:rPr sz="1200" spc="-5" dirty="0">
                <a:latin typeface="Times New Roman"/>
                <a:cs typeface="Times New Roman"/>
              </a:rPr>
              <a:t>meccanismo della riflettività. </a:t>
            </a:r>
            <a:r>
              <a:rPr sz="1200" dirty="0">
                <a:latin typeface="Times New Roman"/>
                <a:cs typeface="Times New Roman"/>
              </a:rPr>
              <a:t>Essi </a:t>
            </a:r>
            <a:r>
              <a:rPr sz="1200" spc="-5" dirty="0">
                <a:latin typeface="Times New Roman"/>
                <a:cs typeface="Times New Roman"/>
              </a:rPr>
              <a:t>servono </a:t>
            </a:r>
            <a:r>
              <a:rPr sz="1200" dirty="0">
                <a:latin typeface="Times New Roman"/>
                <a:cs typeface="Times New Roman"/>
              </a:rPr>
              <a:t>in un’infinita </a:t>
            </a:r>
            <a:r>
              <a:rPr sz="1200" spc="-5" dirty="0">
                <a:latin typeface="Times New Roman"/>
                <a:cs typeface="Times New Roman"/>
              </a:rPr>
              <a:t>varietà d’incarichi, aiutando gli esseri materiali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spirituali </a:t>
            </a:r>
            <a:r>
              <a:rPr sz="1200" spc="5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regni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endParaRPr sz="1200">
              <a:latin typeface="Times New Roman"/>
              <a:cs typeface="Times New Roman"/>
            </a:endParaRPr>
          </a:p>
          <a:p>
            <a:pPr marL="63500" marR="65405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trarsi d’impaccio, specialmente quando </a:t>
            </a:r>
            <a:r>
              <a:rPr sz="1200" dirty="0">
                <a:latin typeface="Times New Roman"/>
                <a:cs typeface="Times New Roman"/>
              </a:rPr>
              <a:t>è in </a:t>
            </a:r>
            <a:r>
              <a:rPr sz="1200" spc="-5" dirty="0">
                <a:latin typeface="Times New Roman"/>
                <a:cs typeface="Times New Roman"/>
              </a:rPr>
              <a:t>gioco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fattore </a:t>
            </a:r>
            <a:r>
              <a:rPr sz="1200" dirty="0">
                <a:latin typeface="Times New Roman"/>
                <a:cs typeface="Times New Roman"/>
              </a:rPr>
              <a:t>tempo. </a:t>
            </a:r>
            <a:r>
              <a:rPr sz="1200" spc="-5" dirty="0">
                <a:latin typeface="Times New Roman"/>
                <a:cs typeface="Times New Roman"/>
              </a:rPr>
              <a:t>Tra </a:t>
            </a:r>
            <a:r>
              <a:rPr sz="1200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ordini </a:t>
            </a:r>
            <a:r>
              <a:rPr sz="1200" spc="-5" dirty="0">
                <a:latin typeface="Times New Roman"/>
                <a:cs typeface="Times New Roman"/>
              </a:rPr>
              <a:t>assegnati </a:t>
            </a:r>
            <a:r>
              <a:rPr sz="1200" dirty="0">
                <a:latin typeface="Times New Roman"/>
                <a:cs typeface="Times New Roman"/>
              </a:rPr>
              <a:t>a servire </a:t>
            </a:r>
            <a:r>
              <a:rPr sz="1200" spc="-5" dirty="0">
                <a:latin typeface="Times New Roman"/>
                <a:cs typeface="Times New Roman"/>
              </a:rPr>
              <a:t>nei </a:t>
            </a:r>
            <a:r>
              <a:rPr sz="1200" dirty="0">
                <a:latin typeface="Times New Roman"/>
                <a:cs typeface="Times New Roman"/>
              </a:rPr>
              <a:t>domini </a:t>
            </a:r>
            <a:r>
              <a:rPr sz="1200" spc="-5" dirty="0">
                <a:latin typeface="Times New Roman"/>
                <a:cs typeface="Times New Roman"/>
              </a:rPr>
              <a:t>superuniversali,  essi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gli esseri </a:t>
            </a:r>
            <a:r>
              <a:rPr sz="1200" dirty="0">
                <a:latin typeface="Times New Roman"/>
                <a:cs typeface="Times New Roman"/>
              </a:rPr>
              <a:t>personalizzati </a:t>
            </a:r>
            <a:r>
              <a:rPr sz="1200" spc="-5" dirty="0">
                <a:latin typeface="Times New Roman"/>
                <a:cs typeface="Times New Roman"/>
              </a:rPr>
              <a:t>più elevati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versatili che </a:t>
            </a:r>
            <a:r>
              <a:rPr sz="1200" dirty="0">
                <a:latin typeface="Times New Roman"/>
                <a:cs typeface="Times New Roman"/>
              </a:rPr>
              <a:t>possono </a:t>
            </a:r>
            <a:r>
              <a:rPr sz="1200" spc="-5" dirty="0">
                <a:latin typeface="Times New Roman"/>
                <a:cs typeface="Times New Roman"/>
              </a:rPr>
              <a:t>avvicinarsi </a:t>
            </a:r>
            <a:r>
              <a:rPr sz="1200" dirty="0">
                <a:latin typeface="Times New Roman"/>
                <a:cs typeface="Times New Roman"/>
              </a:rPr>
              <a:t>così </a:t>
            </a:r>
            <a:r>
              <a:rPr sz="1200" spc="-5" dirty="0">
                <a:latin typeface="Times New Roman"/>
                <a:cs typeface="Times New Roman"/>
              </a:rPr>
              <a:t>tanto </a:t>
            </a:r>
            <a:r>
              <a:rPr sz="1200" dirty="0">
                <a:latin typeface="Times New Roman"/>
                <a:cs typeface="Times New Roman"/>
              </a:rPr>
              <a:t>a sfidare il tempo e lo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spc="5" dirty="0">
                <a:latin typeface="Times New Roman"/>
                <a:cs typeface="Times New Roman"/>
              </a:rPr>
              <a:t>spazio.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 marR="558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(260.6) 23:3.2 </a:t>
            </a:r>
            <a:r>
              <a:rPr sz="1200" spc="-5" dirty="0">
                <a:latin typeface="Times New Roman"/>
                <a:cs typeface="Times New Roman"/>
              </a:rPr>
              <a:t>L’Universo </a:t>
            </a:r>
            <a:r>
              <a:rPr sz="1200" dirty="0">
                <a:latin typeface="Times New Roman"/>
                <a:cs typeface="Times New Roman"/>
              </a:rPr>
              <a:t>è ben provvisto di spiriti che </a:t>
            </a:r>
            <a:r>
              <a:rPr sz="1200" spc="-5" dirty="0">
                <a:latin typeface="Times New Roman"/>
                <a:cs typeface="Times New Roman"/>
              </a:rPr>
              <a:t>utilizzano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gravità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spostarsi, che </a:t>
            </a:r>
            <a:r>
              <a:rPr sz="1200" dirty="0">
                <a:latin typeface="Times New Roman"/>
                <a:cs typeface="Times New Roman"/>
              </a:rPr>
              <a:t>possono andare ovunque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in qualsiasi  </a:t>
            </a:r>
            <a:r>
              <a:rPr sz="1200" spc="-5" dirty="0">
                <a:latin typeface="Times New Roman"/>
                <a:cs typeface="Times New Roman"/>
              </a:rPr>
              <a:t>momento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istantaneamente </a:t>
            </a:r>
            <a:r>
              <a:rPr sz="1200" dirty="0">
                <a:latin typeface="Times New Roman"/>
                <a:cs typeface="Times New Roman"/>
              </a:rPr>
              <a:t>— ma che non sono </a:t>
            </a:r>
            <a:r>
              <a:rPr sz="1200" spc="-5" dirty="0">
                <a:latin typeface="Times New Roman"/>
                <a:cs typeface="Times New Roman"/>
              </a:rPr>
              <a:t>persone. Certi altri attraversatori gravitazionali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esseri personali, come </a:t>
            </a:r>
            <a:r>
              <a:rPr sz="1200" dirty="0">
                <a:latin typeface="Times New Roman"/>
                <a:cs typeface="Times New Roman"/>
              </a:rPr>
              <a:t>i  </a:t>
            </a:r>
            <a:r>
              <a:rPr sz="1200" spc="-5" dirty="0">
                <a:latin typeface="Times New Roman"/>
                <a:cs typeface="Times New Roman"/>
              </a:rPr>
              <a:t>Messaggeri </a:t>
            </a:r>
            <a:r>
              <a:rPr sz="1200" dirty="0">
                <a:latin typeface="Times New Roman"/>
                <a:cs typeface="Times New Roman"/>
              </a:rPr>
              <a:t>di Gravità e </a:t>
            </a:r>
            <a:r>
              <a:rPr sz="1200" spc="-5" dirty="0">
                <a:latin typeface="Times New Roman"/>
                <a:cs typeface="Times New Roman"/>
              </a:rPr>
              <a:t>gli Archivisti Trascendentali,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questi </a:t>
            </a:r>
            <a:r>
              <a:rPr sz="1200" dirty="0">
                <a:latin typeface="Times New Roman"/>
                <a:cs typeface="Times New Roman"/>
              </a:rPr>
              <a:t>non sono disponibili per </a:t>
            </a:r>
            <a:r>
              <a:rPr sz="1200" spc="-5" dirty="0">
                <a:latin typeface="Times New Roman"/>
                <a:cs typeface="Times New Roman"/>
              </a:rPr>
              <a:t>gli amministratori dei Superuniversi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degli </a:t>
            </a:r>
            <a:r>
              <a:rPr sz="1200" dirty="0">
                <a:latin typeface="Times New Roman"/>
                <a:cs typeface="Times New Roman"/>
              </a:rPr>
              <a:t>Universi </a:t>
            </a:r>
            <a:r>
              <a:rPr sz="1200" spc="-5" dirty="0">
                <a:latin typeface="Times New Roman"/>
                <a:cs typeface="Times New Roman"/>
              </a:rPr>
              <a:t>locali. </a:t>
            </a:r>
            <a:r>
              <a:rPr sz="1200" dirty="0">
                <a:latin typeface="Times New Roman"/>
                <a:cs typeface="Times New Roman"/>
              </a:rPr>
              <a:t>I mondi </a:t>
            </a:r>
            <a:r>
              <a:rPr sz="1200" spc="-5" dirty="0">
                <a:latin typeface="Times New Roman"/>
                <a:cs typeface="Times New Roman"/>
              </a:rPr>
              <a:t>pullulano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angeli, </a:t>
            </a:r>
            <a:r>
              <a:rPr sz="1200" dirty="0">
                <a:latin typeface="Times New Roman"/>
                <a:cs typeface="Times New Roman"/>
              </a:rPr>
              <a:t>di uomini e di altri </a:t>
            </a:r>
            <a:r>
              <a:rPr sz="1200" spc="-5" dirty="0">
                <a:latin typeface="Times New Roman"/>
                <a:cs typeface="Times New Roman"/>
              </a:rPr>
              <a:t>esseri altamente personali,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essi </a:t>
            </a:r>
            <a:r>
              <a:rPr sz="1200" dirty="0">
                <a:latin typeface="Times New Roman"/>
                <a:cs typeface="Times New Roman"/>
              </a:rPr>
              <a:t>sono condizionati dal  tempo e </a:t>
            </a:r>
            <a:r>
              <a:rPr sz="1200" spc="-5" dirty="0">
                <a:latin typeface="Times New Roman"/>
                <a:cs typeface="Times New Roman"/>
              </a:rPr>
              <a:t>dallo </a:t>
            </a:r>
            <a:r>
              <a:rPr sz="1200" dirty="0">
                <a:latin typeface="Times New Roman"/>
                <a:cs typeface="Times New Roman"/>
              </a:rPr>
              <a:t>spazio.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limite di </a:t>
            </a:r>
            <a:r>
              <a:rPr sz="1200" spc="-5" dirty="0">
                <a:latin typeface="Times New Roman"/>
                <a:cs typeface="Times New Roman"/>
              </a:rPr>
              <a:t>velocità per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maggior </a:t>
            </a:r>
            <a:r>
              <a:rPr sz="1200" dirty="0">
                <a:latin typeface="Times New Roman"/>
                <a:cs typeface="Times New Roman"/>
              </a:rPr>
              <a:t>parte </a:t>
            </a:r>
            <a:r>
              <a:rPr sz="1200" spc="-5" dirty="0">
                <a:latin typeface="Times New Roman"/>
                <a:cs typeface="Times New Roman"/>
              </a:rPr>
              <a:t>degli esseri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inserafinati </a:t>
            </a:r>
            <a:r>
              <a:rPr sz="1200" dirty="0">
                <a:latin typeface="Times New Roman"/>
                <a:cs typeface="Times New Roman"/>
              </a:rPr>
              <a:t>è di 299.790 </a:t>
            </a:r>
            <a:r>
              <a:rPr sz="1200" spc="-5" dirty="0">
                <a:latin typeface="Times New Roman"/>
                <a:cs typeface="Times New Roman"/>
              </a:rPr>
              <a:t>chilometri </a:t>
            </a:r>
            <a:r>
              <a:rPr sz="1200" dirty="0">
                <a:latin typeface="Times New Roman"/>
                <a:cs typeface="Times New Roman"/>
              </a:rPr>
              <a:t>del vostro mondo  </a:t>
            </a:r>
            <a:r>
              <a:rPr sz="1200" spc="-5" dirty="0">
                <a:latin typeface="Times New Roman"/>
                <a:cs typeface="Times New Roman"/>
              </a:rPr>
              <a:t>per secondo </a:t>
            </a:r>
            <a:r>
              <a:rPr sz="1200" dirty="0">
                <a:latin typeface="Times New Roman"/>
                <a:cs typeface="Times New Roman"/>
              </a:rPr>
              <a:t>del vostro tempo. </a:t>
            </a:r>
            <a:r>
              <a:rPr sz="1200" spc="-15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creature </a:t>
            </a:r>
            <a:r>
              <a:rPr sz="1200" dirty="0">
                <a:latin typeface="Times New Roman"/>
                <a:cs typeface="Times New Roman"/>
              </a:rPr>
              <a:t>intermedie e certe </a:t>
            </a:r>
            <a:r>
              <a:rPr sz="1200" spc="-5" dirty="0">
                <a:latin typeface="Times New Roman"/>
                <a:cs typeface="Times New Roman"/>
              </a:rPr>
              <a:t>altre </a:t>
            </a:r>
            <a:r>
              <a:rPr sz="1200" dirty="0">
                <a:latin typeface="Times New Roman"/>
                <a:cs typeface="Times New Roman"/>
              </a:rPr>
              <a:t>possono </a:t>
            </a:r>
            <a:r>
              <a:rPr sz="1200" spc="-5" dirty="0">
                <a:latin typeface="Times New Roman"/>
                <a:cs typeface="Times New Roman"/>
              </a:rPr>
              <a:t>raggiungere,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spesso </a:t>
            </a:r>
            <a:r>
              <a:rPr sz="1200" dirty="0">
                <a:latin typeface="Times New Roman"/>
                <a:cs typeface="Times New Roman"/>
              </a:rPr>
              <a:t>lo fanno, una </a:t>
            </a:r>
            <a:r>
              <a:rPr sz="1200" spc="-5" dirty="0">
                <a:latin typeface="Times New Roman"/>
                <a:cs typeface="Times New Roman"/>
              </a:rPr>
              <a:t>velocità </a:t>
            </a:r>
            <a:r>
              <a:rPr sz="1200" spc="5" dirty="0">
                <a:latin typeface="Times New Roman"/>
                <a:cs typeface="Times New Roman"/>
              </a:rPr>
              <a:t>doppia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—</a:t>
            </a:r>
            <a:endParaRPr sz="1200">
              <a:latin typeface="Times New Roman"/>
              <a:cs typeface="Times New Roman"/>
            </a:endParaRPr>
          </a:p>
          <a:p>
            <a:pPr marL="63500" marR="138430">
              <a:lnSpc>
                <a:spcPts val="1380"/>
              </a:lnSpc>
              <a:spcBef>
                <a:spcPts val="35"/>
              </a:spcBef>
            </a:pPr>
            <a:r>
              <a:rPr sz="1200" dirty="0">
                <a:latin typeface="Times New Roman"/>
                <a:cs typeface="Times New Roman"/>
              </a:rPr>
              <a:t>599.580 </a:t>
            </a:r>
            <a:r>
              <a:rPr sz="1200" spc="-5" dirty="0">
                <a:latin typeface="Times New Roman"/>
                <a:cs typeface="Times New Roman"/>
              </a:rPr>
              <a:t>chilometri </a:t>
            </a:r>
            <a:r>
              <a:rPr sz="1200" dirty="0">
                <a:latin typeface="Times New Roman"/>
                <a:cs typeface="Times New Roman"/>
              </a:rPr>
              <a:t>al secondo — </a:t>
            </a:r>
            <a:r>
              <a:rPr sz="1200" spc="-5" dirty="0">
                <a:latin typeface="Times New Roman"/>
                <a:cs typeface="Times New Roman"/>
              </a:rPr>
              <a:t>mentre </a:t>
            </a:r>
            <a:r>
              <a:rPr sz="1200" dirty="0">
                <a:latin typeface="Times New Roman"/>
                <a:cs typeface="Times New Roman"/>
              </a:rPr>
              <a:t>i serafini </a:t>
            </a:r>
            <a:r>
              <a:rPr sz="1200" spc="-5" dirty="0">
                <a:latin typeface="Times New Roman"/>
                <a:cs typeface="Times New Roman"/>
              </a:rPr>
              <a:t>ed altri </a:t>
            </a:r>
            <a:r>
              <a:rPr sz="1200" dirty="0">
                <a:latin typeface="Times New Roman"/>
                <a:cs typeface="Times New Roman"/>
              </a:rPr>
              <a:t>possono </a:t>
            </a:r>
            <a:r>
              <a:rPr sz="1200" spc="-5" dirty="0">
                <a:latin typeface="Times New Roman"/>
                <a:cs typeface="Times New Roman"/>
              </a:rPr>
              <a:t>attraversare </a:t>
            </a:r>
            <a:r>
              <a:rPr sz="1200" dirty="0">
                <a:latin typeface="Times New Roman"/>
                <a:cs typeface="Times New Roman"/>
              </a:rPr>
              <a:t>lo spazio a </a:t>
            </a:r>
            <a:r>
              <a:rPr sz="1200" spc="-5" dirty="0">
                <a:latin typeface="Times New Roman"/>
                <a:cs typeface="Times New Roman"/>
              </a:rPr>
              <a:t>velocità </a:t>
            </a:r>
            <a:r>
              <a:rPr sz="1200" dirty="0">
                <a:latin typeface="Times New Roman"/>
                <a:cs typeface="Times New Roman"/>
              </a:rPr>
              <a:t>tripla, </a:t>
            </a:r>
            <a:r>
              <a:rPr sz="1200" spc="-5" dirty="0">
                <a:latin typeface="Times New Roman"/>
                <a:cs typeface="Times New Roman"/>
              </a:rPr>
              <a:t>circa </a:t>
            </a:r>
            <a:r>
              <a:rPr sz="1200" dirty="0">
                <a:latin typeface="Times New Roman"/>
                <a:cs typeface="Times New Roman"/>
              </a:rPr>
              <a:t>899.370 chilometri  il </a:t>
            </a:r>
            <a:r>
              <a:rPr sz="1200" spc="-5" dirty="0">
                <a:latin typeface="Times New Roman"/>
                <a:cs typeface="Times New Roman"/>
              </a:rPr>
              <a:t>secondo. </a:t>
            </a:r>
            <a:r>
              <a:rPr sz="1200" dirty="0">
                <a:latin typeface="Times New Roman"/>
                <a:cs typeface="Times New Roman"/>
              </a:rPr>
              <a:t>Non vi sono </a:t>
            </a:r>
            <a:r>
              <a:rPr sz="1200" spc="-5" dirty="0">
                <a:latin typeface="Times New Roman"/>
                <a:cs typeface="Times New Roman"/>
              </a:rPr>
              <a:t>tuttavia personalità messaggere </a:t>
            </a:r>
            <a:r>
              <a:rPr sz="1200" dirty="0">
                <a:latin typeface="Times New Roman"/>
                <a:cs typeface="Times New Roman"/>
              </a:rPr>
              <a:t>o di </a:t>
            </a:r>
            <a:r>
              <a:rPr sz="1200" spc="-5" dirty="0">
                <a:latin typeface="Times New Roman"/>
                <a:cs typeface="Times New Roman"/>
              </a:rPr>
              <a:t>transito, ad eccezione dei Messaggeri Solitari, che operino </a:t>
            </a:r>
            <a:r>
              <a:rPr sz="1200" dirty="0">
                <a:latin typeface="Times New Roman"/>
                <a:cs typeface="Times New Roman"/>
              </a:rPr>
              <a:t>tra le  </a:t>
            </a:r>
            <a:r>
              <a:rPr sz="1200" spc="-5" dirty="0">
                <a:latin typeface="Times New Roman"/>
                <a:cs typeface="Times New Roman"/>
              </a:rPr>
              <a:t>velocità istantanee </a:t>
            </a:r>
            <a:r>
              <a:rPr sz="1200" dirty="0">
                <a:latin typeface="Times New Roman"/>
                <a:cs typeface="Times New Roman"/>
              </a:rPr>
              <a:t>degli </a:t>
            </a:r>
            <a:r>
              <a:rPr sz="1200" spc="-5" dirty="0">
                <a:latin typeface="Times New Roman"/>
                <a:cs typeface="Times New Roman"/>
              </a:rPr>
              <a:t>attraversatori gravitazionali </a:t>
            </a:r>
            <a:r>
              <a:rPr sz="1200" dirty="0">
                <a:latin typeface="Times New Roman"/>
                <a:cs typeface="Times New Roman"/>
              </a:rPr>
              <a:t>e le </a:t>
            </a:r>
            <a:r>
              <a:rPr sz="1200" spc="-5" dirty="0">
                <a:latin typeface="Times New Roman"/>
                <a:cs typeface="Times New Roman"/>
              </a:rPr>
              <a:t>velocità </a:t>
            </a:r>
            <a:r>
              <a:rPr sz="1200" dirty="0">
                <a:latin typeface="Times New Roman"/>
                <a:cs typeface="Times New Roman"/>
              </a:rPr>
              <a:t>relativamente </a:t>
            </a:r>
            <a:r>
              <a:rPr sz="1200" spc="-5" dirty="0">
                <a:latin typeface="Times New Roman"/>
                <a:cs typeface="Times New Roman"/>
              </a:rPr>
              <a:t>basse </a:t>
            </a:r>
            <a:r>
              <a:rPr sz="1200" dirty="0">
                <a:latin typeface="Times New Roman"/>
                <a:cs typeface="Times New Roman"/>
              </a:rPr>
              <a:t>dei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serafini.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 marR="5651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(261.1) 23:3.3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Messaggeri </a:t>
            </a:r>
            <a:r>
              <a:rPr sz="1200" dirty="0">
                <a:latin typeface="Times New Roman"/>
                <a:cs typeface="Times New Roman"/>
              </a:rPr>
              <a:t>Solitari sono </a:t>
            </a:r>
            <a:r>
              <a:rPr sz="1200" spc="-5" dirty="0">
                <a:latin typeface="Times New Roman"/>
                <a:cs typeface="Times New Roman"/>
              </a:rPr>
              <a:t>perciò generalmente impiegati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messaggi </a:t>
            </a:r>
            <a:r>
              <a:rPr sz="1200" dirty="0">
                <a:latin typeface="Times New Roman"/>
                <a:cs typeface="Times New Roman"/>
              </a:rPr>
              <a:t>e servizi nelle situazioni in cui la </a:t>
            </a:r>
            <a:r>
              <a:rPr sz="1200" spc="-5" dirty="0">
                <a:latin typeface="Times New Roman"/>
                <a:cs typeface="Times New Roman"/>
              </a:rPr>
              <a:t>personalità </a:t>
            </a:r>
            <a:r>
              <a:rPr sz="1200" dirty="0">
                <a:latin typeface="Times New Roman"/>
                <a:cs typeface="Times New Roman"/>
              </a:rPr>
              <a:t>è  </a:t>
            </a:r>
            <a:r>
              <a:rPr sz="1200" spc="-5" dirty="0">
                <a:latin typeface="Times New Roman"/>
                <a:cs typeface="Times New Roman"/>
              </a:rPr>
              <a:t>essenziale per l’assolvimento dell’incarico ed </a:t>
            </a:r>
            <a:r>
              <a:rPr sz="1200" dirty="0">
                <a:latin typeface="Times New Roman"/>
                <a:cs typeface="Times New Roman"/>
              </a:rPr>
              <a:t>in cui </a:t>
            </a:r>
            <a:r>
              <a:rPr sz="1200" spc="-5" dirty="0">
                <a:latin typeface="Times New Roman"/>
                <a:cs typeface="Times New Roman"/>
              </a:rPr>
              <a:t>si desidera evitare </a:t>
            </a:r>
            <a:r>
              <a:rPr sz="1200" dirty="0">
                <a:latin typeface="Times New Roman"/>
                <a:cs typeface="Times New Roman"/>
              </a:rPr>
              <a:t>le perdite di </a:t>
            </a:r>
            <a:r>
              <a:rPr sz="1200" spc="-5" dirty="0">
                <a:latin typeface="Times New Roman"/>
                <a:cs typeface="Times New Roman"/>
              </a:rPr>
              <a:t>tempo </a:t>
            </a:r>
            <a:r>
              <a:rPr sz="1200" dirty="0">
                <a:latin typeface="Times New Roman"/>
                <a:cs typeface="Times New Roman"/>
              </a:rPr>
              <a:t>che sarebbero </a:t>
            </a:r>
            <a:r>
              <a:rPr sz="1200" spc="-5" dirty="0">
                <a:latin typeface="Times New Roman"/>
                <a:cs typeface="Times New Roman"/>
              </a:rPr>
              <a:t>causate dall’invio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qualsiasi </a:t>
            </a:r>
            <a:r>
              <a:rPr sz="1200" dirty="0">
                <a:latin typeface="Times New Roman"/>
                <a:cs typeface="Times New Roman"/>
              </a:rPr>
              <a:t>altro tipo di </a:t>
            </a:r>
            <a:r>
              <a:rPr sz="1200" spc="-5" dirty="0">
                <a:latin typeface="Times New Roman"/>
                <a:cs typeface="Times New Roman"/>
              </a:rPr>
              <a:t>messaggeri personali </a:t>
            </a:r>
            <a:r>
              <a:rPr sz="1200" dirty="0">
                <a:latin typeface="Times New Roman"/>
                <a:cs typeface="Times New Roman"/>
              </a:rPr>
              <a:t>prontamente disponibile. </a:t>
            </a:r>
            <a:r>
              <a:rPr sz="1200" spc="-5" dirty="0">
                <a:latin typeface="Times New Roman"/>
                <a:cs typeface="Times New Roman"/>
              </a:rPr>
              <a:t>Essi sono </a:t>
            </a:r>
            <a:r>
              <a:rPr sz="1200" dirty="0">
                <a:latin typeface="Times New Roman"/>
                <a:cs typeface="Times New Roman"/>
              </a:rPr>
              <a:t>i soli </a:t>
            </a:r>
            <a:r>
              <a:rPr sz="1200" spc="-5" dirty="0">
                <a:latin typeface="Times New Roman"/>
                <a:cs typeface="Times New Roman"/>
              </a:rPr>
              <a:t>esseri definitamente personalizzati </a:t>
            </a:r>
            <a:r>
              <a:rPr sz="1200" spc="10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possono  sincronizzarsi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correnti universali congiunte del grande </a:t>
            </a:r>
            <a:r>
              <a:rPr sz="1200" dirty="0">
                <a:latin typeface="Times New Roman"/>
                <a:cs typeface="Times New Roman"/>
              </a:rPr>
              <a:t>Universo.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velocità nell’attraversare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spazio </a:t>
            </a:r>
            <a:r>
              <a:rPr sz="1200" dirty="0">
                <a:latin typeface="Times New Roman"/>
                <a:cs typeface="Times New Roman"/>
              </a:rPr>
              <a:t>è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variabile,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46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166734" cy="40741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283845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che nessuna creatura materiale </a:t>
            </a:r>
            <a:r>
              <a:rPr sz="1200" dirty="0">
                <a:latin typeface="Times New Roman"/>
                <a:cs typeface="Times New Roman"/>
              </a:rPr>
              <a:t>ha visto o può </a:t>
            </a:r>
            <a:r>
              <a:rPr sz="1200" spc="-5" dirty="0">
                <a:latin typeface="Times New Roman"/>
                <a:cs typeface="Times New Roman"/>
              </a:rPr>
              <a:t>vedere”. </a:t>
            </a:r>
            <a:r>
              <a:rPr sz="1200" spc="5" dirty="0">
                <a:latin typeface="Times New Roman"/>
                <a:cs typeface="Times New Roman"/>
              </a:rPr>
              <a:t>Ma </a:t>
            </a:r>
            <a:r>
              <a:rPr sz="1200" dirty="0">
                <a:latin typeface="Times New Roman"/>
                <a:cs typeface="Times New Roman"/>
              </a:rPr>
              <a:t>non è necessario </a:t>
            </a:r>
            <a:r>
              <a:rPr sz="1200" spc="-5" dirty="0">
                <a:latin typeface="Times New Roman"/>
                <a:cs typeface="Times New Roman"/>
              </a:rPr>
              <a:t>vedere Dio con gli </a:t>
            </a:r>
            <a:r>
              <a:rPr sz="1200" dirty="0">
                <a:latin typeface="Times New Roman"/>
                <a:cs typeface="Times New Roman"/>
              </a:rPr>
              <a:t>occhi della carne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discernerlo  </a:t>
            </a:r>
            <a:r>
              <a:rPr sz="1200" spc="-5" dirty="0">
                <a:latin typeface="Times New Roman"/>
                <a:cs typeface="Times New Roman"/>
              </a:rPr>
              <a:t>attraverso </a:t>
            </a:r>
            <a:r>
              <a:rPr sz="1200" dirty="0">
                <a:latin typeface="Times New Roman"/>
                <a:cs typeface="Times New Roman"/>
              </a:rPr>
              <a:t>la visione per </a:t>
            </a:r>
            <a:r>
              <a:rPr sz="1200" spc="-5" dirty="0">
                <a:latin typeface="Times New Roman"/>
                <a:cs typeface="Times New Roman"/>
              </a:rPr>
              <a:t>fede della </a:t>
            </a:r>
            <a:r>
              <a:rPr sz="1200" dirty="0">
                <a:latin typeface="Times New Roman"/>
                <a:cs typeface="Times New Roman"/>
              </a:rPr>
              <a:t>mente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spiritualizzata.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21209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(25.4) 1:3.4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natura spirituale </a:t>
            </a:r>
            <a:r>
              <a:rPr sz="1200" spc="-5" dirty="0">
                <a:latin typeface="Times New Roman"/>
                <a:cs typeface="Times New Roman"/>
              </a:rPr>
              <a:t>del Padre Universale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pienamente condivisa </a:t>
            </a:r>
            <a:r>
              <a:rPr sz="1200" dirty="0">
                <a:latin typeface="Times New Roman"/>
                <a:cs typeface="Times New Roman"/>
              </a:rPr>
              <a:t>con il </a:t>
            </a:r>
            <a:r>
              <a:rPr sz="1200" spc="-5" dirty="0">
                <a:latin typeface="Times New Roman"/>
                <a:cs typeface="Times New Roman"/>
              </a:rPr>
              <a:t>suo essere coesistente,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Eterno </a:t>
            </a:r>
            <a:r>
              <a:rPr sz="1200" dirty="0">
                <a:latin typeface="Times New Roman"/>
                <a:cs typeface="Times New Roman"/>
              </a:rPr>
              <a:t>del  </a:t>
            </a:r>
            <a:r>
              <a:rPr sz="1200" spc="-5" dirty="0">
                <a:latin typeface="Times New Roman"/>
                <a:cs typeface="Times New Roman"/>
              </a:rPr>
              <a:t>Paradiso. Sia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Padre che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condividono </a:t>
            </a:r>
            <a:r>
              <a:rPr sz="1200" spc="-5" dirty="0">
                <a:latin typeface="Times New Roman"/>
                <a:cs typeface="Times New Roman"/>
              </a:rPr>
              <a:t>similmente </a:t>
            </a:r>
            <a:r>
              <a:rPr sz="1200" dirty="0">
                <a:latin typeface="Times New Roman"/>
                <a:cs typeface="Times New Roman"/>
              </a:rPr>
              <a:t>lo spirito </a:t>
            </a:r>
            <a:r>
              <a:rPr sz="1200" spc="-5" dirty="0">
                <a:latin typeface="Times New Roman"/>
                <a:cs typeface="Times New Roman"/>
              </a:rPr>
              <a:t>universale ed eterno, </a:t>
            </a:r>
            <a:r>
              <a:rPr sz="1200" dirty="0">
                <a:latin typeface="Times New Roman"/>
                <a:cs typeface="Times New Roman"/>
              </a:rPr>
              <a:t>pienamente e senza </a:t>
            </a:r>
            <a:r>
              <a:rPr sz="1200" spc="-5" dirty="0">
                <a:latin typeface="Times New Roman"/>
                <a:cs typeface="Times New Roman"/>
              </a:rPr>
              <a:t>riserve, con </a:t>
            </a:r>
            <a:r>
              <a:rPr sz="1200" dirty="0">
                <a:latin typeface="Times New Roman"/>
                <a:cs typeface="Times New Roman"/>
              </a:rPr>
              <a:t>il loro  </a:t>
            </a:r>
            <a:r>
              <a:rPr sz="1200" spc="-5" dirty="0">
                <a:latin typeface="Times New Roman"/>
                <a:cs typeface="Times New Roman"/>
              </a:rPr>
              <a:t>coordinato congiunto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personalità, </a:t>
            </a:r>
            <a:r>
              <a:rPr sz="1200" dirty="0">
                <a:latin typeface="Times New Roman"/>
                <a:cs typeface="Times New Roman"/>
              </a:rPr>
              <a:t>lo Spirito </a:t>
            </a:r>
            <a:r>
              <a:rPr sz="1200" spc="-5" dirty="0">
                <a:latin typeface="Times New Roman"/>
                <a:cs typeface="Times New Roman"/>
              </a:rPr>
              <a:t>Infinito. </a:t>
            </a:r>
            <a:r>
              <a:rPr sz="1200" spc="-15" dirty="0">
                <a:latin typeface="Times New Roman"/>
                <a:cs typeface="Times New Roman"/>
              </a:rPr>
              <a:t>Lo </a:t>
            </a:r>
            <a:r>
              <a:rPr sz="1200" dirty="0">
                <a:latin typeface="Times New Roman"/>
                <a:cs typeface="Times New Roman"/>
              </a:rPr>
              <a:t>spirito di Dio, </a:t>
            </a:r>
            <a:r>
              <a:rPr sz="1200" spc="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se stesso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se stesso, è </a:t>
            </a:r>
            <a:r>
              <a:rPr sz="1200" spc="-5" dirty="0">
                <a:latin typeface="Times New Roman"/>
                <a:cs typeface="Times New Roman"/>
              </a:rPr>
              <a:t>assoluto; nel </a:t>
            </a:r>
            <a:r>
              <a:rPr sz="1200" dirty="0">
                <a:latin typeface="Times New Roman"/>
                <a:cs typeface="Times New Roman"/>
              </a:rPr>
              <a:t>Figlio è non  </a:t>
            </a:r>
            <a:r>
              <a:rPr sz="1200" spc="-5" dirty="0">
                <a:latin typeface="Times New Roman"/>
                <a:cs typeface="Times New Roman"/>
              </a:rPr>
              <a:t>qualificato, </a:t>
            </a:r>
            <a:r>
              <a:rPr sz="1200" dirty="0">
                <a:latin typeface="Times New Roman"/>
                <a:cs typeface="Times New Roman"/>
              </a:rPr>
              <a:t>nello Spirito è </a:t>
            </a:r>
            <a:r>
              <a:rPr sz="1200" spc="-5" dirty="0">
                <a:latin typeface="Times New Roman"/>
                <a:cs typeface="Times New Roman"/>
              </a:rPr>
              <a:t>universale, ed </a:t>
            </a:r>
            <a:r>
              <a:rPr sz="1200" dirty="0">
                <a:latin typeface="Times New Roman"/>
                <a:cs typeface="Times New Roman"/>
              </a:rPr>
              <a:t>in tutti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grazie </a:t>
            </a:r>
            <a:r>
              <a:rPr sz="1200" dirty="0">
                <a:latin typeface="Times New Roman"/>
                <a:cs typeface="Times New Roman"/>
              </a:rPr>
              <a:t>a loro,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infinito.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88900" marR="685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(25.5) 1:3.5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è uno spirito </a:t>
            </a:r>
            <a:r>
              <a:rPr sz="1200" spc="-5" dirty="0">
                <a:latin typeface="Times New Roman"/>
                <a:cs typeface="Times New Roman"/>
              </a:rPr>
              <a:t>universale; Dio </a:t>
            </a:r>
            <a:r>
              <a:rPr sz="1200" dirty="0">
                <a:latin typeface="Times New Roman"/>
                <a:cs typeface="Times New Roman"/>
              </a:rPr>
              <a:t>è la persona </a:t>
            </a:r>
            <a:r>
              <a:rPr sz="1200" spc="-5" dirty="0">
                <a:latin typeface="Times New Roman"/>
                <a:cs typeface="Times New Roman"/>
              </a:rPr>
              <a:t>universale.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realtà personale </a:t>
            </a:r>
            <a:r>
              <a:rPr sz="1200" dirty="0">
                <a:latin typeface="Times New Roman"/>
                <a:cs typeface="Times New Roman"/>
              </a:rPr>
              <a:t>suprema </a:t>
            </a:r>
            <a:r>
              <a:rPr sz="1200" spc="-5" dirty="0">
                <a:latin typeface="Times New Roman"/>
                <a:cs typeface="Times New Roman"/>
              </a:rPr>
              <a:t>della creazione finita </a:t>
            </a:r>
            <a:r>
              <a:rPr sz="1200" dirty="0">
                <a:latin typeface="Times New Roman"/>
                <a:cs typeface="Times New Roman"/>
              </a:rPr>
              <a:t>è spirito; la  </a:t>
            </a:r>
            <a:r>
              <a:rPr sz="1200" spc="-5" dirty="0">
                <a:latin typeface="Times New Roman"/>
                <a:cs typeface="Times New Roman"/>
              </a:rPr>
              <a:t>definitiva realtà </a:t>
            </a:r>
            <a:r>
              <a:rPr sz="1200" dirty="0">
                <a:latin typeface="Times New Roman"/>
                <a:cs typeface="Times New Roman"/>
              </a:rPr>
              <a:t>del cosmo </a:t>
            </a:r>
            <a:r>
              <a:rPr sz="1200" spc="-5" dirty="0">
                <a:latin typeface="Times New Roman"/>
                <a:cs typeface="Times New Roman"/>
              </a:rPr>
              <a:t>personale </a:t>
            </a:r>
            <a:r>
              <a:rPr sz="1200" dirty="0">
                <a:latin typeface="Times New Roman"/>
                <a:cs typeface="Times New Roman"/>
              </a:rPr>
              <a:t>è spirito </a:t>
            </a:r>
            <a:r>
              <a:rPr sz="1200" spc="-5" dirty="0">
                <a:latin typeface="Times New Roman"/>
                <a:cs typeface="Times New Roman"/>
              </a:rPr>
              <a:t>absonito. </a:t>
            </a:r>
            <a:r>
              <a:rPr sz="1200" dirty="0">
                <a:latin typeface="Times New Roman"/>
                <a:cs typeface="Times New Roman"/>
              </a:rPr>
              <a:t>Solo i livelli </a:t>
            </a:r>
            <a:r>
              <a:rPr sz="1200" spc="-5" dirty="0">
                <a:latin typeface="Times New Roman"/>
                <a:cs typeface="Times New Roman"/>
              </a:rPr>
              <a:t>dell’infinità sono assoluti,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solo su questi livelli c’è finalità </a:t>
            </a:r>
            <a:r>
              <a:rPr sz="1200" dirty="0">
                <a:latin typeface="Times New Roman"/>
                <a:cs typeface="Times New Roman"/>
              </a:rPr>
              <a:t>di  unità tra </a:t>
            </a:r>
            <a:r>
              <a:rPr sz="1200" spc="-5" dirty="0">
                <a:latin typeface="Times New Roman"/>
                <a:cs typeface="Times New Roman"/>
              </a:rPr>
              <a:t>materia, </a:t>
            </a:r>
            <a:r>
              <a:rPr sz="1200" dirty="0">
                <a:latin typeface="Times New Roman"/>
                <a:cs typeface="Times New Roman"/>
              </a:rPr>
              <a:t>mente 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spirito.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413384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(25.6) 1:3.6 </a:t>
            </a:r>
            <a:r>
              <a:rPr sz="1200" spc="-5" dirty="0">
                <a:latin typeface="Times New Roman"/>
                <a:cs typeface="Times New Roman"/>
              </a:rPr>
              <a:t>Negli Universi Dio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Padre è, potenzialmente,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supercontrollore della materia, della </a:t>
            </a:r>
            <a:r>
              <a:rPr sz="1200" dirty="0">
                <a:latin typeface="Times New Roman"/>
                <a:cs typeface="Times New Roman"/>
              </a:rPr>
              <a:t>mente e </a:t>
            </a:r>
            <a:r>
              <a:rPr sz="1200" spc="-5" dirty="0">
                <a:latin typeface="Times New Roman"/>
                <a:cs typeface="Times New Roman"/>
              </a:rPr>
              <a:t>dello </a:t>
            </a:r>
            <a:r>
              <a:rPr sz="1200" dirty="0">
                <a:latin typeface="Times New Roman"/>
                <a:cs typeface="Times New Roman"/>
              </a:rPr>
              <a:t>spirito. </a:t>
            </a:r>
            <a:r>
              <a:rPr sz="1200" spc="-5" dirty="0">
                <a:latin typeface="Times New Roman"/>
                <a:cs typeface="Times New Roman"/>
              </a:rPr>
              <a:t>Dio tratta  direttamente con </a:t>
            </a:r>
            <a:r>
              <a:rPr sz="1200" dirty="0">
                <a:latin typeface="Times New Roman"/>
                <a:cs typeface="Times New Roman"/>
              </a:rPr>
              <a:t>le personalità </a:t>
            </a:r>
            <a:r>
              <a:rPr sz="1200" spc="-5" dirty="0">
                <a:latin typeface="Times New Roman"/>
                <a:cs typeface="Times New Roman"/>
              </a:rPr>
              <a:t>della sua immensa creazione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creature </a:t>
            </a:r>
            <a:r>
              <a:rPr sz="1200" dirty="0">
                <a:latin typeface="Times New Roman"/>
                <a:cs typeface="Times New Roman"/>
              </a:rPr>
              <a:t>dotate di volontà </a:t>
            </a:r>
            <a:r>
              <a:rPr sz="1200" spc="-5" dirty="0">
                <a:latin typeface="Times New Roman"/>
                <a:cs typeface="Times New Roman"/>
              </a:rPr>
              <a:t>solamente per </a:t>
            </a:r>
            <a:r>
              <a:rPr sz="1200" dirty="0">
                <a:latin typeface="Times New Roman"/>
                <a:cs typeface="Times New Roman"/>
              </a:rPr>
              <a:t>mezzo </a:t>
            </a:r>
            <a:r>
              <a:rPr sz="1200" spc="-5" dirty="0">
                <a:latin typeface="Times New Roman"/>
                <a:cs typeface="Times New Roman"/>
              </a:rPr>
              <a:t>del suo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esteso</a:t>
            </a:r>
            <a:endParaRPr sz="1200">
              <a:latin typeface="Times New Roman"/>
              <a:cs typeface="Times New Roman"/>
            </a:endParaRPr>
          </a:p>
          <a:p>
            <a:pPr marL="88900" marR="71755">
              <a:lnSpc>
                <a:spcPts val="1380"/>
              </a:lnSpc>
              <a:spcBef>
                <a:spcPts val="5"/>
              </a:spcBef>
            </a:pPr>
            <a:r>
              <a:rPr sz="1200" spc="-5" dirty="0">
                <a:latin typeface="Times New Roman"/>
                <a:cs typeface="Times New Roman"/>
              </a:rPr>
              <a:t>circuito della personalità;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(all’esterno del </a:t>
            </a:r>
            <a:r>
              <a:rPr sz="1200" dirty="0">
                <a:latin typeface="Times New Roman"/>
                <a:cs typeface="Times New Roman"/>
              </a:rPr>
              <a:t>Paradiso)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contattabile </a:t>
            </a:r>
            <a:r>
              <a:rPr sz="1200" dirty="0">
                <a:latin typeface="Times New Roman"/>
                <a:cs typeface="Times New Roman"/>
              </a:rPr>
              <a:t>soltanto nelle </a:t>
            </a:r>
            <a:r>
              <a:rPr sz="1200" spc="-5" dirty="0">
                <a:latin typeface="Times New Roman"/>
                <a:cs typeface="Times New Roman"/>
              </a:rPr>
              <a:t>presenze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sue entità </a:t>
            </a:r>
            <a:r>
              <a:rPr sz="1200" dirty="0">
                <a:latin typeface="Times New Roman"/>
                <a:cs typeface="Times New Roman"/>
              </a:rPr>
              <a:t>frammentate, la  volontà di </a:t>
            </a:r>
            <a:r>
              <a:rPr sz="1200" spc="-5" dirty="0">
                <a:latin typeface="Times New Roman"/>
                <a:cs typeface="Times New Roman"/>
              </a:rPr>
              <a:t>Dio dappertutto negli </a:t>
            </a:r>
            <a:r>
              <a:rPr sz="1200" dirty="0">
                <a:latin typeface="Times New Roman"/>
                <a:cs typeface="Times New Roman"/>
              </a:rPr>
              <a:t>Universi.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del Paradiso, che abita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mente dei mortali del tempo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essa  favorisce </a:t>
            </a:r>
            <a:r>
              <a:rPr sz="1200" dirty="0">
                <a:latin typeface="Times New Roman"/>
                <a:cs typeface="Times New Roman"/>
              </a:rPr>
              <a:t>l’evoluzione </a:t>
            </a:r>
            <a:r>
              <a:rPr sz="1200" spc="-5" dirty="0">
                <a:latin typeface="Times New Roman"/>
                <a:cs typeface="Times New Roman"/>
              </a:rPr>
              <a:t>dell’anima immortale della creatura sopravvivente,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della stessa </a:t>
            </a:r>
            <a:r>
              <a:rPr sz="1200" dirty="0">
                <a:latin typeface="Times New Roman"/>
                <a:cs typeface="Times New Roman"/>
              </a:rPr>
              <a:t>natura e divinità </a:t>
            </a:r>
            <a:r>
              <a:rPr sz="1200" spc="-5" dirty="0">
                <a:latin typeface="Times New Roman"/>
                <a:cs typeface="Times New Roman"/>
              </a:rPr>
              <a:t>del Padre </a:t>
            </a:r>
            <a:r>
              <a:rPr sz="1200" dirty="0">
                <a:latin typeface="Times New Roman"/>
                <a:cs typeface="Times New Roman"/>
              </a:rPr>
              <a:t>Universale. </a:t>
            </a:r>
            <a:r>
              <a:rPr sz="1200" spc="-5" dirty="0">
                <a:latin typeface="Times New Roman"/>
                <a:cs typeface="Times New Roman"/>
              </a:rPr>
              <a:t>Ma  </a:t>
            </a:r>
            <a:r>
              <a:rPr sz="1200" dirty="0">
                <a:latin typeface="Times New Roman"/>
                <a:cs typeface="Times New Roman"/>
              </a:rPr>
              <a:t>le menti di tali </a:t>
            </a:r>
            <a:r>
              <a:rPr sz="1200" spc="-5" dirty="0">
                <a:latin typeface="Times New Roman"/>
                <a:cs typeface="Times New Roman"/>
              </a:rPr>
              <a:t>creature </a:t>
            </a:r>
            <a:r>
              <a:rPr sz="1200" dirty="0">
                <a:latin typeface="Times New Roman"/>
                <a:cs typeface="Times New Roman"/>
              </a:rPr>
              <a:t>evoluzionarie </a:t>
            </a:r>
            <a:r>
              <a:rPr sz="1200" spc="-5" dirty="0">
                <a:latin typeface="Times New Roman"/>
                <a:cs typeface="Times New Roman"/>
              </a:rPr>
              <a:t>hanno origine negli Universi locali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devono acquisire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perfezione divina </a:t>
            </a:r>
            <a:r>
              <a:rPr sz="1200" spc="-5" dirty="0">
                <a:latin typeface="Times New Roman"/>
                <a:cs typeface="Times New Roman"/>
              </a:rPr>
              <a:t>compiendo quelle  trasformazioni esperienziali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realizzazione spirituale che </a:t>
            </a:r>
            <a:r>
              <a:rPr sz="1200" dirty="0">
                <a:latin typeface="Times New Roman"/>
                <a:cs typeface="Times New Roman"/>
              </a:rPr>
              <a:t>sono il risultato inevitabile </a:t>
            </a:r>
            <a:r>
              <a:rPr sz="1200" spc="-5" dirty="0">
                <a:latin typeface="Times New Roman"/>
                <a:cs typeface="Times New Roman"/>
              </a:rPr>
              <a:t>della scelta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creatura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5" dirty="0">
                <a:latin typeface="Times New Roman"/>
                <a:cs typeface="Times New Roman"/>
              </a:rPr>
              <a:t>fare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volontà</a:t>
            </a:r>
            <a:endParaRPr sz="1200">
              <a:latin typeface="Times New Roman"/>
              <a:cs typeface="Times New Roman"/>
            </a:endParaRPr>
          </a:p>
          <a:p>
            <a:pPr marL="88900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del Padre nei</a:t>
            </a:r>
            <a:r>
              <a:rPr sz="1200" dirty="0">
                <a:latin typeface="Times New Roman"/>
                <a:cs typeface="Times New Roman"/>
              </a:rPr>
              <a:t> cieli.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50">
              <a:latin typeface="Times New Roman"/>
              <a:cs typeface="Times New Roman"/>
            </a:endParaRPr>
          </a:p>
          <a:p>
            <a:pPr marL="88900" marR="116839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(26.1) 1:3.7 </a:t>
            </a:r>
            <a:r>
              <a:rPr sz="1200" spc="-5" dirty="0">
                <a:latin typeface="Times New Roman"/>
                <a:cs typeface="Times New Roman"/>
              </a:rPr>
              <a:t>Nell’esperienza interiore dell’uomo </a:t>
            </a:r>
            <a:r>
              <a:rPr sz="1200" dirty="0">
                <a:latin typeface="Times New Roman"/>
                <a:cs typeface="Times New Roman"/>
              </a:rPr>
              <a:t>la mente è </a:t>
            </a:r>
            <a:r>
              <a:rPr sz="1200" spc="-5" dirty="0">
                <a:latin typeface="Times New Roman"/>
                <a:cs typeface="Times New Roman"/>
              </a:rPr>
              <a:t>congiunta alla </a:t>
            </a:r>
            <a:r>
              <a:rPr sz="1200" dirty="0">
                <a:latin typeface="Times New Roman"/>
                <a:cs typeface="Times New Roman"/>
              </a:rPr>
              <a:t>materia. </a:t>
            </a:r>
            <a:r>
              <a:rPr sz="1200" spc="-5" dirty="0">
                <a:latin typeface="Times New Roman"/>
                <a:cs typeface="Times New Roman"/>
              </a:rPr>
              <a:t>Questa </a:t>
            </a:r>
            <a:r>
              <a:rPr sz="1200" dirty="0">
                <a:latin typeface="Times New Roman"/>
                <a:cs typeface="Times New Roman"/>
              </a:rPr>
              <a:t>mente </a:t>
            </a:r>
            <a:r>
              <a:rPr sz="1200" spc="-5" dirty="0">
                <a:latin typeface="Times New Roman"/>
                <a:cs typeface="Times New Roman"/>
              </a:rPr>
              <a:t>legata alla materia </a:t>
            </a:r>
            <a:r>
              <a:rPr sz="1200" dirty="0">
                <a:latin typeface="Times New Roman"/>
                <a:cs typeface="Times New Roman"/>
              </a:rPr>
              <a:t>non può  </a:t>
            </a:r>
            <a:r>
              <a:rPr sz="1200" spc="-5" dirty="0">
                <a:latin typeface="Times New Roman"/>
                <a:cs typeface="Times New Roman"/>
              </a:rPr>
              <a:t>sopravvivere al decesso del mortale.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tecnica della </a:t>
            </a:r>
            <a:r>
              <a:rPr sz="1200" spc="-5" dirty="0">
                <a:latin typeface="Times New Roman"/>
                <a:cs typeface="Times New Roman"/>
              </a:rPr>
              <a:t>sopravvivenza </a:t>
            </a:r>
            <a:r>
              <a:rPr sz="1200" dirty="0">
                <a:latin typeface="Times New Roman"/>
                <a:cs typeface="Times New Roman"/>
              </a:rPr>
              <a:t>è contenuta in </a:t>
            </a:r>
            <a:r>
              <a:rPr sz="1200" spc="-5" dirty="0">
                <a:latin typeface="Times New Roman"/>
                <a:cs typeface="Times New Roman"/>
              </a:rPr>
              <a:t>quegli </a:t>
            </a:r>
            <a:r>
              <a:rPr sz="1200" dirty="0">
                <a:latin typeface="Times New Roman"/>
                <a:cs typeface="Times New Roman"/>
              </a:rPr>
              <a:t>aggiustamenti della volontà </a:t>
            </a:r>
            <a:r>
              <a:rPr sz="1200" spc="-5" dirty="0">
                <a:latin typeface="Times New Roman"/>
                <a:cs typeface="Times New Roman"/>
              </a:rPr>
              <a:t>umana ed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46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460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190230" cy="40741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16637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dipendendo </a:t>
            </a:r>
            <a:r>
              <a:rPr sz="1200" dirty="0">
                <a:latin typeface="Times New Roman"/>
                <a:cs typeface="Times New Roman"/>
              </a:rPr>
              <a:t>da una grande </a:t>
            </a:r>
            <a:r>
              <a:rPr sz="1200" spc="-5" dirty="0">
                <a:latin typeface="Times New Roman"/>
                <a:cs typeface="Times New Roman"/>
              </a:rPr>
              <a:t>varietà </a:t>
            </a:r>
            <a:r>
              <a:rPr sz="1200" dirty="0">
                <a:latin typeface="Times New Roman"/>
                <a:cs typeface="Times New Roman"/>
              </a:rPr>
              <a:t>d’influenze </a:t>
            </a:r>
            <a:r>
              <a:rPr sz="1200" spc="-5" dirty="0">
                <a:latin typeface="Times New Roman"/>
                <a:cs typeface="Times New Roman"/>
              </a:rPr>
              <a:t>interferenti, </a:t>
            </a:r>
            <a:r>
              <a:rPr sz="1200" dirty="0">
                <a:latin typeface="Times New Roman"/>
                <a:cs typeface="Times New Roman"/>
              </a:rPr>
              <a:t>ma le </a:t>
            </a:r>
            <a:r>
              <a:rPr sz="1200" spc="-5" dirty="0">
                <a:latin typeface="Times New Roman"/>
                <a:cs typeface="Times New Roman"/>
              </a:rPr>
              <a:t>registrazioni indicano che nel </a:t>
            </a:r>
            <a:r>
              <a:rPr sz="1200" dirty="0">
                <a:latin typeface="Times New Roman"/>
                <a:cs typeface="Times New Roman"/>
              </a:rPr>
              <a:t>viaggio per </a:t>
            </a:r>
            <a:r>
              <a:rPr sz="1200" spc="-5" dirty="0">
                <a:latin typeface="Times New Roman"/>
                <a:cs typeface="Times New Roman"/>
              </a:rPr>
              <a:t>compiere </a:t>
            </a:r>
            <a:r>
              <a:rPr sz="1200" dirty="0">
                <a:latin typeface="Times New Roman"/>
                <a:cs typeface="Times New Roman"/>
              </a:rPr>
              <a:t>la presente  missione il </a:t>
            </a:r>
            <a:r>
              <a:rPr sz="1200" spc="-5" dirty="0">
                <a:latin typeface="Times New Roman"/>
                <a:cs typeface="Times New Roman"/>
              </a:rPr>
              <a:t>messaggero </a:t>
            </a:r>
            <a:r>
              <a:rPr sz="1200" dirty="0">
                <a:latin typeface="Times New Roman"/>
                <a:cs typeface="Times New Roman"/>
              </a:rPr>
              <a:t>a me </a:t>
            </a:r>
            <a:r>
              <a:rPr sz="1200" spc="-5" dirty="0">
                <a:latin typeface="Times New Roman"/>
                <a:cs typeface="Times New Roman"/>
              </a:rPr>
              <a:t>associato </a:t>
            </a:r>
            <a:r>
              <a:rPr sz="1200" dirty="0">
                <a:latin typeface="Times New Roman"/>
                <a:cs typeface="Times New Roman"/>
              </a:rPr>
              <a:t>ha proceduto ad una </a:t>
            </a:r>
            <a:r>
              <a:rPr sz="1200" spc="-5" dirty="0">
                <a:latin typeface="Times New Roman"/>
                <a:cs typeface="Times New Roman"/>
              </a:rPr>
              <a:t>velocità </a:t>
            </a:r>
            <a:r>
              <a:rPr sz="1200" dirty="0">
                <a:latin typeface="Times New Roman"/>
                <a:cs typeface="Times New Roman"/>
              </a:rPr>
              <a:t>di 1.354.458.739.000 </a:t>
            </a:r>
            <a:r>
              <a:rPr sz="1200" spc="-5" dirty="0">
                <a:latin typeface="Times New Roman"/>
                <a:cs typeface="Times New Roman"/>
              </a:rPr>
              <a:t>chilometri </a:t>
            </a:r>
            <a:r>
              <a:rPr sz="1200" dirty="0">
                <a:latin typeface="Times New Roman"/>
                <a:cs typeface="Times New Roman"/>
              </a:rPr>
              <a:t>al </a:t>
            </a:r>
            <a:r>
              <a:rPr sz="1200" spc="-5" dirty="0">
                <a:latin typeface="Times New Roman"/>
                <a:cs typeface="Times New Roman"/>
              </a:rPr>
              <a:t>secondo del </a:t>
            </a:r>
            <a:r>
              <a:rPr sz="1200" dirty="0">
                <a:latin typeface="Times New Roman"/>
                <a:cs typeface="Times New Roman"/>
              </a:rPr>
              <a:t>vostro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tempo.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16510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(261.2) 23:3.4 </a:t>
            </a:r>
            <a:r>
              <a:rPr sz="1200" spc="-15" dirty="0">
                <a:latin typeface="Times New Roman"/>
                <a:cs typeface="Times New Roman"/>
              </a:rPr>
              <a:t>Io </a:t>
            </a:r>
            <a:r>
              <a:rPr sz="1200" dirty="0">
                <a:latin typeface="Times New Roman"/>
                <a:cs typeface="Times New Roman"/>
              </a:rPr>
              <a:t>sono del tutto </a:t>
            </a:r>
            <a:r>
              <a:rPr sz="1200" spc="-5" dirty="0">
                <a:latin typeface="Times New Roman"/>
                <a:cs typeface="Times New Roman"/>
              </a:rPr>
              <a:t>incapace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spiegare </a:t>
            </a:r>
            <a:r>
              <a:rPr sz="1200" dirty="0">
                <a:latin typeface="Times New Roman"/>
                <a:cs typeface="Times New Roman"/>
              </a:rPr>
              <a:t>alla mente di tipo </a:t>
            </a:r>
            <a:r>
              <a:rPr sz="1200" spc="-5" dirty="0">
                <a:latin typeface="Times New Roman"/>
                <a:cs typeface="Times New Roman"/>
              </a:rPr>
              <a:t>materiale come </a:t>
            </a:r>
            <a:r>
              <a:rPr sz="1200" dirty="0">
                <a:latin typeface="Times New Roman"/>
                <a:cs typeface="Times New Roman"/>
              </a:rPr>
              <a:t>uno spirito </a:t>
            </a:r>
            <a:r>
              <a:rPr sz="1200" spc="-5" dirty="0">
                <a:latin typeface="Times New Roman"/>
                <a:cs typeface="Times New Roman"/>
              </a:rPr>
              <a:t>possa essere </a:t>
            </a:r>
            <a:r>
              <a:rPr sz="1200" dirty="0">
                <a:latin typeface="Times New Roman"/>
                <a:cs typeface="Times New Roman"/>
              </a:rPr>
              <a:t>una persona </a:t>
            </a:r>
            <a:r>
              <a:rPr sz="1200" spc="-5" dirty="0">
                <a:latin typeface="Times New Roman"/>
                <a:cs typeface="Times New Roman"/>
              </a:rPr>
              <a:t>reale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allo  stesso </a:t>
            </a:r>
            <a:r>
              <a:rPr sz="1200" dirty="0">
                <a:latin typeface="Times New Roman"/>
                <a:cs typeface="Times New Roman"/>
              </a:rPr>
              <a:t>tempo </a:t>
            </a:r>
            <a:r>
              <a:rPr sz="1200" spc="-5" dirty="0">
                <a:latin typeface="Times New Roman"/>
                <a:cs typeface="Times New Roman"/>
              </a:rPr>
              <a:t>attraversare </a:t>
            </a:r>
            <a:r>
              <a:rPr sz="1200" dirty="0">
                <a:latin typeface="Times New Roman"/>
                <a:cs typeface="Times New Roman"/>
              </a:rPr>
              <a:t>lo spazio a </a:t>
            </a:r>
            <a:r>
              <a:rPr sz="1200" spc="-5" dirty="0">
                <a:latin typeface="Times New Roman"/>
                <a:cs typeface="Times New Roman"/>
              </a:rPr>
              <a:t>velocità così prodigiose.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questi stessi Messaggeri Solitari vengono effettivamente su  Urantia,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5" dirty="0">
                <a:latin typeface="Times New Roman"/>
                <a:cs typeface="Times New Roman"/>
              </a:rPr>
              <a:t>ne </a:t>
            </a:r>
            <a:r>
              <a:rPr sz="1200" spc="-5" dirty="0">
                <a:latin typeface="Times New Roman"/>
                <a:cs typeface="Times New Roman"/>
              </a:rPr>
              <a:t>partono, </a:t>
            </a:r>
            <a:r>
              <a:rPr sz="1200" dirty="0">
                <a:latin typeface="Times New Roman"/>
                <a:cs typeface="Times New Roman"/>
              </a:rPr>
              <a:t>a tali </a:t>
            </a:r>
            <a:r>
              <a:rPr sz="1200" spc="-5" dirty="0">
                <a:latin typeface="Times New Roman"/>
                <a:cs typeface="Times New Roman"/>
              </a:rPr>
              <a:t>velocità incredibili.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verità, se così </a:t>
            </a:r>
            <a:r>
              <a:rPr sz="1200" dirty="0">
                <a:latin typeface="Times New Roman"/>
                <a:cs typeface="Times New Roman"/>
              </a:rPr>
              <a:t>non fosse, </a:t>
            </a:r>
            <a:r>
              <a:rPr sz="1200" spc="-5" dirty="0">
                <a:latin typeface="Times New Roman"/>
                <a:cs typeface="Times New Roman"/>
              </a:rPr>
              <a:t>l’intera </a:t>
            </a:r>
            <a:r>
              <a:rPr sz="1200" dirty="0">
                <a:latin typeface="Times New Roman"/>
                <a:cs typeface="Times New Roman"/>
              </a:rPr>
              <a:t>economia </a:t>
            </a:r>
            <a:r>
              <a:rPr sz="1200" spc="-5" dirty="0">
                <a:latin typeface="Times New Roman"/>
                <a:cs typeface="Times New Roman"/>
              </a:rPr>
              <a:t>dell’amministrazione </a:t>
            </a:r>
            <a:r>
              <a:rPr sz="1200" dirty="0">
                <a:latin typeface="Times New Roman"/>
                <a:cs typeface="Times New Roman"/>
              </a:rPr>
              <a:t>universale  </a:t>
            </a:r>
            <a:r>
              <a:rPr sz="1200" spc="-5" dirty="0">
                <a:latin typeface="Times New Roman"/>
                <a:cs typeface="Times New Roman"/>
              </a:rPr>
              <a:t>sarebbe </a:t>
            </a:r>
            <a:r>
              <a:rPr sz="1200" dirty="0">
                <a:latin typeface="Times New Roman"/>
                <a:cs typeface="Times New Roman"/>
              </a:rPr>
              <a:t>largamente privata </a:t>
            </a:r>
            <a:r>
              <a:rPr sz="1200" spc="-5" dirty="0">
                <a:latin typeface="Times New Roman"/>
                <a:cs typeface="Times New Roman"/>
              </a:rPr>
              <a:t>del suo elemento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personale.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88900" marR="685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(261.3) 23:3.5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Messaggeri </a:t>
            </a:r>
            <a:r>
              <a:rPr sz="1200" dirty="0">
                <a:latin typeface="Times New Roman"/>
                <a:cs typeface="Times New Roman"/>
              </a:rPr>
              <a:t>Solitari </a:t>
            </a:r>
            <a:r>
              <a:rPr sz="1200" spc="-5" dirty="0">
                <a:latin typeface="Times New Roman"/>
                <a:cs typeface="Times New Roman"/>
              </a:rPr>
              <a:t>sono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grado </a:t>
            </a:r>
            <a:r>
              <a:rPr sz="1200" dirty="0">
                <a:latin typeface="Times New Roman"/>
                <a:cs typeface="Times New Roman"/>
              </a:rPr>
              <a:t>di funzionare </a:t>
            </a:r>
            <a:r>
              <a:rPr sz="1200" spc="-5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linee di comunicazione d’emergenza in tutte le </a:t>
            </a:r>
            <a:r>
              <a:rPr sz="1200" spc="-5" dirty="0">
                <a:latin typeface="Times New Roman"/>
                <a:cs typeface="Times New Roman"/>
              </a:rPr>
              <a:t>regioni </a:t>
            </a:r>
            <a:r>
              <a:rPr sz="1200" dirty="0">
                <a:latin typeface="Times New Roman"/>
                <a:cs typeface="Times New Roman"/>
              </a:rPr>
              <a:t>remote  </a:t>
            </a:r>
            <a:r>
              <a:rPr sz="1200" spc="-5" dirty="0">
                <a:latin typeface="Times New Roman"/>
                <a:cs typeface="Times New Roman"/>
              </a:rPr>
              <a:t>dello </a:t>
            </a:r>
            <a:r>
              <a:rPr sz="1200" dirty="0">
                <a:latin typeface="Times New Roman"/>
                <a:cs typeface="Times New Roman"/>
              </a:rPr>
              <a:t>spazio, </a:t>
            </a:r>
            <a:r>
              <a:rPr sz="1200" spc="-5" dirty="0">
                <a:latin typeface="Times New Roman"/>
                <a:cs typeface="Times New Roman"/>
              </a:rPr>
              <a:t>regni </a:t>
            </a:r>
            <a:r>
              <a:rPr sz="1200" dirty="0">
                <a:latin typeface="Times New Roman"/>
                <a:cs typeface="Times New Roman"/>
              </a:rPr>
              <a:t>non inclusi </a:t>
            </a:r>
            <a:r>
              <a:rPr sz="1200" spc="-5" dirty="0">
                <a:latin typeface="Times New Roman"/>
                <a:cs typeface="Times New Roman"/>
              </a:rPr>
              <a:t>nei circuiti stabiliti del grande Universo. </a:t>
            </a:r>
            <a:r>
              <a:rPr sz="1200" dirty="0">
                <a:latin typeface="Times New Roman"/>
                <a:cs typeface="Times New Roman"/>
              </a:rPr>
              <a:t>Ne </a:t>
            </a:r>
            <a:r>
              <a:rPr sz="1200" spc="-5" dirty="0">
                <a:latin typeface="Times New Roman"/>
                <a:cs typeface="Times New Roman"/>
              </a:rPr>
              <a:t>consegue </a:t>
            </a:r>
            <a:r>
              <a:rPr sz="1200" dirty="0">
                <a:latin typeface="Times New Roman"/>
                <a:cs typeface="Times New Roman"/>
              </a:rPr>
              <a:t>che un </a:t>
            </a:r>
            <a:r>
              <a:rPr sz="1200" spc="-5" dirty="0">
                <a:latin typeface="Times New Roman"/>
                <a:cs typeface="Times New Roman"/>
              </a:rPr>
              <a:t>messaggero, quando </a:t>
            </a:r>
            <a:r>
              <a:rPr sz="1200" dirty="0">
                <a:latin typeface="Times New Roman"/>
                <a:cs typeface="Times New Roman"/>
              </a:rPr>
              <a:t>opera in </a:t>
            </a:r>
            <a:r>
              <a:rPr sz="1200" spc="-5" dirty="0">
                <a:latin typeface="Times New Roman"/>
                <a:cs typeface="Times New Roman"/>
              </a:rPr>
              <a:t>tal </a:t>
            </a:r>
            <a:r>
              <a:rPr sz="1200" dirty="0">
                <a:latin typeface="Times New Roman"/>
                <a:cs typeface="Times New Roman"/>
              </a:rPr>
              <a:t>modo,  può </a:t>
            </a:r>
            <a:r>
              <a:rPr sz="1200" spc="-5" dirty="0">
                <a:latin typeface="Times New Roman"/>
                <a:cs typeface="Times New Roman"/>
              </a:rPr>
              <a:t>trasmettere </a:t>
            </a:r>
            <a:r>
              <a:rPr sz="1200" dirty="0">
                <a:latin typeface="Times New Roman"/>
                <a:cs typeface="Times New Roman"/>
              </a:rPr>
              <a:t>un messaggio o mandare </a:t>
            </a:r>
            <a:r>
              <a:rPr sz="1200" spc="-5" dirty="0">
                <a:latin typeface="Times New Roman"/>
                <a:cs typeface="Times New Roman"/>
              </a:rPr>
              <a:t>attraverso </a:t>
            </a:r>
            <a:r>
              <a:rPr sz="1200" dirty="0">
                <a:latin typeface="Times New Roman"/>
                <a:cs typeface="Times New Roman"/>
              </a:rPr>
              <a:t>lo spazio un impulso </a:t>
            </a:r>
            <a:r>
              <a:rPr sz="1200" spc="-10" dirty="0">
                <a:latin typeface="Times New Roman"/>
                <a:cs typeface="Times New Roman"/>
              </a:rPr>
              <a:t>ad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compagno </a:t>
            </a:r>
            <a:r>
              <a:rPr sz="1200" dirty="0">
                <a:latin typeface="Times New Roman"/>
                <a:cs typeface="Times New Roman"/>
              </a:rPr>
              <a:t>messaggero lontano </a:t>
            </a:r>
            <a:r>
              <a:rPr sz="1200" spc="-5" dirty="0">
                <a:latin typeface="Times New Roman"/>
                <a:cs typeface="Times New Roman"/>
              </a:rPr>
              <a:t>circa </a:t>
            </a:r>
            <a:r>
              <a:rPr sz="1200" dirty="0">
                <a:latin typeface="Times New Roman"/>
                <a:cs typeface="Times New Roman"/>
              </a:rPr>
              <a:t>cento anni  </a:t>
            </a:r>
            <a:r>
              <a:rPr sz="1200" spc="-5" dirty="0">
                <a:latin typeface="Times New Roman"/>
                <a:cs typeface="Times New Roman"/>
              </a:rPr>
              <a:t>luce, secondo </a:t>
            </a:r>
            <a:r>
              <a:rPr sz="1200" dirty="0">
                <a:latin typeface="Times New Roman"/>
                <a:cs typeface="Times New Roman"/>
              </a:rPr>
              <a:t>il modo in </a:t>
            </a:r>
            <a:r>
              <a:rPr sz="1200" spc="-5" dirty="0">
                <a:latin typeface="Times New Roman"/>
                <a:cs typeface="Times New Roman"/>
              </a:rPr>
              <a:t>cui gli astronomi </a:t>
            </a:r>
            <a:r>
              <a:rPr sz="1200" dirty="0">
                <a:latin typeface="Times New Roman"/>
                <a:cs typeface="Times New Roman"/>
              </a:rPr>
              <a:t>di Urantia </a:t>
            </a:r>
            <a:r>
              <a:rPr sz="1200" spc="-5" dirty="0">
                <a:latin typeface="Times New Roman"/>
                <a:cs typeface="Times New Roman"/>
              </a:rPr>
              <a:t>valutano </a:t>
            </a:r>
            <a:r>
              <a:rPr sz="1200" dirty="0">
                <a:latin typeface="Times New Roman"/>
                <a:cs typeface="Times New Roman"/>
              </a:rPr>
              <a:t>le distanze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stellari.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1620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(261.4) 23:3.6 </a:t>
            </a:r>
            <a:r>
              <a:rPr sz="1200" spc="-5" dirty="0">
                <a:latin typeface="Times New Roman"/>
                <a:cs typeface="Times New Roman"/>
              </a:rPr>
              <a:t>Tra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miriadi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esseri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collaborano con </a:t>
            </a:r>
            <a:r>
              <a:rPr sz="1200" dirty="0">
                <a:latin typeface="Times New Roman"/>
                <a:cs typeface="Times New Roman"/>
              </a:rPr>
              <a:t>noi nella </a:t>
            </a:r>
            <a:r>
              <a:rPr sz="1200" spc="-5" dirty="0">
                <a:latin typeface="Times New Roman"/>
                <a:cs typeface="Times New Roman"/>
              </a:rPr>
              <a:t>condotta degli affari del </a:t>
            </a:r>
            <a:r>
              <a:rPr sz="1200" dirty="0">
                <a:latin typeface="Times New Roman"/>
                <a:cs typeface="Times New Roman"/>
              </a:rPr>
              <a:t>Superuniverso, </a:t>
            </a:r>
            <a:r>
              <a:rPr sz="1200" spc="-5" dirty="0">
                <a:latin typeface="Times New Roman"/>
                <a:cs typeface="Times New Roman"/>
              </a:rPr>
              <a:t>nessuno </a:t>
            </a:r>
            <a:r>
              <a:rPr sz="1200" dirty="0">
                <a:latin typeface="Times New Roman"/>
                <a:cs typeface="Times New Roman"/>
              </a:rPr>
              <a:t>è più </a:t>
            </a:r>
            <a:r>
              <a:rPr sz="1200" spc="-5" dirty="0">
                <a:latin typeface="Times New Roman"/>
                <a:cs typeface="Times New Roman"/>
              </a:rPr>
              <a:t>importante  per </a:t>
            </a:r>
            <a:r>
              <a:rPr sz="1200" dirty="0">
                <a:latin typeface="Times New Roman"/>
                <a:cs typeface="Times New Roman"/>
              </a:rPr>
              <a:t>utilità </a:t>
            </a:r>
            <a:r>
              <a:rPr sz="1200" spc="-5" dirty="0">
                <a:latin typeface="Times New Roman"/>
                <a:cs typeface="Times New Roman"/>
              </a:rPr>
              <a:t>pratica </a:t>
            </a:r>
            <a:r>
              <a:rPr sz="1200" dirty="0">
                <a:latin typeface="Times New Roman"/>
                <a:cs typeface="Times New Roman"/>
              </a:rPr>
              <a:t>e per </a:t>
            </a:r>
            <a:r>
              <a:rPr sz="1200" spc="-5" dirty="0">
                <a:latin typeface="Times New Roman"/>
                <a:cs typeface="Times New Roman"/>
              </a:rPr>
              <a:t>aiutare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risparmiare </a:t>
            </a:r>
            <a:r>
              <a:rPr sz="1200" dirty="0">
                <a:latin typeface="Times New Roman"/>
                <a:cs typeface="Times New Roman"/>
              </a:rPr>
              <a:t>tempo. </a:t>
            </a:r>
            <a:r>
              <a:rPr sz="1200" spc="-5" dirty="0">
                <a:latin typeface="Times New Roman"/>
                <a:cs typeface="Times New Roman"/>
              </a:rPr>
              <a:t>Negli Universi dello </a:t>
            </a:r>
            <a:r>
              <a:rPr sz="1200" dirty="0">
                <a:latin typeface="Times New Roman"/>
                <a:cs typeface="Times New Roman"/>
              </a:rPr>
              <a:t>spazio noi dobbiamo </a:t>
            </a:r>
            <a:r>
              <a:rPr sz="1200" spc="-5" dirty="0">
                <a:latin typeface="Times New Roman"/>
                <a:cs typeface="Times New Roman"/>
              </a:rPr>
              <a:t>tener conto degli ostacoli del tempo;  </a:t>
            </a:r>
            <a:r>
              <a:rPr sz="1200" dirty="0">
                <a:latin typeface="Times New Roman"/>
                <a:cs typeface="Times New Roman"/>
              </a:rPr>
              <a:t>da qui il </a:t>
            </a:r>
            <a:r>
              <a:rPr sz="1200" spc="-5" dirty="0">
                <a:latin typeface="Times New Roman"/>
                <a:cs typeface="Times New Roman"/>
              </a:rPr>
              <a:t>grande servizio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Messaggeri Solitari,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quali, grazie alle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prerogative personali </a:t>
            </a:r>
            <a:r>
              <a:rPr sz="1200" dirty="0">
                <a:latin typeface="Times New Roman"/>
                <a:cs typeface="Times New Roman"/>
              </a:rPr>
              <a:t>di comunicazione, sono alquanto  </a:t>
            </a:r>
            <a:r>
              <a:rPr sz="1200" spc="-5" dirty="0">
                <a:latin typeface="Times New Roman"/>
                <a:cs typeface="Times New Roman"/>
              </a:rPr>
              <a:t>indipendenti dallo </a:t>
            </a:r>
            <a:r>
              <a:rPr sz="1200" dirty="0">
                <a:latin typeface="Times New Roman"/>
                <a:cs typeface="Times New Roman"/>
              </a:rPr>
              <a:t>spazio </a:t>
            </a:r>
            <a:r>
              <a:rPr sz="1200" spc="-5" dirty="0">
                <a:latin typeface="Times New Roman"/>
                <a:cs typeface="Times New Roman"/>
              </a:rPr>
              <a:t>e, </a:t>
            </a:r>
            <a:r>
              <a:rPr sz="1200" dirty="0">
                <a:latin typeface="Times New Roman"/>
                <a:cs typeface="Times New Roman"/>
              </a:rPr>
              <a:t>in virtù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prodigiose velocità </a:t>
            </a:r>
            <a:r>
              <a:rPr sz="1200" dirty="0">
                <a:latin typeface="Times New Roman"/>
                <a:cs typeface="Times New Roman"/>
              </a:rPr>
              <a:t>di transito, sono </a:t>
            </a:r>
            <a:r>
              <a:rPr sz="1200" spc="-5" dirty="0">
                <a:latin typeface="Times New Roman"/>
                <a:cs typeface="Times New Roman"/>
              </a:rPr>
              <a:t>così </a:t>
            </a:r>
            <a:r>
              <a:rPr sz="1200" dirty="0">
                <a:latin typeface="Times New Roman"/>
                <a:cs typeface="Times New Roman"/>
              </a:rPr>
              <a:t>vicini </a:t>
            </a:r>
            <a:r>
              <a:rPr sz="1200" spc="-5" dirty="0">
                <a:latin typeface="Times New Roman"/>
                <a:cs typeface="Times New Roman"/>
              </a:rPr>
              <a:t>ad essere indipendenti dal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tempo.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812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(261.5) 23:3.7 </a:t>
            </a:r>
            <a:r>
              <a:rPr sz="1200" spc="-15" dirty="0">
                <a:latin typeface="Times New Roman"/>
                <a:cs typeface="Times New Roman"/>
              </a:rPr>
              <a:t>Io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riesco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spiegare ai mortali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Urantia come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Messaggeri Solitari possano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avere forma </a:t>
            </a:r>
            <a:r>
              <a:rPr sz="1200" dirty="0">
                <a:latin typeface="Times New Roman"/>
                <a:cs typeface="Times New Roman"/>
              </a:rPr>
              <a:t>e tuttavia possedere  </a:t>
            </a:r>
            <a:r>
              <a:rPr sz="1200" spc="-5" dirty="0">
                <a:latin typeface="Times New Roman"/>
                <a:cs typeface="Times New Roman"/>
              </a:rPr>
              <a:t>personalità reali </a:t>
            </a:r>
            <a:r>
              <a:rPr sz="1200" dirty="0">
                <a:latin typeface="Times New Roman"/>
                <a:cs typeface="Times New Roman"/>
              </a:rPr>
              <a:t>e definite. </a:t>
            </a:r>
            <a:r>
              <a:rPr sz="1200" spc="-5" dirty="0">
                <a:latin typeface="Times New Roman"/>
                <a:cs typeface="Times New Roman"/>
              </a:rPr>
              <a:t>Benché essi </a:t>
            </a:r>
            <a:r>
              <a:rPr sz="1200" dirty="0">
                <a:latin typeface="Times New Roman"/>
                <a:cs typeface="Times New Roman"/>
              </a:rPr>
              <a:t>siano </a:t>
            </a:r>
            <a:r>
              <a:rPr sz="1200" spc="-5" dirty="0">
                <a:latin typeface="Times New Roman"/>
                <a:cs typeface="Times New Roman"/>
              </a:rPr>
              <a:t>privi della forma che sarebbe </a:t>
            </a:r>
            <a:r>
              <a:rPr sz="1200" dirty="0">
                <a:latin typeface="Times New Roman"/>
                <a:cs typeface="Times New Roman"/>
              </a:rPr>
              <a:t>naturalmente </a:t>
            </a:r>
            <a:r>
              <a:rPr sz="1200" spc="-5" dirty="0">
                <a:latin typeface="Times New Roman"/>
                <a:cs typeface="Times New Roman"/>
              </a:rPr>
              <a:t>associata </a:t>
            </a:r>
            <a:r>
              <a:rPr sz="1200" dirty="0">
                <a:latin typeface="Times New Roman"/>
                <a:cs typeface="Times New Roman"/>
              </a:rPr>
              <a:t>alla </a:t>
            </a:r>
            <a:r>
              <a:rPr sz="1200" spc="-5" dirty="0">
                <a:latin typeface="Times New Roman"/>
                <a:cs typeface="Times New Roman"/>
              </a:rPr>
              <a:t>personalità, </a:t>
            </a:r>
            <a:r>
              <a:rPr sz="1200" dirty="0">
                <a:latin typeface="Times New Roman"/>
                <a:cs typeface="Times New Roman"/>
              </a:rPr>
              <a:t>posseggono una  </a:t>
            </a:r>
            <a:r>
              <a:rPr sz="1200" spc="-5" dirty="0">
                <a:latin typeface="Times New Roman"/>
                <a:cs typeface="Times New Roman"/>
              </a:rPr>
              <a:t>presenza </a:t>
            </a:r>
            <a:r>
              <a:rPr sz="1200" dirty="0">
                <a:latin typeface="Times New Roman"/>
                <a:cs typeface="Times New Roman"/>
              </a:rPr>
              <a:t>spirituale che è </a:t>
            </a:r>
            <a:r>
              <a:rPr sz="1200" spc="-5" dirty="0">
                <a:latin typeface="Times New Roman"/>
                <a:cs typeface="Times New Roman"/>
              </a:rPr>
              <a:t>discernibile </a:t>
            </a:r>
            <a:r>
              <a:rPr sz="1200" dirty="0">
                <a:latin typeface="Times New Roman"/>
                <a:cs typeface="Times New Roman"/>
              </a:rPr>
              <a:t>da tutti i tipi più </a:t>
            </a:r>
            <a:r>
              <a:rPr sz="1200" spc="-5" dirty="0">
                <a:latin typeface="Times New Roman"/>
                <a:cs typeface="Times New Roman"/>
              </a:rPr>
              <a:t>elevati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esseri spirituali.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Messaggeri Solitari </a:t>
            </a:r>
            <a:r>
              <a:rPr sz="1200" dirty="0">
                <a:latin typeface="Times New Roman"/>
                <a:cs typeface="Times New Roman"/>
              </a:rPr>
              <a:t>sono la sola classe di </a:t>
            </a:r>
            <a:r>
              <a:rPr sz="1200" spc="-5" dirty="0">
                <a:latin typeface="Times New Roman"/>
                <a:cs typeface="Times New Roman"/>
              </a:rPr>
              <a:t>esseri  che </a:t>
            </a:r>
            <a:r>
              <a:rPr sz="1200" dirty="0">
                <a:latin typeface="Times New Roman"/>
                <a:cs typeface="Times New Roman"/>
              </a:rPr>
              <a:t>sembra possedere quasi tutti i </a:t>
            </a:r>
            <a:r>
              <a:rPr sz="1200" spc="-5" dirty="0">
                <a:latin typeface="Times New Roman"/>
                <a:cs typeface="Times New Roman"/>
              </a:rPr>
              <a:t>vantaggi </a:t>
            </a:r>
            <a:r>
              <a:rPr sz="1200" dirty="0">
                <a:latin typeface="Times New Roman"/>
                <a:cs typeface="Times New Roman"/>
              </a:rPr>
              <a:t>di uno spirito senza </a:t>
            </a:r>
            <a:r>
              <a:rPr sz="1200" spc="-5" dirty="0">
                <a:latin typeface="Times New Roman"/>
                <a:cs typeface="Times New Roman"/>
              </a:rPr>
              <a:t>forma unitamente </a:t>
            </a:r>
            <a:r>
              <a:rPr sz="1200" dirty="0">
                <a:latin typeface="Times New Roman"/>
                <a:cs typeface="Times New Roman"/>
              </a:rPr>
              <a:t>a tutte le prerogative di una </a:t>
            </a:r>
            <a:r>
              <a:rPr sz="1200" spc="-5" dirty="0">
                <a:latin typeface="Times New Roman"/>
                <a:cs typeface="Times New Roman"/>
              </a:rPr>
              <a:t>personalità completa.  Essi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delle vere </a:t>
            </a:r>
            <a:r>
              <a:rPr sz="1200" dirty="0">
                <a:latin typeface="Times New Roman"/>
                <a:cs typeface="Times New Roman"/>
              </a:rPr>
              <a:t>persone, ma sono dotati di </a:t>
            </a:r>
            <a:r>
              <a:rPr sz="1200" spc="-5" dirty="0">
                <a:latin typeface="Times New Roman"/>
                <a:cs typeface="Times New Roman"/>
              </a:rPr>
              <a:t>quasi </a:t>
            </a:r>
            <a:r>
              <a:rPr sz="1200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gli attributi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una manifestazione </a:t>
            </a:r>
            <a:r>
              <a:rPr sz="1200" dirty="0">
                <a:latin typeface="Times New Roman"/>
                <a:cs typeface="Times New Roman"/>
              </a:rPr>
              <a:t>spirituale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impersonale.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46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461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65465" cy="4132579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7747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(261.6) 23:3.8 </a:t>
            </a:r>
            <a:r>
              <a:rPr sz="1200" spc="-5" dirty="0">
                <a:latin typeface="Times New Roman"/>
                <a:cs typeface="Times New Roman"/>
              </a:rPr>
              <a:t>Nei </a:t>
            </a:r>
            <a:r>
              <a:rPr sz="1200" dirty="0">
                <a:latin typeface="Times New Roman"/>
                <a:cs typeface="Times New Roman"/>
              </a:rPr>
              <a:t>sette </a:t>
            </a:r>
            <a:r>
              <a:rPr sz="1200" spc="-5" dirty="0">
                <a:latin typeface="Times New Roman"/>
                <a:cs typeface="Times New Roman"/>
              </a:rPr>
              <a:t>Superuniversi, generalmente </a:t>
            </a:r>
            <a:r>
              <a:rPr sz="1200" dirty="0">
                <a:latin typeface="Times New Roman"/>
                <a:cs typeface="Times New Roman"/>
              </a:rPr>
              <a:t>ma non </a:t>
            </a:r>
            <a:r>
              <a:rPr sz="1200" spc="-5" dirty="0">
                <a:latin typeface="Times New Roman"/>
                <a:cs typeface="Times New Roman"/>
              </a:rPr>
              <a:t>sempre, </a:t>
            </a:r>
            <a:r>
              <a:rPr sz="1200" dirty="0">
                <a:latin typeface="Times New Roman"/>
                <a:cs typeface="Times New Roman"/>
              </a:rPr>
              <a:t>tutto ciò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tende a rendere una </a:t>
            </a:r>
            <a:r>
              <a:rPr sz="1200" spc="-5" dirty="0">
                <a:latin typeface="Times New Roman"/>
                <a:cs typeface="Times New Roman"/>
              </a:rPr>
              <a:t>creatura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libera dai  condizionamenti del tempo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dello </a:t>
            </a:r>
            <a:r>
              <a:rPr sz="1200" dirty="0">
                <a:latin typeface="Times New Roman"/>
                <a:cs typeface="Times New Roman"/>
              </a:rPr>
              <a:t>spazio </a:t>
            </a:r>
            <a:r>
              <a:rPr sz="1200" spc="-5" dirty="0">
                <a:latin typeface="Times New Roman"/>
                <a:cs typeface="Times New Roman"/>
              </a:rPr>
              <a:t>riduce </a:t>
            </a:r>
            <a:r>
              <a:rPr sz="1200" spc="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proporzione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sue prerogative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personalità.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Messaggeri Solitari </a:t>
            </a:r>
            <a:r>
              <a:rPr sz="1200" dirty="0">
                <a:latin typeface="Times New Roman"/>
                <a:cs typeface="Times New Roman"/>
              </a:rPr>
              <a:t>sono  </a:t>
            </a:r>
            <a:r>
              <a:rPr sz="1200" spc="-5" dirty="0">
                <a:latin typeface="Times New Roman"/>
                <a:cs typeface="Times New Roman"/>
              </a:rPr>
              <a:t>un’eccezione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questa legge generale. Durante </a:t>
            </a:r>
            <a:r>
              <a:rPr sz="1200" dirty="0">
                <a:latin typeface="Times New Roman"/>
                <a:cs typeface="Times New Roman"/>
              </a:rPr>
              <a:t>le loro </a:t>
            </a:r>
            <a:r>
              <a:rPr sz="1200" spc="-5" dirty="0">
                <a:latin typeface="Times New Roman"/>
                <a:cs typeface="Times New Roman"/>
              </a:rPr>
              <a:t>attività essi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quasi </a:t>
            </a:r>
            <a:r>
              <a:rPr sz="1200" dirty="0">
                <a:latin typeface="Times New Roman"/>
                <a:cs typeface="Times New Roman"/>
              </a:rPr>
              <a:t>senza </a:t>
            </a:r>
            <a:r>
              <a:rPr sz="1200" spc="-5" dirty="0">
                <a:latin typeface="Times New Roman"/>
                <a:cs typeface="Times New Roman"/>
              </a:rPr>
              <a:t>limitazioni nell’utilizzazione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qualsivoglia </a:t>
            </a:r>
            <a:r>
              <a:rPr sz="1200" dirty="0">
                <a:latin typeface="Times New Roman"/>
                <a:cs typeface="Times New Roman"/>
              </a:rPr>
              <a:t>via  </a:t>
            </a:r>
            <a:r>
              <a:rPr sz="1200" spc="-5" dirty="0">
                <a:latin typeface="Times New Roman"/>
                <a:cs typeface="Times New Roman"/>
              </a:rPr>
              <a:t>d’espressione spirituale,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servizio </a:t>
            </a:r>
            <a:r>
              <a:rPr sz="1200" dirty="0">
                <a:latin typeface="Times New Roman"/>
                <a:cs typeface="Times New Roman"/>
              </a:rPr>
              <a:t>divino, di </a:t>
            </a:r>
            <a:r>
              <a:rPr sz="1200" spc="-5" dirty="0">
                <a:latin typeface="Times New Roman"/>
                <a:cs typeface="Times New Roman"/>
              </a:rPr>
              <a:t>ministero personale </a:t>
            </a:r>
            <a:r>
              <a:rPr sz="1200" dirty="0">
                <a:latin typeface="Times New Roman"/>
                <a:cs typeface="Times New Roman"/>
              </a:rPr>
              <a:t>e di comunicazione </a:t>
            </a:r>
            <a:r>
              <a:rPr sz="1200" spc="-5" dirty="0">
                <a:latin typeface="Times New Roman"/>
                <a:cs typeface="Times New Roman"/>
              </a:rPr>
              <a:t>cosmica. </a:t>
            </a:r>
            <a:r>
              <a:rPr sz="1200" dirty="0">
                <a:latin typeface="Times New Roman"/>
                <a:cs typeface="Times New Roman"/>
              </a:rPr>
              <a:t>Se voi </a:t>
            </a:r>
            <a:r>
              <a:rPr sz="1200" spc="-5" dirty="0">
                <a:latin typeface="Times New Roman"/>
                <a:cs typeface="Times New Roman"/>
              </a:rPr>
              <a:t>poteste considerare </a:t>
            </a:r>
            <a:r>
              <a:rPr sz="1200" spc="5" dirty="0">
                <a:latin typeface="Times New Roman"/>
                <a:cs typeface="Times New Roman"/>
              </a:rPr>
              <a:t>questi  </a:t>
            </a:r>
            <a:r>
              <a:rPr sz="1200" spc="-5" dirty="0">
                <a:latin typeface="Times New Roman"/>
                <a:cs typeface="Times New Roman"/>
              </a:rPr>
              <a:t>esseri straordinari alla </a:t>
            </a:r>
            <a:r>
              <a:rPr sz="1200" dirty="0">
                <a:latin typeface="Times New Roman"/>
                <a:cs typeface="Times New Roman"/>
              </a:rPr>
              <a:t>luce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mia </a:t>
            </a:r>
            <a:r>
              <a:rPr sz="1200" spc="-5" dirty="0">
                <a:latin typeface="Times New Roman"/>
                <a:cs typeface="Times New Roman"/>
              </a:rPr>
              <a:t>esperienza </a:t>
            </a:r>
            <a:r>
              <a:rPr sz="1200" dirty="0">
                <a:latin typeface="Times New Roman"/>
                <a:cs typeface="Times New Roman"/>
              </a:rPr>
              <a:t>nell’amministrazione </a:t>
            </a:r>
            <a:r>
              <a:rPr sz="1200" spc="-5" dirty="0">
                <a:latin typeface="Times New Roman"/>
                <a:cs typeface="Times New Roman"/>
              </a:rPr>
              <a:t>universale, comprendereste </a:t>
            </a:r>
            <a:r>
              <a:rPr sz="1200" dirty="0">
                <a:latin typeface="Times New Roman"/>
                <a:cs typeface="Times New Roman"/>
              </a:rPr>
              <a:t>quanto sarebbe </a:t>
            </a:r>
            <a:r>
              <a:rPr sz="1200" spc="-5" dirty="0">
                <a:latin typeface="Times New Roman"/>
                <a:cs typeface="Times New Roman"/>
              </a:rPr>
              <a:t>difficile  coordinare gli affari dei Superuniversi </a:t>
            </a:r>
            <a:r>
              <a:rPr sz="1200" dirty="0">
                <a:latin typeface="Times New Roman"/>
                <a:cs typeface="Times New Roman"/>
              </a:rPr>
              <a:t>senza la loro </a:t>
            </a:r>
            <a:r>
              <a:rPr sz="1200" spc="-5" dirty="0">
                <a:latin typeface="Times New Roman"/>
                <a:cs typeface="Times New Roman"/>
              </a:rPr>
              <a:t>versatile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collaborazione.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7175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(262.1) 23:3.9 </a:t>
            </a:r>
            <a:r>
              <a:rPr sz="1200" spc="-5" dirty="0">
                <a:latin typeface="Times New Roman"/>
                <a:cs typeface="Times New Roman"/>
              </a:rPr>
              <a:t>Per quanto possa ingrandirsi l’Universo, nessun </a:t>
            </a:r>
            <a:r>
              <a:rPr sz="1200" dirty="0">
                <a:latin typeface="Times New Roman"/>
                <a:cs typeface="Times New Roman"/>
              </a:rPr>
              <a:t>altro </a:t>
            </a:r>
            <a:r>
              <a:rPr sz="1200" spc="-5" dirty="0">
                <a:latin typeface="Times New Roman"/>
                <a:cs typeface="Times New Roman"/>
              </a:rPr>
              <a:t>Messaggero Solitario sarà probabilmente mai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creato. Via </a:t>
            </a:r>
            <a:r>
              <a:rPr sz="1200" dirty="0">
                <a:latin typeface="Times New Roman"/>
                <a:cs typeface="Times New Roman"/>
              </a:rPr>
              <a:t>via  </a:t>
            </a:r>
            <a:r>
              <a:rPr sz="1200" spc="-5" dirty="0">
                <a:latin typeface="Times New Roman"/>
                <a:cs typeface="Times New Roman"/>
              </a:rPr>
              <a:t>che gli Universi </a:t>
            </a:r>
            <a:r>
              <a:rPr sz="1200" dirty="0">
                <a:latin typeface="Times New Roman"/>
                <a:cs typeface="Times New Roman"/>
              </a:rPr>
              <a:t>aumentano, il </a:t>
            </a:r>
            <a:r>
              <a:rPr sz="1200" spc="-5" dirty="0">
                <a:latin typeface="Times New Roman"/>
                <a:cs typeface="Times New Roman"/>
              </a:rPr>
              <a:t>maggior lavoro d’amministrazione deve essere sempre </a:t>
            </a:r>
            <a:r>
              <a:rPr sz="1200" dirty="0">
                <a:latin typeface="Times New Roman"/>
                <a:cs typeface="Times New Roman"/>
              </a:rPr>
              <a:t>più sostenuto da </a:t>
            </a:r>
            <a:r>
              <a:rPr sz="1200" spc="-5" dirty="0">
                <a:latin typeface="Times New Roman"/>
                <a:cs typeface="Times New Roman"/>
              </a:rPr>
              <a:t>altri </a:t>
            </a:r>
            <a:r>
              <a:rPr sz="1200" dirty="0">
                <a:latin typeface="Times New Roman"/>
                <a:cs typeface="Times New Roman"/>
              </a:rPr>
              <a:t>tipi di ministri </a:t>
            </a:r>
            <a:r>
              <a:rPr sz="1200" spc="-5" dirty="0">
                <a:latin typeface="Times New Roman"/>
                <a:cs typeface="Times New Roman"/>
              </a:rPr>
              <a:t>spirituali 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dagli esseri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hanno origine </a:t>
            </a:r>
            <a:r>
              <a:rPr sz="1200" dirty="0">
                <a:latin typeface="Times New Roman"/>
                <a:cs typeface="Times New Roman"/>
              </a:rPr>
              <a:t>in tali nuove creazioni, </a:t>
            </a:r>
            <a:r>
              <a:rPr sz="1200" spc="-5" dirty="0">
                <a:latin typeface="Times New Roman"/>
                <a:cs typeface="Times New Roman"/>
              </a:rPr>
              <a:t>quali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creature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Figli Sovrani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degli </a:t>
            </a:r>
            <a:r>
              <a:rPr sz="1200" dirty="0">
                <a:latin typeface="Times New Roman"/>
                <a:cs typeface="Times New Roman"/>
              </a:rPr>
              <a:t>Spiriti </a:t>
            </a:r>
            <a:r>
              <a:rPr sz="1200" spc="-5" dirty="0">
                <a:latin typeface="Times New Roman"/>
                <a:cs typeface="Times New Roman"/>
              </a:rPr>
              <a:t>Madre degli </a:t>
            </a:r>
            <a:r>
              <a:rPr sz="1200" dirty="0">
                <a:latin typeface="Times New Roman"/>
                <a:cs typeface="Times New Roman"/>
              </a:rPr>
              <a:t>Universi  </a:t>
            </a:r>
            <a:r>
              <a:rPr sz="1200" spc="-5" dirty="0">
                <a:latin typeface="Times New Roman"/>
                <a:cs typeface="Times New Roman"/>
              </a:rPr>
              <a:t>locali.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  <a:spcBef>
                <a:spcPts val="5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4. Il ministero speciale dei Messaggeri</a:t>
            </a:r>
            <a:r>
              <a:rPr sz="1600" b="1" spc="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Solitari</a:t>
            </a:r>
            <a:endParaRPr sz="1600">
              <a:latin typeface="Times New Roman"/>
              <a:cs typeface="Times New Roman"/>
            </a:endParaRPr>
          </a:p>
          <a:p>
            <a:pPr marL="76200" marR="55880">
              <a:lnSpc>
                <a:spcPts val="1380"/>
              </a:lnSpc>
              <a:spcBef>
                <a:spcPts val="140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(262.2) 23:4.1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Messaggeri </a:t>
            </a:r>
            <a:r>
              <a:rPr sz="1200" dirty="0">
                <a:latin typeface="Times New Roman"/>
                <a:cs typeface="Times New Roman"/>
              </a:rPr>
              <a:t>Solitari </a:t>
            </a:r>
            <a:r>
              <a:rPr sz="1200" spc="-5" dirty="0">
                <a:latin typeface="Times New Roman"/>
                <a:cs typeface="Times New Roman"/>
              </a:rPr>
              <a:t>sembrano essere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coordinatori </a:t>
            </a:r>
            <a:r>
              <a:rPr sz="1200" dirty="0">
                <a:latin typeface="Times New Roman"/>
                <a:cs typeface="Times New Roman"/>
              </a:rPr>
              <a:t>della personalità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tutti i tipi di </a:t>
            </a:r>
            <a:r>
              <a:rPr sz="1200" spc="-5" dirty="0">
                <a:latin typeface="Times New Roman"/>
                <a:cs typeface="Times New Roman"/>
              </a:rPr>
              <a:t>esseri </a:t>
            </a:r>
            <a:r>
              <a:rPr sz="1200" dirty="0">
                <a:latin typeface="Times New Roman"/>
                <a:cs typeface="Times New Roman"/>
              </a:rPr>
              <a:t>spirituali.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ministero  </a:t>
            </a:r>
            <a:r>
              <a:rPr sz="1200" spc="-5" dirty="0">
                <a:latin typeface="Times New Roman"/>
                <a:cs typeface="Times New Roman"/>
              </a:rPr>
              <a:t>aiuta </a:t>
            </a:r>
            <a:r>
              <a:rPr sz="1200" dirty="0">
                <a:latin typeface="Times New Roman"/>
                <a:cs typeface="Times New Roman"/>
              </a:rPr>
              <a:t>a rendere affini tutte le </a:t>
            </a:r>
            <a:r>
              <a:rPr sz="1200" spc="-5" dirty="0">
                <a:latin typeface="Times New Roman"/>
                <a:cs typeface="Times New Roman"/>
              </a:rPr>
              <a:t>personalità del </a:t>
            </a:r>
            <a:r>
              <a:rPr sz="1200" dirty="0">
                <a:latin typeface="Times New Roman"/>
                <a:cs typeface="Times New Roman"/>
              </a:rPr>
              <a:t>vasto mondo </a:t>
            </a:r>
            <a:r>
              <a:rPr sz="1200" spc="-5" dirty="0">
                <a:latin typeface="Times New Roman"/>
                <a:cs typeface="Times New Roman"/>
              </a:rPr>
              <a:t>spirituale. Essi contribuiscono </a:t>
            </a:r>
            <a:r>
              <a:rPr sz="1200" dirty="0">
                <a:latin typeface="Times New Roman"/>
                <a:cs typeface="Times New Roman"/>
              </a:rPr>
              <a:t>molto a </a:t>
            </a:r>
            <a:r>
              <a:rPr sz="1200" spc="-5" dirty="0">
                <a:latin typeface="Times New Roman"/>
                <a:cs typeface="Times New Roman"/>
              </a:rPr>
              <a:t>sviluppare </a:t>
            </a:r>
            <a:r>
              <a:rPr sz="1200" dirty="0">
                <a:latin typeface="Times New Roman"/>
                <a:cs typeface="Times New Roman"/>
              </a:rPr>
              <a:t>in tutti </a:t>
            </a:r>
            <a:r>
              <a:rPr sz="1200" spc="-5" dirty="0">
                <a:latin typeface="Times New Roman"/>
                <a:cs typeface="Times New Roman"/>
              </a:rPr>
              <a:t>gli esseri  spirituali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coscienza </a:t>
            </a:r>
            <a:r>
              <a:rPr sz="1200" dirty="0">
                <a:latin typeface="Times New Roman"/>
                <a:cs typeface="Times New Roman"/>
              </a:rPr>
              <a:t>d’identità di </a:t>
            </a:r>
            <a:r>
              <a:rPr sz="1200" spc="-5" dirty="0">
                <a:latin typeface="Times New Roman"/>
                <a:cs typeface="Times New Roman"/>
              </a:rPr>
              <a:t>gruppo. Ogni </a:t>
            </a:r>
            <a:r>
              <a:rPr sz="1200" dirty="0">
                <a:latin typeface="Times New Roman"/>
                <a:cs typeface="Times New Roman"/>
              </a:rPr>
              <a:t>tipo di </a:t>
            </a:r>
            <a:r>
              <a:rPr sz="1200" spc="-5" dirty="0">
                <a:latin typeface="Times New Roman"/>
                <a:cs typeface="Times New Roman"/>
              </a:rPr>
              <a:t>essere spirituale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servito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gruppi speciali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Messaggeri </a:t>
            </a:r>
            <a:r>
              <a:rPr sz="1200" dirty="0">
                <a:latin typeface="Times New Roman"/>
                <a:cs typeface="Times New Roman"/>
              </a:rPr>
              <a:t>Solitari che  </a:t>
            </a:r>
            <a:r>
              <a:rPr sz="1200" spc="-5" dirty="0">
                <a:latin typeface="Times New Roman"/>
                <a:cs typeface="Times New Roman"/>
              </a:rPr>
              <a:t>accrescono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capacità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questi esseri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comprendere </a:t>
            </a:r>
            <a:r>
              <a:rPr sz="1200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gli altri </a:t>
            </a:r>
            <a:r>
              <a:rPr sz="1200" dirty="0">
                <a:latin typeface="Times New Roman"/>
                <a:cs typeface="Times New Roman"/>
              </a:rPr>
              <a:t>tipi ed ordini, </a:t>
            </a:r>
            <a:r>
              <a:rPr sz="1200" spc="-5" dirty="0">
                <a:latin typeface="Times New Roman"/>
                <a:cs typeface="Times New Roman"/>
              </a:rPr>
              <a:t>per quanto dissimili,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fraternizzare con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loro.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1811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(262.3) 23:4.2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Messaggeri </a:t>
            </a:r>
            <a:r>
              <a:rPr sz="1200" dirty="0">
                <a:latin typeface="Times New Roman"/>
                <a:cs typeface="Times New Roman"/>
              </a:rPr>
              <a:t>Solitari </a:t>
            </a:r>
            <a:r>
              <a:rPr sz="1200" spc="-5" dirty="0">
                <a:latin typeface="Times New Roman"/>
                <a:cs typeface="Times New Roman"/>
              </a:rPr>
              <a:t>dimostrano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capacità così stupefacente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coordinare </a:t>
            </a:r>
            <a:r>
              <a:rPr sz="1200" dirty="0">
                <a:latin typeface="Times New Roman"/>
                <a:cs typeface="Times New Roman"/>
              </a:rPr>
              <a:t>tutti i tipi </a:t>
            </a:r>
            <a:r>
              <a:rPr sz="1200" spc="-5" dirty="0">
                <a:latin typeface="Times New Roman"/>
                <a:cs typeface="Times New Roman"/>
              </a:rPr>
              <a:t>ed ordini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personalità </a:t>
            </a:r>
            <a:r>
              <a:rPr sz="1200" spc="5" dirty="0">
                <a:latin typeface="Times New Roman"/>
                <a:cs typeface="Times New Roman"/>
              </a:rPr>
              <a:t>finite </a:t>
            </a:r>
            <a:r>
              <a:rPr sz="1200" dirty="0">
                <a:latin typeface="Times New Roman"/>
                <a:cs typeface="Times New Roman"/>
              </a:rPr>
              <a:t>— 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anche di </a:t>
            </a:r>
            <a:r>
              <a:rPr sz="1200" spc="-5" dirty="0">
                <a:latin typeface="Times New Roman"/>
                <a:cs typeface="Times New Roman"/>
              </a:rPr>
              <a:t>prendere </a:t>
            </a:r>
            <a:r>
              <a:rPr sz="1200" dirty="0">
                <a:latin typeface="Times New Roman"/>
                <a:cs typeface="Times New Roman"/>
              </a:rPr>
              <a:t>contatto con il </a:t>
            </a:r>
            <a:r>
              <a:rPr sz="1200" spc="-5" dirty="0">
                <a:latin typeface="Times New Roman"/>
                <a:cs typeface="Times New Roman"/>
              </a:rPr>
              <a:t>regime absonito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supercontrollori </a:t>
            </a:r>
            <a:r>
              <a:rPr sz="1200" dirty="0">
                <a:latin typeface="Times New Roman"/>
                <a:cs typeface="Times New Roman"/>
              </a:rPr>
              <a:t>dell’Universo </a:t>
            </a:r>
            <a:r>
              <a:rPr sz="1200" spc="-5" dirty="0">
                <a:latin typeface="Times New Roman"/>
                <a:cs typeface="Times New Roman"/>
              </a:rPr>
              <a:t>maestro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5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indurre alcuni </a:t>
            </a:r>
            <a:r>
              <a:rPr sz="1200" dirty="0">
                <a:latin typeface="Times New Roman"/>
                <a:cs typeface="Times New Roman"/>
              </a:rPr>
              <a:t>di noi </a:t>
            </a:r>
            <a:r>
              <a:rPr sz="1200" spc="-5" dirty="0">
                <a:latin typeface="Times New Roman"/>
                <a:cs typeface="Times New Roman"/>
              </a:rPr>
              <a:t>ad  ipotizzare che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creazione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questi messaggeri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parte dello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Infinito sia collegata </a:t>
            </a:r>
            <a:r>
              <a:rPr sz="1200" dirty="0">
                <a:latin typeface="Times New Roman"/>
                <a:cs typeface="Times New Roman"/>
              </a:rPr>
              <a:t>in qualche modo al conferimento della  Mente </a:t>
            </a:r>
            <a:r>
              <a:rPr sz="1200" spc="-5" dirty="0">
                <a:latin typeface="Times New Roman"/>
                <a:cs typeface="Times New Roman"/>
              </a:rPr>
              <a:t>Suprema-Ultima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parte dell’Attore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Congiunto.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46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462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90219" y="513333"/>
            <a:ext cx="8149590" cy="3891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50800">
              <a:lnSpc>
                <a:spcPts val="1410"/>
              </a:lnSpc>
              <a:spcBef>
                <a:spcPts val="10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(262.4) 23:4.3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finalitario ed </a:t>
            </a:r>
            <a:r>
              <a:rPr sz="1200" dirty="0">
                <a:latin typeface="Times New Roman"/>
                <a:cs typeface="Times New Roman"/>
              </a:rPr>
              <a:t>un Cittadino </a:t>
            </a:r>
            <a:r>
              <a:rPr sz="1200" spc="-5" dirty="0">
                <a:latin typeface="Times New Roman"/>
                <a:cs typeface="Times New Roman"/>
              </a:rPr>
              <a:t>del Paradiso collaborano </a:t>
            </a:r>
            <a:r>
              <a:rPr sz="1200" dirty="0">
                <a:latin typeface="Times New Roman"/>
                <a:cs typeface="Times New Roman"/>
              </a:rPr>
              <a:t>nella trinitizzazione di un </a:t>
            </a:r>
            <a:r>
              <a:rPr sz="1200" spc="-5" dirty="0">
                <a:latin typeface="Times New Roman"/>
                <a:cs typeface="Times New Roman"/>
              </a:rPr>
              <a:t>“figlio del tempo</a:t>
            </a:r>
            <a:r>
              <a:rPr sz="1200" spc="-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</a:t>
            </a:r>
            <a:endParaRPr sz="1200">
              <a:latin typeface="Times New Roman"/>
              <a:cs typeface="Times New Roman"/>
            </a:endParaRPr>
          </a:p>
          <a:p>
            <a:pPr marL="50800" marR="43180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dell’eternità” </a:t>
            </a:r>
            <a:r>
              <a:rPr sz="1200" dirty="0">
                <a:latin typeface="Times New Roman"/>
                <a:cs typeface="Times New Roman"/>
              </a:rPr>
              <a:t>— un’operazione </a:t>
            </a:r>
            <a:r>
              <a:rPr sz="1200" spc="-5" dirty="0">
                <a:latin typeface="Times New Roman"/>
                <a:cs typeface="Times New Roman"/>
              </a:rPr>
              <a:t>che coinvolge </a:t>
            </a:r>
            <a:r>
              <a:rPr sz="1200" dirty="0">
                <a:latin typeface="Times New Roman"/>
                <a:cs typeface="Times New Roman"/>
              </a:rPr>
              <a:t>i potenziali </a:t>
            </a:r>
            <a:r>
              <a:rPr sz="1200" spc="-5" dirty="0">
                <a:latin typeface="Times New Roman"/>
                <a:cs typeface="Times New Roman"/>
              </a:rPr>
              <a:t>mentali </a:t>
            </a:r>
            <a:r>
              <a:rPr sz="1200" spc="5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rivelati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Supremo-Ultimo </a:t>
            </a:r>
            <a:r>
              <a:rPr sz="1200" dirty="0">
                <a:latin typeface="Times New Roman"/>
                <a:cs typeface="Times New Roman"/>
              </a:rPr>
              <a:t>— e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una tale </a:t>
            </a:r>
            <a:r>
              <a:rPr sz="1200" spc="-5" dirty="0">
                <a:latin typeface="Times New Roman"/>
                <a:cs typeface="Times New Roman"/>
              </a:rPr>
              <a:t>personalità 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classificata </a:t>
            </a:r>
            <a:r>
              <a:rPr sz="1200" dirty="0">
                <a:latin typeface="Times New Roman"/>
                <a:cs typeface="Times New Roman"/>
              </a:rPr>
              <a:t>viene inviata </a:t>
            </a:r>
            <a:r>
              <a:rPr sz="1200" spc="-5" dirty="0">
                <a:latin typeface="Times New Roman"/>
                <a:cs typeface="Times New Roman"/>
              </a:rPr>
              <a:t>su Vicegerington,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Messaggero Solitario (un’ipotizzata ripercussione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personalità del  conferimento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questa </a:t>
            </a:r>
            <a:r>
              <a:rPr sz="1200" dirty="0">
                <a:latin typeface="Times New Roman"/>
                <a:cs typeface="Times New Roman"/>
              </a:rPr>
              <a:t>mente di </a:t>
            </a:r>
            <a:r>
              <a:rPr sz="1200" spc="-5" dirty="0">
                <a:latin typeface="Times New Roman"/>
                <a:cs typeface="Times New Roman"/>
              </a:rPr>
              <a:t>deità) </a:t>
            </a:r>
            <a:r>
              <a:rPr sz="1200" dirty="0">
                <a:latin typeface="Times New Roman"/>
                <a:cs typeface="Times New Roman"/>
              </a:rPr>
              <a:t>è sempre </a:t>
            </a:r>
            <a:r>
              <a:rPr sz="1200" spc="-5" dirty="0">
                <a:latin typeface="Times New Roman"/>
                <a:cs typeface="Times New Roman"/>
              </a:rPr>
              <a:t>assegnato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guardiano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compagno </a:t>
            </a:r>
            <a:r>
              <a:rPr sz="1200" dirty="0">
                <a:latin typeface="Times New Roman"/>
                <a:cs typeface="Times New Roman"/>
              </a:rPr>
              <a:t>di questo figlio </a:t>
            </a:r>
            <a:r>
              <a:rPr sz="1200" spc="-5" dirty="0">
                <a:latin typeface="Times New Roman"/>
                <a:cs typeface="Times New Roman"/>
              </a:rPr>
              <a:t>trinitizzato </a:t>
            </a:r>
            <a:r>
              <a:rPr sz="1200" dirty="0">
                <a:latin typeface="Times New Roman"/>
                <a:cs typeface="Times New Roman"/>
              </a:rPr>
              <a:t>da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creature.</a:t>
            </a:r>
            <a:endParaRPr sz="1200">
              <a:latin typeface="Times New Roman"/>
              <a:cs typeface="Times New Roman"/>
            </a:endParaRPr>
          </a:p>
          <a:p>
            <a:pPr marL="50800" marR="75565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Questo messaggero </a:t>
            </a:r>
            <a:r>
              <a:rPr sz="1200" dirty="0">
                <a:latin typeface="Times New Roman"/>
                <a:cs typeface="Times New Roman"/>
              </a:rPr>
              <a:t>accompagna il nuovo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destino nel </a:t>
            </a:r>
            <a:r>
              <a:rPr sz="1200" dirty="0">
                <a:latin typeface="Times New Roman"/>
                <a:cs typeface="Times New Roman"/>
              </a:rPr>
              <a:t>mondo in cui è </a:t>
            </a:r>
            <a:r>
              <a:rPr sz="1200" spc="-5" dirty="0">
                <a:latin typeface="Times New Roman"/>
                <a:cs typeface="Times New Roman"/>
              </a:rPr>
              <a:t>incaricato </a:t>
            </a:r>
            <a:r>
              <a:rPr sz="1200" dirty="0">
                <a:latin typeface="Times New Roman"/>
                <a:cs typeface="Times New Roman"/>
              </a:rPr>
              <a:t>e non lascia mai più </a:t>
            </a:r>
            <a:r>
              <a:rPr sz="1200" spc="-5" dirty="0">
                <a:latin typeface="Times New Roman"/>
                <a:cs typeface="Times New Roman"/>
              </a:rPr>
              <a:t>Vicegerington.  Quando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assegnato </a:t>
            </a:r>
            <a:r>
              <a:rPr sz="1200" dirty="0">
                <a:latin typeface="Times New Roman"/>
                <a:cs typeface="Times New Roman"/>
              </a:rPr>
              <a:t>in tal modo </a:t>
            </a:r>
            <a:r>
              <a:rPr sz="1200" spc="-5" dirty="0">
                <a:latin typeface="Times New Roman"/>
                <a:cs typeface="Times New Roman"/>
              </a:rPr>
              <a:t>ai </a:t>
            </a:r>
            <a:r>
              <a:rPr sz="1200" dirty="0">
                <a:latin typeface="Times New Roman"/>
                <a:cs typeface="Times New Roman"/>
              </a:rPr>
              <a:t>destini di un </a:t>
            </a:r>
            <a:r>
              <a:rPr sz="1200" spc="-5" dirty="0">
                <a:latin typeface="Times New Roman"/>
                <a:cs typeface="Times New Roman"/>
              </a:rPr>
              <a:t>figlio del tempo </a:t>
            </a:r>
            <a:r>
              <a:rPr sz="1200" dirty="0">
                <a:latin typeface="Times New Roman"/>
                <a:cs typeface="Times New Roman"/>
              </a:rPr>
              <a:t>e dell’eternità, un </a:t>
            </a:r>
            <a:r>
              <a:rPr sz="1200" spc="-5" dirty="0">
                <a:latin typeface="Times New Roman"/>
                <a:cs typeface="Times New Roman"/>
              </a:rPr>
              <a:t>Messaggero Solitario </a:t>
            </a:r>
            <a:r>
              <a:rPr sz="1200" dirty="0">
                <a:latin typeface="Times New Roman"/>
                <a:cs typeface="Times New Roman"/>
              </a:rPr>
              <a:t>viene </a:t>
            </a:r>
            <a:r>
              <a:rPr sz="1200" spc="-5" dirty="0">
                <a:latin typeface="Times New Roman"/>
                <a:cs typeface="Times New Roman"/>
              </a:rPr>
              <a:t>trasferito </a:t>
            </a:r>
            <a:r>
              <a:rPr sz="1200" dirty="0">
                <a:latin typeface="Times New Roman"/>
                <a:cs typeface="Times New Roman"/>
              </a:rPr>
              <a:t>per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sempre</a:t>
            </a:r>
            <a:endParaRPr sz="1200">
              <a:latin typeface="Times New Roman"/>
              <a:cs typeface="Times New Roman"/>
            </a:endParaRPr>
          </a:p>
          <a:p>
            <a:pPr marL="50800" marR="262255">
              <a:lnSpc>
                <a:spcPts val="1380"/>
              </a:lnSpc>
              <a:spcBef>
                <a:spcPts val="5"/>
              </a:spcBef>
            </a:pPr>
            <a:r>
              <a:rPr sz="1200" spc="-5" dirty="0">
                <a:latin typeface="Times New Roman"/>
                <a:cs typeface="Times New Roman"/>
              </a:rPr>
              <a:t>sotto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supervisione esclusiva degli Architetti </a:t>
            </a:r>
            <a:r>
              <a:rPr sz="1200" dirty="0">
                <a:latin typeface="Times New Roman"/>
                <a:cs typeface="Times New Roman"/>
              </a:rPr>
              <a:t>dell’Universo Maestro. Quale </a:t>
            </a:r>
            <a:r>
              <a:rPr sz="1200" spc="-5" dirty="0">
                <a:latin typeface="Times New Roman"/>
                <a:cs typeface="Times New Roman"/>
              </a:rPr>
              <a:t>possa essere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futuro </a:t>
            </a:r>
            <a:r>
              <a:rPr sz="1200" dirty="0">
                <a:latin typeface="Times New Roman"/>
                <a:cs typeface="Times New Roman"/>
              </a:rPr>
              <a:t>di una simile </a:t>
            </a:r>
            <a:r>
              <a:rPr sz="1200" spc="-5" dirty="0">
                <a:latin typeface="Times New Roman"/>
                <a:cs typeface="Times New Roman"/>
              </a:rPr>
              <a:t>associazione  straordinaria </a:t>
            </a:r>
            <a:r>
              <a:rPr sz="1200" dirty="0">
                <a:latin typeface="Times New Roman"/>
                <a:cs typeface="Times New Roman"/>
              </a:rPr>
              <a:t>noi non lo sappiamo. </a:t>
            </a:r>
            <a:r>
              <a:rPr sz="1200" spc="-5" dirty="0">
                <a:latin typeface="Times New Roman"/>
                <a:cs typeface="Times New Roman"/>
              </a:rPr>
              <a:t>Per intere </a:t>
            </a:r>
            <a:r>
              <a:rPr sz="1200" dirty="0">
                <a:latin typeface="Times New Roman"/>
                <a:cs typeface="Times New Roman"/>
              </a:rPr>
              <a:t>epoche </a:t>
            </a:r>
            <a:r>
              <a:rPr sz="1200" spc="-5" dirty="0">
                <a:latin typeface="Times New Roman"/>
                <a:cs typeface="Times New Roman"/>
              </a:rPr>
              <a:t>queste associazioni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personalità eccezionali </a:t>
            </a:r>
            <a:r>
              <a:rPr sz="1200" dirty="0">
                <a:latin typeface="Times New Roman"/>
                <a:cs typeface="Times New Roman"/>
              </a:rPr>
              <a:t>hanno </a:t>
            </a:r>
            <a:r>
              <a:rPr sz="1200" spc="-5" dirty="0">
                <a:latin typeface="Times New Roman"/>
                <a:cs typeface="Times New Roman"/>
              </a:rPr>
              <a:t>continuato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riunirsi su  Vicegerington, </a:t>
            </a:r>
            <a:r>
              <a:rPr sz="1200" dirty="0">
                <a:latin typeface="Times New Roman"/>
                <a:cs typeface="Times New Roman"/>
              </a:rPr>
              <a:t>ma non una sola </a:t>
            </a:r>
            <a:r>
              <a:rPr sz="1200" spc="-5" dirty="0">
                <a:latin typeface="Times New Roman"/>
                <a:cs typeface="Times New Roman"/>
              </a:rPr>
              <a:t>coppia </a:t>
            </a:r>
            <a:r>
              <a:rPr sz="1200" dirty="0">
                <a:latin typeface="Times New Roman"/>
                <a:cs typeface="Times New Roman"/>
              </a:rPr>
              <a:t>ne è mai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ripartita.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50800" marR="11176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(262.5) 23:4.4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Messaggeri </a:t>
            </a:r>
            <a:r>
              <a:rPr sz="1200" dirty="0">
                <a:latin typeface="Times New Roman"/>
                <a:cs typeface="Times New Roman"/>
              </a:rPr>
              <a:t>Solitari sono in </a:t>
            </a:r>
            <a:r>
              <a:rPr sz="1200" spc="-5" dirty="0">
                <a:latin typeface="Times New Roman"/>
                <a:cs typeface="Times New Roman"/>
              </a:rPr>
              <a:t>numero fisso, </a:t>
            </a:r>
            <a:r>
              <a:rPr sz="1200" dirty="0">
                <a:latin typeface="Times New Roman"/>
                <a:cs typeface="Times New Roman"/>
              </a:rPr>
              <a:t>ma la trinitizzazione </a:t>
            </a:r>
            <a:r>
              <a:rPr sz="1200" spc="-5" dirty="0">
                <a:latin typeface="Times New Roman"/>
                <a:cs typeface="Times New Roman"/>
              </a:rPr>
              <a:t>dei figli </a:t>
            </a:r>
            <a:r>
              <a:rPr sz="1200" dirty="0">
                <a:latin typeface="Times New Roman"/>
                <a:cs typeface="Times New Roman"/>
              </a:rPr>
              <a:t>di destino è </a:t>
            </a:r>
            <a:r>
              <a:rPr sz="1200" spc="-5" dirty="0">
                <a:latin typeface="Times New Roman"/>
                <a:cs typeface="Times New Roman"/>
              </a:rPr>
              <a:t>apparentemente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tecnica </a:t>
            </a:r>
            <a:r>
              <a:rPr sz="1200" dirty="0">
                <a:latin typeface="Times New Roman"/>
                <a:cs typeface="Times New Roman"/>
              </a:rPr>
              <a:t>senza  limiti. Poiché </a:t>
            </a:r>
            <a:r>
              <a:rPr sz="1200" spc="-5" dirty="0">
                <a:latin typeface="Times New Roman"/>
                <a:cs typeface="Times New Roman"/>
              </a:rPr>
              <a:t>ad ogni </a:t>
            </a:r>
            <a:r>
              <a:rPr sz="1200" dirty="0">
                <a:latin typeface="Times New Roman"/>
                <a:cs typeface="Times New Roman"/>
              </a:rPr>
              <a:t>figlio </a:t>
            </a:r>
            <a:r>
              <a:rPr sz="1200" spc="-5" dirty="0">
                <a:latin typeface="Times New Roman"/>
                <a:cs typeface="Times New Roman"/>
              </a:rPr>
              <a:t>trinitizzato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destino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assegnato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Messaggero Solitario, </a:t>
            </a:r>
            <a:r>
              <a:rPr sz="1200" dirty="0">
                <a:latin typeface="Times New Roman"/>
                <a:cs typeface="Times New Roman"/>
              </a:rPr>
              <a:t>a noi </a:t>
            </a:r>
            <a:r>
              <a:rPr sz="1200" spc="-5" dirty="0">
                <a:latin typeface="Times New Roman"/>
                <a:cs typeface="Times New Roman"/>
              </a:rPr>
              <a:t>sembra che ad </a:t>
            </a:r>
            <a:r>
              <a:rPr sz="1200" dirty="0">
                <a:latin typeface="Times New Roman"/>
                <a:cs typeface="Times New Roman"/>
              </a:rPr>
              <a:t>un dato momento </a:t>
            </a:r>
            <a:r>
              <a:rPr sz="1200" spc="10" dirty="0">
                <a:latin typeface="Times New Roman"/>
                <a:cs typeface="Times New Roman"/>
              </a:rPr>
              <a:t>del  </a:t>
            </a:r>
            <a:r>
              <a:rPr sz="1200" spc="-5" dirty="0">
                <a:latin typeface="Times New Roman"/>
                <a:cs typeface="Times New Roman"/>
              </a:rPr>
              <a:t>lontano futuro </a:t>
            </a:r>
            <a:r>
              <a:rPr sz="1200" dirty="0">
                <a:latin typeface="Times New Roman"/>
                <a:cs typeface="Times New Roman"/>
              </a:rPr>
              <a:t>la disponibilità di </a:t>
            </a:r>
            <a:r>
              <a:rPr sz="1200" spc="-5" dirty="0">
                <a:latin typeface="Times New Roman"/>
                <a:cs typeface="Times New Roman"/>
              </a:rPr>
              <a:t>messaggeri </a:t>
            </a:r>
            <a:r>
              <a:rPr sz="1200" dirty="0">
                <a:latin typeface="Times New Roman"/>
                <a:cs typeface="Times New Roman"/>
              </a:rPr>
              <a:t>sarà </a:t>
            </a:r>
            <a:r>
              <a:rPr sz="1200" spc="-5" dirty="0">
                <a:latin typeface="Times New Roman"/>
                <a:cs typeface="Times New Roman"/>
              </a:rPr>
              <a:t>esaurita. </a:t>
            </a:r>
            <a:r>
              <a:rPr sz="1200" dirty="0">
                <a:latin typeface="Times New Roman"/>
                <a:cs typeface="Times New Roman"/>
              </a:rPr>
              <a:t>Chi </a:t>
            </a:r>
            <a:r>
              <a:rPr sz="1200" spc="-5" dirty="0">
                <a:latin typeface="Times New Roman"/>
                <a:cs typeface="Times New Roman"/>
              </a:rPr>
              <a:t>si dedicherà al loro lavoro nel grande Universo?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servizio </a:t>
            </a:r>
            <a:r>
              <a:rPr sz="1200" spc="-5" dirty="0">
                <a:latin typeface="Times New Roman"/>
                <a:cs typeface="Times New Roman"/>
              </a:rPr>
              <a:t>sarà  assicurato </a:t>
            </a:r>
            <a:r>
              <a:rPr sz="1200" dirty="0">
                <a:latin typeface="Times New Roman"/>
                <a:cs typeface="Times New Roman"/>
              </a:rPr>
              <a:t>da qualche nuovo sviluppo tra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Spiriti </a:t>
            </a:r>
            <a:r>
              <a:rPr sz="1200" spc="-5" dirty="0">
                <a:latin typeface="Times New Roman"/>
                <a:cs typeface="Times New Roman"/>
              </a:rPr>
              <a:t>Trinitari Ispirati?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qualche periodo molto </a:t>
            </a:r>
            <a:r>
              <a:rPr sz="1200" spc="-5" dirty="0">
                <a:latin typeface="Times New Roman"/>
                <a:cs typeface="Times New Roman"/>
              </a:rPr>
              <a:t>lontano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grande </a:t>
            </a:r>
            <a:r>
              <a:rPr sz="1200" dirty="0">
                <a:latin typeface="Times New Roman"/>
                <a:cs typeface="Times New Roman"/>
              </a:rPr>
              <a:t>Universo sarà  </a:t>
            </a:r>
            <a:r>
              <a:rPr sz="1200" spc="-5" dirty="0">
                <a:latin typeface="Times New Roman"/>
                <a:cs typeface="Times New Roman"/>
              </a:rPr>
              <a:t>amministrato </a:t>
            </a:r>
            <a:r>
              <a:rPr sz="1200" dirty="0">
                <a:latin typeface="Times New Roman"/>
                <a:cs typeface="Times New Roman"/>
              </a:rPr>
              <a:t>più da vicino da </a:t>
            </a:r>
            <a:r>
              <a:rPr sz="1200" spc="-5" dirty="0">
                <a:latin typeface="Times New Roman"/>
                <a:cs typeface="Times New Roman"/>
              </a:rPr>
              <a:t>esseri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origine trinitaria, mentre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creature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singola </a:t>
            </a:r>
            <a:r>
              <a:rPr sz="1200" dirty="0">
                <a:latin typeface="Times New Roman"/>
                <a:cs typeface="Times New Roman"/>
              </a:rPr>
              <a:t>e di duplice </a:t>
            </a:r>
            <a:r>
              <a:rPr sz="1200" spc="-5" dirty="0">
                <a:latin typeface="Times New Roman"/>
                <a:cs typeface="Times New Roman"/>
              </a:rPr>
              <a:t>origine </a:t>
            </a:r>
            <a:r>
              <a:rPr sz="1200" dirty="0">
                <a:latin typeface="Times New Roman"/>
                <a:cs typeface="Times New Roman"/>
              </a:rPr>
              <a:t>andranno nei regni dello  spazio </a:t>
            </a:r>
            <a:r>
              <a:rPr sz="1200" spc="-5" dirty="0">
                <a:latin typeface="Times New Roman"/>
                <a:cs typeface="Times New Roman"/>
              </a:rPr>
              <a:t>esterno? Se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messaggeri ritornano al loro </a:t>
            </a:r>
            <a:r>
              <a:rPr sz="1200" dirty="0">
                <a:latin typeface="Times New Roman"/>
                <a:cs typeface="Times New Roman"/>
              </a:rPr>
              <a:t>antico </a:t>
            </a:r>
            <a:r>
              <a:rPr sz="1200" spc="-5" dirty="0">
                <a:latin typeface="Times New Roman"/>
                <a:cs typeface="Times New Roman"/>
              </a:rPr>
              <a:t>servizio, </a:t>
            </a:r>
            <a:r>
              <a:rPr sz="1200" dirty="0">
                <a:latin typeface="Times New Roman"/>
                <a:cs typeface="Times New Roman"/>
              </a:rPr>
              <a:t>questi </a:t>
            </a:r>
            <a:r>
              <a:rPr sz="1200" spc="-5" dirty="0">
                <a:latin typeface="Times New Roman"/>
                <a:cs typeface="Times New Roman"/>
              </a:rPr>
              <a:t>figli </a:t>
            </a:r>
            <a:r>
              <a:rPr sz="1200" dirty="0">
                <a:latin typeface="Times New Roman"/>
                <a:cs typeface="Times New Roman"/>
              </a:rPr>
              <a:t>di destino li </a:t>
            </a:r>
            <a:r>
              <a:rPr sz="1200" spc="-5" dirty="0">
                <a:latin typeface="Times New Roman"/>
                <a:cs typeface="Times New Roman"/>
              </a:rPr>
              <a:t>accompagneranno? </a:t>
            </a:r>
            <a:r>
              <a:rPr sz="1200" spc="-10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trinitizzazioni tra  </a:t>
            </a:r>
            <a:r>
              <a:rPr sz="1200" spc="-5" dirty="0">
                <a:latin typeface="Times New Roman"/>
                <a:cs typeface="Times New Roman"/>
              </a:rPr>
              <a:t>finalitari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cittadini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Paradiso-Havona </a:t>
            </a:r>
            <a:r>
              <a:rPr sz="1200" dirty="0">
                <a:latin typeface="Times New Roman"/>
                <a:cs typeface="Times New Roman"/>
              </a:rPr>
              <a:t>cesseranno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quantità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Messaggeri Solitari sarà </a:t>
            </a:r>
            <a:r>
              <a:rPr sz="1200" dirty="0">
                <a:latin typeface="Times New Roman"/>
                <a:cs typeface="Times New Roman"/>
              </a:rPr>
              <a:t>stata </a:t>
            </a:r>
            <a:r>
              <a:rPr sz="1200" spc="-5" dirty="0">
                <a:latin typeface="Times New Roman"/>
                <a:cs typeface="Times New Roman"/>
              </a:rPr>
              <a:t>assorbita per fornire  guardiani-compagni </a:t>
            </a:r>
            <a:r>
              <a:rPr sz="1200" dirty="0">
                <a:latin typeface="Times New Roman"/>
                <a:cs typeface="Times New Roman"/>
              </a:rPr>
              <a:t>a questi </a:t>
            </a:r>
            <a:r>
              <a:rPr sz="1200" spc="-5" dirty="0">
                <a:latin typeface="Times New Roman"/>
                <a:cs typeface="Times New Roman"/>
              </a:rPr>
              <a:t>figli </a:t>
            </a:r>
            <a:r>
              <a:rPr sz="1200" dirty="0">
                <a:latin typeface="Times New Roman"/>
                <a:cs typeface="Times New Roman"/>
              </a:rPr>
              <a:t>di destino? </a:t>
            </a:r>
            <a:r>
              <a:rPr sz="1200" spc="-5" dirty="0">
                <a:latin typeface="Times New Roman"/>
                <a:cs typeface="Times New Roman"/>
              </a:rPr>
              <a:t>Tutti </a:t>
            </a:r>
            <a:r>
              <a:rPr sz="1200" dirty="0">
                <a:latin typeface="Times New Roman"/>
                <a:cs typeface="Times New Roman"/>
              </a:rPr>
              <a:t>i nostri </a:t>
            </a:r>
            <a:r>
              <a:rPr sz="1200" spc="-5" dirty="0">
                <a:latin typeface="Times New Roman"/>
                <a:cs typeface="Times New Roman"/>
              </a:rPr>
              <a:t>efficienti Messaggeri Solitari saranno concentrati su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Vicegerington?</a:t>
            </a:r>
            <a:endParaRPr sz="1200">
              <a:latin typeface="Times New Roman"/>
              <a:cs typeface="Times New Roman"/>
            </a:endParaRPr>
          </a:p>
          <a:p>
            <a:pPr marL="50800" marR="116839">
              <a:lnSpc>
                <a:spcPct val="95900"/>
              </a:lnSpc>
            </a:pPr>
            <a:r>
              <a:rPr sz="1200" spc="-5" dirty="0">
                <a:latin typeface="Times New Roman"/>
                <a:cs typeface="Times New Roman"/>
              </a:rPr>
              <a:t>Queste personalità </a:t>
            </a:r>
            <a:r>
              <a:rPr sz="1200" dirty="0">
                <a:latin typeface="Times New Roman"/>
                <a:cs typeface="Times New Roman"/>
              </a:rPr>
              <a:t>spirituali </a:t>
            </a:r>
            <a:r>
              <a:rPr sz="1200" spc="-5" dirty="0">
                <a:latin typeface="Times New Roman"/>
                <a:cs typeface="Times New Roman"/>
              </a:rPr>
              <a:t>straordinarie saranno eternamente </a:t>
            </a:r>
            <a:r>
              <a:rPr sz="1200" dirty="0">
                <a:latin typeface="Times New Roman"/>
                <a:cs typeface="Times New Roman"/>
              </a:rPr>
              <a:t>associate a questi </a:t>
            </a:r>
            <a:r>
              <a:rPr sz="1200" spc="-5" dirty="0">
                <a:latin typeface="Times New Roman"/>
                <a:cs typeface="Times New Roman"/>
              </a:rPr>
              <a:t>figli </a:t>
            </a:r>
            <a:r>
              <a:rPr sz="1200" dirty="0">
                <a:latin typeface="Times New Roman"/>
                <a:cs typeface="Times New Roman"/>
              </a:rPr>
              <a:t>trinitizzati </a:t>
            </a:r>
            <a:r>
              <a:rPr sz="1200" spc="-1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destino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rivelato? Quale  significato dobbiamo attribuire al fatto che queste coppie che si </a:t>
            </a:r>
            <a:r>
              <a:rPr sz="1200" dirty="0">
                <a:latin typeface="Times New Roman"/>
                <a:cs typeface="Times New Roman"/>
              </a:rPr>
              <a:t>stanno </a:t>
            </a:r>
            <a:r>
              <a:rPr sz="1200" spc="-5" dirty="0">
                <a:latin typeface="Times New Roman"/>
                <a:cs typeface="Times New Roman"/>
              </a:rPr>
              <a:t>riunendo su Vicegerington </a:t>
            </a:r>
            <a:r>
              <a:rPr sz="1200" dirty="0">
                <a:latin typeface="Times New Roman"/>
                <a:cs typeface="Times New Roman"/>
              </a:rPr>
              <a:t>sono sotto la </a:t>
            </a:r>
            <a:r>
              <a:rPr sz="1200" spc="-5" dirty="0">
                <a:latin typeface="Times New Roman"/>
                <a:cs typeface="Times New Roman"/>
              </a:rPr>
              <a:t>direzione </a:t>
            </a:r>
            <a:r>
              <a:rPr sz="1200" dirty="0">
                <a:latin typeface="Times New Roman"/>
                <a:cs typeface="Times New Roman"/>
              </a:rPr>
              <a:t>esclusiva  di quei potenti </a:t>
            </a:r>
            <a:r>
              <a:rPr sz="1200" spc="-5" dirty="0">
                <a:latin typeface="Times New Roman"/>
                <a:cs typeface="Times New Roman"/>
              </a:rPr>
              <a:t>esseri misteriosi, gli Architetti </a:t>
            </a:r>
            <a:r>
              <a:rPr sz="1200" dirty="0">
                <a:latin typeface="Times New Roman"/>
                <a:cs typeface="Times New Roman"/>
              </a:rPr>
              <a:t>dell’Universo </a:t>
            </a:r>
            <a:r>
              <a:rPr sz="1200" spc="-5" dirty="0">
                <a:latin typeface="Times New Roman"/>
                <a:cs typeface="Times New Roman"/>
              </a:rPr>
              <a:t>Maestro? Noi ci poniamo </a:t>
            </a:r>
            <a:r>
              <a:rPr sz="1200" dirty="0">
                <a:latin typeface="Times New Roman"/>
                <a:cs typeface="Times New Roman"/>
              </a:rPr>
              <a:t>queste e molte </a:t>
            </a:r>
            <a:r>
              <a:rPr sz="1200" spc="-5" dirty="0">
                <a:latin typeface="Times New Roman"/>
                <a:cs typeface="Times New Roman"/>
              </a:rPr>
              <a:t>altre </a:t>
            </a:r>
            <a:r>
              <a:rPr sz="1200" dirty="0">
                <a:latin typeface="Times New Roman"/>
                <a:cs typeface="Times New Roman"/>
              </a:rPr>
              <a:t>domande simili, ed  </a:t>
            </a:r>
            <a:r>
              <a:rPr sz="1200" spc="-5" dirty="0">
                <a:latin typeface="Times New Roman"/>
                <a:cs typeface="Times New Roman"/>
              </a:rPr>
              <a:t>interroghiamo numerosi altri ordini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esseri celesti, </a:t>
            </a:r>
            <a:r>
              <a:rPr sz="1200" dirty="0">
                <a:latin typeface="Times New Roman"/>
                <a:cs typeface="Times New Roman"/>
              </a:rPr>
              <a:t>ma non ne conosciamo le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risposte.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46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463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56575" cy="179070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63500" marR="249554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(263.1) 23:4.5 </a:t>
            </a:r>
            <a:r>
              <a:rPr sz="1200" spc="-5" dirty="0">
                <a:latin typeface="Times New Roman"/>
                <a:cs typeface="Times New Roman"/>
              </a:rPr>
              <a:t>Questa operazione, assieme </a:t>
            </a:r>
            <a:r>
              <a:rPr sz="1200" dirty="0">
                <a:latin typeface="Times New Roman"/>
                <a:cs typeface="Times New Roman"/>
              </a:rPr>
              <a:t>a molti </a:t>
            </a:r>
            <a:r>
              <a:rPr sz="1200" spc="-5" dirty="0">
                <a:latin typeface="Times New Roman"/>
                <a:cs typeface="Times New Roman"/>
              </a:rPr>
              <a:t>avvenimenti simili nell’amministrazione </a:t>
            </a:r>
            <a:r>
              <a:rPr sz="1200" dirty="0">
                <a:latin typeface="Times New Roman"/>
                <a:cs typeface="Times New Roman"/>
              </a:rPr>
              <a:t>dell’Universo, </a:t>
            </a:r>
            <a:r>
              <a:rPr sz="1200" spc="-5" dirty="0">
                <a:latin typeface="Times New Roman"/>
                <a:cs typeface="Times New Roman"/>
              </a:rPr>
              <a:t>indica </a:t>
            </a:r>
            <a:r>
              <a:rPr sz="1200" dirty="0">
                <a:latin typeface="Times New Roman"/>
                <a:cs typeface="Times New Roman"/>
              </a:rPr>
              <a:t>senza </a:t>
            </a:r>
            <a:r>
              <a:rPr sz="1200" spc="-5" dirty="0">
                <a:latin typeface="Times New Roman"/>
                <a:cs typeface="Times New Roman"/>
              </a:rPr>
              <a:t>errore che </a:t>
            </a:r>
            <a:r>
              <a:rPr sz="1200" spc="5" dirty="0">
                <a:latin typeface="Times New Roman"/>
                <a:cs typeface="Times New Roman"/>
              </a:rPr>
              <a:t>il  </a:t>
            </a:r>
            <a:r>
              <a:rPr sz="1200" spc="-5" dirty="0">
                <a:latin typeface="Times New Roman"/>
                <a:cs typeface="Times New Roman"/>
              </a:rPr>
              <a:t>personale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grande Universo, ed </a:t>
            </a:r>
            <a:r>
              <a:rPr sz="1200" dirty="0">
                <a:latin typeface="Times New Roman"/>
                <a:cs typeface="Times New Roman"/>
              </a:rPr>
              <a:t>anche quello di </a:t>
            </a:r>
            <a:r>
              <a:rPr sz="1200" spc="-5" dirty="0">
                <a:latin typeface="Times New Roman"/>
                <a:cs typeface="Times New Roman"/>
              </a:rPr>
              <a:t>Havona </a:t>
            </a:r>
            <a:r>
              <a:rPr sz="1200" dirty="0">
                <a:latin typeface="Times New Roman"/>
                <a:cs typeface="Times New Roman"/>
              </a:rPr>
              <a:t>e del </a:t>
            </a:r>
            <a:r>
              <a:rPr sz="1200" spc="-5" dirty="0">
                <a:latin typeface="Times New Roman"/>
                <a:cs typeface="Times New Roman"/>
              </a:rPr>
              <a:t>Paradiso, </a:t>
            </a:r>
            <a:r>
              <a:rPr sz="1200" dirty="0">
                <a:latin typeface="Times New Roman"/>
                <a:cs typeface="Times New Roman"/>
              </a:rPr>
              <a:t>sta </a:t>
            </a:r>
            <a:r>
              <a:rPr sz="1200" spc="-5" dirty="0">
                <a:latin typeface="Times New Roman"/>
                <a:cs typeface="Times New Roman"/>
              </a:rPr>
              <a:t>subendo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riorganizzazione definita </a:t>
            </a:r>
            <a:r>
              <a:rPr sz="1200" dirty="0">
                <a:latin typeface="Times New Roman"/>
                <a:cs typeface="Times New Roman"/>
              </a:rPr>
              <a:t>e certa in  </a:t>
            </a:r>
            <a:r>
              <a:rPr sz="1200" spc="-5" dirty="0">
                <a:latin typeface="Times New Roman"/>
                <a:cs typeface="Times New Roman"/>
              </a:rPr>
              <a:t>coordinazione ed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rapporto </a:t>
            </a:r>
            <a:r>
              <a:rPr sz="1200" dirty="0">
                <a:latin typeface="Times New Roman"/>
                <a:cs typeface="Times New Roman"/>
              </a:rPr>
              <a:t>con le </a:t>
            </a:r>
            <a:r>
              <a:rPr sz="1200" spc="-5" dirty="0">
                <a:latin typeface="Times New Roman"/>
                <a:cs typeface="Times New Roman"/>
              </a:rPr>
              <a:t>colossali </a:t>
            </a:r>
            <a:r>
              <a:rPr sz="1200" dirty="0">
                <a:latin typeface="Times New Roman"/>
                <a:cs typeface="Times New Roman"/>
              </a:rPr>
              <a:t>evoluzioni di </a:t>
            </a:r>
            <a:r>
              <a:rPr sz="1200" spc="-5" dirty="0">
                <a:latin typeface="Times New Roman"/>
                <a:cs typeface="Times New Roman"/>
              </a:rPr>
              <a:t>energia </a:t>
            </a:r>
            <a:r>
              <a:rPr sz="1200" dirty="0">
                <a:latin typeface="Times New Roman"/>
                <a:cs typeface="Times New Roman"/>
              </a:rPr>
              <a:t>che stanno </a:t>
            </a:r>
            <a:r>
              <a:rPr sz="1200" spc="-5" dirty="0">
                <a:latin typeface="Times New Roman"/>
                <a:cs typeface="Times New Roman"/>
              </a:rPr>
              <a:t>attualmente </a:t>
            </a:r>
            <a:r>
              <a:rPr sz="1200" dirty="0">
                <a:latin typeface="Times New Roman"/>
                <a:cs typeface="Times New Roman"/>
              </a:rPr>
              <a:t>avvenendo in tutti i </a:t>
            </a:r>
            <a:r>
              <a:rPr sz="1200" spc="-5" dirty="0">
                <a:latin typeface="Times New Roman"/>
                <a:cs typeface="Times New Roman"/>
              </a:rPr>
              <a:t>regni </a:t>
            </a:r>
            <a:r>
              <a:rPr sz="1200" dirty="0">
                <a:latin typeface="Times New Roman"/>
                <a:cs typeface="Times New Roman"/>
              </a:rPr>
              <a:t>dello </a:t>
            </a:r>
            <a:r>
              <a:rPr sz="1200" spc="5" dirty="0">
                <a:latin typeface="Times New Roman"/>
                <a:cs typeface="Times New Roman"/>
              </a:rPr>
              <a:t>spazio  </a:t>
            </a:r>
            <a:r>
              <a:rPr sz="1200" spc="-5" dirty="0">
                <a:latin typeface="Times New Roman"/>
                <a:cs typeface="Times New Roman"/>
              </a:rPr>
              <a:t>esterno.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 marR="558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(263.2) 23:4.6 </a:t>
            </a:r>
            <a:r>
              <a:rPr sz="1200" spc="-5" dirty="0">
                <a:latin typeface="Times New Roman"/>
                <a:cs typeface="Times New Roman"/>
              </a:rPr>
              <a:t>Noi siamo inclini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credere che l’eterno futuro sarà testimone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fenomeni </a:t>
            </a:r>
            <a:r>
              <a:rPr sz="1200" dirty="0">
                <a:latin typeface="Times New Roman"/>
                <a:cs typeface="Times New Roman"/>
              </a:rPr>
              <a:t>di evoluzione </a:t>
            </a:r>
            <a:r>
              <a:rPr sz="1200" spc="-5" dirty="0">
                <a:latin typeface="Times New Roman"/>
                <a:cs typeface="Times New Roman"/>
              </a:rPr>
              <a:t>universale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trascenderanno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gran </a:t>
            </a:r>
            <a:r>
              <a:rPr sz="1200" dirty="0">
                <a:latin typeface="Times New Roman"/>
                <a:cs typeface="Times New Roman"/>
              </a:rPr>
              <a:t>lunga tutto </a:t>
            </a:r>
            <a:r>
              <a:rPr sz="1200" spc="-5" dirty="0">
                <a:latin typeface="Times New Roman"/>
                <a:cs typeface="Times New Roman"/>
              </a:rPr>
              <a:t>ciò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l’eterno passato </a:t>
            </a:r>
            <a:r>
              <a:rPr sz="1200" dirty="0">
                <a:latin typeface="Times New Roman"/>
                <a:cs typeface="Times New Roman"/>
              </a:rPr>
              <a:t>ha </a:t>
            </a:r>
            <a:r>
              <a:rPr sz="1200" spc="-5" dirty="0">
                <a:latin typeface="Times New Roman"/>
                <a:cs typeface="Times New Roman"/>
              </a:rPr>
              <a:t>sperimentato.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pregustiamo queste straordinarie avventure,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anche </a:t>
            </a:r>
            <a:r>
              <a:rPr sz="1200" dirty="0">
                <a:latin typeface="Times New Roman"/>
                <a:cs typeface="Times New Roman"/>
              </a:rPr>
              <a:t>voi dovreste  </a:t>
            </a:r>
            <a:r>
              <a:rPr sz="1200" spc="-5" dirty="0">
                <a:latin typeface="Times New Roman"/>
                <a:cs typeface="Times New Roman"/>
              </a:rPr>
              <a:t>fare, con intenso piacere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con aspettativa </a:t>
            </a:r>
            <a:r>
              <a:rPr sz="1200" dirty="0">
                <a:latin typeface="Times New Roman"/>
                <a:cs typeface="Times New Roman"/>
              </a:rPr>
              <a:t>sempre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crescente.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>
              <a:lnSpc>
                <a:spcPct val="1000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(263.3) 23:4.7 </a:t>
            </a:r>
            <a:r>
              <a:rPr sz="1200" spc="-5" dirty="0">
                <a:latin typeface="Times New Roman"/>
                <a:cs typeface="Times New Roman"/>
              </a:rPr>
              <a:t>[Presentato </a:t>
            </a:r>
            <a:r>
              <a:rPr sz="1200" dirty="0">
                <a:latin typeface="Times New Roman"/>
                <a:cs typeface="Times New Roman"/>
              </a:rPr>
              <a:t>da un </a:t>
            </a:r>
            <a:r>
              <a:rPr sz="1200" spc="-5" dirty="0">
                <a:latin typeface="Times New Roman"/>
                <a:cs typeface="Times New Roman"/>
              </a:rPr>
              <a:t>Consigliere </a:t>
            </a:r>
            <a:r>
              <a:rPr sz="1200" dirty="0">
                <a:latin typeface="Times New Roman"/>
                <a:cs typeface="Times New Roman"/>
              </a:rPr>
              <a:t>Divino proveniente da</a:t>
            </a:r>
            <a:r>
              <a:rPr sz="1200" spc="-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Uversa.]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46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464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08761"/>
            <a:ext cx="8136255" cy="406209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76200">
              <a:lnSpc>
                <a:spcPct val="100000"/>
              </a:lnSpc>
              <a:spcBef>
                <a:spcPts val="95"/>
              </a:spcBef>
            </a:pPr>
            <a:r>
              <a:rPr sz="2200" b="1" spc="-5" dirty="0">
                <a:solidFill>
                  <a:srgbClr val="933634"/>
                </a:solidFill>
                <a:latin typeface="Times New Roman"/>
                <a:cs typeface="Times New Roman"/>
              </a:rPr>
              <a:t>Fascicolo </a:t>
            </a:r>
            <a:r>
              <a:rPr sz="2200" b="1" dirty="0">
                <a:solidFill>
                  <a:srgbClr val="933634"/>
                </a:solidFill>
                <a:latin typeface="Times New Roman"/>
                <a:cs typeface="Times New Roman"/>
              </a:rPr>
              <a:t>24: </a:t>
            </a:r>
            <a:r>
              <a:rPr sz="2200" b="1" spc="-5" dirty="0">
                <a:solidFill>
                  <a:srgbClr val="933634"/>
                </a:solidFill>
                <a:latin typeface="Times New Roman"/>
                <a:cs typeface="Times New Roman"/>
              </a:rPr>
              <a:t>Le Personalità </a:t>
            </a:r>
            <a:r>
              <a:rPr sz="2200" b="1" spc="-10" dirty="0">
                <a:solidFill>
                  <a:srgbClr val="933634"/>
                </a:solidFill>
                <a:latin typeface="Times New Roman"/>
                <a:cs typeface="Times New Roman"/>
              </a:rPr>
              <a:t>Superiori </a:t>
            </a:r>
            <a:r>
              <a:rPr sz="2200" b="1" spc="-5" dirty="0">
                <a:solidFill>
                  <a:srgbClr val="933634"/>
                </a:solidFill>
                <a:latin typeface="Times New Roman"/>
                <a:cs typeface="Times New Roman"/>
              </a:rPr>
              <a:t>dello Spirito</a:t>
            </a:r>
            <a:r>
              <a:rPr sz="2200" b="1" spc="45" dirty="0">
                <a:solidFill>
                  <a:srgbClr val="933634"/>
                </a:solidFill>
                <a:latin typeface="Times New Roman"/>
                <a:cs typeface="Times New Roman"/>
              </a:rPr>
              <a:t> </a:t>
            </a:r>
            <a:r>
              <a:rPr sz="2200" b="1" spc="-5" dirty="0">
                <a:solidFill>
                  <a:srgbClr val="933634"/>
                </a:solidFill>
                <a:latin typeface="Times New Roman"/>
                <a:cs typeface="Times New Roman"/>
              </a:rPr>
              <a:t>Infinito</a:t>
            </a:r>
            <a:endParaRPr sz="2200">
              <a:latin typeface="Times New Roman"/>
              <a:cs typeface="Times New Roman"/>
            </a:endParaRPr>
          </a:p>
          <a:p>
            <a:pPr marL="76200" marR="68580">
              <a:lnSpc>
                <a:spcPts val="1380"/>
              </a:lnSpc>
              <a:spcBef>
                <a:spcPts val="142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(264.1) 24:0.1 </a:t>
            </a:r>
            <a:r>
              <a:rPr sz="1200" spc="-5" dirty="0">
                <a:latin typeface="Times New Roman"/>
                <a:cs typeface="Times New Roman"/>
              </a:rPr>
              <a:t>SU UVERSA </a:t>
            </a:r>
            <a:r>
              <a:rPr sz="1200" dirty="0">
                <a:latin typeface="Times New Roman"/>
                <a:cs typeface="Times New Roman"/>
              </a:rPr>
              <a:t>noi </a:t>
            </a:r>
            <a:r>
              <a:rPr sz="1200" spc="-5" dirty="0">
                <a:latin typeface="Times New Roman"/>
                <a:cs typeface="Times New Roman"/>
              </a:rPr>
              <a:t>dividiamo </a:t>
            </a:r>
            <a:r>
              <a:rPr sz="1200" dirty="0">
                <a:latin typeface="Times New Roman"/>
                <a:cs typeface="Times New Roman"/>
              </a:rPr>
              <a:t>tutte le </a:t>
            </a:r>
            <a:r>
              <a:rPr sz="1200" spc="-5" dirty="0">
                <a:latin typeface="Times New Roman"/>
                <a:cs typeface="Times New Roman"/>
              </a:rPr>
              <a:t>personalità </a:t>
            </a:r>
            <a:r>
              <a:rPr sz="1200" dirty="0">
                <a:latin typeface="Times New Roman"/>
                <a:cs typeface="Times New Roman"/>
              </a:rPr>
              <a:t>e le </a:t>
            </a:r>
            <a:r>
              <a:rPr sz="1200" spc="-5" dirty="0">
                <a:latin typeface="Times New Roman"/>
                <a:cs typeface="Times New Roman"/>
              </a:rPr>
              <a:t>entità del Creatore Congiunto </a:t>
            </a:r>
            <a:r>
              <a:rPr sz="1200" dirty="0">
                <a:latin typeface="Times New Roman"/>
                <a:cs typeface="Times New Roman"/>
              </a:rPr>
              <a:t>in tre </a:t>
            </a:r>
            <a:r>
              <a:rPr sz="1200" spc="-5" dirty="0">
                <a:latin typeface="Times New Roman"/>
                <a:cs typeface="Times New Roman"/>
              </a:rPr>
              <a:t>grandi categorie: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Personalità  Superiori </a:t>
            </a:r>
            <a:r>
              <a:rPr sz="1200" dirty="0">
                <a:latin typeface="Times New Roman"/>
                <a:cs typeface="Times New Roman"/>
              </a:rPr>
              <a:t>dello Spirito </a:t>
            </a:r>
            <a:r>
              <a:rPr sz="1200" spc="-5" dirty="0">
                <a:latin typeface="Times New Roman"/>
                <a:cs typeface="Times New Roman"/>
              </a:rPr>
              <a:t>Infinito,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Schiere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Messaggeri dello </a:t>
            </a:r>
            <a:r>
              <a:rPr sz="1200" dirty="0">
                <a:latin typeface="Times New Roman"/>
                <a:cs typeface="Times New Roman"/>
              </a:rPr>
              <a:t>Spazio e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Spiriti </a:t>
            </a:r>
            <a:r>
              <a:rPr sz="1200" spc="-5" dirty="0">
                <a:latin typeface="Times New Roman"/>
                <a:cs typeface="Times New Roman"/>
              </a:rPr>
              <a:t>Tutelari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Tempo, quegli esseri </a:t>
            </a:r>
            <a:r>
              <a:rPr sz="1200" dirty="0">
                <a:latin typeface="Times New Roman"/>
                <a:cs typeface="Times New Roman"/>
              </a:rPr>
              <a:t>spirituali che </a:t>
            </a:r>
            <a:r>
              <a:rPr sz="1200" spc="-5" dirty="0">
                <a:latin typeface="Times New Roman"/>
                <a:cs typeface="Times New Roman"/>
              </a:rPr>
              <a:t>si  occupano </a:t>
            </a:r>
            <a:r>
              <a:rPr sz="1200" dirty="0">
                <a:latin typeface="Times New Roman"/>
                <a:cs typeface="Times New Roman"/>
              </a:rPr>
              <a:t>d’istruire e di </a:t>
            </a:r>
            <a:r>
              <a:rPr sz="1200" spc="-5" dirty="0">
                <a:latin typeface="Times New Roman"/>
                <a:cs typeface="Times New Roman"/>
              </a:rPr>
              <a:t>assistere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creature </a:t>
            </a:r>
            <a:r>
              <a:rPr sz="1200" dirty="0">
                <a:latin typeface="Times New Roman"/>
                <a:cs typeface="Times New Roman"/>
              </a:rPr>
              <a:t>dotate di volontà </a:t>
            </a:r>
            <a:r>
              <a:rPr sz="1200" spc="-5" dirty="0">
                <a:latin typeface="Times New Roman"/>
                <a:cs typeface="Times New Roman"/>
              </a:rPr>
              <a:t>del piano ascendente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progressione </a:t>
            </a:r>
            <a:r>
              <a:rPr sz="1200" dirty="0">
                <a:latin typeface="Times New Roman"/>
                <a:cs typeface="Times New Roman"/>
              </a:rPr>
              <a:t>dei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mortali.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35687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(264.2) 24:0.2 </a:t>
            </a:r>
            <a:r>
              <a:rPr sz="1200" spc="-15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Personalità Superiori </a:t>
            </a:r>
            <a:r>
              <a:rPr sz="1200" dirty="0">
                <a:latin typeface="Times New Roman"/>
                <a:cs typeface="Times New Roman"/>
              </a:rPr>
              <a:t>dello Spirito </a:t>
            </a:r>
            <a:r>
              <a:rPr sz="1200" spc="-5" dirty="0">
                <a:latin typeface="Times New Roman"/>
                <a:cs typeface="Times New Roman"/>
              </a:rPr>
              <a:t>Infinito che trovano </a:t>
            </a:r>
            <a:r>
              <a:rPr sz="1200" dirty="0">
                <a:latin typeface="Times New Roman"/>
                <a:cs typeface="Times New Roman"/>
              </a:rPr>
              <a:t>menzione in </a:t>
            </a:r>
            <a:r>
              <a:rPr sz="1200" spc="-5" dirty="0">
                <a:latin typeface="Times New Roman"/>
                <a:cs typeface="Times New Roman"/>
              </a:rPr>
              <a:t>questa esposizione operano </a:t>
            </a:r>
            <a:r>
              <a:rPr sz="1200" dirty="0">
                <a:latin typeface="Times New Roman"/>
                <a:cs typeface="Times New Roman"/>
              </a:rPr>
              <a:t>in tutto il </a:t>
            </a:r>
            <a:r>
              <a:rPr sz="1200" spc="-5" dirty="0">
                <a:latin typeface="Times New Roman"/>
                <a:cs typeface="Times New Roman"/>
              </a:rPr>
              <a:t>grande  Universo </a:t>
            </a:r>
            <a:r>
              <a:rPr sz="1200" dirty="0">
                <a:latin typeface="Times New Roman"/>
                <a:cs typeface="Times New Roman"/>
              </a:rPr>
              <a:t>in sette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divisioni: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00">
              <a:latin typeface="Times New Roman"/>
              <a:cs typeface="Times New Roman"/>
            </a:endParaRPr>
          </a:p>
          <a:p>
            <a:pPr marL="533400">
              <a:lnSpc>
                <a:spcPct val="1000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(264.3) 24:0.3 </a:t>
            </a:r>
            <a:r>
              <a:rPr sz="1200" dirty="0">
                <a:latin typeface="Times New Roman"/>
                <a:cs typeface="Times New Roman"/>
              </a:rPr>
              <a:t>1. </a:t>
            </a:r>
            <a:r>
              <a:rPr sz="1200" spc="-5" dirty="0">
                <a:latin typeface="Times New Roman"/>
                <a:cs typeface="Times New Roman"/>
              </a:rPr>
              <a:t>Messaggeri</a:t>
            </a:r>
            <a:r>
              <a:rPr sz="1200" spc="-18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Solitari.</a:t>
            </a:r>
            <a:endParaRPr sz="1200">
              <a:latin typeface="Times New Roman"/>
              <a:cs typeface="Times New Roman"/>
            </a:endParaRPr>
          </a:p>
          <a:p>
            <a:pPr marL="533400">
              <a:lnSpc>
                <a:spcPct val="100000"/>
              </a:lnSpc>
              <a:spcBef>
                <a:spcPts val="134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(264.4) 24:0.4 </a:t>
            </a:r>
            <a:r>
              <a:rPr sz="1200" dirty="0">
                <a:latin typeface="Times New Roman"/>
                <a:cs typeface="Times New Roman"/>
              </a:rPr>
              <a:t>2. </a:t>
            </a:r>
            <a:r>
              <a:rPr sz="1200" spc="-5" dirty="0">
                <a:latin typeface="Times New Roman"/>
                <a:cs typeface="Times New Roman"/>
              </a:rPr>
              <a:t>Supervisori dei Circuiti</a:t>
            </a:r>
            <a:r>
              <a:rPr sz="1200" spc="-18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Universali.</a:t>
            </a:r>
            <a:endParaRPr sz="1200">
              <a:latin typeface="Times New Roman"/>
              <a:cs typeface="Times New Roman"/>
            </a:endParaRPr>
          </a:p>
          <a:p>
            <a:pPr marL="533400">
              <a:lnSpc>
                <a:spcPct val="100000"/>
              </a:lnSpc>
              <a:spcBef>
                <a:spcPts val="135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(264.5) 24:0.5 </a:t>
            </a:r>
            <a:r>
              <a:rPr sz="1200" dirty="0">
                <a:latin typeface="Times New Roman"/>
                <a:cs typeface="Times New Roman"/>
              </a:rPr>
              <a:t>3. </a:t>
            </a:r>
            <a:r>
              <a:rPr sz="1200" spc="-5" dirty="0">
                <a:latin typeface="Times New Roman"/>
                <a:cs typeface="Times New Roman"/>
              </a:rPr>
              <a:t>Direttori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-1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Censimento.</a:t>
            </a:r>
            <a:endParaRPr sz="1200">
              <a:latin typeface="Times New Roman"/>
              <a:cs typeface="Times New Roman"/>
            </a:endParaRPr>
          </a:p>
          <a:p>
            <a:pPr marL="533400">
              <a:lnSpc>
                <a:spcPct val="100000"/>
              </a:lnSpc>
              <a:spcBef>
                <a:spcPts val="133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(264.6) 24:0.6 </a:t>
            </a:r>
            <a:r>
              <a:rPr sz="1200" dirty="0">
                <a:latin typeface="Times New Roman"/>
                <a:cs typeface="Times New Roman"/>
              </a:rPr>
              <a:t>4. Aiuti </a:t>
            </a:r>
            <a:r>
              <a:rPr sz="1200" spc="-5" dirty="0">
                <a:latin typeface="Times New Roman"/>
                <a:cs typeface="Times New Roman"/>
              </a:rPr>
              <a:t>Personali dello </a:t>
            </a:r>
            <a:r>
              <a:rPr sz="1200" dirty="0">
                <a:latin typeface="Times New Roman"/>
                <a:cs typeface="Times New Roman"/>
              </a:rPr>
              <a:t>Spirito</a:t>
            </a:r>
            <a:r>
              <a:rPr sz="1200" spc="-1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Infinito.</a:t>
            </a:r>
            <a:endParaRPr sz="1200">
              <a:latin typeface="Times New Roman"/>
              <a:cs typeface="Times New Roman"/>
            </a:endParaRPr>
          </a:p>
          <a:p>
            <a:pPr marL="533400">
              <a:lnSpc>
                <a:spcPct val="100000"/>
              </a:lnSpc>
              <a:spcBef>
                <a:spcPts val="134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(264.7) 24:0.7 </a:t>
            </a:r>
            <a:r>
              <a:rPr sz="1200" dirty="0">
                <a:latin typeface="Times New Roman"/>
                <a:cs typeface="Times New Roman"/>
              </a:rPr>
              <a:t>5. </a:t>
            </a:r>
            <a:r>
              <a:rPr sz="1200" spc="-5" dirty="0">
                <a:latin typeface="Times New Roman"/>
                <a:cs typeface="Times New Roman"/>
              </a:rPr>
              <a:t>Ispettori</a:t>
            </a:r>
            <a:r>
              <a:rPr sz="1200" spc="-1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Associati.</a:t>
            </a:r>
            <a:endParaRPr sz="1200">
              <a:latin typeface="Times New Roman"/>
              <a:cs typeface="Times New Roman"/>
            </a:endParaRPr>
          </a:p>
          <a:p>
            <a:pPr marL="533400">
              <a:lnSpc>
                <a:spcPct val="100000"/>
              </a:lnSpc>
              <a:spcBef>
                <a:spcPts val="134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(264.8)  24:0.8  </a:t>
            </a:r>
            <a:r>
              <a:rPr sz="1200" dirty="0">
                <a:latin typeface="Times New Roman"/>
                <a:cs typeface="Times New Roman"/>
              </a:rPr>
              <a:t>6. </a:t>
            </a:r>
            <a:r>
              <a:rPr sz="1200" spc="-5" dirty="0">
                <a:latin typeface="Times New Roman"/>
                <a:cs typeface="Times New Roman"/>
              </a:rPr>
              <a:t>Sentinelle</a:t>
            </a:r>
            <a:r>
              <a:rPr sz="1200" spc="-1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Incaricate.</a:t>
            </a:r>
            <a:endParaRPr sz="1200">
              <a:latin typeface="Times New Roman"/>
              <a:cs typeface="Times New Roman"/>
            </a:endParaRPr>
          </a:p>
          <a:p>
            <a:pPr marL="533400">
              <a:lnSpc>
                <a:spcPct val="100000"/>
              </a:lnSpc>
              <a:spcBef>
                <a:spcPts val="133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(264.9) 24:0.9  </a:t>
            </a:r>
            <a:r>
              <a:rPr sz="1200" dirty="0">
                <a:latin typeface="Times New Roman"/>
                <a:cs typeface="Times New Roman"/>
              </a:rPr>
              <a:t>7. Guide </a:t>
            </a:r>
            <a:r>
              <a:rPr sz="1200" spc="-5" dirty="0">
                <a:latin typeface="Times New Roman"/>
                <a:cs typeface="Times New Roman"/>
              </a:rPr>
              <a:t>dei</a:t>
            </a:r>
            <a:r>
              <a:rPr sz="1200" spc="-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Diplomati.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46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465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34350" cy="413067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63500" marR="229235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(264.10) 24:0.10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Messaggeri Solitari,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Supervisori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Circuiti,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Direttori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Censimento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Aiuti Personali sono </a:t>
            </a:r>
            <a:r>
              <a:rPr sz="1200" spc="-5" dirty="0">
                <a:latin typeface="Times New Roman"/>
                <a:cs typeface="Times New Roman"/>
              </a:rPr>
              <a:t>caratterizzati dal  </a:t>
            </a:r>
            <a:r>
              <a:rPr sz="1200" dirty="0">
                <a:latin typeface="Times New Roman"/>
                <a:cs typeface="Times New Roman"/>
              </a:rPr>
              <a:t>possesso di </a:t>
            </a:r>
            <a:r>
              <a:rPr sz="1200" spc="-5" dirty="0">
                <a:latin typeface="Times New Roman"/>
                <a:cs typeface="Times New Roman"/>
              </a:rPr>
              <a:t>straordinarie </a:t>
            </a:r>
            <a:r>
              <a:rPr sz="1200" dirty="0">
                <a:latin typeface="Times New Roman"/>
                <a:cs typeface="Times New Roman"/>
              </a:rPr>
              <a:t>doti </a:t>
            </a:r>
            <a:r>
              <a:rPr sz="1200" spc="-5" dirty="0">
                <a:latin typeface="Times New Roman"/>
                <a:cs typeface="Times New Roman"/>
              </a:rPr>
              <a:t>d’antigravità. </a:t>
            </a:r>
            <a:r>
              <a:rPr sz="1200" dirty="0">
                <a:latin typeface="Times New Roman"/>
                <a:cs typeface="Times New Roman"/>
              </a:rPr>
              <a:t>I Messaggeri </a:t>
            </a:r>
            <a:r>
              <a:rPr sz="1200" spc="-5" dirty="0">
                <a:latin typeface="Times New Roman"/>
                <a:cs typeface="Times New Roman"/>
              </a:rPr>
              <a:t>Solitari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hanno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quartier generale </a:t>
            </a:r>
            <a:r>
              <a:rPr sz="1200" dirty="0">
                <a:latin typeface="Times New Roman"/>
                <a:cs typeface="Times New Roman"/>
              </a:rPr>
              <a:t>conosciuto; </a:t>
            </a:r>
            <a:r>
              <a:rPr sz="1200" spc="-5" dirty="0">
                <a:latin typeface="Times New Roman"/>
                <a:cs typeface="Times New Roman"/>
              </a:rPr>
              <a:t>essi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circolano</a:t>
            </a:r>
            <a:endParaRPr sz="1200">
              <a:latin typeface="Times New Roman"/>
              <a:cs typeface="Times New Roman"/>
            </a:endParaRPr>
          </a:p>
          <a:p>
            <a:pPr marL="63500" marR="5588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nell’Universo degli </a:t>
            </a:r>
            <a:r>
              <a:rPr sz="1200" dirty="0">
                <a:latin typeface="Times New Roman"/>
                <a:cs typeface="Times New Roman"/>
              </a:rPr>
              <a:t>Universi. I </a:t>
            </a:r>
            <a:r>
              <a:rPr sz="1200" spc="-5" dirty="0">
                <a:latin typeface="Times New Roman"/>
                <a:cs typeface="Times New Roman"/>
              </a:rPr>
              <a:t>Supervisori </a:t>
            </a:r>
            <a:r>
              <a:rPr sz="1200" dirty="0">
                <a:latin typeface="Times New Roman"/>
                <a:cs typeface="Times New Roman"/>
              </a:rPr>
              <a:t>dei Circuiti </a:t>
            </a:r>
            <a:r>
              <a:rPr sz="1200" spc="-5" dirty="0">
                <a:latin typeface="Times New Roman"/>
                <a:cs typeface="Times New Roman"/>
              </a:rPr>
              <a:t>Universali </a:t>
            </a:r>
            <a:r>
              <a:rPr sz="1200" dirty="0">
                <a:latin typeface="Times New Roman"/>
                <a:cs typeface="Times New Roman"/>
              </a:rPr>
              <a:t>e i Direttori di </a:t>
            </a:r>
            <a:r>
              <a:rPr sz="1200" spc="-5" dirty="0">
                <a:latin typeface="Times New Roman"/>
                <a:cs typeface="Times New Roman"/>
              </a:rPr>
              <a:t>Censimento </a:t>
            </a:r>
            <a:r>
              <a:rPr sz="1200" dirty="0">
                <a:latin typeface="Times New Roman"/>
                <a:cs typeface="Times New Roman"/>
              </a:rPr>
              <a:t>hanno le loro </a:t>
            </a:r>
            <a:r>
              <a:rPr sz="1200" spc="-5" dirty="0">
                <a:latin typeface="Times New Roman"/>
                <a:cs typeface="Times New Roman"/>
              </a:rPr>
              <a:t>centrali operative nelle  capitali dei Superuniversi. Gli </a:t>
            </a:r>
            <a:r>
              <a:rPr sz="1200" dirty="0">
                <a:latin typeface="Times New Roman"/>
                <a:cs typeface="Times New Roman"/>
              </a:rPr>
              <a:t>Aiuti </a:t>
            </a:r>
            <a:r>
              <a:rPr sz="1200" spc="-5" dirty="0">
                <a:latin typeface="Times New Roman"/>
                <a:cs typeface="Times New Roman"/>
              </a:rPr>
              <a:t>Personali dello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Infinito sono stazionati nell’Isola centrale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Luce. Gli </a:t>
            </a:r>
            <a:r>
              <a:rPr sz="1200" spc="-10" dirty="0">
                <a:latin typeface="Times New Roman"/>
                <a:cs typeface="Times New Roman"/>
              </a:rPr>
              <a:t>Ispettori  </a:t>
            </a:r>
            <a:r>
              <a:rPr sz="1200" spc="-5" dirty="0">
                <a:latin typeface="Times New Roman"/>
                <a:cs typeface="Times New Roman"/>
              </a:rPr>
              <a:t>Associati </a:t>
            </a:r>
            <a:r>
              <a:rPr sz="1200" dirty="0">
                <a:latin typeface="Times New Roman"/>
                <a:cs typeface="Times New Roman"/>
              </a:rPr>
              <a:t>e le </a:t>
            </a:r>
            <a:r>
              <a:rPr sz="1200" spc="-5" dirty="0">
                <a:latin typeface="Times New Roman"/>
                <a:cs typeface="Times New Roman"/>
              </a:rPr>
              <a:t>Sentinelle Incaricate </a:t>
            </a:r>
            <a:r>
              <a:rPr sz="1200" dirty="0">
                <a:latin typeface="Times New Roman"/>
                <a:cs typeface="Times New Roman"/>
              </a:rPr>
              <a:t>sono stazionati </a:t>
            </a:r>
            <a:r>
              <a:rPr sz="1200" spc="-5" dirty="0">
                <a:latin typeface="Times New Roman"/>
                <a:cs typeface="Times New Roman"/>
              </a:rPr>
              <a:t>rispettivamente nelle </a:t>
            </a:r>
            <a:r>
              <a:rPr sz="1200" dirty="0">
                <a:latin typeface="Times New Roman"/>
                <a:cs typeface="Times New Roman"/>
              </a:rPr>
              <a:t>capitali </a:t>
            </a:r>
            <a:r>
              <a:rPr sz="1200" spc="-5" dirty="0">
                <a:latin typeface="Times New Roman"/>
                <a:cs typeface="Times New Roman"/>
              </a:rPr>
              <a:t>degli Universi locali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nelle capitali dei sistemi che  </a:t>
            </a:r>
            <a:r>
              <a:rPr sz="1200" dirty="0">
                <a:latin typeface="Times New Roman"/>
                <a:cs typeface="Times New Roman"/>
              </a:rPr>
              <a:t>li </a:t>
            </a:r>
            <a:r>
              <a:rPr sz="1200" spc="-5" dirty="0">
                <a:latin typeface="Times New Roman"/>
                <a:cs typeface="Times New Roman"/>
              </a:rPr>
              <a:t>compongono. </a:t>
            </a:r>
            <a:r>
              <a:rPr sz="1200" spc="-10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Guide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Diplomati </a:t>
            </a:r>
            <a:r>
              <a:rPr sz="1200" spc="-5" dirty="0">
                <a:latin typeface="Times New Roman"/>
                <a:cs typeface="Times New Roman"/>
              </a:rPr>
              <a:t>risiedono nell’Universo </a:t>
            </a:r>
            <a:r>
              <a:rPr sz="1200" dirty="0">
                <a:latin typeface="Times New Roman"/>
                <a:cs typeface="Times New Roman"/>
              </a:rPr>
              <a:t>di Havona </a:t>
            </a:r>
            <a:r>
              <a:rPr sz="1200" spc="-5" dirty="0">
                <a:latin typeface="Times New Roman"/>
                <a:cs typeface="Times New Roman"/>
              </a:rPr>
              <a:t>ed operano </a:t>
            </a:r>
            <a:r>
              <a:rPr sz="1200" dirty="0">
                <a:latin typeface="Times New Roman"/>
                <a:cs typeface="Times New Roman"/>
              </a:rPr>
              <a:t>ovunque </a:t>
            </a:r>
            <a:r>
              <a:rPr sz="1200" spc="-5" dirty="0">
                <a:latin typeface="Times New Roman"/>
                <a:cs typeface="Times New Roman"/>
              </a:rPr>
              <a:t>nel </a:t>
            </a:r>
            <a:r>
              <a:rPr sz="1200" dirty="0">
                <a:latin typeface="Times New Roman"/>
                <a:cs typeface="Times New Roman"/>
              </a:rPr>
              <a:t>suo </a:t>
            </a:r>
            <a:r>
              <a:rPr sz="1200" spc="-5" dirty="0">
                <a:latin typeface="Times New Roman"/>
                <a:cs typeface="Times New Roman"/>
              </a:rPr>
              <a:t>miliardo </a:t>
            </a:r>
            <a:r>
              <a:rPr sz="1200" dirty="0">
                <a:latin typeface="Times New Roman"/>
                <a:cs typeface="Times New Roman"/>
              </a:rPr>
              <a:t>di mondi.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La</a:t>
            </a:r>
            <a:endParaRPr sz="1200">
              <a:latin typeface="Times New Roman"/>
              <a:cs typeface="Times New Roman"/>
            </a:endParaRPr>
          </a:p>
          <a:p>
            <a:pPr marL="63500" marR="325755">
              <a:lnSpc>
                <a:spcPts val="1380"/>
              </a:lnSpc>
              <a:spcBef>
                <a:spcPts val="5"/>
              </a:spcBef>
            </a:pPr>
            <a:r>
              <a:rPr sz="1200" spc="-5" dirty="0">
                <a:latin typeface="Times New Roman"/>
                <a:cs typeface="Times New Roman"/>
              </a:rPr>
              <a:t>maggior </a:t>
            </a:r>
            <a:r>
              <a:rPr sz="1200" dirty="0">
                <a:latin typeface="Times New Roman"/>
                <a:cs typeface="Times New Roman"/>
              </a:rPr>
              <a:t>parte di queste </a:t>
            </a:r>
            <a:r>
              <a:rPr sz="1200" spc="-5" dirty="0">
                <a:latin typeface="Times New Roman"/>
                <a:cs typeface="Times New Roman"/>
              </a:rPr>
              <a:t>personalità superiori </a:t>
            </a:r>
            <a:r>
              <a:rPr sz="1200" spc="5" dirty="0">
                <a:latin typeface="Times New Roman"/>
                <a:cs typeface="Times New Roman"/>
              </a:rPr>
              <a:t>ha </a:t>
            </a:r>
            <a:r>
              <a:rPr sz="1200" dirty="0">
                <a:latin typeface="Times New Roman"/>
                <a:cs typeface="Times New Roman"/>
              </a:rPr>
              <a:t>delle stazioni </a:t>
            </a:r>
            <a:r>
              <a:rPr sz="1200" spc="-5" dirty="0">
                <a:latin typeface="Times New Roman"/>
                <a:cs typeface="Times New Roman"/>
              </a:rPr>
              <a:t>negli </a:t>
            </a:r>
            <a:r>
              <a:rPr sz="1200" dirty="0">
                <a:latin typeface="Times New Roman"/>
                <a:cs typeface="Times New Roman"/>
              </a:rPr>
              <a:t>Universi </a:t>
            </a:r>
            <a:r>
              <a:rPr sz="1200" spc="-5" dirty="0">
                <a:latin typeface="Times New Roman"/>
                <a:cs typeface="Times New Roman"/>
              </a:rPr>
              <a:t>locali,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esse </a:t>
            </a:r>
            <a:r>
              <a:rPr sz="1200" dirty="0">
                <a:latin typeface="Times New Roman"/>
                <a:cs typeface="Times New Roman"/>
              </a:rPr>
              <a:t>non sono </a:t>
            </a:r>
            <a:r>
              <a:rPr sz="1200" spc="-5" dirty="0">
                <a:latin typeface="Times New Roman"/>
                <a:cs typeface="Times New Roman"/>
              </a:rPr>
              <a:t>organicamente </a:t>
            </a:r>
            <a:r>
              <a:rPr sz="1200" dirty="0">
                <a:latin typeface="Times New Roman"/>
                <a:cs typeface="Times New Roman"/>
              </a:rPr>
              <a:t>assegnate  </a:t>
            </a:r>
            <a:r>
              <a:rPr sz="1200" spc="-5" dirty="0">
                <a:latin typeface="Times New Roman"/>
                <a:cs typeface="Times New Roman"/>
              </a:rPr>
              <a:t>all’amministrazione dei regni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evoluzionari.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34353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(264.11) 24:0.11 </a:t>
            </a:r>
            <a:r>
              <a:rPr sz="1200" spc="-5" dirty="0">
                <a:latin typeface="Times New Roman"/>
                <a:cs typeface="Times New Roman"/>
              </a:rPr>
              <a:t>Tra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sette classi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compongono </a:t>
            </a:r>
            <a:r>
              <a:rPr sz="1200" dirty="0">
                <a:latin typeface="Times New Roman"/>
                <a:cs typeface="Times New Roman"/>
              </a:rPr>
              <a:t>questo </a:t>
            </a:r>
            <a:r>
              <a:rPr sz="1200" spc="-5" dirty="0">
                <a:latin typeface="Times New Roman"/>
                <a:cs typeface="Times New Roman"/>
              </a:rPr>
              <a:t>gruppo, </a:t>
            </a:r>
            <a:r>
              <a:rPr sz="1200" dirty="0">
                <a:latin typeface="Times New Roman"/>
                <a:cs typeface="Times New Roman"/>
              </a:rPr>
              <a:t>solo i </a:t>
            </a:r>
            <a:r>
              <a:rPr sz="1200" spc="-5" dirty="0">
                <a:latin typeface="Times New Roman"/>
                <a:cs typeface="Times New Roman"/>
              </a:rPr>
              <a:t>Messaggeri Solitari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forse gli </a:t>
            </a:r>
            <a:r>
              <a:rPr sz="1200" dirty="0">
                <a:latin typeface="Times New Roman"/>
                <a:cs typeface="Times New Roman"/>
              </a:rPr>
              <a:t>Aiuti </a:t>
            </a:r>
            <a:r>
              <a:rPr sz="1200" spc="-5" dirty="0">
                <a:latin typeface="Times New Roman"/>
                <a:cs typeface="Times New Roman"/>
              </a:rPr>
              <a:t>Personali percorrono  l’Universo degli </a:t>
            </a:r>
            <a:r>
              <a:rPr sz="1200" dirty="0">
                <a:latin typeface="Times New Roman"/>
                <a:cs typeface="Times New Roman"/>
              </a:rPr>
              <a:t>Universi. I </a:t>
            </a:r>
            <a:r>
              <a:rPr sz="1200" spc="-5" dirty="0">
                <a:latin typeface="Times New Roman"/>
                <a:cs typeface="Times New Roman"/>
              </a:rPr>
              <a:t>Messaggeri Solitari s’incontrano </a:t>
            </a:r>
            <a:r>
              <a:rPr sz="1200" dirty="0">
                <a:latin typeface="Times New Roman"/>
                <a:cs typeface="Times New Roman"/>
              </a:rPr>
              <a:t>a partire dal </a:t>
            </a:r>
            <a:r>
              <a:rPr sz="1200" spc="-5" dirty="0">
                <a:latin typeface="Times New Roman"/>
                <a:cs typeface="Times New Roman"/>
              </a:rPr>
              <a:t>Paradiso verso l’esterno: passando per </a:t>
            </a:r>
            <a:r>
              <a:rPr sz="1200" dirty="0">
                <a:latin typeface="Times New Roman"/>
                <a:cs typeface="Times New Roman"/>
              </a:rPr>
              <a:t>i circuiti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</a:t>
            </a:r>
            <a:endParaRPr sz="1200">
              <a:latin typeface="Times New Roman"/>
              <a:cs typeface="Times New Roman"/>
            </a:endParaRPr>
          </a:p>
          <a:p>
            <a:pPr marL="63500" marR="19812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Havona fino </a:t>
            </a:r>
            <a:r>
              <a:rPr sz="1200" dirty="0">
                <a:latin typeface="Times New Roman"/>
                <a:cs typeface="Times New Roman"/>
              </a:rPr>
              <a:t>alle </a:t>
            </a:r>
            <a:r>
              <a:rPr sz="1200" spc="-5" dirty="0">
                <a:latin typeface="Times New Roman"/>
                <a:cs typeface="Times New Roman"/>
              </a:rPr>
              <a:t>capitali dei Superuniversi </a:t>
            </a:r>
            <a:r>
              <a:rPr sz="1200" dirty="0">
                <a:latin typeface="Times New Roman"/>
                <a:cs typeface="Times New Roman"/>
              </a:rPr>
              <a:t>e da </a:t>
            </a:r>
            <a:r>
              <a:rPr sz="1200" spc="5" dirty="0">
                <a:latin typeface="Times New Roman"/>
                <a:cs typeface="Times New Roman"/>
              </a:rPr>
              <a:t>là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tutti i </a:t>
            </a:r>
            <a:r>
              <a:rPr sz="1200" spc="-5" dirty="0">
                <a:latin typeface="Times New Roman"/>
                <a:cs typeface="Times New Roman"/>
              </a:rPr>
              <a:t>settori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Universi </a:t>
            </a:r>
            <a:r>
              <a:rPr sz="1200" spc="-5" dirty="0">
                <a:latin typeface="Times New Roman"/>
                <a:cs typeface="Times New Roman"/>
              </a:rPr>
              <a:t>locali, con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suddivisioni, </a:t>
            </a:r>
            <a:r>
              <a:rPr sz="1200" spc="-5" dirty="0">
                <a:latin typeface="Times New Roman"/>
                <a:cs typeface="Times New Roman"/>
              </a:rPr>
              <a:t>ed anche </a:t>
            </a:r>
            <a:r>
              <a:rPr sz="1200" dirty="0">
                <a:latin typeface="Times New Roman"/>
                <a:cs typeface="Times New Roman"/>
              </a:rPr>
              <a:t>fino </a:t>
            </a:r>
            <a:r>
              <a:rPr sz="1200" spc="-5" dirty="0">
                <a:latin typeface="Times New Roman"/>
                <a:cs typeface="Times New Roman"/>
              </a:rPr>
              <a:t>ai  </a:t>
            </a:r>
            <a:r>
              <a:rPr sz="1200" dirty="0">
                <a:latin typeface="Times New Roman"/>
                <a:cs typeface="Times New Roman"/>
              </a:rPr>
              <a:t>mondi </a:t>
            </a:r>
            <a:r>
              <a:rPr sz="1200" spc="-5" dirty="0">
                <a:latin typeface="Times New Roman"/>
                <a:cs typeface="Times New Roman"/>
              </a:rPr>
              <a:t>abitati. Benché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Messaggeri Solitari appartengano alle Personalità Superiori </a:t>
            </a:r>
            <a:r>
              <a:rPr sz="1200" dirty="0">
                <a:latin typeface="Times New Roman"/>
                <a:cs typeface="Times New Roman"/>
              </a:rPr>
              <a:t>dello Spirito </a:t>
            </a:r>
            <a:r>
              <a:rPr sz="1200" spc="-5" dirty="0">
                <a:latin typeface="Times New Roman"/>
                <a:cs typeface="Times New Roman"/>
              </a:rPr>
              <a:t>Infinito, </a:t>
            </a:r>
            <a:r>
              <a:rPr sz="1200" spc="2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origine, </a:t>
            </a:r>
            <a:r>
              <a:rPr sz="1200" dirty="0">
                <a:latin typeface="Times New Roman"/>
                <a:cs typeface="Times New Roman"/>
              </a:rPr>
              <a:t>la loro  </a:t>
            </a:r>
            <a:r>
              <a:rPr sz="1200" spc="-5" dirty="0">
                <a:latin typeface="Times New Roman"/>
                <a:cs typeface="Times New Roman"/>
              </a:rPr>
              <a:t>natura ed </a:t>
            </a:r>
            <a:r>
              <a:rPr sz="1200" dirty="0">
                <a:latin typeface="Times New Roman"/>
                <a:cs typeface="Times New Roman"/>
              </a:rPr>
              <a:t>il loro servizio </a:t>
            </a:r>
            <a:r>
              <a:rPr sz="1200" spc="-5" dirty="0">
                <a:latin typeface="Times New Roman"/>
                <a:cs typeface="Times New Roman"/>
              </a:rPr>
              <a:t>sono stati trattati nel fascicolo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precedente.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100">
              <a:latin typeface="Times New Roman"/>
              <a:cs typeface="Times New Roman"/>
            </a:endParaRPr>
          </a:p>
          <a:p>
            <a:pPr marL="63500">
              <a:lnSpc>
                <a:spcPct val="100000"/>
              </a:lnSpc>
              <a:spcBef>
                <a:spcPts val="5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1. I Supervisori dei Circuiti Universali</a:t>
            </a:r>
            <a:endParaRPr sz="1600">
              <a:latin typeface="Times New Roman"/>
              <a:cs typeface="Times New Roman"/>
            </a:endParaRPr>
          </a:p>
          <a:p>
            <a:pPr marL="63500" marR="62865">
              <a:lnSpc>
                <a:spcPct val="95900"/>
              </a:lnSpc>
              <a:spcBef>
                <a:spcPts val="137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(265.1) 24:1.1 </a:t>
            </a:r>
            <a:r>
              <a:rPr sz="1200" spc="-15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vaste correnti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potere spaziale ed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circuiti d’energia spirituale </a:t>
            </a:r>
            <a:r>
              <a:rPr sz="1200" dirty="0">
                <a:latin typeface="Times New Roman"/>
                <a:cs typeface="Times New Roman"/>
              </a:rPr>
              <a:t>possono sembrare operare automaticamente; possono  </a:t>
            </a:r>
            <a:r>
              <a:rPr sz="1200" spc="-5" dirty="0">
                <a:latin typeface="Times New Roman"/>
                <a:cs typeface="Times New Roman"/>
              </a:rPr>
              <a:t>sembrare funzionare senza alcun </a:t>
            </a:r>
            <a:r>
              <a:rPr sz="1200" dirty="0">
                <a:latin typeface="Times New Roman"/>
                <a:cs typeface="Times New Roman"/>
              </a:rPr>
              <a:t>impedimento, ma non è </a:t>
            </a:r>
            <a:r>
              <a:rPr sz="1200" spc="-5" dirty="0">
                <a:latin typeface="Times New Roman"/>
                <a:cs typeface="Times New Roman"/>
              </a:rPr>
              <a:t>così. </a:t>
            </a:r>
            <a:r>
              <a:rPr sz="1200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questi enormi sistemi d’energia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sotto controllo; sono  soggetti </a:t>
            </a:r>
            <a:r>
              <a:rPr sz="1200" dirty="0">
                <a:latin typeface="Times New Roman"/>
                <a:cs typeface="Times New Roman"/>
              </a:rPr>
              <a:t>ad una supervisione </a:t>
            </a:r>
            <a:r>
              <a:rPr sz="1200" spc="-5" dirty="0">
                <a:latin typeface="Times New Roman"/>
                <a:cs typeface="Times New Roman"/>
              </a:rPr>
              <a:t>intelligente. </a:t>
            </a:r>
            <a:r>
              <a:rPr sz="1200" dirty="0">
                <a:latin typeface="Times New Roman"/>
                <a:cs typeface="Times New Roman"/>
              </a:rPr>
              <a:t>I Supervisori dei </a:t>
            </a:r>
            <a:r>
              <a:rPr sz="1200" spc="-5" dirty="0">
                <a:latin typeface="Times New Roman"/>
                <a:cs typeface="Times New Roman"/>
              </a:rPr>
              <a:t>Circuiti Universali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si occupano dei regni </a:t>
            </a:r>
            <a:r>
              <a:rPr sz="1200" dirty="0">
                <a:latin typeface="Times New Roman"/>
                <a:cs typeface="Times New Roman"/>
              </a:rPr>
              <a:t>d’energia </a:t>
            </a:r>
            <a:r>
              <a:rPr sz="1200" spc="-5" dirty="0">
                <a:latin typeface="Times New Roman"/>
                <a:cs typeface="Times New Roman"/>
              </a:rPr>
              <a:t>puramente fisica 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materiale </a:t>
            </a:r>
            <a:r>
              <a:rPr sz="1200" dirty="0">
                <a:latin typeface="Times New Roman"/>
                <a:cs typeface="Times New Roman"/>
              </a:rPr>
              <a:t>— dominio dei </a:t>
            </a:r>
            <a:r>
              <a:rPr sz="1200" spc="-5" dirty="0">
                <a:latin typeface="Times New Roman"/>
                <a:cs typeface="Times New Roman"/>
              </a:rPr>
              <a:t>Direttori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Potere </a:t>
            </a:r>
            <a:r>
              <a:rPr sz="1200" dirty="0">
                <a:latin typeface="Times New Roman"/>
                <a:cs typeface="Times New Roman"/>
              </a:rPr>
              <a:t>d’Universo — ma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circuiti </a:t>
            </a:r>
            <a:r>
              <a:rPr sz="1200" spc="-5" dirty="0">
                <a:latin typeface="Times New Roman"/>
                <a:cs typeface="Times New Roman"/>
              </a:rPr>
              <a:t>d’energia relativamente spirituale </a:t>
            </a:r>
            <a:r>
              <a:rPr sz="1200" dirty="0">
                <a:latin typeface="Times New Roman"/>
                <a:cs typeface="Times New Roman"/>
              </a:rPr>
              <a:t>e di quei circuiti  </a:t>
            </a:r>
            <a:r>
              <a:rPr sz="1200" spc="-5" dirty="0">
                <a:latin typeface="Times New Roman"/>
                <a:cs typeface="Times New Roman"/>
              </a:rPr>
              <a:t>modificati che </a:t>
            </a:r>
            <a:r>
              <a:rPr sz="1200" dirty="0">
                <a:latin typeface="Times New Roman"/>
                <a:cs typeface="Times New Roman"/>
              </a:rPr>
              <a:t>sono essenziali al </a:t>
            </a:r>
            <a:r>
              <a:rPr sz="1200" spc="-5" dirty="0">
                <a:latin typeface="Times New Roman"/>
                <a:cs typeface="Times New Roman"/>
              </a:rPr>
              <a:t>mantenimento sia degli esseri </a:t>
            </a:r>
            <a:r>
              <a:rPr sz="1200" dirty="0">
                <a:latin typeface="Times New Roman"/>
                <a:cs typeface="Times New Roman"/>
              </a:rPr>
              <a:t>spirituali altamente </a:t>
            </a:r>
            <a:r>
              <a:rPr sz="1200" spc="-5" dirty="0">
                <a:latin typeface="Times New Roman"/>
                <a:cs typeface="Times New Roman"/>
              </a:rPr>
              <a:t>sviluppati sia dei </a:t>
            </a:r>
            <a:r>
              <a:rPr sz="1200" spc="5" dirty="0">
                <a:latin typeface="Times New Roman"/>
                <a:cs typeface="Times New Roman"/>
              </a:rPr>
              <a:t>tipi </a:t>
            </a:r>
            <a:r>
              <a:rPr sz="1200" spc="-5" dirty="0">
                <a:latin typeface="Times New Roman"/>
                <a:cs typeface="Times New Roman"/>
              </a:rPr>
              <a:t>morontiali </a:t>
            </a:r>
            <a:r>
              <a:rPr sz="1200" dirty="0">
                <a:latin typeface="Times New Roman"/>
                <a:cs typeface="Times New Roman"/>
              </a:rPr>
              <a:t>o di </a:t>
            </a:r>
            <a:r>
              <a:rPr sz="1200" spc="-5" dirty="0">
                <a:latin typeface="Times New Roman"/>
                <a:cs typeface="Times New Roman"/>
              </a:rPr>
              <a:t>transizione  delle creature </a:t>
            </a:r>
            <a:r>
              <a:rPr sz="1200" dirty="0">
                <a:latin typeface="Times New Roman"/>
                <a:cs typeface="Times New Roman"/>
              </a:rPr>
              <a:t>intelligenti. I </a:t>
            </a:r>
            <a:r>
              <a:rPr sz="1200" spc="-5" dirty="0">
                <a:latin typeface="Times New Roman"/>
                <a:cs typeface="Times New Roman"/>
              </a:rPr>
              <a:t>supervisori </a:t>
            </a:r>
            <a:r>
              <a:rPr sz="1200" dirty="0">
                <a:latin typeface="Times New Roman"/>
                <a:cs typeface="Times New Roman"/>
              </a:rPr>
              <a:t>non danno </a:t>
            </a:r>
            <a:r>
              <a:rPr sz="1200" spc="-5" dirty="0">
                <a:latin typeface="Times New Roman"/>
                <a:cs typeface="Times New Roman"/>
              </a:rPr>
              <a:t>origine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circuiti d’energia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superessenza </a:t>
            </a:r>
            <a:r>
              <a:rPr sz="1200" dirty="0">
                <a:latin typeface="Times New Roman"/>
                <a:cs typeface="Times New Roman"/>
              </a:rPr>
              <a:t>di divinità, ma in generale hanno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46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466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78800" cy="35534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63500" marR="252729" algn="just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fare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tutti i </a:t>
            </a:r>
            <a:r>
              <a:rPr sz="1200" spc="-5" dirty="0">
                <a:latin typeface="Times New Roman"/>
                <a:cs typeface="Times New Roman"/>
              </a:rPr>
              <a:t>circuiti spirituali superiori del tempo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dell’eternità </a:t>
            </a:r>
            <a:r>
              <a:rPr sz="1200" dirty="0">
                <a:latin typeface="Times New Roman"/>
                <a:cs typeface="Times New Roman"/>
              </a:rPr>
              <a:t>e con tutti i </a:t>
            </a:r>
            <a:r>
              <a:rPr sz="1200" spc="-5" dirty="0">
                <a:latin typeface="Times New Roman"/>
                <a:cs typeface="Times New Roman"/>
              </a:rPr>
              <a:t>circuiti relativamente </a:t>
            </a:r>
            <a:r>
              <a:rPr sz="1200" dirty="0">
                <a:latin typeface="Times New Roman"/>
                <a:cs typeface="Times New Roman"/>
              </a:rPr>
              <a:t>spirituali che </a:t>
            </a:r>
            <a:r>
              <a:rPr sz="1200" spc="-5" dirty="0">
                <a:latin typeface="Times New Roman"/>
                <a:cs typeface="Times New Roman"/>
              </a:rPr>
              <a:t>riguardano  l’amministrazione delle parti componenti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grande Universo. </a:t>
            </a:r>
            <a:r>
              <a:rPr sz="1200" dirty="0">
                <a:latin typeface="Times New Roman"/>
                <a:cs typeface="Times New Roman"/>
              </a:rPr>
              <a:t>Essi </a:t>
            </a:r>
            <a:r>
              <a:rPr sz="1200" spc="-5" dirty="0">
                <a:latin typeface="Times New Roman"/>
                <a:cs typeface="Times New Roman"/>
              </a:rPr>
              <a:t>dirigono </a:t>
            </a:r>
            <a:r>
              <a:rPr sz="1200" dirty="0">
                <a:latin typeface="Times New Roman"/>
                <a:cs typeface="Times New Roman"/>
              </a:rPr>
              <a:t>e manipolano tutti questi </a:t>
            </a:r>
            <a:r>
              <a:rPr sz="1200" spc="-5" dirty="0">
                <a:latin typeface="Times New Roman"/>
                <a:cs typeface="Times New Roman"/>
              </a:rPr>
              <a:t>circuiti d’energia spirituale  esterni all’Isola </a:t>
            </a:r>
            <a:r>
              <a:rPr sz="1200" dirty="0">
                <a:latin typeface="Times New Roman"/>
                <a:cs typeface="Times New Roman"/>
              </a:rPr>
              <a:t>del Paradiso.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222885" algn="just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(265.2) 24:1.2 </a:t>
            </a:r>
            <a:r>
              <a:rPr sz="1200" dirty="0">
                <a:latin typeface="Times New Roman"/>
                <a:cs typeface="Times New Roman"/>
              </a:rPr>
              <a:t>I Supervisori dei </a:t>
            </a:r>
            <a:r>
              <a:rPr sz="1200" spc="-5" dirty="0">
                <a:latin typeface="Times New Roman"/>
                <a:cs typeface="Times New Roman"/>
              </a:rPr>
              <a:t>Circuiti Universali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creazione esclusiva </a:t>
            </a:r>
            <a:r>
              <a:rPr sz="1200" dirty="0">
                <a:latin typeface="Times New Roman"/>
                <a:cs typeface="Times New Roman"/>
              </a:rPr>
              <a:t>dello Spirito </a:t>
            </a:r>
            <a:r>
              <a:rPr sz="1200" spc="-5" dirty="0">
                <a:latin typeface="Times New Roman"/>
                <a:cs typeface="Times New Roman"/>
              </a:rPr>
              <a:t>Infinito ed operano unicamente come agenti  dell’Attore Congiunto. Essi sono personalizzati </a:t>
            </a:r>
            <a:r>
              <a:rPr sz="1200" spc="-1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servire </a:t>
            </a:r>
            <a:r>
              <a:rPr sz="1200" dirty="0">
                <a:latin typeface="Times New Roman"/>
                <a:cs typeface="Times New Roman"/>
              </a:rPr>
              <a:t>nei quattro ordini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seguenti: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00">
              <a:latin typeface="Times New Roman"/>
              <a:cs typeface="Times New Roman"/>
            </a:endParaRPr>
          </a:p>
          <a:p>
            <a:pPr marL="520700">
              <a:lnSpc>
                <a:spcPct val="1000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(265.3) 24:1.3 </a:t>
            </a:r>
            <a:r>
              <a:rPr sz="1200" dirty="0">
                <a:latin typeface="Times New Roman"/>
                <a:cs typeface="Times New Roman"/>
              </a:rPr>
              <a:t>1. </a:t>
            </a:r>
            <a:r>
              <a:rPr sz="1200" spc="-5" dirty="0">
                <a:latin typeface="Times New Roman"/>
                <a:cs typeface="Times New Roman"/>
              </a:rPr>
              <a:t>Supervisori Supremi dei</a:t>
            </a:r>
            <a:r>
              <a:rPr sz="1200" spc="-18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Circuiti.</a:t>
            </a:r>
            <a:endParaRPr sz="1200">
              <a:latin typeface="Times New Roman"/>
              <a:cs typeface="Times New Roman"/>
            </a:endParaRPr>
          </a:p>
          <a:p>
            <a:pPr marL="520700">
              <a:lnSpc>
                <a:spcPct val="100000"/>
              </a:lnSpc>
              <a:spcBef>
                <a:spcPts val="134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(265.4) 24:1.4 </a:t>
            </a:r>
            <a:r>
              <a:rPr sz="1200" dirty="0">
                <a:latin typeface="Times New Roman"/>
                <a:cs typeface="Times New Roman"/>
              </a:rPr>
              <a:t>2. </a:t>
            </a:r>
            <a:r>
              <a:rPr sz="1200" spc="-5" dirty="0">
                <a:latin typeface="Times New Roman"/>
                <a:cs typeface="Times New Roman"/>
              </a:rPr>
              <a:t>Supervisori Associati </a:t>
            </a:r>
            <a:r>
              <a:rPr sz="1200" dirty="0">
                <a:latin typeface="Times New Roman"/>
                <a:cs typeface="Times New Roman"/>
              </a:rPr>
              <a:t>dei</a:t>
            </a:r>
            <a:r>
              <a:rPr sz="1200" spc="-18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Circuiti.</a:t>
            </a:r>
            <a:endParaRPr sz="1200">
              <a:latin typeface="Times New Roman"/>
              <a:cs typeface="Times New Roman"/>
            </a:endParaRPr>
          </a:p>
          <a:p>
            <a:pPr marL="520700">
              <a:lnSpc>
                <a:spcPct val="100000"/>
              </a:lnSpc>
              <a:spcBef>
                <a:spcPts val="133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(265.5) 24:1.5 </a:t>
            </a:r>
            <a:r>
              <a:rPr sz="1200" dirty="0">
                <a:latin typeface="Times New Roman"/>
                <a:cs typeface="Times New Roman"/>
              </a:rPr>
              <a:t>3. </a:t>
            </a:r>
            <a:r>
              <a:rPr sz="1200" spc="-5" dirty="0">
                <a:latin typeface="Times New Roman"/>
                <a:cs typeface="Times New Roman"/>
              </a:rPr>
              <a:t>Supervisori Secondari dei</a:t>
            </a:r>
            <a:r>
              <a:rPr sz="1200" spc="-18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Circuiti.</a:t>
            </a:r>
            <a:endParaRPr sz="1200">
              <a:latin typeface="Times New Roman"/>
              <a:cs typeface="Times New Roman"/>
            </a:endParaRPr>
          </a:p>
          <a:p>
            <a:pPr marL="520700">
              <a:lnSpc>
                <a:spcPct val="100000"/>
              </a:lnSpc>
              <a:spcBef>
                <a:spcPts val="134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(265.6) 24:1.6 </a:t>
            </a:r>
            <a:r>
              <a:rPr sz="1200" dirty="0">
                <a:latin typeface="Times New Roman"/>
                <a:cs typeface="Times New Roman"/>
              </a:rPr>
              <a:t>4. </a:t>
            </a:r>
            <a:r>
              <a:rPr sz="1200" spc="-5" dirty="0">
                <a:latin typeface="Times New Roman"/>
                <a:cs typeface="Times New Roman"/>
              </a:rPr>
              <a:t>Supervisori Terziari </a:t>
            </a:r>
            <a:r>
              <a:rPr sz="1200" dirty="0">
                <a:latin typeface="Times New Roman"/>
                <a:cs typeface="Times New Roman"/>
              </a:rPr>
              <a:t>dei</a:t>
            </a:r>
            <a:r>
              <a:rPr sz="1200" spc="-18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Circuiti.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431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(265.7) 24:1.7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numero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supervisori </a:t>
            </a:r>
            <a:r>
              <a:rPr sz="1200" spc="-5" dirty="0">
                <a:latin typeface="Times New Roman"/>
                <a:cs typeface="Times New Roman"/>
              </a:rPr>
              <a:t>supremi </a:t>
            </a:r>
            <a:r>
              <a:rPr sz="1200" dirty="0">
                <a:latin typeface="Times New Roman"/>
                <a:cs typeface="Times New Roman"/>
              </a:rPr>
              <a:t>di Havona e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supervisori </a:t>
            </a:r>
            <a:r>
              <a:rPr sz="1200" spc="-5" dirty="0">
                <a:latin typeface="Times New Roman"/>
                <a:cs typeface="Times New Roman"/>
              </a:rPr>
              <a:t>associati dei </a:t>
            </a:r>
            <a:r>
              <a:rPr sz="1200" dirty="0">
                <a:latin typeface="Times New Roman"/>
                <a:cs typeface="Times New Roman"/>
              </a:rPr>
              <a:t>sette </a:t>
            </a:r>
            <a:r>
              <a:rPr sz="1200" spc="-5" dirty="0">
                <a:latin typeface="Times New Roman"/>
                <a:cs typeface="Times New Roman"/>
              </a:rPr>
              <a:t>Superuniversi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completo; nessun altro  membro </a:t>
            </a:r>
            <a:r>
              <a:rPr sz="1200" dirty="0">
                <a:latin typeface="Times New Roman"/>
                <a:cs typeface="Times New Roman"/>
              </a:rPr>
              <a:t>di questi ordini </a:t>
            </a:r>
            <a:r>
              <a:rPr sz="1200" spc="-5" dirty="0">
                <a:latin typeface="Times New Roman"/>
                <a:cs typeface="Times New Roman"/>
              </a:rPr>
              <a:t>sarà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creato. </a:t>
            </a:r>
            <a:r>
              <a:rPr sz="1200" dirty="0">
                <a:latin typeface="Times New Roman"/>
                <a:cs typeface="Times New Roman"/>
              </a:rPr>
              <a:t>I supervisori </a:t>
            </a:r>
            <a:r>
              <a:rPr sz="1200" spc="-5" dirty="0">
                <a:latin typeface="Times New Roman"/>
                <a:cs typeface="Times New Roman"/>
              </a:rPr>
              <a:t>supremi </a:t>
            </a:r>
            <a:r>
              <a:rPr sz="1200" dirty="0">
                <a:latin typeface="Times New Roman"/>
                <a:cs typeface="Times New Roman"/>
              </a:rPr>
              <a:t>sono in </a:t>
            </a:r>
            <a:r>
              <a:rPr sz="1200" spc="-5" dirty="0">
                <a:latin typeface="Times New Roman"/>
                <a:cs typeface="Times New Roman"/>
              </a:rPr>
              <a:t>numero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sette </a:t>
            </a:r>
            <a:r>
              <a:rPr sz="1200" dirty="0">
                <a:latin typeface="Times New Roman"/>
                <a:cs typeface="Times New Roman"/>
              </a:rPr>
              <a:t>e stazionano </a:t>
            </a:r>
            <a:r>
              <a:rPr sz="1200" spc="-5" dirty="0">
                <a:latin typeface="Times New Roman"/>
                <a:cs typeface="Times New Roman"/>
              </a:rPr>
              <a:t>sui </a:t>
            </a:r>
            <a:r>
              <a:rPr sz="1200" dirty="0">
                <a:latin typeface="Times New Roman"/>
                <a:cs typeface="Times New Roman"/>
              </a:rPr>
              <a:t>mondi pilota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spc="5" dirty="0">
                <a:latin typeface="Times New Roman"/>
                <a:cs typeface="Times New Roman"/>
              </a:rPr>
              <a:t>sette </a:t>
            </a:r>
            <a:r>
              <a:rPr sz="1200" spc="-5" dirty="0">
                <a:latin typeface="Times New Roman"/>
                <a:cs typeface="Times New Roman"/>
              </a:rPr>
              <a:t>circuiti 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Havona.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circuiti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sette Superuniversi </a:t>
            </a:r>
            <a:r>
              <a:rPr sz="1200" dirty="0">
                <a:latin typeface="Times New Roman"/>
                <a:cs typeface="Times New Roman"/>
              </a:rPr>
              <a:t>sono sotto il </a:t>
            </a:r>
            <a:r>
              <a:rPr sz="1200" spc="-5" dirty="0">
                <a:latin typeface="Times New Roman"/>
                <a:cs typeface="Times New Roman"/>
              </a:rPr>
              <a:t>controllo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gruppo meraviglioso </a:t>
            </a:r>
            <a:r>
              <a:rPr sz="1200" dirty="0">
                <a:latin typeface="Times New Roman"/>
                <a:cs typeface="Times New Roman"/>
              </a:rPr>
              <a:t>di sette </a:t>
            </a:r>
            <a:r>
              <a:rPr sz="1200" spc="-5" dirty="0">
                <a:latin typeface="Times New Roman"/>
                <a:cs typeface="Times New Roman"/>
              </a:rPr>
              <a:t>supervisori associati, </a:t>
            </a:r>
            <a:r>
              <a:rPr sz="1200" dirty="0">
                <a:latin typeface="Times New Roman"/>
                <a:cs typeface="Times New Roman"/>
              </a:rPr>
              <a:t>che  </a:t>
            </a:r>
            <a:r>
              <a:rPr sz="1200" spc="-5" dirty="0">
                <a:latin typeface="Times New Roman"/>
                <a:cs typeface="Times New Roman"/>
              </a:rPr>
              <a:t>hanno </a:t>
            </a:r>
            <a:r>
              <a:rPr sz="1200" dirty="0">
                <a:latin typeface="Times New Roman"/>
                <a:cs typeface="Times New Roman"/>
              </a:rPr>
              <a:t>il loro </a:t>
            </a:r>
            <a:r>
              <a:rPr sz="1200" spc="-5" dirty="0">
                <a:latin typeface="Times New Roman"/>
                <a:cs typeface="Times New Roman"/>
              </a:rPr>
              <a:t>quartier generale </a:t>
            </a:r>
            <a:r>
              <a:rPr sz="1200" dirty="0">
                <a:latin typeface="Times New Roman"/>
                <a:cs typeface="Times New Roman"/>
              </a:rPr>
              <a:t>sulle sette sfere </a:t>
            </a:r>
            <a:r>
              <a:rPr sz="1200" spc="-5" dirty="0">
                <a:latin typeface="Times New Roman"/>
                <a:cs typeface="Times New Roman"/>
              </a:rPr>
              <a:t>paradisiache dello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Infinito, </a:t>
            </a:r>
            <a:r>
              <a:rPr sz="1200" dirty="0">
                <a:latin typeface="Times New Roman"/>
                <a:cs typeface="Times New Roman"/>
              </a:rPr>
              <a:t>i mondi dei </a:t>
            </a:r>
            <a:r>
              <a:rPr sz="1200" spc="-5" dirty="0">
                <a:latin typeface="Times New Roman"/>
                <a:cs typeface="Times New Roman"/>
              </a:rPr>
              <a:t>Sette Esecutivi Supremi. </a:t>
            </a:r>
            <a:r>
              <a:rPr sz="1200" spc="15" dirty="0">
                <a:latin typeface="Times New Roman"/>
                <a:cs typeface="Times New Roman"/>
              </a:rPr>
              <a:t>Da </a:t>
            </a:r>
            <a:r>
              <a:rPr sz="1200" dirty="0">
                <a:latin typeface="Times New Roman"/>
                <a:cs typeface="Times New Roman"/>
              </a:rPr>
              <a:t>là </a:t>
            </a:r>
            <a:r>
              <a:rPr sz="1200" spc="-5" dirty="0">
                <a:latin typeface="Times New Roman"/>
                <a:cs typeface="Times New Roman"/>
              </a:rPr>
              <a:t>essi  sorvegliano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dirigono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circuiti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Superuniversi dello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spazio.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46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467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201659" cy="40741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100330" algn="just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(265.8) 24:1.8 </a:t>
            </a:r>
            <a:r>
              <a:rPr sz="1200" spc="-5" dirty="0">
                <a:latin typeface="Times New Roman"/>
                <a:cs typeface="Times New Roman"/>
              </a:rPr>
              <a:t>Su queste sfere paradisiache dello </a:t>
            </a:r>
            <a:r>
              <a:rPr sz="1200" dirty="0">
                <a:latin typeface="Times New Roman"/>
                <a:cs typeface="Times New Roman"/>
              </a:rPr>
              <a:t>Spirito i sette </a:t>
            </a:r>
            <a:r>
              <a:rPr sz="1200" spc="-5" dirty="0">
                <a:latin typeface="Times New Roman"/>
                <a:cs typeface="Times New Roman"/>
              </a:rPr>
              <a:t>supervisori </a:t>
            </a:r>
            <a:r>
              <a:rPr sz="1200" dirty="0">
                <a:latin typeface="Times New Roman"/>
                <a:cs typeface="Times New Roman"/>
              </a:rPr>
              <a:t>associati dei </a:t>
            </a:r>
            <a:r>
              <a:rPr sz="1200" spc="-5" dirty="0">
                <a:latin typeface="Times New Roman"/>
                <a:cs typeface="Times New Roman"/>
              </a:rPr>
              <a:t>circuiti </a:t>
            </a:r>
            <a:r>
              <a:rPr sz="1200" dirty="0">
                <a:latin typeface="Times New Roman"/>
                <a:cs typeface="Times New Roman"/>
              </a:rPr>
              <a:t>ed il primo </a:t>
            </a:r>
            <a:r>
              <a:rPr sz="1200" spc="-5" dirty="0">
                <a:latin typeface="Times New Roman"/>
                <a:cs typeface="Times New Roman"/>
              </a:rPr>
              <a:t>ordine dei Centri </a:t>
            </a:r>
            <a:r>
              <a:rPr sz="1200" dirty="0">
                <a:latin typeface="Times New Roman"/>
                <a:cs typeface="Times New Roman"/>
              </a:rPr>
              <a:t>Supremi di  </a:t>
            </a:r>
            <a:r>
              <a:rPr sz="1200" spc="-5" dirty="0">
                <a:latin typeface="Times New Roman"/>
                <a:cs typeface="Times New Roman"/>
              </a:rPr>
              <a:t>Potere effettuano </a:t>
            </a:r>
            <a:r>
              <a:rPr sz="1200" dirty="0">
                <a:latin typeface="Times New Roman"/>
                <a:cs typeface="Times New Roman"/>
              </a:rPr>
              <a:t>un collegamento che, sotto la </a:t>
            </a:r>
            <a:r>
              <a:rPr sz="1200" spc="-5" dirty="0">
                <a:latin typeface="Times New Roman"/>
                <a:cs typeface="Times New Roman"/>
              </a:rPr>
              <a:t>direzione degli Esecutivi Supremi, si traduce </a:t>
            </a:r>
            <a:r>
              <a:rPr sz="1200" dirty="0">
                <a:latin typeface="Times New Roman"/>
                <a:cs typeface="Times New Roman"/>
              </a:rPr>
              <a:t>nella coordinazione subparadisiaca di  tutti i </a:t>
            </a:r>
            <a:r>
              <a:rPr sz="1200" spc="-5" dirty="0">
                <a:latin typeface="Times New Roman"/>
                <a:cs typeface="Times New Roman"/>
              </a:rPr>
              <a:t>circuiti materiali </a:t>
            </a:r>
            <a:r>
              <a:rPr sz="1200" dirty="0">
                <a:latin typeface="Times New Roman"/>
                <a:cs typeface="Times New Roman"/>
              </a:rPr>
              <a:t>e spirituali in </a:t>
            </a:r>
            <a:r>
              <a:rPr sz="1200" spc="-5" dirty="0">
                <a:latin typeface="Times New Roman"/>
                <a:cs typeface="Times New Roman"/>
              </a:rPr>
              <a:t>uscita verso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sette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Superuniversi.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11112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(265.9) 24:1.9 </a:t>
            </a:r>
            <a:r>
              <a:rPr sz="1200" spc="-10" dirty="0">
                <a:latin typeface="Times New Roman"/>
                <a:cs typeface="Times New Roman"/>
              </a:rPr>
              <a:t>Sui </a:t>
            </a:r>
            <a:r>
              <a:rPr sz="1200" dirty="0">
                <a:latin typeface="Times New Roman"/>
                <a:cs typeface="Times New Roman"/>
              </a:rPr>
              <a:t>mondi </a:t>
            </a:r>
            <a:r>
              <a:rPr sz="1200" spc="-5" dirty="0">
                <a:latin typeface="Times New Roman"/>
                <a:cs typeface="Times New Roman"/>
              </a:rPr>
              <a:t>capitale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ciascun Superuniverso </a:t>
            </a:r>
            <a:r>
              <a:rPr sz="1200" dirty="0">
                <a:latin typeface="Times New Roman"/>
                <a:cs typeface="Times New Roman"/>
              </a:rPr>
              <a:t>sono stazionati i </a:t>
            </a:r>
            <a:r>
              <a:rPr sz="1200" spc="-5" dirty="0">
                <a:latin typeface="Times New Roman"/>
                <a:cs typeface="Times New Roman"/>
              </a:rPr>
              <a:t>supervisori secondari per gli Universi locali del tempo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dello </a:t>
            </a:r>
            <a:r>
              <a:rPr sz="1200" dirty="0">
                <a:latin typeface="Times New Roman"/>
                <a:cs typeface="Times New Roman"/>
              </a:rPr>
              <a:t>spazio. I settori </a:t>
            </a:r>
            <a:r>
              <a:rPr sz="1200" spc="-5" dirty="0">
                <a:latin typeface="Times New Roman"/>
                <a:cs typeface="Times New Roman"/>
              </a:rPr>
              <a:t>maggiori </a:t>
            </a:r>
            <a:r>
              <a:rPr sz="1200" dirty="0">
                <a:latin typeface="Times New Roman"/>
                <a:cs typeface="Times New Roman"/>
              </a:rPr>
              <a:t>e minori sono divisioni </a:t>
            </a:r>
            <a:r>
              <a:rPr sz="1200" spc="-5" dirty="0">
                <a:latin typeface="Times New Roman"/>
                <a:cs typeface="Times New Roman"/>
              </a:rPr>
              <a:t>amministrative dei supergoverni, </a:t>
            </a:r>
            <a:r>
              <a:rPr sz="1200" dirty="0">
                <a:latin typeface="Times New Roman"/>
                <a:cs typeface="Times New Roman"/>
              </a:rPr>
              <a:t>ma non sono </a:t>
            </a:r>
            <a:r>
              <a:rPr sz="1200" spc="-5" dirty="0">
                <a:latin typeface="Times New Roman"/>
                <a:cs typeface="Times New Roman"/>
              </a:rPr>
              <a:t>coinvolti </a:t>
            </a:r>
            <a:r>
              <a:rPr sz="1200" dirty="0">
                <a:latin typeface="Times New Roman"/>
                <a:cs typeface="Times New Roman"/>
              </a:rPr>
              <a:t>in queste </a:t>
            </a:r>
            <a:r>
              <a:rPr sz="1200" spc="-5" dirty="0">
                <a:latin typeface="Times New Roman"/>
                <a:cs typeface="Times New Roman"/>
              </a:rPr>
              <a:t>materie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supervisione dell’energia spirituale. </a:t>
            </a:r>
            <a:r>
              <a:rPr sz="1200" spc="-15" dirty="0">
                <a:latin typeface="Times New Roman"/>
                <a:cs typeface="Times New Roman"/>
              </a:rPr>
              <a:t>Io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so </a:t>
            </a:r>
            <a:r>
              <a:rPr sz="1200" dirty="0">
                <a:latin typeface="Times New Roman"/>
                <a:cs typeface="Times New Roman"/>
              </a:rPr>
              <a:t>quanti </a:t>
            </a:r>
            <a:r>
              <a:rPr sz="1200" spc="-5" dirty="0">
                <a:latin typeface="Times New Roman"/>
                <a:cs typeface="Times New Roman"/>
              </a:rPr>
              <a:t>supervisori secondari dei circuiti </a:t>
            </a:r>
            <a:r>
              <a:rPr sz="1200" dirty="0">
                <a:latin typeface="Times New Roman"/>
                <a:cs typeface="Times New Roman"/>
              </a:rPr>
              <a:t>vi </a:t>
            </a:r>
            <a:r>
              <a:rPr sz="1200" spc="-5" dirty="0">
                <a:latin typeface="Times New Roman"/>
                <a:cs typeface="Times New Roman"/>
              </a:rPr>
              <a:t>siano nel grande </a:t>
            </a:r>
            <a:r>
              <a:rPr sz="1200" dirty="0">
                <a:latin typeface="Times New Roman"/>
                <a:cs typeface="Times New Roman"/>
              </a:rPr>
              <a:t>Universo, ma </a:t>
            </a:r>
            <a:r>
              <a:rPr sz="1200" spc="-5" dirty="0">
                <a:latin typeface="Times New Roman"/>
                <a:cs typeface="Times New Roman"/>
              </a:rPr>
              <a:t>su Uversa  </a:t>
            </a:r>
            <a:r>
              <a:rPr sz="1200" dirty="0">
                <a:latin typeface="Times New Roman"/>
                <a:cs typeface="Times New Roman"/>
              </a:rPr>
              <a:t>ve ne sono 84.691. I supervisori secondari sono </a:t>
            </a:r>
            <a:r>
              <a:rPr sz="1200" spc="-5" dirty="0">
                <a:latin typeface="Times New Roman"/>
                <a:cs typeface="Times New Roman"/>
              </a:rPr>
              <a:t>creati </a:t>
            </a:r>
            <a:r>
              <a:rPr sz="1200" dirty="0">
                <a:latin typeface="Times New Roman"/>
                <a:cs typeface="Times New Roman"/>
              </a:rPr>
              <a:t>in continuazione; di </a:t>
            </a:r>
            <a:r>
              <a:rPr sz="1200" spc="-5" dirty="0">
                <a:latin typeface="Times New Roman"/>
                <a:cs typeface="Times New Roman"/>
              </a:rPr>
              <a:t>tanto </a:t>
            </a:r>
            <a:r>
              <a:rPr sz="1200" dirty="0">
                <a:latin typeface="Times New Roman"/>
                <a:cs typeface="Times New Roman"/>
              </a:rPr>
              <a:t>in tanto </a:t>
            </a:r>
            <a:r>
              <a:rPr sz="1200" spc="-5" dirty="0">
                <a:latin typeface="Times New Roman"/>
                <a:cs typeface="Times New Roman"/>
              </a:rPr>
              <a:t>essi </a:t>
            </a:r>
            <a:r>
              <a:rPr sz="1200" dirty="0">
                <a:latin typeface="Times New Roman"/>
                <a:cs typeface="Times New Roman"/>
              </a:rPr>
              <a:t>appaiono in </a:t>
            </a:r>
            <a:r>
              <a:rPr sz="1200" spc="-5" dirty="0">
                <a:latin typeface="Times New Roman"/>
                <a:cs typeface="Times New Roman"/>
              </a:rPr>
              <a:t>gruppi </a:t>
            </a:r>
            <a:r>
              <a:rPr sz="1200" dirty="0">
                <a:latin typeface="Times New Roman"/>
                <a:cs typeface="Times New Roman"/>
              </a:rPr>
              <a:t>di settanta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sui</a:t>
            </a:r>
            <a:endParaRPr sz="1200">
              <a:latin typeface="Times New Roman"/>
              <a:cs typeface="Times New Roman"/>
            </a:endParaRPr>
          </a:p>
          <a:p>
            <a:pPr marL="88900" marR="81280">
              <a:lnSpc>
                <a:spcPts val="1380"/>
              </a:lnSpc>
              <a:spcBef>
                <a:spcPts val="40"/>
              </a:spcBef>
            </a:pPr>
            <a:r>
              <a:rPr sz="1200" dirty="0">
                <a:latin typeface="Times New Roman"/>
                <a:cs typeface="Times New Roman"/>
              </a:rPr>
              <a:t>mondi </a:t>
            </a:r>
            <a:r>
              <a:rPr sz="1200" spc="-5" dirty="0">
                <a:latin typeface="Times New Roman"/>
                <a:cs typeface="Times New Roman"/>
              </a:rPr>
              <a:t>degli Esecutivi Supremi. Noi </a:t>
            </a:r>
            <a:r>
              <a:rPr sz="1200" dirty="0">
                <a:latin typeface="Times New Roman"/>
                <a:cs typeface="Times New Roman"/>
              </a:rPr>
              <a:t>li </a:t>
            </a:r>
            <a:r>
              <a:rPr sz="1200" spc="-5" dirty="0">
                <a:latin typeface="Times New Roman"/>
                <a:cs typeface="Times New Roman"/>
              </a:rPr>
              <a:t>otteniamo su richiesta </a:t>
            </a:r>
            <a:r>
              <a:rPr sz="1200" dirty="0">
                <a:latin typeface="Times New Roman"/>
                <a:cs typeface="Times New Roman"/>
              </a:rPr>
              <a:t>via via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predisponiamo </a:t>
            </a:r>
            <a:r>
              <a:rPr sz="1200" spc="-5" dirty="0">
                <a:latin typeface="Times New Roman"/>
                <a:cs typeface="Times New Roman"/>
              </a:rPr>
              <a:t>dei circuiti separati d’energia </a:t>
            </a:r>
            <a:r>
              <a:rPr sz="1200" dirty="0">
                <a:latin typeface="Times New Roman"/>
                <a:cs typeface="Times New Roman"/>
              </a:rPr>
              <a:t>spirituale e di  </a:t>
            </a:r>
            <a:r>
              <a:rPr sz="1200" spc="-5" dirty="0">
                <a:latin typeface="Times New Roman"/>
                <a:cs typeface="Times New Roman"/>
              </a:rPr>
              <a:t>potere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collegamento </a:t>
            </a:r>
            <a:r>
              <a:rPr sz="1200" dirty="0">
                <a:latin typeface="Times New Roman"/>
                <a:cs typeface="Times New Roman"/>
              </a:rPr>
              <a:t>destinati ai nuovi </a:t>
            </a:r>
            <a:r>
              <a:rPr sz="1200" spc="-5" dirty="0">
                <a:latin typeface="Times New Roman"/>
                <a:cs typeface="Times New Roman"/>
              </a:rPr>
              <a:t>Universi </a:t>
            </a:r>
            <a:r>
              <a:rPr sz="1200" dirty="0">
                <a:latin typeface="Times New Roman"/>
                <a:cs typeface="Times New Roman"/>
              </a:rPr>
              <a:t>in evoluzione di nostra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giurisdizione.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69215">
              <a:lnSpc>
                <a:spcPct val="959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(265.10) 24:1.10 </a:t>
            </a:r>
            <a:r>
              <a:rPr sz="1200" spc="-5" dirty="0">
                <a:latin typeface="Times New Roman"/>
                <a:cs typeface="Times New Roman"/>
              </a:rPr>
              <a:t>Un supervisore terziario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circuiti opera sul </a:t>
            </a:r>
            <a:r>
              <a:rPr sz="1200" dirty="0">
                <a:latin typeface="Times New Roman"/>
                <a:cs typeface="Times New Roman"/>
              </a:rPr>
              <a:t>mondo </a:t>
            </a:r>
            <a:r>
              <a:rPr sz="1200" spc="-5" dirty="0">
                <a:latin typeface="Times New Roman"/>
                <a:cs typeface="Times New Roman"/>
              </a:rPr>
              <a:t>capitale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ciascun </a:t>
            </a:r>
            <a:r>
              <a:rPr sz="1200" dirty="0">
                <a:latin typeface="Times New Roman"/>
                <a:cs typeface="Times New Roman"/>
              </a:rPr>
              <a:t>Universo </a:t>
            </a:r>
            <a:r>
              <a:rPr sz="1200" spc="-5" dirty="0">
                <a:latin typeface="Times New Roman"/>
                <a:cs typeface="Times New Roman"/>
              </a:rPr>
              <a:t>locale. Quest’ordine, come </a:t>
            </a:r>
            <a:r>
              <a:rPr sz="1200" dirty="0">
                <a:latin typeface="Times New Roman"/>
                <a:cs typeface="Times New Roman"/>
              </a:rPr>
              <a:t>quello dei  </a:t>
            </a:r>
            <a:r>
              <a:rPr sz="1200" spc="-5" dirty="0">
                <a:latin typeface="Times New Roman"/>
                <a:cs typeface="Times New Roman"/>
              </a:rPr>
              <a:t>supervisori secondari,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creazione continua </a:t>
            </a:r>
            <a:r>
              <a:rPr sz="1200" dirty="0">
                <a:latin typeface="Times New Roman"/>
                <a:cs typeface="Times New Roman"/>
              </a:rPr>
              <a:t>in gruppi di </a:t>
            </a:r>
            <a:r>
              <a:rPr sz="1200" spc="-5" dirty="0">
                <a:latin typeface="Times New Roman"/>
                <a:cs typeface="Times New Roman"/>
              </a:rPr>
              <a:t>settecento; essi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assegnati agli </a:t>
            </a:r>
            <a:r>
              <a:rPr sz="1200" dirty="0">
                <a:latin typeface="Times New Roman"/>
                <a:cs typeface="Times New Roman"/>
              </a:rPr>
              <a:t>Universi </a:t>
            </a:r>
            <a:r>
              <a:rPr sz="1200" spc="-5" dirty="0">
                <a:latin typeface="Times New Roman"/>
                <a:cs typeface="Times New Roman"/>
              </a:rPr>
              <a:t>locali dagli </a:t>
            </a:r>
            <a:r>
              <a:rPr sz="1200" dirty="0">
                <a:latin typeface="Times New Roman"/>
                <a:cs typeface="Times New Roman"/>
              </a:rPr>
              <a:t>Antichi </a:t>
            </a:r>
            <a:r>
              <a:rPr sz="1200" spc="-5" dirty="0">
                <a:latin typeface="Times New Roman"/>
                <a:cs typeface="Times New Roman"/>
              </a:rPr>
              <a:t>dei  Giorni.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6002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(266.1) 24:1.11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supervisori dei circuiti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creati </a:t>
            </a:r>
            <a:r>
              <a:rPr sz="1200" dirty="0">
                <a:latin typeface="Times New Roman"/>
                <a:cs typeface="Times New Roman"/>
              </a:rPr>
              <a:t>per i loro </a:t>
            </a:r>
            <a:r>
              <a:rPr sz="1200" spc="-5" dirty="0">
                <a:latin typeface="Times New Roman"/>
                <a:cs typeface="Times New Roman"/>
              </a:rPr>
              <a:t>compiti specifici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servono </a:t>
            </a:r>
            <a:r>
              <a:rPr sz="1200" dirty="0">
                <a:latin typeface="Times New Roman"/>
                <a:cs typeface="Times New Roman"/>
              </a:rPr>
              <a:t>eternamente nei </a:t>
            </a:r>
            <a:r>
              <a:rPr sz="1200" spc="-5" dirty="0">
                <a:latin typeface="Times New Roman"/>
                <a:cs typeface="Times New Roman"/>
              </a:rPr>
              <a:t>gruppi ai </a:t>
            </a:r>
            <a:r>
              <a:rPr sz="1200" dirty="0">
                <a:latin typeface="Times New Roman"/>
                <a:cs typeface="Times New Roman"/>
              </a:rPr>
              <a:t>quali sono stati  </a:t>
            </a:r>
            <a:r>
              <a:rPr sz="1200" spc="-5" dirty="0">
                <a:latin typeface="Times New Roman"/>
                <a:cs typeface="Times New Roman"/>
              </a:rPr>
              <a:t>originariamente </a:t>
            </a:r>
            <a:r>
              <a:rPr sz="1200" dirty="0">
                <a:latin typeface="Times New Roman"/>
                <a:cs typeface="Times New Roman"/>
              </a:rPr>
              <a:t>assegnati. </a:t>
            </a:r>
            <a:r>
              <a:rPr sz="1200" spc="-5" dirty="0">
                <a:latin typeface="Times New Roman"/>
                <a:cs typeface="Times New Roman"/>
              </a:rPr>
              <a:t>Essi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vengono avvicendati nel loro </a:t>
            </a:r>
            <a:r>
              <a:rPr sz="1200" dirty="0">
                <a:latin typeface="Times New Roman"/>
                <a:cs typeface="Times New Roman"/>
              </a:rPr>
              <a:t>servizio e </a:t>
            </a:r>
            <a:r>
              <a:rPr sz="1200" spc="-5" dirty="0">
                <a:latin typeface="Times New Roman"/>
                <a:cs typeface="Times New Roman"/>
              </a:rPr>
              <a:t>compiono </a:t>
            </a:r>
            <a:r>
              <a:rPr sz="1200" dirty="0">
                <a:latin typeface="Times New Roman"/>
                <a:cs typeface="Times New Roman"/>
              </a:rPr>
              <a:t>quindi uno studio </a:t>
            </a:r>
            <a:r>
              <a:rPr sz="1200" spc="-5" dirty="0">
                <a:latin typeface="Times New Roman"/>
                <a:cs typeface="Times New Roman"/>
              </a:rPr>
              <a:t>lunghissimo dei </a:t>
            </a:r>
            <a:r>
              <a:rPr sz="1200" dirty="0">
                <a:latin typeface="Times New Roman"/>
                <a:cs typeface="Times New Roman"/>
              </a:rPr>
              <a:t>problemi  </a:t>
            </a:r>
            <a:r>
              <a:rPr sz="1200" spc="-5" dirty="0">
                <a:latin typeface="Times New Roman"/>
                <a:cs typeface="Times New Roman"/>
              </a:rPr>
              <a:t>incontrati nei regni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cui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stati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origine incaricati. Per esempio: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supervisore terziario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circuiti </a:t>
            </a:r>
            <a:r>
              <a:rPr sz="1200" dirty="0">
                <a:latin typeface="Times New Roman"/>
                <a:cs typeface="Times New Roman"/>
              </a:rPr>
              <a:t>n. 572.842 </a:t>
            </a:r>
            <a:r>
              <a:rPr sz="1200" spc="15" dirty="0">
                <a:latin typeface="Times New Roman"/>
                <a:cs typeface="Times New Roman"/>
              </a:rPr>
              <a:t>ha </a:t>
            </a:r>
            <a:r>
              <a:rPr sz="1200" spc="-5" dirty="0">
                <a:latin typeface="Times New Roman"/>
                <a:cs typeface="Times New Roman"/>
              </a:rPr>
              <a:t>operato su  Salvington </a:t>
            </a:r>
            <a:r>
              <a:rPr sz="1200" dirty="0">
                <a:latin typeface="Times New Roman"/>
                <a:cs typeface="Times New Roman"/>
              </a:rPr>
              <a:t>fin dall’iniziale </a:t>
            </a:r>
            <a:r>
              <a:rPr sz="1200" spc="-5" dirty="0">
                <a:latin typeface="Times New Roman"/>
                <a:cs typeface="Times New Roman"/>
              </a:rPr>
              <a:t>concezione del </a:t>
            </a:r>
            <a:r>
              <a:rPr sz="1200" dirty="0">
                <a:latin typeface="Times New Roman"/>
                <a:cs typeface="Times New Roman"/>
              </a:rPr>
              <a:t>vostro </a:t>
            </a:r>
            <a:r>
              <a:rPr sz="1200" spc="-5" dirty="0">
                <a:latin typeface="Times New Roman"/>
                <a:cs typeface="Times New Roman"/>
              </a:rPr>
              <a:t>Universo locale ed </a:t>
            </a:r>
            <a:r>
              <a:rPr sz="1200" dirty="0">
                <a:latin typeface="Times New Roman"/>
                <a:cs typeface="Times New Roman"/>
              </a:rPr>
              <a:t>è membro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gruppo personale di </a:t>
            </a:r>
            <a:r>
              <a:rPr sz="1200" spc="-5" dirty="0">
                <a:latin typeface="Times New Roman"/>
                <a:cs typeface="Times New Roman"/>
              </a:rPr>
              <a:t>Micael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Nebadon.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61594" algn="just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(266.2) 24:1.12 </a:t>
            </a:r>
            <a:r>
              <a:rPr sz="1200" spc="-5" dirty="0">
                <a:latin typeface="Times New Roman"/>
                <a:cs typeface="Times New Roman"/>
              </a:rPr>
              <a:t>Sia che agiscano negli </a:t>
            </a:r>
            <a:r>
              <a:rPr sz="1200" dirty="0">
                <a:latin typeface="Times New Roman"/>
                <a:cs typeface="Times New Roman"/>
              </a:rPr>
              <a:t>Universi </a:t>
            </a:r>
            <a:r>
              <a:rPr sz="1200" spc="-5" dirty="0">
                <a:latin typeface="Times New Roman"/>
                <a:cs typeface="Times New Roman"/>
              </a:rPr>
              <a:t>locali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negli </a:t>
            </a:r>
            <a:r>
              <a:rPr sz="1200" dirty="0">
                <a:latin typeface="Times New Roman"/>
                <a:cs typeface="Times New Roman"/>
              </a:rPr>
              <a:t>Universi </a:t>
            </a:r>
            <a:r>
              <a:rPr sz="1200" spc="-5" dirty="0">
                <a:latin typeface="Times New Roman"/>
                <a:cs typeface="Times New Roman"/>
              </a:rPr>
              <a:t>superiori,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supervisori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circuiti dirigono </a:t>
            </a:r>
            <a:r>
              <a:rPr sz="1200" dirty="0">
                <a:latin typeface="Times New Roman"/>
                <a:cs typeface="Times New Roman"/>
              </a:rPr>
              <a:t>tutto ciò </a:t>
            </a:r>
            <a:r>
              <a:rPr sz="1200" spc="-5" dirty="0">
                <a:latin typeface="Times New Roman"/>
                <a:cs typeface="Times New Roman"/>
              </a:rPr>
              <a:t>che concerne 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circuiti adatti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impiegare </a:t>
            </a:r>
            <a:r>
              <a:rPr sz="1200" dirty="0">
                <a:latin typeface="Times New Roman"/>
                <a:cs typeface="Times New Roman"/>
              </a:rPr>
              <a:t>per la </a:t>
            </a:r>
            <a:r>
              <a:rPr sz="1200" spc="-5" dirty="0">
                <a:latin typeface="Times New Roman"/>
                <a:cs typeface="Times New Roman"/>
              </a:rPr>
              <a:t>trasmissione </a:t>
            </a:r>
            <a:r>
              <a:rPr sz="1200" dirty="0">
                <a:latin typeface="Times New Roman"/>
                <a:cs typeface="Times New Roman"/>
              </a:rPr>
              <a:t>di tutti i </a:t>
            </a:r>
            <a:r>
              <a:rPr sz="1200" spc="-5" dirty="0">
                <a:latin typeface="Times New Roman"/>
                <a:cs typeface="Times New Roman"/>
              </a:rPr>
              <a:t>messaggi </a:t>
            </a:r>
            <a:r>
              <a:rPr sz="1200" dirty="0">
                <a:latin typeface="Times New Roman"/>
                <a:cs typeface="Times New Roman"/>
              </a:rPr>
              <a:t>spirituali 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transito </a:t>
            </a:r>
            <a:r>
              <a:rPr sz="1200" dirty="0">
                <a:latin typeface="Times New Roman"/>
                <a:cs typeface="Times New Roman"/>
              </a:rPr>
              <a:t>di tutte le </a:t>
            </a:r>
            <a:r>
              <a:rPr sz="1200" spc="-5" dirty="0">
                <a:latin typeface="Times New Roman"/>
                <a:cs typeface="Times New Roman"/>
              </a:rPr>
              <a:t>personalità. Nel loro </a:t>
            </a:r>
            <a:r>
              <a:rPr sz="1200" dirty="0">
                <a:latin typeface="Times New Roman"/>
                <a:cs typeface="Times New Roman"/>
              </a:rPr>
              <a:t>lavoro di  </a:t>
            </a:r>
            <a:r>
              <a:rPr sz="1200" spc="-5" dirty="0">
                <a:latin typeface="Times New Roman"/>
                <a:cs typeface="Times New Roman"/>
              </a:rPr>
              <a:t>supervisione dei </a:t>
            </a:r>
            <a:r>
              <a:rPr sz="1200" dirty="0">
                <a:latin typeface="Times New Roman"/>
                <a:cs typeface="Times New Roman"/>
              </a:rPr>
              <a:t>circuiti questi </a:t>
            </a:r>
            <a:r>
              <a:rPr sz="1200" spc="-5" dirty="0">
                <a:latin typeface="Times New Roman"/>
                <a:cs typeface="Times New Roman"/>
              </a:rPr>
              <a:t>esseri efficienti utilizzano </a:t>
            </a:r>
            <a:r>
              <a:rPr sz="1200" dirty="0">
                <a:latin typeface="Times New Roman"/>
                <a:cs typeface="Times New Roman"/>
              </a:rPr>
              <a:t>tutti i </a:t>
            </a:r>
            <a:r>
              <a:rPr sz="1200" spc="-5" dirty="0">
                <a:latin typeface="Times New Roman"/>
                <a:cs typeface="Times New Roman"/>
              </a:rPr>
              <a:t>dispositivi, </a:t>
            </a:r>
            <a:r>
              <a:rPr sz="1200" dirty="0">
                <a:latin typeface="Times New Roman"/>
                <a:cs typeface="Times New Roman"/>
              </a:rPr>
              <a:t>tutte le </a:t>
            </a:r>
            <a:r>
              <a:rPr sz="1200" spc="-5" dirty="0">
                <a:latin typeface="Times New Roman"/>
                <a:cs typeface="Times New Roman"/>
              </a:rPr>
              <a:t>forze </a:t>
            </a:r>
            <a:r>
              <a:rPr sz="1200" dirty="0">
                <a:latin typeface="Times New Roman"/>
                <a:cs typeface="Times New Roman"/>
              </a:rPr>
              <a:t>e le personalità dell’Universo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degli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46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468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197215" cy="389890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18161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Universi. </a:t>
            </a:r>
            <a:r>
              <a:rPr sz="1200" dirty="0">
                <a:latin typeface="Times New Roman"/>
                <a:cs typeface="Times New Roman"/>
              </a:rPr>
              <a:t>Essi </a:t>
            </a:r>
            <a:r>
              <a:rPr sz="1200" spc="-5" dirty="0">
                <a:latin typeface="Times New Roman"/>
                <a:cs typeface="Times New Roman"/>
              </a:rPr>
              <a:t>impiegano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“alte personalità spirituali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controllo dei </a:t>
            </a:r>
            <a:r>
              <a:rPr sz="1200" dirty="0">
                <a:latin typeface="Times New Roman"/>
                <a:cs typeface="Times New Roman"/>
              </a:rPr>
              <a:t>circuiti” non </a:t>
            </a:r>
            <a:r>
              <a:rPr sz="1200" spc="-5" dirty="0">
                <a:latin typeface="Times New Roman"/>
                <a:cs typeface="Times New Roman"/>
              </a:rPr>
              <a:t>rivelate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sono </a:t>
            </a:r>
            <a:r>
              <a:rPr sz="1200" dirty="0">
                <a:latin typeface="Times New Roman"/>
                <a:cs typeface="Times New Roman"/>
              </a:rPr>
              <a:t>abilmente </a:t>
            </a:r>
            <a:r>
              <a:rPr sz="1200" spc="-5" dirty="0">
                <a:latin typeface="Times New Roman"/>
                <a:cs typeface="Times New Roman"/>
              </a:rPr>
              <a:t>assistiti </a:t>
            </a:r>
            <a:r>
              <a:rPr sz="1200" dirty="0">
                <a:latin typeface="Times New Roman"/>
                <a:cs typeface="Times New Roman"/>
              </a:rPr>
              <a:t>da numerosi  </a:t>
            </a:r>
            <a:r>
              <a:rPr sz="1200" spc="-5" dirty="0">
                <a:latin typeface="Times New Roman"/>
                <a:cs typeface="Times New Roman"/>
              </a:rPr>
              <a:t>gruppi composti </a:t>
            </a:r>
            <a:r>
              <a:rPr sz="1200" dirty="0">
                <a:latin typeface="Times New Roman"/>
                <a:cs typeface="Times New Roman"/>
              </a:rPr>
              <a:t>da personalità </a:t>
            </a:r>
            <a:r>
              <a:rPr sz="1200" spc="-5" dirty="0">
                <a:latin typeface="Times New Roman"/>
                <a:cs typeface="Times New Roman"/>
              </a:rPr>
              <a:t>dello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Infinito. </a:t>
            </a:r>
            <a:r>
              <a:rPr sz="1200" dirty="0">
                <a:latin typeface="Times New Roman"/>
                <a:cs typeface="Times New Roman"/>
              </a:rPr>
              <a:t>Sono loro </a:t>
            </a:r>
            <a:r>
              <a:rPr sz="1200" spc="-5" dirty="0">
                <a:latin typeface="Times New Roman"/>
                <a:cs typeface="Times New Roman"/>
              </a:rPr>
              <a:t>che isolerebbero </a:t>
            </a:r>
            <a:r>
              <a:rPr sz="1200" dirty="0">
                <a:latin typeface="Times New Roman"/>
                <a:cs typeface="Times New Roman"/>
              </a:rPr>
              <a:t>un mondo </a:t>
            </a:r>
            <a:r>
              <a:rPr sz="1200" spc="-5" dirty="0">
                <a:latin typeface="Times New Roman"/>
                <a:cs typeface="Times New Roman"/>
              </a:rPr>
              <a:t>evoluzionario se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Principe  Planetario si ribellasse </a:t>
            </a:r>
            <a:r>
              <a:rPr sz="1200" dirty="0">
                <a:latin typeface="Times New Roman"/>
                <a:cs typeface="Times New Roman"/>
              </a:rPr>
              <a:t>contro il </a:t>
            </a:r>
            <a:r>
              <a:rPr sz="1200" spc="-5" dirty="0">
                <a:latin typeface="Times New Roman"/>
                <a:cs typeface="Times New Roman"/>
              </a:rPr>
              <a:t>Padre Universale </a:t>
            </a:r>
            <a:r>
              <a:rPr sz="1200" dirty="0">
                <a:latin typeface="Times New Roman"/>
                <a:cs typeface="Times New Roman"/>
              </a:rPr>
              <a:t>ed il </a:t>
            </a:r>
            <a:r>
              <a:rPr sz="1200" spc="-5" dirty="0">
                <a:latin typeface="Times New Roman"/>
                <a:cs typeface="Times New Roman"/>
              </a:rPr>
              <a:t>suo Figlio vicegerente. Essi </a:t>
            </a:r>
            <a:r>
              <a:rPr sz="1200" dirty="0">
                <a:latin typeface="Times New Roman"/>
                <a:cs typeface="Times New Roman"/>
              </a:rPr>
              <a:t>sono in </a:t>
            </a:r>
            <a:r>
              <a:rPr sz="1200" spc="-5" dirty="0">
                <a:latin typeface="Times New Roman"/>
                <a:cs typeface="Times New Roman"/>
              </a:rPr>
              <a:t>grado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escludere </a:t>
            </a:r>
            <a:r>
              <a:rPr sz="1200" dirty="0">
                <a:latin typeface="Times New Roman"/>
                <a:cs typeface="Times New Roman"/>
              </a:rPr>
              <a:t>qualsiasi </a:t>
            </a:r>
            <a:r>
              <a:rPr sz="1200" spc="5" dirty="0">
                <a:latin typeface="Times New Roman"/>
                <a:cs typeface="Times New Roman"/>
              </a:rPr>
              <a:t>mondo </a:t>
            </a:r>
            <a:r>
              <a:rPr sz="1200" dirty="0">
                <a:latin typeface="Times New Roman"/>
                <a:cs typeface="Times New Roman"/>
              </a:rPr>
              <a:t>da  </a:t>
            </a:r>
            <a:r>
              <a:rPr sz="1200" spc="-5" dirty="0">
                <a:latin typeface="Times New Roman"/>
                <a:cs typeface="Times New Roman"/>
              </a:rPr>
              <a:t>certi </a:t>
            </a:r>
            <a:r>
              <a:rPr sz="1200" dirty="0">
                <a:latin typeface="Times New Roman"/>
                <a:cs typeface="Times New Roman"/>
              </a:rPr>
              <a:t>circuiti </a:t>
            </a:r>
            <a:r>
              <a:rPr sz="1200" spc="-5" dirty="0">
                <a:latin typeface="Times New Roman"/>
                <a:cs typeface="Times New Roman"/>
              </a:rPr>
              <a:t>universali </a:t>
            </a:r>
            <a:r>
              <a:rPr sz="1200" dirty="0">
                <a:latin typeface="Times New Roman"/>
                <a:cs typeface="Times New Roman"/>
              </a:rPr>
              <a:t>di ordine spirituale </a:t>
            </a:r>
            <a:r>
              <a:rPr sz="1200" spc="-5" dirty="0">
                <a:latin typeface="Times New Roman"/>
                <a:cs typeface="Times New Roman"/>
              </a:rPr>
              <a:t>superiore, </a:t>
            </a:r>
            <a:r>
              <a:rPr sz="1200" dirty="0">
                <a:latin typeface="Times New Roman"/>
                <a:cs typeface="Times New Roman"/>
              </a:rPr>
              <a:t>ma non possono annullare le </a:t>
            </a:r>
            <a:r>
              <a:rPr sz="1200" spc="-5" dirty="0">
                <a:latin typeface="Times New Roman"/>
                <a:cs typeface="Times New Roman"/>
              </a:rPr>
              <a:t>correnti materiali dei </a:t>
            </a:r>
            <a:r>
              <a:rPr sz="1200" dirty="0">
                <a:latin typeface="Times New Roman"/>
                <a:cs typeface="Times New Roman"/>
              </a:rPr>
              <a:t>direttori di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potere.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11874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(266.3) 24:1.13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Supervisori dei Circuiti Universali </a:t>
            </a:r>
            <a:r>
              <a:rPr sz="1200" dirty="0">
                <a:latin typeface="Times New Roman"/>
                <a:cs typeface="Times New Roman"/>
              </a:rPr>
              <a:t>hanno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circuiti </a:t>
            </a:r>
            <a:r>
              <a:rPr sz="1200" dirty="0">
                <a:latin typeface="Times New Roman"/>
                <a:cs typeface="Times New Roman"/>
              </a:rPr>
              <a:t>spirituali una </a:t>
            </a:r>
            <a:r>
              <a:rPr sz="1200" spc="-5" dirty="0">
                <a:latin typeface="Times New Roman"/>
                <a:cs typeface="Times New Roman"/>
              </a:rPr>
              <a:t>relazione pressoché </a:t>
            </a:r>
            <a:r>
              <a:rPr sz="1200" dirty="0">
                <a:latin typeface="Times New Roman"/>
                <a:cs typeface="Times New Roman"/>
              </a:rPr>
              <a:t>simile a </a:t>
            </a:r>
            <a:r>
              <a:rPr sz="1200" spc="-5" dirty="0">
                <a:latin typeface="Times New Roman"/>
                <a:cs typeface="Times New Roman"/>
              </a:rPr>
              <a:t>quella che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Direttori 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Potere d’Universo </a:t>
            </a:r>
            <a:r>
              <a:rPr sz="1200" dirty="0">
                <a:latin typeface="Times New Roman"/>
                <a:cs typeface="Times New Roman"/>
              </a:rPr>
              <a:t>hanno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circuiti materiali. Questi </a:t>
            </a:r>
            <a:r>
              <a:rPr sz="1200" dirty="0">
                <a:latin typeface="Times New Roman"/>
                <a:cs typeface="Times New Roman"/>
              </a:rPr>
              <a:t>due ordini sono </a:t>
            </a:r>
            <a:r>
              <a:rPr sz="1200" spc="-5" dirty="0">
                <a:latin typeface="Times New Roman"/>
                <a:cs typeface="Times New Roman"/>
              </a:rPr>
              <a:t>complementari, poiché assicurano </a:t>
            </a:r>
            <a:r>
              <a:rPr sz="1200" dirty="0">
                <a:latin typeface="Times New Roman"/>
                <a:cs typeface="Times New Roman"/>
              </a:rPr>
              <a:t>insieme la  </a:t>
            </a:r>
            <a:r>
              <a:rPr sz="1200" spc="-5" dirty="0">
                <a:latin typeface="Times New Roman"/>
                <a:cs typeface="Times New Roman"/>
              </a:rPr>
              <a:t>sorveglianza </a:t>
            </a:r>
            <a:r>
              <a:rPr sz="1200" dirty="0">
                <a:latin typeface="Times New Roman"/>
                <a:cs typeface="Times New Roman"/>
              </a:rPr>
              <a:t>di tutti i </a:t>
            </a:r>
            <a:r>
              <a:rPr sz="1200" spc="-5" dirty="0">
                <a:latin typeface="Times New Roman"/>
                <a:cs typeface="Times New Roman"/>
              </a:rPr>
              <a:t>circuiti </a:t>
            </a:r>
            <a:r>
              <a:rPr sz="1200" dirty="0">
                <a:latin typeface="Times New Roman"/>
                <a:cs typeface="Times New Roman"/>
              </a:rPr>
              <a:t>spirituali e </a:t>
            </a:r>
            <a:r>
              <a:rPr sz="1200" spc="-5" dirty="0">
                <a:latin typeface="Times New Roman"/>
                <a:cs typeface="Times New Roman"/>
              </a:rPr>
              <a:t>materiali </a:t>
            </a:r>
            <a:r>
              <a:rPr sz="1200" dirty="0">
                <a:latin typeface="Times New Roman"/>
                <a:cs typeface="Times New Roman"/>
              </a:rPr>
              <a:t>che sono </a:t>
            </a:r>
            <a:r>
              <a:rPr sz="1200" spc="-5" dirty="0">
                <a:latin typeface="Times New Roman"/>
                <a:cs typeface="Times New Roman"/>
              </a:rPr>
              <a:t>controllabili </a:t>
            </a:r>
            <a:r>
              <a:rPr sz="1200" dirty="0">
                <a:latin typeface="Times New Roman"/>
                <a:cs typeface="Times New Roman"/>
              </a:rPr>
              <a:t>e manipolabili da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creature.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6510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(266.4) 24:1.14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supervisori dei circuiti esercitano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certa sorveglianza sui circuiti mentali associati </a:t>
            </a:r>
            <a:r>
              <a:rPr sz="1200" dirty="0">
                <a:latin typeface="Times New Roman"/>
                <a:cs typeface="Times New Roman"/>
              </a:rPr>
              <a:t>allo spirito, </a:t>
            </a:r>
            <a:r>
              <a:rPr sz="1200" spc="-5" dirty="0">
                <a:latin typeface="Times New Roman"/>
                <a:cs typeface="Times New Roman"/>
              </a:rPr>
              <a:t>così come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direttori 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potere hanno </a:t>
            </a:r>
            <a:r>
              <a:rPr sz="1200" dirty="0">
                <a:latin typeface="Times New Roman"/>
                <a:cs typeface="Times New Roman"/>
              </a:rPr>
              <a:t>una certa </a:t>
            </a:r>
            <a:r>
              <a:rPr sz="1200" spc="-5" dirty="0">
                <a:latin typeface="Times New Roman"/>
                <a:cs typeface="Times New Roman"/>
              </a:rPr>
              <a:t>giurisdizione sulle fasi </a:t>
            </a:r>
            <a:r>
              <a:rPr sz="1200" dirty="0">
                <a:latin typeface="Times New Roman"/>
                <a:cs typeface="Times New Roman"/>
              </a:rPr>
              <a:t>della mente </a:t>
            </a:r>
            <a:r>
              <a:rPr sz="1200" spc="-5" dirty="0">
                <a:latin typeface="Times New Roman"/>
                <a:cs typeface="Times New Roman"/>
              </a:rPr>
              <a:t>associate all’energia fisica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mente </a:t>
            </a:r>
            <a:r>
              <a:rPr sz="1200" spc="-5" dirty="0">
                <a:latin typeface="Times New Roman"/>
                <a:cs typeface="Times New Roman"/>
              </a:rPr>
              <a:t>meccanica.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generale </a:t>
            </a:r>
            <a:r>
              <a:rPr sz="1200" dirty="0">
                <a:latin typeface="Times New Roman"/>
                <a:cs typeface="Times New Roman"/>
              </a:rPr>
              <a:t>le  funzioni di </a:t>
            </a:r>
            <a:r>
              <a:rPr sz="1200" spc="-5" dirty="0">
                <a:latin typeface="Times New Roman"/>
                <a:cs typeface="Times New Roman"/>
              </a:rPr>
              <a:t>ogni </a:t>
            </a:r>
            <a:r>
              <a:rPr sz="1200" dirty="0">
                <a:latin typeface="Times New Roman"/>
                <a:cs typeface="Times New Roman"/>
              </a:rPr>
              <a:t>ordine </a:t>
            </a:r>
            <a:r>
              <a:rPr sz="1200" spc="-5" dirty="0">
                <a:latin typeface="Times New Roman"/>
                <a:cs typeface="Times New Roman"/>
              </a:rPr>
              <a:t>sono accresciute </a:t>
            </a:r>
            <a:r>
              <a:rPr sz="1200" dirty="0">
                <a:latin typeface="Times New Roman"/>
                <a:cs typeface="Times New Roman"/>
              </a:rPr>
              <a:t>dal </a:t>
            </a:r>
            <a:r>
              <a:rPr sz="1200" spc="-5" dirty="0">
                <a:latin typeface="Times New Roman"/>
                <a:cs typeface="Times New Roman"/>
              </a:rPr>
              <a:t>collegamento </a:t>
            </a:r>
            <a:r>
              <a:rPr sz="1200" dirty="0">
                <a:latin typeface="Times New Roman"/>
                <a:cs typeface="Times New Roman"/>
              </a:rPr>
              <a:t>con </a:t>
            </a:r>
            <a:r>
              <a:rPr sz="1200" spc="-5" dirty="0">
                <a:latin typeface="Times New Roman"/>
                <a:cs typeface="Times New Roman"/>
              </a:rPr>
              <a:t>l’altro ordine, </a:t>
            </a:r>
            <a:r>
              <a:rPr sz="1200" dirty="0">
                <a:latin typeface="Times New Roman"/>
                <a:cs typeface="Times New Roman"/>
              </a:rPr>
              <a:t>ma i </a:t>
            </a:r>
            <a:r>
              <a:rPr sz="1200" spc="-5" dirty="0">
                <a:latin typeface="Times New Roman"/>
                <a:cs typeface="Times New Roman"/>
              </a:rPr>
              <a:t>circuiti </a:t>
            </a:r>
            <a:r>
              <a:rPr sz="1200" dirty="0">
                <a:latin typeface="Times New Roman"/>
                <a:cs typeface="Times New Roman"/>
              </a:rPr>
              <a:t>di mente pura non sono </a:t>
            </a:r>
            <a:r>
              <a:rPr sz="1200" spc="-5" dirty="0">
                <a:latin typeface="Times New Roman"/>
                <a:cs typeface="Times New Roman"/>
              </a:rPr>
              <a:t>soggetti </a:t>
            </a:r>
            <a:r>
              <a:rPr sz="1200" dirty="0">
                <a:latin typeface="Times New Roman"/>
                <a:cs typeface="Times New Roman"/>
              </a:rPr>
              <a:t>alla  </a:t>
            </a:r>
            <a:r>
              <a:rPr sz="1200" spc="-5" dirty="0">
                <a:latin typeface="Times New Roman"/>
                <a:cs typeface="Times New Roman"/>
              </a:rPr>
              <a:t>supervisione </a:t>
            </a:r>
            <a:r>
              <a:rPr sz="1200" dirty="0">
                <a:latin typeface="Times New Roman"/>
                <a:cs typeface="Times New Roman"/>
              </a:rPr>
              <a:t>di nessuno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due. </a:t>
            </a:r>
            <a:r>
              <a:rPr sz="1200" spc="-5" dirty="0">
                <a:latin typeface="Times New Roman"/>
                <a:cs typeface="Times New Roman"/>
              </a:rPr>
              <a:t>Né </a:t>
            </a:r>
            <a:r>
              <a:rPr sz="1200" dirty="0">
                <a:latin typeface="Times New Roman"/>
                <a:cs typeface="Times New Roman"/>
              </a:rPr>
              <a:t>i due ordini sono </a:t>
            </a:r>
            <a:r>
              <a:rPr sz="1200" spc="-5" dirty="0">
                <a:latin typeface="Times New Roman"/>
                <a:cs typeface="Times New Roman"/>
              </a:rPr>
              <a:t>coordinati; </a:t>
            </a:r>
            <a:r>
              <a:rPr sz="1200" dirty="0">
                <a:latin typeface="Times New Roman"/>
                <a:cs typeface="Times New Roman"/>
              </a:rPr>
              <a:t>in tutti i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molteplici </a:t>
            </a:r>
            <a:r>
              <a:rPr sz="1200" spc="-5" dirty="0">
                <a:latin typeface="Times New Roman"/>
                <a:cs typeface="Times New Roman"/>
              </a:rPr>
              <a:t>compiti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Supervisori </a:t>
            </a:r>
            <a:r>
              <a:rPr sz="1200" dirty="0">
                <a:latin typeface="Times New Roman"/>
                <a:cs typeface="Times New Roman"/>
              </a:rPr>
              <a:t>dei Circuiti  </a:t>
            </a:r>
            <a:r>
              <a:rPr sz="1200" spc="-5" dirty="0">
                <a:latin typeface="Times New Roman"/>
                <a:cs typeface="Times New Roman"/>
              </a:rPr>
              <a:t>Universali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sottomessi ai </a:t>
            </a:r>
            <a:r>
              <a:rPr sz="1200" dirty="0">
                <a:latin typeface="Times New Roman"/>
                <a:cs typeface="Times New Roman"/>
              </a:rPr>
              <a:t>Sette </a:t>
            </a:r>
            <a:r>
              <a:rPr sz="1200" spc="-5" dirty="0">
                <a:latin typeface="Times New Roman"/>
                <a:cs typeface="Times New Roman"/>
              </a:rPr>
              <a:t>Direttori </a:t>
            </a:r>
            <a:r>
              <a:rPr sz="1200" dirty="0">
                <a:latin typeface="Times New Roman"/>
                <a:cs typeface="Times New Roman"/>
              </a:rPr>
              <a:t>Supremi di </a:t>
            </a:r>
            <a:r>
              <a:rPr sz="1200" spc="-5" dirty="0">
                <a:latin typeface="Times New Roman"/>
                <a:cs typeface="Times New Roman"/>
              </a:rPr>
              <a:t>Potere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ai loro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subordinati.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63195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(266.5) 24:1.15 </a:t>
            </a:r>
            <a:r>
              <a:rPr sz="1200" spc="-5" dirty="0">
                <a:latin typeface="Times New Roman"/>
                <a:cs typeface="Times New Roman"/>
              </a:rPr>
              <a:t>Benché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supervisori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circuiti siano del </a:t>
            </a:r>
            <a:r>
              <a:rPr sz="1200" dirty="0">
                <a:latin typeface="Times New Roman"/>
                <a:cs typeface="Times New Roman"/>
              </a:rPr>
              <a:t>tutto </a:t>
            </a:r>
            <a:r>
              <a:rPr sz="1200" spc="-5" dirty="0">
                <a:latin typeface="Times New Roman"/>
                <a:cs typeface="Times New Roman"/>
              </a:rPr>
              <a:t>simili all’interno dei loro rispettivi </a:t>
            </a:r>
            <a:r>
              <a:rPr sz="1200" dirty="0">
                <a:latin typeface="Times New Roman"/>
                <a:cs typeface="Times New Roman"/>
              </a:rPr>
              <a:t>ordini, </a:t>
            </a:r>
            <a:r>
              <a:rPr sz="1200" spc="-5" dirty="0">
                <a:latin typeface="Times New Roman"/>
                <a:cs typeface="Times New Roman"/>
              </a:rPr>
              <a:t>sono </a:t>
            </a:r>
            <a:r>
              <a:rPr sz="1200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degli </a:t>
            </a:r>
            <a:r>
              <a:rPr sz="1200" dirty="0">
                <a:latin typeface="Times New Roman"/>
                <a:cs typeface="Times New Roman"/>
              </a:rPr>
              <a:t>individui  distinti. </a:t>
            </a:r>
            <a:r>
              <a:rPr sz="1200" spc="-5" dirty="0">
                <a:latin typeface="Times New Roman"/>
                <a:cs typeface="Times New Roman"/>
              </a:rPr>
              <a:t>Essi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esseri veramente personali,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posseggono </a:t>
            </a:r>
            <a:r>
              <a:rPr sz="1200" dirty="0">
                <a:latin typeface="Times New Roman"/>
                <a:cs typeface="Times New Roman"/>
              </a:rPr>
              <a:t>un tipo di </a:t>
            </a:r>
            <a:r>
              <a:rPr sz="1200" spc="-5" dirty="0">
                <a:latin typeface="Times New Roman"/>
                <a:cs typeface="Times New Roman"/>
              </a:rPr>
              <a:t>personalità, diversa </a:t>
            </a:r>
            <a:r>
              <a:rPr sz="1200" spc="5" dirty="0">
                <a:latin typeface="Times New Roman"/>
                <a:cs typeface="Times New Roman"/>
              </a:rPr>
              <a:t>da </a:t>
            </a:r>
            <a:r>
              <a:rPr sz="1200" dirty="0">
                <a:latin typeface="Times New Roman"/>
                <a:cs typeface="Times New Roman"/>
              </a:rPr>
              <a:t>quella </a:t>
            </a:r>
            <a:r>
              <a:rPr sz="1200" spc="-5" dirty="0">
                <a:latin typeface="Times New Roman"/>
                <a:cs typeface="Times New Roman"/>
              </a:rPr>
              <a:t>conferita dal Padre, </a:t>
            </a:r>
            <a:r>
              <a:rPr sz="1200" dirty="0">
                <a:latin typeface="Times New Roman"/>
                <a:cs typeface="Times New Roman"/>
              </a:rPr>
              <a:t>che non  </a:t>
            </a:r>
            <a:r>
              <a:rPr sz="1200" spc="-5" dirty="0">
                <a:latin typeface="Times New Roman"/>
                <a:cs typeface="Times New Roman"/>
              </a:rPr>
              <a:t>s’incontra </a:t>
            </a:r>
            <a:r>
              <a:rPr sz="1200" dirty="0">
                <a:latin typeface="Times New Roman"/>
                <a:cs typeface="Times New Roman"/>
              </a:rPr>
              <a:t>in nessun </a:t>
            </a:r>
            <a:r>
              <a:rPr sz="1200" spc="-5" dirty="0">
                <a:latin typeface="Times New Roman"/>
                <a:cs typeface="Times New Roman"/>
              </a:rPr>
              <a:t>altro </a:t>
            </a:r>
            <a:r>
              <a:rPr sz="1200" dirty="0">
                <a:latin typeface="Times New Roman"/>
                <a:cs typeface="Times New Roman"/>
              </a:rPr>
              <a:t>tipo di </a:t>
            </a:r>
            <a:r>
              <a:rPr sz="1200" spc="-5" dirty="0">
                <a:latin typeface="Times New Roman"/>
                <a:cs typeface="Times New Roman"/>
              </a:rPr>
              <a:t>creatura </a:t>
            </a:r>
            <a:r>
              <a:rPr sz="1200" dirty="0">
                <a:latin typeface="Times New Roman"/>
                <a:cs typeface="Times New Roman"/>
              </a:rPr>
              <a:t>in tutta </a:t>
            </a:r>
            <a:r>
              <a:rPr sz="1200" spc="-5" dirty="0">
                <a:latin typeface="Times New Roman"/>
                <a:cs typeface="Times New Roman"/>
              </a:rPr>
              <a:t>l’esistenza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universale.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431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(266.6) 24:1.16 </a:t>
            </a:r>
            <a:r>
              <a:rPr sz="1200" spc="-5" dirty="0">
                <a:latin typeface="Times New Roman"/>
                <a:cs typeface="Times New Roman"/>
              </a:rPr>
              <a:t>Anche se </a:t>
            </a:r>
            <a:r>
              <a:rPr sz="1200" dirty="0">
                <a:latin typeface="Times New Roman"/>
                <a:cs typeface="Times New Roman"/>
              </a:rPr>
              <a:t>li </a:t>
            </a:r>
            <a:r>
              <a:rPr sz="1200" spc="-5" dirty="0">
                <a:latin typeface="Times New Roman"/>
                <a:cs typeface="Times New Roman"/>
              </a:rPr>
              <a:t>riconoscerete </a:t>
            </a:r>
            <a:r>
              <a:rPr sz="1200" dirty="0">
                <a:latin typeface="Times New Roman"/>
                <a:cs typeface="Times New Roman"/>
              </a:rPr>
              <a:t>e li </a:t>
            </a:r>
            <a:r>
              <a:rPr sz="1200" spc="-5" dirty="0">
                <a:latin typeface="Times New Roman"/>
                <a:cs typeface="Times New Roman"/>
              </a:rPr>
              <a:t>conoscerete nel corso </a:t>
            </a:r>
            <a:r>
              <a:rPr sz="1200" dirty="0">
                <a:latin typeface="Times New Roman"/>
                <a:cs typeface="Times New Roman"/>
              </a:rPr>
              <a:t>del vostro </a:t>
            </a:r>
            <a:r>
              <a:rPr sz="1200" spc="-5" dirty="0">
                <a:latin typeface="Times New Roman"/>
                <a:cs typeface="Times New Roman"/>
              </a:rPr>
              <a:t>viaggio </a:t>
            </a:r>
            <a:r>
              <a:rPr sz="1200" dirty="0">
                <a:latin typeface="Times New Roman"/>
                <a:cs typeface="Times New Roman"/>
              </a:rPr>
              <a:t>verso </a:t>
            </a:r>
            <a:r>
              <a:rPr sz="1200" spc="-5" dirty="0">
                <a:latin typeface="Times New Roman"/>
                <a:cs typeface="Times New Roman"/>
              </a:rPr>
              <a:t>l’interno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direzione del Paradiso, </a:t>
            </a:r>
            <a:r>
              <a:rPr sz="1200" dirty="0">
                <a:latin typeface="Times New Roman"/>
                <a:cs typeface="Times New Roman"/>
              </a:rPr>
              <a:t>voi non  </a:t>
            </a:r>
            <a:r>
              <a:rPr sz="1200" spc="-5" dirty="0">
                <a:latin typeface="Times New Roman"/>
                <a:cs typeface="Times New Roman"/>
              </a:rPr>
              <a:t>avrete relazioni personali con </a:t>
            </a:r>
            <a:r>
              <a:rPr sz="1200" dirty="0">
                <a:latin typeface="Times New Roman"/>
                <a:cs typeface="Times New Roman"/>
              </a:rPr>
              <a:t>loro. </a:t>
            </a:r>
            <a:r>
              <a:rPr sz="1200" spc="-5" dirty="0">
                <a:latin typeface="Times New Roman"/>
                <a:cs typeface="Times New Roman"/>
              </a:rPr>
              <a:t>Essi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supervisori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circuiti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si occupano esclusivamente ed efficacemente del loro </a:t>
            </a:r>
            <a:r>
              <a:rPr sz="1200" dirty="0">
                <a:latin typeface="Times New Roman"/>
                <a:cs typeface="Times New Roman"/>
              </a:rPr>
              <a:t>servizio.  </a:t>
            </a:r>
            <a:r>
              <a:rPr sz="1200" spc="-5" dirty="0">
                <a:latin typeface="Times New Roman"/>
                <a:cs typeface="Times New Roman"/>
              </a:rPr>
              <a:t>Trattano unicamente con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personalità ed entità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sorvegliano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attività concernenti </a:t>
            </a:r>
            <a:r>
              <a:rPr sz="1200" dirty="0">
                <a:latin typeface="Times New Roman"/>
                <a:cs typeface="Times New Roman"/>
              </a:rPr>
              <a:t>i circuiti </a:t>
            </a:r>
            <a:r>
              <a:rPr sz="1200" spc="-5" dirty="0">
                <a:latin typeface="Times New Roman"/>
                <a:cs typeface="Times New Roman"/>
              </a:rPr>
              <a:t>soggetti </a:t>
            </a:r>
            <a:r>
              <a:rPr sz="1200" dirty="0">
                <a:latin typeface="Times New Roman"/>
                <a:cs typeface="Times New Roman"/>
              </a:rPr>
              <a:t>alla </a:t>
            </a:r>
            <a:r>
              <a:rPr sz="1200" spc="-5" dirty="0">
                <a:latin typeface="Times New Roman"/>
                <a:cs typeface="Times New Roman"/>
              </a:rPr>
              <a:t>loro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supervisione.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46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469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4858"/>
            <a:ext cx="8215630" cy="413385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88900">
              <a:lnSpc>
                <a:spcPct val="100000"/>
              </a:lnSpc>
              <a:spcBef>
                <a:spcPts val="95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2. I Direttori </a:t>
            </a: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di</a:t>
            </a:r>
            <a:r>
              <a:rPr sz="1600" b="1" spc="-1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Censimento</a:t>
            </a:r>
            <a:endParaRPr sz="1600">
              <a:latin typeface="Times New Roman"/>
              <a:cs typeface="Times New Roman"/>
            </a:endParaRPr>
          </a:p>
          <a:p>
            <a:pPr marL="88900">
              <a:lnSpc>
                <a:spcPts val="1410"/>
              </a:lnSpc>
              <a:spcBef>
                <a:spcPts val="131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(266.7) 24:2.1 </a:t>
            </a:r>
            <a:r>
              <a:rPr sz="1200" spc="-5" dirty="0">
                <a:latin typeface="Times New Roman"/>
                <a:cs typeface="Times New Roman"/>
              </a:rPr>
              <a:t>Anche se </a:t>
            </a:r>
            <a:r>
              <a:rPr sz="1200" dirty="0">
                <a:latin typeface="Times New Roman"/>
                <a:cs typeface="Times New Roman"/>
              </a:rPr>
              <a:t>la mente </a:t>
            </a:r>
            <a:r>
              <a:rPr sz="1200" spc="-5" dirty="0">
                <a:latin typeface="Times New Roman"/>
                <a:cs typeface="Times New Roman"/>
              </a:rPr>
              <a:t>cosmica dell’Intelligenza Universale conosce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presenza 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luogo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soggiorno </a:t>
            </a:r>
            <a:r>
              <a:rPr sz="1200" dirty="0">
                <a:latin typeface="Times New Roman"/>
                <a:cs typeface="Times New Roman"/>
              </a:rPr>
              <a:t>di tutte le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creature</a:t>
            </a:r>
            <a:endParaRPr sz="1200">
              <a:latin typeface="Times New Roman"/>
              <a:cs typeface="Times New Roman"/>
            </a:endParaRPr>
          </a:p>
          <a:p>
            <a:pPr marL="88900">
              <a:lnSpc>
                <a:spcPts val="1410"/>
              </a:lnSpc>
            </a:pPr>
            <a:r>
              <a:rPr sz="1200" i="1" spc="-5" dirty="0">
                <a:latin typeface="Times New Roman"/>
                <a:cs typeface="Times New Roman"/>
              </a:rPr>
              <a:t>pensanti, </a:t>
            </a:r>
            <a:r>
              <a:rPr sz="1200" spc="-5" dirty="0">
                <a:latin typeface="Times New Roman"/>
                <a:cs typeface="Times New Roman"/>
              </a:rPr>
              <a:t>nell’Universo degli </a:t>
            </a:r>
            <a:r>
              <a:rPr sz="1200" dirty="0">
                <a:latin typeface="Times New Roman"/>
                <a:cs typeface="Times New Roman"/>
              </a:rPr>
              <a:t>Universi </a:t>
            </a:r>
            <a:r>
              <a:rPr sz="1200" spc="-5" dirty="0">
                <a:latin typeface="Times New Roman"/>
                <a:cs typeface="Times New Roman"/>
              </a:rPr>
              <a:t>opera </a:t>
            </a:r>
            <a:r>
              <a:rPr sz="1200" dirty="0">
                <a:latin typeface="Times New Roman"/>
                <a:cs typeface="Times New Roman"/>
              </a:rPr>
              <a:t>un metodo </a:t>
            </a:r>
            <a:r>
              <a:rPr sz="1200" spc="-5" dirty="0">
                <a:latin typeface="Times New Roman"/>
                <a:cs typeface="Times New Roman"/>
              </a:rPr>
              <a:t>indipendente per </a:t>
            </a:r>
            <a:r>
              <a:rPr sz="1200" dirty="0">
                <a:latin typeface="Times New Roman"/>
                <a:cs typeface="Times New Roman"/>
              </a:rPr>
              <a:t>censire tutte le </a:t>
            </a:r>
            <a:r>
              <a:rPr sz="1200" spc="-5" dirty="0">
                <a:latin typeface="Times New Roman"/>
                <a:cs typeface="Times New Roman"/>
              </a:rPr>
              <a:t>creature </a:t>
            </a:r>
            <a:r>
              <a:rPr sz="1200" i="1" dirty="0">
                <a:latin typeface="Times New Roman"/>
                <a:cs typeface="Times New Roman"/>
              </a:rPr>
              <a:t>dotate di</a:t>
            </a:r>
            <a:r>
              <a:rPr sz="1200" i="1" spc="7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volontà.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81280">
              <a:lnSpc>
                <a:spcPct val="959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(266.8) 24:2.2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Direttori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Censimento </a:t>
            </a:r>
            <a:r>
              <a:rPr sz="1200" dirty="0">
                <a:latin typeface="Times New Roman"/>
                <a:cs typeface="Times New Roman"/>
              </a:rPr>
              <a:t>sono una creazione </a:t>
            </a:r>
            <a:r>
              <a:rPr sz="1200" spc="-5" dirty="0">
                <a:latin typeface="Times New Roman"/>
                <a:cs typeface="Times New Roman"/>
              </a:rPr>
              <a:t>speciale </a:t>
            </a:r>
            <a:r>
              <a:rPr sz="1200" dirty="0">
                <a:latin typeface="Times New Roman"/>
                <a:cs typeface="Times New Roman"/>
              </a:rPr>
              <a:t>e completa </a:t>
            </a:r>
            <a:r>
              <a:rPr sz="1200" spc="-5" dirty="0">
                <a:latin typeface="Times New Roman"/>
                <a:cs typeface="Times New Roman"/>
              </a:rPr>
              <a:t>dello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Infinito,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esistono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numero </a:t>
            </a:r>
            <a:r>
              <a:rPr sz="1200" dirty="0">
                <a:latin typeface="Times New Roman"/>
                <a:cs typeface="Times New Roman"/>
              </a:rPr>
              <a:t>a noi  </a:t>
            </a:r>
            <a:r>
              <a:rPr sz="1200" spc="-5" dirty="0">
                <a:latin typeface="Times New Roman"/>
                <a:cs typeface="Times New Roman"/>
              </a:rPr>
              <a:t>sconosciuto. Essi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creati </a:t>
            </a:r>
            <a:r>
              <a:rPr sz="1200" dirty="0">
                <a:latin typeface="Times New Roman"/>
                <a:cs typeface="Times New Roman"/>
              </a:rPr>
              <a:t>in modo da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grado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mantenere </a:t>
            </a:r>
            <a:r>
              <a:rPr sz="1200" dirty="0">
                <a:latin typeface="Times New Roman"/>
                <a:cs typeface="Times New Roman"/>
              </a:rPr>
              <a:t>una sincronia </a:t>
            </a:r>
            <a:r>
              <a:rPr sz="1200" spc="-5" dirty="0">
                <a:latin typeface="Times New Roman"/>
                <a:cs typeface="Times New Roman"/>
              </a:rPr>
              <a:t>perfetta con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tecnica di </a:t>
            </a:r>
            <a:r>
              <a:rPr sz="1200" spc="-5" dirty="0">
                <a:latin typeface="Times New Roman"/>
                <a:cs typeface="Times New Roman"/>
              </a:rPr>
              <a:t>rifletti </a:t>
            </a:r>
            <a:r>
              <a:rPr sz="1200" dirty="0">
                <a:latin typeface="Times New Roman"/>
                <a:cs typeface="Times New Roman"/>
              </a:rPr>
              <a:t>vità </a:t>
            </a:r>
            <a:r>
              <a:rPr sz="1200" spc="-5" dirty="0">
                <a:latin typeface="Times New Roman"/>
                <a:cs typeface="Times New Roman"/>
              </a:rPr>
              <a:t>dei  Superuniversi, mentre allo stesso tempo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personalmente ricettivi </a:t>
            </a:r>
            <a:r>
              <a:rPr sz="1200" dirty="0">
                <a:latin typeface="Times New Roman"/>
                <a:cs typeface="Times New Roman"/>
              </a:rPr>
              <a:t>e sensibili </a:t>
            </a:r>
            <a:r>
              <a:rPr sz="1200" spc="-5" dirty="0">
                <a:latin typeface="Times New Roman"/>
                <a:cs typeface="Times New Roman"/>
              </a:rPr>
              <a:t>alla </a:t>
            </a:r>
            <a:r>
              <a:rPr sz="1200" i="1" spc="-5" dirty="0">
                <a:latin typeface="Times New Roman"/>
                <a:cs typeface="Times New Roman"/>
              </a:rPr>
              <a:t>volontà </a:t>
            </a:r>
            <a:r>
              <a:rPr sz="1200" spc="-5" dirty="0">
                <a:latin typeface="Times New Roman"/>
                <a:cs typeface="Times New Roman"/>
              </a:rPr>
              <a:t>intelligente. Questi direttori, </a:t>
            </a:r>
            <a:r>
              <a:rPr sz="1200" dirty="0">
                <a:latin typeface="Times New Roman"/>
                <a:cs typeface="Times New Roman"/>
              </a:rPr>
              <a:t>per mezzo  di una </a:t>
            </a:r>
            <a:r>
              <a:rPr sz="1200" spc="-5" dirty="0">
                <a:latin typeface="Times New Roman"/>
                <a:cs typeface="Times New Roman"/>
              </a:rPr>
              <a:t>tecnica </a:t>
            </a:r>
            <a:r>
              <a:rPr sz="1200" dirty="0">
                <a:latin typeface="Times New Roman"/>
                <a:cs typeface="Times New Roman"/>
              </a:rPr>
              <a:t>non del tutto </a:t>
            </a:r>
            <a:r>
              <a:rPr sz="1200" spc="-5" dirty="0">
                <a:latin typeface="Times New Roman"/>
                <a:cs typeface="Times New Roman"/>
              </a:rPr>
              <a:t>compresa, </a:t>
            </a:r>
            <a:r>
              <a:rPr sz="1200" dirty="0">
                <a:latin typeface="Times New Roman"/>
                <a:cs typeface="Times New Roman"/>
              </a:rPr>
              <a:t>sono immediatamente </a:t>
            </a:r>
            <a:r>
              <a:rPr sz="1200" spc="-5" dirty="0">
                <a:latin typeface="Times New Roman"/>
                <a:cs typeface="Times New Roman"/>
              </a:rPr>
              <a:t>informati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nascita </a:t>
            </a:r>
            <a:r>
              <a:rPr sz="1200" dirty="0">
                <a:latin typeface="Times New Roman"/>
                <a:cs typeface="Times New Roman"/>
              </a:rPr>
              <a:t>di una volontà </a:t>
            </a:r>
            <a:r>
              <a:rPr sz="1200" spc="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qualunque parte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grande  Universo. Essi </a:t>
            </a:r>
            <a:r>
              <a:rPr sz="1200" dirty="0">
                <a:latin typeface="Times New Roman"/>
                <a:cs typeface="Times New Roman"/>
              </a:rPr>
              <a:t>sono quindi sempre </a:t>
            </a:r>
            <a:r>
              <a:rPr sz="1200" spc="-5" dirty="0">
                <a:latin typeface="Times New Roman"/>
                <a:cs typeface="Times New Roman"/>
              </a:rPr>
              <a:t>competenti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indicarci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numero, </a:t>
            </a:r>
            <a:r>
              <a:rPr sz="1200" dirty="0">
                <a:latin typeface="Times New Roman"/>
                <a:cs typeface="Times New Roman"/>
              </a:rPr>
              <a:t>la natura e la posizione di tutte le </a:t>
            </a:r>
            <a:r>
              <a:rPr sz="1200" spc="-5" dirty="0">
                <a:latin typeface="Times New Roman"/>
                <a:cs typeface="Times New Roman"/>
              </a:rPr>
              <a:t>creature </a:t>
            </a:r>
            <a:r>
              <a:rPr sz="1200" dirty="0">
                <a:latin typeface="Times New Roman"/>
                <a:cs typeface="Times New Roman"/>
              </a:rPr>
              <a:t>dotate di volontà  in </a:t>
            </a:r>
            <a:r>
              <a:rPr sz="1200" spc="-5" dirty="0">
                <a:latin typeface="Times New Roman"/>
                <a:cs typeface="Times New Roman"/>
              </a:rPr>
              <a:t>qualsiasi parte della </a:t>
            </a:r>
            <a:r>
              <a:rPr sz="1200" dirty="0">
                <a:latin typeface="Times New Roman"/>
                <a:cs typeface="Times New Roman"/>
              </a:rPr>
              <a:t>creazione </a:t>
            </a:r>
            <a:r>
              <a:rPr sz="1200" spc="-5" dirty="0">
                <a:latin typeface="Times New Roman"/>
                <a:cs typeface="Times New Roman"/>
              </a:rPr>
              <a:t>centrale </a:t>
            </a:r>
            <a:r>
              <a:rPr sz="1200" dirty="0">
                <a:latin typeface="Times New Roman"/>
                <a:cs typeface="Times New Roman"/>
              </a:rPr>
              <a:t>e dei sette </a:t>
            </a:r>
            <a:r>
              <a:rPr sz="1200" spc="-5" dirty="0">
                <a:latin typeface="Times New Roman"/>
                <a:cs typeface="Times New Roman"/>
              </a:rPr>
              <a:t>Superuniversi. Ma essi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operano </a:t>
            </a:r>
            <a:r>
              <a:rPr sz="1200" dirty="0">
                <a:latin typeface="Times New Roman"/>
                <a:cs typeface="Times New Roman"/>
              </a:rPr>
              <a:t>in Paradiso; là non </a:t>
            </a:r>
            <a:r>
              <a:rPr sz="1200" spc="-5" dirty="0">
                <a:latin typeface="Times New Roman"/>
                <a:cs typeface="Times New Roman"/>
              </a:rPr>
              <a:t>c’è bisogno </a:t>
            </a:r>
            <a:r>
              <a:rPr sz="1200" dirty="0">
                <a:latin typeface="Times New Roman"/>
                <a:cs typeface="Times New Roman"/>
              </a:rPr>
              <a:t>di loro. </a:t>
            </a:r>
            <a:r>
              <a:rPr sz="1200" spc="-15" dirty="0">
                <a:latin typeface="Times New Roman"/>
                <a:cs typeface="Times New Roman"/>
              </a:rPr>
              <a:t>In  </a:t>
            </a:r>
            <a:r>
              <a:rPr sz="1200" spc="-5" dirty="0">
                <a:latin typeface="Times New Roman"/>
                <a:cs typeface="Times New Roman"/>
              </a:rPr>
              <a:t>Paradiso </a:t>
            </a:r>
            <a:r>
              <a:rPr sz="1200" dirty="0">
                <a:latin typeface="Times New Roman"/>
                <a:cs typeface="Times New Roman"/>
              </a:rPr>
              <a:t>la conoscenza è </a:t>
            </a:r>
            <a:r>
              <a:rPr sz="1200" spc="-5" dirty="0">
                <a:latin typeface="Times New Roman"/>
                <a:cs typeface="Times New Roman"/>
              </a:rPr>
              <a:t>innata;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Deità </a:t>
            </a:r>
            <a:r>
              <a:rPr sz="1200" dirty="0">
                <a:latin typeface="Times New Roman"/>
                <a:cs typeface="Times New Roman"/>
              </a:rPr>
              <a:t>conoscono tutte le</a:t>
            </a:r>
            <a:r>
              <a:rPr sz="1200" spc="-5" dirty="0">
                <a:latin typeface="Times New Roman"/>
                <a:cs typeface="Times New Roman"/>
              </a:rPr>
              <a:t> cose.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50">
              <a:latin typeface="Times New Roman"/>
              <a:cs typeface="Times New Roman"/>
            </a:endParaRPr>
          </a:p>
          <a:p>
            <a:pPr marL="88900" marR="10604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(267.1) 24:2.3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Havona operano </a:t>
            </a:r>
            <a:r>
              <a:rPr sz="1200" spc="-5" dirty="0">
                <a:latin typeface="Times New Roman"/>
                <a:cs typeface="Times New Roman"/>
              </a:rPr>
              <a:t>sette Direttori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Censimento; </a:t>
            </a:r>
            <a:r>
              <a:rPr sz="1200" dirty="0">
                <a:latin typeface="Times New Roman"/>
                <a:cs typeface="Times New Roman"/>
              </a:rPr>
              <a:t>ne staziona uno </a:t>
            </a:r>
            <a:r>
              <a:rPr sz="1200" spc="-5" dirty="0">
                <a:latin typeface="Times New Roman"/>
                <a:cs typeface="Times New Roman"/>
              </a:rPr>
              <a:t>sul </a:t>
            </a:r>
            <a:r>
              <a:rPr sz="1200" dirty="0">
                <a:latin typeface="Times New Roman"/>
                <a:cs typeface="Times New Roman"/>
              </a:rPr>
              <a:t>mondo pilota di </a:t>
            </a:r>
            <a:r>
              <a:rPr sz="1200" spc="-5" dirty="0">
                <a:latin typeface="Times New Roman"/>
                <a:cs typeface="Times New Roman"/>
              </a:rPr>
              <a:t>ogni circuito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Havona. Eccettuati  questi </a:t>
            </a:r>
            <a:r>
              <a:rPr sz="1200" dirty="0">
                <a:latin typeface="Times New Roman"/>
                <a:cs typeface="Times New Roman"/>
              </a:rPr>
              <a:t>sette e le </a:t>
            </a:r>
            <a:r>
              <a:rPr sz="1200" spc="-5" dirty="0">
                <a:latin typeface="Times New Roman"/>
                <a:cs typeface="Times New Roman"/>
              </a:rPr>
              <a:t>riserve </a:t>
            </a:r>
            <a:r>
              <a:rPr sz="1200" dirty="0">
                <a:latin typeface="Times New Roman"/>
                <a:cs typeface="Times New Roman"/>
              </a:rPr>
              <a:t>del loro </a:t>
            </a:r>
            <a:r>
              <a:rPr sz="1200" spc="-5" dirty="0">
                <a:latin typeface="Times New Roman"/>
                <a:cs typeface="Times New Roman"/>
              </a:rPr>
              <a:t>ordine sui </a:t>
            </a:r>
            <a:r>
              <a:rPr sz="1200" dirty="0">
                <a:latin typeface="Times New Roman"/>
                <a:cs typeface="Times New Roman"/>
              </a:rPr>
              <a:t>mondi </a:t>
            </a:r>
            <a:r>
              <a:rPr sz="1200" spc="-5" dirty="0">
                <a:latin typeface="Times New Roman"/>
                <a:cs typeface="Times New Roman"/>
              </a:rPr>
              <a:t>paradisiaci </a:t>
            </a:r>
            <a:r>
              <a:rPr sz="1200" dirty="0">
                <a:latin typeface="Times New Roman"/>
                <a:cs typeface="Times New Roman"/>
              </a:rPr>
              <a:t>dello Spirito, tutti i </a:t>
            </a:r>
            <a:r>
              <a:rPr sz="1200" spc="-5" dirty="0">
                <a:latin typeface="Times New Roman"/>
                <a:cs typeface="Times New Roman"/>
              </a:rPr>
              <a:t>Direttori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Censimento operano </a:t>
            </a:r>
            <a:r>
              <a:rPr sz="1200" dirty="0">
                <a:latin typeface="Times New Roman"/>
                <a:cs typeface="Times New Roman"/>
              </a:rPr>
              <a:t>sotto la  </a:t>
            </a:r>
            <a:r>
              <a:rPr sz="1200" spc="-5" dirty="0">
                <a:latin typeface="Times New Roman"/>
                <a:cs typeface="Times New Roman"/>
              </a:rPr>
              <a:t>giurisdizione degli </a:t>
            </a:r>
            <a:r>
              <a:rPr sz="1200" dirty="0">
                <a:latin typeface="Times New Roman"/>
                <a:cs typeface="Times New Roman"/>
              </a:rPr>
              <a:t>Antichi </a:t>
            </a:r>
            <a:r>
              <a:rPr sz="1200" spc="-5" dirty="0">
                <a:latin typeface="Times New Roman"/>
                <a:cs typeface="Times New Roman"/>
              </a:rPr>
              <a:t>dei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Giorni.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13271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(267.2) 24:2.4 </a:t>
            </a:r>
            <a:r>
              <a:rPr sz="1200" spc="-5" dirty="0">
                <a:latin typeface="Times New Roman"/>
                <a:cs typeface="Times New Roman"/>
              </a:rPr>
              <a:t>Un Direttore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Censimento presiede </a:t>
            </a:r>
            <a:r>
              <a:rPr sz="1200" dirty="0">
                <a:latin typeface="Times New Roman"/>
                <a:cs typeface="Times New Roman"/>
              </a:rPr>
              <a:t>nella </a:t>
            </a:r>
            <a:r>
              <a:rPr sz="1200" spc="-5" dirty="0">
                <a:latin typeface="Times New Roman"/>
                <a:cs typeface="Times New Roman"/>
              </a:rPr>
              <a:t>capitale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ogni Superuniverso,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subordinati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questo direttore generale </a:t>
            </a:r>
            <a:r>
              <a:rPr sz="1200" dirty="0">
                <a:latin typeface="Times New Roman"/>
                <a:cs typeface="Times New Roman"/>
              </a:rPr>
              <a:t>ve ne  sono </a:t>
            </a:r>
            <a:r>
              <a:rPr sz="1200" spc="-5" dirty="0">
                <a:latin typeface="Times New Roman"/>
                <a:cs typeface="Times New Roman"/>
              </a:rPr>
              <a:t>migliaia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migliaia, </a:t>
            </a:r>
            <a:r>
              <a:rPr sz="1200" dirty="0">
                <a:latin typeface="Times New Roman"/>
                <a:cs typeface="Times New Roman"/>
              </a:rPr>
              <a:t>uno </a:t>
            </a:r>
            <a:r>
              <a:rPr sz="1200" spc="-5" dirty="0">
                <a:latin typeface="Times New Roman"/>
                <a:cs typeface="Times New Roman"/>
              </a:rPr>
              <a:t>nella capitale </a:t>
            </a:r>
            <a:r>
              <a:rPr sz="1200" dirty="0">
                <a:latin typeface="Times New Roman"/>
                <a:cs typeface="Times New Roman"/>
              </a:rPr>
              <a:t>di ciascun </a:t>
            </a:r>
            <a:r>
              <a:rPr sz="1200" spc="-5" dirty="0">
                <a:latin typeface="Times New Roman"/>
                <a:cs typeface="Times New Roman"/>
              </a:rPr>
              <a:t>Universo </a:t>
            </a:r>
            <a:r>
              <a:rPr sz="1200" dirty="0">
                <a:latin typeface="Times New Roman"/>
                <a:cs typeface="Times New Roman"/>
              </a:rPr>
              <a:t>locale. </a:t>
            </a:r>
            <a:r>
              <a:rPr sz="1200" spc="-5" dirty="0">
                <a:latin typeface="Times New Roman"/>
                <a:cs typeface="Times New Roman"/>
              </a:rPr>
              <a:t>Tutte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personalità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quest’ordine sono uguali, </a:t>
            </a:r>
            <a:r>
              <a:rPr sz="1200" dirty="0">
                <a:latin typeface="Times New Roman"/>
                <a:cs typeface="Times New Roman"/>
              </a:rPr>
              <a:t>eccetto  </a:t>
            </a:r>
            <a:r>
              <a:rPr sz="1200" spc="-5" dirty="0">
                <a:latin typeface="Times New Roman"/>
                <a:cs typeface="Times New Roman"/>
              </a:rPr>
              <a:t>quelle che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sui </a:t>
            </a:r>
            <a:r>
              <a:rPr sz="1200" dirty="0">
                <a:latin typeface="Times New Roman"/>
                <a:cs typeface="Times New Roman"/>
              </a:rPr>
              <a:t>mondi pilota di </a:t>
            </a:r>
            <a:r>
              <a:rPr sz="1200" spc="-5" dirty="0">
                <a:latin typeface="Times New Roman"/>
                <a:cs typeface="Times New Roman"/>
              </a:rPr>
              <a:t>Havona ed </a:t>
            </a:r>
            <a:r>
              <a:rPr sz="1200" dirty="0">
                <a:latin typeface="Times New Roman"/>
                <a:cs typeface="Times New Roman"/>
              </a:rPr>
              <a:t>i sette </a:t>
            </a:r>
            <a:r>
              <a:rPr sz="1200" spc="-5" dirty="0">
                <a:latin typeface="Times New Roman"/>
                <a:cs typeface="Times New Roman"/>
              </a:rPr>
              <a:t>capi </a:t>
            </a:r>
            <a:r>
              <a:rPr sz="1200" dirty="0">
                <a:latin typeface="Times New Roman"/>
                <a:cs typeface="Times New Roman"/>
              </a:rPr>
              <a:t>che sono nei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Superuniversi.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50">
              <a:latin typeface="Times New Roman"/>
              <a:cs typeface="Times New Roman"/>
            </a:endParaRPr>
          </a:p>
          <a:p>
            <a:pPr marL="88900" marR="113664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(267.3) 24:2.5 </a:t>
            </a:r>
            <a:r>
              <a:rPr sz="1200" spc="-5" dirty="0">
                <a:latin typeface="Times New Roman"/>
                <a:cs typeface="Times New Roman"/>
              </a:rPr>
              <a:t>Nel </a:t>
            </a:r>
            <a:r>
              <a:rPr sz="1200" dirty="0">
                <a:latin typeface="Times New Roman"/>
                <a:cs typeface="Times New Roman"/>
              </a:rPr>
              <a:t>settimo </a:t>
            </a:r>
            <a:r>
              <a:rPr sz="1200" spc="-5" dirty="0">
                <a:latin typeface="Times New Roman"/>
                <a:cs typeface="Times New Roman"/>
              </a:rPr>
              <a:t>Superuniverso </a:t>
            </a:r>
            <a:r>
              <a:rPr sz="1200" dirty="0">
                <a:latin typeface="Times New Roman"/>
                <a:cs typeface="Times New Roman"/>
              </a:rPr>
              <a:t>vi </a:t>
            </a:r>
            <a:r>
              <a:rPr sz="1200" spc="-5" dirty="0">
                <a:latin typeface="Times New Roman"/>
                <a:cs typeface="Times New Roman"/>
              </a:rPr>
              <a:t>sono </a:t>
            </a:r>
            <a:r>
              <a:rPr sz="1200" dirty="0">
                <a:latin typeface="Times New Roman"/>
                <a:cs typeface="Times New Roman"/>
              </a:rPr>
              <a:t>centomila </a:t>
            </a:r>
            <a:r>
              <a:rPr sz="1200" spc="-5" dirty="0">
                <a:latin typeface="Times New Roman"/>
                <a:cs typeface="Times New Roman"/>
              </a:rPr>
              <a:t>Direttori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Censimento.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questo numero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interamente costituito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quelli  che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assegnabili agli Universi locali; esso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comprende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gruppo </a:t>
            </a:r>
            <a:r>
              <a:rPr sz="1200" dirty="0">
                <a:latin typeface="Times New Roman"/>
                <a:cs typeface="Times New Roman"/>
              </a:rPr>
              <a:t>personale di </a:t>
            </a:r>
            <a:r>
              <a:rPr sz="1200" spc="-5" dirty="0">
                <a:latin typeface="Times New Roman"/>
                <a:cs typeface="Times New Roman"/>
              </a:rPr>
              <a:t>Usatia,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capo superuniversale </a:t>
            </a:r>
            <a:r>
              <a:rPr sz="1200" dirty="0">
                <a:latin typeface="Times New Roman"/>
                <a:cs typeface="Times New Roman"/>
              </a:rPr>
              <a:t>di tutti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47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62290" cy="39573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335915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quelle trasformazioni nella </a:t>
            </a:r>
            <a:r>
              <a:rPr sz="1200" dirty="0">
                <a:latin typeface="Times New Roman"/>
                <a:cs typeface="Times New Roman"/>
              </a:rPr>
              <a:t>mente mortale per mezzo </a:t>
            </a:r>
            <a:r>
              <a:rPr sz="1200" spc="-5" dirty="0">
                <a:latin typeface="Times New Roman"/>
                <a:cs typeface="Times New Roman"/>
              </a:rPr>
              <a:t>delle quali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intelletto cosciente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viene </a:t>
            </a:r>
            <a:r>
              <a:rPr sz="1200" spc="-5" dirty="0">
                <a:latin typeface="Times New Roman"/>
                <a:cs typeface="Times New Roman"/>
              </a:rPr>
              <a:t>gradualmente </a:t>
            </a:r>
            <a:r>
              <a:rPr sz="1200" dirty="0">
                <a:latin typeface="Times New Roman"/>
                <a:cs typeface="Times New Roman"/>
              </a:rPr>
              <a:t>istruito </a:t>
            </a:r>
            <a:r>
              <a:rPr sz="1200" spc="5" dirty="0">
                <a:latin typeface="Times New Roman"/>
                <a:cs typeface="Times New Roman"/>
              </a:rPr>
              <a:t>dallo  </a:t>
            </a:r>
            <a:r>
              <a:rPr sz="1200" spc="-5" dirty="0">
                <a:latin typeface="Times New Roman"/>
                <a:cs typeface="Times New Roman"/>
              </a:rPr>
              <a:t>spirito ed </a:t>
            </a:r>
            <a:r>
              <a:rPr sz="1200" dirty="0">
                <a:latin typeface="Times New Roman"/>
                <a:cs typeface="Times New Roman"/>
              </a:rPr>
              <a:t>infine </a:t>
            </a:r>
            <a:r>
              <a:rPr sz="1200" spc="-5" dirty="0">
                <a:latin typeface="Times New Roman"/>
                <a:cs typeface="Times New Roman"/>
              </a:rPr>
              <a:t>guidato dallo spirito. Questa evoluzione della </a:t>
            </a:r>
            <a:r>
              <a:rPr sz="1200" dirty="0">
                <a:latin typeface="Times New Roman"/>
                <a:cs typeface="Times New Roman"/>
              </a:rPr>
              <a:t>mente </a:t>
            </a:r>
            <a:r>
              <a:rPr sz="1200" spc="-5" dirty="0">
                <a:latin typeface="Times New Roman"/>
                <a:cs typeface="Times New Roman"/>
              </a:rPr>
              <a:t>umana, dall’associazione con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materia all’unione con </a:t>
            </a:r>
            <a:r>
              <a:rPr sz="1200" spc="5" dirty="0">
                <a:latin typeface="Times New Roman"/>
                <a:cs typeface="Times New Roman"/>
              </a:rPr>
              <a:t>lo  </a:t>
            </a:r>
            <a:r>
              <a:rPr sz="1200" spc="-5" dirty="0">
                <a:latin typeface="Times New Roman"/>
                <a:cs typeface="Times New Roman"/>
              </a:rPr>
              <a:t>spirito, porta alla trasmutazione delle fasi </a:t>
            </a:r>
            <a:r>
              <a:rPr sz="1200" dirty="0">
                <a:latin typeface="Times New Roman"/>
                <a:cs typeface="Times New Roman"/>
              </a:rPr>
              <a:t>potenzialmente </a:t>
            </a:r>
            <a:r>
              <a:rPr sz="1200" spc="-5" dirty="0">
                <a:latin typeface="Times New Roman"/>
                <a:cs typeface="Times New Roman"/>
              </a:rPr>
              <a:t>spirituali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mente mortale nelle realtà </a:t>
            </a:r>
            <a:r>
              <a:rPr sz="1200" dirty="0">
                <a:latin typeface="Times New Roman"/>
                <a:cs typeface="Times New Roman"/>
              </a:rPr>
              <a:t>morontiali </a:t>
            </a:r>
            <a:r>
              <a:rPr sz="1200" spc="-5" dirty="0">
                <a:latin typeface="Times New Roman"/>
                <a:cs typeface="Times New Roman"/>
              </a:rPr>
              <a:t>dell’anima  immortale.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mente umana asservita </a:t>
            </a:r>
            <a:r>
              <a:rPr sz="1200" spc="-5" dirty="0">
                <a:latin typeface="Times New Roman"/>
                <a:cs typeface="Times New Roman"/>
              </a:rPr>
              <a:t>alla </a:t>
            </a:r>
            <a:r>
              <a:rPr sz="1200" dirty="0">
                <a:latin typeface="Times New Roman"/>
                <a:cs typeface="Times New Roman"/>
              </a:rPr>
              <a:t>materia è </a:t>
            </a:r>
            <a:r>
              <a:rPr sz="1200" spc="-5" dirty="0">
                <a:latin typeface="Times New Roman"/>
                <a:cs typeface="Times New Roman"/>
              </a:rPr>
              <a:t>destinata </a:t>
            </a:r>
            <a:r>
              <a:rPr sz="1200" dirty="0">
                <a:latin typeface="Times New Roman"/>
                <a:cs typeface="Times New Roman"/>
              </a:rPr>
              <a:t>a diventare sempre più </a:t>
            </a:r>
            <a:r>
              <a:rPr sz="1200" spc="-5" dirty="0">
                <a:latin typeface="Times New Roman"/>
                <a:cs typeface="Times New Roman"/>
              </a:rPr>
              <a:t>materiale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conseguenza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subire</a:t>
            </a:r>
            <a:endParaRPr sz="1200">
              <a:latin typeface="Times New Roman"/>
              <a:cs typeface="Times New Roman"/>
            </a:endParaRPr>
          </a:p>
          <a:p>
            <a:pPr marL="76200" marR="27686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l’estinzione finale della personalità.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mente </a:t>
            </a:r>
            <a:r>
              <a:rPr sz="1200" spc="-5" dirty="0">
                <a:latin typeface="Times New Roman"/>
                <a:cs typeface="Times New Roman"/>
              </a:rPr>
              <a:t>sottomessa allo spirito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destinata </a:t>
            </a:r>
            <a:r>
              <a:rPr sz="1200" dirty="0">
                <a:latin typeface="Times New Roman"/>
                <a:cs typeface="Times New Roman"/>
              </a:rPr>
              <a:t>a diventare </a:t>
            </a:r>
            <a:r>
              <a:rPr sz="1200" spc="-5" dirty="0">
                <a:latin typeface="Times New Roman"/>
                <a:cs typeface="Times New Roman"/>
              </a:rPr>
              <a:t>sempre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spirituale ed alla </a:t>
            </a:r>
            <a:r>
              <a:rPr sz="1200" dirty="0">
                <a:latin typeface="Times New Roman"/>
                <a:cs typeface="Times New Roman"/>
              </a:rPr>
              <a:t>fine a  </a:t>
            </a:r>
            <a:r>
              <a:rPr sz="1200" spc="-5" dirty="0">
                <a:latin typeface="Times New Roman"/>
                <a:cs typeface="Times New Roman"/>
              </a:rPr>
              <a:t>raggiungere </a:t>
            </a:r>
            <a:r>
              <a:rPr sz="1200" dirty="0">
                <a:latin typeface="Times New Roman"/>
                <a:cs typeface="Times New Roman"/>
              </a:rPr>
              <a:t>l’unione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spirito </a:t>
            </a:r>
            <a:r>
              <a:rPr sz="1200" dirty="0">
                <a:latin typeface="Times New Roman"/>
                <a:cs typeface="Times New Roman"/>
              </a:rPr>
              <a:t>divino </a:t>
            </a:r>
            <a:r>
              <a:rPr sz="1200" spc="-5" dirty="0">
                <a:latin typeface="Times New Roman"/>
                <a:cs typeface="Times New Roman"/>
              </a:rPr>
              <a:t>che sopravvive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guida, ed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modo </a:t>
            </a:r>
            <a:r>
              <a:rPr sz="1200" spc="-5" dirty="0">
                <a:latin typeface="Times New Roman"/>
                <a:cs typeface="Times New Roman"/>
              </a:rPr>
              <a:t>ad </a:t>
            </a:r>
            <a:r>
              <a:rPr sz="1200" dirty="0">
                <a:latin typeface="Times New Roman"/>
                <a:cs typeface="Times New Roman"/>
              </a:rPr>
              <a:t>ottenere la </a:t>
            </a:r>
            <a:r>
              <a:rPr sz="1200" spc="-5" dirty="0">
                <a:latin typeface="Times New Roman"/>
                <a:cs typeface="Times New Roman"/>
              </a:rPr>
              <a:t>sopravvivenza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l’eternità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dell’esistenza della personalità.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69850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(26.2) 1:3.8 </a:t>
            </a:r>
            <a:r>
              <a:rPr sz="1200" spc="-15" dirty="0">
                <a:latin typeface="Times New Roman"/>
                <a:cs typeface="Times New Roman"/>
              </a:rPr>
              <a:t>Io </a:t>
            </a:r>
            <a:r>
              <a:rPr sz="1200" spc="-5" dirty="0">
                <a:latin typeface="Times New Roman"/>
                <a:cs typeface="Times New Roman"/>
              </a:rPr>
              <a:t>provengo dall’Eterno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sono </a:t>
            </a:r>
            <a:r>
              <a:rPr sz="1200" dirty="0">
                <a:latin typeface="Times New Roman"/>
                <a:cs typeface="Times New Roman"/>
              </a:rPr>
              <a:t>tornato ripetutamente </a:t>
            </a:r>
            <a:r>
              <a:rPr sz="1200" spc="-5" dirty="0">
                <a:latin typeface="Times New Roman"/>
                <a:cs typeface="Times New Roman"/>
              </a:rPr>
              <a:t>alla presenza del Padre Universale. </a:t>
            </a:r>
            <a:r>
              <a:rPr sz="1200" dirty="0">
                <a:latin typeface="Times New Roman"/>
                <a:cs typeface="Times New Roman"/>
              </a:rPr>
              <a:t>Sono a conoscenza dell’esistenza  </a:t>
            </a:r>
            <a:r>
              <a:rPr sz="1200" spc="-5" dirty="0">
                <a:latin typeface="Times New Roman"/>
                <a:cs typeface="Times New Roman"/>
              </a:rPr>
              <a:t>reale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della personalità </a:t>
            </a:r>
            <a:r>
              <a:rPr sz="1200" dirty="0">
                <a:latin typeface="Times New Roman"/>
                <a:cs typeface="Times New Roman"/>
              </a:rPr>
              <a:t>della Prima </a:t>
            </a:r>
            <a:r>
              <a:rPr sz="1200" spc="-5" dirty="0">
                <a:latin typeface="Times New Roman"/>
                <a:cs typeface="Times New Roman"/>
              </a:rPr>
              <a:t>Sorgente </a:t>
            </a:r>
            <a:r>
              <a:rPr sz="1200" dirty="0">
                <a:latin typeface="Times New Roman"/>
                <a:cs typeface="Times New Roman"/>
              </a:rPr>
              <a:t>e Centro, il </a:t>
            </a:r>
            <a:r>
              <a:rPr sz="1200" spc="-5" dirty="0">
                <a:latin typeface="Times New Roman"/>
                <a:cs typeface="Times New Roman"/>
              </a:rPr>
              <a:t>Padre Eterno ed Universale. So </a:t>
            </a:r>
            <a:r>
              <a:rPr sz="1200" dirty="0">
                <a:latin typeface="Times New Roman"/>
                <a:cs typeface="Times New Roman"/>
              </a:rPr>
              <a:t>che il </a:t>
            </a:r>
            <a:r>
              <a:rPr sz="1200" spc="-5" dirty="0">
                <a:latin typeface="Times New Roman"/>
                <a:cs typeface="Times New Roman"/>
              </a:rPr>
              <a:t>grande </a:t>
            </a:r>
            <a:r>
              <a:rPr sz="1200" dirty="0">
                <a:latin typeface="Times New Roman"/>
                <a:cs typeface="Times New Roman"/>
              </a:rPr>
              <a:t>Dio, oltre </a:t>
            </a:r>
            <a:r>
              <a:rPr sz="1200" spc="-5" dirty="0">
                <a:latin typeface="Times New Roman"/>
                <a:cs typeface="Times New Roman"/>
              </a:rPr>
              <a:t>che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assoluto,</a:t>
            </a:r>
            <a:endParaRPr sz="1200">
              <a:latin typeface="Times New Roman"/>
              <a:cs typeface="Times New Roman"/>
            </a:endParaRPr>
          </a:p>
          <a:p>
            <a:pPr marL="76200" marR="311785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eterno ed </a:t>
            </a:r>
            <a:r>
              <a:rPr sz="1200" dirty="0">
                <a:latin typeface="Times New Roman"/>
                <a:cs typeface="Times New Roman"/>
              </a:rPr>
              <a:t>infinito, è anche buono, divino e </a:t>
            </a:r>
            <a:r>
              <a:rPr sz="1200" spc="-5" dirty="0">
                <a:latin typeface="Times New Roman"/>
                <a:cs typeface="Times New Roman"/>
              </a:rPr>
              <a:t>misericordioso. </a:t>
            </a:r>
            <a:r>
              <a:rPr sz="1200" dirty="0">
                <a:latin typeface="Times New Roman"/>
                <a:cs typeface="Times New Roman"/>
              </a:rPr>
              <a:t>Conosco la </a:t>
            </a:r>
            <a:r>
              <a:rPr sz="1200" spc="-5" dirty="0">
                <a:latin typeface="Times New Roman"/>
                <a:cs typeface="Times New Roman"/>
              </a:rPr>
              <a:t>verità delle grandi affermazioni: “Dio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spirito”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5" dirty="0">
                <a:latin typeface="Times New Roman"/>
                <a:cs typeface="Times New Roman"/>
              </a:rPr>
              <a:t>“Dio </a:t>
            </a:r>
            <a:r>
              <a:rPr sz="1200" dirty="0">
                <a:latin typeface="Times New Roman"/>
                <a:cs typeface="Times New Roman"/>
              </a:rPr>
              <a:t>è  </a:t>
            </a:r>
            <a:r>
              <a:rPr sz="1200" spc="-5" dirty="0">
                <a:latin typeface="Times New Roman"/>
                <a:cs typeface="Times New Roman"/>
              </a:rPr>
              <a:t>amore”,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questi </a:t>
            </a:r>
            <a:r>
              <a:rPr sz="1200" dirty="0">
                <a:latin typeface="Times New Roman"/>
                <a:cs typeface="Times New Roman"/>
              </a:rPr>
              <a:t>due attributi </a:t>
            </a:r>
            <a:r>
              <a:rPr sz="1200" spc="-5" dirty="0">
                <a:latin typeface="Times New Roman"/>
                <a:cs typeface="Times New Roman"/>
              </a:rPr>
              <a:t>sono rivelati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completamente all’Universo nel Figlio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Eterno.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4. Il mistero di</a:t>
            </a:r>
            <a:r>
              <a:rPr sz="1600" b="1" spc="1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Dio</a:t>
            </a:r>
            <a:endParaRPr sz="1600">
              <a:latin typeface="Times New Roman"/>
              <a:cs typeface="Times New Roman"/>
            </a:endParaRPr>
          </a:p>
          <a:p>
            <a:pPr marL="76200" marR="55880">
              <a:lnSpc>
                <a:spcPts val="1380"/>
              </a:lnSpc>
              <a:spcBef>
                <a:spcPts val="141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(26.3) 1:4.1 </a:t>
            </a:r>
            <a:r>
              <a:rPr sz="1200" spc="-5" dirty="0">
                <a:latin typeface="Times New Roman"/>
                <a:cs typeface="Times New Roman"/>
              </a:rPr>
              <a:t>L’infinità della perfezione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è tale </a:t>
            </a:r>
            <a:r>
              <a:rPr sz="1200" spc="5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renderlo eternamente </a:t>
            </a:r>
            <a:r>
              <a:rPr sz="1200" spc="5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mistero. </a:t>
            </a:r>
            <a:r>
              <a:rPr sz="1200" dirty="0">
                <a:latin typeface="Times New Roman"/>
                <a:cs typeface="Times New Roman"/>
              </a:rPr>
              <a:t>Ed il più </a:t>
            </a:r>
            <a:r>
              <a:rPr sz="1200" spc="-5" dirty="0">
                <a:latin typeface="Times New Roman"/>
                <a:cs typeface="Times New Roman"/>
              </a:rPr>
              <a:t>grande </a:t>
            </a:r>
            <a:r>
              <a:rPr sz="1200" dirty="0">
                <a:latin typeface="Times New Roman"/>
                <a:cs typeface="Times New Roman"/>
              </a:rPr>
              <a:t>di tutti i </a:t>
            </a:r>
            <a:r>
              <a:rPr sz="1200" spc="-5" dirty="0">
                <a:latin typeface="Times New Roman"/>
                <a:cs typeface="Times New Roman"/>
              </a:rPr>
              <a:t>misteri insondabili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è il </a:t>
            </a:r>
            <a:r>
              <a:rPr sz="1200" spc="-5" dirty="0">
                <a:latin typeface="Times New Roman"/>
                <a:cs typeface="Times New Roman"/>
              </a:rPr>
              <a:t>fenomeno della </a:t>
            </a:r>
            <a:r>
              <a:rPr sz="1200" dirty="0">
                <a:latin typeface="Times New Roman"/>
                <a:cs typeface="Times New Roman"/>
              </a:rPr>
              <a:t>divina </a:t>
            </a:r>
            <a:r>
              <a:rPr sz="1200" spc="-5" dirty="0">
                <a:latin typeface="Times New Roman"/>
                <a:cs typeface="Times New Roman"/>
              </a:rPr>
              <a:t>dimora nelle </a:t>
            </a:r>
            <a:r>
              <a:rPr sz="1200" dirty="0">
                <a:latin typeface="Times New Roman"/>
                <a:cs typeface="Times New Roman"/>
              </a:rPr>
              <a:t>menti </a:t>
            </a:r>
            <a:r>
              <a:rPr sz="1200" spc="-5" dirty="0">
                <a:latin typeface="Times New Roman"/>
                <a:cs typeface="Times New Roman"/>
              </a:rPr>
              <a:t>mortali.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maniera con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quale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Padre </a:t>
            </a:r>
            <a:r>
              <a:rPr sz="1200" dirty="0">
                <a:latin typeface="Times New Roman"/>
                <a:cs typeface="Times New Roman"/>
              </a:rPr>
              <a:t>Universale </a:t>
            </a:r>
            <a:r>
              <a:rPr sz="1200" spc="-5" dirty="0">
                <a:latin typeface="Times New Roman"/>
                <a:cs typeface="Times New Roman"/>
              </a:rPr>
              <a:t>soggiorna con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creature  del tempo </a:t>
            </a:r>
            <a:r>
              <a:rPr sz="1200" dirty="0">
                <a:latin typeface="Times New Roman"/>
                <a:cs typeface="Times New Roman"/>
              </a:rPr>
              <a:t>è il più profondo di tutti i </a:t>
            </a:r>
            <a:r>
              <a:rPr sz="1200" spc="-5" dirty="0">
                <a:latin typeface="Times New Roman"/>
                <a:cs typeface="Times New Roman"/>
              </a:rPr>
              <a:t>misteri dell’Universo; </a:t>
            </a:r>
            <a:r>
              <a:rPr sz="1200" dirty="0">
                <a:latin typeface="Times New Roman"/>
                <a:cs typeface="Times New Roman"/>
              </a:rPr>
              <a:t>la presenza divina </a:t>
            </a:r>
            <a:r>
              <a:rPr sz="1200" spc="-5" dirty="0">
                <a:latin typeface="Times New Roman"/>
                <a:cs typeface="Times New Roman"/>
              </a:rPr>
              <a:t>nella </a:t>
            </a:r>
            <a:r>
              <a:rPr sz="1200" dirty="0">
                <a:latin typeface="Times New Roman"/>
                <a:cs typeface="Times New Roman"/>
              </a:rPr>
              <a:t>mente dell’uomo è il </a:t>
            </a:r>
            <a:r>
              <a:rPr sz="1200" spc="-5" dirty="0">
                <a:latin typeface="Times New Roman"/>
                <a:cs typeface="Times New Roman"/>
              </a:rPr>
              <a:t>mistero dei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misteri.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55244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(26.4) 1:4.2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corpi fisici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mortali sono “i </a:t>
            </a:r>
            <a:r>
              <a:rPr sz="1200" dirty="0">
                <a:latin typeface="Times New Roman"/>
                <a:cs typeface="Times New Roman"/>
              </a:rPr>
              <a:t>templi di </a:t>
            </a:r>
            <a:r>
              <a:rPr sz="1200" spc="-5" dirty="0">
                <a:latin typeface="Times New Roman"/>
                <a:cs typeface="Times New Roman"/>
              </a:rPr>
              <a:t>Dio”. Sebbene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Figli Creatori Sovrani si avvicinino </a:t>
            </a:r>
            <a:r>
              <a:rPr sz="1200" dirty="0">
                <a:latin typeface="Times New Roman"/>
                <a:cs typeface="Times New Roman"/>
              </a:rPr>
              <a:t>alle </a:t>
            </a:r>
            <a:r>
              <a:rPr sz="1200" spc="-5" dirty="0">
                <a:latin typeface="Times New Roman"/>
                <a:cs typeface="Times New Roman"/>
              </a:rPr>
              <a:t>creature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mondi  </a:t>
            </a:r>
            <a:r>
              <a:rPr sz="1200" spc="-5" dirty="0">
                <a:latin typeface="Times New Roman"/>
                <a:cs typeface="Times New Roman"/>
              </a:rPr>
              <a:t>abitati ed “attirino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sé </a:t>
            </a:r>
            <a:r>
              <a:rPr sz="1200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uomini”; </a:t>
            </a:r>
            <a:r>
              <a:rPr sz="1200" spc="-5" dirty="0">
                <a:latin typeface="Times New Roman"/>
                <a:cs typeface="Times New Roman"/>
              </a:rPr>
              <a:t>benché </a:t>
            </a:r>
            <a:r>
              <a:rPr sz="1200" dirty="0">
                <a:latin typeface="Times New Roman"/>
                <a:cs typeface="Times New Roman"/>
              </a:rPr>
              <a:t>essi </a:t>
            </a:r>
            <a:r>
              <a:rPr sz="1200" spc="-5" dirty="0">
                <a:latin typeface="Times New Roman"/>
                <a:cs typeface="Times New Roman"/>
              </a:rPr>
              <a:t>“stiano alla soglia”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coscienza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“bussino”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si rallegrino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entrare </a:t>
            </a:r>
            <a:r>
              <a:rPr sz="1200" spc="5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tutti  </a:t>
            </a:r>
            <a:r>
              <a:rPr sz="1200" spc="-5" dirty="0">
                <a:latin typeface="Times New Roman"/>
                <a:cs typeface="Times New Roman"/>
              </a:rPr>
              <a:t>coloro che “aprono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porte </a:t>
            </a:r>
            <a:r>
              <a:rPr sz="1200" spc="-5" dirty="0">
                <a:latin typeface="Times New Roman"/>
                <a:cs typeface="Times New Roman"/>
              </a:rPr>
              <a:t>del loro cuore”; </a:t>
            </a:r>
            <a:r>
              <a:rPr sz="1200" dirty="0">
                <a:latin typeface="Times New Roman"/>
                <a:cs typeface="Times New Roman"/>
              </a:rPr>
              <a:t>benché </a:t>
            </a:r>
            <a:r>
              <a:rPr sz="1200" spc="-5" dirty="0">
                <a:latin typeface="Times New Roman"/>
                <a:cs typeface="Times New Roman"/>
              </a:rPr>
              <a:t>esista questa </a:t>
            </a:r>
            <a:r>
              <a:rPr sz="1200" dirty="0">
                <a:latin typeface="Times New Roman"/>
                <a:cs typeface="Times New Roman"/>
              </a:rPr>
              <a:t>comunione </a:t>
            </a:r>
            <a:r>
              <a:rPr sz="1200" spc="-5" dirty="0">
                <a:latin typeface="Times New Roman"/>
                <a:cs typeface="Times New Roman"/>
              </a:rPr>
              <a:t>personale </a:t>
            </a:r>
            <a:r>
              <a:rPr sz="1200" dirty="0">
                <a:latin typeface="Times New Roman"/>
                <a:cs typeface="Times New Roman"/>
              </a:rPr>
              <a:t>intima tra i </a:t>
            </a:r>
            <a:r>
              <a:rPr sz="1200" spc="-5" dirty="0">
                <a:latin typeface="Times New Roman"/>
                <a:cs typeface="Times New Roman"/>
              </a:rPr>
              <a:t>Figli Creatori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loro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creature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47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470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189595" cy="389890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88265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direttori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Orvonton. Usatia, come gli altri capi superuniversali, </a:t>
            </a:r>
            <a:r>
              <a:rPr sz="1200" dirty="0">
                <a:latin typeface="Times New Roman"/>
                <a:cs typeface="Times New Roman"/>
              </a:rPr>
              <a:t>non è direttamente sincronizzato con la </a:t>
            </a:r>
            <a:r>
              <a:rPr sz="1200" spc="-5" dirty="0">
                <a:latin typeface="Times New Roman"/>
                <a:cs typeface="Times New Roman"/>
              </a:rPr>
              <a:t>registrazione della </a:t>
            </a:r>
            <a:r>
              <a:rPr sz="1200" dirty="0">
                <a:latin typeface="Times New Roman"/>
                <a:cs typeface="Times New Roman"/>
              </a:rPr>
              <a:t>volontà  </a:t>
            </a:r>
            <a:r>
              <a:rPr sz="1200" spc="-5" dirty="0">
                <a:latin typeface="Times New Roman"/>
                <a:cs typeface="Times New Roman"/>
              </a:rPr>
              <a:t>intelligente. Egli </a:t>
            </a:r>
            <a:r>
              <a:rPr sz="1200" dirty="0">
                <a:latin typeface="Times New Roman"/>
                <a:cs typeface="Times New Roman"/>
              </a:rPr>
              <a:t>è sincronizzato </a:t>
            </a:r>
            <a:r>
              <a:rPr sz="1200" spc="-5" dirty="0">
                <a:latin typeface="Times New Roman"/>
                <a:cs typeface="Times New Roman"/>
              </a:rPr>
              <a:t>solo </a:t>
            </a:r>
            <a:r>
              <a:rPr sz="1200" dirty="0">
                <a:latin typeface="Times New Roman"/>
                <a:cs typeface="Times New Roman"/>
              </a:rPr>
              <a:t>con i suoi </a:t>
            </a:r>
            <a:r>
              <a:rPr sz="1200" spc="-5" dirty="0">
                <a:latin typeface="Times New Roman"/>
                <a:cs typeface="Times New Roman"/>
              </a:rPr>
              <a:t>subordinati che </a:t>
            </a:r>
            <a:r>
              <a:rPr sz="1200" dirty="0">
                <a:latin typeface="Times New Roman"/>
                <a:cs typeface="Times New Roman"/>
              </a:rPr>
              <a:t>stazionano </a:t>
            </a:r>
            <a:r>
              <a:rPr sz="1200" spc="-5" dirty="0">
                <a:latin typeface="Times New Roman"/>
                <a:cs typeface="Times New Roman"/>
              </a:rPr>
              <a:t>negli </a:t>
            </a:r>
            <a:r>
              <a:rPr sz="1200" dirty="0">
                <a:latin typeface="Times New Roman"/>
                <a:cs typeface="Times New Roman"/>
              </a:rPr>
              <a:t>Universi di </a:t>
            </a:r>
            <a:r>
              <a:rPr sz="1200" spc="-5" dirty="0">
                <a:latin typeface="Times New Roman"/>
                <a:cs typeface="Times New Roman"/>
              </a:rPr>
              <a:t>Orvonton; agisce perciò </a:t>
            </a:r>
            <a:r>
              <a:rPr sz="1200" dirty="0">
                <a:latin typeface="Times New Roman"/>
                <a:cs typeface="Times New Roman"/>
              </a:rPr>
              <a:t>da stupenda  </a:t>
            </a:r>
            <a:r>
              <a:rPr sz="1200" spc="-5" dirty="0">
                <a:latin typeface="Times New Roman"/>
                <a:cs typeface="Times New Roman"/>
              </a:rPr>
              <a:t>personalità </a:t>
            </a:r>
            <a:r>
              <a:rPr sz="1200" dirty="0">
                <a:latin typeface="Times New Roman"/>
                <a:cs typeface="Times New Roman"/>
              </a:rPr>
              <a:t>totalizzatrice </a:t>
            </a:r>
            <a:r>
              <a:rPr sz="1200" spc="-5" dirty="0">
                <a:latin typeface="Times New Roman"/>
                <a:cs typeface="Times New Roman"/>
              </a:rPr>
              <a:t>dei loro rapporti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giungono dalle capitali delle creazioni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locali.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25781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(267.4) 24:2.6 </a:t>
            </a:r>
            <a:r>
              <a:rPr sz="1200" spc="-5" dirty="0">
                <a:latin typeface="Times New Roman"/>
                <a:cs typeface="Times New Roman"/>
              </a:rPr>
              <a:t>Di </a:t>
            </a:r>
            <a:r>
              <a:rPr sz="1200" dirty="0">
                <a:latin typeface="Times New Roman"/>
                <a:cs typeface="Times New Roman"/>
              </a:rPr>
              <a:t>tanto in </a:t>
            </a:r>
            <a:r>
              <a:rPr sz="1200" spc="-5" dirty="0">
                <a:latin typeface="Times New Roman"/>
                <a:cs typeface="Times New Roman"/>
              </a:rPr>
              <a:t>tanto gli archivisti ufficiali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Uversa </a:t>
            </a:r>
            <a:r>
              <a:rPr sz="1200" dirty="0">
                <a:latin typeface="Times New Roman"/>
                <a:cs typeface="Times New Roman"/>
              </a:rPr>
              <a:t>iscrivono </a:t>
            </a:r>
            <a:r>
              <a:rPr sz="1200" spc="-5" dirty="0">
                <a:latin typeface="Times New Roman"/>
                <a:cs typeface="Times New Roman"/>
              </a:rPr>
              <a:t>nei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annali </a:t>
            </a:r>
            <a:r>
              <a:rPr sz="1200" dirty="0">
                <a:latin typeface="Times New Roman"/>
                <a:cs typeface="Times New Roman"/>
              </a:rPr>
              <a:t>la situazione </a:t>
            </a:r>
            <a:r>
              <a:rPr sz="1200" spc="-5" dirty="0">
                <a:latin typeface="Times New Roman"/>
                <a:cs typeface="Times New Roman"/>
              </a:rPr>
              <a:t>del Superuniverso quale </a:t>
            </a:r>
            <a:r>
              <a:rPr sz="1200" dirty="0">
                <a:latin typeface="Times New Roman"/>
                <a:cs typeface="Times New Roman"/>
              </a:rPr>
              <a:t>risulta  </a:t>
            </a:r>
            <a:r>
              <a:rPr sz="1200" spc="-5" dirty="0">
                <a:latin typeface="Times New Roman"/>
                <a:cs typeface="Times New Roman"/>
              </a:rPr>
              <a:t>dalle registrazioni </a:t>
            </a:r>
            <a:r>
              <a:rPr sz="1200" dirty="0">
                <a:latin typeface="Times New Roman"/>
                <a:cs typeface="Times New Roman"/>
              </a:rPr>
              <a:t>nella e sulla </a:t>
            </a:r>
            <a:r>
              <a:rPr sz="1200" spc="-5" dirty="0">
                <a:latin typeface="Times New Roman"/>
                <a:cs typeface="Times New Roman"/>
              </a:rPr>
              <a:t>personalità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Usatia. Questi dati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censimento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propri dei Superuniversi; tali resoconti </a:t>
            </a:r>
            <a:r>
              <a:rPr sz="1200" dirty="0">
                <a:latin typeface="Times New Roman"/>
                <a:cs typeface="Times New Roman"/>
              </a:rPr>
              <a:t>non  sono </a:t>
            </a:r>
            <a:r>
              <a:rPr sz="1200" spc="-5" dirty="0">
                <a:latin typeface="Times New Roman"/>
                <a:cs typeface="Times New Roman"/>
              </a:rPr>
              <a:t>trasmessi </a:t>
            </a:r>
            <a:r>
              <a:rPr sz="1200" dirty="0">
                <a:latin typeface="Times New Roman"/>
                <a:cs typeface="Times New Roman"/>
              </a:rPr>
              <a:t>né </a:t>
            </a:r>
            <a:r>
              <a:rPr sz="1200" spc="-5" dirty="0">
                <a:latin typeface="Times New Roman"/>
                <a:cs typeface="Times New Roman"/>
              </a:rPr>
              <a:t>ad </a:t>
            </a:r>
            <a:r>
              <a:rPr sz="1200" dirty="0">
                <a:latin typeface="Times New Roman"/>
                <a:cs typeface="Times New Roman"/>
              </a:rPr>
              <a:t>Havona né </a:t>
            </a:r>
            <a:r>
              <a:rPr sz="1200" spc="-5" dirty="0">
                <a:latin typeface="Times New Roman"/>
                <a:cs typeface="Times New Roman"/>
              </a:rPr>
              <a:t>al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Paradiso.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88900" marR="1320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(267.5) 24:2.7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Direttori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Censimento s’interessano degli esseri umani </a:t>
            </a:r>
            <a:r>
              <a:rPr sz="1200" dirty="0">
                <a:latin typeface="Times New Roman"/>
                <a:cs typeface="Times New Roman"/>
              </a:rPr>
              <a:t>— come di </a:t>
            </a:r>
            <a:r>
              <a:rPr sz="1200" spc="-5" dirty="0">
                <a:latin typeface="Times New Roman"/>
                <a:cs typeface="Times New Roman"/>
              </a:rPr>
              <a:t>altre creature </a:t>
            </a:r>
            <a:r>
              <a:rPr sz="1200" dirty="0">
                <a:latin typeface="Times New Roman"/>
                <a:cs typeface="Times New Roman"/>
              </a:rPr>
              <a:t>dotate di volontà — </a:t>
            </a:r>
            <a:r>
              <a:rPr sz="1200" spc="-5" dirty="0">
                <a:latin typeface="Times New Roman"/>
                <a:cs typeface="Times New Roman"/>
              </a:rPr>
              <a:t>unicamente per  registrare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fatto che </a:t>
            </a:r>
            <a:r>
              <a:rPr sz="1200" dirty="0">
                <a:latin typeface="Times New Roman"/>
                <a:cs typeface="Times New Roman"/>
              </a:rPr>
              <a:t>la volontà funziona. </a:t>
            </a:r>
            <a:r>
              <a:rPr sz="1200" spc="-5" dirty="0">
                <a:latin typeface="Times New Roman"/>
                <a:cs typeface="Times New Roman"/>
              </a:rPr>
              <a:t>Essi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si occupano della </a:t>
            </a:r>
            <a:r>
              <a:rPr sz="1200" dirty="0">
                <a:latin typeface="Times New Roman"/>
                <a:cs typeface="Times New Roman"/>
              </a:rPr>
              <a:t>storia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vostra vita e dei suoi </a:t>
            </a:r>
            <a:r>
              <a:rPr sz="1200" spc="-5" dirty="0">
                <a:latin typeface="Times New Roman"/>
                <a:cs typeface="Times New Roman"/>
              </a:rPr>
              <a:t>atti; </a:t>
            </a:r>
            <a:r>
              <a:rPr sz="1200" dirty="0">
                <a:latin typeface="Times New Roman"/>
                <a:cs typeface="Times New Roman"/>
              </a:rPr>
              <a:t>non sono in </a:t>
            </a:r>
            <a:r>
              <a:rPr sz="1200" spc="-5" dirty="0">
                <a:latin typeface="Times New Roman"/>
                <a:cs typeface="Times New Roman"/>
              </a:rPr>
              <a:t>alcun senso  delle personalità registratrici.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Direttore </a:t>
            </a:r>
            <a:r>
              <a:rPr sz="1200" dirty="0">
                <a:latin typeface="Times New Roman"/>
                <a:cs typeface="Times New Roman"/>
              </a:rPr>
              <a:t>di Censimento di </a:t>
            </a:r>
            <a:r>
              <a:rPr sz="1200" spc="-5" dirty="0">
                <a:latin typeface="Times New Roman"/>
                <a:cs typeface="Times New Roman"/>
              </a:rPr>
              <a:t>Nebadon, </a:t>
            </a:r>
            <a:r>
              <a:rPr sz="1200" dirty="0">
                <a:latin typeface="Times New Roman"/>
                <a:cs typeface="Times New Roman"/>
              </a:rPr>
              <a:t>numero </a:t>
            </a:r>
            <a:r>
              <a:rPr sz="1200" spc="-5" dirty="0">
                <a:latin typeface="Times New Roman"/>
                <a:cs typeface="Times New Roman"/>
              </a:rPr>
              <a:t>81.412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Orvonton, </a:t>
            </a:r>
            <a:r>
              <a:rPr sz="1200" dirty="0">
                <a:latin typeface="Times New Roman"/>
                <a:cs typeface="Times New Roman"/>
              </a:rPr>
              <a:t>attualmente stazionato </a:t>
            </a:r>
            <a:r>
              <a:rPr sz="1200" spc="-5" dirty="0">
                <a:latin typeface="Times New Roman"/>
                <a:cs typeface="Times New Roman"/>
              </a:rPr>
              <a:t>su  Salvington, </a:t>
            </a:r>
            <a:r>
              <a:rPr sz="1200" dirty="0">
                <a:latin typeface="Times New Roman"/>
                <a:cs typeface="Times New Roman"/>
              </a:rPr>
              <a:t>è in </a:t>
            </a:r>
            <a:r>
              <a:rPr sz="1200" spc="-5" dirty="0">
                <a:latin typeface="Times New Roman"/>
                <a:cs typeface="Times New Roman"/>
              </a:rPr>
              <a:t>questo stesso momento personalmente cosciente ed </a:t>
            </a:r>
            <a:r>
              <a:rPr sz="1200" dirty="0">
                <a:latin typeface="Times New Roman"/>
                <a:cs typeface="Times New Roman"/>
              </a:rPr>
              <a:t>informato della vostra presenza vivente qui </a:t>
            </a:r>
            <a:r>
              <a:rPr sz="1200" spc="-5" dirty="0">
                <a:latin typeface="Times New Roman"/>
                <a:cs typeface="Times New Roman"/>
              </a:rPr>
              <a:t>su Urantia;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egli  fornirà agli archivi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conferma </a:t>
            </a:r>
            <a:r>
              <a:rPr sz="1200" dirty="0">
                <a:latin typeface="Times New Roman"/>
                <a:cs typeface="Times New Roman"/>
              </a:rPr>
              <a:t>della vostra morte </a:t>
            </a:r>
            <a:r>
              <a:rPr sz="1200" spc="-5" dirty="0">
                <a:latin typeface="Times New Roman"/>
                <a:cs typeface="Times New Roman"/>
              </a:rPr>
              <a:t>nel </a:t>
            </a:r>
            <a:r>
              <a:rPr sz="1200" dirty="0">
                <a:latin typeface="Times New Roman"/>
                <a:cs typeface="Times New Roman"/>
              </a:rPr>
              <a:t>momento in cui </a:t>
            </a:r>
            <a:r>
              <a:rPr sz="1200" spc="-5" dirty="0">
                <a:latin typeface="Times New Roman"/>
                <a:cs typeface="Times New Roman"/>
              </a:rPr>
              <a:t>cesserete </a:t>
            </a:r>
            <a:r>
              <a:rPr sz="1200" dirty="0">
                <a:latin typeface="Times New Roman"/>
                <a:cs typeface="Times New Roman"/>
              </a:rPr>
              <a:t>di funzionare </a:t>
            </a:r>
            <a:r>
              <a:rPr sz="1200" spc="-5" dirty="0">
                <a:latin typeface="Times New Roman"/>
                <a:cs typeface="Times New Roman"/>
              </a:rPr>
              <a:t>come creature </a:t>
            </a:r>
            <a:r>
              <a:rPr sz="1200" dirty="0">
                <a:latin typeface="Times New Roman"/>
                <a:cs typeface="Times New Roman"/>
              </a:rPr>
              <a:t>dotate di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volontà.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7145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(267.6) 24:2.8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Direttori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Censimento registrano </a:t>
            </a:r>
            <a:r>
              <a:rPr sz="1200" dirty="0">
                <a:latin typeface="Times New Roman"/>
                <a:cs typeface="Times New Roman"/>
              </a:rPr>
              <a:t>l’esistenza di una nuova creatura dotata di volontà quando viene </a:t>
            </a:r>
            <a:r>
              <a:rPr sz="1200" spc="-5" dirty="0">
                <a:latin typeface="Times New Roman"/>
                <a:cs typeface="Times New Roman"/>
              </a:rPr>
              <a:t>compiuto </a:t>
            </a:r>
            <a:r>
              <a:rPr sz="1200" dirty="0">
                <a:latin typeface="Times New Roman"/>
                <a:cs typeface="Times New Roman"/>
              </a:rPr>
              <a:t>il primo  </a:t>
            </a:r>
            <a:r>
              <a:rPr sz="1200" spc="-5" dirty="0">
                <a:latin typeface="Times New Roman"/>
                <a:cs typeface="Times New Roman"/>
              </a:rPr>
              <a:t>atto </a:t>
            </a:r>
            <a:r>
              <a:rPr sz="1200" dirty="0">
                <a:latin typeface="Times New Roman"/>
                <a:cs typeface="Times New Roman"/>
              </a:rPr>
              <a:t>di volontà; </a:t>
            </a:r>
            <a:r>
              <a:rPr sz="1200" spc="-5" dirty="0">
                <a:latin typeface="Times New Roman"/>
                <a:cs typeface="Times New Roman"/>
              </a:rPr>
              <a:t>essi segnalano </a:t>
            </a:r>
            <a:r>
              <a:rPr sz="1200" dirty="0">
                <a:latin typeface="Times New Roman"/>
                <a:cs typeface="Times New Roman"/>
              </a:rPr>
              <a:t>la morte di una </a:t>
            </a:r>
            <a:r>
              <a:rPr sz="1200" spc="-5" dirty="0">
                <a:latin typeface="Times New Roman"/>
                <a:cs typeface="Times New Roman"/>
              </a:rPr>
              <a:t>creatura </a:t>
            </a:r>
            <a:r>
              <a:rPr sz="1200" dirty="0">
                <a:latin typeface="Times New Roman"/>
                <a:cs typeface="Times New Roman"/>
              </a:rPr>
              <a:t>dotata di volontà quando </a:t>
            </a:r>
            <a:r>
              <a:rPr sz="1200" spc="-5" dirty="0">
                <a:latin typeface="Times New Roman"/>
                <a:cs typeface="Times New Roman"/>
              </a:rPr>
              <a:t>si verifica </a:t>
            </a:r>
            <a:r>
              <a:rPr sz="1200" dirty="0">
                <a:latin typeface="Times New Roman"/>
                <a:cs typeface="Times New Roman"/>
              </a:rPr>
              <a:t>l’ultimo </a:t>
            </a:r>
            <a:r>
              <a:rPr sz="1200" spc="-5" dirty="0">
                <a:latin typeface="Times New Roman"/>
                <a:cs typeface="Times New Roman"/>
              </a:rPr>
              <a:t>atto </a:t>
            </a:r>
            <a:r>
              <a:rPr sz="1200" dirty="0">
                <a:latin typeface="Times New Roman"/>
                <a:cs typeface="Times New Roman"/>
              </a:rPr>
              <a:t>di volontà. </a:t>
            </a:r>
            <a:r>
              <a:rPr sz="1200" spc="-5" dirty="0">
                <a:latin typeface="Times New Roman"/>
                <a:cs typeface="Times New Roman"/>
              </a:rPr>
              <a:t>L’emergere  parziale della </a:t>
            </a:r>
            <a:r>
              <a:rPr sz="1200" dirty="0">
                <a:latin typeface="Times New Roman"/>
                <a:cs typeface="Times New Roman"/>
              </a:rPr>
              <a:t>volontà </a:t>
            </a:r>
            <a:r>
              <a:rPr sz="1200" spc="-5" dirty="0">
                <a:latin typeface="Times New Roman"/>
                <a:cs typeface="Times New Roman"/>
              </a:rPr>
              <a:t>osservato </a:t>
            </a:r>
            <a:r>
              <a:rPr sz="1200" dirty="0">
                <a:latin typeface="Times New Roman"/>
                <a:cs typeface="Times New Roman"/>
              </a:rPr>
              <a:t>nelle </a:t>
            </a:r>
            <a:r>
              <a:rPr sz="1200" spc="-5" dirty="0">
                <a:latin typeface="Times New Roman"/>
                <a:cs typeface="Times New Roman"/>
              </a:rPr>
              <a:t>reazioni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certi animali superiori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appartiene alla sfera </a:t>
            </a:r>
            <a:r>
              <a:rPr sz="1200" dirty="0">
                <a:latin typeface="Times New Roman"/>
                <a:cs typeface="Times New Roman"/>
              </a:rPr>
              <a:t>d’azione </a:t>
            </a:r>
            <a:r>
              <a:rPr sz="1200" spc="-5" dirty="0">
                <a:latin typeface="Times New Roman"/>
                <a:cs typeface="Times New Roman"/>
              </a:rPr>
              <a:t>dei Direttori </a:t>
            </a:r>
            <a:r>
              <a:rPr sz="1200" spc="15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Censimento. Essi tengono conto soltanto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creature autenticamente </a:t>
            </a:r>
            <a:r>
              <a:rPr sz="1200" dirty="0">
                <a:latin typeface="Times New Roman"/>
                <a:cs typeface="Times New Roman"/>
              </a:rPr>
              <a:t>dotate di volontà e rispondono solo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i="1" spc="-5" dirty="0">
                <a:latin typeface="Times New Roman"/>
                <a:cs typeface="Times New Roman"/>
              </a:rPr>
              <a:t>funzionamento </a:t>
            </a:r>
            <a:r>
              <a:rPr sz="1200" i="1" dirty="0">
                <a:latin typeface="Times New Roman"/>
                <a:cs typeface="Times New Roman"/>
              </a:rPr>
              <a:t>della  </a:t>
            </a:r>
            <a:r>
              <a:rPr sz="1200" i="1" spc="-5" dirty="0">
                <a:latin typeface="Times New Roman"/>
                <a:cs typeface="Times New Roman"/>
              </a:rPr>
              <a:t>volizione.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quale modo </a:t>
            </a:r>
            <a:r>
              <a:rPr sz="1200" spc="-5" dirty="0">
                <a:latin typeface="Times New Roman"/>
                <a:cs typeface="Times New Roman"/>
              </a:rPr>
              <a:t>preciso essi registrino </a:t>
            </a:r>
            <a:r>
              <a:rPr sz="1200" dirty="0">
                <a:latin typeface="Times New Roman"/>
                <a:cs typeface="Times New Roman"/>
              </a:rPr>
              <a:t>il funzionamento della volontà, noi non lo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sappiamo.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431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(267.7) 24:2.9 </a:t>
            </a:r>
            <a:r>
              <a:rPr sz="1200" spc="-5" dirty="0">
                <a:latin typeface="Times New Roman"/>
                <a:cs typeface="Times New Roman"/>
              </a:rPr>
              <a:t>Questi esseri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sempre </a:t>
            </a:r>
            <a:r>
              <a:rPr sz="1200" dirty="0">
                <a:latin typeface="Times New Roman"/>
                <a:cs typeface="Times New Roman"/>
              </a:rPr>
              <a:t>stati e saranno </a:t>
            </a:r>
            <a:r>
              <a:rPr sz="1200" spc="-5" dirty="0">
                <a:latin typeface="Times New Roman"/>
                <a:cs typeface="Times New Roman"/>
              </a:rPr>
              <a:t>sempre Direttori </a:t>
            </a:r>
            <a:r>
              <a:rPr sz="1200" dirty="0">
                <a:latin typeface="Times New Roman"/>
                <a:cs typeface="Times New Roman"/>
              </a:rPr>
              <a:t>di Censimento. </a:t>
            </a:r>
            <a:r>
              <a:rPr sz="1200" spc="-5" dirty="0">
                <a:latin typeface="Times New Roman"/>
                <a:cs typeface="Times New Roman"/>
              </a:rPr>
              <a:t>Essi </a:t>
            </a:r>
            <a:r>
              <a:rPr sz="1200" dirty="0">
                <a:latin typeface="Times New Roman"/>
                <a:cs typeface="Times New Roman"/>
              </a:rPr>
              <a:t>sarebbero </a:t>
            </a:r>
            <a:r>
              <a:rPr sz="1200" spc="-5" dirty="0">
                <a:latin typeface="Times New Roman"/>
                <a:cs typeface="Times New Roman"/>
              </a:rPr>
              <a:t>relativamente </a:t>
            </a:r>
            <a:r>
              <a:rPr sz="1200" dirty="0">
                <a:latin typeface="Times New Roman"/>
                <a:cs typeface="Times New Roman"/>
              </a:rPr>
              <a:t>inutili in </a:t>
            </a:r>
            <a:r>
              <a:rPr sz="1200" spc="-5" dirty="0">
                <a:latin typeface="Times New Roman"/>
                <a:cs typeface="Times New Roman"/>
              </a:rPr>
              <a:t>qualsiasi  altra categoria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lavoro nell’Universo. Ma </a:t>
            </a:r>
            <a:r>
              <a:rPr sz="1200" dirty="0">
                <a:latin typeface="Times New Roman"/>
                <a:cs typeface="Times New Roman"/>
              </a:rPr>
              <a:t>nella loro funzione </a:t>
            </a:r>
            <a:r>
              <a:rPr sz="1200" spc="-5" dirty="0">
                <a:latin typeface="Times New Roman"/>
                <a:cs typeface="Times New Roman"/>
              </a:rPr>
              <a:t>essi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infallibili;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sbagliano </a:t>
            </a:r>
            <a:r>
              <a:rPr sz="1200" dirty="0">
                <a:latin typeface="Times New Roman"/>
                <a:cs typeface="Times New Roman"/>
              </a:rPr>
              <a:t>mai, né </a:t>
            </a:r>
            <a:r>
              <a:rPr sz="1200" spc="-5" dirty="0">
                <a:latin typeface="Times New Roman"/>
                <a:cs typeface="Times New Roman"/>
              </a:rPr>
              <a:t>falsificano.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malgrado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47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471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85784" cy="37820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558165">
              <a:lnSpc>
                <a:spcPts val="1380"/>
              </a:lnSpc>
              <a:spcBef>
                <a:spcPts val="195"/>
              </a:spcBef>
            </a:pP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poteri meravigliosi </a:t>
            </a:r>
            <a:r>
              <a:rPr sz="1200" dirty="0">
                <a:latin typeface="Times New Roman"/>
                <a:cs typeface="Times New Roman"/>
              </a:rPr>
              <a:t>e le </a:t>
            </a:r>
            <a:r>
              <a:rPr sz="1200" spc="-5" dirty="0">
                <a:latin typeface="Times New Roman"/>
                <a:cs typeface="Times New Roman"/>
              </a:rPr>
              <a:t>loro prerogative </a:t>
            </a:r>
            <a:r>
              <a:rPr sz="1200" dirty="0">
                <a:latin typeface="Times New Roman"/>
                <a:cs typeface="Times New Roman"/>
              </a:rPr>
              <a:t>incredibili </a:t>
            </a:r>
            <a:r>
              <a:rPr sz="1200" spc="-5" dirty="0">
                <a:latin typeface="Times New Roman"/>
                <a:cs typeface="Times New Roman"/>
              </a:rPr>
              <a:t>essi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delle persone; hanno </a:t>
            </a:r>
            <a:r>
              <a:rPr sz="1200" dirty="0">
                <a:latin typeface="Times New Roman"/>
                <a:cs typeface="Times New Roman"/>
              </a:rPr>
              <a:t>una presenza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una forma spirituale  </a:t>
            </a:r>
            <a:r>
              <a:rPr sz="1200" spc="-5" dirty="0">
                <a:latin typeface="Times New Roman"/>
                <a:cs typeface="Times New Roman"/>
              </a:rPr>
              <a:t>riconoscibili.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3. </a:t>
            </a:r>
            <a:r>
              <a:rPr sz="1600" b="1" spc="-10" dirty="0">
                <a:solidFill>
                  <a:srgbClr val="1F487C"/>
                </a:solidFill>
                <a:latin typeface="Times New Roman"/>
                <a:cs typeface="Times New Roman"/>
              </a:rPr>
              <a:t>Gli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Aiuti Personali dello Spirito</a:t>
            </a:r>
            <a:r>
              <a:rPr sz="1600" b="1" spc="2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Infinito</a:t>
            </a:r>
            <a:endParaRPr sz="1600">
              <a:latin typeface="Times New Roman"/>
              <a:cs typeface="Times New Roman"/>
            </a:endParaRPr>
          </a:p>
          <a:p>
            <a:pPr marL="76200" marR="346710">
              <a:lnSpc>
                <a:spcPts val="1370"/>
              </a:lnSpc>
              <a:spcBef>
                <a:spcPts val="142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(268.1) 24:3.1 </a:t>
            </a:r>
            <a:r>
              <a:rPr sz="1200" spc="-5" dirty="0">
                <a:latin typeface="Times New Roman"/>
                <a:cs typeface="Times New Roman"/>
              </a:rPr>
              <a:t>Noi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abbiamo alcuna </a:t>
            </a:r>
            <a:r>
              <a:rPr sz="1200" dirty="0">
                <a:latin typeface="Times New Roman"/>
                <a:cs typeface="Times New Roman"/>
              </a:rPr>
              <a:t>conoscenza certa </a:t>
            </a:r>
            <a:r>
              <a:rPr sz="1200" spc="-5" dirty="0">
                <a:latin typeface="Times New Roman"/>
                <a:cs typeface="Times New Roman"/>
              </a:rPr>
              <a:t>circa </a:t>
            </a:r>
            <a:r>
              <a:rPr sz="1200" dirty="0">
                <a:latin typeface="Times New Roman"/>
                <a:cs typeface="Times New Roman"/>
              </a:rPr>
              <a:t>il tempo od il modo in </a:t>
            </a:r>
            <a:r>
              <a:rPr sz="1200" spc="-5" dirty="0">
                <a:latin typeface="Times New Roman"/>
                <a:cs typeface="Times New Roman"/>
              </a:rPr>
              <a:t>cui sono stati creati gli </a:t>
            </a:r>
            <a:r>
              <a:rPr sz="1200" dirty="0">
                <a:latin typeface="Times New Roman"/>
                <a:cs typeface="Times New Roman"/>
              </a:rPr>
              <a:t>Aiuti </a:t>
            </a:r>
            <a:r>
              <a:rPr sz="1200" spc="-5" dirty="0">
                <a:latin typeface="Times New Roman"/>
                <a:cs typeface="Times New Roman"/>
              </a:rPr>
              <a:t>Personali.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loro  </a:t>
            </a:r>
            <a:r>
              <a:rPr sz="1200" spc="-5" dirty="0">
                <a:latin typeface="Times New Roman"/>
                <a:cs typeface="Times New Roman"/>
              </a:rPr>
              <a:t>numero deve </a:t>
            </a:r>
            <a:r>
              <a:rPr sz="1200" dirty="0">
                <a:latin typeface="Times New Roman"/>
                <a:cs typeface="Times New Roman"/>
              </a:rPr>
              <a:t>essere una </a:t>
            </a:r>
            <a:r>
              <a:rPr sz="1200" spc="-5" dirty="0">
                <a:latin typeface="Times New Roman"/>
                <a:cs typeface="Times New Roman"/>
              </a:rPr>
              <a:t>legione, </a:t>
            </a:r>
            <a:r>
              <a:rPr sz="1200" dirty="0">
                <a:latin typeface="Times New Roman"/>
                <a:cs typeface="Times New Roman"/>
              </a:rPr>
              <a:t>ma non è </a:t>
            </a:r>
            <a:r>
              <a:rPr sz="1200" spc="-5" dirty="0">
                <a:latin typeface="Times New Roman"/>
                <a:cs typeface="Times New Roman"/>
              </a:rPr>
              <a:t>registrato su Uversa. </a:t>
            </a:r>
            <a:r>
              <a:rPr sz="1200" dirty="0">
                <a:latin typeface="Times New Roman"/>
                <a:cs typeface="Times New Roman"/>
              </a:rPr>
              <a:t>Da deduzioni </a:t>
            </a:r>
            <a:r>
              <a:rPr sz="1200" spc="-5" dirty="0">
                <a:latin typeface="Times New Roman"/>
                <a:cs typeface="Times New Roman"/>
              </a:rPr>
              <a:t>prudenti basate </a:t>
            </a:r>
            <a:r>
              <a:rPr sz="1200" dirty="0">
                <a:latin typeface="Times New Roman"/>
                <a:cs typeface="Times New Roman"/>
              </a:rPr>
              <a:t>sulla nostra conoscenza </a:t>
            </a:r>
            <a:r>
              <a:rPr sz="1200" spc="-5" dirty="0">
                <a:latin typeface="Times New Roman"/>
                <a:cs typeface="Times New Roman"/>
              </a:rPr>
              <a:t>del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loro</a:t>
            </a:r>
            <a:endParaRPr sz="1200">
              <a:latin typeface="Times New Roman"/>
              <a:cs typeface="Times New Roman"/>
            </a:endParaRPr>
          </a:p>
          <a:p>
            <a:pPr marL="76200" marR="128270">
              <a:lnSpc>
                <a:spcPts val="1380"/>
              </a:lnSpc>
              <a:spcBef>
                <a:spcPts val="5"/>
              </a:spcBef>
            </a:pPr>
            <a:r>
              <a:rPr sz="1200" spc="-5" dirty="0">
                <a:latin typeface="Times New Roman"/>
                <a:cs typeface="Times New Roman"/>
              </a:rPr>
              <a:t>lavoro, </a:t>
            </a:r>
            <a:r>
              <a:rPr sz="1200" dirty="0">
                <a:latin typeface="Times New Roman"/>
                <a:cs typeface="Times New Roman"/>
              </a:rPr>
              <a:t>io mi azzardo a </a:t>
            </a:r>
            <a:r>
              <a:rPr sz="1200" spc="-5" dirty="0">
                <a:latin typeface="Times New Roman"/>
                <a:cs typeface="Times New Roman"/>
              </a:rPr>
              <a:t>stimare che </a:t>
            </a:r>
            <a:r>
              <a:rPr sz="1200" dirty="0">
                <a:latin typeface="Times New Roman"/>
                <a:cs typeface="Times New Roman"/>
              </a:rPr>
              <a:t>il loro numero </a:t>
            </a:r>
            <a:r>
              <a:rPr sz="1200" spc="-5" dirty="0">
                <a:latin typeface="Times New Roman"/>
                <a:cs typeface="Times New Roman"/>
              </a:rPr>
              <a:t>raggiunga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migliaia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miliardi. Noi siamo </a:t>
            </a:r>
            <a:r>
              <a:rPr sz="1200" dirty="0">
                <a:latin typeface="Times New Roman"/>
                <a:cs typeface="Times New Roman"/>
              </a:rPr>
              <a:t>dell’opinione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lo Spirito </a:t>
            </a:r>
            <a:r>
              <a:rPr sz="1200" spc="-5" dirty="0">
                <a:latin typeface="Times New Roman"/>
                <a:cs typeface="Times New Roman"/>
              </a:rPr>
              <a:t>Infinito 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sia </a:t>
            </a:r>
            <a:r>
              <a:rPr sz="1200" dirty="0">
                <a:latin typeface="Times New Roman"/>
                <a:cs typeface="Times New Roman"/>
              </a:rPr>
              <a:t>limitato da </a:t>
            </a:r>
            <a:r>
              <a:rPr sz="1200" spc="-5" dirty="0">
                <a:latin typeface="Times New Roman"/>
                <a:cs typeface="Times New Roman"/>
              </a:rPr>
              <a:t>questioni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numero nella creazione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questi </a:t>
            </a:r>
            <a:r>
              <a:rPr sz="1200" dirty="0">
                <a:latin typeface="Times New Roman"/>
                <a:cs typeface="Times New Roman"/>
              </a:rPr>
              <a:t>Aiuti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Personali.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558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(268.2) 24:3.2 </a:t>
            </a:r>
            <a:r>
              <a:rPr sz="1200" spc="-5" dirty="0">
                <a:latin typeface="Times New Roman"/>
                <a:cs typeface="Times New Roman"/>
              </a:rPr>
              <a:t>Gli Aiuti Personali dello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Infinito </a:t>
            </a:r>
            <a:r>
              <a:rPr sz="1200" dirty="0">
                <a:latin typeface="Times New Roman"/>
                <a:cs typeface="Times New Roman"/>
              </a:rPr>
              <a:t>esistono </a:t>
            </a:r>
            <a:r>
              <a:rPr sz="1200" spc="-5" dirty="0">
                <a:latin typeface="Times New Roman"/>
                <a:cs typeface="Times New Roman"/>
              </a:rPr>
              <a:t>per l’esclusiva assistenza della presenza paradisiaca della </a:t>
            </a:r>
            <a:r>
              <a:rPr sz="1200" dirty="0">
                <a:latin typeface="Times New Roman"/>
                <a:cs typeface="Times New Roman"/>
              </a:rPr>
              <a:t>Terza </a:t>
            </a:r>
            <a:r>
              <a:rPr sz="1200" spc="-5" dirty="0">
                <a:latin typeface="Times New Roman"/>
                <a:cs typeface="Times New Roman"/>
              </a:rPr>
              <a:t>Persona  della Deità. Benché </a:t>
            </a:r>
            <a:r>
              <a:rPr sz="1200" dirty="0">
                <a:latin typeface="Times New Roman"/>
                <a:cs typeface="Times New Roman"/>
              </a:rPr>
              <a:t>direttamente </a:t>
            </a:r>
            <a:r>
              <a:rPr sz="1200" spc="-5" dirty="0">
                <a:latin typeface="Times New Roman"/>
                <a:cs typeface="Times New Roman"/>
              </a:rPr>
              <a:t>assegnati </a:t>
            </a:r>
            <a:r>
              <a:rPr sz="1200" dirty="0">
                <a:latin typeface="Times New Roman"/>
                <a:cs typeface="Times New Roman"/>
              </a:rPr>
              <a:t>allo Spirito </a:t>
            </a:r>
            <a:r>
              <a:rPr sz="1200" spc="-5" dirty="0">
                <a:latin typeface="Times New Roman"/>
                <a:cs typeface="Times New Roman"/>
              </a:rPr>
              <a:t>Infinito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residenti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Paradiso, essi sfrecciano come lampi avanti </a:t>
            </a:r>
            <a:r>
              <a:rPr sz="1200" dirty="0">
                <a:latin typeface="Times New Roman"/>
                <a:cs typeface="Times New Roman"/>
              </a:rPr>
              <a:t>e indietro  fino </a:t>
            </a:r>
            <a:r>
              <a:rPr sz="1200" spc="-5" dirty="0">
                <a:latin typeface="Times New Roman"/>
                <a:cs typeface="Times New Roman"/>
              </a:rPr>
              <a:t>alle parti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lontane della creazione. </a:t>
            </a:r>
            <a:r>
              <a:rPr sz="1200" dirty="0">
                <a:latin typeface="Times New Roman"/>
                <a:cs typeface="Times New Roman"/>
              </a:rPr>
              <a:t>Ovunque </a:t>
            </a:r>
            <a:r>
              <a:rPr sz="1200" spc="-5" dirty="0">
                <a:latin typeface="Times New Roman"/>
                <a:cs typeface="Times New Roman"/>
              </a:rPr>
              <a:t>si estendano </a:t>
            </a:r>
            <a:r>
              <a:rPr sz="1200" dirty="0">
                <a:latin typeface="Times New Roman"/>
                <a:cs typeface="Times New Roman"/>
              </a:rPr>
              <a:t>i circuiti del </a:t>
            </a:r>
            <a:r>
              <a:rPr sz="1200" spc="-5" dirty="0">
                <a:latin typeface="Times New Roman"/>
                <a:cs typeface="Times New Roman"/>
              </a:rPr>
              <a:t>Creatore Congiunto, </a:t>
            </a:r>
            <a:r>
              <a:rPr sz="1200" dirty="0">
                <a:latin typeface="Times New Roman"/>
                <a:cs typeface="Times New Roman"/>
              </a:rPr>
              <a:t>là </a:t>
            </a:r>
            <a:r>
              <a:rPr sz="1200" spc="-5" dirty="0">
                <a:latin typeface="Times New Roman"/>
                <a:cs typeface="Times New Roman"/>
              </a:rPr>
              <a:t>questi </a:t>
            </a:r>
            <a:r>
              <a:rPr sz="1200" dirty="0">
                <a:latin typeface="Times New Roman"/>
                <a:cs typeface="Times New Roman"/>
              </a:rPr>
              <a:t>Aiuti Personali </a:t>
            </a:r>
            <a:r>
              <a:rPr sz="1200" spc="-5" dirty="0">
                <a:latin typeface="Times New Roman"/>
                <a:cs typeface="Times New Roman"/>
              </a:rPr>
              <a:t>possono  apparire allo scopo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eseguire gli </a:t>
            </a:r>
            <a:r>
              <a:rPr sz="1200" dirty="0">
                <a:latin typeface="Times New Roman"/>
                <a:cs typeface="Times New Roman"/>
              </a:rPr>
              <a:t>ordini dello Spirito </a:t>
            </a:r>
            <a:r>
              <a:rPr sz="1200" spc="-5" dirty="0">
                <a:latin typeface="Times New Roman"/>
                <a:cs typeface="Times New Roman"/>
              </a:rPr>
              <a:t>Infinito. Essi attraversano </a:t>
            </a:r>
            <a:r>
              <a:rPr sz="1200" dirty="0">
                <a:latin typeface="Times New Roman"/>
                <a:cs typeface="Times New Roman"/>
              </a:rPr>
              <a:t>lo spazio come </a:t>
            </a:r>
            <a:r>
              <a:rPr sz="1200" spc="-5" dirty="0">
                <a:latin typeface="Times New Roman"/>
                <a:cs typeface="Times New Roman"/>
              </a:rPr>
              <a:t>fanno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Messaggeri Solitari, </a:t>
            </a:r>
            <a:r>
              <a:rPr sz="1200" dirty="0">
                <a:latin typeface="Times New Roman"/>
                <a:cs typeface="Times New Roman"/>
              </a:rPr>
              <a:t>ma non  sono </a:t>
            </a:r>
            <a:r>
              <a:rPr sz="1200" spc="-5" dirty="0">
                <a:latin typeface="Times New Roman"/>
                <a:cs typeface="Times New Roman"/>
              </a:rPr>
              <a:t>persone nel senso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cui </a:t>
            </a:r>
            <a:r>
              <a:rPr sz="1200" dirty="0">
                <a:latin typeface="Times New Roman"/>
                <a:cs typeface="Times New Roman"/>
              </a:rPr>
              <a:t>lo sono i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messaggeri.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23189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(268.3) 24:3.3 </a:t>
            </a:r>
            <a:r>
              <a:rPr sz="1200" spc="-5" dirty="0">
                <a:latin typeface="Times New Roman"/>
                <a:cs typeface="Times New Roman"/>
              </a:rPr>
              <a:t>Gli Aiuti Personali </a:t>
            </a:r>
            <a:r>
              <a:rPr sz="1200" dirty="0">
                <a:latin typeface="Times New Roman"/>
                <a:cs typeface="Times New Roman"/>
              </a:rPr>
              <a:t>sono tutti </a:t>
            </a:r>
            <a:r>
              <a:rPr sz="1200" spc="-5" dirty="0">
                <a:latin typeface="Times New Roman"/>
                <a:cs typeface="Times New Roman"/>
              </a:rPr>
              <a:t>uguali </a:t>
            </a:r>
            <a:r>
              <a:rPr sz="1200" dirty="0">
                <a:latin typeface="Times New Roman"/>
                <a:cs typeface="Times New Roman"/>
              </a:rPr>
              <a:t>e identici; </a:t>
            </a:r>
            <a:r>
              <a:rPr sz="1200" spc="-5" dirty="0">
                <a:latin typeface="Times New Roman"/>
                <a:cs typeface="Times New Roman"/>
              </a:rPr>
              <a:t>essi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rivelano </a:t>
            </a:r>
            <a:r>
              <a:rPr sz="1200" dirty="0">
                <a:latin typeface="Times New Roman"/>
                <a:cs typeface="Times New Roman"/>
              </a:rPr>
              <a:t>alcuna differenziazione </a:t>
            </a:r>
            <a:r>
              <a:rPr sz="1200" spc="-5" dirty="0">
                <a:latin typeface="Times New Roman"/>
                <a:cs typeface="Times New Roman"/>
              </a:rPr>
              <a:t>d’individualità. Benché </a:t>
            </a:r>
            <a:r>
              <a:rPr sz="1200" dirty="0">
                <a:latin typeface="Times New Roman"/>
                <a:cs typeface="Times New Roman"/>
              </a:rPr>
              <a:t>l’Attore  </a:t>
            </a:r>
            <a:r>
              <a:rPr sz="1200" spc="-5" dirty="0">
                <a:latin typeface="Times New Roman"/>
                <a:cs typeface="Times New Roman"/>
              </a:rPr>
              <a:t>Congiunto </a:t>
            </a:r>
            <a:r>
              <a:rPr sz="1200" dirty="0">
                <a:latin typeface="Times New Roman"/>
                <a:cs typeface="Times New Roman"/>
              </a:rPr>
              <a:t>li </a:t>
            </a:r>
            <a:r>
              <a:rPr sz="1200" spc="-5" dirty="0">
                <a:latin typeface="Times New Roman"/>
                <a:cs typeface="Times New Roman"/>
              </a:rPr>
              <a:t>consideri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vere personalità, </a:t>
            </a:r>
            <a:r>
              <a:rPr sz="1200" dirty="0">
                <a:latin typeface="Times New Roman"/>
                <a:cs typeface="Times New Roman"/>
              </a:rPr>
              <a:t>è difficile </a:t>
            </a:r>
            <a:r>
              <a:rPr sz="1200" spc="-5" dirty="0">
                <a:latin typeface="Times New Roman"/>
                <a:cs typeface="Times New Roman"/>
              </a:rPr>
              <a:t>per gli altri considerarli come </a:t>
            </a:r>
            <a:r>
              <a:rPr sz="1200" dirty="0">
                <a:latin typeface="Times New Roman"/>
                <a:cs typeface="Times New Roman"/>
              </a:rPr>
              <a:t>persone </a:t>
            </a:r>
            <a:r>
              <a:rPr sz="1200" spc="-5" dirty="0">
                <a:latin typeface="Times New Roman"/>
                <a:cs typeface="Times New Roman"/>
              </a:rPr>
              <a:t>reali; essi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manifestano </a:t>
            </a:r>
            <a:r>
              <a:rPr sz="1200" dirty="0">
                <a:latin typeface="Times New Roman"/>
                <a:cs typeface="Times New Roman"/>
              </a:rPr>
              <a:t>una  </a:t>
            </a:r>
            <a:r>
              <a:rPr sz="1200" spc="-5" dirty="0">
                <a:latin typeface="Times New Roman"/>
                <a:cs typeface="Times New Roman"/>
              </a:rPr>
              <a:t>presenza </a:t>
            </a:r>
            <a:r>
              <a:rPr sz="1200" dirty="0">
                <a:latin typeface="Times New Roman"/>
                <a:cs typeface="Times New Roman"/>
              </a:rPr>
              <a:t>spirituale </a:t>
            </a:r>
            <a:r>
              <a:rPr sz="1200" spc="-5" dirty="0">
                <a:latin typeface="Times New Roman"/>
                <a:cs typeface="Times New Roman"/>
              </a:rPr>
              <a:t>agli </a:t>
            </a:r>
            <a:r>
              <a:rPr sz="1200" dirty="0">
                <a:latin typeface="Times New Roman"/>
                <a:cs typeface="Times New Roman"/>
              </a:rPr>
              <a:t>altri </a:t>
            </a:r>
            <a:r>
              <a:rPr sz="1200" spc="-5" dirty="0">
                <a:latin typeface="Times New Roman"/>
                <a:cs typeface="Times New Roman"/>
              </a:rPr>
              <a:t>esseri spirituali. Gli esseri originari del </a:t>
            </a:r>
            <a:r>
              <a:rPr sz="1200" dirty="0">
                <a:latin typeface="Times New Roman"/>
                <a:cs typeface="Times New Roman"/>
              </a:rPr>
              <a:t>Paradiso </a:t>
            </a:r>
            <a:r>
              <a:rPr sz="1200" spc="5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sempre coscienti della </a:t>
            </a:r>
            <a:r>
              <a:rPr sz="1200" dirty="0">
                <a:latin typeface="Times New Roman"/>
                <a:cs typeface="Times New Roman"/>
              </a:rPr>
              <a:t>vicinanza di questi Aiuti,  ma noi non </a:t>
            </a:r>
            <a:r>
              <a:rPr sz="1200" spc="-5" dirty="0">
                <a:latin typeface="Times New Roman"/>
                <a:cs typeface="Times New Roman"/>
              </a:rPr>
              <a:t>riconosciamo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presenza </a:t>
            </a:r>
            <a:r>
              <a:rPr sz="1200" dirty="0">
                <a:latin typeface="Times New Roman"/>
                <a:cs typeface="Times New Roman"/>
              </a:rPr>
              <a:t>di personalità. </a:t>
            </a:r>
            <a:r>
              <a:rPr sz="1200" spc="-5" dirty="0">
                <a:latin typeface="Times New Roman"/>
                <a:cs typeface="Times New Roman"/>
              </a:rPr>
              <a:t>L’assenza </a:t>
            </a:r>
            <a:r>
              <a:rPr sz="1200" dirty="0">
                <a:latin typeface="Times New Roman"/>
                <a:cs typeface="Times New Roman"/>
              </a:rPr>
              <a:t>di una </a:t>
            </a:r>
            <a:r>
              <a:rPr sz="1200" spc="-5" dirty="0">
                <a:latin typeface="Times New Roman"/>
                <a:cs typeface="Times New Roman"/>
              </a:rPr>
              <a:t>tale forma </a:t>
            </a:r>
            <a:r>
              <a:rPr sz="1200" dirty="0">
                <a:latin typeface="Times New Roman"/>
                <a:cs typeface="Times New Roman"/>
              </a:rPr>
              <a:t>di presenza li rende </a:t>
            </a:r>
            <a:r>
              <a:rPr sz="1200" spc="-5" dirty="0">
                <a:latin typeface="Times New Roman"/>
                <a:cs typeface="Times New Roman"/>
              </a:rPr>
              <a:t>indubbiamente </a:t>
            </a:r>
            <a:r>
              <a:rPr sz="1200" dirty="0">
                <a:latin typeface="Times New Roman"/>
                <a:cs typeface="Times New Roman"/>
              </a:rPr>
              <a:t>oltremodo  </a:t>
            </a:r>
            <a:r>
              <a:rPr sz="1200" spc="-5" dirty="0">
                <a:latin typeface="Times New Roman"/>
                <a:cs typeface="Times New Roman"/>
              </a:rPr>
              <a:t>utilizzabili </a:t>
            </a:r>
            <a:r>
              <a:rPr sz="1200" dirty="0">
                <a:latin typeface="Times New Roman"/>
                <a:cs typeface="Times New Roman"/>
              </a:rPr>
              <a:t>dalla </a:t>
            </a:r>
            <a:r>
              <a:rPr sz="1200" spc="-5" dirty="0">
                <a:latin typeface="Times New Roman"/>
                <a:cs typeface="Times New Roman"/>
              </a:rPr>
              <a:t>Terza Persona della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Deità.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47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472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36255" cy="325564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238125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(268.4) 24:3.4 </a:t>
            </a:r>
            <a:r>
              <a:rPr sz="1200" spc="-5" dirty="0">
                <a:latin typeface="Times New Roman"/>
                <a:cs typeface="Times New Roman"/>
              </a:rPr>
              <a:t>Tra </a:t>
            </a:r>
            <a:r>
              <a:rPr sz="1200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ordini </a:t>
            </a:r>
            <a:r>
              <a:rPr sz="1200" spc="-5" dirty="0">
                <a:latin typeface="Times New Roman"/>
                <a:cs typeface="Times New Roman"/>
              </a:rPr>
              <a:t>rivelati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esseri spirituali che hanno origine </a:t>
            </a:r>
            <a:r>
              <a:rPr sz="1200" dirty="0">
                <a:latin typeface="Times New Roman"/>
                <a:cs typeface="Times New Roman"/>
              </a:rPr>
              <a:t>nello Spirito </a:t>
            </a:r>
            <a:r>
              <a:rPr sz="1200" spc="-5" dirty="0">
                <a:latin typeface="Times New Roman"/>
                <a:cs typeface="Times New Roman"/>
              </a:rPr>
              <a:t>Infinito, gli </a:t>
            </a:r>
            <a:r>
              <a:rPr sz="1200" dirty="0">
                <a:latin typeface="Times New Roman"/>
                <a:cs typeface="Times New Roman"/>
              </a:rPr>
              <a:t>Aiuti </a:t>
            </a:r>
            <a:r>
              <a:rPr sz="1200" spc="-5" dirty="0">
                <a:latin typeface="Times New Roman"/>
                <a:cs typeface="Times New Roman"/>
              </a:rPr>
              <a:t>Personali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quasi gli  </a:t>
            </a:r>
            <a:r>
              <a:rPr sz="1200" dirty="0">
                <a:latin typeface="Times New Roman"/>
                <a:cs typeface="Times New Roman"/>
              </a:rPr>
              <a:t>unici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voi non </a:t>
            </a:r>
            <a:r>
              <a:rPr sz="1200" spc="-5" dirty="0">
                <a:latin typeface="Times New Roman"/>
                <a:cs typeface="Times New Roman"/>
              </a:rPr>
              <a:t>incontrerete </a:t>
            </a:r>
            <a:r>
              <a:rPr sz="1200" dirty="0">
                <a:latin typeface="Times New Roman"/>
                <a:cs typeface="Times New Roman"/>
              </a:rPr>
              <a:t>nella vostra ascensione </a:t>
            </a:r>
            <a:r>
              <a:rPr sz="1200" spc="-5" dirty="0">
                <a:latin typeface="Times New Roman"/>
                <a:cs typeface="Times New Roman"/>
              </a:rPr>
              <a:t>verso l’interno </a:t>
            </a:r>
            <a:r>
              <a:rPr sz="1200" dirty="0">
                <a:latin typeface="Times New Roman"/>
                <a:cs typeface="Times New Roman"/>
              </a:rPr>
              <a:t>per il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Paradiso.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4. </a:t>
            </a:r>
            <a:r>
              <a:rPr sz="1600" b="1" spc="-10" dirty="0">
                <a:solidFill>
                  <a:srgbClr val="1F487C"/>
                </a:solidFill>
                <a:latin typeface="Times New Roman"/>
                <a:cs typeface="Times New Roman"/>
              </a:rPr>
              <a:t>Gli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Ispettori</a:t>
            </a: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Associati</a:t>
            </a:r>
            <a:endParaRPr sz="1600">
              <a:latin typeface="Times New Roman"/>
              <a:cs typeface="Times New Roman"/>
            </a:endParaRPr>
          </a:p>
          <a:p>
            <a:pPr marL="76200" marR="68580">
              <a:lnSpc>
                <a:spcPct val="95700"/>
              </a:lnSpc>
              <a:spcBef>
                <a:spcPts val="138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(268.5) 24:4.1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Sette </a:t>
            </a:r>
            <a:r>
              <a:rPr sz="1200" dirty="0">
                <a:latin typeface="Times New Roman"/>
                <a:cs typeface="Times New Roman"/>
              </a:rPr>
              <a:t>Esecutivi </a:t>
            </a:r>
            <a:r>
              <a:rPr sz="1200" spc="-5" dirty="0">
                <a:latin typeface="Times New Roman"/>
                <a:cs typeface="Times New Roman"/>
              </a:rPr>
              <a:t>Supremi </a:t>
            </a:r>
            <a:r>
              <a:rPr sz="1200" dirty="0">
                <a:latin typeface="Times New Roman"/>
                <a:cs typeface="Times New Roman"/>
              </a:rPr>
              <a:t>sulle </a:t>
            </a:r>
            <a:r>
              <a:rPr sz="1200" spc="-5" dirty="0">
                <a:latin typeface="Times New Roman"/>
                <a:cs typeface="Times New Roman"/>
              </a:rPr>
              <a:t>sette sfere paradisiache </a:t>
            </a:r>
            <a:r>
              <a:rPr sz="1200" dirty="0">
                <a:latin typeface="Times New Roman"/>
                <a:cs typeface="Times New Roman"/>
              </a:rPr>
              <a:t>dello Spirito </a:t>
            </a:r>
            <a:r>
              <a:rPr sz="1200" spc="-5" dirty="0">
                <a:latin typeface="Times New Roman"/>
                <a:cs typeface="Times New Roman"/>
              </a:rPr>
              <a:t>Infinito agiscono collettivamente come consiglio  amministrativo dei superdirettori </a:t>
            </a:r>
            <a:r>
              <a:rPr sz="1200" dirty="0">
                <a:latin typeface="Times New Roman"/>
                <a:cs typeface="Times New Roman"/>
              </a:rPr>
              <a:t>per i sette </a:t>
            </a:r>
            <a:r>
              <a:rPr sz="1200" spc="-5" dirty="0">
                <a:latin typeface="Times New Roman"/>
                <a:cs typeface="Times New Roman"/>
              </a:rPr>
              <a:t>Superuniversi. Gli Ispettori Associati incorporano </a:t>
            </a:r>
            <a:r>
              <a:rPr sz="1200" dirty="0">
                <a:latin typeface="Times New Roman"/>
                <a:cs typeface="Times New Roman"/>
              </a:rPr>
              <a:t>personalmente </a:t>
            </a:r>
            <a:r>
              <a:rPr sz="1200" spc="-5" dirty="0">
                <a:latin typeface="Times New Roman"/>
                <a:cs typeface="Times New Roman"/>
              </a:rPr>
              <a:t>l’autorità degli  Esecutivi Supremi presso gli Universi </a:t>
            </a:r>
            <a:r>
              <a:rPr sz="1200" dirty="0">
                <a:latin typeface="Times New Roman"/>
                <a:cs typeface="Times New Roman"/>
              </a:rPr>
              <a:t>locali </a:t>
            </a:r>
            <a:r>
              <a:rPr sz="1200" spc="-5" dirty="0">
                <a:latin typeface="Times New Roman"/>
                <a:cs typeface="Times New Roman"/>
              </a:rPr>
              <a:t>del tempo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dello </a:t>
            </a:r>
            <a:r>
              <a:rPr sz="1200" dirty="0">
                <a:latin typeface="Times New Roman"/>
                <a:cs typeface="Times New Roman"/>
              </a:rPr>
              <a:t>spazio. </a:t>
            </a:r>
            <a:r>
              <a:rPr sz="1200" spc="-5" dirty="0">
                <a:latin typeface="Times New Roman"/>
                <a:cs typeface="Times New Roman"/>
              </a:rPr>
              <a:t>Questi osservatori superiori degli affari delle creazioni locali  sono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discendenti congiunti </a:t>
            </a:r>
            <a:r>
              <a:rPr sz="1200" dirty="0">
                <a:latin typeface="Times New Roman"/>
                <a:cs typeface="Times New Roman"/>
              </a:rPr>
              <a:t>dello Spirito </a:t>
            </a:r>
            <a:r>
              <a:rPr sz="1200" spc="-5" dirty="0">
                <a:latin typeface="Times New Roman"/>
                <a:cs typeface="Times New Roman"/>
              </a:rPr>
              <a:t>Infinito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Sette Spiriti </a:t>
            </a:r>
            <a:r>
              <a:rPr sz="1200" spc="-5" dirty="0">
                <a:latin typeface="Times New Roman"/>
                <a:cs typeface="Times New Roman"/>
              </a:rPr>
              <a:t>Maestri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Paradiso.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un’epoca </a:t>
            </a:r>
            <a:r>
              <a:rPr sz="1200" dirty="0">
                <a:latin typeface="Times New Roman"/>
                <a:cs typeface="Times New Roman"/>
              </a:rPr>
              <a:t>vicina </a:t>
            </a:r>
            <a:r>
              <a:rPr sz="1200" spc="-5" dirty="0">
                <a:latin typeface="Times New Roman"/>
                <a:cs typeface="Times New Roman"/>
              </a:rPr>
              <a:t>all’eternità </a:t>
            </a:r>
            <a:r>
              <a:rPr sz="1200" spc="5" dirty="0">
                <a:latin typeface="Times New Roman"/>
                <a:cs typeface="Times New Roman"/>
              </a:rPr>
              <a:t>ne </a:t>
            </a:r>
            <a:r>
              <a:rPr sz="1200" dirty="0">
                <a:latin typeface="Times New Roman"/>
                <a:cs typeface="Times New Roman"/>
              </a:rPr>
              <a:t>furono  </a:t>
            </a:r>
            <a:r>
              <a:rPr sz="1200" spc="-5" dirty="0">
                <a:latin typeface="Times New Roman"/>
                <a:cs typeface="Times New Roman"/>
              </a:rPr>
              <a:t>personalizzati settecentomila ed </a:t>
            </a:r>
            <a:r>
              <a:rPr sz="1200" dirty="0">
                <a:latin typeface="Times New Roman"/>
                <a:cs typeface="Times New Roman"/>
              </a:rPr>
              <a:t>il loro </a:t>
            </a:r>
            <a:r>
              <a:rPr sz="1200" spc="-5" dirty="0">
                <a:latin typeface="Times New Roman"/>
                <a:cs typeface="Times New Roman"/>
              </a:rPr>
              <a:t>corpo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riserva </a:t>
            </a:r>
            <a:r>
              <a:rPr sz="1200" dirty="0">
                <a:latin typeface="Times New Roman"/>
                <a:cs typeface="Times New Roman"/>
              </a:rPr>
              <a:t>risiede in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Paradiso.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507365">
              <a:lnSpc>
                <a:spcPct val="959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(268.6) 24:4.2 </a:t>
            </a:r>
            <a:r>
              <a:rPr sz="1200" spc="-5" dirty="0">
                <a:latin typeface="Times New Roman"/>
                <a:cs typeface="Times New Roman"/>
              </a:rPr>
              <a:t>Gli Ispettori Associati lavorano </a:t>
            </a:r>
            <a:r>
              <a:rPr sz="1200" dirty="0">
                <a:latin typeface="Times New Roman"/>
                <a:cs typeface="Times New Roman"/>
              </a:rPr>
              <a:t>sotto la </a:t>
            </a:r>
            <a:r>
              <a:rPr sz="1200" spc="-5" dirty="0">
                <a:latin typeface="Times New Roman"/>
                <a:cs typeface="Times New Roman"/>
              </a:rPr>
              <a:t>supervisione diretta dei </a:t>
            </a:r>
            <a:r>
              <a:rPr sz="1200" dirty="0">
                <a:latin typeface="Times New Roman"/>
                <a:cs typeface="Times New Roman"/>
              </a:rPr>
              <a:t>Sette </a:t>
            </a:r>
            <a:r>
              <a:rPr sz="1200" spc="-5" dirty="0">
                <a:latin typeface="Times New Roman"/>
                <a:cs typeface="Times New Roman"/>
              </a:rPr>
              <a:t>Esecutivi Supremi </a:t>
            </a:r>
            <a:r>
              <a:rPr sz="1200" dirty="0">
                <a:latin typeface="Times New Roman"/>
                <a:cs typeface="Times New Roman"/>
              </a:rPr>
              <a:t>e sono i loro </a:t>
            </a:r>
            <a:r>
              <a:rPr sz="1200" spc="-5" dirty="0">
                <a:latin typeface="Times New Roman"/>
                <a:cs typeface="Times New Roman"/>
              </a:rPr>
              <a:t>potenti  rappresentanti personali presso gli Universi locali del </a:t>
            </a:r>
            <a:r>
              <a:rPr sz="1200" dirty="0">
                <a:latin typeface="Times New Roman"/>
                <a:cs typeface="Times New Roman"/>
              </a:rPr>
              <a:t>tempo e </a:t>
            </a:r>
            <a:r>
              <a:rPr sz="1200" spc="-5" dirty="0">
                <a:latin typeface="Times New Roman"/>
                <a:cs typeface="Times New Roman"/>
              </a:rPr>
              <a:t>dello </a:t>
            </a:r>
            <a:r>
              <a:rPr sz="1200" dirty="0">
                <a:latin typeface="Times New Roman"/>
                <a:cs typeface="Times New Roman"/>
              </a:rPr>
              <a:t>spazio. </a:t>
            </a:r>
            <a:r>
              <a:rPr sz="1200" spc="-5" dirty="0">
                <a:latin typeface="Times New Roman"/>
                <a:cs typeface="Times New Roman"/>
              </a:rPr>
              <a:t>Un ispettore </a:t>
            </a:r>
            <a:r>
              <a:rPr sz="1200" dirty="0">
                <a:latin typeface="Times New Roman"/>
                <a:cs typeface="Times New Roman"/>
              </a:rPr>
              <a:t>staziona sulla </a:t>
            </a:r>
            <a:r>
              <a:rPr sz="1200" spc="-5" dirty="0">
                <a:latin typeface="Times New Roman"/>
                <a:cs typeface="Times New Roman"/>
              </a:rPr>
              <a:t>sfera capitale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ogni  creazione </a:t>
            </a:r>
            <a:r>
              <a:rPr sz="1200" dirty="0">
                <a:latin typeface="Times New Roman"/>
                <a:cs typeface="Times New Roman"/>
              </a:rPr>
              <a:t>locale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strettamente associato </a:t>
            </a:r>
            <a:r>
              <a:rPr sz="1200" dirty="0">
                <a:latin typeface="Times New Roman"/>
                <a:cs typeface="Times New Roman"/>
              </a:rPr>
              <a:t>all’Unione </a:t>
            </a:r>
            <a:r>
              <a:rPr sz="1200" spc="-5" dirty="0">
                <a:latin typeface="Times New Roman"/>
                <a:cs typeface="Times New Roman"/>
              </a:rPr>
              <a:t>dei Giorni che </a:t>
            </a:r>
            <a:r>
              <a:rPr sz="1200" dirty="0">
                <a:latin typeface="Times New Roman"/>
                <a:cs typeface="Times New Roman"/>
              </a:rPr>
              <a:t>vi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risiede.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1811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(268.7) 24:4.3 </a:t>
            </a:r>
            <a:r>
              <a:rPr sz="1200" spc="-5" dirty="0">
                <a:latin typeface="Times New Roman"/>
                <a:cs typeface="Times New Roman"/>
              </a:rPr>
              <a:t>Gli Ispettori Associati ricevono </a:t>
            </a:r>
            <a:r>
              <a:rPr sz="1200" dirty="0">
                <a:latin typeface="Times New Roman"/>
                <a:cs typeface="Times New Roman"/>
              </a:rPr>
              <a:t>rapporti e </a:t>
            </a:r>
            <a:r>
              <a:rPr sz="1200" spc="-5" dirty="0">
                <a:latin typeface="Times New Roman"/>
                <a:cs typeface="Times New Roman"/>
              </a:rPr>
              <a:t>raccomandazioni </a:t>
            </a:r>
            <a:r>
              <a:rPr sz="1200" dirty="0">
                <a:latin typeface="Times New Roman"/>
                <a:cs typeface="Times New Roman"/>
              </a:rPr>
              <a:t>solo </a:t>
            </a:r>
            <a:r>
              <a:rPr sz="1200" spc="-5" dirty="0">
                <a:latin typeface="Times New Roman"/>
                <a:cs typeface="Times New Roman"/>
              </a:rPr>
              <a:t>dalle </a:t>
            </a:r>
            <a:r>
              <a:rPr sz="1200" dirty="0">
                <a:latin typeface="Times New Roman"/>
                <a:cs typeface="Times New Roman"/>
              </a:rPr>
              <a:t>loro subordinate, le </a:t>
            </a:r>
            <a:r>
              <a:rPr sz="1200" spc="-5" dirty="0">
                <a:latin typeface="Times New Roman"/>
                <a:cs typeface="Times New Roman"/>
              </a:rPr>
              <a:t>Sentinelle Incaricate, </a:t>
            </a:r>
            <a:r>
              <a:rPr sz="1200" dirty="0">
                <a:latin typeface="Times New Roman"/>
                <a:cs typeface="Times New Roman"/>
              </a:rPr>
              <a:t>che  stazionano sulle </a:t>
            </a:r>
            <a:r>
              <a:rPr sz="1200" spc="-5" dirty="0">
                <a:latin typeface="Times New Roman"/>
                <a:cs typeface="Times New Roman"/>
              </a:rPr>
              <a:t>capitali dei sistemi locali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mondi </a:t>
            </a:r>
            <a:r>
              <a:rPr sz="1200" dirty="0">
                <a:latin typeface="Times New Roman"/>
                <a:cs typeface="Times New Roman"/>
              </a:rPr>
              <a:t>abitati, </a:t>
            </a:r>
            <a:r>
              <a:rPr sz="1200" spc="-5" dirty="0">
                <a:latin typeface="Times New Roman"/>
                <a:cs typeface="Times New Roman"/>
              </a:rPr>
              <a:t>mentre fanno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rapporti </a:t>
            </a:r>
            <a:r>
              <a:rPr sz="1200" dirty="0">
                <a:latin typeface="Times New Roman"/>
                <a:cs typeface="Times New Roman"/>
              </a:rPr>
              <a:t>soltanto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superiore </a:t>
            </a:r>
            <a:r>
              <a:rPr sz="1200" dirty="0">
                <a:latin typeface="Times New Roman"/>
                <a:cs typeface="Times New Roman"/>
              </a:rPr>
              <a:t>diretto, l’Esecutivo  </a:t>
            </a:r>
            <a:r>
              <a:rPr sz="1200" spc="-5" dirty="0">
                <a:latin typeface="Times New Roman"/>
                <a:cs typeface="Times New Roman"/>
              </a:rPr>
              <a:t>Supremo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Superuniverso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interessato.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47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473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4858"/>
            <a:ext cx="8209915" cy="413067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76200">
              <a:lnSpc>
                <a:spcPct val="100000"/>
              </a:lnSpc>
              <a:spcBef>
                <a:spcPts val="95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5. Le Sentinelle Incaricate</a:t>
            </a:r>
            <a:endParaRPr sz="1600">
              <a:latin typeface="Times New Roman"/>
              <a:cs typeface="Times New Roman"/>
            </a:endParaRPr>
          </a:p>
          <a:p>
            <a:pPr marL="76200" marR="68580">
              <a:lnSpc>
                <a:spcPts val="1380"/>
              </a:lnSpc>
              <a:spcBef>
                <a:spcPts val="141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(268.8) 24:5.1 </a:t>
            </a:r>
            <a:r>
              <a:rPr sz="1200" spc="-15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Sentinelle Incaricate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personalità coordinatrici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agenti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collegamento dei </a:t>
            </a:r>
            <a:r>
              <a:rPr sz="1200" dirty="0">
                <a:latin typeface="Times New Roman"/>
                <a:cs typeface="Times New Roman"/>
              </a:rPr>
              <a:t>Sette </a:t>
            </a:r>
            <a:r>
              <a:rPr sz="1200" spc="-5" dirty="0">
                <a:latin typeface="Times New Roman"/>
                <a:cs typeface="Times New Roman"/>
              </a:rPr>
              <a:t>Esecutivi Supremi. Esse furono  personalizzate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Paradiso dallo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Infinito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furono create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scopi </a:t>
            </a:r>
            <a:r>
              <a:rPr sz="1200" spc="-5" dirty="0">
                <a:latin typeface="Times New Roman"/>
                <a:cs typeface="Times New Roman"/>
              </a:rPr>
              <a:t>specifici del loro </a:t>
            </a:r>
            <a:r>
              <a:rPr sz="1200" dirty="0">
                <a:latin typeface="Times New Roman"/>
                <a:cs typeface="Times New Roman"/>
              </a:rPr>
              <a:t>incarico.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numero è </a:t>
            </a:r>
            <a:r>
              <a:rPr sz="1200" spc="-5" dirty="0">
                <a:latin typeface="Times New Roman"/>
                <a:cs typeface="Times New Roman"/>
              </a:rPr>
              <a:t>stazionario  </a:t>
            </a:r>
            <a:r>
              <a:rPr sz="1200" dirty="0">
                <a:latin typeface="Times New Roman"/>
                <a:cs typeface="Times New Roman"/>
              </a:rPr>
              <a:t>e ne </a:t>
            </a:r>
            <a:r>
              <a:rPr sz="1200" spc="-5" dirty="0">
                <a:latin typeface="Times New Roman"/>
                <a:cs typeface="Times New Roman"/>
              </a:rPr>
              <a:t>esistono esattamente </a:t>
            </a:r>
            <a:r>
              <a:rPr sz="1200" dirty="0">
                <a:latin typeface="Times New Roman"/>
                <a:cs typeface="Times New Roman"/>
              </a:rPr>
              <a:t>sette </a:t>
            </a:r>
            <a:r>
              <a:rPr sz="1200" spc="-5" dirty="0">
                <a:latin typeface="Times New Roman"/>
                <a:cs typeface="Times New Roman"/>
              </a:rPr>
              <a:t>miliardi.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88265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(269.1) 24:5.2 </a:t>
            </a:r>
            <a:r>
              <a:rPr sz="1200" spc="-5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Ispettore Associato rappresenta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Sette Esecutivi </a:t>
            </a:r>
            <a:r>
              <a:rPr sz="1200" dirty="0">
                <a:latin typeface="Times New Roman"/>
                <a:cs typeface="Times New Roman"/>
              </a:rPr>
              <a:t>Supremi in un </a:t>
            </a:r>
            <a:r>
              <a:rPr sz="1200" spc="-5" dirty="0">
                <a:latin typeface="Times New Roman"/>
                <a:cs typeface="Times New Roman"/>
              </a:rPr>
              <a:t>intero Universo locale, così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ciascuno </a:t>
            </a:r>
            <a:r>
              <a:rPr sz="1200" dirty="0">
                <a:latin typeface="Times New Roman"/>
                <a:cs typeface="Times New Roman"/>
              </a:rPr>
              <a:t>dei  </a:t>
            </a:r>
            <a:r>
              <a:rPr sz="1200" spc="-5" dirty="0">
                <a:latin typeface="Times New Roman"/>
                <a:cs typeface="Times New Roman"/>
              </a:rPr>
              <a:t>diecimila sistemi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quella creazione locale c’è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Sentinella Incaricata, </a:t>
            </a:r>
            <a:r>
              <a:rPr sz="1200" spc="1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agisce come </a:t>
            </a:r>
            <a:r>
              <a:rPr sz="1200" dirty="0">
                <a:latin typeface="Times New Roman"/>
                <a:cs typeface="Times New Roman"/>
              </a:rPr>
              <a:t>rappresentante </a:t>
            </a:r>
            <a:r>
              <a:rPr sz="1200" spc="-5" dirty="0">
                <a:latin typeface="Times New Roman"/>
                <a:cs typeface="Times New Roman"/>
              </a:rPr>
              <a:t>diretta del </a:t>
            </a:r>
            <a:r>
              <a:rPr sz="1200" dirty="0">
                <a:latin typeface="Times New Roman"/>
                <a:cs typeface="Times New Roman"/>
              </a:rPr>
              <a:t>lontano  </a:t>
            </a:r>
            <a:r>
              <a:rPr sz="1200" spc="-5" dirty="0">
                <a:latin typeface="Times New Roman"/>
                <a:cs typeface="Times New Roman"/>
              </a:rPr>
              <a:t>consiglio supremo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supercontrollo degli affari </a:t>
            </a:r>
            <a:r>
              <a:rPr sz="1200" dirty="0">
                <a:latin typeface="Times New Roman"/>
                <a:cs typeface="Times New Roman"/>
              </a:rPr>
              <a:t>di tutti i sette </a:t>
            </a:r>
            <a:r>
              <a:rPr sz="1200" spc="-5" dirty="0">
                <a:latin typeface="Times New Roman"/>
                <a:cs typeface="Times New Roman"/>
              </a:rPr>
              <a:t>Superuniversi. </a:t>
            </a:r>
            <a:r>
              <a:rPr sz="1200" spc="-15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sentinelle in servizio nei </a:t>
            </a:r>
            <a:r>
              <a:rPr sz="1200" spc="-5" dirty="0">
                <a:latin typeface="Times New Roman"/>
                <a:cs typeface="Times New Roman"/>
              </a:rPr>
              <a:t>governi dei sistemi locali 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Orvonton agiscono sotto l’autorità diretta dell’Esecutivo Supremo </a:t>
            </a:r>
            <a:r>
              <a:rPr sz="1200" dirty="0">
                <a:latin typeface="Times New Roman"/>
                <a:cs typeface="Times New Roman"/>
              </a:rPr>
              <a:t>Numero </a:t>
            </a:r>
            <a:r>
              <a:rPr sz="1200" spc="-5" dirty="0">
                <a:latin typeface="Times New Roman"/>
                <a:cs typeface="Times New Roman"/>
              </a:rPr>
              <a:t>Sette,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coordinatore </a:t>
            </a:r>
            <a:r>
              <a:rPr sz="1200" dirty="0">
                <a:latin typeface="Times New Roman"/>
                <a:cs typeface="Times New Roman"/>
              </a:rPr>
              <a:t>del settimo </a:t>
            </a:r>
            <a:r>
              <a:rPr sz="1200" spc="-5" dirty="0">
                <a:latin typeface="Times New Roman"/>
                <a:cs typeface="Times New Roman"/>
              </a:rPr>
              <a:t>Superuniverso. Ma  nella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organizzazione amministrativa </a:t>
            </a:r>
            <a:r>
              <a:rPr sz="1200" dirty="0">
                <a:latin typeface="Times New Roman"/>
                <a:cs typeface="Times New Roman"/>
              </a:rPr>
              <a:t>tutte le sentinelle </a:t>
            </a:r>
            <a:r>
              <a:rPr sz="1200" spc="-5" dirty="0">
                <a:latin typeface="Times New Roman"/>
                <a:cs typeface="Times New Roman"/>
              </a:rPr>
              <a:t>incaricate </a:t>
            </a:r>
            <a:r>
              <a:rPr sz="1200" dirty="0">
                <a:latin typeface="Times New Roman"/>
                <a:cs typeface="Times New Roman"/>
              </a:rPr>
              <a:t>in un </a:t>
            </a:r>
            <a:r>
              <a:rPr sz="1200" spc="-5" dirty="0">
                <a:latin typeface="Times New Roman"/>
                <a:cs typeface="Times New Roman"/>
              </a:rPr>
              <a:t>Universo locale sono subordinate all’Ispettore Associato  che staziona nella capitale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quell’Universo.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2128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(269.2) 24:5.3 </a:t>
            </a:r>
            <a:r>
              <a:rPr sz="1200" spc="-5" dirty="0">
                <a:latin typeface="Times New Roman"/>
                <a:cs typeface="Times New Roman"/>
              </a:rPr>
              <a:t>All’interno di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creazione locale </a:t>
            </a:r>
            <a:r>
              <a:rPr sz="1200" dirty="0">
                <a:latin typeface="Times New Roman"/>
                <a:cs typeface="Times New Roman"/>
              </a:rPr>
              <a:t>le Sentinelle </a:t>
            </a:r>
            <a:r>
              <a:rPr sz="1200" spc="-5" dirty="0">
                <a:latin typeface="Times New Roman"/>
                <a:cs typeface="Times New Roman"/>
              </a:rPr>
              <a:t>Incaricate </a:t>
            </a:r>
            <a:r>
              <a:rPr sz="1200" dirty="0">
                <a:latin typeface="Times New Roman"/>
                <a:cs typeface="Times New Roman"/>
              </a:rPr>
              <a:t>servono a </a:t>
            </a:r>
            <a:r>
              <a:rPr sz="1200" spc="-5" dirty="0">
                <a:latin typeface="Times New Roman"/>
                <a:cs typeface="Times New Roman"/>
              </a:rPr>
              <a:t>rotazione, venendo trasferite da sistema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sistema.  </a:t>
            </a:r>
            <a:r>
              <a:rPr sz="1200" dirty="0">
                <a:latin typeface="Times New Roman"/>
                <a:cs typeface="Times New Roman"/>
              </a:rPr>
              <a:t>Esse </a:t>
            </a:r>
            <a:r>
              <a:rPr sz="1200" spc="-5" dirty="0">
                <a:latin typeface="Times New Roman"/>
                <a:cs typeface="Times New Roman"/>
              </a:rPr>
              <a:t>vengono abitualmente ricambiate ogni </a:t>
            </a:r>
            <a:r>
              <a:rPr sz="1200" dirty="0">
                <a:latin typeface="Times New Roman"/>
                <a:cs typeface="Times New Roman"/>
              </a:rPr>
              <a:t>millennio del tempo dell’Universo </a:t>
            </a:r>
            <a:r>
              <a:rPr sz="1200" spc="-5" dirty="0">
                <a:latin typeface="Times New Roman"/>
                <a:cs typeface="Times New Roman"/>
              </a:rPr>
              <a:t>locale </a:t>
            </a:r>
            <a:r>
              <a:rPr sz="1200" dirty="0">
                <a:latin typeface="Times New Roman"/>
                <a:cs typeface="Times New Roman"/>
              </a:rPr>
              <a:t>e sono tra le </a:t>
            </a:r>
            <a:r>
              <a:rPr sz="1200" spc="-5" dirty="0">
                <a:latin typeface="Times New Roman"/>
                <a:cs typeface="Times New Roman"/>
              </a:rPr>
              <a:t>personalità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grado </a:t>
            </a:r>
            <a:r>
              <a:rPr sz="1200" dirty="0">
                <a:latin typeface="Times New Roman"/>
                <a:cs typeface="Times New Roman"/>
              </a:rPr>
              <a:t>più elevato  stazionate sulla </a:t>
            </a:r>
            <a:r>
              <a:rPr sz="1200" spc="-5" dirty="0">
                <a:latin typeface="Times New Roman"/>
                <a:cs typeface="Times New Roman"/>
              </a:rPr>
              <a:t>capitale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sistema; </a:t>
            </a:r>
            <a:r>
              <a:rPr sz="1200" dirty="0">
                <a:latin typeface="Times New Roman"/>
                <a:cs typeface="Times New Roman"/>
              </a:rPr>
              <a:t>tuttavia </a:t>
            </a:r>
            <a:r>
              <a:rPr sz="1200" spc="-5" dirty="0">
                <a:latin typeface="Times New Roman"/>
                <a:cs typeface="Times New Roman"/>
              </a:rPr>
              <a:t>non partecipano </a:t>
            </a:r>
            <a:r>
              <a:rPr sz="1200" dirty="0">
                <a:latin typeface="Times New Roman"/>
                <a:cs typeface="Times New Roman"/>
              </a:rPr>
              <a:t>mai alle </a:t>
            </a:r>
            <a:r>
              <a:rPr sz="1200" spc="-5" dirty="0">
                <a:latin typeface="Times New Roman"/>
                <a:cs typeface="Times New Roman"/>
              </a:rPr>
              <a:t>deliberazioni concernenti gli affari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sistema. </a:t>
            </a:r>
            <a:r>
              <a:rPr sz="1200" spc="5" dirty="0">
                <a:latin typeface="Times New Roman"/>
                <a:cs typeface="Times New Roman"/>
              </a:rPr>
              <a:t>Nei </a:t>
            </a:r>
            <a:r>
              <a:rPr sz="1200" dirty="0">
                <a:latin typeface="Times New Roman"/>
                <a:cs typeface="Times New Roman"/>
              </a:rPr>
              <a:t>sistemi  </a:t>
            </a:r>
            <a:r>
              <a:rPr sz="1200" spc="-5" dirty="0">
                <a:latin typeface="Times New Roman"/>
                <a:cs typeface="Times New Roman"/>
              </a:rPr>
              <a:t>locali servono come capi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pieno </a:t>
            </a:r>
            <a:r>
              <a:rPr sz="1200" dirty="0">
                <a:latin typeface="Times New Roman"/>
                <a:cs typeface="Times New Roman"/>
              </a:rPr>
              <a:t>diritto dei </a:t>
            </a:r>
            <a:r>
              <a:rPr sz="1200" spc="-5" dirty="0">
                <a:latin typeface="Times New Roman"/>
                <a:cs typeface="Times New Roman"/>
              </a:rPr>
              <a:t>ventiquattro amministratori provenienti </a:t>
            </a:r>
            <a:r>
              <a:rPr sz="1200" dirty="0">
                <a:latin typeface="Times New Roman"/>
                <a:cs typeface="Times New Roman"/>
              </a:rPr>
              <a:t>dai mondi </a:t>
            </a:r>
            <a:r>
              <a:rPr sz="1200" spc="-5" dirty="0">
                <a:latin typeface="Times New Roman"/>
                <a:cs typeface="Times New Roman"/>
              </a:rPr>
              <a:t>evoluzionari, </a:t>
            </a:r>
            <a:r>
              <a:rPr sz="1200" dirty="0">
                <a:latin typeface="Times New Roman"/>
                <a:cs typeface="Times New Roman"/>
              </a:rPr>
              <a:t>ma a </a:t>
            </a:r>
            <a:r>
              <a:rPr sz="1200" spc="-5" dirty="0">
                <a:latin typeface="Times New Roman"/>
                <a:cs typeface="Times New Roman"/>
              </a:rPr>
              <a:t>parte ciò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</a:t>
            </a:r>
            <a:endParaRPr sz="1200">
              <a:latin typeface="Times New Roman"/>
              <a:cs typeface="Times New Roman"/>
            </a:endParaRPr>
          </a:p>
          <a:p>
            <a:pPr marL="76200" marR="188595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mortali ascendenti hanno pochi contatti </a:t>
            </a:r>
            <a:r>
              <a:rPr sz="1200" dirty="0">
                <a:latin typeface="Times New Roman"/>
                <a:cs typeface="Times New Roman"/>
              </a:rPr>
              <a:t>con </a:t>
            </a:r>
            <a:r>
              <a:rPr sz="1200" spc="-5" dirty="0">
                <a:latin typeface="Times New Roman"/>
                <a:cs typeface="Times New Roman"/>
              </a:rPr>
              <a:t>loro. </a:t>
            </a:r>
            <a:r>
              <a:rPr sz="1200" spc="-10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sentinelle </a:t>
            </a:r>
            <a:r>
              <a:rPr sz="1200" spc="-5" dirty="0">
                <a:latin typeface="Times New Roman"/>
                <a:cs typeface="Times New Roman"/>
              </a:rPr>
              <a:t>sono quasi esclusivamente occupate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tenere l’Ispettore </a:t>
            </a:r>
            <a:r>
              <a:rPr sz="1200" dirty="0">
                <a:latin typeface="Times New Roman"/>
                <a:cs typeface="Times New Roman"/>
              </a:rPr>
              <a:t>Associato  </a:t>
            </a:r>
            <a:r>
              <a:rPr sz="1200" spc="-5" dirty="0">
                <a:latin typeface="Times New Roman"/>
                <a:cs typeface="Times New Roman"/>
              </a:rPr>
              <a:t>del loro Universo pienamente informato su </a:t>
            </a:r>
            <a:r>
              <a:rPr sz="1200" dirty="0">
                <a:latin typeface="Times New Roman"/>
                <a:cs typeface="Times New Roman"/>
              </a:rPr>
              <a:t>tutte le </a:t>
            </a:r>
            <a:r>
              <a:rPr sz="1200" spc="-5" dirty="0">
                <a:latin typeface="Times New Roman"/>
                <a:cs typeface="Times New Roman"/>
              </a:rPr>
              <a:t>questioni concernenti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benessere </a:t>
            </a:r>
            <a:r>
              <a:rPr sz="1200" dirty="0">
                <a:latin typeface="Times New Roman"/>
                <a:cs typeface="Times New Roman"/>
              </a:rPr>
              <a:t>e lo </a:t>
            </a:r>
            <a:r>
              <a:rPr sz="1200" spc="-5" dirty="0">
                <a:latin typeface="Times New Roman"/>
                <a:cs typeface="Times New Roman"/>
              </a:rPr>
              <a:t>stato </a:t>
            </a:r>
            <a:r>
              <a:rPr sz="1200" dirty="0">
                <a:latin typeface="Times New Roman"/>
                <a:cs typeface="Times New Roman"/>
              </a:rPr>
              <a:t>dei sistemi </a:t>
            </a:r>
            <a:r>
              <a:rPr sz="1200" spc="-5" dirty="0">
                <a:latin typeface="Times New Roman"/>
                <a:cs typeface="Times New Roman"/>
              </a:rPr>
              <a:t>ai </a:t>
            </a:r>
            <a:r>
              <a:rPr sz="1200" dirty="0">
                <a:latin typeface="Times New Roman"/>
                <a:cs typeface="Times New Roman"/>
              </a:rPr>
              <a:t>quali </a:t>
            </a:r>
            <a:r>
              <a:rPr sz="1200" spc="5" dirty="0">
                <a:latin typeface="Times New Roman"/>
                <a:cs typeface="Times New Roman"/>
              </a:rPr>
              <a:t>sono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assegnate.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513715" algn="just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(269.3) 24:5.4 </a:t>
            </a:r>
            <a:r>
              <a:rPr sz="1200" spc="-15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Sentinelle Incaricate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gli Ispettori Associati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rendono </a:t>
            </a:r>
            <a:r>
              <a:rPr sz="1200" dirty="0">
                <a:latin typeface="Times New Roman"/>
                <a:cs typeface="Times New Roman"/>
              </a:rPr>
              <a:t>conto </a:t>
            </a:r>
            <a:r>
              <a:rPr sz="1200" spc="-5" dirty="0">
                <a:latin typeface="Times New Roman"/>
                <a:cs typeface="Times New Roman"/>
              </a:rPr>
              <a:t>agli </a:t>
            </a:r>
            <a:r>
              <a:rPr sz="1200" dirty="0">
                <a:latin typeface="Times New Roman"/>
                <a:cs typeface="Times New Roman"/>
              </a:rPr>
              <a:t>Esecutivi </a:t>
            </a:r>
            <a:r>
              <a:rPr sz="1200" spc="-5" dirty="0">
                <a:latin typeface="Times New Roman"/>
                <a:cs typeface="Times New Roman"/>
              </a:rPr>
              <a:t>Supremi tramite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capitale </a:t>
            </a:r>
            <a:r>
              <a:rPr sz="1200" dirty="0">
                <a:latin typeface="Times New Roman"/>
                <a:cs typeface="Times New Roman"/>
              </a:rPr>
              <a:t>di un  </a:t>
            </a:r>
            <a:r>
              <a:rPr sz="1200" spc="-5" dirty="0">
                <a:latin typeface="Times New Roman"/>
                <a:cs typeface="Times New Roman"/>
              </a:rPr>
              <a:t>Superuniverso. </a:t>
            </a:r>
            <a:r>
              <a:rPr sz="1200" dirty="0">
                <a:latin typeface="Times New Roman"/>
                <a:cs typeface="Times New Roman"/>
              </a:rPr>
              <a:t>Essi </a:t>
            </a:r>
            <a:r>
              <a:rPr sz="1200" spc="-5" dirty="0">
                <a:latin typeface="Times New Roman"/>
                <a:cs typeface="Times New Roman"/>
              </a:rPr>
              <a:t>rispondono solamente all’Esecutivo Supremo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Superuniverso interessato;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attività sono distinte  </a:t>
            </a:r>
            <a:r>
              <a:rPr sz="1200" spc="-5" dirty="0">
                <a:latin typeface="Times New Roman"/>
                <a:cs typeface="Times New Roman"/>
              </a:rPr>
              <a:t>dall’amministrazione degli Antichi dei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Giorni.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47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474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69275" cy="4132579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13716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(269.4) 24:5.5 </a:t>
            </a:r>
            <a:r>
              <a:rPr sz="1200" spc="-5" dirty="0">
                <a:latin typeface="Times New Roman"/>
                <a:cs typeface="Times New Roman"/>
              </a:rPr>
              <a:t>Gli Esecutivi Supremi, gli Ispettori </a:t>
            </a:r>
            <a:r>
              <a:rPr sz="1200" dirty="0">
                <a:latin typeface="Times New Roman"/>
                <a:cs typeface="Times New Roman"/>
              </a:rPr>
              <a:t>Associati e le </a:t>
            </a:r>
            <a:r>
              <a:rPr sz="1200" spc="-5" dirty="0">
                <a:latin typeface="Times New Roman"/>
                <a:cs typeface="Times New Roman"/>
              </a:rPr>
              <a:t>Sentinelle Incaricate, insieme con gli </a:t>
            </a:r>
            <a:r>
              <a:rPr sz="1200" dirty="0">
                <a:latin typeface="Times New Roman"/>
                <a:cs typeface="Times New Roman"/>
              </a:rPr>
              <a:t>onniafini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una moltitudine di  </a:t>
            </a:r>
            <a:r>
              <a:rPr sz="1200" spc="-5" dirty="0">
                <a:latin typeface="Times New Roman"/>
                <a:cs typeface="Times New Roman"/>
              </a:rPr>
              <a:t>personalità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rivelate, costituiscono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sistema </a:t>
            </a:r>
            <a:r>
              <a:rPr sz="1200" dirty="0">
                <a:latin typeface="Times New Roman"/>
                <a:cs typeface="Times New Roman"/>
              </a:rPr>
              <a:t>efficiente, </a:t>
            </a:r>
            <a:r>
              <a:rPr sz="1200" spc="-5" dirty="0">
                <a:latin typeface="Times New Roman"/>
                <a:cs typeface="Times New Roman"/>
              </a:rPr>
              <a:t>diretto, </a:t>
            </a:r>
            <a:r>
              <a:rPr sz="1200" dirty="0">
                <a:latin typeface="Times New Roman"/>
                <a:cs typeface="Times New Roman"/>
              </a:rPr>
              <a:t>centralizzato, </a:t>
            </a:r>
            <a:r>
              <a:rPr sz="1200" spc="-5" dirty="0">
                <a:latin typeface="Times New Roman"/>
                <a:cs typeface="Times New Roman"/>
              </a:rPr>
              <a:t>ma molto </a:t>
            </a:r>
            <a:r>
              <a:rPr sz="1200" dirty="0">
                <a:latin typeface="Times New Roman"/>
                <a:cs typeface="Times New Roman"/>
              </a:rPr>
              <a:t>esteso, di </a:t>
            </a:r>
            <a:r>
              <a:rPr sz="1200" spc="-5" dirty="0">
                <a:latin typeface="Times New Roman"/>
                <a:cs typeface="Times New Roman"/>
              </a:rPr>
              <a:t>coordinazione consultiva ed  amministrativa </a:t>
            </a:r>
            <a:r>
              <a:rPr sz="1200" dirty="0">
                <a:latin typeface="Times New Roman"/>
                <a:cs typeface="Times New Roman"/>
              </a:rPr>
              <a:t>di tutto il </a:t>
            </a:r>
            <a:r>
              <a:rPr sz="1200" spc="-5" dirty="0">
                <a:latin typeface="Times New Roman"/>
                <a:cs typeface="Times New Roman"/>
              </a:rPr>
              <a:t>grande </a:t>
            </a:r>
            <a:r>
              <a:rPr sz="1200" dirty="0">
                <a:latin typeface="Times New Roman"/>
                <a:cs typeface="Times New Roman"/>
              </a:rPr>
              <a:t>Universo di cose e di</a:t>
            </a:r>
            <a:r>
              <a:rPr sz="1200" spc="-5" dirty="0">
                <a:latin typeface="Times New Roman"/>
                <a:cs typeface="Times New Roman"/>
              </a:rPr>
              <a:t> esseri.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6. Le Guide dei</a:t>
            </a:r>
            <a:r>
              <a:rPr sz="1600" b="1" spc="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Diplomati</a:t>
            </a:r>
            <a:endParaRPr sz="1600">
              <a:latin typeface="Times New Roman"/>
              <a:cs typeface="Times New Roman"/>
            </a:endParaRPr>
          </a:p>
          <a:p>
            <a:pPr marL="76200" marR="471170">
              <a:lnSpc>
                <a:spcPts val="1370"/>
              </a:lnSpc>
              <a:spcBef>
                <a:spcPts val="143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(269.5) 24:6.1 </a:t>
            </a:r>
            <a:r>
              <a:rPr sz="1200" spc="-15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Guide dei Diplomati, </a:t>
            </a:r>
            <a:r>
              <a:rPr sz="1200" dirty="0">
                <a:latin typeface="Times New Roman"/>
                <a:cs typeface="Times New Roman"/>
              </a:rPr>
              <a:t>in quanto </a:t>
            </a:r>
            <a:r>
              <a:rPr sz="1200" spc="-5" dirty="0">
                <a:latin typeface="Times New Roman"/>
                <a:cs typeface="Times New Roman"/>
              </a:rPr>
              <a:t>gruppo, sostengono </a:t>
            </a:r>
            <a:r>
              <a:rPr sz="1200" dirty="0">
                <a:latin typeface="Times New Roman"/>
                <a:cs typeface="Times New Roman"/>
              </a:rPr>
              <a:t>e dirigono l’Università </a:t>
            </a:r>
            <a:r>
              <a:rPr sz="1200" spc="-5" dirty="0">
                <a:latin typeface="Times New Roman"/>
                <a:cs typeface="Times New Roman"/>
              </a:rPr>
              <a:t>superiore </a:t>
            </a:r>
            <a:r>
              <a:rPr sz="1200" dirty="0">
                <a:latin typeface="Times New Roman"/>
                <a:cs typeface="Times New Roman"/>
              </a:rPr>
              <a:t>d’istruzione </a:t>
            </a:r>
            <a:r>
              <a:rPr sz="1200" spc="-5" dirty="0">
                <a:latin typeface="Times New Roman"/>
                <a:cs typeface="Times New Roman"/>
              </a:rPr>
              <a:t>tecnica </a:t>
            </a:r>
            <a:r>
              <a:rPr sz="1200" dirty="0">
                <a:latin typeface="Times New Roman"/>
                <a:cs typeface="Times New Roman"/>
              </a:rPr>
              <a:t>e di  </a:t>
            </a:r>
            <a:r>
              <a:rPr sz="1200" spc="-5" dirty="0">
                <a:latin typeface="Times New Roman"/>
                <a:cs typeface="Times New Roman"/>
              </a:rPr>
              <a:t>formazione spirituale che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così </a:t>
            </a:r>
            <a:r>
              <a:rPr sz="1200" dirty="0">
                <a:latin typeface="Times New Roman"/>
                <a:cs typeface="Times New Roman"/>
              </a:rPr>
              <a:t>essenziale affinché i </a:t>
            </a:r>
            <a:r>
              <a:rPr sz="1200" spc="-5" dirty="0">
                <a:latin typeface="Times New Roman"/>
                <a:cs typeface="Times New Roman"/>
              </a:rPr>
              <a:t>mortali raggiungano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meta </a:t>
            </a:r>
            <a:r>
              <a:rPr sz="1200" spc="-5" dirty="0">
                <a:latin typeface="Times New Roman"/>
                <a:cs typeface="Times New Roman"/>
              </a:rPr>
              <a:t>delle ere: Dio, </a:t>
            </a:r>
            <a:r>
              <a:rPr sz="1200" dirty="0">
                <a:latin typeface="Times New Roman"/>
                <a:cs typeface="Times New Roman"/>
              </a:rPr>
              <a:t>il riposo e poi un’eternità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</a:t>
            </a:r>
            <a:endParaRPr sz="1200">
              <a:latin typeface="Times New Roman"/>
              <a:cs typeface="Times New Roman"/>
            </a:endParaRPr>
          </a:p>
          <a:p>
            <a:pPr marL="76200" marR="16637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servizio perfezionato. Questi esseri altamente </a:t>
            </a:r>
            <a:r>
              <a:rPr sz="1200" dirty="0">
                <a:latin typeface="Times New Roman"/>
                <a:cs typeface="Times New Roman"/>
              </a:rPr>
              <a:t>personali </a:t>
            </a:r>
            <a:r>
              <a:rPr sz="1200" spc="-5" dirty="0">
                <a:latin typeface="Times New Roman"/>
                <a:cs typeface="Times New Roman"/>
              </a:rPr>
              <a:t>traggono </a:t>
            </a:r>
            <a:r>
              <a:rPr sz="1200" dirty="0">
                <a:latin typeface="Times New Roman"/>
                <a:cs typeface="Times New Roman"/>
              </a:rPr>
              <a:t>il loro nome dalla </a:t>
            </a:r>
            <a:r>
              <a:rPr sz="1200" spc="-5" dirty="0">
                <a:latin typeface="Times New Roman"/>
                <a:cs typeface="Times New Roman"/>
              </a:rPr>
              <a:t>natura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dallo </a:t>
            </a:r>
            <a:r>
              <a:rPr sz="1200" dirty="0">
                <a:latin typeface="Times New Roman"/>
                <a:cs typeface="Times New Roman"/>
              </a:rPr>
              <a:t>scopo </a:t>
            </a:r>
            <a:r>
              <a:rPr sz="1200" spc="-5" dirty="0">
                <a:latin typeface="Times New Roman"/>
                <a:cs typeface="Times New Roman"/>
              </a:rPr>
              <a:t>del loro lavoro. Essi </a:t>
            </a:r>
            <a:r>
              <a:rPr sz="1200" dirty="0">
                <a:latin typeface="Times New Roman"/>
                <a:cs typeface="Times New Roman"/>
              </a:rPr>
              <a:t>sono  </a:t>
            </a:r>
            <a:r>
              <a:rPr sz="1200" spc="-5" dirty="0">
                <a:latin typeface="Times New Roman"/>
                <a:cs typeface="Times New Roman"/>
              </a:rPr>
              <a:t>esclusivamente </a:t>
            </a:r>
            <a:r>
              <a:rPr sz="1200" dirty="0">
                <a:latin typeface="Times New Roman"/>
                <a:cs typeface="Times New Roman"/>
              </a:rPr>
              <a:t>consacrati al </a:t>
            </a:r>
            <a:r>
              <a:rPr sz="1200" spc="-5" dirty="0">
                <a:latin typeface="Times New Roman"/>
                <a:cs typeface="Times New Roman"/>
              </a:rPr>
              <a:t>compito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guidare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mortali </a:t>
            </a:r>
            <a:r>
              <a:rPr sz="1200" dirty="0">
                <a:latin typeface="Times New Roman"/>
                <a:cs typeface="Times New Roman"/>
              </a:rPr>
              <a:t>diplomati dei </a:t>
            </a:r>
            <a:r>
              <a:rPr sz="1200" spc="-5" dirty="0">
                <a:latin typeface="Times New Roman"/>
                <a:cs typeface="Times New Roman"/>
              </a:rPr>
              <a:t>Superuniversi del tempo </a:t>
            </a:r>
            <a:r>
              <a:rPr sz="1200" dirty="0">
                <a:latin typeface="Times New Roman"/>
                <a:cs typeface="Times New Roman"/>
              </a:rPr>
              <a:t>nei </a:t>
            </a:r>
            <a:r>
              <a:rPr sz="1200" spc="-5" dirty="0">
                <a:latin typeface="Times New Roman"/>
                <a:cs typeface="Times New Roman"/>
              </a:rPr>
              <a:t>corsi </a:t>
            </a:r>
            <a:r>
              <a:rPr sz="1200" dirty="0">
                <a:latin typeface="Times New Roman"/>
                <a:cs typeface="Times New Roman"/>
              </a:rPr>
              <a:t>d’istruzione e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formazione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Havona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servono </a:t>
            </a:r>
            <a:r>
              <a:rPr sz="1200" dirty="0">
                <a:latin typeface="Times New Roman"/>
                <a:cs typeface="Times New Roman"/>
              </a:rPr>
              <a:t>a preparare i </a:t>
            </a:r>
            <a:r>
              <a:rPr sz="1200" spc="-5" dirty="0">
                <a:latin typeface="Times New Roman"/>
                <a:cs typeface="Times New Roman"/>
              </a:rPr>
              <a:t>pellegrini ascendenti </a:t>
            </a:r>
            <a:r>
              <a:rPr sz="1200" dirty="0">
                <a:latin typeface="Times New Roman"/>
                <a:cs typeface="Times New Roman"/>
              </a:rPr>
              <a:t>all’ammissione </a:t>
            </a:r>
            <a:r>
              <a:rPr sz="1200" spc="-5" dirty="0">
                <a:latin typeface="Times New Roman"/>
                <a:cs typeface="Times New Roman"/>
              </a:rPr>
              <a:t>al Paradiso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al Corpo della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Finalità.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76200" marR="558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(269.6) 24:6.2 </a:t>
            </a:r>
            <a:r>
              <a:rPr sz="1200" dirty="0">
                <a:latin typeface="Times New Roman"/>
                <a:cs typeface="Times New Roman"/>
              </a:rPr>
              <a:t>Non mi è </a:t>
            </a:r>
            <a:r>
              <a:rPr sz="1200" spc="-5" dirty="0">
                <a:latin typeface="Times New Roman"/>
                <a:cs typeface="Times New Roman"/>
              </a:rPr>
              <a:t>proibito raccontarvi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lavoro </a:t>
            </a:r>
            <a:r>
              <a:rPr sz="1200" dirty="0">
                <a:latin typeface="Times New Roman"/>
                <a:cs typeface="Times New Roman"/>
              </a:rPr>
              <a:t>di queste Guide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Diplomati, ma </a:t>
            </a:r>
            <a:r>
              <a:rPr sz="1200" spc="-5" dirty="0">
                <a:latin typeface="Times New Roman"/>
                <a:cs typeface="Times New Roman"/>
              </a:rPr>
              <a:t>esso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talmente ultraspirituale che </a:t>
            </a:r>
            <a:r>
              <a:rPr sz="1200" dirty="0">
                <a:latin typeface="Times New Roman"/>
                <a:cs typeface="Times New Roman"/>
              </a:rPr>
              <a:t>io dispero di  </a:t>
            </a:r>
            <a:r>
              <a:rPr sz="1200" spc="-5" dirty="0">
                <a:latin typeface="Times New Roman"/>
                <a:cs typeface="Times New Roman"/>
              </a:rPr>
              <a:t>riuscire </a:t>
            </a:r>
            <a:r>
              <a:rPr sz="1200" dirty="0">
                <a:latin typeface="Times New Roman"/>
                <a:cs typeface="Times New Roman"/>
              </a:rPr>
              <a:t>a descrivere </a:t>
            </a:r>
            <a:r>
              <a:rPr sz="1200" spc="-5" dirty="0">
                <a:latin typeface="Times New Roman"/>
                <a:cs typeface="Times New Roman"/>
              </a:rPr>
              <a:t>adeguatamente alla </a:t>
            </a:r>
            <a:r>
              <a:rPr sz="1200" dirty="0">
                <a:latin typeface="Times New Roman"/>
                <a:cs typeface="Times New Roman"/>
              </a:rPr>
              <a:t>mente </a:t>
            </a:r>
            <a:r>
              <a:rPr sz="1200" spc="-5" dirty="0">
                <a:latin typeface="Times New Roman"/>
                <a:cs typeface="Times New Roman"/>
              </a:rPr>
              <a:t>materiale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concetto delle </a:t>
            </a:r>
            <a:r>
              <a:rPr sz="1200" spc="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molteplici </a:t>
            </a:r>
            <a:r>
              <a:rPr sz="1200" spc="-5" dirty="0">
                <a:latin typeface="Times New Roman"/>
                <a:cs typeface="Times New Roman"/>
              </a:rPr>
              <a:t>attività. Sui </a:t>
            </a:r>
            <a:r>
              <a:rPr sz="1200" dirty="0">
                <a:latin typeface="Times New Roman"/>
                <a:cs typeface="Times New Roman"/>
              </a:rPr>
              <a:t>mondi delle </a:t>
            </a:r>
            <a:r>
              <a:rPr sz="1200" spc="-5" dirty="0">
                <a:latin typeface="Times New Roman"/>
                <a:cs typeface="Times New Roman"/>
              </a:rPr>
              <a:t>dimore, quando  </a:t>
            </a:r>
            <a:r>
              <a:rPr sz="1200" dirty="0">
                <a:latin typeface="Times New Roman"/>
                <a:cs typeface="Times New Roman"/>
              </a:rPr>
              <a:t>il vostro </a:t>
            </a:r>
            <a:r>
              <a:rPr sz="1200" spc="-5" dirty="0">
                <a:latin typeface="Times New Roman"/>
                <a:cs typeface="Times New Roman"/>
              </a:rPr>
              <a:t>campo </a:t>
            </a:r>
            <a:r>
              <a:rPr sz="1200" dirty="0">
                <a:latin typeface="Times New Roman"/>
                <a:cs typeface="Times New Roman"/>
              </a:rPr>
              <a:t>visivo </a:t>
            </a:r>
            <a:r>
              <a:rPr sz="1200" spc="-5" dirty="0">
                <a:latin typeface="Times New Roman"/>
                <a:cs typeface="Times New Roman"/>
              </a:rPr>
              <a:t>sarà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esteso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sarete liberati dai vincoli dei confronti materiali, potrete cominciare </a:t>
            </a:r>
            <a:r>
              <a:rPr sz="1200" dirty="0">
                <a:latin typeface="Times New Roman"/>
                <a:cs typeface="Times New Roman"/>
              </a:rPr>
              <a:t>a comprendere il  </a:t>
            </a:r>
            <a:r>
              <a:rPr sz="1200" spc="-5" dirty="0">
                <a:latin typeface="Times New Roman"/>
                <a:cs typeface="Times New Roman"/>
              </a:rPr>
              <a:t>significato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quelle </a:t>
            </a:r>
            <a:r>
              <a:rPr sz="1200" dirty="0">
                <a:latin typeface="Times New Roman"/>
                <a:cs typeface="Times New Roman"/>
              </a:rPr>
              <a:t>realtà </a:t>
            </a:r>
            <a:r>
              <a:rPr sz="1200" spc="-5" dirty="0">
                <a:latin typeface="Times New Roman"/>
                <a:cs typeface="Times New Roman"/>
              </a:rPr>
              <a:t>che “occhio </a:t>
            </a:r>
            <a:r>
              <a:rPr sz="1200" dirty="0">
                <a:latin typeface="Times New Roman"/>
                <a:cs typeface="Times New Roman"/>
              </a:rPr>
              <a:t>non può vedere né orecchio udire 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sono mai state concepite dalle </a:t>
            </a:r>
            <a:r>
              <a:rPr sz="1200" dirty="0">
                <a:latin typeface="Times New Roman"/>
                <a:cs typeface="Times New Roman"/>
              </a:rPr>
              <a:t>menti </a:t>
            </a:r>
            <a:r>
              <a:rPr sz="1200" spc="-5" dirty="0">
                <a:latin typeface="Times New Roman"/>
                <a:cs typeface="Times New Roman"/>
              </a:rPr>
              <a:t>umane”, ed  anche </a:t>
            </a:r>
            <a:r>
              <a:rPr sz="1200" dirty="0">
                <a:latin typeface="Times New Roman"/>
                <a:cs typeface="Times New Roman"/>
              </a:rPr>
              <a:t>quelle </a:t>
            </a:r>
            <a:r>
              <a:rPr sz="1200" spc="-5" dirty="0">
                <a:latin typeface="Times New Roman"/>
                <a:cs typeface="Times New Roman"/>
              </a:rPr>
              <a:t>cose che </a:t>
            </a:r>
            <a:r>
              <a:rPr sz="1200" dirty="0">
                <a:latin typeface="Times New Roman"/>
                <a:cs typeface="Times New Roman"/>
              </a:rPr>
              <a:t>“Dio ha </a:t>
            </a:r>
            <a:r>
              <a:rPr sz="1200" spc="-5" dirty="0">
                <a:latin typeface="Times New Roman"/>
                <a:cs typeface="Times New Roman"/>
              </a:rPr>
              <a:t>preparato </a:t>
            </a:r>
            <a:r>
              <a:rPr sz="1200" dirty="0">
                <a:latin typeface="Times New Roman"/>
                <a:cs typeface="Times New Roman"/>
              </a:rPr>
              <a:t>per coloro </a:t>
            </a:r>
            <a:r>
              <a:rPr sz="1200" spc="-5" dirty="0">
                <a:latin typeface="Times New Roman"/>
                <a:cs typeface="Times New Roman"/>
              </a:rPr>
              <a:t>che amano </a:t>
            </a:r>
            <a:r>
              <a:rPr sz="1200" dirty="0">
                <a:latin typeface="Times New Roman"/>
                <a:cs typeface="Times New Roman"/>
              </a:rPr>
              <a:t>tali </a:t>
            </a:r>
            <a:r>
              <a:rPr sz="1200" spc="-5" dirty="0">
                <a:latin typeface="Times New Roman"/>
                <a:cs typeface="Times New Roman"/>
              </a:rPr>
              <a:t>verità eterne”. Voi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sarete sempre così </a:t>
            </a:r>
            <a:r>
              <a:rPr sz="1200" dirty="0">
                <a:latin typeface="Times New Roman"/>
                <a:cs typeface="Times New Roman"/>
              </a:rPr>
              <a:t>limitati </a:t>
            </a:r>
            <a:r>
              <a:rPr sz="1200" spc="-5" dirty="0">
                <a:latin typeface="Times New Roman"/>
                <a:cs typeface="Times New Roman"/>
              </a:rPr>
              <a:t>nel </a:t>
            </a:r>
            <a:r>
              <a:rPr sz="1200" dirty="0">
                <a:latin typeface="Times New Roman"/>
                <a:cs typeface="Times New Roman"/>
              </a:rPr>
              <a:t>raggio del  vostro </a:t>
            </a:r>
            <a:r>
              <a:rPr sz="1200" spc="-5" dirty="0">
                <a:latin typeface="Times New Roman"/>
                <a:cs typeface="Times New Roman"/>
              </a:rPr>
              <a:t>campo </a:t>
            </a:r>
            <a:r>
              <a:rPr sz="1200" dirty="0">
                <a:latin typeface="Times New Roman"/>
                <a:cs typeface="Times New Roman"/>
              </a:rPr>
              <a:t>visivo e nella vostra </a:t>
            </a:r>
            <a:r>
              <a:rPr sz="1200" spc="-5" dirty="0">
                <a:latin typeface="Times New Roman"/>
                <a:cs typeface="Times New Roman"/>
              </a:rPr>
              <a:t>comprensione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spirituale.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60655" algn="just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(270.1) 24:6.3 </a:t>
            </a:r>
            <a:r>
              <a:rPr sz="1200" spc="-15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Guide </a:t>
            </a:r>
            <a:r>
              <a:rPr sz="1200" spc="-5" dirty="0">
                <a:latin typeface="Times New Roman"/>
                <a:cs typeface="Times New Roman"/>
              </a:rPr>
              <a:t>dei Diplomati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impegnate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pilotare </a:t>
            </a:r>
            <a:r>
              <a:rPr sz="1200" dirty="0">
                <a:latin typeface="Times New Roman"/>
                <a:cs typeface="Times New Roman"/>
              </a:rPr>
              <a:t>i pellegrini </a:t>
            </a:r>
            <a:r>
              <a:rPr sz="1200" spc="-5" dirty="0">
                <a:latin typeface="Times New Roman"/>
                <a:cs typeface="Times New Roman"/>
              </a:rPr>
              <a:t>del tempo attraverso </a:t>
            </a:r>
            <a:r>
              <a:rPr sz="1200" dirty="0">
                <a:latin typeface="Times New Roman"/>
                <a:cs typeface="Times New Roman"/>
              </a:rPr>
              <a:t>i sette </a:t>
            </a:r>
            <a:r>
              <a:rPr sz="1200" spc="-5" dirty="0">
                <a:latin typeface="Times New Roman"/>
                <a:cs typeface="Times New Roman"/>
              </a:rPr>
              <a:t>circuiti </a:t>
            </a:r>
            <a:r>
              <a:rPr sz="1200" dirty="0">
                <a:latin typeface="Times New Roman"/>
                <a:cs typeface="Times New Roman"/>
              </a:rPr>
              <a:t>dei mondi di </a:t>
            </a:r>
            <a:r>
              <a:rPr sz="1200" spc="-5" dirty="0">
                <a:latin typeface="Times New Roman"/>
                <a:cs typeface="Times New Roman"/>
              </a:rPr>
              <a:t>Havona. 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guida che </a:t>
            </a:r>
            <a:r>
              <a:rPr sz="1200" dirty="0">
                <a:latin typeface="Times New Roman"/>
                <a:cs typeface="Times New Roman"/>
              </a:rPr>
              <a:t>vi </a:t>
            </a:r>
            <a:r>
              <a:rPr sz="1200" spc="-5" dirty="0">
                <a:latin typeface="Times New Roman"/>
                <a:cs typeface="Times New Roman"/>
              </a:rPr>
              <a:t>riceverà al </a:t>
            </a:r>
            <a:r>
              <a:rPr sz="1200" dirty="0">
                <a:latin typeface="Times New Roman"/>
                <a:cs typeface="Times New Roman"/>
              </a:rPr>
              <a:t>vostro </a:t>
            </a:r>
            <a:r>
              <a:rPr sz="1200" spc="-5" dirty="0">
                <a:latin typeface="Times New Roman"/>
                <a:cs typeface="Times New Roman"/>
              </a:rPr>
              <a:t>arrivo sul </a:t>
            </a:r>
            <a:r>
              <a:rPr sz="1200" dirty="0">
                <a:latin typeface="Times New Roman"/>
                <a:cs typeface="Times New Roman"/>
              </a:rPr>
              <a:t>mondo </a:t>
            </a:r>
            <a:r>
              <a:rPr sz="1200" spc="-5" dirty="0">
                <a:latin typeface="Times New Roman"/>
                <a:cs typeface="Times New Roman"/>
              </a:rPr>
              <a:t>d’accoglienza </a:t>
            </a:r>
            <a:r>
              <a:rPr sz="1200" dirty="0">
                <a:latin typeface="Times New Roman"/>
                <a:cs typeface="Times New Roman"/>
              </a:rPr>
              <a:t>del circuito </a:t>
            </a:r>
            <a:r>
              <a:rPr sz="1200" spc="-5" dirty="0">
                <a:latin typeface="Times New Roman"/>
                <a:cs typeface="Times New Roman"/>
              </a:rPr>
              <a:t>esterno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Havona </a:t>
            </a:r>
            <a:r>
              <a:rPr sz="1200" dirty="0">
                <a:latin typeface="Times New Roman"/>
                <a:cs typeface="Times New Roman"/>
              </a:rPr>
              <a:t>resterà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voi per </a:t>
            </a:r>
            <a:r>
              <a:rPr sz="1200" spc="5" dirty="0">
                <a:latin typeface="Times New Roman"/>
                <a:cs typeface="Times New Roman"/>
              </a:rPr>
              <a:t>tutta </a:t>
            </a:r>
            <a:r>
              <a:rPr sz="1200" dirty="0">
                <a:latin typeface="Times New Roman"/>
                <a:cs typeface="Times New Roman"/>
              </a:rPr>
              <a:t>la vostra  </a:t>
            </a:r>
            <a:r>
              <a:rPr sz="1200" spc="-5" dirty="0">
                <a:latin typeface="Times New Roman"/>
                <a:cs typeface="Times New Roman"/>
              </a:rPr>
              <a:t>carriera sui circuiti </a:t>
            </a:r>
            <a:r>
              <a:rPr sz="1200" dirty="0">
                <a:latin typeface="Times New Roman"/>
                <a:cs typeface="Times New Roman"/>
              </a:rPr>
              <a:t>celesti. </a:t>
            </a:r>
            <a:r>
              <a:rPr sz="1200" spc="-5" dirty="0">
                <a:latin typeface="Times New Roman"/>
                <a:cs typeface="Times New Roman"/>
              </a:rPr>
              <a:t>Anche se </a:t>
            </a:r>
            <a:r>
              <a:rPr sz="1200" dirty="0">
                <a:latin typeface="Times New Roman"/>
                <a:cs typeface="Times New Roman"/>
              </a:rPr>
              <a:t>vi </a:t>
            </a:r>
            <a:r>
              <a:rPr sz="1200" spc="-5" dirty="0">
                <a:latin typeface="Times New Roman"/>
                <a:cs typeface="Times New Roman"/>
              </a:rPr>
              <a:t>assocerete con innumerevoli altre personalità durante </a:t>
            </a:r>
            <a:r>
              <a:rPr sz="1200" dirty="0">
                <a:latin typeface="Times New Roman"/>
                <a:cs typeface="Times New Roman"/>
              </a:rPr>
              <a:t>il vostro </a:t>
            </a:r>
            <a:r>
              <a:rPr sz="1200" spc="-5" dirty="0">
                <a:latin typeface="Times New Roman"/>
                <a:cs typeface="Times New Roman"/>
              </a:rPr>
              <a:t>soggiorno su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5" dirty="0">
                <a:latin typeface="Times New Roman"/>
                <a:cs typeface="Times New Roman"/>
              </a:rPr>
              <a:t>miliardo </a:t>
            </a:r>
            <a:r>
              <a:rPr sz="1200" dirty="0">
                <a:latin typeface="Times New Roman"/>
                <a:cs typeface="Times New Roman"/>
              </a:rPr>
              <a:t>di  mondi, la vostra Guida dei Diplomati vi </a:t>
            </a:r>
            <a:r>
              <a:rPr sz="1200" spc="-5" dirty="0">
                <a:latin typeface="Times New Roman"/>
                <a:cs typeface="Times New Roman"/>
              </a:rPr>
              <a:t>seguirà </a:t>
            </a:r>
            <a:r>
              <a:rPr sz="1200" dirty="0">
                <a:latin typeface="Times New Roman"/>
                <a:cs typeface="Times New Roman"/>
              </a:rPr>
              <a:t>sino </a:t>
            </a:r>
            <a:r>
              <a:rPr sz="1200" spc="-5" dirty="0">
                <a:latin typeface="Times New Roman"/>
                <a:cs typeface="Times New Roman"/>
              </a:rPr>
              <a:t>al termine della </a:t>
            </a:r>
            <a:r>
              <a:rPr sz="1200" dirty="0">
                <a:latin typeface="Times New Roman"/>
                <a:cs typeface="Times New Roman"/>
              </a:rPr>
              <a:t>vostra </a:t>
            </a:r>
            <a:r>
              <a:rPr sz="1200" spc="-5" dirty="0">
                <a:latin typeface="Times New Roman"/>
                <a:cs typeface="Times New Roman"/>
              </a:rPr>
              <a:t>progressione </a:t>
            </a:r>
            <a:r>
              <a:rPr sz="1200" dirty="0">
                <a:latin typeface="Times New Roman"/>
                <a:cs typeface="Times New Roman"/>
              </a:rPr>
              <a:t>in Havona e </a:t>
            </a:r>
            <a:r>
              <a:rPr sz="1200" spc="-5" dirty="0">
                <a:latin typeface="Times New Roman"/>
                <a:cs typeface="Times New Roman"/>
              </a:rPr>
              <a:t>sarà </a:t>
            </a:r>
            <a:r>
              <a:rPr sz="1200" dirty="0">
                <a:latin typeface="Times New Roman"/>
                <a:cs typeface="Times New Roman"/>
              </a:rPr>
              <a:t>testimone </a:t>
            </a:r>
            <a:r>
              <a:rPr sz="1200" spc="-5" dirty="0">
                <a:latin typeface="Times New Roman"/>
                <a:cs typeface="Times New Roman"/>
              </a:rPr>
              <a:t>della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vostra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47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475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204200" cy="372364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167005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entrata nel sonno </a:t>
            </a:r>
            <a:r>
              <a:rPr sz="1200" dirty="0">
                <a:latin typeface="Times New Roman"/>
                <a:cs typeface="Times New Roman"/>
              </a:rPr>
              <a:t>finale del </a:t>
            </a:r>
            <a:r>
              <a:rPr sz="1200" spc="-5" dirty="0">
                <a:latin typeface="Times New Roman"/>
                <a:cs typeface="Times New Roman"/>
              </a:rPr>
              <a:t>tempo,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sonno del transito dell’eternità verso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meta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Paradiso, dove </a:t>
            </a:r>
            <a:r>
              <a:rPr sz="1200" spc="-5" dirty="0">
                <a:latin typeface="Times New Roman"/>
                <a:cs typeface="Times New Roman"/>
              </a:rPr>
              <a:t>al risveglio sarete </a:t>
            </a:r>
            <a:r>
              <a:rPr sz="1200" dirty="0">
                <a:latin typeface="Times New Roman"/>
                <a:cs typeface="Times New Roman"/>
              </a:rPr>
              <a:t>salutati </a:t>
            </a:r>
            <a:r>
              <a:rPr sz="1200" spc="-5" dirty="0">
                <a:latin typeface="Times New Roman"/>
                <a:cs typeface="Times New Roman"/>
              </a:rPr>
              <a:t>dal  Compagno Paradisiaco incaricato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accogliervi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forse </a:t>
            </a:r>
            <a:r>
              <a:rPr sz="1200" dirty="0">
                <a:latin typeface="Times New Roman"/>
                <a:cs typeface="Times New Roman"/>
              </a:rPr>
              <a:t>di rimanere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voi fino a </a:t>
            </a:r>
            <a:r>
              <a:rPr sz="1200" spc="-5" dirty="0">
                <a:latin typeface="Times New Roman"/>
                <a:cs typeface="Times New Roman"/>
              </a:rPr>
              <a:t>quando sarete </a:t>
            </a:r>
            <a:r>
              <a:rPr sz="1200" dirty="0">
                <a:latin typeface="Times New Roman"/>
                <a:cs typeface="Times New Roman"/>
              </a:rPr>
              <a:t>iniziati come </a:t>
            </a:r>
            <a:r>
              <a:rPr sz="1200" spc="-5" dirty="0">
                <a:latin typeface="Times New Roman"/>
                <a:cs typeface="Times New Roman"/>
              </a:rPr>
              <a:t>membri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Corpo  dei </a:t>
            </a:r>
            <a:r>
              <a:rPr sz="1200" dirty="0">
                <a:latin typeface="Times New Roman"/>
                <a:cs typeface="Times New Roman"/>
              </a:rPr>
              <a:t>Mortali della </a:t>
            </a:r>
            <a:r>
              <a:rPr sz="1200" spc="-5" dirty="0">
                <a:latin typeface="Times New Roman"/>
                <a:cs typeface="Times New Roman"/>
              </a:rPr>
              <a:t>Finalità.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685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(270.2) 24:6.4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numero delle Guide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Diplomati </a:t>
            </a:r>
            <a:r>
              <a:rPr sz="1200" spc="-5" dirty="0">
                <a:latin typeface="Times New Roman"/>
                <a:cs typeface="Times New Roman"/>
              </a:rPr>
              <a:t>supera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capacità </a:t>
            </a:r>
            <a:r>
              <a:rPr sz="1200" dirty="0">
                <a:latin typeface="Times New Roman"/>
                <a:cs typeface="Times New Roman"/>
              </a:rPr>
              <a:t>di comprensione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mente umana, e </a:t>
            </a:r>
            <a:r>
              <a:rPr sz="1200" spc="-5" dirty="0">
                <a:latin typeface="Times New Roman"/>
                <a:cs typeface="Times New Roman"/>
              </a:rPr>
              <a:t>continua ad aumentare. </a:t>
            </a:r>
            <a:r>
              <a:rPr sz="1200" spc="-10" dirty="0">
                <a:latin typeface="Times New Roman"/>
                <a:cs typeface="Times New Roman"/>
              </a:rPr>
              <a:t>La 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origine </a:t>
            </a:r>
            <a:r>
              <a:rPr sz="1200" dirty="0">
                <a:latin typeface="Times New Roman"/>
                <a:cs typeface="Times New Roman"/>
              </a:rPr>
              <a:t>ha qualcosa di </a:t>
            </a:r>
            <a:r>
              <a:rPr sz="1200" spc="-5" dirty="0">
                <a:latin typeface="Times New Roman"/>
                <a:cs typeface="Times New Roman"/>
              </a:rPr>
              <a:t>misterioso. Essi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sono esistiti dall’eternità; appaiono </a:t>
            </a:r>
            <a:r>
              <a:rPr sz="1200" dirty="0">
                <a:latin typeface="Times New Roman"/>
                <a:cs typeface="Times New Roman"/>
              </a:rPr>
              <a:t>misteriosamente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ce n’è </a:t>
            </a:r>
            <a:r>
              <a:rPr sz="1200" spc="-5" dirty="0">
                <a:latin typeface="Times New Roman"/>
                <a:cs typeface="Times New Roman"/>
              </a:rPr>
              <a:t>bisogno. </a:t>
            </a:r>
            <a:r>
              <a:rPr sz="1200" spc="-10" dirty="0">
                <a:latin typeface="Times New Roman"/>
                <a:cs typeface="Times New Roman"/>
              </a:rPr>
              <a:t>In  </a:t>
            </a:r>
            <a:r>
              <a:rPr sz="1200" spc="-5" dirty="0">
                <a:latin typeface="Times New Roman"/>
                <a:cs typeface="Times New Roman"/>
              </a:rPr>
              <a:t>nessuno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regni dell’Universo centrale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fatta </a:t>
            </a:r>
            <a:r>
              <a:rPr sz="1200" dirty="0">
                <a:latin typeface="Times New Roman"/>
                <a:cs typeface="Times New Roman"/>
              </a:rPr>
              <a:t>menzione di una Guida </a:t>
            </a:r>
            <a:r>
              <a:rPr sz="1200" spc="-5" dirty="0">
                <a:latin typeface="Times New Roman"/>
                <a:cs typeface="Times New Roman"/>
              </a:rPr>
              <a:t>dei Diplomati </a:t>
            </a:r>
            <a:r>
              <a:rPr sz="1200" dirty="0">
                <a:latin typeface="Times New Roman"/>
                <a:cs typeface="Times New Roman"/>
              </a:rPr>
              <a:t>prima di quel </a:t>
            </a:r>
            <a:r>
              <a:rPr sz="1200" spc="-5" dirty="0">
                <a:latin typeface="Times New Roman"/>
                <a:cs typeface="Times New Roman"/>
              </a:rPr>
              <a:t>lontanissimo giorno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cui </a:t>
            </a:r>
            <a:r>
              <a:rPr sz="1200" dirty="0">
                <a:latin typeface="Times New Roman"/>
                <a:cs typeface="Times New Roman"/>
              </a:rPr>
              <a:t>il  </a:t>
            </a:r>
            <a:r>
              <a:rPr sz="1200" spc="-5" dirty="0">
                <a:latin typeface="Times New Roman"/>
                <a:cs typeface="Times New Roman"/>
              </a:rPr>
              <a:t>primo pellegrino mortale </a:t>
            </a:r>
            <a:r>
              <a:rPr sz="1200" dirty="0">
                <a:latin typeface="Times New Roman"/>
                <a:cs typeface="Times New Roman"/>
              </a:rPr>
              <a:t>di tutti i </a:t>
            </a:r>
            <a:r>
              <a:rPr sz="1200" spc="-5" dirty="0">
                <a:latin typeface="Times New Roman"/>
                <a:cs typeface="Times New Roman"/>
              </a:rPr>
              <a:t>tempi raggiunse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cintura esterna della creazione centrale. </a:t>
            </a:r>
            <a:r>
              <a:rPr sz="1200" dirty="0">
                <a:latin typeface="Times New Roman"/>
                <a:cs typeface="Times New Roman"/>
              </a:rPr>
              <a:t>Nell’istante in cui </a:t>
            </a:r>
            <a:r>
              <a:rPr sz="1200" spc="-5" dirty="0">
                <a:latin typeface="Times New Roman"/>
                <a:cs typeface="Times New Roman"/>
              </a:rPr>
              <a:t>egli arrivò </a:t>
            </a:r>
            <a:r>
              <a:rPr sz="1200" dirty="0">
                <a:latin typeface="Times New Roman"/>
                <a:cs typeface="Times New Roman"/>
              </a:rPr>
              <a:t>sul  mondo pilota </a:t>
            </a:r>
            <a:r>
              <a:rPr sz="1200" spc="-5" dirty="0">
                <a:latin typeface="Times New Roman"/>
                <a:cs typeface="Times New Roman"/>
              </a:rPr>
              <a:t>del circuito esterno, </a:t>
            </a:r>
            <a:r>
              <a:rPr sz="1200" dirty="0">
                <a:latin typeface="Times New Roman"/>
                <a:cs typeface="Times New Roman"/>
              </a:rPr>
              <a:t>fu amichevolmente </a:t>
            </a:r>
            <a:r>
              <a:rPr sz="1200" spc="-5" dirty="0">
                <a:latin typeface="Times New Roman"/>
                <a:cs typeface="Times New Roman"/>
              </a:rPr>
              <a:t>accolto </a:t>
            </a:r>
            <a:r>
              <a:rPr sz="1200" dirty="0">
                <a:latin typeface="Times New Roman"/>
                <a:cs typeface="Times New Roman"/>
              </a:rPr>
              <a:t>da Malvorian, la </a:t>
            </a:r>
            <a:r>
              <a:rPr sz="1200" spc="-5" dirty="0">
                <a:latin typeface="Times New Roman"/>
                <a:cs typeface="Times New Roman"/>
              </a:rPr>
              <a:t>prima delle </a:t>
            </a:r>
            <a:r>
              <a:rPr sz="1200" dirty="0">
                <a:latin typeface="Times New Roman"/>
                <a:cs typeface="Times New Roman"/>
              </a:rPr>
              <a:t>Guide dei Diplomati ed </a:t>
            </a:r>
            <a:r>
              <a:rPr sz="1200" spc="-5" dirty="0">
                <a:latin typeface="Times New Roman"/>
                <a:cs typeface="Times New Roman"/>
              </a:rPr>
              <a:t>ora capo </a:t>
            </a:r>
            <a:r>
              <a:rPr sz="1200" spc="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loro  </a:t>
            </a:r>
            <a:r>
              <a:rPr sz="1200" spc="-5" dirty="0">
                <a:latin typeface="Times New Roman"/>
                <a:cs typeface="Times New Roman"/>
              </a:rPr>
              <a:t>consiglio supremo </a:t>
            </a:r>
            <a:r>
              <a:rPr sz="1200" dirty="0">
                <a:latin typeface="Times New Roman"/>
                <a:cs typeface="Times New Roman"/>
              </a:rPr>
              <a:t>e direttore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vasta </a:t>
            </a:r>
            <a:r>
              <a:rPr sz="1200" dirty="0">
                <a:latin typeface="Times New Roman"/>
                <a:cs typeface="Times New Roman"/>
              </a:rPr>
              <a:t>organizzazione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educativa.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(270.3) 24:6.5 </a:t>
            </a:r>
            <a:r>
              <a:rPr sz="1200" spc="-10" dirty="0">
                <a:latin typeface="Times New Roman"/>
                <a:cs typeface="Times New Roman"/>
              </a:rPr>
              <a:t>Negli </a:t>
            </a:r>
            <a:r>
              <a:rPr sz="1200" spc="-5" dirty="0">
                <a:latin typeface="Times New Roman"/>
                <a:cs typeface="Times New Roman"/>
              </a:rPr>
              <a:t>archivi paradisiaci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Havona, </a:t>
            </a:r>
            <a:r>
              <a:rPr sz="1200" dirty="0">
                <a:latin typeface="Times New Roman"/>
                <a:cs typeface="Times New Roman"/>
              </a:rPr>
              <a:t>nella </a:t>
            </a:r>
            <a:r>
              <a:rPr sz="1200" spc="-5" dirty="0">
                <a:latin typeface="Times New Roman"/>
                <a:cs typeface="Times New Roman"/>
              </a:rPr>
              <a:t>sezione denominata “Guide dei Diplomati”, figura questa annotazione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iniziale: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200">
              <a:latin typeface="Times New Roman"/>
              <a:cs typeface="Times New Roman"/>
            </a:endParaRPr>
          </a:p>
          <a:p>
            <a:pPr marL="533400" marR="57721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(270.4) 24:6.6 </a:t>
            </a:r>
            <a:r>
              <a:rPr sz="1200" spc="-5" dirty="0">
                <a:latin typeface="Times New Roman"/>
                <a:cs typeface="Times New Roman"/>
              </a:rPr>
              <a:t>“E Malvorian, </a:t>
            </a:r>
            <a:r>
              <a:rPr sz="1200" dirty="0">
                <a:latin typeface="Times New Roman"/>
                <a:cs typeface="Times New Roman"/>
              </a:rPr>
              <a:t>il primo di </a:t>
            </a:r>
            <a:r>
              <a:rPr sz="1200" spc="-5" dirty="0">
                <a:latin typeface="Times New Roman"/>
                <a:cs typeface="Times New Roman"/>
              </a:rPr>
              <a:t>quest’ordine, accolse ed </a:t>
            </a:r>
            <a:r>
              <a:rPr sz="1200" dirty="0">
                <a:latin typeface="Times New Roman"/>
                <a:cs typeface="Times New Roman"/>
              </a:rPr>
              <a:t>istruì il </a:t>
            </a:r>
            <a:r>
              <a:rPr sz="1200" spc="-5" dirty="0">
                <a:latin typeface="Times New Roman"/>
                <a:cs typeface="Times New Roman"/>
              </a:rPr>
              <a:t>pellegrino scopritore </a:t>
            </a:r>
            <a:r>
              <a:rPr sz="1200" dirty="0">
                <a:latin typeface="Times New Roman"/>
                <a:cs typeface="Times New Roman"/>
              </a:rPr>
              <a:t>di Havona e lo condusse  </a:t>
            </a:r>
            <a:r>
              <a:rPr sz="1200" spc="-5" dirty="0">
                <a:latin typeface="Times New Roman"/>
                <a:cs typeface="Times New Roman"/>
              </a:rPr>
              <a:t>dai circuiti esterni d’esperienza </a:t>
            </a:r>
            <a:r>
              <a:rPr sz="1200" dirty="0">
                <a:latin typeface="Times New Roman"/>
                <a:cs typeface="Times New Roman"/>
              </a:rPr>
              <a:t>iniziale, </a:t>
            </a:r>
            <a:r>
              <a:rPr sz="1200" spc="-5" dirty="0">
                <a:latin typeface="Times New Roman"/>
                <a:cs typeface="Times New Roman"/>
              </a:rPr>
              <a:t>passo </a:t>
            </a:r>
            <a:r>
              <a:rPr sz="1200" dirty="0">
                <a:latin typeface="Times New Roman"/>
                <a:cs typeface="Times New Roman"/>
              </a:rPr>
              <a:t>dopo passo e circuito dopo </a:t>
            </a:r>
            <a:r>
              <a:rPr sz="1200" spc="-5" dirty="0">
                <a:latin typeface="Times New Roman"/>
                <a:cs typeface="Times New Roman"/>
              </a:rPr>
              <a:t>circuito, </a:t>
            </a:r>
            <a:r>
              <a:rPr sz="1200" dirty="0">
                <a:latin typeface="Times New Roman"/>
                <a:cs typeface="Times New Roman"/>
              </a:rPr>
              <a:t>fino a che </a:t>
            </a:r>
            <a:r>
              <a:rPr sz="1200" spc="-5" dirty="0">
                <a:latin typeface="Times New Roman"/>
                <a:cs typeface="Times New Roman"/>
              </a:rPr>
              <a:t>giunse alla presenza  stessa della Sorgente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Destino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ogni personalità, </a:t>
            </a:r>
            <a:r>
              <a:rPr sz="1200" dirty="0">
                <a:latin typeface="Times New Roman"/>
                <a:cs typeface="Times New Roman"/>
              </a:rPr>
              <a:t>dopodiché </a:t>
            </a:r>
            <a:r>
              <a:rPr sz="1200" spc="-5" dirty="0">
                <a:latin typeface="Times New Roman"/>
                <a:cs typeface="Times New Roman"/>
              </a:rPr>
              <a:t>varcò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soglia dell’eternità che </a:t>
            </a:r>
            <a:r>
              <a:rPr sz="1200" dirty="0">
                <a:latin typeface="Times New Roman"/>
                <a:cs typeface="Times New Roman"/>
              </a:rPr>
              <a:t>conduce </a:t>
            </a:r>
            <a:r>
              <a:rPr sz="1200" spc="-5" dirty="0">
                <a:latin typeface="Times New Roman"/>
                <a:cs typeface="Times New Roman"/>
              </a:rPr>
              <a:t>al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Paradiso.”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9334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(270.5) 24:6.7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quell’epoca </a:t>
            </a:r>
            <a:r>
              <a:rPr sz="1200" spc="-5" dirty="0">
                <a:latin typeface="Times New Roman"/>
                <a:cs typeface="Times New Roman"/>
              </a:rPr>
              <a:t>remota </a:t>
            </a:r>
            <a:r>
              <a:rPr sz="1200" dirty="0">
                <a:latin typeface="Times New Roman"/>
                <a:cs typeface="Times New Roman"/>
              </a:rPr>
              <a:t>io </a:t>
            </a:r>
            <a:r>
              <a:rPr sz="1200" spc="-5" dirty="0">
                <a:latin typeface="Times New Roman"/>
                <a:cs typeface="Times New Roman"/>
              </a:rPr>
              <a:t>ero addetto al </a:t>
            </a:r>
            <a:r>
              <a:rPr sz="1200" dirty="0">
                <a:latin typeface="Times New Roman"/>
                <a:cs typeface="Times New Roman"/>
              </a:rPr>
              <a:t>servizio </a:t>
            </a:r>
            <a:r>
              <a:rPr sz="1200" spc="-5" dirty="0">
                <a:latin typeface="Times New Roman"/>
                <a:cs typeface="Times New Roman"/>
              </a:rPr>
              <a:t>degli Antichi dei Giorni su Uversa,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ci rallegrammo </a:t>
            </a:r>
            <a:r>
              <a:rPr sz="1200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alla </a:t>
            </a:r>
            <a:r>
              <a:rPr sz="1200" dirty="0">
                <a:latin typeface="Times New Roman"/>
                <a:cs typeface="Times New Roman"/>
              </a:rPr>
              <a:t>certezza  </a:t>
            </a:r>
            <a:r>
              <a:rPr sz="1200" spc="-5" dirty="0">
                <a:latin typeface="Times New Roman"/>
                <a:cs typeface="Times New Roman"/>
              </a:rPr>
              <a:t>che finalmente </a:t>
            </a:r>
            <a:r>
              <a:rPr sz="1200" dirty="0">
                <a:latin typeface="Times New Roman"/>
                <a:cs typeface="Times New Roman"/>
              </a:rPr>
              <a:t>dei pellegrini </a:t>
            </a:r>
            <a:r>
              <a:rPr sz="1200" spc="-5" dirty="0">
                <a:latin typeface="Times New Roman"/>
                <a:cs typeface="Times New Roman"/>
              </a:rPr>
              <a:t>provenienti </a:t>
            </a:r>
            <a:r>
              <a:rPr sz="1200" dirty="0">
                <a:latin typeface="Times New Roman"/>
                <a:cs typeface="Times New Roman"/>
              </a:rPr>
              <a:t>dal nostro </a:t>
            </a:r>
            <a:r>
              <a:rPr sz="1200" spc="-5" dirty="0">
                <a:latin typeface="Times New Roman"/>
                <a:cs typeface="Times New Roman"/>
              </a:rPr>
              <a:t>Superuniverso avessero raggiunto Havona.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intere </a:t>
            </a:r>
            <a:r>
              <a:rPr sz="1200" dirty="0">
                <a:latin typeface="Times New Roman"/>
                <a:cs typeface="Times New Roman"/>
              </a:rPr>
              <a:t>epoche </a:t>
            </a:r>
            <a:r>
              <a:rPr sz="1200" spc="-5" dirty="0">
                <a:latin typeface="Times New Roman"/>
                <a:cs typeface="Times New Roman"/>
              </a:rPr>
              <a:t>ci </a:t>
            </a:r>
            <a:r>
              <a:rPr sz="1200" dirty="0">
                <a:latin typeface="Times New Roman"/>
                <a:cs typeface="Times New Roman"/>
              </a:rPr>
              <a:t>era stato  </a:t>
            </a:r>
            <a:r>
              <a:rPr sz="1200" spc="-5" dirty="0">
                <a:latin typeface="Times New Roman"/>
                <a:cs typeface="Times New Roman"/>
              </a:rPr>
              <a:t>insegnato che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creature evoluzionarie dello </a:t>
            </a:r>
            <a:r>
              <a:rPr sz="1200" dirty="0">
                <a:latin typeface="Times New Roman"/>
                <a:cs typeface="Times New Roman"/>
              </a:rPr>
              <a:t>spazio </a:t>
            </a:r>
            <a:r>
              <a:rPr sz="1200" spc="-5" dirty="0">
                <a:latin typeface="Times New Roman"/>
                <a:cs typeface="Times New Roman"/>
              </a:rPr>
              <a:t>avrebbero raggiunto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Paradiso, ed </a:t>
            </a:r>
            <a:r>
              <a:rPr sz="1200" dirty="0">
                <a:latin typeface="Times New Roman"/>
                <a:cs typeface="Times New Roman"/>
              </a:rPr>
              <a:t>il più </a:t>
            </a:r>
            <a:r>
              <a:rPr sz="1200" spc="-5" dirty="0">
                <a:latin typeface="Times New Roman"/>
                <a:cs typeface="Times New Roman"/>
              </a:rPr>
              <a:t>grande fremito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gioia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5" dirty="0">
                <a:latin typeface="Times New Roman"/>
                <a:cs typeface="Times New Roman"/>
              </a:rPr>
              <a:t>tutti </a:t>
            </a:r>
            <a:r>
              <a:rPr sz="1200" dirty="0">
                <a:latin typeface="Times New Roman"/>
                <a:cs typeface="Times New Roman"/>
              </a:rPr>
              <a:t>i tempi  </a:t>
            </a:r>
            <a:r>
              <a:rPr sz="1200" spc="-5" dirty="0">
                <a:latin typeface="Times New Roman"/>
                <a:cs typeface="Times New Roman"/>
              </a:rPr>
              <a:t>percorse </a:t>
            </a:r>
            <a:r>
              <a:rPr sz="1200" dirty="0">
                <a:latin typeface="Times New Roman"/>
                <a:cs typeface="Times New Roman"/>
              </a:rPr>
              <a:t>le corti </a:t>
            </a:r>
            <a:r>
              <a:rPr sz="1200" spc="-5" dirty="0">
                <a:latin typeface="Times New Roman"/>
                <a:cs typeface="Times New Roman"/>
              </a:rPr>
              <a:t>celesti </a:t>
            </a:r>
            <a:r>
              <a:rPr sz="1200" dirty="0">
                <a:latin typeface="Times New Roman"/>
                <a:cs typeface="Times New Roman"/>
              </a:rPr>
              <a:t>quando il primo </a:t>
            </a:r>
            <a:r>
              <a:rPr sz="1200" spc="-5" dirty="0">
                <a:latin typeface="Times New Roman"/>
                <a:cs typeface="Times New Roman"/>
              </a:rPr>
              <a:t>pellegrino arrivò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effettivamente.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47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476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211184" cy="39573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6858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(270.6) 24:6.8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nome di questo </a:t>
            </a:r>
            <a:r>
              <a:rPr sz="1200" spc="-5" dirty="0">
                <a:latin typeface="Times New Roman"/>
                <a:cs typeface="Times New Roman"/>
              </a:rPr>
              <a:t>pellegrino </a:t>
            </a:r>
            <a:r>
              <a:rPr sz="1200" dirty="0">
                <a:latin typeface="Times New Roman"/>
                <a:cs typeface="Times New Roman"/>
              </a:rPr>
              <a:t>scopritore di </a:t>
            </a:r>
            <a:r>
              <a:rPr sz="1200" spc="-5" dirty="0">
                <a:latin typeface="Times New Roman"/>
                <a:cs typeface="Times New Roman"/>
              </a:rPr>
              <a:t>Havona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i="1" dirty="0">
                <a:latin typeface="Times New Roman"/>
                <a:cs typeface="Times New Roman"/>
              </a:rPr>
              <a:t>Grandfanda.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proveniva </a:t>
            </a:r>
            <a:r>
              <a:rPr sz="1200" spc="-5" dirty="0">
                <a:latin typeface="Times New Roman"/>
                <a:cs typeface="Times New Roman"/>
              </a:rPr>
              <a:t>dal </a:t>
            </a:r>
            <a:r>
              <a:rPr sz="1200" dirty="0">
                <a:latin typeface="Times New Roman"/>
                <a:cs typeface="Times New Roman"/>
              </a:rPr>
              <a:t>pianeta 341 </a:t>
            </a:r>
            <a:r>
              <a:rPr sz="1200" spc="-5" dirty="0">
                <a:latin typeface="Times New Roman"/>
                <a:cs typeface="Times New Roman"/>
              </a:rPr>
              <a:t>del sistema </a:t>
            </a:r>
            <a:r>
              <a:rPr sz="1200" dirty="0">
                <a:latin typeface="Times New Roman"/>
                <a:cs typeface="Times New Roman"/>
              </a:rPr>
              <a:t>84 </a:t>
            </a:r>
            <a:r>
              <a:rPr sz="1200" spc="-5" dirty="0">
                <a:latin typeface="Times New Roman"/>
                <a:cs typeface="Times New Roman"/>
              </a:rPr>
              <a:t>nella  costellazione </a:t>
            </a:r>
            <a:r>
              <a:rPr sz="1200" dirty="0">
                <a:latin typeface="Times New Roman"/>
                <a:cs typeface="Times New Roman"/>
              </a:rPr>
              <a:t>62 </a:t>
            </a:r>
            <a:r>
              <a:rPr sz="1200" spc="-5" dirty="0">
                <a:latin typeface="Times New Roman"/>
                <a:cs typeface="Times New Roman"/>
              </a:rPr>
              <a:t>dell’Universo locale </a:t>
            </a:r>
            <a:r>
              <a:rPr sz="1200" dirty="0">
                <a:latin typeface="Times New Roman"/>
                <a:cs typeface="Times New Roman"/>
              </a:rPr>
              <a:t>1.131 </a:t>
            </a:r>
            <a:r>
              <a:rPr sz="1200" spc="-5" dirty="0">
                <a:latin typeface="Times New Roman"/>
                <a:cs typeface="Times New Roman"/>
              </a:rPr>
              <a:t>situato nel Superuniverso </a:t>
            </a:r>
            <a:r>
              <a:rPr sz="1200" dirty="0">
                <a:latin typeface="Times New Roman"/>
                <a:cs typeface="Times New Roman"/>
              </a:rPr>
              <a:t>numero 1.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arrivo </a:t>
            </a:r>
            <a:r>
              <a:rPr sz="1200" dirty="0">
                <a:latin typeface="Times New Roman"/>
                <a:cs typeface="Times New Roman"/>
              </a:rPr>
              <a:t>fu il </a:t>
            </a:r>
            <a:r>
              <a:rPr sz="1200" spc="-5" dirty="0">
                <a:latin typeface="Times New Roman"/>
                <a:cs typeface="Times New Roman"/>
              </a:rPr>
              <a:t>segnale per </a:t>
            </a:r>
            <a:r>
              <a:rPr sz="1200" dirty="0">
                <a:latin typeface="Times New Roman"/>
                <a:cs typeface="Times New Roman"/>
              </a:rPr>
              <a:t>l’istituzione </a:t>
            </a:r>
            <a:r>
              <a:rPr sz="1200" spc="-5" dirty="0">
                <a:latin typeface="Times New Roman"/>
                <a:cs typeface="Times New Roman"/>
              </a:rPr>
              <a:t>del  servizio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trasmissioni dell’Universo degli </a:t>
            </a:r>
            <a:r>
              <a:rPr sz="1200" dirty="0">
                <a:latin typeface="Times New Roman"/>
                <a:cs typeface="Times New Roman"/>
              </a:rPr>
              <a:t>Universi. </a:t>
            </a:r>
            <a:r>
              <a:rPr sz="1200" spc="-5" dirty="0">
                <a:latin typeface="Times New Roman"/>
                <a:cs typeface="Times New Roman"/>
              </a:rPr>
              <a:t>Fino </a:t>
            </a:r>
            <a:r>
              <a:rPr sz="1200" dirty="0">
                <a:latin typeface="Times New Roman"/>
                <a:cs typeface="Times New Roman"/>
              </a:rPr>
              <a:t>ad </a:t>
            </a:r>
            <a:r>
              <a:rPr sz="1200" spc="-5" dirty="0">
                <a:latin typeface="Times New Roman"/>
                <a:cs typeface="Times New Roman"/>
              </a:rPr>
              <a:t>allora </a:t>
            </a:r>
            <a:r>
              <a:rPr sz="1200" dirty="0">
                <a:latin typeface="Times New Roman"/>
                <a:cs typeface="Times New Roman"/>
              </a:rPr>
              <a:t>avevano funzionato solo </a:t>
            </a:r>
            <a:r>
              <a:rPr sz="1200" spc="-5" dirty="0">
                <a:latin typeface="Times New Roman"/>
                <a:cs typeface="Times New Roman"/>
              </a:rPr>
              <a:t>quelle dei Superuniversi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degli  Universi locali,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l’annuncio dell’arrivo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Grandfanda ai </a:t>
            </a:r>
            <a:r>
              <a:rPr sz="1200" dirty="0">
                <a:latin typeface="Times New Roman"/>
                <a:cs typeface="Times New Roman"/>
              </a:rPr>
              <a:t>portali di Havona </a:t>
            </a:r>
            <a:r>
              <a:rPr sz="1200" spc="-5" dirty="0">
                <a:latin typeface="Times New Roman"/>
                <a:cs typeface="Times New Roman"/>
              </a:rPr>
              <a:t>segnò l’inaugurazione dei “rapporti spaziali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gloria”,  così chiamati perché </a:t>
            </a:r>
            <a:r>
              <a:rPr sz="1200" dirty="0">
                <a:latin typeface="Times New Roman"/>
                <a:cs typeface="Times New Roman"/>
              </a:rPr>
              <a:t>la prima </a:t>
            </a:r>
            <a:r>
              <a:rPr sz="1200" spc="-5" dirty="0">
                <a:latin typeface="Times New Roman"/>
                <a:cs typeface="Times New Roman"/>
              </a:rPr>
              <a:t>trasmissione universale annunciò l’arrivo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Havona del </a:t>
            </a:r>
            <a:r>
              <a:rPr sz="1200" dirty="0">
                <a:latin typeface="Times New Roman"/>
                <a:cs typeface="Times New Roman"/>
              </a:rPr>
              <a:t>primo </a:t>
            </a:r>
            <a:r>
              <a:rPr sz="1200" spc="-5" dirty="0">
                <a:latin typeface="Times New Roman"/>
                <a:cs typeface="Times New Roman"/>
              </a:rPr>
              <a:t>degli esseri evoluzionari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raggiungere  l’accesso </a:t>
            </a:r>
            <a:r>
              <a:rPr sz="1200" dirty="0">
                <a:latin typeface="Times New Roman"/>
                <a:cs typeface="Times New Roman"/>
              </a:rPr>
              <a:t>alla </a:t>
            </a:r>
            <a:r>
              <a:rPr sz="1200" spc="-5" dirty="0">
                <a:latin typeface="Times New Roman"/>
                <a:cs typeface="Times New Roman"/>
              </a:rPr>
              <a:t>meta dell’esistenza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ascendente.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83820" algn="just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(270.7) 24:6.9 </a:t>
            </a:r>
            <a:r>
              <a:rPr sz="1200" spc="-15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Guide </a:t>
            </a:r>
            <a:r>
              <a:rPr sz="1200" spc="-5" dirty="0">
                <a:latin typeface="Times New Roman"/>
                <a:cs typeface="Times New Roman"/>
              </a:rPr>
              <a:t>dei Diplomati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lasciano mai </a:t>
            </a:r>
            <a:r>
              <a:rPr sz="1200" dirty="0">
                <a:latin typeface="Times New Roman"/>
                <a:cs typeface="Times New Roman"/>
              </a:rPr>
              <a:t>i mondi di </a:t>
            </a:r>
            <a:r>
              <a:rPr sz="1200" spc="-5" dirty="0">
                <a:latin typeface="Times New Roman"/>
                <a:cs typeface="Times New Roman"/>
              </a:rPr>
              <a:t>Havona; esse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consacrate al </a:t>
            </a:r>
            <a:r>
              <a:rPr sz="1200" dirty="0">
                <a:latin typeface="Times New Roman"/>
                <a:cs typeface="Times New Roman"/>
              </a:rPr>
              <a:t>servizio dei </a:t>
            </a:r>
            <a:r>
              <a:rPr sz="1200" spc="-5" dirty="0">
                <a:latin typeface="Times New Roman"/>
                <a:cs typeface="Times New Roman"/>
              </a:rPr>
              <a:t>pellegrini diplomati del  </a:t>
            </a:r>
            <a:r>
              <a:rPr sz="1200" dirty="0">
                <a:latin typeface="Times New Roman"/>
                <a:cs typeface="Times New Roman"/>
              </a:rPr>
              <a:t>tempo e </a:t>
            </a:r>
            <a:r>
              <a:rPr sz="1200" spc="-5" dirty="0">
                <a:latin typeface="Times New Roman"/>
                <a:cs typeface="Times New Roman"/>
              </a:rPr>
              <a:t>dello </a:t>
            </a:r>
            <a:r>
              <a:rPr sz="1200" dirty="0">
                <a:latin typeface="Times New Roman"/>
                <a:cs typeface="Times New Roman"/>
              </a:rPr>
              <a:t>spazio. </a:t>
            </a:r>
            <a:r>
              <a:rPr sz="1200" spc="-5" dirty="0">
                <a:latin typeface="Times New Roman"/>
                <a:cs typeface="Times New Roman"/>
              </a:rPr>
              <a:t>Un giorno </a:t>
            </a:r>
            <a:r>
              <a:rPr sz="1200" dirty="0">
                <a:latin typeface="Times New Roman"/>
                <a:cs typeface="Times New Roman"/>
              </a:rPr>
              <a:t>voi </a:t>
            </a:r>
            <a:r>
              <a:rPr sz="1200" spc="-5" dirty="0">
                <a:latin typeface="Times New Roman"/>
                <a:cs typeface="Times New Roman"/>
              </a:rPr>
              <a:t>incontrerete </a:t>
            </a:r>
            <a:r>
              <a:rPr sz="1200" dirty="0">
                <a:latin typeface="Times New Roman"/>
                <a:cs typeface="Times New Roman"/>
              </a:rPr>
              <a:t>questi nobili </a:t>
            </a:r>
            <a:r>
              <a:rPr sz="1200" spc="-5" dirty="0">
                <a:latin typeface="Times New Roman"/>
                <a:cs typeface="Times New Roman"/>
              </a:rPr>
              <a:t>esseri faccia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faccia se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respingerete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piano certo </a:t>
            </a:r>
            <a:r>
              <a:rPr sz="1200" dirty="0">
                <a:latin typeface="Times New Roman"/>
                <a:cs typeface="Times New Roman"/>
              </a:rPr>
              <a:t>e perfettissimo  </a:t>
            </a:r>
            <a:r>
              <a:rPr sz="1200" spc="-5" dirty="0">
                <a:latin typeface="Times New Roman"/>
                <a:cs typeface="Times New Roman"/>
              </a:rPr>
              <a:t>progettato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assicurare </a:t>
            </a:r>
            <a:r>
              <a:rPr sz="1200" dirty="0">
                <a:latin typeface="Times New Roman"/>
                <a:cs typeface="Times New Roman"/>
              </a:rPr>
              <a:t>la vostra </a:t>
            </a:r>
            <a:r>
              <a:rPr sz="1200" spc="-5" dirty="0">
                <a:latin typeface="Times New Roman"/>
                <a:cs typeface="Times New Roman"/>
              </a:rPr>
              <a:t>sopravvivenza </a:t>
            </a:r>
            <a:r>
              <a:rPr sz="1200" dirty="0">
                <a:latin typeface="Times New Roman"/>
                <a:cs typeface="Times New Roman"/>
              </a:rPr>
              <a:t>e la vostra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ascensione.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7. L’origine delle Guide dei</a:t>
            </a:r>
            <a:r>
              <a:rPr sz="1600" b="1" spc="1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Diplomati</a:t>
            </a:r>
            <a:endParaRPr sz="1600">
              <a:latin typeface="Times New Roman"/>
              <a:cs typeface="Times New Roman"/>
            </a:endParaRPr>
          </a:p>
          <a:p>
            <a:pPr marL="76200" marR="100330">
              <a:lnSpc>
                <a:spcPts val="1380"/>
              </a:lnSpc>
              <a:spcBef>
                <a:spcPts val="141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(270.8) 24:7.1 </a:t>
            </a:r>
            <a:r>
              <a:rPr sz="1200" spc="-5" dirty="0">
                <a:latin typeface="Times New Roman"/>
                <a:cs typeface="Times New Roman"/>
              </a:rPr>
              <a:t>Benché </a:t>
            </a:r>
            <a:r>
              <a:rPr sz="1200" dirty="0">
                <a:latin typeface="Times New Roman"/>
                <a:cs typeface="Times New Roman"/>
              </a:rPr>
              <a:t>l’evoluzione non </a:t>
            </a:r>
            <a:r>
              <a:rPr sz="1200" spc="-5" dirty="0">
                <a:latin typeface="Times New Roman"/>
                <a:cs typeface="Times New Roman"/>
              </a:rPr>
              <a:t>sia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regola </a:t>
            </a:r>
            <a:r>
              <a:rPr sz="1200" dirty="0">
                <a:latin typeface="Times New Roman"/>
                <a:cs typeface="Times New Roman"/>
              </a:rPr>
              <a:t>dell’Universo </a:t>
            </a:r>
            <a:r>
              <a:rPr sz="1200" spc="-5" dirty="0">
                <a:latin typeface="Times New Roman"/>
                <a:cs typeface="Times New Roman"/>
              </a:rPr>
              <a:t>centrale, </a:t>
            </a:r>
            <a:r>
              <a:rPr sz="1200" dirty="0">
                <a:latin typeface="Times New Roman"/>
                <a:cs typeface="Times New Roman"/>
              </a:rPr>
              <a:t>noi </a:t>
            </a:r>
            <a:r>
              <a:rPr sz="1200" spc="-5" dirty="0">
                <a:latin typeface="Times New Roman"/>
                <a:cs typeface="Times New Roman"/>
              </a:rPr>
              <a:t>crediamo </a:t>
            </a:r>
            <a:r>
              <a:rPr sz="1200" dirty="0">
                <a:latin typeface="Times New Roman"/>
                <a:cs typeface="Times New Roman"/>
              </a:rPr>
              <a:t>che le </a:t>
            </a:r>
            <a:r>
              <a:rPr sz="1200" spc="-5" dirty="0">
                <a:latin typeface="Times New Roman"/>
                <a:cs typeface="Times New Roman"/>
              </a:rPr>
              <a:t>Guide </a:t>
            </a:r>
            <a:r>
              <a:rPr sz="1200" dirty="0">
                <a:latin typeface="Times New Roman"/>
                <a:cs typeface="Times New Roman"/>
              </a:rPr>
              <a:t>dei Diplomati siano i </a:t>
            </a:r>
            <a:r>
              <a:rPr sz="1200" spc="-5" dirty="0">
                <a:latin typeface="Times New Roman"/>
                <a:cs typeface="Times New Roman"/>
              </a:rPr>
              <a:t>membri  </a:t>
            </a:r>
            <a:r>
              <a:rPr sz="1200" dirty="0">
                <a:latin typeface="Times New Roman"/>
                <a:cs typeface="Times New Roman"/>
              </a:rPr>
              <a:t>divenuti </a:t>
            </a:r>
            <a:r>
              <a:rPr sz="1200" spc="-5" dirty="0">
                <a:latin typeface="Times New Roman"/>
                <a:cs typeface="Times New Roman"/>
              </a:rPr>
              <a:t>perfetti </a:t>
            </a:r>
            <a:r>
              <a:rPr sz="1200" dirty="0">
                <a:latin typeface="Times New Roman"/>
                <a:cs typeface="Times New Roman"/>
              </a:rPr>
              <a:t>o più </a:t>
            </a:r>
            <a:r>
              <a:rPr sz="1200" spc="-5" dirty="0">
                <a:latin typeface="Times New Roman"/>
                <a:cs typeface="Times New Roman"/>
              </a:rPr>
              <a:t>sperimentati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altro </a:t>
            </a:r>
            <a:r>
              <a:rPr sz="1200" dirty="0">
                <a:latin typeface="Times New Roman"/>
                <a:cs typeface="Times New Roman"/>
              </a:rPr>
              <a:t>ordine di </a:t>
            </a:r>
            <a:r>
              <a:rPr sz="1200" spc="-5" dirty="0">
                <a:latin typeface="Times New Roman"/>
                <a:cs typeface="Times New Roman"/>
              </a:rPr>
              <a:t>creature </a:t>
            </a:r>
            <a:r>
              <a:rPr sz="1200" dirty="0">
                <a:latin typeface="Times New Roman"/>
                <a:cs typeface="Times New Roman"/>
              </a:rPr>
              <a:t>dell’Universo </a:t>
            </a:r>
            <a:r>
              <a:rPr sz="1200" spc="-5" dirty="0">
                <a:latin typeface="Times New Roman"/>
                <a:cs typeface="Times New Roman"/>
              </a:rPr>
              <a:t>centrale,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Servitali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Havona. </a:t>
            </a:r>
            <a:r>
              <a:rPr sz="1200" spc="-10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Guide </a:t>
            </a:r>
            <a:r>
              <a:rPr sz="1200" spc="-5" dirty="0">
                <a:latin typeface="Times New Roman"/>
                <a:cs typeface="Times New Roman"/>
              </a:rPr>
              <a:t>dei  Diplomati mostrano </a:t>
            </a:r>
            <a:r>
              <a:rPr sz="1200" dirty="0">
                <a:latin typeface="Times New Roman"/>
                <a:cs typeface="Times New Roman"/>
              </a:rPr>
              <a:t>un tale </a:t>
            </a:r>
            <a:r>
              <a:rPr sz="1200" spc="-5" dirty="0">
                <a:latin typeface="Times New Roman"/>
                <a:cs typeface="Times New Roman"/>
              </a:rPr>
              <a:t>grado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simpatia ed </a:t>
            </a:r>
            <a:r>
              <a:rPr sz="1200" dirty="0">
                <a:latin typeface="Times New Roman"/>
                <a:cs typeface="Times New Roman"/>
              </a:rPr>
              <a:t>una tale </a:t>
            </a:r>
            <a:r>
              <a:rPr sz="1200" spc="-5" dirty="0">
                <a:latin typeface="Times New Roman"/>
                <a:cs typeface="Times New Roman"/>
              </a:rPr>
              <a:t>capacità </a:t>
            </a:r>
            <a:r>
              <a:rPr sz="1200" dirty="0">
                <a:latin typeface="Times New Roman"/>
                <a:cs typeface="Times New Roman"/>
              </a:rPr>
              <a:t>di comprendere le </a:t>
            </a:r>
            <a:r>
              <a:rPr sz="1200" spc="-5" dirty="0">
                <a:latin typeface="Times New Roman"/>
                <a:cs typeface="Times New Roman"/>
              </a:rPr>
              <a:t>creature </a:t>
            </a:r>
            <a:r>
              <a:rPr sz="1200" dirty="0">
                <a:latin typeface="Times New Roman"/>
                <a:cs typeface="Times New Roman"/>
              </a:rPr>
              <a:t>ascendenti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noi siamo </a:t>
            </a:r>
            <a:r>
              <a:rPr sz="1200" spc="5" dirty="0">
                <a:latin typeface="Times New Roman"/>
                <a:cs typeface="Times New Roman"/>
              </a:rPr>
              <a:t>convinti </a:t>
            </a:r>
            <a:r>
              <a:rPr sz="1200" dirty="0">
                <a:latin typeface="Times New Roman"/>
                <a:cs typeface="Times New Roman"/>
              </a:rPr>
              <a:t>che  </a:t>
            </a:r>
            <a:r>
              <a:rPr sz="1200" spc="-5" dirty="0">
                <a:latin typeface="Times New Roman"/>
                <a:cs typeface="Times New Roman"/>
              </a:rPr>
              <a:t>abbiano acquisito </a:t>
            </a:r>
            <a:r>
              <a:rPr sz="1200" dirty="0">
                <a:latin typeface="Times New Roman"/>
                <a:cs typeface="Times New Roman"/>
              </a:rPr>
              <a:t>questa </a:t>
            </a:r>
            <a:r>
              <a:rPr sz="1200" spc="-5" dirty="0">
                <a:latin typeface="Times New Roman"/>
                <a:cs typeface="Times New Roman"/>
              </a:rPr>
              <a:t>cultura mediante </a:t>
            </a:r>
            <a:r>
              <a:rPr sz="1200" dirty="0">
                <a:latin typeface="Times New Roman"/>
                <a:cs typeface="Times New Roman"/>
              </a:rPr>
              <a:t>un servizio </a:t>
            </a:r>
            <a:r>
              <a:rPr sz="1200" spc="-5" dirty="0">
                <a:latin typeface="Times New Roman"/>
                <a:cs typeface="Times New Roman"/>
              </a:rPr>
              <a:t>effettivo </a:t>
            </a:r>
            <a:r>
              <a:rPr sz="1200" dirty="0">
                <a:latin typeface="Times New Roman"/>
                <a:cs typeface="Times New Roman"/>
              </a:rPr>
              <a:t>nei </a:t>
            </a:r>
            <a:r>
              <a:rPr sz="1200" spc="-5" dirty="0">
                <a:latin typeface="Times New Roman"/>
                <a:cs typeface="Times New Roman"/>
              </a:rPr>
              <a:t>regni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Superuniversi come Servitali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Havona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ministero  universale. Se questa </a:t>
            </a:r>
            <a:r>
              <a:rPr sz="1200" dirty="0">
                <a:latin typeface="Times New Roman"/>
                <a:cs typeface="Times New Roman"/>
              </a:rPr>
              <a:t>opinione non è </a:t>
            </a:r>
            <a:r>
              <a:rPr sz="1200" spc="-5" dirty="0">
                <a:latin typeface="Times New Roman"/>
                <a:cs typeface="Times New Roman"/>
              </a:rPr>
              <a:t>esatta, come possiamo </a:t>
            </a:r>
            <a:r>
              <a:rPr sz="1200" dirty="0">
                <a:latin typeface="Times New Roman"/>
                <a:cs typeface="Times New Roman"/>
              </a:rPr>
              <a:t>allora </a:t>
            </a:r>
            <a:r>
              <a:rPr sz="1200" spc="-5" dirty="0">
                <a:latin typeface="Times New Roman"/>
                <a:cs typeface="Times New Roman"/>
              </a:rPr>
              <a:t>spiegare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continua scomparsa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servitali </a:t>
            </a:r>
            <a:r>
              <a:rPr sz="1200" dirty="0">
                <a:latin typeface="Times New Roman"/>
                <a:cs typeface="Times New Roman"/>
              </a:rPr>
              <a:t>più anziani e di  </a:t>
            </a:r>
            <a:r>
              <a:rPr sz="1200" spc="-5" dirty="0">
                <a:latin typeface="Times New Roman"/>
                <a:cs typeface="Times New Roman"/>
              </a:rPr>
              <a:t>maggiore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esperienza?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88265" algn="just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(271.1) 24:7.2 </a:t>
            </a:r>
            <a:r>
              <a:rPr sz="1200" spc="-5" dirty="0">
                <a:latin typeface="Times New Roman"/>
                <a:cs typeface="Times New Roman"/>
              </a:rPr>
              <a:t>Un servitale resterà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lungo assente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Havona con </a:t>
            </a:r>
            <a:r>
              <a:rPr sz="1200" dirty="0">
                <a:latin typeface="Times New Roman"/>
                <a:cs typeface="Times New Roman"/>
              </a:rPr>
              <a:t>destinazione in un </a:t>
            </a:r>
            <a:r>
              <a:rPr sz="1200" spc="-5" dirty="0">
                <a:latin typeface="Times New Roman"/>
                <a:cs typeface="Times New Roman"/>
              </a:rPr>
              <a:t>Superuniverso, </a:t>
            </a:r>
            <a:r>
              <a:rPr sz="1200" dirty="0">
                <a:latin typeface="Times New Roman"/>
                <a:cs typeface="Times New Roman"/>
              </a:rPr>
              <a:t>dopo </a:t>
            </a:r>
            <a:r>
              <a:rPr sz="1200" spc="-5" dirty="0">
                <a:latin typeface="Times New Roman"/>
                <a:cs typeface="Times New Roman"/>
              </a:rPr>
              <a:t>aver compiuto  precedentemente </a:t>
            </a:r>
            <a:r>
              <a:rPr sz="1200" dirty="0">
                <a:latin typeface="Times New Roman"/>
                <a:cs typeface="Times New Roman"/>
              </a:rPr>
              <a:t>numerose </a:t>
            </a:r>
            <a:r>
              <a:rPr sz="1200" spc="-5" dirty="0">
                <a:latin typeface="Times New Roman"/>
                <a:cs typeface="Times New Roman"/>
              </a:rPr>
              <a:t>missioni simili; egli ritornerà alla sua base, gli sarà concesso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privilegio del “contatto </a:t>
            </a:r>
            <a:r>
              <a:rPr sz="1200" dirty="0">
                <a:latin typeface="Times New Roman"/>
                <a:cs typeface="Times New Roman"/>
              </a:rPr>
              <a:t>personale” </a:t>
            </a:r>
            <a:r>
              <a:rPr sz="1200" spc="-5" dirty="0">
                <a:latin typeface="Times New Roman"/>
                <a:cs typeface="Times New Roman"/>
              </a:rPr>
              <a:t>con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il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47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477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169909" cy="390207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62103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Fulgore Centrale del </a:t>
            </a:r>
            <a:r>
              <a:rPr sz="1200" dirty="0">
                <a:latin typeface="Times New Roman"/>
                <a:cs typeface="Times New Roman"/>
              </a:rPr>
              <a:t>Paradiso, </a:t>
            </a:r>
            <a:r>
              <a:rPr sz="1200" spc="-5" dirty="0">
                <a:latin typeface="Times New Roman"/>
                <a:cs typeface="Times New Roman"/>
              </a:rPr>
              <a:t>sarà abbracciato </a:t>
            </a:r>
            <a:r>
              <a:rPr sz="1200" dirty="0">
                <a:latin typeface="Times New Roman"/>
                <a:cs typeface="Times New Roman"/>
              </a:rPr>
              <a:t>dalle </a:t>
            </a:r>
            <a:r>
              <a:rPr sz="1200" spc="-5" dirty="0">
                <a:latin typeface="Times New Roman"/>
                <a:cs typeface="Times New Roman"/>
              </a:rPr>
              <a:t>Persone Luminose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scomparirà </a:t>
            </a:r>
            <a:r>
              <a:rPr sz="1200" dirty="0">
                <a:latin typeface="Times New Roman"/>
                <a:cs typeface="Times New Roman"/>
              </a:rPr>
              <a:t>dal </a:t>
            </a:r>
            <a:r>
              <a:rPr sz="1200" spc="-5" dirty="0">
                <a:latin typeface="Times New Roman"/>
                <a:cs typeface="Times New Roman"/>
              </a:rPr>
              <a:t>campo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riconoscibilità dei </a:t>
            </a:r>
            <a:r>
              <a:rPr sz="1200" dirty="0">
                <a:latin typeface="Times New Roman"/>
                <a:cs typeface="Times New Roman"/>
              </a:rPr>
              <a:t>suoi  </a:t>
            </a:r>
            <a:r>
              <a:rPr sz="1200" spc="-5" dirty="0">
                <a:latin typeface="Times New Roman"/>
                <a:cs typeface="Times New Roman"/>
              </a:rPr>
              <a:t>compagni </a:t>
            </a:r>
            <a:r>
              <a:rPr sz="1200" dirty="0">
                <a:latin typeface="Times New Roman"/>
                <a:cs typeface="Times New Roman"/>
              </a:rPr>
              <a:t>spirituali per non </a:t>
            </a:r>
            <a:r>
              <a:rPr sz="1200" spc="-5" dirty="0">
                <a:latin typeface="Times New Roman"/>
                <a:cs typeface="Times New Roman"/>
              </a:rPr>
              <a:t>riapparire </a:t>
            </a:r>
            <a:r>
              <a:rPr sz="1200" dirty="0">
                <a:latin typeface="Times New Roman"/>
                <a:cs typeface="Times New Roman"/>
              </a:rPr>
              <a:t>mai più tra </a:t>
            </a:r>
            <a:r>
              <a:rPr sz="1200" spc="-5" dirty="0">
                <a:latin typeface="Times New Roman"/>
                <a:cs typeface="Times New Roman"/>
              </a:rPr>
              <a:t>quelli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sua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specie.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00">
              <a:latin typeface="Times New Roman"/>
              <a:cs typeface="Times New Roman"/>
            </a:endParaRPr>
          </a:p>
          <a:p>
            <a:pPr marL="88900">
              <a:lnSpc>
                <a:spcPts val="141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(271.2) 24:7.3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ritorno da un </a:t>
            </a:r>
            <a:r>
              <a:rPr sz="1200" spc="-5" dirty="0">
                <a:latin typeface="Times New Roman"/>
                <a:cs typeface="Times New Roman"/>
              </a:rPr>
              <a:t>servizio superuniversale,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Servitale </a:t>
            </a:r>
            <a:r>
              <a:rPr sz="1200" dirty="0">
                <a:latin typeface="Times New Roman"/>
                <a:cs typeface="Times New Roman"/>
              </a:rPr>
              <a:t>di Havona può </a:t>
            </a:r>
            <a:r>
              <a:rPr sz="1200" spc="-5" dirty="0">
                <a:latin typeface="Times New Roman"/>
                <a:cs typeface="Times New Roman"/>
              </a:rPr>
              <a:t>beneficiare </a:t>
            </a:r>
            <a:r>
              <a:rPr sz="1200" dirty="0">
                <a:latin typeface="Times New Roman"/>
                <a:cs typeface="Times New Roman"/>
              </a:rPr>
              <a:t>di numerosi </a:t>
            </a:r>
            <a:r>
              <a:rPr sz="1200" spc="-5" dirty="0">
                <a:latin typeface="Times New Roman"/>
                <a:cs typeface="Times New Roman"/>
              </a:rPr>
              <a:t>abbracci </a:t>
            </a:r>
            <a:r>
              <a:rPr sz="1200" dirty="0">
                <a:latin typeface="Times New Roman"/>
                <a:cs typeface="Times New Roman"/>
              </a:rPr>
              <a:t>divini</a:t>
            </a:r>
            <a:r>
              <a:rPr sz="1200" spc="-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ed</a:t>
            </a:r>
            <a:endParaRPr sz="1200">
              <a:latin typeface="Times New Roman"/>
              <a:cs typeface="Times New Roman"/>
            </a:endParaRPr>
          </a:p>
          <a:p>
            <a:pPr marL="88900" marR="215265">
              <a:lnSpc>
                <a:spcPct val="95900"/>
              </a:lnSpc>
              <a:spcBef>
                <a:spcPts val="30"/>
              </a:spcBef>
            </a:pPr>
            <a:r>
              <a:rPr sz="1200" spc="-5" dirty="0">
                <a:latin typeface="Times New Roman"/>
                <a:cs typeface="Times New Roman"/>
              </a:rPr>
              <a:t>emergerne semplicemente come servitale eccelso. Ricevere l’abbraccio </a:t>
            </a:r>
            <a:r>
              <a:rPr sz="1200" dirty="0">
                <a:latin typeface="Times New Roman"/>
                <a:cs typeface="Times New Roman"/>
              </a:rPr>
              <a:t>luminoso non </a:t>
            </a:r>
            <a:r>
              <a:rPr sz="1200" spc="-5" dirty="0">
                <a:latin typeface="Times New Roman"/>
                <a:cs typeface="Times New Roman"/>
              </a:rPr>
              <a:t>significa necessariamente che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servitale  debba trasformarsi </a:t>
            </a:r>
            <a:r>
              <a:rPr sz="1200" dirty="0">
                <a:latin typeface="Times New Roman"/>
                <a:cs typeface="Times New Roman"/>
              </a:rPr>
              <a:t>in Guida </a:t>
            </a:r>
            <a:r>
              <a:rPr sz="1200" spc="-5" dirty="0">
                <a:latin typeface="Times New Roman"/>
                <a:cs typeface="Times New Roman"/>
              </a:rPr>
              <a:t>dei Diplomati,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quasi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quarto </a:t>
            </a:r>
            <a:r>
              <a:rPr sz="1200" dirty="0">
                <a:latin typeface="Times New Roman"/>
                <a:cs typeface="Times New Roman"/>
              </a:rPr>
              <a:t>di quelli che </a:t>
            </a:r>
            <a:r>
              <a:rPr sz="1200" spc="-5" dirty="0">
                <a:latin typeface="Times New Roman"/>
                <a:cs typeface="Times New Roman"/>
              </a:rPr>
              <a:t>raggiungono </a:t>
            </a:r>
            <a:r>
              <a:rPr sz="1200" dirty="0">
                <a:latin typeface="Times New Roman"/>
                <a:cs typeface="Times New Roman"/>
              </a:rPr>
              <a:t>l’abbraccio divino non </a:t>
            </a:r>
            <a:r>
              <a:rPr sz="1200" spc="-5" dirty="0">
                <a:latin typeface="Times New Roman"/>
                <a:cs typeface="Times New Roman"/>
              </a:rPr>
              <a:t>ritornano </a:t>
            </a:r>
            <a:r>
              <a:rPr sz="1200" dirty="0">
                <a:latin typeface="Times New Roman"/>
                <a:cs typeface="Times New Roman"/>
              </a:rPr>
              <a:t>mai </a:t>
            </a:r>
            <a:r>
              <a:rPr sz="1200" spc="-5" dirty="0">
                <a:latin typeface="Times New Roman"/>
                <a:cs typeface="Times New Roman"/>
              </a:rPr>
              <a:t>al  servizio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regni.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>
              <a:lnSpc>
                <a:spcPct val="1000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(271.3) 24:7.4 </a:t>
            </a:r>
            <a:r>
              <a:rPr sz="1200" spc="-10" dirty="0">
                <a:latin typeface="Times New Roman"/>
                <a:cs typeface="Times New Roman"/>
              </a:rPr>
              <a:t>Negli </a:t>
            </a:r>
            <a:r>
              <a:rPr sz="1200" spc="-5" dirty="0">
                <a:latin typeface="Times New Roman"/>
                <a:cs typeface="Times New Roman"/>
              </a:rPr>
              <a:t>archivi </a:t>
            </a:r>
            <a:r>
              <a:rPr sz="1200" dirty="0">
                <a:latin typeface="Times New Roman"/>
                <a:cs typeface="Times New Roman"/>
              </a:rPr>
              <a:t>superiori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trova una </a:t>
            </a:r>
            <a:r>
              <a:rPr sz="1200" spc="-5" dirty="0">
                <a:latin typeface="Times New Roman"/>
                <a:cs typeface="Times New Roman"/>
              </a:rPr>
              <a:t>successione d’iscrizioni come</a:t>
            </a:r>
            <a:r>
              <a:rPr sz="1200" spc="-1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questa: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546100" marR="49657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(271.4) 24:7.5 </a:t>
            </a:r>
            <a:r>
              <a:rPr sz="1200" spc="-5" dirty="0">
                <a:latin typeface="Times New Roman"/>
                <a:cs typeface="Times New Roman"/>
              </a:rPr>
              <a:t>“Ed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servitale </a:t>
            </a:r>
            <a:r>
              <a:rPr sz="1200" dirty="0">
                <a:latin typeface="Times New Roman"/>
                <a:cs typeface="Times New Roman"/>
              </a:rPr>
              <a:t>n. 842.842.682.846.782 di </a:t>
            </a:r>
            <a:r>
              <a:rPr sz="1200" spc="-5" dirty="0">
                <a:latin typeface="Times New Roman"/>
                <a:cs typeface="Times New Roman"/>
              </a:rPr>
              <a:t>Havona, </a:t>
            </a:r>
            <a:r>
              <a:rPr sz="1200" dirty="0">
                <a:latin typeface="Times New Roman"/>
                <a:cs typeface="Times New Roman"/>
              </a:rPr>
              <a:t>di nome </a:t>
            </a:r>
            <a:r>
              <a:rPr sz="1200" spc="-5" dirty="0">
                <a:latin typeface="Times New Roman"/>
                <a:cs typeface="Times New Roman"/>
              </a:rPr>
              <a:t>Sudna, ritornò dal servizio superuniversale, fu  ricevuto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Paradiso, </a:t>
            </a:r>
            <a:r>
              <a:rPr sz="1200" dirty="0">
                <a:latin typeface="Times New Roman"/>
                <a:cs typeface="Times New Roman"/>
              </a:rPr>
              <a:t>conobbe il </a:t>
            </a:r>
            <a:r>
              <a:rPr sz="1200" spc="-5" dirty="0">
                <a:latin typeface="Times New Roman"/>
                <a:cs typeface="Times New Roman"/>
              </a:rPr>
              <a:t>Padre, entrò nell’abbraccio </a:t>
            </a:r>
            <a:r>
              <a:rPr sz="1200" dirty="0">
                <a:latin typeface="Times New Roman"/>
                <a:cs typeface="Times New Roman"/>
              </a:rPr>
              <a:t>divino e non esiste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più.”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41605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(271.5) 24:7.6 </a:t>
            </a:r>
            <a:r>
              <a:rPr sz="1200" spc="-5" dirty="0">
                <a:latin typeface="Times New Roman"/>
                <a:cs typeface="Times New Roman"/>
              </a:rPr>
              <a:t>Quando compare </a:t>
            </a:r>
            <a:r>
              <a:rPr sz="1200" dirty="0">
                <a:latin typeface="Times New Roman"/>
                <a:cs typeface="Times New Roman"/>
              </a:rPr>
              <a:t>una simile iscrizione </a:t>
            </a:r>
            <a:r>
              <a:rPr sz="1200" spc="-5" dirty="0">
                <a:latin typeface="Times New Roman"/>
                <a:cs typeface="Times New Roman"/>
              </a:rPr>
              <a:t>negli archivi,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carriera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questo servitale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conclusa. Ma giusto </a:t>
            </a:r>
            <a:r>
              <a:rPr sz="1200" dirty="0">
                <a:latin typeface="Times New Roman"/>
                <a:cs typeface="Times New Roman"/>
              </a:rPr>
              <a:t>tre </a:t>
            </a:r>
            <a:r>
              <a:rPr sz="1200" spc="-5" dirty="0">
                <a:latin typeface="Times New Roman"/>
                <a:cs typeface="Times New Roman"/>
              </a:rPr>
              <a:t>istanti </a:t>
            </a:r>
            <a:r>
              <a:rPr sz="1200" dirty="0">
                <a:latin typeface="Times New Roman"/>
                <a:cs typeface="Times New Roman"/>
              </a:rPr>
              <a:t>dopo  </a:t>
            </a:r>
            <a:r>
              <a:rPr sz="1200" spc="-5" dirty="0">
                <a:latin typeface="Times New Roman"/>
                <a:cs typeface="Times New Roman"/>
              </a:rPr>
              <a:t>(poco </a:t>
            </a:r>
            <a:r>
              <a:rPr sz="1200" dirty="0">
                <a:latin typeface="Times New Roman"/>
                <a:cs typeface="Times New Roman"/>
              </a:rPr>
              <a:t>meno di tre </a:t>
            </a:r>
            <a:r>
              <a:rPr sz="1200" spc="-5" dirty="0">
                <a:latin typeface="Times New Roman"/>
                <a:cs typeface="Times New Roman"/>
              </a:rPr>
              <a:t>giorni del </a:t>
            </a:r>
            <a:r>
              <a:rPr sz="1200" dirty="0">
                <a:latin typeface="Times New Roman"/>
                <a:cs typeface="Times New Roman"/>
              </a:rPr>
              <a:t>vostro </a:t>
            </a:r>
            <a:r>
              <a:rPr sz="1200" spc="-5" dirty="0">
                <a:latin typeface="Times New Roman"/>
                <a:cs typeface="Times New Roman"/>
              </a:rPr>
              <a:t>tempo) appare “spontaneamente” </a:t>
            </a:r>
            <a:r>
              <a:rPr sz="1200" dirty="0">
                <a:latin typeface="Times New Roman"/>
                <a:cs typeface="Times New Roman"/>
              </a:rPr>
              <a:t>una nuova </a:t>
            </a:r>
            <a:r>
              <a:rPr sz="1200" spc="-5" dirty="0">
                <a:latin typeface="Times New Roman"/>
                <a:cs typeface="Times New Roman"/>
              </a:rPr>
              <a:t>Guida dei Diplomati sul circuito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esterno</a:t>
            </a:r>
            <a:endParaRPr sz="1200">
              <a:latin typeface="Times New Roman"/>
              <a:cs typeface="Times New Roman"/>
            </a:endParaRPr>
          </a:p>
          <a:p>
            <a:pPr marL="88900" marR="291465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dell’Universo </a:t>
            </a:r>
            <a:r>
              <a:rPr sz="1200" dirty="0">
                <a:latin typeface="Times New Roman"/>
                <a:cs typeface="Times New Roman"/>
              </a:rPr>
              <a:t>di Havona. Ed il </a:t>
            </a:r>
            <a:r>
              <a:rPr sz="1200" spc="-5" dirty="0">
                <a:latin typeface="Times New Roman"/>
                <a:cs typeface="Times New Roman"/>
              </a:rPr>
              <a:t>numero delle </a:t>
            </a:r>
            <a:r>
              <a:rPr sz="1200" dirty="0">
                <a:latin typeface="Times New Roman"/>
                <a:cs typeface="Times New Roman"/>
              </a:rPr>
              <a:t>Guide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Diplomati, </a:t>
            </a:r>
            <a:r>
              <a:rPr sz="1200" spc="-5" dirty="0">
                <a:latin typeface="Times New Roman"/>
                <a:cs typeface="Times New Roman"/>
              </a:rPr>
              <a:t>tenuto </a:t>
            </a:r>
            <a:r>
              <a:rPr sz="1200" dirty="0">
                <a:latin typeface="Times New Roman"/>
                <a:cs typeface="Times New Roman"/>
              </a:rPr>
              <a:t>conto di una </a:t>
            </a:r>
            <a:r>
              <a:rPr sz="1200" spc="-5" dirty="0">
                <a:latin typeface="Times New Roman"/>
                <a:cs typeface="Times New Roman"/>
              </a:rPr>
              <a:t>piccola </a:t>
            </a:r>
            <a:r>
              <a:rPr sz="1200" dirty="0">
                <a:latin typeface="Times New Roman"/>
                <a:cs typeface="Times New Roman"/>
              </a:rPr>
              <a:t>differenza dovuta </a:t>
            </a:r>
            <a:r>
              <a:rPr sz="1200" spc="-5" dirty="0">
                <a:latin typeface="Times New Roman"/>
                <a:cs typeface="Times New Roman"/>
              </a:rPr>
              <a:t>senza </a:t>
            </a:r>
            <a:r>
              <a:rPr sz="1200" dirty="0">
                <a:latin typeface="Times New Roman"/>
                <a:cs typeface="Times New Roman"/>
              </a:rPr>
              <a:t>dubbio a  </a:t>
            </a:r>
            <a:r>
              <a:rPr sz="1200" spc="-5" dirty="0">
                <a:latin typeface="Times New Roman"/>
                <a:cs typeface="Times New Roman"/>
              </a:rPr>
              <a:t>quelle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transito, pareggia esattamente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numero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servitali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scomparsi.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43180">
              <a:lnSpc>
                <a:spcPct val="959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(271.6) 24:7.7 </a:t>
            </a:r>
            <a:r>
              <a:rPr sz="1200" dirty="0">
                <a:latin typeface="Times New Roman"/>
                <a:cs typeface="Times New Roman"/>
              </a:rPr>
              <a:t>C’è </a:t>
            </a:r>
            <a:r>
              <a:rPr sz="1200" spc="-5" dirty="0">
                <a:latin typeface="Times New Roman"/>
                <a:cs typeface="Times New Roman"/>
              </a:rPr>
              <a:t>un’altra ragione ancora per supporre che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Guide dei Diplomati </a:t>
            </a:r>
            <a:r>
              <a:rPr sz="1200" dirty="0">
                <a:latin typeface="Times New Roman"/>
                <a:cs typeface="Times New Roman"/>
              </a:rPr>
              <a:t>siano </a:t>
            </a:r>
            <a:r>
              <a:rPr sz="1200" spc="-5" dirty="0">
                <a:latin typeface="Times New Roman"/>
                <a:cs typeface="Times New Roman"/>
              </a:rPr>
              <a:t>Servitali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Havona evoluti, </a:t>
            </a:r>
            <a:r>
              <a:rPr sz="1200" dirty="0">
                <a:latin typeface="Times New Roman"/>
                <a:cs typeface="Times New Roman"/>
              </a:rPr>
              <a:t>ed è l’infallibile  </a:t>
            </a:r>
            <a:r>
              <a:rPr sz="1200" spc="-5" dirty="0">
                <a:latin typeface="Times New Roman"/>
                <a:cs typeface="Times New Roman"/>
              </a:rPr>
              <a:t>tendenza </a:t>
            </a:r>
            <a:r>
              <a:rPr sz="1200" dirty="0">
                <a:latin typeface="Times New Roman"/>
                <a:cs typeface="Times New Roman"/>
              </a:rPr>
              <a:t>di queste </a:t>
            </a:r>
            <a:r>
              <a:rPr sz="1200" spc="-5" dirty="0">
                <a:latin typeface="Times New Roman"/>
                <a:cs typeface="Times New Roman"/>
              </a:rPr>
              <a:t>guide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dei loro servitali </a:t>
            </a:r>
            <a:r>
              <a:rPr sz="1200" dirty="0">
                <a:latin typeface="Times New Roman"/>
                <a:cs typeface="Times New Roman"/>
              </a:rPr>
              <a:t>associati a </a:t>
            </a:r>
            <a:r>
              <a:rPr sz="1200" spc="-5" dirty="0">
                <a:latin typeface="Times New Roman"/>
                <a:cs typeface="Times New Roman"/>
              </a:rPr>
              <a:t>sviluppare </a:t>
            </a:r>
            <a:r>
              <a:rPr sz="1200" dirty="0">
                <a:latin typeface="Times New Roman"/>
                <a:cs typeface="Times New Roman"/>
              </a:rPr>
              <a:t>legami </a:t>
            </a:r>
            <a:r>
              <a:rPr sz="1200" spc="-5" dirty="0">
                <a:latin typeface="Times New Roman"/>
                <a:cs typeface="Times New Roman"/>
              </a:rPr>
              <a:t>così straordinari.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modo in cui questi supposti ordini  </a:t>
            </a:r>
            <a:r>
              <a:rPr sz="1200" spc="-5" dirty="0">
                <a:latin typeface="Times New Roman"/>
                <a:cs typeface="Times New Roman"/>
              </a:rPr>
              <a:t>separati </a:t>
            </a:r>
            <a:r>
              <a:rPr sz="1200" dirty="0">
                <a:latin typeface="Times New Roman"/>
                <a:cs typeface="Times New Roman"/>
              </a:rPr>
              <a:t>di esseri </a:t>
            </a:r>
            <a:r>
              <a:rPr sz="1200" spc="-5" dirty="0">
                <a:latin typeface="Times New Roman"/>
                <a:cs typeface="Times New Roman"/>
              </a:rPr>
              <a:t>si comprendono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simpatizzano </a:t>
            </a:r>
            <a:r>
              <a:rPr sz="1200" dirty="0">
                <a:latin typeface="Times New Roman"/>
                <a:cs typeface="Times New Roman"/>
              </a:rPr>
              <a:t>l’uno </a:t>
            </a:r>
            <a:r>
              <a:rPr sz="1200" spc="-5" dirty="0">
                <a:latin typeface="Times New Roman"/>
                <a:cs typeface="Times New Roman"/>
              </a:rPr>
              <a:t>con l’altro </a:t>
            </a:r>
            <a:r>
              <a:rPr sz="1200" dirty="0">
                <a:latin typeface="Times New Roman"/>
                <a:cs typeface="Times New Roman"/>
              </a:rPr>
              <a:t>è del tutto </a:t>
            </a:r>
            <a:r>
              <a:rPr sz="1200" spc="-5" dirty="0">
                <a:latin typeface="Times New Roman"/>
                <a:cs typeface="Times New Roman"/>
              </a:rPr>
              <a:t>inspiegabile.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confortevole ed ispirante </a:t>
            </a:r>
            <a:r>
              <a:rPr sz="1200" spc="5" dirty="0">
                <a:latin typeface="Times New Roman"/>
                <a:cs typeface="Times New Roman"/>
              </a:rPr>
              <a:t>vedere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loro  </a:t>
            </a:r>
            <a:r>
              <a:rPr sz="1200" dirty="0">
                <a:latin typeface="Times New Roman"/>
                <a:cs typeface="Times New Roman"/>
              </a:rPr>
              <a:t>devozione</a:t>
            </a:r>
            <a:r>
              <a:rPr sz="1200" spc="-5" dirty="0">
                <a:latin typeface="Times New Roman"/>
                <a:cs typeface="Times New Roman"/>
              </a:rPr>
              <a:t> reciproca.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47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478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78800" cy="2842895"/>
          </a:xfrm>
          <a:prstGeom prst="rect">
            <a:avLst/>
          </a:prstGeom>
        </p:spPr>
        <p:txBody>
          <a:bodyPr vert="horz" wrap="square" lIns="0" tIns="20320" rIns="0" bIns="0" rtlCol="0">
            <a:spAutoFit/>
          </a:bodyPr>
          <a:lstStyle/>
          <a:p>
            <a:pPr marL="63500" marR="74930">
              <a:lnSpc>
                <a:spcPct val="95900"/>
              </a:lnSpc>
              <a:spcBef>
                <a:spcPts val="16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(271.7) 24:7.8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Sette </a:t>
            </a:r>
            <a:r>
              <a:rPr sz="1200" dirty="0">
                <a:latin typeface="Times New Roman"/>
                <a:cs typeface="Times New Roman"/>
              </a:rPr>
              <a:t>Spiriti </a:t>
            </a:r>
            <a:r>
              <a:rPr sz="1200" spc="-5" dirty="0">
                <a:latin typeface="Times New Roman"/>
                <a:cs typeface="Times New Roman"/>
              </a:rPr>
              <a:t>Maestri </a:t>
            </a:r>
            <a:r>
              <a:rPr sz="1200" dirty="0">
                <a:latin typeface="Times New Roman"/>
                <a:cs typeface="Times New Roman"/>
              </a:rPr>
              <a:t>ed i </a:t>
            </a:r>
            <a:r>
              <a:rPr sz="1200" spc="-5" dirty="0">
                <a:latin typeface="Times New Roman"/>
                <a:cs typeface="Times New Roman"/>
              </a:rPr>
              <a:t>Sette </a:t>
            </a:r>
            <a:r>
              <a:rPr sz="1200" dirty="0">
                <a:latin typeface="Times New Roman"/>
                <a:cs typeface="Times New Roman"/>
              </a:rPr>
              <a:t>Direttori </a:t>
            </a:r>
            <a:r>
              <a:rPr sz="1200" spc="-5" dirty="0">
                <a:latin typeface="Times New Roman"/>
                <a:cs typeface="Times New Roman"/>
              </a:rPr>
              <a:t>Supremi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Potere </a:t>
            </a:r>
            <a:r>
              <a:rPr sz="1200" dirty="0">
                <a:latin typeface="Times New Roman"/>
                <a:cs typeface="Times New Roman"/>
              </a:rPr>
              <a:t>associati sono </a:t>
            </a:r>
            <a:r>
              <a:rPr sz="1200" spc="-5" dirty="0">
                <a:latin typeface="Times New Roman"/>
                <a:cs typeface="Times New Roman"/>
              </a:rPr>
              <a:t>rispettivamente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depositari personali del  </a:t>
            </a:r>
            <a:r>
              <a:rPr sz="1200" dirty="0">
                <a:latin typeface="Times New Roman"/>
                <a:cs typeface="Times New Roman"/>
              </a:rPr>
              <a:t>potenziale </a:t>
            </a:r>
            <a:r>
              <a:rPr sz="1200" spc="-5" dirty="0">
                <a:latin typeface="Times New Roman"/>
                <a:cs typeface="Times New Roman"/>
              </a:rPr>
              <a:t>mentale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potenziale di </a:t>
            </a:r>
            <a:r>
              <a:rPr sz="1200" spc="-5" dirty="0">
                <a:latin typeface="Times New Roman"/>
                <a:cs typeface="Times New Roman"/>
              </a:rPr>
              <a:t>potere dell’Essere Supremo che </a:t>
            </a:r>
            <a:r>
              <a:rPr sz="1200" dirty="0">
                <a:latin typeface="Times New Roman"/>
                <a:cs typeface="Times New Roman"/>
              </a:rPr>
              <a:t>questi non </a:t>
            </a:r>
            <a:r>
              <a:rPr sz="1200" spc="-5" dirty="0">
                <a:latin typeface="Times New Roman"/>
                <a:cs typeface="Times New Roman"/>
              </a:rPr>
              <a:t>gestisce ancora personalmente. E quando </a:t>
            </a:r>
            <a:r>
              <a:rPr sz="1200" spc="5" dirty="0">
                <a:latin typeface="Times New Roman"/>
                <a:cs typeface="Times New Roman"/>
              </a:rPr>
              <a:t>questi  </a:t>
            </a:r>
            <a:r>
              <a:rPr sz="1200" spc="-5" dirty="0">
                <a:latin typeface="Times New Roman"/>
                <a:cs typeface="Times New Roman"/>
              </a:rPr>
              <a:t>associati paradisiaci collaborano per creare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Servitali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Havona, </a:t>
            </a:r>
            <a:r>
              <a:rPr sz="1200" dirty="0">
                <a:latin typeface="Times New Roman"/>
                <a:cs typeface="Times New Roman"/>
              </a:rPr>
              <a:t>questi ultimi sono </a:t>
            </a:r>
            <a:r>
              <a:rPr sz="1200" spc="-5" dirty="0">
                <a:latin typeface="Times New Roman"/>
                <a:cs typeface="Times New Roman"/>
              </a:rPr>
              <a:t>coinvolti per inerenza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certe fasi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Supremazia. </a:t>
            </a:r>
            <a:r>
              <a:rPr sz="1200" dirty="0">
                <a:latin typeface="Times New Roman"/>
                <a:cs typeface="Times New Roman"/>
              </a:rPr>
              <a:t>I Servitali di </a:t>
            </a:r>
            <a:r>
              <a:rPr sz="1200" spc="-5" dirty="0">
                <a:latin typeface="Times New Roman"/>
                <a:cs typeface="Times New Roman"/>
              </a:rPr>
              <a:t>Havona </a:t>
            </a:r>
            <a:r>
              <a:rPr sz="1200" dirty="0">
                <a:latin typeface="Times New Roman"/>
                <a:cs typeface="Times New Roman"/>
              </a:rPr>
              <a:t>sono quindi, in </a:t>
            </a:r>
            <a:r>
              <a:rPr sz="1200" spc="-5" dirty="0">
                <a:latin typeface="Times New Roman"/>
                <a:cs typeface="Times New Roman"/>
              </a:rPr>
              <a:t>effetti,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riflesso </a:t>
            </a:r>
            <a:r>
              <a:rPr sz="1200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perfetto Universo centrale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certe </a:t>
            </a:r>
            <a:r>
              <a:rPr sz="1200" dirty="0">
                <a:latin typeface="Times New Roman"/>
                <a:cs typeface="Times New Roman"/>
              </a:rPr>
              <a:t>potenzialità  </a:t>
            </a:r>
            <a:r>
              <a:rPr sz="1200" spc="-5" dirty="0">
                <a:latin typeface="Times New Roman"/>
                <a:cs typeface="Times New Roman"/>
              </a:rPr>
              <a:t>evoluzionarie dei </a:t>
            </a:r>
            <a:r>
              <a:rPr sz="1200" dirty="0">
                <a:latin typeface="Times New Roman"/>
                <a:cs typeface="Times New Roman"/>
              </a:rPr>
              <a:t>domini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tempo-spazio, che </a:t>
            </a:r>
            <a:r>
              <a:rPr sz="1200" spc="-5" dirty="0">
                <a:latin typeface="Times New Roman"/>
                <a:cs typeface="Times New Roman"/>
              </a:rPr>
              <a:t>si rivelano allorché </a:t>
            </a:r>
            <a:r>
              <a:rPr sz="1200" dirty="0">
                <a:latin typeface="Times New Roman"/>
                <a:cs typeface="Times New Roman"/>
              </a:rPr>
              <a:t>un servitale è </a:t>
            </a:r>
            <a:r>
              <a:rPr sz="1200" spc="-5" dirty="0">
                <a:latin typeface="Times New Roman"/>
                <a:cs typeface="Times New Roman"/>
              </a:rPr>
              <a:t>sottoposto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trasformazione ed </a:t>
            </a:r>
            <a:r>
              <a:rPr sz="1200" dirty="0">
                <a:latin typeface="Times New Roman"/>
                <a:cs typeface="Times New Roman"/>
              </a:rPr>
              <a:t>a ri-creazione. </a:t>
            </a:r>
            <a:r>
              <a:rPr sz="1200" spc="-5" dirty="0">
                <a:latin typeface="Times New Roman"/>
                <a:cs typeface="Times New Roman"/>
              </a:rPr>
              <a:t>Noi  crediamo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questa </a:t>
            </a:r>
            <a:r>
              <a:rPr sz="1200" dirty="0">
                <a:latin typeface="Times New Roman"/>
                <a:cs typeface="Times New Roman"/>
              </a:rPr>
              <a:t>trasformazione </a:t>
            </a:r>
            <a:r>
              <a:rPr sz="1200" spc="-5" dirty="0">
                <a:latin typeface="Times New Roman"/>
                <a:cs typeface="Times New Roman"/>
              </a:rPr>
              <a:t>avvenga </a:t>
            </a:r>
            <a:r>
              <a:rPr sz="1200" dirty="0">
                <a:latin typeface="Times New Roman"/>
                <a:cs typeface="Times New Roman"/>
              </a:rPr>
              <a:t>in risposta </a:t>
            </a:r>
            <a:r>
              <a:rPr sz="1200" spc="-5" dirty="0">
                <a:latin typeface="Times New Roman"/>
                <a:cs typeface="Times New Roman"/>
              </a:rPr>
              <a:t>alla </a:t>
            </a:r>
            <a:r>
              <a:rPr sz="1200" dirty="0">
                <a:latin typeface="Times New Roman"/>
                <a:cs typeface="Times New Roman"/>
              </a:rPr>
              <a:t>volontà </a:t>
            </a:r>
            <a:r>
              <a:rPr sz="1200" spc="-5" dirty="0">
                <a:latin typeface="Times New Roman"/>
                <a:cs typeface="Times New Roman"/>
              </a:rPr>
              <a:t>dello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Infinito,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agisce indubbiamente per </a:t>
            </a:r>
            <a:r>
              <a:rPr sz="1200" spc="5" dirty="0">
                <a:latin typeface="Times New Roman"/>
                <a:cs typeface="Times New Roman"/>
              </a:rPr>
              <a:t>conto </a:t>
            </a:r>
            <a:r>
              <a:rPr sz="1200" spc="-5" dirty="0">
                <a:latin typeface="Times New Roman"/>
                <a:cs typeface="Times New Roman"/>
              </a:rPr>
              <a:t>del  Supremo. </a:t>
            </a:r>
            <a:r>
              <a:rPr sz="1200" spc="-1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Guide dei Diplomati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sono create dall’Essere Supremo, </a:t>
            </a:r>
            <a:r>
              <a:rPr sz="1200" dirty="0">
                <a:latin typeface="Times New Roman"/>
                <a:cs typeface="Times New Roman"/>
              </a:rPr>
              <a:t>ma noi tutti </a:t>
            </a:r>
            <a:r>
              <a:rPr sz="1200" spc="-5" dirty="0">
                <a:latin typeface="Times New Roman"/>
                <a:cs typeface="Times New Roman"/>
              </a:rPr>
              <a:t>ipotizziamo che </a:t>
            </a:r>
            <a:r>
              <a:rPr sz="1200" dirty="0">
                <a:latin typeface="Times New Roman"/>
                <a:cs typeface="Times New Roman"/>
              </a:rPr>
              <a:t>la Deità </a:t>
            </a:r>
            <a:r>
              <a:rPr sz="1200" spc="-5" dirty="0">
                <a:latin typeface="Times New Roman"/>
                <a:cs typeface="Times New Roman"/>
              </a:rPr>
              <a:t>esperienziale sia </a:t>
            </a:r>
            <a:r>
              <a:rPr sz="1200" dirty="0">
                <a:latin typeface="Times New Roman"/>
                <a:cs typeface="Times New Roman"/>
              </a:rPr>
              <a:t>in  </a:t>
            </a:r>
            <a:r>
              <a:rPr sz="1200" spc="-5" dirty="0">
                <a:latin typeface="Times New Roman"/>
                <a:cs typeface="Times New Roman"/>
              </a:rPr>
              <a:t>qualche </a:t>
            </a:r>
            <a:r>
              <a:rPr sz="1200" dirty="0">
                <a:latin typeface="Times New Roman"/>
                <a:cs typeface="Times New Roman"/>
              </a:rPr>
              <a:t>modo coinvolta </a:t>
            </a:r>
            <a:r>
              <a:rPr sz="1200" spc="-5" dirty="0">
                <a:latin typeface="Times New Roman"/>
                <a:cs typeface="Times New Roman"/>
              </a:rPr>
              <a:t>nelle operazioni che </a:t>
            </a:r>
            <a:r>
              <a:rPr sz="1200" dirty="0">
                <a:latin typeface="Times New Roman"/>
                <a:cs typeface="Times New Roman"/>
              </a:rPr>
              <a:t>portano </a:t>
            </a:r>
            <a:r>
              <a:rPr sz="1200" spc="-5" dirty="0">
                <a:latin typeface="Times New Roman"/>
                <a:cs typeface="Times New Roman"/>
              </a:rPr>
              <a:t>questi esseri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all’esistenza.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408940" algn="just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(271.8) 24:7.9 </a:t>
            </a:r>
            <a:r>
              <a:rPr sz="1200" spc="-5" dirty="0">
                <a:latin typeface="Times New Roman"/>
                <a:cs typeface="Times New Roman"/>
              </a:rPr>
              <a:t>L’Universo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Havona </a:t>
            </a:r>
            <a:r>
              <a:rPr sz="1200" dirty="0">
                <a:latin typeface="Times New Roman"/>
                <a:cs typeface="Times New Roman"/>
              </a:rPr>
              <a:t>ora </a:t>
            </a:r>
            <a:r>
              <a:rPr sz="1200" spc="-5" dirty="0">
                <a:latin typeface="Times New Roman"/>
                <a:cs typeface="Times New Roman"/>
              </a:rPr>
              <a:t>attraversato dai mortali ascendenti differisce </a:t>
            </a:r>
            <a:r>
              <a:rPr sz="1200" dirty="0">
                <a:latin typeface="Times New Roman"/>
                <a:cs typeface="Times New Roman"/>
              </a:rPr>
              <a:t>in molti </a:t>
            </a:r>
            <a:r>
              <a:rPr sz="1200" spc="-5" dirty="0">
                <a:latin typeface="Times New Roman"/>
                <a:cs typeface="Times New Roman"/>
              </a:rPr>
              <a:t>aspetti </a:t>
            </a:r>
            <a:r>
              <a:rPr sz="1200" dirty="0">
                <a:latin typeface="Times New Roman"/>
                <a:cs typeface="Times New Roman"/>
              </a:rPr>
              <a:t>dall’Universo </a:t>
            </a:r>
            <a:r>
              <a:rPr sz="1200" spc="-5" dirty="0">
                <a:latin typeface="Times New Roman"/>
                <a:cs typeface="Times New Roman"/>
              </a:rPr>
              <a:t>centrale </a:t>
            </a:r>
            <a:r>
              <a:rPr sz="1200" dirty="0">
                <a:latin typeface="Times New Roman"/>
                <a:cs typeface="Times New Roman"/>
              </a:rPr>
              <a:t>quale  </a:t>
            </a:r>
            <a:r>
              <a:rPr sz="1200" spc="-5" dirty="0">
                <a:latin typeface="Times New Roman"/>
                <a:cs typeface="Times New Roman"/>
              </a:rPr>
              <a:t>esisteva </a:t>
            </a:r>
            <a:r>
              <a:rPr sz="1200" dirty="0">
                <a:latin typeface="Times New Roman"/>
                <a:cs typeface="Times New Roman"/>
              </a:rPr>
              <a:t>prima </a:t>
            </a:r>
            <a:r>
              <a:rPr sz="1200" spc="-5" dirty="0">
                <a:latin typeface="Times New Roman"/>
                <a:cs typeface="Times New Roman"/>
              </a:rPr>
              <a:t>dei tempi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Grandfanda. L’arrivo dei mortali ascendenti sui circuiti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Havona </a:t>
            </a:r>
            <a:r>
              <a:rPr sz="1200" dirty="0">
                <a:latin typeface="Times New Roman"/>
                <a:cs typeface="Times New Roman"/>
              </a:rPr>
              <a:t>ha dato inizio ad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ampie</a:t>
            </a:r>
            <a:endParaRPr sz="1200">
              <a:latin typeface="Times New Roman"/>
              <a:cs typeface="Times New Roman"/>
            </a:endParaRPr>
          </a:p>
          <a:p>
            <a:pPr marL="63500" marR="55880" algn="just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modificazioni nell’organizzazione della creazione centrale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divina, </a:t>
            </a:r>
            <a:r>
              <a:rPr sz="1200" dirty="0">
                <a:latin typeface="Times New Roman"/>
                <a:cs typeface="Times New Roman"/>
              </a:rPr>
              <a:t>modificazioni </a:t>
            </a:r>
            <a:r>
              <a:rPr sz="1200" spc="-5" dirty="0">
                <a:latin typeface="Times New Roman"/>
                <a:cs typeface="Times New Roman"/>
              </a:rPr>
              <a:t>indubbiamente avviate dall’Essere </a:t>
            </a:r>
            <a:r>
              <a:rPr sz="1200" dirty="0">
                <a:latin typeface="Times New Roman"/>
                <a:cs typeface="Times New Roman"/>
              </a:rPr>
              <a:t>Supremo — il  </a:t>
            </a:r>
            <a:r>
              <a:rPr sz="1200" spc="-5" dirty="0">
                <a:latin typeface="Times New Roman"/>
                <a:cs typeface="Times New Roman"/>
              </a:rPr>
              <a:t>Dio delle creature evoluzionarie </a:t>
            </a:r>
            <a:r>
              <a:rPr sz="1200" dirty="0">
                <a:latin typeface="Times New Roman"/>
                <a:cs typeface="Times New Roman"/>
              </a:rPr>
              <a:t>— in risposta </a:t>
            </a:r>
            <a:r>
              <a:rPr sz="1200" spc="-5" dirty="0">
                <a:latin typeface="Times New Roman"/>
                <a:cs typeface="Times New Roman"/>
              </a:rPr>
              <a:t>all’arrivo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primo dei suoi figli esperienziali </a:t>
            </a:r>
            <a:r>
              <a:rPr sz="1200" dirty="0">
                <a:latin typeface="Times New Roman"/>
                <a:cs typeface="Times New Roman"/>
              </a:rPr>
              <a:t>dai </a:t>
            </a:r>
            <a:r>
              <a:rPr sz="1200" spc="-5" dirty="0">
                <a:latin typeface="Times New Roman"/>
                <a:cs typeface="Times New Roman"/>
              </a:rPr>
              <a:t>sette Superuniversi. L’apparizione  delle </a:t>
            </a:r>
            <a:r>
              <a:rPr sz="1200" dirty="0">
                <a:latin typeface="Times New Roman"/>
                <a:cs typeface="Times New Roman"/>
              </a:rPr>
              <a:t>Guide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Diplomati, insieme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creazione dei </a:t>
            </a:r>
            <a:r>
              <a:rPr sz="1200" dirty="0">
                <a:latin typeface="Times New Roman"/>
                <a:cs typeface="Times New Roman"/>
              </a:rPr>
              <a:t>supernafini </a:t>
            </a:r>
            <a:r>
              <a:rPr sz="1200" spc="-5" dirty="0">
                <a:latin typeface="Times New Roman"/>
                <a:cs typeface="Times New Roman"/>
              </a:rPr>
              <a:t>terziari,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indicativa delle </a:t>
            </a:r>
            <a:r>
              <a:rPr sz="1200" dirty="0">
                <a:latin typeface="Times New Roman"/>
                <a:cs typeface="Times New Roman"/>
              </a:rPr>
              <a:t>imprese di </a:t>
            </a:r>
            <a:r>
              <a:rPr sz="1200" spc="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il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Supremo.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00">
              <a:latin typeface="Times New Roman"/>
              <a:cs typeface="Times New Roman"/>
            </a:endParaRPr>
          </a:p>
          <a:p>
            <a:pPr marL="63500" algn="just">
              <a:lnSpc>
                <a:spcPct val="1000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(272.1) 24:7.10 </a:t>
            </a:r>
            <a:r>
              <a:rPr sz="1200" spc="-5" dirty="0">
                <a:latin typeface="Times New Roman"/>
                <a:cs typeface="Times New Roman"/>
              </a:rPr>
              <a:t>[Presentato </a:t>
            </a:r>
            <a:r>
              <a:rPr sz="1200" dirty="0">
                <a:latin typeface="Times New Roman"/>
                <a:cs typeface="Times New Roman"/>
              </a:rPr>
              <a:t>da un </a:t>
            </a:r>
            <a:r>
              <a:rPr sz="1200" spc="-5" dirty="0">
                <a:latin typeface="Times New Roman"/>
                <a:cs typeface="Times New Roman"/>
              </a:rPr>
              <a:t>Consigliere </a:t>
            </a:r>
            <a:r>
              <a:rPr sz="1200" dirty="0">
                <a:latin typeface="Times New Roman"/>
                <a:cs typeface="Times New Roman"/>
              </a:rPr>
              <a:t>Divino di</a:t>
            </a:r>
            <a:r>
              <a:rPr sz="1200" spc="-1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Uversa.]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47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479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90219" y="508761"/>
            <a:ext cx="8029575" cy="406209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50800">
              <a:lnSpc>
                <a:spcPct val="100000"/>
              </a:lnSpc>
              <a:spcBef>
                <a:spcPts val="95"/>
              </a:spcBef>
            </a:pPr>
            <a:r>
              <a:rPr sz="2200" b="1" spc="-5" dirty="0">
                <a:solidFill>
                  <a:srgbClr val="933634"/>
                </a:solidFill>
                <a:latin typeface="Times New Roman"/>
                <a:cs typeface="Times New Roman"/>
              </a:rPr>
              <a:t>Fascicolo </a:t>
            </a:r>
            <a:r>
              <a:rPr sz="2200" b="1" dirty="0">
                <a:solidFill>
                  <a:srgbClr val="933634"/>
                </a:solidFill>
                <a:latin typeface="Times New Roman"/>
                <a:cs typeface="Times New Roman"/>
              </a:rPr>
              <a:t>25: </a:t>
            </a:r>
            <a:r>
              <a:rPr sz="2200" b="1" spc="-5" dirty="0">
                <a:solidFill>
                  <a:srgbClr val="933634"/>
                </a:solidFill>
                <a:latin typeface="Times New Roman"/>
                <a:cs typeface="Times New Roman"/>
              </a:rPr>
              <a:t>Le </a:t>
            </a:r>
            <a:r>
              <a:rPr sz="2200" b="1" spc="-15" dirty="0">
                <a:solidFill>
                  <a:srgbClr val="933634"/>
                </a:solidFill>
                <a:latin typeface="Times New Roman"/>
                <a:cs typeface="Times New Roman"/>
              </a:rPr>
              <a:t>Schiere </a:t>
            </a:r>
            <a:r>
              <a:rPr sz="2200" b="1" dirty="0">
                <a:solidFill>
                  <a:srgbClr val="933634"/>
                </a:solidFill>
                <a:latin typeface="Times New Roman"/>
                <a:cs typeface="Times New Roman"/>
              </a:rPr>
              <a:t>dei </a:t>
            </a:r>
            <a:r>
              <a:rPr sz="2200" b="1" spc="-5" dirty="0">
                <a:solidFill>
                  <a:srgbClr val="933634"/>
                </a:solidFill>
                <a:latin typeface="Times New Roman"/>
                <a:cs typeface="Times New Roman"/>
              </a:rPr>
              <a:t>Messaggeri dello</a:t>
            </a:r>
            <a:r>
              <a:rPr sz="2200" b="1" spc="20" dirty="0">
                <a:solidFill>
                  <a:srgbClr val="933634"/>
                </a:solidFill>
                <a:latin typeface="Times New Roman"/>
                <a:cs typeface="Times New Roman"/>
              </a:rPr>
              <a:t> </a:t>
            </a:r>
            <a:r>
              <a:rPr sz="2200" b="1" spc="-10" dirty="0">
                <a:solidFill>
                  <a:srgbClr val="933634"/>
                </a:solidFill>
                <a:latin typeface="Times New Roman"/>
                <a:cs typeface="Times New Roman"/>
              </a:rPr>
              <a:t>Spazio</a:t>
            </a:r>
            <a:endParaRPr sz="2200">
              <a:latin typeface="Times New Roman"/>
              <a:cs typeface="Times New Roman"/>
            </a:endParaRPr>
          </a:p>
          <a:p>
            <a:pPr marL="50800" marR="174625">
              <a:lnSpc>
                <a:spcPts val="1380"/>
              </a:lnSpc>
              <a:spcBef>
                <a:spcPts val="142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(273.1) 25:0.1 </a:t>
            </a:r>
            <a:r>
              <a:rPr sz="1200" spc="-20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posizione intermedia </a:t>
            </a:r>
            <a:r>
              <a:rPr sz="1200" spc="-5" dirty="0">
                <a:latin typeface="Times New Roman"/>
                <a:cs typeface="Times New Roman"/>
              </a:rPr>
              <a:t>nella famiglia dello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Infinito si trovano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Schiere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Messaggeri dello </a:t>
            </a:r>
            <a:r>
              <a:rPr sz="1200" spc="5" dirty="0">
                <a:latin typeface="Times New Roman"/>
                <a:cs typeface="Times New Roman"/>
              </a:rPr>
              <a:t>Spazio. </a:t>
            </a:r>
            <a:r>
              <a:rPr sz="1200" spc="-5" dirty="0">
                <a:latin typeface="Times New Roman"/>
                <a:cs typeface="Times New Roman"/>
              </a:rPr>
              <a:t>Questi  esseri versatili fungono </a:t>
            </a:r>
            <a:r>
              <a:rPr sz="1200" spc="5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anelli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congiunzione tra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personalità superiori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spiriti </a:t>
            </a:r>
            <a:r>
              <a:rPr sz="1200" spc="-5" dirty="0">
                <a:latin typeface="Times New Roman"/>
                <a:cs typeface="Times New Roman"/>
              </a:rPr>
              <a:t>tutelari. </a:t>
            </a:r>
            <a:r>
              <a:rPr sz="1200" spc="-1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schiere </a:t>
            </a:r>
            <a:r>
              <a:rPr sz="1200" dirty="0">
                <a:latin typeface="Times New Roman"/>
                <a:cs typeface="Times New Roman"/>
              </a:rPr>
              <a:t>dei messaggeri  </a:t>
            </a:r>
            <a:r>
              <a:rPr sz="1200" spc="-5" dirty="0">
                <a:latin typeface="Times New Roman"/>
                <a:cs typeface="Times New Roman"/>
              </a:rPr>
              <a:t>comprendono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seguenti ordini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esseri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celesti: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00">
              <a:latin typeface="Times New Roman"/>
              <a:cs typeface="Times New Roman"/>
            </a:endParaRPr>
          </a:p>
          <a:p>
            <a:pPr marL="508000">
              <a:lnSpc>
                <a:spcPct val="1000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(273.2) 25:0.2 </a:t>
            </a:r>
            <a:r>
              <a:rPr sz="1200" dirty="0">
                <a:latin typeface="Times New Roman"/>
                <a:cs typeface="Times New Roman"/>
              </a:rPr>
              <a:t>1. </a:t>
            </a:r>
            <a:r>
              <a:rPr sz="1200" spc="-5" dirty="0">
                <a:latin typeface="Times New Roman"/>
                <a:cs typeface="Times New Roman"/>
              </a:rPr>
              <a:t>Servitali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-1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Havona.</a:t>
            </a:r>
            <a:endParaRPr sz="1200">
              <a:latin typeface="Times New Roman"/>
              <a:cs typeface="Times New Roman"/>
            </a:endParaRPr>
          </a:p>
          <a:p>
            <a:pPr marL="508000">
              <a:lnSpc>
                <a:spcPct val="100000"/>
              </a:lnSpc>
              <a:spcBef>
                <a:spcPts val="133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(273.3) 25:0.3 </a:t>
            </a:r>
            <a:r>
              <a:rPr sz="1200" dirty="0">
                <a:latin typeface="Times New Roman"/>
                <a:cs typeface="Times New Roman"/>
              </a:rPr>
              <a:t>2. </a:t>
            </a:r>
            <a:r>
              <a:rPr sz="1200" spc="-5" dirty="0">
                <a:latin typeface="Times New Roman"/>
                <a:cs typeface="Times New Roman"/>
              </a:rPr>
              <a:t>Conciliatori</a:t>
            </a:r>
            <a:r>
              <a:rPr sz="1200" spc="-18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Universali.</a:t>
            </a:r>
            <a:endParaRPr sz="1200">
              <a:latin typeface="Times New Roman"/>
              <a:cs typeface="Times New Roman"/>
            </a:endParaRPr>
          </a:p>
          <a:p>
            <a:pPr marL="508000">
              <a:lnSpc>
                <a:spcPct val="100000"/>
              </a:lnSpc>
              <a:spcBef>
                <a:spcPts val="134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(273.4) 25:0.4 </a:t>
            </a:r>
            <a:r>
              <a:rPr sz="1200" dirty="0">
                <a:latin typeface="Times New Roman"/>
                <a:cs typeface="Times New Roman"/>
              </a:rPr>
              <a:t>3. </a:t>
            </a:r>
            <a:r>
              <a:rPr sz="1200" spc="-5" dirty="0">
                <a:latin typeface="Times New Roman"/>
                <a:cs typeface="Times New Roman"/>
              </a:rPr>
              <a:t>Consiglieri</a:t>
            </a:r>
            <a:r>
              <a:rPr sz="1200" spc="-1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Tecnici.</a:t>
            </a:r>
            <a:endParaRPr sz="1200">
              <a:latin typeface="Times New Roman"/>
              <a:cs typeface="Times New Roman"/>
            </a:endParaRPr>
          </a:p>
          <a:p>
            <a:pPr marL="508000">
              <a:lnSpc>
                <a:spcPct val="100000"/>
              </a:lnSpc>
              <a:spcBef>
                <a:spcPts val="135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(273.5) 25:0.5 </a:t>
            </a:r>
            <a:r>
              <a:rPr sz="1200" dirty="0">
                <a:latin typeface="Times New Roman"/>
                <a:cs typeface="Times New Roman"/>
              </a:rPr>
              <a:t>4. </a:t>
            </a:r>
            <a:r>
              <a:rPr sz="1200" spc="-5" dirty="0">
                <a:latin typeface="Times New Roman"/>
                <a:cs typeface="Times New Roman"/>
              </a:rPr>
              <a:t>Custodi degli Archivi </a:t>
            </a:r>
            <a:r>
              <a:rPr sz="1200" dirty="0">
                <a:latin typeface="Times New Roman"/>
                <a:cs typeface="Times New Roman"/>
              </a:rPr>
              <a:t>in</a:t>
            </a:r>
            <a:r>
              <a:rPr sz="1200" spc="-1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Paradiso.</a:t>
            </a:r>
            <a:endParaRPr sz="1200">
              <a:latin typeface="Times New Roman"/>
              <a:cs typeface="Times New Roman"/>
            </a:endParaRPr>
          </a:p>
          <a:p>
            <a:pPr marL="508000">
              <a:lnSpc>
                <a:spcPct val="100000"/>
              </a:lnSpc>
              <a:spcBef>
                <a:spcPts val="133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(273.6) 25:0.6 </a:t>
            </a:r>
            <a:r>
              <a:rPr sz="1200" dirty="0">
                <a:latin typeface="Times New Roman"/>
                <a:cs typeface="Times New Roman"/>
              </a:rPr>
              <a:t>5. </a:t>
            </a:r>
            <a:r>
              <a:rPr sz="1200" spc="-5" dirty="0">
                <a:latin typeface="Times New Roman"/>
                <a:cs typeface="Times New Roman"/>
              </a:rPr>
              <a:t>Archivisti</a:t>
            </a:r>
            <a:r>
              <a:rPr sz="1200" spc="-1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Celesti.</a:t>
            </a:r>
            <a:endParaRPr sz="1200">
              <a:latin typeface="Times New Roman"/>
              <a:cs typeface="Times New Roman"/>
            </a:endParaRPr>
          </a:p>
          <a:p>
            <a:pPr marL="508000">
              <a:lnSpc>
                <a:spcPct val="100000"/>
              </a:lnSpc>
              <a:spcBef>
                <a:spcPts val="134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(273.7) 25:0.7  </a:t>
            </a:r>
            <a:r>
              <a:rPr sz="1200" dirty="0">
                <a:latin typeface="Times New Roman"/>
                <a:cs typeface="Times New Roman"/>
              </a:rPr>
              <a:t>6. </a:t>
            </a:r>
            <a:r>
              <a:rPr sz="1200" spc="-5" dirty="0">
                <a:latin typeface="Times New Roman"/>
                <a:cs typeface="Times New Roman"/>
              </a:rPr>
              <a:t>Compagni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Morontiali.</a:t>
            </a:r>
            <a:endParaRPr sz="1200">
              <a:latin typeface="Times New Roman"/>
              <a:cs typeface="Times New Roman"/>
            </a:endParaRPr>
          </a:p>
          <a:p>
            <a:pPr marL="508000">
              <a:lnSpc>
                <a:spcPct val="100000"/>
              </a:lnSpc>
              <a:spcBef>
                <a:spcPts val="134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(273.8)  25:0.8  </a:t>
            </a:r>
            <a:r>
              <a:rPr sz="1200" dirty="0">
                <a:latin typeface="Times New Roman"/>
                <a:cs typeface="Times New Roman"/>
              </a:rPr>
              <a:t>7. </a:t>
            </a:r>
            <a:r>
              <a:rPr sz="1200" spc="-5" dirty="0">
                <a:latin typeface="Times New Roman"/>
                <a:cs typeface="Times New Roman"/>
              </a:rPr>
              <a:t>Compagni</a:t>
            </a:r>
            <a:r>
              <a:rPr sz="1200" spc="-1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Paradisiaci.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50800" marR="43180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(273.9) 25:0.9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sette </a:t>
            </a:r>
            <a:r>
              <a:rPr sz="1200" spc="-5" dirty="0">
                <a:latin typeface="Times New Roman"/>
                <a:cs typeface="Times New Roman"/>
              </a:rPr>
              <a:t>gruppi enumerati, </a:t>
            </a:r>
            <a:r>
              <a:rPr sz="1200" dirty="0">
                <a:latin typeface="Times New Roman"/>
                <a:cs typeface="Times New Roman"/>
              </a:rPr>
              <a:t>solo tre — i </a:t>
            </a:r>
            <a:r>
              <a:rPr sz="1200" spc="-5" dirty="0">
                <a:latin typeface="Times New Roman"/>
                <a:cs typeface="Times New Roman"/>
              </a:rPr>
              <a:t>servitali,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conciliatori </a:t>
            </a:r>
            <a:r>
              <a:rPr sz="1200" dirty="0">
                <a:latin typeface="Times New Roman"/>
                <a:cs typeface="Times New Roman"/>
              </a:rPr>
              <a:t>ed i </a:t>
            </a:r>
            <a:r>
              <a:rPr sz="1200" spc="-5" dirty="0">
                <a:latin typeface="Times New Roman"/>
                <a:cs typeface="Times New Roman"/>
              </a:rPr>
              <a:t>Compagni Morontiali </a:t>
            </a:r>
            <a:r>
              <a:rPr sz="1200" dirty="0">
                <a:latin typeface="Times New Roman"/>
                <a:cs typeface="Times New Roman"/>
              </a:rPr>
              <a:t>— sono </a:t>
            </a:r>
            <a:r>
              <a:rPr sz="1200" spc="-5" dirty="0">
                <a:latin typeface="Times New Roman"/>
                <a:cs typeface="Times New Roman"/>
              </a:rPr>
              <a:t>creati </a:t>
            </a:r>
            <a:r>
              <a:rPr sz="1200" dirty="0">
                <a:latin typeface="Times New Roman"/>
                <a:cs typeface="Times New Roman"/>
              </a:rPr>
              <a:t>tali; i rimanenti  </a:t>
            </a:r>
            <a:r>
              <a:rPr sz="1200" spc="-5" dirty="0">
                <a:latin typeface="Times New Roman"/>
                <a:cs typeface="Times New Roman"/>
              </a:rPr>
              <a:t>quattro rappresentano </a:t>
            </a:r>
            <a:r>
              <a:rPr sz="1200" dirty="0">
                <a:latin typeface="Times New Roman"/>
                <a:cs typeface="Times New Roman"/>
              </a:rPr>
              <a:t>livelli di </a:t>
            </a:r>
            <a:r>
              <a:rPr sz="1200" spc="-5" dirty="0">
                <a:latin typeface="Times New Roman"/>
                <a:cs typeface="Times New Roman"/>
              </a:rPr>
              <a:t>conseguimento degli </a:t>
            </a:r>
            <a:r>
              <a:rPr sz="1200" dirty="0">
                <a:latin typeface="Times New Roman"/>
                <a:cs typeface="Times New Roman"/>
              </a:rPr>
              <a:t>ordini </a:t>
            </a:r>
            <a:r>
              <a:rPr sz="1200" spc="-5" dirty="0">
                <a:latin typeface="Times New Roman"/>
                <a:cs typeface="Times New Roman"/>
              </a:rPr>
              <a:t>angelici.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conformità con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natura </a:t>
            </a:r>
            <a:r>
              <a:rPr sz="1200" spc="-5" dirty="0">
                <a:latin typeface="Times New Roman"/>
                <a:cs typeface="Times New Roman"/>
              </a:rPr>
              <a:t>intrinseca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lo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spc="5" dirty="0">
                <a:latin typeface="Times New Roman"/>
                <a:cs typeface="Times New Roman"/>
              </a:rPr>
              <a:t>status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48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241030" cy="40741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52324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mortali, nondimeno gli </a:t>
            </a:r>
            <a:r>
              <a:rPr sz="1200" dirty="0">
                <a:latin typeface="Times New Roman"/>
                <a:cs typeface="Times New Roman"/>
              </a:rPr>
              <a:t>uomini </a:t>
            </a:r>
            <a:r>
              <a:rPr sz="1200" spc="-5" dirty="0">
                <a:latin typeface="Times New Roman"/>
                <a:cs typeface="Times New Roman"/>
              </a:rPr>
              <a:t>mortali </a:t>
            </a:r>
            <a:r>
              <a:rPr sz="1200" dirty="0">
                <a:latin typeface="Times New Roman"/>
                <a:cs typeface="Times New Roman"/>
              </a:rPr>
              <a:t>hanno </a:t>
            </a:r>
            <a:r>
              <a:rPr sz="1200" spc="-5" dirty="0">
                <a:latin typeface="Times New Roman"/>
                <a:cs typeface="Times New Roman"/>
              </a:rPr>
              <a:t>qualcosa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stesso che </a:t>
            </a:r>
            <a:r>
              <a:rPr sz="1200" dirty="0">
                <a:latin typeface="Times New Roman"/>
                <a:cs typeface="Times New Roman"/>
              </a:rPr>
              <a:t>dimora </a:t>
            </a:r>
            <a:r>
              <a:rPr sz="1200" spc="-5" dirty="0">
                <a:latin typeface="Times New Roman"/>
                <a:cs typeface="Times New Roman"/>
              </a:rPr>
              <a:t>effettivamente </a:t>
            </a:r>
            <a:r>
              <a:rPr sz="1200" dirty="0">
                <a:latin typeface="Times New Roman"/>
                <a:cs typeface="Times New Roman"/>
              </a:rPr>
              <a:t>in loro; i </a:t>
            </a:r>
            <a:r>
              <a:rPr sz="1200" spc="-5" dirty="0">
                <a:latin typeface="Times New Roman"/>
                <a:cs typeface="Times New Roman"/>
              </a:rPr>
              <a:t>loro corpi </a:t>
            </a:r>
            <a:r>
              <a:rPr sz="1200" dirty="0">
                <a:latin typeface="Times New Roman"/>
                <a:cs typeface="Times New Roman"/>
              </a:rPr>
              <a:t>ne sono il  tempio.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8605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(26.5) 1:4.3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voi </a:t>
            </a:r>
            <a:r>
              <a:rPr sz="1200" spc="-5" dirty="0">
                <a:latin typeface="Times New Roman"/>
                <a:cs typeface="Times New Roman"/>
              </a:rPr>
              <a:t>avrete finito quaggiù, </a:t>
            </a:r>
            <a:r>
              <a:rPr sz="1200" dirty="0">
                <a:latin typeface="Times New Roman"/>
                <a:cs typeface="Times New Roman"/>
              </a:rPr>
              <a:t>quando </a:t>
            </a:r>
            <a:r>
              <a:rPr sz="1200" spc="-5" dirty="0">
                <a:latin typeface="Times New Roman"/>
                <a:cs typeface="Times New Roman"/>
              </a:rPr>
              <a:t>avrete completato </a:t>
            </a:r>
            <a:r>
              <a:rPr sz="1200" dirty="0">
                <a:latin typeface="Times New Roman"/>
                <a:cs typeface="Times New Roman"/>
              </a:rPr>
              <a:t>il vostro </a:t>
            </a:r>
            <a:r>
              <a:rPr sz="1200" spc="-5" dirty="0">
                <a:latin typeface="Times New Roman"/>
                <a:cs typeface="Times New Roman"/>
              </a:rPr>
              <a:t>percorso nella </a:t>
            </a:r>
            <a:r>
              <a:rPr sz="1200" dirty="0">
                <a:latin typeface="Times New Roman"/>
                <a:cs typeface="Times New Roman"/>
              </a:rPr>
              <a:t>forma temporanea sulla </a:t>
            </a:r>
            <a:r>
              <a:rPr sz="1200" spc="-5" dirty="0">
                <a:latin typeface="Times New Roman"/>
                <a:cs typeface="Times New Roman"/>
              </a:rPr>
              <a:t>terra, </a:t>
            </a:r>
            <a:r>
              <a:rPr sz="1200" dirty="0">
                <a:latin typeface="Times New Roman"/>
                <a:cs typeface="Times New Roman"/>
              </a:rPr>
              <a:t>quando  il vostro </a:t>
            </a:r>
            <a:r>
              <a:rPr sz="1200" spc="-5" dirty="0">
                <a:latin typeface="Times New Roman"/>
                <a:cs typeface="Times New Roman"/>
              </a:rPr>
              <a:t>viaggio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prova nella carne sarà terminato, quando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polvere che compone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tabernacolo mortale “ritornerà alla </a:t>
            </a:r>
            <a:r>
              <a:rPr sz="1200" spc="5" dirty="0">
                <a:latin typeface="Times New Roman"/>
                <a:cs typeface="Times New Roman"/>
              </a:rPr>
              <a:t>terra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da</a:t>
            </a:r>
            <a:endParaRPr sz="1200">
              <a:latin typeface="Times New Roman"/>
              <a:cs typeface="Times New Roman"/>
            </a:endParaRPr>
          </a:p>
          <a:p>
            <a:pPr marL="88900">
              <a:lnSpc>
                <a:spcPts val="1315"/>
              </a:lnSpc>
            </a:pPr>
            <a:r>
              <a:rPr sz="1200" dirty="0">
                <a:latin typeface="Times New Roman"/>
                <a:cs typeface="Times New Roman"/>
              </a:rPr>
              <a:t>dove è </a:t>
            </a:r>
            <a:r>
              <a:rPr sz="1200" spc="-5" dirty="0">
                <a:latin typeface="Times New Roman"/>
                <a:cs typeface="Times New Roman"/>
              </a:rPr>
              <a:t>venuta”, allora, </a:t>
            </a:r>
            <a:r>
              <a:rPr sz="1200" dirty="0">
                <a:latin typeface="Times New Roman"/>
                <a:cs typeface="Times New Roman"/>
              </a:rPr>
              <a:t>com’è </a:t>
            </a:r>
            <a:r>
              <a:rPr sz="1200" spc="-5" dirty="0">
                <a:latin typeface="Times New Roman"/>
                <a:cs typeface="Times New Roman"/>
              </a:rPr>
              <a:t>rivelato,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“Spirito che dimora </a:t>
            </a:r>
            <a:r>
              <a:rPr sz="1200" dirty="0">
                <a:latin typeface="Times New Roman"/>
                <a:cs typeface="Times New Roman"/>
              </a:rPr>
              <a:t>in voi </a:t>
            </a:r>
            <a:r>
              <a:rPr sz="1200" spc="-5" dirty="0">
                <a:latin typeface="Times New Roman"/>
                <a:cs typeface="Times New Roman"/>
              </a:rPr>
              <a:t>ritornerà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che lo </a:t>
            </a:r>
            <a:r>
              <a:rPr sz="1200" spc="-5" dirty="0">
                <a:latin typeface="Times New Roman"/>
                <a:cs typeface="Times New Roman"/>
              </a:rPr>
              <a:t>diede”.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ciascun essere </a:t>
            </a:r>
            <a:r>
              <a:rPr sz="1200" dirty="0">
                <a:latin typeface="Times New Roman"/>
                <a:cs typeface="Times New Roman"/>
              </a:rPr>
              <a:t>morale di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questo</a:t>
            </a:r>
            <a:endParaRPr sz="1200">
              <a:latin typeface="Times New Roman"/>
              <a:cs typeface="Times New Roman"/>
            </a:endParaRPr>
          </a:p>
          <a:p>
            <a:pPr marL="88900" marR="81915">
              <a:lnSpc>
                <a:spcPts val="1380"/>
              </a:lnSpc>
              <a:spcBef>
                <a:spcPts val="70"/>
              </a:spcBef>
            </a:pPr>
            <a:r>
              <a:rPr sz="1200" spc="-5" dirty="0">
                <a:latin typeface="Times New Roman"/>
                <a:cs typeface="Times New Roman"/>
              </a:rPr>
              <a:t>pianeta soggiorna </a:t>
            </a:r>
            <a:r>
              <a:rPr sz="1200" dirty="0">
                <a:latin typeface="Times New Roman"/>
                <a:cs typeface="Times New Roman"/>
              </a:rPr>
              <a:t>un frammento di Dio, una </a:t>
            </a:r>
            <a:r>
              <a:rPr sz="1200" spc="-5" dirty="0">
                <a:latin typeface="Times New Roman"/>
                <a:cs typeface="Times New Roman"/>
              </a:rPr>
              <a:t>parte integrante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divinità. Esso </a:t>
            </a:r>
            <a:r>
              <a:rPr sz="1200" dirty="0">
                <a:latin typeface="Times New Roman"/>
                <a:cs typeface="Times New Roman"/>
              </a:rPr>
              <a:t>non vi </a:t>
            </a:r>
            <a:r>
              <a:rPr sz="1200" spc="-5" dirty="0">
                <a:latin typeface="Times New Roman"/>
                <a:cs typeface="Times New Roman"/>
              </a:rPr>
              <a:t>appartiene ancora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diritto </a:t>
            </a:r>
            <a:r>
              <a:rPr sz="1200" spc="15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possesso, </a:t>
            </a:r>
            <a:r>
              <a:rPr sz="1200" dirty="0">
                <a:latin typeface="Times New Roman"/>
                <a:cs typeface="Times New Roman"/>
              </a:rPr>
              <a:t>ma  è intenzionalmente </a:t>
            </a:r>
            <a:r>
              <a:rPr sz="1200" spc="-5" dirty="0">
                <a:latin typeface="Times New Roman"/>
                <a:cs typeface="Times New Roman"/>
              </a:rPr>
              <a:t>concepito per diventare </a:t>
            </a:r>
            <a:r>
              <a:rPr sz="1200" dirty="0">
                <a:latin typeface="Times New Roman"/>
                <a:cs typeface="Times New Roman"/>
              </a:rPr>
              <a:t>uno con voi </a:t>
            </a:r>
            <a:r>
              <a:rPr sz="1200" spc="-5" dirty="0">
                <a:latin typeface="Times New Roman"/>
                <a:cs typeface="Times New Roman"/>
              </a:rPr>
              <a:t>se sopravvivrete all’esistenza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mortale.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254635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(26.6) 1:4.4 </a:t>
            </a:r>
            <a:r>
              <a:rPr sz="1200" spc="-5" dirty="0">
                <a:latin typeface="Times New Roman"/>
                <a:cs typeface="Times New Roman"/>
              </a:rPr>
              <a:t>Noi siamo costantemente </a:t>
            </a:r>
            <a:r>
              <a:rPr sz="1200" dirty="0">
                <a:latin typeface="Times New Roman"/>
                <a:cs typeface="Times New Roman"/>
              </a:rPr>
              <a:t>posti di </a:t>
            </a:r>
            <a:r>
              <a:rPr sz="1200" spc="-5" dirty="0">
                <a:latin typeface="Times New Roman"/>
                <a:cs typeface="Times New Roman"/>
              </a:rPr>
              <a:t>fronte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questo mistero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Dio. Restiamo stupefatti </a:t>
            </a:r>
            <a:r>
              <a:rPr sz="1200" dirty="0">
                <a:latin typeface="Times New Roman"/>
                <a:cs typeface="Times New Roman"/>
              </a:rPr>
              <a:t>davanti al </a:t>
            </a:r>
            <a:r>
              <a:rPr sz="1200" spc="-5" dirty="0">
                <a:latin typeface="Times New Roman"/>
                <a:cs typeface="Times New Roman"/>
              </a:rPr>
              <a:t>crescente dispiegarsi del  panorama </a:t>
            </a:r>
            <a:r>
              <a:rPr sz="1200" dirty="0">
                <a:latin typeface="Times New Roman"/>
                <a:cs typeface="Times New Roman"/>
              </a:rPr>
              <a:t>senza </a:t>
            </a:r>
            <a:r>
              <a:rPr sz="1200" spc="-5" dirty="0">
                <a:latin typeface="Times New Roman"/>
                <a:cs typeface="Times New Roman"/>
              </a:rPr>
              <a:t>fine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verità concernente </a:t>
            </a:r>
            <a:r>
              <a:rPr sz="1200" dirty="0">
                <a:latin typeface="Times New Roman"/>
                <a:cs typeface="Times New Roman"/>
              </a:rPr>
              <a:t>la sua bontà </a:t>
            </a:r>
            <a:r>
              <a:rPr sz="1200" spc="-5" dirty="0">
                <a:latin typeface="Times New Roman"/>
                <a:cs typeface="Times New Roman"/>
              </a:rPr>
              <a:t>infinita,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misericordia inesauribile,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saggezza incomparabile  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carattere </a:t>
            </a:r>
            <a:r>
              <a:rPr sz="1200" dirty="0">
                <a:latin typeface="Times New Roman"/>
                <a:cs typeface="Times New Roman"/>
              </a:rPr>
              <a:t>stupendo.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8318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(26.7) 1:4.5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divino mistero </a:t>
            </a:r>
            <a:r>
              <a:rPr sz="1200" spc="-5" dirty="0">
                <a:latin typeface="Times New Roman"/>
                <a:cs typeface="Times New Roman"/>
              </a:rPr>
              <a:t>consiste nella differenza intrinseca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esiste </a:t>
            </a:r>
            <a:r>
              <a:rPr sz="1200" dirty="0">
                <a:latin typeface="Times New Roman"/>
                <a:cs typeface="Times New Roman"/>
              </a:rPr>
              <a:t>tra il </a:t>
            </a:r>
            <a:r>
              <a:rPr sz="1200" spc="-5" dirty="0">
                <a:latin typeface="Times New Roman"/>
                <a:cs typeface="Times New Roman"/>
              </a:rPr>
              <a:t>finito </a:t>
            </a:r>
            <a:r>
              <a:rPr sz="1200" dirty="0">
                <a:latin typeface="Times New Roman"/>
                <a:cs typeface="Times New Roman"/>
              </a:rPr>
              <a:t>e l’infinito, il </a:t>
            </a:r>
            <a:r>
              <a:rPr sz="1200" spc="-5" dirty="0">
                <a:latin typeface="Times New Roman"/>
                <a:cs typeface="Times New Roman"/>
              </a:rPr>
              <a:t>temporale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l’eterno, </a:t>
            </a:r>
            <a:r>
              <a:rPr sz="1200" dirty="0">
                <a:latin typeface="Times New Roman"/>
                <a:cs typeface="Times New Roman"/>
              </a:rPr>
              <a:t>la creatura </a:t>
            </a:r>
            <a:r>
              <a:rPr sz="1200" spc="-5" dirty="0">
                <a:latin typeface="Times New Roman"/>
                <a:cs typeface="Times New Roman"/>
              </a:rPr>
              <a:t>del  tempo-spazio </a:t>
            </a:r>
            <a:r>
              <a:rPr sz="1200" dirty="0">
                <a:latin typeface="Times New Roman"/>
                <a:cs typeface="Times New Roman"/>
              </a:rPr>
              <a:t>ed il </a:t>
            </a:r>
            <a:r>
              <a:rPr sz="1200" spc="-5" dirty="0">
                <a:latin typeface="Times New Roman"/>
                <a:cs typeface="Times New Roman"/>
              </a:rPr>
              <a:t>Creatore,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materiale </a:t>
            </a:r>
            <a:r>
              <a:rPr sz="1200" dirty="0">
                <a:latin typeface="Times New Roman"/>
                <a:cs typeface="Times New Roman"/>
              </a:rPr>
              <a:t>e lo </a:t>
            </a:r>
            <a:r>
              <a:rPr sz="1200" spc="-5" dirty="0">
                <a:latin typeface="Times New Roman"/>
                <a:cs typeface="Times New Roman"/>
              </a:rPr>
              <a:t>spirituale, l’imperfezione </a:t>
            </a:r>
            <a:r>
              <a:rPr sz="1200" dirty="0">
                <a:latin typeface="Times New Roman"/>
                <a:cs typeface="Times New Roman"/>
              </a:rPr>
              <a:t>dell’uomo e la </a:t>
            </a:r>
            <a:r>
              <a:rPr sz="1200" spc="-5" dirty="0">
                <a:latin typeface="Times New Roman"/>
                <a:cs typeface="Times New Roman"/>
              </a:rPr>
              <a:t>perfezione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Deità del </a:t>
            </a:r>
            <a:r>
              <a:rPr sz="1200" dirty="0">
                <a:latin typeface="Times New Roman"/>
                <a:cs typeface="Times New Roman"/>
              </a:rPr>
              <a:t>Paradiso.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5" dirty="0">
                <a:latin typeface="Times New Roman"/>
                <a:cs typeface="Times New Roman"/>
              </a:rPr>
              <a:t>Dio  </a:t>
            </a:r>
            <a:r>
              <a:rPr sz="1200" spc="-5" dirty="0">
                <a:latin typeface="Times New Roman"/>
                <a:cs typeface="Times New Roman"/>
              </a:rPr>
              <a:t>d’amore universale si manifesta infallibilmente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ciascuna delle </a:t>
            </a:r>
            <a:r>
              <a:rPr sz="1200" dirty="0">
                <a:latin typeface="Times New Roman"/>
                <a:cs typeface="Times New Roman"/>
              </a:rPr>
              <a:t>sue </a:t>
            </a:r>
            <a:r>
              <a:rPr sz="1200" spc="-5" dirty="0">
                <a:latin typeface="Times New Roman"/>
                <a:cs typeface="Times New Roman"/>
              </a:rPr>
              <a:t>creature </a:t>
            </a:r>
            <a:r>
              <a:rPr sz="1200" dirty="0">
                <a:latin typeface="Times New Roman"/>
                <a:cs typeface="Times New Roman"/>
              </a:rPr>
              <a:t>fino </a:t>
            </a:r>
            <a:r>
              <a:rPr sz="1200" spc="-5" dirty="0">
                <a:latin typeface="Times New Roman"/>
                <a:cs typeface="Times New Roman"/>
              </a:rPr>
              <a:t>alla </a:t>
            </a:r>
            <a:r>
              <a:rPr sz="1200" dirty="0">
                <a:latin typeface="Times New Roman"/>
                <a:cs typeface="Times New Roman"/>
              </a:rPr>
              <a:t>pienezza </a:t>
            </a:r>
            <a:r>
              <a:rPr sz="1200" spc="-5" dirty="0">
                <a:latin typeface="Times New Roman"/>
                <a:cs typeface="Times New Roman"/>
              </a:rPr>
              <a:t>della capacità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tale creatura </a:t>
            </a:r>
            <a:r>
              <a:rPr sz="1200" spc="5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afferrare </a:t>
            </a:r>
            <a:r>
              <a:rPr sz="1200" dirty="0">
                <a:latin typeface="Times New Roman"/>
                <a:cs typeface="Times New Roman"/>
              </a:rPr>
              <a:t>spiritualmente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qualità della </a:t>
            </a:r>
            <a:r>
              <a:rPr sz="1200" dirty="0">
                <a:latin typeface="Times New Roman"/>
                <a:cs typeface="Times New Roman"/>
              </a:rPr>
              <a:t>verità, della bellezza 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bontà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divine.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19875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(27.1) 1:4.6 </a:t>
            </a:r>
            <a:r>
              <a:rPr sz="1200" spc="-5" dirty="0">
                <a:latin typeface="Times New Roman"/>
                <a:cs typeface="Times New Roman"/>
              </a:rPr>
              <a:t>Ad ogni </a:t>
            </a:r>
            <a:r>
              <a:rPr sz="1200" dirty="0">
                <a:latin typeface="Times New Roman"/>
                <a:cs typeface="Times New Roman"/>
              </a:rPr>
              <a:t>essere spirituale e </a:t>
            </a:r>
            <a:r>
              <a:rPr sz="1200" spc="-5" dirty="0">
                <a:latin typeface="Times New Roman"/>
                <a:cs typeface="Times New Roman"/>
              </a:rPr>
              <a:t>ad ogni </a:t>
            </a:r>
            <a:r>
              <a:rPr sz="1200" dirty="0">
                <a:latin typeface="Times New Roman"/>
                <a:cs typeface="Times New Roman"/>
              </a:rPr>
              <a:t>creatura </a:t>
            </a:r>
            <a:r>
              <a:rPr sz="1200" spc="-5" dirty="0">
                <a:latin typeface="Times New Roman"/>
                <a:cs typeface="Times New Roman"/>
              </a:rPr>
              <a:t>mortale,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ogni sfera ed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ogni </a:t>
            </a:r>
            <a:r>
              <a:rPr sz="1200" dirty="0">
                <a:latin typeface="Times New Roman"/>
                <a:cs typeface="Times New Roman"/>
              </a:rPr>
              <a:t>mondo dell’Universo </a:t>
            </a:r>
            <a:r>
              <a:rPr sz="1200" spc="-5" dirty="0">
                <a:latin typeface="Times New Roman"/>
                <a:cs typeface="Times New Roman"/>
              </a:rPr>
              <a:t>degli Universi,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Padre  Universale rivela del suo benevolo </a:t>
            </a:r>
            <a:r>
              <a:rPr sz="1200" dirty="0">
                <a:latin typeface="Times New Roman"/>
                <a:cs typeface="Times New Roman"/>
              </a:rPr>
              <a:t>e divino </a:t>
            </a:r>
            <a:r>
              <a:rPr sz="1200" spc="-5" dirty="0">
                <a:latin typeface="Times New Roman"/>
                <a:cs typeface="Times New Roman"/>
              </a:rPr>
              <a:t>sé </a:t>
            </a:r>
            <a:r>
              <a:rPr sz="1200" dirty="0">
                <a:latin typeface="Times New Roman"/>
                <a:cs typeface="Times New Roman"/>
              </a:rPr>
              <a:t>tutto ciò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distinto e </a:t>
            </a:r>
            <a:r>
              <a:rPr sz="1200" spc="-5" dirty="0">
                <a:latin typeface="Times New Roman"/>
                <a:cs typeface="Times New Roman"/>
              </a:rPr>
              <a:t>compreso </a:t>
            </a:r>
            <a:r>
              <a:rPr sz="1200" dirty="0">
                <a:latin typeface="Times New Roman"/>
                <a:cs typeface="Times New Roman"/>
              </a:rPr>
              <a:t>da tali </a:t>
            </a:r>
            <a:r>
              <a:rPr sz="1200" spc="-5" dirty="0">
                <a:latin typeface="Times New Roman"/>
                <a:cs typeface="Times New Roman"/>
              </a:rPr>
              <a:t>esseri </a:t>
            </a:r>
            <a:r>
              <a:rPr sz="1200" dirty="0">
                <a:latin typeface="Times New Roman"/>
                <a:cs typeface="Times New Roman"/>
              </a:rPr>
              <a:t>spirituali e da </a:t>
            </a:r>
            <a:r>
              <a:rPr sz="1200" spc="5" dirty="0">
                <a:latin typeface="Times New Roman"/>
                <a:cs typeface="Times New Roman"/>
              </a:rPr>
              <a:t>tali </a:t>
            </a:r>
            <a:r>
              <a:rPr sz="1200" dirty="0">
                <a:latin typeface="Times New Roman"/>
                <a:cs typeface="Times New Roman"/>
              </a:rPr>
              <a:t>creature  </a:t>
            </a:r>
            <a:r>
              <a:rPr sz="1200" spc="-5" dirty="0">
                <a:latin typeface="Times New Roman"/>
                <a:cs typeface="Times New Roman"/>
              </a:rPr>
              <a:t>mortali. Dio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fa </a:t>
            </a:r>
            <a:r>
              <a:rPr sz="1200" dirty="0">
                <a:latin typeface="Times New Roman"/>
                <a:cs typeface="Times New Roman"/>
              </a:rPr>
              <a:t>eccezione di </a:t>
            </a:r>
            <a:r>
              <a:rPr sz="1200" spc="-5" dirty="0">
                <a:latin typeface="Times New Roman"/>
                <a:cs typeface="Times New Roman"/>
              </a:rPr>
              <a:t>persone, </a:t>
            </a:r>
            <a:r>
              <a:rPr sz="1200" dirty="0">
                <a:latin typeface="Times New Roman"/>
                <a:cs typeface="Times New Roman"/>
              </a:rPr>
              <a:t>siano </a:t>
            </a:r>
            <a:r>
              <a:rPr sz="1200" spc="-5" dirty="0">
                <a:latin typeface="Times New Roman"/>
                <a:cs typeface="Times New Roman"/>
              </a:rPr>
              <a:t>esse </a:t>
            </a:r>
            <a:r>
              <a:rPr sz="1200" dirty="0">
                <a:latin typeface="Times New Roman"/>
                <a:cs typeface="Times New Roman"/>
              </a:rPr>
              <a:t>spirituali o </a:t>
            </a:r>
            <a:r>
              <a:rPr sz="1200" spc="-5" dirty="0">
                <a:latin typeface="Times New Roman"/>
                <a:cs typeface="Times New Roman"/>
              </a:rPr>
              <a:t>materiali.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presenza </a:t>
            </a:r>
            <a:r>
              <a:rPr sz="1200" dirty="0">
                <a:latin typeface="Times New Roman"/>
                <a:cs typeface="Times New Roman"/>
              </a:rPr>
              <a:t>divina di </a:t>
            </a:r>
            <a:r>
              <a:rPr sz="1200" spc="-5" dirty="0">
                <a:latin typeface="Times New Roman"/>
                <a:cs typeface="Times New Roman"/>
              </a:rPr>
              <a:t>cui ogni figlio dell’Universo </a:t>
            </a:r>
            <a:r>
              <a:rPr sz="1200" dirty="0">
                <a:latin typeface="Times New Roman"/>
                <a:cs typeface="Times New Roman"/>
              </a:rPr>
              <a:t>gode  </a:t>
            </a:r>
            <a:r>
              <a:rPr sz="1200" spc="-5" dirty="0">
                <a:latin typeface="Times New Roman"/>
                <a:cs typeface="Times New Roman"/>
              </a:rPr>
              <a:t>ad ogni </a:t>
            </a:r>
            <a:r>
              <a:rPr sz="1200" dirty="0">
                <a:latin typeface="Times New Roman"/>
                <a:cs typeface="Times New Roman"/>
              </a:rPr>
              <a:t>momento è limitata soltanto </a:t>
            </a:r>
            <a:r>
              <a:rPr sz="1200" spc="-5" dirty="0">
                <a:latin typeface="Times New Roman"/>
                <a:cs typeface="Times New Roman"/>
              </a:rPr>
              <a:t>dalla </a:t>
            </a:r>
            <a:r>
              <a:rPr sz="1200" dirty="0">
                <a:latin typeface="Times New Roman"/>
                <a:cs typeface="Times New Roman"/>
              </a:rPr>
              <a:t>capacità di questa </a:t>
            </a:r>
            <a:r>
              <a:rPr sz="1200" spc="-5" dirty="0">
                <a:latin typeface="Times New Roman"/>
                <a:cs typeface="Times New Roman"/>
              </a:rPr>
              <a:t>creatura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ricevere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discernere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realtà </a:t>
            </a:r>
            <a:r>
              <a:rPr sz="1200" dirty="0">
                <a:latin typeface="Times New Roman"/>
                <a:cs typeface="Times New Roman"/>
              </a:rPr>
              <a:t>spirituali del </a:t>
            </a:r>
            <a:r>
              <a:rPr sz="1200" spc="5" dirty="0">
                <a:latin typeface="Times New Roman"/>
                <a:cs typeface="Times New Roman"/>
              </a:rPr>
              <a:t>mondo  </a:t>
            </a:r>
            <a:r>
              <a:rPr sz="1200" spc="-5" dirty="0">
                <a:latin typeface="Times New Roman"/>
                <a:cs typeface="Times New Roman"/>
              </a:rPr>
              <a:t>sovram-materiale.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48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480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94040" cy="360680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99695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raggiunto,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schiere dei messaggeri </a:t>
            </a:r>
            <a:r>
              <a:rPr sz="1200" dirty="0">
                <a:latin typeface="Times New Roman"/>
                <a:cs typeface="Times New Roman"/>
              </a:rPr>
              <a:t>servono in modo </a:t>
            </a:r>
            <a:r>
              <a:rPr sz="1200" spc="-5" dirty="0">
                <a:latin typeface="Times New Roman"/>
                <a:cs typeface="Times New Roman"/>
              </a:rPr>
              <a:t>vario nell’Universo degli </a:t>
            </a:r>
            <a:r>
              <a:rPr sz="1200" dirty="0">
                <a:latin typeface="Times New Roman"/>
                <a:cs typeface="Times New Roman"/>
              </a:rPr>
              <a:t>Universi, ma </a:t>
            </a:r>
            <a:r>
              <a:rPr sz="1200" spc="-5" dirty="0">
                <a:latin typeface="Times New Roman"/>
                <a:cs typeface="Times New Roman"/>
              </a:rPr>
              <a:t>restano sempre soggette alla </a:t>
            </a:r>
            <a:r>
              <a:rPr sz="1200" dirty="0">
                <a:latin typeface="Times New Roman"/>
                <a:cs typeface="Times New Roman"/>
              </a:rPr>
              <a:t>direzione  di </a:t>
            </a:r>
            <a:r>
              <a:rPr sz="1200" spc="-5" dirty="0">
                <a:latin typeface="Times New Roman"/>
                <a:cs typeface="Times New Roman"/>
              </a:rPr>
              <a:t>coloro che governano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regni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cui sono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incaricate.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1. I Servitali </a:t>
            </a: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di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 Havona</a:t>
            </a:r>
            <a:endParaRPr sz="1600">
              <a:latin typeface="Times New Roman"/>
              <a:cs typeface="Times New Roman"/>
            </a:endParaRPr>
          </a:p>
          <a:p>
            <a:pPr marL="76200" marR="135255">
              <a:lnSpc>
                <a:spcPct val="95500"/>
              </a:lnSpc>
              <a:spcBef>
                <a:spcPts val="138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(273.10) 25:1.1 </a:t>
            </a:r>
            <a:r>
              <a:rPr sz="1200" spc="-5" dirty="0">
                <a:latin typeface="Times New Roman"/>
                <a:cs typeface="Times New Roman"/>
              </a:rPr>
              <a:t>Benché </a:t>
            </a:r>
            <a:r>
              <a:rPr sz="1200" dirty="0">
                <a:latin typeface="Times New Roman"/>
                <a:cs typeface="Times New Roman"/>
              </a:rPr>
              <a:t>denominate </a:t>
            </a:r>
            <a:r>
              <a:rPr sz="1200" spc="-5" dirty="0">
                <a:latin typeface="Times New Roman"/>
                <a:cs typeface="Times New Roman"/>
              </a:rPr>
              <a:t>servitali, queste </a:t>
            </a:r>
            <a:r>
              <a:rPr sz="1200" dirty="0">
                <a:latin typeface="Times New Roman"/>
                <a:cs typeface="Times New Roman"/>
              </a:rPr>
              <a:t>“creature </a:t>
            </a:r>
            <a:r>
              <a:rPr sz="1200" spc="-5" dirty="0">
                <a:latin typeface="Times New Roman"/>
                <a:cs typeface="Times New Roman"/>
              </a:rPr>
              <a:t>intermedie” </a:t>
            </a:r>
            <a:r>
              <a:rPr sz="1200" dirty="0">
                <a:latin typeface="Times New Roman"/>
                <a:cs typeface="Times New Roman"/>
              </a:rPr>
              <a:t>dell’Universo </a:t>
            </a:r>
            <a:r>
              <a:rPr sz="1200" spc="-5" dirty="0">
                <a:latin typeface="Times New Roman"/>
                <a:cs typeface="Times New Roman"/>
              </a:rPr>
              <a:t>centrale </a:t>
            </a:r>
            <a:r>
              <a:rPr sz="1200" dirty="0">
                <a:latin typeface="Times New Roman"/>
                <a:cs typeface="Times New Roman"/>
              </a:rPr>
              <a:t>non sono </a:t>
            </a:r>
            <a:r>
              <a:rPr sz="1200" spc="-5" dirty="0">
                <a:latin typeface="Times New Roman"/>
                <a:cs typeface="Times New Roman"/>
              </a:rPr>
              <a:t>dei servitori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alcun senso  servile del termine. Nel </a:t>
            </a:r>
            <a:r>
              <a:rPr sz="1200" dirty="0">
                <a:latin typeface="Times New Roman"/>
                <a:cs typeface="Times New Roman"/>
              </a:rPr>
              <a:t>mondo </a:t>
            </a:r>
            <a:r>
              <a:rPr sz="1200" spc="-5" dirty="0">
                <a:latin typeface="Times New Roman"/>
                <a:cs typeface="Times New Roman"/>
              </a:rPr>
              <a:t>spirituale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ci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dei lavori servili; </a:t>
            </a:r>
            <a:r>
              <a:rPr sz="1200" dirty="0">
                <a:latin typeface="Times New Roman"/>
                <a:cs typeface="Times New Roman"/>
              </a:rPr>
              <a:t>ogni </a:t>
            </a:r>
            <a:r>
              <a:rPr sz="1200" spc="-5" dirty="0">
                <a:latin typeface="Times New Roman"/>
                <a:cs typeface="Times New Roman"/>
              </a:rPr>
              <a:t>servizio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sacro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stimolante. Né gli esseri </a:t>
            </a:r>
            <a:r>
              <a:rPr sz="1200" spc="5" dirty="0">
                <a:latin typeface="Times New Roman"/>
                <a:cs typeface="Times New Roman"/>
              </a:rPr>
              <a:t>degli </a:t>
            </a:r>
            <a:r>
              <a:rPr sz="1200" dirty="0">
                <a:latin typeface="Times New Roman"/>
                <a:cs typeface="Times New Roman"/>
              </a:rPr>
              <a:t>ordini  </a:t>
            </a:r>
            <a:r>
              <a:rPr sz="1200" spc="-5" dirty="0">
                <a:latin typeface="Times New Roman"/>
                <a:cs typeface="Times New Roman"/>
              </a:rPr>
              <a:t>superiori guardano dall’alto </a:t>
            </a:r>
            <a:r>
              <a:rPr sz="1200" dirty="0">
                <a:latin typeface="Times New Roman"/>
                <a:cs typeface="Times New Roman"/>
              </a:rPr>
              <a:t>in basso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ordini </a:t>
            </a:r>
            <a:r>
              <a:rPr sz="1200" spc="-5" dirty="0">
                <a:latin typeface="Times New Roman"/>
                <a:cs typeface="Times New Roman"/>
              </a:rPr>
              <a:t>d’esistenza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inferiori.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558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(273.11) 25:1.2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Servitali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Havona sono </a:t>
            </a:r>
            <a:r>
              <a:rPr sz="1200" dirty="0">
                <a:latin typeface="Times New Roman"/>
                <a:cs typeface="Times New Roman"/>
              </a:rPr>
              <a:t>l’opera </a:t>
            </a:r>
            <a:r>
              <a:rPr sz="1200" spc="-5" dirty="0">
                <a:latin typeface="Times New Roman"/>
                <a:cs typeface="Times New Roman"/>
              </a:rPr>
              <a:t>creativa congiunta dei </a:t>
            </a:r>
            <a:r>
              <a:rPr sz="1200" dirty="0">
                <a:latin typeface="Times New Roman"/>
                <a:cs typeface="Times New Roman"/>
              </a:rPr>
              <a:t>Sette Spiriti </a:t>
            </a:r>
            <a:r>
              <a:rPr sz="1200" spc="-5" dirty="0">
                <a:latin typeface="Times New Roman"/>
                <a:cs typeface="Times New Roman"/>
              </a:rPr>
              <a:t>Maestri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dei loro associati, </a:t>
            </a:r>
            <a:r>
              <a:rPr sz="1200" dirty="0">
                <a:latin typeface="Times New Roman"/>
                <a:cs typeface="Times New Roman"/>
              </a:rPr>
              <a:t>i Sette </a:t>
            </a:r>
            <a:r>
              <a:rPr sz="1200" spc="-5" dirty="0">
                <a:latin typeface="Times New Roman"/>
                <a:cs typeface="Times New Roman"/>
              </a:rPr>
              <a:t>Direttori  Supremi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Potere. Questa collaborazione creativa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quella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avvicina di più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modello </a:t>
            </a:r>
            <a:r>
              <a:rPr sz="1200" spc="-5" dirty="0">
                <a:latin typeface="Times New Roman"/>
                <a:cs typeface="Times New Roman"/>
              </a:rPr>
              <a:t>originale per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lunga </a:t>
            </a:r>
            <a:r>
              <a:rPr sz="1200" dirty="0">
                <a:latin typeface="Times New Roman"/>
                <a:cs typeface="Times New Roman"/>
              </a:rPr>
              <a:t>lista di  riproduzioni di ordine </a:t>
            </a:r>
            <a:r>
              <a:rPr sz="1200" spc="-5" dirty="0">
                <a:latin typeface="Times New Roman"/>
                <a:cs typeface="Times New Roman"/>
              </a:rPr>
              <a:t>duale negli Universi </a:t>
            </a:r>
            <a:r>
              <a:rPr sz="1200" dirty="0">
                <a:latin typeface="Times New Roman"/>
                <a:cs typeface="Times New Roman"/>
              </a:rPr>
              <a:t>evoluzionari, che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estende dalla </a:t>
            </a:r>
            <a:r>
              <a:rPr sz="1200" spc="-5" dirty="0">
                <a:latin typeface="Times New Roman"/>
                <a:cs typeface="Times New Roman"/>
              </a:rPr>
              <a:t>creazione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Radioso Astro del </a:t>
            </a:r>
            <a:r>
              <a:rPr sz="1200" dirty="0">
                <a:latin typeface="Times New Roman"/>
                <a:cs typeface="Times New Roman"/>
              </a:rPr>
              <a:t>Mattino, </a:t>
            </a:r>
            <a:r>
              <a:rPr sz="1200" spc="-5" dirty="0">
                <a:latin typeface="Times New Roman"/>
                <a:cs typeface="Times New Roman"/>
              </a:rPr>
              <a:t>mediante </a:t>
            </a:r>
            <a:r>
              <a:rPr sz="1200" dirty="0">
                <a:latin typeface="Times New Roman"/>
                <a:cs typeface="Times New Roman"/>
              </a:rPr>
              <a:t>il  </a:t>
            </a:r>
            <a:r>
              <a:rPr sz="1200" spc="-5" dirty="0">
                <a:latin typeface="Times New Roman"/>
                <a:cs typeface="Times New Roman"/>
              </a:rPr>
              <a:t>collegamento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Figlio Creatore con </a:t>
            </a:r>
            <a:r>
              <a:rPr sz="1200" dirty="0">
                <a:latin typeface="Times New Roman"/>
                <a:cs typeface="Times New Roman"/>
              </a:rPr>
              <a:t>uno Spirito </a:t>
            </a:r>
            <a:r>
              <a:rPr sz="1200" spc="-5" dirty="0">
                <a:latin typeface="Times New Roman"/>
                <a:cs typeface="Times New Roman"/>
              </a:rPr>
              <a:t>Creativo, </a:t>
            </a:r>
            <a:r>
              <a:rPr sz="1200" dirty="0">
                <a:latin typeface="Times New Roman"/>
                <a:cs typeface="Times New Roman"/>
              </a:rPr>
              <a:t>fino </a:t>
            </a:r>
            <a:r>
              <a:rPr sz="1200" spc="-5" dirty="0">
                <a:latin typeface="Times New Roman"/>
                <a:cs typeface="Times New Roman"/>
              </a:rPr>
              <a:t>alla </a:t>
            </a:r>
            <a:r>
              <a:rPr sz="1200" dirty="0">
                <a:latin typeface="Times New Roman"/>
                <a:cs typeface="Times New Roman"/>
              </a:rPr>
              <a:t>procreazione sessuata </a:t>
            </a:r>
            <a:r>
              <a:rPr sz="1200" spc="-5" dirty="0">
                <a:latin typeface="Times New Roman"/>
                <a:cs typeface="Times New Roman"/>
              </a:rPr>
              <a:t>su </a:t>
            </a:r>
            <a:r>
              <a:rPr sz="1200" dirty="0">
                <a:latin typeface="Times New Roman"/>
                <a:cs typeface="Times New Roman"/>
              </a:rPr>
              <a:t>mondi come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Urantia.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29654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(273.12) 25:1.3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numero </a:t>
            </a:r>
            <a:r>
              <a:rPr sz="1200" dirty="0">
                <a:latin typeface="Times New Roman"/>
                <a:cs typeface="Times New Roman"/>
              </a:rPr>
              <a:t>di servitali è </a:t>
            </a:r>
            <a:r>
              <a:rPr sz="1200" spc="-5" dirty="0">
                <a:latin typeface="Times New Roman"/>
                <a:cs typeface="Times New Roman"/>
              </a:rPr>
              <a:t>enorme </a:t>
            </a:r>
            <a:r>
              <a:rPr sz="1200" dirty="0">
                <a:latin typeface="Times New Roman"/>
                <a:cs typeface="Times New Roman"/>
              </a:rPr>
              <a:t>e ne saranno </a:t>
            </a:r>
            <a:r>
              <a:rPr sz="1200" spc="-5" dirty="0">
                <a:latin typeface="Times New Roman"/>
                <a:cs typeface="Times New Roman"/>
              </a:rPr>
              <a:t>creati sempre </a:t>
            </a:r>
            <a:r>
              <a:rPr sz="1200" dirty="0">
                <a:latin typeface="Times New Roman"/>
                <a:cs typeface="Times New Roman"/>
              </a:rPr>
              <a:t>di più. </a:t>
            </a:r>
            <a:r>
              <a:rPr sz="1200" spc="-5" dirty="0">
                <a:latin typeface="Times New Roman"/>
                <a:cs typeface="Times New Roman"/>
              </a:rPr>
              <a:t>Essi appaiono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gruppi </a:t>
            </a:r>
            <a:r>
              <a:rPr sz="1200" dirty="0">
                <a:latin typeface="Times New Roman"/>
                <a:cs typeface="Times New Roman"/>
              </a:rPr>
              <a:t>di mille </a:t>
            </a:r>
            <a:r>
              <a:rPr sz="1200" spc="-5" dirty="0">
                <a:latin typeface="Times New Roman"/>
                <a:cs typeface="Times New Roman"/>
              </a:rPr>
              <a:t>nel terzo momento  che segue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riunione </a:t>
            </a:r>
            <a:r>
              <a:rPr sz="1200" dirty="0">
                <a:latin typeface="Times New Roman"/>
                <a:cs typeface="Times New Roman"/>
              </a:rPr>
              <a:t>degli Spiriti </a:t>
            </a:r>
            <a:r>
              <a:rPr sz="1200" spc="-5" dirty="0">
                <a:latin typeface="Times New Roman"/>
                <a:cs typeface="Times New Roman"/>
              </a:rPr>
              <a:t>Maestri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dei Direttori Supremi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Potere nella </a:t>
            </a:r>
            <a:r>
              <a:rPr sz="1200" dirty="0">
                <a:latin typeface="Times New Roman"/>
                <a:cs typeface="Times New Roman"/>
              </a:rPr>
              <a:t>loro zona </a:t>
            </a:r>
            <a:r>
              <a:rPr sz="1200" spc="-5" dirty="0">
                <a:latin typeface="Times New Roman"/>
                <a:cs typeface="Times New Roman"/>
              </a:rPr>
              <a:t>comune </a:t>
            </a:r>
            <a:r>
              <a:rPr sz="1200" dirty="0">
                <a:latin typeface="Times New Roman"/>
                <a:cs typeface="Times New Roman"/>
              </a:rPr>
              <a:t>situata </a:t>
            </a:r>
            <a:r>
              <a:rPr sz="1200" spc="-5" dirty="0">
                <a:latin typeface="Times New Roman"/>
                <a:cs typeface="Times New Roman"/>
              </a:rPr>
              <a:t>nel </a:t>
            </a:r>
            <a:r>
              <a:rPr sz="1200" dirty="0">
                <a:latin typeface="Times New Roman"/>
                <a:cs typeface="Times New Roman"/>
              </a:rPr>
              <a:t>settore più  </a:t>
            </a:r>
            <a:r>
              <a:rPr sz="1200" spc="-5" dirty="0">
                <a:latin typeface="Times New Roman"/>
                <a:cs typeface="Times New Roman"/>
              </a:rPr>
              <a:t>settentrionale del </a:t>
            </a:r>
            <a:r>
              <a:rPr sz="1200" dirty="0">
                <a:latin typeface="Times New Roman"/>
                <a:cs typeface="Times New Roman"/>
              </a:rPr>
              <a:t>Paradiso. </a:t>
            </a:r>
            <a:r>
              <a:rPr sz="1200" spc="-5" dirty="0">
                <a:latin typeface="Times New Roman"/>
                <a:cs typeface="Times New Roman"/>
              </a:rPr>
              <a:t>Ogni </a:t>
            </a:r>
            <a:r>
              <a:rPr sz="1200" dirty="0">
                <a:latin typeface="Times New Roman"/>
                <a:cs typeface="Times New Roman"/>
              </a:rPr>
              <a:t>quarto </a:t>
            </a:r>
            <a:r>
              <a:rPr sz="1200" spc="-5" dirty="0">
                <a:latin typeface="Times New Roman"/>
                <a:cs typeface="Times New Roman"/>
              </a:rPr>
              <a:t>servitale </a:t>
            </a:r>
            <a:r>
              <a:rPr sz="1200" dirty="0">
                <a:latin typeface="Times New Roman"/>
                <a:cs typeface="Times New Roman"/>
              </a:rPr>
              <a:t>è di tipo più fisico </a:t>
            </a:r>
            <a:r>
              <a:rPr sz="1200" spc="-5" dirty="0">
                <a:latin typeface="Times New Roman"/>
                <a:cs typeface="Times New Roman"/>
              </a:rPr>
              <a:t>degli altri; cioè,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ogni migliaio, </a:t>
            </a:r>
            <a:r>
              <a:rPr sz="1200" dirty="0">
                <a:latin typeface="Times New Roman"/>
                <a:cs typeface="Times New Roman"/>
              </a:rPr>
              <a:t>settecentocinquanta sono  </a:t>
            </a:r>
            <a:r>
              <a:rPr sz="1200" spc="-5" dirty="0">
                <a:latin typeface="Times New Roman"/>
                <a:cs typeface="Times New Roman"/>
              </a:rPr>
              <a:t>evidentemente conformi al </a:t>
            </a:r>
            <a:r>
              <a:rPr sz="1200" dirty="0">
                <a:latin typeface="Times New Roman"/>
                <a:cs typeface="Times New Roman"/>
              </a:rPr>
              <a:t>tipo </a:t>
            </a:r>
            <a:r>
              <a:rPr sz="1200" spc="-5" dirty="0">
                <a:latin typeface="Times New Roman"/>
                <a:cs typeface="Times New Roman"/>
              </a:rPr>
              <a:t>spirituale,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duecentocinquanta </a:t>
            </a:r>
            <a:r>
              <a:rPr sz="1200" dirty="0">
                <a:latin typeface="Times New Roman"/>
                <a:cs typeface="Times New Roman"/>
              </a:rPr>
              <a:t>sono di natura </a:t>
            </a:r>
            <a:r>
              <a:rPr sz="1200" spc="-5" dirty="0">
                <a:latin typeface="Times New Roman"/>
                <a:cs typeface="Times New Roman"/>
              </a:rPr>
              <a:t>semifisica. Queste </a:t>
            </a:r>
            <a:r>
              <a:rPr sz="1200" i="1" dirty="0">
                <a:latin typeface="Times New Roman"/>
                <a:cs typeface="Times New Roman"/>
              </a:rPr>
              <a:t>quarte </a:t>
            </a:r>
            <a:r>
              <a:rPr sz="1200" i="1" spc="-5" dirty="0">
                <a:latin typeface="Times New Roman"/>
                <a:cs typeface="Times New Roman"/>
              </a:rPr>
              <a:t>creature </a:t>
            </a:r>
            <a:r>
              <a:rPr sz="1200" spc="-5" dirty="0">
                <a:latin typeface="Times New Roman"/>
                <a:cs typeface="Times New Roman"/>
              </a:rPr>
              <a:t>sono </a:t>
            </a:r>
            <a:r>
              <a:rPr sz="1200" dirty="0">
                <a:latin typeface="Times New Roman"/>
                <a:cs typeface="Times New Roman"/>
              </a:rPr>
              <a:t>un po’  </a:t>
            </a:r>
            <a:r>
              <a:rPr sz="1200" spc="-5" dirty="0">
                <a:latin typeface="Times New Roman"/>
                <a:cs typeface="Times New Roman"/>
              </a:rPr>
              <a:t>dell’ordine degli esseri materiali (materiali nel senso havoniano), assomigliando </a:t>
            </a:r>
            <a:r>
              <a:rPr sz="1200" dirty="0">
                <a:latin typeface="Times New Roman"/>
                <a:cs typeface="Times New Roman"/>
              </a:rPr>
              <a:t>più ai </a:t>
            </a:r>
            <a:r>
              <a:rPr sz="1200" spc="-5" dirty="0">
                <a:latin typeface="Times New Roman"/>
                <a:cs typeface="Times New Roman"/>
              </a:rPr>
              <a:t>direttori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potere fisico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agli </a:t>
            </a:r>
            <a:r>
              <a:rPr sz="1200" dirty="0">
                <a:latin typeface="Times New Roman"/>
                <a:cs typeface="Times New Roman"/>
              </a:rPr>
              <a:t>Spiriti  </a:t>
            </a:r>
            <a:r>
              <a:rPr sz="1200" spc="-5" dirty="0">
                <a:latin typeface="Times New Roman"/>
                <a:cs typeface="Times New Roman"/>
              </a:rPr>
              <a:t>Maestri.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48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481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79434" cy="406971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63500" marR="5588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(274.1) 25:1.4 </a:t>
            </a:r>
            <a:r>
              <a:rPr sz="1200" spc="-5" dirty="0">
                <a:latin typeface="Times New Roman"/>
                <a:cs typeface="Times New Roman"/>
              </a:rPr>
              <a:t>Nelle relazioni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personalità </a:t>
            </a:r>
            <a:r>
              <a:rPr sz="1200" dirty="0">
                <a:latin typeface="Times New Roman"/>
                <a:cs typeface="Times New Roman"/>
              </a:rPr>
              <a:t>lo spirituale domina il </a:t>
            </a:r>
            <a:r>
              <a:rPr sz="1200" spc="-5" dirty="0">
                <a:latin typeface="Times New Roman"/>
                <a:cs typeface="Times New Roman"/>
              </a:rPr>
              <a:t>materiale, </a:t>
            </a:r>
            <a:r>
              <a:rPr sz="1200" dirty="0">
                <a:latin typeface="Times New Roman"/>
                <a:cs typeface="Times New Roman"/>
              </a:rPr>
              <a:t>anche </a:t>
            </a:r>
            <a:r>
              <a:rPr sz="1200" spc="-5" dirty="0">
                <a:latin typeface="Times New Roman"/>
                <a:cs typeface="Times New Roman"/>
              </a:rPr>
              <a:t>se attualmente così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sembra essere su </a:t>
            </a:r>
            <a:r>
              <a:rPr sz="1200" dirty="0">
                <a:latin typeface="Times New Roman"/>
                <a:cs typeface="Times New Roman"/>
              </a:rPr>
              <a:t>Urantia.  </a:t>
            </a:r>
            <a:r>
              <a:rPr sz="1200" spc="-5" dirty="0">
                <a:latin typeface="Times New Roman"/>
                <a:cs typeface="Times New Roman"/>
              </a:rPr>
              <a:t>Nella creazione dei </a:t>
            </a:r>
            <a:r>
              <a:rPr sz="1200" dirty="0">
                <a:latin typeface="Times New Roman"/>
                <a:cs typeface="Times New Roman"/>
              </a:rPr>
              <a:t>Servitali di </a:t>
            </a:r>
            <a:r>
              <a:rPr sz="1200" spc="-5" dirty="0">
                <a:latin typeface="Times New Roman"/>
                <a:cs typeface="Times New Roman"/>
              </a:rPr>
              <a:t>Havona prevale </a:t>
            </a:r>
            <a:r>
              <a:rPr sz="1200" dirty="0">
                <a:latin typeface="Times New Roman"/>
                <a:cs typeface="Times New Roman"/>
              </a:rPr>
              <a:t>la legge </a:t>
            </a:r>
            <a:r>
              <a:rPr sz="1200" spc="-5" dirty="0">
                <a:latin typeface="Times New Roman"/>
                <a:cs typeface="Times New Roman"/>
              </a:rPr>
              <a:t>del predominio </a:t>
            </a:r>
            <a:r>
              <a:rPr sz="1200" dirty="0">
                <a:latin typeface="Times New Roman"/>
                <a:cs typeface="Times New Roman"/>
              </a:rPr>
              <a:t>dello spirito; la </a:t>
            </a:r>
            <a:r>
              <a:rPr sz="1200" spc="-5" dirty="0">
                <a:latin typeface="Times New Roman"/>
                <a:cs typeface="Times New Roman"/>
              </a:rPr>
              <a:t>proporzione </a:t>
            </a:r>
            <a:r>
              <a:rPr sz="1200" dirty="0">
                <a:latin typeface="Times New Roman"/>
                <a:cs typeface="Times New Roman"/>
              </a:rPr>
              <a:t>stabilita è di tre esseri spirituali 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uno</a:t>
            </a:r>
            <a:r>
              <a:rPr sz="1200" spc="-5" dirty="0">
                <a:latin typeface="Times New Roman"/>
                <a:cs typeface="Times New Roman"/>
              </a:rPr>
              <a:t> semifisico.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 marR="8255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(274.2) 25:1.5 </a:t>
            </a:r>
            <a:r>
              <a:rPr sz="1200" dirty="0">
                <a:latin typeface="Times New Roman"/>
                <a:cs typeface="Times New Roman"/>
              </a:rPr>
              <a:t>I servitali appena </a:t>
            </a:r>
            <a:r>
              <a:rPr sz="1200" spc="-5" dirty="0">
                <a:latin typeface="Times New Roman"/>
                <a:cs typeface="Times New Roman"/>
              </a:rPr>
              <a:t>creati, </a:t>
            </a:r>
            <a:r>
              <a:rPr sz="1200" dirty="0">
                <a:latin typeface="Times New Roman"/>
                <a:cs typeface="Times New Roman"/>
              </a:rPr>
              <a:t>così come le Guide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Diplomati appena </a:t>
            </a:r>
            <a:r>
              <a:rPr sz="1200" spc="-5" dirty="0">
                <a:latin typeface="Times New Roman"/>
                <a:cs typeface="Times New Roman"/>
              </a:rPr>
              <a:t>apparse, passano </a:t>
            </a:r>
            <a:r>
              <a:rPr sz="1200" dirty="0">
                <a:latin typeface="Times New Roman"/>
                <a:cs typeface="Times New Roman"/>
              </a:rPr>
              <a:t>tutti per i </a:t>
            </a:r>
            <a:r>
              <a:rPr sz="1200" spc="-5" dirty="0">
                <a:latin typeface="Times New Roman"/>
                <a:cs typeface="Times New Roman"/>
              </a:rPr>
              <a:t>corsi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preparazione che </a:t>
            </a:r>
            <a:r>
              <a:rPr sz="1200" dirty="0">
                <a:latin typeface="Times New Roman"/>
                <a:cs typeface="Times New Roman"/>
              </a:rPr>
              <a:t>le  </a:t>
            </a:r>
            <a:r>
              <a:rPr sz="1200" spc="-5" dirty="0">
                <a:latin typeface="Times New Roman"/>
                <a:cs typeface="Times New Roman"/>
              </a:rPr>
              <a:t>guide </a:t>
            </a:r>
            <a:r>
              <a:rPr sz="1200" dirty="0">
                <a:latin typeface="Times New Roman"/>
                <a:cs typeface="Times New Roman"/>
              </a:rPr>
              <a:t>anziane </a:t>
            </a:r>
            <a:r>
              <a:rPr sz="1200" spc="-5" dirty="0">
                <a:latin typeface="Times New Roman"/>
                <a:cs typeface="Times New Roman"/>
              </a:rPr>
              <a:t>conducono </a:t>
            </a:r>
            <a:r>
              <a:rPr sz="1200" dirty="0">
                <a:latin typeface="Times New Roman"/>
                <a:cs typeface="Times New Roman"/>
              </a:rPr>
              <a:t>in continuazione </a:t>
            </a:r>
            <a:r>
              <a:rPr sz="1200" spc="-5" dirty="0">
                <a:latin typeface="Times New Roman"/>
                <a:cs typeface="Times New Roman"/>
              </a:rPr>
              <a:t>su ciascuno dei </a:t>
            </a:r>
            <a:r>
              <a:rPr sz="1200" dirty="0">
                <a:latin typeface="Times New Roman"/>
                <a:cs typeface="Times New Roman"/>
              </a:rPr>
              <a:t>sette </a:t>
            </a:r>
            <a:r>
              <a:rPr sz="1200" spc="-5" dirty="0">
                <a:latin typeface="Times New Roman"/>
                <a:cs typeface="Times New Roman"/>
              </a:rPr>
              <a:t>circuiti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Havona. </a:t>
            </a:r>
            <a:r>
              <a:rPr sz="1200" dirty="0">
                <a:latin typeface="Times New Roman"/>
                <a:cs typeface="Times New Roman"/>
              </a:rPr>
              <a:t>I servitali vengono poi </a:t>
            </a:r>
            <a:r>
              <a:rPr sz="1200" spc="-5" dirty="0">
                <a:latin typeface="Times New Roman"/>
                <a:cs typeface="Times New Roman"/>
              </a:rPr>
              <a:t>assegnati alle </a:t>
            </a:r>
            <a:r>
              <a:rPr sz="1200" dirty="0">
                <a:latin typeface="Times New Roman"/>
                <a:cs typeface="Times New Roman"/>
              </a:rPr>
              <a:t>attività </a:t>
            </a:r>
            <a:r>
              <a:rPr sz="1200" spc="-5" dirty="0">
                <a:latin typeface="Times New Roman"/>
                <a:cs typeface="Times New Roman"/>
              </a:rPr>
              <a:t>per 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quali </a:t>
            </a:r>
            <a:r>
              <a:rPr sz="1200" dirty="0">
                <a:latin typeface="Times New Roman"/>
                <a:cs typeface="Times New Roman"/>
              </a:rPr>
              <a:t>sono più </a:t>
            </a:r>
            <a:r>
              <a:rPr sz="1200" spc="-5" dirty="0">
                <a:latin typeface="Times New Roman"/>
                <a:cs typeface="Times New Roman"/>
              </a:rPr>
              <a:t>adatti,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poiché essi </a:t>
            </a:r>
            <a:r>
              <a:rPr sz="1200" dirty="0">
                <a:latin typeface="Times New Roman"/>
                <a:cs typeface="Times New Roman"/>
              </a:rPr>
              <a:t>sono di due tipi — </a:t>
            </a:r>
            <a:r>
              <a:rPr sz="1200" spc="-5" dirty="0">
                <a:latin typeface="Times New Roman"/>
                <a:cs typeface="Times New Roman"/>
              </a:rPr>
              <a:t>spirituali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semifisici </a:t>
            </a:r>
            <a:r>
              <a:rPr sz="1200" dirty="0">
                <a:latin typeface="Times New Roman"/>
                <a:cs typeface="Times New Roman"/>
              </a:rPr>
              <a:t>— vi </a:t>
            </a:r>
            <a:r>
              <a:rPr sz="1200" spc="-5" dirty="0">
                <a:latin typeface="Times New Roman"/>
                <a:cs typeface="Times New Roman"/>
              </a:rPr>
              <a:t>sono pochi </a:t>
            </a:r>
            <a:r>
              <a:rPr sz="1200" dirty="0">
                <a:latin typeface="Times New Roman"/>
                <a:cs typeface="Times New Roman"/>
              </a:rPr>
              <a:t>limiti </a:t>
            </a:r>
            <a:r>
              <a:rPr sz="1200" spc="-5" dirty="0">
                <a:latin typeface="Times New Roman"/>
                <a:cs typeface="Times New Roman"/>
              </a:rPr>
              <a:t>alla gamma </a:t>
            </a:r>
            <a:r>
              <a:rPr sz="1200" dirty="0">
                <a:latin typeface="Times New Roman"/>
                <a:cs typeface="Times New Roman"/>
              </a:rPr>
              <a:t>di attività che  </a:t>
            </a:r>
            <a:r>
              <a:rPr sz="1200" spc="-5" dirty="0">
                <a:latin typeface="Times New Roman"/>
                <a:cs typeface="Times New Roman"/>
              </a:rPr>
              <a:t>questi esseri versatili </a:t>
            </a:r>
            <a:r>
              <a:rPr sz="1200" dirty="0">
                <a:latin typeface="Times New Roman"/>
                <a:cs typeface="Times New Roman"/>
              </a:rPr>
              <a:t>possono </a:t>
            </a:r>
            <a:r>
              <a:rPr sz="1200" spc="-5" dirty="0">
                <a:latin typeface="Times New Roman"/>
                <a:cs typeface="Times New Roman"/>
              </a:rPr>
              <a:t>svolgere.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gruppi </a:t>
            </a:r>
            <a:r>
              <a:rPr sz="1200" dirty="0">
                <a:latin typeface="Times New Roman"/>
                <a:cs typeface="Times New Roman"/>
              </a:rPr>
              <a:t>superiori o spirituali sono </a:t>
            </a:r>
            <a:r>
              <a:rPr sz="1200" spc="-5" dirty="0">
                <a:latin typeface="Times New Roman"/>
                <a:cs typeface="Times New Roman"/>
              </a:rPr>
              <a:t>assegnati per </a:t>
            </a:r>
            <a:r>
              <a:rPr sz="1200" dirty="0">
                <a:latin typeface="Times New Roman"/>
                <a:cs typeface="Times New Roman"/>
              </a:rPr>
              <a:t>selezione </a:t>
            </a:r>
            <a:r>
              <a:rPr sz="1200" spc="-5" dirty="0">
                <a:latin typeface="Times New Roman"/>
                <a:cs typeface="Times New Roman"/>
              </a:rPr>
              <a:t>ai servizi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Padre, del </a:t>
            </a:r>
            <a:r>
              <a:rPr sz="1200" dirty="0">
                <a:latin typeface="Times New Roman"/>
                <a:cs typeface="Times New Roman"/>
              </a:rPr>
              <a:t>Figlio e  </a:t>
            </a:r>
            <a:r>
              <a:rPr sz="1200" spc="-5" dirty="0">
                <a:latin typeface="Times New Roman"/>
                <a:cs typeface="Times New Roman"/>
              </a:rPr>
              <a:t>dello </a:t>
            </a:r>
            <a:r>
              <a:rPr sz="1200" dirty="0">
                <a:latin typeface="Times New Roman"/>
                <a:cs typeface="Times New Roman"/>
              </a:rPr>
              <a:t>Spirito, </a:t>
            </a:r>
            <a:r>
              <a:rPr sz="1200" spc="-5" dirty="0">
                <a:latin typeface="Times New Roman"/>
                <a:cs typeface="Times New Roman"/>
              </a:rPr>
              <a:t>ed al lavoro dei </a:t>
            </a:r>
            <a:r>
              <a:rPr sz="1200" dirty="0">
                <a:latin typeface="Times New Roman"/>
                <a:cs typeface="Times New Roman"/>
              </a:rPr>
              <a:t>Sette Spiriti </a:t>
            </a:r>
            <a:r>
              <a:rPr sz="1200" spc="-5" dirty="0">
                <a:latin typeface="Times New Roman"/>
                <a:cs typeface="Times New Roman"/>
              </a:rPr>
              <a:t>Maestri. Di tanto </a:t>
            </a:r>
            <a:r>
              <a:rPr sz="1200" dirty="0">
                <a:latin typeface="Times New Roman"/>
                <a:cs typeface="Times New Roman"/>
              </a:rPr>
              <a:t>in tanto </a:t>
            </a:r>
            <a:r>
              <a:rPr sz="1200" spc="-5" dirty="0">
                <a:latin typeface="Times New Roman"/>
                <a:cs typeface="Times New Roman"/>
              </a:rPr>
              <a:t>essi vengono inviati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gran </a:t>
            </a:r>
            <a:r>
              <a:rPr sz="1200" dirty="0">
                <a:latin typeface="Times New Roman"/>
                <a:cs typeface="Times New Roman"/>
              </a:rPr>
              <a:t>numero a servire </a:t>
            </a:r>
            <a:r>
              <a:rPr sz="1200" spc="-5" dirty="0">
                <a:latin typeface="Times New Roman"/>
                <a:cs typeface="Times New Roman"/>
              </a:rPr>
              <a:t>sui </a:t>
            </a:r>
            <a:r>
              <a:rPr sz="1200" dirty="0">
                <a:latin typeface="Times New Roman"/>
                <a:cs typeface="Times New Roman"/>
              </a:rPr>
              <a:t>mondi di  studio </a:t>
            </a:r>
            <a:r>
              <a:rPr sz="1200" spc="-5" dirty="0">
                <a:latin typeface="Times New Roman"/>
                <a:cs typeface="Times New Roman"/>
              </a:rPr>
              <a:t>che circondano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sfere capitale </a:t>
            </a:r>
            <a:r>
              <a:rPr sz="1200" dirty="0">
                <a:latin typeface="Times New Roman"/>
                <a:cs typeface="Times New Roman"/>
              </a:rPr>
              <a:t>dei sette </a:t>
            </a:r>
            <a:r>
              <a:rPr sz="1200" spc="-5" dirty="0">
                <a:latin typeface="Times New Roman"/>
                <a:cs typeface="Times New Roman"/>
              </a:rPr>
              <a:t>Superuniversi, </a:t>
            </a:r>
            <a:r>
              <a:rPr sz="1200" dirty="0">
                <a:latin typeface="Times New Roman"/>
                <a:cs typeface="Times New Roman"/>
              </a:rPr>
              <a:t>i mondi dediti </a:t>
            </a:r>
            <a:r>
              <a:rPr sz="1200" spc="-5" dirty="0">
                <a:latin typeface="Times New Roman"/>
                <a:cs typeface="Times New Roman"/>
              </a:rPr>
              <a:t>all’istruzione finale ed alla cultura spirituale </a:t>
            </a:r>
            <a:r>
              <a:rPr sz="1200" dirty="0">
                <a:latin typeface="Times New Roman"/>
                <a:cs typeface="Times New Roman"/>
              </a:rPr>
              <a:t>delle  </a:t>
            </a:r>
            <a:r>
              <a:rPr sz="1200" spc="-5" dirty="0">
                <a:latin typeface="Times New Roman"/>
                <a:cs typeface="Times New Roman"/>
              </a:rPr>
              <a:t>anime ascendenti del </a:t>
            </a:r>
            <a:r>
              <a:rPr sz="1200" dirty="0">
                <a:latin typeface="Times New Roman"/>
                <a:cs typeface="Times New Roman"/>
              </a:rPr>
              <a:t>tempo </a:t>
            </a:r>
            <a:r>
              <a:rPr sz="1200" spc="-5" dirty="0">
                <a:latin typeface="Times New Roman"/>
                <a:cs typeface="Times New Roman"/>
              </a:rPr>
              <a:t>che si preparano ad </a:t>
            </a:r>
            <a:r>
              <a:rPr sz="1200" dirty="0">
                <a:latin typeface="Times New Roman"/>
                <a:cs typeface="Times New Roman"/>
              </a:rPr>
              <a:t>avanzare verso i </a:t>
            </a:r>
            <a:r>
              <a:rPr sz="1200" spc="-5" dirty="0">
                <a:latin typeface="Times New Roman"/>
                <a:cs typeface="Times New Roman"/>
              </a:rPr>
              <a:t>circuiti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Havona. </a:t>
            </a:r>
            <a:r>
              <a:rPr sz="1200" dirty="0">
                <a:latin typeface="Times New Roman"/>
                <a:cs typeface="Times New Roman"/>
              </a:rPr>
              <a:t>I servitali spirituali ed i loro </a:t>
            </a:r>
            <a:r>
              <a:rPr sz="1200" spc="-5" dirty="0">
                <a:latin typeface="Times New Roman"/>
                <a:cs typeface="Times New Roman"/>
              </a:rPr>
              <a:t>compagni </a:t>
            </a:r>
            <a:r>
              <a:rPr sz="1200" dirty="0">
                <a:latin typeface="Times New Roman"/>
                <a:cs typeface="Times New Roman"/>
              </a:rPr>
              <a:t>più  fisici sono </a:t>
            </a:r>
            <a:r>
              <a:rPr sz="1200" spc="-5" dirty="0">
                <a:latin typeface="Times New Roman"/>
                <a:cs typeface="Times New Roman"/>
              </a:rPr>
              <a:t>anche </a:t>
            </a:r>
            <a:r>
              <a:rPr sz="1200" dirty="0">
                <a:latin typeface="Times New Roman"/>
                <a:cs typeface="Times New Roman"/>
              </a:rPr>
              <a:t>designati </a:t>
            </a:r>
            <a:r>
              <a:rPr sz="1200" spc="-5" dirty="0">
                <a:latin typeface="Times New Roman"/>
                <a:cs typeface="Times New Roman"/>
              </a:rPr>
              <a:t>come assistenti ed associati delle </a:t>
            </a:r>
            <a:r>
              <a:rPr sz="1200" dirty="0">
                <a:latin typeface="Times New Roman"/>
                <a:cs typeface="Times New Roman"/>
              </a:rPr>
              <a:t>Guide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Diplomati per </a:t>
            </a:r>
            <a:r>
              <a:rPr sz="1200" spc="-5" dirty="0">
                <a:latin typeface="Times New Roman"/>
                <a:cs typeface="Times New Roman"/>
              </a:rPr>
              <a:t>aiutare ad </a:t>
            </a:r>
            <a:r>
              <a:rPr sz="1200" dirty="0">
                <a:latin typeface="Times New Roman"/>
                <a:cs typeface="Times New Roman"/>
              </a:rPr>
              <a:t>istruire i </a:t>
            </a:r>
            <a:r>
              <a:rPr sz="1200" spc="-5" dirty="0">
                <a:latin typeface="Times New Roman"/>
                <a:cs typeface="Times New Roman"/>
              </a:rPr>
              <a:t>vari </a:t>
            </a:r>
            <a:r>
              <a:rPr sz="1200" dirty="0">
                <a:latin typeface="Times New Roman"/>
                <a:cs typeface="Times New Roman"/>
              </a:rPr>
              <a:t>ordini di </a:t>
            </a:r>
            <a:r>
              <a:rPr sz="1200" spc="-5" dirty="0">
                <a:latin typeface="Times New Roman"/>
                <a:cs typeface="Times New Roman"/>
              </a:rPr>
              <a:t>creature  ascendenti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hanno raggiunto </a:t>
            </a:r>
            <a:r>
              <a:rPr sz="1200" dirty="0">
                <a:latin typeface="Times New Roman"/>
                <a:cs typeface="Times New Roman"/>
              </a:rPr>
              <a:t>Havona e che </a:t>
            </a:r>
            <a:r>
              <a:rPr sz="1200" spc="-5" dirty="0">
                <a:latin typeface="Times New Roman"/>
                <a:cs typeface="Times New Roman"/>
              </a:rPr>
              <a:t>cercano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raggiungere </a:t>
            </a:r>
            <a:r>
              <a:rPr sz="1200" dirty="0">
                <a:latin typeface="Times New Roman"/>
                <a:cs typeface="Times New Roman"/>
              </a:rPr>
              <a:t>il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Paradiso.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55244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(274.3) 25:1.6 </a:t>
            </a:r>
            <a:r>
              <a:rPr sz="1200" dirty="0">
                <a:latin typeface="Times New Roman"/>
                <a:cs typeface="Times New Roman"/>
              </a:rPr>
              <a:t>I Servitali di </a:t>
            </a:r>
            <a:r>
              <a:rPr sz="1200" spc="-5" dirty="0">
                <a:latin typeface="Times New Roman"/>
                <a:cs typeface="Times New Roman"/>
              </a:rPr>
              <a:t>Havona </a:t>
            </a:r>
            <a:r>
              <a:rPr sz="1200" dirty="0">
                <a:latin typeface="Times New Roman"/>
                <a:cs typeface="Times New Roman"/>
              </a:rPr>
              <a:t>e le Guide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Diplomati </a:t>
            </a:r>
            <a:r>
              <a:rPr sz="1200" spc="-5" dirty="0">
                <a:latin typeface="Times New Roman"/>
                <a:cs typeface="Times New Roman"/>
              </a:rPr>
              <a:t>manifestano </a:t>
            </a:r>
            <a:r>
              <a:rPr sz="1200" dirty="0">
                <a:latin typeface="Times New Roman"/>
                <a:cs typeface="Times New Roman"/>
              </a:rPr>
              <a:t>una devozione </a:t>
            </a:r>
            <a:r>
              <a:rPr sz="1200" spc="-5" dirty="0">
                <a:latin typeface="Times New Roman"/>
                <a:cs typeface="Times New Roman"/>
              </a:rPr>
              <a:t>trascendente al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lavoro ed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affetto  commovente gli </a:t>
            </a:r>
            <a:r>
              <a:rPr sz="1200" dirty="0">
                <a:latin typeface="Times New Roman"/>
                <a:cs typeface="Times New Roman"/>
              </a:rPr>
              <a:t>uni per </a:t>
            </a:r>
            <a:r>
              <a:rPr sz="1200" spc="-5" dirty="0">
                <a:latin typeface="Times New Roman"/>
                <a:cs typeface="Times New Roman"/>
              </a:rPr>
              <a:t>gli altri,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affetto che, </a:t>
            </a:r>
            <a:r>
              <a:rPr sz="1200" dirty="0">
                <a:latin typeface="Times New Roman"/>
                <a:cs typeface="Times New Roman"/>
              </a:rPr>
              <a:t>sebbene </a:t>
            </a:r>
            <a:r>
              <a:rPr sz="1200" spc="-5" dirty="0">
                <a:latin typeface="Times New Roman"/>
                <a:cs typeface="Times New Roman"/>
              </a:rPr>
              <a:t>spirituale, </a:t>
            </a:r>
            <a:r>
              <a:rPr sz="1200" dirty="0">
                <a:latin typeface="Times New Roman"/>
                <a:cs typeface="Times New Roman"/>
              </a:rPr>
              <a:t>voi potreste </a:t>
            </a:r>
            <a:r>
              <a:rPr sz="1200" spc="-5" dirty="0">
                <a:latin typeface="Times New Roman"/>
                <a:cs typeface="Times New Roman"/>
              </a:rPr>
              <a:t>comprendere </a:t>
            </a:r>
            <a:r>
              <a:rPr sz="1200" dirty="0">
                <a:latin typeface="Times New Roman"/>
                <a:cs typeface="Times New Roman"/>
              </a:rPr>
              <a:t>solo </a:t>
            </a:r>
            <a:r>
              <a:rPr sz="1200" spc="-5" dirty="0">
                <a:latin typeface="Times New Roman"/>
                <a:cs typeface="Times New Roman"/>
              </a:rPr>
              <a:t>confrontandolo con </a:t>
            </a:r>
            <a:r>
              <a:rPr sz="1200" dirty="0">
                <a:latin typeface="Times New Roman"/>
                <a:cs typeface="Times New Roman"/>
              </a:rPr>
              <a:t>il fenomeno  </a:t>
            </a:r>
            <a:r>
              <a:rPr sz="1200" spc="-5" dirty="0">
                <a:latin typeface="Times New Roman"/>
                <a:cs typeface="Times New Roman"/>
              </a:rPr>
              <a:t>dell’amore </a:t>
            </a:r>
            <a:r>
              <a:rPr sz="1200" dirty="0">
                <a:latin typeface="Times New Roman"/>
                <a:cs typeface="Times New Roman"/>
              </a:rPr>
              <a:t>umano. C’è </a:t>
            </a:r>
            <a:r>
              <a:rPr sz="1200" spc="5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pathos </a:t>
            </a:r>
            <a:r>
              <a:rPr sz="1200" dirty="0">
                <a:latin typeface="Times New Roman"/>
                <a:cs typeface="Times New Roman"/>
              </a:rPr>
              <a:t>divino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servitali si separano </a:t>
            </a:r>
            <a:r>
              <a:rPr sz="1200" dirty="0">
                <a:latin typeface="Times New Roman"/>
                <a:cs typeface="Times New Roman"/>
              </a:rPr>
              <a:t>dalle </a:t>
            </a:r>
            <a:r>
              <a:rPr sz="1200" spc="-5" dirty="0">
                <a:latin typeface="Times New Roman"/>
                <a:cs typeface="Times New Roman"/>
              </a:rPr>
              <a:t>guide, come avviene </a:t>
            </a:r>
            <a:r>
              <a:rPr sz="1200" dirty="0">
                <a:latin typeface="Times New Roman"/>
                <a:cs typeface="Times New Roman"/>
              </a:rPr>
              <a:t>così </a:t>
            </a:r>
            <a:r>
              <a:rPr sz="1200" spc="-5" dirty="0">
                <a:latin typeface="Times New Roman"/>
                <a:cs typeface="Times New Roman"/>
              </a:rPr>
              <a:t>spesso quando </a:t>
            </a:r>
            <a:r>
              <a:rPr sz="1200" dirty="0">
                <a:latin typeface="Times New Roman"/>
                <a:cs typeface="Times New Roman"/>
              </a:rPr>
              <a:t>i servitali sono  </a:t>
            </a:r>
            <a:r>
              <a:rPr sz="1200" spc="-5" dirty="0">
                <a:latin typeface="Times New Roman"/>
                <a:cs typeface="Times New Roman"/>
              </a:rPr>
              <a:t>inviati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missioni </a:t>
            </a:r>
            <a:r>
              <a:rPr sz="1200" dirty="0">
                <a:latin typeface="Times New Roman"/>
                <a:cs typeface="Times New Roman"/>
              </a:rPr>
              <a:t>oltre i </a:t>
            </a:r>
            <a:r>
              <a:rPr sz="1200" spc="-5" dirty="0">
                <a:latin typeface="Times New Roman"/>
                <a:cs typeface="Times New Roman"/>
              </a:rPr>
              <a:t>confini dell’Universo centrale; </a:t>
            </a:r>
            <a:r>
              <a:rPr sz="1200" dirty="0">
                <a:latin typeface="Times New Roman"/>
                <a:cs typeface="Times New Roman"/>
              </a:rPr>
              <a:t>tuttavia </a:t>
            </a:r>
            <a:r>
              <a:rPr sz="1200" spc="-5" dirty="0">
                <a:latin typeface="Times New Roman"/>
                <a:cs typeface="Times New Roman"/>
              </a:rPr>
              <a:t>essi </a:t>
            </a:r>
            <a:r>
              <a:rPr sz="1200" dirty="0">
                <a:latin typeface="Times New Roman"/>
                <a:cs typeface="Times New Roman"/>
              </a:rPr>
              <a:t>partono </a:t>
            </a:r>
            <a:r>
              <a:rPr sz="1200" spc="-5" dirty="0">
                <a:latin typeface="Times New Roman"/>
                <a:cs typeface="Times New Roman"/>
              </a:rPr>
              <a:t>con gioia </a:t>
            </a:r>
            <a:r>
              <a:rPr sz="1200" dirty="0">
                <a:latin typeface="Times New Roman"/>
                <a:cs typeface="Times New Roman"/>
              </a:rPr>
              <a:t>e non </a:t>
            </a:r>
            <a:r>
              <a:rPr sz="1200" spc="-5" dirty="0">
                <a:latin typeface="Times New Roman"/>
                <a:cs typeface="Times New Roman"/>
              </a:rPr>
              <a:t>con dispiacere.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gioia </a:t>
            </a:r>
            <a:r>
              <a:rPr sz="1200" dirty="0">
                <a:latin typeface="Times New Roman"/>
                <a:cs typeface="Times New Roman"/>
              </a:rPr>
              <a:t>appagante di  un </a:t>
            </a:r>
            <a:r>
              <a:rPr sz="1200" spc="-5" dirty="0">
                <a:latin typeface="Times New Roman"/>
                <a:cs typeface="Times New Roman"/>
              </a:rPr>
              <a:t>compito elevato </a:t>
            </a:r>
            <a:r>
              <a:rPr sz="1200" dirty="0">
                <a:latin typeface="Times New Roman"/>
                <a:cs typeface="Times New Roman"/>
              </a:rPr>
              <a:t>è l’emozione </a:t>
            </a:r>
            <a:r>
              <a:rPr sz="1200" spc="-5" dirty="0">
                <a:latin typeface="Times New Roman"/>
                <a:cs typeface="Times New Roman"/>
              </a:rPr>
              <a:t>degli esseri spirituali che eclissa ogni </a:t>
            </a:r>
            <a:r>
              <a:rPr sz="1200" dirty="0">
                <a:latin typeface="Times New Roman"/>
                <a:cs typeface="Times New Roman"/>
              </a:rPr>
              <a:t>altra.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tristezza non può </a:t>
            </a:r>
            <a:r>
              <a:rPr sz="1200" spc="-5" dirty="0">
                <a:latin typeface="Times New Roman"/>
                <a:cs typeface="Times New Roman"/>
              </a:rPr>
              <a:t>esistere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fronte alla  consapevolezza </a:t>
            </a:r>
            <a:r>
              <a:rPr sz="1200" dirty="0">
                <a:latin typeface="Times New Roman"/>
                <a:cs typeface="Times New Roman"/>
              </a:rPr>
              <a:t>di un compito divino </a:t>
            </a:r>
            <a:r>
              <a:rPr sz="1200" spc="-5" dirty="0">
                <a:latin typeface="Times New Roman"/>
                <a:cs typeface="Times New Roman"/>
              </a:rPr>
              <a:t>fedelmente assolto.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quando l’anima ascendente dell’uomo </a:t>
            </a:r>
            <a:r>
              <a:rPr sz="1200" dirty="0">
                <a:latin typeface="Times New Roman"/>
                <a:cs typeface="Times New Roman"/>
              </a:rPr>
              <a:t>sarà dinanzi al </a:t>
            </a:r>
            <a:r>
              <a:rPr sz="1200" spc="-5" dirty="0">
                <a:latin typeface="Times New Roman"/>
                <a:cs typeface="Times New Roman"/>
              </a:rPr>
              <a:t>Giudice </a:t>
            </a:r>
            <a:r>
              <a:rPr sz="1200" dirty="0">
                <a:latin typeface="Times New Roman"/>
                <a:cs typeface="Times New Roman"/>
              </a:rPr>
              <a:t>Supremo,  la </a:t>
            </a:r>
            <a:r>
              <a:rPr sz="1200" spc="-5" dirty="0">
                <a:latin typeface="Times New Roman"/>
                <a:cs typeface="Times New Roman"/>
              </a:rPr>
              <a:t>decisione </a:t>
            </a:r>
            <a:r>
              <a:rPr sz="1200" dirty="0">
                <a:latin typeface="Times New Roman"/>
                <a:cs typeface="Times New Roman"/>
              </a:rPr>
              <a:t>d’importanza </a:t>
            </a:r>
            <a:r>
              <a:rPr sz="1200" spc="-5" dirty="0">
                <a:latin typeface="Times New Roman"/>
                <a:cs typeface="Times New Roman"/>
              </a:rPr>
              <a:t>eterna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sarà determinata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successi materiali </a:t>
            </a:r>
            <a:r>
              <a:rPr sz="1200" dirty="0">
                <a:latin typeface="Times New Roman"/>
                <a:cs typeface="Times New Roman"/>
              </a:rPr>
              <a:t>o da risultati </a:t>
            </a:r>
            <a:r>
              <a:rPr sz="1200" spc="-5" dirty="0">
                <a:latin typeface="Times New Roman"/>
                <a:cs typeface="Times New Roman"/>
              </a:rPr>
              <a:t>quantitativi.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verdetto </a:t>
            </a:r>
            <a:r>
              <a:rPr sz="1200" dirty="0">
                <a:latin typeface="Times New Roman"/>
                <a:cs typeface="Times New Roman"/>
              </a:rPr>
              <a:t>che risuona  </a:t>
            </a:r>
            <a:r>
              <a:rPr sz="1200" spc="-5" dirty="0">
                <a:latin typeface="Times New Roman"/>
                <a:cs typeface="Times New Roman"/>
              </a:rPr>
              <a:t>attraverso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corti </a:t>
            </a:r>
            <a:r>
              <a:rPr sz="1200" dirty="0">
                <a:latin typeface="Times New Roman"/>
                <a:cs typeface="Times New Roman"/>
              </a:rPr>
              <a:t>supreme </a:t>
            </a:r>
            <a:r>
              <a:rPr sz="1200" spc="-5" dirty="0">
                <a:latin typeface="Times New Roman"/>
                <a:cs typeface="Times New Roman"/>
              </a:rPr>
              <a:t>proclama: “Ben fatto, </a:t>
            </a:r>
            <a:r>
              <a:rPr sz="1200" dirty="0">
                <a:latin typeface="Times New Roman"/>
                <a:cs typeface="Times New Roman"/>
              </a:rPr>
              <a:t>buono e </a:t>
            </a:r>
            <a:r>
              <a:rPr sz="1200" i="1" spc="-5" dirty="0">
                <a:latin typeface="Times New Roman"/>
                <a:cs typeface="Times New Roman"/>
              </a:rPr>
              <a:t>fedele </a:t>
            </a:r>
            <a:r>
              <a:rPr sz="1200" spc="-5" dirty="0">
                <a:latin typeface="Times New Roman"/>
                <a:cs typeface="Times New Roman"/>
              </a:rPr>
              <a:t>servitore; </a:t>
            </a:r>
            <a:r>
              <a:rPr sz="1200" dirty="0">
                <a:latin typeface="Times New Roman"/>
                <a:cs typeface="Times New Roman"/>
              </a:rPr>
              <a:t>sei </a:t>
            </a:r>
            <a:r>
              <a:rPr sz="1200" spc="-5" dirty="0">
                <a:latin typeface="Times New Roman"/>
                <a:cs typeface="Times New Roman"/>
              </a:rPr>
              <a:t>stato fedele </a:t>
            </a:r>
            <a:r>
              <a:rPr sz="1200" dirty="0">
                <a:latin typeface="Times New Roman"/>
                <a:cs typeface="Times New Roman"/>
              </a:rPr>
              <a:t>in alcune cose </a:t>
            </a:r>
            <a:r>
              <a:rPr sz="1200" spc="-5" dirty="0">
                <a:latin typeface="Times New Roman"/>
                <a:cs typeface="Times New Roman"/>
              </a:rPr>
              <a:t>essenziali; sarai fatto  signore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realtà </a:t>
            </a:r>
            <a:r>
              <a:rPr sz="1200" dirty="0">
                <a:latin typeface="Times New Roman"/>
                <a:cs typeface="Times New Roman"/>
              </a:rPr>
              <a:t>universali.”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48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482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63559" cy="4130675"/>
          </a:xfrm>
          <a:prstGeom prst="rect">
            <a:avLst/>
          </a:prstGeom>
        </p:spPr>
        <p:txBody>
          <a:bodyPr vert="horz" wrap="square" lIns="0" tIns="20320" rIns="0" bIns="0" rtlCol="0">
            <a:spAutoFit/>
          </a:bodyPr>
          <a:lstStyle/>
          <a:p>
            <a:pPr marL="63500" marR="55880">
              <a:lnSpc>
                <a:spcPct val="95900"/>
              </a:lnSpc>
              <a:spcBef>
                <a:spcPts val="16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(274.4) 25:1.7 </a:t>
            </a:r>
            <a:r>
              <a:rPr sz="1200" spc="-5" dirty="0">
                <a:latin typeface="Times New Roman"/>
                <a:cs typeface="Times New Roman"/>
              </a:rPr>
              <a:t>Nel </a:t>
            </a:r>
            <a:r>
              <a:rPr sz="1200" dirty="0">
                <a:latin typeface="Times New Roman"/>
                <a:cs typeface="Times New Roman"/>
              </a:rPr>
              <a:t>servizio </a:t>
            </a:r>
            <a:r>
              <a:rPr sz="1200" spc="-5" dirty="0">
                <a:latin typeface="Times New Roman"/>
                <a:cs typeface="Times New Roman"/>
              </a:rPr>
              <a:t>superuniversale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Servitali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Havona </a:t>
            </a:r>
            <a:r>
              <a:rPr sz="1200" dirty="0">
                <a:latin typeface="Times New Roman"/>
                <a:cs typeface="Times New Roman"/>
              </a:rPr>
              <a:t>sono sempre </a:t>
            </a:r>
            <a:r>
              <a:rPr sz="1200" spc="-5" dirty="0">
                <a:latin typeface="Times New Roman"/>
                <a:cs typeface="Times New Roman"/>
              </a:rPr>
              <a:t>assegnati al </a:t>
            </a:r>
            <a:r>
              <a:rPr sz="1200" dirty="0">
                <a:latin typeface="Times New Roman"/>
                <a:cs typeface="Times New Roman"/>
              </a:rPr>
              <a:t>dominio </a:t>
            </a:r>
            <a:r>
              <a:rPr sz="1200" spc="-5" dirty="0">
                <a:latin typeface="Times New Roman"/>
                <a:cs typeface="Times New Roman"/>
              </a:rPr>
              <a:t>presieduto </a:t>
            </a:r>
            <a:r>
              <a:rPr sz="1200" spc="5" dirty="0">
                <a:latin typeface="Times New Roman"/>
                <a:cs typeface="Times New Roman"/>
              </a:rPr>
              <a:t>dallo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Maestro al  quale assomigliano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5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le loro </a:t>
            </a:r>
            <a:r>
              <a:rPr sz="1200" spc="-5" dirty="0">
                <a:latin typeface="Times New Roman"/>
                <a:cs typeface="Times New Roman"/>
              </a:rPr>
              <a:t>prerogative spirituali generali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specifiche. Essi servono </a:t>
            </a:r>
            <a:r>
              <a:rPr sz="1200" dirty="0">
                <a:latin typeface="Times New Roman"/>
                <a:cs typeface="Times New Roman"/>
              </a:rPr>
              <a:t>soltanto </a:t>
            </a:r>
            <a:r>
              <a:rPr sz="1200" spc="-5" dirty="0">
                <a:latin typeface="Times New Roman"/>
                <a:cs typeface="Times New Roman"/>
              </a:rPr>
              <a:t>sui </a:t>
            </a:r>
            <a:r>
              <a:rPr sz="1200" dirty="0">
                <a:latin typeface="Times New Roman"/>
                <a:cs typeface="Times New Roman"/>
              </a:rPr>
              <a:t>mondi </a:t>
            </a:r>
            <a:r>
              <a:rPr sz="1200" spc="-5" dirty="0">
                <a:latin typeface="Times New Roman"/>
                <a:cs typeface="Times New Roman"/>
              </a:rPr>
              <a:t>educativi che  circondano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capitali dei </a:t>
            </a:r>
            <a:r>
              <a:rPr sz="1200" dirty="0">
                <a:latin typeface="Times New Roman"/>
                <a:cs typeface="Times New Roman"/>
              </a:rPr>
              <a:t>sette </a:t>
            </a:r>
            <a:r>
              <a:rPr sz="1200" spc="-5" dirty="0">
                <a:latin typeface="Times New Roman"/>
                <a:cs typeface="Times New Roman"/>
              </a:rPr>
              <a:t>Superuniversi, </a:t>
            </a:r>
            <a:r>
              <a:rPr sz="1200" dirty="0">
                <a:latin typeface="Times New Roman"/>
                <a:cs typeface="Times New Roman"/>
              </a:rPr>
              <a:t>e l’ultimo </a:t>
            </a:r>
            <a:r>
              <a:rPr sz="1200" spc="-5" dirty="0">
                <a:latin typeface="Times New Roman"/>
                <a:cs typeface="Times New Roman"/>
              </a:rPr>
              <a:t>rapporto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Uversa indica che </a:t>
            </a:r>
            <a:r>
              <a:rPr sz="1200" dirty="0">
                <a:latin typeface="Times New Roman"/>
                <a:cs typeface="Times New Roman"/>
              </a:rPr>
              <a:t>quasi 138 </a:t>
            </a:r>
            <a:r>
              <a:rPr sz="1200" spc="-5" dirty="0">
                <a:latin typeface="Times New Roman"/>
                <a:cs typeface="Times New Roman"/>
              </a:rPr>
              <a:t>miliardi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servitali esercitavano </a:t>
            </a:r>
            <a:r>
              <a:rPr sz="1200" dirty="0">
                <a:latin typeface="Times New Roman"/>
                <a:cs typeface="Times New Roman"/>
              </a:rPr>
              <a:t>il  loro </a:t>
            </a:r>
            <a:r>
              <a:rPr sz="1200" spc="-5" dirty="0">
                <a:latin typeface="Times New Roman"/>
                <a:cs typeface="Times New Roman"/>
              </a:rPr>
              <a:t>ministero sui suoi 490 satelliti. </a:t>
            </a:r>
            <a:r>
              <a:rPr sz="1200" dirty="0">
                <a:latin typeface="Times New Roman"/>
                <a:cs typeface="Times New Roman"/>
              </a:rPr>
              <a:t>Essi </a:t>
            </a:r>
            <a:r>
              <a:rPr sz="1200" spc="-5" dirty="0">
                <a:latin typeface="Times New Roman"/>
                <a:cs typeface="Times New Roman"/>
              </a:rPr>
              <a:t>s’impegnano </a:t>
            </a:r>
            <a:r>
              <a:rPr sz="1200" dirty="0">
                <a:latin typeface="Times New Roman"/>
                <a:cs typeface="Times New Roman"/>
              </a:rPr>
              <a:t>in una </a:t>
            </a:r>
            <a:r>
              <a:rPr sz="1200" spc="-5" dirty="0">
                <a:latin typeface="Times New Roman"/>
                <a:cs typeface="Times New Roman"/>
              </a:rPr>
              <a:t>varietà </a:t>
            </a:r>
            <a:r>
              <a:rPr sz="1200" dirty="0">
                <a:latin typeface="Times New Roman"/>
                <a:cs typeface="Times New Roman"/>
              </a:rPr>
              <a:t>infinita di </a:t>
            </a:r>
            <a:r>
              <a:rPr sz="1200" spc="-5" dirty="0">
                <a:latin typeface="Times New Roman"/>
                <a:cs typeface="Times New Roman"/>
              </a:rPr>
              <a:t>attività connesse con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lavoro </a:t>
            </a:r>
            <a:r>
              <a:rPr sz="1200" dirty="0">
                <a:latin typeface="Times New Roman"/>
                <a:cs typeface="Times New Roman"/>
              </a:rPr>
              <a:t>di questi mondi  </a:t>
            </a:r>
            <a:r>
              <a:rPr sz="1200" spc="-5" dirty="0">
                <a:latin typeface="Times New Roman"/>
                <a:cs typeface="Times New Roman"/>
              </a:rPr>
              <a:t>educativi, </a:t>
            </a:r>
            <a:r>
              <a:rPr sz="1200" dirty="0">
                <a:latin typeface="Times New Roman"/>
                <a:cs typeface="Times New Roman"/>
              </a:rPr>
              <a:t>comprese le Superuniversità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Superuniverso di </a:t>
            </a:r>
            <a:r>
              <a:rPr sz="1200" spc="-5" dirty="0">
                <a:latin typeface="Times New Roman"/>
                <a:cs typeface="Times New Roman"/>
              </a:rPr>
              <a:t>Orvonton. </a:t>
            </a:r>
            <a:r>
              <a:rPr sz="1200" dirty="0">
                <a:latin typeface="Times New Roman"/>
                <a:cs typeface="Times New Roman"/>
              </a:rPr>
              <a:t>Qui </a:t>
            </a:r>
            <a:r>
              <a:rPr sz="1200" spc="-5" dirty="0">
                <a:latin typeface="Times New Roman"/>
                <a:cs typeface="Times New Roman"/>
              </a:rPr>
              <a:t>essi </a:t>
            </a:r>
            <a:r>
              <a:rPr sz="1200" dirty="0">
                <a:latin typeface="Times New Roman"/>
                <a:cs typeface="Times New Roman"/>
              </a:rPr>
              <a:t>sono i vostri </a:t>
            </a:r>
            <a:r>
              <a:rPr sz="1200" spc="-5" dirty="0">
                <a:latin typeface="Times New Roman"/>
                <a:cs typeface="Times New Roman"/>
              </a:rPr>
              <a:t>compagni;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discesi </a:t>
            </a:r>
            <a:r>
              <a:rPr sz="1200" dirty="0">
                <a:latin typeface="Times New Roman"/>
                <a:cs typeface="Times New Roman"/>
              </a:rPr>
              <a:t>dal dominio 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vostra prossima </a:t>
            </a:r>
            <a:r>
              <a:rPr sz="1200" spc="-5" dirty="0">
                <a:latin typeface="Times New Roman"/>
                <a:cs typeface="Times New Roman"/>
              </a:rPr>
              <a:t>carriera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studiarvi </a:t>
            </a:r>
            <a:r>
              <a:rPr sz="1200" dirty="0">
                <a:latin typeface="Times New Roman"/>
                <a:cs typeface="Times New Roman"/>
              </a:rPr>
              <a:t>e per ispirarvi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realtà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certezza della </a:t>
            </a:r>
            <a:r>
              <a:rPr sz="1200" dirty="0">
                <a:latin typeface="Times New Roman"/>
                <a:cs typeface="Times New Roman"/>
              </a:rPr>
              <a:t>vostra </a:t>
            </a:r>
            <a:r>
              <a:rPr sz="1200" spc="-5" dirty="0">
                <a:latin typeface="Times New Roman"/>
                <a:cs typeface="Times New Roman"/>
              </a:rPr>
              <a:t>qualificazione finale </a:t>
            </a:r>
            <a:r>
              <a:rPr sz="1200" spc="1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salire dagli  Universi del tempo </a:t>
            </a:r>
            <a:r>
              <a:rPr sz="1200" dirty="0">
                <a:latin typeface="Times New Roman"/>
                <a:cs typeface="Times New Roman"/>
              </a:rPr>
              <a:t>ai regni </a:t>
            </a:r>
            <a:r>
              <a:rPr sz="1200" spc="-5" dirty="0">
                <a:latin typeface="Times New Roman"/>
                <a:cs typeface="Times New Roman"/>
              </a:rPr>
              <a:t>dell’eternità. </a:t>
            </a:r>
            <a:r>
              <a:rPr sz="1200" dirty="0">
                <a:latin typeface="Times New Roman"/>
                <a:cs typeface="Times New Roman"/>
              </a:rPr>
              <a:t>Ed in </a:t>
            </a:r>
            <a:r>
              <a:rPr sz="1200" spc="-5" dirty="0">
                <a:latin typeface="Times New Roman"/>
                <a:cs typeface="Times New Roman"/>
              </a:rPr>
              <a:t>questi contatti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servitali acquisiscono quell’esperienza preliminare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ministero  verso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creature </a:t>
            </a:r>
            <a:r>
              <a:rPr sz="1200" dirty="0">
                <a:latin typeface="Times New Roman"/>
                <a:cs typeface="Times New Roman"/>
              </a:rPr>
              <a:t>ascendenti </a:t>
            </a:r>
            <a:r>
              <a:rPr sz="1200" spc="-5" dirty="0">
                <a:latin typeface="Times New Roman"/>
                <a:cs typeface="Times New Roman"/>
              </a:rPr>
              <a:t>del tempo </a:t>
            </a:r>
            <a:r>
              <a:rPr sz="1200" dirty="0">
                <a:latin typeface="Times New Roman"/>
                <a:cs typeface="Times New Roman"/>
              </a:rPr>
              <a:t>che è </a:t>
            </a:r>
            <a:r>
              <a:rPr sz="1200" spc="-5" dirty="0">
                <a:latin typeface="Times New Roman"/>
                <a:cs typeface="Times New Roman"/>
              </a:rPr>
              <a:t>così </a:t>
            </a:r>
            <a:r>
              <a:rPr sz="1200" dirty="0">
                <a:latin typeface="Times New Roman"/>
                <a:cs typeface="Times New Roman"/>
              </a:rPr>
              <a:t>utile </a:t>
            </a:r>
            <a:r>
              <a:rPr sz="1200" spc="-5" dirty="0">
                <a:latin typeface="Times New Roman"/>
                <a:cs typeface="Times New Roman"/>
              </a:rPr>
              <a:t>nel loro successivo </a:t>
            </a:r>
            <a:r>
              <a:rPr sz="1200" dirty="0">
                <a:latin typeface="Times New Roman"/>
                <a:cs typeface="Times New Roman"/>
              </a:rPr>
              <a:t>lavoro </a:t>
            </a:r>
            <a:r>
              <a:rPr sz="1200" spc="-5" dirty="0">
                <a:latin typeface="Times New Roman"/>
                <a:cs typeface="Times New Roman"/>
              </a:rPr>
              <a:t>sui circuiti </a:t>
            </a:r>
            <a:r>
              <a:rPr sz="1200" dirty="0">
                <a:latin typeface="Times New Roman"/>
                <a:cs typeface="Times New Roman"/>
              </a:rPr>
              <a:t>di Havona </a:t>
            </a:r>
            <a:r>
              <a:rPr sz="1200" spc="-5" dirty="0">
                <a:latin typeface="Times New Roman"/>
                <a:cs typeface="Times New Roman"/>
              </a:rPr>
              <a:t>come associati </a:t>
            </a:r>
            <a:r>
              <a:rPr sz="1200" spc="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Guide 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Diplomati o — in quanto </a:t>
            </a:r>
            <a:r>
              <a:rPr sz="1200" spc="-5" dirty="0">
                <a:latin typeface="Times New Roman"/>
                <a:cs typeface="Times New Roman"/>
              </a:rPr>
              <a:t>servitali trasferiti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come Guide dei </a:t>
            </a:r>
            <a:r>
              <a:rPr sz="1200" dirty="0">
                <a:latin typeface="Times New Roman"/>
                <a:cs typeface="Times New Roman"/>
              </a:rPr>
              <a:t>Diplomati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stessi.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2. I Conciliatori Universali</a:t>
            </a:r>
            <a:endParaRPr sz="1600">
              <a:latin typeface="Times New Roman"/>
              <a:cs typeface="Times New Roman"/>
            </a:endParaRPr>
          </a:p>
          <a:p>
            <a:pPr marL="63500" marR="213995">
              <a:lnSpc>
                <a:spcPts val="1380"/>
              </a:lnSpc>
              <a:spcBef>
                <a:spcPts val="141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(275.1) 25:2.1 </a:t>
            </a:r>
            <a:r>
              <a:rPr sz="1200" spc="-5" dirty="0">
                <a:latin typeface="Times New Roman"/>
                <a:cs typeface="Times New Roman"/>
              </a:rPr>
              <a:t>Per ogni Servitale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Havona creato,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portati all’esistenza sette Conciliatori Universali, </a:t>
            </a:r>
            <a:r>
              <a:rPr sz="1200" dirty="0">
                <a:latin typeface="Times New Roman"/>
                <a:cs typeface="Times New Roman"/>
              </a:rPr>
              <a:t>uno in </a:t>
            </a:r>
            <a:r>
              <a:rPr sz="1200" spc="-5" dirty="0">
                <a:latin typeface="Times New Roman"/>
                <a:cs typeface="Times New Roman"/>
              </a:rPr>
              <a:t>ogni Superuniverso.  Questo </a:t>
            </a:r>
            <a:r>
              <a:rPr sz="1200" dirty="0">
                <a:latin typeface="Times New Roman"/>
                <a:cs typeface="Times New Roman"/>
              </a:rPr>
              <a:t>compimento creativo </a:t>
            </a:r>
            <a:r>
              <a:rPr sz="1200" spc="-5" dirty="0">
                <a:latin typeface="Times New Roman"/>
                <a:cs typeface="Times New Roman"/>
              </a:rPr>
              <a:t>implica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precisa </a:t>
            </a:r>
            <a:r>
              <a:rPr sz="1200" dirty="0">
                <a:latin typeface="Times New Roman"/>
                <a:cs typeface="Times New Roman"/>
              </a:rPr>
              <a:t>tecnica </a:t>
            </a:r>
            <a:r>
              <a:rPr sz="1200" spc="-5" dirty="0">
                <a:latin typeface="Times New Roman"/>
                <a:cs typeface="Times New Roman"/>
              </a:rPr>
              <a:t>superuniversale </a:t>
            </a:r>
            <a:r>
              <a:rPr sz="1200" dirty="0">
                <a:latin typeface="Times New Roman"/>
                <a:cs typeface="Times New Roman"/>
              </a:rPr>
              <a:t>di reazione </a:t>
            </a:r>
            <a:r>
              <a:rPr sz="1200" spc="-5" dirty="0">
                <a:latin typeface="Times New Roman"/>
                <a:cs typeface="Times New Roman"/>
              </a:rPr>
              <a:t>riflettiva ad </a:t>
            </a:r>
            <a:r>
              <a:rPr sz="1200" dirty="0">
                <a:latin typeface="Times New Roman"/>
                <a:cs typeface="Times New Roman"/>
              </a:rPr>
              <a:t>operazioni </a:t>
            </a:r>
            <a:r>
              <a:rPr sz="1200" spc="-5" dirty="0">
                <a:latin typeface="Times New Roman"/>
                <a:cs typeface="Times New Roman"/>
              </a:rPr>
              <a:t>che avvengono </a:t>
            </a:r>
            <a:r>
              <a:rPr sz="1200" dirty="0">
                <a:latin typeface="Times New Roman"/>
                <a:cs typeface="Times New Roman"/>
              </a:rPr>
              <a:t>in  </a:t>
            </a:r>
            <a:r>
              <a:rPr sz="1200" spc="-5" dirty="0">
                <a:latin typeface="Times New Roman"/>
                <a:cs typeface="Times New Roman"/>
              </a:rPr>
              <a:t>Paradiso.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 marR="6223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(275.2) 25:2.2 </a:t>
            </a:r>
            <a:r>
              <a:rPr sz="1200" spc="-10" dirty="0">
                <a:latin typeface="Times New Roman"/>
                <a:cs typeface="Times New Roman"/>
              </a:rPr>
              <a:t>Sui </a:t>
            </a:r>
            <a:r>
              <a:rPr sz="1200" dirty="0">
                <a:latin typeface="Times New Roman"/>
                <a:cs typeface="Times New Roman"/>
              </a:rPr>
              <a:t>mondi </a:t>
            </a:r>
            <a:r>
              <a:rPr sz="1200" spc="-5" dirty="0">
                <a:latin typeface="Times New Roman"/>
                <a:cs typeface="Times New Roman"/>
              </a:rPr>
              <a:t>capitale dei </a:t>
            </a:r>
            <a:r>
              <a:rPr sz="1200" dirty="0">
                <a:latin typeface="Times New Roman"/>
                <a:cs typeface="Times New Roman"/>
              </a:rPr>
              <a:t>sette Superuniversi </a:t>
            </a:r>
            <a:r>
              <a:rPr sz="1200" spc="-5" dirty="0">
                <a:latin typeface="Times New Roman"/>
                <a:cs typeface="Times New Roman"/>
              </a:rPr>
              <a:t>operano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sette riflessi dei </a:t>
            </a:r>
            <a:r>
              <a:rPr sz="1200" dirty="0">
                <a:latin typeface="Times New Roman"/>
                <a:cs typeface="Times New Roman"/>
              </a:rPr>
              <a:t>Sette Spiriti </a:t>
            </a:r>
            <a:r>
              <a:rPr sz="1200" spc="-5" dirty="0">
                <a:latin typeface="Times New Roman"/>
                <a:cs typeface="Times New Roman"/>
              </a:rPr>
              <a:t>Maestri.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difficile accingersi </a:t>
            </a:r>
            <a:r>
              <a:rPr sz="1200" dirty="0">
                <a:latin typeface="Times New Roman"/>
                <a:cs typeface="Times New Roman"/>
              </a:rPr>
              <a:t>a  </a:t>
            </a:r>
            <a:r>
              <a:rPr sz="1200" spc="-5" dirty="0">
                <a:latin typeface="Times New Roman"/>
                <a:cs typeface="Times New Roman"/>
              </a:rPr>
              <a:t>descrivere alle </a:t>
            </a:r>
            <a:r>
              <a:rPr sz="1200" dirty="0">
                <a:latin typeface="Times New Roman"/>
                <a:cs typeface="Times New Roman"/>
              </a:rPr>
              <a:t>menti </a:t>
            </a:r>
            <a:r>
              <a:rPr sz="1200" spc="-5" dirty="0">
                <a:latin typeface="Times New Roman"/>
                <a:cs typeface="Times New Roman"/>
              </a:rPr>
              <a:t>materiali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natura </a:t>
            </a:r>
            <a:r>
              <a:rPr sz="1200" dirty="0">
                <a:latin typeface="Times New Roman"/>
                <a:cs typeface="Times New Roman"/>
              </a:rPr>
              <a:t>di questi Spiriti Riflettivi. </a:t>
            </a:r>
            <a:r>
              <a:rPr sz="1200" spc="-5" dirty="0">
                <a:latin typeface="Times New Roman"/>
                <a:cs typeface="Times New Roman"/>
              </a:rPr>
              <a:t>Essi sono delle vere personalità, </a:t>
            </a:r>
            <a:r>
              <a:rPr sz="1200" dirty="0">
                <a:latin typeface="Times New Roman"/>
                <a:cs typeface="Times New Roman"/>
              </a:rPr>
              <a:t>e tuttavia </a:t>
            </a:r>
            <a:r>
              <a:rPr sz="1200" spc="-5" dirty="0">
                <a:latin typeface="Times New Roman"/>
                <a:cs typeface="Times New Roman"/>
              </a:rPr>
              <a:t>ogni membro </a:t>
            </a:r>
            <a:r>
              <a:rPr sz="1200" dirty="0">
                <a:latin typeface="Times New Roman"/>
                <a:cs typeface="Times New Roman"/>
              </a:rPr>
              <a:t>di un  </a:t>
            </a:r>
            <a:r>
              <a:rPr sz="1200" spc="-5" dirty="0">
                <a:latin typeface="Times New Roman"/>
                <a:cs typeface="Times New Roman"/>
              </a:rPr>
              <a:t>gruppo superuniversale riflette perfettamente </a:t>
            </a:r>
            <a:r>
              <a:rPr sz="1200" dirty="0">
                <a:latin typeface="Times New Roman"/>
                <a:cs typeface="Times New Roman"/>
              </a:rPr>
              <a:t>soltanto uno solo dei </a:t>
            </a:r>
            <a:r>
              <a:rPr sz="1200" spc="-5" dirty="0">
                <a:latin typeface="Times New Roman"/>
                <a:cs typeface="Times New Roman"/>
              </a:rPr>
              <a:t>Sette Spiriti Maestri.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ogni </a:t>
            </a:r>
            <a:r>
              <a:rPr sz="1200" dirty="0">
                <a:latin typeface="Times New Roman"/>
                <a:cs typeface="Times New Roman"/>
              </a:rPr>
              <a:t>volta </a:t>
            </a:r>
            <a:r>
              <a:rPr sz="1200" spc="-5" dirty="0">
                <a:latin typeface="Times New Roman"/>
                <a:cs typeface="Times New Roman"/>
              </a:rPr>
              <a:t>che gli </a:t>
            </a:r>
            <a:r>
              <a:rPr sz="1200" dirty="0">
                <a:latin typeface="Times New Roman"/>
                <a:cs typeface="Times New Roman"/>
              </a:rPr>
              <a:t>Spiriti Maestri </a:t>
            </a:r>
            <a:r>
              <a:rPr sz="1200" spc="-5" dirty="0">
                <a:latin typeface="Times New Roman"/>
                <a:cs typeface="Times New Roman"/>
              </a:rPr>
              <a:t>si  associano ai direttori </a:t>
            </a:r>
            <a:r>
              <a:rPr sz="1200" dirty="0">
                <a:latin typeface="Times New Roman"/>
                <a:cs typeface="Times New Roman"/>
              </a:rPr>
              <a:t>di potere </a:t>
            </a:r>
            <a:r>
              <a:rPr sz="1200" spc="-5" dirty="0">
                <a:latin typeface="Times New Roman"/>
                <a:cs typeface="Times New Roman"/>
              </a:rPr>
              <a:t>allo scopo </a:t>
            </a:r>
            <a:r>
              <a:rPr sz="1200" dirty="0">
                <a:latin typeface="Times New Roman"/>
                <a:cs typeface="Times New Roman"/>
              </a:rPr>
              <a:t>di creare un </a:t>
            </a:r>
            <a:r>
              <a:rPr sz="1200" spc="-5" dirty="0">
                <a:latin typeface="Times New Roman"/>
                <a:cs typeface="Times New Roman"/>
              </a:rPr>
              <a:t>gruppo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Servitali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Havona, </a:t>
            </a:r>
            <a:r>
              <a:rPr sz="1200" dirty="0">
                <a:latin typeface="Times New Roman"/>
                <a:cs typeface="Times New Roman"/>
              </a:rPr>
              <a:t>c’è una </a:t>
            </a:r>
            <a:r>
              <a:rPr sz="1200" spc="-5" dirty="0">
                <a:latin typeface="Times New Roman"/>
                <a:cs typeface="Times New Roman"/>
              </a:rPr>
              <a:t>focalizzazione simultanea su </a:t>
            </a:r>
            <a:r>
              <a:rPr sz="1200" dirty="0">
                <a:latin typeface="Times New Roman"/>
                <a:cs typeface="Times New Roman"/>
              </a:rPr>
              <a:t>uno </a:t>
            </a:r>
            <a:r>
              <a:rPr sz="1200" spc="-5" dirty="0">
                <a:latin typeface="Times New Roman"/>
                <a:cs typeface="Times New Roman"/>
              </a:rPr>
              <a:t>degli  </a:t>
            </a:r>
            <a:r>
              <a:rPr sz="1200" dirty="0">
                <a:latin typeface="Times New Roman"/>
                <a:cs typeface="Times New Roman"/>
              </a:rPr>
              <a:t>Spiriti </a:t>
            </a:r>
            <a:r>
              <a:rPr sz="1200" spc="-5" dirty="0">
                <a:latin typeface="Times New Roman"/>
                <a:cs typeface="Times New Roman"/>
              </a:rPr>
              <a:t>Riflettivi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ciascuno dei gruppi superuniversali, ed immediatamente appare sui </a:t>
            </a:r>
            <a:r>
              <a:rPr sz="1200" dirty="0">
                <a:latin typeface="Times New Roman"/>
                <a:cs typeface="Times New Roman"/>
              </a:rPr>
              <a:t>mondi </a:t>
            </a:r>
            <a:r>
              <a:rPr sz="1200" spc="-5" dirty="0">
                <a:latin typeface="Times New Roman"/>
                <a:cs typeface="Times New Roman"/>
              </a:rPr>
              <a:t>capitali delle supercreazioni </a:t>
            </a:r>
            <a:r>
              <a:rPr sz="1200" spc="20" dirty="0">
                <a:latin typeface="Times New Roman"/>
                <a:cs typeface="Times New Roman"/>
              </a:rPr>
              <a:t>un  </a:t>
            </a:r>
            <a:r>
              <a:rPr sz="1200" spc="-5" dirty="0">
                <a:latin typeface="Times New Roman"/>
                <a:cs typeface="Times New Roman"/>
              </a:rPr>
              <a:t>numero uguale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Conciliatori Universali </a:t>
            </a:r>
            <a:r>
              <a:rPr sz="1200" dirty="0">
                <a:latin typeface="Times New Roman"/>
                <a:cs typeface="Times New Roman"/>
              </a:rPr>
              <a:t>completamente sviluppati. Se </a:t>
            </a:r>
            <a:r>
              <a:rPr sz="1200" spc="-5" dirty="0">
                <a:latin typeface="Times New Roman"/>
                <a:cs typeface="Times New Roman"/>
              </a:rPr>
              <a:t>nella creazione dei servitali </a:t>
            </a:r>
            <a:r>
              <a:rPr sz="1200" dirty="0">
                <a:latin typeface="Times New Roman"/>
                <a:cs typeface="Times New Roman"/>
              </a:rPr>
              <a:t>è lo Spirito </a:t>
            </a:r>
            <a:r>
              <a:rPr sz="1200" spc="-5" dirty="0">
                <a:latin typeface="Times New Roman"/>
                <a:cs typeface="Times New Roman"/>
              </a:rPr>
              <a:t>Maestro Numero  Sette che </a:t>
            </a:r>
            <a:r>
              <a:rPr sz="1200" dirty="0">
                <a:latin typeface="Times New Roman"/>
                <a:cs typeface="Times New Roman"/>
              </a:rPr>
              <a:t>prende l’iniziativa, </a:t>
            </a:r>
            <a:r>
              <a:rPr sz="1200" spc="-5" dirty="0">
                <a:latin typeface="Times New Roman"/>
                <a:cs typeface="Times New Roman"/>
              </a:rPr>
              <a:t>soltanto gli </a:t>
            </a:r>
            <a:r>
              <a:rPr sz="1200" dirty="0">
                <a:latin typeface="Times New Roman"/>
                <a:cs typeface="Times New Roman"/>
              </a:rPr>
              <a:t>Spiriti </a:t>
            </a:r>
            <a:r>
              <a:rPr sz="1200" spc="-5" dirty="0">
                <a:latin typeface="Times New Roman"/>
                <a:cs typeface="Times New Roman"/>
              </a:rPr>
              <a:t>Riflettivi del settimo </a:t>
            </a:r>
            <a:r>
              <a:rPr sz="1200" dirty="0">
                <a:latin typeface="Times New Roman"/>
                <a:cs typeface="Times New Roman"/>
              </a:rPr>
              <a:t>ordine </a:t>
            </a:r>
            <a:r>
              <a:rPr sz="1200" spc="-5" dirty="0">
                <a:latin typeface="Times New Roman"/>
                <a:cs typeface="Times New Roman"/>
              </a:rPr>
              <a:t>inizieranno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gestazione dei conciliatori.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48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483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50859" cy="372110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14224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contemporaneamente alla creazione </a:t>
            </a:r>
            <a:r>
              <a:rPr sz="1200" dirty="0">
                <a:latin typeface="Times New Roman"/>
                <a:cs typeface="Times New Roman"/>
              </a:rPr>
              <a:t>di mille servitali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tipo </a:t>
            </a:r>
            <a:r>
              <a:rPr sz="1200" spc="-5" dirty="0">
                <a:latin typeface="Times New Roman"/>
                <a:cs typeface="Times New Roman"/>
              </a:rPr>
              <a:t>orvontoniano, appariranno su ogni capitale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Superuniverso </a:t>
            </a:r>
            <a:r>
              <a:rPr sz="1200" dirty="0">
                <a:latin typeface="Times New Roman"/>
                <a:cs typeface="Times New Roman"/>
              </a:rPr>
              <a:t>mille  </a:t>
            </a:r>
            <a:r>
              <a:rPr sz="1200" spc="-5" dirty="0">
                <a:latin typeface="Times New Roman"/>
                <a:cs typeface="Times New Roman"/>
              </a:rPr>
              <a:t>conciliatori del </a:t>
            </a:r>
            <a:r>
              <a:rPr sz="1200" dirty="0">
                <a:latin typeface="Times New Roman"/>
                <a:cs typeface="Times New Roman"/>
              </a:rPr>
              <a:t>settimo </a:t>
            </a:r>
            <a:r>
              <a:rPr sz="1200" spc="-5" dirty="0">
                <a:latin typeface="Times New Roman"/>
                <a:cs typeface="Times New Roman"/>
              </a:rPr>
              <a:t>ordine. Da questi episodi, che riflettono </a:t>
            </a:r>
            <a:r>
              <a:rPr sz="1200" dirty="0">
                <a:latin typeface="Times New Roman"/>
                <a:cs typeface="Times New Roman"/>
              </a:rPr>
              <a:t>la natura settupla </a:t>
            </a:r>
            <a:r>
              <a:rPr sz="1200" spc="-5" dirty="0">
                <a:latin typeface="Times New Roman"/>
                <a:cs typeface="Times New Roman"/>
              </a:rPr>
              <a:t>degli </a:t>
            </a:r>
            <a:r>
              <a:rPr sz="1200" dirty="0">
                <a:latin typeface="Times New Roman"/>
                <a:cs typeface="Times New Roman"/>
              </a:rPr>
              <a:t>Spiriti </a:t>
            </a:r>
            <a:r>
              <a:rPr sz="1200" spc="-5" dirty="0">
                <a:latin typeface="Times New Roman"/>
                <a:cs typeface="Times New Roman"/>
              </a:rPr>
              <a:t>Maestri, </a:t>
            </a:r>
            <a:r>
              <a:rPr sz="1200" dirty="0">
                <a:latin typeface="Times New Roman"/>
                <a:cs typeface="Times New Roman"/>
              </a:rPr>
              <a:t>hanno </a:t>
            </a:r>
            <a:r>
              <a:rPr sz="1200" spc="-5" dirty="0">
                <a:latin typeface="Times New Roman"/>
                <a:cs typeface="Times New Roman"/>
              </a:rPr>
              <a:t>origine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sette </a:t>
            </a:r>
            <a:r>
              <a:rPr sz="1200" dirty="0">
                <a:latin typeface="Times New Roman"/>
                <a:cs typeface="Times New Roman"/>
              </a:rPr>
              <a:t>ordini  </a:t>
            </a:r>
            <a:r>
              <a:rPr sz="1200" spc="-5" dirty="0">
                <a:latin typeface="Times New Roman"/>
                <a:cs typeface="Times New Roman"/>
              </a:rPr>
              <a:t>creati </a:t>
            </a:r>
            <a:r>
              <a:rPr sz="1200" dirty="0">
                <a:latin typeface="Times New Roman"/>
                <a:cs typeface="Times New Roman"/>
              </a:rPr>
              <a:t>di conciliatori </a:t>
            </a:r>
            <a:r>
              <a:rPr sz="1200" spc="-5" dirty="0">
                <a:latin typeface="Times New Roman"/>
                <a:cs typeface="Times New Roman"/>
              </a:rPr>
              <a:t>che servono </a:t>
            </a:r>
            <a:r>
              <a:rPr sz="1200" spc="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ciascun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Superuniverso.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34734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(275.3) 25:2.3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conciliatori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status preparadisiaco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servono nei Superuniversi </a:t>
            </a:r>
            <a:r>
              <a:rPr sz="1200" dirty="0">
                <a:latin typeface="Times New Roman"/>
                <a:cs typeface="Times New Roman"/>
              </a:rPr>
              <a:t>in modo </a:t>
            </a:r>
            <a:r>
              <a:rPr sz="1200" spc="-5" dirty="0">
                <a:latin typeface="Times New Roman"/>
                <a:cs typeface="Times New Roman"/>
              </a:rPr>
              <a:t>intercambiabile, essendo limitati ai  segmenti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cui sono </a:t>
            </a:r>
            <a:r>
              <a:rPr sz="1200" dirty="0">
                <a:latin typeface="Times New Roman"/>
                <a:cs typeface="Times New Roman"/>
              </a:rPr>
              <a:t>creati. </a:t>
            </a:r>
            <a:r>
              <a:rPr sz="1200" spc="-5" dirty="0">
                <a:latin typeface="Times New Roman"/>
                <a:cs typeface="Times New Roman"/>
              </a:rPr>
              <a:t>Ogni corpo superuniversale, comprendente </a:t>
            </a:r>
            <a:r>
              <a:rPr sz="1200" dirty="0">
                <a:latin typeface="Times New Roman"/>
                <a:cs typeface="Times New Roman"/>
              </a:rPr>
              <a:t>un settimo di </a:t>
            </a:r>
            <a:r>
              <a:rPr sz="1200" spc="-5" dirty="0">
                <a:latin typeface="Times New Roman"/>
                <a:cs typeface="Times New Roman"/>
              </a:rPr>
              <a:t>ciascun ordine </a:t>
            </a:r>
            <a:r>
              <a:rPr sz="1200" dirty="0">
                <a:latin typeface="Times New Roman"/>
                <a:cs typeface="Times New Roman"/>
              </a:rPr>
              <a:t>creato, trascorre </a:t>
            </a:r>
            <a:r>
              <a:rPr sz="1200" spc="-5" dirty="0">
                <a:latin typeface="Times New Roman"/>
                <a:cs typeface="Times New Roman"/>
              </a:rPr>
              <a:t>perciò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spc="5" dirty="0">
                <a:latin typeface="Times New Roman"/>
                <a:cs typeface="Times New Roman"/>
              </a:rPr>
              <a:t>un</a:t>
            </a:r>
            <a:endParaRPr sz="1200">
              <a:latin typeface="Times New Roman"/>
              <a:cs typeface="Times New Roman"/>
            </a:endParaRPr>
          </a:p>
          <a:p>
            <a:pPr marL="76200" marR="237490">
              <a:lnSpc>
                <a:spcPts val="1380"/>
              </a:lnSpc>
              <a:spcBef>
                <a:spcPts val="5"/>
              </a:spcBef>
            </a:pPr>
            <a:r>
              <a:rPr sz="1200" dirty="0">
                <a:latin typeface="Times New Roman"/>
                <a:cs typeface="Times New Roman"/>
              </a:rPr>
              <a:t>tempo molto </a:t>
            </a:r>
            <a:r>
              <a:rPr sz="1200" spc="-5" dirty="0">
                <a:latin typeface="Times New Roman"/>
                <a:cs typeface="Times New Roman"/>
              </a:rPr>
              <a:t>lungo sotto l’influenza </a:t>
            </a:r>
            <a:r>
              <a:rPr sz="1200" dirty="0">
                <a:latin typeface="Times New Roman"/>
                <a:cs typeface="Times New Roman"/>
              </a:rPr>
              <a:t>di uno </a:t>
            </a:r>
            <a:r>
              <a:rPr sz="1200" spc="-5" dirty="0">
                <a:latin typeface="Times New Roman"/>
                <a:cs typeface="Times New Roman"/>
              </a:rPr>
              <a:t>degli </a:t>
            </a:r>
            <a:r>
              <a:rPr sz="1200" dirty="0">
                <a:latin typeface="Times New Roman"/>
                <a:cs typeface="Times New Roman"/>
              </a:rPr>
              <a:t>Spiriti </a:t>
            </a:r>
            <a:r>
              <a:rPr sz="1200" spc="-5" dirty="0">
                <a:latin typeface="Times New Roman"/>
                <a:cs typeface="Times New Roman"/>
              </a:rPr>
              <a:t>Maestri </a:t>
            </a:r>
            <a:r>
              <a:rPr sz="1200" dirty="0">
                <a:latin typeface="Times New Roman"/>
                <a:cs typeface="Times New Roman"/>
              </a:rPr>
              <a:t>con </a:t>
            </a:r>
            <a:r>
              <a:rPr sz="1200" spc="-5" dirty="0">
                <a:latin typeface="Times New Roman"/>
                <a:cs typeface="Times New Roman"/>
              </a:rPr>
              <a:t>esclusione degli altri, perché, </a:t>
            </a:r>
            <a:r>
              <a:rPr sz="1200" dirty="0">
                <a:latin typeface="Times New Roman"/>
                <a:cs typeface="Times New Roman"/>
              </a:rPr>
              <a:t>anche </a:t>
            </a:r>
            <a:r>
              <a:rPr sz="1200" spc="-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tutti e </a:t>
            </a:r>
            <a:r>
              <a:rPr sz="1200" spc="-5" dirty="0">
                <a:latin typeface="Times New Roman"/>
                <a:cs typeface="Times New Roman"/>
              </a:rPr>
              <a:t>sette </a:t>
            </a:r>
            <a:r>
              <a:rPr sz="1200" spc="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ordini  sono </a:t>
            </a:r>
            <a:r>
              <a:rPr sz="1200" i="1" spc="-5" dirty="0">
                <a:latin typeface="Times New Roman"/>
                <a:cs typeface="Times New Roman"/>
              </a:rPr>
              <a:t>riflessi </a:t>
            </a:r>
            <a:r>
              <a:rPr sz="1200" dirty="0">
                <a:latin typeface="Times New Roman"/>
                <a:cs typeface="Times New Roman"/>
              </a:rPr>
              <a:t>sulle </a:t>
            </a:r>
            <a:r>
              <a:rPr sz="1200" spc="-5" dirty="0">
                <a:latin typeface="Times New Roman"/>
                <a:cs typeface="Times New Roman"/>
              </a:rPr>
              <a:t>capitali dei Superuniversi, </a:t>
            </a:r>
            <a:r>
              <a:rPr sz="1200" dirty="0">
                <a:latin typeface="Times New Roman"/>
                <a:cs typeface="Times New Roman"/>
              </a:rPr>
              <a:t>soltanto uno è </a:t>
            </a:r>
            <a:r>
              <a:rPr sz="1200" i="1" dirty="0">
                <a:latin typeface="Times New Roman"/>
                <a:cs typeface="Times New Roman"/>
              </a:rPr>
              <a:t>dominante </a:t>
            </a:r>
            <a:r>
              <a:rPr sz="1200" dirty="0">
                <a:latin typeface="Times New Roman"/>
                <a:cs typeface="Times New Roman"/>
              </a:rPr>
              <a:t>in ciascuna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supercreazione.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558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(275.4) 25:2.4 </a:t>
            </a:r>
            <a:r>
              <a:rPr sz="1200" spc="-5" dirty="0">
                <a:latin typeface="Times New Roman"/>
                <a:cs typeface="Times New Roman"/>
              </a:rPr>
              <a:t>Ognuna delle </a:t>
            </a:r>
            <a:r>
              <a:rPr sz="1200" dirty="0">
                <a:latin typeface="Times New Roman"/>
                <a:cs typeface="Times New Roman"/>
              </a:rPr>
              <a:t>sette </a:t>
            </a:r>
            <a:r>
              <a:rPr sz="1200" spc="-5" dirty="0">
                <a:latin typeface="Times New Roman"/>
                <a:cs typeface="Times New Roman"/>
              </a:rPr>
              <a:t>supercreazioni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effettivamente pervasa </a:t>
            </a:r>
            <a:r>
              <a:rPr sz="1200" dirty="0">
                <a:latin typeface="Times New Roman"/>
                <a:cs typeface="Times New Roman"/>
              </a:rPr>
              <a:t>da quello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tra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Spiriti </a:t>
            </a:r>
            <a:r>
              <a:rPr sz="1200" spc="-5" dirty="0">
                <a:latin typeface="Times New Roman"/>
                <a:cs typeface="Times New Roman"/>
              </a:rPr>
              <a:t>Maestri presiede al suo destino.  Ogni Superuniverso diviene così </a:t>
            </a:r>
            <a:r>
              <a:rPr sz="1200" dirty="0">
                <a:latin typeface="Times New Roman"/>
                <a:cs typeface="Times New Roman"/>
              </a:rPr>
              <a:t>simile </a:t>
            </a:r>
            <a:r>
              <a:rPr sz="1200" spc="-5" dirty="0">
                <a:latin typeface="Times New Roman"/>
                <a:cs typeface="Times New Roman"/>
              </a:rPr>
              <a:t>ad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gigantesco specchio </a:t>
            </a:r>
            <a:r>
              <a:rPr sz="1200" dirty="0">
                <a:latin typeface="Times New Roman"/>
                <a:cs typeface="Times New Roman"/>
              </a:rPr>
              <a:t>che riflette la </a:t>
            </a:r>
            <a:r>
              <a:rPr sz="1200" spc="-5" dirty="0">
                <a:latin typeface="Times New Roman"/>
                <a:cs typeface="Times New Roman"/>
              </a:rPr>
              <a:t>natura 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carattere dello </a:t>
            </a:r>
            <a:r>
              <a:rPr sz="1200" spc="5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Maestro </a:t>
            </a:r>
            <a:r>
              <a:rPr sz="1200" dirty="0">
                <a:latin typeface="Times New Roman"/>
                <a:cs typeface="Times New Roman"/>
              </a:rPr>
              <a:t>che lo  </a:t>
            </a:r>
            <a:r>
              <a:rPr sz="1200" spc="-5" dirty="0">
                <a:latin typeface="Times New Roman"/>
                <a:cs typeface="Times New Roman"/>
              </a:rPr>
              <a:t>sovrintende, </a:t>
            </a:r>
            <a:r>
              <a:rPr sz="1200" dirty="0">
                <a:latin typeface="Times New Roman"/>
                <a:cs typeface="Times New Roman"/>
              </a:rPr>
              <a:t>e tutto ciò </a:t>
            </a:r>
            <a:r>
              <a:rPr sz="1200" spc="-5" dirty="0">
                <a:latin typeface="Times New Roman"/>
                <a:cs typeface="Times New Roman"/>
              </a:rPr>
              <a:t>prosegue ulteriormente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ogni </a:t>
            </a:r>
            <a:r>
              <a:rPr sz="1200" dirty="0">
                <a:latin typeface="Times New Roman"/>
                <a:cs typeface="Times New Roman"/>
              </a:rPr>
              <a:t>Universo </a:t>
            </a:r>
            <a:r>
              <a:rPr sz="1200" spc="-5" dirty="0">
                <a:latin typeface="Times New Roman"/>
                <a:cs typeface="Times New Roman"/>
              </a:rPr>
              <a:t>locale </a:t>
            </a:r>
            <a:r>
              <a:rPr sz="1200" dirty="0">
                <a:latin typeface="Times New Roman"/>
                <a:cs typeface="Times New Roman"/>
              </a:rPr>
              <a:t>sussidiario </a:t>
            </a:r>
            <a:r>
              <a:rPr sz="1200" spc="-5" dirty="0">
                <a:latin typeface="Times New Roman"/>
                <a:cs typeface="Times New Roman"/>
              </a:rPr>
              <a:t>tramite </a:t>
            </a:r>
            <a:r>
              <a:rPr sz="1200" dirty="0">
                <a:latin typeface="Times New Roman"/>
                <a:cs typeface="Times New Roman"/>
              </a:rPr>
              <a:t>la presenza e la </a:t>
            </a:r>
            <a:r>
              <a:rPr sz="1200" spc="-5" dirty="0">
                <a:latin typeface="Times New Roman"/>
                <a:cs typeface="Times New Roman"/>
              </a:rPr>
              <a:t>funzione degli </a:t>
            </a:r>
            <a:r>
              <a:rPr sz="1200" dirty="0">
                <a:latin typeface="Times New Roman"/>
                <a:cs typeface="Times New Roman"/>
              </a:rPr>
              <a:t>Spiriti  </a:t>
            </a:r>
            <a:r>
              <a:rPr sz="1200" spc="-5" dirty="0">
                <a:latin typeface="Times New Roman"/>
                <a:cs typeface="Times New Roman"/>
              </a:rPr>
              <a:t>Madre Creativi. L’effetto </a:t>
            </a:r>
            <a:r>
              <a:rPr sz="1200" dirty="0">
                <a:latin typeface="Times New Roman"/>
                <a:cs typeface="Times New Roman"/>
              </a:rPr>
              <a:t>di una </a:t>
            </a:r>
            <a:r>
              <a:rPr sz="1200" spc="-5" dirty="0">
                <a:latin typeface="Times New Roman"/>
                <a:cs typeface="Times New Roman"/>
              </a:rPr>
              <a:t>tale condizione sulla crescita evoluzionaria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così profondo che </a:t>
            </a:r>
            <a:r>
              <a:rPr sz="1200" dirty="0">
                <a:latin typeface="Times New Roman"/>
                <a:cs typeface="Times New Roman"/>
              </a:rPr>
              <a:t>nelle loro </a:t>
            </a:r>
            <a:r>
              <a:rPr sz="1200" spc="-5" dirty="0">
                <a:latin typeface="Times New Roman"/>
                <a:cs typeface="Times New Roman"/>
              </a:rPr>
              <a:t>carriere  postsuperuniversali </a:t>
            </a:r>
            <a:r>
              <a:rPr sz="1200" dirty="0">
                <a:latin typeface="Times New Roman"/>
                <a:cs typeface="Times New Roman"/>
              </a:rPr>
              <a:t>i conciliatori </a:t>
            </a:r>
            <a:r>
              <a:rPr sz="1200" spc="-5" dirty="0">
                <a:latin typeface="Times New Roman"/>
                <a:cs typeface="Times New Roman"/>
              </a:rPr>
              <a:t>manifestano collettivamente quarantanove </a:t>
            </a:r>
            <a:r>
              <a:rPr sz="1200" dirty="0">
                <a:latin typeface="Times New Roman"/>
                <a:cs typeface="Times New Roman"/>
              </a:rPr>
              <a:t>punti di vista o </a:t>
            </a:r>
            <a:r>
              <a:rPr sz="1200" spc="-5" dirty="0">
                <a:latin typeface="Times New Roman"/>
                <a:cs typeface="Times New Roman"/>
              </a:rPr>
              <a:t>capacità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discernimento </a:t>
            </a:r>
            <a:r>
              <a:rPr sz="1200" dirty="0">
                <a:latin typeface="Times New Roman"/>
                <a:cs typeface="Times New Roman"/>
              </a:rPr>
              <a:t>esperienziali,  </a:t>
            </a:r>
            <a:r>
              <a:rPr sz="1200" spc="-5" dirty="0">
                <a:latin typeface="Times New Roman"/>
                <a:cs typeface="Times New Roman"/>
              </a:rPr>
              <a:t>ciascuno </a:t>
            </a:r>
            <a:r>
              <a:rPr sz="1200" dirty="0">
                <a:latin typeface="Times New Roman"/>
                <a:cs typeface="Times New Roman"/>
              </a:rPr>
              <a:t>limitato — </a:t>
            </a:r>
            <a:r>
              <a:rPr sz="1200" spc="-5" dirty="0">
                <a:latin typeface="Times New Roman"/>
                <a:cs typeface="Times New Roman"/>
              </a:rPr>
              <a:t>perciò incompleto </a:t>
            </a:r>
            <a:r>
              <a:rPr sz="1200" dirty="0">
                <a:latin typeface="Times New Roman"/>
                <a:cs typeface="Times New Roman"/>
              </a:rPr>
              <a:t>— ma tutti </a:t>
            </a:r>
            <a:r>
              <a:rPr sz="1200" spc="-5" dirty="0">
                <a:latin typeface="Times New Roman"/>
                <a:cs typeface="Times New Roman"/>
              </a:rPr>
              <a:t>reciprocamente compensativi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insieme tendenti ad </a:t>
            </a:r>
            <a:r>
              <a:rPr sz="1200" dirty="0">
                <a:latin typeface="Times New Roman"/>
                <a:cs typeface="Times New Roman"/>
              </a:rPr>
              <a:t>inglobare il </a:t>
            </a:r>
            <a:r>
              <a:rPr sz="1200" spc="-5" dirty="0">
                <a:latin typeface="Times New Roman"/>
                <a:cs typeface="Times New Roman"/>
              </a:rPr>
              <a:t>cerchio </a:t>
            </a:r>
            <a:r>
              <a:rPr sz="1200" dirty="0">
                <a:latin typeface="Times New Roman"/>
                <a:cs typeface="Times New Roman"/>
              </a:rPr>
              <a:t>della  </a:t>
            </a:r>
            <a:r>
              <a:rPr sz="1200" spc="-5" dirty="0">
                <a:latin typeface="Times New Roman"/>
                <a:cs typeface="Times New Roman"/>
              </a:rPr>
              <a:t>Supremazia.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32448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(275.5) 25:2.5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ogni Superuniverso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Conciliatori Universali si trovano inspiegabilmente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natura </a:t>
            </a:r>
            <a:r>
              <a:rPr sz="1200" dirty="0">
                <a:latin typeface="Times New Roman"/>
                <a:cs typeface="Times New Roman"/>
              </a:rPr>
              <a:t>suddivisi in </a:t>
            </a:r>
            <a:r>
              <a:rPr sz="1200" spc="-5" dirty="0">
                <a:latin typeface="Times New Roman"/>
                <a:cs typeface="Times New Roman"/>
              </a:rPr>
              <a:t>gruppi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quattro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continuano </a:t>
            </a:r>
            <a:r>
              <a:rPr sz="1200" dirty="0">
                <a:latin typeface="Times New Roman"/>
                <a:cs typeface="Times New Roman"/>
              </a:rPr>
              <a:t>a servire associati in questo modo.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ogni gruppo, </a:t>
            </a:r>
            <a:r>
              <a:rPr sz="1200" dirty="0">
                <a:latin typeface="Times New Roman"/>
                <a:cs typeface="Times New Roman"/>
              </a:rPr>
              <a:t>tre sono </a:t>
            </a:r>
            <a:r>
              <a:rPr sz="1200" spc="-5" dirty="0">
                <a:latin typeface="Times New Roman"/>
                <a:cs typeface="Times New Roman"/>
              </a:rPr>
              <a:t>personalità </a:t>
            </a:r>
            <a:r>
              <a:rPr sz="1200" dirty="0">
                <a:latin typeface="Times New Roman"/>
                <a:cs typeface="Times New Roman"/>
              </a:rPr>
              <a:t>spirituali,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uno, </a:t>
            </a:r>
            <a:r>
              <a:rPr sz="1200" spc="-5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le quarte  </a:t>
            </a:r>
            <a:r>
              <a:rPr sz="1200" spc="-5" dirty="0">
                <a:latin typeface="Times New Roman"/>
                <a:cs typeface="Times New Roman"/>
              </a:rPr>
              <a:t>creature dei </a:t>
            </a:r>
            <a:r>
              <a:rPr sz="1200" dirty="0">
                <a:latin typeface="Times New Roman"/>
                <a:cs typeface="Times New Roman"/>
              </a:rPr>
              <a:t>servitali, è </a:t>
            </a:r>
            <a:r>
              <a:rPr sz="1200" spc="5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essere semimateriale. Questo quartetto </a:t>
            </a:r>
            <a:r>
              <a:rPr sz="1200" dirty="0">
                <a:latin typeface="Times New Roman"/>
                <a:cs typeface="Times New Roman"/>
              </a:rPr>
              <a:t>forma una </a:t>
            </a:r>
            <a:r>
              <a:rPr sz="1200" spc="-5" dirty="0">
                <a:latin typeface="Times New Roman"/>
                <a:cs typeface="Times New Roman"/>
              </a:rPr>
              <a:t>commissione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conciliazione ed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costituito </a:t>
            </a:r>
            <a:r>
              <a:rPr sz="1200" spc="5" dirty="0">
                <a:latin typeface="Times New Roman"/>
                <a:cs typeface="Times New Roman"/>
              </a:rPr>
              <a:t>come  </a:t>
            </a:r>
            <a:r>
              <a:rPr sz="1200" spc="-5" dirty="0">
                <a:latin typeface="Times New Roman"/>
                <a:cs typeface="Times New Roman"/>
              </a:rPr>
              <a:t>segue: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48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484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093709" cy="407733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520700" marR="56515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(275.6) 25:2.6 </a:t>
            </a:r>
            <a:r>
              <a:rPr sz="1200" dirty="0">
                <a:latin typeface="Times New Roman"/>
                <a:cs typeface="Times New Roman"/>
              </a:rPr>
              <a:t>1. </a:t>
            </a:r>
            <a:r>
              <a:rPr sz="1200" i="1" dirty="0">
                <a:latin typeface="Times New Roman"/>
                <a:cs typeface="Times New Roman"/>
              </a:rPr>
              <a:t>Il </a:t>
            </a:r>
            <a:r>
              <a:rPr sz="1200" i="1" spc="-5" dirty="0">
                <a:latin typeface="Times New Roman"/>
                <a:cs typeface="Times New Roman"/>
              </a:rPr>
              <a:t>Giudice-Arbitro. </a:t>
            </a:r>
            <a:r>
              <a:rPr sz="1200" spc="-5" dirty="0">
                <a:latin typeface="Times New Roman"/>
                <a:cs typeface="Times New Roman"/>
              </a:rPr>
              <a:t>Quello unanimemente designato dagli altri </a:t>
            </a:r>
            <a:r>
              <a:rPr sz="1200" dirty="0">
                <a:latin typeface="Times New Roman"/>
                <a:cs typeface="Times New Roman"/>
              </a:rPr>
              <a:t>tre come il più competente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meglio  qualificato </a:t>
            </a:r>
            <a:r>
              <a:rPr sz="1200" dirty="0">
                <a:latin typeface="Times New Roman"/>
                <a:cs typeface="Times New Roman"/>
              </a:rPr>
              <a:t>ad </a:t>
            </a:r>
            <a:r>
              <a:rPr sz="1200" spc="-5" dirty="0">
                <a:latin typeface="Times New Roman"/>
                <a:cs typeface="Times New Roman"/>
              </a:rPr>
              <a:t>agire come capo giudiziario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gruppo.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520700" marR="51435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(275.7) 25:2.7 </a:t>
            </a:r>
            <a:r>
              <a:rPr sz="1200" dirty="0">
                <a:latin typeface="Times New Roman"/>
                <a:cs typeface="Times New Roman"/>
              </a:rPr>
              <a:t>2. </a:t>
            </a:r>
            <a:r>
              <a:rPr sz="1200" i="1" spc="-5" dirty="0">
                <a:latin typeface="Times New Roman"/>
                <a:cs typeface="Times New Roman"/>
              </a:rPr>
              <a:t>L’Avvocato Spirituale. </a:t>
            </a:r>
            <a:r>
              <a:rPr sz="1200" spc="-5" dirty="0">
                <a:latin typeface="Times New Roman"/>
                <a:cs typeface="Times New Roman"/>
              </a:rPr>
              <a:t>Quello designato </a:t>
            </a:r>
            <a:r>
              <a:rPr sz="1200" dirty="0">
                <a:latin typeface="Times New Roman"/>
                <a:cs typeface="Times New Roman"/>
              </a:rPr>
              <a:t>dal </a:t>
            </a:r>
            <a:r>
              <a:rPr sz="1200" spc="-5" dirty="0">
                <a:latin typeface="Times New Roman"/>
                <a:cs typeface="Times New Roman"/>
              </a:rPr>
              <a:t>giudice-arbitro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presentare </a:t>
            </a:r>
            <a:r>
              <a:rPr sz="1200" dirty="0">
                <a:latin typeface="Times New Roman"/>
                <a:cs typeface="Times New Roman"/>
              </a:rPr>
              <a:t>le prove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salvaguardare </a:t>
            </a:r>
            <a:r>
              <a:rPr sz="1200" dirty="0">
                <a:latin typeface="Times New Roman"/>
                <a:cs typeface="Times New Roman"/>
              </a:rPr>
              <a:t>i  diritti di </a:t>
            </a:r>
            <a:r>
              <a:rPr sz="1200" spc="-5" dirty="0">
                <a:latin typeface="Times New Roman"/>
                <a:cs typeface="Times New Roman"/>
              </a:rPr>
              <a:t>tutte </a:t>
            </a:r>
            <a:r>
              <a:rPr sz="1200" dirty="0">
                <a:latin typeface="Times New Roman"/>
                <a:cs typeface="Times New Roman"/>
              </a:rPr>
              <a:t>le personalità </a:t>
            </a:r>
            <a:r>
              <a:rPr sz="1200" spc="-5" dirty="0">
                <a:latin typeface="Times New Roman"/>
                <a:cs typeface="Times New Roman"/>
              </a:rPr>
              <a:t>implicate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qualsiasi materia </a:t>
            </a:r>
            <a:r>
              <a:rPr sz="1200" dirty="0">
                <a:latin typeface="Times New Roman"/>
                <a:cs typeface="Times New Roman"/>
              </a:rPr>
              <a:t>sottoposta </a:t>
            </a:r>
            <a:r>
              <a:rPr sz="1200" spc="-5" dirty="0">
                <a:latin typeface="Times New Roman"/>
                <a:cs typeface="Times New Roman"/>
              </a:rPr>
              <a:t>al giudizio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commissione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conciliazione.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200">
              <a:latin typeface="Times New Roman"/>
              <a:cs typeface="Times New Roman"/>
            </a:endParaRPr>
          </a:p>
          <a:p>
            <a:pPr marL="520700" marR="60833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(276.1) 25:2.8 </a:t>
            </a:r>
            <a:r>
              <a:rPr sz="1200" dirty="0">
                <a:latin typeface="Times New Roman"/>
                <a:cs typeface="Times New Roman"/>
              </a:rPr>
              <a:t>3. </a:t>
            </a:r>
            <a:r>
              <a:rPr sz="1200" i="1" spc="-5" dirty="0">
                <a:latin typeface="Times New Roman"/>
                <a:cs typeface="Times New Roman"/>
              </a:rPr>
              <a:t>L’Esecutore Divino.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conciliatore qualificato </a:t>
            </a:r>
            <a:r>
              <a:rPr sz="1200" dirty="0">
                <a:latin typeface="Times New Roman"/>
                <a:cs typeface="Times New Roman"/>
              </a:rPr>
              <a:t>per intrinseca natura a prendere contatto </a:t>
            </a:r>
            <a:r>
              <a:rPr sz="1200" spc="-5" dirty="0">
                <a:latin typeface="Times New Roman"/>
                <a:cs typeface="Times New Roman"/>
              </a:rPr>
              <a:t>con gli esseri  materiali dei regni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ad eseguire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decisioni </a:t>
            </a:r>
            <a:r>
              <a:rPr sz="1200" dirty="0">
                <a:latin typeface="Times New Roman"/>
                <a:cs typeface="Times New Roman"/>
              </a:rPr>
              <a:t>della commissione. </a:t>
            </a:r>
            <a:r>
              <a:rPr sz="1200" spc="-5" dirty="0">
                <a:latin typeface="Times New Roman"/>
                <a:cs typeface="Times New Roman"/>
              </a:rPr>
              <a:t>Gli esecutori </a:t>
            </a:r>
            <a:r>
              <a:rPr sz="1200" dirty="0">
                <a:latin typeface="Times New Roman"/>
                <a:cs typeface="Times New Roman"/>
              </a:rPr>
              <a:t>divini, </a:t>
            </a:r>
            <a:r>
              <a:rPr sz="1200" spc="-5" dirty="0">
                <a:latin typeface="Times New Roman"/>
                <a:cs typeface="Times New Roman"/>
              </a:rPr>
              <a:t>essendo quarte creature </a:t>
            </a:r>
            <a:r>
              <a:rPr sz="1200" dirty="0">
                <a:latin typeface="Times New Roman"/>
                <a:cs typeface="Times New Roman"/>
              </a:rPr>
              <a:t>—  </a:t>
            </a:r>
            <a:r>
              <a:rPr sz="1200" spc="-5" dirty="0">
                <a:latin typeface="Times New Roman"/>
                <a:cs typeface="Times New Roman"/>
              </a:rPr>
              <a:t>esseri </a:t>
            </a:r>
            <a:r>
              <a:rPr sz="1200" dirty="0">
                <a:latin typeface="Times New Roman"/>
                <a:cs typeface="Times New Roman"/>
              </a:rPr>
              <a:t>quasi </a:t>
            </a:r>
            <a:r>
              <a:rPr sz="1200" spc="-5" dirty="0">
                <a:latin typeface="Times New Roman"/>
                <a:cs typeface="Times New Roman"/>
              </a:rPr>
              <a:t>materiali </a:t>
            </a:r>
            <a:r>
              <a:rPr sz="1200" dirty="0">
                <a:latin typeface="Times New Roman"/>
                <a:cs typeface="Times New Roman"/>
              </a:rPr>
              <a:t>— sono </a:t>
            </a:r>
            <a:r>
              <a:rPr sz="1200" spc="-5" dirty="0">
                <a:latin typeface="Times New Roman"/>
                <a:cs typeface="Times New Roman"/>
              </a:rPr>
              <a:t>abbastanza, </a:t>
            </a:r>
            <a:r>
              <a:rPr sz="1200" dirty="0">
                <a:latin typeface="Times New Roman"/>
                <a:cs typeface="Times New Roman"/>
              </a:rPr>
              <a:t>ma non </a:t>
            </a:r>
            <a:r>
              <a:rPr sz="1200" spc="-5" dirty="0">
                <a:latin typeface="Times New Roman"/>
                <a:cs typeface="Times New Roman"/>
              </a:rPr>
              <a:t>completamente, </a:t>
            </a:r>
            <a:r>
              <a:rPr sz="1200" dirty="0">
                <a:latin typeface="Times New Roman"/>
                <a:cs typeface="Times New Roman"/>
              </a:rPr>
              <a:t>visibili alla </a:t>
            </a:r>
            <a:r>
              <a:rPr sz="1200" spc="-5" dirty="0">
                <a:latin typeface="Times New Roman"/>
                <a:cs typeface="Times New Roman"/>
              </a:rPr>
              <a:t>ristretta </a:t>
            </a:r>
            <a:r>
              <a:rPr sz="1200" dirty="0">
                <a:latin typeface="Times New Roman"/>
                <a:cs typeface="Times New Roman"/>
              </a:rPr>
              <a:t>visione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razze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mortali.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150">
              <a:latin typeface="Times New Roman"/>
              <a:cs typeface="Times New Roman"/>
            </a:endParaRPr>
          </a:p>
          <a:p>
            <a:pPr marL="520700" marR="469900">
              <a:lnSpc>
                <a:spcPct val="954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(276.2) 25:2.9 </a:t>
            </a:r>
            <a:r>
              <a:rPr sz="1200" dirty="0">
                <a:latin typeface="Times New Roman"/>
                <a:cs typeface="Times New Roman"/>
              </a:rPr>
              <a:t>4. </a:t>
            </a:r>
            <a:r>
              <a:rPr sz="1200" i="1" spc="-5" dirty="0">
                <a:latin typeface="Times New Roman"/>
                <a:cs typeface="Times New Roman"/>
              </a:rPr>
              <a:t>L’Archivista.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membro restante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commissione </a:t>
            </a:r>
            <a:r>
              <a:rPr sz="1200" dirty="0">
                <a:latin typeface="Times New Roman"/>
                <a:cs typeface="Times New Roman"/>
              </a:rPr>
              <a:t>diviene automaticamente </a:t>
            </a:r>
            <a:r>
              <a:rPr sz="1200" spc="-5" dirty="0">
                <a:latin typeface="Times New Roman"/>
                <a:cs typeface="Times New Roman"/>
              </a:rPr>
              <a:t>l’archivista,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cancelliere  del tribunale. Egli si assicura </a:t>
            </a:r>
            <a:r>
              <a:rPr sz="1200" dirty="0">
                <a:latin typeface="Times New Roman"/>
                <a:cs typeface="Times New Roman"/>
              </a:rPr>
              <a:t>che tutti i </a:t>
            </a:r>
            <a:r>
              <a:rPr sz="1200" spc="-5" dirty="0">
                <a:latin typeface="Times New Roman"/>
                <a:cs typeface="Times New Roman"/>
              </a:rPr>
              <a:t>fascicoli </a:t>
            </a:r>
            <a:r>
              <a:rPr sz="1200" dirty="0">
                <a:latin typeface="Times New Roman"/>
                <a:cs typeface="Times New Roman"/>
              </a:rPr>
              <a:t>siano </a:t>
            </a:r>
            <a:r>
              <a:rPr sz="1200" spc="-5" dirty="0">
                <a:latin typeface="Times New Roman"/>
                <a:cs typeface="Times New Roman"/>
              </a:rPr>
              <a:t>adeguatamente preparati per gli archivi del Superuniverso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per gli annali </a:t>
            </a:r>
            <a:r>
              <a:rPr sz="1200" dirty="0">
                <a:latin typeface="Times New Roman"/>
                <a:cs typeface="Times New Roman"/>
              </a:rPr>
              <a:t>dell’Universo </a:t>
            </a:r>
            <a:r>
              <a:rPr sz="1200" spc="-5" dirty="0">
                <a:latin typeface="Times New Roman"/>
                <a:cs typeface="Times New Roman"/>
              </a:rPr>
              <a:t>locale. Se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commissione </a:t>
            </a:r>
            <a:r>
              <a:rPr sz="1200" dirty="0">
                <a:latin typeface="Times New Roman"/>
                <a:cs typeface="Times New Roman"/>
              </a:rPr>
              <a:t>è in servizio </a:t>
            </a:r>
            <a:r>
              <a:rPr sz="1200" spc="-5" dirty="0">
                <a:latin typeface="Times New Roman"/>
                <a:cs typeface="Times New Roman"/>
              </a:rPr>
              <a:t>su </a:t>
            </a:r>
            <a:r>
              <a:rPr sz="1200" dirty="0">
                <a:latin typeface="Times New Roman"/>
                <a:cs typeface="Times New Roman"/>
              </a:rPr>
              <a:t>un mondo </a:t>
            </a:r>
            <a:r>
              <a:rPr sz="1200" spc="-5" dirty="0">
                <a:latin typeface="Times New Roman"/>
                <a:cs typeface="Times New Roman"/>
              </a:rPr>
              <a:t>evoluzionario, </a:t>
            </a:r>
            <a:r>
              <a:rPr sz="1200" dirty="0">
                <a:latin typeface="Times New Roman"/>
                <a:cs typeface="Times New Roman"/>
              </a:rPr>
              <a:t>viene </a:t>
            </a:r>
            <a:r>
              <a:rPr sz="1200" spc="-5" dirty="0">
                <a:latin typeface="Times New Roman"/>
                <a:cs typeface="Times New Roman"/>
              </a:rPr>
              <a:t>preparato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endParaRPr sz="1200">
              <a:latin typeface="Times New Roman"/>
              <a:cs typeface="Times New Roman"/>
            </a:endParaRPr>
          </a:p>
          <a:p>
            <a:pPr marL="52070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terzo rapporto con l’assistenza dell’esecutore per gli archivi fisici </a:t>
            </a:r>
            <a:r>
              <a:rPr sz="1200" dirty="0">
                <a:latin typeface="Times New Roman"/>
                <a:cs typeface="Times New Roman"/>
              </a:rPr>
              <a:t>del governo </a:t>
            </a:r>
            <a:r>
              <a:rPr sz="1200" spc="-5" dirty="0">
                <a:latin typeface="Times New Roman"/>
                <a:cs typeface="Times New Roman"/>
              </a:rPr>
              <a:t>sistemico avente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giurisdizione.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50">
              <a:latin typeface="Times New Roman"/>
              <a:cs typeface="Times New Roman"/>
            </a:endParaRPr>
          </a:p>
          <a:p>
            <a:pPr marL="63500" marR="156210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(276.3) 25:2.10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è in </a:t>
            </a:r>
            <a:r>
              <a:rPr sz="1200" spc="-5" dirty="0">
                <a:latin typeface="Times New Roman"/>
                <a:cs typeface="Times New Roman"/>
              </a:rPr>
              <a:t>sessione,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commissione opera </a:t>
            </a:r>
            <a:r>
              <a:rPr sz="1200" dirty="0">
                <a:latin typeface="Times New Roman"/>
                <a:cs typeface="Times New Roman"/>
              </a:rPr>
              <a:t>in un </a:t>
            </a:r>
            <a:r>
              <a:rPr sz="1200" spc="-5" dirty="0">
                <a:latin typeface="Times New Roman"/>
                <a:cs typeface="Times New Roman"/>
              </a:rPr>
              <a:t>gruppo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tre, perché l’avvocato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staccato </a:t>
            </a:r>
            <a:r>
              <a:rPr sz="1200" dirty="0">
                <a:latin typeface="Times New Roman"/>
                <a:cs typeface="Times New Roman"/>
              </a:rPr>
              <a:t>durante il giudizio e  </a:t>
            </a:r>
            <a:r>
              <a:rPr sz="1200" spc="-5" dirty="0">
                <a:latin typeface="Times New Roman"/>
                <a:cs typeface="Times New Roman"/>
              </a:rPr>
              <a:t>partecipa alla </a:t>
            </a:r>
            <a:r>
              <a:rPr sz="1200" dirty="0">
                <a:latin typeface="Times New Roman"/>
                <a:cs typeface="Times New Roman"/>
              </a:rPr>
              <a:t>formulazione </a:t>
            </a:r>
            <a:r>
              <a:rPr sz="1200" spc="-5" dirty="0">
                <a:latin typeface="Times New Roman"/>
                <a:cs typeface="Times New Roman"/>
              </a:rPr>
              <a:t>del verdetto soltanto alla conclusione dell’udienza. Per tale ragione </a:t>
            </a:r>
            <a:r>
              <a:rPr sz="1200" dirty="0">
                <a:latin typeface="Times New Roman"/>
                <a:cs typeface="Times New Roman"/>
              </a:rPr>
              <a:t>queste </a:t>
            </a:r>
            <a:r>
              <a:rPr sz="1200" spc="-5" dirty="0">
                <a:latin typeface="Times New Roman"/>
                <a:cs typeface="Times New Roman"/>
              </a:rPr>
              <a:t>commissioni sono </a:t>
            </a:r>
            <a:r>
              <a:rPr sz="1200" dirty="0">
                <a:latin typeface="Times New Roman"/>
                <a:cs typeface="Times New Roman"/>
              </a:rPr>
              <a:t>talvolta  </a:t>
            </a:r>
            <a:r>
              <a:rPr sz="1200" spc="-5" dirty="0">
                <a:latin typeface="Times New Roman"/>
                <a:cs typeface="Times New Roman"/>
              </a:rPr>
              <a:t>chiamate </a:t>
            </a:r>
            <a:r>
              <a:rPr sz="1200" dirty="0">
                <a:latin typeface="Times New Roman"/>
                <a:cs typeface="Times New Roman"/>
              </a:rPr>
              <a:t>terne</a:t>
            </a:r>
            <a:r>
              <a:rPr sz="1200" spc="-5" dirty="0">
                <a:latin typeface="Times New Roman"/>
                <a:cs typeface="Times New Roman"/>
              </a:rPr>
              <a:t> arbitrali.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431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(276.4) 25:2.11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conciliatori </a:t>
            </a:r>
            <a:r>
              <a:rPr sz="1200" dirty="0">
                <a:latin typeface="Times New Roman"/>
                <a:cs typeface="Times New Roman"/>
              </a:rPr>
              <a:t>sono di </a:t>
            </a:r>
            <a:r>
              <a:rPr sz="1200" spc="-5" dirty="0">
                <a:latin typeface="Times New Roman"/>
                <a:cs typeface="Times New Roman"/>
              </a:rPr>
              <a:t>grande aiuto per mantenere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regolare </a:t>
            </a:r>
            <a:r>
              <a:rPr sz="1200" dirty="0">
                <a:latin typeface="Times New Roman"/>
                <a:cs typeface="Times New Roman"/>
              </a:rPr>
              <a:t>funzionamento </a:t>
            </a:r>
            <a:r>
              <a:rPr sz="1200" spc="-5" dirty="0">
                <a:latin typeface="Times New Roman"/>
                <a:cs typeface="Times New Roman"/>
              </a:rPr>
              <a:t>dell’Universo degli </a:t>
            </a:r>
            <a:r>
              <a:rPr sz="1200" dirty="0">
                <a:latin typeface="Times New Roman"/>
                <a:cs typeface="Times New Roman"/>
              </a:rPr>
              <a:t>Universi. </a:t>
            </a:r>
            <a:r>
              <a:rPr sz="1200" spc="-5" dirty="0">
                <a:latin typeface="Times New Roman"/>
                <a:cs typeface="Times New Roman"/>
              </a:rPr>
              <a:t>Attraversando 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spazio all’andatura serafica </a:t>
            </a:r>
            <a:r>
              <a:rPr sz="1200" dirty="0">
                <a:latin typeface="Times New Roman"/>
                <a:cs typeface="Times New Roman"/>
              </a:rPr>
              <a:t>di tripla </a:t>
            </a:r>
            <a:r>
              <a:rPr sz="1200" spc="-5" dirty="0">
                <a:latin typeface="Times New Roman"/>
                <a:cs typeface="Times New Roman"/>
              </a:rPr>
              <a:t>velocità, </a:t>
            </a:r>
            <a:r>
              <a:rPr sz="1200" dirty="0">
                <a:latin typeface="Times New Roman"/>
                <a:cs typeface="Times New Roman"/>
              </a:rPr>
              <a:t>essi </a:t>
            </a:r>
            <a:r>
              <a:rPr sz="1200" spc="-5" dirty="0">
                <a:latin typeface="Times New Roman"/>
                <a:cs typeface="Times New Roman"/>
              </a:rPr>
              <a:t>servono come tribunali itineranti dei </a:t>
            </a:r>
            <a:r>
              <a:rPr sz="1200" dirty="0">
                <a:latin typeface="Times New Roman"/>
                <a:cs typeface="Times New Roman"/>
              </a:rPr>
              <a:t>mondi, come </a:t>
            </a:r>
            <a:r>
              <a:rPr sz="1200" spc="-5" dirty="0">
                <a:latin typeface="Times New Roman"/>
                <a:cs typeface="Times New Roman"/>
              </a:rPr>
              <a:t>commissioni dedite alla  rapida </a:t>
            </a:r>
            <a:r>
              <a:rPr sz="1200" dirty="0">
                <a:latin typeface="Times New Roman"/>
                <a:cs typeface="Times New Roman"/>
              </a:rPr>
              <a:t>definizione di </a:t>
            </a:r>
            <a:r>
              <a:rPr sz="1200" spc="-5" dirty="0">
                <a:latin typeface="Times New Roman"/>
                <a:cs typeface="Times New Roman"/>
              </a:rPr>
              <a:t>controversie </a:t>
            </a:r>
            <a:r>
              <a:rPr sz="1200" dirty="0">
                <a:latin typeface="Times New Roman"/>
                <a:cs typeface="Times New Roman"/>
              </a:rPr>
              <a:t>minori. </a:t>
            </a:r>
            <a:r>
              <a:rPr sz="1200" spc="-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fosse per </a:t>
            </a:r>
            <a:r>
              <a:rPr sz="1200" dirty="0">
                <a:latin typeface="Times New Roman"/>
                <a:cs typeface="Times New Roman"/>
              </a:rPr>
              <a:t>queste </a:t>
            </a:r>
            <a:r>
              <a:rPr sz="1200" spc="-5" dirty="0">
                <a:latin typeface="Times New Roman"/>
                <a:cs typeface="Times New Roman"/>
              </a:rPr>
              <a:t>commissioni </a:t>
            </a:r>
            <a:r>
              <a:rPr sz="1200" dirty="0">
                <a:latin typeface="Times New Roman"/>
                <a:cs typeface="Times New Roman"/>
              </a:rPr>
              <a:t>mobili </a:t>
            </a:r>
            <a:r>
              <a:rPr sz="1200" spc="-5" dirty="0">
                <a:latin typeface="Times New Roman"/>
                <a:cs typeface="Times New Roman"/>
              </a:rPr>
              <a:t>ed eminentemente eque,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tribunali </a:t>
            </a:r>
            <a:r>
              <a:rPr sz="1200" dirty="0">
                <a:latin typeface="Times New Roman"/>
                <a:cs typeface="Times New Roman"/>
              </a:rPr>
              <a:t>delle  </a:t>
            </a:r>
            <a:r>
              <a:rPr sz="1200" spc="-5" dirty="0">
                <a:latin typeface="Times New Roman"/>
                <a:cs typeface="Times New Roman"/>
              </a:rPr>
              <a:t>sfere </a:t>
            </a:r>
            <a:r>
              <a:rPr sz="1200" dirty="0">
                <a:latin typeface="Times New Roman"/>
                <a:cs typeface="Times New Roman"/>
              </a:rPr>
              <a:t>sarebbero irrimediabilmente </a:t>
            </a:r>
            <a:r>
              <a:rPr sz="1200" spc="-5" dirty="0">
                <a:latin typeface="Times New Roman"/>
                <a:cs typeface="Times New Roman"/>
              </a:rPr>
              <a:t>sovraccaricati dai malintesi </a:t>
            </a:r>
            <a:r>
              <a:rPr sz="1200" dirty="0">
                <a:latin typeface="Times New Roman"/>
                <a:cs typeface="Times New Roman"/>
              </a:rPr>
              <a:t>minori </a:t>
            </a:r>
            <a:r>
              <a:rPr sz="1200" spc="-5" dirty="0">
                <a:latin typeface="Times New Roman"/>
                <a:cs typeface="Times New Roman"/>
              </a:rPr>
              <a:t>dei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regni.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48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485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99755" cy="37820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76200">
              <a:lnSpc>
                <a:spcPts val="1410"/>
              </a:lnSpc>
              <a:spcBef>
                <a:spcPts val="10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(276.5) 25:2.12 </a:t>
            </a:r>
            <a:r>
              <a:rPr sz="1200" spc="-5" dirty="0">
                <a:latin typeface="Times New Roman"/>
                <a:cs typeface="Times New Roman"/>
              </a:rPr>
              <a:t>Queste terne arbitrali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giudicano materie d’importanza </a:t>
            </a:r>
            <a:r>
              <a:rPr sz="1200" dirty="0">
                <a:latin typeface="Times New Roman"/>
                <a:cs typeface="Times New Roman"/>
              </a:rPr>
              <a:t>eterna; </a:t>
            </a:r>
            <a:r>
              <a:rPr sz="1200" spc="-5" dirty="0">
                <a:latin typeface="Times New Roman"/>
                <a:cs typeface="Times New Roman"/>
              </a:rPr>
              <a:t>l’anima,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prospettiva eterna </a:t>
            </a:r>
            <a:r>
              <a:rPr sz="1200" dirty="0">
                <a:latin typeface="Times New Roman"/>
                <a:cs typeface="Times New Roman"/>
              </a:rPr>
              <a:t>di una creatura</a:t>
            </a:r>
            <a:r>
              <a:rPr sz="1200" spc="-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del</a:t>
            </a:r>
            <a:endParaRPr sz="1200">
              <a:latin typeface="Times New Roman"/>
              <a:cs typeface="Times New Roman"/>
            </a:endParaRPr>
          </a:p>
          <a:p>
            <a:pPr marL="76200" marR="68580">
              <a:lnSpc>
                <a:spcPts val="1380"/>
              </a:lnSpc>
              <a:spcBef>
                <a:spcPts val="65"/>
              </a:spcBef>
            </a:pPr>
            <a:r>
              <a:rPr sz="1200" dirty="0">
                <a:latin typeface="Times New Roman"/>
                <a:cs typeface="Times New Roman"/>
              </a:rPr>
              <a:t>tempo, non è mai messa </a:t>
            </a:r>
            <a:r>
              <a:rPr sz="1200" spc="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pericolo </a:t>
            </a:r>
            <a:r>
              <a:rPr sz="1200" dirty="0">
                <a:latin typeface="Times New Roman"/>
                <a:cs typeface="Times New Roman"/>
              </a:rPr>
              <a:t>dalle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azioni. I conciliatori non trattano </a:t>
            </a:r>
            <a:r>
              <a:rPr sz="1200" spc="-5" dirty="0">
                <a:latin typeface="Times New Roman"/>
                <a:cs typeface="Times New Roman"/>
              </a:rPr>
              <a:t>questioni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vanno al </a:t>
            </a:r>
            <a:r>
              <a:rPr sz="1200" dirty="0">
                <a:latin typeface="Times New Roman"/>
                <a:cs typeface="Times New Roman"/>
              </a:rPr>
              <a:t>di là </a:t>
            </a:r>
            <a:r>
              <a:rPr sz="1200" spc="-5" dirty="0">
                <a:latin typeface="Times New Roman"/>
                <a:cs typeface="Times New Roman"/>
              </a:rPr>
              <a:t>dell’esistenza temporale 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 benessere cosmico delle creature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tempo. Ma </a:t>
            </a:r>
            <a:r>
              <a:rPr sz="1200" dirty="0">
                <a:latin typeface="Times New Roman"/>
                <a:cs typeface="Times New Roman"/>
              </a:rPr>
              <a:t>una volta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una commissione ha </a:t>
            </a:r>
            <a:r>
              <a:rPr sz="1200" spc="-5" dirty="0">
                <a:latin typeface="Times New Roman"/>
                <a:cs typeface="Times New Roman"/>
              </a:rPr>
              <a:t>accettato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giudicare </a:t>
            </a:r>
            <a:r>
              <a:rPr sz="1200" dirty="0">
                <a:latin typeface="Times New Roman"/>
                <a:cs typeface="Times New Roman"/>
              </a:rPr>
              <a:t>un problema, i suoi  </a:t>
            </a:r>
            <a:r>
              <a:rPr sz="1200" spc="-5" dirty="0">
                <a:latin typeface="Times New Roman"/>
                <a:cs typeface="Times New Roman"/>
              </a:rPr>
              <a:t>verdetti sono definitivi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sempre unanimi;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c’è appello alla decisione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giudice-arbitro.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3. </a:t>
            </a:r>
            <a:r>
              <a:rPr sz="1600" b="1" spc="-10" dirty="0">
                <a:solidFill>
                  <a:srgbClr val="1F487C"/>
                </a:solidFill>
                <a:latin typeface="Times New Roman"/>
                <a:cs typeface="Times New Roman"/>
              </a:rPr>
              <a:t>Gli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ampi servizi dei</a:t>
            </a:r>
            <a:r>
              <a:rPr sz="1600" b="1" spc="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Conciliatori</a:t>
            </a:r>
            <a:endParaRPr sz="1600">
              <a:latin typeface="Times New Roman"/>
              <a:cs typeface="Times New Roman"/>
            </a:endParaRPr>
          </a:p>
          <a:p>
            <a:pPr marL="76200" marR="217170">
              <a:lnSpc>
                <a:spcPct val="95400"/>
              </a:lnSpc>
              <a:spcBef>
                <a:spcPts val="139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(276.6) 25:3.1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conciliatori mantengono </a:t>
            </a:r>
            <a:r>
              <a:rPr sz="1200" dirty="0">
                <a:latin typeface="Times New Roman"/>
                <a:cs typeface="Times New Roman"/>
              </a:rPr>
              <a:t>un quartier </a:t>
            </a:r>
            <a:r>
              <a:rPr sz="1200" spc="-5" dirty="0">
                <a:latin typeface="Times New Roman"/>
                <a:cs typeface="Times New Roman"/>
              </a:rPr>
              <a:t>generale </a:t>
            </a:r>
            <a:r>
              <a:rPr sz="1200" dirty="0">
                <a:latin typeface="Times New Roman"/>
                <a:cs typeface="Times New Roman"/>
              </a:rPr>
              <a:t>di gruppo sulla </a:t>
            </a:r>
            <a:r>
              <a:rPr sz="1200" spc="-5" dirty="0">
                <a:latin typeface="Times New Roman"/>
                <a:cs typeface="Times New Roman"/>
              </a:rPr>
              <a:t>capitale del loro </a:t>
            </a:r>
            <a:r>
              <a:rPr sz="1200" dirty="0">
                <a:latin typeface="Times New Roman"/>
                <a:cs typeface="Times New Roman"/>
              </a:rPr>
              <a:t>Superuniverso, dove c’è il loro corpo </a:t>
            </a:r>
            <a:r>
              <a:rPr sz="1200" spc="-5" dirty="0">
                <a:latin typeface="Times New Roman"/>
                <a:cs typeface="Times New Roman"/>
              </a:rPr>
              <a:t>di  riserva </a:t>
            </a:r>
            <a:r>
              <a:rPr sz="1200" dirty="0">
                <a:latin typeface="Times New Roman"/>
                <a:cs typeface="Times New Roman"/>
              </a:rPr>
              <a:t>primario. </a:t>
            </a:r>
            <a:r>
              <a:rPr sz="1200" spc="-10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riserve </a:t>
            </a:r>
            <a:r>
              <a:rPr sz="1200" dirty="0">
                <a:latin typeface="Times New Roman"/>
                <a:cs typeface="Times New Roman"/>
              </a:rPr>
              <a:t>secondarie sono stazionate sulle </a:t>
            </a:r>
            <a:r>
              <a:rPr sz="1200" spc="-5" dirty="0">
                <a:latin typeface="Times New Roman"/>
                <a:cs typeface="Times New Roman"/>
              </a:rPr>
              <a:t>capitali degli Universi </a:t>
            </a:r>
            <a:r>
              <a:rPr sz="1200" dirty="0">
                <a:latin typeface="Times New Roman"/>
                <a:cs typeface="Times New Roman"/>
              </a:rPr>
              <a:t>locali. I membri di </a:t>
            </a:r>
            <a:r>
              <a:rPr sz="1200" spc="-5" dirty="0">
                <a:latin typeface="Times New Roman"/>
                <a:cs typeface="Times New Roman"/>
              </a:rPr>
              <a:t>commissione </a:t>
            </a:r>
            <a:r>
              <a:rPr sz="1200" dirty="0">
                <a:latin typeface="Times New Roman"/>
                <a:cs typeface="Times New Roman"/>
              </a:rPr>
              <a:t>più  </a:t>
            </a:r>
            <a:r>
              <a:rPr sz="1200" spc="-5" dirty="0">
                <a:latin typeface="Times New Roman"/>
                <a:cs typeface="Times New Roman"/>
              </a:rPr>
              <a:t>giovani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minore </a:t>
            </a:r>
            <a:r>
              <a:rPr sz="1200" spc="-5" dirty="0">
                <a:latin typeface="Times New Roman"/>
                <a:cs typeface="Times New Roman"/>
              </a:rPr>
              <a:t>esperienza cominciano </a:t>
            </a:r>
            <a:r>
              <a:rPr sz="1200" dirty="0">
                <a:latin typeface="Times New Roman"/>
                <a:cs typeface="Times New Roman"/>
              </a:rPr>
              <a:t>il loro </a:t>
            </a:r>
            <a:r>
              <a:rPr sz="1200" spc="-5" dirty="0">
                <a:latin typeface="Times New Roman"/>
                <a:cs typeface="Times New Roman"/>
              </a:rPr>
              <a:t>servizio sui </a:t>
            </a:r>
            <a:r>
              <a:rPr sz="1200" dirty="0">
                <a:latin typeface="Times New Roman"/>
                <a:cs typeface="Times New Roman"/>
              </a:rPr>
              <a:t>mondi </a:t>
            </a:r>
            <a:r>
              <a:rPr sz="1200" spc="-5" dirty="0">
                <a:latin typeface="Times New Roman"/>
                <a:cs typeface="Times New Roman"/>
              </a:rPr>
              <a:t>inferiori, </a:t>
            </a:r>
            <a:r>
              <a:rPr sz="1200" dirty="0">
                <a:latin typeface="Times New Roman"/>
                <a:cs typeface="Times New Roman"/>
              </a:rPr>
              <a:t>mondi simili ad Urantia, e sono promossi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giudicare </a:t>
            </a:r>
            <a:r>
              <a:rPr sz="1200" dirty="0">
                <a:latin typeface="Times New Roman"/>
                <a:cs typeface="Times New Roman"/>
              </a:rPr>
              <a:t>problemi più </a:t>
            </a:r>
            <a:r>
              <a:rPr sz="1200" spc="-5" dirty="0">
                <a:latin typeface="Times New Roman"/>
                <a:cs typeface="Times New Roman"/>
              </a:rPr>
              <a:t>importanti </a:t>
            </a:r>
            <a:r>
              <a:rPr sz="1200" dirty="0">
                <a:latin typeface="Times New Roman"/>
                <a:cs typeface="Times New Roman"/>
              </a:rPr>
              <a:t>dopo </a:t>
            </a:r>
            <a:r>
              <a:rPr sz="1200" spc="-5" dirty="0">
                <a:latin typeface="Times New Roman"/>
                <a:cs typeface="Times New Roman"/>
              </a:rPr>
              <a:t>aver </a:t>
            </a:r>
            <a:r>
              <a:rPr sz="1200" dirty="0">
                <a:latin typeface="Times New Roman"/>
                <a:cs typeface="Times New Roman"/>
              </a:rPr>
              <a:t>acquisito </a:t>
            </a:r>
            <a:r>
              <a:rPr sz="1200" spc="-5" dirty="0">
                <a:latin typeface="Times New Roman"/>
                <a:cs typeface="Times New Roman"/>
              </a:rPr>
              <a:t>un’esperienza </a:t>
            </a:r>
            <a:r>
              <a:rPr sz="1200" dirty="0">
                <a:latin typeface="Times New Roman"/>
                <a:cs typeface="Times New Roman"/>
              </a:rPr>
              <a:t>più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completa.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76200" marR="14160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(276.7) 25:3.2 </a:t>
            </a:r>
            <a:r>
              <a:rPr sz="1200" spc="-5" dirty="0">
                <a:latin typeface="Times New Roman"/>
                <a:cs typeface="Times New Roman"/>
              </a:rPr>
              <a:t>L’ordine dei </a:t>
            </a:r>
            <a:r>
              <a:rPr sz="1200" dirty="0">
                <a:latin typeface="Times New Roman"/>
                <a:cs typeface="Times New Roman"/>
              </a:rPr>
              <a:t>conciliatori è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tutto </a:t>
            </a:r>
            <a:r>
              <a:rPr sz="1200" spc="-5" dirty="0">
                <a:latin typeface="Times New Roman"/>
                <a:cs typeface="Times New Roman"/>
              </a:rPr>
              <a:t>degno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fiducia; nessuno </a:t>
            </a:r>
            <a:r>
              <a:rPr sz="1200" dirty="0">
                <a:latin typeface="Times New Roman"/>
                <a:cs typeface="Times New Roman"/>
              </a:rPr>
              <a:t>ha mai </a:t>
            </a:r>
            <a:r>
              <a:rPr sz="1200" spc="-5" dirty="0">
                <a:latin typeface="Times New Roman"/>
                <a:cs typeface="Times New Roman"/>
              </a:rPr>
              <a:t>deviato. </a:t>
            </a:r>
            <a:r>
              <a:rPr sz="1200" dirty="0">
                <a:latin typeface="Times New Roman"/>
                <a:cs typeface="Times New Roman"/>
              </a:rPr>
              <a:t>Pur non </a:t>
            </a:r>
            <a:r>
              <a:rPr sz="1200" spc="-5" dirty="0">
                <a:latin typeface="Times New Roman"/>
                <a:cs typeface="Times New Roman"/>
              </a:rPr>
              <a:t>essendo infallibili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saggezza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giudizio, </a:t>
            </a:r>
            <a:r>
              <a:rPr sz="1200" dirty="0">
                <a:latin typeface="Times New Roman"/>
                <a:cs typeface="Times New Roman"/>
              </a:rPr>
              <a:t>la loro </a:t>
            </a:r>
            <a:r>
              <a:rPr sz="1200" spc="-5" dirty="0">
                <a:latin typeface="Times New Roman"/>
                <a:cs typeface="Times New Roman"/>
              </a:rPr>
              <a:t>affidabilità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fuori discussione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fedeltà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certa. </a:t>
            </a:r>
            <a:r>
              <a:rPr sz="1200" dirty="0">
                <a:latin typeface="Times New Roman"/>
                <a:cs typeface="Times New Roman"/>
              </a:rPr>
              <a:t>Essi hanno </a:t>
            </a:r>
            <a:r>
              <a:rPr sz="1200" spc="-5" dirty="0">
                <a:latin typeface="Times New Roman"/>
                <a:cs typeface="Times New Roman"/>
              </a:rPr>
              <a:t>origine </a:t>
            </a:r>
            <a:r>
              <a:rPr sz="1200" dirty="0">
                <a:latin typeface="Times New Roman"/>
                <a:cs typeface="Times New Roman"/>
              </a:rPr>
              <a:t>nella </a:t>
            </a:r>
            <a:r>
              <a:rPr sz="1200" spc="-5" dirty="0">
                <a:latin typeface="Times New Roman"/>
                <a:cs typeface="Times New Roman"/>
              </a:rPr>
              <a:t>capitale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Superuniverso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alla  </a:t>
            </a:r>
            <a:r>
              <a:rPr sz="1200" dirty="0">
                <a:latin typeface="Times New Roman"/>
                <a:cs typeface="Times New Roman"/>
              </a:rPr>
              <a:t>fine vi </a:t>
            </a:r>
            <a:r>
              <a:rPr sz="1200" spc="-5" dirty="0">
                <a:latin typeface="Times New Roman"/>
                <a:cs typeface="Times New Roman"/>
              </a:rPr>
              <a:t>ritornano, </a:t>
            </a:r>
            <a:r>
              <a:rPr sz="1200" dirty="0">
                <a:latin typeface="Times New Roman"/>
                <a:cs typeface="Times New Roman"/>
              </a:rPr>
              <a:t>dopo aver </a:t>
            </a:r>
            <a:r>
              <a:rPr sz="1200" spc="-5" dirty="0">
                <a:latin typeface="Times New Roman"/>
                <a:cs typeface="Times New Roman"/>
              </a:rPr>
              <a:t>progredito attraverso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seguenti livelli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servizio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universale: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6032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(276.8) 25:3.3 </a:t>
            </a:r>
            <a:r>
              <a:rPr sz="1200" dirty="0">
                <a:latin typeface="Times New Roman"/>
                <a:cs typeface="Times New Roman"/>
              </a:rPr>
              <a:t>1. </a:t>
            </a:r>
            <a:r>
              <a:rPr sz="1200" i="1" spc="-5" dirty="0">
                <a:latin typeface="Times New Roman"/>
                <a:cs typeface="Times New Roman"/>
              </a:rPr>
              <a:t>Conciliatori presso </a:t>
            </a:r>
            <a:r>
              <a:rPr sz="1200" i="1" dirty="0">
                <a:latin typeface="Times New Roman"/>
                <a:cs typeface="Times New Roman"/>
              </a:rPr>
              <a:t>i Mondi. </a:t>
            </a:r>
            <a:r>
              <a:rPr sz="1200" spc="-5" dirty="0">
                <a:latin typeface="Times New Roman"/>
                <a:cs typeface="Times New Roman"/>
              </a:rPr>
              <a:t>Ogniqualvolta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personalità che </a:t>
            </a:r>
            <a:r>
              <a:rPr sz="1200" dirty="0">
                <a:latin typeface="Times New Roman"/>
                <a:cs typeface="Times New Roman"/>
              </a:rPr>
              <a:t>sovrintendono i </a:t>
            </a:r>
            <a:r>
              <a:rPr sz="1200" spc="-5" dirty="0">
                <a:latin typeface="Times New Roman"/>
                <a:cs typeface="Times New Roman"/>
              </a:rPr>
              <a:t>singoli </a:t>
            </a:r>
            <a:r>
              <a:rPr sz="1200" dirty="0">
                <a:latin typeface="Times New Roman"/>
                <a:cs typeface="Times New Roman"/>
              </a:rPr>
              <a:t>mondi </a:t>
            </a:r>
            <a:r>
              <a:rPr sz="1200" spc="-5" dirty="0">
                <a:latin typeface="Times New Roman"/>
                <a:cs typeface="Times New Roman"/>
              </a:rPr>
              <a:t>si trovano </a:t>
            </a:r>
            <a:r>
              <a:rPr sz="1200" dirty="0">
                <a:latin typeface="Times New Roman"/>
                <a:cs typeface="Times New Roman"/>
              </a:rPr>
              <a:t>molto </a:t>
            </a:r>
            <a:r>
              <a:rPr sz="1200" spc="-5" dirty="0">
                <a:latin typeface="Times New Roman"/>
                <a:cs typeface="Times New Roman"/>
              </a:rPr>
              <a:t>perplesse  </a:t>
            </a:r>
            <a:r>
              <a:rPr sz="1200" dirty="0">
                <a:latin typeface="Times New Roman"/>
                <a:cs typeface="Times New Roman"/>
              </a:rPr>
              <a:t>od </a:t>
            </a:r>
            <a:r>
              <a:rPr sz="1200" spc="-5" dirty="0">
                <a:latin typeface="Times New Roman"/>
                <a:cs typeface="Times New Roman"/>
              </a:rPr>
              <a:t>effettivamente ad </a:t>
            </a:r>
            <a:r>
              <a:rPr sz="1200" dirty="0">
                <a:latin typeface="Times New Roman"/>
                <a:cs typeface="Times New Roman"/>
              </a:rPr>
              <a:t>un punto </a:t>
            </a:r>
            <a:r>
              <a:rPr sz="1200" spc="-5" dirty="0">
                <a:latin typeface="Times New Roman"/>
                <a:cs typeface="Times New Roman"/>
              </a:rPr>
              <a:t>morto circa </a:t>
            </a:r>
            <a:r>
              <a:rPr sz="1200" dirty="0">
                <a:latin typeface="Times New Roman"/>
                <a:cs typeface="Times New Roman"/>
              </a:rPr>
              <a:t>il modo di </a:t>
            </a:r>
            <a:r>
              <a:rPr sz="1200" spc="-5" dirty="0">
                <a:latin typeface="Times New Roman"/>
                <a:cs typeface="Times New Roman"/>
              </a:rPr>
              <a:t>procedere appropriato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determinate circostanze,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la questione non è  </a:t>
            </a:r>
            <a:r>
              <a:rPr sz="1200" spc="-5" dirty="0">
                <a:latin typeface="Times New Roman"/>
                <a:cs typeface="Times New Roman"/>
              </a:rPr>
              <a:t>abbastanza importante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essere portata davanti ai tribunali regolarmente </a:t>
            </a:r>
            <a:r>
              <a:rPr sz="1200" dirty="0">
                <a:latin typeface="Times New Roman"/>
                <a:cs typeface="Times New Roman"/>
              </a:rPr>
              <a:t>costituiti </a:t>
            </a:r>
            <a:r>
              <a:rPr sz="1200" spc="-5" dirty="0">
                <a:latin typeface="Times New Roman"/>
                <a:cs typeface="Times New Roman"/>
              </a:rPr>
              <a:t>del regno, allora, </a:t>
            </a:r>
            <a:r>
              <a:rPr sz="1200" dirty="0">
                <a:latin typeface="Times New Roman"/>
                <a:cs typeface="Times New Roman"/>
              </a:rPr>
              <a:t>dopo </a:t>
            </a:r>
            <a:r>
              <a:rPr sz="1200" spc="-5" dirty="0">
                <a:latin typeface="Times New Roman"/>
                <a:cs typeface="Times New Roman"/>
              </a:rPr>
              <a:t>aver ricevuto </a:t>
            </a:r>
            <a:r>
              <a:rPr sz="1200" dirty="0">
                <a:latin typeface="Times New Roman"/>
                <a:cs typeface="Times New Roman"/>
              </a:rPr>
              <a:t>una  petizione di due </a:t>
            </a:r>
            <a:r>
              <a:rPr sz="1200" spc="-5" dirty="0">
                <a:latin typeface="Times New Roman"/>
                <a:cs typeface="Times New Roman"/>
              </a:rPr>
              <a:t>personalità,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per ciascuna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parti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contesa, </a:t>
            </a:r>
            <a:r>
              <a:rPr sz="1200" dirty="0">
                <a:latin typeface="Times New Roman"/>
                <a:cs typeface="Times New Roman"/>
              </a:rPr>
              <a:t>una commissione di </a:t>
            </a:r>
            <a:r>
              <a:rPr sz="1200" spc="-5" dirty="0">
                <a:latin typeface="Times New Roman"/>
                <a:cs typeface="Times New Roman"/>
              </a:rPr>
              <a:t>conciliazione comincerà </a:t>
            </a:r>
            <a:r>
              <a:rPr sz="1200" dirty="0">
                <a:latin typeface="Times New Roman"/>
                <a:cs typeface="Times New Roman"/>
              </a:rPr>
              <a:t>immediatamente a  </a:t>
            </a:r>
            <a:r>
              <a:rPr sz="1200" spc="-5" dirty="0">
                <a:latin typeface="Times New Roman"/>
                <a:cs typeface="Times New Roman"/>
              </a:rPr>
              <a:t>funzionare.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48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486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210550" cy="40716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207645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(277.1) 25:3.4 </a:t>
            </a:r>
            <a:r>
              <a:rPr sz="1200" spc="-5" dirty="0">
                <a:latin typeface="Times New Roman"/>
                <a:cs typeface="Times New Roman"/>
              </a:rPr>
              <a:t>Quando questi problemi amministrativi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giurisdizionali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stati </a:t>
            </a:r>
            <a:r>
              <a:rPr sz="1200" dirty="0">
                <a:latin typeface="Times New Roman"/>
                <a:cs typeface="Times New Roman"/>
              </a:rPr>
              <a:t>posti nelle </a:t>
            </a:r>
            <a:r>
              <a:rPr sz="1200" spc="-5" dirty="0">
                <a:latin typeface="Times New Roman"/>
                <a:cs typeface="Times New Roman"/>
              </a:rPr>
              <a:t>mani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conciliatori perché </a:t>
            </a:r>
            <a:r>
              <a:rPr sz="1200" dirty="0">
                <a:latin typeface="Times New Roman"/>
                <a:cs typeface="Times New Roman"/>
              </a:rPr>
              <a:t>li studino e li  </a:t>
            </a:r>
            <a:r>
              <a:rPr sz="1200" spc="-5" dirty="0">
                <a:latin typeface="Times New Roman"/>
                <a:cs typeface="Times New Roman"/>
              </a:rPr>
              <a:t>definiscano, essi hanno </a:t>
            </a:r>
            <a:r>
              <a:rPr sz="1200" dirty="0">
                <a:latin typeface="Times New Roman"/>
                <a:cs typeface="Times New Roman"/>
              </a:rPr>
              <a:t>autorità </a:t>
            </a:r>
            <a:r>
              <a:rPr sz="1200" spc="-5" dirty="0">
                <a:latin typeface="Times New Roman"/>
                <a:cs typeface="Times New Roman"/>
              </a:rPr>
              <a:t>suprema. Tuttavia essi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formuleranno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decisione </a:t>
            </a:r>
            <a:r>
              <a:rPr sz="1200" dirty="0">
                <a:latin typeface="Times New Roman"/>
                <a:cs typeface="Times New Roman"/>
              </a:rPr>
              <a:t>prima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siano </a:t>
            </a:r>
            <a:r>
              <a:rPr sz="1200" spc="-5" dirty="0">
                <a:latin typeface="Times New Roman"/>
                <a:cs typeface="Times New Roman"/>
              </a:rPr>
              <a:t>state rese </a:t>
            </a:r>
            <a:r>
              <a:rPr sz="1200" dirty="0">
                <a:latin typeface="Times New Roman"/>
                <a:cs typeface="Times New Roman"/>
              </a:rPr>
              <a:t>tutte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le</a:t>
            </a:r>
            <a:endParaRPr sz="1200">
              <a:latin typeface="Times New Roman"/>
              <a:cs typeface="Times New Roman"/>
            </a:endParaRPr>
          </a:p>
          <a:p>
            <a:pPr marL="76200" marR="68580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deposizioni, e non </a:t>
            </a:r>
            <a:r>
              <a:rPr sz="1200" spc="-5" dirty="0">
                <a:latin typeface="Times New Roman"/>
                <a:cs typeface="Times New Roman"/>
              </a:rPr>
              <a:t>c’è assolutamente alcun </a:t>
            </a:r>
            <a:r>
              <a:rPr sz="1200" dirty="0">
                <a:latin typeface="Times New Roman"/>
                <a:cs typeface="Times New Roman"/>
              </a:rPr>
              <a:t>limite </a:t>
            </a:r>
            <a:r>
              <a:rPr sz="1200" spc="-5" dirty="0">
                <a:latin typeface="Times New Roman"/>
                <a:cs typeface="Times New Roman"/>
              </a:rPr>
              <a:t>alla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autorità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convocare testimoni </a:t>
            </a:r>
            <a:r>
              <a:rPr sz="1200" dirty="0">
                <a:latin typeface="Times New Roman"/>
                <a:cs typeface="Times New Roman"/>
              </a:rPr>
              <a:t>ovunque e da </a:t>
            </a:r>
            <a:r>
              <a:rPr sz="1200" spc="-5" dirty="0">
                <a:latin typeface="Times New Roman"/>
                <a:cs typeface="Times New Roman"/>
              </a:rPr>
              <a:t>qualsiasi </a:t>
            </a:r>
            <a:r>
              <a:rPr sz="1200" dirty="0">
                <a:latin typeface="Times New Roman"/>
                <a:cs typeface="Times New Roman"/>
              </a:rPr>
              <a:t>luogo. E </a:t>
            </a:r>
            <a:r>
              <a:rPr sz="1200" spc="-5" dirty="0">
                <a:latin typeface="Times New Roman"/>
                <a:cs typeface="Times New Roman"/>
              </a:rPr>
              <a:t>mentre </a:t>
            </a:r>
            <a:r>
              <a:rPr sz="1200" spc="10" dirty="0">
                <a:latin typeface="Times New Roman"/>
                <a:cs typeface="Times New Roman"/>
              </a:rPr>
              <a:t>le 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decisioni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possono essere appellate, </a:t>
            </a:r>
            <a:r>
              <a:rPr sz="1200" dirty="0">
                <a:latin typeface="Times New Roman"/>
                <a:cs typeface="Times New Roman"/>
              </a:rPr>
              <a:t>a volte le </a:t>
            </a:r>
            <a:r>
              <a:rPr sz="1200" spc="-5" dirty="0">
                <a:latin typeface="Times New Roman"/>
                <a:cs typeface="Times New Roman"/>
              </a:rPr>
              <a:t>questioni si ampliano </a:t>
            </a:r>
            <a:r>
              <a:rPr sz="1200" dirty="0">
                <a:latin typeface="Times New Roman"/>
                <a:cs typeface="Times New Roman"/>
              </a:rPr>
              <a:t>in modo </a:t>
            </a:r>
            <a:r>
              <a:rPr sz="1200" spc="-5" dirty="0">
                <a:latin typeface="Times New Roman"/>
                <a:cs typeface="Times New Roman"/>
              </a:rPr>
              <a:t>tale che </a:t>
            </a:r>
            <a:r>
              <a:rPr sz="1200" dirty="0">
                <a:latin typeface="Times New Roman"/>
                <a:cs typeface="Times New Roman"/>
              </a:rPr>
              <a:t>la commissione </a:t>
            </a:r>
            <a:r>
              <a:rPr sz="1200" spc="-5" dirty="0">
                <a:latin typeface="Times New Roman"/>
                <a:cs typeface="Times New Roman"/>
              </a:rPr>
              <a:t>ad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certo </a:t>
            </a:r>
            <a:r>
              <a:rPr sz="1200" spc="5" dirty="0">
                <a:latin typeface="Times New Roman"/>
                <a:cs typeface="Times New Roman"/>
              </a:rPr>
              <a:t>punto  </a:t>
            </a:r>
            <a:r>
              <a:rPr sz="1200" spc="-5" dirty="0">
                <a:latin typeface="Times New Roman"/>
                <a:cs typeface="Times New Roman"/>
              </a:rPr>
              <a:t>chiude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fascicolo, esprime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suoi pareri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trasferisce l’intera materia ai tribunali superiori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regno.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1811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(277.2) 25:3.5 </a:t>
            </a:r>
            <a:r>
              <a:rPr sz="1200" spc="-15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decisioni dei </a:t>
            </a:r>
            <a:r>
              <a:rPr sz="1200" spc="-5" dirty="0">
                <a:latin typeface="Times New Roman"/>
                <a:cs typeface="Times New Roman"/>
              </a:rPr>
              <a:t>commissari vengono trascritte negli archivi planetari </a:t>
            </a:r>
            <a:r>
              <a:rPr sz="1200" dirty="0">
                <a:latin typeface="Times New Roman"/>
                <a:cs typeface="Times New Roman"/>
              </a:rPr>
              <a:t>e, </a:t>
            </a:r>
            <a:r>
              <a:rPr sz="1200" spc="-5" dirty="0">
                <a:latin typeface="Times New Roman"/>
                <a:cs typeface="Times New Roman"/>
              </a:rPr>
              <a:t>se necessario, </a:t>
            </a:r>
            <a:r>
              <a:rPr sz="1200" dirty="0">
                <a:latin typeface="Times New Roman"/>
                <a:cs typeface="Times New Roman"/>
              </a:rPr>
              <a:t>sono messe in atto </a:t>
            </a:r>
            <a:r>
              <a:rPr sz="1200" spc="-5" dirty="0">
                <a:latin typeface="Times New Roman"/>
                <a:cs typeface="Times New Roman"/>
              </a:rPr>
              <a:t>dall’esecutore  </a:t>
            </a:r>
            <a:r>
              <a:rPr sz="1200" dirty="0">
                <a:latin typeface="Times New Roman"/>
                <a:cs typeface="Times New Roman"/>
              </a:rPr>
              <a:t>divino.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potere </a:t>
            </a:r>
            <a:r>
              <a:rPr sz="1200" dirty="0">
                <a:latin typeface="Times New Roman"/>
                <a:cs typeface="Times New Roman"/>
              </a:rPr>
              <a:t>è molto </a:t>
            </a:r>
            <a:r>
              <a:rPr sz="1200" spc="-5" dirty="0">
                <a:latin typeface="Times New Roman"/>
                <a:cs typeface="Times New Roman"/>
              </a:rPr>
              <a:t>grande </a:t>
            </a:r>
            <a:r>
              <a:rPr sz="1200" dirty="0">
                <a:latin typeface="Times New Roman"/>
                <a:cs typeface="Times New Roman"/>
              </a:rPr>
              <a:t>e la sfera delle </a:t>
            </a:r>
            <a:r>
              <a:rPr sz="1200" spc="-5" dirty="0">
                <a:latin typeface="Times New Roman"/>
                <a:cs typeface="Times New Roman"/>
              </a:rPr>
              <a:t>sue attività su </a:t>
            </a:r>
            <a:r>
              <a:rPr sz="1200" dirty="0">
                <a:latin typeface="Times New Roman"/>
                <a:cs typeface="Times New Roman"/>
              </a:rPr>
              <a:t>un mondo abitato è </a:t>
            </a:r>
            <a:r>
              <a:rPr sz="1200" spc="-5" dirty="0">
                <a:latin typeface="Times New Roman"/>
                <a:cs typeface="Times New Roman"/>
              </a:rPr>
              <a:t>vastissima. Gli esecutori </a:t>
            </a:r>
            <a:r>
              <a:rPr sz="1200" dirty="0">
                <a:latin typeface="Times New Roman"/>
                <a:cs typeface="Times New Roman"/>
              </a:rPr>
              <a:t>divini sono </a:t>
            </a:r>
            <a:r>
              <a:rPr sz="1200" spc="-5" dirty="0">
                <a:latin typeface="Times New Roman"/>
                <a:cs typeface="Times New Roman"/>
              </a:rPr>
              <a:t>maestri  nel manovrare quello </a:t>
            </a:r>
            <a:r>
              <a:rPr sz="1200" dirty="0">
                <a:latin typeface="Times New Roman"/>
                <a:cs typeface="Times New Roman"/>
              </a:rPr>
              <a:t>che è </a:t>
            </a:r>
            <a:r>
              <a:rPr sz="1200" spc="-5" dirty="0">
                <a:latin typeface="Times New Roman"/>
                <a:cs typeface="Times New Roman"/>
              </a:rPr>
              <a:t>nell’interesse </a:t>
            </a:r>
            <a:r>
              <a:rPr sz="1200" dirty="0">
                <a:latin typeface="Times New Roman"/>
                <a:cs typeface="Times New Roman"/>
              </a:rPr>
              <a:t>di ciò che </a:t>
            </a:r>
            <a:r>
              <a:rPr sz="1200" spc="-5" dirty="0">
                <a:latin typeface="Times New Roman"/>
                <a:cs typeface="Times New Roman"/>
              </a:rPr>
              <a:t>dovrebbe essere.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loro lavoro </a:t>
            </a:r>
            <a:r>
              <a:rPr sz="1200" dirty="0">
                <a:latin typeface="Times New Roman"/>
                <a:cs typeface="Times New Roman"/>
              </a:rPr>
              <a:t>è talvolta compiuto per il </a:t>
            </a:r>
            <a:r>
              <a:rPr sz="1200" spc="-5" dirty="0">
                <a:latin typeface="Times New Roman"/>
                <a:cs typeface="Times New Roman"/>
              </a:rPr>
              <a:t>benessere </a:t>
            </a:r>
            <a:r>
              <a:rPr sz="1200" dirty="0">
                <a:latin typeface="Times New Roman"/>
                <a:cs typeface="Times New Roman"/>
              </a:rPr>
              <a:t>evidente </a:t>
            </a:r>
            <a:r>
              <a:rPr sz="1200" spc="-5" dirty="0">
                <a:latin typeface="Times New Roman"/>
                <a:cs typeface="Times New Roman"/>
              </a:rPr>
              <a:t>del  regno </a:t>
            </a:r>
            <a:r>
              <a:rPr sz="1200" dirty="0">
                <a:latin typeface="Times New Roman"/>
                <a:cs typeface="Times New Roman"/>
              </a:rPr>
              <a:t>e talvolta le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azioni </a:t>
            </a:r>
            <a:r>
              <a:rPr sz="1200" spc="-5" dirty="0">
                <a:latin typeface="Times New Roman"/>
                <a:cs typeface="Times New Roman"/>
              </a:rPr>
              <a:t>sui </a:t>
            </a:r>
            <a:r>
              <a:rPr sz="1200" dirty="0">
                <a:latin typeface="Times New Roman"/>
                <a:cs typeface="Times New Roman"/>
              </a:rPr>
              <a:t>mondi </a:t>
            </a:r>
            <a:r>
              <a:rPr sz="1200" spc="-5" dirty="0">
                <a:latin typeface="Times New Roman"/>
                <a:cs typeface="Times New Roman"/>
              </a:rPr>
              <a:t>del tempo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dello </a:t>
            </a:r>
            <a:r>
              <a:rPr sz="1200" dirty="0">
                <a:latin typeface="Times New Roman"/>
                <a:cs typeface="Times New Roman"/>
              </a:rPr>
              <a:t>spazio </a:t>
            </a:r>
            <a:r>
              <a:rPr sz="1200" spc="-5" dirty="0">
                <a:latin typeface="Times New Roman"/>
                <a:cs typeface="Times New Roman"/>
              </a:rPr>
              <a:t>sono difficili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spiegare. Benché </a:t>
            </a:r>
            <a:r>
              <a:rPr sz="1200" dirty="0">
                <a:latin typeface="Times New Roman"/>
                <a:cs typeface="Times New Roman"/>
              </a:rPr>
              <a:t>diano </a:t>
            </a:r>
            <a:r>
              <a:rPr sz="1200" spc="-5" dirty="0">
                <a:latin typeface="Times New Roman"/>
                <a:cs typeface="Times New Roman"/>
              </a:rPr>
              <a:t>esecuzione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5" dirty="0">
                <a:latin typeface="Times New Roman"/>
                <a:cs typeface="Times New Roman"/>
              </a:rPr>
              <a:t>certi </a:t>
            </a:r>
            <a:r>
              <a:rPr sz="1200" spc="-5" dirty="0">
                <a:latin typeface="Times New Roman"/>
                <a:cs typeface="Times New Roman"/>
              </a:rPr>
              <a:t>decreti  </a:t>
            </a:r>
            <a:r>
              <a:rPr sz="1200" dirty="0">
                <a:latin typeface="Times New Roman"/>
                <a:cs typeface="Times New Roman"/>
              </a:rPr>
              <a:t>senza </a:t>
            </a:r>
            <a:r>
              <a:rPr sz="1200" spc="-5" dirty="0">
                <a:latin typeface="Times New Roman"/>
                <a:cs typeface="Times New Roman"/>
              </a:rPr>
              <a:t>violare </a:t>
            </a:r>
            <a:r>
              <a:rPr sz="1200" dirty="0">
                <a:latin typeface="Times New Roman"/>
                <a:cs typeface="Times New Roman"/>
              </a:rPr>
              <a:t>né la legge </a:t>
            </a:r>
            <a:r>
              <a:rPr sz="1200" spc="-5" dirty="0">
                <a:latin typeface="Times New Roman"/>
                <a:cs typeface="Times New Roman"/>
              </a:rPr>
              <a:t>naturale </a:t>
            </a:r>
            <a:r>
              <a:rPr sz="1200" dirty="0">
                <a:latin typeface="Times New Roman"/>
                <a:cs typeface="Times New Roman"/>
              </a:rPr>
              <a:t>né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usanze invalse </a:t>
            </a:r>
            <a:r>
              <a:rPr sz="1200" spc="-5" dirty="0">
                <a:latin typeface="Times New Roman"/>
                <a:cs typeface="Times New Roman"/>
              </a:rPr>
              <a:t>nel regno, essi </a:t>
            </a:r>
            <a:r>
              <a:rPr sz="1200" dirty="0">
                <a:latin typeface="Times New Roman"/>
                <a:cs typeface="Times New Roman"/>
              </a:rPr>
              <a:t>compiono molto </a:t>
            </a:r>
            <a:r>
              <a:rPr sz="1200" spc="-5" dirty="0">
                <a:latin typeface="Times New Roman"/>
                <a:cs typeface="Times New Roman"/>
              </a:rPr>
              <a:t>spesso </a:t>
            </a:r>
            <a:r>
              <a:rPr sz="1200" dirty="0">
                <a:latin typeface="Times New Roman"/>
                <a:cs typeface="Times New Roman"/>
              </a:rPr>
              <a:t>le loro </a:t>
            </a:r>
            <a:r>
              <a:rPr sz="1200" spc="-5" dirty="0">
                <a:latin typeface="Times New Roman"/>
                <a:cs typeface="Times New Roman"/>
              </a:rPr>
              <a:t>strane </a:t>
            </a:r>
            <a:r>
              <a:rPr sz="1200" dirty="0">
                <a:latin typeface="Times New Roman"/>
                <a:cs typeface="Times New Roman"/>
              </a:rPr>
              <a:t>azioni </a:t>
            </a:r>
            <a:r>
              <a:rPr sz="1200" spc="-5" dirty="0">
                <a:latin typeface="Times New Roman"/>
                <a:cs typeface="Times New Roman"/>
              </a:rPr>
              <a:t>ed applicano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mandati dei conciliatori </a:t>
            </a:r>
            <a:r>
              <a:rPr sz="1200" spc="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conformità alle leggi superiori dell’amministrazione del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sistema.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76200" marR="16827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(277.3) 25:3.6 </a:t>
            </a:r>
            <a:r>
              <a:rPr sz="1200" dirty="0">
                <a:latin typeface="Times New Roman"/>
                <a:cs typeface="Times New Roman"/>
              </a:rPr>
              <a:t>2. </a:t>
            </a:r>
            <a:r>
              <a:rPr sz="1200" i="1" spc="-5" dirty="0">
                <a:latin typeface="Times New Roman"/>
                <a:cs typeface="Times New Roman"/>
              </a:rPr>
              <a:t>Conciliatori presso </a:t>
            </a:r>
            <a:r>
              <a:rPr sz="1200" i="1" dirty="0">
                <a:latin typeface="Times New Roman"/>
                <a:cs typeface="Times New Roman"/>
              </a:rPr>
              <a:t>le Capitali </a:t>
            </a:r>
            <a:r>
              <a:rPr sz="1200" i="1" spc="-5" dirty="0">
                <a:latin typeface="Times New Roman"/>
                <a:cs typeface="Times New Roman"/>
              </a:rPr>
              <a:t>dei Sistemi. </a:t>
            </a:r>
            <a:r>
              <a:rPr sz="1200" dirty="0">
                <a:latin typeface="Times New Roman"/>
                <a:cs typeface="Times New Roman"/>
              </a:rPr>
              <a:t>Dopo </a:t>
            </a:r>
            <a:r>
              <a:rPr sz="1200" spc="-5" dirty="0">
                <a:latin typeface="Times New Roman"/>
                <a:cs typeface="Times New Roman"/>
              </a:rPr>
              <a:t>aver </a:t>
            </a:r>
            <a:r>
              <a:rPr sz="1200" dirty="0">
                <a:latin typeface="Times New Roman"/>
                <a:cs typeface="Times New Roman"/>
              </a:rPr>
              <a:t>servito </a:t>
            </a:r>
            <a:r>
              <a:rPr sz="1200" spc="-5" dirty="0">
                <a:latin typeface="Times New Roman"/>
                <a:cs typeface="Times New Roman"/>
              </a:rPr>
              <a:t>sui </a:t>
            </a:r>
            <a:r>
              <a:rPr sz="1200" dirty="0">
                <a:latin typeface="Times New Roman"/>
                <a:cs typeface="Times New Roman"/>
              </a:rPr>
              <a:t>mondi </a:t>
            </a:r>
            <a:r>
              <a:rPr sz="1200" spc="-5" dirty="0">
                <a:latin typeface="Times New Roman"/>
                <a:cs typeface="Times New Roman"/>
              </a:rPr>
              <a:t>evoluzionari queste commissioni </a:t>
            </a:r>
            <a:r>
              <a:rPr sz="1200" dirty="0">
                <a:latin typeface="Times New Roman"/>
                <a:cs typeface="Times New Roman"/>
              </a:rPr>
              <a:t>di quattro  sono promosse a servire sulla </a:t>
            </a:r>
            <a:r>
              <a:rPr sz="1200" spc="-5" dirty="0">
                <a:latin typeface="Times New Roman"/>
                <a:cs typeface="Times New Roman"/>
              </a:rPr>
              <a:t>capitale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sistema. </a:t>
            </a:r>
            <a:r>
              <a:rPr sz="1200" dirty="0">
                <a:latin typeface="Times New Roman"/>
                <a:cs typeface="Times New Roman"/>
              </a:rPr>
              <a:t>Qui </a:t>
            </a:r>
            <a:r>
              <a:rPr sz="1200" spc="-5" dirty="0">
                <a:latin typeface="Times New Roman"/>
                <a:cs typeface="Times New Roman"/>
              </a:rPr>
              <a:t>esse hanno </a:t>
            </a:r>
            <a:r>
              <a:rPr sz="1200" dirty="0">
                <a:latin typeface="Times New Roman"/>
                <a:cs typeface="Times New Roman"/>
              </a:rPr>
              <a:t>molto </a:t>
            </a:r>
            <a:r>
              <a:rPr sz="1200" spc="-5" dirty="0">
                <a:latin typeface="Times New Roman"/>
                <a:cs typeface="Times New Roman"/>
              </a:rPr>
              <a:t>lavoro </a:t>
            </a:r>
            <a:r>
              <a:rPr sz="1200" dirty="0">
                <a:latin typeface="Times New Roman"/>
                <a:cs typeface="Times New Roman"/>
              </a:rPr>
              <a:t>da compiere e danno </a:t>
            </a:r>
            <a:r>
              <a:rPr sz="1200" spc="-5" dirty="0">
                <a:latin typeface="Times New Roman"/>
                <a:cs typeface="Times New Roman"/>
              </a:rPr>
              <a:t>prova </a:t>
            </a:r>
            <a:r>
              <a:rPr sz="1200" dirty="0">
                <a:latin typeface="Times New Roman"/>
                <a:cs typeface="Times New Roman"/>
              </a:rPr>
              <a:t>di essere </a:t>
            </a:r>
            <a:r>
              <a:rPr sz="1200" spc="-5" dirty="0">
                <a:latin typeface="Times New Roman"/>
                <a:cs typeface="Times New Roman"/>
              </a:rPr>
              <a:t>amiche  comprensive </a:t>
            </a:r>
            <a:r>
              <a:rPr sz="1200" dirty="0">
                <a:latin typeface="Times New Roman"/>
                <a:cs typeface="Times New Roman"/>
              </a:rPr>
              <a:t>di uomini, </a:t>
            </a:r>
            <a:r>
              <a:rPr sz="1200" spc="-5" dirty="0">
                <a:latin typeface="Times New Roman"/>
                <a:cs typeface="Times New Roman"/>
              </a:rPr>
              <a:t>angeli ed altri </a:t>
            </a:r>
            <a:r>
              <a:rPr sz="1200" spc="-10" dirty="0">
                <a:latin typeface="Times New Roman"/>
                <a:cs typeface="Times New Roman"/>
              </a:rPr>
              <a:t>esseri </a:t>
            </a:r>
            <a:r>
              <a:rPr sz="1200" spc="-5" dirty="0">
                <a:latin typeface="Times New Roman"/>
                <a:cs typeface="Times New Roman"/>
              </a:rPr>
              <a:t>spirituali. </a:t>
            </a:r>
            <a:r>
              <a:rPr sz="1200" spc="-15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terne </a:t>
            </a:r>
            <a:r>
              <a:rPr sz="1200" spc="-5" dirty="0">
                <a:latin typeface="Times New Roman"/>
                <a:cs typeface="Times New Roman"/>
              </a:rPr>
              <a:t>arbitrali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s’interessano tanto </a:t>
            </a:r>
            <a:r>
              <a:rPr sz="1200" dirty="0">
                <a:latin typeface="Times New Roman"/>
                <a:cs typeface="Times New Roman"/>
              </a:rPr>
              <a:t>alle </a:t>
            </a:r>
            <a:r>
              <a:rPr sz="1200" spc="-5" dirty="0">
                <a:latin typeface="Times New Roman"/>
                <a:cs typeface="Times New Roman"/>
              </a:rPr>
              <a:t>divergenze </a:t>
            </a:r>
            <a:r>
              <a:rPr sz="1200" dirty="0">
                <a:latin typeface="Times New Roman"/>
                <a:cs typeface="Times New Roman"/>
              </a:rPr>
              <a:t>tra </a:t>
            </a:r>
            <a:r>
              <a:rPr sz="1200" spc="5" dirty="0">
                <a:latin typeface="Times New Roman"/>
                <a:cs typeface="Times New Roman"/>
              </a:rPr>
              <a:t>persone </a:t>
            </a:r>
            <a:r>
              <a:rPr sz="1200" dirty="0">
                <a:latin typeface="Times New Roman"/>
                <a:cs typeface="Times New Roman"/>
              </a:rPr>
              <a:t>quanto  di </a:t>
            </a:r>
            <a:r>
              <a:rPr sz="1200" spc="-5" dirty="0">
                <a:latin typeface="Times New Roman"/>
                <a:cs typeface="Times New Roman"/>
              </a:rPr>
              <a:t>contese </a:t>
            </a:r>
            <a:r>
              <a:rPr sz="1200" dirty="0">
                <a:latin typeface="Times New Roman"/>
                <a:cs typeface="Times New Roman"/>
              </a:rPr>
              <a:t>di gruppo e di </a:t>
            </a:r>
            <a:r>
              <a:rPr sz="1200" spc="-5" dirty="0">
                <a:latin typeface="Times New Roman"/>
                <a:cs typeface="Times New Roman"/>
              </a:rPr>
              <a:t>malintesi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insorgono </a:t>
            </a:r>
            <a:r>
              <a:rPr sz="1200" dirty="0">
                <a:latin typeface="Times New Roman"/>
                <a:cs typeface="Times New Roman"/>
              </a:rPr>
              <a:t>tra </a:t>
            </a:r>
            <a:r>
              <a:rPr sz="1200" spc="-5" dirty="0">
                <a:latin typeface="Times New Roman"/>
                <a:cs typeface="Times New Roman"/>
              </a:rPr>
              <a:t>differenti </a:t>
            </a:r>
            <a:r>
              <a:rPr sz="1200" dirty="0">
                <a:latin typeface="Times New Roman"/>
                <a:cs typeface="Times New Roman"/>
              </a:rPr>
              <a:t>ordini di </a:t>
            </a:r>
            <a:r>
              <a:rPr sz="1200" spc="-5" dirty="0">
                <a:latin typeface="Times New Roman"/>
                <a:cs typeface="Times New Roman"/>
              </a:rPr>
              <a:t>creature; </a:t>
            </a:r>
            <a:r>
              <a:rPr sz="1200" dirty="0">
                <a:latin typeface="Times New Roman"/>
                <a:cs typeface="Times New Roman"/>
              </a:rPr>
              <a:t>e sulla </a:t>
            </a:r>
            <a:r>
              <a:rPr sz="1200" spc="-5" dirty="0">
                <a:latin typeface="Times New Roman"/>
                <a:cs typeface="Times New Roman"/>
              </a:rPr>
              <a:t>capitale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sistema </a:t>
            </a:r>
            <a:r>
              <a:rPr sz="1200" dirty="0">
                <a:latin typeface="Times New Roman"/>
                <a:cs typeface="Times New Roman"/>
              </a:rPr>
              <a:t>vivono </a:t>
            </a:r>
            <a:r>
              <a:rPr sz="1200" spc="-5" dirty="0">
                <a:latin typeface="Times New Roman"/>
                <a:cs typeface="Times New Roman"/>
              </a:rPr>
              <a:t>esseri sia  spirituali che materiali,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pure </a:t>
            </a:r>
            <a:r>
              <a:rPr sz="1200" dirty="0">
                <a:latin typeface="Times New Roman"/>
                <a:cs typeface="Times New Roman"/>
              </a:rPr>
              <a:t>tipi combinati quali i </a:t>
            </a:r>
            <a:r>
              <a:rPr sz="1200" spc="-5" dirty="0">
                <a:latin typeface="Times New Roman"/>
                <a:cs typeface="Times New Roman"/>
              </a:rPr>
              <a:t>Figli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Materiali.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2890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(277.4) 25:3.7 </a:t>
            </a:r>
            <a:r>
              <a:rPr sz="1200" spc="-5" dirty="0">
                <a:latin typeface="Times New Roman"/>
                <a:cs typeface="Times New Roman"/>
              </a:rPr>
              <a:t>Dal </a:t>
            </a:r>
            <a:r>
              <a:rPr sz="1200" dirty="0">
                <a:latin typeface="Times New Roman"/>
                <a:cs typeface="Times New Roman"/>
              </a:rPr>
              <a:t>momento </a:t>
            </a:r>
            <a:r>
              <a:rPr sz="1200" spc="-5" dirty="0">
                <a:latin typeface="Times New Roman"/>
                <a:cs typeface="Times New Roman"/>
              </a:rPr>
              <a:t>in cui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Creatori portano </a:t>
            </a:r>
            <a:r>
              <a:rPr sz="1200" dirty="0">
                <a:latin typeface="Times New Roman"/>
                <a:cs typeface="Times New Roman"/>
              </a:rPr>
              <a:t>all’esistenza </a:t>
            </a:r>
            <a:r>
              <a:rPr sz="1200" spc="-5" dirty="0">
                <a:latin typeface="Times New Roman"/>
                <a:cs typeface="Times New Roman"/>
              </a:rPr>
              <a:t>degli </a:t>
            </a:r>
            <a:r>
              <a:rPr sz="1200" dirty="0">
                <a:latin typeface="Times New Roman"/>
                <a:cs typeface="Times New Roman"/>
              </a:rPr>
              <a:t>individui </a:t>
            </a:r>
            <a:r>
              <a:rPr sz="1200" spc="-5" dirty="0">
                <a:latin typeface="Times New Roman"/>
                <a:cs typeface="Times New Roman"/>
              </a:rPr>
              <a:t>che si </a:t>
            </a:r>
            <a:r>
              <a:rPr sz="1200" dirty="0">
                <a:latin typeface="Times New Roman"/>
                <a:cs typeface="Times New Roman"/>
              </a:rPr>
              <a:t>evolvono, </a:t>
            </a:r>
            <a:r>
              <a:rPr sz="1200" spc="-5" dirty="0">
                <a:latin typeface="Times New Roman"/>
                <a:cs typeface="Times New Roman"/>
              </a:rPr>
              <a:t>dotati del potere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scelta, si </a:t>
            </a:r>
            <a:r>
              <a:rPr sz="1200" dirty="0">
                <a:latin typeface="Times New Roman"/>
                <a:cs typeface="Times New Roman"/>
              </a:rPr>
              <a:t>produce  una </a:t>
            </a:r>
            <a:r>
              <a:rPr sz="1200" spc="-5" dirty="0">
                <a:latin typeface="Times New Roman"/>
                <a:cs typeface="Times New Roman"/>
              </a:rPr>
              <a:t>deviazione dal </a:t>
            </a:r>
            <a:r>
              <a:rPr sz="1200" dirty="0">
                <a:latin typeface="Times New Roman"/>
                <a:cs typeface="Times New Roman"/>
              </a:rPr>
              <a:t>tranquillo </a:t>
            </a:r>
            <a:r>
              <a:rPr sz="1200" spc="-5" dirty="0">
                <a:latin typeface="Times New Roman"/>
                <a:cs typeface="Times New Roman"/>
              </a:rPr>
              <a:t>operare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perfezione </a:t>
            </a:r>
            <a:r>
              <a:rPr sz="1200" dirty="0">
                <a:latin typeface="Times New Roman"/>
                <a:cs typeface="Times New Roman"/>
              </a:rPr>
              <a:t>divina; </a:t>
            </a:r>
            <a:r>
              <a:rPr sz="1200" spc="-5" dirty="0">
                <a:latin typeface="Times New Roman"/>
                <a:cs typeface="Times New Roman"/>
              </a:rPr>
              <a:t>insorgono </a:t>
            </a:r>
            <a:r>
              <a:rPr sz="1200" dirty="0">
                <a:latin typeface="Times New Roman"/>
                <a:cs typeface="Times New Roman"/>
              </a:rPr>
              <a:t>certamente </a:t>
            </a:r>
            <a:r>
              <a:rPr sz="1200" spc="-5" dirty="0">
                <a:latin typeface="Times New Roman"/>
                <a:cs typeface="Times New Roman"/>
              </a:rPr>
              <a:t>dei malintesi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diviene necessario </a:t>
            </a:r>
            <a:r>
              <a:rPr sz="1200" dirty="0">
                <a:latin typeface="Times New Roman"/>
                <a:cs typeface="Times New Roman"/>
              </a:rPr>
              <a:t>provvedere  </a:t>
            </a:r>
            <a:r>
              <a:rPr sz="1200" spc="-5" dirty="0">
                <a:latin typeface="Times New Roman"/>
                <a:cs typeface="Times New Roman"/>
              </a:rPr>
              <a:t>ad un’equa </a:t>
            </a:r>
            <a:r>
              <a:rPr sz="1200" dirty="0">
                <a:latin typeface="Times New Roman"/>
                <a:cs typeface="Times New Roman"/>
              </a:rPr>
              <a:t>composizione di </a:t>
            </a:r>
            <a:r>
              <a:rPr sz="1200" spc="-5" dirty="0">
                <a:latin typeface="Times New Roman"/>
                <a:cs typeface="Times New Roman"/>
              </a:rPr>
              <a:t>queste oneste </a:t>
            </a:r>
            <a:r>
              <a:rPr sz="1200" dirty="0">
                <a:latin typeface="Times New Roman"/>
                <a:cs typeface="Times New Roman"/>
              </a:rPr>
              <a:t>differenze di punti di </a:t>
            </a:r>
            <a:r>
              <a:rPr sz="1200" spc="-5" dirty="0">
                <a:latin typeface="Times New Roman"/>
                <a:cs typeface="Times New Roman"/>
              </a:rPr>
              <a:t>vista. Dovremmo </a:t>
            </a:r>
            <a:r>
              <a:rPr sz="1200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tenere presente che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Creatori infinitamente  saggi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onnipotenti avrebbero potuto fare gli Universi locali altrettanto perfetti </a:t>
            </a:r>
            <a:r>
              <a:rPr sz="1200" dirty="0">
                <a:latin typeface="Times New Roman"/>
                <a:cs typeface="Times New Roman"/>
              </a:rPr>
              <a:t>quanto </a:t>
            </a:r>
            <a:r>
              <a:rPr sz="1200" spc="-5" dirty="0">
                <a:latin typeface="Times New Roman"/>
                <a:cs typeface="Times New Roman"/>
              </a:rPr>
              <a:t>Havona. </a:t>
            </a:r>
            <a:r>
              <a:rPr sz="1200" dirty="0">
                <a:latin typeface="Times New Roman"/>
                <a:cs typeface="Times New Roman"/>
              </a:rPr>
              <a:t>Nell’Universo </a:t>
            </a:r>
            <a:r>
              <a:rPr sz="1200" spc="-5" dirty="0">
                <a:latin typeface="Times New Roman"/>
                <a:cs typeface="Times New Roman"/>
              </a:rPr>
              <a:t>centrale </a:t>
            </a:r>
            <a:r>
              <a:rPr sz="1200" dirty="0">
                <a:latin typeface="Times New Roman"/>
                <a:cs typeface="Times New Roman"/>
              </a:rPr>
              <a:t>non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è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48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487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238490" cy="40741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15621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necessario che </a:t>
            </a:r>
            <a:r>
              <a:rPr sz="1200" dirty="0">
                <a:latin typeface="Times New Roman"/>
                <a:cs typeface="Times New Roman"/>
              </a:rPr>
              <a:t>funzioni </a:t>
            </a:r>
            <a:r>
              <a:rPr sz="1200" spc="-5" dirty="0">
                <a:latin typeface="Times New Roman"/>
                <a:cs typeface="Times New Roman"/>
              </a:rPr>
              <a:t>alcuna </a:t>
            </a:r>
            <a:r>
              <a:rPr sz="1200" dirty="0">
                <a:latin typeface="Times New Roman"/>
                <a:cs typeface="Times New Roman"/>
              </a:rPr>
              <a:t>commissione di conciliazione. </a:t>
            </a:r>
            <a:r>
              <a:rPr sz="1200" spc="-5" dirty="0">
                <a:latin typeface="Times New Roman"/>
                <a:cs typeface="Times New Roman"/>
              </a:rPr>
              <a:t>Ma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Creatori, </a:t>
            </a:r>
            <a:r>
              <a:rPr sz="1200" dirty="0">
                <a:latin typeface="Times New Roman"/>
                <a:cs typeface="Times New Roman"/>
              </a:rPr>
              <a:t>nella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immensa </a:t>
            </a:r>
            <a:r>
              <a:rPr sz="1200" spc="-5" dirty="0">
                <a:latin typeface="Times New Roman"/>
                <a:cs typeface="Times New Roman"/>
              </a:rPr>
              <a:t>saggezza,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hanno </a:t>
            </a:r>
            <a:r>
              <a:rPr sz="1200" dirty="0">
                <a:latin typeface="Times New Roman"/>
                <a:cs typeface="Times New Roman"/>
              </a:rPr>
              <a:t>scelto di </a:t>
            </a:r>
            <a:r>
              <a:rPr sz="1200" spc="-5" dirty="0">
                <a:latin typeface="Times New Roman"/>
                <a:cs typeface="Times New Roman"/>
              </a:rPr>
              <a:t>fare  questo.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mentre hanno </a:t>
            </a:r>
            <a:r>
              <a:rPr sz="1200" dirty="0">
                <a:latin typeface="Times New Roman"/>
                <a:cs typeface="Times New Roman"/>
              </a:rPr>
              <a:t>prodotto </a:t>
            </a:r>
            <a:r>
              <a:rPr sz="1200" spc="-5" dirty="0">
                <a:latin typeface="Times New Roman"/>
                <a:cs typeface="Times New Roman"/>
              </a:rPr>
              <a:t>degli </a:t>
            </a:r>
            <a:r>
              <a:rPr sz="1200" dirty="0">
                <a:latin typeface="Times New Roman"/>
                <a:cs typeface="Times New Roman"/>
              </a:rPr>
              <a:t>Universi che </a:t>
            </a:r>
            <a:r>
              <a:rPr sz="1200" spc="-5" dirty="0">
                <a:latin typeface="Times New Roman"/>
                <a:cs typeface="Times New Roman"/>
              </a:rPr>
              <a:t>abbondano </a:t>
            </a:r>
            <a:r>
              <a:rPr sz="1200" dirty="0">
                <a:latin typeface="Times New Roman"/>
                <a:cs typeface="Times New Roman"/>
              </a:rPr>
              <a:t>di divergenze 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pullulano di difficoltà, </a:t>
            </a:r>
            <a:r>
              <a:rPr sz="1200" spc="-5" dirty="0">
                <a:latin typeface="Times New Roman"/>
                <a:cs typeface="Times New Roman"/>
              </a:rPr>
              <a:t>hanno </a:t>
            </a:r>
            <a:r>
              <a:rPr sz="1200" dirty="0">
                <a:latin typeface="Times New Roman"/>
                <a:cs typeface="Times New Roman"/>
              </a:rPr>
              <a:t>anche fornito i  </a:t>
            </a:r>
            <a:r>
              <a:rPr sz="1200" spc="-5" dirty="0">
                <a:latin typeface="Times New Roman"/>
                <a:cs typeface="Times New Roman"/>
              </a:rPr>
              <a:t>meccanismi </a:t>
            </a:r>
            <a:r>
              <a:rPr sz="1200" dirty="0">
                <a:latin typeface="Times New Roman"/>
                <a:cs typeface="Times New Roman"/>
              </a:rPr>
              <a:t>ed i mezzi per comporre tutte </a:t>
            </a:r>
            <a:r>
              <a:rPr sz="1200" spc="-5" dirty="0">
                <a:latin typeface="Times New Roman"/>
                <a:cs typeface="Times New Roman"/>
              </a:rPr>
              <a:t>queste divergenze </a:t>
            </a:r>
            <a:r>
              <a:rPr sz="1200" dirty="0">
                <a:latin typeface="Times New Roman"/>
                <a:cs typeface="Times New Roman"/>
              </a:rPr>
              <a:t>e per </a:t>
            </a:r>
            <a:r>
              <a:rPr sz="1200" spc="-5" dirty="0">
                <a:latin typeface="Times New Roman"/>
                <a:cs typeface="Times New Roman"/>
              </a:rPr>
              <a:t>armonizzare </a:t>
            </a:r>
            <a:r>
              <a:rPr sz="1200" dirty="0">
                <a:latin typeface="Times New Roman"/>
                <a:cs typeface="Times New Roman"/>
              </a:rPr>
              <a:t>tutta </a:t>
            </a:r>
            <a:r>
              <a:rPr sz="1200" spc="-5" dirty="0">
                <a:latin typeface="Times New Roman"/>
                <a:cs typeface="Times New Roman"/>
              </a:rPr>
              <a:t>questa apparente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confusione.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812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(277.5) 25:3.8 </a:t>
            </a:r>
            <a:r>
              <a:rPr sz="1200" dirty="0">
                <a:latin typeface="Times New Roman"/>
                <a:cs typeface="Times New Roman"/>
              </a:rPr>
              <a:t>3. </a:t>
            </a:r>
            <a:r>
              <a:rPr sz="1200" i="1" spc="-5" dirty="0">
                <a:latin typeface="Times New Roman"/>
                <a:cs typeface="Times New Roman"/>
              </a:rPr>
              <a:t>Conciliatori delle </a:t>
            </a:r>
            <a:r>
              <a:rPr sz="1200" i="1" dirty="0">
                <a:latin typeface="Times New Roman"/>
                <a:cs typeface="Times New Roman"/>
              </a:rPr>
              <a:t>Costellazioni. </a:t>
            </a:r>
            <a:r>
              <a:rPr sz="1200" spc="-5" dirty="0">
                <a:latin typeface="Times New Roman"/>
                <a:cs typeface="Times New Roman"/>
              </a:rPr>
              <a:t>Dal </a:t>
            </a:r>
            <a:r>
              <a:rPr sz="1200" dirty="0">
                <a:latin typeface="Times New Roman"/>
                <a:cs typeface="Times New Roman"/>
              </a:rPr>
              <a:t>servizio nei </a:t>
            </a:r>
            <a:r>
              <a:rPr sz="1200" spc="-5" dirty="0">
                <a:latin typeface="Times New Roman"/>
                <a:cs typeface="Times New Roman"/>
              </a:rPr>
              <a:t>sistemi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conciliatori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promossi </a:t>
            </a:r>
            <a:r>
              <a:rPr sz="1200" dirty="0">
                <a:latin typeface="Times New Roman"/>
                <a:cs typeface="Times New Roman"/>
              </a:rPr>
              <a:t>alla </a:t>
            </a:r>
            <a:r>
              <a:rPr sz="1200" spc="-5" dirty="0">
                <a:latin typeface="Times New Roman"/>
                <a:cs typeface="Times New Roman"/>
              </a:rPr>
              <a:t>definizione dei </a:t>
            </a:r>
            <a:r>
              <a:rPr sz="1200" dirty="0">
                <a:latin typeface="Times New Roman"/>
                <a:cs typeface="Times New Roman"/>
              </a:rPr>
              <a:t>problemi di  una </a:t>
            </a:r>
            <a:r>
              <a:rPr sz="1200" spc="-5" dirty="0">
                <a:latin typeface="Times New Roman"/>
                <a:cs typeface="Times New Roman"/>
              </a:rPr>
              <a:t>costellazione, interessandosi delle </a:t>
            </a:r>
            <a:r>
              <a:rPr sz="1200" dirty="0">
                <a:latin typeface="Times New Roman"/>
                <a:cs typeface="Times New Roman"/>
              </a:rPr>
              <a:t>difficoltà minori </a:t>
            </a:r>
            <a:r>
              <a:rPr sz="1200" spc="-5" dirty="0">
                <a:latin typeface="Times New Roman"/>
                <a:cs typeface="Times New Roman"/>
              </a:rPr>
              <a:t>che insorgono </a:t>
            </a:r>
            <a:r>
              <a:rPr sz="1200" dirty="0">
                <a:latin typeface="Times New Roman"/>
                <a:cs typeface="Times New Roman"/>
              </a:rPr>
              <a:t>tra i suoi </a:t>
            </a:r>
            <a:r>
              <a:rPr sz="1200" spc="-5" dirty="0">
                <a:latin typeface="Times New Roman"/>
                <a:cs typeface="Times New Roman"/>
              </a:rPr>
              <a:t>cento sistemi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mondi </a:t>
            </a:r>
            <a:r>
              <a:rPr sz="1200" dirty="0">
                <a:latin typeface="Times New Roman"/>
                <a:cs typeface="Times New Roman"/>
              </a:rPr>
              <a:t>abitati. Non sono </a:t>
            </a:r>
            <a:r>
              <a:rPr sz="1200" spc="-5" dirty="0">
                <a:latin typeface="Times New Roman"/>
                <a:cs typeface="Times New Roman"/>
              </a:rPr>
              <a:t>molti </a:t>
            </a:r>
            <a:r>
              <a:rPr sz="1200" dirty="0">
                <a:latin typeface="Times New Roman"/>
                <a:cs typeface="Times New Roman"/>
              </a:rPr>
              <a:t>i  </a:t>
            </a:r>
            <a:r>
              <a:rPr sz="1200" spc="-5" dirty="0">
                <a:latin typeface="Times New Roman"/>
                <a:cs typeface="Times New Roman"/>
              </a:rPr>
              <a:t>problemi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si sviluppano </a:t>
            </a:r>
            <a:r>
              <a:rPr sz="1200" dirty="0">
                <a:latin typeface="Times New Roman"/>
                <a:cs typeface="Times New Roman"/>
              </a:rPr>
              <a:t>sulle </a:t>
            </a:r>
            <a:r>
              <a:rPr sz="1200" spc="-5" dirty="0">
                <a:latin typeface="Times New Roman"/>
                <a:cs typeface="Times New Roman"/>
              </a:rPr>
              <a:t>capitali delle </a:t>
            </a:r>
            <a:r>
              <a:rPr sz="1200" dirty="0">
                <a:latin typeface="Times New Roman"/>
                <a:cs typeface="Times New Roman"/>
              </a:rPr>
              <a:t>costellazioni e </a:t>
            </a:r>
            <a:r>
              <a:rPr sz="1200" spc="-5" dirty="0">
                <a:latin typeface="Times New Roman"/>
                <a:cs typeface="Times New Roman"/>
              </a:rPr>
              <a:t>che ricadono </a:t>
            </a:r>
            <a:r>
              <a:rPr sz="1200" dirty="0">
                <a:latin typeface="Times New Roman"/>
                <a:cs typeface="Times New Roman"/>
              </a:rPr>
              <a:t>sotto la </a:t>
            </a:r>
            <a:r>
              <a:rPr sz="1200" spc="-5" dirty="0">
                <a:latin typeface="Times New Roman"/>
                <a:cs typeface="Times New Roman"/>
              </a:rPr>
              <a:t>loro giurisdizione,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essi </a:t>
            </a:r>
            <a:r>
              <a:rPr sz="1200" dirty="0">
                <a:latin typeface="Times New Roman"/>
                <a:cs typeface="Times New Roman"/>
              </a:rPr>
              <a:t>sono molto </a:t>
            </a:r>
            <a:r>
              <a:rPr sz="1200" spc="-5" dirty="0">
                <a:latin typeface="Times New Roman"/>
                <a:cs typeface="Times New Roman"/>
              </a:rPr>
              <a:t>occupati </a:t>
            </a:r>
            <a:r>
              <a:rPr sz="1200" dirty="0">
                <a:latin typeface="Times New Roman"/>
                <a:cs typeface="Times New Roman"/>
              </a:rPr>
              <a:t>a  </a:t>
            </a:r>
            <a:r>
              <a:rPr sz="1200" spc="-5" dirty="0">
                <a:latin typeface="Times New Roman"/>
                <a:cs typeface="Times New Roman"/>
              </a:rPr>
              <a:t>recarsi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sistema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sistema per raccogliere </a:t>
            </a:r>
            <a:r>
              <a:rPr sz="1200" dirty="0">
                <a:latin typeface="Times New Roman"/>
                <a:cs typeface="Times New Roman"/>
              </a:rPr>
              <a:t>testimonianze e </a:t>
            </a:r>
            <a:r>
              <a:rPr sz="1200" spc="-5" dirty="0">
                <a:latin typeface="Times New Roman"/>
                <a:cs typeface="Times New Roman"/>
              </a:rPr>
              <a:t>preparare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relazioni preliminari. </a:t>
            </a:r>
            <a:r>
              <a:rPr sz="1200" dirty="0">
                <a:latin typeface="Times New Roman"/>
                <a:cs typeface="Times New Roman"/>
              </a:rPr>
              <a:t>Se la disputa è </a:t>
            </a:r>
            <a:r>
              <a:rPr sz="1200" spc="-5" dirty="0">
                <a:latin typeface="Times New Roman"/>
                <a:cs typeface="Times New Roman"/>
              </a:rPr>
              <a:t>leale, se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difficoltà  </a:t>
            </a:r>
            <a:r>
              <a:rPr sz="1200" spc="-5" dirty="0">
                <a:latin typeface="Times New Roman"/>
                <a:cs typeface="Times New Roman"/>
              </a:rPr>
              <a:t>provengono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sincere divergenze d’opinione </a:t>
            </a:r>
            <a:r>
              <a:rPr sz="1200" dirty="0">
                <a:latin typeface="Times New Roman"/>
                <a:cs typeface="Times New Roman"/>
              </a:rPr>
              <a:t>e da </a:t>
            </a:r>
            <a:r>
              <a:rPr sz="1200" spc="-5" dirty="0">
                <a:latin typeface="Times New Roman"/>
                <a:cs typeface="Times New Roman"/>
              </a:rPr>
              <a:t>un’onesta diversità </a:t>
            </a:r>
            <a:r>
              <a:rPr sz="1200" dirty="0">
                <a:latin typeface="Times New Roman"/>
                <a:cs typeface="Times New Roman"/>
              </a:rPr>
              <a:t>di punti di </a:t>
            </a:r>
            <a:r>
              <a:rPr sz="1200" spc="-5" dirty="0">
                <a:latin typeface="Times New Roman"/>
                <a:cs typeface="Times New Roman"/>
              </a:rPr>
              <a:t>vista, si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10" dirty="0">
                <a:latin typeface="Times New Roman"/>
                <a:cs typeface="Times New Roman"/>
              </a:rPr>
              <a:t>sempre </a:t>
            </a:r>
            <a:r>
              <a:rPr sz="1200" spc="-5" dirty="0">
                <a:latin typeface="Times New Roman"/>
                <a:cs typeface="Times New Roman"/>
              </a:rPr>
              <a:t>ottenere che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5" dirty="0">
                <a:latin typeface="Times New Roman"/>
                <a:cs typeface="Times New Roman"/>
              </a:rPr>
              <a:t>commissione 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conciliazione </a:t>
            </a:r>
            <a:r>
              <a:rPr sz="1200" dirty="0">
                <a:latin typeface="Times New Roman"/>
                <a:cs typeface="Times New Roman"/>
              </a:rPr>
              <a:t>dia il </a:t>
            </a:r>
            <a:r>
              <a:rPr sz="1200" spc="-5" dirty="0">
                <a:latin typeface="Times New Roman"/>
                <a:cs typeface="Times New Roman"/>
              </a:rPr>
              <a:t>proprio parere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merito alla controversia,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quanto piccolo sia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numero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persone implicato </a:t>
            </a:r>
            <a:r>
              <a:rPr sz="1200" dirty="0">
                <a:latin typeface="Times New Roman"/>
                <a:cs typeface="Times New Roman"/>
              </a:rPr>
              <a:t>e per quanto  </a:t>
            </a:r>
            <a:r>
              <a:rPr sz="1200" spc="-5" dirty="0">
                <a:latin typeface="Times New Roman"/>
                <a:cs typeface="Times New Roman"/>
              </a:rPr>
              <a:t>insignificante </a:t>
            </a:r>
            <a:r>
              <a:rPr sz="1200" dirty="0">
                <a:latin typeface="Times New Roman"/>
                <a:cs typeface="Times New Roman"/>
              </a:rPr>
              <a:t>sembri il </a:t>
            </a:r>
            <a:r>
              <a:rPr sz="1200" spc="-5" dirty="0">
                <a:latin typeface="Times New Roman"/>
                <a:cs typeface="Times New Roman"/>
              </a:rPr>
              <a:t>malinteso.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5938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(277.6) 25:3.9 </a:t>
            </a:r>
            <a:r>
              <a:rPr sz="1200" dirty="0">
                <a:latin typeface="Times New Roman"/>
                <a:cs typeface="Times New Roman"/>
              </a:rPr>
              <a:t>4. </a:t>
            </a:r>
            <a:r>
              <a:rPr sz="1200" i="1" spc="-5" dirty="0">
                <a:latin typeface="Times New Roman"/>
                <a:cs typeface="Times New Roman"/>
              </a:rPr>
              <a:t>Conciliatori presso </a:t>
            </a:r>
            <a:r>
              <a:rPr sz="1200" i="1" dirty="0">
                <a:latin typeface="Times New Roman"/>
                <a:cs typeface="Times New Roman"/>
              </a:rPr>
              <a:t>gli </a:t>
            </a:r>
            <a:r>
              <a:rPr sz="1200" i="1" spc="-5" dirty="0">
                <a:latin typeface="Times New Roman"/>
                <a:cs typeface="Times New Roman"/>
              </a:rPr>
              <a:t>Universi Locali.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questo lavoro </a:t>
            </a:r>
            <a:r>
              <a:rPr sz="1200" dirty="0">
                <a:latin typeface="Times New Roman"/>
                <a:cs typeface="Times New Roman"/>
              </a:rPr>
              <a:t>più esteso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un Universo i commissari sono di </a:t>
            </a:r>
            <a:r>
              <a:rPr sz="1200" spc="-5" dirty="0">
                <a:latin typeface="Times New Roman"/>
                <a:cs typeface="Times New Roman"/>
              </a:rPr>
              <a:t>grande aiuto  sia ai Melchizedek ed ai Figli Magistrali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ai </a:t>
            </a:r>
            <a:r>
              <a:rPr sz="1200" dirty="0">
                <a:latin typeface="Times New Roman"/>
                <a:cs typeface="Times New Roman"/>
              </a:rPr>
              <a:t>capi delle </a:t>
            </a:r>
            <a:r>
              <a:rPr sz="1200" spc="-5" dirty="0">
                <a:latin typeface="Times New Roman"/>
                <a:cs typeface="Times New Roman"/>
              </a:rPr>
              <a:t>costellazioni ed alle moltitudini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personalità che si occupano </a:t>
            </a:r>
            <a:r>
              <a:rPr sz="1200" dirty="0">
                <a:latin typeface="Times New Roman"/>
                <a:cs typeface="Times New Roman"/>
              </a:rPr>
              <a:t>del  </a:t>
            </a:r>
            <a:r>
              <a:rPr sz="1200" spc="-5" dirty="0">
                <a:latin typeface="Times New Roman"/>
                <a:cs typeface="Times New Roman"/>
              </a:rPr>
              <a:t>coordinamento </a:t>
            </a:r>
            <a:r>
              <a:rPr sz="1200" dirty="0">
                <a:latin typeface="Times New Roman"/>
                <a:cs typeface="Times New Roman"/>
              </a:rPr>
              <a:t>e dell’amministrazione </a:t>
            </a:r>
            <a:r>
              <a:rPr sz="1200" spc="-5" dirty="0">
                <a:latin typeface="Times New Roman"/>
                <a:cs typeface="Times New Roman"/>
              </a:rPr>
              <a:t>delle cento </a:t>
            </a:r>
            <a:r>
              <a:rPr sz="1200" dirty="0">
                <a:latin typeface="Times New Roman"/>
                <a:cs typeface="Times New Roman"/>
              </a:rPr>
              <a:t>costellazioni. </a:t>
            </a:r>
            <a:r>
              <a:rPr sz="1200" spc="-5" dirty="0">
                <a:latin typeface="Times New Roman"/>
                <a:cs typeface="Times New Roman"/>
              </a:rPr>
              <a:t>Anche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differenti </a:t>
            </a:r>
            <a:r>
              <a:rPr sz="1200" dirty="0">
                <a:latin typeface="Times New Roman"/>
                <a:cs typeface="Times New Roman"/>
              </a:rPr>
              <a:t>ordini di </a:t>
            </a:r>
            <a:r>
              <a:rPr sz="1200" spc="-5" dirty="0">
                <a:latin typeface="Times New Roman"/>
                <a:cs typeface="Times New Roman"/>
              </a:rPr>
              <a:t>serafini </a:t>
            </a:r>
            <a:r>
              <a:rPr sz="1200" dirty="0">
                <a:latin typeface="Times New Roman"/>
                <a:cs typeface="Times New Roman"/>
              </a:rPr>
              <a:t>e di altri </a:t>
            </a:r>
            <a:r>
              <a:rPr sz="1200" spc="-5" dirty="0">
                <a:latin typeface="Times New Roman"/>
                <a:cs typeface="Times New Roman"/>
              </a:rPr>
              <a:t>residenti delle </a:t>
            </a:r>
            <a:r>
              <a:rPr sz="1200" dirty="0">
                <a:latin typeface="Times New Roman"/>
                <a:cs typeface="Times New Roman"/>
              </a:rPr>
              <a:t>sfere  </a:t>
            </a:r>
            <a:r>
              <a:rPr sz="1200" spc="-5" dirty="0">
                <a:latin typeface="Times New Roman"/>
                <a:cs typeface="Times New Roman"/>
              </a:rPr>
              <a:t>capitali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Universo </a:t>
            </a:r>
            <a:r>
              <a:rPr sz="1200" dirty="0">
                <a:latin typeface="Times New Roman"/>
                <a:cs typeface="Times New Roman"/>
              </a:rPr>
              <a:t>locale </a:t>
            </a:r>
            <a:r>
              <a:rPr sz="1200" spc="-5" dirty="0">
                <a:latin typeface="Times New Roman"/>
                <a:cs typeface="Times New Roman"/>
              </a:rPr>
              <a:t>si giovano dell’aiuto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decisioni delle </a:t>
            </a:r>
            <a:r>
              <a:rPr sz="1200" spc="-5" dirty="0">
                <a:latin typeface="Times New Roman"/>
                <a:cs typeface="Times New Roman"/>
              </a:rPr>
              <a:t>terne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arbitrali.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76530" algn="just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(278.1) 25:3.10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quasi impossibile spiegare </a:t>
            </a:r>
            <a:r>
              <a:rPr sz="1200" dirty="0">
                <a:latin typeface="Times New Roman"/>
                <a:cs typeface="Times New Roman"/>
              </a:rPr>
              <a:t>la natura delle </a:t>
            </a:r>
            <a:r>
              <a:rPr sz="1200" spc="-5" dirty="0">
                <a:latin typeface="Times New Roman"/>
                <a:cs typeface="Times New Roman"/>
              </a:rPr>
              <a:t>divergenze </a:t>
            </a:r>
            <a:r>
              <a:rPr sz="1200" dirty="0">
                <a:latin typeface="Times New Roman"/>
                <a:cs typeface="Times New Roman"/>
              </a:rPr>
              <a:t>che possono </a:t>
            </a:r>
            <a:r>
              <a:rPr sz="1200" spc="-5" dirty="0">
                <a:latin typeface="Times New Roman"/>
                <a:cs typeface="Times New Roman"/>
              </a:rPr>
              <a:t>insorgere </a:t>
            </a:r>
            <a:r>
              <a:rPr sz="1200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dettaglio degli </a:t>
            </a:r>
            <a:r>
              <a:rPr sz="1200" spc="5" dirty="0">
                <a:latin typeface="Times New Roman"/>
                <a:cs typeface="Times New Roman"/>
              </a:rPr>
              <a:t>affari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sistema, </a:t>
            </a:r>
            <a:r>
              <a:rPr sz="1200" dirty="0">
                <a:latin typeface="Times New Roman"/>
                <a:cs typeface="Times New Roman"/>
              </a:rPr>
              <a:t>di  una </a:t>
            </a:r>
            <a:r>
              <a:rPr sz="1200" spc="-5" dirty="0">
                <a:latin typeface="Times New Roman"/>
                <a:cs typeface="Times New Roman"/>
              </a:rPr>
              <a:t>costellazione </a:t>
            </a:r>
            <a:r>
              <a:rPr sz="1200" dirty="0">
                <a:latin typeface="Times New Roman"/>
                <a:cs typeface="Times New Roman"/>
              </a:rPr>
              <a:t>o di un </a:t>
            </a:r>
            <a:r>
              <a:rPr sz="1200" spc="-5" dirty="0">
                <a:latin typeface="Times New Roman"/>
                <a:cs typeface="Times New Roman"/>
              </a:rPr>
              <a:t>Universo. Si </a:t>
            </a:r>
            <a:r>
              <a:rPr sz="1200" dirty="0">
                <a:latin typeface="Times New Roman"/>
                <a:cs typeface="Times New Roman"/>
              </a:rPr>
              <a:t>sviluppano </a:t>
            </a:r>
            <a:r>
              <a:rPr sz="1200" spc="-5" dirty="0">
                <a:latin typeface="Times New Roman"/>
                <a:cs typeface="Times New Roman"/>
              </a:rPr>
              <a:t>delle difficoltà, </a:t>
            </a:r>
            <a:r>
              <a:rPr sz="1200" dirty="0">
                <a:latin typeface="Times New Roman"/>
                <a:cs typeface="Times New Roman"/>
              </a:rPr>
              <a:t>ma sono molto </a:t>
            </a:r>
            <a:r>
              <a:rPr sz="1200" spc="-5" dirty="0">
                <a:latin typeface="Times New Roman"/>
                <a:cs typeface="Times New Roman"/>
              </a:rPr>
              <a:t>differenti dalle </a:t>
            </a:r>
            <a:r>
              <a:rPr sz="1200" dirty="0">
                <a:latin typeface="Times New Roman"/>
                <a:cs typeface="Times New Roman"/>
              </a:rPr>
              <a:t>prove e </a:t>
            </a:r>
            <a:r>
              <a:rPr sz="1200" spc="-5" dirty="0">
                <a:latin typeface="Times New Roman"/>
                <a:cs typeface="Times New Roman"/>
              </a:rPr>
              <a:t>dai travagli insignificanti  dell’esistenza materiale </a:t>
            </a:r>
            <a:r>
              <a:rPr sz="1200" dirty="0">
                <a:latin typeface="Times New Roman"/>
                <a:cs typeface="Times New Roman"/>
              </a:rPr>
              <a:t>com’è vissuta </a:t>
            </a:r>
            <a:r>
              <a:rPr sz="1200" spc="-5" dirty="0">
                <a:latin typeface="Times New Roman"/>
                <a:cs typeface="Times New Roman"/>
              </a:rPr>
              <a:t>sui </a:t>
            </a:r>
            <a:r>
              <a:rPr sz="1200" dirty="0">
                <a:latin typeface="Times New Roman"/>
                <a:cs typeface="Times New Roman"/>
              </a:rPr>
              <a:t>mondi </a:t>
            </a:r>
            <a:r>
              <a:rPr sz="1200" spc="-5" dirty="0">
                <a:latin typeface="Times New Roman"/>
                <a:cs typeface="Times New Roman"/>
              </a:rPr>
              <a:t>evoluzionari.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88900" marR="9969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(278.2) 25:3.11 </a:t>
            </a:r>
            <a:r>
              <a:rPr sz="1200" dirty="0">
                <a:latin typeface="Times New Roman"/>
                <a:cs typeface="Times New Roman"/>
              </a:rPr>
              <a:t>5. </a:t>
            </a:r>
            <a:r>
              <a:rPr sz="1200" i="1" spc="-5" dirty="0">
                <a:latin typeface="Times New Roman"/>
                <a:cs typeface="Times New Roman"/>
              </a:rPr>
              <a:t>Conciliatori presso </a:t>
            </a:r>
            <a:r>
              <a:rPr sz="1200" i="1" dirty="0">
                <a:latin typeface="Times New Roman"/>
                <a:cs typeface="Times New Roman"/>
              </a:rPr>
              <a:t>i Settori Minori </a:t>
            </a:r>
            <a:r>
              <a:rPr sz="1200" i="1" spc="-5" dirty="0">
                <a:latin typeface="Times New Roman"/>
                <a:cs typeface="Times New Roman"/>
              </a:rPr>
              <a:t>dei Superuniversi. </a:t>
            </a:r>
            <a:r>
              <a:rPr sz="1200" spc="-5" dirty="0">
                <a:latin typeface="Times New Roman"/>
                <a:cs typeface="Times New Roman"/>
              </a:rPr>
              <a:t>Dai </a:t>
            </a:r>
            <a:r>
              <a:rPr sz="1200" dirty="0">
                <a:latin typeface="Times New Roman"/>
                <a:cs typeface="Times New Roman"/>
              </a:rPr>
              <a:t>problemi </a:t>
            </a:r>
            <a:r>
              <a:rPr sz="1200" spc="-5" dirty="0">
                <a:latin typeface="Times New Roman"/>
                <a:cs typeface="Times New Roman"/>
              </a:rPr>
              <a:t>degli Universi </a:t>
            </a:r>
            <a:r>
              <a:rPr sz="1200" dirty="0">
                <a:latin typeface="Times New Roman"/>
                <a:cs typeface="Times New Roman"/>
              </a:rPr>
              <a:t>locali i </a:t>
            </a:r>
            <a:r>
              <a:rPr sz="1200" spc="-5" dirty="0">
                <a:latin typeface="Times New Roman"/>
                <a:cs typeface="Times New Roman"/>
              </a:rPr>
              <a:t>commissari </a:t>
            </a:r>
            <a:r>
              <a:rPr sz="1200" dirty="0">
                <a:latin typeface="Times New Roman"/>
                <a:cs typeface="Times New Roman"/>
              </a:rPr>
              <a:t>sono promossi  </a:t>
            </a:r>
            <a:r>
              <a:rPr sz="1200" spc="-5" dirty="0">
                <a:latin typeface="Times New Roman"/>
                <a:cs typeface="Times New Roman"/>
              </a:rPr>
              <a:t>allo </a:t>
            </a:r>
            <a:r>
              <a:rPr sz="1200" dirty="0">
                <a:latin typeface="Times New Roman"/>
                <a:cs typeface="Times New Roman"/>
              </a:rPr>
              <a:t>studio delle </a:t>
            </a:r>
            <a:r>
              <a:rPr sz="1200" spc="-5" dirty="0">
                <a:latin typeface="Times New Roman"/>
                <a:cs typeface="Times New Roman"/>
              </a:rPr>
              <a:t>questioni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insorgono nei </a:t>
            </a:r>
            <a:r>
              <a:rPr sz="1200" dirty="0">
                <a:latin typeface="Times New Roman"/>
                <a:cs typeface="Times New Roman"/>
              </a:rPr>
              <a:t>settori minori </a:t>
            </a:r>
            <a:r>
              <a:rPr sz="1200" spc="-5" dirty="0">
                <a:latin typeface="Times New Roman"/>
                <a:cs typeface="Times New Roman"/>
              </a:rPr>
              <a:t>del loro Superuniverso.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ascendono </a:t>
            </a:r>
            <a:r>
              <a:rPr sz="1200" dirty="0">
                <a:latin typeface="Times New Roman"/>
                <a:cs typeface="Times New Roman"/>
              </a:rPr>
              <a:t>verso </a:t>
            </a:r>
            <a:r>
              <a:rPr sz="1200" spc="-5" dirty="0">
                <a:latin typeface="Times New Roman"/>
                <a:cs typeface="Times New Roman"/>
              </a:rPr>
              <a:t>l’interno dai singoli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pianeti,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48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488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85150" cy="372110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128270">
              <a:lnSpc>
                <a:spcPts val="1380"/>
              </a:lnSpc>
              <a:spcBef>
                <a:spcPts val="195"/>
              </a:spcBef>
            </a:pPr>
            <a:r>
              <a:rPr sz="1200" dirty="0">
                <a:latin typeface="Times New Roman"/>
                <a:cs typeface="Times New Roman"/>
              </a:rPr>
              <a:t>minori sono i compiti </a:t>
            </a:r>
            <a:r>
              <a:rPr sz="1200" spc="-5" dirty="0">
                <a:latin typeface="Times New Roman"/>
                <a:cs typeface="Times New Roman"/>
              </a:rPr>
              <a:t>materiali dell’esecutore </a:t>
            </a:r>
            <a:r>
              <a:rPr sz="1200" dirty="0">
                <a:latin typeface="Times New Roman"/>
                <a:cs typeface="Times New Roman"/>
              </a:rPr>
              <a:t>divino. </a:t>
            </a:r>
            <a:r>
              <a:rPr sz="1200" spc="-5" dirty="0">
                <a:latin typeface="Times New Roman"/>
                <a:cs typeface="Times New Roman"/>
              </a:rPr>
              <a:t>Egli assume gradualmente </a:t>
            </a:r>
            <a:r>
              <a:rPr sz="1200" dirty="0">
                <a:latin typeface="Times New Roman"/>
                <a:cs typeface="Times New Roman"/>
              </a:rPr>
              <a:t>un nuovo </a:t>
            </a:r>
            <a:r>
              <a:rPr sz="1200" spc="-5" dirty="0">
                <a:latin typeface="Times New Roman"/>
                <a:cs typeface="Times New Roman"/>
              </a:rPr>
              <a:t>ruolo d’interprete </a:t>
            </a:r>
            <a:r>
              <a:rPr sz="1200" dirty="0">
                <a:latin typeface="Times New Roman"/>
                <a:cs typeface="Times New Roman"/>
              </a:rPr>
              <a:t>della misericordia-  </a:t>
            </a:r>
            <a:r>
              <a:rPr sz="1200" spc="-5" dirty="0">
                <a:latin typeface="Times New Roman"/>
                <a:cs typeface="Times New Roman"/>
              </a:rPr>
              <a:t>giustizia ed allo stesso tempo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essendo quasi materiale </a:t>
            </a:r>
            <a:r>
              <a:rPr sz="1200" dirty="0">
                <a:latin typeface="Times New Roman"/>
                <a:cs typeface="Times New Roman"/>
              </a:rPr>
              <a:t>— mantiene </a:t>
            </a:r>
            <a:r>
              <a:rPr sz="1200" spc="-5" dirty="0">
                <a:latin typeface="Times New Roman"/>
                <a:cs typeface="Times New Roman"/>
              </a:rPr>
              <a:t>l’intera commissione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comprensivo contatto </a:t>
            </a:r>
            <a:r>
              <a:rPr sz="1200" dirty="0">
                <a:latin typeface="Times New Roman"/>
                <a:cs typeface="Times New Roman"/>
              </a:rPr>
              <a:t>con </a:t>
            </a:r>
            <a:r>
              <a:rPr sz="1200" spc="-5" dirty="0">
                <a:latin typeface="Times New Roman"/>
                <a:cs typeface="Times New Roman"/>
              </a:rPr>
              <a:t>gli aspetti  materiali delle sue</a:t>
            </a:r>
            <a:r>
              <a:rPr sz="1200" dirty="0">
                <a:latin typeface="Times New Roman"/>
                <a:cs typeface="Times New Roman"/>
              </a:rPr>
              <a:t> investigazioni.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10541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(278.3) 25:3.12 </a:t>
            </a:r>
            <a:r>
              <a:rPr sz="1200" dirty="0">
                <a:latin typeface="Times New Roman"/>
                <a:cs typeface="Times New Roman"/>
              </a:rPr>
              <a:t>6. </a:t>
            </a:r>
            <a:r>
              <a:rPr sz="1200" i="1" spc="-5" dirty="0">
                <a:latin typeface="Times New Roman"/>
                <a:cs typeface="Times New Roman"/>
              </a:rPr>
              <a:t>Conciliatori presso </a:t>
            </a:r>
            <a:r>
              <a:rPr sz="1200" i="1" dirty="0">
                <a:latin typeface="Times New Roman"/>
                <a:cs typeface="Times New Roman"/>
              </a:rPr>
              <a:t>i </a:t>
            </a:r>
            <a:r>
              <a:rPr sz="1200" i="1" spc="-5" dirty="0">
                <a:latin typeface="Times New Roman"/>
                <a:cs typeface="Times New Roman"/>
              </a:rPr>
              <a:t>Settori </a:t>
            </a:r>
            <a:r>
              <a:rPr sz="1200" i="1" dirty="0">
                <a:latin typeface="Times New Roman"/>
                <a:cs typeface="Times New Roman"/>
              </a:rPr>
              <a:t>Maggiori dei </a:t>
            </a:r>
            <a:r>
              <a:rPr sz="1200" i="1" spc="-5" dirty="0">
                <a:latin typeface="Times New Roman"/>
                <a:cs typeface="Times New Roman"/>
              </a:rPr>
              <a:t>Superuniversi.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carattere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lavoro dei </a:t>
            </a:r>
            <a:r>
              <a:rPr sz="1200" dirty="0">
                <a:latin typeface="Times New Roman"/>
                <a:cs typeface="Times New Roman"/>
              </a:rPr>
              <a:t>commissari </a:t>
            </a:r>
            <a:r>
              <a:rPr sz="1200" spc="-5" dirty="0">
                <a:latin typeface="Times New Roman"/>
                <a:cs typeface="Times New Roman"/>
              </a:rPr>
              <a:t>continua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mutare con  </a:t>
            </a:r>
            <a:r>
              <a:rPr sz="1200" dirty="0">
                <a:latin typeface="Times New Roman"/>
                <a:cs typeface="Times New Roman"/>
              </a:rPr>
              <a:t>il loro </a:t>
            </a:r>
            <a:r>
              <a:rPr sz="1200" spc="-5" dirty="0">
                <a:latin typeface="Times New Roman"/>
                <a:cs typeface="Times New Roman"/>
              </a:rPr>
              <a:t>progredire. Vi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sempre </a:t>
            </a:r>
            <a:r>
              <a:rPr sz="1200" dirty="0">
                <a:latin typeface="Times New Roman"/>
                <a:cs typeface="Times New Roman"/>
              </a:rPr>
              <a:t>meno </a:t>
            </a:r>
            <a:r>
              <a:rPr sz="1200" spc="-5" dirty="0">
                <a:latin typeface="Times New Roman"/>
                <a:cs typeface="Times New Roman"/>
              </a:rPr>
              <a:t>malintesi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giudicare </a:t>
            </a:r>
            <a:r>
              <a:rPr sz="1200" dirty="0">
                <a:latin typeface="Times New Roman"/>
                <a:cs typeface="Times New Roman"/>
              </a:rPr>
              <a:t>e sempre più </a:t>
            </a:r>
            <a:r>
              <a:rPr sz="1200" spc="-5" dirty="0">
                <a:latin typeface="Times New Roman"/>
                <a:cs typeface="Times New Roman"/>
              </a:rPr>
              <a:t>fenomeni misteriosi </a:t>
            </a:r>
            <a:r>
              <a:rPr sz="1200" dirty="0">
                <a:latin typeface="Times New Roman"/>
                <a:cs typeface="Times New Roman"/>
              </a:rPr>
              <a:t>da spiegare e da </a:t>
            </a:r>
            <a:r>
              <a:rPr sz="1200" spc="-5" dirty="0">
                <a:latin typeface="Times New Roman"/>
                <a:cs typeface="Times New Roman"/>
              </a:rPr>
              <a:t>interpretare. Di  </a:t>
            </a:r>
            <a:r>
              <a:rPr sz="1200" dirty="0">
                <a:latin typeface="Times New Roman"/>
                <a:cs typeface="Times New Roman"/>
              </a:rPr>
              <a:t>stadio in </a:t>
            </a:r>
            <a:r>
              <a:rPr sz="1200" spc="-5" dirty="0">
                <a:latin typeface="Times New Roman"/>
                <a:cs typeface="Times New Roman"/>
              </a:rPr>
              <a:t>stadio essi si </a:t>
            </a:r>
            <a:r>
              <a:rPr sz="1200" dirty="0">
                <a:latin typeface="Times New Roman"/>
                <a:cs typeface="Times New Roman"/>
              </a:rPr>
              <a:t>evolvono da </a:t>
            </a:r>
            <a:r>
              <a:rPr sz="1200" spc="-5" dirty="0">
                <a:latin typeface="Times New Roman"/>
                <a:cs typeface="Times New Roman"/>
              </a:rPr>
              <a:t>arbitri </a:t>
            </a:r>
            <a:r>
              <a:rPr sz="1200" dirty="0">
                <a:latin typeface="Times New Roman"/>
                <a:cs typeface="Times New Roman"/>
              </a:rPr>
              <a:t>di controversie a </a:t>
            </a:r>
            <a:r>
              <a:rPr sz="1200" i="1" spc="-5" dirty="0">
                <a:latin typeface="Times New Roman"/>
                <a:cs typeface="Times New Roman"/>
              </a:rPr>
              <a:t>chiarificatori </a:t>
            </a:r>
            <a:r>
              <a:rPr sz="1200" i="1" dirty="0">
                <a:latin typeface="Times New Roman"/>
                <a:cs typeface="Times New Roman"/>
              </a:rPr>
              <a:t>di </a:t>
            </a:r>
            <a:r>
              <a:rPr sz="1200" i="1" spc="-5" dirty="0">
                <a:latin typeface="Times New Roman"/>
                <a:cs typeface="Times New Roman"/>
              </a:rPr>
              <a:t>misteri </a:t>
            </a:r>
            <a:r>
              <a:rPr sz="1200" i="1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trasformandosi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giudici </a:t>
            </a:r>
            <a:r>
              <a:rPr sz="1200" dirty="0">
                <a:latin typeface="Times New Roman"/>
                <a:cs typeface="Times New Roman"/>
              </a:rPr>
              <a:t>in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maestri</a:t>
            </a:r>
            <a:endParaRPr sz="1200">
              <a:latin typeface="Times New Roman"/>
              <a:cs typeface="Times New Roman"/>
            </a:endParaRPr>
          </a:p>
          <a:p>
            <a:pPr marL="76200" marR="68580">
              <a:lnSpc>
                <a:spcPts val="1380"/>
              </a:lnSpc>
              <a:spcBef>
                <a:spcPts val="40"/>
              </a:spcBef>
            </a:pPr>
            <a:r>
              <a:rPr sz="1200" spc="-5" dirty="0">
                <a:latin typeface="Times New Roman"/>
                <a:cs typeface="Times New Roman"/>
              </a:rPr>
              <a:t>d’interpretazione. Essi </a:t>
            </a:r>
            <a:r>
              <a:rPr sz="1200" dirty="0">
                <a:latin typeface="Times New Roman"/>
                <a:cs typeface="Times New Roman"/>
              </a:rPr>
              <a:t>furono in </a:t>
            </a:r>
            <a:r>
              <a:rPr sz="1200" spc="-5" dirty="0">
                <a:latin typeface="Times New Roman"/>
                <a:cs typeface="Times New Roman"/>
              </a:rPr>
              <a:t>passato arbitri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coloro che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ignoranza permisero l’insorgere </a:t>
            </a:r>
            <a:r>
              <a:rPr sz="1200" spc="1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difficoltà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malintesi;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ora  </a:t>
            </a:r>
            <a:r>
              <a:rPr sz="1200" dirty="0">
                <a:latin typeface="Times New Roman"/>
                <a:cs typeface="Times New Roman"/>
              </a:rPr>
              <a:t>stanno </a:t>
            </a:r>
            <a:r>
              <a:rPr sz="1200" spc="-5" dirty="0">
                <a:latin typeface="Times New Roman"/>
                <a:cs typeface="Times New Roman"/>
              </a:rPr>
              <a:t>divenendo </a:t>
            </a:r>
            <a:r>
              <a:rPr sz="1200" dirty="0">
                <a:latin typeface="Times New Roman"/>
                <a:cs typeface="Times New Roman"/>
              </a:rPr>
              <a:t>istruttori di </a:t>
            </a:r>
            <a:r>
              <a:rPr sz="1200" spc="-5" dirty="0">
                <a:latin typeface="Times New Roman"/>
                <a:cs typeface="Times New Roman"/>
              </a:rPr>
              <a:t>coloro che </a:t>
            </a:r>
            <a:r>
              <a:rPr sz="1200" dirty="0">
                <a:latin typeface="Times New Roman"/>
                <a:cs typeface="Times New Roman"/>
              </a:rPr>
              <a:t>sono sufficientemente </a:t>
            </a:r>
            <a:r>
              <a:rPr sz="1200" spc="-5" dirty="0">
                <a:latin typeface="Times New Roman"/>
                <a:cs typeface="Times New Roman"/>
              </a:rPr>
              <a:t>intelligenti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tolleranti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evitare </a:t>
            </a:r>
            <a:r>
              <a:rPr sz="1200" dirty="0">
                <a:latin typeface="Times New Roman"/>
                <a:cs typeface="Times New Roman"/>
              </a:rPr>
              <a:t>conflitti di mente e guerre  </a:t>
            </a:r>
            <a:r>
              <a:rPr sz="1200" spc="-5" dirty="0">
                <a:latin typeface="Times New Roman"/>
                <a:cs typeface="Times New Roman"/>
              </a:rPr>
              <a:t>d’opinione. </a:t>
            </a:r>
            <a:r>
              <a:rPr sz="1200" dirty="0">
                <a:latin typeface="Times New Roman"/>
                <a:cs typeface="Times New Roman"/>
              </a:rPr>
              <a:t>Più è </a:t>
            </a:r>
            <a:r>
              <a:rPr sz="1200" spc="-5" dirty="0">
                <a:latin typeface="Times New Roman"/>
                <a:cs typeface="Times New Roman"/>
              </a:rPr>
              <a:t>elevata l’educazione </a:t>
            </a:r>
            <a:r>
              <a:rPr sz="1200" dirty="0">
                <a:latin typeface="Times New Roman"/>
                <a:cs typeface="Times New Roman"/>
              </a:rPr>
              <a:t>di una </a:t>
            </a:r>
            <a:r>
              <a:rPr sz="1200" spc="-5" dirty="0">
                <a:latin typeface="Times New Roman"/>
                <a:cs typeface="Times New Roman"/>
              </a:rPr>
              <a:t>creatura, </a:t>
            </a:r>
            <a:r>
              <a:rPr sz="1200" dirty="0">
                <a:latin typeface="Times New Roman"/>
                <a:cs typeface="Times New Roman"/>
              </a:rPr>
              <a:t>più essa </a:t>
            </a:r>
            <a:r>
              <a:rPr sz="1200" spc="5" dirty="0">
                <a:latin typeface="Times New Roman"/>
                <a:cs typeface="Times New Roman"/>
              </a:rPr>
              <a:t>ha </a:t>
            </a:r>
            <a:r>
              <a:rPr sz="1200" spc="-5" dirty="0">
                <a:latin typeface="Times New Roman"/>
                <a:cs typeface="Times New Roman"/>
              </a:rPr>
              <a:t>rispetto per </a:t>
            </a:r>
            <a:r>
              <a:rPr sz="1200" dirty="0">
                <a:latin typeface="Times New Roman"/>
                <a:cs typeface="Times New Roman"/>
              </a:rPr>
              <a:t>la conoscenza, </a:t>
            </a:r>
            <a:r>
              <a:rPr sz="1200" spc="-5" dirty="0">
                <a:latin typeface="Times New Roman"/>
                <a:cs typeface="Times New Roman"/>
              </a:rPr>
              <a:t>l’esperienza </a:t>
            </a:r>
            <a:r>
              <a:rPr sz="1200" dirty="0">
                <a:latin typeface="Times New Roman"/>
                <a:cs typeface="Times New Roman"/>
              </a:rPr>
              <a:t>e le opinioni </a:t>
            </a:r>
            <a:r>
              <a:rPr sz="1200" spc="-5" dirty="0">
                <a:latin typeface="Times New Roman"/>
                <a:cs typeface="Times New Roman"/>
              </a:rPr>
              <a:t>degli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altri.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66040">
              <a:lnSpc>
                <a:spcPct val="959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(278.4) 25:3.13 </a:t>
            </a:r>
            <a:r>
              <a:rPr sz="1200" dirty="0">
                <a:latin typeface="Times New Roman"/>
                <a:cs typeface="Times New Roman"/>
              </a:rPr>
              <a:t>7. </a:t>
            </a:r>
            <a:r>
              <a:rPr sz="1200" i="1" spc="-5" dirty="0">
                <a:latin typeface="Times New Roman"/>
                <a:cs typeface="Times New Roman"/>
              </a:rPr>
              <a:t>Conciliatori presso </a:t>
            </a:r>
            <a:r>
              <a:rPr sz="1200" i="1" dirty="0">
                <a:latin typeface="Times New Roman"/>
                <a:cs typeface="Times New Roman"/>
              </a:rPr>
              <a:t>i </a:t>
            </a:r>
            <a:r>
              <a:rPr sz="1200" i="1" spc="-5" dirty="0">
                <a:latin typeface="Times New Roman"/>
                <a:cs typeface="Times New Roman"/>
              </a:rPr>
              <a:t>Superuniversi. </a:t>
            </a:r>
            <a:r>
              <a:rPr sz="1200" spc="-5" dirty="0">
                <a:latin typeface="Times New Roman"/>
                <a:cs typeface="Times New Roman"/>
              </a:rPr>
              <a:t>Qui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conciliatori divengono coordinati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quattro arbitri </a:t>
            </a:r>
            <a:r>
              <a:rPr sz="1200" dirty="0">
                <a:latin typeface="Times New Roman"/>
                <a:cs typeface="Times New Roman"/>
              </a:rPr>
              <a:t>istruttori </a:t>
            </a:r>
            <a:r>
              <a:rPr sz="1200" spc="-5" dirty="0">
                <a:latin typeface="Times New Roman"/>
                <a:cs typeface="Times New Roman"/>
              </a:rPr>
              <a:t>che si  comprendono </a:t>
            </a:r>
            <a:r>
              <a:rPr sz="1200" dirty="0">
                <a:latin typeface="Times New Roman"/>
                <a:cs typeface="Times New Roman"/>
              </a:rPr>
              <a:t>reciprocamente e che funzionano in modo </a:t>
            </a:r>
            <a:r>
              <a:rPr sz="1200" spc="-5" dirty="0">
                <a:latin typeface="Times New Roman"/>
                <a:cs typeface="Times New Roman"/>
              </a:rPr>
              <a:t>perfetto. L’esecutore </a:t>
            </a:r>
            <a:r>
              <a:rPr sz="1200" dirty="0">
                <a:latin typeface="Times New Roman"/>
                <a:cs typeface="Times New Roman"/>
              </a:rPr>
              <a:t>divino è svestito </a:t>
            </a:r>
            <a:r>
              <a:rPr sz="1200" spc="-5" dirty="0">
                <a:latin typeface="Times New Roman"/>
                <a:cs typeface="Times New Roman"/>
              </a:rPr>
              <a:t>del potere </a:t>
            </a:r>
            <a:r>
              <a:rPr sz="1200" dirty="0">
                <a:latin typeface="Times New Roman"/>
                <a:cs typeface="Times New Roman"/>
              </a:rPr>
              <a:t>punitivo e diviene la </a:t>
            </a:r>
            <a:r>
              <a:rPr sz="1200" spc="-5" dirty="0">
                <a:latin typeface="Times New Roman"/>
                <a:cs typeface="Times New Roman"/>
              </a:rPr>
              <a:t>voce  </a:t>
            </a:r>
            <a:r>
              <a:rPr sz="1200" dirty="0">
                <a:latin typeface="Times New Roman"/>
                <a:cs typeface="Times New Roman"/>
              </a:rPr>
              <a:t>fisica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terna spirituale. </a:t>
            </a:r>
            <a:r>
              <a:rPr sz="1200" spc="-5" dirty="0">
                <a:latin typeface="Times New Roman"/>
                <a:cs typeface="Times New Roman"/>
              </a:rPr>
              <a:t>Ora </a:t>
            </a:r>
            <a:r>
              <a:rPr sz="1200" dirty="0">
                <a:latin typeface="Times New Roman"/>
                <a:cs typeface="Times New Roman"/>
              </a:rPr>
              <a:t>questi </a:t>
            </a:r>
            <a:r>
              <a:rPr sz="1200" spc="-5" dirty="0">
                <a:latin typeface="Times New Roman"/>
                <a:cs typeface="Times New Roman"/>
              </a:rPr>
              <a:t>consiglieri ed </a:t>
            </a:r>
            <a:r>
              <a:rPr sz="1200" dirty="0">
                <a:latin typeface="Times New Roman"/>
                <a:cs typeface="Times New Roman"/>
              </a:rPr>
              <a:t>istruttori </a:t>
            </a:r>
            <a:r>
              <a:rPr sz="1200" spc="-5" dirty="0">
                <a:latin typeface="Times New Roman"/>
                <a:cs typeface="Times New Roman"/>
              </a:rPr>
              <a:t>hanno </a:t>
            </a:r>
            <a:r>
              <a:rPr sz="1200" dirty="0">
                <a:latin typeface="Times New Roman"/>
                <a:cs typeface="Times New Roman"/>
              </a:rPr>
              <a:t>acquisito una </a:t>
            </a:r>
            <a:r>
              <a:rPr sz="1200" spc="-5" dirty="0">
                <a:latin typeface="Times New Roman"/>
                <a:cs typeface="Times New Roman"/>
              </a:rPr>
              <a:t>profonda </a:t>
            </a:r>
            <a:r>
              <a:rPr sz="1200" dirty="0">
                <a:latin typeface="Times New Roman"/>
                <a:cs typeface="Times New Roman"/>
              </a:rPr>
              <a:t>familiarità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maggior </a:t>
            </a:r>
            <a:r>
              <a:rPr sz="1200" spc="5" dirty="0">
                <a:latin typeface="Times New Roman"/>
                <a:cs typeface="Times New Roman"/>
              </a:rPr>
              <a:t>parte </a:t>
            </a:r>
            <a:r>
              <a:rPr sz="1200" spc="-5" dirty="0">
                <a:latin typeface="Times New Roman"/>
                <a:cs typeface="Times New Roman"/>
              </a:rPr>
              <a:t>delle  difficoltà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problemi </a:t>
            </a:r>
            <a:r>
              <a:rPr sz="1200" spc="-5" dirty="0">
                <a:latin typeface="Times New Roman"/>
                <a:cs typeface="Times New Roman"/>
              </a:rPr>
              <a:t>reali incontrati nella </a:t>
            </a:r>
            <a:r>
              <a:rPr sz="1200" dirty="0">
                <a:latin typeface="Times New Roman"/>
                <a:cs typeface="Times New Roman"/>
              </a:rPr>
              <a:t>conduzione </a:t>
            </a:r>
            <a:r>
              <a:rPr sz="1200" spc="-5" dirty="0">
                <a:latin typeface="Times New Roman"/>
                <a:cs typeface="Times New Roman"/>
              </a:rPr>
              <a:t>degli </a:t>
            </a:r>
            <a:r>
              <a:rPr sz="1200" dirty="0">
                <a:latin typeface="Times New Roman"/>
                <a:cs typeface="Times New Roman"/>
              </a:rPr>
              <a:t>affari </a:t>
            </a:r>
            <a:r>
              <a:rPr sz="1200" spc="-5" dirty="0">
                <a:latin typeface="Times New Roman"/>
                <a:cs typeface="Times New Roman"/>
              </a:rPr>
              <a:t>superuniversali. Essi </a:t>
            </a:r>
            <a:r>
              <a:rPr sz="1200" dirty="0">
                <a:latin typeface="Times New Roman"/>
                <a:cs typeface="Times New Roman"/>
              </a:rPr>
              <a:t>divengono in </a:t>
            </a:r>
            <a:r>
              <a:rPr sz="1200" spc="-5" dirty="0">
                <a:latin typeface="Times New Roman"/>
                <a:cs typeface="Times New Roman"/>
              </a:rPr>
              <a:t>tal </a:t>
            </a:r>
            <a:r>
              <a:rPr sz="1200" dirty="0">
                <a:latin typeface="Times New Roman"/>
                <a:cs typeface="Times New Roman"/>
              </a:rPr>
              <a:t>modo </a:t>
            </a:r>
            <a:r>
              <a:rPr sz="1200" spc="-5" dirty="0">
                <a:latin typeface="Times New Roman"/>
                <a:cs typeface="Times New Roman"/>
              </a:rPr>
              <a:t>meravigliosi  consiglieri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saggi istruttori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pellegrini </a:t>
            </a:r>
            <a:r>
              <a:rPr sz="1200" dirty="0">
                <a:latin typeface="Times New Roman"/>
                <a:cs typeface="Times New Roman"/>
              </a:rPr>
              <a:t>ascendenti </a:t>
            </a:r>
            <a:r>
              <a:rPr sz="1200" spc="-5" dirty="0">
                <a:latin typeface="Times New Roman"/>
                <a:cs typeface="Times New Roman"/>
              </a:rPr>
              <a:t>residenti </a:t>
            </a:r>
            <a:r>
              <a:rPr sz="1200" dirty="0">
                <a:latin typeface="Times New Roman"/>
                <a:cs typeface="Times New Roman"/>
              </a:rPr>
              <a:t>sulle </a:t>
            </a:r>
            <a:r>
              <a:rPr sz="1200" spc="-5" dirty="0">
                <a:latin typeface="Times New Roman"/>
                <a:cs typeface="Times New Roman"/>
              </a:rPr>
              <a:t>sfere educative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circondano </a:t>
            </a:r>
            <a:r>
              <a:rPr sz="1200" dirty="0">
                <a:latin typeface="Times New Roman"/>
                <a:cs typeface="Times New Roman"/>
              </a:rPr>
              <a:t>i mondi </a:t>
            </a:r>
            <a:r>
              <a:rPr sz="1200" spc="-5" dirty="0">
                <a:latin typeface="Times New Roman"/>
                <a:cs typeface="Times New Roman"/>
              </a:rPr>
              <a:t>capitale dei  Superuniversi.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3398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(278.5) 25:3.14 </a:t>
            </a:r>
            <a:r>
              <a:rPr sz="1200" dirty="0">
                <a:latin typeface="Times New Roman"/>
                <a:cs typeface="Times New Roman"/>
              </a:rPr>
              <a:t>Tutti i </a:t>
            </a:r>
            <a:r>
              <a:rPr sz="1200" spc="-5" dirty="0">
                <a:latin typeface="Times New Roman"/>
                <a:cs typeface="Times New Roman"/>
              </a:rPr>
              <a:t>conciliatori servono </a:t>
            </a:r>
            <a:r>
              <a:rPr sz="1200" dirty="0">
                <a:latin typeface="Times New Roman"/>
                <a:cs typeface="Times New Roman"/>
              </a:rPr>
              <a:t>sotto la supervisione </a:t>
            </a:r>
            <a:r>
              <a:rPr sz="1200" spc="-5" dirty="0">
                <a:latin typeface="Times New Roman"/>
                <a:cs typeface="Times New Roman"/>
              </a:rPr>
              <a:t>generale degli </a:t>
            </a:r>
            <a:r>
              <a:rPr sz="1200" dirty="0">
                <a:latin typeface="Times New Roman"/>
                <a:cs typeface="Times New Roman"/>
              </a:rPr>
              <a:t>Antichi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Giorni e sotto la </a:t>
            </a:r>
            <a:r>
              <a:rPr sz="1200" spc="-5" dirty="0">
                <a:latin typeface="Times New Roman"/>
                <a:cs typeface="Times New Roman"/>
              </a:rPr>
              <a:t>direzione diretta degli </a:t>
            </a:r>
            <a:r>
              <a:rPr sz="1200" dirty="0">
                <a:latin typeface="Times New Roman"/>
                <a:cs typeface="Times New Roman"/>
              </a:rPr>
              <a:t>Aiuti  </a:t>
            </a:r>
            <a:r>
              <a:rPr sz="1200" spc="-5" dirty="0">
                <a:latin typeface="Times New Roman"/>
                <a:cs typeface="Times New Roman"/>
              </a:rPr>
              <a:t>d’Immagini fino </a:t>
            </a:r>
            <a:r>
              <a:rPr sz="1200" dirty="0">
                <a:latin typeface="Times New Roman"/>
                <a:cs typeface="Times New Roman"/>
              </a:rPr>
              <a:t>al </a:t>
            </a:r>
            <a:r>
              <a:rPr sz="1200" spc="-5" dirty="0">
                <a:latin typeface="Times New Roman"/>
                <a:cs typeface="Times New Roman"/>
              </a:rPr>
              <a:t>momento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cui sono elevati </a:t>
            </a:r>
            <a:r>
              <a:rPr sz="1200" dirty="0">
                <a:latin typeface="Times New Roman"/>
                <a:cs typeface="Times New Roman"/>
              </a:rPr>
              <a:t>al </a:t>
            </a:r>
            <a:r>
              <a:rPr sz="1200" spc="-5" dirty="0">
                <a:latin typeface="Times New Roman"/>
                <a:cs typeface="Times New Roman"/>
              </a:rPr>
              <a:t>Paradiso. Durante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soggiorno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Paradiso </a:t>
            </a:r>
            <a:r>
              <a:rPr sz="1200" dirty="0">
                <a:latin typeface="Times New Roman"/>
                <a:cs typeface="Times New Roman"/>
              </a:rPr>
              <a:t>essi rendono </a:t>
            </a:r>
            <a:r>
              <a:rPr sz="1200" spc="-5" dirty="0">
                <a:latin typeface="Times New Roman"/>
                <a:cs typeface="Times New Roman"/>
              </a:rPr>
              <a:t>conto </a:t>
            </a:r>
            <a:r>
              <a:rPr sz="1200" dirty="0">
                <a:latin typeface="Times New Roman"/>
                <a:cs typeface="Times New Roman"/>
              </a:rPr>
              <a:t>allo Spirito  </a:t>
            </a:r>
            <a:r>
              <a:rPr sz="1200" spc="-5" dirty="0">
                <a:latin typeface="Times New Roman"/>
                <a:cs typeface="Times New Roman"/>
              </a:rPr>
              <a:t>Maestro che </a:t>
            </a:r>
            <a:r>
              <a:rPr sz="1200" dirty="0">
                <a:latin typeface="Times New Roman"/>
                <a:cs typeface="Times New Roman"/>
              </a:rPr>
              <a:t>presiede il </a:t>
            </a:r>
            <a:r>
              <a:rPr sz="1200" spc="-5" dirty="0">
                <a:latin typeface="Times New Roman"/>
                <a:cs typeface="Times New Roman"/>
              </a:rPr>
              <a:t>Superuniverso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loro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origine.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48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489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95309" cy="4132579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112395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(278.6) 25:3.15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registri dei </a:t>
            </a:r>
            <a:r>
              <a:rPr sz="1200" dirty="0">
                <a:latin typeface="Times New Roman"/>
                <a:cs typeface="Times New Roman"/>
              </a:rPr>
              <a:t>Superuniversi non enumerano i </a:t>
            </a:r>
            <a:r>
              <a:rPr sz="1200" spc="-5" dirty="0">
                <a:latin typeface="Times New Roman"/>
                <a:cs typeface="Times New Roman"/>
              </a:rPr>
              <a:t>conciliatori che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passati </a:t>
            </a:r>
            <a:r>
              <a:rPr sz="1200" dirty="0">
                <a:latin typeface="Times New Roman"/>
                <a:cs typeface="Times New Roman"/>
              </a:rPr>
              <a:t>al di là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giurisdizione, </a:t>
            </a:r>
            <a:r>
              <a:rPr sz="1200" dirty="0">
                <a:latin typeface="Times New Roman"/>
                <a:cs typeface="Times New Roman"/>
              </a:rPr>
              <a:t>e tali  </a:t>
            </a:r>
            <a:r>
              <a:rPr sz="1200" spc="-5" dirty="0">
                <a:latin typeface="Times New Roman"/>
                <a:cs typeface="Times New Roman"/>
              </a:rPr>
              <a:t>commissioni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largamente </a:t>
            </a:r>
            <a:r>
              <a:rPr sz="1200" dirty="0">
                <a:latin typeface="Times New Roman"/>
                <a:cs typeface="Times New Roman"/>
              </a:rPr>
              <a:t>distribuite </a:t>
            </a:r>
            <a:r>
              <a:rPr sz="1200" spc="-5" dirty="0">
                <a:latin typeface="Times New Roman"/>
                <a:cs typeface="Times New Roman"/>
              </a:rPr>
              <a:t>nel </a:t>
            </a:r>
            <a:r>
              <a:rPr sz="1200" dirty="0">
                <a:latin typeface="Times New Roman"/>
                <a:cs typeface="Times New Roman"/>
              </a:rPr>
              <a:t>grande </a:t>
            </a:r>
            <a:r>
              <a:rPr sz="1200" spc="-5" dirty="0">
                <a:latin typeface="Times New Roman"/>
                <a:cs typeface="Times New Roman"/>
              </a:rPr>
              <a:t>Universo. L’ultimo </a:t>
            </a:r>
            <a:r>
              <a:rPr sz="1200" dirty="0">
                <a:latin typeface="Times New Roman"/>
                <a:cs typeface="Times New Roman"/>
              </a:rPr>
              <a:t>rapporto </a:t>
            </a:r>
            <a:r>
              <a:rPr sz="1200" spc="-5" dirty="0">
                <a:latin typeface="Times New Roman"/>
                <a:cs typeface="Times New Roman"/>
              </a:rPr>
              <a:t>statistico su Uversa </a:t>
            </a:r>
            <a:r>
              <a:rPr sz="1200" dirty="0">
                <a:latin typeface="Times New Roman"/>
                <a:cs typeface="Times New Roman"/>
              </a:rPr>
              <a:t>dà un numero di commissioni  </a:t>
            </a:r>
            <a:r>
              <a:rPr sz="1200" spc="-5" dirty="0">
                <a:latin typeface="Times New Roman"/>
                <a:cs typeface="Times New Roman"/>
              </a:rPr>
              <a:t>operanti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Orvonton </a:t>
            </a:r>
            <a:r>
              <a:rPr sz="1200" dirty="0">
                <a:latin typeface="Times New Roman"/>
                <a:cs typeface="Times New Roman"/>
              </a:rPr>
              <a:t>di quasi </a:t>
            </a:r>
            <a:r>
              <a:rPr sz="1200" spc="-5" dirty="0">
                <a:latin typeface="Times New Roman"/>
                <a:cs typeface="Times New Roman"/>
              </a:rPr>
              <a:t>diciottomila miliardi </a:t>
            </a:r>
            <a:r>
              <a:rPr sz="1200" dirty="0">
                <a:latin typeface="Times New Roman"/>
                <a:cs typeface="Times New Roman"/>
              </a:rPr>
              <a:t>— più di </a:t>
            </a:r>
            <a:r>
              <a:rPr sz="1200" spc="-5" dirty="0">
                <a:latin typeface="Times New Roman"/>
                <a:cs typeface="Times New Roman"/>
              </a:rPr>
              <a:t>settantamila miliardi d’individui. Ma questa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soltanto </a:t>
            </a:r>
            <a:r>
              <a:rPr sz="1200" dirty="0">
                <a:latin typeface="Times New Roman"/>
                <a:cs typeface="Times New Roman"/>
              </a:rPr>
              <a:t>una  </a:t>
            </a:r>
            <a:r>
              <a:rPr sz="1200" spc="-5" dirty="0">
                <a:latin typeface="Times New Roman"/>
                <a:cs typeface="Times New Roman"/>
              </a:rPr>
              <a:t>piccolissima frazione </a:t>
            </a:r>
            <a:r>
              <a:rPr sz="1200" dirty="0">
                <a:latin typeface="Times New Roman"/>
                <a:cs typeface="Times New Roman"/>
              </a:rPr>
              <a:t>della moltitudine di </a:t>
            </a:r>
            <a:r>
              <a:rPr sz="1200" spc="-5" dirty="0">
                <a:latin typeface="Times New Roman"/>
                <a:cs typeface="Times New Roman"/>
              </a:rPr>
              <a:t>conciliatori che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stati creati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Orvonton; </a:t>
            </a:r>
            <a:r>
              <a:rPr sz="1200" dirty="0">
                <a:latin typeface="Times New Roman"/>
                <a:cs typeface="Times New Roman"/>
              </a:rPr>
              <a:t>il loro </a:t>
            </a:r>
            <a:r>
              <a:rPr sz="1200" spc="-5" dirty="0">
                <a:latin typeface="Times New Roman"/>
                <a:cs typeface="Times New Roman"/>
              </a:rPr>
              <a:t>numero </a:t>
            </a:r>
            <a:r>
              <a:rPr sz="1200" dirty="0">
                <a:latin typeface="Times New Roman"/>
                <a:cs typeface="Times New Roman"/>
              </a:rPr>
              <a:t>è di dimensione molto più  </a:t>
            </a:r>
            <a:r>
              <a:rPr sz="1200" spc="-5" dirty="0">
                <a:latin typeface="Times New Roman"/>
                <a:cs typeface="Times New Roman"/>
              </a:rPr>
              <a:t>elevata ed equivale al numero </a:t>
            </a:r>
            <a:r>
              <a:rPr sz="1200" dirty="0">
                <a:latin typeface="Times New Roman"/>
                <a:cs typeface="Times New Roman"/>
              </a:rPr>
              <a:t>totale </a:t>
            </a:r>
            <a:r>
              <a:rPr sz="1200" spc="-5" dirty="0">
                <a:latin typeface="Times New Roman"/>
                <a:cs typeface="Times New Roman"/>
              </a:rPr>
              <a:t>dei Servitali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Havona, </a:t>
            </a:r>
            <a:r>
              <a:rPr sz="1200" dirty="0">
                <a:latin typeface="Times New Roman"/>
                <a:cs typeface="Times New Roman"/>
              </a:rPr>
              <a:t>tenuto </a:t>
            </a:r>
            <a:r>
              <a:rPr sz="1200" spc="-5" dirty="0">
                <a:latin typeface="Times New Roman"/>
                <a:cs typeface="Times New Roman"/>
              </a:rPr>
              <a:t>conto della trasmutazione </a:t>
            </a:r>
            <a:r>
              <a:rPr sz="1200" dirty="0">
                <a:latin typeface="Times New Roman"/>
                <a:cs typeface="Times New Roman"/>
              </a:rPr>
              <a:t>in Guide </a:t>
            </a:r>
            <a:r>
              <a:rPr sz="1200" spc="-5" dirty="0">
                <a:latin typeface="Times New Roman"/>
                <a:cs typeface="Times New Roman"/>
              </a:rPr>
              <a:t>dei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Diplomati.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33972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(278.7) 25:3.16 </a:t>
            </a:r>
            <a:r>
              <a:rPr sz="1200" spc="-5" dirty="0">
                <a:latin typeface="Times New Roman"/>
                <a:cs typeface="Times New Roman"/>
              </a:rPr>
              <a:t>Di </a:t>
            </a:r>
            <a:r>
              <a:rPr sz="1200" dirty="0">
                <a:latin typeface="Times New Roman"/>
                <a:cs typeface="Times New Roman"/>
              </a:rPr>
              <a:t>tanto in </a:t>
            </a:r>
            <a:r>
              <a:rPr sz="1200" spc="-5" dirty="0">
                <a:latin typeface="Times New Roman"/>
                <a:cs typeface="Times New Roman"/>
              </a:rPr>
              <a:t>tanto, </a:t>
            </a:r>
            <a:r>
              <a:rPr sz="1200" dirty="0">
                <a:latin typeface="Times New Roman"/>
                <a:cs typeface="Times New Roman"/>
              </a:rPr>
              <a:t>quando il </a:t>
            </a:r>
            <a:r>
              <a:rPr sz="1200" spc="-5" dirty="0">
                <a:latin typeface="Times New Roman"/>
                <a:cs typeface="Times New Roman"/>
              </a:rPr>
              <a:t>numero dei conciliatori dei Superuniversi aumenta, essi </a:t>
            </a:r>
            <a:r>
              <a:rPr sz="1200" dirty="0">
                <a:latin typeface="Times New Roman"/>
                <a:cs typeface="Times New Roman"/>
              </a:rPr>
              <a:t>vengono </a:t>
            </a:r>
            <a:r>
              <a:rPr sz="1200" spc="-5" dirty="0">
                <a:latin typeface="Times New Roman"/>
                <a:cs typeface="Times New Roman"/>
              </a:rPr>
              <a:t>trasferiti </a:t>
            </a:r>
            <a:r>
              <a:rPr sz="1200" dirty="0">
                <a:latin typeface="Times New Roman"/>
                <a:cs typeface="Times New Roman"/>
              </a:rPr>
              <a:t>al consiglio di  </a:t>
            </a:r>
            <a:r>
              <a:rPr sz="1200" spc="-5" dirty="0">
                <a:latin typeface="Times New Roman"/>
                <a:cs typeface="Times New Roman"/>
              </a:rPr>
              <a:t>perfezione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Paradiso, </a:t>
            </a:r>
            <a:r>
              <a:rPr sz="1200" spc="5" dirty="0">
                <a:latin typeface="Times New Roman"/>
                <a:cs typeface="Times New Roman"/>
              </a:rPr>
              <a:t>da </a:t>
            </a:r>
            <a:r>
              <a:rPr sz="1200" dirty="0">
                <a:latin typeface="Times New Roman"/>
                <a:cs typeface="Times New Roman"/>
              </a:rPr>
              <a:t>dove </a:t>
            </a:r>
            <a:r>
              <a:rPr sz="1200" spc="-5" dirty="0">
                <a:latin typeface="Times New Roman"/>
                <a:cs typeface="Times New Roman"/>
              </a:rPr>
              <a:t>emergono </a:t>
            </a:r>
            <a:r>
              <a:rPr sz="1200" dirty="0">
                <a:latin typeface="Times New Roman"/>
                <a:cs typeface="Times New Roman"/>
              </a:rPr>
              <a:t>successivamente </a:t>
            </a:r>
            <a:r>
              <a:rPr sz="1200" spc="-5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corpo </a:t>
            </a:r>
            <a:r>
              <a:rPr sz="1200" spc="-5" dirty="0">
                <a:latin typeface="Times New Roman"/>
                <a:cs typeface="Times New Roman"/>
              </a:rPr>
              <a:t>coordinatore </a:t>
            </a:r>
            <a:r>
              <a:rPr sz="1200" dirty="0">
                <a:latin typeface="Times New Roman"/>
                <a:cs typeface="Times New Roman"/>
              </a:rPr>
              <a:t>sviluppato dallo Spirito </a:t>
            </a:r>
            <a:r>
              <a:rPr sz="1200" spc="-5" dirty="0">
                <a:latin typeface="Times New Roman"/>
                <a:cs typeface="Times New Roman"/>
              </a:rPr>
              <a:t>Infinito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per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15"/>
              </a:lnSpc>
            </a:pPr>
            <a:r>
              <a:rPr sz="1200" spc="-5" dirty="0">
                <a:latin typeface="Times New Roman"/>
                <a:cs typeface="Times New Roman"/>
              </a:rPr>
              <a:t>l’Universo degli </a:t>
            </a:r>
            <a:r>
              <a:rPr sz="1200" dirty="0">
                <a:latin typeface="Times New Roman"/>
                <a:cs typeface="Times New Roman"/>
              </a:rPr>
              <a:t>Universi, un </a:t>
            </a:r>
            <a:r>
              <a:rPr sz="1200" spc="-5" dirty="0">
                <a:latin typeface="Times New Roman"/>
                <a:cs typeface="Times New Roman"/>
              </a:rPr>
              <a:t>gruppo meraviglioso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esseri </a:t>
            </a:r>
            <a:r>
              <a:rPr sz="1200" dirty="0">
                <a:latin typeface="Times New Roman"/>
                <a:cs typeface="Times New Roman"/>
              </a:rPr>
              <a:t>il cui </a:t>
            </a:r>
            <a:r>
              <a:rPr sz="1200" spc="-5" dirty="0">
                <a:latin typeface="Times New Roman"/>
                <a:cs typeface="Times New Roman"/>
              </a:rPr>
              <a:t>numero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efficienza crescono continuamente.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Mediante</a:t>
            </a:r>
            <a:endParaRPr sz="1200">
              <a:latin typeface="Times New Roman"/>
              <a:cs typeface="Times New Roman"/>
            </a:endParaRPr>
          </a:p>
          <a:p>
            <a:pPr marL="76200" marR="273050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l’ascensione esperienziale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formazione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Paradiso essi hanno acquisito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comprensione eccezionale della realtà emergente  dell’Essere </a:t>
            </a:r>
            <a:r>
              <a:rPr sz="1200" dirty="0">
                <a:latin typeface="Times New Roman"/>
                <a:cs typeface="Times New Roman"/>
              </a:rPr>
              <a:t>Supremo e </a:t>
            </a:r>
            <a:r>
              <a:rPr sz="1200" spc="-5" dirty="0">
                <a:latin typeface="Times New Roman"/>
                <a:cs typeface="Times New Roman"/>
              </a:rPr>
              <a:t>percorrono </a:t>
            </a:r>
            <a:r>
              <a:rPr sz="1200" dirty="0">
                <a:latin typeface="Times New Roman"/>
                <a:cs typeface="Times New Roman"/>
              </a:rPr>
              <a:t>l’Universo </a:t>
            </a:r>
            <a:r>
              <a:rPr sz="1200" spc="-5" dirty="0">
                <a:latin typeface="Times New Roman"/>
                <a:cs typeface="Times New Roman"/>
              </a:rPr>
              <a:t>degli Universi con incarichi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speciali.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558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(279.1) 25:3.17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membri </a:t>
            </a:r>
            <a:r>
              <a:rPr sz="1200" dirty="0">
                <a:latin typeface="Times New Roman"/>
                <a:cs typeface="Times New Roman"/>
              </a:rPr>
              <a:t>di una </a:t>
            </a:r>
            <a:r>
              <a:rPr sz="1200" spc="-5" dirty="0">
                <a:latin typeface="Times New Roman"/>
                <a:cs typeface="Times New Roman"/>
              </a:rPr>
              <a:t>commissione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conciliazione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vengono </a:t>
            </a:r>
            <a:r>
              <a:rPr sz="1200" dirty="0">
                <a:latin typeface="Times New Roman"/>
                <a:cs typeface="Times New Roman"/>
              </a:rPr>
              <a:t>mai </a:t>
            </a:r>
            <a:r>
              <a:rPr sz="1200" spc="-5" dirty="0">
                <a:latin typeface="Times New Roman"/>
                <a:cs typeface="Times New Roman"/>
              </a:rPr>
              <a:t>separati. Un gruppo </a:t>
            </a:r>
            <a:r>
              <a:rPr sz="1200" dirty="0">
                <a:latin typeface="Times New Roman"/>
                <a:cs typeface="Times New Roman"/>
              </a:rPr>
              <a:t>di quattro </a:t>
            </a:r>
            <a:r>
              <a:rPr sz="1200" spc="-5" dirty="0">
                <a:latin typeface="Times New Roman"/>
                <a:cs typeface="Times New Roman"/>
              </a:rPr>
              <a:t>serve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sempre </a:t>
            </a:r>
            <a:r>
              <a:rPr sz="1200" dirty="0">
                <a:latin typeface="Times New Roman"/>
                <a:cs typeface="Times New Roman"/>
              </a:rPr>
              <a:t>insieme  in base </a:t>
            </a:r>
            <a:r>
              <a:rPr sz="1200" spc="-5" dirty="0">
                <a:latin typeface="Times New Roman"/>
                <a:cs typeface="Times New Roman"/>
              </a:rPr>
              <a:t>all’associazione originaria. Anche nel loro servizio glorificato essi </a:t>
            </a:r>
            <a:r>
              <a:rPr sz="1200" dirty="0">
                <a:latin typeface="Times New Roman"/>
                <a:cs typeface="Times New Roman"/>
              </a:rPr>
              <a:t>continuano </a:t>
            </a:r>
            <a:r>
              <a:rPr sz="1200" spc="-5" dirty="0">
                <a:latin typeface="Times New Roman"/>
                <a:cs typeface="Times New Roman"/>
              </a:rPr>
              <a:t>ad operare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quartetti </a:t>
            </a:r>
            <a:r>
              <a:rPr sz="1200" dirty="0">
                <a:latin typeface="Times New Roman"/>
                <a:cs typeface="Times New Roman"/>
              </a:rPr>
              <a:t>d’esperienza  </a:t>
            </a:r>
            <a:r>
              <a:rPr sz="1200" spc="-5" dirty="0">
                <a:latin typeface="Times New Roman"/>
                <a:cs typeface="Times New Roman"/>
              </a:rPr>
              <a:t>cosmica accumulata </a:t>
            </a:r>
            <a:r>
              <a:rPr sz="1200" dirty="0">
                <a:latin typeface="Times New Roman"/>
                <a:cs typeface="Times New Roman"/>
              </a:rPr>
              <a:t>e di saggezza </a:t>
            </a:r>
            <a:r>
              <a:rPr sz="1200" spc="-5" dirty="0">
                <a:latin typeface="Times New Roman"/>
                <a:cs typeface="Times New Roman"/>
              </a:rPr>
              <a:t>esperienziale perfezionata. Essi rimangono eternamente associati come personificazione </a:t>
            </a:r>
            <a:r>
              <a:rPr sz="1200" dirty="0">
                <a:latin typeface="Times New Roman"/>
                <a:cs typeface="Times New Roman"/>
              </a:rPr>
              <a:t>della  </a:t>
            </a:r>
            <a:r>
              <a:rPr sz="1200" spc="-5" dirty="0">
                <a:latin typeface="Times New Roman"/>
                <a:cs typeface="Times New Roman"/>
              </a:rPr>
              <a:t>giustizia suprema del </a:t>
            </a:r>
            <a:r>
              <a:rPr sz="1200" dirty="0">
                <a:latin typeface="Times New Roman"/>
                <a:cs typeface="Times New Roman"/>
              </a:rPr>
              <a:t>tempo e </a:t>
            </a:r>
            <a:r>
              <a:rPr sz="1200" spc="-5" dirty="0">
                <a:latin typeface="Times New Roman"/>
                <a:cs typeface="Times New Roman"/>
              </a:rPr>
              <a:t>dello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spazio.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  <a:spcBef>
                <a:spcPts val="5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4. I Consiglieri</a:t>
            </a:r>
            <a:r>
              <a:rPr sz="1600" b="1" spc="-1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Tecnici</a:t>
            </a:r>
            <a:endParaRPr sz="1600">
              <a:latin typeface="Times New Roman"/>
              <a:cs typeface="Times New Roman"/>
            </a:endParaRPr>
          </a:p>
          <a:p>
            <a:pPr marL="76200" marR="340995">
              <a:lnSpc>
                <a:spcPts val="1370"/>
              </a:lnSpc>
              <a:spcBef>
                <a:spcPts val="143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(279.2) 25:4.1 </a:t>
            </a:r>
            <a:r>
              <a:rPr sz="1200" spc="-5" dirty="0">
                <a:latin typeface="Times New Roman"/>
                <a:cs typeface="Times New Roman"/>
              </a:rPr>
              <a:t>Queste menti giuridiche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tecniche del </a:t>
            </a:r>
            <a:r>
              <a:rPr sz="1200" dirty="0">
                <a:latin typeface="Times New Roman"/>
                <a:cs typeface="Times New Roman"/>
              </a:rPr>
              <a:t>mondo </a:t>
            </a:r>
            <a:r>
              <a:rPr sz="1200" spc="-5" dirty="0">
                <a:latin typeface="Times New Roman"/>
                <a:cs typeface="Times New Roman"/>
              </a:rPr>
              <a:t>spirituale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furono create </a:t>
            </a:r>
            <a:r>
              <a:rPr sz="1200" dirty="0">
                <a:latin typeface="Times New Roman"/>
                <a:cs typeface="Times New Roman"/>
              </a:rPr>
              <a:t>tali. Tra i </a:t>
            </a:r>
            <a:r>
              <a:rPr sz="1200" spc="5" dirty="0">
                <a:latin typeface="Times New Roman"/>
                <a:cs typeface="Times New Roman"/>
              </a:rPr>
              <a:t>primi </a:t>
            </a:r>
            <a:r>
              <a:rPr sz="1200" spc="-5" dirty="0">
                <a:latin typeface="Times New Roman"/>
                <a:cs typeface="Times New Roman"/>
              </a:rPr>
              <a:t>supernafini ed </a:t>
            </a:r>
            <a:r>
              <a:rPr sz="1200" dirty="0">
                <a:latin typeface="Times New Roman"/>
                <a:cs typeface="Times New Roman"/>
              </a:rPr>
              <a:t>onniafini lo  Spirito </a:t>
            </a:r>
            <a:r>
              <a:rPr sz="1200" spc="-5" dirty="0">
                <a:latin typeface="Times New Roman"/>
                <a:cs typeface="Times New Roman"/>
              </a:rPr>
              <a:t>Infinito scelse </a:t>
            </a:r>
            <a:r>
              <a:rPr sz="1200" dirty="0">
                <a:latin typeface="Times New Roman"/>
                <a:cs typeface="Times New Roman"/>
              </a:rPr>
              <a:t>un milione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menti più </a:t>
            </a:r>
            <a:r>
              <a:rPr sz="1200" spc="-5" dirty="0">
                <a:latin typeface="Times New Roman"/>
                <a:cs typeface="Times New Roman"/>
              </a:rPr>
              <a:t>disciplinate come nucleo </a:t>
            </a:r>
            <a:r>
              <a:rPr sz="1200" dirty="0">
                <a:latin typeface="Times New Roman"/>
                <a:cs typeface="Times New Roman"/>
              </a:rPr>
              <a:t>di questo </a:t>
            </a:r>
            <a:r>
              <a:rPr sz="1200" spc="-5" dirty="0">
                <a:latin typeface="Times New Roman"/>
                <a:cs typeface="Times New Roman"/>
              </a:rPr>
              <a:t>vasto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versatile gruppo.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sempre,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spc="5" dirty="0">
                <a:latin typeface="Times New Roman"/>
                <a:cs typeface="Times New Roman"/>
              </a:rPr>
              <a:t>da</a:t>
            </a:r>
            <a:endParaRPr sz="1200">
              <a:latin typeface="Times New Roman"/>
              <a:cs typeface="Times New Roman"/>
            </a:endParaRPr>
          </a:p>
          <a:p>
            <a:pPr marL="76200" marR="57404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quell’epoca </a:t>
            </a:r>
            <a:r>
              <a:rPr sz="1200" dirty="0">
                <a:latin typeface="Times New Roman"/>
                <a:cs typeface="Times New Roman"/>
              </a:rPr>
              <a:t>molto lontana, è </a:t>
            </a:r>
            <a:r>
              <a:rPr sz="1200" spc="-5" dirty="0">
                <a:latin typeface="Times New Roman"/>
                <a:cs typeface="Times New Roman"/>
              </a:rPr>
              <a:t>stata </a:t>
            </a:r>
            <a:r>
              <a:rPr sz="1200" dirty="0">
                <a:latin typeface="Times New Roman"/>
                <a:cs typeface="Times New Roman"/>
              </a:rPr>
              <a:t>richiesta a tutti </a:t>
            </a:r>
            <a:r>
              <a:rPr sz="1200" spc="-5" dirty="0">
                <a:latin typeface="Times New Roman"/>
                <a:cs typeface="Times New Roman"/>
              </a:rPr>
              <a:t>quelli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aspirano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diventare Consiglieri </a:t>
            </a:r>
            <a:r>
              <a:rPr sz="1200" dirty="0">
                <a:latin typeface="Times New Roman"/>
                <a:cs typeface="Times New Roman"/>
              </a:rPr>
              <a:t>Tecnici </a:t>
            </a:r>
            <a:r>
              <a:rPr sz="1200" spc="-5" dirty="0">
                <a:latin typeface="Times New Roman"/>
                <a:cs typeface="Times New Roman"/>
              </a:rPr>
              <a:t>un’esperienza effettiva  nell’applicazione delle leggi </a:t>
            </a:r>
            <a:r>
              <a:rPr sz="1200" dirty="0">
                <a:latin typeface="Times New Roman"/>
                <a:cs typeface="Times New Roman"/>
              </a:rPr>
              <a:t>della perfezione </a:t>
            </a:r>
            <a:r>
              <a:rPr sz="1200" spc="-5" dirty="0">
                <a:latin typeface="Times New Roman"/>
                <a:cs typeface="Times New Roman"/>
              </a:rPr>
              <a:t>ai piani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creazione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evoluzionaria.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49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62290" cy="39573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6858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(27.2) 1:4.7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quanto realtà nell’esperienza spirituale umana, Dio </a:t>
            </a:r>
            <a:r>
              <a:rPr sz="1200" dirty="0">
                <a:latin typeface="Times New Roman"/>
                <a:cs typeface="Times New Roman"/>
              </a:rPr>
              <a:t>non è un mistero. </a:t>
            </a:r>
            <a:r>
              <a:rPr sz="1200" spc="-5" dirty="0">
                <a:latin typeface="Times New Roman"/>
                <a:cs typeface="Times New Roman"/>
              </a:rPr>
              <a:t>Ma quando si </a:t>
            </a:r>
            <a:r>
              <a:rPr sz="1200" dirty="0">
                <a:latin typeface="Times New Roman"/>
                <a:cs typeface="Times New Roman"/>
              </a:rPr>
              <a:t>tenta di </a:t>
            </a:r>
            <a:r>
              <a:rPr sz="1200" spc="-5" dirty="0">
                <a:latin typeface="Times New Roman"/>
                <a:cs typeface="Times New Roman"/>
              </a:rPr>
              <a:t>spiegare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realtà </a:t>
            </a:r>
            <a:r>
              <a:rPr sz="1200" dirty="0">
                <a:latin typeface="Times New Roman"/>
                <a:cs typeface="Times New Roman"/>
              </a:rPr>
              <a:t>del mondo  </a:t>
            </a:r>
            <a:r>
              <a:rPr sz="1200" spc="-5" dirty="0">
                <a:latin typeface="Times New Roman"/>
                <a:cs typeface="Times New Roman"/>
              </a:rPr>
              <a:t>spirituale alle </a:t>
            </a:r>
            <a:r>
              <a:rPr sz="1200" dirty="0">
                <a:latin typeface="Times New Roman"/>
                <a:cs typeface="Times New Roman"/>
              </a:rPr>
              <a:t>menti </a:t>
            </a:r>
            <a:r>
              <a:rPr sz="1200" spc="-5" dirty="0">
                <a:latin typeface="Times New Roman"/>
                <a:cs typeface="Times New Roman"/>
              </a:rPr>
              <a:t>fisiche </a:t>
            </a:r>
            <a:r>
              <a:rPr sz="1200" dirty="0">
                <a:latin typeface="Times New Roman"/>
                <a:cs typeface="Times New Roman"/>
              </a:rPr>
              <a:t>di ordine </a:t>
            </a:r>
            <a:r>
              <a:rPr sz="1200" spc="-5" dirty="0">
                <a:latin typeface="Times New Roman"/>
                <a:cs typeface="Times New Roman"/>
              </a:rPr>
              <a:t>materiale, appare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mistero: misteri </a:t>
            </a:r>
            <a:r>
              <a:rPr sz="1200" dirty="0">
                <a:latin typeface="Times New Roman"/>
                <a:cs typeface="Times New Roman"/>
              </a:rPr>
              <a:t>così sottili e </a:t>
            </a:r>
            <a:r>
              <a:rPr sz="1200" spc="-5" dirty="0">
                <a:latin typeface="Times New Roman"/>
                <a:cs typeface="Times New Roman"/>
              </a:rPr>
              <a:t>profondi </a:t>
            </a:r>
            <a:r>
              <a:rPr sz="1200" dirty="0">
                <a:latin typeface="Times New Roman"/>
                <a:cs typeface="Times New Roman"/>
              </a:rPr>
              <a:t>che solo la comprensione per </a:t>
            </a:r>
            <a:r>
              <a:rPr sz="1200" spc="-5" dirty="0">
                <a:latin typeface="Times New Roman"/>
                <a:cs typeface="Times New Roman"/>
              </a:rPr>
              <a:t>fede, 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parte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mortale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conosce </a:t>
            </a:r>
            <a:r>
              <a:rPr sz="1200" dirty="0">
                <a:latin typeface="Times New Roman"/>
                <a:cs typeface="Times New Roman"/>
              </a:rPr>
              <a:t>Dio, può </a:t>
            </a:r>
            <a:r>
              <a:rPr sz="1200" spc="-5" dirty="0">
                <a:latin typeface="Times New Roman"/>
                <a:cs typeface="Times New Roman"/>
              </a:rPr>
              <a:t>compiere </a:t>
            </a:r>
            <a:r>
              <a:rPr sz="1200" dirty="0">
                <a:latin typeface="Times New Roman"/>
                <a:cs typeface="Times New Roman"/>
              </a:rPr>
              <a:t>il miracolo </a:t>
            </a:r>
            <a:r>
              <a:rPr sz="1200" spc="-5" dirty="0">
                <a:latin typeface="Times New Roman"/>
                <a:cs typeface="Times New Roman"/>
              </a:rPr>
              <a:t>filosofico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riconoscimento dell’Infinito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parte del </a:t>
            </a:r>
            <a:r>
              <a:rPr sz="1200" dirty="0">
                <a:latin typeface="Times New Roman"/>
                <a:cs typeface="Times New Roman"/>
              </a:rPr>
              <a:t>finito, </a:t>
            </a:r>
            <a:r>
              <a:rPr sz="1200" spc="-5" dirty="0">
                <a:latin typeface="Times New Roman"/>
                <a:cs typeface="Times New Roman"/>
              </a:rPr>
              <a:t>del  discernimento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eterno </a:t>
            </a:r>
            <a:r>
              <a:rPr sz="1200" spc="-5" dirty="0">
                <a:latin typeface="Times New Roman"/>
                <a:cs typeface="Times New Roman"/>
              </a:rPr>
              <a:t>da </a:t>
            </a:r>
            <a:r>
              <a:rPr sz="1200" dirty="0">
                <a:latin typeface="Times New Roman"/>
                <a:cs typeface="Times New Roman"/>
              </a:rPr>
              <a:t>parte </a:t>
            </a:r>
            <a:r>
              <a:rPr sz="1200" spc="-5" dirty="0">
                <a:latin typeface="Times New Roman"/>
                <a:cs typeface="Times New Roman"/>
              </a:rPr>
              <a:t>dei mortali </a:t>
            </a:r>
            <a:r>
              <a:rPr sz="1200" dirty="0">
                <a:latin typeface="Times New Roman"/>
                <a:cs typeface="Times New Roman"/>
              </a:rPr>
              <a:t>in evoluzione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mondi </a:t>
            </a:r>
            <a:r>
              <a:rPr sz="1200" spc="-5" dirty="0">
                <a:latin typeface="Times New Roman"/>
                <a:cs typeface="Times New Roman"/>
              </a:rPr>
              <a:t>materiali del tempo </a:t>
            </a:r>
            <a:r>
              <a:rPr sz="1200" dirty="0">
                <a:latin typeface="Times New Roman"/>
                <a:cs typeface="Times New Roman"/>
              </a:rPr>
              <a:t>e dello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spazio.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5. La personalità del Padre</a:t>
            </a:r>
            <a:r>
              <a:rPr sz="1600" b="1" spc="2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Universale</a:t>
            </a:r>
            <a:endParaRPr sz="1600">
              <a:latin typeface="Times New Roman"/>
              <a:cs typeface="Times New Roman"/>
            </a:endParaRPr>
          </a:p>
          <a:p>
            <a:pPr marL="76200" algn="just">
              <a:lnSpc>
                <a:spcPts val="1405"/>
              </a:lnSpc>
              <a:spcBef>
                <a:spcPts val="132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(27.3) 1:5.1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permettete che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grandezza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infinità, oscuri </a:t>
            </a:r>
            <a:r>
              <a:rPr sz="1200" dirty="0">
                <a:latin typeface="Times New Roman"/>
                <a:cs typeface="Times New Roman"/>
              </a:rPr>
              <a:t>od </a:t>
            </a:r>
            <a:r>
              <a:rPr sz="1200" spc="-5" dirty="0">
                <a:latin typeface="Times New Roman"/>
                <a:cs typeface="Times New Roman"/>
              </a:rPr>
              <a:t>eclissi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personalità. </a:t>
            </a:r>
            <a:r>
              <a:rPr sz="1200" dirty="0">
                <a:latin typeface="Times New Roman"/>
                <a:cs typeface="Times New Roman"/>
              </a:rPr>
              <a:t>“Colui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ha</a:t>
            </a:r>
            <a:r>
              <a:rPr sz="1200" spc="-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disegnato</a:t>
            </a:r>
            <a:endParaRPr sz="1200">
              <a:latin typeface="Times New Roman"/>
              <a:cs typeface="Times New Roman"/>
            </a:endParaRPr>
          </a:p>
          <a:p>
            <a:pPr marL="76200" marR="149860" algn="just">
              <a:lnSpc>
                <a:spcPts val="1380"/>
              </a:lnSpc>
              <a:spcBef>
                <a:spcPts val="60"/>
              </a:spcBef>
            </a:pPr>
            <a:r>
              <a:rPr sz="1200" spc="-5" dirty="0">
                <a:latin typeface="Times New Roman"/>
                <a:cs typeface="Times New Roman"/>
              </a:rPr>
              <a:t>l’orecchio,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udrà? Colui </a:t>
            </a:r>
            <a:r>
              <a:rPr sz="1200" dirty="0">
                <a:latin typeface="Times New Roman"/>
                <a:cs typeface="Times New Roman"/>
              </a:rPr>
              <a:t>che ha </a:t>
            </a:r>
            <a:r>
              <a:rPr sz="1200" spc="-5" dirty="0">
                <a:latin typeface="Times New Roman"/>
                <a:cs typeface="Times New Roman"/>
              </a:rPr>
              <a:t>formato l’occhio, </a:t>
            </a:r>
            <a:r>
              <a:rPr sz="1200" dirty="0">
                <a:latin typeface="Times New Roman"/>
                <a:cs typeface="Times New Roman"/>
              </a:rPr>
              <a:t>non vedrà?”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Padre </a:t>
            </a:r>
            <a:r>
              <a:rPr sz="1200" spc="-5" dirty="0">
                <a:latin typeface="Times New Roman"/>
                <a:cs typeface="Times New Roman"/>
              </a:rPr>
              <a:t>Universale </a:t>
            </a:r>
            <a:r>
              <a:rPr sz="1200" dirty="0">
                <a:latin typeface="Times New Roman"/>
                <a:cs typeface="Times New Roman"/>
              </a:rPr>
              <a:t>è l’apice della </a:t>
            </a:r>
            <a:r>
              <a:rPr sz="1200" spc="-5" dirty="0">
                <a:latin typeface="Times New Roman"/>
                <a:cs typeface="Times New Roman"/>
              </a:rPr>
              <a:t>personalità </a:t>
            </a:r>
            <a:r>
              <a:rPr sz="1200" dirty="0">
                <a:latin typeface="Times New Roman"/>
                <a:cs typeface="Times New Roman"/>
              </a:rPr>
              <a:t>divina; è l’origine 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destino della </a:t>
            </a:r>
            <a:r>
              <a:rPr sz="1200" dirty="0">
                <a:latin typeface="Times New Roman"/>
                <a:cs typeface="Times New Roman"/>
              </a:rPr>
              <a:t>personalità di tutta la </a:t>
            </a:r>
            <a:r>
              <a:rPr sz="1200" spc="-5" dirty="0">
                <a:latin typeface="Times New Roman"/>
                <a:cs typeface="Times New Roman"/>
              </a:rPr>
              <a:t>creazione. Dio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sia </a:t>
            </a:r>
            <a:r>
              <a:rPr sz="1200" dirty="0">
                <a:latin typeface="Times New Roman"/>
                <a:cs typeface="Times New Roman"/>
              </a:rPr>
              <a:t>infinito </a:t>
            </a:r>
            <a:r>
              <a:rPr sz="1200" spc="-5" dirty="0">
                <a:latin typeface="Times New Roman"/>
                <a:cs typeface="Times New Roman"/>
              </a:rPr>
              <a:t>che personale; </a:t>
            </a:r>
            <a:r>
              <a:rPr sz="1200" dirty="0">
                <a:latin typeface="Times New Roman"/>
                <a:cs typeface="Times New Roman"/>
              </a:rPr>
              <a:t>è una </a:t>
            </a:r>
            <a:r>
              <a:rPr sz="1200" spc="-5" dirty="0">
                <a:latin typeface="Times New Roman"/>
                <a:cs typeface="Times New Roman"/>
              </a:rPr>
              <a:t>personalità </a:t>
            </a:r>
            <a:r>
              <a:rPr sz="1200" dirty="0">
                <a:latin typeface="Times New Roman"/>
                <a:cs typeface="Times New Roman"/>
              </a:rPr>
              <a:t>infinita.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Padre è veramente  una </a:t>
            </a:r>
            <a:r>
              <a:rPr sz="1200" spc="-5" dirty="0">
                <a:latin typeface="Times New Roman"/>
                <a:cs typeface="Times New Roman"/>
              </a:rPr>
              <a:t>personalità, sebbene </a:t>
            </a:r>
            <a:r>
              <a:rPr sz="1200" dirty="0">
                <a:latin typeface="Times New Roman"/>
                <a:cs typeface="Times New Roman"/>
              </a:rPr>
              <a:t>l’infinità </a:t>
            </a:r>
            <a:r>
              <a:rPr sz="1200" spc="-5" dirty="0">
                <a:latin typeface="Times New Roman"/>
                <a:cs typeface="Times New Roman"/>
              </a:rPr>
              <a:t>della sua persona </a:t>
            </a:r>
            <a:r>
              <a:rPr sz="1200" dirty="0">
                <a:latin typeface="Times New Roman"/>
                <a:cs typeface="Times New Roman"/>
              </a:rPr>
              <a:t>lo ponga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sempre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di là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piena </a:t>
            </a:r>
            <a:r>
              <a:rPr sz="1200" spc="-5" dirty="0">
                <a:latin typeface="Times New Roman"/>
                <a:cs typeface="Times New Roman"/>
              </a:rPr>
              <a:t>comprensione degli esseri </a:t>
            </a:r>
            <a:r>
              <a:rPr sz="1200" dirty="0">
                <a:latin typeface="Times New Roman"/>
                <a:cs typeface="Times New Roman"/>
              </a:rPr>
              <a:t>materiali e  finiti.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9779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(27.4) 1:5.2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è molto di </a:t>
            </a:r>
            <a:r>
              <a:rPr sz="1200" spc="-5" dirty="0">
                <a:latin typeface="Times New Roman"/>
                <a:cs typeface="Times New Roman"/>
              </a:rPr>
              <a:t>più </a:t>
            </a:r>
            <a:r>
              <a:rPr sz="1200" dirty="0">
                <a:latin typeface="Times New Roman"/>
                <a:cs typeface="Times New Roman"/>
              </a:rPr>
              <a:t>di una </a:t>
            </a:r>
            <a:r>
              <a:rPr sz="1200" spc="-5" dirty="0">
                <a:latin typeface="Times New Roman"/>
                <a:cs typeface="Times New Roman"/>
              </a:rPr>
              <a:t>personalità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essa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compresa dalla </a:t>
            </a:r>
            <a:r>
              <a:rPr sz="1200" dirty="0">
                <a:latin typeface="Times New Roman"/>
                <a:cs typeface="Times New Roman"/>
              </a:rPr>
              <a:t>mente </a:t>
            </a:r>
            <a:r>
              <a:rPr sz="1200" spc="-5" dirty="0">
                <a:latin typeface="Times New Roman"/>
                <a:cs typeface="Times New Roman"/>
              </a:rPr>
              <a:t>umana; egli </a:t>
            </a:r>
            <a:r>
              <a:rPr sz="1200" dirty="0">
                <a:latin typeface="Times New Roman"/>
                <a:cs typeface="Times New Roman"/>
              </a:rPr>
              <a:t>è anche molto di più di </a:t>
            </a:r>
            <a:r>
              <a:rPr sz="1200" spc="-5" dirty="0">
                <a:latin typeface="Times New Roman"/>
                <a:cs typeface="Times New Roman"/>
              </a:rPr>
              <a:t>ogni </a:t>
            </a:r>
            <a:r>
              <a:rPr sz="1200" dirty="0">
                <a:latin typeface="Times New Roman"/>
                <a:cs typeface="Times New Roman"/>
              </a:rPr>
              <a:t>possibile  </a:t>
            </a:r>
            <a:r>
              <a:rPr sz="1200" spc="-5" dirty="0">
                <a:latin typeface="Times New Roman"/>
                <a:cs typeface="Times New Roman"/>
              </a:rPr>
              <a:t>concetto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superpersonalità. Ma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assolutamente </a:t>
            </a:r>
            <a:r>
              <a:rPr sz="1200" dirty="0">
                <a:latin typeface="Times New Roman"/>
                <a:cs typeface="Times New Roman"/>
              </a:rPr>
              <a:t>futile </a:t>
            </a:r>
            <a:r>
              <a:rPr sz="1200" spc="-5" dirty="0">
                <a:latin typeface="Times New Roman"/>
                <a:cs typeface="Times New Roman"/>
              </a:rPr>
              <a:t>discutere questi concetti incomprensibili della personalità </a:t>
            </a:r>
            <a:r>
              <a:rPr sz="1200" spc="5" dirty="0">
                <a:latin typeface="Times New Roman"/>
                <a:cs typeface="Times New Roman"/>
              </a:rPr>
              <a:t>divina </a:t>
            </a:r>
            <a:r>
              <a:rPr sz="1200" spc="-5" dirty="0">
                <a:latin typeface="Times New Roman"/>
                <a:cs typeface="Times New Roman"/>
              </a:rPr>
              <a:t>con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endParaRPr sz="1200">
              <a:latin typeface="Times New Roman"/>
              <a:cs typeface="Times New Roman"/>
            </a:endParaRPr>
          </a:p>
          <a:p>
            <a:pPr marL="76200" marR="117475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mente </a:t>
            </a:r>
            <a:r>
              <a:rPr sz="1200" spc="-5" dirty="0">
                <a:latin typeface="Times New Roman"/>
                <a:cs typeface="Times New Roman"/>
              </a:rPr>
              <a:t>delle creature materiali,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cui massimo concetto della realtà dell’essere consiste nell’idea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nell’ideale della </a:t>
            </a:r>
            <a:r>
              <a:rPr sz="1200" dirty="0">
                <a:latin typeface="Times New Roman"/>
                <a:cs typeface="Times New Roman"/>
              </a:rPr>
              <a:t>personalità. </a:t>
            </a:r>
            <a:r>
              <a:rPr sz="1200" spc="-15" dirty="0">
                <a:latin typeface="Times New Roman"/>
                <a:cs typeface="Times New Roman"/>
              </a:rPr>
              <a:t>Il  </a:t>
            </a:r>
            <a:r>
              <a:rPr sz="1200" dirty="0">
                <a:latin typeface="Times New Roman"/>
                <a:cs typeface="Times New Roman"/>
              </a:rPr>
              <a:t>più alto </a:t>
            </a:r>
            <a:r>
              <a:rPr sz="1200" spc="-5" dirty="0">
                <a:latin typeface="Times New Roman"/>
                <a:cs typeface="Times New Roman"/>
              </a:rPr>
              <a:t>concetto </a:t>
            </a:r>
            <a:r>
              <a:rPr sz="1200" dirty="0">
                <a:latin typeface="Times New Roman"/>
                <a:cs typeface="Times New Roman"/>
              </a:rPr>
              <a:t>possibile </a:t>
            </a:r>
            <a:r>
              <a:rPr sz="1200" spc="-5" dirty="0">
                <a:latin typeface="Times New Roman"/>
                <a:cs typeface="Times New Roman"/>
              </a:rPr>
              <a:t>del Creatore Universale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parte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creatura materiale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contenuto negli ideali spirituali dell’idea  elevata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personalità divina. </a:t>
            </a:r>
            <a:r>
              <a:rPr sz="1200" dirty="0">
                <a:latin typeface="Times New Roman"/>
                <a:cs typeface="Times New Roman"/>
              </a:rPr>
              <a:t>Quindi, </a:t>
            </a:r>
            <a:r>
              <a:rPr sz="1200" spc="-5" dirty="0">
                <a:latin typeface="Times New Roman"/>
                <a:cs typeface="Times New Roman"/>
              </a:rPr>
              <a:t>benché </a:t>
            </a:r>
            <a:r>
              <a:rPr sz="1200" dirty="0">
                <a:latin typeface="Times New Roman"/>
                <a:cs typeface="Times New Roman"/>
              </a:rPr>
              <a:t>voi </a:t>
            </a:r>
            <a:r>
              <a:rPr sz="1200" spc="-5" dirty="0">
                <a:latin typeface="Times New Roman"/>
                <a:cs typeface="Times New Roman"/>
              </a:rPr>
              <a:t>possiate sapere che </a:t>
            </a:r>
            <a:r>
              <a:rPr sz="1200" dirty="0">
                <a:latin typeface="Times New Roman"/>
                <a:cs typeface="Times New Roman"/>
              </a:rPr>
              <a:t>Dio </a:t>
            </a:r>
            <a:r>
              <a:rPr sz="1200" spc="-5" dirty="0">
                <a:latin typeface="Times New Roman"/>
                <a:cs typeface="Times New Roman"/>
              </a:rPr>
              <a:t>deve essere </a:t>
            </a:r>
            <a:r>
              <a:rPr sz="1200" dirty="0">
                <a:latin typeface="Times New Roman"/>
                <a:cs typeface="Times New Roman"/>
              </a:rPr>
              <a:t>molto di più della </a:t>
            </a:r>
            <a:r>
              <a:rPr sz="1200" spc="-5" dirty="0">
                <a:latin typeface="Times New Roman"/>
                <a:cs typeface="Times New Roman"/>
              </a:rPr>
              <a:t>concezione umana della  personalità, sapete altrettanto </a:t>
            </a:r>
            <a:r>
              <a:rPr sz="1200" dirty="0">
                <a:latin typeface="Times New Roman"/>
                <a:cs typeface="Times New Roman"/>
              </a:rPr>
              <a:t>bene che il </a:t>
            </a:r>
            <a:r>
              <a:rPr sz="1200" spc="-5" dirty="0">
                <a:latin typeface="Times New Roman"/>
                <a:cs typeface="Times New Roman"/>
              </a:rPr>
              <a:t>Padre Universale </a:t>
            </a:r>
            <a:r>
              <a:rPr sz="1200" dirty="0">
                <a:latin typeface="Times New Roman"/>
                <a:cs typeface="Times New Roman"/>
              </a:rPr>
              <a:t>non può </a:t>
            </a:r>
            <a:r>
              <a:rPr sz="1200" spc="-5" dirty="0">
                <a:latin typeface="Times New Roman"/>
                <a:cs typeface="Times New Roman"/>
              </a:rPr>
              <a:t>assolutamente essere </a:t>
            </a:r>
            <a:r>
              <a:rPr sz="1200" dirty="0">
                <a:latin typeface="Times New Roman"/>
                <a:cs typeface="Times New Roman"/>
              </a:rPr>
              <a:t>qualcosa di </a:t>
            </a:r>
            <a:r>
              <a:rPr sz="1200" spc="5" dirty="0">
                <a:latin typeface="Times New Roman"/>
                <a:cs typeface="Times New Roman"/>
              </a:rPr>
              <a:t>meno </a:t>
            </a:r>
            <a:r>
              <a:rPr sz="1200" dirty="0">
                <a:latin typeface="Times New Roman"/>
                <a:cs typeface="Times New Roman"/>
              </a:rPr>
              <a:t>di una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personalità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eterna, </a:t>
            </a:r>
            <a:r>
              <a:rPr sz="1200" dirty="0">
                <a:latin typeface="Times New Roman"/>
                <a:cs typeface="Times New Roman"/>
              </a:rPr>
              <a:t>infinita, </a:t>
            </a:r>
            <a:r>
              <a:rPr sz="1200" spc="-5" dirty="0">
                <a:latin typeface="Times New Roman"/>
                <a:cs typeface="Times New Roman"/>
              </a:rPr>
              <a:t>vera, </a:t>
            </a:r>
            <a:r>
              <a:rPr sz="1200" dirty="0">
                <a:latin typeface="Times New Roman"/>
                <a:cs typeface="Times New Roman"/>
              </a:rPr>
              <a:t>buona e</a:t>
            </a:r>
            <a:r>
              <a:rPr sz="1200" spc="-5" dirty="0">
                <a:latin typeface="Times New Roman"/>
                <a:cs typeface="Times New Roman"/>
              </a:rPr>
              <a:t> bella.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algn="just">
              <a:lnSpc>
                <a:spcPct val="1000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(27.5) 1:5.3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si nasconde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nessuna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sue creature. Egli </a:t>
            </a:r>
            <a:r>
              <a:rPr sz="1200" dirty="0">
                <a:latin typeface="Times New Roman"/>
                <a:cs typeface="Times New Roman"/>
              </a:rPr>
              <a:t>è inavvicinabile </a:t>
            </a:r>
            <a:r>
              <a:rPr sz="1200" spc="-5" dirty="0">
                <a:latin typeface="Times New Roman"/>
                <a:cs typeface="Times New Roman"/>
              </a:rPr>
              <a:t>per tanti </a:t>
            </a:r>
            <a:r>
              <a:rPr sz="1200" dirty="0">
                <a:latin typeface="Times New Roman"/>
                <a:cs typeface="Times New Roman"/>
              </a:rPr>
              <a:t>ordini di </a:t>
            </a:r>
            <a:r>
              <a:rPr sz="1200" spc="-5" dirty="0">
                <a:latin typeface="Times New Roman"/>
                <a:cs typeface="Times New Roman"/>
              </a:rPr>
              <a:t>esseri soltanto perché </a:t>
            </a:r>
            <a:r>
              <a:rPr sz="1200" dirty="0">
                <a:latin typeface="Times New Roman"/>
                <a:cs typeface="Times New Roman"/>
              </a:rPr>
              <a:t>“dimora</a:t>
            </a:r>
            <a:r>
              <a:rPr sz="1200" spc="-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528319" y="4453669"/>
            <a:ext cx="7678420" cy="1943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410"/>
              </a:lnSpc>
            </a:pPr>
            <a:r>
              <a:rPr sz="1200" dirty="0">
                <a:latin typeface="Times New Roman"/>
                <a:cs typeface="Times New Roman"/>
              </a:rPr>
              <a:t>una luce che </a:t>
            </a:r>
            <a:r>
              <a:rPr sz="1200" spc="-5" dirty="0">
                <a:latin typeface="Times New Roman"/>
                <a:cs typeface="Times New Roman"/>
              </a:rPr>
              <a:t>nessuna creatura materiale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avvicinare”. L’immensità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grandiosità della </a:t>
            </a:r>
            <a:r>
              <a:rPr sz="1200" dirty="0">
                <a:latin typeface="Times New Roman"/>
                <a:cs typeface="Times New Roman"/>
              </a:rPr>
              <a:t>personalità divina </a:t>
            </a:r>
            <a:r>
              <a:rPr sz="1200" spc="-5" dirty="0">
                <a:latin typeface="Times New Roman"/>
                <a:cs typeface="Times New Roman"/>
              </a:rPr>
              <a:t>oltrepassano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1" name="object 11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49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490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90219" y="513333"/>
            <a:ext cx="8134350" cy="39116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50800">
              <a:lnSpc>
                <a:spcPct val="100000"/>
              </a:lnSpc>
              <a:spcBef>
                <a:spcPts val="10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(279.3) 25:4.2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Consiglieri Tecnici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reclutati </a:t>
            </a:r>
            <a:r>
              <a:rPr sz="1200" dirty="0">
                <a:latin typeface="Times New Roman"/>
                <a:cs typeface="Times New Roman"/>
              </a:rPr>
              <a:t>tra i </a:t>
            </a:r>
            <a:r>
              <a:rPr sz="1200" spc="-5" dirty="0">
                <a:latin typeface="Times New Roman"/>
                <a:cs typeface="Times New Roman"/>
              </a:rPr>
              <a:t>ranghi degli </a:t>
            </a:r>
            <a:r>
              <a:rPr sz="1200" dirty="0">
                <a:latin typeface="Times New Roman"/>
                <a:cs typeface="Times New Roman"/>
              </a:rPr>
              <a:t>ordini di personalità</a:t>
            </a:r>
            <a:r>
              <a:rPr sz="1200" spc="-1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seguenti:</a:t>
            </a:r>
            <a:endParaRPr sz="1200">
              <a:latin typeface="Times New Roman"/>
              <a:cs typeface="Times New Roman"/>
            </a:endParaRPr>
          </a:p>
          <a:p>
            <a:pPr marL="508000">
              <a:lnSpc>
                <a:spcPct val="100000"/>
              </a:lnSpc>
              <a:spcBef>
                <a:spcPts val="133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(279.4) 25:4.3 </a:t>
            </a:r>
            <a:r>
              <a:rPr sz="1200" dirty="0">
                <a:latin typeface="Times New Roman"/>
                <a:cs typeface="Times New Roman"/>
              </a:rPr>
              <a:t>1. I</a:t>
            </a:r>
            <a:r>
              <a:rPr sz="1200" spc="-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Supernafini.</a:t>
            </a:r>
            <a:endParaRPr sz="1200">
              <a:latin typeface="Times New Roman"/>
              <a:cs typeface="Times New Roman"/>
            </a:endParaRPr>
          </a:p>
          <a:p>
            <a:pPr marL="508000">
              <a:lnSpc>
                <a:spcPct val="100000"/>
              </a:lnSpc>
              <a:spcBef>
                <a:spcPts val="134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(279.5) 25:4.4 </a:t>
            </a:r>
            <a:r>
              <a:rPr sz="1200" dirty="0">
                <a:latin typeface="Times New Roman"/>
                <a:cs typeface="Times New Roman"/>
              </a:rPr>
              <a:t>2. I</a:t>
            </a:r>
            <a:r>
              <a:rPr sz="1200" spc="-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Seconafini.</a:t>
            </a:r>
            <a:endParaRPr sz="1200">
              <a:latin typeface="Times New Roman"/>
              <a:cs typeface="Times New Roman"/>
            </a:endParaRPr>
          </a:p>
          <a:p>
            <a:pPr marL="508000">
              <a:lnSpc>
                <a:spcPct val="100000"/>
              </a:lnSpc>
              <a:spcBef>
                <a:spcPts val="134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(279.6) 25:4.5 </a:t>
            </a:r>
            <a:r>
              <a:rPr sz="1200" dirty="0">
                <a:latin typeface="Times New Roman"/>
                <a:cs typeface="Times New Roman"/>
              </a:rPr>
              <a:t>3. I</a:t>
            </a:r>
            <a:r>
              <a:rPr sz="1200" spc="-2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Terziafini.</a:t>
            </a:r>
            <a:endParaRPr sz="1200">
              <a:latin typeface="Times New Roman"/>
              <a:cs typeface="Times New Roman"/>
            </a:endParaRPr>
          </a:p>
          <a:p>
            <a:pPr marL="508000">
              <a:lnSpc>
                <a:spcPct val="100000"/>
              </a:lnSpc>
              <a:spcBef>
                <a:spcPts val="133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(279.7) 25:4.6 </a:t>
            </a:r>
            <a:r>
              <a:rPr sz="1200" dirty="0">
                <a:latin typeface="Times New Roman"/>
                <a:cs typeface="Times New Roman"/>
              </a:rPr>
              <a:t>4. </a:t>
            </a:r>
            <a:r>
              <a:rPr sz="1200" spc="-5" dirty="0">
                <a:latin typeface="Times New Roman"/>
                <a:cs typeface="Times New Roman"/>
              </a:rPr>
              <a:t>Gli</a:t>
            </a:r>
            <a:r>
              <a:rPr sz="1200" spc="-1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Onniafini.</a:t>
            </a:r>
            <a:endParaRPr sz="1200">
              <a:latin typeface="Times New Roman"/>
              <a:cs typeface="Times New Roman"/>
            </a:endParaRPr>
          </a:p>
          <a:p>
            <a:pPr marL="508000">
              <a:lnSpc>
                <a:spcPct val="100000"/>
              </a:lnSpc>
              <a:spcBef>
                <a:spcPts val="790"/>
              </a:spcBef>
            </a:pPr>
            <a:r>
              <a:rPr sz="800" spc="-5" dirty="0">
                <a:latin typeface="Times New Roman"/>
                <a:cs typeface="Times New Roman"/>
              </a:rPr>
              <a:t>(279.8) 25:4.7 </a:t>
            </a:r>
            <a:r>
              <a:rPr sz="1800" baseline="-25462" dirty="0">
                <a:latin typeface="Times New Roman"/>
                <a:cs typeface="Times New Roman"/>
              </a:rPr>
              <a:t>5. I</a:t>
            </a:r>
            <a:r>
              <a:rPr sz="1800" spc="-322" baseline="-25462" dirty="0">
                <a:latin typeface="Times New Roman"/>
                <a:cs typeface="Times New Roman"/>
              </a:rPr>
              <a:t> </a:t>
            </a:r>
            <a:r>
              <a:rPr sz="1800" spc="-7" baseline="-25462" dirty="0">
                <a:latin typeface="Times New Roman"/>
                <a:cs typeface="Times New Roman"/>
              </a:rPr>
              <a:t>Serafini.</a:t>
            </a:r>
            <a:endParaRPr sz="1800" baseline="-25462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650">
              <a:latin typeface="Times New Roman"/>
              <a:cs typeface="Times New Roman"/>
            </a:endParaRPr>
          </a:p>
          <a:p>
            <a:pPr marL="508000">
              <a:lnSpc>
                <a:spcPct val="1000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(279.9) 25:4.8 </a:t>
            </a:r>
            <a:r>
              <a:rPr sz="1200" dirty="0">
                <a:latin typeface="Times New Roman"/>
                <a:cs typeface="Times New Roman"/>
              </a:rPr>
              <a:t>6. </a:t>
            </a:r>
            <a:r>
              <a:rPr sz="1200" spc="-5" dirty="0">
                <a:latin typeface="Times New Roman"/>
                <a:cs typeface="Times New Roman"/>
              </a:rPr>
              <a:t>Certi </a:t>
            </a:r>
            <a:r>
              <a:rPr sz="1200" dirty="0">
                <a:latin typeface="Times New Roman"/>
                <a:cs typeface="Times New Roman"/>
              </a:rPr>
              <a:t>Tipi </a:t>
            </a:r>
            <a:r>
              <a:rPr sz="1200" spc="-1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Mortali</a:t>
            </a:r>
            <a:r>
              <a:rPr sz="1200" spc="-1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Ascendenti.</a:t>
            </a:r>
            <a:endParaRPr sz="1200">
              <a:latin typeface="Times New Roman"/>
              <a:cs typeface="Times New Roman"/>
            </a:endParaRPr>
          </a:p>
          <a:p>
            <a:pPr marL="508000">
              <a:lnSpc>
                <a:spcPct val="100000"/>
              </a:lnSpc>
              <a:spcBef>
                <a:spcPts val="133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(279.10) 25:4.9 </a:t>
            </a:r>
            <a:r>
              <a:rPr sz="1200" dirty="0">
                <a:latin typeface="Times New Roman"/>
                <a:cs typeface="Times New Roman"/>
              </a:rPr>
              <a:t>7. </a:t>
            </a:r>
            <a:r>
              <a:rPr sz="1200" spc="-5" dirty="0">
                <a:latin typeface="Times New Roman"/>
                <a:cs typeface="Times New Roman"/>
              </a:rPr>
              <a:t>Certi </a:t>
            </a:r>
            <a:r>
              <a:rPr sz="1200" dirty="0">
                <a:latin typeface="Times New Roman"/>
                <a:cs typeface="Times New Roman"/>
              </a:rPr>
              <a:t>Tipi </a:t>
            </a:r>
            <a:r>
              <a:rPr sz="1200" spc="-1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Intermedi</a:t>
            </a:r>
            <a:r>
              <a:rPr sz="1200" spc="-1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Ascendenti.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50">
              <a:latin typeface="Times New Roman"/>
              <a:cs typeface="Times New Roman"/>
            </a:endParaRPr>
          </a:p>
          <a:p>
            <a:pPr marL="50800" marR="1955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(279.11) 25:4.10 </a:t>
            </a:r>
            <a:r>
              <a:rPr sz="1200" spc="-5" dirty="0">
                <a:latin typeface="Times New Roman"/>
                <a:cs typeface="Times New Roman"/>
              </a:rPr>
              <a:t>Al momento attuale, senza contare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mortali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gli intermedi che hanno </a:t>
            </a:r>
            <a:r>
              <a:rPr sz="1200" dirty="0">
                <a:latin typeface="Times New Roman"/>
                <a:cs typeface="Times New Roman"/>
              </a:rPr>
              <a:t>tutti una </a:t>
            </a:r>
            <a:r>
              <a:rPr sz="1200" spc="-5" dirty="0">
                <a:latin typeface="Times New Roman"/>
                <a:cs typeface="Times New Roman"/>
              </a:rPr>
              <a:t>destinazione provvisoria, </a:t>
            </a:r>
            <a:r>
              <a:rPr sz="1200" dirty="0">
                <a:latin typeface="Times New Roman"/>
                <a:cs typeface="Times New Roman"/>
              </a:rPr>
              <a:t>il numero di  </a:t>
            </a:r>
            <a:r>
              <a:rPr sz="1200" spc="-5" dirty="0">
                <a:latin typeface="Times New Roman"/>
                <a:cs typeface="Times New Roman"/>
              </a:rPr>
              <a:t>Consiglieri Tecnici registrati su Uversa ed </a:t>
            </a:r>
            <a:r>
              <a:rPr sz="1200" dirty="0">
                <a:latin typeface="Times New Roman"/>
                <a:cs typeface="Times New Roman"/>
              </a:rPr>
              <a:t>operanti in </a:t>
            </a:r>
            <a:r>
              <a:rPr sz="1200" spc="-5" dirty="0">
                <a:latin typeface="Times New Roman"/>
                <a:cs typeface="Times New Roman"/>
              </a:rPr>
              <a:t>Orvonton supera </a:t>
            </a:r>
            <a:r>
              <a:rPr sz="1200" dirty="0">
                <a:latin typeface="Times New Roman"/>
                <a:cs typeface="Times New Roman"/>
              </a:rPr>
              <a:t>di poco i </a:t>
            </a:r>
            <a:r>
              <a:rPr sz="1200" spc="-5" dirty="0">
                <a:latin typeface="Times New Roman"/>
                <a:cs typeface="Times New Roman"/>
              </a:rPr>
              <a:t>sessantunmila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miliardi.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50800" marR="431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(279.12) 25:4.11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Consiglieri Tecnici </a:t>
            </a:r>
            <a:r>
              <a:rPr sz="1200" dirty="0">
                <a:latin typeface="Times New Roman"/>
                <a:cs typeface="Times New Roman"/>
              </a:rPr>
              <a:t>lavorano </a:t>
            </a:r>
            <a:r>
              <a:rPr sz="1200" spc="-5" dirty="0">
                <a:latin typeface="Times New Roman"/>
                <a:cs typeface="Times New Roman"/>
              </a:rPr>
              <a:t>spesso </a:t>
            </a:r>
            <a:r>
              <a:rPr sz="1200" dirty="0">
                <a:latin typeface="Times New Roman"/>
                <a:cs typeface="Times New Roman"/>
              </a:rPr>
              <a:t>individualmente, ma sono </a:t>
            </a:r>
            <a:r>
              <a:rPr sz="1200" spc="-5" dirty="0">
                <a:latin typeface="Times New Roman"/>
                <a:cs typeface="Times New Roman"/>
              </a:rPr>
              <a:t>organizzati per servire,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mantengono quartieri generali  comuni </a:t>
            </a:r>
            <a:r>
              <a:rPr sz="1200" dirty="0">
                <a:latin typeface="Times New Roman"/>
                <a:cs typeface="Times New Roman"/>
              </a:rPr>
              <a:t>sulle </a:t>
            </a:r>
            <a:r>
              <a:rPr sz="1200" spc="-5" dirty="0">
                <a:latin typeface="Times New Roman"/>
                <a:cs typeface="Times New Roman"/>
              </a:rPr>
              <a:t>sfere </a:t>
            </a:r>
            <a:r>
              <a:rPr sz="1200" dirty="0">
                <a:latin typeface="Times New Roman"/>
                <a:cs typeface="Times New Roman"/>
              </a:rPr>
              <a:t>di assegnazione, in </a:t>
            </a:r>
            <a:r>
              <a:rPr sz="1200" spc="-5" dirty="0">
                <a:latin typeface="Times New Roman"/>
                <a:cs typeface="Times New Roman"/>
              </a:rPr>
              <a:t>gruppi </a:t>
            </a:r>
            <a:r>
              <a:rPr sz="1200" dirty="0">
                <a:latin typeface="Times New Roman"/>
                <a:cs typeface="Times New Roman"/>
              </a:rPr>
              <a:t>di sette.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ogni </a:t>
            </a:r>
            <a:r>
              <a:rPr sz="1200" dirty="0">
                <a:latin typeface="Times New Roman"/>
                <a:cs typeface="Times New Roman"/>
              </a:rPr>
              <a:t>gruppo </a:t>
            </a:r>
            <a:r>
              <a:rPr sz="1200" spc="-5" dirty="0">
                <a:latin typeface="Times New Roman"/>
                <a:cs typeface="Times New Roman"/>
              </a:rPr>
              <a:t>almeno cinque devono essere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status permanente, </a:t>
            </a:r>
            <a:r>
              <a:rPr sz="1200" spc="5" dirty="0">
                <a:latin typeface="Times New Roman"/>
                <a:cs typeface="Times New Roman"/>
              </a:rPr>
              <a:t>mentre  </a:t>
            </a:r>
            <a:r>
              <a:rPr sz="1200" dirty="0">
                <a:latin typeface="Times New Roman"/>
                <a:cs typeface="Times New Roman"/>
              </a:rPr>
              <a:t>due possono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associati </a:t>
            </a:r>
            <a:r>
              <a:rPr sz="1200" spc="-5" dirty="0">
                <a:latin typeface="Times New Roman"/>
                <a:cs typeface="Times New Roman"/>
              </a:rPr>
              <a:t>temporaneamente.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mortali ascendenti </a:t>
            </a:r>
            <a:r>
              <a:rPr sz="1200" dirty="0">
                <a:latin typeface="Times New Roman"/>
                <a:cs typeface="Times New Roman"/>
              </a:rPr>
              <a:t>e le </a:t>
            </a:r>
            <a:r>
              <a:rPr sz="1200" spc="-5" dirty="0">
                <a:latin typeface="Times New Roman"/>
                <a:cs typeface="Times New Roman"/>
              </a:rPr>
              <a:t>creature intermedie ascendenti servono </a:t>
            </a:r>
            <a:r>
              <a:rPr sz="1200" dirty="0">
                <a:latin typeface="Times New Roman"/>
                <a:cs typeface="Times New Roman"/>
              </a:rPr>
              <a:t>in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queste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49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491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26730" cy="372110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13208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commissioni consultive mentre proseguono l’ascensione al Paradiso,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essi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partecipano ai corsi regolari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preparazione per  Consiglieri Tecnici, </a:t>
            </a:r>
            <a:r>
              <a:rPr sz="1200" dirty="0">
                <a:latin typeface="Times New Roman"/>
                <a:cs typeface="Times New Roman"/>
              </a:rPr>
              <a:t>né </a:t>
            </a:r>
            <a:r>
              <a:rPr sz="1200" spc="-5" dirty="0">
                <a:latin typeface="Times New Roman"/>
                <a:cs typeface="Times New Roman"/>
              </a:rPr>
              <a:t>divengono </a:t>
            </a:r>
            <a:r>
              <a:rPr sz="1200" dirty="0">
                <a:latin typeface="Times New Roman"/>
                <a:cs typeface="Times New Roman"/>
              </a:rPr>
              <a:t>mai </a:t>
            </a:r>
            <a:r>
              <a:rPr sz="1200" spc="-5" dirty="0">
                <a:latin typeface="Times New Roman"/>
                <a:cs typeface="Times New Roman"/>
              </a:rPr>
              <a:t>membri permanenti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dell’ordine.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685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(279.13) 25:4.12 </a:t>
            </a:r>
            <a:r>
              <a:rPr sz="1200" spc="-5" dirty="0">
                <a:latin typeface="Times New Roman"/>
                <a:cs typeface="Times New Roman"/>
              </a:rPr>
              <a:t>Questi mortali ed intermedi </a:t>
            </a:r>
            <a:r>
              <a:rPr sz="1200" dirty="0">
                <a:latin typeface="Times New Roman"/>
                <a:cs typeface="Times New Roman"/>
              </a:rPr>
              <a:t>che servono </a:t>
            </a:r>
            <a:r>
              <a:rPr sz="1200" spc="-5" dirty="0">
                <a:latin typeface="Times New Roman"/>
                <a:cs typeface="Times New Roman"/>
              </a:rPr>
              <a:t>temporaneamente con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consiglieri </a:t>
            </a:r>
            <a:r>
              <a:rPr sz="1200" dirty="0">
                <a:latin typeface="Times New Roman"/>
                <a:cs typeface="Times New Roman"/>
              </a:rPr>
              <a:t>sono scelti per </a:t>
            </a:r>
            <a:r>
              <a:rPr sz="1200" spc="-5" dirty="0">
                <a:latin typeface="Times New Roman"/>
                <a:cs typeface="Times New Roman"/>
              </a:rPr>
              <a:t>questo lavoro </a:t>
            </a:r>
            <a:r>
              <a:rPr sz="1200" dirty="0">
                <a:latin typeface="Times New Roman"/>
                <a:cs typeface="Times New Roman"/>
              </a:rPr>
              <a:t>perché sono  </a:t>
            </a:r>
            <a:r>
              <a:rPr sz="1200" spc="-5" dirty="0">
                <a:latin typeface="Times New Roman"/>
                <a:cs typeface="Times New Roman"/>
              </a:rPr>
              <a:t>esperti nei concetti </a:t>
            </a:r>
            <a:r>
              <a:rPr sz="1200" dirty="0">
                <a:latin typeface="Times New Roman"/>
                <a:cs typeface="Times New Roman"/>
              </a:rPr>
              <a:t>della legge </a:t>
            </a:r>
            <a:r>
              <a:rPr sz="1200" spc="-5" dirty="0">
                <a:latin typeface="Times New Roman"/>
                <a:cs typeface="Times New Roman"/>
              </a:rPr>
              <a:t>universale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giustizia </a:t>
            </a:r>
            <a:r>
              <a:rPr sz="1200" spc="-5" dirty="0">
                <a:latin typeface="Times New Roman"/>
                <a:cs typeface="Times New Roman"/>
              </a:rPr>
              <a:t>suprema. Mentre viaggiate </a:t>
            </a:r>
            <a:r>
              <a:rPr sz="1200" dirty="0">
                <a:latin typeface="Times New Roman"/>
                <a:cs typeface="Times New Roman"/>
              </a:rPr>
              <a:t>verso la meta del </a:t>
            </a:r>
            <a:r>
              <a:rPr sz="1200" spc="-5" dirty="0">
                <a:latin typeface="Times New Roman"/>
                <a:cs typeface="Times New Roman"/>
              </a:rPr>
              <a:t>Paradiso, acquisendo  costantemente </a:t>
            </a:r>
            <a:r>
              <a:rPr sz="1200" dirty="0">
                <a:latin typeface="Times New Roman"/>
                <a:cs typeface="Times New Roman"/>
              </a:rPr>
              <a:t>nuove conoscenze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una maggiore </a:t>
            </a:r>
            <a:r>
              <a:rPr sz="1200" spc="-5" dirty="0">
                <a:latin typeface="Times New Roman"/>
                <a:cs typeface="Times New Roman"/>
              </a:rPr>
              <a:t>abilità, </a:t>
            </a:r>
            <a:r>
              <a:rPr sz="1200" dirty="0">
                <a:latin typeface="Times New Roman"/>
                <a:cs typeface="Times New Roman"/>
              </a:rPr>
              <a:t>vi </a:t>
            </a:r>
            <a:r>
              <a:rPr sz="1200" spc="-5" dirty="0">
                <a:latin typeface="Times New Roman"/>
                <a:cs typeface="Times New Roman"/>
              </a:rPr>
              <a:t>viene offerta </a:t>
            </a:r>
            <a:r>
              <a:rPr sz="1200" dirty="0">
                <a:latin typeface="Times New Roman"/>
                <a:cs typeface="Times New Roman"/>
              </a:rPr>
              <a:t>continuamente </a:t>
            </a:r>
            <a:r>
              <a:rPr sz="1200" spc="-5" dirty="0">
                <a:latin typeface="Times New Roman"/>
                <a:cs typeface="Times New Roman"/>
              </a:rPr>
              <a:t>l’opportunità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trasmettere ad altri </a:t>
            </a:r>
            <a:r>
              <a:rPr sz="1200" dirty="0">
                <a:latin typeface="Times New Roman"/>
                <a:cs typeface="Times New Roman"/>
              </a:rPr>
              <a:t>la  </a:t>
            </a:r>
            <a:r>
              <a:rPr sz="1200" spc="-5" dirty="0">
                <a:latin typeface="Times New Roman"/>
                <a:cs typeface="Times New Roman"/>
              </a:rPr>
              <a:t>saggezza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l’esperienza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avete già accumulato; per </a:t>
            </a:r>
            <a:r>
              <a:rPr sz="1200" dirty="0">
                <a:latin typeface="Times New Roman"/>
                <a:cs typeface="Times New Roman"/>
              </a:rPr>
              <a:t>tutto il </a:t>
            </a:r>
            <a:r>
              <a:rPr sz="1200" spc="-5" dirty="0">
                <a:latin typeface="Times New Roman"/>
                <a:cs typeface="Times New Roman"/>
              </a:rPr>
              <a:t>tragitto verso Havona </a:t>
            </a:r>
            <a:r>
              <a:rPr sz="1200" dirty="0">
                <a:latin typeface="Times New Roman"/>
                <a:cs typeface="Times New Roman"/>
              </a:rPr>
              <a:t>voi svolgerete il ruolo di </a:t>
            </a:r>
            <a:r>
              <a:rPr sz="1200" spc="-5" dirty="0">
                <a:latin typeface="Times New Roman"/>
                <a:cs typeface="Times New Roman"/>
              </a:rPr>
              <a:t>allievo-maestro. Vi  aprirete </a:t>
            </a:r>
            <a:r>
              <a:rPr sz="1200" dirty="0">
                <a:latin typeface="Times New Roman"/>
                <a:cs typeface="Times New Roman"/>
              </a:rPr>
              <a:t>il cammino </a:t>
            </a:r>
            <a:r>
              <a:rPr sz="1200" spc="-5" dirty="0">
                <a:latin typeface="Times New Roman"/>
                <a:cs typeface="Times New Roman"/>
              </a:rPr>
              <a:t>attraverso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livelli ascendenti </a:t>
            </a:r>
            <a:r>
              <a:rPr sz="1200" dirty="0">
                <a:latin typeface="Times New Roman"/>
                <a:cs typeface="Times New Roman"/>
              </a:rPr>
              <a:t>di questa </a:t>
            </a:r>
            <a:r>
              <a:rPr sz="1200" spc="-5" dirty="0">
                <a:latin typeface="Times New Roman"/>
                <a:cs typeface="Times New Roman"/>
              </a:rPr>
              <a:t>vasta </a:t>
            </a:r>
            <a:r>
              <a:rPr sz="1200" dirty="0">
                <a:latin typeface="Times New Roman"/>
                <a:cs typeface="Times New Roman"/>
              </a:rPr>
              <a:t>Università </a:t>
            </a:r>
            <a:r>
              <a:rPr sz="1200" spc="-5" dirty="0">
                <a:latin typeface="Times New Roman"/>
                <a:cs typeface="Times New Roman"/>
              </a:rPr>
              <a:t>esperienziale impartendo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quelli </a:t>
            </a:r>
            <a:r>
              <a:rPr sz="1200" dirty="0">
                <a:latin typeface="Times New Roman"/>
                <a:cs typeface="Times New Roman"/>
              </a:rPr>
              <a:t>che sono </a:t>
            </a:r>
            <a:r>
              <a:rPr sz="1200" spc="-5" dirty="0">
                <a:latin typeface="Times New Roman"/>
                <a:cs typeface="Times New Roman"/>
              </a:rPr>
              <a:t>giusto </a:t>
            </a:r>
            <a:r>
              <a:rPr sz="1200" dirty="0">
                <a:latin typeface="Times New Roman"/>
                <a:cs typeface="Times New Roman"/>
              </a:rPr>
              <a:t>sotto  di voi la </a:t>
            </a:r>
            <a:r>
              <a:rPr sz="1200" spc="-5" dirty="0">
                <a:latin typeface="Times New Roman"/>
                <a:cs typeface="Times New Roman"/>
              </a:rPr>
              <a:t>conoscenza </a:t>
            </a:r>
            <a:r>
              <a:rPr sz="1200" dirty="0">
                <a:latin typeface="Times New Roman"/>
                <a:cs typeface="Times New Roman"/>
              </a:rPr>
              <a:t>appena scoperta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vostra </a:t>
            </a:r>
            <a:r>
              <a:rPr sz="1200" spc="-5" dirty="0">
                <a:latin typeface="Times New Roman"/>
                <a:cs typeface="Times New Roman"/>
              </a:rPr>
              <a:t>carriera </a:t>
            </a:r>
            <a:r>
              <a:rPr sz="1200" dirty="0">
                <a:latin typeface="Times New Roman"/>
                <a:cs typeface="Times New Roman"/>
              </a:rPr>
              <a:t>di avanzamento. </a:t>
            </a:r>
            <a:r>
              <a:rPr sz="1200" spc="-5" dirty="0">
                <a:latin typeface="Times New Roman"/>
                <a:cs typeface="Times New Roman"/>
              </a:rPr>
              <a:t>Nel </a:t>
            </a:r>
            <a:r>
              <a:rPr sz="1200" dirty="0">
                <a:latin typeface="Times New Roman"/>
                <a:cs typeface="Times New Roman"/>
              </a:rPr>
              <a:t>regime </a:t>
            </a:r>
            <a:r>
              <a:rPr sz="1200" spc="-5" dirty="0">
                <a:latin typeface="Times New Roman"/>
                <a:cs typeface="Times New Roman"/>
              </a:rPr>
              <a:t>universale </a:t>
            </a:r>
            <a:r>
              <a:rPr sz="1200" dirty="0">
                <a:latin typeface="Times New Roman"/>
                <a:cs typeface="Times New Roman"/>
              </a:rPr>
              <a:t>siete </a:t>
            </a:r>
            <a:r>
              <a:rPr sz="1200" spc="-5" dirty="0">
                <a:latin typeface="Times New Roman"/>
                <a:cs typeface="Times New Roman"/>
              </a:rPr>
              <a:t>ritenuti possedere  conoscenza </a:t>
            </a:r>
            <a:r>
              <a:rPr sz="1200" dirty="0">
                <a:latin typeface="Times New Roman"/>
                <a:cs typeface="Times New Roman"/>
              </a:rPr>
              <a:t>e verità </a:t>
            </a:r>
            <a:r>
              <a:rPr sz="1200" spc="-5" dirty="0">
                <a:latin typeface="Times New Roman"/>
                <a:cs typeface="Times New Roman"/>
              </a:rPr>
              <a:t>dopo che </a:t>
            </a:r>
            <a:r>
              <a:rPr sz="1200" dirty="0">
                <a:latin typeface="Times New Roman"/>
                <a:cs typeface="Times New Roman"/>
              </a:rPr>
              <a:t>avete </a:t>
            </a:r>
            <a:r>
              <a:rPr sz="1200" spc="-5" dirty="0">
                <a:latin typeface="Times New Roman"/>
                <a:cs typeface="Times New Roman"/>
              </a:rPr>
              <a:t>dimostrato </a:t>
            </a:r>
            <a:r>
              <a:rPr sz="1200" dirty="0">
                <a:latin typeface="Times New Roman"/>
                <a:cs typeface="Times New Roman"/>
              </a:rPr>
              <a:t>la vostra </a:t>
            </a:r>
            <a:r>
              <a:rPr sz="1200" spc="-5" dirty="0">
                <a:latin typeface="Times New Roman"/>
                <a:cs typeface="Times New Roman"/>
              </a:rPr>
              <a:t>capacità </a:t>
            </a:r>
            <a:r>
              <a:rPr sz="1200" dirty="0">
                <a:latin typeface="Times New Roman"/>
                <a:cs typeface="Times New Roman"/>
              </a:rPr>
              <a:t>e la vostra buona volontà di comunicare questa </a:t>
            </a:r>
            <a:r>
              <a:rPr sz="1200" spc="-5" dirty="0">
                <a:latin typeface="Times New Roman"/>
                <a:cs typeface="Times New Roman"/>
              </a:rPr>
              <a:t>conoscenza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verità ad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altri.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8923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(280.1) 25:4.13 </a:t>
            </a:r>
            <a:r>
              <a:rPr sz="1200" spc="-5" dirty="0">
                <a:latin typeface="Times New Roman"/>
                <a:cs typeface="Times New Roman"/>
              </a:rPr>
              <a:t>Dopo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lunga </a:t>
            </a:r>
            <a:r>
              <a:rPr sz="1200" dirty="0">
                <a:latin typeface="Times New Roman"/>
                <a:cs typeface="Times New Roman"/>
              </a:rPr>
              <a:t>preparazione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un’esperienza </a:t>
            </a:r>
            <a:r>
              <a:rPr sz="1200" spc="-5" dirty="0">
                <a:latin typeface="Times New Roman"/>
                <a:cs typeface="Times New Roman"/>
              </a:rPr>
              <a:t>effettiva, ad </a:t>
            </a:r>
            <a:r>
              <a:rPr sz="1200" dirty="0">
                <a:latin typeface="Times New Roman"/>
                <a:cs typeface="Times New Roman"/>
              </a:rPr>
              <a:t>ogni spirito </a:t>
            </a:r>
            <a:r>
              <a:rPr sz="1200" spc="-5" dirty="0">
                <a:latin typeface="Times New Roman"/>
                <a:cs typeface="Times New Roman"/>
              </a:rPr>
              <a:t>tutelare al </a:t>
            </a:r>
            <a:r>
              <a:rPr sz="1200" dirty="0">
                <a:latin typeface="Times New Roman"/>
                <a:cs typeface="Times New Roman"/>
              </a:rPr>
              <a:t>di sopra </a:t>
            </a:r>
            <a:r>
              <a:rPr sz="1200" spc="-5" dirty="0">
                <a:latin typeface="Times New Roman"/>
                <a:cs typeface="Times New Roman"/>
              </a:rPr>
              <a:t>dello status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cherubino </a:t>
            </a:r>
            <a:r>
              <a:rPr sz="1200" dirty="0">
                <a:latin typeface="Times New Roman"/>
                <a:cs typeface="Times New Roman"/>
              </a:rPr>
              <a:t>è  </a:t>
            </a:r>
            <a:r>
              <a:rPr sz="1200" spc="-5" dirty="0">
                <a:latin typeface="Times New Roman"/>
                <a:cs typeface="Times New Roman"/>
              </a:rPr>
              <a:t>consentito ricevere </a:t>
            </a:r>
            <a:r>
              <a:rPr sz="1200" dirty="0">
                <a:latin typeface="Times New Roman"/>
                <a:cs typeface="Times New Roman"/>
              </a:rPr>
              <a:t>la nomina </a:t>
            </a:r>
            <a:r>
              <a:rPr sz="1200" spc="-5" dirty="0">
                <a:latin typeface="Times New Roman"/>
                <a:cs typeface="Times New Roman"/>
              </a:rPr>
              <a:t>permanente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Consigliere </a:t>
            </a:r>
            <a:r>
              <a:rPr sz="1200" dirty="0">
                <a:latin typeface="Times New Roman"/>
                <a:cs typeface="Times New Roman"/>
              </a:rPr>
              <a:t>Tecnico. </a:t>
            </a:r>
            <a:r>
              <a:rPr sz="1200" spc="-5" dirty="0">
                <a:latin typeface="Times New Roman"/>
                <a:cs typeface="Times New Roman"/>
              </a:rPr>
              <a:t>Tutti </a:t>
            </a:r>
            <a:r>
              <a:rPr sz="1200" dirty="0">
                <a:latin typeface="Times New Roman"/>
                <a:cs typeface="Times New Roman"/>
              </a:rPr>
              <a:t>i candidati </a:t>
            </a:r>
            <a:r>
              <a:rPr sz="1200" spc="-5" dirty="0">
                <a:latin typeface="Times New Roman"/>
                <a:cs typeface="Times New Roman"/>
              </a:rPr>
              <a:t>entrano volontariamente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quest’ordine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servizio, </a:t>
            </a:r>
            <a:r>
              <a:rPr sz="1200" dirty="0">
                <a:latin typeface="Times New Roman"/>
                <a:cs typeface="Times New Roman"/>
              </a:rPr>
              <a:t>ma una volta che </a:t>
            </a:r>
            <a:r>
              <a:rPr sz="1200" spc="-5" dirty="0">
                <a:latin typeface="Times New Roman"/>
                <a:cs typeface="Times New Roman"/>
              </a:rPr>
              <a:t>hanno assunto </a:t>
            </a:r>
            <a:r>
              <a:rPr sz="1200" dirty="0">
                <a:latin typeface="Times New Roman"/>
                <a:cs typeface="Times New Roman"/>
              </a:rPr>
              <a:t>tali </a:t>
            </a:r>
            <a:r>
              <a:rPr sz="1200" spc="-5" dirty="0">
                <a:latin typeface="Times New Roman"/>
                <a:cs typeface="Times New Roman"/>
              </a:rPr>
              <a:t>responsabilità </a:t>
            </a:r>
            <a:r>
              <a:rPr sz="1200" dirty="0">
                <a:latin typeface="Times New Roman"/>
                <a:cs typeface="Times New Roman"/>
              </a:rPr>
              <a:t>non possono </a:t>
            </a:r>
            <a:r>
              <a:rPr sz="1200" spc="-5" dirty="0">
                <a:latin typeface="Times New Roman"/>
                <a:cs typeface="Times New Roman"/>
              </a:rPr>
              <a:t>abbandonarle. </a:t>
            </a:r>
            <a:r>
              <a:rPr sz="1200" dirty="0">
                <a:latin typeface="Times New Roman"/>
                <a:cs typeface="Times New Roman"/>
              </a:rPr>
              <a:t>Solo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Antichi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Giorni possono  </a:t>
            </a:r>
            <a:r>
              <a:rPr sz="1200" spc="-5" dirty="0">
                <a:latin typeface="Times New Roman"/>
                <a:cs typeface="Times New Roman"/>
              </a:rPr>
              <a:t>trasferire questi consiglieri ad altre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attività.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4445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(280.2) 25:4.14 </a:t>
            </a:r>
            <a:r>
              <a:rPr sz="1200" spc="-5" dirty="0">
                <a:latin typeface="Times New Roman"/>
                <a:cs typeface="Times New Roman"/>
              </a:rPr>
              <a:t>L’istruzione dei Consiglieri Tecnici, </a:t>
            </a:r>
            <a:r>
              <a:rPr sz="1200" dirty="0">
                <a:latin typeface="Times New Roman"/>
                <a:cs typeface="Times New Roman"/>
              </a:rPr>
              <a:t>iniziata </a:t>
            </a:r>
            <a:r>
              <a:rPr sz="1200" spc="-5" dirty="0">
                <a:latin typeface="Times New Roman"/>
                <a:cs typeface="Times New Roman"/>
              </a:rPr>
              <a:t>nei collegi Melchizedek degli Universi </a:t>
            </a:r>
            <a:r>
              <a:rPr sz="1200" dirty="0">
                <a:latin typeface="Times New Roman"/>
                <a:cs typeface="Times New Roman"/>
              </a:rPr>
              <a:t>locali, </a:t>
            </a:r>
            <a:r>
              <a:rPr sz="1200" spc="-5" dirty="0">
                <a:latin typeface="Times New Roman"/>
                <a:cs typeface="Times New Roman"/>
              </a:rPr>
              <a:t>prosegue fino </a:t>
            </a:r>
            <a:r>
              <a:rPr sz="1200" dirty="0">
                <a:latin typeface="Times New Roman"/>
                <a:cs typeface="Times New Roman"/>
              </a:rPr>
              <a:t>alle </a:t>
            </a:r>
            <a:r>
              <a:rPr sz="1200" spc="-5" dirty="0">
                <a:latin typeface="Times New Roman"/>
                <a:cs typeface="Times New Roman"/>
              </a:rPr>
              <a:t>corti degli  </a:t>
            </a:r>
            <a:r>
              <a:rPr sz="1200" dirty="0">
                <a:latin typeface="Times New Roman"/>
                <a:cs typeface="Times New Roman"/>
              </a:rPr>
              <a:t>Antichi </a:t>
            </a:r>
            <a:r>
              <a:rPr sz="1200" spc="-5" dirty="0">
                <a:latin typeface="Times New Roman"/>
                <a:cs typeface="Times New Roman"/>
              </a:rPr>
              <a:t>dei Giorni. Dopo questo addestramento superuniversale essi passano nelle “scuole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sette cerchi” situate sui </a:t>
            </a:r>
            <a:r>
              <a:rPr sz="1200" dirty="0">
                <a:latin typeface="Times New Roman"/>
                <a:cs typeface="Times New Roman"/>
              </a:rPr>
              <a:t>mondi pilota  </a:t>
            </a:r>
            <a:r>
              <a:rPr sz="1200" spc="-5" dirty="0">
                <a:latin typeface="Times New Roman"/>
                <a:cs typeface="Times New Roman"/>
              </a:rPr>
              <a:t>dei circuiti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Havona.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dai </a:t>
            </a:r>
            <a:r>
              <a:rPr sz="1200" dirty="0">
                <a:latin typeface="Times New Roman"/>
                <a:cs typeface="Times New Roman"/>
              </a:rPr>
              <a:t>mondi pilota </a:t>
            </a:r>
            <a:r>
              <a:rPr sz="1200" spc="-5" dirty="0">
                <a:latin typeface="Times New Roman"/>
                <a:cs typeface="Times New Roman"/>
              </a:rPr>
              <a:t>essi </a:t>
            </a:r>
            <a:r>
              <a:rPr sz="1200" spc="-1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accolti </a:t>
            </a:r>
            <a:r>
              <a:rPr sz="1200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“collegio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etica della </a:t>
            </a:r>
            <a:r>
              <a:rPr sz="1200" dirty="0">
                <a:latin typeface="Times New Roman"/>
                <a:cs typeface="Times New Roman"/>
              </a:rPr>
              <a:t>legge e di tecnica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Supremazia”, </a:t>
            </a:r>
            <a:r>
              <a:rPr sz="1200" spc="5" dirty="0">
                <a:latin typeface="Times New Roman"/>
                <a:cs typeface="Times New Roman"/>
              </a:rPr>
              <a:t>la  </a:t>
            </a:r>
            <a:r>
              <a:rPr sz="1200" spc="-5" dirty="0">
                <a:latin typeface="Times New Roman"/>
                <a:cs typeface="Times New Roman"/>
              </a:rPr>
              <a:t>scuola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preparazione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Paradiso per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perfezionamento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Consiglieri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Tecnici.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49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492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85150" cy="38963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76200">
              <a:lnSpc>
                <a:spcPts val="1410"/>
              </a:lnSpc>
              <a:spcBef>
                <a:spcPts val="10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(280.3) 25:4.15 </a:t>
            </a:r>
            <a:r>
              <a:rPr sz="1200" spc="-5" dirty="0">
                <a:latin typeface="Times New Roman"/>
                <a:cs typeface="Times New Roman"/>
              </a:rPr>
              <a:t>Questi consiglieri </a:t>
            </a:r>
            <a:r>
              <a:rPr sz="1200" dirty="0">
                <a:latin typeface="Times New Roman"/>
                <a:cs typeface="Times New Roman"/>
              </a:rPr>
              <a:t>sono più che </a:t>
            </a:r>
            <a:r>
              <a:rPr sz="1200" spc="-5" dirty="0">
                <a:latin typeface="Times New Roman"/>
                <a:cs typeface="Times New Roman"/>
              </a:rPr>
              <a:t>degli </a:t>
            </a:r>
            <a:r>
              <a:rPr sz="1200" dirty="0">
                <a:latin typeface="Times New Roman"/>
                <a:cs typeface="Times New Roman"/>
              </a:rPr>
              <a:t>esperti </a:t>
            </a:r>
            <a:r>
              <a:rPr sz="1200" spc="-5" dirty="0">
                <a:latin typeface="Times New Roman"/>
                <a:cs typeface="Times New Roman"/>
              </a:rPr>
              <a:t>legali; essi </a:t>
            </a:r>
            <a:r>
              <a:rPr sz="1200" dirty="0">
                <a:latin typeface="Times New Roman"/>
                <a:cs typeface="Times New Roman"/>
              </a:rPr>
              <a:t>sono studiosi ed </a:t>
            </a:r>
            <a:r>
              <a:rPr sz="1200" spc="-5" dirty="0">
                <a:latin typeface="Times New Roman"/>
                <a:cs typeface="Times New Roman"/>
              </a:rPr>
              <a:t>insegnanti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legge </a:t>
            </a:r>
            <a:r>
              <a:rPr sz="1200" i="1" spc="-5" dirty="0">
                <a:latin typeface="Times New Roman"/>
                <a:cs typeface="Times New Roman"/>
              </a:rPr>
              <a:t>applicata, </a:t>
            </a:r>
            <a:r>
              <a:rPr sz="1200" dirty="0">
                <a:latin typeface="Times New Roman"/>
                <a:cs typeface="Times New Roman"/>
              </a:rPr>
              <a:t>le</a:t>
            </a:r>
            <a:r>
              <a:rPr sz="1200" spc="-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leggi</a:t>
            </a:r>
            <a:endParaRPr sz="1200">
              <a:latin typeface="Times New Roman"/>
              <a:cs typeface="Times New Roman"/>
            </a:endParaRPr>
          </a:p>
          <a:p>
            <a:pPr marL="76200" marR="217804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dell’Universo applicate </a:t>
            </a:r>
            <a:r>
              <a:rPr sz="1200" dirty="0">
                <a:latin typeface="Times New Roman"/>
                <a:cs typeface="Times New Roman"/>
              </a:rPr>
              <a:t>alla vita e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destino di tutti </a:t>
            </a:r>
            <a:r>
              <a:rPr sz="1200" spc="-5" dirty="0">
                <a:latin typeface="Times New Roman"/>
                <a:cs typeface="Times New Roman"/>
              </a:rPr>
              <a:t>coloro che abitano </a:t>
            </a:r>
            <a:r>
              <a:rPr sz="1200" dirty="0">
                <a:latin typeface="Times New Roman"/>
                <a:cs typeface="Times New Roman"/>
              </a:rPr>
              <a:t>i vasti domini dell’immensa </a:t>
            </a:r>
            <a:r>
              <a:rPr sz="1200" spc="-5" dirty="0">
                <a:latin typeface="Times New Roman"/>
                <a:cs typeface="Times New Roman"/>
              </a:rPr>
              <a:t>creazione. </a:t>
            </a:r>
            <a:r>
              <a:rPr sz="1200" dirty="0">
                <a:latin typeface="Times New Roman"/>
                <a:cs typeface="Times New Roman"/>
              </a:rPr>
              <a:t>Con il </a:t>
            </a:r>
            <a:r>
              <a:rPr sz="1200" spc="-5" dirty="0">
                <a:latin typeface="Times New Roman"/>
                <a:cs typeface="Times New Roman"/>
              </a:rPr>
              <a:t>passare del  </a:t>
            </a:r>
            <a:r>
              <a:rPr sz="1200" dirty="0">
                <a:latin typeface="Times New Roman"/>
                <a:cs typeface="Times New Roman"/>
              </a:rPr>
              <a:t>tempo </a:t>
            </a:r>
            <a:r>
              <a:rPr sz="1200" spc="-5" dirty="0">
                <a:latin typeface="Times New Roman"/>
                <a:cs typeface="Times New Roman"/>
              </a:rPr>
              <a:t>essi divengono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biblioteche giuridiche </a:t>
            </a:r>
            <a:r>
              <a:rPr sz="1200" dirty="0">
                <a:latin typeface="Times New Roman"/>
                <a:cs typeface="Times New Roman"/>
              </a:rPr>
              <a:t>viventi </a:t>
            </a:r>
            <a:r>
              <a:rPr sz="1200" spc="-5" dirty="0">
                <a:latin typeface="Times New Roman"/>
                <a:cs typeface="Times New Roman"/>
              </a:rPr>
              <a:t>del tempo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dello </a:t>
            </a:r>
            <a:r>
              <a:rPr sz="1200" dirty="0">
                <a:latin typeface="Times New Roman"/>
                <a:cs typeface="Times New Roman"/>
              </a:rPr>
              <a:t>spazio, evitando </a:t>
            </a:r>
            <a:r>
              <a:rPr sz="1200" spc="-5" dirty="0">
                <a:latin typeface="Times New Roman"/>
                <a:cs typeface="Times New Roman"/>
              </a:rPr>
              <a:t>contrasti </a:t>
            </a:r>
            <a:r>
              <a:rPr sz="1200" dirty="0">
                <a:latin typeface="Times New Roman"/>
                <a:cs typeface="Times New Roman"/>
              </a:rPr>
              <a:t>senza </a:t>
            </a:r>
            <a:r>
              <a:rPr sz="1200" spc="-5" dirty="0">
                <a:latin typeface="Times New Roman"/>
                <a:cs typeface="Times New Roman"/>
              </a:rPr>
              <a:t>fine </a:t>
            </a:r>
            <a:r>
              <a:rPr sz="1200" dirty="0">
                <a:latin typeface="Times New Roman"/>
                <a:cs typeface="Times New Roman"/>
              </a:rPr>
              <a:t>e ritardi </a:t>
            </a:r>
            <a:r>
              <a:rPr sz="1200" spc="5" dirty="0">
                <a:latin typeface="Times New Roman"/>
                <a:cs typeface="Times New Roman"/>
              </a:rPr>
              <a:t>inutili </a:t>
            </a:r>
            <a:r>
              <a:rPr sz="1200" spc="-5" dirty="0">
                <a:latin typeface="Times New Roman"/>
                <a:cs typeface="Times New Roman"/>
              </a:rPr>
              <a:t>con  l’istruire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personalità del tempo sulle forme </a:t>
            </a:r>
            <a:r>
              <a:rPr sz="1200" dirty="0">
                <a:latin typeface="Times New Roman"/>
                <a:cs typeface="Times New Roman"/>
              </a:rPr>
              <a:t>e sui modi di </a:t>
            </a:r>
            <a:r>
              <a:rPr sz="1200" spc="-5" dirty="0">
                <a:latin typeface="Times New Roman"/>
                <a:cs typeface="Times New Roman"/>
              </a:rPr>
              <a:t>procedere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soddisfacenti per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governanti dell’eternità. </a:t>
            </a:r>
            <a:r>
              <a:rPr sz="1200" dirty="0">
                <a:latin typeface="Times New Roman"/>
                <a:cs typeface="Times New Roman"/>
              </a:rPr>
              <a:t>Essi sono in  </a:t>
            </a:r>
            <a:r>
              <a:rPr sz="1200" spc="-5" dirty="0">
                <a:latin typeface="Times New Roman"/>
                <a:cs typeface="Times New Roman"/>
              </a:rPr>
              <a:t>grado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consigliare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lavoratori dello </a:t>
            </a:r>
            <a:r>
              <a:rPr sz="1200" dirty="0">
                <a:latin typeface="Times New Roman"/>
                <a:cs typeface="Times New Roman"/>
              </a:rPr>
              <a:t>spazio in modo da </a:t>
            </a:r>
            <a:r>
              <a:rPr sz="1200" spc="-5" dirty="0">
                <a:latin typeface="Times New Roman"/>
                <a:cs typeface="Times New Roman"/>
              </a:rPr>
              <a:t>renderli capaci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operare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armonia con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esigenze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Paradiso; </a:t>
            </a:r>
            <a:r>
              <a:rPr sz="1200" dirty="0">
                <a:latin typeface="Times New Roman"/>
                <a:cs typeface="Times New Roman"/>
              </a:rPr>
              <a:t>essi  sono </a:t>
            </a:r>
            <a:r>
              <a:rPr sz="1200" spc="-5" dirty="0">
                <a:latin typeface="Times New Roman"/>
                <a:cs typeface="Times New Roman"/>
              </a:rPr>
              <a:t>gli insegnanti </a:t>
            </a:r>
            <a:r>
              <a:rPr sz="1200" dirty="0">
                <a:latin typeface="Times New Roman"/>
                <a:cs typeface="Times New Roman"/>
              </a:rPr>
              <a:t>di tutte le </a:t>
            </a:r>
            <a:r>
              <a:rPr sz="1200" spc="-5" dirty="0">
                <a:latin typeface="Times New Roman"/>
                <a:cs typeface="Times New Roman"/>
              </a:rPr>
              <a:t>creature </a:t>
            </a:r>
            <a:r>
              <a:rPr sz="1200" dirty="0">
                <a:latin typeface="Times New Roman"/>
                <a:cs typeface="Times New Roman"/>
              </a:rPr>
              <a:t>in ciò </a:t>
            </a:r>
            <a:r>
              <a:rPr sz="1200" spc="-5" dirty="0">
                <a:latin typeface="Times New Roman"/>
                <a:cs typeface="Times New Roman"/>
              </a:rPr>
              <a:t>che concerne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tecnica dei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Creatori.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30543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(280.4) 25:4.16 </a:t>
            </a:r>
            <a:r>
              <a:rPr sz="1200" spc="-5" dirty="0">
                <a:latin typeface="Times New Roman"/>
                <a:cs typeface="Times New Roman"/>
              </a:rPr>
              <a:t>Tale biblioteca </a:t>
            </a:r>
            <a:r>
              <a:rPr sz="1200" dirty="0">
                <a:latin typeface="Times New Roman"/>
                <a:cs typeface="Times New Roman"/>
              </a:rPr>
              <a:t>vivente di </a:t>
            </a:r>
            <a:r>
              <a:rPr sz="1200" spc="-5" dirty="0">
                <a:latin typeface="Times New Roman"/>
                <a:cs typeface="Times New Roman"/>
              </a:rPr>
              <a:t>legge applicata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potrebbe essere creata; questi esseri </a:t>
            </a:r>
            <a:r>
              <a:rPr sz="1200" dirty="0">
                <a:latin typeface="Times New Roman"/>
                <a:cs typeface="Times New Roman"/>
              </a:rPr>
              <a:t>devono </a:t>
            </a:r>
            <a:r>
              <a:rPr sz="1200" spc="-5" dirty="0">
                <a:latin typeface="Times New Roman"/>
                <a:cs typeface="Times New Roman"/>
              </a:rPr>
              <a:t>evolversi </a:t>
            </a:r>
            <a:r>
              <a:rPr sz="1200" dirty="0">
                <a:latin typeface="Times New Roman"/>
                <a:cs typeface="Times New Roman"/>
              </a:rPr>
              <a:t>per esperienza  </a:t>
            </a:r>
            <a:r>
              <a:rPr sz="1200" spc="-5" dirty="0">
                <a:latin typeface="Times New Roman"/>
                <a:cs typeface="Times New Roman"/>
              </a:rPr>
              <a:t>effettiva. </a:t>
            </a:r>
            <a:r>
              <a:rPr sz="1200" spc="-1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Deità </a:t>
            </a:r>
            <a:r>
              <a:rPr sz="1200" dirty="0">
                <a:latin typeface="Times New Roman"/>
                <a:cs typeface="Times New Roman"/>
              </a:rPr>
              <a:t>infinite sono </a:t>
            </a:r>
            <a:r>
              <a:rPr sz="1200" spc="-5" dirty="0">
                <a:latin typeface="Times New Roman"/>
                <a:cs typeface="Times New Roman"/>
              </a:rPr>
              <a:t>esistenziali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ciò </a:t>
            </a:r>
            <a:r>
              <a:rPr sz="1200" dirty="0">
                <a:latin typeface="Times New Roman"/>
                <a:cs typeface="Times New Roman"/>
              </a:rPr>
              <a:t>compensa la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mancanza di </a:t>
            </a:r>
            <a:r>
              <a:rPr sz="1200" spc="-5" dirty="0">
                <a:latin typeface="Times New Roman"/>
                <a:cs typeface="Times New Roman"/>
              </a:rPr>
              <a:t>esperienza; </a:t>
            </a:r>
            <a:r>
              <a:rPr sz="1200" dirty="0">
                <a:latin typeface="Times New Roman"/>
                <a:cs typeface="Times New Roman"/>
              </a:rPr>
              <a:t>esse conoscono tutto </a:t>
            </a:r>
            <a:r>
              <a:rPr sz="1200" spc="-5" dirty="0">
                <a:latin typeface="Times New Roman"/>
                <a:cs typeface="Times New Roman"/>
              </a:rPr>
              <a:t>ancor </a:t>
            </a:r>
            <a:r>
              <a:rPr sz="1200" dirty="0">
                <a:latin typeface="Times New Roman"/>
                <a:cs typeface="Times New Roman"/>
              </a:rPr>
              <a:t>prima di  </a:t>
            </a:r>
            <a:r>
              <a:rPr sz="1200" spc="-5" dirty="0">
                <a:latin typeface="Times New Roman"/>
                <a:cs typeface="Times New Roman"/>
              </a:rPr>
              <a:t>sperimentare </a:t>
            </a:r>
            <a:r>
              <a:rPr sz="1200" dirty="0">
                <a:latin typeface="Times New Roman"/>
                <a:cs typeface="Times New Roman"/>
              </a:rPr>
              <a:t>tutto, ma non </a:t>
            </a:r>
            <a:r>
              <a:rPr sz="1200" spc="-5" dirty="0">
                <a:latin typeface="Times New Roman"/>
                <a:cs typeface="Times New Roman"/>
              </a:rPr>
              <a:t>trasmettono questa conoscenza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esperienziale alle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creature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subordinate.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422909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(280.5) 25:4.17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Consiglieri Tecnici si dedicano al </a:t>
            </a:r>
            <a:r>
              <a:rPr sz="1200" dirty="0">
                <a:latin typeface="Times New Roman"/>
                <a:cs typeface="Times New Roman"/>
              </a:rPr>
              <a:t>compito di </a:t>
            </a:r>
            <a:r>
              <a:rPr sz="1200" spc="-5" dirty="0">
                <a:latin typeface="Times New Roman"/>
                <a:cs typeface="Times New Roman"/>
              </a:rPr>
              <a:t>prevenire </a:t>
            </a:r>
            <a:r>
              <a:rPr sz="1200" dirty="0">
                <a:latin typeface="Times New Roman"/>
                <a:cs typeface="Times New Roman"/>
              </a:rPr>
              <a:t>ritardi, di </a:t>
            </a:r>
            <a:r>
              <a:rPr sz="1200" spc="-5" dirty="0">
                <a:latin typeface="Times New Roman"/>
                <a:cs typeface="Times New Roman"/>
              </a:rPr>
              <a:t>facilitare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progresso </a:t>
            </a:r>
            <a:r>
              <a:rPr sz="1200" dirty="0">
                <a:latin typeface="Times New Roman"/>
                <a:cs typeface="Times New Roman"/>
              </a:rPr>
              <a:t>e di offrire </a:t>
            </a:r>
            <a:r>
              <a:rPr sz="1200" spc="-5" dirty="0">
                <a:latin typeface="Times New Roman"/>
                <a:cs typeface="Times New Roman"/>
              </a:rPr>
              <a:t>consiglio sul  rendimento. </a:t>
            </a:r>
            <a:r>
              <a:rPr sz="1200" dirty="0">
                <a:latin typeface="Times New Roman"/>
                <a:cs typeface="Times New Roman"/>
              </a:rPr>
              <a:t>C’è </a:t>
            </a:r>
            <a:r>
              <a:rPr sz="1200" spc="-5" dirty="0">
                <a:latin typeface="Times New Roman"/>
                <a:cs typeface="Times New Roman"/>
              </a:rPr>
              <a:t>sempre </a:t>
            </a:r>
            <a:r>
              <a:rPr sz="1200" dirty="0">
                <a:latin typeface="Times New Roman"/>
                <a:cs typeface="Times New Roman"/>
              </a:rPr>
              <a:t>un modo </a:t>
            </a:r>
            <a:r>
              <a:rPr sz="1200" i="1" dirty="0">
                <a:latin typeface="Times New Roman"/>
                <a:cs typeface="Times New Roman"/>
              </a:rPr>
              <a:t>migliore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i="1" dirty="0">
                <a:latin typeface="Times New Roman"/>
                <a:cs typeface="Times New Roman"/>
              </a:rPr>
              <a:t>giusto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fare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cose; </a:t>
            </a:r>
            <a:r>
              <a:rPr sz="1200" dirty="0">
                <a:latin typeface="Times New Roman"/>
                <a:cs typeface="Times New Roman"/>
              </a:rPr>
              <a:t>c’è </a:t>
            </a:r>
            <a:r>
              <a:rPr sz="1200" spc="-5" dirty="0">
                <a:latin typeface="Times New Roman"/>
                <a:cs typeface="Times New Roman"/>
              </a:rPr>
              <a:t>sempre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tecnica della </a:t>
            </a:r>
            <a:r>
              <a:rPr sz="1200" dirty="0">
                <a:latin typeface="Times New Roman"/>
                <a:cs typeface="Times New Roman"/>
              </a:rPr>
              <a:t>perfezione, un </a:t>
            </a:r>
            <a:r>
              <a:rPr sz="1200" spc="-5" dirty="0">
                <a:latin typeface="Times New Roman"/>
                <a:cs typeface="Times New Roman"/>
              </a:rPr>
              <a:t>metodo </a:t>
            </a:r>
            <a:r>
              <a:rPr sz="1200" dirty="0">
                <a:latin typeface="Times New Roman"/>
                <a:cs typeface="Times New Roman"/>
              </a:rPr>
              <a:t>divino, e  </a:t>
            </a:r>
            <a:r>
              <a:rPr sz="1200" spc="-5" dirty="0">
                <a:latin typeface="Times New Roman"/>
                <a:cs typeface="Times New Roman"/>
              </a:rPr>
              <a:t>questi consiglieri sanno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guidarci </a:t>
            </a:r>
            <a:r>
              <a:rPr sz="1200" dirty="0">
                <a:latin typeface="Times New Roman"/>
                <a:cs typeface="Times New Roman"/>
              </a:rPr>
              <a:t>tutti alla </a:t>
            </a:r>
            <a:r>
              <a:rPr sz="1200" spc="-5" dirty="0">
                <a:latin typeface="Times New Roman"/>
                <a:cs typeface="Times New Roman"/>
              </a:rPr>
              <a:t>scoperta </a:t>
            </a:r>
            <a:r>
              <a:rPr sz="1200" dirty="0">
                <a:latin typeface="Times New Roman"/>
                <a:cs typeface="Times New Roman"/>
              </a:rPr>
              <a:t>di questa via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migliore.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431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(280.6) 25:4.18 </a:t>
            </a:r>
            <a:r>
              <a:rPr sz="1200" spc="-5" dirty="0">
                <a:latin typeface="Times New Roman"/>
                <a:cs typeface="Times New Roman"/>
              </a:rPr>
              <a:t>Questi esseri estremamente saggi </a:t>
            </a:r>
            <a:r>
              <a:rPr sz="1200" dirty="0">
                <a:latin typeface="Times New Roman"/>
                <a:cs typeface="Times New Roman"/>
              </a:rPr>
              <a:t>e pratici sono </a:t>
            </a:r>
            <a:r>
              <a:rPr sz="1200" spc="-5" dirty="0">
                <a:latin typeface="Times New Roman"/>
                <a:cs typeface="Times New Roman"/>
              </a:rPr>
              <a:t>sempre strettamente associati al </a:t>
            </a:r>
            <a:r>
              <a:rPr sz="1200" dirty="0">
                <a:latin typeface="Times New Roman"/>
                <a:cs typeface="Times New Roman"/>
              </a:rPr>
              <a:t>servizio ed </a:t>
            </a:r>
            <a:r>
              <a:rPr sz="1200" spc="-5" dirty="0">
                <a:latin typeface="Times New Roman"/>
                <a:cs typeface="Times New Roman"/>
              </a:rPr>
              <a:t>al lavoro dei </a:t>
            </a:r>
            <a:r>
              <a:rPr sz="1200" dirty="0">
                <a:latin typeface="Times New Roman"/>
                <a:cs typeface="Times New Roman"/>
              </a:rPr>
              <a:t>Censori  </a:t>
            </a:r>
            <a:r>
              <a:rPr sz="1200" spc="-5" dirty="0">
                <a:latin typeface="Times New Roman"/>
                <a:cs typeface="Times New Roman"/>
              </a:rPr>
              <a:t>Universali.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Melchizedek </a:t>
            </a:r>
            <a:r>
              <a:rPr sz="1200" dirty="0">
                <a:latin typeface="Times New Roman"/>
                <a:cs typeface="Times New Roman"/>
              </a:rPr>
              <a:t>ne </a:t>
            </a:r>
            <a:r>
              <a:rPr sz="1200" spc="-5" dirty="0">
                <a:latin typeface="Times New Roman"/>
                <a:cs typeface="Times New Roman"/>
              </a:rPr>
              <a:t>hanno </a:t>
            </a:r>
            <a:r>
              <a:rPr sz="1200" dirty="0">
                <a:latin typeface="Times New Roman"/>
                <a:cs typeface="Times New Roman"/>
              </a:rPr>
              <a:t>un corpo molto </a:t>
            </a:r>
            <a:r>
              <a:rPr sz="1200" spc="-5" dirty="0">
                <a:latin typeface="Times New Roman"/>
                <a:cs typeface="Times New Roman"/>
              </a:rPr>
              <a:t>capace.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governanti </a:t>
            </a:r>
            <a:r>
              <a:rPr sz="1200" dirty="0">
                <a:latin typeface="Times New Roman"/>
                <a:cs typeface="Times New Roman"/>
              </a:rPr>
              <a:t>dei sistemi, </a:t>
            </a:r>
            <a:r>
              <a:rPr sz="1200" spc="-5" dirty="0">
                <a:latin typeface="Times New Roman"/>
                <a:cs typeface="Times New Roman"/>
              </a:rPr>
              <a:t>delle costellazioni, degli Universi </a:t>
            </a:r>
            <a:r>
              <a:rPr sz="1200" dirty="0">
                <a:latin typeface="Times New Roman"/>
                <a:cs typeface="Times New Roman"/>
              </a:rPr>
              <a:t>e dei </a:t>
            </a:r>
            <a:r>
              <a:rPr sz="1200" spc="-5" dirty="0">
                <a:latin typeface="Times New Roman"/>
                <a:cs typeface="Times New Roman"/>
              </a:rPr>
              <a:t>settori  dei Superuniversi </a:t>
            </a:r>
            <a:r>
              <a:rPr sz="1200" dirty="0">
                <a:latin typeface="Times New Roman"/>
                <a:cs typeface="Times New Roman"/>
              </a:rPr>
              <a:t>sono tutti </a:t>
            </a:r>
            <a:r>
              <a:rPr sz="1200" spc="-5" dirty="0">
                <a:latin typeface="Times New Roman"/>
                <a:cs typeface="Times New Roman"/>
              </a:rPr>
              <a:t>largamente provvisti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queste menti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riferimento tecnico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giuridico </a:t>
            </a:r>
            <a:r>
              <a:rPr sz="1200" dirty="0">
                <a:latin typeface="Times New Roman"/>
                <a:cs typeface="Times New Roman"/>
              </a:rPr>
              <a:t>del mondo </a:t>
            </a:r>
            <a:r>
              <a:rPr sz="1200" spc="-5" dirty="0">
                <a:latin typeface="Times New Roman"/>
                <a:cs typeface="Times New Roman"/>
              </a:rPr>
              <a:t>spirituale. </a:t>
            </a:r>
            <a:r>
              <a:rPr sz="1200" dirty="0">
                <a:latin typeface="Times New Roman"/>
                <a:cs typeface="Times New Roman"/>
              </a:rPr>
              <a:t>I membri  di un </a:t>
            </a:r>
            <a:r>
              <a:rPr sz="1200" spc="-5" dirty="0">
                <a:latin typeface="Times New Roman"/>
                <a:cs typeface="Times New Roman"/>
              </a:rPr>
              <a:t>gruppo </a:t>
            </a:r>
            <a:r>
              <a:rPr sz="1200" dirty="0">
                <a:latin typeface="Times New Roman"/>
                <a:cs typeface="Times New Roman"/>
              </a:rPr>
              <a:t>speciale </a:t>
            </a:r>
            <a:r>
              <a:rPr sz="1200" spc="-5" dirty="0">
                <a:latin typeface="Times New Roman"/>
                <a:cs typeface="Times New Roman"/>
              </a:rPr>
              <a:t>agiscono come consiglieri legali dei </a:t>
            </a:r>
            <a:r>
              <a:rPr sz="1200" dirty="0">
                <a:latin typeface="Times New Roman"/>
                <a:cs typeface="Times New Roman"/>
              </a:rPr>
              <a:t>Portatori di </a:t>
            </a:r>
            <a:r>
              <a:rPr sz="1200" spc="-5" dirty="0">
                <a:latin typeface="Times New Roman"/>
                <a:cs typeface="Times New Roman"/>
              </a:rPr>
              <a:t>Vita, informando questi Figli </a:t>
            </a:r>
            <a:r>
              <a:rPr sz="1200" spc="5" dirty="0">
                <a:latin typeface="Times New Roman"/>
                <a:cs typeface="Times New Roman"/>
              </a:rPr>
              <a:t>circa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grado </a:t>
            </a:r>
            <a:r>
              <a:rPr sz="1200" dirty="0">
                <a:latin typeface="Times New Roman"/>
                <a:cs typeface="Times New Roman"/>
              </a:rPr>
              <a:t>di allontanamento  </a:t>
            </a:r>
            <a:r>
              <a:rPr sz="1200" spc="-5" dirty="0">
                <a:latin typeface="Times New Roman"/>
                <a:cs typeface="Times New Roman"/>
              </a:rPr>
              <a:t>ammissibile dall’ordine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propagazione della </a:t>
            </a:r>
            <a:r>
              <a:rPr sz="1200" dirty="0">
                <a:latin typeface="Times New Roman"/>
                <a:cs typeface="Times New Roman"/>
              </a:rPr>
              <a:t>vita </a:t>
            </a:r>
            <a:r>
              <a:rPr sz="1200" spc="-5" dirty="0">
                <a:latin typeface="Times New Roman"/>
                <a:cs typeface="Times New Roman"/>
              </a:rPr>
              <a:t>previsto ed istruendoli </a:t>
            </a:r>
            <a:r>
              <a:rPr sz="1200" dirty="0">
                <a:latin typeface="Times New Roman"/>
                <a:cs typeface="Times New Roman"/>
              </a:rPr>
              <a:t>inoltre </a:t>
            </a:r>
            <a:r>
              <a:rPr sz="1200" spc="-5" dirty="0">
                <a:latin typeface="Times New Roman"/>
                <a:cs typeface="Times New Roman"/>
              </a:rPr>
              <a:t>sulle loro prerogative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sull’ampiezza </a:t>
            </a:r>
            <a:r>
              <a:rPr sz="1200" spc="5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loro  </a:t>
            </a:r>
            <a:r>
              <a:rPr sz="1200" dirty="0">
                <a:latin typeface="Times New Roman"/>
                <a:cs typeface="Times New Roman"/>
              </a:rPr>
              <a:t>funzione. </a:t>
            </a:r>
            <a:r>
              <a:rPr sz="1200" spc="-5" dirty="0">
                <a:latin typeface="Times New Roman"/>
                <a:cs typeface="Times New Roman"/>
              </a:rPr>
              <a:t>Essi </a:t>
            </a:r>
            <a:r>
              <a:rPr sz="1200" dirty="0">
                <a:latin typeface="Times New Roman"/>
                <a:cs typeface="Times New Roman"/>
              </a:rPr>
              <a:t>sono i </a:t>
            </a:r>
            <a:r>
              <a:rPr sz="1200" spc="-5" dirty="0">
                <a:latin typeface="Times New Roman"/>
                <a:cs typeface="Times New Roman"/>
              </a:rPr>
              <a:t>consiglieri </a:t>
            </a:r>
            <a:r>
              <a:rPr sz="1200" dirty="0">
                <a:latin typeface="Times New Roman"/>
                <a:cs typeface="Times New Roman"/>
              </a:rPr>
              <a:t>di tutte le </a:t>
            </a:r>
            <a:r>
              <a:rPr sz="1200" spc="-5" dirty="0">
                <a:latin typeface="Times New Roman"/>
                <a:cs typeface="Times New Roman"/>
              </a:rPr>
              <a:t>classi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esseri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ciò </a:t>
            </a:r>
            <a:r>
              <a:rPr sz="1200" dirty="0">
                <a:latin typeface="Times New Roman"/>
                <a:cs typeface="Times New Roman"/>
              </a:rPr>
              <a:t>che concerne le consuetudini e le tecniche proprie di tutte le  </a:t>
            </a:r>
            <a:r>
              <a:rPr sz="1200" spc="-5" dirty="0">
                <a:latin typeface="Times New Roman"/>
                <a:cs typeface="Times New Roman"/>
              </a:rPr>
              <a:t>operazioni del </a:t>
            </a:r>
            <a:r>
              <a:rPr sz="1200" dirty="0">
                <a:latin typeface="Times New Roman"/>
                <a:cs typeface="Times New Roman"/>
              </a:rPr>
              <a:t>mondo </a:t>
            </a:r>
            <a:r>
              <a:rPr sz="1200" spc="-5" dirty="0">
                <a:latin typeface="Times New Roman"/>
                <a:cs typeface="Times New Roman"/>
              </a:rPr>
              <a:t>spirituale. Ma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trattano direttamente </a:t>
            </a:r>
            <a:r>
              <a:rPr sz="1200" dirty="0">
                <a:latin typeface="Times New Roman"/>
                <a:cs typeface="Times New Roman"/>
              </a:rPr>
              <a:t>e personalmente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creature materiali dei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regni.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49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493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51495" cy="39573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13970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(280.7) 25:4.19 </a:t>
            </a:r>
            <a:r>
              <a:rPr sz="1200" spc="-5" dirty="0">
                <a:latin typeface="Times New Roman"/>
                <a:cs typeface="Times New Roman"/>
              </a:rPr>
              <a:t>Oltre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dare consigli sugli </a:t>
            </a:r>
            <a:r>
              <a:rPr sz="1200" dirty="0">
                <a:latin typeface="Times New Roman"/>
                <a:cs typeface="Times New Roman"/>
              </a:rPr>
              <a:t>usi </a:t>
            </a:r>
            <a:r>
              <a:rPr sz="1200" spc="-5" dirty="0">
                <a:latin typeface="Times New Roman"/>
                <a:cs typeface="Times New Roman"/>
              </a:rPr>
              <a:t>legali,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Consiglieri Tecnici si dedicano </a:t>
            </a:r>
            <a:r>
              <a:rPr sz="1200" dirty="0">
                <a:latin typeface="Times New Roman"/>
                <a:cs typeface="Times New Roman"/>
              </a:rPr>
              <a:t>anche all’interpretazione </a:t>
            </a:r>
            <a:r>
              <a:rPr sz="1200" spc="-5" dirty="0">
                <a:latin typeface="Times New Roman"/>
                <a:cs typeface="Times New Roman"/>
              </a:rPr>
              <a:t>efficace </a:t>
            </a:r>
            <a:r>
              <a:rPr sz="1200" dirty="0">
                <a:latin typeface="Times New Roman"/>
                <a:cs typeface="Times New Roman"/>
              </a:rPr>
              <a:t>di tutte le </a:t>
            </a:r>
            <a:r>
              <a:rPr sz="1200" spc="-5" dirty="0">
                <a:latin typeface="Times New Roman"/>
                <a:cs typeface="Times New Roman"/>
              </a:rPr>
              <a:t>leggi  riguardanti esseri creati </a:t>
            </a:r>
            <a:r>
              <a:rPr sz="1200" dirty="0">
                <a:latin typeface="Times New Roman"/>
                <a:cs typeface="Times New Roman"/>
              </a:rPr>
              <a:t>— fisici, </a:t>
            </a:r>
            <a:r>
              <a:rPr sz="1200" spc="-5" dirty="0">
                <a:latin typeface="Times New Roman"/>
                <a:cs typeface="Times New Roman"/>
              </a:rPr>
              <a:t>mentali </a:t>
            </a:r>
            <a:r>
              <a:rPr sz="1200" dirty="0">
                <a:latin typeface="Times New Roman"/>
                <a:cs typeface="Times New Roman"/>
              </a:rPr>
              <a:t>e spirituali. </a:t>
            </a:r>
            <a:r>
              <a:rPr sz="1200" spc="-5" dirty="0">
                <a:latin typeface="Times New Roman"/>
                <a:cs typeface="Times New Roman"/>
              </a:rPr>
              <a:t>Essi </a:t>
            </a:r>
            <a:r>
              <a:rPr sz="1200" dirty="0">
                <a:latin typeface="Times New Roman"/>
                <a:cs typeface="Times New Roman"/>
              </a:rPr>
              <a:t>sono a disposizione </a:t>
            </a:r>
            <a:r>
              <a:rPr sz="1200" spc="-5" dirty="0">
                <a:latin typeface="Times New Roman"/>
                <a:cs typeface="Times New Roman"/>
              </a:rPr>
              <a:t>dei Conciliatori Universali </a:t>
            </a:r>
            <a:r>
              <a:rPr sz="1200" dirty="0">
                <a:latin typeface="Times New Roman"/>
                <a:cs typeface="Times New Roman"/>
              </a:rPr>
              <a:t>e di tutti </a:t>
            </a:r>
            <a:r>
              <a:rPr sz="1200" spc="-5" dirty="0">
                <a:latin typeface="Times New Roman"/>
                <a:cs typeface="Times New Roman"/>
              </a:rPr>
              <a:t>gli altri </a:t>
            </a:r>
            <a:r>
              <a:rPr sz="1200" dirty="0">
                <a:latin typeface="Times New Roman"/>
                <a:cs typeface="Times New Roman"/>
              </a:rPr>
              <a:t>che  </a:t>
            </a:r>
            <a:r>
              <a:rPr sz="1200" spc="-5" dirty="0">
                <a:latin typeface="Times New Roman"/>
                <a:cs typeface="Times New Roman"/>
              </a:rPr>
              <a:t>desiderano conoscere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verità della </a:t>
            </a:r>
            <a:r>
              <a:rPr sz="1200" dirty="0">
                <a:latin typeface="Times New Roman"/>
                <a:cs typeface="Times New Roman"/>
              </a:rPr>
              <a:t>legge; in </a:t>
            </a:r>
            <a:r>
              <a:rPr sz="1200" spc="-5" dirty="0">
                <a:latin typeface="Times New Roman"/>
                <a:cs typeface="Times New Roman"/>
              </a:rPr>
              <a:t>altre parole,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coloro che </a:t>
            </a:r>
            <a:r>
              <a:rPr sz="1200" dirty="0">
                <a:latin typeface="Times New Roman"/>
                <a:cs typeface="Times New Roman"/>
              </a:rPr>
              <a:t>desiderano sapere </a:t>
            </a:r>
            <a:r>
              <a:rPr sz="1200" spc="-5" dirty="0">
                <a:latin typeface="Times New Roman"/>
                <a:cs typeface="Times New Roman"/>
              </a:rPr>
              <a:t>come si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fare affidamento </a:t>
            </a:r>
            <a:r>
              <a:rPr sz="1200" dirty="0">
                <a:latin typeface="Times New Roman"/>
                <a:cs typeface="Times New Roman"/>
              </a:rPr>
              <a:t>sulla  </a:t>
            </a:r>
            <a:r>
              <a:rPr sz="1200" spc="-5" dirty="0">
                <a:latin typeface="Times New Roman"/>
                <a:cs typeface="Times New Roman"/>
              </a:rPr>
              <a:t>Supremazia della Deità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reagire ad </a:t>
            </a:r>
            <a:r>
              <a:rPr sz="1200" dirty="0">
                <a:latin typeface="Times New Roman"/>
                <a:cs typeface="Times New Roman"/>
              </a:rPr>
              <a:t>una data situazione </a:t>
            </a:r>
            <a:r>
              <a:rPr sz="1200" spc="-5" dirty="0">
                <a:latin typeface="Times New Roman"/>
                <a:cs typeface="Times New Roman"/>
              </a:rPr>
              <a:t>che comporta </a:t>
            </a:r>
            <a:r>
              <a:rPr sz="1200" dirty="0">
                <a:latin typeface="Times New Roman"/>
                <a:cs typeface="Times New Roman"/>
              </a:rPr>
              <a:t>fattori di ordine </a:t>
            </a:r>
            <a:r>
              <a:rPr sz="1200" spc="-5" dirty="0">
                <a:latin typeface="Times New Roman"/>
                <a:cs typeface="Times New Roman"/>
              </a:rPr>
              <a:t>fisico, mentale </a:t>
            </a:r>
            <a:r>
              <a:rPr sz="1200" dirty="0">
                <a:latin typeface="Times New Roman"/>
                <a:cs typeface="Times New Roman"/>
              </a:rPr>
              <a:t>e spirituale stabilito. </a:t>
            </a:r>
            <a:r>
              <a:rPr sz="1200" spc="-5" dirty="0">
                <a:latin typeface="Times New Roman"/>
                <a:cs typeface="Times New Roman"/>
              </a:rPr>
              <a:t>Essi  tentano </a:t>
            </a:r>
            <a:r>
              <a:rPr sz="1200" dirty="0">
                <a:latin typeface="Times New Roman"/>
                <a:cs typeface="Times New Roman"/>
              </a:rPr>
              <a:t>anche di </a:t>
            </a:r>
            <a:r>
              <a:rPr sz="1200" spc="-5" dirty="0">
                <a:latin typeface="Times New Roman"/>
                <a:cs typeface="Times New Roman"/>
              </a:rPr>
              <a:t>spiegare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tecnica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dell’Ultimo.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8064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(281.1) 25:4.20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Consiglieri Tecnici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esseri selezionati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sperimentati; </a:t>
            </a:r>
            <a:r>
              <a:rPr sz="1200" dirty="0">
                <a:latin typeface="Times New Roman"/>
                <a:cs typeface="Times New Roman"/>
              </a:rPr>
              <a:t>io non ho </a:t>
            </a:r>
            <a:r>
              <a:rPr sz="1200" spc="-5" dirty="0">
                <a:latin typeface="Times New Roman"/>
                <a:cs typeface="Times New Roman"/>
              </a:rPr>
              <a:t>mai </a:t>
            </a:r>
            <a:r>
              <a:rPr sz="1200" dirty="0">
                <a:latin typeface="Times New Roman"/>
                <a:cs typeface="Times New Roman"/>
              </a:rPr>
              <a:t>sentito che uno di </a:t>
            </a:r>
            <a:r>
              <a:rPr sz="1200" spc="-5" dirty="0">
                <a:latin typeface="Times New Roman"/>
                <a:cs typeface="Times New Roman"/>
              </a:rPr>
              <a:t>loro abbia deviato. </a:t>
            </a:r>
            <a:r>
              <a:rPr sz="1200" dirty="0">
                <a:latin typeface="Times New Roman"/>
                <a:cs typeface="Times New Roman"/>
              </a:rPr>
              <a:t>Noi non  </a:t>
            </a:r>
            <a:r>
              <a:rPr sz="1200" spc="-5" dirty="0">
                <a:latin typeface="Times New Roman"/>
                <a:cs typeface="Times New Roman"/>
              </a:rPr>
              <a:t>abbiamo alcuna </a:t>
            </a:r>
            <a:r>
              <a:rPr sz="1200" dirty="0">
                <a:latin typeface="Times New Roman"/>
                <a:cs typeface="Times New Roman"/>
              </a:rPr>
              <a:t>testimonianza </a:t>
            </a:r>
            <a:r>
              <a:rPr sz="1200" spc="-5" dirty="0">
                <a:latin typeface="Times New Roman"/>
                <a:cs typeface="Times New Roman"/>
              </a:rPr>
              <a:t>su Uversa </a:t>
            </a:r>
            <a:r>
              <a:rPr sz="1200" dirty="0">
                <a:latin typeface="Times New Roman"/>
                <a:cs typeface="Times New Roman"/>
              </a:rPr>
              <a:t>che uno di </a:t>
            </a:r>
            <a:r>
              <a:rPr sz="1200" spc="-5" dirty="0">
                <a:latin typeface="Times New Roman"/>
                <a:cs typeface="Times New Roman"/>
              </a:rPr>
              <a:t>loro sia </a:t>
            </a:r>
            <a:r>
              <a:rPr sz="1200" dirty="0">
                <a:latin typeface="Times New Roman"/>
                <a:cs typeface="Times New Roman"/>
              </a:rPr>
              <a:t>mai </a:t>
            </a:r>
            <a:r>
              <a:rPr sz="1200" spc="-5" dirty="0">
                <a:latin typeface="Times New Roman"/>
                <a:cs typeface="Times New Roman"/>
              </a:rPr>
              <a:t>stato giudicato </a:t>
            </a:r>
            <a:r>
              <a:rPr sz="1200" dirty="0">
                <a:latin typeface="Times New Roman"/>
                <a:cs typeface="Times New Roman"/>
              </a:rPr>
              <a:t>per violazione </a:t>
            </a:r>
            <a:r>
              <a:rPr sz="1200" spc="-5" dirty="0">
                <a:latin typeface="Times New Roman"/>
                <a:cs typeface="Times New Roman"/>
              </a:rPr>
              <a:t>delle leggi </a:t>
            </a:r>
            <a:r>
              <a:rPr sz="1200" dirty="0">
                <a:latin typeface="Times New Roman"/>
                <a:cs typeface="Times New Roman"/>
              </a:rPr>
              <a:t>divine che </a:t>
            </a:r>
            <a:r>
              <a:rPr sz="1200" spc="-5" dirty="0">
                <a:latin typeface="Times New Roman"/>
                <a:cs typeface="Times New Roman"/>
              </a:rPr>
              <a:t>essi  interpretano così efficacemente ed espongono </a:t>
            </a:r>
            <a:r>
              <a:rPr sz="1200" dirty="0">
                <a:latin typeface="Times New Roman"/>
                <a:cs typeface="Times New Roman"/>
              </a:rPr>
              <a:t>in modo così </a:t>
            </a:r>
            <a:r>
              <a:rPr sz="1200" spc="-5" dirty="0">
                <a:latin typeface="Times New Roman"/>
                <a:cs typeface="Times New Roman"/>
              </a:rPr>
              <a:t>eloquente.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c’è </a:t>
            </a:r>
            <a:r>
              <a:rPr sz="1200" dirty="0">
                <a:latin typeface="Times New Roman"/>
                <a:cs typeface="Times New Roman"/>
              </a:rPr>
              <a:t>limite </a:t>
            </a:r>
            <a:r>
              <a:rPr sz="1200" spc="-5" dirty="0">
                <a:latin typeface="Times New Roman"/>
                <a:cs typeface="Times New Roman"/>
              </a:rPr>
              <a:t>conosciuto </a:t>
            </a:r>
            <a:r>
              <a:rPr sz="1200" dirty="0">
                <a:latin typeface="Times New Roman"/>
                <a:cs typeface="Times New Roman"/>
              </a:rPr>
              <a:t>alla </a:t>
            </a:r>
            <a:r>
              <a:rPr sz="1200" spc="-5" dirty="0">
                <a:latin typeface="Times New Roman"/>
                <a:cs typeface="Times New Roman"/>
              </a:rPr>
              <a:t>sfera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loro servizio, </a:t>
            </a:r>
            <a:r>
              <a:rPr sz="1200" dirty="0">
                <a:latin typeface="Times New Roman"/>
                <a:cs typeface="Times New Roman"/>
              </a:rPr>
              <a:t>né è  stato posto </a:t>
            </a:r>
            <a:r>
              <a:rPr sz="1200" spc="-5" dirty="0">
                <a:latin typeface="Times New Roman"/>
                <a:cs typeface="Times New Roman"/>
              </a:rPr>
              <a:t>alcun </a:t>
            </a:r>
            <a:r>
              <a:rPr sz="1200" dirty="0">
                <a:latin typeface="Times New Roman"/>
                <a:cs typeface="Times New Roman"/>
              </a:rPr>
              <a:t>limite </a:t>
            </a:r>
            <a:r>
              <a:rPr sz="1200" spc="-5" dirty="0">
                <a:latin typeface="Times New Roman"/>
                <a:cs typeface="Times New Roman"/>
              </a:rPr>
              <a:t>al loro progresso. Essi </a:t>
            </a:r>
            <a:r>
              <a:rPr sz="1200" dirty="0">
                <a:latin typeface="Times New Roman"/>
                <a:cs typeface="Times New Roman"/>
              </a:rPr>
              <a:t>continuano </a:t>
            </a:r>
            <a:r>
              <a:rPr sz="1200" spc="-5" dirty="0">
                <a:latin typeface="Times New Roman"/>
                <a:cs typeface="Times New Roman"/>
              </a:rPr>
              <a:t>come consiglieri </a:t>
            </a:r>
            <a:r>
              <a:rPr sz="1200" dirty="0">
                <a:latin typeface="Times New Roman"/>
                <a:cs typeface="Times New Roman"/>
              </a:rPr>
              <a:t>fino </a:t>
            </a:r>
            <a:r>
              <a:rPr sz="1200" spc="-5" dirty="0">
                <a:latin typeface="Times New Roman"/>
                <a:cs typeface="Times New Roman"/>
              </a:rPr>
              <a:t>alle </a:t>
            </a:r>
            <a:r>
              <a:rPr sz="1200" dirty="0">
                <a:latin typeface="Times New Roman"/>
                <a:cs typeface="Times New Roman"/>
              </a:rPr>
              <a:t>porte </a:t>
            </a:r>
            <a:r>
              <a:rPr sz="1200" spc="-5" dirty="0">
                <a:latin typeface="Times New Roman"/>
                <a:cs typeface="Times New Roman"/>
              </a:rPr>
              <a:t>stesse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Paradiso; </a:t>
            </a:r>
            <a:r>
              <a:rPr sz="1200" dirty="0">
                <a:latin typeface="Times New Roman"/>
                <a:cs typeface="Times New Roman"/>
              </a:rPr>
              <a:t>a loro è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spc="5" dirty="0">
                <a:latin typeface="Times New Roman"/>
                <a:cs typeface="Times New Roman"/>
              </a:rPr>
              <a:t>aperto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l’intero Universo della </a:t>
            </a:r>
            <a:r>
              <a:rPr sz="1200" dirty="0">
                <a:latin typeface="Times New Roman"/>
                <a:cs typeface="Times New Roman"/>
              </a:rPr>
              <a:t>legge e </a:t>
            </a:r>
            <a:r>
              <a:rPr sz="1200" spc="-5" dirty="0">
                <a:latin typeface="Times New Roman"/>
                <a:cs typeface="Times New Roman"/>
              </a:rPr>
              <a:t>dell’esperienza.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5. I Custodi degli Archivi in</a:t>
            </a:r>
            <a:r>
              <a:rPr sz="1600" b="1" spc="30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Paradiso</a:t>
            </a:r>
            <a:endParaRPr sz="1600">
              <a:latin typeface="Times New Roman"/>
              <a:cs typeface="Times New Roman"/>
            </a:endParaRPr>
          </a:p>
          <a:p>
            <a:pPr marL="76200" marR="117475">
              <a:lnSpc>
                <a:spcPts val="1380"/>
              </a:lnSpc>
              <a:spcBef>
                <a:spcPts val="141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(281.2) 25:5.1 </a:t>
            </a:r>
            <a:r>
              <a:rPr sz="1200" spc="-5" dirty="0">
                <a:latin typeface="Times New Roman"/>
                <a:cs typeface="Times New Roman"/>
              </a:rPr>
              <a:t>Tra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supernafini terziari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Havona </a:t>
            </a:r>
            <a:r>
              <a:rPr sz="1200" dirty="0">
                <a:latin typeface="Times New Roman"/>
                <a:cs typeface="Times New Roman"/>
              </a:rPr>
              <a:t>alcuni dei </a:t>
            </a:r>
            <a:r>
              <a:rPr sz="1200" spc="-5" dirty="0">
                <a:latin typeface="Times New Roman"/>
                <a:cs typeface="Times New Roman"/>
              </a:rPr>
              <a:t>capi archivisti </a:t>
            </a:r>
            <a:r>
              <a:rPr sz="1200" dirty="0">
                <a:latin typeface="Times New Roman"/>
                <a:cs typeface="Times New Roman"/>
              </a:rPr>
              <a:t>più anziani sono </a:t>
            </a:r>
            <a:r>
              <a:rPr sz="1200" spc="-5" dirty="0">
                <a:latin typeface="Times New Roman"/>
                <a:cs typeface="Times New Roman"/>
              </a:rPr>
              <a:t>scelti </a:t>
            </a:r>
            <a:r>
              <a:rPr sz="1200" dirty="0">
                <a:latin typeface="Times New Roman"/>
                <a:cs typeface="Times New Roman"/>
              </a:rPr>
              <a:t>come Custodi </a:t>
            </a:r>
            <a:r>
              <a:rPr sz="1200" spc="-5" dirty="0">
                <a:latin typeface="Times New Roman"/>
                <a:cs typeface="Times New Roman"/>
              </a:rPr>
              <a:t>degli Archivi, </a:t>
            </a:r>
            <a:r>
              <a:rPr sz="1200" dirty="0">
                <a:latin typeface="Times New Roman"/>
                <a:cs typeface="Times New Roman"/>
              </a:rPr>
              <a:t>come  </a:t>
            </a:r>
            <a:r>
              <a:rPr sz="1200" spc="-5" dirty="0">
                <a:latin typeface="Times New Roman"/>
                <a:cs typeface="Times New Roman"/>
              </a:rPr>
              <a:t>addetti agli archivi ufficiali dell’Isola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Luce, quegli archivi che </a:t>
            </a:r>
            <a:r>
              <a:rPr sz="1200" dirty="0">
                <a:latin typeface="Times New Roman"/>
                <a:cs typeface="Times New Roman"/>
              </a:rPr>
              <a:t>sono in </a:t>
            </a:r>
            <a:r>
              <a:rPr sz="1200" spc="-5" dirty="0">
                <a:latin typeface="Times New Roman"/>
                <a:cs typeface="Times New Roman"/>
              </a:rPr>
              <a:t>contrasto </a:t>
            </a:r>
            <a:r>
              <a:rPr sz="1200" dirty="0">
                <a:latin typeface="Times New Roman"/>
                <a:cs typeface="Times New Roman"/>
              </a:rPr>
              <a:t>con </a:t>
            </a:r>
            <a:r>
              <a:rPr sz="1200" spc="-5" dirty="0">
                <a:latin typeface="Times New Roman"/>
                <a:cs typeface="Times New Roman"/>
              </a:rPr>
              <a:t>gli archivi </a:t>
            </a:r>
            <a:r>
              <a:rPr sz="1200" dirty="0">
                <a:latin typeface="Times New Roman"/>
                <a:cs typeface="Times New Roman"/>
              </a:rPr>
              <a:t>viventi </a:t>
            </a:r>
            <a:r>
              <a:rPr sz="1200" spc="-5" dirty="0">
                <a:latin typeface="Times New Roman"/>
                <a:cs typeface="Times New Roman"/>
              </a:rPr>
              <a:t>registrati nella </a:t>
            </a:r>
            <a:r>
              <a:rPr sz="1200" dirty="0">
                <a:latin typeface="Times New Roman"/>
                <a:cs typeface="Times New Roman"/>
              </a:rPr>
              <a:t>mente </a:t>
            </a:r>
            <a:r>
              <a:rPr sz="1200" spc="-5" dirty="0">
                <a:latin typeface="Times New Roman"/>
                <a:cs typeface="Times New Roman"/>
              </a:rPr>
              <a:t>dei  custodi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conoscenza, </a:t>
            </a:r>
            <a:r>
              <a:rPr sz="1200" dirty="0">
                <a:latin typeface="Times New Roman"/>
                <a:cs typeface="Times New Roman"/>
              </a:rPr>
              <a:t>talvolta </a:t>
            </a:r>
            <a:r>
              <a:rPr sz="1200" spc="-5" dirty="0">
                <a:latin typeface="Times New Roman"/>
                <a:cs typeface="Times New Roman"/>
              </a:rPr>
              <a:t>chiamati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“biblioteche </a:t>
            </a:r>
            <a:r>
              <a:rPr sz="1200" dirty="0">
                <a:latin typeface="Times New Roman"/>
                <a:cs typeface="Times New Roman"/>
              </a:rPr>
              <a:t>viventi del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Paradiso”.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431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(281.3) 25:5.2 </a:t>
            </a:r>
            <a:r>
              <a:rPr sz="1200" spc="-5" dirty="0">
                <a:latin typeface="Times New Roman"/>
                <a:cs typeface="Times New Roman"/>
              </a:rPr>
              <a:t>Gli angeli registratori dei pianeti abitati </a:t>
            </a:r>
            <a:r>
              <a:rPr sz="1200" dirty="0">
                <a:latin typeface="Times New Roman"/>
                <a:cs typeface="Times New Roman"/>
              </a:rPr>
              <a:t>sono la </a:t>
            </a:r>
            <a:r>
              <a:rPr sz="1200" spc="-5" dirty="0">
                <a:latin typeface="Times New Roman"/>
                <a:cs typeface="Times New Roman"/>
              </a:rPr>
              <a:t>sorgente </a:t>
            </a:r>
            <a:r>
              <a:rPr sz="1200" dirty="0">
                <a:latin typeface="Times New Roman"/>
                <a:cs typeface="Times New Roman"/>
              </a:rPr>
              <a:t>di tutti i </a:t>
            </a:r>
            <a:r>
              <a:rPr sz="1200" spc="-5" dirty="0">
                <a:latin typeface="Times New Roman"/>
                <a:cs typeface="Times New Roman"/>
              </a:rPr>
              <a:t>fascicoli individuali.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gli Universi altri archivisti  operano sia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gli archivi convenzionali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gli </a:t>
            </a:r>
            <a:r>
              <a:rPr sz="1200" spc="-5" dirty="0">
                <a:latin typeface="Times New Roman"/>
                <a:cs typeface="Times New Roman"/>
              </a:rPr>
              <a:t>archivi </a:t>
            </a:r>
            <a:r>
              <a:rPr sz="1200" dirty="0">
                <a:latin typeface="Times New Roman"/>
                <a:cs typeface="Times New Roman"/>
              </a:rPr>
              <a:t>viventi. </a:t>
            </a:r>
            <a:r>
              <a:rPr sz="1200" spc="-5" dirty="0">
                <a:latin typeface="Times New Roman"/>
                <a:cs typeface="Times New Roman"/>
              </a:rPr>
              <a:t>Da </a:t>
            </a:r>
            <a:r>
              <a:rPr sz="1200" dirty="0">
                <a:latin typeface="Times New Roman"/>
                <a:cs typeface="Times New Roman"/>
              </a:rPr>
              <a:t>Urantia </a:t>
            </a:r>
            <a:r>
              <a:rPr sz="1200" spc="-5" dirty="0">
                <a:latin typeface="Times New Roman"/>
                <a:cs typeface="Times New Roman"/>
              </a:rPr>
              <a:t>al Paradiso s’incontrano entrambi </a:t>
            </a:r>
            <a:r>
              <a:rPr sz="1200" dirty="0">
                <a:latin typeface="Times New Roman"/>
                <a:cs typeface="Times New Roman"/>
              </a:rPr>
              <a:t>i tipi di  </a:t>
            </a:r>
            <a:r>
              <a:rPr sz="1200" spc="-5" dirty="0">
                <a:latin typeface="Times New Roman"/>
                <a:cs typeface="Times New Roman"/>
              </a:rPr>
              <a:t>registrazione: </a:t>
            </a:r>
            <a:r>
              <a:rPr sz="1200" dirty="0">
                <a:latin typeface="Times New Roman"/>
                <a:cs typeface="Times New Roman"/>
              </a:rPr>
              <a:t>in un </a:t>
            </a:r>
            <a:r>
              <a:rPr sz="1200" spc="-5" dirty="0">
                <a:latin typeface="Times New Roman"/>
                <a:cs typeface="Times New Roman"/>
              </a:rPr>
              <a:t>Universo locale </a:t>
            </a:r>
            <a:r>
              <a:rPr sz="1200" dirty="0">
                <a:latin typeface="Times New Roman"/>
                <a:cs typeface="Times New Roman"/>
              </a:rPr>
              <a:t>vi sono più archivi scritti e </a:t>
            </a:r>
            <a:r>
              <a:rPr sz="1200" spc="-5" dirty="0">
                <a:latin typeface="Times New Roman"/>
                <a:cs typeface="Times New Roman"/>
              </a:rPr>
              <a:t>meno archivi viventi;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Paradiso </a:t>
            </a:r>
            <a:r>
              <a:rPr sz="1200" dirty="0">
                <a:latin typeface="Times New Roman"/>
                <a:cs typeface="Times New Roman"/>
              </a:rPr>
              <a:t>vi sono più </a:t>
            </a:r>
            <a:r>
              <a:rPr sz="1200" spc="-5" dirty="0">
                <a:latin typeface="Times New Roman"/>
                <a:cs typeface="Times New Roman"/>
              </a:rPr>
              <a:t>archivi </a:t>
            </a:r>
            <a:r>
              <a:rPr sz="1200" dirty="0">
                <a:latin typeface="Times New Roman"/>
                <a:cs typeface="Times New Roman"/>
              </a:rPr>
              <a:t>viventi e meno  di quelli </a:t>
            </a:r>
            <a:r>
              <a:rPr sz="1200" spc="-5" dirty="0">
                <a:latin typeface="Times New Roman"/>
                <a:cs typeface="Times New Roman"/>
              </a:rPr>
              <a:t>convenzionali; </a:t>
            </a:r>
            <a:r>
              <a:rPr sz="1200" spc="-10" dirty="0">
                <a:latin typeface="Times New Roman"/>
                <a:cs typeface="Times New Roman"/>
              </a:rPr>
              <a:t>su </a:t>
            </a:r>
            <a:r>
              <a:rPr sz="1200" spc="-5" dirty="0">
                <a:latin typeface="Times New Roman"/>
                <a:cs typeface="Times New Roman"/>
              </a:rPr>
              <a:t>Uversa entrambi </a:t>
            </a:r>
            <a:r>
              <a:rPr sz="1200" dirty="0">
                <a:latin typeface="Times New Roman"/>
                <a:cs typeface="Times New Roman"/>
              </a:rPr>
              <a:t>sono disponibili in </a:t>
            </a:r>
            <a:r>
              <a:rPr sz="1200" spc="-5" dirty="0">
                <a:latin typeface="Times New Roman"/>
                <a:cs typeface="Times New Roman"/>
              </a:rPr>
              <a:t>ugual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misura.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49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494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216265" cy="4132579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6858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(281.4) 25:5.3 </a:t>
            </a:r>
            <a:r>
              <a:rPr sz="1200" spc="-5" dirty="0">
                <a:latin typeface="Times New Roman"/>
                <a:cs typeface="Times New Roman"/>
              </a:rPr>
              <a:t>Ogni avvenimento significativo della creazione organizzata ed </a:t>
            </a:r>
            <a:r>
              <a:rPr sz="1200" dirty="0">
                <a:latin typeface="Times New Roman"/>
                <a:cs typeface="Times New Roman"/>
              </a:rPr>
              <a:t>abitata è </a:t>
            </a:r>
            <a:r>
              <a:rPr sz="1200" spc="-5" dirty="0">
                <a:latin typeface="Times New Roman"/>
                <a:cs typeface="Times New Roman"/>
              </a:rPr>
              <a:t>materia </a:t>
            </a:r>
            <a:r>
              <a:rPr sz="1200" dirty="0">
                <a:latin typeface="Times New Roman"/>
                <a:cs typeface="Times New Roman"/>
              </a:rPr>
              <a:t>di registrazione. </a:t>
            </a:r>
            <a:r>
              <a:rPr sz="1200" spc="-5" dirty="0">
                <a:latin typeface="Times New Roman"/>
                <a:cs typeface="Times New Roman"/>
              </a:rPr>
              <a:t>Mentre gli </a:t>
            </a:r>
            <a:r>
              <a:rPr sz="1200" dirty="0">
                <a:latin typeface="Times New Roman"/>
                <a:cs typeface="Times New Roman"/>
              </a:rPr>
              <a:t>avvenimenti  di </a:t>
            </a:r>
            <a:r>
              <a:rPr sz="1200" spc="-5" dirty="0">
                <a:latin typeface="Times New Roman"/>
                <a:cs typeface="Times New Roman"/>
              </a:rPr>
              <a:t>mera importanza </a:t>
            </a:r>
            <a:r>
              <a:rPr sz="1200" dirty="0">
                <a:latin typeface="Times New Roman"/>
                <a:cs typeface="Times New Roman"/>
              </a:rPr>
              <a:t>locale sono </a:t>
            </a:r>
            <a:r>
              <a:rPr sz="1200" spc="-5" dirty="0">
                <a:latin typeface="Times New Roman"/>
                <a:cs typeface="Times New Roman"/>
              </a:rPr>
              <a:t>registrati </a:t>
            </a:r>
            <a:r>
              <a:rPr sz="1200" dirty="0">
                <a:latin typeface="Times New Roman"/>
                <a:cs typeface="Times New Roman"/>
              </a:rPr>
              <a:t>solo </a:t>
            </a:r>
            <a:r>
              <a:rPr sz="1200" spc="-5" dirty="0">
                <a:latin typeface="Times New Roman"/>
                <a:cs typeface="Times New Roman"/>
              </a:rPr>
              <a:t>localmente, quelli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significato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ampio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trattati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conseguenza. </a:t>
            </a:r>
            <a:r>
              <a:rPr sz="1200" spc="5" dirty="0">
                <a:latin typeface="Times New Roman"/>
                <a:cs typeface="Times New Roman"/>
              </a:rPr>
              <a:t>Tutto </a:t>
            </a:r>
            <a:r>
              <a:rPr sz="1200" dirty="0">
                <a:latin typeface="Times New Roman"/>
                <a:cs typeface="Times New Roman"/>
              </a:rPr>
              <a:t>ciò </a:t>
            </a:r>
            <a:r>
              <a:rPr sz="1200" spc="-5" dirty="0">
                <a:latin typeface="Times New Roman"/>
                <a:cs typeface="Times New Roman"/>
              </a:rPr>
              <a:t>che  avviene </a:t>
            </a:r>
            <a:r>
              <a:rPr sz="1200" dirty="0">
                <a:latin typeface="Times New Roman"/>
                <a:cs typeface="Times New Roman"/>
              </a:rPr>
              <a:t>d’importanza </a:t>
            </a:r>
            <a:r>
              <a:rPr sz="1200" spc="-5" dirty="0">
                <a:latin typeface="Times New Roman"/>
                <a:cs typeface="Times New Roman"/>
              </a:rPr>
              <a:t>universale sui pianeti, sui sistemi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sulle costellazioni </a:t>
            </a:r>
            <a:r>
              <a:rPr sz="1200" dirty="0">
                <a:latin typeface="Times New Roman"/>
                <a:cs typeface="Times New Roman"/>
              </a:rPr>
              <a:t>di Nebadon viene trascritto </a:t>
            </a:r>
            <a:r>
              <a:rPr sz="1200" spc="-5" dirty="0">
                <a:latin typeface="Times New Roman"/>
                <a:cs typeface="Times New Roman"/>
              </a:rPr>
              <a:t>su Salvington; </a:t>
            </a:r>
            <a:r>
              <a:rPr sz="1200" dirty="0">
                <a:latin typeface="Times New Roman"/>
                <a:cs typeface="Times New Roman"/>
              </a:rPr>
              <a:t>e da queste  </a:t>
            </a:r>
            <a:r>
              <a:rPr sz="1200" spc="-5" dirty="0">
                <a:latin typeface="Times New Roman"/>
                <a:cs typeface="Times New Roman"/>
              </a:rPr>
              <a:t>capitali d’Universo </a:t>
            </a:r>
            <a:r>
              <a:rPr sz="1200" dirty="0">
                <a:latin typeface="Times New Roman"/>
                <a:cs typeface="Times New Roman"/>
              </a:rPr>
              <a:t>tali episodi sono </a:t>
            </a:r>
            <a:r>
              <a:rPr sz="1200" spc="-5" dirty="0">
                <a:latin typeface="Times New Roman"/>
                <a:cs typeface="Times New Roman"/>
              </a:rPr>
              <a:t>trasmessi agli archivi superiori concernenti gli affari dei governi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settori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dei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Superuniversi.</a:t>
            </a:r>
            <a:endParaRPr sz="1200">
              <a:latin typeface="Times New Roman"/>
              <a:cs typeface="Times New Roman"/>
            </a:endParaRPr>
          </a:p>
          <a:p>
            <a:pPr marL="76200" marR="382905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Anche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Paradiso </a:t>
            </a:r>
            <a:r>
              <a:rPr sz="1200" dirty="0">
                <a:latin typeface="Times New Roman"/>
                <a:cs typeface="Times New Roman"/>
              </a:rPr>
              <a:t>possiede un </a:t>
            </a:r>
            <a:r>
              <a:rPr sz="1200" spc="-5" dirty="0">
                <a:latin typeface="Times New Roman"/>
                <a:cs typeface="Times New Roman"/>
              </a:rPr>
              <a:t>compendio </a:t>
            </a:r>
            <a:r>
              <a:rPr sz="1200" dirty="0">
                <a:latin typeface="Times New Roman"/>
                <a:cs typeface="Times New Roman"/>
              </a:rPr>
              <a:t>pertinente </a:t>
            </a:r>
            <a:r>
              <a:rPr sz="1200" spc="-5" dirty="0">
                <a:latin typeface="Times New Roman"/>
                <a:cs typeface="Times New Roman"/>
              </a:rPr>
              <a:t>ai </a:t>
            </a:r>
            <a:r>
              <a:rPr sz="1200" dirty="0">
                <a:latin typeface="Times New Roman"/>
                <a:cs typeface="Times New Roman"/>
              </a:rPr>
              <a:t>dati dei </a:t>
            </a:r>
            <a:r>
              <a:rPr sz="1200" spc="-5" dirty="0">
                <a:latin typeface="Times New Roman"/>
                <a:cs typeface="Times New Roman"/>
              </a:rPr>
              <a:t>Superuniversi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Havona; </a:t>
            </a:r>
            <a:r>
              <a:rPr sz="1200" dirty="0">
                <a:latin typeface="Times New Roman"/>
                <a:cs typeface="Times New Roman"/>
              </a:rPr>
              <a:t>e tale </a:t>
            </a:r>
            <a:r>
              <a:rPr sz="1200" spc="-5" dirty="0">
                <a:latin typeface="Times New Roman"/>
                <a:cs typeface="Times New Roman"/>
              </a:rPr>
              <a:t>racconto storico </a:t>
            </a:r>
            <a:r>
              <a:rPr sz="1200" dirty="0">
                <a:latin typeface="Times New Roman"/>
                <a:cs typeface="Times New Roman"/>
              </a:rPr>
              <a:t>e cumulativo  </a:t>
            </a:r>
            <a:r>
              <a:rPr sz="1200" spc="-5" dirty="0">
                <a:latin typeface="Times New Roman"/>
                <a:cs typeface="Times New Roman"/>
              </a:rPr>
              <a:t>dell’Universo degli </a:t>
            </a:r>
            <a:r>
              <a:rPr sz="1200" dirty="0">
                <a:latin typeface="Times New Roman"/>
                <a:cs typeface="Times New Roman"/>
              </a:rPr>
              <a:t>Universi è posto sotto la </a:t>
            </a:r>
            <a:r>
              <a:rPr sz="1200" spc="-5" dirty="0">
                <a:latin typeface="Times New Roman"/>
                <a:cs typeface="Times New Roman"/>
              </a:rPr>
              <a:t>custodia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questi eminenti supernafini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terziari.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51244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(281.5) 25:5.4 </a:t>
            </a:r>
            <a:r>
              <a:rPr sz="1200" spc="-5" dirty="0">
                <a:latin typeface="Times New Roman"/>
                <a:cs typeface="Times New Roman"/>
              </a:rPr>
              <a:t>Benché alcuni </a:t>
            </a:r>
            <a:r>
              <a:rPr sz="1200" dirty="0">
                <a:latin typeface="Times New Roman"/>
                <a:cs typeface="Times New Roman"/>
              </a:rPr>
              <a:t>di questi </a:t>
            </a:r>
            <a:r>
              <a:rPr sz="1200" spc="-5" dirty="0">
                <a:latin typeface="Times New Roman"/>
                <a:cs typeface="Times New Roman"/>
              </a:rPr>
              <a:t>esseri siano stati inviati nei Superuniversi per servire come </a:t>
            </a:r>
            <a:r>
              <a:rPr sz="1200" dirty="0">
                <a:latin typeface="Times New Roman"/>
                <a:cs typeface="Times New Roman"/>
              </a:rPr>
              <a:t>Capi di </a:t>
            </a:r>
            <a:r>
              <a:rPr sz="1200" spc="-5" dirty="0">
                <a:latin typeface="Times New Roman"/>
                <a:cs typeface="Times New Roman"/>
              </a:rPr>
              <a:t>Archivi che dirigono </a:t>
            </a:r>
            <a:r>
              <a:rPr sz="1200" dirty="0">
                <a:latin typeface="Times New Roman"/>
                <a:cs typeface="Times New Roman"/>
              </a:rPr>
              <a:t>le  </a:t>
            </a:r>
            <a:r>
              <a:rPr sz="1200" spc="-5" dirty="0">
                <a:latin typeface="Times New Roman"/>
                <a:cs typeface="Times New Roman"/>
              </a:rPr>
              <a:t>attività degli Archivisti Celesti, nessuno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mai </a:t>
            </a:r>
            <a:r>
              <a:rPr sz="1200" dirty="0">
                <a:latin typeface="Times New Roman"/>
                <a:cs typeface="Times New Roman"/>
              </a:rPr>
              <a:t>stato </a:t>
            </a:r>
            <a:r>
              <a:rPr sz="1200" spc="-5" dirty="0">
                <a:latin typeface="Times New Roman"/>
                <a:cs typeface="Times New Roman"/>
              </a:rPr>
              <a:t>radiato dall’elenco </a:t>
            </a:r>
            <a:r>
              <a:rPr sz="1200" dirty="0">
                <a:latin typeface="Times New Roman"/>
                <a:cs typeface="Times New Roman"/>
              </a:rPr>
              <a:t>permanente </a:t>
            </a:r>
            <a:r>
              <a:rPr sz="1200" spc="-5" dirty="0">
                <a:latin typeface="Times New Roman"/>
                <a:cs typeface="Times New Roman"/>
              </a:rPr>
              <a:t>del loro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ordine.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6. </a:t>
            </a:r>
            <a:r>
              <a:rPr sz="1600" b="1" spc="-10" dirty="0">
                <a:solidFill>
                  <a:srgbClr val="1F487C"/>
                </a:solidFill>
                <a:latin typeface="Times New Roman"/>
                <a:cs typeface="Times New Roman"/>
              </a:rPr>
              <a:t>Gli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Archivisti</a:t>
            </a:r>
            <a:r>
              <a:rPr sz="1600" b="1" spc="20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Celesti</a:t>
            </a:r>
            <a:endParaRPr sz="1600">
              <a:latin typeface="Times New Roman"/>
              <a:cs typeface="Times New Roman"/>
            </a:endParaRPr>
          </a:p>
          <a:p>
            <a:pPr marL="76200" marR="83185">
              <a:lnSpc>
                <a:spcPts val="1380"/>
              </a:lnSpc>
              <a:spcBef>
                <a:spcPts val="141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(281.6) 25:6.1 </a:t>
            </a:r>
            <a:r>
              <a:rPr sz="1200" spc="-5" dirty="0">
                <a:latin typeface="Times New Roman"/>
                <a:cs typeface="Times New Roman"/>
              </a:rPr>
              <a:t>Questi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gli archivisti che eseguono </a:t>
            </a:r>
            <a:r>
              <a:rPr sz="1200" dirty="0">
                <a:latin typeface="Times New Roman"/>
                <a:cs typeface="Times New Roman"/>
              </a:rPr>
              <a:t>tutte le </a:t>
            </a:r>
            <a:r>
              <a:rPr sz="1200" spc="-5" dirty="0">
                <a:latin typeface="Times New Roman"/>
                <a:cs typeface="Times New Roman"/>
              </a:rPr>
              <a:t>registrazioni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duplicato, </a:t>
            </a:r>
            <a:r>
              <a:rPr sz="1200" dirty="0">
                <a:latin typeface="Times New Roman"/>
                <a:cs typeface="Times New Roman"/>
              </a:rPr>
              <a:t>facendo una registrazione </a:t>
            </a:r>
            <a:r>
              <a:rPr sz="1200" spc="-5" dirty="0">
                <a:latin typeface="Times New Roman"/>
                <a:cs typeface="Times New Roman"/>
              </a:rPr>
              <a:t>originale </a:t>
            </a:r>
            <a:r>
              <a:rPr sz="1200" dirty="0">
                <a:latin typeface="Times New Roman"/>
                <a:cs typeface="Times New Roman"/>
              </a:rPr>
              <a:t>spirituale </a:t>
            </a:r>
            <a:r>
              <a:rPr sz="1200" spc="-5" dirty="0">
                <a:latin typeface="Times New Roman"/>
                <a:cs typeface="Times New Roman"/>
              </a:rPr>
              <a:t>ed 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contropartita semimateriale </a:t>
            </a:r>
            <a:r>
              <a:rPr sz="1200" dirty="0">
                <a:latin typeface="Times New Roman"/>
                <a:cs typeface="Times New Roman"/>
              </a:rPr>
              <a:t>— che </a:t>
            </a:r>
            <a:r>
              <a:rPr sz="1200" spc="-5" dirty="0">
                <a:latin typeface="Times New Roman"/>
                <a:cs typeface="Times New Roman"/>
              </a:rPr>
              <a:t>potrebbe essere </a:t>
            </a:r>
            <a:r>
              <a:rPr sz="1200" dirty="0">
                <a:latin typeface="Times New Roman"/>
                <a:cs typeface="Times New Roman"/>
              </a:rPr>
              <a:t>chiamata una </a:t>
            </a:r>
            <a:r>
              <a:rPr sz="1200" spc="-5" dirty="0">
                <a:latin typeface="Times New Roman"/>
                <a:cs typeface="Times New Roman"/>
              </a:rPr>
              <a:t>copia carbone. Essi </a:t>
            </a:r>
            <a:r>
              <a:rPr sz="1200" dirty="0">
                <a:latin typeface="Times New Roman"/>
                <a:cs typeface="Times New Roman"/>
              </a:rPr>
              <a:t>possono </a:t>
            </a:r>
            <a:r>
              <a:rPr sz="1200" spc="-5" dirty="0">
                <a:latin typeface="Times New Roman"/>
                <a:cs typeface="Times New Roman"/>
              </a:rPr>
              <a:t>fare questo grazie alla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loro</a:t>
            </a:r>
            <a:endParaRPr sz="1200">
              <a:latin typeface="Times New Roman"/>
              <a:cs typeface="Times New Roman"/>
            </a:endParaRPr>
          </a:p>
          <a:p>
            <a:pPr marL="76200" marR="8128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capacità peculiare </a:t>
            </a:r>
            <a:r>
              <a:rPr sz="1200" dirty="0">
                <a:latin typeface="Times New Roman"/>
                <a:cs typeface="Times New Roman"/>
              </a:rPr>
              <a:t>di manipolare </a:t>
            </a:r>
            <a:r>
              <a:rPr sz="1200" spc="-5" dirty="0">
                <a:latin typeface="Times New Roman"/>
                <a:cs typeface="Times New Roman"/>
              </a:rPr>
              <a:t>simultaneamente sia l’energia spirituale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quella </a:t>
            </a:r>
            <a:r>
              <a:rPr sz="1200" dirty="0">
                <a:latin typeface="Times New Roman"/>
                <a:cs typeface="Times New Roman"/>
              </a:rPr>
              <a:t>materiale. </a:t>
            </a:r>
            <a:r>
              <a:rPr sz="1200" spc="-5" dirty="0">
                <a:latin typeface="Times New Roman"/>
                <a:cs typeface="Times New Roman"/>
              </a:rPr>
              <a:t>Gli Archivisti Celesti </a:t>
            </a:r>
            <a:r>
              <a:rPr sz="1200" dirty="0">
                <a:latin typeface="Times New Roman"/>
                <a:cs typeface="Times New Roman"/>
              </a:rPr>
              <a:t>non sono </a:t>
            </a:r>
            <a:r>
              <a:rPr sz="1200" spc="-5" dirty="0">
                <a:latin typeface="Times New Roman"/>
                <a:cs typeface="Times New Roman"/>
              </a:rPr>
              <a:t>creati  </a:t>
            </a:r>
            <a:r>
              <a:rPr sz="1200" dirty="0">
                <a:latin typeface="Times New Roman"/>
                <a:cs typeface="Times New Roman"/>
              </a:rPr>
              <a:t>tali; sono </a:t>
            </a:r>
            <a:r>
              <a:rPr sz="1200" spc="-5" dirty="0">
                <a:latin typeface="Times New Roman"/>
                <a:cs typeface="Times New Roman"/>
              </a:rPr>
              <a:t>serafini ascendenti provenienti dagli Universi locali. Essi vengono ricevuti, classificati ed assegnati alle </a:t>
            </a:r>
            <a:r>
              <a:rPr sz="1200" dirty="0">
                <a:latin typeface="Times New Roman"/>
                <a:cs typeface="Times New Roman"/>
              </a:rPr>
              <a:t>loro sfere </a:t>
            </a:r>
            <a:r>
              <a:rPr sz="1200" spc="5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lavoro dai consigli dei Capi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Archivi </a:t>
            </a:r>
            <a:r>
              <a:rPr sz="1200" dirty="0">
                <a:latin typeface="Times New Roman"/>
                <a:cs typeface="Times New Roman"/>
              </a:rPr>
              <a:t>sulle </a:t>
            </a:r>
            <a:r>
              <a:rPr sz="1200" spc="-5" dirty="0">
                <a:latin typeface="Times New Roman"/>
                <a:cs typeface="Times New Roman"/>
              </a:rPr>
              <a:t>capitali dei </a:t>
            </a:r>
            <a:r>
              <a:rPr sz="1200" dirty="0">
                <a:latin typeface="Times New Roman"/>
                <a:cs typeface="Times New Roman"/>
              </a:rPr>
              <a:t>sette </a:t>
            </a:r>
            <a:r>
              <a:rPr sz="1200" spc="-5" dirty="0">
                <a:latin typeface="Times New Roman"/>
                <a:cs typeface="Times New Roman"/>
              </a:rPr>
              <a:t>Superuniversi. </a:t>
            </a:r>
            <a:r>
              <a:rPr sz="1200" spc="-15" dirty="0">
                <a:latin typeface="Times New Roman"/>
                <a:cs typeface="Times New Roman"/>
              </a:rPr>
              <a:t>Là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anche situate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scuole </a:t>
            </a:r>
            <a:r>
              <a:rPr sz="1200" dirty="0">
                <a:latin typeface="Times New Roman"/>
                <a:cs typeface="Times New Roman"/>
              </a:rPr>
              <a:t>di addestramento </a:t>
            </a:r>
            <a:r>
              <a:rPr sz="1200" spc="-5" dirty="0">
                <a:latin typeface="Times New Roman"/>
                <a:cs typeface="Times New Roman"/>
              </a:rPr>
              <a:t>degli  Archivisti Celesti.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scuola di </a:t>
            </a:r>
            <a:r>
              <a:rPr sz="1200" spc="-5" dirty="0">
                <a:latin typeface="Times New Roman"/>
                <a:cs typeface="Times New Roman"/>
              </a:rPr>
              <a:t>Uversa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diretta </a:t>
            </a:r>
            <a:r>
              <a:rPr sz="1200" dirty="0">
                <a:latin typeface="Times New Roman"/>
                <a:cs typeface="Times New Roman"/>
              </a:rPr>
              <a:t>dai </a:t>
            </a:r>
            <a:r>
              <a:rPr sz="1200" spc="-5" dirty="0">
                <a:latin typeface="Times New Roman"/>
                <a:cs typeface="Times New Roman"/>
              </a:rPr>
              <a:t>Perfettori </a:t>
            </a:r>
            <a:r>
              <a:rPr sz="1200" dirty="0">
                <a:latin typeface="Times New Roman"/>
                <a:cs typeface="Times New Roman"/>
              </a:rPr>
              <a:t>di Saggezza e </a:t>
            </a:r>
            <a:r>
              <a:rPr sz="1200" spc="-5" dirty="0">
                <a:latin typeface="Times New Roman"/>
                <a:cs typeface="Times New Roman"/>
              </a:rPr>
              <a:t>dai Consiglieri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Divini.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0096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(281.7) 25:6.2 </a:t>
            </a:r>
            <a:r>
              <a:rPr sz="1200" spc="-5" dirty="0">
                <a:latin typeface="Times New Roman"/>
                <a:cs typeface="Times New Roman"/>
              </a:rPr>
              <a:t>Via </a:t>
            </a:r>
            <a:r>
              <a:rPr sz="1200" dirty="0">
                <a:latin typeface="Times New Roman"/>
                <a:cs typeface="Times New Roman"/>
              </a:rPr>
              <a:t>via </a:t>
            </a:r>
            <a:r>
              <a:rPr sz="1200" spc="-5" dirty="0">
                <a:latin typeface="Times New Roman"/>
                <a:cs typeface="Times New Roman"/>
              </a:rPr>
              <a:t>che gli archivisti progrediscono nel </a:t>
            </a:r>
            <a:r>
              <a:rPr sz="1200" dirty="0">
                <a:latin typeface="Times New Roman"/>
                <a:cs typeface="Times New Roman"/>
              </a:rPr>
              <a:t>servizio </a:t>
            </a:r>
            <a:r>
              <a:rPr sz="1200" spc="-5" dirty="0">
                <a:latin typeface="Times New Roman"/>
                <a:cs typeface="Times New Roman"/>
              </a:rPr>
              <a:t>universale, continuano </a:t>
            </a:r>
            <a:r>
              <a:rPr sz="1200" spc="1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loro sistema </a:t>
            </a:r>
            <a:r>
              <a:rPr sz="1200" dirty="0">
                <a:latin typeface="Times New Roman"/>
                <a:cs typeface="Times New Roman"/>
              </a:rPr>
              <a:t>di doppia </a:t>
            </a:r>
            <a:r>
              <a:rPr sz="1200" spc="-5" dirty="0">
                <a:latin typeface="Times New Roman"/>
                <a:cs typeface="Times New Roman"/>
              </a:rPr>
              <a:t>registrazione,  rendendo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tal </a:t>
            </a:r>
            <a:r>
              <a:rPr sz="1200" dirty="0">
                <a:latin typeface="Times New Roman"/>
                <a:cs typeface="Times New Roman"/>
              </a:rPr>
              <a:t>modo i </a:t>
            </a:r>
            <a:r>
              <a:rPr sz="1200" spc="-5" dirty="0">
                <a:latin typeface="Times New Roman"/>
                <a:cs typeface="Times New Roman"/>
              </a:rPr>
              <a:t>loro archivi </a:t>
            </a:r>
            <a:r>
              <a:rPr sz="1200" dirty="0">
                <a:latin typeface="Times New Roman"/>
                <a:cs typeface="Times New Roman"/>
              </a:rPr>
              <a:t>sempre disponibili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tutte le </a:t>
            </a:r>
            <a:r>
              <a:rPr sz="1200" spc="-5" dirty="0">
                <a:latin typeface="Times New Roman"/>
                <a:cs typeface="Times New Roman"/>
              </a:rPr>
              <a:t>classi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esseri,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quelli </a:t>
            </a:r>
            <a:r>
              <a:rPr sz="1200" dirty="0">
                <a:latin typeface="Times New Roman"/>
                <a:cs typeface="Times New Roman"/>
              </a:rPr>
              <a:t>di ordine </a:t>
            </a:r>
            <a:r>
              <a:rPr sz="1200" spc="-5" dirty="0">
                <a:latin typeface="Times New Roman"/>
                <a:cs typeface="Times New Roman"/>
              </a:rPr>
              <a:t>materiale fino agli alti </a:t>
            </a:r>
            <a:r>
              <a:rPr sz="1200" dirty="0">
                <a:latin typeface="Times New Roman"/>
                <a:cs typeface="Times New Roman"/>
              </a:rPr>
              <a:t>spiriti di  </a:t>
            </a:r>
            <a:r>
              <a:rPr sz="1200" spc="-5" dirty="0">
                <a:latin typeface="Times New Roman"/>
                <a:cs typeface="Times New Roman"/>
              </a:rPr>
              <a:t>luce. Nella </a:t>
            </a:r>
            <a:r>
              <a:rPr sz="1200" dirty="0">
                <a:latin typeface="Times New Roman"/>
                <a:cs typeface="Times New Roman"/>
              </a:rPr>
              <a:t>vostra esperienza di </a:t>
            </a:r>
            <a:r>
              <a:rPr sz="1200" spc="-5" dirty="0">
                <a:latin typeface="Times New Roman"/>
                <a:cs typeface="Times New Roman"/>
              </a:rPr>
              <a:t>transizione, mentre </a:t>
            </a:r>
            <a:r>
              <a:rPr sz="1200" dirty="0">
                <a:latin typeface="Times New Roman"/>
                <a:cs typeface="Times New Roman"/>
              </a:rPr>
              <a:t>vi </a:t>
            </a:r>
            <a:r>
              <a:rPr sz="1200" spc="-5" dirty="0">
                <a:latin typeface="Times New Roman"/>
                <a:cs typeface="Times New Roman"/>
              </a:rPr>
              <a:t>elevate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mondo </a:t>
            </a:r>
            <a:r>
              <a:rPr sz="1200" spc="-5" dirty="0">
                <a:latin typeface="Times New Roman"/>
                <a:cs typeface="Times New Roman"/>
              </a:rPr>
              <a:t>materiale, sarete </a:t>
            </a:r>
            <a:r>
              <a:rPr sz="1200" dirty="0">
                <a:latin typeface="Times New Roman"/>
                <a:cs typeface="Times New Roman"/>
              </a:rPr>
              <a:t>sempre in </a:t>
            </a:r>
            <a:r>
              <a:rPr sz="1200" spc="-5" dirty="0">
                <a:latin typeface="Times New Roman"/>
                <a:cs typeface="Times New Roman"/>
              </a:rPr>
              <a:t>grado </a:t>
            </a:r>
            <a:r>
              <a:rPr sz="1200" dirty="0">
                <a:latin typeface="Times New Roman"/>
                <a:cs typeface="Times New Roman"/>
              </a:rPr>
              <a:t>di consultare </a:t>
            </a:r>
            <a:r>
              <a:rPr sz="1200" spc="-5" dirty="0">
                <a:latin typeface="Times New Roman"/>
                <a:cs typeface="Times New Roman"/>
              </a:rPr>
              <a:t>gli  archivi </a:t>
            </a:r>
            <a:r>
              <a:rPr sz="1200" dirty="0">
                <a:latin typeface="Times New Roman"/>
                <a:cs typeface="Times New Roman"/>
              </a:rPr>
              <a:t>e di essere in altri modi a </a:t>
            </a:r>
            <a:r>
              <a:rPr sz="1200" spc="-5" dirty="0">
                <a:latin typeface="Times New Roman"/>
                <a:cs typeface="Times New Roman"/>
              </a:rPr>
              <a:t>conoscenza della </a:t>
            </a:r>
            <a:r>
              <a:rPr sz="1200" dirty="0">
                <a:latin typeface="Times New Roman"/>
                <a:cs typeface="Times New Roman"/>
              </a:rPr>
              <a:t>storia e </a:t>
            </a:r>
            <a:r>
              <a:rPr sz="1200" spc="-5" dirty="0">
                <a:latin typeface="Times New Roman"/>
                <a:cs typeface="Times New Roman"/>
              </a:rPr>
              <a:t>delle tradizioni della sfera del </a:t>
            </a:r>
            <a:r>
              <a:rPr sz="1200" dirty="0">
                <a:latin typeface="Times New Roman"/>
                <a:cs typeface="Times New Roman"/>
              </a:rPr>
              <a:t>vostro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status.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49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495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53400" cy="354584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100965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(282.1) 25:6.3 </a:t>
            </a:r>
            <a:r>
              <a:rPr sz="1200" spc="-5" dirty="0">
                <a:latin typeface="Times New Roman"/>
                <a:cs typeface="Times New Roman"/>
              </a:rPr>
              <a:t>Gli archivisti sono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corpo </a:t>
            </a:r>
            <a:r>
              <a:rPr sz="1200" dirty="0">
                <a:latin typeface="Times New Roman"/>
                <a:cs typeface="Times New Roman"/>
              </a:rPr>
              <a:t>sperimentato e </a:t>
            </a:r>
            <a:r>
              <a:rPr sz="1200" spc="-5" dirty="0">
                <a:latin typeface="Times New Roman"/>
                <a:cs typeface="Times New Roman"/>
              </a:rPr>
              <a:t>fidato. </a:t>
            </a:r>
            <a:r>
              <a:rPr sz="1200" spc="-10" dirty="0">
                <a:latin typeface="Times New Roman"/>
                <a:cs typeface="Times New Roman"/>
              </a:rPr>
              <a:t>Io </a:t>
            </a:r>
            <a:r>
              <a:rPr sz="1200" dirty="0">
                <a:latin typeface="Times New Roman"/>
                <a:cs typeface="Times New Roman"/>
              </a:rPr>
              <a:t>non ho mai </a:t>
            </a:r>
            <a:r>
              <a:rPr sz="1200" spc="-5" dirty="0">
                <a:latin typeface="Times New Roman"/>
                <a:cs typeface="Times New Roman"/>
              </a:rPr>
              <a:t>saputo della </a:t>
            </a:r>
            <a:r>
              <a:rPr sz="1200" dirty="0">
                <a:latin typeface="Times New Roman"/>
                <a:cs typeface="Times New Roman"/>
              </a:rPr>
              <a:t>defezione di un </a:t>
            </a:r>
            <a:r>
              <a:rPr sz="1200" spc="-5" dirty="0">
                <a:latin typeface="Times New Roman"/>
                <a:cs typeface="Times New Roman"/>
              </a:rPr>
              <a:t>Archivista Celeste </a:t>
            </a:r>
            <a:r>
              <a:rPr sz="1200" dirty="0">
                <a:latin typeface="Times New Roman"/>
                <a:cs typeface="Times New Roman"/>
              </a:rPr>
              <a:t>e non è  mai </a:t>
            </a:r>
            <a:r>
              <a:rPr sz="1200" spc="-5" dirty="0">
                <a:latin typeface="Times New Roman"/>
                <a:cs typeface="Times New Roman"/>
              </a:rPr>
              <a:t>stata scoperta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falsificazione nei loro archivi. Essi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sottoposti </a:t>
            </a:r>
            <a:r>
              <a:rPr sz="1200" dirty="0">
                <a:latin typeface="Times New Roman"/>
                <a:cs typeface="Times New Roman"/>
              </a:rPr>
              <a:t>ad una </a:t>
            </a:r>
            <a:r>
              <a:rPr sz="1200" spc="-5" dirty="0">
                <a:latin typeface="Times New Roman"/>
                <a:cs typeface="Times New Roman"/>
              </a:rPr>
              <a:t>duplice </a:t>
            </a:r>
            <a:r>
              <a:rPr sz="1200" dirty="0">
                <a:latin typeface="Times New Roman"/>
                <a:cs typeface="Times New Roman"/>
              </a:rPr>
              <a:t>ispezione; le </a:t>
            </a:r>
            <a:r>
              <a:rPr sz="1200" spc="-5" dirty="0">
                <a:latin typeface="Times New Roman"/>
                <a:cs typeface="Times New Roman"/>
              </a:rPr>
              <a:t>loro registrazioni </a:t>
            </a:r>
            <a:r>
              <a:rPr sz="1200" dirty="0">
                <a:latin typeface="Times New Roman"/>
                <a:cs typeface="Times New Roman"/>
              </a:rPr>
              <a:t>vengono  </a:t>
            </a:r>
            <a:r>
              <a:rPr sz="1200" spc="-5" dirty="0">
                <a:latin typeface="Times New Roman"/>
                <a:cs typeface="Times New Roman"/>
              </a:rPr>
              <a:t>attentamente esaminate </a:t>
            </a:r>
            <a:r>
              <a:rPr sz="1200" dirty="0">
                <a:latin typeface="Times New Roman"/>
                <a:cs typeface="Times New Roman"/>
              </a:rPr>
              <a:t>dai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simili di </a:t>
            </a:r>
            <a:r>
              <a:rPr sz="1200" spc="-5" dirty="0">
                <a:latin typeface="Times New Roman"/>
                <a:cs typeface="Times New Roman"/>
              </a:rPr>
              <a:t>grado elevato provenienti </a:t>
            </a:r>
            <a:r>
              <a:rPr sz="1200" dirty="0">
                <a:latin typeface="Times New Roman"/>
                <a:cs typeface="Times New Roman"/>
              </a:rPr>
              <a:t>da Uversa e </a:t>
            </a:r>
            <a:r>
              <a:rPr sz="1200" spc="-5" dirty="0">
                <a:latin typeface="Times New Roman"/>
                <a:cs typeface="Times New Roman"/>
              </a:rPr>
              <a:t>dai </a:t>
            </a:r>
            <a:r>
              <a:rPr sz="1200" dirty="0">
                <a:latin typeface="Times New Roman"/>
                <a:cs typeface="Times New Roman"/>
              </a:rPr>
              <a:t>Possenti </a:t>
            </a:r>
            <a:r>
              <a:rPr sz="1200" spc="-5" dirty="0">
                <a:latin typeface="Times New Roman"/>
                <a:cs typeface="Times New Roman"/>
              </a:rPr>
              <a:t>Messaggeri,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quali certificano </a:t>
            </a:r>
            <a:r>
              <a:rPr sz="1200" dirty="0">
                <a:latin typeface="Times New Roman"/>
                <a:cs typeface="Times New Roman"/>
              </a:rPr>
              <a:t>la  </a:t>
            </a:r>
            <a:r>
              <a:rPr sz="1200" spc="-5" dirty="0">
                <a:latin typeface="Times New Roman"/>
                <a:cs typeface="Times New Roman"/>
              </a:rPr>
              <a:t>correttezza dei duplicati quasi fisici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registrazioni </a:t>
            </a:r>
            <a:r>
              <a:rPr sz="1200" dirty="0">
                <a:latin typeface="Times New Roman"/>
                <a:cs typeface="Times New Roman"/>
              </a:rPr>
              <a:t>spirituali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originali.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685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(282.2) 25:6.4 </a:t>
            </a:r>
            <a:r>
              <a:rPr sz="1200" spc="-5" dirty="0">
                <a:latin typeface="Times New Roman"/>
                <a:cs typeface="Times New Roman"/>
              </a:rPr>
              <a:t>Mentre gli archivisti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progresso </a:t>
            </a:r>
            <a:r>
              <a:rPr sz="1200" dirty="0">
                <a:latin typeface="Times New Roman"/>
                <a:cs typeface="Times New Roman"/>
              </a:rPr>
              <a:t>stazionati sulle </a:t>
            </a:r>
            <a:r>
              <a:rPr sz="1200" spc="-5" dirty="0">
                <a:latin typeface="Times New Roman"/>
                <a:cs typeface="Times New Roman"/>
              </a:rPr>
              <a:t>sfere </a:t>
            </a:r>
            <a:r>
              <a:rPr sz="1200" dirty="0">
                <a:latin typeface="Times New Roman"/>
                <a:cs typeface="Times New Roman"/>
              </a:rPr>
              <a:t>subordinate di </a:t>
            </a:r>
            <a:r>
              <a:rPr sz="1200" spc="-5" dirty="0">
                <a:latin typeface="Times New Roman"/>
                <a:cs typeface="Times New Roman"/>
              </a:rPr>
              <a:t>registrazione degli Universi </a:t>
            </a:r>
            <a:r>
              <a:rPr sz="1200" dirty="0">
                <a:latin typeface="Times New Roman"/>
                <a:cs typeface="Times New Roman"/>
              </a:rPr>
              <a:t>di Orvonton  </a:t>
            </a:r>
            <a:r>
              <a:rPr sz="1200" spc="-5" dirty="0">
                <a:latin typeface="Times New Roman"/>
                <a:cs typeface="Times New Roman"/>
              </a:rPr>
              <a:t>assommano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migliaia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miliardi, quelli </a:t>
            </a:r>
            <a:r>
              <a:rPr sz="1200" dirty="0">
                <a:latin typeface="Times New Roman"/>
                <a:cs typeface="Times New Roman"/>
              </a:rPr>
              <a:t>che hanno </a:t>
            </a:r>
            <a:r>
              <a:rPr sz="1200" spc="-5" dirty="0">
                <a:latin typeface="Times New Roman"/>
                <a:cs typeface="Times New Roman"/>
              </a:rPr>
              <a:t>raggiunto </a:t>
            </a:r>
            <a:r>
              <a:rPr sz="1200" dirty="0">
                <a:latin typeface="Times New Roman"/>
                <a:cs typeface="Times New Roman"/>
              </a:rPr>
              <a:t>tale </a:t>
            </a:r>
            <a:r>
              <a:rPr sz="1200" spc="-5" dirty="0">
                <a:latin typeface="Times New Roman"/>
                <a:cs typeface="Times New Roman"/>
              </a:rPr>
              <a:t>status su Uversa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arrivano ad </a:t>
            </a:r>
            <a:r>
              <a:rPr sz="1200" dirty="0">
                <a:latin typeface="Times New Roman"/>
                <a:cs typeface="Times New Roman"/>
              </a:rPr>
              <a:t>otto milioni. </a:t>
            </a:r>
            <a:r>
              <a:rPr sz="1200" spc="-5" dirty="0">
                <a:latin typeface="Times New Roman"/>
                <a:cs typeface="Times New Roman"/>
              </a:rPr>
              <a:t>Questi </a:t>
            </a:r>
            <a:r>
              <a:rPr sz="1200" dirty="0">
                <a:latin typeface="Times New Roman"/>
                <a:cs typeface="Times New Roman"/>
              </a:rPr>
              <a:t>archivisti  più anziani o </a:t>
            </a:r>
            <a:r>
              <a:rPr sz="1200" spc="-5" dirty="0">
                <a:latin typeface="Times New Roman"/>
                <a:cs typeface="Times New Roman"/>
              </a:rPr>
              <a:t>qualificati </a:t>
            </a:r>
            <a:r>
              <a:rPr sz="1200" dirty="0">
                <a:latin typeface="Times New Roman"/>
                <a:cs typeface="Times New Roman"/>
              </a:rPr>
              <a:t>sono i </a:t>
            </a:r>
            <a:r>
              <a:rPr sz="1200" spc="-5" dirty="0">
                <a:latin typeface="Times New Roman"/>
                <a:cs typeface="Times New Roman"/>
              </a:rPr>
              <a:t>custodi </a:t>
            </a:r>
            <a:r>
              <a:rPr sz="1200" dirty="0">
                <a:latin typeface="Times New Roman"/>
                <a:cs typeface="Times New Roman"/>
              </a:rPr>
              <a:t>ed i </a:t>
            </a:r>
            <a:r>
              <a:rPr sz="1200" spc="-5" dirty="0">
                <a:latin typeface="Times New Roman"/>
                <a:cs typeface="Times New Roman"/>
              </a:rPr>
              <a:t>trasmettitori superuniversali </a:t>
            </a:r>
            <a:r>
              <a:rPr sz="1200" dirty="0">
                <a:latin typeface="Times New Roman"/>
                <a:cs typeface="Times New Roman"/>
              </a:rPr>
              <a:t>degli </a:t>
            </a:r>
            <a:r>
              <a:rPr sz="1200" spc="-5" dirty="0">
                <a:latin typeface="Times New Roman"/>
                <a:cs typeface="Times New Roman"/>
              </a:rPr>
              <a:t>archivi temporali </a:t>
            </a:r>
            <a:r>
              <a:rPr sz="1200" dirty="0">
                <a:latin typeface="Times New Roman"/>
                <a:cs typeface="Times New Roman"/>
              </a:rPr>
              <a:t>e spaziali di </a:t>
            </a:r>
            <a:r>
              <a:rPr sz="1200" spc="-5" dirty="0">
                <a:latin typeface="Times New Roman"/>
                <a:cs typeface="Times New Roman"/>
              </a:rPr>
              <a:t>cui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garanti. </a:t>
            </a:r>
            <a:r>
              <a:rPr sz="1200" dirty="0">
                <a:latin typeface="Times New Roman"/>
                <a:cs typeface="Times New Roman"/>
              </a:rPr>
              <a:t>Il loro  </a:t>
            </a:r>
            <a:r>
              <a:rPr sz="1200" spc="-5" dirty="0">
                <a:latin typeface="Times New Roman"/>
                <a:cs typeface="Times New Roman"/>
              </a:rPr>
              <a:t>quartier generale permanente si </a:t>
            </a:r>
            <a:r>
              <a:rPr sz="1200" dirty="0">
                <a:latin typeface="Times New Roman"/>
                <a:cs typeface="Times New Roman"/>
              </a:rPr>
              <a:t>trova </a:t>
            </a:r>
            <a:r>
              <a:rPr sz="1200" spc="-5" dirty="0">
                <a:latin typeface="Times New Roman"/>
                <a:cs typeface="Times New Roman"/>
              </a:rPr>
              <a:t>nelle dimore circolari che attorniano </a:t>
            </a:r>
            <a:r>
              <a:rPr sz="1200" dirty="0">
                <a:latin typeface="Times New Roman"/>
                <a:cs typeface="Times New Roman"/>
              </a:rPr>
              <a:t>l’area </a:t>
            </a:r>
            <a:r>
              <a:rPr sz="1200" spc="-5" dirty="0">
                <a:latin typeface="Times New Roman"/>
                <a:cs typeface="Times New Roman"/>
              </a:rPr>
              <a:t>degli archivi su Uversa. </a:t>
            </a:r>
            <a:r>
              <a:rPr sz="1200" dirty="0">
                <a:latin typeface="Times New Roman"/>
                <a:cs typeface="Times New Roman"/>
              </a:rPr>
              <a:t>Essi non </a:t>
            </a:r>
            <a:r>
              <a:rPr sz="1200" spc="-5" dirty="0">
                <a:latin typeface="Times New Roman"/>
                <a:cs typeface="Times New Roman"/>
              </a:rPr>
              <a:t>lasciano </a:t>
            </a:r>
            <a:r>
              <a:rPr sz="1200" dirty="0">
                <a:latin typeface="Times New Roman"/>
                <a:cs typeface="Times New Roman"/>
              </a:rPr>
              <a:t>mai ad  </a:t>
            </a:r>
            <a:r>
              <a:rPr sz="1200" spc="-5" dirty="0">
                <a:latin typeface="Times New Roman"/>
                <a:cs typeface="Times New Roman"/>
              </a:rPr>
              <a:t>altri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custodia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questi archivi; individualmente essi </a:t>
            </a:r>
            <a:r>
              <a:rPr sz="1200" dirty="0">
                <a:latin typeface="Times New Roman"/>
                <a:cs typeface="Times New Roman"/>
              </a:rPr>
              <a:t>possono </a:t>
            </a:r>
            <a:r>
              <a:rPr sz="1200" spc="-5" dirty="0">
                <a:latin typeface="Times New Roman"/>
                <a:cs typeface="Times New Roman"/>
              </a:rPr>
              <a:t>assentarsi,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mai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gran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numero.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28130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(282.3) 25:6.5 </a:t>
            </a:r>
            <a:r>
              <a:rPr sz="1200" spc="-5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supernafini che sono divenuti </a:t>
            </a:r>
            <a:r>
              <a:rPr sz="1200" dirty="0">
                <a:latin typeface="Times New Roman"/>
                <a:cs typeface="Times New Roman"/>
              </a:rPr>
              <a:t>Custodi </a:t>
            </a:r>
            <a:r>
              <a:rPr sz="1200" spc="-5" dirty="0">
                <a:latin typeface="Times New Roman"/>
                <a:cs typeface="Times New Roman"/>
              </a:rPr>
              <a:t>degli Archivi, </a:t>
            </a:r>
            <a:r>
              <a:rPr sz="1200" dirty="0">
                <a:latin typeface="Times New Roman"/>
                <a:cs typeface="Times New Roman"/>
              </a:rPr>
              <a:t>il corpo </a:t>
            </a:r>
            <a:r>
              <a:rPr sz="1200" spc="-5" dirty="0">
                <a:latin typeface="Times New Roman"/>
                <a:cs typeface="Times New Roman"/>
              </a:rPr>
              <a:t>degli Archivisti Celesti </a:t>
            </a:r>
            <a:r>
              <a:rPr sz="1200" dirty="0">
                <a:latin typeface="Times New Roman"/>
                <a:cs typeface="Times New Roman"/>
              </a:rPr>
              <a:t>ha </a:t>
            </a:r>
            <a:r>
              <a:rPr sz="1200" spc="-5" dirty="0">
                <a:latin typeface="Times New Roman"/>
                <a:cs typeface="Times New Roman"/>
              </a:rPr>
              <a:t>un’assegnazione  permanente. Una </a:t>
            </a:r>
            <a:r>
              <a:rPr sz="1200" dirty="0">
                <a:latin typeface="Times New Roman"/>
                <a:cs typeface="Times New Roman"/>
              </a:rPr>
              <a:t>volta che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serafini e </a:t>
            </a:r>
            <a:r>
              <a:rPr sz="1200" spc="-5" dirty="0">
                <a:latin typeface="Times New Roman"/>
                <a:cs typeface="Times New Roman"/>
              </a:rPr>
              <a:t>dei supernafini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arruolati </a:t>
            </a:r>
            <a:r>
              <a:rPr sz="1200" dirty="0">
                <a:latin typeface="Times New Roman"/>
                <a:cs typeface="Times New Roman"/>
              </a:rPr>
              <a:t>in questi </a:t>
            </a:r>
            <a:r>
              <a:rPr sz="1200" spc="-5" dirty="0">
                <a:latin typeface="Times New Roman"/>
                <a:cs typeface="Times New Roman"/>
              </a:rPr>
              <a:t>servizi, resteranno </a:t>
            </a:r>
            <a:r>
              <a:rPr sz="1200" dirty="0">
                <a:latin typeface="Times New Roman"/>
                <a:cs typeface="Times New Roman"/>
              </a:rPr>
              <a:t>rispettivamente Archivisti  </a:t>
            </a:r>
            <a:r>
              <a:rPr sz="1200" spc="-5" dirty="0">
                <a:latin typeface="Times New Roman"/>
                <a:cs typeface="Times New Roman"/>
              </a:rPr>
              <a:t>Celesti </a:t>
            </a:r>
            <a:r>
              <a:rPr sz="1200" dirty="0">
                <a:latin typeface="Times New Roman"/>
                <a:cs typeface="Times New Roman"/>
              </a:rPr>
              <a:t>e Custodi </a:t>
            </a:r>
            <a:r>
              <a:rPr sz="1200" spc="-5" dirty="0">
                <a:latin typeface="Times New Roman"/>
                <a:cs typeface="Times New Roman"/>
              </a:rPr>
              <a:t>degli Archivi fino </a:t>
            </a:r>
            <a:r>
              <a:rPr sz="1200" dirty="0">
                <a:latin typeface="Times New Roman"/>
                <a:cs typeface="Times New Roman"/>
              </a:rPr>
              <a:t>alla nuova e </a:t>
            </a:r>
            <a:r>
              <a:rPr sz="1200" spc="-5" dirty="0">
                <a:latin typeface="Times New Roman"/>
                <a:cs typeface="Times New Roman"/>
              </a:rPr>
              <a:t>modificata amministrazione conseguente alla </a:t>
            </a:r>
            <a:r>
              <a:rPr sz="1200" dirty="0">
                <a:latin typeface="Times New Roman"/>
                <a:cs typeface="Times New Roman"/>
              </a:rPr>
              <a:t>piena </a:t>
            </a:r>
            <a:r>
              <a:rPr sz="1200" spc="-5" dirty="0">
                <a:latin typeface="Times New Roman"/>
                <a:cs typeface="Times New Roman"/>
              </a:rPr>
              <a:t>personalizzazione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il  </a:t>
            </a:r>
            <a:r>
              <a:rPr sz="1200" spc="-5" dirty="0">
                <a:latin typeface="Times New Roman"/>
                <a:cs typeface="Times New Roman"/>
              </a:rPr>
              <a:t>Supremo.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21082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(282.4) 25:6.6 </a:t>
            </a:r>
            <a:r>
              <a:rPr sz="1200" dirty="0">
                <a:latin typeface="Times New Roman"/>
                <a:cs typeface="Times New Roman"/>
              </a:rPr>
              <a:t>Su </a:t>
            </a:r>
            <a:r>
              <a:rPr sz="1200" spc="-5" dirty="0">
                <a:latin typeface="Times New Roman"/>
                <a:cs typeface="Times New Roman"/>
              </a:rPr>
              <a:t>Uversa questi Archivisti Celesti </a:t>
            </a:r>
            <a:r>
              <a:rPr sz="1200" dirty="0">
                <a:latin typeface="Times New Roman"/>
                <a:cs typeface="Times New Roman"/>
              </a:rPr>
              <a:t>più anziani possono </a:t>
            </a:r>
            <a:r>
              <a:rPr sz="1200" spc="-5" dirty="0">
                <a:latin typeface="Times New Roman"/>
                <a:cs typeface="Times New Roman"/>
              </a:rPr>
              <a:t>mostrare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registrazioni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ogni </a:t>
            </a:r>
            <a:r>
              <a:rPr sz="1200" dirty="0">
                <a:latin typeface="Times New Roman"/>
                <a:cs typeface="Times New Roman"/>
              </a:rPr>
              <a:t>cosa d’importanza cosmica in  tutto </a:t>
            </a:r>
            <a:r>
              <a:rPr sz="1200" spc="-5" dirty="0">
                <a:latin typeface="Times New Roman"/>
                <a:cs typeface="Times New Roman"/>
              </a:rPr>
              <a:t>Orvonton </a:t>
            </a:r>
            <a:r>
              <a:rPr sz="1200" dirty="0">
                <a:latin typeface="Times New Roman"/>
                <a:cs typeface="Times New Roman"/>
              </a:rPr>
              <a:t>dai tempi lontanissimi </a:t>
            </a:r>
            <a:r>
              <a:rPr sz="1200" spc="-5" dirty="0">
                <a:latin typeface="Times New Roman"/>
                <a:cs typeface="Times New Roman"/>
              </a:rPr>
              <a:t>dell’arrivo degli Antichi dei Giorni, mentre sull’Isola eterna </a:t>
            </a:r>
            <a:r>
              <a:rPr sz="1200" dirty="0">
                <a:latin typeface="Times New Roman"/>
                <a:cs typeface="Times New Roman"/>
              </a:rPr>
              <a:t>i Custodi </a:t>
            </a:r>
            <a:r>
              <a:rPr sz="1200" spc="-5" dirty="0">
                <a:latin typeface="Times New Roman"/>
                <a:cs typeface="Times New Roman"/>
              </a:rPr>
              <a:t>degli Archivi  preservano gli archivi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quel regno </a:t>
            </a:r>
            <a:r>
              <a:rPr sz="1200" dirty="0">
                <a:latin typeface="Times New Roman"/>
                <a:cs typeface="Times New Roman"/>
              </a:rPr>
              <a:t>che testimoniano le operazioni </a:t>
            </a:r>
            <a:r>
              <a:rPr sz="1200" spc="-5" dirty="0">
                <a:latin typeface="Times New Roman"/>
                <a:cs typeface="Times New Roman"/>
              </a:rPr>
              <a:t>del Paradiso dai tempi della personificazione dello </a:t>
            </a:r>
            <a:r>
              <a:rPr sz="1200" dirty="0">
                <a:latin typeface="Times New Roman"/>
                <a:cs typeface="Times New Roman"/>
              </a:rPr>
              <a:t>Spirito  </a:t>
            </a:r>
            <a:r>
              <a:rPr sz="1200" spc="-5" dirty="0">
                <a:latin typeface="Times New Roman"/>
                <a:cs typeface="Times New Roman"/>
              </a:rPr>
              <a:t>Infinito.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49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496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4858"/>
            <a:ext cx="8138159" cy="395541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76200">
              <a:lnSpc>
                <a:spcPct val="100000"/>
              </a:lnSpc>
              <a:spcBef>
                <a:spcPts val="95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7. I Compagni</a:t>
            </a:r>
            <a:r>
              <a:rPr sz="1600" b="1" spc="-1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Morontiali</a:t>
            </a:r>
            <a:endParaRPr sz="1600">
              <a:latin typeface="Times New Roman"/>
              <a:cs typeface="Times New Roman"/>
            </a:endParaRPr>
          </a:p>
          <a:p>
            <a:pPr marL="76200" marR="113030">
              <a:lnSpc>
                <a:spcPct val="95900"/>
              </a:lnSpc>
              <a:spcBef>
                <a:spcPts val="137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(282.5) 25:7.1 </a:t>
            </a:r>
            <a:r>
              <a:rPr sz="1200" spc="-5" dirty="0">
                <a:latin typeface="Times New Roman"/>
                <a:cs typeface="Times New Roman"/>
              </a:rPr>
              <a:t>Questi figli degli </a:t>
            </a:r>
            <a:r>
              <a:rPr sz="1200" dirty="0">
                <a:latin typeface="Times New Roman"/>
                <a:cs typeface="Times New Roman"/>
              </a:rPr>
              <a:t>Spiriti </a:t>
            </a:r>
            <a:r>
              <a:rPr sz="1200" spc="-5" dirty="0">
                <a:latin typeface="Times New Roman"/>
                <a:cs typeface="Times New Roman"/>
              </a:rPr>
              <a:t>Madre degli Universi locali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amici e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associati di tutti </a:t>
            </a:r>
            <a:r>
              <a:rPr sz="1200" spc="-5" dirty="0">
                <a:latin typeface="Times New Roman"/>
                <a:cs typeface="Times New Roman"/>
              </a:rPr>
              <a:t>quelli </a:t>
            </a:r>
            <a:r>
              <a:rPr sz="1200" dirty="0">
                <a:latin typeface="Times New Roman"/>
                <a:cs typeface="Times New Roman"/>
              </a:rPr>
              <a:t>che vivono la vita  </a:t>
            </a:r>
            <a:r>
              <a:rPr sz="1200" spc="-5" dirty="0">
                <a:latin typeface="Times New Roman"/>
                <a:cs typeface="Times New Roman"/>
              </a:rPr>
              <a:t>ascendente della </a:t>
            </a:r>
            <a:r>
              <a:rPr sz="1200" dirty="0">
                <a:latin typeface="Times New Roman"/>
                <a:cs typeface="Times New Roman"/>
              </a:rPr>
              <a:t>morontia. </a:t>
            </a:r>
            <a:r>
              <a:rPr sz="1200" spc="-5" dirty="0">
                <a:latin typeface="Times New Roman"/>
                <a:cs typeface="Times New Roman"/>
              </a:rPr>
              <a:t>Essi </a:t>
            </a:r>
            <a:r>
              <a:rPr sz="1200" dirty="0">
                <a:latin typeface="Times New Roman"/>
                <a:cs typeface="Times New Roman"/>
              </a:rPr>
              <a:t>non sono </a:t>
            </a:r>
            <a:r>
              <a:rPr sz="1200" spc="-5" dirty="0">
                <a:latin typeface="Times New Roman"/>
                <a:cs typeface="Times New Roman"/>
              </a:rPr>
              <a:t>indispensabili al lavoro </a:t>
            </a:r>
            <a:r>
              <a:rPr sz="1200" dirty="0">
                <a:latin typeface="Times New Roman"/>
                <a:cs typeface="Times New Roman"/>
              </a:rPr>
              <a:t>effettivo di un </a:t>
            </a:r>
            <a:r>
              <a:rPr sz="1200" spc="-5" dirty="0">
                <a:latin typeface="Times New Roman"/>
                <a:cs typeface="Times New Roman"/>
              </a:rPr>
              <a:t>ascendente </a:t>
            </a:r>
            <a:r>
              <a:rPr sz="1200" dirty="0">
                <a:latin typeface="Times New Roman"/>
                <a:cs typeface="Times New Roman"/>
              </a:rPr>
              <a:t>nella sua </a:t>
            </a:r>
            <a:r>
              <a:rPr sz="1200" spc="-5" dirty="0">
                <a:latin typeface="Times New Roman"/>
                <a:cs typeface="Times New Roman"/>
              </a:rPr>
              <a:t>progressione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creatura, </a:t>
            </a:r>
            <a:r>
              <a:rPr sz="1200" dirty="0">
                <a:latin typeface="Times New Roman"/>
                <a:cs typeface="Times New Roman"/>
              </a:rPr>
              <a:t>né  sostituiscono in </a:t>
            </a:r>
            <a:r>
              <a:rPr sz="1200" spc="-5" dirty="0">
                <a:latin typeface="Times New Roman"/>
                <a:cs typeface="Times New Roman"/>
              </a:rPr>
              <a:t>alcun modo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lavoro dei guardiani serafici che </a:t>
            </a:r>
            <a:r>
              <a:rPr sz="1200" dirty="0">
                <a:latin typeface="Times New Roman"/>
                <a:cs typeface="Times New Roman"/>
              </a:rPr>
              <a:t>accompagnano </a:t>
            </a:r>
            <a:r>
              <a:rPr sz="1200" spc="-5" dirty="0">
                <a:latin typeface="Times New Roman"/>
                <a:cs typeface="Times New Roman"/>
              </a:rPr>
              <a:t>spesso </a:t>
            </a:r>
            <a:r>
              <a:rPr sz="1200" dirty="0">
                <a:latin typeface="Times New Roman"/>
                <a:cs typeface="Times New Roman"/>
              </a:rPr>
              <a:t>i loro </a:t>
            </a:r>
            <a:r>
              <a:rPr sz="1200" spc="-5" dirty="0">
                <a:latin typeface="Times New Roman"/>
                <a:cs typeface="Times New Roman"/>
              </a:rPr>
              <a:t>associati </a:t>
            </a:r>
            <a:r>
              <a:rPr sz="1200" dirty="0">
                <a:latin typeface="Times New Roman"/>
                <a:cs typeface="Times New Roman"/>
              </a:rPr>
              <a:t>mortali </a:t>
            </a:r>
            <a:r>
              <a:rPr sz="1200" spc="-5" dirty="0">
                <a:latin typeface="Times New Roman"/>
                <a:cs typeface="Times New Roman"/>
              </a:rPr>
              <a:t>nel viaggio </a:t>
            </a:r>
            <a:r>
              <a:rPr sz="1200" spc="5" dirty="0">
                <a:latin typeface="Times New Roman"/>
                <a:cs typeface="Times New Roman"/>
              </a:rPr>
              <a:t>verso </a:t>
            </a:r>
            <a:r>
              <a:rPr sz="1200" dirty="0">
                <a:latin typeface="Times New Roman"/>
                <a:cs typeface="Times New Roman"/>
              </a:rPr>
              <a:t>il  </a:t>
            </a:r>
            <a:r>
              <a:rPr sz="1200" spc="-5" dirty="0">
                <a:latin typeface="Times New Roman"/>
                <a:cs typeface="Times New Roman"/>
              </a:rPr>
              <a:t>Paradiso.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Compagni Morontiali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semplicemente degli </a:t>
            </a:r>
            <a:r>
              <a:rPr sz="1200" dirty="0">
                <a:latin typeface="Times New Roman"/>
                <a:cs typeface="Times New Roman"/>
              </a:rPr>
              <a:t>ospiti </a:t>
            </a:r>
            <a:r>
              <a:rPr sz="1200" spc="-5" dirty="0">
                <a:latin typeface="Times New Roman"/>
                <a:cs typeface="Times New Roman"/>
              </a:rPr>
              <a:t>benevoli per coloro che hanno </a:t>
            </a:r>
            <a:r>
              <a:rPr sz="1200" dirty="0">
                <a:latin typeface="Times New Roman"/>
                <a:cs typeface="Times New Roman"/>
              </a:rPr>
              <a:t>appena iniziato la </a:t>
            </a:r>
            <a:r>
              <a:rPr sz="1200" spc="-5" dirty="0">
                <a:latin typeface="Times New Roman"/>
                <a:cs typeface="Times New Roman"/>
              </a:rPr>
              <a:t>lunga  ascensione </a:t>
            </a:r>
            <a:r>
              <a:rPr sz="1200" dirty="0">
                <a:latin typeface="Times New Roman"/>
                <a:cs typeface="Times New Roman"/>
              </a:rPr>
              <a:t>verso </a:t>
            </a:r>
            <a:r>
              <a:rPr sz="1200" spc="-5" dirty="0">
                <a:latin typeface="Times New Roman"/>
                <a:cs typeface="Times New Roman"/>
              </a:rPr>
              <a:t>l’interno. </a:t>
            </a:r>
            <a:r>
              <a:rPr sz="1200" dirty="0">
                <a:latin typeface="Times New Roman"/>
                <a:cs typeface="Times New Roman"/>
              </a:rPr>
              <a:t>Essi </a:t>
            </a:r>
            <a:r>
              <a:rPr sz="1200" spc="-5" dirty="0">
                <a:latin typeface="Times New Roman"/>
                <a:cs typeface="Times New Roman"/>
              </a:rPr>
              <a:t>sono anche </a:t>
            </a:r>
            <a:r>
              <a:rPr sz="1200" dirty="0">
                <a:latin typeface="Times New Roman"/>
                <a:cs typeface="Times New Roman"/>
              </a:rPr>
              <a:t>esperti </a:t>
            </a:r>
            <a:r>
              <a:rPr sz="1200" spc="-5" dirty="0">
                <a:latin typeface="Times New Roman"/>
                <a:cs typeface="Times New Roman"/>
              </a:rPr>
              <a:t>organizzatori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10" dirty="0">
                <a:latin typeface="Times New Roman"/>
                <a:cs typeface="Times New Roman"/>
              </a:rPr>
              <a:t>svaghi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sono abilmente aiutati </a:t>
            </a:r>
            <a:r>
              <a:rPr sz="1200" dirty="0">
                <a:latin typeface="Times New Roman"/>
                <a:cs typeface="Times New Roman"/>
              </a:rPr>
              <a:t>in questo </a:t>
            </a:r>
            <a:r>
              <a:rPr sz="1200" spc="-5" dirty="0">
                <a:latin typeface="Times New Roman"/>
                <a:cs typeface="Times New Roman"/>
              </a:rPr>
              <a:t>lavoro dai </a:t>
            </a:r>
            <a:r>
              <a:rPr sz="1200" dirty="0">
                <a:latin typeface="Times New Roman"/>
                <a:cs typeface="Times New Roman"/>
              </a:rPr>
              <a:t>direttori di  </a:t>
            </a:r>
            <a:r>
              <a:rPr sz="1200" spc="-5" dirty="0">
                <a:latin typeface="Times New Roman"/>
                <a:cs typeface="Times New Roman"/>
              </a:rPr>
              <a:t>retrospezione.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9969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(282.6) 25:7.2 </a:t>
            </a:r>
            <a:r>
              <a:rPr sz="1200" spc="-10" dirty="0">
                <a:latin typeface="Times New Roman"/>
                <a:cs typeface="Times New Roman"/>
              </a:rPr>
              <a:t>Sui </a:t>
            </a:r>
            <a:r>
              <a:rPr sz="1200" dirty="0">
                <a:latin typeface="Times New Roman"/>
                <a:cs typeface="Times New Roman"/>
              </a:rPr>
              <a:t>mondi </a:t>
            </a:r>
            <a:r>
              <a:rPr sz="1200" spc="-5" dirty="0">
                <a:latin typeface="Times New Roman"/>
                <a:cs typeface="Times New Roman"/>
              </a:rPr>
              <a:t>morontiali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addestramento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Nebadon, </a:t>
            </a:r>
            <a:r>
              <a:rPr sz="1200" dirty="0">
                <a:latin typeface="Times New Roman"/>
                <a:cs typeface="Times New Roman"/>
              </a:rPr>
              <a:t>anche </a:t>
            </a:r>
            <a:r>
              <a:rPr sz="1200" spc="-5" dirty="0">
                <a:latin typeface="Times New Roman"/>
                <a:cs typeface="Times New Roman"/>
              </a:rPr>
              <a:t>se avrete dei </a:t>
            </a:r>
            <a:r>
              <a:rPr sz="1200" dirty="0">
                <a:latin typeface="Times New Roman"/>
                <a:cs typeface="Times New Roman"/>
              </a:rPr>
              <a:t>compiti </a:t>
            </a:r>
            <a:r>
              <a:rPr sz="1200" spc="-5" dirty="0">
                <a:latin typeface="Times New Roman"/>
                <a:cs typeface="Times New Roman"/>
              </a:rPr>
              <a:t>importanti </a:t>
            </a:r>
            <a:r>
              <a:rPr sz="1200" dirty="0">
                <a:latin typeface="Times New Roman"/>
                <a:cs typeface="Times New Roman"/>
              </a:rPr>
              <a:t>e via via più </a:t>
            </a:r>
            <a:r>
              <a:rPr sz="1200" spc="-5" dirty="0">
                <a:latin typeface="Times New Roman"/>
                <a:cs typeface="Times New Roman"/>
              </a:rPr>
              <a:t>difficili </a:t>
            </a:r>
            <a:r>
              <a:rPr sz="1200" dirty="0">
                <a:latin typeface="Times New Roman"/>
                <a:cs typeface="Times New Roman"/>
              </a:rPr>
              <a:t>da  </a:t>
            </a:r>
            <a:r>
              <a:rPr sz="1200" spc="-5" dirty="0">
                <a:latin typeface="Times New Roman"/>
                <a:cs typeface="Times New Roman"/>
              </a:rPr>
              <a:t>compiere, </a:t>
            </a:r>
            <a:r>
              <a:rPr sz="1200" dirty="0">
                <a:latin typeface="Times New Roman"/>
                <a:cs typeface="Times New Roman"/>
              </a:rPr>
              <a:t>vi saranno sempre </a:t>
            </a:r>
            <a:r>
              <a:rPr sz="1200" spc="-5" dirty="0">
                <a:latin typeface="Times New Roman"/>
                <a:cs typeface="Times New Roman"/>
              </a:rPr>
              <a:t>concessi dei periodi regolari </a:t>
            </a:r>
            <a:r>
              <a:rPr sz="1200" dirty="0">
                <a:latin typeface="Times New Roman"/>
                <a:cs typeface="Times New Roman"/>
              </a:rPr>
              <a:t>di riposo e di </a:t>
            </a:r>
            <a:r>
              <a:rPr sz="1200" spc="-5" dirty="0">
                <a:latin typeface="Times New Roman"/>
                <a:cs typeface="Times New Roman"/>
              </a:rPr>
              <a:t>retrospezione. Durante </a:t>
            </a:r>
            <a:r>
              <a:rPr sz="1200" dirty="0">
                <a:latin typeface="Times New Roman"/>
                <a:cs typeface="Times New Roman"/>
              </a:rPr>
              <a:t>tutto il </a:t>
            </a:r>
            <a:r>
              <a:rPr sz="1200" spc="-5" dirty="0">
                <a:latin typeface="Times New Roman"/>
                <a:cs typeface="Times New Roman"/>
              </a:rPr>
              <a:t>viaggio verso </a:t>
            </a:r>
            <a:r>
              <a:rPr sz="1200" dirty="0">
                <a:latin typeface="Times New Roman"/>
                <a:cs typeface="Times New Roman"/>
              </a:rPr>
              <a:t>il Paradiso vi  </a:t>
            </a:r>
            <a:r>
              <a:rPr sz="1200" spc="-5" dirty="0">
                <a:latin typeface="Times New Roman"/>
                <a:cs typeface="Times New Roman"/>
              </a:rPr>
              <a:t>sarà </a:t>
            </a:r>
            <a:r>
              <a:rPr sz="1200" dirty="0">
                <a:latin typeface="Times New Roman"/>
                <a:cs typeface="Times New Roman"/>
              </a:rPr>
              <a:t>sempre tempo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il riposo 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la ricreazione </a:t>
            </a:r>
            <a:r>
              <a:rPr sz="1200" spc="-5" dirty="0">
                <a:latin typeface="Times New Roman"/>
                <a:cs typeface="Times New Roman"/>
              </a:rPr>
              <a:t>dello spirito;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nella carriera </a:t>
            </a:r>
            <a:r>
              <a:rPr sz="1200" dirty="0">
                <a:latin typeface="Times New Roman"/>
                <a:cs typeface="Times New Roman"/>
              </a:rPr>
              <a:t>di luce e vita c’è sempre tempo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l’adorazione e 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le nuove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imprese.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>
              <a:lnSpc>
                <a:spcPts val="141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(282.7) 25:7.3 </a:t>
            </a:r>
            <a:r>
              <a:rPr sz="1200" spc="-5" dirty="0">
                <a:latin typeface="Times New Roman"/>
                <a:cs typeface="Times New Roman"/>
              </a:rPr>
              <a:t>Questi Compagni Morontiali sono degli associati così </a:t>
            </a:r>
            <a:r>
              <a:rPr sz="1200" dirty="0">
                <a:latin typeface="Times New Roman"/>
                <a:cs typeface="Times New Roman"/>
              </a:rPr>
              <a:t>amichevoli </a:t>
            </a:r>
            <a:r>
              <a:rPr sz="1200" spc="-5" dirty="0">
                <a:latin typeface="Times New Roman"/>
                <a:cs typeface="Times New Roman"/>
              </a:rPr>
              <a:t>che, quando </a:t>
            </a:r>
            <a:r>
              <a:rPr sz="1200" dirty="0">
                <a:latin typeface="Times New Roman"/>
                <a:cs typeface="Times New Roman"/>
              </a:rPr>
              <a:t>infine </a:t>
            </a:r>
            <a:r>
              <a:rPr sz="1200" spc="-5" dirty="0">
                <a:latin typeface="Times New Roman"/>
                <a:cs typeface="Times New Roman"/>
              </a:rPr>
              <a:t>lascerete l’ultima</a:t>
            </a:r>
            <a:r>
              <a:rPr sz="1200" spc="-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fase</a:t>
            </a:r>
            <a:endParaRPr sz="1200">
              <a:latin typeface="Times New Roman"/>
              <a:cs typeface="Times New Roman"/>
            </a:endParaRPr>
          </a:p>
          <a:p>
            <a:pPr marL="76200" marR="55880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dell’esperienza </a:t>
            </a:r>
            <a:r>
              <a:rPr sz="1200" dirty="0">
                <a:latin typeface="Times New Roman"/>
                <a:cs typeface="Times New Roman"/>
              </a:rPr>
              <a:t>morontiale e vi </a:t>
            </a:r>
            <a:r>
              <a:rPr sz="1200" spc="-5" dirty="0">
                <a:latin typeface="Times New Roman"/>
                <a:cs typeface="Times New Roman"/>
              </a:rPr>
              <a:t>preparerete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lanciarvi nell’avventura spirituale del Superuniverso, </a:t>
            </a:r>
            <a:r>
              <a:rPr sz="1200" dirty="0">
                <a:latin typeface="Times New Roman"/>
                <a:cs typeface="Times New Roman"/>
              </a:rPr>
              <a:t>vi </a:t>
            </a:r>
            <a:r>
              <a:rPr sz="1200" spc="-5" dirty="0">
                <a:latin typeface="Times New Roman"/>
                <a:cs typeface="Times New Roman"/>
              </a:rPr>
              <a:t>dispiacerà sinceramente che  queste creature così </a:t>
            </a:r>
            <a:r>
              <a:rPr sz="1200" dirty="0">
                <a:latin typeface="Times New Roman"/>
                <a:cs typeface="Times New Roman"/>
              </a:rPr>
              <a:t>socievoli non possano </a:t>
            </a:r>
            <a:r>
              <a:rPr sz="1200" spc="-5" dirty="0">
                <a:latin typeface="Times New Roman"/>
                <a:cs typeface="Times New Roman"/>
              </a:rPr>
              <a:t>accompagnarvi, </a:t>
            </a:r>
            <a:r>
              <a:rPr sz="1200" dirty="0">
                <a:latin typeface="Times New Roman"/>
                <a:cs typeface="Times New Roman"/>
              </a:rPr>
              <a:t>ma esse </a:t>
            </a:r>
            <a:r>
              <a:rPr sz="1200" spc="-5" dirty="0">
                <a:latin typeface="Times New Roman"/>
                <a:cs typeface="Times New Roman"/>
              </a:rPr>
              <a:t>servono esclusivamente negli Universi locali. Ad ogni stadio  della carriera ascendente </a:t>
            </a:r>
            <a:r>
              <a:rPr sz="1200" dirty="0">
                <a:latin typeface="Times New Roman"/>
                <a:cs typeface="Times New Roman"/>
              </a:rPr>
              <a:t>tutte le </a:t>
            </a:r>
            <a:r>
              <a:rPr sz="1200" spc="-5" dirty="0">
                <a:latin typeface="Times New Roman"/>
                <a:cs typeface="Times New Roman"/>
              </a:rPr>
              <a:t>personalità </a:t>
            </a:r>
            <a:r>
              <a:rPr sz="1200" dirty="0">
                <a:latin typeface="Times New Roman"/>
                <a:cs typeface="Times New Roman"/>
              </a:rPr>
              <a:t>contattabili </a:t>
            </a:r>
            <a:r>
              <a:rPr sz="1200" spc="-5" dirty="0">
                <a:latin typeface="Times New Roman"/>
                <a:cs typeface="Times New Roman"/>
              </a:rPr>
              <a:t>saranno amichevoli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socievoli,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fino </a:t>
            </a:r>
            <a:r>
              <a:rPr sz="1200" dirty="0">
                <a:latin typeface="Times New Roman"/>
                <a:cs typeface="Times New Roman"/>
              </a:rPr>
              <a:t>a che non </a:t>
            </a:r>
            <a:r>
              <a:rPr sz="1200" spc="-5" dirty="0">
                <a:latin typeface="Times New Roman"/>
                <a:cs typeface="Times New Roman"/>
              </a:rPr>
              <a:t>incontrerete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Compagni  Paradisiaci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troverete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altro gruppo così </a:t>
            </a:r>
            <a:r>
              <a:rPr sz="1200" dirty="0">
                <a:latin typeface="Times New Roman"/>
                <a:cs typeface="Times New Roman"/>
              </a:rPr>
              <a:t>votato </a:t>
            </a:r>
            <a:r>
              <a:rPr sz="1200" spc="-5" dirty="0">
                <a:latin typeface="Times New Roman"/>
                <a:cs typeface="Times New Roman"/>
              </a:rPr>
              <a:t>all’amicizia ed al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cameratismo.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0350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(283.1) 25:7.4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lavoro </a:t>
            </a:r>
            <a:r>
              <a:rPr sz="1200" spc="-5" dirty="0">
                <a:latin typeface="Times New Roman"/>
                <a:cs typeface="Times New Roman"/>
              </a:rPr>
              <a:t>dei Compagni Morontiali </a:t>
            </a:r>
            <a:r>
              <a:rPr sz="1200" dirty="0">
                <a:latin typeface="Times New Roman"/>
                <a:cs typeface="Times New Roman"/>
              </a:rPr>
              <a:t>è descritto in modo più </a:t>
            </a:r>
            <a:r>
              <a:rPr sz="1200" spc="-5" dirty="0">
                <a:latin typeface="Times New Roman"/>
                <a:cs typeface="Times New Roman"/>
              </a:rPr>
              <a:t>completo </a:t>
            </a:r>
            <a:r>
              <a:rPr sz="1200" dirty="0">
                <a:latin typeface="Times New Roman"/>
                <a:cs typeface="Times New Roman"/>
              </a:rPr>
              <a:t>nelle </a:t>
            </a:r>
            <a:r>
              <a:rPr sz="1200" spc="-5" dirty="0">
                <a:latin typeface="Times New Roman"/>
                <a:cs typeface="Times New Roman"/>
              </a:rPr>
              <a:t>esposizioni che trattano degli affari del </a:t>
            </a:r>
            <a:r>
              <a:rPr sz="1200" dirty="0">
                <a:latin typeface="Times New Roman"/>
                <a:cs typeface="Times New Roman"/>
              </a:rPr>
              <a:t>vostro  </a:t>
            </a:r>
            <a:r>
              <a:rPr sz="1200" spc="-5" dirty="0">
                <a:latin typeface="Times New Roman"/>
                <a:cs typeface="Times New Roman"/>
              </a:rPr>
              <a:t>Universo locale.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49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497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4858"/>
            <a:ext cx="8214359" cy="395541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76200">
              <a:lnSpc>
                <a:spcPct val="100000"/>
              </a:lnSpc>
              <a:spcBef>
                <a:spcPts val="95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8. I Compagni</a:t>
            </a:r>
            <a:r>
              <a:rPr sz="1600" b="1" spc="-1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Paradisiaci</a:t>
            </a:r>
            <a:endParaRPr sz="1600">
              <a:latin typeface="Times New Roman"/>
              <a:cs typeface="Times New Roman"/>
            </a:endParaRPr>
          </a:p>
          <a:p>
            <a:pPr marL="76200" marR="68580">
              <a:lnSpc>
                <a:spcPts val="1380"/>
              </a:lnSpc>
              <a:spcBef>
                <a:spcPts val="141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(283.2) 25:8.1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Compagni Paradisiaci </a:t>
            </a:r>
            <a:r>
              <a:rPr sz="1200" dirty="0">
                <a:latin typeface="Times New Roman"/>
                <a:cs typeface="Times New Roman"/>
              </a:rPr>
              <a:t>sono un </a:t>
            </a:r>
            <a:r>
              <a:rPr sz="1200" spc="-5" dirty="0">
                <a:latin typeface="Times New Roman"/>
                <a:cs typeface="Times New Roman"/>
              </a:rPr>
              <a:t>gruppo composito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assemblato, reclutato </a:t>
            </a:r>
            <a:r>
              <a:rPr sz="1200" dirty="0">
                <a:latin typeface="Times New Roman"/>
                <a:cs typeface="Times New Roman"/>
              </a:rPr>
              <a:t>tra i </a:t>
            </a:r>
            <a:r>
              <a:rPr sz="1200" spc="-5" dirty="0">
                <a:latin typeface="Times New Roman"/>
                <a:cs typeface="Times New Roman"/>
              </a:rPr>
              <a:t>ranghi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serafini, dei </a:t>
            </a:r>
            <a:r>
              <a:rPr sz="1200" dirty="0">
                <a:latin typeface="Times New Roman"/>
                <a:cs typeface="Times New Roman"/>
              </a:rPr>
              <a:t>seconafini, dei  </a:t>
            </a:r>
            <a:r>
              <a:rPr sz="1200" spc="-5" dirty="0">
                <a:latin typeface="Times New Roman"/>
                <a:cs typeface="Times New Roman"/>
              </a:rPr>
              <a:t>supernafini </a:t>
            </a:r>
            <a:r>
              <a:rPr sz="1200" dirty="0">
                <a:latin typeface="Times New Roman"/>
                <a:cs typeface="Times New Roman"/>
              </a:rPr>
              <a:t>e degli </a:t>
            </a:r>
            <a:r>
              <a:rPr sz="1200" spc="-5" dirty="0">
                <a:latin typeface="Times New Roman"/>
                <a:cs typeface="Times New Roman"/>
              </a:rPr>
              <a:t>onniafini. Sebbene prestino </a:t>
            </a:r>
            <a:r>
              <a:rPr sz="1200" dirty="0">
                <a:latin typeface="Times New Roman"/>
                <a:cs typeface="Times New Roman"/>
              </a:rPr>
              <a:t>servizio per un tempo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voi </a:t>
            </a:r>
            <a:r>
              <a:rPr sz="1200" spc="-5" dirty="0">
                <a:latin typeface="Times New Roman"/>
                <a:cs typeface="Times New Roman"/>
              </a:rPr>
              <a:t>considerereste straordinariamente lungo, essi </a:t>
            </a:r>
            <a:r>
              <a:rPr sz="1200" spc="10" dirty="0">
                <a:latin typeface="Times New Roman"/>
                <a:cs typeface="Times New Roman"/>
              </a:rPr>
              <a:t>non </a:t>
            </a:r>
            <a:r>
              <a:rPr sz="1200" dirty="0">
                <a:latin typeface="Times New Roman"/>
                <a:cs typeface="Times New Roman"/>
              </a:rPr>
              <a:t>sono  di </a:t>
            </a:r>
            <a:r>
              <a:rPr sz="1200" spc="-5" dirty="0">
                <a:latin typeface="Times New Roman"/>
                <a:cs typeface="Times New Roman"/>
              </a:rPr>
              <a:t>status permanente. </a:t>
            </a:r>
            <a:r>
              <a:rPr sz="1200" dirty="0">
                <a:latin typeface="Times New Roman"/>
                <a:cs typeface="Times New Roman"/>
              </a:rPr>
              <a:t>Quando </a:t>
            </a:r>
            <a:r>
              <a:rPr sz="1200" spc="-5" dirty="0">
                <a:latin typeface="Times New Roman"/>
                <a:cs typeface="Times New Roman"/>
              </a:rPr>
              <a:t>questo ministero </a:t>
            </a:r>
            <a:r>
              <a:rPr sz="1200" dirty="0">
                <a:latin typeface="Times New Roman"/>
                <a:cs typeface="Times New Roman"/>
              </a:rPr>
              <a:t>è stato </a:t>
            </a:r>
            <a:r>
              <a:rPr sz="1200" spc="-5" dirty="0">
                <a:latin typeface="Times New Roman"/>
                <a:cs typeface="Times New Roman"/>
              </a:rPr>
              <a:t>completato,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regola (ma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invariabilmente) essi ritornano alle </a:t>
            </a:r>
            <a:r>
              <a:rPr sz="1200" dirty="0">
                <a:latin typeface="Times New Roman"/>
                <a:cs typeface="Times New Roman"/>
              </a:rPr>
              <a:t>funzioni  </a:t>
            </a:r>
            <a:r>
              <a:rPr sz="1200" spc="-5" dirty="0">
                <a:latin typeface="Times New Roman"/>
                <a:cs typeface="Times New Roman"/>
              </a:rPr>
              <a:t>che svolgevano </a:t>
            </a:r>
            <a:r>
              <a:rPr sz="1200" dirty="0">
                <a:latin typeface="Times New Roman"/>
                <a:cs typeface="Times New Roman"/>
              </a:rPr>
              <a:t>prima di </a:t>
            </a:r>
            <a:r>
              <a:rPr sz="1200" spc="-5" dirty="0">
                <a:latin typeface="Times New Roman"/>
                <a:cs typeface="Times New Roman"/>
              </a:rPr>
              <a:t>essere chiamati al </a:t>
            </a:r>
            <a:r>
              <a:rPr sz="1200" dirty="0">
                <a:latin typeface="Times New Roman"/>
                <a:cs typeface="Times New Roman"/>
              </a:rPr>
              <a:t>servizio del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Paradiso.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295275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(283.3) 25:8.2 </a:t>
            </a:r>
            <a:r>
              <a:rPr sz="1200" spc="-5" dirty="0">
                <a:latin typeface="Times New Roman"/>
                <a:cs typeface="Times New Roman"/>
              </a:rPr>
              <a:t>Alcuni membri delle schiere angeliche vengono nominati </a:t>
            </a:r>
            <a:r>
              <a:rPr sz="1200" dirty="0">
                <a:latin typeface="Times New Roman"/>
                <a:cs typeface="Times New Roman"/>
              </a:rPr>
              <a:t>per questo </a:t>
            </a:r>
            <a:r>
              <a:rPr sz="1200" spc="-5" dirty="0">
                <a:latin typeface="Times New Roman"/>
                <a:cs typeface="Times New Roman"/>
              </a:rPr>
              <a:t>servizio dagli </a:t>
            </a:r>
            <a:r>
              <a:rPr sz="1200" dirty="0">
                <a:latin typeface="Times New Roman"/>
                <a:cs typeface="Times New Roman"/>
              </a:rPr>
              <a:t>Spiriti </a:t>
            </a:r>
            <a:r>
              <a:rPr sz="1200" spc="-5" dirty="0">
                <a:latin typeface="Times New Roman"/>
                <a:cs typeface="Times New Roman"/>
              </a:rPr>
              <a:t>Madre degli </a:t>
            </a:r>
            <a:r>
              <a:rPr sz="1200" dirty="0">
                <a:latin typeface="Times New Roman"/>
                <a:cs typeface="Times New Roman"/>
              </a:rPr>
              <a:t>Universi locali,  </a:t>
            </a:r>
            <a:r>
              <a:rPr sz="1200" spc="-5" dirty="0">
                <a:latin typeface="Times New Roman"/>
                <a:cs typeface="Times New Roman"/>
              </a:rPr>
              <a:t>dagli </a:t>
            </a:r>
            <a:r>
              <a:rPr sz="1200" dirty="0">
                <a:latin typeface="Times New Roman"/>
                <a:cs typeface="Times New Roman"/>
              </a:rPr>
              <a:t>Spiriti Riflettivi dei </a:t>
            </a:r>
            <a:r>
              <a:rPr sz="1200" spc="-5" dirty="0">
                <a:latin typeface="Times New Roman"/>
                <a:cs typeface="Times New Roman"/>
              </a:rPr>
              <a:t>Superuniversi </a:t>
            </a:r>
            <a:r>
              <a:rPr sz="1200" dirty="0">
                <a:latin typeface="Times New Roman"/>
                <a:cs typeface="Times New Roman"/>
              </a:rPr>
              <a:t>e da </a:t>
            </a:r>
            <a:r>
              <a:rPr sz="1200" spc="-5" dirty="0">
                <a:latin typeface="Times New Roman"/>
                <a:cs typeface="Times New Roman"/>
              </a:rPr>
              <a:t>Majeston del Paradiso. </a:t>
            </a:r>
            <a:r>
              <a:rPr sz="1200" dirty="0">
                <a:latin typeface="Times New Roman"/>
                <a:cs typeface="Times New Roman"/>
              </a:rPr>
              <a:t>Essi </a:t>
            </a:r>
            <a:r>
              <a:rPr sz="1200" spc="-5" dirty="0">
                <a:latin typeface="Times New Roman"/>
                <a:cs typeface="Times New Roman"/>
              </a:rPr>
              <a:t>sono convocati nell’Isola centrale ed incaricati </a:t>
            </a:r>
            <a:r>
              <a:rPr sz="1200" dirty="0">
                <a:latin typeface="Times New Roman"/>
                <a:cs typeface="Times New Roman"/>
              </a:rPr>
              <a:t>come  </a:t>
            </a:r>
            <a:r>
              <a:rPr sz="1200" spc="-5" dirty="0">
                <a:latin typeface="Times New Roman"/>
                <a:cs typeface="Times New Roman"/>
              </a:rPr>
              <a:t>Compagni Paradisiaci </a:t>
            </a:r>
            <a:r>
              <a:rPr sz="1200" dirty="0">
                <a:latin typeface="Times New Roman"/>
                <a:cs typeface="Times New Roman"/>
              </a:rPr>
              <a:t>da uno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Sette Spiriti </a:t>
            </a:r>
            <a:r>
              <a:rPr sz="1200" spc="-5" dirty="0">
                <a:latin typeface="Times New Roman"/>
                <a:cs typeface="Times New Roman"/>
              </a:rPr>
              <a:t>Maestri. A parte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status permanente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Paradiso, questo servizio temporaneo </a:t>
            </a:r>
            <a:r>
              <a:rPr sz="1200" spc="15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compagnia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Paradiso </a:t>
            </a:r>
            <a:r>
              <a:rPr sz="1200" dirty="0">
                <a:latin typeface="Times New Roman"/>
                <a:cs typeface="Times New Roman"/>
              </a:rPr>
              <a:t>è il più alto onore mai </a:t>
            </a:r>
            <a:r>
              <a:rPr sz="1200" spc="-5" dirty="0">
                <a:latin typeface="Times New Roman"/>
                <a:cs typeface="Times New Roman"/>
              </a:rPr>
              <a:t>conferito agli </a:t>
            </a:r>
            <a:r>
              <a:rPr sz="1200" dirty="0">
                <a:latin typeface="Times New Roman"/>
                <a:cs typeface="Times New Roman"/>
              </a:rPr>
              <a:t>spiriti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tutelari.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8826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(283.4) 25:8.3 </a:t>
            </a:r>
            <a:r>
              <a:rPr sz="1200" spc="-5" dirty="0">
                <a:latin typeface="Times New Roman"/>
                <a:cs typeface="Times New Roman"/>
              </a:rPr>
              <a:t>Questi angeli selezionati si consacrano al </a:t>
            </a:r>
            <a:r>
              <a:rPr sz="1200" dirty="0">
                <a:latin typeface="Times New Roman"/>
                <a:cs typeface="Times New Roman"/>
              </a:rPr>
              <a:t>servizio di </a:t>
            </a:r>
            <a:r>
              <a:rPr sz="1200" spc="-5" dirty="0">
                <a:latin typeface="Times New Roman"/>
                <a:cs typeface="Times New Roman"/>
              </a:rPr>
              <a:t>offrire compagnia </a:t>
            </a:r>
            <a:r>
              <a:rPr sz="1200" dirty="0">
                <a:latin typeface="Times New Roman"/>
                <a:cs typeface="Times New Roman"/>
              </a:rPr>
              <a:t>e sono </a:t>
            </a:r>
            <a:r>
              <a:rPr sz="1200" spc="-5" dirty="0">
                <a:latin typeface="Times New Roman"/>
                <a:cs typeface="Times New Roman"/>
              </a:rPr>
              <a:t>assegnati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associati </a:t>
            </a:r>
            <a:r>
              <a:rPr sz="1200" dirty="0">
                <a:latin typeface="Times New Roman"/>
                <a:cs typeface="Times New Roman"/>
              </a:rPr>
              <a:t>a tutte le </a:t>
            </a:r>
            <a:r>
              <a:rPr sz="1200" spc="-5" dirty="0">
                <a:latin typeface="Times New Roman"/>
                <a:cs typeface="Times New Roman"/>
              </a:rPr>
              <a:t>classi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esseri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trovano da soli in </a:t>
            </a:r>
            <a:r>
              <a:rPr sz="1200" spc="-5" dirty="0">
                <a:latin typeface="Times New Roman"/>
                <a:cs typeface="Times New Roman"/>
              </a:rPr>
              <a:t>Paradiso, principalmente ai mortali </a:t>
            </a:r>
            <a:r>
              <a:rPr sz="1200" dirty="0">
                <a:latin typeface="Times New Roman"/>
                <a:cs typeface="Times New Roman"/>
              </a:rPr>
              <a:t>ascendenti ma </a:t>
            </a:r>
            <a:r>
              <a:rPr sz="1200" spc="-5" dirty="0">
                <a:latin typeface="Times New Roman"/>
                <a:cs typeface="Times New Roman"/>
              </a:rPr>
              <a:t>anche </a:t>
            </a:r>
            <a:r>
              <a:rPr sz="1200" dirty="0">
                <a:latin typeface="Times New Roman"/>
                <a:cs typeface="Times New Roman"/>
              </a:rPr>
              <a:t>a tutti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altri </a:t>
            </a:r>
            <a:r>
              <a:rPr sz="1200" spc="-5" dirty="0">
                <a:latin typeface="Times New Roman"/>
                <a:cs typeface="Times New Roman"/>
              </a:rPr>
              <a:t>che sono soli </a:t>
            </a:r>
            <a:r>
              <a:rPr sz="1200" spc="-10" dirty="0">
                <a:latin typeface="Times New Roman"/>
                <a:cs typeface="Times New Roman"/>
              </a:rPr>
              <a:t>sull’Isola  </a:t>
            </a:r>
            <a:r>
              <a:rPr sz="1200" spc="-5" dirty="0">
                <a:latin typeface="Times New Roman"/>
                <a:cs typeface="Times New Roman"/>
              </a:rPr>
              <a:t>centrale.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Compagni Paradisiaci </a:t>
            </a:r>
            <a:r>
              <a:rPr sz="1200" dirty="0">
                <a:latin typeface="Times New Roman"/>
                <a:cs typeface="Times New Roman"/>
              </a:rPr>
              <a:t>non hanno </a:t>
            </a:r>
            <a:r>
              <a:rPr sz="1200" spc="-5" dirty="0">
                <a:latin typeface="Times New Roman"/>
                <a:cs typeface="Times New Roman"/>
              </a:rPr>
              <a:t>niente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specifico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compiere per conto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coloro con </a:t>
            </a:r>
            <a:r>
              <a:rPr sz="1200" dirty="0">
                <a:latin typeface="Times New Roman"/>
                <a:cs typeface="Times New Roman"/>
              </a:rPr>
              <a:t>i quali </a:t>
            </a:r>
            <a:r>
              <a:rPr sz="1200" spc="-5" dirty="0">
                <a:latin typeface="Times New Roman"/>
                <a:cs typeface="Times New Roman"/>
              </a:rPr>
              <a:t>fraternizzano; </a:t>
            </a:r>
            <a:r>
              <a:rPr sz="1200" spc="5" dirty="0">
                <a:latin typeface="Times New Roman"/>
                <a:cs typeface="Times New Roman"/>
              </a:rPr>
              <a:t>essi </a:t>
            </a:r>
            <a:r>
              <a:rPr sz="1200" dirty="0">
                <a:latin typeface="Times New Roman"/>
                <a:cs typeface="Times New Roman"/>
              </a:rPr>
              <a:t>sono  </a:t>
            </a:r>
            <a:r>
              <a:rPr sz="1200" spc="-5" dirty="0">
                <a:latin typeface="Times New Roman"/>
                <a:cs typeface="Times New Roman"/>
              </a:rPr>
              <a:t>semplicemente dei compagni. </a:t>
            </a:r>
            <a:r>
              <a:rPr sz="1200" dirty="0">
                <a:latin typeface="Times New Roman"/>
                <a:cs typeface="Times New Roman"/>
              </a:rPr>
              <a:t>Quasi tutti </a:t>
            </a:r>
            <a:r>
              <a:rPr sz="1200" spc="-5" dirty="0">
                <a:latin typeface="Times New Roman"/>
                <a:cs typeface="Times New Roman"/>
              </a:rPr>
              <a:t>gli altri esseri </a:t>
            </a:r>
            <a:r>
              <a:rPr sz="1200" dirty="0">
                <a:latin typeface="Times New Roman"/>
                <a:cs typeface="Times New Roman"/>
              </a:rPr>
              <a:t>che voi mortali </a:t>
            </a:r>
            <a:r>
              <a:rPr sz="1200" spc="-5" dirty="0">
                <a:latin typeface="Times New Roman"/>
                <a:cs typeface="Times New Roman"/>
              </a:rPr>
              <a:t>incontrerete durante </a:t>
            </a:r>
            <a:r>
              <a:rPr sz="1200" dirty="0">
                <a:latin typeface="Times New Roman"/>
                <a:cs typeface="Times New Roman"/>
              </a:rPr>
              <a:t>il vostro </a:t>
            </a:r>
            <a:r>
              <a:rPr sz="1200" spc="-5" dirty="0">
                <a:latin typeface="Times New Roman"/>
                <a:cs typeface="Times New Roman"/>
              </a:rPr>
              <a:t>soggiorno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Paradiso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salvo  </a:t>
            </a:r>
            <a:r>
              <a:rPr sz="1200" dirty="0">
                <a:latin typeface="Times New Roman"/>
                <a:cs typeface="Times New Roman"/>
              </a:rPr>
              <a:t>i vostri </a:t>
            </a:r>
            <a:r>
              <a:rPr sz="1200" spc="-5" dirty="0">
                <a:latin typeface="Times New Roman"/>
                <a:cs typeface="Times New Roman"/>
              </a:rPr>
              <a:t>simili pellegrini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avranno </a:t>
            </a:r>
            <a:r>
              <a:rPr sz="1200" dirty="0">
                <a:latin typeface="Times New Roman"/>
                <a:cs typeface="Times New Roman"/>
              </a:rPr>
              <a:t>qualcosa di </a:t>
            </a:r>
            <a:r>
              <a:rPr sz="1200" spc="-5" dirty="0">
                <a:latin typeface="Times New Roman"/>
                <a:cs typeface="Times New Roman"/>
              </a:rPr>
              <a:t>preciso </a:t>
            </a:r>
            <a:r>
              <a:rPr sz="1200" dirty="0">
                <a:latin typeface="Times New Roman"/>
                <a:cs typeface="Times New Roman"/>
              </a:rPr>
              <a:t>da fare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voi o per voi; ma </a:t>
            </a:r>
            <a:r>
              <a:rPr sz="1200" spc="-5" dirty="0">
                <a:latin typeface="Times New Roman"/>
                <a:cs typeface="Times New Roman"/>
              </a:rPr>
              <a:t>questi </a:t>
            </a:r>
            <a:r>
              <a:rPr sz="1200" dirty="0">
                <a:latin typeface="Times New Roman"/>
                <a:cs typeface="Times New Roman"/>
              </a:rPr>
              <a:t>compagni sono </a:t>
            </a:r>
            <a:r>
              <a:rPr sz="1200" spc="-5" dirty="0">
                <a:latin typeface="Times New Roman"/>
                <a:cs typeface="Times New Roman"/>
              </a:rPr>
              <a:t>incaricati </a:t>
            </a:r>
            <a:r>
              <a:rPr sz="1200" dirty="0">
                <a:latin typeface="Times New Roman"/>
                <a:cs typeface="Times New Roman"/>
              </a:rPr>
              <a:t>solo di </a:t>
            </a:r>
            <a:r>
              <a:rPr sz="1200" spc="-5" dirty="0">
                <a:latin typeface="Times New Roman"/>
                <a:cs typeface="Times New Roman"/>
              </a:rPr>
              <a:t>stare  con </a:t>
            </a:r>
            <a:r>
              <a:rPr sz="1200" dirty="0">
                <a:latin typeface="Times New Roman"/>
                <a:cs typeface="Times New Roman"/>
              </a:rPr>
              <a:t>voi e di </a:t>
            </a:r>
            <a:r>
              <a:rPr sz="1200" spc="-5" dirty="0">
                <a:latin typeface="Times New Roman"/>
                <a:cs typeface="Times New Roman"/>
              </a:rPr>
              <a:t>comunicare con </a:t>
            </a:r>
            <a:r>
              <a:rPr sz="1200" dirty="0">
                <a:latin typeface="Times New Roman"/>
                <a:cs typeface="Times New Roman"/>
              </a:rPr>
              <a:t>voi come associati di personalità. </a:t>
            </a:r>
            <a:r>
              <a:rPr sz="1200" spc="-5" dirty="0">
                <a:latin typeface="Times New Roman"/>
                <a:cs typeface="Times New Roman"/>
              </a:rPr>
              <a:t>Essi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spesso assistiti nel loro ministero dai benevoli </a:t>
            </a:r>
            <a:r>
              <a:rPr sz="1200" dirty="0">
                <a:latin typeface="Times New Roman"/>
                <a:cs typeface="Times New Roman"/>
              </a:rPr>
              <a:t>e brillanti  Cittadini del</a:t>
            </a:r>
            <a:r>
              <a:rPr sz="1200" spc="-5" dirty="0">
                <a:latin typeface="Times New Roman"/>
                <a:cs typeface="Times New Roman"/>
              </a:rPr>
              <a:t> Paradiso.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44894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(283.5) 25:8.4 </a:t>
            </a:r>
            <a:r>
              <a:rPr sz="1200" dirty="0">
                <a:latin typeface="Times New Roman"/>
                <a:cs typeface="Times New Roman"/>
              </a:rPr>
              <a:t>I mortali </a:t>
            </a:r>
            <a:r>
              <a:rPr sz="1200" spc="-5" dirty="0">
                <a:latin typeface="Times New Roman"/>
                <a:cs typeface="Times New Roman"/>
              </a:rPr>
              <a:t>provengono </a:t>
            </a:r>
            <a:r>
              <a:rPr sz="1200" dirty="0">
                <a:latin typeface="Times New Roman"/>
                <a:cs typeface="Times New Roman"/>
              </a:rPr>
              <a:t>da razze </a:t>
            </a:r>
            <a:r>
              <a:rPr sz="1200" spc="-5" dirty="0">
                <a:latin typeface="Times New Roman"/>
                <a:cs typeface="Times New Roman"/>
              </a:rPr>
              <a:t>che sono </a:t>
            </a:r>
            <a:r>
              <a:rPr sz="1200" dirty="0">
                <a:latin typeface="Times New Roman"/>
                <a:cs typeface="Times New Roman"/>
              </a:rPr>
              <a:t>molto </a:t>
            </a:r>
            <a:r>
              <a:rPr sz="1200" spc="-5" dirty="0">
                <a:latin typeface="Times New Roman"/>
                <a:cs typeface="Times New Roman"/>
              </a:rPr>
              <a:t>socievoli.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Creatori sanno perfettamente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“non </a:t>
            </a:r>
            <a:r>
              <a:rPr sz="1200" dirty="0">
                <a:latin typeface="Times New Roman"/>
                <a:cs typeface="Times New Roman"/>
              </a:rPr>
              <a:t>è bene per </a:t>
            </a:r>
            <a:r>
              <a:rPr sz="1200" spc="-5" dirty="0">
                <a:latin typeface="Times New Roman"/>
                <a:cs typeface="Times New Roman"/>
              </a:rPr>
              <a:t>l’uomo  essere solo” </a:t>
            </a:r>
            <a:r>
              <a:rPr sz="1200" dirty="0">
                <a:latin typeface="Times New Roman"/>
                <a:cs typeface="Times New Roman"/>
              </a:rPr>
              <a:t>e di conseguenza </a:t>
            </a:r>
            <a:r>
              <a:rPr sz="1200" spc="-5" dirty="0">
                <a:latin typeface="Times New Roman"/>
                <a:cs typeface="Times New Roman"/>
              </a:rPr>
              <a:t>provvedono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procurargli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compagnia, anche </a:t>
            </a:r>
            <a:r>
              <a:rPr sz="1200" dirty="0">
                <a:latin typeface="Times New Roman"/>
                <a:cs typeface="Times New Roman"/>
              </a:rPr>
              <a:t>in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Paradiso.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49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498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213090" cy="4071620"/>
          </a:xfrm>
          <a:prstGeom prst="rect">
            <a:avLst/>
          </a:prstGeom>
        </p:spPr>
        <p:txBody>
          <a:bodyPr vert="horz" wrap="square" lIns="0" tIns="20320" rIns="0" bIns="0" rtlCol="0">
            <a:spAutoFit/>
          </a:bodyPr>
          <a:lstStyle/>
          <a:p>
            <a:pPr marL="76200" marR="68580">
              <a:lnSpc>
                <a:spcPct val="95900"/>
              </a:lnSpc>
              <a:spcBef>
                <a:spcPts val="16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(283.6) 25:8.5 </a:t>
            </a:r>
            <a:r>
              <a:rPr sz="1200" spc="-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voi, in </a:t>
            </a:r>
            <a:r>
              <a:rPr sz="1200" spc="-5" dirty="0">
                <a:latin typeface="Times New Roman"/>
                <a:cs typeface="Times New Roman"/>
              </a:rPr>
              <a:t>quanto ascendente </a:t>
            </a:r>
            <a:r>
              <a:rPr sz="1200" dirty="0">
                <a:latin typeface="Times New Roman"/>
                <a:cs typeface="Times New Roman"/>
              </a:rPr>
              <a:t>mortale, </a:t>
            </a:r>
            <a:r>
              <a:rPr sz="1200" spc="-5" dirty="0">
                <a:latin typeface="Times New Roman"/>
                <a:cs typeface="Times New Roman"/>
              </a:rPr>
              <a:t>raggiungeste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Paradiso </a:t>
            </a:r>
            <a:r>
              <a:rPr sz="1200" dirty="0">
                <a:latin typeface="Times New Roman"/>
                <a:cs typeface="Times New Roman"/>
              </a:rPr>
              <a:t>insieme </a:t>
            </a:r>
            <a:r>
              <a:rPr sz="1200" spc="-5" dirty="0">
                <a:latin typeface="Times New Roman"/>
                <a:cs typeface="Times New Roman"/>
              </a:rPr>
              <a:t>al compagno </a:t>
            </a:r>
            <a:r>
              <a:rPr sz="1200" dirty="0">
                <a:latin typeface="Times New Roman"/>
                <a:cs typeface="Times New Roman"/>
              </a:rPr>
              <a:t>o stretto </a:t>
            </a:r>
            <a:r>
              <a:rPr sz="1200" spc="-5" dirty="0">
                <a:latin typeface="Times New Roman"/>
                <a:cs typeface="Times New Roman"/>
              </a:rPr>
              <a:t>associato </a:t>
            </a:r>
            <a:r>
              <a:rPr sz="1200" dirty="0">
                <a:latin typeface="Times New Roman"/>
                <a:cs typeface="Times New Roman"/>
              </a:rPr>
              <a:t>della vostra  </a:t>
            </a:r>
            <a:r>
              <a:rPr sz="1200" spc="-5" dirty="0">
                <a:latin typeface="Times New Roman"/>
                <a:cs typeface="Times New Roman"/>
              </a:rPr>
              <a:t>carriera terrena,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il vostro </a:t>
            </a:r>
            <a:r>
              <a:rPr sz="1200" spc="-5" dirty="0">
                <a:latin typeface="Times New Roman"/>
                <a:cs typeface="Times New Roman"/>
              </a:rPr>
              <a:t>guardiano serafico </a:t>
            </a:r>
            <a:r>
              <a:rPr sz="1200" dirty="0">
                <a:latin typeface="Times New Roman"/>
                <a:cs typeface="Times New Roman"/>
              </a:rPr>
              <a:t>del destino </a:t>
            </a:r>
            <a:r>
              <a:rPr sz="1200" spc="-5" dirty="0">
                <a:latin typeface="Times New Roman"/>
                <a:cs typeface="Times New Roman"/>
              </a:rPr>
              <a:t>arrivasse con </a:t>
            </a:r>
            <a:r>
              <a:rPr sz="1200" dirty="0">
                <a:latin typeface="Times New Roman"/>
                <a:cs typeface="Times New Roman"/>
              </a:rPr>
              <a:t>voi o vi </a:t>
            </a:r>
            <a:r>
              <a:rPr sz="1200" spc="-5" dirty="0">
                <a:latin typeface="Times New Roman"/>
                <a:cs typeface="Times New Roman"/>
              </a:rPr>
              <a:t>stesse aspettando, allora </a:t>
            </a:r>
            <a:r>
              <a:rPr sz="1200" dirty="0">
                <a:latin typeface="Times New Roman"/>
                <a:cs typeface="Times New Roman"/>
              </a:rPr>
              <a:t>non vi </a:t>
            </a:r>
            <a:r>
              <a:rPr sz="1200" spc="-5" dirty="0">
                <a:latin typeface="Times New Roman"/>
                <a:cs typeface="Times New Roman"/>
              </a:rPr>
              <a:t>sarebbe assegnato  alcun compagno </a:t>
            </a:r>
            <a:r>
              <a:rPr sz="1200" dirty="0">
                <a:latin typeface="Times New Roman"/>
                <a:cs typeface="Times New Roman"/>
              </a:rPr>
              <a:t>permanente. </a:t>
            </a:r>
            <a:r>
              <a:rPr sz="1200" spc="-5" dirty="0">
                <a:latin typeface="Times New Roman"/>
                <a:cs typeface="Times New Roman"/>
              </a:rPr>
              <a:t>Ma se arrivate </a:t>
            </a:r>
            <a:r>
              <a:rPr sz="1200" dirty="0">
                <a:latin typeface="Times New Roman"/>
                <a:cs typeface="Times New Roman"/>
              </a:rPr>
              <a:t>da soli, un </a:t>
            </a:r>
            <a:r>
              <a:rPr sz="1200" spc="-5" dirty="0">
                <a:latin typeface="Times New Roman"/>
                <a:cs typeface="Times New Roman"/>
              </a:rPr>
              <a:t>compagno </a:t>
            </a:r>
            <a:r>
              <a:rPr sz="1200" dirty="0">
                <a:latin typeface="Times New Roman"/>
                <a:cs typeface="Times New Roman"/>
              </a:rPr>
              <a:t>vi darà </a:t>
            </a:r>
            <a:r>
              <a:rPr sz="1200" spc="-5" dirty="0">
                <a:latin typeface="Times New Roman"/>
                <a:cs typeface="Times New Roman"/>
              </a:rPr>
              <a:t>certamente </a:t>
            </a:r>
            <a:r>
              <a:rPr sz="1200" dirty="0">
                <a:latin typeface="Times New Roman"/>
                <a:cs typeface="Times New Roman"/>
              </a:rPr>
              <a:t>il benvenuto quando vi </a:t>
            </a:r>
            <a:r>
              <a:rPr sz="1200" spc="-5" dirty="0">
                <a:latin typeface="Times New Roman"/>
                <a:cs typeface="Times New Roman"/>
              </a:rPr>
              <a:t>risveglierete </a:t>
            </a:r>
            <a:r>
              <a:rPr sz="1200" dirty="0">
                <a:latin typeface="Times New Roman"/>
                <a:cs typeface="Times New Roman"/>
              </a:rPr>
              <a:t>sull’Isola  di </a:t>
            </a:r>
            <a:r>
              <a:rPr sz="1200" spc="-10" dirty="0">
                <a:latin typeface="Times New Roman"/>
                <a:cs typeface="Times New Roman"/>
              </a:rPr>
              <a:t>Luce </a:t>
            </a:r>
            <a:r>
              <a:rPr sz="1200" spc="-5" dirty="0">
                <a:latin typeface="Times New Roman"/>
                <a:cs typeface="Times New Roman"/>
              </a:rPr>
              <a:t>dal </a:t>
            </a:r>
            <a:r>
              <a:rPr sz="1200" dirty="0">
                <a:latin typeface="Times New Roman"/>
                <a:cs typeface="Times New Roman"/>
              </a:rPr>
              <a:t>sonno </a:t>
            </a:r>
            <a:r>
              <a:rPr sz="1200" spc="-5" dirty="0">
                <a:latin typeface="Times New Roman"/>
                <a:cs typeface="Times New Roman"/>
              </a:rPr>
              <a:t>terminale del tempo. </a:t>
            </a:r>
            <a:r>
              <a:rPr sz="1200" dirty="0">
                <a:latin typeface="Times New Roman"/>
                <a:cs typeface="Times New Roman"/>
              </a:rPr>
              <a:t>Anche </a:t>
            </a:r>
            <a:r>
              <a:rPr sz="1200" spc="-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si </a:t>
            </a:r>
            <a:r>
              <a:rPr sz="1200" spc="5" dirty="0">
                <a:latin typeface="Times New Roman"/>
                <a:cs typeface="Times New Roman"/>
              </a:rPr>
              <a:t>sa </a:t>
            </a:r>
            <a:r>
              <a:rPr sz="1200" spc="-5" dirty="0">
                <a:latin typeface="Times New Roman"/>
                <a:cs typeface="Times New Roman"/>
              </a:rPr>
              <a:t>che sarete accompagnati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qualche associato della </a:t>
            </a:r>
            <a:r>
              <a:rPr sz="1200" dirty="0">
                <a:latin typeface="Times New Roman"/>
                <a:cs typeface="Times New Roman"/>
              </a:rPr>
              <a:t>vostra </a:t>
            </a:r>
            <a:r>
              <a:rPr sz="1200" spc="-5" dirty="0">
                <a:latin typeface="Times New Roman"/>
                <a:cs typeface="Times New Roman"/>
              </a:rPr>
              <a:t>ascensione, </a:t>
            </a:r>
            <a:r>
              <a:rPr sz="1200" dirty="0">
                <a:latin typeface="Times New Roman"/>
                <a:cs typeface="Times New Roman"/>
              </a:rPr>
              <a:t>dei  </a:t>
            </a:r>
            <a:r>
              <a:rPr sz="1200" spc="-5" dirty="0">
                <a:latin typeface="Times New Roman"/>
                <a:cs typeface="Times New Roman"/>
              </a:rPr>
              <a:t>compagni temporanei </a:t>
            </a:r>
            <a:r>
              <a:rPr sz="1200" dirty="0">
                <a:latin typeface="Times New Roman"/>
                <a:cs typeface="Times New Roman"/>
              </a:rPr>
              <a:t>saranno </a:t>
            </a:r>
            <a:r>
              <a:rPr sz="1200" spc="-5" dirty="0">
                <a:latin typeface="Times New Roman"/>
                <a:cs typeface="Times New Roman"/>
              </a:rPr>
              <a:t>incaricati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accogliervi </a:t>
            </a:r>
            <a:r>
              <a:rPr sz="1200" dirty="0">
                <a:latin typeface="Times New Roman"/>
                <a:cs typeface="Times New Roman"/>
              </a:rPr>
              <a:t>sulle </a:t>
            </a:r>
            <a:r>
              <a:rPr sz="1200" spc="-5" dirty="0">
                <a:latin typeface="Times New Roman"/>
                <a:cs typeface="Times New Roman"/>
              </a:rPr>
              <a:t>rive eterne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scortarvi </a:t>
            </a:r>
            <a:r>
              <a:rPr sz="1200" dirty="0">
                <a:latin typeface="Times New Roman"/>
                <a:cs typeface="Times New Roman"/>
              </a:rPr>
              <a:t>al </a:t>
            </a:r>
            <a:r>
              <a:rPr sz="1200" spc="-5" dirty="0">
                <a:latin typeface="Times New Roman"/>
                <a:cs typeface="Times New Roman"/>
              </a:rPr>
              <a:t>luogo preparato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ricevere </a:t>
            </a:r>
            <a:r>
              <a:rPr sz="1200" dirty="0">
                <a:latin typeface="Times New Roman"/>
                <a:cs typeface="Times New Roman"/>
              </a:rPr>
              <a:t>voi ed i vostri  </a:t>
            </a:r>
            <a:r>
              <a:rPr sz="1200" spc="-5" dirty="0">
                <a:latin typeface="Times New Roman"/>
                <a:cs typeface="Times New Roman"/>
              </a:rPr>
              <a:t>associati. </a:t>
            </a:r>
            <a:r>
              <a:rPr sz="1200" dirty="0">
                <a:latin typeface="Times New Roman"/>
                <a:cs typeface="Times New Roman"/>
              </a:rPr>
              <a:t>Potete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certi di </a:t>
            </a:r>
            <a:r>
              <a:rPr sz="1200" spc="-5" dirty="0">
                <a:latin typeface="Times New Roman"/>
                <a:cs typeface="Times New Roman"/>
              </a:rPr>
              <a:t>venire </a:t>
            </a:r>
            <a:r>
              <a:rPr sz="1200" dirty="0">
                <a:latin typeface="Times New Roman"/>
                <a:cs typeface="Times New Roman"/>
              </a:rPr>
              <a:t>accolti </a:t>
            </a:r>
            <a:r>
              <a:rPr sz="1200" spc="-5" dirty="0">
                <a:latin typeface="Times New Roman"/>
                <a:cs typeface="Times New Roman"/>
              </a:rPr>
              <a:t>calorosamente quando farete l’esperienza della </a:t>
            </a:r>
            <a:r>
              <a:rPr sz="1200" dirty="0">
                <a:latin typeface="Times New Roman"/>
                <a:cs typeface="Times New Roman"/>
              </a:rPr>
              <a:t>risurrezione </a:t>
            </a:r>
            <a:r>
              <a:rPr sz="1200" spc="-5" dirty="0">
                <a:latin typeface="Times New Roman"/>
                <a:cs typeface="Times New Roman"/>
              </a:rPr>
              <a:t>nell’eternità sulle </a:t>
            </a:r>
            <a:r>
              <a:rPr sz="1200" dirty="0">
                <a:latin typeface="Times New Roman"/>
                <a:cs typeface="Times New Roman"/>
              </a:rPr>
              <a:t>rive  </a:t>
            </a:r>
            <a:r>
              <a:rPr sz="1200" spc="-5" dirty="0">
                <a:latin typeface="Times New Roman"/>
                <a:cs typeface="Times New Roman"/>
              </a:rPr>
              <a:t>eterne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-5" dirty="0">
                <a:latin typeface="Times New Roman"/>
                <a:cs typeface="Times New Roman"/>
              </a:rPr>
              <a:t> Paradiso.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3398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(283.7) 25:8.6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compagni d’accoglienza vengono assegnati </a:t>
            </a:r>
            <a:r>
              <a:rPr sz="1200" dirty="0">
                <a:latin typeface="Times New Roman"/>
                <a:cs typeface="Times New Roman"/>
              </a:rPr>
              <a:t>durante i </a:t>
            </a:r>
            <a:r>
              <a:rPr sz="1200" spc="-5" dirty="0">
                <a:latin typeface="Times New Roman"/>
                <a:cs typeface="Times New Roman"/>
              </a:rPr>
              <a:t>giorni terminali del soggiorno dell’ascendente sull’ultimo circuito 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Havona, ed essi esaminano attentamente </a:t>
            </a:r>
            <a:r>
              <a:rPr sz="1200" dirty="0">
                <a:latin typeface="Times New Roman"/>
                <a:cs typeface="Times New Roman"/>
              </a:rPr>
              <a:t>il fascicolo </a:t>
            </a:r>
            <a:r>
              <a:rPr sz="1200" spc="-5" dirty="0">
                <a:latin typeface="Times New Roman"/>
                <a:cs typeface="Times New Roman"/>
              </a:rPr>
              <a:t>della sua origine </a:t>
            </a:r>
            <a:r>
              <a:rPr sz="1200" dirty="0">
                <a:latin typeface="Times New Roman"/>
                <a:cs typeface="Times New Roman"/>
              </a:rPr>
              <a:t>umana 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sua </a:t>
            </a:r>
            <a:r>
              <a:rPr sz="1200" spc="-5" dirty="0">
                <a:latin typeface="Times New Roman"/>
                <a:cs typeface="Times New Roman"/>
              </a:rPr>
              <a:t>movimentata ascensione attraverso </a:t>
            </a:r>
            <a:r>
              <a:rPr sz="1200" dirty="0">
                <a:latin typeface="Times New Roman"/>
                <a:cs typeface="Times New Roman"/>
              </a:rPr>
              <a:t>i  mondi </a:t>
            </a:r>
            <a:r>
              <a:rPr sz="1200" spc="-5" dirty="0">
                <a:latin typeface="Times New Roman"/>
                <a:cs typeface="Times New Roman"/>
              </a:rPr>
              <a:t>dello </a:t>
            </a:r>
            <a:r>
              <a:rPr sz="1200" dirty="0">
                <a:latin typeface="Times New Roman"/>
                <a:cs typeface="Times New Roman"/>
              </a:rPr>
              <a:t>spazio ed i </a:t>
            </a:r>
            <a:r>
              <a:rPr sz="1200" spc="-5" dirty="0">
                <a:latin typeface="Times New Roman"/>
                <a:cs typeface="Times New Roman"/>
              </a:rPr>
              <a:t>cerchi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Havona. Quando accolgono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mortali </a:t>
            </a:r>
            <a:r>
              <a:rPr sz="1200" dirty="0">
                <a:latin typeface="Times New Roman"/>
                <a:cs typeface="Times New Roman"/>
              </a:rPr>
              <a:t>del tempo, </a:t>
            </a:r>
            <a:r>
              <a:rPr sz="1200" spc="-5" dirty="0">
                <a:latin typeface="Times New Roman"/>
                <a:cs typeface="Times New Roman"/>
              </a:rPr>
              <a:t>essi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già </a:t>
            </a:r>
            <a:r>
              <a:rPr sz="1200" dirty="0">
                <a:latin typeface="Times New Roman"/>
                <a:cs typeface="Times New Roman"/>
              </a:rPr>
              <a:t>bene </a:t>
            </a:r>
            <a:r>
              <a:rPr sz="1200" spc="-5" dirty="0">
                <a:latin typeface="Times New Roman"/>
                <a:cs typeface="Times New Roman"/>
              </a:rPr>
              <a:t>informati </a:t>
            </a:r>
            <a:r>
              <a:rPr sz="1200" dirty="0">
                <a:latin typeface="Times New Roman"/>
                <a:cs typeface="Times New Roman"/>
              </a:rPr>
              <a:t>sulla </a:t>
            </a:r>
            <a:r>
              <a:rPr sz="1200" spc="-5" dirty="0">
                <a:latin typeface="Times New Roman"/>
                <a:cs typeface="Times New Roman"/>
              </a:rPr>
              <a:t>carriera </a:t>
            </a:r>
            <a:r>
              <a:rPr sz="1200" spc="15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questi pellegrini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arrivo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mostrano </a:t>
            </a:r>
            <a:r>
              <a:rPr sz="1200" dirty="0">
                <a:latin typeface="Times New Roman"/>
                <a:cs typeface="Times New Roman"/>
              </a:rPr>
              <a:t>subito di </a:t>
            </a:r>
            <a:r>
              <a:rPr sz="1200" spc="-5" dirty="0">
                <a:latin typeface="Times New Roman"/>
                <a:cs typeface="Times New Roman"/>
              </a:rPr>
              <a:t>essere dei compagni cordiali ed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affascinanti.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7747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(283.8) 25:8.7 </a:t>
            </a:r>
            <a:r>
              <a:rPr sz="1200" spc="-5" dirty="0">
                <a:latin typeface="Times New Roman"/>
                <a:cs typeface="Times New Roman"/>
              </a:rPr>
              <a:t>Durante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vostro soggiorno prefinalitario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Paradiso, se per </a:t>
            </a:r>
            <a:r>
              <a:rPr sz="1200" dirty="0">
                <a:latin typeface="Times New Roman"/>
                <a:cs typeface="Times New Roman"/>
              </a:rPr>
              <a:t>qualche </a:t>
            </a:r>
            <a:r>
              <a:rPr sz="1200" spc="-5" dirty="0">
                <a:latin typeface="Times New Roman"/>
                <a:cs typeface="Times New Roman"/>
              </a:rPr>
              <a:t>ragione doveste essere temporaneamente </a:t>
            </a:r>
            <a:r>
              <a:rPr sz="1200" dirty="0">
                <a:latin typeface="Times New Roman"/>
                <a:cs typeface="Times New Roman"/>
              </a:rPr>
              <a:t>separati  </a:t>
            </a:r>
            <a:r>
              <a:rPr sz="1200" spc="-5" dirty="0">
                <a:latin typeface="Times New Roman"/>
                <a:cs typeface="Times New Roman"/>
              </a:rPr>
              <a:t>dal </a:t>
            </a:r>
            <a:r>
              <a:rPr sz="1200" dirty="0">
                <a:latin typeface="Times New Roman"/>
                <a:cs typeface="Times New Roman"/>
              </a:rPr>
              <a:t>vostro </a:t>
            </a:r>
            <a:r>
              <a:rPr sz="1200" spc="-5" dirty="0">
                <a:latin typeface="Times New Roman"/>
                <a:cs typeface="Times New Roman"/>
              </a:rPr>
              <a:t>associato </a:t>
            </a:r>
            <a:r>
              <a:rPr sz="1200" dirty="0">
                <a:latin typeface="Times New Roman"/>
                <a:cs typeface="Times New Roman"/>
              </a:rPr>
              <a:t>— mortale o </a:t>
            </a:r>
            <a:r>
              <a:rPr sz="1200" spc="-5" dirty="0">
                <a:latin typeface="Times New Roman"/>
                <a:cs typeface="Times New Roman"/>
              </a:rPr>
              <a:t>serafico </a:t>
            </a:r>
            <a:r>
              <a:rPr sz="1200" dirty="0">
                <a:latin typeface="Times New Roman"/>
                <a:cs typeface="Times New Roman"/>
              </a:rPr>
              <a:t>— della </a:t>
            </a:r>
            <a:r>
              <a:rPr sz="1200" spc="-5" dirty="0">
                <a:latin typeface="Times New Roman"/>
                <a:cs typeface="Times New Roman"/>
              </a:rPr>
              <a:t>carriera ascendente, </a:t>
            </a:r>
            <a:r>
              <a:rPr sz="1200" dirty="0">
                <a:latin typeface="Times New Roman"/>
                <a:cs typeface="Times New Roman"/>
              </a:rPr>
              <a:t>vi </a:t>
            </a:r>
            <a:r>
              <a:rPr sz="1200" spc="-5" dirty="0">
                <a:latin typeface="Times New Roman"/>
                <a:cs typeface="Times New Roman"/>
              </a:rPr>
              <a:t>sarebbe </a:t>
            </a:r>
            <a:r>
              <a:rPr sz="1200" dirty="0">
                <a:latin typeface="Times New Roman"/>
                <a:cs typeface="Times New Roman"/>
              </a:rPr>
              <a:t>immediatamente </a:t>
            </a:r>
            <a:r>
              <a:rPr sz="1200" spc="-5" dirty="0">
                <a:latin typeface="Times New Roman"/>
                <a:cs typeface="Times New Roman"/>
              </a:rPr>
              <a:t>assegnato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Compagno  Paradisiaco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consigliarvi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per tenervi compagnia. Una </a:t>
            </a:r>
            <a:r>
              <a:rPr sz="1200" dirty="0">
                <a:latin typeface="Times New Roman"/>
                <a:cs typeface="Times New Roman"/>
              </a:rPr>
              <a:t>volta </a:t>
            </a:r>
            <a:r>
              <a:rPr sz="1200" spc="-5" dirty="0">
                <a:latin typeface="Times New Roman"/>
                <a:cs typeface="Times New Roman"/>
              </a:rPr>
              <a:t>assegnato ad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ascendente </a:t>
            </a:r>
            <a:r>
              <a:rPr sz="1200" dirty="0">
                <a:latin typeface="Times New Roman"/>
                <a:cs typeface="Times New Roman"/>
              </a:rPr>
              <a:t>mortale </a:t>
            </a:r>
            <a:r>
              <a:rPr sz="1200" spc="-5" dirty="0">
                <a:latin typeface="Times New Roman"/>
                <a:cs typeface="Times New Roman"/>
              </a:rPr>
              <a:t>residente </a:t>
            </a:r>
            <a:r>
              <a:rPr sz="1200" dirty="0">
                <a:latin typeface="Times New Roman"/>
                <a:cs typeface="Times New Roman"/>
              </a:rPr>
              <a:t>da solo in </a:t>
            </a:r>
            <a:r>
              <a:rPr sz="1200" spc="5" dirty="0">
                <a:latin typeface="Times New Roman"/>
                <a:cs typeface="Times New Roman"/>
              </a:rPr>
              <a:t>Paradiso, </a:t>
            </a:r>
            <a:r>
              <a:rPr sz="1200" dirty="0">
                <a:latin typeface="Times New Roman"/>
                <a:cs typeface="Times New Roman"/>
              </a:rPr>
              <a:t>il  </a:t>
            </a:r>
            <a:r>
              <a:rPr sz="1200" spc="-5" dirty="0">
                <a:latin typeface="Times New Roman"/>
                <a:cs typeface="Times New Roman"/>
              </a:rPr>
              <a:t>compagno resta con </a:t>
            </a:r>
            <a:r>
              <a:rPr sz="1200" dirty="0">
                <a:latin typeface="Times New Roman"/>
                <a:cs typeface="Times New Roman"/>
              </a:rPr>
              <a:t>questa </a:t>
            </a:r>
            <a:r>
              <a:rPr sz="1200" spc="-5" dirty="0">
                <a:latin typeface="Times New Roman"/>
                <a:cs typeface="Times New Roman"/>
              </a:rPr>
              <a:t>persona </a:t>
            </a:r>
            <a:r>
              <a:rPr sz="1200" dirty="0">
                <a:latin typeface="Times New Roman"/>
                <a:cs typeface="Times New Roman"/>
              </a:rPr>
              <a:t>o fino a quando </a:t>
            </a:r>
            <a:r>
              <a:rPr sz="1200" spc="-5" dirty="0">
                <a:latin typeface="Times New Roman"/>
                <a:cs typeface="Times New Roman"/>
              </a:rPr>
              <a:t>essa sia raggiunta </a:t>
            </a:r>
            <a:r>
              <a:rPr sz="1200" dirty="0">
                <a:latin typeface="Times New Roman"/>
                <a:cs typeface="Times New Roman"/>
              </a:rPr>
              <a:t>dai suoi </a:t>
            </a:r>
            <a:r>
              <a:rPr sz="1200" spc="-5" dirty="0">
                <a:latin typeface="Times New Roman"/>
                <a:cs typeface="Times New Roman"/>
              </a:rPr>
              <a:t>associati ascendenti oppure sia debitamente </a:t>
            </a:r>
            <a:r>
              <a:rPr sz="1200" dirty="0">
                <a:latin typeface="Times New Roman"/>
                <a:cs typeface="Times New Roman"/>
              </a:rPr>
              <a:t>arruolata  </a:t>
            </a:r>
            <a:r>
              <a:rPr sz="1200" spc="-5" dirty="0">
                <a:latin typeface="Times New Roman"/>
                <a:cs typeface="Times New Roman"/>
              </a:rPr>
              <a:t>nel Corpo della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Finalità.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38735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(284.1) 25:8.8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Compagni Paradisiaci sono assegnati secondo l’ordine d’attesa, </a:t>
            </a:r>
            <a:r>
              <a:rPr sz="1200" dirty="0">
                <a:latin typeface="Times New Roman"/>
                <a:cs typeface="Times New Roman"/>
              </a:rPr>
              <a:t>ma un </a:t>
            </a:r>
            <a:r>
              <a:rPr sz="1200" spc="-5" dirty="0">
                <a:latin typeface="Times New Roman"/>
                <a:cs typeface="Times New Roman"/>
              </a:rPr>
              <a:t>ascendente </a:t>
            </a:r>
            <a:r>
              <a:rPr sz="1200" dirty="0">
                <a:latin typeface="Times New Roman"/>
                <a:cs typeface="Times New Roman"/>
              </a:rPr>
              <a:t>non è mai </a:t>
            </a:r>
            <a:r>
              <a:rPr sz="1200" spc="-5" dirty="0">
                <a:latin typeface="Times New Roman"/>
                <a:cs typeface="Times New Roman"/>
              </a:rPr>
              <a:t>preso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carico </a:t>
            </a:r>
            <a:r>
              <a:rPr sz="1200" dirty="0">
                <a:latin typeface="Times New Roman"/>
                <a:cs typeface="Times New Roman"/>
              </a:rPr>
              <a:t>da un  </a:t>
            </a:r>
            <a:r>
              <a:rPr sz="1200" spc="-5" dirty="0">
                <a:latin typeface="Times New Roman"/>
                <a:cs typeface="Times New Roman"/>
              </a:rPr>
              <a:t>compagno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cui </a:t>
            </a:r>
            <a:r>
              <a:rPr sz="1200" dirty="0">
                <a:latin typeface="Times New Roman"/>
                <a:cs typeface="Times New Roman"/>
              </a:rPr>
              <a:t>natura è </a:t>
            </a:r>
            <a:r>
              <a:rPr sz="1200" spc="-5" dirty="0">
                <a:latin typeface="Times New Roman"/>
                <a:cs typeface="Times New Roman"/>
              </a:rPr>
              <a:t>diversa dal suo </a:t>
            </a:r>
            <a:r>
              <a:rPr sz="1200" dirty="0">
                <a:latin typeface="Times New Roman"/>
                <a:cs typeface="Times New Roman"/>
              </a:rPr>
              <a:t>tipo </a:t>
            </a:r>
            <a:r>
              <a:rPr sz="1200" spc="-5" dirty="0">
                <a:latin typeface="Times New Roman"/>
                <a:cs typeface="Times New Roman"/>
              </a:rPr>
              <a:t>superuniversale. Se </a:t>
            </a:r>
            <a:r>
              <a:rPr sz="1200" dirty="0">
                <a:latin typeface="Times New Roman"/>
                <a:cs typeface="Times New Roman"/>
              </a:rPr>
              <a:t>un mortale di </a:t>
            </a:r>
            <a:r>
              <a:rPr sz="1200" spc="-5" dirty="0">
                <a:latin typeface="Times New Roman"/>
                <a:cs typeface="Times New Roman"/>
              </a:rPr>
              <a:t>Urantia arrivasse oggi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Paradiso, gli </a:t>
            </a:r>
            <a:r>
              <a:rPr sz="1200" dirty="0">
                <a:latin typeface="Times New Roman"/>
                <a:cs typeface="Times New Roman"/>
              </a:rPr>
              <a:t>verrebbe  </a:t>
            </a:r>
            <a:r>
              <a:rPr sz="1200" spc="-5" dirty="0">
                <a:latin typeface="Times New Roman"/>
                <a:cs typeface="Times New Roman"/>
              </a:rPr>
              <a:t>assegnato </a:t>
            </a:r>
            <a:r>
              <a:rPr sz="1200" dirty="0">
                <a:latin typeface="Times New Roman"/>
                <a:cs typeface="Times New Roman"/>
              </a:rPr>
              <a:t>il primo </a:t>
            </a:r>
            <a:r>
              <a:rPr sz="1200" spc="-5" dirty="0">
                <a:latin typeface="Times New Roman"/>
                <a:cs typeface="Times New Roman"/>
              </a:rPr>
              <a:t>compagno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attesa originario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Orvonton </a:t>
            </a:r>
            <a:r>
              <a:rPr sz="1200" dirty="0">
                <a:latin typeface="Times New Roman"/>
                <a:cs typeface="Times New Roman"/>
              </a:rPr>
              <a:t>oppure </a:t>
            </a:r>
            <a:r>
              <a:rPr sz="1200" spc="-5" dirty="0">
                <a:latin typeface="Times New Roman"/>
                <a:cs typeface="Times New Roman"/>
              </a:rPr>
              <a:t>della natura del </a:t>
            </a:r>
            <a:r>
              <a:rPr sz="1200" dirty="0">
                <a:latin typeface="Times New Roman"/>
                <a:cs typeface="Times New Roman"/>
              </a:rPr>
              <a:t>Settimo </a:t>
            </a:r>
            <a:r>
              <a:rPr sz="1200" spc="-5" dirty="0">
                <a:latin typeface="Times New Roman"/>
                <a:cs typeface="Times New Roman"/>
              </a:rPr>
              <a:t>Spirito Maestro. Per questo gli  onniafini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servono </a:t>
            </a:r>
            <a:r>
              <a:rPr sz="1200" dirty="0">
                <a:latin typeface="Times New Roman"/>
                <a:cs typeface="Times New Roman"/>
              </a:rPr>
              <a:t>con le </a:t>
            </a:r>
            <a:r>
              <a:rPr sz="1200" spc="-5" dirty="0">
                <a:latin typeface="Times New Roman"/>
                <a:cs typeface="Times New Roman"/>
              </a:rPr>
              <a:t>creature ascendenti provenienti </a:t>
            </a:r>
            <a:r>
              <a:rPr sz="1200" dirty="0">
                <a:latin typeface="Times New Roman"/>
                <a:cs typeface="Times New Roman"/>
              </a:rPr>
              <a:t>dai </a:t>
            </a:r>
            <a:r>
              <a:rPr sz="1200" spc="-5" dirty="0">
                <a:latin typeface="Times New Roman"/>
                <a:cs typeface="Times New Roman"/>
              </a:rPr>
              <a:t>sette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Superuniversi.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49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499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90865" cy="336994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6858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(284.2) 25:8.9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Compagni Paradisiaci svolgono </a:t>
            </a:r>
            <a:r>
              <a:rPr sz="1200" dirty="0">
                <a:latin typeface="Times New Roman"/>
                <a:cs typeface="Times New Roman"/>
              </a:rPr>
              <a:t>molti </a:t>
            </a:r>
            <a:r>
              <a:rPr sz="1200" spc="-5" dirty="0">
                <a:latin typeface="Times New Roman"/>
                <a:cs typeface="Times New Roman"/>
              </a:rPr>
              <a:t>altri servizi. </a:t>
            </a:r>
            <a:r>
              <a:rPr sz="1200" dirty="0">
                <a:latin typeface="Times New Roman"/>
                <a:cs typeface="Times New Roman"/>
              </a:rPr>
              <a:t>Se un </a:t>
            </a:r>
            <a:r>
              <a:rPr sz="1200" spc="-5" dirty="0">
                <a:latin typeface="Times New Roman"/>
                <a:cs typeface="Times New Roman"/>
              </a:rPr>
              <a:t>ascendente mortale raggiungesse </a:t>
            </a:r>
            <a:r>
              <a:rPr sz="1200" dirty="0">
                <a:latin typeface="Times New Roman"/>
                <a:cs typeface="Times New Roman"/>
              </a:rPr>
              <a:t>l’Universo </a:t>
            </a:r>
            <a:r>
              <a:rPr sz="1200" spc="-5" dirty="0">
                <a:latin typeface="Times New Roman"/>
                <a:cs typeface="Times New Roman"/>
              </a:rPr>
              <a:t>centrale </a:t>
            </a:r>
            <a:r>
              <a:rPr sz="1200" dirty="0">
                <a:latin typeface="Times New Roman"/>
                <a:cs typeface="Times New Roman"/>
              </a:rPr>
              <a:t>da solo e,  </a:t>
            </a:r>
            <a:r>
              <a:rPr sz="1200" spc="-5" dirty="0">
                <a:latin typeface="Times New Roman"/>
                <a:cs typeface="Times New Roman"/>
              </a:rPr>
              <a:t>mentre attraversa Havona, fallisse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qualche </a:t>
            </a:r>
            <a:r>
              <a:rPr sz="1200" dirty="0">
                <a:latin typeface="Times New Roman"/>
                <a:cs typeface="Times New Roman"/>
              </a:rPr>
              <a:t>fase </a:t>
            </a:r>
            <a:r>
              <a:rPr sz="1200" spc="-5" dirty="0">
                <a:latin typeface="Times New Roman"/>
                <a:cs typeface="Times New Roman"/>
              </a:rPr>
              <a:t>dell’avventura della Deità, sarebbe debitamente rimandato negli Universi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endParaRPr sz="1200">
              <a:latin typeface="Times New Roman"/>
              <a:cs typeface="Times New Roman"/>
            </a:endParaRPr>
          </a:p>
          <a:p>
            <a:pPr marL="76200" marR="457200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tempo e </a:t>
            </a:r>
            <a:r>
              <a:rPr sz="1200" spc="-5" dirty="0">
                <a:latin typeface="Times New Roman"/>
                <a:cs typeface="Times New Roman"/>
              </a:rPr>
              <a:t>subito verrebbe </a:t>
            </a:r>
            <a:r>
              <a:rPr sz="1200" dirty="0">
                <a:latin typeface="Times New Roman"/>
                <a:cs typeface="Times New Roman"/>
              </a:rPr>
              <a:t>fatto </a:t>
            </a:r>
            <a:r>
              <a:rPr sz="1200" spc="-5" dirty="0">
                <a:latin typeface="Times New Roman"/>
                <a:cs typeface="Times New Roman"/>
              </a:rPr>
              <a:t>appello alle </a:t>
            </a:r>
            <a:r>
              <a:rPr sz="1200" dirty="0">
                <a:latin typeface="Times New Roman"/>
                <a:cs typeface="Times New Roman"/>
              </a:rPr>
              <a:t>riserve dei </a:t>
            </a:r>
            <a:r>
              <a:rPr sz="1200" spc="-5" dirty="0">
                <a:latin typeface="Times New Roman"/>
                <a:cs typeface="Times New Roman"/>
              </a:rPr>
              <a:t>Compagni Paradisiaci. Un membro </a:t>
            </a:r>
            <a:r>
              <a:rPr sz="1200" dirty="0">
                <a:latin typeface="Times New Roman"/>
                <a:cs typeface="Times New Roman"/>
              </a:rPr>
              <a:t>di quest’ordine </a:t>
            </a:r>
            <a:r>
              <a:rPr sz="1200" spc="-5" dirty="0">
                <a:latin typeface="Times New Roman"/>
                <a:cs typeface="Times New Roman"/>
              </a:rPr>
              <a:t>sarebbe incaricato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seguire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pellegrino </a:t>
            </a:r>
            <a:r>
              <a:rPr sz="1200" dirty="0">
                <a:latin typeface="Times New Roman"/>
                <a:cs typeface="Times New Roman"/>
              </a:rPr>
              <a:t>che ha </a:t>
            </a:r>
            <a:r>
              <a:rPr sz="1200" spc="-5" dirty="0">
                <a:latin typeface="Times New Roman"/>
                <a:cs typeface="Times New Roman"/>
              </a:rPr>
              <a:t>fallito, </a:t>
            </a:r>
            <a:r>
              <a:rPr sz="1200" dirty="0">
                <a:latin typeface="Times New Roman"/>
                <a:cs typeface="Times New Roman"/>
              </a:rPr>
              <a:t>di accompagnarlo, di </a:t>
            </a:r>
            <a:r>
              <a:rPr sz="1200" spc="-5" dirty="0">
                <a:latin typeface="Times New Roman"/>
                <a:cs typeface="Times New Roman"/>
              </a:rPr>
              <a:t>confortarlo, d’incoraggiarlo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restare con </a:t>
            </a:r>
            <a:r>
              <a:rPr sz="1200" dirty="0">
                <a:latin typeface="Times New Roman"/>
                <a:cs typeface="Times New Roman"/>
              </a:rPr>
              <a:t>lui </a:t>
            </a:r>
            <a:r>
              <a:rPr sz="1200" spc="-5" dirty="0">
                <a:latin typeface="Times New Roman"/>
                <a:cs typeface="Times New Roman"/>
              </a:rPr>
              <a:t>fino </a:t>
            </a:r>
            <a:r>
              <a:rPr sz="1200" dirty="0">
                <a:latin typeface="Times New Roman"/>
                <a:cs typeface="Times New Roman"/>
              </a:rPr>
              <a:t>al </a:t>
            </a:r>
            <a:r>
              <a:rPr sz="1200" spc="-5" dirty="0">
                <a:latin typeface="Times New Roman"/>
                <a:cs typeface="Times New Roman"/>
              </a:rPr>
              <a:t>suo </a:t>
            </a:r>
            <a:r>
              <a:rPr sz="1200" dirty="0">
                <a:latin typeface="Times New Roman"/>
                <a:cs typeface="Times New Roman"/>
              </a:rPr>
              <a:t>ritorno  </a:t>
            </a:r>
            <a:r>
              <a:rPr sz="1200" spc="-5" dirty="0">
                <a:latin typeface="Times New Roman"/>
                <a:cs typeface="Times New Roman"/>
              </a:rPr>
              <a:t>nell’Universo centrale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ricominciare l’ascensione al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Paradiso.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3606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(284.3) 25:8.10 </a:t>
            </a:r>
            <a:r>
              <a:rPr sz="1200" dirty="0">
                <a:latin typeface="Times New Roman"/>
                <a:cs typeface="Times New Roman"/>
              </a:rPr>
              <a:t>Se un </a:t>
            </a:r>
            <a:r>
              <a:rPr sz="1200" spc="-5" dirty="0">
                <a:latin typeface="Times New Roman"/>
                <a:cs typeface="Times New Roman"/>
              </a:rPr>
              <a:t>pellegrino ascendente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riuscisse nell’avventura della Deità mentre attraversa Havona </a:t>
            </a:r>
            <a:r>
              <a:rPr sz="1200" spc="1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compagnia </a:t>
            </a:r>
            <a:r>
              <a:rPr sz="1200" dirty="0">
                <a:latin typeface="Times New Roman"/>
                <a:cs typeface="Times New Roman"/>
              </a:rPr>
              <a:t>di un  </a:t>
            </a:r>
            <a:r>
              <a:rPr sz="1200" spc="-5" dirty="0">
                <a:latin typeface="Times New Roman"/>
                <a:cs typeface="Times New Roman"/>
              </a:rPr>
              <a:t>serafino ascendente, l’angelo guardiano della </a:t>
            </a:r>
            <a:r>
              <a:rPr sz="1200" dirty="0">
                <a:latin typeface="Times New Roman"/>
                <a:cs typeface="Times New Roman"/>
              </a:rPr>
              <a:t>sua </a:t>
            </a:r>
            <a:r>
              <a:rPr sz="1200" spc="-5" dirty="0">
                <a:latin typeface="Times New Roman"/>
                <a:cs typeface="Times New Roman"/>
              </a:rPr>
              <a:t>carriera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mortale, </a:t>
            </a:r>
            <a:r>
              <a:rPr sz="1200" dirty="0">
                <a:latin typeface="Times New Roman"/>
                <a:cs typeface="Times New Roman"/>
              </a:rPr>
              <a:t>tale </a:t>
            </a:r>
            <a:r>
              <a:rPr sz="1200" spc="-5" dirty="0">
                <a:latin typeface="Times New Roman"/>
                <a:cs typeface="Times New Roman"/>
              </a:rPr>
              <a:t>angelo sceglierebbe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accompagnare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</a:t>
            </a:r>
            <a:r>
              <a:rPr sz="1200" dirty="0">
                <a:latin typeface="Times New Roman"/>
                <a:cs typeface="Times New Roman"/>
              </a:rPr>
              <a:t>associato  </a:t>
            </a:r>
            <a:r>
              <a:rPr sz="1200" spc="-5" dirty="0">
                <a:latin typeface="Times New Roman"/>
                <a:cs typeface="Times New Roman"/>
              </a:rPr>
              <a:t>mortale. Questi serafini si offrono </a:t>
            </a:r>
            <a:r>
              <a:rPr sz="1200" dirty="0">
                <a:latin typeface="Times New Roman"/>
                <a:cs typeface="Times New Roman"/>
              </a:rPr>
              <a:t>sempre </a:t>
            </a:r>
            <a:r>
              <a:rPr sz="1200" spc="-5" dirty="0">
                <a:latin typeface="Times New Roman"/>
                <a:cs typeface="Times New Roman"/>
              </a:rPr>
              <a:t>volontari ed hanno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permesso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accompagnare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loro antichi </a:t>
            </a:r>
            <a:r>
              <a:rPr sz="1200" dirty="0">
                <a:latin typeface="Times New Roman"/>
                <a:cs typeface="Times New Roman"/>
              </a:rPr>
              <a:t>compagni </a:t>
            </a:r>
            <a:r>
              <a:rPr sz="1200" spc="-5" dirty="0">
                <a:latin typeface="Times New Roman"/>
                <a:cs typeface="Times New Roman"/>
              </a:rPr>
              <a:t>mortali </a:t>
            </a:r>
            <a:r>
              <a:rPr sz="1200" dirty="0">
                <a:latin typeface="Times New Roman"/>
                <a:cs typeface="Times New Roman"/>
              </a:rPr>
              <a:t>che  </a:t>
            </a:r>
            <a:r>
              <a:rPr sz="1200" spc="-5" dirty="0">
                <a:latin typeface="Times New Roman"/>
                <a:cs typeface="Times New Roman"/>
              </a:rPr>
              <a:t>ritornano al </a:t>
            </a:r>
            <a:r>
              <a:rPr sz="1200" dirty="0">
                <a:latin typeface="Times New Roman"/>
                <a:cs typeface="Times New Roman"/>
              </a:rPr>
              <a:t>servizio del tempo e </a:t>
            </a:r>
            <a:r>
              <a:rPr sz="1200" spc="-5" dirty="0">
                <a:latin typeface="Times New Roman"/>
                <a:cs typeface="Times New Roman"/>
              </a:rPr>
              <a:t>dello</a:t>
            </a:r>
            <a:r>
              <a:rPr sz="1200" dirty="0">
                <a:latin typeface="Times New Roman"/>
                <a:cs typeface="Times New Roman"/>
              </a:rPr>
              <a:t> spazio.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ts val="141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(284.4) 25:8.11 </a:t>
            </a:r>
            <a:r>
              <a:rPr sz="1200" spc="-5" dirty="0">
                <a:latin typeface="Times New Roman"/>
                <a:cs typeface="Times New Roman"/>
              </a:rPr>
              <a:t>Ma così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avviene per </a:t>
            </a:r>
            <a:r>
              <a:rPr sz="1200" dirty="0">
                <a:latin typeface="Times New Roman"/>
                <a:cs typeface="Times New Roman"/>
              </a:rPr>
              <a:t>due </a:t>
            </a:r>
            <a:r>
              <a:rPr sz="1200" spc="-5" dirty="0">
                <a:latin typeface="Times New Roman"/>
                <a:cs typeface="Times New Roman"/>
              </a:rPr>
              <a:t>ascendenti mortali strettamente associati. </a:t>
            </a:r>
            <a:r>
              <a:rPr sz="1200" dirty="0">
                <a:latin typeface="Times New Roman"/>
                <a:cs typeface="Times New Roman"/>
              </a:rPr>
              <a:t>Se uno </a:t>
            </a:r>
            <a:r>
              <a:rPr sz="1200" spc="-5" dirty="0">
                <a:latin typeface="Times New Roman"/>
                <a:cs typeface="Times New Roman"/>
              </a:rPr>
              <a:t>raggiunge Dio mentre</a:t>
            </a:r>
            <a:r>
              <a:rPr sz="1200" spc="-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l’altro</a:t>
            </a:r>
            <a:endParaRPr sz="1200">
              <a:latin typeface="Times New Roman"/>
              <a:cs typeface="Times New Roman"/>
            </a:endParaRPr>
          </a:p>
          <a:p>
            <a:pPr marL="76200" marR="107314">
              <a:lnSpc>
                <a:spcPct val="95900"/>
              </a:lnSpc>
              <a:spcBef>
                <a:spcPts val="25"/>
              </a:spcBef>
            </a:pPr>
            <a:r>
              <a:rPr sz="1200" spc="-5" dirty="0">
                <a:latin typeface="Times New Roman"/>
                <a:cs typeface="Times New Roman"/>
              </a:rPr>
              <a:t>temporaneamente fallisce, </a:t>
            </a:r>
            <a:r>
              <a:rPr sz="1200" dirty="0">
                <a:latin typeface="Times New Roman"/>
                <a:cs typeface="Times New Roman"/>
              </a:rPr>
              <a:t>l’individuo che è riuscito </a:t>
            </a:r>
            <a:r>
              <a:rPr sz="1200" spc="-5" dirty="0">
                <a:latin typeface="Times New Roman"/>
                <a:cs typeface="Times New Roman"/>
              </a:rPr>
              <a:t>sceglie </a:t>
            </a:r>
            <a:r>
              <a:rPr sz="1200" dirty="0">
                <a:latin typeface="Times New Roman"/>
                <a:cs typeface="Times New Roman"/>
              </a:rPr>
              <a:t>invariabilmente di </a:t>
            </a:r>
            <a:r>
              <a:rPr sz="1200" spc="-5" dirty="0">
                <a:latin typeface="Times New Roman"/>
                <a:cs typeface="Times New Roman"/>
              </a:rPr>
              <a:t>ritornare </a:t>
            </a:r>
            <a:r>
              <a:rPr sz="1200" dirty="0">
                <a:latin typeface="Times New Roman"/>
                <a:cs typeface="Times New Roman"/>
              </a:rPr>
              <a:t>nelle </a:t>
            </a:r>
            <a:r>
              <a:rPr sz="1200" spc="-5" dirty="0">
                <a:latin typeface="Times New Roman"/>
                <a:cs typeface="Times New Roman"/>
              </a:rPr>
              <a:t>creazioni evoluzionarie con </a:t>
            </a:r>
            <a:r>
              <a:rPr sz="1200" dirty="0">
                <a:latin typeface="Times New Roman"/>
                <a:cs typeface="Times New Roman"/>
              </a:rPr>
              <a:t>la  </a:t>
            </a:r>
            <a:r>
              <a:rPr sz="1200" spc="-5" dirty="0">
                <a:latin typeface="Times New Roman"/>
                <a:cs typeface="Times New Roman"/>
              </a:rPr>
              <a:t>personalità </a:t>
            </a:r>
            <a:r>
              <a:rPr sz="1200" dirty="0">
                <a:latin typeface="Times New Roman"/>
                <a:cs typeface="Times New Roman"/>
              </a:rPr>
              <a:t>che ha fallito, ma </a:t>
            </a:r>
            <a:r>
              <a:rPr sz="1200" spc="-5" dirty="0">
                <a:latin typeface="Times New Roman"/>
                <a:cs typeface="Times New Roman"/>
              </a:rPr>
              <a:t>ciò </a:t>
            </a:r>
            <a:r>
              <a:rPr sz="1200" dirty="0">
                <a:latin typeface="Times New Roman"/>
                <a:cs typeface="Times New Roman"/>
              </a:rPr>
              <a:t>non è </a:t>
            </a:r>
            <a:r>
              <a:rPr sz="1200" spc="-5" dirty="0">
                <a:latin typeface="Times New Roman"/>
                <a:cs typeface="Times New Roman"/>
              </a:rPr>
              <a:t>permesso. </a:t>
            </a:r>
            <a:r>
              <a:rPr sz="1200" dirty="0">
                <a:latin typeface="Times New Roman"/>
                <a:cs typeface="Times New Roman"/>
              </a:rPr>
              <a:t>Viene invece </a:t>
            </a:r>
            <a:r>
              <a:rPr sz="1200" spc="-5" dirty="0">
                <a:latin typeface="Times New Roman"/>
                <a:cs typeface="Times New Roman"/>
              </a:rPr>
              <a:t>fatto </a:t>
            </a:r>
            <a:r>
              <a:rPr sz="1200" dirty="0">
                <a:latin typeface="Times New Roman"/>
                <a:cs typeface="Times New Roman"/>
              </a:rPr>
              <a:t>appello </a:t>
            </a:r>
            <a:r>
              <a:rPr sz="1200" spc="-5" dirty="0">
                <a:latin typeface="Times New Roman"/>
                <a:cs typeface="Times New Roman"/>
              </a:rPr>
              <a:t>alle riserve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Compagni Paradisiaci </a:t>
            </a:r>
            <a:r>
              <a:rPr sz="1200" dirty="0">
                <a:latin typeface="Times New Roman"/>
                <a:cs typeface="Times New Roman"/>
              </a:rPr>
              <a:t>ed uno </a:t>
            </a:r>
            <a:r>
              <a:rPr sz="1200" spc="10" dirty="0">
                <a:latin typeface="Times New Roman"/>
                <a:cs typeface="Times New Roman"/>
              </a:rPr>
              <a:t>dei  </a:t>
            </a:r>
            <a:r>
              <a:rPr sz="1200" spc="-5" dirty="0">
                <a:latin typeface="Times New Roman"/>
                <a:cs typeface="Times New Roman"/>
              </a:rPr>
              <a:t>volontari viene scelto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accompagnare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pellegrino </a:t>
            </a:r>
            <a:r>
              <a:rPr sz="1200" dirty="0">
                <a:latin typeface="Times New Roman"/>
                <a:cs typeface="Times New Roman"/>
              </a:rPr>
              <a:t>deluso. </a:t>
            </a:r>
            <a:r>
              <a:rPr sz="1200" spc="-5" dirty="0">
                <a:latin typeface="Times New Roman"/>
                <a:cs typeface="Times New Roman"/>
              </a:rPr>
              <a:t>Un </a:t>
            </a:r>
            <a:r>
              <a:rPr sz="1200" dirty="0">
                <a:latin typeface="Times New Roman"/>
                <a:cs typeface="Times New Roman"/>
              </a:rPr>
              <a:t>Cittadino del </a:t>
            </a:r>
            <a:r>
              <a:rPr sz="1200" spc="-5" dirty="0">
                <a:latin typeface="Times New Roman"/>
                <a:cs typeface="Times New Roman"/>
              </a:rPr>
              <a:t>Paradiso volontario </a:t>
            </a:r>
            <a:r>
              <a:rPr sz="1200" dirty="0">
                <a:latin typeface="Times New Roman"/>
                <a:cs typeface="Times New Roman"/>
              </a:rPr>
              <a:t>viene </a:t>
            </a:r>
            <a:r>
              <a:rPr sz="1200" spc="-5" dirty="0">
                <a:latin typeface="Times New Roman"/>
                <a:cs typeface="Times New Roman"/>
              </a:rPr>
              <a:t>allora associato </a:t>
            </a:r>
            <a:r>
              <a:rPr sz="1200" dirty="0">
                <a:latin typeface="Times New Roman"/>
                <a:cs typeface="Times New Roman"/>
              </a:rPr>
              <a:t>al mortale 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è riuscito, il </a:t>
            </a:r>
            <a:r>
              <a:rPr sz="1200" spc="-5" dirty="0">
                <a:latin typeface="Times New Roman"/>
                <a:cs typeface="Times New Roman"/>
              </a:rPr>
              <a:t>quale rimane sull’Isola centrale </a:t>
            </a:r>
            <a:r>
              <a:rPr sz="1200" spc="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attesa che </a:t>
            </a:r>
            <a:r>
              <a:rPr sz="1200" dirty="0">
                <a:latin typeface="Times New Roman"/>
                <a:cs typeface="Times New Roman"/>
              </a:rPr>
              <a:t>ritorni in Havona il </a:t>
            </a:r>
            <a:r>
              <a:rPr sz="1200" spc="-5" dirty="0">
                <a:latin typeface="Times New Roman"/>
                <a:cs typeface="Times New Roman"/>
              </a:rPr>
              <a:t>suo compagno </a:t>
            </a:r>
            <a:r>
              <a:rPr sz="1200" dirty="0">
                <a:latin typeface="Times New Roman"/>
                <a:cs typeface="Times New Roman"/>
              </a:rPr>
              <a:t>che ha </a:t>
            </a:r>
            <a:r>
              <a:rPr sz="1200" spc="-5" dirty="0">
                <a:latin typeface="Times New Roman"/>
                <a:cs typeface="Times New Roman"/>
              </a:rPr>
              <a:t>fallito,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nel </a:t>
            </a:r>
            <a:r>
              <a:rPr sz="1200" dirty="0">
                <a:latin typeface="Times New Roman"/>
                <a:cs typeface="Times New Roman"/>
              </a:rPr>
              <a:t>frattempo  </a:t>
            </a:r>
            <a:r>
              <a:rPr sz="1200" spc="-5" dirty="0">
                <a:latin typeface="Times New Roman"/>
                <a:cs typeface="Times New Roman"/>
              </a:rPr>
              <a:t>insegna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certe scuole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Paradiso, esponendo </a:t>
            </a:r>
            <a:r>
              <a:rPr sz="1200" dirty="0">
                <a:latin typeface="Times New Roman"/>
                <a:cs typeface="Times New Roman"/>
              </a:rPr>
              <a:t>la storia </a:t>
            </a:r>
            <a:r>
              <a:rPr sz="1200" spc="-5" dirty="0">
                <a:latin typeface="Times New Roman"/>
                <a:cs typeface="Times New Roman"/>
              </a:rPr>
              <a:t>avventurosa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sua ascensione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evoluzionaria.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(284.5) 25:8.12 </a:t>
            </a:r>
            <a:r>
              <a:rPr sz="1200" spc="-5" dirty="0">
                <a:latin typeface="Times New Roman"/>
                <a:cs typeface="Times New Roman"/>
              </a:rPr>
              <a:t>[Patrocinato </a:t>
            </a:r>
            <a:r>
              <a:rPr sz="1200" dirty="0">
                <a:latin typeface="Times New Roman"/>
                <a:cs typeface="Times New Roman"/>
              </a:rPr>
              <a:t>da un </a:t>
            </a:r>
            <a:r>
              <a:rPr sz="1200" spc="-5" dirty="0">
                <a:latin typeface="Times New Roman"/>
                <a:cs typeface="Times New Roman"/>
              </a:rPr>
              <a:t>Elevato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Autorità proveniente </a:t>
            </a:r>
            <a:r>
              <a:rPr sz="1200" dirty="0">
                <a:latin typeface="Times New Roman"/>
                <a:cs typeface="Times New Roman"/>
              </a:rPr>
              <a:t>da</a:t>
            </a:r>
            <a:r>
              <a:rPr sz="1200" spc="-1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Uversa.]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5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528319" y="513333"/>
            <a:ext cx="5165725" cy="266128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18770" indent="-306705">
              <a:lnSpc>
                <a:spcPts val="1410"/>
              </a:lnSpc>
              <a:spcBef>
                <a:spcPts val="100"/>
              </a:spcBef>
              <a:buAutoNum type="arabicPeriod" startAt="17"/>
              <a:tabLst>
                <a:tab pos="319405" algn="l"/>
              </a:tabLst>
            </a:pPr>
            <a:r>
              <a:rPr sz="1200" dirty="0">
                <a:latin typeface="Times New Roman"/>
                <a:cs typeface="Times New Roman"/>
              </a:rPr>
              <a:t>I sette </a:t>
            </a:r>
            <a:r>
              <a:rPr sz="1200" spc="-5" dirty="0">
                <a:latin typeface="Times New Roman"/>
                <a:cs typeface="Times New Roman"/>
              </a:rPr>
              <a:t>gruppi </a:t>
            </a:r>
            <a:r>
              <a:rPr sz="1200" dirty="0">
                <a:latin typeface="Times New Roman"/>
                <a:cs typeface="Times New Roman"/>
              </a:rPr>
              <a:t>di Spiriti </a:t>
            </a:r>
            <a:r>
              <a:rPr sz="1200" spc="-5" dirty="0">
                <a:latin typeface="Times New Roman"/>
                <a:cs typeface="Times New Roman"/>
              </a:rPr>
              <a:t>Supremi </a:t>
            </a:r>
            <a:r>
              <a:rPr sz="1200" dirty="0">
                <a:latin typeface="Times New Roman"/>
                <a:cs typeface="Times New Roman"/>
              </a:rPr>
              <a:t>. </a:t>
            </a:r>
            <a:r>
              <a:rPr sz="1200" spc="-5" dirty="0">
                <a:latin typeface="Times New Roman"/>
                <a:cs typeface="Times New Roman"/>
              </a:rPr>
              <a:t>Un Consigliere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Divino</a:t>
            </a:r>
            <a:endParaRPr sz="1200">
              <a:latin typeface="Times New Roman"/>
              <a:cs typeface="Times New Roman"/>
            </a:endParaRPr>
          </a:p>
          <a:p>
            <a:pPr marL="318770" indent="-306705">
              <a:lnSpc>
                <a:spcPts val="1380"/>
              </a:lnSpc>
              <a:buAutoNum type="arabicPeriod" startAt="17"/>
              <a:tabLst>
                <a:tab pos="319405" algn="l"/>
              </a:tabLst>
            </a:pPr>
            <a:r>
              <a:rPr sz="1200" spc="-15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Personalità Supreme </a:t>
            </a:r>
            <a:r>
              <a:rPr sz="1200" spc="-5" dirty="0">
                <a:latin typeface="Times New Roman"/>
                <a:cs typeface="Times New Roman"/>
              </a:rPr>
              <a:t>della Trinità </a:t>
            </a:r>
            <a:r>
              <a:rPr sz="1200" dirty="0">
                <a:latin typeface="Times New Roman"/>
                <a:cs typeface="Times New Roman"/>
              </a:rPr>
              <a:t>. </a:t>
            </a:r>
            <a:r>
              <a:rPr sz="1200" spc="-5" dirty="0">
                <a:latin typeface="Times New Roman"/>
                <a:cs typeface="Times New Roman"/>
              </a:rPr>
              <a:t>Un </a:t>
            </a:r>
            <a:r>
              <a:rPr sz="1200" dirty="0">
                <a:latin typeface="Times New Roman"/>
                <a:cs typeface="Times New Roman"/>
              </a:rPr>
              <a:t>Consigliere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Divino</a:t>
            </a:r>
            <a:endParaRPr sz="1200">
              <a:latin typeface="Times New Roman"/>
              <a:cs typeface="Times New Roman"/>
            </a:endParaRPr>
          </a:p>
          <a:p>
            <a:pPr marL="317500" indent="-304800">
              <a:lnSpc>
                <a:spcPts val="1380"/>
              </a:lnSpc>
              <a:buAutoNum type="arabicPeriod" startAt="17"/>
              <a:tabLst>
                <a:tab pos="317500" algn="l"/>
              </a:tabLst>
            </a:pPr>
            <a:r>
              <a:rPr sz="1200" spc="-5" dirty="0">
                <a:latin typeface="Times New Roman"/>
                <a:cs typeface="Times New Roman"/>
              </a:rPr>
              <a:t>Gli Esseri Coordinati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Origine </a:t>
            </a:r>
            <a:r>
              <a:rPr sz="1200" dirty="0">
                <a:latin typeface="Times New Roman"/>
                <a:cs typeface="Times New Roman"/>
              </a:rPr>
              <a:t>Trinitaria . Un </a:t>
            </a:r>
            <a:r>
              <a:rPr sz="1200" spc="-5" dirty="0">
                <a:latin typeface="Times New Roman"/>
                <a:cs typeface="Times New Roman"/>
              </a:rPr>
              <a:t>Consigliere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Divino</a:t>
            </a:r>
            <a:endParaRPr sz="1200">
              <a:latin typeface="Times New Roman"/>
              <a:cs typeface="Times New Roman"/>
            </a:endParaRPr>
          </a:p>
          <a:p>
            <a:pPr marL="318770" indent="-306705">
              <a:lnSpc>
                <a:spcPts val="1380"/>
              </a:lnSpc>
              <a:buAutoNum type="arabicPeriod" startAt="17"/>
              <a:tabLst>
                <a:tab pos="319405" algn="l"/>
              </a:tabLst>
            </a:pP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Figli Paradisiaci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. </a:t>
            </a:r>
            <a:r>
              <a:rPr sz="1200" spc="-5" dirty="0">
                <a:latin typeface="Times New Roman"/>
                <a:cs typeface="Times New Roman"/>
              </a:rPr>
              <a:t>Un Perfettore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Saggezza</a:t>
            </a:r>
            <a:endParaRPr sz="1200">
              <a:latin typeface="Times New Roman"/>
              <a:cs typeface="Times New Roman"/>
            </a:endParaRPr>
          </a:p>
          <a:p>
            <a:pPr marL="318770" indent="-306705">
              <a:lnSpc>
                <a:spcPts val="1380"/>
              </a:lnSpc>
              <a:buAutoNum type="arabicPeriod" startAt="17"/>
              <a:tabLst>
                <a:tab pos="319405" algn="l"/>
              </a:tabLst>
            </a:pP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Figli Creatori Paradisiaci </a:t>
            </a:r>
            <a:r>
              <a:rPr sz="1200" dirty="0">
                <a:latin typeface="Times New Roman"/>
                <a:cs typeface="Times New Roman"/>
              </a:rPr>
              <a:t>. </a:t>
            </a:r>
            <a:r>
              <a:rPr sz="1200" spc="-5" dirty="0">
                <a:latin typeface="Times New Roman"/>
                <a:cs typeface="Times New Roman"/>
              </a:rPr>
              <a:t>Un Perfettore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Saggezza</a:t>
            </a:r>
            <a:endParaRPr sz="1200">
              <a:latin typeface="Times New Roman"/>
              <a:cs typeface="Times New Roman"/>
            </a:endParaRPr>
          </a:p>
          <a:p>
            <a:pPr marL="318770" indent="-306705">
              <a:lnSpc>
                <a:spcPts val="1380"/>
              </a:lnSpc>
              <a:buAutoNum type="arabicPeriod" startAt="17"/>
              <a:tabLst>
                <a:tab pos="319405" algn="l"/>
              </a:tabLst>
            </a:pP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Figli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Trinitizzati . </a:t>
            </a:r>
            <a:r>
              <a:rPr sz="1200" spc="-5" dirty="0">
                <a:latin typeface="Times New Roman"/>
                <a:cs typeface="Times New Roman"/>
              </a:rPr>
              <a:t>Un Possente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Messaggero</a:t>
            </a:r>
            <a:endParaRPr sz="1200">
              <a:latin typeface="Times New Roman"/>
              <a:cs typeface="Times New Roman"/>
            </a:endParaRPr>
          </a:p>
          <a:p>
            <a:pPr marL="318770" indent="-306705">
              <a:lnSpc>
                <a:spcPts val="1380"/>
              </a:lnSpc>
              <a:buAutoNum type="arabicPeriod" startAt="17"/>
              <a:tabLst>
                <a:tab pos="319405" algn="l"/>
              </a:tabLst>
            </a:pP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Messaggeri Solitari </a:t>
            </a:r>
            <a:r>
              <a:rPr sz="1200" dirty="0">
                <a:latin typeface="Times New Roman"/>
                <a:cs typeface="Times New Roman"/>
              </a:rPr>
              <a:t>. </a:t>
            </a:r>
            <a:r>
              <a:rPr sz="1200" spc="-5" dirty="0">
                <a:latin typeface="Times New Roman"/>
                <a:cs typeface="Times New Roman"/>
              </a:rPr>
              <a:t>Un Consigliere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Divino</a:t>
            </a:r>
            <a:endParaRPr sz="1200">
              <a:latin typeface="Times New Roman"/>
              <a:cs typeface="Times New Roman"/>
            </a:endParaRPr>
          </a:p>
          <a:p>
            <a:pPr marL="318770" indent="-306705">
              <a:lnSpc>
                <a:spcPts val="1380"/>
              </a:lnSpc>
              <a:buAutoNum type="arabicPeriod" startAt="17"/>
              <a:tabLst>
                <a:tab pos="319405" algn="l"/>
              </a:tabLst>
            </a:pPr>
            <a:r>
              <a:rPr sz="1200" spc="-15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Personalità Superiori dello Spirito </a:t>
            </a:r>
            <a:r>
              <a:rPr sz="1200" spc="-5" dirty="0">
                <a:latin typeface="Times New Roman"/>
                <a:cs typeface="Times New Roman"/>
              </a:rPr>
              <a:t>Infinito </a:t>
            </a:r>
            <a:r>
              <a:rPr sz="1200" dirty="0">
                <a:latin typeface="Times New Roman"/>
                <a:cs typeface="Times New Roman"/>
              </a:rPr>
              <a:t>. </a:t>
            </a:r>
            <a:r>
              <a:rPr sz="1200" spc="-5" dirty="0">
                <a:latin typeface="Times New Roman"/>
                <a:cs typeface="Times New Roman"/>
              </a:rPr>
              <a:t>Un Consigliere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Divino</a:t>
            </a:r>
            <a:endParaRPr sz="1200">
              <a:latin typeface="Times New Roman"/>
              <a:cs typeface="Times New Roman"/>
            </a:endParaRPr>
          </a:p>
          <a:p>
            <a:pPr marL="318770" indent="-306705">
              <a:lnSpc>
                <a:spcPts val="1375"/>
              </a:lnSpc>
              <a:buAutoNum type="arabicPeriod" startAt="17"/>
              <a:tabLst>
                <a:tab pos="319405" algn="l"/>
              </a:tabLst>
            </a:pPr>
            <a:r>
              <a:rPr sz="1200" spc="-15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Schiere dei </a:t>
            </a:r>
            <a:r>
              <a:rPr sz="1200" spc="-5" dirty="0">
                <a:latin typeface="Times New Roman"/>
                <a:cs typeface="Times New Roman"/>
              </a:rPr>
              <a:t>Messaggeri dello </a:t>
            </a:r>
            <a:r>
              <a:rPr sz="1200" dirty="0">
                <a:latin typeface="Times New Roman"/>
                <a:cs typeface="Times New Roman"/>
              </a:rPr>
              <a:t>Spazio . </a:t>
            </a:r>
            <a:r>
              <a:rPr sz="1200" spc="-5" dirty="0">
                <a:latin typeface="Times New Roman"/>
                <a:cs typeface="Times New Roman"/>
              </a:rPr>
              <a:t>Un Elevato </a:t>
            </a:r>
            <a:r>
              <a:rPr sz="1200" dirty="0">
                <a:latin typeface="Times New Roman"/>
                <a:cs typeface="Times New Roman"/>
              </a:rPr>
              <a:t>in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Autorità</a:t>
            </a:r>
            <a:endParaRPr sz="1200">
              <a:latin typeface="Times New Roman"/>
              <a:cs typeface="Times New Roman"/>
            </a:endParaRPr>
          </a:p>
          <a:p>
            <a:pPr marL="317500" indent="-304800">
              <a:lnSpc>
                <a:spcPts val="1375"/>
              </a:lnSpc>
              <a:buAutoNum type="arabicPeriod" startAt="17"/>
              <a:tabLst>
                <a:tab pos="317500" algn="l"/>
              </a:tabLst>
            </a:pP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spiriti </a:t>
            </a:r>
            <a:r>
              <a:rPr sz="1200" spc="-5" dirty="0">
                <a:latin typeface="Times New Roman"/>
                <a:cs typeface="Times New Roman"/>
              </a:rPr>
              <a:t>tutelari </a:t>
            </a:r>
            <a:r>
              <a:rPr sz="1200" dirty="0">
                <a:latin typeface="Times New Roman"/>
                <a:cs typeface="Times New Roman"/>
              </a:rPr>
              <a:t>dell’Universo </a:t>
            </a:r>
            <a:r>
              <a:rPr sz="1200" spc="-5" dirty="0">
                <a:latin typeface="Times New Roman"/>
                <a:cs typeface="Times New Roman"/>
              </a:rPr>
              <a:t>centrale </a:t>
            </a:r>
            <a:r>
              <a:rPr sz="1200" dirty="0">
                <a:latin typeface="Times New Roman"/>
                <a:cs typeface="Times New Roman"/>
              </a:rPr>
              <a:t>. </a:t>
            </a:r>
            <a:r>
              <a:rPr sz="1200" spc="-5" dirty="0">
                <a:latin typeface="Times New Roman"/>
                <a:cs typeface="Times New Roman"/>
              </a:rPr>
              <a:t>Un Perfettore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Saggezza</a:t>
            </a:r>
            <a:endParaRPr sz="1200">
              <a:latin typeface="Times New Roman"/>
              <a:cs typeface="Times New Roman"/>
            </a:endParaRPr>
          </a:p>
          <a:p>
            <a:pPr marL="318770" indent="-306705">
              <a:lnSpc>
                <a:spcPts val="1380"/>
              </a:lnSpc>
              <a:buAutoNum type="arabicPeriod" startAt="17"/>
              <a:tabLst>
                <a:tab pos="319405" algn="l"/>
              </a:tabLst>
            </a:pP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ministero dei </a:t>
            </a:r>
            <a:r>
              <a:rPr sz="1200" dirty="0">
                <a:latin typeface="Times New Roman"/>
                <a:cs typeface="Times New Roman"/>
              </a:rPr>
              <a:t>Supernafini </a:t>
            </a:r>
            <a:r>
              <a:rPr sz="1200" spc="-5" dirty="0">
                <a:latin typeface="Times New Roman"/>
                <a:cs typeface="Times New Roman"/>
              </a:rPr>
              <a:t>Primari </a:t>
            </a:r>
            <a:r>
              <a:rPr sz="1200" dirty="0">
                <a:latin typeface="Times New Roman"/>
                <a:cs typeface="Times New Roman"/>
              </a:rPr>
              <a:t>. </a:t>
            </a:r>
            <a:r>
              <a:rPr sz="1200" spc="-5" dirty="0">
                <a:latin typeface="Times New Roman"/>
                <a:cs typeface="Times New Roman"/>
              </a:rPr>
              <a:t>Un Perfettore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Saggezza</a:t>
            </a:r>
            <a:endParaRPr sz="1200">
              <a:latin typeface="Times New Roman"/>
              <a:cs typeface="Times New Roman"/>
            </a:endParaRPr>
          </a:p>
          <a:p>
            <a:pPr marL="317500" indent="-304800">
              <a:lnSpc>
                <a:spcPts val="1380"/>
              </a:lnSpc>
              <a:buAutoNum type="arabicPeriod" startAt="17"/>
              <a:tabLst>
                <a:tab pos="317500" algn="l"/>
              </a:tabLst>
            </a:pP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spiriti </a:t>
            </a:r>
            <a:r>
              <a:rPr sz="1200" spc="-5" dirty="0">
                <a:latin typeface="Times New Roman"/>
                <a:cs typeface="Times New Roman"/>
              </a:rPr>
              <a:t>tutelari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Superuniversi </a:t>
            </a:r>
            <a:r>
              <a:rPr sz="1200" dirty="0">
                <a:latin typeface="Times New Roman"/>
                <a:cs typeface="Times New Roman"/>
              </a:rPr>
              <a:t>. </a:t>
            </a:r>
            <a:r>
              <a:rPr sz="1200" spc="-5" dirty="0">
                <a:latin typeface="Times New Roman"/>
                <a:cs typeface="Times New Roman"/>
              </a:rPr>
              <a:t>Un Possente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Messaggero</a:t>
            </a:r>
            <a:endParaRPr sz="1200">
              <a:latin typeface="Times New Roman"/>
              <a:cs typeface="Times New Roman"/>
            </a:endParaRPr>
          </a:p>
          <a:p>
            <a:pPr marL="318770" indent="-306705">
              <a:lnSpc>
                <a:spcPts val="1380"/>
              </a:lnSpc>
              <a:buAutoNum type="arabicPeriod" startAt="17"/>
              <a:tabLst>
                <a:tab pos="319405" algn="l"/>
              </a:tabLst>
            </a:pP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Direttori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Potere </a:t>
            </a:r>
            <a:r>
              <a:rPr sz="1200" dirty="0">
                <a:latin typeface="Times New Roman"/>
                <a:cs typeface="Times New Roman"/>
              </a:rPr>
              <a:t>d’Universo . </a:t>
            </a:r>
            <a:r>
              <a:rPr sz="1200" spc="-5" dirty="0">
                <a:latin typeface="Times New Roman"/>
                <a:cs typeface="Times New Roman"/>
              </a:rPr>
              <a:t>Un </a:t>
            </a:r>
            <a:r>
              <a:rPr sz="1200" dirty="0">
                <a:latin typeface="Times New Roman"/>
                <a:cs typeface="Times New Roman"/>
              </a:rPr>
              <a:t>Censore </a:t>
            </a:r>
            <a:r>
              <a:rPr sz="1200" spc="-5" dirty="0">
                <a:latin typeface="Times New Roman"/>
                <a:cs typeface="Times New Roman"/>
              </a:rPr>
              <a:t>Universale</a:t>
            </a:r>
            <a:endParaRPr sz="1200">
              <a:latin typeface="Times New Roman"/>
              <a:cs typeface="Times New Roman"/>
            </a:endParaRPr>
          </a:p>
          <a:p>
            <a:pPr marL="318770" indent="-306705">
              <a:lnSpc>
                <a:spcPts val="1380"/>
              </a:lnSpc>
              <a:buAutoNum type="arabicPeriod" startAt="17"/>
              <a:tabLst>
                <a:tab pos="319405" algn="l"/>
              </a:tabLst>
            </a:pPr>
            <a:r>
              <a:rPr sz="1200" spc="-15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personalità </a:t>
            </a:r>
            <a:r>
              <a:rPr sz="1200" spc="-5" dirty="0">
                <a:latin typeface="Times New Roman"/>
                <a:cs typeface="Times New Roman"/>
              </a:rPr>
              <a:t>del grande </a:t>
            </a:r>
            <a:r>
              <a:rPr sz="1200" dirty="0">
                <a:latin typeface="Times New Roman"/>
                <a:cs typeface="Times New Roman"/>
              </a:rPr>
              <a:t>Universo . </a:t>
            </a:r>
            <a:r>
              <a:rPr sz="1200" spc="-5" dirty="0">
                <a:latin typeface="Times New Roman"/>
                <a:cs typeface="Times New Roman"/>
              </a:rPr>
              <a:t>Un Possente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Messaggero</a:t>
            </a:r>
            <a:endParaRPr sz="1200">
              <a:latin typeface="Times New Roman"/>
              <a:cs typeface="Times New Roman"/>
            </a:endParaRPr>
          </a:p>
          <a:p>
            <a:pPr marL="318770" indent="-306705">
              <a:lnSpc>
                <a:spcPts val="1410"/>
              </a:lnSpc>
              <a:buAutoNum type="arabicPeriod" startAt="17"/>
              <a:tabLst>
                <a:tab pos="319405" algn="l"/>
              </a:tabLst>
            </a:pP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Corpo </a:t>
            </a:r>
            <a:r>
              <a:rPr sz="1200" dirty="0">
                <a:latin typeface="Times New Roman"/>
                <a:cs typeface="Times New Roman"/>
              </a:rPr>
              <a:t>della Finalità . </a:t>
            </a:r>
            <a:r>
              <a:rPr sz="1200" spc="-5" dirty="0">
                <a:latin typeface="Times New Roman"/>
                <a:cs typeface="Times New Roman"/>
              </a:rPr>
              <a:t>Un Consigliere </a:t>
            </a:r>
            <a:r>
              <a:rPr sz="1200" dirty="0">
                <a:latin typeface="Times New Roman"/>
                <a:cs typeface="Times New Roman"/>
              </a:rPr>
              <a:t>Divino ed </a:t>
            </a:r>
            <a:r>
              <a:rPr sz="1200" spc="-5" dirty="0">
                <a:latin typeface="Times New Roman"/>
                <a:cs typeface="Times New Roman"/>
              </a:rPr>
              <a:t>Un </a:t>
            </a:r>
            <a:r>
              <a:rPr sz="1200" dirty="0">
                <a:latin typeface="Times New Roman"/>
                <a:cs typeface="Times New Roman"/>
              </a:rPr>
              <a:t>Privo di Nome e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Numero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50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45145" cy="40716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12573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portata della </a:t>
            </a:r>
            <a:r>
              <a:rPr sz="1200" dirty="0">
                <a:latin typeface="Times New Roman"/>
                <a:cs typeface="Times New Roman"/>
              </a:rPr>
              <a:t>mente </a:t>
            </a:r>
            <a:r>
              <a:rPr sz="1200" spc="-5" dirty="0">
                <a:latin typeface="Times New Roman"/>
                <a:cs typeface="Times New Roman"/>
              </a:rPr>
              <a:t>imperfetta dei mortali evoluzionari. Egli “misura </a:t>
            </a:r>
            <a:r>
              <a:rPr sz="1200" dirty="0">
                <a:latin typeface="Times New Roman"/>
                <a:cs typeface="Times New Roman"/>
              </a:rPr>
              <a:t>le acque </a:t>
            </a:r>
            <a:r>
              <a:rPr sz="1200" spc="-5" dirty="0">
                <a:latin typeface="Times New Roman"/>
                <a:cs typeface="Times New Roman"/>
              </a:rPr>
              <a:t>nel cavo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mano, </a:t>
            </a:r>
            <a:r>
              <a:rPr sz="1200" spc="-5" dirty="0">
                <a:latin typeface="Times New Roman"/>
                <a:cs typeface="Times New Roman"/>
              </a:rPr>
              <a:t>misura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Universo con </a:t>
            </a:r>
            <a:r>
              <a:rPr sz="1200" dirty="0">
                <a:latin typeface="Times New Roman"/>
                <a:cs typeface="Times New Roman"/>
              </a:rPr>
              <a:t>il  </a:t>
            </a:r>
            <a:r>
              <a:rPr sz="1200" spc="-5" dirty="0">
                <a:latin typeface="Times New Roman"/>
                <a:cs typeface="Times New Roman"/>
              </a:rPr>
              <a:t>palmo della sua mano. </a:t>
            </a:r>
            <a:r>
              <a:rPr sz="1200" dirty="0">
                <a:latin typeface="Times New Roman"/>
                <a:cs typeface="Times New Roman"/>
              </a:rPr>
              <a:t>È lui </a:t>
            </a:r>
            <a:r>
              <a:rPr sz="1200" spc="-5" dirty="0">
                <a:latin typeface="Times New Roman"/>
                <a:cs typeface="Times New Roman"/>
              </a:rPr>
              <a:t>che sta seduto </a:t>
            </a:r>
            <a:r>
              <a:rPr sz="1200" dirty="0">
                <a:latin typeface="Times New Roman"/>
                <a:cs typeface="Times New Roman"/>
              </a:rPr>
              <a:t>sull’orbita </a:t>
            </a:r>
            <a:r>
              <a:rPr sz="1200" spc="-5" dirty="0">
                <a:latin typeface="Times New Roman"/>
                <a:cs typeface="Times New Roman"/>
              </a:rPr>
              <a:t>della terra, che </a:t>
            </a:r>
            <a:r>
              <a:rPr sz="1200" dirty="0">
                <a:latin typeface="Times New Roman"/>
                <a:cs typeface="Times New Roman"/>
              </a:rPr>
              <a:t>distende i </a:t>
            </a:r>
            <a:r>
              <a:rPr sz="1200" spc="-5" dirty="0">
                <a:latin typeface="Times New Roman"/>
                <a:cs typeface="Times New Roman"/>
              </a:rPr>
              <a:t>cieli come </a:t>
            </a:r>
            <a:r>
              <a:rPr sz="1200" dirty="0">
                <a:latin typeface="Times New Roman"/>
                <a:cs typeface="Times New Roman"/>
              </a:rPr>
              <a:t>un sipario e li </a:t>
            </a:r>
            <a:r>
              <a:rPr sz="1200" spc="-5" dirty="0">
                <a:latin typeface="Times New Roman"/>
                <a:cs typeface="Times New Roman"/>
              </a:rPr>
              <a:t>dispiega come </a:t>
            </a:r>
            <a:r>
              <a:rPr sz="1200" dirty="0">
                <a:latin typeface="Times New Roman"/>
                <a:cs typeface="Times New Roman"/>
              </a:rPr>
              <a:t>un  </a:t>
            </a:r>
            <a:r>
              <a:rPr sz="1200" spc="-5" dirty="0">
                <a:latin typeface="Times New Roman"/>
                <a:cs typeface="Times New Roman"/>
              </a:rPr>
              <a:t>Universo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abitare”. </a:t>
            </a:r>
            <a:r>
              <a:rPr sz="1200" dirty="0">
                <a:latin typeface="Times New Roman"/>
                <a:cs typeface="Times New Roman"/>
              </a:rPr>
              <a:t>“Alzate </a:t>
            </a:r>
            <a:r>
              <a:rPr sz="1200" spc="-5" dirty="0">
                <a:latin typeface="Times New Roman"/>
                <a:cs typeface="Times New Roman"/>
              </a:rPr>
              <a:t>gli occhi </a:t>
            </a:r>
            <a:r>
              <a:rPr sz="1200" dirty="0">
                <a:latin typeface="Times New Roman"/>
                <a:cs typeface="Times New Roman"/>
              </a:rPr>
              <a:t>al </a:t>
            </a:r>
            <a:r>
              <a:rPr sz="1200" spc="-5" dirty="0">
                <a:latin typeface="Times New Roman"/>
                <a:cs typeface="Times New Roman"/>
              </a:rPr>
              <a:t>cielo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guardate chi </a:t>
            </a:r>
            <a:r>
              <a:rPr sz="1200" dirty="0">
                <a:latin typeface="Times New Roman"/>
                <a:cs typeface="Times New Roman"/>
              </a:rPr>
              <a:t>ha </a:t>
            </a:r>
            <a:r>
              <a:rPr sz="1200" spc="-5" dirty="0">
                <a:latin typeface="Times New Roman"/>
                <a:cs typeface="Times New Roman"/>
              </a:rPr>
              <a:t>creato </a:t>
            </a:r>
            <a:r>
              <a:rPr sz="1200" dirty="0">
                <a:latin typeface="Times New Roman"/>
                <a:cs typeface="Times New Roman"/>
              </a:rPr>
              <a:t>tutte </a:t>
            </a:r>
            <a:r>
              <a:rPr sz="1200" spc="-5" dirty="0">
                <a:latin typeface="Times New Roman"/>
                <a:cs typeface="Times New Roman"/>
              </a:rPr>
              <a:t>queste cose, chi rivela </a:t>
            </a:r>
            <a:r>
              <a:rPr sz="1200" dirty="0">
                <a:latin typeface="Times New Roman"/>
                <a:cs typeface="Times New Roman"/>
              </a:rPr>
              <a:t>i mondi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il loro </a:t>
            </a:r>
            <a:r>
              <a:rPr sz="1200" spc="-5" dirty="0">
                <a:latin typeface="Times New Roman"/>
                <a:cs typeface="Times New Roman"/>
              </a:rPr>
              <a:t>numero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15" dirty="0">
                <a:latin typeface="Times New Roman"/>
                <a:cs typeface="Times New Roman"/>
              </a:rPr>
              <a:t>li  </a:t>
            </a:r>
            <a:r>
              <a:rPr sz="1200" spc="-5" dirty="0">
                <a:latin typeface="Times New Roman"/>
                <a:cs typeface="Times New Roman"/>
              </a:rPr>
              <a:t>chiama </a:t>
            </a:r>
            <a:r>
              <a:rPr sz="1200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il loro </a:t>
            </a:r>
            <a:r>
              <a:rPr sz="1200" spc="-5" dirty="0">
                <a:latin typeface="Times New Roman"/>
                <a:cs typeface="Times New Roman"/>
              </a:rPr>
              <a:t>nome”. </a:t>
            </a:r>
            <a:r>
              <a:rPr sz="1200" dirty="0">
                <a:latin typeface="Times New Roman"/>
                <a:cs typeface="Times New Roman"/>
              </a:rPr>
              <a:t>È quindi </a:t>
            </a:r>
            <a:r>
              <a:rPr sz="1200" spc="-5" dirty="0">
                <a:latin typeface="Times New Roman"/>
                <a:cs typeface="Times New Roman"/>
              </a:rPr>
              <a:t>vero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“le cose </a:t>
            </a:r>
            <a:r>
              <a:rPr sz="1200" dirty="0">
                <a:latin typeface="Times New Roman"/>
                <a:cs typeface="Times New Roman"/>
              </a:rPr>
              <a:t>invisibili di </a:t>
            </a:r>
            <a:r>
              <a:rPr sz="1200" spc="-5" dirty="0">
                <a:latin typeface="Times New Roman"/>
                <a:cs typeface="Times New Roman"/>
              </a:rPr>
              <a:t>Dio sono parzialmente capite per </a:t>
            </a:r>
            <a:r>
              <a:rPr sz="1200" dirty="0">
                <a:latin typeface="Times New Roman"/>
                <a:cs typeface="Times New Roman"/>
              </a:rPr>
              <a:t>mezzo </a:t>
            </a:r>
            <a:r>
              <a:rPr sz="1200" spc="-5" dirty="0">
                <a:latin typeface="Times New Roman"/>
                <a:cs typeface="Times New Roman"/>
              </a:rPr>
              <a:t>delle cose create”.  Oggi,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voi </a:t>
            </a:r>
            <a:r>
              <a:rPr sz="1200" spc="-5" dirty="0">
                <a:latin typeface="Times New Roman"/>
                <a:cs typeface="Times New Roman"/>
              </a:rPr>
              <a:t>siete, </a:t>
            </a:r>
            <a:r>
              <a:rPr sz="1200" dirty="0">
                <a:latin typeface="Times New Roman"/>
                <a:cs typeface="Times New Roman"/>
              </a:rPr>
              <a:t>dovete </a:t>
            </a:r>
            <a:r>
              <a:rPr sz="1200" spc="-5" dirty="0">
                <a:latin typeface="Times New Roman"/>
                <a:cs typeface="Times New Roman"/>
              </a:rPr>
              <a:t>discernere </a:t>
            </a:r>
            <a:r>
              <a:rPr sz="1200" dirty="0">
                <a:latin typeface="Times New Roman"/>
                <a:cs typeface="Times New Roman"/>
              </a:rPr>
              <a:t>l’Autore </a:t>
            </a:r>
            <a:r>
              <a:rPr sz="1200" spc="-5" dirty="0">
                <a:latin typeface="Times New Roman"/>
                <a:cs typeface="Times New Roman"/>
              </a:rPr>
              <a:t>invisibile attraverso </a:t>
            </a:r>
            <a:r>
              <a:rPr sz="1200" dirty="0">
                <a:latin typeface="Times New Roman"/>
                <a:cs typeface="Times New Roman"/>
              </a:rPr>
              <a:t>la sua molteplice e diversa </a:t>
            </a:r>
            <a:r>
              <a:rPr sz="1200" spc="-5" dirty="0">
                <a:latin typeface="Times New Roman"/>
                <a:cs typeface="Times New Roman"/>
              </a:rPr>
              <a:t>creazione, come </a:t>
            </a:r>
            <a:r>
              <a:rPr sz="1200" dirty="0">
                <a:latin typeface="Times New Roman"/>
                <a:cs typeface="Times New Roman"/>
              </a:rPr>
              <a:t>pure tramite la  </a:t>
            </a:r>
            <a:r>
              <a:rPr sz="1200" spc="-5" dirty="0">
                <a:latin typeface="Times New Roman"/>
                <a:cs typeface="Times New Roman"/>
              </a:rPr>
              <a:t>rivelazione 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ministero dei </a:t>
            </a:r>
            <a:r>
              <a:rPr sz="1200" dirty="0">
                <a:latin typeface="Times New Roman"/>
                <a:cs typeface="Times New Roman"/>
              </a:rPr>
              <a:t>suoi </a:t>
            </a:r>
            <a:r>
              <a:rPr sz="1200" spc="-5" dirty="0">
                <a:latin typeface="Times New Roman"/>
                <a:cs typeface="Times New Roman"/>
              </a:rPr>
              <a:t>Figli </a:t>
            </a:r>
            <a:r>
              <a:rPr sz="1200" dirty="0">
                <a:latin typeface="Times New Roman"/>
                <a:cs typeface="Times New Roman"/>
              </a:rPr>
              <a:t>e dei </a:t>
            </a:r>
            <a:r>
              <a:rPr sz="1200" spc="-5" dirty="0">
                <a:latin typeface="Times New Roman"/>
                <a:cs typeface="Times New Roman"/>
              </a:rPr>
              <a:t>loro numerosi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subordinati.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28003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(28.1) 1:5.4 </a:t>
            </a:r>
            <a:r>
              <a:rPr sz="1200" spc="-5" dirty="0">
                <a:latin typeface="Times New Roman"/>
                <a:cs typeface="Times New Roman"/>
              </a:rPr>
              <a:t>Anche se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mortali materiali </a:t>
            </a:r>
            <a:r>
              <a:rPr sz="1200" dirty="0">
                <a:latin typeface="Times New Roman"/>
                <a:cs typeface="Times New Roman"/>
              </a:rPr>
              <a:t>non possono </a:t>
            </a:r>
            <a:r>
              <a:rPr sz="1200" spc="-5" dirty="0">
                <a:latin typeface="Times New Roman"/>
                <a:cs typeface="Times New Roman"/>
              </a:rPr>
              <a:t>vedere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persona di Dio, </a:t>
            </a:r>
            <a:r>
              <a:rPr sz="1200" spc="-5" dirty="0">
                <a:latin typeface="Times New Roman"/>
                <a:cs typeface="Times New Roman"/>
              </a:rPr>
              <a:t>dovrebbero rallegrarsi </a:t>
            </a:r>
            <a:r>
              <a:rPr sz="1200" dirty="0">
                <a:latin typeface="Times New Roman"/>
                <a:cs typeface="Times New Roman"/>
              </a:rPr>
              <a:t>per la certezza </a:t>
            </a:r>
            <a:r>
              <a:rPr sz="1200" spc="-5" dirty="0">
                <a:latin typeface="Times New Roman"/>
                <a:cs typeface="Times New Roman"/>
              </a:rPr>
              <a:t>che egli </a:t>
            </a:r>
            <a:r>
              <a:rPr sz="1200" dirty="0">
                <a:latin typeface="Times New Roman"/>
                <a:cs typeface="Times New Roman"/>
              </a:rPr>
              <a:t>è una  </a:t>
            </a:r>
            <a:r>
              <a:rPr sz="1200" spc="-5" dirty="0">
                <a:latin typeface="Times New Roman"/>
                <a:cs typeface="Times New Roman"/>
              </a:rPr>
              <a:t>persona. Accettate per </a:t>
            </a:r>
            <a:r>
              <a:rPr sz="1200" dirty="0">
                <a:latin typeface="Times New Roman"/>
                <a:cs typeface="Times New Roman"/>
              </a:rPr>
              <a:t>fede la </a:t>
            </a:r>
            <a:r>
              <a:rPr sz="1200" spc="-5" dirty="0">
                <a:latin typeface="Times New Roman"/>
                <a:cs typeface="Times New Roman"/>
              </a:rPr>
              <a:t>verità che </a:t>
            </a:r>
            <a:r>
              <a:rPr sz="1200" dirty="0">
                <a:latin typeface="Times New Roman"/>
                <a:cs typeface="Times New Roman"/>
              </a:rPr>
              <a:t>descrive </a:t>
            </a:r>
            <a:r>
              <a:rPr sz="1200" spc="-5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Padre Universale </a:t>
            </a:r>
            <a:r>
              <a:rPr sz="1200" dirty="0">
                <a:latin typeface="Times New Roman"/>
                <a:cs typeface="Times New Roman"/>
              </a:rPr>
              <a:t>ha tanto </a:t>
            </a:r>
            <a:r>
              <a:rPr sz="1200" spc="-5" dirty="0">
                <a:latin typeface="Times New Roman"/>
                <a:cs typeface="Times New Roman"/>
              </a:rPr>
              <a:t>amato </a:t>
            </a:r>
            <a:r>
              <a:rPr sz="1200" dirty="0">
                <a:latin typeface="Times New Roman"/>
                <a:cs typeface="Times New Roman"/>
              </a:rPr>
              <a:t>il mondo da </a:t>
            </a:r>
            <a:r>
              <a:rPr sz="1200" spc="-5" dirty="0">
                <a:latin typeface="Times New Roman"/>
                <a:cs typeface="Times New Roman"/>
              </a:rPr>
              <a:t>provvedere all’eterna  progressione spirituale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suoi abitanti inferiori; com’egli “si </a:t>
            </a:r>
            <a:r>
              <a:rPr sz="1200" dirty="0">
                <a:latin typeface="Times New Roman"/>
                <a:cs typeface="Times New Roman"/>
              </a:rPr>
              <a:t>diletta </a:t>
            </a:r>
            <a:r>
              <a:rPr sz="1200" spc="-5" dirty="0">
                <a:latin typeface="Times New Roman"/>
                <a:cs typeface="Times New Roman"/>
              </a:rPr>
              <a:t>nei </a:t>
            </a:r>
            <a:r>
              <a:rPr sz="1200" dirty="0">
                <a:latin typeface="Times New Roman"/>
                <a:cs typeface="Times New Roman"/>
              </a:rPr>
              <a:t>suoi </a:t>
            </a:r>
            <a:r>
              <a:rPr sz="1200" spc="-5" dirty="0">
                <a:latin typeface="Times New Roman"/>
                <a:cs typeface="Times New Roman"/>
              </a:rPr>
              <a:t>figli”. Dio </a:t>
            </a:r>
            <a:r>
              <a:rPr sz="1200" dirty="0">
                <a:latin typeface="Times New Roman"/>
                <a:cs typeface="Times New Roman"/>
              </a:rPr>
              <a:t>non manca di </a:t>
            </a:r>
            <a:r>
              <a:rPr sz="1200" spc="-5" dirty="0">
                <a:latin typeface="Times New Roman"/>
                <a:cs typeface="Times New Roman"/>
              </a:rPr>
              <a:t>alcuno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quegli </a:t>
            </a:r>
            <a:r>
              <a:rPr sz="1200" dirty="0">
                <a:latin typeface="Times New Roman"/>
                <a:cs typeface="Times New Roman"/>
              </a:rPr>
              <a:t>attributi  </a:t>
            </a:r>
            <a:r>
              <a:rPr sz="1200" spc="-5" dirty="0">
                <a:latin typeface="Times New Roman"/>
                <a:cs typeface="Times New Roman"/>
              </a:rPr>
              <a:t>superumani </a:t>
            </a:r>
            <a:r>
              <a:rPr sz="1200" dirty="0">
                <a:latin typeface="Times New Roman"/>
                <a:cs typeface="Times New Roman"/>
              </a:rPr>
              <a:t>e divini che </a:t>
            </a:r>
            <a:r>
              <a:rPr sz="1200" spc="-5" dirty="0">
                <a:latin typeface="Times New Roman"/>
                <a:cs typeface="Times New Roman"/>
              </a:rPr>
              <a:t>costituiscono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personalità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Creatore perfetta, </a:t>
            </a:r>
            <a:r>
              <a:rPr sz="1200" dirty="0">
                <a:latin typeface="Times New Roman"/>
                <a:cs typeface="Times New Roman"/>
              </a:rPr>
              <a:t>eterna, </a:t>
            </a:r>
            <a:r>
              <a:rPr sz="1200" spc="-5" dirty="0">
                <a:latin typeface="Times New Roman"/>
                <a:cs typeface="Times New Roman"/>
              </a:rPr>
              <a:t>amorevole ed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infinita.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558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(28.2) 1:5.5 </a:t>
            </a:r>
            <a:r>
              <a:rPr sz="1200" spc="-5" dirty="0">
                <a:latin typeface="Times New Roman"/>
                <a:cs typeface="Times New Roman"/>
              </a:rPr>
              <a:t>Nelle creazioni locali (ad </a:t>
            </a:r>
            <a:r>
              <a:rPr sz="1200" dirty="0">
                <a:latin typeface="Times New Roman"/>
                <a:cs typeface="Times New Roman"/>
              </a:rPr>
              <a:t>eccezione </a:t>
            </a:r>
            <a:r>
              <a:rPr sz="1200" spc="-5" dirty="0">
                <a:latin typeface="Times New Roman"/>
                <a:cs typeface="Times New Roman"/>
              </a:rPr>
              <a:t>del personale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Superuniversi) Dio </a:t>
            </a:r>
            <a:r>
              <a:rPr sz="1200" dirty="0">
                <a:latin typeface="Times New Roman"/>
                <a:cs typeface="Times New Roman"/>
              </a:rPr>
              <a:t>non ha </a:t>
            </a:r>
            <a:r>
              <a:rPr sz="1200" spc="-5" dirty="0">
                <a:latin typeface="Times New Roman"/>
                <a:cs typeface="Times New Roman"/>
              </a:rPr>
              <a:t>alcuna </a:t>
            </a:r>
            <a:r>
              <a:rPr sz="1200" dirty="0">
                <a:latin typeface="Times New Roman"/>
                <a:cs typeface="Times New Roman"/>
              </a:rPr>
              <a:t>manifestazione </a:t>
            </a:r>
            <a:r>
              <a:rPr sz="1200" spc="-5" dirty="0">
                <a:latin typeface="Times New Roman"/>
                <a:cs typeface="Times New Roman"/>
              </a:rPr>
              <a:t>personale </a:t>
            </a:r>
            <a:r>
              <a:rPr sz="1200" dirty="0">
                <a:latin typeface="Times New Roman"/>
                <a:cs typeface="Times New Roman"/>
              </a:rPr>
              <a:t>o  </a:t>
            </a:r>
            <a:r>
              <a:rPr sz="1200" spc="-5" dirty="0">
                <a:latin typeface="Times New Roman"/>
                <a:cs typeface="Times New Roman"/>
              </a:rPr>
              <a:t>residenziale se non </a:t>
            </a:r>
            <a:r>
              <a:rPr sz="1200" dirty="0">
                <a:latin typeface="Times New Roman"/>
                <a:cs typeface="Times New Roman"/>
              </a:rPr>
              <a:t>da parte </a:t>
            </a:r>
            <a:r>
              <a:rPr sz="1200" spc="-5" dirty="0">
                <a:latin typeface="Times New Roman"/>
                <a:cs typeface="Times New Roman"/>
              </a:rPr>
              <a:t>dei Figli Creatori Paradisiaci, </a:t>
            </a:r>
            <a:r>
              <a:rPr sz="1200" dirty="0">
                <a:latin typeface="Times New Roman"/>
                <a:cs typeface="Times New Roman"/>
              </a:rPr>
              <a:t>che sono i </a:t>
            </a:r>
            <a:r>
              <a:rPr sz="1200" spc="-5" dirty="0">
                <a:latin typeface="Times New Roman"/>
                <a:cs typeface="Times New Roman"/>
              </a:rPr>
              <a:t>padri </a:t>
            </a:r>
            <a:r>
              <a:rPr sz="1200" dirty="0">
                <a:latin typeface="Times New Roman"/>
                <a:cs typeface="Times New Roman"/>
              </a:rPr>
              <a:t>dei mondi abitati ed i </a:t>
            </a:r>
            <a:r>
              <a:rPr sz="1200" spc="-5" dirty="0">
                <a:latin typeface="Times New Roman"/>
                <a:cs typeface="Times New Roman"/>
              </a:rPr>
              <a:t>sovrani degli Universi locali. Se </a:t>
            </a:r>
            <a:r>
              <a:rPr sz="1200" dirty="0">
                <a:latin typeface="Times New Roman"/>
                <a:cs typeface="Times New Roman"/>
              </a:rPr>
              <a:t>la  </a:t>
            </a:r>
            <a:r>
              <a:rPr sz="1200" spc="-5" dirty="0">
                <a:latin typeface="Times New Roman"/>
                <a:cs typeface="Times New Roman"/>
              </a:rPr>
              <a:t>fede della creatura </a:t>
            </a:r>
            <a:r>
              <a:rPr sz="1200" dirty="0">
                <a:latin typeface="Times New Roman"/>
                <a:cs typeface="Times New Roman"/>
              </a:rPr>
              <a:t>fosse </a:t>
            </a:r>
            <a:r>
              <a:rPr sz="1200" spc="-5" dirty="0">
                <a:latin typeface="Times New Roman"/>
                <a:cs typeface="Times New Roman"/>
              </a:rPr>
              <a:t>perfetta, quest’ultima saprebbe con </a:t>
            </a:r>
            <a:r>
              <a:rPr sz="1200" dirty="0">
                <a:latin typeface="Times New Roman"/>
                <a:cs typeface="Times New Roman"/>
              </a:rPr>
              <a:t>certezza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quando ha visto un </a:t>
            </a:r>
            <a:r>
              <a:rPr sz="1200" spc="-5" dirty="0">
                <a:latin typeface="Times New Roman"/>
                <a:cs typeface="Times New Roman"/>
              </a:rPr>
              <a:t>Figlio Creatore </a:t>
            </a:r>
            <a:r>
              <a:rPr sz="1200" spc="5" dirty="0">
                <a:latin typeface="Times New Roman"/>
                <a:cs typeface="Times New Roman"/>
              </a:rPr>
              <a:t>ha </a:t>
            </a:r>
            <a:r>
              <a:rPr sz="1200" dirty="0">
                <a:latin typeface="Times New Roman"/>
                <a:cs typeface="Times New Roman"/>
              </a:rPr>
              <a:t>visto il </a:t>
            </a:r>
            <a:r>
              <a:rPr sz="1200" spc="5" dirty="0">
                <a:latin typeface="Times New Roman"/>
                <a:cs typeface="Times New Roman"/>
              </a:rPr>
              <a:t>Padre  </a:t>
            </a:r>
            <a:r>
              <a:rPr sz="1200" spc="-5" dirty="0">
                <a:latin typeface="Times New Roman"/>
                <a:cs typeface="Times New Roman"/>
              </a:rPr>
              <a:t>Universale; cercando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Padre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chiederebbe </a:t>
            </a:r>
            <a:r>
              <a:rPr sz="1200" spc="5" dirty="0">
                <a:latin typeface="Times New Roman"/>
                <a:cs typeface="Times New Roman"/>
              </a:rPr>
              <a:t>né </a:t>
            </a:r>
            <a:r>
              <a:rPr sz="1200" spc="-5" dirty="0">
                <a:latin typeface="Times New Roman"/>
                <a:cs typeface="Times New Roman"/>
              </a:rPr>
              <a:t>si aspetterebbe </a:t>
            </a:r>
            <a:r>
              <a:rPr sz="1200" dirty="0">
                <a:latin typeface="Times New Roman"/>
                <a:cs typeface="Times New Roman"/>
              </a:rPr>
              <a:t>di vedere </a:t>
            </a:r>
            <a:r>
              <a:rPr sz="1200" spc="-5" dirty="0">
                <a:latin typeface="Times New Roman"/>
                <a:cs typeface="Times New Roman"/>
              </a:rPr>
              <a:t>altri che </a:t>
            </a:r>
            <a:r>
              <a:rPr sz="1200" dirty="0">
                <a:latin typeface="Times New Roman"/>
                <a:cs typeface="Times New Roman"/>
              </a:rPr>
              <a:t>il Figlio. </a:t>
            </a:r>
            <a:r>
              <a:rPr sz="1200" spc="-5" dirty="0">
                <a:latin typeface="Times New Roman"/>
                <a:cs typeface="Times New Roman"/>
              </a:rPr>
              <a:t>L’uomo mortale semplicemente </a:t>
            </a:r>
            <a:r>
              <a:rPr sz="1200" dirty="0">
                <a:latin typeface="Times New Roman"/>
                <a:cs typeface="Times New Roman"/>
              </a:rPr>
              <a:t>non  può </a:t>
            </a:r>
            <a:r>
              <a:rPr sz="1200" spc="-5" dirty="0">
                <a:latin typeface="Times New Roman"/>
                <a:cs typeface="Times New Roman"/>
              </a:rPr>
              <a:t>vedere Dio prima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aver conseguito </a:t>
            </a:r>
            <a:r>
              <a:rPr sz="1200" dirty="0">
                <a:latin typeface="Times New Roman"/>
                <a:cs typeface="Times New Roman"/>
              </a:rPr>
              <a:t>una completa </a:t>
            </a:r>
            <a:r>
              <a:rPr sz="1200" spc="-5" dirty="0">
                <a:latin typeface="Times New Roman"/>
                <a:cs typeface="Times New Roman"/>
              </a:rPr>
              <a:t>trasformazione </a:t>
            </a:r>
            <a:r>
              <a:rPr sz="1200" dirty="0">
                <a:latin typeface="Times New Roman"/>
                <a:cs typeface="Times New Roman"/>
              </a:rPr>
              <a:t>spirituale e di aver </a:t>
            </a:r>
            <a:r>
              <a:rPr sz="1200" spc="-5" dirty="0">
                <a:latin typeface="Times New Roman"/>
                <a:cs typeface="Times New Roman"/>
              </a:rPr>
              <a:t>effettivamente raggiunto </a:t>
            </a:r>
            <a:r>
              <a:rPr sz="1200" dirty="0">
                <a:latin typeface="Times New Roman"/>
                <a:cs typeface="Times New Roman"/>
              </a:rPr>
              <a:t>il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Paradiso.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5334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(28.3) 1:5.6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natura </a:t>
            </a:r>
            <a:r>
              <a:rPr sz="1200" spc="-5" dirty="0">
                <a:latin typeface="Times New Roman"/>
                <a:cs typeface="Times New Roman"/>
              </a:rPr>
              <a:t>dei Figli Creatori Paradisiaci </a:t>
            </a:r>
            <a:r>
              <a:rPr sz="1200" dirty="0">
                <a:latin typeface="Times New Roman"/>
                <a:cs typeface="Times New Roman"/>
              </a:rPr>
              <a:t>non include tutti i </a:t>
            </a:r>
            <a:r>
              <a:rPr sz="1200" spc="-5" dirty="0">
                <a:latin typeface="Times New Roman"/>
                <a:cs typeface="Times New Roman"/>
              </a:rPr>
              <a:t>potenziali </a:t>
            </a:r>
            <a:r>
              <a:rPr sz="1200" dirty="0">
                <a:latin typeface="Times New Roman"/>
                <a:cs typeface="Times New Roman"/>
              </a:rPr>
              <a:t>non qualificati </a:t>
            </a:r>
            <a:r>
              <a:rPr sz="1200" spc="-5" dirty="0">
                <a:latin typeface="Times New Roman"/>
                <a:cs typeface="Times New Roman"/>
              </a:rPr>
              <a:t>dell’assolutezza universale della natura  </a:t>
            </a:r>
            <a:r>
              <a:rPr sz="1200" dirty="0">
                <a:latin typeface="Times New Roman"/>
                <a:cs typeface="Times New Roman"/>
              </a:rPr>
              <a:t>infinita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Prima </a:t>
            </a:r>
            <a:r>
              <a:rPr sz="1200" spc="-5" dirty="0">
                <a:latin typeface="Times New Roman"/>
                <a:cs typeface="Times New Roman"/>
              </a:rPr>
              <a:t>Grande Sorgente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Centro, </a:t>
            </a:r>
            <a:r>
              <a:rPr sz="1200" spc="5" dirty="0">
                <a:latin typeface="Times New Roman"/>
                <a:cs typeface="Times New Roman"/>
              </a:rPr>
              <a:t>ma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Padre Universale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i="1" dirty="0">
                <a:latin typeface="Times New Roman"/>
                <a:cs typeface="Times New Roman"/>
              </a:rPr>
              <a:t>divinamente </a:t>
            </a:r>
            <a:r>
              <a:rPr sz="1200" spc="-5" dirty="0">
                <a:latin typeface="Times New Roman"/>
                <a:cs typeface="Times New Roman"/>
              </a:rPr>
              <a:t>presente </a:t>
            </a:r>
            <a:r>
              <a:rPr sz="1200" dirty="0">
                <a:latin typeface="Times New Roman"/>
                <a:cs typeface="Times New Roman"/>
              </a:rPr>
              <a:t>sotto </a:t>
            </a:r>
            <a:r>
              <a:rPr sz="1200" spc="-5" dirty="0">
                <a:latin typeface="Times New Roman"/>
                <a:cs typeface="Times New Roman"/>
              </a:rPr>
              <a:t>ogni aspetto nei Figli Creatori. 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Padre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suoi Figli </a:t>
            </a:r>
            <a:r>
              <a:rPr sz="1200" dirty="0">
                <a:latin typeface="Times New Roman"/>
                <a:cs typeface="Times New Roman"/>
              </a:rPr>
              <a:t>sono uno. </a:t>
            </a:r>
            <a:r>
              <a:rPr sz="1200" spc="-5" dirty="0">
                <a:latin typeface="Times New Roman"/>
                <a:cs typeface="Times New Roman"/>
              </a:rPr>
              <a:t>Questi Figli Paradisiaci dell’ordine </a:t>
            </a:r>
            <a:r>
              <a:rPr sz="1200" spc="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Micael sono </a:t>
            </a:r>
            <a:r>
              <a:rPr sz="1200" spc="-5" dirty="0">
                <a:latin typeface="Times New Roman"/>
                <a:cs typeface="Times New Roman"/>
              </a:rPr>
              <a:t>personalità perfette ed </a:t>
            </a:r>
            <a:r>
              <a:rPr sz="1200" dirty="0">
                <a:latin typeface="Times New Roman"/>
                <a:cs typeface="Times New Roman"/>
              </a:rPr>
              <a:t>il modello </a:t>
            </a:r>
            <a:r>
              <a:rPr sz="1200" spc="-5" dirty="0">
                <a:latin typeface="Times New Roman"/>
                <a:cs typeface="Times New Roman"/>
              </a:rPr>
              <a:t>stesso per  </a:t>
            </a:r>
            <a:r>
              <a:rPr sz="1200" dirty="0">
                <a:latin typeface="Times New Roman"/>
                <a:cs typeface="Times New Roman"/>
              </a:rPr>
              <a:t>tutte le </a:t>
            </a:r>
            <a:r>
              <a:rPr sz="1200" spc="-5" dirty="0">
                <a:latin typeface="Times New Roman"/>
                <a:cs typeface="Times New Roman"/>
              </a:rPr>
              <a:t>personalità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Universo locale, </a:t>
            </a:r>
            <a:r>
              <a:rPr sz="1200" dirty="0">
                <a:latin typeface="Times New Roman"/>
                <a:cs typeface="Times New Roman"/>
              </a:rPr>
              <a:t>da quella </a:t>
            </a:r>
            <a:r>
              <a:rPr sz="1200" spc="-5" dirty="0">
                <a:latin typeface="Times New Roman"/>
                <a:cs typeface="Times New Roman"/>
              </a:rPr>
              <a:t>del Radioso Astro del </a:t>
            </a:r>
            <a:r>
              <a:rPr sz="1200" dirty="0">
                <a:latin typeface="Times New Roman"/>
                <a:cs typeface="Times New Roman"/>
              </a:rPr>
              <a:t>Mattino fino </a:t>
            </a:r>
            <a:r>
              <a:rPr sz="1200" spc="-5" dirty="0">
                <a:latin typeface="Times New Roman"/>
                <a:cs typeface="Times New Roman"/>
              </a:rPr>
              <a:t>alla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bassa creatura </a:t>
            </a:r>
            <a:r>
              <a:rPr sz="1200" dirty="0">
                <a:latin typeface="Times New Roman"/>
                <a:cs typeface="Times New Roman"/>
              </a:rPr>
              <a:t>umana di evoluzione  </a:t>
            </a:r>
            <a:r>
              <a:rPr sz="1200" spc="-5" dirty="0">
                <a:latin typeface="Times New Roman"/>
                <a:cs typeface="Times New Roman"/>
              </a:rPr>
              <a:t>animale progressiva.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50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500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spc="-5" dirty="0">
                <a:solidFill>
                  <a:srgbClr val="C00000"/>
                </a:solidFill>
                <a:latin typeface="Times New Roman"/>
                <a:cs typeface="Times New Roman"/>
              </a:rPr>
              <a:t>L’Universo Centrale </a:t>
            </a:r>
            <a:r>
              <a:rPr sz="1500" dirty="0">
                <a:solidFill>
                  <a:srgbClr val="C00000"/>
                </a:solidFill>
                <a:latin typeface="Times New Roman"/>
                <a:cs typeface="Times New Roman"/>
              </a:rPr>
              <a:t>e i</a:t>
            </a:r>
            <a:r>
              <a:rPr sz="1500" spc="-1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spc="-5" dirty="0">
                <a:solidFill>
                  <a:srgbClr val="C00000"/>
                </a:solidFill>
                <a:latin typeface="Times New Roman"/>
                <a:cs typeface="Times New Roman"/>
              </a:rPr>
              <a:t>Superuniversi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>
            <a:spLocks noGrp="1"/>
          </p:cNvSpPr>
          <p:nvPr>
            <p:ph type="title"/>
          </p:nvPr>
        </p:nvSpPr>
        <p:spPr>
          <a:xfrm>
            <a:off x="528319" y="508761"/>
            <a:ext cx="6451600" cy="36068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2200" b="1" spc="-5" dirty="0">
                <a:solidFill>
                  <a:srgbClr val="933634"/>
                </a:solidFill>
                <a:latin typeface="Times New Roman"/>
                <a:cs typeface="Times New Roman"/>
              </a:rPr>
              <a:t>Fascicolo </a:t>
            </a:r>
            <a:r>
              <a:rPr sz="2200" b="1" dirty="0">
                <a:solidFill>
                  <a:srgbClr val="933634"/>
                </a:solidFill>
                <a:latin typeface="Times New Roman"/>
                <a:cs typeface="Times New Roman"/>
              </a:rPr>
              <a:t>26: </a:t>
            </a:r>
            <a:r>
              <a:rPr sz="2200" b="1" spc="-5" dirty="0">
                <a:solidFill>
                  <a:srgbClr val="933634"/>
                </a:solidFill>
                <a:latin typeface="Times New Roman"/>
                <a:cs typeface="Times New Roman"/>
              </a:rPr>
              <a:t>Gli </a:t>
            </a:r>
            <a:r>
              <a:rPr sz="2200" b="1" spc="-10" dirty="0">
                <a:solidFill>
                  <a:srgbClr val="933634"/>
                </a:solidFill>
                <a:latin typeface="Times New Roman"/>
                <a:cs typeface="Times New Roman"/>
              </a:rPr>
              <a:t>spiriti </a:t>
            </a:r>
            <a:r>
              <a:rPr sz="2200" b="1" spc="-5" dirty="0">
                <a:solidFill>
                  <a:srgbClr val="933634"/>
                </a:solidFill>
                <a:latin typeface="Times New Roman"/>
                <a:cs typeface="Times New Roman"/>
              </a:rPr>
              <a:t>tutelari dell’Universo</a:t>
            </a:r>
            <a:r>
              <a:rPr sz="2200" b="1" spc="80" dirty="0">
                <a:solidFill>
                  <a:srgbClr val="933634"/>
                </a:solidFill>
                <a:latin typeface="Times New Roman"/>
                <a:cs typeface="Times New Roman"/>
              </a:rPr>
              <a:t> </a:t>
            </a:r>
            <a:r>
              <a:rPr sz="2200" b="1" spc="-5" dirty="0">
                <a:solidFill>
                  <a:srgbClr val="933634"/>
                </a:solidFill>
                <a:latin typeface="Times New Roman"/>
                <a:cs typeface="Times New Roman"/>
              </a:rPr>
              <a:t>centrale</a:t>
            </a:r>
            <a:endParaRPr sz="2200">
              <a:latin typeface="Times New Roman"/>
              <a:cs typeface="Times New Roman"/>
            </a:endParaRPr>
          </a:p>
        </p:txBody>
      </p:sp>
      <p:sp>
        <p:nvSpPr>
          <p:cNvPr id="11" name="object 11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  <p:sp>
        <p:nvSpPr>
          <p:cNvPr id="10" name="object 10"/>
          <p:cNvSpPr txBox="1"/>
          <p:nvPr/>
        </p:nvSpPr>
        <p:spPr>
          <a:xfrm>
            <a:off x="477519" y="1011682"/>
            <a:ext cx="8181340" cy="354266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63500" marR="276225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(285.1) 26:0.1 </a:t>
            </a:r>
            <a:r>
              <a:rPr sz="1200" dirty="0">
                <a:latin typeface="Times New Roman"/>
                <a:cs typeface="Times New Roman"/>
              </a:rPr>
              <a:t>I supernafini sono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spiriti </a:t>
            </a:r>
            <a:r>
              <a:rPr sz="1200" spc="-5" dirty="0">
                <a:latin typeface="Times New Roman"/>
                <a:cs typeface="Times New Roman"/>
              </a:rPr>
              <a:t>tutelari del Paradiso </a:t>
            </a:r>
            <a:r>
              <a:rPr sz="1200" dirty="0">
                <a:latin typeface="Times New Roman"/>
                <a:cs typeface="Times New Roman"/>
              </a:rPr>
              <a:t>e dell’Universo </a:t>
            </a:r>
            <a:r>
              <a:rPr sz="1200" spc="-5" dirty="0">
                <a:latin typeface="Times New Roman"/>
                <a:cs typeface="Times New Roman"/>
              </a:rPr>
              <a:t>centrale; essi sono l’ordine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elevato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gruppo  inferiore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figli dello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Infinito </a:t>
            </a:r>
            <a:r>
              <a:rPr sz="1200" dirty="0">
                <a:latin typeface="Times New Roman"/>
                <a:cs typeface="Times New Roman"/>
              </a:rPr>
              <a:t>— le </a:t>
            </a:r>
            <a:r>
              <a:rPr sz="1200" spc="-5" dirty="0">
                <a:latin typeface="Times New Roman"/>
                <a:cs typeface="Times New Roman"/>
              </a:rPr>
              <a:t>schiere angeliche. Questi spiriti tutelari si </a:t>
            </a:r>
            <a:r>
              <a:rPr sz="1200" dirty="0">
                <a:latin typeface="Times New Roman"/>
                <a:cs typeface="Times New Roman"/>
              </a:rPr>
              <a:t>possono </a:t>
            </a:r>
            <a:r>
              <a:rPr sz="1200" spc="-5" dirty="0">
                <a:latin typeface="Times New Roman"/>
                <a:cs typeface="Times New Roman"/>
              </a:rPr>
              <a:t>incontrare dall’Isola del </a:t>
            </a:r>
            <a:r>
              <a:rPr sz="1200" dirty="0">
                <a:latin typeface="Times New Roman"/>
                <a:cs typeface="Times New Roman"/>
              </a:rPr>
              <a:t>Paradiso  fino </a:t>
            </a:r>
            <a:r>
              <a:rPr sz="1200" spc="-5" dirty="0">
                <a:latin typeface="Times New Roman"/>
                <a:cs typeface="Times New Roman"/>
              </a:rPr>
              <a:t>ai </a:t>
            </a:r>
            <a:r>
              <a:rPr sz="1200" dirty="0">
                <a:latin typeface="Times New Roman"/>
                <a:cs typeface="Times New Roman"/>
              </a:rPr>
              <a:t>mondi del tempo e </a:t>
            </a:r>
            <a:r>
              <a:rPr sz="1200" spc="-5" dirty="0">
                <a:latin typeface="Times New Roman"/>
                <a:cs typeface="Times New Roman"/>
              </a:rPr>
              <a:t>dello </a:t>
            </a:r>
            <a:r>
              <a:rPr sz="1200" dirty="0">
                <a:latin typeface="Times New Roman"/>
                <a:cs typeface="Times New Roman"/>
              </a:rPr>
              <a:t>spazio. </a:t>
            </a:r>
            <a:r>
              <a:rPr sz="1200" spc="-5" dirty="0">
                <a:latin typeface="Times New Roman"/>
                <a:cs typeface="Times New Roman"/>
              </a:rPr>
              <a:t>Nessuna </a:t>
            </a:r>
            <a:r>
              <a:rPr sz="1200" dirty="0">
                <a:latin typeface="Times New Roman"/>
                <a:cs typeface="Times New Roman"/>
              </a:rPr>
              <a:t>parte importante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creazione </a:t>
            </a:r>
            <a:r>
              <a:rPr sz="1200" spc="-5" dirty="0">
                <a:latin typeface="Times New Roman"/>
                <a:cs typeface="Times New Roman"/>
              </a:rPr>
              <a:t>organizzata ed </a:t>
            </a:r>
            <a:r>
              <a:rPr sz="1200" dirty="0">
                <a:latin typeface="Times New Roman"/>
                <a:cs typeface="Times New Roman"/>
              </a:rPr>
              <a:t>abitata è priva dei </a:t>
            </a:r>
            <a:r>
              <a:rPr sz="1200" spc="-5" dirty="0">
                <a:latin typeface="Times New Roman"/>
                <a:cs typeface="Times New Roman"/>
              </a:rPr>
              <a:t>loro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servizi.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5"/>
              </a:spcBef>
            </a:pPr>
            <a:endParaRPr sz="1100">
              <a:latin typeface="Times New Roman"/>
              <a:cs typeface="Times New Roman"/>
            </a:endParaRPr>
          </a:p>
          <a:p>
            <a:pPr marL="635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1. </a:t>
            </a:r>
            <a:r>
              <a:rPr sz="1600" b="1" spc="-10" dirty="0">
                <a:solidFill>
                  <a:srgbClr val="1F487C"/>
                </a:solidFill>
                <a:latin typeface="Times New Roman"/>
                <a:cs typeface="Times New Roman"/>
              </a:rPr>
              <a:t>Gli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spiriti</a:t>
            </a: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tutelari</a:t>
            </a:r>
            <a:endParaRPr sz="1600">
              <a:latin typeface="Times New Roman"/>
              <a:cs typeface="Times New Roman"/>
            </a:endParaRPr>
          </a:p>
          <a:p>
            <a:pPr marL="63500" marR="161925">
              <a:lnSpc>
                <a:spcPct val="95900"/>
              </a:lnSpc>
              <a:spcBef>
                <a:spcPts val="137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(285.2) 26:1.1 </a:t>
            </a:r>
            <a:r>
              <a:rPr sz="1200" spc="-5" dirty="0">
                <a:latin typeface="Times New Roman"/>
                <a:cs typeface="Times New Roman"/>
              </a:rPr>
              <a:t>Gli angeli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spiriti </a:t>
            </a:r>
            <a:r>
              <a:rPr sz="1200" spc="-5" dirty="0">
                <a:latin typeface="Times New Roman"/>
                <a:cs typeface="Times New Roman"/>
              </a:rPr>
              <a:t>tutelari associati delle creature evoluzionarie ed ascendenti </a:t>
            </a:r>
            <a:r>
              <a:rPr sz="1200" dirty="0">
                <a:latin typeface="Times New Roman"/>
                <a:cs typeface="Times New Roman"/>
              </a:rPr>
              <a:t>dotate di volontà di tutto lo spazio;  </a:t>
            </a:r>
            <a:r>
              <a:rPr sz="1200" spc="-5" dirty="0">
                <a:latin typeface="Times New Roman"/>
                <a:cs typeface="Times New Roman"/>
              </a:rPr>
              <a:t>essi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anche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colleghi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associati attivi delle </a:t>
            </a:r>
            <a:r>
              <a:rPr sz="1200" spc="-5" dirty="0">
                <a:latin typeface="Times New Roman"/>
                <a:cs typeface="Times New Roman"/>
              </a:rPr>
              <a:t>schiere </a:t>
            </a:r>
            <a:r>
              <a:rPr sz="1200" dirty="0">
                <a:latin typeface="Times New Roman"/>
                <a:cs typeface="Times New Roman"/>
              </a:rPr>
              <a:t>superiori di </a:t>
            </a:r>
            <a:r>
              <a:rPr sz="1200" spc="-5" dirty="0">
                <a:latin typeface="Times New Roman"/>
                <a:cs typeface="Times New Roman"/>
              </a:rPr>
              <a:t>personalità </a:t>
            </a:r>
            <a:r>
              <a:rPr sz="1200" dirty="0">
                <a:latin typeface="Times New Roman"/>
                <a:cs typeface="Times New Roman"/>
              </a:rPr>
              <a:t>divine </a:t>
            </a:r>
            <a:r>
              <a:rPr sz="1200" spc="-5" dirty="0">
                <a:latin typeface="Times New Roman"/>
                <a:cs typeface="Times New Roman"/>
              </a:rPr>
              <a:t>delle sfere. Gli angeli </a:t>
            </a:r>
            <a:r>
              <a:rPr sz="1200" dirty="0">
                <a:latin typeface="Times New Roman"/>
                <a:cs typeface="Times New Roman"/>
              </a:rPr>
              <a:t>di tutti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ordini  sono </a:t>
            </a:r>
            <a:r>
              <a:rPr sz="1200" spc="-5" dirty="0">
                <a:latin typeface="Times New Roman"/>
                <a:cs typeface="Times New Roman"/>
              </a:rPr>
              <a:t>personalità </a:t>
            </a:r>
            <a:r>
              <a:rPr sz="1200" dirty="0">
                <a:latin typeface="Times New Roman"/>
                <a:cs typeface="Times New Roman"/>
              </a:rPr>
              <a:t>distinte e sono </a:t>
            </a:r>
            <a:r>
              <a:rPr sz="1200" spc="-5" dirty="0">
                <a:latin typeface="Times New Roman"/>
                <a:cs typeface="Times New Roman"/>
              </a:rPr>
              <a:t>altamente </a:t>
            </a:r>
            <a:r>
              <a:rPr sz="1200" dirty="0">
                <a:latin typeface="Times New Roman"/>
                <a:cs typeface="Times New Roman"/>
              </a:rPr>
              <a:t>individualizzati. </a:t>
            </a:r>
            <a:r>
              <a:rPr sz="1200" spc="-5" dirty="0">
                <a:latin typeface="Times New Roman"/>
                <a:cs typeface="Times New Roman"/>
              </a:rPr>
              <a:t>Essi </a:t>
            </a:r>
            <a:r>
              <a:rPr sz="1200" dirty="0">
                <a:latin typeface="Times New Roman"/>
                <a:cs typeface="Times New Roman"/>
              </a:rPr>
              <a:t>hanno tutti una </a:t>
            </a:r>
            <a:r>
              <a:rPr sz="1200" spc="-5" dirty="0">
                <a:latin typeface="Times New Roman"/>
                <a:cs typeface="Times New Roman"/>
              </a:rPr>
              <a:t>grande capacità </a:t>
            </a:r>
            <a:r>
              <a:rPr sz="1200" dirty="0">
                <a:latin typeface="Times New Roman"/>
                <a:cs typeface="Times New Roman"/>
              </a:rPr>
              <a:t>di apprezzare il </a:t>
            </a:r>
            <a:r>
              <a:rPr sz="1200" spc="-5" dirty="0">
                <a:latin typeface="Times New Roman"/>
                <a:cs typeface="Times New Roman"/>
              </a:rPr>
              <a:t>ministero dei  direttori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retrospezione. </a:t>
            </a:r>
            <a:r>
              <a:rPr sz="1200" dirty="0">
                <a:latin typeface="Times New Roman"/>
                <a:cs typeface="Times New Roman"/>
              </a:rPr>
              <a:t>Come le </a:t>
            </a:r>
            <a:r>
              <a:rPr sz="1200" spc="-5" dirty="0">
                <a:latin typeface="Times New Roman"/>
                <a:cs typeface="Times New Roman"/>
              </a:rPr>
              <a:t>Schiere dei Messaggeri dello </a:t>
            </a:r>
            <a:r>
              <a:rPr sz="1200" dirty="0">
                <a:latin typeface="Times New Roman"/>
                <a:cs typeface="Times New Roman"/>
              </a:rPr>
              <a:t>Spazio,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spiriti </a:t>
            </a:r>
            <a:r>
              <a:rPr sz="1200" spc="-5" dirty="0">
                <a:latin typeface="Times New Roman"/>
                <a:cs typeface="Times New Roman"/>
              </a:rPr>
              <a:t>tutelari beneficiano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periodi </a:t>
            </a:r>
            <a:r>
              <a:rPr sz="1200" dirty="0">
                <a:latin typeface="Times New Roman"/>
                <a:cs typeface="Times New Roman"/>
              </a:rPr>
              <a:t>di riposo e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</a:t>
            </a:r>
            <a:endParaRPr sz="1200">
              <a:latin typeface="Times New Roman"/>
              <a:cs typeface="Times New Roman"/>
            </a:endParaRPr>
          </a:p>
          <a:p>
            <a:pPr marL="63500" marR="55880">
              <a:lnSpc>
                <a:spcPts val="1380"/>
              </a:lnSpc>
              <a:spcBef>
                <a:spcPts val="35"/>
              </a:spcBef>
            </a:pPr>
            <a:r>
              <a:rPr sz="1200" spc="-5" dirty="0">
                <a:latin typeface="Times New Roman"/>
                <a:cs typeface="Times New Roman"/>
              </a:rPr>
              <a:t>ricambio. </a:t>
            </a:r>
            <a:r>
              <a:rPr sz="1200" dirty="0">
                <a:latin typeface="Times New Roman"/>
                <a:cs typeface="Times New Roman"/>
              </a:rPr>
              <a:t>Essi </a:t>
            </a:r>
            <a:r>
              <a:rPr sz="1200" spc="-5" dirty="0">
                <a:latin typeface="Times New Roman"/>
                <a:cs typeface="Times New Roman"/>
              </a:rPr>
              <a:t>possiedono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natura </a:t>
            </a:r>
            <a:r>
              <a:rPr sz="1200" dirty="0">
                <a:latin typeface="Times New Roman"/>
                <a:cs typeface="Times New Roman"/>
              </a:rPr>
              <a:t>molto </a:t>
            </a:r>
            <a:r>
              <a:rPr sz="1200" spc="-5" dirty="0">
                <a:latin typeface="Times New Roman"/>
                <a:cs typeface="Times New Roman"/>
              </a:rPr>
              <a:t>socievole ed hanno </a:t>
            </a:r>
            <a:r>
              <a:rPr sz="1200" dirty="0">
                <a:latin typeface="Times New Roman"/>
                <a:cs typeface="Times New Roman"/>
              </a:rPr>
              <a:t>un’attitudine </a:t>
            </a:r>
            <a:r>
              <a:rPr sz="1200" spc="-5" dirty="0">
                <a:latin typeface="Times New Roman"/>
                <a:cs typeface="Times New Roman"/>
              </a:rPr>
              <a:t>ad associarsi che trascende </a:t>
            </a:r>
            <a:r>
              <a:rPr sz="1200" dirty="0">
                <a:latin typeface="Times New Roman"/>
                <a:cs typeface="Times New Roman"/>
              </a:rPr>
              <a:t>di molto </a:t>
            </a:r>
            <a:r>
              <a:rPr sz="1200" spc="-5" dirty="0">
                <a:latin typeface="Times New Roman"/>
                <a:cs typeface="Times New Roman"/>
              </a:rPr>
              <a:t>quella degli esseri  </a:t>
            </a:r>
            <a:r>
              <a:rPr sz="1200" dirty="0">
                <a:latin typeface="Times New Roman"/>
                <a:cs typeface="Times New Roman"/>
              </a:rPr>
              <a:t>umani.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00">
              <a:latin typeface="Times New Roman"/>
              <a:cs typeface="Times New Roman"/>
            </a:endParaRPr>
          </a:p>
          <a:p>
            <a:pPr marL="63500">
              <a:lnSpc>
                <a:spcPct val="1000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(285.3) 26:1.2 </a:t>
            </a:r>
            <a:r>
              <a:rPr sz="1200" spc="-5" dirty="0">
                <a:latin typeface="Times New Roman"/>
                <a:cs typeface="Times New Roman"/>
              </a:rPr>
              <a:t>Gli spiriti tutelari del grande Universo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classificati come</a:t>
            </a:r>
            <a:r>
              <a:rPr sz="1200" spc="-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segue:</a:t>
            </a:r>
            <a:endParaRPr sz="1200">
              <a:latin typeface="Times New Roman"/>
              <a:cs typeface="Times New Roman"/>
            </a:endParaRPr>
          </a:p>
          <a:p>
            <a:pPr marL="520700">
              <a:lnSpc>
                <a:spcPct val="100000"/>
              </a:lnSpc>
              <a:spcBef>
                <a:spcPts val="134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(285.4) 26:1.3 </a:t>
            </a:r>
            <a:r>
              <a:rPr sz="1200" dirty="0">
                <a:latin typeface="Times New Roman"/>
                <a:cs typeface="Times New Roman"/>
              </a:rPr>
              <a:t>1.</a:t>
            </a:r>
            <a:r>
              <a:rPr sz="1200" spc="-1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Supernafini.</a:t>
            </a:r>
            <a:endParaRPr sz="1200">
              <a:latin typeface="Times New Roman"/>
              <a:cs typeface="Times New Roman"/>
            </a:endParaRPr>
          </a:p>
          <a:p>
            <a:pPr marL="520700">
              <a:lnSpc>
                <a:spcPct val="100000"/>
              </a:lnSpc>
              <a:spcBef>
                <a:spcPts val="795"/>
              </a:spcBef>
            </a:pPr>
            <a:r>
              <a:rPr sz="800" spc="-5" dirty="0">
                <a:latin typeface="Times New Roman"/>
                <a:cs typeface="Times New Roman"/>
              </a:rPr>
              <a:t>(285.5) 26:1.4 </a:t>
            </a:r>
            <a:r>
              <a:rPr sz="1800" baseline="-25462" dirty="0">
                <a:latin typeface="Times New Roman"/>
                <a:cs typeface="Times New Roman"/>
              </a:rPr>
              <a:t>2.</a:t>
            </a:r>
            <a:r>
              <a:rPr sz="1800" spc="-277" baseline="-25462" dirty="0">
                <a:latin typeface="Times New Roman"/>
                <a:cs typeface="Times New Roman"/>
              </a:rPr>
              <a:t> </a:t>
            </a:r>
            <a:r>
              <a:rPr sz="1800" spc="-7" baseline="-25462" dirty="0">
                <a:latin typeface="Times New Roman"/>
                <a:cs typeface="Times New Roman"/>
              </a:rPr>
              <a:t>Seconafini.</a:t>
            </a:r>
            <a:endParaRPr sz="1800" baseline="-25462">
              <a:latin typeface="Times New Roman"/>
              <a:cs typeface="Times New Roman"/>
            </a:endParaRPr>
          </a:p>
          <a:p>
            <a:pPr marL="520700">
              <a:lnSpc>
                <a:spcPct val="100000"/>
              </a:lnSpc>
              <a:spcBef>
                <a:spcPts val="1330"/>
              </a:spcBef>
            </a:pPr>
            <a:r>
              <a:rPr sz="800" spc="-5" dirty="0">
                <a:latin typeface="Times New Roman"/>
                <a:cs typeface="Times New Roman"/>
              </a:rPr>
              <a:t>(285.6) 26:1.5 </a:t>
            </a:r>
            <a:r>
              <a:rPr sz="1800" baseline="-25462" dirty="0">
                <a:latin typeface="Times New Roman"/>
                <a:cs typeface="Times New Roman"/>
              </a:rPr>
              <a:t>3.</a:t>
            </a:r>
            <a:r>
              <a:rPr sz="1800" spc="-277" baseline="-25462" dirty="0">
                <a:latin typeface="Times New Roman"/>
                <a:cs typeface="Times New Roman"/>
              </a:rPr>
              <a:t> </a:t>
            </a:r>
            <a:r>
              <a:rPr sz="1800" spc="-7" baseline="-25462" dirty="0">
                <a:latin typeface="Times New Roman"/>
                <a:cs typeface="Times New Roman"/>
              </a:rPr>
              <a:t>Terziafini.</a:t>
            </a:r>
            <a:endParaRPr sz="1800" baseline="-25462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50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501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443229"/>
            <a:ext cx="8183245" cy="3977004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533400">
              <a:lnSpc>
                <a:spcPct val="100000"/>
              </a:lnSpc>
              <a:spcBef>
                <a:spcPts val="100"/>
              </a:spcBef>
            </a:pPr>
            <a:r>
              <a:rPr sz="800" spc="-5" dirty="0">
                <a:latin typeface="Times New Roman"/>
                <a:cs typeface="Times New Roman"/>
              </a:rPr>
              <a:t>(285.7) 26:1.6 </a:t>
            </a:r>
            <a:r>
              <a:rPr sz="1800" baseline="-25462" dirty="0">
                <a:latin typeface="Times New Roman"/>
                <a:cs typeface="Times New Roman"/>
              </a:rPr>
              <a:t>4.</a:t>
            </a:r>
            <a:r>
              <a:rPr sz="1800" spc="-277" baseline="-25462" dirty="0">
                <a:latin typeface="Times New Roman"/>
                <a:cs typeface="Times New Roman"/>
              </a:rPr>
              <a:t> </a:t>
            </a:r>
            <a:r>
              <a:rPr sz="1800" spc="-7" baseline="-25462" dirty="0">
                <a:latin typeface="Times New Roman"/>
                <a:cs typeface="Times New Roman"/>
              </a:rPr>
              <a:t>Onniafini.</a:t>
            </a:r>
            <a:endParaRPr sz="1800" baseline="-25462">
              <a:latin typeface="Times New Roman"/>
              <a:cs typeface="Times New Roman"/>
            </a:endParaRPr>
          </a:p>
          <a:p>
            <a:pPr marL="533400">
              <a:lnSpc>
                <a:spcPct val="100000"/>
              </a:lnSpc>
              <a:spcBef>
                <a:spcPts val="1330"/>
              </a:spcBef>
            </a:pPr>
            <a:r>
              <a:rPr sz="800" spc="-5" dirty="0">
                <a:latin typeface="Times New Roman"/>
                <a:cs typeface="Times New Roman"/>
              </a:rPr>
              <a:t>(285.8) 26:1.7 </a:t>
            </a:r>
            <a:r>
              <a:rPr sz="1800" baseline="-25462" dirty="0">
                <a:latin typeface="Times New Roman"/>
                <a:cs typeface="Times New Roman"/>
              </a:rPr>
              <a:t>5.</a:t>
            </a:r>
            <a:r>
              <a:rPr sz="1800" spc="-277" baseline="-25462" dirty="0">
                <a:latin typeface="Times New Roman"/>
                <a:cs typeface="Times New Roman"/>
              </a:rPr>
              <a:t> </a:t>
            </a:r>
            <a:r>
              <a:rPr sz="1800" spc="-7" baseline="-25462" dirty="0">
                <a:latin typeface="Times New Roman"/>
                <a:cs typeface="Times New Roman"/>
              </a:rPr>
              <a:t>Serafini.</a:t>
            </a:r>
            <a:endParaRPr sz="1800" baseline="-25462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650">
              <a:latin typeface="Times New Roman"/>
              <a:cs typeface="Times New Roman"/>
            </a:endParaRPr>
          </a:p>
          <a:p>
            <a:pPr marL="533400">
              <a:lnSpc>
                <a:spcPct val="1000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(285.9)  26:1.8  </a:t>
            </a:r>
            <a:r>
              <a:rPr sz="1200" dirty="0">
                <a:latin typeface="Times New Roman"/>
                <a:cs typeface="Times New Roman"/>
              </a:rPr>
              <a:t>6. </a:t>
            </a:r>
            <a:r>
              <a:rPr sz="1200" spc="-5" dirty="0">
                <a:latin typeface="Times New Roman"/>
                <a:cs typeface="Times New Roman"/>
              </a:rPr>
              <a:t>Cherubini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-1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Sanobini.</a:t>
            </a:r>
            <a:endParaRPr sz="1200">
              <a:latin typeface="Times New Roman"/>
              <a:cs typeface="Times New Roman"/>
            </a:endParaRPr>
          </a:p>
          <a:p>
            <a:pPr marL="533400">
              <a:lnSpc>
                <a:spcPct val="100000"/>
              </a:lnSpc>
              <a:spcBef>
                <a:spcPts val="134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(285.10)  26:1.9  </a:t>
            </a:r>
            <a:r>
              <a:rPr sz="1200" dirty="0">
                <a:latin typeface="Times New Roman"/>
                <a:cs typeface="Times New Roman"/>
              </a:rPr>
              <a:t>7. </a:t>
            </a:r>
            <a:r>
              <a:rPr sz="1200" spc="-5" dirty="0">
                <a:latin typeface="Times New Roman"/>
                <a:cs typeface="Times New Roman"/>
              </a:rPr>
              <a:t>Creature</a:t>
            </a:r>
            <a:r>
              <a:rPr sz="1200" spc="-1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Intermedie.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685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(285.11) 26:1.10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singoli membri degli </a:t>
            </a:r>
            <a:r>
              <a:rPr sz="1200" dirty="0">
                <a:latin typeface="Times New Roman"/>
                <a:cs typeface="Times New Roman"/>
              </a:rPr>
              <a:t>ordini </a:t>
            </a:r>
            <a:r>
              <a:rPr sz="1200" spc="-5" dirty="0">
                <a:latin typeface="Times New Roman"/>
                <a:cs typeface="Times New Roman"/>
              </a:rPr>
              <a:t>angelici </a:t>
            </a:r>
            <a:r>
              <a:rPr sz="1200" dirty="0">
                <a:latin typeface="Times New Roman"/>
                <a:cs typeface="Times New Roman"/>
              </a:rPr>
              <a:t>non hanno uno </a:t>
            </a:r>
            <a:r>
              <a:rPr sz="1200" spc="-5" dirty="0">
                <a:latin typeface="Times New Roman"/>
                <a:cs typeface="Times New Roman"/>
              </a:rPr>
              <a:t>status personale </a:t>
            </a:r>
            <a:r>
              <a:rPr sz="1200" dirty="0">
                <a:latin typeface="Times New Roman"/>
                <a:cs typeface="Times New Roman"/>
              </a:rPr>
              <a:t>totalmente </a:t>
            </a:r>
            <a:r>
              <a:rPr sz="1200" spc="-5" dirty="0">
                <a:latin typeface="Times New Roman"/>
                <a:cs typeface="Times New Roman"/>
              </a:rPr>
              <a:t>stazionario </a:t>
            </a:r>
            <a:r>
              <a:rPr sz="1200" dirty="0">
                <a:latin typeface="Times New Roman"/>
                <a:cs typeface="Times New Roman"/>
              </a:rPr>
              <a:t>nell’Universo. Angeli di  </a:t>
            </a:r>
            <a:r>
              <a:rPr sz="1200" spc="-5" dirty="0">
                <a:latin typeface="Times New Roman"/>
                <a:cs typeface="Times New Roman"/>
              </a:rPr>
              <a:t>certi </a:t>
            </a:r>
            <a:r>
              <a:rPr sz="1200" dirty="0">
                <a:latin typeface="Times New Roman"/>
                <a:cs typeface="Times New Roman"/>
              </a:rPr>
              <a:t>ordini </a:t>
            </a:r>
            <a:r>
              <a:rPr sz="1200" spc="-5" dirty="0">
                <a:latin typeface="Times New Roman"/>
                <a:cs typeface="Times New Roman"/>
              </a:rPr>
              <a:t>possono </a:t>
            </a:r>
            <a:r>
              <a:rPr sz="1200" dirty="0">
                <a:latin typeface="Times New Roman"/>
                <a:cs typeface="Times New Roman"/>
              </a:rPr>
              <a:t>divenire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qualche tempo </a:t>
            </a:r>
            <a:r>
              <a:rPr sz="1200" spc="-5" dirty="0">
                <a:latin typeface="Times New Roman"/>
                <a:cs typeface="Times New Roman"/>
              </a:rPr>
              <a:t>Compagni Paradisiaci; </a:t>
            </a:r>
            <a:r>
              <a:rPr sz="1200" dirty="0">
                <a:latin typeface="Times New Roman"/>
                <a:cs typeface="Times New Roman"/>
              </a:rPr>
              <a:t>altri </a:t>
            </a:r>
            <a:r>
              <a:rPr sz="1200" spc="-5" dirty="0">
                <a:latin typeface="Times New Roman"/>
                <a:cs typeface="Times New Roman"/>
              </a:rPr>
              <a:t>diventano Archivisti Celesti; altri si elevano al rango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Consiglieri Tecnici. Certi cherubini possono </a:t>
            </a:r>
            <a:r>
              <a:rPr sz="1200" dirty="0">
                <a:latin typeface="Times New Roman"/>
                <a:cs typeface="Times New Roman"/>
              </a:rPr>
              <a:t>aspirare </a:t>
            </a:r>
            <a:r>
              <a:rPr sz="1200" spc="-5" dirty="0">
                <a:latin typeface="Times New Roman"/>
                <a:cs typeface="Times New Roman"/>
              </a:rPr>
              <a:t>allo status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destino </a:t>
            </a:r>
            <a:r>
              <a:rPr sz="1200" spc="-5" dirty="0">
                <a:latin typeface="Times New Roman"/>
                <a:cs typeface="Times New Roman"/>
              </a:rPr>
              <a:t>serafici, </a:t>
            </a:r>
            <a:r>
              <a:rPr sz="1200" dirty="0">
                <a:latin typeface="Times New Roman"/>
                <a:cs typeface="Times New Roman"/>
              </a:rPr>
              <a:t>mentre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serafini </a:t>
            </a:r>
            <a:r>
              <a:rPr sz="1200" spc="-5" dirty="0">
                <a:latin typeface="Times New Roman"/>
                <a:cs typeface="Times New Roman"/>
              </a:rPr>
              <a:t>evoluzionari </a:t>
            </a:r>
            <a:r>
              <a:rPr sz="1200" spc="5" dirty="0">
                <a:latin typeface="Times New Roman"/>
                <a:cs typeface="Times New Roman"/>
              </a:rPr>
              <a:t>possono  </a:t>
            </a:r>
            <a:r>
              <a:rPr sz="1200" spc="-5" dirty="0">
                <a:latin typeface="Times New Roman"/>
                <a:cs typeface="Times New Roman"/>
              </a:rPr>
              <a:t>raggiungere </a:t>
            </a:r>
            <a:r>
              <a:rPr sz="1200" dirty="0">
                <a:latin typeface="Times New Roman"/>
                <a:cs typeface="Times New Roman"/>
              </a:rPr>
              <a:t>i livelli </a:t>
            </a:r>
            <a:r>
              <a:rPr sz="1200" spc="-5" dirty="0">
                <a:latin typeface="Times New Roman"/>
                <a:cs typeface="Times New Roman"/>
              </a:rPr>
              <a:t>spirituali dei </a:t>
            </a:r>
            <a:r>
              <a:rPr sz="1200" dirty="0">
                <a:latin typeface="Times New Roman"/>
                <a:cs typeface="Times New Roman"/>
              </a:rPr>
              <a:t>Figli di </a:t>
            </a:r>
            <a:r>
              <a:rPr sz="1200" spc="-5" dirty="0">
                <a:latin typeface="Times New Roman"/>
                <a:cs typeface="Times New Roman"/>
              </a:rPr>
              <a:t>Dio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ascendenti.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7239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(285.12) 26:1.11 </a:t>
            </a:r>
            <a:r>
              <a:rPr sz="1200" dirty="0">
                <a:latin typeface="Times New Roman"/>
                <a:cs typeface="Times New Roman"/>
              </a:rPr>
              <a:t>I sette ordini di spiriti </a:t>
            </a:r>
            <a:r>
              <a:rPr sz="1200" spc="-5" dirty="0">
                <a:latin typeface="Times New Roman"/>
                <a:cs typeface="Times New Roman"/>
              </a:rPr>
              <a:t>tutelari, quali sono rivelati,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stati raggruppati per </a:t>
            </a:r>
            <a:r>
              <a:rPr sz="1200" dirty="0">
                <a:latin typeface="Times New Roman"/>
                <a:cs typeface="Times New Roman"/>
              </a:rPr>
              <a:t>la presentazione </a:t>
            </a:r>
            <a:r>
              <a:rPr sz="1200" spc="-5" dirty="0">
                <a:latin typeface="Times New Roman"/>
                <a:cs typeface="Times New Roman"/>
              </a:rPr>
              <a:t>secondo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funzioni di  </a:t>
            </a:r>
            <a:r>
              <a:rPr sz="1200" spc="-5" dirty="0">
                <a:latin typeface="Times New Roman"/>
                <a:cs typeface="Times New Roman"/>
              </a:rPr>
              <a:t>maggiore importanza </a:t>
            </a:r>
            <a:r>
              <a:rPr sz="1200" dirty="0">
                <a:latin typeface="Times New Roman"/>
                <a:cs typeface="Times New Roman"/>
              </a:rPr>
              <a:t>a favore </a:t>
            </a:r>
            <a:r>
              <a:rPr sz="1200" spc="-5" dirty="0">
                <a:latin typeface="Times New Roman"/>
                <a:cs typeface="Times New Roman"/>
              </a:rPr>
              <a:t>delle creature ascendenti: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533400" marR="552450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(285.13) 26:1.12 </a:t>
            </a:r>
            <a:r>
              <a:rPr sz="1200" dirty="0">
                <a:latin typeface="Times New Roman"/>
                <a:cs typeface="Times New Roman"/>
              </a:rPr>
              <a:t>1. </a:t>
            </a:r>
            <a:r>
              <a:rPr sz="1200" i="1" spc="-10" dirty="0">
                <a:latin typeface="Times New Roman"/>
                <a:cs typeface="Times New Roman"/>
              </a:rPr>
              <a:t>Gli </a:t>
            </a:r>
            <a:r>
              <a:rPr sz="1200" i="1" spc="-5" dirty="0">
                <a:latin typeface="Times New Roman"/>
                <a:cs typeface="Times New Roman"/>
              </a:rPr>
              <a:t>Spiriti </a:t>
            </a:r>
            <a:r>
              <a:rPr sz="1200" i="1" dirty="0">
                <a:latin typeface="Times New Roman"/>
                <a:cs typeface="Times New Roman"/>
              </a:rPr>
              <a:t>Tutelari </a:t>
            </a:r>
            <a:r>
              <a:rPr sz="1200" i="1" spc="-5" dirty="0">
                <a:latin typeface="Times New Roman"/>
                <a:cs typeface="Times New Roman"/>
              </a:rPr>
              <a:t>dell’Universo Centrale. </a:t>
            </a:r>
            <a:r>
              <a:rPr sz="1200" dirty="0">
                <a:latin typeface="Times New Roman"/>
                <a:cs typeface="Times New Roman"/>
              </a:rPr>
              <a:t>I tre ordini di </a:t>
            </a:r>
            <a:r>
              <a:rPr sz="1200" spc="-5" dirty="0">
                <a:latin typeface="Times New Roman"/>
                <a:cs typeface="Times New Roman"/>
              </a:rPr>
              <a:t>supernafini </a:t>
            </a:r>
            <a:r>
              <a:rPr sz="1200" dirty="0">
                <a:latin typeface="Times New Roman"/>
                <a:cs typeface="Times New Roman"/>
              </a:rPr>
              <a:t>servono </a:t>
            </a:r>
            <a:r>
              <a:rPr sz="1200" spc="-5" dirty="0">
                <a:latin typeface="Times New Roman"/>
                <a:cs typeface="Times New Roman"/>
              </a:rPr>
              <a:t>nel sistema </a:t>
            </a:r>
            <a:r>
              <a:rPr sz="1200" dirty="0">
                <a:latin typeface="Times New Roman"/>
                <a:cs typeface="Times New Roman"/>
              </a:rPr>
              <a:t>Paradiso-  </a:t>
            </a:r>
            <a:r>
              <a:rPr sz="1200" spc="-5" dirty="0">
                <a:latin typeface="Times New Roman"/>
                <a:cs typeface="Times New Roman"/>
              </a:rPr>
              <a:t>Havona. </a:t>
            </a:r>
            <a:r>
              <a:rPr sz="1200" dirty="0">
                <a:latin typeface="Times New Roman"/>
                <a:cs typeface="Times New Roman"/>
              </a:rPr>
              <a:t>I supernafini </a:t>
            </a:r>
            <a:r>
              <a:rPr sz="1200" spc="-5" dirty="0">
                <a:latin typeface="Times New Roman"/>
                <a:cs typeface="Times New Roman"/>
              </a:rPr>
              <a:t>primari, </a:t>
            </a:r>
            <a:r>
              <a:rPr sz="1200" dirty="0">
                <a:latin typeface="Times New Roman"/>
                <a:cs typeface="Times New Roman"/>
              </a:rPr>
              <a:t>o del </a:t>
            </a:r>
            <a:r>
              <a:rPr sz="1200" spc="-5" dirty="0">
                <a:latin typeface="Times New Roman"/>
                <a:cs typeface="Times New Roman"/>
              </a:rPr>
              <a:t>Paradiso,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creati dallo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Infinito. Gli </a:t>
            </a:r>
            <a:r>
              <a:rPr sz="1200" dirty="0">
                <a:latin typeface="Times New Roman"/>
                <a:cs typeface="Times New Roman"/>
              </a:rPr>
              <a:t>ordini </a:t>
            </a:r>
            <a:r>
              <a:rPr sz="1200" spc="-5" dirty="0">
                <a:latin typeface="Times New Roman"/>
                <a:cs typeface="Times New Roman"/>
              </a:rPr>
              <a:t>secondario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terziario, </a:t>
            </a:r>
            <a:r>
              <a:rPr sz="1200" dirty="0">
                <a:latin typeface="Times New Roman"/>
                <a:cs typeface="Times New Roman"/>
              </a:rPr>
              <a:t>che  </a:t>
            </a:r>
            <a:r>
              <a:rPr sz="1200" spc="-5" dirty="0">
                <a:latin typeface="Times New Roman"/>
                <a:cs typeface="Times New Roman"/>
              </a:rPr>
              <a:t>servono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Havona,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rispettivamente </a:t>
            </a:r>
            <a:r>
              <a:rPr sz="1200" dirty="0">
                <a:latin typeface="Times New Roman"/>
                <a:cs typeface="Times New Roman"/>
              </a:rPr>
              <a:t>la discendenza </a:t>
            </a:r>
            <a:r>
              <a:rPr sz="1200" spc="-5" dirty="0">
                <a:latin typeface="Times New Roman"/>
                <a:cs typeface="Times New Roman"/>
              </a:rPr>
              <a:t>degli </a:t>
            </a:r>
            <a:r>
              <a:rPr sz="1200" dirty="0">
                <a:latin typeface="Times New Roman"/>
                <a:cs typeface="Times New Roman"/>
              </a:rPr>
              <a:t>Spiriti </a:t>
            </a:r>
            <a:r>
              <a:rPr sz="1200" spc="-5" dirty="0">
                <a:latin typeface="Times New Roman"/>
                <a:cs typeface="Times New Roman"/>
              </a:rPr>
              <a:t>Maestri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degli </a:t>
            </a:r>
            <a:r>
              <a:rPr sz="1200" dirty="0">
                <a:latin typeface="Times New Roman"/>
                <a:cs typeface="Times New Roman"/>
              </a:rPr>
              <a:t>Spiriti </a:t>
            </a:r>
            <a:r>
              <a:rPr sz="1200" spc="-5" dirty="0">
                <a:latin typeface="Times New Roman"/>
                <a:cs typeface="Times New Roman"/>
              </a:rPr>
              <a:t>dei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Circuiti.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533400" marR="57848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(286.1) 26:1.13 </a:t>
            </a:r>
            <a:r>
              <a:rPr sz="1200" dirty="0">
                <a:latin typeface="Times New Roman"/>
                <a:cs typeface="Times New Roman"/>
              </a:rPr>
              <a:t>2. </a:t>
            </a:r>
            <a:r>
              <a:rPr sz="1200" i="1" spc="-5" dirty="0">
                <a:latin typeface="Times New Roman"/>
                <a:cs typeface="Times New Roman"/>
              </a:rPr>
              <a:t>Gli Spiriti </a:t>
            </a:r>
            <a:r>
              <a:rPr sz="1200" i="1" dirty="0">
                <a:latin typeface="Times New Roman"/>
                <a:cs typeface="Times New Roman"/>
              </a:rPr>
              <a:t>Tutelari </a:t>
            </a:r>
            <a:r>
              <a:rPr sz="1200" i="1" spc="-5" dirty="0">
                <a:latin typeface="Times New Roman"/>
                <a:cs typeface="Times New Roman"/>
              </a:rPr>
              <a:t>dei Superuniversi </a:t>
            </a:r>
            <a:r>
              <a:rPr sz="1200" i="1" dirty="0">
                <a:latin typeface="Times New Roman"/>
                <a:cs typeface="Times New Roman"/>
              </a:rPr>
              <a:t>—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seconafini,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terziafini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gli onniafini. </a:t>
            </a:r>
            <a:r>
              <a:rPr sz="1200" dirty="0">
                <a:latin typeface="Times New Roman"/>
                <a:cs typeface="Times New Roman"/>
              </a:rPr>
              <a:t>I seconafini, </a:t>
            </a:r>
            <a:r>
              <a:rPr sz="1200" spc="-5" dirty="0">
                <a:latin typeface="Times New Roman"/>
                <a:cs typeface="Times New Roman"/>
              </a:rPr>
              <a:t>figli degli  </a:t>
            </a:r>
            <a:r>
              <a:rPr sz="1200" dirty="0">
                <a:latin typeface="Times New Roman"/>
                <a:cs typeface="Times New Roman"/>
              </a:rPr>
              <a:t>Spiriti </a:t>
            </a:r>
            <a:r>
              <a:rPr sz="1200" spc="-5" dirty="0">
                <a:latin typeface="Times New Roman"/>
                <a:cs typeface="Times New Roman"/>
              </a:rPr>
              <a:t>Riflettivi, servono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vario </a:t>
            </a:r>
            <a:r>
              <a:rPr sz="1200" dirty="0">
                <a:latin typeface="Times New Roman"/>
                <a:cs typeface="Times New Roman"/>
              </a:rPr>
              <a:t>modo </a:t>
            </a:r>
            <a:r>
              <a:rPr sz="1200" spc="-5" dirty="0">
                <a:latin typeface="Times New Roman"/>
                <a:cs typeface="Times New Roman"/>
              </a:rPr>
              <a:t>nei </a:t>
            </a:r>
            <a:r>
              <a:rPr sz="1200" dirty="0">
                <a:latin typeface="Times New Roman"/>
                <a:cs typeface="Times New Roman"/>
              </a:rPr>
              <a:t>sette </a:t>
            </a:r>
            <a:r>
              <a:rPr sz="1200" spc="-5" dirty="0">
                <a:latin typeface="Times New Roman"/>
                <a:cs typeface="Times New Roman"/>
              </a:rPr>
              <a:t>Superuniversi.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i="1" dirty="0">
                <a:latin typeface="Times New Roman"/>
                <a:cs typeface="Times New Roman"/>
              </a:rPr>
              <a:t>terziafini, </a:t>
            </a:r>
            <a:r>
              <a:rPr sz="1200" spc="-5" dirty="0">
                <a:latin typeface="Times New Roman"/>
                <a:cs typeface="Times New Roman"/>
              </a:rPr>
              <a:t>originati </a:t>
            </a:r>
            <a:r>
              <a:rPr sz="1200" dirty="0">
                <a:latin typeface="Times New Roman"/>
                <a:cs typeface="Times New Roman"/>
              </a:rPr>
              <a:t>dallo Spirito </a:t>
            </a:r>
            <a:r>
              <a:rPr sz="1200" spc="-5" dirty="0">
                <a:latin typeface="Times New Roman"/>
                <a:cs typeface="Times New Roman"/>
              </a:rPr>
              <a:t>Infinito,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sono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985824" y="4403377"/>
            <a:ext cx="6866890" cy="1943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410"/>
              </a:lnSpc>
            </a:pPr>
            <a:r>
              <a:rPr sz="1200" dirty="0">
                <a:latin typeface="Times New Roman"/>
                <a:cs typeface="Times New Roman"/>
              </a:rPr>
              <a:t>infine </a:t>
            </a:r>
            <a:r>
              <a:rPr sz="1200" spc="-5" dirty="0">
                <a:latin typeface="Times New Roman"/>
                <a:cs typeface="Times New Roman"/>
              </a:rPr>
              <a:t>dediti </a:t>
            </a:r>
            <a:r>
              <a:rPr sz="1200" dirty="0">
                <a:latin typeface="Times New Roman"/>
                <a:cs typeface="Times New Roman"/>
              </a:rPr>
              <a:t>al </a:t>
            </a:r>
            <a:r>
              <a:rPr sz="1200" spc="-5" dirty="0">
                <a:latin typeface="Times New Roman"/>
                <a:cs typeface="Times New Roman"/>
              </a:rPr>
              <a:t>servizio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collegamento dei Figli Creatori con gli </a:t>
            </a:r>
            <a:r>
              <a:rPr sz="1200" dirty="0">
                <a:latin typeface="Times New Roman"/>
                <a:cs typeface="Times New Roman"/>
              </a:rPr>
              <a:t>Antichi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Giorni. </a:t>
            </a:r>
            <a:r>
              <a:rPr sz="1200" spc="-5" dirty="0">
                <a:latin typeface="Times New Roman"/>
                <a:cs typeface="Times New Roman"/>
              </a:rPr>
              <a:t>Gli onniafini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creati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1" name="object 11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50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502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12759" cy="40716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520700" marR="53340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concerto </a:t>
            </a:r>
            <a:r>
              <a:rPr sz="1200" dirty="0">
                <a:latin typeface="Times New Roman"/>
                <a:cs typeface="Times New Roman"/>
              </a:rPr>
              <a:t>dallo Spirito </a:t>
            </a:r>
            <a:r>
              <a:rPr sz="1200" spc="-5" dirty="0">
                <a:latin typeface="Times New Roman"/>
                <a:cs typeface="Times New Roman"/>
              </a:rPr>
              <a:t>Infinito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dai </a:t>
            </a:r>
            <a:r>
              <a:rPr sz="1200" dirty="0">
                <a:latin typeface="Times New Roman"/>
                <a:cs typeface="Times New Roman"/>
              </a:rPr>
              <a:t>Sette </a:t>
            </a:r>
            <a:r>
              <a:rPr sz="1200" spc="-5" dirty="0">
                <a:latin typeface="Times New Roman"/>
                <a:cs typeface="Times New Roman"/>
              </a:rPr>
              <a:t>Esecutivi Supremi, </a:t>
            </a:r>
            <a:r>
              <a:rPr sz="1200" dirty="0">
                <a:latin typeface="Times New Roman"/>
                <a:cs typeface="Times New Roman"/>
              </a:rPr>
              <a:t>e sono i servitori </a:t>
            </a:r>
            <a:r>
              <a:rPr sz="1200" spc="-5" dirty="0">
                <a:latin typeface="Times New Roman"/>
                <a:cs typeface="Times New Roman"/>
              </a:rPr>
              <a:t>esclusivi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questi ultimi. L’analisi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questi </a:t>
            </a:r>
            <a:r>
              <a:rPr sz="1200" dirty="0">
                <a:latin typeface="Times New Roman"/>
                <a:cs typeface="Times New Roman"/>
              </a:rPr>
              <a:t>tre ordini </a:t>
            </a:r>
            <a:r>
              <a:rPr sz="1200" spc="-5" dirty="0">
                <a:latin typeface="Times New Roman"/>
                <a:cs typeface="Times New Roman"/>
              </a:rPr>
              <a:t>sarà argomento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un’esposizione successiva della </a:t>
            </a:r>
            <a:r>
              <a:rPr sz="1200" dirty="0">
                <a:latin typeface="Times New Roman"/>
                <a:cs typeface="Times New Roman"/>
              </a:rPr>
              <a:t>presente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serie.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520700" marR="489584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(286.2) 26:1.14 </a:t>
            </a:r>
            <a:r>
              <a:rPr sz="1200" dirty="0">
                <a:latin typeface="Times New Roman"/>
                <a:cs typeface="Times New Roman"/>
              </a:rPr>
              <a:t>3. </a:t>
            </a:r>
            <a:r>
              <a:rPr sz="1200" i="1" spc="-5" dirty="0">
                <a:latin typeface="Times New Roman"/>
                <a:cs typeface="Times New Roman"/>
              </a:rPr>
              <a:t>Gli Spiriti </a:t>
            </a:r>
            <a:r>
              <a:rPr sz="1200" i="1" dirty="0">
                <a:latin typeface="Times New Roman"/>
                <a:cs typeface="Times New Roman"/>
              </a:rPr>
              <a:t>Tutelari </a:t>
            </a:r>
            <a:r>
              <a:rPr sz="1200" i="1" spc="-5" dirty="0">
                <a:latin typeface="Times New Roman"/>
                <a:cs typeface="Times New Roman"/>
              </a:rPr>
              <a:t>degli Universi Locali </a:t>
            </a:r>
            <a:r>
              <a:rPr sz="1200" spc="-5" dirty="0">
                <a:latin typeface="Times New Roman"/>
                <a:cs typeface="Times New Roman"/>
              </a:rPr>
              <a:t>comprendono </a:t>
            </a:r>
            <a:r>
              <a:rPr sz="1200" dirty="0">
                <a:latin typeface="Times New Roman"/>
                <a:cs typeface="Times New Roman"/>
              </a:rPr>
              <a:t>i serafini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loro assistenti,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i="1" spc="-5" dirty="0">
                <a:latin typeface="Times New Roman"/>
                <a:cs typeface="Times New Roman"/>
              </a:rPr>
              <a:t>cherubini. </a:t>
            </a:r>
            <a:r>
              <a:rPr sz="1200" dirty="0">
                <a:latin typeface="Times New Roman"/>
                <a:cs typeface="Times New Roman"/>
              </a:rPr>
              <a:t>Gli  </a:t>
            </a:r>
            <a:r>
              <a:rPr sz="1200" spc="-5" dirty="0">
                <a:latin typeface="Times New Roman"/>
                <a:cs typeface="Times New Roman"/>
              </a:rPr>
              <a:t>ascendenti </a:t>
            </a:r>
            <a:r>
              <a:rPr sz="1200" dirty="0">
                <a:latin typeface="Times New Roman"/>
                <a:cs typeface="Times New Roman"/>
              </a:rPr>
              <a:t>mortali </a:t>
            </a:r>
            <a:r>
              <a:rPr sz="1200" spc="-5" dirty="0">
                <a:latin typeface="Times New Roman"/>
                <a:cs typeface="Times New Roman"/>
              </a:rPr>
              <a:t>hanno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contatto </a:t>
            </a:r>
            <a:r>
              <a:rPr sz="1200" dirty="0">
                <a:latin typeface="Times New Roman"/>
                <a:cs typeface="Times New Roman"/>
              </a:rPr>
              <a:t>iniziale </a:t>
            </a:r>
            <a:r>
              <a:rPr sz="1200" spc="-5" dirty="0">
                <a:latin typeface="Times New Roman"/>
                <a:cs typeface="Times New Roman"/>
              </a:rPr>
              <a:t>con questa discendenza </a:t>
            </a:r>
            <a:r>
              <a:rPr sz="1200" dirty="0">
                <a:latin typeface="Times New Roman"/>
                <a:cs typeface="Times New Roman"/>
              </a:rPr>
              <a:t>di uno Spirito </a:t>
            </a:r>
            <a:r>
              <a:rPr sz="1200" spc="-5" dirty="0">
                <a:latin typeface="Times New Roman"/>
                <a:cs typeface="Times New Roman"/>
              </a:rPr>
              <a:t>Madre </a:t>
            </a:r>
            <a:r>
              <a:rPr sz="1200" dirty="0">
                <a:latin typeface="Times New Roman"/>
                <a:cs typeface="Times New Roman"/>
              </a:rPr>
              <a:t>d’Universo. </a:t>
            </a:r>
            <a:r>
              <a:rPr sz="1200" spc="-15" dirty="0">
                <a:latin typeface="Times New Roman"/>
                <a:cs typeface="Times New Roman"/>
              </a:rPr>
              <a:t>Le </a:t>
            </a:r>
            <a:r>
              <a:rPr sz="1200" i="1" spc="-5" dirty="0">
                <a:latin typeface="Times New Roman"/>
                <a:cs typeface="Times New Roman"/>
              </a:rPr>
              <a:t>creature  intermedie,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nascono </a:t>
            </a:r>
            <a:r>
              <a:rPr sz="1200" spc="-5" dirty="0">
                <a:latin typeface="Times New Roman"/>
                <a:cs typeface="Times New Roman"/>
              </a:rPr>
              <a:t>sui </a:t>
            </a:r>
            <a:r>
              <a:rPr sz="1200" dirty="0">
                <a:latin typeface="Times New Roman"/>
                <a:cs typeface="Times New Roman"/>
              </a:rPr>
              <a:t>mondi abitati, non </a:t>
            </a:r>
            <a:r>
              <a:rPr sz="1200" spc="-5" dirty="0">
                <a:latin typeface="Times New Roman"/>
                <a:cs typeface="Times New Roman"/>
              </a:rPr>
              <a:t>fanno parte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realtà degli ordini angelici </a:t>
            </a:r>
            <a:r>
              <a:rPr sz="1200" dirty="0">
                <a:latin typeface="Times New Roman"/>
                <a:cs typeface="Times New Roman"/>
              </a:rPr>
              <a:t>propriamente </a:t>
            </a:r>
            <a:r>
              <a:rPr sz="1200" spc="-5" dirty="0">
                <a:latin typeface="Times New Roman"/>
                <a:cs typeface="Times New Roman"/>
              </a:rPr>
              <a:t>detti, sebbene  </a:t>
            </a:r>
            <a:r>
              <a:rPr sz="1200" dirty="0">
                <a:latin typeface="Times New Roman"/>
                <a:cs typeface="Times New Roman"/>
              </a:rPr>
              <a:t>siano </a:t>
            </a:r>
            <a:r>
              <a:rPr sz="1200" spc="-5" dirty="0">
                <a:latin typeface="Times New Roman"/>
                <a:cs typeface="Times New Roman"/>
              </a:rPr>
              <a:t>spesso </a:t>
            </a:r>
            <a:r>
              <a:rPr sz="1200" dirty="0">
                <a:latin typeface="Times New Roman"/>
                <a:cs typeface="Times New Roman"/>
              </a:rPr>
              <a:t>funzionalmente </a:t>
            </a:r>
            <a:r>
              <a:rPr sz="1200" spc="-5" dirty="0">
                <a:latin typeface="Times New Roman"/>
                <a:cs typeface="Times New Roman"/>
              </a:rPr>
              <a:t>raggruppate con gli </a:t>
            </a:r>
            <a:r>
              <a:rPr sz="1200" dirty="0">
                <a:latin typeface="Times New Roman"/>
                <a:cs typeface="Times New Roman"/>
              </a:rPr>
              <a:t>spiriti </a:t>
            </a:r>
            <a:r>
              <a:rPr sz="1200" spc="-5" dirty="0">
                <a:latin typeface="Times New Roman"/>
                <a:cs typeface="Times New Roman"/>
              </a:rPr>
              <a:t>tutelari.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loro storia,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una descrizione </a:t>
            </a:r>
            <a:r>
              <a:rPr sz="1200" spc="-5" dirty="0">
                <a:latin typeface="Times New Roman"/>
                <a:cs typeface="Times New Roman"/>
              </a:rPr>
              <a:t>dei serafini </a:t>
            </a:r>
            <a:r>
              <a:rPr sz="1200" dirty="0">
                <a:latin typeface="Times New Roman"/>
                <a:cs typeface="Times New Roman"/>
              </a:rPr>
              <a:t>e dei  </a:t>
            </a:r>
            <a:r>
              <a:rPr sz="1200" spc="-5" dirty="0">
                <a:latin typeface="Times New Roman"/>
                <a:cs typeface="Times New Roman"/>
              </a:rPr>
              <a:t>cherubini,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presentata </a:t>
            </a:r>
            <a:r>
              <a:rPr sz="1200" spc="5" dirty="0">
                <a:latin typeface="Times New Roman"/>
                <a:cs typeface="Times New Roman"/>
              </a:rPr>
              <a:t>nei </a:t>
            </a:r>
            <a:r>
              <a:rPr sz="1200" spc="-5" dirty="0">
                <a:latin typeface="Times New Roman"/>
                <a:cs typeface="Times New Roman"/>
              </a:rPr>
              <a:t>fascicoli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trattano degli affari del </a:t>
            </a:r>
            <a:r>
              <a:rPr sz="1200" dirty="0">
                <a:latin typeface="Times New Roman"/>
                <a:cs typeface="Times New Roman"/>
              </a:rPr>
              <a:t>vostro Universo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locale.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10858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(286.3) 26:1.15 </a:t>
            </a:r>
            <a:r>
              <a:rPr sz="1200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gli ordini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schiere angeliche si dedicano ai </a:t>
            </a:r>
            <a:r>
              <a:rPr sz="1200" dirty="0">
                <a:latin typeface="Times New Roman"/>
                <a:cs typeface="Times New Roman"/>
              </a:rPr>
              <a:t>vari </a:t>
            </a:r>
            <a:r>
              <a:rPr sz="1200" spc="-5" dirty="0">
                <a:latin typeface="Times New Roman"/>
                <a:cs typeface="Times New Roman"/>
              </a:rPr>
              <a:t>servizi universali ed assistono </a:t>
            </a:r>
            <a:r>
              <a:rPr sz="1200" dirty="0">
                <a:latin typeface="Times New Roman"/>
                <a:cs typeface="Times New Roman"/>
              </a:rPr>
              <a:t>in un modo o in un altro gli  </a:t>
            </a:r>
            <a:r>
              <a:rPr sz="1200" spc="-5" dirty="0">
                <a:latin typeface="Times New Roman"/>
                <a:cs typeface="Times New Roman"/>
              </a:rPr>
              <a:t>ordini superiori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esseri celesti. Ma </a:t>
            </a:r>
            <a:r>
              <a:rPr sz="1200" dirty="0">
                <a:latin typeface="Times New Roman"/>
                <a:cs typeface="Times New Roman"/>
              </a:rPr>
              <a:t>sono i </a:t>
            </a:r>
            <a:r>
              <a:rPr sz="1200" spc="-5" dirty="0">
                <a:latin typeface="Times New Roman"/>
                <a:cs typeface="Times New Roman"/>
              </a:rPr>
              <a:t>supernafini,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seconafini ed </a:t>
            </a:r>
            <a:r>
              <a:rPr sz="1200" dirty="0">
                <a:latin typeface="Times New Roman"/>
                <a:cs typeface="Times New Roman"/>
              </a:rPr>
              <a:t>i serafini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impiegati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gran numero </a:t>
            </a:r>
            <a:r>
              <a:rPr sz="1200" dirty="0">
                <a:latin typeface="Times New Roman"/>
                <a:cs typeface="Times New Roman"/>
              </a:rPr>
              <a:t>in appoggio al  piano </a:t>
            </a:r>
            <a:r>
              <a:rPr sz="1200" spc="-5" dirty="0">
                <a:latin typeface="Times New Roman"/>
                <a:cs typeface="Times New Roman"/>
              </a:rPr>
              <a:t>ascendente </a:t>
            </a:r>
            <a:r>
              <a:rPr sz="1200" dirty="0">
                <a:latin typeface="Times New Roman"/>
                <a:cs typeface="Times New Roman"/>
              </a:rPr>
              <a:t>di perfezione </a:t>
            </a:r>
            <a:r>
              <a:rPr sz="1200" spc="-5" dirty="0">
                <a:latin typeface="Times New Roman"/>
                <a:cs typeface="Times New Roman"/>
              </a:rPr>
              <a:t>progressiva per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figli del tempo. Operando nell’Universo centrale, </a:t>
            </a:r>
            <a:r>
              <a:rPr sz="1200" dirty="0">
                <a:latin typeface="Times New Roman"/>
                <a:cs typeface="Times New Roman"/>
              </a:rPr>
              <a:t>nei </a:t>
            </a:r>
            <a:r>
              <a:rPr sz="1200" spc="-5" dirty="0">
                <a:latin typeface="Times New Roman"/>
                <a:cs typeface="Times New Roman"/>
              </a:rPr>
              <a:t>Superuniversi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negli  Universi locali, essi formano quella </a:t>
            </a:r>
            <a:r>
              <a:rPr sz="1200" dirty="0">
                <a:latin typeface="Times New Roman"/>
                <a:cs typeface="Times New Roman"/>
              </a:rPr>
              <a:t>catena </a:t>
            </a:r>
            <a:r>
              <a:rPr sz="1200" spc="-5" dirty="0">
                <a:latin typeface="Times New Roman"/>
                <a:cs typeface="Times New Roman"/>
              </a:rPr>
              <a:t>ininterrotta </a:t>
            </a:r>
            <a:r>
              <a:rPr sz="1200" dirty="0">
                <a:latin typeface="Times New Roman"/>
                <a:cs typeface="Times New Roman"/>
              </a:rPr>
              <a:t>di ministri </a:t>
            </a:r>
            <a:r>
              <a:rPr sz="1200" spc="-5" dirty="0">
                <a:latin typeface="Times New Roman"/>
                <a:cs typeface="Times New Roman"/>
              </a:rPr>
              <a:t>spirituali che </a:t>
            </a:r>
            <a:r>
              <a:rPr sz="1200" dirty="0">
                <a:latin typeface="Times New Roman"/>
                <a:cs typeface="Times New Roman"/>
              </a:rPr>
              <a:t>è stata stabilita </a:t>
            </a:r>
            <a:r>
              <a:rPr sz="1200" spc="-5" dirty="0">
                <a:latin typeface="Times New Roman"/>
                <a:cs typeface="Times New Roman"/>
              </a:rPr>
              <a:t>dallo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Infinito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5" dirty="0">
                <a:latin typeface="Times New Roman"/>
                <a:cs typeface="Times New Roman"/>
              </a:rPr>
              <a:t>aiutare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guidare </a:t>
            </a:r>
            <a:r>
              <a:rPr sz="1200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quelli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cercano </a:t>
            </a:r>
            <a:r>
              <a:rPr sz="1200" dirty="0">
                <a:latin typeface="Times New Roman"/>
                <a:cs typeface="Times New Roman"/>
              </a:rPr>
              <a:t>di raggiungere il Padre </a:t>
            </a:r>
            <a:r>
              <a:rPr sz="1200" spc="-5" dirty="0">
                <a:latin typeface="Times New Roman"/>
                <a:cs typeface="Times New Roman"/>
              </a:rPr>
              <a:t>Universale </a:t>
            </a:r>
            <a:r>
              <a:rPr sz="1200" dirty="0">
                <a:latin typeface="Times New Roman"/>
                <a:cs typeface="Times New Roman"/>
              </a:rPr>
              <a:t>tramite il </a:t>
            </a:r>
            <a:r>
              <a:rPr sz="1200" spc="-5" dirty="0">
                <a:latin typeface="Times New Roman"/>
                <a:cs typeface="Times New Roman"/>
              </a:rPr>
              <a:t>Figlio</a:t>
            </a:r>
            <a:r>
              <a:rPr sz="1200" dirty="0">
                <a:latin typeface="Times New Roman"/>
                <a:cs typeface="Times New Roman"/>
              </a:rPr>
              <a:t> Eterno.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431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(286.4) 26:1.16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supernafini sono limitati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“polarità spirituale” riguardo ad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sola fase </a:t>
            </a:r>
            <a:r>
              <a:rPr sz="1200" dirty="0">
                <a:latin typeface="Times New Roman"/>
                <a:cs typeface="Times New Roman"/>
              </a:rPr>
              <a:t>della loro azione, </a:t>
            </a:r>
            <a:r>
              <a:rPr sz="1200" spc="-5" dirty="0">
                <a:latin typeface="Times New Roman"/>
                <a:cs typeface="Times New Roman"/>
              </a:rPr>
              <a:t>quella con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Padre  Universale. Essi possono lavorare </a:t>
            </a:r>
            <a:r>
              <a:rPr sz="1200" dirty="0">
                <a:latin typeface="Times New Roman"/>
                <a:cs typeface="Times New Roman"/>
              </a:rPr>
              <a:t>da soli, salvo quando </a:t>
            </a:r>
            <a:r>
              <a:rPr sz="1200" spc="-5" dirty="0">
                <a:latin typeface="Times New Roman"/>
                <a:cs typeface="Times New Roman"/>
              </a:rPr>
              <a:t>impiegano </a:t>
            </a:r>
            <a:r>
              <a:rPr sz="1200" dirty="0">
                <a:latin typeface="Times New Roman"/>
                <a:cs typeface="Times New Roman"/>
              </a:rPr>
              <a:t>direttamente i </a:t>
            </a:r>
            <a:r>
              <a:rPr sz="1200" spc="-5" dirty="0">
                <a:latin typeface="Times New Roman"/>
                <a:cs typeface="Times New Roman"/>
              </a:rPr>
              <a:t>circuiti esclusivi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Padre. </a:t>
            </a:r>
            <a:r>
              <a:rPr sz="1200" dirty="0">
                <a:latin typeface="Times New Roman"/>
                <a:cs typeface="Times New Roman"/>
              </a:rPr>
              <a:t>Quando sono in  </a:t>
            </a:r>
            <a:r>
              <a:rPr sz="1200" spc="-5" dirty="0">
                <a:latin typeface="Times New Roman"/>
                <a:cs typeface="Times New Roman"/>
              </a:rPr>
              <a:t>ricezione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potere sul ministero diretto del Padre,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necessario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dei supernafini si associno volontariamente </a:t>
            </a:r>
            <a:r>
              <a:rPr sz="1200" dirty="0">
                <a:latin typeface="Times New Roman"/>
                <a:cs typeface="Times New Roman"/>
              </a:rPr>
              <a:t>in coppie </a:t>
            </a:r>
            <a:r>
              <a:rPr sz="1200" spc="5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essere 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grado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funzionare.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seconafini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limitati nello stesso </a:t>
            </a:r>
            <a:r>
              <a:rPr sz="1200" dirty="0">
                <a:latin typeface="Times New Roman"/>
                <a:cs typeface="Times New Roman"/>
              </a:rPr>
              <a:t>modo </a:t>
            </a:r>
            <a:r>
              <a:rPr sz="1200" spc="-5" dirty="0">
                <a:latin typeface="Times New Roman"/>
                <a:cs typeface="Times New Roman"/>
              </a:rPr>
              <a:t>ed inoltre devono </a:t>
            </a:r>
            <a:r>
              <a:rPr sz="1200" dirty="0">
                <a:latin typeface="Times New Roman"/>
                <a:cs typeface="Times New Roman"/>
              </a:rPr>
              <a:t>lavorare in coppie </a:t>
            </a:r>
            <a:r>
              <a:rPr sz="1200" spc="-5" dirty="0">
                <a:latin typeface="Times New Roman"/>
                <a:cs typeface="Times New Roman"/>
              </a:rPr>
              <a:t>per sincronizzarsi </a:t>
            </a:r>
            <a:r>
              <a:rPr sz="1200" dirty="0">
                <a:latin typeface="Times New Roman"/>
                <a:cs typeface="Times New Roman"/>
              </a:rPr>
              <a:t>con i  </a:t>
            </a:r>
            <a:r>
              <a:rPr sz="1200" spc="-5" dirty="0">
                <a:latin typeface="Times New Roman"/>
                <a:cs typeface="Times New Roman"/>
              </a:rPr>
              <a:t>circuiti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Figlio Eterno. </a:t>
            </a:r>
            <a:r>
              <a:rPr sz="1200" dirty="0">
                <a:latin typeface="Times New Roman"/>
                <a:cs typeface="Times New Roman"/>
              </a:rPr>
              <a:t>I serafini possono </a:t>
            </a:r>
            <a:r>
              <a:rPr sz="1200" spc="-5" dirty="0">
                <a:latin typeface="Times New Roman"/>
                <a:cs typeface="Times New Roman"/>
              </a:rPr>
              <a:t>lavorare singolarmente come personalità </a:t>
            </a:r>
            <a:r>
              <a:rPr sz="1200" dirty="0">
                <a:latin typeface="Times New Roman"/>
                <a:cs typeface="Times New Roman"/>
              </a:rPr>
              <a:t>distinte e localizzate, ma sono in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grado</a:t>
            </a:r>
            <a:endParaRPr sz="1200">
              <a:latin typeface="Times New Roman"/>
              <a:cs typeface="Times New Roman"/>
            </a:endParaRPr>
          </a:p>
          <a:p>
            <a:pPr marL="63500" marR="90170" algn="just">
              <a:lnSpc>
                <a:spcPts val="1380"/>
              </a:lnSpc>
              <a:spcBef>
                <a:spcPts val="35"/>
              </a:spcBef>
            </a:pPr>
            <a:r>
              <a:rPr sz="1200" spc="-5" dirty="0">
                <a:latin typeface="Times New Roman"/>
                <a:cs typeface="Times New Roman"/>
              </a:rPr>
              <a:t>d’inserirsi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circuito solo se sono polarizzati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coppie </a:t>
            </a:r>
            <a:r>
              <a:rPr sz="1200" dirty="0">
                <a:latin typeface="Times New Roman"/>
                <a:cs typeface="Times New Roman"/>
              </a:rPr>
              <a:t>di collegamento. Quando </a:t>
            </a:r>
            <a:r>
              <a:rPr sz="1200" spc="-5" dirty="0">
                <a:latin typeface="Times New Roman"/>
                <a:cs typeface="Times New Roman"/>
              </a:rPr>
              <a:t>questi esseri </a:t>
            </a:r>
            <a:r>
              <a:rPr sz="1200" dirty="0">
                <a:latin typeface="Times New Roman"/>
                <a:cs typeface="Times New Roman"/>
              </a:rPr>
              <a:t>spirituali sono </a:t>
            </a:r>
            <a:r>
              <a:rPr sz="1200" spc="-5" dirty="0">
                <a:latin typeface="Times New Roman"/>
                <a:cs typeface="Times New Roman"/>
              </a:rPr>
              <a:t>associati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coppie, si  </a:t>
            </a:r>
            <a:r>
              <a:rPr sz="1200" dirty="0">
                <a:latin typeface="Times New Roman"/>
                <a:cs typeface="Times New Roman"/>
              </a:rPr>
              <a:t>dice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uno è </a:t>
            </a:r>
            <a:r>
              <a:rPr sz="1200" spc="-5" dirty="0">
                <a:latin typeface="Times New Roman"/>
                <a:cs typeface="Times New Roman"/>
              </a:rPr>
              <a:t>complementare dell’altro. </a:t>
            </a:r>
            <a:r>
              <a:rPr sz="1200" spc="-10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relazioni </a:t>
            </a:r>
            <a:r>
              <a:rPr sz="1200" spc="-5" dirty="0">
                <a:latin typeface="Times New Roman"/>
                <a:cs typeface="Times New Roman"/>
              </a:rPr>
              <a:t>complementari </a:t>
            </a:r>
            <a:r>
              <a:rPr sz="1200" dirty="0">
                <a:latin typeface="Times New Roman"/>
                <a:cs typeface="Times New Roman"/>
              </a:rPr>
              <a:t>possono </a:t>
            </a:r>
            <a:r>
              <a:rPr sz="1200" spc="-5" dirty="0">
                <a:latin typeface="Times New Roman"/>
                <a:cs typeface="Times New Roman"/>
              </a:rPr>
              <a:t>essere transitorie; esse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sono necessariamente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natura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permanente.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50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503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97850" cy="41351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6858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(286.5) 26:1.17 </a:t>
            </a:r>
            <a:r>
              <a:rPr sz="1200" spc="-5" dirty="0">
                <a:latin typeface="Times New Roman"/>
                <a:cs typeface="Times New Roman"/>
              </a:rPr>
              <a:t>Queste brillanti creature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luce sono direttamente sostentate dall’assorbimento </a:t>
            </a:r>
            <a:r>
              <a:rPr sz="1200" dirty="0">
                <a:latin typeface="Times New Roman"/>
                <a:cs typeface="Times New Roman"/>
              </a:rPr>
              <a:t>dell’energia </a:t>
            </a:r>
            <a:r>
              <a:rPr sz="1200" spc="-5" dirty="0">
                <a:latin typeface="Times New Roman"/>
                <a:cs typeface="Times New Roman"/>
              </a:rPr>
              <a:t>spirituale dei circuiti </a:t>
            </a:r>
            <a:r>
              <a:rPr sz="1200" dirty="0">
                <a:latin typeface="Times New Roman"/>
                <a:cs typeface="Times New Roman"/>
              </a:rPr>
              <a:t>primari  </a:t>
            </a:r>
            <a:r>
              <a:rPr sz="1200" spc="-5" dirty="0">
                <a:latin typeface="Times New Roman"/>
                <a:cs typeface="Times New Roman"/>
              </a:rPr>
              <a:t>dell’Universo. </a:t>
            </a:r>
            <a:r>
              <a:rPr sz="1200" dirty="0">
                <a:latin typeface="Times New Roman"/>
                <a:cs typeface="Times New Roman"/>
              </a:rPr>
              <a:t>I mortali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Urantia devono </a:t>
            </a:r>
            <a:r>
              <a:rPr sz="1200" dirty="0">
                <a:latin typeface="Times New Roman"/>
                <a:cs typeface="Times New Roman"/>
              </a:rPr>
              <a:t>ottenere </a:t>
            </a:r>
            <a:r>
              <a:rPr sz="1200" spc="-5" dirty="0">
                <a:latin typeface="Times New Roman"/>
                <a:cs typeface="Times New Roman"/>
              </a:rPr>
              <a:t>energia-luce </a:t>
            </a:r>
            <a:r>
              <a:rPr sz="1200" dirty="0">
                <a:latin typeface="Times New Roman"/>
                <a:cs typeface="Times New Roman"/>
              </a:rPr>
              <a:t>mediante </a:t>
            </a:r>
            <a:r>
              <a:rPr sz="1200" spc="-5" dirty="0">
                <a:latin typeface="Times New Roman"/>
                <a:cs typeface="Times New Roman"/>
              </a:rPr>
              <a:t>l’assunzione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vegetali, </a:t>
            </a:r>
            <a:r>
              <a:rPr sz="1200" dirty="0">
                <a:latin typeface="Times New Roman"/>
                <a:cs typeface="Times New Roman"/>
              </a:rPr>
              <a:t>ma le </a:t>
            </a:r>
            <a:r>
              <a:rPr sz="1200" spc="-5" dirty="0">
                <a:latin typeface="Times New Roman"/>
                <a:cs typeface="Times New Roman"/>
              </a:rPr>
              <a:t>schiere angeliche </a:t>
            </a:r>
            <a:r>
              <a:rPr sz="1200" dirty="0">
                <a:latin typeface="Times New Roman"/>
                <a:cs typeface="Times New Roman"/>
              </a:rPr>
              <a:t>sono  </a:t>
            </a:r>
            <a:r>
              <a:rPr sz="1200" spc="-5" dirty="0">
                <a:latin typeface="Times New Roman"/>
                <a:cs typeface="Times New Roman"/>
              </a:rPr>
              <a:t>inserite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circuiti; esse “hanno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cibo </a:t>
            </a:r>
            <a:r>
              <a:rPr sz="1200" dirty="0">
                <a:latin typeface="Times New Roman"/>
                <a:cs typeface="Times New Roman"/>
              </a:rPr>
              <a:t>che voi non </a:t>
            </a:r>
            <a:r>
              <a:rPr sz="1200" spc="-5" dirty="0">
                <a:latin typeface="Times New Roman"/>
                <a:cs typeface="Times New Roman"/>
              </a:rPr>
              <a:t>conoscete”. </a:t>
            </a:r>
            <a:r>
              <a:rPr sz="1200" dirty="0">
                <a:latin typeface="Times New Roman"/>
                <a:cs typeface="Times New Roman"/>
              </a:rPr>
              <a:t>Esse beneficiano </a:t>
            </a:r>
            <a:r>
              <a:rPr sz="1200" spc="-5" dirty="0">
                <a:latin typeface="Times New Roman"/>
                <a:cs typeface="Times New Roman"/>
              </a:rPr>
              <a:t>anche degli insegnamenti circolanti </a:t>
            </a:r>
            <a:r>
              <a:rPr sz="1200" dirty="0">
                <a:latin typeface="Times New Roman"/>
                <a:cs typeface="Times New Roman"/>
              </a:rPr>
              <a:t>dei  </a:t>
            </a:r>
            <a:r>
              <a:rPr sz="1200" spc="-5" dirty="0">
                <a:latin typeface="Times New Roman"/>
                <a:cs typeface="Times New Roman"/>
              </a:rPr>
              <a:t>meravigliosi Figli Istruttori Trinitari; hanno </a:t>
            </a:r>
            <a:r>
              <a:rPr sz="1200" dirty="0">
                <a:latin typeface="Times New Roman"/>
                <a:cs typeface="Times New Roman"/>
              </a:rPr>
              <a:t>una ricezione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conoscenza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assorbimento </a:t>
            </a:r>
            <a:r>
              <a:rPr sz="1200" dirty="0">
                <a:latin typeface="Times New Roman"/>
                <a:cs typeface="Times New Roman"/>
              </a:rPr>
              <a:t>della saggezza molto </a:t>
            </a:r>
            <a:r>
              <a:rPr sz="1200" spc="-5" dirty="0">
                <a:latin typeface="Times New Roman"/>
                <a:cs typeface="Times New Roman"/>
              </a:rPr>
              <a:t>simile alla 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tecnica </a:t>
            </a:r>
            <a:r>
              <a:rPr sz="1200" dirty="0">
                <a:latin typeface="Times New Roman"/>
                <a:cs typeface="Times New Roman"/>
              </a:rPr>
              <a:t>di assimilazione </a:t>
            </a:r>
            <a:r>
              <a:rPr sz="1200" spc="-5" dirty="0">
                <a:latin typeface="Times New Roman"/>
                <a:cs typeface="Times New Roman"/>
              </a:rPr>
              <a:t>delle energie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vitali.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2. I possenti</a:t>
            </a:r>
            <a:r>
              <a:rPr sz="1600" b="1" spc="-20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supernafini</a:t>
            </a:r>
            <a:endParaRPr sz="1600">
              <a:latin typeface="Times New Roman"/>
              <a:cs typeface="Times New Roman"/>
            </a:endParaRPr>
          </a:p>
          <a:p>
            <a:pPr marL="76200" marR="237490">
              <a:lnSpc>
                <a:spcPts val="1370"/>
              </a:lnSpc>
              <a:spcBef>
                <a:spcPts val="143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(286.6) 26:2.1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supernafini sono gli abili </a:t>
            </a:r>
            <a:r>
              <a:rPr sz="1200" dirty="0">
                <a:latin typeface="Times New Roman"/>
                <a:cs typeface="Times New Roman"/>
              </a:rPr>
              <a:t>assistenti di tutti i </a:t>
            </a:r>
            <a:r>
              <a:rPr sz="1200" spc="-5" dirty="0">
                <a:latin typeface="Times New Roman"/>
                <a:cs typeface="Times New Roman"/>
              </a:rPr>
              <a:t>tipi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esseri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soggiornano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Paradiso </a:t>
            </a:r>
            <a:r>
              <a:rPr sz="1200" dirty="0">
                <a:latin typeface="Times New Roman"/>
                <a:cs typeface="Times New Roman"/>
              </a:rPr>
              <a:t>e nell’Universo </a:t>
            </a:r>
            <a:r>
              <a:rPr sz="1200" spc="-5" dirty="0">
                <a:latin typeface="Times New Roman"/>
                <a:cs typeface="Times New Roman"/>
              </a:rPr>
              <a:t>centrale. Questi  angeli elevati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creati </a:t>
            </a:r>
            <a:r>
              <a:rPr sz="1200" dirty="0">
                <a:latin typeface="Times New Roman"/>
                <a:cs typeface="Times New Roman"/>
              </a:rPr>
              <a:t>in tre ordini </a:t>
            </a:r>
            <a:r>
              <a:rPr sz="1200" spc="-5" dirty="0">
                <a:latin typeface="Times New Roman"/>
                <a:cs typeface="Times New Roman"/>
              </a:rPr>
              <a:t>maggiori: primario, secondario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terziario.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31242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(287.1) 26:2.2 </a:t>
            </a:r>
            <a:r>
              <a:rPr sz="1200" i="1" dirty="0">
                <a:latin typeface="Times New Roman"/>
                <a:cs typeface="Times New Roman"/>
              </a:rPr>
              <a:t>I </a:t>
            </a:r>
            <a:r>
              <a:rPr sz="1200" i="1" spc="-5" dirty="0">
                <a:latin typeface="Times New Roman"/>
                <a:cs typeface="Times New Roman"/>
              </a:rPr>
              <a:t>supernafini primari </a:t>
            </a:r>
            <a:r>
              <a:rPr sz="1200" dirty="0">
                <a:latin typeface="Times New Roman"/>
                <a:cs typeface="Times New Roman"/>
              </a:rPr>
              <a:t>sono la discendenza </a:t>
            </a:r>
            <a:r>
              <a:rPr sz="1200" spc="-5" dirty="0">
                <a:latin typeface="Times New Roman"/>
                <a:cs typeface="Times New Roman"/>
              </a:rPr>
              <a:t>esclusiva del Creatore Congiunto. Essi </a:t>
            </a:r>
            <a:r>
              <a:rPr sz="1200" dirty="0">
                <a:latin typeface="Times New Roman"/>
                <a:cs typeface="Times New Roman"/>
              </a:rPr>
              <a:t>dividono il loro </a:t>
            </a:r>
            <a:r>
              <a:rPr sz="1200" spc="-5" dirty="0">
                <a:latin typeface="Times New Roman"/>
                <a:cs typeface="Times New Roman"/>
              </a:rPr>
              <a:t>ministero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modo  quasi uguale </a:t>
            </a:r>
            <a:r>
              <a:rPr sz="1200" dirty="0">
                <a:latin typeface="Times New Roman"/>
                <a:cs typeface="Times New Roman"/>
              </a:rPr>
              <a:t>tra </a:t>
            </a:r>
            <a:r>
              <a:rPr sz="1200" spc="-5" dirty="0">
                <a:latin typeface="Times New Roman"/>
                <a:cs typeface="Times New Roman"/>
              </a:rPr>
              <a:t>certi gruppi </a:t>
            </a:r>
            <a:r>
              <a:rPr sz="1200" dirty="0">
                <a:latin typeface="Times New Roman"/>
                <a:cs typeface="Times New Roman"/>
              </a:rPr>
              <a:t>di Cittadini del </a:t>
            </a:r>
            <a:r>
              <a:rPr sz="1200" spc="-5" dirty="0">
                <a:latin typeface="Times New Roman"/>
                <a:cs typeface="Times New Roman"/>
              </a:rPr>
              <a:t>Paradiso </a:t>
            </a:r>
            <a:r>
              <a:rPr sz="1200" dirty="0">
                <a:latin typeface="Times New Roman"/>
                <a:cs typeface="Times New Roman"/>
              </a:rPr>
              <a:t>ed il </a:t>
            </a:r>
            <a:r>
              <a:rPr sz="1200" spc="-5" dirty="0">
                <a:latin typeface="Times New Roman"/>
                <a:cs typeface="Times New Roman"/>
              </a:rPr>
              <a:t>corpo sempre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numeroso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pellegrini ascendenti. Questi angeli  dell’Isola </a:t>
            </a:r>
            <a:r>
              <a:rPr sz="1200" dirty="0">
                <a:latin typeface="Times New Roman"/>
                <a:cs typeface="Times New Roman"/>
              </a:rPr>
              <a:t>eterna </a:t>
            </a:r>
            <a:r>
              <a:rPr sz="1200" spc="-5" dirty="0">
                <a:latin typeface="Times New Roman"/>
                <a:cs typeface="Times New Roman"/>
              </a:rPr>
              <a:t>sono </a:t>
            </a:r>
            <a:r>
              <a:rPr sz="1200" dirty="0">
                <a:latin typeface="Times New Roman"/>
                <a:cs typeface="Times New Roman"/>
              </a:rPr>
              <a:t>altamente </a:t>
            </a:r>
            <a:r>
              <a:rPr sz="1200" spc="-5" dirty="0">
                <a:latin typeface="Times New Roman"/>
                <a:cs typeface="Times New Roman"/>
              </a:rPr>
              <a:t>efficaci nell’assicurare </a:t>
            </a:r>
            <a:r>
              <a:rPr sz="1200" dirty="0">
                <a:latin typeface="Times New Roman"/>
                <a:cs typeface="Times New Roman"/>
              </a:rPr>
              <a:t>l’istruzione </a:t>
            </a:r>
            <a:r>
              <a:rPr sz="1200" spc="-5" dirty="0">
                <a:latin typeface="Times New Roman"/>
                <a:cs typeface="Times New Roman"/>
              </a:rPr>
              <a:t>essenziale ad entrambi </a:t>
            </a:r>
            <a:r>
              <a:rPr sz="1200" dirty="0">
                <a:latin typeface="Times New Roman"/>
                <a:cs typeface="Times New Roman"/>
              </a:rPr>
              <a:t>i gruppi di </a:t>
            </a:r>
            <a:r>
              <a:rPr sz="1200" spc="-5" dirty="0">
                <a:latin typeface="Times New Roman"/>
                <a:cs typeface="Times New Roman"/>
              </a:rPr>
              <a:t>abitanti del </a:t>
            </a:r>
            <a:r>
              <a:rPr sz="1200" dirty="0">
                <a:latin typeface="Times New Roman"/>
                <a:cs typeface="Times New Roman"/>
              </a:rPr>
              <a:t>Paradiso.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Essi</a:t>
            </a:r>
            <a:endParaRPr sz="1200">
              <a:latin typeface="Times New Roman"/>
              <a:cs typeface="Times New Roman"/>
            </a:endParaRPr>
          </a:p>
          <a:p>
            <a:pPr marL="76200" marR="176530">
              <a:lnSpc>
                <a:spcPts val="1380"/>
              </a:lnSpc>
              <a:spcBef>
                <a:spcPts val="35"/>
              </a:spcBef>
            </a:pPr>
            <a:r>
              <a:rPr sz="1200" spc="-5" dirty="0">
                <a:latin typeface="Times New Roman"/>
                <a:cs typeface="Times New Roman"/>
              </a:rPr>
              <a:t>contribuiscono </a:t>
            </a:r>
            <a:r>
              <a:rPr sz="1200" dirty="0">
                <a:latin typeface="Times New Roman"/>
                <a:cs typeface="Times New Roman"/>
              </a:rPr>
              <a:t>molto a </a:t>
            </a:r>
            <a:r>
              <a:rPr sz="1200" spc="-5" dirty="0">
                <a:latin typeface="Times New Roman"/>
                <a:cs typeface="Times New Roman"/>
              </a:rPr>
              <a:t>renderla giovevole per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reciproca comprensione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dirty="0">
                <a:latin typeface="Times New Roman"/>
                <a:cs typeface="Times New Roman"/>
              </a:rPr>
              <a:t>questi due ordini straordinari di </a:t>
            </a:r>
            <a:r>
              <a:rPr sz="1200" spc="-5" dirty="0">
                <a:latin typeface="Times New Roman"/>
                <a:cs typeface="Times New Roman"/>
              </a:rPr>
              <a:t>creature universali </a:t>
            </a:r>
            <a:r>
              <a:rPr sz="1200" dirty="0">
                <a:latin typeface="Times New Roman"/>
                <a:cs typeface="Times New Roman"/>
              </a:rPr>
              <a:t>—  uno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quali è il tipo più </a:t>
            </a:r>
            <a:r>
              <a:rPr sz="1200" spc="-5" dirty="0">
                <a:latin typeface="Times New Roman"/>
                <a:cs typeface="Times New Roman"/>
              </a:rPr>
              <a:t>elevato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creatura </a:t>
            </a:r>
            <a:r>
              <a:rPr sz="1200" dirty="0">
                <a:latin typeface="Times New Roman"/>
                <a:cs typeface="Times New Roman"/>
              </a:rPr>
              <a:t>divina e </a:t>
            </a:r>
            <a:r>
              <a:rPr sz="1200" spc="-5" dirty="0">
                <a:latin typeface="Times New Roman"/>
                <a:cs typeface="Times New Roman"/>
              </a:rPr>
              <a:t>perfetta </a:t>
            </a:r>
            <a:r>
              <a:rPr sz="1200" dirty="0">
                <a:latin typeface="Times New Roman"/>
                <a:cs typeface="Times New Roman"/>
              </a:rPr>
              <a:t>dotata di volontà, e </a:t>
            </a:r>
            <a:r>
              <a:rPr sz="1200" spc="-5" dirty="0">
                <a:latin typeface="Times New Roman"/>
                <a:cs typeface="Times New Roman"/>
              </a:rPr>
              <a:t>l’altro </a:t>
            </a:r>
            <a:r>
              <a:rPr sz="1200" dirty="0">
                <a:latin typeface="Times New Roman"/>
                <a:cs typeface="Times New Roman"/>
              </a:rPr>
              <a:t>il tipo più </a:t>
            </a:r>
            <a:r>
              <a:rPr sz="1200" spc="-5" dirty="0">
                <a:latin typeface="Times New Roman"/>
                <a:cs typeface="Times New Roman"/>
              </a:rPr>
              <a:t>basso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creatura </a:t>
            </a:r>
            <a:r>
              <a:rPr sz="1200" dirty="0">
                <a:latin typeface="Times New Roman"/>
                <a:cs typeface="Times New Roman"/>
              </a:rPr>
              <a:t>dotata di  </a:t>
            </a:r>
            <a:r>
              <a:rPr sz="1200" spc="-5" dirty="0">
                <a:latin typeface="Times New Roman"/>
                <a:cs typeface="Times New Roman"/>
              </a:rPr>
              <a:t>volontà, perfezionata </a:t>
            </a:r>
            <a:r>
              <a:rPr sz="1200" dirty="0">
                <a:latin typeface="Times New Roman"/>
                <a:cs typeface="Times New Roman"/>
              </a:rPr>
              <a:t>per evoluzione, </a:t>
            </a:r>
            <a:r>
              <a:rPr sz="1200" spc="-5" dirty="0">
                <a:latin typeface="Times New Roman"/>
                <a:cs typeface="Times New Roman"/>
              </a:rPr>
              <a:t>dell’intero Universo degli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Universi.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(287.2) 26:2.3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lavoro </a:t>
            </a:r>
            <a:r>
              <a:rPr sz="1200" spc="-5" dirty="0">
                <a:latin typeface="Times New Roman"/>
                <a:cs typeface="Times New Roman"/>
              </a:rPr>
              <a:t>dei supernafini </a:t>
            </a:r>
            <a:r>
              <a:rPr sz="1200" dirty="0">
                <a:latin typeface="Times New Roman"/>
                <a:cs typeface="Times New Roman"/>
              </a:rPr>
              <a:t>primari è </a:t>
            </a:r>
            <a:r>
              <a:rPr sz="1200" spc="-5" dirty="0">
                <a:latin typeface="Times New Roman"/>
                <a:cs typeface="Times New Roman"/>
              </a:rPr>
              <a:t>così eccezionale </a:t>
            </a:r>
            <a:r>
              <a:rPr sz="1200" dirty="0">
                <a:latin typeface="Times New Roman"/>
                <a:cs typeface="Times New Roman"/>
              </a:rPr>
              <a:t>e particolare che </a:t>
            </a:r>
            <a:r>
              <a:rPr sz="1200" spc="-5" dirty="0">
                <a:latin typeface="Times New Roman"/>
                <a:cs typeface="Times New Roman"/>
              </a:rPr>
              <a:t>sarà studiato </a:t>
            </a:r>
            <a:r>
              <a:rPr sz="1200" dirty="0">
                <a:latin typeface="Times New Roman"/>
                <a:cs typeface="Times New Roman"/>
              </a:rPr>
              <a:t>separatamente </a:t>
            </a:r>
            <a:r>
              <a:rPr sz="1200" spc="-5" dirty="0">
                <a:latin typeface="Times New Roman"/>
                <a:cs typeface="Times New Roman"/>
              </a:rPr>
              <a:t>nel fascicolo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successivo.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76200" marR="14541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(287.3) 26:2.4 </a:t>
            </a:r>
            <a:r>
              <a:rPr sz="1200" i="1" dirty="0">
                <a:latin typeface="Times New Roman"/>
                <a:cs typeface="Times New Roman"/>
              </a:rPr>
              <a:t>I </a:t>
            </a:r>
            <a:r>
              <a:rPr sz="1200" i="1" spc="-5" dirty="0">
                <a:latin typeface="Times New Roman"/>
                <a:cs typeface="Times New Roman"/>
              </a:rPr>
              <a:t>supernafini secondari </a:t>
            </a:r>
            <a:r>
              <a:rPr sz="1200" spc="-5" dirty="0">
                <a:latin typeface="Times New Roman"/>
                <a:cs typeface="Times New Roman"/>
              </a:rPr>
              <a:t>dirigono gli </a:t>
            </a:r>
            <a:r>
              <a:rPr sz="1200" dirty="0">
                <a:latin typeface="Times New Roman"/>
                <a:cs typeface="Times New Roman"/>
              </a:rPr>
              <a:t>affari </a:t>
            </a:r>
            <a:r>
              <a:rPr sz="1200" spc="-5" dirty="0">
                <a:latin typeface="Times New Roman"/>
                <a:cs typeface="Times New Roman"/>
              </a:rPr>
              <a:t>degli esseri ascendenti sui sette circuiti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Havona. </a:t>
            </a:r>
            <a:r>
              <a:rPr sz="1200" dirty="0">
                <a:latin typeface="Times New Roman"/>
                <a:cs typeface="Times New Roman"/>
              </a:rPr>
              <a:t>Essi </a:t>
            </a:r>
            <a:r>
              <a:rPr sz="1200" spc="-5" dirty="0">
                <a:latin typeface="Times New Roman"/>
                <a:cs typeface="Times New Roman"/>
              </a:rPr>
              <a:t>s’interessano </a:t>
            </a:r>
            <a:r>
              <a:rPr sz="1200" dirty="0">
                <a:latin typeface="Times New Roman"/>
                <a:cs typeface="Times New Roman"/>
              </a:rPr>
              <a:t>anche di  </a:t>
            </a:r>
            <a:r>
              <a:rPr sz="1200" spc="-5" dirty="0">
                <a:latin typeface="Times New Roman"/>
                <a:cs typeface="Times New Roman"/>
              </a:rPr>
              <a:t>fornire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preparazione educativa </a:t>
            </a:r>
            <a:r>
              <a:rPr sz="1200" dirty="0">
                <a:latin typeface="Times New Roman"/>
                <a:cs typeface="Times New Roman"/>
              </a:rPr>
              <a:t>a numerosi </a:t>
            </a:r>
            <a:r>
              <a:rPr sz="1200" spc="-5" dirty="0">
                <a:latin typeface="Times New Roman"/>
                <a:cs typeface="Times New Roman"/>
              </a:rPr>
              <a:t>ordini </a:t>
            </a:r>
            <a:r>
              <a:rPr sz="1200" dirty="0">
                <a:latin typeface="Times New Roman"/>
                <a:cs typeface="Times New Roman"/>
              </a:rPr>
              <a:t>di Cittadini del </a:t>
            </a:r>
            <a:r>
              <a:rPr sz="1200" spc="-5" dirty="0">
                <a:latin typeface="Times New Roman"/>
                <a:cs typeface="Times New Roman"/>
              </a:rPr>
              <a:t>Paradiso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soggiornano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lunghi periodi sui circuiti dei  </a:t>
            </a:r>
            <a:r>
              <a:rPr sz="1200" dirty="0">
                <a:latin typeface="Times New Roman"/>
                <a:cs typeface="Times New Roman"/>
              </a:rPr>
              <a:t>mondi </a:t>
            </a:r>
            <a:r>
              <a:rPr sz="1200" spc="-5" dirty="0">
                <a:latin typeface="Times New Roman"/>
                <a:cs typeface="Times New Roman"/>
              </a:rPr>
              <a:t>della creazione centrale, </a:t>
            </a:r>
            <a:r>
              <a:rPr sz="1200" dirty="0">
                <a:latin typeface="Times New Roman"/>
                <a:cs typeface="Times New Roman"/>
              </a:rPr>
              <a:t>ma non </a:t>
            </a:r>
            <a:r>
              <a:rPr sz="1200" spc="-5" dirty="0">
                <a:latin typeface="Times New Roman"/>
                <a:cs typeface="Times New Roman"/>
              </a:rPr>
              <a:t>ci </a:t>
            </a:r>
            <a:r>
              <a:rPr sz="1200" dirty="0">
                <a:latin typeface="Times New Roman"/>
                <a:cs typeface="Times New Roman"/>
              </a:rPr>
              <a:t>è permesso </a:t>
            </a:r>
            <a:r>
              <a:rPr sz="1200" spc="-5" dirty="0">
                <a:latin typeface="Times New Roman"/>
                <a:cs typeface="Times New Roman"/>
              </a:rPr>
              <a:t>analizzare questa </a:t>
            </a:r>
            <a:r>
              <a:rPr sz="1200" dirty="0">
                <a:latin typeface="Times New Roman"/>
                <a:cs typeface="Times New Roman"/>
              </a:rPr>
              <a:t>fase </a:t>
            </a:r>
            <a:r>
              <a:rPr sz="1200" spc="-5" dirty="0">
                <a:latin typeface="Times New Roman"/>
                <a:cs typeface="Times New Roman"/>
              </a:rPr>
              <a:t>del loro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servizio.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50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504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71815" cy="371919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63500" marR="133985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(287.4) 26:2.5 </a:t>
            </a:r>
            <a:r>
              <a:rPr sz="1200" spc="-5" dirty="0">
                <a:latin typeface="Times New Roman"/>
                <a:cs typeface="Times New Roman"/>
              </a:rPr>
              <a:t>Vi </a:t>
            </a:r>
            <a:r>
              <a:rPr sz="1200" dirty="0">
                <a:latin typeface="Times New Roman"/>
                <a:cs typeface="Times New Roman"/>
              </a:rPr>
              <a:t>sono sette </a:t>
            </a:r>
            <a:r>
              <a:rPr sz="1200" spc="-5" dirty="0">
                <a:latin typeface="Times New Roman"/>
                <a:cs typeface="Times New Roman"/>
              </a:rPr>
              <a:t>tipi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questi angeli elevati, ognuno originato </a:t>
            </a:r>
            <a:r>
              <a:rPr sz="1200" dirty="0">
                <a:latin typeface="Times New Roman"/>
                <a:cs typeface="Times New Roman"/>
              </a:rPr>
              <a:t>da uno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Sette Spiriti </a:t>
            </a:r>
            <a:r>
              <a:rPr sz="1200" spc="-5" dirty="0">
                <a:latin typeface="Times New Roman"/>
                <a:cs typeface="Times New Roman"/>
              </a:rPr>
              <a:t>Maestri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natura conforme al  </a:t>
            </a:r>
            <a:r>
              <a:rPr sz="1200" dirty="0">
                <a:latin typeface="Times New Roman"/>
                <a:cs typeface="Times New Roman"/>
              </a:rPr>
              <a:t>modello. </a:t>
            </a:r>
            <a:r>
              <a:rPr sz="1200" spc="-5" dirty="0">
                <a:latin typeface="Times New Roman"/>
                <a:cs typeface="Times New Roman"/>
              </a:rPr>
              <a:t>Collettivamente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Sette </a:t>
            </a:r>
            <a:r>
              <a:rPr sz="1200" dirty="0">
                <a:latin typeface="Times New Roman"/>
                <a:cs typeface="Times New Roman"/>
              </a:rPr>
              <a:t>Spiriti </a:t>
            </a:r>
            <a:r>
              <a:rPr sz="1200" spc="-5" dirty="0">
                <a:latin typeface="Times New Roman"/>
                <a:cs typeface="Times New Roman"/>
              </a:rPr>
              <a:t>Maestri creano numerosi gruppi differenti </a:t>
            </a:r>
            <a:r>
              <a:rPr sz="1200" dirty="0">
                <a:latin typeface="Times New Roman"/>
                <a:cs typeface="Times New Roman"/>
              </a:rPr>
              <a:t>di entità e di esseri </a:t>
            </a:r>
            <a:r>
              <a:rPr sz="1200" spc="-5" dirty="0">
                <a:latin typeface="Times New Roman"/>
                <a:cs typeface="Times New Roman"/>
              </a:rPr>
              <a:t>straordinari, </a:t>
            </a:r>
            <a:r>
              <a:rPr sz="1200" dirty="0">
                <a:latin typeface="Times New Roman"/>
                <a:cs typeface="Times New Roman"/>
              </a:rPr>
              <a:t>ed i singoli  </a:t>
            </a:r>
            <a:r>
              <a:rPr sz="1200" spc="-5" dirty="0">
                <a:latin typeface="Times New Roman"/>
                <a:cs typeface="Times New Roman"/>
              </a:rPr>
              <a:t>membri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ciascun ordine </a:t>
            </a:r>
            <a:r>
              <a:rPr sz="1200" dirty="0">
                <a:latin typeface="Times New Roman"/>
                <a:cs typeface="Times New Roman"/>
              </a:rPr>
              <a:t>sono di </a:t>
            </a:r>
            <a:r>
              <a:rPr sz="1200" spc="-5" dirty="0">
                <a:latin typeface="Times New Roman"/>
                <a:cs typeface="Times New Roman"/>
              </a:rPr>
              <a:t>natura relativamente uniforme. Ma </a:t>
            </a:r>
            <a:r>
              <a:rPr sz="1200" dirty="0">
                <a:latin typeface="Times New Roman"/>
                <a:cs typeface="Times New Roman"/>
              </a:rPr>
              <a:t>quando </a:t>
            </a:r>
            <a:r>
              <a:rPr sz="1200" spc="-5" dirty="0">
                <a:latin typeface="Times New Roman"/>
                <a:cs typeface="Times New Roman"/>
              </a:rPr>
              <a:t>questi stessi Sette Spiriti creano </a:t>
            </a:r>
            <a:r>
              <a:rPr sz="1200" dirty="0">
                <a:latin typeface="Times New Roman"/>
                <a:cs typeface="Times New Roman"/>
              </a:rPr>
              <a:t>individualmente, </a:t>
            </a:r>
            <a:r>
              <a:rPr sz="1200" spc="-5" dirty="0">
                <a:latin typeface="Times New Roman"/>
                <a:cs typeface="Times New Roman"/>
              </a:rPr>
              <a:t>gli  ordini che </a:t>
            </a:r>
            <a:r>
              <a:rPr sz="1200" dirty="0">
                <a:latin typeface="Times New Roman"/>
                <a:cs typeface="Times New Roman"/>
              </a:rPr>
              <a:t>ne </a:t>
            </a:r>
            <a:r>
              <a:rPr sz="1200" spc="-5" dirty="0">
                <a:latin typeface="Times New Roman"/>
                <a:cs typeface="Times New Roman"/>
              </a:rPr>
              <a:t>risultano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sempre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natura </a:t>
            </a:r>
            <a:r>
              <a:rPr sz="1200" dirty="0">
                <a:latin typeface="Times New Roman"/>
                <a:cs typeface="Times New Roman"/>
              </a:rPr>
              <a:t>settupla; i </a:t>
            </a:r>
            <a:r>
              <a:rPr sz="1200" spc="-5" dirty="0">
                <a:latin typeface="Times New Roman"/>
                <a:cs typeface="Times New Roman"/>
              </a:rPr>
              <a:t>figli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ogni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Maestro condividono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natura del loro </a:t>
            </a:r>
            <a:r>
              <a:rPr sz="1200" dirty="0">
                <a:latin typeface="Times New Roman"/>
                <a:cs typeface="Times New Roman"/>
              </a:rPr>
              <a:t>creatore e sono  di </a:t>
            </a:r>
            <a:r>
              <a:rPr sz="1200" spc="-5" dirty="0">
                <a:latin typeface="Times New Roman"/>
                <a:cs typeface="Times New Roman"/>
              </a:rPr>
              <a:t>conseguenza diversi dagli altri. Questa </a:t>
            </a:r>
            <a:r>
              <a:rPr sz="1200" dirty="0">
                <a:latin typeface="Times New Roman"/>
                <a:cs typeface="Times New Roman"/>
              </a:rPr>
              <a:t>è l’origine </a:t>
            </a:r>
            <a:r>
              <a:rPr sz="1200" spc="-5" dirty="0">
                <a:latin typeface="Times New Roman"/>
                <a:cs typeface="Times New Roman"/>
              </a:rPr>
              <a:t>dei supernafini secondari,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gli angeli </a:t>
            </a:r>
            <a:r>
              <a:rPr sz="1200" dirty="0">
                <a:latin typeface="Times New Roman"/>
                <a:cs typeface="Times New Roman"/>
              </a:rPr>
              <a:t>di tutti i </a:t>
            </a:r>
            <a:r>
              <a:rPr sz="1200" spc="-5" dirty="0">
                <a:latin typeface="Times New Roman"/>
                <a:cs typeface="Times New Roman"/>
              </a:rPr>
              <a:t>sette </a:t>
            </a:r>
            <a:r>
              <a:rPr sz="1200" dirty="0">
                <a:latin typeface="Times New Roman"/>
                <a:cs typeface="Times New Roman"/>
              </a:rPr>
              <a:t>tipi </a:t>
            </a:r>
            <a:r>
              <a:rPr sz="1200" spc="-5" dirty="0">
                <a:latin typeface="Times New Roman"/>
                <a:cs typeface="Times New Roman"/>
              </a:rPr>
              <a:t>creati </a:t>
            </a:r>
            <a:r>
              <a:rPr sz="1200" dirty="0">
                <a:latin typeface="Times New Roman"/>
                <a:cs typeface="Times New Roman"/>
              </a:rPr>
              <a:t>operano in </a:t>
            </a:r>
            <a:r>
              <a:rPr sz="1200" spc="-5" dirty="0">
                <a:latin typeface="Times New Roman"/>
                <a:cs typeface="Times New Roman"/>
              </a:rPr>
              <a:t>ogni  forma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attività aperta al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intero ordine, principalmente sui sette circuiti </a:t>
            </a:r>
            <a:r>
              <a:rPr sz="1200" dirty="0">
                <a:latin typeface="Times New Roman"/>
                <a:cs typeface="Times New Roman"/>
              </a:rPr>
              <a:t>dell’Universo </a:t>
            </a:r>
            <a:r>
              <a:rPr sz="1200" spc="-5" dirty="0">
                <a:latin typeface="Times New Roman"/>
                <a:cs typeface="Times New Roman"/>
              </a:rPr>
              <a:t>centrale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divino.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 marR="558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(287.5) 26:2.6 </a:t>
            </a:r>
            <a:r>
              <a:rPr sz="1200" spc="-5" dirty="0">
                <a:latin typeface="Times New Roman"/>
                <a:cs typeface="Times New Roman"/>
              </a:rPr>
              <a:t>Ognuno dei </a:t>
            </a:r>
            <a:r>
              <a:rPr sz="1200" dirty="0">
                <a:latin typeface="Times New Roman"/>
                <a:cs typeface="Times New Roman"/>
              </a:rPr>
              <a:t>sette </a:t>
            </a:r>
            <a:r>
              <a:rPr sz="1200" spc="-5" dirty="0">
                <a:latin typeface="Times New Roman"/>
                <a:cs typeface="Times New Roman"/>
              </a:rPr>
              <a:t>circuiti planetari </a:t>
            </a:r>
            <a:r>
              <a:rPr sz="1200" dirty="0">
                <a:latin typeface="Times New Roman"/>
                <a:cs typeface="Times New Roman"/>
              </a:rPr>
              <a:t>di Havona è sotto la supervisione </a:t>
            </a:r>
            <a:r>
              <a:rPr sz="1200" spc="-5" dirty="0">
                <a:latin typeface="Times New Roman"/>
                <a:cs typeface="Times New Roman"/>
              </a:rPr>
              <a:t>diretta </a:t>
            </a:r>
            <a:r>
              <a:rPr sz="1200" dirty="0">
                <a:latin typeface="Times New Roman"/>
                <a:cs typeface="Times New Roman"/>
              </a:rPr>
              <a:t>di uno dei </a:t>
            </a:r>
            <a:r>
              <a:rPr sz="1200" spc="-5" dirty="0">
                <a:latin typeface="Times New Roman"/>
                <a:cs typeface="Times New Roman"/>
              </a:rPr>
              <a:t>Sette </a:t>
            </a:r>
            <a:r>
              <a:rPr sz="1200" dirty="0">
                <a:latin typeface="Times New Roman"/>
                <a:cs typeface="Times New Roman"/>
              </a:rPr>
              <a:t>Spiriti </a:t>
            </a:r>
            <a:r>
              <a:rPr sz="1200" spc="-5" dirty="0">
                <a:latin typeface="Times New Roman"/>
                <a:cs typeface="Times New Roman"/>
              </a:rPr>
              <a:t>dei Circuiti, essi </a:t>
            </a:r>
            <a:r>
              <a:rPr sz="1200" dirty="0">
                <a:latin typeface="Times New Roman"/>
                <a:cs typeface="Times New Roman"/>
              </a:rPr>
              <a:t>stessi  </a:t>
            </a:r>
            <a:r>
              <a:rPr sz="1200" spc="-5" dirty="0">
                <a:latin typeface="Times New Roman"/>
                <a:cs typeface="Times New Roman"/>
              </a:rPr>
              <a:t>creazione collettiva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perciò uniforme </a:t>
            </a:r>
            <a:r>
              <a:rPr sz="1200" dirty="0">
                <a:latin typeface="Times New Roman"/>
                <a:cs typeface="Times New Roman"/>
              </a:rPr>
              <a:t>— dei Sette Spiriti </a:t>
            </a:r>
            <a:r>
              <a:rPr sz="1200" spc="-5" dirty="0">
                <a:latin typeface="Times New Roman"/>
                <a:cs typeface="Times New Roman"/>
              </a:rPr>
              <a:t>Maestri. Benché partecipi della natura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Terza Sorgente </a:t>
            </a:r>
            <a:r>
              <a:rPr sz="1200" dirty="0">
                <a:latin typeface="Times New Roman"/>
                <a:cs typeface="Times New Roman"/>
              </a:rPr>
              <a:t>e Centro,  </a:t>
            </a:r>
            <a:r>
              <a:rPr sz="1200" spc="-5" dirty="0">
                <a:latin typeface="Times New Roman"/>
                <a:cs typeface="Times New Roman"/>
              </a:rPr>
              <a:t>questi sette </a:t>
            </a:r>
            <a:r>
              <a:rPr sz="1200" dirty="0">
                <a:latin typeface="Times New Roman"/>
                <a:cs typeface="Times New Roman"/>
              </a:rPr>
              <a:t>Spiriti </a:t>
            </a:r>
            <a:r>
              <a:rPr sz="1200" spc="-5" dirty="0">
                <a:latin typeface="Times New Roman"/>
                <a:cs typeface="Times New Roman"/>
              </a:rPr>
              <a:t>sussidiari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Havona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facevano parte </a:t>
            </a:r>
            <a:r>
              <a:rPr sz="1200" dirty="0">
                <a:latin typeface="Times New Roman"/>
                <a:cs typeface="Times New Roman"/>
              </a:rPr>
              <a:t>dell’Universo modello </a:t>
            </a:r>
            <a:r>
              <a:rPr sz="1200" spc="-5" dirty="0">
                <a:latin typeface="Times New Roman"/>
                <a:cs typeface="Times New Roman"/>
              </a:rPr>
              <a:t>originario. Essi entrarono </a:t>
            </a:r>
            <a:r>
              <a:rPr sz="1200" dirty="0">
                <a:latin typeface="Times New Roman"/>
                <a:cs typeface="Times New Roman"/>
              </a:rPr>
              <a:t>in funzione dopo la  </a:t>
            </a:r>
            <a:r>
              <a:rPr sz="1200" spc="-5" dirty="0">
                <a:latin typeface="Times New Roman"/>
                <a:cs typeface="Times New Roman"/>
              </a:rPr>
              <a:t>creazione originaria (eterna), </a:t>
            </a:r>
            <a:r>
              <a:rPr sz="1200" dirty="0">
                <a:latin typeface="Times New Roman"/>
                <a:cs typeface="Times New Roman"/>
              </a:rPr>
              <a:t>ma molto prima </a:t>
            </a:r>
            <a:r>
              <a:rPr sz="1200" spc="-5" dirty="0">
                <a:latin typeface="Times New Roman"/>
                <a:cs typeface="Times New Roman"/>
              </a:rPr>
              <a:t>dei tempi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Grandfanda. Essi apparvero </a:t>
            </a:r>
            <a:r>
              <a:rPr sz="1200" dirty="0">
                <a:latin typeface="Times New Roman"/>
                <a:cs typeface="Times New Roman"/>
              </a:rPr>
              <a:t>indubbiamente </a:t>
            </a:r>
            <a:r>
              <a:rPr sz="1200" spc="-5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risposta creativa </a:t>
            </a:r>
            <a:r>
              <a:rPr sz="1200" spc="-5" dirty="0">
                <a:latin typeface="Times New Roman"/>
                <a:cs typeface="Times New Roman"/>
              </a:rPr>
              <a:t>degli  </a:t>
            </a:r>
            <a:r>
              <a:rPr sz="1200" dirty="0">
                <a:latin typeface="Times New Roman"/>
                <a:cs typeface="Times New Roman"/>
              </a:rPr>
              <a:t>Spiriti </a:t>
            </a:r>
            <a:r>
              <a:rPr sz="1200" spc="-5" dirty="0">
                <a:latin typeface="Times New Roman"/>
                <a:cs typeface="Times New Roman"/>
              </a:rPr>
              <a:t>Maestri </a:t>
            </a:r>
            <a:r>
              <a:rPr sz="1200" dirty="0">
                <a:latin typeface="Times New Roman"/>
                <a:cs typeface="Times New Roman"/>
              </a:rPr>
              <a:t>al </a:t>
            </a:r>
            <a:r>
              <a:rPr sz="1200" spc="-5" dirty="0">
                <a:latin typeface="Times New Roman"/>
                <a:cs typeface="Times New Roman"/>
              </a:rPr>
              <a:t>disegno emergente dell’Essere Supremo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furono scoperti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attività fin dall’organizzazione del grande </a:t>
            </a:r>
            <a:r>
              <a:rPr sz="1200" dirty="0">
                <a:latin typeface="Times New Roman"/>
                <a:cs typeface="Times New Roman"/>
              </a:rPr>
              <a:t>Universo.  </a:t>
            </a:r>
            <a:r>
              <a:rPr sz="1200" spc="-10" dirty="0">
                <a:latin typeface="Times New Roman"/>
                <a:cs typeface="Times New Roman"/>
              </a:rPr>
              <a:t>Lo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Infinito </a:t>
            </a:r>
            <a:r>
              <a:rPr sz="1200" dirty="0">
                <a:latin typeface="Times New Roman"/>
                <a:cs typeface="Times New Roman"/>
              </a:rPr>
              <a:t>e tutti i suoi </a:t>
            </a:r>
            <a:r>
              <a:rPr sz="1200" spc="-5" dirty="0">
                <a:latin typeface="Times New Roman"/>
                <a:cs typeface="Times New Roman"/>
              </a:rPr>
              <a:t>associati creativi,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quanto coordinatori </a:t>
            </a:r>
            <a:r>
              <a:rPr sz="1200" dirty="0">
                <a:latin typeface="Times New Roman"/>
                <a:cs typeface="Times New Roman"/>
              </a:rPr>
              <a:t>universali, </a:t>
            </a:r>
            <a:r>
              <a:rPr sz="1200" spc="-5" dirty="0">
                <a:latin typeface="Times New Roman"/>
                <a:cs typeface="Times New Roman"/>
              </a:rPr>
              <a:t>sembrano </a:t>
            </a:r>
            <a:r>
              <a:rPr sz="1200" dirty="0">
                <a:latin typeface="Times New Roman"/>
                <a:cs typeface="Times New Roman"/>
              </a:rPr>
              <a:t>abbondantemente </a:t>
            </a:r>
            <a:r>
              <a:rPr sz="1200" spc="-5" dirty="0">
                <a:latin typeface="Times New Roman"/>
                <a:cs typeface="Times New Roman"/>
              </a:rPr>
              <a:t>dotati della capacità 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dare delle </a:t>
            </a:r>
            <a:r>
              <a:rPr sz="1200" dirty="0">
                <a:latin typeface="Times New Roman"/>
                <a:cs typeface="Times New Roman"/>
              </a:rPr>
              <a:t>risposte creative </a:t>
            </a:r>
            <a:r>
              <a:rPr sz="1200" spc="-5" dirty="0">
                <a:latin typeface="Times New Roman"/>
                <a:cs typeface="Times New Roman"/>
              </a:rPr>
              <a:t>appropriate agli </a:t>
            </a:r>
            <a:r>
              <a:rPr sz="1200" dirty="0">
                <a:latin typeface="Times New Roman"/>
                <a:cs typeface="Times New Roman"/>
              </a:rPr>
              <a:t>sviluppi </a:t>
            </a:r>
            <a:r>
              <a:rPr sz="1200" spc="-5" dirty="0">
                <a:latin typeface="Times New Roman"/>
                <a:cs typeface="Times New Roman"/>
              </a:rPr>
              <a:t>simultanei </a:t>
            </a:r>
            <a:r>
              <a:rPr sz="1200" dirty="0">
                <a:latin typeface="Times New Roman"/>
                <a:cs typeface="Times New Roman"/>
              </a:rPr>
              <a:t>nelle </a:t>
            </a:r>
            <a:r>
              <a:rPr sz="1200" spc="-5" dirty="0">
                <a:latin typeface="Times New Roman"/>
                <a:cs typeface="Times New Roman"/>
              </a:rPr>
              <a:t>Deità esperienziali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negli Universi </a:t>
            </a:r>
            <a:r>
              <a:rPr sz="1200" dirty="0">
                <a:latin typeface="Times New Roman"/>
                <a:cs typeface="Times New Roman"/>
              </a:rPr>
              <a:t>in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evoluzione.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130175">
              <a:lnSpc>
                <a:spcPct val="959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(287.6) 26:2.7 </a:t>
            </a:r>
            <a:r>
              <a:rPr sz="1200" i="1" dirty="0">
                <a:latin typeface="Times New Roman"/>
                <a:cs typeface="Times New Roman"/>
              </a:rPr>
              <a:t>I </a:t>
            </a:r>
            <a:r>
              <a:rPr sz="1200" i="1" spc="-5" dirty="0">
                <a:latin typeface="Times New Roman"/>
                <a:cs typeface="Times New Roman"/>
              </a:rPr>
              <a:t>supernafini terziari </a:t>
            </a:r>
            <a:r>
              <a:rPr sz="1200" spc="-5" dirty="0">
                <a:latin typeface="Times New Roman"/>
                <a:cs typeface="Times New Roman"/>
              </a:rPr>
              <a:t>hanno origine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questi Sette </a:t>
            </a:r>
            <a:r>
              <a:rPr sz="1200" dirty="0">
                <a:latin typeface="Times New Roman"/>
                <a:cs typeface="Times New Roman"/>
              </a:rPr>
              <a:t>Spiriti </a:t>
            </a:r>
            <a:r>
              <a:rPr sz="1200" spc="-5" dirty="0">
                <a:latin typeface="Times New Roman"/>
                <a:cs typeface="Times New Roman"/>
              </a:rPr>
              <a:t>dei Circuiti. </a:t>
            </a:r>
            <a:r>
              <a:rPr sz="1200" dirty="0">
                <a:latin typeface="Times New Roman"/>
                <a:cs typeface="Times New Roman"/>
              </a:rPr>
              <a:t>Ognuno di </a:t>
            </a:r>
            <a:r>
              <a:rPr sz="1200" spc="-5" dirty="0">
                <a:latin typeface="Times New Roman"/>
                <a:cs typeface="Times New Roman"/>
              </a:rPr>
              <a:t>loro, </a:t>
            </a:r>
            <a:r>
              <a:rPr sz="1200" dirty="0">
                <a:latin typeface="Times New Roman"/>
                <a:cs typeface="Times New Roman"/>
              </a:rPr>
              <a:t>sui </a:t>
            </a:r>
            <a:r>
              <a:rPr sz="1200" spc="-5" dirty="0">
                <a:latin typeface="Times New Roman"/>
                <a:cs typeface="Times New Roman"/>
              </a:rPr>
              <a:t>cerchi separati </a:t>
            </a:r>
            <a:r>
              <a:rPr sz="1200" dirty="0">
                <a:latin typeface="Times New Roman"/>
                <a:cs typeface="Times New Roman"/>
              </a:rPr>
              <a:t>di Havona, ha  </a:t>
            </a:r>
            <a:r>
              <a:rPr sz="1200" spc="-5" dirty="0">
                <a:latin typeface="Times New Roman"/>
                <a:cs typeface="Times New Roman"/>
              </a:rPr>
              <a:t>ricevuto </a:t>
            </a:r>
            <a:r>
              <a:rPr sz="1200" dirty="0">
                <a:latin typeface="Times New Roman"/>
                <a:cs typeface="Times New Roman"/>
              </a:rPr>
              <a:t>dallo Spirito </a:t>
            </a:r>
            <a:r>
              <a:rPr sz="1200" spc="-5" dirty="0">
                <a:latin typeface="Times New Roman"/>
                <a:cs typeface="Times New Roman"/>
              </a:rPr>
              <a:t>Infinito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potere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creare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numero sufficiente </a:t>
            </a:r>
            <a:r>
              <a:rPr sz="1200" dirty="0">
                <a:latin typeface="Times New Roman"/>
                <a:cs typeface="Times New Roman"/>
              </a:rPr>
              <a:t>di elevati ministri </a:t>
            </a:r>
            <a:r>
              <a:rPr sz="1200" spc="-5" dirty="0">
                <a:latin typeface="Times New Roman"/>
                <a:cs typeface="Times New Roman"/>
              </a:rPr>
              <a:t>serafici </a:t>
            </a:r>
            <a:r>
              <a:rPr sz="1200" dirty="0">
                <a:latin typeface="Times New Roman"/>
                <a:cs typeface="Times New Roman"/>
              </a:rPr>
              <a:t>dell’ordine </a:t>
            </a:r>
            <a:r>
              <a:rPr sz="1200" spc="-5" dirty="0">
                <a:latin typeface="Times New Roman"/>
                <a:cs typeface="Times New Roman"/>
              </a:rPr>
              <a:t>terziario per far </a:t>
            </a:r>
            <a:r>
              <a:rPr sz="1200" dirty="0">
                <a:latin typeface="Times New Roman"/>
                <a:cs typeface="Times New Roman"/>
              </a:rPr>
              <a:t>fronte  </a:t>
            </a:r>
            <a:r>
              <a:rPr sz="1200" spc="-5" dirty="0">
                <a:latin typeface="Times New Roman"/>
                <a:cs typeface="Times New Roman"/>
              </a:rPr>
              <a:t>ai bisogni </a:t>
            </a:r>
            <a:r>
              <a:rPr sz="1200" dirty="0">
                <a:latin typeface="Times New Roman"/>
                <a:cs typeface="Times New Roman"/>
              </a:rPr>
              <a:t>dell’Universo </a:t>
            </a:r>
            <a:r>
              <a:rPr sz="1200" spc="-5" dirty="0">
                <a:latin typeface="Times New Roman"/>
                <a:cs typeface="Times New Roman"/>
              </a:rPr>
              <a:t>centrale. </a:t>
            </a:r>
            <a:r>
              <a:rPr sz="1200" dirty="0">
                <a:latin typeface="Times New Roman"/>
                <a:cs typeface="Times New Roman"/>
              </a:rPr>
              <a:t>Mentre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Spiriti </a:t>
            </a:r>
            <a:r>
              <a:rPr sz="1200" spc="-5" dirty="0">
                <a:latin typeface="Times New Roman"/>
                <a:cs typeface="Times New Roman"/>
              </a:rPr>
              <a:t>dei Circuiti </a:t>
            </a:r>
            <a:r>
              <a:rPr sz="1200" dirty="0">
                <a:latin typeface="Times New Roman"/>
                <a:cs typeface="Times New Roman"/>
              </a:rPr>
              <a:t>produssero un </a:t>
            </a:r>
            <a:r>
              <a:rPr sz="1200" spc="-5" dirty="0">
                <a:latin typeface="Times New Roman"/>
                <a:cs typeface="Times New Roman"/>
              </a:rPr>
              <a:t>numero relativamente contenuto </a:t>
            </a:r>
            <a:r>
              <a:rPr sz="1200" dirty="0">
                <a:latin typeface="Times New Roman"/>
                <a:cs typeface="Times New Roman"/>
              </a:rPr>
              <a:t>di questi </a:t>
            </a:r>
            <a:r>
              <a:rPr sz="1200" spc="-5" dirty="0">
                <a:latin typeface="Times New Roman"/>
                <a:cs typeface="Times New Roman"/>
              </a:rPr>
              <a:t>ministri  angelici </a:t>
            </a:r>
            <a:r>
              <a:rPr sz="1200" dirty="0">
                <a:latin typeface="Times New Roman"/>
                <a:cs typeface="Times New Roman"/>
              </a:rPr>
              <a:t>prima </a:t>
            </a:r>
            <a:r>
              <a:rPr sz="1200" spc="-5" dirty="0">
                <a:latin typeface="Times New Roman"/>
                <a:cs typeface="Times New Roman"/>
              </a:rPr>
              <a:t>dell’arrivo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Havona dei </a:t>
            </a:r>
            <a:r>
              <a:rPr sz="1200" dirty="0">
                <a:latin typeface="Times New Roman"/>
                <a:cs typeface="Times New Roman"/>
              </a:rPr>
              <a:t>pellegrini </a:t>
            </a:r>
            <a:r>
              <a:rPr sz="1200" spc="-5" dirty="0">
                <a:latin typeface="Times New Roman"/>
                <a:cs typeface="Times New Roman"/>
              </a:rPr>
              <a:t>del tempo,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Sette </a:t>
            </a:r>
            <a:r>
              <a:rPr sz="1200" dirty="0">
                <a:latin typeface="Times New Roman"/>
                <a:cs typeface="Times New Roman"/>
              </a:rPr>
              <a:t>Spiriti </a:t>
            </a:r>
            <a:r>
              <a:rPr sz="1200" spc="-5" dirty="0">
                <a:latin typeface="Times New Roman"/>
                <a:cs typeface="Times New Roman"/>
              </a:rPr>
              <a:t>Maestri </a:t>
            </a:r>
            <a:r>
              <a:rPr sz="1200" dirty="0">
                <a:latin typeface="Times New Roman"/>
                <a:cs typeface="Times New Roman"/>
              </a:rPr>
              <a:t>non cominciarono la </a:t>
            </a:r>
            <a:r>
              <a:rPr sz="1200" spc="-5" dirty="0">
                <a:latin typeface="Times New Roman"/>
                <a:cs typeface="Times New Roman"/>
              </a:rPr>
              <a:t>creazione dei </a:t>
            </a:r>
            <a:r>
              <a:rPr sz="1200" dirty="0">
                <a:latin typeface="Times New Roman"/>
                <a:cs typeface="Times New Roman"/>
              </a:rPr>
              <a:t>supernafini  </a:t>
            </a:r>
            <a:r>
              <a:rPr sz="1200" spc="-5" dirty="0">
                <a:latin typeface="Times New Roman"/>
                <a:cs typeface="Times New Roman"/>
              </a:rPr>
              <a:t>secondari prima </a:t>
            </a:r>
            <a:r>
              <a:rPr sz="1200" dirty="0">
                <a:latin typeface="Times New Roman"/>
                <a:cs typeface="Times New Roman"/>
              </a:rPr>
              <a:t>dell’approdo di </a:t>
            </a:r>
            <a:r>
              <a:rPr sz="1200" spc="-5" dirty="0">
                <a:latin typeface="Times New Roman"/>
                <a:cs typeface="Times New Roman"/>
              </a:rPr>
              <a:t>Grandfanda. </a:t>
            </a:r>
            <a:r>
              <a:rPr sz="1200" dirty="0">
                <a:latin typeface="Times New Roman"/>
                <a:cs typeface="Times New Roman"/>
              </a:rPr>
              <a:t>Essendo i più anziani dei due ordini, i </a:t>
            </a:r>
            <a:r>
              <a:rPr sz="1200" spc="-5" dirty="0">
                <a:latin typeface="Times New Roman"/>
                <a:cs typeface="Times New Roman"/>
              </a:rPr>
              <a:t>supernafini terziari saranno </a:t>
            </a:r>
            <a:r>
              <a:rPr sz="1200" dirty="0">
                <a:latin typeface="Times New Roman"/>
                <a:cs typeface="Times New Roman"/>
              </a:rPr>
              <a:t>perciò </a:t>
            </a:r>
            <a:r>
              <a:rPr sz="1200" spc="-5" dirty="0">
                <a:latin typeface="Times New Roman"/>
                <a:cs typeface="Times New Roman"/>
              </a:rPr>
              <a:t>presi </a:t>
            </a:r>
            <a:r>
              <a:rPr sz="1200" spc="5" dirty="0">
                <a:latin typeface="Times New Roman"/>
                <a:cs typeface="Times New Roman"/>
              </a:rPr>
              <a:t>in  </a:t>
            </a:r>
            <a:r>
              <a:rPr sz="1200" spc="-5" dirty="0">
                <a:latin typeface="Times New Roman"/>
                <a:cs typeface="Times New Roman"/>
              </a:rPr>
              <a:t>considerazione per</a:t>
            </a:r>
            <a:r>
              <a:rPr sz="1200" dirty="0">
                <a:latin typeface="Times New Roman"/>
                <a:cs typeface="Times New Roman"/>
              </a:rPr>
              <a:t> primi.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50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505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4858"/>
            <a:ext cx="8129905" cy="413067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76200">
              <a:lnSpc>
                <a:spcPct val="100000"/>
              </a:lnSpc>
              <a:spcBef>
                <a:spcPts val="95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3. I supernafini</a:t>
            </a:r>
            <a:r>
              <a:rPr sz="1600" b="1" spc="-1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terziari</a:t>
            </a:r>
            <a:endParaRPr sz="1600">
              <a:latin typeface="Times New Roman"/>
              <a:cs typeface="Times New Roman"/>
            </a:endParaRPr>
          </a:p>
          <a:p>
            <a:pPr marL="76200" marR="115570">
              <a:lnSpc>
                <a:spcPct val="95900"/>
              </a:lnSpc>
              <a:spcBef>
                <a:spcPts val="137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(288.1) 26:3.1 </a:t>
            </a:r>
            <a:r>
              <a:rPr sz="1200" spc="-5" dirty="0">
                <a:latin typeface="Times New Roman"/>
                <a:cs typeface="Times New Roman"/>
              </a:rPr>
              <a:t>Questi servitori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Sette </a:t>
            </a:r>
            <a:r>
              <a:rPr sz="1200" dirty="0">
                <a:latin typeface="Times New Roman"/>
                <a:cs typeface="Times New Roman"/>
              </a:rPr>
              <a:t>Spiriti </a:t>
            </a:r>
            <a:r>
              <a:rPr sz="1200" spc="-5" dirty="0">
                <a:latin typeface="Times New Roman"/>
                <a:cs typeface="Times New Roman"/>
              </a:rPr>
              <a:t>Maestri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gli specialisti angelici dei vari circuiti </a:t>
            </a:r>
            <a:r>
              <a:rPr sz="1200" dirty="0">
                <a:latin typeface="Times New Roman"/>
                <a:cs typeface="Times New Roman"/>
              </a:rPr>
              <a:t>di Havona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il loro </a:t>
            </a:r>
            <a:r>
              <a:rPr sz="1200" spc="-5" dirty="0">
                <a:latin typeface="Times New Roman"/>
                <a:cs typeface="Times New Roman"/>
              </a:rPr>
              <a:t>ministero si  estende sia ai pellegrini ascendenti del tempo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ai pellegrini discendenti dell’eternità. </a:t>
            </a:r>
            <a:r>
              <a:rPr sz="1200" dirty="0">
                <a:latin typeface="Times New Roman"/>
                <a:cs typeface="Times New Roman"/>
              </a:rPr>
              <a:t>Sul </a:t>
            </a:r>
            <a:r>
              <a:rPr sz="1200" spc="-5" dirty="0">
                <a:latin typeface="Times New Roman"/>
                <a:cs typeface="Times New Roman"/>
              </a:rPr>
              <a:t>miliardo </a:t>
            </a:r>
            <a:r>
              <a:rPr sz="1200" dirty="0">
                <a:latin typeface="Times New Roman"/>
                <a:cs typeface="Times New Roman"/>
              </a:rPr>
              <a:t>di mondi di </a:t>
            </a:r>
            <a:r>
              <a:rPr sz="1200" spc="-5" dirty="0">
                <a:latin typeface="Times New Roman"/>
                <a:cs typeface="Times New Roman"/>
              </a:rPr>
              <a:t>studio </a:t>
            </a:r>
            <a:r>
              <a:rPr sz="1200" spc="5" dirty="0">
                <a:latin typeface="Times New Roman"/>
                <a:cs typeface="Times New Roman"/>
              </a:rPr>
              <a:t>della  </a:t>
            </a:r>
            <a:r>
              <a:rPr sz="1200" spc="-5" dirty="0">
                <a:latin typeface="Times New Roman"/>
                <a:cs typeface="Times New Roman"/>
              </a:rPr>
              <a:t>perfetta creazione centrale, </a:t>
            </a:r>
            <a:r>
              <a:rPr sz="1200" dirty="0">
                <a:latin typeface="Times New Roman"/>
                <a:cs typeface="Times New Roman"/>
              </a:rPr>
              <a:t>i vostri </a:t>
            </a:r>
            <a:r>
              <a:rPr sz="1200" spc="-5" dirty="0">
                <a:latin typeface="Times New Roman"/>
                <a:cs typeface="Times New Roman"/>
              </a:rPr>
              <a:t>associati superafici </a:t>
            </a:r>
            <a:r>
              <a:rPr sz="1200" dirty="0">
                <a:latin typeface="Times New Roman"/>
                <a:cs typeface="Times New Roman"/>
              </a:rPr>
              <a:t>di tutti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ordini </a:t>
            </a:r>
            <a:r>
              <a:rPr sz="1200" spc="-5" dirty="0">
                <a:latin typeface="Times New Roman"/>
                <a:cs typeface="Times New Roman"/>
              </a:rPr>
              <a:t>saranno per </a:t>
            </a:r>
            <a:r>
              <a:rPr sz="1200" dirty="0">
                <a:latin typeface="Times New Roman"/>
                <a:cs typeface="Times New Roman"/>
              </a:rPr>
              <a:t>voi </a:t>
            </a:r>
            <a:r>
              <a:rPr sz="1200" spc="-5" dirty="0">
                <a:latin typeface="Times New Roman"/>
                <a:cs typeface="Times New Roman"/>
              </a:rPr>
              <a:t>pienamente </a:t>
            </a:r>
            <a:r>
              <a:rPr sz="1200" dirty="0">
                <a:latin typeface="Times New Roman"/>
                <a:cs typeface="Times New Roman"/>
              </a:rPr>
              <a:t>visibili. </a:t>
            </a:r>
            <a:r>
              <a:rPr sz="1200" spc="-15" dirty="0">
                <a:latin typeface="Times New Roman"/>
                <a:cs typeface="Times New Roman"/>
              </a:rPr>
              <a:t>Là </a:t>
            </a:r>
            <a:r>
              <a:rPr sz="1200" spc="5" dirty="0">
                <a:latin typeface="Times New Roman"/>
                <a:cs typeface="Times New Roman"/>
              </a:rPr>
              <a:t>sarete </a:t>
            </a:r>
            <a:r>
              <a:rPr sz="1200" dirty="0">
                <a:latin typeface="Times New Roman"/>
                <a:cs typeface="Times New Roman"/>
              </a:rPr>
              <a:t>tutti, </a:t>
            </a:r>
            <a:r>
              <a:rPr sz="1200" spc="-5" dirty="0">
                <a:latin typeface="Times New Roman"/>
                <a:cs typeface="Times New Roman"/>
              </a:rPr>
              <a:t>nel  senso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alto, degli </a:t>
            </a:r>
            <a:r>
              <a:rPr sz="1200" dirty="0">
                <a:latin typeface="Times New Roman"/>
                <a:cs typeface="Times New Roman"/>
              </a:rPr>
              <a:t>esseri </a:t>
            </a:r>
            <a:r>
              <a:rPr sz="1200" spc="-5" dirty="0">
                <a:latin typeface="Times New Roman"/>
                <a:cs typeface="Times New Roman"/>
              </a:rPr>
              <a:t>fraterni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comprensivi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contatto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simpatia reciproca. Voi riconoscerete anche </a:t>
            </a:r>
            <a:r>
              <a:rPr sz="1200" dirty="0">
                <a:latin typeface="Times New Roman"/>
                <a:cs typeface="Times New Roman"/>
              </a:rPr>
              <a:t>pienamente i pellegrini  </a:t>
            </a:r>
            <a:r>
              <a:rPr sz="1200" spc="-5" dirty="0">
                <a:latin typeface="Times New Roman"/>
                <a:cs typeface="Times New Roman"/>
              </a:rPr>
              <a:t>discendenti, </a:t>
            </a:r>
            <a:r>
              <a:rPr sz="1200" dirty="0">
                <a:latin typeface="Times New Roman"/>
                <a:cs typeface="Times New Roman"/>
              </a:rPr>
              <a:t>i Cittadini </a:t>
            </a:r>
            <a:r>
              <a:rPr sz="1200" spc="-5" dirty="0">
                <a:latin typeface="Times New Roman"/>
                <a:cs typeface="Times New Roman"/>
              </a:rPr>
              <a:t>del Paradiso,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fraternizzerete mirabilmente con </a:t>
            </a:r>
            <a:r>
              <a:rPr sz="1200" dirty="0">
                <a:latin typeface="Times New Roman"/>
                <a:cs typeface="Times New Roman"/>
              </a:rPr>
              <a:t>loro. </a:t>
            </a:r>
            <a:r>
              <a:rPr sz="1200" spc="-5" dirty="0">
                <a:latin typeface="Times New Roman"/>
                <a:cs typeface="Times New Roman"/>
              </a:rPr>
              <a:t>Essi attraversano </a:t>
            </a:r>
            <a:r>
              <a:rPr sz="1200" dirty="0">
                <a:latin typeface="Times New Roman"/>
                <a:cs typeface="Times New Roman"/>
              </a:rPr>
              <a:t>questi circuiti </a:t>
            </a:r>
            <a:r>
              <a:rPr sz="1200" spc="-5" dirty="0">
                <a:latin typeface="Times New Roman"/>
                <a:cs typeface="Times New Roman"/>
              </a:rPr>
              <a:t>dall’interno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verso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l’esterno, entrando </a:t>
            </a:r>
            <a:r>
              <a:rPr sz="1200" dirty="0">
                <a:latin typeface="Times New Roman"/>
                <a:cs typeface="Times New Roman"/>
              </a:rPr>
              <a:t>in Havona </a:t>
            </a:r>
            <a:r>
              <a:rPr sz="1200" spc="-5" dirty="0">
                <a:latin typeface="Times New Roman"/>
                <a:cs typeface="Times New Roman"/>
              </a:rPr>
              <a:t>dal </a:t>
            </a:r>
            <a:r>
              <a:rPr sz="1200" dirty="0">
                <a:latin typeface="Times New Roman"/>
                <a:cs typeface="Times New Roman"/>
              </a:rPr>
              <a:t>mondo pilota del primo </a:t>
            </a:r>
            <a:r>
              <a:rPr sz="1200" spc="-5" dirty="0">
                <a:latin typeface="Times New Roman"/>
                <a:cs typeface="Times New Roman"/>
              </a:rPr>
              <a:t>circuito </a:t>
            </a:r>
            <a:r>
              <a:rPr sz="1200" dirty="0">
                <a:latin typeface="Times New Roman"/>
                <a:cs typeface="Times New Roman"/>
              </a:rPr>
              <a:t>e procedendo </a:t>
            </a:r>
            <a:r>
              <a:rPr sz="1200" spc="-5" dirty="0">
                <a:latin typeface="Times New Roman"/>
                <a:cs typeface="Times New Roman"/>
              </a:rPr>
              <a:t>verso l’esterno fino al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settimo.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685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(288.2) 26:3.2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pellegrini ascendenti provenienti </a:t>
            </a:r>
            <a:r>
              <a:rPr sz="1200" dirty="0">
                <a:latin typeface="Times New Roman"/>
                <a:cs typeface="Times New Roman"/>
              </a:rPr>
              <a:t>dai sette </a:t>
            </a:r>
            <a:r>
              <a:rPr sz="1200" spc="-5" dirty="0">
                <a:latin typeface="Times New Roman"/>
                <a:cs typeface="Times New Roman"/>
              </a:rPr>
              <a:t>Superuniversi passano per Havona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direzione </a:t>
            </a:r>
            <a:r>
              <a:rPr sz="1200" dirty="0">
                <a:latin typeface="Times New Roman"/>
                <a:cs typeface="Times New Roman"/>
              </a:rPr>
              <a:t>opposta, </a:t>
            </a:r>
            <a:r>
              <a:rPr sz="1200" spc="-5" dirty="0">
                <a:latin typeface="Times New Roman"/>
                <a:cs typeface="Times New Roman"/>
              </a:rPr>
              <a:t>entrando </a:t>
            </a:r>
            <a:r>
              <a:rPr sz="1200" dirty="0">
                <a:latin typeface="Times New Roman"/>
                <a:cs typeface="Times New Roman"/>
              </a:rPr>
              <a:t>dal mondo  pilota </a:t>
            </a:r>
            <a:r>
              <a:rPr sz="1200" spc="-5" dirty="0">
                <a:latin typeface="Times New Roman"/>
                <a:cs typeface="Times New Roman"/>
              </a:rPr>
              <a:t>del settimo circuito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procedendo </a:t>
            </a:r>
            <a:r>
              <a:rPr sz="1200" dirty="0">
                <a:latin typeface="Times New Roman"/>
                <a:cs typeface="Times New Roman"/>
              </a:rPr>
              <a:t>verso </a:t>
            </a:r>
            <a:r>
              <a:rPr sz="1200" spc="-5" dirty="0">
                <a:latin typeface="Times New Roman"/>
                <a:cs typeface="Times New Roman"/>
              </a:rPr>
              <a:t>l’interno. Non </a:t>
            </a:r>
            <a:r>
              <a:rPr sz="1200" dirty="0">
                <a:latin typeface="Times New Roman"/>
                <a:cs typeface="Times New Roman"/>
              </a:rPr>
              <a:t>c’è limite di tempo </a:t>
            </a:r>
            <a:r>
              <a:rPr sz="1200" spc="-5" dirty="0">
                <a:latin typeface="Times New Roman"/>
                <a:cs typeface="Times New Roman"/>
              </a:rPr>
              <a:t>stabilito per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progresso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creature </a:t>
            </a:r>
            <a:r>
              <a:rPr sz="1200" spc="10" dirty="0">
                <a:latin typeface="Times New Roman"/>
                <a:cs typeface="Times New Roman"/>
              </a:rPr>
              <a:t>che  </a:t>
            </a:r>
            <a:r>
              <a:rPr sz="1200" spc="-5" dirty="0">
                <a:latin typeface="Times New Roman"/>
                <a:cs typeface="Times New Roman"/>
              </a:rPr>
              <a:t>ascendono </a:t>
            </a:r>
            <a:r>
              <a:rPr sz="1200" dirty="0">
                <a:latin typeface="Times New Roman"/>
                <a:cs typeface="Times New Roman"/>
              </a:rPr>
              <a:t>di mondo in mondo e di </a:t>
            </a:r>
            <a:r>
              <a:rPr sz="1200" spc="-5" dirty="0">
                <a:latin typeface="Times New Roman"/>
                <a:cs typeface="Times New Roman"/>
              </a:rPr>
              <a:t>circuito </a:t>
            </a:r>
            <a:r>
              <a:rPr sz="1200" dirty="0">
                <a:latin typeface="Times New Roman"/>
                <a:cs typeface="Times New Roman"/>
              </a:rPr>
              <a:t>in circuito, </a:t>
            </a:r>
            <a:r>
              <a:rPr sz="1200" spc="-5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c’è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durata determinata </a:t>
            </a:r>
            <a:r>
              <a:rPr sz="1200" dirty="0">
                <a:latin typeface="Times New Roman"/>
                <a:cs typeface="Times New Roman"/>
              </a:rPr>
              <a:t>di tempo arbitrariamente imposta </a:t>
            </a:r>
            <a:r>
              <a:rPr sz="1200" spc="-5" dirty="0">
                <a:latin typeface="Times New Roman"/>
                <a:cs typeface="Times New Roman"/>
              </a:rPr>
              <a:t>alla  residenza sui </a:t>
            </a:r>
            <a:r>
              <a:rPr sz="1200" dirty="0">
                <a:latin typeface="Times New Roman"/>
                <a:cs typeface="Times New Roman"/>
              </a:rPr>
              <a:t>mondi </a:t>
            </a:r>
            <a:r>
              <a:rPr sz="1200" spc="-5" dirty="0">
                <a:latin typeface="Times New Roman"/>
                <a:cs typeface="Times New Roman"/>
              </a:rPr>
              <a:t>morontiali. Ma, mentre </a:t>
            </a:r>
            <a:r>
              <a:rPr sz="1200" dirty="0">
                <a:latin typeface="Times New Roman"/>
                <a:cs typeface="Times New Roman"/>
              </a:rPr>
              <a:t>individui </a:t>
            </a:r>
            <a:r>
              <a:rPr sz="1200" spc="-5" dirty="0">
                <a:latin typeface="Times New Roman"/>
                <a:cs typeface="Times New Roman"/>
              </a:rPr>
              <a:t>adeguatamente </a:t>
            </a:r>
            <a:r>
              <a:rPr sz="1200" dirty="0">
                <a:latin typeface="Times New Roman"/>
                <a:cs typeface="Times New Roman"/>
              </a:rPr>
              <a:t>sviluppati possono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esentati dal </a:t>
            </a:r>
            <a:r>
              <a:rPr sz="1200" spc="-5" dirty="0">
                <a:latin typeface="Times New Roman"/>
                <a:cs typeface="Times New Roman"/>
              </a:rPr>
              <a:t>soggiornare su </a:t>
            </a:r>
            <a:r>
              <a:rPr sz="1200" dirty="0">
                <a:latin typeface="Times New Roman"/>
                <a:cs typeface="Times New Roman"/>
              </a:rPr>
              <a:t>uno o  più mondi </a:t>
            </a:r>
            <a:r>
              <a:rPr sz="1200" spc="-5" dirty="0">
                <a:latin typeface="Times New Roman"/>
                <a:cs typeface="Times New Roman"/>
              </a:rPr>
              <a:t>educativi dell’Universo locale, nessun pellegrino </a:t>
            </a:r>
            <a:r>
              <a:rPr sz="1200" dirty="0">
                <a:latin typeface="Times New Roman"/>
                <a:cs typeface="Times New Roman"/>
              </a:rPr>
              <a:t>può evitare di </a:t>
            </a:r>
            <a:r>
              <a:rPr sz="1200" spc="-5" dirty="0">
                <a:latin typeface="Times New Roman"/>
                <a:cs typeface="Times New Roman"/>
              </a:rPr>
              <a:t>passare </a:t>
            </a:r>
            <a:r>
              <a:rPr sz="1200" dirty="0">
                <a:latin typeface="Times New Roman"/>
                <a:cs typeface="Times New Roman"/>
              </a:rPr>
              <a:t>per tutti i sette </a:t>
            </a:r>
            <a:r>
              <a:rPr sz="1200" spc="-5" dirty="0">
                <a:latin typeface="Times New Roman"/>
                <a:cs typeface="Times New Roman"/>
              </a:rPr>
              <a:t>circuiti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spiritualizzazione  progressiva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Havona.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76200" marR="15303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(288.3) 26:3.3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corpo </a:t>
            </a:r>
            <a:r>
              <a:rPr sz="1200" spc="-5" dirty="0">
                <a:latin typeface="Times New Roman"/>
                <a:cs typeface="Times New Roman"/>
              </a:rPr>
              <a:t>dei supernafini terziari, </a:t>
            </a:r>
            <a:r>
              <a:rPr sz="1200" dirty="0">
                <a:latin typeface="Times New Roman"/>
                <a:cs typeface="Times New Roman"/>
              </a:rPr>
              <a:t>che è principalmente </a:t>
            </a:r>
            <a:r>
              <a:rPr sz="1200" spc="-5" dirty="0">
                <a:latin typeface="Times New Roman"/>
                <a:cs typeface="Times New Roman"/>
              </a:rPr>
              <a:t>assegnato al </a:t>
            </a:r>
            <a:r>
              <a:rPr sz="1200" dirty="0">
                <a:latin typeface="Times New Roman"/>
                <a:cs typeface="Times New Roman"/>
              </a:rPr>
              <a:t>servizio dei </a:t>
            </a:r>
            <a:r>
              <a:rPr sz="1200" spc="-5" dirty="0">
                <a:latin typeface="Times New Roman"/>
                <a:cs typeface="Times New Roman"/>
              </a:rPr>
              <a:t>pellegrini del tempo,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classificato </a:t>
            </a:r>
            <a:r>
              <a:rPr sz="1200" dirty="0">
                <a:latin typeface="Times New Roman"/>
                <a:cs typeface="Times New Roman"/>
              </a:rPr>
              <a:t>come  </a:t>
            </a:r>
            <a:r>
              <a:rPr sz="1200" spc="-5" dirty="0">
                <a:latin typeface="Times New Roman"/>
                <a:cs typeface="Times New Roman"/>
              </a:rPr>
              <a:t>segue: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533400" marR="470534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(288.4) 26:3.4 </a:t>
            </a:r>
            <a:r>
              <a:rPr sz="1200" dirty="0">
                <a:latin typeface="Times New Roman"/>
                <a:cs typeface="Times New Roman"/>
              </a:rPr>
              <a:t>1. </a:t>
            </a:r>
            <a:r>
              <a:rPr sz="1200" i="1" dirty="0">
                <a:latin typeface="Times New Roman"/>
                <a:cs typeface="Times New Roman"/>
              </a:rPr>
              <a:t>I </a:t>
            </a:r>
            <a:r>
              <a:rPr sz="1200" i="1" spc="-5" dirty="0">
                <a:latin typeface="Times New Roman"/>
                <a:cs typeface="Times New Roman"/>
              </a:rPr>
              <a:t>Supervisori </a:t>
            </a:r>
            <a:r>
              <a:rPr sz="1200" i="1" dirty="0">
                <a:latin typeface="Times New Roman"/>
                <a:cs typeface="Times New Roman"/>
              </a:rPr>
              <a:t>di Armonia.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evidente che </a:t>
            </a:r>
            <a:r>
              <a:rPr sz="1200" dirty="0">
                <a:latin typeface="Times New Roman"/>
                <a:cs typeface="Times New Roman"/>
              </a:rPr>
              <a:t>qualche </a:t>
            </a:r>
            <a:r>
              <a:rPr sz="1200" spc="-5" dirty="0">
                <a:latin typeface="Times New Roman"/>
                <a:cs typeface="Times New Roman"/>
              </a:rPr>
              <a:t>sorta </a:t>
            </a:r>
            <a:r>
              <a:rPr sz="1200" dirty="0">
                <a:latin typeface="Times New Roman"/>
                <a:cs typeface="Times New Roman"/>
              </a:rPr>
              <a:t>d’influenza </a:t>
            </a:r>
            <a:r>
              <a:rPr sz="1200" spc="-5" dirty="0">
                <a:latin typeface="Times New Roman"/>
                <a:cs typeface="Times New Roman"/>
              </a:rPr>
              <a:t>coordinatrice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necessaria, anche nel  perfetto Havona,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mantenere </a:t>
            </a:r>
            <a:r>
              <a:rPr sz="1200" dirty="0">
                <a:latin typeface="Times New Roman"/>
                <a:cs typeface="Times New Roman"/>
              </a:rPr>
              <a:t>ordine </a:t>
            </a:r>
            <a:r>
              <a:rPr sz="1200" spc="-5" dirty="0">
                <a:latin typeface="Times New Roman"/>
                <a:cs typeface="Times New Roman"/>
              </a:rPr>
              <a:t>ed assicurare armonia </a:t>
            </a:r>
            <a:r>
              <a:rPr sz="1200" dirty="0">
                <a:latin typeface="Times New Roman"/>
                <a:cs typeface="Times New Roman"/>
              </a:rPr>
              <a:t>in tutto il </a:t>
            </a:r>
            <a:r>
              <a:rPr sz="1200" spc="-5" dirty="0">
                <a:latin typeface="Times New Roman"/>
                <a:cs typeface="Times New Roman"/>
              </a:rPr>
              <a:t>lavoro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preparazione dei pellegrini del  </a:t>
            </a:r>
            <a:r>
              <a:rPr sz="1200" dirty="0">
                <a:latin typeface="Times New Roman"/>
                <a:cs typeface="Times New Roman"/>
              </a:rPr>
              <a:t>tempo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i loro </a:t>
            </a:r>
            <a:r>
              <a:rPr sz="1200" spc="-5" dirty="0">
                <a:latin typeface="Times New Roman"/>
                <a:cs typeface="Times New Roman"/>
              </a:rPr>
              <a:t>successivi compimenti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Paradiso. Questa </a:t>
            </a:r>
            <a:r>
              <a:rPr sz="1200" dirty="0">
                <a:latin typeface="Times New Roman"/>
                <a:cs typeface="Times New Roman"/>
              </a:rPr>
              <a:t>è la </a:t>
            </a:r>
            <a:r>
              <a:rPr sz="1200" spc="-5" dirty="0">
                <a:latin typeface="Times New Roman"/>
                <a:cs typeface="Times New Roman"/>
              </a:rPr>
              <a:t>reale </a:t>
            </a:r>
            <a:r>
              <a:rPr sz="1200" dirty="0">
                <a:latin typeface="Times New Roman"/>
                <a:cs typeface="Times New Roman"/>
              </a:rPr>
              <a:t>missione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supervisori d’armonia — </a:t>
            </a:r>
            <a:r>
              <a:rPr sz="1200" spc="-5" dirty="0">
                <a:latin typeface="Times New Roman"/>
                <a:cs typeface="Times New Roman"/>
              </a:rPr>
              <a:t>badare  che </a:t>
            </a:r>
            <a:r>
              <a:rPr sz="1200" dirty="0">
                <a:latin typeface="Times New Roman"/>
                <a:cs typeface="Times New Roman"/>
              </a:rPr>
              <a:t>tutto </a:t>
            </a:r>
            <a:r>
              <a:rPr sz="1200" spc="-5" dirty="0">
                <a:latin typeface="Times New Roman"/>
                <a:cs typeface="Times New Roman"/>
              </a:rPr>
              <a:t>proceda </a:t>
            </a:r>
            <a:r>
              <a:rPr sz="1200" dirty="0">
                <a:latin typeface="Times New Roman"/>
                <a:cs typeface="Times New Roman"/>
              </a:rPr>
              <a:t>senza intoppi e </a:t>
            </a:r>
            <a:r>
              <a:rPr sz="1200" spc="-5" dirty="0">
                <a:latin typeface="Times New Roman"/>
                <a:cs typeface="Times New Roman"/>
              </a:rPr>
              <a:t>speditamente. Originati sul </a:t>
            </a:r>
            <a:r>
              <a:rPr sz="1200" dirty="0">
                <a:latin typeface="Times New Roman"/>
                <a:cs typeface="Times New Roman"/>
              </a:rPr>
              <a:t>primo circuito, </a:t>
            </a:r>
            <a:r>
              <a:rPr sz="1200" spc="-5" dirty="0">
                <a:latin typeface="Times New Roman"/>
                <a:cs typeface="Times New Roman"/>
              </a:rPr>
              <a:t>essi servono </a:t>
            </a:r>
            <a:r>
              <a:rPr sz="1200" dirty="0">
                <a:latin typeface="Times New Roman"/>
                <a:cs typeface="Times New Roman"/>
              </a:rPr>
              <a:t>in tutto </a:t>
            </a:r>
            <a:r>
              <a:rPr sz="1200" spc="-5" dirty="0">
                <a:latin typeface="Times New Roman"/>
                <a:cs typeface="Times New Roman"/>
              </a:rPr>
              <a:t>Havona, </a:t>
            </a:r>
            <a:r>
              <a:rPr sz="1200" dirty="0">
                <a:latin typeface="Times New Roman"/>
                <a:cs typeface="Times New Roman"/>
              </a:rPr>
              <a:t>e la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loro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50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506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909624" y="513333"/>
            <a:ext cx="7292340" cy="40741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7366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presenza sui circuiti significa </a:t>
            </a:r>
            <a:r>
              <a:rPr sz="1200" dirty="0">
                <a:latin typeface="Times New Roman"/>
                <a:cs typeface="Times New Roman"/>
              </a:rPr>
              <a:t>che niente può essere </a:t>
            </a:r>
            <a:r>
              <a:rPr sz="1200" spc="-5" dirty="0">
                <a:latin typeface="Times New Roman"/>
                <a:cs typeface="Times New Roman"/>
              </a:rPr>
              <a:t>fuori </a:t>
            </a:r>
            <a:r>
              <a:rPr sz="1200" dirty="0">
                <a:latin typeface="Times New Roman"/>
                <a:cs typeface="Times New Roman"/>
              </a:rPr>
              <a:t>posto. </a:t>
            </a:r>
            <a:r>
              <a:rPr sz="1200" spc="-5" dirty="0">
                <a:latin typeface="Times New Roman"/>
                <a:cs typeface="Times New Roman"/>
              </a:rPr>
              <a:t>Una grande capacità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coordinare </a:t>
            </a:r>
            <a:r>
              <a:rPr sz="1200" dirty="0">
                <a:latin typeface="Times New Roman"/>
                <a:cs typeface="Times New Roman"/>
              </a:rPr>
              <a:t>attività </a:t>
            </a:r>
            <a:r>
              <a:rPr sz="1200" spc="-5" dirty="0">
                <a:latin typeface="Times New Roman"/>
                <a:cs typeface="Times New Roman"/>
              </a:rPr>
              <a:t>diverse  che coinvolgono </a:t>
            </a:r>
            <a:r>
              <a:rPr sz="1200" dirty="0">
                <a:latin typeface="Times New Roman"/>
                <a:cs typeface="Times New Roman"/>
              </a:rPr>
              <a:t>personalità di </a:t>
            </a:r>
            <a:r>
              <a:rPr sz="1200" spc="-5" dirty="0">
                <a:latin typeface="Times New Roman"/>
                <a:cs typeface="Times New Roman"/>
              </a:rPr>
              <a:t>ordini differenti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anche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molteplici </a:t>
            </a:r>
            <a:r>
              <a:rPr sz="1200" dirty="0">
                <a:latin typeface="Times New Roman"/>
                <a:cs typeface="Times New Roman"/>
              </a:rPr>
              <a:t>livelli — </a:t>
            </a:r>
            <a:r>
              <a:rPr sz="1200" spc="-5" dirty="0">
                <a:latin typeface="Times New Roman"/>
                <a:cs typeface="Times New Roman"/>
              </a:rPr>
              <a:t>consente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questi supernafini </a:t>
            </a:r>
            <a:r>
              <a:rPr sz="1200" dirty="0">
                <a:latin typeface="Times New Roman"/>
                <a:cs typeface="Times New Roman"/>
              </a:rPr>
              <a:t>di dare  la </a:t>
            </a:r>
            <a:r>
              <a:rPr sz="1200" spc="-5" dirty="0">
                <a:latin typeface="Times New Roman"/>
                <a:cs typeface="Times New Roman"/>
              </a:rPr>
              <a:t>loro assistenza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ogni momento </a:t>
            </a:r>
            <a:r>
              <a:rPr sz="1200" dirty="0">
                <a:latin typeface="Times New Roman"/>
                <a:cs typeface="Times New Roman"/>
              </a:rPr>
              <a:t>ed in </a:t>
            </a:r>
            <a:r>
              <a:rPr sz="1200" spc="-5" dirty="0">
                <a:latin typeface="Times New Roman"/>
                <a:cs typeface="Times New Roman"/>
              </a:rPr>
              <a:t>ogni </a:t>
            </a:r>
            <a:r>
              <a:rPr sz="1200" dirty="0">
                <a:latin typeface="Times New Roman"/>
                <a:cs typeface="Times New Roman"/>
              </a:rPr>
              <a:t>luogo </a:t>
            </a:r>
            <a:r>
              <a:rPr sz="1200" spc="-5" dirty="0">
                <a:latin typeface="Times New Roman"/>
                <a:cs typeface="Times New Roman"/>
              </a:rPr>
              <a:t>essa sia richiesta. Essi contribuiscono enormemente alla  comprensione </a:t>
            </a:r>
            <a:r>
              <a:rPr sz="1200" dirty="0">
                <a:latin typeface="Times New Roman"/>
                <a:cs typeface="Times New Roman"/>
              </a:rPr>
              <a:t>reciproca tra i </a:t>
            </a:r>
            <a:r>
              <a:rPr sz="1200" spc="-5" dirty="0">
                <a:latin typeface="Times New Roman"/>
                <a:cs typeface="Times New Roman"/>
              </a:rPr>
              <a:t>pellegrini del tempo ed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pellegrini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dell’eternità.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812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(288.5) 26:3.5 </a:t>
            </a:r>
            <a:r>
              <a:rPr sz="1200" dirty="0">
                <a:latin typeface="Times New Roman"/>
                <a:cs typeface="Times New Roman"/>
              </a:rPr>
              <a:t>2. </a:t>
            </a:r>
            <a:r>
              <a:rPr sz="1200" i="1" dirty="0">
                <a:latin typeface="Times New Roman"/>
                <a:cs typeface="Times New Roman"/>
              </a:rPr>
              <a:t>I Capi </a:t>
            </a:r>
            <a:r>
              <a:rPr sz="1200" i="1" spc="-5" dirty="0">
                <a:latin typeface="Times New Roman"/>
                <a:cs typeface="Times New Roman"/>
              </a:rPr>
              <a:t>Archivisti. </a:t>
            </a:r>
            <a:r>
              <a:rPr sz="1200" spc="-5" dirty="0">
                <a:latin typeface="Times New Roman"/>
                <a:cs typeface="Times New Roman"/>
              </a:rPr>
              <a:t>Questi angeli sono creati sul secondo </a:t>
            </a:r>
            <a:r>
              <a:rPr sz="1200" dirty="0">
                <a:latin typeface="Times New Roman"/>
                <a:cs typeface="Times New Roman"/>
              </a:rPr>
              <a:t>circuito, ma </a:t>
            </a:r>
            <a:r>
              <a:rPr sz="1200" spc="-5" dirty="0">
                <a:latin typeface="Times New Roman"/>
                <a:cs typeface="Times New Roman"/>
              </a:rPr>
              <a:t>operano </a:t>
            </a:r>
            <a:r>
              <a:rPr sz="1200" dirty="0">
                <a:latin typeface="Times New Roman"/>
                <a:cs typeface="Times New Roman"/>
              </a:rPr>
              <a:t>ovunque nell’Universo  </a:t>
            </a:r>
            <a:r>
              <a:rPr sz="1200" spc="-5" dirty="0">
                <a:latin typeface="Times New Roman"/>
                <a:cs typeface="Times New Roman"/>
              </a:rPr>
              <a:t>centrale. Essi registrano </a:t>
            </a:r>
            <a:r>
              <a:rPr sz="1200" spc="5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triplice </a:t>
            </a:r>
            <a:r>
              <a:rPr sz="1200" spc="-5" dirty="0">
                <a:latin typeface="Times New Roman"/>
                <a:cs typeface="Times New Roman"/>
              </a:rPr>
              <a:t>copia, eseguendo registrazioni per gli archivi fisici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Havona, per quelli </a:t>
            </a:r>
            <a:r>
              <a:rPr sz="1200" dirty="0">
                <a:latin typeface="Times New Roman"/>
                <a:cs typeface="Times New Roman"/>
              </a:rPr>
              <a:t>spirituali  </a:t>
            </a:r>
            <a:r>
              <a:rPr sz="1200" spc="-5" dirty="0">
                <a:latin typeface="Times New Roman"/>
                <a:cs typeface="Times New Roman"/>
              </a:rPr>
              <a:t>del loro ordine </a:t>
            </a:r>
            <a:r>
              <a:rPr sz="1200" dirty="0">
                <a:latin typeface="Times New Roman"/>
                <a:cs typeface="Times New Roman"/>
              </a:rPr>
              <a:t>e per </a:t>
            </a:r>
            <a:r>
              <a:rPr sz="1200" spc="-5" dirty="0">
                <a:latin typeface="Times New Roman"/>
                <a:cs typeface="Times New Roman"/>
              </a:rPr>
              <a:t>gli archivi ufficiali del </a:t>
            </a:r>
            <a:r>
              <a:rPr sz="1200" dirty="0">
                <a:latin typeface="Times New Roman"/>
                <a:cs typeface="Times New Roman"/>
              </a:rPr>
              <a:t>Paradiso. </a:t>
            </a:r>
            <a:r>
              <a:rPr sz="1200" spc="-5" dirty="0">
                <a:latin typeface="Times New Roman"/>
                <a:cs typeface="Times New Roman"/>
              </a:rPr>
              <a:t>Inoltre trasmettono automaticamente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operazioni importanti  per </a:t>
            </a:r>
            <a:r>
              <a:rPr sz="1200" dirty="0">
                <a:latin typeface="Times New Roman"/>
                <a:cs typeface="Times New Roman"/>
              </a:rPr>
              <a:t>la conoscenza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verità </a:t>
            </a:r>
            <a:r>
              <a:rPr sz="1200" spc="-5" dirty="0">
                <a:latin typeface="Times New Roman"/>
                <a:cs typeface="Times New Roman"/>
              </a:rPr>
              <a:t>alle biblioteche </a:t>
            </a:r>
            <a:r>
              <a:rPr sz="1200" dirty="0">
                <a:latin typeface="Times New Roman"/>
                <a:cs typeface="Times New Roman"/>
              </a:rPr>
              <a:t>viventi </a:t>
            </a:r>
            <a:r>
              <a:rPr sz="1200" spc="-5" dirty="0">
                <a:latin typeface="Times New Roman"/>
                <a:cs typeface="Times New Roman"/>
              </a:rPr>
              <a:t>del Paradiso, </a:t>
            </a:r>
            <a:r>
              <a:rPr sz="1200" dirty="0">
                <a:latin typeface="Times New Roman"/>
                <a:cs typeface="Times New Roman"/>
              </a:rPr>
              <a:t>i custodi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conoscenza dell’ordine </a:t>
            </a:r>
            <a:r>
              <a:rPr sz="1200" spc="-5" dirty="0">
                <a:latin typeface="Times New Roman"/>
                <a:cs typeface="Times New Roman"/>
              </a:rPr>
              <a:t>primario  dei supernafini.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5240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(288.6) 26:3.6 </a:t>
            </a:r>
            <a:r>
              <a:rPr sz="1200" dirty="0">
                <a:latin typeface="Times New Roman"/>
                <a:cs typeface="Times New Roman"/>
              </a:rPr>
              <a:t>3. </a:t>
            </a:r>
            <a:r>
              <a:rPr sz="1200" i="1" dirty="0">
                <a:latin typeface="Times New Roman"/>
                <a:cs typeface="Times New Roman"/>
              </a:rPr>
              <a:t>I </a:t>
            </a:r>
            <a:r>
              <a:rPr sz="1200" i="1" spc="-5" dirty="0">
                <a:latin typeface="Times New Roman"/>
                <a:cs typeface="Times New Roman"/>
              </a:rPr>
              <a:t>Trasmettitori.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figli dello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del terzo Circuito operano </a:t>
            </a:r>
            <a:r>
              <a:rPr sz="1200" dirty="0">
                <a:latin typeface="Times New Roman"/>
                <a:cs typeface="Times New Roman"/>
              </a:rPr>
              <a:t>in tutto </a:t>
            </a:r>
            <a:r>
              <a:rPr sz="1200" spc="-5" dirty="0">
                <a:latin typeface="Times New Roman"/>
                <a:cs typeface="Times New Roman"/>
              </a:rPr>
              <a:t>Havona, sebbene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stazione  </a:t>
            </a:r>
            <a:r>
              <a:rPr sz="1200" spc="-5" dirty="0">
                <a:latin typeface="Times New Roman"/>
                <a:cs typeface="Times New Roman"/>
              </a:rPr>
              <a:t>ufficiale sia situata sul </a:t>
            </a:r>
            <a:r>
              <a:rPr sz="1200" dirty="0">
                <a:latin typeface="Times New Roman"/>
                <a:cs typeface="Times New Roman"/>
              </a:rPr>
              <a:t>pianeta </a:t>
            </a:r>
            <a:r>
              <a:rPr sz="1200" spc="-5" dirty="0">
                <a:latin typeface="Times New Roman"/>
                <a:cs typeface="Times New Roman"/>
              </a:rPr>
              <a:t>numero settanta del circuito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esterno. </a:t>
            </a:r>
            <a:r>
              <a:rPr sz="1200" dirty="0">
                <a:latin typeface="Times New Roman"/>
                <a:cs typeface="Times New Roman"/>
              </a:rPr>
              <a:t>Questi </a:t>
            </a:r>
            <a:r>
              <a:rPr sz="1200" spc="-5" dirty="0">
                <a:latin typeface="Times New Roman"/>
                <a:cs typeface="Times New Roman"/>
              </a:rPr>
              <a:t>tecnici esperti </a:t>
            </a:r>
            <a:r>
              <a:rPr sz="1200" dirty="0">
                <a:latin typeface="Times New Roman"/>
                <a:cs typeface="Times New Roman"/>
              </a:rPr>
              <a:t>sono i </a:t>
            </a:r>
            <a:r>
              <a:rPr sz="1200" spc="-5" dirty="0">
                <a:latin typeface="Times New Roman"/>
                <a:cs typeface="Times New Roman"/>
              </a:rPr>
              <a:t>ricevitori </a:t>
            </a:r>
            <a:r>
              <a:rPr sz="1200" dirty="0">
                <a:latin typeface="Times New Roman"/>
                <a:cs typeface="Times New Roman"/>
              </a:rPr>
              <a:t>ed i  </a:t>
            </a:r>
            <a:r>
              <a:rPr sz="1200" spc="-5" dirty="0">
                <a:latin typeface="Times New Roman"/>
                <a:cs typeface="Times New Roman"/>
              </a:rPr>
              <a:t>trasmettitori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comunicazioni della creazione centrale </a:t>
            </a:r>
            <a:r>
              <a:rPr sz="1200" dirty="0">
                <a:latin typeface="Times New Roman"/>
                <a:cs typeface="Times New Roman"/>
              </a:rPr>
              <a:t>e i </a:t>
            </a:r>
            <a:r>
              <a:rPr sz="1200" spc="-5" dirty="0">
                <a:latin typeface="Times New Roman"/>
                <a:cs typeface="Times New Roman"/>
              </a:rPr>
              <a:t>direttori </a:t>
            </a:r>
            <a:r>
              <a:rPr sz="1200" dirty="0">
                <a:latin typeface="Times New Roman"/>
                <a:cs typeface="Times New Roman"/>
              </a:rPr>
              <a:t>dei rapporti spaziali di </a:t>
            </a:r>
            <a:r>
              <a:rPr sz="1200" spc="-5" dirty="0">
                <a:latin typeface="Times New Roman"/>
                <a:cs typeface="Times New Roman"/>
              </a:rPr>
              <a:t>tutti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fenomeni della  Deità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Paradiso. Essi </a:t>
            </a:r>
            <a:r>
              <a:rPr sz="1200" dirty="0">
                <a:latin typeface="Times New Roman"/>
                <a:cs typeface="Times New Roman"/>
              </a:rPr>
              <a:t>possono </a:t>
            </a:r>
            <a:r>
              <a:rPr sz="1200" spc="-5" dirty="0">
                <a:latin typeface="Times New Roman"/>
                <a:cs typeface="Times New Roman"/>
              </a:rPr>
              <a:t>servirsi </a:t>
            </a:r>
            <a:r>
              <a:rPr sz="1200" dirty="0">
                <a:latin typeface="Times New Roman"/>
                <a:cs typeface="Times New Roman"/>
              </a:rPr>
              <a:t>di tutti i </a:t>
            </a:r>
            <a:r>
              <a:rPr sz="1200" spc="-5" dirty="0">
                <a:latin typeface="Times New Roman"/>
                <a:cs typeface="Times New Roman"/>
              </a:rPr>
              <a:t>circuiti principali </a:t>
            </a:r>
            <a:r>
              <a:rPr sz="1200" dirty="0">
                <a:latin typeface="Times New Roman"/>
                <a:cs typeface="Times New Roman"/>
              </a:rPr>
              <a:t>dello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spazio.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297815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(288.7) 26:3.7 </a:t>
            </a:r>
            <a:r>
              <a:rPr sz="1200" dirty="0">
                <a:latin typeface="Times New Roman"/>
                <a:cs typeface="Times New Roman"/>
              </a:rPr>
              <a:t>4. </a:t>
            </a:r>
            <a:r>
              <a:rPr sz="1200" i="1" dirty="0">
                <a:latin typeface="Times New Roman"/>
                <a:cs typeface="Times New Roman"/>
              </a:rPr>
              <a:t>I </a:t>
            </a:r>
            <a:r>
              <a:rPr sz="1200" i="1" spc="-5" dirty="0">
                <a:latin typeface="Times New Roman"/>
                <a:cs typeface="Times New Roman"/>
              </a:rPr>
              <a:t>Messaggeri </a:t>
            </a:r>
            <a:r>
              <a:rPr sz="1200" spc="-5" dirty="0">
                <a:latin typeface="Times New Roman"/>
                <a:cs typeface="Times New Roman"/>
              </a:rPr>
              <a:t>hanno origine sul circuito numero quattro. Essi percorrono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sistema </a:t>
            </a:r>
            <a:r>
              <a:rPr sz="1200" dirty="0">
                <a:latin typeface="Times New Roman"/>
                <a:cs typeface="Times New Roman"/>
              </a:rPr>
              <a:t>Paradiso-Havona  </a:t>
            </a:r>
            <a:r>
              <a:rPr sz="1200" spc="-5" dirty="0">
                <a:latin typeface="Times New Roman"/>
                <a:cs typeface="Times New Roman"/>
              </a:rPr>
              <a:t>come portatori </a:t>
            </a:r>
            <a:r>
              <a:rPr sz="1200" dirty="0">
                <a:latin typeface="Times New Roman"/>
                <a:cs typeface="Times New Roman"/>
              </a:rPr>
              <a:t>di tutti i </a:t>
            </a:r>
            <a:r>
              <a:rPr sz="1200" spc="-5" dirty="0">
                <a:latin typeface="Times New Roman"/>
                <a:cs typeface="Times New Roman"/>
              </a:rPr>
              <a:t>messaggi che </a:t>
            </a:r>
            <a:r>
              <a:rPr sz="1200" dirty="0">
                <a:latin typeface="Times New Roman"/>
                <a:cs typeface="Times New Roman"/>
              </a:rPr>
              <a:t>richiedono una </a:t>
            </a:r>
            <a:r>
              <a:rPr sz="1200" spc="-5" dirty="0">
                <a:latin typeface="Times New Roman"/>
                <a:cs typeface="Times New Roman"/>
              </a:rPr>
              <a:t>trasmissione personale. Essi servono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loro compagni, </a:t>
            </a:r>
            <a:r>
              <a:rPr sz="1200" dirty="0">
                <a:latin typeface="Times New Roman"/>
                <a:cs typeface="Times New Roman"/>
              </a:rPr>
              <a:t>le  </a:t>
            </a:r>
            <a:r>
              <a:rPr sz="1200" spc="-5" dirty="0">
                <a:latin typeface="Times New Roman"/>
                <a:cs typeface="Times New Roman"/>
              </a:rPr>
              <a:t>personalità celesti,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pellegrini del Paradiso </a:t>
            </a:r>
            <a:r>
              <a:rPr sz="1200" dirty="0">
                <a:latin typeface="Times New Roman"/>
                <a:cs typeface="Times New Roman"/>
              </a:rPr>
              <a:t>ed anche le </a:t>
            </a:r>
            <a:r>
              <a:rPr sz="1200" spc="-5" dirty="0">
                <a:latin typeface="Times New Roman"/>
                <a:cs typeface="Times New Roman"/>
              </a:rPr>
              <a:t>anime ascendenti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tempo.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25971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(289.1) 26:3.8 </a:t>
            </a:r>
            <a:r>
              <a:rPr sz="1200" dirty="0">
                <a:latin typeface="Times New Roman"/>
                <a:cs typeface="Times New Roman"/>
              </a:rPr>
              <a:t>5. </a:t>
            </a:r>
            <a:r>
              <a:rPr sz="1200" i="1" dirty="0">
                <a:latin typeface="Times New Roman"/>
                <a:cs typeface="Times New Roman"/>
              </a:rPr>
              <a:t>I </a:t>
            </a:r>
            <a:r>
              <a:rPr sz="1200" i="1" spc="-5" dirty="0">
                <a:latin typeface="Times New Roman"/>
                <a:cs typeface="Times New Roman"/>
              </a:rPr>
              <a:t>Coordinatori d’Informazioni.</a:t>
            </a:r>
            <a:r>
              <a:rPr sz="1200" spc="-5" dirty="0">
                <a:latin typeface="Times New Roman"/>
                <a:cs typeface="Times New Roman"/>
              </a:rPr>
              <a:t>Questi supernafini terziari, </a:t>
            </a:r>
            <a:r>
              <a:rPr sz="1200" dirty="0">
                <a:latin typeface="Times New Roman"/>
                <a:cs typeface="Times New Roman"/>
              </a:rPr>
              <a:t>figli dello Spirito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quinto </a:t>
            </a:r>
            <a:r>
              <a:rPr sz="1200" spc="-5" dirty="0">
                <a:latin typeface="Times New Roman"/>
                <a:cs typeface="Times New Roman"/>
              </a:rPr>
              <a:t>Circuito, </a:t>
            </a:r>
            <a:r>
              <a:rPr sz="1200" dirty="0">
                <a:latin typeface="Times New Roman"/>
                <a:cs typeface="Times New Roman"/>
              </a:rPr>
              <a:t>sono  </a:t>
            </a:r>
            <a:r>
              <a:rPr sz="1200" spc="-5" dirty="0">
                <a:latin typeface="Times New Roman"/>
                <a:cs typeface="Times New Roman"/>
              </a:rPr>
              <a:t>sempre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promotori </a:t>
            </a:r>
            <a:r>
              <a:rPr sz="1200" dirty="0">
                <a:latin typeface="Times New Roman"/>
                <a:cs typeface="Times New Roman"/>
              </a:rPr>
              <a:t>accorti e </a:t>
            </a:r>
            <a:r>
              <a:rPr sz="1200" spc="-5" dirty="0">
                <a:latin typeface="Times New Roman"/>
                <a:cs typeface="Times New Roman"/>
              </a:rPr>
              <a:t>benevoli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associazioni fraterne </a:t>
            </a:r>
            <a:r>
              <a:rPr sz="1200" dirty="0">
                <a:latin typeface="Times New Roman"/>
                <a:cs typeface="Times New Roman"/>
              </a:rPr>
              <a:t>tra i pellegrini ascendenti e quelli </a:t>
            </a:r>
            <a:r>
              <a:rPr sz="1200" spc="-5" dirty="0">
                <a:latin typeface="Times New Roman"/>
                <a:cs typeface="Times New Roman"/>
              </a:rPr>
              <a:t>discendenti. Essi  portano </a:t>
            </a:r>
            <a:r>
              <a:rPr sz="1200" dirty="0">
                <a:latin typeface="Times New Roman"/>
                <a:cs typeface="Times New Roman"/>
              </a:rPr>
              <a:t>il loro </a:t>
            </a:r>
            <a:r>
              <a:rPr sz="1200" spc="-5" dirty="0">
                <a:latin typeface="Times New Roman"/>
                <a:cs typeface="Times New Roman"/>
              </a:rPr>
              <a:t>ministero </a:t>
            </a:r>
            <a:r>
              <a:rPr sz="1200" dirty="0">
                <a:latin typeface="Times New Roman"/>
                <a:cs typeface="Times New Roman"/>
              </a:rPr>
              <a:t>a tutti </a:t>
            </a:r>
            <a:r>
              <a:rPr sz="1200" spc="-5" dirty="0">
                <a:latin typeface="Times New Roman"/>
                <a:cs typeface="Times New Roman"/>
              </a:rPr>
              <a:t>gli abitanti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Havona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specialmente agli ascendenti, tenendoli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costantemente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50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507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90219" y="513333"/>
            <a:ext cx="8128000" cy="4132579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508000" marR="587375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informati sugli affari dell’Universo degli </a:t>
            </a:r>
            <a:r>
              <a:rPr sz="1200" dirty="0">
                <a:latin typeface="Times New Roman"/>
                <a:cs typeface="Times New Roman"/>
              </a:rPr>
              <a:t>Universi. </a:t>
            </a:r>
            <a:r>
              <a:rPr sz="1200" spc="-5" dirty="0">
                <a:latin typeface="Times New Roman"/>
                <a:cs typeface="Times New Roman"/>
              </a:rPr>
              <a:t>Grazie ai loro contatti personali con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trasmettitori </a:t>
            </a:r>
            <a:r>
              <a:rPr sz="1200" dirty="0">
                <a:latin typeface="Times New Roman"/>
                <a:cs typeface="Times New Roman"/>
              </a:rPr>
              <a:t>ed i </a:t>
            </a:r>
            <a:r>
              <a:rPr sz="1200" spc="-5" dirty="0">
                <a:latin typeface="Times New Roman"/>
                <a:cs typeface="Times New Roman"/>
              </a:rPr>
              <a:t>riflettori,  questi “giornali </a:t>
            </a:r>
            <a:r>
              <a:rPr sz="1200" dirty="0">
                <a:latin typeface="Times New Roman"/>
                <a:cs typeface="Times New Roman"/>
              </a:rPr>
              <a:t>viventi” di </a:t>
            </a:r>
            <a:r>
              <a:rPr sz="1200" spc="-5" dirty="0">
                <a:latin typeface="Times New Roman"/>
                <a:cs typeface="Times New Roman"/>
              </a:rPr>
              <a:t>Havona sono istantaneamente al corrente </a:t>
            </a:r>
            <a:r>
              <a:rPr sz="1200" dirty="0">
                <a:latin typeface="Times New Roman"/>
                <a:cs typeface="Times New Roman"/>
              </a:rPr>
              <a:t>di tutte le </a:t>
            </a:r>
            <a:r>
              <a:rPr sz="1200" spc="-5" dirty="0">
                <a:latin typeface="Times New Roman"/>
                <a:cs typeface="Times New Roman"/>
              </a:rPr>
              <a:t>informazioni che passano sui vasti  circuiti </a:t>
            </a:r>
            <a:r>
              <a:rPr sz="1200" dirty="0">
                <a:latin typeface="Times New Roman"/>
                <a:cs typeface="Times New Roman"/>
              </a:rPr>
              <a:t>di notizie </a:t>
            </a:r>
            <a:r>
              <a:rPr sz="1200" spc="-5" dirty="0">
                <a:latin typeface="Times New Roman"/>
                <a:cs typeface="Times New Roman"/>
              </a:rPr>
              <a:t>dell’Universo centrale. Essi </a:t>
            </a:r>
            <a:r>
              <a:rPr sz="1200" dirty="0">
                <a:latin typeface="Times New Roman"/>
                <a:cs typeface="Times New Roman"/>
              </a:rPr>
              <a:t>annotano le </a:t>
            </a:r>
            <a:r>
              <a:rPr sz="1200" spc="-5" dirty="0">
                <a:latin typeface="Times New Roman"/>
                <a:cs typeface="Times New Roman"/>
              </a:rPr>
              <a:t>informazioni con </a:t>
            </a:r>
            <a:r>
              <a:rPr sz="1200" dirty="0">
                <a:latin typeface="Times New Roman"/>
                <a:cs typeface="Times New Roman"/>
              </a:rPr>
              <a:t>il metodo </a:t>
            </a:r>
            <a:r>
              <a:rPr sz="1200" spc="-5" dirty="0">
                <a:latin typeface="Times New Roman"/>
                <a:cs typeface="Times New Roman"/>
              </a:rPr>
              <a:t>grafico </a:t>
            </a:r>
            <a:r>
              <a:rPr sz="1200" dirty="0">
                <a:latin typeface="Times New Roman"/>
                <a:cs typeface="Times New Roman"/>
              </a:rPr>
              <a:t>di Havona, </a:t>
            </a:r>
            <a:r>
              <a:rPr sz="1200" spc="-5" dirty="0">
                <a:latin typeface="Times New Roman"/>
                <a:cs typeface="Times New Roman"/>
              </a:rPr>
              <a:t>che  permette </a:t>
            </a:r>
            <a:r>
              <a:rPr sz="1200" dirty="0">
                <a:latin typeface="Times New Roman"/>
                <a:cs typeface="Times New Roman"/>
              </a:rPr>
              <a:t>loro di </a:t>
            </a:r>
            <a:r>
              <a:rPr sz="1200" spc="-5" dirty="0">
                <a:latin typeface="Times New Roman"/>
                <a:cs typeface="Times New Roman"/>
              </a:rPr>
              <a:t>assimilare automaticamente </a:t>
            </a:r>
            <a:r>
              <a:rPr sz="1200" dirty="0">
                <a:latin typeface="Times New Roman"/>
                <a:cs typeface="Times New Roman"/>
              </a:rPr>
              <a:t>in un’ora </a:t>
            </a:r>
            <a:r>
              <a:rPr sz="1200" spc="-5" dirty="0">
                <a:latin typeface="Times New Roman"/>
                <a:cs typeface="Times New Roman"/>
              </a:rPr>
              <a:t>del tempo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Urantia </a:t>
            </a:r>
            <a:r>
              <a:rPr sz="1200" dirty="0">
                <a:latin typeface="Times New Roman"/>
                <a:cs typeface="Times New Roman"/>
              </a:rPr>
              <a:t>tante </a:t>
            </a:r>
            <a:r>
              <a:rPr sz="1200" spc="-5" dirty="0">
                <a:latin typeface="Times New Roman"/>
                <a:cs typeface="Times New Roman"/>
              </a:rPr>
              <a:t>informazioni quante </a:t>
            </a:r>
            <a:r>
              <a:rPr sz="1200" dirty="0">
                <a:latin typeface="Times New Roman"/>
                <a:cs typeface="Times New Roman"/>
              </a:rPr>
              <a:t>il vostro  </a:t>
            </a:r>
            <a:r>
              <a:rPr sz="1200" spc="-5" dirty="0">
                <a:latin typeface="Times New Roman"/>
                <a:cs typeface="Times New Roman"/>
              </a:rPr>
              <a:t>tecnico telegrafico </a:t>
            </a:r>
            <a:r>
              <a:rPr sz="1200" dirty="0">
                <a:latin typeface="Times New Roman"/>
                <a:cs typeface="Times New Roman"/>
              </a:rPr>
              <a:t>più veloce </a:t>
            </a:r>
            <a:r>
              <a:rPr sz="1200" spc="-5" dirty="0">
                <a:latin typeface="Times New Roman"/>
                <a:cs typeface="Times New Roman"/>
              </a:rPr>
              <a:t>potrebbe registrare </a:t>
            </a:r>
            <a:r>
              <a:rPr sz="1200" spc="5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mille</a:t>
            </a:r>
            <a:r>
              <a:rPr sz="1200" spc="-5" dirty="0">
                <a:latin typeface="Times New Roman"/>
                <a:cs typeface="Times New Roman"/>
              </a:rPr>
              <a:t> anni.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508000" marR="69151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(289.2) 26:3.9 </a:t>
            </a:r>
            <a:r>
              <a:rPr sz="1200" dirty="0">
                <a:latin typeface="Times New Roman"/>
                <a:cs typeface="Times New Roman"/>
              </a:rPr>
              <a:t>6. </a:t>
            </a:r>
            <a:r>
              <a:rPr sz="1200" i="1" spc="-5" dirty="0">
                <a:latin typeface="Times New Roman"/>
                <a:cs typeface="Times New Roman"/>
              </a:rPr>
              <a:t>Le Personalità dei </a:t>
            </a:r>
            <a:r>
              <a:rPr sz="1200" i="1" dirty="0">
                <a:latin typeface="Times New Roman"/>
                <a:cs typeface="Times New Roman"/>
              </a:rPr>
              <a:t>Trasporti. </a:t>
            </a:r>
            <a:r>
              <a:rPr sz="1200" spc="-5" dirty="0">
                <a:latin typeface="Times New Roman"/>
                <a:cs typeface="Times New Roman"/>
              </a:rPr>
              <a:t>Questi esseri, originari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circuito numero sei, operano abitualmente </a:t>
            </a:r>
            <a:r>
              <a:rPr sz="1200" dirty="0">
                <a:latin typeface="Times New Roman"/>
                <a:cs typeface="Times New Roman"/>
              </a:rPr>
              <a:t>a  </a:t>
            </a:r>
            <a:r>
              <a:rPr sz="1200" spc="-5" dirty="0">
                <a:latin typeface="Times New Roman"/>
                <a:cs typeface="Times New Roman"/>
              </a:rPr>
              <a:t>partire dal </a:t>
            </a:r>
            <a:r>
              <a:rPr sz="1200" dirty="0">
                <a:latin typeface="Times New Roman"/>
                <a:cs typeface="Times New Roman"/>
              </a:rPr>
              <a:t>pianeta numero </a:t>
            </a:r>
            <a:r>
              <a:rPr sz="1200" spc="-5" dirty="0">
                <a:latin typeface="Times New Roman"/>
                <a:cs typeface="Times New Roman"/>
              </a:rPr>
              <a:t>quaranta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circuito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esterno. </a:t>
            </a:r>
            <a:r>
              <a:rPr sz="1200" dirty="0">
                <a:latin typeface="Times New Roman"/>
                <a:cs typeface="Times New Roman"/>
              </a:rPr>
              <a:t>Sono loro </a:t>
            </a:r>
            <a:r>
              <a:rPr sz="1200" spc="-5" dirty="0">
                <a:latin typeface="Times New Roman"/>
                <a:cs typeface="Times New Roman"/>
              </a:rPr>
              <a:t>che portano </a:t>
            </a:r>
            <a:r>
              <a:rPr sz="1200" dirty="0">
                <a:latin typeface="Times New Roman"/>
                <a:cs typeface="Times New Roman"/>
              </a:rPr>
              <a:t>via i </a:t>
            </a:r>
            <a:r>
              <a:rPr sz="1200" spc="-5" dirty="0">
                <a:latin typeface="Times New Roman"/>
                <a:cs typeface="Times New Roman"/>
              </a:rPr>
              <a:t>candidati </a:t>
            </a:r>
            <a:r>
              <a:rPr sz="1200" dirty="0">
                <a:latin typeface="Times New Roman"/>
                <a:cs typeface="Times New Roman"/>
              </a:rPr>
              <a:t>delusi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che</a:t>
            </a:r>
            <a:endParaRPr sz="1200">
              <a:latin typeface="Times New Roman"/>
              <a:cs typeface="Times New Roman"/>
            </a:endParaRPr>
          </a:p>
          <a:p>
            <a:pPr marL="508000" marR="56134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falliscono provvisoriamente nell’avventura della Deità. </a:t>
            </a:r>
            <a:r>
              <a:rPr sz="1200" dirty="0">
                <a:latin typeface="Times New Roman"/>
                <a:cs typeface="Times New Roman"/>
              </a:rPr>
              <a:t>Essi </a:t>
            </a:r>
            <a:r>
              <a:rPr sz="1200" spc="-5" dirty="0">
                <a:latin typeface="Times New Roman"/>
                <a:cs typeface="Times New Roman"/>
              </a:rPr>
              <a:t>restano pronti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servire </a:t>
            </a:r>
            <a:r>
              <a:rPr sz="1200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quelli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devono andare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venire </a:t>
            </a:r>
            <a:r>
              <a:rPr sz="1200" dirty="0">
                <a:latin typeface="Times New Roman"/>
                <a:cs typeface="Times New Roman"/>
              </a:rPr>
              <a:t>per il </a:t>
            </a:r>
            <a:r>
              <a:rPr sz="1200" spc="-5" dirty="0">
                <a:latin typeface="Times New Roman"/>
                <a:cs typeface="Times New Roman"/>
              </a:rPr>
              <a:t>servizio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Havona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non sono </a:t>
            </a:r>
            <a:r>
              <a:rPr sz="1200" spc="-5" dirty="0">
                <a:latin typeface="Times New Roman"/>
                <a:cs typeface="Times New Roman"/>
              </a:rPr>
              <a:t>attraversatori </a:t>
            </a:r>
            <a:r>
              <a:rPr sz="1200" dirty="0">
                <a:latin typeface="Times New Roman"/>
                <a:cs typeface="Times New Roman"/>
              </a:rPr>
              <a:t>dello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spazio.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508000" marR="51244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(289.3) 26:3.10 </a:t>
            </a:r>
            <a:r>
              <a:rPr sz="1200" dirty="0">
                <a:latin typeface="Times New Roman"/>
                <a:cs typeface="Times New Roman"/>
              </a:rPr>
              <a:t>7. </a:t>
            </a:r>
            <a:r>
              <a:rPr sz="1200" i="1" dirty="0">
                <a:latin typeface="Times New Roman"/>
                <a:cs typeface="Times New Roman"/>
              </a:rPr>
              <a:t>Il Corpo di </a:t>
            </a:r>
            <a:r>
              <a:rPr sz="1200" i="1" spc="-5" dirty="0">
                <a:latin typeface="Times New Roman"/>
                <a:cs typeface="Times New Roman"/>
              </a:rPr>
              <a:t>Riserva. </a:t>
            </a:r>
            <a:r>
              <a:rPr sz="1200" spc="-1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fluttuazioni nel lavoro con gli esseri ascendenti, con </a:t>
            </a:r>
            <a:r>
              <a:rPr sz="1200" dirty="0">
                <a:latin typeface="Times New Roman"/>
                <a:cs typeface="Times New Roman"/>
              </a:rPr>
              <a:t>i pellegrini </a:t>
            </a:r>
            <a:r>
              <a:rPr sz="1200" spc="-5" dirty="0">
                <a:latin typeface="Times New Roman"/>
                <a:cs typeface="Times New Roman"/>
              </a:rPr>
              <a:t>del Paradiso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con gli altri ordini </a:t>
            </a:r>
            <a:r>
              <a:rPr sz="1200" dirty="0">
                <a:latin typeface="Times New Roman"/>
                <a:cs typeface="Times New Roman"/>
              </a:rPr>
              <a:t>di esseri </a:t>
            </a:r>
            <a:r>
              <a:rPr sz="1200" spc="-5" dirty="0">
                <a:latin typeface="Times New Roman"/>
                <a:cs typeface="Times New Roman"/>
              </a:rPr>
              <a:t>che soggiornano </a:t>
            </a:r>
            <a:r>
              <a:rPr sz="1200" dirty="0">
                <a:latin typeface="Times New Roman"/>
                <a:cs typeface="Times New Roman"/>
              </a:rPr>
              <a:t>in Havona, </a:t>
            </a:r>
            <a:r>
              <a:rPr sz="1200" spc="-5" dirty="0">
                <a:latin typeface="Times New Roman"/>
                <a:cs typeface="Times New Roman"/>
              </a:rPr>
              <a:t>rendono </a:t>
            </a:r>
            <a:r>
              <a:rPr sz="1200" dirty="0">
                <a:latin typeface="Times New Roman"/>
                <a:cs typeface="Times New Roman"/>
              </a:rPr>
              <a:t>necessario il </a:t>
            </a:r>
            <a:r>
              <a:rPr sz="1200" spc="-5" dirty="0">
                <a:latin typeface="Times New Roman"/>
                <a:cs typeface="Times New Roman"/>
              </a:rPr>
              <a:t>mantenimento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queste riserve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supernafini sul </a:t>
            </a:r>
            <a:r>
              <a:rPr sz="1200" dirty="0">
                <a:latin typeface="Times New Roman"/>
                <a:cs typeface="Times New Roman"/>
              </a:rPr>
              <a:t>mondo pilota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settimo </a:t>
            </a:r>
            <a:r>
              <a:rPr sz="1200" spc="-5" dirty="0">
                <a:latin typeface="Times New Roman"/>
                <a:cs typeface="Times New Roman"/>
              </a:rPr>
              <a:t>cerchio, </a:t>
            </a:r>
            <a:r>
              <a:rPr sz="1200" dirty="0">
                <a:latin typeface="Times New Roman"/>
                <a:cs typeface="Times New Roman"/>
              </a:rPr>
              <a:t>dove </a:t>
            </a:r>
            <a:r>
              <a:rPr sz="1200" spc="-5" dirty="0">
                <a:latin typeface="Times New Roman"/>
                <a:cs typeface="Times New Roman"/>
              </a:rPr>
              <a:t>hanno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loro origine. Essi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creati </a:t>
            </a:r>
            <a:r>
              <a:rPr sz="1200" dirty="0">
                <a:latin typeface="Times New Roman"/>
                <a:cs typeface="Times New Roman"/>
              </a:rPr>
              <a:t>senza una </a:t>
            </a:r>
            <a:r>
              <a:rPr sz="1200" spc="-5" dirty="0">
                <a:latin typeface="Times New Roman"/>
                <a:cs typeface="Times New Roman"/>
              </a:rPr>
              <a:t>destinazione  specifica </a:t>
            </a:r>
            <a:r>
              <a:rPr sz="1200" dirty="0">
                <a:latin typeface="Times New Roman"/>
                <a:cs typeface="Times New Roman"/>
              </a:rPr>
              <a:t>e sono competenti </a:t>
            </a:r>
            <a:r>
              <a:rPr sz="1200" spc="-5" dirty="0">
                <a:latin typeface="Times New Roman"/>
                <a:cs typeface="Times New Roman"/>
              </a:rPr>
              <a:t>per servire </a:t>
            </a:r>
            <a:r>
              <a:rPr sz="1200" dirty="0">
                <a:latin typeface="Times New Roman"/>
                <a:cs typeface="Times New Roman"/>
              </a:rPr>
              <a:t>nelle </a:t>
            </a:r>
            <a:r>
              <a:rPr sz="1200" spc="-5" dirty="0">
                <a:latin typeface="Times New Roman"/>
                <a:cs typeface="Times New Roman"/>
              </a:rPr>
              <a:t>fasi </a:t>
            </a:r>
            <a:r>
              <a:rPr sz="1200" dirty="0">
                <a:latin typeface="Times New Roman"/>
                <a:cs typeface="Times New Roman"/>
              </a:rPr>
              <a:t>meno </a:t>
            </a:r>
            <a:r>
              <a:rPr sz="1200" spc="-5" dirty="0">
                <a:latin typeface="Times New Roman"/>
                <a:cs typeface="Times New Roman"/>
              </a:rPr>
              <a:t>impegnative </a:t>
            </a:r>
            <a:r>
              <a:rPr sz="1200" dirty="0">
                <a:latin typeface="Times New Roman"/>
                <a:cs typeface="Times New Roman"/>
              </a:rPr>
              <a:t>di qualsiasi </a:t>
            </a:r>
            <a:r>
              <a:rPr sz="1200" spc="-5" dirty="0">
                <a:latin typeface="Times New Roman"/>
                <a:cs typeface="Times New Roman"/>
              </a:rPr>
              <a:t>incarico dei loro associati superafici  dell’ordine terziario.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150">
              <a:latin typeface="Times New Roman"/>
              <a:cs typeface="Times New Roman"/>
            </a:endParaRPr>
          </a:p>
          <a:p>
            <a:pPr marL="508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4. I supernafini</a:t>
            </a:r>
            <a:r>
              <a:rPr sz="1600" b="1" spc="-1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secondari</a:t>
            </a:r>
            <a:endParaRPr sz="1600">
              <a:latin typeface="Times New Roman"/>
              <a:cs typeface="Times New Roman"/>
            </a:endParaRPr>
          </a:p>
          <a:p>
            <a:pPr marL="50800" marR="43180">
              <a:lnSpc>
                <a:spcPts val="1370"/>
              </a:lnSpc>
              <a:spcBef>
                <a:spcPts val="143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(289.4) 26:4.1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supernafini secondari esercitano </a:t>
            </a:r>
            <a:r>
              <a:rPr sz="1200" dirty="0">
                <a:latin typeface="Times New Roman"/>
                <a:cs typeface="Times New Roman"/>
              </a:rPr>
              <a:t>il loro </a:t>
            </a:r>
            <a:r>
              <a:rPr sz="1200" spc="-5" dirty="0">
                <a:latin typeface="Times New Roman"/>
                <a:cs typeface="Times New Roman"/>
              </a:rPr>
              <a:t>ministero nei sette circuiti planetari </a:t>
            </a:r>
            <a:r>
              <a:rPr sz="1200" dirty="0">
                <a:latin typeface="Times New Roman"/>
                <a:cs typeface="Times New Roman"/>
              </a:rPr>
              <a:t>dell’Universo </a:t>
            </a:r>
            <a:r>
              <a:rPr sz="1200" spc="-5" dirty="0">
                <a:latin typeface="Times New Roman"/>
                <a:cs typeface="Times New Roman"/>
              </a:rPr>
              <a:t>centrale. </a:t>
            </a:r>
            <a:r>
              <a:rPr sz="1200" dirty="0">
                <a:latin typeface="Times New Roman"/>
                <a:cs typeface="Times New Roman"/>
              </a:rPr>
              <a:t>Parte di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dedita  al </a:t>
            </a:r>
            <a:r>
              <a:rPr sz="1200" dirty="0">
                <a:latin typeface="Times New Roman"/>
                <a:cs typeface="Times New Roman"/>
              </a:rPr>
              <a:t>servizio dei </a:t>
            </a:r>
            <a:r>
              <a:rPr sz="1200" spc="-5" dirty="0">
                <a:latin typeface="Times New Roman"/>
                <a:cs typeface="Times New Roman"/>
              </a:rPr>
              <a:t>pellegrini del tempo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metà dell’intero ordine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assegnata </a:t>
            </a:r>
            <a:r>
              <a:rPr sz="1200" dirty="0">
                <a:latin typeface="Times New Roman"/>
                <a:cs typeface="Times New Roman"/>
              </a:rPr>
              <a:t>alla </a:t>
            </a:r>
            <a:r>
              <a:rPr sz="1200" spc="-5" dirty="0">
                <a:latin typeface="Times New Roman"/>
                <a:cs typeface="Times New Roman"/>
              </a:rPr>
              <a:t>preparazione dei </a:t>
            </a:r>
            <a:r>
              <a:rPr sz="1200" dirty="0">
                <a:latin typeface="Times New Roman"/>
                <a:cs typeface="Times New Roman"/>
              </a:rPr>
              <a:t>pellegrini </a:t>
            </a:r>
            <a:r>
              <a:rPr sz="1200" spc="-5" dirty="0">
                <a:latin typeface="Times New Roman"/>
                <a:cs typeface="Times New Roman"/>
              </a:rPr>
              <a:t>paradisiaci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dell’eternità.</a:t>
            </a:r>
            <a:endParaRPr sz="1200">
              <a:latin typeface="Times New Roman"/>
              <a:cs typeface="Times New Roman"/>
            </a:endParaRPr>
          </a:p>
          <a:p>
            <a:pPr marL="50800" marR="352425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Questi </a:t>
            </a:r>
            <a:r>
              <a:rPr sz="1200" dirty="0">
                <a:latin typeface="Times New Roman"/>
                <a:cs typeface="Times New Roman"/>
              </a:rPr>
              <a:t>Cittadini del </a:t>
            </a:r>
            <a:r>
              <a:rPr sz="1200" spc="-5" dirty="0">
                <a:latin typeface="Times New Roman"/>
                <a:cs typeface="Times New Roman"/>
              </a:rPr>
              <a:t>Paradiso, nel loro pellegrinaggio attraverso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circuiti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Havona,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accompagnati anche </a:t>
            </a:r>
            <a:r>
              <a:rPr sz="1200" spc="5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volontari </a:t>
            </a:r>
            <a:r>
              <a:rPr sz="1200" dirty="0">
                <a:latin typeface="Times New Roman"/>
                <a:cs typeface="Times New Roman"/>
              </a:rPr>
              <a:t>del  </a:t>
            </a:r>
            <a:r>
              <a:rPr sz="1200" spc="-5" dirty="0">
                <a:latin typeface="Times New Roman"/>
                <a:cs typeface="Times New Roman"/>
              </a:rPr>
              <a:t>Corpo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Finalità dei Mortali, </a:t>
            </a:r>
            <a:r>
              <a:rPr sz="1200" dirty="0">
                <a:latin typeface="Times New Roman"/>
                <a:cs typeface="Times New Roman"/>
              </a:rPr>
              <a:t>una disposizione </a:t>
            </a:r>
            <a:r>
              <a:rPr sz="1200" spc="-5" dirty="0">
                <a:latin typeface="Times New Roman"/>
                <a:cs typeface="Times New Roman"/>
              </a:rPr>
              <a:t>questa che </a:t>
            </a:r>
            <a:r>
              <a:rPr sz="1200" dirty="0">
                <a:latin typeface="Times New Roman"/>
                <a:cs typeface="Times New Roman"/>
              </a:rPr>
              <a:t>è invalsa dopo il </a:t>
            </a:r>
            <a:r>
              <a:rPr sz="1200" spc="-5" dirty="0">
                <a:latin typeface="Times New Roman"/>
                <a:cs typeface="Times New Roman"/>
              </a:rPr>
              <a:t>completamento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primo gruppo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finalitari.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50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508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90219" y="513333"/>
            <a:ext cx="7978775" cy="4084954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50800" marR="62865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(289.5) 26:4.2 </a:t>
            </a:r>
            <a:r>
              <a:rPr sz="1200" spc="-5" dirty="0">
                <a:latin typeface="Times New Roman"/>
                <a:cs typeface="Times New Roman"/>
              </a:rPr>
              <a:t>Secondo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loro periodica assegnazione al ministero dei </a:t>
            </a:r>
            <a:r>
              <a:rPr sz="1200" dirty="0">
                <a:latin typeface="Times New Roman"/>
                <a:cs typeface="Times New Roman"/>
              </a:rPr>
              <a:t>pellegrini </a:t>
            </a:r>
            <a:r>
              <a:rPr sz="1200" spc="-5" dirty="0">
                <a:latin typeface="Times New Roman"/>
                <a:cs typeface="Times New Roman"/>
              </a:rPr>
              <a:t>ascendenti, </a:t>
            </a:r>
            <a:r>
              <a:rPr sz="1200" dirty="0">
                <a:latin typeface="Times New Roman"/>
                <a:cs typeface="Times New Roman"/>
              </a:rPr>
              <a:t>i supernafini </a:t>
            </a:r>
            <a:r>
              <a:rPr sz="1200" spc="-5" dirty="0">
                <a:latin typeface="Times New Roman"/>
                <a:cs typeface="Times New Roman"/>
              </a:rPr>
              <a:t>secondari operano nei sette  gruppi seguenti: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00">
              <a:latin typeface="Times New Roman"/>
              <a:cs typeface="Times New Roman"/>
            </a:endParaRPr>
          </a:p>
          <a:p>
            <a:pPr marL="508000">
              <a:lnSpc>
                <a:spcPct val="1000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(289.6)  26:4.3  </a:t>
            </a:r>
            <a:r>
              <a:rPr sz="1200" dirty="0">
                <a:latin typeface="Times New Roman"/>
                <a:cs typeface="Times New Roman"/>
              </a:rPr>
              <a:t>1. </a:t>
            </a:r>
            <a:r>
              <a:rPr sz="1200" spc="-5" dirty="0">
                <a:latin typeface="Times New Roman"/>
                <a:cs typeface="Times New Roman"/>
              </a:rPr>
              <a:t>Assistenti dei</a:t>
            </a:r>
            <a:r>
              <a:rPr sz="1200" spc="-1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Pellegrini.</a:t>
            </a:r>
            <a:endParaRPr sz="1200">
              <a:latin typeface="Times New Roman"/>
              <a:cs typeface="Times New Roman"/>
            </a:endParaRPr>
          </a:p>
          <a:p>
            <a:pPr marL="508000">
              <a:lnSpc>
                <a:spcPct val="100000"/>
              </a:lnSpc>
              <a:spcBef>
                <a:spcPts val="134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(289.7)  26:4.4  </a:t>
            </a:r>
            <a:r>
              <a:rPr sz="1200" dirty="0">
                <a:latin typeface="Times New Roman"/>
                <a:cs typeface="Times New Roman"/>
              </a:rPr>
              <a:t>2. Guide </a:t>
            </a:r>
            <a:r>
              <a:rPr sz="1200" spc="-5" dirty="0">
                <a:latin typeface="Times New Roman"/>
                <a:cs typeface="Times New Roman"/>
              </a:rPr>
              <a:t>della</a:t>
            </a:r>
            <a:r>
              <a:rPr sz="1200" spc="-1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Supremazia.</a:t>
            </a:r>
            <a:endParaRPr sz="1200">
              <a:latin typeface="Times New Roman"/>
              <a:cs typeface="Times New Roman"/>
            </a:endParaRPr>
          </a:p>
          <a:p>
            <a:pPr marL="508000">
              <a:lnSpc>
                <a:spcPct val="100000"/>
              </a:lnSpc>
              <a:spcBef>
                <a:spcPts val="134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(289.8) 26:4.5 </a:t>
            </a:r>
            <a:r>
              <a:rPr sz="1200" dirty="0">
                <a:latin typeface="Times New Roman"/>
                <a:cs typeface="Times New Roman"/>
              </a:rPr>
              <a:t>3 Guide </a:t>
            </a:r>
            <a:r>
              <a:rPr sz="1200" spc="-5" dirty="0">
                <a:latin typeface="Times New Roman"/>
                <a:cs typeface="Times New Roman"/>
              </a:rPr>
              <a:t>della</a:t>
            </a:r>
            <a:r>
              <a:rPr sz="1200" spc="-1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Trinità.</a:t>
            </a:r>
            <a:endParaRPr sz="1200">
              <a:latin typeface="Times New Roman"/>
              <a:cs typeface="Times New Roman"/>
            </a:endParaRPr>
          </a:p>
          <a:p>
            <a:pPr marL="508000">
              <a:lnSpc>
                <a:spcPct val="100000"/>
              </a:lnSpc>
              <a:spcBef>
                <a:spcPts val="133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(289.9) 26:4.6 </a:t>
            </a:r>
            <a:r>
              <a:rPr sz="1200" dirty="0">
                <a:latin typeface="Times New Roman"/>
                <a:cs typeface="Times New Roman"/>
              </a:rPr>
              <a:t>4. </a:t>
            </a:r>
            <a:r>
              <a:rPr sz="1200" spc="-5" dirty="0">
                <a:latin typeface="Times New Roman"/>
                <a:cs typeface="Times New Roman"/>
              </a:rPr>
              <a:t>Rivelatori del</a:t>
            </a:r>
            <a:r>
              <a:rPr sz="1200" spc="-1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Figlio.</a:t>
            </a:r>
            <a:endParaRPr sz="1200">
              <a:latin typeface="Times New Roman"/>
              <a:cs typeface="Times New Roman"/>
            </a:endParaRPr>
          </a:p>
          <a:p>
            <a:pPr marL="508000">
              <a:lnSpc>
                <a:spcPct val="100000"/>
              </a:lnSpc>
              <a:spcBef>
                <a:spcPts val="134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(289.10) 26:4.7 </a:t>
            </a:r>
            <a:r>
              <a:rPr sz="1200" dirty="0">
                <a:latin typeface="Times New Roman"/>
                <a:cs typeface="Times New Roman"/>
              </a:rPr>
              <a:t>5. Guide </a:t>
            </a:r>
            <a:r>
              <a:rPr sz="1200" spc="-5" dirty="0">
                <a:latin typeface="Times New Roman"/>
                <a:cs typeface="Times New Roman"/>
              </a:rPr>
              <a:t>del</a:t>
            </a:r>
            <a:r>
              <a:rPr sz="1200" spc="-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Padre.</a:t>
            </a:r>
            <a:endParaRPr sz="1200">
              <a:latin typeface="Times New Roman"/>
              <a:cs typeface="Times New Roman"/>
            </a:endParaRPr>
          </a:p>
          <a:p>
            <a:pPr marL="508000">
              <a:lnSpc>
                <a:spcPct val="100000"/>
              </a:lnSpc>
              <a:spcBef>
                <a:spcPts val="134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(289.11) 26:4.8 </a:t>
            </a:r>
            <a:r>
              <a:rPr sz="1200" dirty="0">
                <a:latin typeface="Times New Roman"/>
                <a:cs typeface="Times New Roman"/>
              </a:rPr>
              <a:t>6. </a:t>
            </a:r>
            <a:r>
              <a:rPr sz="1200" spc="-5" dirty="0">
                <a:latin typeface="Times New Roman"/>
                <a:cs typeface="Times New Roman"/>
              </a:rPr>
              <a:t>Consiglieri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-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Consulenti.</a:t>
            </a:r>
            <a:endParaRPr sz="1200">
              <a:latin typeface="Times New Roman"/>
              <a:cs typeface="Times New Roman"/>
            </a:endParaRPr>
          </a:p>
          <a:p>
            <a:pPr marL="508000">
              <a:lnSpc>
                <a:spcPct val="100000"/>
              </a:lnSpc>
              <a:spcBef>
                <a:spcPts val="133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(289.12) 26:4.9 </a:t>
            </a:r>
            <a:r>
              <a:rPr sz="1200" dirty="0">
                <a:latin typeface="Times New Roman"/>
                <a:cs typeface="Times New Roman"/>
              </a:rPr>
              <a:t>7. </a:t>
            </a:r>
            <a:r>
              <a:rPr sz="1200" spc="-5" dirty="0">
                <a:latin typeface="Times New Roman"/>
                <a:cs typeface="Times New Roman"/>
              </a:rPr>
              <a:t>Complementi del</a:t>
            </a:r>
            <a:r>
              <a:rPr sz="1200" spc="-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Riposo.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50800" marR="431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(289.13) 26:4.10 </a:t>
            </a:r>
            <a:r>
              <a:rPr sz="1200" spc="-5" dirty="0">
                <a:latin typeface="Times New Roman"/>
                <a:cs typeface="Times New Roman"/>
              </a:rPr>
              <a:t>Ognuno </a:t>
            </a:r>
            <a:r>
              <a:rPr sz="1200" dirty="0">
                <a:latin typeface="Times New Roman"/>
                <a:cs typeface="Times New Roman"/>
              </a:rPr>
              <a:t>di questi </a:t>
            </a:r>
            <a:r>
              <a:rPr sz="1200" spc="-5" dirty="0">
                <a:latin typeface="Times New Roman"/>
                <a:cs typeface="Times New Roman"/>
              </a:rPr>
              <a:t>gruppi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lavoro comprende </a:t>
            </a:r>
            <a:r>
              <a:rPr sz="1200" dirty="0">
                <a:latin typeface="Times New Roman"/>
                <a:cs typeface="Times New Roman"/>
              </a:rPr>
              <a:t>angeli di tutti i </a:t>
            </a:r>
            <a:r>
              <a:rPr sz="1200" spc="-5" dirty="0">
                <a:latin typeface="Times New Roman"/>
                <a:cs typeface="Times New Roman"/>
              </a:rPr>
              <a:t>sette </a:t>
            </a:r>
            <a:r>
              <a:rPr sz="1200" dirty="0">
                <a:latin typeface="Times New Roman"/>
                <a:cs typeface="Times New Roman"/>
              </a:rPr>
              <a:t>tipi </a:t>
            </a:r>
            <a:r>
              <a:rPr sz="1200" spc="-5" dirty="0">
                <a:latin typeface="Times New Roman"/>
                <a:cs typeface="Times New Roman"/>
              </a:rPr>
              <a:t>creati, ed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pellegrino </a:t>
            </a:r>
            <a:r>
              <a:rPr sz="1200" dirty="0">
                <a:latin typeface="Times New Roman"/>
                <a:cs typeface="Times New Roman"/>
              </a:rPr>
              <a:t>dello spazio ha </a:t>
            </a:r>
            <a:r>
              <a:rPr sz="1200" spc="-5" dirty="0">
                <a:latin typeface="Times New Roman"/>
                <a:cs typeface="Times New Roman"/>
              </a:rPr>
              <a:t>sempre  come </a:t>
            </a:r>
            <a:r>
              <a:rPr sz="1200" dirty="0">
                <a:latin typeface="Times New Roman"/>
                <a:cs typeface="Times New Roman"/>
              </a:rPr>
              <a:t>tutore un supernafino </a:t>
            </a:r>
            <a:r>
              <a:rPr sz="1200" spc="-5" dirty="0">
                <a:latin typeface="Times New Roman"/>
                <a:cs typeface="Times New Roman"/>
              </a:rPr>
              <a:t>secondario avente origine </a:t>
            </a:r>
            <a:r>
              <a:rPr sz="1200" dirty="0">
                <a:latin typeface="Times New Roman"/>
                <a:cs typeface="Times New Roman"/>
              </a:rPr>
              <a:t>dallo Spirito Maestro </a:t>
            </a:r>
            <a:r>
              <a:rPr sz="1200" spc="-5" dirty="0">
                <a:latin typeface="Times New Roman"/>
                <a:cs typeface="Times New Roman"/>
              </a:rPr>
              <a:t>che presiede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Superuniverso </a:t>
            </a:r>
            <a:r>
              <a:rPr sz="1200" dirty="0">
                <a:latin typeface="Times New Roman"/>
                <a:cs typeface="Times New Roman"/>
              </a:rPr>
              <a:t>dov’è nato questo  </a:t>
            </a:r>
            <a:r>
              <a:rPr sz="1200" spc="-5" dirty="0">
                <a:latin typeface="Times New Roman"/>
                <a:cs typeface="Times New Roman"/>
              </a:rPr>
              <a:t>pellegrino. Quando </a:t>
            </a:r>
            <a:r>
              <a:rPr sz="1200" dirty="0">
                <a:latin typeface="Times New Roman"/>
                <a:cs typeface="Times New Roman"/>
              </a:rPr>
              <a:t>voi </a:t>
            </a:r>
            <a:r>
              <a:rPr sz="1200" spc="-5" dirty="0">
                <a:latin typeface="Times New Roman"/>
                <a:cs typeface="Times New Roman"/>
              </a:rPr>
              <a:t>mortali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Urantia raggiungerete Havona, sarete certamente guidati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supernafini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cui natura </a:t>
            </a:r>
            <a:r>
              <a:rPr sz="1200" dirty="0">
                <a:latin typeface="Times New Roman"/>
                <a:cs typeface="Times New Roman"/>
              </a:rPr>
              <a:t>creata —  </a:t>
            </a:r>
            <a:r>
              <a:rPr sz="1200" spc="-5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la vostra </a:t>
            </a:r>
            <a:r>
              <a:rPr sz="1200" spc="-5" dirty="0">
                <a:latin typeface="Times New Roman"/>
                <a:cs typeface="Times New Roman"/>
              </a:rPr>
              <a:t>stessa </a:t>
            </a:r>
            <a:r>
              <a:rPr sz="1200" dirty="0">
                <a:latin typeface="Times New Roman"/>
                <a:cs typeface="Times New Roman"/>
              </a:rPr>
              <a:t>natura </a:t>
            </a:r>
            <a:r>
              <a:rPr sz="1200" spc="-5" dirty="0">
                <a:latin typeface="Times New Roman"/>
                <a:cs typeface="Times New Roman"/>
              </a:rPr>
              <a:t>evoluta </a:t>
            </a:r>
            <a:r>
              <a:rPr sz="1200" dirty="0">
                <a:latin typeface="Times New Roman"/>
                <a:cs typeface="Times New Roman"/>
              </a:rPr>
              <a:t>— è derivata </a:t>
            </a:r>
            <a:r>
              <a:rPr sz="1200" spc="-5" dirty="0">
                <a:latin typeface="Times New Roman"/>
                <a:cs typeface="Times New Roman"/>
              </a:rPr>
              <a:t>dallo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Maestro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Orvonton.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poiché </a:t>
            </a:r>
            <a:r>
              <a:rPr sz="1200" dirty="0">
                <a:latin typeface="Times New Roman"/>
                <a:cs typeface="Times New Roman"/>
              </a:rPr>
              <a:t>i vostri tutori sono </a:t>
            </a:r>
            <a:r>
              <a:rPr sz="1200" spc="-5" dirty="0">
                <a:latin typeface="Times New Roman"/>
                <a:cs typeface="Times New Roman"/>
              </a:rPr>
              <a:t>originati </a:t>
            </a:r>
            <a:r>
              <a:rPr sz="1200" dirty="0">
                <a:latin typeface="Times New Roman"/>
                <a:cs typeface="Times New Roman"/>
              </a:rPr>
              <a:t>dallo  Spirito </a:t>
            </a:r>
            <a:r>
              <a:rPr sz="1200" spc="-5" dirty="0">
                <a:latin typeface="Times New Roman"/>
                <a:cs typeface="Times New Roman"/>
              </a:rPr>
              <a:t>Maestro del </a:t>
            </a:r>
            <a:r>
              <a:rPr sz="1200" dirty="0">
                <a:latin typeface="Times New Roman"/>
                <a:cs typeface="Times New Roman"/>
              </a:rPr>
              <a:t>vostro </a:t>
            </a:r>
            <a:r>
              <a:rPr sz="1200" spc="-5" dirty="0">
                <a:latin typeface="Times New Roman"/>
                <a:cs typeface="Times New Roman"/>
              </a:rPr>
              <a:t>Superuniverso,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particolarmente qualificati per comprendervi, incoraggiarvi ed assistervi </a:t>
            </a:r>
            <a:r>
              <a:rPr sz="1200" dirty="0">
                <a:latin typeface="Times New Roman"/>
                <a:cs typeface="Times New Roman"/>
              </a:rPr>
              <a:t>in tutti i  vostri </a:t>
            </a:r>
            <a:r>
              <a:rPr sz="1200" spc="-5" dirty="0">
                <a:latin typeface="Times New Roman"/>
                <a:cs typeface="Times New Roman"/>
              </a:rPr>
              <a:t>sforzi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raggiungere </a:t>
            </a:r>
            <a:r>
              <a:rPr sz="1200" dirty="0">
                <a:latin typeface="Times New Roman"/>
                <a:cs typeface="Times New Roman"/>
              </a:rPr>
              <a:t>la perfezione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paradisiaca.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50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509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56575" cy="3894454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63500" marR="13335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(290.1) 26:4.11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pellegrini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tempo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trasportati </a:t>
            </a:r>
            <a:r>
              <a:rPr sz="1200" dirty="0">
                <a:latin typeface="Times New Roman"/>
                <a:cs typeface="Times New Roman"/>
              </a:rPr>
              <a:t>al di là </a:t>
            </a:r>
            <a:r>
              <a:rPr sz="1200" spc="-5" dirty="0">
                <a:latin typeface="Times New Roman"/>
                <a:cs typeface="Times New Roman"/>
              </a:rPr>
              <a:t>dei corpi oscuri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gravità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Havona </a:t>
            </a:r>
            <a:r>
              <a:rPr sz="1200" dirty="0">
                <a:latin typeface="Times New Roman"/>
                <a:cs typeface="Times New Roman"/>
              </a:rPr>
              <a:t>fino </a:t>
            </a:r>
            <a:r>
              <a:rPr sz="1200" spc="-5" dirty="0">
                <a:latin typeface="Times New Roman"/>
                <a:cs typeface="Times New Roman"/>
              </a:rPr>
              <a:t>al circuito planetario </a:t>
            </a:r>
            <a:r>
              <a:rPr sz="1200" dirty="0">
                <a:latin typeface="Times New Roman"/>
                <a:cs typeface="Times New Roman"/>
              </a:rPr>
              <a:t>esterno  </a:t>
            </a:r>
            <a:r>
              <a:rPr sz="1200" spc="-5" dirty="0">
                <a:latin typeface="Times New Roman"/>
                <a:cs typeface="Times New Roman"/>
              </a:rPr>
              <a:t>dalle personalità trasportatrici dell’ordine </a:t>
            </a:r>
            <a:r>
              <a:rPr sz="1200" dirty="0">
                <a:latin typeface="Times New Roman"/>
                <a:cs typeface="Times New Roman"/>
              </a:rPr>
              <a:t>primario </a:t>
            </a:r>
            <a:r>
              <a:rPr sz="1200" spc="-5" dirty="0">
                <a:latin typeface="Times New Roman"/>
                <a:cs typeface="Times New Roman"/>
              </a:rPr>
              <a:t>dei seconafini, che operano </a:t>
            </a:r>
            <a:r>
              <a:rPr sz="1200" dirty="0">
                <a:latin typeface="Times New Roman"/>
                <a:cs typeface="Times New Roman"/>
              </a:rPr>
              <a:t>a partire </a:t>
            </a:r>
            <a:r>
              <a:rPr sz="1200" spc="-5" dirty="0">
                <a:latin typeface="Times New Roman"/>
                <a:cs typeface="Times New Roman"/>
              </a:rPr>
              <a:t>dalle capitali dei sette Superuniversi. </a:t>
            </a:r>
            <a:r>
              <a:rPr sz="1200" spc="-15" dirty="0">
                <a:latin typeface="Times New Roman"/>
                <a:cs typeface="Times New Roman"/>
              </a:rPr>
              <a:t>La  </a:t>
            </a:r>
            <a:r>
              <a:rPr sz="1200" spc="-5" dirty="0">
                <a:latin typeface="Times New Roman"/>
                <a:cs typeface="Times New Roman"/>
              </a:rPr>
              <a:t>maggioranza </a:t>
            </a:r>
            <a:r>
              <a:rPr sz="1200" dirty="0">
                <a:latin typeface="Times New Roman"/>
                <a:cs typeface="Times New Roman"/>
              </a:rPr>
              <a:t>ma non la totalità </a:t>
            </a:r>
            <a:r>
              <a:rPr sz="1200" spc="-5" dirty="0">
                <a:latin typeface="Times New Roman"/>
                <a:cs typeface="Times New Roman"/>
              </a:rPr>
              <a:t>dei serafini </a:t>
            </a:r>
            <a:r>
              <a:rPr sz="1200" dirty="0">
                <a:latin typeface="Times New Roman"/>
                <a:cs typeface="Times New Roman"/>
              </a:rPr>
              <a:t>in servizio nei </a:t>
            </a:r>
            <a:r>
              <a:rPr sz="1200" spc="-5" dirty="0">
                <a:latin typeface="Times New Roman"/>
                <a:cs typeface="Times New Roman"/>
              </a:rPr>
              <a:t>pianeti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negli Universi locali, che sono </a:t>
            </a:r>
            <a:r>
              <a:rPr sz="1200" dirty="0">
                <a:latin typeface="Times New Roman"/>
                <a:cs typeface="Times New Roman"/>
              </a:rPr>
              <a:t>stati </a:t>
            </a:r>
            <a:r>
              <a:rPr sz="1200" spc="-5" dirty="0">
                <a:latin typeface="Times New Roman"/>
                <a:cs typeface="Times New Roman"/>
              </a:rPr>
              <a:t>accreditati per l’ascensione  al Paradiso, si separeranno dai loro associati </a:t>
            </a:r>
            <a:r>
              <a:rPr sz="1200" dirty="0">
                <a:latin typeface="Times New Roman"/>
                <a:cs typeface="Times New Roman"/>
              </a:rPr>
              <a:t>mortali prima </a:t>
            </a:r>
            <a:r>
              <a:rPr sz="1200" spc="-5" dirty="0">
                <a:latin typeface="Times New Roman"/>
                <a:cs typeface="Times New Roman"/>
              </a:rPr>
              <a:t>del lungo </a:t>
            </a:r>
            <a:r>
              <a:rPr sz="1200" dirty="0">
                <a:latin typeface="Times New Roman"/>
                <a:cs typeface="Times New Roman"/>
              </a:rPr>
              <a:t>volo verso Havona e </a:t>
            </a:r>
            <a:r>
              <a:rPr sz="1200" spc="-5" dirty="0">
                <a:latin typeface="Times New Roman"/>
                <a:cs typeface="Times New Roman"/>
              </a:rPr>
              <a:t>cominceranno </a:t>
            </a:r>
            <a:r>
              <a:rPr sz="1200" dirty="0">
                <a:latin typeface="Times New Roman"/>
                <a:cs typeface="Times New Roman"/>
              </a:rPr>
              <a:t>subito </a:t>
            </a:r>
            <a:r>
              <a:rPr sz="1200" spc="1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lunga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ed</a:t>
            </a:r>
            <a:endParaRPr sz="1200">
              <a:latin typeface="Times New Roman"/>
              <a:cs typeface="Times New Roman"/>
            </a:endParaRPr>
          </a:p>
          <a:p>
            <a:pPr marL="63500" marR="5588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intensa preparazione per incarichi </a:t>
            </a:r>
            <a:r>
              <a:rPr sz="1200" dirty="0">
                <a:latin typeface="Times New Roman"/>
                <a:cs typeface="Times New Roman"/>
              </a:rPr>
              <a:t>celesti in vista di </a:t>
            </a:r>
            <a:r>
              <a:rPr sz="1200" spc="-5" dirty="0">
                <a:latin typeface="Times New Roman"/>
                <a:cs typeface="Times New Roman"/>
              </a:rPr>
              <a:t>raggiungere, </a:t>
            </a:r>
            <a:r>
              <a:rPr sz="1200" dirty="0">
                <a:latin typeface="Times New Roman"/>
                <a:cs typeface="Times New Roman"/>
              </a:rPr>
              <a:t>in quanto </a:t>
            </a:r>
            <a:r>
              <a:rPr sz="1200" spc="-5" dirty="0">
                <a:latin typeface="Times New Roman"/>
                <a:cs typeface="Times New Roman"/>
              </a:rPr>
              <a:t>serafini, </a:t>
            </a:r>
            <a:r>
              <a:rPr sz="1200" dirty="0">
                <a:latin typeface="Times New Roman"/>
                <a:cs typeface="Times New Roman"/>
              </a:rPr>
              <a:t>la perfezione </a:t>
            </a:r>
            <a:r>
              <a:rPr sz="1200" spc="-5" dirty="0">
                <a:latin typeface="Times New Roman"/>
                <a:cs typeface="Times New Roman"/>
              </a:rPr>
              <a:t>dell’esistenza </a:t>
            </a:r>
            <a:r>
              <a:rPr sz="1200" dirty="0">
                <a:latin typeface="Times New Roman"/>
                <a:cs typeface="Times New Roman"/>
              </a:rPr>
              <a:t>e la supremazia </a:t>
            </a:r>
            <a:r>
              <a:rPr sz="1200" spc="-5" dirty="0">
                <a:latin typeface="Times New Roman"/>
                <a:cs typeface="Times New Roman"/>
              </a:rPr>
              <a:t>del  servizio.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essi fanno questo sperando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ricongiungersi con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pellegrini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tempo,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essere annoverati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 </a:t>
            </a:r>
            <a:r>
              <a:rPr sz="1200" spc="-5" dirty="0">
                <a:latin typeface="Times New Roman"/>
                <a:cs typeface="Times New Roman"/>
              </a:rPr>
              <a:t>coloro che </a:t>
            </a:r>
            <a:r>
              <a:rPr sz="1200" dirty="0">
                <a:latin typeface="Times New Roman"/>
                <a:cs typeface="Times New Roman"/>
              </a:rPr>
              <a:t>seguiranno</a:t>
            </a:r>
            <a:endParaRPr sz="1200">
              <a:latin typeface="Times New Roman"/>
              <a:cs typeface="Times New Roman"/>
            </a:endParaRPr>
          </a:p>
          <a:p>
            <a:pPr marL="63500" marR="135890">
              <a:lnSpc>
                <a:spcPts val="1380"/>
              </a:lnSpc>
              <a:spcBef>
                <a:spcPts val="5"/>
              </a:spcBef>
            </a:pPr>
            <a:r>
              <a:rPr sz="1200" spc="-5" dirty="0">
                <a:latin typeface="Times New Roman"/>
                <a:cs typeface="Times New Roman"/>
              </a:rPr>
              <a:t>per sempre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sorte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questi </a:t>
            </a:r>
            <a:r>
              <a:rPr sz="1200" dirty="0">
                <a:latin typeface="Times New Roman"/>
                <a:cs typeface="Times New Roman"/>
              </a:rPr>
              <a:t>mortali </a:t>
            </a:r>
            <a:r>
              <a:rPr sz="1200" spc="-5" dirty="0">
                <a:latin typeface="Times New Roman"/>
                <a:cs typeface="Times New Roman"/>
              </a:rPr>
              <a:t>che hanno raggiunto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Padre Universale ed hanno ricevuto l’incarico </a:t>
            </a:r>
            <a:r>
              <a:rPr sz="1200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servizio </a:t>
            </a:r>
            <a:r>
              <a:rPr sz="1200" dirty="0">
                <a:latin typeface="Times New Roman"/>
                <a:cs typeface="Times New Roman"/>
              </a:rPr>
              <a:t>non rivelato  </a:t>
            </a:r>
            <a:r>
              <a:rPr sz="1200" spc="-5" dirty="0">
                <a:latin typeface="Times New Roman"/>
                <a:cs typeface="Times New Roman"/>
              </a:rPr>
              <a:t>del Corpo della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Finalità.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 marR="25019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(290.2) 26:4.12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pellegrino atterra sul pianeta </a:t>
            </a:r>
            <a:r>
              <a:rPr sz="1200" dirty="0">
                <a:latin typeface="Times New Roman"/>
                <a:cs typeface="Times New Roman"/>
              </a:rPr>
              <a:t>d’accoglienza di Havona, il mondo pilota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settimo </a:t>
            </a:r>
            <a:r>
              <a:rPr sz="1200" spc="-5" dirty="0">
                <a:latin typeface="Times New Roman"/>
                <a:cs typeface="Times New Roman"/>
              </a:rPr>
              <a:t>circuito, con </a:t>
            </a:r>
            <a:r>
              <a:rPr sz="1200" dirty="0">
                <a:latin typeface="Times New Roman"/>
                <a:cs typeface="Times New Roman"/>
              </a:rPr>
              <a:t>una sola </a:t>
            </a:r>
            <a:r>
              <a:rPr sz="1200" spc="-5" dirty="0">
                <a:latin typeface="Times New Roman"/>
                <a:cs typeface="Times New Roman"/>
              </a:rPr>
              <a:t>qualità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perfezione, </a:t>
            </a:r>
            <a:r>
              <a:rPr sz="1200" dirty="0">
                <a:latin typeface="Times New Roman"/>
                <a:cs typeface="Times New Roman"/>
              </a:rPr>
              <a:t>la perfezione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proposito.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Padre </a:t>
            </a:r>
            <a:r>
              <a:rPr sz="1200" spc="-5" dirty="0">
                <a:latin typeface="Times New Roman"/>
                <a:cs typeface="Times New Roman"/>
              </a:rPr>
              <a:t>Universale </a:t>
            </a:r>
            <a:r>
              <a:rPr sz="1200" dirty="0">
                <a:latin typeface="Times New Roman"/>
                <a:cs typeface="Times New Roman"/>
              </a:rPr>
              <a:t>ha decretato: “Siate </a:t>
            </a:r>
            <a:r>
              <a:rPr sz="1200" spc="-5" dirty="0">
                <a:latin typeface="Times New Roman"/>
                <a:cs typeface="Times New Roman"/>
              </a:rPr>
              <a:t>perfetti, </a:t>
            </a:r>
            <a:r>
              <a:rPr sz="1200" dirty="0">
                <a:latin typeface="Times New Roman"/>
                <a:cs typeface="Times New Roman"/>
              </a:rPr>
              <a:t>così come </a:t>
            </a:r>
            <a:r>
              <a:rPr sz="1200" spc="5" dirty="0">
                <a:latin typeface="Times New Roman"/>
                <a:cs typeface="Times New Roman"/>
              </a:rPr>
              <a:t>io </a:t>
            </a:r>
            <a:r>
              <a:rPr sz="1200" spc="-5" dirty="0">
                <a:latin typeface="Times New Roman"/>
                <a:cs typeface="Times New Roman"/>
              </a:rPr>
              <a:t>sono perfetto.” </a:t>
            </a:r>
            <a:r>
              <a:rPr sz="1200" dirty="0">
                <a:latin typeface="Times New Roman"/>
                <a:cs typeface="Times New Roman"/>
              </a:rPr>
              <a:t>Questo è lo  </a:t>
            </a:r>
            <a:r>
              <a:rPr sz="1200" spc="-5" dirty="0">
                <a:latin typeface="Times New Roman"/>
                <a:cs typeface="Times New Roman"/>
              </a:rPr>
              <a:t>stupefacente invito-comandamento trasmesso ai figli </a:t>
            </a:r>
            <a:r>
              <a:rPr sz="1200" dirty="0">
                <a:latin typeface="Times New Roman"/>
                <a:cs typeface="Times New Roman"/>
              </a:rPr>
              <a:t>finiti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mondi dello spazio.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promulgazione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questa ingiunzione </a:t>
            </a:r>
            <a:r>
              <a:rPr sz="1200" dirty="0">
                <a:latin typeface="Times New Roman"/>
                <a:cs typeface="Times New Roman"/>
              </a:rPr>
              <a:t>ha  </a:t>
            </a:r>
            <a:r>
              <a:rPr sz="1200" spc="-5" dirty="0">
                <a:latin typeface="Times New Roman"/>
                <a:cs typeface="Times New Roman"/>
              </a:rPr>
              <a:t>messo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movimento tutta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creazione nello sforzo cooperativo degli </a:t>
            </a:r>
            <a:r>
              <a:rPr sz="1200" dirty="0">
                <a:latin typeface="Times New Roman"/>
                <a:cs typeface="Times New Roman"/>
              </a:rPr>
              <a:t>esseri </a:t>
            </a:r>
            <a:r>
              <a:rPr sz="1200" spc="-5" dirty="0">
                <a:latin typeface="Times New Roman"/>
                <a:cs typeface="Times New Roman"/>
              </a:rPr>
              <a:t>celesti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aiutare </a:t>
            </a:r>
            <a:r>
              <a:rPr sz="1200" dirty="0">
                <a:latin typeface="Times New Roman"/>
                <a:cs typeface="Times New Roman"/>
              </a:rPr>
              <a:t>a determinare il </a:t>
            </a:r>
            <a:r>
              <a:rPr sz="1200" spc="-5" dirty="0">
                <a:latin typeface="Times New Roman"/>
                <a:cs typeface="Times New Roman"/>
              </a:rPr>
              <a:t>compimento </a:t>
            </a:r>
            <a:r>
              <a:rPr sz="1200" dirty="0">
                <a:latin typeface="Times New Roman"/>
                <a:cs typeface="Times New Roman"/>
              </a:rPr>
              <a:t>e la  </a:t>
            </a:r>
            <a:r>
              <a:rPr sz="1200" spc="-5" dirty="0">
                <a:latin typeface="Times New Roman"/>
                <a:cs typeface="Times New Roman"/>
              </a:rPr>
              <a:t>realizzazione del prodigioso comandamento della </a:t>
            </a:r>
            <a:r>
              <a:rPr sz="1200" dirty="0">
                <a:latin typeface="Times New Roman"/>
                <a:cs typeface="Times New Roman"/>
              </a:rPr>
              <a:t>Prima Grande Sorgente e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Centro.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237490">
              <a:lnSpc>
                <a:spcPct val="959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(290.3) 26:4.13 </a:t>
            </a:r>
            <a:r>
              <a:rPr sz="1200" spc="-5" dirty="0">
                <a:latin typeface="Times New Roman"/>
                <a:cs typeface="Times New Roman"/>
              </a:rPr>
              <a:t>Quando, grazie al ministero </a:t>
            </a:r>
            <a:r>
              <a:rPr sz="1200" dirty="0">
                <a:latin typeface="Times New Roman"/>
                <a:cs typeface="Times New Roman"/>
              </a:rPr>
              <a:t>di tutte le </a:t>
            </a:r>
            <a:r>
              <a:rPr sz="1200" spc="-5" dirty="0">
                <a:latin typeface="Times New Roman"/>
                <a:cs typeface="Times New Roman"/>
              </a:rPr>
              <a:t>schiere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Assistenti del </a:t>
            </a:r>
            <a:r>
              <a:rPr sz="1200" dirty="0">
                <a:latin typeface="Times New Roman"/>
                <a:cs typeface="Times New Roman"/>
              </a:rPr>
              <a:t>piano </a:t>
            </a:r>
            <a:r>
              <a:rPr sz="1200" spc="-5" dirty="0">
                <a:latin typeface="Times New Roman"/>
                <a:cs typeface="Times New Roman"/>
              </a:rPr>
              <a:t>universale </a:t>
            </a:r>
            <a:r>
              <a:rPr sz="1200" dirty="0">
                <a:latin typeface="Times New Roman"/>
                <a:cs typeface="Times New Roman"/>
              </a:rPr>
              <a:t>di sopravvivenza, </a:t>
            </a:r>
            <a:r>
              <a:rPr sz="1200" spc="-5" dirty="0">
                <a:latin typeface="Times New Roman"/>
                <a:cs typeface="Times New Roman"/>
              </a:rPr>
              <a:t>sarete alla fine  depositati sul </a:t>
            </a:r>
            <a:r>
              <a:rPr sz="1200" dirty="0">
                <a:latin typeface="Times New Roman"/>
                <a:cs typeface="Times New Roman"/>
              </a:rPr>
              <a:t>mondo </a:t>
            </a:r>
            <a:r>
              <a:rPr sz="1200" spc="-5" dirty="0">
                <a:latin typeface="Times New Roman"/>
                <a:cs typeface="Times New Roman"/>
              </a:rPr>
              <a:t>d’accoglienza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Havona, arriverete con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solo </a:t>
            </a:r>
            <a:r>
              <a:rPr sz="1200" dirty="0">
                <a:latin typeface="Times New Roman"/>
                <a:cs typeface="Times New Roman"/>
              </a:rPr>
              <a:t>tipo di </a:t>
            </a:r>
            <a:r>
              <a:rPr sz="1200" spc="-5" dirty="0">
                <a:latin typeface="Times New Roman"/>
                <a:cs typeface="Times New Roman"/>
              </a:rPr>
              <a:t>perfezione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i="1" dirty="0">
                <a:latin typeface="Times New Roman"/>
                <a:cs typeface="Times New Roman"/>
              </a:rPr>
              <a:t>la perfezione </a:t>
            </a:r>
            <a:r>
              <a:rPr sz="1200" i="1" spc="-5" dirty="0">
                <a:latin typeface="Times New Roman"/>
                <a:cs typeface="Times New Roman"/>
              </a:rPr>
              <a:t>del </a:t>
            </a:r>
            <a:r>
              <a:rPr sz="1200" i="1" dirty="0">
                <a:latin typeface="Times New Roman"/>
                <a:cs typeface="Times New Roman"/>
              </a:rPr>
              <a:t>proposito.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vostro  </a:t>
            </a:r>
            <a:r>
              <a:rPr sz="1200" spc="-5" dirty="0">
                <a:latin typeface="Times New Roman"/>
                <a:cs typeface="Times New Roman"/>
              </a:rPr>
              <a:t>proposito </a:t>
            </a:r>
            <a:r>
              <a:rPr sz="1200" dirty="0">
                <a:latin typeface="Times New Roman"/>
                <a:cs typeface="Times New Roman"/>
              </a:rPr>
              <a:t>è stato </a:t>
            </a:r>
            <a:r>
              <a:rPr sz="1200" spc="-5" dirty="0">
                <a:latin typeface="Times New Roman"/>
                <a:cs typeface="Times New Roman"/>
              </a:rPr>
              <a:t>completamente provato; </a:t>
            </a:r>
            <a:r>
              <a:rPr sz="1200" dirty="0">
                <a:latin typeface="Times New Roman"/>
                <a:cs typeface="Times New Roman"/>
              </a:rPr>
              <a:t>la vostra </a:t>
            </a:r>
            <a:r>
              <a:rPr sz="1200" spc="-5" dirty="0">
                <a:latin typeface="Times New Roman"/>
                <a:cs typeface="Times New Roman"/>
              </a:rPr>
              <a:t>fede </a:t>
            </a:r>
            <a:r>
              <a:rPr sz="1200" dirty="0">
                <a:latin typeface="Times New Roman"/>
                <a:cs typeface="Times New Roman"/>
              </a:rPr>
              <a:t>è stata </a:t>
            </a:r>
            <a:r>
              <a:rPr sz="1200" spc="-5" dirty="0">
                <a:latin typeface="Times New Roman"/>
                <a:cs typeface="Times New Roman"/>
              </a:rPr>
              <a:t>verificata. </a:t>
            </a:r>
            <a:r>
              <a:rPr sz="1200" dirty="0">
                <a:latin typeface="Times New Roman"/>
                <a:cs typeface="Times New Roman"/>
              </a:rPr>
              <a:t>Siete </a:t>
            </a:r>
            <a:r>
              <a:rPr sz="1200" spc="-5" dirty="0">
                <a:latin typeface="Times New Roman"/>
                <a:cs typeface="Times New Roman"/>
              </a:rPr>
              <a:t>riconosciuto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grado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resistere alla </a:t>
            </a:r>
            <a:r>
              <a:rPr sz="1200" dirty="0">
                <a:latin typeface="Times New Roman"/>
                <a:cs typeface="Times New Roman"/>
              </a:rPr>
              <a:t>delusione.  </a:t>
            </a:r>
            <a:r>
              <a:rPr sz="1200" spc="-5" dirty="0">
                <a:latin typeface="Times New Roman"/>
                <a:cs typeface="Times New Roman"/>
              </a:rPr>
              <a:t>Nemmeno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mancato discernimento </a:t>
            </a:r>
            <a:r>
              <a:rPr sz="1200" dirty="0">
                <a:latin typeface="Times New Roman"/>
                <a:cs typeface="Times New Roman"/>
              </a:rPr>
              <a:t>del Padre </a:t>
            </a:r>
            <a:r>
              <a:rPr sz="1200" spc="-5" dirty="0">
                <a:latin typeface="Times New Roman"/>
                <a:cs typeface="Times New Roman"/>
              </a:rPr>
              <a:t>Universale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scuotere </a:t>
            </a:r>
            <a:r>
              <a:rPr sz="1200" dirty="0">
                <a:latin typeface="Times New Roman"/>
                <a:cs typeface="Times New Roman"/>
              </a:rPr>
              <a:t>la fede o turbare </a:t>
            </a:r>
            <a:r>
              <a:rPr sz="1200" spc="-5" dirty="0">
                <a:latin typeface="Times New Roman"/>
                <a:cs typeface="Times New Roman"/>
              </a:rPr>
              <a:t>seriamente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fiducia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mortale  ascendente che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passato per l’esperienza </a:t>
            </a:r>
            <a:r>
              <a:rPr sz="1200" dirty="0">
                <a:latin typeface="Times New Roman"/>
                <a:cs typeface="Times New Roman"/>
              </a:rPr>
              <a:t>che tutti </a:t>
            </a:r>
            <a:r>
              <a:rPr sz="1200" spc="-5" dirty="0">
                <a:latin typeface="Times New Roman"/>
                <a:cs typeface="Times New Roman"/>
              </a:rPr>
              <a:t>devono attraversare al </a:t>
            </a:r>
            <a:r>
              <a:rPr sz="1200" dirty="0">
                <a:latin typeface="Times New Roman"/>
                <a:cs typeface="Times New Roman"/>
              </a:rPr>
              <a:t>fine di </a:t>
            </a:r>
            <a:r>
              <a:rPr sz="1200" spc="-5" dirty="0">
                <a:latin typeface="Times New Roman"/>
                <a:cs typeface="Times New Roman"/>
              </a:rPr>
              <a:t>raggiungere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sfere perfette </a:t>
            </a:r>
            <a:r>
              <a:rPr sz="1200" dirty="0">
                <a:latin typeface="Times New Roman"/>
                <a:cs typeface="Times New Roman"/>
              </a:rPr>
              <a:t>di Havona. </a:t>
            </a:r>
            <a:r>
              <a:rPr sz="1200" spc="5" dirty="0">
                <a:latin typeface="Times New Roman"/>
                <a:cs typeface="Times New Roman"/>
              </a:rPr>
              <a:t>Quando  </a:t>
            </a:r>
            <a:r>
              <a:rPr sz="1200" spc="-5" dirty="0">
                <a:latin typeface="Times New Roman"/>
                <a:cs typeface="Times New Roman"/>
              </a:rPr>
              <a:t>raggiungete Havona, </a:t>
            </a:r>
            <a:r>
              <a:rPr sz="1200" dirty="0">
                <a:latin typeface="Times New Roman"/>
                <a:cs typeface="Times New Roman"/>
              </a:rPr>
              <a:t>la vostra </a:t>
            </a:r>
            <a:r>
              <a:rPr sz="1200" spc="-5" dirty="0">
                <a:latin typeface="Times New Roman"/>
                <a:cs typeface="Times New Roman"/>
              </a:rPr>
              <a:t>sincerità </a:t>
            </a:r>
            <a:r>
              <a:rPr sz="1200" dirty="0">
                <a:latin typeface="Times New Roman"/>
                <a:cs typeface="Times New Roman"/>
              </a:rPr>
              <a:t>è divenuta </a:t>
            </a:r>
            <a:r>
              <a:rPr sz="1200" spc="-5" dirty="0">
                <a:latin typeface="Times New Roman"/>
                <a:cs typeface="Times New Roman"/>
              </a:rPr>
              <a:t>sublime.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perfezione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proposito e la divinità </a:t>
            </a:r>
            <a:r>
              <a:rPr sz="1200" spc="-5" dirty="0">
                <a:latin typeface="Times New Roman"/>
                <a:cs typeface="Times New Roman"/>
              </a:rPr>
              <a:t>del desiderio, </a:t>
            </a:r>
            <a:r>
              <a:rPr sz="1200" dirty="0">
                <a:latin typeface="Times New Roman"/>
                <a:cs typeface="Times New Roman"/>
              </a:rPr>
              <a:t>insieme alla  </a:t>
            </a:r>
            <a:r>
              <a:rPr sz="1200" spc="-5" dirty="0">
                <a:latin typeface="Times New Roman"/>
                <a:cs typeface="Times New Roman"/>
              </a:rPr>
              <a:t>saldezza della fede, </a:t>
            </a:r>
            <a:r>
              <a:rPr sz="1200" dirty="0">
                <a:latin typeface="Times New Roman"/>
                <a:cs typeface="Times New Roman"/>
              </a:rPr>
              <a:t>hanno </a:t>
            </a:r>
            <a:r>
              <a:rPr sz="1200" spc="-5" dirty="0">
                <a:latin typeface="Times New Roman"/>
                <a:cs typeface="Times New Roman"/>
              </a:rPr>
              <a:t>assicurato </a:t>
            </a:r>
            <a:r>
              <a:rPr sz="1200" dirty="0">
                <a:latin typeface="Times New Roman"/>
                <a:cs typeface="Times New Roman"/>
              </a:rPr>
              <a:t>la vostra </a:t>
            </a:r>
            <a:r>
              <a:rPr sz="1200" spc="-5" dirty="0">
                <a:latin typeface="Times New Roman"/>
                <a:cs typeface="Times New Roman"/>
              </a:rPr>
              <a:t>entrata nelle stabili </a:t>
            </a:r>
            <a:r>
              <a:rPr sz="1200" dirty="0">
                <a:latin typeface="Times New Roman"/>
                <a:cs typeface="Times New Roman"/>
              </a:rPr>
              <a:t>dimore </a:t>
            </a:r>
            <a:r>
              <a:rPr sz="1200" spc="-5" dirty="0">
                <a:latin typeface="Times New Roman"/>
                <a:cs typeface="Times New Roman"/>
              </a:rPr>
              <a:t>dell’eternità; </a:t>
            </a:r>
            <a:r>
              <a:rPr sz="1200" dirty="0">
                <a:latin typeface="Times New Roman"/>
                <a:cs typeface="Times New Roman"/>
              </a:rPr>
              <a:t>la vostra liberazione </a:t>
            </a:r>
            <a:r>
              <a:rPr sz="1200" spc="-5" dirty="0">
                <a:latin typeface="Times New Roman"/>
                <a:cs typeface="Times New Roman"/>
              </a:rPr>
              <a:t>dalle </a:t>
            </a:r>
            <a:r>
              <a:rPr sz="1200" dirty="0">
                <a:latin typeface="Times New Roman"/>
                <a:cs typeface="Times New Roman"/>
              </a:rPr>
              <a:t>incertezze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del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51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176259" cy="40741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461645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(28.4) 1:5.7 </a:t>
            </a:r>
            <a:r>
              <a:rPr sz="1200" dirty="0">
                <a:latin typeface="Times New Roman"/>
                <a:cs typeface="Times New Roman"/>
              </a:rPr>
              <a:t>Senza </a:t>
            </a:r>
            <a:r>
              <a:rPr sz="1200" spc="-5" dirty="0">
                <a:latin typeface="Times New Roman"/>
                <a:cs typeface="Times New Roman"/>
              </a:rPr>
              <a:t>Dio ed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mancanza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grandiosa </a:t>
            </a:r>
            <a:r>
              <a:rPr sz="1200" spc="-5" dirty="0">
                <a:latin typeface="Times New Roman"/>
                <a:cs typeface="Times New Roman"/>
              </a:rPr>
              <a:t>persona centrale </a:t>
            </a:r>
            <a:r>
              <a:rPr sz="1200" dirty="0">
                <a:latin typeface="Times New Roman"/>
                <a:cs typeface="Times New Roman"/>
              </a:rPr>
              <a:t>non vi </a:t>
            </a:r>
            <a:r>
              <a:rPr sz="1200" spc="-5" dirty="0">
                <a:latin typeface="Times New Roman"/>
                <a:cs typeface="Times New Roman"/>
              </a:rPr>
              <a:t>sarebbe alcuna </a:t>
            </a:r>
            <a:r>
              <a:rPr sz="1200" dirty="0">
                <a:latin typeface="Times New Roman"/>
                <a:cs typeface="Times New Roman"/>
              </a:rPr>
              <a:t>personalità in tutto </a:t>
            </a:r>
            <a:r>
              <a:rPr sz="1200" spc="-5" dirty="0">
                <a:latin typeface="Times New Roman"/>
                <a:cs typeface="Times New Roman"/>
              </a:rPr>
              <a:t>l’immenso  Universo degli Universi. </a:t>
            </a:r>
            <a:r>
              <a:rPr sz="1200" i="1" spc="-5" dirty="0">
                <a:latin typeface="Times New Roman"/>
                <a:cs typeface="Times New Roman"/>
              </a:rPr>
              <a:t>Dio </a:t>
            </a:r>
            <a:r>
              <a:rPr sz="1200" i="1" dirty="0">
                <a:latin typeface="Times New Roman"/>
                <a:cs typeface="Times New Roman"/>
              </a:rPr>
              <a:t>è</a:t>
            </a:r>
            <a:r>
              <a:rPr sz="1200" i="1" spc="30" dirty="0">
                <a:latin typeface="Times New Roman"/>
                <a:cs typeface="Times New Roman"/>
              </a:rPr>
              <a:t> </a:t>
            </a:r>
            <a:r>
              <a:rPr sz="1200" i="1" spc="-5" dirty="0">
                <a:latin typeface="Times New Roman"/>
                <a:cs typeface="Times New Roman"/>
              </a:rPr>
              <a:t>personalità.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18986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(28.5) 1:5.8 </a:t>
            </a:r>
            <a:r>
              <a:rPr sz="1200" spc="-5" dirty="0">
                <a:latin typeface="Times New Roman"/>
                <a:cs typeface="Times New Roman"/>
              </a:rPr>
              <a:t>Sebbene Dio sia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potere </a:t>
            </a:r>
            <a:r>
              <a:rPr sz="1200" dirty="0">
                <a:latin typeface="Times New Roman"/>
                <a:cs typeface="Times New Roman"/>
              </a:rPr>
              <a:t>eterno, </a:t>
            </a:r>
            <a:r>
              <a:rPr sz="1200" spc="-5" dirty="0">
                <a:latin typeface="Times New Roman"/>
                <a:cs typeface="Times New Roman"/>
              </a:rPr>
              <a:t>una </a:t>
            </a:r>
            <a:r>
              <a:rPr sz="1200" dirty="0">
                <a:latin typeface="Times New Roman"/>
                <a:cs typeface="Times New Roman"/>
              </a:rPr>
              <a:t>presenza </a:t>
            </a:r>
            <a:r>
              <a:rPr sz="1200" spc="-5" dirty="0">
                <a:latin typeface="Times New Roman"/>
                <a:cs typeface="Times New Roman"/>
              </a:rPr>
              <a:t>maestosa, </a:t>
            </a:r>
            <a:r>
              <a:rPr sz="1200" dirty="0">
                <a:latin typeface="Times New Roman"/>
                <a:cs typeface="Times New Roman"/>
              </a:rPr>
              <a:t>un ideale </a:t>
            </a:r>
            <a:r>
              <a:rPr sz="1200" spc="-5" dirty="0">
                <a:latin typeface="Times New Roman"/>
                <a:cs typeface="Times New Roman"/>
              </a:rPr>
              <a:t>trascendente ed </a:t>
            </a:r>
            <a:r>
              <a:rPr sz="1200" dirty="0">
                <a:latin typeface="Times New Roman"/>
                <a:cs typeface="Times New Roman"/>
              </a:rPr>
              <a:t>uno spirito </a:t>
            </a:r>
            <a:r>
              <a:rPr sz="1200" spc="-5" dirty="0">
                <a:latin typeface="Times New Roman"/>
                <a:cs typeface="Times New Roman"/>
              </a:rPr>
              <a:t>glorioso, </a:t>
            </a:r>
            <a:r>
              <a:rPr sz="1200" dirty="0">
                <a:latin typeface="Times New Roman"/>
                <a:cs typeface="Times New Roman"/>
              </a:rPr>
              <a:t>benché </a:t>
            </a:r>
            <a:r>
              <a:rPr sz="1200" spc="-5" dirty="0">
                <a:latin typeface="Times New Roman"/>
                <a:cs typeface="Times New Roman"/>
              </a:rPr>
              <a:t>sia </a:t>
            </a:r>
            <a:r>
              <a:rPr sz="1200" dirty="0">
                <a:latin typeface="Times New Roman"/>
                <a:cs typeface="Times New Roman"/>
              </a:rPr>
              <a:t>tutto  </a:t>
            </a:r>
            <a:r>
              <a:rPr sz="1200" spc="-5" dirty="0">
                <a:latin typeface="Times New Roman"/>
                <a:cs typeface="Times New Roman"/>
              </a:rPr>
              <a:t>ciò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infinitamente </a:t>
            </a:r>
            <a:r>
              <a:rPr sz="1200" dirty="0">
                <a:latin typeface="Times New Roman"/>
                <a:cs typeface="Times New Roman"/>
              </a:rPr>
              <a:t>di più,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tuttavia, </a:t>
            </a:r>
            <a:r>
              <a:rPr sz="1200" dirty="0">
                <a:latin typeface="Times New Roman"/>
                <a:cs typeface="Times New Roman"/>
              </a:rPr>
              <a:t>veramente </a:t>
            </a:r>
            <a:r>
              <a:rPr sz="1200" spc="-5" dirty="0">
                <a:latin typeface="Times New Roman"/>
                <a:cs typeface="Times New Roman"/>
              </a:rPr>
              <a:t>ed eternamente,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perfetta personalità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Creatore, </a:t>
            </a:r>
            <a:r>
              <a:rPr sz="1200" dirty="0">
                <a:latin typeface="Times New Roman"/>
                <a:cs typeface="Times New Roman"/>
              </a:rPr>
              <a:t>una persona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può  </a:t>
            </a:r>
            <a:r>
              <a:rPr sz="1200" spc="-5" dirty="0">
                <a:latin typeface="Times New Roman"/>
                <a:cs typeface="Times New Roman"/>
              </a:rPr>
              <a:t>“conoscere ed essere conosciuta”, che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“amare ed essere </a:t>
            </a:r>
            <a:r>
              <a:rPr sz="1200" dirty="0">
                <a:latin typeface="Times New Roman"/>
                <a:cs typeface="Times New Roman"/>
              </a:rPr>
              <a:t>amata” 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mostrarci </a:t>
            </a:r>
            <a:r>
              <a:rPr sz="1200" dirty="0">
                <a:latin typeface="Times New Roman"/>
                <a:cs typeface="Times New Roman"/>
              </a:rPr>
              <a:t>amicizia. </a:t>
            </a:r>
            <a:r>
              <a:rPr sz="1200" spc="-5" dirty="0">
                <a:latin typeface="Times New Roman"/>
                <a:cs typeface="Times New Roman"/>
              </a:rPr>
              <a:t>Allo stesso tempo </a:t>
            </a:r>
            <a:r>
              <a:rPr sz="1200" spc="10" dirty="0">
                <a:latin typeface="Times New Roman"/>
                <a:cs typeface="Times New Roman"/>
              </a:rPr>
              <a:t>voi </a:t>
            </a:r>
            <a:r>
              <a:rPr sz="1200" spc="-5" dirty="0">
                <a:latin typeface="Times New Roman"/>
                <a:cs typeface="Times New Roman"/>
              </a:rPr>
              <a:t>potete  essere conosciuti, </a:t>
            </a:r>
            <a:r>
              <a:rPr sz="1200" dirty="0">
                <a:latin typeface="Times New Roman"/>
                <a:cs typeface="Times New Roman"/>
              </a:rPr>
              <a:t>come altri </a:t>
            </a:r>
            <a:r>
              <a:rPr sz="1200" spc="-5" dirty="0">
                <a:latin typeface="Times New Roman"/>
                <a:cs typeface="Times New Roman"/>
              </a:rPr>
              <a:t>esseri umani </a:t>
            </a:r>
            <a:r>
              <a:rPr sz="1200" dirty="0">
                <a:latin typeface="Times New Roman"/>
                <a:cs typeface="Times New Roman"/>
              </a:rPr>
              <a:t>lo sono </a:t>
            </a:r>
            <a:r>
              <a:rPr sz="1200" spc="-5" dirty="0">
                <a:latin typeface="Times New Roman"/>
                <a:cs typeface="Times New Roman"/>
              </a:rPr>
              <a:t>stati, come amici </a:t>
            </a:r>
            <a:r>
              <a:rPr sz="1200" dirty="0">
                <a:latin typeface="Times New Roman"/>
                <a:cs typeface="Times New Roman"/>
              </a:rPr>
              <a:t>di Dio.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è uno spirito </a:t>
            </a:r>
            <a:r>
              <a:rPr sz="1200" spc="-5" dirty="0">
                <a:latin typeface="Times New Roman"/>
                <a:cs typeface="Times New Roman"/>
              </a:rPr>
              <a:t>reale </a:t>
            </a:r>
            <a:r>
              <a:rPr sz="1200" dirty="0">
                <a:latin typeface="Times New Roman"/>
                <a:cs typeface="Times New Roman"/>
              </a:rPr>
              <a:t>ed una </a:t>
            </a:r>
            <a:r>
              <a:rPr sz="1200" spc="-5" dirty="0">
                <a:latin typeface="Times New Roman"/>
                <a:cs typeface="Times New Roman"/>
              </a:rPr>
              <a:t>realtà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spirituale.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88900" marR="685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(28.6) 1:5.9 </a:t>
            </a:r>
            <a:r>
              <a:rPr sz="1200" spc="-5" dirty="0">
                <a:latin typeface="Times New Roman"/>
                <a:cs typeface="Times New Roman"/>
              </a:rPr>
              <a:t>Mentre vediamo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Padre Universale rivelato </a:t>
            </a:r>
            <a:r>
              <a:rPr sz="1200" dirty="0">
                <a:latin typeface="Times New Roman"/>
                <a:cs typeface="Times New Roman"/>
              </a:rPr>
              <a:t>in tutto il </a:t>
            </a:r>
            <a:r>
              <a:rPr sz="1200" spc="-5" dirty="0">
                <a:latin typeface="Times New Roman"/>
                <a:cs typeface="Times New Roman"/>
              </a:rPr>
              <a:t>suo Universo, mentre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distinguiamo dimorare </a:t>
            </a:r>
            <a:r>
              <a:rPr sz="1200" dirty="0">
                <a:latin typeface="Times New Roman"/>
                <a:cs typeface="Times New Roman"/>
              </a:rPr>
              <a:t>nelle sue </a:t>
            </a:r>
            <a:r>
              <a:rPr sz="1200" spc="-5" dirty="0">
                <a:latin typeface="Times New Roman"/>
                <a:cs typeface="Times New Roman"/>
              </a:rPr>
              <a:t>miriadi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creature, </a:t>
            </a:r>
            <a:r>
              <a:rPr sz="1200" dirty="0">
                <a:latin typeface="Times New Roman"/>
                <a:cs typeface="Times New Roman"/>
              </a:rPr>
              <a:t>mentre lo contempliamo </a:t>
            </a:r>
            <a:r>
              <a:rPr sz="1200" spc="-5" dirty="0">
                <a:latin typeface="Times New Roman"/>
                <a:cs typeface="Times New Roman"/>
              </a:rPr>
              <a:t>nella persona </a:t>
            </a:r>
            <a:r>
              <a:rPr sz="1200" dirty="0">
                <a:latin typeface="Times New Roman"/>
                <a:cs typeface="Times New Roman"/>
              </a:rPr>
              <a:t>dei suoi </a:t>
            </a:r>
            <a:r>
              <a:rPr sz="1200" spc="-5" dirty="0">
                <a:latin typeface="Times New Roman"/>
                <a:cs typeface="Times New Roman"/>
              </a:rPr>
              <a:t>Figli Sovrani, </a:t>
            </a:r>
            <a:r>
              <a:rPr sz="1200" dirty="0">
                <a:latin typeface="Times New Roman"/>
                <a:cs typeface="Times New Roman"/>
              </a:rPr>
              <a:t>mentre </a:t>
            </a:r>
            <a:r>
              <a:rPr sz="1200" spc="-5" dirty="0">
                <a:latin typeface="Times New Roman"/>
                <a:cs typeface="Times New Roman"/>
              </a:rPr>
              <a:t>continuiamo </a:t>
            </a:r>
            <a:r>
              <a:rPr sz="1200" dirty="0">
                <a:latin typeface="Times New Roman"/>
                <a:cs typeface="Times New Roman"/>
              </a:rPr>
              <a:t>a percepire 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divina presenza qua e  là, </a:t>
            </a:r>
            <a:r>
              <a:rPr sz="1200" spc="-5" dirty="0">
                <a:latin typeface="Times New Roman"/>
                <a:cs typeface="Times New Roman"/>
              </a:rPr>
              <a:t>vicino </a:t>
            </a:r>
            <a:r>
              <a:rPr sz="1200" dirty="0">
                <a:latin typeface="Times New Roman"/>
                <a:cs typeface="Times New Roman"/>
              </a:rPr>
              <a:t>e lontano, non </a:t>
            </a:r>
            <a:r>
              <a:rPr sz="1200" spc="-5" dirty="0">
                <a:latin typeface="Times New Roman"/>
                <a:cs typeface="Times New Roman"/>
              </a:rPr>
              <a:t>mettiamo </a:t>
            </a:r>
            <a:r>
              <a:rPr sz="1200" dirty="0">
                <a:latin typeface="Times New Roman"/>
                <a:cs typeface="Times New Roman"/>
              </a:rPr>
              <a:t>in dubbio e non </a:t>
            </a:r>
            <a:r>
              <a:rPr sz="1200" spc="-5" dirty="0">
                <a:latin typeface="Times New Roman"/>
                <a:cs typeface="Times New Roman"/>
              </a:rPr>
              <a:t>contestiamo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primato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sua personalità. </a:t>
            </a:r>
            <a:r>
              <a:rPr sz="1200" dirty="0">
                <a:latin typeface="Times New Roman"/>
                <a:cs typeface="Times New Roman"/>
              </a:rPr>
              <a:t>Nonostante l’immensità di tutte  </a:t>
            </a:r>
            <a:r>
              <a:rPr sz="1200" spc="-5" dirty="0">
                <a:latin typeface="Times New Roman"/>
                <a:cs typeface="Times New Roman"/>
              </a:rPr>
              <a:t>queste </a:t>
            </a:r>
            <a:r>
              <a:rPr sz="1200" dirty="0">
                <a:latin typeface="Times New Roman"/>
                <a:cs typeface="Times New Roman"/>
              </a:rPr>
              <a:t>distribuzioni, </a:t>
            </a:r>
            <a:r>
              <a:rPr sz="1200" spc="-5" dirty="0">
                <a:latin typeface="Times New Roman"/>
                <a:cs typeface="Times New Roman"/>
              </a:rPr>
              <a:t>egli rimane </a:t>
            </a:r>
            <a:r>
              <a:rPr sz="1200" dirty="0">
                <a:latin typeface="Times New Roman"/>
                <a:cs typeface="Times New Roman"/>
              </a:rPr>
              <a:t>una vera persona e mantiene perpetuamente un </a:t>
            </a:r>
            <a:r>
              <a:rPr sz="1200" spc="-5" dirty="0">
                <a:latin typeface="Times New Roman"/>
                <a:cs typeface="Times New Roman"/>
              </a:rPr>
              <a:t>collegamento </a:t>
            </a:r>
            <a:r>
              <a:rPr sz="1200" dirty="0">
                <a:latin typeface="Times New Roman"/>
                <a:cs typeface="Times New Roman"/>
              </a:rPr>
              <a:t>personale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le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innumerevoli</a:t>
            </a:r>
            <a:endParaRPr sz="1200">
              <a:latin typeface="Times New Roman"/>
              <a:cs typeface="Times New Roman"/>
            </a:endParaRPr>
          </a:p>
          <a:p>
            <a:pPr marL="88900">
              <a:lnSpc>
                <a:spcPts val="1345"/>
              </a:lnSpc>
            </a:pPr>
            <a:r>
              <a:rPr sz="1200" dirty="0">
                <a:latin typeface="Times New Roman"/>
                <a:cs typeface="Times New Roman"/>
              </a:rPr>
              <a:t>moltitudini </a:t>
            </a:r>
            <a:r>
              <a:rPr sz="1200" spc="-5" dirty="0">
                <a:latin typeface="Times New Roman"/>
                <a:cs typeface="Times New Roman"/>
              </a:rPr>
              <a:t>delle sue </a:t>
            </a:r>
            <a:r>
              <a:rPr sz="1200" dirty="0">
                <a:latin typeface="Times New Roman"/>
                <a:cs typeface="Times New Roman"/>
              </a:rPr>
              <a:t>creature </a:t>
            </a:r>
            <a:r>
              <a:rPr sz="1200" spc="-5" dirty="0">
                <a:latin typeface="Times New Roman"/>
                <a:cs typeface="Times New Roman"/>
              </a:rPr>
              <a:t>disseminate nell’intero Universo degli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Universi.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8351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(28.7) 1:5.10 </a:t>
            </a:r>
            <a:r>
              <a:rPr sz="1200" spc="-5" dirty="0">
                <a:latin typeface="Times New Roman"/>
                <a:cs typeface="Times New Roman"/>
              </a:rPr>
              <a:t>L’idea della </a:t>
            </a:r>
            <a:r>
              <a:rPr sz="1200" dirty="0">
                <a:latin typeface="Times New Roman"/>
                <a:cs typeface="Times New Roman"/>
              </a:rPr>
              <a:t>personalità </a:t>
            </a:r>
            <a:r>
              <a:rPr sz="1200" spc="-5" dirty="0">
                <a:latin typeface="Times New Roman"/>
                <a:cs typeface="Times New Roman"/>
              </a:rPr>
              <a:t>del Padre Universale </a:t>
            </a:r>
            <a:r>
              <a:rPr sz="1200" dirty="0">
                <a:latin typeface="Times New Roman"/>
                <a:cs typeface="Times New Roman"/>
              </a:rPr>
              <a:t>è un </a:t>
            </a:r>
            <a:r>
              <a:rPr sz="1200" spc="-5" dirty="0">
                <a:latin typeface="Times New Roman"/>
                <a:cs typeface="Times New Roman"/>
              </a:rPr>
              <a:t>concetto </a:t>
            </a:r>
            <a:r>
              <a:rPr sz="1200" dirty="0">
                <a:latin typeface="Times New Roman"/>
                <a:cs typeface="Times New Roman"/>
              </a:rPr>
              <a:t>più ampio e più </a:t>
            </a:r>
            <a:r>
              <a:rPr sz="1200" spc="-5" dirty="0">
                <a:latin typeface="Times New Roman"/>
                <a:cs typeface="Times New Roman"/>
              </a:rPr>
              <a:t>veritiero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Dio, ed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pervenuto </a:t>
            </a:r>
            <a:r>
              <a:rPr sz="1200" dirty="0">
                <a:latin typeface="Times New Roman"/>
                <a:cs typeface="Times New Roman"/>
              </a:rPr>
              <a:t>all’umanità  </a:t>
            </a:r>
            <a:r>
              <a:rPr sz="1200" spc="-5" dirty="0">
                <a:latin typeface="Times New Roman"/>
                <a:cs typeface="Times New Roman"/>
              </a:rPr>
              <a:t>principalmente </a:t>
            </a:r>
            <a:r>
              <a:rPr sz="1200" dirty="0">
                <a:latin typeface="Times New Roman"/>
                <a:cs typeface="Times New Roman"/>
              </a:rPr>
              <a:t>per rivelazione.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ragione,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saggezza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l’esperienza </a:t>
            </a:r>
            <a:r>
              <a:rPr sz="1200" dirty="0">
                <a:latin typeface="Times New Roman"/>
                <a:cs typeface="Times New Roman"/>
              </a:rPr>
              <a:t>religiosa </a:t>
            </a:r>
            <a:r>
              <a:rPr sz="1200" spc="-5" dirty="0">
                <a:latin typeface="Times New Roman"/>
                <a:cs typeface="Times New Roman"/>
              </a:rPr>
              <a:t>deducono ed </a:t>
            </a:r>
            <a:r>
              <a:rPr sz="1200" dirty="0">
                <a:latin typeface="Times New Roman"/>
                <a:cs typeface="Times New Roman"/>
              </a:rPr>
              <a:t>implicano tutte la </a:t>
            </a:r>
            <a:r>
              <a:rPr sz="1200" spc="-5" dirty="0">
                <a:latin typeface="Times New Roman"/>
                <a:cs typeface="Times New Roman"/>
              </a:rPr>
              <a:t>personalità </a:t>
            </a:r>
            <a:r>
              <a:rPr sz="1200" spc="15" dirty="0">
                <a:latin typeface="Times New Roman"/>
                <a:cs typeface="Times New Roman"/>
              </a:rPr>
              <a:t>di </a:t>
            </a:r>
            <a:r>
              <a:rPr sz="1200" dirty="0">
                <a:latin typeface="Times New Roman"/>
                <a:cs typeface="Times New Roman"/>
              </a:rPr>
              <a:t>Dio,  ma non la </a:t>
            </a:r>
            <a:r>
              <a:rPr sz="1200" spc="-5" dirty="0">
                <a:latin typeface="Times New Roman"/>
                <a:cs typeface="Times New Roman"/>
              </a:rPr>
              <a:t>convalidano interamente. Anche l’Aggiustatore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Pensiero </a:t>
            </a:r>
            <a:r>
              <a:rPr sz="1200" dirty="0">
                <a:latin typeface="Times New Roman"/>
                <a:cs typeface="Times New Roman"/>
              </a:rPr>
              <a:t>che risiede in voi è </a:t>
            </a:r>
            <a:r>
              <a:rPr sz="1200" spc="-5" dirty="0">
                <a:latin typeface="Times New Roman"/>
                <a:cs typeface="Times New Roman"/>
              </a:rPr>
              <a:t>prepersonale.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verità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maturità </a:t>
            </a:r>
            <a:r>
              <a:rPr sz="1200" dirty="0">
                <a:latin typeface="Times New Roman"/>
                <a:cs typeface="Times New Roman"/>
              </a:rPr>
              <a:t>di  una </a:t>
            </a:r>
            <a:r>
              <a:rPr sz="1200" spc="-5" dirty="0">
                <a:latin typeface="Times New Roman"/>
                <a:cs typeface="Times New Roman"/>
              </a:rPr>
              <a:t>religione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direttamente proporzionali </a:t>
            </a:r>
            <a:r>
              <a:rPr sz="1200" dirty="0">
                <a:latin typeface="Times New Roman"/>
                <a:cs typeface="Times New Roman"/>
              </a:rPr>
              <a:t>al </a:t>
            </a:r>
            <a:r>
              <a:rPr sz="1200" spc="-5" dirty="0">
                <a:latin typeface="Times New Roman"/>
                <a:cs typeface="Times New Roman"/>
              </a:rPr>
              <a:t>suo concetto della </a:t>
            </a:r>
            <a:r>
              <a:rPr sz="1200" dirty="0">
                <a:latin typeface="Times New Roman"/>
                <a:cs typeface="Times New Roman"/>
              </a:rPr>
              <a:t>personalità infinita 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al suo grado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comprensione</a:t>
            </a:r>
            <a:endParaRPr sz="1200">
              <a:latin typeface="Times New Roman"/>
              <a:cs typeface="Times New Roman"/>
            </a:endParaRPr>
          </a:p>
          <a:p>
            <a:pPr marL="88900" marR="113664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dell’unità assoluta della Deità. L’idea </a:t>
            </a:r>
            <a:r>
              <a:rPr sz="1200" dirty="0">
                <a:latin typeface="Times New Roman"/>
                <a:cs typeface="Times New Roman"/>
              </a:rPr>
              <a:t>di una Deità </a:t>
            </a:r>
            <a:r>
              <a:rPr sz="1200" spc="-5" dirty="0">
                <a:latin typeface="Times New Roman"/>
                <a:cs typeface="Times New Roman"/>
              </a:rPr>
              <a:t>personale diviene </a:t>
            </a:r>
            <a:r>
              <a:rPr sz="1200" dirty="0">
                <a:latin typeface="Times New Roman"/>
                <a:cs typeface="Times New Roman"/>
              </a:rPr>
              <a:t>allora la </a:t>
            </a:r>
            <a:r>
              <a:rPr sz="1200" spc="-5" dirty="0">
                <a:latin typeface="Times New Roman"/>
                <a:cs typeface="Times New Roman"/>
              </a:rPr>
              <a:t>misura della maturità religiosa, </a:t>
            </a:r>
            <a:r>
              <a:rPr sz="1200" dirty="0">
                <a:latin typeface="Times New Roman"/>
                <a:cs typeface="Times New Roman"/>
              </a:rPr>
              <a:t>dopo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religione  </a:t>
            </a:r>
            <a:r>
              <a:rPr sz="1200" dirty="0">
                <a:latin typeface="Times New Roman"/>
                <a:cs typeface="Times New Roman"/>
              </a:rPr>
              <a:t>ha </a:t>
            </a:r>
            <a:r>
              <a:rPr sz="1200" spc="-5" dirty="0">
                <a:latin typeface="Times New Roman"/>
                <a:cs typeface="Times New Roman"/>
              </a:rPr>
              <a:t>dapprima </a:t>
            </a:r>
            <a:r>
              <a:rPr sz="1200" dirty="0">
                <a:latin typeface="Times New Roman"/>
                <a:cs typeface="Times New Roman"/>
              </a:rPr>
              <a:t>formulato il </a:t>
            </a:r>
            <a:r>
              <a:rPr sz="1200" spc="-5" dirty="0">
                <a:latin typeface="Times New Roman"/>
                <a:cs typeface="Times New Roman"/>
              </a:rPr>
              <a:t>concetto dell’unità </a:t>
            </a:r>
            <a:r>
              <a:rPr sz="1200" dirty="0">
                <a:latin typeface="Times New Roman"/>
                <a:cs typeface="Times New Roman"/>
              </a:rPr>
              <a:t>di Dio.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214629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(29.1) 1:5.11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religione </a:t>
            </a:r>
            <a:r>
              <a:rPr sz="1200" dirty="0">
                <a:latin typeface="Times New Roman"/>
                <a:cs typeface="Times New Roman"/>
              </a:rPr>
              <a:t>primitiva </a:t>
            </a:r>
            <a:r>
              <a:rPr sz="1200" spc="-5" dirty="0">
                <a:latin typeface="Times New Roman"/>
                <a:cs typeface="Times New Roman"/>
              </a:rPr>
              <a:t>aveva numerosi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personali,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essi erano </a:t>
            </a:r>
            <a:r>
              <a:rPr sz="1200" dirty="0">
                <a:latin typeface="Times New Roman"/>
                <a:cs typeface="Times New Roman"/>
              </a:rPr>
              <a:t>modellati </a:t>
            </a:r>
            <a:r>
              <a:rPr sz="1200" spc="-5" dirty="0">
                <a:latin typeface="Times New Roman"/>
                <a:cs typeface="Times New Roman"/>
              </a:rPr>
              <a:t>ad immagine dell’uomo.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rivelazione  afferma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validità del concetto della personalità </a:t>
            </a:r>
            <a:r>
              <a:rPr sz="1200" dirty="0">
                <a:latin typeface="Times New Roman"/>
                <a:cs typeface="Times New Roman"/>
              </a:rPr>
              <a:t>di Dio,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è possibile soltanto </a:t>
            </a:r>
            <a:r>
              <a:rPr sz="1200" spc="-5" dirty="0">
                <a:latin typeface="Times New Roman"/>
                <a:cs typeface="Times New Roman"/>
              </a:rPr>
              <a:t>nel </a:t>
            </a:r>
            <a:r>
              <a:rPr sz="1200" dirty="0">
                <a:latin typeface="Times New Roman"/>
                <a:cs typeface="Times New Roman"/>
              </a:rPr>
              <a:t>postulato </a:t>
            </a:r>
            <a:r>
              <a:rPr sz="1200" spc="-5" dirty="0">
                <a:latin typeface="Times New Roman"/>
                <a:cs typeface="Times New Roman"/>
              </a:rPr>
              <a:t>scientifico </a:t>
            </a:r>
            <a:r>
              <a:rPr sz="1200" dirty="0">
                <a:latin typeface="Times New Roman"/>
                <a:cs typeface="Times New Roman"/>
              </a:rPr>
              <a:t>di una </a:t>
            </a:r>
            <a:r>
              <a:rPr sz="1200" spc="-5" dirty="0">
                <a:latin typeface="Times New Roman"/>
                <a:cs typeface="Times New Roman"/>
              </a:rPr>
              <a:t>Causa </a:t>
            </a:r>
            <a:r>
              <a:rPr sz="1200" spc="5" dirty="0">
                <a:latin typeface="Times New Roman"/>
                <a:cs typeface="Times New Roman"/>
              </a:rPr>
              <a:t>Prima </a:t>
            </a:r>
            <a:r>
              <a:rPr sz="1200" spc="-5" dirty="0">
                <a:latin typeface="Times New Roman"/>
                <a:cs typeface="Times New Roman"/>
              </a:rPr>
              <a:t>ed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è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51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510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206740" cy="41351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201295">
              <a:lnSpc>
                <a:spcPts val="1380"/>
              </a:lnSpc>
              <a:spcBef>
                <a:spcPts val="195"/>
              </a:spcBef>
            </a:pPr>
            <a:r>
              <a:rPr sz="1200" dirty="0">
                <a:latin typeface="Times New Roman"/>
                <a:cs typeface="Times New Roman"/>
              </a:rPr>
              <a:t>tempo è piena e </a:t>
            </a:r>
            <a:r>
              <a:rPr sz="1200" spc="-5" dirty="0">
                <a:latin typeface="Times New Roman"/>
                <a:cs typeface="Times New Roman"/>
              </a:rPr>
              <a:t>completa. Ora </a:t>
            </a:r>
            <a:r>
              <a:rPr sz="1200" dirty="0">
                <a:latin typeface="Times New Roman"/>
                <a:cs typeface="Times New Roman"/>
              </a:rPr>
              <a:t>dovrete </a:t>
            </a:r>
            <a:r>
              <a:rPr sz="1200" spc="-5" dirty="0">
                <a:latin typeface="Times New Roman"/>
                <a:cs typeface="Times New Roman"/>
              </a:rPr>
              <a:t>affrontare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problemi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Havona </a:t>
            </a:r>
            <a:r>
              <a:rPr sz="1200" dirty="0">
                <a:latin typeface="Times New Roman"/>
                <a:cs typeface="Times New Roman"/>
              </a:rPr>
              <a:t>e le immensità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Paradiso, </a:t>
            </a:r>
            <a:r>
              <a:rPr sz="1200" spc="-5" dirty="0">
                <a:latin typeface="Times New Roman"/>
                <a:cs typeface="Times New Roman"/>
              </a:rPr>
              <a:t>per fronteggiare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quali </a:t>
            </a:r>
            <a:r>
              <a:rPr sz="1200" dirty="0">
                <a:latin typeface="Times New Roman"/>
                <a:cs typeface="Times New Roman"/>
              </a:rPr>
              <a:t>siete  stati così a </a:t>
            </a:r>
            <a:r>
              <a:rPr sz="1200" spc="-5" dirty="0">
                <a:latin typeface="Times New Roman"/>
                <a:cs typeface="Times New Roman"/>
              </a:rPr>
              <a:t>lungo </a:t>
            </a:r>
            <a:r>
              <a:rPr sz="1200" dirty="0">
                <a:latin typeface="Times New Roman"/>
                <a:cs typeface="Times New Roman"/>
              </a:rPr>
              <a:t>preparati </a:t>
            </a:r>
            <a:r>
              <a:rPr sz="1200" spc="-5" dirty="0">
                <a:latin typeface="Times New Roman"/>
                <a:cs typeface="Times New Roman"/>
              </a:rPr>
              <a:t>durante </a:t>
            </a:r>
            <a:r>
              <a:rPr sz="1200" dirty="0">
                <a:latin typeface="Times New Roman"/>
                <a:cs typeface="Times New Roman"/>
              </a:rPr>
              <a:t>le epoche esperienziali del tempo </a:t>
            </a:r>
            <a:r>
              <a:rPr sz="1200" spc="-5" dirty="0">
                <a:latin typeface="Times New Roman"/>
                <a:cs typeface="Times New Roman"/>
              </a:rPr>
              <a:t>nelle scuole dei </a:t>
            </a:r>
            <a:r>
              <a:rPr sz="1200" dirty="0">
                <a:latin typeface="Times New Roman"/>
                <a:cs typeface="Times New Roman"/>
              </a:rPr>
              <a:t>mondi dello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spazio.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00">
              <a:latin typeface="Times New Roman"/>
              <a:cs typeface="Times New Roman"/>
            </a:endParaRPr>
          </a:p>
          <a:p>
            <a:pPr marL="88900">
              <a:lnSpc>
                <a:spcPts val="141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(290.4) 26:4.14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pellegrino ascendente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fede </a:t>
            </a:r>
            <a:r>
              <a:rPr sz="1200" dirty="0">
                <a:latin typeface="Times New Roman"/>
                <a:cs typeface="Times New Roman"/>
              </a:rPr>
              <a:t>ha </a:t>
            </a:r>
            <a:r>
              <a:rPr sz="1200" spc="-5" dirty="0">
                <a:latin typeface="Times New Roman"/>
                <a:cs typeface="Times New Roman"/>
              </a:rPr>
              <a:t>acquisito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perfezione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proposito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apre ai </a:t>
            </a:r>
            <a:r>
              <a:rPr sz="1200" dirty="0">
                <a:latin typeface="Times New Roman"/>
                <a:cs typeface="Times New Roman"/>
              </a:rPr>
              <a:t>figli </a:t>
            </a:r>
            <a:r>
              <a:rPr sz="1200" spc="-5" dirty="0">
                <a:latin typeface="Times New Roman"/>
                <a:cs typeface="Times New Roman"/>
              </a:rPr>
              <a:t>del tempo </a:t>
            </a:r>
            <a:r>
              <a:rPr sz="1200" dirty="0">
                <a:latin typeface="Times New Roman"/>
                <a:cs typeface="Times New Roman"/>
              </a:rPr>
              <a:t>le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porte</a:t>
            </a:r>
            <a:endParaRPr sz="1200">
              <a:latin typeface="Times New Roman"/>
              <a:cs typeface="Times New Roman"/>
            </a:endParaRPr>
          </a:p>
          <a:p>
            <a:pPr marL="88900" marR="152400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dell’eternità. </a:t>
            </a:r>
            <a:r>
              <a:rPr sz="1200" dirty="0">
                <a:latin typeface="Times New Roman"/>
                <a:cs typeface="Times New Roman"/>
              </a:rPr>
              <a:t>Ora </a:t>
            </a:r>
            <a:r>
              <a:rPr sz="1200" spc="-5" dirty="0">
                <a:latin typeface="Times New Roman"/>
                <a:cs typeface="Times New Roman"/>
              </a:rPr>
              <a:t>gli Assistenti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Pellegrini </a:t>
            </a:r>
            <a:r>
              <a:rPr sz="1200" dirty="0">
                <a:latin typeface="Times New Roman"/>
                <a:cs typeface="Times New Roman"/>
              </a:rPr>
              <a:t>devono </a:t>
            </a:r>
            <a:r>
              <a:rPr sz="1200" spc="-5" dirty="0">
                <a:latin typeface="Times New Roman"/>
                <a:cs typeface="Times New Roman"/>
              </a:rPr>
              <a:t>iniziare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lavoro per </a:t>
            </a:r>
            <a:r>
              <a:rPr sz="1200" dirty="0">
                <a:latin typeface="Times New Roman"/>
                <a:cs typeface="Times New Roman"/>
              </a:rPr>
              <a:t>sviluppare </a:t>
            </a:r>
            <a:r>
              <a:rPr sz="1200" spc="-5" dirty="0">
                <a:latin typeface="Times New Roman"/>
                <a:cs typeface="Times New Roman"/>
              </a:rPr>
              <a:t>quella </a:t>
            </a:r>
            <a:r>
              <a:rPr sz="1200" dirty="0">
                <a:latin typeface="Times New Roman"/>
                <a:cs typeface="Times New Roman"/>
              </a:rPr>
              <a:t>perfezione d’intelletto e quella tecnica  di </a:t>
            </a:r>
            <a:r>
              <a:rPr sz="1200" spc="-5" dirty="0">
                <a:latin typeface="Times New Roman"/>
                <a:cs typeface="Times New Roman"/>
              </a:rPr>
              <a:t>comprensione </a:t>
            </a:r>
            <a:r>
              <a:rPr sz="1200" dirty="0">
                <a:latin typeface="Times New Roman"/>
                <a:cs typeface="Times New Roman"/>
              </a:rPr>
              <a:t>che sono </a:t>
            </a:r>
            <a:r>
              <a:rPr sz="1200" spc="-5" dirty="0">
                <a:latin typeface="Times New Roman"/>
                <a:cs typeface="Times New Roman"/>
              </a:rPr>
              <a:t>così indispensabili alla perfezione paradisiaca </a:t>
            </a:r>
            <a:r>
              <a:rPr sz="1200" dirty="0">
                <a:latin typeface="Times New Roman"/>
                <a:cs typeface="Times New Roman"/>
              </a:rPr>
              <a:t>della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personalità.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685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(290.5) 26:4.15 </a:t>
            </a:r>
            <a:r>
              <a:rPr sz="1200" i="1" spc="-5" dirty="0">
                <a:latin typeface="Times New Roman"/>
                <a:cs typeface="Times New Roman"/>
              </a:rPr>
              <a:t>La capacità </a:t>
            </a:r>
            <a:r>
              <a:rPr sz="1200" i="1" spc="-10" dirty="0">
                <a:latin typeface="Times New Roman"/>
                <a:cs typeface="Times New Roman"/>
              </a:rPr>
              <a:t>di </a:t>
            </a:r>
            <a:r>
              <a:rPr sz="1200" i="1" spc="-5" dirty="0">
                <a:latin typeface="Times New Roman"/>
                <a:cs typeface="Times New Roman"/>
              </a:rPr>
              <a:t>comprendere </a:t>
            </a:r>
            <a:r>
              <a:rPr sz="1200" i="1" dirty="0">
                <a:latin typeface="Times New Roman"/>
                <a:cs typeface="Times New Roman"/>
              </a:rPr>
              <a:t>è il </a:t>
            </a:r>
            <a:r>
              <a:rPr sz="1200" i="1" spc="-5" dirty="0">
                <a:latin typeface="Times New Roman"/>
                <a:cs typeface="Times New Roman"/>
              </a:rPr>
              <a:t>passaporto </a:t>
            </a:r>
            <a:r>
              <a:rPr sz="1200" i="1" dirty="0">
                <a:latin typeface="Times New Roman"/>
                <a:cs typeface="Times New Roman"/>
              </a:rPr>
              <a:t>dei </a:t>
            </a:r>
            <a:r>
              <a:rPr sz="1200" i="1" spc="-5" dirty="0">
                <a:latin typeface="Times New Roman"/>
                <a:cs typeface="Times New Roman"/>
              </a:rPr>
              <a:t>mortali per </a:t>
            </a:r>
            <a:r>
              <a:rPr sz="1200" i="1" dirty="0">
                <a:latin typeface="Times New Roman"/>
                <a:cs typeface="Times New Roman"/>
              </a:rPr>
              <a:t>il </a:t>
            </a:r>
            <a:r>
              <a:rPr sz="1200" i="1" spc="-5" dirty="0">
                <a:latin typeface="Times New Roman"/>
                <a:cs typeface="Times New Roman"/>
              </a:rPr>
              <a:t>Paradiso.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disponibilità a </a:t>
            </a:r>
            <a:r>
              <a:rPr sz="1200" spc="-5" dirty="0">
                <a:latin typeface="Times New Roman"/>
                <a:cs typeface="Times New Roman"/>
              </a:rPr>
              <a:t>credere </a:t>
            </a:r>
            <a:r>
              <a:rPr sz="1200" dirty="0">
                <a:latin typeface="Times New Roman"/>
                <a:cs typeface="Times New Roman"/>
              </a:rPr>
              <a:t>è la </a:t>
            </a:r>
            <a:r>
              <a:rPr sz="1200" spc="-5" dirty="0">
                <a:latin typeface="Times New Roman"/>
                <a:cs typeface="Times New Roman"/>
              </a:rPr>
              <a:t>chiave </a:t>
            </a:r>
            <a:r>
              <a:rPr sz="1200" dirty="0">
                <a:latin typeface="Times New Roman"/>
                <a:cs typeface="Times New Roman"/>
              </a:rPr>
              <a:t>di Havona.  </a:t>
            </a:r>
            <a:r>
              <a:rPr sz="1200" spc="-5" dirty="0">
                <a:latin typeface="Times New Roman"/>
                <a:cs typeface="Times New Roman"/>
              </a:rPr>
              <a:t>L’accettazione della </a:t>
            </a:r>
            <a:r>
              <a:rPr sz="1200" dirty="0">
                <a:latin typeface="Times New Roman"/>
                <a:cs typeface="Times New Roman"/>
              </a:rPr>
              <a:t>filiazione, la </a:t>
            </a:r>
            <a:r>
              <a:rPr sz="1200" spc="-5" dirty="0">
                <a:latin typeface="Times New Roman"/>
                <a:cs typeface="Times New Roman"/>
              </a:rPr>
              <a:t>cooperazione </a:t>
            </a:r>
            <a:r>
              <a:rPr sz="1200" dirty="0">
                <a:latin typeface="Times New Roman"/>
                <a:cs typeface="Times New Roman"/>
              </a:rPr>
              <a:t>con </a:t>
            </a:r>
            <a:r>
              <a:rPr sz="1200" spc="-5" dirty="0">
                <a:latin typeface="Times New Roman"/>
                <a:cs typeface="Times New Roman"/>
              </a:rPr>
              <a:t>l’Aggiustatore interiore, </a:t>
            </a:r>
            <a:r>
              <a:rPr sz="1200" dirty="0">
                <a:latin typeface="Times New Roman"/>
                <a:cs typeface="Times New Roman"/>
              </a:rPr>
              <a:t>è il prezzo </a:t>
            </a:r>
            <a:r>
              <a:rPr sz="1200" spc="-5" dirty="0">
                <a:latin typeface="Times New Roman"/>
                <a:cs typeface="Times New Roman"/>
              </a:rPr>
              <a:t>della sopravvivenza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evoluzionaria.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100">
              <a:latin typeface="Times New Roman"/>
              <a:cs typeface="Times New Roman"/>
            </a:endParaRPr>
          </a:p>
          <a:p>
            <a:pPr marL="889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5. </a:t>
            </a:r>
            <a:r>
              <a:rPr sz="1600" b="1" spc="-10" dirty="0">
                <a:solidFill>
                  <a:srgbClr val="1F487C"/>
                </a:solidFill>
                <a:latin typeface="Times New Roman"/>
                <a:cs typeface="Times New Roman"/>
              </a:rPr>
              <a:t>Gli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assistenti </a:t>
            </a: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dei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 pellegrini</a:t>
            </a:r>
            <a:endParaRPr sz="1600">
              <a:latin typeface="Times New Roman"/>
              <a:cs typeface="Times New Roman"/>
            </a:endParaRPr>
          </a:p>
          <a:p>
            <a:pPr marL="88900" marR="227329">
              <a:lnSpc>
                <a:spcPct val="95700"/>
              </a:lnSpc>
              <a:spcBef>
                <a:spcPts val="137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(291.1) 26:5.1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primo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sette </a:t>
            </a:r>
            <a:r>
              <a:rPr sz="1200" spc="-5" dirty="0">
                <a:latin typeface="Times New Roman"/>
                <a:cs typeface="Times New Roman"/>
              </a:rPr>
              <a:t>gruppi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supernafini secondari che s’incontra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quello degli assistenti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pellegrini, quegli esseri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rapida comprensione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grande simpatia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accolgono gli ascendenti </a:t>
            </a:r>
            <a:r>
              <a:rPr sz="1200" dirty="0">
                <a:latin typeface="Times New Roman"/>
                <a:cs typeface="Times New Roman"/>
              </a:rPr>
              <a:t>dello </a:t>
            </a:r>
            <a:r>
              <a:rPr sz="1200" spc="5" dirty="0">
                <a:latin typeface="Times New Roman"/>
                <a:cs typeface="Times New Roman"/>
              </a:rPr>
              <a:t>spazio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hanno viaggiato </a:t>
            </a:r>
            <a:r>
              <a:rPr sz="1200" dirty="0">
                <a:latin typeface="Times New Roman"/>
                <a:cs typeface="Times New Roman"/>
              </a:rPr>
              <a:t>molto </a:t>
            </a:r>
            <a:r>
              <a:rPr sz="1200" spc="-5" dirty="0">
                <a:latin typeface="Times New Roman"/>
                <a:cs typeface="Times New Roman"/>
              </a:rPr>
              <a:t>verso </a:t>
            </a:r>
            <a:r>
              <a:rPr sz="1200" dirty="0">
                <a:latin typeface="Times New Roman"/>
                <a:cs typeface="Times New Roman"/>
              </a:rPr>
              <a:t>i mondi  </a:t>
            </a:r>
            <a:r>
              <a:rPr sz="1200" spc="-5" dirty="0">
                <a:latin typeface="Times New Roman"/>
                <a:cs typeface="Times New Roman"/>
              </a:rPr>
              <a:t>stabilizzati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l’economia ordinata </a:t>
            </a:r>
            <a:r>
              <a:rPr sz="1200" dirty="0">
                <a:latin typeface="Times New Roman"/>
                <a:cs typeface="Times New Roman"/>
              </a:rPr>
              <a:t>dell’Universo </a:t>
            </a:r>
            <a:r>
              <a:rPr sz="1200" spc="-5" dirty="0">
                <a:latin typeface="Times New Roman"/>
                <a:cs typeface="Times New Roman"/>
              </a:rPr>
              <a:t>centrale. Contemporaneamente questi </a:t>
            </a:r>
            <a:r>
              <a:rPr sz="1200" dirty="0">
                <a:latin typeface="Times New Roman"/>
                <a:cs typeface="Times New Roman"/>
              </a:rPr>
              <a:t>ministri </a:t>
            </a:r>
            <a:r>
              <a:rPr sz="1200" spc="-5" dirty="0">
                <a:latin typeface="Times New Roman"/>
                <a:cs typeface="Times New Roman"/>
              </a:rPr>
              <a:t>elevati cominciano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loro lavoro </a:t>
            </a:r>
            <a:r>
              <a:rPr sz="1200" dirty="0">
                <a:latin typeface="Times New Roman"/>
                <a:cs typeface="Times New Roman"/>
              </a:rPr>
              <a:t>a  </a:t>
            </a:r>
            <a:r>
              <a:rPr sz="1200" spc="-5" dirty="0">
                <a:latin typeface="Times New Roman"/>
                <a:cs typeface="Times New Roman"/>
              </a:rPr>
              <a:t>favore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pellegrini paradisiaci dell’eternità, </a:t>
            </a:r>
            <a:r>
              <a:rPr sz="1200" dirty="0">
                <a:latin typeface="Times New Roman"/>
                <a:cs typeface="Times New Roman"/>
              </a:rPr>
              <a:t>il primo dei </a:t>
            </a:r>
            <a:r>
              <a:rPr sz="1200" spc="-5" dirty="0">
                <a:latin typeface="Times New Roman"/>
                <a:cs typeface="Times New Roman"/>
              </a:rPr>
              <a:t>quali giunse sul </a:t>
            </a:r>
            <a:r>
              <a:rPr sz="1200" dirty="0">
                <a:latin typeface="Times New Roman"/>
                <a:cs typeface="Times New Roman"/>
              </a:rPr>
              <a:t>mondo pilota </a:t>
            </a:r>
            <a:r>
              <a:rPr sz="1200" spc="-5" dirty="0">
                <a:latin typeface="Times New Roman"/>
                <a:cs typeface="Times New Roman"/>
              </a:rPr>
              <a:t>del circuito interno di Havona </a:t>
            </a:r>
            <a:r>
              <a:rPr sz="1200" dirty="0">
                <a:latin typeface="Times New Roman"/>
                <a:cs typeface="Times New Roman"/>
              </a:rPr>
              <a:t>in  </a:t>
            </a:r>
            <a:r>
              <a:rPr sz="1200" spc="-5" dirty="0">
                <a:latin typeface="Times New Roman"/>
                <a:cs typeface="Times New Roman"/>
              </a:rPr>
              <a:t>concomitanza con l’atterraggio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Grandfanda sul </a:t>
            </a:r>
            <a:r>
              <a:rPr sz="1200" dirty="0">
                <a:latin typeface="Times New Roman"/>
                <a:cs typeface="Times New Roman"/>
              </a:rPr>
              <a:t>mondo pilota </a:t>
            </a:r>
            <a:r>
              <a:rPr sz="1200" spc="-5" dirty="0">
                <a:latin typeface="Times New Roman"/>
                <a:cs typeface="Times New Roman"/>
              </a:rPr>
              <a:t>del circuito esterno.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quei </a:t>
            </a:r>
            <a:r>
              <a:rPr sz="1200" spc="-5" dirty="0">
                <a:latin typeface="Times New Roman"/>
                <a:cs typeface="Times New Roman"/>
              </a:rPr>
              <a:t>giorni </a:t>
            </a:r>
            <a:r>
              <a:rPr sz="1200" dirty="0">
                <a:latin typeface="Times New Roman"/>
                <a:cs typeface="Times New Roman"/>
              </a:rPr>
              <a:t>molto </a:t>
            </a:r>
            <a:r>
              <a:rPr sz="1200" spc="-5" dirty="0">
                <a:latin typeface="Times New Roman"/>
                <a:cs typeface="Times New Roman"/>
              </a:rPr>
              <a:t>lontani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pellegrini  provenienti </a:t>
            </a:r>
            <a:r>
              <a:rPr sz="1200" dirty="0">
                <a:latin typeface="Times New Roman"/>
                <a:cs typeface="Times New Roman"/>
              </a:rPr>
              <a:t>dal </a:t>
            </a:r>
            <a:r>
              <a:rPr sz="1200" spc="-5" dirty="0">
                <a:latin typeface="Times New Roman"/>
                <a:cs typeface="Times New Roman"/>
              </a:rPr>
              <a:t>Paradiso ed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pellegrini del tempo s’incontrarono </a:t>
            </a:r>
            <a:r>
              <a:rPr sz="1200" dirty="0">
                <a:latin typeface="Times New Roman"/>
                <a:cs typeface="Times New Roman"/>
              </a:rPr>
              <a:t>per la prima volta </a:t>
            </a:r>
            <a:r>
              <a:rPr sz="1200" spc="-5" dirty="0">
                <a:latin typeface="Times New Roman"/>
                <a:cs typeface="Times New Roman"/>
              </a:rPr>
              <a:t>sul </a:t>
            </a:r>
            <a:r>
              <a:rPr sz="1200" dirty="0">
                <a:latin typeface="Times New Roman"/>
                <a:cs typeface="Times New Roman"/>
              </a:rPr>
              <a:t>mondo </a:t>
            </a:r>
            <a:r>
              <a:rPr sz="1200" spc="-5" dirty="0">
                <a:latin typeface="Times New Roman"/>
                <a:cs typeface="Times New Roman"/>
              </a:rPr>
              <a:t>d’accoglienza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circuito </a:t>
            </a:r>
            <a:r>
              <a:rPr sz="1200" dirty="0">
                <a:latin typeface="Times New Roman"/>
                <a:cs typeface="Times New Roman"/>
              </a:rPr>
              <a:t>numero  </a:t>
            </a:r>
            <a:r>
              <a:rPr sz="1200" spc="-5" dirty="0">
                <a:latin typeface="Times New Roman"/>
                <a:cs typeface="Times New Roman"/>
              </a:rPr>
              <a:t>quattro.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88900" marR="7937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(291.2) 26:5.2 </a:t>
            </a:r>
            <a:r>
              <a:rPr sz="1200" spc="-5" dirty="0">
                <a:latin typeface="Times New Roman"/>
                <a:cs typeface="Times New Roman"/>
              </a:rPr>
              <a:t>Questi assistenti dei pellegrini,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operano sul </a:t>
            </a:r>
            <a:r>
              <a:rPr sz="1200" dirty="0">
                <a:latin typeface="Times New Roman"/>
                <a:cs typeface="Times New Roman"/>
              </a:rPr>
              <a:t>settimo </a:t>
            </a:r>
            <a:r>
              <a:rPr sz="1200" spc="-5" dirty="0">
                <a:latin typeface="Times New Roman"/>
                <a:cs typeface="Times New Roman"/>
              </a:rPr>
              <a:t>cerchio </a:t>
            </a:r>
            <a:r>
              <a:rPr sz="1200" dirty="0">
                <a:latin typeface="Times New Roman"/>
                <a:cs typeface="Times New Roman"/>
              </a:rPr>
              <a:t>dei mondi di </a:t>
            </a:r>
            <a:r>
              <a:rPr sz="1200" spc="-5" dirty="0">
                <a:latin typeface="Times New Roman"/>
                <a:cs typeface="Times New Roman"/>
              </a:rPr>
              <a:t>Havona, </a:t>
            </a:r>
            <a:r>
              <a:rPr sz="1200" dirty="0">
                <a:latin typeface="Times New Roman"/>
                <a:cs typeface="Times New Roman"/>
              </a:rPr>
              <a:t>conducono il loro </a:t>
            </a:r>
            <a:r>
              <a:rPr sz="1200" spc="-5" dirty="0">
                <a:latin typeface="Times New Roman"/>
                <a:cs typeface="Times New Roman"/>
              </a:rPr>
              <a:t>lavoro per </a:t>
            </a:r>
            <a:r>
              <a:rPr sz="1200" dirty="0">
                <a:latin typeface="Times New Roman"/>
                <a:cs typeface="Times New Roman"/>
              </a:rPr>
              <a:t>i  </a:t>
            </a:r>
            <a:r>
              <a:rPr sz="1200" spc="-5" dirty="0">
                <a:latin typeface="Times New Roman"/>
                <a:cs typeface="Times New Roman"/>
              </a:rPr>
              <a:t>mortali ascendenti </a:t>
            </a:r>
            <a:r>
              <a:rPr sz="1200" dirty="0">
                <a:latin typeface="Times New Roman"/>
                <a:cs typeface="Times New Roman"/>
              </a:rPr>
              <a:t>in tre divisioni </a:t>
            </a:r>
            <a:r>
              <a:rPr sz="1200" spc="-5" dirty="0">
                <a:latin typeface="Times New Roman"/>
                <a:cs typeface="Times New Roman"/>
              </a:rPr>
              <a:t>maggiori: </a:t>
            </a:r>
            <a:r>
              <a:rPr sz="1200" dirty="0">
                <a:latin typeface="Times New Roman"/>
                <a:cs typeface="Times New Roman"/>
              </a:rPr>
              <a:t>la prima,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la comprensione </a:t>
            </a:r>
            <a:r>
              <a:rPr sz="1200" spc="-5" dirty="0">
                <a:latin typeface="Times New Roman"/>
                <a:cs typeface="Times New Roman"/>
              </a:rPr>
              <a:t>suprema della </a:t>
            </a:r>
            <a:r>
              <a:rPr sz="1200" dirty="0">
                <a:latin typeface="Times New Roman"/>
                <a:cs typeface="Times New Roman"/>
              </a:rPr>
              <a:t>Trinità </a:t>
            </a:r>
            <a:r>
              <a:rPr sz="1200" spc="-5" dirty="0">
                <a:latin typeface="Times New Roman"/>
                <a:cs typeface="Times New Roman"/>
              </a:rPr>
              <a:t>del Paradiso;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seconda, </a:t>
            </a:r>
            <a:r>
              <a:rPr sz="1200" dirty="0">
                <a:latin typeface="Times New Roman"/>
                <a:cs typeface="Times New Roman"/>
              </a:rPr>
              <a:t>per la  </a:t>
            </a:r>
            <a:r>
              <a:rPr sz="1200" spc="-5" dirty="0">
                <a:latin typeface="Times New Roman"/>
                <a:cs typeface="Times New Roman"/>
              </a:rPr>
              <a:t>comprensione spirituale dell’associazione Padre-Figlio; </a:t>
            </a:r>
            <a:r>
              <a:rPr sz="1200" dirty="0">
                <a:latin typeface="Times New Roman"/>
                <a:cs typeface="Times New Roman"/>
              </a:rPr>
              <a:t>e la terza,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riconoscimento </a:t>
            </a:r>
            <a:r>
              <a:rPr sz="1200" dirty="0">
                <a:latin typeface="Times New Roman"/>
                <a:cs typeface="Times New Roman"/>
              </a:rPr>
              <a:t>intellettuale </a:t>
            </a:r>
            <a:r>
              <a:rPr sz="1200" spc="-5" dirty="0">
                <a:latin typeface="Times New Roman"/>
                <a:cs typeface="Times New Roman"/>
              </a:rPr>
              <a:t>dello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Infinito.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Ciascuna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51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511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92134" cy="38963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154940" algn="just">
              <a:lnSpc>
                <a:spcPts val="1380"/>
              </a:lnSpc>
              <a:spcBef>
                <a:spcPts val="195"/>
              </a:spcBef>
            </a:pPr>
            <a:r>
              <a:rPr sz="1200" dirty="0">
                <a:latin typeface="Times New Roman"/>
                <a:cs typeface="Times New Roman"/>
              </a:rPr>
              <a:t>di queste </a:t>
            </a:r>
            <a:r>
              <a:rPr sz="1200" spc="-5" dirty="0">
                <a:latin typeface="Times New Roman"/>
                <a:cs typeface="Times New Roman"/>
              </a:rPr>
              <a:t>fasi </a:t>
            </a:r>
            <a:r>
              <a:rPr sz="1200" dirty="0">
                <a:latin typeface="Times New Roman"/>
                <a:cs typeface="Times New Roman"/>
              </a:rPr>
              <a:t>d’istruzione è </a:t>
            </a:r>
            <a:r>
              <a:rPr sz="1200" spc="-5" dirty="0">
                <a:latin typeface="Times New Roman"/>
                <a:cs typeface="Times New Roman"/>
              </a:rPr>
              <a:t>divisa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sette rami </a:t>
            </a:r>
            <a:r>
              <a:rPr sz="1200" dirty="0">
                <a:latin typeface="Times New Roman"/>
                <a:cs typeface="Times New Roman"/>
              </a:rPr>
              <a:t>di dodici divisioni minori </a:t>
            </a:r>
            <a:r>
              <a:rPr sz="1200" spc="-10" dirty="0">
                <a:latin typeface="Times New Roman"/>
                <a:cs typeface="Times New Roman"/>
              </a:rPr>
              <a:t>di </a:t>
            </a:r>
            <a:r>
              <a:rPr sz="1200" dirty="0">
                <a:latin typeface="Times New Roman"/>
                <a:cs typeface="Times New Roman"/>
              </a:rPr>
              <a:t>settanta </a:t>
            </a:r>
            <a:r>
              <a:rPr sz="1200" spc="-5" dirty="0">
                <a:latin typeface="Times New Roman"/>
                <a:cs typeface="Times New Roman"/>
              </a:rPr>
              <a:t>gruppi sussidiari;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ognuno </a:t>
            </a:r>
            <a:r>
              <a:rPr sz="1200" dirty="0">
                <a:latin typeface="Times New Roman"/>
                <a:cs typeface="Times New Roman"/>
              </a:rPr>
              <a:t>di questi settanta  </a:t>
            </a:r>
            <a:r>
              <a:rPr sz="1200" spc="-5" dirty="0">
                <a:latin typeface="Times New Roman"/>
                <a:cs typeface="Times New Roman"/>
              </a:rPr>
              <a:t>gruppi sussidiari </a:t>
            </a:r>
            <a:r>
              <a:rPr sz="1200" dirty="0">
                <a:latin typeface="Times New Roman"/>
                <a:cs typeface="Times New Roman"/>
              </a:rPr>
              <a:t>d’istruzione è </a:t>
            </a:r>
            <a:r>
              <a:rPr sz="1200" spc="-5" dirty="0">
                <a:latin typeface="Times New Roman"/>
                <a:cs typeface="Times New Roman"/>
              </a:rPr>
              <a:t>presentato </a:t>
            </a:r>
            <a:r>
              <a:rPr sz="1200" dirty="0">
                <a:latin typeface="Times New Roman"/>
                <a:cs typeface="Times New Roman"/>
              </a:rPr>
              <a:t>in mille </a:t>
            </a:r>
            <a:r>
              <a:rPr sz="1200" spc="-5" dirty="0">
                <a:latin typeface="Times New Roman"/>
                <a:cs typeface="Times New Roman"/>
              </a:rPr>
              <a:t>classificazioni. Un’istruzione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dettagliata </a:t>
            </a:r>
            <a:r>
              <a:rPr sz="1200" dirty="0">
                <a:latin typeface="Times New Roman"/>
                <a:cs typeface="Times New Roman"/>
              </a:rPr>
              <a:t>viene </a:t>
            </a:r>
            <a:r>
              <a:rPr sz="1200" spc="-5" dirty="0">
                <a:latin typeface="Times New Roman"/>
                <a:cs typeface="Times New Roman"/>
              </a:rPr>
              <a:t>fornita sui cerchi </a:t>
            </a:r>
            <a:r>
              <a:rPr sz="1200" dirty="0">
                <a:latin typeface="Times New Roman"/>
                <a:cs typeface="Times New Roman"/>
              </a:rPr>
              <a:t>successivi,  ma </a:t>
            </a:r>
            <a:r>
              <a:rPr sz="1200" spc="-5" dirty="0">
                <a:latin typeface="Times New Roman"/>
                <a:cs typeface="Times New Roman"/>
              </a:rPr>
              <a:t>gli assistenti dei pellegrini </a:t>
            </a:r>
            <a:r>
              <a:rPr sz="1200" dirty="0">
                <a:latin typeface="Times New Roman"/>
                <a:cs typeface="Times New Roman"/>
              </a:rPr>
              <a:t>forniscono comunque un </a:t>
            </a:r>
            <a:r>
              <a:rPr sz="1200" spc="-5" dirty="0">
                <a:latin typeface="Times New Roman"/>
                <a:cs typeface="Times New Roman"/>
              </a:rPr>
              <a:t>profilo </a:t>
            </a:r>
            <a:r>
              <a:rPr sz="1200" dirty="0">
                <a:latin typeface="Times New Roman"/>
                <a:cs typeface="Times New Roman"/>
              </a:rPr>
              <a:t>di tutte le </a:t>
            </a:r>
            <a:r>
              <a:rPr sz="1200" spc="-5" dirty="0">
                <a:latin typeface="Times New Roman"/>
                <a:cs typeface="Times New Roman"/>
              </a:rPr>
              <a:t>esigenze del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Paradiso.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685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(291.3) 26:5.3 </a:t>
            </a:r>
            <a:r>
              <a:rPr sz="1200" spc="-5" dirty="0">
                <a:latin typeface="Times New Roman"/>
                <a:cs typeface="Times New Roman"/>
              </a:rPr>
              <a:t>Questo, dunque, </a:t>
            </a:r>
            <a:r>
              <a:rPr sz="1200" dirty="0">
                <a:latin typeface="Times New Roman"/>
                <a:cs typeface="Times New Roman"/>
              </a:rPr>
              <a:t>è il </a:t>
            </a:r>
            <a:r>
              <a:rPr sz="1200" spc="-5" dirty="0">
                <a:latin typeface="Times New Roman"/>
                <a:cs typeface="Times New Roman"/>
              </a:rPr>
              <a:t>corso </a:t>
            </a:r>
            <a:r>
              <a:rPr sz="1200" dirty="0">
                <a:latin typeface="Times New Roman"/>
                <a:cs typeface="Times New Roman"/>
              </a:rPr>
              <a:t>primario o </a:t>
            </a:r>
            <a:r>
              <a:rPr sz="1200" spc="-5" dirty="0">
                <a:latin typeface="Times New Roman"/>
                <a:cs typeface="Times New Roman"/>
              </a:rPr>
              <a:t>elementare che affrontano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pellegrini dello </a:t>
            </a:r>
            <a:r>
              <a:rPr sz="1200" dirty="0">
                <a:latin typeface="Times New Roman"/>
                <a:cs typeface="Times New Roman"/>
              </a:rPr>
              <a:t>spazio di </a:t>
            </a:r>
            <a:r>
              <a:rPr sz="1200" spc="-5" dirty="0">
                <a:latin typeface="Times New Roman"/>
                <a:cs typeface="Times New Roman"/>
              </a:rPr>
              <a:t>provata fede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hanno  molto </a:t>
            </a:r>
            <a:r>
              <a:rPr sz="1200" spc="-5" dirty="0">
                <a:latin typeface="Times New Roman"/>
                <a:cs typeface="Times New Roman"/>
              </a:rPr>
              <a:t>viaggiato. Ma </a:t>
            </a:r>
            <a:r>
              <a:rPr sz="1200" dirty="0">
                <a:latin typeface="Times New Roman"/>
                <a:cs typeface="Times New Roman"/>
              </a:rPr>
              <a:t>molto prima di </a:t>
            </a:r>
            <a:r>
              <a:rPr sz="1200" spc="-5" dirty="0">
                <a:latin typeface="Times New Roman"/>
                <a:cs typeface="Times New Roman"/>
              </a:rPr>
              <a:t>raggiungere Havona, questi figli ascendenti del tempo </a:t>
            </a:r>
            <a:r>
              <a:rPr sz="1200" dirty="0">
                <a:latin typeface="Times New Roman"/>
                <a:cs typeface="Times New Roman"/>
              </a:rPr>
              <a:t>hanno </a:t>
            </a:r>
            <a:r>
              <a:rPr sz="1200" spc="-5" dirty="0">
                <a:latin typeface="Times New Roman"/>
                <a:cs typeface="Times New Roman"/>
              </a:rPr>
              <a:t>imparato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godere dell’incertezza,  </a:t>
            </a:r>
            <a:r>
              <a:rPr sz="1200" dirty="0">
                <a:latin typeface="Times New Roman"/>
                <a:cs typeface="Times New Roman"/>
              </a:rPr>
              <a:t>a nutrirsi </a:t>
            </a:r>
            <a:r>
              <a:rPr sz="1200" spc="-5" dirty="0">
                <a:latin typeface="Times New Roman"/>
                <a:cs typeface="Times New Roman"/>
              </a:rPr>
              <a:t>della delusione, ad entusiasmarsi </a:t>
            </a:r>
            <a:r>
              <a:rPr sz="1200" dirty="0">
                <a:latin typeface="Times New Roman"/>
                <a:cs typeface="Times New Roman"/>
              </a:rPr>
              <a:t>per un’apparente </a:t>
            </a:r>
            <a:r>
              <a:rPr sz="1200" spc="-5" dirty="0">
                <a:latin typeface="Times New Roman"/>
                <a:cs typeface="Times New Roman"/>
              </a:rPr>
              <a:t>sconfitta,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fortificarsi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presenza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difficoltà, </a:t>
            </a:r>
            <a:r>
              <a:rPr sz="1200" dirty="0">
                <a:latin typeface="Times New Roman"/>
                <a:cs typeface="Times New Roman"/>
              </a:rPr>
              <a:t>a dar prova di un  </a:t>
            </a:r>
            <a:r>
              <a:rPr sz="1200" spc="-5" dirty="0">
                <a:latin typeface="Times New Roman"/>
                <a:cs typeface="Times New Roman"/>
              </a:rPr>
              <a:t>coraggio </a:t>
            </a:r>
            <a:r>
              <a:rPr sz="1200" dirty="0">
                <a:latin typeface="Times New Roman"/>
                <a:cs typeface="Times New Roman"/>
              </a:rPr>
              <a:t>indomabile </a:t>
            </a:r>
            <a:r>
              <a:rPr sz="1200" spc="-5" dirty="0">
                <a:latin typeface="Times New Roman"/>
                <a:cs typeface="Times New Roman"/>
              </a:rPr>
              <a:t>davanti all’immensità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ad </a:t>
            </a:r>
            <a:r>
              <a:rPr sz="1200" dirty="0">
                <a:latin typeface="Times New Roman"/>
                <a:cs typeface="Times New Roman"/>
              </a:rPr>
              <a:t>esercitare una fede invincibile </a:t>
            </a:r>
            <a:r>
              <a:rPr sz="1200" spc="-5" dirty="0">
                <a:latin typeface="Times New Roman"/>
                <a:cs typeface="Times New Roman"/>
              </a:rPr>
              <a:t>quando si trovano </a:t>
            </a:r>
            <a:r>
              <a:rPr sz="1200" dirty="0">
                <a:latin typeface="Times New Roman"/>
                <a:cs typeface="Times New Roman"/>
              </a:rPr>
              <a:t>di fronte </a:t>
            </a:r>
            <a:r>
              <a:rPr sz="1200" spc="-5" dirty="0">
                <a:latin typeface="Times New Roman"/>
                <a:cs typeface="Times New Roman"/>
              </a:rPr>
              <a:t>alla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sfida</a:t>
            </a:r>
            <a:endParaRPr sz="1200">
              <a:latin typeface="Times New Roman"/>
              <a:cs typeface="Times New Roman"/>
            </a:endParaRPr>
          </a:p>
          <a:p>
            <a:pPr marL="76200" marR="247650">
              <a:lnSpc>
                <a:spcPts val="1380"/>
              </a:lnSpc>
              <a:spcBef>
                <a:spcPts val="40"/>
              </a:spcBef>
            </a:pPr>
            <a:r>
              <a:rPr sz="1200" spc="-5" dirty="0">
                <a:latin typeface="Times New Roman"/>
                <a:cs typeface="Times New Roman"/>
              </a:rPr>
              <a:t>dell’inspiegabile. Da lungo </a:t>
            </a:r>
            <a:r>
              <a:rPr sz="1200" dirty="0">
                <a:latin typeface="Times New Roman"/>
                <a:cs typeface="Times New Roman"/>
              </a:rPr>
              <a:t>tempo il </a:t>
            </a:r>
            <a:r>
              <a:rPr sz="1200" spc="-5" dirty="0">
                <a:latin typeface="Times New Roman"/>
                <a:cs typeface="Times New Roman"/>
              </a:rPr>
              <a:t>grido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battaglia </a:t>
            </a:r>
            <a:r>
              <a:rPr sz="1200" dirty="0">
                <a:latin typeface="Times New Roman"/>
                <a:cs typeface="Times New Roman"/>
              </a:rPr>
              <a:t>di questi </a:t>
            </a:r>
            <a:r>
              <a:rPr sz="1200" spc="-5" dirty="0">
                <a:latin typeface="Times New Roman"/>
                <a:cs typeface="Times New Roman"/>
              </a:rPr>
              <a:t>pellegrini </a:t>
            </a:r>
            <a:r>
              <a:rPr sz="1200" dirty="0">
                <a:latin typeface="Times New Roman"/>
                <a:cs typeface="Times New Roman"/>
              </a:rPr>
              <a:t>è divenuto: </a:t>
            </a:r>
            <a:r>
              <a:rPr sz="1200" spc="-10" dirty="0">
                <a:latin typeface="Times New Roman"/>
                <a:cs typeface="Times New Roman"/>
              </a:rPr>
              <a:t>“In </a:t>
            </a:r>
            <a:r>
              <a:rPr sz="1200" dirty="0">
                <a:latin typeface="Times New Roman"/>
                <a:cs typeface="Times New Roman"/>
              </a:rPr>
              <a:t>unione </a:t>
            </a:r>
            <a:r>
              <a:rPr sz="1200" spc="-5" dirty="0">
                <a:latin typeface="Times New Roman"/>
                <a:cs typeface="Times New Roman"/>
              </a:rPr>
              <a:t>con Dio, </a:t>
            </a:r>
            <a:r>
              <a:rPr sz="1200" dirty="0">
                <a:latin typeface="Times New Roman"/>
                <a:cs typeface="Times New Roman"/>
              </a:rPr>
              <a:t>nulla — </a:t>
            </a:r>
            <a:r>
              <a:rPr sz="1200" spc="-5" dirty="0">
                <a:latin typeface="Times New Roman"/>
                <a:cs typeface="Times New Roman"/>
              </a:rPr>
              <a:t>assolutamente  </a:t>
            </a:r>
            <a:r>
              <a:rPr sz="1200" dirty="0">
                <a:latin typeface="Times New Roman"/>
                <a:cs typeface="Times New Roman"/>
              </a:rPr>
              <a:t>nulla — è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impossibile.”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88265">
              <a:lnSpc>
                <a:spcPct val="959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(291.4) 26:5.4 </a:t>
            </a:r>
            <a:r>
              <a:rPr sz="1200" dirty="0">
                <a:latin typeface="Times New Roman"/>
                <a:cs typeface="Times New Roman"/>
              </a:rPr>
              <a:t>C’è una </a:t>
            </a:r>
            <a:r>
              <a:rPr sz="1200" spc="-5" dirty="0">
                <a:latin typeface="Times New Roman"/>
                <a:cs typeface="Times New Roman"/>
              </a:rPr>
              <a:t>condizione ben definita </a:t>
            </a:r>
            <a:r>
              <a:rPr sz="1200" dirty="0">
                <a:latin typeface="Times New Roman"/>
                <a:cs typeface="Times New Roman"/>
              </a:rPr>
              <a:t>richiesta </a:t>
            </a:r>
            <a:r>
              <a:rPr sz="1200" spc="-5" dirty="0">
                <a:latin typeface="Times New Roman"/>
                <a:cs typeface="Times New Roman"/>
              </a:rPr>
              <a:t>ai pellegrini del tempo su ciascuno dei cerchi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Havona; </a:t>
            </a:r>
            <a:r>
              <a:rPr sz="1200" dirty="0">
                <a:latin typeface="Times New Roman"/>
                <a:cs typeface="Times New Roman"/>
              </a:rPr>
              <a:t>e mentre </a:t>
            </a:r>
            <a:r>
              <a:rPr sz="1200" spc="-5" dirty="0">
                <a:latin typeface="Times New Roman"/>
                <a:cs typeface="Times New Roman"/>
              </a:rPr>
              <a:t>ogni  pellegrino </a:t>
            </a:r>
            <a:r>
              <a:rPr sz="1200" dirty="0">
                <a:latin typeface="Times New Roman"/>
                <a:cs typeface="Times New Roman"/>
              </a:rPr>
              <a:t>continua sotto la tutela di </a:t>
            </a:r>
            <a:r>
              <a:rPr sz="1200" spc="-5" dirty="0">
                <a:latin typeface="Times New Roman"/>
                <a:cs typeface="Times New Roman"/>
              </a:rPr>
              <a:t>supernafini </a:t>
            </a:r>
            <a:r>
              <a:rPr sz="1200" dirty="0">
                <a:latin typeface="Times New Roman"/>
                <a:cs typeface="Times New Roman"/>
              </a:rPr>
              <a:t>adatti per </a:t>
            </a:r>
            <a:r>
              <a:rPr sz="1200" spc="-5" dirty="0">
                <a:latin typeface="Times New Roman"/>
                <a:cs typeface="Times New Roman"/>
              </a:rPr>
              <a:t>natura ad aiutare quel particolare </a:t>
            </a:r>
            <a:r>
              <a:rPr sz="1200" dirty="0">
                <a:latin typeface="Times New Roman"/>
                <a:cs typeface="Times New Roman"/>
              </a:rPr>
              <a:t>tipo di </a:t>
            </a:r>
            <a:r>
              <a:rPr sz="1200" spc="-5" dirty="0">
                <a:latin typeface="Times New Roman"/>
                <a:cs typeface="Times New Roman"/>
              </a:rPr>
              <a:t>creatura ascendente, </a:t>
            </a:r>
            <a:r>
              <a:rPr sz="1200" dirty="0">
                <a:latin typeface="Times New Roman"/>
                <a:cs typeface="Times New Roman"/>
              </a:rPr>
              <a:t>il corso </a:t>
            </a:r>
            <a:r>
              <a:rPr sz="1200" spc="-5" dirty="0">
                <a:latin typeface="Times New Roman"/>
                <a:cs typeface="Times New Roman"/>
              </a:rPr>
              <a:t>che  deve essere superato </a:t>
            </a:r>
            <a:r>
              <a:rPr sz="1200" dirty="0">
                <a:latin typeface="Times New Roman"/>
                <a:cs typeface="Times New Roman"/>
              </a:rPr>
              <a:t>è equamente </a:t>
            </a:r>
            <a:r>
              <a:rPr sz="1200" spc="-5" dirty="0">
                <a:latin typeface="Times New Roman"/>
                <a:cs typeface="Times New Roman"/>
              </a:rPr>
              <a:t>uniforme </a:t>
            </a:r>
            <a:r>
              <a:rPr sz="1200" dirty="0">
                <a:latin typeface="Times New Roman"/>
                <a:cs typeface="Times New Roman"/>
              </a:rPr>
              <a:t>per tutti </a:t>
            </a:r>
            <a:r>
              <a:rPr sz="1200" spc="-5" dirty="0">
                <a:latin typeface="Times New Roman"/>
                <a:cs typeface="Times New Roman"/>
              </a:rPr>
              <a:t>gli ascendenti che </a:t>
            </a:r>
            <a:r>
              <a:rPr sz="1200" dirty="0">
                <a:latin typeface="Times New Roman"/>
                <a:cs typeface="Times New Roman"/>
              </a:rPr>
              <a:t>raggiungono l’Universo </a:t>
            </a:r>
            <a:r>
              <a:rPr sz="1200" spc="-5" dirty="0">
                <a:latin typeface="Times New Roman"/>
                <a:cs typeface="Times New Roman"/>
              </a:rPr>
              <a:t>centrale. Questo </a:t>
            </a:r>
            <a:r>
              <a:rPr sz="1200" dirty="0">
                <a:latin typeface="Times New Roman"/>
                <a:cs typeface="Times New Roman"/>
              </a:rPr>
              <a:t>corso di  </a:t>
            </a:r>
            <a:r>
              <a:rPr sz="1200" spc="-5" dirty="0">
                <a:latin typeface="Times New Roman"/>
                <a:cs typeface="Times New Roman"/>
              </a:rPr>
              <a:t>compimento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quantitativo, qualitativo ed esperienziale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intellettuale, </a:t>
            </a:r>
            <a:r>
              <a:rPr sz="1200" dirty="0">
                <a:latin typeface="Times New Roman"/>
                <a:cs typeface="Times New Roman"/>
              </a:rPr>
              <a:t>spirituale e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supremo.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4605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(291.5) 26:5.5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tempo </a:t>
            </a:r>
            <a:r>
              <a:rPr sz="1200" dirty="0">
                <a:latin typeface="Times New Roman"/>
                <a:cs typeface="Times New Roman"/>
              </a:rPr>
              <a:t>ha poca </a:t>
            </a:r>
            <a:r>
              <a:rPr sz="1200" spc="-5" dirty="0">
                <a:latin typeface="Times New Roman"/>
                <a:cs typeface="Times New Roman"/>
              </a:rPr>
              <a:t>importanza sui cerchi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Havona. </a:t>
            </a:r>
            <a:r>
              <a:rPr sz="1200" dirty="0">
                <a:latin typeface="Times New Roman"/>
                <a:cs typeface="Times New Roman"/>
              </a:rPr>
              <a:t>Esso concorre in modo limitato </a:t>
            </a:r>
            <a:r>
              <a:rPr sz="1200" spc="-5" dirty="0">
                <a:latin typeface="Times New Roman"/>
                <a:cs typeface="Times New Roman"/>
              </a:rPr>
              <a:t>alle possibilità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avanzamento, </a:t>
            </a:r>
            <a:r>
              <a:rPr sz="1200" dirty="0">
                <a:latin typeface="Times New Roman"/>
                <a:cs typeface="Times New Roman"/>
              </a:rPr>
              <a:t>ma il  </a:t>
            </a:r>
            <a:r>
              <a:rPr sz="1200" spc="-5" dirty="0">
                <a:latin typeface="Times New Roman"/>
                <a:cs typeface="Times New Roman"/>
              </a:rPr>
              <a:t>compimento </a:t>
            </a:r>
            <a:r>
              <a:rPr sz="1200" dirty="0">
                <a:latin typeface="Times New Roman"/>
                <a:cs typeface="Times New Roman"/>
              </a:rPr>
              <a:t>è la </a:t>
            </a:r>
            <a:r>
              <a:rPr sz="1200" spc="-5" dirty="0">
                <a:latin typeface="Times New Roman"/>
                <a:cs typeface="Times New Roman"/>
              </a:rPr>
              <a:t>prova finale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suprema. Quando </a:t>
            </a:r>
            <a:r>
              <a:rPr sz="1200" spc="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vostro </a:t>
            </a:r>
            <a:r>
              <a:rPr sz="1200" spc="-5" dirty="0">
                <a:latin typeface="Times New Roman"/>
                <a:cs typeface="Times New Roman"/>
              </a:rPr>
              <a:t>associato superafico riterrà che siete </a:t>
            </a:r>
            <a:r>
              <a:rPr sz="1200" dirty="0">
                <a:latin typeface="Times New Roman"/>
                <a:cs typeface="Times New Roman"/>
              </a:rPr>
              <a:t>idonei ad </a:t>
            </a:r>
            <a:r>
              <a:rPr sz="1200" spc="-5" dirty="0">
                <a:latin typeface="Times New Roman"/>
                <a:cs typeface="Times New Roman"/>
              </a:rPr>
              <a:t>avanzare </a:t>
            </a:r>
            <a:r>
              <a:rPr sz="1200" dirty="0">
                <a:latin typeface="Times New Roman"/>
                <a:cs typeface="Times New Roman"/>
              </a:rPr>
              <a:t>verso l’interno  </a:t>
            </a:r>
            <a:r>
              <a:rPr sz="1200" spc="-5" dirty="0">
                <a:latin typeface="Times New Roman"/>
                <a:cs typeface="Times New Roman"/>
              </a:rPr>
              <a:t>sul cerchio successivo, sarete condotti davanti ai </a:t>
            </a:r>
            <a:r>
              <a:rPr sz="1200" dirty="0">
                <a:latin typeface="Times New Roman"/>
                <a:cs typeface="Times New Roman"/>
              </a:rPr>
              <a:t>dodici </a:t>
            </a:r>
            <a:r>
              <a:rPr sz="1200" spc="-5" dirty="0">
                <a:latin typeface="Times New Roman"/>
                <a:cs typeface="Times New Roman"/>
              </a:rPr>
              <a:t>aiutanti dello Spirito del </a:t>
            </a:r>
            <a:r>
              <a:rPr sz="1200" dirty="0">
                <a:latin typeface="Times New Roman"/>
                <a:cs typeface="Times New Roman"/>
              </a:rPr>
              <a:t>settimo </a:t>
            </a:r>
            <a:r>
              <a:rPr sz="1200" spc="-5" dirty="0">
                <a:latin typeface="Times New Roman"/>
                <a:cs typeface="Times New Roman"/>
              </a:rPr>
              <a:t>Circuito. Qui sarete invitati </a:t>
            </a:r>
            <a:r>
              <a:rPr sz="1200" dirty="0">
                <a:latin typeface="Times New Roman"/>
                <a:cs typeface="Times New Roman"/>
              </a:rPr>
              <a:t>a superare le  </a:t>
            </a:r>
            <a:r>
              <a:rPr sz="1200" spc="-5" dirty="0">
                <a:latin typeface="Times New Roman"/>
                <a:cs typeface="Times New Roman"/>
              </a:rPr>
              <a:t>prove del cerchio </a:t>
            </a:r>
            <a:r>
              <a:rPr sz="1200" dirty="0">
                <a:latin typeface="Times New Roman"/>
                <a:cs typeface="Times New Roman"/>
              </a:rPr>
              <a:t>determinato </a:t>
            </a:r>
            <a:r>
              <a:rPr sz="1200" spc="-5" dirty="0">
                <a:latin typeface="Times New Roman"/>
                <a:cs typeface="Times New Roman"/>
              </a:rPr>
              <a:t>dal Superuniverso della </a:t>
            </a:r>
            <a:r>
              <a:rPr sz="1200" dirty="0">
                <a:latin typeface="Times New Roman"/>
                <a:cs typeface="Times New Roman"/>
              </a:rPr>
              <a:t>vostra </a:t>
            </a:r>
            <a:r>
              <a:rPr sz="1200" spc="-5" dirty="0">
                <a:latin typeface="Times New Roman"/>
                <a:cs typeface="Times New Roman"/>
              </a:rPr>
              <a:t>origine </a:t>
            </a:r>
            <a:r>
              <a:rPr sz="1200" dirty="0">
                <a:latin typeface="Times New Roman"/>
                <a:cs typeface="Times New Roman"/>
              </a:rPr>
              <a:t>e dal </a:t>
            </a:r>
            <a:r>
              <a:rPr sz="1200" spc="-5" dirty="0">
                <a:latin typeface="Times New Roman"/>
                <a:cs typeface="Times New Roman"/>
              </a:rPr>
              <a:t>sistema </a:t>
            </a:r>
            <a:r>
              <a:rPr sz="1200" dirty="0">
                <a:latin typeface="Times New Roman"/>
                <a:cs typeface="Times New Roman"/>
              </a:rPr>
              <a:t>in cui </a:t>
            </a:r>
            <a:r>
              <a:rPr sz="1200" spc="-5" dirty="0">
                <a:latin typeface="Times New Roman"/>
                <a:cs typeface="Times New Roman"/>
              </a:rPr>
              <a:t>siete nati.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conseguimento </a:t>
            </a:r>
            <a:r>
              <a:rPr sz="1200" dirty="0">
                <a:latin typeface="Times New Roman"/>
                <a:cs typeface="Times New Roman"/>
              </a:rPr>
              <a:t>della divinità  di questo </a:t>
            </a:r>
            <a:r>
              <a:rPr sz="1200" spc="-5" dirty="0">
                <a:latin typeface="Times New Roman"/>
                <a:cs typeface="Times New Roman"/>
              </a:rPr>
              <a:t>cerchio avviene sul </a:t>
            </a:r>
            <a:r>
              <a:rPr sz="1200" dirty="0">
                <a:latin typeface="Times New Roman"/>
                <a:cs typeface="Times New Roman"/>
              </a:rPr>
              <a:t>mondo pilota e </a:t>
            </a:r>
            <a:r>
              <a:rPr sz="1200" spc="-5" dirty="0">
                <a:latin typeface="Times New Roman"/>
                <a:cs typeface="Times New Roman"/>
              </a:rPr>
              <a:t>consiste nel riconoscimento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nella comprensione </a:t>
            </a:r>
            <a:r>
              <a:rPr sz="1200" dirty="0">
                <a:latin typeface="Times New Roman"/>
                <a:cs typeface="Times New Roman"/>
              </a:rPr>
              <a:t>spirituali </a:t>
            </a:r>
            <a:r>
              <a:rPr sz="1200" spc="-5" dirty="0">
                <a:latin typeface="Times New Roman"/>
                <a:cs typeface="Times New Roman"/>
              </a:rPr>
              <a:t>dello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Maestro del  Superuniverso del </a:t>
            </a:r>
            <a:r>
              <a:rPr sz="1200" dirty="0">
                <a:latin typeface="Times New Roman"/>
                <a:cs typeface="Times New Roman"/>
              </a:rPr>
              <a:t>pellegrino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ascendente.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51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512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209915" cy="4132579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106680" algn="just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(291.6) 26:5.6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lavoro del cerchio </a:t>
            </a:r>
            <a:r>
              <a:rPr sz="1200" dirty="0">
                <a:latin typeface="Times New Roman"/>
                <a:cs typeface="Times New Roman"/>
              </a:rPr>
              <a:t>esterno </a:t>
            </a:r>
            <a:r>
              <a:rPr sz="1200" spc="-5" dirty="0">
                <a:latin typeface="Times New Roman"/>
                <a:cs typeface="Times New Roman"/>
              </a:rPr>
              <a:t>di Havona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completato ed </a:t>
            </a:r>
            <a:r>
              <a:rPr sz="1200" spc="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corso presentato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superato, gli assistenti </a:t>
            </a:r>
            <a:r>
              <a:rPr sz="1200" spc="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pellegrini  </a:t>
            </a:r>
            <a:r>
              <a:rPr sz="1200" spc="-5" dirty="0">
                <a:latin typeface="Times New Roman"/>
                <a:cs typeface="Times New Roman"/>
              </a:rPr>
              <a:t>conducono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loro soggetti sul </a:t>
            </a:r>
            <a:r>
              <a:rPr sz="1200" dirty="0">
                <a:latin typeface="Times New Roman"/>
                <a:cs typeface="Times New Roman"/>
              </a:rPr>
              <a:t>mondo pilota </a:t>
            </a:r>
            <a:r>
              <a:rPr sz="1200" spc="-5" dirty="0">
                <a:latin typeface="Times New Roman"/>
                <a:cs typeface="Times New Roman"/>
              </a:rPr>
              <a:t>del cerchio successivo </a:t>
            </a:r>
            <a:r>
              <a:rPr sz="1200" dirty="0">
                <a:latin typeface="Times New Roman"/>
                <a:cs typeface="Times New Roman"/>
              </a:rPr>
              <a:t>e li affidano </a:t>
            </a:r>
            <a:r>
              <a:rPr sz="1200" spc="-5" dirty="0">
                <a:latin typeface="Times New Roman"/>
                <a:cs typeface="Times New Roman"/>
              </a:rPr>
              <a:t>alle </a:t>
            </a:r>
            <a:r>
              <a:rPr sz="1200" dirty="0">
                <a:latin typeface="Times New Roman"/>
                <a:cs typeface="Times New Roman"/>
              </a:rPr>
              <a:t>cure </a:t>
            </a:r>
            <a:r>
              <a:rPr sz="1200" spc="-5" dirty="0">
                <a:latin typeface="Times New Roman"/>
                <a:cs typeface="Times New Roman"/>
              </a:rPr>
              <a:t>delle guide della supremazia. Gli </a:t>
            </a:r>
            <a:r>
              <a:rPr sz="1200" dirty="0">
                <a:latin typeface="Times New Roman"/>
                <a:cs typeface="Times New Roman"/>
              </a:rPr>
              <a:t>assistenti  </a:t>
            </a:r>
            <a:r>
              <a:rPr sz="1200" spc="-5" dirty="0">
                <a:latin typeface="Times New Roman"/>
                <a:cs typeface="Times New Roman"/>
              </a:rPr>
              <a:t>dei pellegrini restano </a:t>
            </a:r>
            <a:r>
              <a:rPr sz="1200" dirty="0">
                <a:latin typeface="Times New Roman"/>
                <a:cs typeface="Times New Roman"/>
              </a:rPr>
              <a:t>sempre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certo tempo con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per assisterli nel rendere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trasferimento </a:t>
            </a:r>
            <a:r>
              <a:rPr sz="1200" dirty="0">
                <a:latin typeface="Times New Roman"/>
                <a:cs typeface="Times New Roman"/>
              </a:rPr>
              <a:t>piacevole e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proficuo.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6. Le guide della</a:t>
            </a: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supremazia</a:t>
            </a:r>
            <a:endParaRPr sz="1600">
              <a:latin typeface="Times New Roman"/>
              <a:cs typeface="Times New Roman"/>
            </a:endParaRPr>
          </a:p>
          <a:p>
            <a:pPr marL="76200" marR="68580">
              <a:lnSpc>
                <a:spcPct val="95600"/>
              </a:lnSpc>
              <a:spcBef>
                <a:spcPts val="139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(292.1) 26:6.1 </a:t>
            </a:r>
            <a:r>
              <a:rPr sz="1200" spc="-5" dirty="0">
                <a:latin typeface="Times New Roman"/>
                <a:cs typeface="Times New Roman"/>
              </a:rPr>
              <a:t>Gli ascendenti dello spazio sono denominati “diplomati spirituali” quando sono trasferiti </a:t>
            </a:r>
            <a:r>
              <a:rPr sz="1200" dirty="0">
                <a:latin typeface="Times New Roman"/>
                <a:cs typeface="Times New Roman"/>
              </a:rPr>
              <a:t>dal </a:t>
            </a:r>
            <a:r>
              <a:rPr sz="1200" spc="-5" dirty="0">
                <a:latin typeface="Times New Roman"/>
                <a:cs typeface="Times New Roman"/>
              </a:rPr>
              <a:t>settimo </a:t>
            </a:r>
            <a:r>
              <a:rPr sz="1200" dirty="0">
                <a:latin typeface="Times New Roman"/>
                <a:cs typeface="Times New Roman"/>
              </a:rPr>
              <a:t>al </a:t>
            </a:r>
            <a:r>
              <a:rPr sz="1200" spc="-5" dirty="0">
                <a:latin typeface="Times New Roman"/>
                <a:cs typeface="Times New Roman"/>
              </a:rPr>
              <a:t>sesto cerchio </a:t>
            </a:r>
            <a:r>
              <a:rPr sz="1200" dirty="0">
                <a:latin typeface="Times New Roman"/>
                <a:cs typeface="Times New Roman"/>
              </a:rPr>
              <a:t>e  sono posti sotto la </a:t>
            </a:r>
            <a:r>
              <a:rPr sz="1200" spc="-5" dirty="0">
                <a:latin typeface="Times New Roman"/>
                <a:cs typeface="Times New Roman"/>
              </a:rPr>
              <a:t>supervisione diretta delle guide della supremazia. </a:t>
            </a:r>
            <a:r>
              <a:rPr sz="1200" dirty="0">
                <a:latin typeface="Times New Roman"/>
                <a:cs typeface="Times New Roman"/>
              </a:rPr>
              <a:t>Queste </a:t>
            </a:r>
            <a:r>
              <a:rPr sz="1200" spc="-5" dirty="0">
                <a:latin typeface="Times New Roman"/>
                <a:cs typeface="Times New Roman"/>
              </a:rPr>
              <a:t>guide </a:t>
            </a:r>
            <a:r>
              <a:rPr sz="1200" dirty="0">
                <a:latin typeface="Times New Roman"/>
                <a:cs typeface="Times New Roman"/>
              </a:rPr>
              <a:t>non devono </a:t>
            </a:r>
            <a:r>
              <a:rPr sz="1200" spc="-5" dirty="0">
                <a:latin typeface="Times New Roman"/>
                <a:cs typeface="Times New Roman"/>
              </a:rPr>
              <a:t>essere confuse con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Guide </a:t>
            </a:r>
            <a:r>
              <a:rPr sz="1200" spc="-5" dirty="0">
                <a:latin typeface="Times New Roman"/>
                <a:cs typeface="Times New Roman"/>
              </a:rPr>
              <a:t>dei  Diplomati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appartenenti </a:t>
            </a:r>
            <a:r>
              <a:rPr sz="1200" dirty="0">
                <a:latin typeface="Times New Roman"/>
                <a:cs typeface="Times New Roman"/>
              </a:rPr>
              <a:t>alle </a:t>
            </a:r>
            <a:r>
              <a:rPr sz="1200" spc="-5" dirty="0">
                <a:latin typeface="Times New Roman"/>
                <a:cs typeface="Times New Roman"/>
              </a:rPr>
              <a:t>Personalità </a:t>
            </a:r>
            <a:r>
              <a:rPr sz="1200" dirty="0">
                <a:latin typeface="Times New Roman"/>
                <a:cs typeface="Times New Roman"/>
              </a:rPr>
              <a:t>Superiori </a:t>
            </a:r>
            <a:r>
              <a:rPr sz="1200" spc="-5" dirty="0">
                <a:latin typeface="Times New Roman"/>
                <a:cs typeface="Times New Roman"/>
              </a:rPr>
              <a:t>dello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Infinito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che, assieme ai loro associati servitali, esercitano </a:t>
            </a:r>
            <a:r>
              <a:rPr sz="1200" dirty="0">
                <a:latin typeface="Times New Roman"/>
                <a:cs typeface="Times New Roman"/>
              </a:rPr>
              <a:t>il  loro </a:t>
            </a:r>
            <a:r>
              <a:rPr sz="1200" spc="-5" dirty="0">
                <a:latin typeface="Times New Roman"/>
                <a:cs typeface="Times New Roman"/>
              </a:rPr>
              <a:t>ministero su </a:t>
            </a:r>
            <a:r>
              <a:rPr sz="1200" dirty="0">
                <a:latin typeface="Times New Roman"/>
                <a:cs typeface="Times New Roman"/>
              </a:rPr>
              <a:t>tutti i </a:t>
            </a:r>
            <a:r>
              <a:rPr sz="1200" spc="-5" dirty="0">
                <a:latin typeface="Times New Roman"/>
                <a:cs typeface="Times New Roman"/>
              </a:rPr>
              <a:t>circuiti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Havona sia </a:t>
            </a:r>
            <a:r>
              <a:rPr sz="1200" dirty="0">
                <a:latin typeface="Times New Roman"/>
                <a:cs typeface="Times New Roman"/>
              </a:rPr>
              <a:t>per i </a:t>
            </a:r>
            <a:r>
              <a:rPr sz="1200" spc="-5" dirty="0">
                <a:latin typeface="Times New Roman"/>
                <a:cs typeface="Times New Roman"/>
              </a:rPr>
              <a:t>pellegrini </a:t>
            </a:r>
            <a:r>
              <a:rPr sz="1200" dirty="0">
                <a:latin typeface="Times New Roman"/>
                <a:cs typeface="Times New Roman"/>
              </a:rPr>
              <a:t>ascendenti </a:t>
            </a:r>
            <a:r>
              <a:rPr sz="1200" spc="-5" dirty="0">
                <a:latin typeface="Times New Roman"/>
                <a:cs typeface="Times New Roman"/>
              </a:rPr>
              <a:t>che discendenti. </a:t>
            </a:r>
            <a:r>
              <a:rPr sz="1200" spc="-1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guide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supremazia operano </a:t>
            </a:r>
            <a:r>
              <a:rPr sz="1200" dirty="0">
                <a:latin typeface="Times New Roman"/>
                <a:cs typeface="Times New Roman"/>
              </a:rPr>
              <a:t>solo </a:t>
            </a:r>
            <a:r>
              <a:rPr sz="1200" spc="-5" dirty="0">
                <a:latin typeface="Times New Roman"/>
                <a:cs typeface="Times New Roman"/>
              </a:rPr>
              <a:t>sul  sesto cerchio </a:t>
            </a:r>
            <a:r>
              <a:rPr sz="1200" dirty="0">
                <a:latin typeface="Times New Roman"/>
                <a:cs typeface="Times New Roman"/>
              </a:rPr>
              <a:t>dell’Universo </a:t>
            </a:r>
            <a:r>
              <a:rPr sz="1200" spc="-5" dirty="0">
                <a:latin typeface="Times New Roman"/>
                <a:cs typeface="Times New Roman"/>
              </a:rPr>
              <a:t>centrale.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76200" marR="10477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(292.2) 26:6.2 </a:t>
            </a:r>
            <a:r>
              <a:rPr sz="1200" dirty="0">
                <a:latin typeface="Times New Roman"/>
                <a:cs typeface="Times New Roman"/>
              </a:rPr>
              <a:t>È in </a:t>
            </a:r>
            <a:r>
              <a:rPr sz="1200" spc="-5" dirty="0">
                <a:latin typeface="Times New Roman"/>
                <a:cs typeface="Times New Roman"/>
              </a:rPr>
              <a:t>questo cerchio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gli ascendenti giungono ad </a:t>
            </a:r>
            <a:r>
              <a:rPr sz="1200" dirty="0">
                <a:latin typeface="Times New Roman"/>
                <a:cs typeface="Times New Roman"/>
              </a:rPr>
              <a:t>una nuova </a:t>
            </a:r>
            <a:r>
              <a:rPr sz="1200" spc="-5" dirty="0">
                <a:latin typeface="Times New Roman"/>
                <a:cs typeface="Times New Roman"/>
              </a:rPr>
              <a:t>comprensione della </a:t>
            </a:r>
            <a:r>
              <a:rPr sz="1200" dirty="0">
                <a:latin typeface="Times New Roman"/>
                <a:cs typeface="Times New Roman"/>
              </a:rPr>
              <a:t>Divinità </a:t>
            </a:r>
            <a:r>
              <a:rPr sz="1200" spc="-5" dirty="0">
                <a:latin typeface="Times New Roman"/>
                <a:cs typeface="Times New Roman"/>
              </a:rPr>
              <a:t>Suprema. Nel corso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loro  lunga carriera </a:t>
            </a:r>
            <a:r>
              <a:rPr sz="1200" dirty="0">
                <a:latin typeface="Times New Roman"/>
                <a:cs typeface="Times New Roman"/>
              </a:rPr>
              <a:t>negli </a:t>
            </a:r>
            <a:r>
              <a:rPr sz="1200" spc="-5" dirty="0">
                <a:latin typeface="Times New Roman"/>
                <a:cs typeface="Times New Roman"/>
              </a:rPr>
              <a:t>Universi evoluzionari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pellegrini del tempo </a:t>
            </a:r>
            <a:r>
              <a:rPr sz="1200" dirty="0">
                <a:latin typeface="Times New Roman"/>
                <a:cs typeface="Times New Roman"/>
              </a:rPr>
              <a:t>hanno fatto </a:t>
            </a:r>
            <a:r>
              <a:rPr sz="1200" spc="-5" dirty="0">
                <a:latin typeface="Times New Roman"/>
                <a:cs typeface="Times New Roman"/>
              </a:rPr>
              <a:t>l’esperienza </a:t>
            </a:r>
            <a:r>
              <a:rPr sz="1200" dirty="0">
                <a:latin typeface="Times New Roman"/>
                <a:cs typeface="Times New Roman"/>
              </a:rPr>
              <a:t>di una </a:t>
            </a:r>
            <a:r>
              <a:rPr sz="1200" spc="-5" dirty="0">
                <a:latin typeface="Times New Roman"/>
                <a:cs typeface="Times New Roman"/>
              </a:rPr>
              <a:t>crescente coscienza della </a:t>
            </a:r>
            <a:r>
              <a:rPr sz="1200" dirty="0">
                <a:latin typeface="Times New Roman"/>
                <a:cs typeface="Times New Roman"/>
              </a:rPr>
              <a:t>realtà di  un </a:t>
            </a:r>
            <a:r>
              <a:rPr sz="1200" spc="-5" dirty="0">
                <a:latin typeface="Times New Roman"/>
                <a:cs typeface="Times New Roman"/>
              </a:rPr>
              <a:t>supercontrollo onnipotente </a:t>
            </a:r>
            <a:r>
              <a:rPr sz="1200" dirty="0">
                <a:latin typeface="Times New Roman"/>
                <a:cs typeface="Times New Roman"/>
              </a:rPr>
              <a:t>sulle </a:t>
            </a:r>
            <a:r>
              <a:rPr sz="1200" spc="-5" dirty="0">
                <a:latin typeface="Times New Roman"/>
                <a:cs typeface="Times New Roman"/>
              </a:rPr>
              <a:t>creazioni del </a:t>
            </a:r>
            <a:r>
              <a:rPr sz="1200" dirty="0">
                <a:latin typeface="Times New Roman"/>
                <a:cs typeface="Times New Roman"/>
              </a:rPr>
              <a:t>tempo-spazio. Qui, </a:t>
            </a:r>
            <a:r>
              <a:rPr sz="1200" spc="-5" dirty="0">
                <a:latin typeface="Times New Roman"/>
                <a:cs typeface="Times New Roman"/>
              </a:rPr>
              <a:t>su questo circuito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Havona, </a:t>
            </a:r>
            <a:r>
              <a:rPr sz="1200" dirty="0">
                <a:latin typeface="Times New Roman"/>
                <a:cs typeface="Times New Roman"/>
              </a:rPr>
              <a:t>essi sono </a:t>
            </a:r>
            <a:r>
              <a:rPr sz="1200" spc="-5" dirty="0">
                <a:latin typeface="Times New Roman"/>
                <a:cs typeface="Times New Roman"/>
              </a:rPr>
              <a:t>prossimi ad incontrare 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sorgente dell’unità tempo-spazio dell’Universo centrale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realtà </a:t>
            </a:r>
            <a:r>
              <a:rPr sz="1200" dirty="0">
                <a:latin typeface="Times New Roman"/>
                <a:cs typeface="Times New Roman"/>
              </a:rPr>
              <a:t>spirituale 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il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Supremo.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6731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(292.3) 26:6.3 </a:t>
            </a:r>
            <a:r>
              <a:rPr sz="1200" spc="-15" dirty="0">
                <a:latin typeface="Times New Roman"/>
                <a:cs typeface="Times New Roman"/>
              </a:rPr>
              <a:t>Io </a:t>
            </a:r>
            <a:r>
              <a:rPr sz="1200" dirty="0">
                <a:latin typeface="Times New Roman"/>
                <a:cs typeface="Times New Roman"/>
              </a:rPr>
              <a:t>ho qualche </a:t>
            </a:r>
            <a:r>
              <a:rPr sz="1200" spc="-5" dirty="0">
                <a:latin typeface="Times New Roman"/>
                <a:cs typeface="Times New Roman"/>
              </a:rPr>
              <a:t>difficoltà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spiegare ciò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avviene su </a:t>
            </a:r>
            <a:r>
              <a:rPr sz="1200" dirty="0">
                <a:latin typeface="Times New Roman"/>
                <a:cs typeface="Times New Roman"/>
              </a:rPr>
              <a:t>questo cerchio. </a:t>
            </a:r>
            <a:r>
              <a:rPr sz="1200" spc="-5" dirty="0">
                <a:latin typeface="Times New Roman"/>
                <a:cs typeface="Times New Roman"/>
              </a:rPr>
              <a:t>Nessuna presenza </a:t>
            </a:r>
            <a:r>
              <a:rPr sz="1200" dirty="0">
                <a:latin typeface="Times New Roman"/>
                <a:cs typeface="Times New Roman"/>
              </a:rPr>
              <a:t>personalizzata </a:t>
            </a:r>
            <a:r>
              <a:rPr sz="1200" spc="-5" dirty="0">
                <a:latin typeface="Times New Roman"/>
                <a:cs typeface="Times New Roman"/>
              </a:rPr>
              <a:t>della Supremazia </a:t>
            </a:r>
            <a:r>
              <a:rPr sz="1200" dirty="0">
                <a:latin typeface="Times New Roman"/>
                <a:cs typeface="Times New Roman"/>
              </a:rPr>
              <a:t>è  </a:t>
            </a:r>
            <a:r>
              <a:rPr sz="1200" spc="-5" dirty="0">
                <a:latin typeface="Times New Roman"/>
                <a:cs typeface="Times New Roman"/>
              </a:rPr>
              <a:t>percepibile dagli </a:t>
            </a:r>
            <a:r>
              <a:rPr sz="1200" dirty="0">
                <a:latin typeface="Times New Roman"/>
                <a:cs typeface="Times New Roman"/>
              </a:rPr>
              <a:t>ascendenti. Sotto </a:t>
            </a:r>
            <a:r>
              <a:rPr sz="1200" spc="-5" dirty="0">
                <a:latin typeface="Times New Roman"/>
                <a:cs typeface="Times New Roman"/>
              </a:rPr>
              <a:t>certi aspetti, nuove relazioni con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Settimo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Maestro compensano questa </a:t>
            </a:r>
            <a:r>
              <a:rPr sz="1200" dirty="0">
                <a:latin typeface="Times New Roman"/>
                <a:cs typeface="Times New Roman"/>
              </a:rPr>
              <a:t>impossibilità di  </a:t>
            </a:r>
            <a:r>
              <a:rPr sz="1200" spc="-5" dirty="0">
                <a:latin typeface="Times New Roman"/>
                <a:cs typeface="Times New Roman"/>
              </a:rPr>
              <a:t>contattare </a:t>
            </a:r>
            <a:r>
              <a:rPr sz="1200" dirty="0">
                <a:latin typeface="Times New Roman"/>
                <a:cs typeface="Times New Roman"/>
              </a:rPr>
              <a:t>l’Essere Supremo. Ma a </a:t>
            </a:r>
            <a:r>
              <a:rPr sz="1200" spc="-5" dirty="0">
                <a:latin typeface="Times New Roman"/>
                <a:cs typeface="Times New Roman"/>
              </a:rPr>
              <a:t>parte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nostra </a:t>
            </a:r>
            <a:r>
              <a:rPr sz="1200" spc="-5" dirty="0">
                <a:latin typeface="Times New Roman"/>
                <a:cs typeface="Times New Roman"/>
              </a:rPr>
              <a:t>incapacità </a:t>
            </a:r>
            <a:r>
              <a:rPr sz="1200" dirty="0">
                <a:latin typeface="Times New Roman"/>
                <a:cs typeface="Times New Roman"/>
              </a:rPr>
              <a:t>di capirne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tecnica, ogni </a:t>
            </a:r>
            <a:r>
              <a:rPr sz="1200" dirty="0">
                <a:latin typeface="Times New Roman"/>
                <a:cs typeface="Times New Roman"/>
              </a:rPr>
              <a:t>creatura </a:t>
            </a:r>
            <a:r>
              <a:rPr sz="1200" spc="-5" dirty="0">
                <a:latin typeface="Times New Roman"/>
                <a:cs typeface="Times New Roman"/>
              </a:rPr>
              <a:t>ascendente sembra subire </a:t>
            </a:r>
            <a:r>
              <a:rPr sz="1200" spc="10" dirty="0">
                <a:latin typeface="Times New Roman"/>
                <a:cs typeface="Times New Roman"/>
              </a:rPr>
              <a:t>una  </a:t>
            </a:r>
            <a:r>
              <a:rPr sz="1200" spc="-5" dirty="0">
                <a:latin typeface="Times New Roman"/>
                <a:cs typeface="Times New Roman"/>
              </a:rPr>
              <a:t>crescita trasformatrice, </a:t>
            </a:r>
            <a:r>
              <a:rPr sz="1200" dirty="0">
                <a:latin typeface="Times New Roman"/>
                <a:cs typeface="Times New Roman"/>
              </a:rPr>
              <a:t>una nuova </a:t>
            </a:r>
            <a:r>
              <a:rPr sz="1200" spc="-5" dirty="0">
                <a:latin typeface="Times New Roman"/>
                <a:cs typeface="Times New Roman"/>
              </a:rPr>
              <a:t>integrazione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coscienza, </a:t>
            </a:r>
            <a:r>
              <a:rPr sz="1200" dirty="0">
                <a:latin typeface="Times New Roman"/>
                <a:cs typeface="Times New Roman"/>
              </a:rPr>
              <a:t>una nuova spiritualizzazione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proposito, una nuova </a:t>
            </a:r>
            <a:r>
              <a:rPr sz="1200" spc="-5" dirty="0">
                <a:latin typeface="Times New Roman"/>
                <a:cs typeface="Times New Roman"/>
              </a:rPr>
              <a:t>sensibilità alla  divinità, che </a:t>
            </a:r>
            <a:r>
              <a:rPr sz="1200" dirty="0">
                <a:latin typeface="Times New Roman"/>
                <a:cs typeface="Times New Roman"/>
              </a:rPr>
              <a:t>possono </a:t>
            </a:r>
            <a:r>
              <a:rPr sz="1200" spc="-5" dirty="0">
                <a:latin typeface="Times New Roman"/>
                <a:cs typeface="Times New Roman"/>
              </a:rPr>
              <a:t>difficilmente </a:t>
            </a:r>
            <a:r>
              <a:rPr sz="1200" spc="-10" dirty="0">
                <a:latin typeface="Times New Roman"/>
                <a:cs typeface="Times New Roman"/>
              </a:rPr>
              <a:t>essere </a:t>
            </a:r>
            <a:r>
              <a:rPr sz="1200" spc="-5" dirty="0">
                <a:latin typeface="Times New Roman"/>
                <a:cs typeface="Times New Roman"/>
              </a:rPr>
              <a:t>spiegate </a:t>
            </a:r>
            <a:r>
              <a:rPr sz="1200" dirty="0">
                <a:latin typeface="Times New Roman"/>
                <a:cs typeface="Times New Roman"/>
              </a:rPr>
              <a:t>in modo </a:t>
            </a:r>
            <a:r>
              <a:rPr sz="1200" spc="-5" dirty="0">
                <a:latin typeface="Times New Roman"/>
                <a:cs typeface="Times New Roman"/>
              </a:rPr>
              <a:t>soddisfacente </a:t>
            </a:r>
            <a:r>
              <a:rPr sz="1200" dirty="0">
                <a:latin typeface="Times New Roman"/>
                <a:cs typeface="Times New Roman"/>
              </a:rPr>
              <a:t>senza </a:t>
            </a:r>
            <a:r>
              <a:rPr sz="1200" spc="-5" dirty="0">
                <a:latin typeface="Times New Roman"/>
                <a:cs typeface="Times New Roman"/>
              </a:rPr>
              <a:t>presumere </a:t>
            </a:r>
            <a:r>
              <a:rPr sz="1200" dirty="0">
                <a:latin typeface="Times New Roman"/>
                <a:cs typeface="Times New Roman"/>
              </a:rPr>
              <a:t>l’attività non </a:t>
            </a:r>
            <a:r>
              <a:rPr sz="1200" spc="-5" dirty="0">
                <a:latin typeface="Times New Roman"/>
                <a:cs typeface="Times New Roman"/>
              </a:rPr>
              <a:t>rivelata dell’Essere  Supremo. A quelli come </a:t>
            </a:r>
            <a:r>
              <a:rPr sz="1200" dirty="0">
                <a:latin typeface="Times New Roman"/>
                <a:cs typeface="Times New Roman"/>
              </a:rPr>
              <a:t>noi che </a:t>
            </a:r>
            <a:r>
              <a:rPr sz="1200" spc="-5" dirty="0">
                <a:latin typeface="Times New Roman"/>
                <a:cs typeface="Times New Roman"/>
              </a:rPr>
              <a:t>hanno osservato queste operazioni misteriose, ciò </a:t>
            </a:r>
            <a:r>
              <a:rPr sz="1200" dirty="0">
                <a:latin typeface="Times New Roman"/>
                <a:cs typeface="Times New Roman"/>
              </a:rPr>
              <a:t>appare come </a:t>
            </a:r>
            <a:r>
              <a:rPr sz="1200" spc="-5" dirty="0">
                <a:latin typeface="Times New Roman"/>
                <a:cs typeface="Times New Roman"/>
              </a:rPr>
              <a:t>se Dio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Supremo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stesse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51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513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87055" cy="4132579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140335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affettuosamente conferendo ai </a:t>
            </a:r>
            <a:r>
              <a:rPr sz="1200" dirty="0">
                <a:latin typeface="Times New Roman"/>
                <a:cs typeface="Times New Roman"/>
              </a:rPr>
              <a:t>suoi </a:t>
            </a:r>
            <a:r>
              <a:rPr sz="1200" spc="-5" dirty="0">
                <a:latin typeface="Times New Roman"/>
                <a:cs typeface="Times New Roman"/>
              </a:rPr>
              <a:t>figli esperienziali, </a:t>
            </a:r>
            <a:r>
              <a:rPr sz="1200" dirty="0">
                <a:latin typeface="Times New Roman"/>
                <a:cs typeface="Times New Roman"/>
              </a:rPr>
              <a:t>fino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limite </a:t>
            </a:r>
            <a:r>
              <a:rPr sz="1200" spc="-5" dirty="0">
                <a:latin typeface="Times New Roman"/>
                <a:cs typeface="Times New Roman"/>
              </a:rPr>
              <a:t>estremo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loro capacità </a:t>
            </a:r>
            <a:r>
              <a:rPr sz="1200" dirty="0">
                <a:latin typeface="Times New Roman"/>
                <a:cs typeface="Times New Roman"/>
              </a:rPr>
              <a:t>esperienziali, </a:t>
            </a:r>
            <a:r>
              <a:rPr sz="1200" spc="-5" dirty="0">
                <a:latin typeface="Times New Roman"/>
                <a:cs typeface="Times New Roman"/>
              </a:rPr>
              <a:t>quegli </a:t>
            </a:r>
            <a:r>
              <a:rPr sz="1200" dirty="0">
                <a:latin typeface="Times New Roman"/>
                <a:cs typeface="Times New Roman"/>
              </a:rPr>
              <a:t>accrescimenti  di </a:t>
            </a:r>
            <a:r>
              <a:rPr sz="1200" spc="-5" dirty="0">
                <a:latin typeface="Times New Roman"/>
                <a:cs typeface="Times New Roman"/>
              </a:rPr>
              <a:t>comprensione intellettuale, </a:t>
            </a:r>
            <a:r>
              <a:rPr sz="1200" dirty="0">
                <a:latin typeface="Times New Roman"/>
                <a:cs typeface="Times New Roman"/>
              </a:rPr>
              <a:t>d’intuizione </a:t>
            </a:r>
            <a:r>
              <a:rPr sz="1200" spc="-5" dirty="0">
                <a:latin typeface="Times New Roman"/>
                <a:cs typeface="Times New Roman"/>
              </a:rPr>
              <a:t>spirituale </a:t>
            </a:r>
            <a:r>
              <a:rPr sz="1200" dirty="0">
                <a:latin typeface="Times New Roman"/>
                <a:cs typeface="Times New Roman"/>
              </a:rPr>
              <a:t>e di estensione della </a:t>
            </a:r>
            <a:r>
              <a:rPr sz="1200" spc="-5" dirty="0">
                <a:latin typeface="Times New Roman"/>
                <a:cs typeface="Times New Roman"/>
              </a:rPr>
              <a:t>personalità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cui </a:t>
            </a:r>
            <a:r>
              <a:rPr sz="1200" dirty="0">
                <a:latin typeface="Times New Roman"/>
                <a:cs typeface="Times New Roman"/>
              </a:rPr>
              <a:t>avranno tanto </a:t>
            </a:r>
            <a:r>
              <a:rPr sz="1200" spc="-5" dirty="0">
                <a:latin typeface="Times New Roman"/>
                <a:cs typeface="Times New Roman"/>
              </a:rPr>
              <a:t>bisogno </a:t>
            </a:r>
            <a:r>
              <a:rPr sz="1200" dirty="0">
                <a:latin typeface="Times New Roman"/>
                <a:cs typeface="Times New Roman"/>
              </a:rPr>
              <a:t>in tutti i </a:t>
            </a:r>
            <a:r>
              <a:rPr sz="1200" spc="-5" dirty="0">
                <a:latin typeface="Times New Roman"/>
                <a:cs typeface="Times New Roman"/>
              </a:rPr>
              <a:t>loro  sforzi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penetrare </a:t>
            </a:r>
            <a:r>
              <a:rPr sz="1200" dirty="0">
                <a:latin typeface="Times New Roman"/>
                <a:cs typeface="Times New Roman"/>
              </a:rPr>
              <a:t>il livello di divinità </a:t>
            </a:r>
            <a:r>
              <a:rPr sz="1200" spc="-5" dirty="0">
                <a:latin typeface="Times New Roman"/>
                <a:cs typeface="Times New Roman"/>
              </a:rPr>
              <a:t>della Trinità della Supremazia, per raggiungere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Deità eterne ed esistenziali </a:t>
            </a:r>
            <a:r>
              <a:rPr sz="1200" spc="10" dirty="0">
                <a:latin typeface="Times New Roman"/>
                <a:cs typeface="Times New Roman"/>
              </a:rPr>
              <a:t>del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Paradiso.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30797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(292.4) 26:6.4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guide della </a:t>
            </a:r>
            <a:r>
              <a:rPr sz="1200" dirty="0">
                <a:latin typeface="Times New Roman"/>
                <a:cs typeface="Times New Roman"/>
              </a:rPr>
              <a:t>supremazia </a:t>
            </a:r>
            <a:r>
              <a:rPr sz="1200" spc="-5" dirty="0">
                <a:latin typeface="Times New Roman"/>
                <a:cs typeface="Times New Roman"/>
              </a:rPr>
              <a:t>ritengono </a:t>
            </a:r>
            <a:r>
              <a:rPr sz="1200" dirty="0">
                <a:latin typeface="Times New Roman"/>
                <a:cs typeface="Times New Roman"/>
              </a:rPr>
              <a:t>che i </a:t>
            </a:r>
            <a:r>
              <a:rPr sz="1200" spc="-5" dirty="0">
                <a:latin typeface="Times New Roman"/>
                <a:cs typeface="Times New Roman"/>
              </a:rPr>
              <a:t>loro allievi </a:t>
            </a:r>
            <a:r>
              <a:rPr sz="1200" dirty="0">
                <a:latin typeface="Times New Roman"/>
                <a:cs typeface="Times New Roman"/>
              </a:rPr>
              <a:t>siano </a:t>
            </a:r>
            <a:r>
              <a:rPr sz="1200" spc="-5" dirty="0">
                <a:latin typeface="Times New Roman"/>
                <a:cs typeface="Times New Roman"/>
              </a:rPr>
              <a:t>maturi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avanzare, </a:t>
            </a:r>
            <a:r>
              <a:rPr sz="1200" spc="5" dirty="0">
                <a:latin typeface="Times New Roman"/>
                <a:cs typeface="Times New Roman"/>
              </a:rPr>
              <a:t>li </a:t>
            </a:r>
            <a:r>
              <a:rPr sz="1200" dirty="0">
                <a:latin typeface="Times New Roman"/>
                <a:cs typeface="Times New Roman"/>
              </a:rPr>
              <a:t>portano </a:t>
            </a:r>
            <a:r>
              <a:rPr sz="1200" spc="-5" dirty="0">
                <a:latin typeface="Times New Roman"/>
                <a:cs typeface="Times New Roman"/>
              </a:rPr>
              <a:t>dinanzi </a:t>
            </a:r>
            <a:r>
              <a:rPr sz="1200" dirty="0">
                <a:latin typeface="Times New Roman"/>
                <a:cs typeface="Times New Roman"/>
              </a:rPr>
              <a:t>alla  </a:t>
            </a:r>
            <a:r>
              <a:rPr sz="1200" spc="-5" dirty="0">
                <a:latin typeface="Times New Roman"/>
                <a:cs typeface="Times New Roman"/>
              </a:rPr>
              <a:t>commissione dei settanta,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gruppo </a:t>
            </a:r>
            <a:r>
              <a:rPr sz="1200" dirty="0">
                <a:latin typeface="Times New Roman"/>
                <a:cs typeface="Times New Roman"/>
              </a:rPr>
              <a:t>misto che serve da </a:t>
            </a:r>
            <a:r>
              <a:rPr sz="1200" spc="-5" dirty="0">
                <a:latin typeface="Times New Roman"/>
                <a:cs typeface="Times New Roman"/>
              </a:rPr>
              <a:t>esaminatore sul </a:t>
            </a:r>
            <a:r>
              <a:rPr sz="1200" dirty="0">
                <a:latin typeface="Times New Roman"/>
                <a:cs typeface="Times New Roman"/>
              </a:rPr>
              <a:t>mondo pilota </a:t>
            </a:r>
            <a:r>
              <a:rPr sz="1200" spc="-5" dirty="0">
                <a:latin typeface="Times New Roman"/>
                <a:cs typeface="Times New Roman"/>
              </a:rPr>
              <a:t>del circuito numero </a:t>
            </a:r>
            <a:r>
              <a:rPr sz="1200" dirty="0">
                <a:latin typeface="Times New Roman"/>
                <a:cs typeface="Times New Roman"/>
              </a:rPr>
              <a:t>sei. </a:t>
            </a:r>
            <a:r>
              <a:rPr sz="1200" spc="-5" dirty="0">
                <a:latin typeface="Times New Roman"/>
                <a:cs typeface="Times New Roman"/>
              </a:rPr>
              <a:t>Dopo </a:t>
            </a:r>
            <a:r>
              <a:rPr sz="1200" dirty="0">
                <a:latin typeface="Times New Roman"/>
                <a:cs typeface="Times New Roman"/>
              </a:rPr>
              <a:t>aver  </a:t>
            </a:r>
            <a:r>
              <a:rPr sz="1200" spc="-5" dirty="0">
                <a:latin typeface="Times New Roman"/>
                <a:cs typeface="Times New Roman"/>
              </a:rPr>
              <a:t>soddisfatto questa commissione sulla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comprensione dell’Essere </a:t>
            </a:r>
            <a:r>
              <a:rPr sz="1200" dirty="0">
                <a:latin typeface="Times New Roman"/>
                <a:cs typeface="Times New Roman"/>
              </a:rPr>
              <a:t>Supremo e </a:t>
            </a:r>
            <a:r>
              <a:rPr sz="1200" spc="-5" dirty="0">
                <a:latin typeface="Times New Roman"/>
                <a:cs typeface="Times New Roman"/>
              </a:rPr>
              <a:t>della Trinità della </a:t>
            </a:r>
            <a:r>
              <a:rPr sz="1200" dirty="0">
                <a:latin typeface="Times New Roman"/>
                <a:cs typeface="Times New Roman"/>
              </a:rPr>
              <a:t>Supremazia, i </a:t>
            </a:r>
            <a:r>
              <a:rPr sz="1200" spc="-5" dirty="0">
                <a:latin typeface="Times New Roman"/>
                <a:cs typeface="Times New Roman"/>
              </a:rPr>
              <a:t>pellegrini sono  ritenuti </a:t>
            </a:r>
            <a:r>
              <a:rPr sz="1200" dirty="0">
                <a:latin typeface="Times New Roman"/>
                <a:cs typeface="Times New Roman"/>
              </a:rPr>
              <a:t>idonei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trasferimento </a:t>
            </a:r>
            <a:r>
              <a:rPr sz="1200" dirty="0">
                <a:latin typeface="Times New Roman"/>
                <a:cs typeface="Times New Roman"/>
              </a:rPr>
              <a:t>al quinto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circuito.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7. Le guide della</a:t>
            </a:r>
            <a:r>
              <a:rPr sz="1600" b="1" spc="10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Trinità</a:t>
            </a:r>
            <a:endParaRPr sz="1600">
              <a:latin typeface="Times New Roman"/>
              <a:cs typeface="Times New Roman"/>
            </a:endParaRPr>
          </a:p>
          <a:p>
            <a:pPr marL="76200" marR="278765">
              <a:lnSpc>
                <a:spcPct val="95900"/>
              </a:lnSpc>
              <a:spcBef>
                <a:spcPts val="137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(292.5) 26:7.1 </a:t>
            </a:r>
            <a:r>
              <a:rPr sz="1200" spc="-15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guide della Trinità </a:t>
            </a:r>
            <a:r>
              <a:rPr sz="1200" dirty="0">
                <a:latin typeface="Times New Roman"/>
                <a:cs typeface="Times New Roman"/>
              </a:rPr>
              <a:t>sono i ministri </a:t>
            </a:r>
            <a:r>
              <a:rPr sz="1200" spc="-5" dirty="0">
                <a:latin typeface="Times New Roman"/>
                <a:cs typeface="Times New Roman"/>
              </a:rPr>
              <a:t>infaticabili </a:t>
            </a:r>
            <a:r>
              <a:rPr sz="1200" dirty="0">
                <a:latin typeface="Times New Roman"/>
                <a:cs typeface="Times New Roman"/>
              </a:rPr>
              <a:t>del quinto </a:t>
            </a:r>
            <a:r>
              <a:rPr sz="1200" spc="-5" dirty="0">
                <a:latin typeface="Times New Roman"/>
                <a:cs typeface="Times New Roman"/>
              </a:rPr>
              <a:t>cerchio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preparazione havoniana per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pellegrini </a:t>
            </a:r>
            <a:r>
              <a:rPr sz="1200" dirty="0">
                <a:latin typeface="Times New Roman"/>
                <a:cs typeface="Times New Roman"/>
              </a:rPr>
              <a:t>in  </a:t>
            </a:r>
            <a:r>
              <a:rPr sz="1200" spc="-5" dirty="0">
                <a:latin typeface="Times New Roman"/>
                <a:cs typeface="Times New Roman"/>
              </a:rPr>
              <a:t>progressione del tempo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dello spazio. </a:t>
            </a:r>
            <a:r>
              <a:rPr sz="1200" dirty="0">
                <a:latin typeface="Times New Roman"/>
                <a:cs typeface="Times New Roman"/>
              </a:rPr>
              <a:t>I diplomati </a:t>
            </a:r>
            <a:r>
              <a:rPr sz="1200" spc="-5" dirty="0">
                <a:latin typeface="Times New Roman"/>
                <a:cs typeface="Times New Roman"/>
              </a:rPr>
              <a:t>spirituali sono </a:t>
            </a:r>
            <a:r>
              <a:rPr sz="1200" dirty="0">
                <a:latin typeface="Times New Roman"/>
                <a:cs typeface="Times New Roman"/>
              </a:rPr>
              <a:t>qui </a:t>
            </a:r>
            <a:r>
              <a:rPr sz="1200" spc="-5" dirty="0">
                <a:latin typeface="Times New Roman"/>
                <a:cs typeface="Times New Roman"/>
              </a:rPr>
              <a:t>designati “candidati </a:t>
            </a:r>
            <a:r>
              <a:rPr sz="1200" dirty="0">
                <a:latin typeface="Times New Roman"/>
                <a:cs typeface="Times New Roman"/>
              </a:rPr>
              <a:t>all’avventura </a:t>
            </a:r>
            <a:r>
              <a:rPr sz="1200" spc="-5" dirty="0">
                <a:latin typeface="Times New Roman"/>
                <a:cs typeface="Times New Roman"/>
              </a:rPr>
              <a:t>della Deità” perché </a:t>
            </a:r>
            <a:r>
              <a:rPr sz="1200" dirty="0">
                <a:latin typeface="Times New Roman"/>
                <a:cs typeface="Times New Roman"/>
              </a:rPr>
              <a:t>è su  </a:t>
            </a:r>
            <a:r>
              <a:rPr sz="1200" spc="-5" dirty="0">
                <a:latin typeface="Times New Roman"/>
                <a:cs typeface="Times New Roman"/>
              </a:rPr>
              <a:t>questo cerchio, </a:t>
            </a:r>
            <a:r>
              <a:rPr sz="1200" dirty="0">
                <a:latin typeface="Times New Roman"/>
                <a:cs typeface="Times New Roman"/>
              </a:rPr>
              <a:t>sotto la </a:t>
            </a:r>
            <a:r>
              <a:rPr sz="1200" spc="-5" dirty="0">
                <a:latin typeface="Times New Roman"/>
                <a:cs typeface="Times New Roman"/>
              </a:rPr>
              <a:t>direzione delle guide della Trinità, che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pellegrini ricevono </a:t>
            </a:r>
            <a:r>
              <a:rPr sz="1200" dirty="0">
                <a:latin typeface="Times New Roman"/>
                <a:cs typeface="Times New Roman"/>
              </a:rPr>
              <a:t>un’istruzione </a:t>
            </a:r>
            <a:r>
              <a:rPr sz="1200" spc="-5" dirty="0">
                <a:latin typeface="Times New Roman"/>
                <a:cs typeface="Times New Roman"/>
              </a:rPr>
              <a:t>avanzata concernente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divina  </a:t>
            </a:r>
            <a:r>
              <a:rPr sz="1200" spc="-5" dirty="0">
                <a:latin typeface="Times New Roman"/>
                <a:cs typeface="Times New Roman"/>
              </a:rPr>
              <a:t>Trinità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preparazione del tentativo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giungere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riconoscere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personalità dello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Infinito. </a:t>
            </a:r>
            <a:r>
              <a:rPr sz="1200" dirty="0">
                <a:latin typeface="Times New Roman"/>
                <a:cs typeface="Times New Roman"/>
              </a:rPr>
              <a:t>E qui i </a:t>
            </a:r>
            <a:r>
              <a:rPr sz="1200" spc="-5" dirty="0">
                <a:latin typeface="Times New Roman"/>
                <a:cs typeface="Times New Roman"/>
              </a:rPr>
              <a:t>pellegrini </a:t>
            </a:r>
            <a:r>
              <a:rPr sz="1200" dirty="0">
                <a:latin typeface="Times New Roman"/>
                <a:cs typeface="Times New Roman"/>
              </a:rPr>
              <a:t>ascendenti  </a:t>
            </a:r>
            <a:r>
              <a:rPr sz="1200" spc="-5" dirty="0">
                <a:latin typeface="Times New Roman"/>
                <a:cs typeface="Times New Roman"/>
              </a:rPr>
              <a:t>scoprono che cosa </a:t>
            </a:r>
            <a:r>
              <a:rPr sz="1200" dirty="0">
                <a:latin typeface="Times New Roman"/>
                <a:cs typeface="Times New Roman"/>
              </a:rPr>
              <a:t>significa il </a:t>
            </a:r>
            <a:r>
              <a:rPr sz="1200" spc="-5" dirty="0">
                <a:latin typeface="Times New Roman"/>
                <a:cs typeface="Times New Roman"/>
              </a:rPr>
              <a:t>vero </a:t>
            </a:r>
            <a:r>
              <a:rPr sz="1200" dirty="0">
                <a:latin typeface="Times New Roman"/>
                <a:cs typeface="Times New Roman"/>
              </a:rPr>
              <a:t>studio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un reale </a:t>
            </a:r>
            <a:r>
              <a:rPr sz="1200" spc="-5" dirty="0">
                <a:latin typeface="Times New Roman"/>
                <a:cs typeface="Times New Roman"/>
              </a:rPr>
              <a:t>sforzo mentale </a:t>
            </a:r>
            <a:r>
              <a:rPr sz="1200" dirty="0">
                <a:latin typeface="Times New Roman"/>
                <a:cs typeface="Times New Roman"/>
              </a:rPr>
              <a:t>quando </a:t>
            </a:r>
            <a:r>
              <a:rPr sz="1200" spc="-5" dirty="0">
                <a:latin typeface="Times New Roman"/>
                <a:cs typeface="Times New Roman"/>
              </a:rPr>
              <a:t>cominciano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discernere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natura </a:t>
            </a:r>
            <a:r>
              <a:rPr sz="1200" dirty="0">
                <a:latin typeface="Times New Roman"/>
                <a:cs typeface="Times New Roman"/>
              </a:rPr>
              <a:t>dello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sforzo</a:t>
            </a:r>
            <a:endParaRPr sz="1200">
              <a:latin typeface="Times New Roman"/>
              <a:cs typeface="Times New Roman"/>
            </a:endParaRPr>
          </a:p>
          <a:p>
            <a:pPr marL="76200" marR="55880">
              <a:lnSpc>
                <a:spcPts val="1380"/>
              </a:lnSpc>
              <a:spcBef>
                <a:spcPts val="35"/>
              </a:spcBef>
            </a:pPr>
            <a:r>
              <a:rPr sz="1200" spc="-5" dirty="0">
                <a:latin typeface="Times New Roman"/>
                <a:cs typeface="Times New Roman"/>
              </a:rPr>
              <a:t>spirituale ancor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gravoso </a:t>
            </a:r>
            <a:r>
              <a:rPr sz="1200" dirty="0">
                <a:latin typeface="Times New Roman"/>
                <a:cs typeface="Times New Roman"/>
              </a:rPr>
              <a:t>e molto più </a:t>
            </a:r>
            <a:r>
              <a:rPr sz="1200" spc="-5" dirty="0">
                <a:latin typeface="Times New Roman"/>
                <a:cs typeface="Times New Roman"/>
              </a:rPr>
              <a:t>arduo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sarà richiesto per soddisfare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esigenze dell’alto scopo fissato </a:t>
            </a:r>
            <a:r>
              <a:rPr sz="1200" dirty="0">
                <a:latin typeface="Times New Roman"/>
                <a:cs typeface="Times New Roman"/>
              </a:rPr>
              <a:t>per la </a:t>
            </a:r>
            <a:r>
              <a:rPr sz="1200" spc="5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riuscita  sui </a:t>
            </a:r>
            <a:r>
              <a:rPr sz="1200" dirty="0">
                <a:latin typeface="Times New Roman"/>
                <a:cs typeface="Times New Roman"/>
              </a:rPr>
              <a:t>mondi di </a:t>
            </a:r>
            <a:r>
              <a:rPr sz="1200" spc="-5" dirty="0">
                <a:latin typeface="Times New Roman"/>
                <a:cs typeface="Times New Roman"/>
              </a:rPr>
              <a:t>questo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circuito.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8923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(292.6) 26:7.2 </a:t>
            </a:r>
            <a:r>
              <a:rPr sz="1200" spc="-15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guide della Trinità sono estremamente fedeli ed efficienti; ogni pellegrino riceve </a:t>
            </a:r>
            <a:r>
              <a:rPr sz="1200" dirty="0">
                <a:latin typeface="Times New Roman"/>
                <a:cs typeface="Times New Roman"/>
              </a:rPr>
              <a:t>tutta </a:t>
            </a:r>
            <a:r>
              <a:rPr sz="1200" spc="-5" dirty="0">
                <a:latin typeface="Times New Roman"/>
                <a:cs typeface="Times New Roman"/>
              </a:rPr>
              <a:t>l’attenzione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gode </a:t>
            </a:r>
            <a:r>
              <a:rPr sz="1200" dirty="0">
                <a:latin typeface="Times New Roman"/>
                <a:cs typeface="Times New Roman"/>
              </a:rPr>
              <a:t>dell’intero  </a:t>
            </a:r>
            <a:r>
              <a:rPr sz="1200" spc="-5" dirty="0">
                <a:latin typeface="Times New Roman"/>
                <a:cs typeface="Times New Roman"/>
              </a:rPr>
              <a:t>affetto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supernafino secondario appartenente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quest’ordine. Un pellegrino </a:t>
            </a:r>
            <a:r>
              <a:rPr sz="1200" dirty="0">
                <a:latin typeface="Times New Roman"/>
                <a:cs typeface="Times New Roman"/>
              </a:rPr>
              <a:t>del tempo non </a:t>
            </a:r>
            <a:r>
              <a:rPr sz="1200" spc="-5" dirty="0">
                <a:latin typeface="Times New Roman"/>
                <a:cs typeface="Times New Roman"/>
              </a:rPr>
              <a:t>riuscirebbe </a:t>
            </a:r>
            <a:r>
              <a:rPr sz="1200" dirty="0">
                <a:latin typeface="Times New Roman"/>
                <a:cs typeface="Times New Roman"/>
              </a:rPr>
              <a:t>mai </a:t>
            </a:r>
            <a:r>
              <a:rPr sz="1200" spc="-5" dirty="0">
                <a:latin typeface="Times New Roman"/>
                <a:cs typeface="Times New Roman"/>
              </a:rPr>
              <a:t>ad avvicinarsi alla  prima persona </a:t>
            </a:r>
            <a:r>
              <a:rPr sz="1200" dirty="0">
                <a:latin typeface="Times New Roman"/>
                <a:cs typeface="Times New Roman"/>
              </a:rPr>
              <a:t>della Trinità </a:t>
            </a:r>
            <a:r>
              <a:rPr sz="1200" spc="-5" dirty="0">
                <a:latin typeface="Times New Roman"/>
                <a:cs typeface="Times New Roman"/>
              </a:rPr>
              <a:t>del Paradiso </a:t>
            </a:r>
            <a:r>
              <a:rPr sz="1200" dirty="0">
                <a:latin typeface="Times New Roman"/>
                <a:cs typeface="Times New Roman"/>
              </a:rPr>
              <a:t>se non fosse </a:t>
            </a:r>
            <a:r>
              <a:rPr sz="1200" spc="-5" dirty="0">
                <a:latin typeface="Times New Roman"/>
                <a:cs typeface="Times New Roman"/>
              </a:rPr>
              <a:t>per l’aiuto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l’assistenza </a:t>
            </a:r>
            <a:r>
              <a:rPr sz="1200" dirty="0">
                <a:latin typeface="Times New Roman"/>
                <a:cs typeface="Times New Roman"/>
              </a:rPr>
              <a:t>di queste </a:t>
            </a:r>
            <a:r>
              <a:rPr sz="1200" spc="-5" dirty="0">
                <a:latin typeface="Times New Roman"/>
                <a:cs typeface="Times New Roman"/>
              </a:rPr>
              <a:t>guide </a:t>
            </a:r>
            <a:r>
              <a:rPr sz="1200" dirty="0">
                <a:latin typeface="Times New Roman"/>
                <a:cs typeface="Times New Roman"/>
              </a:rPr>
              <a:t>e di una moltitudine di </a:t>
            </a:r>
            <a:r>
              <a:rPr sz="1200" spc="5" dirty="0">
                <a:latin typeface="Times New Roman"/>
                <a:cs typeface="Times New Roman"/>
              </a:rPr>
              <a:t>altri </a:t>
            </a:r>
            <a:r>
              <a:rPr sz="1200" spc="-5" dirty="0">
                <a:latin typeface="Times New Roman"/>
                <a:cs typeface="Times New Roman"/>
              </a:rPr>
              <a:t>esseri  spirituali impegnati ad </a:t>
            </a:r>
            <a:r>
              <a:rPr sz="1200" dirty="0">
                <a:latin typeface="Times New Roman"/>
                <a:cs typeface="Times New Roman"/>
              </a:rPr>
              <a:t>istruire </a:t>
            </a:r>
            <a:r>
              <a:rPr sz="1200" spc="-5" dirty="0">
                <a:latin typeface="Times New Roman"/>
                <a:cs typeface="Times New Roman"/>
              </a:rPr>
              <a:t>gli ascendenti sulla natura </a:t>
            </a:r>
            <a:r>
              <a:rPr sz="1200" dirty="0">
                <a:latin typeface="Times New Roman"/>
                <a:cs typeface="Times New Roman"/>
              </a:rPr>
              <a:t>e la tecnica dell’imminente </a:t>
            </a:r>
            <a:r>
              <a:rPr sz="1200" spc="-5" dirty="0">
                <a:latin typeface="Times New Roman"/>
                <a:cs typeface="Times New Roman"/>
              </a:rPr>
              <a:t>avventura </a:t>
            </a:r>
            <a:r>
              <a:rPr sz="1200" dirty="0">
                <a:latin typeface="Times New Roman"/>
                <a:cs typeface="Times New Roman"/>
              </a:rPr>
              <a:t>della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Deità.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51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514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214995" cy="40716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319405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(293.1) 26:7.3 </a:t>
            </a:r>
            <a:r>
              <a:rPr sz="1200" dirty="0">
                <a:latin typeface="Times New Roman"/>
                <a:cs typeface="Times New Roman"/>
              </a:rPr>
              <a:t>Dopo il </a:t>
            </a:r>
            <a:r>
              <a:rPr sz="1200" spc="-5" dirty="0">
                <a:latin typeface="Times New Roman"/>
                <a:cs typeface="Times New Roman"/>
              </a:rPr>
              <a:t>completamento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corso </a:t>
            </a:r>
            <a:r>
              <a:rPr sz="1200" dirty="0">
                <a:latin typeface="Times New Roman"/>
                <a:cs typeface="Times New Roman"/>
              </a:rPr>
              <a:t>di preparazione </a:t>
            </a:r>
            <a:r>
              <a:rPr sz="1200" spc="-5" dirty="0">
                <a:latin typeface="Times New Roman"/>
                <a:cs typeface="Times New Roman"/>
              </a:rPr>
              <a:t>su questo </a:t>
            </a:r>
            <a:r>
              <a:rPr sz="1200" dirty="0">
                <a:latin typeface="Times New Roman"/>
                <a:cs typeface="Times New Roman"/>
              </a:rPr>
              <a:t>circuito, le </a:t>
            </a:r>
            <a:r>
              <a:rPr sz="1200" spc="-5" dirty="0">
                <a:latin typeface="Times New Roman"/>
                <a:cs typeface="Times New Roman"/>
              </a:rPr>
              <a:t>guide della </a:t>
            </a:r>
            <a:r>
              <a:rPr sz="1200" dirty="0">
                <a:latin typeface="Times New Roman"/>
                <a:cs typeface="Times New Roman"/>
              </a:rPr>
              <a:t>Trinità </a:t>
            </a:r>
            <a:r>
              <a:rPr sz="1200" spc="-5" dirty="0">
                <a:latin typeface="Times New Roman"/>
                <a:cs typeface="Times New Roman"/>
              </a:rPr>
              <a:t>conducono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loro allievi </a:t>
            </a:r>
            <a:r>
              <a:rPr sz="1200" dirty="0">
                <a:latin typeface="Times New Roman"/>
                <a:cs typeface="Times New Roman"/>
              </a:rPr>
              <a:t>sul  mondo pilota </a:t>
            </a:r>
            <a:r>
              <a:rPr sz="1200" spc="-5" dirty="0">
                <a:latin typeface="Times New Roman"/>
                <a:cs typeface="Times New Roman"/>
              </a:rPr>
              <a:t>dello stesso </a:t>
            </a:r>
            <a:r>
              <a:rPr sz="1200" dirty="0">
                <a:latin typeface="Times New Roman"/>
                <a:cs typeface="Times New Roman"/>
              </a:rPr>
              <a:t>e li </a:t>
            </a:r>
            <a:r>
              <a:rPr sz="1200" spc="-5" dirty="0">
                <a:latin typeface="Times New Roman"/>
                <a:cs typeface="Times New Roman"/>
              </a:rPr>
              <a:t>presentano </a:t>
            </a:r>
            <a:r>
              <a:rPr sz="1200" dirty="0">
                <a:latin typeface="Times New Roman"/>
                <a:cs typeface="Times New Roman"/>
              </a:rPr>
              <a:t>dinanzi ad una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molte </a:t>
            </a:r>
            <a:r>
              <a:rPr sz="1200" spc="-5" dirty="0">
                <a:latin typeface="Times New Roman"/>
                <a:cs typeface="Times New Roman"/>
              </a:rPr>
              <a:t>commissioni </a:t>
            </a:r>
            <a:r>
              <a:rPr sz="1200" dirty="0">
                <a:latin typeface="Times New Roman"/>
                <a:cs typeface="Times New Roman"/>
              </a:rPr>
              <a:t>trine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funzionano da </a:t>
            </a:r>
            <a:r>
              <a:rPr sz="1200" spc="-5" dirty="0">
                <a:latin typeface="Times New Roman"/>
                <a:cs typeface="Times New Roman"/>
              </a:rPr>
              <a:t>esaminatrici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</a:t>
            </a:r>
            <a:endParaRPr sz="1200">
              <a:latin typeface="Times New Roman"/>
              <a:cs typeface="Times New Roman"/>
            </a:endParaRPr>
          </a:p>
          <a:p>
            <a:pPr marL="76200" marR="110489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certificatrici dei </a:t>
            </a:r>
            <a:r>
              <a:rPr sz="1200" dirty="0">
                <a:latin typeface="Times New Roman"/>
                <a:cs typeface="Times New Roman"/>
              </a:rPr>
              <a:t>candidati </a:t>
            </a:r>
            <a:r>
              <a:rPr sz="1200" spc="-5" dirty="0">
                <a:latin typeface="Times New Roman"/>
                <a:cs typeface="Times New Roman"/>
              </a:rPr>
              <a:t>all’avventura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Deità. Queste commissioni sono costituite </a:t>
            </a:r>
            <a:r>
              <a:rPr sz="1200" dirty="0">
                <a:latin typeface="Times New Roman"/>
                <a:cs typeface="Times New Roman"/>
              </a:rPr>
              <a:t>da un </a:t>
            </a:r>
            <a:r>
              <a:rPr sz="1200" spc="-5" dirty="0">
                <a:latin typeface="Times New Roman"/>
                <a:cs typeface="Times New Roman"/>
              </a:rPr>
              <a:t>membro dei finalitari, </a:t>
            </a:r>
            <a:r>
              <a:rPr sz="1200" dirty="0">
                <a:latin typeface="Times New Roman"/>
                <a:cs typeface="Times New Roman"/>
              </a:rPr>
              <a:t>da un direttore  di condotta </a:t>
            </a:r>
            <a:r>
              <a:rPr sz="1200" spc="-5" dirty="0">
                <a:latin typeface="Times New Roman"/>
                <a:cs typeface="Times New Roman"/>
              </a:rPr>
              <a:t>dell’ordine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supernafini </a:t>
            </a:r>
            <a:r>
              <a:rPr sz="1200" dirty="0">
                <a:latin typeface="Times New Roman"/>
                <a:cs typeface="Times New Roman"/>
              </a:rPr>
              <a:t>primari e </a:t>
            </a:r>
            <a:r>
              <a:rPr sz="1200" spc="5" dirty="0">
                <a:latin typeface="Times New Roman"/>
                <a:cs typeface="Times New Roman"/>
              </a:rPr>
              <a:t>da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Messaggero Solitario dello spazio </a:t>
            </a:r>
            <a:r>
              <a:rPr sz="1200" dirty="0">
                <a:latin typeface="Times New Roman"/>
                <a:cs typeface="Times New Roman"/>
              </a:rPr>
              <a:t>o da un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Trinitizzato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Paradisiaco.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685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(293.2) 26:7.4 </a:t>
            </a:r>
            <a:r>
              <a:rPr sz="1200" spc="-5" dirty="0">
                <a:latin typeface="Times New Roman"/>
                <a:cs typeface="Times New Roman"/>
              </a:rPr>
              <a:t>Quando un’anima ascendente </a:t>
            </a:r>
            <a:r>
              <a:rPr sz="1200" dirty="0">
                <a:latin typeface="Times New Roman"/>
                <a:cs typeface="Times New Roman"/>
              </a:rPr>
              <a:t>parte </a:t>
            </a:r>
            <a:r>
              <a:rPr sz="1200" spc="-5" dirty="0">
                <a:latin typeface="Times New Roman"/>
                <a:cs typeface="Times New Roman"/>
              </a:rPr>
              <a:t>effettivamente per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Paradiso,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accompagnata solo </a:t>
            </a:r>
            <a:r>
              <a:rPr sz="1200" dirty="0">
                <a:latin typeface="Times New Roman"/>
                <a:cs typeface="Times New Roman"/>
              </a:rPr>
              <a:t>dal trio di </a:t>
            </a:r>
            <a:r>
              <a:rPr sz="1200" spc="-5" dirty="0">
                <a:latin typeface="Times New Roman"/>
                <a:cs typeface="Times New Roman"/>
              </a:rPr>
              <a:t>transito: l’associato  superafico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cerchio,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Guida dei Diplomati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l’associato servitale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quest’ultimo sempre presente. Queste </a:t>
            </a:r>
            <a:r>
              <a:rPr sz="1200" dirty="0">
                <a:latin typeface="Times New Roman"/>
                <a:cs typeface="Times New Roman"/>
              </a:rPr>
              <a:t>escursioni </a:t>
            </a:r>
            <a:r>
              <a:rPr sz="1200" spc="-5" dirty="0">
                <a:latin typeface="Times New Roman"/>
                <a:cs typeface="Times New Roman"/>
              </a:rPr>
              <a:t>dai cerchi 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Havona al </a:t>
            </a:r>
            <a:r>
              <a:rPr sz="1200" dirty="0">
                <a:latin typeface="Times New Roman"/>
                <a:cs typeface="Times New Roman"/>
              </a:rPr>
              <a:t>Paradiso sono </a:t>
            </a:r>
            <a:r>
              <a:rPr sz="1200" spc="-5" dirty="0">
                <a:latin typeface="Times New Roman"/>
                <a:cs typeface="Times New Roman"/>
              </a:rPr>
              <a:t>viaggi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prova; gli ascendenti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hanno </a:t>
            </a:r>
            <a:r>
              <a:rPr sz="1200" dirty="0">
                <a:latin typeface="Times New Roman"/>
                <a:cs typeface="Times New Roman"/>
              </a:rPr>
              <a:t>ancora lo </a:t>
            </a:r>
            <a:r>
              <a:rPr sz="1200" spc="-5" dirty="0">
                <a:latin typeface="Times New Roman"/>
                <a:cs typeface="Times New Roman"/>
              </a:rPr>
              <a:t>status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Paradiso. Essi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ottengono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5" dirty="0">
                <a:latin typeface="Times New Roman"/>
                <a:cs typeface="Times New Roman"/>
              </a:rPr>
              <a:t>status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residenti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Paradiso </a:t>
            </a:r>
            <a:r>
              <a:rPr sz="1200" dirty="0">
                <a:latin typeface="Times New Roman"/>
                <a:cs typeface="Times New Roman"/>
              </a:rPr>
              <a:t>fino 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non sono passati per il </a:t>
            </a:r>
            <a:r>
              <a:rPr sz="1200" spc="-5" dirty="0">
                <a:latin typeface="Times New Roman"/>
                <a:cs typeface="Times New Roman"/>
              </a:rPr>
              <a:t>riposo terminale del </a:t>
            </a:r>
            <a:r>
              <a:rPr sz="1200" dirty="0">
                <a:latin typeface="Times New Roman"/>
                <a:cs typeface="Times New Roman"/>
              </a:rPr>
              <a:t>tempo </a:t>
            </a:r>
            <a:r>
              <a:rPr sz="1200" spc="-5" dirty="0">
                <a:latin typeface="Times New Roman"/>
                <a:cs typeface="Times New Roman"/>
              </a:rPr>
              <a:t>susseguente al </a:t>
            </a:r>
            <a:r>
              <a:rPr sz="1200" dirty="0">
                <a:latin typeface="Times New Roman"/>
                <a:cs typeface="Times New Roman"/>
              </a:rPr>
              <a:t>raggiungimento del </a:t>
            </a:r>
            <a:r>
              <a:rPr sz="1200" spc="-5" dirty="0">
                <a:latin typeface="Times New Roman"/>
                <a:cs typeface="Times New Roman"/>
              </a:rPr>
              <a:t>Padre  Universale ed alla traversata finale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circuiti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Havona. </a:t>
            </a:r>
            <a:r>
              <a:rPr sz="1200" dirty="0">
                <a:latin typeface="Times New Roman"/>
                <a:cs typeface="Times New Roman"/>
              </a:rPr>
              <a:t>Solo dopo il riposo divino essi </a:t>
            </a:r>
            <a:r>
              <a:rPr sz="1200" spc="-5" dirty="0">
                <a:latin typeface="Times New Roman"/>
                <a:cs typeface="Times New Roman"/>
              </a:rPr>
              <a:t>partecipano dell’ “essenza della </a:t>
            </a:r>
            <a:r>
              <a:rPr sz="1200" dirty="0">
                <a:latin typeface="Times New Roman"/>
                <a:cs typeface="Times New Roman"/>
              </a:rPr>
              <a:t>divinità” e  </a:t>
            </a:r>
            <a:r>
              <a:rPr sz="1200" spc="-5" dirty="0">
                <a:latin typeface="Times New Roman"/>
                <a:cs typeface="Times New Roman"/>
              </a:rPr>
              <a:t>dello “spirito della supremazia”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cominciano </a:t>
            </a:r>
            <a:r>
              <a:rPr sz="1200" dirty="0">
                <a:latin typeface="Times New Roman"/>
                <a:cs typeface="Times New Roman"/>
              </a:rPr>
              <a:t>così </a:t>
            </a:r>
            <a:r>
              <a:rPr sz="1200" spc="-5" dirty="0">
                <a:latin typeface="Times New Roman"/>
                <a:cs typeface="Times New Roman"/>
              </a:rPr>
              <a:t>veramente ad operare </a:t>
            </a:r>
            <a:r>
              <a:rPr sz="1200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cerchio dell’eternità ed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presenza della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Trinità.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447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(293.3) 26:7.5 </a:t>
            </a:r>
            <a:r>
              <a:rPr sz="1200" spc="-5" dirty="0">
                <a:latin typeface="Times New Roman"/>
                <a:cs typeface="Times New Roman"/>
              </a:rPr>
              <a:t>Ai compagni dell’ascendente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formano </a:t>
            </a:r>
            <a:r>
              <a:rPr sz="1200" dirty="0">
                <a:latin typeface="Times New Roman"/>
                <a:cs typeface="Times New Roman"/>
              </a:rPr>
              <a:t>il trio di </a:t>
            </a:r>
            <a:r>
              <a:rPr sz="1200" spc="-5" dirty="0">
                <a:latin typeface="Times New Roman"/>
                <a:cs typeface="Times New Roman"/>
              </a:rPr>
              <a:t>transito </a:t>
            </a:r>
            <a:r>
              <a:rPr sz="1200" dirty="0">
                <a:latin typeface="Times New Roman"/>
                <a:cs typeface="Times New Roman"/>
              </a:rPr>
              <a:t>non è </a:t>
            </a:r>
            <a:r>
              <a:rPr sz="1200" spc="-5" dirty="0">
                <a:latin typeface="Times New Roman"/>
                <a:cs typeface="Times New Roman"/>
              </a:rPr>
              <a:t>richiesto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metterlo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grado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localizzare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presenza  geografica della </a:t>
            </a:r>
            <a:r>
              <a:rPr sz="1200" dirty="0">
                <a:latin typeface="Times New Roman"/>
                <a:cs typeface="Times New Roman"/>
              </a:rPr>
              <a:t>luminosità </a:t>
            </a:r>
            <a:r>
              <a:rPr sz="1200" spc="-5" dirty="0">
                <a:latin typeface="Times New Roman"/>
                <a:cs typeface="Times New Roman"/>
              </a:rPr>
              <a:t>spirituale della Trinità, </a:t>
            </a:r>
            <a:r>
              <a:rPr sz="1200" dirty="0">
                <a:latin typeface="Times New Roman"/>
                <a:cs typeface="Times New Roman"/>
              </a:rPr>
              <a:t>ma piuttosto di </a:t>
            </a:r>
            <a:r>
              <a:rPr sz="1200" spc="-5" dirty="0">
                <a:latin typeface="Times New Roman"/>
                <a:cs typeface="Times New Roman"/>
              </a:rPr>
              <a:t>fornire </a:t>
            </a:r>
            <a:r>
              <a:rPr sz="1200" dirty="0">
                <a:latin typeface="Times New Roman"/>
                <a:cs typeface="Times New Roman"/>
              </a:rPr>
              <a:t>tutta l’assistenza possibile </a:t>
            </a:r>
            <a:r>
              <a:rPr sz="1200" spc="-5" dirty="0">
                <a:latin typeface="Times New Roman"/>
                <a:cs typeface="Times New Roman"/>
              </a:rPr>
              <a:t>ad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pellegrino nel suo  difficile compito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riconoscere, </a:t>
            </a:r>
            <a:r>
              <a:rPr sz="1200" dirty="0">
                <a:latin typeface="Times New Roman"/>
                <a:cs typeface="Times New Roman"/>
              </a:rPr>
              <a:t>discernere e </a:t>
            </a:r>
            <a:r>
              <a:rPr sz="1200" spc="-5" dirty="0">
                <a:latin typeface="Times New Roman"/>
                <a:cs typeface="Times New Roman"/>
              </a:rPr>
              <a:t>comprendere </a:t>
            </a:r>
            <a:r>
              <a:rPr sz="1200" dirty="0">
                <a:latin typeface="Times New Roman"/>
                <a:cs typeface="Times New Roman"/>
              </a:rPr>
              <a:t>lo Spirito </a:t>
            </a:r>
            <a:r>
              <a:rPr sz="1200" spc="-5" dirty="0">
                <a:latin typeface="Times New Roman"/>
                <a:cs typeface="Times New Roman"/>
              </a:rPr>
              <a:t>Infinito </a:t>
            </a:r>
            <a:r>
              <a:rPr sz="1200" dirty="0">
                <a:latin typeface="Times New Roman"/>
                <a:cs typeface="Times New Roman"/>
              </a:rPr>
              <a:t>in modo </a:t>
            </a:r>
            <a:r>
              <a:rPr sz="1200" spc="-5" dirty="0">
                <a:latin typeface="Times New Roman"/>
                <a:cs typeface="Times New Roman"/>
              </a:rPr>
              <a:t>sufficiente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effettuare </a:t>
            </a:r>
            <a:r>
              <a:rPr sz="1200" dirty="0">
                <a:latin typeface="Times New Roman"/>
                <a:cs typeface="Times New Roman"/>
              </a:rPr>
              <a:t>il riconoscimento  </a:t>
            </a:r>
            <a:r>
              <a:rPr sz="1200" spc="-5" dirty="0">
                <a:latin typeface="Times New Roman"/>
                <a:cs typeface="Times New Roman"/>
              </a:rPr>
              <a:t>della sua personalità.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Paradiso ogni pellegrino ascendente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discernere </a:t>
            </a:r>
            <a:r>
              <a:rPr sz="1200" dirty="0">
                <a:latin typeface="Times New Roman"/>
                <a:cs typeface="Times New Roman"/>
              </a:rPr>
              <a:t>la presenza </a:t>
            </a:r>
            <a:r>
              <a:rPr sz="1200" spc="-5" dirty="0">
                <a:latin typeface="Times New Roman"/>
                <a:cs typeface="Times New Roman"/>
              </a:rPr>
              <a:t>geografica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localizzata della Trinità, </a:t>
            </a:r>
            <a:r>
              <a:rPr sz="1200" dirty="0">
                <a:latin typeface="Times New Roman"/>
                <a:cs typeface="Times New Roman"/>
              </a:rPr>
              <a:t>e la  </a:t>
            </a:r>
            <a:r>
              <a:rPr sz="1200" spc="-5" dirty="0">
                <a:latin typeface="Times New Roman"/>
                <a:cs typeface="Times New Roman"/>
              </a:rPr>
              <a:t>grande maggioranza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è in </a:t>
            </a:r>
            <a:r>
              <a:rPr sz="1200" spc="-5" dirty="0">
                <a:latin typeface="Times New Roman"/>
                <a:cs typeface="Times New Roman"/>
              </a:rPr>
              <a:t>grado </a:t>
            </a:r>
            <a:r>
              <a:rPr sz="1200" dirty="0">
                <a:latin typeface="Times New Roman"/>
                <a:cs typeface="Times New Roman"/>
              </a:rPr>
              <a:t>di prendere </a:t>
            </a:r>
            <a:r>
              <a:rPr sz="1200" spc="-5" dirty="0">
                <a:latin typeface="Times New Roman"/>
                <a:cs typeface="Times New Roman"/>
              </a:rPr>
              <a:t>contatto </a:t>
            </a:r>
            <a:r>
              <a:rPr sz="1200" dirty="0">
                <a:latin typeface="Times New Roman"/>
                <a:cs typeface="Times New Roman"/>
              </a:rPr>
              <a:t>con la </a:t>
            </a:r>
            <a:r>
              <a:rPr sz="1200" spc="-5" dirty="0">
                <a:latin typeface="Times New Roman"/>
                <a:cs typeface="Times New Roman"/>
              </a:rPr>
              <a:t>realtà intellettuale delle Deità, </a:t>
            </a:r>
            <a:r>
              <a:rPr sz="1200" dirty="0">
                <a:latin typeface="Times New Roman"/>
                <a:cs typeface="Times New Roman"/>
              </a:rPr>
              <a:t>specialmente </a:t>
            </a:r>
            <a:r>
              <a:rPr sz="1200" spc="-5" dirty="0">
                <a:latin typeface="Times New Roman"/>
                <a:cs typeface="Times New Roman"/>
              </a:rPr>
              <a:t>della Terza Persona,  </a:t>
            </a:r>
            <a:r>
              <a:rPr sz="1200" dirty="0">
                <a:latin typeface="Times New Roman"/>
                <a:cs typeface="Times New Roman"/>
              </a:rPr>
              <a:t>ma non tutti </a:t>
            </a:r>
            <a:r>
              <a:rPr sz="1200" spc="-5" dirty="0">
                <a:latin typeface="Times New Roman"/>
                <a:cs typeface="Times New Roman"/>
              </a:rPr>
              <a:t>riescono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riconoscere </a:t>
            </a:r>
            <a:r>
              <a:rPr sz="1200" dirty="0">
                <a:latin typeface="Times New Roman"/>
                <a:cs typeface="Times New Roman"/>
              </a:rPr>
              <a:t>o anche a </a:t>
            </a:r>
            <a:r>
              <a:rPr sz="1200" spc="-5" dirty="0">
                <a:latin typeface="Times New Roman"/>
                <a:cs typeface="Times New Roman"/>
              </a:rPr>
              <a:t>comprendere parzialmente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realtà della </a:t>
            </a:r>
            <a:r>
              <a:rPr sz="1200" dirty="0">
                <a:latin typeface="Times New Roman"/>
                <a:cs typeface="Times New Roman"/>
              </a:rPr>
              <a:t>presenza spirituale </a:t>
            </a:r>
            <a:r>
              <a:rPr sz="1200" spc="-5" dirty="0">
                <a:latin typeface="Times New Roman"/>
                <a:cs typeface="Times New Roman"/>
              </a:rPr>
              <a:t>del Padre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Figlio.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Ancor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difficile </a:t>
            </a:r>
            <a:r>
              <a:rPr sz="1200" dirty="0">
                <a:latin typeface="Times New Roman"/>
                <a:cs typeface="Times New Roman"/>
              </a:rPr>
              <a:t>è avere anche un minimo di </a:t>
            </a:r>
            <a:r>
              <a:rPr sz="1200" spc="-5" dirty="0">
                <a:latin typeface="Times New Roman"/>
                <a:cs typeface="Times New Roman"/>
              </a:rPr>
              <a:t>comprensione </a:t>
            </a:r>
            <a:r>
              <a:rPr sz="1200" dirty="0">
                <a:latin typeface="Times New Roman"/>
                <a:cs typeface="Times New Roman"/>
              </a:rPr>
              <a:t>spirituale </a:t>
            </a:r>
            <a:r>
              <a:rPr sz="1200" spc="-5" dirty="0">
                <a:latin typeface="Times New Roman"/>
                <a:cs typeface="Times New Roman"/>
              </a:rPr>
              <a:t>del Padre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Universale.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22606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(293.4) 26:7.6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raro che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ricerca dello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Infinito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giunga </a:t>
            </a:r>
            <a:r>
              <a:rPr sz="1200" dirty="0">
                <a:latin typeface="Times New Roman"/>
                <a:cs typeface="Times New Roman"/>
              </a:rPr>
              <a:t>a coronamento.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soggetti sono </a:t>
            </a:r>
            <a:r>
              <a:rPr sz="1200" spc="-5" dirty="0">
                <a:latin typeface="Times New Roman"/>
                <a:cs typeface="Times New Roman"/>
              </a:rPr>
              <a:t>riusciti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questa fase  dell’avventura della Deità,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guide della </a:t>
            </a:r>
            <a:r>
              <a:rPr sz="1200" dirty="0">
                <a:latin typeface="Times New Roman"/>
                <a:cs typeface="Times New Roman"/>
              </a:rPr>
              <a:t>Trinità </a:t>
            </a:r>
            <a:r>
              <a:rPr sz="1200" spc="-5" dirty="0">
                <a:latin typeface="Times New Roman"/>
                <a:cs typeface="Times New Roman"/>
              </a:rPr>
              <a:t>si preparano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trasferirli sotto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ministero dei </a:t>
            </a:r>
            <a:r>
              <a:rPr sz="1200" dirty="0">
                <a:latin typeface="Times New Roman"/>
                <a:cs typeface="Times New Roman"/>
              </a:rPr>
              <a:t>rivelatori del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spc="10" dirty="0">
                <a:latin typeface="Times New Roman"/>
                <a:cs typeface="Times New Roman"/>
              </a:rPr>
              <a:t>sul </a:t>
            </a:r>
            <a:r>
              <a:rPr sz="1200" spc="-5" dirty="0">
                <a:latin typeface="Times New Roman"/>
                <a:cs typeface="Times New Roman"/>
              </a:rPr>
              <a:t>quarto  cerchio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Havona.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51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515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4858"/>
            <a:ext cx="8133080" cy="395414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63500">
              <a:lnSpc>
                <a:spcPct val="100000"/>
              </a:lnSpc>
              <a:spcBef>
                <a:spcPts val="95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8. I rivelatori del</a:t>
            </a:r>
            <a:r>
              <a:rPr sz="1600" b="1" spc="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Figlio</a:t>
            </a:r>
            <a:endParaRPr sz="1600">
              <a:latin typeface="Times New Roman"/>
              <a:cs typeface="Times New Roman"/>
            </a:endParaRPr>
          </a:p>
          <a:p>
            <a:pPr marL="63500" marR="107950">
              <a:lnSpc>
                <a:spcPct val="95900"/>
              </a:lnSpc>
              <a:spcBef>
                <a:spcPts val="137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(293.5) 26:8.1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quarto </a:t>
            </a:r>
            <a:r>
              <a:rPr sz="1200" spc="-5" dirty="0">
                <a:latin typeface="Times New Roman"/>
                <a:cs typeface="Times New Roman"/>
              </a:rPr>
              <a:t>circuito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Havona </a:t>
            </a:r>
            <a:r>
              <a:rPr sz="1200" dirty="0">
                <a:latin typeface="Times New Roman"/>
                <a:cs typeface="Times New Roman"/>
              </a:rPr>
              <a:t>è talvolta denominato il </a:t>
            </a:r>
            <a:r>
              <a:rPr sz="1200" spc="-5" dirty="0">
                <a:latin typeface="Times New Roman"/>
                <a:cs typeface="Times New Roman"/>
              </a:rPr>
              <a:t>“circuito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Figli”. </a:t>
            </a:r>
            <a:r>
              <a:rPr sz="1200" dirty="0">
                <a:latin typeface="Times New Roman"/>
                <a:cs typeface="Times New Roman"/>
              </a:rPr>
              <a:t>Dai mondi di </a:t>
            </a:r>
            <a:r>
              <a:rPr sz="1200" spc="-5" dirty="0">
                <a:latin typeface="Times New Roman"/>
                <a:cs typeface="Times New Roman"/>
              </a:rPr>
              <a:t>questo circuito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pellegrini  ascendenti vanno </a:t>
            </a:r>
            <a:r>
              <a:rPr sz="1200" dirty="0">
                <a:latin typeface="Times New Roman"/>
                <a:cs typeface="Times New Roman"/>
              </a:rPr>
              <a:t>in Paradiso </a:t>
            </a:r>
            <a:r>
              <a:rPr sz="1200" spc="-5" dirty="0">
                <a:latin typeface="Times New Roman"/>
                <a:cs typeface="Times New Roman"/>
              </a:rPr>
              <a:t>per giungere ad </a:t>
            </a:r>
            <a:r>
              <a:rPr sz="1200" dirty="0">
                <a:latin typeface="Times New Roman"/>
                <a:cs typeface="Times New Roman"/>
              </a:rPr>
              <a:t>un contatto </a:t>
            </a:r>
            <a:r>
              <a:rPr sz="1200" spc="-5" dirty="0">
                <a:latin typeface="Times New Roman"/>
                <a:cs typeface="Times New Roman"/>
              </a:rPr>
              <a:t>comprensivo con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Eterno, mentre </a:t>
            </a:r>
            <a:r>
              <a:rPr sz="1200" dirty="0">
                <a:latin typeface="Times New Roman"/>
                <a:cs typeface="Times New Roman"/>
              </a:rPr>
              <a:t>sui mondi di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circuito i  </a:t>
            </a:r>
            <a:r>
              <a:rPr sz="1200" spc="-5" dirty="0">
                <a:latin typeface="Times New Roman"/>
                <a:cs typeface="Times New Roman"/>
              </a:rPr>
              <a:t>pellegrini discendenti giungono ad </a:t>
            </a:r>
            <a:r>
              <a:rPr sz="1200" dirty="0">
                <a:latin typeface="Times New Roman"/>
                <a:cs typeface="Times New Roman"/>
              </a:rPr>
              <a:t>una nuova </a:t>
            </a:r>
            <a:r>
              <a:rPr sz="1200" spc="-5" dirty="0">
                <a:latin typeface="Times New Roman"/>
                <a:cs typeface="Times New Roman"/>
              </a:rPr>
              <a:t>comprensione della </a:t>
            </a:r>
            <a:r>
              <a:rPr sz="1200" dirty="0">
                <a:latin typeface="Times New Roman"/>
                <a:cs typeface="Times New Roman"/>
              </a:rPr>
              <a:t>natura 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missione </a:t>
            </a:r>
            <a:r>
              <a:rPr sz="1200" spc="-5" dirty="0">
                <a:latin typeface="Times New Roman"/>
                <a:cs typeface="Times New Roman"/>
              </a:rPr>
              <a:t>dei Figli Creatori del tempo </a:t>
            </a:r>
            <a:r>
              <a:rPr sz="1200" dirty="0">
                <a:latin typeface="Times New Roman"/>
                <a:cs typeface="Times New Roman"/>
              </a:rPr>
              <a:t>e dello  spazio. </a:t>
            </a:r>
            <a:r>
              <a:rPr sz="1200" spc="-5" dirty="0">
                <a:latin typeface="Times New Roman"/>
                <a:cs typeface="Times New Roman"/>
              </a:rPr>
              <a:t>Vi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sette mondi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questo circuito sui quali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corpo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riserva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Micael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Paradiso mantiene delle </a:t>
            </a:r>
            <a:r>
              <a:rPr sz="1200" dirty="0">
                <a:latin typeface="Times New Roman"/>
                <a:cs typeface="Times New Roman"/>
              </a:rPr>
              <a:t>scuole speciali di  </a:t>
            </a:r>
            <a:r>
              <a:rPr sz="1200" spc="-5" dirty="0">
                <a:latin typeface="Times New Roman"/>
                <a:cs typeface="Times New Roman"/>
              </a:rPr>
              <a:t>servizio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reciproco </a:t>
            </a:r>
            <a:r>
              <a:rPr sz="1200" dirty="0">
                <a:latin typeface="Times New Roman"/>
                <a:cs typeface="Times New Roman"/>
              </a:rPr>
              <a:t>ministero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pellegrini </a:t>
            </a:r>
            <a:r>
              <a:rPr sz="1200" dirty="0">
                <a:latin typeface="Times New Roman"/>
                <a:cs typeface="Times New Roman"/>
              </a:rPr>
              <a:t>ascendenti e </a:t>
            </a:r>
            <a:r>
              <a:rPr sz="1200" spc="-5" dirty="0">
                <a:latin typeface="Times New Roman"/>
                <a:cs typeface="Times New Roman"/>
              </a:rPr>
              <a:t>discendenti; </a:t>
            </a:r>
            <a:r>
              <a:rPr sz="1200" dirty="0">
                <a:latin typeface="Times New Roman"/>
                <a:cs typeface="Times New Roman"/>
              </a:rPr>
              <a:t>ed è </a:t>
            </a:r>
            <a:r>
              <a:rPr sz="1200" spc="-5" dirty="0">
                <a:latin typeface="Times New Roman"/>
                <a:cs typeface="Times New Roman"/>
              </a:rPr>
              <a:t>su questi </a:t>
            </a:r>
            <a:r>
              <a:rPr sz="1200" dirty="0">
                <a:latin typeface="Times New Roman"/>
                <a:cs typeface="Times New Roman"/>
              </a:rPr>
              <a:t>mondi </a:t>
            </a:r>
            <a:r>
              <a:rPr sz="1200" spc="-5" dirty="0">
                <a:latin typeface="Times New Roman"/>
                <a:cs typeface="Times New Roman"/>
              </a:rPr>
              <a:t>dei Figli Micael </a:t>
            </a:r>
            <a:r>
              <a:rPr sz="1200" dirty="0">
                <a:latin typeface="Times New Roman"/>
                <a:cs typeface="Times New Roman"/>
              </a:rPr>
              <a:t>che i </a:t>
            </a:r>
            <a:r>
              <a:rPr sz="1200" spc="-5" dirty="0">
                <a:latin typeface="Times New Roman"/>
                <a:cs typeface="Times New Roman"/>
              </a:rPr>
              <a:t>pellegrini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del</a:t>
            </a:r>
            <a:endParaRPr sz="1200">
              <a:latin typeface="Times New Roman"/>
              <a:cs typeface="Times New Roman"/>
            </a:endParaRPr>
          </a:p>
          <a:p>
            <a:pPr marL="63500" marR="243840">
              <a:lnSpc>
                <a:spcPts val="1380"/>
              </a:lnSpc>
              <a:spcBef>
                <a:spcPts val="35"/>
              </a:spcBef>
            </a:pPr>
            <a:r>
              <a:rPr sz="1200" dirty="0">
                <a:latin typeface="Times New Roman"/>
                <a:cs typeface="Times New Roman"/>
              </a:rPr>
              <a:t>tempo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pellegrini dell’eternità giungono alla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prima </a:t>
            </a:r>
            <a:r>
              <a:rPr sz="1200" dirty="0">
                <a:latin typeface="Times New Roman"/>
                <a:cs typeface="Times New Roman"/>
              </a:rPr>
              <a:t>vera mutua </a:t>
            </a:r>
            <a:r>
              <a:rPr sz="1200" spc="-5" dirty="0">
                <a:latin typeface="Times New Roman"/>
                <a:cs typeface="Times New Roman"/>
              </a:rPr>
              <a:t>comprensione. </a:t>
            </a:r>
            <a:r>
              <a:rPr sz="1200" dirty="0">
                <a:latin typeface="Times New Roman"/>
                <a:cs typeface="Times New Roman"/>
              </a:rPr>
              <a:t>Sotto molti </a:t>
            </a:r>
            <a:r>
              <a:rPr sz="1200" spc="-5" dirty="0">
                <a:latin typeface="Times New Roman"/>
                <a:cs typeface="Times New Roman"/>
              </a:rPr>
              <a:t>aspetti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esperienze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5" dirty="0">
                <a:latin typeface="Times New Roman"/>
                <a:cs typeface="Times New Roman"/>
              </a:rPr>
              <a:t>questo  </a:t>
            </a:r>
            <a:r>
              <a:rPr sz="1200" spc="-5" dirty="0">
                <a:latin typeface="Times New Roman"/>
                <a:cs typeface="Times New Roman"/>
              </a:rPr>
              <a:t>circuito </a:t>
            </a:r>
            <a:r>
              <a:rPr sz="1200" dirty="0">
                <a:latin typeface="Times New Roman"/>
                <a:cs typeface="Times New Roman"/>
              </a:rPr>
              <a:t>sono le più affascinanti </a:t>
            </a:r>
            <a:r>
              <a:rPr sz="1200" spc="-5" dirty="0">
                <a:latin typeface="Times New Roman"/>
                <a:cs typeface="Times New Roman"/>
              </a:rPr>
              <a:t>dell’intero soggiorno </a:t>
            </a:r>
            <a:r>
              <a:rPr sz="1200" dirty="0">
                <a:latin typeface="Times New Roman"/>
                <a:cs typeface="Times New Roman"/>
              </a:rPr>
              <a:t>in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Havona.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 marR="26606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(294.1) 26:8.2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rivelatori del Figlio </a:t>
            </a:r>
            <a:r>
              <a:rPr sz="1200" dirty="0">
                <a:latin typeface="Times New Roman"/>
                <a:cs typeface="Times New Roman"/>
              </a:rPr>
              <a:t>sono i ministri </a:t>
            </a:r>
            <a:r>
              <a:rPr sz="1200" spc="-5" dirty="0">
                <a:latin typeface="Times New Roman"/>
                <a:cs typeface="Times New Roman"/>
              </a:rPr>
              <a:t>superafici </a:t>
            </a:r>
            <a:r>
              <a:rPr sz="1200" dirty="0">
                <a:latin typeface="Times New Roman"/>
                <a:cs typeface="Times New Roman"/>
              </a:rPr>
              <a:t>per i </a:t>
            </a:r>
            <a:r>
              <a:rPr sz="1200" spc="-5" dirty="0">
                <a:latin typeface="Times New Roman"/>
                <a:cs typeface="Times New Roman"/>
              </a:rPr>
              <a:t>mortali </a:t>
            </a:r>
            <a:r>
              <a:rPr sz="1200" dirty="0">
                <a:latin typeface="Times New Roman"/>
                <a:cs typeface="Times New Roman"/>
              </a:rPr>
              <a:t>ascendenti </a:t>
            </a:r>
            <a:r>
              <a:rPr sz="1200" spc="-5" dirty="0">
                <a:latin typeface="Times New Roman"/>
                <a:cs typeface="Times New Roman"/>
              </a:rPr>
              <a:t>del quarto </a:t>
            </a:r>
            <a:r>
              <a:rPr sz="1200" dirty="0">
                <a:latin typeface="Times New Roman"/>
                <a:cs typeface="Times New Roman"/>
              </a:rPr>
              <a:t>circuito. Oltre </a:t>
            </a:r>
            <a:r>
              <a:rPr sz="1200" spc="-5" dirty="0">
                <a:latin typeface="Times New Roman"/>
                <a:cs typeface="Times New Roman"/>
              </a:rPr>
              <a:t>al lavoro generale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preparazione dei loro </a:t>
            </a:r>
            <a:r>
              <a:rPr sz="1200" dirty="0">
                <a:latin typeface="Times New Roman"/>
                <a:cs typeface="Times New Roman"/>
              </a:rPr>
              <a:t>candidati alla </a:t>
            </a:r>
            <a:r>
              <a:rPr sz="1200" spc="-5" dirty="0">
                <a:latin typeface="Times New Roman"/>
                <a:cs typeface="Times New Roman"/>
              </a:rPr>
              <a:t>comprensione delle relazioni della </a:t>
            </a:r>
            <a:r>
              <a:rPr sz="1200" dirty="0">
                <a:latin typeface="Times New Roman"/>
                <a:cs typeface="Times New Roman"/>
              </a:rPr>
              <a:t>Trinità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Eterno, </a:t>
            </a:r>
            <a:r>
              <a:rPr sz="1200" dirty="0">
                <a:latin typeface="Times New Roman"/>
                <a:cs typeface="Times New Roman"/>
              </a:rPr>
              <a:t>questi </a:t>
            </a:r>
            <a:r>
              <a:rPr sz="1200" spc="-5" dirty="0">
                <a:latin typeface="Times New Roman"/>
                <a:cs typeface="Times New Roman"/>
              </a:rPr>
              <a:t>rivelatori del Figlio  devono </a:t>
            </a:r>
            <a:r>
              <a:rPr sz="1200" dirty="0">
                <a:latin typeface="Times New Roman"/>
                <a:cs typeface="Times New Roman"/>
              </a:rPr>
              <a:t>istruire i </a:t>
            </a:r>
            <a:r>
              <a:rPr sz="1200" spc="-5" dirty="0">
                <a:latin typeface="Times New Roman"/>
                <a:cs typeface="Times New Roman"/>
              </a:rPr>
              <a:t>loro soggetti </a:t>
            </a:r>
            <a:r>
              <a:rPr sz="1200" dirty="0">
                <a:latin typeface="Times New Roman"/>
                <a:cs typeface="Times New Roman"/>
              </a:rPr>
              <a:t>in modo così completo da avere pieno </a:t>
            </a:r>
            <a:r>
              <a:rPr sz="1200" spc="-5" dirty="0">
                <a:latin typeface="Times New Roman"/>
                <a:cs typeface="Times New Roman"/>
              </a:rPr>
              <a:t>successo: </a:t>
            </a:r>
            <a:r>
              <a:rPr sz="1200" dirty="0">
                <a:latin typeface="Times New Roman"/>
                <a:cs typeface="Times New Roman"/>
              </a:rPr>
              <a:t>primo, </a:t>
            </a:r>
            <a:r>
              <a:rPr sz="1200" spc="-5" dirty="0">
                <a:latin typeface="Times New Roman"/>
                <a:cs typeface="Times New Roman"/>
              </a:rPr>
              <a:t>nell’adeguata comprensione spirituale </a:t>
            </a:r>
            <a:r>
              <a:rPr sz="1200" spc="5" dirty="0">
                <a:latin typeface="Times New Roman"/>
                <a:cs typeface="Times New Roman"/>
              </a:rPr>
              <a:t>del  </a:t>
            </a:r>
            <a:r>
              <a:rPr sz="1200" spc="-5" dirty="0">
                <a:latin typeface="Times New Roman"/>
                <a:cs typeface="Times New Roman"/>
              </a:rPr>
              <a:t>Figlio; secondo, </a:t>
            </a:r>
            <a:r>
              <a:rPr sz="1200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soddisfacente riconoscimento della personalità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Figlio;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terzo, nella corretta differenziazione del Figlio  dalla personalità </a:t>
            </a:r>
            <a:r>
              <a:rPr sz="1200" dirty="0">
                <a:latin typeface="Times New Roman"/>
                <a:cs typeface="Times New Roman"/>
              </a:rPr>
              <a:t>dello Spirito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Infinito.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431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(294.2) 26:8.3 </a:t>
            </a:r>
            <a:r>
              <a:rPr sz="1200" dirty="0">
                <a:latin typeface="Times New Roman"/>
                <a:cs typeface="Times New Roman"/>
              </a:rPr>
              <a:t>Dopo </a:t>
            </a:r>
            <a:r>
              <a:rPr sz="1200" spc="-5" dirty="0">
                <a:latin typeface="Times New Roman"/>
                <a:cs typeface="Times New Roman"/>
              </a:rPr>
              <a:t>aver raggiunto </a:t>
            </a:r>
            <a:r>
              <a:rPr sz="1200" dirty="0">
                <a:latin typeface="Times New Roman"/>
                <a:cs typeface="Times New Roman"/>
              </a:rPr>
              <a:t>lo Spirito </a:t>
            </a:r>
            <a:r>
              <a:rPr sz="1200" spc="-5" dirty="0">
                <a:latin typeface="Times New Roman"/>
                <a:cs typeface="Times New Roman"/>
              </a:rPr>
              <a:t>Infinito </a:t>
            </a:r>
            <a:r>
              <a:rPr sz="1200" dirty="0">
                <a:latin typeface="Times New Roman"/>
                <a:cs typeface="Times New Roman"/>
              </a:rPr>
              <a:t>non vi sono più </a:t>
            </a:r>
            <a:r>
              <a:rPr sz="1200" spc="-5" dirty="0">
                <a:latin typeface="Times New Roman"/>
                <a:cs typeface="Times New Roman"/>
              </a:rPr>
              <a:t>esami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sostenere. Queste </a:t>
            </a:r>
            <a:r>
              <a:rPr sz="1200" dirty="0">
                <a:latin typeface="Times New Roman"/>
                <a:cs typeface="Times New Roman"/>
              </a:rPr>
              <a:t>prove </a:t>
            </a:r>
            <a:r>
              <a:rPr sz="1200" spc="-5" dirty="0">
                <a:latin typeface="Times New Roman"/>
                <a:cs typeface="Times New Roman"/>
              </a:rPr>
              <a:t>dei cerchi interni sono </a:t>
            </a:r>
            <a:r>
              <a:rPr sz="1200" dirty="0">
                <a:latin typeface="Times New Roman"/>
                <a:cs typeface="Times New Roman"/>
              </a:rPr>
              <a:t>i  </a:t>
            </a:r>
            <a:r>
              <a:rPr sz="1200" spc="-5" dirty="0">
                <a:latin typeface="Times New Roman"/>
                <a:cs typeface="Times New Roman"/>
              </a:rPr>
              <a:t>compimenti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candidati pellegrini mentre sono </a:t>
            </a:r>
            <a:r>
              <a:rPr sz="1200" dirty="0">
                <a:latin typeface="Times New Roman"/>
                <a:cs typeface="Times New Roman"/>
              </a:rPr>
              <a:t>avvolti </a:t>
            </a:r>
            <a:r>
              <a:rPr sz="1200" spc="-5" dirty="0">
                <a:latin typeface="Times New Roman"/>
                <a:cs typeface="Times New Roman"/>
              </a:rPr>
              <a:t>nell’abbraccio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Deità. L’avanzamento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determinato </a:t>
            </a:r>
            <a:r>
              <a:rPr sz="1200" dirty="0">
                <a:latin typeface="Times New Roman"/>
                <a:cs typeface="Times New Roman"/>
              </a:rPr>
              <a:t>unicamente </a:t>
            </a:r>
            <a:r>
              <a:rPr sz="1200" spc="-5" dirty="0">
                <a:latin typeface="Times New Roman"/>
                <a:cs typeface="Times New Roman"/>
              </a:rPr>
              <a:t>dalla  spiritualità dell’individuo,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nessun </a:t>
            </a:r>
            <a:r>
              <a:rPr sz="1200" dirty="0">
                <a:latin typeface="Times New Roman"/>
                <a:cs typeface="Times New Roman"/>
              </a:rPr>
              <a:t>altro </a:t>
            </a:r>
            <a:r>
              <a:rPr sz="1200" spc="-5" dirty="0">
                <a:latin typeface="Times New Roman"/>
                <a:cs typeface="Times New Roman"/>
              </a:rPr>
              <a:t>fuorché </a:t>
            </a:r>
            <a:r>
              <a:rPr sz="1200" dirty="0">
                <a:latin typeface="Times New Roman"/>
                <a:cs typeface="Times New Roman"/>
              </a:rPr>
              <a:t>gli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osa </a:t>
            </a:r>
            <a:r>
              <a:rPr sz="1200" spc="-5" dirty="0">
                <a:latin typeface="Times New Roman"/>
                <a:cs typeface="Times New Roman"/>
              </a:rPr>
              <a:t>giudicare </a:t>
            </a:r>
            <a:r>
              <a:rPr sz="1200" dirty="0">
                <a:latin typeface="Times New Roman"/>
                <a:cs typeface="Times New Roman"/>
              </a:rPr>
              <a:t>tale spiritualità.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caso d’insuccesso </a:t>
            </a:r>
            <a:r>
              <a:rPr sz="1200" dirty="0">
                <a:latin typeface="Times New Roman"/>
                <a:cs typeface="Times New Roman"/>
              </a:rPr>
              <a:t>non ne </a:t>
            </a:r>
            <a:r>
              <a:rPr sz="1200" spc="5" dirty="0">
                <a:latin typeface="Times New Roman"/>
                <a:cs typeface="Times New Roman"/>
              </a:rPr>
              <a:t>vengono </a:t>
            </a:r>
            <a:r>
              <a:rPr sz="1200" dirty="0">
                <a:latin typeface="Times New Roman"/>
                <a:cs typeface="Times New Roman"/>
              </a:rPr>
              <a:t>mai  </a:t>
            </a:r>
            <a:r>
              <a:rPr sz="1200" spc="-5" dirty="0">
                <a:latin typeface="Times New Roman"/>
                <a:cs typeface="Times New Roman"/>
              </a:rPr>
              <a:t>precisate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ragioni, </a:t>
            </a:r>
            <a:r>
              <a:rPr sz="1200" dirty="0">
                <a:latin typeface="Times New Roman"/>
                <a:cs typeface="Times New Roman"/>
              </a:rPr>
              <a:t>né i </a:t>
            </a:r>
            <a:r>
              <a:rPr sz="1200" spc="-5" dirty="0">
                <a:latin typeface="Times New Roman"/>
                <a:cs typeface="Times New Roman"/>
              </a:rPr>
              <a:t>candidati stessi </a:t>
            </a:r>
            <a:r>
              <a:rPr sz="1200" dirty="0">
                <a:latin typeface="Times New Roman"/>
                <a:cs typeface="Times New Roman"/>
              </a:rPr>
              <a:t>né i loro </a:t>
            </a:r>
            <a:r>
              <a:rPr sz="1200" spc="-5" dirty="0">
                <a:latin typeface="Times New Roman"/>
                <a:cs typeface="Times New Roman"/>
              </a:rPr>
              <a:t>vari tutori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guide </a:t>
            </a:r>
            <a:r>
              <a:rPr sz="1200" dirty="0">
                <a:latin typeface="Times New Roman"/>
                <a:cs typeface="Times New Roman"/>
              </a:rPr>
              <a:t>sono mai </a:t>
            </a:r>
            <a:r>
              <a:rPr sz="1200" spc="-5" dirty="0">
                <a:latin typeface="Times New Roman"/>
                <a:cs typeface="Times New Roman"/>
              </a:rPr>
              <a:t>rimproverati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criticati.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Paradiso </a:t>
            </a:r>
            <a:r>
              <a:rPr sz="1200" dirty="0">
                <a:latin typeface="Times New Roman"/>
                <a:cs typeface="Times New Roman"/>
              </a:rPr>
              <a:t>una delusione non  è mai </a:t>
            </a:r>
            <a:r>
              <a:rPr sz="1200" spc="-5" dirty="0">
                <a:latin typeface="Times New Roman"/>
                <a:cs typeface="Times New Roman"/>
              </a:rPr>
              <a:t>considerata </a:t>
            </a:r>
            <a:r>
              <a:rPr sz="1200" dirty="0">
                <a:latin typeface="Times New Roman"/>
                <a:cs typeface="Times New Roman"/>
              </a:rPr>
              <a:t>una sconfitta; un rinvio non è mai </a:t>
            </a:r>
            <a:r>
              <a:rPr sz="1200" spc="-5" dirty="0">
                <a:latin typeface="Times New Roman"/>
                <a:cs typeface="Times New Roman"/>
              </a:rPr>
              <a:t>giudicato </a:t>
            </a:r>
            <a:r>
              <a:rPr sz="1200" dirty="0">
                <a:latin typeface="Times New Roman"/>
                <a:cs typeface="Times New Roman"/>
              </a:rPr>
              <a:t>un disonore; le </a:t>
            </a:r>
            <a:r>
              <a:rPr sz="1200" spc="-5" dirty="0">
                <a:latin typeface="Times New Roman"/>
                <a:cs typeface="Times New Roman"/>
              </a:rPr>
              <a:t>apparenti sconfitte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tempo </a:t>
            </a:r>
            <a:r>
              <a:rPr sz="1200" dirty="0">
                <a:latin typeface="Times New Roman"/>
                <a:cs typeface="Times New Roman"/>
              </a:rPr>
              <a:t>non sono mai confuse 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ritardi significativi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dell’eternità.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51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516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40065" cy="3955415"/>
          </a:xfrm>
          <a:prstGeom prst="rect">
            <a:avLst/>
          </a:prstGeom>
        </p:spPr>
        <p:txBody>
          <a:bodyPr vert="horz" wrap="square" lIns="0" tIns="20320" rIns="0" bIns="0" rtlCol="0">
            <a:spAutoFit/>
          </a:bodyPr>
          <a:lstStyle/>
          <a:p>
            <a:pPr marL="63500" marR="89535">
              <a:lnSpc>
                <a:spcPct val="95900"/>
              </a:lnSpc>
              <a:spcBef>
                <a:spcPts val="16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(294.3) 26:8.4 </a:t>
            </a:r>
            <a:r>
              <a:rPr sz="1200" spc="-5" dirty="0">
                <a:latin typeface="Times New Roman"/>
                <a:cs typeface="Times New Roman"/>
              </a:rPr>
              <a:t>Non sono molti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pellegrini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subiscono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ritardo di un’apparente sconfitta nell’avventura della Deità. Quasi </a:t>
            </a:r>
            <a:r>
              <a:rPr sz="1200" dirty="0">
                <a:latin typeface="Times New Roman"/>
                <a:cs typeface="Times New Roman"/>
              </a:rPr>
              <a:t>tutti  </a:t>
            </a:r>
            <a:r>
              <a:rPr sz="1200" spc="-5" dirty="0">
                <a:latin typeface="Times New Roman"/>
                <a:cs typeface="Times New Roman"/>
              </a:rPr>
              <a:t>raggiungono </a:t>
            </a:r>
            <a:r>
              <a:rPr sz="1200" dirty="0">
                <a:latin typeface="Times New Roman"/>
                <a:cs typeface="Times New Roman"/>
              </a:rPr>
              <a:t>lo Spirito </a:t>
            </a:r>
            <a:r>
              <a:rPr sz="1200" spc="-5" dirty="0">
                <a:latin typeface="Times New Roman"/>
                <a:cs typeface="Times New Roman"/>
              </a:rPr>
              <a:t>Infinito, benché </a:t>
            </a:r>
            <a:r>
              <a:rPr sz="1200" dirty="0">
                <a:latin typeface="Times New Roman"/>
                <a:cs typeface="Times New Roman"/>
              </a:rPr>
              <a:t>occasionalmente un </a:t>
            </a:r>
            <a:r>
              <a:rPr sz="1200" spc="-5" dirty="0">
                <a:latin typeface="Times New Roman"/>
                <a:cs typeface="Times New Roman"/>
              </a:rPr>
              <a:t>pellegrino </a:t>
            </a:r>
            <a:r>
              <a:rPr sz="1200" dirty="0">
                <a:latin typeface="Times New Roman"/>
                <a:cs typeface="Times New Roman"/>
              </a:rPr>
              <a:t>proveniente </a:t>
            </a:r>
            <a:r>
              <a:rPr sz="1200" spc="-5" dirty="0">
                <a:latin typeface="Times New Roman"/>
                <a:cs typeface="Times New Roman"/>
              </a:rPr>
              <a:t>dal </a:t>
            </a:r>
            <a:r>
              <a:rPr sz="1200" dirty="0">
                <a:latin typeface="Times New Roman"/>
                <a:cs typeface="Times New Roman"/>
              </a:rPr>
              <a:t>Superuniverso </a:t>
            </a:r>
            <a:r>
              <a:rPr sz="1200" spc="-5" dirty="0">
                <a:latin typeface="Times New Roman"/>
                <a:cs typeface="Times New Roman"/>
              </a:rPr>
              <a:t>numero </a:t>
            </a:r>
            <a:r>
              <a:rPr sz="1200" dirty="0">
                <a:latin typeface="Times New Roman"/>
                <a:cs typeface="Times New Roman"/>
              </a:rPr>
              <a:t>uno non </a:t>
            </a:r>
            <a:r>
              <a:rPr sz="1200" spc="-5" dirty="0">
                <a:latin typeface="Times New Roman"/>
                <a:cs typeface="Times New Roman"/>
              </a:rPr>
              <a:t>riesca al  primo tentativo. </a:t>
            </a:r>
            <a:r>
              <a:rPr sz="1200" dirty="0">
                <a:latin typeface="Times New Roman"/>
                <a:cs typeface="Times New Roman"/>
              </a:rPr>
              <a:t>I pellegrini </a:t>
            </a:r>
            <a:r>
              <a:rPr sz="1200" spc="-5" dirty="0">
                <a:latin typeface="Times New Roman"/>
                <a:cs typeface="Times New Roman"/>
              </a:rPr>
              <a:t>che raggiungono </a:t>
            </a:r>
            <a:r>
              <a:rPr sz="1200" dirty="0">
                <a:latin typeface="Times New Roman"/>
                <a:cs typeface="Times New Roman"/>
              </a:rPr>
              <a:t>lo Spirito </a:t>
            </a:r>
            <a:r>
              <a:rPr sz="1200" spc="-5" dirty="0">
                <a:latin typeface="Times New Roman"/>
                <a:cs typeface="Times New Roman"/>
              </a:rPr>
              <a:t>raramente falliscono nel trovare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Figlio; </a:t>
            </a:r>
            <a:r>
              <a:rPr sz="1200" dirty="0">
                <a:latin typeface="Times New Roman"/>
                <a:cs typeface="Times New Roman"/>
              </a:rPr>
              <a:t>quelli che </a:t>
            </a:r>
            <a:r>
              <a:rPr sz="1200" spc="-5" dirty="0">
                <a:latin typeface="Times New Roman"/>
                <a:cs typeface="Times New Roman"/>
              </a:rPr>
              <a:t>falliscono </a:t>
            </a:r>
            <a:r>
              <a:rPr sz="1200" spc="5" dirty="0">
                <a:latin typeface="Times New Roman"/>
                <a:cs typeface="Times New Roman"/>
              </a:rPr>
              <a:t>nella </a:t>
            </a:r>
            <a:r>
              <a:rPr sz="1200" dirty="0">
                <a:latin typeface="Times New Roman"/>
                <a:cs typeface="Times New Roman"/>
              </a:rPr>
              <a:t>prima  </a:t>
            </a:r>
            <a:r>
              <a:rPr sz="1200" spc="-5" dirty="0">
                <a:latin typeface="Times New Roman"/>
                <a:cs typeface="Times New Roman"/>
              </a:rPr>
              <a:t>avventura provengono </a:t>
            </a:r>
            <a:r>
              <a:rPr sz="1200" dirty="0">
                <a:latin typeface="Times New Roman"/>
                <a:cs typeface="Times New Roman"/>
              </a:rPr>
              <a:t>quasi tutti dai </a:t>
            </a:r>
            <a:r>
              <a:rPr sz="1200" spc="-5" dirty="0">
                <a:latin typeface="Times New Roman"/>
                <a:cs typeface="Times New Roman"/>
              </a:rPr>
              <a:t>Superuniversi </a:t>
            </a:r>
            <a:r>
              <a:rPr sz="1200" dirty="0">
                <a:latin typeface="Times New Roman"/>
                <a:cs typeface="Times New Roman"/>
              </a:rPr>
              <a:t>tre e </a:t>
            </a:r>
            <a:r>
              <a:rPr sz="1200" spc="-5" dirty="0">
                <a:latin typeface="Times New Roman"/>
                <a:cs typeface="Times New Roman"/>
              </a:rPr>
              <a:t>cinque.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maggior </a:t>
            </a:r>
            <a:r>
              <a:rPr sz="1200" spc="-5" dirty="0">
                <a:latin typeface="Times New Roman"/>
                <a:cs typeface="Times New Roman"/>
              </a:rPr>
              <a:t>parte </a:t>
            </a:r>
            <a:r>
              <a:rPr sz="1200" dirty="0">
                <a:latin typeface="Times New Roman"/>
                <a:cs typeface="Times New Roman"/>
              </a:rPr>
              <a:t>di quelli che </a:t>
            </a:r>
            <a:r>
              <a:rPr sz="1200" spc="-5" dirty="0">
                <a:latin typeface="Times New Roman"/>
                <a:cs typeface="Times New Roman"/>
              </a:rPr>
              <a:t>falliscono nella </a:t>
            </a:r>
            <a:r>
              <a:rPr sz="1200" dirty="0">
                <a:latin typeface="Times New Roman"/>
                <a:cs typeface="Times New Roman"/>
              </a:rPr>
              <a:t>prima avventura di  </a:t>
            </a:r>
            <a:r>
              <a:rPr sz="1200" spc="-5" dirty="0">
                <a:latin typeface="Times New Roman"/>
                <a:cs typeface="Times New Roman"/>
              </a:rPr>
              <a:t>raggiungimento </a:t>
            </a:r>
            <a:r>
              <a:rPr sz="1200" dirty="0">
                <a:latin typeface="Times New Roman"/>
                <a:cs typeface="Times New Roman"/>
              </a:rPr>
              <a:t>del Padre, dopo </a:t>
            </a:r>
            <a:r>
              <a:rPr sz="1200" spc="-5" dirty="0">
                <a:latin typeface="Times New Roman"/>
                <a:cs typeface="Times New Roman"/>
              </a:rPr>
              <a:t>aver trovato sia </a:t>
            </a:r>
            <a:r>
              <a:rPr sz="1200" spc="5" dirty="0">
                <a:latin typeface="Times New Roman"/>
                <a:cs typeface="Times New Roman"/>
              </a:rPr>
              <a:t>lo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Figlio, </a:t>
            </a:r>
            <a:r>
              <a:rPr sz="1200" dirty="0">
                <a:latin typeface="Times New Roman"/>
                <a:cs typeface="Times New Roman"/>
              </a:rPr>
              <a:t>proviene </a:t>
            </a:r>
            <a:r>
              <a:rPr sz="1200" spc="-5" dirty="0">
                <a:latin typeface="Times New Roman"/>
                <a:cs typeface="Times New Roman"/>
              </a:rPr>
              <a:t>dal Superuniverso numero </a:t>
            </a:r>
            <a:r>
              <a:rPr sz="1200" dirty="0">
                <a:latin typeface="Times New Roman"/>
                <a:cs typeface="Times New Roman"/>
              </a:rPr>
              <a:t>sei, sebbene </a:t>
            </a:r>
            <a:r>
              <a:rPr sz="1200" spc="-5" dirty="0">
                <a:latin typeface="Times New Roman"/>
                <a:cs typeface="Times New Roman"/>
              </a:rPr>
              <a:t>falliscano  anche alcuni provenienti dai numeri </a:t>
            </a:r>
            <a:r>
              <a:rPr sz="1200" dirty="0">
                <a:latin typeface="Times New Roman"/>
                <a:cs typeface="Times New Roman"/>
              </a:rPr>
              <a:t>due e tre. Tutto </a:t>
            </a:r>
            <a:r>
              <a:rPr sz="1200" spc="-5" dirty="0">
                <a:latin typeface="Times New Roman"/>
                <a:cs typeface="Times New Roman"/>
              </a:rPr>
              <a:t>ciò </a:t>
            </a:r>
            <a:r>
              <a:rPr sz="1200" dirty="0">
                <a:latin typeface="Times New Roman"/>
                <a:cs typeface="Times New Roman"/>
              </a:rPr>
              <a:t>sembra indicare </a:t>
            </a:r>
            <a:r>
              <a:rPr sz="1200" spc="-5" dirty="0">
                <a:latin typeface="Times New Roman"/>
                <a:cs typeface="Times New Roman"/>
              </a:rPr>
              <a:t>chiaramente che c’è </a:t>
            </a:r>
            <a:r>
              <a:rPr sz="1200" dirty="0">
                <a:latin typeface="Times New Roman"/>
                <a:cs typeface="Times New Roman"/>
              </a:rPr>
              <a:t>qualche buona e </a:t>
            </a:r>
            <a:r>
              <a:rPr sz="1200" spc="-5" dirty="0">
                <a:latin typeface="Times New Roman"/>
                <a:cs typeface="Times New Roman"/>
              </a:rPr>
              <a:t>sufficiente ragione  per questi apparenti </a:t>
            </a:r>
            <a:r>
              <a:rPr sz="1200" dirty="0">
                <a:latin typeface="Times New Roman"/>
                <a:cs typeface="Times New Roman"/>
              </a:rPr>
              <a:t>fallimenti; in </a:t>
            </a:r>
            <a:r>
              <a:rPr sz="1200" spc="-5" dirty="0">
                <a:latin typeface="Times New Roman"/>
                <a:cs typeface="Times New Roman"/>
              </a:rPr>
              <a:t>realtà si tratta semplicemente </a:t>
            </a:r>
            <a:r>
              <a:rPr sz="1200" dirty="0">
                <a:latin typeface="Times New Roman"/>
                <a:cs typeface="Times New Roman"/>
              </a:rPr>
              <a:t>di rinvii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inevitabili.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558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(294.4) 26:8.5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candidati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hanno fallito nell’avventura della </a:t>
            </a:r>
            <a:r>
              <a:rPr sz="1200" dirty="0">
                <a:latin typeface="Times New Roman"/>
                <a:cs typeface="Times New Roman"/>
              </a:rPr>
              <a:t>Deità </a:t>
            </a:r>
            <a:r>
              <a:rPr sz="1200" spc="-5" dirty="0">
                <a:latin typeface="Times New Roman"/>
                <a:cs typeface="Times New Roman"/>
              </a:rPr>
              <a:t>sono </a:t>
            </a:r>
            <a:r>
              <a:rPr sz="1200" dirty="0">
                <a:latin typeface="Times New Roman"/>
                <a:cs typeface="Times New Roman"/>
              </a:rPr>
              <a:t>posti </a:t>
            </a:r>
            <a:r>
              <a:rPr sz="1200" spc="-5" dirty="0">
                <a:latin typeface="Times New Roman"/>
                <a:cs typeface="Times New Roman"/>
              </a:rPr>
              <a:t>sotto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giurisdizione dei capi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designazione, </a:t>
            </a:r>
            <a:r>
              <a:rPr sz="1200" dirty="0">
                <a:latin typeface="Times New Roman"/>
                <a:cs typeface="Times New Roman"/>
              </a:rPr>
              <a:t>un  </a:t>
            </a:r>
            <a:r>
              <a:rPr sz="1200" spc="-5" dirty="0">
                <a:latin typeface="Times New Roman"/>
                <a:cs typeface="Times New Roman"/>
              </a:rPr>
              <a:t>gruppo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supernafini </a:t>
            </a:r>
            <a:r>
              <a:rPr sz="1200" dirty="0">
                <a:latin typeface="Times New Roman"/>
                <a:cs typeface="Times New Roman"/>
              </a:rPr>
              <a:t>primari, e </a:t>
            </a:r>
            <a:r>
              <a:rPr sz="1200" spc="-5" dirty="0">
                <a:latin typeface="Times New Roman"/>
                <a:cs typeface="Times New Roman"/>
              </a:rPr>
              <a:t>vengono </a:t>
            </a:r>
            <a:r>
              <a:rPr sz="1200" dirty="0">
                <a:latin typeface="Times New Roman"/>
                <a:cs typeface="Times New Roman"/>
              </a:rPr>
              <a:t>rimandati a </a:t>
            </a:r>
            <a:r>
              <a:rPr sz="1200" spc="-5" dirty="0">
                <a:latin typeface="Times New Roman"/>
                <a:cs typeface="Times New Roman"/>
              </a:rPr>
              <a:t>lavorare nei regni </a:t>
            </a:r>
            <a:r>
              <a:rPr sz="1200" dirty="0">
                <a:latin typeface="Times New Roman"/>
                <a:cs typeface="Times New Roman"/>
              </a:rPr>
              <a:t>dello spazio per un </a:t>
            </a:r>
            <a:r>
              <a:rPr sz="1200" spc="-5" dirty="0">
                <a:latin typeface="Times New Roman"/>
                <a:cs typeface="Times New Roman"/>
              </a:rPr>
              <a:t>periodo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inferiore ad </a:t>
            </a:r>
            <a:r>
              <a:rPr sz="1200" dirty="0">
                <a:latin typeface="Times New Roman"/>
                <a:cs typeface="Times New Roman"/>
              </a:rPr>
              <a:t>un millennio.  </a:t>
            </a:r>
            <a:r>
              <a:rPr sz="1200" spc="-5" dirty="0">
                <a:latin typeface="Times New Roman"/>
                <a:cs typeface="Times New Roman"/>
              </a:rPr>
              <a:t>Essi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ritornano </a:t>
            </a:r>
            <a:r>
              <a:rPr sz="1200" dirty="0">
                <a:latin typeface="Times New Roman"/>
                <a:cs typeface="Times New Roman"/>
              </a:rPr>
              <a:t>mai </a:t>
            </a:r>
            <a:r>
              <a:rPr sz="1200" spc="-5" dirty="0">
                <a:latin typeface="Times New Roman"/>
                <a:cs typeface="Times New Roman"/>
              </a:rPr>
              <a:t>nel Superuniverso </a:t>
            </a:r>
            <a:r>
              <a:rPr sz="1200" dirty="0">
                <a:latin typeface="Times New Roman"/>
                <a:cs typeface="Times New Roman"/>
              </a:rPr>
              <a:t>in cui sono </a:t>
            </a:r>
            <a:r>
              <a:rPr sz="1200" spc="-5" dirty="0">
                <a:latin typeface="Times New Roman"/>
                <a:cs typeface="Times New Roman"/>
              </a:rPr>
              <a:t>nati,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sempre </a:t>
            </a:r>
            <a:r>
              <a:rPr sz="1200" dirty="0">
                <a:latin typeface="Times New Roman"/>
                <a:cs typeface="Times New Roman"/>
              </a:rPr>
              <a:t>nella </a:t>
            </a:r>
            <a:r>
              <a:rPr sz="1200" spc="-5" dirty="0">
                <a:latin typeface="Times New Roman"/>
                <a:cs typeface="Times New Roman"/>
              </a:rPr>
              <a:t>supercreazione </a:t>
            </a:r>
            <a:r>
              <a:rPr sz="1200" dirty="0">
                <a:latin typeface="Times New Roman"/>
                <a:cs typeface="Times New Roman"/>
              </a:rPr>
              <a:t>più propizia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loro riaddestramento  preparatorio alla </a:t>
            </a:r>
            <a:r>
              <a:rPr sz="1200" dirty="0">
                <a:latin typeface="Times New Roman"/>
                <a:cs typeface="Times New Roman"/>
              </a:rPr>
              <a:t>seconda </a:t>
            </a:r>
            <a:r>
              <a:rPr sz="1200" spc="-5" dirty="0">
                <a:latin typeface="Times New Roman"/>
                <a:cs typeface="Times New Roman"/>
              </a:rPr>
              <a:t>avventura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Deità. </a:t>
            </a:r>
            <a:r>
              <a:rPr sz="1200" dirty="0">
                <a:latin typeface="Times New Roman"/>
                <a:cs typeface="Times New Roman"/>
              </a:rPr>
              <a:t>Successivamente a </a:t>
            </a:r>
            <a:r>
              <a:rPr sz="1200" spc="-5" dirty="0">
                <a:latin typeface="Times New Roman"/>
                <a:cs typeface="Times New Roman"/>
              </a:rPr>
              <a:t>questo servizio, su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stessa proposta, essi ritornano </a:t>
            </a:r>
            <a:r>
              <a:rPr sz="1200" spc="10" dirty="0">
                <a:latin typeface="Times New Roman"/>
                <a:cs typeface="Times New Roman"/>
              </a:rPr>
              <a:t>sul  </a:t>
            </a:r>
            <a:r>
              <a:rPr sz="1200" spc="-5" dirty="0">
                <a:latin typeface="Times New Roman"/>
                <a:cs typeface="Times New Roman"/>
              </a:rPr>
              <a:t>cerchio esterno </a:t>
            </a:r>
            <a:r>
              <a:rPr sz="1200" dirty="0">
                <a:latin typeface="Times New Roman"/>
                <a:cs typeface="Times New Roman"/>
              </a:rPr>
              <a:t>di Havona, sono </a:t>
            </a:r>
            <a:r>
              <a:rPr sz="1200" spc="-5" dirty="0">
                <a:latin typeface="Times New Roman"/>
                <a:cs typeface="Times New Roman"/>
              </a:rPr>
              <a:t>immediatamente accompagnati nel cerchio </a:t>
            </a:r>
            <a:r>
              <a:rPr sz="1200" dirty="0">
                <a:latin typeface="Times New Roman"/>
                <a:cs typeface="Times New Roman"/>
              </a:rPr>
              <a:t>in cui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è interrotta la loro </a:t>
            </a:r>
            <a:r>
              <a:rPr sz="1200" spc="-5" dirty="0">
                <a:latin typeface="Times New Roman"/>
                <a:cs typeface="Times New Roman"/>
              </a:rPr>
              <a:t>carriera </a:t>
            </a:r>
            <a:r>
              <a:rPr sz="1200" dirty="0">
                <a:latin typeface="Times New Roman"/>
                <a:cs typeface="Times New Roman"/>
              </a:rPr>
              <a:t>e ricominciano  </a:t>
            </a:r>
            <a:r>
              <a:rPr sz="1200" spc="-5" dirty="0">
                <a:latin typeface="Times New Roman"/>
                <a:cs typeface="Times New Roman"/>
              </a:rPr>
              <a:t>subito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preparativi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l’avventura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Deità.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supernafini secondari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mancano </a:t>
            </a:r>
            <a:r>
              <a:rPr sz="1200" dirty="0">
                <a:latin typeface="Times New Roman"/>
                <a:cs typeface="Times New Roman"/>
              </a:rPr>
              <a:t>mai di </a:t>
            </a:r>
            <a:r>
              <a:rPr sz="1200" spc="-5" dirty="0">
                <a:latin typeface="Times New Roman"/>
                <a:cs typeface="Times New Roman"/>
              </a:rPr>
              <a:t>pilotare con successo </a:t>
            </a:r>
            <a:r>
              <a:rPr sz="1200" dirty="0">
                <a:latin typeface="Times New Roman"/>
                <a:cs typeface="Times New Roman"/>
              </a:rPr>
              <a:t>i loro </a:t>
            </a:r>
            <a:r>
              <a:rPr sz="1200" spc="5" dirty="0">
                <a:latin typeface="Times New Roman"/>
                <a:cs typeface="Times New Roman"/>
              </a:rPr>
              <a:t>soggetti </a:t>
            </a:r>
            <a:r>
              <a:rPr sz="1200" dirty="0">
                <a:latin typeface="Times New Roman"/>
                <a:cs typeface="Times New Roman"/>
              </a:rPr>
              <a:t>nel  </a:t>
            </a:r>
            <a:r>
              <a:rPr sz="1200" spc="-5" dirty="0">
                <a:latin typeface="Times New Roman"/>
                <a:cs typeface="Times New Roman"/>
              </a:rPr>
              <a:t>secondo tentativo,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gli stessi </a:t>
            </a:r>
            <a:r>
              <a:rPr sz="1200" dirty="0">
                <a:latin typeface="Times New Roman"/>
                <a:cs typeface="Times New Roman"/>
              </a:rPr>
              <a:t>ministri </a:t>
            </a:r>
            <a:r>
              <a:rPr sz="1200" spc="-5" dirty="0">
                <a:latin typeface="Times New Roman"/>
                <a:cs typeface="Times New Roman"/>
              </a:rPr>
              <a:t>superafici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altre guide assistono </a:t>
            </a:r>
            <a:r>
              <a:rPr sz="1200" dirty="0">
                <a:latin typeface="Times New Roman"/>
                <a:cs typeface="Times New Roman"/>
              </a:rPr>
              <a:t>sempre questi </a:t>
            </a:r>
            <a:r>
              <a:rPr sz="1200" spc="-5" dirty="0">
                <a:latin typeface="Times New Roman"/>
                <a:cs typeface="Times New Roman"/>
              </a:rPr>
              <a:t>candidati </a:t>
            </a:r>
            <a:r>
              <a:rPr sz="1200" dirty="0">
                <a:latin typeface="Times New Roman"/>
                <a:cs typeface="Times New Roman"/>
              </a:rPr>
              <a:t>durante la loro seconda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avventura.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>
              <a:lnSpc>
                <a:spcPct val="100000"/>
              </a:lnSpc>
              <a:spcBef>
                <a:spcPts val="5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9. Le guide del</a:t>
            </a:r>
            <a:r>
              <a:rPr sz="1600" b="1" spc="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Padre</a:t>
            </a:r>
            <a:endParaRPr sz="1600">
              <a:latin typeface="Times New Roman"/>
              <a:cs typeface="Times New Roman"/>
            </a:endParaRPr>
          </a:p>
          <a:p>
            <a:pPr marL="63500" marR="99060">
              <a:lnSpc>
                <a:spcPct val="95900"/>
              </a:lnSpc>
              <a:spcBef>
                <a:spcPts val="137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(294.5) 26:9.1 </a:t>
            </a:r>
            <a:r>
              <a:rPr sz="1200" spc="-5" dirty="0">
                <a:latin typeface="Times New Roman"/>
                <a:cs typeface="Times New Roman"/>
              </a:rPr>
              <a:t>Quando l’anima del pellegrino </a:t>
            </a:r>
            <a:r>
              <a:rPr sz="1200" dirty="0">
                <a:latin typeface="Times New Roman"/>
                <a:cs typeface="Times New Roman"/>
              </a:rPr>
              <a:t>raggiunge il </a:t>
            </a:r>
            <a:r>
              <a:rPr sz="1200" spc="-5" dirty="0">
                <a:latin typeface="Times New Roman"/>
                <a:cs typeface="Times New Roman"/>
              </a:rPr>
              <a:t>terzo cerchio </a:t>
            </a:r>
            <a:r>
              <a:rPr sz="1200" dirty="0">
                <a:latin typeface="Times New Roman"/>
                <a:cs typeface="Times New Roman"/>
              </a:rPr>
              <a:t>di Havona, è posta </a:t>
            </a:r>
            <a:r>
              <a:rPr sz="1200" spc="-5" dirty="0">
                <a:latin typeface="Times New Roman"/>
                <a:cs typeface="Times New Roman"/>
              </a:rPr>
              <a:t>sotto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tutela delle guide del Padre, </a:t>
            </a:r>
            <a:r>
              <a:rPr sz="1200" dirty="0">
                <a:latin typeface="Times New Roman"/>
                <a:cs typeface="Times New Roman"/>
              </a:rPr>
              <a:t>i  ministri </a:t>
            </a:r>
            <a:r>
              <a:rPr sz="1200" spc="-5" dirty="0">
                <a:latin typeface="Times New Roman"/>
                <a:cs typeface="Times New Roman"/>
              </a:rPr>
              <a:t>superafici </a:t>
            </a:r>
            <a:r>
              <a:rPr sz="1200" dirty="0">
                <a:latin typeface="Times New Roman"/>
                <a:cs typeface="Times New Roman"/>
              </a:rPr>
              <a:t>più anziani, più </a:t>
            </a:r>
            <a:r>
              <a:rPr sz="1200" spc="-5" dirty="0">
                <a:latin typeface="Times New Roman"/>
                <a:cs typeface="Times New Roman"/>
              </a:rPr>
              <a:t>qualificati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maggior esperienza. Sui </a:t>
            </a:r>
            <a:r>
              <a:rPr sz="1200" dirty="0">
                <a:latin typeface="Times New Roman"/>
                <a:cs typeface="Times New Roman"/>
              </a:rPr>
              <a:t>mondi di questo </a:t>
            </a:r>
            <a:r>
              <a:rPr sz="1200" spc="-5" dirty="0">
                <a:latin typeface="Times New Roman"/>
                <a:cs typeface="Times New Roman"/>
              </a:rPr>
              <a:t>circuito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guide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Padre </a:t>
            </a:r>
            <a:r>
              <a:rPr sz="1200" dirty="0">
                <a:latin typeface="Times New Roman"/>
                <a:cs typeface="Times New Roman"/>
              </a:rPr>
              <a:t>mantengono  </a:t>
            </a:r>
            <a:r>
              <a:rPr sz="1200" spc="-5" dirty="0">
                <a:latin typeface="Times New Roman"/>
                <a:cs typeface="Times New Roman"/>
              </a:rPr>
              <a:t>scuole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saggezza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collegi </a:t>
            </a:r>
            <a:r>
              <a:rPr sz="1200" dirty="0">
                <a:latin typeface="Times New Roman"/>
                <a:cs typeface="Times New Roman"/>
              </a:rPr>
              <a:t>di tecnica </a:t>
            </a:r>
            <a:r>
              <a:rPr sz="1200" spc="-5" dirty="0">
                <a:latin typeface="Times New Roman"/>
                <a:cs typeface="Times New Roman"/>
              </a:rPr>
              <a:t>nei </a:t>
            </a:r>
            <a:r>
              <a:rPr sz="1200" dirty="0">
                <a:latin typeface="Times New Roman"/>
                <a:cs typeface="Times New Roman"/>
              </a:rPr>
              <a:t>quali tutti </a:t>
            </a:r>
            <a:r>
              <a:rPr sz="1200" spc="-5" dirty="0">
                <a:latin typeface="Times New Roman"/>
                <a:cs typeface="Times New Roman"/>
              </a:rPr>
              <a:t>gli esseri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abitano </a:t>
            </a:r>
            <a:r>
              <a:rPr sz="1200" dirty="0">
                <a:latin typeface="Times New Roman"/>
                <a:cs typeface="Times New Roman"/>
              </a:rPr>
              <a:t>l’Universo </a:t>
            </a:r>
            <a:r>
              <a:rPr sz="1200" spc="-5" dirty="0">
                <a:latin typeface="Times New Roman"/>
                <a:cs typeface="Times New Roman"/>
              </a:rPr>
              <a:t>centrale </a:t>
            </a:r>
            <a:r>
              <a:rPr sz="1200" dirty="0">
                <a:latin typeface="Times New Roman"/>
                <a:cs typeface="Times New Roman"/>
              </a:rPr>
              <a:t>servono </a:t>
            </a:r>
            <a:r>
              <a:rPr sz="1200" spc="-5" dirty="0">
                <a:latin typeface="Times New Roman"/>
                <a:cs typeface="Times New Roman"/>
              </a:rPr>
              <a:t>come insegnanti. </a:t>
            </a:r>
            <a:r>
              <a:rPr sz="1200" dirty="0">
                <a:latin typeface="Times New Roman"/>
                <a:cs typeface="Times New Roman"/>
              </a:rPr>
              <a:t>Non viene  </a:t>
            </a:r>
            <a:r>
              <a:rPr sz="1200" spc="-5" dirty="0">
                <a:latin typeface="Times New Roman"/>
                <a:cs typeface="Times New Roman"/>
              </a:rPr>
              <a:t>trascurato </a:t>
            </a:r>
            <a:r>
              <a:rPr sz="1200" dirty="0">
                <a:latin typeface="Times New Roman"/>
                <a:cs typeface="Times New Roman"/>
              </a:rPr>
              <a:t>nulla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possa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utile ad una creatura </a:t>
            </a:r>
            <a:r>
              <a:rPr sz="1200" spc="-5" dirty="0">
                <a:latin typeface="Times New Roman"/>
                <a:cs typeface="Times New Roman"/>
              </a:rPr>
              <a:t>del tempo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questa avventura trascendente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raggiungimento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dell’eternità.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51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517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97215" cy="39573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6858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(294.6) 26:9.2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raggiungimento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Padre Universale </a:t>
            </a:r>
            <a:r>
              <a:rPr sz="1200" dirty="0">
                <a:latin typeface="Times New Roman"/>
                <a:cs typeface="Times New Roman"/>
              </a:rPr>
              <a:t>è il </a:t>
            </a:r>
            <a:r>
              <a:rPr sz="1200" spc="-5" dirty="0">
                <a:latin typeface="Times New Roman"/>
                <a:cs typeface="Times New Roman"/>
              </a:rPr>
              <a:t>passaporto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l’eternità, nonostante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circuiti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restano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attraversare. </a:t>
            </a:r>
            <a:r>
              <a:rPr sz="1200" dirty="0">
                <a:latin typeface="Times New Roman"/>
                <a:cs typeface="Times New Roman"/>
              </a:rPr>
              <a:t>È  </a:t>
            </a:r>
            <a:r>
              <a:rPr sz="1200" spc="-5" dirty="0">
                <a:latin typeface="Times New Roman"/>
                <a:cs typeface="Times New Roman"/>
              </a:rPr>
              <a:t>perciò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circostanza </a:t>
            </a:r>
            <a:r>
              <a:rPr sz="1200" dirty="0">
                <a:latin typeface="Times New Roman"/>
                <a:cs typeface="Times New Roman"/>
              </a:rPr>
              <a:t>importante </a:t>
            </a:r>
            <a:r>
              <a:rPr sz="1200" spc="-5" dirty="0">
                <a:latin typeface="Times New Roman"/>
                <a:cs typeface="Times New Roman"/>
              </a:rPr>
              <a:t>sul </a:t>
            </a:r>
            <a:r>
              <a:rPr sz="1200" dirty="0">
                <a:latin typeface="Times New Roman"/>
                <a:cs typeface="Times New Roman"/>
              </a:rPr>
              <a:t>mondo pilota </a:t>
            </a:r>
            <a:r>
              <a:rPr sz="1200" spc="-5" dirty="0">
                <a:latin typeface="Times New Roman"/>
                <a:cs typeface="Times New Roman"/>
              </a:rPr>
              <a:t>del cerchio numero </a:t>
            </a:r>
            <a:r>
              <a:rPr sz="1200" dirty="0">
                <a:latin typeface="Times New Roman"/>
                <a:cs typeface="Times New Roman"/>
              </a:rPr>
              <a:t>tre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il trio di </a:t>
            </a:r>
            <a:r>
              <a:rPr sz="1200" spc="-5" dirty="0">
                <a:latin typeface="Times New Roman"/>
                <a:cs typeface="Times New Roman"/>
              </a:rPr>
              <a:t>transito annuncia </a:t>
            </a:r>
            <a:r>
              <a:rPr sz="1200" dirty="0">
                <a:latin typeface="Times New Roman"/>
                <a:cs typeface="Times New Roman"/>
              </a:rPr>
              <a:t>che l’ultima </a:t>
            </a:r>
            <a:r>
              <a:rPr sz="1200" spc="-5" dirty="0">
                <a:latin typeface="Times New Roman"/>
                <a:cs typeface="Times New Roman"/>
              </a:rPr>
              <a:t>avventura  del tempo </a:t>
            </a:r>
            <a:r>
              <a:rPr sz="1200" dirty="0">
                <a:latin typeface="Times New Roman"/>
                <a:cs typeface="Times New Roman"/>
              </a:rPr>
              <a:t>sta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iniziare; che </a:t>
            </a:r>
            <a:r>
              <a:rPr sz="1200" spc="-5" dirty="0">
                <a:latin typeface="Times New Roman"/>
                <a:cs typeface="Times New Roman"/>
              </a:rPr>
              <a:t>un’altra creatura </a:t>
            </a:r>
            <a:r>
              <a:rPr sz="1200" dirty="0">
                <a:latin typeface="Times New Roman"/>
                <a:cs typeface="Times New Roman"/>
              </a:rPr>
              <a:t>dello </a:t>
            </a:r>
            <a:r>
              <a:rPr sz="1200" spc="-5" dirty="0">
                <a:latin typeface="Times New Roman"/>
                <a:cs typeface="Times New Roman"/>
              </a:rPr>
              <a:t>spazio cerca </a:t>
            </a:r>
            <a:r>
              <a:rPr sz="1200" dirty="0">
                <a:latin typeface="Times New Roman"/>
                <a:cs typeface="Times New Roman"/>
              </a:rPr>
              <a:t>di entrare in </a:t>
            </a:r>
            <a:r>
              <a:rPr sz="1200" spc="-5" dirty="0">
                <a:latin typeface="Times New Roman"/>
                <a:cs typeface="Times New Roman"/>
              </a:rPr>
              <a:t>Paradiso attraverso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portali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dell’eternità.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17970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(295.1) 26:9.3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prova del </a:t>
            </a:r>
            <a:r>
              <a:rPr sz="1200" spc="-5" dirty="0">
                <a:latin typeface="Times New Roman"/>
                <a:cs typeface="Times New Roman"/>
              </a:rPr>
              <a:t>tempo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quasi </a:t>
            </a:r>
            <a:r>
              <a:rPr sz="1200" dirty="0">
                <a:latin typeface="Times New Roman"/>
                <a:cs typeface="Times New Roman"/>
              </a:rPr>
              <a:t>finita; la </a:t>
            </a:r>
            <a:r>
              <a:rPr sz="1200" spc="-5" dirty="0">
                <a:latin typeface="Times New Roman"/>
                <a:cs typeface="Times New Roman"/>
              </a:rPr>
              <a:t>corsa per l’eternità </a:t>
            </a:r>
            <a:r>
              <a:rPr sz="1200" dirty="0">
                <a:latin typeface="Times New Roman"/>
                <a:cs typeface="Times New Roman"/>
              </a:rPr>
              <a:t>è quasi tutta </a:t>
            </a:r>
            <a:r>
              <a:rPr sz="1200" spc="-5" dirty="0">
                <a:latin typeface="Times New Roman"/>
                <a:cs typeface="Times New Roman"/>
              </a:rPr>
              <a:t>compiuta.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giorni dell’incertezza stanno per finire; 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tentazione del </a:t>
            </a:r>
            <a:r>
              <a:rPr sz="1200" dirty="0">
                <a:latin typeface="Times New Roman"/>
                <a:cs typeface="Times New Roman"/>
              </a:rPr>
              <a:t>dubbio </a:t>
            </a:r>
            <a:r>
              <a:rPr sz="1200" spc="-5" dirty="0">
                <a:latin typeface="Times New Roman"/>
                <a:cs typeface="Times New Roman"/>
              </a:rPr>
              <a:t>sta scomparendo; </a:t>
            </a:r>
            <a:r>
              <a:rPr sz="1200" dirty="0">
                <a:latin typeface="Times New Roman"/>
                <a:cs typeface="Times New Roman"/>
              </a:rPr>
              <a:t>l’ingiunzione di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i="1" spc="-5" dirty="0">
                <a:latin typeface="Times New Roman"/>
                <a:cs typeface="Times New Roman"/>
              </a:rPr>
              <a:t>perfetto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stata osservata. Dal </a:t>
            </a:r>
            <a:r>
              <a:rPr sz="1200" dirty="0">
                <a:latin typeface="Times New Roman"/>
                <a:cs typeface="Times New Roman"/>
              </a:rPr>
              <a:t>punto più basso </a:t>
            </a:r>
            <a:r>
              <a:rPr sz="1200" spc="-5" dirty="0">
                <a:latin typeface="Times New Roman"/>
                <a:cs typeface="Times New Roman"/>
              </a:rPr>
              <a:t>dell’esistenza  intelligente </a:t>
            </a:r>
            <a:r>
              <a:rPr sz="1200" dirty="0">
                <a:latin typeface="Times New Roman"/>
                <a:cs typeface="Times New Roman"/>
              </a:rPr>
              <a:t>la creatura del </a:t>
            </a:r>
            <a:r>
              <a:rPr sz="1200" spc="-5" dirty="0">
                <a:latin typeface="Times New Roman"/>
                <a:cs typeface="Times New Roman"/>
              </a:rPr>
              <a:t>tempo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personalità materiale </a:t>
            </a:r>
            <a:r>
              <a:rPr sz="1200" dirty="0">
                <a:latin typeface="Times New Roman"/>
                <a:cs typeface="Times New Roman"/>
              </a:rPr>
              <a:t>ha </a:t>
            </a:r>
            <a:r>
              <a:rPr sz="1200" spc="-5" dirty="0">
                <a:latin typeface="Times New Roman"/>
                <a:cs typeface="Times New Roman"/>
              </a:rPr>
              <a:t>asceso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sfere </a:t>
            </a:r>
            <a:r>
              <a:rPr sz="1200" spc="-5" dirty="0">
                <a:latin typeface="Times New Roman"/>
                <a:cs typeface="Times New Roman"/>
              </a:rPr>
              <a:t>evoluzionarie dello </a:t>
            </a:r>
            <a:r>
              <a:rPr sz="1200" dirty="0">
                <a:latin typeface="Times New Roman"/>
                <a:cs typeface="Times New Roman"/>
              </a:rPr>
              <a:t>spazio, </a:t>
            </a:r>
            <a:r>
              <a:rPr sz="1200" spc="-5" dirty="0">
                <a:latin typeface="Times New Roman"/>
                <a:cs typeface="Times New Roman"/>
              </a:rPr>
              <a:t>provando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così</a:t>
            </a:r>
            <a:endParaRPr sz="1200">
              <a:latin typeface="Times New Roman"/>
              <a:cs typeface="Times New Roman"/>
            </a:endParaRPr>
          </a:p>
          <a:p>
            <a:pPr marL="76200" marR="231775">
              <a:lnSpc>
                <a:spcPts val="1380"/>
              </a:lnSpc>
              <a:spcBef>
                <a:spcPts val="40"/>
              </a:spcBef>
            </a:pPr>
            <a:r>
              <a:rPr sz="1200" spc="-5" dirty="0">
                <a:latin typeface="Times New Roman"/>
                <a:cs typeface="Times New Roman"/>
              </a:rPr>
              <a:t>l’eseguibilità del piano d’ascensione </a:t>
            </a:r>
            <a:r>
              <a:rPr sz="1200" dirty="0">
                <a:latin typeface="Times New Roman"/>
                <a:cs typeface="Times New Roman"/>
              </a:rPr>
              <a:t>e dimostrando </a:t>
            </a:r>
            <a:r>
              <a:rPr sz="1200" spc="-5" dirty="0">
                <a:latin typeface="Times New Roman"/>
                <a:cs typeface="Times New Roman"/>
              </a:rPr>
              <a:t>per sempre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giustezza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l’esattezza del </a:t>
            </a:r>
            <a:r>
              <a:rPr sz="1200" dirty="0">
                <a:latin typeface="Times New Roman"/>
                <a:cs typeface="Times New Roman"/>
              </a:rPr>
              <a:t>comandamento </a:t>
            </a:r>
            <a:r>
              <a:rPr sz="1200" spc="-5" dirty="0">
                <a:latin typeface="Times New Roman"/>
                <a:cs typeface="Times New Roman"/>
              </a:rPr>
              <a:t>del Padre </a:t>
            </a:r>
            <a:r>
              <a:rPr sz="1200" dirty="0">
                <a:latin typeface="Times New Roman"/>
                <a:cs typeface="Times New Roman"/>
              </a:rPr>
              <a:t>Universale  </a:t>
            </a:r>
            <a:r>
              <a:rPr sz="1200" spc="-5" dirty="0">
                <a:latin typeface="Times New Roman"/>
                <a:cs typeface="Times New Roman"/>
              </a:rPr>
              <a:t>alle sue </a:t>
            </a:r>
            <a:r>
              <a:rPr sz="1200" dirty="0">
                <a:latin typeface="Times New Roman"/>
                <a:cs typeface="Times New Roman"/>
              </a:rPr>
              <a:t>umili </a:t>
            </a:r>
            <a:r>
              <a:rPr sz="1200" spc="-5" dirty="0">
                <a:latin typeface="Times New Roman"/>
                <a:cs typeface="Times New Roman"/>
              </a:rPr>
              <a:t>creature </a:t>
            </a:r>
            <a:r>
              <a:rPr sz="1200" dirty="0">
                <a:latin typeface="Times New Roman"/>
                <a:cs typeface="Times New Roman"/>
              </a:rPr>
              <a:t>dei mondi: </a:t>
            </a:r>
            <a:r>
              <a:rPr sz="1200" spc="-5" dirty="0">
                <a:latin typeface="Times New Roman"/>
                <a:cs typeface="Times New Roman"/>
              </a:rPr>
              <a:t>“Siate perfetti, </a:t>
            </a:r>
            <a:r>
              <a:rPr sz="1200" dirty="0">
                <a:latin typeface="Times New Roman"/>
                <a:cs typeface="Times New Roman"/>
              </a:rPr>
              <a:t>così come io </a:t>
            </a:r>
            <a:r>
              <a:rPr sz="1200" spc="-5" dirty="0">
                <a:latin typeface="Times New Roman"/>
                <a:cs typeface="Times New Roman"/>
              </a:rPr>
              <a:t>sono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perfetto.”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278130">
              <a:lnSpc>
                <a:spcPct val="959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(295.2) 26:9.4 </a:t>
            </a:r>
            <a:r>
              <a:rPr sz="1200" spc="-5" dirty="0">
                <a:latin typeface="Times New Roman"/>
                <a:cs typeface="Times New Roman"/>
              </a:rPr>
              <a:t>Passo </a:t>
            </a:r>
            <a:r>
              <a:rPr sz="1200" dirty="0">
                <a:latin typeface="Times New Roman"/>
                <a:cs typeface="Times New Roman"/>
              </a:rPr>
              <a:t>dopo </a:t>
            </a:r>
            <a:r>
              <a:rPr sz="1200" spc="-5" dirty="0">
                <a:latin typeface="Times New Roman"/>
                <a:cs typeface="Times New Roman"/>
              </a:rPr>
              <a:t>passo, </a:t>
            </a:r>
            <a:r>
              <a:rPr sz="1200" dirty="0">
                <a:latin typeface="Times New Roman"/>
                <a:cs typeface="Times New Roman"/>
              </a:rPr>
              <a:t>vita dopo vita, mondo dopo mondo, la </a:t>
            </a:r>
            <a:r>
              <a:rPr sz="1200" spc="-5" dirty="0">
                <a:latin typeface="Times New Roman"/>
                <a:cs typeface="Times New Roman"/>
              </a:rPr>
              <a:t>carriera ascendente </a:t>
            </a:r>
            <a:r>
              <a:rPr sz="1200" dirty="0">
                <a:latin typeface="Times New Roman"/>
                <a:cs typeface="Times New Roman"/>
              </a:rPr>
              <a:t>è stata </a:t>
            </a:r>
            <a:r>
              <a:rPr sz="1200" spc="-5" dirty="0">
                <a:latin typeface="Times New Roman"/>
                <a:cs typeface="Times New Roman"/>
              </a:rPr>
              <a:t>completata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meta </a:t>
            </a:r>
            <a:r>
              <a:rPr sz="1200" dirty="0">
                <a:latin typeface="Times New Roman"/>
                <a:cs typeface="Times New Roman"/>
              </a:rPr>
              <a:t>della Deità è  stata </a:t>
            </a:r>
            <a:r>
              <a:rPr sz="1200" spc="-5" dirty="0">
                <a:latin typeface="Times New Roman"/>
                <a:cs typeface="Times New Roman"/>
              </a:rPr>
              <a:t>raggiunta.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sopravvivenza è </a:t>
            </a:r>
            <a:r>
              <a:rPr sz="1200" spc="-5" dirty="0">
                <a:latin typeface="Times New Roman"/>
                <a:cs typeface="Times New Roman"/>
              </a:rPr>
              <a:t>completa </a:t>
            </a:r>
            <a:r>
              <a:rPr sz="1200" dirty="0">
                <a:latin typeface="Times New Roman"/>
                <a:cs typeface="Times New Roman"/>
              </a:rPr>
              <a:t>in perfezione 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perfezione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ricolma della </a:t>
            </a:r>
            <a:r>
              <a:rPr sz="1200" dirty="0">
                <a:latin typeface="Times New Roman"/>
                <a:cs typeface="Times New Roman"/>
              </a:rPr>
              <a:t>supremazia </a:t>
            </a:r>
            <a:r>
              <a:rPr sz="1200" spc="-5" dirty="0">
                <a:latin typeface="Times New Roman"/>
                <a:cs typeface="Times New Roman"/>
              </a:rPr>
              <a:t>della divinità.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tempo </a:t>
            </a:r>
            <a:r>
              <a:rPr sz="1200" dirty="0">
                <a:latin typeface="Times New Roman"/>
                <a:cs typeface="Times New Roman"/>
              </a:rPr>
              <a:t>è  </a:t>
            </a:r>
            <a:r>
              <a:rPr sz="1200" spc="-5" dirty="0">
                <a:latin typeface="Times New Roman"/>
                <a:cs typeface="Times New Roman"/>
              </a:rPr>
              <a:t>perduto nell’eternità;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spazio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assorbito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un’identità ed armonia </a:t>
            </a:r>
            <a:r>
              <a:rPr sz="1200" dirty="0">
                <a:latin typeface="Times New Roman"/>
                <a:cs typeface="Times New Roman"/>
              </a:rPr>
              <a:t>di adorazione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Padre Universale. </a:t>
            </a:r>
            <a:r>
              <a:rPr sz="1200" spc="-1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trasmissioni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Havona inviano </a:t>
            </a:r>
            <a:r>
              <a:rPr sz="1200" dirty="0">
                <a:latin typeface="Times New Roman"/>
                <a:cs typeface="Times New Roman"/>
              </a:rPr>
              <a:t>come lampi i </a:t>
            </a:r>
            <a:r>
              <a:rPr sz="1200" spc="-5" dirty="0">
                <a:latin typeface="Times New Roman"/>
                <a:cs typeface="Times New Roman"/>
              </a:rPr>
              <a:t>rapporti </a:t>
            </a:r>
            <a:r>
              <a:rPr sz="1200" dirty="0">
                <a:latin typeface="Times New Roman"/>
                <a:cs typeface="Times New Roman"/>
              </a:rPr>
              <a:t>spaziali di </a:t>
            </a:r>
            <a:r>
              <a:rPr sz="1200" spc="-5" dirty="0">
                <a:latin typeface="Times New Roman"/>
                <a:cs typeface="Times New Roman"/>
              </a:rPr>
              <a:t>gloria, </a:t>
            </a:r>
            <a:r>
              <a:rPr sz="1200" dirty="0">
                <a:latin typeface="Times New Roman"/>
                <a:cs typeface="Times New Roman"/>
              </a:rPr>
              <a:t>la buona </a:t>
            </a:r>
            <a:r>
              <a:rPr sz="1200" spc="-5" dirty="0">
                <a:latin typeface="Times New Roman"/>
                <a:cs typeface="Times New Roman"/>
              </a:rPr>
              <a:t>novella </a:t>
            </a:r>
            <a:r>
              <a:rPr sz="1200" dirty="0">
                <a:latin typeface="Times New Roman"/>
                <a:cs typeface="Times New Roman"/>
              </a:rPr>
              <a:t>che in tutta </a:t>
            </a:r>
            <a:r>
              <a:rPr sz="1200" spc="-5" dirty="0">
                <a:latin typeface="Times New Roman"/>
                <a:cs typeface="Times New Roman"/>
              </a:rPr>
              <a:t>verità </a:t>
            </a:r>
            <a:r>
              <a:rPr sz="1200" dirty="0">
                <a:latin typeface="Times New Roman"/>
                <a:cs typeface="Times New Roman"/>
              </a:rPr>
              <a:t>le creature coscienziose di </a:t>
            </a:r>
            <a:r>
              <a:rPr sz="1200" spc="-5" dirty="0">
                <a:latin typeface="Times New Roman"/>
                <a:cs typeface="Times New Roman"/>
              </a:rPr>
              <a:t>natura  animale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origine materiale sono realmente ed eternamente </a:t>
            </a:r>
            <a:r>
              <a:rPr sz="1200" dirty="0">
                <a:latin typeface="Times New Roman"/>
                <a:cs typeface="Times New Roman"/>
              </a:rPr>
              <a:t>divenute, mediante </a:t>
            </a:r>
            <a:r>
              <a:rPr sz="1200" spc="-5" dirty="0">
                <a:latin typeface="Times New Roman"/>
                <a:cs typeface="Times New Roman"/>
              </a:rPr>
              <a:t>l’ascensione </a:t>
            </a:r>
            <a:r>
              <a:rPr sz="1200" dirty="0">
                <a:latin typeface="Times New Roman"/>
                <a:cs typeface="Times New Roman"/>
              </a:rPr>
              <a:t>evoluzionaria, i </a:t>
            </a:r>
            <a:r>
              <a:rPr sz="1200" spc="-5" dirty="0">
                <a:latin typeface="Times New Roman"/>
                <a:cs typeface="Times New Roman"/>
              </a:rPr>
              <a:t>figli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 perfezionati.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10. I consiglieri </a:t>
            </a: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ed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i</a:t>
            </a:r>
            <a:r>
              <a:rPr sz="1600" b="1" spc="-20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consulenti</a:t>
            </a:r>
            <a:endParaRPr sz="1600">
              <a:latin typeface="Times New Roman"/>
              <a:cs typeface="Times New Roman"/>
            </a:endParaRPr>
          </a:p>
          <a:p>
            <a:pPr marL="76200" marR="248920">
              <a:lnSpc>
                <a:spcPct val="95400"/>
              </a:lnSpc>
              <a:spcBef>
                <a:spcPts val="13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(295.3) 26:10.1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consiglieri </a:t>
            </a:r>
            <a:r>
              <a:rPr sz="1200" dirty="0">
                <a:latin typeface="Times New Roman"/>
                <a:cs typeface="Times New Roman"/>
              </a:rPr>
              <a:t>e i </a:t>
            </a:r>
            <a:r>
              <a:rPr sz="1200" spc="-5" dirty="0">
                <a:latin typeface="Times New Roman"/>
                <a:cs typeface="Times New Roman"/>
              </a:rPr>
              <a:t>consulenti superafici </a:t>
            </a:r>
            <a:r>
              <a:rPr sz="1200" spc="5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secondo cerchio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gli insegnanti dei figli del </a:t>
            </a:r>
            <a:r>
              <a:rPr sz="1200" dirty="0">
                <a:latin typeface="Times New Roman"/>
                <a:cs typeface="Times New Roman"/>
              </a:rPr>
              <a:t>tempo in </a:t>
            </a:r>
            <a:r>
              <a:rPr sz="1200" spc="-5" dirty="0">
                <a:latin typeface="Times New Roman"/>
                <a:cs typeface="Times New Roman"/>
              </a:rPr>
              <a:t>ciò </a:t>
            </a:r>
            <a:r>
              <a:rPr sz="1200" dirty="0">
                <a:latin typeface="Times New Roman"/>
                <a:cs typeface="Times New Roman"/>
              </a:rPr>
              <a:t>che concerne la  </a:t>
            </a:r>
            <a:r>
              <a:rPr sz="1200" spc="-5" dirty="0">
                <a:latin typeface="Times New Roman"/>
                <a:cs typeface="Times New Roman"/>
              </a:rPr>
              <a:t>carriera dell’eternità.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raggiungimento </a:t>
            </a:r>
            <a:r>
              <a:rPr sz="1200" dirty="0">
                <a:latin typeface="Times New Roman"/>
                <a:cs typeface="Times New Roman"/>
              </a:rPr>
              <a:t>del Paradiso comporta </a:t>
            </a:r>
            <a:r>
              <a:rPr sz="1200" spc="-5" dirty="0">
                <a:latin typeface="Times New Roman"/>
                <a:cs typeface="Times New Roman"/>
              </a:rPr>
              <a:t>responsabilità </a:t>
            </a:r>
            <a:r>
              <a:rPr sz="1200" dirty="0">
                <a:latin typeface="Times New Roman"/>
                <a:cs typeface="Times New Roman"/>
              </a:rPr>
              <a:t>di ordine nuovo e più </a:t>
            </a:r>
            <a:r>
              <a:rPr sz="1200" spc="-5" dirty="0">
                <a:latin typeface="Times New Roman"/>
                <a:cs typeface="Times New Roman"/>
              </a:rPr>
              <a:t>elevato, </a:t>
            </a:r>
            <a:r>
              <a:rPr sz="1200" dirty="0">
                <a:latin typeface="Times New Roman"/>
                <a:cs typeface="Times New Roman"/>
              </a:rPr>
              <a:t>ed il soggiorno sul  </a:t>
            </a:r>
            <a:r>
              <a:rPr sz="1200" spc="-5" dirty="0">
                <a:latin typeface="Times New Roman"/>
                <a:cs typeface="Times New Roman"/>
              </a:rPr>
              <a:t>secondo cerchio </a:t>
            </a:r>
            <a:r>
              <a:rPr sz="1200" dirty="0">
                <a:latin typeface="Times New Roman"/>
                <a:cs typeface="Times New Roman"/>
              </a:rPr>
              <a:t>fornisce </a:t>
            </a:r>
            <a:r>
              <a:rPr sz="1200" spc="-5" dirty="0">
                <a:latin typeface="Times New Roman"/>
                <a:cs typeface="Times New Roman"/>
              </a:rPr>
              <a:t>ampie opportunità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ricevere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consigli </a:t>
            </a:r>
            <a:r>
              <a:rPr sz="1200" dirty="0">
                <a:latin typeface="Times New Roman"/>
                <a:cs typeface="Times New Roman"/>
              </a:rPr>
              <a:t>utili di </a:t>
            </a:r>
            <a:r>
              <a:rPr sz="1200" spc="-5" dirty="0">
                <a:latin typeface="Times New Roman"/>
                <a:cs typeface="Times New Roman"/>
              </a:rPr>
              <a:t>questi devoti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supernafini.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51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518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204834" cy="3896360"/>
          </a:xfrm>
          <a:prstGeom prst="rect">
            <a:avLst/>
          </a:prstGeom>
        </p:spPr>
        <p:txBody>
          <a:bodyPr vert="horz" wrap="square" lIns="0" tIns="20320" rIns="0" bIns="0" rtlCol="0">
            <a:spAutoFit/>
          </a:bodyPr>
          <a:lstStyle/>
          <a:p>
            <a:pPr marL="76200" marR="68580">
              <a:lnSpc>
                <a:spcPct val="95900"/>
              </a:lnSpc>
              <a:spcBef>
                <a:spcPts val="16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(295.4) 26:10.2 </a:t>
            </a:r>
            <a:r>
              <a:rPr sz="1200" spc="-5" dirty="0">
                <a:latin typeface="Times New Roman"/>
                <a:cs typeface="Times New Roman"/>
              </a:rPr>
              <a:t>Quelli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falliscono nel loro </a:t>
            </a:r>
            <a:r>
              <a:rPr sz="1200" dirty="0">
                <a:latin typeface="Times New Roman"/>
                <a:cs typeface="Times New Roman"/>
              </a:rPr>
              <a:t>primo sforzo </a:t>
            </a:r>
            <a:r>
              <a:rPr sz="1200" spc="-5" dirty="0">
                <a:latin typeface="Times New Roman"/>
                <a:cs typeface="Times New Roman"/>
              </a:rPr>
              <a:t>per raggiungere </a:t>
            </a:r>
            <a:r>
              <a:rPr sz="1200" dirty="0">
                <a:latin typeface="Times New Roman"/>
                <a:cs typeface="Times New Roman"/>
              </a:rPr>
              <a:t>la Deità, prima di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rimandati a </a:t>
            </a:r>
            <a:r>
              <a:rPr sz="1200" spc="-5" dirty="0">
                <a:latin typeface="Times New Roman"/>
                <a:cs typeface="Times New Roman"/>
              </a:rPr>
              <a:t>servire </a:t>
            </a:r>
            <a:r>
              <a:rPr sz="1200" dirty="0">
                <a:latin typeface="Times New Roman"/>
                <a:cs typeface="Times New Roman"/>
              </a:rPr>
              <a:t>in un  </a:t>
            </a:r>
            <a:r>
              <a:rPr sz="1200" spc="-5" dirty="0">
                <a:latin typeface="Times New Roman"/>
                <a:cs typeface="Times New Roman"/>
              </a:rPr>
              <a:t>Superuniverso </a:t>
            </a:r>
            <a:r>
              <a:rPr sz="1200" dirty="0">
                <a:latin typeface="Times New Roman"/>
                <a:cs typeface="Times New Roman"/>
              </a:rPr>
              <a:t>avanzano </a:t>
            </a:r>
            <a:r>
              <a:rPr sz="1200" spc="-5" dirty="0">
                <a:latin typeface="Times New Roman"/>
                <a:cs typeface="Times New Roman"/>
              </a:rPr>
              <a:t>dal cerchio </a:t>
            </a:r>
            <a:r>
              <a:rPr sz="1200" dirty="0">
                <a:latin typeface="Times New Roman"/>
                <a:cs typeface="Times New Roman"/>
              </a:rPr>
              <a:t>del loro </a:t>
            </a:r>
            <a:r>
              <a:rPr sz="1200" spc="-5" dirty="0">
                <a:latin typeface="Times New Roman"/>
                <a:cs typeface="Times New Roman"/>
              </a:rPr>
              <a:t>insuccesso direttamente al </a:t>
            </a:r>
            <a:r>
              <a:rPr sz="1200" dirty="0">
                <a:latin typeface="Times New Roman"/>
                <a:cs typeface="Times New Roman"/>
              </a:rPr>
              <a:t>secondo </a:t>
            </a:r>
            <a:r>
              <a:rPr sz="1200" spc="-5" dirty="0">
                <a:latin typeface="Times New Roman"/>
                <a:cs typeface="Times New Roman"/>
              </a:rPr>
              <a:t>cerchio.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tal modo i </a:t>
            </a:r>
            <a:r>
              <a:rPr sz="1200" spc="-5" dirty="0">
                <a:latin typeface="Times New Roman"/>
                <a:cs typeface="Times New Roman"/>
              </a:rPr>
              <a:t>consiglieri </a:t>
            </a:r>
            <a:r>
              <a:rPr sz="1200" dirty="0">
                <a:latin typeface="Times New Roman"/>
                <a:cs typeface="Times New Roman"/>
              </a:rPr>
              <a:t>e i consulenti  </a:t>
            </a:r>
            <a:r>
              <a:rPr sz="1200" spc="-5" dirty="0">
                <a:latin typeface="Times New Roman"/>
                <a:cs typeface="Times New Roman"/>
              </a:rPr>
              <a:t>servono </a:t>
            </a:r>
            <a:r>
              <a:rPr sz="1200" dirty="0">
                <a:latin typeface="Times New Roman"/>
                <a:cs typeface="Times New Roman"/>
              </a:rPr>
              <a:t>anche </a:t>
            </a:r>
            <a:r>
              <a:rPr sz="1200" spc="-5" dirty="0">
                <a:latin typeface="Times New Roman"/>
                <a:cs typeface="Times New Roman"/>
              </a:rPr>
              <a:t>come consiglieri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confortatori </a:t>
            </a:r>
            <a:r>
              <a:rPr sz="1200" dirty="0">
                <a:latin typeface="Times New Roman"/>
                <a:cs typeface="Times New Roman"/>
              </a:rPr>
              <a:t>di questi </a:t>
            </a:r>
            <a:r>
              <a:rPr sz="1200" spc="-5" dirty="0">
                <a:latin typeface="Times New Roman"/>
                <a:cs typeface="Times New Roman"/>
              </a:rPr>
              <a:t>pellegrini delusi. Essi hanno appena </a:t>
            </a:r>
            <a:r>
              <a:rPr sz="1200" dirty="0">
                <a:latin typeface="Times New Roman"/>
                <a:cs typeface="Times New Roman"/>
              </a:rPr>
              <a:t>subito la loro più </a:t>
            </a:r>
            <a:r>
              <a:rPr sz="1200" spc="-5" dirty="0">
                <a:latin typeface="Times New Roman"/>
                <a:cs typeface="Times New Roman"/>
              </a:rPr>
              <a:t>grande </a:t>
            </a:r>
            <a:r>
              <a:rPr sz="1200" dirty="0">
                <a:latin typeface="Times New Roman"/>
                <a:cs typeface="Times New Roman"/>
              </a:rPr>
              <a:t>delusione, </a:t>
            </a:r>
            <a:r>
              <a:rPr sz="1200" spc="-5" dirty="0">
                <a:latin typeface="Times New Roman"/>
                <a:cs typeface="Times New Roman"/>
              </a:rPr>
              <a:t>che 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differisce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alcun </a:t>
            </a:r>
            <a:r>
              <a:rPr sz="1200" dirty="0">
                <a:latin typeface="Times New Roman"/>
                <a:cs typeface="Times New Roman"/>
              </a:rPr>
              <a:t>modo — </a:t>
            </a:r>
            <a:r>
              <a:rPr sz="1200" spc="-5" dirty="0">
                <a:latin typeface="Times New Roman"/>
                <a:cs typeface="Times New Roman"/>
              </a:rPr>
              <a:t>salvo </a:t>
            </a:r>
            <a:r>
              <a:rPr sz="1200" dirty="0">
                <a:latin typeface="Times New Roman"/>
                <a:cs typeface="Times New Roman"/>
              </a:rPr>
              <a:t>che per </a:t>
            </a:r>
            <a:r>
              <a:rPr sz="1200" spc="-5" dirty="0">
                <a:latin typeface="Times New Roman"/>
                <a:cs typeface="Times New Roman"/>
              </a:rPr>
              <a:t>dimensione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dalla lunga </a:t>
            </a:r>
            <a:r>
              <a:rPr sz="1200" dirty="0">
                <a:latin typeface="Times New Roman"/>
                <a:cs typeface="Times New Roman"/>
              </a:rPr>
              <a:t>lista di </a:t>
            </a:r>
            <a:r>
              <a:rPr sz="1200" spc="-5" dirty="0">
                <a:latin typeface="Times New Roman"/>
                <a:cs typeface="Times New Roman"/>
              </a:rPr>
              <a:t>esperienze </a:t>
            </a:r>
            <a:r>
              <a:rPr sz="1200" dirty="0">
                <a:latin typeface="Times New Roman"/>
                <a:cs typeface="Times New Roman"/>
              </a:rPr>
              <a:t>simili che </a:t>
            </a:r>
            <a:r>
              <a:rPr sz="1200" spc="-5" dirty="0">
                <a:latin typeface="Times New Roman"/>
                <a:cs typeface="Times New Roman"/>
              </a:rPr>
              <a:t>essi hanno superato, </a:t>
            </a:r>
            <a:r>
              <a:rPr sz="1200" dirty="0">
                <a:latin typeface="Times New Roman"/>
                <a:cs typeface="Times New Roman"/>
              </a:rPr>
              <a:t>dal </a:t>
            </a:r>
            <a:r>
              <a:rPr sz="1200" spc="-5" dirty="0">
                <a:latin typeface="Times New Roman"/>
                <a:cs typeface="Times New Roman"/>
              </a:rPr>
              <a:t>caos  alla gloria, come su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scala. Sono </a:t>
            </a:r>
            <a:r>
              <a:rPr sz="1200" dirty="0">
                <a:latin typeface="Times New Roman"/>
                <a:cs typeface="Times New Roman"/>
              </a:rPr>
              <a:t>costoro che hanno </a:t>
            </a:r>
            <a:r>
              <a:rPr sz="1200" spc="-5" dirty="0">
                <a:latin typeface="Times New Roman"/>
                <a:cs typeface="Times New Roman"/>
              </a:rPr>
              <a:t>bevuto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coppa dell’esperienza fino </a:t>
            </a:r>
            <a:r>
              <a:rPr sz="1200" dirty="0">
                <a:latin typeface="Times New Roman"/>
                <a:cs typeface="Times New Roman"/>
              </a:rPr>
              <a:t>all’ultima </a:t>
            </a:r>
            <a:r>
              <a:rPr sz="1200" spc="-5" dirty="0">
                <a:latin typeface="Times New Roman"/>
                <a:cs typeface="Times New Roman"/>
              </a:rPr>
              <a:t>goccia. </a:t>
            </a:r>
            <a:r>
              <a:rPr sz="1200" dirty="0">
                <a:latin typeface="Times New Roman"/>
                <a:cs typeface="Times New Roman"/>
              </a:rPr>
              <a:t>Ed io ho osservato  </a:t>
            </a:r>
            <a:r>
              <a:rPr sz="1200" spc="-5" dirty="0">
                <a:latin typeface="Times New Roman"/>
                <a:cs typeface="Times New Roman"/>
              </a:rPr>
              <a:t>che essi ritornano </a:t>
            </a:r>
            <a:r>
              <a:rPr sz="1200" dirty="0">
                <a:latin typeface="Times New Roman"/>
                <a:cs typeface="Times New Roman"/>
              </a:rPr>
              <a:t>temporaneamente </a:t>
            </a:r>
            <a:r>
              <a:rPr sz="1200" spc="-5" dirty="0">
                <a:latin typeface="Times New Roman"/>
                <a:cs typeface="Times New Roman"/>
              </a:rPr>
              <a:t>ai </a:t>
            </a:r>
            <a:r>
              <a:rPr sz="1200" dirty="0">
                <a:latin typeface="Times New Roman"/>
                <a:cs typeface="Times New Roman"/>
              </a:rPr>
              <a:t>servizi dei </a:t>
            </a:r>
            <a:r>
              <a:rPr sz="1200" spc="-5" dirty="0">
                <a:latin typeface="Times New Roman"/>
                <a:cs typeface="Times New Roman"/>
              </a:rPr>
              <a:t>Superuniversi come </a:t>
            </a:r>
            <a:r>
              <a:rPr sz="1200" dirty="0">
                <a:latin typeface="Times New Roman"/>
                <a:cs typeface="Times New Roman"/>
              </a:rPr>
              <a:t>il tipo più </a:t>
            </a:r>
            <a:r>
              <a:rPr sz="1200" spc="-5" dirty="0">
                <a:latin typeface="Times New Roman"/>
                <a:cs typeface="Times New Roman"/>
              </a:rPr>
              <a:t>elevato </a:t>
            </a:r>
            <a:r>
              <a:rPr sz="1200" dirty="0">
                <a:latin typeface="Times New Roman"/>
                <a:cs typeface="Times New Roman"/>
              </a:rPr>
              <a:t>di ministri </a:t>
            </a:r>
            <a:r>
              <a:rPr sz="1200" spc="-5" dirty="0">
                <a:latin typeface="Times New Roman"/>
                <a:cs typeface="Times New Roman"/>
              </a:rPr>
              <a:t>amorevoli per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figli del </a:t>
            </a:r>
            <a:r>
              <a:rPr sz="1200" dirty="0">
                <a:latin typeface="Times New Roman"/>
                <a:cs typeface="Times New Roman"/>
              </a:rPr>
              <a:t>tempo e  </a:t>
            </a:r>
            <a:r>
              <a:rPr sz="1200" spc="-5" dirty="0">
                <a:latin typeface="Times New Roman"/>
                <a:cs typeface="Times New Roman"/>
              </a:rPr>
              <a:t>delle delusioni temporali.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7175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(295.5) 26:10.3 </a:t>
            </a:r>
            <a:r>
              <a:rPr sz="1200" dirty="0">
                <a:latin typeface="Times New Roman"/>
                <a:cs typeface="Times New Roman"/>
              </a:rPr>
              <a:t>Dopo un </a:t>
            </a:r>
            <a:r>
              <a:rPr sz="1200" spc="-5" dirty="0">
                <a:latin typeface="Times New Roman"/>
                <a:cs typeface="Times New Roman"/>
              </a:rPr>
              <a:t>lungo soggiorno sul </a:t>
            </a:r>
            <a:r>
              <a:rPr sz="1200" dirty="0">
                <a:latin typeface="Times New Roman"/>
                <a:cs typeface="Times New Roman"/>
              </a:rPr>
              <a:t>circuito </a:t>
            </a:r>
            <a:r>
              <a:rPr sz="1200" spc="-5" dirty="0">
                <a:latin typeface="Times New Roman"/>
                <a:cs typeface="Times New Roman"/>
              </a:rPr>
              <a:t>numero </a:t>
            </a:r>
            <a:r>
              <a:rPr sz="1200" dirty="0">
                <a:latin typeface="Times New Roman"/>
                <a:cs typeface="Times New Roman"/>
              </a:rPr>
              <a:t>due i </a:t>
            </a:r>
            <a:r>
              <a:rPr sz="1200" spc="-5" dirty="0">
                <a:latin typeface="Times New Roman"/>
                <a:cs typeface="Times New Roman"/>
              </a:rPr>
              <a:t>soggetti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delusione vengono </a:t>
            </a:r>
            <a:r>
              <a:rPr sz="1200" dirty="0">
                <a:latin typeface="Times New Roman"/>
                <a:cs typeface="Times New Roman"/>
              </a:rPr>
              <a:t>esaminati </a:t>
            </a:r>
            <a:r>
              <a:rPr sz="1200" spc="-5" dirty="0">
                <a:latin typeface="Times New Roman"/>
                <a:cs typeface="Times New Roman"/>
              </a:rPr>
              <a:t>dai consigli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perfezione  </a:t>
            </a:r>
            <a:r>
              <a:rPr sz="1200" dirty="0">
                <a:latin typeface="Times New Roman"/>
                <a:cs typeface="Times New Roman"/>
              </a:rPr>
              <a:t>insediati </a:t>
            </a:r>
            <a:r>
              <a:rPr sz="1200" spc="-5" dirty="0">
                <a:latin typeface="Times New Roman"/>
                <a:cs typeface="Times New Roman"/>
              </a:rPr>
              <a:t>sul </a:t>
            </a:r>
            <a:r>
              <a:rPr sz="1200" dirty="0">
                <a:latin typeface="Times New Roman"/>
                <a:cs typeface="Times New Roman"/>
              </a:rPr>
              <a:t>mondo </a:t>
            </a:r>
            <a:r>
              <a:rPr sz="1200" spc="-5" dirty="0">
                <a:latin typeface="Times New Roman"/>
                <a:cs typeface="Times New Roman"/>
              </a:rPr>
              <a:t>pilota </a:t>
            </a:r>
            <a:r>
              <a:rPr sz="1200" dirty="0">
                <a:latin typeface="Times New Roman"/>
                <a:cs typeface="Times New Roman"/>
              </a:rPr>
              <a:t>di questo </a:t>
            </a:r>
            <a:r>
              <a:rPr sz="1200" spc="-5" dirty="0">
                <a:latin typeface="Times New Roman"/>
                <a:cs typeface="Times New Roman"/>
              </a:rPr>
              <a:t>cerchio </a:t>
            </a:r>
            <a:r>
              <a:rPr sz="1200" dirty="0">
                <a:latin typeface="Times New Roman"/>
                <a:cs typeface="Times New Roman"/>
              </a:rPr>
              <a:t>e ricevono la </a:t>
            </a:r>
            <a:r>
              <a:rPr sz="1200" spc="-5" dirty="0">
                <a:latin typeface="Times New Roman"/>
                <a:cs typeface="Times New Roman"/>
              </a:rPr>
              <a:t>certificazione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aver superato </a:t>
            </a:r>
            <a:r>
              <a:rPr sz="1200" dirty="0">
                <a:latin typeface="Times New Roman"/>
                <a:cs typeface="Times New Roman"/>
              </a:rPr>
              <a:t>la prova di </a:t>
            </a:r>
            <a:r>
              <a:rPr sz="1200" spc="-5" dirty="0">
                <a:latin typeface="Times New Roman"/>
                <a:cs typeface="Times New Roman"/>
              </a:rPr>
              <a:t>Havona. </a:t>
            </a:r>
            <a:r>
              <a:rPr sz="1200" dirty="0">
                <a:latin typeface="Times New Roman"/>
                <a:cs typeface="Times New Roman"/>
              </a:rPr>
              <a:t>Ciò </a:t>
            </a:r>
            <a:r>
              <a:rPr sz="1200" spc="-5" dirty="0">
                <a:latin typeface="Times New Roman"/>
                <a:cs typeface="Times New Roman"/>
              </a:rPr>
              <a:t>assicura </a:t>
            </a:r>
            <a:r>
              <a:rPr sz="1200" spc="5" dirty="0">
                <a:latin typeface="Times New Roman"/>
                <a:cs typeface="Times New Roman"/>
              </a:rPr>
              <a:t>loro, </a:t>
            </a:r>
            <a:r>
              <a:rPr sz="1200" spc="-5" dirty="0">
                <a:latin typeface="Times New Roman"/>
                <a:cs typeface="Times New Roman"/>
              </a:rPr>
              <a:t>per  quanto concerne </a:t>
            </a:r>
            <a:r>
              <a:rPr sz="1200" dirty="0">
                <a:latin typeface="Times New Roman"/>
                <a:cs typeface="Times New Roman"/>
              </a:rPr>
              <a:t>il loro </a:t>
            </a:r>
            <a:r>
              <a:rPr sz="1200" spc="-5" dirty="0">
                <a:latin typeface="Times New Roman"/>
                <a:cs typeface="Times New Roman"/>
              </a:rPr>
              <a:t>status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spirituale, </a:t>
            </a:r>
            <a:r>
              <a:rPr sz="1200" dirty="0">
                <a:latin typeface="Times New Roman"/>
                <a:cs typeface="Times New Roman"/>
              </a:rPr>
              <a:t>la stessa </a:t>
            </a:r>
            <a:r>
              <a:rPr sz="1200" spc="-5" dirty="0">
                <a:latin typeface="Times New Roman"/>
                <a:cs typeface="Times New Roman"/>
              </a:rPr>
              <a:t>condizione negli </a:t>
            </a:r>
            <a:r>
              <a:rPr sz="1200" dirty="0">
                <a:latin typeface="Times New Roman"/>
                <a:cs typeface="Times New Roman"/>
              </a:rPr>
              <a:t>Universi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tempo che </a:t>
            </a:r>
            <a:r>
              <a:rPr sz="1200" spc="-5" dirty="0">
                <a:latin typeface="Times New Roman"/>
                <a:cs typeface="Times New Roman"/>
              </a:rPr>
              <a:t>avrebbero avuto se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fossero</a:t>
            </a:r>
            <a:endParaRPr sz="1200">
              <a:latin typeface="Times New Roman"/>
              <a:cs typeface="Times New Roman"/>
            </a:endParaRPr>
          </a:p>
          <a:p>
            <a:pPr marL="76200" marR="337185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effettivamente riusciti nell’avventura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Deità. </a:t>
            </a:r>
            <a:r>
              <a:rPr sz="1200" spc="-1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spirito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questi candidati era </a:t>
            </a:r>
            <a:r>
              <a:rPr sz="1200" dirty="0">
                <a:latin typeface="Times New Roman"/>
                <a:cs typeface="Times New Roman"/>
              </a:rPr>
              <a:t>pienamente </a:t>
            </a:r>
            <a:r>
              <a:rPr sz="1200" spc="-5" dirty="0">
                <a:latin typeface="Times New Roman"/>
                <a:cs typeface="Times New Roman"/>
              </a:rPr>
              <a:t>accettabile;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fallimento </a:t>
            </a:r>
            <a:r>
              <a:rPr sz="1200" spc="-5" dirty="0">
                <a:latin typeface="Times New Roman"/>
                <a:cs typeface="Times New Roman"/>
              </a:rPr>
              <a:t>era  </a:t>
            </a:r>
            <a:r>
              <a:rPr sz="1200" dirty="0">
                <a:latin typeface="Times New Roman"/>
                <a:cs typeface="Times New Roman"/>
              </a:rPr>
              <a:t>insito in </a:t>
            </a:r>
            <a:r>
              <a:rPr sz="1200" spc="-5" dirty="0">
                <a:latin typeface="Times New Roman"/>
                <a:cs typeface="Times New Roman"/>
              </a:rPr>
              <a:t>qualche fase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tecnica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approccio </a:t>
            </a:r>
            <a:r>
              <a:rPr sz="1200" dirty="0">
                <a:latin typeface="Times New Roman"/>
                <a:cs typeface="Times New Roman"/>
              </a:rPr>
              <a:t>od in </a:t>
            </a:r>
            <a:r>
              <a:rPr sz="1200" spc="-5" dirty="0">
                <a:latin typeface="Times New Roman"/>
                <a:cs typeface="Times New Roman"/>
              </a:rPr>
              <a:t>qualche </a:t>
            </a:r>
            <a:r>
              <a:rPr sz="1200" dirty="0">
                <a:latin typeface="Times New Roman"/>
                <a:cs typeface="Times New Roman"/>
              </a:rPr>
              <a:t>parte </a:t>
            </a:r>
            <a:r>
              <a:rPr sz="1200" spc="-5" dirty="0">
                <a:latin typeface="Times New Roman"/>
                <a:cs typeface="Times New Roman"/>
              </a:rPr>
              <a:t>del loro </a:t>
            </a:r>
            <a:r>
              <a:rPr sz="1200" dirty="0">
                <a:latin typeface="Times New Roman"/>
                <a:cs typeface="Times New Roman"/>
              </a:rPr>
              <a:t>bagaglio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esperienziale.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5113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(295.6) 26:10.4 </a:t>
            </a:r>
            <a:r>
              <a:rPr sz="1200" spc="-5" dirty="0">
                <a:latin typeface="Times New Roman"/>
                <a:cs typeface="Times New Roman"/>
              </a:rPr>
              <a:t>Essi vengono </a:t>
            </a:r>
            <a:r>
              <a:rPr sz="1200" dirty="0">
                <a:latin typeface="Times New Roman"/>
                <a:cs typeface="Times New Roman"/>
              </a:rPr>
              <a:t>poi condotti </a:t>
            </a:r>
            <a:r>
              <a:rPr sz="1200" spc="-5" dirty="0">
                <a:latin typeface="Times New Roman"/>
                <a:cs typeface="Times New Roman"/>
              </a:rPr>
              <a:t>dai consiglieri del cerchio davanti ai </a:t>
            </a:r>
            <a:r>
              <a:rPr sz="1200" dirty="0">
                <a:latin typeface="Times New Roman"/>
                <a:cs typeface="Times New Roman"/>
              </a:rPr>
              <a:t>capi di </a:t>
            </a:r>
            <a:r>
              <a:rPr sz="1200" spc="-5" dirty="0">
                <a:latin typeface="Times New Roman"/>
                <a:cs typeface="Times New Roman"/>
              </a:rPr>
              <a:t>destinazione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Paradiso </a:t>
            </a:r>
            <a:r>
              <a:rPr sz="1200" dirty="0">
                <a:latin typeface="Times New Roman"/>
                <a:cs typeface="Times New Roman"/>
              </a:rPr>
              <a:t>e sono </a:t>
            </a:r>
            <a:r>
              <a:rPr sz="1200" spc="-5" dirty="0">
                <a:latin typeface="Times New Roman"/>
                <a:cs typeface="Times New Roman"/>
              </a:rPr>
              <a:t>rimandati ai  servizi </a:t>
            </a:r>
            <a:r>
              <a:rPr sz="1200" dirty="0">
                <a:latin typeface="Times New Roman"/>
                <a:cs typeface="Times New Roman"/>
              </a:rPr>
              <a:t>del tempo </a:t>
            </a:r>
            <a:r>
              <a:rPr sz="1200" spc="-5" dirty="0">
                <a:latin typeface="Times New Roman"/>
                <a:cs typeface="Times New Roman"/>
              </a:rPr>
              <a:t>sui mondi </a:t>
            </a:r>
            <a:r>
              <a:rPr sz="1200" dirty="0">
                <a:latin typeface="Times New Roman"/>
                <a:cs typeface="Times New Roman"/>
              </a:rPr>
              <a:t>dello spazio; </a:t>
            </a:r>
            <a:r>
              <a:rPr sz="1200" spc="-5" dirty="0">
                <a:latin typeface="Times New Roman"/>
                <a:cs typeface="Times New Roman"/>
              </a:rPr>
              <a:t>ed essi partono con gioia </a:t>
            </a:r>
            <a:r>
              <a:rPr sz="1200" dirty="0">
                <a:latin typeface="Times New Roman"/>
                <a:cs typeface="Times New Roman"/>
              </a:rPr>
              <a:t>e contentezza </a:t>
            </a:r>
            <a:r>
              <a:rPr sz="1200" spc="-5" dirty="0">
                <a:latin typeface="Times New Roman"/>
                <a:cs typeface="Times New Roman"/>
              </a:rPr>
              <a:t>verso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compiti dei </a:t>
            </a:r>
            <a:r>
              <a:rPr sz="1200" dirty="0">
                <a:latin typeface="Times New Roman"/>
                <a:cs typeface="Times New Roman"/>
              </a:rPr>
              <a:t>giorni e </a:t>
            </a:r>
            <a:r>
              <a:rPr sz="1200" spc="-5" dirty="0">
                <a:latin typeface="Times New Roman"/>
                <a:cs typeface="Times New Roman"/>
              </a:rPr>
              <a:t>delle ere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tempo.  Un giorno ritorneranno </a:t>
            </a:r>
            <a:r>
              <a:rPr sz="1200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cerchio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cui </a:t>
            </a:r>
            <a:r>
              <a:rPr sz="1200" dirty="0">
                <a:latin typeface="Times New Roman"/>
                <a:cs typeface="Times New Roman"/>
              </a:rPr>
              <a:t>hanno subito la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grande </a:t>
            </a:r>
            <a:r>
              <a:rPr sz="1200" dirty="0">
                <a:latin typeface="Times New Roman"/>
                <a:cs typeface="Times New Roman"/>
              </a:rPr>
              <a:t>delusione e </a:t>
            </a:r>
            <a:r>
              <a:rPr sz="1200" spc="-5" dirty="0">
                <a:latin typeface="Times New Roman"/>
                <a:cs typeface="Times New Roman"/>
              </a:rPr>
              <a:t>tenteranno </a:t>
            </a:r>
            <a:r>
              <a:rPr sz="1200" dirty="0">
                <a:latin typeface="Times New Roman"/>
                <a:cs typeface="Times New Roman"/>
              </a:rPr>
              <a:t>di nuovo </a:t>
            </a:r>
            <a:r>
              <a:rPr sz="1200" spc="-5" dirty="0">
                <a:latin typeface="Times New Roman"/>
                <a:cs typeface="Times New Roman"/>
              </a:rPr>
              <a:t>l’avventura </a:t>
            </a:r>
            <a:r>
              <a:rPr sz="1200" dirty="0">
                <a:latin typeface="Times New Roman"/>
                <a:cs typeface="Times New Roman"/>
              </a:rPr>
              <a:t>della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Deità.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ts val="141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(296.1) 26:10.5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pellegrini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hanno successo </a:t>
            </a:r>
            <a:r>
              <a:rPr sz="1200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secondo circuito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stimolo </a:t>
            </a:r>
            <a:r>
              <a:rPr sz="1200" dirty="0">
                <a:latin typeface="Times New Roman"/>
                <a:cs typeface="Times New Roman"/>
              </a:rPr>
              <a:t>dell’incertezza </a:t>
            </a:r>
            <a:r>
              <a:rPr sz="1200" spc="-5" dirty="0">
                <a:latin typeface="Times New Roman"/>
                <a:cs typeface="Times New Roman"/>
              </a:rPr>
              <a:t>evoluzionaria </a:t>
            </a:r>
            <a:r>
              <a:rPr sz="1200" dirty="0">
                <a:latin typeface="Times New Roman"/>
                <a:cs typeface="Times New Roman"/>
              </a:rPr>
              <a:t>è passato,</a:t>
            </a:r>
            <a:r>
              <a:rPr sz="1200" spc="-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l’avventura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destinazione eterna </a:t>
            </a:r>
            <a:r>
              <a:rPr sz="1200" dirty="0">
                <a:latin typeface="Times New Roman"/>
                <a:cs typeface="Times New Roman"/>
              </a:rPr>
              <a:t>non è </a:t>
            </a:r>
            <a:r>
              <a:rPr sz="1200" spc="-5" dirty="0">
                <a:latin typeface="Times New Roman"/>
                <a:cs typeface="Times New Roman"/>
              </a:rPr>
              <a:t>ancora cominciata; </a:t>
            </a:r>
            <a:r>
              <a:rPr sz="1200" dirty="0">
                <a:latin typeface="Times New Roman"/>
                <a:cs typeface="Times New Roman"/>
              </a:rPr>
              <a:t>e mentre il </a:t>
            </a:r>
            <a:r>
              <a:rPr sz="1200" spc="-5" dirty="0">
                <a:latin typeface="Times New Roman"/>
                <a:cs typeface="Times New Roman"/>
              </a:rPr>
              <a:t>soggiorno su questo </a:t>
            </a:r>
            <a:r>
              <a:rPr sz="1200" dirty="0">
                <a:latin typeface="Times New Roman"/>
                <a:cs typeface="Times New Roman"/>
              </a:rPr>
              <a:t>cerchio è molto </a:t>
            </a:r>
            <a:r>
              <a:rPr sz="1200" spc="-5" dirty="0">
                <a:latin typeface="Times New Roman"/>
                <a:cs typeface="Times New Roman"/>
              </a:rPr>
              <a:t>piacevole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ed</a:t>
            </a:r>
            <a:endParaRPr sz="1200">
              <a:latin typeface="Times New Roman"/>
              <a:cs typeface="Times New Roman"/>
            </a:endParaRPr>
          </a:p>
          <a:p>
            <a:pPr marL="76200" marR="63500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altamente proficuo, </a:t>
            </a:r>
            <a:r>
              <a:rPr sz="1200" dirty="0">
                <a:latin typeface="Times New Roman"/>
                <a:cs typeface="Times New Roman"/>
              </a:rPr>
              <a:t>manca un po’ </a:t>
            </a:r>
            <a:r>
              <a:rPr sz="1200" spc="-5" dirty="0">
                <a:latin typeface="Times New Roman"/>
                <a:cs typeface="Times New Roman"/>
              </a:rPr>
              <a:t>l’entusiasmo dell’aspettativa dei cerchi precedenti. </a:t>
            </a:r>
            <a:r>
              <a:rPr sz="1200" dirty="0">
                <a:latin typeface="Times New Roman"/>
                <a:cs typeface="Times New Roman"/>
              </a:rPr>
              <a:t>Sono molti i </a:t>
            </a:r>
            <a:r>
              <a:rPr sz="1200" spc="-5" dirty="0">
                <a:latin typeface="Times New Roman"/>
                <a:cs typeface="Times New Roman"/>
              </a:rPr>
              <a:t>pellegrini </a:t>
            </a:r>
            <a:r>
              <a:rPr sz="1200" dirty="0">
                <a:latin typeface="Times New Roman"/>
                <a:cs typeface="Times New Roman"/>
              </a:rPr>
              <a:t>che in </a:t>
            </a:r>
            <a:r>
              <a:rPr sz="1200" spc="-5" dirty="0">
                <a:latin typeface="Times New Roman"/>
                <a:cs typeface="Times New Roman"/>
              </a:rPr>
              <a:t>tali momenti  ritornano col </a:t>
            </a:r>
            <a:r>
              <a:rPr sz="1200" dirty="0">
                <a:latin typeface="Times New Roman"/>
                <a:cs typeface="Times New Roman"/>
              </a:rPr>
              <a:t>pensiero alla lunga, lunga lotta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gioiosa </a:t>
            </a:r>
            <a:r>
              <a:rPr sz="1200" spc="-5" dirty="0">
                <a:latin typeface="Times New Roman"/>
                <a:cs typeface="Times New Roman"/>
              </a:rPr>
              <a:t>invidia, desiderando veramente </a:t>
            </a:r>
            <a:r>
              <a:rPr sz="1200" dirty="0">
                <a:latin typeface="Times New Roman"/>
                <a:cs typeface="Times New Roman"/>
              </a:rPr>
              <a:t>di poter tornare in qualche modo </a:t>
            </a:r>
            <a:r>
              <a:rPr sz="1200" spc="5" dirty="0">
                <a:latin typeface="Times New Roman"/>
                <a:cs typeface="Times New Roman"/>
              </a:rPr>
              <a:t>sui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mondi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51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519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32445" cy="37820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160655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del tempo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cominciare </a:t>
            </a:r>
            <a:r>
              <a:rPr sz="1200" dirty="0">
                <a:latin typeface="Times New Roman"/>
                <a:cs typeface="Times New Roman"/>
              </a:rPr>
              <a:t>tutto da </a:t>
            </a:r>
            <a:r>
              <a:rPr sz="1200" spc="-5" dirty="0">
                <a:latin typeface="Times New Roman"/>
                <a:cs typeface="Times New Roman"/>
              </a:rPr>
              <a:t>capo, così </a:t>
            </a:r>
            <a:r>
              <a:rPr sz="1200" dirty="0">
                <a:latin typeface="Times New Roman"/>
                <a:cs typeface="Times New Roman"/>
              </a:rPr>
              <a:t>come voi </a:t>
            </a:r>
            <a:r>
              <a:rPr sz="1200" spc="-5" dirty="0">
                <a:latin typeface="Times New Roman"/>
                <a:cs typeface="Times New Roman"/>
              </a:rPr>
              <a:t>mortali, avvicinandovi ad un’età </a:t>
            </a:r>
            <a:r>
              <a:rPr sz="1200" dirty="0">
                <a:latin typeface="Times New Roman"/>
                <a:cs typeface="Times New Roman"/>
              </a:rPr>
              <a:t>avanzata, </a:t>
            </a:r>
            <a:r>
              <a:rPr sz="1200" spc="-5" dirty="0">
                <a:latin typeface="Times New Roman"/>
                <a:cs typeface="Times New Roman"/>
              </a:rPr>
              <a:t>ritornate talvolta col pensiero alle  </a:t>
            </a:r>
            <a:r>
              <a:rPr sz="1200" dirty="0">
                <a:latin typeface="Times New Roman"/>
                <a:cs typeface="Times New Roman"/>
              </a:rPr>
              <a:t>lotte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vostra </a:t>
            </a:r>
            <a:r>
              <a:rPr sz="1200" spc="-5" dirty="0">
                <a:latin typeface="Times New Roman"/>
                <a:cs typeface="Times New Roman"/>
              </a:rPr>
              <a:t>giovinezza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degli </a:t>
            </a:r>
            <a:r>
              <a:rPr sz="1200" dirty="0">
                <a:latin typeface="Times New Roman"/>
                <a:cs typeface="Times New Roman"/>
              </a:rPr>
              <a:t>inizi della vostra </a:t>
            </a:r>
            <a:r>
              <a:rPr sz="1200" spc="-5" dirty="0">
                <a:latin typeface="Times New Roman"/>
                <a:cs typeface="Times New Roman"/>
              </a:rPr>
              <a:t>esistenza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desiderate veramente </a:t>
            </a:r>
            <a:r>
              <a:rPr sz="1200" dirty="0">
                <a:latin typeface="Times New Roman"/>
                <a:cs typeface="Times New Roman"/>
              </a:rPr>
              <a:t>di poter </a:t>
            </a:r>
            <a:r>
              <a:rPr sz="1200" spc="-5" dirty="0">
                <a:latin typeface="Times New Roman"/>
                <a:cs typeface="Times New Roman"/>
              </a:rPr>
              <a:t>rivivere </a:t>
            </a:r>
            <a:r>
              <a:rPr sz="1200" dirty="0">
                <a:latin typeface="Times New Roman"/>
                <a:cs typeface="Times New Roman"/>
              </a:rPr>
              <a:t>la vostra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vita.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25654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(296.2) 26:10.6 </a:t>
            </a:r>
            <a:r>
              <a:rPr sz="1200" spc="-5" dirty="0">
                <a:latin typeface="Times New Roman"/>
                <a:cs typeface="Times New Roman"/>
              </a:rPr>
              <a:t>Ma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traversata del cerchio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interno sta giusto </a:t>
            </a:r>
            <a:r>
              <a:rPr sz="1200" dirty="0">
                <a:latin typeface="Times New Roman"/>
                <a:cs typeface="Times New Roman"/>
              </a:rPr>
              <a:t>innanzi a voi, e </a:t>
            </a:r>
            <a:r>
              <a:rPr sz="1200" spc="-5" dirty="0">
                <a:latin typeface="Times New Roman"/>
                <a:cs typeface="Times New Roman"/>
              </a:rPr>
              <a:t>presto </a:t>
            </a:r>
            <a:r>
              <a:rPr sz="1200" dirty="0">
                <a:latin typeface="Times New Roman"/>
                <a:cs typeface="Times New Roman"/>
              </a:rPr>
              <a:t>l’ultimo </a:t>
            </a:r>
            <a:r>
              <a:rPr sz="1200" spc="-5" dirty="0">
                <a:latin typeface="Times New Roman"/>
                <a:cs typeface="Times New Roman"/>
              </a:rPr>
              <a:t>sonno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transito avrà termine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comincerà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nuova avventura </a:t>
            </a:r>
            <a:r>
              <a:rPr sz="1200" spc="-5" dirty="0">
                <a:latin typeface="Times New Roman"/>
                <a:cs typeface="Times New Roman"/>
              </a:rPr>
              <a:t>della carriera </a:t>
            </a:r>
            <a:r>
              <a:rPr sz="1200" dirty="0">
                <a:latin typeface="Times New Roman"/>
                <a:cs typeface="Times New Roman"/>
              </a:rPr>
              <a:t>eterna. I </a:t>
            </a:r>
            <a:r>
              <a:rPr sz="1200" spc="-5" dirty="0">
                <a:latin typeface="Times New Roman"/>
                <a:cs typeface="Times New Roman"/>
              </a:rPr>
              <a:t>consiglieri ed </a:t>
            </a:r>
            <a:r>
              <a:rPr sz="1200" dirty="0">
                <a:latin typeface="Times New Roman"/>
                <a:cs typeface="Times New Roman"/>
              </a:rPr>
              <a:t>i consulenti del </a:t>
            </a:r>
            <a:r>
              <a:rPr sz="1200" spc="-5" dirty="0">
                <a:latin typeface="Times New Roman"/>
                <a:cs typeface="Times New Roman"/>
              </a:rPr>
              <a:t>secondo cerchio </a:t>
            </a:r>
            <a:r>
              <a:rPr sz="1200" dirty="0">
                <a:latin typeface="Times New Roman"/>
                <a:cs typeface="Times New Roman"/>
              </a:rPr>
              <a:t>iniziano la preparazione </a:t>
            </a:r>
            <a:r>
              <a:rPr sz="1200" spc="-5" dirty="0">
                <a:latin typeface="Times New Roman"/>
                <a:cs typeface="Times New Roman"/>
              </a:rPr>
              <a:t>dei 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soggetti </a:t>
            </a:r>
            <a:r>
              <a:rPr sz="1200" dirty="0">
                <a:latin typeface="Times New Roman"/>
                <a:cs typeface="Times New Roman"/>
              </a:rPr>
              <a:t>per questo </a:t>
            </a:r>
            <a:r>
              <a:rPr sz="1200" spc="-5" dirty="0">
                <a:latin typeface="Times New Roman"/>
                <a:cs typeface="Times New Roman"/>
              </a:rPr>
              <a:t>grande riposo </a:t>
            </a:r>
            <a:r>
              <a:rPr sz="1200" dirty="0">
                <a:latin typeface="Times New Roman"/>
                <a:cs typeface="Times New Roman"/>
              </a:rPr>
              <a:t>finale, il sonno inevitabile </a:t>
            </a:r>
            <a:r>
              <a:rPr sz="1200" spc="-5" dirty="0">
                <a:latin typeface="Times New Roman"/>
                <a:cs typeface="Times New Roman"/>
              </a:rPr>
              <a:t>che interviene </a:t>
            </a:r>
            <a:r>
              <a:rPr sz="1200" dirty="0">
                <a:latin typeface="Times New Roman"/>
                <a:cs typeface="Times New Roman"/>
              </a:rPr>
              <a:t>sempre tra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stadi </a:t>
            </a:r>
            <a:r>
              <a:rPr sz="1200" spc="-5" dirty="0">
                <a:latin typeface="Times New Roman"/>
                <a:cs typeface="Times New Roman"/>
              </a:rPr>
              <a:t>epocali della carriera  ascendente.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76200" marR="558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(296.3) 26:10.7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pellegrini ascendenti che </a:t>
            </a:r>
            <a:r>
              <a:rPr sz="1200" dirty="0">
                <a:latin typeface="Times New Roman"/>
                <a:cs typeface="Times New Roman"/>
              </a:rPr>
              <a:t>hanno </a:t>
            </a:r>
            <a:r>
              <a:rPr sz="1200" spc="-5" dirty="0">
                <a:latin typeface="Times New Roman"/>
                <a:cs typeface="Times New Roman"/>
              </a:rPr>
              <a:t>raggiunto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Padre Universale completano l’esperienza del secondo </a:t>
            </a:r>
            <a:r>
              <a:rPr sz="1200" dirty="0">
                <a:latin typeface="Times New Roman"/>
                <a:cs typeface="Times New Roman"/>
              </a:rPr>
              <a:t>cerchio, le  </a:t>
            </a:r>
            <a:r>
              <a:rPr sz="1200" spc="-5" dirty="0">
                <a:latin typeface="Times New Roman"/>
                <a:cs typeface="Times New Roman"/>
              </a:rPr>
              <a:t>Guide dei Diplomati </a:t>
            </a:r>
            <a:r>
              <a:rPr sz="1200" dirty="0">
                <a:latin typeface="Times New Roman"/>
                <a:cs typeface="Times New Roman"/>
              </a:rPr>
              <a:t>che li </a:t>
            </a:r>
            <a:r>
              <a:rPr sz="1200" spc="-5" dirty="0">
                <a:latin typeface="Times New Roman"/>
                <a:cs typeface="Times New Roman"/>
              </a:rPr>
              <a:t>assistono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continuazione emanano </a:t>
            </a:r>
            <a:r>
              <a:rPr sz="1200" dirty="0">
                <a:latin typeface="Times New Roman"/>
                <a:cs typeface="Times New Roman"/>
              </a:rPr>
              <a:t>l’ordine che li </a:t>
            </a:r>
            <a:r>
              <a:rPr sz="1200" spc="-5" dirty="0">
                <a:latin typeface="Times New Roman"/>
                <a:cs typeface="Times New Roman"/>
              </a:rPr>
              <a:t>ammette al cerchio </a:t>
            </a:r>
            <a:r>
              <a:rPr sz="1200" dirty="0">
                <a:latin typeface="Times New Roman"/>
                <a:cs typeface="Times New Roman"/>
              </a:rPr>
              <a:t>finale. </a:t>
            </a:r>
            <a:r>
              <a:rPr sz="1200" spc="-5" dirty="0">
                <a:latin typeface="Times New Roman"/>
                <a:cs typeface="Times New Roman"/>
              </a:rPr>
              <a:t>Queste guide </a:t>
            </a:r>
            <a:r>
              <a:rPr sz="1200" dirty="0">
                <a:latin typeface="Times New Roman"/>
                <a:cs typeface="Times New Roman"/>
              </a:rPr>
              <a:t>pilotano  </a:t>
            </a:r>
            <a:r>
              <a:rPr sz="1200" spc="-5" dirty="0">
                <a:latin typeface="Times New Roman"/>
                <a:cs typeface="Times New Roman"/>
              </a:rPr>
              <a:t>personalmente </a:t>
            </a:r>
            <a:r>
              <a:rPr sz="1200" dirty="0">
                <a:latin typeface="Times New Roman"/>
                <a:cs typeface="Times New Roman"/>
              </a:rPr>
              <a:t>i loro </a:t>
            </a:r>
            <a:r>
              <a:rPr sz="1200" spc="-5" dirty="0">
                <a:latin typeface="Times New Roman"/>
                <a:cs typeface="Times New Roman"/>
              </a:rPr>
              <a:t>soggetti </a:t>
            </a:r>
            <a:r>
              <a:rPr sz="1200" dirty="0">
                <a:latin typeface="Times New Roman"/>
                <a:cs typeface="Times New Roman"/>
              </a:rPr>
              <a:t>fino </a:t>
            </a:r>
            <a:r>
              <a:rPr sz="1200" spc="-5" dirty="0">
                <a:latin typeface="Times New Roman"/>
                <a:cs typeface="Times New Roman"/>
              </a:rPr>
              <a:t>al cerchio </a:t>
            </a:r>
            <a:r>
              <a:rPr sz="1200" dirty="0">
                <a:latin typeface="Times New Roman"/>
                <a:cs typeface="Times New Roman"/>
              </a:rPr>
              <a:t>interno e qui li </a:t>
            </a:r>
            <a:r>
              <a:rPr sz="1200" spc="-5" dirty="0">
                <a:latin typeface="Times New Roman"/>
                <a:cs typeface="Times New Roman"/>
              </a:rPr>
              <a:t>pongono sotto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custodia dei </a:t>
            </a:r>
            <a:r>
              <a:rPr sz="1200" dirty="0">
                <a:latin typeface="Times New Roman"/>
                <a:cs typeface="Times New Roman"/>
              </a:rPr>
              <a:t>complementi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riposo, l’ultimo </a:t>
            </a:r>
            <a:r>
              <a:rPr sz="1200" spc="-10" dirty="0">
                <a:latin typeface="Times New Roman"/>
                <a:cs typeface="Times New Roman"/>
              </a:rPr>
              <a:t>degli  </a:t>
            </a:r>
            <a:r>
              <a:rPr sz="1200" spc="-5" dirty="0">
                <a:latin typeface="Times New Roman"/>
                <a:cs typeface="Times New Roman"/>
              </a:rPr>
              <a:t>ordini dei supernafini </a:t>
            </a:r>
            <a:r>
              <a:rPr sz="1200" dirty="0">
                <a:latin typeface="Times New Roman"/>
                <a:cs typeface="Times New Roman"/>
              </a:rPr>
              <a:t>secondari </a:t>
            </a:r>
            <a:r>
              <a:rPr sz="1200" spc="-5" dirty="0">
                <a:latin typeface="Times New Roman"/>
                <a:cs typeface="Times New Roman"/>
              </a:rPr>
              <a:t>assegnati al ministero dei </a:t>
            </a:r>
            <a:r>
              <a:rPr sz="1200" dirty="0">
                <a:latin typeface="Times New Roman"/>
                <a:cs typeface="Times New Roman"/>
              </a:rPr>
              <a:t>pellegrini </a:t>
            </a:r>
            <a:r>
              <a:rPr sz="1200" spc="-5" dirty="0">
                <a:latin typeface="Times New Roman"/>
                <a:cs typeface="Times New Roman"/>
              </a:rPr>
              <a:t>del tempo sui circuiti </a:t>
            </a:r>
            <a:r>
              <a:rPr sz="1200" dirty="0">
                <a:latin typeface="Times New Roman"/>
                <a:cs typeface="Times New Roman"/>
              </a:rPr>
              <a:t>dei mondi di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Havona.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11. I complementi del</a:t>
            </a:r>
            <a:r>
              <a:rPr sz="1600" b="1" spc="-10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riposo</a:t>
            </a:r>
            <a:endParaRPr sz="1600">
              <a:latin typeface="Times New Roman"/>
              <a:cs typeface="Times New Roman"/>
            </a:endParaRPr>
          </a:p>
          <a:p>
            <a:pPr marL="76200" marR="182880">
              <a:lnSpc>
                <a:spcPct val="95700"/>
              </a:lnSpc>
              <a:spcBef>
                <a:spcPts val="138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(296.4) 26:11.1 </a:t>
            </a:r>
            <a:r>
              <a:rPr sz="1200" spc="-5" dirty="0">
                <a:latin typeface="Times New Roman"/>
                <a:cs typeface="Times New Roman"/>
              </a:rPr>
              <a:t>Gran parte del </a:t>
            </a:r>
            <a:r>
              <a:rPr sz="1200" dirty="0">
                <a:latin typeface="Times New Roman"/>
                <a:cs typeface="Times New Roman"/>
              </a:rPr>
              <a:t>tempo di un </a:t>
            </a:r>
            <a:r>
              <a:rPr sz="1200" spc="-5" dirty="0">
                <a:latin typeface="Times New Roman"/>
                <a:cs typeface="Times New Roman"/>
              </a:rPr>
              <a:t>ascendente sull’ultimo circuito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dedicato </a:t>
            </a:r>
            <a:r>
              <a:rPr sz="1200" dirty="0">
                <a:latin typeface="Times New Roman"/>
                <a:cs typeface="Times New Roman"/>
              </a:rPr>
              <a:t>alla </a:t>
            </a:r>
            <a:r>
              <a:rPr sz="1200" spc="-5" dirty="0">
                <a:latin typeface="Times New Roman"/>
                <a:cs typeface="Times New Roman"/>
              </a:rPr>
              <a:t>prosecuzione dello studio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problemi  imminenti della residenza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Paradiso. Una </a:t>
            </a:r>
            <a:r>
              <a:rPr sz="1200" dirty="0">
                <a:latin typeface="Times New Roman"/>
                <a:cs typeface="Times New Roman"/>
              </a:rPr>
              <a:t>vasta e </a:t>
            </a:r>
            <a:r>
              <a:rPr sz="1200" spc="-5" dirty="0">
                <a:latin typeface="Times New Roman"/>
                <a:cs typeface="Times New Roman"/>
              </a:rPr>
              <a:t>diversificata moltitudine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esseri,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maggior </a:t>
            </a:r>
            <a:r>
              <a:rPr sz="1200" dirty="0">
                <a:latin typeface="Times New Roman"/>
                <a:cs typeface="Times New Roman"/>
              </a:rPr>
              <a:t>parte non </a:t>
            </a:r>
            <a:r>
              <a:rPr sz="1200" spc="-5" dirty="0">
                <a:latin typeface="Times New Roman"/>
                <a:cs typeface="Times New Roman"/>
              </a:rPr>
              <a:t>rivelati, risiede </a:t>
            </a:r>
            <a:r>
              <a:rPr sz="1200" dirty="0">
                <a:latin typeface="Times New Roman"/>
                <a:cs typeface="Times New Roman"/>
              </a:rPr>
              <a:t>in  </a:t>
            </a:r>
            <a:r>
              <a:rPr sz="1200" spc="-5" dirty="0">
                <a:latin typeface="Times New Roman"/>
                <a:cs typeface="Times New Roman"/>
              </a:rPr>
              <a:t>permanenza </a:t>
            </a:r>
            <a:r>
              <a:rPr sz="1200" dirty="0">
                <a:latin typeface="Times New Roman"/>
                <a:cs typeface="Times New Roman"/>
              </a:rPr>
              <a:t>o in forma </a:t>
            </a:r>
            <a:r>
              <a:rPr sz="1200" spc="-5" dirty="0">
                <a:latin typeface="Times New Roman"/>
                <a:cs typeface="Times New Roman"/>
              </a:rPr>
              <a:t>transitoria su questo anello interno dei </a:t>
            </a:r>
            <a:r>
              <a:rPr sz="1200" dirty="0">
                <a:latin typeface="Times New Roman"/>
                <a:cs typeface="Times New Roman"/>
              </a:rPr>
              <a:t>mondi di </a:t>
            </a:r>
            <a:r>
              <a:rPr sz="1200" spc="-5" dirty="0">
                <a:latin typeface="Times New Roman"/>
                <a:cs typeface="Times New Roman"/>
              </a:rPr>
              <a:t>Havona.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l’insieme </a:t>
            </a:r>
            <a:r>
              <a:rPr sz="1200" dirty="0">
                <a:latin typeface="Times New Roman"/>
                <a:cs typeface="Times New Roman"/>
              </a:rPr>
              <a:t>di questi molteplici </a:t>
            </a:r>
            <a:r>
              <a:rPr sz="1200" spc="-5" dirty="0">
                <a:latin typeface="Times New Roman"/>
                <a:cs typeface="Times New Roman"/>
              </a:rPr>
              <a:t>tipi </a:t>
            </a:r>
            <a:r>
              <a:rPr sz="1200" dirty="0">
                <a:latin typeface="Times New Roman"/>
                <a:cs typeface="Times New Roman"/>
              </a:rPr>
              <a:t>fornisce </a:t>
            </a:r>
            <a:r>
              <a:rPr sz="1200" spc="-5" dirty="0">
                <a:latin typeface="Times New Roman"/>
                <a:cs typeface="Times New Roman"/>
              </a:rPr>
              <a:t>ai  complementi superafici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riposo </a:t>
            </a:r>
            <a:r>
              <a:rPr sz="1200" dirty="0">
                <a:latin typeface="Times New Roman"/>
                <a:cs typeface="Times New Roman"/>
              </a:rPr>
              <a:t>un ambiente </a:t>
            </a:r>
            <a:r>
              <a:rPr sz="1200" spc="-5" dirty="0">
                <a:latin typeface="Times New Roman"/>
                <a:cs typeface="Times New Roman"/>
              </a:rPr>
              <a:t>ricco </a:t>
            </a:r>
            <a:r>
              <a:rPr sz="1200" dirty="0">
                <a:latin typeface="Times New Roman"/>
                <a:cs typeface="Times New Roman"/>
              </a:rPr>
              <a:t>di situazioni </a:t>
            </a:r>
            <a:r>
              <a:rPr sz="1200" spc="-5" dirty="0">
                <a:latin typeface="Times New Roman"/>
                <a:cs typeface="Times New Roman"/>
              </a:rPr>
              <a:t>che essi utilizzano efficacemente per promuovere </a:t>
            </a:r>
            <a:r>
              <a:rPr sz="1200" dirty="0">
                <a:latin typeface="Times New Roman"/>
                <a:cs typeface="Times New Roman"/>
              </a:rPr>
              <a:t>l’educazione  </a:t>
            </a:r>
            <a:r>
              <a:rPr sz="1200" spc="-5" dirty="0">
                <a:latin typeface="Times New Roman"/>
                <a:cs typeface="Times New Roman"/>
              </a:rPr>
              <a:t>dei pellegrini ascendenti, specialmente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quanto concerne </a:t>
            </a:r>
            <a:r>
              <a:rPr sz="1200" dirty="0">
                <a:latin typeface="Times New Roman"/>
                <a:cs typeface="Times New Roman"/>
              </a:rPr>
              <a:t>i problemi di </a:t>
            </a:r>
            <a:r>
              <a:rPr sz="1200" spc="-5" dirty="0">
                <a:latin typeface="Times New Roman"/>
                <a:cs typeface="Times New Roman"/>
              </a:rPr>
              <a:t>adattamento ai numerosi gruppi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esseri </a:t>
            </a:r>
            <a:r>
              <a:rPr sz="1200" dirty="0">
                <a:latin typeface="Times New Roman"/>
                <a:cs typeface="Times New Roman"/>
              </a:rPr>
              <a:t>che  </a:t>
            </a:r>
            <a:r>
              <a:rPr sz="1200" spc="-5" dirty="0">
                <a:latin typeface="Times New Roman"/>
                <a:cs typeface="Times New Roman"/>
              </a:rPr>
              <a:t>incontreranno </a:t>
            </a:r>
            <a:r>
              <a:rPr sz="1200" dirty="0">
                <a:latin typeface="Times New Roman"/>
                <a:cs typeface="Times New Roman"/>
              </a:rPr>
              <a:t>presto in </a:t>
            </a:r>
            <a:r>
              <a:rPr sz="1200" spc="-5" dirty="0">
                <a:latin typeface="Times New Roman"/>
                <a:cs typeface="Times New Roman"/>
              </a:rPr>
              <a:t>Paradiso.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52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184515" cy="389890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283845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solo suggerita </a:t>
            </a:r>
            <a:r>
              <a:rPr sz="1200" dirty="0">
                <a:latin typeface="Times New Roman"/>
                <a:cs typeface="Times New Roman"/>
              </a:rPr>
              <a:t>in via provvisoria </a:t>
            </a:r>
            <a:r>
              <a:rPr sz="1200" spc="-5" dirty="0">
                <a:latin typeface="Times New Roman"/>
                <a:cs typeface="Times New Roman"/>
              </a:rPr>
              <a:t>nell’idea </a:t>
            </a:r>
            <a:r>
              <a:rPr sz="1200" dirty="0">
                <a:latin typeface="Times New Roman"/>
                <a:cs typeface="Times New Roman"/>
              </a:rPr>
              <a:t>filosofica di </a:t>
            </a:r>
            <a:r>
              <a:rPr sz="1200" spc="-5" dirty="0">
                <a:latin typeface="Times New Roman"/>
                <a:cs typeface="Times New Roman"/>
              </a:rPr>
              <a:t>Unità Universale. </a:t>
            </a:r>
            <a:r>
              <a:rPr sz="1200" dirty="0">
                <a:latin typeface="Times New Roman"/>
                <a:cs typeface="Times New Roman"/>
              </a:rPr>
              <a:t>Solo </a:t>
            </a:r>
            <a:r>
              <a:rPr sz="1200" spc="-5" dirty="0">
                <a:latin typeface="Times New Roman"/>
                <a:cs typeface="Times New Roman"/>
              </a:rPr>
              <a:t>con l’approccio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personalità </a:t>
            </a:r>
            <a:r>
              <a:rPr sz="1200" dirty="0">
                <a:latin typeface="Times New Roman"/>
                <a:cs typeface="Times New Roman"/>
              </a:rPr>
              <a:t>una persona può  </a:t>
            </a:r>
            <a:r>
              <a:rPr sz="1200" spc="-5" dirty="0">
                <a:latin typeface="Times New Roman"/>
                <a:cs typeface="Times New Roman"/>
              </a:rPr>
              <a:t>cominciare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comprendere </a:t>
            </a:r>
            <a:r>
              <a:rPr sz="1200" dirty="0">
                <a:latin typeface="Times New Roman"/>
                <a:cs typeface="Times New Roman"/>
              </a:rPr>
              <a:t>l’unità di </a:t>
            </a:r>
            <a:r>
              <a:rPr sz="1200" spc="-5" dirty="0">
                <a:latin typeface="Times New Roman"/>
                <a:cs typeface="Times New Roman"/>
              </a:rPr>
              <a:t>Dio. Negare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personalità </a:t>
            </a:r>
            <a:r>
              <a:rPr sz="1200" dirty="0">
                <a:latin typeface="Times New Roman"/>
                <a:cs typeface="Times New Roman"/>
              </a:rPr>
              <a:t>della Prima </a:t>
            </a:r>
            <a:r>
              <a:rPr sz="1200" spc="-5" dirty="0">
                <a:latin typeface="Times New Roman"/>
                <a:cs typeface="Times New Roman"/>
              </a:rPr>
              <a:t>Sorgente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Centro </a:t>
            </a:r>
            <a:r>
              <a:rPr sz="1200" dirty="0">
                <a:latin typeface="Times New Roman"/>
                <a:cs typeface="Times New Roman"/>
              </a:rPr>
              <a:t>lascia </a:t>
            </a:r>
            <a:r>
              <a:rPr sz="1200" spc="-5" dirty="0">
                <a:latin typeface="Times New Roman"/>
                <a:cs typeface="Times New Roman"/>
              </a:rPr>
              <a:t>soltanto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scelta </a:t>
            </a:r>
            <a:r>
              <a:rPr sz="1200" dirty="0">
                <a:latin typeface="Times New Roman"/>
                <a:cs typeface="Times New Roman"/>
              </a:rPr>
              <a:t>tra </a:t>
            </a:r>
            <a:r>
              <a:rPr sz="1200" spc="10" dirty="0">
                <a:latin typeface="Times New Roman"/>
                <a:cs typeface="Times New Roman"/>
              </a:rPr>
              <a:t>due  </a:t>
            </a:r>
            <a:r>
              <a:rPr sz="1200" spc="-5" dirty="0">
                <a:latin typeface="Times New Roman"/>
                <a:cs typeface="Times New Roman"/>
              </a:rPr>
              <a:t>dilemmi filosofici: materialismo </a:t>
            </a:r>
            <a:r>
              <a:rPr sz="1200" dirty="0">
                <a:latin typeface="Times New Roman"/>
                <a:cs typeface="Times New Roman"/>
              </a:rPr>
              <a:t>o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panteismo.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499109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(29.2) 1:5.12 </a:t>
            </a:r>
            <a:r>
              <a:rPr sz="1200" spc="-5" dirty="0">
                <a:latin typeface="Times New Roman"/>
                <a:cs typeface="Times New Roman"/>
              </a:rPr>
              <a:t>Nella contemplazione della Deità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concetto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personalità deve essere spogliato dell’idea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corporeità. Un corpo  materiale </a:t>
            </a:r>
            <a:r>
              <a:rPr sz="1200" dirty="0">
                <a:latin typeface="Times New Roman"/>
                <a:cs typeface="Times New Roman"/>
              </a:rPr>
              <a:t>non è </a:t>
            </a:r>
            <a:r>
              <a:rPr sz="1200" spc="-5" dirty="0">
                <a:latin typeface="Times New Roman"/>
                <a:cs typeface="Times New Roman"/>
              </a:rPr>
              <a:t>indispensabile alla personalità </a:t>
            </a:r>
            <a:r>
              <a:rPr sz="1200" dirty="0">
                <a:latin typeface="Times New Roman"/>
                <a:cs typeface="Times New Roman"/>
              </a:rPr>
              <a:t>né dell’uomo né di </a:t>
            </a:r>
            <a:r>
              <a:rPr sz="1200" spc="-5" dirty="0">
                <a:latin typeface="Times New Roman"/>
                <a:cs typeface="Times New Roman"/>
              </a:rPr>
              <a:t>Dio. L’errore della corporeità </a:t>
            </a:r>
            <a:r>
              <a:rPr sz="1200" dirty="0">
                <a:latin typeface="Times New Roman"/>
                <a:cs typeface="Times New Roman"/>
              </a:rPr>
              <a:t>appare </a:t>
            </a:r>
            <a:r>
              <a:rPr sz="1200" spc="-5" dirty="0">
                <a:latin typeface="Times New Roman"/>
                <a:cs typeface="Times New Roman"/>
              </a:rPr>
              <a:t>nei </a:t>
            </a:r>
            <a:r>
              <a:rPr sz="1200" dirty="0">
                <a:latin typeface="Times New Roman"/>
                <a:cs typeface="Times New Roman"/>
              </a:rPr>
              <a:t>due </a:t>
            </a:r>
            <a:r>
              <a:rPr sz="1200" spc="-5" dirty="0">
                <a:latin typeface="Times New Roman"/>
                <a:cs typeface="Times New Roman"/>
              </a:rPr>
              <a:t>estremi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spc="5" dirty="0">
                <a:latin typeface="Times New Roman"/>
                <a:cs typeface="Times New Roman"/>
              </a:rPr>
              <a:t>della</a:t>
            </a:r>
            <a:endParaRPr sz="1200">
              <a:latin typeface="Times New Roman"/>
              <a:cs typeface="Times New Roman"/>
            </a:endParaRPr>
          </a:p>
          <a:p>
            <a:pPr marL="88900" marR="81280">
              <a:lnSpc>
                <a:spcPts val="1380"/>
              </a:lnSpc>
              <a:spcBef>
                <a:spcPts val="5"/>
              </a:spcBef>
            </a:pPr>
            <a:r>
              <a:rPr sz="1200" dirty="0">
                <a:latin typeface="Times New Roman"/>
                <a:cs typeface="Times New Roman"/>
              </a:rPr>
              <a:t>filosofia </a:t>
            </a:r>
            <a:r>
              <a:rPr sz="1200" spc="-5" dirty="0">
                <a:latin typeface="Times New Roman"/>
                <a:cs typeface="Times New Roman"/>
              </a:rPr>
              <a:t>umana. Nel </a:t>
            </a:r>
            <a:r>
              <a:rPr sz="1200" dirty="0">
                <a:latin typeface="Times New Roman"/>
                <a:cs typeface="Times New Roman"/>
              </a:rPr>
              <a:t>materialismo, poiché </a:t>
            </a:r>
            <a:r>
              <a:rPr sz="1200" spc="-5" dirty="0">
                <a:latin typeface="Times New Roman"/>
                <a:cs typeface="Times New Roman"/>
              </a:rPr>
              <a:t>alla </a:t>
            </a:r>
            <a:r>
              <a:rPr sz="1200" dirty="0">
                <a:latin typeface="Times New Roman"/>
                <a:cs typeface="Times New Roman"/>
              </a:rPr>
              <a:t>morte l’uomo </a:t>
            </a:r>
            <a:r>
              <a:rPr sz="1200" spc="-5" dirty="0">
                <a:latin typeface="Times New Roman"/>
                <a:cs typeface="Times New Roman"/>
              </a:rPr>
              <a:t>perde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</a:t>
            </a:r>
            <a:r>
              <a:rPr sz="1200" dirty="0">
                <a:latin typeface="Times New Roman"/>
                <a:cs typeface="Times New Roman"/>
              </a:rPr>
              <a:t>corpo, </a:t>
            </a:r>
            <a:r>
              <a:rPr sz="1200" spc="-5" dirty="0">
                <a:latin typeface="Times New Roman"/>
                <a:cs typeface="Times New Roman"/>
              </a:rPr>
              <a:t>cessa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esistere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personalità; nel </a:t>
            </a:r>
            <a:r>
              <a:rPr sz="1200" dirty="0">
                <a:latin typeface="Times New Roman"/>
                <a:cs typeface="Times New Roman"/>
              </a:rPr>
              <a:t>panteismo,  poiché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non ha corpo, quindi non è una </a:t>
            </a:r>
            <a:r>
              <a:rPr sz="1200" spc="-5" dirty="0">
                <a:latin typeface="Times New Roman"/>
                <a:cs typeface="Times New Roman"/>
              </a:rPr>
              <a:t>persona.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tipo </a:t>
            </a:r>
            <a:r>
              <a:rPr sz="1200" spc="-5" dirty="0">
                <a:latin typeface="Times New Roman"/>
                <a:cs typeface="Times New Roman"/>
              </a:rPr>
              <a:t>superumano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personalità progressiva </a:t>
            </a:r>
            <a:r>
              <a:rPr sz="1200" dirty="0">
                <a:latin typeface="Times New Roman"/>
                <a:cs typeface="Times New Roman"/>
              </a:rPr>
              <a:t>funziona in </a:t>
            </a:r>
            <a:r>
              <a:rPr sz="1200" spc="-5" dirty="0">
                <a:latin typeface="Times New Roman"/>
                <a:cs typeface="Times New Roman"/>
              </a:rPr>
              <a:t>un’unione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5" dirty="0">
                <a:latin typeface="Times New Roman"/>
                <a:cs typeface="Times New Roman"/>
              </a:rPr>
              <a:t>mente </a:t>
            </a:r>
            <a:r>
              <a:rPr sz="1200" dirty="0">
                <a:latin typeface="Times New Roman"/>
                <a:cs typeface="Times New Roman"/>
              </a:rPr>
              <a:t>e  spirito.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23189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(29.3) 1:5.13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personalità </a:t>
            </a:r>
            <a:r>
              <a:rPr sz="1200" dirty="0">
                <a:latin typeface="Times New Roman"/>
                <a:cs typeface="Times New Roman"/>
              </a:rPr>
              <a:t>non è </a:t>
            </a:r>
            <a:r>
              <a:rPr sz="1200" spc="-5" dirty="0">
                <a:latin typeface="Times New Roman"/>
                <a:cs typeface="Times New Roman"/>
              </a:rPr>
              <a:t>semplicemente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attributo </a:t>
            </a:r>
            <a:r>
              <a:rPr sz="1200" dirty="0">
                <a:latin typeface="Times New Roman"/>
                <a:cs typeface="Times New Roman"/>
              </a:rPr>
              <a:t>di Dio; </a:t>
            </a:r>
            <a:r>
              <a:rPr sz="1200" spc="-5" dirty="0">
                <a:latin typeface="Times New Roman"/>
                <a:cs typeface="Times New Roman"/>
              </a:rPr>
              <a:t>essa rappresenta </a:t>
            </a:r>
            <a:r>
              <a:rPr sz="1200" dirty="0">
                <a:latin typeface="Times New Roman"/>
                <a:cs typeface="Times New Roman"/>
              </a:rPr>
              <a:t>piuttosto la </a:t>
            </a:r>
            <a:r>
              <a:rPr sz="1200" spc="-5" dirty="0">
                <a:latin typeface="Times New Roman"/>
                <a:cs typeface="Times New Roman"/>
              </a:rPr>
              <a:t>totalità della natura </a:t>
            </a:r>
            <a:r>
              <a:rPr sz="1200" dirty="0">
                <a:latin typeface="Times New Roman"/>
                <a:cs typeface="Times New Roman"/>
              </a:rPr>
              <a:t>infinita  </a:t>
            </a:r>
            <a:r>
              <a:rPr sz="1200" spc="-5" dirty="0">
                <a:latin typeface="Times New Roman"/>
                <a:cs typeface="Times New Roman"/>
              </a:rPr>
              <a:t>coordinata </a:t>
            </a:r>
            <a:r>
              <a:rPr sz="1200" dirty="0">
                <a:latin typeface="Times New Roman"/>
                <a:cs typeface="Times New Roman"/>
              </a:rPr>
              <a:t>e della volontà divina </a:t>
            </a:r>
            <a:r>
              <a:rPr sz="1200" spc="-5" dirty="0">
                <a:latin typeface="Times New Roman"/>
                <a:cs typeface="Times New Roman"/>
              </a:rPr>
              <a:t>unificata che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perfettamente espressa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eternità ed universalità.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senso supremo, </a:t>
            </a:r>
            <a:r>
              <a:rPr sz="1200" dirty="0">
                <a:latin typeface="Times New Roman"/>
                <a:cs typeface="Times New Roman"/>
              </a:rPr>
              <a:t>la personalità  è la </a:t>
            </a:r>
            <a:r>
              <a:rPr sz="1200" spc="-5" dirty="0">
                <a:latin typeface="Times New Roman"/>
                <a:cs typeface="Times New Roman"/>
              </a:rPr>
              <a:t>rivelazione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all’Universo </a:t>
            </a:r>
            <a:r>
              <a:rPr sz="1200" spc="-5" dirty="0">
                <a:latin typeface="Times New Roman"/>
                <a:cs typeface="Times New Roman"/>
              </a:rPr>
              <a:t>degli</a:t>
            </a:r>
            <a:r>
              <a:rPr sz="1200" dirty="0">
                <a:latin typeface="Times New Roman"/>
                <a:cs typeface="Times New Roman"/>
              </a:rPr>
              <a:t> Universi.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244475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(29.4) 1:5.14 </a:t>
            </a:r>
            <a:r>
              <a:rPr sz="1200" dirty="0">
                <a:latin typeface="Times New Roman"/>
                <a:cs typeface="Times New Roman"/>
              </a:rPr>
              <a:t>Dio, </a:t>
            </a:r>
            <a:r>
              <a:rPr sz="1200" spc="-5" dirty="0">
                <a:latin typeface="Times New Roman"/>
                <a:cs typeface="Times New Roman"/>
              </a:rPr>
              <a:t>essendo eterno, universale, assoluto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infinito,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cresce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conoscenza </a:t>
            </a:r>
            <a:r>
              <a:rPr sz="1200" dirty="0">
                <a:latin typeface="Times New Roman"/>
                <a:cs typeface="Times New Roman"/>
              </a:rPr>
              <a:t>né </a:t>
            </a:r>
            <a:r>
              <a:rPr sz="1200" spc="-5" dirty="0">
                <a:latin typeface="Times New Roman"/>
                <a:cs typeface="Times New Roman"/>
              </a:rPr>
              <a:t>aumenta </a:t>
            </a:r>
            <a:r>
              <a:rPr sz="1200" spc="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saggezza. Dio </a:t>
            </a:r>
            <a:r>
              <a:rPr sz="1200" dirty="0">
                <a:latin typeface="Times New Roman"/>
                <a:cs typeface="Times New Roman"/>
              </a:rPr>
              <a:t>non  </a:t>
            </a:r>
            <a:r>
              <a:rPr sz="1200" spc="-5" dirty="0">
                <a:latin typeface="Times New Roman"/>
                <a:cs typeface="Times New Roman"/>
              </a:rPr>
              <a:t>acquisisce esperienza, </a:t>
            </a:r>
            <a:r>
              <a:rPr sz="1200" dirty="0">
                <a:latin typeface="Times New Roman"/>
                <a:cs typeface="Times New Roman"/>
              </a:rPr>
              <a:t>come un uomo </a:t>
            </a:r>
            <a:r>
              <a:rPr sz="1200" spc="-5" dirty="0">
                <a:latin typeface="Times New Roman"/>
                <a:cs typeface="Times New Roman"/>
              </a:rPr>
              <a:t>finito potrebbe congetturare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comprendere,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5" dirty="0">
                <a:latin typeface="Times New Roman"/>
                <a:cs typeface="Times New Roman"/>
              </a:rPr>
              <a:t>nei </a:t>
            </a:r>
            <a:r>
              <a:rPr sz="1200" spc="-5" dirty="0">
                <a:latin typeface="Times New Roman"/>
                <a:cs typeface="Times New Roman"/>
              </a:rPr>
              <a:t>regni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sua personalità eterna </a:t>
            </a:r>
            <a:r>
              <a:rPr sz="1200" dirty="0">
                <a:latin typeface="Times New Roman"/>
                <a:cs typeface="Times New Roman"/>
              </a:rPr>
              <a:t>egli  </a:t>
            </a:r>
            <a:r>
              <a:rPr sz="1200" spc="-5" dirty="0">
                <a:latin typeface="Times New Roman"/>
                <a:cs typeface="Times New Roman"/>
              </a:rPr>
              <a:t>gode </a:t>
            </a:r>
            <a:r>
              <a:rPr sz="1200" dirty="0">
                <a:latin typeface="Times New Roman"/>
                <a:cs typeface="Times New Roman"/>
              </a:rPr>
              <a:t>di quelle </a:t>
            </a:r>
            <a:r>
              <a:rPr sz="1200" spc="-5" dirty="0">
                <a:latin typeface="Times New Roman"/>
                <a:cs typeface="Times New Roman"/>
              </a:rPr>
              <a:t>espansioni continue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autorealizzazione che sono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certa </a:t>
            </a:r>
            <a:r>
              <a:rPr sz="1200" dirty="0">
                <a:latin typeface="Times New Roman"/>
                <a:cs typeface="Times New Roman"/>
              </a:rPr>
              <a:t>misura </a:t>
            </a:r>
            <a:r>
              <a:rPr sz="1200" spc="-5" dirty="0">
                <a:latin typeface="Times New Roman"/>
                <a:cs typeface="Times New Roman"/>
              </a:rPr>
              <a:t>comparabili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analoghe all’acquisizione </a:t>
            </a:r>
            <a:r>
              <a:rPr sz="1200" dirty="0">
                <a:latin typeface="Times New Roman"/>
                <a:cs typeface="Times New Roman"/>
              </a:rPr>
              <a:t>di una  nuova </a:t>
            </a:r>
            <a:r>
              <a:rPr sz="1200" spc="-5" dirty="0">
                <a:latin typeface="Times New Roman"/>
                <a:cs typeface="Times New Roman"/>
              </a:rPr>
              <a:t>esperienza </a:t>
            </a:r>
            <a:r>
              <a:rPr sz="1200" dirty="0">
                <a:latin typeface="Times New Roman"/>
                <a:cs typeface="Times New Roman"/>
              </a:rPr>
              <a:t>da parte </a:t>
            </a:r>
            <a:r>
              <a:rPr sz="1200" spc="-5" dirty="0">
                <a:latin typeface="Times New Roman"/>
                <a:cs typeface="Times New Roman"/>
              </a:rPr>
              <a:t>delle creature finite dei </a:t>
            </a:r>
            <a:r>
              <a:rPr sz="1200" dirty="0">
                <a:latin typeface="Times New Roman"/>
                <a:cs typeface="Times New Roman"/>
              </a:rPr>
              <a:t>mondi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evoluzionari.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34671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(29.5) 1:5.15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perfezione </a:t>
            </a:r>
            <a:r>
              <a:rPr sz="1200" dirty="0">
                <a:latin typeface="Times New Roman"/>
                <a:cs typeface="Times New Roman"/>
              </a:rPr>
              <a:t>assoluta </a:t>
            </a:r>
            <a:r>
              <a:rPr sz="1200" spc="-5" dirty="0">
                <a:latin typeface="Times New Roman"/>
                <a:cs typeface="Times New Roman"/>
              </a:rPr>
              <a:t>del Dio infinito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porterebbe </a:t>
            </a:r>
            <a:r>
              <a:rPr sz="1200" dirty="0">
                <a:latin typeface="Times New Roman"/>
                <a:cs typeface="Times New Roman"/>
              </a:rPr>
              <a:t>a subire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enormi </a:t>
            </a:r>
            <a:r>
              <a:rPr sz="1200" spc="-5" dirty="0">
                <a:latin typeface="Times New Roman"/>
                <a:cs typeface="Times New Roman"/>
              </a:rPr>
              <a:t>limitazioni della finalità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qualificata </a:t>
            </a:r>
            <a:r>
              <a:rPr sz="1200" dirty="0">
                <a:latin typeface="Times New Roman"/>
                <a:cs typeface="Times New Roman"/>
              </a:rPr>
              <a:t>della  </a:t>
            </a:r>
            <a:r>
              <a:rPr sz="1200" spc="-5" dirty="0">
                <a:latin typeface="Times New Roman"/>
                <a:cs typeface="Times New Roman"/>
              </a:rPr>
              <a:t>perfezione, se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fosse per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fatto che </a:t>
            </a:r>
            <a:r>
              <a:rPr sz="1200" dirty="0">
                <a:latin typeface="Times New Roman"/>
                <a:cs typeface="Times New Roman"/>
              </a:rPr>
              <a:t>il Padre </a:t>
            </a:r>
            <a:r>
              <a:rPr sz="1200" spc="-5" dirty="0">
                <a:latin typeface="Times New Roman"/>
                <a:cs typeface="Times New Roman"/>
              </a:rPr>
              <a:t>Universale partecipa direttamente alla </a:t>
            </a:r>
            <a:r>
              <a:rPr sz="1200" dirty="0">
                <a:latin typeface="Times New Roman"/>
                <a:cs typeface="Times New Roman"/>
              </a:rPr>
              <a:t>lotta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personalità di </a:t>
            </a:r>
            <a:r>
              <a:rPr sz="1200" spc="-5" dirty="0">
                <a:latin typeface="Times New Roman"/>
                <a:cs typeface="Times New Roman"/>
              </a:rPr>
              <a:t>ogni </a:t>
            </a:r>
            <a:r>
              <a:rPr sz="1200" spc="5" dirty="0">
                <a:latin typeface="Times New Roman"/>
                <a:cs typeface="Times New Roman"/>
              </a:rPr>
              <a:t>anima  </a:t>
            </a:r>
            <a:r>
              <a:rPr sz="1200" spc="-5" dirty="0">
                <a:latin typeface="Times New Roman"/>
                <a:cs typeface="Times New Roman"/>
              </a:rPr>
              <a:t>imperfetta dell’immenso Universo che cerca, con l’aiuto </a:t>
            </a:r>
            <a:r>
              <a:rPr sz="1200" dirty="0">
                <a:latin typeface="Times New Roman"/>
                <a:cs typeface="Times New Roman"/>
              </a:rPr>
              <a:t>divino, di </a:t>
            </a:r>
            <a:r>
              <a:rPr sz="1200" spc="-5" dirty="0">
                <a:latin typeface="Times New Roman"/>
                <a:cs typeface="Times New Roman"/>
              </a:rPr>
              <a:t>ascendere ai </a:t>
            </a:r>
            <a:r>
              <a:rPr sz="1200" dirty="0">
                <a:latin typeface="Times New Roman"/>
                <a:cs typeface="Times New Roman"/>
              </a:rPr>
              <a:t>mondi </a:t>
            </a:r>
            <a:r>
              <a:rPr sz="1200" spc="-5" dirty="0">
                <a:latin typeface="Times New Roman"/>
                <a:cs typeface="Times New Roman"/>
              </a:rPr>
              <a:t>superiori spiritualmente perfetti.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Questa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52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520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79434" cy="40716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6858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(296.5) 26:11.2 </a:t>
            </a:r>
            <a:r>
              <a:rPr sz="1200" spc="-5" dirty="0">
                <a:latin typeface="Times New Roman"/>
                <a:cs typeface="Times New Roman"/>
              </a:rPr>
              <a:t>Tra quelli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dimorano su questo </a:t>
            </a:r>
            <a:r>
              <a:rPr sz="1200" dirty="0">
                <a:latin typeface="Times New Roman"/>
                <a:cs typeface="Times New Roman"/>
              </a:rPr>
              <a:t>circuito </a:t>
            </a:r>
            <a:r>
              <a:rPr sz="1200" spc="-5" dirty="0">
                <a:latin typeface="Times New Roman"/>
                <a:cs typeface="Times New Roman"/>
              </a:rPr>
              <a:t>interno vi </a:t>
            </a:r>
            <a:r>
              <a:rPr sz="1200" dirty="0">
                <a:latin typeface="Times New Roman"/>
                <a:cs typeface="Times New Roman"/>
              </a:rPr>
              <a:t>sono i </a:t>
            </a:r>
            <a:r>
              <a:rPr sz="1200" spc="-5" dirty="0">
                <a:latin typeface="Times New Roman"/>
                <a:cs typeface="Times New Roman"/>
              </a:rPr>
              <a:t>figli trinitizzati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creature.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supernafini primari </a:t>
            </a:r>
            <a:r>
              <a:rPr sz="1200" dirty="0">
                <a:latin typeface="Times New Roman"/>
                <a:cs typeface="Times New Roman"/>
              </a:rPr>
              <a:t>e secondari  sono i </a:t>
            </a:r>
            <a:r>
              <a:rPr sz="1200" spc="-5" dirty="0">
                <a:latin typeface="Times New Roman"/>
                <a:cs typeface="Times New Roman"/>
              </a:rPr>
              <a:t>custodi generali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corpo congiunto </a:t>
            </a:r>
            <a:r>
              <a:rPr sz="1200" dirty="0">
                <a:latin typeface="Times New Roman"/>
                <a:cs typeface="Times New Roman"/>
              </a:rPr>
              <a:t>di questi </a:t>
            </a:r>
            <a:r>
              <a:rPr sz="1200" spc="-5" dirty="0">
                <a:latin typeface="Times New Roman"/>
                <a:cs typeface="Times New Roman"/>
              </a:rPr>
              <a:t>figli, </a:t>
            </a:r>
            <a:r>
              <a:rPr sz="1200" dirty="0">
                <a:latin typeface="Times New Roman"/>
                <a:cs typeface="Times New Roman"/>
              </a:rPr>
              <a:t>inclusa la discendenza </a:t>
            </a:r>
            <a:r>
              <a:rPr sz="1200" spc="-5" dirty="0">
                <a:latin typeface="Times New Roman"/>
                <a:cs typeface="Times New Roman"/>
              </a:rPr>
              <a:t>trinitizzata dei finalitari mortali </a:t>
            </a:r>
            <a:r>
              <a:rPr sz="1200" dirty="0">
                <a:latin typeface="Times New Roman"/>
                <a:cs typeface="Times New Roman"/>
              </a:rPr>
              <a:t>e la progenie  </a:t>
            </a:r>
            <a:r>
              <a:rPr sz="1200" spc="-5" dirty="0">
                <a:latin typeface="Times New Roman"/>
                <a:cs typeface="Times New Roman"/>
              </a:rPr>
              <a:t>similare dei </a:t>
            </a:r>
            <a:r>
              <a:rPr sz="1200" dirty="0">
                <a:latin typeface="Times New Roman"/>
                <a:cs typeface="Times New Roman"/>
              </a:rPr>
              <a:t>Cittadini del </a:t>
            </a:r>
            <a:r>
              <a:rPr sz="1200" spc="-5" dirty="0">
                <a:latin typeface="Times New Roman"/>
                <a:cs typeface="Times New Roman"/>
              </a:rPr>
              <a:t>Paradiso. Alcuni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questi figli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abbracciati </a:t>
            </a:r>
            <a:r>
              <a:rPr sz="1200" dirty="0">
                <a:latin typeface="Times New Roman"/>
                <a:cs typeface="Times New Roman"/>
              </a:rPr>
              <a:t>dalla </a:t>
            </a:r>
            <a:r>
              <a:rPr sz="1200" spc="-5" dirty="0">
                <a:latin typeface="Times New Roman"/>
                <a:cs typeface="Times New Roman"/>
              </a:rPr>
              <a:t>Trinità ed incaricati </a:t>
            </a:r>
            <a:r>
              <a:rPr sz="1200" dirty="0">
                <a:latin typeface="Times New Roman"/>
                <a:cs typeface="Times New Roman"/>
              </a:rPr>
              <a:t>nei </a:t>
            </a:r>
            <a:r>
              <a:rPr sz="1200" spc="-5" dirty="0">
                <a:latin typeface="Times New Roman"/>
                <a:cs typeface="Times New Roman"/>
              </a:rPr>
              <a:t>supergoverni, </a:t>
            </a:r>
            <a:r>
              <a:rPr sz="1200" spc="5" dirty="0">
                <a:latin typeface="Times New Roman"/>
                <a:cs typeface="Times New Roman"/>
              </a:rPr>
              <a:t>altri </a:t>
            </a:r>
            <a:r>
              <a:rPr sz="1200" dirty="0">
                <a:latin typeface="Times New Roman"/>
                <a:cs typeface="Times New Roman"/>
              </a:rPr>
              <a:t>hanno  </a:t>
            </a:r>
            <a:r>
              <a:rPr sz="1200" spc="-5" dirty="0">
                <a:latin typeface="Times New Roman"/>
                <a:cs typeface="Times New Roman"/>
              </a:rPr>
              <a:t>destinazioni varie, </a:t>
            </a:r>
            <a:r>
              <a:rPr sz="1200" dirty="0">
                <a:latin typeface="Times New Roman"/>
                <a:cs typeface="Times New Roman"/>
              </a:rPr>
              <a:t>ma la </a:t>
            </a:r>
            <a:r>
              <a:rPr sz="1200" spc="-5" dirty="0">
                <a:latin typeface="Times New Roman"/>
                <a:cs typeface="Times New Roman"/>
              </a:rPr>
              <a:t>grande maggioranza si sta riunendo nel </a:t>
            </a:r>
            <a:r>
              <a:rPr sz="1200" dirty="0">
                <a:latin typeface="Times New Roman"/>
                <a:cs typeface="Times New Roman"/>
              </a:rPr>
              <a:t>corpo </a:t>
            </a:r>
            <a:r>
              <a:rPr sz="1200" spc="-5" dirty="0">
                <a:latin typeface="Times New Roman"/>
                <a:cs typeface="Times New Roman"/>
              </a:rPr>
              <a:t>congiunto sui </a:t>
            </a:r>
            <a:r>
              <a:rPr sz="1200" dirty="0">
                <a:latin typeface="Times New Roman"/>
                <a:cs typeface="Times New Roman"/>
              </a:rPr>
              <a:t>mondi </a:t>
            </a:r>
            <a:r>
              <a:rPr sz="1200" spc="-5" dirty="0">
                <a:latin typeface="Times New Roman"/>
                <a:cs typeface="Times New Roman"/>
              </a:rPr>
              <a:t>perfetti del circuito </a:t>
            </a:r>
            <a:r>
              <a:rPr sz="1200" dirty="0">
                <a:latin typeface="Times New Roman"/>
                <a:cs typeface="Times New Roman"/>
              </a:rPr>
              <a:t>interno </a:t>
            </a:r>
            <a:r>
              <a:rPr sz="1200" spc="-5" dirty="0">
                <a:latin typeface="Times New Roman"/>
                <a:cs typeface="Times New Roman"/>
              </a:rPr>
              <a:t>di </a:t>
            </a:r>
            <a:r>
              <a:rPr sz="1200" dirty="0">
                <a:latin typeface="Times New Roman"/>
                <a:cs typeface="Times New Roman"/>
              </a:rPr>
              <a:t>Havona.  Qui, sotto la </a:t>
            </a:r>
            <a:r>
              <a:rPr sz="1200" spc="-5" dirty="0">
                <a:latin typeface="Times New Roman"/>
                <a:cs typeface="Times New Roman"/>
              </a:rPr>
              <a:t>supervisione dei supernafini, essi vengono preparati per </a:t>
            </a:r>
            <a:r>
              <a:rPr sz="1200" dirty="0">
                <a:latin typeface="Times New Roman"/>
                <a:cs typeface="Times New Roman"/>
              </a:rPr>
              <a:t>qualche </a:t>
            </a:r>
            <a:r>
              <a:rPr sz="1200" spc="-5" dirty="0">
                <a:latin typeface="Times New Roman"/>
                <a:cs typeface="Times New Roman"/>
              </a:rPr>
              <a:t>lavoro futuro </a:t>
            </a:r>
            <a:r>
              <a:rPr sz="1200" spc="5" dirty="0">
                <a:latin typeface="Times New Roman"/>
                <a:cs typeface="Times New Roman"/>
              </a:rPr>
              <a:t>da </a:t>
            </a:r>
            <a:r>
              <a:rPr sz="1200" dirty="0">
                <a:latin typeface="Times New Roman"/>
                <a:cs typeface="Times New Roman"/>
              </a:rPr>
              <a:t>un corpo </a:t>
            </a:r>
            <a:r>
              <a:rPr sz="1200" spc="-5" dirty="0">
                <a:latin typeface="Times New Roman"/>
                <a:cs typeface="Times New Roman"/>
              </a:rPr>
              <a:t>speciale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5" dirty="0">
                <a:latin typeface="Times New Roman"/>
                <a:cs typeface="Times New Roman"/>
              </a:rPr>
              <a:t>nominato </a:t>
            </a:r>
            <a:r>
              <a:rPr sz="1200" dirty="0">
                <a:latin typeface="Times New Roman"/>
                <a:cs typeface="Times New Roman"/>
              </a:rPr>
              <a:t>di  Cittadini del </a:t>
            </a:r>
            <a:r>
              <a:rPr sz="1200" spc="-5" dirty="0">
                <a:latin typeface="Times New Roman"/>
                <a:cs typeface="Times New Roman"/>
              </a:rPr>
              <a:t>Paradiso elevati che furono, </a:t>
            </a:r>
            <a:r>
              <a:rPr sz="1200" dirty="0">
                <a:latin typeface="Times New Roman"/>
                <a:cs typeface="Times New Roman"/>
              </a:rPr>
              <a:t>prima dei </a:t>
            </a:r>
            <a:r>
              <a:rPr sz="1200" spc="-5" dirty="0">
                <a:latin typeface="Times New Roman"/>
                <a:cs typeface="Times New Roman"/>
              </a:rPr>
              <a:t>tempi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Grandfanda,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primi assistenti amministrativi </a:t>
            </a:r>
            <a:r>
              <a:rPr sz="1200" dirty="0">
                <a:latin typeface="Times New Roman"/>
                <a:cs typeface="Times New Roman"/>
              </a:rPr>
              <a:t>degli Eterni </a:t>
            </a:r>
            <a:r>
              <a:rPr sz="1200" spc="-5" dirty="0">
                <a:latin typeface="Times New Roman"/>
                <a:cs typeface="Times New Roman"/>
              </a:rPr>
              <a:t>dei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Giorni.</a:t>
            </a:r>
            <a:endParaRPr sz="1200">
              <a:latin typeface="Times New Roman"/>
              <a:cs typeface="Times New Roman"/>
            </a:endParaRPr>
          </a:p>
          <a:p>
            <a:pPr marL="76200" marR="285750">
              <a:lnSpc>
                <a:spcPts val="1380"/>
              </a:lnSpc>
              <a:spcBef>
                <a:spcPts val="5"/>
              </a:spcBef>
            </a:pPr>
            <a:r>
              <a:rPr sz="1200" spc="-5" dirty="0">
                <a:latin typeface="Times New Roman"/>
                <a:cs typeface="Times New Roman"/>
              </a:rPr>
              <a:t>Vi </a:t>
            </a:r>
            <a:r>
              <a:rPr sz="1200" dirty="0">
                <a:latin typeface="Times New Roman"/>
                <a:cs typeface="Times New Roman"/>
              </a:rPr>
              <a:t>sono molte </a:t>
            </a:r>
            <a:r>
              <a:rPr sz="1200" spc="-5" dirty="0">
                <a:latin typeface="Times New Roman"/>
                <a:cs typeface="Times New Roman"/>
              </a:rPr>
              <a:t>ragioni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ritenere che </a:t>
            </a:r>
            <a:r>
              <a:rPr sz="1200" dirty="0">
                <a:latin typeface="Times New Roman"/>
                <a:cs typeface="Times New Roman"/>
              </a:rPr>
              <a:t>questi due </a:t>
            </a:r>
            <a:r>
              <a:rPr sz="1200" spc="-5" dirty="0">
                <a:latin typeface="Times New Roman"/>
                <a:cs typeface="Times New Roman"/>
              </a:rPr>
              <a:t>gruppi straordinari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esseri trinitizzati lavoreranno insieme nel </a:t>
            </a:r>
            <a:r>
              <a:rPr sz="1200" dirty="0">
                <a:latin typeface="Times New Roman"/>
                <a:cs typeface="Times New Roman"/>
              </a:rPr>
              <a:t>lontano </a:t>
            </a:r>
            <a:r>
              <a:rPr sz="1200" spc="-5" dirty="0">
                <a:latin typeface="Times New Roman"/>
                <a:cs typeface="Times New Roman"/>
              </a:rPr>
              <a:t>futuro,  </a:t>
            </a:r>
            <a:r>
              <a:rPr sz="1200" dirty="0">
                <a:latin typeface="Times New Roman"/>
                <a:cs typeface="Times New Roman"/>
              </a:rPr>
              <a:t>non ultima il loro </a:t>
            </a:r>
            <a:r>
              <a:rPr sz="1200" spc="-5" dirty="0">
                <a:latin typeface="Times New Roman"/>
                <a:cs typeface="Times New Roman"/>
              </a:rPr>
              <a:t>destino comune nelle </a:t>
            </a:r>
            <a:r>
              <a:rPr sz="1200" dirty="0">
                <a:latin typeface="Times New Roman"/>
                <a:cs typeface="Times New Roman"/>
              </a:rPr>
              <a:t>riserve </a:t>
            </a:r>
            <a:r>
              <a:rPr sz="1200" spc="-5" dirty="0">
                <a:latin typeface="Times New Roman"/>
                <a:cs typeface="Times New Roman"/>
              </a:rPr>
              <a:t>del Corpo Paradisiaco dei Finalitari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Trinitizzati.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ts val="141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(296.6) 26:11.3 </a:t>
            </a:r>
            <a:r>
              <a:rPr sz="1200" spc="-5" dirty="0">
                <a:latin typeface="Times New Roman"/>
                <a:cs typeface="Times New Roman"/>
              </a:rPr>
              <a:t>Su questo circuito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interno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pellegrini ascendenti </a:t>
            </a:r>
            <a:r>
              <a:rPr sz="1200" dirty="0">
                <a:latin typeface="Times New Roman"/>
                <a:cs typeface="Times New Roman"/>
              </a:rPr>
              <a:t>e quelli </a:t>
            </a:r>
            <a:r>
              <a:rPr sz="1200" spc="-5" dirty="0">
                <a:latin typeface="Times New Roman"/>
                <a:cs typeface="Times New Roman"/>
              </a:rPr>
              <a:t>discendenti fraternizzano gli </a:t>
            </a:r>
            <a:r>
              <a:rPr sz="1200" dirty="0">
                <a:latin typeface="Times New Roman"/>
                <a:cs typeface="Times New Roman"/>
              </a:rPr>
              <a:t>uni con </a:t>
            </a:r>
            <a:r>
              <a:rPr sz="1200" spc="-5" dirty="0">
                <a:latin typeface="Times New Roman"/>
                <a:cs typeface="Times New Roman"/>
              </a:rPr>
              <a:t>gli altri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i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figli</a:t>
            </a:r>
            <a:endParaRPr sz="1200">
              <a:latin typeface="Times New Roman"/>
              <a:cs typeface="Times New Roman"/>
            </a:endParaRPr>
          </a:p>
          <a:p>
            <a:pPr marL="76200" marR="96520">
              <a:lnSpc>
                <a:spcPct val="95900"/>
              </a:lnSpc>
              <a:spcBef>
                <a:spcPts val="30"/>
              </a:spcBef>
            </a:pPr>
            <a:r>
              <a:rPr sz="1200" spc="-5" dirty="0">
                <a:latin typeface="Times New Roman"/>
                <a:cs typeface="Times New Roman"/>
              </a:rPr>
              <a:t>trinitizzati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creature. </a:t>
            </a:r>
            <a:r>
              <a:rPr sz="1200" dirty="0">
                <a:latin typeface="Times New Roman"/>
                <a:cs typeface="Times New Roman"/>
              </a:rPr>
              <a:t>Come i loro </a:t>
            </a:r>
            <a:r>
              <a:rPr sz="1200" spc="-5" dirty="0">
                <a:latin typeface="Times New Roman"/>
                <a:cs typeface="Times New Roman"/>
              </a:rPr>
              <a:t>genitori, questi figli traggono grandi benefici dall’interassociazione, ed </a:t>
            </a:r>
            <a:r>
              <a:rPr sz="1200" dirty="0">
                <a:latin typeface="Times New Roman"/>
                <a:cs typeface="Times New Roman"/>
              </a:rPr>
              <a:t>è missione specifica </a:t>
            </a:r>
            <a:r>
              <a:rPr sz="1200" spc="-5" dirty="0">
                <a:latin typeface="Times New Roman"/>
                <a:cs typeface="Times New Roman"/>
              </a:rPr>
              <a:t>dei  supernafini facilitare ed assicurare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fraternità </a:t>
            </a:r>
            <a:r>
              <a:rPr sz="1200" dirty="0">
                <a:latin typeface="Times New Roman"/>
                <a:cs typeface="Times New Roman"/>
              </a:rPr>
              <a:t>tra i </a:t>
            </a:r>
            <a:r>
              <a:rPr sz="1200" spc="-5" dirty="0">
                <a:latin typeface="Times New Roman"/>
                <a:cs typeface="Times New Roman"/>
              </a:rPr>
              <a:t>figli trinitizzati dei finalitari mortali </a:t>
            </a:r>
            <a:r>
              <a:rPr sz="1200" dirty="0">
                <a:latin typeface="Times New Roman"/>
                <a:cs typeface="Times New Roman"/>
              </a:rPr>
              <a:t>ed i </a:t>
            </a:r>
            <a:r>
              <a:rPr sz="1200" spc="-5" dirty="0">
                <a:latin typeface="Times New Roman"/>
                <a:cs typeface="Times New Roman"/>
              </a:rPr>
              <a:t>figli </a:t>
            </a:r>
            <a:r>
              <a:rPr sz="1200" dirty="0">
                <a:latin typeface="Times New Roman"/>
                <a:cs typeface="Times New Roman"/>
              </a:rPr>
              <a:t>trinitizzati </a:t>
            </a:r>
            <a:r>
              <a:rPr sz="1200" spc="1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Cittadini </a:t>
            </a:r>
            <a:r>
              <a:rPr sz="1200" dirty="0">
                <a:latin typeface="Times New Roman"/>
                <a:cs typeface="Times New Roman"/>
              </a:rPr>
              <a:t>del  </a:t>
            </a:r>
            <a:r>
              <a:rPr sz="1200" spc="-5" dirty="0">
                <a:latin typeface="Times New Roman"/>
                <a:cs typeface="Times New Roman"/>
              </a:rPr>
              <a:t>Paradiso.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complementi superafici </a:t>
            </a:r>
            <a:r>
              <a:rPr sz="1200" dirty="0">
                <a:latin typeface="Times New Roman"/>
                <a:cs typeface="Times New Roman"/>
              </a:rPr>
              <a:t>del riposo non </a:t>
            </a:r>
            <a:r>
              <a:rPr sz="1200" spc="-5" dirty="0">
                <a:latin typeface="Times New Roman"/>
                <a:cs typeface="Times New Roman"/>
              </a:rPr>
              <a:t>s’interessano tanto </a:t>
            </a:r>
            <a:r>
              <a:rPr sz="1200" dirty="0">
                <a:latin typeface="Times New Roman"/>
                <a:cs typeface="Times New Roman"/>
              </a:rPr>
              <a:t>dell’istruzione di questi </a:t>
            </a:r>
            <a:r>
              <a:rPr sz="1200" spc="-5" dirty="0">
                <a:latin typeface="Times New Roman"/>
                <a:cs typeface="Times New Roman"/>
              </a:rPr>
              <a:t>figli quanto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promuovere </a:t>
            </a:r>
            <a:r>
              <a:rPr sz="1200" dirty="0">
                <a:latin typeface="Times New Roman"/>
                <a:cs typeface="Times New Roman"/>
              </a:rPr>
              <a:t>la loro  </a:t>
            </a:r>
            <a:r>
              <a:rPr sz="1200" spc="-5" dirty="0">
                <a:latin typeface="Times New Roman"/>
                <a:cs typeface="Times New Roman"/>
              </a:rPr>
              <a:t>associazione comprensiva con gruppi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diversi.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50">
              <a:latin typeface="Times New Roman"/>
              <a:cs typeface="Times New Roman"/>
            </a:endParaRPr>
          </a:p>
          <a:p>
            <a:pPr marL="76200" marR="12382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(297.1) 26:11.4 </a:t>
            </a:r>
            <a:r>
              <a:rPr sz="1200" dirty="0">
                <a:latin typeface="Times New Roman"/>
                <a:cs typeface="Times New Roman"/>
              </a:rPr>
              <a:t>I mortali hanno </a:t>
            </a:r>
            <a:r>
              <a:rPr sz="1200" spc="-5" dirty="0">
                <a:latin typeface="Times New Roman"/>
                <a:cs typeface="Times New Roman"/>
              </a:rPr>
              <a:t>ricevuto </a:t>
            </a:r>
            <a:r>
              <a:rPr sz="1200" dirty="0">
                <a:latin typeface="Times New Roman"/>
                <a:cs typeface="Times New Roman"/>
              </a:rPr>
              <a:t>dal </a:t>
            </a:r>
            <a:r>
              <a:rPr sz="1200" spc="-5" dirty="0">
                <a:latin typeface="Times New Roman"/>
                <a:cs typeface="Times New Roman"/>
              </a:rPr>
              <a:t>Paradiso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comandamento: “Siate perfetti, </a:t>
            </a:r>
            <a:r>
              <a:rPr sz="1200" dirty="0">
                <a:latin typeface="Times New Roman"/>
                <a:cs typeface="Times New Roman"/>
              </a:rPr>
              <a:t>così come vostro </a:t>
            </a:r>
            <a:r>
              <a:rPr sz="1200" spc="-5" dirty="0">
                <a:latin typeface="Times New Roman"/>
                <a:cs typeface="Times New Roman"/>
              </a:rPr>
              <a:t>Padre del </a:t>
            </a:r>
            <a:r>
              <a:rPr sz="1200" dirty="0">
                <a:latin typeface="Times New Roman"/>
                <a:cs typeface="Times New Roman"/>
              </a:rPr>
              <a:t>Paradiso è </a:t>
            </a:r>
            <a:r>
              <a:rPr sz="1200" spc="-5" dirty="0">
                <a:latin typeface="Times New Roman"/>
                <a:cs typeface="Times New Roman"/>
              </a:rPr>
              <a:t>perfetto.”  A questi figli </a:t>
            </a:r>
            <a:r>
              <a:rPr sz="1200" dirty="0">
                <a:latin typeface="Times New Roman"/>
                <a:cs typeface="Times New Roman"/>
              </a:rPr>
              <a:t>trinitizzati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corpo </a:t>
            </a:r>
            <a:r>
              <a:rPr sz="1200" spc="-5" dirty="0">
                <a:latin typeface="Times New Roman"/>
                <a:cs typeface="Times New Roman"/>
              </a:rPr>
              <a:t>congiunto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supernafini supervisori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cessano mai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proclamare: “Siate comprensivi </a:t>
            </a:r>
            <a:r>
              <a:rPr sz="1200" dirty="0">
                <a:latin typeface="Times New Roman"/>
                <a:cs typeface="Times New Roman"/>
              </a:rPr>
              <a:t>verso i  vostri </a:t>
            </a:r>
            <a:r>
              <a:rPr sz="1200" spc="-5" dirty="0">
                <a:latin typeface="Times New Roman"/>
                <a:cs typeface="Times New Roman"/>
              </a:rPr>
              <a:t>fratelli ascendenti, così </a:t>
            </a:r>
            <a:r>
              <a:rPr sz="1200" dirty="0">
                <a:latin typeface="Times New Roman"/>
                <a:cs typeface="Times New Roman"/>
              </a:rPr>
              <a:t>come i </a:t>
            </a:r>
            <a:r>
              <a:rPr sz="1200" spc="-5" dirty="0">
                <a:latin typeface="Times New Roman"/>
                <a:cs typeface="Times New Roman"/>
              </a:rPr>
              <a:t>Figli Creatori Paradisiaci </a:t>
            </a:r>
            <a:r>
              <a:rPr sz="1200" dirty="0">
                <a:latin typeface="Times New Roman"/>
                <a:cs typeface="Times New Roman"/>
              </a:rPr>
              <a:t>li </a:t>
            </a:r>
            <a:r>
              <a:rPr sz="1200" spc="-5" dirty="0">
                <a:latin typeface="Times New Roman"/>
                <a:cs typeface="Times New Roman"/>
              </a:rPr>
              <a:t>conoscono </a:t>
            </a:r>
            <a:r>
              <a:rPr sz="1200" dirty="0">
                <a:latin typeface="Times New Roman"/>
                <a:cs typeface="Times New Roman"/>
              </a:rPr>
              <a:t>e li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amano.”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5176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(297.2) 26:11.5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creatura </a:t>
            </a:r>
            <a:r>
              <a:rPr sz="1200" dirty="0">
                <a:latin typeface="Times New Roman"/>
                <a:cs typeface="Times New Roman"/>
              </a:rPr>
              <a:t>mortale </a:t>
            </a:r>
            <a:r>
              <a:rPr sz="1200" spc="-5" dirty="0">
                <a:latin typeface="Times New Roman"/>
                <a:cs typeface="Times New Roman"/>
              </a:rPr>
              <a:t>deve </a:t>
            </a:r>
            <a:r>
              <a:rPr sz="1200" dirty="0">
                <a:latin typeface="Times New Roman"/>
                <a:cs typeface="Times New Roman"/>
              </a:rPr>
              <a:t>trovare Dio. Il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Creatore non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ferma mai </a:t>
            </a:r>
            <a:r>
              <a:rPr sz="1200" spc="-5" dirty="0">
                <a:latin typeface="Times New Roman"/>
                <a:cs typeface="Times New Roman"/>
              </a:rPr>
              <a:t>prima </a:t>
            </a:r>
            <a:r>
              <a:rPr sz="1200" dirty="0">
                <a:latin typeface="Times New Roman"/>
                <a:cs typeface="Times New Roman"/>
              </a:rPr>
              <a:t>di aver trovato l’uomo — la più </a:t>
            </a:r>
            <a:r>
              <a:rPr sz="1200" spc="-5" dirty="0">
                <a:latin typeface="Times New Roman"/>
                <a:cs typeface="Times New Roman"/>
              </a:rPr>
              <a:t>bassa  creatura </a:t>
            </a:r>
            <a:r>
              <a:rPr sz="1200" dirty="0">
                <a:latin typeface="Times New Roman"/>
                <a:cs typeface="Times New Roman"/>
              </a:rPr>
              <a:t>dotata di volontà. Senza dubbio i </a:t>
            </a:r>
            <a:r>
              <a:rPr sz="1200" spc="-5" dirty="0">
                <a:latin typeface="Times New Roman"/>
                <a:cs typeface="Times New Roman"/>
              </a:rPr>
              <a:t>Figli Creatori ed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loro figli </a:t>
            </a:r>
            <a:r>
              <a:rPr sz="1200" dirty="0">
                <a:latin typeface="Times New Roman"/>
                <a:cs typeface="Times New Roman"/>
              </a:rPr>
              <a:t>mortali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stanno </a:t>
            </a:r>
            <a:r>
              <a:rPr sz="1200" spc="-5" dirty="0">
                <a:latin typeface="Times New Roman"/>
                <a:cs typeface="Times New Roman"/>
              </a:rPr>
              <a:t>preparando per qualche servizio </a:t>
            </a:r>
            <a:r>
              <a:rPr sz="1200" dirty="0">
                <a:latin typeface="Times New Roman"/>
                <a:cs typeface="Times New Roman"/>
              </a:rPr>
              <a:t>universale  </a:t>
            </a:r>
            <a:r>
              <a:rPr sz="1200" spc="-5" dirty="0">
                <a:latin typeface="Times New Roman"/>
                <a:cs typeface="Times New Roman"/>
              </a:rPr>
              <a:t>futuro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conosciuto. Entrambi attraversano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gamma dell’Universo esperienziale </a:t>
            </a:r>
            <a:r>
              <a:rPr sz="1200" dirty="0">
                <a:latin typeface="Times New Roman"/>
                <a:cs typeface="Times New Roman"/>
              </a:rPr>
              <a:t>e sono </a:t>
            </a:r>
            <a:r>
              <a:rPr sz="1200" spc="-5" dirty="0">
                <a:latin typeface="Times New Roman"/>
                <a:cs typeface="Times New Roman"/>
              </a:rPr>
              <a:t>così </a:t>
            </a:r>
            <a:r>
              <a:rPr sz="1200" dirty="0">
                <a:latin typeface="Times New Roman"/>
                <a:cs typeface="Times New Roman"/>
              </a:rPr>
              <a:t>istruiti e </a:t>
            </a:r>
            <a:r>
              <a:rPr sz="1200" spc="-5" dirty="0">
                <a:latin typeface="Times New Roman"/>
                <a:cs typeface="Times New Roman"/>
              </a:rPr>
              <a:t>preparati per </a:t>
            </a:r>
            <a:r>
              <a:rPr sz="1200" dirty="0">
                <a:latin typeface="Times New Roman"/>
                <a:cs typeface="Times New Roman"/>
              </a:rPr>
              <a:t>la loro  missione </a:t>
            </a:r>
            <a:r>
              <a:rPr sz="1200" spc="-5" dirty="0">
                <a:latin typeface="Times New Roman"/>
                <a:cs typeface="Times New Roman"/>
              </a:rPr>
              <a:t>eterna.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tutti gli </a:t>
            </a:r>
            <a:r>
              <a:rPr sz="1200" spc="-5" dirty="0">
                <a:latin typeface="Times New Roman"/>
                <a:cs typeface="Times New Roman"/>
              </a:rPr>
              <a:t>Universi sta avvenendo questa fusione straordinaria dell’umano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divino, questa </a:t>
            </a:r>
            <a:r>
              <a:rPr sz="1200" spc="-5" dirty="0">
                <a:latin typeface="Times New Roman"/>
                <a:cs typeface="Times New Roman"/>
              </a:rPr>
              <a:t>mescolanza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spc="5" dirty="0">
                <a:latin typeface="Times New Roman"/>
                <a:cs typeface="Times New Roman"/>
              </a:rPr>
              <a:t>di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52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521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68640" cy="336867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63500" marR="231775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creatura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Creatore.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mortali irriflessivi hanno considerato </a:t>
            </a:r>
            <a:r>
              <a:rPr sz="1200" dirty="0">
                <a:latin typeface="Times New Roman"/>
                <a:cs typeface="Times New Roman"/>
              </a:rPr>
              <a:t>la manifestazione </a:t>
            </a:r>
            <a:r>
              <a:rPr sz="1200" spc="-5" dirty="0">
                <a:latin typeface="Times New Roman"/>
                <a:cs typeface="Times New Roman"/>
              </a:rPr>
              <a:t>della misericordia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sensibilità </a:t>
            </a:r>
            <a:r>
              <a:rPr sz="1200" spc="-5" dirty="0">
                <a:latin typeface="Times New Roman"/>
                <a:cs typeface="Times New Roman"/>
              </a:rPr>
              <a:t>divina,  specialmente </a:t>
            </a:r>
            <a:r>
              <a:rPr sz="1200" dirty="0">
                <a:latin typeface="Times New Roman"/>
                <a:cs typeface="Times New Roman"/>
              </a:rPr>
              <a:t>verso i deboli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favore dei </a:t>
            </a:r>
            <a:r>
              <a:rPr sz="1200" dirty="0">
                <a:latin typeface="Times New Roman"/>
                <a:cs typeface="Times New Roman"/>
              </a:rPr>
              <a:t>bisognosi, come </a:t>
            </a:r>
            <a:r>
              <a:rPr sz="1200" spc="-5" dirty="0">
                <a:latin typeface="Times New Roman"/>
                <a:cs typeface="Times New Roman"/>
              </a:rPr>
              <a:t>indicativa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Dio antropomorfico. </a:t>
            </a:r>
            <a:r>
              <a:rPr sz="1200" dirty="0">
                <a:latin typeface="Times New Roman"/>
                <a:cs typeface="Times New Roman"/>
              </a:rPr>
              <a:t>Quale </a:t>
            </a:r>
            <a:r>
              <a:rPr sz="1200" spc="-5" dirty="0">
                <a:latin typeface="Times New Roman"/>
                <a:cs typeface="Times New Roman"/>
              </a:rPr>
              <a:t>errore! </a:t>
            </a:r>
            <a:r>
              <a:rPr sz="1200" dirty="0">
                <a:latin typeface="Times New Roman"/>
                <a:cs typeface="Times New Roman"/>
              </a:rPr>
              <a:t>Piuttosto </a:t>
            </a:r>
            <a:r>
              <a:rPr sz="1200" spc="-5" dirty="0">
                <a:latin typeface="Times New Roman"/>
                <a:cs typeface="Times New Roman"/>
              </a:rPr>
              <a:t>tali  manifestazioni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misericordia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tolleranza </a:t>
            </a:r>
            <a:r>
              <a:rPr sz="1200" dirty="0">
                <a:latin typeface="Times New Roman"/>
                <a:cs typeface="Times New Roman"/>
              </a:rPr>
              <a:t>dovrebbero </a:t>
            </a:r>
            <a:r>
              <a:rPr sz="1200" spc="-5" dirty="0">
                <a:latin typeface="Times New Roman"/>
                <a:cs typeface="Times New Roman"/>
              </a:rPr>
              <a:t>essere considerate dagli esseri umani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prova che </a:t>
            </a:r>
            <a:r>
              <a:rPr sz="1200" dirty="0">
                <a:latin typeface="Times New Roman"/>
                <a:cs typeface="Times New Roman"/>
              </a:rPr>
              <a:t>l’uomo </a:t>
            </a:r>
            <a:r>
              <a:rPr sz="1200" spc="-5" dirty="0">
                <a:latin typeface="Times New Roman"/>
                <a:cs typeface="Times New Roman"/>
              </a:rPr>
              <a:t>mortale </a:t>
            </a:r>
            <a:r>
              <a:rPr sz="1200" dirty="0">
                <a:latin typeface="Times New Roman"/>
                <a:cs typeface="Times New Roman"/>
              </a:rPr>
              <a:t>è  </a:t>
            </a:r>
            <a:r>
              <a:rPr sz="1200" spc="-5" dirty="0">
                <a:latin typeface="Times New Roman"/>
                <a:cs typeface="Times New Roman"/>
              </a:rPr>
              <a:t>abitato </a:t>
            </a:r>
            <a:r>
              <a:rPr sz="1200" dirty="0">
                <a:latin typeface="Times New Roman"/>
                <a:cs typeface="Times New Roman"/>
              </a:rPr>
              <a:t>dallo spirito </a:t>
            </a:r>
            <a:r>
              <a:rPr sz="1200" spc="-5" dirty="0">
                <a:latin typeface="Times New Roman"/>
                <a:cs typeface="Times New Roman"/>
              </a:rPr>
              <a:t>del Dio vivente; che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creatura è, </a:t>
            </a:r>
            <a:r>
              <a:rPr sz="1200" dirty="0">
                <a:latin typeface="Times New Roman"/>
                <a:cs typeface="Times New Roman"/>
              </a:rPr>
              <a:t>dopotutto, </a:t>
            </a:r>
            <a:r>
              <a:rPr sz="1200" spc="-5" dirty="0">
                <a:latin typeface="Times New Roman"/>
                <a:cs typeface="Times New Roman"/>
              </a:rPr>
              <a:t>motivata dalla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divinità.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 marR="6667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(297.3) 26:11.6 </a:t>
            </a:r>
            <a:r>
              <a:rPr sz="1200" spc="-5" dirty="0">
                <a:latin typeface="Times New Roman"/>
                <a:cs typeface="Times New Roman"/>
              </a:rPr>
              <a:t>Verso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fine del loro soggiorno sul </a:t>
            </a:r>
            <a:r>
              <a:rPr sz="1200" dirty="0">
                <a:latin typeface="Times New Roman"/>
                <a:cs typeface="Times New Roman"/>
              </a:rPr>
              <a:t>primo </a:t>
            </a:r>
            <a:r>
              <a:rPr sz="1200" spc="-5" dirty="0">
                <a:latin typeface="Times New Roman"/>
                <a:cs typeface="Times New Roman"/>
              </a:rPr>
              <a:t>cerchio,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pellegrini ascendenti incontrano </a:t>
            </a:r>
            <a:r>
              <a:rPr sz="1200" dirty="0">
                <a:latin typeface="Times New Roman"/>
                <a:cs typeface="Times New Roman"/>
              </a:rPr>
              <a:t>per la </a:t>
            </a:r>
            <a:r>
              <a:rPr sz="1200" spc="-5" dirty="0">
                <a:latin typeface="Times New Roman"/>
                <a:cs typeface="Times New Roman"/>
              </a:rPr>
              <a:t>prima </a:t>
            </a:r>
            <a:r>
              <a:rPr sz="1200" dirty="0">
                <a:latin typeface="Times New Roman"/>
                <a:cs typeface="Times New Roman"/>
              </a:rPr>
              <a:t>volta </a:t>
            </a:r>
            <a:r>
              <a:rPr sz="1200" spc="-5" dirty="0">
                <a:latin typeface="Times New Roman"/>
                <a:cs typeface="Times New Roman"/>
              </a:rPr>
              <a:t>gli stimolatori  del </a:t>
            </a:r>
            <a:r>
              <a:rPr sz="1200" dirty="0">
                <a:latin typeface="Times New Roman"/>
                <a:cs typeface="Times New Roman"/>
              </a:rPr>
              <a:t>riposo </a:t>
            </a:r>
            <a:r>
              <a:rPr sz="1200" spc="-5" dirty="0">
                <a:latin typeface="Times New Roman"/>
                <a:cs typeface="Times New Roman"/>
              </a:rPr>
              <a:t>dell’ordine primario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supernafini. Questi sono gli angeli del Paradiso </a:t>
            </a:r>
            <a:r>
              <a:rPr sz="1200" dirty="0">
                <a:latin typeface="Times New Roman"/>
                <a:cs typeface="Times New Roman"/>
              </a:rPr>
              <a:t>che vengono a salutare coloro </a:t>
            </a:r>
            <a:r>
              <a:rPr sz="1200" spc="-5" dirty="0">
                <a:latin typeface="Times New Roman"/>
                <a:cs typeface="Times New Roman"/>
              </a:rPr>
              <a:t>che si </a:t>
            </a:r>
            <a:r>
              <a:rPr sz="1200" spc="5" dirty="0">
                <a:latin typeface="Times New Roman"/>
                <a:cs typeface="Times New Roman"/>
              </a:rPr>
              <a:t>trovano </a:t>
            </a:r>
            <a:r>
              <a:rPr sz="1200" spc="-5" dirty="0">
                <a:latin typeface="Times New Roman"/>
                <a:cs typeface="Times New Roman"/>
              </a:rPr>
              <a:t>alle  soglie dell’eternità ed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completare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preparazione </a:t>
            </a:r>
            <a:r>
              <a:rPr sz="1200" spc="-5" dirty="0">
                <a:latin typeface="Times New Roman"/>
                <a:cs typeface="Times New Roman"/>
              </a:rPr>
              <a:t>al sonno </a:t>
            </a:r>
            <a:r>
              <a:rPr sz="1200" dirty="0">
                <a:latin typeface="Times New Roman"/>
                <a:cs typeface="Times New Roman"/>
              </a:rPr>
              <a:t>di transizione </a:t>
            </a:r>
            <a:r>
              <a:rPr sz="1200" spc="-5" dirty="0">
                <a:latin typeface="Times New Roman"/>
                <a:cs typeface="Times New Roman"/>
              </a:rPr>
              <a:t>dell’ultima risurrezione. Voi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sarete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vero</a:t>
            </a:r>
            <a:endParaRPr sz="1200">
              <a:latin typeface="Times New Roman"/>
              <a:cs typeface="Times New Roman"/>
            </a:endParaRPr>
          </a:p>
          <a:p>
            <a:pPr marL="63500" marR="55880">
              <a:lnSpc>
                <a:spcPts val="1380"/>
              </a:lnSpc>
              <a:spcBef>
                <a:spcPts val="40"/>
              </a:spcBef>
            </a:pPr>
            <a:r>
              <a:rPr sz="1200" spc="-5" dirty="0">
                <a:latin typeface="Times New Roman"/>
                <a:cs typeface="Times New Roman"/>
              </a:rPr>
              <a:t>figlio del </a:t>
            </a:r>
            <a:r>
              <a:rPr sz="1200" dirty="0">
                <a:latin typeface="Times New Roman"/>
                <a:cs typeface="Times New Roman"/>
              </a:rPr>
              <a:t>Paradiso finché non </a:t>
            </a:r>
            <a:r>
              <a:rPr sz="1200" spc="-5" dirty="0">
                <a:latin typeface="Times New Roman"/>
                <a:cs typeface="Times New Roman"/>
              </a:rPr>
              <a:t>avrete attraversato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cerchio </a:t>
            </a:r>
            <a:r>
              <a:rPr sz="1200" dirty="0">
                <a:latin typeface="Times New Roman"/>
                <a:cs typeface="Times New Roman"/>
              </a:rPr>
              <a:t>interno e non </a:t>
            </a:r>
            <a:r>
              <a:rPr sz="1200" spc="-5" dirty="0">
                <a:latin typeface="Times New Roman"/>
                <a:cs typeface="Times New Roman"/>
              </a:rPr>
              <a:t>avrete fatto l’esperienza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risurrezione </a:t>
            </a:r>
            <a:r>
              <a:rPr sz="1200" dirty="0">
                <a:latin typeface="Times New Roman"/>
                <a:cs typeface="Times New Roman"/>
              </a:rPr>
              <a:t>dell’eternità </a:t>
            </a:r>
            <a:r>
              <a:rPr sz="1200" spc="-5" dirty="0">
                <a:latin typeface="Times New Roman"/>
                <a:cs typeface="Times New Roman"/>
              </a:rPr>
              <a:t>dal  </a:t>
            </a:r>
            <a:r>
              <a:rPr sz="1200" dirty="0">
                <a:latin typeface="Times New Roman"/>
                <a:cs typeface="Times New Roman"/>
              </a:rPr>
              <a:t>sonno </a:t>
            </a:r>
            <a:r>
              <a:rPr sz="1200" spc="-5" dirty="0">
                <a:latin typeface="Times New Roman"/>
                <a:cs typeface="Times New Roman"/>
              </a:rPr>
              <a:t>terminale del </a:t>
            </a:r>
            <a:r>
              <a:rPr sz="1200" dirty="0">
                <a:latin typeface="Times New Roman"/>
                <a:cs typeface="Times New Roman"/>
              </a:rPr>
              <a:t>tempo. I </a:t>
            </a:r>
            <a:r>
              <a:rPr sz="1200" spc="-5" dirty="0">
                <a:latin typeface="Times New Roman"/>
                <a:cs typeface="Times New Roman"/>
              </a:rPr>
              <a:t>pellegrini perfezionati </a:t>
            </a:r>
            <a:r>
              <a:rPr sz="1200" dirty="0">
                <a:latin typeface="Times New Roman"/>
                <a:cs typeface="Times New Roman"/>
              </a:rPr>
              <a:t>cominciano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riposo, </a:t>
            </a:r>
            <a:r>
              <a:rPr sz="1200" spc="-5" dirty="0">
                <a:latin typeface="Times New Roman"/>
                <a:cs typeface="Times New Roman"/>
              </a:rPr>
              <a:t>si addormentano, sul </a:t>
            </a:r>
            <a:r>
              <a:rPr sz="1200" dirty="0">
                <a:latin typeface="Times New Roman"/>
                <a:cs typeface="Times New Roman"/>
              </a:rPr>
              <a:t>primo </a:t>
            </a:r>
            <a:r>
              <a:rPr sz="1200" spc="-5" dirty="0">
                <a:latin typeface="Times New Roman"/>
                <a:cs typeface="Times New Roman"/>
              </a:rPr>
              <a:t>cerchio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Havona,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si  risvegliano sulle </a:t>
            </a:r>
            <a:r>
              <a:rPr sz="1200" dirty="0">
                <a:latin typeface="Times New Roman"/>
                <a:cs typeface="Times New Roman"/>
              </a:rPr>
              <a:t>rive </a:t>
            </a:r>
            <a:r>
              <a:rPr sz="1200" spc="-5" dirty="0">
                <a:latin typeface="Times New Roman"/>
                <a:cs typeface="Times New Roman"/>
              </a:rPr>
              <a:t>del Paradiso. Tra </a:t>
            </a:r>
            <a:r>
              <a:rPr sz="1200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coloro che ascendono all’Isola eterna, solo quelli </a:t>
            </a:r>
            <a:r>
              <a:rPr sz="1200" dirty="0">
                <a:latin typeface="Times New Roman"/>
                <a:cs typeface="Times New Roman"/>
              </a:rPr>
              <a:t>che arrivano in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modo sono i  </a:t>
            </a:r>
            <a:r>
              <a:rPr sz="1200" spc="-5" dirty="0">
                <a:latin typeface="Times New Roman"/>
                <a:cs typeface="Times New Roman"/>
              </a:rPr>
              <a:t>figli dell’eternità; gli altri vanno </a:t>
            </a:r>
            <a:r>
              <a:rPr sz="1200" dirty="0">
                <a:latin typeface="Times New Roman"/>
                <a:cs typeface="Times New Roman"/>
              </a:rPr>
              <a:t>in veste di visitatori, </a:t>
            </a:r>
            <a:r>
              <a:rPr sz="1200" spc="-5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ospiti privi di </a:t>
            </a:r>
            <a:r>
              <a:rPr sz="1200" spc="-5" dirty="0">
                <a:latin typeface="Times New Roman"/>
                <a:cs typeface="Times New Roman"/>
              </a:rPr>
              <a:t>status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residenziale.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6413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(297.4) 26:11.7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adesso, </a:t>
            </a:r>
            <a:r>
              <a:rPr sz="1200" dirty="0">
                <a:latin typeface="Times New Roman"/>
                <a:cs typeface="Times New Roman"/>
              </a:rPr>
              <a:t>al culmine </a:t>
            </a:r>
            <a:r>
              <a:rPr sz="1200" spc="-5" dirty="0">
                <a:latin typeface="Times New Roman"/>
                <a:cs typeface="Times New Roman"/>
              </a:rPr>
              <a:t>della carriera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Havona, nel </a:t>
            </a:r>
            <a:r>
              <a:rPr sz="1200" dirty="0">
                <a:latin typeface="Times New Roman"/>
                <a:cs typeface="Times New Roman"/>
              </a:rPr>
              <a:t>momento in </a:t>
            </a:r>
            <a:r>
              <a:rPr sz="1200" spc="-5" dirty="0">
                <a:latin typeface="Times New Roman"/>
                <a:cs typeface="Times New Roman"/>
              </a:rPr>
              <a:t>cui </a:t>
            </a:r>
            <a:r>
              <a:rPr sz="1200" dirty="0">
                <a:latin typeface="Times New Roman"/>
                <a:cs typeface="Times New Roman"/>
              </a:rPr>
              <a:t>voi mortali vi </a:t>
            </a:r>
            <a:r>
              <a:rPr sz="1200" spc="-5" dirty="0">
                <a:latin typeface="Times New Roman"/>
                <a:cs typeface="Times New Roman"/>
              </a:rPr>
              <a:t>addormentate sul </a:t>
            </a:r>
            <a:r>
              <a:rPr sz="1200" dirty="0">
                <a:latin typeface="Times New Roman"/>
                <a:cs typeface="Times New Roman"/>
              </a:rPr>
              <a:t>mondo pilota </a:t>
            </a:r>
            <a:r>
              <a:rPr sz="1200" spc="-5" dirty="0">
                <a:latin typeface="Times New Roman"/>
                <a:cs typeface="Times New Roman"/>
              </a:rPr>
              <a:t>del  circuito interno, non </a:t>
            </a:r>
            <a:r>
              <a:rPr sz="1200" dirty="0">
                <a:latin typeface="Times New Roman"/>
                <a:cs typeface="Times New Roman"/>
              </a:rPr>
              <a:t>andate a riposare da soli come </a:t>
            </a:r>
            <a:r>
              <a:rPr sz="1200" spc="-5" dirty="0">
                <a:latin typeface="Times New Roman"/>
                <a:cs typeface="Times New Roman"/>
              </a:rPr>
              <a:t>faceste sui </a:t>
            </a:r>
            <a:r>
              <a:rPr sz="1200" dirty="0">
                <a:latin typeface="Times New Roman"/>
                <a:cs typeface="Times New Roman"/>
              </a:rPr>
              <a:t>mondi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vostra </a:t>
            </a:r>
            <a:r>
              <a:rPr sz="1200" spc="-5" dirty="0">
                <a:latin typeface="Times New Roman"/>
                <a:cs typeface="Times New Roman"/>
              </a:rPr>
              <a:t>origine quando </a:t>
            </a:r>
            <a:r>
              <a:rPr sz="1200" dirty="0">
                <a:latin typeface="Times New Roman"/>
                <a:cs typeface="Times New Roman"/>
              </a:rPr>
              <a:t>chiudeste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occhi nel sonno  </a:t>
            </a:r>
            <a:r>
              <a:rPr sz="1200" spc="-5" dirty="0">
                <a:latin typeface="Times New Roman"/>
                <a:cs typeface="Times New Roman"/>
              </a:rPr>
              <a:t>naturale della </a:t>
            </a:r>
            <a:r>
              <a:rPr sz="1200" dirty="0">
                <a:latin typeface="Times New Roman"/>
                <a:cs typeface="Times New Roman"/>
              </a:rPr>
              <a:t>morte umana, né </a:t>
            </a:r>
            <a:r>
              <a:rPr sz="1200" spc="-5" dirty="0">
                <a:latin typeface="Times New Roman"/>
                <a:cs typeface="Times New Roman"/>
              </a:rPr>
              <a:t>come faceste </a:t>
            </a:r>
            <a:r>
              <a:rPr sz="1200" dirty="0">
                <a:latin typeface="Times New Roman"/>
                <a:cs typeface="Times New Roman"/>
              </a:rPr>
              <a:t>quando </a:t>
            </a:r>
            <a:r>
              <a:rPr sz="1200" spc="-5" dirty="0">
                <a:latin typeface="Times New Roman"/>
                <a:cs typeface="Times New Roman"/>
              </a:rPr>
              <a:t>entraste nella </a:t>
            </a:r>
            <a:r>
              <a:rPr sz="1200" dirty="0">
                <a:latin typeface="Times New Roman"/>
                <a:cs typeface="Times New Roman"/>
              </a:rPr>
              <a:t>lunga </a:t>
            </a:r>
            <a:r>
              <a:rPr sz="1200" spc="-5" dirty="0">
                <a:latin typeface="Times New Roman"/>
                <a:cs typeface="Times New Roman"/>
              </a:rPr>
              <a:t>catalessi del transito preparatoria al viaggio </a:t>
            </a:r>
            <a:r>
              <a:rPr sz="1200" dirty="0">
                <a:latin typeface="Times New Roman"/>
                <a:cs typeface="Times New Roman"/>
              </a:rPr>
              <a:t>verso </a:t>
            </a:r>
            <a:r>
              <a:rPr sz="1200" spc="-5" dirty="0">
                <a:latin typeface="Times New Roman"/>
                <a:cs typeface="Times New Roman"/>
              </a:rPr>
              <a:t>Havona.  Ora, </a:t>
            </a:r>
            <a:r>
              <a:rPr sz="1200" dirty="0">
                <a:latin typeface="Times New Roman"/>
                <a:cs typeface="Times New Roman"/>
              </a:rPr>
              <a:t>mentre vi </a:t>
            </a:r>
            <a:r>
              <a:rPr sz="1200" spc="-5" dirty="0">
                <a:latin typeface="Times New Roman"/>
                <a:cs typeface="Times New Roman"/>
              </a:rPr>
              <a:t>preparate al </a:t>
            </a:r>
            <a:r>
              <a:rPr sz="1200" dirty="0">
                <a:latin typeface="Times New Roman"/>
                <a:cs typeface="Times New Roman"/>
              </a:rPr>
              <a:t>riposo del </a:t>
            </a:r>
            <a:r>
              <a:rPr sz="1200" spc="-5" dirty="0">
                <a:latin typeface="Times New Roman"/>
                <a:cs typeface="Times New Roman"/>
              </a:rPr>
              <a:t>compimento, si </a:t>
            </a:r>
            <a:r>
              <a:rPr sz="1200" dirty="0">
                <a:latin typeface="Times New Roman"/>
                <a:cs typeface="Times New Roman"/>
              </a:rPr>
              <a:t>pone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vostro </a:t>
            </a:r>
            <a:r>
              <a:rPr sz="1200" spc="-5" dirty="0">
                <a:latin typeface="Times New Roman"/>
                <a:cs typeface="Times New Roman"/>
              </a:rPr>
              <a:t>fianco </a:t>
            </a:r>
            <a:r>
              <a:rPr sz="1200" dirty="0">
                <a:latin typeface="Times New Roman"/>
                <a:cs typeface="Times New Roman"/>
              </a:rPr>
              <a:t>il vostro </a:t>
            </a:r>
            <a:r>
              <a:rPr sz="1200" spc="-5" dirty="0">
                <a:latin typeface="Times New Roman"/>
                <a:cs typeface="Times New Roman"/>
              </a:rPr>
              <a:t>associato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lunga </a:t>
            </a:r>
            <a:r>
              <a:rPr sz="1200" dirty="0">
                <a:latin typeface="Times New Roman"/>
                <a:cs typeface="Times New Roman"/>
              </a:rPr>
              <a:t>data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primo cerchio, il  </a:t>
            </a:r>
            <a:r>
              <a:rPr sz="1200" spc="-5" dirty="0">
                <a:latin typeface="Times New Roman"/>
                <a:cs typeface="Times New Roman"/>
              </a:rPr>
              <a:t>maestoso complemento </a:t>
            </a:r>
            <a:r>
              <a:rPr sz="1200" dirty="0">
                <a:latin typeface="Times New Roman"/>
                <a:cs typeface="Times New Roman"/>
              </a:rPr>
              <a:t>del riposo, che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prepara ad </a:t>
            </a:r>
            <a:r>
              <a:rPr sz="1200" spc="-5" dirty="0">
                <a:latin typeface="Times New Roman"/>
                <a:cs typeface="Times New Roman"/>
              </a:rPr>
              <a:t>entrare nel </a:t>
            </a:r>
            <a:r>
              <a:rPr sz="1200" dirty="0">
                <a:latin typeface="Times New Roman"/>
                <a:cs typeface="Times New Roman"/>
              </a:rPr>
              <a:t>riposo come uno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voi, come </a:t>
            </a:r>
            <a:r>
              <a:rPr sz="1200" spc="-5" dirty="0">
                <a:latin typeface="Times New Roman"/>
                <a:cs typeface="Times New Roman"/>
              </a:rPr>
              <a:t>garanzia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Havona che </a:t>
            </a:r>
            <a:r>
              <a:rPr sz="1200" dirty="0">
                <a:latin typeface="Times New Roman"/>
                <a:cs typeface="Times New Roman"/>
              </a:rPr>
              <a:t>la vostra  </a:t>
            </a:r>
            <a:r>
              <a:rPr sz="1200" spc="-5" dirty="0">
                <a:latin typeface="Times New Roman"/>
                <a:cs typeface="Times New Roman"/>
              </a:rPr>
              <a:t>transizione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completa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aspettate soltanto i </a:t>
            </a:r>
            <a:r>
              <a:rPr sz="1200" spc="-5" dirty="0">
                <a:latin typeface="Times New Roman"/>
                <a:cs typeface="Times New Roman"/>
              </a:rPr>
              <a:t>tocchi finali della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perfezione.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52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522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90219" y="513333"/>
            <a:ext cx="7748270" cy="73596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50800" marR="4318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(297.5) 26:11.8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vostra prima </a:t>
            </a:r>
            <a:r>
              <a:rPr sz="1200" spc="-5" dirty="0">
                <a:latin typeface="Times New Roman"/>
                <a:cs typeface="Times New Roman"/>
              </a:rPr>
              <a:t>transizione era </a:t>
            </a:r>
            <a:r>
              <a:rPr sz="1200" dirty="0">
                <a:latin typeface="Times New Roman"/>
                <a:cs typeface="Times New Roman"/>
              </a:rPr>
              <a:t>in verità la morte, la seconda un sonno </a:t>
            </a:r>
            <a:r>
              <a:rPr sz="1200" spc="-5" dirty="0">
                <a:latin typeface="Times New Roman"/>
                <a:cs typeface="Times New Roman"/>
              </a:rPr>
              <a:t>ideale, ed </a:t>
            </a:r>
            <a:r>
              <a:rPr sz="1200" dirty="0">
                <a:latin typeface="Times New Roman"/>
                <a:cs typeface="Times New Roman"/>
              </a:rPr>
              <a:t>ora la terza </a:t>
            </a:r>
            <a:r>
              <a:rPr sz="1200" spc="-5" dirty="0">
                <a:latin typeface="Times New Roman"/>
                <a:cs typeface="Times New Roman"/>
              </a:rPr>
              <a:t>metamorfosi </a:t>
            </a:r>
            <a:r>
              <a:rPr sz="1200" dirty="0">
                <a:latin typeface="Times New Roman"/>
                <a:cs typeface="Times New Roman"/>
              </a:rPr>
              <a:t>è il </a:t>
            </a:r>
            <a:r>
              <a:rPr sz="1200" spc="-5" dirty="0">
                <a:latin typeface="Times New Roman"/>
                <a:cs typeface="Times New Roman"/>
              </a:rPr>
              <a:t>vero  </a:t>
            </a:r>
            <a:r>
              <a:rPr sz="1200" dirty="0">
                <a:latin typeface="Times New Roman"/>
                <a:cs typeface="Times New Roman"/>
              </a:rPr>
              <a:t>riposo, la </a:t>
            </a:r>
            <a:r>
              <a:rPr sz="1200" spc="-5" dirty="0">
                <a:latin typeface="Times New Roman"/>
                <a:cs typeface="Times New Roman"/>
              </a:rPr>
              <a:t>distensione delle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ere.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00">
              <a:latin typeface="Times New Roman"/>
              <a:cs typeface="Times New Roman"/>
            </a:endParaRPr>
          </a:p>
          <a:p>
            <a:pPr marL="50800">
              <a:lnSpc>
                <a:spcPct val="1000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(297.6) 26:11.9 </a:t>
            </a:r>
            <a:r>
              <a:rPr sz="1200" spc="-5" dirty="0">
                <a:latin typeface="Times New Roman"/>
                <a:cs typeface="Times New Roman"/>
              </a:rPr>
              <a:t>[Presentato </a:t>
            </a:r>
            <a:r>
              <a:rPr sz="1200" dirty="0">
                <a:latin typeface="Times New Roman"/>
                <a:cs typeface="Times New Roman"/>
              </a:rPr>
              <a:t>da un </a:t>
            </a:r>
            <a:r>
              <a:rPr sz="1200" spc="-5" dirty="0">
                <a:latin typeface="Times New Roman"/>
                <a:cs typeface="Times New Roman"/>
              </a:rPr>
              <a:t>Perfettore </a:t>
            </a:r>
            <a:r>
              <a:rPr sz="1200" dirty="0">
                <a:latin typeface="Times New Roman"/>
                <a:cs typeface="Times New Roman"/>
              </a:rPr>
              <a:t>di Saggezza </a:t>
            </a:r>
            <a:r>
              <a:rPr sz="1200" spc="-5" dirty="0">
                <a:latin typeface="Times New Roman"/>
                <a:cs typeface="Times New Roman"/>
              </a:rPr>
              <a:t>proveniente </a:t>
            </a:r>
            <a:r>
              <a:rPr sz="1200" spc="5" dirty="0">
                <a:latin typeface="Times New Roman"/>
                <a:cs typeface="Times New Roman"/>
              </a:rPr>
              <a:t>da</a:t>
            </a:r>
            <a:r>
              <a:rPr sz="1200" spc="-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Uversa.]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52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523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08761"/>
            <a:ext cx="8214359" cy="4050029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76200">
              <a:lnSpc>
                <a:spcPct val="100000"/>
              </a:lnSpc>
              <a:spcBef>
                <a:spcPts val="95"/>
              </a:spcBef>
            </a:pPr>
            <a:r>
              <a:rPr sz="2200" b="1" spc="-5" dirty="0">
                <a:solidFill>
                  <a:srgbClr val="933634"/>
                </a:solidFill>
                <a:latin typeface="Times New Roman"/>
                <a:cs typeface="Times New Roman"/>
              </a:rPr>
              <a:t>Fascicolo </a:t>
            </a:r>
            <a:r>
              <a:rPr sz="2200" b="1" dirty="0">
                <a:solidFill>
                  <a:srgbClr val="933634"/>
                </a:solidFill>
                <a:latin typeface="Times New Roman"/>
                <a:cs typeface="Times New Roman"/>
              </a:rPr>
              <a:t>27: </a:t>
            </a:r>
            <a:r>
              <a:rPr sz="2200" b="1" spc="-5" dirty="0">
                <a:solidFill>
                  <a:srgbClr val="933634"/>
                </a:solidFill>
                <a:latin typeface="Times New Roman"/>
                <a:cs typeface="Times New Roman"/>
              </a:rPr>
              <a:t>Il </a:t>
            </a:r>
            <a:r>
              <a:rPr sz="2200" b="1" spc="-10" dirty="0">
                <a:solidFill>
                  <a:srgbClr val="933634"/>
                </a:solidFill>
                <a:latin typeface="Times New Roman"/>
                <a:cs typeface="Times New Roman"/>
              </a:rPr>
              <a:t>ministero </a:t>
            </a:r>
            <a:r>
              <a:rPr sz="2200" b="1" spc="-5" dirty="0">
                <a:solidFill>
                  <a:srgbClr val="933634"/>
                </a:solidFill>
                <a:latin typeface="Times New Roman"/>
                <a:cs typeface="Times New Roman"/>
              </a:rPr>
              <a:t>dei Supernafini</a:t>
            </a:r>
            <a:r>
              <a:rPr sz="2200" b="1" spc="20" dirty="0">
                <a:solidFill>
                  <a:srgbClr val="933634"/>
                </a:solidFill>
                <a:latin typeface="Times New Roman"/>
                <a:cs typeface="Times New Roman"/>
              </a:rPr>
              <a:t> </a:t>
            </a:r>
            <a:r>
              <a:rPr sz="2200" b="1" spc="-5" dirty="0">
                <a:solidFill>
                  <a:srgbClr val="933634"/>
                </a:solidFill>
                <a:latin typeface="Times New Roman"/>
                <a:cs typeface="Times New Roman"/>
              </a:rPr>
              <a:t>Primari</a:t>
            </a:r>
            <a:endParaRPr sz="2200">
              <a:latin typeface="Times New Roman"/>
              <a:cs typeface="Times New Roman"/>
            </a:endParaRPr>
          </a:p>
          <a:p>
            <a:pPr marL="76200" marR="119380">
              <a:lnSpc>
                <a:spcPct val="95900"/>
              </a:lnSpc>
              <a:spcBef>
                <a:spcPts val="138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(298.1) 27:0.1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SUPERNAFINI primari sono </a:t>
            </a:r>
            <a:r>
              <a:rPr sz="1200" dirty="0">
                <a:latin typeface="Times New Roman"/>
                <a:cs typeface="Times New Roman"/>
              </a:rPr>
              <a:t>i servitori </a:t>
            </a:r>
            <a:r>
              <a:rPr sz="1200" spc="-5" dirty="0">
                <a:latin typeface="Times New Roman"/>
                <a:cs typeface="Times New Roman"/>
              </a:rPr>
              <a:t>celesti delle Deità sull’Isola eterna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Paradiso. Non si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mai saputo che essi  abbiano deviato dai </a:t>
            </a:r>
            <a:r>
              <a:rPr sz="1200" dirty="0">
                <a:latin typeface="Times New Roman"/>
                <a:cs typeface="Times New Roman"/>
              </a:rPr>
              <a:t>sentieri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luce 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rettitudine. I loro </a:t>
            </a:r>
            <a:r>
              <a:rPr sz="1200" spc="-5" dirty="0">
                <a:latin typeface="Times New Roman"/>
                <a:cs typeface="Times New Roman"/>
              </a:rPr>
              <a:t>elenchi sono completi; dall’eternità nessun membro </a:t>
            </a:r>
            <a:r>
              <a:rPr sz="1200" dirty="0">
                <a:latin typeface="Times New Roman"/>
                <a:cs typeface="Times New Roman"/>
              </a:rPr>
              <a:t>di questa  </a:t>
            </a:r>
            <a:r>
              <a:rPr sz="1200" spc="-5" dirty="0">
                <a:latin typeface="Times New Roman"/>
                <a:cs typeface="Times New Roman"/>
              </a:rPr>
              <a:t>magnifica </a:t>
            </a:r>
            <a:r>
              <a:rPr sz="1200" dirty="0">
                <a:latin typeface="Times New Roman"/>
                <a:cs typeface="Times New Roman"/>
              </a:rPr>
              <a:t>schiera è stato </a:t>
            </a:r>
            <a:r>
              <a:rPr sz="1200" spc="-5" dirty="0">
                <a:latin typeface="Times New Roman"/>
                <a:cs typeface="Times New Roman"/>
              </a:rPr>
              <a:t>perduto. Questi eccelsi supernafini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degli esseri perfetti, supremi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perfezione, </a:t>
            </a:r>
            <a:r>
              <a:rPr sz="1200" dirty="0">
                <a:latin typeface="Times New Roman"/>
                <a:cs typeface="Times New Roman"/>
              </a:rPr>
              <a:t>ma non sono né  </a:t>
            </a:r>
            <a:r>
              <a:rPr sz="1200" spc="-5" dirty="0">
                <a:latin typeface="Times New Roman"/>
                <a:cs typeface="Times New Roman"/>
              </a:rPr>
              <a:t>absoniti </a:t>
            </a:r>
            <a:r>
              <a:rPr sz="1200" dirty="0">
                <a:latin typeface="Times New Roman"/>
                <a:cs typeface="Times New Roman"/>
              </a:rPr>
              <a:t>né </a:t>
            </a:r>
            <a:r>
              <a:rPr sz="1200" spc="-5" dirty="0">
                <a:latin typeface="Times New Roman"/>
                <a:cs typeface="Times New Roman"/>
              </a:rPr>
              <a:t>assoluti. Questi figli dello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Infinito, essendo dell’essenza della perfezione, lavorano </a:t>
            </a:r>
            <a:r>
              <a:rPr sz="1200" dirty="0">
                <a:latin typeface="Times New Roman"/>
                <a:cs typeface="Times New Roman"/>
              </a:rPr>
              <a:t>in modo </a:t>
            </a:r>
            <a:r>
              <a:rPr sz="1200" spc="-5" dirty="0">
                <a:latin typeface="Times New Roman"/>
                <a:cs typeface="Times New Roman"/>
              </a:rPr>
              <a:t>intercambiabile ed </a:t>
            </a:r>
            <a:r>
              <a:rPr sz="1200" dirty="0">
                <a:latin typeface="Times New Roman"/>
                <a:cs typeface="Times New Roman"/>
              </a:rPr>
              <a:t>a  volontà in tutte le </a:t>
            </a:r>
            <a:r>
              <a:rPr sz="1200" spc="-5" dirty="0">
                <a:latin typeface="Times New Roman"/>
                <a:cs typeface="Times New Roman"/>
              </a:rPr>
              <a:t>fasi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molteplici </a:t>
            </a:r>
            <a:r>
              <a:rPr sz="1200" spc="-5" dirty="0">
                <a:latin typeface="Times New Roman"/>
                <a:cs typeface="Times New Roman"/>
              </a:rPr>
              <a:t>incarichi. Essi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operano su </a:t>
            </a:r>
            <a:r>
              <a:rPr sz="1200" dirty="0">
                <a:latin typeface="Times New Roman"/>
                <a:cs typeface="Times New Roman"/>
              </a:rPr>
              <a:t>vasta </a:t>
            </a:r>
            <a:r>
              <a:rPr sz="1200" spc="-5" dirty="0">
                <a:latin typeface="Times New Roman"/>
                <a:cs typeface="Times New Roman"/>
              </a:rPr>
              <a:t>scala fuori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Paradiso, benché </a:t>
            </a:r>
            <a:r>
              <a:rPr sz="1200" dirty="0">
                <a:latin typeface="Times New Roman"/>
                <a:cs typeface="Times New Roman"/>
              </a:rPr>
              <a:t>partecipino </a:t>
            </a:r>
            <a:r>
              <a:rPr sz="1200" spc="-5" dirty="0">
                <a:latin typeface="Times New Roman"/>
                <a:cs typeface="Times New Roman"/>
              </a:rPr>
              <a:t>alle varie  assemblee millenarie ed alle </a:t>
            </a:r>
            <a:r>
              <a:rPr sz="1200" dirty="0">
                <a:latin typeface="Times New Roman"/>
                <a:cs typeface="Times New Roman"/>
              </a:rPr>
              <a:t>riunioni di </a:t>
            </a:r>
            <a:r>
              <a:rPr sz="1200" spc="-5" dirty="0">
                <a:latin typeface="Times New Roman"/>
                <a:cs typeface="Times New Roman"/>
              </a:rPr>
              <a:t>gruppo </a:t>
            </a:r>
            <a:r>
              <a:rPr sz="1200" dirty="0">
                <a:latin typeface="Times New Roman"/>
                <a:cs typeface="Times New Roman"/>
              </a:rPr>
              <a:t>dell’Universo </a:t>
            </a:r>
            <a:r>
              <a:rPr sz="1200" spc="-5" dirty="0">
                <a:latin typeface="Times New Roman"/>
                <a:cs typeface="Times New Roman"/>
              </a:rPr>
              <a:t>centrale. Essi escono </a:t>
            </a:r>
            <a:r>
              <a:rPr sz="1200" dirty="0">
                <a:latin typeface="Times New Roman"/>
                <a:cs typeface="Times New Roman"/>
              </a:rPr>
              <a:t>anche </a:t>
            </a:r>
            <a:r>
              <a:rPr sz="1200" spc="-5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messaggeri </a:t>
            </a:r>
            <a:r>
              <a:rPr sz="1200" spc="-5" dirty="0">
                <a:latin typeface="Times New Roman"/>
                <a:cs typeface="Times New Roman"/>
              </a:rPr>
              <a:t>speciali delle </a:t>
            </a:r>
            <a:r>
              <a:rPr sz="1200" dirty="0">
                <a:latin typeface="Times New Roman"/>
                <a:cs typeface="Times New Roman"/>
              </a:rPr>
              <a:t>Deità, </a:t>
            </a:r>
            <a:r>
              <a:rPr sz="1200" spc="-5" dirty="0">
                <a:latin typeface="Times New Roman"/>
                <a:cs typeface="Times New Roman"/>
              </a:rPr>
              <a:t>ed  ascendono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gran </a:t>
            </a:r>
            <a:r>
              <a:rPr sz="1200" dirty="0">
                <a:latin typeface="Times New Roman"/>
                <a:cs typeface="Times New Roman"/>
              </a:rPr>
              <a:t>numero </a:t>
            </a:r>
            <a:r>
              <a:rPr sz="1200" spc="-5" dirty="0">
                <a:latin typeface="Times New Roman"/>
                <a:cs typeface="Times New Roman"/>
              </a:rPr>
              <a:t>per divenire Consiglieri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Tecnici.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685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(298.2) 27:0.2 </a:t>
            </a:r>
            <a:r>
              <a:rPr sz="1200" dirty="0">
                <a:latin typeface="Times New Roman"/>
                <a:cs typeface="Times New Roman"/>
              </a:rPr>
              <a:t>I supernafini </a:t>
            </a:r>
            <a:r>
              <a:rPr sz="1200" spc="-5" dirty="0">
                <a:latin typeface="Times New Roman"/>
                <a:cs typeface="Times New Roman"/>
              </a:rPr>
              <a:t>primari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anche </a:t>
            </a:r>
            <a:r>
              <a:rPr sz="1200" dirty="0">
                <a:latin typeface="Times New Roman"/>
                <a:cs typeface="Times New Roman"/>
              </a:rPr>
              <a:t>posti al </a:t>
            </a:r>
            <a:r>
              <a:rPr sz="1200" spc="-5" dirty="0">
                <a:latin typeface="Times New Roman"/>
                <a:cs typeface="Times New Roman"/>
              </a:rPr>
              <a:t>comando delle </a:t>
            </a:r>
            <a:r>
              <a:rPr sz="1200" dirty="0">
                <a:latin typeface="Times New Roman"/>
                <a:cs typeface="Times New Roman"/>
              </a:rPr>
              <a:t>schiere </a:t>
            </a:r>
            <a:r>
              <a:rPr sz="1200" spc="-5" dirty="0">
                <a:latin typeface="Times New Roman"/>
                <a:cs typeface="Times New Roman"/>
              </a:rPr>
              <a:t>serafiche </a:t>
            </a:r>
            <a:r>
              <a:rPr sz="1200" dirty="0">
                <a:latin typeface="Times New Roman"/>
                <a:cs typeface="Times New Roman"/>
              </a:rPr>
              <a:t>che esercitano il loro </a:t>
            </a:r>
            <a:r>
              <a:rPr sz="1200" spc="-5" dirty="0">
                <a:latin typeface="Times New Roman"/>
                <a:cs typeface="Times New Roman"/>
              </a:rPr>
              <a:t>ministero sui </a:t>
            </a:r>
            <a:r>
              <a:rPr sz="1200" dirty="0">
                <a:latin typeface="Times New Roman"/>
                <a:cs typeface="Times New Roman"/>
              </a:rPr>
              <a:t>mondi </a:t>
            </a:r>
            <a:r>
              <a:rPr sz="1200" spc="-5" dirty="0">
                <a:latin typeface="Times New Roman"/>
                <a:cs typeface="Times New Roman"/>
              </a:rPr>
              <a:t>isolati 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causa di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ribellione. Quando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Figlio del </a:t>
            </a:r>
            <a:r>
              <a:rPr sz="1200" dirty="0">
                <a:latin typeface="Times New Roman"/>
                <a:cs typeface="Times New Roman"/>
              </a:rPr>
              <a:t>Paradiso </a:t>
            </a:r>
            <a:r>
              <a:rPr sz="1200" spc="-5" dirty="0">
                <a:latin typeface="Times New Roman"/>
                <a:cs typeface="Times New Roman"/>
              </a:rPr>
              <a:t>si conferisce ad </a:t>
            </a:r>
            <a:r>
              <a:rPr sz="1200" dirty="0">
                <a:latin typeface="Times New Roman"/>
                <a:cs typeface="Times New Roman"/>
              </a:rPr>
              <a:t>un tale mondo, completa 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missione, </a:t>
            </a:r>
            <a:r>
              <a:rPr sz="1200" spc="-5" dirty="0">
                <a:latin typeface="Times New Roman"/>
                <a:cs typeface="Times New Roman"/>
              </a:rPr>
              <a:t>ascende al Padre  Universale,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accettato,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ritorna come liberatore accreditato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mondo isolato, un </a:t>
            </a:r>
            <a:r>
              <a:rPr sz="1200" spc="-5" dirty="0">
                <a:latin typeface="Times New Roman"/>
                <a:cs typeface="Times New Roman"/>
              </a:rPr>
              <a:t>supernafino primario </a:t>
            </a:r>
            <a:r>
              <a:rPr sz="1200" dirty="0">
                <a:latin typeface="Times New Roman"/>
                <a:cs typeface="Times New Roman"/>
              </a:rPr>
              <a:t>è sempre </a:t>
            </a:r>
            <a:r>
              <a:rPr sz="1200" spc="-5" dirty="0">
                <a:latin typeface="Times New Roman"/>
                <a:cs typeface="Times New Roman"/>
              </a:rPr>
              <a:t>designato  dai capi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destinazione per assumere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comando degli </a:t>
            </a:r>
            <a:r>
              <a:rPr sz="1200" dirty="0">
                <a:latin typeface="Times New Roman"/>
                <a:cs typeface="Times New Roman"/>
              </a:rPr>
              <a:t>spiriti </a:t>
            </a:r>
            <a:r>
              <a:rPr sz="1200" spc="-5" dirty="0">
                <a:latin typeface="Times New Roman"/>
                <a:cs typeface="Times New Roman"/>
              </a:rPr>
              <a:t>tutelari </a:t>
            </a:r>
            <a:r>
              <a:rPr sz="1200" dirty="0">
                <a:latin typeface="Times New Roman"/>
                <a:cs typeface="Times New Roman"/>
              </a:rPr>
              <a:t>in servizio </a:t>
            </a:r>
            <a:r>
              <a:rPr sz="1200" spc="-5" dirty="0">
                <a:latin typeface="Times New Roman"/>
                <a:cs typeface="Times New Roman"/>
              </a:rPr>
              <a:t>sulla sfera appena redenta.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supernafini </a:t>
            </a:r>
            <a:r>
              <a:rPr sz="1200" dirty="0">
                <a:latin typeface="Times New Roman"/>
                <a:cs typeface="Times New Roman"/>
              </a:rPr>
              <a:t>di questo  </a:t>
            </a:r>
            <a:r>
              <a:rPr sz="1200" spc="-5" dirty="0">
                <a:latin typeface="Times New Roman"/>
                <a:cs typeface="Times New Roman"/>
              </a:rPr>
              <a:t>servizio speciale sono periodicamente </a:t>
            </a:r>
            <a:r>
              <a:rPr sz="1200" dirty="0">
                <a:latin typeface="Times New Roman"/>
                <a:cs typeface="Times New Roman"/>
              </a:rPr>
              <a:t>avvicendati. Su </a:t>
            </a:r>
            <a:r>
              <a:rPr sz="1200" spc="-5" dirty="0">
                <a:latin typeface="Times New Roman"/>
                <a:cs typeface="Times New Roman"/>
              </a:rPr>
              <a:t>Urantia l’attuale </a:t>
            </a:r>
            <a:r>
              <a:rPr sz="1200" dirty="0">
                <a:latin typeface="Times New Roman"/>
                <a:cs typeface="Times New Roman"/>
              </a:rPr>
              <a:t>“capo </a:t>
            </a:r>
            <a:r>
              <a:rPr sz="1200" spc="-5" dirty="0">
                <a:latin typeface="Times New Roman"/>
                <a:cs typeface="Times New Roman"/>
              </a:rPr>
              <a:t>dei serafini” </a:t>
            </a:r>
            <a:r>
              <a:rPr sz="1200" dirty="0">
                <a:latin typeface="Times New Roman"/>
                <a:cs typeface="Times New Roman"/>
              </a:rPr>
              <a:t>è il </a:t>
            </a:r>
            <a:r>
              <a:rPr sz="1200" spc="-5" dirty="0">
                <a:latin typeface="Times New Roman"/>
                <a:cs typeface="Times New Roman"/>
              </a:rPr>
              <a:t>secondo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quest’ordine ad essere  incaricato </a:t>
            </a:r>
            <a:r>
              <a:rPr sz="1200" dirty="0">
                <a:latin typeface="Times New Roman"/>
                <a:cs typeface="Times New Roman"/>
              </a:rPr>
              <a:t>dai </a:t>
            </a:r>
            <a:r>
              <a:rPr sz="1200" spc="-5" dirty="0">
                <a:latin typeface="Times New Roman"/>
                <a:cs typeface="Times New Roman"/>
              </a:rPr>
              <a:t>tempi del conferimento </a:t>
            </a:r>
            <a:r>
              <a:rPr sz="1200" dirty="0">
                <a:latin typeface="Times New Roman"/>
                <a:cs typeface="Times New Roman"/>
              </a:rPr>
              <a:t>di Cristo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Micael.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7526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(298.3) 27:0.3 </a:t>
            </a:r>
            <a:r>
              <a:rPr sz="1200" spc="-5" dirty="0">
                <a:latin typeface="Times New Roman"/>
                <a:cs typeface="Times New Roman"/>
              </a:rPr>
              <a:t>Fin dall’eternità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supernafini </a:t>
            </a:r>
            <a:r>
              <a:rPr sz="1200" dirty="0">
                <a:latin typeface="Times New Roman"/>
                <a:cs typeface="Times New Roman"/>
              </a:rPr>
              <a:t>primari hanno </a:t>
            </a:r>
            <a:r>
              <a:rPr sz="1200" spc="-5" dirty="0">
                <a:latin typeface="Times New Roman"/>
                <a:cs typeface="Times New Roman"/>
              </a:rPr>
              <a:t>servito sull’Isola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Luce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sono andati sui </a:t>
            </a:r>
            <a:r>
              <a:rPr sz="1200" dirty="0">
                <a:latin typeface="Times New Roman"/>
                <a:cs typeface="Times New Roman"/>
              </a:rPr>
              <a:t>mondi </a:t>
            </a:r>
            <a:r>
              <a:rPr sz="1200" spc="-5" dirty="0">
                <a:latin typeface="Times New Roman"/>
                <a:cs typeface="Times New Roman"/>
              </a:rPr>
              <a:t>dello spazio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missioni 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comando,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hanno operato secondo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loro classificazione attuale soltanto </a:t>
            </a:r>
            <a:r>
              <a:rPr sz="1200" dirty="0">
                <a:latin typeface="Times New Roman"/>
                <a:cs typeface="Times New Roman"/>
              </a:rPr>
              <a:t>dopo </a:t>
            </a:r>
            <a:r>
              <a:rPr sz="1200" spc="-5" dirty="0">
                <a:latin typeface="Times New Roman"/>
                <a:cs typeface="Times New Roman"/>
              </a:rPr>
              <a:t>l’arrivo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Paradiso dei pellegrini del tempo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Havona. Questi angeli </a:t>
            </a:r>
            <a:r>
              <a:rPr sz="1200" dirty="0">
                <a:latin typeface="Times New Roman"/>
                <a:cs typeface="Times New Roman"/>
              </a:rPr>
              <a:t>eletti </a:t>
            </a:r>
            <a:r>
              <a:rPr sz="1200" spc="-5" dirty="0">
                <a:latin typeface="Times New Roman"/>
                <a:cs typeface="Times New Roman"/>
              </a:rPr>
              <a:t>esercitano </a:t>
            </a:r>
            <a:r>
              <a:rPr sz="1200" dirty="0">
                <a:latin typeface="Times New Roman"/>
                <a:cs typeface="Times New Roman"/>
              </a:rPr>
              <a:t>ora il loro </a:t>
            </a:r>
            <a:r>
              <a:rPr sz="1200" spc="-5" dirty="0">
                <a:latin typeface="Times New Roman"/>
                <a:cs typeface="Times New Roman"/>
              </a:rPr>
              <a:t>ministero principalmente nei </a:t>
            </a:r>
            <a:r>
              <a:rPr sz="1200" dirty="0">
                <a:latin typeface="Times New Roman"/>
                <a:cs typeface="Times New Roman"/>
              </a:rPr>
              <a:t>sette </a:t>
            </a:r>
            <a:r>
              <a:rPr sz="1200" spc="-5" dirty="0">
                <a:latin typeface="Times New Roman"/>
                <a:cs typeface="Times New Roman"/>
              </a:rPr>
              <a:t>ordini </a:t>
            </a:r>
            <a:r>
              <a:rPr sz="1200" dirty="0">
                <a:latin typeface="Times New Roman"/>
                <a:cs typeface="Times New Roman"/>
              </a:rPr>
              <a:t>di servizio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seguenti: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150">
              <a:latin typeface="Times New Roman"/>
              <a:cs typeface="Times New Roman"/>
            </a:endParaRPr>
          </a:p>
          <a:p>
            <a:pPr marL="533400">
              <a:lnSpc>
                <a:spcPct val="1000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(298.4) 27:0.4 </a:t>
            </a:r>
            <a:r>
              <a:rPr sz="1200" dirty="0">
                <a:latin typeface="Times New Roman"/>
                <a:cs typeface="Times New Roman"/>
              </a:rPr>
              <a:t>1. </a:t>
            </a:r>
            <a:r>
              <a:rPr sz="1200" spc="-5" dirty="0">
                <a:latin typeface="Times New Roman"/>
                <a:cs typeface="Times New Roman"/>
              </a:rPr>
              <a:t>Conduttori di</a:t>
            </a:r>
            <a:r>
              <a:rPr sz="1200" spc="-1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Adorazione.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52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524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90219" y="513333"/>
            <a:ext cx="8122284" cy="41427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508000">
              <a:lnSpc>
                <a:spcPct val="100000"/>
              </a:lnSpc>
              <a:spcBef>
                <a:spcPts val="10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(298.5) 27:0.5 </a:t>
            </a:r>
            <a:r>
              <a:rPr sz="1200" dirty="0">
                <a:latin typeface="Times New Roman"/>
                <a:cs typeface="Times New Roman"/>
              </a:rPr>
              <a:t>2. </a:t>
            </a:r>
            <a:r>
              <a:rPr sz="1200" spc="-5" dirty="0">
                <a:latin typeface="Times New Roman"/>
                <a:cs typeface="Times New Roman"/>
              </a:rPr>
              <a:t>Maestri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-18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Filosofia.</a:t>
            </a:r>
            <a:endParaRPr sz="1200">
              <a:latin typeface="Times New Roman"/>
              <a:cs typeface="Times New Roman"/>
            </a:endParaRPr>
          </a:p>
          <a:p>
            <a:pPr marL="508000">
              <a:lnSpc>
                <a:spcPct val="100000"/>
              </a:lnSpc>
              <a:spcBef>
                <a:spcPts val="133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(298.6) 27:0.6 </a:t>
            </a:r>
            <a:r>
              <a:rPr sz="1200" dirty="0">
                <a:latin typeface="Times New Roman"/>
                <a:cs typeface="Times New Roman"/>
              </a:rPr>
              <a:t>3. </a:t>
            </a:r>
            <a:r>
              <a:rPr sz="1200" spc="-5" dirty="0">
                <a:latin typeface="Times New Roman"/>
                <a:cs typeface="Times New Roman"/>
              </a:rPr>
              <a:t>Custodi della</a:t>
            </a:r>
            <a:r>
              <a:rPr sz="1200" spc="-18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Conoscenza.</a:t>
            </a:r>
            <a:endParaRPr sz="1200">
              <a:latin typeface="Times New Roman"/>
              <a:cs typeface="Times New Roman"/>
            </a:endParaRPr>
          </a:p>
          <a:p>
            <a:pPr marL="508000">
              <a:lnSpc>
                <a:spcPct val="100000"/>
              </a:lnSpc>
              <a:spcBef>
                <a:spcPts val="134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(298.7) 27:0.7 </a:t>
            </a:r>
            <a:r>
              <a:rPr sz="1200" dirty="0">
                <a:latin typeface="Times New Roman"/>
                <a:cs typeface="Times New Roman"/>
              </a:rPr>
              <a:t>4. </a:t>
            </a:r>
            <a:r>
              <a:rPr sz="1200" spc="-5" dirty="0">
                <a:latin typeface="Times New Roman"/>
                <a:cs typeface="Times New Roman"/>
              </a:rPr>
              <a:t>Direttori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-1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Comportamento.</a:t>
            </a:r>
            <a:endParaRPr sz="1200">
              <a:latin typeface="Times New Roman"/>
              <a:cs typeface="Times New Roman"/>
            </a:endParaRPr>
          </a:p>
          <a:p>
            <a:pPr marL="508000">
              <a:lnSpc>
                <a:spcPct val="100000"/>
              </a:lnSpc>
              <a:spcBef>
                <a:spcPts val="134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(298.8) 27:0.8 </a:t>
            </a:r>
            <a:r>
              <a:rPr sz="1200" dirty="0">
                <a:latin typeface="Times New Roman"/>
                <a:cs typeface="Times New Roman"/>
              </a:rPr>
              <a:t>5. </a:t>
            </a:r>
            <a:r>
              <a:rPr sz="1200" spc="-5" dirty="0">
                <a:latin typeface="Times New Roman"/>
                <a:cs typeface="Times New Roman"/>
              </a:rPr>
              <a:t>Interpreti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-1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Etica.</a:t>
            </a:r>
            <a:endParaRPr sz="1200">
              <a:latin typeface="Times New Roman"/>
              <a:cs typeface="Times New Roman"/>
            </a:endParaRPr>
          </a:p>
          <a:p>
            <a:pPr marL="508000">
              <a:lnSpc>
                <a:spcPct val="100000"/>
              </a:lnSpc>
              <a:spcBef>
                <a:spcPts val="133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(298.9) 27:0.9 </a:t>
            </a:r>
            <a:r>
              <a:rPr sz="1200" dirty="0">
                <a:latin typeface="Times New Roman"/>
                <a:cs typeface="Times New Roman"/>
              </a:rPr>
              <a:t>6. Capi di</a:t>
            </a:r>
            <a:r>
              <a:rPr sz="1200" spc="-1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Destinazione.</a:t>
            </a:r>
            <a:endParaRPr sz="1200">
              <a:latin typeface="Times New Roman"/>
              <a:cs typeface="Times New Roman"/>
            </a:endParaRPr>
          </a:p>
          <a:p>
            <a:pPr marL="508000">
              <a:lnSpc>
                <a:spcPct val="100000"/>
              </a:lnSpc>
              <a:spcBef>
                <a:spcPts val="134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(298.10) 27:0.10 </a:t>
            </a:r>
            <a:r>
              <a:rPr sz="1200" dirty="0">
                <a:latin typeface="Times New Roman"/>
                <a:cs typeface="Times New Roman"/>
              </a:rPr>
              <a:t>7. </a:t>
            </a:r>
            <a:r>
              <a:rPr sz="1200" spc="-5" dirty="0">
                <a:latin typeface="Times New Roman"/>
                <a:cs typeface="Times New Roman"/>
              </a:rPr>
              <a:t>Stimolatori del</a:t>
            </a:r>
            <a:r>
              <a:rPr sz="1200" spc="-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Riposo.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50800" marR="117475">
              <a:lnSpc>
                <a:spcPct val="957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(298.11) 27:0.11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pellegrini ascendenti giungono sotto </a:t>
            </a:r>
            <a:r>
              <a:rPr sz="1200" dirty="0">
                <a:latin typeface="Times New Roman"/>
                <a:cs typeface="Times New Roman"/>
              </a:rPr>
              <a:t>l’influenza </a:t>
            </a:r>
            <a:r>
              <a:rPr sz="1200" spc="-5" dirty="0">
                <a:latin typeface="Times New Roman"/>
                <a:cs typeface="Times New Roman"/>
              </a:rPr>
              <a:t>diretta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questi supernafini solo </a:t>
            </a:r>
            <a:r>
              <a:rPr sz="1200" dirty="0">
                <a:latin typeface="Times New Roman"/>
                <a:cs typeface="Times New Roman"/>
              </a:rPr>
              <a:t>dopo </a:t>
            </a:r>
            <a:r>
              <a:rPr sz="1200" spc="-5" dirty="0">
                <a:latin typeface="Times New Roman"/>
                <a:cs typeface="Times New Roman"/>
              </a:rPr>
              <a:t>aver raggiunto effettivamente 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residenza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Paradiso, ed allora passano per un’esperienza preparatoria </a:t>
            </a:r>
            <a:r>
              <a:rPr sz="1200" dirty="0">
                <a:latin typeface="Times New Roman"/>
                <a:cs typeface="Times New Roman"/>
              </a:rPr>
              <a:t>sotto la direzione di questi </a:t>
            </a:r>
            <a:r>
              <a:rPr sz="1200" spc="-5" dirty="0">
                <a:latin typeface="Times New Roman"/>
                <a:cs typeface="Times New Roman"/>
              </a:rPr>
              <a:t>angeli nell’ordine </a:t>
            </a:r>
            <a:r>
              <a:rPr sz="1200" dirty="0">
                <a:latin typeface="Times New Roman"/>
                <a:cs typeface="Times New Roman"/>
              </a:rPr>
              <a:t>inverso a  </a:t>
            </a:r>
            <a:r>
              <a:rPr sz="1200" spc="-5" dirty="0">
                <a:latin typeface="Times New Roman"/>
                <a:cs typeface="Times New Roman"/>
              </a:rPr>
              <a:t>quello </a:t>
            </a:r>
            <a:r>
              <a:rPr sz="1200" dirty="0">
                <a:latin typeface="Times New Roman"/>
                <a:cs typeface="Times New Roman"/>
              </a:rPr>
              <a:t>in cui sono </a:t>
            </a:r>
            <a:r>
              <a:rPr sz="1200" spc="-5" dirty="0">
                <a:latin typeface="Times New Roman"/>
                <a:cs typeface="Times New Roman"/>
              </a:rPr>
              <a:t>stati citati. Cioè, </a:t>
            </a:r>
            <a:r>
              <a:rPr sz="1200" dirty="0">
                <a:latin typeface="Times New Roman"/>
                <a:cs typeface="Times New Roman"/>
              </a:rPr>
              <a:t>voi </a:t>
            </a:r>
            <a:r>
              <a:rPr sz="1200" spc="-5" dirty="0">
                <a:latin typeface="Times New Roman"/>
                <a:cs typeface="Times New Roman"/>
              </a:rPr>
              <a:t>cominciate </a:t>
            </a:r>
            <a:r>
              <a:rPr sz="1200" dirty="0">
                <a:latin typeface="Times New Roman"/>
                <a:cs typeface="Times New Roman"/>
              </a:rPr>
              <a:t>la vostra </a:t>
            </a:r>
            <a:r>
              <a:rPr sz="1200" spc="-5" dirty="0">
                <a:latin typeface="Times New Roman"/>
                <a:cs typeface="Times New Roman"/>
              </a:rPr>
              <a:t>carriera del </a:t>
            </a:r>
            <a:r>
              <a:rPr sz="1200" dirty="0">
                <a:latin typeface="Times New Roman"/>
                <a:cs typeface="Times New Roman"/>
              </a:rPr>
              <a:t>Paradiso sotto la tutela </a:t>
            </a:r>
            <a:r>
              <a:rPr sz="1200" spc="-5" dirty="0">
                <a:latin typeface="Times New Roman"/>
                <a:cs typeface="Times New Roman"/>
              </a:rPr>
              <a:t>degli stimolatori del </a:t>
            </a:r>
            <a:r>
              <a:rPr sz="1200" spc="5" dirty="0">
                <a:latin typeface="Times New Roman"/>
                <a:cs typeface="Times New Roman"/>
              </a:rPr>
              <a:t>riposo </a:t>
            </a:r>
            <a:r>
              <a:rPr sz="1200" spc="-5" dirty="0">
                <a:latin typeface="Times New Roman"/>
                <a:cs typeface="Times New Roman"/>
              </a:rPr>
              <a:t>e, </a:t>
            </a:r>
            <a:r>
              <a:rPr sz="1200" dirty="0">
                <a:latin typeface="Times New Roman"/>
                <a:cs typeface="Times New Roman"/>
              </a:rPr>
              <a:t>dopo  </a:t>
            </a:r>
            <a:r>
              <a:rPr sz="1200" spc="-5" dirty="0">
                <a:latin typeface="Times New Roman"/>
                <a:cs typeface="Times New Roman"/>
              </a:rPr>
              <a:t>periodi successivi </a:t>
            </a:r>
            <a:r>
              <a:rPr sz="1200" dirty="0">
                <a:latin typeface="Times New Roman"/>
                <a:cs typeface="Times New Roman"/>
              </a:rPr>
              <a:t>con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ordini </a:t>
            </a:r>
            <a:r>
              <a:rPr sz="1200" spc="-5" dirty="0">
                <a:latin typeface="Times New Roman"/>
                <a:cs typeface="Times New Roman"/>
              </a:rPr>
              <a:t>intermedi, terminate questo periodo </a:t>
            </a:r>
            <a:r>
              <a:rPr sz="1200" dirty="0">
                <a:latin typeface="Times New Roman"/>
                <a:cs typeface="Times New Roman"/>
              </a:rPr>
              <a:t>d’istruzione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i conduttori di </a:t>
            </a:r>
            <a:r>
              <a:rPr sz="1200" spc="-5" dirty="0">
                <a:latin typeface="Times New Roman"/>
                <a:cs typeface="Times New Roman"/>
              </a:rPr>
              <a:t>adorazione. Dopo </a:t>
            </a:r>
            <a:r>
              <a:rPr sz="1200" dirty="0">
                <a:latin typeface="Times New Roman"/>
                <a:cs typeface="Times New Roman"/>
              </a:rPr>
              <a:t>di ciò siete  </a:t>
            </a:r>
            <a:r>
              <a:rPr sz="1200" spc="-5" dirty="0">
                <a:latin typeface="Times New Roman"/>
                <a:cs typeface="Times New Roman"/>
              </a:rPr>
              <a:t>pronti per iniziare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carriera </a:t>
            </a:r>
            <a:r>
              <a:rPr sz="1200" dirty="0">
                <a:latin typeface="Times New Roman"/>
                <a:cs typeface="Times New Roman"/>
              </a:rPr>
              <a:t>senza fine di un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finalitario.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150">
              <a:latin typeface="Times New Roman"/>
              <a:cs typeface="Times New Roman"/>
            </a:endParaRPr>
          </a:p>
          <a:p>
            <a:pPr marL="50800">
              <a:lnSpc>
                <a:spcPct val="100000"/>
              </a:lnSpc>
              <a:spcBef>
                <a:spcPts val="5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1. </a:t>
            </a:r>
            <a:r>
              <a:rPr sz="1600" b="1" spc="-10" dirty="0">
                <a:solidFill>
                  <a:srgbClr val="1F487C"/>
                </a:solidFill>
                <a:latin typeface="Times New Roman"/>
                <a:cs typeface="Times New Roman"/>
              </a:rPr>
              <a:t>Gli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stimolatori del</a:t>
            </a: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riposo</a:t>
            </a:r>
            <a:endParaRPr sz="1600">
              <a:latin typeface="Times New Roman"/>
              <a:cs typeface="Times New Roman"/>
            </a:endParaRPr>
          </a:p>
          <a:p>
            <a:pPr marL="50800" marR="43180">
              <a:lnSpc>
                <a:spcPts val="1380"/>
              </a:lnSpc>
              <a:spcBef>
                <a:spcPts val="141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(299.1) 27:1.1 </a:t>
            </a:r>
            <a:r>
              <a:rPr sz="1200" spc="-5" dirty="0">
                <a:latin typeface="Times New Roman"/>
                <a:cs typeface="Times New Roman"/>
              </a:rPr>
              <a:t>Gli stimolatori del </a:t>
            </a:r>
            <a:r>
              <a:rPr sz="1200" dirty="0">
                <a:latin typeface="Times New Roman"/>
                <a:cs typeface="Times New Roman"/>
              </a:rPr>
              <a:t>riposo </a:t>
            </a:r>
            <a:r>
              <a:rPr sz="1200" spc="-5" dirty="0">
                <a:latin typeface="Times New Roman"/>
                <a:cs typeface="Times New Roman"/>
              </a:rPr>
              <a:t>sono gli ispettori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Paradiso </a:t>
            </a:r>
            <a:r>
              <a:rPr sz="1200" dirty="0">
                <a:latin typeface="Times New Roman"/>
                <a:cs typeface="Times New Roman"/>
              </a:rPr>
              <a:t>che partono </a:t>
            </a:r>
            <a:r>
              <a:rPr sz="1200" spc="-5" dirty="0">
                <a:latin typeface="Times New Roman"/>
                <a:cs typeface="Times New Roman"/>
              </a:rPr>
              <a:t>dall’Isola centrale </a:t>
            </a:r>
            <a:r>
              <a:rPr sz="1200" dirty="0">
                <a:latin typeface="Times New Roman"/>
                <a:cs typeface="Times New Roman"/>
              </a:rPr>
              <a:t>e vanno </a:t>
            </a:r>
            <a:r>
              <a:rPr sz="1200" spc="-5" dirty="0">
                <a:latin typeface="Times New Roman"/>
                <a:cs typeface="Times New Roman"/>
              </a:rPr>
              <a:t>nel circuito interno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Havona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collaborare </a:t>
            </a:r>
            <a:r>
              <a:rPr sz="1200" dirty="0">
                <a:latin typeface="Times New Roman"/>
                <a:cs typeface="Times New Roman"/>
              </a:rPr>
              <a:t>con i </a:t>
            </a:r>
            <a:r>
              <a:rPr sz="1200" spc="-5" dirty="0">
                <a:latin typeface="Times New Roman"/>
                <a:cs typeface="Times New Roman"/>
              </a:rPr>
              <a:t>loro colleghi, </a:t>
            </a:r>
            <a:r>
              <a:rPr sz="1200" dirty="0">
                <a:latin typeface="Times New Roman"/>
                <a:cs typeface="Times New Roman"/>
              </a:rPr>
              <a:t>i complementi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riposo dell’ordine </a:t>
            </a:r>
            <a:r>
              <a:rPr sz="1200" spc="-5" dirty="0">
                <a:latin typeface="Times New Roman"/>
                <a:cs typeface="Times New Roman"/>
              </a:rPr>
              <a:t>secondario dei supernafini.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cosa </a:t>
            </a:r>
            <a:r>
              <a:rPr sz="1200" dirty="0">
                <a:latin typeface="Times New Roman"/>
                <a:cs typeface="Times New Roman"/>
              </a:rPr>
              <a:t>essenziale </a:t>
            </a:r>
            <a:r>
              <a:rPr sz="1200" spc="-5" dirty="0">
                <a:latin typeface="Times New Roman"/>
                <a:cs typeface="Times New Roman"/>
              </a:rPr>
              <a:t>per  godere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Paradiso </a:t>
            </a:r>
            <a:r>
              <a:rPr sz="1200" dirty="0">
                <a:latin typeface="Times New Roman"/>
                <a:cs typeface="Times New Roman"/>
              </a:rPr>
              <a:t>è il riposo, il riposo divino; e </a:t>
            </a:r>
            <a:r>
              <a:rPr sz="1200" spc="-5" dirty="0">
                <a:latin typeface="Times New Roman"/>
                <a:cs typeface="Times New Roman"/>
              </a:rPr>
              <a:t>questi stimolatori del </a:t>
            </a:r>
            <a:r>
              <a:rPr sz="1200" dirty="0">
                <a:latin typeface="Times New Roman"/>
                <a:cs typeface="Times New Roman"/>
              </a:rPr>
              <a:t>riposo sono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insegnanti </a:t>
            </a:r>
            <a:r>
              <a:rPr sz="1200" spc="-5" dirty="0">
                <a:latin typeface="Times New Roman"/>
                <a:cs typeface="Times New Roman"/>
              </a:rPr>
              <a:t>finali che preparano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pellegrini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52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525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201025" cy="40716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292100">
              <a:lnSpc>
                <a:spcPts val="1380"/>
              </a:lnSpc>
              <a:spcBef>
                <a:spcPts val="195"/>
              </a:spcBef>
            </a:pPr>
            <a:r>
              <a:rPr sz="1200" dirty="0">
                <a:latin typeface="Times New Roman"/>
                <a:cs typeface="Times New Roman"/>
              </a:rPr>
              <a:t>tempo </a:t>
            </a:r>
            <a:r>
              <a:rPr sz="1200" spc="-5" dirty="0">
                <a:latin typeface="Times New Roman"/>
                <a:cs typeface="Times New Roman"/>
              </a:rPr>
              <a:t>al loro ingresso nell’eternità. </a:t>
            </a:r>
            <a:r>
              <a:rPr sz="1200" dirty="0">
                <a:latin typeface="Times New Roman"/>
                <a:cs typeface="Times New Roman"/>
              </a:rPr>
              <a:t>Essi </a:t>
            </a:r>
            <a:r>
              <a:rPr sz="1200" spc="-5" dirty="0">
                <a:latin typeface="Times New Roman"/>
                <a:cs typeface="Times New Roman"/>
              </a:rPr>
              <a:t>cominciano </a:t>
            </a:r>
            <a:r>
              <a:rPr sz="1200" dirty="0">
                <a:latin typeface="Times New Roman"/>
                <a:cs typeface="Times New Roman"/>
              </a:rPr>
              <a:t>il loro </a:t>
            </a:r>
            <a:r>
              <a:rPr sz="1200" spc="-5" dirty="0">
                <a:latin typeface="Times New Roman"/>
                <a:cs typeface="Times New Roman"/>
              </a:rPr>
              <a:t>lavoro sul cerchio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compimento finale </a:t>
            </a:r>
            <a:r>
              <a:rPr sz="1200" dirty="0">
                <a:latin typeface="Times New Roman"/>
                <a:cs typeface="Times New Roman"/>
              </a:rPr>
              <a:t>dell’Universo </a:t>
            </a:r>
            <a:r>
              <a:rPr sz="1200" spc="-5" dirty="0">
                <a:latin typeface="Times New Roman"/>
                <a:cs typeface="Times New Roman"/>
              </a:rPr>
              <a:t>centrale </a:t>
            </a:r>
            <a:r>
              <a:rPr sz="1200" dirty="0">
                <a:latin typeface="Times New Roman"/>
                <a:cs typeface="Times New Roman"/>
              </a:rPr>
              <a:t>e lo  </a:t>
            </a:r>
            <a:r>
              <a:rPr sz="1200" spc="-5" dirty="0">
                <a:latin typeface="Times New Roman"/>
                <a:cs typeface="Times New Roman"/>
              </a:rPr>
              <a:t>continuano quando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pellegrino si sveglia dall’ultimo sonno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transizione, l’assopimento che </a:t>
            </a:r>
            <a:r>
              <a:rPr sz="1200" dirty="0">
                <a:latin typeface="Times New Roman"/>
                <a:cs typeface="Times New Roman"/>
              </a:rPr>
              <a:t>permette </a:t>
            </a:r>
            <a:r>
              <a:rPr sz="1200" spc="-5" dirty="0">
                <a:latin typeface="Times New Roman"/>
                <a:cs typeface="Times New Roman"/>
              </a:rPr>
              <a:t>l’accesso </a:t>
            </a:r>
            <a:r>
              <a:rPr sz="1200" dirty="0">
                <a:latin typeface="Times New Roman"/>
                <a:cs typeface="Times New Roman"/>
              </a:rPr>
              <a:t>di una </a:t>
            </a:r>
            <a:r>
              <a:rPr sz="1200" spc="-5" dirty="0">
                <a:latin typeface="Times New Roman"/>
                <a:cs typeface="Times New Roman"/>
              </a:rPr>
              <a:t>creatura  dello spazio </a:t>
            </a:r>
            <a:r>
              <a:rPr sz="1200" dirty="0">
                <a:latin typeface="Times New Roman"/>
                <a:cs typeface="Times New Roman"/>
              </a:rPr>
              <a:t>al </a:t>
            </a:r>
            <a:r>
              <a:rPr sz="1200" spc="-5" dirty="0">
                <a:latin typeface="Times New Roman"/>
                <a:cs typeface="Times New Roman"/>
              </a:rPr>
              <a:t>regno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dell’eterno.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14986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(299.2) 27:1.2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riposo è di natura </a:t>
            </a:r>
            <a:r>
              <a:rPr sz="1200" spc="-5" dirty="0">
                <a:latin typeface="Times New Roman"/>
                <a:cs typeface="Times New Roman"/>
              </a:rPr>
              <a:t>settupla: </a:t>
            </a:r>
            <a:r>
              <a:rPr sz="1200" dirty="0">
                <a:latin typeface="Times New Roman"/>
                <a:cs typeface="Times New Roman"/>
              </a:rPr>
              <a:t>c’è il </a:t>
            </a:r>
            <a:r>
              <a:rPr sz="1200" spc="-5" dirty="0">
                <a:latin typeface="Times New Roman"/>
                <a:cs typeface="Times New Roman"/>
              </a:rPr>
              <a:t>riposo del sonno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ricreazione </a:t>
            </a:r>
            <a:r>
              <a:rPr sz="1200" spc="-5" dirty="0">
                <a:latin typeface="Times New Roman"/>
                <a:cs typeface="Times New Roman"/>
              </a:rPr>
              <a:t>negli </a:t>
            </a:r>
            <a:r>
              <a:rPr sz="1200" dirty="0">
                <a:latin typeface="Times New Roman"/>
                <a:cs typeface="Times New Roman"/>
              </a:rPr>
              <a:t>ordini di vita </a:t>
            </a:r>
            <a:r>
              <a:rPr sz="1200" spc="-5" dirty="0">
                <a:latin typeface="Times New Roman"/>
                <a:cs typeface="Times New Roman"/>
              </a:rPr>
              <a:t>inferiori, </a:t>
            </a:r>
            <a:r>
              <a:rPr sz="1200" dirty="0">
                <a:latin typeface="Times New Roman"/>
                <a:cs typeface="Times New Roman"/>
              </a:rPr>
              <a:t>quello della scoperta  </a:t>
            </a:r>
            <a:r>
              <a:rPr sz="1200" spc="-5" dirty="0">
                <a:latin typeface="Times New Roman"/>
                <a:cs typeface="Times New Roman"/>
              </a:rPr>
              <a:t>negli esseri superiori </a:t>
            </a:r>
            <a:r>
              <a:rPr sz="1200" dirty="0">
                <a:latin typeface="Times New Roman"/>
                <a:cs typeface="Times New Roman"/>
              </a:rPr>
              <a:t>e quello </a:t>
            </a:r>
            <a:r>
              <a:rPr sz="1200" spc="-5" dirty="0">
                <a:latin typeface="Times New Roman"/>
                <a:cs typeface="Times New Roman"/>
              </a:rPr>
              <a:t>dell’adorazione nei </a:t>
            </a:r>
            <a:r>
              <a:rPr sz="1200" dirty="0">
                <a:latin typeface="Times New Roman"/>
                <a:cs typeface="Times New Roman"/>
              </a:rPr>
              <a:t>tipi più </a:t>
            </a:r>
            <a:r>
              <a:rPr sz="1200" spc="-5" dirty="0">
                <a:latin typeface="Times New Roman"/>
                <a:cs typeface="Times New Roman"/>
              </a:rPr>
              <a:t>elevati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personalità spirituali. </a:t>
            </a:r>
            <a:r>
              <a:rPr sz="1200" dirty="0">
                <a:latin typeface="Times New Roman"/>
                <a:cs typeface="Times New Roman"/>
              </a:rPr>
              <a:t>C’è </a:t>
            </a:r>
            <a:r>
              <a:rPr sz="1200" spc="-5" dirty="0">
                <a:latin typeface="Times New Roman"/>
                <a:cs typeface="Times New Roman"/>
              </a:rPr>
              <a:t>anche </a:t>
            </a:r>
            <a:r>
              <a:rPr sz="1200" spc="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riposo </a:t>
            </a:r>
            <a:r>
              <a:rPr sz="1200" spc="-5" dirty="0">
                <a:latin typeface="Times New Roman"/>
                <a:cs typeface="Times New Roman"/>
              </a:rPr>
              <a:t>normale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assorbimento d’energia,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ricarica </a:t>
            </a:r>
            <a:r>
              <a:rPr sz="1200" dirty="0">
                <a:latin typeface="Times New Roman"/>
                <a:cs typeface="Times New Roman"/>
              </a:rPr>
              <a:t>degli </a:t>
            </a:r>
            <a:r>
              <a:rPr sz="1200" spc="-5" dirty="0">
                <a:latin typeface="Times New Roman"/>
                <a:cs typeface="Times New Roman"/>
              </a:rPr>
              <a:t>esseri </a:t>
            </a:r>
            <a:r>
              <a:rPr sz="1200" dirty="0">
                <a:latin typeface="Times New Roman"/>
                <a:cs typeface="Times New Roman"/>
              </a:rPr>
              <a:t>con </a:t>
            </a:r>
            <a:r>
              <a:rPr sz="1200" spc="-5" dirty="0">
                <a:latin typeface="Times New Roman"/>
                <a:cs typeface="Times New Roman"/>
              </a:rPr>
              <a:t>l’energia </a:t>
            </a:r>
            <a:r>
              <a:rPr sz="1200" dirty="0">
                <a:latin typeface="Times New Roman"/>
                <a:cs typeface="Times New Roman"/>
              </a:rPr>
              <a:t>fisica o l’energia </a:t>
            </a:r>
            <a:r>
              <a:rPr sz="1200" spc="-5" dirty="0">
                <a:latin typeface="Times New Roman"/>
                <a:cs typeface="Times New Roman"/>
              </a:rPr>
              <a:t>spirituale. </a:t>
            </a:r>
            <a:r>
              <a:rPr sz="1200" dirty="0">
                <a:latin typeface="Times New Roman"/>
                <a:cs typeface="Times New Roman"/>
              </a:rPr>
              <a:t>E poi </a:t>
            </a:r>
            <a:r>
              <a:rPr sz="1200" spc="-5" dirty="0">
                <a:latin typeface="Times New Roman"/>
                <a:cs typeface="Times New Roman"/>
              </a:rPr>
              <a:t>c’è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sonno del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transito,</a:t>
            </a:r>
            <a:endParaRPr sz="1200">
              <a:latin typeface="Times New Roman"/>
              <a:cs typeface="Times New Roman"/>
            </a:endParaRPr>
          </a:p>
          <a:p>
            <a:pPr marL="76200" marR="68580">
              <a:lnSpc>
                <a:spcPts val="1380"/>
              </a:lnSpc>
              <a:spcBef>
                <a:spcPts val="40"/>
              </a:spcBef>
            </a:pPr>
            <a:r>
              <a:rPr sz="1200" spc="-5" dirty="0">
                <a:latin typeface="Times New Roman"/>
                <a:cs typeface="Times New Roman"/>
              </a:rPr>
              <a:t>l’assopimento </a:t>
            </a:r>
            <a:r>
              <a:rPr sz="1200" dirty="0">
                <a:latin typeface="Times New Roman"/>
                <a:cs typeface="Times New Roman"/>
              </a:rPr>
              <a:t>incosciente </a:t>
            </a:r>
            <a:r>
              <a:rPr sz="1200" spc="-5" dirty="0">
                <a:latin typeface="Times New Roman"/>
                <a:cs typeface="Times New Roman"/>
              </a:rPr>
              <a:t>quando si </a:t>
            </a:r>
            <a:r>
              <a:rPr sz="1200" dirty="0">
                <a:latin typeface="Times New Roman"/>
                <a:cs typeface="Times New Roman"/>
              </a:rPr>
              <a:t>è inserafinati, </a:t>
            </a:r>
            <a:r>
              <a:rPr sz="1200" spc="-5" dirty="0">
                <a:latin typeface="Times New Roman"/>
                <a:cs typeface="Times New Roman"/>
              </a:rPr>
              <a:t>mentre si </a:t>
            </a:r>
            <a:r>
              <a:rPr sz="1200" dirty="0">
                <a:latin typeface="Times New Roman"/>
                <a:cs typeface="Times New Roman"/>
              </a:rPr>
              <a:t>passa da una sfera </a:t>
            </a:r>
            <a:r>
              <a:rPr sz="1200" spc="-5" dirty="0">
                <a:latin typeface="Times New Roman"/>
                <a:cs typeface="Times New Roman"/>
              </a:rPr>
              <a:t>ad un’altra. Completamente differente </a:t>
            </a:r>
            <a:r>
              <a:rPr sz="1200" dirty="0">
                <a:latin typeface="Times New Roman"/>
                <a:cs typeface="Times New Roman"/>
              </a:rPr>
              <a:t>da tutti </a:t>
            </a:r>
            <a:r>
              <a:rPr sz="1200" spc="-5" dirty="0">
                <a:latin typeface="Times New Roman"/>
                <a:cs typeface="Times New Roman"/>
              </a:rPr>
              <a:t>questi  </a:t>
            </a:r>
            <a:r>
              <a:rPr sz="1200" dirty="0">
                <a:latin typeface="Times New Roman"/>
                <a:cs typeface="Times New Roman"/>
              </a:rPr>
              <a:t>è il </a:t>
            </a:r>
            <a:r>
              <a:rPr sz="1200" spc="-5" dirty="0">
                <a:latin typeface="Times New Roman"/>
                <a:cs typeface="Times New Roman"/>
              </a:rPr>
              <a:t>sonno profondo della metamorfosi, </a:t>
            </a:r>
            <a:r>
              <a:rPr sz="1200" dirty="0">
                <a:latin typeface="Times New Roman"/>
                <a:cs typeface="Times New Roman"/>
              </a:rPr>
              <a:t>il riposo di </a:t>
            </a:r>
            <a:r>
              <a:rPr sz="1200" spc="-5" dirty="0">
                <a:latin typeface="Times New Roman"/>
                <a:cs typeface="Times New Roman"/>
              </a:rPr>
              <a:t>transizione </a:t>
            </a:r>
            <a:r>
              <a:rPr sz="1200" dirty="0">
                <a:latin typeface="Times New Roman"/>
                <a:cs typeface="Times New Roman"/>
              </a:rPr>
              <a:t>da uno </a:t>
            </a:r>
            <a:r>
              <a:rPr sz="1200" spc="-5" dirty="0">
                <a:latin typeface="Times New Roman"/>
                <a:cs typeface="Times New Roman"/>
              </a:rPr>
              <a:t>stadio dell’essere ad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altro, </a:t>
            </a:r>
            <a:r>
              <a:rPr sz="1200" dirty="0">
                <a:latin typeface="Times New Roman"/>
                <a:cs typeface="Times New Roman"/>
              </a:rPr>
              <a:t>da una vita </a:t>
            </a:r>
            <a:r>
              <a:rPr sz="1200" spc="-5" dirty="0">
                <a:latin typeface="Times New Roman"/>
                <a:cs typeface="Times New Roman"/>
              </a:rPr>
              <a:t>ad </a:t>
            </a:r>
            <a:r>
              <a:rPr sz="1200" dirty="0">
                <a:latin typeface="Times New Roman"/>
                <a:cs typeface="Times New Roman"/>
              </a:rPr>
              <a:t>un’altra, </a:t>
            </a:r>
            <a:r>
              <a:rPr sz="1200" spc="5" dirty="0">
                <a:latin typeface="Times New Roman"/>
                <a:cs typeface="Times New Roman"/>
              </a:rPr>
              <a:t>da </a:t>
            </a:r>
            <a:r>
              <a:rPr sz="1200" dirty="0">
                <a:latin typeface="Times New Roman"/>
                <a:cs typeface="Times New Roman"/>
              </a:rPr>
              <a:t>uno  </a:t>
            </a:r>
            <a:r>
              <a:rPr sz="1200" spc="-5" dirty="0">
                <a:latin typeface="Times New Roman"/>
                <a:cs typeface="Times New Roman"/>
              </a:rPr>
              <a:t>stato d’esistenza ad </a:t>
            </a:r>
            <a:r>
              <a:rPr sz="1200" dirty="0">
                <a:latin typeface="Times New Roman"/>
                <a:cs typeface="Times New Roman"/>
              </a:rPr>
              <a:t>un altro, il sonno </a:t>
            </a:r>
            <a:r>
              <a:rPr sz="1200" spc="-5" dirty="0">
                <a:latin typeface="Times New Roman"/>
                <a:cs typeface="Times New Roman"/>
              </a:rPr>
              <a:t>che accompagna </a:t>
            </a:r>
            <a:r>
              <a:rPr sz="1200" dirty="0">
                <a:latin typeface="Times New Roman"/>
                <a:cs typeface="Times New Roman"/>
              </a:rPr>
              <a:t>sempre la </a:t>
            </a:r>
            <a:r>
              <a:rPr sz="1200" spc="-5" dirty="0">
                <a:latin typeface="Times New Roman"/>
                <a:cs typeface="Times New Roman"/>
              </a:rPr>
              <a:t>transizione </a:t>
            </a:r>
            <a:r>
              <a:rPr sz="1200" dirty="0">
                <a:latin typeface="Times New Roman"/>
                <a:cs typeface="Times New Roman"/>
              </a:rPr>
              <a:t>da uno </a:t>
            </a:r>
            <a:r>
              <a:rPr sz="1200" i="1" spc="-5" dirty="0">
                <a:latin typeface="Times New Roman"/>
                <a:cs typeface="Times New Roman"/>
              </a:rPr>
              <a:t>status </a:t>
            </a:r>
            <a:r>
              <a:rPr sz="1200" spc="-5" dirty="0">
                <a:latin typeface="Times New Roman"/>
                <a:cs typeface="Times New Roman"/>
              </a:rPr>
              <a:t>universale effettivo,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contrasto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l’evoluzione attraverso </a:t>
            </a:r>
            <a:r>
              <a:rPr sz="1200" dirty="0">
                <a:latin typeface="Times New Roman"/>
                <a:cs typeface="Times New Roman"/>
              </a:rPr>
              <a:t>vari </a:t>
            </a:r>
            <a:r>
              <a:rPr sz="1200" i="1" dirty="0">
                <a:latin typeface="Times New Roman"/>
                <a:cs typeface="Times New Roman"/>
              </a:rPr>
              <a:t>stadi </a:t>
            </a:r>
            <a:r>
              <a:rPr sz="1200" dirty="0">
                <a:latin typeface="Times New Roman"/>
                <a:cs typeface="Times New Roman"/>
              </a:rPr>
              <a:t>di uno </a:t>
            </a:r>
            <a:r>
              <a:rPr sz="1200" spc="-5" dirty="0">
                <a:latin typeface="Times New Roman"/>
                <a:cs typeface="Times New Roman"/>
              </a:rPr>
              <a:t>stesso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status.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6223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(299.3) 27:1.3 </a:t>
            </a:r>
            <a:r>
              <a:rPr sz="1200" spc="-5" dirty="0">
                <a:latin typeface="Times New Roman"/>
                <a:cs typeface="Times New Roman"/>
              </a:rPr>
              <a:t>Ma l’ultimo sonno metamorfico </a:t>
            </a:r>
            <a:r>
              <a:rPr sz="1200" dirty="0">
                <a:latin typeface="Times New Roman"/>
                <a:cs typeface="Times New Roman"/>
              </a:rPr>
              <a:t>è qualcosa </a:t>
            </a:r>
            <a:r>
              <a:rPr sz="1200" spc="-5" dirty="0">
                <a:latin typeface="Times New Roman"/>
                <a:cs typeface="Times New Roman"/>
              </a:rPr>
              <a:t>di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dei precedenti </a:t>
            </a:r>
            <a:r>
              <a:rPr sz="1200" dirty="0">
                <a:latin typeface="Times New Roman"/>
                <a:cs typeface="Times New Roman"/>
              </a:rPr>
              <a:t>assopimenti di </a:t>
            </a:r>
            <a:r>
              <a:rPr sz="1200" spc="-5" dirty="0">
                <a:latin typeface="Times New Roman"/>
                <a:cs typeface="Times New Roman"/>
              </a:rPr>
              <a:t>transizione che </a:t>
            </a:r>
            <a:r>
              <a:rPr sz="1200" dirty="0">
                <a:latin typeface="Times New Roman"/>
                <a:cs typeface="Times New Roman"/>
              </a:rPr>
              <a:t>hanno </a:t>
            </a:r>
            <a:r>
              <a:rPr sz="1200" spc="-5" dirty="0">
                <a:latin typeface="Times New Roman"/>
                <a:cs typeface="Times New Roman"/>
              </a:rPr>
              <a:t>segnato </a:t>
            </a:r>
            <a:r>
              <a:rPr sz="1200" dirty="0">
                <a:latin typeface="Times New Roman"/>
                <a:cs typeface="Times New Roman"/>
              </a:rPr>
              <a:t>il  </a:t>
            </a:r>
            <a:r>
              <a:rPr sz="1200" spc="-5" dirty="0">
                <a:latin typeface="Times New Roman"/>
                <a:cs typeface="Times New Roman"/>
              </a:rPr>
              <a:t>raggiungimento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successivi status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carriera ascendente. </a:t>
            </a:r>
            <a:r>
              <a:rPr sz="1200" dirty="0">
                <a:latin typeface="Times New Roman"/>
                <a:cs typeface="Times New Roman"/>
              </a:rPr>
              <a:t>Grazie </a:t>
            </a:r>
            <a:r>
              <a:rPr sz="1200" spc="-5" dirty="0">
                <a:latin typeface="Times New Roman"/>
                <a:cs typeface="Times New Roman"/>
              </a:rPr>
              <a:t>ad </a:t>
            </a:r>
            <a:r>
              <a:rPr sz="1200" dirty="0">
                <a:latin typeface="Times New Roman"/>
                <a:cs typeface="Times New Roman"/>
              </a:rPr>
              <a:t>esso le </a:t>
            </a:r>
            <a:r>
              <a:rPr sz="1200" spc="-5" dirty="0">
                <a:latin typeface="Times New Roman"/>
                <a:cs typeface="Times New Roman"/>
              </a:rPr>
              <a:t>creature del tempo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dello </a:t>
            </a:r>
            <a:r>
              <a:rPr sz="1200" dirty="0">
                <a:latin typeface="Times New Roman"/>
                <a:cs typeface="Times New Roman"/>
              </a:rPr>
              <a:t>spazio attraversano i  </a:t>
            </a:r>
            <a:r>
              <a:rPr sz="1200" spc="-5" dirty="0">
                <a:latin typeface="Times New Roman"/>
                <a:cs typeface="Times New Roman"/>
              </a:rPr>
              <a:t>confini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interni del temporale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dello </a:t>
            </a:r>
            <a:r>
              <a:rPr sz="1200" dirty="0">
                <a:latin typeface="Times New Roman"/>
                <a:cs typeface="Times New Roman"/>
              </a:rPr>
              <a:t>spaziale </a:t>
            </a:r>
            <a:r>
              <a:rPr sz="1200" spc="-5" dirty="0">
                <a:latin typeface="Times New Roman"/>
                <a:cs typeface="Times New Roman"/>
              </a:rPr>
              <a:t>per raggiungere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status </a:t>
            </a:r>
            <a:r>
              <a:rPr sz="1200" dirty="0">
                <a:latin typeface="Times New Roman"/>
                <a:cs typeface="Times New Roman"/>
              </a:rPr>
              <a:t>residenziale </a:t>
            </a:r>
            <a:r>
              <a:rPr sz="1200" spc="-5" dirty="0">
                <a:latin typeface="Times New Roman"/>
                <a:cs typeface="Times New Roman"/>
              </a:rPr>
              <a:t>nelle dimore </a:t>
            </a:r>
            <a:r>
              <a:rPr sz="1200" dirty="0">
                <a:latin typeface="Times New Roman"/>
                <a:cs typeface="Times New Roman"/>
              </a:rPr>
              <a:t>senza tempo e senza spazio del  </a:t>
            </a:r>
            <a:r>
              <a:rPr sz="1200" spc="-5" dirty="0">
                <a:latin typeface="Times New Roman"/>
                <a:cs typeface="Times New Roman"/>
              </a:rPr>
              <a:t>Paradiso. Gli stimolatori </a:t>
            </a:r>
            <a:r>
              <a:rPr sz="1200" dirty="0">
                <a:latin typeface="Times New Roman"/>
                <a:cs typeface="Times New Roman"/>
              </a:rPr>
              <a:t>ed i </a:t>
            </a:r>
            <a:r>
              <a:rPr sz="1200" spc="-5" dirty="0">
                <a:latin typeface="Times New Roman"/>
                <a:cs typeface="Times New Roman"/>
              </a:rPr>
              <a:t>complementi </a:t>
            </a:r>
            <a:r>
              <a:rPr sz="1200" dirty="0">
                <a:latin typeface="Times New Roman"/>
                <a:cs typeface="Times New Roman"/>
              </a:rPr>
              <a:t>del riposo sono </a:t>
            </a:r>
            <a:r>
              <a:rPr sz="1200" spc="-5" dirty="0">
                <a:latin typeface="Times New Roman"/>
                <a:cs typeface="Times New Roman"/>
              </a:rPr>
              <a:t>altrettanto </a:t>
            </a:r>
            <a:r>
              <a:rPr sz="1200" dirty="0">
                <a:latin typeface="Times New Roman"/>
                <a:cs typeface="Times New Roman"/>
              </a:rPr>
              <a:t>essenziali per </a:t>
            </a:r>
            <a:r>
              <a:rPr sz="1200" spc="-5" dirty="0">
                <a:latin typeface="Times New Roman"/>
                <a:cs typeface="Times New Roman"/>
              </a:rPr>
              <a:t>questa trascendente metamorfosi quanto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sono 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serafini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gli esseri associati </a:t>
            </a:r>
            <a:r>
              <a:rPr sz="1200" dirty="0">
                <a:latin typeface="Times New Roman"/>
                <a:cs typeface="Times New Roman"/>
              </a:rPr>
              <a:t>per la sopravvivenza </a:t>
            </a:r>
            <a:r>
              <a:rPr sz="1200" spc="-5" dirty="0">
                <a:latin typeface="Times New Roman"/>
                <a:cs typeface="Times New Roman"/>
              </a:rPr>
              <a:t>alla </a:t>
            </a:r>
            <a:r>
              <a:rPr sz="1200" dirty="0">
                <a:latin typeface="Times New Roman"/>
                <a:cs typeface="Times New Roman"/>
              </a:rPr>
              <a:t>morte delle </a:t>
            </a:r>
            <a:r>
              <a:rPr sz="1200" spc="-5" dirty="0">
                <a:latin typeface="Times New Roman"/>
                <a:cs typeface="Times New Roman"/>
              </a:rPr>
              <a:t>creature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umane.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2192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(299.4) 27:1.4 </a:t>
            </a:r>
            <a:r>
              <a:rPr sz="1200" spc="-5" dirty="0">
                <a:latin typeface="Times New Roman"/>
                <a:cs typeface="Times New Roman"/>
              </a:rPr>
              <a:t>Voi entrate nel </a:t>
            </a:r>
            <a:r>
              <a:rPr sz="1200" dirty="0">
                <a:latin typeface="Times New Roman"/>
                <a:cs typeface="Times New Roman"/>
              </a:rPr>
              <a:t>riposo </a:t>
            </a:r>
            <a:r>
              <a:rPr sz="1200" spc="-5" dirty="0">
                <a:latin typeface="Times New Roman"/>
                <a:cs typeface="Times New Roman"/>
              </a:rPr>
              <a:t>sul circuito finale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Havona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siete </a:t>
            </a:r>
            <a:r>
              <a:rPr sz="1200" dirty="0">
                <a:latin typeface="Times New Roman"/>
                <a:cs typeface="Times New Roman"/>
              </a:rPr>
              <a:t>risuscitati per </a:t>
            </a:r>
            <a:r>
              <a:rPr sz="1200" spc="-5" dirty="0">
                <a:latin typeface="Times New Roman"/>
                <a:cs typeface="Times New Roman"/>
              </a:rPr>
              <a:t>l’eternità </a:t>
            </a:r>
            <a:r>
              <a:rPr sz="1200" dirty="0">
                <a:latin typeface="Times New Roman"/>
                <a:cs typeface="Times New Roman"/>
              </a:rPr>
              <a:t>in Paradiso. E quando qui vi  </a:t>
            </a:r>
            <a:r>
              <a:rPr sz="1200" spc="-5" dirty="0">
                <a:latin typeface="Times New Roman"/>
                <a:cs typeface="Times New Roman"/>
              </a:rPr>
              <a:t>ripersonalizzerete spiritualmente, riconoscerete immediatamente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stimolatore del </a:t>
            </a:r>
            <a:r>
              <a:rPr sz="1200" dirty="0">
                <a:latin typeface="Times New Roman"/>
                <a:cs typeface="Times New Roman"/>
              </a:rPr>
              <a:t>riposo che vi darà il </a:t>
            </a:r>
            <a:r>
              <a:rPr sz="1200" spc="-5" dirty="0">
                <a:latin typeface="Times New Roman"/>
                <a:cs typeface="Times New Roman"/>
              </a:rPr>
              <a:t>benvenuto </a:t>
            </a:r>
            <a:r>
              <a:rPr sz="1200" dirty="0">
                <a:latin typeface="Times New Roman"/>
                <a:cs typeface="Times New Roman"/>
              </a:rPr>
              <a:t>sulle </a:t>
            </a:r>
            <a:r>
              <a:rPr sz="1200" spc="-5" dirty="0">
                <a:latin typeface="Times New Roman"/>
                <a:cs typeface="Times New Roman"/>
              </a:rPr>
              <a:t>rive eterne  come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stesso supernafino primario che </a:t>
            </a:r>
            <a:r>
              <a:rPr sz="1200" dirty="0">
                <a:latin typeface="Times New Roman"/>
                <a:cs typeface="Times New Roman"/>
              </a:rPr>
              <a:t>produsse il vostro sonno </a:t>
            </a:r>
            <a:r>
              <a:rPr sz="1200" spc="-5" dirty="0">
                <a:latin typeface="Times New Roman"/>
                <a:cs typeface="Times New Roman"/>
              </a:rPr>
              <a:t>finale sul circuito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interno </a:t>
            </a:r>
            <a:r>
              <a:rPr sz="1200" dirty="0">
                <a:latin typeface="Times New Roman"/>
                <a:cs typeface="Times New Roman"/>
              </a:rPr>
              <a:t>di Havona; e vi </a:t>
            </a:r>
            <a:r>
              <a:rPr sz="1200" spc="-5" dirty="0">
                <a:latin typeface="Times New Roman"/>
                <a:cs typeface="Times New Roman"/>
              </a:rPr>
              <a:t>ricorderete </a:t>
            </a:r>
            <a:r>
              <a:rPr sz="1200" dirty="0">
                <a:latin typeface="Times New Roman"/>
                <a:cs typeface="Times New Roman"/>
              </a:rPr>
              <a:t>l’ultimo  </a:t>
            </a:r>
            <a:r>
              <a:rPr sz="1200" spc="-5" dirty="0">
                <a:latin typeface="Times New Roman"/>
                <a:cs typeface="Times New Roman"/>
              </a:rPr>
              <a:t>grande </a:t>
            </a:r>
            <a:r>
              <a:rPr sz="1200" dirty="0">
                <a:latin typeface="Times New Roman"/>
                <a:cs typeface="Times New Roman"/>
              </a:rPr>
              <a:t>sforzo di </a:t>
            </a:r>
            <a:r>
              <a:rPr sz="1200" spc="-5" dirty="0">
                <a:latin typeface="Times New Roman"/>
                <a:cs typeface="Times New Roman"/>
              </a:rPr>
              <a:t>fede </a:t>
            </a:r>
            <a:r>
              <a:rPr sz="1200" dirty="0">
                <a:latin typeface="Times New Roman"/>
                <a:cs typeface="Times New Roman"/>
              </a:rPr>
              <a:t>quando vi </a:t>
            </a:r>
            <a:r>
              <a:rPr sz="1200" spc="-5" dirty="0">
                <a:latin typeface="Times New Roman"/>
                <a:cs typeface="Times New Roman"/>
              </a:rPr>
              <a:t>preparavate ancora </a:t>
            </a:r>
            <a:r>
              <a:rPr sz="1200" dirty="0">
                <a:latin typeface="Times New Roman"/>
                <a:cs typeface="Times New Roman"/>
              </a:rPr>
              <a:t>una volta </a:t>
            </a:r>
            <a:r>
              <a:rPr sz="1200" spc="-5" dirty="0">
                <a:latin typeface="Times New Roman"/>
                <a:cs typeface="Times New Roman"/>
              </a:rPr>
              <a:t>ad affidare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custodia della </a:t>
            </a:r>
            <a:r>
              <a:rPr sz="1200" spc="5" dirty="0">
                <a:latin typeface="Times New Roman"/>
                <a:cs typeface="Times New Roman"/>
              </a:rPr>
              <a:t>vostra </a:t>
            </a:r>
            <a:r>
              <a:rPr sz="1200" dirty="0">
                <a:latin typeface="Times New Roman"/>
                <a:cs typeface="Times New Roman"/>
              </a:rPr>
              <a:t>identità </a:t>
            </a:r>
            <a:r>
              <a:rPr sz="1200" spc="-5" dirty="0">
                <a:latin typeface="Times New Roman"/>
                <a:cs typeface="Times New Roman"/>
              </a:rPr>
              <a:t>alle </a:t>
            </a:r>
            <a:r>
              <a:rPr sz="1200" dirty="0">
                <a:latin typeface="Times New Roman"/>
                <a:cs typeface="Times New Roman"/>
              </a:rPr>
              <a:t>mani </a:t>
            </a:r>
            <a:r>
              <a:rPr sz="1200" spc="-5" dirty="0">
                <a:latin typeface="Times New Roman"/>
                <a:cs typeface="Times New Roman"/>
              </a:rPr>
              <a:t>del Padre  Universale.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52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526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208645" cy="4132579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12446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(299.5) 27:1.5 </a:t>
            </a:r>
            <a:r>
              <a:rPr sz="1200" spc="-5" dirty="0">
                <a:latin typeface="Times New Roman"/>
                <a:cs typeface="Times New Roman"/>
              </a:rPr>
              <a:t>Avete gioito </a:t>
            </a:r>
            <a:r>
              <a:rPr sz="1200" dirty="0">
                <a:latin typeface="Times New Roman"/>
                <a:cs typeface="Times New Roman"/>
              </a:rPr>
              <a:t>dell’ultimo riposo </a:t>
            </a:r>
            <a:r>
              <a:rPr sz="1200" spc="-5" dirty="0">
                <a:latin typeface="Times New Roman"/>
                <a:cs typeface="Times New Roman"/>
              </a:rPr>
              <a:t>del tempo; avete fatto l’esperienza dell’ultimo sonno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transizione; ora </a:t>
            </a:r>
            <a:r>
              <a:rPr sz="1200" dirty="0">
                <a:latin typeface="Times New Roman"/>
                <a:cs typeface="Times New Roman"/>
              </a:rPr>
              <a:t>vi </a:t>
            </a:r>
            <a:r>
              <a:rPr sz="1200" spc="-5" dirty="0">
                <a:latin typeface="Times New Roman"/>
                <a:cs typeface="Times New Roman"/>
              </a:rPr>
              <a:t>risvegliate alla  </a:t>
            </a:r>
            <a:r>
              <a:rPr sz="1200" dirty="0">
                <a:latin typeface="Times New Roman"/>
                <a:cs typeface="Times New Roman"/>
              </a:rPr>
              <a:t>vita </a:t>
            </a:r>
            <a:r>
              <a:rPr sz="1200" spc="-5" dirty="0">
                <a:latin typeface="Times New Roman"/>
                <a:cs typeface="Times New Roman"/>
              </a:rPr>
              <a:t>perpetua sulle </a:t>
            </a:r>
            <a:r>
              <a:rPr sz="1200" dirty="0">
                <a:latin typeface="Times New Roman"/>
                <a:cs typeface="Times New Roman"/>
              </a:rPr>
              <a:t>rive della </a:t>
            </a:r>
            <a:r>
              <a:rPr sz="1200" spc="-5" dirty="0">
                <a:latin typeface="Times New Roman"/>
                <a:cs typeface="Times New Roman"/>
              </a:rPr>
              <a:t>dimora eterna. “E </a:t>
            </a:r>
            <a:r>
              <a:rPr sz="1200" dirty="0">
                <a:latin typeface="Times New Roman"/>
                <a:cs typeface="Times New Roman"/>
              </a:rPr>
              <a:t>non vi </a:t>
            </a:r>
            <a:r>
              <a:rPr sz="1200" spc="-5" dirty="0">
                <a:latin typeface="Times New Roman"/>
                <a:cs typeface="Times New Roman"/>
              </a:rPr>
              <a:t>saranno </a:t>
            </a:r>
            <a:r>
              <a:rPr sz="1200" dirty="0">
                <a:latin typeface="Times New Roman"/>
                <a:cs typeface="Times New Roman"/>
              </a:rPr>
              <a:t>più sonni.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presenza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e di suo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è innanzi a voi e voi  siete </a:t>
            </a:r>
            <a:r>
              <a:rPr sz="1200" spc="-5" dirty="0">
                <a:latin typeface="Times New Roman"/>
                <a:cs typeface="Times New Roman"/>
              </a:rPr>
              <a:t>eternamente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suoi servitori; avete </a:t>
            </a:r>
            <a:r>
              <a:rPr sz="1200" dirty="0">
                <a:latin typeface="Times New Roman"/>
                <a:cs typeface="Times New Roman"/>
              </a:rPr>
              <a:t>visto il </a:t>
            </a:r>
            <a:r>
              <a:rPr sz="1200" spc="-5" dirty="0">
                <a:latin typeface="Times New Roman"/>
                <a:cs typeface="Times New Roman"/>
              </a:rPr>
              <a:t>suo </a:t>
            </a:r>
            <a:r>
              <a:rPr sz="1200" dirty="0">
                <a:latin typeface="Times New Roman"/>
                <a:cs typeface="Times New Roman"/>
              </a:rPr>
              <a:t>volto ed il </a:t>
            </a:r>
            <a:r>
              <a:rPr sz="1200" spc="-5" dirty="0">
                <a:latin typeface="Times New Roman"/>
                <a:cs typeface="Times New Roman"/>
              </a:rPr>
              <a:t>suo </a:t>
            </a:r>
            <a:r>
              <a:rPr sz="1200" dirty="0">
                <a:latin typeface="Times New Roman"/>
                <a:cs typeface="Times New Roman"/>
              </a:rPr>
              <a:t>nome è il vostro </a:t>
            </a:r>
            <a:r>
              <a:rPr sz="1200" spc="-5" dirty="0">
                <a:latin typeface="Times New Roman"/>
                <a:cs typeface="Times New Roman"/>
              </a:rPr>
              <a:t>spirito. </a:t>
            </a:r>
            <a:r>
              <a:rPr sz="1200" spc="-15" dirty="0">
                <a:latin typeface="Times New Roman"/>
                <a:cs typeface="Times New Roman"/>
              </a:rPr>
              <a:t>Là, </a:t>
            </a:r>
            <a:r>
              <a:rPr sz="1200" dirty="0">
                <a:latin typeface="Times New Roman"/>
                <a:cs typeface="Times New Roman"/>
              </a:rPr>
              <a:t>non vi </a:t>
            </a:r>
            <a:r>
              <a:rPr sz="1200" spc="-5" dirty="0">
                <a:latin typeface="Times New Roman"/>
                <a:cs typeface="Times New Roman"/>
              </a:rPr>
              <a:t>sarà </a:t>
            </a:r>
            <a:r>
              <a:rPr sz="1200" dirty="0">
                <a:latin typeface="Times New Roman"/>
                <a:cs typeface="Times New Roman"/>
              </a:rPr>
              <a:t>più notte; </a:t>
            </a:r>
            <a:r>
              <a:rPr sz="1200" spc="1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essi </a:t>
            </a:r>
            <a:r>
              <a:rPr sz="1200" dirty="0">
                <a:latin typeface="Times New Roman"/>
                <a:cs typeface="Times New Roman"/>
              </a:rPr>
              <a:t>non  </a:t>
            </a:r>
            <a:r>
              <a:rPr sz="1200" spc="-5" dirty="0">
                <a:latin typeface="Times New Roman"/>
                <a:cs typeface="Times New Roman"/>
              </a:rPr>
              <a:t>hanno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bisogno della </a:t>
            </a:r>
            <a:r>
              <a:rPr sz="1200" dirty="0">
                <a:latin typeface="Times New Roman"/>
                <a:cs typeface="Times New Roman"/>
              </a:rPr>
              <a:t>luce </a:t>
            </a:r>
            <a:r>
              <a:rPr sz="1200" spc="-5" dirty="0">
                <a:latin typeface="Times New Roman"/>
                <a:cs typeface="Times New Roman"/>
              </a:rPr>
              <a:t>del sole, </a:t>
            </a:r>
            <a:r>
              <a:rPr sz="1200" dirty="0">
                <a:latin typeface="Times New Roman"/>
                <a:cs typeface="Times New Roman"/>
              </a:rPr>
              <a:t>perché la </a:t>
            </a:r>
            <a:r>
              <a:rPr sz="1200" spc="-5" dirty="0">
                <a:latin typeface="Times New Roman"/>
                <a:cs typeface="Times New Roman"/>
              </a:rPr>
              <a:t>Grande </a:t>
            </a:r>
            <a:r>
              <a:rPr sz="1200" dirty="0">
                <a:latin typeface="Times New Roman"/>
                <a:cs typeface="Times New Roman"/>
              </a:rPr>
              <a:t>Sorgente e </a:t>
            </a:r>
            <a:r>
              <a:rPr sz="1200" spc="-5" dirty="0">
                <a:latin typeface="Times New Roman"/>
                <a:cs typeface="Times New Roman"/>
              </a:rPr>
              <a:t>Centro </a:t>
            </a:r>
            <a:r>
              <a:rPr sz="1200" dirty="0">
                <a:latin typeface="Times New Roman"/>
                <a:cs typeface="Times New Roman"/>
              </a:rPr>
              <a:t>dona loro la </a:t>
            </a:r>
            <a:r>
              <a:rPr sz="1200" spc="-5" dirty="0">
                <a:latin typeface="Times New Roman"/>
                <a:cs typeface="Times New Roman"/>
              </a:rPr>
              <a:t>luce; essi </a:t>
            </a:r>
            <a:r>
              <a:rPr sz="1200" dirty="0">
                <a:latin typeface="Times New Roman"/>
                <a:cs typeface="Times New Roman"/>
              </a:rPr>
              <a:t>vivranno </a:t>
            </a:r>
            <a:r>
              <a:rPr sz="1200" spc="-5" dirty="0">
                <a:latin typeface="Times New Roman"/>
                <a:cs typeface="Times New Roman"/>
              </a:rPr>
              <a:t>per sempre.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Dio  asciugherà </a:t>
            </a:r>
            <a:r>
              <a:rPr sz="1200" dirty="0">
                <a:latin typeface="Times New Roman"/>
                <a:cs typeface="Times New Roman"/>
              </a:rPr>
              <a:t>tutte le lacrime </a:t>
            </a:r>
            <a:r>
              <a:rPr sz="1200" spc="-5" dirty="0">
                <a:latin typeface="Times New Roman"/>
                <a:cs typeface="Times New Roman"/>
              </a:rPr>
              <a:t>dai loro occhi; </a:t>
            </a:r>
            <a:r>
              <a:rPr sz="1200" dirty="0">
                <a:latin typeface="Times New Roman"/>
                <a:cs typeface="Times New Roman"/>
              </a:rPr>
              <a:t>non vi sarà più </a:t>
            </a:r>
            <a:r>
              <a:rPr sz="1200" spc="-5" dirty="0">
                <a:latin typeface="Times New Roman"/>
                <a:cs typeface="Times New Roman"/>
              </a:rPr>
              <a:t>morte, </a:t>
            </a:r>
            <a:r>
              <a:rPr sz="1200" dirty="0">
                <a:latin typeface="Times New Roman"/>
                <a:cs typeface="Times New Roman"/>
              </a:rPr>
              <a:t>né </a:t>
            </a:r>
            <a:r>
              <a:rPr sz="1200" spc="-5" dirty="0">
                <a:latin typeface="Times New Roman"/>
                <a:cs typeface="Times New Roman"/>
              </a:rPr>
              <a:t>tristezza, </a:t>
            </a:r>
            <a:r>
              <a:rPr sz="1200" dirty="0">
                <a:latin typeface="Times New Roman"/>
                <a:cs typeface="Times New Roman"/>
              </a:rPr>
              <a:t>né pianti, né vi saranno </a:t>
            </a:r>
            <a:r>
              <a:rPr sz="1200" spc="-5" dirty="0">
                <a:latin typeface="Times New Roman"/>
                <a:cs typeface="Times New Roman"/>
              </a:rPr>
              <a:t>sofferenze, perché </a:t>
            </a:r>
            <a:r>
              <a:rPr sz="1200" dirty="0">
                <a:latin typeface="Times New Roman"/>
                <a:cs typeface="Times New Roman"/>
              </a:rPr>
              <a:t>le cose </a:t>
            </a:r>
            <a:r>
              <a:rPr sz="1200" spc="-5" dirty="0">
                <a:latin typeface="Times New Roman"/>
                <a:cs typeface="Times New Roman"/>
              </a:rPr>
              <a:t>di  </a:t>
            </a:r>
            <a:r>
              <a:rPr sz="1200" dirty="0">
                <a:latin typeface="Times New Roman"/>
                <a:cs typeface="Times New Roman"/>
              </a:rPr>
              <a:t>un tempo </a:t>
            </a:r>
            <a:r>
              <a:rPr sz="1200" spc="-5" dirty="0">
                <a:latin typeface="Times New Roman"/>
                <a:cs typeface="Times New Roman"/>
              </a:rPr>
              <a:t>sono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svanite.”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2. I capi di destinazione</a:t>
            </a:r>
            <a:endParaRPr sz="1600">
              <a:latin typeface="Times New Roman"/>
              <a:cs typeface="Times New Roman"/>
            </a:endParaRPr>
          </a:p>
          <a:p>
            <a:pPr marL="76200">
              <a:lnSpc>
                <a:spcPts val="1405"/>
              </a:lnSpc>
              <a:spcBef>
                <a:spcPts val="132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(300.1) 27:2.1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è il </a:t>
            </a:r>
            <a:r>
              <a:rPr sz="1200" spc="-5" dirty="0">
                <a:latin typeface="Times New Roman"/>
                <a:cs typeface="Times New Roman"/>
              </a:rPr>
              <a:t>gruppo incaricato </a:t>
            </a:r>
            <a:r>
              <a:rPr sz="1200" dirty="0">
                <a:latin typeface="Times New Roman"/>
                <a:cs typeface="Times New Roman"/>
              </a:rPr>
              <a:t>di tanto in tanto </a:t>
            </a:r>
            <a:r>
              <a:rPr sz="1200" spc="-5" dirty="0">
                <a:latin typeface="Times New Roman"/>
                <a:cs typeface="Times New Roman"/>
              </a:rPr>
              <a:t>dal capo dei supernafini, “l’angelo modello originale”,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presiedere</a:t>
            </a:r>
            <a:endParaRPr sz="1200">
              <a:latin typeface="Times New Roman"/>
              <a:cs typeface="Times New Roman"/>
            </a:endParaRPr>
          </a:p>
          <a:p>
            <a:pPr marL="76200" marR="68580">
              <a:lnSpc>
                <a:spcPts val="1380"/>
              </a:lnSpc>
              <a:spcBef>
                <a:spcPts val="60"/>
              </a:spcBef>
            </a:pPr>
            <a:r>
              <a:rPr sz="1200" dirty="0">
                <a:latin typeface="Times New Roman"/>
                <a:cs typeface="Times New Roman"/>
              </a:rPr>
              <a:t>l’organizzazione di </a:t>
            </a:r>
            <a:r>
              <a:rPr sz="1200" spc="-5" dirty="0">
                <a:latin typeface="Times New Roman"/>
                <a:cs typeface="Times New Roman"/>
              </a:rPr>
              <a:t>tutti </a:t>
            </a:r>
            <a:r>
              <a:rPr sz="1200" dirty="0">
                <a:latin typeface="Times New Roman"/>
                <a:cs typeface="Times New Roman"/>
              </a:rPr>
              <a:t>e tre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ordini di </a:t>
            </a:r>
            <a:r>
              <a:rPr sz="1200" spc="-5" dirty="0">
                <a:latin typeface="Times New Roman"/>
                <a:cs typeface="Times New Roman"/>
              </a:rPr>
              <a:t>questi angeli </a:t>
            </a:r>
            <a:r>
              <a:rPr sz="1200" dirty="0">
                <a:latin typeface="Times New Roman"/>
                <a:cs typeface="Times New Roman"/>
              </a:rPr>
              <a:t>— primario, </a:t>
            </a:r>
            <a:r>
              <a:rPr sz="1200" spc="-5" dirty="0">
                <a:latin typeface="Times New Roman"/>
                <a:cs typeface="Times New Roman"/>
              </a:rPr>
              <a:t>secondario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terziario. </a:t>
            </a:r>
            <a:r>
              <a:rPr sz="1200" dirty="0">
                <a:latin typeface="Times New Roman"/>
                <a:cs typeface="Times New Roman"/>
              </a:rPr>
              <a:t>I supernafini, </a:t>
            </a:r>
            <a:r>
              <a:rPr sz="1200" spc="-5" dirty="0">
                <a:latin typeface="Times New Roman"/>
                <a:cs typeface="Times New Roman"/>
              </a:rPr>
              <a:t>come gruppo, si governano 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si regolamentano </a:t>
            </a:r>
            <a:r>
              <a:rPr sz="1200" dirty="0">
                <a:latin typeface="Times New Roman"/>
                <a:cs typeface="Times New Roman"/>
              </a:rPr>
              <a:t>interamente da </a:t>
            </a:r>
            <a:r>
              <a:rPr sz="1200" spc="-5" dirty="0">
                <a:latin typeface="Times New Roman"/>
                <a:cs typeface="Times New Roman"/>
              </a:rPr>
              <a:t>se stessi, </a:t>
            </a:r>
            <a:r>
              <a:rPr sz="1200" dirty="0">
                <a:latin typeface="Times New Roman"/>
                <a:cs typeface="Times New Roman"/>
              </a:rPr>
              <a:t>salvo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le funzioni </a:t>
            </a:r>
            <a:r>
              <a:rPr sz="1200" spc="-5" dirty="0">
                <a:latin typeface="Times New Roman"/>
                <a:cs typeface="Times New Roman"/>
              </a:rPr>
              <a:t>del loro </a:t>
            </a:r>
            <a:r>
              <a:rPr sz="1200" dirty="0">
                <a:latin typeface="Times New Roman"/>
                <a:cs typeface="Times New Roman"/>
              </a:rPr>
              <a:t>capo </a:t>
            </a:r>
            <a:r>
              <a:rPr sz="1200" spc="-5" dirty="0">
                <a:latin typeface="Times New Roman"/>
                <a:cs typeface="Times New Roman"/>
              </a:rPr>
              <a:t>comune, </a:t>
            </a:r>
            <a:r>
              <a:rPr sz="1200" dirty="0">
                <a:latin typeface="Times New Roman"/>
                <a:cs typeface="Times New Roman"/>
              </a:rPr>
              <a:t>il primo </a:t>
            </a:r>
            <a:r>
              <a:rPr sz="1200" spc="-5" dirty="0">
                <a:latin typeface="Times New Roman"/>
                <a:cs typeface="Times New Roman"/>
              </a:rPr>
              <a:t>angelo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Paradiso, </a:t>
            </a:r>
            <a:r>
              <a:rPr sz="1200" dirty="0">
                <a:latin typeface="Times New Roman"/>
                <a:cs typeface="Times New Roman"/>
              </a:rPr>
              <a:t>che presiede  </a:t>
            </a:r>
            <a:r>
              <a:rPr sz="1200" spc="-5" dirty="0">
                <a:latin typeface="Times New Roman"/>
                <a:cs typeface="Times New Roman"/>
              </a:rPr>
              <a:t>sempre </a:t>
            </a:r>
            <a:r>
              <a:rPr sz="1200" dirty="0">
                <a:latin typeface="Times New Roman"/>
                <a:cs typeface="Times New Roman"/>
              </a:rPr>
              <a:t>tutte </a:t>
            </a:r>
            <a:r>
              <a:rPr sz="1200" spc="-5" dirty="0">
                <a:latin typeface="Times New Roman"/>
                <a:cs typeface="Times New Roman"/>
              </a:rPr>
              <a:t>queste </a:t>
            </a:r>
            <a:r>
              <a:rPr sz="1200" dirty="0">
                <a:latin typeface="Times New Roman"/>
                <a:cs typeface="Times New Roman"/>
              </a:rPr>
              <a:t>personalità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spirituali.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ts val="141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(300.2) 27:2.2 </a:t>
            </a:r>
            <a:r>
              <a:rPr sz="1200" spc="-5" dirty="0">
                <a:latin typeface="Times New Roman"/>
                <a:cs typeface="Times New Roman"/>
              </a:rPr>
              <a:t>Gli angeli </a:t>
            </a:r>
            <a:r>
              <a:rPr sz="1200" dirty="0">
                <a:latin typeface="Times New Roman"/>
                <a:cs typeface="Times New Roman"/>
              </a:rPr>
              <a:t>di destinazione </a:t>
            </a:r>
            <a:r>
              <a:rPr sz="1200" spc="-5" dirty="0">
                <a:latin typeface="Times New Roman"/>
                <a:cs typeface="Times New Roman"/>
              </a:rPr>
              <a:t>hanno </a:t>
            </a:r>
            <a:r>
              <a:rPr sz="1200" dirty="0">
                <a:latin typeface="Times New Roman"/>
                <a:cs typeface="Times New Roman"/>
              </a:rPr>
              <a:t>molto 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fare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mortali glorificati residenti </a:t>
            </a:r>
            <a:r>
              <a:rPr sz="1200" dirty="0">
                <a:latin typeface="Times New Roman"/>
                <a:cs typeface="Times New Roman"/>
              </a:rPr>
              <a:t>in Paradiso prima </a:t>
            </a:r>
            <a:r>
              <a:rPr sz="1200" spc="-5" dirty="0">
                <a:latin typeface="Times New Roman"/>
                <a:cs typeface="Times New Roman"/>
              </a:rPr>
              <a:t>della</a:t>
            </a:r>
            <a:r>
              <a:rPr sz="1200" spc="-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loro</a:t>
            </a:r>
            <a:endParaRPr sz="1200">
              <a:latin typeface="Times New Roman"/>
              <a:cs typeface="Times New Roman"/>
            </a:endParaRPr>
          </a:p>
          <a:p>
            <a:pPr marL="76200" marR="82550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ammissione al Corpo della Finalità. </a:t>
            </a:r>
            <a:r>
              <a:rPr sz="1200" spc="-1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studio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l’istruzione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sono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10" dirty="0">
                <a:latin typeface="Times New Roman"/>
                <a:cs typeface="Times New Roman"/>
              </a:rPr>
              <a:t>sole </a:t>
            </a:r>
            <a:r>
              <a:rPr sz="1200" dirty="0">
                <a:latin typeface="Times New Roman"/>
                <a:cs typeface="Times New Roman"/>
              </a:rPr>
              <a:t>occupazioni di quelli </a:t>
            </a:r>
            <a:r>
              <a:rPr sz="1200" spc="-1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arrivano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Paradiso; </a:t>
            </a:r>
            <a:r>
              <a:rPr sz="1200" dirty="0">
                <a:latin typeface="Times New Roman"/>
                <a:cs typeface="Times New Roman"/>
              </a:rPr>
              <a:t>anche il  </a:t>
            </a:r>
            <a:r>
              <a:rPr sz="1200" spc="-5" dirty="0">
                <a:latin typeface="Times New Roman"/>
                <a:cs typeface="Times New Roman"/>
              </a:rPr>
              <a:t>servizio svolge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ruolo essenziale nelle </a:t>
            </a:r>
            <a:r>
              <a:rPr sz="1200" dirty="0">
                <a:latin typeface="Times New Roman"/>
                <a:cs typeface="Times New Roman"/>
              </a:rPr>
              <a:t>esperienze educative </a:t>
            </a:r>
            <a:r>
              <a:rPr sz="1200" spc="-5" dirty="0">
                <a:latin typeface="Times New Roman"/>
                <a:cs typeface="Times New Roman"/>
              </a:rPr>
              <a:t>prefinalitarie del Paradiso. </a:t>
            </a:r>
            <a:r>
              <a:rPr sz="1200" dirty="0">
                <a:latin typeface="Times New Roman"/>
                <a:cs typeface="Times New Roman"/>
              </a:rPr>
              <a:t>Ed io ho </a:t>
            </a:r>
            <a:r>
              <a:rPr sz="1200" spc="-5" dirty="0">
                <a:latin typeface="Times New Roman"/>
                <a:cs typeface="Times New Roman"/>
              </a:rPr>
              <a:t>osservato che, quando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mortali  ascendenti hanno </a:t>
            </a:r>
            <a:r>
              <a:rPr sz="1200" dirty="0">
                <a:latin typeface="Times New Roman"/>
                <a:cs typeface="Times New Roman"/>
              </a:rPr>
              <a:t>dei periodi di tempo </a:t>
            </a:r>
            <a:r>
              <a:rPr sz="1200" spc="-5" dirty="0">
                <a:latin typeface="Times New Roman"/>
                <a:cs typeface="Times New Roman"/>
              </a:rPr>
              <a:t>libero, mostrano </a:t>
            </a:r>
            <a:r>
              <a:rPr sz="1200" dirty="0">
                <a:latin typeface="Times New Roman"/>
                <a:cs typeface="Times New Roman"/>
              </a:rPr>
              <a:t>una predilezione a </a:t>
            </a:r>
            <a:r>
              <a:rPr sz="1200" spc="-5" dirty="0">
                <a:latin typeface="Times New Roman"/>
                <a:cs typeface="Times New Roman"/>
              </a:rPr>
              <a:t>fraternizzare con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corpo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riserva dei </a:t>
            </a:r>
            <a:r>
              <a:rPr sz="1200" dirty="0">
                <a:latin typeface="Times New Roman"/>
                <a:cs typeface="Times New Roman"/>
              </a:rPr>
              <a:t>capi superafici di  </a:t>
            </a:r>
            <a:r>
              <a:rPr sz="1200" spc="-5" dirty="0">
                <a:latin typeface="Times New Roman"/>
                <a:cs typeface="Times New Roman"/>
              </a:rPr>
              <a:t>destinazione.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23304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(300.3) 27:2.3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voi </a:t>
            </a:r>
            <a:r>
              <a:rPr sz="1200" spc="-5" dirty="0">
                <a:latin typeface="Times New Roman"/>
                <a:cs typeface="Times New Roman"/>
              </a:rPr>
              <a:t>ascendenti mortali raggiungete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Paradiso, </a:t>
            </a:r>
            <a:r>
              <a:rPr sz="1200" dirty="0">
                <a:latin typeface="Times New Roman"/>
                <a:cs typeface="Times New Roman"/>
              </a:rPr>
              <a:t>le vostre </a:t>
            </a:r>
            <a:r>
              <a:rPr sz="1200" spc="-5" dirty="0">
                <a:latin typeface="Times New Roman"/>
                <a:cs typeface="Times New Roman"/>
              </a:rPr>
              <a:t>relazioni sociali implicano </a:t>
            </a:r>
            <a:r>
              <a:rPr sz="1200" dirty="0">
                <a:latin typeface="Times New Roman"/>
                <a:cs typeface="Times New Roman"/>
              </a:rPr>
              <a:t>molti più </a:t>
            </a:r>
            <a:r>
              <a:rPr sz="1200" spc="-5" dirty="0">
                <a:latin typeface="Times New Roman"/>
                <a:cs typeface="Times New Roman"/>
              </a:rPr>
              <a:t>contatti </a:t>
            </a:r>
            <a:r>
              <a:rPr sz="1200" dirty="0">
                <a:latin typeface="Times New Roman"/>
                <a:cs typeface="Times New Roman"/>
              </a:rPr>
              <a:t>con una  </a:t>
            </a:r>
            <a:r>
              <a:rPr sz="1200" spc="-5" dirty="0">
                <a:latin typeface="Times New Roman"/>
                <a:cs typeface="Times New Roman"/>
              </a:rPr>
              <a:t>schiera </a:t>
            </a:r>
            <a:r>
              <a:rPr sz="1200" dirty="0">
                <a:latin typeface="Times New Roman"/>
                <a:cs typeface="Times New Roman"/>
              </a:rPr>
              <a:t>di esseri </a:t>
            </a:r>
            <a:r>
              <a:rPr sz="1200" spc="-5" dirty="0">
                <a:latin typeface="Times New Roman"/>
                <a:cs typeface="Times New Roman"/>
              </a:rPr>
              <a:t>elevati </a:t>
            </a:r>
            <a:r>
              <a:rPr sz="1200" dirty="0">
                <a:latin typeface="Times New Roman"/>
                <a:cs typeface="Times New Roman"/>
              </a:rPr>
              <a:t>divini 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moltitudine familiare </a:t>
            </a:r>
            <a:r>
              <a:rPr sz="1200" dirty="0">
                <a:latin typeface="Times New Roman"/>
                <a:cs typeface="Times New Roman"/>
              </a:rPr>
              <a:t>di compagni </a:t>
            </a:r>
            <a:r>
              <a:rPr sz="1200" spc="-5" dirty="0">
                <a:latin typeface="Times New Roman"/>
                <a:cs typeface="Times New Roman"/>
              </a:rPr>
              <a:t>mortali glorificati. Voi dovete fraternizzare </a:t>
            </a:r>
            <a:r>
              <a:rPr sz="1200" spc="5" dirty="0">
                <a:latin typeface="Times New Roman"/>
                <a:cs typeface="Times New Roman"/>
              </a:rPr>
              <a:t>anche </a:t>
            </a:r>
            <a:r>
              <a:rPr sz="1200" spc="-5" dirty="0">
                <a:latin typeface="Times New Roman"/>
                <a:cs typeface="Times New Roman"/>
              </a:rPr>
              <a:t>con  </a:t>
            </a:r>
            <a:r>
              <a:rPr sz="1200" dirty="0">
                <a:latin typeface="Times New Roman"/>
                <a:cs typeface="Times New Roman"/>
              </a:rPr>
              <a:t>più di </a:t>
            </a:r>
            <a:r>
              <a:rPr sz="1200" spc="-5" dirty="0">
                <a:latin typeface="Times New Roman"/>
                <a:cs typeface="Times New Roman"/>
              </a:rPr>
              <a:t>tremila differenti </a:t>
            </a:r>
            <a:r>
              <a:rPr sz="1200" dirty="0">
                <a:latin typeface="Times New Roman"/>
                <a:cs typeface="Times New Roman"/>
              </a:rPr>
              <a:t>ordini di Cittadini del </a:t>
            </a:r>
            <a:r>
              <a:rPr sz="1200" spc="-5" dirty="0">
                <a:latin typeface="Times New Roman"/>
                <a:cs typeface="Times New Roman"/>
              </a:rPr>
              <a:t>Paradiso, con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vari </a:t>
            </a:r>
            <a:r>
              <a:rPr sz="1200" dirty="0">
                <a:latin typeface="Times New Roman"/>
                <a:cs typeface="Times New Roman"/>
              </a:rPr>
              <a:t>gruppi di </a:t>
            </a:r>
            <a:r>
              <a:rPr sz="1200" spc="-5" dirty="0">
                <a:latin typeface="Times New Roman"/>
                <a:cs typeface="Times New Roman"/>
              </a:rPr>
              <a:t>Trascendentali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numerosi altri tipi di </a:t>
            </a:r>
            <a:r>
              <a:rPr sz="1200" spc="-5" dirty="0">
                <a:latin typeface="Times New Roman"/>
                <a:cs typeface="Times New Roman"/>
              </a:rPr>
              <a:t>abitanti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del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52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527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94040" cy="4132579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90805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Paradiso, permanenti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transitori, </a:t>
            </a:r>
            <a:r>
              <a:rPr sz="1200" dirty="0">
                <a:latin typeface="Times New Roman"/>
                <a:cs typeface="Times New Roman"/>
              </a:rPr>
              <a:t>che non sono stati </a:t>
            </a:r>
            <a:r>
              <a:rPr sz="1200" spc="-5" dirty="0">
                <a:latin typeface="Times New Roman"/>
                <a:cs typeface="Times New Roman"/>
              </a:rPr>
              <a:t>rivelati su Urantia. </a:t>
            </a:r>
            <a:r>
              <a:rPr sz="1200" dirty="0">
                <a:latin typeface="Times New Roman"/>
                <a:cs typeface="Times New Roman"/>
              </a:rPr>
              <a:t>Dopo un </a:t>
            </a:r>
            <a:r>
              <a:rPr sz="1200" spc="-5" dirty="0">
                <a:latin typeface="Times New Roman"/>
                <a:cs typeface="Times New Roman"/>
              </a:rPr>
              <a:t>prolungato contatto </a:t>
            </a:r>
            <a:r>
              <a:rPr sz="1200" dirty="0">
                <a:latin typeface="Times New Roman"/>
                <a:cs typeface="Times New Roman"/>
              </a:rPr>
              <a:t>con </a:t>
            </a:r>
            <a:r>
              <a:rPr sz="1200" spc="-5" dirty="0">
                <a:latin typeface="Times New Roman"/>
                <a:cs typeface="Times New Roman"/>
              </a:rPr>
              <a:t>questi </a:t>
            </a:r>
            <a:r>
              <a:rPr sz="1200" dirty="0">
                <a:latin typeface="Times New Roman"/>
                <a:cs typeface="Times New Roman"/>
              </a:rPr>
              <a:t>potenti intelletti del  </a:t>
            </a:r>
            <a:r>
              <a:rPr sz="1200" spc="-5" dirty="0">
                <a:latin typeface="Times New Roman"/>
                <a:cs typeface="Times New Roman"/>
              </a:rPr>
              <a:t>Paradiso, </a:t>
            </a:r>
            <a:r>
              <a:rPr sz="1200" dirty="0">
                <a:latin typeface="Times New Roman"/>
                <a:cs typeface="Times New Roman"/>
              </a:rPr>
              <a:t>è molto riposante </a:t>
            </a:r>
            <a:r>
              <a:rPr sz="1200" spc="-5" dirty="0">
                <a:latin typeface="Times New Roman"/>
                <a:cs typeface="Times New Roman"/>
              </a:rPr>
              <a:t>intrattenersi con intelligenze </a:t>
            </a:r>
            <a:r>
              <a:rPr sz="1200" dirty="0">
                <a:latin typeface="Times New Roman"/>
                <a:cs typeface="Times New Roman"/>
              </a:rPr>
              <a:t>di tipo </a:t>
            </a:r>
            <a:r>
              <a:rPr sz="1200" spc="-5" dirty="0">
                <a:latin typeface="Times New Roman"/>
                <a:cs typeface="Times New Roman"/>
              </a:rPr>
              <a:t>angelico; </a:t>
            </a:r>
            <a:r>
              <a:rPr sz="1200" dirty="0">
                <a:latin typeface="Times New Roman"/>
                <a:cs typeface="Times New Roman"/>
              </a:rPr>
              <a:t>esse </a:t>
            </a:r>
            <a:r>
              <a:rPr sz="1200" spc="-5" dirty="0">
                <a:latin typeface="Times New Roman"/>
                <a:cs typeface="Times New Roman"/>
              </a:rPr>
              <a:t>ricordano ai mortali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tempo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serafini con </a:t>
            </a:r>
            <a:r>
              <a:rPr sz="1200" dirty="0">
                <a:latin typeface="Times New Roman"/>
                <a:cs typeface="Times New Roman"/>
              </a:rPr>
              <a:t>i quali  </a:t>
            </a:r>
            <a:r>
              <a:rPr sz="1200" spc="-5" dirty="0">
                <a:latin typeface="Times New Roman"/>
                <a:cs typeface="Times New Roman"/>
              </a:rPr>
              <a:t>hanno avuto </a:t>
            </a:r>
            <a:r>
              <a:rPr sz="1200" dirty="0">
                <a:latin typeface="Times New Roman"/>
                <a:cs typeface="Times New Roman"/>
              </a:rPr>
              <a:t>un così lungo </a:t>
            </a:r>
            <a:r>
              <a:rPr sz="1200" spc="-5" dirty="0">
                <a:latin typeface="Times New Roman"/>
                <a:cs typeface="Times New Roman"/>
              </a:rPr>
              <a:t>contatto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un’associazione tanto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piacevole.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3. </a:t>
            </a:r>
            <a:r>
              <a:rPr sz="1600" b="1" spc="-10" dirty="0">
                <a:solidFill>
                  <a:srgbClr val="1F487C"/>
                </a:solidFill>
                <a:latin typeface="Times New Roman"/>
                <a:cs typeface="Times New Roman"/>
              </a:rPr>
              <a:t>Gli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interpreti</a:t>
            </a:r>
            <a:r>
              <a:rPr sz="1600" b="1" spc="10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dell’etica</a:t>
            </a:r>
            <a:endParaRPr sz="1600">
              <a:latin typeface="Times New Roman"/>
              <a:cs typeface="Times New Roman"/>
            </a:endParaRPr>
          </a:p>
          <a:p>
            <a:pPr marL="76200" marR="319405">
              <a:lnSpc>
                <a:spcPct val="95400"/>
              </a:lnSpc>
              <a:spcBef>
                <a:spcPts val="139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(300.4) 27:3.1 </a:t>
            </a:r>
            <a:r>
              <a:rPr sz="1200" spc="-5" dirty="0">
                <a:latin typeface="Times New Roman"/>
                <a:cs typeface="Times New Roman"/>
              </a:rPr>
              <a:t>Più </a:t>
            </a:r>
            <a:r>
              <a:rPr sz="1200" dirty="0">
                <a:latin typeface="Times New Roman"/>
                <a:cs typeface="Times New Roman"/>
              </a:rPr>
              <a:t>vi </a:t>
            </a:r>
            <a:r>
              <a:rPr sz="1200" spc="-5" dirty="0">
                <a:latin typeface="Times New Roman"/>
                <a:cs typeface="Times New Roman"/>
              </a:rPr>
              <a:t>elevate nella scala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vita, maggiore attenzione deve essere prestata all’etica universale.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coscienza etica è  </a:t>
            </a:r>
            <a:r>
              <a:rPr sz="1200" spc="-5" dirty="0">
                <a:latin typeface="Times New Roman"/>
                <a:cs typeface="Times New Roman"/>
              </a:rPr>
              <a:t>semplicemente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riconoscimento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parte </a:t>
            </a:r>
            <a:r>
              <a:rPr sz="1200" dirty="0">
                <a:latin typeface="Times New Roman"/>
                <a:cs typeface="Times New Roman"/>
              </a:rPr>
              <a:t>di un individuo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diritti </a:t>
            </a:r>
            <a:r>
              <a:rPr sz="1200" spc="-5" dirty="0">
                <a:latin typeface="Times New Roman"/>
                <a:cs typeface="Times New Roman"/>
              </a:rPr>
              <a:t>inerenti all’esistenza </a:t>
            </a:r>
            <a:r>
              <a:rPr sz="1200" dirty="0">
                <a:latin typeface="Times New Roman"/>
                <a:cs typeface="Times New Roman"/>
              </a:rPr>
              <a:t>di tutti </a:t>
            </a:r>
            <a:r>
              <a:rPr sz="1200" spc="-5" dirty="0">
                <a:latin typeface="Times New Roman"/>
                <a:cs typeface="Times New Roman"/>
              </a:rPr>
              <a:t>gli altri </a:t>
            </a:r>
            <a:r>
              <a:rPr sz="1200" dirty="0">
                <a:latin typeface="Times New Roman"/>
                <a:cs typeface="Times New Roman"/>
              </a:rPr>
              <a:t>individui. </a:t>
            </a:r>
            <a:r>
              <a:rPr sz="1200" spc="-5" dirty="0">
                <a:latin typeface="Times New Roman"/>
                <a:cs typeface="Times New Roman"/>
              </a:rPr>
              <a:t>Ma l’etica  </a:t>
            </a:r>
            <a:r>
              <a:rPr sz="1200" dirty="0">
                <a:latin typeface="Times New Roman"/>
                <a:cs typeface="Times New Roman"/>
              </a:rPr>
              <a:t>spirituale </a:t>
            </a:r>
            <a:r>
              <a:rPr sz="1200" spc="-5" dirty="0">
                <a:latin typeface="Times New Roman"/>
                <a:cs typeface="Times New Roman"/>
              </a:rPr>
              <a:t>trascende </a:t>
            </a:r>
            <a:r>
              <a:rPr sz="1200" dirty="0">
                <a:latin typeface="Times New Roman"/>
                <a:cs typeface="Times New Roman"/>
              </a:rPr>
              <a:t>di molto il </a:t>
            </a:r>
            <a:r>
              <a:rPr sz="1200" spc="-5" dirty="0">
                <a:latin typeface="Times New Roman"/>
                <a:cs typeface="Times New Roman"/>
              </a:rPr>
              <a:t>concetto dei mortali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anche </a:t>
            </a:r>
            <a:r>
              <a:rPr sz="1200" dirty="0">
                <a:latin typeface="Times New Roman"/>
                <a:cs typeface="Times New Roman"/>
              </a:rPr>
              <a:t>quello </a:t>
            </a:r>
            <a:r>
              <a:rPr sz="1200" spc="-5" dirty="0">
                <a:latin typeface="Times New Roman"/>
                <a:cs typeface="Times New Roman"/>
              </a:rPr>
              <a:t>morontiale delle </a:t>
            </a:r>
            <a:r>
              <a:rPr sz="1200" dirty="0">
                <a:latin typeface="Times New Roman"/>
                <a:cs typeface="Times New Roman"/>
              </a:rPr>
              <a:t>relazioni </a:t>
            </a:r>
            <a:r>
              <a:rPr sz="1200" spc="-5" dirty="0">
                <a:latin typeface="Times New Roman"/>
                <a:cs typeface="Times New Roman"/>
              </a:rPr>
              <a:t>personali </a:t>
            </a:r>
            <a:r>
              <a:rPr sz="1200" dirty="0">
                <a:latin typeface="Times New Roman"/>
                <a:cs typeface="Times New Roman"/>
              </a:rPr>
              <a:t>e di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gruppo.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558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(300.5) 27:3.2 </a:t>
            </a:r>
            <a:r>
              <a:rPr sz="1200" spc="-5" dirty="0">
                <a:latin typeface="Times New Roman"/>
                <a:cs typeface="Times New Roman"/>
              </a:rPr>
              <a:t>L’etica </a:t>
            </a:r>
            <a:r>
              <a:rPr sz="1200" dirty="0">
                <a:latin typeface="Times New Roman"/>
                <a:cs typeface="Times New Roman"/>
              </a:rPr>
              <a:t>è stata </a:t>
            </a:r>
            <a:r>
              <a:rPr sz="1200" spc="-5" dirty="0">
                <a:latin typeface="Times New Roman"/>
                <a:cs typeface="Times New Roman"/>
              </a:rPr>
              <a:t>debitamente insegnata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adeguatamente appresa </a:t>
            </a:r>
            <a:r>
              <a:rPr sz="1200" dirty="0">
                <a:latin typeface="Times New Roman"/>
                <a:cs typeface="Times New Roman"/>
              </a:rPr>
              <a:t>dai </a:t>
            </a:r>
            <a:r>
              <a:rPr sz="1200" spc="-5" dirty="0">
                <a:latin typeface="Times New Roman"/>
                <a:cs typeface="Times New Roman"/>
              </a:rPr>
              <a:t>pellegrini del tempo </a:t>
            </a:r>
            <a:r>
              <a:rPr sz="1200" dirty="0">
                <a:latin typeface="Times New Roman"/>
                <a:cs typeface="Times New Roman"/>
              </a:rPr>
              <a:t>durante la loro </a:t>
            </a:r>
            <a:r>
              <a:rPr sz="1200" spc="-5" dirty="0">
                <a:latin typeface="Times New Roman"/>
                <a:cs typeface="Times New Roman"/>
              </a:rPr>
              <a:t>lunga ascensione  verso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glorie del </a:t>
            </a:r>
            <a:r>
              <a:rPr sz="1200" dirty="0">
                <a:latin typeface="Times New Roman"/>
                <a:cs typeface="Times New Roman"/>
              </a:rPr>
              <a:t>Paradiso. </a:t>
            </a:r>
            <a:r>
              <a:rPr sz="1200" spc="-5" dirty="0">
                <a:latin typeface="Times New Roman"/>
                <a:cs typeface="Times New Roman"/>
              </a:rPr>
              <a:t>Via </a:t>
            </a:r>
            <a:r>
              <a:rPr sz="1200" dirty="0">
                <a:latin typeface="Times New Roman"/>
                <a:cs typeface="Times New Roman"/>
              </a:rPr>
              <a:t>via </a:t>
            </a:r>
            <a:r>
              <a:rPr sz="1200" spc="-5" dirty="0">
                <a:latin typeface="Times New Roman"/>
                <a:cs typeface="Times New Roman"/>
              </a:rPr>
              <a:t>che questa carriera ascendente </a:t>
            </a:r>
            <a:r>
              <a:rPr sz="1200" dirty="0">
                <a:latin typeface="Times New Roman"/>
                <a:cs typeface="Times New Roman"/>
              </a:rPr>
              <a:t>verso </a:t>
            </a:r>
            <a:r>
              <a:rPr sz="1200" spc="-5" dirty="0">
                <a:latin typeface="Times New Roman"/>
                <a:cs typeface="Times New Roman"/>
              </a:rPr>
              <a:t>l’interno si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dispiegata </a:t>
            </a:r>
            <a:r>
              <a:rPr sz="1200" dirty="0">
                <a:latin typeface="Times New Roman"/>
                <a:cs typeface="Times New Roman"/>
              </a:rPr>
              <a:t>a partire </a:t>
            </a:r>
            <a:r>
              <a:rPr sz="1200" spc="-5" dirty="0">
                <a:latin typeface="Times New Roman"/>
                <a:cs typeface="Times New Roman"/>
              </a:rPr>
              <a:t>dai </a:t>
            </a:r>
            <a:r>
              <a:rPr sz="1200" dirty="0">
                <a:latin typeface="Times New Roman"/>
                <a:cs typeface="Times New Roman"/>
              </a:rPr>
              <a:t>mondi di nascita </a:t>
            </a:r>
            <a:r>
              <a:rPr sz="1200" spc="5" dirty="0">
                <a:latin typeface="Times New Roman"/>
                <a:cs typeface="Times New Roman"/>
              </a:rPr>
              <a:t>nello  </a:t>
            </a:r>
            <a:r>
              <a:rPr sz="1200" spc="-5" dirty="0">
                <a:latin typeface="Times New Roman"/>
                <a:cs typeface="Times New Roman"/>
              </a:rPr>
              <a:t>spazio, gli ascendenti </a:t>
            </a:r>
            <a:r>
              <a:rPr sz="1200" dirty="0">
                <a:latin typeface="Times New Roman"/>
                <a:cs typeface="Times New Roman"/>
              </a:rPr>
              <a:t>hanno </a:t>
            </a:r>
            <a:r>
              <a:rPr sz="1200" spc="-5" dirty="0">
                <a:latin typeface="Times New Roman"/>
                <a:cs typeface="Times New Roman"/>
              </a:rPr>
              <a:t>continuato </a:t>
            </a:r>
            <a:r>
              <a:rPr sz="1200" dirty="0">
                <a:latin typeface="Times New Roman"/>
                <a:cs typeface="Times New Roman"/>
              </a:rPr>
              <a:t>ad </a:t>
            </a:r>
            <a:r>
              <a:rPr sz="1200" spc="-5" dirty="0">
                <a:latin typeface="Times New Roman"/>
                <a:cs typeface="Times New Roman"/>
              </a:rPr>
              <a:t>aggiungere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gruppo </a:t>
            </a:r>
            <a:r>
              <a:rPr sz="1200" dirty="0">
                <a:latin typeface="Times New Roman"/>
                <a:cs typeface="Times New Roman"/>
              </a:rPr>
              <a:t>dopo l’altro </a:t>
            </a:r>
            <a:r>
              <a:rPr sz="1200" spc="-5" dirty="0">
                <a:latin typeface="Times New Roman"/>
                <a:cs typeface="Times New Roman"/>
              </a:rPr>
              <a:t>al loro cerchio sempre </a:t>
            </a:r>
            <a:r>
              <a:rPr sz="1200" dirty="0">
                <a:latin typeface="Times New Roman"/>
                <a:cs typeface="Times New Roman"/>
              </a:rPr>
              <a:t>più ampio di </a:t>
            </a:r>
            <a:r>
              <a:rPr sz="1200" spc="-5" dirty="0">
                <a:latin typeface="Times New Roman"/>
                <a:cs typeface="Times New Roman"/>
              </a:rPr>
              <a:t>associati  universali. Ad ogni </a:t>
            </a:r>
            <a:r>
              <a:rPr sz="1200" dirty="0">
                <a:latin typeface="Times New Roman"/>
                <a:cs typeface="Times New Roman"/>
              </a:rPr>
              <a:t>nuovo </a:t>
            </a:r>
            <a:r>
              <a:rPr sz="1200" spc="-5" dirty="0">
                <a:latin typeface="Times New Roman"/>
                <a:cs typeface="Times New Roman"/>
              </a:rPr>
              <a:t>gruppo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colleghi incontrato si aggiunge </a:t>
            </a:r>
            <a:r>
              <a:rPr sz="1200" dirty="0">
                <a:latin typeface="Times New Roman"/>
                <a:cs typeface="Times New Roman"/>
              </a:rPr>
              <a:t>un ulteriore </a:t>
            </a:r>
            <a:r>
              <a:rPr sz="1200" spc="-5" dirty="0">
                <a:latin typeface="Times New Roman"/>
                <a:cs typeface="Times New Roman"/>
              </a:rPr>
              <a:t>livello </a:t>
            </a:r>
            <a:r>
              <a:rPr sz="1200" dirty="0">
                <a:latin typeface="Times New Roman"/>
                <a:cs typeface="Times New Roman"/>
              </a:rPr>
              <a:t>di etica che si deve </a:t>
            </a:r>
            <a:r>
              <a:rPr sz="1200" spc="-5" dirty="0">
                <a:latin typeface="Times New Roman"/>
                <a:cs typeface="Times New Roman"/>
              </a:rPr>
              <a:t>riconoscere ed </a:t>
            </a:r>
            <a:r>
              <a:rPr sz="1200" dirty="0">
                <a:latin typeface="Times New Roman"/>
                <a:cs typeface="Times New Roman"/>
              </a:rPr>
              <a:t>osservare  fino a </a:t>
            </a:r>
            <a:r>
              <a:rPr sz="1200" spc="-5" dirty="0">
                <a:latin typeface="Times New Roman"/>
                <a:cs typeface="Times New Roman"/>
              </a:rPr>
              <a:t>che, </a:t>
            </a:r>
            <a:r>
              <a:rPr sz="1200" dirty="0">
                <a:latin typeface="Times New Roman"/>
                <a:cs typeface="Times New Roman"/>
              </a:rPr>
              <a:t>quando i </a:t>
            </a:r>
            <a:r>
              <a:rPr sz="1200" spc="-5" dirty="0">
                <a:latin typeface="Times New Roman"/>
                <a:cs typeface="Times New Roman"/>
              </a:rPr>
              <a:t>mortali ascendenti </a:t>
            </a:r>
            <a:r>
              <a:rPr sz="1200" dirty="0">
                <a:latin typeface="Times New Roman"/>
                <a:cs typeface="Times New Roman"/>
              </a:rPr>
              <a:t>raggiungono il </a:t>
            </a:r>
            <a:r>
              <a:rPr sz="1200" spc="-5" dirty="0">
                <a:latin typeface="Times New Roman"/>
                <a:cs typeface="Times New Roman"/>
              </a:rPr>
              <a:t>Paradiso, hanno realmente bisogno </a:t>
            </a:r>
            <a:r>
              <a:rPr sz="1200" dirty="0">
                <a:latin typeface="Times New Roman"/>
                <a:cs typeface="Times New Roman"/>
              </a:rPr>
              <a:t>di qualcuno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dia </a:t>
            </a:r>
            <a:r>
              <a:rPr sz="1200" spc="-5" dirty="0">
                <a:latin typeface="Times New Roman"/>
                <a:cs typeface="Times New Roman"/>
              </a:rPr>
              <a:t>loro dei </a:t>
            </a:r>
            <a:r>
              <a:rPr sz="1200" dirty="0">
                <a:latin typeface="Times New Roman"/>
                <a:cs typeface="Times New Roman"/>
              </a:rPr>
              <a:t>consigli utili  </a:t>
            </a:r>
            <a:r>
              <a:rPr sz="1200" spc="-5" dirty="0">
                <a:latin typeface="Times New Roman"/>
                <a:cs typeface="Times New Roman"/>
              </a:rPr>
              <a:t>ed amichevoli riguardo </a:t>
            </a:r>
            <a:r>
              <a:rPr sz="1200" dirty="0">
                <a:latin typeface="Times New Roman"/>
                <a:cs typeface="Times New Roman"/>
              </a:rPr>
              <a:t>alle </a:t>
            </a:r>
            <a:r>
              <a:rPr sz="1200" spc="-5" dirty="0">
                <a:latin typeface="Times New Roman"/>
                <a:cs typeface="Times New Roman"/>
              </a:rPr>
              <a:t>interpretazioni dell’etica. </a:t>
            </a:r>
            <a:r>
              <a:rPr sz="1200" dirty="0">
                <a:latin typeface="Times New Roman"/>
                <a:cs typeface="Times New Roman"/>
              </a:rPr>
              <a:t>Essi non </a:t>
            </a:r>
            <a:r>
              <a:rPr sz="1200" spc="-5" dirty="0">
                <a:latin typeface="Times New Roman"/>
                <a:cs typeface="Times New Roman"/>
              </a:rPr>
              <a:t>hanno </a:t>
            </a:r>
            <a:r>
              <a:rPr sz="1200" dirty="0">
                <a:latin typeface="Times New Roman"/>
                <a:cs typeface="Times New Roman"/>
              </a:rPr>
              <a:t>bisogno </a:t>
            </a:r>
            <a:r>
              <a:rPr sz="1200" spc="-5" dirty="0">
                <a:latin typeface="Times New Roman"/>
                <a:cs typeface="Times New Roman"/>
              </a:rPr>
              <a:t>che s’insegni loro l’etica,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quando si </a:t>
            </a:r>
            <a:r>
              <a:rPr sz="1200" spc="5" dirty="0">
                <a:latin typeface="Times New Roman"/>
                <a:cs typeface="Times New Roman"/>
              </a:rPr>
              <a:t>trovano </a:t>
            </a:r>
            <a:r>
              <a:rPr sz="1200" spc="-5" dirty="0">
                <a:latin typeface="Times New Roman"/>
                <a:cs typeface="Times New Roman"/>
              </a:rPr>
              <a:t>ad  affrontare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compito straordinario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prendere </a:t>
            </a:r>
            <a:r>
              <a:rPr sz="1200" dirty="0">
                <a:latin typeface="Times New Roman"/>
                <a:cs typeface="Times New Roman"/>
              </a:rPr>
              <a:t>contatto con </a:t>
            </a:r>
            <a:r>
              <a:rPr sz="1200" spc="-5" dirty="0">
                <a:latin typeface="Times New Roman"/>
                <a:cs typeface="Times New Roman"/>
              </a:rPr>
              <a:t>così </a:t>
            </a:r>
            <a:r>
              <a:rPr sz="1200" dirty="0">
                <a:latin typeface="Times New Roman"/>
                <a:cs typeface="Times New Roman"/>
              </a:rPr>
              <a:t>tante novità, </a:t>
            </a:r>
            <a:r>
              <a:rPr sz="1200" spc="-5" dirty="0">
                <a:latin typeface="Times New Roman"/>
                <a:cs typeface="Times New Roman"/>
              </a:rPr>
              <a:t>hanno bisogno che gli </a:t>
            </a:r>
            <a:r>
              <a:rPr sz="1200" dirty="0">
                <a:latin typeface="Times New Roman"/>
                <a:cs typeface="Times New Roman"/>
              </a:rPr>
              <a:t>s’</a:t>
            </a:r>
            <a:r>
              <a:rPr sz="1200" i="1" dirty="0">
                <a:latin typeface="Times New Roman"/>
                <a:cs typeface="Times New Roman"/>
              </a:rPr>
              <a:t>interpreti </a:t>
            </a:r>
            <a:r>
              <a:rPr sz="1200" dirty="0">
                <a:latin typeface="Times New Roman"/>
                <a:cs typeface="Times New Roman"/>
              </a:rPr>
              <a:t>opportunamente </a:t>
            </a:r>
            <a:r>
              <a:rPr sz="1200" spc="-5" dirty="0">
                <a:latin typeface="Times New Roman"/>
                <a:cs typeface="Times New Roman"/>
              </a:rPr>
              <a:t>ciò  che hanno così </a:t>
            </a:r>
            <a:r>
              <a:rPr sz="1200" dirty="0">
                <a:latin typeface="Times New Roman"/>
                <a:cs typeface="Times New Roman"/>
              </a:rPr>
              <a:t>laboriosamente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appreso.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5270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(300.6) 27:3.3 </a:t>
            </a:r>
            <a:r>
              <a:rPr sz="1200" spc="-5" dirty="0">
                <a:latin typeface="Times New Roman"/>
                <a:cs typeface="Times New Roman"/>
              </a:rPr>
              <a:t>Gli interpreti dell’etica sono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aiuto inestimabile per coloro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arrivano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Paradiso, aiutandoli ad adattarsi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numerosi  gruppi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esseri maestosi durante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periodo movimentato che </a:t>
            </a:r>
            <a:r>
              <a:rPr sz="1200" spc="5" dirty="0">
                <a:latin typeface="Times New Roman"/>
                <a:cs typeface="Times New Roman"/>
              </a:rPr>
              <a:t>va </a:t>
            </a:r>
            <a:r>
              <a:rPr sz="1200" spc="-5" dirty="0">
                <a:latin typeface="Times New Roman"/>
                <a:cs typeface="Times New Roman"/>
              </a:rPr>
              <a:t>dal raggiungimento </a:t>
            </a:r>
            <a:r>
              <a:rPr sz="1200" dirty="0">
                <a:latin typeface="Times New Roman"/>
                <a:cs typeface="Times New Roman"/>
              </a:rPr>
              <a:t>dello status </a:t>
            </a:r>
            <a:r>
              <a:rPr sz="1200" spc="-5" dirty="0">
                <a:latin typeface="Times New Roman"/>
                <a:cs typeface="Times New Roman"/>
              </a:rPr>
              <a:t>residenziale all’ammissione  ufficiale al Corpo dei </a:t>
            </a:r>
            <a:r>
              <a:rPr sz="1200" dirty="0">
                <a:latin typeface="Times New Roman"/>
                <a:cs typeface="Times New Roman"/>
              </a:rPr>
              <a:t>Mortali </a:t>
            </a:r>
            <a:r>
              <a:rPr sz="1200" spc="-5" dirty="0">
                <a:latin typeface="Times New Roman"/>
                <a:cs typeface="Times New Roman"/>
              </a:rPr>
              <a:t>Finalitari.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pellegrini ascendenti hanno già incontrato </a:t>
            </a:r>
            <a:r>
              <a:rPr sz="1200" dirty="0">
                <a:latin typeface="Times New Roman"/>
                <a:cs typeface="Times New Roman"/>
              </a:rPr>
              <a:t>molti dei </a:t>
            </a:r>
            <a:r>
              <a:rPr sz="1200" spc="-5" dirty="0">
                <a:latin typeface="Times New Roman"/>
                <a:cs typeface="Times New Roman"/>
              </a:rPr>
              <a:t>numerosi </a:t>
            </a:r>
            <a:r>
              <a:rPr sz="1200" dirty="0">
                <a:latin typeface="Times New Roman"/>
                <a:cs typeface="Times New Roman"/>
              </a:rPr>
              <a:t>tipi di </a:t>
            </a:r>
            <a:r>
              <a:rPr sz="1200" spc="-5" dirty="0">
                <a:latin typeface="Times New Roman"/>
                <a:cs typeface="Times New Roman"/>
              </a:rPr>
              <a:t>Cittadini del Paradiso  sui sette circuiti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Havona. </a:t>
            </a:r>
            <a:r>
              <a:rPr sz="1200" dirty="0">
                <a:latin typeface="Times New Roman"/>
                <a:cs typeface="Times New Roman"/>
              </a:rPr>
              <a:t>I mortali </a:t>
            </a:r>
            <a:r>
              <a:rPr sz="1200" spc="-5" dirty="0">
                <a:latin typeface="Times New Roman"/>
                <a:cs typeface="Times New Roman"/>
              </a:rPr>
              <a:t>glorificati </a:t>
            </a:r>
            <a:r>
              <a:rPr sz="1200" dirty="0">
                <a:latin typeface="Times New Roman"/>
                <a:cs typeface="Times New Roman"/>
              </a:rPr>
              <a:t>hanno anche </a:t>
            </a:r>
            <a:r>
              <a:rPr sz="1200" spc="-5" dirty="0">
                <a:latin typeface="Times New Roman"/>
                <a:cs typeface="Times New Roman"/>
              </a:rPr>
              <a:t>goduto </a:t>
            </a:r>
            <a:r>
              <a:rPr sz="1200" dirty="0">
                <a:latin typeface="Times New Roman"/>
                <a:cs typeface="Times New Roman"/>
              </a:rPr>
              <a:t>di un intimo </a:t>
            </a:r>
            <a:r>
              <a:rPr sz="1200" spc="-5" dirty="0">
                <a:latin typeface="Times New Roman"/>
                <a:cs typeface="Times New Roman"/>
              </a:rPr>
              <a:t>contatto </a:t>
            </a:r>
            <a:r>
              <a:rPr sz="1200" dirty="0">
                <a:latin typeface="Times New Roman"/>
                <a:cs typeface="Times New Roman"/>
              </a:rPr>
              <a:t>con i </a:t>
            </a:r>
            <a:r>
              <a:rPr sz="1200" spc="-5" dirty="0">
                <a:latin typeface="Times New Roman"/>
                <a:cs typeface="Times New Roman"/>
              </a:rPr>
              <a:t>figli trinitizzati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creature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spc="5" dirty="0">
                <a:latin typeface="Times New Roman"/>
                <a:cs typeface="Times New Roman"/>
              </a:rPr>
              <a:t>del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52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528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40700" cy="37820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13970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corpo congiunto sul circuito interno di Havona, </a:t>
            </a:r>
            <a:r>
              <a:rPr sz="1200" dirty="0">
                <a:latin typeface="Times New Roman"/>
                <a:cs typeface="Times New Roman"/>
              </a:rPr>
              <a:t>dove </a:t>
            </a:r>
            <a:r>
              <a:rPr sz="1200" spc="-5" dirty="0">
                <a:latin typeface="Times New Roman"/>
                <a:cs typeface="Times New Roman"/>
              </a:rPr>
              <a:t>questi esseri </a:t>
            </a:r>
            <a:r>
              <a:rPr sz="1200" dirty="0">
                <a:latin typeface="Times New Roman"/>
                <a:cs typeface="Times New Roman"/>
              </a:rPr>
              <a:t>ricevono </a:t>
            </a:r>
            <a:r>
              <a:rPr sz="1200" spc="-5" dirty="0">
                <a:latin typeface="Times New Roman"/>
                <a:cs typeface="Times New Roman"/>
              </a:rPr>
              <a:t>gran </a:t>
            </a:r>
            <a:r>
              <a:rPr sz="1200" dirty="0">
                <a:latin typeface="Times New Roman"/>
                <a:cs typeface="Times New Roman"/>
              </a:rPr>
              <a:t>parte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loro educazione. E </a:t>
            </a:r>
            <a:r>
              <a:rPr sz="1200" spc="-5" dirty="0">
                <a:latin typeface="Times New Roman"/>
                <a:cs typeface="Times New Roman"/>
              </a:rPr>
              <a:t>sugli altri </a:t>
            </a:r>
            <a:r>
              <a:rPr sz="1200" dirty="0">
                <a:latin typeface="Times New Roman"/>
                <a:cs typeface="Times New Roman"/>
              </a:rPr>
              <a:t>circuiti i  </a:t>
            </a:r>
            <a:r>
              <a:rPr sz="1200" spc="-5" dirty="0">
                <a:latin typeface="Times New Roman"/>
                <a:cs typeface="Times New Roman"/>
              </a:rPr>
              <a:t>pellegrini ascendenti </a:t>
            </a:r>
            <a:r>
              <a:rPr sz="1200" dirty="0">
                <a:latin typeface="Times New Roman"/>
                <a:cs typeface="Times New Roman"/>
              </a:rPr>
              <a:t>hanno </a:t>
            </a:r>
            <a:r>
              <a:rPr sz="1200" spc="-5" dirty="0">
                <a:latin typeface="Times New Roman"/>
                <a:cs typeface="Times New Roman"/>
              </a:rPr>
              <a:t>incontrato </a:t>
            </a:r>
            <a:r>
              <a:rPr sz="1200" dirty="0">
                <a:latin typeface="Times New Roman"/>
                <a:cs typeface="Times New Roman"/>
              </a:rPr>
              <a:t>numerosi residenti non </a:t>
            </a:r>
            <a:r>
              <a:rPr sz="1200" spc="-5" dirty="0">
                <a:latin typeface="Times New Roman"/>
                <a:cs typeface="Times New Roman"/>
              </a:rPr>
              <a:t>rivelati del sistema Paradiso-Havona, che </a:t>
            </a:r>
            <a:r>
              <a:rPr sz="1200" dirty="0">
                <a:latin typeface="Times New Roman"/>
                <a:cs typeface="Times New Roman"/>
              </a:rPr>
              <a:t>lì </a:t>
            </a:r>
            <a:r>
              <a:rPr sz="1200" spc="-5" dirty="0">
                <a:latin typeface="Times New Roman"/>
                <a:cs typeface="Times New Roman"/>
              </a:rPr>
              <a:t>proseguono </a:t>
            </a:r>
            <a:r>
              <a:rPr sz="1200" dirty="0">
                <a:latin typeface="Times New Roman"/>
                <a:cs typeface="Times New Roman"/>
              </a:rPr>
              <a:t>il loro  </a:t>
            </a:r>
            <a:r>
              <a:rPr sz="1200" spc="-5" dirty="0">
                <a:latin typeface="Times New Roman"/>
                <a:cs typeface="Times New Roman"/>
              </a:rPr>
              <a:t>addestramento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gruppo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preparazione agli incarichi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rivelati del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futuro.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10604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(301.1) 27:3.4 </a:t>
            </a:r>
            <a:r>
              <a:rPr sz="1200" dirty="0">
                <a:latin typeface="Times New Roman"/>
                <a:cs typeface="Times New Roman"/>
              </a:rPr>
              <a:t>Tutte </a:t>
            </a:r>
            <a:r>
              <a:rPr sz="1200" spc="-5" dirty="0">
                <a:latin typeface="Times New Roman"/>
                <a:cs typeface="Times New Roman"/>
              </a:rPr>
              <a:t>queste amicizie celesti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invariabilmente reciproche.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quanto </a:t>
            </a:r>
            <a:r>
              <a:rPr sz="1200" dirty="0">
                <a:latin typeface="Times New Roman"/>
                <a:cs typeface="Times New Roman"/>
              </a:rPr>
              <a:t>mortali ascendenti non solo voi </a:t>
            </a:r>
            <a:r>
              <a:rPr sz="1200" spc="-5" dirty="0">
                <a:latin typeface="Times New Roman"/>
                <a:cs typeface="Times New Roman"/>
              </a:rPr>
              <a:t>traete beneficio 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questi successivi compagni universali </a:t>
            </a:r>
            <a:r>
              <a:rPr sz="1200" dirty="0">
                <a:latin typeface="Times New Roman"/>
                <a:cs typeface="Times New Roman"/>
              </a:rPr>
              <a:t>e da questi </a:t>
            </a:r>
            <a:r>
              <a:rPr sz="1200" spc="-5" dirty="0">
                <a:latin typeface="Times New Roman"/>
                <a:cs typeface="Times New Roman"/>
              </a:rPr>
              <a:t>numerosi </a:t>
            </a:r>
            <a:r>
              <a:rPr sz="1200" dirty="0">
                <a:latin typeface="Times New Roman"/>
                <a:cs typeface="Times New Roman"/>
              </a:rPr>
              <a:t>ordini di </a:t>
            </a:r>
            <a:r>
              <a:rPr sz="1200" spc="-5" dirty="0">
                <a:latin typeface="Times New Roman"/>
                <a:cs typeface="Times New Roman"/>
              </a:rPr>
              <a:t>associati </a:t>
            </a:r>
            <a:r>
              <a:rPr sz="1200" dirty="0">
                <a:latin typeface="Times New Roman"/>
                <a:cs typeface="Times New Roman"/>
              </a:rPr>
              <a:t>sempre più divini, ma </a:t>
            </a:r>
            <a:r>
              <a:rPr sz="1200" spc="-5" dirty="0">
                <a:latin typeface="Times New Roman"/>
                <a:cs typeface="Times New Roman"/>
              </a:rPr>
              <a:t>comunicate anche ad  ognuno </a:t>
            </a:r>
            <a:r>
              <a:rPr sz="1200" dirty="0">
                <a:latin typeface="Times New Roman"/>
                <a:cs typeface="Times New Roman"/>
              </a:rPr>
              <a:t>di questi </a:t>
            </a:r>
            <a:r>
              <a:rPr sz="1200" spc="-5" dirty="0">
                <a:latin typeface="Times New Roman"/>
                <a:cs typeface="Times New Roman"/>
              </a:rPr>
              <a:t>esseri fraterni </a:t>
            </a:r>
            <a:r>
              <a:rPr sz="1200" dirty="0">
                <a:latin typeface="Times New Roman"/>
                <a:cs typeface="Times New Roman"/>
              </a:rPr>
              <a:t>qualcosa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vostra </a:t>
            </a:r>
            <a:r>
              <a:rPr sz="1200" spc="-5" dirty="0">
                <a:latin typeface="Times New Roman"/>
                <a:cs typeface="Times New Roman"/>
              </a:rPr>
              <a:t>personalità ed </a:t>
            </a:r>
            <a:r>
              <a:rPr sz="1200" dirty="0">
                <a:latin typeface="Times New Roman"/>
                <a:cs typeface="Times New Roman"/>
              </a:rPr>
              <a:t>esperienza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spc="5" dirty="0">
                <a:latin typeface="Times New Roman"/>
                <a:cs typeface="Times New Roman"/>
              </a:rPr>
              <a:t>rende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sempre </a:t>
            </a:r>
            <a:r>
              <a:rPr sz="1200" spc="-5" dirty="0">
                <a:latin typeface="Times New Roman"/>
                <a:cs typeface="Times New Roman"/>
              </a:rPr>
              <a:t>ciascuno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differente e  </a:t>
            </a:r>
            <a:r>
              <a:rPr sz="1200" spc="-5" dirty="0">
                <a:latin typeface="Times New Roman"/>
                <a:cs typeface="Times New Roman"/>
              </a:rPr>
              <a:t>migliore perché </a:t>
            </a:r>
            <a:r>
              <a:rPr sz="1200" dirty="0">
                <a:latin typeface="Times New Roman"/>
                <a:cs typeface="Times New Roman"/>
              </a:rPr>
              <a:t>è stato </a:t>
            </a:r>
            <a:r>
              <a:rPr sz="1200" spc="-5" dirty="0">
                <a:latin typeface="Times New Roman"/>
                <a:cs typeface="Times New Roman"/>
              </a:rPr>
              <a:t>associato </a:t>
            </a:r>
            <a:r>
              <a:rPr sz="1200" dirty="0">
                <a:latin typeface="Times New Roman"/>
                <a:cs typeface="Times New Roman"/>
              </a:rPr>
              <a:t>con un </a:t>
            </a:r>
            <a:r>
              <a:rPr sz="1200" spc="-5" dirty="0">
                <a:latin typeface="Times New Roman"/>
                <a:cs typeface="Times New Roman"/>
              </a:rPr>
              <a:t>mortale ascendente proveniente </a:t>
            </a:r>
            <a:r>
              <a:rPr sz="1200" dirty="0">
                <a:latin typeface="Times New Roman"/>
                <a:cs typeface="Times New Roman"/>
              </a:rPr>
              <a:t>dai mondi </a:t>
            </a:r>
            <a:r>
              <a:rPr sz="1200" spc="-5" dirty="0">
                <a:latin typeface="Times New Roman"/>
                <a:cs typeface="Times New Roman"/>
              </a:rPr>
              <a:t>evoluzionari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tempo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dello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spazio.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4. I direttori di comportamento</a:t>
            </a:r>
            <a:endParaRPr sz="1600">
              <a:latin typeface="Times New Roman"/>
              <a:cs typeface="Times New Roman"/>
            </a:endParaRPr>
          </a:p>
          <a:p>
            <a:pPr marL="76200" marR="173355" algn="just">
              <a:lnSpc>
                <a:spcPct val="95900"/>
              </a:lnSpc>
              <a:spcBef>
                <a:spcPts val="137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(301.2) 27:4.1 </a:t>
            </a:r>
            <a:r>
              <a:rPr sz="1200" spc="-5" dirty="0">
                <a:latin typeface="Times New Roman"/>
                <a:cs typeface="Times New Roman"/>
              </a:rPr>
              <a:t>Essendo già stati pienamente </a:t>
            </a:r>
            <a:r>
              <a:rPr sz="1200" dirty="0">
                <a:latin typeface="Times New Roman"/>
                <a:cs typeface="Times New Roman"/>
              </a:rPr>
              <a:t>istruiti </a:t>
            </a:r>
            <a:r>
              <a:rPr sz="1200" spc="-5" dirty="0">
                <a:latin typeface="Times New Roman"/>
                <a:cs typeface="Times New Roman"/>
              </a:rPr>
              <a:t>nell’etica delle </a:t>
            </a:r>
            <a:r>
              <a:rPr sz="1200" dirty="0">
                <a:latin typeface="Times New Roman"/>
                <a:cs typeface="Times New Roman"/>
              </a:rPr>
              <a:t>relazioni </a:t>
            </a:r>
            <a:r>
              <a:rPr sz="1200" spc="-5" dirty="0">
                <a:latin typeface="Times New Roman"/>
                <a:cs typeface="Times New Roman"/>
              </a:rPr>
              <a:t>del Paradiso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non sono né </a:t>
            </a:r>
            <a:r>
              <a:rPr sz="1200" spc="-5" dirty="0">
                <a:latin typeface="Times New Roman"/>
                <a:cs typeface="Times New Roman"/>
              </a:rPr>
              <a:t>formalità </a:t>
            </a:r>
            <a:r>
              <a:rPr sz="1200" dirty="0">
                <a:latin typeface="Times New Roman"/>
                <a:cs typeface="Times New Roman"/>
              </a:rPr>
              <a:t>senza </a:t>
            </a:r>
            <a:r>
              <a:rPr sz="1200" spc="-5" dirty="0">
                <a:latin typeface="Times New Roman"/>
                <a:cs typeface="Times New Roman"/>
              </a:rPr>
              <a:t>senso </a:t>
            </a:r>
            <a:r>
              <a:rPr sz="1200" dirty="0">
                <a:latin typeface="Times New Roman"/>
                <a:cs typeface="Times New Roman"/>
              </a:rPr>
              <a:t>né  </a:t>
            </a:r>
            <a:r>
              <a:rPr sz="1200" spc="-5" dirty="0">
                <a:latin typeface="Times New Roman"/>
                <a:cs typeface="Times New Roman"/>
              </a:rPr>
              <a:t>imposizioni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caste artificiali, </a:t>
            </a:r>
            <a:r>
              <a:rPr sz="1200" dirty="0">
                <a:latin typeface="Times New Roman"/>
                <a:cs typeface="Times New Roman"/>
              </a:rPr>
              <a:t>ma piuttosto </a:t>
            </a:r>
            <a:r>
              <a:rPr sz="1200" spc="-5" dirty="0">
                <a:latin typeface="Times New Roman"/>
                <a:cs typeface="Times New Roman"/>
              </a:rPr>
              <a:t>delle convenienze naturali </a:t>
            </a:r>
            <a:r>
              <a:rPr sz="1200" dirty="0">
                <a:latin typeface="Times New Roman"/>
                <a:cs typeface="Times New Roman"/>
              </a:rPr>
              <a:t>— i </a:t>
            </a:r>
            <a:r>
              <a:rPr sz="1200" spc="-5" dirty="0">
                <a:latin typeface="Times New Roman"/>
                <a:cs typeface="Times New Roman"/>
              </a:rPr>
              <a:t>mortali ascendenti </a:t>
            </a:r>
            <a:r>
              <a:rPr sz="1200" dirty="0">
                <a:latin typeface="Times New Roman"/>
                <a:cs typeface="Times New Roman"/>
              </a:rPr>
              <a:t>trovano utile </a:t>
            </a:r>
            <a:r>
              <a:rPr sz="1200" spc="-5" dirty="0">
                <a:latin typeface="Times New Roman"/>
                <a:cs typeface="Times New Roman"/>
              </a:rPr>
              <a:t>ricevere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consigli dei  direttori superafici </a:t>
            </a:r>
            <a:r>
              <a:rPr sz="1200" dirty="0">
                <a:latin typeface="Times New Roman"/>
                <a:cs typeface="Times New Roman"/>
              </a:rPr>
              <a:t>di comportamento,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istruiscono i nuovi </a:t>
            </a:r>
            <a:r>
              <a:rPr sz="1200" spc="-5" dirty="0">
                <a:latin typeface="Times New Roman"/>
                <a:cs typeface="Times New Roman"/>
              </a:rPr>
              <a:t>membri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società del </a:t>
            </a:r>
            <a:r>
              <a:rPr sz="1200" dirty="0">
                <a:latin typeface="Times New Roman"/>
                <a:cs typeface="Times New Roman"/>
              </a:rPr>
              <a:t>Paradiso </a:t>
            </a:r>
            <a:r>
              <a:rPr sz="1200" spc="-5" dirty="0">
                <a:latin typeface="Times New Roman"/>
                <a:cs typeface="Times New Roman"/>
              </a:rPr>
              <a:t>sul </a:t>
            </a:r>
            <a:r>
              <a:rPr sz="1200" dirty="0">
                <a:latin typeface="Times New Roman"/>
                <a:cs typeface="Times New Roman"/>
              </a:rPr>
              <a:t>modo di </a:t>
            </a:r>
            <a:r>
              <a:rPr sz="1200" spc="-5" dirty="0">
                <a:latin typeface="Times New Roman"/>
                <a:cs typeface="Times New Roman"/>
              </a:rPr>
              <a:t>comportarsi perfetto  degli esseri elevati che soggiornano sull’Isola centrale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Luce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Vita.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431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(301.3) 27:4.2 </a:t>
            </a:r>
            <a:r>
              <a:rPr sz="1200" spc="-5" dirty="0">
                <a:latin typeface="Times New Roman"/>
                <a:cs typeface="Times New Roman"/>
              </a:rPr>
              <a:t>L’armonia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nota dominante dell’Universo </a:t>
            </a:r>
            <a:r>
              <a:rPr sz="1200" spc="-5" dirty="0">
                <a:latin typeface="Times New Roman"/>
                <a:cs typeface="Times New Roman"/>
              </a:rPr>
              <a:t>centrale ed </a:t>
            </a:r>
            <a:r>
              <a:rPr sz="1200" dirty="0">
                <a:latin typeface="Times New Roman"/>
                <a:cs typeface="Times New Roman"/>
              </a:rPr>
              <a:t>un ordine </a:t>
            </a:r>
            <a:r>
              <a:rPr sz="1200" spc="-5" dirty="0">
                <a:latin typeface="Times New Roman"/>
                <a:cs typeface="Times New Roman"/>
              </a:rPr>
              <a:t>evidente </a:t>
            </a:r>
            <a:r>
              <a:rPr sz="1200" dirty="0">
                <a:latin typeface="Times New Roman"/>
                <a:cs typeface="Times New Roman"/>
              </a:rPr>
              <a:t>prevale in Paradiso. </a:t>
            </a:r>
            <a:r>
              <a:rPr sz="1200" spc="-5" dirty="0">
                <a:latin typeface="Times New Roman"/>
                <a:cs typeface="Times New Roman"/>
              </a:rPr>
              <a:t>Una condotta  appropriata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essenziale al progresso attraverso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conoscenza, passando </a:t>
            </a:r>
            <a:r>
              <a:rPr sz="1200" dirty="0">
                <a:latin typeface="Times New Roman"/>
                <a:cs typeface="Times New Roman"/>
              </a:rPr>
              <a:t>per la </a:t>
            </a:r>
            <a:r>
              <a:rPr sz="1200" spc="-5" dirty="0">
                <a:latin typeface="Times New Roman"/>
                <a:cs typeface="Times New Roman"/>
              </a:rPr>
              <a:t>filosofia, fino </a:t>
            </a:r>
            <a:r>
              <a:rPr sz="1200" dirty="0">
                <a:latin typeface="Times New Roman"/>
                <a:cs typeface="Times New Roman"/>
              </a:rPr>
              <a:t>alle altezze </a:t>
            </a:r>
            <a:r>
              <a:rPr sz="1200" spc="-5" dirty="0">
                <a:latin typeface="Times New Roman"/>
                <a:cs typeface="Times New Roman"/>
              </a:rPr>
              <a:t>spirituali </a:t>
            </a:r>
            <a:r>
              <a:rPr sz="1200" dirty="0">
                <a:latin typeface="Times New Roman"/>
                <a:cs typeface="Times New Roman"/>
              </a:rPr>
              <a:t>dell’adorazione  </a:t>
            </a:r>
            <a:r>
              <a:rPr sz="1200" spc="-5" dirty="0">
                <a:latin typeface="Times New Roman"/>
                <a:cs typeface="Times New Roman"/>
              </a:rPr>
              <a:t>spontanea. </a:t>
            </a:r>
            <a:r>
              <a:rPr sz="1200" dirty="0">
                <a:latin typeface="Times New Roman"/>
                <a:cs typeface="Times New Roman"/>
              </a:rPr>
              <a:t>C’è una </a:t>
            </a:r>
            <a:r>
              <a:rPr sz="1200" spc="-5" dirty="0">
                <a:latin typeface="Times New Roman"/>
                <a:cs typeface="Times New Roman"/>
              </a:rPr>
              <a:t>tecnica </a:t>
            </a:r>
            <a:r>
              <a:rPr sz="1200" dirty="0">
                <a:latin typeface="Times New Roman"/>
                <a:cs typeface="Times New Roman"/>
              </a:rPr>
              <a:t>divina </a:t>
            </a:r>
            <a:r>
              <a:rPr sz="1200" spc="-5" dirty="0">
                <a:latin typeface="Times New Roman"/>
                <a:cs typeface="Times New Roman"/>
              </a:rPr>
              <a:t>per l’approccio alla Divinità;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l’acquisizione di questa </a:t>
            </a:r>
            <a:r>
              <a:rPr sz="1200" spc="-5" dirty="0">
                <a:latin typeface="Times New Roman"/>
                <a:cs typeface="Times New Roman"/>
              </a:rPr>
              <a:t>tecnica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pellegrino </a:t>
            </a:r>
            <a:r>
              <a:rPr sz="1200" dirty="0">
                <a:latin typeface="Times New Roman"/>
                <a:cs typeface="Times New Roman"/>
              </a:rPr>
              <a:t>deve </a:t>
            </a:r>
            <a:r>
              <a:rPr sz="1200" spc="-5" dirty="0">
                <a:latin typeface="Times New Roman"/>
                <a:cs typeface="Times New Roman"/>
              </a:rPr>
              <a:t>aspettare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arrivare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Paradiso. </a:t>
            </a:r>
            <a:r>
              <a:rPr sz="1200" spc="-10" dirty="0">
                <a:latin typeface="Times New Roman"/>
                <a:cs typeface="Times New Roman"/>
              </a:rPr>
              <a:t>Lo </a:t>
            </a:r>
            <a:r>
              <a:rPr sz="1200" dirty="0">
                <a:latin typeface="Times New Roman"/>
                <a:cs typeface="Times New Roman"/>
              </a:rPr>
              <a:t>spirito di questa </a:t>
            </a:r>
            <a:r>
              <a:rPr sz="1200" spc="-5" dirty="0">
                <a:latin typeface="Times New Roman"/>
                <a:cs typeface="Times New Roman"/>
              </a:rPr>
              <a:t>tecnica </a:t>
            </a:r>
            <a:r>
              <a:rPr sz="1200" dirty="0">
                <a:latin typeface="Times New Roman"/>
                <a:cs typeface="Times New Roman"/>
              </a:rPr>
              <a:t>è stato </a:t>
            </a:r>
            <a:r>
              <a:rPr sz="1200" spc="-5" dirty="0">
                <a:latin typeface="Times New Roman"/>
                <a:cs typeface="Times New Roman"/>
              </a:rPr>
              <a:t>rivelato ai pellegrini </a:t>
            </a:r>
            <a:r>
              <a:rPr sz="1200" dirty="0">
                <a:latin typeface="Times New Roman"/>
                <a:cs typeface="Times New Roman"/>
              </a:rPr>
              <a:t>del tempo </a:t>
            </a:r>
            <a:r>
              <a:rPr sz="1200" spc="-5" dirty="0">
                <a:latin typeface="Times New Roman"/>
                <a:cs typeface="Times New Roman"/>
              </a:rPr>
              <a:t>sui cerchi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Havona, </a:t>
            </a:r>
            <a:r>
              <a:rPr sz="1200" dirty="0">
                <a:latin typeface="Times New Roman"/>
                <a:cs typeface="Times New Roman"/>
              </a:rPr>
              <a:t>ma i tocchi finali della  loro </a:t>
            </a:r>
            <a:r>
              <a:rPr sz="1200" spc="-5" dirty="0">
                <a:latin typeface="Times New Roman"/>
                <a:cs typeface="Times New Roman"/>
              </a:rPr>
              <a:t>preparazione </a:t>
            </a:r>
            <a:r>
              <a:rPr sz="1200" dirty="0">
                <a:latin typeface="Times New Roman"/>
                <a:cs typeface="Times New Roman"/>
              </a:rPr>
              <a:t>possono </a:t>
            </a:r>
            <a:r>
              <a:rPr sz="1200" spc="-5" dirty="0">
                <a:latin typeface="Times New Roman"/>
                <a:cs typeface="Times New Roman"/>
              </a:rPr>
              <a:t>essere applicati </a:t>
            </a:r>
            <a:r>
              <a:rPr sz="1200" dirty="0">
                <a:latin typeface="Times New Roman"/>
                <a:cs typeface="Times New Roman"/>
              </a:rPr>
              <a:t>solo dopo </a:t>
            </a:r>
            <a:r>
              <a:rPr sz="1200" spc="-5" dirty="0">
                <a:latin typeface="Times New Roman"/>
                <a:cs typeface="Times New Roman"/>
              </a:rPr>
              <a:t>che essi hanno </a:t>
            </a:r>
            <a:r>
              <a:rPr sz="1200" dirty="0">
                <a:latin typeface="Times New Roman"/>
                <a:cs typeface="Times New Roman"/>
              </a:rPr>
              <a:t>effettivamente </a:t>
            </a:r>
            <a:r>
              <a:rPr sz="1200" spc="-5" dirty="0">
                <a:latin typeface="Times New Roman"/>
                <a:cs typeface="Times New Roman"/>
              </a:rPr>
              <a:t>raggiunto l’Isola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Luce.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52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529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95945" cy="4132579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6858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(301.4) 27:4.3 </a:t>
            </a:r>
            <a:r>
              <a:rPr sz="1200" spc="-5" dirty="0">
                <a:latin typeface="Times New Roman"/>
                <a:cs typeface="Times New Roman"/>
              </a:rPr>
              <a:t>Ogni </a:t>
            </a:r>
            <a:r>
              <a:rPr sz="1200" dirty="0">
                <a:latin typeface="Times New Roman"/>
                <a:cs typeface="Times New Roman"/>
              </a:rPr>
              <a:t>comportamento in </a:t>
            </a:r>
            <a:r>
              <a:rPr sz="1200" spc="-5" dirty="0">
                <a:latin typeface="Times New Roman"/>
                <a:cs typeface="Times New Roman"/>
              </a:rPr>
              <a:t>Paradiso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tutto </a:t>
            </a:r>
            <a:r>
              <a:rPr sz="1200" spc="-5" dirty="0">
                <a:latin typeface="Times New Roman"/>
                <a:cs typeface="Times New Roman"/>
              </a:rPr>
              <a:t>spontaneo, </a:t>
            </a:r>
            <a:r>
              <a:rPr sz="1200" dirty="0">
                <a:latin typeface="Times New Roman"/>
                <a:cs typeface="Times New Roman"/>
              </a:rPr>
              <a:t>è in </a:t>
            </a:r>
            <a:r>
              <a:rPr sz="1200" spc="-5" dirty="0">
                <a:latin typeface="Times New Roman"/>
                <a:cs typeface="Times New Roman"/>
              </a:rPr>
              <a:t>ogni senso naturale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libero. Ma c’è </a:t>
            </a:r>
            <a:r>
              <a:rPr sz="1200" dirty="0">
                <a:latin typeface="Times New Roman"/>
                <a:cs typeface="Times New Roman"/>
              </a:rPr>
              <a:t>anche un modo  </a:t>
            </a:r>
            <a:r>
              <a:rPr sz="1200" spc="-5" dirty="0">
                <a:latin typeface="Times New Roman"/>
                <a:cs typeface="Times New Roman"/>
              </a:rPr>
              <a:t>appropriato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perfetto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fare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cose sull’Isola eterna, </a:t>
            </a:r>
            <a:r>
              <a:rPr sz="1200" dirty="0">
                <a:latin typeface="Times New Roman"/>
                <a:cs typeface="Times New Roman"/>
              </a:rPr>
              <a:t>e i </a:t>
            </a:r>
            <a:r>
              <a:rPr sz="1200" spc="-5" dirty="0">
                <a:latin typeface="Times New Roman"/>
                <a:cs typeface="Times New Roman"/>
              </a:rPr>
              <a:t>direttori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comportamento sono sempre al fianco degli “stranieri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sono  dentro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porte” per </a:t>
            </a:r>
            <a:r>
              <a:rPr sz="1200" dirty="0">
                <a:latin typeface="Times New Roman"/>
                <a:cs typeface="Times New Roman"/>
              </a:rPr>
              <a:t>istruirli e </a:t>
            </a:r>
            <a:r>
              <a:rPr sz="1200" spc="-5" dirty="0">
                <a:latin typeface="Times New Roman"/>
                <a:cs typeface="Times New Roman"/>
              </a:rPr>
              <a:t>guidare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loro passi </a:t>
            </a:r>
            <a:r>
              <a:rPr sz="1200" spc="5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modo da </a:t>
            </a:r>
            <a:r>
              <a:rPr sz="1200" spc="-5" dirty="0">
                <a:latin typeface="Times New Roman"/>
                <a:cs typeface="Times New Roman"/>
              </a:rPr>
              <a:t>metterli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loro perfetto agio ed allo stesso tempo </a:t>
            </a:r>
            <a:r>
              <a:rPr sz="1200" dirty="0">
                <a:latin typeface="Times New Roman"/>
                <a:cs typeface="Times New Roman"/>
              </a:rPr>
              <a:t>per mettere in </a:t>
            </a:r>
            <a:r>
              <a:rPr sz="1200" spc="-5" dirty="0">
                <a:latin typeface="Times New Roman"/>
                <a:cs typeface="Times New Roman"/>
              </a:rPr>
              <a:t>grado </a:t>
            </a:r>
            <a:r>
              <a:rPr sz="1200" dirty="0">
                <a:latin typeface="Times New Roman"/>
                <a:cs typeface="Times New Roman"/>
              </a:rPr>
              <a:t>i  </a:t>
            </a:r>
            <a:r>
              <a:rPr sz="1200" spc="-5" dirty="0">
                <a:latin typeface="Times New Roman"/>
                <a:cs typeface="Times New Roman"/>
              </a:rPr>
              <a:t>pellegrini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evitare </a:t>
            </a:r>
            <a:r>
              <a:rPr sz="1200" dirty="0">
                <a:latin typeface="Times New Roman"/>
                <a:cs typeface="Times New Roman"/>
              </a:rPr>
              <a:t>quella </a:t>
            </a:r>
            <a:r>
              <a:rPr sz="1200" spc="-5" dirty="0">
                <a:latin typeface="Times New Roman"/>
                <a:cs typeface="Times New Roman"/>
              </a:rPr>
              <a:t>confusione ed incertezza che altrimenti </a:t>
            </a:r>
            <a:r>
              <a:rPr sz="1200" dirty="0">
                <a:latin typeface="Times New Roman"/>
                <a:cs typeface="Times New Roman"/>
              </a:rPr>
              <a:t>sarebbero </a:t>
            </a:r>
            <a:r>
              <a:rPr sz="1200" spc="-5" dirty="0">
                <a:latin typeface="Times New Roman"/>
                <a:cs typeface="Times New Roman"/>
              </a:rPr>
              <a:t>ineluttabili. </a:t>
            </a:r>
            <a:r>
              <a:rPr sz="1200" dirty="0">
                <a:latin typeface="Times New Roman"/>
                <a:cs typeface="Times New Roman"/>
              </a:rPr>
              <a:t>Solo con </a:t>
            </a:r>
            <a:r>
              <a:rPr sz="1200" spc="-5" dirty="0">
                <a:latin typeface="Times New Roman"/>
                <a:cs typeface="Times New Roman"/>
              </a:rPr>
              <a:t>tale accorgimento si </a:t>
            </a:r>
            <a:r>
              <a:rPr sz="1200" dirty="0">
                <a:latin typeface="Times New Roman"/>
                <a:cs typeface="Times New Roman"/>
              </a:rPr>
              <a:t>può evitare  una </a:t>
            </a:r>
            <a:r>
              <a:rPr sz="1200" spc="-5" dirty="0">
                <a:latin typeface="Times New Roman"/>
                <a:cs typeface="Times New Roman"/>
              </a:rPr>
              <a:t>confusione </a:t>
            </a:r>
            <a:r>
              <a:rPr sz="1200" dirty="0">
                <a:latin typeface="Times New Roman"/>
                <a:cs typeface="Times New Roman"/>
              </a:rPr>
              <a:t>senza </a:t>
            </a:r>
            <a:r>
              <a:rPr sz="1200" spc="-5" dirty="0">
                <a:latin typeface="Times New Roman"/>
                <a:cs typeface="Times New Roman"/>
              </a:rPr>
              <a:t>fine; </a:t>
            </a:r>
            <a:r>
              <a:rPr sz="1200" dirty="0">
                <a:latin typeface="Times New Roman"/>
                <a:cs typeface="Times New Roman"/>
              </a:rPr>
              <a:t>e la confusione non </a:t>
            </a:r>
            <a:r>
              <a:rPr sz="1200" spc="-5" dirty="0">
                <a:latin typeface="Times New Roman"/>
                <a:cs typeface="Times New Roman"/>
              </a:rPr>
              <a:t>compare </a:t>
            </a:r>
            <a:r>
              <a:rPr sz="1200" dirty="0">
                <a:latin typeface="Times New Roman"/>
                <a:cs typeface="Times New Roman"/>
              </a:rPr>
              <a:t>mai in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Paradiso.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20637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(301.5) 27:4.4 </a:t>
            </a:r>
            <a:r>
              <a:rPr sz="1200" spc="-5" dirty="0">
                <a:latin typeface="Times New Roman"/>
                <a:cs typeface="Times New Roman"/>
              </a:rPr>
              <a:t>Questi direttori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comportamento </a:t>
            </a:r>
            <a:r>
              <a:rPr sz="1200" dirty="0">
                <a:latin typeface="Times New Roman"/>
                <a:cs typeface="Times New Roman"/>
              </a:rPr>
              <a:t>servono </a:t>
            </a:r>
            <a:r>
              <a:rPr sz="1200" spc="-5" dirty="0">
                <a:latin typeface="Times New Roman"/>
                <a:cs typeface="Times New Roman"/>
              </a:rPr>
              <a:t>realmente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insegnanti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guide glorificate. </a:t>
            </a:r>
            <a:r>
              <a:rPr sz="1200" dirty="0">
                <a:latin typeface="Times New Roman"/>
                <a:cs typeface="Times New Roman"/>
              </a:rPr>
              <a:t>Essi </a:t>
            </a:r>
            <a:r>
              <a:rPr sz="1200" spc="-5" dirty="0">
                <a:latin typeface="Times New Roman"/>
                <a:cs typeface="Times New Roman"/>
              </a:rPr>
              <a:t>si occupano </a:t>
            </a:r>
            <a:r>
              <a:rPr sz="1200" dirty="0">
                <a:latin typeface="Times New Roman"/>
                <a:cs typeface="Times New Roman"/>
              </a:rPr>
              <a:t>principalmente  </a:t>
            </a:r>
            <a:r>
              <a:rPr sz="1200" spc="-5" dirty="0">
                <a:latin typeface="Times New Roman"/>
                <a:cs typeface="Times New Roman"/>
              </a:rPr>
              <a:t>d’istruire </a:t>
            </a:r>
            <a:r>
              <a:rPr sz="1200" dirty="0">
                <a:latin typeface="Times New Roman"/>
                <a:cs typeface="Times New Roman"/>
              </a:rPr>
              <a:t>i nuovi </a:t>
            </a:r>
            <a:r>
              <a:rPr sz="1200" spc="-5" dirty="0">
                <a:latin typeface="Times New Roman"/>
                <a:cs typeface="Times New Roman"/>
              </a:rPr>
              <a:t>residenti mortali riguardo alla lista pressoché interminabile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situazioni </a:t>
            </a:r>
            <a:r>
              <a:rPr sz="1200" dirty="0">
                <a:latin typeface="Times New Roman"/>
                <a:cs typeface="Times New Roman"/>
              </a:rPr>
              <a:t>nuove e di usanze insolite. Nonostante  tutta la </a:t>
            </a:r>
            <a:r>
              <a:rPr sz="1200" spc="-5" dirty="0">
                <a:latin typeface="Times New Roman"/>
                <a:cs typeface="Times New Roman"/>
              </a:rPr>
              <a:t>lunga </a:t>
            </a:r>
            <a:r>
              <a:rPr sz="1200" dirty="0">
                <a:latin typeface="Times New Roman"/>
                <a:cs typeface="Times New Roman"/>
              </a:rPr>
              <a:t>preparazione </a:t>
            </a:r>
            <a:r>
              <a:rPr sz="1200" spc="-5" dirty="0">
                <a:latin typeface="Times New Roman"/>
                <a:cs typeface="Times New Roman"/>
              </a:rPr>
              <a:t>per starci </a:t>
            </a:r>
            <a:r>
              <a:rPr sz="1200" dirty="0">
                <a:latin typeface="Times New Roman"/>
                <a:cs typeface="Times New Roman"/>
              </a:rPr>
              <a:t>ed il </a:t>
            </a:r>
            <a:r>
              <a:rPr sz="1200" spc="-5" dirty="0">
                <a:latin typeface="Times New Roman"/>
                <a:cs typeface="Times New Roman"/>
              </a:rPr>
              <a:t>lungo viaggio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andarvi,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Paradiso resta ancora </a:t>
            </a:r>
            <a:r>
              <a:rPr sz="1200" dirty="0">
                <a:latin typeface="Times New Roman"/>
                <a:cs typeface="Times New Roman"/>
              </a:rPr>
              <a:t>inesprimibilmente </a:t>
            </a:r>
            <a:r>
              <a:rPr sz="1200" spc="-5" dirty="0">
                <a:latin typeface="Times New Roman"/>
                <a:cs typeface="Times New Roman"/>
              </a:rPr>
              <a:t>strano ed  inaspettatamente </a:t>
            </a:r>
            <a:r>
              <a:rPr sz="1200" dirty="0">
                <a:latin typeface="Times New Roman"/>
                <a:cs typeface="Times New Roman"/>
              </a:rPr>
              <a:t>nuovo per </a:t>
            </a:r>
            <a:r>
              <a:rPr sz="1200" spc="-5" dirty="0">
                <a:latin typeface="Times New Roman"/>
                <a:cs typeface="Times New Roman"/>
              </a:rPr>
              <a:t>coloro che alla </a:t>
            </a:r>
            <a:r>
              <a:rPr sz="1200" dirty="0">
                <a:latin typeface="Times New Roman"/>
                <a:cs typeface="Times New Roman"/>
              </a:rPr>
              <a:t>fine </a:t>
            </a:r>
            <a:r>
              <a:rPr sz="1200" spc="-5" dirty="0">
                <a:latin typeface="Times New Roman"/>
                <a:cs typeface="Times New Roman"/>
              </a:rPr>
              <a:t>raggiungono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status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residenziale.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5. I custodi della</a:t>
            </a:r>
            <a:r>
              <a:rPr sz="1600" b="1" spc="10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conoscenza</a:t>
            </a:r>
            <a:endParaRPr sz="1600">
              <a:latin typeface="Times New Roman"/>
              <a:cs typeface="Times New Roman"/>
            </a:endParaRPr>
          </a:p>
          <a:p>
            <a:pPr marL="76200" marR="57785">
              <a:lnSpc>
                <a:spcPts val="1380"/>
              </a:lnSpc>
              <a:spcBef>
                <a:spcPts val="141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(301.6) 27:5.1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custodi superafici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conoscenza </a:t>
            </a:r>
            <a:r>
              <a:rPr sz="1200" dirty="0">
                <a:latin typeface="Times New Roman"/>
                <a:cs typeface="Times New Roman"/>
              </a:rPr>
              <a:t>sono le </a:t>
            </a:r>
            <a:r>
              <a:rPr sz="1200" spc="-5" dirty="0">
                <a:latin typeface="Times New Roman"/>
                <a:cs typeface="Times New Roman"/>
              </a:rPr>
              <a:t>“epistole viventi” </a:t>
            </a:r>
            <a:r>
              <a:rPr sz="1200" dirty="0">
                <a:latin typeface="Times New Roman"/>
                <a:cs typeface="Times New Roman"/>
              </a:rPr>
              <a:t>superiori </a:t>
            </a:r>
            <a:r>
              <a:rPr sz="1200" spc="-5" dirty="0">
                <a:latin typeface="Times New Roman"/>
                <a:cs typeface="Times New Roman"/>
              </a:rPr>
              <a:t>conosciute </a:t>
            </a:r>
            <a:r>
              <a:rPr sz="1200" dirty="0">
                <a:latin typeface="Times New Roman"/>
                <a:cs typeface="Times New Roman"/>
              </a:rPr>
              <a:t>e lette da tutti </a:t>
            </a:r>
            <a:r>
              <a:rPr sz="1200" spc="-5" dirty="0">
                <a:latin typeface="Times New Roman"/>
                <a:cs typeface="Times New Roman"/>
              </a:rPr>
              <a:t>coloro che </a:t>
            </a:r>
            <a:r>
              <a:rPr sz="1200" dirty="0">
                <a:latin typeface="Times New Roman"/>
                <a:cs typeface="Times New Roman"/>
              </a:rPr>
              <a:t>dimorano in  </a:t>
            </a:r>
            <a:r>
              <a:rPr sz="1200" spc="-5" dirty="0">
                <a:latin typeface="Times New Roman"/>
                <a:cs typeface="Times New Roman"/>
              </a:rPr>
              <a:t>Paradiso. Essi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gli archivi </a:t>
            </a:r>
            <a:r>
              <a:rPr sz="1200" dirty="0">
                <a:latin typeface="Times New Roman"/>
                <a:cs typeface="Times New Roman"/>
              </a:rPr>
              <a:t>divini della </a:t>
            </a:r>
            <a:r>
              <a:rPr sz="1200" spc="-5" dirty="0">
                <a:latin typeface="Times New Roman"/>
                <a:cs typeface="Times New Roman"/>
              </a:rPr>
              <a:t>verità,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libri viventi della vera conoscenza. Voi avete </a:t>
            </a:r>
            <a:r>
              <a:rPr sz="1200" dirty="0">
                <a:latin typeface="Times New Roman"/>
                <a:cs typeface="Times New Roman"/>
              </a:rPr>
              <a:t>sentito </a:t>
            </a:r>
            <a:r>
              <a:rPr sz="1200" spc="-5" dirty="0">
                <a:latin typeface="Times New Roman"/>
                <a:cs typeface="Times New Roman"/>
              </a:rPr>
              <a:t>parlare </a:t>
            </a:r>
            <a:r>
              <a:rPr sz="1200" dirty="0">
                <a:latin typeface="Times New Roman"/>
                <a:cs typeface="Times New Roman"/>
              </a:rPr>
              <a:t>di archivi </a:t>
            </a:r>
            <a:r>
              <a:rPr sz="1200" spc="-5" dirty="0">
                <a:latin typeface="Times New Roman"/>
                <a:cs typeface="Times New Roman"/>
              </a:rPr>
              <a:t>nel “libro  della vita”.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custodi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conoscenza sono esattamente questi libri viventi, archivi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perfezione </a:t>
            </a:r>
            <a:r>
              <a:rPr sz="1200" dirty="0">
                <a:latin typeface="Times New Roman"/>
                <a:cs typeface="Times New Roman"/>
              </a:rPr>
              <a:t>impressi sulle </a:t>
            </a:r>
            <a:r>
              <a:rPr sz="1200" spc="-5" dirty="0">
                <a:latin typeface="Times New Roman"/>
                <a:cs typeface="Times New Roman"/>
              </a:rPr>
              <a:t>tavole eterne della  </a:t>
            </a:r>
            <a:r>
              <a:rPr sz="1200" dirty="0">
                <a:latin typeface="Times New Roman"/>
                <a:cs typeface="Times New Roman"/>
              </a:rPr>
              <a:t>vita divina 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certezza </a:t>
            </a:r>
            <a:r>
              <a:rPr sz="1200" spc="-5" dirty="0">
                <a:latin typeface="Times New Roman"/>
                <a:cs typeface="Times New Roman"/>
              </a:rPr>
              <a:t>suprema. Essi </a:t>
            </a:r>
            <a:r>
              <a:rPr sz="1200" dirty="0">
                <a:latin typeface="Times New Roman"/>
                <a:cs typeface="Times New Roman"/>
              </a:rPr>
              <a:t>sono in </a:t>
            </a:r>
            <a:r>
              <a:rPr sz="1200" spc="-5" dirty="0">
                <a:latin typeface="Times New Roman"/>
                <a:cs typeface="Times New Roman"/>
              </a:rPr>
              <a:t>realtà delle biblioteche automatiche </a:t>
            </a:r>
            <a:r>
              <a:rPr sz="1200" dirty="0">
                <a:latin typeface="Times New Roman"/>
                <a:cs typeface="Times New Roman"/>
              </a:rPr>
              <a:t>viventi. I </a:t>
            </a:r>
            <a:r>
              <a:rPr sz="1200" spc="-5" dirty="0">
                <a:latin typeface="Times New Roman"/>
                <a:cs typeface="Times New Roman"/>
              </a:rPr>
              <a:t>fatti degli </a:t>
            </a:r>
            <a:r>
              <a:rPr sz="1200" dirty="0">
                <a:latin typeface="Times New Roman"/>
                <a:cs typeface="Times New Roman"/>
              </a:rPr>
              <a:t>Universi sono insiti in  </a:t>
            </a:r>
            <a:r>
              <a:rPr sz="1200" spc="-5" dirty="0">
                <a:latin typeface="Times New Roman"/>
                <a:cs typeface="Times New Roman"/>
              </a:rPr>
              <a:t>questi supernafini </a:t>
            </a:r>
            <a:r>
              <a:rPr sz="1200" dirty="0">
                <a:latin typeface="Times New Roman"/>
                <a:cs typeface="Times New Roman"/>
              </a:rPr>
              <a:t>primari e sono </a:t>
            </a:r>
            <a:r>
              <a:rPr sz="1200" spc="-5" dirty="0">
                <a:latin typeface="Times New Roman"/>
                <a:cs typeface="Times New Roman"/>
              </a:rPr>
              <a:t>effettivamente registrati </a:t>
            </a:r>
            <a:r>
              <a:rPr sz="1200" dirty="0">
                <a:latin typeface="Times New Roman"/>
                <a:cs typeface="Times New Roman"/>
              </a:rPr>
              <a:t>in questi </a:t>
            </a:r>
            <a:r>
              <a:rPr sz="1200" spc="-5" dirty="0">
                <a:latin typeface="Times New Roman"/>
                <a:cs typeface="Times New Roman"/>
              </a:rPr>
              <a:t>angeli; </a:t>
            </a:r>
            <a:r>
              <a:rPr sz="1200" dirty="0">
                <a:latin typeface="Times New Roman"/>
                <a:cs typeface="Times New Roman"/>
              </a:rPr>
              <a:t>ed è anche </a:t>
            </a:r>
            <a:r>
              <a:rPr sz="1200" spc="-5" dirty="0">
                <a:latin typeface="Times New Roman"/>
                <a:cs typeface="Times New Roman"/>
              </a:rPr>
              <a:t>intrinsecamente </a:t>
            </a:r>
            <a:r>
              <a:rPr sz="1200" dirty="0">
                <a:latin typeface="Times New Roman"/>
                <a:cs typeface="Times New Roman"/>
              </a:rPr>
              <a:t>impossibile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una non  </a:t>
            </a:r>
            <a:r>
              <a:rPr sz="1200" spc="-5" dirty="0">
                <a:latin typeface="Times New Roman"/>
                <a:cs typeface="Times New Roman"/>
              </a:rPr>
              <a:t>verità trovi </a:t>
            </a:r>
            <a:r>
              <a:rPr sz="1200" dirty="0">
                <a:latin typeface="Times New Roman"/>
                <a:cs typeface="Times New Roman"/>
              </a:rPr>
              <a:t>posto nella </a:t>
            </a:r>
            <a:r>
              <a:rPr sz="1200" spc="-5" dirty="0">
                <a:latin typeface="Times New Roman"/>
                <a:cs typeface="Times New Roman"/>
              </a:rPr>
              <a:t>mente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questi depositari perfetti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completi della verità dell’eternità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dell’informazione del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tempo.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5905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(302.1) 27:5.2 </a:t>
            </a:r>
            <a:r>
              <a:rPr sz="1200" spc="-5" dirty="0">
                <a:latin typeface="Times New Roman"/>
                <a:cs typeface="Times New Roman"/>
              </a:rPr>
              <a:t>Questi custodi tengono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corsi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ufficiali </a:t>
            </a:r>
            <a:r>
              <a:rPr sz="1200" dirty="0">
                <a:latin typeface="Times New Roman"/>
                <a:cs typeface="Times New Roman"/>
              </a:rPr>
              <a:t>d’istruzione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i residenti </a:t>
            </a:r>
            <a:r>
              <a:rPr sz="1200" spc="-5" dirty="0">
                <a:latin typeface="Times New Roman"/>
                <a:cs typeface="Times New Roman"/>
              </a:rPr>
              <a:t>dell’Isola eterna, </a:t>
            </a:r>
            <a:r>
              <a:rPr sz="1200" dirty="0">
                <a:latin typeface="Times New Roman"/>
                <a:cs typeface="Times New Roman"/>
              </a:rPr>
              <a:t>ma la loro </a:t>
            </a:r>
            <a:r>
              <a:rPr sz="1200" spc="-5" dirty="0">
                <a:latin typeface="Times New Roman"/>
                <a:cs typeface="Times New Roman"/>
              </a:rPr>
              <a:t>principale </a:t>
            </a:r>
            <a:r>
              <a:rPr sz="1200" dirty="0">
                <a:latin typeface="Times New Roman"/>
                <a:cs typeface="Times New Roman"/>
              </a:rPr>
              <a:t>funzione  è </a:t>
            </a:r>
            <a:r>
              <a:rPr sz="1200" spc="-5" dirty="0">
                <a:latin typeface="Times New Roman"/>
                <a:cs typeface="Times New Roman"/>
              </a:rPr>
              <a:t>quella </a:t>
            </a:r>
            <a:r>
              <a:rPr sz="1200" dirty="0">
                <a:latin typeface="Times New Roman"/>
                <a:cs typeface="Times New Roman"/>
              </a:rPr>
              <a:t>di consultazione e di </a:t>
            </a:r>
            <a:r>
              <a:rPr sz="1200" spc="-5" dirty="0">
                <a:latin typeface="Times New Roman"/>
                <a:cs typeface="Times New Roman"/>
              </a:rPr>
              <a:t>conferma. Ogni </a:t>
            </a:r>
            <a:r>
              <a:rPr sz="1200" dirty="0">
                <a:latin typeface="Times New Roman"/>
                <a:cs typeface="Times New Roman"/>
              </a:rPr>
              <a:t>soggiornante in </a:t>
            </a:r>
            <a:r>
              <a:rPr sz="1200" spc="-5" dirty="0">
                <a:latin typeface="Times New Roman"/>
                <a:cs typeface="Times New Roman"/>
              </a:rPr>
              <a:t>Paradiso </a:t>
            </a:r>
            <a:r>
              <a:rPr sz="1200" dirty="0">
                <a:latin typeface="Times New Roman"/>
                <a:cs typeface="Times New Roman"/>
              </a:rPr>
              <a:t>può a volontà </a:t>
            </a:r>
            <a:r>
              <a:rPr sz="1200" spc="-5" dirty="0">
                <a:latin typeface="Times New Roman"/>
                <a:cs typeface="Times New Roman"/>
              </a:rPr>
              <a:t>avere al suo fianco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depositario </a:t>
            </a:r>
            <a:r>
              <a:rPr sz="1200" dirty="0">
                <a:latin typeface="Times New Roman"/>
                <a:cs typeface="Times New Roman"/>
              </a:rPr>
              <a:t>vivente </a:t>
            </a:r>
            <a:r>
              <a:rPr sz="1200" spc="-5" dirty="0">
                <a:latin typeface="Times New Roman"/>
                <a:cs typeface="Times New Roman"/>
              </a:rPr>
              <a:t>del  fatto particolare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verità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può desiderare di </a:t>
            </a:r>
            <a:r>
              <a:rPr sz="1200" spc="-5" dirty="0">
                <a:latin typeface="Times New Roman"/>
                <a:cs typeface="Times New Roman"/>
              </a:rPr>
              <a:t>conoscere. </a:t>
            </a:r>
            <a:r>
              <a:rPr sz="1200" dirty="0">
                <a:latin typeface="Times New Roman"/>
                <a:cs typeface="Times New Roman"/>
              </a:rPr>
              <a:t>All’estremità </a:t>
            </a:r>
            <a:r>
              <a:rPr sz="1200" spc="-5" dirty="0">
                <a:latin typeface="Times New Roman"/>
                <a:cs typeface="Times New Roman"/>
              </a:rPr>
              <a:t>nord dell’Isola sono disponibili gli scopritori </a:t>
            </a:r>
            <a:r>
              <a:rPr sz="1200" dirty="0">
                <a:latin typeface="Times New Roman"/>
                <a:cs typeface="Times New Roman"/>
              </a:rPr>
              <a:t>viventi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53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86420" cy="39573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4318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esperienza progressiva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ogni </a:t>
            </a:r>
            <a:r>
              <a:rPr sz="1200" dirty="0">
                <a:latin typeface="Times New Roman"/>
                <a:cs typeface="Times New Roman"/>
              </a:rPr>
              <a:t>essere </a:t>
            </a:r>
            <a:r>
              <a:rPr sz="1200" spc="-5" dirty="0">
                <a:latin typeface="Times New Roman"/>
                <a:cs typeface="Times New Roman"/>
              </a:rPr>
              <a:t>spirituale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ogni </a:t>
            </a:r>
            <a:r>
              <a:rPr sz="1200" dirty="0">
                <a:latin typeface="Times New Roman"/>
                <a:cs typeface="Times New Roman"/>
              </a:rPr>
              <a:t>creatura mortale dell’intero </a:t>
            </a:r>
            <a:r>
              <a:rPr sz="1200" spc="-5" dirty="0">
                <a:latin typeface="Times New Roman"/>
                <a:cs typeface="Times New Roman"/>
              </a:rPr>
              <a:t>Universo </a:t>
            </a:r>
            <a:r>
              <a:rPr sz="1200" dirty="0">
                <a:latin typeface="Times New Roman"/>
                <a:cs typeface="Times New Roman"/>
              </a:rPr>
              <a:t>degli </a:t>
            </a:r>
            <a:r>
              <a:rPr sz="1200" spc="-5" dirty="0">
                <a:latin typeface="Times New Roman"/>
                <a:cs typeface="Times New Roman"/>
              </a:rPr>
              <a:t>Universi </a:t>
            </a:r>
            <a:r>
              <a:rPr sz="1200" dirty="0">
                <a:latin typeface="Times New Roman"/>
                <a:cs typeface="Times New Roman"/>
              </a:rPr>
              <a:t>è parte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coscienza  di </a:t>
            </a:r>
            <a:r>
              <a:rPr sz="1200" spc="-5" dirty="0">
                <a:latin typeface="Times New Roman"/>
                <a:cs typeface="Times New Roman"/>
              </a:rPr>
              <a:t>Deità </a:t>
            </a:r>
            <a:r>
              <a:rPr sz="1200" dirty="0">
                <a:latin typeface="Times New Roman"/>
                <a:cs typeface="Times New Roman"/>
              </a:rPr>
              <a:t>in continua </a:t>
            </a:r>
            <a:r>
              <a:rPr sz="1200" spc="-5" dirty="0">
                <a:latin typeface="Times New Roman"/>
                <a:cs typeface="Times New Roman"/>
              </a:rPr>
              <a:t>espansione del Padre </a:t>
            </a:r>
            <a:r>
              <a:rPr sz="1200" dirty="0">
                <a:latin typeface="Times New Roman"/>
                <a:cs typeface="Times New Roman"/>
              </a:rPr>
              <a:t>e dell’infinito </a:t>
            </a:r>
            <a:r>
              <a:rPr sz="1200" spc="-5" dirty="0">
                <a:latin typeface="Times New Roman"/>
                <a:cs typeface="Times New Roman"/>
              </a:rPr>
              <a:t>circolo </a:t>
            </a:r>
            <a:r>
              <a:rPr sz="1200" dirty="0">
                <a:latin typeface="Times New Roman"/>
                <a:cs typeface="Times New Roman"/>
              </a:rPr>
              <a:t>divino </a:t>
            </a:r>
            <a:r>
              <a:rPr sz="1200" spc="-5" dirty="0">
                <a:latin typeface="Times New Roman"/>
                <a:cs typeface="Times New Roman"/>
              </a:rPr>
              <a:t>d’incessante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autorealizzazione.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16065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(29.6) 1:5.16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letteralmente vero che: “In </a:t>
            </a:r>
            <a:r>
              <a:rPr sz="1200" dirty="0">
                <a:latin typeface="Times New Roman"/>
                <a:cs typeface="Times New Roman"/>
              </a:rPr>
              <a:t>tutte le vostre afflizioni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è afflitto.” </a:t>
            </a:r>
            <a:r>
              <a:rPr sz="1200" spc="-5" dirty="0">
                <a:latin typeface="Times New Roman"/>
                <a:cs typeface="Times New Roman"/>
              </a:rPr>
              <a:t>“In </a:t>
            </a:r>
            <a:r>
              <a:rPr sz="1200" dirty="0">
                <a:latin typeface="Times New Roman"/>
                <a:cs typeface="Times New Roman"/>
              </a:rPr>
              <a:t>tutti i vostri </a:t>
            </a:r>
            <a:r>
              <a:rPr sz="1200" spc="-5" dirty="0">
                <a:latin typeface="Times New Roman"/>
                <a:cs typeface="Times New Roman"/>
              </a:rPr>
              <a:t>trionfi egli </a:t>
            </a:r>
            <a:r>
              <a:rPr sz="1200" dirty="0">
                <a:latin typeface="Times New Roman"/>
                <a:cs typeface="Times New Roman"/>
              </a:rPr>
              <a:t>trionfa in voi e </a:t>
            </a:r>
            <a:r>
              <a:rPr sz="1200" spc="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voi.” 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spirito </a:t>
            </a:r>
            <a:r>
              <a:rPr sz="1200" dirty="0">
                <a:latin typeface="Times New Roman"/>
                <a:cs typeface="Times New Roman"/>
              </a:rPr>
              <a:t>divino </a:t>
            </a:r>
            <a:r>
              <a:rPr sz="1200" spc="-5" dirty="0">
                <a:latin typeface="Times New Roman"/>
                <a:cs typeface="Times New Roman"/>
              </a:rPr>
              <a:t>prepersonale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parte reale </a:t>
            </a:r>
            <a:r>
              <a:rPr sz="1200" dirty="0">
                <a:latin typeface="Times New Roman"/>
                <a:cs typeface="Times New Roman"/>
              </a:rPr>
              <a:t>di voi. </a:t>
            </a:r>
            <a:r>
              <a:rPr sz="1200" spc="-10" dirty="0">
                <a:latin typeface="Times New Roman"/>
                <a:cs typeface="Times New Roman"/>
              </a:rPr>
              <a:t>L’Isola </a:t>
            </a:r>
            <a:r>
              <a:rPr sz="1200" spc="-5" dirty="0">
                <a:latin typeface="Times New Roman"/>
                <a:cs typeface="Times New Roman"/>
              </a:rPr>
              <a:t>del Paradiso </a:t>
            </a:r>
            <a:r>
              <a:rPr sz="1200" dirty="0">
                <a:latin typeface="Times New Roman"/>
                <a:cs typeface="Times New Roman"/>
              </a:rPr>
              <a:t>risponde a tutte le metamorfosi </a:t>
            </a:r>
            <a:r>
              <a:rPr sz="1200" spc="-5" dirty="0">
                <a:latin typeface="Times New Roman"/>
                <a:cs typeface="Times New Roman"/>
              </a:rPr>
              <a:t>fisiche </a:t>
            </a:r>
            <a:r>
              <a:rPr sz="1200" dirty="0">
                <a:latin typeface="Times New Roman"/>
                <a:cs typeface="Times New Roman"/>
              </a:rPr>
              <a:t>dell’Universo  </a:t>
            </a:r>
            <a:r>
              <a:rPr sz="1200" spc="-5" dirty="0">
                <a:latin typeface="Times New Roman"/>
                <a:cs typeface="Times New Roman"/>
              </a:rPr>
              <a:t>degli </a:t>
            </a:r>
            <a:r>
              <a:rPr sz="1200" dirty="0">
                <a:latin typeface="Times New Roman"/>
                <a:cs typeface="Times New Roman"/>
              </a:rPr>
              <a:t>Universi; il </a:t>
            </a:r>
            <a:r>
              <a:rPr sz="1200" spc="-5" dirty="0">
                <a:latin typeface="Times New Roman"/>
                <a:cs typeface="Times New Roman"/>
              </a:rPr>
              <a:t>Figlio Eterno </a:t>
            </a:r>
            <a:r>
              <a:rPr sz="1200" dirty="0">
                <a:latin typeface="Times New Roman"/>
                <a:cs typeface="Times New Roman"/>
              </a:rPr>
              <a:t>include tutti </a:t>
            </a:r>
            <a:r>
              <a:rPr sz="1200" spc="-5" dirty="0">
                <a:latin typeface="Times New Roman"/>
                <a:cs typeface="Times New Roman"/>
              </a:rPr>
              <a:t>gl’impulsi spirituali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tutta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creazione; </a:t>
            </a:r>
            <a:r>
              <a:rPr sz="1200" dirty="0">
                <a:latin typeface="Times New Roman"/>
                <a:cs typeface="Times New Roman"/>
              </a:rPr>
              <a:t>l’Attore Congiunto </a:t>
            </a:r>
            <a:r>
              <a:rPr sz="1200" spc="-5" dirty="0">
                <a:latin typeface="Times New Roman"/>
                <a:cs typeface="Times New Roman"/>
              </a:rPr>
              <a:t>ingloba ogni espressione  mentale del </a:t>
            </a:r>
            <a:r>
              <a:rPr sz="1200" dirty="0">
                <a:latin typeface="Times New Roman"/>
                <a:cs typeface="Times New Roman"/>
              </a:rPr>
              <a:t>cosmo in </a:t>
            </a:r>
            <a:r>
              <a:rPr sz="1200" spc="-5" dirty="0">
                <a:latin typeface="Times New Roman"/>
                <a:cs typeface="Times New Roman"/>
              </a:rPr>
              <a:t>espansione.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Padre Universale </a:t>
            </a:r>
            <a:r>
              <a:rPr sz="1200" dirty="0">
                <a:latin typeface="Times New Roman"/>
                <a:cs typeface="Times New Roman"/>
              </a:rPr>
              <a:t>realizza </a:t>
            </a:r>
            <a:r>
              <a:rPr sz="1200" spc="-5" dirty="0">
                <a:latin typeface="Times New Roman"/>
                <a:cs typeface="Times New Roman"/>
              </a:rPr>
              <a:t>nella pienezza della </a:t>
            </a:r>
            <a:r>
              <a:rPr sz="1200" dirty="0">
                <a:latin typeface="Times New Roman"/>
                <a:cs typeface="Times New Roman"/>
              </a:rPr>
              <a:t>coscienza divina </a:t>
            </a:r>
            <a:r>
              <a:rPr sz="1200" spc="-5" dirty="0">
                <a:latin typeface="Times New Roman"/>
                <a:cs typeface="Times New Roman"/>
              </a:rPr>
              <a:t>ogni esperienza </a:t>
            </a:r>
            <a:r>
              <a:rPr sz="1200" dirty="0">
                <a:latin typeface="Times New Roman"/>
                <a:cs typeface="Times New Roman"/>
              </a:rPr>
              <a:t>individuale  </a:t>
            </a:r>
            <a:r>
              <a:rPr sz="1200" spc="-5" dirty="0">
                <a:latin typeface="Times New Roman"/>
                <a:cs typeface="Times New Roman"/>
              </a:rPr>
              <a:t>acquisita nel corso </a:t>
            </a:r>
            <a:r>
              <a:rPr sz="1200" dirty="0">
                <a:latin typeface="Times New Roman"/>
                <a:cs typeface="Times New Roman"/>
              </a:rPr>
              <a:t>delle lotte </a:t>
            </a:r>
            <a:r>
              <a:rPr sz="1200" spc="-5" dirty="0">
                <a:latin typeface="Times New Roman"/>
                <a:cs typeface="Times New Roman"/>
              </a:rPr>
              <a:t>progressive </a:t>
            </a:r>
            <a:r>
              <a:rPr sz="1200" dirty="0">
                <a:latin typeface="Times New Roman"/>
                <a:cs typeface="Times New Roman"/>
              </a:rPr>
              <a:t>sostenute </a:t>
            </a:r>
            <a:r>
              <a:rPr sz="1200" spc="-5" dirty="0">
                <a:latin typeface="Times New Roman"/>
                <a:cs typeface="Times New Roman"/>
              </a:rPr>
              <a:t>dalle </a:t>
            </a:r>
            <a:r>
              <a:rPr sz="1200" dirty="0">
                <a:latin typeface="Times New Roman"/>
                <a:cs typeface="Times New Roman"/>
              </a:rPr>
              <a:t>menti in espansione e </a:t>
            </a:r>
            <a:r>
              <a:rPr sz="1200" spc="-5" dirty="0">
                <a:latin typeface="Times New Roman"/>
                <a:cs typeface="Times New Roman"/>
              </a:rPr>
              <a:t>dagli </a:t>
            </a:r>
            <a:r>
              <a:rPr sz="1200" dirty="0">
                <a:latin typeface="Times New Roman"/>
                <a:cs typeface="Times New Roman"/>
              </a:rPr>
              <a:t>spiriti ascendenti di </a:t>
            </a:r>
            <a:r>
              <a:rPr sz="1200" spc="-5" dirty="0">
                <a:latin typeface="Times New Roman"/>
                <a:cs typeface="Times New Roman"/>
              </a:rPr>
              <a:t>ogni </a:t>
            </a:r>
            <a:r>
              <a:rPr sz="1200" dirty="0">
                <a:latin typeface="Times New Roman"/>
                <a:cs typeface="Times New Roman"/>
              </a:rPr>
              <a:t>entità,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personalità dell’intera </a:t>
            </a:r>
            <a:r>
              <a:rPr sz="1200" dirty="0">
                <a:latin typeface="Times New Roman"/>
                <a:cs typeface="Times New Roman"/>
              </a:rPr>
              <a:t>creazione </a:t>
            </a:r>
            <a:r>
              <a:rPr sz="1200" spc="-5" dirty="0">
                <a:latin typeface="Times New Roman"/>
                <a:cs typeface="Times New Roman"/>
              </a:rPr>
              <a:t>evoluzionaria del tempo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dello spazio. </a:t>
            </a:r>
            <a:r>
              <a:rPr sz="1200" dirty="0">
                <a:latin typeface="Times New Roman"/>
                <a:cs typeface="Times New Roman"/>
              </a:rPr>
              <a:t>E tutto </a:t>
            </a:r>
            <a:r>
              <a:rPr sz="1200" spc="-5" dirty="0">
                <a:latin typeface="Times New Roman"/>
                <a:cs typeface="Times New Roman"/>
              </a:rPr>
              <a:t>ciò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letteralmente </a:t>
            </a:r>
            <a:r>
              <a:rPr sz="1200" dirty="0">
                <a:latin typeface="Times New Roman"/>
                <a:cs typeface="Times New Roman"/>
              </a:rPr>
              <a:t>vero, </a:t>
            </a:r>
            <a:r>
              <a:rPr sz="1200" spc="-5" dirty="0">
                <a:latin typeface="Times New Roman"/>
                <a:cs typeface="Times New Roman"/>
              </a:rPr>
              <a:t>perché “in </a:t>
            </a:r>
            <a:r>
              <a:rPr sz="1200" spc="-10" dirty="0">
                <a:latin typeface="Times New Roman"/>
                <a:cs typeface="Times New Roman"/>
              </a:rPr>
              <a:t>Lui </a:t>
            </a:r>
            <a:r>
              <a:rPr sz="1200" spc="10" dirty="0">
                <a:latin typeface="Times New Roman"/>
                <a:cs typeface="Times New Roman"/>
              </a:rPr>
              <a:t>noi </a:t>
            </a:r>
            <a:r>
              <a:rPr sz="1200" dirty="0">
                <a:latin typeface="Times New Roman"/>
                <a:cs typeface="Times New Roman"/>
              </a:rPr>
              <a:t>tutti  </a:t>
            </a:r>
            <a:r>
              <a:rPr sz="1200" spc="-5" dirty="0">
                <a:latin typeface="Times New Roman"/>
                <a:cs typeface="Times New Roman"/>
              </a:rPr>
              <a:t>viviamo, </a:t>
            </a:r>
            <a:r>
              <a:rPr sz="1200" dirty="0">
                <a:latin typeface="Times New Roman"/>
                <a:cs typeface="Times New Roman"/>
              </a:rPr>
              <a:t>ci </a:t>
            </a:r>
            <a:r>
              <a:rPr sz="1200" spc="-5" dirty="0">
                <a:latin typeface="Times New Roman"/>
                <a:cs typeface="Times New Roman"/>
              </a:rPr>
              <a:t>muoviamo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abbiamo </a:t>
            </a:r>
            <a:r>
              <a:rPr sz="1200" dirty="0">
                <a:latin typeface="Times New Roman"/>
                <a:cs typeface="Times New Roman"/>
              </a:rPr>
              <a:t>il nostro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essere”.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6. La personalità</a:t>
            </a:r>
            <a:r>
              <a:rPr sz="1600" b="1" spc="10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nell’Universo</a:t>
            </a:r>
            <a:endParaRPr sz="1600">
              <a:latin typeface="Times New Roman"/>
              <a:cs typeface="Times New Roman"/>
            </a:endParaRPr>
          </a:p>
          <a:p>
            <a:pPr marL="76200" marR="334010">
              <a:lnSpc>
                <a:spcPts val="1380"/>
              </a:lnSpc>
              <a:spcBef>
                <a:spcPts val="141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(29.7) 1:6.1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personalità </a:t>
            </a:r>
            <a:r>
              <a:rPr sz="1200" dirty="0">
                <a:latin typeface="Times New Roman"/>
                <a:cs typeface="Times New Roman"/>
              </a:rPr>
              <a:t>umana è </a:t>
            </a:r>
            <a:r>
              <a:rPr sz="1200" spc="-5" dirty="0">
                <a:latin typeface="Times New Roman"/>
                <a:cs typeface="Times New Roman"/>
              </a:rPr>
              <a:t>l’immagine-ombra proiettata nel </a:t>
            </a:r>
            <a:r>
              <a:rPr sz="1200" dirty="0">
                <a:latin typeface="Times New Roman"/>
                <a:cs typeface="Times New Roman"/>
              </a:rPr>
              <a:t>tempo-spazio dalla </a:t>
            </a:r>
            <a:r>
              <a:rPr sz="1200" spc="-5" dirty="0">
                <a:latin typeface="Times New Roman"/>
                <a:cs typeface="Times New Roman"/>
              </a:rPr>
              <a:t>personalità del Creatore </a:t>
            </a:r>
            <a:r>
              <a:rPr sz="1200" dirty="0">
                <a:latin typeface="Times New Roman"/>
                <a:cs typeface="Times New Roman"/>
              </a:rPr>
              <a:t>divino. E </a:t>
            </a:r>
            <a:r>
              <a:rPr sz="1200" spc="-5" dirty="0">
                <a:latin typeface="Times New Roman"/>
                <a:cs typeface="Times New Roman"/>
              </a:rPr>
              <a:t>nessuna  realtà </a:t>
            </a:r>
            <a:r>
              <a:rPr sz="1200" dirty="0">
                <a:latin typeface="Times New Roman"/>
                <a:cs typeface="Times New Roman"/>
              </a:rPr>
              <a:t>può mai </a:t>
            </a:r>
            <a:r>
              <a:rPr sz="1200" spc="-5" dirty="0">
                <a:latin typeface="Times New Roman"/>
                <a:cs typeface="Times New Roman"/>
              </a:rPr>
              <a:t>essere adeguatamente compresa attraverso l’esame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sua ombra. </a:t>
            </a:r>
            <a:r>
              <a:rPr sz="1200" spc="-10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ombre dovrebbero </a:t>
            </a:r>
            <a:r>
              <a:rPr sz="1200" spc="-5" dirty="0">
                <a:latin typeface="Times New Roman"/>
                <a:cs typeface="Times New Roman"/>
              </a:rPr>
              <a:t>essere interpretate </a:t>
            </a:r>
            <a:r>
              <a:rPr sz="1200" spc="5" dirty="0">
                <a:latin typeface="Times New Roman"/>
                <a:cs typeface="Times New Roman"/>
              </a:rPr>
              <a:t>in  </a:t>
            </a:r>
            <a:r>
              <a:rPr sz="1200" dirty="0">
                <a:latin typeface="Times New Roman"/>
                <a:cs typeface="Times New Roman"/>
              </a:rPr>
              <a:t>funzione </a:t>
            </a:r>
            <a:r>
              <a:rPr sz="1200" spc="-5" dirty="0">
                <a:latin typeface="Times New Roman"/>
                <a:cs typeface="Times New Roman"/>
              </a:rPr>
              <a:t>della vera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sostanza.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11557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(30.1) 1:6.2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scienza Dio </a:t>
            </a:r>
            <a:r>
              <a:rPr sz="1200" dirty="0">
                <a:latin typeface="Times New Roman"/>
                <a:cs typeface="Times New Roman"/>
              </a:rPr>
              <a:t>è una causa, per la filosofia è </a:t>
            </a:r>
            <a:r>
              <a:rPr sz="1200" spc="-5" dirty="0">
                <a:latin typeface="Times New Roman"/>
                <a:cs typeface="Times New Roman"/>
              </a:rPr>
              <a:t>un’idea, per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religione </a:t>
            </a:r>
            <a:r>
              <a:rPr sz="1200" dirty="0">
                <a:latin typeface="Times New Roman"/>
                <a:cs typeface="Times New Roman"/>
              </a:rPr>
              <a:t>è una </a:t>
            </a:r>
            <a:r>
              <a:rPr sz="1200" spc="-5" dirty="0">
                <a:latin typeface="Times New Roman"/>
                <a:cs typeface="Times New Roman"/>
              </a:rPr>
              <a:t>persona, </a:t>
            </a:r>
            <a:r>
              <a:rPr sz="1200" dirty="0">
                <a:latin typeface="Times New Roman"/>
                <a:cs typeface="Times New Roman"/>
              </a:rPr>
              <a:t>nonché </a:t>
            </a:r>
            <a:r>
              <a:rPr sz="1200" spc="-5" dirty="0">
                <a:latin typeface="Times New Roman"/>
                <a:cs typeface="Times New Roman"/>
              </a:rPr>
              <a:t>l’amorevole Padre celeste.  Per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scienziato Dio </a:t>
            </a:r>
            <a:r>
              <a:rPr sz="1200" dirty="0">
                <a:latin typeface="Times New Roman"/>
                <a:cs typeface="Times New Roman"/>
              </a:rPr>
              <a:t>è una </a:t>
            </a:r>
            <a:r>
              <a:rPr sz="1200" spc="-5" dirty="0">
                <a:latin typeface="Times New Roman"/>
                <a:cs typeface="Times New Roman"/>
              </a:rPr>
              <a:t>forza primordiale, </a:t>
            </a:r>
            <a:r>
              <a:rPr sz="1200" dirty="0">
                <a:latin typeface="Times New Roman"/>
                <a:cs typeface="Times New Roman"/>
              </a:rPr>
              <a:t>per il </a:t>
            </a:r>
            <a:r>
              <a:rPr sz="1200" spc="-5" dirty="0">
                <a:latin typeface="Times New Roman"/>
                <a:cs typeface="Times New Roman"/>
              </a:rPr>
              <a:t>filosofo </a:t>
            </a:r>
            <a:r>
              <a:rPr sz="1200" dirty="0">
                <a:latin typeface="Times New Roman"/>
                <a:cs typeface="Times New Roman"/>
              </a:rPr>
              <a:t>è un’ipotesi di unità,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la persona religiosa è </a:t>
            </a:r>
            <a:r>
              <a:rPr sz="1200" spc="-5" dirty="0">
                <a:latin typeface="Times New Roman"/>
                <a:cs typeface="Times New Roman"/>
              </a:rPr>
              <a:t>un’esperienza spirituale  vivente.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concetto inadeguato </a:t>
            </a:r>
            <a:r>
              <a:rPr sz="1200" dirty="0">
                <a:latin typeface="Times New Roman"/>
                <a:cs typeface="Times New Roman"/>
              </a:rPr>
              <a:t>dell’uomo </a:t>
            </a:r>
            <a:r>
              <a:rPr sz="1200" spc="-5" dirty="0">
                <a:latin typeface="Times New Roman"/>
                <a:cs typeface="Times New Roman"/>
              </a:rPr>
              <a:t>riguardante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personalità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Padre Universale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essere migliorato solo dal </a:t>
            </a:r>
            <a:r>
              <a:rPr sz="1200" dirty="0">
                <a:latin typeface="Times New Roman"/>
                <a:cs typeface="Times New Roman"/>
              </a:rPr>
              <a:t>progresso  </a:t>
            </a:r>
            <a:r>
              <a:rPr sz="1200" spc="-5" dirty="0">
                <a:latin typeface="Times New Roman"/>
                <a:cs typeface="Times New Roman"/>
              </a:rPr>
              <a:t>spirituale dell’uomo nell’Universo,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diverrà </a:t>
            </a:r>
            <a:r>
              <a:rPr sz="1200" dirty="0">
                <a:latin typeface="Times New Roman"/>
                <a:cs typeface="Times New Roman"/>
              </a:rPr>
              <a:t>veramente </a:t>
            </a:r>
            <a:r>
              <a:rPr sz="1200" spc="-5" dirty="0">
                <a:latin typeface="Times New Roman"/>
                <a:cs typeface="Times New Roman"/>
              </a:rPr>
              <a:t>adeguato </a:t>
            </a:r>
            <a:r>
              <a:rPr sz="1200" dirty="0">
                <a:latin typeface="Times New Roman"/>
                <a:cs typeface="Times New Roman"/>
              </a:rPr>
              <a:t>soltanto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pellegrini del </a:t>
            </a:r>
            <a:r>
              <a:rPr sz="1200" dirty="0">
                <a:latin typeface="Times New Roman"/>
                <a:cs typeface="Times New Roman"/>
              </a:rPr>
              <a:t>tempo e </a:t>
            </a:r>
            <a:r>
              <a:rPr sz="1200" spc="-5" dirty="0">
                <a:latin typeface="Times New Roman"/>
                <a:cs typeface="Times New Roman"/>
              </a:rPr>
              <a:t>dello </a:t>
            </a:r>
            <a:r>
              <a:rPr sz="1200" dirty="0">
                <a:latin typeface="Times New Roman"/>
                <a:cs typeface="Times New Roman"/>
              </a:rPr>
              <a:t>spazio alla </a:t>
            </a:r>
            <a:r>
              <a:rPr sz="1200" spc="-5" dirty="0">
                <a:latin typeface="Times New Roman"/>
                <a:cs typeface="Times New Roman"/>
              </a:rPr>
              <a:t>fine  raggiungeranno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Paradiso l’abbraccio </a:t>
            </a:r>
            <a:r>
              <a:rPr sz="1200" dirty="0">
                <a:latin typeface="Times New Roman"/>
                <a:cs typeface="Times New Roman"/>
              </a:rPr>
              <a:t>divino del </a:t>
            </a:r>
            <a:r>
              <a:rPr sz="1200" spc="-5" dirty="0">
                <a:latin typeface="Times New Roman"/>
                <a:cs typeface="Times New Roman"/>
              </a:rPr>
              <a:t>Dio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vivente.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53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530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213725" cy="38963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18669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conoscenza, </a:t>
            </a:r>
            <a:r>
              <a:rPr sz="1200" dirty="0">
                <a:latin typeface="Times New Roman"/>
                <a:cs typeface="Times New Roman"/>
              </a:rPr>
              <a:t>i quali </a:t>
            </a:r>
            <a:r>
              <a:rPr sz="1200" spc="-5" dirty="0">
                <a:latin typeface="Times New Roman"/>
                <a:cs typeface="Times New Roman"/>
              </a:rPr>
              <a:t>indicheranno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direttore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gruppo che </a:t>
            </a:r>
            <a:r>
              <a:rPr sz="1200" dirty="0">
                <a:latin typeface="Times New Roman"/>
                <a:cs typeface="Times New Roman"/>
              </a:rPr>
              <a:t>detiene l’informazione </a:t>
            </a:r>
            <a:r>
              <a:rPr sz="1200" spc="-5" dirty="0">
                <a:latin typeface="Times New Roman"/>
                <a:cs typeface="Times New Roman"/>
              </a:rPr>
              <a:t>cercata,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subito appariranno gli esseri </a:t>
            </a:r>
            <a:r>
              <a:rPr sz="1200" dirty="0">
                <a:latin typeface="Times New Roman"/>
                <a:cs typeface="Times New Roman"/>
              </a:rPr>
              <a:t>brillanti 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sono la cosa </a:t>
            </a:r>
            <a:r>
              <a:rPr sz="1200" spc="-5" dirty="0">
                <a:latin typeface="Times New Roman"/>
                <a:cs typeface="Times New Roman"/>
              </a:rPr>
              <a:t>stessa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desiderate conoscere. Voi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avete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bisogno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cercare </a:t>
            </a:r>
            <a:r>
              <a:rPr sz="1200" dirty="0">
                <a:latin typeface="Times New Roman"/>
                <a:cs typeface="Times New Roman"/>
              </a:rPr>
              <a:t>il chiarimento in </a:t>
            </a:r>
            <a:r>
              <a:rPr sz="1200" spc="-5" dirty="0">
                <a:latin typeface="Times New Roman"/>
                <a:cs typeface="Times New Roman"/>
              </a:rPr>
              <a:t>pagine </a:t>
            </a:r>
            <a:r>
              <a:rPr sz="1200" dirty="0">
                <a:latin typeface="Times New Roman"/>
                <a:cs typeface="Times New Roman"/>
              </a:rPr>
              <a:t>scritte; </a:t>
            </a:r>
            <a:r>
              <a:rPr sz="1200" spc="-5" dirty="0">
                <a:latin typeface="Times New Roman"/>
                <a:cs typeface="Times New Roman"/>
              </a:rPr>
              <a:t>comunicate  ora faccia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faccia con </a:t>
            </a:r>
            <a:r>
              <a:rPr sz="1200" dirty="0">
                <a:latin typeface="Times New Roman"/>
                <a:cs typeface="Times New Roman"/>
              </a:rPr>
              <a:t>l’informazione </a:t>
            </a:r>
            <a:r>
              <a:rPr sz="1200" spc="-5" dirty="0">
                <a:latin typeface="Times New Roman"/>
                <a:cs typeface="Times New Roman"/>
              </a:rPr>
              <a:t>vivente. </a:t>
            </a:r>
            <a:r>
              <a:rPr sz="1200" dirty="0">
                <a:latin typeface="Times New Roman"/>
                <a:cs typeface="Times New Roman"/>
              </a:rPr>
              <a:t>Ottenete </a:t>
            </a:r>
            <a:r>
              <a:rPr sz="1200" spc="-5" dirty="0">
                <a:latin typeface="Times New Roman"/>
                <a:cs typeface="Times New Roman"/>
              </a:rPr>
              <a:t>così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conoscenza suprema dagli esseri </a:t>
            </a:r>
            <a:r>
              <a:rPr sz="1200" dirty="0">
                <a:latin typeface="Times New Roman"/>
                <a:cs typeface="Times New Roman"/>
              </a:rPr>
              <a:t>viventi </a:t>
            </a:r>
            <a:r>
              <a:rPr sz="1200" spc="-5" dirty="0">
                <a:latin typeface="Times New Roman"/>
                <a:cs typeface="Times New Roman"/>
              </a:rPr>
              <a:t>che sono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suoi </a:t>
            </a:r>
            <a:r>
              <a:rPr sz="1200" spc="5" dirty="0">
                <a:latin typeface="Times New Roman"/>
                <a:cs typeface="Times New Roman"/>
              </a:rPr>
              <a:t>custodi  </a:t>
            </a:r>
            <a:r>
              <a:rPr sz="1200" spc="-5" dirty="0">
                <a:latin typeface="Times New Roman"/>
                <a:cs typeface="Times New Roman"/>
              </a:rPr>
              <a:t>finali.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685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(302.2) 27:5.3 </a:t>
            </a:r>
            <a:r>
              <a:rPr sz="1200" spc="-5" dirty="0">
                <a:latin typeface="Times New Roman"/>
                <a:cs typeface="Times New Roman"/>
              </a:rPr>
              <a:t>Quando individuerete </a:t>
            </a:r>
            <a:r>
              <a:rPr sz="1200" dirty="0">
                <a:latin typeface="Times New Roman"/>
                <a:cs typeface="Times New Roman"/>
              </a:rPr>
              <a:t>il supernafino che è </a:t>
            </a:r>
            <a:r>
              <a:rPr sz="1200" spc="-5" dirty="0">
                <a:latin typeface="Times New Roman"/>
                <a:cs typeface="Times New Roman"/>
              </a:rPr>
              <a:t>esattamente ciò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desiderate verificare, </a:t>
            </a:r>
            <a:r>
              <a:rPr sz="1200" dirty="0">
                <a:latin typeface="Times New Roman"/>
                <a:cs typeface="Times New Roman"/>
              </a:rPr>
              <a:t>troverete disponibili </a:t>
            </a:r>
            <a:r>
              <a:rPr sz="1200" i="1" dirty="0">
                <a:latin typeface="Times New Roman"/>
                <a:cs typeface="Times New Roman"/>
              </a:rPr>
              <a:t>tutti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fatti  conosciuti </a:t>
            </a:r>
            <a:r>
              <a:rPr sz="1200" dirty="0">
                <a:latin typeface="Times New Roman"/>
                <a:cs typeface="Times New Roman"/>
              </a:rPr>
              <a:t>di tutti </a:t>
            </a:r>
            <a:r>
              <a:rPr sz="1200" spc="-5" dirty="0">
                <a:latin typeface="Times New Roman"/>
                <a:cs typeface="Times New Roman"/>
              </a:rPr>
              <a:t>gli Universi, perché questi </a:t>
            </a:r>
            <a:r>
              <a:rPr sz="1200" dirty="0">
                <a:latin typeface="Times New Roman"/>
                <a:cs typeface="Times New Roman"/>
              </a:rPr>
              <a:t>custodi della </a:t>
            </a:r>
            <a:r>
              <a:rPr sz="1200" spc="-5" dirty="0">
                <a:latin typeface="Times New Roman"/>
                <a:cs typeface="Times New Roman"/>
              </a:rPr>
              <a:t>conoscenza </a:t>
            </a:r>
            <a:r>
              <a:rPr sz="1200" dirty="0">
                <a:latin typeface="Times New Roman"/>
                <a:cs typeface="Times New Roman"/>
              </a:rPr>
              <a:t>sono i </a:t>
            </a:r>
            <a:r>
              <a:rPr sz="1200" spc="-5" dirty="0">
                <a:latin typeface="Times New Roman"/>
                <a:cs typeface="Times New Roman"/>
              </a:rPr>
              <a:t>compendi viventi </a:t>
            </a:r>
            <a:r>
              <a:rPr sz="1200" dirty="0">
                <a:latin typeface="Times New Roman"/>
                <a:cs typeface="Times New Roman"/>
              </a:rPr>
              <a:t>e conclusivi della </a:t>
            </a:r>
            <a:r>
              <a:rPr sz="1200" spc="-5" dirty="0">
                <a:latin typeface="Times New Roman"/>
                <a:cs typeface="Times New Roman"/>
              </a:rPr>
              <a:t>vasta rete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angeli  registratori,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estende </a:t>
            </a:r>
            <a:r>
              <a:rPr sz="1200" spc="-5" dirty="0">
                <a:latin typeface="Times New Roman"/>
                <a:cs typeface="Times New Roman"/>
              </a:rPr>
              <a:t>dai </a:t>
            </a:r>
            <a:r>
              <a:rPr sz="1200" dirty="0">
                <a:latin typeface="Times New Roman"/>
                <a:cs typeface="Times New Roman"/>
              </a:rPr>
              <a:t>serafini e </a:t>
            </a:r>
            <a:r>
              <a:rPr sz="1200" spc="-5" dirty="0">
                <a:latin typeface="Times New Roman"/>
                <a:cs typeface="Times New Roman"/>
              </a:rPr>
              <a:t>dai </a:t>
            </a:r>
            <a:r>
              <a:rPr sz="1200" dirty="0">
                <a:latin typeface="Times New Roman"/>
                <a:cs typeface="Times New Roman"/>
              </a:rPr>
              <a:t>seconafini </a:t>
            </a:r>
            <a:r>
              <a:rPr sz="1200" spc="-5" dirty="0">
                <a:latin typeface="Times New Roman"/>
                <a:cs typeface="Times New Roman"/>
              </a:rPr>
              <a:t>degli Universi </a:t>
            </a:r>
            <a:r>
              <a:rPr sz="1200" dirty="0">
                <a:latin typeface="Times New Roman"/>
                <a:cs typeface="Times New Roman"/>
              </a:rPr>
              <a:t>locali e </a:t>
            </a:r>
            <a:r>
              <a:rPr sz="1200" spc="-5" dirty="0">
                <a:latin typeface="Times New Roman"/>
                <a:cs typeface="Times New Roman"/>
              </a:rPr>
              <a:t>dei Superuniversi ai </a:t>
            </a:r>
            <a:r>
              <a:rPr sz="1200" dirty="0">
                <a:latin typeface="Times New Roman"/>
                <a:cs typeface="Times New Roman"/>
              </a:rPr>
              <a:t>capi </a:t>
            </a:r>
            <a:r>
              <a:rPr sz="1200" spc="-5" dirty="0">
                <a:latin typeface="Times New Roman"/>
                <a:cs typeface="Times New Roman"/>
              </a:rPr>
              <a:t>archivisti dei </a:t>
            </a:r>
            <a:r>
              <a:rPr sz="1200" dirty="0">
                <a:latin typeface="Times New Roman"/>
                <a:cs typeface="Times New Roman"/>
              </a:rPr>
              <a:t>supernafini  </a:t>
            </a:r>
            <a:r>
              <a:rPr sz="1200" spc="-5" dirty="0">
                <a:latin typeface="Times New Roman"/>
                <a:cs typeface="Times New Roman"/>
              </a:rPr>
              <a:t>terziari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Havona. </a:t>
            </a:r>
            <a:r>
              <a:rPr sz="1200" dirty="0">
                <a:latin typeface="Times New Roman"/>
                <a:cs typeface="Times New Roman"/>
              </a:rPr>
              <a:t>E questo </a:t>
            </a:r>
            <a:r>
              <a:rPr sz="1200" spc="-5" dirty="0">
                <a:latin typeface="Times New Roman"/>
                <a:cs typeface="Times New Roman"/>
              </a:rPr>
              <a:t>accumulo </a:t>
            </a:r>
            <a:r>
              <a:rPr sz="1200" dirty="0">
                <a:latin typeface="Times New Roman"/>
                <a:cs typeface="Times New Roman"/>
              </a:rPr>
              <a:t>vivente di conoscenza è distinto </a:t>
            </a:r>
            <a:r>
              <a:rPr sz="1200" spc="-5" dirty="0">
                <a:latin typeface="Times New Roman"/>
                <a:cs typeface="Times New Roman"/>
              </a:rPr>
              <a:t>dagli archivi ufficiali del </a:t>
            </a:r>
            <a:r>
              <a:rPr sz="1200" dirty="0">
                <a:latin typeface="Times New Roman"/>
                <a:cs typeface="Times New Roman"/>
              </a:rPr>
              <a:t>Paradiso,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sono il sommario  </a:t>
            </a:r>
            <a:r>
              <a:rPr sz="1200" spc="-5" dirty="0">
                <a:latin typeface="Times New Roman"/>
                <a:cs typeface="Times New Roman"/>
              </a:rPr>
              <a:t>cumulativo della </a:t>
            </a:r>
            <a:r>
              <a:rPr sz="1200" dirty="0">
                <a:latin typeface="Times New Roman"/>
                <a:cs typeface="Times New Roman"/>
              </a:rPr>
              <a:t>storia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universale.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9621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(302.3) 27:5.4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saggezza </a:t>
            </a:r>
            <a:r>
              <a:rPr sz="1200" spc="-5" dirty="0">
                <a:latin typeface="Times New Roman"/>
                <a:cs typeface="Times New Roman"/>
              </a:rPr>
              <a:t>della verità ha </a:t>
            </a:r>
            <a:r>
              <a:rPr sz="1200" dirty="0">
                <a:latin typeface="Times New Roman"/>
                <a:cs typeface="Times New Roman"/>
              </a:rPr>
              <a:t>origine nella divinità dell’Universo </a:t>
            </a:r>
            <a:r>
              <a:rPr sz="1200" spc="-5" dirty="0">
                <a:latin typeface="Times New Roman"/>
                <a:cs typeface="Times New Roman"/>
              </a:rPr>
              <a:t>centrale, </a:t>
            </a:r>
            <a:r>
              <a:rPr sz="1200" dirty="0">
                <a:latin typeface="Times New Roman"/>
                <a:cs typeface="Times New Roman"/>
              </a:rPr>
              <a:t>ma la </a:t>
            </a:r>
            <a:r>
              <a:rPr sz="1200" spc="-5" dirty="0">
                <a:latin typeface="Times New Roman"/>
                <a:cs typeface="Times New Roman"/>
              </a:rPr>
              <a:t>conoscenza,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conoscenza </a:t>
            </a:r>
            <a:r>
              <a:rPr sz="1200" dirty="0">
                <a:latin typeface="Times New Roman"/>
                <a:cs typeface="Times New Roman"/>
              </a:rPr>
              <a:t>esperienziale,  ha in </a:t>
            </a:r>
            <a:r>
              <a:rPr sz="1200" spc="-5" dirty="0">
                <a:latin typeface="Times New Roman"/>
                <a:cs typeface="Times New Roman"/>
              </a:rPr>
              <a:t>larga </a:t>
            </a:r>
            <a:r>
              <a:rPr sz="1200" dirty="0">
                <a:latin typeface="Times New Roman"/>
                <a:cs typeface="Times New Roman"/>
              </a:rPr>
              <a:t>misura i </a:t>
            </a:r>
            <a:r>
              <a:rPr sz="1200" spc="-5" dirty="0">
                <a:latin typeface="Times New Roman"/>
                <a:cs typeface="Times New Roman"/>
              </a:rPr>
              <a:t>suoi </a:t>
            </a:r>
            <a:r>
              <a:rPr sz="1200" dirty="0">
                <a:latin typeface="Times New Roman"/>
                <a:cs typeface="Times New Roman"/>
              </a:rPr>
              <a:t>inizi nei domini del tempo e </a:t>
            </a:r>
            <a:r>
              <a:rPr sz="1200" spc="-5" dirty="0">
                <a:latin typeface="Times New Roman"/>
                <a:cs typeface="Times New Roman"/>
              </a:rPr>
              <a:t>dello </a:t>
            </a:r>
            <a:r>
              <a:rPr sz="1200" dirty="0">
                <a:latin typeface="Times New Roman"/>
                <a:cs typeface="Times New Roman"/>
              </a:rPr>
              <a:t>spazio — da qui la </a:t>
            </a:r>
            <a:r>
              <a:rPr sz="1200" spc="-5" dirty="0">
                <a:latin typeface="Times New Roman"/>
                <a:cs typeface="Times New Roman"/>
              </a:rPr>
              <a:t>necessità </a:t>
            </a:r>
            <a:r>
              <a:rPr sz="1200" dirty="0">
                <a:latin typeface="Times New Roman"/>
                <a:cs typeface="Times New Roman"/>
              </a:rPr>
              <a:t>di mantenere le </a:t>
            </a:r>
            <a:r>
              <a:rPr sz="1200" spc="-5" dirty="0">
                <a:latin typeface="Times New Roman"/>
                <a:cs typeface="Times New Roman"/>
              </a:rPr>
              <a:t>vaste </a:t>
            </a:r>
            <a:r>
              <a:rPr sz="1200" dirty="0">
                <a:latin typeface="Times New Roman"/>
                <a:cs typeface="Times New Roman"/>
              </a:rPr>
              <a:t>organizzazioni  </a:t>
            </a:r>
            <a:r>
              <a:rPr sz="1200" spc="-5" dirty="0">
                <a:latin typeface="Times New Roman"/>
                <a:cs typeface="Times New Roman"/>
              </a:rPr>
              <a:t>superuniversali dei </a:t>
            </a:r>
            <a:r>
              <a:rPr sz="1200" dirty="0">
                <a:latin typeface="Times New Roman"/>
                <a:cs typeface="Times New Roman"/>
              </a:rPr>
              <a:t>serafini e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supernafini </a:t>
            </a:r>
            <a:r>
              <a:rPr sz="1200" spc="-5" dirty="0">
                <a:latin typeface="Times New Roman"/>
                <a:cs typeface="Times New Roman"/>
              </a:rPr>
              <a:t>registratori </a:t>
            </a:r>
            <a:r>
              <a:rPr sz="1200" dirty="0">
                <a:latin typeface="Times New Roman"/>
                <a:cs typeface="Times New Roman"/>
              </a:rPr>
              <a:t>sotto il </a:t>
            </a:r>
            <a:r>
              <a:rPr sz="1200" spc="-5" dirty="0">
                <a:latin typeface="Times New Roman"/>
                <a:cs typeface="Times New Roman"/>
              </a:rPr>
              <a:t>patrocinio degli Archivisti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Celesti.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5938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(302.4) 27:5.5 </a:t>
            </a:r>
            <a:r>
              <a:rPr sz="1200" spc="-5" dirty="0">
                <a:latin typeface="Times New Roman"/>
                <a:cs typeface="Times New Roman"/>
              </a:rPr>
              <a:t>Questi supernafini primari </a:t>
            </a:r>
            <a:r>
              <a:rPr sz="1200" dirty="0">
                <a:latin typeface="Times New Roman"/>
                <a:cs typeface="Times New Roman"/>
              </a:rPr>
              <a:t>che posseggono </a:t>
            </a:r>
            <a:r>
              <a:rPr sz="1200" spc="-5" dirty="0">
                <a:latin typeface="Times New Roman"/>
                <a:cs typeface="Times New Roman"/>
              </a:rPr>
              <a:t>per inerenza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conoscenza universale </a:t>
            </a:r>
            <a:r>
              <a:rPr sz="1200" dirty="0">
                <a:latin typeface="Times New Roman"/>
                <a:cs typeface="Times New Roman"/>
              </a:rPr>
              <a:t>sono anche responsabili </a:t>
            </a:r>
            <a:r>
              <a:rPr sz="1200" spc="-5" dirty="0">
                <a:latin typeface="Times New Roman"/>
                <a:cs typeface="Times New Roman"/>
              </a:rPr>
              <a:t>della sua  </a:t>
            </a:r>
            <a:r>
              <a:rPr sz="1200" dirty="0">
                <a:latin typeface="Times New Roman"/>
                <a:cs typeface="Times New Roman"/>
              </a:rPr>
              <a:t>organizzazione e </a:t>
            </a:r>
            <a:r>
              <a:rPr sz="1200" spc="-5" dirty="0">
                <a:latin typeface="Times New Roman"/>
                <a:cs typeface="Times New Roman"/>
              </a:rPr>
              <a:t>classificazione. Poiché essi costituiscono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biblioteca </a:t>
            </a:r>
            <a:r>
              <a:rPr sz="1200" dirty="0">
                <a:latin typeface="Times New Roman"/>
                <a:cs typeface="Times New Roman"/>
              </a:rPr>
              <a:t>vivente di </a:t>
            </a:r>
            <a:r>
              <a:rPr sz="1200" spc="-5" dirty="0">
                <a:latin typeface="Times New Roman"/>
                <a:cs typeface="Times New Roman"/>
              </a:rPr>
              <a:t>riferimento </a:t>
            </a:r>
            <a:r>
              <a:rPr sz="1200" dirty="0">
                <a:latin typeface="Times New Roman"/>
                <a:cs typeface="Times New Roman"/>
              </a:rPr>
              <a:t>dell’Universo </a:t>
            </a:r>
            <a:r>
              <a:rPr sz="1200" spc="-5" dirty="0">
                <a:latin typeface="Times New Roman"/>
                <a:cs typeface="Times New Roman"/>
              </a:rPr>
              <a:t>degli Universi, hanno  classificato </a:t>
            </a:r>
            <a:r>
              <a:rPr sz="1200" dirty="0">
                <a:latin typeface="Times New Roman"/>
                <a:cs typeface="Times New Roman"/>
              </a:rPr>
              <a:t>la conoscenza in sette </a:t>
            </a:r>
            <a:r>
              <a:rPr sz="1200" spc="-5" dirty="0">
                <a:latin typeface="Times New Roman"/>
                <a:cs typeface="Times New Roman"/>
              </a:rPr>
              <a:t>grandi </a:t>
            </a:r>
            <a:r>
              <a:rPr sz="1200" dirty="0">
                <a:latin typeface="Times New Roman"/>
                <a:cs typeface="Times New Roman"/>
              </a:rPr>
              <a:t>ordini, </a:t>
            </a:r>
            <a:r>
              <a:rPr sz="1200" spc="-5" dirty="0">
                <a:latin typeface="Times New Roman"/>
                <a:cs typeface="Times New Roman"/>
              </a:rPr>
              <a:t>ciascuno dei </a:t>
            </a:r>
            <a:r>
              <a:rPr sz="1200" dirty="0">
                <a:latin typeface="Times New Roman"/>
                <a:cs typeface="Times New Roman"/>
              </a:rPr>
              <a:t>quali con </a:t>
            </a:r>
            <a:r>
              <a:rPr sz="1200" spc="-5" dirty="0">
                <a:latin typeface="Times New Roman"/>
                <a:cs typeface="Times New Roman"/>
              </a:rPr>
              <a:t>circa </a:t>
            </a:r>
            <a:r>
              <a:rPr sz="1200" dirty="0">
                <a:latin typeface="Times New Roman"/>
                <a:cs typeface="Times New Roman"/>
              </a:rPr>
              <a:t>un milione di </a:t>
            </a:r>
            <a:r>
              <a:rPr sz="1200" spc="-5" dirty="0">
                <a:latin typeface="Times New Roman"/>
                <a:cs typeface="Times New Roman"/>
              </a:rPr>
              <a:t>suddivisioni.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facilità con </a:t>
            </a:r>
            <a:r>
              <a:rPr sz="1200" dirty="0">
                <a:latin typeface="Times New Roman"/>
                <a:cs typeface="Times New Roman"/>
              </a:rPr>
              <a:t>la quale i  </a:t>
            </a:r>
            <a:r>
              <a:rPr sz="1200" spc="-5" dirty="0">
                <a:latin typeface="Times New Roman"/>
                <a:cs typeface="Times New Roman"/>
              </a:rPr>
              <a:t>residenti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Paradiso possono consultare questa </a:t>
            </a:r>
            <a:r>
              <a:rPr sz="1200" dirty="0">
                <a:latin typeface="Times New Roman"/>
                <a:cs typeface="Times New Roman"/>
              </a:rPr>
              <a:t>vasta </a:t>
            </a:r>
            <a:r>
              <a:rPr sz="1200" spc="-5" dirty="0">
                <a:latin typeface="Times New Roman"/>
                <a:cs typeface="Times New Roman"/>
              </a:rPr>
              <a:t>riserva </a:t>
            </a:r>
            <a:r>
              <a:rPr sz="1200" dirty="0">
                <a:latin typeface="Times New Roman"/>
                <a:cs typeface="Times New Roman"/>
              </a:rPr>
              <a:t>di conoscenza è </a:t>
            </a:r>
            <a:r>
              <a:rPr sz="1200" spc="-5" dirty="0">
                <a:latin typeface="Times New Roman"/>
                <a:cs typeface="Times New Roman"/>
              </a:rPr>
              <a:t>unicamente </a:t>
            </a:r>
            <a:r>
              <a:rPr sz="1200" dirty="0">
                <a:latin typeface="Times New Roman"/>
                <a:cs typeface="Times New Roman"/>
              </a:rPr>
              <a:t>dovuta </a:t>
            </a:r>
            <a:r>
              <a:rPr sz="1200" spc="-5" dirty="0">
                <a:latin typeface="Times New Roman"/>
                <a:cs typeface="Times New Roman"/>
              </a:rPr>
              <a:t>ai saggi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volontari sforzi </a:t>
            </a:r>
            <a:r>
              <a:rPr sz="1200" spc="10" dirty="0">
                <a:latin typeface="Times New Roman"/>
                <a:cs typeface="Times New Roman"/>
              </a:rPr>
              <a:t>dei  </a:t>
            </a:r>
            <a:r>
              <a:rPr sz="1200" spc="-5" dirty="0">
                <a:latin typeface="Times New Roman"/>
                <a:cs typeface="Times New Roman"/>
              </a:rPr>
              <a:t>custodi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conoscenza. Questi custodi sono </a:t>
            </a:r>
            <a:r>
              <a:rPr sz="1200" dirty="0">
                <a:latin typeface="Times New Roman"/>
                <a:cs typeface="Times New Roman"/>
              </a:rPr>
              <a:t>anche </a:t>
            </a:r>
            <a:r>
              <a:rPr sz="1200" spc="-5" dirty="0">
                <a:latin typeface="Times New Roman"/>
                <a:cs typeface="Times New Roman"/>
              </a:rPr>
              <a:t>gli insegnanti </a:t>
            </a:r>
            <a:r>
              <a:rPr sz="1200" dirty="0">
                <a:latin typeface="Times New Roman"/>
                <a:cs typeface="Times New Roman"/>
              </a:rPr>
              <a:t>eccelsi dell’Universo </a:t>
            </a:r>
            <a:r>
              <a:rPr sz="1200" spc="-5" dirty="0">
                <a:latin typeface="Times New Roman"/>
                <a:cs typeface="Times New Roman"/>
              </a:rPr>
              <a:t>centrale. </a:t>
            </a:r>
            <a:r>
              <a:rPr sz="1200" dirty="0">
                <a:latin typeface="Times New Roman"/>
                <a:cs typeface="Times New Roman"/>
              </a:rPr>
              <a:t>Essi </a:t>
            </a:r>
            <a:r>
              <a:rPr sz="1200" spc="-5" dirty="0">
                <a:latin typeface="Times New Roman"/>
                <a:cs typeface="Times New Roman"/>
              </a:rPr>
              <a:t>distribuiscono liberamente </a:t>
            </a:r>
            <a:r>
              <a:rPr sz="1200" dirty="0">
                <a:latin typeface="Times New Roman"/>
                <a:cs typeface="Times New Roman"/>
              </a:rPr>
              <a:t>i  loro </a:t>
            </a:r>
            <a:r>
              <a:rPr sz="1200" spc="-5" dirty="0">
                <a:latin typeface="Times New Roman"/>
                <a:cs typeface="Times New Roman"/>
              </a:rPr>
              <a:t>tesori viventi </a:t>
            </a:r>
            <a:r>
              <a:rPr sz="1200" dirty="0">
                <a:latin typeface="Times New Roman"/>
                <a:cs typeface="Times New Roman"/>
              </a:rPr>
              <a:t>a tutti </a:t>
            </a:r>
            <a:r>
              <a:rPr sz="1200" spc="-5" dirty="0">
                <a:latin typeface="Times New Roman"/>
                <a:cs typeface="Times New Roman"/>
              </a:rPr>
              <a:t>gli esseri su ciascuno dei circuiti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Havona, </a:t>
            </a:r>
            <a:r>
              <a:rPr sz="1200" dirty="0">
                <a:latin typeface="Times New Roman"/>
                <a:cs typeface="Times New Roman"/>
              </a:rPr>
              <a:t>e sono </a:t>
            </a:r>
            <a:r>
              <a:rPr sz="1200" spc="-5" dirty="0">
                <a:latin typeface="Times New Roman"/>
                <a:cs typeface="Times New Roman"/>
              </a:rPr>
              <a:t>largamente </a:t>
            </a:r>
            <a:r>
              <a:rPr sz="1200" dirty="0">
                <a:latin typeface="Times New Roman"/>
                <a:cs typeface="Times New Roman"/>
              </a:rPr>
              <a:t>utilizzati, </a:t>
            </a:r>
            <a:r>
              <a:rPr sz="1200" spc="-5" dirty="0">
                <a:latin typeface="Times New Roman"/>
                <a:cs typeface="Times New Roman"/>
              </a:rPr>
              <a:t>benché </a:t>
            </a:r>
            <a:r>
              <a:rPr sz="1200" dirty="0">
                <a:latin typeface="Times New Roman"/>
                <a:cs typeface="Times New Roman"/>
              </a:rPr>
              <a:t>indirettamente,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dai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tribunali degli Antichi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Giorni. Ma questa biblioteca vivente, che </a:t>
            </a:r>
            <a:r>
              <a:rPr sz="1200" dirty="0">
                <a:latin typeface="Times New Roman"/>
                <a:cs typeface="Times New Roman"/>
              </a:rPr>
              <a:t>è a disposizione </a:t>
            </a:r>
            <a:r>
              <a:rPr sz="1200" spc="-5" dirty="0">
                <a:latin typeface="Times New Roman"/>
                <a:cs typeface="Times New Roman"/>
              </a:rPr>
              <a:t>dell’Universo centrale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Superuniversi,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non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53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531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217534" cy="41351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197485">
              <a:lnSpc>
                <a:spcPts val="1380"/>
              </a:lnSpc>
              <a:spcBef>
                <a:spcPts val="195"/>
              </a:spcBef>
            </a:pP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accessibile alle </a:t>
            </a:r>
            <a:r>
              <a:rPr sz="1200" dirty="0">
                <a:latin typeface="Times New Roman"/>
                <a:cs typeface="Times New Roman"/>
              </a:rPr>
              <a:t>creazioni </a:t>
            </a:r>
            <a:r>
              <a:rPr sz="1200" spc="-5" dirty="0">
                <a:latin typeface="Times New Roman"/>
                <a:cs typeface="Times New Roman"/>
              </a:rPr>
              <a:t>locali.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benefici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conoscenza paradisiaca </a:t>
            </a:r>
            <a:r>
              <a:rPr sz="1200" dirty="0">
                <a:latin typeface="Times New Roman"/>
                <a:cs typeface="Times New Roman"/>
              </a:rPr>
              <a:t>si </a:t>
            </a:r>
            <a:r>
              <a:rPr sz="1200" spc="-5" dirty="0">
                <a:latin typeface="Times New Roman"/>
                <a:cs typeface="Times New Roman"/>
              </a:rPr>
              <a:t>ottengono negli </a:t>
            </a:r>
            <a:r>
              <a:rPr sz="1200" dirty="0">
                <a:latin typeface="Times New Roman"/>
                <a:cs typeface="Times New Roman"/>
              </a:rPr>
              <a:t>Universi </a:t>
            </a:r>
            <a:r>
              <a:rPr sz="1200" spc="-5" dirty="0">
                <a:latin typeface="Times New Roman"/>
                <a:cs typeface="Times New Roman"/>
              </a:rPr>
              <a:t>locali </a:t>
            </a:r>
            <a:r>
              <a:rPr sz="1200" dirty="0">
                <a:latin typeface="Times New Roman"/>
                <a:cs typeface="Times New Roman"/>
              </a:rPr>
              <a:t>solo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via </a:t>
            </a:r>
            <a:r>
              <a:rPr sz="1200" spc="-5" dirty="0">
                <a:latin typeface="Times New Roman"/>
                <a:cs typeface="Times New Roman"/>
              </a:rPr>
              <a:t>indiretta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per riflettività.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889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6. I maestri di</a:t>
            </a:r>
            <a:r>
              <a:rPr sz="1600" b="1" spc="10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filosofia</a:t>
            </a:r>
            <a:endParaRPr sz="1600">
              <a:latin typeface="Times New Roman"/>
              <a:cs typeface="Times New Roman"/>
            </a:endParaRPr>
          </a:p>
          <a:p>
            <a:pPr marL="88900" marR="211454">
              <a:lnSpc>
                <a:spcPts val="1370"/>
              </a:lnSpc>
              <a:spcBef>
                <a:spcPts val="142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(302.5) 27:6.1 </a:t>
            </a:r>
            <a:r>
              <a:rPr sz="1200" dirty="0">
                <a:latin typeface="Times New Roman"/>
                <a:cs typeface="Times New Roman"/>
              </a:rPr>
              <a:t>Dopo la </a:t>
            </a:r>
            <a:r>
              <a:rPr sz="1200" spc="-5" dirty="0">
                <a:latin typeface="Times New Roman"/>
                <a:cs typeface="Times New Roman"/>
              </a:rPr>
              <a:t>soddisfazione suprema dell’adorazione c’è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gioia della filosofia. Per quanto </a:t>
            </a:r>
            <a:r>
              <a:rPr sz="1200" dirty="0">
                <a:latin typeface="Times New Roman"/>
                <a:cs typeface="Times New Roman"/>
              </a:rPr>
              <a:t>ci </a:t>
            </a:r>
            <a:r>
              <a:rPr sz="1200" spc="-5" dirty="0">
                <a:latin typeface="Times New Roman"/>
                <a:cs typeface="Times New Roman"/>
              </a:rPr>
              <a:t>si elevi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quanto lontano </a:t>
            </a:r>
            <a:r>
              <a:rPr sz="1200" spc="-5" dirty="0">
                <a:latin typeface="Times New Roman"/>
                <a:cs typeface="Times New Roman"/>
              </a:rPr>
              <a:t>si  avanzi rimarranno </a:t>
            </a:r>
            <a:r>
              <a:rPr sz="1200" dirty="0">
                <a:latin typeface="Times New Roman"/>
                <a:cs typeface="Times New Roman"/>
              </a:rPr>
              <a:t>sempre mille </a:t>
            </a:r>
            <a:r>
              <a:rPr sz="1200" spc="-5" dirty="0">
                <a:latin typeface="Times New Roman"/>
                <a:cs typeface="Times New Roman"/>
              </a:rPr>
              <a:t>misteri </a:t>
            </a:r>
            <a:r>
              <a:rPr sz="1200" dirty="0">
                <a:latin typeface="Times New Roman"/>
                <a:cs typeface="Times New Roman"/>
              </a:rPr>
              <a:t>che richiedono, </a:t>
            </a:r>
            <a:r>
              <a:rPr sz="1200" spc="-5" dirty="0">
                <a:latin typeface="Times New Roman"/>
                <a:cs typeface="Times New Roman"/>
              </a:rPr>
              <a:t>per tentarne </a:t>
            </a:r>
            <a:r>
              <a:rPr sz="1200" dirty="0">
                <a:latin typeface="Times New Roman"/>
                <a:cs typeface="Times New Roman"/>
              </a:rPr>
              <a:t>la risoluzione, </a:t>
            </a:r>
            <a:r>
              <a:rPr sz="1200" spc="-5" dirty="0">
                <a:latin typeface="Times New Roman"/>
                <a:cs typeface="Times New Roman"/>
              </a:rPr>
              <a:t>l’impiego della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filosofia.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685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(302.6) 27:6.2 </a:t>
            </a:r>
            <a:r>
              <a:rPr sz="1200" dirty="0">
                <a:latin typeface="Times New Roman"/>
                <a:cs typeface="Times New Roman"/>
              </a:rPr>
              <a:t>I maestri di </a:t>
            </a:r>
            <a:r>
              <a:rPr sz="1200" spc="-5" dirty="0">
                <a:latin typeface="Times New Roman"/>
                <a:cs typeface="Times New Roman"/>
              </a:rPr>
              <a:t>filosofia del Paradiso </a:t>
            </a:r>
            <a:r>
              <a:rPr sz="1200" dirty="0">
                <a:latin typeface="Times New Roman"/>
                <a:cs typeface="Times New Roman"/>
              </a:rPr>
              <a:t>provano </a:t>
            </a:r>
            <a:r>
              <a:rPr sz="1200" spc="-5" dirty="0">
                <a:latin typeface="Times New Roman"/>
                <a:cs typeface="Times New Roman"/>
              </a:rPr>
              <a:t>grande diletto nel guidare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menti dei </a:t>
            </a:r>
            <a:r>
              <a:rPr sz="1200" dirty="0">
                <a:latin typeface="Times New Roman"/>
                <a:cs typeface="Times New Roman"/>
              </a:rPr>
              <a:t>suoi abitanti, </a:t>
            </a:r>
            <a:r>
              <a:rPr sz="1200" spc="-5" dirty="0">
                <a:latin typeface="Times New Roman"/>
                <a:cs typeface="Times New Roman"/>
              </a:rPr>
              <a:t>sia nativi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ascendenti,  nell’esaltante impegno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cercare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risolvere </a:t>
            </a:r>
            <a:r>
              <a:rPr sz="1200" dirty="0">
                <a:latin typeface="Times New Roman"/>
                <a:cs typeface="Times New Roman"/>
              </a:rPr>
              <a:t>i problemi </a:t>
            </a:r>
            <a:r>
              <a:rPr sz="1200" spc="-5" dirty="0">
                <a:latin typeface="Times New Roman"/>
                <a:cs typeface="Times New Roman"/>
              </a:rPr>
              <a:t>universali. Questi maestri superafici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filosofia sono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“saggi </a:t>
            </a:r>
            <a:r>
              <a:rPr sz="1200" spc="10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cielo”, </a:t>
            </a:r>
            <a:r>
              <a:rPr sz="1200" spc="-5" dirty="0">
                <a:latin typeface="Times New Roman"/>
                <a:cs typeface="Times New Roman"/>
              </a:rPr>
              <a:t>gli  esseri </a:t>
            </a:r>
            <a:r>
              <a:rPr sz="1200" dirty="0">
                <a:latin typeface="Times New Roman"/>
                <a:cs typeface="Times New Roman"/>
              </a:rPr>
              <a:t>di saggezza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fanno uso </a:t>
            </a:r>
            <a:r>
              <a:rPr sz="1200" spc="-5" dirty="0">
                <a:latin typeface="Times New Roman"/>
                <a:cs typeface="Times New Roman"/>
              </a:rPr>
              <a:t>della verità della conoscenza </a:t>
            </a:r>
            <a:r>
              <a:rPr sz="1200" dirty="0">
                <a:latin typeface="Times New Roman"/>
                <a:cs typeface="Times New Roman"/>
              </a:rPr>
              <a:t>e dei </a:t>
            </a:r>
            <a:r>
              <a:rPr sz="1200" spc="-5" dirty="0">
                <a:latin typeface="Times New Roman"/>
                <a:cs typeface="Times New Roman"/>
              </a:rPr>
              <a:t>fatti dell’esperienza nei loro sforzi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vincere l’incognito. </a:t>
            </a:r>
            <a:r>
              <a:rPr sz="1200" dirty="0">
                <a:latin typeface="Times New Roman"/>
                <a:cs typeface="Times New Roman"/>
              </a:rPr>
              <a:t>Con  loro la </a:t>
            </a:r>
            <a:r>
              <a:rPr sz="1200" spc="-5" dirty="0">
                <a:latin typeface="Times New Roman"/>
                <a:cs typeface="Times New Roman"/>
              </a:rPr>
              <a:t>conoscenza raggiunge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verità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l’esperienza si eleva </a:t>
            </a:r>
            <a:r>
              <a:rPr sz="1200" dirty="0">
                <a:latin typeface="Times New Roman"/>
                <a:cs typeface="Times New Roman"/>
              </a:rPr>
              <a:t>a saggezza.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Paradiso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personalità ascendenti dello spazio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fanno</a:t>
            </a:r>
            <a:endParaRPr sz="1200">
              <a:latin typeface="Times New Roman"/>
              <a:cs typeface="Times New Roman"/>
            </a:endParaRPr>
          </a:p>
          <a:p>
            <a:pPr marL="88900" marR="424815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l’esperienza dei </a:t>
            </a:r>
            <a:r>
              <a:rPr sz="1200" dirty="0">
                <a:latin typeface="Times New Roman"/>
                <a:cs typeface="Times New Roman"/>
              </a:rPr>
              <a:t>vertici </a:t>
            </a:r>
            <a:r>
              <a:rPr sz="1200" spc="-5" dirty="0">
                <a:latin typeface="Times New Roman"/>
                <a:cs typeface="Times New Roman"/>
              </a:rPr>
              <a:t>dell’essere: </a:t>
            </a:r>
            <a:r>
              <a:rPr sz="1200" dirty="0">
                <a:latin typeface="Times New Roman"/>
                <a:cs typeface="Times New Roman"/>
              </a:rPr>
              <a:t>hanno la </a:t>
            </a:r>
            <a:r>
              <a:rPr sz="1200" spc="-5" dirty="0">
                <a:latin typeface="Times New Roman"/>
                <a:cs typeface="Times New Roman"/>
              </a:rPr>
              <a:t>conoscenza; conoscono </a:t>
            </a:r>
            <a:r>
              <a:rPr sz="1200" dirty="0">
                <a:latin typeface="Times New Roman"/>
                <a:cs typeface="Times New Roman"/>
              </a:rPr>
              <a:t>la verità; possono </a:t>
            </a:r>
            <a:r>
              <a:rPr sz="1200" spc="-5" dirty="0">
                <a:latin typeface="Times New Roman"/>
                <a:cs typeface="Times New Roman"/>
              </a:rPr>
              <a:t>filosofare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pensare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verità; </a:t>
            </a:r>
            <a:r>
              <a:rPr sz="1200" dirty="0">
                <a:latin typeface="Times New Roman"/>
                <a:cs typeface="Times New Roman"/>
              </a:rPr>
              <a:t>possono  </a:t>
            </a:r>
            <a:r>
              <a:rPr sz="1200" spc="-5" dirty="0">
                <a:latin typeface="Times New Roman"/>
                <a:cs typeface="Times New Roman"/>
              </a:rPr>
              <a:t>anche cercare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abbracciare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concetti </a:t>
            </a:r>
            <a:r>
              <a:rPr sz="1200" dirty="0">
                <a:latin typeface="Times New Roman"/>
                <a:cs typeface="Times New Roman"/>
              </a:rPr>
              <a:t>dell’Ultimo e </a:t>
            </a:r>
            <a:r>
              <a:rPr sz="1200" spc="-5" dirty="0">
                <a:latin typeface="Times New Roman"/>
                <a:cs typeface="Times New Roman"/>
              </a:rPr>
              <a:t>tentare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afferrare </a:t>
            </a:r>
            <a:r>
              <a:rPr sz="1200" dirty="0">
                <a:latin typeface="Times New Roman"/>
                <a:cs typeface="Times New Roman"/>
              </a:rPr>
              <a:t>le tecniche degli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Assoluti.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167005">
              <a:lnSpc>
                <a:spcPct val="959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(303.1) 27:6.3 </a:t>
            </a:r>
            <a:r>
              <a:rPr sz="1200" spc="-5" dirty="0">
                <a:latin typeface="Times New Roman"/>
                <a:cs typeface="Times New Roman"/>
              </a:rPr>
              <a:t>All’estremità meridionale del </a:t>
            </a:r>
            <a:r>
              <a:rPr sz="1200" dirty="0">
                <a:latin typeface="Times New Roman"/>
                <a:cs typeface="Times New Roman"/>
              </a:rPr>
              <a:t>vasto dominio del </a:t>
            </a:r>
            <a:r>
              <a:rPr sz="1200" spc="-5" dirty="0">
                <a:latin typeface="Times New Roman"/>
                <a:cs typeface="Times New Roman"/>
              </a:rPr>
              <a:t>Paradiso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maestri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filosofia </a:t>
            </a:r>
            <a:r>
              <a:rPr sz="1200" dirty="0">
                <a:latin typeface="Times New Roman"/>
                <a:cs typeface="Times New Roman"/>
              </a:rPr>
              <a:t>conducono </a:t>
            </a:r>
            <a:r>
              <a:rPr sz="1200" spc="-5" dirty="0">
                <a:latin typeface="Times New Roman"/>
                <a:cs typeface="Times New Roman"/>
              </a:rPr>
              <a:t>dei corsi </a:t>
            </a:r>
            <a:r>
              <a:rPr sz="1200" dirty="0">
                <a:latin typeface="Times New Roman"/>
                <a:cs typeface="Times New Roman"/>
              </a:rPr>
              <a:t>approfonditi </a:t>
            </a:r>
            <a:r>
              <a:rPr sz="1200" spc="-5" dirty="0">
                <a:latin typeface="Times New Roman"/>
                <a:cs typeface="Times New Roman"/>
              </a:rPr>
              <a:t>nelle  settanta </a:t>
            </a:r>
            <a:r>
              <a:rPr sz="1200" dirty="0">
                <a:latin typeface="Times New Roman"/>
                <a:cs typeface="Times New Roman"/>
              </a:rPr>
              <a:t>divisioni </a:t>
            </a:r>
            <a:r>
              <a:rPr sz="1200" spc="-5" dirty="0">
                <a:latin typeface="Times New Roman"/>
                <a:cs typeface="Times New Roman"/>
              </a:rPr>
              <a:t>funzionali della saggezza. Qui </a:t>
            </a:r>
            <a:r>
              <a:rPr sz="1200" dirty="0">
                <a:latin typeface="Times New Roman"/>
                <a:cs typeface="Times New Roman"/>
              </a:rPr>
              <a:t>essi </a:t>
            </a:r>
            <a:r>
              <a:rPr sz="1200" spc="-5" dirty="0">
                <a:latin typeface="Times New Roman"/>
                <a:cs typeface="Times New Roman"/>
              </a:rPr>
              <a:t>discutono </a:t>
            </a:r>
            <a:r>
              <a:rPr sz="1200" dirty="0">
                <a:latin typeface="Times New Roman"/>
                <a:cs typeface="Times New Roman"/>
              </a:rPr>
              <a:t>sui </a:t>
            </a:r>
            <a:r>
              <a:rPr sz="1200" spc="-5" dirty="0">
                <a:latin typeface="Times New Roman"/>
                <a:cs typeface="Times New Roman"/>
              </a:rPr>
              <a:t>piani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sui disegni dell’Infinità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cercano </a:t>
            </a:r>
            <a:r>
              <a:rPr sz="1200" dirty="0">
                <a:latin typeface="Times New Roman"/>
                <a:cs typeface="Times New Roman"/>
              </a:rPr>
              <a:t>di coordinare le  </a:t>
            </a:r>
            <a:r>
              <a:rPr sz="1200" spc="-5" dirty="0">
                <a:latin typeface="Times New Roman"/>
                <a:cs typeface="Times New Roman"/>
              </a:rPr>
              <a:t>esperienze, </a:t>
            </a:r>
            <a:r>
              <a:rPr sz="1200" dirty="0">
                <a:latin typeface="Times New Roman"/>
                <a:cs typeface="Times New Roman"/>
              </a:rPr>
              <a:t>e di ricomporre la </a:t>
            </a:r>
            <a:r>
              <a:rPr sz="1200" spc="-5" dirty="0">
                <a:latin typeface="Times New Roman"/>
                <a:cs typeface="Times New Roman"/>
              </a:rPr>
              <a:t>conoscenza, </a:t>
            </a:r>
            <a:r>
              <a:rPr sz="1200" dirty="0">
                <a:latin typeface="Times New Roman"/>
                <a:cs typeface="Times New Roman"/>
              </a:rPr>
              <a:t>di tutti </a:t>
            </a:r>
            <a:r>
              <a:rPr sz="1200" spc="-5" dirty="0">
                <a:latin typeface="Times New Roman"/>
                <a:cs typeface="Times New Roman"/>
              </a:rPr>
              <a:t>coloro che </a:t>
            </a:r>
            <a:r>
              <a:rPr sz="1200" dirty="0">
                <a:latin typeface="Times New Roman"/>
                <a:cs typeface="Times New Roman"/>
              </a:rPr>
              <a:t>hanno </a:t>
            </a:r>
            <a:r>
              <a:rPr sz="1200" spc="-5" dirty="0">
                <a:latin typeface="Times New Roman"/>
                <a:cs typeface="Times New Roman"/>
              </a:rPr>
              <a:t>accesso alla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saggezza. Essi hanno </a:t>
            </a:r>
            <a:r>
              <a:rPr sz="1200" dirty="0">
                <a:latin typeface="Times New Roman"/>
                <a:cs typeface="Times New Roman"/>
              </a:rPr>
              <a:t>sviluppato una </a:t>
            </a:r>
            <a:r>
              <a:rPr sz="1200" spc="-5" dirty="0">
                <a:latin typeface="Times New Roman"/>
                <a:cs typeface="Times New Roman"/>
              </a:rPr>
              <a:t>capacità  altamente specializzata </a:t>
            </a:r>
            <a:r>
              <a:rPr sz="1200" spc="-10" dirty="0">
                <a:latin typeface="Times New Roman"/>
                <a:cs typeface="Times New Roman"/>
              </a:rPr>
              <a:t>nei </a:t>
            </a:r>
            <a:r>
              <a:rPr sz="1200" spc="-5" dirty="0">
                <a:latin typeface="Times New Roman"/>
                <a:cs typeface="Times New Roman"/>
              </a:rPr>
              <a:t>confronti dei </a:t>
            </a:r>
            <a:r>
              <a:rPr sz="1200" dirty="0">
                <a:latin typeface="Times New Roman"/>
                <a:cs typeface="Times New Roman"/>
              </a:rPr>
              <a:t>vari problemi dell’Universo, ma le loro </a:t>
            </a:r>
            <a:r>
              <a:rPr sz="1200" spc="-5" dirty="0">
                <a:latin typeface="Times New Roman"/>
                <a:cs typeface="Times New Roman"/>
              </a:rPr>
              <a:t>conclusioni </a:t>
            </a:r>
            <a:r>
              <a:rPr sz="1200" dirty="0">
                <a:latin typeface="Times New Roman"/>
                <a:cs typeface="Times New Roman"/>
              </a:rPr>
              <a:t>finali sono </a:t>
            </a:r>
            <a:r>
              <a:rPr sz="1200" spc="-5" dirty="0">
                <a:latin typeface="Times New Roman"/>
                <a:cs typeface="Times New Roman"/>
              </a:rPr>
              <a:t>sempre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accordo  uniforme.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50">
              <a:latin typeface="Times New Roman"/>
              <a:cs typeface="Times New Roman"/>
            </a:endParaRPr>
          </a:p>
          <a:p>
            <a:pPr marL="88900" marR="13716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(303.2) 27:6.4 </a:t>
            </a:r>
            <a:r>
              <a:rPr sz="1200" spc="-5" dirty="0">
                <a:latin typeface="Times New Roman"/>
                <a:cs typeface="Times New Roman"/>
              </a:rPr>
              <a:t>Questi filosofi del Paradiso impiegano ogni metodo possibile d’istruzione, inclusa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tecnica grafica superiore </a:t>
            </a:r>
            <a:r>
              <a:rPr sz="1200" dirty="0">
                <a:latin typeface="Times New Roman"/>
                <a:cs typeface="Times New Roman"/>
              </a:rPr>
              <a:t>di Havona  e </a:t>
            </a:r>
            <a:r>
              <a:rPr sz="1200" spc="-5" dirty="0">
                <a:latin typeface="Times New Roman"/>
                <a:cs typeface="Times New Roman"/>
              </a:rPr>
              <a:t>certi metodi del </a:t>
            </a:r>
            <a:r>
              <a:rPr sz="1200" dirty="0">
                <a:latin typeface="Times New Roman"/>
                <a:cs typeface="Times New Roman"/>
              </a:rPr>
              <a:t>Paradiso di </a:t>
            </a:r>
            <a:r>
              <a:rPr sz="1200" spc="-5" dirty="0">
                <a:latin typeface="Times New Roman"/>
                <a:cs typeface="Times New Roman"/>
              </a:rPr>
              <a:t>comunicazione delle informazioni. </a:t>
            </a:r>
            <a:r>
              <a:rPr sz="1200" dirty="0">
                <a:latin typeface="Times New Roman"/>
                <a:cs typeface="Times New Roman"/>
              </a:rPr>
              <a:t>Tutte tali </a:t>
            </a:r>
            <a:r>
              <a:rPr sz="1200" spc="-5" dirty="0">
                <a:latin typeface="Times New Roman"/>
                <a:cs typeface="Times New Roman"/>
              </a:rPr>
              <a:t>tecniche </a:t>
            </a:r>
            <a:r>
              <a:rPr sz="1200" dirty="0">
                <a:latin typeface="Times New Roman"/>
                <a:cs typeface="Times New Roman"/>
              </a:rPr>
              <a:t>superiori per </a:t>
            </a:r>
            <a:r>
              <a:rPr sz="1200" spc="-5" dirty="0">
                <a:latin typeface="Times New Roman"/>
                <a:cs typeface="Times New Roman"/>
              </a:rPr>
              <a:t>impartire </a:t>
            </a:r>
            <a:r>
              <a:rPr sz="1200" dirty="0">
                <a:latin typeface="Times New Roman"/>
                <a:cs typeface="Times New Roman"/>
              </a:rPr>
              <a:t>conoscenza e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53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532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203565" cy="395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76200">
              <a:lnSpc>
                <a:spcPts val="1410"/>
              </a:lnSpc>
              <a:spcBef>
                <a:spcPts val="100"/>
              </a:spcBef>
            </a:pPr>
            <a:r>
              <a:rPr sz="1200" spc="-5" dirty="0">
                <a:latin typeface="Times New Roman"/>
                <a:cs typeface="Times New Roman"/>
              </a:rPr>
              <a:t>trasmettere </a:t>
            </a:r>
            <a:r>
              <a:rPr sz="1200" dirty="0">
                <a:latin typeface="Times New Roman"/>
                <a:cs typeface="Times New Roman"/>
              </a:rPr>
              <a:t>idee </a:t>
            </a:r>
            <a:r>
              <a:rPr sz="1200" spc="-5" dirty="0">
                <a:latin typeface="Times New Roman"/>
                <a:cs typeface="Times New Roman"/>
              </a:rPr>
              <a:t>superano totalmente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capacità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comprensione </a:t>
            </a:r>
            <a:r>
              <a:rPr sz="1200" dirty="0">
                <a:latin typeface="Times New Roman"/>
                <a:cs typeface="Times New Roman"/>
              </a:rPr>
              <a:t>anche della mente umana più </a:t>
            </a:r>
            <a:r>
              <a:rPr sz="1200" spc="-5" dirty="0">
                <a:latin typeface="Times New Roman"/>
                <a:cs typeface="Times New Roman"/>
              </a:rPr>
              <a:t>altamente sviluppata.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Un’ora</a:t>
            </a:r>
            <a:endParaRPr sz="1200">
              <a:latin typeface="Times New Roman"/>
              <a:cs typeface="Times New Roman"/>
            </a:endParaRPr>
          </a:p>
          <a:p>
            <a:pPr marL="76200" marR="69850">
              <a:lnSpc>
                <a:spcPts val="1380"/>
              </a:lnSpc>
              <a:spcBef>
                <a:spcPts val="65"/>
              </a:spcBef>
            </a:pPr>
            <a:r>
              <a:rPr sz="1200" dirty="0">
                <a:latin typeface="Times New Roman"/>
                <a:cs typeface="Times New Roman"/>
              </a:rPr>
              <a:t>d’istruzione in </a:t>
            </a:r>
            <a:r>
              <a:rPr sz="1200" spc="-5" dirty="0">
                <a:latin typeface="Times New Roman"/>
                <a:cs typeface="Times New Roman"/>
              </a:rPr>
              <a:t>Paradiso equivarrebbe </a:t>
            </a:r>
            <a:r>
              <a:rPr sz="1200" dirty="0">
                <a:latin typeface="Times New Roman"/>
                <a:cs typeface="Times New Roman"/>
              </a:rPr>
              <a:t>a diecimila </a:t>
            </a:r>
            <a:r>
              <a:rPr sz="1200" spc="-5" dirty="0">
                <a:latin typeface="Times New Roman"/>
                <a:cs typeface="Times New Roman"/>
              </a:rPr>
              <a:t>anni </a:t>
            </a:r>
            <a:r>
              <a:rPr sz="1200" dirty="0">
                <a:latin typeface="Times New Roman"/>
                <a:cs typeface="Times New Roman"/>
              </a:rPr>
              <a:t>dei metodi </a:t>
            </a:r>
            <a:r>
              <a:rPr sz="1200" spc="-5" dirty="0">
                <a:latin typeface="Times New Roman"/>
                <a:cs typeface="Times New Roman"/>
              </a:rPr>
              <a:t>mnemotecnici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Urantia. Voi </a:t>
            </a:r>
            <a:r>
              <a:rPr sz="1200" dirty="0">
                <a:latin typeface="Times New Roman"/>
                <a:cs typeface="Times New Roman"/>
              </a:rPr>
              <a:t>non potete </a:t>
            </a:r>
            <a:r>
              <a:rPr sz="1200" spc="-5" dirty="0">
                <a:latin typeface="Times New Roman"/>
                <a:cs typeface="Times New Roman"/>
              </a:rPr>
              <a:t>afferrare queste </a:t>
            </a:r>
            <a:r>
              <a:rPr sz="1200" dirty="0">
                <a:latin typeface="Times New Roman"/>
                <a:cs typeface="Times New Roman"/>
              </a:rPr>
              <a:t>tecniche  di </a:t>
            </a:r>
            <a:r>
              <a:rPr sz="1200" spc="-5" dirty="0">
                <a:latin typeface="Times New Roman"/>
                <a:cs typeface="Times New Roman"/>
              </a:rPr>
              <a:t>comunicazione </a:t>
            </a:r>
            <a:r>
              <a:rPr sz="1200" dirty="0">
                <a:latin typeface="Times New Roman"/>
                <a:cs typeface="Times New Roman"/>
              </a:rPr>
              <a:t>e non c’è </a:t>
            </a:r>
            <a:r>
              <a:rPr sz="1200" spc="-5" dirty="0">
                <a:latin typeface="Times New Roman"/>
                <a:cs typeface="Times New Roman"/>
              </a:rPr>
              <a:t>assolutamente </a:t>
            </a:r>
            <a:r>
              <a:rPr sz="1200" dirty="0">
                <a:latin typeface="Times New Roman"/>
                <a:cs typeface="Times New Roman"/>
              </a:rPr>
              <a:t>nulla </a:t>
            </a:r>
            <a:r>
              <a:rPr sz="1200" spc="-5" dirty="0">
                <a:latin typeface="Times New Roman"/>
                <a:cs typeface="Times New Roman"/>
              </a:rPr>
              <a:t>nell’esperienza </a:t>
            </a:r>
            <a:r>
              <a:rPr sz="1200" dirty="0">
                <a:latin typeface="Times New Roman"/>
                <a:cs typeface="Times New Roman"/>
              </a:rPr>
              <a:t>umana </a:t>
            </a:r>
            <a:r>
              <a:rPr sz="1200" spc="-5" dirty="0">
                <a:latin typeface="Times New Roman"/>
                <a:cs typeface="Times New Roman"/>
              </a:rPr>
              <a:t>cui </a:t>
            </a:r>
            <a:r>
              <a:rPr sz="1200" dirty="0">
                <a:latin typeface="Times New Roman"/>
                <a:cs typeface="Times New Roman"/>
              </a:rPr>
              <a:t>possano </a:t>
            </a:r>
            <a:r>
              <a:rPr sz="1200" spc="-5" dirty="0">
                <a:latin typeface="Times New Roman"/>
                <a:cs typeface="Times New Roman"/>
              </a:rPr>
              <a:t>essere paragonate, </a:t>
            </a:r>
            <a:r>
              <a:rPr sz="1200" dirty="0">
                <a:latin typeface="Times New Roman"/>
                <a:cs typeface="Times New Roman"/>
              </a:rPr>
              <a:t>niente </a:t>
            </a:r>
            <a:r>
              <a:rPr sz="1200" spc="-5" dirty="0">
                <a:latin typeface="Times New Roman"/>
                <a:cs typeface="Times New Roman"/>
              </a:rPr>
              <a:t>cui possano  assomigliare.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685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(303.3) 27:6.5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maestri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filosofia provano </a:t>
            </a:r>
            <a:r>
              <a:rPr sz="1200" dirty="0">
                <a:latin typeface="Times New Roman"/>
                <a:cs typeface="Times New Roman"/>
              </a:rPr>
              <a:t>un piacere </a:t>
            </a:r>
            <a:r>
              <a:rPr sz="1200" spc="-5" dirty="0">
                <a:latin typeface="Times New Roman"/>
                <a:cs typeface="Times New Roman"/>
              </a:rPr>
              <a:t>supremo </a:t>
            </a:r>
            <a:r>
              <a:rPr sz="1200" dirty="0">
                <a:latin typeface="Times New Roman"/>
                <a:cs typeface="Times New Roman"/>
              </a:rPr>
              <a:t>nel comunicare la </a:t>
            </a:r>
            <a:r>
              <a:rPr sz="1200" spc="-5" dirty="0">
                <a:latin typeface="Times New Roman"/>
                <a:cs typeface="Times New Roman"/>
              </a:rPr>
              <a:t>loro interpretazione </a:t>
            </a:r>
            <a:r>
              <a:rPr sz="1200" dirty="0">
                <a:latin typeface="Times New Roman"/>
                <a:cs typeface="Times New Roman"/>
              </a:rPr>
              <a:t>dell’Universo </a:t>
            </a:r>
            <a:r>
              <a:rPr sz="1200" spc="-5" dirty="0">
                <a:latin typeface="Times New Roman"/>
                <a:cs typeface="Times New Roman"/>
              </a:rPr>
              <a:t>degli </a:t>
            </a:r>
            <a:r>
              <a:rPr sz="1200" dirty="0">
                <a:latin typeface="Times New Roman"/>
                <a:cs typeface="Times New Roman"/>
              </a:rPr>
              <a:t>Universi </a:t>
            </a:r>
            <a:r>
              <a:rPr sz="1200" spc="-5" dirty="0">
                <a:latin typeface="Times New Roman"/>
                <a:cs typeface="Times New Roman"/>
              </a:rPr>
              <a:t>agli  esseri </a:t>
            </a:r>
            <a:r>
              <a:rPr sz="1200" dirty="0">
                <a:latin typeface="Times New Roman"/>
                <a:cs typeface="Times New Roman"/>
              </a:rPr>
              <a:t>che sono </a:t>
            </a:r>
            <a:r>
              <a:rPr sz="1200" spc="-5" dirty="0">
                <a:latin typeface="Times New Roman"/>
                <a:cs typeface="Times New Roman"/>
              </a:rPr>
              <a:t>ascesi </a:t>
            </a:r>
            <a:r>
              <a:rPr sz="1200" dirty="0">
                <a:latin typeface="Times New Roman"/>
                <a:cs typeface="Times New Roman"/>
              </a:rPr>
              <a:t>dai mondi dello spazio. E </a:t>
            </a:r>
            <a:r>
              <a:rPr sz="1200" spc="-5" dirty="0">
                <a:latin typeface="Times New Roman"/>
                <a:cs typeface="Times New Roman"/>
              </a:rPr>
              <a:t>sebbene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filosofia </a:t>
            </a:r>
            <a:r>
              <a:rPr sz="1200" dirty="0">
                <a:latin typeface="Times New Roman"/>
                <a:cs typeface="Times New Roman"/>
              </a:rPr>
              <a:t>non possa </a:t>
            </a:r>
            <a:r>
              <a:rPr sz="1200" spc="-5" dirty="0">
                <a:latin typeface="Times New Roman"/>
                <a:cs typeface="Times New Roman"/>
              </a:rPr>
              <a:t>mai essere così </a:t>
            </a:r>
            <a:r>
              <a:rPr sz="1200" dirty="0">
                <a:latin typeface="Times New Roman"/>
                <a:cs typeface="Times New Roman"/>
              </a:rPr>
              <a:t>ferma </a:t>
            </a:r>
            <a:r>
              <a:rPr sz="1200" spc="-5" dirty="0">
                <a:latin typeface="Times New Roman"/>
                <a:cs typeface="Times New Roman"/>
              </a:rPr>
              <a:t>nelle sue conclusioni </a:t>
            </a:r>
            <a:r>
              <a:rPr sz="1200" spc="5" dirty="0">
                <a:latin typeface="Times New Roman"/>
                <a:cs typeface="Times New Roman"/>
              </a:rPr>
              <a:t>quanto </a:t>
            </a:r>
            <a:r>
              <a:rPr sz="1200" dirty="0">
                <a:latin typeface="Times New Roman"/>
                <a:cs typeface="Times New Roman"/>
              </a:rPr>
              <a:t>i  </a:t>
            </a:r>
            <a:r>
              <a:rPr sz="1200" spc="-5" dirty="0">
                <a:latin typeface="Times New Roman"/>
                <a:cs typeface="Times New Roman"/>
              </a:rPr>
              <a:t>fatti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conoscenza </a:t>
            </a:r>
            <a:r>
              <a:rPr sz="1200" dirty="0">
                <a:latin typeface="Times New Roman"/>
                <a:cs typeface="Times New Roman"/>
              </a:rPr>
              <a:t>e le </a:t>
            </a:r>
            <a:r>
              <a:rPr sz="1200" spc="-5" dirty="0">
                <a:latin typeface="Times New Roman"/>
                <a:cs typeface="Times New Roman"/>
              </a:rPr>
              <a:t>verità dell’esperienza, </a:t>
            </a:r>
            <a:r>
              <a:rPr sz="1200" dirty="0">
                <a:latin typeface="Times New Roman"/>
                <a:cs typeface="Times New Roman"/>
              </a:rPr>
              <a:t>tuttavia, </a:t>
            </a:r>
            <a:r>
              <a:rPr sz="1200" spc="-5" dirty="0">
                <a:latin typeface="Times New Roman"/>
                <a:cs typeface="Times New Roman"/>
              </a:rPr>
              <a:t>quando avrete ascoltato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dissertazioni </a:t>
            </a:r>
            <a:r>
              <a:rPr sz="1200" dirty="0">
                <a:latin typeface="Times New Roman"/>
                <a:cs typeface="Times New Roman"/>
              </a:rPr>
              <a:t>di questi supernafini primari </a:t>
            </a:r>
            <a:r>
              <a:rPr sz="1200" spc="-5" dirty="0">
                <a:latin typeface="Times New Roman"/>
                <a:cs typeface="Times New Roman"/>
              </a:rPr>
              <a:t>sui  problemi irrisolti dell’eternità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sui compimenti degli Assoluti, proverete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soddisfazione certa </a:t>
            </a:r>
            <a:r>
              <a:rPr sz="1200" dirty="0">
                <a:latin typeface="Times New Roman"/>
                <a:cs typeface="Times New Roman"/>
              </a:rPr>
              <a:t>e duratura </a:t>
            </a:r>
            <a:r>
              <a:rPr sz="1200" spc="-5" dirty="0">
                <a:latin typeface="Times New Roman"/>
                <a:cs typeface="Times New Roman"/>
              </a:rPr>
              <a:t>riguardo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10" dirty="0">
                <a:latin typeface="Times New Roman"/>
                <a:cs typeface="Times New Roman"/>
              </a:rPr>
              <a:t>tali </a:t>
            </a:r>
            <a:r>
              <a:rPr sz="1200" dirty="0">
                <a:latin typeface="Times New Roman"/>
                <a:cs typeface="Times New Roman"/>
              </a:rPr>
              <a:t>questioni  non</a:t>
            </a:r>
            <a:r>
              <a:rPr sz="1200" spc="-5" dirty="0">
                <a:latin typeface="Times New Roman"/>
                <a:cs typeface="Times New Roman"/>
              </a:rPr>
              <a:t> risolte.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26098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(303.4) 27:6.6 </a:t>
            </a:r>
            <a:r>
              <a:rPr sz="1200" spc="-5" dirty="0">
                <a:latin typeface="Times New Roman"/>
                <a:cs typeface="Times New Roman"/>
              </a:rPr>
              <a:t>Queste attività intellettuali del Paradiso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vengono trasmesse;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filosofia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perfezione è a disposizione solo di  </a:t>
            </a:r>
            <a:r>
              <a:rPr sz="1200" spc="-5" dirty="0">
                <a:latin typeface="Times New Roman"/>
                <a:cs typeface="Times New Roman"/>
              </a:rPr>
              <a:t>coloro che </a:t>
            </a:r>
            <a:r>
              <a:rPr sz="1200" dirty="0">
                <a:latin typeface="Times New Roman"/>
                <a:cs typeface="Times New Roman"/>
              </a:rPr>
              <a:t>sono personalmente </a:t>
            </a:r>
            <a:r>
              <a:rPr sz="1200" spc="-5" dirty="0">
                <a:latin typeface="Times New Roman"/>
                <a:cs typeface="Times New Roman"/>
              </a:rPr>
              <a:t>presenti. </a:t>
            </a:r>
            <a:r>
              <a:rPr sz="1200" spc="-1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creazioni circostanti conoscono questi insegnamenti </a:t>
            </a:r>
            <a:r>
              <a:rPr sz="1200" dirty="0">
                <a:latin typeface="Times New Roman"/>
                <a:cs typeface="Times New Roman"/>
              </a:rPr>
              <a:t>soltanto </a:t>
            </a:r>
            <a:r>
              <a:rPr sz="1200" spc="-5" dirty="0">
                <a:latin typeface="Times New Roman"/>
                <a:cs typeface="Times New Roman"/>
              </a:rPr>
              <a:t>tramite coloro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10" dirty="0">
                <a:latin typeface="Times New Roman"/>
                <a:cs typeface="Times New Roman"/>
              </a:rPr>
              <a:t>sono  </a:t>
            </a:r>
            <a:r>
              <a:rPr sz="1200" spc="-5" dirty="0">
                <a:latin typeface="Times New Roman"/>
                <a:cs typeface="Times New Roman"/>
              </a:rPr>
              <a:t>passati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questa </a:t>
            </a:r>
            <a:r>
              <a:rPr sz="1200" dirty="0">
                <a:latin typeface="Times New Roman"/>
                <a:cs typeface="Times New Roman"/>
              </a:rPr>
              <a:t>esperienza e </a:t>
            </a:r>
            <a:r>
              <a:rPr sz="1200" spc="-5" dirty="0">
                <a:latin typeface="Times New Roman"/>
                <a:cs typeface="Times New Roman"/>
              </a:rPr>
              <a:t>che hanno </a:t>
            </a:r>
            <a:r>
              <a:rPr sz="1200" dirty="0">
                <a:latin typeface="Times New Roman"/>
                <a:cs typeface="Times New Roman"/>
              </a:rPr>
              <a:t>portato successivamente </a:t>
            </a:r>
            <a:r>
              <a:rPr sz="1200" spc="-5" dirty="0">
                <a:latin typeface="Times New Roman"/>
                <a:cs typeface="Times New Roman"/>
              </a:rPr>
              <a:t>fuori </a:t>
            </a:r>
            <a:r>
              <a:rPr sz="1200" dirty="0">
                <a:latin typeface="Times New Roman"/>
                <a:cs typeface="Times New Roman"/>
              </a:rPr>
              <a:t>questa </a:t>
            </a:r>
            <a:r>
              <a:rPr sz="1200" spc="-5" dirty="0">
                <a:latin typeface="Times New Roman"/>
                <a:cs typeface="Times New Roman"/>
              </a:rPr>
              <a:t>saggezza negli </a:t>
            </a:r>
            <a:r>
              <a:rPr sz="1200" dirty="0">
                <a:latin typeface="Times New Roman"/>
                <a:cs typeface="Times New Roman"/>
              </a:rPr>
              <a:t>Universi </a:t>
            </a:r>
            <a:r>
              <a:rPr sz="1200" spc="-5" dirty="0">
                <a:latin typeface="Times New Roman"/>
                <a:cs typeface="Times New Roman"/>
              </a:rPr>
              <a:t>dello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spazio.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  <a:spcBef>
                <a:spcPts val="5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7. I conduttori</a:t>
            </a:r>
            <a:r>
              <a:rPr sz="1600" b="1" spc="-1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dell’adorazione</a:t>
            </a:r>
            <a:endParaRPr sz="1600">
              <a:latin typeface="Times New Roman"/>
              <a:cs typeface="Times New Roman"/>
            </a:endParaRPr>
          </a:p>
          <a:p>
            <a:pPr marL="76200" marR="153670">
              <a:lnSpc>
                <a:spcPct val="95500"/>
              </a:lnSpc>
              <a:spcBef>
                <a:spcPts val="138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(303.5) 27:7.1 </a:t>
            </a:r>
            <a:r>
              <a:rPr sz="1200" spc="-5" dirty="0">
                <a:latin typeface="Times New Roman"/>
                <a:cs typeface="Times New Roman"/>
              </a:rPr>
              <a:t>L’adorazione </a:t>
            </a:r>
            <a:r>
              <a:rPr sz="1200" dirty="0">
                <a:latin typeface="Times New Roman"/>
                <a:cs typeface="Times New Roman"/>
              </a:rPr>
              <a:t>è il più alto </a:t>
            </a:r>
            <a:r>
              <a:rPr sz="1200" spc="-5" dirty="0">
                <a:latin typeface="Times New Roman"/>
                <a:cs typeface="Times New Roman"/>
              </a:rPr>
              <a:t>privilegio </a:t>
            </a:r>
            <a:r>
              <a:rPr sz="1200" dirty="0">
                <a:latin typeface="Times New Roman"/>
                <a:cs typeface="Times New Roman"/>
              </a:rPr>
              <a:t>ed il primo </a:t>
            </a:r>
            <a:r>
              <a:rPr sz="1200" spc="-5" dirty="0">
                <a:latin typeface="Times New Roman"/>
                <a:cs typeface="Times New Roman"/>
              </a:rPr>
              <a:t>dovere </a:t>
            </a:r>
            <a:r>
              <a:rPr sz="1200" dirty="0">
                <a:latin typeface="Times New Roman"/>
                <a:cs typeface="Times New Roman"/>
              </a:rPr>
              <a:t>di tutte le </a:t>
            </a:r>
            <a:r>
              <a:rPr sz="1200" spc="-5" dirty="0">
                <a:latin typeface="Times New Roman"/>
                <a:cs typeface="Times New Roman"/>
              </a:rPr>
              <a:t>intelligenze create. L’adorazione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l’atto cosciente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gioioso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riconoscere ed accettare </a:t>
            </a:r>
            <a:r>
              <a:rPr sz="1200" dirty="0">
                <a:latin typeface="Times New Roman"/>
                <a:cs typeface="Times New Roman"/>
              </a:rPr>
              <a:t>la verità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il fatto </a:t>
            </a:r>
            <a:r>
              <a:rPr sz="1200" spc="-5" dirty="0">
                <a:latin typeface="Times New Roman"/>
                <a:cs typeface="Times New Roman"/>
              </a:rPr>
              <a:t>delle relazioni intime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personali dei Creatori con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loro creature.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qualità  dell’adorazione </a:t>
            </a:r>
            <a:r>
              <a:rPr sz="1200" dirty="0">
                <a:latin typeface="Times New Roman"/>
                <a:cs typeface="Times New Roman"/>
              </a:rPr>
              <a:t>è determinata </a:t>
            </a:r>
            <a:r>
              <a:rPr sz="1200" spc="-5" dirty="0">
                <a:latin typeface="Times New Roman"/>
                <a:cs typeface="Times New Roman"/>
              </a:rPr>
              <a:t>dalla </a:t>
            </a:r>
            <a:r>
              <a:rPr sz="1200" dirty="0">
                <a:latin typeface="Times New Roman"/>
                <a:cs typeface="Times New Roman"/>
              </a:rPr>
              <a:t>profondità di </a:t>
            </a:r>
            <a:r>
              <a:rPr sz="1200" spc="-5" dirty="0">
                <a:latin typeface="Times New Roman"/>
                <a:cs typeface="Times New Roman"/>
              </a:rPr>
              <a:t>percezione della creatura. </a:t>
            </a:r>
            <a:r>
              <a:rPr sz="1200" dirty="0">
                <a:latin typeface="Times New Roman"/>
                <a:cs typeface="Times New Roman"/>
              </a:rPr>
              <a:t>E a mano a mano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conoscenza del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carattere</a:t>
            </a:r>
            <a:endParaRPr sz="1200">
              <a:latin typeface="Times New Roman"/>
              <a:cs typeface="Times New Roman"/>
            </a:endParaRPr>
          </a:p>
          <a:p>
            <a:pPr marL="76200" marR="443230">
              <a:lnSpc>
                <a:spcPts val="1380"/>
              </a:lnSpc>
              <a:spcBef>
                <a:spcPts val="40"/>
              </a:spcBef>
            </a:pPr>
            <a:r>
              <a:rPr sz="1200" dirty="0">
                <a:latin typeface="Times New Roman"/>
                <a:cs typeface="Times New Roman"/>
              </a:rPr>
              <a:t>infinito </a:t>
            </a:r>
            <a:r>
              <a:rPr sz="1200" spc="-5" dirty="0">
                <a:latin typeface="Times New Roman"/>
                <a:cs typeface="Times New Roman"/>
              </a:rPr>
              <a:t>degli Dei progredisce, </a:t>
            </a:r>
            <a:r>
              <a:rPr sz="1200" dirty="0">
                <a:latin typeface="Times New Roman"/>
                <a:cs typeface="Times New Roman"/>
              </a:rPr>
              <a:t>l’atto di adorazione diventa sempre più </a:t>
            </a:r>
            <a:r>
              <a:rPr sz="1200" spc="-5" dirty="0">
                <a:latin typeface="Times New Roman"/>
                <a:cs typeface="Times New Roman"/>
              </a:rPr>
              <a:t>onnicomprensivo </a:t>
            </a:r>
            <a:r>
              <a:rPr sz="1200" dirty="0">
                <a:latin typeface="Times New Roman"/>
                <a:cs typeface="Times New Roman"/>
              </a:rPr>
              <a:t>sino a </a:t>
            </a:r>
            <a:r>
              <a:rPr sz="1200" spc="-5" dirty="0">
                <a:latin typeface="Times New Roman"/>
                <a:cs typeface="Times New Roman"/>
              </a:rPr>
              <a:t>raggiungere </a:t>
            </a:r>
            <a:r>
              <a:rPr sz="1200" dirty="0">
                <a:latin typeface="Times New Roman"/>
                <a:cs typeface="Times New Roman"/>
              </a:rPr>
              <a:t>infine la </a:t>
            </a:r>
            <a:r>
              <a:rPr sz="1200" spc="-5" dirty="0">
                <a:latin typeface="Times New Roman"/>
                <a:cs typeface="Times New Roman"/>
              </a:rPr>
              <a:t>gloria </a:t>
            </a:r>
            <a:r>
              <a:rPr sz="1200" dirty="0">
                <a:latin typeface="Times New Roman"/>
                <a:cs typeface="Times New Roman"/>
              </a:rPr>
              <a:t>del  </a:t>
            </a:r>
            <a:r>
              <a:rPr sz="1200" spc="-5" dirty="0">
                <a:latin typeface="Times New Roman"/>
                <a:cs typeface="Times New Roman"/>
              </a:rPr>
              <a:t>diletto esperienziale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elevato </a:t>
            </a:r>
            <a:r>
              <a:rPr sz="1200" dirty="0">
                <a:latin typeface="Times New Roman"/>
                <a:cs typeface="Times New Roman"/>
              </a:rPr>
              <a:t>e del più squisito </a:t>
            </a:r>
            <a:r>
              <a:rPr sz="1200" spc="-5" dirty="0">
                <a:latin typeface="Times New Roman"/>
                <a:cs typeface="Times New Roman"/>
              </a:rPr>
              <a:t>piacere conosciuti dagli esseri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creati.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53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533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48955" cy="371919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63500" marR="5588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(303.6) 27:7.2 </a:t>
            </a:r>
            <a:r>
              <a:rPr sz="1200" spc="-5" dirty="0">
                <a:latin typeface="Times New Roman"/>
                <a:cs typeface="Times New Roman"/>
              </a:rPr>
              <a:t>Benché l’Isola del Paradiso </a:t>
            </a:r>
            <a:r>
              <a:rPr sz="1200" dirty="0">
                <a:latin typeface="Times New Roman"/>
                <a:cs typeface="Times New Roman"/>
              </a:rPr>
              <a:t>contenga certi </a:t>
            </a:r>
            <a:r>
              <a:rPr sz="1200" spc="-5" dirty="0">
                <a:latin typeface="Times New Roman"/>
                <a:cs typeface="Times New Roman"/>
              </a:rPr>
              <a:t>luoghi </a:t>
            </a:r>
            <a:r>
              <a:rPr sz="1200" dirty="0">
                <a:latin typeface="Times New Roman"/>
                <a:cs typeface="Times New Roman"/>
              </a:rPr>
              <a:t>per l’adorazione, </a:t>
            </a:r>
            <a:r>
              <a:rPr sz="1200" spc="-5" dirty="0">
                <a:latin typeface="Times New Roman"/>
                <a:cs typeface="Times New Roman"/>
              </a:rPr>
              <a:t>essa </a:t>
            </a:r>
            <a:r>
              <a:rPr sz="1200" dirty="0">
                <a:latin typeface="Times New Roman"/>
                <a:cs typeface="Times New Roman"/>
              </a:rPr>
              <a:t>è piuttosto un vasto </a:t>
            </a:r>
            <a:r>
              <a:rPr sz="1200" spc="-5" dirty="0">
                <a:latin typeface="Times New Roman"/>
                <a:cs typeface="Times New Roman"/>
              </a:rPr>
              <a:t>santuario </a:t>
            </a:r>
            <a:r>
              <a:rPr sz="1200" dirty="0">
                <a:latin typeface="Times New Roman"/>
                <a:cs typeface="Times New Roman"/>
              </a:rPr>
              <a:t>di divino servizio.  </a:t>
            </a:r>
            <a:r>
              <a:rPr sz="1200" spc="-5" dirty="0">
                <a:latin typeface="Times New Roman"/>
                <a:cs typeface="Times New Roman"/>
              </a:rPr>
              <a:t>L’adorazione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passione principale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dominante </a:t>
            </a:r>
            <a:r>
              <a:rPr sz="1200" dirty="0">
                <a:latin typeface="Times New Roman"/>
                <a:cs typeface="Times New Roman"/>
              </a:rPr>
              <a:t>di tutti </a:t>
            </a:r>
            <a:r>
              <a:rPr sz="1200" spc="-5" dirty="0">
                <a:latin typeface="Times New Roman"/>
                <a:cs typeface="Times New Roman"/>
              </a:rPr>
              <a:t>coloro che si </a:t>
            </a:r>
            <a:r>
              <a:rPr sz="1200" dirty="0">
                <a:latin typeface="Times New Roman"/>
                <a:cs typeface="Times New Roman"/>
              </a:rPr>
              <a:t>elevano </a:t>
            </a:r>
            <a:r>
              <a:rPr sz="1200" spc="-5" dirty="0">
                <a:latin typeface="Times New Roman"/>
                <a:cs typeface="Times New Roman"/>
              </a:rPr>
              <a:t>alle sue </a:t>
            </a:r>
            <a:r>
              <a:rPr sz="1200" dirty="0">
                <a:latin typeface="Times New Roman"/>
                <a:cs typeface="Times New Roman"/>
              </a:rPr>
              <a:t>rive beate — </a:t>
            </a:r>
            <a:r>
              <a:rPr sz="1200" spc="-5" dirty="0">
                <a:latin typeface="Times New Roman"/>
                <a:cs typeface="Times New Roman"/>
              </a:rPr>
              <a:t>l’effervescenza spontanea  degli esseri che </a:t>
            </a:r>
            <a:r>
              <a:rPr sz="1200" dirty="0">
                <a:latin typeface="Times New Roman"/>
                <a:cs typeface="Times New Roman"/>
              </a:rPr>
              <a:t>hanno </a:t>
            </a:r>
            <a:r>
              <a:rPr sz="1200" spc="-5" dirty="0">
                <a:latin typeface="Times New Roman"/>
                <a:cs typeface="Times New Roman"/>
              </a:rPr>
              <a:t>appreso </a:t>
            </a:r>
            <a:r>
              <a:rPr sz="1200" dirty="0">
                <a:latin typeface="Times New Roman"/>
                <a:cs typeface="Times New Roman"/>
              </a:rPr>
              <a:t>abbastanza </a:t>
            </a:r>
            <a:r>
              <a:rPr sz="1200" spc="-5" dirty="0">
                <a:latin typeface="Times New Roman"/>
                <a:cs typeface="Times New Roman"/>
              </a:rPr>
              <a:t>su Dio </a:t>
            </a:r>
            <a:r>
              <a:rPr sz="1200" dirty="0">
                <a:latin typeface="Times New Roman"/>
                <a:cs typeface="Times New Roman"/>
              </a:rPr>
              <a:t>da raggiungere 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presenza. </a:t>
            </a:r>
            <a:r>
              <a:rPr sz="1200" spc="-5" dirty="0">
                <a:latin typeface="Times New Roman"/>
                <a:cs typeface="Times New Roman"/>
              </a:rPr>
              <a:t>Cerchio </a:t>
            </a:r>
            <a:r>
              <a:rPr sz="1200" dirty="0">
                <a:latin typeface="Times New Roman"/>
                <a:cs typeface="Times New Roman"/>
              </a:rPr>
              <a:t>dopo cerchio, nel </a:t>
            </a:r>
            <a:r>
              <a:rPr sz="1200" spc="-5" dirty="0">
                <a:latin typeface="Times New Roman"/>
                <a:cs typeface="Times New Roman"/>
              </a:rPr>
              <a:t>corso del viaggio verso  l’interno attraverso Havona, l’adorazione </a:t>
            </a:r>
            <a:r>
              <a:rPr sz="1200" dirty="0">
                <a:latin typeface="Times New Roman"/>
                <a:cs typeface="Times New Roman"/>
              </a:rPr>
              <a:t>è una </a:t>
            </a:r>
            <a:r>
              <a:rPr sz="1200" spc="-5" dirty="0">
                <a:latin typeface="Times New Roman"/>
                <a:cs typeface="Times New Roman"/>
              </a:rPr>
              <a:t>passione che cresce fino </a:t>
            </a:r>
            <a:r>
              <a:rPr sz="1200" dirty="0">
                <a:latin typeface="Times New Roman"/>
                <a:cs typeface="Times New Roman"/>
              </a:rPr>
              <a:t>a che in </a:t>
            </a:r>
            <a:r>
              <a:rPr sz="1200" spc="-5" dirty="0">
                <a:latin typeface="Times New Roman"/>
                <a:cs typeface="Times New Roman"/>
              </a:rPr>
              <a:t>Paradiso </a:t>
            </a:r>
            <a:r>
              <a:rPr sz="1200" dirty="0">
                <a:latin typeface="Times New Roman"/>
                <a:cs typeface="Times New Roman"/>
              </a:rPr>
              <a:t>diventa </a:t>
            </a:r>
            <a:r>
              <a:rPr sz="1200" spc="-5" dirty="0">
                <a:latin typeface="Times New Roman"/>
                <a:cs typeface="Times New Roman"/>
              </a:rPr>
              <a:t>necessario dirigere </a:t>
            </a:r>
            <a:r>
              <a:rPr sz="1200" dirty="0">
                <a:latin typeface="Times New Roman"/>
                <a:cs typeface="Times New Roman"/>
              </a:rPr>
              <a:t>e controllare  </a:t>
            </a:r>
            <a:r>
              <a:rPr sz="1200" spc="-5" dirty="0">
                <a:latin typeface="Times New Roman"/>
                <a:cs typeface="Times New Roman"/>
              </a:rPr>
              <a:t>altrimenti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espressione.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7556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(304.1) 27:7.3 </a:t>
            </a:r>
            <a:r>
              <a:rPr sz="1200" spc="-5" dirty="0">
                <a:latin typeface="Times New Roman"/>
                <a:cs typeface="Times New Roman"/>
              </a:rPr>
              <a:t>Gli slanci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adorazione suprema </a:t>
            </a:r>
            <a:r>
              <a:rPr sz="1200" dirty="0">
                <a:latin typeface="Times New Roman"/>
                <a:cs typeface="Times New Roman"/>
              </a:rPr>
              <a:t>e di lode spirituale </a:t>
            </a:r>
            <a:r>
              <a:rPr sz="1200" spc="-5" dirty="0">
                <a:latin typeface="Times New Roman"/>
                <a:cs typeface="Times New Roman"/>
              </a:rPr>
              <a:t>che si godono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Paradiso, </a:t>
            </a:r>
            <a:r>
              <a:rPr sz="1200" dirty="0">
                <a:latin typeface="Times New Roman"/>
                <a:cs typeface="Times New Roman"/>
              </a:rPr>
              <a:t>siano </a:t>
            </a:r>
            <a:r>
              <a:rPr sz="1200" spc="-5" dirty="0">
                <a:latin typeface="Times New Roman"/>
                <a:cs typeface="Times New Roman"/>
              </a:rPr>
              <a:t>essi periodici, spontanei,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gruppo  </a:t>
            </a:r>
            <a:r>
              <a:rPr sz="1200" dirty="0">
                <a:latin typeface="Times New Roman"/>
                <a:cs typeface="Times New Roman"/>
              </a:rPr>
              <a:t>o di altre </a:t>
            </a:r>
            <a:r>
              <a:rPr sz="1200" spc="-5" dirty="0">
                <a:latin typeface="Times New Roman"/>
                <a:cs typeface="Times New Roman"/>
              </a:rPr>
              <a:t>particolarità,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condotti </a:t>
            </a:r>
            <a:r>
              <a:rPr sz="1200" dirty="0">
                <a:latin typeface="Times New Roman"/>
                <a:cs typeface="Times New Roman"/>
              </a:rPr>
              <a:t>sotto la </a:t>
            </a:r>
            <a:r>
              <a:rPr sz="1200" spc="-5" dirty="0">
                <a:latin typeface="Times New Roman"/>
                <a:cs typeface="Times New Roman"/>
              </a:rPr>
              <a:t>guida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corpo </a:t>
            </a:r>
            <a:r>
              <a:rPr sz="1200" dirty="0">
                <a:latin typeface="Times New Roman"/>
                <a:cs typeface="Times New Roman"/>
              </a:rPr>
              <a:t>speciale di </a:t>
            </a:r>
            <a:r>
              <a:rPr sz="1200" spc="-5" dirty="0">
                <a:latin typeface="Times New Roman"/>
                <a:cs typeface="Times New Roman"/>
              </a:rPr>
              <a:t>supernafini </a:t>
            </a:r>
            <a:r>
              <a:rPr sz="1200" dirty="0">
                <a:latin typeface="Times New Roman"/>
                <a:cs typeface="Times New Roman"/>
              </a:rPr>
              <a:t>primari. Sotto la </a:t>
            </a:r>
            <a:r>
              <a:rPr sz="1200" spc="-5" dirty="0">
                <a:latin typeface="Times New Roman"/>
                <a:cs typeface="Times New Roman"/>
              </a:rPr>
              <a:t>direzione </a:t>
            </a:r>
            <a:r>
              <a:rPr sz="1200" dirty="0">
                <a:latin typeface="Times New Roman"/>
                <a:cs typeface="Times New Roman"/>
              </a:rPr>
              <a:t>di questi  </a:t>
            </a:r>
            <a:r>
              <a:rPr sz="1200" spc="-5" dirty="0">
                <a:latin typeface="Times New Roman"/>
                <a:cs typeface="Times New Roman"/>
              </a:rPr>
              <a:t>conduttori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adorazione, </a:t>
            </a:r>
            <a:r>
              <a:rPr sz="1200" dirty="0">
                <a:latin typeface="Times New Roman"/>
                <a:cs typeface="Times New Roman"/>
              </a:rPr>
              <a:t>tale </a:t>
            </a:r>
            <a:r>
              <a:rPr sz="1200" spc="-5" dirty="0">
                <a:latin typeface="Times New Roman"/>
                <a:cs typeface="Times New Roman"/>
              </a:rPr>
              <a:t>omaggio raggiunge </a:t>
            </a:r>
            <a:r>
              <a:rPr sz="1200" dirty="0">
                <a:latin typeface="Times New Roman"/>
                <a:cs typeface="Times New Roman"/>
              </a:rPr>
              <a:t>l’obiettivo della </a:t>
            </a:r>
            <a:r>
              <a:rPr sz="1200" spc="-5" dirty="0">
                <a:latin typeface="Times New Roman"/>
                <a:cs typeface="Times New Roman"/>
              </a:rPr>
              <a:t>creatura </a:t>
            </a:r>
            <a:r>
              <a:rPr sz="1200" dirty="0">
                <a:latin typeface="Times New Roman"/>
                <a:cs typeface="Times New Roman"/>
              </a:rPr>
              <a:t>di una </a:t>
            </a:r>
            <a:r>
              <a:rPr sz="1200" spc="-5" dirty="0">
                <a:latin typeface="Times New Roman"/>
                <a:cs typeface="Times New Roman"/>
              </a:rPr>
              <a:t>soddisfazione suprema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raggiunge </a:t>
            </a:r>
            <a:r>
              <a:rPr sz="1200" dirty="0">
                <a:latin typeface="Times New Roman"/>
                <a:cs typeface="Times New Roman"/>
              </a:rPr>
              <a:t>le altezze di  una sublime </a:t>
            </a:r>
            <a:r>
              <a:rPr sz="1200" spc="-5" dirty="0">
                <a:latin typeface="Times New Roman"/>
                <a:cs typeface="Times New Roman"/>
              </a:rPr>
              <a:t>perfezione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autoespressione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godimento personale. Tutti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supernafini </a:t>
            </a:r>
            <a:r>
              <a:rPr sz="1200" dirty="0">
                <a:latin typeface="Times New Roman"/>
                <a:cs typeface="Times New Roman"/>
              </a:rPr>
              <a:t>primari </a:t>
            </a:r>
            <a:r>
              <a:rPr sz="1200" spc="-5" dirty="0">
                <a:latin typeface="Times New Roman"/>
                <a:cs typeface="Times New Roman"/>
              </a:rPr>
              <a:t>anelano ad essere conduttori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adorazione; </a:t>
            </a:r>
            <a:r>
              <a:rPr sz="1200" dirty="0">
                <a:latin typeface="Times New Roman"/>
                <a:cs typeface="Times New Roman"/>
              </a:rPr>
              <a:t>e tutti </a:t>
            </a:r>
            <a:r>
              <a:rPr sz="1200" spc="-5" dirty="0">
                <a:latin typeface="Times New Roman"/>
                <a:cs typeface="Times New Roman"/>
              </a:rPr>
              <a:t>gli esseri ascendenti sarebbero </a:t>
            </a:r>
            <a:r>
              <a:rPr sz="1200" dirty="0">
                <a:latin typeface="Times New Roman"/>
                <a:cs typeface="Times New Roman"/>
              </a:rPr>
              <a:t>lieti di </a:t>
            </a:r>
            <a:r>
              <a:rPr sz="1200" spc="-5" dirty="0">
                <a:latin typeface="Times New Roman"/>
                <a:cs typeface="Times New Roman"/>
              </a:rPr>
              <a:t>restare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sempre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atteggiamento </a:t>
            </a:r>
            <a:r>
              <a:rPr sz="1200" dirty="0">
                <a:latin typeface="Times New Roman"/>
                <a:cs typeface="Times New Roman"/>
              </a:rPr>
              <a:t>di adorazione </a:t>
            </a:r>
            <a:r>
              <a:rPr sz="1200" spc="-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capi </a:t>
            </a:r>
            <a:r>
              <a:rPr sz="1200" dirty="0">
                <a:latin typeface="Times New Roman"/>
                <a:cs typeface="Times New Roman"/>
              </a:rPr>
              <a:t>di destinazione  non </a:t>
            </a:r>
            <a:r>
              <a:rPr sz="1200" spc="-5" dirty="0">
                <a:latin typeface="Times New Roman"/>
                <a:cs typeface="Times New Roman"/>
              </a:rPr>
              <a:t>disperdessero </a:t>
            </a:r>
            <a:r>
              <a:rPr sz="1200" dirty="0">
                <a:latin typeface="Times New Roman"/>
                <a:cs typeface="Times New Roman"/>
              </a:rPr>
              <a:t>periodicamente </a:t>
            </a:r>
            <a:r>
              <a:rPr sz="1200" spc="-5" dirty="0">
                <a:latin typeface="Times New Roman"/>
                <a:cs typeface="Times New Roman"/>
              </a:rPr>
              <a:t>questi </a:t>
            </a:r>
            <a:r>
              <a:rPr sz="1200" dirty="0">
                <a:latin typeface="Times New Roman"/>
                <a:cs typeface="Times New Roman"/>
              </a:rPr>
              <a:t>raggruppamenti. </a:t>
            </a:r>
            <a:r>
              <a:rPr sz="1200" spc="-5" dirty="0">
                <a:latin typeface="Times New Roman"/>
                <a:cs typeface="Times New Roman"/>
              </a:rPr>
              <a:t>Ma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nessun </a:t>
            </a:r>
            <a:r>
              <a:rPr sz="1200" dirty="0">
                <a:latin typeface="Times New Roman"/>
                <a:cs typeface="Times New Roman"/>
              </a:rPr>
              <a:t>essere </a:t>
            </a:r>
            <a:r>
              <a:rPr sz="1200" spc="-5" dirty="0">
                <a:latin typeface="Times New Roman"/>
                <a:cs typeface="Times New Roman"/>
              </a:rPr>
              <a:t>ascendente </a:t>
            </a:r>
            <a:r>
              <a:rPr sz="1200" dirty="0">
                <a:latin typeface="Times New Roman"/>
                <a:cs typeface="Times New Roman"/>
              </a:rPr>
              <a:t>è mai richiesto di </a:t>
            </a:r>
            <a:r>
              <a:rPr sz="1200" spc="-5" dirty="0">
                <a:latin typeface="Times New Roman"/>
                <a:cs typeface="Times New Roman"/>
              </a:rPr>
              <a:t>svolgere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propri  incarichi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servizio </a:t>
            </a:r>
            <a:r>
              <a:rPr sz="1200" dirty="0">
                <a:latin typeface="Times New Roman"/>
                <a:cs typeface="Times New Roman"/>
              </a:rPr>
              <a:t>eterno prima di </a:t>
            </a:r>
            <a:r>
              <a:rPr sz="1200" spc="-5" dirty="0">
                <a:latin typeface="Times New Roman"/>
                <a:cs typeface="Times New Roman"/>
              </a:rPr>
              <a:t>aver raggiunto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piena soddisfazione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nell’adorazione.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 marR="61594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(304.2) 27:7.4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compito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conduttori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adorazione insegnare alle creature ascendenti come adorare </a:t>
            </a:r>
            <a:r>
              <a:rPr sz="1200" dirty="0">
                <a:latin typeface="Times New Roman"/>
                <a:cs typeface="Times New Roman"/>
              </a:rPr>
              <a:t>in modo che possano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in  </a:t>
            </a:r>
            <a:r>
              <a:rPr sz="1200" spc="-5" dirty="0">
                <a:latin typeface="Times New Roman"/>
                <a:cs typeface="Times New Roman"/>
              </a:rPr>
              <a:t>grado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acquisire </a:t>
            </a:r>
            <a:r>
              <a:rPr sz="1200" dirty="0">
                <a:latin typeface="Times New Roman"/>
                <a:cs typeface="Times New Roman"/>
              </a:rPr>
              <a:t>detta soddisfazione di </a:t>
            </a:r>
            <a:r>
              <a:rPr sz="1200" spc="-5" dirty="0">
                <a:latin typeface="Times New Roman"/>
                <a:cs typeface="Times New Roman"/>
              </a:rPr>
              <a:t>autoespressione ed allo stesso tempo </a:t>
            </a:r>
            <a:r>
              <a:rPr sz="1200" dirty="0">
                <a:latin typeface="Times New Roman"/>
                <a:cs typeface="Times New Roman"/>
              </a:rPr>
              <a:t>di poter </a:t>
            </a:r>
            <a:r>
              <a:rPr sz="1200" spc="-5" dirty="0">
                <a:latin typeface="Times New Roman"/>
                <a:cs typeface="Times New Roman"/>
              </a:rPr>
              <a:t>prestare </a:t>
            </a:r>
            <a:r>
              <a:rPr sz="1200" dirty="0">
                <a:latin typeface="Times New Roman"/>
                <a:cs typeface="Times New Roman"/>
              </a:rPr>
              <a:t>attenzione </a:t>
            </a:r>
            <a:r>
              <a:rPr sz="1200" spc="-5" dirty="0">
                <a:latin typeface="Times New Roman"/>
                <a:cs typeface="Times New Roman"/>
              </a:rPr>
              <a:t>alle attività essenziali del  regime del </a:t>
            </a:r>
            <a:r>
              <a:rPr sz="1200" dirty="0">
                <a:latin typeface="Times New Roman"/>
                <a:cs typeface="Times New Roman"/>
              </a:rPr>
              <a:t>Paradiso. Senza </a:t>
            </a:r>
            <a:r>
              <a:rPr sz="1200" spc="-5" dirty="0">
                <a:latin typeface="Times New Roman"/>
                <a:cs typeface="Times New Roman"/>
              </a:rPr>
              <a:t>miglioramento nella </a:t>
            </a:r>
            <a:r>
              <a:rPr sz="1200" dirty="0">
                <a:latin typeface="Times New Roman"/>
                <a:cs typeface="Times New Roman"/>
              </a:rPr>
              <a:t>tecnica di adorazione, il comune mortale </a:t>
            </a:r>
            <a:r>
              <a:rPr sz="1200" spc="-5" dirty="0">
                <a:latin typeface="Times New Roman"/>
                <a:cs typeface="Times New Roman"/>
              </a:rPr>
              <a:t>che raggiunge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Paradiso </a:t>
            </a:r>
            <a:r>
              <a:rPr sz="1200" dirty="0">
                <a:latin typeface="Times New Roman"/>
                <a:cs typeface="Times New Roman"/>
              </a:rPr>
              <a:t>impiegherebbe  </a:t>
            </a:r>
            <a:r>
              <a:rPr sz="1200" spc="-5" dirty="0">
                <a:latin typeface="Times New Roman"/>
                <a:cs typeface="Times New Roman"/>
              </a:rPr>
              <a:t>centinaia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anni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dare </a:t>
            </a:r>
            <a:r>
              <a:rPr sz="1200" dirty="0">
                <a:latin typeface="Times New Roman"/>
                <a:cs typeface="Times New Roman"/>
              </a:rPr>
              <a:t>piena e </a:t>
            </a:r>
            <a:r>
              <a:rPr sz="1200" spc="-5" dirty="0">
                <a:latin typeface="Times New Roman"/>
                <a:cs typeface="Times New Roman"/>
              </a:rPr>
              <a:t>soddisfacente espressione ai </a:t>
            </a:r>
            <a:r>
              <a:rPr sz="1200" dirty="0">
                <a:latin typeface="Times New Roman"/>
                <a:cs typeface="Times New Roman"/>
              </a:rPr>
              <a:t>suoi sentimenti di </a:t>
            </a:r>
            <a:r>
              <a:rPr sz="1200" spc="-5" dirty="0">
                <a:latin typeface="Times New Roman"/>
                <a:cs typeface="Times New Roman"/>
              </a:rPr>
              <a:t>apprezzamento intelligente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gratitudine  crescente.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conduttori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adorazione aprono </a:t>
            </a:r>
            <a:r>
              <a:rPr sz="1200" dirty="0">
                <a:latin typeface="Times New Roman"/>
                <a:cs typeface="Times New Roman"/>
              </a:rPr>
              <a:t>vie </a:t>
            </a:r>
            <a:r>
              <a:rPr sz="1200" spc="-5" dirty="0">
                <a:latin typeface="Times New Roman"/>
                <a:cs typeface="Times New Roman"/>
              </a:rPr>
              <a:t>d’espressione </a:t>
            </a:r>
            <a:r>
              <a:rPr sz="1200" dirty="0">
                <a:latin typeface="Times New Roman"/>
                <a:cs typeface="Times New Roman"/>
              </a:rPr>
              <a:t>nuove e </a:t>
            </a:r>
            <a:r>
              <a:rPr sz="1200" spc="-5" dirty="0">
                <a:latin typeface="Times New Roman"/>
                <a:cs typeface="Times New Roman"/>
              </a:rPr>
              <a:t>fino ad allora sconosciute affinché questi </a:t>
            </a:r>
            <a:r>
              <a:rPr sz="1200" dirty="0">
                <a:latin typeface="Times New Roman"/>
                <a:cs typeface="Times New Roman"/>
              </a:rPr>
              <a:t>meravigliosi </a:t>
            </a:r>
            <a:r>
              <a:rPr sz="1200" spc="-5" dirty="0">
                <a:latin typeface="Times New Roman"/>
                <a:cs typeface="Times New Roman"/>
              </a:rPr>
              <a:t>figli  del grembo </a:t>
            </a:r>
            <a:r>
              <a:rPr sz="1200" dirty="0">
                <a:latin typeface="Times New Roman"/>
                <a:cs typeface="Times New Roman"/>
              </a:rPr>
              <a:t>dello spazio e </a:t>
            </a:r>
            <a:r>
              <a:rPr sz="1200" spc="-5" dirty="0">
                <a:latin typeface="Times New Roman"/>
                <a:cs typeface="Times New Roman"/>
              </a:rPr>
              <a:t>del travaglio del tempo riescano ad ottenere </a:t>
            </a:r>
            <a:r>
              <a:rPr sz="1200" dirty="0">
                <a:latin typeface="Times New Roman"/>
                <a:cs typeface="Times New Roman"/>
              </a:rPr>
              <a:t>le piene </a:t>
            </a:r>
            <a:r>
              <a:rPr sz="1200" spc="-5" dirty="0">
                <a:latin typeface="Times New Roman"/>
                <a:cs typeface="Times New Roman"/>
              </a:rPr>
              <a:t>soddisfazioni dell’adorazione </a:t>
            </a:r>
            <a:r>
              <a:rPr sz="1200" dirty="0">
                <a:latin typeface="Times New Roman"/>
                <a:cs typeface="Times New Roman"/>
              </a:rPr>
              <a:t>in un tempo molto più  </a:t>
            </a:r>
            <a:r>
              <a:rPr sz="1200" spc="-5" dirty="0">
                <a:latin typeface="Times New Roman"/>
                <a:cs typeface="Times New Roman"/>
              </a:rPr>
              <a:t>breve.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53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534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88959" cy="406971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63500" marR="9144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(304.3) 27:7.5 </a:t>
            </a:r>
            <a:r>
              <a:rPr sz="1200" dirty="0">
                <a:latin typeface="Times New Roman"/>
                <a:cs typeface="Times New Roman"/>
              </a:rPr>
              <a:t>Tutte le </a:t>
            </a:r>
            <a:r>
              <a:rPr sz="1200" spc="-5" dirty="0">
                <a:latin typeface="Times New Roman"/>
                <a:cs typeface="Times New Roman"/>
              </a:rPr>
              <a:t>arti </a:t>
            </a:r>
            <a:r>
              <a:rPr sz="1200" dirty="0">
                <a:latin typeface="Times New Roman"/>
                <a:cs typeface="Times New Roman"/>
              </a:rPr>
              <a:t>di tutti </a:t>
            </a:r>
            <a:r>
              <a:rPr sz="1200" spc="-5" dirty="0">
                <a:latin typeface="Times New Roman"/>
                <a:cs typeface="Times New Roman"/>
              </a:rPr>
              <a:t>gli esseri dell’intero Universo, che </a:t>
            </a:r>
            <a:r>
              <a:rPr sz="1200" dirty="0">
                <a:latin typeface="Times New Roman"/>
                <a:cs typeface="Times New Roman"/>
              </a:rPr>
              <a:t>sono idonee </a:t>
            </a:r>
            <a:r>
              <a:rPr sz="1200" spc="-5" dirty="0">
                <a:latin typeface="Times New Roman"/>
                <a:cs typeface="Times New Roman"/>
              </a:rPr>
              <a:t>ad intensificare ed </a:t>
            </a:r>
            <a:r>
              <a:rPr sz="1200" dirty="0">
                <a:latin typeface="Times New Roman"/>
                <a:cs typeface="Times New Roman"/>
              </a:rPr>
              <a:t>esaltare le </a:t>
            </a:r>
            <a:r>
              <a:rPr sz="1200" spc="-5" dirty="0">
                <a:latin typeface="Times New Roman"/>
                <a:cs typeface="Times New Roman"/>
              </a:rPr>
              <a:t>capacità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autoespressione </a:t>
            </a:r>
            <a:r>
              <a:rPr sz="1200" dirty="0">
                <a:latin typeface="Times New Roman"/>
                <a:cs typeface="Times New Roman"/>
              </a:rPr>
              <a:t>e di comunicazione </a:t>
            </a:r>
            <a:r>
              <a:rPr sz="1200" spc="-5" dirty="0">
                <a:latin typeface="Times New Roman"/>
                <a:cs typeface="Times New Roman"/>
              </a:rPr>
              <a:t>dell’apprezzamento, sono impiegate al loro </a:t>
            </a:r>
            <a:r>
              <a:rPr sz="1200" dirty="0">
                <a:latin typeface="Times New Roman"/>
                <a:cs typeface="Times New Roman"/>
              </a:rPr>
              <a:t>massimo </a:t>
            </a:r>
            <a:r>
              <a:rPr sz="1200" spc="-5" dirty="0">
                <a:latin typeface="Times New Roman"/>
                <a:cs typeface="Times New Roman"/>
              </a:rPr>
              <a:t>grado nell’adorazione delle Deità </a:t>
            </a:r>
            <a:r>
              <a:rPr sz="1200" dirty="0">
                <a:latin typeface="Times New Roman"/>
                <a:cs typeface="Times New Roman"/>
              </a:rPr>
              <a:t>del  </a:t>
            </a:r>
            <a:r>
              <a:rPr sz="1200" spc="-5" dirty="0">
                <a:latin typeface="Times New Roman"/>
                <a:cs typeface="Times New Roman"/>
              </a:rPr>
              <a:t>Paradiso. </a:t>
            </a:r>
            <a:r>
              <a:rPr sz="1200" i="1" dirty="0">
                <a:latin typeface="Times New Roman"/>
                <a:cs typeface="Times New Roman"/>
              </a:rPr>
              <a:t>L’adorazione è la gioia più grande </a:t>
            </a:r>
            <a:r>
              <a:rPr sz="1200" i="1" spc="-5" dirty="0">
                <a:latin typeface="Times New Roman"/>
                <a:cs typeface="Times New Roman"/>
              </a:rPr>
              <a:t>dell’esistenza </a:t>
            </a:r>
            <a:r>
              <a:rPr sz="1200" i="1" dirty="0">
                <a:latin typeface="Times New Roman"/>
                <a:cs typeface="Times New Roman"/>
              </a:rPr>
              <a:t>in </a:t>
            </a:r>
            <a:r>
              <a:rPr sz="1200" i="1" spc="-5" dirty="0">
                <a:latin typeface="Times New Roman"/>
                <a:cs typeface="Times New Roman"/>
              </a:rPr>
              <a:t>Paradiso; </a:t>
            </a:r>
            <a:r>
              <a:rPr sz="1200" spc="-5" dirty="0">
                <a:latin typeface="Times New Roman"/>
                <a:cs typeface="Times New Roman"/>
              </a:rPr>
              <a:t>essa </a:t>
            </a:r>
            <a:r>
              <a:rPr sz="1200" dirty="0">
                <a:latin typeface="Times New Roman"/>
                <a:cs typeface="Times New Roman"/>
              </a:rPr>
              <a:t>è il </a:t>
            </a:r>
            <a:r>
              <a:rPr sz="1200" spc="-5" dirty="0">
                <a:latin typeface="Times New Roman"/>
                <a:cs typeface="Times New Roman"/>
              </a:rPr>
              <a:t>passatempo </a:t>
            </a:r>
            <a:r>
              <a:rPr sz="1200" dirty="0">
                <a:latin typeface="Times New Roman"/>
                <a:cs typeface="Times New Roman"/>
              </a:rPr>
              <a:t>vivificante </a:t>
            </a:r>
            <a:r>
              <a:rPr sz="1200" spc="-5" dirty="0">
                <a:latin typeface="Times New Roman"/>
                <a:cs typeface="Times New Roman"/>
              </a:rPr>
              <a:t>del Paradiso. L’effetto </a:t>
            </a:r>
            <a:r>
              <a:rPr sz="1200" dirty="0">
                <a:latin typeface="Times New Roman"/>
                <a:cs typeface="Times New Roman"/>
              </a:rPr>
              <a:t>che  </a:t>
            </a:r>
            <a:r>
              <a:rPr sz="1200" spc="-5" dirty="0">
                <a:latin typeface="Times New Roman"/>
                <a:cs typeface="Times New Roman"/>
              </a:rPr>
              <a:t>produce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svago </a:t>
            </a:r>
            <a:r>
              <a:rPr sz="1200" dirty="0">
                <a:latin typeface="Times New Roman"/>
                <a:cs typeface="Times New Roman"/>
              </a:rPr>
              <a:t>per la vostra mente </a:t>
            </a:r>
            <a:r>
              <a:rPr sz="1200" spc="-5" dirty="0">
                <a:latin typeface="Times New Roman"/>
                <a:cs typeface="Times New Roman"/>
              </a:rPr>
              <a:t>affaticata sulla terra, </a:t>
            </a:r>
            <a:r>
              <a:rPr sz="1200" dirty="0">
                <a:latin typeface="Times New Roman"/>
                <a:cs typeface="Times New Roman"/>
              </a:rPr>
              <a:t>l’adorazione lo </a:t>
            </a:r>
            <a:r>
              <a:rPr sz="1200" spc="-5" dirty="0">
                <a:latin typeface="Times New Roman"/>
                <a:cs typeface="Times New Roman"/>
              </a:rPr>
              <a:t>produrrà </a:t>
            </a:r>
            <a:r>
              <a:rPr sz="1200" dirty="0">
                <a:latin typeface="Times New Roman"/>
                <a:cs typeface="Times New Roman"/>
              </a:rPr>
              <a:t>in Paradiso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la vostra </a:t>
            </a:r>
            <a:r>
              <a:rPr sz="1200" spc="-5" dirty="0">
                <a:latin typeface="Times New Roman"/>
                <a:cs typeface="Times New Roman"/>
              </a:rPr>
              <a:t>anima </a:t>
            </a:r>
            <a:r>
              <a:rPr sz="1200" dirty="0">
                <a:latin typeface="Times New Roman"/>
                <a:cs typeface="Times New Roman"/>
              </a:rPr>
              <a:t>perfezionata. </a:t>
            </a:r>
            <a:r>
              <a:rPr sz="1200" spc="-15" dirty="0">
                <a:latin typeface="Times New Roman"/>
                <a:cs typeface="Times New Roman"/>
              </a:rPr>
              <a:t>Il  </a:t>
            </a:r>
            <a:r>
              <a:rPr sz="1200" dirty="0">
                <a:latin typeface="Times New Roman"/>
                <a:cs typeface="Times New Roman"/>
              </a:rPr>
              <a:t>modo di </a:t>
            </a:r>
            <a:r>
              <a:rPr sz="1200" spc="-5" dirty="0">
                <a:latin typeface="Times New Roman"/>
                <a:cs typeface="Times New Roman"/>
              </a:rPr>
              <a:t>adorare </a:t>
            </a:r>
            <a:r>
              <a:rPr sz="1200" dirty="0">
                <a:latin typeface="Times New Roman"/>
                <a:cs typeface="Times New Roman"/>
              </a:rPr>
              <a:t>in Paradiso </a:t>
            </a:r>
            <a:r>
              <a:rPr sz="1200" spc="-5" dirty="0">
                <a:latin typeface="Times New Roman"/>
                <a:cs typeface="Times New Roman"/>
              </a:rPr>
              <a:t>supera totalmente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comprensione umana, </a:t>
            </a:r>
            <a:r>
              <a:rPr sz="1200" dirty="0">
                <a:latin typeface="Times New Roman"/>
                <a:cs typeface="Times New Roman"/>
              </a:rPr>
              <a:t>ma voi </a:t>
            </a:r>
            <a:r>
              <a:rPr sz="1200" spc="-5" dirty="0">
                <a:latin typeface="Times New Roman"/>
                <a:cs typeface="Times New Roman"/>
              </a:rPr>
              <a:t>potete cominciare ad apprezzarne </a:t>
            </a:r>
            <a:r>
              <a:rPr sz="1200" dirty="0">
                <a:latin typeface="Times New Roman"/>
                <a:cs typeface="Times New Roman"/>
              </a:rPr>
              <a:t>lo spirito anche  </a:t>
            </a:r>
            <a:r>
              <a:rPr sz="1200" spc="-5" dirty="0">
                <a:latin typeface="Times New Roman"/>
                <a:cs typeface="Times New Roman"/>
              </a:rPr>
              <a:t>quaggiù su Urantia, </a:t>
            </a:r>
            <a:r>
              <a:rPr sz="1200" dirty="0">
                <a:latin typeface="Times New Roman"/>
                <a:cs typeface="Times New Roman"/>
              </a:rPr>
              <a:t>perché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spiriti </a:t>
            </a:r>
            <a:r>
              <a:rPr sz="1200" spc="-5" dirty="0">
                <a:latin typeface="Times New Roman"/>
                <a:cs typeface="Times New Roman"/>
              </a:rPr>
              <a:t>degli Dei dimorano già </a:t>
            </a:r>
            <a:r>
              <a:rPr sz="1200" dirty="0">
                <a:latin typeface="Times New Roman"/>
                <a:cs typeface="Times New Roman"/>
              </a:rPr>
              <a:t>in voi, </a:t>
            </a:r>
            <a:r>
              <a:rPr sz="1200" spc="-5" dirty="0">
                <a:latin typeface="Times New Roman"/>
                <a:cs typeface="Times New Roman"/>
              </a:rPr>
              <a:t>si librano su </a:t>
            </a:r>
            <a:r>
              <a:rPr sz="1200" dirty="0">
                <a:latin typeface="Times New Roman"/>
                <a:cs typeface="Times New Roman"/>
              </a:rPr>
              <a:t>di voi e vi stimolano </a:t>
            </a:r>
            <a:r>
              <a:rPr sz="1200" spc="-5" dirty="0">
                <a:latin typeface="Times New Roman"/>
                <a:cs typeface="Times New Roman"/>
              </a:rPr>
              <a:t>alla vera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adorazione.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 marR="7620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(304.4) 27:7.6 </a:t>
            </a:r>
            <a:r>
              <a:rPr sz="1200" spc="-5" dirty="0">
                <a:latin typeface="Times New Roman"/>
                <a:cs typeface="Times New Roman"/>
              </a:rPr>
              <a:t>Vi sono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Paradiso </a:t>
            </a:r>
            <a:r>
              <a:rPr sz="1200" dirty="0">
                <a:latin typeface="Times New Roman"/>
                <a:cs typeface="Times New Roman"/>
              </a:rPr>
              <a:t>tempi e </a:t>
            </a:r>
            <a:r>
              <a:rPr sz="1200" spc="-5" dirty="0">
                <a:latin typeface="Times New Roman"/>
                <a:cs typeface="Times New Roman"/>
              </a:rPr>
              <a:t>luoghi </a:t>
            </a:r>
            <a:r>
              <a:rPr sz="1200" dirty="0">
                <a:latin typeface="Times New Roman"/>
                <a:cs typeface="Times New Roman"/>
              </a:rPr>
              <a:t>stabiliti per </a:t>
            </a:r>
            <a:r>
              <a:rPr sz="1200" spc="-5" dirty="0">
                <a:latin typeface="Times New Roman"/>
                <a:cs typeface="Times New Roman"/>
              </a:rPr>
              <a:t>l’adorazione,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questi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sono sufficienti ad accogliere </a:t>
            </a:r>
            <a:r>
              <a:rPr sz="1200" dirty="0">
                <a:latin typeface="Times New Roman"/>
                <a:cs typeface="Times New Roman"/>
              </a:rPr>
              <a:t>il traboccare  </a:t>
            </a:r>
            <a:r>
              <a:rPr sz="1200" spc="-5" dirty="0">
                <a:latin typeface="Times New Roman"/>
                <a:cs typeface="Times New Roman"/>
              </a:rPr>
              <a:t>sempre crescente delle </a:t>
            </a:r>
            <a:r>
              <a:rPr sz="1200" dirty="0">
                <a:latin typeface="Times New Roman"/>
                <a:cs typeface="Times New Roman"/>
              </a:rPr>
              <a:t>emozioni </a:t>
            </a:r>
            <a:r>
              <a:rPr sz="1200" spc="-5" dirty="0">
                <a:latin typeface="Times New Roman"/>
                <a:cs typeface="Times New Roman"/>
              </a:rPr>
              <a:t>spirituali </a:t>
            </a:r>
            <a:r>
              <a:rPr sz="1200" dirty="0">
                <a:latin typeface="Times New Roman"/>
                <a:cs typeface="Times New Roman"/>
              </a:rPr>
              <a:t>dovute </a:t>
            </a:r>
            <a:r>
              <a:rPr sz="1200" spc="-5" dirty="0">
                <a:latin typeface="Times New Roman"/>
                <a:cs typeface="Times New Roman"/>
              </a:rPr>
              <a:t>alla comprensione </a:t>
            </a:r>
            <a:r>
              <a:rPr sz="1200" dirty="0">
                <a:latin typeface="Times New Roman"/>
                <a:cs typeface="Times New Roman"/>
              </a:rPr>
              <a:t>sempre </a:t>
            </a:r>
            <a:r>
              <a:rPr sz="1200" spc="-5" dirty="0">
                <a:latin typeface="Times New Roman"/>
                <a:cs typeface="Times New Roman"/>
              </a:rPr>
              <a:t>maggiore ed al riconoscimento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espansione </a:t>
            </a:r>
            <a:r>
              <a:rPr sz="1200" dirty="0">
                <a:latin typeface="Times New Roman"/>
                <a:cs typeface="Times New Roman"/>
              </a:rPr>
              <a:t>della  divinità </a:t>
            </a:r>
            <a:r>
              <a:rPr sz="1200" spc="-5" dirty="0">
                <a:latin typeface="Times New Roman"/>
                <a:cs typeface="Times New Roman"/>
              </a:rPr>
              <a:t>degli splendidi esseri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compiono l’ascensione esperienziale verso </a:t>
            </a:r>
            <a:r>
              <a:rPr sz="1200" spc="-10" dirty="0">
                <a:latin typeface="Times New Roman"/>
                <a:cs typeface="Times New Roman"/>
              </a:rPr>
              <a:t>l’Isola </a:t>
            </a:r>
            <a:r>
              <a:rPr sz="1200" spc="-5" dirty="0">
                <a:latin typeface="Times New Roman"/>
                <a:cs typeface="Times New Roman"/>
              </a:rPr>
              <a:t>eterna. Dai </a:t>
            </a:r>
            <a:r>
              <a:rPr sz="1200" dirty="0">
                <a:latin typeface="Times New Roman"/>
                <a:cs typeface="Times New Roman"/>
              </a:rPr>
              <a:t>tempi di </a:t>
            </a:r>
            <a:r>
              <a:rPr sz="1200" spc="-5" dirty="0">
                <a:latin typeface="Times New Roman"/>
                <a:cs typeface="Times New Roman"/>
              </a:rPr>
              <a:t>Grandfanda </a:t>
            </a:r>
            <a:r>
              <a:rPr sz="1200" dirty="0">
                <a:latin typeface="Times New Roman"/>
                <a:cs typeface="Times New Roman"/>
              </a:rPr>
              <a:t>i supernafini  non </a:t>
            </a:r>
            <a:r>
              <a:rPr sz="1200" spc="-5" dirty="0">
                <a:latin typeface="Times New Roman"/>
                <a:cs typeface="Times New Roman"/>
              </a:rPr>
              <a:t>sono mai stati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grado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contenere completamente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spirito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adorazione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Paradiso. </a:t>
            </a:r>
            <a:r>
              <a:rPr sz="1200" dirty="0">
                <a:latin typeface="Times New Roman"/>
                <a:cs typeface="Times New Roman"/>
              </a:rPr>
              <a:t>C’è sempre un </a:t>
            </a:r>
            <a:r>
              <a:rPr sz="1200" spc="-5" dirty="0">
                <a:latin typeface="Times New Roman"/>
                <a:cs typeface="Times New Roman"/>
              </a:rPr>
              <a:t>eccesso </a:t>
            </a:r>
            <a:r>
              <a:rPr sz="1200" dirty="0">
                <a:latin typeface="Times New Roman"/>
                <a:cs typeface="Times New Roman"/>
              </a:rPr>
              <a:t>di adorazione  </a:t>
            </a:r>
            <a:r>
              <a:rPr sz="1200" spc="-5" dirty="0">
                <a:latin typeface="Times New Roman"/>
                <a:cs typeface="Times New Roman"/>
              </a:rPr>
              <a:t>rispetto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quanto si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preparati per essa.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ciò </a:t>
            </a:r>
            <a:r>
              <a:rPr sz="1200" dirty="0">
                <a:latin typeface="Times New Roman"/>
                <a:cs typeface="Times New Roman"/>
              </a:rPr>
              <a:t>deriva </a:t>
            </a:r>
            <a:r>
              <a:rPr sz="1200" spc="-5" dirty="0">
                <a:latin typeface="Times New Roman"/>
                <a:cs typeface="Times New Roman"/>
              </a:rPr>
              <a:t>dal fatto </a:t>
            </a:r>
            <a:r>
              <a:rPr sz="1200" dirty="0">
                <a:latin typeface="Times New Roman"/>
                <a:cs typeface="Times New Roman"/>
              </a:rPr>
              <a:t>che le </a:t>
            </a:r>
            <a:r>
              <a:rPr sz="1200" spc="-5" dirty="0">
                <a:latin typeface="Times New Roman"/>
                <a:cs typeface="Times New Roman"/>
              </a:rPr>
              <a:t>personalità intrinsecamente </a:t>
            </a:r>
            <a:r>
              <a:rPr sz="1200" dirty="0">
                <a:latin typeface="Times New Roman"/>
                <a:cs typeface="Times New Roman"/>
              </a:rPr>
              <a:t>perfette non possono mai </a:t>
            </a:r>
            <a:r>
              <a:rPr sz="1200" spc="-5" dirty="0">
                <a:latin typeface="Times New Roman"/>
                <a:cs typeface="Times New Roman"/>
              </a:rPr>
              <a:t>valutare  pienamente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straordinarie reazioni emotive </a:t>
            </a:r>
            <a:r>
              <a:rPr sz="1200" dirty="0">
                <a:latin typeface="Times New Roman"/>
                <a:cs typeface="Times New Roman"/>
              </a:rPr>
              <a:t>spirituali </a:t>
            </a:r>
            <a:r>
              <a:rPr sz="1200" spc="-5" dirty="0">
                <a:latin typeface="Times New Roman"/>
                <a:cs typeface="Times New Roman"/>
              </a:rPr>
              <a:t>degli esseri che </a:t>
            </a:r>
            <a:r>
              <a:rPr sz="1200" dirty="0">
                <a:latin typeface="Times New Roman"/>
                <a:cs typeface="Times New Roman"/>
              </a:rPr>
              <a:t>hanno, </a:t>
            </a:r>
            <a:r>
              <a:rPr sz="1200" spc="-5" dirty="0">
                <a:latin typeface="Times New Roman"/>
                <a:cs typeface="Times New Roman"/>
              </a:rPr>
              <a:t>lentamente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faticosamente, progredito verso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gloria  del Paradiso partendo </a:t>
            </a:r>
            <a:r>
              <a:rPr sz="1200" dirty="0">
                <a:latin typeface="Times New Roman"/>
                <a:cs typeface="Times New Roman"/>
              </a:rPr>
              <a:t>dalle </a:t>
            </a:r>
            <a:r>
              <a:rPr sz="1200" spc="-5" dirty="0">
                <a:latin typeface="Times New Roman"/>
                <a:cs typeface="Times New Roman"/>
              </a:rPr>
              <a:t>profonde tenebre </a:t>
            </a:r>
            <a:r>
              <a:rPr sz="1200" dirty="0">
                <a:latin typeface="Times New Roman"/>
                <a:cs typeface="Times New Roman"/>
              </a:rPr>
              <a:t>spirituali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mondi </a:t>
            </a:r>
            <a:r>
              <a:rPr sz="1200" spc="-5" dirty="0">
                <a:latin typeface="Times New Roman"/>
                <a:cs typeface="Times New Roman"/>
              </a:rPr>
              <a:t>inferiori </a:t>
            </a:r>
            <a:r>
              <a:rPr sz="1200" dirty="0">
                <a:latin typeface="Times New Roman"/>
                <a:cs typeface="Times New Roman"/>
              </a:rPr>
              <a:t>del tempo e </a:t>
            </a:r>
            <a:r>
              <a:rPr sz="1200" spc="-5" dirty="0">
                <a:latin typeface="Times New Roman"/>
                <a:cs typeface="Times New Roman"/>
              </a:rPr>
              <a:t>dello </a:t>
            </a:r>
            <a:r>
              <a:rPr sz="1200" dirty="0">
                <a:latin typeface="Times New Roman"/>
                <a:cs typeface="Times New Roman"/>
              </a:rPr>
              <a:t>spazio. Quando </a:t>
            </a:r>
            <a:r>
              <a:rPr sz="1200" spc="-5" dirty="0">
                <a:latin typeface="Times New Roman"/>
                <a:cs typeface="Times New Roman"/>
              </a:rPr>
              <a:t>questi angeli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questi</a:t>
            </a:r>
            <a:endParaRPr sz="1200">
              <a:latin typeface="Times New Roman"/>
              <a:cs typeface="Times New Roman"/>
            </a:endParaRPr>
          </a:p>
          <a:p>
            <a:pPr marL="63500" marR="55880">
              <a:lnSpc>
                <a:spcPts val="1380"/>
              </a:lnSpc>
              <a:spcBef>
                <a:spcPts val="35"/>
              </a:spcBef>
            </a:pPr>
            <a:r>
              <a:rPr sz="1200" spc="-5" dirty="0">
                <a:latin typeface="Times New Roman"/>
                <a:cs typeface="Times New Roman"/>
              </a:rPr>
              <a:t>mortali del tempo raggiungono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presenza delle </a:t>
            </a:r>
            <a:r>
              <a:rPr sz="1200" dirty="0">
                <a:latin typeface="Times New Roman"/>
                <a:cs typeface="Times New Roman"/>
              </a:rPr>
              <a:t>Potenze </a:t>
            </a:r>
            <a:r>
              <a:rPr sz="1200" spc="-5" dirty="0">
                <a:latin typeface="Times New Roman"/>
                <a:cs typeface="Times New Roman"/>
              </a:rPr>
              <a:t>del Paradiso, si manifesta l’espressione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emozioni accumulate </a:t>
            </a:r>
            <a:r>
              <a:rPr sz="1200" spc="1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ere,  </a:t>
            </a:r>
            <a:r>
              <a:rPr sz="1200" dirty="0">
                <a:latin typeface="Times New Roman"/>
                <a:cs typeface="Times New Roman"/>
              </a:rPr>
              <a:t>uno </a:t>
            </a:r>
            <a:r>
              <a:rPr sz="1200" spc="-5" dirty="0">
                <a:latin typeface="Times New Roman"/>
                <a:cs typeface="Times New Roman"/>
              </a:rPr>
              <a:t>spettacolo </a:t>
            </a:r>
            <a:r>
              <a:rPr sz="1200" dirty="0">
                <a:latin typeface="Times New Roman"/>
                <a:cs typeface="Times New Roman"/>
              </a:rPr>
              <a:t>che sbalordisce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angeli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Paradiso 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provoca suprema </a:t>
            </a:r>
            <a:r>
              <a:rPr sz="1200" spc="-5" dirty="0">
                <a:latin typeface="Times New Roman"/>
                <a:cs typeface="Times New Roman"/>
              </a:rPr>
              <a:t>gioia </a:t>
            </a:r>
            <a:r>
              <a:rPr sz="1200" dirty="0">
                <a:latin typeface="Times New Roman"/>
                <a:cs typeface="Times New Roman"/>
              </a:rPr>
              <a:t>di soddisfazione divina </a:t>
            </a:r>
            <a:r>
              <a:rPr sz="1200" spc="-5" dirty="0">
                <a:latin typeface="Times New Roman"/>
                <a:cs typeface="Times New Roman"/>
              </a:rPr>
              <a:t>nelle Deità del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Paradiso.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 marR="5461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(304.5) 27:7.7 </a:t>
            </a:r>
            <a:r>
              <a:rPr sz="1200" spc="-5" dirty="0">
                <a:latin typeface="Times New Roman"/>
                <a:cs typeface="Times New Roman"/>
              </a:rPr>
              <a:t>Talvolta </a:t>
            </a:r>
            <a:r>
              <a:rPr sz="1200" dirty="0">
                <a:latin typeface="Times New Roman"/>
                <a:cs typeface="Times New Roman"/>
              </a:rPr>
              <a:t>tutto </a:t>
            </a:r>
            <a:r>
              <a:rPr sz="1200" spc="-5" dirty="0">
                <a:latin typeface="Times New Roman"/>
                <a:cs typeface="Times New Roman"/>
              </a:rPr>
              <a:t>il Paradiso </a:t>
            </a:r>
            <a:r>
              <a:rPr sz="1200" dirty="0">
                <a:latin typeface="Times New Roman"/>
                <a:cs typeface="Times New Roman"/>
              </a:rPr>
              <a:t>viene sommerso da una </a:t>
            </a:r>
            <a:r>
              <a:rPr sz="1200" spc="-5" dirty="0">
                <a:latin typeface="Times New Roman"/>
                <a:cs typeface="Times New Roman"/>
              </a:rPr>
              <a:t>marea </a:t>
            </a:r>
            <a:r>
              <a:rPr sz="1200" dirty="0">
                <a:latin typeface="Times New Roman"/>
                <a:cs typeface="Times New Roman"/>
              </a:rPr>
              <a:t>dominante di </a:t>
            </a:r>
            <a:r>
              <a:rPr sz="1200" spc="-5" dirty="0">
                <a:latin typeface="Times New Roman"/>
                <a:cs typeface="Times New Roman"/>
              </a:rPr>
              <a:t>espressione </a:t>
            </a:r>
            <a:r>
              <a:rPr sz="1200" dirty="0">
                <a:latin typeface="Times New Roman"/>
                <a:cs typeface="Times New Roman"/>
              </a:rPr>
              <a:t>spirituale e </a:t>
            </a:r>
            <a:r>
              <a:rPr sz="1200" spc="-5" dirty="0">
                <a:latin typeface="Times New Roman"/>
                <a:cs typeface="Times New Roman"/>
              </a:rPr>
              <a:t>adoratrice. Spesso </a:t>
            </a:r>
            <a:r>
              <a:rPr sz="1200" dirty="0">
                <a:latin typeface="Times New Roman"/>
                <a:cs typeface="Times New Roman"/>
              </a:rPr>
              <a:t>i  </a:t>
            </a:r>
            <a:r>
              <a:rPr sz="1200" spc="-5" dirty="0">
                <a:latin typeface="Times New Roman"/>
                <a:cs typeface="Times New Roman"/>
              </a:rPr>
              <a:t>conduttori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adorazione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riescono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controllare questi fenomeni fino all’apparizione </a:t>
            </a:r>
            <a:r>
              <a:rPr sz="1200" dirty="0">
                <a:latin typeface="Times New Roman"/>
                <a:cs typeface="Times New Roman"/>
              </a:rPr>
              <a:t>della triplice </a:t>
            </a:r>
            <a:r>
              <a:rPr sz="1200" spc="-5" dirty="0">
                <a:latin typeface="Times New Roman"/>
                <a:cs typeface="Times New Roman"/>
              </a:rPr>
              <a:t>fluttuazione </a:t>
            </a:r>
            <a:r>
              <a:rPr sz="1200" dirty="0">
                <a:latin typeface="Times New Roman"/>
                <a:cs typeface="Times New Roman"/>
              </a:rPr>
              <a:t>luminosa </a:t>
            </a:r>
            <a:r>
              <a:rPr sz="1200" spc="-5" dirty="0">
                <a:latin typeface="Times New Roman"/>
                <a:cs typeface="Times New Roman"/>
              </a:rPr>
              <a:t>della  dimora della Deità, significante </a:t>
            </a:r>
            <a:r>
              <a:rPr sz="1200" dirty="0">
                <a:latin typeface="Times New Roman"/>
                <a:cs typeface="Times New Roman"/>
              </a:rPr>
              <a:t>che il </a:t>
            </a:r>
            <a:r>
              <a:rPr sz="1200" spc="-5" dirty="0">
                <a:latin typeface="Times New Roman"/>
                <a:cs typeface="Times New Roman"/>
              </a:rPr>
              <a:t>cuore </a:t>
            </a:r>
            <a:r>
              <a:rPr sz="1200" dirty="0">
                <a:latin typeface="Times New Roman"/>
                <a:cs typeface="Times New Roman"/>
              </a:rPr>
              <a:t>divino </a:t>
            </a:r>
            <a:r>
              <a:rPr sz="1200" spc="-5" dirty="0">
                <a:latin typeface="Times New Roman"/>
                <a:cs typeface="Times New Roman"/>
              </a:rPr>
              <a:t>degli </a:t>
            </a:r>
            <a:r>
              <a:rPr sz="1200" dirty="0">
                <a:latin typeface="Times New Roman"/>
                <a:cs typeface="Times New Roman"/>
              </a:rPr>
              <a:t>Dei è </a:t>
            </a:r>
            <a:r>
              <a:rPr sz="1200" spc="-5" dirty="0">
                <a:latin typeface="Times New Roman"/>
                <a:cs typeface="Times New Roman"/>
              </a:rPr>
              <a:t>stato pienamente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completamente soddisfatto dall’adorazione  sincera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residenti del Paradiso,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perfetti cittadini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gloria </a:t>
            </a:r>
            <a:r>
              <a:rPr sz="1200" dirty="0">
                <a:latin typeface="Times New Roman"/>
                <a:cs typeface="Times New Roman"/>
              </a:rPr>
              <a:t>e le </a:t>
            </a:r>
            <a:r>
              <a:rPr sz="1200" spc="-5" dirty="0">
                <a:latin typeface="Times New Roman"/>
                <a:cs typeface="Times New Roman"/>
              </a:rPr>
              <a:t>creature </a:t>
            </a:r>
            <a:r>
              <a:rPr sz="1200" dirty="0">
                <a:latin typeface="Times New Roman"/>
                <a:cs typeface="Times New Roman"/>
              </a:rPr>
              <a:t>ascendenti </a:t>
            </a:r>
            <a:r>
              <a:rPr sz="1200" spc="-5" dirty="0">
                <a:latin typeface="Times New Roman"/>
                <a:cs typeface="Times New Roman"/>
              </a:rPr>
              <a:t>del tempo. </a:t>
            </a:r>
            <a:r>
              <a:rPr sz="1200" dirty="0">
                <a:latin typeface="Times New Roman"/>
                <a:cs typeface="Times New Roman"/>
              </a:rPr>
              <a:t>Quale </a:t>
            </a:r>
            <a:r>
              <a:rPr sz="1200" spc="-5" dirty="0">
                <a:latin typeface="Times New Roman"/>
                <a:cs typeface="Times New Roman"/>
              </a:rPr>
              <a:t>trionfo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tecnica! Quale  fruttificazione del piano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proposito eterni degli </a:t>
            </a:r>
            <a:r>
              <a:rPr sz="1200" dirty="0">
                <a:latin typeface="Times New Roman"/>
                <a:cs typeface="Times New Roman"/>
              </a:rPr>
              <a:t>Dei quando </a:t>
            </a:r>
            <a:r>
              <a:rPr sz="1200" spc="-5" dirty="0">
                <a:latin typeface="Times New Roman"/>
                <a:cs typeface="Times New Roman"/>
              </a:rPr>
              <a:t>l’amore intelligente del figlio creatura </a:t>
            </a:r>
            <a:r>
              <a:rPr sz="1200" dirty="0">
                <a:latin typeface="Times New Roman"/>
                <a:cs typeface="Times New Roman"/>
              </a:rPr>
              <a:t>dà piena </a:t>
            </a:r>
            <a:r>
              <a:rPr sz="1200" spc="-5" dirty="0">
                <a:latin typeface="Times New Roman"/>
                <a:cs typeface="Times New Roman"/>
              </a:rPr>
              <a:t>soddisfazione all’amore  </a:t>
            </a:r>
            <a:r>
              <a:rPr sz="1200" dirty="0">
                <a:latin typeface="Times New Roman"/>
                <a:cs typeface="Times New Roman"/>
              </a:rPr>
              <a:t>infinito del </a:t>
            </a:r>
            <a:r>
              <a:rPr sz="1200" spc="-5" dirty="0">
                <a:latin typeface="Times New Roman"/>
                <a:cs typeface="Times New Roman"/>
              </a:rPr>
              <a:t>Padre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Creatore!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53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535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66734" cy="3019425"/>
          </a:xfrm>
          <a:prstGeom prst="rect">
            <a:avLst/>
          </a:prstGeom>
        </p:spPr>
        <p:txBody>
          <a:bodyPr vert="horz" wrap="square" lIns="0" tIns="20320" rIns="0" bIns="0" rtlCol="0">
            <a:spAutoFit/>
          </a:bodyPr>
          <a:lstStyle/>
          <a:p>
            <a:pPr marL="76200" marR="68580">
              <a:lnSpc>
                <a:spcPct val="95900"/>
              </a:lnSpc>
              <a:spcBef>
                <a:spcPts val="16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(305.1) 27:7.8 </a:t>
            </a:r>
            <a:r>
              <a:rPr sz="1200" dirty="0">
                <a:latin typeface="Times New Roman"/>
                <a:cs typeface="Times New Roman"/>
              </a:rPr>
              <a:t>Dopo </a:t>
            </a:r>
            <a:r>
              <a:rPr sz="1200" spc="-5" dirty="0">
                <a:latin typeface="Times New Roman"/>
                <a:cs typeface="Times New Roman"/>
              </a:rPr>
              <a:t>aver raggiunto </a:t>
            </a:r>
            <a:r>
              <a:rPr sz="1200" dirty="0">
                <a:latin typeface="Times New Roman"/>
                <a:cs typeface="Times New Roman"/>
              </a:rPr>
              <a:t>la soddisfazione </a:t>
            </a:r>
            <a:r>
              <a:rPr sz="1200" spc="-5" dirty="0">
                <a:latin typeface="Times New Roman"/>
                <a:cs typeface="Times New Roman"/>
              </a:rPr>
              <a:t>suprema della </a:t>
            </a:r>
            <a:r>
              <a:rPr sz="1200" dirty="0">
                <a:latin typeface="Times New Roman"/>
                <a:cs typeface="Times New Roman"/>
              </a:rPr>
              <a:t>pienezza </a:t>
            </a:r>
            <a:r>
              <a:rPr sz="1200" spc="-5" dirty="0">
                <a:latin typeface="Times New Roman"/>
                <a:cs typeface="Times New Roman"/>
              </a:rPr>
              <a:t>dell’adorazione, </a:t>
            </a:r>
            <a:r>
              <a:rPr sz="1200" dirty="0">
                <a:latin typeface="Times New Roman"/>
                <a:cs typeface="Times New Roman"/>
              </a:rPr>
              <a:t>voi </a:t>
            </a:r>
            <a:r>
              <a:rPr sz="1200" spc="-5" dirty="0">
                <a:latin typeface="Times New Roman"/>
                <a:cs typeface="Times New Roman"/>
              </a:rPr>
              <a:t>siete qualificati per </a:t>
            </a:r>
            <a:r>
              <a:rPr sz="1200" dirty="0">
                <a:latin typeface="Times New Roman"/>
                <a:cs typeface="Times New Roman"/>
              </a:rPr>
              <a:t>l’ammissione </a:t>
            </a:r>
            <a:r>
              <a:rPr sz="1200" spc="-5" dirty="0">
                <a:latin typeface="Times New Roman"/>
                <a:cs typeface="Times New Roman"/>
              </a:rPr>
              <a:t>al  Corpo della Finalità.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carriera ascendente </a:t>
            </a:r>
            <a:r>
              <a:rPr sz="1200" dirty="0">
                <a:latin typeface="Times New Roman"/>
                <a:cs typeface="Times New Roman"/>
              </a:rPr>
              <a:t>è quasi </a:t>
            </a:r>
            <a:r>
              <a:rPr sz="1200" spc="-5" dirty="0">
                <a:latin typeface="Times New Roman"/>
                <a:cs typeface="Times New Roman"/>
              </a:rPr>
              <a:t>terminata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prepara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celebrazione del </a:t>
            </a:r>
            <a:r>
              <a:rPr sz="1200" dirty="0">
                <a:latin typeface="Times New Roman"/>
                <a:cs typeface="Times New Roman"/>
              </a:rPr>
              <a:t>settimo </a:t>
            </a:r>
            <a:r>
              <a:rPr sz="1200" spc="-5" dirty="0">
                <a:latin typeface="Times New Roman"/>
                <a:cs typeface="Times New Roman"/>
              </a:rPr>
              <a:t>giubileo.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primo giubileo  </a:t>
            </a:r>
            <a:r>
              <a:rPr sz="1200" spc="-5" dirty="0">
                <a:latin typeface="Times New Roman"/>
                <a:cs typeface="Times New Roman"/>
              </a:rPr>
              <a:t>segnò l’accordo del </a:t>
            </a:r>
            <a:r>
              <a:rPr sz="1200" dirty="0">
                <a:latin typeface="Times New Roman"/>
                <a:cs typeface="Times New Roman"/>
              </a:rPr>
              <a:t>mortale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l’Aggiustatore di </a:t>
            </a:r>
            <a:r>
              <a:rPr sz="1200" spc="-5" dirty="0">
                <a:latin typeface="Times New Roman"/>
                <a:cs typeface="Times New Roman"/>
              </a:rPr>
              <a:t>Pensiero quando fu </a:t>
            </a:r>
            <a:r>
              <a:rPr sz="1200" dirty="0">
                <a:latin typeface="Times New Roman"/>
                <a:cs typeface="Times New Roman"/>
              </a:rPr>
              <a:t>sancita l’intenzione di </a:t>
            </a:r>
            <a:r>
              <a:rPr sz="1200" spc="-5" dirty="0">
                <a:latin typeface="Times New Roman"/>
                <a:cs typeface="Times New Roman"/>
              </a:rPr>
              <a:t>sopravvivere;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secondo fu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risveglio  alla </a:t>
            </a:r>
            <a:r>
              <a:rPr sz="1200" dirty="0">
                <a:latin typeface="Times New Roman"/>
                <a:cs typeface="Times New Roman"/>
              </a:rPr>
              <a:t>vita </a:t>
            </a:r>
            <a:r>
              <a:rPr sz="1200" spc="-5" dirty="0">
                <a:latin typeface="Times New Roman"/>
                <a:cs typeface="Times New Roman"/>
              </a:rPr>
              <a:t>morontiale;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terzo </a:t>
            </a:r>
            <a:r>
              <a:rPr sz="1200" dirty="0">
                <a:latin typeface="Times New Roman"/>
                <a:cs typeface="Times New Roman"/>
              </a:rPr>
              <a:t>fu la </a:t>
            </a:r>
            <a:r>
              <a:rPr sz="1200" spc="-5" dirty="0">
                <a:latin typeface="Times New Roman"/>
                <a:cs typeface="Times New Roman"/>
              </a:rPr>
              <a:t>fusione con l’Aggiustatore </a:t>
            </a:r>
            <a:r>
              <a:rPr sz="1200" dirty="0">
                <a:latin typeface="Times New Roman"/>
                <a:cs typeface="Times New Roman"/>
              </a:rPr>
              <a:t>di Pensiero; il </a:t>
            </a:r>
            <a:r>
              <a:rPr sz="1200" spc="-5" dirty="0">
                <a:latin typeface="Times New Roman"/>
                <a:cs typeface="Times New Roman"/>
              </a:rPr>
              <a:t>quarto fu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risveglio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Havona; </a:t>
            </a:r>
            <a:r>
              <a:rPr sz="1200" dirty="0">
                <a:latin typeface="Times New Roman"/>
                <a:cs typeface="Times New Roman"/>
              </a:rPr>
              <a:t>il quinto celebrò </a:t>
            </a:r>
            <a:r>
              <a:rPr sz="1200" spc="5" dirty="0">
                <a:latin typeface="Times New Roman"/>
                <a:cs typeface="Times New Roman"/>
              </a:rPr>
              <a:t>la  </a:t>
            </a:r>
            <a:r>
              <a:rPr sz="1200" spc="-5" dirty="0">
                <a:latin typeface="Times New Roman"/>
                <a:cs typeface="Times New Roman"/>
              </a:rPr>
              <a:t>scoperta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Padre Universale; 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sesto giubileo fu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circostanza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risveglio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Paradiso dall’assopimento </a:t>
            </a:r>
            <a:r>
              <a:rPr sz="1200" dirty="0">
                <a:latin typeface="Times New Roman"/>
                <a:cs typeface="Times New Roman"/>
              </a:rPr>
              <a:t>finale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transito </a:t>
            </a:r>
            <a:r>
              <a:rPr sz="1200" spc="-5" dirty="0">
                <a:latin typeface="Times New Roman"/>
                <a:cs typeface="Times New Roman"/>
              </a:rPr>
              <a:t>del  </a:t>
            </a:r>
            <a:r>
              <a:rPr sz="1200" dirty="0">
                <a:latin typeface="Times New Roman"/>
                <a:cs typeface="Times New Roman"/>
              </a:rPr>
              <a:t>tempo.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settimo giubileo segna l’entrata nel </a:t>
            </a:r>
            <a:r>
              <a:rPr sz="1200" dirty="0">
                <a:latin typeface="Times New Roman"/>
                <a:cs typeface="Times New Roman"/>
              </a:rPr>
              <a:t>corpo </a:t>
            </a:r>
            <a:r>
              <a:rPr sz="1200" spc="-5" dirty="0">
                <a:latin typeface="Times New Roman"/>
                <a:cs typeface="Times New Roman"/>
              </a:rPr>
              <a:t>dei finalitari mortali </a:t>
            </a:r>
            <a:r>
              <a:rPr sz="1200" dirty="0">
                <a:latin typeface="Times New Roman"/>
                <a:cs typeface="Times New Roman"/>
              </a:rPr>
              <a:t>e l’inizio del </a:t>
            </a:r>
            <a:r>
              <a:rPr sz="1200" spc="-5" dirty="0">
                <a:latin typeface="Times New Roman"/>
                <a:cs typeface="Times New Roman"/>
              </a:rPr>
              <a:t>servizio dell’eternità.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raggiungimento </a:t>
            </a:r>
            <a:r>
              <a:rPr sz="1200" spc="-5" dirty="0">
                <a:latin typeface="Times New Roman"/>
                <a:cs typeface="Times New Roman"/>
              </a:rPr>
              <a:t>del  settimo stadio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realizzazione </a:t>
            </a:r>
            <a:r>
              <a:rPr sz="1200" dirty="0">
                <a:latin typeface="Times New Roman"/>
                <a:cs typeface="Times New Roman"/>
              </a:rPr>
              <a:t>spirituale da </a:t>
            </a:r>
            <a:r>
              <a:rPr sz="1200" spc="-5" dirty="0">
                <a:latin typeface="Times New Roman"/>
                <a:cs typeface="Times New Roman"/>
              </a:rPr>
              <a:t>parte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finalitario segnerà probabilmente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celebrazione del </a:t>
            </a:r>
            <a:r>
              <a:rPr sz="1200" dirty="0">
                <a:latin typeface="Times New Roman"/>
                <a:cs typeface="Times New Roman"/>
              </a:rPr>
              <a:t>primo </a:t>
            </a:r>
            <a:r>
              <a:rPr sz="1200" spc="-5" dirty="0">
                <a:latin typeface="Times New Roman"/>
                <a:cs typeface="Times New Roman"/>
              </a:rPr>
              <a:t>dei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giubilei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dell’eternità.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331470" algn="just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(305.2) 27:7.9 </a:t>
            </a:r>
            <a:r>
              <a:rPr sz="1200" spc="-5" dirty="0">
                <a:latin typeface="Times New Roman"/>
                <a:cs typeface="Times New Roman"/>
              </a:rPr>
              <a:t>Così termina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storia dei supernafini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Paradiso, l’ordine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elevato </a:t>
            </a:r>
            <a:r>
              <a:rPr sz="1200" dirty="0">
                <a:latin typeface="Times New Roman"/>
                <a:cs typeface="Times New Roman"/>
              </a:rPr>
              <a:t>di tutti </a:t>
            </a:r>
            <a:r>
              <a:rPr sz="1200" spc="-5" dirty="0">
                <a:latin typeface="Times New Roman"/>
                <a:cs typeface="Times New Roman"/>
              </a:rPr>
              <a:t>gli spiriti </a:t>
            </a:r>
            <a:r>
              <a:rPr sz="1200" dirty="0">
                <a:latin typeface="Times New Roman"/>
                <a:cs typeface="Times New Roman"/>
              </a:rPr>
              <a:t>tutelari, </a:t>
            </a:r>
            <a:r>
              <a:rPr sz="1200" spc="-5" dirty="0">
                <a:latin typeface="Times New Roman"/>
                <a:cs typeface="Times New Roman"/>
              </a:rPr>
              <a:t>gli esseri che, </a:t>
            </a:r>
            <a:r>
              <a:rPr sz="1200" dirty="0">
                <a:latin typeface="Times New Roman"/>
                <a:cs typeface="Times New Roman"/>
              </a:rPr>
              <a:t>come  </a:t>
            </a:r>
            <a:r>
              <a:rPr sz="1200" spc="-5" dirty="0">
                <a:latin typeface="Times New Roman"/>
                <a:cs typeface="Times New Roman"/>
              </a:rPr>
              <a:t>classe universale, </a:t>
            </a:r>
            <a:r>
              <a:rPr sz="1200" dirty="0">
                <a:latin typeface="Times New Roman"/>
                <a:cs typeface="Times New Roman"/>
              </a:rPr>
              <a:t>vi </a:t>
            </a:r>
            <a:r>
              <a:rPr sz="1200" spc="-5" dirty="0">
                <a:latin typeface="Times New Roman"/>
                <a:cs typeface="Times New Roman"/>
              </a:rPr>
              <a:t>accompagnano sempre </a:t>
            </a:r>
            <a:r>
              <a:rPr sz="1200" dirty="0">
                <a:latin typeface="Times New Roman"/>
                <a:cs typeface="Times New Roman"/>
              </a:rPr>
              <a:t>dal mondo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vostra </a:t>
            </a:r>
            <a:r>
              <a:rPr sz="1200" spc="-5" dirty="0">
                <a:latin typeface="Times New Roman"/>
                <a:cs typeface="Times New Roman"/>
              </a:rPr>
              <a:t>origine </a:t>
            </a:r>
            <a:r>
              <a:rPr sz="1200" dirty="0">
                <a:latin typeface="Times New Roman"/>
                <a:cs typeface="Times New Roman"/>
              </a:rPr>
              <a:t>sino a </a:t>
            </a:r>
            <a:r>
              <a:rPr sz="1200" spc="-5" dirty="0">
                <a:latin typeface="Times New Roman"/>
                <a:cs typeface="Times New Roman"/>
              </a:rPr>
              <a:t>quando sarete </a:t>
            </a:r>
            <a:r>
              <a:rPr sz="1200" dirty="0">
                <a:latin typeface="Times New Roman"/>
                <a:cs typeface="Times New Roman"/>
              </a:rPr>
              <a:t>infine salutati </a:t>
            </a:r>
            <a:r>
              <a:rPr sz="1200" spc="-5" dirty="0">
                <a:latin typeface="Times New Roman"/>
                <a:cs typeface="Times New Roman"/>
              </a:rPr>
              <a:t>dai </a:t>
            </a:r>
            <a:r>
              <a:rPr sz="1200" dirty="0">
                <a:latin typeface="Times New Roman"/>
                <a:cs typeface="Times New Roman"/>
              </a:rPr>
              <a:t>conduttori di  </a:t>
            </a:r>
            <a:r>
              <a:rPr sz="1200" spc="-5" dirty="0">
                <a:latin typeface="Times New Roman"/>
                <a:cs typeface="Times New Roman"/>
              </a:rPr>
              <a:t>adorazione, allorché presterete giuramento eterno alla Trinità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sarete </a:t>
            </a:r>
            <a:r>
              <a:rPr sz="1200" dirty="0">
                <a:latin typeface="Times New Roman"/>
                <a:cs typeface="Times New Roman"/>
              </a:rPr>
              <a:t>arruolati nel </a:t>
            </a:r>
            <a:r>
              <a:rPr sz="1200" spc="-5" dirty="0">
                <a:latin typeface="Times New Roman"/>
                <a:cs typeface="Times New Roman"/>
              </a:rPr>
              <a:t>Corpo dei </a:t>
            </a:r>
            <a:r>
              <a:rPr sz="1200" dirty="0">
                <a:latin typeface="Times New Roman"/>
                <a:cs typeface="Times New Roman"/>
              </a:rPr>
              <a:t>Mortali </a:t>
            </a:r>
            <a:r>
              <a:rPr sz="1200" spc="-5" dirty="0">
                <a:latin typeface="Times New Roman"/>
                <a:cs typeface="Times New Roman"/>
              </a:rPr>
              <a:t>della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Finalità.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23939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(305.3) 27:7.10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servizio </a:t>
            </a:r>
            <a:r>
              <a:rPr sz="1200" spc="-5" dirty="0">
                <a:latin typeface="Times New Roman"/>
                <a:cs typeface="Times New Roman"/>
              </a:rPr>
              <a:t>perpetuo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Trinità del </a:t>
            </a:r>
            <a:r>
              <a:rPr sz="1200" dirty="0">
                <a:latin typeface="Times New Roman"/>
                <a:cs typeface="Times New Roman"/>
              </a:rPr>
              <a:t>Paradiso </a:t>
            </a:r>
            <a:r>
              <a:rPr sz="1200" spc="-5" dirty="0">
                <a:latin typeface="Times New Roman"/>
                <a:cs typeface="Times New Roman"/>
              </a:rPr>
              <a:t>sta per incominciare; </a:t>
            </a:r>
            <a:r>
              <a:rPr sz="1200" dirty="0">
                <a:latin typeface="Times New Roman"/>
                <a:cs typeface="Times New Roman"/>
              </a:rPr>
              <a:t>ed ora il </a:t>
            </a:r>
            <a:r>
              <a:rPr sz="1200" spc="-5" dirty="0">
                <a:latin typeface="Times New Roman"/>
                <a:cs typeface="Times New Roman"/>
              </a:rPr>
              <a:t>finalitario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faccia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faccia con </a:t>
            </a:r>
            <a:r>
              <a:rPr sz="1200" dirty="0">
                <a:latin typeface="Times New Roman"/>
                <a:cs typeface="Times New Roman"/>
              </a:rPr>
              <a:t>la sfida di  </a:t>
            </a:r>
            <a:r>
              <a:rPr sz="1200" spc="-5" dirty="0">
                <a:latin typeface="Times New Roman"/>
                <a:cs typeface="Times New Roman"/>
              </a:rPr>
              <a:t>Dio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l’Ultimo.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 algn="just">
              <a:lnSpc>
                <a:spcPct val="1000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(305.4) 27:7.11 </a:t>
            </a:r>
            <a:r>
              <a:rPr sz="1200" spc="-5" dirty="0">
                <a:latin typeface="Times New Roman"/>
                <a:cs typeface="Times New Roman"/>
              </a:rPr>
              <a:t>[Presentato </a:t>
            </a:r>
            <a:r>
              <a:rPr sz="1200" dirty="0">
                <a:latin typeface="Times New Roman"/>
                <a:cs typeface="Times New Roman"/>
              </a:rPr>
              <a:t>da un </a:t>
            </a:r>
            <a:r>
              <a:rPr sz="1200" spc="-5" dirty="0">
                <a:latin typeface="Times New Roman"/>
                <a:cs typeface="Times New Roman"/>
              </a:rPr>
              <a:t>Perfettore </a:t>
            </a:r>
            <a:r>
              <a:rPr sz="1200" dirty="0">
                <a:latin typeface="Times New Roman"/>
                <a:cs typeface="Times New Roman"/>
              </a:rPr>
              <a:t>di Saggezza </a:t>
            </a:r>
            <a:r>
              <a:rPr sz="1200" spc="-5" dirty="0">
                <a:latin typeface="Times New Roman"/>
                <a:cs typeface="Times New Roman"/>
              </a:rPr>
              <a:t>proveniente </a:t>
            </a:r>
            <a:r>
              <a:rPr sz="1200" spc="5" dirty="0">
                <a:latin typeface="Times New Roman"/>
                <a:cs typeface="Times New Roman"/>
              </a:rPr>
              <a:t>da</a:t>
            </a:r>
            <a:r>
              <a:rPr sz="1200" spc="-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Uversa.]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53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536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08761"/>
            <a:ext cx="8199120" cy="352869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76200">
              <a:lnSpc>
                <a:spcPct val="100000"/>
              </a:lnSpc>
              <a:spcBef>
                <a:spcPts val="95"/>
              </a:spcBef>
            </a:pPr>
            <a:r>
              <a:rPr sz="2200" b="1" spc="-5" dirty="0">
                <a:solidFill>
                  <a:srgbClr val="933634"/>
                </a:solidFill>
                <a:latin typeface="Times New Roman"/>
                <a:cs typeface="Times New Roman"/>
              </a:rPr>
              <a:t>Fascicolo </a:t>
            </a:r>
            <a:r>
              <a:rPr sz="2200" b="1" dirty="0">
                <a:solidFill>
                  <a:srgbClr val="933634"/>
                </a:solidFill>
                <a:latin typeface="Times New Roman"/>
                <a:cs typeface="Times New Roman"/>
              </a:rPr>
              <a:t>28: </a:t>
            </a:r>
            <a:r>
              <a:rPr sz="2200" b="1" spc="-5" dirty="0">
                <a:solidFill>
                  <a:srgbClr val="933634"/>
                </a:solidFill>
                <a:latin typeface="Times New Roman"/>
                <a:cs typeface="Times New Roman"/>
              </a:rPr>
              <a:t>Gli </a:t>
            </a:r>
            <a:r>
              <a:rPr sz="2200" b="1" spc="-10" dirty="0">
                <a:solidFill>
                  <a:srgbClr val="933634"/>
                </a:solidFill>
                <a:latin typeface="Times New Roman"/>
                <a:cs typeface="Times New Roman"/>
              </a:rPr>
              <a:t>spiriti </a:t>
            </a:r>
            <a:r>
              <a:rPr sz="2200" b="1" spc="-5" dirty="0">
                <a:solidFill>
                  <a:srgbClr val="933634"/>
                </a:solidFill>
                <a:latin typeface="Times New Roman"/>
                <a:cs typeface="Times New Roman"/>
              </a:rPr>
              <a:t>tutelari dei</a:t>
            </a:r>
            <a:r>
              <a:rPr sz="2200" b="1" spc="35" dirty="0">
                <a:solidFill>
                  <a:srgbClr val="933634"/>
                </a:solidFill>
                <a:latin typeface="Times New Roman"/>
                <a:cs typeface="Times New Roman"/>
              </a:rPr>
              <a:t> </a:t>
            </a:r>
            <a:r>
              <a:rPr sz="2200" b="1" spc="-5" dirty="0">
                <a:solidFill>
                  <a:srgbClr val="933634"/>
                </a:solidFill>
                <a:latin typeface="Times New Roman"/>
                <a:cs typeface="Times New Roman"/>
              </a:rPr>
              <a:t>Superuniversi</a:t>
            </a:r>
            <a:endParaRPr sz="2200">
              <a:latin typeface="Times New Roman"/>
              <a:cs typeface="Times New Roman"/>
            </a:endParaRPr>
          </a:p>
          <a:p>
            <a:pPr marL="76200" marR="68580">
              <a:lnSpc>
                <a:spcPct val="95900"/>
              </a:lnSpc>
              <a:spcBef>
                <a:spcPts val="138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(306.1) 28:0.1 </a:t>
            </a:r>
            <a:r>
              <a:rPr sz="1200" spc="-5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supernafini sono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schiere angeliche </a:t>
            </a:r>
            <a:r>
              <a:rPr sz="1200" dirty="0">
                <a:latin typeface="Times New Roman"/>
                <a:cs typeface="Times New Roman"/>
              </a:rPr>
              <a:t>dell’Universo </a:t>
            </a:r>
            <a:r>
              <a:rPr sz="1200" spc="-5" dirty="0">
                <a:latin typeface="Times New Roman"/>
                <a:cs typeface="Times New Roman"/>
              </a:rPr>
              <a:t>centrale ed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serafini quelle degli </a:t>
            </a:r>
            <a:r>
              <a:rPr sz="1200" dirty="0">
                <a:latin typeface="Times New Roman"/>
                <a:cs typeface="Times New Roman"/>
              </a:rPr>
              <a:t>Universi </a:t>
            </a:r>
            <a:r>
              <a:rPr sz="1200" spc="-5" dirty="0">
                <a:latin typeface="Times New Roman"/>
                <a:cs typeface="Times New Roman"/>
              </a:rPr>
              <a:t>locali, così </a:t>
            </a:r>
            <a:r>
              <a:rPr sz="1200" dirty="0">
                <a:latin typeface="Times New Roman"/>
                <a:cs typeface="Times New Roman"/>
              </a:rPr>
              <a:t>i  </a:t>
            </a:r>
            <a:r>
              <a:rPr sz="1200" spc="-5" dirty="0">
                <a:latin typeface="Times New Roman"/>
                <a:cs typeface="Times New Roman"/>
              </a:rPr>
              <a:t>seconafini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spiriti </a:t>
            </a:r>
            <a:r>
              <a:rPr sz="1200" spc="-5" dirty="0">
                <a:latin typeface="Times New Roman"/>
                <a:cs typeface="Times New Roman"/>
              </a:rPr>
              <a:t>tutelari dei Superuniversi. Tuttavia, per grado </a:t>
            </a:r>
            <a:r>
              <a:rPr sz="1200" dirty="0">
                <a:latin typeface="Times New Roman"/>
                <a:cs typeface="Times New Roman"/>
              </a:rPr>
              <a:t>di divinità e potenziale di </a:t>
            </a:r>
            <a:r>
              <a:rPr sz="1200" spc="-5" dirty="0">
                <a:latin typeface="Times New Roman"/>
                <a:cs typeface="Times New Roman"/>
              </a:rPr>
              <a:t>supremazia, questi figli </a:t>
            </a:r>
            <a:r>
              <a:rPr sz="1200" dirty="0">
                <a:latin typeface="Times New Roman"/>
                <a:cs typeface="Times New Roman"/>
              </a:rPr>
              <a:t>degli  Spiriti </a:t>
            </a:r>
            <a:r>
              <a:rPr sz="1200" spc="-5" dirty="0">
                <a:latin typeface="Times New Roman"/>
                <a:cs typeface="Times New Roman"/>
              </a:rPr>
              <a:t>Riflettivi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molto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simili ai supernafini che ai </a:t>
            </a:r>
            <a:r>
              <a:rPr sz="1200" dirty="0">
                <a:latin typeface="Times New Roman"/>
                <a:cs typeface="Times New Roman"/>
              </a:rPr>
              <a:t>serafini. </a:t>
            </a:r>
            <a:r>
              <a:rPr sz="1200" spc="-5" dirty="0">
                <a:latin typeface="Times New Roman"/>
                <a:cs typeface="Times New Roman"/>
              </a:rPr>
              <a:t>Essi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servono </a:t>
            </a:r>
            <a:r>
              <a:rPr sz="1200" dirty="0">
                <a:latin typeface="Times New Roman"/>
                <a:cs typeface="Times New Roman"/>
              </a:rPr>
              <a:t>da soli nelle </a:t>
            </a:r>
            <a:r>
              <a:rPr sz="1200" spc="-5" dirty="0">
                <a:latin typeface="Times New Roman"/>
                <a:cs typeface="Times New Roman"/>
              </a:rPr>
              <a:t>supercreazioni, </a:t>
            </a:r>
            <a:r>
              <a:rPr sz="1200" dirty="0">
                <a:latin typeface="Times New Roman"/>
                <a:cs typeface="Times New Roman"/>
              </a:rPr>
              <a:t>e le </a:t>
            </a:r>
            <a:r>
              <a:rPr sz="1200" spc="-5" dirty="0">
                <a:latin typeface="Times New Roman"/>
                <a:cs typeface="Times New Roman"/>
              </a:rPr>
              <a:t>attività </a:t>
            </a:r>
            <a:r>
              <a:rPr sz="1200" dirty="0">
                <a:latin typeface="Times New Roman"/>
                <a:cs typeface="Times New Roman"/>
              </a:rPr>
              <a:t>svolte  </a:t>
            </a:r>
            <a:r>
              <a:rPr sz="1200" spc="-5" dirty="0">
                <a:latin typeface="Times New Roman"/>
                <a:cs typeface="Times New Roman"/>
              </a:rPr>
              <a:t>dai loro associati </a:t>
            </a:r>
            <a:r>
              <a:rPr sz="1200" dirty="0">
                <a:latin typeface="Times New Roman"/>
                <a:cs typeface="Times New Roman"/>
              </a:rPr>
              <a:t>non rivelati sono </a:t>
            </a:r>
            <a:r>
              <a:rPr sz="1200" spc="-5" dirty="0">
                <a:latin typeface="Times New Roman"/>
                <a:cs typeface="Times New Roman"/>
              </a:rPr>
              <a:t>numerose ed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affascinanti.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50">
              <a:latin typeface="Times New Roman"/>
              <a:cs typeface="Times New Roman"/>
            </a:endParaRPr>
          </a:p>
          <a:p>
            <a:pPr marL="76200" marR="46799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(306.2) 28:0.2 </a:t>
            </a:r>
            <a:r>
              <a:rPr sz="1200" spc="-5" dirty="0">
                <a:latin typeface="Times New Roman"/>
                <a:cs typeface="Times New Roman"/>
              </a:rPr>
              <a:t>Nel </a:t>
            </a:r>
            <a:r>
              <a:rPr sz="1200" dirty="0">
                <a:latin typeface="Times New Roman"/>
                <a:cs typeface="Times New Roman"/>
              </a:rPr>
              <a:t>modo in </a:t>
            </a:r>
            <a:r>
              <a:rPr sz="1200" spc="-5" dirty="0">
                <a:latin typeface="Times New Roman"/>
                <a:cs typeface="Times New Roman"/>
              </a:rPr>
              <a:t>cui sono presentati </a:t>
            </a:r>
            <a:r>
              <a:rPr sz="1200" dirty="0">
                <a:latin typeface="Times New Roman"/>
                <a:cs typeface="Times New Roman"/>
              </a:rPr>
              <a:t>in queste </a:t>
            </a:r>
            <a:r>
              <a:rPr sz="1200" spc="-5" dirty="0">
                <a:latin typeface="Times New Roman"/>
                <a:cs typeface="Times New Roman"/>
              </a:rPr>
              <a:t>esposizioni, gli </a:t>
            </a:r>
            <a:r>
              <a:rPr sz="1200" dirty="0">
                <a:latin typeface="Times New Roman"/>
                <a:cs typeface="Times New Roman"/>
              </a:rPr>
              <a:t>spiriti </a:t>
            </a:r>
            <a:r>
              <a:rPr sz="1200" spc="-5" dirty="0">
                <a:latin typeface="Times New Roman"/>
                <a:cs typeface="Times New Roman"/>
              </a:rPr>
              <a:t>tutelari dei Superuniversi comprendono </a:t>
            </a:r>
            <a:r>
              <a:rPr sz="1200" dirty="0">
                <a:latin typeface="Times New Roman"/>
                <a:cs typeface="Times New Roman"/>
              </a:rPr>
              <a:t>i tre ordini  </a:t>
            </a:r>
            <a:r>
              <a:rPr sz="1200" spc="-5" dirty="0">
                <a:latin typeface="Times New Roman"/>
                <a:cs typeface="Times New Roman"/>
              </a:rPr>
              <a:t>seguenti: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00">
              <a:latin typeface="Times New Roman"/>
              <a:cs typeface="Times New Roman"/>
            </a:endParaRPr>
          </a:p>
          <a:p>
            <a:pPr marL="533400">
              <a:lnSpc>
                <a:spcPct val="1000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(306.3) 28:0.3 </a:t>
            </a:r>
            <a:r>
              <a:rPr sz="1200" dirty="0">
                <a:latin typeface="Times New Roman"/>
                <a:cs typeface="Times New Roman"/>
              </a:rPr>
              <a:t>1. I</a:t>
            </a:r>
            <a:r>
              <a:rPr sz="1200" spc="-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Seconafini.</a:t>
            </a:r>
            <a:endParaRPr sz="1200">
              <a:latin typeface="Times New Roman"/>
              <a:cs typeface="Times New Roman"/>
            </a:endParaRPr>
          </a:p>
          <a:p>
            <a:pPr marL="533400">
              <a:lnSpc>
                <a:spcPct val="100000"/>
              </a:lnSpc>
              <a:spcBef>
                <a:spcPts val="134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(306.4) 28:0.4 </a:t>
            </a:r>
            <a:r>
              <a:rPr sz="1200" dirty="0">
                <a:latin typeface="Times New Roman"/>
                <a:cs typeface="Times New Roman"/>
              </a:rPr>
              <a:t>2. I</a:t>
            </a:r>
            <a:r>
              <a:rPr sz="1200" spc="-2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Terziafini.</a:t>
            </a:r>
            <a:endParaRPr sz="1200">
              <a:latin typeface="Times New Roman"/>
              <a:cs typeface="Times New Roman"/>
            </a:endParaRPr>
          </a:p>
          <a:p>
            <a:pPr marL="533400">
              <a:lnSpc>
                <a:spcPct val="100000"/>
              </a:lnSpc>
              <a:spcBef>
                <a:spcPts val="134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(306.5) 28:0.5 </a:t>
            </a:r>
            <a:r>
              <a:rPr sz="1200" dirty="0">
                <a:latin typeface="Times New Roman"/>
                <a:cs typeface="Times New Roman"/>
              </a:rPr>
              <a:t>3. </a:t>
            </a:r>
            <a:r>
              <a:rPr sz="1200" spc="-5" dirty="0">
                <a:latin typeface="Times New Roman"/>
                <a:cs typeface="Times New Roman"/>
              </a:rPr>
              <a:t>Gli</a:t>
            </a:r>
            <a:r>
              <a:rPr sz="1200" spc="-1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Onniafini.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5811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(306.6) 28:0.6 </a:t>
            </a:r>
            <a:r>
              <a:rPr sz="1200" spc="-5" dirty="0">
                <a:latin typeface="Times New Roman"/>
                <a:cs typeface="Times New Roman"/>
              </a:rPr>
              <a:t>Poiché gli </a:t>
            </a:r>
            <a:r>
              <a:rPr sz="1200" dirty="0">
                <a:latin typeface="Times New Roman"/>
                <a:cs typeface="Times New Roman"/>
              </a:rPr>
              <a:t>ultimi due </a:t>
            </a:r>
            <a:r>
              <a:rPr sz="1200" spc="-5" dirty="0">
                <a:latin typeface="Times New Roman"/>
                <a:cs typeface="Times New Roman"/>
              </a:rPr>
              <a:t>ordini </a:t>
            </a:r>
            <a:r>
              <a:rPr sz="1200" dirty="0">
                <a:latin typeface="Times New Roman"/>
                <a:cs typeface="Times New Roman"/>
              </a:rPr>
              <a:t>non sono </a:t>
            </a:r>
            <a:r>
              <a:rPr sz="1200" spc="-5" dirty="0">
                <a:latin typeface="Times New Roman"/>
                <a:cs typeface="Times New Roman"/>
              </a:rPr>
              <a:t>così direttamente coinvolti nel piano ascendente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progressione dei mortali,  saranno trattati </a:t>
            </a:r>
            <a:r>
              <a:rPr sz="1200" dirty="0">
                <a:latin typeface="Times New Roman"/>
                <a:cs typeface="Times New Roman"/>
              </a:rPr>
              <a:t>brevemente </a:t>
            </a:r>
            <a:r>
              <a:rPr sz="1200" spc="-5" dirty="0">
                <a:latin typeface="Times New Roman"/>
                <a:cs typeface="Times New Roman"/>
              </a:rPr>
              <a:t>prima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considerare </a:t>
            </a:r>
            <a:r>
              <a:rPr sz="1200" dirty="0">
                <a:latin typeface="Times New Roman"/>
                <a:cs typeface="Times New Roman"/>
              </a:rPr>
              <a:t>in modo più </a:t>
            </a:r>
            <a:r>
              <a:rPr sz="1200" spc="-5" dirty="0">
                <a:latin typeface="Times New Roman"/>
                <a:cs typeface="Times New Roman"/>
              </a:rPr>
              <a:t>esteso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seconafini. Tecnicamente </a:t>
            </a:r>
            <a:r>
              <a:rPr sz="1200" dirty="0">
                <a:latin typeface="Times New Roman"/>
                <a:cs typeface="Times New Roman"/>
              </a:rPr>
              <a:t>né i terziafini né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onniafini sono  spiriti </a:t>
            </a:r>
            <a:r>
              <a:rPr sz="1200" spc="-5" dirty="0">
                <a:latin typeface="Times New Roman"/>
                <a:cs typeface="Times New Roman"/>
              </a:rPr>
              <a:t>tutelari dei Superuniversi, anche </a:t>
            </a:r>
            <a:r>
              <a:rPr sz="1200" dirty="0">
                <a:latin typeface="Times New Roman"/>
                <a:cs typeface="Times New Roman"/>
              </a:rPr>
              <a:t>se </a:t>
            </a:r>
            <a:r>
              <a:rPr sz="1200" spc="-5" dirty="0">
                <a:latin typeface="Times New Roman"/>
                <a:cs typeface="Times New Roman"/>
              </a:rPr>
              <a:t>entrambi servono come </a:t>
            </a:r>
            <a:r>
              <a:rPr sz="1200" dirty="0">
                <a:latin typeface="Times New Roman"/>
                <a:cs typeface="Times New Roman"/>
              </a:rPr>
              <a:t>ministri spirituali in questi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domini.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53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537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4858"/>
            <a:ext cx="8148320" cy="366712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278130" indent="-202565">
              <a:lnSpc>
                <a:spcPct val="100000"/>
              </a:lnSpc>
              <a:spcBef>
                <a:spcPts val="95"/>
              </a:spcBef>
              <a:buAutoNum type="arabicPeriod"/>
              <a:tabLst>
                <a:tab pos="278765" algn="l"/>
              </a:tabLst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I</a:t>
            </a:r>
            <a:r>
              <a:rPr sz="1600" b="1" spc="-10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terziafini</a:t>
            </a:r>
            <a:endParaRPr sz="1600">
              <a:latin typeface="Times New Roman"/>
              <a:cs typeface="Times New Roman"/>
            </a:endParaRPr>
          </a:p>
          <a:p>
            <a:pPr marL="76200" marR="110489">
              <a:lnSpc>
                <a:spcPts val="1380"/>
              </a:lnSpc>
              <a:spcBef>
                <a:spcPts val="141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(306.7) 28:1.1 </a:t>
            </a:r>
            <a:r>
              <a:rPr sz="1200" spc="-5" dirty="0">
                <a:latin typeface="Times New Roman"/>
                <a:cs typeface="Times New Roman"/>
              </a:rPr>
              <a:t>Questi angeli </a:t>
            </a:r>
            <a:r>
              <a:rPr sz="1200" dirty="0">
                <a:latin typeface="Times New Roman"/>
                <a:cs typeface="Times New Roman"/>
              </a:rPr>
              <a:t>eminenti sono </a:t>
            </a:r>
            <a:r>
              <a:rPr sz="1200" spc="-5" dirty="0">
                <a:latin typeface="Times New Roman"/>
                <a:cs typeface="Times New Roman"/>
              </a:rPr>
              <a:t>registrati </a:t>
            </a:r>
            <a:r>
              <a:rPr sz="1200" dirty="0">
                <a:latin typeface="Times New Roman"/>
                <a:cs typeface="Times New Roman"/>
              </a:rPr>
              <a:t>nelle </a:t>
            </a:r>
            <a:r>
              <a:rPr sz="1200" spc="-5" dirty="0">
                <a:latin typeface="Times New Roman"/>
                <a:cs typeface="Times New Roman"/>
              </a:rPr>
              <a:t>capitali dei Superuniversi,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nonostante </a:t>
            </a:r>
            <a:r>
              <a:rPr sz="1200" dirty="0">
                <a:latin typeface="Times New Roman"/>
                <a:cs typeface="Times New Roman"/>
              </a:rPr>
              <a:t>servano </a:t>
            </a:r>
            <a:r>
              <a:rPr sz="1200" spc="-5" dirty="0">
                <a:latin typeface="Times New Roman"/>
                <a:cs typeface="Times New Roman"/>
              </a:rPr>
              <a:t>nelle creazioni locali, </a:t>
            </a:r>
            <a:r>
              <a:rPr sz="1200" dirty="0">
                <a:latin typeface="Times New Roman"/>
                <a:cs typeface="Times New Roman"/>
              </a:rPr>
              <a:t>sono  </a:t>
            </a:r>
            <a:r>
              <a:rPr sz="1200" spc="-5" dirty="0">
                <a:latin typeface="Times New Roman"/>
                <a:cs typeface="Times New Roman"/>
              </a:rPr>
              <a:t>tecnicamente residenti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queste capitali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Superuniverso giacché </a:t>
            </a:r>
            <a:r>
              <a:rPr sz="1200" dirty="0">
                <a:latin typeface="Times New Roman"/>
                <a:cs typeface="Times New Roman"/>
              </a:rPr>
              <a:t>non sono </a:t>
            </a:r>
            <a:r>
              <a:rPr sz="1200" spc="-5" dirty="0">
                <a:latin typeface="Times New Roman"/>
                <a:cs typeface="Times New Roman"/>
              </a:rPr>
              <a:t>nativi degli Universi </a:t>
            </a:r>
            <a:r>
              <a:rPr sz="1200" dirty="0">
                <a:latin typeface="Times New Roman"/>
                <a:cs typeface="Times New Roman"/>
              </a:rPr>
              <a:t>locali. I </a:t>
            </a:r>
            <a:r>
              <a:rPr sz="1200" spc="-5" dirty="0">
                <a:latin typeface="Times New Roman"/>
                <a:cs typeface="Times New Roman"/>
              </a:rPr>
              <a:t>terziafini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figli dello 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Infinito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sono personalizzati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Paradiso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gruppi </a:t>
            </a:r>
            <a:r>
              <a:rPr sz="1200" dirty="0">
                <a:latin typeface="Times New Roman"/>
                <a:cs typeface="Times New Roman"/>
              </a:rPr>
              <a:t>di mille. </a:t>
            </a:r>
            <a:r>
              <a:rPr sz="1200" spc="-5" dirty="0">
                <a:latin typeface="Times New Roman"/>
                <a:cs typeface="Times New Roman"/>
              </a:rPr>
              <a:t>Questi esseri celesti </a:t>
            </a:r>
            <a:r>
              <a:rPr sz="1200" dirty="0">
                <a:latin typeface="Times New Roman"/>
                <a:cs typeface="Times New Roman"/>
              </a:rPr>
              <a:t>di un’originalità divina e di una </a:t>
            </a:r>
            <a:r>
              <a:rPr sz="1200" spc="-5" dirty="0">
                <a:latin typeface="Times New Roman"/>
                <a:cs typeface="Times New Roman"/>
              </a:rPr>
              <a:t>versatilità  quasi suprema </a:t>
            </a:r>
            <a:r>
              <a:rPr sz="1200" dirty="0">
                <a:latin typeface="Times New Roman"/>
                <a:cs typeface="Times New Roman"/>
              </a:rPr>
              <a:t>sono il dono </a:t>
            </a:r>
            <a:r>
              <a:rPr sz="1200" spc="-5" dirty="0">
                <a:latin typeface="Times New Roman"/>
                <a:cs typeface="Times New Roman"/>
              </a:rPr>
              <a:t>dello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Infinito </a:t>
            </a:r>
            <a:r>
              <a:rPr sz="1200" dirty="0">
                <a:latin typeface="Times New Roman"/>
                <a:cs typeface="Times New Roman"/>
              </a:rPr>
              <a:t>ai </a:t>
            </a:r>
            <a:r>
              <a:rPr sz="1200" spc="-5" dirty="0">
                <a:latin typeface="Times New Roman"/>
                <a:cs typeface="Times New Roman"/>
              </a:rPr>
              <a:t>Figli Creatori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527685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(306.8) 28:1.2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Figlio Micael viene staccato dal regime parentale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Paradiso </a:t>
            </a:r>
            <a:r>
              <a:rPr sz="1200" dirty="0">
                <a:latin typeface="Times New Roman"/>
                <a:cs typeface="Times New Roman"/>
              </a:rPr>
              <a:t>ed è </a:t>
            </a:r>
            <a:r>
              <a:rPr sz="1200" spc="-5" dirty="0">
                <a:latin typeface="Times New Roman"/>
                <a:cs typeface="Times New Roman"/>
              </a:rPr>
              <a:t>preparato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partire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l’avventura  universale dello </a:t>
            </a:r>
            <a:r>
              <a:rPr sz="1200" dirty="0">
                <a:latin typeface="Times New Roman"/>
                <a:cs typeface="Times New Roman"/>
              </a:rPr>
              <a:t>spazio, lo Spirito </a:t>
            </a:r>
            <a:r>
              <a:rPr sz="1200" spc="-5" dirty="0">
                <a:latin typeface="Times New Roman"/>
                <a:cs typeface="Times New Roman"/>
              </a:rPr>
              <a:t>Infinito genera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gruppo </a:t>
            </a:r>
            <a:r>
              <a:rPr sz="1200" dirty="0">
                <a:latin typeface="Times New Roman"/>
                <a:cs typeface="Times New Roman"/>
              </a:rPr>
              <a:t>di mille di questi spiriti </a:t>
            </a:r>
            <a:r>
              <a:rPr sz="1200" spc="-5" dirty="0">
                <a:latin typeface="Times New Roman"/>
                <a:cs typeface="Times New Roman"/>
              </a:rPr>
              <a:t>compagni.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questi maestosi terziafini  accompagnano </a:t>
            </a:r>
            <a:r>
              <a:rPr sz="1200" dirty="0">
                <a:latin typeface="Times New Roman"/>
                <a:cs typeface="Times New Roman"/>
              </a:rPr>
              <a:t>tale </a:t>
            </a:r>
            <a:r>
              <a:rPr sz="1200" spc="-5" dirty="0">
                <a:latin typeface="Times New Roman"/>
                <a:cs typeface="Times New Roman"/>
              </a:rPr>
              <a:t>Figlio Creatore </a:t>
            </a:r>
            <a:r>
              <a:rPr sz="1200" dirty="0">
                <a:latin typeface="Times New Roman"/>
                <a:cs typeface="Times New Roman"/>
              </a:rPr>
              <a:t>quando </a:t>
            </a:r>
            <a:r>
              <a:rPr sz="1200" spc="-5" dirty="0">
                <a:latin typeface="Times New Roman"/>
                <a:cs typeface="Times New Roman"/>
              </a:rPr>
              <a:t>intraprende l’avventura </a:t>
            </a:r>
            <a:r>
              <a:rPr sz="1200" dirty="0">
                <a:latin typeface="Times New Roman"/>
                <a:cs typeface="Times New Roman"/>
              </a:rPr>
              <a:t>di organizzare un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Universo.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558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(306.9) 28:1.3 </a:t>
            </a:r>
            <a:r>
              <a:rPr sz="1200" spc="-5" dirty="0">
                <a:latin typeface="Times New Roman"/>
                <a:cs typeface="Times New Roman"/>
              </a:rPr>
              <a:t>Durante </a:t>
            </a:r>
            <a:r>
              <a:rPr sz="1200" dirty="0">
                <a:latin typeface="Times New Roman"/>
                <a:cs typeface="Times New Roman"/>
              </a:rPr>
              <a:t>tutto </a:t>
            </a:r>
            <a:r>
              <a:rPr sz="1200" spc="-5" dirty="0">
                <a:latin typeface="Times New Roman"/>
                <a:cs typeface="Times New Roman"/>
              </a:rPr>
              <a:t>il periodo </a:t>
            </a:r>
            <a:r>
              <a:rPr sz="1200" dirty="0">
                <a:latin typeface="Times New Roman"/>
                <a:cs typeface="Times New Roman"/>
              </a:rPr>
              <a:t>iniziale di costruzione di un </a:t>
            </a:r>
            <a:r>
              <a:rPr sz="1200" spc="-5" dirty="0">
                <a:latin typeface="Times New Roman"/>
                <a:cs typeface="Times New Roman"/>
              </a:rPr>
              <a:t>Universo, questi </a:t>
            </a:r>
            <a:r>
              <a:rPr sz="1200" dirty="0">
                <a:latin typeface="Times New Roman"/>
                <a:cs typeface="Times New Roman"/>
              </a:rPr>
              <a:t>mille </a:t>
            </a:r>
            <a:r>
              <a:rPr sz="1200" spc="-5" dirty="0">
                <a:latin typeface="Times New Roman"/>
                <a:cs typeface="Times New Roman"/>
              </a:rPr>
              <a:t>terziafini </a:t>
            </a:r>
            <a:r>
              <a:rPr sz="1200" dirty="0">
                <a:latin typeface="Times New Roman"/>
                <a:cs typeface="Times New Roman"/>
              </a:rPr>
              <a:t>sono il solo </a:t>
            </a:r>
            <a:r>
              <a:rPr sz="1200" spc="-5" dirty="0">
                <a:latin typeface="Times New Roman"/>
                <a:cs typeface="Times New Roman"/>
              </a:rPr>
              <a:t>gruppo personale </a:t>
            </a:r>
            <a:r>
              <a:rPr sz="1200" dirty="0">
                <a:latin typeface="Times New Roman"/>
                <a:cs typeface="Times New Roman"/>
              </a:rPr>
              <a:t>di un  </a:t>
            </a:r>
            <a:r>
              <a:rPr sz="1200" spc="-5" dirty="0">
                <a:latin typeface="Times New Roman"/>
                <a:cs typeface="Times New Roman"/>
              </a:rPr>
              <a:t>Figlio Creatore. Essi </a:t>
            </a:r>
            <a:r>
              <a:rPr sz="1200" dirty="0">
                <a:latin typeface="Times New Roman"/>
                <a:cs typeface="Times New Roman"/>
              </a:rPr>
              <a:t>acquisiscono una </a:t>
            </a:r>
            <a:r>
              <a:rPr sz="1200" spc="-5" dirty="0">
                <a:latin typeface="Times New Roman"/>
                <a:cs typeface="Times New Roman"/>
              </a:rPr>
              <a:t>grandissima esperienza come assistenti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Figlio durante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movimentate ere  d’assemblaggio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Universo </a:t>
            </a:r>
            <a:r>
              <a:rPr sz="1200" dirty="0">
                <a:latin typeface="Times New Roman"/>
                <a:cs typeface="Times New Roman"/>
              </a:rPr>
              <a:t>e di altre manipolazioni </a:t>
            </a:r>
            <a:r>
              <a:rPr sz="1200" spc="-5" dirty="0">
                <a:latin typeface="Times New Roman"/>
                <a:cs typeface="Times New Roman"/>
              </a:rPr>
              <a:t>astronomiche. Essi servono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fianco del Figlio Creatore </a:t>
            </a:r>
            <a:r>
              <a:rPr sz="1200" dirty="0">
                <a:latin typeface="Times New Roman"/>
                <a:cs typeface="Times New Roman"/>
              </a:rPr>
              <a:t>fino </a:t>
            </a:r>
            <a:r>
              <a:rPr sz="1200" spc="-5" dirty="0">
                <a:latin typeface="Times New Roman"/>
                <a:cs typeface="Times New Roman"/>
              </a:rPr>
              <a:t>al giorno della  personalizzazione del Radioso Astro del </a:t>
            </a:r>
            <a:r>
              <a:rPr sz="1200" dirty="0">
                <a:latin typeface="Times New Roman"/>
                <a:cs typeface="Times New Roman"/>
              </a:rPr>
              <a:t>Mattino, il </a:t>
            </a:r>
            <a:r>
              <a:rPr sz="1200" spc="-5" dirty="0">
                <a:latin typeface="Times New Roman"/>
                <a:cs typeface="Times New Roman"/>
              </a:rPr>
              <a:t>primogenito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Universo locale. A questo </a:t>
            </a:r>
            <a:r>
              <a:rPr sz="1200" dirty="0">
                <a:latin typeface="Times New Roman"/>
                <a:cs typeface="Times New Roman"/>
              </a:rPr>
              <a:t>punto </a:t>
            </a:r>
            <a:r>
              <a:rPr sz="1200" spc="-5" dirty="0">
                <a:latin typeface="Times New Roman"/>
                <a:cs typeface="Times New Roman"/>
              </a:rPr>
              <a:t>sono presentate ed accettate  </a:t>
            </a:r>
            <a:r>
              <a:rPr sz="1200" dirty="0">
                <a:latin typeface="Times New Roman"/>
                <a:cs typeface="Times New Roman"/>
              </a:rPr>
              <a:t>le dimissioni </a:t>
            </a:r>
            <a:r>
              <a:rPr sz="1200" spc="-5" dirty="0">
                <a:latin typeface="Times New Roman"/>
                <a:cs typeface="Times New Roman"/>
              </a:rPr>
              <a:t>ufficiali dei terziafini.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all’apparizione degli </a:t>
            </a:r>
            <a:r>
              <a:rPr sz="1200" dirty="0">
                <a:latin typeface="Times New Roman"/>
                <a:cs typeface="Times New Roman"/>
              </a:rPr>
              <a:t>ordini iniziali </a:t>
            </a:r>
            <a:r>
              <a:rPr sz="1200" spc="-5" dirty="0">
                <a:latin typeface="Times New Roman"/>
                <a:cs typeface="Times New Roman"/>
              </a:rPr>
              <a:t>di </a:t>
            </a:r>
            <a:r>
              <a:rPr sz="1200" dirty="0">
                <a:latin typeface="Times New Roman"/>
                <a:cs typeface="Times New Roman"/>
              </a:rPr>
              <a:t>vita </a:t>
            </a:r>
            <a:r>
              <a:rPr sz="1200" spc="-5" dirty="0">
                <a:latin typeface="Times New Roman"/>
                <a:cs typeface="Times New Roman"/>
              </a:rPr>
              <a:t>angelica nativa, essi si ritirano dal servizio </a:t>
            </a:r>
            <a:r>
              <a:rPr sz="1200" dirty="0">
                <a:latin typeface="Times New Roman"/>
                <a:cs typeface="Times New Roman"/>
              </a:rPr>
              <a:t>attivo  </a:t>
            </a:r>
            <a:r>
              <a:rPr sz="1200" spc="-5" dirty="0">
                <a:latin typeface="Times New Roman"/>
                <a:cs typeface="Times New Roman"/>
              </a:rPr>
              <a:t>nell’Universo </a:t>
            </a:r>
            <a:r>
              <a:rPr sz="1200" dirty="0">
                <a:latin typeface="Times New Roman"/>
                <a:cs typeface="Times New Roman"/>
              </a:rPr>
              <a:t>locale e diventano </a:t>
            </a:r>
            <a:r>
              <a:rPr sz="1200" spc="-5" dirty="0">
                <a:latin typeface="Times New Roman"/>
                <a:cs typeface="Times New Roman"/>
              </a:rPr>
              <a:t>gli agenti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collegamento </a:t>
            </a:r>
            <a:r>
              <a:rPr sz="1200" dirty="0">
                <a:latin typeface="Times New Roman"/>
                <a:cs typeface="Times New Roman"/>
              </a:rPr>
              <a:t>tra il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Creatore a </a:t>
            </a:r>
            <a:r>
              <a:rPr sz="1200" spc="-5" dirty="0">
                <a:latin typeface="Times New Roman"/>
                <a:cs typeface="Times New Roman"/>
              </a:rPr>
              <a:t>cui erano precedentemente assegnati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gli  </a:t>
            </a:r>
            <a:r>
              <a:rPr sz="1200" dirty="0">
                <a:latin typeface="Times New Roman"/>
                <a:cs typeface="Times New Roman"/>
              </a:rPr>
              <a:t>Antichi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Giorni </a:t>
            </a:r>
            <a:r>
              <a:rPr sz="1200" spc="-5" dirty="0">
                <a:latin typeface="Times New Roman"/>
                <a:cs typeface="Times New Roman"/>
              </a:rPr>
              <a:t>del Superuniverso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interessato.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150">
              <a:latin typeface="Times New Roman"/>
              <a:cs typeface="Times New Roman"/>
            </a:endParaRPr>
          </a:p>
          <a:p>
            <a:pPr marL="278130" indent="-202565">
              <a:lnSpc>
                <a:spcPct val="100000"/>
              </a:lnSpc>
              <a:buAutoNum type="arabicPeriod" startAt="2"/>
              <a:tabLst>
                <a:tab pos="278765" algn="l"/>
              </a:tabLst>
            </a:pPr>
            <a:r>
              <a:rPr sz="1600" b="1" spc="-10" dirty="0">
                <a:solidFill>
                  <a:srgbClr val="1F487C"/>
                </a:solidFill>
                <a:latin typeface="Times New Roman"/>
                <a:cs typeface="Times New Roman"/>
              </a:rPr>
              <a:t>Gli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onniafini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53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538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205470" cy="4132579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6858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(307.1) 28:2.1 </a:t>
            </a:r>
            <a:r>
              <a:rPr sz="1200" spc="-5" dirty="0">
                <a:latin typeface="Times New Roman"/>
                <a:cs typeface="Times New Roman"/>
              </a:rPr>
              <a:t>Gli onniafini sono creati dallo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Infinito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collaborazione con </a:t>
            </a:r>
            <a:r>
              <a:rPr sz="1200" dirty="0">
                <a:latin typeface="Times New Roman"/>
                <a:cs typeface="Times New Roman"/>
              </a:rPr>
              <a:t>i Sette </a:t>
            </a:r>
            <a:r>
              <a:rPr sz="1200" spc="-5" dirty="0">
                <a:latin typeface="Times New Roman"/>
                <a:cs typeface="Times New Roman"/>
              </a:rPr>
              <a:t>Esecutivi Supremi </a:t>
            </a:r>
            <a:r>
              <a:rPr sz="1200" dirty="0">
                <a:latin typeface="Times New Roman"/>
                <a:cs typeface="Times New Roman"/>
              </a:rPr>
              <a:t>e sono i </a:t>
            </a:r>
            <a:r>
              <a:rPr sz="1200" spc="-5" dirty="0">
                <a:latin typeface="Times New Roman"/>
                <a:cs typeface="Times New Roman"/>
              </a:rPr>
              <a:t>servitori </a:t>
            </a:r>
            <a:r>
              <a:rPr sz="1200" dirty="0">
                <a:latin typeface="Times New Roman"/>
                <a:cs typeface="Times New Roman"/>
              </a:rPr>
              <a:t>ed i  </a:t>
            </a:r>
            <a:r>
              <a:rPr sz="1200" spc="-5" dirty="0">
                <a:latin typeface="Times New Roman"/>
                <a:cs typeface="Times New Roman"/>
              </a:rPr>
              <a:t>messaggeri esclusivi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questi stessi Esecutivi Supremi. Gli onniafini </a:t>
            </a:r>
            <a:r>
              <a:rPr sz="1200" dirty="0">
                <a:latin typeface="Times New Roman"/>
                <a:cs typeface="Times New Roman"/>
              </a:rPr>
              <a:t>svolgono incarichi nel </a:t>
            </a:r>
            <a:r>
              <a:rPr sz="1200" spc="-5" dirty="0">
                <a:latin typeface="Times New Roman"/>
                <a:cs typeface="Times New Roman"/>
              </a:rPr>
              <a:t>grande Universo, ed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Orvonton </a:t>
            </a:r>
            <a:r>
              <a:rPr sz="1200" dirty="0">
                <a:latin typeface="Times New Roman"/>
                <a:cs typeface="Times New Roman"/>
              </a:rPr>
              <a:t>il loro  </a:t>
            </a:r>
            <a:r>
              <a:rPr sz="1200" spc="-5" dirty="0">
                <a:latin typeface="Times New Roman"/>
                <a:cs typeface="Times New Roman"/>
              </a:rPr>
              <a:t>corpo </a:t>
            </a:r>
            <a:r>
              <a:rPr sz="1200" dirty="0">
                <a:latin typeface="Times New Roman"/>
                <a:cs typeface="Times New Roman"/>
              </a:rPr>
              <a:t>mantiene un quartier </a:t>
            </a:r>
            <a:r>
              <a:rPr sz="1200" spc="-5" dirty="0">
                <a:latin typeface="Times New Roman"/>
                <a:cs typeface="Times New Roman"/>
              </a:rPr>
              <a:t>generale </a:t>
            </a:r>
            <a:r>
              <a:rPr sz="1200" dirty="0">
                <a:latin typeface="Times New Roman"/>
                <a:cs typeface="Times New Roman"/>
              </a:rPr>
              <a:t>nelle </a:t>
            </a:r>
            <a:r>
              <a:rPr sz="1200" spc="-5" dirty="0">
                <a:latin typeface="Times New Roman"/>
                <a:cs typeface="Times New Roman"/>
              </a:rPr>
              <a:t>regioni settentrionali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Uversa, </a:t>
            </a:r>
            <a:r>
              <a:rPr sz="1200" dirty="0">
                <a:latin typeface="Times New Roman"/>
                <a:cs typeface="Times New Roman"/>
              </a:rPr>
              <a:t>dove </a:t>
            </a:r>
            <a:r>
              <a:rPr sz="1200" spc="-5" dirty="0">
                <a:latin typeface="Times New Roman"/>
                <a:cs typeface="Times New Roman"/>
              </a:rPr>
              <a:t>risiedono come colonia speciale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cortesia. Essi  </a:t>
            </a:r>
            <a:r>
              <a:rPr sz="1200" dirty="0">
                <a:latin typeface="Times New Roman"/>
                <a:cs typeface="Times New Roman"/>
              </a:rPr>
              <a:t>non sono </a:t>
            </a:r>
            <a:r>
              <a:rPr sz="1200" spc="-5" dirty="0">
                <a:latin typeface="Times New Roman"/>
                <a:cs typeface="Times New Roman"/>
              </a:rPr>
              <a:t>registrati su Uversa, </a:t>
            </a:r>
            <a:r>
              <a:rPr sz="1200" dirty="0">
                <a:latin typeface="Times New Roman"/>
                <a:cs typeface="Times New Roman"/>
              </a:rPr>
              <a:t>né sono </a:t>
            </a:r>
            <a:r>
              <a:rPr sz="1200" spc="-5" dirty="0">
                <a:latin typeface="Times New Roman"/>
                <a:cs typeface="Times New Roman"/>
              </a:rPr>
              <a:t>assegnati </a:t>
            </a:r>
            <a:r>
              <a:rPr sz="1200" dirty="0">
                <a:latin typeface="Times New Roman"/>
                <a:cs typeface="Times New Roman"/>
              </a:rPr>
              <a:t>alla nostra amministrazione; e </a:t>
            </a:r>
            <a:r>
              <a:rPr sz="1200" spc="-5" dirty="0">
                <a:latin typeface="Times New Roman"/>
                <a:cs typeface="Times New Roman"/>
              </a:rPr>
              <a:t>neppure hanno direttamente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fare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il piano  </a:t>
            </a:r>
            <a:r>
              <a:rPr sz="1200" spc="-5" dirty="0">
                <a:latin typeface="Times New Roman"/>
                <a:cs typeface="Times New Roman"/>
              </a:rPr>
              <a:t>ascendente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progressione dei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mortali.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28194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(307.2) 28:2.2 </a:t>
            </a:r>
            <a:r>
              <a:rPr sz="1200" spc="-5" dirty="0">
                <a:latin typeface="Times New Roman"/>
                <a:cs typeface="Times New Roman"/>
              </a:rPr>
              <a:t>Gli onniafini si occupano interamente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sorveglianza dei Superuniversi nell’interesse </a:t>
            </a:r>
            <a:r>
              <a:rPr sz="1200" dirty="0">
                <a:latin typeface="Times New Roman"/>
                <a:cs typeface="Times New Roman"/>
              </a:rPr>
              <a:t>di una </a:t>
            </a:r>
            <a:r>
              <a:rPr sz="1200" spc="-5" dirty="0">
                <a:latin typeface="Times New Roman"/>
                <a:cs typeface="Times New Roman"/>
              </a:rPr>
              <a:t>coordinazione  amministrativa, dal </a:t>
            </a:r>
            <a:r>
              <a:rPr sz="1200" dirty="0">
                <a:latin typeface="Times New Roman"/>
                <a:cs typeface="Times New Roman"/>
              </a:rPr>
              <a:t>punto di vista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Sette Esecutivi </a:t>
            </a:r>
            <a:r>
              <a:rPr sz="1200" spc="-5" dirty="0">
                <a:latin typeface="Times New Roman"/>
                <a:cs typeface="Times New Roman"/>
              </a:rPr>
              <a:t>Supremi.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nostra colonia di </a:t>
            </a:r>
            <a:r>
              <a:rPr sz="1200" spc="-5" dirty="0">
                <a:latin typeface="Times New Roman"/>
                <a:cs typeface="Times New Roman"/>
              </a:rPr>
              <a:t>onniafini su Uversa riceve </a:t>
            </a:r>
            <a:r>
              <a:rPr sz="1200" dirty="0">
                <a:latin typeface="Times New Roman"/>
                <a:cs typeface="Times New Roman"/>
              </a:rPr>
              <a:t>istruzioni soltanto  </a:t>
            </a:r>
            <a:r>
              <a:rPr sz="1200" spc="-5" dirty="0">
                <a:latin typeface="Times New Roman"/>
                <a:cs typeface="Times New Roman"/>
              </a:rPr>
              <a:t>dall’Esecutivo Supremo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Orvonton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risponde </a:t>
            </a:r>
            <a:r>
              <a:rPr sz="1200" dirty="0">
                <a:latin typeface="Times New Roman"/>
                <a:cs typeface="Times New Roman"/>
              </a:rPr>
              <a:t>solo a lui; </a:t>
            </a:r>
            <a:r>
              <a:rPr sz="1200" spc="-5" dirty="0">
                <a:latin typeface="Times New Roman"/>
                <a:cs typeface="Times New Roman"/>
              </a:rPr>
              <a:t>questi risiede sulla sfera amministrativa congiunta </a:t>
            </a:r>
            <a:r>
              <a:rPr sz="1200" dirty="0">
                <a:latin typeface="Times New Roman"/>
                <a:cs typeface="Times New Roman"/>
              </a:rPr>
              <a:t>numero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sette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nell’anello esterno </a:t>
            </a:r>
            <a:r>
              <a:rPr sz="1200" dirty="0">
                <a:latin typeface="Times New Roman"/>
                <a:cs typeface="Times New Roman"/>
              </a:rPr>
              <a:t>dei satelliti del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Paradiso.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3. I</a:t>
            </a:r>
            <a:r>
              <a:rPr sz="1600" b="1" spc="-1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seconafini</a:t>
            </a:r>
            <a:endParaRPr sz="1600">
              <a:latin typeface="Times New Roman"/>
              <a:cs typeface="Times New Roman"/>
            </a:endParaRPr>
          </a:p>
          <a:p>
            <a:pPr marL="76200" marR="93980">
              <a:lnSpc>
                <a:spcPct val="95900"/>
              </a:lnSpc>
              <a:spcBef>
                <a:spcPts val="137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(307.3) 28:3.1 </a:t>
            </a:r>
            <a:r>
              <a:rPr sz="1200" spc="-15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schiere </a:t>
            </a:r>
            <a:r>
              <a:rPr sz="1200" spc="-5" dirty="0">
                <a:latin typeface="Times New Roman"/>
                <a:cs typeface="Times New Roman"/>
              </a:rPr>
              <a:t>secorafiche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originate </a:t>
            </a:r>
            <a:r>
              <a:rPr sz="1200" dirty="0">
                <a:latin typeface="Times New Roman"/>
                <a:cs typeface="Times New Roman"/>
              </a:rPr>
              <a:t>dai sette Spiriti Riflettivi </a:t>
            </a:r>
            <a:r>
              <a:rPr sz="1200" spc="-5" dirty="0">
                <a:latin typeface="Times New Roman"/>
                <a:cs typeface="Times New Roman"/>
              </a:rPr>
              <a:t>assegnati alla capitale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ciascun Superuniverso. </a:t>
            </a:r>
            <a:r>
              <a:rPr sz="1200" dirty="0">
                <a:latin typeface="Times New Roman"/>
                <a:cs typeface="Times New Roman"/>
              </a:rPr>
              <a:t>C’è una  </a:t>
            </a:r>
            <a:r>
              <a:rPr sz="1200" spc="-5" dirty="0">
                <a:latin typeface="Times New Roman"/>
                <a:cs typeface="Times New Roman"/>
              </a:rPr>
              <a:t>precisa </a:t>
            </a:r>
            <a:r>
              <a:rPr sz="1200" dirty="0">
                <a:latin typeface="Times New Roman"/>
                <a:cs typeface="Times New Roman"/>
              </a:rPr>
              <a:t>tecnica di reazione </a:t>
            </a:r>
            <a:r>
              <a:rPr sz="1200" spc="-5" dirty="0">
                <a:latin typeface="Times New Roman"/>
                <a:cs typeface="Times New Roman"/>
              </a:rPr>
              <a:t>del Paradiso </a:t>
            </a:r>
            <a:r>
              <a:rPr sz="1200" dirty="0">
                <a:latin typeface="Times New Roman"/>
                <a:cs typeface="Times New Roman"/>
              </a:rPr>
              <a:t>associata alla </a:t>
            </a:r>
            <a:r>
              <a:rPr sz="1200" spc="-5" dirty="0">
                <a:latin typeface="Times New Roman"/>
                <a:cs typeface="Times New Roman"/>
              </a:rPr>
              <a:t>creazione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questi angeli </a:t>
            </a:r>
            <a:r>
              <a:rPr sz="1200" dirty="0">
                <a:latin typeface="Times New Roman"/>
                <a:cs typeface="Times New Roman"/>
              </a:rPr>
              <a:t>in gruppi di sette.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ciascun gruppo </a:t>
            </a:r>
            <a:r>
              <a:rPr sz="1200" dirty="0">
                <a:latin typeface="Times New Roman"/>
                <a:cs typeface="Times New Roman"/>
              </a:rPr>
              <a:t>di sette vi sono  </a:t>
            </a:r>
            <a:r>
              <a:rPr sz="1200" spc="-5" dirty="0">
                <a:latin typeface="Times New Roman"/>
                <a:cs typeface="Times New Roman"/>
              </a:rPr>
              <a:t>sempre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seconafino primario, </a:t>
            </a:r>
            <a:r>
              <a:rPr sz="1200" dirty="0">
                <a:latin typeface="Times New Roman"/>
                <a:cs typeface="Times New Roman"/>
              </a:rPr>
              <a:t>tre </a:t>
            </a:r>
            <a:r>
              <a:rPr sz="1200" spc="-5" dirty="0">
                <a:latin typeface="Times New Roman"/>
                <a:cs typeface="Times New Roman"/>
              </a:rPr>
              <a:t>secondari </a:t>
            </a:r>
            <a:r>
              <a:rPr sz="1200" dirty="0">
                <a:latin typeface="Times New Roman"/>
                <a:cs typeface="Times New Roman"/>
              </a:rPr>
              <a:t>e tre </a:t>
            </a:r>
            <a:r>
              <a:rPr sz="1200" spc="-5" dirty="0">
                <a:latin typeface="Times New Roman"/>
                <a:cs typeface="Times New Roman"/>
              </a:rPr>
              <a:t>terziari; essi si </a:t>
            </a:r>
            <a:r>
              <a:rPr sz="1200" dirty="0">
                <a:latin typeface="Times New Roman"/>
                <a:cs typeface="Times New Roman"/>
              </a:rPr>
              <a:t>personalizzano </a:t>
            </a:r>
            <a:r>
              <a:rPr sz="1200" spc="-5" dirty="0">
                <a:latin typeface="Times New Roman"/>
                <a:cs typeface="Times New Roman"/>
              </a:rPr>
              <a:t>sempre </a:t>
            </a:r>
            <a:r>
              <a:rPr sz="1200" dirty="0">
                <a:latin typeface="Times New Roman"/>
                <a:cs typeface="Times New Roman"/>
              </a:rPr>
              <a:t>in questa esatta </a:t>
            </a:r>
            <a:r>
              <a:rPr sz="1200" spc="-5" dirty="0">
                <a:latin typeface="Times New Roman"/>
                <a:cs typeface="Times New Roman"/>
              </a:rPr>
              <a:t>proporzione. </a:t>
            </a:r>
            <a:r>
              <a:rPr sz="1200" dirty="0">
                <a:latin typeface="Times New Roman"/>
                <a:cs typeface="Times New Roman"/>
              </a:rPr>
              <a:t>Quando sette  di questi </a:t>
            </a:r>
            <a:r>
              <a:rPr sz="1200" spc="-5" dirty="0">
                <a:latin typeface="Times New Roman"/>
                <a:cs typeface="Times New Roman"/>
              </a:rPr>
              <a:t>seconafini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creati, </a:t>
            </a:r>
            <a:r>
              <a:rPr sz="1200" dirty="0">
                <a:latin typeface="Times New Roman"/>
                <a:cs typeface="Times New Roman"/>
              </a:rPr>
              <a:t>uno, il </a:t>
            </a:r>
            <a:r>
              <a:rPr sz="1200" spc="-5" dirty="0">
                <a:latin typeface="Times New Roman"/>
                <a:cs typeface="Times New Roman"/>
              </a:rPr>
              <a:t>primario,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assegnato </a:t>
            </a:r>
            <a:r>
              <a:rPr sz="1200" dirty="0">
                <a:latin typeface="Times New Roman"/>
                <a:cs typeface="Times New Roman"/>
              </a:rPr>
              <a:t>al servizio degli </a:t>
            </a:r>
            <a:r>
              <a:rPr sz="1200" spc="-5" dirty="0">
                <a:latin typeface="Times New Roman"/>
                <a:cs typeface="Times New Roman"/>
              </a:rPr>
              <a:t>Antichi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Giorni. </a:t>
            </a:r>
            <a:r>
              <a:rPr sz="1200" dirty="0">
                <a:latin typeface="Times New Roman"/>
                <a:cs typeface="Times New Roman"/>
              </a:rPr>
              <a:t>I tre </a:t>
            </a:r>
            <a:r>
              <a:rPr sz="1200" spc="-5" dirty="0">
                <a:latin typeface="Times New Roman"/>
                <a:cs typeface="Times New Roman"/>
              </a:rPr>
              <a:t>angeli secondari </a:t>
            </a:r>
            <a:r>
              <a:rPr sz="1200" dirty="0">
                <a:latin typeface="Times New Roman"/>
                <a:cs typeface="Times New Roman"/>
              </a:rPr>
              <a:t>sono  </a:t>
            </a:r>
            <a:r>
              <a:rPr sz="1200" spc="-5" dirty="0">
                <a:latin typeface="Times New Roman"/>
                <a:cs typeface="Times New Roman"/>
              </a:rPr>
              <a:t>associati </a:t>
            </a:r>
            <a:r>
              <a:rPr sz="1200" dirty="0">
                <a:latin typeface="Times New Roman"/>
                <a:cs typeface="Times New Roman"/>
              </a:rPr>
              <a:t>a tre </a:t>
            </a:r>
            <a:r>
              <a:rPr sz="1200" spc="-5" dirty="0">
                <a:latin typeface="Times New Roman"/>
                <a:cs typeface="Times New Roman"/>
              </a:rPr>
              <a:t>gruppi </a:t>
            </a:r>
            <a:r>
              <a:rPr sz="1200" dirty="0">
                <a:latin typeface="Times New Roman"/>
                <a:cs typeface="Times New Roman"/>
              </a:rPr>
              <a:t>di amministratori </a:t>
            </a:r>
            <a:r>
              <a:rPr sz="1200" spc="-5" dirty="0">
                <a:latin typeface="Times New Roman"/>
                <a:cs typeface="Times New Roman"/>
              </a:rPr>
              <a:t>originari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Paradiso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operano nei supergoverni: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Consiglieri </a:t>
            </a:r>
            <a:r>
              <a:rPr sz="1200" dirty="0">
                <a:latin typeface="Times New Roman"/>
                <a:cs typeface="Times New Roman"/>
              </a:rPr>
              <a:t>Divini, i Perfettori di  </a:t>
            </a:r>
            <a:r>
              <a:rPr sz="1200" spc="-5" dirty="0">
                <a:latin typeface="Times New Roman"/>
                <a:cs typeface="Times New Roman"/>
              </a:rPr>
              <a:t>Saggezza ed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Censori Universali. </a:t>
            </a:r>
            <a:r>
              <a:rPr sz="1200" dirty="0">
                <a:latin typeface="Times New Roman"/>
                <a:cs typeface="Times New Roman"/>
              </a:rPr>
              <a:t>I tre </a:t>
            </a:r>
            <a:r>
              <a:rPr sz="1200" spc="-5" dirty="0">
                <a:latin typeface="Times New Roman"/>
                <a:cs typeface="Times New Roman"/>
              </a:rPr>
              <a:t>angeli terziari </a:t>
            </a:r>
            <a:r>
              <a:rPr sz="1200" dirty="0">
                <a:latin typeface="Times New Roman"/>
                <a:cs typeface="Times New Roman"/>
              </a:rPr>
              <a:t>sono assegnati </a:t>
            </a:r>
            <a:r>
              <a:rPr sz="1200" spc="-5" dirty="0">
                <a:latin typeface="Times New Roman"/>
                <a:cs typeface="Times New Roman"/>
              </a:rPr>
              <a:t>agli associati trinitizzati ascendenti dei governanti del  Superuniverso: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Possenti Messaggeri, gli Elevati </a:t>
            </a:r>
            <a:r>
              <a:rPr sz="1200" spc="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Autorità ed </a:t>
            </a:r>
            <a:r>
              <a:rPr sz="1200" dirty="0">
                <a:latin typeface="Times New Roman"/>
                <a:cs typeface="Times New Roman"/>
              </a:rPr>
              <a:t>i Privi di Nome e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Numero.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51244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(307.4) 28:3.2 </a:t>
            </a:r>
            <a:r>
              <a:rPr sz="1200" spc="-5" dirty="0">
                <a:latin typeface="Times New Roman"/>
                <a:cs typeface="Times New Roman"/>
              </a:rPr>
              <a:t>Questi seconafini dei Superuniversi </a:t>
            </a:r>
            <a:r>
              <a:rPr sz="1200" dirty="0">
                <a:latin typeface="Times New Roman"/>
                <a:cs typeface="Times New Roman"/>
              </a:rPr>
              <a:t>sono la </a:t>
            </a:r>
            <a:r>
              <a:rPr sz="1200" spc="-5" dirty="0">
                <a:latin typeface="Times New Roman"/>
                <a:cs typeface="Times New Roman"/>
              </a:rPr>
              <a:t>progenie degli </a:t>
            </a:r>
            <a:r>
              <a:rPr sz="1200" dirty="0">
                <a:latin typeface="Times New Roman"/>
                <a:cs typeface="Times New Roman"/>
              </a:rPr>
              <a:t>Spiriti Riflettivi e </a:t>
            </a:r>
            <a:r>
              <a:rPr sz="1200" spc="-5" dirty="0">
                <a:latin typeface="Times New Roman"/>
                <a:cs typeface="Times New Roman"/>
              </a:rPr>
              <a:t>perciò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riflettività </a:t>
            </a:r>
            <a:r>
              <a:rPr sz="1200" dirty="0">
                <a:latin typeface="Times New Roman"/>
                <a:cs typeface="Times New Roman"/>
              </a:rPr>
              <a:t>è insita </a:t>
            </a:r>
            <a:r>
              <a:rPr sz="1200" spc="-5" dirty="0">
                <a:latin typeface="Times New Roman"/>
                <a:cs typeface="Times New Roman"/>
              </a:rPr>
              <a:t>nella </a:t>
            </a:r>
            <a:r>
              <a:rPr sz="1200" dirty="0">
                <a:latin typeface="Times New Roman"/>
                <a:cs typeface="Times New Roman"/>
              </a:rPr>
              <a:t>loro  </a:t>
            </a:r>
            <a:r>
              <a:rPr sz="1200" spc="-5" dirty="0">
                <a:latin typeface="Times New Roman"/>
                <a:cs typeface="Times New Roman"/>
              </a:rPr>
              <a:t>natura. Essi reagiscono riflettivamente </a:t>
            </a:r>
            <a:r>
              <a:rPr sz="1200" dirty="0">
                <a:latin typeface="Times New Roman"/>
                <a:cs typeface="Times New Roman"/>
              </a:rPr>
              <a:t>a tutte le fasi di </a:t>
            </a:r>
            <a:r>
              <a:rPr sz="1200" spc="-5" dirty="0">
                <a:latin typeface="Times New Roman"/>
                <a:cs typeface="Times New Roman"/>
              </a:rPr>
              <a:t>ogni creatura avente origine </a:t>
            </a:r>
            <a:r>
              <a:rPr sz="1200" dirty="0">
                <a:latin typeface="Times New Roman"/>
                <a:cs typeface="Times New Roman"/>
              </a:rPr>
              <a:t>dalla </a:t>
            </a:r>
            <a:r>
              <a:rPr sz="1200" spc="-5" dirty="0">
                <a:latin typeface="Times New Roman"/>
                <a:cs typeface="Times New Roman"/>
              </a:rPr>
              <a:t>Terza </a:t>
            </a:r>
            <a:r>
              <a:rPr sz="1200" dirty="0">
                <a:latin typeface="Times New Roman"/>
                <a:cs typeface="Times New Roman"/>
              </a:rPr>
              <a:t>Sorgente e </a:t>
            </a:r>
            <a:r>
              <a:rPr sz="1200" spc="-5" dirty="0">
                <a:latin typeface="Times New Roman"/>
                <a:cs typeface="Times New Roman"/>
              </a:rPr>
              <a:t>Centro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dai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spc="5" dirty="0">
                <a:latin typeface="Times New Roman"/>
                <a:cs typeface="Times New Roman"/>
              </a:rPr>
              <a:t>Figli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53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539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213725" cy="39573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107314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Creatori Paradisiaci, </a:t>
            </a:r>
            <a:r>
              <a:rPr sz="1200" dirty="0">
                <a:latin typeface="Times New Roman"/>
                <a:cs typeface="Times New Roman"/>
              </a:rPr>
              <a:t>ma non sono </a:t>
            </a:r>
            <a:r>
              <a:rPr sz="1200" spc="-5" dirty="0">
                <a:latin typeface="Times New Roman"/>
                <a:cs typeface="Times New Roman"/>
              </a:rPr>
              <a:t>direttamente </a:t>
            </a:r>
            <a:r>
              <a:rPr sz="1200" dirty="0">
                <a:latin typeface="Times New Roman"/>
                <a:cs typeface="Times New Roman"/>
              </a:rPr>
              <a:t>riflettivi </a:t>
            </a:r>
            <a:r>
              <a:rPr sz="1200" spc="-5" dirty="0">
                <a:latin typeface="Times New Roman"/>
                <a:cs typeface="Times New Roman"/>
              </a:rPr>
              <a:t>degli esseri </a:t>
            </a:r>
            <a:r>
              <a:rPr sz="1200" dirty="0">
                <a:latin typeface="Times New Roman"/>
                <a:cs typeface="Times New Roman"/>
              </a:rPr>
              <a:t>e delle </a:t>
            </a:r>
            <a:r>
              <a:rPr sz="1200" spc="-5" dirty="0">
                <a:latin typeface="Times New Roman"/>
                <a:cs typeface="Times New Roman"/>
              </a:rPr>
              <a:t>entità, </a:t>
            </a:r>
            <a:r>
              <a:rPr sz="1200" dirty="0">
                <a:latin typeface="Times New Roman"/>
                <a:cs typeface="Times New Roman"/>
              </a:rPr>
              <a:t>personali od </a:t>
            </a:r>
            <a:r>
              <a:rPr sz="1200" spc="-5" dirty="0">
                <a:latin typeface="Times New Roman"/>
                <a:cs typeface="Times New Roman"/>
              </a:rPr>
              <a:t>altro, originati soltanto </a:t>
            </a:r>
            <a:r>
              <a:rPr sz="1200" dirty="0">
                <a:latin typeface="Times New Roman"/>
                <a:cs typeface="Times New Roman"/>
              </a:rPr>
              <a:t>dalla Prima  </a:t>
            </a:r>
            <a:r>
              <a:rPr sz="1200" spc="-5" dirty="0">
                <a:latin typeface="Times New Roman"/>
                <a:cs typeface="Times New Roman"/>
              </a:rPr>
              <a:t>Sorgente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Centro. Noi </a:t>
            </a:r>
            <a:r>
              <a:rPr sz="1200" dirty="0">
                <a:latin typeface="Times New Roman"/>
                <a:cs typeface="Times New Roman"/>
              </a:rPr>
              <a:t>possediamo </a:t>
            </a:r>
            <a:r>
              <a:rPr sz="1200" spc="-5" dirty="0">
                <a:latin typeface="Times New Roman"/>
                <a:cs typeface="Times New Roman"/>
              </a:rPr>
              <a:t>numerose </a:t>
            </a:r>
            <a:r>
              <a:rPr sz="1200" dirty="0">
                <a:latin typeface="Times New Roman"/>
                <a:cs typeface="Times New Roman"/>
              </a:rPr>
              <a:t>prove </a:t>
            </a:r>
            <a:r>
              <a:rPr sz="1200" spc="-5" dirty="0">
                <a:latin typeface="Times New Roman"/>
                <a:cs typeface="Times New Roman"/>
              </a:rPr>
              <a:t>dell’esistenza reale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circuiti universali </a:t>
            </a:r>
            <a:r>
              <a:rPr sz="1200" dirty="0">
                <a:latin typeface="Times New Roman"/>
                <a:cs typeface="Times New Roman"/>
              </a:rPr>
              <a:t>d’informazione </a:t>
            </a:r>
            <a:r>
              <a:rPr sz="1200" spc="-5" dirty="0">
                <a:latin typeface="Times New Roman"/>
                <a:cs typeface="Times New Roman"/>
              </a:rPr>
              <a:t>dello </a:t>
            </a:r>
            <a:r>
              <a:rPr sz="1200" dirty="0">
                <a:latin typeface="Times New Roman"/>
                <a:cs typeface="Times New Roman"/>
              </a:rPr>
              <a:t>Spirito Infinito,  ma </a:t>
            </a:r>
            <a:r>
              <a:rPr sz="1200" spc="-5" dirty="0">
                <a:latin typeface="Times New Roman"/>
                <a:cs typeface="Times New Roman"/>
              </a:rPr>
              <a:t>anche </a:t>
            </a:r>
            <a:r>
              <a:rPr sz="1200" spc="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avessimo nessun’altra </a:t>
            </a:r>
            <a:r>
              <a:rPr sz="1200" dirty="0">
                <a:latin typeface="Times New Roman"/>
                <a:cs typeface="Times New Roman"/>
              </a:rPr>
              <a:t>prova, le </a:t>
            </a:r>
            <a:r>
              <a:rPr sz="1200" spc="-5" dirty="0">
                <a:latin typeface="Times New Roman"/>
                <a:cs typeface="Times New Roman"/>
              </a:rPr>
              <a:t>prestazioni riflettive dei seconafini sarebbero </a:t>
            </a:r>
            <a:r>
              <a:rPr sz="1200" dirty="0">
                <a:latin typeface="Times New Roman"/>
                <a:cs typeface="Times New Roman"/>
              </a:rPr>
              <a:t>del tutto </a:t>
            </a:r>
            <a:r>
              <a:rPr sz="1200" spc="-5" dirty="0">
                <a:latin typeface="Times New Roman"/>
                <a:cs typeface="Times New Roman"/>
              </a:rPr>
              <a:t>sufficienti per </a:t>
            </a:r>
            <a:r>
              <a:rPr sz="1200" dirty="0">
                <a:latin typeface="Times New Roman"/>
                <a:cs typeface="Times New Roman"/>
              </a:rPr>
              <a:t>dimostrare la  </a:t>
            </a:r>
            <a:r>
              <a:rPr sz="1200" spc="-5" dirty="0">
                <a:latin typeface="Times New Roman"/>
                <a:cs typeface="Times New Roman"/>
              </a:rPr>
              <a:t>realtà della presenza universale </a:t>
            </a:r>
            <a:r>
              <a:rPr sz="1200" dirty="0">
                <a:latin typeface="Times New Roman"/>
                <a:cs typeface="Times New Roman"/>
              </a:rPr>
              <a:t>della mente infinita </a:t>
            </a:r>
            <a:r>
              <a:rPr sz="1200" spc="-5" dirty="0">
                <a:latin typeface="Times New Roman"/>
                <a:cs typeface="Times New Roman"/>
              </a:rPr>
              <a:t>dell’Attore Congiunto.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4. I seconafini</a:t>
            </a:r>
            <a:r>
              <a:rPr sz="1600" b="1" spc="-20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primari</a:t>
            </a:r>
            <a:endParaRPr sz="1600">
              <a:latin typeface="Times New Roman"/>
              <a:cs typeface="Times New Roman"/>
            </a:endParaRPr>
          </a:p>
          <a:p>
            <a:pPr marL="76200" marR="68580">
              <a:lnSpc>
                <a:spcPct val="95700"/>
              </a:lnSpc>
              <a:spcBef>
                <a:spcPts val="139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(307.5) 28:4.1 </a:t>
            </a:r>
            <a:r>
              <a:rPr sz="1200" dirty="0">
                <a:latin typeface="Times New Roman"/>
                <a:cs typeface="Times New Roman"/>
              </a:rPr>
              <a:t>I seconafini </a:t>
            </a:r>
            <a:r>
              <a:rPr sz="1200" spc="-5" dirty="0">
                <a:latin typeface="Times New Roman"/>
                <a:cs typeface="Times New Roman"/>
              </a:rPr>
              <a:t>primari assegnati agli </a:t>
            </a:r>
            <a:r>
              <a:rPr sz="1200" dirty="0">
                <a:latin typeface="Times New Roman"/>
                <a:cs typeface="Times New Roman"/>
              </a:rPr>
              <a:t>Antichi dei </a:t>
            </a:r>
            <a:r>
              <a:rPr sz="1200" spc="-5" dirty="0">
                <a:latin typeface="Times New Roman"/>
                <a:cs typeface="Times New Roman"/>
              </a:rPr>
              <a:t>Giorni sono specchi viventi al servizio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questi governanti </a:t>
            </a:r>
            <a:r>
              <a:rPr sz="1200" dirty="0">
                <a:latin typeface="Times New Roman"/>
                <a:cs typeface="Times New Roman"/>
              </a:rPr>
              <a:t>trini. </a:t>
            </a:r>
            <a:r>
              <a:rPr sz="1200" spc="-5" dirty="0">
                <a:latin typeface="Times New Roman"/>
                <a:cs typeface="Times New Roman"/>
              </a:rPr>
              <a:t>Pensate  che cosa significa </a:t>
            </a:r>
            <a:r>
              <a:rPr sz="1200" dirty="0">
                <a:latin typeface="Times New Roman"/>
                <a:cs typeface="Times New Roman"/>
              </a:rPr>
              <a:t>nell’economia di un </a:t>
            </a:r>
            <a:r>
              <a:rPr sz="1200" spc="-5" dirty="0">
                <a:latin typeface="Times New Roman"/>
                <a:cs typeface="Times New Roman"/>
              </a:rPr>
              <a:t>Superuniverso essere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grado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rivolgersi,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così dire, </a:t>
            </a:r>
            <a:r>
              <a:rPr sz="1200" dirty="0">
                <a:latin typeface="Times New Roman"/>
                <a:cs typeface="Times New Roman"/>
              </a:rPr>
              <a:t>verso uno </a:t>
            </a:r>
            <a:r>
              <a:rPr sz="1200" spc="-5" dirty="0">
                <a:latin typeface="Times New Roman"/>
                <a:cs typeface="Times New Roman"/>
              </a:rPr>
              <a:t>specchio vivente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vedervi ed </a:t>
            </a:r>
            <a:r>
              <a:rPr sz="1200" dirty="0">
                <a:latin typeface="Times New Roman"/>
                <a:cs typeface="Times New Roman"/>
              </a:rPr>
              <a:t>udirvi le risposte </a:t>
            </a:r>
            <a:r>
              <a:rPr sz="1200" spc="-5" dirty="0">
                <a:latin typeface="Times New Roman"/>
                <a:cs typeface="Times New Roman"/>
              </a:rPr>
              <a:t>sicure </a:t>
            </a:r>
            <a:r>
              <a:rPr sz="1200" dirty="0">
                <a:latin typeface="Times New Roman"/>
                <a:cs typeface="Times New Roman"/>
              </a:rPr>
              <a:t>di un altro essere </a:t>
            </a:r>
            <a:r>
              <a:rPr sz="1200" spc="-5" dirty="0">
                <a:latin typeface="Times New Roman"/>
                <a:cs typeface="Times New Roman"/>
              </a:rPr>
              <a:t>distante </a:t>
            </a:r>
            <a:r>
              <a:rPr sz="1200" dirty="0">
                <a:latin typeface="Times New Roman"/>
                <a:cs typeface="Times New Roman"/>
              </a:rPr>
              <a:t>mille o </a:t>
            </a:r>
            <a:r>
              <a:rPr sz="1200" spc="-5" dirty="0">
                <a:latin typeface="Times New Roman"/>
                <a:cs typeface="Times New Roman"/>
              </a:rPr>
              <a:t>centomila anni luce, </a:t>
            </a:r>
            <a:r>
              <a:rPr sz="1200" dirty="0">
                <a:latin typeface="Times New Roman"/>
                <a:cs typeface="Times New Roman"/>
              </a:rPr>
              <a:t>e fare tutto </a:t>
            </a:r>
            <a:r>
              <a:rPr sz="1200" spc="-5" dirty="0">
                <a:latin typeface="Times New Roman"/>
                <a:cs typeface="Times New Roman"/>
              </a:rPr>
              <a:t>ciò istantaneamente </a:t>
            </a:r>
            <a:r>
              <a:rPr sz="1200" dirty="0">
                <a:latin typeface="Times New Roman"/>
                <a:cs typeface="Times New Roman"/>
              </a:rPr>
              <a:t>e senza  </a:t>
            </a:r>
            <a:r>
              <a:rPr sz="1200" spc="-5" dirty="0">
                <a:latin typeface="Times New Roman"/>
                <a:cs typeface="Times New Roman"/>
              </a:rPr>
              <a:t>errore. Gli archivi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essenziali </a:t>
            </a:r>
            <a:r>
              <a:rPr sz="1200" dirty="0">
                <a:latin typeface="Times New Roman"/>
                <a:cs typeface="Times New Roman"/>
              </a:rPr>
              <a:t>per la </a:t>
            </a:r>
            <a:r>
              <a:rPr sz="1200" spc="-5" dirty="0">
                <a:latin typeface="Times New Roman"/>
                <a:cs typeface="Times New Roman"/>
              </a:rPr>
              <a:t>conduzione degli Universi, </a:t>
            </a:r>
            <a:r>
              <a:rPr sz="1200" dirty="0">
                <a:latin typeface="Times New Roman"/>
                <a:cs typeface="Times New Roman"/>
              </a:rPr>
              <a:t>le trasmissioni sono </a:t>
            </a:r>
            <a:r>
              <a:rPr sz="1200" spc="-5" dirty="0">
                <a:latin typeface="Times New Roman"/>
                <a:cs typeface="Times New Roman"/>
              </a:rPr>
              <a:t>funzionali,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lavoro dei Messaggeri Solitari  </a:t>
            </a:r>
            <a:r>
              <a:rPr sz="1200" dirty="0">
                <a:latin typeface="Times New Roman"/>
                <a:cs typeface="Times New Roman"/>
              </a:rPr>
              <a:t>e di altri </a:t>
            </a:r>
            <a:r>
              <a:rPr sz="1200" spc="-5" dirty="0">
                <a:latin typeface="Times New Roman"/>
                <a:cs typeface="Times New Roman"/>
              </a:rPr>
              <a:t>messaggeri </a:t>
            </a:r>
            <a:r>
              <a:rPr sz="1200" dirty="0">
                <a:latin typeface="Times New Roman"/>
                <a:cs typeface="Times New Roman"/>
              </a:rPr>
              <a:t>è molto </a:t>
            </a:r>
            <a:r>
              <a:rPr sz="1200" spc="-5" dirty="0">
                <a:latin typeface="Times New Roman"/>
                <a:cs typeface="Times New Roman"/>
              </a:rPr>
              <a:t>utile,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Antichi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Giorni, dalla loro posizione </a:t>
            </a:r>
            <a:r>
              <a:rPr sz="1200" spc="-5" dirty="0">
                <a:latin typeface="Times New Roman"/>
                <a:cs typeface="Times New Roman"/>
              </a:rPr>
              <a:t>intermedia </a:t>
            </a:r>
            <a:r>
              <a:rPr sz="1200" dirty="0">
                <a:latin typeface="Times New Roman"/>
                <a:cs typeface="Times New Roman"/>
              </a:rPr>
              <a:t>tra i mondi abitati ed il </a:t>
            </a:r>
            <a:r>
              <a:rPr sz="1200" spc="-5" dirty="0">
                <a:latin typeface="Times New Roman"/>
                <a:cs typeface="Times New Roman"/>
              </a:rPr>
              <a:t>Paradiso </a:t>
            </a:r>
            <a:r>
              <a:rPr sz="1200" dirty="0">
                <a:latin typeface="Times New Roman"/>
                <a:cs typeface="Times New Roman"/>
              </a:rPr>
              <a:t>— tra  l’uomo e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— possono </a:t>
            </a:r>
            <a:r>
              <a:rPr sz="1200" spc="-5" dirty="0">
                <a:latin typeface="Times New Roman"/>
                <a:cs typeface="Times New Roman"/>
              </a:rPr>
              <a:t>guardare </a:t>
            </a:r>
            <a:r>
              <a:rPr sz="1200" dirty="0">
                <a:latin typeface="Times New Roman"/>
                <a:cs typeface="Times New Roman"/>
              </a:rPr>
              <a:t>istantaneamente </a:t>
            </a:r>
            <a:r>
              <a:rPr sz="1200" spc="-5" dirty="0">
                <a:latin typeface="Times New Roman"/>
                <a:cs typeface="Times New Roman"/>
              </a:rPr>
              <a:t>entrambe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parti, </a:t>
            </a:r>
            <a:r>
              <a:rPr sz="1200" dirty="0">
                <a:latin typeface="Times New Roman"/>
                <a:cs typeface="Times New Roman"/>
              </a:rPr>
              <a:t>udire </a:t>
            </a:r>
            <a:r>
              <a:rPr sz="1200" spc="-5" dirty="0">
                <a:latin typeface="Times New Roman"/>
                <a:cs typeface="Times New Roman"/>
              </a:rPr>
              <a:t>entrambe </a:t>
            </a:r>
            <a:r>
              <a:rPr sz="1200" dirty="0">
                <a:latin typeface="Times New Roman"/>
                <a:cs typeface="Times New Roman"/>
              </a:rPr>
              <a:t>le parti, e </a:t>
            </a:r>
            <a:r>
              <a:rPr sz="1200" i="1" spc="-5" dirty="0">
                <a:latin typeface="Times New Roman"/>
                <a:cs typeface="Times New Roman"/>
              </a:rPr>
              <a:t>conoscere </a:t>
            </a:r>
            <a:r>
              <a:rPr sz="1200" spc="-5" dirty="0">
                <a:latin typeface="Times New Roman"/>
                <a:cs typeface="Times New Roman"/>
              </a:rPr>
              <a:t>entrambe </a:t>
            </a:r>
            <a:r>
              <a:rPr sz="1200" dirty="0">
                <a:latin typeface="Times New Roman"/>
                <a:cs typeface="Times New Roman"/>
              </a:rPr>
              <a:t>le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parti.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50">
              <a:latin typeface="Times New Roman"/>
              <a:cs typeface="Times New Roman"/>
            </a:endParaRPr>
          </a:p>
          <a:p>
            <a:pPr marL="76200" marR="8509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(308.1) 28:4.2 </a:t>
            </a:r>
            <a:r>
              <a:rPr sz="1200" spc="-5" dirty="0">
                <a:latin typeface="Times New Roman"/>
                <a:cs typeface="Times New Roman"/>
              </a:rPr>
              <a:t>Questa capacità </a:t>
            </a:r>
            <a:r>
              <a:rPr sz="1200" dirty="0">
                <a:latin typeface="Times New Roman"/>
                <a:cs typeface="Times New Roman"/>
              </a:rPr>
              <a:t>— di udire e di </a:t>
            </a:r>
            <a:r>
              <a:rPr sz="1200" spc="-5" dirty="0">
                <a:latin typeface="Times New Roman"/>
                <a:cs typeface="Times New Roman"/>
              </a:rPr>
              <a:t>vedere, per così dire, </a:t>
            </a:r>
            <a:r>
              <a:rPr sz="1200" dirty="0">
                <a:latin typeface="Times New Roman"/>
                <a:cs typeface="Times New Roman"/>
              </a:rPr>
              <a:t>tutte le </a:t>
            </a:r>
            <a:r>
              <a:rPr sz="1200" spc="-5" dirty="0">
                <a:latin typeface="Times New Roman"/>
                <a:cs typeface="Times New Roman"/>
              </a:rPr>
              <a:t>cose </a:t>
            </a:r>
            <a:r>
              <a:rPr sz="1200" dirty="0">
                <a:latin typeface="Times New Roman"/>
                <a:cs typeface="Times New Roman"/>
              </a:rPr>
              <a:t>— può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perfettamente </a:t>
            </a:r>
            <a:r>
              <a:rPr sz="1200" spc="-5" dirty="0">
                <a:latin typeface="Times New Roman"/>
                <a:cs typeface="Times New Roman"/>
              </a:rPr>
              <a:t>realizzata nei  Superuniversi soltanto dagli </a:t>
            </a:r>
            <a:r>
              <a:rPr sz="1200" dirty="0">
                <a:latin typeface="Times New Roman"/>
                <a:cs typeface="Times New Roman"/>
              </a:rPr>
              <a:t>Antichi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Giorni e solo </a:t>
            </a:r>
            <a:r>
              <a:rPr sz="1200" spc="-5" dirty="0">
                <a:latin typeface="Times New Roman"/>
                <a:cs typeface="Times New Roman"/>
              </a:rPr>
              <a:t>sui loro rispettivi mondi capitale. Vi </a:t>
            </a:r>
            <a:r>
              <a:rPr sz="1200" dirty="0">
                <a:latin typeface="Times New Roman"/>
                <a:cs typeface="Times New Roman"/>
              </a:rPr>
              <a:t>sono tuttavia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limiti: da </a:t>
            </a:r>
            <a:r>
              <a:rPr sz="1200" spc="-5" dirty="0">
                <a:latin typeface="Times New Roman"/>
                <a:cs typeface="Times New Roman"/>
              </a:rPr>
              <a:t>Uversa questa  comunicazione </a:t>
            </a:r>
            <a:r>
              <a:rPr sz="1200" dirty="0">
                <a:latin typeface="Times New Roman"/>
                <a:cs typeface="Times New Roman"/>
              </a:rPr>
              <a:t>è limitata </a:t>
            </a:r>
            <a:r>
              <a:rPr sz="1200" spc="-5" dirty="0">
                <a:latin typeface="Times New Roman"/>
                <a:cs typeface="Times New Roman"/>
              </a:rPr>
              <a:t>ai </a:t>
            </a:r>
            <a:r>
              <a:rPr sz="1200" dirty="0">
                <a:latin typeface="Times New Roman"/>
                <a:cs typeface="Times New Roman"/>
              </a:rPr>
              <a:t>mondi e </a:t>
            </a:r>
            <a:r>
              <a:rPr sz="1200" spc="-5" dirty="0">
                <a:latin typeface="Times New Roman"/>
                <a:cs typeface="Times New Roman"/>
              </a:rPr>
              <a:t>agli Universi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Orvonton,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benché sia inoperante </a:t>
            </a:r>
            <a:r>
              <a:rPr sz="1200" dirty="0">
                <a:latin typeface="Times New Roman"/>
                <a:cs typeface="Times New Roman"/>
              </a:rPr>
              <a:t>tra i </a:t>
            </a:r>
            <a:r>
              <a:rPr sz="1200" spc="-5" dirty="0">
                <a:latin typeface="Times New Roman"/>
                <a:cs typeface="Times New Roman"/>
              </a:rPr>
              <a:t>Superuniversi, questa stessa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tecnica</a:t>
            </a:r>
            <a:endParaRPr sz="1200">
              <a:latin typeface="Times New Roman"/>
              <a:cs typeface="Times New Roman"/>
            </a:endParaRPr>
          </a:p>
          <a:p>
            <a:pPr marL="76200" marR="238125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riflettiva </a:t>
            </a:r>
            <a:r>
              <a:rPr sz="1200" dirty="0">
                <a:latin typeface="Times New Roman"/>
                <a:cs typeface="Times New Roman"/>
              </a:rPr>
              <a:t>mantiene ciascuno di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stretto contatto </a:t>
            </a:r>
            <a:r>
              <a:rPr sz="1200" dirty="0">
                <a:latin typeface="Times New Roman"/>
                <a:cs typeface="Times New Roman"/>
              </a:rPr>
              <a:t>con l’Universo centrale 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Paradiso. </a:t>
            </a:r>
            <a:r>
              <a:rPr sz="1200" dirty="0">
                <a:latin typeface="Times New Roman"/>
                <a:cs typeface="Times New Roman"/>
              </a:rPr>
              <a:t>I sette </a:t>
            </a:r>
            <a:r>
              <a:rPr sz="1200" spc="-5" dirty="0">
                <a:latin typeface="Times New Roman"/>
                <a:cs typeface="Times New Roman"/>
              </a:rPr>
              <a:t>supergoverni, </a:t>
            </a:r>
            <a:r>
              <a:rPr sz="1200" dirty="0">
                <a:latin typeface="Times New Roman"/>
                <a:cs typeface="Times New Roman"/>
              </a:rPr>
              <a:t>sebbene  </a:t>
            </a:r>
            <a:r>
              <a:rPr sz="1200" spc="-5" dirty="0">
                <a:latin typeface="Times New Roman"/>
                <a:cs typeface="Times New Roman"/>
              </a:rPr>
              <a:t>singolarmente separati, </a:t>
            </a:r>
            <a:r>
              <a:rPr sz="1200" dirty="0">
                <a:latin typeface="Times New Roman"/>
                <a:cs typeface="Times New Roman"/>
              </a:rPr>
              <a:t>sono in tal modo </a:t>
            </a:r>
            <a:r>
              <a:rPr sz="1200" spc="-5" dirty="0">
                <a:latin typeface="Times New Roman"/>
                <a:cs typeface="Times New Roman"/>
              </a:rPr>
              <a:t>perfettamente riflettivi dell’autorità superiore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sono </a:t>
            </a:r>
            <a:r>
              <a:rPr sz="1200" dirty="0">
                <a:latin typeface="Times New Roman"/>
                <a:cs typeface="Times New Roman"/>
              </a:rPr>
              <a:t>totalmente </a:t>
            </a:r>
            <a:r>
              <a:rPr sz="1200" spc="-5" dirty="0">
                <a:latin typeface="Times New Roman"/>
                <a:cs typeface="Times New Roman"/>
              </a:rPr>
              <a:t>comprensivi, </a:t>
            </a:r>
            <a:r>
              <a:rPr sz="1200" dirty="0">
                <a:latin typeface="Times New Roman"/>
                <a:cs typeface="Times New Roman"/>
              </a:rPr>
              <a:t>come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pure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perfettamente al corrente, dei bisogni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inferiori.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(308.2) 28:4.3 </a:t>
            </a:r>
            <a:r>
              <a:rPr sz="1200" dirty="0">
                <a:latin typeface="Times New Roman"/>
                <a:cs typeface="Times New Roman"/>
              </a:rPr>
              <a:t>I seconafini </a:t>
            </a:r>
            <a:r>
              <a:rPr sz="1200" spc="-5" dirty="0">
                <a:latin typeface="Times New Roman"/>
                <a:cs typeface="Times New Roman"/>
              </a:rPr>
              <a:t>primari </a:t>
            </a:r>
            <a:r>
              <a:rPr sz="1200" dirty="0">
                <a:latin typeface="Times New Roman"/>
                <a:cs typeface="Times New Roman"/>
              </a:rPr>
              <a:t>hanno </a:t>
            </a:r>
            <a:r>
              <a:rPr sz="1200" spc="-5" dirty="0">
                <a:latin typeface="Times New Roman"/>
                <a:cs typeface="Times New Roman"/>
              </a:rPr>
              <a:t>tendenza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intrinseca </a:t>
            </a:r>
            <a:r>
              <a:rPr sz="1200" dirty="0">
                <a:latin typeface="Times New Roman"/>
                <a:cs typeface="Times New Roman"/>
              </a:rPr>
              <a:t>natura </a:t>
            </a:r>
            <a:r>
              <a:rPr sz="1200" spc="-5" dirty="0">
                <a:latin typeface="Times New Roman"/>
                <a:cs typeface="Times New Roman"/>
              </a:rPr>
              <a:t>ad </a:t>
            </a:r>
            <a:r>
              <a:rPr sz="1200" dirty="0">
                <a:latin typeface="Times New Roman"/>
                <a:cs typeface="Times New Roman"/>
              </a:rPr>
              <a:t>orientarsi </a:t>
            </a:r>
            <a:r>
              <a:rPr sz="1200" spc="-5" dirty="0">
                <a:latin typeface="Times New Roman"/>
                <a:cs typeface="Times New Roman"/>
              </a:rPr>
              <a:t>verso </a:t>
            </a:r>
            <a:r>
              <a:rPr sz="1200" dirty="0">
                <a:latin typeface="Times New Roman"/>
                <a:cs typeface="Times New Roman"/>
              </a:rPr>
              <a:t>sette tipi di servizio, ed è </a:t>
            </a:r>
            <a:r>
              <a:rPr sz="1200" spc="-5" dirty="0">
                <a:latin typeface="Times New Roman"/>
                <a:cs typeface="Times New Roman"/>
              </a:rPr>
              <a:t>cosa </a:t>
            </a:r>
            <a:r>
              <a:rPr sz="1200" dirty="0">
                <a:latin typeface="Times New Roman"/>
                <a:cs typeface="Times New Roman"/>
              </a:rPr>
              <a:t>utile </a:t>
            </a:r>
            <a:r>
              <a:rPr sz="1200" spc="-5" dirty="0">
                <a:latin typeface="Times New Roman"/>
                <a:cs typeface="Times New Roman"/>
              </a:rPr>
              <a:t>che</a:t>
            </a:r>
            <a:r>
              <a:rPr sz="1200" spc="-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528319" y="4453669"/>
            <a:ext cx="7515859" cy="1943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410"/>
              </a:lnSpc>
            </a:pPr>
            <a:r>
              <a:rPr sz="1200" spc="-5" dirty="0">
                <a:latin typeface="Times New Roman"/>
                <a:cs typeface="Times New Roman"/>
              </a:rPr>
              <a:t>prima serie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quest’ordine sia </a:t>
            </a:r>
            <a:r>
              <a:rPr sz="1200" dirty="0">
                <a:latin typeface="Times New Roman"/>
                <a:cs typeface="Times New Roman"/>
              </a:rPr>
              <a:t>dotata in modo da </a:t>
            </a:r>
            <a:r>
              <a:rPr sz="1200" spc="-5" dirty="0">
                <a:latin typeface="Times New Roman"/>
                <a:cs typeface="Times New Roman"/>
              </a:rPr>
              <a:t>interpretare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inerenza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mente dello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spc="-10" dirty="0">
                <a:latin typeface="Times New Roman"/>
                <a:cs typeface="Times New Roman"/>
              </a:rPr>
              <a:t>gli </a:t>
            </a:r>
            <a:r>
              <a:rPr sz="1200" spc="-5" dirty="0">
                <a:latin typeface="Times New Roman"/>
                <a:cs typeface="Times New Roman"/>
              </a:rPr>
              <a:t>Antichi dei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Giorni: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1" name="object 11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54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62925" cy="372110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6858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(30.2) 1:6.3 </a:t>
            </a:r>
            <a:r>
              <a:rPr sz="1200" spc="-5" dirty="0">
                <a:latin typeface="Times New Roman"/>
                <a:cs typeface="Times New Roman"/>
              </a:rPr>
              <a:t>Non dimenticate mai </a:t>
            </a:r>
            <a:r>
              <a:rPr sz="1200" dirty="0">
                <a:latin typeface="Times New Roman"/>
                <a:cs typeface="Times New Roman"/>
              </a:rPr>
              <a:t>che i punti di vista 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dell’uomo sulla personalità sono agli </a:t>
            </a:r>
            <a:r>
              <a:rPr sz="1200" dirty="0">
                <a:latin typeface="Times New Roman"/>
                <a:cs typeface="Times New Roman"/>
              </a:rPr>
              <a:t>antipodi. </a:t>
            </a:r>
            <a:r>
              <a:rPr sz="1200" spc="-5" dirty="0">
                <a:latin typeface="Times New Roman"/>
                <a:cs typeface="Times New Roman"/>
              </a:rPr>
              <a:t>L’uomo considera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comprende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personalità guardando dal </a:t>
            </a:r>
            <a:r>
              <a:rPr sz="1200" dirty="0">
                <a:latin typeface="Times New Roman"/>
                <a:cs typeface="Times New Roman"/>
              </a:rPr>
              <a:t>finito </a:t>
            </a:r>
            <a:r>
              <a:rPr sz="1200" spc="-5" dirty="0">
                <a:latin typeface="Times New Roman"/>
                <a:cs typeface="Times New Roman"/>
              </a:rPr>
              <a:t>all’infinito, Dio guarda dall’infinito </a:t>
            </a:r>
            <a:r>
              <a:rPr sz="1200" dirty="0">
                <a:latin typeface="Times New Roman"/>
                <a:cs typeface="Times New Roman"/>
              </a:rPr>
              <a:t>al </a:t>
            </a:r>
            <a:r>
              <a:rPr sz="1200" spc="-5" dirty="0">
                <a:latin typeface="Times New Roman"/>
                <a:cs typeface="Times New Roman"/>
              </a:rPr>
              <a:t>finito. L’uomo possiede </a:t>
            </a:r>
            <a:r>
              <a:rPr sz="1200" dirty="0">
                <a:latin typeface="Times New Roman"/>
                <a:cs typeface="Times New Roman"/>
              </a:rPr>
              <a:t>il tipo più basso di  </a:t>
            </a:r>
            <a:r>
              <a:rPr sz="1200" spc="-5" dirty="0">
                <a:latin typeface="Times New Roman"/>
                <a:cs typeface="Times New Roman"/>
              </a:rPr>
              <a:t>personalità, Dio </a:t>
            </a:r>
            <a:r>
              <a:rPr sz="1200" dirty="0">
                <a:latin typeface="Times New Roman"/>
                <a:cs typeface="Times New Roman"/>
              </a:rPr>
              <a:t>il più </a:t>
            </a:r>
            <a:r>
              <a:rPr sz="1200" spc="-5" dirty="0">
                <a:latin typeface="Times New Roman"/>
                <a:cs typeface="Times New Roman"/>
              </a:rPr>
              <a:t>elevato, </a:t>
            </a:r>
            <a:r>
              <a:rPr sz="1200" dirty="0">
                <a:latin typeface="Times New Roman"/>
                <a:cs typeface="Times New Roman"/>
              </a:rPr>
              <a:t>nonché supremo, ultimo ed </a:t>
            </a:r>
            <a:r>
              <a:rPr sz="1200" spc="-5" dirty="0">
                <a:latin typeface="Times New Roman"/>
                <a:cs typeface="Times New Roman"/>
              </a:rPr>
              <a:t>assoluto. Perciò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concetti migliori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personalità </a:t>
            </a:r>
            <a:r>
              <a:rPr sz="1200" dirty="0">
                <a:latin typeface="Times New Roman"/>
                <a:cs typeface="Times New Roman"/>
              </a:rPr>
              <a:t>divina hanno dovuto  </a:t>
            </a:r>
            <a:r>
              <a:rPr sz="1200" spc="-5" dirty="0">
                <a:latin typeface="Times New Roman"/>
                <a:cs typeface="Times New Roman"/>
              </a:rPr>
              <a:t>attendere </a:t>
            </a:r>
            <a:r>
              <a:rPr sz="1200" dirty="0">
                <a:latin typeface="Times New Roman"/>
                <a:cs typeface="Times New Roman"/>
              </a:rPr>
              <a:t>pazientemente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comparsa d’idee </a:t>
            </a:r>
            <a:r>
              <a:rPr sz="1200" dirty="0">
                <a:latin typeface="Times New Roman"/>
                <a:cs typeface="Times New Roman"/>
              </a:rPr>
              <a:t>più evolute </a:t>
            </a:r>
            <a:r>
              <a:rPr sz="1200" spc="-5" dirty="0">
                <a:latin typeface="Times New Roman"/>
                <a:cs typeface="Times New Roman"/>
              </a:rPr>
              <a:t>della personalità umana,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particolare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rivelazione superiore </a:t>
            </a:r>
            <a:r>
              <a:rPr sz="1200" dirty="0">
                <a:latin typeface="Times New Roman"/>
                <a:cs typeface="Times New Roman"/>
              </a:rPr>
              <a:t>della  </a:t>
            </a:r>
            <a:r>
              <a:rPr sz="1200" spc="-5" dirty="0">
                <a:latin typeface="Times New Roman"/>
                <a:cs typeface="Times New Roman"/>
              </a:rPr>
              <a:t>personalità, sia </a:t>
            </a:r>
            <a:r>
              <a:rPr sz="1200" dirty="0">
                <a:latin typeface="Times New Roman"/>
                <a:cs typeface="Times New Roman"/>
              </a:rPr>
              <a:t>divina che </a:t>
            </a:r>
            <a:r>
              <a:rPr sz="1200" spc="-5" dirty="0">
                <a:latin typeface="Times New Roman"/>
                <a:cs typeface="Times New Roman"/>
              </a:rPr>
              <a:t>umana, nella </a:t>
            </a:r>
            <a:r>
              <a:rPr sz="1200" dirty="0">
                <a:latin typeface="Times New Roman"/>
                <a:cs typeface="Times New Roman"/>
              </a:rPr>
              <a:t>vita di </a:t>
            </a:r>
            <a:r>
              <a:rPr sz="1200" spc="-5" dirty="0">
                <a:latin typeface="Times New Roman"/>
                <a:cs typeface="Times New Roman"/>
              </a:rPr>
              <a:t>conferimento su Urantia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Micael,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Creatore.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208279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(30.3) 1:6.4 </a:t>
            </a:r>
            <a:r>
              <a:rPr sz="1200" spc="-15" dirty="0">
                <a:latin typeface="Times New Roman"/>
                <a:cs typeface="Times New Roman"/>
              </a:rPr>
              <a:t>Lo </a:t>
            </a:r>
            <a:r>
              <a:rPr sz="1200" dirty="0">
                <a:latin typeface="Times New Roman"/>
                <a:cs typeface="Times New Roman"/>
              </a:rPr>
              <a:t>spirito divino </a:t>
            </a:r>
            <a:r>
              <a:rPr sz="1200" spc="-5" dirty="0">
                <a:latin typeface="Times New Roman"/>
                <a:cs typeface="Times New Roman"/>
              </a:rPr>
              <a:t>prepersonale </a:t>
            </a:r>
            <a:r>
              <a:rPr sz="1200" dirty="0">
                <a:latin typeface="Times New Roman"/>
                <a:cs typeface="Times New Roman"/>
              </a:rPr>
              <a:t>che risiede </a:t>
            </a:r>
            <a:r>
              <a:rPr sz="1200" spc="-5" dirty="0">
                <a:latin typeface="Times New Roman"/>
                <a:cs typeface="Times New Roman"/>
              </a:rPr>
              <a:t>nella </a:t>
            </a:r>
            <a:r>
              <a:rPr sz="1200" dirty="0">
                <a:latin typeface="Times New Roman"/>
                <a:cs typeface="Times New Roman"/>
              </a:rPr>
              <a:t>mente umana porta,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stessa </a:t>
            </a:r>
            <a:r>
              <a:rPr sz="1200" dirty="0">
                <a:latin typeface="Times New Roman"/>
                <a:cs typeface="Times New Roman"/>
              </a:rPr>
              <a:t>presenza, la </a:t>
            </a:r>
            <a:r>
              <a:rPr sz="1200" spc="-5" dirty="0">
                <a:latin typeface="Times New Roman"/>
                <a:cs typeface="Times New Roman"/>
              </a:rPr>
              <a:t>prova </a:t>
            </a:r>
            <a:r>
              <a:rPr sz="1200" dirty="0">
                <a:latin typeface="Times New Roman"/>
                <a:cs typeface="Times New Roman"/>
              </a:rPr>
              <a:t>valida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sua  </a:t>
            </a:r>
            <a:r>
              <a:rPr sz="1200" spc="-5" dirty="0">
                <a:latin typeface="Times New Roman"/>
                <a:cs typeface="Times New Roman"/>
              </a:rPr>
              <a:t>effettiva esistenza, </a:t>
            </a:r>
            <a:r>
              <a:rPr sz="1200" dirty="0">
                <a:latin typeface="Times New Roman"/>
                <a:cs typeface="Times New Roman"/>
              </a:rPr>
              <a:t>ma il </a:t>
            </a:r>
            <a:r>
              <a:rPr sz="1200" spc="-5" dirty="0">
                <a:latin typeface="Times New Roman"/>
                <a:cs typeface="Times New Roman"/>
              </a:rPr>
              <a:t>concetto della personalità </a:t>
            </a:r>
            <a:r>
              <a:rPr sz="1200" dirty="0">
                <a:latin typeface="Times New Roman"/>
                <a:cs typeface="Times New Roman"/>
              </a:rPr>
              <a:t>divina può </a:t>
            </a:r>
            <a:r>
              <a:rPr sz="1200" spc="-5" dirty="0">
                <a:latin typeface="Times New Roman"/>
                <a:cs typeface="Times New Roman"/>
              </a:rPr>
              <a:t>essere afferrato soltanto dall’intuizione spirituale </a:t>
            </a:r>
            <a:r>
              <a:rPr sz="1200" dirty="0">
                <a:latin typeface="Times New Roman"/>
                <a:cs typeface="Times New Roman"/>
              </a:rPr>
              <a:t>di un’autentica  </a:t>
            </a:r>
            <a:r>
              <a:rPr sz="1200" spc="-5" dirty="0">
                <a:latin typeface="Times New Roman"/>
                <a:cs typeface="Times New Roman"/>
              </a:rPr>
              <a:t>esperienza religiosa </a:t>
            </a:r>
            <a:r>
              <a:rPr sz="1200" dirty="0">
                <a:latin typeface="Times New Roman"/>
                <a:cs typeface="Times New Roman"/>
              </a:rPr>
              <a:t>personale. </a:t>
            </a:r>
            <a:r>
              <a:rPr sz="1200" spc="-5" dirty="0">
                <a:latin typeface="Times New Roman"/>
                <a:cs typeface="Times New Roman"/>
              </a:rPr>
              <a:t>Qualsiasi persona, </a:t>
            </a:r>
            <a:r>
              <a:rPr sz="1200" dirty="0">
                <a:latin typeface="Times New Roman"/>
                <a:cs typeface="Times New Roman"/>
              </a:rPr>
              <a:t>umana o </a:t>
            </a:r>
            <a:r>
              <a:rPr sz="1200" spc="-5" dirty="0">
                <a:latin typeface="Times New Roman"/>
                <a:cs typeface="Times New Roman"/>
              </a:rPr>
              <a:t>divina,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conosciuta e </a:t>
            </a:r>
            <a:r>
              <a:rPr sz="1200" spc="-5" dirty="0">
                <a:latin typeface="Times New Roman"/>
                <a:cs typeface="Times New Roman"/>
              </a:rPr>
              <a:t>compresa del </a:t>
            </a:r>
            <a:r>
              <a:rPr sz="1200" dirty="0">
                <a:latin typeface="Times New Roman"/>
                <a:cs typeface="Times New Roman"/>
              </a:rPr>
              <a:t>tutto </a:t>
            </a:r>
            <a:r>
              <a:rPr sz="1200" spc="-5" dirty="0">
                <a:latin typeface="Times New Roman"/>
                <a:cs typeface="Times New Roman"/>
              </a:rPr>
              <a:t>indipendentemente  dalle reazioni esteriori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dalla presenza materiale </a:t>
            </a:r>
            <a:r>
              <a:rPr sz="1200" dirty="0">
                <a:latin typeface="Times New Roman"/>
                <a:cs typeface="Times New Roman"/>
              </a:rPr>
              <a:t>di quella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persona.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ts val="141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(30.4) 1:6.5 </a:t>
            </a:r>
            <a:r>
              <a:rPr sz="1200" spc="-5" dirty="0">
                <a:latin typeface="Times New Roman"/>
                <a:cs typeface="Times New Roman"/>
              </a:rPr>
              <a:t>Per un’amicizia </a:t>
            </a:r>
            <a:r>
              <a:rPr sz="1200" dirty="0">
                <a:latin typeface="Times New Roman"/>
                <a:cs typeface="Times New Roman"/>
              </a:rPr>
              <a:t>tra due persone è </a:t>
            </a:r>
            <a:r>
              <a:rPr sz="1200" spc="-5" dirty="0">
                <a:latin typeface="Times New Roman"/>
                <a:cs typeface="Times New Roman"/>
              </a:rPr>
              <a:t>essenziale </a:t>
            </a:r>
            <a:r>
              <a:rPr sz="1200" dirty="0">
                <a:latin typeface="Times New Roman"/>
                <a:cs typeface="Times New Roman"/>
              </a:rPr>
              <a:t>un certo </a:t>
            </a:r>
            <a:r>
              <a:rPr sz="1200" spc="-5" dirty="0">
                <a:latin typeface="Times New Roman"/>
                <a:cs typeface="Times New Roman"/>
              </a:rPr>
              <a:t>grado </a:t>
            </a:r>
            <a:r>
              <a:rPr sz="1200" dirty="0">
                <a:latin typeface="Times New Roman"/>
                <a:cs typeface="Times New Roman"/>
              </a:rPr>
              <a:t>di affinità </a:t>
            </a:r>
            <a:r>
              <a:rPr sz="1200" spc="-5" dirty="0">
                <a:latin typeface="Times New Roman"/>
                <a:cs typeface="Times New Roman"/>
              </a:rPr>
              <a:t>morale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armonia spirituale;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-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personalità</a:t>
            </a:r>
            <a:endParaRPr sz="1200">
              <a:latin typeface="Times New Roman"/>
              <a:cs typeface="Times New Roman"/>
            </a:endParaRPr>
          </a:p>
          <a:p>
            <a:pPr marL="76200" marR="71120">
              <a:lnSpc>
                <a:spcPct val="95900"/>
              </a:lnSpc>
              <a:spcBef>
                <a:spcPts val="25"/>
              </a:spcBef>
            </a:pPr>
            <a:r>
              <a:rPr sz="1200" spc="-5" dirty="0">
                <a:latin typeface="Times New Roman"/>
                <a:cs typeface="Times New Roman"/>
              </a:rPr>
              <a:t>amorevole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difficilmente rivelarsi ad </a:t>
            </a:r>
            <a:r>
              <a:rPr sz="1200" dirty="0">
                <a:latin typeface="Times New Roman"/>
                <a:cs typeface="Times New Roman"/>
              </a:rPr>
              <a:t>una persona priva </a:t>
            </a:r>
            <a:r>
              <a:rPr sz="1200" spc="-5" dirty="0">
                <a:latin typeface="Times New Roman"/>
                <a:cs typeface="Times New Roman"/>
              </a:rPr>
              <a:t>d’amore. Anche per accostarsi </a:t>
            </a:r>
            <a:r>
              <a:rPr sz="1200" dirty="0">
                <a:latin typeface="Times New Roman"/>
                <a:cs typeface="Times New Roman"/>
              </a:rPr>
              <a:t>alla conoscenza di una </a:t>
            </a:r>
            <a:r>
              <a:rPr sz="1200" spc="-5" dirty="0">
                <a:latin typeface="Times New Roman"/>
                <a:cs typeface="Times New Roman"/>
              </a:rPr>
              <a:t>personalità </a:t>
            </a:r>
            <a:r>
              <a:rPr sz="1200" spc="5" dirty="0">
                <a:latin typeface="Times New Roman"/>
                <a:cs typeface="Times New Roman"/>
              </a:rPr>
              <a:t>divina  </a:t>
            </a:r>
            <a:r>
              <a:rPr sz="1200" spc="-5" dirty="0">
                <a:latin typeface="Times New Roman"/>
                <a:cs typeface="Times New Roman"/>
              </a:rPr>
              <a:t>devono essere totalmente consacrate </a:t>
            </a:r>
            <a:r>
              <a:rPr sz="1200" dirty="0">
                <a:latin typeface="Times New Roman"/>
                <a:cs typeface="Times New Roman"/>
              </a:rPr>
              <a:t>a questo sforzo tutte le doti di </a:t>
            </a:r>
            <a:r>
              <a:rPr sz="1200" spc="-5" dirty="0">
                <a:latin typeface="Times New Roman"/>
                <a:cs typeface="Times New Roman"/>
              </a:rPr>
              <a:t>personalità </a:t>
            </a:r>
            <a:r>
              <a:rPr sz="1200" dirty="0">
                <a:latin typeface="Times New Roman"/>
                <a:cs typeface="Times New Roman"/>
              </a:rPr>
              <a:t>dell’uomo; una </a:t>
            </a:r>
            <a:r>
              <a:rPr sz="1200" spc="-5" dirty="0">
                <a:latin typeface="Times New Roman"/>
                <a:cs typeface="Times New Roman"/>
              </a:rPr>
              <a:t>devozione parziale, tiepida, sarà  inefficace.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43180">
              <a:lnSpc>
                <a:spcPct val="959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(30.5) 1:6.6 </a:t>
            </a:r>
            <a:r>
              <a:rPr sz="1200" spc="-5" dirty="0">
                <a:latin typeface="Times New Roman"/>
                <a:cs typeface="Times New Roman"/>
              </a:rPr>
              <a:t>Quanto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completamente </a:t>
            </a:r>
            <a:r>
              <a:rPr sz="1200" dirty="0">
                <a:latin typeface="Times New Roman"/>
                <a:cs typeface="Times New Roman"/>
              </a:rPr>
              <a:t>un uomo </a:t>
            </a:r>
            <a:r>
              <a:rPr sz="1200" spc="-5" dirty="0">
                <a:latin typeface="Times New Roman"/>
                <a:cs typeface="Times New Roman"/>
              </a:rPr>
              <a:t>comprende se stesso ed </a:t>
            </a:r>
            <a:r>
              <a:rPr sz="1200" dirty="0">
                <a:latin typeface="Times New Roman"/>
                <a:cs typeface="Times New Roman"/>
              </a:rPr>
              <a:t>apprezza i </a:t>
            </a:r>
            <a:r>
              <a:rPr sz="1200" spc="-5" dirty="0">
                <a:latin typeface="Times New Roman"/>
                <a:cs typeface="Times New Roman"/>
              </a:rPr>
              <a:t>valori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personalità dei </a:t>
            </a:r>
            <a:r>
              <a:rPr sz="1200" dirty="0">
                <a:latin typeface="Times New Roman"/>
                <a:cs typeface="Times New Roman"/>
              </a:rPr>
              <a:t>suoi </a:t>
            </a:r>
            <a:r>
              <a:rPr sz="1200" spc="-5" dirty="0">
                <a:latin typeface="Times New Roman"/>
                <a:cs typeface="Times New Roman"/>
              </a:rPr>
              <a:t>simili, tanto </a:t>
            </a:r>
            <a:r>
              <a:rPr sz="1200" dirty="0">
                <a:latin typeface="Times New Roman"/>
                <a:cs typeface="Times New Roman"/>
              </a:rPr>
              <a:t>più  </a:t>
            </a:r>
            <a:r>
              <a:rPr sz="1200" spc="-5" dirty="0">
                <a:latin typeface="Times New Roman"/>
                <a:cs typeface="Times New Roman"/>
              </a:rPr>
              <a:t>anelerà </a:t>
            </a:r>
            <a:r>
              <a:rPr sz="1200" dirty="0">
                <a:latin typeface="Times New Roman"/>
                <a:cs typeface="Times New Roman"/>
              </a:rPr>
              <a:t>a conoscere la </a:t>
            </a:r>
            <a:r>
              <a:rPr sz="1200" spc="-5" dirty="0">
                <a:latin typeface="Times New Roman"/>
                <a:cs typeface="Times New Roman"/>
              </a:rPr>
              <a:t>Personalità Originale, </a:t>
            </a:r>
            <a:r>
              <a:rPr sz="1200" dirty="0">
                <a:latin typeface="Times New Roman"/>
                <a:cs typeface="Times New Roman"/>
              </a:rPr>
              <a:t>e tanto più ardentemente un tale </a:t>
            </a:r>
            <a:r>
              <a:rPr sz="1200" spc="-5" dirty="0">
                <a:latin typeface="Times New Roman"/>
                <a:cs typeface="Times New Roman"/>
              </a:rPr>
              <a:t>umano che conosce Dio si sforzerà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diventare </a:t>
            </a:r>
            <a:r>
              <a:rPr sz="1200" dirty="0">
                <a:latin typeface="Times New Roman"/>
                <a:cs typeface="Times New Roman"/>
              </a:rPr>
              <a:t>simile  </a:t>
            </a:r>
            <a:r>
              <a:rPr sz="1200" spc="-5" dirty="0">
                <a:latin typeface="Times New Roman"/>
                <a:cs typeface="Times New Roman"/>
              </a:rPr>
              <a:t>alla Personalità Originale. </a:t>
            </a:r>
            <a:r>
              <a:rPr sz="1200" dirty="0">
                <a:latin typeface="Times New Roman"/>
                <a:cs typeface="Times New Roman"/>
              </a:rPr>
              <a:t>Si possono </a:t>
            </a:r>
            <a:r>
              <a:rPr sz="1200" spc="-5" dirty="0">
                <a:latin typeface="Times New Roman"/>
                <a:cs typeface="Times New Roman"/>
              </a:rPr>
              <a:t>discutere </a:t>
            </a:r>
            <a:r>
              <a:rPr sz="1200" dirty="0">
                <a:latin typeface="Times New Roman"/>
                <a:cs typeface="Times New Roman"/>
              </a:rPr>
              <a:t>le opinioni </a:t>
            </a:r>
            <a:r>
              <a:rPr sz="1200" spc="-5" dirty="0">
                <a:latin typeface="Times New Roman"/>
                <a:cs typeface="Times New Roman"/>
              </a:rPr>
              <a:t>su Dio,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l’esperienza con </a:t>
            </a:r>
            <a:r>
              <a:rPr sz="1200" dirty="0">
                <a:latin typeface="Times New Roman"/>
                <a:cs typeface="Times New Roman"/>
              </a:rPr>
              <a:t>lui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in lui è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sopra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di là di </a:t>
            </a:r>
            <a:r>
              <a:rPr sz="1200" spc="-5" dirty="0">
                <a:latin typeface="Times New Roman"/>
                <a:cs typeface="Times New Roman"/>
              </a:rPr>
              <a:t>ogni  controversia </a:t>
            </a:r>
            <a:r>
              <a:rPr sz="1200" dirty="0">
                <a:latin typeface="Times New Roman"/>
                <a:cs typeface="Times New Roman"/>
              </a:rPr>
              <a:t>umana e della </a:t>
            </a:r>
            <a:r>
              <a:rPr sz="1200" spc="-5" dirty="0">
                <a:latin typeface="Times New Roman"/>
                <a:cs typeface="Times New Roman"/>
              </a:rPr>
              <a:t>mera logica intellettuale. L’uomo che conosce Dio descrive </a:t>
            </a:r>
            <a:r>
              <a:rPr sz="1200" dirty="0">
                <a:latin typeface="Times New Roman"/>
                <a:cs typeface="Times New Roman"/>
              </a:rPr>
              <a:t>le sue </a:t>
            </a:r>
            <a:r>
              <a:rPr sz="1200" spc="-5" dirty="0">
                <a:latin typeface="Times New Roman"/>
                <a:cs typeface="Times New Roman"/>
              </a:rPr>
              <a:t>esperienze spirituali </a:t>
            </a:r>
            <a:r>
              <a:rPr sz="1200" dirty="0">
                <a:latin typeface="Times New Roman"/>
                <a:cs typeface="Times New Roman"/>
              </a:rPr>
              <a:t>non per  </a:t>
            </a:r>
            <a:r>
              <a:rPr sz="1200" spc="-5" dirty="0">
                <a:latin typeface="Times New Roman"/>
                <a:cs typeface="Times New Roman"/>
              </a:rPr>
              <a:t>convincere </a:t>
            </a:r>
            <a:r>
              <a:rPr sz="1200" dirty="0">
                <a:latin typeface="Times New Roman"/>
                <a:cs typeface="Times New Roman"/>
              </a:rPr>
              <a:t>i non credenti, ma </a:t>
            </a:r>
            <a:r>
              <a:rPr sz="1200" spc="-5" dirty="0">
                <a:latin typeface="Times New Roman"/>
                <a:cs typeface="Times New Roman"/>
              </a:rPr>
              <a:t>per l’edificazione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reciproca soddisfazione dei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credenti.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54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540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935024" y="513333"/>
            <a:ext cx="7237095" cy="3894454"/>
          </a:xfrm>
          <a:prstGeom prst="rect">
            <a:avLst/>
          </a:prstGeom>
        </p:spPr>
        <p:txBody>
          <a:bodyPr vert="horz" wrap="square" lIns="0" tIns="20320" rIns="0" bIns="0" rtlCol="0">
            <a:spAutoFit/>
          </a:bodyPr>
          <a:lstStyle/>
          <a:p>
            <a:pPr marL="63500" marR="99695">
              <a:lnSpc>
                <a:spcPct val="95900"/>
              </a:lnSpc>
              <a:spcBef>
                <a:spcPts val="16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(308.3) 28:4.4 </a:t>
            </a:r>
            <a:r>
              <a:rPr sz="1200" dirty="0">
                <a:latin typeface="Times New Roman"/>
                <a:cs typeface="Times New Roman"/>
              </a:rPr>
              <a:t>1. </a:t>
            </a:r>
            <a:r>
              <a:rPr sz="1200" i="1" dirty="0">
                <a:latin typeface="Times New Roman"/>
                <a:cs typeface="Times New Roman"/>
              </a:rPr>
              <a:t>La </a:t>
            </a:r>
            <a:r>
              <a:rPr sz="1200" i="1" spc="-5" dirty="0">
                <a:latin typeface="Times New Roman"/>
                <a:cs typeface="Times New Roman"/>
              </a:rPr>
              <a:t>Voce dell’Attore </a:t>
            </a:r>
            <a:r>
              <a:rPr sz="1200" i="1" dirty="0">
                <a:latin typeface="Times New Roman"/>
                <a:cs typeface="Times New Roman"/>
              </a:rPr>
              <a:t>Congiunto.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ogni </a:t>
            </a:r>
            <a:r>
              <a:rPr sz="1200" spc="-5" dirty="0">
                <a:latin typeface="Times New Roman"/>
                <a:cs typeface="Times New Roman"/>
              </a:rPr>
              <a:t>Superuniverso </a:t>
            </a:r>
            <a:r>
              <a:rPr sz="1200" dirty="0">
                <a:latin typeface="Times New Roman"/>
                <a:cs typeface="Times New Roman"/>
              </a:rPr>
              <a:t>il primo </a:t>
            </a:r>
            <a:r>
              <a:rPr sz="1200" spc="-5" dirty="0">
                <a:latin typeface="Times New Roman"/>
                <a:cs typeface="Times New Roman"/>
              </a:rPr>
              <a:t>seconafino primario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ogni </a:t>
            </a:r>
            <a:r>
              <a:rPr sz="1200" dirty="0">
                <a:latin typeface="Times New Roman"/>
                <a:cs typeface="Times New Roman"/>
              </a:rPr>
              <a:t>settimo di  tale ordine </a:t>
            </a:r>
            <a:r>
              <a:rPr sz="1200" spc="-5" dirty="0">
                <a:latin typeface="Times New Roman"/>
                <a:cs typeface="Times New Roman"/>
              </a:rPr>
              <a:t>creato </a:t>
            </a:r>
            <a:r>
              <a:rPr sz="1200" dirty="0">
                <a:latin typeface="Times New Roman"/>
                <a:cs typeface="Times New Roman"/>
              </a:rPr>
              <a:t>a partire da </a:t>
            </a:r>
            <a:r>
              <a:rPr sz="1200" spc="-5" dirty="0">
                <a:latin typeface="Times New Roman"/>
                <a:cs typeface="Times New Roman"/>
              </a:rPr>
              <a:t>questo mostrano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alto grado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adattabilità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comprendere ed interpretare </a:t>
            </a:r>
            <a:r>
              <a:rPr sz="1200" dirty="0">
                <a:latin typeface="Times New Roman"/>
                <a:cs typeface="Times New Roman"/>
              </a:rPr>
              <a:t>la mente  </a:t>
            </a:r>
            <a:r>
              <a:rPr sz="1200" spc="-5" dirty="0">
                <a:latin typeface="Times New Roman"/>
                <a:cs typeface="Times New Roman"/>
              </a:rPr>
              <a:t>dello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Infinito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Antichi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Giorni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loro associati nei </a:t>
            </a:r>
            <a:r>
              <a:rPr sz="1200" dirty="0">
                <a:latin typeface="Times New Roman"/>
                <a:cs typeface="Times New Roman"/>
              </a:rPr>
              <a:t>supergoverni. Ciò è di </a:t>
            </a:r>
            <a:r>
              <a:rPr sz="1200" spc="-5" dirty="0">
                <a:latin typeface="Times New Roman"/>
                <a:cs typeface="Times New Roman"/>
              </a:rPr>
              <a:t>grande </a:t>
            </a:r>
            <a:r>
              <a:rPr sz="1200" dirty="0">
                <a:latin typeface="Times New Roman"/>
                <a:cs typeface="Times New Roman"/>
              </a:rPr>
              <a:t>utilità </a:t>
            </a:r>
            <a:r>
              <a:rPr sz="1200" spc="-5" dirty="0">
                <a:latin typeface="Times New Roman"/>
                <a:cs typeface="Times New Roman"/>
              </a:rPr>
              <a:t>nelle  capitali dei Superuniversi perché,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differenza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creazioni locali con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Divine </a:t>
            </a:r>
            <a:r>
              <a:rPr sz="1200" spc="-5" dirty="0">
                <a:latin typeface="Times New Roman"/>
                <a:cs typeface="Times New Roman"/>
              </a:rPr>
              <a:t>Ministre,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sede </a:t>
            </a:r>
            <a:r>
              <a:rPr sz="1200" dirty="0">
                <a:latin typeface="Times New Roman"/>
                <a:cs typeface="Times New Roman"/>
              </a:rPr>
              <a:t>di un  </a:t>
            </a:r>
            <a:r>
              <a:rPr sz="1200" spc="-5" dirty="0">
                <a:latin typeface="Times New Roman"/>
                <a:cs typeface="Times New Roman"/>
              </a:rPr>
              <a:t>supergoverno non </a:t>
            </a:r>
            <a:r>
              <a:rPr sz="1200" dirty="0">
                <a:latin typeface="Times New Roman"/>
                <a:cs typeface="Times New Roman"/>
              </a:rPr>
              <a:t>dispone di una </a:t>
            </a:r>
            <a:r>
              <a:rPr sz="1200" spc="-5" dirty="0">
                <a:latin typeface="Times New Roman"/>
                <a:cs typeface="Times New Roman"/>
              </a:rPr>
              <a:t>personalizzazione specifica dello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Infinito. Perciò </a:t>
            </a:r>
            <a:r>
              <a:rPr sz="1200" dirty="0">
                <a:latin typeface="Times New Roman"/>
                <a:cs typeface="Times New Roman"/>
              </a:rPr>
              <a:t>queste voci </a:t>
            </a:r>
            <a:r>
              <a:rPr sz="1200" spc="-5" dirty="0">
                <a:latin typeface="Times New Roman"/>
                <a:cs typeface="Times New Roman"/>
              </a:rPr>
              <a:t>secorafiche  </a:t>
            </a:r>
            <a:r>
              <a:rPr sz="1200" dirty="0">
                <a:latin typeface="Times New Roman"/>
                <a:cs typeface="Times New Roman"/>
              </a:rPr>
              <a:t>sono le più </a:t>
            </a:r>
            <a:r>
              <a:rPr sz="1200" spc="-5" dirty="0">
                <a:latin typeface="Times New Roman"/>
                <a:cs typeface="Times New Roman"/>
              </a:rPr>
              <a:t>vicine ad essere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rappresentanti personali della Terza Sorgente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Centro su </a:t>
            </a:r>
            <a:r>
              <a:rPr sz="1200" dirty="0">
                <a:latin typeface="Times New Roman"/>
                <a:cs typeface="Times New Roman"/>
              </a:rPr>
              <a:t>tali </a:t>
            </a:r>
            <a:r>
              <a:rPr sz="1200" spc="-5" dirty="0">
                <a:latin typeface="Times New Roman"/>
                <a:cs typeface="Times New Roman"/>
              </a:rPr>
              <a:t>sfere capitale.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vero  che </a:t>
            </a:r>
            <a:r>
              <a:rPr sz="1200" dirty="0">
                <a:latin typeface="Times New Roman"/>
                <a:cs typeface="Times New Roman"/>
              </a:rPr>
              <a:t>vi </a:t>
            </a:r>
            <a:r>
              <a:rPr sz="1200" spc="-5" dirty="0">
                <a:latin typeface="Times New Roman"/>
                <a:cs typeface="Times New Roman"/>
              </a:rPr>
              <a:t>sono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sette </a:t>
            </a:r>
            <a:r>
              <a:rPr sz="1200" dirty="0">
                <a:latin typeface="Times New Roman"/>
                <a:cs typeface="Times New Roman"/>
              </a:rPr>
              <a:t>Spiriti Riflettivi, ma </a:t>
            </a:r>
            <a:r>
              <a:rPr sz="1200" spc="-5" dirty="0">
                <a:latin typeface="Times New Roman"/>
                <a:cs typeface="Times New Roman"/>
              </a:rPr>
              <a:t>queste madri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schiere secorafiche riflettono l’Attore Congiunto </a:t>
            </a:r>
            <a:r>
              <a:rPr sz="1200" dirty="0">
                <a:latin typeface="Times New Roman"/>
                <a:cs typeface="Times New Roman"/>
              </a:rPr>
              <a:t>in modo  meno </a:t>
            </a:r>
            <a:r>
              <a:rPr sz="1200" spc="-5" dirty="0">
                <a:latin typeface="Times New Roman"/>
                <a:cs typeface="Times New Roman"/>
              </a:rPr>
              <a:t>fedele ed </a:t>
            </a:r>
            <a:r>
              <a:rPr sz="1200" dirty="0">
                <a:latin typeface="Times New Roman"/>
                <a:cs typeface="Times New Roman"/>
              </a:rPr>
              <a:t>automatico </a:t>
            </a:r>
            <a:r>
              <a:rPr sz="1200" spc="-5" dirty="0">
                <a:latin typeface="Times New Roman"/>
                <a:cs typeface="Times New Roman"/>
              </a:rPr>
              <a:t>rispetto ai </a:t>
            </a:r>
            <a:r>
              <a:rPr sz="1200" dirty="0">
                <a:latin typeface="Times New Roman"/>
                <a:cs typeface="Times New Roman"/>
              </a:rPr>
              <a:t>Sette Spiriti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Maestri.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558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(308.4) 28:4.5 </a:t>
            </a:r>
            <a:r>
              <a:rPr sz="1200" dirty="0">
                <a:latin typeface="Times New Roman"/>
                <a:cs typeface="Times New Roman"/>
              </a:rPr>
              <a:t>2. </a:t>
            </a:r>
            <a:r>
              <a:rPr sz="1200" i="1" spc="-5" dirty="0">
                <a:latin typeface="Times New Roman"/>
                <a:cs typeface="Times New Roman"/>
              </a:rPr>
              <a:t>La Voce dei </a:t>
            </a:r>
            <a:r>
              <a:rPr sz="1200" i="1" dirty="0">
                <a:latin typeface="Times New Roman"/>
                <a:cs typeface="Times New Roman"/>
              </a:rPr>
              <a:t>Sette Spiriti </a:t>
            </a:r>
            <a:r>
              <a:rPr sz="1200" i="1" spc="-5" dirty="0">
                <a:latin typeface="Times New Roman"/>
                <a:cs typeface="Times New Roman"/>
              </a:rPr>
              <a:t>Maestri.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secondo </a:t>
            </a:r>
            <a:r>
              <a:rPr sz="1200" spc="-5" dirty="0">
                <a:latin typeface="Times New Roman"/>
                <a:cs typeface="Times New Roman"/>
              </a:rPr>
              <a:t>seconafino </a:t>
            </a:r>
            <a:r>
              <a:rPr sz="1200" dirty="0">
                <a:latin typeface="Times New Roman"/>
                <a:cs typeface="Times New Roman"/>
              </a:rPr>
              <a:t>primario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ogni </a:t>
            </a:r>
            <a:r>
              <a:rPr sz="1200" spc="-5" dirty="0">
                <a:latin typeface="Times New Roman"/>
                <a:cs typeface="Times New Roman"/>
              </a:rPr>
              <a:t>settimo </a:t>
            </a:r>
            <a:r>
              <a:rPr sz="1200" dirty="0">
                <a:latin typeface="Times New Roman"/>
                <a:cs typeface="Times New Roman"/>
              </a:rPr>
              <a:t>a partire da </a:t>
            </a:r>
            <a:r>
              <a:rPr sz="1200" spc="-5" dirty="0">
                <a:latin typeface="Times New Roman"/>
                <a:cs typeface="Times New Roman"/>
              </a:rPr>
              <a:t>questo  hanno tendenza </a:t>
            </a:r>
            <a:r>
              <a:rPr sz="1200" dirty="0">
                <a:latin typeface="Times New Roman"/>
                <a:cs typeface="Times New Roman"/>
              </a:rPr>
              <a:t>a mostrare le </a:t>
            </a:r>
            <a:r>
              <a:rPr sz="1200" spc="-5" dirty="0">
                <a:latin typeface="Times New Roman"/>
                <a:cs typeface="Times New Roman"/>
              </a:rPr>
              <a:t>nature </a:t>
            </a:r>
            <a:r>
              <a:rPr sz="1200" dirty="0">
                <a:latin typeface="Times New Roman"/>
                <a:cs typeface="Times New Roman"/>
              </a:rPr>
              <a:t>e le </a:t>
            </a:r>
            <a:r>
              <a:rPr sz="1200" spc="-5" dirty="0">
                <a:latin typeface="Times New Roman"/>
                <a:cs typeface="Times New Roman"/>
              </a:rPr>
              <a:t>reazioni collettive dei </a:t>
            </a:r>
            <a:r>
              <a:rPr sz="1200" dirty="0">
                <a:latin typeface="Times New Roman"/>
                <a:cs typeface="Times New Roman"/>
              </a:rPr>
              <a:t>Sette Spiriti </a:t>
            </a:r>
            <a:r>
              <a:rPr sz="1200" spc="-5" dirty="0">
                <a:latin typeface="Times New Roman"/>
                <a:cs typeface="Times New Roman"/>
              </a:rPr>
              <a:t>Maestri. Benché ogni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Maestro sia  già rappresentato nella capitale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Superuniverso </a:t>
            </a:r>
            <a:r>
              <a:rPr sz="1200" dirty="0">
                <a:latin typeface="Times New Roman"/>
                <a:cs typeface="Times New Roman"/>
              </a:rPr>
              <a:t>da uno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sette Spiriti Riflettivi </a:t>
            </a:r>
            <a:r>
              <a:rPr sz="1200" spc="-5" dirty="0">
                <a:latin typeface="Times New Roman"/>
                <a:cs typeface="Times New Roman"/>
              </a:rPr>
              <a:t>assegnateli, tale  rappresentazione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individuale,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collettiva. Collettivamente essi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presenti </a:t>
            </a:r>
            <a:r>
              <a:rPr sz="1200" dirty="0">
                <a:latin typeface="Times New Roman"/>
                <a:cs typeface="Times New Roman"/>
              </a:rPr>
              <a:t>solo </a:t>
            </a:r>
            <a:r>
              <a:rPr sz="1200" spc="-5" dirty="0">
                <a:latin typeface="Times New Roman"/>
                <a:cs typeface="Times New Roman"/>
              </a:rPr>
              <a:t>per riflettività; perciò gli  </a:t>
            </a:r>
            <a:r>
              <a:rPr sz="1200" dirty="0">
                <a:latin typeface="Times New Roman"/>
                <a:cs typeface="Times New Roman"/>
              </a:rPr>
              <a:t>Spiriti </a:t>
            </a:r>
            <a:r>
              <a:rPr sz="1200" spc="-5" dirty="0">
                <a:latin typeface="Times New Roman"/>
                <a:cs typeface="Times New Roman"/>
              </a:rPr>
              <a:t>Maestri accolgono </a:t>
            </a:r>
            <a:r>
              <a:rPr sz="1200" dirty="0">
                <a:latin typeface="Times New Roman"/>
                <a:cs typeface="Times New Roman"/>
              </a:rPr>
              <a:t>di buon </a:t>
            </a:r>
            <a:r>
              <a:rPr sz="1200" spc="-5" dirty="0">
                <a:latin typeface="Times New Roman"/>
                <a:cs typeface="Times New Roman"/>
              </a:rPr>
              <a:t>grado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servizi </a:t>
            </a:r>
            <a:r>
              <a:rPr sz="1200" dirty="0">
                <a:latin typeface="Times New Roman"/>
                <a:cs typeface="Times New Roman"/>
              </a:rPr>
              <a:t>di questi </a:t>
            </a:r>
            <a:r>
              <a:rPr sz="1200" spc="-5" dirty="0">
                <a:latin typeface="Times New Roman"/>
                <a:cs typeface="Times New Roman"/>
              </a:rPr>
              <a:t>angeli altamente personali,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seconda </a:t>
            </a:r>
            <a:r>
              <a:rPr sz="1200" dirty="0">
                <a:latin typeface="Times New Roman"/>
                <a:cs typeface="Times New Roman"/>
              </a:rPr>
              <a:t>serie </a:t>
            </a:r>
            <a:r>
              <a:rPr sz="1200" spc="-5" dirty="0">
                <a:latin typeface="Times New Roman"/>
                <a:cs typeface="Times New Roman"/>
              </a:rPr>
              <a:t>dei seconafini  primari, che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così </a:t>
            </a:r>
            <a:r>
              <a:rPr sz="1200" dirty="0">
                <a:latin typeface="Times New Roman"/>
                <a:cs typeface="Times New Roman"/>
              </a:rPr>
              <a:t>adatti a </a:t>
            </a:r>
            <a:r>
              <a:rPr sz="1200" spc="-5" dirty="0">
                <a:latin typeface="Times New Roman"/>
                <a:cs typeface="Times New Roman"/>
              </a:rPr>
              <a:t>rappresentarli presso gli </a:t>
            </a:r>
            <a:r>
              <a:rPr sz="1200" dirty="0">
                <a:latin typeface="Times New Roman"/>
                <a:cs typeface="Times New Roman"/>
              </a:rPr>
              <a:t>Antichi </a:t>
            </a:r>
            <a:r>
              <a:rPr sz="1200" spc="-5" dirty="0">
                <a:latin typeface="Times New Roman"/>
                <a:cs typeface="Times New Roman"/>
              </a:rPr>
              <a:t>dei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Giorni.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685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(308.5) 28:4.6 </a:t>
            </a:r>
            <a:r>
              <a:rPr sz="1200" dirty="0">
                <a:latin typeface="Times New Roman"/>
                <a:cs typeface="Times New Roman"/>
              </a:rPr>
              <a:t>3. </a:t>
            </a:r>
            <a:r>
              <a:rPr sz="1200" i="1" spc="-5" dirty="0">
                <a:latin typeface="Times New Roman"/>
                <a:cs typeface="Times New Roman"/>
              </a:rPr>
              <a:t>La Voce dei </a:t>
            </a:r>
            <a:r>
              <a:rPr sz="1200" i="1" dirty="0">
                <a:latin typeface="Times New Roman"/>
                <a:cs typeface="Times New Roman"/>
              </a:rPr>
              <a:t>Figli </a:t>
            </a:r>
            <a:r>
              <a:rPr sz="1200" i="1" spc="-5" dirty="0">
                <a:latin typeface="Times New Roman"/>
                <a:cs typeface="Times New Roman"/>
              </a:rPr>
              <a:t>Creatori. </a:t>
            </a:r>
            <a:r>
              <a:rPr sz="1200" spc="-20" dirty="0">
                <a:latin typeface="Times New Roman"/>
                <a:cs typeface="Times New Roman"/>
              </a:rPr>
              <a:t>Lo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Infinito deve </a:t>
            </a:r>
            <a:r>
              <a:rPr sz="1200" dirty="0">
                <a:latin typeface="Times New Roman"/>
                <a:cs typeface="Times New Roman"/>
              </a:rPr>
              <a:t>aver </a:t>
            </a:r>
            <a:r>
              <a:rPr sz="1200" spc="-5" dirty="0">
                <a:latin typeface="Times New Roman"/>
                <a:cs typeface="Times New Roman"/>
              </a:rPr>
              <a:t>avuto qualcosa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fare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spc="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creazione </a:t>
            </a:r>
            <a:r>
              <a:rPr sz="1200" dirty="0">
                <a:latin typeface="Times New Roman"/>
                <a:cs typeface="Times New Roman"/>
              </a:rPr>
              <a:t>o la  </a:t>
            </a:r>
            <a:r>
              <a:rPr sz="1200" spc="-5" dirty="0">
                <a:latin typeface="Times New Roman"/>
                <a:cs typeface="Times New Roman"/>
              </a:rPr>
              <a:t>preparazione dei Figli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Paradiso dell’ordine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Micael, perché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terzo seconafino primario ed </a:t>
            </a:r>
            <a:r>
              <a:rPr sz="1200" dirty="0">
                <a:latin typeface="Times New Roman"/>
                <a:cs typeface="Times New Roman"/>
              </a:rPr>
              <a:t>ogni </a:t>
            </a:r>
            <a:r>
              <a:rPr sz="1200" spc="-5" dirty="0">
                <a:latin typeface="Times New Roman"/>
                <a:cs typeface="Times New Roman"/>
              </a:rPr>
              <a:t>settimo </a:t>
            </a:r>
            <a:r>
              <a:rPr sz="1200" dirty="0">
                <a:latin typeface="Times New Roman"/>
                <a:cs typeface="Times New Roman"/>
              </a:rPr>
              <a:t>delle  </a:t>
            </a:r>
            <a:r>
              <a:rPr sz="1200" spc="-5" dirty="0">
                <a:latin typeface="Times New Roman"/>
                <a:cs typeface="Times New Roman"/>
              </a:rPr>
              <a:t>serie </a:t>
            </a:r>
            <a:r>
              <a:rPr sz="1200" dirty="0">
                <a:latin typeface="Times New Roman"/>
                <a:cs typeface="Times New Roman"/>
              </a:rPr>
              <a:t>a partire </a:t>
            </a:r>
            <a:r>
              <a:rPr sz="1200" spc="5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questo possiedono </a:t>
            </a:r>
            <a:r>
              <a:rPr sz="1200" dirty="0">
                <a:latin typeface="Times New Roman"/>
                <a:cs typeface="Times New Roman"/>
              </a:rPr>
              <a:t>il dono </a:t>
            </a:r>
            <a:r>
              <a:rPr sz="1200" spc="-5" dirty="0">
                <a:latin typeface="Times New Roman"/>
                <a:cs typeface="Times New Roman"/>
              </a:rPr>
              <a:t>straordinario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essere riflettivi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mente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questi </a:t>
            </a:r>
            <a:r>
              <a:rPr sz="1200" dirty="0">
                <a:latin typeface="Times New Roman"/>
                <a:cs typeface="Times New Roman"/>
              </a:rPr>
              <a:t>Figli </a:t>
            </a:r>
            <a:r>
              <a:rPr sz="1200" spc="-5" dirty="0">
                <a:latin typeface="Times New Roman"/>
                <a:cs typeface="Times New Roman"/>
              </a:rPr>
              <a:t>Creatori. Se  gli </a:t>
            </a:r>
            <a:r>
              <a:rPr sz="1200" dirty="0">
                <a:latin typeface="Times New Roman"/>
                <a:cs typeface="Times New Roman"/>
              </a:rPr>
              <a:t>Antichi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Giorni </a:t>
            </a:r>
            <a:r>
              <a:rPr sz="1200" spc="-5" dirty="0">
                <a:latin typeface="Times New Roman"/>
                <a:cs typeface="Times New Roman"/>
              </a:rPr>
              <a:t>volessero </a:t>
            </a:r>
            <a:r>
              <a:rPr sz="1200" dirty="0">
                <a:latin typeface="Times New Roman"/>
                <a:cs typeface="Times New Roman"/>
              </a:rPr>
              <a:t>conoscere — </a:t>
            </a:r>
            <a:r>
              <a:rPr sz="1200" spc="-5" dirty="0">
                <a:latin typeface="Times New Roman"/>
                <a:cs typeface="Times New Roman"/>
              </a:rPr>
              <a:t>conoscere realmente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l’atteggiamento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Micael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Nebadon nei  confronti </a:t>
            </a:r>
            <a:r>
              <a:rPr sz="1200" dirty="0">
                <a:latin typeface="Times New Roman"/>
                <a:cs typeface="Times New Roman"/>
              </a:rPr>
              <a:t>di una questione in </a:t>
            </a:r>
            <a:r>
              <a:rPr sz="1200" spc="-5" dirty="0">
                <a:latin typeface="Times New Roman"/>
                <a:cs typeface="Times New Roman"/>
              </a:rPr>
              <a:t>esame, </a:t>
            </a:r>
            <a:r>
              <a:rPr sz="1200" dirty="0">
                <a:latin typeface="Times New Roman"/>
                <a:cs typeface="Times New Roman"/>
              </a:rPr>
              <a:t>non avrebbero </a:t>
            </a:r>
            <a:r>
              <a:rPr sz="1200" spc="-5" dirty="0">
                <a:latin typeface="Times New Roman"/>
                <a:cs typeface="Times New Roman"/>
              </a:rPr>
              <a:t>bisogno </a:t>
            </a:r>
            <a:r>
              <a:rPr sz="1200" dirty="0">
                <a:latin typeface="Times New Roman"/>
                <a:cs typeface="Times New Roman"/>
              </a:rPr>
              <a:t>di chiamarlo sulle </a:t>
            </a:r>
            <a:r>
              <a:rPr sz="1200" spc="-5" dirty="0">
                <a:latin typeface="Times New Roman"/>
                <a:cs typeface="Times New Roman"/>
              </a:rPr>
              <a:t>linee dello </a:t>
            </a:r>
            <a:r>
              <a:rPr sz="1200" dirty="0">
                <a:latin typeface="Times New Roman"/>
                <a:cs typeface="Times New Roman"/>
              </a:rPr>
              <a:t>spazio, basta solo  </a:t>
            </a:r>
            <a:r>
              <a:rPr sz="1200" spc="-5" dirty="0">
                <a:latin typeface="Times New Roman"/>
                <a:cs typeface="Times New Roman"/>
              </a:rPr>
              <a:t>chiamare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Capo </a:t>
            </a:r>
            <a:r>
              <a:rPr sz="1200" dirty="0">
                <a:latin typeface="Times New Roman"/>
                <a:cs typeface="Times New Roman"/>
              </a:rPr>
              <a:t>delle Voci di </a:t>
            </a:r>
            <a:r>
              <a:rPr sz="1200" spc="-5" dirty="0">
                <a:latin typeface="Times New Roman"/>
                <a:cs typeface="Times New Roman"/>
              </a:rPr>
              <a:t>Nebadon,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quale, su richiesta, presenterà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seconafino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registrazione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Micael,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985824" y="4391185"/>
            <a:ext cx="5232400" cy="1943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410"/>
              </a:lnSpc>
            </a:pPr>
            <a:r>
              <a:rPr sz="1200" spc="-5" dirty="0">
                <a:latin typeface="Times New Roman"/>
                <a:cs typeface="Times New Roman"/>
              </a:rPr>
              <a:t>gli Antichi dei Giorni percepiranno all’istante </a:t>
            </a:r>
            <a:r>
              <a:rPr sz="1200" dirty="0">
                <a:latin typeface="Times New Roman"/>
                <a:cs typeface="Times New Roman"/>
              </a:rPr>
              <a:t>la voce </a:t>
            </a:r>
            <a:r>
              <a:rPr sz="1200" spc="-5" dirty="0">
                <a:latin typeface="Times New Roman"/>
                <a:cs typeface="Times New Roman"/>
              </a:rPr>
              <a:t>del Figlio Maestro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Nebadon.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1" name="object 11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54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541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922324" y="513333"/>
            <a:ext cx="7245350" cy="40716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158115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(309.1) 28:4.7 </a:t>
            </a:r>
            <a:r>
              <a:rPr sz="1200" spc="-5" dirty="0">
                <a:latin typeface="Times New Roman"/>
                <a:cs typeface="Times New Roman"/>
              </a:rPr>
              <a:t>Nessun </a:t>
            </a:r>
            <a:r>
              <a:rPr sz="1200" dirty="0">
                <a:latin typeface="Times New Roman"/>
                <a:cs typeface="Times New Roman"/>
              </a:rPr>
              <a:t>altro </a:t>
            </a:r>
            <a:r>
              <a:rPr sz="1200" spc="-5" dirty="0">
                <a:latin typeface="Times New Roman"/>
                <a:cs typeface="Times New Roman"/>
              </a:rPr>
              <a:t>ordine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filiazione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“riflettibile” </a:t>
            </a:r>
            <a:r>
              <a:rPr sz="1200" dirty="0">
                <a:latin typeface="Times New Roman"/>
                <a:cs typeface="Times New Roman"/>
              </a:rPr>
              <a:t>in questo modo e </a:t>
            </a:r>
            <a:r>
              <a:rPr sz="1200" spc="-5" dirty="0">
                <a:latin typeface="Times New Roman"/>
                <a:cs typeface="Times New Roman"/>
              </a:rPr>
              <a:t>nessun altro ordine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angeli </a:t>
            </a:r>
            <a:r>
              <a:rPr sz="1200" dirty="0">
                <a:latin typeface="Times New Roman"/>
                <a:cs typeface="Times New Roman"/>
              </a:rPr>
              <a:t>può  </a:t>
            </a:r>
            <a:r>
              <a:rPr sz="1200" spc="-5" dirty="0">
                <a:latin typeface="Times New Roman"/>
                <a:cs typeface="Times New Roman"/>
              </a:rPr>
              <a:t>funzionare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maniera </a:t>
            </a:r>
            <a:r>
              <a:rPr sz="1200" dirty="0">
                <a:latin typeface="Times New Roman"/>
                <a:cs typeface="Times New Roman"/>
              </a:rPr>
              <a:t>simile. </a:t>
            </a:r>
            <a:r>
              <a:rPr sz="1200" spc="-5" dirty="0">
                <a:latin typeface="Times New Roman"/>
                <a:cs typeface="Times New Roman"/>
              </a:rPr>
              <a:t>Noi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comprendiamo pienamente </a:t>
            </a:r>
            <a:r>
              <a:rPr sz="1200" dirty="0">
                <a:latin typeface="Times New Roman"/>
                <a:cs typeface="Times New Roman"/>
              </a:rPr>
              <a:t>il modo </a:t>
            </a:r>
            <a:r>
              <a:rPr sz="1200" spc="-5" dirty="0">
                <a:latin typeface="Times New Roman"/>
                <a:cs typeface="Times New Roman"/>
              </a:rPr>
              <a:t>esatto </a:t>
            </a:r>
            <a:r>
              <a:rPr sz="1200" dirty="0">
                <a:latin typeface="Times New Roman"/>
                <a:cs typeface="Times New Roman"/>
              </a:rPr>
              <a:t>in cui </a:t>
            </a:r>
            <a:r>
              <a:rPr sz="1200" spc="-5" dirty="0">
                <a:latin typeface="Times New Roman"/>
                <a:cs typeface="Times New Roman"/>
              </a:rPr>
              <a:t>ciò </a:t>
            </a:r>
            <a:r>
              <a:rPr sz="1200" dirty="0">
                <a:latin typeface="Times New Roman"/>
                <a:cs typeface="Times New Roman"/>
              </a:rPr>
              <a:t>è compiuto ed io dubito  molto che </a:t>
            </a:r>
            <a:r>
              <a:rPr sz="1200" spc="-5" dirty="0">
                <a:latin typeface="Times New Roman"/>
                <a:cs typeface="Times New Roman"/>
              </a:rPr>
              <a:t>gli stessi Figli Creatori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comprendano del </a:t>
            </a:r>
            <a:r>
              <a:rPr sz="1200" dirty="0">
                <a:latin typeface="Times New Roman"/>
                <a:cs typeface="Times New Roman"/>
              </a:rPr>
              <a:t>tutto. </a:t>
            </a:r>
            <a:r>
              <a:rPr sz="1200" spc="-5" dirty="0">
                <a:latin typeface="Times New Roman"/>
                <a:cs typeface="Times New Roman"/>
              </a:rPr>
              <a:t>Ma sappiamo </a:t>
            </a:r>
            <a:r>
              <a:rPr sz="1200" dirty="0">
                <a:latin typeface="Times New Roman"/>
                <a:cs typeface="Times New Roman"/>
              </a:rPr>
              <a:t>con </a:t>
            </a:r>
            <a:r>
              <a:rPr sz="1200" spc="-5" dirty="0">
                <a:latin typeface="Times New Roman"/>
                <a:cs typeface="Times New Roman"/>
              </a:rPr>
              <a:t>certezza che </a:t>
            </a:r>
            <a:r>
              <a:rPr sz="1200" dirty="0">
                <a:latin typeface="Times New Roman"/>
                <a:cs typeface="Times New Roman"/>
              </a:rPr>
              <a:t>funziona, e </a:t>
            </a:r>
            <a:r>
              <a:rPr sz="1200" spc="-5" dirty="0">
                <a:latin typeface="Times New Roman"/>
                <a:cs typeface="Times New Roman"/>
              </a:rPr>
              <a:t>sappiamo  anche che </a:t>
            </a:r>
            <a:r>
              <a:rPr sz="1200" dirty="0">
                <a:latin typeface="Times New Roman"/>
                <a:cs typeface="Times New Roman"/>
              </a:rPr>
              <a:t>opera </a:t>
            </a:r>
            <a:r>
              <a:rPr sz="1200" spc="-5" dirty="0">
                <a:latin typeface="Times New Roman"/>
                <a:cs typeface="Times New Roman"/>
              </a:rPr>
              <a:t>infallibilmente </a:t>
            </a:r>
            <a:r>
              <a:rPr sz="1200" dirty="0">
                <a:latin typeface="Times New Roman"/>
                <a:cs typeface="Times New Roman"/>
              </a:rPr>
              <a:t>in modo </a:t>
            </a:r>
            <a:r>
              <a:rPr sz="1200" spc="-5" dirty="0">
                <a:latin typeface="Times New Roman"/>
                <a:cs typeface="Times New Roman"/>
              </a:rPr>
              <a:t>appropriato, perché </a:t>
            </a:r>
            <a:r>
              <a:rPr sz="1200" dirty="0">
                <a:latin typeface="Times New Roman"/>
                <a:cs typeface="Times New Roman"/>
              </a:rPr>
              <a:t>in tutta la storia di </a:t>
            </a:r>
            <a:r>
              <a:rPr sz="1200" spc="-5" dirty="0">
                <a:latin typeface="Times New Roman"/>
                <a:cs typeface="Times New Roman"/>
              </a:rPr>
              <a:t>Uversa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voci secorafiche </a:t>
            </a:r>
            <a:r>
              <a:rPr sz="1200" dirty="0">
                <a:latin typeface="Times New Roman"/>
                <a:cs typeface="Times New Roman"/>
              </a:rPr>
              <a:t>non  </a:t>
            </a:r>
            <a:r>
              <a:rPr sz="1200" spc="-5" dirty="0">
                <a:latin typeface="Times New Roman"/>
                <a:cs typeface="Times New Roman"/>
              </a:rPr>
              <a:t>hanno </a:t>
            </a:r>
            <a:r>
              <a:rPr sz="1200" dirty="0">
                <a:latin typeface="Times New Roman"/>
                <a:cs typeface="Times New Roman"/>
              </a:rPr>
              <a:t>mai </a:t>
            </a:r>
            <a:r>
              <a:rPr sz="1200" spc="-5" dirty="0">
                <a:latin typeface="Times New Roman"/>
                <a:cs typeface="Times New Roman"/>
              </a:rPr>
              <a:t>sbagliato </a:t>
            </a:r>
            <a:r>
              <a:rPr sz="1200" dirty="0">
                <a:latin typeface="Times New Roman"/>
                <a:cs typeface="Times New Roman"/>
              </a:rPr>
              <a:t>nelle </a:t>
            </a:r>
            <a:r>
              <a:rPr sz="1200" spc="-5" dirty="0">
                <a:latin typeface="Times New Roman"/>
                <a:cs typeface="Times New Roman"/>
              </a:rPr>
              <a:t>loro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presentazioni.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685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(309.2) 28:4.8 </a:t>
            </a:r>
            <a:r>
              <a:rPr sz="1200" spc="-5" dirty="0">
                <a:latin typeface="Times New Roman"/>
                <a:cs typeface="Times New Roman"/>
              </a:rPr>
              <a:t>Voi cominciate </a:t>
            </a:r>
            <a:r>
              <a:rPr sz="1200" dirty="0">
                <a:latin typeface="Times New Roman"/>
                <a:cs typeface="Times New Roman"/>
              </a:rPr>
              <a:t>a vedere qui qualcosa del modo in cui la divinità </a:t>
            </a:r>
            <a:r>
              <a:rPr sz="1200" spc="-5" dirty="0">
                <a:latin typeface="Times New Roman"/>
                <a:cs typeface="Times New Roman"/>
              </a:rPr>
              <a:t>ingloba </a:t>
            </a:r>
            <a:r>
              <a:rPr sz="1200" dirty="0">
                <a:latin typeface="Times New Roman"/>
                <a:cs typeface="Times New Roman"/>
              </a:rPr>
              <a:t>lo spazio del tempo e </a:t>
            </a:r>
            <a:r>
              <a:rPr sz="1200" spc="-5" dirty="0">
                <a:latin typeface="Times New Roman"/>
                <a:cs typeface="Times New Roman"/>
              </a:rPr>
              <a:t>controlla </a:t>
            </a:r>
            <a:r>
              <a:rPr sz="1200" dirty="0">
                <a:latin typeface="Times New Roman"/>
                <a:cs typeface="Times New Roman"/>
              </a:rPr>
              <a:t>il  tempo </a:t>
            </a:r>
            <a:r>
              <a:rPr sz="1200" spc="-5" dirty="0">
                <a:latin typeface="Times New Roman"/>
                <a:cs typeface="Times New Roman"/>
              </a:rPr>
              <a:t>dello spazio. Riuscite </a:t>
            </a:r>
            <a:r>
              <a:rPr sz="1200" dirty="0">
                <a:latin typeface="Times New Roman"/>
                <a:cs typeface="Times New Roman"/>
              </a:rPr>
              <a:t>qui a </a:t>
            </a:r>
            <a:r>
              <a:rPr sz="1200" spc="-5" dirty="0">
                <a:latin typeface="Times New Roman"/>
                <a:cs typeface="Times New Roman"/>
              </a:rPr>
              <a:t>dare </a:t>
            </a:r>
            <a:r>
              <a:rPr sz="1200" dirty="0">
                <a:latin typeface="Times New Roman"/>
                <a:cs typeface="Times New Roman"/>
              </a:rPr>
              <a:t>uno </a:t>
            </a:r>
            <a:r>
              <a:rPr sz="1200" spc="-5" dirty="0">
                <a:latin typeface="Times New Roman"/>
                <a:cs typeface="Times New Roman"/>
              </a:rPr>
              <a:t>dei vostri </a:t>
            </a:r>
            <a:r>
              <a:rPr sz="1200" dirty="0">
                <a:latin typeface="Times New Roman"/>
                <a:cs typeface="Times New Roman"/>
              </a:rPr>
              <a:t>primi </a:t>
            </a:r>
            <a:r>
              <a:rPr sz="1200" spc="-5" dirty="0">
                <a:latin typeface="Times New Roman"/>
                <a:cs typeface="Times New Roman"/>
              </a:rPr>
              <a:t>rapidi sguardi </a:t>
            </a:r>
            <a:r>
              <a:rPr sz="1200" dirty="0">
                <a:latin typeface="Times New Roman"/>
                <a:cs typeface="Times New Roman"/>
              </a:rPr>
              <a:t>alla </a:t>
            </a:r>
            <a:r>
              <a:rPr sz="1200" spc="-5" dirty="0">
                <a:latin typeface="Times New Roman"/>
                <a:cs typeface="Times New Roman"/>
              </a:rPr>
              <a:t>tecnica del ciclo dell’eternità, </a:t>
            </a:r>
            <a:r>
              <a:rPr sz="1200" dirty="0">
                <a:latin typeface="Times New Roman"/>
                <a:cs typeface="Times New Roman"/>
              </a:rPr>
              <a:t>che  </a:t>
            </a:r>
            <a:r>
              <a:rPr sz="1200" spc="-5" dirty="0">
                <a:latin typeface="Times New Roman"/>
                <a:cs typeface="Times New Roman"/>
              </a:rPr>
              <a:t>diverge </a:t>
            </a:r>
            <a:r>
              <a:rPr sz="1200" dirty="0">
                <a:latin typeface="Times New Roman"/>
                <a:cs typeface="Times New Roman"/>
              </a:rPr>
              <a:t>per il momento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fine di </a:t>
            </a:r>
            <a:r>
              <a:rPr sz="1200" spc="-5" dirty="0">
                <a:latin typeface="Times New Roman"/>
                <a:cs typeface="Times New Roman"/>
              </a:rPr>
              <a:t>assistere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figli del tempo </a:t>
            </a:r>
            <a:r>
              <a:rPr sz="1200" dirty="0">
                <a:latin typeface="Times New Roman"/>
                <a:cs typeface="Times New Roman"/>
              </a:rPr>
              <a:t>nel loro </a:t>
            </a:r>
            <a:r>
              <a:rPr sz="1200" spc="-5" dirty="0">
                <a:latin typeface="Times New Roman"/>
                <a:cs typeface="Times New Roman"/>
              </a:rPr>
              <a:t>compito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superare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difficili ostacoli dello  </a:t>
            </a:r>
            <a:r>
              <a:rPr sz="1200" dirty="0">
                <a:latin typeface="Times New Roman"/>
                <a:cs typeface="Times New Roman"/>
              </a:rPr>
              <a:t>spazio. E </a:t>
            </a:r>
            <a:r>
              <a:rPr sz="1200" spc="-5" dirty="0">
                <a:latin typeface="Times New Roman"/>
                <a:cs typeface="Times New Roman"/>
              </a:rPr>
              <a:t>questi fenomeni si aggiungono alla </a:t>
            </a:r>
            <a:r>
              <a:rPr sz="1200" dirty="0">
                <a:latin typeface="Times New Roman"/>
                <a:cs typeface="Times New Roman"/>
              </a:rPr>
              <a:t>tecnica </a:t>
            </a:r>
            <a:r>
              <a:rPr sz="1200" spc="-5" dirty="0">
                <a:latin typeface="Times New Roman"/>
                <a:cs typeface="Times New Roman"/>
              </a:rPr>
              <a:t>universale stabilita degli </a:t>
            </a:r>
            <a:r>
              <a:rPr sz="1200" dirty="0">
                <a:latin typeface="Times New Roman"/>
                <a:cs typeface="Times New Roman"/>
              </a:rPr>
              <a:t>Spiriti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Riflettivi.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9207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(309.3) 28:4.9 </a:t>
            </a:r>
            <a:r>
              <a:rPr sz="1200" spc="-5" dirty="0">
                <a:latin typeface="Times New Roman"/>
                <a:cs typeface="Times New Roman"/>
              </a:rPr>
              <a:t>Sebbene apparentemente privi della </a:t>
            </a:r>
            <a:r>
              <a:rPr sz="1200" dirty="0">
                <a:latin typeface="Times New Roman"/>
                <a:cs typeface="Times New Roman"/>
              </a:rPr>
              <a:t>presenza </a:t>
            </a:r>
            <a:r>
              <a:rPr sz="1200" spc="-5" dirty="0">
                <a:latin typeface="Times New Roman"/>
                <a:cs typeface="Times New Roman"/>
              </a:rPr>
              <a:t>personale degli </a:t>
            </a:r>
            <a:r>
              <a:rPr sz="1200" dirty="0">
                <a:latin typeface="Times New Roman"/>
                <a:cs typeface="Times New Roman"/>
              </a:rPr>
              <a:t>Spiriti </a:t>
            </a:r>
            <a:r>
              <a:rPr sz="1200" spc="-5" dirty="0">
                <a:latin typeface="Times New Roman"/>
                <a:cs typeface="Times New Roman"/>
              </a:rPr>
              <a:t>Maestri sopra </a:t>
            </a:r>
            <a:r>
              <a:rPr sz="1200" dirty="0">
                <a:latin typeface="Times New Roman"/>
                <a:cs typeface="Times New Roman"/>
              </a:rPr>
              <a:t>e dei </a:t>
            </a:r>
            <a:r>
              <a:rPr sz="1200" spc="-5" dirty="0">
                <a:latin typeface="Times New Roman"/>
                <a:cs typeface="Times New Roman"/>
              </a:rPr>
              <a:t>Figli Creatori  </a:t>
            </a:r>
            <a:r>
              <a:rPr sz="1200" dirty="0">
                <a:latin typeface="Times New Roman"/>
                <a:cs typeface="Times New Roman"/>
              </a:rPr>
              <a:t>sotto,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Antichi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Giorni </a:t>
            </a:r>
            <a:r>
              <a:rPr sz="1200" spc="-5" dirty="0">
                <a:latin typeface="Times New Roman"/>
                <a:cs typeface="Times New Roman"/>
              </a:rPr>
              <a:t>hanno </a:t>
            </a:r>
            <a:r>
              <a:rPr sz="1200" dirty="0">
                <a:latin typeface="Times New Roman"/>
                <a:cs typeface="Times New Roman"/>
              </a:rPr>
              <a:t>a loro disposizione </a:t>
            </a:r>
            <a:r>
              <a:rPr sz="1200" spc="-5" dirty="0">
                <a:latin typeface="Times New Roman"/>
                <a:cs typeface="Times New Roman"/>
              </a:rPr>
              <a:t>degli esseri viventi </a:t>
            </a:r>
            <a:r>
              <a:rPr sz="1200" dirty="0">
                <a:latin typeface="Times New Roman"/>
                <a:cs typeface="Times New Roman"/>
              </a:rPr>
              <a:t>sincronizzati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meccanismi cosmici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perfezione riflettiva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precisione assoluta, </a:t>
            </a:r>
            <a:r>
              <a:rPr sz="1200" dirty="0">
                <a:latin typeface="Times New Roman"/>
                <a:cs typeface="Times New Roman"/>
              </a:rPr>
              <a:t>per mezzo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quali </a:t>
            </a:r>
            <a:r>
              <a:rPr sz="1200" spc="-5" dirty="0">
                <a:latin typeface="Times New Roman"/>
                <a:cs typeface="Times New Roman"/>
              </a:rPr>
              <a:t>possono godere della </a:t>
            </a:r>
            <a:r>
              <a:rPr sz="1200" dirty="0">
                <a:latin typeface="Times New Roman"/>
                <a:cs typeface="Times New Roman"/>
              </a:rPr>
              <a:t>presenza </a:t>
            </a:r>
            <a:r>
              <a:rPr sz="1200" spc="-5" dirty="0">
                <a:latin typeface="Times New Roman"/>
                <a:cs typeface="Times New Roman"/>
              </a:rPr>
              <a:t>riflettiva </a:t>
            </a:r>
            <a:r>
              <a:rPr sz="1200" dirty="0">
                <a:latin typeface="Times New Roman"/>
                <a:cs typeface="Times New Roman"/>
              </a:rPr>
              <a:t>di tutti  </a:t>
            </a:r>
            <a:r>
              <a:rPr sz="1200" spc="-5" dirty="0">
                <a:latin typeface="Times New Roman"/>
                <a:cs typeface="Times New Roman"/>
              </a:rPr>
              <a:t>quegli esseri elevati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cui si nega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presenza personale. </a:t>
            </a:r>
            <a:r>
              <a:rPr sz="1200" spc="-5" dirty="0">
                <a:latin typeface="Times New Roman"/>
                <a:cs typeface="Times New Roman"/>
              </a:rPr>
              <a:t>Grazie </a:t>
            </a:r>
            <a:r>
              <a:rPr sz="1200" dirty="0">
                <a:latin typeface="Times New Roman"/>
                <a:cs typeface="Times New Roman"/>
              </a:rPr>
              <a:t>a questi mezzi e </a:t>
            </a:r>
            <a:r>
              <a:rPr sz="1200" spc="-5" dirty="0">
                <a:latin typeface="Times New Roman"/>
                <a:cs typeface="Times New Roman"/>
              </a:rPr>
              <a:t>ad altri </a:t>
            </a:r>
            <a:r>
              <a:rPr sz="1200" dirty="0">
                <a:latin typeface="Times New Roman"/>
                <a:cs typeface="Times New Roman"/>
              </a:rPr>
              <a:t>a voi sconosciuti,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è  potenzialmente </a:t>
            </a:r>
            <a:r>
              <a:rPr sz="1200" spc="-5" dirty="0">
                <a:latin typeface="Times New Roman"/>
                <a:cs typeface="Times New Roman"/>
              </a:rPr>
              <a:t>presente nelle capitali dei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Superuniversi.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6731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(309.4) 28:4.10 </a:t>
            </a:r>
            <a:r>
              <a:rPr sz="1200" spc="-5" dirty="0">
                <a:latin typeface="Times New Roman"/>
                <a:cs typeface="Times New Roman"/>
              </a:rPr>
              <a:t>Gli Antichi dei </a:t>
            </a:r>
            <a:r>
              <a:rPr sz="1200" dirty="0">
                <a:latin typeface="Times New Roman"/>
                <a:cs typeface="Times New Roman"/>
              </a:rPr>
              <a:t>Giorni </a:t>
            </a:r>
            <a:r>
              <a:rPr sz="1200" spc="-5" dirty="0">
                <a:latin typeface="Times New Roman"/>
                <a:cs typeface="Times New Roman"/>
              </a:rPr>
              <a:t>deducono </a:t>
            </a:r>
            <a:r>
              <a:rPr sz="1200" dirty="0">
                <a:latin typeface="Times New Roman"/>
                <a:cs typeface="Times New Roman"/>
              </a:rPr>
              <a:t>perfettamente la volontà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Padre </a:t>
            </a:r>
            <a:r>
              <a:rPr sz="1200" spc="-5" dirty="0">
                <a:latin typeface="Times New Roman"/>
                <a:cs typeface="Times New Roman"/>
              </a:rPr>
              <a:t>equiparando </a:t>
            </a:r>
            <a:r>
              <a:rPr sz="1200" dirty="0">
                <a:latin typeface="Times New Roman"/>
                <a:cs typeface="Times New Roman"/>
              </a:rPr>
              <a:t>la voce-lampo dello  Spirito </a:t>
            </a:r>
            <a:r>
              <a:rPr sz="1200" spc="-5" dirty="0">
                <a:latin typeface="Times New Roman"/>
                <a:cs typeface="Times New Roman"/>
              </a:rPr>
              <a:t>proveniente dall’alto con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voci-lampo dei Micael provenienti dal basso.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tal modo </a:t>
            </a:r>
            <a:r>
              <a:rPr sz="1200" spc="-5" dirty="0">
                <a:latin typeface="Times New Roman"/>
                <a:cs typeface="Times New Roman"/>
              </a:rPr>
              <a:t>essi possono essere  infallibilmente certi </a:t>
            </a:r>
            <a:r>
              <a:rPr sz="1200" dirty="0">
                <a:latin typeface="Times New Roman"/>
                <a:cs typeface="Times New Roman"/>
              </a:rPr>
              <a:t>di valutare la volontà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Padre in </a:t>
            </a:r>
            <a:r>
              <a:rPr sz="1200" spc="-5" dirty="0">
                <a:latin typeface="Times New Roman"/>
                <a:cs typeface="Times New Roman"/>
              </a:rPr>
              <a:t>merito agli affari amministrativi degli </a:t>
            </a:r>
            <a:r>
              <a:rPr sz="1200" dirty="0">
                <a:latin typeface="Times New Roman"/>
                <a:cs typeface="Times New Roman"/>
              </a:rPr>
              <a:t>Universi </a:t>
            </a:r>
            <a:r>
              <a:rPr sz="1200" spc="-5" dirty="0">
                <a:latin typeface="Times New Roman"/>
                <a:cs typeface="Times New Roman"/>
              </a:rPr>
              <a:t>locali. Ma per  dedurre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volontà di uno </a:t>
            </a:r>
            <a:r>
              <a:rPr sz="1200" spc="-5" dirty="0">
                <a:latin typeface="Times New Roman"/>
                <a:cs typeface="Times New Roman"/>
              </a:rPr>
              <a:t>degli Dei </a:t>
            </a:r>
            <a:r>
              <a:rPr sz="1200" dirty="0">
                <a:latin typeface="Times New Roman"/>
                <a:cs typeface="Times New Roman"/>
              </a:rPr>
              <a:t>a partire </a:t>
            </a:r>
            <a:r>
              <a:rPr sz="1200" spc="-5" dirty="0">
                <a:latin typeface="Times New Roman"/>
                <a:cs typeface="Times New Roman"/>
              </a:rPr>
              <a:t>dalla conoscenza degli altri </a:t>
            </a:r>
            <a:r>
              <a:rPr sz="1200" dirty="0">
                <a:latin typeface="Times New Roman"/>
                <a:cs typeface="Times New Roman"/>
              </a:rPr>
              <a:t>due, i tre Antichi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Giorni </a:t>
            </a:r>
            <a:r>
              <a:rPr sz="1200" spc="-5" dirty="0">
                <a:latin typeface="Times New Roman"/>
                <a:cs typeface="Times New Roman"/>
              </a:rPr>
              <a:t>devono agire  insieme; </a:t>
            </a:r>
            <a:r>
              <a:rPr sz="1200" dirty="0">
                <a:latin typeface="Times New Roman"/>
                <a:cs typeface="Times New Roman"/>
              </a:rPr>
              <a:t>due soltanto non </a:t>
            </a:r>
            <a:r>
              <a:rPr sz="1200" spc="-5" dirty="0">
                <a:latin typeface="Times New Roman"/>
                <a:cs typeface="Times New Roman"/>
              </a:rPr>
              <a:t>sarebbero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grado </a:t>
            </a:r>
            <a:r>
              <a:rPr sz="1200" dirty="0">
                <a:latin typeface="Times New Roman"/>
                <a:cs typeface="Times New Roman"/>
              </a:rPr>
              <a:t>di ottenere la </a:t>
            </a:r>
            <a:r>
              <a:rPr sz="1200" spc="-5" dirty="0">
                <a:latin typeface="Times New Roman"/>
                <a:cs typeface="Times New Roman"/>
              </a:rPr>
              <a:t>risposta. Per </a:t>
            </a:r>
            <a:r>
              <a:rPr sz="1200" dirty="0">
                <a:latin typeface="Times New Roman"/>
                <a:cs typeface="Times New Roman"/>
              </a:rPr>
              <a:t>questa </a:t>
            </a:r>
            <a:r>
              <a:rPr sz="1200" spc="-5" dirty="0">
                <a:latin typeface="Times New Roman"/>
                <a:cs typeface="Times New Roman"/>
              </a:rPr>
              <a:t>ragione, </a:t>
            </a:r>
            <a:r>
              <a:rPr sz="1200" dirty="0">
                <a:latin typeface="Times New Roman"/>
                <a:cs typeface="Times New Roman"/>
              </a:rPr>
              <a:t>anche </a:t>
            </a:r>
            <a:r>
              <a:rPr sz="1200" spc="-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non ve ne </a:t>
            </a:r>
            <a:r>
              <a:rPr sz="1200" spc="-5" dirty="0">
                <a:latin typeface="Times New Roman"/>
                <a:cs typeface="Times New Roman"/>
              </a:rPr>
              <a:t>fossero  altre,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Superuniversi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sempre presieduti </a:t>
            </a:r>
            <a:r>
              <a:rPr sz="1200" dirty="0">
                <a:latin typeface="Times New Roman"/>
                <a:cs typeface="Times New Roman"/>
              </a:rPr>
              <a:t>da tre Antichi dei Giorni e non da uno o da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due.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54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542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922324" y="513333"/>
            <a:ext cx="7227570" cy="4071620"/>
          </a:xfrm>
          <a:prstGeom prst="rect">
            <a:avLst/>
          </a:prstGeom>
        </p:spPr>
        <p:txBody>
          <a:bodyPr vert="horz" wrap="square" lIns="0" tIns="20320" rIns="0" bIns="0" rtlCol="0">
            <a:spAutoFit/>
          </a:bodyPr>
          <a:lstStyle/>
          <a:p>
            <a:pPr marL="76200" marR="71120">
              <a:lnSpc>
                <a:spcPct val="95900"/>
              </a:lnSpc>
              <a:spcBef>
                <a:spcPts val="16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(309.5) 28:4.11 </a:t>
            </a:r>
            <a:r>
              <a:rPr sz="1200" dirty="0">
                <a:latin typeface="Times New Roman"/>
                <a:cs typeface="Times New Roman"/>
              </a:rPr>
              <a:t>4. </a:t>
            </a:r>
            <a:r>
              <a:rPr sz="1200" i="1" spc="-5" dirty="0">
                <a:latin typeface="Times New Roman"/>
                <a:cs typeface="Times New Roman"/>
              </a:rPr>
              <a:t>La Voce delle Schiere Angeliche.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quarto seconafino primario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ogni </a:t>
            </a:r>
            <a:r>
              <a:rPr sz="1200" dirty="0">
                <a:latin typeface="Times New Roman"/>
                <a:cs typeface="Times New Roman"/>
              </a:rPr>
              <a:t>settimo a partire da </a:t>
            </a:r>
            <a:r>
              <a:rPr sz="1200" spc="-5" dirty="0">
                <a:latin typeface="Times New Roman"/>
                <a:cs typeface="Times New Roman"/>
              </a:rPr>
              <a:t>questo  mostrano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essere angeli particolarmente </a:t>
            </a:r>
            <a:r>
              <a:rPr sz="1200" dirty="0">
                <a:latin typeface="Times New Roman"/>
                <a:cs typeface="Times New Roman"/>
              </a:rPr>
              <a:t>sensibili </a:t>
            </a:r>
            <a:r>
              <a:rPr sz="1200" spc="-5" dirty="0">
                <a:latin typeface="Times New Roman"/>
                <a:cs typeface="Times New Roman"/>
              </a:rPr>
              <a:t>ai </a:t>
            </a:r>
            <a:r>
              <a:rPr sz="1200" dirty="0">
                <a:latin typeface="Times New Roman"/>
                <a:cs typeface="Times New Roman"/>
              </a:rPr>
              <a:t>sentimenti di tutti </a:t>
            </a:r>
            <a:r>
              <a:rPr sz="1200" spc="-5" dirty="0">
                <a:latin typeface="Times New Roman"/>
                <a:cs typeface="Times New Roman"/>
              </a:rPr>
              <a:t>gli ordini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angeli, </a:t>
            </a:r>
            <a:r>
              <a:rPr sz="1200" dirty="0">
                <a:latin typeface="Times New Roman"/>
                <a:cs typeface="Times New Roman"/>
              </a:rPr>
              <a:t>compresi i </a:t>
            </a:r>
            <a:r>
              <a:rPr sz="1200" spc="-5" dirty="0">
                <a:latin typeface="Times New Roman"/>
                <a:cs typeface="Times New Roman"/>
              </a:rPr>
              <a:t>supernafini  sopra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loro ed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serafini al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sotto. L’atteggiamento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ogni angelo </a:t>
            </a:r>
            <a:r>
              <a:rPr sz="1200" dirty="0">
                <a:latin typeface="Times New Roman"/>
                <a:cs typeface="Times New Roman"/>
              </a:rPr>
              <a:t>comandante o </a:t>
            </a:r>
            <a:r>
              <a:rPr sz="1200" spc="-5" dirty="0">
                <a:latin typeface="Times New Roman"/>
                <a:cs typeface="Times New Roman"/>
              </a:rPr>
              <a:t>supervisore </a:t>
            </a:r>
            <a:r>
              <a:rPr sz="1200" dirty="0">
                <a:latin typeface="Times New Roman"/>
                <a:cs typeface="Times New Roman"/>
              </a:rPr>
              <a:t>può così </a:t>
            </a:r>
            <a:r>
              <a:rPr sz="1200" spc="-5" dirty="0">
                <a:latin typeface="Times New Roman"/>
                <a:cs typeface="Times New Roman"/>
              </a:rPr>
              <a:t>essere  immediatamente </a:t>
            </a:r>
            <a:r>
              <a:rPr sz="1200" dirty="0">
                <a:latin typeface="Times New Roman"/>
                <a:cs typeface="Times New Roman"/>
              </a:rPr>
              <a:t>disponibile </a:t>
            </a:r>
            <a:r>
              <a:rPr sz="1200" spc="-5" dirty="0">
                <a:latin typeface="Times New Roman"/>
                <a:cs typeface="Times New Roman"/>
              </a:rPr>
              <a:t>per essere esaminato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qualunque riunione degli </a:t>
            </a:r>
            <a:r>
              <a:rPr sz="1200" dirty="0">
                <a:latin typeface="Times New Roman"/>
                <a:cs typeface="Times New Roman"/>
              </a:rPr>
              <a:t>Antichi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Giorni. Non </a:t>
            </a:r>
            <a:r>
              <a:rPr sz="1200" spc="-5" dirty="0">
                <a:latin typeface="Times New Roman"/>
                <a:cs typeface="Times New Roman"/>
              </a:rPr>
              <a:t>passa mai </a:t>
            </a:r>
            <a:r>
              <a:rPr sz="1200" dirty="0">
                <a:latin typeface="Times New Roman"/>
                <a:cs typeface="Times New Roman"/>
              </a:rPr>
              <a:t>un  </a:t>
            </a:r>
            <a:r>
              <a:rPr sz="1200" spc="-5" dirty="0">
                <a:latin typeface="Times New Roman"/>
                <a:cs typeface="Times New Roman"/>
              </a:rPr>
              <a:t>giorno sul vostro </a:t>
            </a:r>
            <a:r>
              <a:rPr sz="1200" dirty="0">
                <a:latin typeface="Times New Roman"/>
                <a:cs typeface="Times New Roman"/>
              </a:rPr>
              <a:t>mondo in cui il </a:t>
            </a:r>
            <a:r>
              <a:rPr sz="1200" spc="-5" dirty="0">
                <a:latin typeface="Times New Roman"/>
                <a:cs typeface="Times New Roman"/>
              </a:rPr>
              <a:t>capo dei </a:t>
            </a:r>
            <a:r>
              <a:rPr sz="1200" dirty="0">
                <a:latin typeface="Times New Roman"/>
                <a:cs typeface="Times New Roman"/>
              </a:rPr>
              <a:t>serafini di </a:t>
            </a:r>
            <a:r>
              <a:rPr sz="1200" spc="-5" dirty="0">
                <a:latin typeface="Times New Roman"/>
                <a:cs typeface="Times New Roman"/>
              </a:rPr>
              <a:t>Urantia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sia reso cosciente del </a:t>
            </a:r>
            <a:r>
              <a:rPr sz="1200" dirty="0">
                <a:latin typeface="Times New Roman"/>
                <a:cs typeface="Times New Roman"/>
              </a:rPr>
              <a:t>fenomeno del </a:t>
            </a:r>
            <a:r>
              <a:rPr sz="1200" spc="-5" dirty="0">
                <a:latin typeface="Times New Roman"/>
                <a:cs typeface="Times New Roman"/>
              </a:rPr>
              <a:t>trasferimento  riflettivo, che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sia sollecitato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Uversa </a:t>
            </a:r>
            <a:r>
              <a:rPr sz="1200" dirty="0">
                <a:latin typeface="Times New Roman"/>
                <a:cs typeface="Times New Roman"/>
              </a:rPr>
              <a:t>per qualche motivo. </a:t>
            </a:r>
            <a:r>
              <a:rPr sz="1200" spc="-5" dirty="0">
                <a:latin typeface="Times New Roman"/>
                <a:cs typeface="Times New Roman"/>
              </a:rPr>
              <a:t>Ma </a:t>
            </a:r>
            <a:r>
              <a:rPr sz="1200" dirty="0">
                <a:latin typeface="Times New Roman"/>
                <a:cs typeface="Times New Roman"/>
              </a:rPr>
              <a:t>a meno di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preavvertito da un </a:t>
            </a:r>
            <a:r>
              <a:rPr sz="1200" spc="-5" dirty="0">
                <a:latin typeface="Times New Roman"/>
                <a:cs typeface="Times New Roman"/>
              </a:rPr>
              <a:t>Messaggero  Solitario, rimane completamente ignorante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ciò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cercato </a:t>
            </a:r>
            <a:r>
              <a:rPr sz="1200" dirty="0">
                <a:latin typeface="Times New Roman"/>
                <a:cs typeface="Times New Roman"/>
              </a:rPr>
              <a:t>e di come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ottenuto. Questi </a:t>
            </a:r>
            <a:r>
              <a:rPr sz="1200" dirty="0">
                <a:latin typeface="Times New Roman"/>
                <a:cs typeface="Times New Roman"/>
              </a:rPr>
              <a:t>spiriti </a:t>
            </a:r>
            <a:r>
              <a:rPr sz="1200" spc="-5" dirty="0">
                <a:latin typeface="Times New Roman"/>
                <a:cs typeface="Times New Roman"/>
              </a:rPr>
              <a:t>tutelari del  </a:t>
            </a:r>
            <a:r>
              <a:rPr sz="1200" dirty="0">
                <a:latin typeface="Times New Roman"/>
                <a:cs typeface="Times New Roman"/>
              </a:rPr>
              <a:t>tempo </a:t>
            </a:r>
            <a:r>
              <a:rPr sz="1200" spc="-5" dirty="0">
                <a:latin typeface="Times New Roman"/>
                <a:cs typeface="Times New Roman"/>
              </a:rPr>
              <a:t>forniscono costantemente </a:t>
            </a:r>
            <a:r>
              <a:rPr sz="1200" dirty="0">
                <a:latin typeface="Times New Roman"/>
                <a:cs typeface="Times New Roman"/>
              </a:rPr>
              <a:t>un tipo di </a:t>
            </a:r>
            <a:r>
              <a:rPr sz="1200" spc="-5" dirty="0">
                <a:latin typeface="Times New Roman"/>
                <a:cs typeface="Times New Roman"/>
              </a:rPr>
              <a:t>testimonianza inconscia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perciò certamente imparziale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riguardo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all’infinita serie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materie che impegnano l’attenzione 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consiglio degli </a:t>
            </a:r>
            <a:r>
              <a:rPr sz="1200" dirty="0">
                <a:latin typeface="Times New Roman"/>
                <a:cs typeface="Times New Roman"/>
              </a:rPr>
              <a:t>Antichi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Giorni e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loro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associati.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685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(309.6) 28:4.12 </a:t>
            </a:r>
            <a:r>
              <a:rPr sz="1200" dirty="0">
                <a:latin typeface="Times New Roman"/>
                <a:cs typeface="Times New Roman"/>
              </a:rPr>
              <a:t>5. </a:t>
            </a:r>
            <a:r>
              <a:rPr sz="1200" i="1" dirty="0">
                <a:latin typeface="Times New Roman"/>
                <a:cs typeface="Times New Roman"/>
              </a:rPr>
              <a:t>I </a:t>
            </a:r>
            <a:r>
              <a:rPr sz="1200" i="1" spc="-5" dirty="0">
                <a:latin typeface="Times New Roman"/>
                <a:cs typeface="Times New Roman"/>
              </a:rPr>
              <a:t>Ricevitori </a:t>
            </a:r>
            <a:r>
              <a:rPr sz="1200" i="1" dirty="0">
                <a:latin typeface="Times New Roman"/>
                <a:cs typeface="Times New Roman"/>
              </a:rPr>
              <a:t>di </a:t>
            </a:r>
            <a:r>
              <a:rPr sz="1200" i="1" spc="-5" dirty="0">
                <a:latin typeface="Times New Roman"/>
                <a:cs typeface="Times New Roman"/>
              </a:rPr>
              <a:t>Trasmissioni. </a:t>
            </a:r>
            <a:r>
              <a:rPr sz="1200" dirty="0">
                <a:latin typeface="Times New Roman"/>
                <a:cs typeface="Times New Roman"/>
              </a:rPr>
              <a:t>C’è una </a:t>
            </a:r>
            <a:r>
              <a:rPr sz="1200" spc="-5" dirty="0">
                <a:latin typeface="Times New Roman"/>
                <a:cs typeface="Times New Roman"/>
              </a:rPr>
              <a:t>categoria speciale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messaggi trasmessi che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ricevuti  soltanto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questi seconafini primari. Benché </a:t>
            </a:r>
            <a:r>
              <a:rPr sz="1200" dirty="0">
                <a:latin typeface="Times New Roman"/>
                <a:cs typeface="Times New Roman"/>
              </a:rPr>
              <a:t>non siano </a:t>
            </a:r>
            <a:r>
              <a:rPr sz="1200" spc="-5" dirty="0">
                <a:latin typeface="Times New Roman"/>
                <a:cs typeface="Times New Roman"/>
              </a:rPr>
              <a:t>gli addetti regolari alle </a:t>
            </a:r>
            <a:r>
              <a:rPr sz="1200" dirty="0">
                <a:latin typeface="Times New Roman"/>
                <a:cs typeface="Times New Roman"/>
              </a:rPr>
              <a:t>trasmissioni di </a:t>
            </a:r>
            <a:r>
              <a:rPr sz="1200" spc="-5" dirty="0">
                <a:latin typeface="Times New Roman"/>
                <a:cs typeface="Times New Roman"/>
              </a:rPr>
              <a:t>Uversa, essi lavorano 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collegamento con gli angeli delle </a:t>
            </a:r>
            <a:r>
              <a:rPr sz="1200" dirty="0">
                <a:latin typeface="Times New Roman"/>
                <a:cs typeface="Times New Roman"/>
              </a:rPr>
              <a:t>voci </a:t>
            </a:r>
            <a:r>
              <a:rPr sz="1200" spc="-5" dirty="0">
                <a:latin typeface="Times New Roman"/>
                <a:cs typeface="Times New Roman"/>
              </a:rPr>
              <a:t>riflettive al </a:t>
            </a:r>
            <a:r>
              <a:rPr sz="1200" dirty="0">
                <a:latin typeface="Times New Roman"/>
                <a:cs typeface="Times New Roman"/>
              </a:rPr>
              <a:t>fine di </a:t>
            </a:r>
            <a:r>
              <a:rPr sz="1200" spc="-5" dirty="0">
                <a:latin typeface="Times New Roman"/>
                <a:cs typeface="Times New Roman"/>
              </a:rPr>
              <a:t>sincronizzare </a:t>
            </a:r>
            <a:r>
              <a:rPr sz="1200" dirty="0">
                <a:latin typeface="Times New Roman"/>
                <a:cs typeface="Times New Roman"/>
              </a:rPr>
              <a:t>la visione </a:t>
            </a:r>
            <a:r>
              <a:rPr sz="1200" spc="-5" dirty="0">
                <a:latin typeface="Times New Roman"/>
                <a:cs typeface="Times New Roman"/>
              </a:rPr>
              <a:t>riflettiva degli </a:t>
            </a:r>
            <a:r>
              <a:rPr sz="1200" dirty="0">
                <a:latin typeface="Times New Roman"/>
                <a:cs typeface="Times New Roman"/>
              </a:rPr>
              <a:t>Antichi </a:t>
            </a:r>
            <a:r>
              <a:rPr sz="1200" spc="-5" dirty="0">
                <a:latin typeface="Times New Roman"/>
                <a:cs typeface="Times New Roman"/>
              </a:rPr>
              <a:t>dei  Giorni </a:t>
            </a:r>
            <a:r>
              <a:rPr sz="1200" dirty="0">
                <a:latin typeface="Times New Roman"/>
                <a:cs typeface="Times New Roman"/>
              </a:rPr>
              <a:t>con </a:t>
            </a:r>
            <a:r>
              <a:rPr sz="1200" spc="-5" dirty="0">
                <a:latin typeface="Times New Roman"/>
                <a:cs typeface="Times New Roman"/>
              </a:rPr>
              <a:t>certi </a:t>
            </a:r>
            <a:r>
              <a:rPr sz="1200" dirty="0">
                <a:latin typeface="Times New Roman"/>
                <a:cs typeface="Times New Roman"/>
              </a:rPr>
              <a:t>messaggi </a:t>
            </a:r>
            <a:r>
              <a:rPr sz="1200" spc="-5" dirty="0">
                <a:latin typeface="Times New Roman"/>
                <a:cs typeface="Times New Roman"/>
              </a:rPr>
              <a:t>effettivi che arrivano </a:t>
            </a:r>
            <a:r>
              <a:rPr sz="1200" dirty="0">
                <a:latin typeface="Times New Roman"/>
                <a:cs typeface="Times New Roman"/>
              </a:rPr>
              <a:t>sui </a:t>
            </a:r>
            <a:r>
              <a:rPr sz="1200" spc="-5" dirty="0">
                <a:latin typeface="Times New Roman"/>
                <a:cs typeface="Times New Roman"/>
              </a:rPr>
              <a:t>circuiti stabiliti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comunicazione universale. </a:t>
            </a:r>
            <a:r>
              <a:rPr sz="1200" dirty="0">
                <a:latin typeface="Times New Roman"/>
                <a:cs typeface="Times New Roman"/>
              </a:rPr>
              <a:t>I ricevitori di  </a:t>
            </a:r>
            <a:r>
              <a:rPr sz="1200" spc="-5" dirty="0">
                <a:latin typeface="Times New Roman"/>
                <a:cs typeface="Times New Roman"/>
              </a:rPr>
              <a:t>trasmissioni </a:t>
            </a:r>
            <a:r>
              <a:rPr sz="1200" dirty="0">
                <a:latin typeface="Times New Roman"/>
                <a:cs typeface="Times New Roman"/>
              </a:rPr>
              <a:t>sono i </a:t>
            </a:r>
            <a:r>
              <a:rPr sz="1200" spc="-5" dirty="0">
                <a:latin typeface="Times New Roman"/>
                <a:cs typeface="Times New Roman"/>
              </a:rPr>
              <a:t>quinti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serie, </a:t>
            </a:r>
            <a:r>
              <a:rPr sz="1200" dirty="0">
                <a:latin typeface="Times New Roman"/>
                <a:cs typeface="Times New Roman"/>
              </a:rPr>
              <a:t>il quinto </a:t>
            </a:r>
            <a:r>
              <a:rPr sz="1200" spc="-5" dirty="0">
                <a:latin typeface="Times New Roman"/>
                <a:cs typeface="Times New Roman"/>
              </a:rPr>
              <a:t>seconafino primario creato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ogni </a:t>
            </a:r>
            <a:r>
              <a:rPr sz="1200" dirty="0">
                <a:latin typeface="Times New Roman"/>
                <a:cs typeface="Times New Roman"/>
              </a:rPr>
              <a:t>settimo a partire da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questo.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25971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(310.1) 28:4.13 </a:t>
            </a:r>
            <a:r>
              <a:rPr sz="1200" dirty="0">
                <a:latin typeface="Times New Roman"/>
                <a:cs typeface="Times New Roman"/>
              </a:rPr>
              <a:t>6. </a:t>
            </a:r>
            <a:r>
              <a:rPr sz="1200" i="1" spc="-5" dirty="0">
                <a:latin typeface="Times New Roman"/>
                <a:cs typeface="Times New Roman"/>
              </a:rPr>
              <a:t>Le Personalità Trasportatrici. </a:t>
            </a:r>
            <a:r>
              <a:rPr sz="1200" spc="-5" dirty="0">
                <a:latin typeface="Times New Roman"/>
                <a:cs typeface="Times New Roman"/>
              </a:rPr>
              <a:t>Questi </a:t>
            </a:r>
            <a:r>
              <a:rPr sz="1200" dirty="0">
                <a:latin typeface="Times New Roman"/>
                <a:cs typeface="Times New Roman"/>
              </a:rPr>
              <a:t>sono i </a:t>
            </a:r>
            <a:r>
              <a:rPr sz="1200" spc="-5" dirty="0">
                <a:latin typeface="Times New Roman"/>
                <a:cs typeface="Times New Roman"/>
              </a:rPr>
              <a:t>seconafini che trasportano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pellegrini del </a:t>
            </a:r>
            <a:r>
              <a:rPr sz="1200" dirty="0">
                <a:latin typeface="Times New Roman"/>
                <a:cs typeface="Times New Roman"/>
              </a:rPr>
              <a:t>tempo </a:t>
            </a:r>
            <a:r>
              <a:rPr sz="1200" spc="-5" dirty="0">
                <a:latin typeface="Times New Roman"/>
                <a:cs typeface="Times New Roman"/>
              </a:rPr>
              <a:t>dai  </a:t>
            </a:r>
            <a:r>
              <a:rPr sz="1200" dirty="0">
                <a:latin typeface="Times New Roman"/>
                <a:cs typeface="Times New Roman"/>
              </a:rPr>
              <a:t>mondi </a:t>
            </a:r>
            <a:r>
              <a:rPr sz="1200" spc="-5" dirty="0">
                <a:latin typeface="Times New Roman"/>
                <a:cs typeface="Times New Roman"/>
              </a:rPr>
              <a:t>capitale dei Superuniversi </a:t>
            </a:r>
            <a:r>
              <a:rPr sz="1200" dirty="0">
                <a:latin typeface="Times New Roman"/>
                <a:cs typeface="Times New Roman"/>
              </a:rPr>
              <a:t>fino </a:t>
            </a:r>
            <a:r>
              <a:rPr sz="1200" spc="-5" dirty="0">
                <a:latin typeface="Times New Roman"/>
                <a:cs typeface="Times New Roman"/>
              </a:rPr>
              <a:t>al cerchio </a:t>
            </a:r>
            <a:r>
              <a:rPr sz="1200" dirty="0">
                <a:latin typeface="Times New Roman"/>
                <a:cs typeface="Times New Roman"/>
              </a:rPr>
              <a:t>esterno di </a:t>
            </a:r>
            <a:r>
              <a:rPr sz="1200" spc="-5" dirty="0">
                <a:latin typeface="Times New Roman"/>
                <a:cs typeface="Times New Roman"/>
              </a:rPr>
              <a:t>Havona. Essi </a:t>
            </a:r>
            <a:r>
              <a:rPr sz="1200" dirty="0">
                <a:latin typeface="Times New Roman"/>
                <a:cs typeface="Times New Roman"/>
              </a:rPr>
              <a:t>sono il </a:t>
            </a:r>
            <a:r>
              <a:rPr sz="1200" spc="-5" dirty="0">
                <a:latin typeface="Times New Roman"/>
                <a:cs typeface="Times New Roman"/>
              </a:rPr>
              <a:t>corpo trasportatore dei  Superuniversi, che </a:t>
            </a:r>
            <a:r>
              <a:rPr sz="1200" dirty="0">
                <a:latin typeface="Times New Roman"/>
                <a:cs typeface="Times New Roman"/>
              </a:rPr>
              <a:t>opera </a:t>
            </a:r>
            <a:r>
              <a:rPr sz="1200" spc="-5" dirty="0">
                <a:latin typeface="Times New Roman"/>
                <a:cs typeface="Times New Roman"/>
              </a:rPr>
              <a:t>verso l’interno fino </a:t>
            </a:r>
            <a:r>
              <a:rPr sz="1200" dirty="0">
                <a:latin typeface="Times New Roman"/>
                <a:cs typeface="Times New Roman"/>
              </a:rPr>
              <a:t>al </a:t>
            </a:r>
            <a:r>
              <a:rPr sz="1200" spc="-5" dirty="0">
                <a:latin typeface="Times New Roman"/>
                <a:cs typeface="Times New Roman"/>
              </a:rPr>
              <a:t>Paradiso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verso l’esterno </a:t>
            </a:r>
            <a:r>
              <a:rPr sz="1200" dirty="0">
                <a:latin typeface="Times New Roman"/>
                <a:cs typeface="Times New Roman"/>
              </a:rPr>
              <a:t>fino </a:t>
            </a:r>
            <a:r>
              <a:rPr sz="1200" spc="-5" dirty="0">
                <a:latin typeface="Times New Roman"/>
                <a:cs typeface="Times New Roman"/>
              </a:rPr>
              <a:t>ai </a:t>
            </a:r>
            <a:r>
              <a:rPr sz="1200" dirty="0">
                <a:latin typeface="Times New Roman"/>
                <a:cs typeface="Times New Roman"/>
              </a:rPr>
              <a:t>mondi dei loro </a:t>
            </a:r>
            <a:r>
              <a:rPr sz="1200" spc="-5" dirty="0">
                <a:latin typeface="Times New Roman"/>
                <a:cs typeface="Times New Roman"/>
              </a:rPr>
              <a:t>rispettivi settori.  Questo corpo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composto </a:t>
            </a:r>
            <a:r>
              <a:rPr sz="1200" dirty="0">
                <a:latin typeface="Times New Roman"/>
                <a:cs typeface="Times New Roman"/>
              </a:rPr>
              <a:t>dal </a:t>
            </a:r>
            <a:r>
              <a:rPr sz="1200" spc="-5" dirty="0">
                <a:latin typeface="Times New Roman"/>
                <a:cs typeface="Times New Roman"/>
              </a:rPr>
              <a:t>sesto seconafino </a:t>
            </a:r>
            <a:r>
              <a:rPr sz="1200" dirty="0">
                <a:latin typeface="Times New Roman"/>
                <a:cs typeface="Times New Roman"/>
              </a:rPr>
              <a:t>primario e da </a:t>
            </a:r>
            <a:r>
              <a:rPr sz="1200" spc="-5" dirty="0">
                <a:latin typeface="Times New Roman"/>
                <a:cs typeface="Times New Roman"/>
              </a:rPr>
              <a:t>ogni </a:t>
            </a:r>
            <a:r>
              <a:rPr sz="1200" dirty="0">
                <a:latin typeface="Times New Roman"/>
                <a:cs typeface="Times New Roman"/>
              </a:rPr>
              <a:t>settimo </a:t>
            </a:r>
            <a:r>
              <a:rPr sz="1200" spc="-5" dirty="0">
                <a:latin typeface="Times New Roman"/>
                <a:cs typeface="Times New Roman"/>
              </a:rPr>
              <a:t>creato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successivamente.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2700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(310.2) 28:4.14 </a:t>
            </a:r>
            <a:r>
              <a:rPr sz="1200" dirty="0">
                <a:latin typeface="Times New Roman"/>
                <a:cs typeface="Times New Roman"/>
              </a:rPr>
              <a:t>7. </a:t>
            </a:r>
            <a:r>
              <a:rPr sz="1200" i="1" dirty="0">
                <a:latin typeface="Times New Roman"/>
                <a:cs typeface="Times New Roman"/>
              </a:rPr>
              <a:t>Il Corpo di </a:t>
            </a:r>
            <a:r>
              <a:rPr sz="1200" i="1" spc="-5" dirty="0">
                <a:latin typeface="Times New Roman"/>
                <a:cs typeface="Times New Roman"/>
              </a:rPr>
              <a:t>Riserva. </a:t>
            </a:r>
            <a:r>
              <a:rPr sz="1200" spc="-5" dirty="0">
                <a:latin typeface="Times New Roman"/>
                <a:cs typeface="Times New Roman"/>
              </a:rPr>
              <a:t>Un vastissimo </a:t>
            </a:r>
            <a:r>
              <a:rPr sz="1200" dirty="0">
                <a:latin typeface="Times New Roman"/>
                <a:cs typeface="Times New Roman"/>
              </a:rPr>
              <a:t>gruppo di </a:t>
            </a:r>
            <a:r>
              <a:rPr sz="1200" spc="-5" dirty="0">
                <a:latin typeface="Times New Roman"/>
                <a:cs typeface="Times New Roman"/>
              </a:rPr>
              <a:t>seconafini, </a:t>
            </a:r>
            <a:r>
              <a:rPr sz="1200" dirty="0">
                <a:latin typeface="Times New Roman"/>
                <a:cs typeface="Times New Roman"/>
              </a:rPr>
              <a:t>i settimi </a:t>
            </a:r>
            <a:r>
              <a:rPr sz="1200" spc="-5" dirty="0">
                <a:latin typeface="Times New Roman"/>
                <a:cs typeface="Times New Roman"/>
              </a:rPr>
              <a:t>delle serie dei </a:t>
            </a:r>
            <a:r>
              <a:rPr sz="1200" dirty="0">
                <a:latin typeface="Times New Roman"/>
                <a:cs typeface="Times New Roman"/>
              </a:rPr>
              <a:t>primari, è </a:t>
            </a:r>
            <a:r>
              <a:rPr sz="1200" spc="-5" dirty="0">
                <a:latin typeface="Times New Roman"/>
                <a:cs typeface="Times New Roman"/>
              </a:rPr>
              <a:t>tenuto </a:t>
            </a:r>
            <a:r>
              <a:rPr sz="1200" dirty="0">
                <a:latin typeface="Times New Roman"/>
                <a:cs typeface="Times New Roman"/>
              </a:rPr>
              <a:t>in  </a:t>
            </a:r>
            <a:r>
              <a:rPr sz="1200" spc="-5" dirty="0">
                <a:latin typeface="Times New Roman"/>
                <a:cs typeface="Times New Roman"/>
              </a:rPr>
              <a:t>riserva </a:t>
            </a:r>
            <a:r>
              <a:rPr sz="1200" dirty="0">
                <a:latin typeface="Times New Roman"/>
                <a:cs typeface="Times New Roman"/>
              </a:rPr>
              <a:t>per i </a:t>
            </a:r>
            <a:r>
              <a:rPr sz="1200" spc="-5" dirty="0">
                <a:latin typeface="Times New Roman"/>
                <a:cs typeface="Times New Roman"/>
              </a:rPr>
              <a:t>compiti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classificati </a:t>
            </a:r>
            <a:r>
              <a:rPr sz="1200" dirty="0">
                <a:latin typeface="Times New Roman"/>
                <a:cs typeface="Times New Roman"/>
              </a:rPr>
              <a:t>e per </a:t>
            </a:r>
            <a:r>
              <a:rPr sz="1200" spc="-5" dirty="0">
                <a:latin typeface="Times New Roman"/>
                <a:cs typeface="Times New Roman"/>
              </a:rPr>
              <a:t>gli incarichi d’emergenza nei </a:t>
            </a:r>
            <a:r>
              <a:rPr sz="1200" dirty="0">
                <a:latin typeface="Times New Roman"/>
                <a:cs typeface="Times New Roman"/>
              </a:rPr>
              <a:t>regni. </a:t>
            </a:r>
            <a:r>
              <a:rPr sz="1200" spc="-5" dirty="0">
                <a:latin typeface="Times New Roman"/>
                <a:cs typeface="Times New Roman"/>
              </a:rPr>
              <a:t>Non </a:t>
            </a:r>
            <a:r>
              <a:rPr sz="1200" dirty="0">
                <a:latin typeface="Times New Roman"/>
                <a:cs typeface="Times New Roman"/>
              </a:rPr>
              <a:t>essendo </a:t>
            </a:r>
            <a:r>
              <a:rPr sz="1200" spc="-5" dirty="0">
                <a:latin typeface="Times New Roman"/>
                <a:cs typeface="Times New Roman"/>
              </a:rPr>
              <a:t>altamente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specializzati,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54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543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70545" cy="3789679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533400" marR="812165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essi </a:t>
            </a:r>
            <a:r>
              <a:rPr sz="1200" dirty="0">
                <a:latin typeface="Times New Roman"/>
                <a:cs typeface="Times New Roman"/>
              </a:rPr>
              <a:t>possono </a:t>
            </a:r>
            <a:r>
              <a:rPr sz="1200" spc="-5" dirty="0">
                <a:latin typeface="Times New Roman"/>
                <a:cs typeface="Times New Roman"/>
              </a:rPr>
              <a:t>operare </a:t>
            </a:r>
            <a:r>
              <a:rPr sz="1200" dirty="0">
                <a:latin typeface="Times New Roman"/>
                <a:cs typeface="Times New Roman"/>
              </a:rPr>
              <a:t>abbastanza </a:t>
            </a:r>
            <a:r>
              <a:rPr sz="1200" spc="-5" dirty="0">
                <a:latin typeface="Times New Roman"/>
                <a:cs typeface="Times New Roman"/>
              </a:rPr>
              <a:t>bene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qualsiasi </a:t>
            </a:r>
            <a:r>
              <a:rPr sz="1200" dirty="0">
                <a:latin typeface="Times New Roman"/>
                <a:cs typeface="Times New Roman"/>
              </a:rPr>
              <a:t>funzione </a:t>
            </a:r>
            <a:r>
              <a:rPr sz="1200" spc="-5" dirty="0">
                <a:latin typeface="Times New Roman"/>
                <a:cs typeface="Times New Roman"/>
              </a:rPr>
              <a:t>dei loro vari associati, </a:t>
            </a:r>
            <a:r>
              <a:rPr sz="1200" dirty="0">
                <a:latin typeface="Times New Roman"/>
                <a:cs typeface="Times New Roman"/>
              </a:rPr>
              <a:t>ma tale </a:t>
            </a:r>
            <a:r>
              <a:rPr sz="1200" spc="-5" dirty="0">
                <a:latin typeface="Times New Roman"/>
                <a:cs typeface="Times New Roman"/>
              </a:rPr>
              <a:t>lavoro </a:t>
            </a:r>
            <a:r>
              <a:rPr sz="1200" dirty="0">
                <a:latin typeface="Times New Roman"/>
                <a:cs typeface="Times New Roman"/>
              </a:rPr>
              <a:t>specializzato è  </a:t>
            </a:r>
            <a:r>
              <a:rPr sz="1200" spc="-5" dirty="0">
                <a:latin typeface="Times New Roman"/>
                <a:cs typeface="Times New Roman"/>
              </a:rPr>
              <a:t>svolto solo nei casi d’emergenza. </a:t>
            </a:r>
            <a:r>
              <a:rPr sz="1200" dirty="0">
                <a:latin typeface="Times New Roman"/>
                <a:cs typeface="Times New Roman"/>
              </a:rPr>
              <a:t>I loro </a:t>
            </a:r>
            <a:r>
              <a:rPr sz="1200" spc="-5" dirty="0">
                <a:latin typeface="Times New Roman"/>
                <a:cs typeface="Times New Roman"/>
              </a:rPr>
              <a:t>compiti usuali sono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compimento </a:t>
            </a:r>
            <a:r>
              <a:rPr sz="1200" dirty="0">
                <a:latin typeface="Times New Roman"/>
                <a:cs typeface="Times New Roman"/>
              </a:rPr>
              <a:t>di quei </a:t>
            </a:r>
            <a:r>
              <a:rPr sz="1200" spc="-5" dirty="0">
                <a:latin typeface="Times New Roman"/>
                <a:cs typeface="Times New Roman"/>
              </a:rPr>
              <a:t>doveri generali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dirty="0">
                <a:latin typeface="Times New Roman"/>
                <a:cs typeface="Times New Roman"/>
              </a:rPr>
              <a:t>un  </a:t>
            </a:r>
            <a:r>
              <a:rPr sz="1200" spc="-5" dirty="0">
                <a:latin typeface="Times New Roman"/>
                <a:cs typeface="Times New Roman"/>
              </a:rPr>
              <a:t>Superuniverso </a:t>
            </a:r>
            <a:r>
              <a:rPr sz="1200" dirty="0">
                <a:latin typeface="Times New Roman"/>
                <a:cs typeface="Times New Roman"/>
              </a:rPr>
              <a:t>che non </a:t>
            </a:r>
            <a:r>
              <a:rPr sz="1200" spc="-5" dirty="0">
                <a:latin typeface="Times New Roman"/>
                <a:cs typeface="Times New Roman"/>
              </a:rPr>
              <a:t>rientrano nelle attribuzioni degli </a:t>
            </a:r>
            <a:r>
              <a:rPr sz="1200" dirty="0">
                <a:latin typeface="Times New Roman"/>
                <a:cs typeface="Times New Roman"/>
              </a:rPr>
              <a:t>angeli </a:t>
            </a:r>
            <a:r>
              <a:rPr sz="1200" spc="-5" dirty="0">
                <a:latin typeface="Times New Roman"/>
                <a:cs typeface="Times New Roman"/>
              </a:rPr>
              <a:t>con incarico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specifico.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5. I seconafini</a:t>
            </a:r>
            <a:r>
              <a:rPr sz="1600" b="1" spc="-20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secondari</a:t>
            </a:r>
            <a:endParaRPr sz="1600">
              <a:latin typeface="Times New Roman"/>
              <a:cs typeface="Times New Roman"/>
            </a:endParaRPr>
          </a:p>
          <a:p>
            <a:pPr marL="76200" marR="68580">
              <a:lnSpc>
                <a:spcPct val="95400"/>
              </a:lnSpc>
              <a:spcBef>
                <a:spcPts val="139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(310.3) 28:5.1 </a:t>
            </a:r>
            <a:r>
              <a:rPr sz="1200" dirty="0">
                <a:latin typeface="Times New Roman"/>
                <a:cs typeface="Times New Roman"/>
              </a:rPr>
              <a:t>I seconafini </a:t>
            </a:r>
            <a:r>
              <a:rPr sz="1200" spc="-5" dirty="0">
                <a:latin typeface="Times New Roman"/>
                <a:cs typeface="Times New Roman"/>
              </a:rPr>
              <a:t>dell’ordine secondario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sono meno riflettivi </a:t>
            </a:r>
            <a:r>
              <a:rPr sz="1200" dirty="0">
                <a:latin typeface="Times New Roman"/>
                <a:cs typeface="Times New Roman"/>
              </a:rPr>
              <a:t>dei loro </a:t>
            </a:r>
            <a:r>
              <a:rPr sz="1200" spc="-5" dirty="0">
                <a:latin typeface="Times New Roman"/>
                <a:cs typeface="Times New Roman"/>
              </a:rPr>
              <a:t>compagni primari. </a:t>
            </a:r>
            <a:r>
              <a:rPr sz="1200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caso dei seconafini, </a:t>
            </a:r>
            <a:r>
              <a:rPr sz="1200" dirty="0">
                <a:latin typeface="Times New Roman"/>
                <a:cs typeface="Times New Roman"/>
              </a:rPr>
              <a:t>il fatto di  </a:t>
            </a:r>
            <a:r>
              <a:rPr sz="1200" spc="-5" dirty="0">
                <a:latin typeface="Times New Roman"/>
                <a:cs typeface="Times New Roman"/>
              </a:rPr>
              <a:t>essere classificati </a:t>
            </a:r>
            <a:r>
              <a:rPr sz="1200" dirty="0">
                <a:latin typeface="Times New Roman"/>
                <a:cs typeface="Times New Roman"/>
              </a:rPr>
              <a:t>primari, </a:t>
            </a:r>
            <a:r>
              <a:rPr sz="1200" spc="-5" dirty="0">
                <a:latin typeface="Times New Roman"/>
                <a:cs typeface="Times New Roman"/>
              </a:rPr>
              <a:t>secondari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terziari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indica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differenza </a:t>
            </a:r>
            <a:r>
              <a:rPr sz="1200" dirty="0">
                <a:latin typeface="Times New Roman"/>
                <a:cs typeface="Times New Roman"/>
              </a:rPr>
              <a:t>di status o di funzione, </a:t>
            </a:r>
            <a:r>
              <a:rPr sz="1200" spc="-5" dirty="0">
                <a:latin typeface="Times New Roman"/>
                <a:cs typeface="Times New Roman"/>
              </a:rPr>
              <a:t>denota semplicemente </a:t>
            </a:r>
            <a:r>
              <a:rPr sz="1200" dirty="0">
                <a:latin typeface="Times New Roman"/>
                <a:cs typeface="Times New Roman"/>
              </a:rPr>
              <a:t>degli </a:t>
            </a:r>
            <a:r>
              <a:rPr sz="1200" spc="5" dirty="0">
                <a:latin typeface="Times New Roman"/>
                <a:cs typeface="Times New Roman"/>
              </a:rPr>
              <a:t>ordini 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procedura. Nelle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attività </a:t>
            </a:r>
            <a:r>
              <a:rPr sz="1200" dirty="0">
                <a:latin typeface="Times New Roman"/>
                <a:cs typeface="Times New Roman"/>
              </a:rPr>
              <a:t>tutti e tre i </a:t>
            </a:r>
            <a:r>
              <a:rPr sz="1200" spc="-5" dirty="0">
                <a:latin typeface="Times New Roman"/>
                <a:cs typeface="Times New Roman"/>
              </a:rPr>
              <a:t>gruppi mostrano qualità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identiche.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76200" marR="18478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(310.4) 28:5.2 </a:t>
            </a:r>
            <a:r>
              <a:rPr sz="1200" dirty="0">
                <a:latin typeface="Times New Roman"/>
                <a:cs typeface="Times New Roman"/>
              </a:rPr>
              <a:t>I sette tipi </a:t>
            </a:r>
            <a:r>
              <a:rPr sz="1200" spc="-5" dirty="0">
                <a:latin typeface="Times New Roman"/>
                <a:cs typeface="Times New Roman"/>
              </a:rPr>
              <a:t>riflettivi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seconafini secondari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assegnati al </a:t>
            </a:r>
            <a:r>
              <a:rPr sz="1200" dirty="0">
                <a:latin typeface="Times New Roman"/>
                <a:cs typeface="Times New Roman"/>
              </a:rPr>
              <a:t>servizio </a:t>
            </a:r>
            <a:r>
              <a:rPr sz="1200" spc="-5" dirty="0">
                <a:latin typeface="Times New Roman"/>
                <a:cs typeface="Times New Roman"/>
              </a:rPr>
              <a:t>degli associati </a:t>
            </a:r>
            <a:r>
              <a:rPr sz="1200" dirty="0">
                <a:latin typeface="Times New Roman"/>
                <a:cs typeface="Times New Roman"/>
              </a:rPr>
              <a:t>coordinati di </a:t>
            </a:r>
            <a:r>
              <a:rPr sz="1200" spc="-5" dirty="0">
                <a:latin typeface="Times New Roman"/>
                <a:cs typeface="Times New Roman"/>
              </a:rPr>
              <a:t>origine trinitaria degli  </a:t>
            </a:r>
            <a:r>
              <a:rPr sz="1200" dirty="0">
                <a:latin typeface="Times New Roman"/>
                <a:cs typeface="Times New Roman"/>
              </a:rPr>
              <a:t>Antichi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Giorni </a:t>
            </a:r>
            <a:r>
              <a:rPr sz="1200" spc="-5" dirty="0">
                <a:latin typeface="Times New Roman"/>
                <a:cs typeface="Times New Roman"/>
              </a:rPr>
              <a:t>nel </a:t>
            </a:r>
            <a:r>
              <a:rPr sz="1200" dirty="0">
                <a:latin typeface="Times New Roman"/>
                <a:cs typeface="Times New Roman"/>
              </a:rPr>
              <a:t>modo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seguente:</a:t>
            </a:r>
            <a:endParaRPr sz="1200">
              <a:latin typeface="Times New Roman"/>
              <a:cs typeface="Times New Roman"/>
            </a:endParaRPr>
          </a:p>
          <a:p>
            <a:pPr marL="533400" marR="751205">
              <a:lnSpc>
                <a:spcPts val="2780"/>
              </a:lnSpc>
              <a:spcBef>
                <a:spcPts val="27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(310.5) 28:5.3 </a:t>
            </a:r>
            <a:r>
              <a:rPr sz="1200" spc="-5" dirty="0">
                <a:latin typeface="Times New Roman"/>
                <a:cs typeface="Times New Roman"/>
              </a:rPr>
              <a:t>Ai Perfettori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Saggezza </a:t>
            </a:r>
            <a:r>
              <a:rPr sz="1200" dirty="0">
                <a:latin typeface="Times New Roman"/>
                <a:cs typeface="Times New Roman"/>
              </a:rPr>
              <a:t>— le </a:t>
            </a:r>
            <a:r>
              <a:rPr sz="1200" spc="-5" dirty="0">
                <a:latin typeface="Times New Roman"/>
                <a:cs typeface="Times New Roman"/>
              </a:rPr>
              <a:t>Voci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Saggezza,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Anime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Filosofia </a:t>
            </a:r>
            <a:r>
              <a:rPr sz="1200" dirty="0">
                <a:latin typeface="Times New Roman"/>
                <a:cs typeface="Times New Roman"/>
              </a:rPr>
              <a:t>e le Unioni delle </a:t>
            </a:r>
            <a:r>
              <a:rPr sz="1200" spc="-5" dirty="0">
                <a:latin typeface="Times New Roman"/>
                <a:cs typeface="Times New Roman"/>
              </a:rPr>
              <a:t>Anime.  </a:t>
            </a:r>
            <a:r>
              <a:rPr sz="1200" spc="-7" baseline="38194" dirty="0">
                <a:latin typeface="Times New Roman"/>
                <a:cs typeface="Times New Roman"/>
              </a:rPr>
              <a:t>(310.6) 28:5.4 </a:t>
            </a:r>
            <a:r>
              <a:rPr sz="1200" spc="-5" dirty="0">
                <a:latin typeface="Times New Roman"/>
                <a:cs typeface="Times New Roman"/>
              </a:rPr>
              <a:t>Ai Consiglieri </a:t>
            </a:r>
            <a:r>
              <a:rPr sz="1200" dirty="0">
                <a:latin typeface="Times New Roman"/>
                <a:cs typeface="Times New Roman"/>
              </a:rPr>
              <a:t>Divini — i Cuori </a:t>
            </a:r>
            <a:r>
              <a:rPr sz="1200" spc="-5" dirty="0">
                <a:latin typeface="Times New Roman"/>
                <a:cs typeface="Times New Roman"/>
              </a:rPr>
              <a:t>del Consiglio,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Gioie dell’Esistenza </a:t>
            </a:r>
            <a:r>
              <a:rPr sz="1200" dirty="0">
                <a:latin typeface="Times New Roman"/>
                <a:cs typeface="Times New Roman"/>
              </a:rPr>
              <a:t>e le </a:t>
            </a:r>
            <a:r>
              <a:rPr sz="1200" spc="-5" dirty="0">
                <a:latin typeface="Times New Roman"/>
                <a:cs typeface="Times New Roman"/>
              </a:rPr>
              <a:t>Soddisfazioni del </a:t>
            </a:r>
            <a:r>
              <a:rPr sz="1200" dirty="0">
                <a:latin typeface="Times New Roman"/>
                <a:cs typeface="Times New Roman"/>
              </a:rPr>
              <a:t>Servizio.  </a:t>
            </a:r>
            <a:r>
              <a:rPr sz="1200" spc="-7" baseline="38194" dirty="0">
                <a:latin typeface="Times New Roman"/>
                <a:cs typeface="Times New Roman"/>
              </a:rPr>
              <a:t>(310.7) 28:5.5 </a:t>
            </a:r>
            <a:r>
              <a:rPr sz="1200" spc="-5" dirty="0">
                <a:latin typeface="Times New Roman"/>
                <a:cs typeface="Times New Roman"/>
              </a:rPr>
              <a:t>Ai Censori Universali </a:t>
            </a:r>
            <a:r>
              <a:rPr sz="1200" dirty="0">
                <a:latin typeface="Times New Roman"/>
                <a:cs typeface="Times New Roman"/>
              </a:rPr>
              <a:t>— i </a:t>
            </a:r>
            <a:r>
              <a:rPr sz="1200" spc="-5" dirty="0">
                <a:latin typeface="Times New Roman"/>
                <a:cs typeface="Times New Roman"/>
              </a:rPr>
              <a:t>Discernitori degli</a:t>
            </a:r>
            <a:r>
              <a:rPr sz="1200" spc="-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Spiriti.</a:t>
            </a:r>
            <a:endParaRPr sz="1200">
              <a:latin typeface="Times New Roman"/>
              <a:cs typeface="Times New Roman"/>
            </a:endParaRPr>
          </a:p>
          <a:p>
            <a:pPr marL="76200" marR="119380">
              <a:lnSpc>
                <a:spcPts val="1380"/>
              </a:lnSpc>
              <a:spcBef>
                <a:spcPts val="112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(310.8) 28:5.6 </a:t>
            </a:r>
            <a:r>
              <a:rPr sz="1200" spc="-5" dirty="0">
                <a:latin typeface="Times New Roman"/>
                <a:cs typeface="Times New Roman"/>
              </a:rPr>
              <a:t>Come l’ordine primario, questo </a:t>
            </a:r>
            <a:r>
              <a:rPr sz="1200" dirty="0">
                <a:latin typeface="Times New Roman"/>
                <a:cs typeface="Times New Roman"/>
              </a:rPr>
              <a:t>gruppo è </a:t>
            </a:r>
            <a:r>
              <a:rPr sz="1200" spc="-5" dirty="0">
                <a:latin typeface="Times New Roman"/>
                <a:cs typeface="Times New Roman"/>
              </a:rPr>
              <a:t>creato </a:t>
            </a:r>
            <a:r>
              <a:rPr sz="1200" dirty="0">
                <a:latin typeface="Times New Roman"/>
                <a:cs typeface="Times New Roman"/>
              </a:rPr>
              <a:t>per serie; cioè il </a:t>
            </a:r>
            <a:r>
              <a:rPr sz="1200" spc="-5" dirty="0">
                <a:latin typeface="Times New Roman"/>
                <a:cs typeface="Times New Roman"/>
              </a:rPr>
              <a:t>primo nato era </a:t>
            </a:r>
            <a:r>
              <a:rPr sz="1200" dirty="0">
                <a:latin typeface="Times New Roman"/>
                <a:cs typeface="Times New Roman"/>
              </a:rPr>
              <a:t>una Voce </a:t>
            </a:r>
            <a:r>
              <a:rPr sz="1200" spc="-5" dirty="0">
                <a:latin typeface="Times New Roman"/>
                <a:cs typeface="Times New Roman"/>
              </a:rPr>
              <a:t>della Saggezza, analogamente  al </a:t>
            </a:r>
            <a:r>
              <a:rPr sz="1200" dirty="0">
                <a:latin typeface="Times New Roman"/>
                <a:cs typeface="Times New Roman"/>
              </a:rPr>
              <a:t>settimo </a:t>
            </a:r>
            <a:r>
              <a:rPr sz="1200" spc="-5" dirty="0">
                <a:latin typeface="Times New Roman"/>
                <a:cs typeface="Times New Roman"/>
              </a:rPr>
              <a:t>successivo, </a:t>
            </a:r>
            <a:r>
              <a:rPr sz="1200" dirty="0">
                <a:latin typeface="Times New Roman"/>
                <a:cs typeface="Times New Roman"/>
              </a:rPr>
              <a:t>e così con </a:t>
            </a:r>
            <a:r>
              <a:rPr sz="1200" spc="-5" dirty="0">
                <a:latin typeface="Times New Roman"/>
                <a:cs typeface="Times New Roman"/>
              </a:rPr>
              <a:t>gli altri sei </a:t>
            </a:r>
            <a:r>
              <a:rPr sz="1200" dirty="0">
                <a:latin typeface="Times New Roman"/>
                <a:cs typeface="Times New Roman"/>
              </a:rPr>
              <a:t>tipi di questi </a:t>
            </a:r>
            <a:r>
              <a:rPr sz="1200" spc="-5" dirty="0">
                <a:latin typeface="Times New Roman"/>
                <a:cs typeface="Times New Roman"/>
              </a:rPr>
              <a:t>angeli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riflettivi.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54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544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73720" cy="406971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63500" marR="433705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(310.9) 28:5.7 </a:t>
            </a:r>
            <a:r>
              <a:rPr sz="1200" dirty="0">
                <a:latin typeface="Times New Roman"/>
                <a:cs typeface="Times New Roman"/>
              </a:rPr>
              <a:t>1. </a:t>
            </a:r>
            <a:r>
              <a:rPr sz="1200" i="1" spc="-5" dirty="0">
                <a:latin typeface="Times New Roman"/>
                <a:cs typeface="Times New Roman"/>
              </a:rPr>
              <a:t>La Voce della Saggezza. </a:t>
            </a:r>
            <a:r>
              <a:rPr sz="1200" spc="-5" dirty="0">
                <a:latin typeface="Times New Roman"/>
                <a:cs typeface="Times New Roman"/>
              </a:rPr>
              <a:t>Alcuni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questi seconafini </a:t>
            </a:r>
            <a:r>
              <a:rPr sz="1200" dirty="0">
                <a:latin typeface="Times New Roman"/>
                <a:cs typeface="Times New Roman"/>
              </a:rPr>
              <a:t>sono in </a:t>
            </a:r>
            <a:r>
              <a:rPr sz="1200" spc="-5" dirty="0">
                <a:latin typeface="Times New Roman"/>
                <a:cs typeface="Times New Roman"/>
              </a:rPr>
              <a:t>perpetuo collegamento con </a:t>
            </a:r>
            <a:r>
              <a:rPr sz="1200" dirty="0">
                <a:latin typeface="Times New Roman"/>
                <a:cs typeface="Times New Roman"/>
              </a:rPr>
              <a:t>le biblioteche viventi del  </a:t>
            </a:r>
            <a:r>
              <a:rPr sz="1200" spc="-5" dirty="0">
                <a:latin typeface="Times New Roman"/>
                <a:cs typeface="Times New Roman"/>
              </a:rPr>
              <a:t>Paradiso, </a:t>
            </a:r>
            <a:r>
              <a:rPr sz="1200" dirty="0">
                <a:latin typeface="Times New Roman"/>
                <a:cs typeface="Times New Roman"/>
              </a:rPr>
              <a:t>i custodi </a:t>
            </a:r>
            <a:r>
              <a:rPr sz="1200" spc="-5" dirty="0">
                <a:latin typeface="Times New Roman"/>
                <a:cs typeface="Times New Roman"/>
              </a:rPr>
              <a:t>della conoscenza facenti </a:t>
            </a:r>
            <a:r>
              <a:rPr sz="1200" dirty="0">
                <a:latin typeface="Times New Roman"/>
                <a:cs typeface="Times New Roman"/>
              </a:rPr>
              <a:t>parte </a:t>
            </a:r>
            <a:r>
              <a:rPr sz="1200" spc="-5" dirty="0">
                <a:latin typeface="Times New Roman"/>
                <a:cs typeface="Times New Roman"/>
              </a:rPr>
              <a:t>dei supernafini </a:t>
            </a:r>
            <a:r>
              <a:rPr sz="1200" dirty="0">
                <a:latin typeface="Times New Roman"/>
                <a:cs typeface="Times New Roman"/>
              </a:rPr>
              <a:t>primari. </a:t>
            </a:r>
            <a:r>
              <a:rPr sz="1200" spc="-5" dirty="0">
                <a:latin typeface="Times New Roman"/>
                <a:cs typeface="Times New Roman"/>
              </a:rPr>
              <a:t>Nel </a:t>
            </a:r>
            <a:r>
              <a:rPr sz="1200" dirty="0">
                <a:latin typeface="Times New Roman"/>
                <a:cs typeface="Times New Roman"/>
              </a:rPr>
              <a:t>servizio </a:t>
            </a:r>
            <a:r>
              <a:rPr sz="1200" spc="-5" dirty="0">
                <a:latin typeface="Times New Roman"/>
                <a:cs typeface="Times New Roman"/>
              </a:rPr>
              <a:t>riflettivo specializzato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Voci </a:t>
            </a:r>
            <a:r>
              <a:rPr sz="1200" spc="5" dirty="0">
                <a:latin typeface="Times New Roman"/>
                <a:cs typeface="Times New Roman"/>
              </a:rPr>
              <a:t>della  </a:t>
            </a:r>
            <a:r>
              <a:rPr sz="1200" spc="-5" dirty="0">
                <a:latin typeface="Times New Roman"/>
                <a:cs typeface="Times New Roman"/>
              </a:rPr>
              <a:t>Saggezza </a:t>
            </a:r>
            <a:r>
              <a:rPr sz="1200" dirty="0">
                <a:latin typeface="Times New Roman"/>
                <a:cs typeface="Times New Roman"/>
              </a:rPr>
              <a:t>sono concentrazioni e </a:t>
            </a:r>
            <a:r>
              <a:rPr sz="1200" spc="-5" dirty="0">
                <a:latin typeface="Times New Roman"/>
                <a:cs typeface="Times New Roman"/>
              </a:rPr>
              <a:t>focalizzazioni viventi, aggiornate, complete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totalmente affidabili della saggezza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coordinata</a:t>
            </a:r>
            <a:endParaRPr sz="1200">
              <a:latin typeface="Times New Roman"/>
              <a:cs typeface="Times New Roman"/>
            </a:endParaRPr>
          </a:p>
          <a:p>
            <a:pPr marL="63500" marR="97155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dell’Universo degli </a:t>
            </a:r>
            <a:r>
              <a:rPr sz="1200" dirty="0">
                <a:latin typeface="Times New Roman"/>
                <a:cs typeface="Times New Roman"/>
              </a:rPr>
              <a:t>Universi. </a:t>
            </a:r>
            <a:r>
              <a:rPr sz="1200" spc="-5" dirty="0">
                <a:latin typeface="Times New Roman"/>
                <a:cs typeface="Times New Roman"/>
              </a:rPr>
              <a:t>Di fronte al </a:t>
            </a:r>
            <a:r>
              <a:rPr sz="1200" dirty="0">
                <a:latin typeface="Times New Roman"/>
                <a:cs typeface="Times New Roman"/>
              </a:rPr>
              <a:t>volume </a:t>
            </a:r>
            <a:r>
              <a:rPr sz="1200" spc="-5" dirty="0">
                <a:latin typeface="Times New Roman"/>
                <a:cs typeface="Times New Roman"/>
              </a:rPr>
              <a:t>quasi </a:t>
            </a:r>
            <a:r>
              <a:rPr sz="1200" dirty="0">
                <a:latin typeface="Times New Roman"/>
                <a:cs typeface="Times New Roman"/>
              </a:rPr>
              <a:t>infinito </a:t>
            </a:r>
            <a:r>
              <a:rPr sz="1200" spc="-5" dirty="0">
                <a:latin typeface="Times New Roman"/>
                <a:cs typeface="Times New Roman"/>
              </a:rPr>
              <a:t>d’informazioni circolanti </a:t>
            </a:r>
            <a:r>
              <a:rPr sz="1200" dirty="0">
                <a:latin typeface="Times New Roman"/>
                <a:cs typeface="Times New Roman"/>
              </a:rPr>
              <a:t>sui </a:t>
            </a:r>
            <a:r>
              <a:rPr sz="1200" spc="-5" dirty="0">
                <a:latin typeface="Times New Roman"/>
                <a:cs typeface="Times New Roman"/>
              </a:rPr>
              <a:t>circuiti principali </a:t>
            </a:r>
            <a:r>
              <a:rPr sz="1200" dirty="0">
                <a:latin typeface="Times New Roman"/>
                <a:cs typeface="Times New Roman"/>
              </a:rPr>
              <a:t>dei Superuniversi,  </a:t>
            </a:r>
            <a:r>
              <a:rPr sz="1200" spc="-5" dirty="0">
                <a:latin typeface="Times New Roman"/>
                <a:cs typeface="Times New Roman"/>
              </a:rPr>
              <a:t>questi esseri meravigliosi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talmente riflettivi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selettivi, </a:t>
            </a:r>
            <a:r>
              <a:rPr sz="1200" dirty="0">
                <a:latin typeface="Times New Roman"/>
                <a:cs typeface="Times New Roman"/>
              </a:rPr>
              <a:t>così sensibili, </a:t>
            </a:r>
            <a:r>
              <a:rPr sz="1200" spc="-1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grado </a:t>
            </a:r>
            <a:r>
              <a:rPr sz="1200" spc="1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separare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ricevere l’essenza </a:t>
            </a:r>
            <a:r>
              <a:rPr sz="1200" dirty="0">
                <a:latin typeface="Times New Roman"/>
                <a:cs typeface="Times New Roman"/>
              </a:rPr>
              <a:t>della  saggezza e di </a:t>
            </a:r>
            <a:r>
              <a:rPr sz="1200" spc="-5" dirty="0">
                <a:latin typeface="Times New Roman"/>
                <a:cs typeface="Times New Roman"/>
              </a:rPr>
              <a:t>trasmettere </a:t>
            </a:r>
            <a:r>
              <a:rPr sz="1200" dirty="0">
                <a:latin typeface="Times New Roman"/>
                <a:cs typeface="Times New Roman"/>
              </a:rPr>
              <a:t>senza </a:t>
            </a:r>
            <a:r>
              <a:rPr sz="1200" spc="-5" dirty="0">
                <a:latin typeface="Times New Roman"/>
                <a:cs typeface="Times New Roman"/>
              </a:rPr>
              <a:t>errori </a:t>
            </a:r>
            <a:r>
              <a:rPr sz="1200" dirty="0">
                <a:latin typeface="Times New Roman"/>
                <a:cs typeface="Times New Roman"/>
              </a:rPr>
              <a:t>questi </a:t>
            </a:r>
            <a:r>
              <a:rPr sz="1200" spc="-5" dirty="0">
                <a:latin typeface="Times New Roman"/>
                <a:cs typeface="Times New Roman"/>
              </a:rPr>
              <a:t>gioielli </a:t>
            </a:r>
            <a:r>
              <a:rPr sz="1200" dirty="0">
                <a:latin typeface="Times New Roman"/>
                <a:cs typeface="Times New Roman"/>
              </a:rPr>
              <a:t>di attività </a:t>
            </a:r>
            <a:r>
              <a:rPr sz="1200" spc="-5" dirty="0">
                <a:latin typeface="Times New Roman"/>
                <a:cs typeface="Times New Roman"/>
              </a:rPr>
              <a:t>mentale ai loro superiori,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Perfettori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Saggezza.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5" dirty="0">
                <a:latin typeface="Times New Roman"/>
                <a:cs typeface="Times New Roman"/>
              </a:rPr>
              <a:t>essi </a:t>
            </a:r>
            <a:r>
              <a:rPr sz="1200" dirty="0">
                <a:latin typeface="Times New Roman"/>
                <a:cs typeface="Times New Roman"/>
              </a:rPr>
              <a:t>operano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</a:t>
            </a:r>
            <a:endParaRPr sz="1200">
              <a:latin typeface="Times New Roman"/>
              <a:cs typeface="Times New Roman"/>
            </a:endParaRPr>
          </a:p>
          <a:p>
            <a:pPr marL="63500" marR="751205">
              <a:lnSpc>
                <a:spcPts val="1380"/>
              </a:lnSpc>
              <a:spcBef>
                <a:spcPts val="5"/>
              </a:spcBef>
            </a:pPr>
            <a:r>
              <a:rPr sz="1200" dirty="0">
                <a:latin typeface="Times New Roman"/>
                <a:cs typeface="Times New Roman"/>
              </a:rPr>
              <a:t>modo </a:t>
            </a:r>
            <a:r>
              <a:rPr sz="1200" spc="-5" dirty="0">
                <a:latin typeface="Times New Roman"/>
                <a:cs typeface="Times New Roman"/>
              </a:rPr>
              <a:t>tale che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Perfettori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Saggezza </a:t>
            </a:r>
            <a:r>
              <a:rPr sz="1200" dirty="0">
                <a:latin typeface="Times New Roman"/>
                <a:cs typeface="Times New Roman"/>
              </a:rPr>
              <a:t>non solo odono le </a:t>
            </a:r>
            <a:r>
              <a:rPr sz="1200" spc="-5" dirty="0">
                <a:latin typeface="Times New Roman"/>
                <a:cs typeface="Times New Roman"/>
              </a:rPr>
              <a:t>espressioni reali </a:t>
            </a:r>
            <a:r>
              <a:rPr sz="1200" dirty="0">
                <a:latin typeface="Times New Roman"/>
                <a:cs typeface="Times New Roman"/>
              </a:rPr>
              <a:t>ed originali di tale saggezza, ma </a:t>
            </a:r>
            <a:r>
              <a:rPr sz="1200" spc="-5" dirty="0">
                <a:latin typeface="Times New Roman"/>
                <a:cs typeface="Times New Roman"/>
              </a:rPr>
              <a:t>vedono </a:t>
            </a:r>
            <a:r>
              <a:rPr sz="1200" dirty="0">
                <a:latin typeface="Times New Roman"/>
                <a:cs typeface="Times New Roman"/>
              </a:rPr>
              <a:t>anche  </a:t>
            </a:r>
            <a:r>
              <a:rPr sz="1200" spc="-5" dirty="0">
                <a:latin typeface="Times New Roman"/>
                <a:cs typeface="Times New Roman"/>
              </a:rPr>
              <a:t>riflettivamente gli esseri stessi,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origine superiore </a:t>
            </a:r>
            <a:r>
              <a:rPr sz="1200" dirty="0">
                <a:latin typeface="Times New Roman"/>
                <a:cs typeface="Times New Roman"/>
              </a:rPr>
              <a:t>od </a:t>
            </a:r>
            <a:r>
              <a:rPr sz="1200" spc="-5" dirty="0">
                <a:latin typeface="Times New Roman"/>
                <a:cs typeface="Times New Roman"/>
              </a:rPr>
              <a:t>inferiore, che </a:t>
            </a:r>
            <a:r>
              <a:rPr sz="1200" dirty="0">
                <a:latin typeface="Times New Roman"/>
                <a:cs typeface="Times New Roman"/>
              </a:rPr>
              <a:t>l’hanno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espressa.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58419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(310.10) 28:5.8 </a:t>
            </a:r>
            <a:r>
              <a:rPr sz="1200" dirty="0">
                <a:latin typeface="Times New Roman"/>
                <a:cs typeface="Times New Roman"/>
              </a:rPr>
              <a:t>Sta </a:t>
            </a:r>
            <a:r>
              <a:rPr sz="1200" spc="-5" dirty="0">
                <a:latin typeface="Times New Roman"/>
                <a:cs typeface="Times New Roman"/>
              </a:rPr>
              <a:t>scritto: “Se </a:t>
            </a:r>
            <a:r>
              <a:rPr sz="1200" dirty="0">
                <a:latin typeface="Times New Roman"/>
                <a:cs typeface="Times New Roman"/>
              </a:rPr>
              <a:t>un uomo </a:t>
            </a:r>
            <a:r>
              <a:rPr sz="1200" spc="-5" dirty="0">
                <a:latin typeface="Times New Roman"/>
                <a:cs typeface="Times New Roman"/>
              </a:rPr>
              <a:t>manca </a:t>
            </a:r>
            <a:r>
              <a:rPr sz="1200" dirty="0">
                <a:latin typeface="Times New Roman"/>
                <a:cs typeface="Times New Roman"/>
              </a:rPr>
              <a:t>di saggezza, </a:t>
            </a:r>
            <a:r>
              <a:rPr sz="1200" spc="-5" dirty="0">
                <a:latin typeface="Times New Roman"/>
                <a:cs typeface="Times New Roman"/>
              </a:rPr>
              <a:t>che chieda.” </a:t>
            </a:r>
            <a:r>
              <a:rPr sz="1200" dirty="0">
                <a:latin typeface="Times New Roman"/>
                <a:cs typeface="Times New Roman"/>
              </a:rPr>
              <a:t>Su </a:t>
            </a:r>
            <a:r>
              <a:rPr sz="1200" spc="-5" dirty="0">
                <a:latin typeface="Times New Roman"/>
                <a:cs typeface="Times New Roman"/>
              </a:rPr>
              <a:t>Uversa, quando </a:t>
            </a:r>
            <a:r>
              <a:rPr sz="1200" dirty="0">
                <a:latin typeface="Times New Roman"/>
                <a:cs typeface="Times New Roman"/>
              </a:rPr>
              <a:t>diventa </a:t>
            </a:r>
            <a:r>
              <a:rPr sz="1200" spc="-5" dirty="0">
                <a:latin typeface="Times New Roman"/>
                <a:cs typeface="Times New Roman"/>
              </a:rPr>
              <a:t>necessario giungere </a:t>
            </a:r>
            <a:r>
              <a:rPr sz="1200" dirty="0">
                <a:latin typeface="Times New Roman"/>
                <a:cs typeface="Times New Roman"/>
              </a:rPr>
              <a:t>a decisioni  </a:t>
            </a:r>
            <a:r>
              <a:rPr sz="1200" spc="-5" dirty="0">
                <a:latin typeface="Times New Roman"/>
                <a:cs typeface="Times New Roman"/>
              </a:rPr>
              <a:t>sagge nelle </a:t>
            </a:r>
            <a:r>
              <a:rPr sz="1200" dirty="0">
                <a:latin typeface="Times New Roman"/>
                <a:cs typeface="Times New Roman"/>
              </a:rPr>
              <a:t>situazioni </a:t>
            </a:r>
            <a:r>
              <a:rPr sz="1200" spc="-5" dirty="0">
                <a:latin typeface="Times New Roman"/>
                <a:cs typeface="Times New Roman"/>
              </a:rPr>
              <a:t>confuse dei </a:t>
            </a:r>
            <a:r>
              <a:rPr sz="1200" dirty="0">
                <a:latin typeface="Times New Roman"/>
                <a:cs typeface="Times New Roman"/>
              </a:rPr>
              <a:t>complessi </a:t>
            </a:r>
            <a:r>
              <a:rPr sz="1200" spc="-5" dirty="0">
                <a:latin typeface="Times New Roman"/>
                <a:cs typeface="Times New Roman"/>
              </a:rPr>
              <a:t>affari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governo di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Superuniverso, quando devono essere applicate sia </a:t>
            </a:r>
            <a:r>
              <a:rPr sz="1200" dirty="0">
                <a:latin typeface="Times New Roman"/>
                <a:cs typeface="Times New Roman"/>
              </a:rPr>
              <a:t>la saggezza  </a:t>
            </a:r>
            <a:r>
              <a:rPr sz="1200" spc="-5" dirty="0">
                <a:latin typeface="Times New Roman"/>
                <a:cs typeface="Times New Roman"/>
              </a:rPr>
              <a:t>della perfezione che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praticabilità, </a:t>
            </a:r>
            <a:r>
              <a:rPr sz="1200" dirty="0">
                <a:latin typeface="Times New Roman"/>
                <a:cs typeface="Times New Roman"/>
              </a:rPr>
              <a:t>allora i </a:t>
            </a:r>
            <a:r>
              <a:rPr sz="1200" spc="-5" dirty="0">
                <a:latin typeface="Times New Roman"/>
                <a:cs typeface="Times New Roman"/>
              </a:rPr>
              <a:t>Perfettori </a:t>
            </a:r>
            <a:r>
              <a:rPr sz="1200" dirty="0">
                <a:latin typeface="Times New Roman"/>
                <a:cs typeface="Times New Roman"/>
              </a:rPr>
              <a:t>di Saggezza </a:t>
            </a:r>
            <a:r>
              <a:rPr sz="1200" spc="-5" dirty="0">
                <a:latin typeface="Times New Roman"/>
                <a:cs typeface="Times New Roman"/>
              </a:rPr>
              <a:t>convocano </a:t>
            </a:r>
            <a:r>
              <a:rPr sz="1200" dirty="0">
                <a:latin typeface="Times New Roman"/>
                <a:cs typeface="Times New Roman"/>
              </a:rPr>
              <a:t>una batteria di Voci della Saggezza </a:t>
            </a:r>
            <a:r>
              <a:rPr sz="1200" spc="-5" dirty="0">
                <a:latin typeface="Times New Roman"/>
                <a:cs typeface="Times New Roman"/>
              </a:rPr>
              <a:t>e, con </a:t>
            </a:r>
            <a:r>
              <a:rPr sz="1200" spc="5" dirty="0">
                <a:latin typeface="Times New Roman"/>
                <a:cs typeface="Times New Roman"/>
              </a:rPr>
              <a:t>la  </a:t>
            </a:r>
            <a:r>
              <a:rPr sz="1200" spc="-5" dirty="0">
                <a:latin typeface="Times New Roman"/>
                <a:cs typeface="Times New Roman"/>
              </a:rPr>
              <a:t>consumata abilità del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ordine, sincronizzano ed orientano </a:t>
            </a:r>
            <a:r>
              <a:rPr sz="1200" dirty="0">
                <a:latin typeface="Times New Roman"/>
                <a:cs typeface="Times New Roman"/>
              </a:rPr>
              <a:t>in modo </a:t>
            </a:r>
            <a:r>
              <a:rPr sz="1200" spc="-5" dirty="0">
                <a:latin typeface="Times New Roman"/>
                <a:cs typeface="Times New Roman"/>
              </a:rPr>
              <a:t>tale questi ricevitori viventi della saggezza che sta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spc="5" dirty="0">
                <a:latin typeface="Times New Roman"/>
                <a:cs typeface="Times New Roman"/>
              </a:rPr>
              <a:t>nelle</a:t>
            </a:r>
            <a:endParaRPr sz="1200">
              <a:latin typeface="Times New Roman"/>
              <a:cs typeface="Times New Roman"/>
            </a:endParaRPr>
          </a:p>
          <a:p>
            <a:pPr marL="63500" marR="314325" algn="just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menti e </a:t>
            </a:r>
            <a:r>
              <a:rPr sz="1200" spc="-5" dirty="0">
                <a:latin typeface="Times New Roman"/>
                <a:cs typeface="Times New Roman"/>
              </a:rPr>
              <a:t>che circola nell’Universo degli Universi, che immediatamente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queste voci secorafiche </a:t>
            </a:r>
            <a:r>
              <a:rPr sz="1200" dirty="0">
                <a:latin typeface="Times New Roman"/>
                <a:cs typeface="Times New Roman"/>
              </a:rPr>
              <a:t>esce una corrente di saggezza  divina </a:t>
            </a:r>
            <a:r>
              <a:rPr sz="1200" spc="-5" dirty="0">
                <a:latin typeface="Times New Roman"/>
                <a:cs typeface="Times New Roman"/>
              </a:rPr>
              <a:t>proveniente </a:t>
            </a:r>
            <a:r>
              <a:rPr sz="1200" dirty="0">
                <a:latin typeface="Times New Roman"/>
                <a:cs typeface="Times New Roman"/>
              </a:rPr>
              <a:t>dall’Universo soprastante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un fiume </a:t>
            </a:r>
            <a:r>
              <a:rPr sz="1200" spc="-5" dirty="0">
                <a:latin typeface="Times New Roman"/>
                <a:cs typeface="Times New Roman"/>
              </a:rPr>
              <a:t>di </a:t>
            </a:r>
            <a:r>
              <a:rPr sz="1200" dirty="0">
                <a:latin typeface="Times New Roman"/>
                <a:cs typeface="Times New Roman"/>
              </a:rPr>
              <a:t>saggezza </a:t>
            </a:r>
            <a:r>
              <a:rPr sz="1200" spc="-5" dirty="0">
                <a:latin typeface="Times New Roman"/>
                <a:cs typeface="Times New Roman"/>
              </a:rPr>
              <a:t>pratica proveniente </a:t>
            </a:r>
            <a:r>
              <a:rPr sz="1200" dirty="0">
                <a:latin typeface="Times New Roman"/>
                <a:cs typeface="Times New Roman"/>
              </a:rPr>
              <a:t>dalle menti più </a:t>
            </a:r>
            <a:r>
              <a:rPr sz="1200" spc="-5" dirty="0">
                <a:latin typeface="Times New Roman"/>
                <a:cs typeface="Times New Roman"/>
              </a:rPr>
              <a:t>elevate degli Universi  </a:t>
            </a:r>
            <a:r>
              <a:rPr sz="1200" dirty="0">
                <a:latin typeface="Times New Roman"/>
                <a:cs typeface="Times New Roman"/>
              </a:rPr>
              <a:t>sottostanti.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 marR="31305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(311.1) 28:5.9 </a:t>
            </a:r>
            <a:r>
              <a:rPr sz="1200" dirty="0">
                <a:latin typeface="Times New Roman"/>
                <a:cs typeface="Times New Roman"/>
              </a:rPr>
              <a:t>Se </a:t>
            </a:r>
            <a:r>
              <a:rPr sz="1200" spc="-5" dirty="0">
                <a:latin typeface="Times New Roman"/>
                <a:cs typeface="Times New Roman"/>
              </a:rPr>
              <a:t>insorge </a:t>
            </a:r>
            <a:r>
              <a:rPr sz="1200" dirty="0">
                <a:latin typeface="Times New Roman"/>
                <a:cs typeface="Times New Roman"/>
              </a:rPr>
              <a:t>confusione </a:t>
            </a:r>
            <a:r>
              <a:rPr sz="1200" spc="-5" dirty="0">
                <a:latin typeface="Times New Roman"/>
                <a:cs typeface="Times New Roman"/>
              </a:rPr>
              <a:t>riguardo all’armonizzazione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queste </a:t>
            </a:r>
            <a:r>
              <a:rPr sz="1200" dirty="0">
                <a:latin typeface="Times New Roman"/>
                <a:cs typeface="Times New Roman"/>
              </a:rPr>
              <a:t>due </a:t>
            </a:r>
            <a:r>
              <a:rPr sz="1200" spc="-5" dirty="0">
                <a:latin typeface="Times New Roman"/>
                <a:cs typeface="Times New Roman"/>
              </a:rPr>
              <a:t>versioni </a:t>
            </a:r>
            <a:r>
              <a:rPr sz="1200" dirty="0">
                <a:latin typeface="Times New Roman"/>
                <a:cs typeface="Times New Roman"/>
              </a:rPr>
              <a:t>della saggezza, è </a:t>
            </a:r>
            <a:r>
              <a:rPr sz="1200" spc="-5" dirty="0">
                <a:latin typeface="Times New Roman"/>
                <a:cs typeface="Times New Roman"/>
              </a:rPr>
              <a:t>fatto </a:t>
            </a:r>
            <a:r>
              <a:rPr sz="1200" dirty="0">
                <a:latin typeface="Times New Roman"/>
                <a:cs typeface="Times New Roman"/>
              </a:rPr>
              <a:t>subito </a:t>
            </a:r>
            <a:r>
              <a:rPr sz="1200" spc="-5" dirty="0">
                <a:latin typeface="Times New Roman"/>
                <a:cs typeface="Times New Roman"/>
              </a:rPr>
              <a:t>appello ai  Consiglieri Divini, che </a:t>
            </a:r>
            <a:r>
              <a:rPr sz="1200" dirty="0">
                <a:latin typeface="Times New Roman"/>
                <a:cs typeface="Times New Roman"/>
              </a:rPr>
              <a:t>decidono </a:t>
            </a:r>
            <a:r>
              <a:rPr sz="1200" spc="-5" dirty="0">
                <a:latin typeface="Times New Roman"/>
                <a:cs typeface="Times New Roman"/>
              </a:rPr>
              <a:t>all’istante sulla </a:t>
            </a:r>
            <a:r>
              <a:rPr sz="1200" dirty="0">
                <a:latin typeface="Times New Roman"/>
                <a:cs typeface="Times New Roman"/>
              </a:rPr>
              <a:t>combinazione </a:t>
            </a:r>
            <a:r>
              <a:rPr sz="1200" spc="-5" dirty="0">
                <a:latin typeface="Times New Roman"/>
                <a:cs typeface="Times New Roman"/>
              </a:rPr>
              <a:t>appropriata del </a:t>
            </a:r>
            <a:r>
              <a:rPr sz="1200" dirty="0">
                <a:latin typeface="Times New Roman"/>
                <a:cs typeface="Times New Roman"/>
              </a:rPr>
              <a:t>modo di </a:t>
            </a:r>
            <a:r>
              <a:rPr sz="1200" spc="-5" dirty="0">
                <a:latin typeface="Times New Roman"/>
                <a:cs typeface="Times New Roman"/>
              </a:rPr>
              <a:t>procedere. </a:t>
            </a:r>
            <a:r>
              <a:rPr sz="1200" spc="5" dirty="0">
                <a:latin typeface="Times New Roman"/>
                <a:cs typeface="Times New Roman"/>
              </a:rPr>
              <a:t>Se </a:t>
            </a:r>
            <a:r>
              <a:rPr sz="1200" spc="-5" dirty="0">
                <a:latin typeface="Times New Roman"/>
                <a:cs typeface="Times New Roman"/>
              </a:rPr>
              <a:t>c’è </a:t>
            </a:r>
            <a:r>
              <a:rPr sz="1200" dirty="0">
                <a:latin typeface="Times New Roman"/>
                <a:cs typeface="Times New Roman"/>
              </a:rPr>
              <a:t>qualche dubbio  </a:t>
            </a:r>
            <a:r>
              <a:rPr sz="1200" spc="-5" dirty="0">
                <a:latin typeface="Times New Roman"/>
                <a:cs typeface="Times New Roman"/>
              </a:rPr>
              <a:t>sull’autenticità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qualcosa proveniente </a:t>
            </a:r>
            <a:r>
              <a:rPr sz="1200" dirty="0">
                <a:latin typeface="Times New Roman"/>
                <a:cs typeface="Times New Roman"/>
              </a:rPr>
              <a:t>dai </a:t>
            </a:r>
            <a:r>
              <a:rPr sz="1200" spc="-5" dirty="0">
                <a:latin typeface="Times New Roman"/>
                <a:cs typeface="Times New Roman"/>
              </a:rPr>
              <a:t>regni </a:t>
            </a:r>
            <a:r>
              <a:rPr sz="1200" spc="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cui si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diffusa una </a:t>
            </a:r>
            <a:r>
              <a:rPr sz="1200" dirty="0">
                <a:latin typeface="Times New Roman"/>
                <a:cs typeface="Times New Roman"/>
              </a:rPr>
              <a:t>ribellione, </a:t>
            </a:r>
            <a:r>
              <a:rPr sz="1200" spc="-5" dirty="0">
                <a:latin typeface="Times New Roman"/>
                <a:cs typeface="Times New Roman"/>
              </a:rPr>
              <a:t>ci si appella ai </a:t>
            </a:r>
            <a:r>
              <a:rPr sz="1200" dirty="0">
                <a:latin typeface="Times New Roman"/>
                <a:cs typeface="Times New Roman"/>
              </a:rPr>
              <a:t>Censori, i quali, con i loro  </a:t>
            </a:r>
            <a:r>
              <a:rPr sz="1200" spc="-5" dirty="0">
                <a:latin typeface="Times New Roman"/>
                <a:cs typeface="Times New Roman"/>
              </a:rPr>
              <a:t>Discernitori degli </a:t>
            </a:r>
            <a:r>
              <a:rPr sz="1200" dirty="0">
                <a:latin typeface="Times New Roman"/>
                <a:cs typeface="Times New Roman"/>
              </a:rPr>
              <a:t>Spiriti, </a:t>
            </a:r>
            <a:r>
              <a:rPr sz="1200" spc="-5" dirty="0">
                <a:latin typeface="Times New Roman"/>
                <a:cs typeface="Times New Roman"/>
              </a:rPr>
              <a:t>sono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grado </a:t>
            </a:r>
            <a:r>
              <a:rPr sz="1200" dirty="0">
                <a:latin typeface="Times New Roman"/>
                <a:cs typeface="Times New Roman"/>
              </a:rPr>
              <a:t>di determinare immediatamente “quale </a:t>
            </a:r>
            <a:r>
              <a:rPr sz="1200" spc="-5" dirty="0">
                <a:latin typeface="Times New Roman"/>
                <a:cs typeface="Times New Roman"/>
              </a:rPr>
              <a:t>genere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spirito” </a:t>
            </a:r>
            <a:r>
              <a:rPr sz="1200" dirty="0">
                <a:latin typeface="Times New Roman"/>
                <a:cs typeface="Times New Roman"/>
              </a:rPr>
              <a:t>ha </a:t>
            </a:r>
            <a:r>
              <a:rPr sz="1200" spc="-5" dirty="0">
                <a:latin typeface="Times New Roman"/>
                <a:cs typeface="Times New Roman"/>
              </a:rPr>
              <a:t>attivato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consulente. </a:t>
            </a:r>
            <a:r>
              <a:rPr sz="1200" spc="-15" dirty="0">
                <a:latin typeface="Times New Roman"/>
                <a:cs typeface="Times New Roman"/>
              </a:rPr>
              <a:t>In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tal</a:t>
            </a:r>
            <a:endParaRPr sz="1200">
              <a:latin typeface="Times New Roman"/>
              <a:cs typeface="Times New Roman"/>
            </a:endParaRPr>
          </a:p>
          <a:p>
            <a:pPr marL="63500" marR="43180">
              <a:lnSpc>
                <a:spcPts val="1380"/>
              </a:lnSpc>
              <a:spcBef>
                <a:spcPts val="35"/>
              </a:spcBef>
            </a:pPr>
            <a:r>
              <a:rPr sz="1200" dirty="0">
                <a:latin typeface="Times New Roman"/>
                <a:cs typeface="Times New Roman"/>
              </a:rPr>
              <a:t>modo la </a:t>
            </a:r>
            <a:r>
              <a:rPr sz="1200" spc="-5" dirty="0">
                <a:latin typeface="Times New Roman"/>
                <a:cs typeface="Times New Roman"/>
              </a:rPr>
              <a:t>saggezza delle </a:t>
            </a:r>
            <a:r>
              <a:rPr sz="1200" dirty="0">
                <a:latin typeface="Times New Roman"/>
                <a:cs typeface="Times New Roman"/>
              </a:rPr>
              <a:t>ere e </a:t>
            </a:r>
            <a:r>
              <a:rPr sz="1200" spc="-5" dirty="0">
                <a:latin typeface="Times New Roman"/>
                <a:cs typeface="Times New Roman"/>
              </a:rPr>
              <a:t>l’intelletto del </a:t>
            </a:r>
            <a:r>
              <a:rPr sz="1200" dirty="0">
                <a:latin typeface="Times New Roman"/>
                <a:cs typeface="Times New Roman"/>
              </a:rPr>
              <a:t>momento </a:t>
            </a:r>
            <a:r>
              <a:rPr sz="1200" spc="-5" dirty="0">
                <a:latin typeface="Times New Roman"/>
                <a:cs typeface="Times New Roman"/>
              </a:rPr>
              <a:t>sono sempre presenti negli Antichi dei </a:t>
            </a:r>
            <a:r>
              <a:rPr sz="1200" dirty="0">
                <a:latin typeface="Times New Roman"/>
                <a:cs typeface="Times New Roman"/>
              </a:rPr>
              <a:t>Giorni, </a:t>
            </a:r>
            <a:r>
              <a:rPr sz="1200" spc="-5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un libro </a:t>
            </a:r>
            <a:r>
              <a:rPr sz="1200" spc="-5" dirty="0">
                <a:latin typeface="Times New Roman"/>
                <a:cs typeface="Times New Roman"/>
              </a:rPr>
              <a:t>aperto davanti al 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sguardo benevolo.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54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545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88325" cy="40716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163195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(311.2) 28:5.10 </a:t>
            </a:r>
            <a:r>
              <a:rPr sz="1200" spc="-5" dirty="0">
                <a:latin typeface="Times New Roman"/>
                <a:cs typeface="Times New Roman"/>
              </a:rPr>
              <a:t>Voi </a:t>
            </a:r>
            <a:r>
              <a:rPr sz="1200" dirty="0">
                <a:latin typeface="Times New Roman"/>
                <a:cs typeface="Times New Roman"/>
              </a:rPr>
              <a:t>potete </a:t>
            </a:r>
            <a:r>
              <a:rPr sz="1200" spc="-5" dirty="0">
                <a:latin typeface="Times New Roman"/>
                <a:cs typeface="Times New Roman"/>
              </a:rPr>
              <a:t>comprendere </a:t>
            </a:r>
            <a:r>
              <a:rPr sz="1200" dirty="0">
                <a:latin typeface="Times New Roman"/>
                <a:cs typeface="Times New Roman"/>
              </a:rPr>
              <a:t>solo </a:t>
            </a:r>
            <a:r>
              <a:rPr sz="1200" spc="-5" dirty="0">
                <a:latin typeface="Times New Roman"/>
                <a:cs typeface="Times New Roman"/>
              </a:rPr>
              <a:t>vagamente che </a:t>
            </a:r>
            <a:r>
              <a:rPr sz="1200" dirty="0">
                <a:latin typeface="Times New Roman"/>
                <a:cs typeface="Times New Roman"/>
              </a:rPr>
              <a:t>cosa </a:t>
            </a:r>
            <a:r>
              <a:rPr sz="1200" spc="-5" dirty="0">
                <a:latin typeface="Times New Roman"/>
                <a:cs typeface="Times New Roman"/>
              </a:rPr>
              <a:t>significhi </a:t>
            </a:r>
            <a:r>
              <a:rPr sz="1200" dirty="0">
                <a:latin typeface="Times New Roman"/>
                <a:cs typeface="Times New Roman"/>
              </a:rPr>
              <a:t>tutto </a:t>
            </a:r>
            <a:r>
              <a:rPr sz="1200" spc="-5" dirty="0">
                <a:latin typeface="Times New Roman"/>
                <a:cs typeface="Times New Roman"/>
              </a:rPr>
              <a:t>ciò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coloro che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responsabili della </a:t>
            </a:r>
            <a:r>
              <a:rPr sz="1200" dirty="0">
                <a:latin typeface="Times New Roman"/>
                <a:cs typeface="Times New Roman"/>
              </a:rPr>
              <a:t>conduzione  </a:t>
            </a:r>
            <a:r>
              <a:rPr sz="1200" spc="-5" dirty="0">
                <a:latin typeface="Times New Roman"/>
                <a:cs typeface="Times New Roman"/>
              </a:rPr>
              <a:t>dei governi dei Superuniversi. L’immensità </a:t>
            </a:r>
            <a:r>
              <a:rPr sz="1200" dirty="0">
                <a:latin typeface="Times New Roman"/>
                <a:cs typeface="Times New Roman"/>
              </a:rPr>
              <a:t>e la portata di queste </a:t>
            </a:r>
            <a:r>
              <a:rPr sz="1200" spc="-5" dirty="0">
                <a:latin typeface="Times New Roman"/>
                <a:cs typeface="Times New Roman"/>
              </a:rPr>
              <a:t>operazioni </a:t>
            </a:r>
            <a:r>
              <a:rPr sz="1200" dirty="0">
                <a:latin typeface="Times New Roman"/>
                <a:cs typeface="Times New Roman"/>
              </a:rPr>
              <a:t>sono totalmente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di là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concezione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finita.</a:t>
            </a:r>
            <a:endParaRPr sz="1200">
              <a:latin typeface="Times New Roman"/>
              <a:cs typeface="Times New Roman"/>
            </a:endParaRPr>
          </a:p>
          <a:p>
            <a:pPr marL="76200" marR="15621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voi </a:t>
            </a:r>
            <a:r>
              <a:rPr sz="1200" spc="-5" dirty="0">
                <a:latin typeface="Times New Roman"/>
                <a:cs typeface="Times New Roman"/>
              </a:rPr>
              <a:t>sarete, come </a:t>
            </a:r>
            <a:r>
              <a:rPr sz="1200" dirty="0">
                <a:latin typeface="Times New Roman"/>
                <a:cs typeface="Times New Roman"/>
              </a:rPr>
              <a:t>io </a:t>
            </a:r>
            <a:r>
              <a:rPr sz="1200" spc="-5" dirty="0">
                <a:latin typeface="Times New Roman"/>
                <a:cs typeface="Times New Roman"/>
              </a:rPr>
              <a:t>sono stato ripetutamente, nelle </a:t>
            </a:r>
            <a:r>
              <a:rPr sz="1200" dirty="0">
                <a:latin typeface="Times New Roman"/>
                <a:cs typeface="Times New Roman"/>
              </a:rPr>
              <a:t>sale speciali di </a:t>
            </a:r>
            <a:r>
              <a:rPr sz="1200" spc="-5" dirty="0">
                <a:latin typeface="Times New Roman"/>
                <a:cs typeface="Times New Roman"/>
              </a:rPr>
              <a:t>ricezione del tempio della </a:t>
            </a:r>
            <a:r>
              <a:rPr sz="1200" dirty="0">
                <a:latin typeface="Times New Roman"/>
                <a:cs typeface="Times New Roman"/>
              </a:rPr>
              <a:t>saggezza </a:t>
            </a:r>
            <a:r>
              <a:rPr sz="1200" spc="-5" dirty="0">
                <a:latin typeface="Times New Roman"/>
                <a:cs typeface="Times New Roman"/>
              </a:rPr>
              <a:t>su Uversa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5" dirty="0">
                <a:latin typeface="Times New Roman"/>
                <a:cs typeface="Times New Roman"/>
              </a:rPr>
              <a:t>vedrete  </a:t>
            </a:r>
            <a:r>
              <a:rPr sz="1200" dirty="0">
                <a:latin typeface="Times New Roman"/>
                <a:cs typeface="Times New Roman"/>
              </a:rPr>
              <a:t>tutto ciò </a:t>
            </a:r>
            <a:r>
              <a:rPr sz="1200" spc="-5" dirty="0">
                <a:latin typeface="Times New Roman"/>
                <a:cs typeface="Times New Roman"/>
              </a:rPr>
              <a:t>verificarsi </a:t>
            </a:r>
            <a:r>
              <a:rPr sz="1200" dirty="0">
                <a:latin typeface="Times New Roman"/>
                <a:cs typeface="Times New Roman"/>
              </a:rPr>
              <a:t>effettivamente, </a:t>
            </a:r>
            <a:r>
              <a:rPr sz="1200" spc="-5" dirty="0">
                <a:latin typeface="Times New Roman"/>
                <a:cs typeface="Times New Roman"/>
              </a:rPr>
              <a:t>sarete spinti all’adorazione dalla </a:t>
            </a:r>
            <a:r>
              <a:rPr sz="1200" dirty="0">
                <a:latin typeface="Times New Roman"/>
                <a:cs typeface="Times New Roman"/>
              </a:rPr>
              <a:t>perfezione </a:t>
            </a:r>
            <a:r>
              <a:rPr sz="1200" spc="-5" dirty="0">
                <a:latin typeface="Times New Roman"/>
                <a:cs typeface="Times New Roman"/>
              </a:rPr>
              <a:t>della complessità </a:t>
            </a:r>
            <a:r>
              <a:rPr sz="1200" dirty="0">
                <a:latin typeface="Times New Roman"/>
                <a:cs typeface="Times New Roman"/>
              </a:rPr>
              <a:t>e dalla sicurezza </a:t>
            </a:r>
            <a:r>
              <a:rPr sz="1200" spc="-5" dirty="0">
                <a:latin typeface="Times New Roman"/>
                <a:cs typeface="Times New Roman"/>
              </a:rPr>
              <a:t>del  funzionamento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comunicazioni interplanetarie degli </a:t>
            </a:r>
            <a:r>
              <a:rPr sz="1200" dirty="0">
                <a:latin typeface="Times New Roman"/>
                <a:cs typeface="Times New Roman"/>
              </a:rPr>
              <a:t>Universi. </a:t>
            </a:r>
            <a:r>
              <a:rPr sz="1200" spc="-5" dirty="0">
                <a:latin typeface="Times New Roman"/>
                <a:cs typeface="Times New Roman"/>
              </a:rPr>
              <a:t>Renderete omaggio </a:t>
            </a:r>
            <a:r>
              <a:rPr sz="1200" dirty="0">
                <a:latin typeface="Times New Roman"/>
                <a:cs typeface="Times New Roman"/>
              </a:rPr>
              <a:t>alla </a:t>
            </a:r>
            <a:r>
              <a:rPr sz="1200" spc="-5" dirty="0">
                <a:latin typeface="Times New Roman"/>
                <a:cs typeface="Times New Roman"/>
              </a:rPr>
              <a:t>saggezza </a:t>
            </a:r>
            <a:r>
              <a:rPr sz="1200" dirty="0">
                <a:latin typeface="Times New Roman"/>
                <a:cs typeface="Times New Roman"/>
              </a:rPr>
              <a:t>divina e </a:t>
            </a:r>
            <a:r>
              <a:rPr sz="1200" spc="-5" dirty="0">
                <a:latin typeface="Times New Roman"/>
                <a:cs typeface="Times New Roman"/>
              </a:rPr>
              <a:t>alla </a:t>
            </a:r>
            <a:r>
              <a:rPr sz="1200" dirty="0">
                <a:latin typeface="Times New Roman"/>
                <a:cs typeface="Times New Roman"/>
              </a:rPr>
              <a:t>bontà </a:t>
            </a:r>
            <a:r>
              <a:rPr sz="1200" spc="-5" dirty="0">
                <a:latin typeface="Times New Roman"/>
                <a:cs typeface="Times New Roman"/>
              </a:rPr>
              <a:t>degli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Dei,</a:t>
            </a:r>
            <a:endParaRPr sz="1200">
              <a:latin typeface="Times New Roman"/>
              <a:cs typeface="Times New Roman"/>
            </a:endParaRPr>
          </a:p>
          <a:p>
            <a:pPr marL="76200" marR="6858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che fanno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piani </a:t>
            </a:r>
            <a:r>
              <a:rPr sz="1200" dirty="0">
                <a:latin typeface="Times New Roman"/>
                <a:cs typeface="Times New Roman"/>
              </a:rPr>
              <a:t>e li </a:t>
            </a:r>
            <a:r>
              <a:rPr sz="1200" spc="-5" dirty="0">
                <a:latin typeface="Times New Roman"/>
                <a:cs typeface="Times New Roman"/>
              </a:rPr>
              <a:t>mettono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esecuzione con </a:t>
            </a:r>
            <a:r>
              <a:rPr sz="1200" dirty="0">
                <a:latin typeface="Times New Roman"/>
                <a:cs typeface="Times New Roman"/>
              </a:rPr>
              <a:t>una tecnica </a:t>
            </a:r>
            <a:r>
              <a:rPr sz="1200" spc="-5" dirty="0">
                <a:latin typeface="Times New Roman"/>
                <a:cs typeface="Times New Roman"/>
              </a:rPr>
              <a:t>così </a:t>
            </a:r>
            <a:r>
              <a:rPr sz="1200" dirty="0">
                <a:latin typeface="Times New Roman"/>
                <a:cs typeface="Times New Roman"/>
              </a:rPr>
              <a:t>stupenda. E </a:t>
            </a:r>
            <a:r>
              <a:rPr sz="1200" spc="-5" dirty="0">
                <a:latin typeface="Times New Roman"/>
                <a:cs typeface="Times New Roman"/>
              </a:rPr>
              <a:t>queste cose avvengono effettivamente come </a:t>
            </a:r>
            <a:r>
              <a:rPr sz="1200" dirty="0">
                <a:latin typeface="Times New Roman"/>
                <a:cs typeface="Times New Roman"/>
              </a:rPr>
              <a:t>io le ho  </a:t>
            </a:r>
            <a:r>
              <a:rPr sz="1200" spc="-5" dirty="0">
                <a:latin typeface="Times New Roman"/>
                <a:cs typeface="Times New Roman"/>
              </a:rPr>
              <a:t>descritte.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14986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(311.3) 28:5.11 </a:t>
            </a:r>
            <a:r>
              <a:rPr sz="1200" dirty="0">
                <a:latin typeface="Times New Roman"/>
                <a:cs typeface="Times New Roman"/>
              </a:rPr>
              <a:t>2. </a:t>
            </a:r>
            <a:r>
              <a:rPr sz="1200" i="1" spc="-5" dirty="0">
                <a:latin typeface="Times New Roman"/>
                <a:cs typeface="Times New Roman"/>
              </a:rPr>
              <a:t>L’Anima della Filosofia. </a:t>
            </a:r>
            <a:r>
              <a:rPr sz="1200" spc="-5" dirty="0">
                <a:latin typeface="Times New Roman"/>
                <a:cs typeface="Times New Roman"/>
              </a:rPr>
              <a:t>Questi meravigliosi </a:t>
            </a:r>
            <a:r>
              <a:rPr sz="1200" dirty="0">
                <a:latin typeface="Times New Roman"/>
                <a:cs typeface="Times New Roman"/>
              </a:rPr>
              <a:t>educatori </a:t>
            </a:r>
            <a:r>
              <a:rPr sz="1200" spc="-5" dirty="0">
                <a:latin typeface="Times New Roman"/>
                <a:cs typeface="Times New Roman"/>
              </a:rPr>
              <a:t>sono anch’essi assegnati ai Perfettori </a:t>
            </a:r>
            <a:r>
              <a:rPr sz="1200" dirty="0">
                <a:latin typeface="Times New Roman"/>
                <a:cs typeface="Times New Roman"/>
              </a:rPr>
              <a:t>di Saggezza </a:t>
            </a:r>
            <a:r>
              <a:rPr sz="1200" spc="-5" dirty="0">
                <a:latin typeface="Times New Roman"/>
                <a:cs typeface="Times New Roman"/>
              </a:rPr>
              <a:t>e, </a:t>
            </a:r>
            <a:r>
              <a:rPr sz="1200" dirty="0">
                <a:latin typeface="Times New Roman"/>
                <a:cs typeface="Times New Roman"/>
              </a:rPr>
              <a:t>quando  non </a:t>
            </a:r>
            <a:r>
              <a:rPr sz="1200" spc="-5" dirty="0">
                <a:latin typeface="Times New Roman"/>
                <a:cs typeface="Times New Roman"/>
              </a:rPr>
              <a:t>hanno ricevuto </a:t>
            </a:r>
            <a:r>
              <a:rPr sz="1200" dirty="0">
                <a:latin typeface="Times New Roman"/>
                <a:cs typeface="Times New Roman"/>
              </a:rPr>
              <a:t>altre </a:t>
            </a:r>
            <a:r>
              <a:rPr sz="1200" spc="-5" dirty="0">
                <a:latin typeface="Times New Roman"/>
                <a:cs typeface="Times New Roman"/>
              </a:rPr>
              <a:t>direttive, restano </a:t>
            </a:r>
            <a:r>
              <a:rPr sz="1200" dirty="0">
                <a:latin typeface="Times New Roman"/>
                <a:cs typeface="Times New Roman"/>
              </a:rPr>
              <a:t>in sincronia </a:t>
            </a:r>
            <a:r>
              <a:rPr sz="1200" spc="-5" dirty="0">
                <a:latin typeface="Times New Roman"/>
                <a:cs typeface="Times New Roman"/>
              </a:rPr>
              <a:t>focale con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maestri </a:t>
            </a:r>
            <a:r>
              <a:rPr sz="1200" dirty="0">
                <a:latin typeface="Times New Roman"/>
                <a:cs typeface="Times New Roman"/>
              </a:rPr>
              <a:t>di filosofia </a:t>
            </a:r>
            <a:r>
              <a:rPr sz="1200" spc="-5" dirty="0">
                <a:latin typeface="Times New Roman"/>
                <a:cs typeface="Times New Roman"/>
              </a:rPr>
              <a:t>del Paradiso. Immaginate </a:t>
            </a:r>
            <a:r>
              <a:rPr sz="1200" dirty="0">
                <a:latin typeface="Times New Roman"/>
                <a:cs typeface="Times New Roman"/>
              </a:rPr>
              <a:t>di porvi, </a:t>
            </a:r>
            <a:r>
              <a:rPr sz="1200" spc="-5" dirty="0">
                <a:latin typeface="Times New Roman"/>
                <a:cs typeface="Times New Roman"/>
              </a:rPr>
              <a:t>per così  dire, davanti ad </a:t>
            </a:r>
            <a:r>
              <a:rPr sz="1200" dirty="0">
                <a:latin typeface="Times New Roman"/>
                <a:cs typeface="Times New Roman"/>
              </a:rPr>
              <a:t>un enorme </a:t>
            </a:r>
            <a:r>
              <a:rPr sz="1200" spc="-5" dirty="0">
                <a:latin typeface="Times New Roman"/>
                <a:cs typeface="Times New Roman"/>
              </a:rPr>
              <a:t>specchio vivente </a:t>
            </a:r>
            <a:r>
              <a:rPr sz="1200" dirty="0">
                <a:latin typeface="Times New Roman"/>
                <a:cs typeface="Times New Roman"/>
              </a:rPr>
              <a:t>e che </a:t>
            </a:r>
            <a:r>
              <a:rPr sz="1200" spc="-5" dirty="0">
                <a:latin typeface="Times New Roman"/>
                <a:cs typeface="Times New Roman"/>
              </a:rPr>
              <a:t>invece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scorgervi </a:t>
            </a:r>
            <a:r>
              <a:rPr sz="1200" dirty="0">
                <a:latin typeface="Times New Roman"/>
                <a:cs typeface="Times New Roman"/>
              </a:rPr>
              <a:t>le sembianze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vostro io </a:t>
            </a:r>
            <a:r>
              <a:rPr sz="1200" spc="-5" dirty="0">
                <a:latin typeface="Times New Roman"/>
                <a:cs typeface="Times New Roman"/>
              </a:rPr>
              <a:t>finito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materiale </a:t>
            </a:r>
            <a:r>
              <a:rPr sz="1200" dirty="0">
                <a:latin typeface="Times New Roman"/>
                <a:cs typeface="Times New Roman"/>
              </a:rPr>
              <a:t>percepiate  </a:t>
            </a:r>
            <a:r>
              <a:rPr sz="1200" spc="-5" dirty="0">
                <a:latin typeface="Times New Roman"/>
                <a:cs typeface="Times New Roman"/>
              </a:rPr>
              <a:t>un’immagine </a:t>
            </a:r>
            <a:r>
              <a:rPr sz="1200" dirty="0">
                <a:latin typeface="Times New Roman"/>
                <a:cs typeface="Times New Roman"/>
              </a:rPr>
              <a:t>della saggezza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divinità e </a:t>
            </a:r>
            <a:r>
              <a:rPr sz="1200" spc="-5" dirty="0">
                <a:latin typeface="Times New Roman"/>
                <a:cs typeface="Times New Roman"/>
              </a:rPr>
              <a:t>della filosofia del Paradiso.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se si desidera “incarnare” questa filosofia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perfezione,  </a:t>
            </a:r>
            <a:r>
              <a:rPr sz="1200" dirty="0">
                <a:latin typeface="Times New Roman"/>
                <a:cs typeface="Times New Roman"/>
              </a:rPr>
              <a:t>di diluirla in modo da </a:t>
            </a:r>
            <a:r>
              <a:rPr sz="1200" spc="-5" dirty="0">
                <a:latin typeface="Times New Roman"/>
                <a:cs typeface="Times New Roman"/>
              </a:rPr>
              <a:t>renderne </a:t>
            </a:r>
            <a:r>
              <a:rPr sz="1200" dirty="0">
                <a:latin typeface="Times New Roman"/>
                <a:cs typeface="Times New Roman"/>
              </a:rPr>
              <a:t>possibile </a:t>
            </a:r>
            <a:r>
              <a:rPr sz="1200" spc="-5" dirty="0">
                <a:latin typeface="Times New Roman"/>
                <a:cs typeface="Times New Roman"/>
              </a:rPr>
              <a:t>l’applicazione alle </a:t>
            </a:r>
            <a:r>
              <a:rPr sz="1200" dirty="0">
                <a:latin typeface="Times New Roman"/>
                <a:cs typeface="Times New Roman"/>
              </a:rPr>
              <a:t>umili </a:t>
            </a:r>
            <a:r>
              <a:rPr sz="1200" spc="-5" dirty="0">
                <a:latin typeface="Times New Roman"/>
                <a:cs typeface="Times New Roman"/>
              </a:rPr>
              <a:t>genti dei </a:t>
            </a:r>
            <a:r>
              <a:rPr sz="1200" dirty="0">
                <a:latin typeface="Times New Roman"/>
                <a:cs typeface="Times New Roman"/>
              </a:rPr>
              <a:t>mondi </a:t>
            </a:r>
            <a:r>
              <a:rPr sz="1200" spc="-5" dirty="0">
                <a:latin typeface="Times New Roman"/>
                <a:cs typeface="Times New Roman"/>
              </a:rPr>
              <a:t>inferiori, </a:t>
            </a:r>
            <a:r>
              <a:rPr sz="1200" dirty="0">
                <a:latin typeface="Times New Roman"/>
                <a:cs typeface="Times New Roman"/>
              </a:rPr>
              <a:t>e da esse </a:t>
            </a:r>
            <a:r>
              <a:rPr sz="1200" spc="-5" dirty="0">
                <a:latin typeface="Times New Roman"/>
                <a:cs typeface="Times New Roman"/>
              </a:rPr>
              <a:t>assimilabile, questi specchi  </a:t>
            </a:r>
            <a:r>
              <a:rPr sz="1200" dirty="0">
                <a:latin typeface="Times New Roman"/>
                <a:cs typeface="Times New Roman"/>
              </a:rPr>
              <a:t>viventi devono solo </a:t>
            </a:r>
            <a:r>
              <a:rPr sz="1200" spc="-5" dirty="0">
                <a:latin typeface="Times New Roman"/>
                <a:cs typeface="Times New Roman"/>
              </a:rPr>
              <a:t>girare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facce </a:t>
            </a:r>
            <a:r>
              <a:rPr sz="1200" spc="-5" dirty="0">
                <a:latin typeface="Times New Roman"/>
                <a:cs typeface="Times New Roman"/>
              </a:rPr>
              <a:t>verso </a:t>
            </a:r>
            <a:r>
              <a:rPr sz="1200" dirty="0">
                <a:latin typeface="Times New Roman"/>
                <a:cs typeface="Times New Roman"/>
              </a:rPr>
              <a:t>il basso per </a:t>
            </a:r>
            <a:r>
              <a:rPr sz="1200" spc="-5" dirty="0">
                <a:latin typeface="Times New Roman"/>
                <a:cs typeface="Times New Roman"/>
              </a:rPr>
              <a:t>riflettere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criteri ed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bisogni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altro </a:t>
            </a:r>
            <a:r>
              <a:rPr sz="1200" dirty="0">
                <a:latin typeface="Times New Roman"/>
                <a:cs typeface="Times New Roman"/>
              </a:rPr>
              <a:t>mondo o di un altro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Universo.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50">
              <a:latin typeface="Times New Roman"/>
              <a:cs typeface="Times New Roman"/>
            </a:endParaRPr>
          </a:p>
          <a:p>
            <a:pPr marL="76200" marR="60325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(311.4) 28:5.12 </a:t>
            </a:r>
            <a:r>
              <a:rPr sz="1200" spc="-5" dirty="0">
                <a:latin typeface="Times New Roman"/>
                <a:cs typeface="Times New Roman"/>
              </a:rPr>
              <a:t>Mediante queste stesse tecniche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Perfettori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Saggezza adattano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loro decisioni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raccomandazioni ai bisogni reali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alle </a:t>
            </a:r>
            <a:r>
              <a:rPr sz="1200" dirty="0">
                <a:latin typeface="Times New Roman"/>
                <a:cs typeface="Times New Roman"/>
              </a:rPr>
              <a:t>condizioni </a:t>
            </a:r>
            <a:r>
              <a:rPr sz="1200" spc="-5" dirty="0">
                <a:latin typeface="Times New Roman"/>
                <a:cs typeface="Times New Roman"/>
              </a:rPr>
              <a:t>effettive dei </a:t>
            </a:r>
            <a:r>
              <a:rPr sz="1200" dirty="0">
                <a:latin typeface="Times New Roman"/>
                <a:cs typeface="Times New Roman"/>
              </a:rPr>
              <a:t>popoli e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mondi </a:t>
            </a:r>
            <a:r>
              <a:rPr sz="1200" spc="-5" dirty="0">
                <a:latin typeface="Times New Roman"/>
                <a:cs typeface="Times New Roman"/>
              </a:rPr>
              <a:t>presi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considerazione, ed agiscono </a:t>
            </a:r>
            <a:r>
              <a:rPr sz="1200" dirty="0">
                <a:latin typeface="Times New Roman"/>
                <a:cs typeface="Times New Roman"/>
              </a:rPr>
              <a:t>sempre di concerto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Consiglieri </a:t>
            </a:r>
            <a:r>
              <a:rPr sz="1200" dirty="0">
                <a:latin typeface="Times New Roman"/>
                <a:cs typeface="Times New Roman"/>
              </a:rPr>
              <a:t>Divini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  </a:t>
            </a:r>
            <a:r>
              <a:rPr sz="1200" spc="-5" dirty="0">
                <a:latin typeface="Times New Roman"/>
                <a:cs typeface="Times New Roman"/>
              </a:rPr>
              <a:t>Censori Universali. Ma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sublime </a:t>
            </a:r>
            <a:r>
              <a:rPr sz="1200" spc="-5" dirty="0">
                <a:latin typeface="Times New Roman"/>
                <a:cs typeface="Times New Roman"/>
              </a:rPr>
              <a:t>completezza </a:t>
            </a:r>
            <a:r>
              <a:rPr sz="1200" dirty="0">
                <a:latin typeface="Times New Roman"/>
                <a:cs typeface="Times New Roman"/>
              </a:rPr>
              <a:t>di queste operazioni </a:t>
            </a:r>
            <a:r>
              <a:rPr sz="1200" spc="-5" dirty="0">
                <a:latin typeface="Times New Roman"/>
                <a:cs typeface="Times New Roman"/>
              </a:rPr>
              <a:t>supera anche </a:t>
            </a:r>
            <a:r>
              <a:rPr sz="1200" dirty="0">
                <a:latin typeface="Times New Roman"/>
                <a:cs typeface="Times New Roman"/>
              </a:rPr>
              <a:t>la mia </a:t>
            </a:r>
            <a:r>
              <a:rPr sz="1200" spc="-5" dirty="0">
                <a:latin typeface="Times New Roman"/>
                <a:cs typeface="Times New Roman"/>
              </a:rPr>
              <a:t>capacità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comprensione.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54419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(311.5) 28:5.13 </a:t>
            </a:r>
            <a:r>
              <a:rPr sz="1200" dirty="0">
                <a:latin typeface="Times New Roman"/>
                <a:cs typeface="Times New Roman"/>
              </a:rPr>
              <a:t>3. </a:t>
            </a:r>
            <a:r>
              <a:rPr sz="1200" i="1" spc="-5" dirty="0">
                <a:latin typeface="Times New Roman"/>
                <a:cs typeface="Times New Roman"/>
              </a:rPr>
              <a:t>L’Unione delle Anime. </a:t>
            </a:r>
            <a:r>
              <a:rPr sz="1200" spc="-5" dirty="0">
                <a:latin typeface="Times New Roman"/>
                <a:cs typeface="Times New Roman"/>
              </a:rPr>
              <a:t>A completamento del personale </a:t>
            </a:r>
            <a:r>
              <a:rPr sz="1200" dirty="0">
                <a:latin typeface="Times New Roman"/>
                <a:cs typeface="Times New Roman"/>
              </a:rPr>
              <a:t>trino </a:t>
            </a:r>
            <a:r>
              <a:rPr sz="1200" spc="-5" dirty="0">
                <a:latin typeface="Times New Roman"/>
                <a:cs typeface="Times New Roman"/>
              </a:rPr>
              <a:t>assegnato </a:t>
            </a:r>
            <a:r>
              <a:rPr sz="1200" dirty="0">
                <a:latin typeface="Times New Roman"/>
                <a:cs typeface="Times New Roman"/>
              </a:rPr>
              <a:t>ai </a:t>
            </a:r>
            <a:r>
              <a:rPr sz="1200" spc="-5" dirty="0">
                <a:latin typeface="Times New Roman"/>
                <a:cs typeface="Times New Roman"/>
              </a:rPr>
              <a:t>Perfettori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Saggezza </a:t>
            </a:r>
            <a:r>
              <a:rPr sz="1200" dirty="0">
                <a:latin typeface="Times New Roman"/>
                <a:cs typeface="Times New Roman"/>
              </a:rPr>
              <a:t>vi sono </a:t>
            </a:r>
            <a:r>
              <a:rPr sz="1200" spc="-5" dirty="0">
                <a:latin typeface="Times New Roman"/>
                <a:cs typeface="Times New Roman"/>
              </a:rPr>
              <a:t>questi  riflettori degli ideali </a:t>
            </a:r>
            <a:r>
              <a:rPr sz="1200" dirty="0">
                <a:latin typeface="Times New Roman"/>
                <a:cs typeface="Times New Roman"/>
              </a:rPr>
              <a:t>e dello </a:t>
            </a:r>
            <a:r>
              <a:rPr sz="1200" spc="-5" dirty="0">
                <a:latin typeface="Times New Roman"/>
                <a:cs typeface="Times New Roman"/>
              </a:rPr>
              <a:t>status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relazioni etiche. Tra </a:t>
            </a:r>
            <a:r>
              <a:rPr sz="1200" dirty="0">
                <a:latin typeface="Times New Roman"/>
                <a:cs typeface="Times New Roman"/>
              </a:rPr>
              <a:t>tutti i problemi dell’Universo che richiedono </a:t>
            </a:r>
            <a:r>
              <a:rPr sz="1200" spc="-5" dirty="0">
                <a:latin typeface="Times New Roman"/>
                <a:cs typeface="Times New Roman"/>
              </a:rPr>
              <a:t>l’esercizio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endParaRPr sz="1200">
              <a:latin typeface="Times New Roman"/>
              <a:cs typeface="Times New Roman"/>
            </a:endParaRPr>
          </a:p>
          <a:p>
            <a:pPr marL="76200" marR="105410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saggezza </a:t>
            </a:r>
            <a:r>
              <a:rPr sz="1200" spc="-5" dirty="0">
                <a:latin typeface="Times New Roman"/>
                <a:cs typeface="Times New Roman"/>
              </a:rPr>
              <a:t>completa basata sull’esperienza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sull’adattabilità, </a:t>
            </a:r>
            <a:r>
              <a:rPr sz="1200" dirty="0">
                <a:latin typeface="Times New Roman"/>
                <a:cs typeface="Times New Roman"/>
              </a:rPr>
              <a:t>non ve ne sono di più </a:t>
            </a:r>
            <a:r>
              <a:rPr sz="1200" spc="-5" dirty="0">
                <a:latin typeface="Times New Roman"/>
                <a:cs typeface="Times New Roman"/>
              </a:rPr>
              <a:t>importanti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quelli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sorgono </a:t>
            </a:r>
            <a:r>
              <a:rPr sz="1200" dirty="0">
                <a:latin typeface="Times New Roman"/>
                <a:cs typeface="Times New Roman"/>
              </a:rPr>
              <a:t>dalle relazioni e  </a:t>
            </a:r>
            <a:r>
              <a:rPr sz="1200" spc="-5" dirty="0">
                <a:latin typeface="Times New Roman"/>
                <a:cs typeface="Times New Roman"/>
              </a:rPr>
              <a:t>dalle associazioni </a:t>
            </a:r>
            <a:r>
              <a:rPr sz="1200" dirty="0">
                <a:latin typeface="Times New Roman"/>
                <a:cs typeface="Times New Roman"/>
              </a:rPr>
              <a:t>tra </a:t>
            </a:r>
            <a:r>
              <a:rPr sz="1200" spc="-5" dirty="0">
                <a:latin typeface="Times New Roman"/>
                <a:cs typeface="Times New Roman"/>
              </a:rPr>
              <a:t>esseri intelligenti. </a:t>
            </a:r>
            <a:r>
              <a:rPr sz="1200" dirty="0">
                <a:latin typeface="Times New Roman"/>
                <a:cs typeface="Times New Roman"/>
              </a:rPr>
              <a:t>Sia </a:t>
            </a:r>
            <a:r>
              <a:rPr sz="1200" spc="-5" dirty="0">
                <a:latin typeface="Times New Roman"/>
                <a:cs typeface="Times New Roman"/>
              </a:rPr>
              <a:t>nelle associazioni </a:t>
            </a:r>
            <a:r>
              <a:rPr sz="1200" dirty="0">
                <a:latin typeface="Times New Roman"/>
                <a:cs typeface="Times New Roman"/>
              </a:rPr>
              <a:t>umane </a:t>
            </a:r>
            <a:r>
              <a:rPr sz="1200" spc="-5" dirty="0">
                <a:latin typeface="Times New Roman"/>
                <a:cs typeface="Times New Roman"/>
              </a:rPr>
              <a:t>del commercio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dello scambio, nell’amicizia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nel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54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546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77530" cy="3719195"/>
          </a:xfrm>
          <a:prstGeom prst="rect">
            <a:avLst/>
          </a:prstGeom>
        </p:spPr>
        <p:txBody>
          <a:bodyPr vert="horz" wrap="square" lIns="0" tIns="20320" rIns="0" bIns="0" rtlCol="0">
            <a:spAutoFit/>
          </a:bodyPr>
          <a:lstStyle/>
          <a:p>
            <a:pPr marL="63500" marR="114300">
              <a:lnSpc>
                <a:spcPct val="95900"/>
              </a:lnSpc>
              <a:spcBef>
                <a:spcPts val="160"/>
              </a:spcBef>
            </a:pPr>
            <a:r>
              <a:rPr sz="1200" spc="-5" dirty="0">
                <a:latin typeface="Times New Roman"/>
                <a:cs typeface="Times New Roman"/>
              </a:rPr>
              <a:t>matrimonio, che nei rapporti </a:t>
            </a:r>
            <a:r>
              <a:rPr sz="1200" dirty="0">
                <a:latin typeface="Times New Roman"/>
                <a:cs typeface="Times New Roman"/>
              </a:rPr>
              <a:t>tra </a:t>
            </a:r>
            <a:r>
              <a:rPr sz="1200" spc="-5" dirty="0">
                <a:latin typeface="Times New Roman"/>
                <a:cs typeface="Times New Roman"/>
              </a:rPr>
              <a:t>schiere angeliche, continuano ad insorgere piccole frizioni, malintesi </a:t>
            </a:r>
            <a:r>
              <a:rPr sz="1200" dirty="0">
                <a:latin typeface="Times New Roman"/>
                <a:cs typeface="Times New Roman"/>
              </a:rPr>
              <a:t>minori troppo insignificanti  </a:t>
            </a:r>
            <a:r>
              <a:rPr sz="1200" spc="-5" dirty="0">
                <a:latin typeface="Times New Roman"/>
                <a:cs typeface="Times New Roman"/>
              </a:rPr>
              <a:t>per impegnare l’attenzione dei conciliatori,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sufficientemente irritanti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disturbo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nuocere al </a:t>
            </a:r>
            <a:r>
              <a:rPr sz="1200" dirty="0">
                <a:latin typeface="Times New Roman"/>
                <a:cs typeface="Times New Roman"/>
              </a:rPr>
              <a:t>buon </a:t>
            </a:r>
            <a:r>
              <a:rPr sz="1200" spc="-5" dirty="0">
                <a:latin typeface="Times New Roman"/>
                <a:cs typeface="Times New Roman"/>
              </a:rPr>
              <a:t>andamento </a:t>
            </a:r>
            <a:r>
              <a:rPr sz="1200" dirty="0">
                <a:latin typeface="Times New Roman"/>
                <a:cs typeface="Times New Roman"/>
              </a:rPr>
              <a:t>dell’Universo  </a:t>
            </a:r>
            <a:r>
              <a:rPr sz="1200" spc="-5" dirty="0">
                <a:latin typeface="Times New Roman"/>
                <a:cs typeface="Times New Roman"/>
              </a:rPr>
              <a:t>se gli si permette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moltiplicarsi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perdurare. Per questo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Perfettori </a:t>
            </a:r>
            <a:r>
              <a:rPr sz="1200" dirty="0">
                <a:latin typeface="Times New Roman"/>
                <a:cs typeface="Times New Roman"/>
              </a:rPr>
              <a:t>di Saggezza mettono a disposizione la </a:t>
            </a:r>
            <a:r>
              <a:rPr sz="1200" spc="-5" dirty="0">
                <a:latin typeface="Times New Roman"/>
                <a:cs typeface="Times New Roman"/>
              </a:rPr>
              <a:t>saggia </a:t>
            </a:r>
            <a:r>
              <a:rPr sz="1200" dirty="0">
                <a:latin typeface="Times New Roman"/>
                <a:cs typeface="Times New Roman"/>
              </a:rPr>
              <a:t>esperienza </a:t>
            </a:r>
            <a:r>
              <a:rPr sz="1200" spc="-5" dirty="0">
                <a:latin typeface="Times New Roman"/>
                <a:cs typeface="Times New Roman"/>
              </a:rPr>
              <a:t>del 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ordine come “olio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riconciliazione” per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intero Superuniverso.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tutto questo </a:t>
            </a:r>
            <a:r>
              <a:rPr sz="1200" spc="-5" dirty="0">
                <a:latin typeface="Times New Roman"/>
                <a:cs typeface="Times New Roman"/>
              </a:rPr>
              <a:t>lavoro </a:t>
            </a:r>
            <a:r>
              <a:rPr sz="1200" dirty="0">
                <a:latin typeface="Times New Roman"/>
                <a:cs typeface="Times New Roman"/>
              </a:rPr>
              <a:t>tali </a:t>
            </a:r>
            <a:r>
              <a:rPr sz="1200" spc="-5" dirty="0">
                <a:latin typeface="Times New Roman"/>
                <a:cs typeface="Times New Roman"/>
              </a:rPr>
              <a:t>saggi </a:t>
            </a:r>
            <a:r>
              <a:rPr sz="1200" dirty="0">
                <a:latin typeface="Times New Roman"/>
                <a:cs typeface="Times New Roman"/>
              </a:rPr>
              <a:t>esseri </a:t>
            </a:r>
            <a:r>
              <a:rPr sz="1200" spc="-5" dirty="0">
                <a:latin typeface="Times New Roman"/>
                <a:cs typeface="Times New Roman"/>
              </a:rPr>
              <a:t>dei Superuniversi  sono abilmente aiutati </a:t>
            </a:r>
            <a:r>
              <a:rPr sz="1200" dirty="0">
                <a:latin typeface="Times New Roman"/>
                <a:cs typeface="Times New Roman"/>
              </a:rPr>
              <a:t>dai </a:t>
            </a:r>
            <a:r>
              <a:rPr sz="1200" spc="-5" dirty="0">
                <a:latin typeface="Times New Roman"/>
                <a:cs typeface="Times New Roman"/>
              </a:rPr>
              <a:t>loro associati riflettivi, </a:t>
            </a:r>
            <a:r>
              <a:rPr sz="1200" dirty="0">
                <a:latin typeface="Times New Roman"/>
                <a:cs typeface="Times New Roman"/>
              </a:rPr>
              <a:t>le Unioni delle </a:t>
            </a:r>
            <a:r>
              <a:rPr sz="1200" spc="-5" dirty="0">
                <a:latin typeface="Times New Roman"/>
                <a:cs typeface="Times New Roman"/>
              </a:rPr>
              <a:t>Anime,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rendono </a:t>
            </a:r>
            <a:r>
              <a:rPr sz="1200" dirty="0">
                <a:latin typeface="Times New Roman"/>
                <a:cs typeface="Times New Roman"/>
              </a:rPr>
              <a:t>accessibili le </a:t>
            </a:r>
            <a:r>
              <a:rPr sz="1200" spc="-5" dirty="0">
                <a:latin typeface="Times New Roman"/>
                <a:cs typeface="Times New Roman"/>
              </a:rPr>
              <a:t>informazioni correnti  concernenti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status dell’Universo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rappresentano </a:t>
            </a:r>
            <a:r>
              <a:rPr sz="1200" spc="-5" dirty="0">
                <a:latin typeface="Times New Roman"/>
                <a:cs typeface="Times New Roman"/>
              </a:rPr>
              <a:t>allo stesso tempo l’ideale paradisiaco </a:t>
            </a:r>
            <a:r>
              <a:rPr sz="1200" dirty="0">
                <a:latin typeface="Times New Roman"/>
                <a:cs typeface="Times New Roman"/>
              </a:rPr>
              <a:t>per la </a:t>
            </a:r>
            <a:r>
              <a:rPr sz="1200" spc="-5" dirty="0">
                <a:latin typeface="Times New Roman"/>
                <a:cs typeface="Times New Roman"/>
              </a:rPr>
              <a:t>soluzione </a:t>
            </a:r>
            <a:r>
              <a:rPr sz="1200" dirty="0">
                <a:latin typeface="Times New Roman"/>
                <a:cs typeface="Times New Roman"/>
              </a:rPr>
              <a:t>migliore di questi  </a:t>
            </a:r>
            <a:r>
              <a:rPr sz="1200" spc="-5" dirty="0">
                <a:latin typeface="Times New Roman"/>
                <a:cs typeface="Times New Roman"/>
              </a:rPr>
              <a:t>imbarazzanti problemi. Quando </a:t>
            </a:r>
            <a:r>
              <a:rPr sz="1200" dirty="0">
                <a:latin typeface="Times New Roman"/>
                <a:cs typeface="Times New Roman"/>
              </a:rPr>
              <a:t>non sono </a:t>
            </a:r>
            <a:r>
              <a:rPr sz="1200" spc="-5" dirty="0">
                <a:latin typeface="Times New Roman"/>
                <a:cs typeface="Times New Roman"/>
              </a:rPr>
              <a:t>specificamente </a:t>
            </a:r>
            <a:r>
              <a:rPr sz="1200" dirty="0">
                <a:latin typeface="Times New Roman"/>
                <a:cs typeface="Times New Roman"/>
              </a:rPr>
              <a:t>orientati </a:t>
            </a:r>
            <a:r>
              <a:rPr sz="1200" spc="-5" dirty="0">
                <a:latin typeface="Times New Roman"/>
                <a:cs typeface="Times New Roman"/>
              </a:rPr>
              <a:t>altrove, questi seconafini </a:t>
            </a:r>
            <a:r>
              <a:rPr sz="1200" dirty="0">
                <a:latin typeface="Times New Roman"/>
                <a:cs typeface="Times New Roman"/>
              </a:rPr>
              <a:t>restano in </a:t>
            </a:r>
            <a:r>
              <a:rPr sz="1200" spc="-5" dirty="0">
                <a:latin typeface="Times New Roman"/>
                <a:cs typeface="Times New Roman"/>
              </a:rPr>
              <a:t>collegamento riflettivo con  gli interpreti </a:t>
            </a:r>
            <a:r>
              <a:rPr sz="1200" dirty="0">
                <a:latin typeface="Times New Roman"/>
                <a:cs typeface="Times New Roman"/>
              </a:rPr>
              <a:t>di etica </a:t>
            </a:r>
            <a:r>
              <a:rPr sz="1200" spc="-5" dirty="0">
                <a:latin typeface="Times New Roman"/>
                <a:cs typeface="Times New Roman"/>
              </a:rPr>
              <a:t>del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Paradiso.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233045" algn="just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(312.1) 28:5.14 </a:t>
            </a:r>
            <a:r>
              <a:rPr sz="1200" spc="-5" dirty="0">
                <a:latin typeface="Times New Roman"/>
                <a:cs typeface="Times New Roman"/>
              </a:rPr>
              <a:t>Questi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gli angeli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incoraggiano </a:t>
            </a:r>
            <a:r>
              <a:rPr sz="1200" dirty="0">
                <a:latin typeface="Times New Roman"/>
                <a:cs typeface="Times New Roman"/>
              </a:rPr>
              <a:t>e promuovono il </a:t>
            </a:r>
            <a:r>
              <a:rPr sz="1200" spc="-5" dirty="0">
                <a:latin typeface="Times New Roman"/>
                <a:cs typeface="Times New Roman"/>
              </a:rPr>
              <a:t>lavoro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gruppo </a:t>
            </a:r>
            <a:r>
              <a:rPr sz="1200" dirty="0">
                <a:latin typeface="Times New Roman"/>
                <a:cs typeface="Times New Roman"/>
              </a:rPr>
              <a:t>in tutto Orvonton. </a:t>
            </a:r>
            <a:r>
              <a:rPr sz="1200" spc="-5" dirty="0">
                <a:latin typeface="Times New Roman"/>
                <a:cs typeface="Times New Roman"/>
              </a:rPr>
              <a:t>Una delle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importanti  </a:t>
            </a:r>
            <a:r>
              <a:rPr sz="1200" dirty="0">
                <a:latin typeface="Times New Roman"/>
                <a:cs typeface="Times New Roman"/>
              </a:rPr>
              <a:t>lezioni da </a:t>
            </a:r>
            <a:r>
              <a:rPr sz="1200" spc="-5" dirty="0">
                <a:latin typeface="Times New Roman"/>
                <a:cs typeface="Times New Roman"/>
              </a:rPr>
              <a:t>apprendere </a:t>
            </a:r>
            <a:r>
              <a:rPr sz="1200" dirty="0">
                <a:latin typeface="Times New Roman"/>
                <a:cs typeface="Times New Roman"/>
              </a:rPr>
              <a:t>durante la vostra </a:t>
            </a:r>
            <a:r>
              <a:rPr sz="1200" spc="-5" dirty="0">
                <a:latin typeface="Times New Roman"/>
                <a:cs typeface="Times New Roman"/>
              </a:rPr>
              <a:t>carriera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mortale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quella </a:t>
            </a:r>
            <a:r>
              <a:rPr sz="1200" i="1" dirty="0">
                <a:latin typeface="Times New Roman"/>
                <a:cs typeface="Times New Roman"/>
              </a:rPr>
              <a:t>del lavoro di gruppo. </a:t>
            </a:r>
            <a:r>
              <a:rPr sz="1200" spc="-15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sfere di </a:t>
            </a:r>
            <a:r>
              <a:rPr sz="1200" spc="-5" dirty="0">
                <a:latin typeface="Times New Roman"/>
                <a:cs typeface="Times New Roman"/>
              </a:rPr>
              <a:t>perfezione </a:t>
            </a:r>
            <a:r>
              <a:rPr sz="1200" dirty="0">
                <a:latin typeface="Times New Roman"/>
                <a:cs typeface="Times New Roman"/>
              </a:rPr>
              <a:t>sono popolate da  </a:t>
            </a:r>
            <a:r>
              <a:rPr sz="1200" spc="-5" dirty="0">
                <a:latin typeface="Times New Roman"/>
                <a:cs typeface="Times New Roman"/>
              </a:rPr>
              <a:t>coloro che </a:t>
            </a:r>
            <a:r>
              <a:rPr sz="1200" dirty="0">
                <a:latin typeface="Times New Roman"/>
                <a:cs typeface="Times New Roman"/>
              </a:rPr>
              <a:t>hanno </a:t>
            </a:r>
            <a:r>
              <a:rPr sz="1200" spc="-5" dirty="0">
                <a:latin typeface="Times New Roman"/>
                <a:cs typeface="Times New Roman"/>
              </a:rPr>
              <a:t>imparato quest’arte </a:t>
            </a:r>
            <a:r>
              <a:rPr sz="1200" dirty="0">
                <a:latin typeface="Times New Roman"/>
                <a:cs typeface="Times New Roman"/>
              </a:rPr>
              <a:t>di lavorare con </a:t>
            </a:r>
            <a:r>
              <a:rPr sz="1200" spc="-5" dirty="0">
                <a:latin typeface="Times New Roman"/>
                <a:cs typeface="Times New Roman"/>
              </a:rPr>
              <a:t>altri esseri. </a:t>
            </a:r>
            <a:r>
              <a:rPr sz="1200" dirty="0">
                <a:latin typeface="Times New Roman"/>
                <a:cs typeface="Times New Roman"/>
              </a:rPr>
              <a:t>Sono pochi </a:t>
            </a:r>
            <a:r>
              <a:rPr sz="1200" spc="-5" dirty="0">
                <a:latin typeface="Times New Roman"/>
                <a:cs typeface="Times New Roman"/>
              </a:rPr>
              <a:t>gli incarichi </a:t>
            </a:r>
            <a:r>
              <a:rPr sz="1200" dirty="0">
                <a:latin typeface="Times New Roman"/>
                <a:cs typeface="Times New Roman"/>
              </a:rPr>
              <a:t>nell’Universo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servitore solitario.  Più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alto ascenderete </a:t>
            </a:r>
            <a:r>
              <a:rPr sz="1200" dirty="0">
                <a:latin typeface="Times New Roman"/>
                <a:cs typeface="Times New Roman"/>
              </a:rPr>
              <a:t>più soli </a:t>
            </a:r>
            <a:r>
              <a:rPr sz="1200" spc="-5" dirty="0">
                <a:latin typeface="Times New Roman"/>
                <a:cs typeface="Times New Roman"/>
              </a:rPr>
              <a:t>sarete, se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siete temporaneamente associati ai </a:t>
            </a:r>
            <a:r>
              <a:rPr sz="1200" dirty="0">
                <a:latin typeface="Times New Roman"/>
                <a:cs typeface="Times New Roman"/>
              </a:rPr>
              <a:t>vostri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compagni.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 marR="431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(312.2) 28:5.15 </a:t>
            </a:r>
            <a:r>
              <a:rPr sz="1200" dirty="0">
                <a:latin typeface="Times New Roman"/>
                <a:cs typeface="Times New Roman"/>
              </a:rPr>
              <a:t>4. </a:t>
            </a:r>
            <a:r>
              <a:rPr sz="1200" i="1" dirty="0">
                <a:latin typeface="Times New Roman"/>
                <a:cs typeface="Times New Roman"/>
              </a:rPr>
              <a:t>Il Cuore </a:t>
            </a:r>
            <a:r>
              <a:rPr sz="1200" i="1" spc="-5" dirty="0">
                <a:latin typeface="Times New Roman"/>
                <a:cs typeface="Times New Roman"/>
              </a:rPr>
              <a:t>del </a:t>
            </a:r>
            <a:r>
              <a:rPr sz="1200" i="1" dirty="0">
                <a:latin typeface="Times New Roman"/>
                <a:cs typeface="Times New Roman"/>
              </a:rPr>
              <a:t>Consiglio.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è il </a:t>
            </a:r>
            <a:r>
              <a:rPr sz="1200" spc="-5" dirty="0">
                <a:latin typeface="Times New Roman"/>
                <a:cs typeface="Times New Roman"/>
              </a:rPr>
              <a:t>primo gruppo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tali geni </a:t>
            </a:r>
            <a:r>
              <a:rPr sz="1200" dirty="0">
                <a:latin typeface="Times New Roman"/>
                <a:cs typeface="Times New Roman"/>
              </a:rPr>
              <a:t>riflettivi </a:t>
            </a:r>
            <a:r>
              <a:rPr sz="1200" spc="-5" dirty="0">
                <a:latin typeface="Times New Roman"/>
                <a:cs typeface="Times New Roman"/>
              </a:rPr>
              <a:t>ad essere </a:t>
            </a:r>
            <a:r>
              <a:rPr sz="1200" dirty="0">
                <a:latin typeface="Times New Roman"/>
                <a:cs typeface="Times New Roman"/>
              </a:rPr>
              <a:t>posto sotto la </a:t>
            </a:r>
            <a:r>
              <a:rPr sz="1200" spc="-5" dirty="0">
                <a:latin typeface="Times New Roman"/>
                <a:cs typeface="Times New Roman"/>
              </a:rPr>
              <a:t>supervisione dei  Consiglieri </a:t>
            </a:r>
            <a:r>
              <a:rPr sz="1200" dirty="0">
                <a:latin typeface="Times New Roman"/>
                <a:cs typeface="Times New Roman"/>
              </a:rPr>
              <a:t>Divini. I seconafini di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tipo sono in </a:t>
            </a:r>
            <a:r>
              <a:rPr sz="1200" spc="-5" dirty="0">
                <a:latin typeface="Times New Roman"/>
                <a:cs typeface="Times New Roman"/>
              </a:rPr>
              <a:t>possesso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fatti </a:t>
            </a:r>
            <a:r>
              <a:rPr sz="1200" dirty="0">
                <a:latin typeface="Times New Roman"/>
                <a:cs typeface="Times New Roman"/>
              </a:rPr>
              <a:t>dello spazio in </a:t>
            </a:r>
            <a:r>
              <a:rPr sz="1200" spc="-5" dirty="0">
                <a:latin typeface="Times New Roman"/>
                <a:cs typeface="Times New Roman"/>
              </a:rPr>
              <a:t>quanto selezionano questi dati nei circuiti </a:t>
            </a:r>
            <a:r>
              <a:rPr sz="1200" dirty="0">
                <a:latin typeface="Times New Roman"/>
                <a:cs typeface="Times New Roman"/>
              </a:rPr>
              <a:t>del  tempo. </a:t>
            </a:r>
            <a:r>
              <a:rPr sz="1200" spc="-5" dirty="0">
                <a:latin typeface="Times New Roman"/>
                <a:cs typeface="Times New Roman"/>
              </a:rPr>
              <a:t>Essi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particolarmente riflettivi dei coordinatori </a:t>
            </a:r>
            <a:r>
              <a:rPr sz="1200" dirty="0">
                <a:latin typeface="Times New Roman"/>
                <a:cs typeface="Times New Roman"/>
              </a:rPr>
              <a:t>superafici d’informazioni, ma </a:t>
            </a:r>
            <a:r>
              <a:rPr sz="1200" spc="-5" dirty="0">
                <a:latin typeface="Times New Roman"/>
                <a:cs typeface="Times New Roman"/>
              </a:rPr>
              <a:t>sono anche selettivamente riflettivi del  consiglio </a:t>
            </a:r>
            <a:r>
              <a:rPr sz="1200" dirty="0">
                <a:latin typeface="Times New Roman"/>
                <a:cs typeface="Times New Roman"/>
              </a:rPr>
              <a:t>di tutti </a:t>
            </a:r>
            <a:r>
              <a:rPr sz="1200" spc="-5" dirty="0">
                <a:latin typeface="Times New Roman"/>
                <a:cs typeface="Times New Roman"/>
              </a:rPr>
              <a:t>gli esseri, sia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elevata </a:t>
            </a:r>
            <a:r>
              <a:rPr sz="1200" dirty="0">
                <a:latin typeface="Times New Roman"/>
                <a:cs typeface="Times New Roman"/>
              </a:rPr>
              <a:t>che di umile condizione. </a:t>
            </a:r>
            <a:r>
              <a:rPr sz="1200" spc="-5" dirty="0">
                <a:latin typeface="Times New Roman"/>
                <a:cs typeface="Times New Roman"/>
              </a:rPr>
              <a:t>Ogniqualvolta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Consiglieri </a:t>
            </a:r>
            <a:r>
              <a:rPr sz="1200" dirty="0">
                <a:latin typeface="Times New Roman"/>
                <a:cs typeface="Times New Roman"/>
              </a:rPr>
              <a:t>Divini sono </a:t>
            </a:r>
            <a:r>
              <a:rPr sz="1200" spc="-5" dirty="0">
                <a:latin typeface="Times New Roman"/>
                <a:cs typeface="Times New Roman"/>
              </a:rPr>
              <a:t>chiamati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10" dirty="0">
                <a:latin typeface="Times New Roman"/>
                <a:cs typeface="Times New Roman"/>
              </a:rPr>
              <a:t>dare </a:t>
            </a:r>
            <a:r>
              <a:rPr sz="1200" spc="-5" dirty="0">
                <a:latin typeface="Times New Roman"/>
                <a:cs typeface="Times New Roman"/>
              </a:rPr>
              <a:t>dei pareri  </a:t>
            </a:r>
            <a:r>
              <a:rPr sz="1200" dirty="0">
                <a:latin typeface="Times New Roman"/>
                <a:cs typeface="Times New Roman"/>
              </a:rPr>
              <a:t>o a </a:t>
            </a:r>
            <a:r>
              <a:rPr sz="1200" spc="-5" dirty="0">
                <a:latin typeface="Times New Roman"/>
                <a:cs typeface="Times New Roman"/>
              </a:rPr>
              <a:t>prendere </a:t>
            </a:r>
            <a:r>
              <a:rPr sz="1200" dirty="0">
                <a:latin typeface="Times New Roman"/>
                <a:cs typeface="Times New Roman"/>
              </a:rPr>
              <a:t>delle decisioni </a:t>
            </a:r>
            <a:r>
              <a:rPr sz="1200" spc="-5" dirty="0">
                <a:latin typeface="Times New Roman"/>
                <a:cs typeface="Times New Roman"/>
              </a:rPr>
              <a:t>importanti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richiesta </a:t>
            </a:r>
            <a:r>
              <a:rPr sz="1200" dirty="0">
                <a:latin typeface="Times New Roman"/>
                <a:cs typeface="Times New Roman"/>
              </a:rPr>
              <a:t>immediatamente </a:t>
            </a:r>
            <a:r>
              <a:rPr sz="1200" spc="-5" dirty="0">
                <a:latin typeface="Times New Roman"/>
                <a:cs typeface="Times New Roman"/>
              </a:rPr>
              <a:t>un’assemblea dei </a:t>
            </a:r>
            <a:r>
              <a:rPr sz="1200" dirty="0">
                <a:latin typeface="Times New Roman"/>
                <a:cs typeface="Times New Roman"/>
              </a:rPr>
              <a:t>Cuori </a:t>
            </a:r>
            <a:r>
              <a:rPr sz="1200" spc="-5" dirty="0">
                <a:latin typeface="Times New Roman"/>
                <a:cs typeface="Times New Roman"/>
              </a:rPr>
              <a:t>del Consiglio,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subito viene emessa </a:t>
            </a:r>
            <a:r>
              <a:rPr sz="1200" dirty="0">
                <a:latin typeface="Times New Roman"/>
                <a:cs typeface="Times New Roman"/>
              </a:rPr>
              <a:t>una  </a:t>
            </a:r>
            <a:r>
              <a:rPr sz="1200" spc="-5" dirty="0">
                <a:latin typeface="Times New Roman"/>
                <a:cs typeface="Times New Roman"/>
              </a:rPr>
              <a:t>decisione che </a:t>
            </a:r>
            <a:r>
              <a:rPr sz="1200" dirty="0">
                <a:latin typeface="Times New Roman"/>
                <a:cs typeface="Times New Roman"/>
              </a:rPr>
              <a:t>incorpora </a:t>
            </a:r>
            <a:r>
              <a:rPr sz="1200" spc="-5" dirty="0">
                <a:latin typeface="Times New Roman"/>
                <a:cs typeface="Times New Roman"/>
              </a:rPr>
              <a:t>effettivamente </a:t>
            </a:r>
            <a:r>
              <a:rPr sz="1200" dirty="0">
                <a:latin typeface="Times New Roman"/>
                <a:cs typeface="Times New Roman"/>
              </a:rPr>
              <a:t>la saggezza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parere coordinati delle </a:t>
            </a:r>
            <a:r>
              <a:rPr sz="1200" dirty="0">
                <a:latin typeface="Times New Roman"/>
                <a:cs typeface="Times New Roman"/>
              </a:rPr>
              <a:t>menti più </a:t>
            </a:r>
            <a:r>
              <a:rPr sz="1200" spc="-5" dirty="0">
                <a:latin typeface="Times New Roman"/>
                <a:cs typeface="Times New Roman"/>
              </a:rPr>
              <a:t>competenti dell’intero Superuniverso, </a:t>
            </a:r>
            <a:r>
              <a:rPr sz="1200" dirty="0">
                <a:latin typeface="Times New Roman"/>
                <a:cs typeface="Times New Roman"/>
              </a:rPr>
              <a:t>tutti  </a:t>
            </a:r>
            <a:r>
              <a:rPr sz="1200" spc="-5" dirty="0">
                <a:latin typeface="Times New Roman"/>
                <a:cs typeface="Times New Roman"/>
              </a:rPr>
              <a:t>censurati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riveduti alla </a:t>
            </a:r>
            <a:r>
              <a:rPr sz="1200" dirty="0">
                <a:latin typeface="Times New Roman"/>
                <a:cs typeface="Times New Roman"/>
              </a:rPr>
              <a:t>luce </a:t>
            </a:r>
            <a:r>
              <a:rPr sz="1200" spc="-5" dirty="0">
                <a:latin typeface="Times New Roman"/>
                <a:cs typeface="Times New Roman"/>
              </a:rPr>
              <a:t>del consiglio delle </a:t>
            </a:r>
            <a:r>
              <a:rPr sz="1200" dirty="0">
                <a:latin typeface="Times New Roman"/>
                <a:cs typeface="Times New Roman"/>
              </a:rPr>
              <a:t>menti </a:t>
            </a:r>
            <a:r>
              <a:rPr sz="1200" spc="-5" dirty="0">
                <a:latin typeface="Times New Roman"/>
                <a:cs typeface="Times New Roman"/>
              </a:rPr>
              <a:t>superiori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Havona ed </a:t>
            </a:r>
            <a:r>
              <a:rPr sz="1200" dirty="0">
                <a:latin typeface="Times New Roman"/>
                <a:cs typeface="Times New Roman"/>
              </a:rPr>
              <a:t>anche </a:t>
            </a:r>
            <a:r>
              <a:rPr sz="1200" spc="-5" dirty="0">
                <a:latin typeface="Times New Roman"/>
                <a:cs typeface="Times New Roman"/>
              </a:rPr>
              <a:t>del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Paradiso.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54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547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52130" cy="3719195"/>
          </a:xfrm>
          <a:prstGeom prst="rect">
            <a:avLst/>
          </a:prstGeom>
        </p:spPr>
        <p:txBody>
          <a:bodyPr vert="horz" wrap="square" lIns="0" tIns="20320" rIns="0" bIns="0" rtlCol="0">
            <a:spAutoFit/>
          </a:bodyPr>
          <a:lstStyle/>
          <a:p>
            <a:pPr marL="63500" marR="80645">
              <a:lnSpc>
                <a:spcPct val="95800"/>
              </a:lnSpc>
              <a:spcBef>
                <a:spcPts val="16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(312.3) 28:5.16 </a:t>
            </a:r>
            <a:r>
              <a:rPr sz="1200" dirty="0">
                <a:latin typeface="Times New Roman"/>
                <a:cs typeface="Times New Roman"/>
              </a:rPr>
              <a:t>5. </a:t>
            </a:r>
            <a:r>
              <a:rPr sz="1200" i="1" dirty="0">
                <a:latin typeface="Times New Roman"/>
                <a:cs typeface="Times New Roman"/>
              </a:rPr>
              <a:t>La </a:t>
            </a:r>
            <a:r>
              <a:rPr sz="1200" i="1" spc="-5" dirty="0">
                <a:latin typeface="Times New Roman"/>
                <a:cs typeface="Times New Roman"/>
              </a:rPr>
              <a:t>Gioia dell’Esistenza. </a:t>
            </a:r>
            <a:r>
              <a:rPr sz="1200" spc="-5" dirty="0">
                <a:latin typeface="Times New Roman"/>
                <a:cs typeface="Times New Roman"/>
              </a:rPr>
              <a:t>Per loro </a:t>
            </a:r>
            <a:r>
              <a:rPr sz="1200" dirty="0">
                <a:latin typeface="Times New Roman"/>
                <a:cs typeface="Times New Roman"/>
              </a:rPr>
              <a:t>natura </a:t>
            </a:r>
            <a:r>
              <a:rPr sz="1200" spc="-5" dirty="0">
                <a:latin typeface="Times New Roman"/>
                <a:cs typeface="Times New Roman"/>
              </a:rPr>
              <a:t>questi esseri </a:t>
            </a:r>
            <a:r>
              <a:rPr sz="1200" dirty="0">
                <a:latin typeface="Times New Roman"/>
                <a:cs typeface="Times New Roman"/>
              </a:rPr>
              <a:t>sono in sintonia </a:t>
            </a:r>
            <a:r>
              <a:rPr sz="1200" spc="-5" dirty="0">
                <a:latin typeface="Times New Roman"/>
                <a:cs typeface="Times New Roman"/>
              </a:rPr>
              <a:t>riflettiva con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supervisori superafici </a:t>
            </a:r>
            <a:r>
              <a:rPr sz="1200" dirty="0">
                <a:latin typeface="Times New Roman"/>
                <a:cs typeface="Times New Roman"/>
              </a:rPr>
              <a:t>di armonia  in alto 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certi </a:t>
            </a:r>
            <a:r>
              <a:rPr sz="1200" spc="-5" dirty="0">
                <a:latin typeface="Times New Roman"/>
                <a:cs typeface="Times New Roman"/>
              </a:rPr>
              <a:t>serafini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basso, </a:t>
            </a:r>
            <a:r>
              <a:rPr sz="1200" dirty="0">
                <a:latin typeface="Times New Roman"/>
                <a:cs typeface="Times New Roman"/>
              </a:rPr>
              <a:t>ma è </a:t>
            </a:r>
            <a:r>
              <a:rPr sz="1200" spc="-5" dirty="0">
                <a:latin typeface="Times New Roman"/>
                <a:cs typeface="Times New Roman"/>
              </a:rPr>
              <a:t>difficile </a:t>
            </a:r>
            <a:r>
              <a:rPr sz="1200" dirty="0">
                <a:latin typeface="Times New Roman"/>
                <a:cs typeface="Times New Roman"/>
              </a:rPr>
              <a:t>spiegare </a:t>
            </a:r>
            <a:r>
              <a:rPr sz="1200" spc="-5" dirty="0">
                <a:latin typeface="Times New Roman"/>
                <a:cs typeface="Times New Roman"/>
              </a:rPr>
              <a:t>con esattezza che cosa fanno realmente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membri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questo interessante  gruppo. </a:t>
            </a:r>
            <a:r>
              <a:rPr sz="1200" spc="-10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attività principali </a:t>
            </a:r>
            <a:r>
              <a:rPr sz="1200" dirty="0">
                <a:latin typeface="Times New Roman"/>
                <a:cs typeface="Times New Roman"/>
              </a:rPr>
              <a:t>sono indirizzate </a:t>
            </a:r>
            <a:r>
              <a:rPr sz="1200" spc="-5" dirty="0">
                <a:latin typeface="Times New Roman"/>
                <a:cs typeface="Times New Roman"/>
              </a:rPr>
              <a:t>verso </a:t>
            </a:r>
            <a:r>
              <a:rPr sz="1200" dirty="0">
                <a:latin typeface="Times New Roman"/>
                <a:cs typeface="Times New Roman"/>
              </a:rPr>
              <a:t>la promozione di reazioni di </a:t>
            </a:r>
            <a:r>
              <a:rPr sz="1200" spc="-5" dirty="0">
                <a:latin typeface="Times New Roman"/>
                <a:cs typeface="Times New Roman"/>
              </a:rPr>
              <a:t>gioia </a:t>
            </a:r>
            <a:r>
              <a:rPr sz="1200" dirty="0">
                <a:latin typeface="Times New Roman"/>
                <a:cs typeface="Times New Roman"/>
              </a:rPr>
              <a:t>tra i </a:t>
            </a:r>
            <a:r>
              <a:rPr sz="1200" spc="-5" dirty="0">
                <a:latin typeface="Times New Roman"/>
                <a:cs typeface="Times New Roman"/>
              </a:rPr>
              <a:t>vari </a:t>
            </a:r>
            <a:r>
              <a:rPr sz="1200" dirty="0">
                <a:latin typeface="Times New Roman"/>
                <a:cs typeface="Times New Roman"/>
              </a:rPr>
              <a:t>ordini </a:t>
            </a:r>
            <a:r>
              <a:rPr sz="1200" spc="-5" dirty="0">
                <a:latin typeface="Times New Roman"/>
                <a:cs typeface="Times New Roman"/>
              </a:rPr>
              <a:t>delle schiere angeliche </a:t>
            </a:r>
            <a:r>
              <a:rPr sz="1200" dirty="0">
                <a:latin typeface="Times New Roman"/>
                <a:cs typeface="Times New Roman"/>
              </a:rPr>
              <a:t>e  le </a:t>
            </a:r>
            <a:r>
              <a:rPr sz="1200" spc="-5" dirty="0">
                <a:latin typeface="Times New Roman"/>
                <a:cs typeface="Times New Roman"/>
              </a:rPr>
              <a:t>creature inferiori </a:t>
            </a:r>
            <a:r>
              <a:rPr sz="1200" dirty="0">
                <a:latin typeface="Times New Roman"/>
                <a:cs typeface="Times New Roman"/>
              </a:rPr>
              <a:t>dotate di volontà. I </a:t>
            </a:r>
            <a:r>
              <a:rPr sz="1200" spc="-5" dirty="0">
                <a:latin typeface="Times New Roman"/>
                <a:cs typeface="Times New Roman"/>
              </a:rPr>
              <a:t>Consiglieri </a:t>
            </a:r>
            <a:r>
              <a:rPr sz="1200" dirty="0">
                <a:latin typeface="Times New Roman"/>
                <a:cs typeface="Times New Roman"/>
              </a:rPr>
              <a:t>Divini, ai </a:t>
            </a:r>
            <a:r>
              <a:rPr sz="1200" spc="-5" dirty="0">
                <a:latin typeface="Times New Roman"/>
                <a:cs typeface="Times New Roman"/>
              </a:rPr>
              <a:t>quali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assegnati, raramente </a:t>
            </a:r>
            <a:r>
              <a:rPr sz="1200" dirty="0">
                <a:latin typeface="Times New Roman"/>
                <a:cs typeface="Times New Roman"/>
              </a:rPr>
              <a:t>li </a:t>
            </a:r>
            <a:r>
              <a:rPr sz="1200" spc="-5" dirty="0">
                <a:latin typeface="Times New Roman"/>
                <a:cs typeface="Times New Roman"/>
              </a:rPr>
              <a:t>utilizzano per trovare </a:t>
            </a:r>
            <a:r>
              <a:rPr sz="1200" dirty="0">
                <a:latin typeface="Times New Roman"/>
                <a:cs typeface="Times New Roman"/>
              </a:rPr>
              <a:t>una gioia  </a:t>
            </a:r>
            <a:r>
              <a:rPr sz="1200" spc="-5" dirty="0">
                <a:latin typeface="Times New Roman"/>
                <a:cs typeface="Times New Roman"/>
              </a:rPr>
              <a:t>specifica.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modo più </a:t>
            </a:r>
            <a:r>
              <a:rPr sz="1200" spc="-5" dirty="0">
                <a:latin typeface="Times New Roman"/>
                <a:cs typeface="Times New Roman"/>
              </a:rPr>
              <a:t>generale ed </a:t>
            </a:r>
            <a:r>
              <a:rPr sz="1200" dirty="0">
                <a:latin typeface="Times New Roman"/>
                <a:cs typeface="Times New Roman"/>
              </a:rPr>
              <a:t>in collaborazione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direttori </a:t>
            </a:r>
            <a:r>
              <a:rPr sz="1200" dirty="0">
                <a:latin typeface="Times New Roman"/>
                <a:cs typeface="Times New Roman"/>
              </a:rPr>
              <a:t>di retrospezione </a:t>
            </a:r>
            <a:r>
              <a:rPr sz="1200" spc="-5" dirty="0">
                <a:latin typeface="Times New Roman"/>
                <a:cs typeface="Times New Roman"/>
              </a:rPr>
              <a:t>essi operano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centri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smistamento della  gioia, cercando </a:t>
            </a:r>
            <a:r>
              <a:rPr sz="1200" dirty="0">
                <a:latin typeface="Times New Roman"/>
                <a:cs typeface="Times New Roman"/>
              </a:rPr>
              <a:t>di elevare le reazioni di </a:t>
            </a:r>
            <a:r>
              <a:rPr sz="1200" spc="-5" dirty="0">
                <a:latin typeface="Times New Roman"/>
                <a:cs typeface="Times New Roman"/>
              </a:rPr>
              <a:t>piacere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regni </a:t>
            </a:r>
            <a:r>
              <a:rPr sz="1200" dirty="0">
                <a:latin typeface="Times New Roman"/>
                <a:cs typeface="Times New Roman"/>
              </a:rPr>
              <a:t>con il </a:t>
            </a:r>
            <a:r>
              <a:rPr sz="1200" spc="-5" dirty="0">
                <a:latin typeface="Times New Roman"/>
                <a:cs typeface="Times New Roman"/>
              </a:rPr>
              <a:t>tentare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migliorare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senso dell’umorismo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sviluppare così </a:t>
            </a:r>
            <a:r>
              <a:rPr sz="1200" dirty="0">
                <a:latin typeface="Times New Roman"/>
                <a:cs typeface="Times New Roman"/>
              </a:rPr>
              <a:t>un  umorismo </a:t>
            </a:r>
            <a:r>
              <a:rPr sz="1200" spc="-5" dirty="0">
                <a:latin typeface="Times New Roman"/>
                <a:cs typeface="Times New Roman"/>
              </a:rPr>
              <a:t>superiore </a:t>
            </a:r>
            <a:r>
              <a:rPr sz="1200" dirty="0">
                <a:latin typeface="Times New Roman"/>
                <a:cs typeface="Times New Roman"/>
              </a:rPr>
              <a:t>tra i </a:t>
            </a:r>
            <a:r>
              <a:rPr sz="1200" spc="-5" dirty="0">
                <a:latin typeface="Times New Roman"/>
                <a:cs typeface="Times New Roman"/>
              </a:rPr>
              <a:t>mortali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angeli. Essi </a:t>
            </a:r>
            <a:r>
              <a:rPr sz="1200" spc="-5" dirty="0">
                <a:latin typeface="Times New Roman"/>
                <a:cs typeface="Times New Roman"/>
              </a:rPr>
              <a:t>si sforzano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dimostrare che </a:t>
            </a:r>
            <a:r>
              <a:rPr sz="1200" dirty="0">
                <a:latin typeface="Times New Roman"/>
                <a:cs typeface="Times New Roman"/>
              </a:rPr>
              <a:t>c’è una </a:t>
            </a:r>
            <a:r>
              <a:rPr sz="1200" spc="-5" dirty="0">
                <a:latin typeface="Times New Roman"/>
                <a:cs typeface="Times New Roman"/>
              </a:rPr>
              <a:t>gioia </a:t>
            </a:r>
            <a:r>
              <a:rPr sz="1200" dirty="0">
                <a:latin typeface="Times New Roman"/>
                <a:cs typeface="Times New Roman"/>
              </a:rPr>
              <a:t>intrinseca </a:t>
            </a:r>
            <a:r>
              <a:rPr sz="1200" spc="-5" dirty="0">
                <a:latin typeface="Times New Roman"/>
                <a:cs typeface="Times New Roman"/>
              </a:rPr>
              <a:t>nell’esistenza </a:t>
            </a:r>
            <a:r>
              <a:rPr sz="1200" dirty="0">
                <a:latin typeface="Times New Roman"/>
                <a:cs typeface="Times New Roman"/>
              </a:rPr>
              <a:t>che dispone  </a:t>
            </a:r>
            <a:r>
              <a:rPr sz="1200" spc="-5" dirty="0">
                <a:latin typeface="Times New Roman"/>
                <a:cs typeface="Times New Roman"/>
              </a:rPr>
              <a:t>del libero arbitrio, </a:t>
            </a:r>
            <a:r>
              <a:rPr sz="1200" dirty="0">
                <a:latin typeface="Times New Roman"/>
                <a:cs typeface="Times New Roman"/>
              </a:rPr>
              <a:t>indipendente da tutte le influenze </a:t>
            </a:r>
            <a:r>
              <a:rPr sz="1200" spc="-5" dirty="0">
                <a:latin typeface="Times New Roman"/>
                <a:cs typeface="Times New Roman"/>
              </a:rPr>
              <a:t>estranee;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ci </a:t>
            </a:r>
            <a:r>
              <a:rPr sz="1200" dirty="0">
                <a:latin typeface="Times New Roman"/>
                <a:cs typeface="Times New Roman"/>
              </a:rPr>
              <a:t>riescono, </a:t>
            </a:r>
            <a:r>
              <a:rPr sz="1200" spc="-5" dirty="0">
                <a:latin typeface="Times New Roman"/>
                <a:cs typeface="Times New Roman"/>
              </a:rPr>
              <a:t>anche se incontrano grandi difficoltà nell’inculcare  questa verità </a:t>
            </a:r>
            <a:r>
              <a:rPr sz="1200" dirty="0">
                <a:latin typeface="Times New Roman"/>
                <a:cs typeface="Times New Roman"/>
              </a:rPr>
              <a:t>nella mente </a:t>
            </a:r>
            <a:r>
              <a:rPr sz="1200" spc="-5" dirty="0">
                <a:latin typeface="Times New Roman"/>
                <a:cs typeface="Times New Roman"/>
              </a:rPr>
              <a:t>degli </a:t>
            </a:r>
            <a:r>
              <a:rPr sz="1200" dirty="0">
                <a:latin typeface="Times New Roman"/>
                <a:cs typeface="Times New Roman"/>
              </a:rPr>
              <a:t>uomini primitivi. </a:t>
            </a:r>
            <a:r>
              <a:rPr sz="1200" spc="-1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personalità </a:t>
            </a:r>
            <a:r>
              <a:rPr sz="1200" dirty="0">
                <a:latin typeface="Times New Roman"/>
                <a:cs typeface="Times New Roman"/>
              </a:rPr>
              <a:t>spirituali più </a:t>
            </a:r>
            <a:r>
              <a:rPr sz="1200" spc="-5" dirty="0">
                <a:latin typeface="Times New Roman"/>
                <a:cs typeface="Times New Roman"/>
              </a:rPr>
              <a:t>elevate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gli angeli rispondono </a:t>
            </a:r>
            <a:r>
              <a:rPr sz="1200" dirty="0">
                <a:latin typeface="Times New Roman"/>
                <a:cs typeface="Times New Roman"/>
              </a:rPr>
              <a:t>più prontamente a  </a:t>
            </a:r>
            <a:r>
              <a:rPr sz="1200" spc="-5" dirty="0">
                <a:latin typeface="Times New Roman"/>
                <a:cs typeface="Times New Roman"/>
              </a:rPr>
              <a:t>questi </a:t>
            </a:r>
            <a:r>
              <a:rPr sz="1200" dirty="0">
                <a:latin typeface="Times New Roman"/>
                <a:cs typeface="Times New Roman"/>
              </a:rPr>
              <a:t>sforzi </a:t>
            </a:r>
            <a:r>
              <a:rPr sz="1200" spc="-5" dirty="0">
                <a:latin typeface="Times New Roman"/>
                <a:cs typeface="Times New Roman"/>
              </a:rPr>
              <a:t>educativi.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50">
              <a:latin typeface="Times New Roman"/>
              <a:cs typeface="Times New Roman"/>
            </a:endParaRPr>
          </a:p>
          <a:p>
            <a:pPr marL="63500" marR="30099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(312.4) 28:5.17 </a:t>
            </a:r>
            <a:r>
              <a:rPr sz="1200" dirty="0">
                <a:latin typeface="Times New Roman"/>
                <a:cs typeface="Times New Roman"/>
              </a:rPr>
              <a:t>6. </a:t>
            </a:r>
            <a:r>
              <a:rPr sz="1200" i="1" spc="-5" dirty="0">
                <a:latin typeface="Times New Roman"/>
                <a:cs typeface="Times New Roman"/>
              </a:rPr>
              <a:t>La Soddisfazione del Servizio. </a:t>
            </a:r>
            <a:r>
              <a:rPr sz="1200" spc="-5" dirty="0">
                <a:latin typeface="Times New Roman"/>
                <a:cs typeface="Times New Roman"/>
              </a:rPr>
              <a:t>Questi angeli sono altamente </a:t>
            </a:r>
            <a:r>
              <a:rPr sz="1200" dirty="0">
                <a:latin typeface="Times New Roman"/>
                <a:cs typeface="Times New Roman"/>
              </a:rPr>
              <a:t>riflettivi </a:t>
            </a:r>
            <a:r>
              <a:rPr sz="1200" spc="-5" dirty="0">
                <a:latin typeface="Times New Roman"/>
                <a:cs typeface="Times New Roman"/>
              </a:rPr>
              <a:t>dell’atteggiamento dei direttori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comportamento del </a:t>
            </a:r>
            <a:r>
              <a:rPr sz="1200" dirty="0">
                <a:latin typeface="Times New Roman"/>
                <a:cs typeface="Times New Roman"/>
              </a:rPr>
              <a:t>Paradiso, </a:t>
            </a:r>
            <a:r>
              <a:rPr sz="1200" spc="-5" dirty="0">
                <a:latin typeface="Times New Roman"/>
                <a:cs typeface="Times New Roman"/>
              </a:rPr>
              <a:t>ed operando </a:t>
            </a:r>
            <a:r>
              <a:rPr sz="1200" dirty="0">
                <a:latin typeface="Times New Roman"/>
                <a:cs typeface="Times New Roman"/>
              </a:rPr>
              <a:t>in modo molto </a:t>
            </a:r>
            <a:r>
              <a:rPr sz="1200" spc="-5" dirty="0">
                <a:latin typeface="Times New Roman"/>
                <a:cs typeface="Times New Roman"/>
              </a:rPr>
              <a:t>simile alle Gioie dell’Esistenza, si sforzano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accrescere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valore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del</a:t>
            </a:r>
            <a:endParaRPr sz="1200">
              <a:latin typeface="Times New Roman"/>
              <a:cs typeface="Times New Roman"/>
            </a:endParaRPr>
          </a:p>
          <a:p>
            <a:pPr marL="63500" marR="74295">
              <a:lnSpc>
                <a:spcPts val="1380"/>
              </a:lnSpc>
              <a:spcBef>
                <a:spcPts val="5"/>
              </a:spcBef>
            </a:pPr>
            <a:r>
              <a:rPr sz="1200" spc="-5" dirty="0">
                <a:latin typeface="Times New Roman"/>
                <a:cs typeface="Times New Roman"/>
              </a:rPr>
              <a:t>servizio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aumentare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soddisfazioni che </a:t>
            </a:r>
            <a:r>
              <a:rPr sz="1200" dirty="0">
                <a:latin typeface="Times New Roman"/>
                <a:cs typeface="Times New Roman"/>
              </a:rPr>
              <a:t>ne possono </a:t>
            </a:r>
            <a:r>
              <a:rPr sz="1200" spc="-5" dirty="0">
                <a:latin typeface="Times New Roman"/>
                <a:cs typeface="Times New Roman"/>
              </a:rPr>
              <a:t>derivare. Essi </a:t>
            </a:r>
            <a:r>
              <a:rPr sz="1200" dirty="0">
                <a:latin typeface="Times New Roman"/>
                <a:cs typeface="Times New Roman"/>
              </a:rPr>
              <a:t>hanno </a:t>
            </a:r>
            <a:r>
              <a:rPr sz="1200" spc="-5" dirty="0">
                <a:latin typeface="Times New Roman"/>
                <a:cs typeface="Times New Roman"/>
              </a:rPr>
              <a:t>contribuito </a:t>
            </a:r>
            <a:r>
              <a:rPr sz="1200" dirty="0">
                <a:latin typeface="Times New Roman"/>
                <a:cs typeface="Times New Roman"/>
              </a:rPr>
              <a:t>molto a valorizzare le </a:t>
            </a:r>
            <a:r>
              <a:rPr sz="1200" spc="-5" dirty="0">
                <a:latin typeface="Times New Roman"/>
                <a:cs typeface="Times New Roman"/>
              </a:rPr>
              <a:t>differite </a:t>
            </a:r>
            <a:r>
              <a:rPr sz="1200" dirty="0">
                <a:latin typeface="Times New Roman"/>
                <a:cs typeface="Times New Roman"/>
              </a:rPr>
              <a:t>ricompense  insite </a:t>
            </a:r>
            <a:r>
              <a:rPr sz="1200" spc="-5" dirty="0">
                <a:latin typeface="Times New Roman"/>
                <a:cs typeface="Times New Roman"/>
              </a:rPr>
              <a:t>nel servizio altruista,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servizio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l’espansione del regno della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verità.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 marR="43180">
              <a:lnSpc>
                <a:spcPct val="959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(312.5) 28:5.18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Consiglieri Divini, ai </a:t>
            </a:r>
            <a:r>
              <a:rPr sz="1200" dirty="0">
                <a:latin typeface="Times New Roman"/>
                <a:cs typeface="Times New Roman"/>
              </a:rPr>
              <a:t>quali </a:t>
            </a:r>
            <a:r>
              <a:rPr sz="1200" spc="-5" dirty="0">
                <a:latin typeface="Times New Roman"/>
                <a:cs typeface="Times New Roman"/>
              </a:rPr>
              <a:t>quest’ordine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assegnato, </a:t>
            </a:r>
            <a:r>
              <a:rPr sz="1200" dirty="0">
                <a:latin typeface="Times New Roman"/>
                <a:cs typeface="Times New Roman"/>
              </a:rPr>
              <a:t>li </a:t>
            </a:r>
            <a:r>
              <a:rPr sz="1200" spc="-5" dirty="0">
                <a:latin typeface="Times New Roman"/>
                <a:cs typeface="Times New Roman"/>
              </a:rPr>
              <a:t>impiegano per riflettere </a:t>
            </a:r>
            <a:r>
              <a:rPr sz="1200" spc="5" dirty="0">
                <a:latin typeface="Times New Roman"/>
                <a:cs typeface="Times New Roman"/>
              </a:rPr>
              <a:t>da </a:t>
            </a:r>
            <a:r>
              <a:rPr sz="1200" dirty="0">
                <a:latin typeface="Times New Roman"/>
                <a:cs typeface="Times New Roman"/>
              </a:rPr>
              <a:t>un mondo </a:t>
            </a:r>
            <a:r>
              <a:rPr sz="1200" spc="-5" dirty="0">
                <a:latin typeface="Times New Roman"/>
                <a:cs typeface="Times New Roman"/>
              </a:rPr>
              <a:t>ad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altro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benefici </a:t>
            </a:r>
            <a:r>
              <a:rPr sz="1200" dirty="0">
                <a:latin typeface="Times New Roman"/>
                <a:cs typeface="Times New Roman"/>
              </a:rPr>
              <a:t>che  possono </a:t>
            </a:r>
            <a:r>
              <a:rPr sz="1200" spc="-5" dirty="0">
                <a:latin typeface="Times New Roman"/>
                <a:cs typeface="Times New Roman"/>
              </a:rPr>
              <a:t>derivare </a:t>
            </a:r>
            <a:r>
              <a:rPr sz="1200" dirty="0">
                <a:latin typeface="Times New Roman"/>
                <a:cs typeface="Times New Roman"/>
              </a:rPr>
              <a:t>dal servizio </a:t>
            </a:r>
            <a:r>
              <a:rPr sz="1200" spc="-5" dirty="0">
                <a:latin typeface="Times New Roman"/>
                <a:cs typeface="Times New Roman"/>
              </a:rPr>
              <a:t>spirituale.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utilizzando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prestazioni del migliore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ispirare ed incoraggiare </a:t>
            </a:r>
            <a:r>
              <a:rPr sz="1200" dirty="0">
                <a:latin typeface="Times New Roman"/>
                <a:cs typeface="Times New Roman"/>
              </a:rPr>
              <a:t>il mediocre, questi  </a:t>
            </a:r>
            <a:r>
              <a:rPr sz="1200" spc="-5" dirty="0">
                <a:latin typeface="Times New Roman"/>
                <a:cs typeface="Times New Roman"/>
              </a:rPr>
              <a:t>seconafini </a:t>
            </a:r>
            <a:r>
              <a:rPr sz="1200" dirty="0">
                <a:latin typeface="Times New Roman"/>
                <a:cs typeface="Times New Roman"/>
              </a:rPr>
              <a:t>contribuiscono </a:t>
            </a:r>
            <a:r>
              <a:rPr sz="1200" spc="-5" dirty="0">
                <a:latin typeface="Times New Roman"/>
                <a:cs typeface="Times New Roman"/>
              </a:rPr>
              <a:t>immensamente alla </a:t>
            </a:r>
            <a:r>
              <a:rPr sz="1200" dirty="0">
                <a:latin typeface="Times New Roman"/>
                <a:cs typeface="Times New Roman"/>
              </a:rPr>
              <a:t>qualità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servizio devoto </a:t>
            </a:r>
            <a:r>
              <a:rPr sz="1200" spc="-5" dirty="0">
                <a:latin typeface="Times New Roman"/>
                <a:cs typeface="Times New Roman"/>
              </a:rPr>
              <a:t>nei Superuniversi. Viene </a:t>
            </a:r>
            <a:r>
              <a:rPr sz="1200" dirty="0">
                <a:latin typeface="Times New Roman"/>
                <a:cs typeface="Times New Roman"/>
              </a:rPr>
              <a:t>fatto un </a:t>
            </a:r>
            <a:r>
              <a:rPr sz="1200" spc="-5" dirty="0">
                <a:latin typeface="Times New Roman"/>
                <a:cs typeface="Times New Roman"/>
              </a:rPr>
              <a:t>uso efficace </a:t>
            </a:r>
            <a:r>
              <a:rPr sz="1200" dirty="0">
                <a:latin typeface="Times New Roman"/>
                <a:cs typeface="Times New Roman"/>
              </a:rPr>
              <a:t>dello spirito  di </a:t>
            </a:r>
            <a:r>
              <a:rPr sz="1200" spc="-5" dirty="0">
                <a:latin typeface="Times New Roman"/>
                <a:cs typeface="Times New Roman"/>
              </a:rPr>
              <a:t>fraterna </a:t>
            </a:r>
            <a:r>
              <a:rPr sz="1200" dirty="0">
                <a:latin typeface="Times New Roman"/>
                <a:cs typeface="Times New Roman"/>
              </a:rPr>
              <a:t>competizione </a:t>
            </a:r>
            <a:r>
              <a:rPr sz="1200" spc="-5" dirty="0">
                <a:latin typeface="Times New Roman"/>
                <a:cs typeface="Times New Roman"/>
              </a:rPr>
              <a:t>facendo circolare </a:t>
            </a:r>
            <a:r>
              <a:rPr sz="1200" dirty="0">
                <a:latin typeface="Times New Roman"/>
                <a:cs typeface="Times New Roman"/>
              </a:rPr>
              <a:t>in ciascun mondo le </a:t>
            </a:r>
            <a:r>
              <a:rPr sz="1200" spc="-5" dirty="0">
                <a:latin typeface="Times New Roman"/>
                <a:cs typeface="Times New Roman"/>
              </a:rPr>
              <a:t>informazioni su </a:t>
            </a:r>
            <a:r>
              <a:rPr sz="1200" dirty="0">
                <a:latin typeface="Times New Roman"/>
                <a:cs typeface="Times New Roman"/>
              </a:rPr>
              <a:t>ciò </a:t>
            </a:r>
            <a:r>
              <a:rPr sz="1200" spc="-5" dirty="0">
                <a:latin typeface="Times New Roman"/>
                <a:cs typeface="Times New Roman"/>
              </a:rPr>
              <a:t>che gli altri, particolarmente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migliori,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fanno.</a:t>
            </a:r>
            <a:endParaRPr sz="1200">
              <a:latin typeface="Times New Roman"/>
              <a:cs typeface="Times New Roman"/>
            </a:endParaRPr>
          </a:p>
          <a:p>
            <a:pPr marL="6350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Una rivalità vivificante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salutare </a:t>
            </a:r>
            <a:r>
              <a:rPr sz="1200" dirty="0">
                <a:latin typeface="Times New Roman"/>
                <a:cs typeface="Times New Roman"/>
              </a:rPr>
              <a:t>viene promossa </a:t>
            </a:r>
            <a:r>
              <a:rPr sz="1200" spc="-5" dirty="0">
                <a:latin typeface="Times New Roman"/>
                <a:cs typeface="Times New Roman"/>
              </a:rPr>
              <a:t>anche </a:t>
            </a:r>
            <a:r>
              <a:rPr sz="1200" dirty="0">
                <a:latin typeface="Times New Roman"/>
                <a:cs typeface="Times New Roman"/>
              </a:rPr>
              <a:t>tra le </a:t>
            </a:r>
            <a:r>
              <a:rPr sz="1200" spc="-5" dirty="0">
                <a:latin typeface="Times New Roman"/>
                <a:cs typeface="Times New Roman"/>
              </a:rPr>
              <a:t>schiere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serafiche.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54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548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212455" cy="40716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205104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(313.1) 28:5.19 </a:t>
            </a:r>
            <a:r>
              <a:rPr sz="1200" dirty="0">
                <a:latin typeface="Times New Roman"/>
                <a:cs typeface="Times New Roman"/>
              </a:rPr>
              <a:t>7. </a:t>
            </a:r>
            <a:r>
              <a:rPr sz="1200" i="1" dirty="0">
                <a:latin typeface="Times New Roman"/>
                <a:cs typeface="Times New Roman"/>
              </a:rPr>
              <a:t>Il </a:t>
            </a:r>
            <a:r>
              <a:rPr sz="1200" i="1" spc="-5" dirty="0">
                <a:latin typeface="Times New Roman"/>
                <a:cs typeface="Times New Roman"/>
              </a:rPr>
              <a:t>Discernitore degli </a:t>
            </a:r>
            <a:r>
              <a:rPr sz="1200" i="1" dirty="0">
                <a:latin typeface="Times New Roman"/>
                <a:cs typeface="Times New Roman"/>
              </a:rPr>
              <a:t>Spiriti. </a:t>
            </a:r>
            <a:r>
              <a:rPr sz="1200" spc="-5" dirty="0">
                <a:latin typeface="Times New Roman"/>
                <a:cs typeface="Times New Roman"/>
              </a:rPr>
              <a:t>Esiste </a:t>
            </a:r>
            <a:r>
              <a:rPr sz="1200" spc="-1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collegamento speciale </a:t>
            </a:r>
            <a:r>
              <a:rPr sz="1200" dirty="0">
                <a:latin typeface="Times New Roman"/>
                <a:cs typeface="Times New Roman"/>
              </a:rPr>
              <a:t>tra i </a:t>
            </a:r>
            <a:r>
              <a:rPr sz="1200" spc="-5" dirty="0">
                <a:latin typeface="Times New Roman"/>
                <a:cs typeface="Times New Roman"/>
              </a:rPr>
              <a:t>consiglieri </a:t>
            </a:r>
            <a:r>
              <a:rPr sz="1200" dirty="0">
                <a:latin typeface="Times New Roman"/>
                <a:cs typeface="Times New Roman"/>
              </a:rPr>
              <a:t>e consulenti </a:t>
            </a:r>
            <a:r>
              <a:rPr sz="1200" spc="-5" dirty="0">
                <a:latin typeface="Times New Roman"/>
                <a:cs typeface="Times New Roman"/>
              </a:rPr>
              <a:t>del secondo cerchio </a:t>
            </a:r>
            <a:r>
              <a:rPr sz="1200" spc="5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Havona </a:t>
            </a:r>
            <a:r>
              <a:rPr sz="1200" dirty="0">
                <a:latin typeface="Times New Roman"/>
                <a:cs typeface="Times New Roman"/>
              </a:rPr>
              <a:t>e questi </a:t>
            </a:r>
            <a:r>
              <a:rPr sz="1200" spc="-5" dirty="0">
                <a:latin typeface="Times New Roman"/>
                <a:cs typeface="Times New Roman"/>
              </a:rPr>
              <a:t>angeli riflettivi. </a:t>
            </a:r>
            <a:r>
              <a:rPr sz="1200" dirty="0">
                <a:latin typeface="Times New Roman"/>
                <a:cs typeface="Times New Roman"/>
              </a:rPr>
              <a:t>Essi sono i soli </a:t>
            </a:r>
            <a:r>
              <a:rPr sz="1200" spc="-5" dirty="0">
                <a:latin typeface="Times New Roman"/>
                <a:cs typeface="Times New Roman"/>
              </a:rPr>
              <a:t>seconafini assegnati ai </a:t>
            </a:r>
            <a:r>
              <a:rPr sz="1200" dirty="0">
                <a:latin typeface="Times New Roman"/>
                <a:cs typeface="Times New Roman"/>
              </a:rPr>
              <a:t>Censori </a:t>
            </a:r>
            <a:r>
              <a:rPr sz="1200" spc="-5" dirty="0">
                <a:latin typeface="Times New Roman"/>
                <a:cs typeface="Times New Roman"/>
              </a:rPr>
              <a:t>Universali, </a:t>
            </a:r>
            <a:r>
              <a:rPr sz="1200" dirty="0">
                <a:latin typeface="Times New Roman"/>
                <a:cs typeface="Times New Roman"/>
              </a:rPr>
              <a:t>ma sono </a:t>
            </a:r>
            <a:r>
              <a:rPr sz="1200" spc="-5" dirty="0">
                <a:latin typeface="Times New Roman"/>
                <a:cs typeface="Times New Roman"/>
              </a:rPr>
              <a:t>probabilmente </a:t>
            </a:r>
            <a:r>
              <a:rPr sz="1200" dirty="0">
                <a:latin typeface="Times New Roman"/>
                <a:cs typeface="Times New Roman"/>
              </a:rPr>
              <a:t>i più  </a:t>
            </a:r>
            <a:r>
              <a:rPr sz="1200" spc="-5" dirty="0">
                <a:latin typeface="Times New Roman"/>
                <a:cs typeface="Times New Roman"/>
              </a:rPr>
              <a:t>straordinariamente specializzati </a:t>
            </a:r>
            <a:r>
              <a:rPr sz="1200" dirty="0">
                <a:latin typeface="Times New Roman"/>
                <a:cs typeface="Times New Roman"/>
              </a:rPr>
              <a:t>tra tutti i </a:t>
            </a:r>
            <a:r>
              <a:rPr sz="1200" spc="-5" dirty="0">
                <a:latin typeface="Times New Roman"/>
                <a:cs typeface="Times New Roman"/>
              </a:rPr>
              <a:t>loro compagni. Indipendentemente dalla fonte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dal canale d’informazione, </a:t>
            </a:r>
            <a:r>
              <a:rPr sz="1200" dirty="0">
                <a:latin typeface="Times New Roman"/>
                <a:cs typeface="Times New Roman"/>
              </a:rPr>
              <a:t>e per </a:t>
            </a:r>
            <a:r>
              <a:rPr sz="1200" spc="-5" dirty="0">
                <a:latin typeface="Times New Roman"/>
                <a:cs typeface="Times New Roman"/>
              </a:rPr>
              <a:t>quanto  debole sia </a:t>
            </a:r>
            <a:r>
              <a:rPr sz="1200" dirty="0">
                <a:latin typeface="Times New Roman"/>
                <a:cs typeface="Times New Roman"/>
              </a:rPr>
              <a:t>la prova posseduta, </a:t>
            </a:r>
            <a:r>
              <a:rPr sz="1200" spc="-5" dirty="0">
                <a:latin typeface="Times New Roman"/>
                <a:cs typeface="Times New Roman"/>
              </a:rPr>
              <a:t>quando essa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sottoposta al loro esame riflettivo, questi discernitori c’informano subito sul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vero</a:t>
            </a:r>
            <a:endParaRPr sz="1200">
              <a:latin typeface="Times New Roman"/>
              <a:cs typeface="Times New Roman"/>
            </a:endParaRPr>
          </a:p>
          <a:p>
            <a:pPr marL="76200" marR="68580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motivo, </a:t>
            </a:r>
            <a:r>
              <a:rPr sz="1200" spc="-5" dirty="0">
                <a:latin typeface="Times New Roman"/>
                <a:cs typeface="Times New Roman"/>
              </a:rPr>
              <a:t>sull’effettivo scopo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sulla natura reale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sua origine. </a:t>
            </a:r>
            <a:r>
              <a:rPr sz="1200" spc="-10" dirty="0">
                <a:latin typeface="Times New Roman"/>
                <a:cs typeface="Times New Roman"/>
              </a:rPr>
              <a:t>Io </a:t>
            </a:r>
            <a:r>
              <a:rPr sz="1200" spc="-5" dirty="0">
                <a:latin typeface="Times New Roman"/>
                <a:cs typeface="Times New Roman"/>
              </a:rPr>
              <a:t>resto ammirato davanti al meraviglioso funzionamento </a:t>
            </a:r>
            <a:r>
              <a:rPr sz="1200" dirty="0">
                <a:latin typeface="Times New Roman"/>
                <a:cs typeface="Times New Roman"/>
              </a:rPr>
              <a:t>di questi  </a:t>
            </a:r>
            <a:r>
              <a:rPr sz="1200" spc="-5" dirty="0">
                <a:latin typeface="Times New Roman"/>
                <a:cs typeface="Times New Roman"/>
              </a:rPr>
              <a:t>angeli, che riflettono </a:t>
            </a:r>
            <a:r>
              <a:rPr sz="1200" dirty="0">
                <a:latin typeface="Times New Roman"/>
                <a:cs typeface="Times New Roman"/>
              </a:rPr>
              <a:t>in modo </a:t>
            </a:r>
            <a:r>
              <a:rPr sz="1200" spc="-5" dirty="0">
                <a:latin typeface="Times New Roman"/>
                <a:cs typeface="Times New Roman"/>
              </a:rPr>
              <a:t>così infallibile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vero carattere morale </a:t>
            </a:r>
            <a:r>
              <a:rPr sz="1200" dirty="0">
                <a:latin typeface="Times New Roman"/>
                <a:cs typeface="Times New Roman"/>
              </a:rPr>
              <a:t>e spirituale di qualunque individuo </a:t>
            </a:r>
            <a:r>
              <a:rPr sz="1200" spc="-5" dirty="0">
                <a:latin typeface="Times New Roman"/>
                <a:cs typeface="Times New Roman"/>
              </a:rPr>
              <a:t>oggetto </a:t>
            </a:r>
            <a:r>
              <a:rPr sz="1200" dirty="0">
                <a:latin typeface="Times New Roman"/>
                <a:cs typeface="Times New Roman"/>
              </a:rPr>
              <a:t>di una </a:t>
            </a:r>
            <a:r>
              <a:rPr sz="1200" spc="-5" dirty="0">
                <a:latin typeface="Times New Roman"/>
                <a:cs typeface="Times New Roman"/>
              </a:rPr>
              <a:t>tale messa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fuoco.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9525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(313.2) 28:5.20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Discernitori degli </a:t>
            </a:r>
            <a:r>
              <a:rPr sz="1200" dirty="0">
                <a:latin typeface="Times New Roman"/>
                <a:cs typeface="Times New Roman"/>
              </a:rPr>
              <a:t>Spiriti </a:t>
            </a:r>
            <a:r>
              <a:rPr sz="1200" spc="-5" dirty="0">
                <a:latin typeface="Times New Roman"/>
                <a:cs typeface="Times New Roman"/>
              </a:rPr>
              <a:t>eseguono questi servizi </a:t>
            </a:r>
            <a:r>
              <a:rPr sz="1200" dirty="0">
                <a:latin typeface="Times New Roman"/>
                <a:cs typeface="Times New Roman"/>
              </a:rPr>
              <a:t>complessi </a:t>
            </a:r>
            <a:r>
              <a:rPr sz="1200" spc="-5" dirty="0">
                <a:latin typeface="Times New Roman"/>
                <a:cs typeface="Times New Roman"/>
              </a:rPr>
              <a:t>grazie alla </a:t>
            </a:r>
            <a:r>
              <a:rPr sz="1200" dirty="0">
                <a:latin typeface="Times New Roman"/>
                <a:cs typeface="Times New Roman"/>
              </a:rPr>
              <a:t>loro innata “intuizione </a:t>
            </a:r>
            <a:r>
              <a:rPr sz="1200" spc="-5" dirty="0">
                <a:latin typeface="Times New Roman"/>
                <a:cs typeface="Times New Roman"/>
              </a:rPr>
              <a:t>spirituale”, se posso  usare </a:t>
            </a:r>
            <a:r>
              <a:rPr sz="1200" dirty="0">
                <a:latin typeface="Times New Roman"/>
                <a:cs typeface="Times New Roman"/>
              </a:rPr>
              <a:t>tali </a:t>
            </a:r>
            <a:r>
              <a:rPr sz="1200" spc="-5" dirty="0">
                <a:latin typeface="Times New Roman"/>
                <a:cs typeface="Times New Roman"/>
              </a:rPr>
              <a:t>termini nel </a:t>
            </a:r>
            <a:r>
              <a:rPr sz="1200" dirty="0">
                <a:latin typeface="Times New Roman"/>
                <a:cs typeface="Times New Roman"/>
              </a:rPr>
              <a:t>tentativo di </a:t>
            </a:r>
            <a:r>
              <a:rPr sz="1200" spc="-5" dirty="0">
                <a:latin typeface="Times New Roman"/>
                <a:cs typeface="Times New Roman"/>
              </a:rPr>
              <a:t>trasmettere alla </a:t>
            </a:r>
            <a:r>
              <a:rPr sz="1200" dirty="0">
                <a:latin typeface="Times New Roman"/>
                <a:cs typeface="Times New Roman"/>
              </a:rPr>
              <a:t>mente umana l’idea </a:t>
            </a:r>
            <a:r>
              <a:rPr sz="1200" spc="-5" dirty="0">
                <a:latin typeface="Times New Roman"/>
                <a:cs typeface="Times New Roman"/>
              </a:rPr>
              <a:t>che questi angeli riflettivi agiscono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tal </a:t>
            </a:r>
            <a:r>
              <a:rPr sz="1200" dirty="0">
                <a:latin typeface="Times New Roman"/>
                <a:cs typeface="Times New Roman"/>
              </a:rPr>
              <a:t>modo  </a:t>
            </a:r>
            <a:r>
              <a:rPr sz="1200" spc="-5" dirty="0">
                <a:latin typeface="Times New Roman"/>
                <a:cs typeface="Times New Roman"/>
              </a:rPr>
              <a:t>intuitivamente, per loro stessa natura ed </a:t>
            </a:r>
            <a:r>
              <a:rPr sz="1200" dirty="0">
                <a:latin typeface="Times New Roman"/>
                <a:cs typeface="Times New Roman"/>
              </a:rPr>
              <a:t>in modo </a:t>
            </a:r>
            <a:r>
              <a:rPr sz="1200" spc="-5" dirty="0">
                <a:latin typeface="Times New Roman"/>
                <a:cs typeface="Times New Roman"/>
              </a:rPr>
              <a:t>infallibile. Quando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Censori Universali osservano queste presentazioni, si trovano 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fronte all’anima </a:t>
            </a:r>
            <a:r>
              <a:rPr sz="1200" dirty="0">
                <a:latin typeface="Times New Roman"/>
                <a:cs typeface="Times New Roman"/>
              </a:rPr>
              <a:t>messa a nudo </a:t>
            </a:r>
            <a:r>
              <a:rPr sz="1200" spc="-5" dirty="0">
                <a:latin typeface="Times New Roman"/>
                <a:cs typeface="Times New Roman"/>
              </a:rPr>
              <a:t>dell’individuo riflesso.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questa stessa </a:t>
            </a:r>
            <a:r>
              <a:rPr sz="1200" dirty="0">
                <a:latin typeface="Times New Roman"/>
                <a:cs typeface="Times New Roman"/>
              </a:rPr>
              <a:t>certezza e </a:t>
            </a:r>
            <a:r>
              <a:rPr sz="1200" spc="-5" dirty="0">
                <a:latin typeface="Times New Roman"/>
                <a:cs typeface="Times New Roman"/>
              </a:rPr>
              <a:t>perfezione dell’immagine ritratta spiegano </a:t>
            </a:r>
            <a:r>
              <a:rPr sz="1200" dirty="0">
                <a:latin typeface="Times New Roman"/>
                <a:cs typeface="Times New Roman"/>
              </a:rPr>
              <a:t>in  </a:t>
            </a:r>
            <a:r>
              <a:rPr sz="1200" spc="-5" dirty="0">
                <a:latin typeface="Times New Roman"/>
                <a:cs typeface="Times New Roman"/>
              </a:rPr>
              <a:t>parte perché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Censori </a:t>
            </a:r>
            <a:r>
              <a:rPr sz="1200" dirty="0">
                <a:latin typeface="Times New Roman"/>
                <a:cs typeface="Times New Roman"/>
              </a:rPr>
              <a:t>possono </a:t>
            </a:r>
            <a:r>
              <a:rPr sz="1200" spc="-5" dirty="0">
                <a:latin typeface="Times New Roman"/>
                <a:cs typeface="Times New Roman"/>
              </a:rPr>
              <a:t>sempre operare </a:t>
            </a:r>
            <a:r>
              <a:rPr sz="1200" dirty="0">
                <a:latin typeface="Times New Roman"/>
                <a:cs typeface="Times New Roman"/>
              </a:rPr>
              <a:t>così </a:t>
            </a:r>
            <a:r>
              <a:rPr sz="1200" spc="-5" dirty="0">
                <a:latin typeface="Times New Roman"/>
                <a:cs typeface="Times New Roman"/>
              </a:rPr>
              <a:t>giustamente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giudici </a:t>
            </a:r>
            <a:r>
              <a:rPr sz="1200" dirty="0">
                <a:latin typeface="Times New Roman"/>
                <a:cs typeface="Times New Roman"/>
              </a:rPr>
              <a:t>equi. I discernitori </a:t>
            </a:r>
            <a:r>
              <a:rPr sz="1200" spc="-5" dirty="0">
                <a:latin typeface="Times New Roman"/>
                <a:cs typeface="Times New Roman"/>
              </a:rPr>
              <a:t>accompagnano sempre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5" dirty="0">
                <a:latin typeface="Times New Roman"/>
                <a:cs typeface="Times New Roman"/>
              </a:rPr>
              <a:t>Censori 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ogni </a:t>
            </a:r>
            <a:r>
              <a:rPr sz="1200" dirty="0">
                <a:latin typeface="Times New Roman"/>
                <a:cs typeface="Times New Roman"/>
              </a:rPr>
              <a:t>missione </a:t>
            </a:r>
            <a:r>
              <a:rPr sz="1200" spc="-5" dirty="0">
                <a:latin typeface="Times New Roman"/>
                <a:cs typeface="Times New Roman"/>
              </a:rPr>
              <a:t>fuori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Uversa, </a:t>
            </a:r>
            <a:r>
              <a:rPr sz="1200" dirty="0">
                <a:latin typeface="Times New Roman"/>
                <a:cs typeface="Times New Roman"/>
              </a:rPr>
              <a:t>e sono </a:t>
            </a:r>
            <a:r>
              <a:rPr sz="1200" spc="-5" dirty="0">
                <a:latin typeface="Times New Roman"/>
                <a:cs typeface="Times New Roman"/>
              </a:rPr>
              <a:t>altrettanto efficaci negli Universi </a:t>
            </a:r>
            <a:r>
              <a:rPr sz="1200" dirty="0">
                <a:latin typeface="Times New Roman"/>
                <a:cs typeface="Times New Roman"/>
              </a:rPr>
              <a:t>quanto nel loro </a:t>
            </a:r>
            <a:r>
              <a:rPr sz="1200" spc="-5" dirty="0">
                <a:latin typeface="Times New Roman"/>
                <a:cs typeface="Times New Roman"/>
              </a:rPr>
              <a:t>quartiere generale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Uversa.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50">
              <a:latin typeface="Times New Roman"/>
              <a:cs typeface="Times New Roman"/>
            </a:endParaRPr>
          </a:p>
          <a:p>
            <a:pPr marL="76200" marR="191135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(313.3) 28:5.21 </a:t>
            </a:r>
            <a:r>
              <a:rPr sz="1200" spc="-15" dirty="0">
                <a:latin typeface="Times New Roman"/>
                <a:cs typeface="Times New Roman"/>
              </a:rPr>
              <a:t>Io </a:t>
            </a:r>
            <a:r>
              <a:rPr sz="1200" dirty="0">
                <a:latin typeface="Times New Roman"/>
                <a:cs typeface="Times New Roman"/>
              </a:rPr>
              <a:t>vi </a:t>
            </a:r>
            <a:r>
              <a:rPr sz="1200" spc="-5" dirty="0">
                <a:latin typeface="Times New Roman"/>
                <a:cs typeface="Times New Roman"/>
              </a:rPr>
              <a:t>assicuro che </a:t>
            </a:r>
            <a:r>
              <a:rPr sz="1200" dirty="0">
                <a:latin typeface="Times New Roman"/>
                <a:cs typeface="Times New Roman"/>
              </a:rPr>
              <a:t>tutte </a:t>
            </a:r>
            <a:r>
              <a:rPr sz="1200" spc="-5" dirty="0">
                <a:latin typeface="Times New Roman"/>
                <a:cs typeface="Times New Roman"/>
              </a:rPr>
              <a:t>queste operazioni del </a:t>
            </a:r>
            <a:r>
              <a:rPr sz="1200" dirty="0">
                <a:latin typeface="Times New Roman"/>
                <a:cs typeface="Times New Roman"/>
              </a:rPr>
              <a:t>mondo spirituale sono </a:t>
            </a:r>
            <a:r>
              <a:rPr sz="1200" spc="-5" dirty="0">
                <a:latin typeface="Times New Roman"/>
                <a:cs typeface="Times New Roman"/>
              </a:rPr>
              <a:t>reali, che avvengono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accordo con gli usi </a:t>
            </a:r>
            <a:r>
              <a:rPr sz="1200" dirty="0">
                <a:latin typeface="Times New Roman"/>
                <a:cs typeface="Times New Roman"/>
              </a:rPr>
              <a:t>stabiliti 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armonia con </a:t>
            </a:r>
            <a:r>
              <a:rPr sz="1200" dirty="0">
                <a:latin typeface="Times New Roman"/>
                <a:cs typeface="Times New Roman"/>
              </a:rPr>
              <a:t>le leggi immutabili </a:t>
            </a:r>
            <a:r>
              <a:rPr sz="1200" spc="-5" dirty="0">
                <a:latin typeface="Times New Roman"/>
                <a:cs typeface="Times New Roman"/>
              </a:rPr>
              <a:t>dei domini universali. Gli esseri </a:t>
            </a:r>
            <a:r>
              <a:rPr sz="1200" dirty="0">
                <a:latin typeface="Times New Roman"/>
                <a:cs typeface="Times New Roman"/>
              </a:rPr>
              <a:t>di ogni nuovo ordine </a:t>
            </a:r>
            <a:r>
              <a:rPr sz="1200" spc="-5" dirty="0">
                <a:latin typeface="Times New Roman"/>
                <a:cs typeface="Times New Roman"/>
              </a:rPr>
              <a:t>creato, immediatamente </a:t>
            </a:r>
            <a:r>
              <a:rPr sz="1200" dirty="0">
                <a:latin typeface="Times New Roman"/>
                <a:cs typeface="Times New Roman"/>
              </a:rPr>
              <a:t>dopo aver  </a:t>
            </a:r>
            <a:r>
              <a:rPr sz="1200" spc="-5" dirty="0">
                <a:latin typeface="Times New Roman"/>
                <a:cs typeface="Times New Roman"/>
              </a:rPr>
              <a:t>ricevuto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soffio </a:t>
            </a:r>
            <a:r>
              <a:rPr sz="1200" dirty="0">
                <a:latin typeface="Times New Roman"/>
                <a:cs typeface="Times New Roman"/>
              </a:rPr>
              <a:t>della vita, </a:t>
            </a:r>
            <a:r>
              <a:rPr sz="1200" spc="-5" dirty="0">
                <a:latin typeface="Times New Roman"/>
                <a:cs typeface="Times New Roman"/>
              </a:rPr>
              <a:t>sono istantaneamente </a:t>
            </a:r>
            <a:r>
              <a:rPr sz="1200" dirty="0">
                <a:latin typeface="Times New Roman"/>
                <a:cs typeface="Times New Roman"/>
              </a:rPr>
              <a:t>riflessi </a:t>
            </a:r>
            <a:r>
              <a:rPr sz="1200" spc="-5" dirty="0">
                <a:latin typeface="Times New Roman"/>
                <a:cs typeface="Times New Roman"/>
              </a:rPr>
              <a:t>nell’alto. Un ritratto </a:t>
            </a:r>
            <a:r>
              <a:rPr sz="1200" dirty="0">
                <a:latin typeface="Times New Roman"/>
                <a:cs typeface="Times New Roman"/>
              </a:rPr>
              <a:t>vivente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natura e del potenziale della creatura  viene </a:t>
            </a:r>
            <a:r>
              <a:rPr sz="1200" spc="-5" dirty="0">
                <a:latin typeface="Times New Roman"/>
                <a:cs typeface="Times New Roman"/>
              </a:rPr>
              <a:t>trasmesso </a:t>
            </a:r>
            <a:r>
              <a:rPr sz="1200" dirty="0">
                <a:latin typeface="Times New Roman"/>
                <a:cs typeface="Times New Roman"/>
              </a:rPr>
              <a:t>come un lampo </a:t>
            </a:r>
            <a:r>
              <a:rPr sz="1200" spc="-5" dirty="0">
                <a:latin typeface="Times New Roman"/>
                <a:cs typeface="Times New Roman"/>
              </a:rPr>
              <a:t>nella capitale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Superuniverso.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tal modo,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mezzo </a:t>
            </a:r>
            <a:r>
              <a:rPr sz="1200" spc="-5" dirty="0">
                <a:latin typeface="Times New Roman"/>
                <a:cs typeface="Times New Roman"/>
              </a:rPr>
              <a:t>dei discernitori,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Censori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sono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pienamente </a:t>
            </a:r>
            <a:r>
              <a:rPr sz="1200" dirty="0">
                <a:latin typeface="Times New Roman"/>
                <a:cs typeface="Times New Roman"/>
              </a:rPr>
              <a:t>informati </a:t>
            </a:r>
            <a:r>
              <a:rPr sz="1200" spc="-5" dirty="0">
                <a:latin typeface="Times New Roman"/>
                <a:cs typeface="Times New Roman"/>
              </a:rPr>
              <a:t>su “quale </a:t>
            </a:r>
            <a:r>
              <a:rPr sz="1200" dirty="0">
                <a:latin typeface="Times New Roman"/>
                <a:cs typeface="Times New Roman"/>
              </a:rPr>
              <a:t>tipo di </a:t>
            </a:r>
            <a:r>
              <a:rPr sz="1200" spc="-5" dirty="0">
                <a:latin typeface="Times New Roman"/>
                <a:cs typeface="Times New Roman"/>
              </a:rPr>
              <a:t>spirito” esatto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stato generato sui </a:t>
            </a:r>
            <a:r>
              <a:rPr sz="1200" dirty="0">
                <a:latin typeface="Times New Roman"/>
                <a:cs typeface="Times New Roman"/>
              </a:rPr>
              <a:t>mondi dello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spazio.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7747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(313.4) 28:5.22 </a:t>
            </a:r>
            <a:r>
              <a:rPr sz="1200" dirty="0">
                <a:latin typeface="Times New Roman"/>
                <a:cs typeface="Times New Roman"/>
              </a:rPr>
              <a:t>Così </a:t>
            </a:r>
            <a:r>
              <a:rPr sz="1200" spc="-5" dirty="0">
                <a:latin typeface="Times New Roman"/>
                <a:cs typeface="Times New Roman"/>
              </a:rPr>
              <a:t>avviene per gli </a:t>
            </a:r>
            <a:r>
              <a:rPr sz="1200" dirty="0">
                <a:latin typeface="Times New Roman"/>
                <a:cs typeface="Times New Roman"/>
              </a:rPr>
              <a:t>uomini </a:t>
            </a:r>
            <a:r>
              <a:rPr sz="1200" spc="-5" dirty="0">
                <a:latin typeface="Times New Roman"/>
                <a:cs typeface="Times New Roman"/>
              </a:rPr>
              <a:t>mortali: </a:t>
            </a:r>
            <a:r>
              <a:rPr sz="1200" dirty="0">
                <a:latin typeface="Times New Roman"/>
                <a:cs typeface="Times New Roman"/>
              </a:rPr>
              <a:t>lo Spirito </a:t>
            </a:r>
            <a:r>
              <a:rPr sz="1200" spc="-5" dirty="0">
                <a:latin typeface="Times New Roman"/>
                <a:cs typeface="Times New Roman"/>
              </a:rPr>
              <a:t>Madre </a:t>
            </a:r>
            <a:r>
              <a:rPr sz="1200" dirty="0">
                <a:latin typeface="Times New Roman"/>
                <a:cs typeface="Times New Roman"/>
              </a:rPr>
              <a:t>di Salvington vi </a:t>
            </a:r>
            <a:r>
              <a:rPr sz="1200" spc="-5" dirty="0">
                <a:latin typeface="Times New Roman"/>
                <a:cs typeface="Times New Roman"/>
              </a:rPr>
              <a:t>conosce pienamente, perché </a:t>
            </a:r>
            <a:r>
              <a:rPr sz="1200" dirty="0">
                <a:latin typeface="Times New Roman"/>
                <a:cs typeface="Times New Roman"/>
              </a:rPr>
              <a:t>lo Spirito </a:t>
            </a:r>
            <a:r>
              <a:rPr sz="1200" spc="-5" dirty="0">
                <a:latin typeface="Times New Roman"/>
                <a:cs typeface="Times New Roman"/>
              </a:rPr>
              <a:t>Santo </a:t>
            </a:r>
            <a:r>
              <a:rPr sz="1200" dirty="0">
                <a:latin typeface="Times New Roman"/>
                <a:cs typeface="Times New Roman"/>
              </a:rPr>
              <a:t>che è  </a:t>
            </a:r>
            <a:r>
              <a:rPr sz="1200" spc="-5" dirty="0">
                <a:latin typeface="Times New Roman"/>
                <a:cs typeface="Times New Roman"/>
              </a:rPr>
              <a:t>sul vostro </a:t>
            </a:r>
            <a:r>
              <a:rPr sz="1200" dirty="0">
                <a:latin typeface="Times New Roman"/>
                <a:cs typeface="Times New Roman"/>
              </a:rPr>
              <a:t>mondo “sonda tutte le </a:t>
            </a:r>
            <a:r>
              <a:rPr sz="1200" spc="-5" dirty="0">
                <a:latin typeface="Times New Roman"/>
                <a:cs typeface="Times New Roman"/>
              </a:rPr>
              <a:t>cose”, </a:t>
            </a:r>
            <a:r>
              <a:rPr sz="1200" dirty="0">
                <a:latin typeface="Times New Roman"/>
                <a:cs typeface="Times New Roman"/>
              </a:rPr>
              <a:t>e qualunque </a:t>
            </a:r>
            <a:r>
              <a:rPr sz="1200" spc="-5" dirty="0">
                <a:latin typeface="Times New Roman"/>
                <a:cs typeface="Times New Roman"/>
              </a:rPr>
              <a:t>cosa </a:t>
            </a:r>
            <a:r>
              <a:rPr sz="1200" dirty="0">
                <a:latin typeface="Times New Roman"/>
                <a:cs typeface="Times New Roman"/>
              </a:rPr>
              <a:t>lo Spirito divino </a:t>
            </a:r>
            <a:r>
              <a:rPr sz="1200" spc="-5" dirty="0">
                <a:latin typeface="Times New Roman"/>
                <a:cs typeface="Times New Roman"/>
              </a:rPr>
              <a:t>conosce </a:t>
            </a:r>
            <a:r>
              <a:rPr sz="1200" dirty="0">
                <a:latin typeface="Times New Roman"/>
                <a:cs typeface="Times New Roman"/>
              </a:rPr>
              <a:t>di voi è </a:t>
            </a:r>
            <a:r>
              <a:rPr sz="1200" spc="-5" dirty="0">
                <a:latin typeface="Times New Roman"/>
                <a:cs typeface="Times New Roman"/>
              </a:rPr>
              <a:t>immediatamente</a:t>
            </a:r>
            <a:r>
              <a:rPr sz="1200" dirty="0">
                <a:latin typeface="Times New Roman"/>
                <a:cs typeface="Times New Roman"/>
              </a:rPr>
              <a:t> disponibile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54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549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204200" cy="39573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160020" algn="just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ogniqualvolta </a:t>
            </a:r>
            <a:r>
              <a:rPr sz="1200" dirty="0">
                <a:latin typeface="Times New Roman"/>
                <a:cs typeface="Times New Roman"/>
              </a:rPr>
              <a:t>i discernitori </a:t>
            </a:r>
            <a:r>
              <a:rPr sz="1200" spc="-5" dirty="0">
                <a:latin typeface="Times New Roman"/>
                <a:cs typeface="Times New Roman"/>
              </a:rPr>
              <a:t>secorafici riflettono </a:t>
            </a:r>
            <a:r>
              <a:rPr sz="1200" dirty="0">
                <a:latin typeface="Times New Roman"/>
                <a:cs typeface="Times New Roman"/>
              </a:rPr>
              <a:t>lo Spirito, </a:t>
            </a:r>
            <a:r>
              <a:rPr sz="1200" spc="-5" dirty="0">
                <a:latin typeface="Times New Roman"/>
                <a:cs typeface="Times New Roman"/>
              </a:rPr>
              <a:t>per quanto concerne ciò </a:t>
            </a:r>
            <a:r>
              <a:rPr sz="1200" dirty="0">
                <a:latin typeface="Times New Roman"/>
                <a:cs typeface="Times New Roman"/>
              </a:rPr>
              <a:t>che lo Spirito </a:t>
            </a:r>
            <a:r>
              <a:rPr sz="1200" spc="-5" dirty="0">
                <a:latin typeface="Times New Roman"/>
                <a:cs typeface="Times New Roman"/>
              </a:rPr>
              <a:t>conosce </a:t>
            </a:r>
            <a:r>
              <a:rPr sz="1200" dirty="0">
                <a:latin typeface="Times New Roman"/>
                <a:cs typeface="Times New Roman"/>
              </a:rPr>
              <a:t>di voi. </a:t>
            </a:r>
            <a:r>
              <a:rPr sz="1200" spc="-5" dirty="0">
                <a:latin typeface="Times New Roman"/>
                <a:cs typeface="Times New Roman"/>
              </a:rPr>
              <a:t>Tuttavia, si deve  menzionare che </a:t>
            </a:r>
            <a:r>
              <a:rPr sz="1200" dirty="0">
                <a:latin typeface="Times New Roman"/>
                <a:cs typeface="Times New Roman"/>
              </a:rPr>
              <a:t>la conoscenza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piani </a:t>
            </a:r>
            <a:r>
              <a:rPr sz="1200" dirty="0">
                <a:latin typeface="Times New Roman"/>
                <a:cs typeface="Times New Roman"/>
              </a:rPr>
              <a:t>dei frammenti del </a:t>
            </a:r>
            <a:r>
              <a:rPr sz="1200" spc="-5" dirty="0">
                <a:latin typeface="Times New Roman"/>
                <a:cs typeface="Times New Roman"/>
              </a:rPr>
              <a:t>Padre </a:t>
            </a:r>
            <a:r>
              <a:rPr sz="1200" dirty="0">
                <a:latin typeface="Times New Roman"/>
                <a:cs typeface="Times New Roman"/>
              </a:rPr>
              <a:t>non sono </a:t>
            </a:r>
            <a:r>
              <a:rPr sz="1200" spc="-5" dirty="0">
                <a:latin typeface="Times New Roman"/>
                <a:cs typeface="Times New Roman"/>
              </a:rPr>
              <a:t>riflettibili.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discernitori </a:t>
            </a:r>
            <a:r>
              <a:rPr sz="1200" dirty="0">
                <a:latin typeface="Times New Roman"/>
                <a:cs typeface="Times New Roman"/>
              </a:rPr>
              <a:t>possono </a:t>
            </a:r>
            <a:r>
              <a:rPr sz="1200" spc="-5" dirty="0">
                <a:latin typeface="Times New Roman"/>
                <a:cs typeface="Times New Roman"/>
              </a:rPr>
              <a:t>riflettere, </a:t>
            </a:r>
            <a:r>
              <a:rPr sz="1200" dirty="0">
                <a:latin typeface="Times New Roman"/>
                <a:cs typeface="Times New Roman"/>
              </a:rPr>
              <a:t>e riflettono,  la </a:t>
            </a:r>
            <a:r>
              <a:rPr sz="1200" spc="-5" dirty="0">
                <a:latin typeface="Times New Roman"/>
                <a:cs typeface="Times New Roman"/>
              </a:rPr>
              <a:t>presenza degli </a:t>
            </a:r>
            <a:r>
              <a:rPr sz="1200" dirty="0">
                <a:latin typeface="Times New Roman"/>
                <a:cs typeface="Times New Roman"/>
              </a:rPr>
              <a:t>Aggiustatori </a:t>
            </a:r>
            <a:r>
              <a:rPr sz="1200" spc="-5" dirty="0">
                <a:latin typeface="Times New Roman"/>
                <a:cs typeface="Times New Roman"/>
              </a:rPr>
              <a:t>(ed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Censori </a:t>
            </a:r>
            <a:r>
              <a:rPr sz="1200" dirty="0">
                <a:latin typeface="Times New Roman"/>
                <a:cs typeface="Times New Roman"/>
              </a:rPr>
              <a:t>li </a:t>
            </a:r>
            <a:r>
              <a:rPr sz="1200" spc="-5" dirty="0">
                <a:latin typeface="Times New Roman"/>
                <a:cs typeface="Times New Roman"/>
              </a:rPr>
              <a:t>dichiarano </a:t>
            </a:r>
            <a:r>
              <a:rPr sz="1200" dirty="0">
                <a:latin typeface="Times New Roman"/>
                <a:cs typeface="Times New Roman"/>
              </a:rPr>
              <a:t>divini), ma non possono </a:t>
            </a:r>
            <a:r>
              <a:rPr sz="1200" spc="-5" dirty="0">
                <a:latin typeface="Times New Roman"/>
                <a:cs typeface="Times New Roman"/>
              </a:rPr>
              <a:t>decifrare </a:t>
            </a:r>
            <a:r>
              <a:rPr sz="1200" dirty="0">
                <a:latin typeface="Times New Roman"/>
                <a:cs typeface="Times New Roman"/>
              </a:rPr>
              <a:t>il contenuto della disposizione </a:t>
            </a:r>
            <a:r>
              <a:rPr sz="1200" spc="-5" dirty="0">
                <a:latin typeface="Times New Roman"/>
                <a:cs typeface="Times New Roman"/>
              </a:rPr>
              <a:t>mentale  dei Monitori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Mistero.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6. I seconafini</a:t>
            </a:r>
            <a:r>
              <a:rPr sz="1600" b="1" spc="-10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terziari</a:t>
            </a:r>
            <a:endParaRPr sz="1600">
              <a:latin typeface="Times New Roman"/>
              <a:cs typeface="Times New Roman"/>
            </a:endParaRPr>
          </a:p>
          <a:p>
            <a:pPr marL="76200" marR="68580">
              <a:lnSpc>
                <a:spcPct val="95600"/>
              </a:lnSpc>
              <a:spcBef>
                <a:spcPts val="139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(313.5) 28:6.1 </a:t>
            </a:r>
            <a:r>
              <a:rPr sz="1200" dirty="0">
                <a:latin typeface="Times New Roman"/>
                <a:cs typeface="Times New Roman"/>
              </a:rPr>
              <a:t>Allo </a:t>
            </a:r>
            <a:r>
              <a:rPr sz="1200" spc="-5" dirty="0">
                <a:latin typeface="Times New Roman"/>
                <a:cs typeface="Times New Roman"/>
              </a:rPr>
              <a:t>stesso modo dei loro compagni, </a:t>
            </a:r>
            <a:r>
              <a:rPr sz="1200" dirty="0">
                <a:latin typeface="Times New Roman"/>
                <a:cs typeface="Times New Roman"/>
              </a:rPr>
              <a:t>questi </a:t>
            </a:r>
            <a:r>
              <a:rPr sz="1200" spc="-5" dirty="0">
                <a:latin typeface="Times New Roman"/>
                <a:cs typeface="Times New Roman"/>
              </a:rPr>
              <a:t>angeli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creati per </a:t>
            </a:r>
            <a:r>
              <a:rPr sz="1200" dirty="0">
                <a:latin typeface="Times New Roman"/>
                <a:cs typeface="Times New Roman"/>
              </a:rPr>
              <a:t>serie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sette </a:t>
            </a:r>
            <a:r>
              <a:rPr sz="1200" dirty="0">
                <a:latin typeface="Times New Roman"/>
                <a:cs typeface="Times New Roman"/>
              </a:rPr>
              <a:t>tipi riflettivi, ma tali tipi non sono  </a:t>
            </a:r>
            <a:r>
              <a:rPr sz="1200" spc="-5" dirty="0">
                <a:latin typeface="Times New Roman"/>
                <a:cs typeface="Times New Roman"/>
              </a:rPr>
              <a:t>assegnati </a:t>
            </a:r>
            <a:r>
              <a:rPr sz="1200" dirty="0">
                <a:latin typeface="Times New Roman"/>
                <a:cs typeface="Times New Roman"/>
              </a:rPr>
              <a:t>individualmente </a:t>
            </a:r>
            <a:r>
              <a:rPr sz="1200" spc="-5" dirty="0">
                <a:latin typeface="Times New Roman"/>
                <a:cs typeface="Times New Roman"/>
              </a:rPr>
              <a:t>ai singoli servizi degli amministratori dei Superuniversi. </a:t>
            </a:r>
            <a:r>
              <a:rPr sz="1200" dirty="0">
                <a:latin typeface="Times New Roman"/>
                <a:cs typeface="Times New Roman"/>
              </a:rPr>
              <a:t>Tutti i </a:t>
            </a:r>
            <a:r>
              <a:rPr sz="1200" spc="-5" dirty="0">
                <a:latin typeface="Times New Roman"/>
                <a:cs typeface="Times New Roman"/>
              </a:rPr>
              <a:t>seconafini terziari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assegnati  collettivamente ai Figli </a:t>
            </a:r>
            <a:r>
              <a:rPr sz="1200" dirty="0">
                <a:latin typeface="Times New Roman"/>
                <a:cs typeface="Times New Roman"/>
              </a:rPr>
              <a:t>Trinitizzati di </a:t>
            </a:r>
            <a:r>
              <a:rPr sz="1200" spc="-5" dirty="0">
                <a:latin typeface="Times New Roman"/>
                <a:cs typeface="Times New Roman"/>
              </a:rPr>
              <a:t>Conseguimento,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questi figli </a:t>
            </a:r>
            <a:r>
              <a:rPr sz="1200" dirty="0">
                <a:latin typeface="Times New Roman"/>
                <a:cs typeface="Times New Roman"/>
              </a:rPr>
              <a:t>ascendenti li </a:t>
            </a:r>
            <a:r>
              <a:rPr sz="1200" spc="-5" dirty="0">
                <a:latin typeface="Times New Roman"/>
                <a:cs typeface="Times New Roman"/>
              </a:rPr>
              <a:t>utilizzano </a:t>
            </a:r>
            <a:r>
              <a:rPr sz="1200" dirty="0">
                <a:latin typeface="Times New Roman"/>
                <a:cs typeface="Times New Roman"/>
              </a:rPr>
              <a:t>in modo </a:t>
            </a:r>
            <a:r>
              <a:rPr sz="1200" spc="-5" dirty="0">
                <a:latin typeface="Times New Roman"/>
                <a:cs typeface="Times New Roman"/>
              </a:rPr>
              <a:t>intercambiabile;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altre parole,  </a:t>
            </a:r>
            <a:r>
              <a:rPr sz="1200" dirty="0">
                <a:latin typeface="Times New Roman"/>
                <a:cs typeface="Times New Roman"/>
              </a:rPr>
              <a:t>i Possenti </a:t>
            </a:r>
            <a:r>
              <a:rPr sz="1200" spc="-5" dirty="0">
                <a:latin typeface="Times New Roman"/>
                <a:cs typeface="Times New Roman"/>
              </a:rPr>
              <a:t>Messaggeri </a:t>
            </a:r>
            <a:r>
              <a:rPr sz="1200" dirty="0">
                <a:latin typeface="Times New Roman"/>
                <a:cs typeface="Times New Roman"/>
              </a:rPr>
              <a:t>possono </a:t>
            </a:r>
            <a:r>
              <a:rPr sz="1200" spc="-5" dirty="0">
                <a:latin typeface="Times New Roman"/>
                <a:cs typeface="Times New Roman"/>
              </a:rPr>
              <a:t>utilizzare, ed utilizzano, qualunque dei </a:t>
            </a:r>
            <a:r>
              <a:rPr sz="1200" dirty="0">
                <a:latin typeface="Times New Roman"/>
                <a:cs typeface="Times New Roman"/>
              </a:rPr>
              <a:t>tipi </a:t>
            </a:r>
            <a:r>
              <a:rPr sz="1200" spc="-5" dirty="0">
                <a:latin typeface="Times New Roman"/>
                <a:cs typeface="Times New Roman"/>
              </a:rPr>
              <a:t>terziari,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così </a:t>
            </a:r>
            <a:r>
              <a:rPr sz="1200" dirty="0">
                <a:latin typeface="Times New Roman"/>
                <a:cs typeface="Times New Roman"/>
              </a:rPr>
              <a:t>fanno i </a:t>
            </a:r>
            <a:r>
              <a:rPr sz="1200" spc="-5" dirty="0">
                <a:latin typeface="Times New Roman"/>
                <a:cs typeface="Times New Roman"/>
              </a:rPr>
              <a:t>loro coordinati, gli </a:t>
            </a:r>
            <a:r>
              <a:rPr sz="1200" spc="5" dirty="0">
                <a:latin typeface="Times New Roman"/>
                <a:cs typeface="Times New Roman"/>
              </a:rPr>
              <a:t>Elevati </a:t>
            </a:r>
            <a:r>
              <a:rPr sz="1200" dirty="0">
                <a:latin typeface="Times New Roman"/>
                <a:cs typeface="Times New Roman"/>
              </a:rPr>
              <a:t>in  </a:t>
            </a:r>
            <a:r>
              <a:rPr sz="1200" spc="-5" dirty="0">
                <a:latin typeface="Times New Roman"/>
                <a:cs typeface="Times New Roman"/>
              </a:rPr>
              <a:t>Autorità ed </a:t>
            </a:r>
            <a:r>
              <a:rPr sz="1200" dirty="0">
                <a:latin typeface="Times New Roman"/>
                <a:cs typeface="Times New Roman"/>
              </a:rPr>
              <a:t>i Privi di Nome e </a:t>
            </a:r>
            <a:r>
              <a:rPr sz="1200" spc="-5" dirty="0">
                <a:latin typeface="Times New Roman"/>
                <a:cs typeface="Times New Roman"/>
              </a:rPr>
              <a:t>Numero. Questi </a:t>
            </a:r>
            <a:r>
              <a:rPr sz="1200" dirty="0">
                <a:latin typeface="Times New Roman"/>
                <a:cs typeface="Times New Roman"/>
              </a:rPr>
              <a:t>sette tipi di </a:t>
            </a:r>
            <a:r>
              <a:rPr sz="1200" spc="-5" dirty="0">
                <a:latin typeface="Times New Roman"/>
                <a:cs typeface="Times New Roman"/>
              </a:rPr>
              <a:t>seconafini </a:t>
            </a:r>
            <a:r>
              <a:rPr sz="1200" dirty="0">
                <a:latin typeface="Times New Roman"/>
                <a:cs typeface="Times New Roman"/>
              </a:rPr>
              <a:t>terziari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sono: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76200" marR="14160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(314.1) 28:6.2 </a:t>
            </a:r>
            <a:r>
              <a:rPr sz="1200" dirty="0">
                <a:latin typeface="Times New Roman"/>
                <a:cs typeface="Times New Roman"/>
              </a:rPr>
              <a:t>1. </a:t>
            </a:r>
            <a:r>
              <a:rPr sz="1200" i="1" dirty="0">
                <a:latin typeface="Times New Roman"/>
                <a:cs typeface="Times New Roman"/>
              </a:rPr>
              <a:t>Il </a:t>
            </a:r>
            <a:r>
              <a:rPr sz="1200" i="1" spc="-5" dirty="0">
                <a:latin typeface="Times New Roman"/>
                <a:cs typeface="Times New Roman"/>
              </a:rPr>
              <a:t>Significato dell’Origine. </a:t>
            </a:r>
            <a:r>
              <a:rPr sz="1200" spc="-5" dirty="0">
                <a:latin typeface="Times New Roman"/>
                <a:cs typeface="Times New Roman"/>
              </a:rPr>
              <a:t>Ai Figli Trinitizzati ascendenti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governo di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Superuniverso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affidata </a:t>
            </a:r>
            <a:r>
              <a:rPr sz="1200" spc="5" dirty="0">
                <a:latin typeface="Times New Roman"/>
                <a:cs typeface="Times New Roman"/>
              </a:rPr>
              <a:t>la  </a:t>
            </a:r>
            <a:r>
              <a:rPr sz="1200" spc="-5" dirty="0">
                <a:latin typeface="Times New Roman"/>
                <a:cs typeface="Times New Roman"/>
              </a:rPr>
              <a:t>responsabilità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trattare </a:t>
            </a:r>
            <a:r>
              <a:rPr sz="1200" dirty="0">
                <a:latin typeface="Times New Roman"/>
                <a:cs typeface="Times New Roman"/>
              </a:rPr>
              <a:t>tutte le </a:t>
            </a:r>
            <a:r>
              <a:rPr sz="1200" spc="-5" dirty="0">
                <a:latin typeface="Times New Roman"/>
                <a:cs typeface="Times New Roman"/>
              </a:rPr>
              <a:t>questioni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derivano dall’origine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ogni </a:t>
            </a:r>
            <a:r>
              <a:rPr sz="1200" dirty="0">
                <a:latin typeface="Times New Roman"/>
                <a:cs typeface="Times New Roman"/>
              </a:rPr>
              <a:t>individuo, razza o mondo; e l’importanza </a:t>
            </a:r>
            <a:r>
              <a:rPr sz="1200" spc="-5" dirty="0">
                <a:latin typeface="Times New Roman"/>
                <a:cs typeface="Times New Roman"/>
              </a:rPr>
              <a:t>dell’origine </a:t>
            </a:r>
            <a:r>
              <a:rPr sz="1200" dirty="0">
                <a:latin typeface="Times New Roman"/>
                <a:cs typeface="Times New Roman"/>
              </a:rPr>
              <a:t>è  la </a:t>
            </a:r>
            <a:r>
              <a:rPr sz="1200" spc="-5" dirty="0">
                <a:latin typeface="Times New Roman"/>
                <a:cs typeface="Times New Roman"/>
              </a:rPr>
              <a:t>questione suprema </a:t>
            </a:r>
            <a:r>
              <a:rPr sz="1200" dirty="0">
                <a:latin typeface="Times New Roman"/>
                <a:cs typeface="Times New Roman"/>
              </a:rPr>
              <a:t>in tutti i nostri </a:t>
            </a:r>
            <a:r>
              <a:rPr sz="1200" spc="-5" dirty="0">
                <a:latin typeface="Times New Roman"/>
                <a:cs typeface="Times New Roman"/>
              </a:rPr>
              <a:t>piani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l’avanzamento cosmico delle creature </a:t>
            </a:r>
            <a:r>
              <a:rPr sz="1200" dirty="0">
                <a:latin typeface="Times New Roman"/>
                <a:cs typeface="Times New Roman"/>
              </a:rPr>
              <a:t>viventi del regno. Tutte le </a:t>
            </a:r>
            <a:r>
              <a:rPr sz="1200" spc="-5" dirty="0">
                <a:latin typeface="Times New Roman"/>
                <a:cs typeface="Times New Roman"/>
              </a:rPr>
              <a:t>relazioni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</a:t>
            </a:r>
            <a:endParaRPr sz="1200">
              <a:latin typeface="Times New Roman"/>
              <a:cs typeface="Times New Roman"/>
            </a:endParaRPr>
          </a:p>
          <a:p>
            <a:pPr marL="76200" marR="575945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l’applicazione dell’etica sorgono </a:t>
            </a:r>
            <a:r>
              <a:rPr sz="1200" dirty="0">
                <a:latin typeface="Times New Roman"/>
                <a:cs typeface="Times New Roman"/>
              </a:rPr>
              <a:t>dai </a:t>
            </a:r>
            <a:r>
              <a:rPr sz="1200" spc="-5" dirty="0">
                <a:latin typeface="Times New Roman"/>
                <a:cs typeface="Times New Roman"/>
              </a:rPr>
              <a:t>fatti fondamentali dell’origine. L’origine </a:t>
            </a:r>
            <a:r>
              <a:rPr sz="1200" dirty="0">
                <a:latin typeface="Times New Roman"/>
                <a:cs typeface="Times New Roman"/>
              </a:rPr>
              <a:t>è la </a:t>
            </a:r>
            <a:r>
              <a:rPr sz="1200" spc="-5" dirty="0">
                <a:latin typeface="Times New Roman"/>
                <a:cs typeface="Times New Roman"/>
              </a:rPr>
              <a:t>base </a:t>
            </a:r>
            <a:r>
              <a:rPr sz="1200" spc="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reazione </a:t>
            </a:r>
            <a:r>
              <a:rPr sz="1200" spc="-5" dirty="0">
                <a:latin typeface="Times New Roman"/>
                <a:cs typeface="Times New Roman"/>
              </a:rPr>
              <a:t>relazionale degli </a:t>
            </a:r>
            <a:r>
              <a:rPr sz="1200" dirty="0">
                <a:latin typeface="Times New Roman"/>
                <a:cs typeface="Times New Roman"/>
              </a:rPr>
              <a:t>Dei.  </a:t>
            </a:r>
            <a:r>
              <a:rPr sz="1200" spc="-5" dirty="0">
                <a:latin typeface="Times New Roman"/>
                <a:cs typeface="Times New Roman"/>
              </a:rPr>
              <a:t>L’Attore Congiunto sempre “prende </a:t>
            </a:r>
            <a:r>
              <a:rPr sz="1200" dirty="0">
                <a:latin typeface="Times New Roman"/>
                <a:cs typeface="Times New Roman"/>
              </a:rPr>
              <a:t>nota dell’uomo, della </a:t>
            </a:r>
            <a:r>
              <a:rPr sz="1200" spc="-5" dirty="0">
                <a:latin typeface="Times New Roman"/>
                <a:cs typeface="Times New Roman"/>
              </a:rPr>
              <a:t>maniera </a:t>
            </a:r>
            <a:r>
              <a:rPr sz="1200" dirty="0">
                <a:latin typeface="Times New Roman"/>
                <a:cs typeface="Times New Roman"/>
              </a:rPr>
              <a:t>in cui è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nato”.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280670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(314.2) 28:6.3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spc="-10" dirty="0">
                <a:latin typeface="Times New Roman"/>
                <a:cs typeface="Times New Roman"/>
              </a:rPr>
              <a:t>gli </a:t>
            </a:r>
            <a:r>
              <a:rPr sz="1200" spc="-5" dirty="0">
                <a:latin typeface="Times New Roman"/>
                <a:cs typeface="Times New Roman"/>
              </a:rPr>
              <a:t>esseri discendenti superiori l’origine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semplicemente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fatto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essere accertato;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per gli esseri ascendenti,  </a:t>
            </a:r>
            <a:r>
              <a:rPr sz="1200" dirty="0">
                <a:latin typeface="Times New Roman"/>
                <a:cs typeface="Times New Roman"/>
              </a:rPr>
              <a:t>inclusi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ordini </a:t>
            </a:r>
            <a:r>
              <a:rPr sz="1200" spc="-5" dirty="0">
                <a:latin typeface="Times New Roman"/>
                <a:cs typeface="Times New Roman"/>
              </a:rPr>
              <a:t>inferiori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angeli,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natura </a:t>
            </a:r>
            <a:r>
              <a:rPr sz="1200" dirty="0">
                <a:latin typeface="Times New Roman"/>
                <a:cs typeface="Times New Roman"/>
              </a:rPr>
              <a:t>e le </a:t>
            </a:r>
            <a:r>
              <a:rPr sz="1200" spc="-5" dirty="0">
                <a:latin typeface="Times New Roman"/>
                <a:cs typeface="Times New Roman"/>
              </a:rPr>
              <a:t>circostanze della </a:t>
            </a:r>
            <a:r>
              <a:rPr sz="1200" dirty="0">
                <a:latin typeface="Times New Roman"/>
                <a:cs typeface="Times New Roman"/>
              </a:rPr>
              <a:t>loro origine non sono </a:t>
            </a:r>
            <a:r>
              <a:rPr sz="1200" spc="-5" dirty="0">
                <a:latin typeface="Times New Roman"/>
                <a:cs typeface="Times New Roman"/>
              </a:rPr>
              <a:t>sempre così chiare, </a:t>
            </a:r>
            <a:r>
              <a:rPr sz="1200" dirty="0">
                <a:latin typeface="Times New Roman"/>
                <a:cs typeface="Times New Roman"/>
              </a:rPr>
              <a:t>benché di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spc="5" dirty="0">
                <a:latin typeface="Times New Roman"/>
                <a:cs typeface="Times New Roman"/>
              </a:rPr>
              <a:t>uguale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importanza vitale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quasi </a:t>
            </a:r>
            <a:r>
              <a:rPr sz="1200" dirty="0">
                <a:latin typeface="Times New Roman"/>
                <a:cs typeface="Times New Roman"/>
              </a:rPr>
              <a:t>tutte le </a:t>
            </a:r>
            <a:r>
              <a:rPr sz="1200" spc="-5" dirty="0">
                <a:latin typeface="Times New Roman"/>
                <a:cs typeface="Times New Roman"/>
              </a:rPr>
              <a:t>forme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affari universali. Da </a:t>
            </a:r>
            <a:r>
              <a:rPr sz="1200" dirty="0">
                <a:latin typeface="Times New Roman"/>
                <a:cs typeface="Times New Roman"/>
              </a:rPr>
              <a:t>qui l’utilità di </a:t>
            </a:r>
            <a:r>
              <a:rPr sz="1200" spc="-5" dirty="0">
                <a:latin typeface="Times New Roman"/>
                <a:cs typeface="Times New Roman"/>
              </a:rPr>
              <a:t>avere </a:t>
            </a:r>
            <a:r>
              <a:rPr sz="1200" dirty="0">
                <a:latin typeface="Times New Roman"/>
                <a:cs typeface="Times New Roman"/>
              </a:rPr>
              <a:t>a nostra </a:t>
            </a:r>
            <a:r>
              <a:rPr sz="1200" spc="-5" dirty="0">
                <a:latin typeface="Times New Roman"/>
                <a:cs typeface="Times New Roman"/>
              </a:rPr>
              <a:t>disposizione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serie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seconafini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55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62290" cy="39573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6858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(30.6) 1:6.7 </a:t>
            </a:r>
            <a:r>
              <a:rPr sz="1200" spc="-5" dirty="0">
                <a:latin typeface="Times New Roman"/>
                <a:cs typeface="Times New Roman"/>
              </a:rPr>
              <a:t>Presumere che </a:t>
            </a:r>
            <a:r>
              <a:rPr sz="1200" dirty="0">
                <a:latin typeface="Times New Roman"/>
                <a:cs typeface="Times New Roman"/>
              </a:rPr>
              <a:t>l’Universo può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conosciuto,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intelligibile,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presumere </a:t>
            </a:r>
            <a:r>
              <a:rPr sz="1200" dirty="0">
                <a:latin typeface="Times New Roman"/>
                <a:cs typeface="Times New Roman"/>
              </a:rPr>
              <a:t>che l’Universo è </a:t>
            </a:r>
            <a:r>
              <a:rPr sz="1200" spc="-5" dirty="0">
                <a:latin typeface="Times New Roman"/>
                <a:cs typeface="Times New Roman"/>
              </a:rPr>
              <a:t>costruito </a:t>
            </a:r>
            <a:r>
              <a:rPr sz="1200" dirty="0">
                <a:latin typeface="Times New Roman"/>
                <a:cs typeface="Times New Roman"/>
              </a:rPr>
              <a:t>da una mente e  </a:t>
            </a:r>
            <a:r>
              <a:rPr sz="1200" spc="-5" dirty="0">
                <a:latin typeface="Times New Roman"/>
                <a:cs typeface="Times New Roman"/>
              </a:rPr>
              <a:t>diretto </a:t>
            </a:r>
            <a:r>
              <a:rPr sz="1200" dirty="0">
                <a:latin typeface="Times New Roman"/>
                <a:cs typeface="Times New Roman"/>
              </a:rPr>
              <a:t>da una personalità.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mente </a:t>
            </a:r>
            <a:r>
              <a:rPr sz="1200" spc="-5" dirty="0">
                <a:latin typeface="Times New Roman"/>
                <a:cs typeface="Times New Roman"/>
              </a:rPr>
              <a:t>dell’uomo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percepire soltanto </a:t>
            </a:r>
            <a:r>
              <a:rPr sz="1200" dirty="0">
                <a:latin typeface="Times New Roman"/>
                <a:cs typeface="Times New Roman"/>
              </a:rPr>
              <a:t>i fenomeni </a:t>
            </a:r>
            <a:r>
              <a:rPr sz="1200" spc="-5" dirty="0">
                <a:latin typeface="Times New Roman"/>
                <a:cs typeface="Times New Roman"/>
              </a:rPr>
              <a:t>mentali </a:t>
            </a:r>
            <a:r>
              <a:rPr sz="1200" dirty="0">
                <a:latin typeface="Times New Roman"/>
                <a:cs typeface="Times New Roman"/>
              </a:rPr>
              <a:t>di altre menti, siano </a:t>
            </a:r>
            <a:r>
              <a:rPr sz="1200" spc="-5" dirty="0">
                <a:latin typeface="Times New Roman"/>
                <a:cs typeface="Times New Roman"/>
              </a:rPr>
              <a:t>esse umane </a:t>
            </a:r>
            <a:r>
              <a:rPr sz="1200" dirty="0">
                <a:latin typeface="Times New Roman"/>
                <a:cs typeface="Times New Roman"/>
              </a:rPr>
              <a:t>o  </a:t>
            </a:r>
            <a:r>
              <a:rPr sz="1200" spc="-5" dirty="0">
                <a:latin typeface="Times New Roman"/>
                <a:cs typeface="Times New Roman"/>
              </a:rPr>
              <a:t>superumane. </a:t>
            </a:r>
            <a:r>
              <a:rPr sz="1200" dirty="0">
                <a:latin typeface="Times New Roman"/>
                <a:cs typeface="Times New Roman"/>
              </a:rPr>
              <a:t>Se la personalità </a:t>
            </a:r>
            <a:r>
              <a:rPr sz="1200" spc="-5" dirty="0">
                <a:latin typeface="Times New Roman"/>
                <a:cs typeface="Times New Roman"/>
              </a:rPr>
              <a:t>dell’uomo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fare l’esperienza </a:t>
            </a:r>
            <a:r>
              <a:rPr sz="1200" dirty="0">
                <a:latin typeface="Times New Roman"/>
                <a:cs typeface="Times New Roman"/>
              </a:rPr>
              <a:t>dell’Universo, è </a:t>
            </a:r>
            <a:r>
              <a:rPr sz="1200" spc="-5" dirty="0">
                <a:latin typeface="Times New Roman"/>
                <a:cs typeface="Times New Roman"/>
              </a:rPr>
              <a:t>perché ci </a:t>
            </a:r>
            <a:r>
              <a:rPr sz="1200" dirty="0">
                <a:latin typeface="Times New Roman"/>
                <a:cs typeface="Times New Roman"/>
              </a:rPr>
              <a:t>sono una mente divina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una personalità  </a:t>
            </a:r>
            <a:r>
              <a:rPr sz="1200" spc="-5" dirty="0">
                <a:latin typeface="Times New Roman"/>
                <a:cs typeface="Times New Roman"/>
              </a:rPr>
              <a:t>reale celate </a:t>
            </a:r>
            <a:r>
              <a:rPr sz="1200" dirty="0">
                <a:latin typeface="Times New Roman"/>
                <a:cs typeface="Times New Roman"/>
              </a:rPr>
              <a:t>in qualche parte di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quell’Universo.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16383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(30.7) 1:6.8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è spirito — </a:t>
            </a:r>
            <a:r>
              <a:rPr sz="1200" spc="-5" dirty="0">
                <a:latin typeface="Times New Roman"/>
                <a:cs typeface="Times New Roman"/>
              </a:rPr>
              <a:t>personalità spirituale; </a:t>
            </a:r>
            <a:r>
              <a:rPr sz="1200" dirty="0">
                <a:latin typeface="Times New Roman"/>
                <a:cs typeface="Times New Roman"/>
              </a:rPr>
              <a:t>anche l’uomo è uno </a:t>
            </a:r>
            <a:r>
              <a:rPr sz="1200" spc="-5" dirty="0">
                <a:latin typeface="Times New Roman"/>
                <a:cs typeface="Times New Roman"/>
              </a:rPr>
              <a:t>spirito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personalità </a:t>
            </a:r>
            <a:r>
              <a:rPr sz="1200" dirty="0">
                <a:latin typeface="Times New Roman"/>
                <a:cs typeface="Times New Roman"/>
              </a:rPr>
              <a:t>spirituale </a:t>
            </a:r>
            <a:r>
              <a:rPr sz="1200" spc="-5" dirty="0">
                <a:latin typeface="Times New Roman"/>
                <a:cs typeface="Times New Roman"/>
              </a:rPr>
              <a:t>potenziale. Gesù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Nazaret  giunse alla </a:t>
            </a:r>
            <a:r>
              <a:rPr sz="1200" dirty="0">
                <a:latin typeface="Times New Roman"/>
                <a:cs typeface="Times New Roman"/>
              </a:rPr>
              <a:t>piena realizzazione di </a:t>
            </a:r>
            <a:r>
              <a:rPr sz="1200" spc="-5" dirty="0">
                <a:latin typeface="Times New Roman"/>
                <a:cs typeface="Times New Roman"/>
              </a:rPr>
              <a:t>questo potenziale della personalità spirituale nell’esperienza </a:t>
            </a:r>
            <a:r>
              <a:rPr sz="1200" dirty="0">
                <a:latin typeface="Times New Roman"/>
                <a:cs typeface="Times New Roman"/>
              </a:rPr>
              <a:t>umana; per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vita </a:t>
            </a:r>
            <a:r>
              <a:rPr sz="1200" spc="5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realizzazione della </a:t>
            </a:r>
            <a:r>
              <a:rPr sz="1200" dirty="0">
                <a:latin typeface="Times New Roman"/>
                <a:cs typeface="Times New Roman"/>
              </a:rPr>
              <a:t>volontà </a:t>
            </a:r>
            <a:r>
              <a:rPr sz="1200" spc="-5" dirty="0">
                <a:latin typeface="Times New Roman"/>
                <a:cs typeface="Times New Roman"/>
              </a:rPr>
              <a:t>del Padre diviene </a:t>
            </a:r>
            <a:r>
              <a:rPr sz="1200" dirty="0">
                <a:latin typeface="Times New Roman"/>
                <a:cs typeface="Times New Roman"/>
              </a:rPr>
              <a:t>per l’uomo la </a:t>
            </a:r>
            <a:r>
              <a:rPr sz="1200" spc="-5" dirty="0">
                <a:latin typeface="Times New Roman"/>
                <a:cs typeface="Times New Roman"/>
              </a:rPr>
              <a:t>rivelazione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autentica ed </a:t>
            </a:r>
            <a:r>
              <a:rPr sz="1200" dirty="0">
                <a:latin typeface="Times New Roman"/>
                <a:cs typeface="Times New Roman"/>
              </a:rPr>
              <a:t>ideale </a:t>
            </a:r>
            <a:r>
              <a:rPr sz="1200" spc="-5" dirty="0">
                <a:latin typeface="Times New Roman"/>
                <a:cs typeface="Times New Roman"/>
              </a:rPr>
              <a:t>della personalità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Dio. </a:t>
            </a:r>
            <a:r>
              <a:rPr sz="1200" spc="5" dirty="0">
                <a:latin typeface="Times New Roman"/>
                <a:cs typeface="Times New Roman"/>
              </a:rPr>
              <a:t>Benché </a:t>
            </a:r>
            <a:r>
              <a:rPr sz="1200" spc="-5" dirty="0">
                <a:latin typeface="Times New Roman"/>
                <a:cs typeface="Times New Roman"/>
              </a:rPr>
              <a:t>sia  </a:t>
            </a:r>
            <a:r>
              <a:rPr sz="1200" dirty="0">
                <a:latin typeface="Times New Roman"/>
                <a:cs typeface="Times New Roman"/>
              </a:rPr>
              <a:t>possibile </a:t>
            </a:r>
            <a:r>
              <a:rPr sz="1200" spc="-5" dirty="0">
                <a:latin typeface="Times New Roman"/>
                <a:cs typeface="Times New Roman"/>
              </a:rPr>
              <a:t>cogliere </a:t>
            </a:r>
            <a:r>
              <a:rPr sz="1200" dirty="0">
                <a:latin typeface="Times New Roman"/>
                <a:cs typeface="Times New Roman"/>
              </a:rPr>
              <a:t>la personalità </a:t>
            </a:r>
            <a:r>
              <a:rPr sz="1200" spc="-5" dirty="0">
                <a:latin typeface="Times New Roman"/>
                <a:cs typeface="Times New Roman"/>
              </a:rPr>
              <a:t>del Padre Universale solo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un’esperienza religiosa effettiva, nella </a:t>
            </a:r>
            <a:r>
              <a:rPr sz="1200" dirty="0">
                <a:latin typeface="Times New Roman"/>
                <a:cs typeface="Times New Roman"/>
              </a:rPr>
              <a:t>vita </a:t>
            </a:r>
            <a:r>
              <a:rPr sz="1200" spc="-5" dirty="0">
                <a:latin typeface="Times New Roman"/>
                <a:cs typeface="Times New Roman"/>
              </a:rPr>
              <a:t>terrena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siamo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ispirati dalla perfetta </a:t>
            </a:r>
            <a:r>
              <a:rPr sz="1200" dirty="0">
                <a:latin typeface="Times New Roman"/>
                <a:cs typeface="Times New Roman"/>
              </a:rPr>
              <a:t>dimostrazione di tale </a:t>
            </a:r>
            <a:r>
              <a:rPr sz="1200" spc="-5" dirty="0">
                <a:latin typeface="Times New Roman"/>
                <a:cs typeface="Times New Roman"/>
              </a:rPr>
              <a:t>realizzazione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rivelazione della personalità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un’esperienza veramente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umana.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7. Valore spirituale del concetto di</a:t>
            </a:r>
            <a:r>
              <a:rPr sz="1600" b="1" spc="10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personalità</a:t>
            </a:r>
            <a:endParaRPr sz="1600">
              <a:latin typeface="Times New Roman"/>
              <a:cs typeface="Times New Roman"/>
            </a:endParaRPr>
          </a:p>
          <a:p>
            <a:pPr marL="76200" marR="90805">
              <a:lnSpc>
                <a:spcPts val="1380"/>
              </a:lnSpc>
              <a:spcBef>
                <a:spcPts val="141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(31.1) 1:7.1 </a:t>
            </a:r>
            <a:r>
              <a:rPr sz="1200" spc="-5" dirty="0">
                <a:latin typeface="Times New Roman"/>
                <a:cs typeface="Times New Roman"/>
              </a:rPr>
              <a:t>Quando Gesù parlava del “Dio vivente”, </a:t>
            </a:r>
            <a:r>
              <a:rPr sz="1200" spc="5" dirty="0">
                <a:latin typeface="Times New Roman"/>
                <a:cs typeface="Times New Roman"/>
              </a:rPr>
              <a:t>si </a:t>
            </a:r>
            <a:r>
              <a:rPr sz="1200" spc="-5" dirty="0">
                <a:latin typeface="Times New Roman"/>
                <a:cs typeface="Times New Roman"/>
              </a:rPr>
              <a:t>riferiva ad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Deità </a:t>
            </a:r>
            <a:r>
              <a:rPr sz="1200" dirty="0">
                <a:latin typeface="Times New Roman"/>
                <a:cs typeface="Times New Roman"/>
              </a:rPr>
              <a:t>personale — il </a:t>
            </a:r>
            <a:r>
              <a:rPr sz="1200" spc="-5" dirty="0">
                <a:latin typeface="Times New Roman"/>
                <a:cs typeface="Times New Roman"/>
              </a:rPr>
              <a:t>Padre </a:t>
            </a:r>
            <a:r>
              <a:rPr sz="1200" dirty="0">
                <a:latin typeface="Times New Roman"/>
                <a:cs typeface="Times New Roman"/>
              </a:rPr>
              <a:t>che è </a:t>
            </a:r>
            <a:r>
              <a:rPr sz="1200" spc="-5" dirty="0">
                <a:latin typeface="Times New Roman"/>
                <a:cs typeface="Times New Roman"/>
              </a:rPr>
              <a:t>nei cieli.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concetto della  personalità della </a:t>
            </a:r>
            <a:r>
              <a:rPr sz="1200" dirty="0">
                <a:latin typeface="Times New Roman"/>
                <a:cs typeface="Times New Roman"/>
              </a:rPr>
              <a:t>Deità </a:t>
            </a:r>
            <a:r>
              <a:rPr sz="1200" spc="-5" dirty="0">
                <a:latin typeface="Times New Roman"/>
                <a:cs typeface="Times New Roman"/>
              </a:rPr>
              <a:t>facilita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comunione, favorisce l’adorazione intelligente, promuove </a:t>
            </a:r>
            <a:r>
              <a:rPr sz="1200" dirty="0">
                <a:latin typeface="Times New Roman"/>
                <a:cs typeface="Times New Roman"/>
              </a:rPr>
              <a:t>una fiducia </a:t>
            </a:r>
            <a:r>
              <a:rPr sz="1200" spc="-5" dirty="0">
                <a:latin typeface="Times New Roman"/>
                <a:cs typeface="Times New Roman"/>
              </a:rPr>
              <a:t>confortante. Tra cose </a:t>
            </a:r>
            <a:r>
              <a:rPr sz="1200" dirty="0">
                <a:latin typeface="Times New Roman"/>
                <a:cs typeface="Times New Roman"/>
              </a:rPr>
              <a:t>non  </a:t>
            </a:r>
            <a:r>
              <a:rPr sz="1200" spc="-5" dirty="0">
                <a:latin typeface="Times New Roman"/>
                <a:cs typeface="Times New Roman"/>
              </a:rPr>
              <a:t>personali </a:t>
            </a:r>
            <a:r>
              <a:rPr sz="1200" dirty="0">
                <a:latin typeface="Times New Roman"/>
                <a:cs typeface="Times New Roman"/>
              </a:rPr>
              <a:t>possono </a:t>
            </a:r>
            <a:r>
              <a:rPr sz="1200" spc="-5" dirty="0">
                <a:latin typeface="Times New Roman"/>
                <a:cs typeface="Times New Roman"/>
              </a:rPr>
              <a:t>esserci interazioni, </a:t>
            </a:r>
            <a:r>
              <a:rPr sz="1200" dirty="0">
                <a:latin typeface="Times New Roman"/>
                <a:cs typeface="Times New Roman"/>
              </a:rPr>
              <a:t>ma non </a:t>
            </a:r>
            <a:r>
              <a:rPr sz="1200" spc="-5" dirty="0">
                <a:latin typeface="Times New Roman"/>
                <a:cs typeface="Times New Roman"/>
              </a:rPr>
              <a:t>comunione.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si potrebbe beneficiare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rapporto </a:t>
            </a:r>
            <a:r>
              <a:rPr sz="1200" dirty="0">
                <a:latin typeface="Times New Roman"/>
                <a:cs typeface="Times New Roman"/>
              </a:rPr>
              <a:t>di comunione tra padre e figlio,  </a:t>
            </a:r>
            <a:r>
              <a:rPr sz="1200" spc="-5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quello </a:t>
            </a:r>
            <a:r>
              <a:rPr sz="1200" dirty="0">
                <a:latin typeface="Times New Roman"/>
                <a:cs typeface="Times New Roman"/>
              </a:rPr>
              <a:t>tra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e l’uomo, </a:t>
            </a:r>
            <a:r>
              <a:rPr sz="1200" spc="-5" dirty="0">
                <a:latin typeface="Times New Roman"/>
                <a:cs typeface="Times New Roman"/>
              </a:rPr>
              <a:t>se entrambi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fossero persone. </a:t>
            </a:r>
            <a:r>
              <a:rPr sz="1200" dirty="0">
                <a:latin typeface="Times New Roman"/>
                <a:cs typeface="Times New Roman"/>
              </a:rPr>
              <a:t>Solo delle personalità possono </a:t>
            </a:r>
            <a:r>
              <a:rPr sz="1200" spc="-5" dirty="0">
                <a:latin typeface="Times New Roman"/>
                <a:cs typeface="Times New Roman"/>
              </a:rPr>
              <a:t>comunicare </a:t>
            </a:r>
            <a:r>
              <a:rPr sz="1200" dirty="0">
                <a:latin typeface="Times New Roman"/>
                <a:cs typeface="Times New Roman"/>
              </a:rPr>
              <a:t>l’una </a:t>
            </a:r>
            <a:r>
              <a:rPr sz="1200" spc="-5" dirty="0">
                <a:latin typeface="Times New Roman"/>
                <a:cs typeface="Times New Roman"/>
              </a:rPr>
              <a:t>con l’altra,  sebbene </a:t>
            </a:r>
            <a:r>
              <a:rPr sz="1200" dirty="0">
                <a:latin typeface="Times New Roman"/>
                <a:cs typeface="Times New Roman"/>
              </a:rPr>
              <a:t>questa comunione </a:t>
            </a:r>
            <a:r>
              <a:rPr sz="1200" spc="-5" dirty="0">
                <a:latin typeface="Times New Roman"/>
                <a:cs typeface="Times New Roman"/>
              </a:rPr>
              <a:t>personale </a:t>
            </a:r>
            <a:r>
              <a:rPr sz="1200" dirty="0">
                <a:latin typeface="Times New Roman"/>
                <a:cs typeface="Times New Roman"/>
              </a:rPr>
              <a:t>possa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molto </a:t>
            </a:r>
            <a:r>
              <a:rPr sz="1200" spc="-5" dirty="0">
                <a:latin typeface="Times New Roman"/>
                <a:cs typeface="Times New Roman"/>
              </a:rPr>
              <a:t>facilitata dalla presenza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un’entità così impersonale, </a:t>
            </a:r>
            <a:r>
              <a:rPr sz="1200" dirty="0">
                <a:latin typeface="Times New Roman"/>
                <a:cs typeface="Times New Roman"/>
              </a:rPr>
              <a:t>qual è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appunto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l’Aggiustatore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Pensiero.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9080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(31.2) 1:7.2 </a:t>
            </a:r>
            <a:r>
              <a:rPr sz="1200" spc="-5" dirty="0">
                <a:latin typeface="Times New Roman"/>
                <a:cs typeface="Times New Roman"/>
              </a:rPr>
              <a:t>L’uomo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raggiunge </a:t>
            </a:r>
            <a:r>
              <a:rPr sz="1200" dirty="0">
                <a:latin typeface="Times New Roman"/>
                <a:cs typeface="Times New Roman"/>
              </a:rPr>
              <a:t>l’unione </a:t>
            </a:r>
            <a:r>
              <a:rPr sz="1200" spc="-5" dirty="0">
                <a:latin typeface="Times New Roman"/>
                <a:cs typeface="Times New Roman"/>
              </a:rPr>
              <a:t>con Dio allo stesso </a:t>
            </a:r>
            <a:r>
              <a:rPr sz="1200" dirty="0">
                <a:latin typeface="Times New Roman"/>
                <a:cs typeface="Times New Roman"/>
              </a:rPr>
              <a:t>modo in </a:t>
            </a:r>
            <a:r>
              <a:rPr sz="1200" spc="-5" dirty="0">
                <a:latin typeface="Times New Roman"/>
                <a:cs typeface="Times New Roman"/>
              </a:rPr>
              <a:t>cui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goccia </a:t>
            </a:r>
            <a:r>
              <a:rPr sz="1200" dirty="0">
                <a:latin typeface="Times New Roman"/>
                <a:cs typeface="Times New Roman"/>
              </a:rPr>
              <a:t>d’acqua potrebbe </a:t>
            </a:r>
            <a:r>
              <a:rPr sz="1200" spc="-5" dirty="0">
                <a:latin typeface="Times New Roman"/>
                <a:cs typeface="Times New Roman"/>
              </a:rPr>
              <a:t>trovare </a:t>
            </a:r>
            <a:r>
              <a:rPr sz="1200" dirty="0">
                <a:latin typeface="Times New Roman"/>
                <a:cs typeface="Times New Roman"/>
              </a:rPr>
              <a:t>l’unità </a:t>
            </a:r>
            <a:r>
              <a:rPr sz="1200" spc="-5" dirty="0">
                <a:latin typeface="Times New Roman"/>
                <a:cs typeface="Times New Roman"/>
              </a:rPr>
              <a:t>con l’oceano.  L’uomo giunge all’unione </a:t>
            </a:r>
            <a:r>
              <a:rPr sz="1200" dirty="0">
                <a:latin typeface="Times New Roman"/>
                <a:cs typeface="Times New Roman"/>
              </a:rPr>
              <a:t>divina </a:t>
            </a:r>
            <a:r>
              <a:rPr sz="1200" spc="-5" dirty="0">
                <a:latin typeface="Times New Roman"/>
                <a:cs typeface="Times New Roman"/>
              </a:rPr>
              <a:t>mediante </a:t>
            </a:r>
            <a:r>
              <a:rPr sz="1200" dirty="0">
                <a:latin typeface="Times New Roman"/>
                <a:cs typeface="Times New Roman"/>
              </a:rPr>
              <a:t>una comunione </a:t>
            </a:r>
            <a:r>
              <a:rPr sz="1200" spc="-5" dirty="0">
                <a:latin typeface="Times New Roman"/>
                <a:cs typeface="Times New Roman"/>
              </a:rPr>
              <a:t>spirituale reciproca progressiva, attraverso rapporti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personalità </a:t>
            </a:r>
            <a:r>
              <a:rPr sz="1200" spc="10" dirty="0">
                <a:latin typeface="Times New Roman"/>
                <a:cs typeface="Times New Roman"/>
              </a:rPr>
              <a:t>con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il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55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550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38159" cy="38963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36576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riflettivi </a:t>
            </a:r>
            <a:r>
              <a:rPr sz="1200" dirty="0">
                <a:latin typeface="Times New Roman"/>
                <a:cs typeface="Times New Roman"/>
              </a:rPr>
              <a:t>che possono </a:t>
            </a:r>
            <a:r>
              <a:rPr sz="1200" spc="-5" dirty="0">
                <a:latin typeface="Times New Roman"/>
                <a:cs typeface="Times New Roman"/>
              </a:rPr>
              <a:t>descrivere istantaneamente </a:t>
            </a:r>
            <a:r>
              <a:rPr sz="1200" dirty="0">
                <a:latin typeface="Times New Roman"/>
                <a:cs typeface="Times New Roman"/>
              </a:rPr>
              <a:t>tutto </a:t>
            </a:r>
            <a:r>
              <a:rPr sz="1200" spc="-5" dirty="0">
                <a:latin typeface="Times New Roman"/>
                <a:cs typeface="Times New Roman"/>
              </a:rPr>
              <a:t>ciò </a:t>
            </a:r>
            <a:r>
              <a:rPr sz="1200" dirty="0">
                <a:latin typeface="Times New Roman"/>
                <a:cs typeface="Times New Roman"/>
              </a:rPr>
              <a:t>che è </a:t>
            </a:r>
            <a:r>
              <a:rPr sz="1200" spc="-5" dirty="0">
                <a:latin typeface="Times New Roman"/>
                <a:cs typeface="Times New Roman"/>
              </a:rPr>
              <a:t>richiesto riguardo alla genesi </a:t>
            </a:r>
            <a:r>
              <a:rPr sz="1200" dirty="0">
                <a:latin typeface="Times New Roman"/>
                <a:cs typeface="Times New Roman"/>
              </a:rPr>
              <a:t>di qualsiasi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dell’Universo  </a:t>
            </a:r>
            <a:r>
              <a:rPr sz="1200" spc="-5" dirty="0">
                <a:latin typeface="Times New Roman"/>
                <a:cs typeface="Times New Roman"/>
              </a:rPr>
              <a:t>centrale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dell’intero </a:t>
            </a:r>
            <a:r>
              <a:rPr sz="1200" dirty="0">
                <a:latin typeface="Times New Roman"/>
                <a:cs typeface="Times New Roman"/>
              </a:rPr>
              <a:t>dominio di un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Superuniverso.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685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(314.3) 28:6.4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Significati dell’Origine sono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genealogie </a:t>
            </a:r>
            <a:r>
              <a:rPr sz="1200" dirty="0">
                <a:latin typeface="Times New Roman"/>
                <a:cs typeface="Times New Roman"/>
              </a:rPr>
              <a:t>viventi di pronta consultazione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vaste schiere </a:t>
            </a:r>
            <a:r>
              <a:rPr sz="1200" dirty="0">
                <a:latin typeface="Times New Roman"/>
                <a:cs typeface="Times New Roman"/>
              </a:rPr>
              <a:t>di esseri — uomini,  </a:t>
            </a:r>
            <a:r>
              <a:rPr sz="1200" spc="-5" dirty="0">
                <a:latin typeface="Times New Roman"/>
                <a:cs typeface="Times New Roman"/>
              </a:rPr>
              <a:t>angeli ed altri </a:t>
            </a:r>
            <a:r>
              <a:rPr sz="1200" dirty="0">
                <a:latin typeface="Times New Roman"/>
                <a:cs typeface="Times New Roman"/>
              </a:rPr>
              <a:t>— che abitano i </a:t>
            </a:r>
            <a:r>
              <a:rPr sz="1200" spc="-5" dirty="0">
                <a:latin typeface="Times New Roman"/>
                <a:cs typeface="Times New Roman"/>
              </a:rPr>
              <a:t>sette Superuniversi. Essi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sempre pronti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fornire ai loro superiori </a:t>
            </a:r>
            <a:r>
              <a:rPr sz="1200" dirty="0">
                <a:latin typeface="Times New Roman"/>
                <a:cs typeface="Times New Roman"/>
              </a:rPr>
              <a:t>una stima </a:t>
            </a:r>
            <a:r>
              <a:rPr sz="1200" spc="-5" dirty="0">
                <a:latin typeface="Times New Roman"/>
                <a:cs typeface="Times New Roman"/>
              </a:rPr>
              <a:t>aggiornata,  completa ed attendibile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fattori ancestrali </a:t>
            </a:r>
            <a:r>
              <a:rPr sz="1200" dirty="0">
                <a:latin typeface="Times New Roman"/>
                <a:cs typeface="Times New Roman"/>
              </a:rPr>
              <a:t>e dello status </a:t>
            </a:r>
            <a:r>
              <a:rPr sz="1200" spc="-5" dirty="0">
                <a:latin typeface="Times New Roman"/>
                <a:cs typeface="Times New Roman"/>
              </a:rPr>
              <a:t>corrente effettivo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ogni </a:t>
            </a:r>
            <a:r>
              <a:rPr sz="1200" dirty="0">
                <a:latin typeface="Times New Roman"/>
                <a:cs typeface="Times New Roman"/>
              </a:rPr>
              <a:t>individuo </a:t>
            </a:r>
            <a:r>
              <a:rPr sz="1200" spc="-5" dirty="0">
                <a:latin typeface="Times New Roman"/>
                <a:cs typeface="Times New Roman"/>
              </a:rPr>
              <a:t>su qualsiasi </a:t>
            </a:r>
            <a:r>
              <a:rPr sz="1200" dirty="0">
                <a:latin typeface="Times New Roman"/>
                <a:cs typeface="Times New Roman"/>
              </a:rPr>
              <a:t>mondo </a:t>
            </a:r>
            <a:r>
              <a:rPr sz="1200" spc="-5" dirty="0">
                <a:latin typeface="Times New Roman"/>
                <a:cs typeface="Times New Roman"/>
              </a:rPr>
              <a:t>dei loro rispettivi  Superuniversi; </a:t>
            </a:r>
            <a:r>
              <a:rPr sz="1200" dirty="0">
                <a:latin typeface="Times New Roman"/>
                <a:cs typeface="Times New Roman"/>
              </a:rPr>
              <a:t>e la loro valutazione </a:t>
            </a:r>
            <a:r>
              <a:rPr sz="1200" spc="-5" dirty="0">
                <a:latin typeface="Times New Roman"/>
                <a:cs typeface="Times New Roman"/>
              </a:rPr>
              <a:t>dei fatti </a:t>
            </a:r>
            <a:r>
              <a:rPr sz="1200" dirty="0">
                <a:latin typeface="Times New Roman"/>
                <a:cs typeface="Times New Roman"/>
              </a:rPr>
              <a:t>acquisiti è </a:t>
            </a:r>
            <a:r>
              <a:rPr sz="1200" spc="-5" dirty="0">
                <a:latin typeface="Times New Roman"/>
                <a:cs typeface="Times New Roman"/>
              </a:rPr>
              <a:t>sempre esattamente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aggiornata.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76200" marR="19621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(314.4) 28:6.5 </a:t>
            </a:r>
            <a:r>
              <a:rPr sz="1200" dirty="0">
                <a:latin typeface="Times New Roman"/>
                <a:cs typeface="Times New Roman"/>
              </a:rPr>
              <a:t>2. </a:t>
            </a:r>
            <a:r>
              <a:rPr sz="1200" i="1" spc="-5" dirty="0">
                <a:latin typeface="Times New Roman"/>
                <a:cs typeface="Times New Roman"/>
              </a:rPr>
              <a:t>La Memoria della Misericordia. </a:t>
            </a:r>
            <a:r>
              <a:rPr sz="1200" spc="-5" dirty="0">
                <a:latin typeface="Times New Roman"/>
                <a:cs typeface="Times New Roman"/>
              </a:rPr>
              <a:t>Questi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gli archivi </a:t>
            </a:r>
            <a:r>
              <a:rPr sz="1200" dirty="0">
                <a:latin typeface="Times New Roman"/>
                <a:cs typeface="Times New Roman"/>
              </a:rPr>
              <a:t>viventi, </a:t>
            </a:r>
            <a:r>
              <a:rPr sz="1200" spc="-5" dirty="0">
                <a:latin typeface="Times New Roman"/>
                <a:cs typeface="Times New Roman"/>
              </a:rPr>
              <a:t>reali, totali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completi della misericordia che </a:t>
            </a:r>
            <a:r>
              <a:rPr sz="1200" dirty="0">
                <a:latin typeface="Times New Roman"/>
                <a:cs typeface="Times New Roman"/>
              </a:rPr>
              <a:t>è stata  </a:t>
            </a:r>
            <a:r>
              <a:rPr sz="1200" spc="-5" dirty="0">
                <a:latin typeface="Times New Roman"/>
                <a:cs typeface="Times New Roman"/>
              </a:rPr>
              <a:t>profusa agli </a:t>
            </a:r>
            <a:r>
              <a:rPr sz="1200" dirty="0">
                <a:latin typeface="Times New Roman"/>
                <a:cs typeface="Times New Roman"/>
              </a:rPr>
              <a:t>individui e alle razze </a:t>
            </a:r>
            <a:r>
              <a:rPr sz="1200" spc="-5" dirty="0">
                <a:latin typeface="Times New Roman"/>
                <a:cs typeface="Times New Roman"/>
              </a:rPr>
              <a:t>tramite l’affettuoso ministero degli agenti </a:t>
            </a:r>
            <a:r>
              <a:rPr sz="1200" dirty="0">
                <a:latin typeface="Times New Roman"/>
                <a:cs typeface="Times New Roman"/>
              </a:rPr>
              <a:t>dello Spirito </a:t>
            </a:r>
            <a:r>
              <a:rPr sz="1200" spc="-5" dirty="0">
                <a:latin typeface="Times New Roman"/>
                <a:cs typeface="Times New Roman"/>
              </a:rPr>
              <a:t>Infinito nella missione </a:t>
            </a:r>
            <a:r>
              <a:rPr sz="1200" dirty="0">
                <a:latin typeface="Times New Roman"/>
                <a:cs typeface="Times New Roman"/>
              </a:rPr>
              <a:t>di adattare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endParaRPr sz="1200">
              <a:latin typeface="Times New Roman"/>
              <a:cs typeface="Times New Roman"/>
            </a:endParaRPr>
          </a:p>
          <a:p>
            <a:pPr marL="76200" marR="51435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giustizia della rettitudine allo status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regni, </a:t>
            </a:r>
            <a:r>
              <a:rPr sz="1200" dirty="0">
                <a:latin typeface="Times New Roman"/>
                <a:cs typeface="Times New Roman"/>
              </a:rPr>
              <a:t>com’è </a:t>
            </a:r>
            <a:r>
              <a:rPr sz="1200" spc="-5" dirty="0">
                <a:latin typeface="Times New Roman"/>
                <a:cs typeface="Times New Roman"/>
              </a:rPr>
              <a:t>rivelato </a:t>
            </a:r>
            <a:r>
              <a:rPr sz="1200" dirty="0">
                <a:latin typeface="Times New Roman"/>
                <a:cs typeface="Times New Roman"/>
              </a:rPr>
              <a:t>a mezzo </a:t>
            </a:r>
            <a:r>
              <a:rPr sz="1200" spc="-5" dirty="0">
                <a:latin typeface="Times New Roman"/>
                <a:cs typeface="Times New Roman"/>
              </a:rPr>
              <a:t>delle rappresentazioni dei Significati dell’Origine. </a:t>
            </a:r>
            <a:r>
              <a:rPr sz="1200" spc="-10" dirty="0">
                <a:latin typeface="Times New Roman"/>
                <a:cs typeface="Times New Roman"/>
              </a:rPr>
              <a:t>Le  </a:t>
            </a:r>
            <a:r>
              <a:rPr sz="1200" spc="-5" dirty="0">
                <a:latin typeface="Times New Roman"/>
                <a:cs typeface="Times New Roman"/>
              </a:rPr>
              <a:t>Memorie della </a:t>
            </a:r>
            <a:r>
              <a:rPr sz="1200" dirty="0">
                <a:latin typeface="Times New Roman"/>
                <a:cs typeface="Times New Roman"/>
              </a:rPr>
              <a:t>Misericordia </a:t>
            </a:r>
            <a:r>
              <a:rPr sz="1200" spc="-5" dirty="0">
                <a:latin typeface="Times New Roman"/>
                <a:cs typeface="Times New Roman"/>
              </a:rPr>
              <a:t>rivelano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debito morale dei figli della misericordia </a:t>
            </a:r>
            <a:r>
              <a:rPr sz="1200" dirty="0">
                <a:latin typeface="Times New Roman"/>
                <a:cs typeface="Times New Roman"/>
              </a:rPr>
              <a:t>— il loro </a:t>
            </a:r>
            <a:r>
              <a:rPr sz="1200" spc="-5" dirty="0">
                <a:latin typeface="Times New Roman"/>
                <a:cs typeface="Times New Roman"/>
              </a:rPr>
              <a:t>passivo </a:t>
            </a:r>
            <a:r>
              <a:rPr sz="1200" dirty="0">
                <a:latin typeface="Times New Roman"/>
                <a:cs typeface="Times New Roman"/>
              </a:rPr>
              <a:t>spirituale — da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sottrarre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15"/>
              </a:lnSpc>
            </a:pPr>
            <a:r>
              <a:rPr sz="1200" spc="-5" dirty="0">
                <a:latin typeface="Times New Roman"/>
                <a:cs typeface="Times New Roman"/>
              </a:rPr>
              <a:t>dall’attivo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riserva di </a:t>
            </a:r>
            <a:r>
              <a:rPr sz="1200" spc="-5" dirty="0">
                <a:latin typeface="Times New Roman"/>
                <a:cs typeface="Times New Roman"/>
              </a:rPr>
              <a:t>salvezza fissata dai Figli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Dio. Nel </a:t>
            </a:r>
            <a:r>
              <a:rPr sz="1200" dirty="0">
                <a:latin typeface="Times New Roman"/>
                <a:cs typeface="Times New Roman"/>
              </a:rPr>
              <a:t>rivelare la </a:t>
            </a:r>
            <a:r>
              <a:rPr sz="1200" spc="-5" dirty="0">
                <a:latin typeface="Times New Roman"/>
                <a:cs typeface="Times New Roman"/>
              </a:rPr>
              <a:t>misericordia preesistente del Padre,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Figli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Dio</a:t>
            </a:r>
            <a:endParaRPr sz="1200">
              <a:latin typeface="Times New Roman"/>
              <a:cs typeface="Times New Roman"/>
            </a:endParaRPr>
          </a:p>
          <a:p>
            <a:pPr marL="76200" marR="403225" algn="just">
              <a:lnSpc>
                <a:spcPts val="1380"/>
              </a:lnSpc>
              <a:spcBef>
                <a:spcPts val="65"/>
              </a:spcBef>
            </a:pPr>
            <a:r>
              <a:rPr sz="1200" dirty="0">
                <a:latin typeface="Times New Roman"/>
                <a:cs typeface="Times New Roman"/>
              </a:rPr>
              <a:t>stabiliscono il </a:t>
            </a:r>
            <a:r>
              <a:rPr sz="1200" spc="-5" dirty="0">
                <a:latin typeface="Times New Roman"/>
                <a:cs typeface="Times New Roman"/>
              </a:rPr>
              <a:t>credito necessario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assicurare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sopravvivenza </a:t>
            </a:r>
            <a:r>
              <a:rPr sz="1200" dirty="0">
                <a:latin typeface="Times New Roman"/>
                <a:cs typeface="Times New Roman"/>
              </a:rPr>
              <a:t>di tutti. E poi, in </a:t>
            </a:r>
            <a:r>
              <a:rPr sz="1200" spc="-5" dirty="0">
                <a:latin typeface="Times New Roman"/>
                <a:cs typeface="Times New Roman"/>
              </a:rPr>
              <a:t>conformità alle </a:t>
            </a:r>
            <a:r>
              <a:rPr sz="1200" dirty="0">
                <a:latin typeface="Times New Roman"/>
                <a:cs typeface="Times New Roman"/>
              </a:rPr>
              <a:t>conclusioni dei Significati  </a:t>
            </a:r>
            <a:r>
              <a:rPr sz="1200" spc="-5" dirty="0">
                <a:latin typeface="Times New Roman"/>
                <a:cs typeface="Times New Roman"/>
              </a:rPr>
              <a:t>dell’Origine, viene stabilito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credito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misericordia per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sopravvivenza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ogni creatura </a:t>
            </a:r>
            <a:r>
              <a:rPr sz="1200" dirty="0">
                <a:latin typeface="Times New Roman"/>
                <a:cs typeface="Times New Roman"/>
              </a:rPr>
              <a:t>razionale, un </a:t>
            </a:r>
            <a:r>
              <a:rPr sz="1200" spc="-5" dirty="0">
                <a:latin typeface="Times New Roman"/>
                <a:cs typeface="Times New Roman"/>
              </a:rPr>
              <a:t>credito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generose  proporzioni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grazia sufficiente ad assicurare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sopravvivenza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ogni </a:t>
            </a:r>
            <a:r>
              <a:rPr sz="1200" dirty="0">
                <a:latin typeface="Times New Roman"/>
                <a:cs typeface="Times New Roman"/>
              </a:rPr>
              <a:t>anima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desidera realmente la </a:t>
            </a:r>
            <a:r>
              <a:rPr sz="1200" spc="-5" dirty="0">
                <a:latin typeface="Times New Roman"/>
                <a:cs typeface="Times New Roman"/>
              </a:rPr>
              <a:t>cittadinanza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divina.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9461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(314.5) 28:6.6 </a:t>
            </a:r>
            <a:r>
              <a:rPr sz="1200" spc="-15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Memorie della </a:t>
            </a:r>
            <a:r>
              <a:rPr sz="1200" spc="-5" dirty="0">
                <a:latin typeface="Times New Roman"/>
                <a:cs typeface="Times New Roman"/>
              </a:rPr>
              <a:t>Misericordia </a:t>
            </a:r>
            <a:r>
              <a:rPr sz="1200" dirty="0">
                <a:latin typeface="Times New Roman"/>
                <a:cs typeface="Times New Roman"/>
              </a:rPr>
              <a:t>sono un bilancio vivente di </a:t>
            </a:r>
            <a:r>
              <a:rPr sz="1200" spc="-5" dirty="0">
                <a:latin typeface="Times New Roman"/>
                <a:cs typeface="Times New Roman"/>
              </a:rPr>
              <a:t>verifica, </a:t>
            </a:r>
            <a:r>
              <a:rPr sz="1200" dirty="0">
                <a:latin typeface="Times New Roman"/>
                <a:cs typeface="Times New Roman"/>
              </a:rPr>
              <a:t>una situazione </a:t>
            </a:r>
            <a:r>
              <a:rPr sz="1200" spc="-5" dirty="0">
                <a:latin typeface="Times New Roman"/>
                <a:cs typeface="Times New Roman"/>
              </a:rPr>
              <a:t>aggiornata del </a:t>
            </a:r>
            <a:r>
              <a:rPr sz="1200" dirty="0">
                <a:latin typeface="Times New Roman"/>
                <a:cs typeface="Times New Roman"/>
              </a:rPr>
              <a:t>vostro </a:t>
            </a:r>
            <a:r>
              <a:rPr sz="1200" spc="-5" dirty="0">
                <a:latin typeface="Times New Roman"/>
                <a:cs typeface="Times New Roman"/>
              </a:rPr>
              <a:t>conto </a:t>
            </a:r>
            <a:r>
              <a:rPr sz="1200" dirty="0">
                <a:latin typeface="Times New Roman"/>
                <a:cs typeface="Times New Roman"/>
              </a:rPr>
              <a:t>presso le  </a:t>
            </a:r>
            <a:r>
              <a:rPr sz="1200" spc="-5" dirty="0">
                <a:latin typeface="Times New Roman"/>
                <a:cs typeface="Times New Roman"/>
              </a:rPr>
              <a:t>forze soprannaturali dei regni. </a:t>
            </a:r>
            <a:r>
              <a:rPr sz="1200" dirty="0">
                <a:latin typeface="Times New Roman"/>
                <a:cs typeface="Times New Roman"/>
              </a:rPr>
              <a:t>Questi sono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archivi viventi del </a:t>
            </a:r>
            <a:r>
              <a:rPr sz="1200" spc="-5" dirty="0">
                <a:latin typeface="Times New Roman"/>
                <a:cs typeface="Times New Roman"/>
              </a:rPr>
              <a:t>ministero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misericordia che </a:t>
            </a:r>
            <a:r>
              <a:rPr sz="1200" dirty="0">
                <a:latin typeface="Times New Roman"/>
                <a:cs typeface="Times New Roman"/>
              </a:rPr>
              <a:t>sono letti </a:t>
            </a:r>
            <a:r>
              <a:rPr sz="1200" spc="-5" dirty="0">
                <a:latin typeface="Times New Roman"/>
                <a:cs typeface="Times New Roman"/>
              </a:rPr>
              <a:t>nelle </a:t>
            </a:r>
            <a:r>
              <a:rPr sz="1200" dirty="0">
                <a:latin typeface="Times New Roman"/>
                <a:cs typeface="Times New Roman"/>
              </a:rPr>
              <a:t>testimonianze </a:t>
            </a:r>
            <a:r>
              <a:rPr sz="1200" spc="-5" dirty="0">
                <a:latin typeface="Times New Roman"/>
                <a:cs typeface="Times New Roman"/>
              </a:rPr>
              <a:t>dei  tribunali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Uversa </a:t>
            </a:r>
            <a:r>
              <a:rPr sz="1200" dirty="0">
                <a:latin typeface="Times New Roman"/>
                <a:cs typeface="Times New Roman"/>
              </a:rPr>
              <a:t>quando viene in </a:t>
            </a:r>
            <a:r>
              <a:rPr sz="1200" spc="-5" dirty="0">
                <a:latin typeface="Times New Roman"/>
                <a:cs typeface="Times New Roman"/>
              </a:rPr>
              <a:t>giudizio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diritto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ciascun </a:t>
            </a:r>
            <a:r>
              <a:rPr sz="1200" dirty="0">
                <a:latin typeface="Times New Roman"/>
                <a:cs typeface="Times New Roman"/>
              </a:rPr>
              <a:t>individuo alla vita </a:t>
            </a:r>
            <a:r>
              <a:rPr sz="1200" spc="-5" dirty="0">
                <a:latin typeface="Times New Roman"/>
                <a:cs typeface="Times New Roman"/>
              </a:rPr>
              <a:t>eterna, </a:t>
            </a:r>
            <a:r>
              <a:rPr sz="1200" dirty="0">
                <a:latin typeface="Times New Roman"/>
                <a:cs typeface="Times New Roman"/>
              </a:rPr>
              <a:t>quando </a:t>
            </a:r>
            <a:r>
              <a:rPr sz="1200" spc="-5" dirty="0">
                <a:latin typeface="Times New Roman"/>
                <a:cs typeface="Times New Roman"/>
              </a:rPr>
              <a:t>“vengono eretti </a:t>
            </a:r>
            <a:r>
              <a:rPr sz="1200" dirty="0">
                <a:latin typeface="Times New Roman"/>
                <a:cs typeface="Times New Roman"/>
              </a:rPr>
              <a:t>i troni e </a:t>
            </a:r>
            <a:r>
              <a:rPr sz="1200" spc="-5" dirty="0">
                <a:latin typeface="Times New Roman"/>
                <a:cs typeface="Times New Roman"/>
              </a:rPr>
              <a:t>gli  </a:t>
            </a:r>
            <a:r>
              <a:rPr sz="1200" dirty="0">
                <a:latin typeface="Times New Roman"/>
                <a:cs typeface="Times New Roman"/>
              </a:rPr>
              <a:t>Antichi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Giorni vi </a:t>
            </a:r>
            <a:r>
              <a:rPr sz="1200" spc="-5" dirty="0">
                <a:latin typeface="Times New Roman"/>
                <a:cs typeface="Times New Roman"/>
              </a:rPr>
              <a:t>si siedono. </a:t>
            </a:r>
            <a:r>
              <a:rPr sz="1200" spc="-1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trasmissioni su Uversa </a:t>
            </a:r>
            <a:r>
              <a:rPr sz="1200" dirty="0">
                <a:latin typeface="Times New Roman"/>
                <a:cs typeface="Times New Roman"/>
              </a:rPr>
              <a:t>vengono </a:t>
            </a:r>
            <a:r>
              <a:rPr sz="1200" spc="-5" dirty="0">
                <a:latin typeface="Times New Roman"/>
                <a:cs typeface="Times New Roman"/>
              </a:rPr>
              <a:t>diffuse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ricevute </a:t>
            </a:r>
            <a:r>
              <a:rPr sz="1200" dirty="0">
                <a:latin typeface="Times New Roman"/>
                <a:cs typeface="Times New Roman"/>
              </a:rPr>
              <a:t>innanzi a </a:t>
            </a:r>
            <a:r>
              <a:rPr sz="1200" spc="-5" dirty="0">
                <a:latin typeface="Times New Roman"/>
                <a:cs typeface="Times New Roman"/>
              </a:rPr>
              <a:t>loro; </a:t>
            </a:r>
            <a:r>
              <a:rPr sz="1200" dirty="0">
                <a:latin typeface="Times New Roman"/>
                <a:cs typeface="Times New Roman"/>
              </a:rPr>
              <a:t>mille e mille </a:t>
            </a:r>
            <a:r>
              <a:rPr sz="1200" spc="-5" dirty="0">
                <a:latin typeface="Times New Roman"/>
                <a:cs typeface="Times New Roman"/>
              </a:rPr>
              <a:t>esseri </a:t>
            </a:r>
            <a:r>
              <a:rPr sz="1200" spc="20" dirty="0">
                <a:latin typeface="Times New Roman"/>
                <a:cs typeface="Times New Roman"/>
              </a:rPr>
              <a:t>li  </a:t>
            </a:r>
            <a:r>
              <a:rPr sz="1200" spc="-5" dirty="0">
                <a:latin typeface="Times New Roman"/>
                <a:cs typeface="Times New Roman"/>
              </a:rPr>
              <a:t>assistono,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diecimila </a:t>
            </a:r>
            <a:r>
              <a:rPr sz="1200" dirty="0">
                <a:latin typeface="Times New Roman"/>
                <a:cs typeface="Times New Roman"/>
              </a:rPr>
              <a:t>volte </a:t>
            </a:r>
            <a:r>
              <a:rPr sz="1200" spc="-5" dirty="0">
                <a:latin typeface="Times New Roman"/>
                <a:cs typeface="Times New Roman"/>
              </a:rPr>
              <a:t>diecimila </a:t>
            </a:r>
            <a:r>
              <a:rPr sz="1200" dirty="0">
                <a:latin typeface="Times New Roman"/>
                <a:cs typeface="Times New Roman"/>
              </a:rPr>
              <a:t>stanno davanti a loro.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tribunale è insediato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 libri </a:t>
            </a:r>
            <a:r>
              <a:rPr sz="1200" spc="-5" dirty="0">
                <a:latin typeface="Times New Roman"/>
                <a:cs typeface="Times New Roman"/>
              </a:rPr>
              <a:t>sono aperti.” </a:t>
            </a:r>
            <a:r>
              <a:rPr sz="1200" dirty="0">
                <a:latin typeface="Times New Roman"/>
                <a:cs typeface="Times New Roman"/>
              </a:rPr>
              <a:t>Ed i libri </a:t>
            </a:r>
            <a:r>
              <a:rPr sz="1200" spc="-5" dirty="0">
                <a:latin typeface="Times New Roman"/>
                <a:cs typeface="Times New Roman"/>
              </a:rPr>
              <a:t>che sono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aperti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55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551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212455" cy="40716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576580">
              <a:lnSpc>
                <a:spcPts val="1380"/>
              </a:lnSpc>
              <a:spcBef>
                <a:spcPts val="195"/>
              </a:spcBef>
            </a:pP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tale </a:t>
            </a:r>
            <a:r>
              <a:rPr sz="1200" dirty="0">
                <a:latin typeface="Times New Roman"/>
                <a:cs typeface="Times New Roman"/>
              </a:rPr>
              <a:t>solenne </a:t>
            </a:r>
            <a:r>
              <a:rPr sz="1200" spc="-5" dirty="0">
                <a:latin typeface="Times New Roman"/>
                <a:cs typeface="Times New Roman"/>
              </a:rPr>
              <a:t>occasione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gli archivi </a:t>
            </a:r>
            <a:r>
              <a:rPr sz="1200" dirty="0">
                <a:latin typeface="Times New Roman"/>
                <a:cs typeface="Times New Roman"/>
              </a:rPr>
              <a:t>viventi dei </a:t>
            </a:r>
            <a:r>
              <a:rPr sz="1200" spc="-5" dirty="0">
                <a:latin typeface="Times New Roman"/>
                <a:cs typeface="Times New Roman"/>
              </a:rPr>
              <a:t>seconafini terziari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Superuniversi. </a:t>
            </a:r>
            <a:r>
              <a:rPr sz="1200" spc="-1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registrazioni ufficiali vengono  archiviate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avvalorare, se fosse necessario, </a:t>
            </a:r>
            <a:r>
              <a:rPr sz="1200" dirty="0">
                <a:latin typeface="Times New Roman"/>
                <a:cs typeface="Times New Roman"/>
              </a:rPr>
              <a:t>la testimonianza </a:t>
            </a:r>
            <a:r>
              <a:rPr sz="1200" spc="-5" dirty="0">
                <a:latin typeface="Times New Roman"/>
                <a:cs typeface="Times New Roman"/>
              </a:rPr>
              <a:t>delle Memorie della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Misericordia.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685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(314.6) 28:6.7 </a:t>
            </a:r>
            <a:r>
              <a:rPr sz="1200" spc="-15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Memorie della </a:t>
            </a:r>
            <a:r>
              <a:rPr sz="1200" spc="-5" dirty="0">
                <a:latin typeface="Times New Roman"/>
                <a:cs typeface="Times New Roman"/>
              </a:rPr>
              <a:t>Misericordia </a:t>
            </a:r>
            <a:r>
              <a:rPr sz="1200" dirty="0">
                <a:latin typeface="Times New Roman"/>
                <a:cs typeface="Times New Roman"/>
              </a:rPr>
              <a:t>devono </a:t>
            </a:r>
            <a:r>
              <a:rPr sz="1200" spc="-5" dirty="0">
                <a:latin typeface="Times New Roman"/>
                <a:cs typeface="Times New Roman"/>
              </a:rPr>
              <a:t>mostrare </a:t>
            </a:r>
            <a:r>
              <a:rPr sz="1200" dirty="0">
                <a:latin typeface="Times New Roman"/>
                <a:cs typeface="Times New Roman"/>
              </a:rPr>
              <a:t>che il </a:t>
            </a:r>
            <a:r>
              <a:rPr sz="1200" spc="-5" dirty="0">
                <a:latin typeface="Times New Roman"/>
                <a:cs typeface="Times New Roman"/>
              </a:rPr>
              <a:t>credito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dirty="0">
                <a:latin typeface="Times New Roman"/>
                <a:cs typeface="Times New Roman"/>
              </a:rPr>
              <a:t>salvezza stabilito </a:t>
            </a:r>
            <a:r>
              <a:rPr sz="1200" spc="-5" dirty="0">
                <a:latin typeface="Times New Roman"/>
                <a:cs typeface="Times New Roman"/>
              </a:rPr>
              <a:t>dai </a:t>
            </a:r>
            <a:r>
              <a:rPr sz="1200" spc="-10" dirty="0">
                <a:latin typeface="Times New Roman"/>
                <a:cs typeface="Times New Roman"/>
              </a:rPr>
              <a:t>Figli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è stato </a:t>
            </a:r>
            <a:r>
              <a:rPr sz="1200" spc="-5" dirty="0">
                <a:latin typeface="Times New Roman"/>
                <a:cs typeface="Times New Roman"/>
              </a:rPr>
              <a:t>pienamente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fedelmente </a:t>
            </a:r>
            <a:r>
              <a:rPr sz="1200" dirty="0">
                <a:latin typeface="Times New Roman"/>
                <a:cs typeface="Times New Roman"/>
              </a:rPr>
              <a:t>utilizzato </a:t>
            </a:r>
            <a:r>
              <a:rPr sz="1200" spc="-5" dirty="0">
                <a:latin typeface="Times New Roman"/>
                <a:cs typeface="Times New Roman"/>
              </a:rPr>
              <a:t>nell’affettuoso ministero delle </a:t>
            </a:r>
            <a:r>
              <a:rPr sz="1200" dirty="0">
                <a:latin typeface="Times New Roman"/>
                <a:cs typeface="Times New Roman"/>
              </a:rPr>
              <a:t>pazienti </a:t>
            </a:r>
            <a:r>
              <a:rPr sz="1200" spc="-5" dirty="0">
                <a:latin typeface="Times New Roman"/>
                <a:cs typeface="Times New Roman"/>
              </a:rPr>
              <a:t>personalità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Terza Sorgente </a:t>
            </a:r>
            <a:r>
              <a:rPr sz="1200" dirty="0">
                <a:latin typeface="Times New Roman"/>
                <a:cs typeface="Times New Roman"/>
              </a:rPr>
              <a:t>e Centro. </a:t>
            </a:r>
            <a:r>
              <a:rPr sz="1200" spc="-5" dirty="0">
                <a:latin typeface="Times New Roman"/>
                <a:cs typeface="Times New Roman"/>
              </a:rPr>
              <a:t>Ma quando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misericordia </a:t>
            </a:r>
            <a:r>
              <a:rPr sz="1200" dirty="0">
                <a:latin typeface="Times New Roman"/>
                <a:cs typeface="Times New Roman"/>
              </a:rPr>
              <a:t>è  finita,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“memoria” </a:t>
            </a:r>
            <a:r>
              <a:rPr sz="1200" dirty="0">
                <a:latin typeface="Times New Roman"/>
                <a:cs typeface="Times New Roman"/>
              </a:rPr>
              <a:t>testimonia il suo </a:t>
            </a:r>
            <a:r>
              <a:rPr sz="1200" spc="-5" dirty="0">
                <a:latin typeface="Times New Roman"/>
                <a:cs typeface="Times New Roman"/>
              </a:rPr>
              <a:t>esaurimento, </a:t>
            </a:r>
            <a:r>
              <a:rPr sz="1200" dirty="0">
                <a:latin typeface="Times New Roman"/>
                <a:cs typeface="Times New Roman"/>
              </a:rPr>
              <a:t>allora la </a:t>
            </a:r>
            <a:r>
              <a:rPr sz="1200" spc="-5" dirty="0">
                <a:latin typeface="Times New Roman"/>
                <a:cs typeface="Times New Roman"/>
              </a:rPr>
              <a:t>giustizia prevale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rettitudine decreta. Perché </a:t>
            </a:r>
            <a:r>
              <a:rPr sz="1200" dirty="0">
                <a:latin typeface="Times New Roman"/>
                <a:cs typeface="Times New Roman"/>
              </a:rPr>
              <a:t>la misericordia  non </a:t>
            </a:r>
            <a:r>
              <a:rPr sz="1200" spc="-5" dirty="0">
                <a:latin typeface="Times New Roman"/>
                <a:cs typeface="Times New Roman"/>
              </a:rPr>
              <a:t>deve essere </a:t>
            </a:r>
            <a:r>
              <a:rPr sz="1200" dirty="0">
                <a:latin typeface="Times New Roman"/>
                <a:cs typeface="Times New Roman"/>
              </a:rPr>
              <a:t>imposta a </a:t>
            </a:r>
            <a:r>
              <a:rPr sz="1200" spc="-5" dirty="0">
                <a:latin typeface="Times New Roman"/>
                <a:cs typeface="Times New Roman"/>
              </a:rPr>
              <a:t>coloro </a:t>
            </a:r>
            <a:r>
              <a:rPr sz="1200" dirty="0">
                <a:latin typeface="Times New Roman"/>
                <a:cs typeface="Times New Roman"/>
              </a:rPr>
              <a:t>che la </a:t>
            </a:r>
            <a:r>
              <a:rPr sz="1200" spc="-5" dirty="0">
                <a:latin typeface="Times New Roman"/>
                <a:cs typeface="Times New Roman"/>
              </a:rPr>
              <a:t>disdegnano;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misericordia </a:t>
            </a:r>
            <a:r>
              <a:rPr sz="1200" dirty="0">
                <a:latin typeface="Times New Roman"/>
                <a:cs typeface="Times New Roman"/>
              </a:rPr>
              <a:t>non è </a:t>
            </a:r>
            <a:r>
              <a:rPr sz="1200" spc="5" dirty="0">
                <a:latin typeface="Times New Roman"/>
                <a:cs typeface="Times New Roman"/>
              </a:rPr>
              <a:t>un </a:t>
            </a:r>
            <a:r>
              <a:rPr sz="1200" dirty="0">
                <a:latin typeface="Times New Roman"/>
                <a:cs typeface="Times New Roman"/>
              </a:rPr>
              <a:t>dono da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calpestato dai </a:t>
            </a:r>
            <a:r>
              <a:rPr sz="1200" spc="-5" dirty="0">
                <a:latin typeface="Times New Roman"/>
                <a:cs typeface="Times New Roman"/>
              </a:rPr>
              <a:t>ribelli persistenti del  </a:t>
            </a:r>
            <a:r>
              <a:rPr sz="1200" dirty="0">
                <a:latin typeface="Times New Roman"/>
                <a:cs typeface="Times New Roman"/>
              </a:rPr>
              <a:t>tempo. </a:t>
            </a:r>
            <a:r>
              <a:rPr sz="1200" spc="-5" dirty="0">
                <a:latin typeface="Times New Roman"/>
                <a:cs typeface="Times New Roman"/>
              </a:rPr>
              <a:t>Ciononostante, benché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misericordia sia </a:t>
            </a:r>
            <a:r>
              <a:rPr sz="1200" dirty="0">
                <a:latin typeface="Times New Roman"/>
                <a:cs typeface="Times New Roman"/>
              </a:rPr>
              <a:t>così preziosa e </a:t>
            </a:r>
            <a:r>
              <a:rPr sz="1200" spc="-5" dirty="0">
                <a:latin typeface="Times New Roman"/>
                <a:cs typeface="Times New Roman"/>
              </a:rPr>
              <a:t>dispensata con grande affetto,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crediti individuali </a:t>
            </a:r>
            <a:r>
              <a:rPr sz="1200" dirty="0">
                <a:latin typeface="Times New Roman"/>
                <a:cs typeface="Times New Roman"/>
              </a:rPr>
              <a:t>attingibili  </a:t>
            </a:r>
            <a:r>
              <a:rPr sz="1200" spc="-5" dirty="0">
                <a:latin typeface="Times New Roman"/>
                <a:cs typeface="Times New Roman"/>
              </a:rPr>
              <a:t>superano </a:t>
            </a:r>
            <a:r>
              <a:rPr sz="1200" dirty="0">
                <a:latin typeface="Times New Roman"/>
                <a:cs typeface="Times New Roman"/>
              </a:rPr>
              <a:t>sempre di molto la vostra </a:t>
            </a:r>
            <a:r>
              <a:rPr sz="1200" spc="-5" dirty="0">
                <a:latin typeface="Times New Roman"/>
                <a:cs typeface="Times New Roman"/>
              </a:rPr>
              <a:t>capacità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esaurirne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riserva, </a:t>
            </a:r>
            <a:r>
              <a:rPr sz="1200" dirty="0">
                <a:latin typeface="Times New Roman"/>
                <a:cs typeface="Times New Roman"/>
              </a:rPr>
              <a:t>se siete </a:t>
            </a:r>
            <a:r>
              <a:rPr sz="1200" spc="-5" dirty="0">
                <a:latin typeface="Times New Roman"/>
                <a:cs typeface="Times New Roman"/>
              </a:rPr>
              <a:t>sinceri nelle </a:t>
            </a:r>
            <a:r>
              <a:rPr sz="1200" dirty="0">
                <a:latin typeface="Times New Roman"/>
                <a:cs typeface="Times New Roman"/>
              </a:rPr>
              <a:t>intenzioni </a:t>
            </a:r>
            <a:r>
              <a:rPr sz="1200" spc="-5" dirty="0">
                <a:latin typeface="Times New Roman"/>
                <a:cs typeface="Times New Roman"/>
              </a:rPr>
              <a:t>ed onesti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cuore.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76200" marR="21526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(315.1) 28:6.8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riflettori della misericordia, con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loro associati terziari, s’impegnano </a:t>
            </a:r>
            <a:r>
              <a:rPr sz="1200" dirty="0">
                <a:latin typeface="Times New Roman"/>
                <a:cs typeface="Times New Roman"/>
              </a:rPr>
              <a:t>in numerosi </a:t>
            </a:r>
            <a:r>
              <a:rPr sz="1200" spc="-5" dirty="0">
                <a:latin typeface="Times New Roman"/>
                <a:cs typeface="Times New Roman"/>
              </a:rPr>
              <a:t>ministeri nei Superuniversi, </a:t>
            </a:r>
            <a:r>
              <a:rPr sz="1200" dirty="0">
                <a:latin typeface="Times New Roman"/>
                <a:cs typeface="Times New Roman"/>
              </a:rPr>
              <a:t>inclusa  l’istruzione </a:t>
            </a:r>
            <a:r>
              <a:rPr sz="1200" spc="-5" dirty="0">
                <a:latin typeface="Times New Roman"/>
                <a:cs typeface="Times New Roman"/>
              </a:rPr>
              <a:t>delle creature ascendenti. </a:t>
            </a:r>
            <a:r>
              <a:rPr sz="1200" dirty="0">
                <a:latin typeface="Times New Roman"/>
                <a:cs typeface="Times New Roman"/>
              </a:rPr>
              <a:t>Tra molte altre </a:t>
            </a:r>
            <a:r>
              <a:rPr sz="1200" spc="-5" dirty="0">
                <a:latin typeface="Times New Roman"/>
                <a:cs typeface="Times New Roman"/>
              </a:rPr>
              <a:t>cose,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Significati dell’Origine insegnano </a:t>
            </a:r>
            <a:r>
              <a:rPr sz="1200" dirty="0">
                <a:latin typeface="Times New Roman"/>
                <a:cs typeface="Times New Roman"/>
              </a:rPr>
              <a:t>a questi </a:t>
            </a:r>
            <a:r>
              <a:rPr sz="1200" spc="-5" dirty="0">
                <a:latin typeface="Times New Roman"/>
                <a:cs typeface="Times New Roman"/>
              </a:rPr>
              <a:t>ascendenti come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applicare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15"/>
              </a:lnSpc>
            </a:pPr>
            <a:r>
              <a:rPr sz="1200" spc="-5" dirty="0">
                <a:latin typeface="Times New Roman"/>
                <a:cs typeface="Times New Roman"/>
              </a:rPr>
              <a:t>l’etica spirituale e, </a:t>
            </a:r>
            <a:r>
              <a:rPr sz="1200" dirty="0">
                <a:latin typeface="Times New Roman"/>
                <a:cs typeface="Times New Roman"/>
              </a:rPr>
              <a:t>dopo </a:t>
            </a:r>
            <a:r>
              <a:rPr sz="1200" spc="-5" dirty="0">
                <a:latin typeface="Times New Roman"/>
                <a:cs typeface="Times New Roman"/>
              </a:rPr>
              <a:t>questa preparazione,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Memorie della Misericordia insegnano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come essere </a:t>
            </a:r>
            <a:r>
              <a:rPr sz="1200" dirty="0">
                <a:latin typeface="Times New Roman"/>
                <a:cs typeface="Times New Roman"/>
              </a:rPr>
              <a:t>veramente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misericordiosi.</a:t>
            </a:r>
            <a:endParaRPr sz="1200">
              <a:latin typeface="Times New Roman"/>
              <a:cs typeface="Times New Roman"/>
            </a:endParaRPr>
          </a:p>
          <a:p>
            <a:pPr marL="76200" marR="70485">
              <a:lnSpc>
                <a:spcPct val="95900"/>
              </a:lnSpc>
              <a:spcBef>
                <a:spcPts val="30"/>
              </a:spcBef>
            </a:pPr>
            <a:r>
              <a:rPr sz="1200" dirty="0">
                <a:latin typeface="Times New Roman"/>
                <a:cs typeface="Times New Roman"/>
              </a:rPr>
              <a:t>Poiché le </a:t>
            </a:r>
            <a:r>
              <a:rPr sz="1200" spc="-5" dirty="0">
                <a:latin typeface="Times New Roman"/>
                <a:cs typeface="Times New Roman"/>
              </a:rPr>
              <a:t>tecniche spirituali del ministero della misericordia superano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vostra </a:t>
            </a:r>
            <a:r>
              <a:rPr sz="1200" dirty="0">
                <a:latin typeface="Times New Roman"/>
                <a:cs typeface="Times New Roman"/>
              </a:rPr>
              <a:t>concezione, </a:t>
            </a:r>
            <a:r>
              <a:rPr sz="1200" spc="-5" dirty="0">
                <a:latin typeface="Times New Roman"/>
                <a:cs typeface="Times New Roman"/>
              </a:rPr>
              <a:t>dovreste comprendere fin </a:t>
            </a:r>
            <a:r>
              <a:rPr sz="1200" dirty="0">
                <a:latin typeface="Times New Roman"/>
                <a:cs typeface="Times New Roman"/>
              </a:rPr>
              <a:t>d’ora che la  </a:t>
            </a:r>
            <a:r>
              <a:rPr sz="1200" spc="-5" dirty="0">
                <a:latin typeface="Times New Roman"/>
                <a:cs typeface="Times New Roman"/>
              </a:rPr>
              <a:t>misericordia </a:t>
            </a:r>
            <a:r>
              <a:rPr sz="1200" dirty="0">
                <a:latin typeface="Times New Roman"/>
                <a:cs typeface="Times New Roman"/>
              </a:rPr>
              <a:t>è una </a:t>
            </a:r>
            <a:r>
              <a:rPr sz="1200" spc="-5" dirty="0">
                <a:latin typeface="Times New Roman"/>
                <a:cs typeface="Times New Roman"/>
              </a:rPr>
              <a:t>qualità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crescita. Dovreste </a:t>
            </a:r>
            <a:r>
              <a:rPr sz="1200" dirty="0">
                <a:latin typeface="Times New Roman"/>
                <a:cs typeface="Times New Roman"/>
              </a:rPr>
              <a:t>capire </a:t>
            </a:r>
            <a:r>
              <a:rPr sz="1200" spc="-5" dirty="0">
                <a:latin typeface="Times New Roman"/>
                <a:cs typeface="Times New Roman"/>
              </a:rPr>
              <a:t>che c’è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grande </a:t>
            </a:r>
            <a:r>
              <a:rPr sz="1200" dirty="0">
                <a:latin typeface="Times New Roman"/>
                <a:cs typeface="Times New Roman"/>
              </a:rPr>
              <a:t>ricompensa di </a:t>
            </a:r>
            <a:r>
              <a:rPr sz="1200" spc="-5" dirty="0">
                <a:latin typeface="Times New Roman"/>
                <a:cs typeface="Times New Roman"/>
              </a:rPr>
              <a:t>soddisfazione personale nell’essere prima  giusto, </a:t>
            </a:r>
            <a:r>
              <a:rPr sz="1200" dirty="0">
                <a:latin typeface="Times New Roman"/>
                <a:cs typeface="Times New Roman"/>
              </a:rPr>
              <a:t>poi </a:t>
            </a:r>
            <a:r>
              <a:rPr sz="1200" spc="-5" dirty="0">
                <a:latin typeface="Times New Roman"/>
                <a:cs typeface="Times New Roman"/>
              </a:rPr>
              <a:t>equo, </a:t>
            </a:r>
            <a:r>
              <a:rPr sz="1200" dirty="0">
                <a:latin typeface="Times New Roman"/>
                <a:cs typeface="Times New Roman"/>
              </a:rPr>
              <a:t>poi paziente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seguito </a:t>
            </a:r>
            <a:r>
              <a:rPr sz="1200" dirty="0">
                <a:latin typeface="Times New Roman"/>
                <a:cs typeface="Times New Roman"/>
              </a:rPr>
              <a:t>benevolo. E poi, </a:t>
            </a:r>
            <a:r>
              <a:rPr sz="1200" spc="-5" dirty="0">
                <a:latin typeface="Times New Roman"/>
                <a:cs typeface="Times New Roman"/>
              </a:rPr>
              <a:t>su questa base, se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scegliete </a:t>
            </a:r>
            <a:r>
              <a:rPr sz="1200" dirty="0">
                <a:latin typeface="Times New Roman"/>
                <a:cs typeface="Times New Roman"/>
              </a:rPr>
              <a:t>e lo sentite </a:t>
            </a:r>
            <a:r>
              <a:rPr sz="1200" spc="-5" dirty="0">
                <a:latin typeface="Times New Roman"/>
                <a:cs typeface="Times New Roman"/>
              </a:rPr>
              <a:t>nel </a:t>
            </a:r>
            <a:r>
              <a:rPr sz="1200" dirty="0">
                <a:latin typeface="Times New Roman"/>
                <a:cs typeface="Times New Roman"/>
              </a:rPr>
              <a:t>vostro </a:t>
            </a:r>
            <a:r>
              <a:rPr sz="1200" spc="-5" dirty="0">
                <a:latin typeface="Times New Roman"/>
                <a:cs typeface="Times New Roman"/>
              </a:rPr>
              <a:t>cuore, </a:t>
            </a:r>
            <a:r>
              <a:rPr sz="1200" dirty="0">
                <a:latin typeface="Times New Roman"/>
                <a:cs typeface="Times New Roman"/>
              </a:rPr>
              <a:t>potete fare il  </a:t>
            </a:r>
            <a:r>
              <a:rPr sz="1200" spc="-5" dirty="0">
                <a:latin typeface="Times New Roman"/>
                <a:cs typeface="Times New Roman"/>
              </a:rPr>
              <a:t>passo successivo </a:t>
            </a:r>
            <a:r>
              <a:rPr sz="1200" dirty="0">
                <a:latin typeface="Times New Roman"/>
                <a:cs typeface="Times New Roman"/>
              </a:rPr>
              <a:t>e mostrare </a:t>
            </a:r>
            <a:r>
              <a:rPr sz="1200" spc="-5" dirty="0">
                <a:latin typeface="Times New Roman"/>
                <a:cs typeface="Times New Roman"/>
              </a:rPr>
              <a:t>realmente misericordia; </a:t>
            </a:r>
            <a:r>
              <a:rPr sz="1200" dirty="0">
                <a:latin typeface="Times New Roman"/>
                <a:cs typeface="Times New Roman"/>
              </a:rPr>
              <a:t>ma non potete </a:t>
            </a:r>
            <a:r>
              <a:rPr sz="1200" spc="-5" dirty="0">
                <a:latin typeface="Times New Roman"/>
                <a:cs typeface="Times New Roman"/>
              </a:rPr>
              <a:t>manifestare misericordia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stessa 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se </a:t>
            </a:r>
            <a:r>
              <a:rPr sz="1200" spc="-5" dirty="0">
                <a:latin typeface="Times New Roman"/>
                <a:cs typeface="Times New Roman"/>
              </a:rPr>
              <a:t>stessa. Si </a:t>
            </a:r>
            <a:r>
              <a:rPr sz="1200" spc="5" dirty="0">
                <a:latin typeface="Times New Roman"/>
                <a:cs typeface="Times New Roman"/>
              </a:rPr>
              <a:t>devono  </a:t>
            </a:r>
            <a:r>
              <a:rPr sz="1200" spc="-5" dirty="0">
                <a:latin typeface="Times New Roman"/>
                <a:cs typeface="Times New Roman"/>
              </a:rPr>
              <a:t>superare queste </a:t>
            </a:r>
            <a:r>
              <a:rPr sz="1200" dirty="0">
                <a:latin typeface="Times New Roman"/>
                <a:cs typeface="Times New Roman"/>
              </a:rPr>
              <a:t>tappe, altrimenti non può </a:t>
            </a:r>
            <a:r>
              <a:rPr sz="1200" spc="-5" dirty="0">
                <a:latin typeface="Times New Roman"/>
                <a:cs typeface="Times New Roman"/>
              </a:rPr>
              <a:t>esserci misericordia autentica. Può esservi </a:t>
            </a:r>
            <a:r>
              <a:rPr sz="1200" dirty="0">
                <a:latin typeface="Times New Roman"/>
                <a:cs typeface="Times New Roman"/>
              </a:rPr>
              <a:t>patrocinio, </a:t>
            </a:r>
            <a:r>
              <a:rPr sz="1200" spc="-5" dirty="0">
                <a:latin typeface="Times New Roman"/>
                <a:cs typeface="Times New Roman"/>
              </a:rPr>
              <a:t>condiscendenza </a:t>
            </a:r>
            <a:r>
              <a:rPr sz="1200" dirty="0">
                <a:latin typeface="Times New Roman"/>
                <a:cs typeface="Times New Roman"/>
              </a:rPr>
              <a:t>o carità — </a:t>
            </a:r>
            <a:r>
              <a:rPr sz="1200" spc="-5" dirty="0">
                <a:latin typeface="Times New Roman"/>
                <a:cs typeface="Times New Roman"/>
              </a:rPr>
              <a:t>anche  </a:t>
            </a:r>
            <a:r>
              <a:rPr sz="1200" dirty="0">
                <a:latin typeface="Times New Roman"/>
                <a:cs typeface="Times New Roman"/>
              </a:rPr>
              <a:t>pietà — ma non </a:t>
            </a:r>
            <a:r>
              <a:rPr sz="1200" spc="-5" dirty="0">
                <a:latin typeface="Times New Roman"/>
                <a:cs typeface="Times New Roman"/>
              </a:rPr>
              <a:t>misericordia.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vera misericordia </a:t>
            </a:r>
            <a:r>
              <a:rPr sz="1200" spc="-5" dirty="0">
                <a:latin typeface="Times New Roman"/>
                <a:cs typeface="Times New Roman"/>
              </a:rPr>
              <a:t>giunge </a:t>
            </a:r>
            <a:r>
              <a:rPr sz="1200" dirty="0">
                <a:latin typeface="Times New Roman"/>
                <a:cs typeface="Times New Roman"/>
              </a:rPr>
              <a:t>soltanto </a:t>
            </a:r>
            <a:r>
              <a:rPr sz="1200" spc="-5" dirty="0">
                <a:latin typeface="Times New Roman"/>
                <a:cs typeface="Times New Roman"/>
              </a:rPr>
              <a:t>come magnifico coronamento </a:t>
            </a:r>
            <a:r>
              <a:rPr sz="1200" dirty="0">
                <a:latin typeface="Times New Roman"/>
                <a:cs typeface="Times New Roman"/>
              </a:rPr>
              <a:t>di questi </a:t>
            </a:r>
            <a:r>
              <a:rPr sz="1200" spc="-5" dirty="0">
                <a:latin typeface="Times New Roman"/>
                <a:cs typeface="Times New Roman"/>
              </a:rPr>
              <a:t>precedenti </a:t>
            </a:r>
            <a:r>
              <a:rPr sz="1200" dirty="0">
                <a:latin typeface="Times New Roman"/>
                <a:cs typeface="Times New Roman"/>
              </a:rPr>
              <a:t>accrescimenti  di </a:t>
            </a:r>
            <a:r>
              <a:rPr sz="1200" spc="-5" dirty="0">
                <a:latin typeface="Times New Roman"/>
                <a:cs typeface="Times New Roman"/>
              </a:rPr>
              <a:t>comprensione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gruppo,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apprezzamento reciproco,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cameratismo fraterno, </a:t>
            </a:r>
            <a:r>
              <a:rPr sz="1200" dirty="0">
                <a:latin typeface="Times New Roman"/>
                <a:cs typeface="Times New Roman"/>
              </a:rPr>
              <a:t>di comunione </a:t>
            </a:r>
            <a:r>
              <a:rPr sz="1200" spc="-5" dirty="0">
                <a:latin typeface="Times New Roman"/>
                <a:cs typeface="Times New Roman"/>
              </a:rPr>
              <a:t>spirituale </a:t>
            </a:r>
            <a:r>
              <a:rPr sz="1200" dirty="0">
                <a:latin typeface="Times New Roman"/>
                <a:cs typeface="Times New Roman"/>
              </a:rPr>
              <a:t>e d’armonia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divina.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316230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(315.2) 28:6.9 </a:t>
            </a:r>
            <a:r>
              <a:rPr sz="1200" dirty="0">
                <a:latin typeface="Times New Roman"/>
                <a:cs typeface="Times New Roman"/>
              </a:rPr>
              <a:t>3. </a:t>
            </a:r>
            <a:r>
              <a:rPr sz="1200" i="1" spc="-5" dirty="0">
                <a:latin typeface="Times New Roman"/>
                <a:cs typeface="Times New Roman"/>
              </a:rPr>
              <a:t>L’Importanza del Tempo.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tempo </a:t>
            </a:r>
            <a:r>
              <a:rPr sz="1200" dirty="0">
                <a:latin typeface="Times New Roman"/>
                <a:cs typeface="Times New Roman"/>
              </a:rPr>
              <a:t>è l’unica dotazione </a:t>
            </a:r>
            <a:r>
              <a:rPr sz="1200" spc="-5" dirty="0">
                <a:latin typeface="Times New Roman"/>
                <a:cs typeface="Times New Roman"/>
              </a:rPr>
              <a:t>universale comune </a:t>
            </a:r>
            <a:r>
              <a:rPr sz="1200" dirty="0">
                <a:latin typeface="Times New Roman"/>
                <a:cs typeface="Times New Roman"/>
              </a:rPr>
              <a:t>a tutte le creature dotate di volontà; è “il  </a:t>
            </a:r>
            <a:r>
              <a:rPr sz="1200" spc="-5" dirty="0">
                <a:latin typeface="Times New Roman"/>
                <a:cs typeface="Times New Roman"/>
              </a:rPr>
              <a:t>talento” affidato </a:t>
            </a:r>
            <a:r>
              <a:rPr sz="1200" dirty="0">
                <a:latin typeface="Times New Roman"/>
                <a:cs typeface="Times New Roman"/>
              </a:rPr>
              <a:t>a tutti gli </a:t>
            </a:r>
            <a:r>
              <a:rPr sz="1200" spc="-5" dirty="0">
                <a:latin typeface="Times New Roman"/>
                <a:cs typeface="Times New Roman"/>
              </a:rPr>
              <a:t>esseri intelligenti. Voi </a:t>
            </a:r>
            <a:r>
              <a:rPr sz="1200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avete del tempo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assicurarvi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sopravvivenza; </a:t>
            </a:r>
            <a:r>
              <a:rPr sz="1200" dirty="0">
                <a:latin typeface="Times New Roman"/>
                <a:cs typeface="Times New Roman"/>
              </a:rPr>
              <a:t>ed il </a:t>
            </a:r>
            <a:r>
              <a:rPr sz="1200" spc="-5" dirty="0">
                <a:latin typeface="Times New Roman"/>
                <a:cs typeface="Times New Roman"/>
              </a:rPr>
              <a:t>tempo </a:t>
            </a:r>
            <a:r>
              <a:rPr sz="1200" dirty="0">
                <a:latin typeface="Times New Roman"/>
                <a:cs typeface="Times New Roman"/>
              </a:rPr>
              <a:t>è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fatalmente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55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552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237220" cy="389890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123825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sprecato </a:t>
            </a:r>
            <a:r>
              <a:rPr sz="1200" dirty="0">
                <a:latin typeface="Times New Roman"/>
                <a:cs typeface="Times New Roman"/>
              </a:rPr>
              <a:t>solo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è sepolto </a:t>
            </a:r>
            <a:r>
              <a:rPr sz="1200" spc="-5" dirty="0">
                <a:latin typeface="Times New Roman"/>
                <a:cs typeface="Times New Roman"/>
              </a:rPr>
              <a:t>nella negligenza, </a:t>
            </a:r>
            <a:r>
              <a:rPr sz="1200" dirty="0">
                <a:latin typeface="Times New Roman"/>
                <a:cs typeface="Times New Roman"/>
              </a:rPr>
              <a:t>quando non lo </a:t>
            </a:r>
            <a:r>
              <a:rPr sz="1200" spc="-5" dirty="0">
                <a:latin typeface="Times New Roman"/>
                <a:cs typeface="Times New Roman"/>
              </a:rPr>
              <a:t>utilizzate </a:t>
            </a:r>
            <a:r>
              <a:rPr sz="1200" dirty="0">
                <a:latin typeface="Times New Roman"/>
                <a:cs typeface="Times New Roman"/>
              </a:rPr>
              <a:t>in modo da </a:t>
            </a:r>
            <a:r>
              <a:rPr sz="1200" spc="-5" dirty="0">
                <a:latin typeface="Times New Roman"/>
                <a:cs typeface="Times New Roman"/>
              </a:rPr>
              <a:t>rendere </a:t>
            </a:r>
            <a:r>
              <a:rPr sz="1200" dirty="0">
                <a:latin typeface="Times New Roman"/>
                <a:cs typeface="Times New Roman"/>
              </a:rPr>
              <a:t>certa la sopravvivenza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vostra  </a:t>
            </a:r>
            <a:r>
              <a:rPr sz="1200" spc="-5" dirty="0">
                <a:latin typeface="Times New Roman"/>
                <a:cs typeface="Times New Roman"/>
              </a:rPr>
              <a:t>anima.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valorizzare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proprio tempo </a:t>
            </a:r>
            <a:r>
              <a:rPr sz="1200" dirty="0">
                <a:latin typeface="Times New Roman"/>
                <a:cs typeface="Times New Roman"/>
              </a:rPr>
              <a:t>al </a:t>
            </a:r>
            <a:r>
              <a:rPr sz="1200" spc="-5" dirty="0">
                <a:latin typeface="Times New Roman"/>
                <a:cs typeface="Times New Roman"/>
              </a:rPr>
              <a:t>massimo grado </a:t>
            </a:r>
            <a:r>
              <a:rPr sz="1200" dirty="0">
                <a:latin typeface="Times New Roman"/>
                <a:cs typeface="Times New Roman"/>
              </a:rPr>
              <a:t>possibile non impone sanzioni </a:t>
            </a:r>
            <a:r>
              <a:rPr sz="1200" spc="-5" dirty="0">
                <a:latin typeface="Times New Roman"/>
                <a:cs typeface="Times New Roman"/>
              </a:rPr>
              <a:t>fatali; semplicemente ritarda </a:t>
            </a:r>
            <a:r>
              <a:rPr sz="1200" dirty="0">
                <a:latin typeface="Times New Roman"/>
                <a:cs typeface="Times New Roman"/>
              </a:rPr>
              <a:t>il pellegrino  </a:t>
            </a:r>
            <a:r>
              <a:rPr sz="1200" spc="-5" dirty="0">
                <a:latin typeface="Times New Roman"/>
                <a:cs typeface="Times New Roman"/>
              </a:rPr>
              <a:t>del tempo </a:t>
            </a:r>
            <a:r>
              <a:rPr sz="1200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suo viaggio d’ascensione. </a:t>
            </a:r>
            <a:r>
              <a:rPr sz="1200" dirty="0">
                <a:latin typeface="Times New Roman"/>
                <a:cs typeface="Times New Roman"/>
              </a:rPr>
              <a:t>Se viene </a:t>
            </a:r>
            <a:r>
              <a:rPr sz="1200" spc="-5" dirty="0">
                <a:latin typeface="Times New Roman"/>
                <a:cs typeface="Times New Roman"/>
              </a:rPr>
              <a:t>acquisita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sopravvivenza, </a:t>
            </a:r>
            <a:r>
              <a:rPr sz="1200" dirty="0">
                <a:latin typeface="Times New Roman"/>
                <a:cs typeface="Times New Roman"/>
              </a:rPr>
              <a:t>tutte le </a:t>
            </a:r>
            <a:r>
              <a:rPr sz="1200" spc="-5" dirty="0">
                <a:latin typeface="Times New Roman"/>
                <a:cs typeface="Times New Roman"/>
              </a:rPr>
              <a:t>altre </a:t>
            </a:r>
            <a:r>
              <a:rPr sz="1200" dirty="0">
                <a:latin typeface="Times New Roman"/>
                <a:cs typeface="Times New Roman"/>
              </a:rPr>
              <a:t>perdite </a:t>
            </a:r>
            <a:r>
              <a:rPr sz="1200" spc="-5" dirty="0">
                <a:latin typeface="Times New Roman"/>
                <a:cs typeface="Times New Roman"/>
              </a:rPr>
              <a:t>possono essere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recuperate.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812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(315.3) 28:6.10 </a:t>
            </a:r>
            <a:r>
              <a:rPr sz="1200" spc="-5" dirty="0">
                <a:latin typeface="Times New Roman"/>
                <a:cs typeface="Times New Roman"/>
              </a:rPr>
              <a:t>Nell’attribuzione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responsabilità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consiglio delle Importanze del </a:t>
            </a:r>
            <a:r>
              <a:rPr sz="1200" dirty="0">
                <a:latin typeface="Times New Roman"/>
                <a:cs typeface="Times New Roman"/>
              </a:rPr>
              <a:t>Tempo è inestimabile.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tempo è un </a:t>
            </a:r>
            <a:r>
              <a:rPr sz="1200" spc="-5" dirty="0">
                <a:latin typeface="Times New Roman"/>
                <a:cs typeface="Times New Roman"/>
              </a:rPr>
              <a:t>fattore </a:t>
            </a:r>
            <a:r>
              <a:rPr sz="1200" dirty="0">
                <a:latin typeface="Times New Roman"/>
                <a:cs typeface="Times New Roman"/>
              </a:rPr>
              <a:t>vitale </a:t>
            </a:r>
            <a:r>
              <a:rPr sz="1200" spc="-5" dirty="0">
                <a:latin typeface="Times New Roman"/>
                <a:cs typeface="Times New Roman"/>
              </a:rPr>
              <a:t>per  </a:t>
            </a:r>
            <a:r>
              <a:rPr sz="1200" dirty="0">
                <a:latin typeface="Times New Roman"/>
                <a:cs typeface="Times New Roman"/>
              </a:rPr>
              <a:t>tutto ciò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situato </a:t>
            </a:r>
            <a:r>
              <a:rPr sz="1200" dirty="0">
                <a:latin typeface="Times New Roman"/>
                <a:cs typeface="Times New Roman"/>
              </a:rPr>
              <a:t>al di qua di </a:t>
            </a:r>
            <a:r>
              <a:rPr sz="1200" spc="-5" dirty="0">
                <a:latin typeface="Times New Roman"/>
                <a:cs typeface="Times New Roman"/>
              </a:rPr>
              <a:t>Havona </a:t>
            </a:r>
            <a:r>
              <a:rPr sz="1200" dirty="0">
                <a:latin typeface="Times New Roman"/>
                <a:cs typeface="Times New Roman"/>
              </a:rPr>
              <a:t>e del </a:t>
            </a:r>
            <a:r>
              <a:rPr sz="1200" spc="-5" dirty="0">
                <a:latin typeface="Times New Roman"/>
                <a:cs typeface="Times New Roman"/>
              </a:rPr>
              <a:t>Paradiso. Nel giudizio finale davanti agli </a:t>
            </a:r>
            <a:r>
              <a:rPr sz="1200" dirty="0">
                <a:latin typeface="Times New Roman"/>
                <a:cs typeface="Times New Roman"/>
              </a:rPr>
              <a:t>Antichi dei Giorni, il </a:t>
            </a:r>
            <a:r>
              <a:rPr sz="1200" spc="-5" dirty="0">
                <a:latin typeface="Times New Roman"/>
                <a:cs typeface="Times New Roman"/>
              </a:rPr>
              <a:t>tempo </a:t>
            </a:r>
            <a:r>
              <a:rPr sz="1200" dirty="0">
                <a:latin typeface="Times New Roman"/>
                <a:cs typeface="Times New Roman"/>
              </a:rPr>
              <a:t>è un </a:t>
            </a:r>
            <a:r>
              <a:rPr sz="1200" spc="-5" dirty="0">
                <a:latin typeface="Times New Roman"/>
                <a:cs typeface="Times New Roman"/>
              </a:rPr>
              <a:t>elemento 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prova. </a:t>
            </a:r>
            <a:r>
              <a:rPr sz="1200" spc="-1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Importanze del </a:t>
            </a:r>
            <a:r>
              <a:rPr sz="1200" dirty="0">
                <a:latin typeface="Times New Roman"/>
                <a:cs typeface="Times New Roman"/>
              </a:rPr>
              <a:t>Tempo </a:t>
            </a:r>
            <a:r>
              <a:rPr sz="1200" spc="-5" dirty="0">
                <a:latin typeface="Times New Roman"/>
                <a:cs typeface="Times New Roman"/>
              </a:rPr>
              <a:t>devono </a:t>
            </a:r>
            <a:r>
              <a:rPr sz="1200" dirty="0">
                <a:latin typeface="Times New Roman"/>
                <a:cs typeface="Times New Roman"/>
              </a:rPr>
              <a:t>sempre </a:t>
            </a:r>
            <a:r>
              <a:rPr sz="1200" spc="-5" dirty="0">
                <a:latin typeface="Times New Roman"/>
                <a:cs typeface="Times New Roman"/>
              </a:rPr>
              <a:t>portare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testimonianza </a:t>
            </a:r>
            <a:r>
              <a:rPr sz="1200" spc="-5" dirty="0">
                <a:latin typeface="Times New Roman"/>
                <a:cs typeface="Times New Roman"/>
              </a:rPr>
              <a:t>per dimostrare che ogni </a:t>
            </a:r>
            <a:r>
              <a:rPr sz="1200" dirty="0">
                <a:latin typeface="Times New Roman"/>
                <a:cs typeface="Times New Roman"/>
              </a:rPr>
              <a:t>convenuto in </a:t>
            </a:r>
            <a:r>
              <a:rPr sz="1200" spc="-5" dirty="0">
                <a:latin typeface="Times New Roman"/>
                <a:cs typeface="Times New Roman"/>
              </a:rPr>
              <a:t>giudizio </a:t>
            </a:r>
            <a:r>
              <a:rPr sz="1200" spc="15" dirty="0">
                <a:latin typeface="Times New Roman"/>
                <a:cs typeface="Times New Roman"/>
              </a:rPr>
              <a:t>ha  </a:t>
            </a:r>
            <a:r>
              <a:rPr sz="1200" spc="-5" dirty="0">
                <a:latin typeface="Times New Roman"/>
                <a:cs typeface="Times New Roman"/>
              </a:rPr>
              <a:t>avuto tempo sufficiente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prendere </a:t>
            </a:r>
            <a:r>
              <a:rPr sz="1200" dirty="0">
                <a:latin typeface="Times New Roman"/>
                <a:cs typeface="Times New Roman"/>
              </a:rPr>
              <a:t>delle decisioni, per </a:t>
            </a:r>
            <a:r>
              <a:rPr sz="1200" spc="-5" dirty="0">
                <a:latin typeface="Times New Roman"/>
                <a:cs typeface="Times New Roman"/>
              </a:rPr>
              <a:t>compiere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scelta.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88900" marR="9017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(315.4) 28:6.11 </a:t>
            </a:r>
            <a:r>
              <a:rPr sz="1200" spc="-5" dirty="0">
                <a:latin typeface="Times New Roman"/>
                <a:cs typeface="Times New Roman"/>
              </a:rPr>
              <a:t>Questi valutatori del tempo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anche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segreto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profezia. </a:t>
            </a:r>
            <a:r>
              <a:rPr sz="1200" dirty="0">
                <a:latin typeface="Times New Roman"/>
                <a:cs typeface="Times New Roman"/>
              </a:rPr>
              <a:t>Essi </a:t>
            </a:r>
            <a:r>
              <a:rPr sz="1200" spc="-5" dirty="0">
                <a:latin typeface="Times New Roman"/>
                <a:cs typeface="Times New Roman"/>
              </a:rPr>
              <a:t>indicano l’elemento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tempo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sarà necessario  per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completamento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qualunque impresa, </a:t>
            </a:r>
            <a:r>
              <a:rPr sz="1200" dirty="0">
                <a:latin typeface="Times New Roman"/>
                <a:cs typeface="Times New Roman"/>
              </a:rPr>
              <a:t>e sono </a:t>
            </a:r>
            <a:r>
              <a:rPr sz="1200" spc="-5" dirty="0">
                <a:latin typeface="Times New Roman"/>
                <a:cs typeface="Times New Roman"/>
              </a:rPr>
              <a:t>altrettanto affidabili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indicatori quanto </a:t>
            </a:r>
            <a:r>
              <a:rPr sz="1200" dirty="0">
                <a:latin typeface="Times New Roman"/>
                <a:cs typeface="Times New Roman"/>
              </a:rPr>
              <a:t>lo sono i </a:t>
            </a:r>
            <a:r>
              <a:rPr sz="1200" spc="-5" dirty="0">
                <a:latin typeface="Times New Roman"/>
                <a:cs typeface="Times New Roman"/>
              </a:rPr>
              <a:t>frandalank ed </a:t>
            </a:r>
            <a:r>
              <a:rPr sz="1200" dirty="0">
                <a:latin typeface="Times New Roman"/>
                <a:cs typeface="Times New Roman"/>
              </a:rPr>
              <a:t>i chronoldek  di altri ordini </a:t>
            </a:r>
            <a:r>
              <a:rPr sz="1200" spc="-5" dirty="0">
                <a:latin typeface="Times New Roman"/>
                <a:cs typeface="Times New Roman"/>
              </a:rPr>
              <a:t>viventi. Gli Dei prevedono, </a:t>
            </a:r>
            <a:r>
              <a:rPr sz="1200" dirty="0">
                <a:latin typeface="Times New Roman"/>
                <a:cs typeface="Times New Roman"/>
              </a:rPr>
              <a:t>quindi </a:t>
            </a:r>
            <a:r>
              <a:rPr sz="1200" spc="-5" dirty="0">
                <a:latin typeface="Times New Roman"/>
                <a:cs typeface="Times New Roman"/>
              </a:rPr>
              <a:t>conoscono </a:t>
            </a:r>
            <a:r>
              <a:rPr sz="1200" dirty="0">
                <a:latin typeface="Times New Roman"/>
                <a:cs typeface="Times New Roman"/>
              </a:rPr>
              <a:t>in anticipo; ma le </a:t>
            </a:r>
            <a:r>
              <a:rPr sz="1200" spc="-5" dirty="0">
                <a:latin typeface="Times New Roman"/>
                <a:cs typeface="Times New Roman"/>
              </a:rPr>
              <a:t>autorità ascendenti degli Universi del tempo </a:t>
            </a:r>
            <a:r>
              <a:rPr sz="1200" dirty="0">
                <a:latin typeface="Times New Roman"/>
                <a:cs typeface="Times New Roman"/>
              </a:rPr>
              <a:t>devono  </a:t>
            </a:r>
            <a:r>
              <a:rPr sz="1200" spc="-5" dirty="0">
                <a:latin typeface="Times New Roman"/>
                <a:cs typeface="Times New Roman"/>
              </a:rPr>
              <a:t>consultare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Importanze del </a:t>
            </a:r>
            <a:r>
              <a:rPr sz="1200" dirty="0">
                <a:latin typeface="Times New Roman"/>
                <a:cs typeface="Times New Roman"/>
              </a:rPr>
              <a:t>Tempo </a:t>
            </a:r>
            <a:r>
              <a:rPr sz="1200" spc="-5" dirty="0">
                <a:latin typeface="Times New Roman"/>
                <a:cs typeface="Times New Roman"/>
              </a:rPr>
              <a:t>per essere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grado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predire </a:t>
            </a:r>
            <a:r>
              <a:rPr sz="1200" dirty="0">
                <a:latin typeface="Times New Roman"/>
                <a:cs typeface="Times New Roman"/>
              </a:rPr>
              <a:t>avvenimenti </a:t>
            </a:r>
            <a:r>
              <a:rPr sz="1200" spc="-5" dirty="0">
                <a:latin typeface="Times New Roman"/>
                <a:cs typeface="Times New Roman"/>
              </a:rPr>
              <a:t>del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futuro.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49225" algn="just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(315.5) 28:6.12 </a:t>
            </a:r>
            <a:r>
              <a:rPr sz="1200" spc="-5" dirty="0">
                <a:latin typeface="Times New Roman"/>
                <a:cs typeface="Times New Roman"/>
              </a:rPr>
              <a:t>Voi incontrerete per </a:t>
            </a:r>
            <a:r>
              <a:rPr sz="1200" dirty="0">
                <a:latin typeface="Times New Roman"/>
                <a:cs typeface="Times New Roman"/>
              </a:rPr>
              <a:t>la prima volta </a:t>
            </a:r>
            <a:r>
              <a:rPr sz="1200" spc="-5" dirty="0">
                <a:latin typeface="Times New Roman"/>
                <a:cs typeface="Times New Roman"/>
              </a:rPr>
              <a:t>questi esseri sui </a:t>
            </a:r>
            <a:r>
              <a:rPr sz="1200" dirty="0">
                <a:latin typeface="Times New Roman"/>
                <a:cs typeface="Times New Roman"/>
              </a:rPr>
              <a:t>mondi </a:t>
            </a:r>
            <a:r>
              <a:rPr sz="1200" spc="-5" dirty="0">
                <a:latin typeface="Times New Roman"/>
                <a:cs typeface="Times New Roman"/>
              </a:rPr>
              <a:t>delle dimore, </a:t>
            </a:r>
            <a:r>
              <a:rPr sz="1200" dirty="0">
                <a:latin typeface="Times New Roman"/>
                <a:cs typeface="Times New Roman"/>
              </a:rPr>
              <a:t>e là </a:t>
            </a:r>
            <a:r>
              <a:rPr sz="1200" spc="-5" dirty="0">
                <a:latin typeface="Times New Roman"/>
                <a:cs typeface="Times New Roman"/>
              </a:rPr>
              <a:t>essi </a:t>
            </a:r>
            <a:r>
              <a:rPr sz="1200" dirty="0">
                <a:latin typeface="Times New Roman"/>
                <a:cs typeface="Times New Roman"/>
              </a:rPr>
              <a:t>v’istruiranno </a:t>
            </a:r>
            <a:r>
              <a:rPr sz="1200" spc="-5" dirty="0">
                <a:latin typeface="Times New Roman"/>
                <a:cs typeface="Times New Roman"/>
              </a:rPr>
              <a:t>sull’impiego vantaggioso  </a:t>
            </a:r>
            <a:r>
              <a:rPr sz="1200" dirty="0">
                <a:latin typeface="Times New Roman"/>
                <a:cs typeface="Times New Roman"/>
              </a:rPr>
              <a:t>di ciò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voi </a:t>
            </a:r>
            <a:r>
              <a:rPr sz="1200" spc="-5" dirty="0">
                <a:latin typeface="Times New Roman"/>
                <a:cs typeface="Times New Roman"/>
              </a:rPr>
              <a:t>chiamate </a:t>
            </a:r>
            <a:r>
              <a:rPr sz="1200" dirty="0">
                <a:latin typeface="Times New Roman"/>
                <a:cs typeface="Times New Roman"/>
              </a:rPr>
              <a:t>“tempo”, </a:t>
            </a:r>
            <a:r>
              <a:rPr sz="1200" spc="-5" dirty="0">
                <a:latin typeface="Times New Roman"/>
                <a:cs typeface="Times New Roman"/>
              </a:rPr>
              <a:t>sia nel suo impiego </a:t>
            </a:r>
            <a:r>
              <a:rPr sz="1200" dirty="0">
                <a:latin typeface="Times New Roman"/>
                <a:cs typeface="Times New Roman"/>
              </a:rPr>
              <a:t>positivo, il </a:t>
            </a:r>
            <a:r>
              <a:rPr sz="1200" spc="-5" dirty="0">
                <a:latin typeface="Times New Roman"/>
                <a:cs typeface="Times New Roman"/>
              </a:rPr>
              <a:t>lavoro, che nella sua utilizzazione negativa,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riposo. </a:t>
            </a:r>
            <a:r>
              <a:rPr sz="1200" dirty="0">
                <a:latin typeface="Times New Roman"/>
                <a:cs typeface="Times New Roman"/>
              </a:rPr>
              <a:t>Entrambe le  </a:t>
            </a:r>
            <a:r>
              <a:rPr sz="1200" spc="-5" dirty="0">
                <a:latin typeface="Times New Roman"/>
                <a:cs typeface="Times New Roman"/>
              </a:rPr>
              <a:t>utilizzazioni del tempo sono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importanti.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812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(315.6) 28:6.13 </a:t>
            </a:r>
            <a:r>
              <a:rPr sz="1200" dirty="0">
                <a:latin typeface="Times New Roman"/>
                <a:cs typeface="Times New Roman"/>
              </a:rPr>
              <a:t>4. </a:t>
            </a:r>
            <a:r>
              <a:rPr sz="1200" i="1" spc="-5" dirty="0">
                <a:latin typeface="Times New Roman"/>
                <a:cs typeface="Times New Roman"/>
              </a:rPr>
              <a:t>La Solennità della Fiducia.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fiducia è la </a:t>
            </a:r>
            <a:r>
              <a:rPr sz="1200" spc="-5" dirty="0">
                <a:latin typeface="Times New Roman"/>
                <a:cs typeface="Times New Roman"/>
              </a:rPr>
              <a:t>prova cruciale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creature </a:t>
            </a:r>
            <a:r>
              <a:rPr sz="1200" dirty="0">
                <a:latin typeface="Times New Roman"/>
                <a:cs typeface="Times New Roman"/>
              </a:rPr>
              <a:t>dotate di </a:t>
            </a:r>
            <a:r>
              <a:rPr sz="1200" spc="-5" dirty="0">
                <a:latin typeface="Times New Roman"/>
                <a:cs typeface="Times New Roman"/>
              </a:rPr>
              <a:t>volontà. L’affidabilità </a:t>
            </a:r>
            <a:r>
              <a:rPr sz="1200" dirty="0">
                <a:latin typeface="Times New Roman"/>
                <a:cs typeface="Times New Roman"/>
              </a:rPr>
              <a:t>è la vera  misura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padronanza di </a:t>
            </a:r>
            <a:r>
              <a:rPr sz="1200" spc="-5" dirty="0">
                <a:latin typeface="Times New Roman"/>
                <a:cs typeface="Times New Roman"/>
              </a:rPr>
              <a:t>sé, del carattere. Questi seconafini </a:t>
            </a:r>
            <a:r>
              <a:rPr sz="1200" dirty="0">
                <a:latin typeface="Times New Roman"/>
                <a:cs typeface="Times New Roman"/>
              </a:rPr>
              <a:t>realizzano un </a:t>
            </a:r>
            <a:r>
              <a:rPr sz="1200" spc="-5" dirty="0">
                <a:latin typeface="Times New Roman"/>
                <a:cs typeface="Times New Roman"/>
              </a:rPr>
              <a:t>duplice </a:t>
            </a:r>
            <a:r>
              <a:rPr sz="1200" dirty="0">
                <a:latin typeface="Times New Roman"/>
                <a:cs typeface="Times New Roman"/>
              </a:rPr>
              <a:t>proposito </a:t>
            </a:r>
            <a:r>
              <a:rPr sz="1200" spc="-5" dirty="0">
                <a:latin typeface="Times New Roman"/>
                <a:cs typeface="Times New Roman"/>
              </a:rPr>
              <a:t>nell’economia dei </a:t>
            </a:r>
            <a:r>
              <a:rPr sz="1200" dirty="0">
                <a:latin typeface="Times New Roman"/>
                <a:cs typeface="Times New Roman"/>
              </a:rPr>
              <a:t>Superuniversi: </a:t>
            </a:r>
            <a:r>
              <a:rPr sz="1200" spc="-5" dirty="0">
                <a:latin typeface="Times New Roman"/>
                <a:cs typeface="Times New Roman"/>
              </a:rPr>
              <a:t>essi  illustrano </a:t>
            </a:r>
            <a:r>
              <a:rPr sz="1200" dirty="0">
                <a:latin typeface="Times New Roman"/>
                <a:cs typeface="Times New Roman"/>
              </a:rPr>
              <a:t>a tutte le </a:t>
            </a:r>
            <a:r>
              <a:rPr sz="1200" spc="-5" dirty="0">
                <a:latin typeface="Times New Roman"/>
                <a:cs typeface="Times New Roman"/>
              </a:rPr>
              <a:t>creature </a:t>
            </a:r>
            <a:r>
              <a:rPr sz="1200" dirty="0">
                <a:latin typeface="Times New Roman"/>
                <a:cs typeface="Times New Roman"/>
              </a:rPr>
              <a:t>dotate di volontà il senso </a:t>
            </a:r>
            <a:r>
              <a:rPr sz="1200" spc="-5" dirty="0">
                <a:latin typeface="Times New Roman"/>
                <a:cs typeface="Times New Roman"/>
              </a:rPr>
              <a:t>dell’obbligo, della sacralità, della solennità </a:t>
            </a:r>
            <a:r>
              <a:rPr sz="1200" dirty="0">
                <a:latin typeface="Times New Roman"/>
                <a:cs typeface="Times New Roman"/>
              </a:rPr>
              <a:t>e della </a:t>
            </a:r>
            <a:r>
              <a:rPr sz="1200" spc="-5" dirty="0">
                <a:latin typeface="Times New Roman"/>
                <a:cs typeface="Times New Roman"/>
              </a:rPr>
              <a:t>fiducia. </a:t>
            </a:r>
            <a:r>
              <a:rPr sz="1200" spc="5" dirty="0">
                <a:latin typeface="Times New Roman"/>
                <a:cs typeface="Times New Roman"/>
              </a:rPr>
              <a:t>Allo </a:t>
            </a:r>
            <a:r>
              <a:rPr sz="1200" spc="-5" dirty="0">
                <a:latin typeface="Times New Roman"/>
                <a:cs typeface="Times New Roman"/>
              </a:rPr>
              <a:t>stesso </a:t>
            </a:r>
            <a:r>
              <a:rPr sz="1200" dirty="0">
                <a:latin typeface="Times New Roman"/>
                <a:cs typeface="Times New Roman"/>
              </a:rPr>
              <a:t>tempo  </a:t>
            </a:r>
            <a:r>
              <a:rPr sz="1200" spc="-5" dirty="0">
                <a:latin typeface="Times New Roman"/>
                <a:cs typeface="Times New Roman"/>
              </a:rPr>
              <a:t>riflettono </a:t>
            </a:r>
            <a:r>
              <a:rPr sz="1200" dirty="0">
                <a:latin typeface="Times New Roman"/>
                <a:cs typeface="Times New Roman"/>
              </a:rPr>
              <a:t>senza </a:t>
            </a:r>
            <a:r>
              <a:rPr sz="1200" spc="-5" dirty="0">
                <a:latin typeface="Times New Roman"/>
                <a:cs typeface="Times New Roman"/>
              </a:rPr>
              <a:t>errore </a:t>
            </a:r>
            <a:r>
              <a:rPr sz="1200" dirty="0">
                <a:latin typeface="Times New Roman"/>
                <a:cs typeface="Times New Roman"/>
              </a:rPr>
              <a:t>alle </a:t>
            </a:r>
            <a:r>
              <a:rPr sz="1200" spc="-5" dirty="0">
                <a:latin typeface="Times New Roman"/>
                <a:cs typeface="Times New Roman"/>
              </a:rPr>
              <a:t>autorità governanti l’esatta affidabilità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qualsiasi candidato alla </a:t>
            </a:r>
            <a:r>
              <a:rPr sz="1200" dirty="0">
                <a:latin typeface="Times New Roman"/>
                <a:cs typeface="Times New Roman"/>
              </a:rPr>
              <a:t>confidenza o </a:t>
            </a:r>
            <a:r>
              <a:rPr sz="1200" spc="-5" dirty="0">
                <a:latin typeface="Times New Roman"/>
                <a:cs typeface="Times New Roman"/>
              </a:rPr>
              <a:t>alla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fiducia.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55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553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89595" cy="38963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169545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(316.1) 28:6.14 </a:t>
            </a:r>
            <a:r>
              <a:rPr sz="1200" spc="-5" dirty="0">
                <a:latin typeface="Times New Roman"/>
                <a:cs typeface="Times New Roman"/>
              </a:rPr>
              <a:t>Su Urantia </a:t>
            </a:r>
            <a:r>
              <a:rPr sz="1200" dirty="0">
                <a:latin typeface="Times New Roman"/>
                <a:cs typeface="Times New Roman"/>
              </a:rPr>
              <a:t>voi </a:t>
            </a:r>
            <a:r>
              <a:rPr sz="1200" spc="-5" dirty="0">
                <a:latin typeface="Times New Roman"/>
                <a:cs typeface="Times New Roman"/>
              </a:rPr>
              <a:t>tentate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maniera grottesca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leggere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carattere </a:t>
            </a:r>
            <a:r>
              <a:rPr sz="1200" dirty="0">
                <a:latin typeface="Times New Roman"/>
                <a:cs typeface="Times New Roman"/>
              </a:rPr>
              <a:t>e di valutare le </a:t>
            </a:r>
            <a:r>
              <a:rPr sz="1200" spc="-5" dirty="0">
                <a:latin typeface="Times New Roman"/>
                <a:cs typeface="Times New Roman"/>
              </a:rPr>
              <a:t>capacità specifiche, </a:t>
            </a:r>
            <a:r>
              <a:rPr sz="1200" spc="5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su Uversa </a:t>
            </a:r>
            <a:r>
              <a:rPr sz="1200" dirty="0">
                <a:latin typeface="Times New Roman"/>
                <a:cs typeface="Times New Roman"/>
              </a:rPr>
              <a:t>noi  </a:t>
            </a:r>
            <a:r>
              <a:rPr sz="1200" spc="-5" dirty="0">
                <a:latin typeface="Times New Roman"/>
                <a:cs typeface="Times New Roman"/>
              </a:rPr>
              <a:t>facciamo realmente </a:t>
            </a:r>
            <a:r>
              <a:rPr sz="1200" dirty="0">
                <a:latin typeface="Times New Roman"/>
                <a:cs typeface="Times New Roman"/>
              </a:rPr>
              <a:t>queste </a:t>
            </a:r>
            <a:r>
              <a:rPr sz="1200" spc="-5" dirty="0">
                <a:latin typeface="Times New Roman"/>
                <a:cs typeface="Times New Roman"/>
              </a:rPr>
              <a:t>cose con </a:t>
            </a:r>
            <a:r>
              <a:rPr sz="1200" dirty="0">
                <a:latin typeface="Times New Roman"/>
                <a:cs typeface="Times New Roman"/>
              </a:rPr>
              <a:t>perfezione. </a:t>
            </a:r>
            <a:r>
              <a:rPr sz="1200" spc="-5" dirty="0">
                <a:latin typeface="Times New Roman"/>
                <a:cs typeface="Times New Roman"/>
              </a:rPr>
              <a:t>Questi seconafini </a:t>
            </a:r>
            <a:r>
              <a:rPr sz="1200" dirty="0">
                <a:latin typeface="Times New Roman"/>
                <a:cs typeface="Times New Roman"/>
              </a:rPr>
              <a:t>pesano la </a:t>
            </a:r>
            <a:r>
              <a:rPr sz="1200" spc="-5" dirty="0">
                <a:latin typeface="Times New Roman"/>
                <a:cs typeface="Times New Roman"/>
              </a:rPr>
              <a:t>fidatezza su bilance </a:t>
            </a:r>
            <a:r>
              <a:rPr sz="1200" dirty="0">
                <a:latin typeface="Times New Roman"/>
                <a:cs typeface="Times New Roman"/>
              </a:rPr>
              <a:t>viventi </a:t>
            </a:r>
            <a:r>
              <a:rPr sz="1200" spc="-5" dirty="0">
                <a:latin typeface="Times New Roman"/>
                <a:cs typeface="Times New Roman"/>
              </a:rPr>
              <a:t>che valutano </a:t>
            </a:r>
            <a:r>
              <a:rPr sz="1200" dirty="0">
                <a:latin typeface="Times New Roman"/>
                <a:cs typeface="Times New Roman"/>
              </a:rPr>
              <a:t>il carattere  senza </a:t>
            </a:r>
            <a:r>
              <a:rPr sz="1200" spc="-5" dirty="0">
                <a:latin typeface="Times New Roman"/>
                <a:cs typeface="Times New Roman"/>
              </a:rPr>
              <a:t>errore, </a:t>
            </a:r>
            <a:r>
              <a:rPr sz="1200" dirty="0">
                <a:latin typeface="Times New Roman"/>
                <a:cs typeface="Times New Roman"/>
              </a:rPr>
              <a:t>e dopo </a:t>
            </a:r>
            <a:r>
              <a:rPr sz="1200" spc="-5" dirty="0">
                <a:latin typeface="Times New Roman"/>
                <a:cs typeface="Times New Roman"/>
              </a:rPr>
              <a:t>che essi </a:t>
            </a:r>
            <a:r>
              <a:rPr sz="1200" dirty="0">
                <a:latin typeface="Times New Roman"/>
                <a:cs typeface="Times New Roman"/>
              </a:rPr>
              <a:t>vi hanno </a:t>
            </a:r>
            <a:r>
              <a:rPr sz="1200" spc="-5" dirty="0">
                <a:latin typeface="Times New Roman"/>
                <a:cs typeface="Times New Roman"/>
              </a:rPr>
              <a:t>guardato,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abbiamo che </a:t>
            </a:r>
            <a:r>
              <a:rPr sz="1200" spc="5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guardare </a:t>
            </a:r>
            <a:r>
              <a:rPr sz="1200" dirty="0">
                <a:latin typeface="Times New Roman"/>
                <a:cs typeface="Times New Roman"/>
              </a:rPr>
              <a:t>loro per </a:t>
            </a:r>
            <a:r>
              <a:rPr sz="1200" spc="-5" dirty="0">
                <a:latin typeface="Times New Roman"/>
                <a:cs typeface="Times New Roman"/>
              </a:rPr>
              <a:t>conoscere </a:t>
            </a:r>
            <a:r>
              <a:rPr sz="1200" dirty="0">
                <a:latin typeface="Times New Roman"/>
                <a:cs typeface="Times New Roman"/>
              </a:rPr>
              <a:t>i limiti della vostra capacità di  </a:t>
            </a:r>
            <a:r>
              <a:rPr sz="1200" spc="-5" dirty="0">
                <a:latin typeface="Times New Roman"/>
                <a:cs typeface="Times New Roman"/>
              </a:rPr>
              <a:t>esercitare delle responsabilità,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eseguire degli incarichi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compiere </a:t>
            </a:r>
            <a:r>
              <a:rPr sz="1200" dirty="0">
                <a:latin typeface="Times New Roman"/>
                <a:cs typeface="Times New Roman"/>
              </a:rPr>
              <a:t>delle missioni.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vostro </a:t>
            </a:r>
            <a:r>
              <a:rPr sz="1200" spc="-5" dirty="0">
                <a:latin typeface="Times New Roman"/>
                <a:cs typeface="Times New Roman"/>
              </a:rPr>
              <a:t>attivo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affidabilità </a:t>
            </a:r>
            <a:r>
              <a:rPr sz="1200" dirty="0">
                <a:latin typeface="Times New Roman"/>
                <a:cs typeface="Times New Roman"/>
              </a:rPr>
              <a:t>è chiaramente  </a:t>
            </a:r>
            <a:r>
              <a:rPr sz="1200" spc="-5" dirty="0">
                <a:latin typeface="Times New Roman"/>
                <a:cs typeface="Times New Roman"/>
              </a:rPr>
              <a:t>esposto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fianco </a:t>
            </a:r>
            <a:r>
              <a:rPr sz="1200" dirty="0">
                <a:latin typeface="Times New Roman"/>
                <a:cs typeface="Times New Roman"/>
              </a:rPr>
              <a:t>del vostro </a:t>
            </a:r>
            <a:r>
              <a:rPr sz="1200" spc="-5" dirty="0">
                <a:latin typeface="Times New Roman"/>
                <a:cs typeface="Times New Roman"/>
              </a:rPr>
              <a:t>passivo </a:t>
            </a:r>
            <a:r>
              <a:rPr sz="1200" dirty="0">
                <a:latin typeface="Times New Roman"/>
                <a:cs typeface="Times New Roman"/>
              </a:rPr>
              <a:t>di possibili </a:t>
            </a:r>
            <a:r>
              <a:rPr sz="1200" spc="-5" dirty="0">
                <a:latin typeface="Times New Roman"/>
                <a:cs typeface="Times New Roman"/>
              </a:rPr>
              <a:t>cedimenti </a:t>
            </a:r>
            <a:r>
              <a:rPr sz="1200" dirty="0">
                <a:latin typeface="Times New Roman"/>
                <a:cs typeface="Times New Roman"/>
              </a:rPr>
              <a:t>o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tradimenti.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8763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(316.2) 28:6.15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piano dei </a:t>
            </a:r>
            <a:r>
              <a:rPr sz="1200" dirty="0">
                <a:latin typeface="Times New Roman"/>
                <a:cs typeface="Times New Roman"/>
              </a:rPr>
              <a:t>vostri </a:t>
            </a:r>
            <a:r>
              <a:rPr sz="1200" spc="-5" dirty="0">
                <a:latin typeface="Times New Roman"/>
                <a:cs typeface="Times New Roman"/>
              </a:rPr>
              <a:t>superiori consiste nel farvi progredire </a:t>
            </a:r>
            <a:r>
              <a:rPr sz="1200" dirty="0">
                <a:latin typeface="Times New Roman"/>
                <a:cs typeface="Times New Roman"/>
              </a:rPr>
              <a:t>aumentando </a:t>
            </a:r>
            <a:r>
              <a:rPr sz="1200" spc="-5" dirty="0">
                <a:latin typeface="Times New Roman"/>
                <a:cs typeface="Times New Roman"/>
              </a:rPr>
              <a:t>gli incarichi </a:t>
            </a:r>
            <a:r>
              <a:rPr sz="1200" dirty="0">
                <a:latin typeface="Times New Roman"/>
                <a:cs typeface="Times New Roman"/>
              </a:rPr>
              <a:t>di fiducia </a:t>
            </a:r>
            <a:r>
              <a:rPr sz="1200" spc="-5" dirty="0">
                <a:latin typeface="Times New Roman"/>
                <a:cs typeface="Times New Roman"/>
              </a:rPr>
              <a:t>nella </a:t>
            </a:r>
            <a:r>
              <a:rPr sz="1200" dirty="0">
                <a:latin typeface="Times New Roman"/>
                <a:cs typeface="Times New Roman"/>
              </a:rPr>
              <a:t>misura in cui il vostro  </a:t>
            </a:r>
            <a:r>
              <a:rPr sz="1200" spc="-5" dirty="0">
                <a:latin typeface="Times New Roman"/>
                <a:cs typeface="Times New Roman"/>
              </a:rPr>
              <a:t>carattere si </a:t>
            </a:r>
            <a:r>
              <a:rPr sz="1200" dirty="0">
                <a:latin typeface="Times New Roman"/>
                <a:cs typeface="Times New Roman"/>
              </a:rPr>
              <a:t>sviluppa a </a:t>
            </a:r>
            <a:r>
              <a:rPr sz="1200" spc="-5" dirty="0">
                <a:latin typeface="Times New Roman"/>
                <a:cs typeface="Times New Roman"/>
              </a:rPr>
              <a:t>sufficienza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sopportare </a:t>
            </a:r>
            <a:r>
              <a:rPr sz="1200" dirty="0">
                <a:latin typeface="Times New Roman"/>
                <a:cs typeface="Times New Roman"/>
              </a:rPr>
              <a:t>con </a:t>
            </a:r>
            <a:r>
              <a:rPr sz="1200" spc="-5" dirty="0">
                <a:latin typeface="Times New Roman"/>
                <a:cs typeface="Times New Roman"/>
              </a:rPr>
              <a:t>garbo </a:t>
            </a:r>
            <a:r>
              <a:rPr sz="1200" dirty="0">
                <a:latin typeface="Times New Roman"/>
                <a:cs typeface="Times New Roman"/>
              </a:rPr>
              <a:t>il peso di </a:t>
            </a:r>
            <a:r>
              <a:rPr sz="1200" spc="-5" dirty="0">
                <a:latin typeface="Times New Roman"/>
                <a:cs typeface="Times New Roman"/>
              </a:rPr>
              <a:t>queste </a:t>
            </a:r>
            <a:r>
              <a:rPr sz="1200" dirty="0">
                <a:latin typeface="Times New Roman"/>
                <a:cs typeface="Times New Roman"/>
              </a:rPr>
              <a:t>nuove </a:t>
            </a:r>
            <a:r>
              <a:rPr sz="1200" spc="-5" dirty="0">
                <a:latin typeface="Times New Roman"/>
                <a:cs typeface="Times New Roman"/>
              </a:rPr>
              <a:t>responsabilità, </a:t>
            </a:r>
            <a:r>
              <a:rPr sz="1200" dirty="0">
                <a:latin typeface="Times New Roman"/>
                <a:cs typeface="Times New Roman"/>
              </a:rPr>
              <a:t>poiché </a:t>
            </a:r>
            <a:r>
              <a:rPr sz="1200" spc="-5" dirty="0">
                <a:latin typeface="Times New Roman"/>
                <a:cs typeface="Times New Roman"/>
              </a:rPr>
              <a:t>sovraccaricare </a:t>
            </a:r>
            <a:r>
              <a:rPr sz="1200" dirty="0">
                <a:latin typeface="Times New Roman"/>
                <a:cs typeface="Times New Roman"/>
              </a:rPr>
              <a:t>l’individuo  </a:t>
            </a:r>
            <a:r>
              <a:rPr sz="1200" spc="-5" dirty="0">
                <a:latin typeface="Times New Roman"/>
                <a:cs typeface="Times New Roman"/>
              </a:rPr>
              <a:t>procura soltanto disastri ed assicura </a:t>
            </a:r>
            <a:r>
              <a:rPr sz="1200" dirty="0">
                <a:latin typeface="Times New Roman"/>
                <a:cs typeface="Times New Roman"/>
              </a:rPr>
              <a:t>delusioni. E </a:t>
            </a:r>
            <a:r>
              <a:rPr sz="1200" spc="-5" dirty="0">
                <a:latin typeface="Times New Roman"/>
                <a:cs typeface="Times New Roman"/>
              </a:rPr>
              <a:t>l’errore </a:t>
            </a:r>
            <a:r>
              <a:rPr sz="1200" dirty="0">
                <a:latin typeface="Times New Roman"/>
                <a:cs typeface="Times New Roman"/>
              </a:rPr>
              <a:t>di addossare prematuramente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responsabilità </a:t>
            </a:r>
            <a:r>
              <a:rPr sz="1200" spc="-5" dirty="0">
                <a:latin typeface="Times New Roman"/>
                <a:cs typeface="Times New Roman"/>
              </a:rPr>
              <a:t>su </a:t>
            </a:r>
            <a:r>
              <a:rPr sz="1200" dirty="0">
                <a:latin typeface="Times New Roman"/>
                <a:cs typeface="Times New Roman"/>
              </a:rPr>
              <a:t>un uomo o </a:t>
            </a:r>
            <a:r>
              <a:rPr sz="1200" spc="-5" dirty="0">
                <a:latin typeface="Times New Roman"/>
                <a:cs typeface="Times New Roman"/>
              </a:rPr>
              <a:t>su </a:t>
            </a:r>
            <a:r>
              <a:rPr sz="1200" dirty="0">
                <a:latin typeface="Times New Roman"/>
                <a:cs typeface="Times New Roman"/>
              </a:rPr>
              <a:t>un  </a:t>
            </a:r>
            <a:r>
              <a:rPr sz="1200" spc="-5" dirty="0">
                <a:latin typeface="Times New Roman"/>
                <a:cs typeface="Times New Roman"/>
              </a:rPr>
              <a:t>angelo </a:t>
            </a:r>
            <a:r>
              <a:rPr sz="1200" dirty="0">
                <a:latin typeface="Times New Roman"/>
                <a:cs typeface="Times New Roman"/>
              </a:rPr>
              <a:t>può essere </a:t>
            </a:r>
            <a:r>
              <a:rPr sz="1200" spc="-5" dirty="0">
                <a:latin typeface="Times New Roman"/>
                <a:cs typeface="Times New Roman"/>
              </a:rPr>
              <a:t>evitato utilizzando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ministero </a:t>
            </a:r>
            <a:r>
              <a:rPr sz="1200" dirty="0">
                <a:latin typeface="Times New Roman"/>
                <a:cs typeface="Times New Roman"/>
              </a:rPr>
              <a:t>di questi </a:t>
            </a:r>
            <a:r>
              <a:rPr sz="1200" spc="-5" dirty="0">
                <a:latin typeface="Times New Roman"/>
                <a:cs typeface="Times New Roman"/>
              </a:rPr>
              <a:t>infallibili valutatori della capacità della </a:t>
            </a:r>
            <a:r>
              <a:rPr sz="1200" dirty="0">
                <a:latin typeface="Times New Roman"/>
                <a:cs typeface="Times New Roman"/>
              </a:rPr>
              <a:t>fiducia </a:t>
            </a:r>
            <a:r>
              <a:rPr sz="1200" spc="-5" dirty="0">
                <a:latin typeface="Times New Roman"/>
                <a:cs typeface="Times New Roman"/>
              </a:rPr>
              <a:t>degli </a:t>
            </a:r>
            <a:r>
              <a:rPr sz="1200" dirty="0">
                <a:latin typeface="Times New Roman"/>
                <a:cs typeface="Times New Roman"/>
              </a:rPr>
              <a:t>individui del tempo  e </a:t>
            </a:r>
            <a:r>
              <a:rPr sz="1200" spc="-5" dirty="0">
                <a:latin typeface="Times New Roman"/>
                <a:cs typeface="Times New Roman"/>
              </a:rPr>
              <a:t>dello </a:t>
            </a:r>
            <a:r>
              <a:rPr sz="1200" dirty="0">
                <a:latin typeface="Times New Roman"/>
                <a:cs typeface="Times New Roman"/>
              </a:rPr>
              <a:t>spazio. </a:t>
            </a:r>
            <a:r>
              <a:rPr sz="1200" spc="-5" dirty="0">
                <a:latin typeface="Times New Roman"/>
                <a:cs typeface="Times New Roman"/>
              </a:rPr>
              <a:t>Questi seconafini accompagnano </a:t>
            </a:r>
            <a:r>
              <a:rPr sz="1200" dirty="0">
                <a:latin typeface="Times New Roman"/>
                <a:cs typeface="Times New Roman"/>
              </a:rPr>
              <a:t>sempre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Elevati in Autorità e </a:t>
            </a:r>
            <a:r>
              <a:rPr sz="1200" spc="-5" dirty="0">
                <a:latin typeface="Times New Roman"/>
                <a:cs typeface="Times New Roman"/>
              </a:rPr>
              <a:t>questi amministratori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assegnano </a:t>
            </a:r>
            <a:r>
              <a:rPr sz="1200" dirty="0">
                <a:latin typeface="Times New Roman"/>
                <a:cs typeface="Times New Roman"/>
              </a:rPr>
              <a:t>mai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degli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incarichi </a:t>
            </a:r>
            <a:r>
              <a:rPr sz="1200" dirty="0">
                <a:latin typeface="Times New Roman"/>
                <a:cs typeface="Times New Roman"/>
              </a:rPr>
              <a:t>prima che i </a:t>
            </a:r>
            <a:r>
              <a:rPr sz="1200" spc="-5" dirty="0">
                <a:latin typeface="Times New Roman"/>
                <a:cs typeface="Times New Roman"/>
              </a:rPr>
              <a:t>loro candidati </a:t>
            </a:r>
            <a:r>
              <a:rPr sz="1200" dirty="0">
                <a:latin typeface="Times New Roman"/>
                <a:cs typeface="Times New Roman"/>
              </a:rPr>
              <a:t>siano </a:t>
            </a:r>
            <a:r>
              <a:rPr sz="1200" spc="-5" dirty="0">
                <a:latin typeface="Times New Roman"/>
                <a:cs typeface="Times New Roman"/>
              </a:rPr>
              <a:t>stati </a:t>
            </a:r>
            <a:r>
              <a:rPr sz="1200" dirty="0">
                <a:latin typeface="Times New Roman"/>
                <a:cs typeface="Times New Roman"/>
              </a:rPr>
              <a:t>pesati </a:t>
            </a:r>
            <a:r>
              <a:rPr sz="1200" spc="-5" dirty="0">
                <a:latin typeface="Times New Roman"/>
                <a:cs typeface="Times New Roman"/>
              </a:rPr>
              <a:t>sulle bilance secorafiche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dichiarati “non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carenti”.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76200" marR="211454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(316.3) 28:6.16 </a:t>
            </a:r>
            <a:r>
              <a:rPr sz="1200" dirty="0">
                <a:latin typeface="Times New Roman"/>
                <a:cs typeface="Times New Roman"/>
              </a:rPr>
              <a:t>5. </a:t>
            </a:r>
            <a:r>
              <a:rPr sz="1200" i="1" spc="-5" dirty="0">
                <a:latin typeface="Times New Roman"/>
                <a:cs typeface="Times New Roman"/>
              </a:rPr>
              <a:t>La Santità del Servizio.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privilegio di </a:t>
            </a:r>
            <a:r>
              <a:rPr sz="1200" spc="-5" dirty="0">
                <a:latin typeface="Times New Roman"/>
                <a:cs typeface="Times New Roman"/>
              </a:rPr>
              <a:t>servire </a:t>
            </a:r>
            <a:r>
              <a:rPr sz="1200" dirty="0">
                <a:latin typeface="Times New Roman"/>
                <a:cs typeface="Times New Roman"/>
              </a:rPr>
              <a:t>segue immediatamente la scoperta </a:t>
            </a:r>
            <a:r>
              <a:rPr sz="1200" spc="-5" dirty="0">
                <a:latin typeface="Times New Roman"/>
                <a:cs typeface="Times New Roman"/>
              </a:rPr>
              <a:t>dell’affidabilità. Niente </a:t>
            </a:r>
            <a:r>
              <a:rPr sz="1200" dirty="0">
                <a:latin typeface="Times New Roman"/>
                <a:cs typeface="Times New Roman"/>
              </a:rPr>
              <a:t>può  </a:t>
            </a:r>
            <a:r>
              <a:rPr sz="1200" spc="-5" dirty="0">
                <a:latin typeface="Times New Roman"/>
                <a:cs typeface="Times New Roman"/>
              </a:rPr>
              <a:t>frapporsi </a:t>
            </a:r>
            <a:r>
              <a:rPr sz="1200" dirty="0">
                <a:latin typeface="Times New Roman"/>
                <a:cs typeface="Times New Roman"/>
              </a:rPr>
              <a:t>tra voi e l’opportunità di un </a:t>
            </a:r>
            <a:r>
              <a:rPr sz="1200" spc="-5" dirty="0">
                <a:latin typeface="Times New Roman"/>
                <a:cs typeface="Times New Roman"/>
              </a:rPr>
              <a:t>servizio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maggiore importanza se </a:t>
            </a:r>
            <a:r>
              <a:rPr sz="1200" dirty="0">
                <a:latin typeface="Times New Roman"/>
                <a:cs typeface="Times New Roman"/>
              </a:rPr>
              <a:t>non la vostra </a:t>
            </a:r>
            <a:r>
              <a:rPr sz="1200" spc="-5" dirty="0">
                <a:latin typeface="Times New Roman"/>
                <a:cs typeface="Times New Roman"/>
              </a:rPr>
              <a:t>stessa inaffidabilità, </a:t>
            </a:r>
            <a:r>
              <a:rPr sz="1200" dirty="0">
                <a:latin typeface="Times New Roman"/>
                <a:cs typeface="Times New Roman"/>
              </a:rPr>
              <a:t>la vostra mancanza di  </a:t>
            </a:r>
            <a:r>
              <a:rPr sz="1200" spc="-5" dirty="0">
                <a:latin typeface="Times New Roman"/>
                <a:cs typeface="Times New Roman"/>
              </a:rPr>
              <a:t>capacità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apprezzare </a:t>
            </a:r>
            <a:r>
              <a:rPr sz="1200" dirty="0">
                <a:latin typeface="Times New Roman"/>
                <a:cs typeface="Times New Roman"/>
              </a:rPr>
              <a:t>la solennità </a:t>
            </a:r>
            <a:r>
              <a:rPr sz="1200" spc="-5" dirty="0">
                <a:latin typeface="Times New Roman"/>
                <a:cs typeface="Times New Roman"/>
              </a:rPr>
              <a:t>della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fiducia.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431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(316.4) 28:6.17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servizio — il </a:t>
            </a:r>
            <a:r>
              <a:rPr sz="1200" spc="-5" dirty="0">
                <a:latin typeface="Times New Roman"/>
                <a:cs typeface="Times New Roman"/>
              </a:rPr>
              <a:t>servizio volontario, non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schiavitù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produce </a:t>
            </a:r>
            <a:r>
              <a:rPr sz="1200" dirty="0">
                <a:latin typeface="Times New Roman"/>
                <a:cs typeface="Times New Roman"/>
              </a:rPr>
              <a:t>la più </a:t>
            </a:r>
            <a:r>
              <a:rPr sz="1200" spc="-5" dirty="0">
                <a:latin typeface="Times New Roman"/>
                <a:cs typeface="Times New Roman"/>
              </a:rPr>
              <a:t>alta soddisfazione ed esprime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dignità </a:t>
            </a:r>
            <a:r>
              <a:rPr sz="1200" dirty="0">
                <a:latin typeface="Times New Roman"/>
                <a:cs typeface="Times New Roman"/>
              </a:rPr>
              <a:t>più  </a:t>
            </a:r>
            <a:r>
              <a:rPr sz="1200" spc="-5" dirty="0">
                <a:latin typeface="Times New Roman"/>
                <a:cs typeface="Times New Roman"/>
              </a:rPr>
              <a:t>divina. Servizio </a:t>
            </a:r>
            <a:r>
              <a:rPr sz="1200" dirty="0">
                <a:latin typeface="Times New Roman"/>
                <a:cs typeface="Times New Roman"/>
              </a:rPr>
              <a:t>— più </a:t>
            </a:r>
            <a:r>
              <a:rPr sz="1200" spc="-5" dirty="0">
                <a:latin typeface="Times New Roman"/>
                <a:cs typeface="Times New Roman"/>
              </a:rPr>
              <a:t>servizio, </a:t>
            </a:r>
            <a:r>
              <a:rPr sz="1200" dirty="0">
                <a:latin typeface="Times New Roman"/>
                <a:cs typeface="Times New Roman"/>
              </a:rPr>
              <a:t>servizio </a:t>
            </a:r>
            <a:r>
              <a:rPr sz="1200" spc="-5" dirty="0">
                <a:latin typeface="Times New Roman"/>
                <a:cs typeface="Times New Roman"/>
              </a:rPr>
              <a:t>accresciuto, </a:t>
            </a:r>
            <a:r>
              <a:rPr sz="1200" dirty="0">
                <a:latin typeface="Times New Roman"/>
                <a:cs typeface="Times New Roman"/>
              </a:rPr>
              <a:t>servizio </a:t>
            </a:r>
            <a:r>
              <a:rPr sz="1200" spc="-5" dirty="0">
                <a:latin typeface="Times New Roman"/>
                <a:cs typeface="Times New Roman"/>
              </a:rPr>
              <a:t>difficile, </a:t>
            </a:r>
            <a:r>
              <a:rPr sz="1200" dirty="0">
                <a:latin typeface="Times New Roman"/>
                <a:cs typeface="Times New Roman"/>
              </a:rPr>
              <a:t>servizio </a:t>
            </a:r>
            <a:r>
              <a:rPr sz="1200" spc="-5" dirty="0">
                <a:latin typeface="Times New Roman"/>
                <a:cs typeface="Times New Roman"/>
              </a:rPr>
              <a:t>avventuroso ed </a:t>
            </a:r>
            <a:r>
              <a:rPr sz="1200" dirty="0">
                <a:latin typeface="Times New Roman"/>
                <a:cs typeface="Times New Roman"/>
              </a:rPr>
              <a:t>infine </a:t>
            </a:r>
            <a:r>
              <a:rPr sz="1200" spc="-5" dirty="0">
                <a:latin typeface="Times New Roman"/>
                <a:cs typeface="Times New Roman"/>
              </a:rPr>
              <a:t>servizio </a:t>
            </a:r>
            <a:r>
              <a:rPr sz="1200" dirty="0">
                <a:latin typeface="Times New Roman"/>
                <a:cs typeface="Times New Roman"/>
              </a:rPr>
              <a:t>divino e </a:t>
            </a:r>
            <a:r>
              <a:rPr sz="1200" spc="-5" dirty="0">
                <a:latin typeface="Times New Roman"/>
                <a:cs typeface="Times New Roman"/>
              </a:rPr>
              <a:t>perfetto </a:t>
            </a:r>
            <a:r>
              <a:rPr sz="1200" dirty="0">
                <a:latin typeface="Times New Roman"/>
                <a:cs typeface="Times New Roman"/>
              </a:rPr>
              <a:t>—  </a:t>
            </a:r>
            <a:r>
              <a:rPr sz="1200" spc="-5" dirty="0">
                <a:latin typeface="Times New Roman"/>
                <a:cs typeface="Times New Roman"/>
              </a:rPr>
              <a:t>questa </a:t>
            </a:r>
            <a:r>
              <a:rPr sz="1200" dirty="0">
                <a:latin typeface="Times New Roman"/>
                <a:cs typeface="Times New Roman"/>
              </a:rPr>
              <a:t>è la </a:t>
            </a:r>
            <a:r>
              <a:rPr sz="1200" spc="-5" dirty="0">
                <a:latin typeface="Times New Roman"/>
                <a:cs typeface="Times New Roman"/>
              </a:rPr>
              <a:t>meta </a:t>
            </a:r>
            <a:r>
              <a:rPr sz="1200" dirty="0">
                <a:latin typeface="Times New Roman"/>
                <a:cs typeface="Times New Roman"/>
              </a:rPr>
              <a:t>del tempo e la </a:t>
            </a:r>
            <a:r>
              <a:rPr sz="1200" spc="-5" dirty="0">
                <a:latin typeface="Times New Roman"/>
                <a:cs typeface="Times New Roman"/>
              </a:rPr>
              <a:t>destinazione dello </a:t>
            </a:r>
            <a:r>
              <a:rPr sz="1200" dirty="0">
                <a:latin typeface="Times New Roman"/>
                <a:cs typeface="Times New Roman"/>
              </a:rPr>
              <a:t>spazio. </a:t>
            </a:r>
            <a:r>
              <a:rPr sz="1200" spc="-5" dirty="0">
                <a:latin typeface="Times New Roman"/>
                <a:cs typeface="Times New Roman"/>
              </a:rPr>
              <a:t>Ma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cicli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svago del tempo si alterneranno sempre con </a:t>
            </a:r>
            <a:r>
              <a:rPr sz="1200" dirty="0">
                <a:latin typeface="Times New Roman"/>
                <a:cs typeface="Times New Roman"/>
              </a:rPr>
              <a:t>i cicli di servizio  </a:t>
            </a:r>
            <a:r>
              <a:rPr sz="1200" spc="-5" dirty="0">
                <a:latin typeface="Times New Roman"/>
                <a:cs typeface="Times New Roman"/>
              </a:rPr>
              <a:t>del progresso.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al servizio </a:t>
            </a:r>
            <a:r>
              <a:rPr sz="1200" dirty="0">
                <a:latin typeface="Times New Roman"/>
                <a:cs typeface="Times New Roman"/>
              </a:rPr>
              <a:t>del tempo </a:t>
            </a:r>
            <a:r>
              <a:rPr sz="1200" spc="-5" dirty="0">
                <a:latin typeface="Times New Roman"/>
                <a:cs typeface="Times New Roman"/>
              </a:rPr>
              <a:t>segue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superservizio dell’eternità. Durante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svago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tempo dovreste immaginare </a:t>
            </a:r>
            <a:r>
              <a:rPr sz="1200" spc="2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lavoro  dell’eternità, così come durante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servizio dell’eternità ricorderete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svago del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tempo.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55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554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90865" cy="3719195"/>
          </a:xfrm>
          <a:prstGeom prst="rect">
            <a:avLst/>
          </a:prstGeom>
        </p:spPr>
        <p:txBody>
          <a:bodyPr vert="horz" wrap="square" lIns="0" tIns="20320" rIns="0" bIns="0" rtlCol="0">
            <a:spAutoFit/>
          </a:bodyPr>
          <a:lstStyle/>
          <a:p>
            <a:pPr marL="63500" marR="83820">
              <a:lnSpc>
                <a:spcPct val="95900"/>
              </a:lnSpc>
              <a:spcBef>
                <a:spcPts val="16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(316.5) 28:6.18 </a:t>
            </a:r>
            <a:r>
              <a:rPr sz="1200" spc="-5" dirty="0">
                <a:latin typeface="Times New Roman"/>
                <a:cs typeface="Times New Roman"/>
              </a:rPr>
              <a:t>L’economia universale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basata sull’ingresso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sull’uscita; </a:t>
            </a:r>
            <a:r>
              <a:rPr sz="1200" dirty="0">
                <a:latin typeface="Times New Roman"/>
                <a:cs typeface="Times New Roman"/>
              </a:rPr>
              <a:t>in tutta la </a:t>
            </a:r>
            <a:r>
              <a:rPr sz="1200" spc="-5" dirty="0">
                <a:latin typeface="Times New Roman"/>
                <a:cs typeface="Times New Roman"/>
              </a:rPr>
              <a:t>carriera eterna </a:t>
            </a:r>
            <a:r>
              <a:rPr sz="1200" dirty="0">
                <a:latin typeface="Times New Roman"/>
                <a:cs typeface="Times New Roman"/>
              </a:rPr>
              <a:t>voi non </a:t>
            </a:r>
            <a:r>
              <a:rPr sz="1200" spc="-5" dirty="0">
                <a:latin typeface="Times New Roman"/>
                <a:cs typeface="Times New Roman"/>
              </a:rPr>
              <a:t>incontrerete </a:t>
            </a:r>
            <a:r>
              <a:rPr sz="1200" dirty="0">
                <a:latin typeface="Times New Roman"/>
                <a:cs typeface="Times New Roman"/>
              </a:rPr>
              <a:t>mai monotonia  </a:t>
            </a:r>
            <a:r>
              <a:rPr sz="1200" spc="-5" dirty="0">
                <a:latin typeface="Times New Roman"/>
                <a:cs typeface="Times New Roman"/>
              </a:rPr>
              <a:t>d’inazione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stagnazione della personalità.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progresso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reso </a:t>
            </a:r>
            <a:r>
              <a:rPr sz="1200" dirty="0">
                <a:latin typeface="Times New Roman"/>
                <a:cs typeface="Times New Roman"/>
              </a:rPr>
              <a:t>possibile </a:t>
            </a:r>
            <a:r>
              <a:rPr sz="1200" spc="-5" dirty="0">
                <a:latin typeface="Times New Roman"/>
                <a:cs typeface="Times New Roman"/>
              </a:rPr>
              <a:t>dal </a:t>
            </a:r>
            <a:r>
              <a:rPr sz="1200" dirty="0">
                <a:latin typeface="Times New Roman"/>
                <a:cs typeface="Times New Roman"/>
              </a:rPr>
              <a:t>movimento </a:t>
            </a:r>
            <a:r>
              <a:rPr sz="1200" spc="-5" dirty="0">
                <a:latin typeface="Times New Roman"/>
                <a:cs typeface="Times New Roman"/>
              </a:rPr>
              <a:t>stesso, l’avanzamento deriva dalla </a:t>
            </a:r>
            <a:r>
              <a:rPr sz="1200" dirty="0">
                <a:latin typeface="Times New Roman"/>
                <a:cs typeface="Times New Roman"/>
              </a:rPr>
              <a:t>capacità  divina di </a:t>
            </a:r>
            <a:r>
              <a:rPr sz="1200" spc="-5" dirty="0">
                <a:latin typeface="Times New Roman"/>
                <a:cs typeface="Times New Roman"/>
              </a:rPr>
              <a:t>agire ed </a:t>
            </a:r>
            <a:r>
              <a:rPr sz="1200" dirty="0">
                <a:latin typeface="Times New Roman"/>
                <a:cs typeface="Times New Roman"/>
              </a:rPr>
              <a:t>il compimento è </a:t>
            </a:r>
            <a:r>
              <a:rPr sz="1200" spc="-5" dirty="0">
                <a:latin typeface="Times New Roman"/>
                <a:cs typeface="Times New Roman"/>
              </a:rPr>
              <a:t>figlio dell’avventura immaginativa. Ma </a:t>
            </a:r>
            <a:r>
              <a:rPr sz="1200" dirty="0">
                <a:latin typeface="Times New Roman"/>
                <a:cs typeface="Times New Roman"/>
              </a:rPr>
              <a:t>insita in </a:t>
            </a:r>
            <a:r>
              <a:rPr sz="1200" spc="-5" dirty="0">
                <a:latin typeface="Times New Roman"/>
                <a:cs typeface="Times New Roman"/>
              </a:rPr>
              <a:t>questa capacità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compimento c’è </a:t>
            </a:r>
            <a:r>
              <a:rPr sz="1200" dirty="0">
                <a:latin typeface="Times New Roman"/>
                <a:cs typeface="Times New Roman"/>
              </a:rPr>
              <a:t>la  </a:t>
            </a:r>
            <a:r>
              <a:rPr sz="1200" spc="-5" dirty="0">
                <a:latin typeface="Times New Roman"/>
                <a:cs typeface="Times New Roman"/>
              </a:rPr>
              <a:t>responsabilità dell’etica,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necessità </a:t>
            </a:r>
            <a:r>
              <a:rPr sz="1200" dirty="0">
                <a:latin typeface="Times New Roman"/>
                <a:cs typeface="Times New Roman"/>
              </a:rPr>
              <a:t>di riconoscere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il mondo e l’Universo sono </a:t>
            </a:r>
            <a:r>
              <a:rPr sz="1200" spc="-5" dirty="0">
                <a:latin typeface="Times New Roman"/>
                <a:cs typeface="Times New Roman"/>
              </a:rPr>
              <a:t>pieni </a:t>
            </a:r>
            <a:r>
              <a:rPr sz="1200" dirty="0">
                <a:latin typeface="Times New Roman"/>
                <a:cs typeface="Times New Roman"/>
              </a:rPr>
              <a:t>di una moltitudine di tipi </a:t>
            </a:r>
            <a:r>
              <a:rPr sz="1200" spc="-5" dirty="0">
                <a:latin typeface="Times New Roman"/>
                <a:cs typeface="Times New Roman"/>
              </a:rPr>
              <a:t>differenti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esseri. </a:t>
            </a:r>
            <a:r>
              <a:rPr sz="1200" dirty="0">
                <a:latin typeface="Times New Roman"/>
                <a:cs typeface="Times New Roman"/>
              </a:rPr>
              <a:t>Tutta </a:t>
            </a:r>
            <a:r>
              <a:rPr sz="1200" spc="-5" dirty="0">
                <a:latin typeface="Times New Roman"/>
                <a:cs typeface="Times New Roman"/>
              </a:rPr>
              <a:t>questa </a:t>
            </a:r>
            <a:r>
              <a:rPr sz="1200" dirty="0">
                <a:latin typeface="Times New Roman"/>
                <a:cs typeface="Times New Roman"/>
              </a:rPr>
              <a:t>stupenda </a:t>
            </a:r>
            <a:r>
              <a:rPr sz="1200" spc="-5" dirty="0">
                <a:latin typeface="Times New Roman"/>
                <a:cs typeface="Times New Roman"/>
              </a:rPr>
              <a:t>creazione, </a:t>
            </a:r>
            <a:r>
              <a:rPr sz="1200" i="1" dirty="0">
                <a:latin typeface="Times New Roman"/>
                <a:cs typeface="Times New Roman"/>
              </a:rPr>
              <a:t>inclusi </a:t>
            </a:r>
            <a:r>
              <a:rPr sz="1200" i="1" spc="-5" dirty="0">
                <a:latin typeface="Times New Roman"/>
                <a:cs typeface="Times New Roman"/>
              </a:rPr>
              <a:t>voi stessi, </a:t>
            </a:r>
            <a:r>
              <a:rPr sz="1200" dirty="0">
                <a:latin typeface="Times New Roman"/>
                <a:cs typeface="Times New Roman"/>
              </a:rPr>
              <a:t>non è stata </a:t>
            </a:r>
            <a:r>
              <a:rPr sz="1200" spc="-5" dirty="0">
                <a:latin typeface="Times New Roman"/>
                <a:cs typeface="Times New Roman"/>
              </a:rPr>
              <a:t>fatta </a:t>
            </a:r>
            <a:r>
              <a:rPr sz="1200" dirty="0">
                <a:latin typeface="Times New Roman"/>
                <a:cs typeface="Times New Roman"/>
              </a:rPr>
              <a:t>unicamente per voi.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non è un </a:t>
            </a:r>
            <a:r>
              <a:rPr sz="1200" spc="-5" dirty="0">
                <a:latin typeface="Times New Roman"/>
                <a:cs typeface="Times New Roman"/>
              </a:rPr>
              <a:t>Universo  egocentrico. Gli Dei </a:t>
            </a:r>
            <a:r>
              <a:rPr sz="1200" dirty="0">
                <a:latin typeface="Times New Roman"/>
                <a:cs typeface="Times New Roman"/>
              </a:rPr>
              <a:t>hanno </a:t>
            </a:r>
            <a:r>
              <a:rPr sz="1200" spc="-5" dirty="0">
                <a:latin typeface="Times New Roman"/>
                <a:cs typeface="Times New Roman"/>
              </a:rPr>
              <a:t>decretato “È </a:t>
            </a:r>
            <a:r>
              <a:rPr sz="1200" dirty="0">
                <a:latin typeface="Times New Roman"/>
                <a:cs typeface="Times New Roman"/>
              </a:rPr>
              <a:t>più benedetto </a:t>
            </a:r>
            <a:r>
              <a:rPr sz="1200" spc="-5" dirty="0">
                <a:latin typeface="Times New Roman"/>
                <a:cs typeface="Times New Roman"/>
              </a:rPr>
              <a:t>dare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ricevere”, ed </a:t>
            </a:r>
            <a:r>
              <a:rPr sz="1200" dirty="0">
                <a:latin typeface="Times New Roman"/>
                <a:cs typeface="Times New Roman"/>
              </a:rPr>
              <a:t>il vostro </a:t>
            </a:r>
            <a:r>
              <a:rPr sz="1200" spc="-5" dirty="0">
                <a:latin typeface="Times New Roman"/>
                <a:cs typeface="Times New Roman"/>
              </a:rPr>
              <a:t>Figlio Maestro </a:t>
            </a:r>
            <a:r>
              <a:rPr sz="1200" dirty="0">
                <a:latin typeface="Times New Roman"/>
                <a:cs typeface="Times New Roman"/>
              </a:rPr>
              <a:t>disse </a:t>
            </a:r>
            <a:r>
              <a:rPr sz="1200" spc="-5" dirty="0">
                <a:latin typeface="Times New Roman"/>
                <a:cs typeface="Times New Roman"/>
              </a:rPr>
              <a:t>“Colui che </a:t>
            </a:r>
            <a:r>
              <a:rPr sz="1200" dirty="0">
                <a:latin typeface="Times New Roman"/>
                <a:cs typeface="Times New Roman"/>
              </a:rPr>
              <a:t>vuol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il  più </a:t>
            </a:r>
            <a:r>
              <a:rPr sz="1200" spc="-5" dirty="0">
                <a:latin typeface="Times New Roman"/>
                <a:cs typeface="Times New Roman"/>
              </a:rPr>
              <a:t>grande </a:t>
            </a:r>
            <a:r>
              <a:rPr sz="1200" dirty="0">
                <a:latin typeface="Times New Roman"/>
                <a:cs typeface="Times New Roman"/>
              </a:rPr>
              <a:t>tra di voi </a:t>
            </a:r>
            <a:r>
              <a:rPr sz="1200" spc="-5" dirty="0">
                <a:latin typeface="Times New Roman"/>
                <a:cs typeface="Times New Roman"/>
              </a:rPr>
              <a:t>sia </a:t>
            </a:r>
            <a:r>
              <a:rPr sz="1200" spc="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servitore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tutti.”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>
              <a:lnSpc>
                <a:spcPts val="141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(316.6) 28:6.19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natura reale di </a:t>
            </a:r>
            <a:r>
              <a:rPr sz="1200" spc="-5" dirty="0">
                <a:latin typeface="Times New Roman"/>
                <a:cs typeface="Times New Roman"/>
              </a:rPr>
              <a:t>ogni </a:t>
            </a:r>
            <a:r>
              <a:rPr sz="1200" dirty="0">
                <a:latin typeface="Times New Roman"/>
                <a:cs typeface="Times New Roman"/>
              </a:rPr>
              <a:t>servizio, </a:t>
            </a:r>
            <a:r>
              <a:rPr sz="1200" spc="-5" dirty="0">
                <a:latin typeface="Times New Roman"/>
                <a:cs typeface="Times New Roman"/>
              </a:rPr>
              <a:t>sia esso reso </a:t>
            </a:r>
            <a:r>
              <a:rPr sz="1200" dirty="0">
                <a:latin typeface="Times New Roman"/>
                <a:cs typeface="Times New Roman"/>
              </a:rPr>
              <a:t>da un uomo o da un </a:t>
            </a:r>
            <a:r>
              <a:rPr sz="1200" spc="-5" dirty="0">
                <a:latin typeface="Times New Roman"/>
                <a:cs typeface="Times New Roman"/>
              </a:rPr>
              <a:t>angelo, </a:t>
            </a:r>
            <a:r>
              <a:rPr sz="1200" dirty="0">
                <a:latin typeface="Times New Roman"/>
                <a:cs typeface="Times New Roman"/>
              </a:rPr>
              <a:t>è pienamente rivelata </a:t>
            </a:r>
            <a:r>
              <a:rPr sz="1200" spc="-5" dirty="0">
                <a:latin typeface="Times New Roman"/>
                <a:cs typeface="Times New Roman"/>
              </a:rPr>
              <a:t>nei </a:t>
            </a:r>
            <a:r>
              <a:rPr sz="1200" dirty="0">
                <a:latin typeface="Times New Roman"/>
                <a:cs typeface="Times New Roman"/>
              </a:rPr>
              <a:t>volti di</a:t>
            </a:r>
            <a:r>
              <a:rPr sz="1200" spc="-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questi</a:t>
            </a:r>
            <a:endParaRPr sz="1200">
              <a:latin typeface="Times New Roman"/>
              <a:cs typeface="Times New Roman"/>
            </a:endParaRPr>
          </a:p>
          <a:p>
            <a:pPr marL="63500" marR="55880">
              <a:lnSpc>
                <a:spcPts val="1380"/>
              </a:lnSpc>
              <a:spcBef>
                <a:spcPts val="70"/>
              </a:spcBef>
            </a:pPr>
            <a:r>
              <a:rPr sz="1200" spc="-5" dirty="0">
                <a:latin typeface="Times New Roman"/>
                <a:cs typeface="Times New Roman"/>
              </a:rPr>
              <a:t>indicatori secorafici </a:t>
            </a:r>
            <a:r>
              <a:rPr sz="1200" dirty="0">
                <a:latin typeface="Times New Roman"/>
                <a:cs typeface="Times New Roman"/>
              </a:rPr>
              <a:t>di servizio, le </a:t>
            </a:r>
            <a:r>
              <a:rPr sz="1200" spc="-5" dirty="0">
                <a:latin typeface="Times New Roman"/>
                <a:cs typeface="Times New Roman"/>
              </a:rPr>
              <a:t>Santità del </a:t>
            </a:r>
            <a:r>
              <a:rPr sz="1200" dirty="0">
                <a:latin typeface="Times New Roman"/>
                <a:cs typeface="Times New Roman"/>
              </a:rPr>
              <a:t>Servizio. </a:t>
            </a:r>
            <a:r>
              <a:rPr sz="1200" spc="-5" dirty="0">
                <a:latin typeface="Times New Roman"/>
                <a:cs typeface="Times New Roman"/>
              </a:rPr>
              <a:t>L’analisi completa </a:t>
            </a:r>
            <a:r>
              <a:rPr sz="1200" dirty="0">
                <a:latin typeface="Times New Roman"/>
                <a:cs typeface="Times New Roman"/>
              </a:rPr>
              <a:t>dei motivi </a:t>
            </a:r>
            <a:r>
              <a:rPr sz="1200" spc="-5" dirty="0">
                <a:latin typeface="Times New Roman"/>
                <a:cs typeface="Times New Roman"/>
              </a:rPr>
              <a:t>veri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nascosti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chiaramente </a:t>
            </a:r>
            <a:r>
              <a:rPr sz="1200" dirty="0">
                <a:latin typeface="Times New Roman"/>
                <a:cs typeface="Times New Roman"/>
              </a:rPr>
              <a:t>mostrata. </a:t>
            </a:r>
            <a:r>
              <a:rPr sz="1200" spc="-5" dirty="0">
                <a:latin typeface="Times New Roman"/>
                <a:cs typeface="Times New Roman"/>
              </a:rPr>
              <a:t>Questi  angeli sono veramente </a:t>
            </a:r>
            <a:r>
              <a:rPr sz="1200" dirty="0">
                <a:latin typeface="Times New Roman"/>
                <a:cs typeface="Times New Roman"/>
              </a:rPr>
              <a:t>i lettori della </a:t>
            </a:r>
            <a:r>
              <a:rPr sz="1200" spc="-5" dirty="0">
                <a:latin typeface="Times New Roman"/>
                <a:cs typeface="Times New Roman"/>
              </a:rPr>
              <a:t>mente,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sondatori del </a:t>
            </a:r>
            <a:r>
              <a:rPr sz="1200" dirty="0">
                <a:latin typeface="Times New Roman"/>
                <a:cs typeface="Times New Roman"/>
              </a:rPr>
              <a:t>cuore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 rivelatori </a:t>
            </a:r>
            <a:r>
              <a:rPr sz="1200" spc="-5" dirty="0">
                <a:latin typeface="Times New Roman"/>
                <a:cs typeface="Times New Roman"/>
              </a:rPr>
              <a:t>dell’anima nell’Universo. </a:t>
            </a:r>
            <a:r>
              <a:rPr sz="1200" dirty="0">
                <a:latin typeface="Times New Roman"/>
                <a:cs typeface="Times New Roman"/>
              </a:rPr>
              <a:t>I mortali </a:t>
            </a:r>
            <a:r>
              <a:rPr sz="1200" spc="-5" dirty="0">
                <a:latin typeface="Times New Roman"/>
                <a:cs typeface="Times New Roman"/>
              </a:rPr>
              <a:t>possono  utilizzare delle parole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dissimulare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loro pensieri,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questi eccelsi seconafini svelano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profondi </a:t>
            </a:r>
            <a:r>
              <a:rPr sz="1200" dirty="0">
                <a:latin typeface="Times New Roman"/>
                <a:cs typeface="Times New Roman"/>
              </a:rPr>
              <a:t>motivi </a:t>
            </a:r>
            <a:r>
              <a:rPr sz="1200" spc="-5" dirty="0">
                <a:latin typeface="Times New Roman"/>
                <a:cs typeface="Times New Roman"/>
              </a:rPr>
              <a:t>del cuore </a:t>
            </a:r>
            <a:r>
              <a:rPr sz="1200" spc="5" dirty="0">
                <a:latin typeface="Times New Roman"/>
                <a:cs typeface="Times New Roman"/>
              </a:rPr>
              <a:t>degli </a:t>
            </a:r>
            <a:r>
              <a:rPr sz="1200" dirty="0">
                <a:latin typeface="Times New Roman"/>
                <a:cs typeface="Times New Roman"/>
              </a:rPr>
              <a:t>uomini e 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mente </a:t>
            </a:r>
            <a:r>
              <a:rPr sz="1200" spc="-5" dirty="0">
                <a:latin typeface="Times New Roman"/>
                <a:cs typeface="Times New Roman"/>
              </a:rPr>
              <a:t>degli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angeli.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10604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(317.1) 28:6.20 </a:t>
            </a:r>
            <a:r>
              <a:rPr sz="1200" dirty="0">
                <a:latin typeface="Times New Roman"/>
                <a:cs typeface="Times New Roman"/>
              </a:rPr>
              <a:t>6 e 7. </a:t>
            </a:r>
            <a:r>
              <a:rPr sz="1200" i="1" dirty="0">
                <a:latin typeface="Times New Roman"/>
                <a:cs typeface="Times New Roman"/>
              </a:rPr>
              <a:t>Il </a:t>
            </a:r>
            <a:r>
              <a:rPr sz="1200" i="1" spc="-5" dirty="0">
                <a:latin typeface="Times New Roman"/>
                <a:cs typeface="Times New Roman"/>
              </a:rPr>
              <a:t>Segreto della Grandezza </a:t>
            </a:r>
            <a:r>
              <a:rPr sz="1200" i="1" dirty="0">
                <a:latin typeface="Times New Roman"/>
                <a:cs typeface="Times New Roman"/>
              </a:rPr>
              <a:t>e l’Anima </a:t>
            </a:r>
            <a:r>
              <a:rPr sz="1200" i="1" spc="-5" dirty="0">
                <a:latin typeface="Times New Roman"/>
                <a:cs typeface="Times New Roman"/>
              </a:rPr>
              <a:t>della </a:t>
            </a:r>
            <a:r>
              <a:rPr sz="1200" i="1" dirty="0">
                <a:latin typeface="Times New Roman"/>
                <a:cs typeface="Times New Roman"/>
              </a:rPr>
              <a:t>Bontà.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pellegrini ascendenti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risvegliati </a:t>
            </a:r>
            <a:r>
              <a:rPr sz="1200" dirty="0">
                <a:latin typeface="Times New Roman"/>
                <a:cs typeface="Times New Roman"/>
              </a:rPr>
              <a:t>all’importanza </a:t>
            </a:r>
            <a:r>
              <a:rPr sz="1200" spc="-5" dirty="0">
                <a:latin typeface="Times New Roman"/>
                <a:cs typeface="Times New Roman"/>
              </a:rPr>
              <a:t>del  </a:t>
            </a:r>
            <a:r>
              <a:rPr sz="1200" dirty="0">
                <a:latin typeface="Times New Roman"/>
                <a:cs typeface="Times New Roman"/>
              </a:rPr>
              <a:t>tempo </a:t>
            </a:r>
            <a:r>
              <a:rPr sz="1200" spc="-5" dirty="0">
                <a:latin typeface="Times New Roman"/>
                <a:cs typeface="Times New Roman"/>
              </a:rPr>
              <a:t>hanno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strada </a:t>
            </a:r>
            <a:r>
              <a:rPr sz="1200" dirty="0">
                <a:latin typeface="Times New Roman"/>
                <a:cs typeface="Times New Roman"/>
              </a:rPr>
              <a:t>preparata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realizzazione della solennità della </a:t>
            </a:r>
            <a:r>
              <a:rPr sz="1200" dirty="0">
                <a:latin typeface="Times New Roman"/>
                <a:cs typeface="Times New Roman"/>
              </a:rPr>
              <a:t>fiducia e per </a:t>
            </a:r>
            <a:r>
              <a:rPr sz="1200" spc="-5" dirty="0">
                <a:latin typeface="Times New Roman"/>
                <a:cs typeface="Times New Roman"/>
              </a:rPr>
              <a:t>l’apprezzamento della santità del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servizio.</a:t>
            </a:r>
            <a:endParaRPr sz="1200">
              <a:latin typeface="Times New Roman"/>
              <a:cs typeface="Times New Roman"/>
            </a:endParaRPr>
          </a:p>
          <a:p>
            <a:pPr marL="63500" marR="39116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Mentre questi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gli elementi morali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grandezza, ci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anche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segreti della grandezza. Quando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eseguite </a:t>
            </a:r>
            <a:r>
              <a:rPr sz="1200" dirty="0">
                <a:latin typeface="Times New Roman"/>
                <a:cs typeface="Times New Roman"/>
              </a:rPr>
              <a:t>le prove  </a:t>
            </a:r>
            <a:r>
              <a:rPr sz="1200" spc="-5" dirty="0">
                <a:latin typeface="Times New Roman"/>
                <a:cs typeface="Times New Roman"/>
              </a:rPr>
              <a:t>spirituali della grandezza,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vengono ignorati gli elementi morali, </a:t>
            </a:r>
            <a:r>
              <a:rPr sz="1200" dirty="0">
                <a:latin typeface="Times New Roman"/>
                <a:cs typeface="Times New Roman"/>
              </a:rPr>
              <a:t>ma la </a:t>
            </a:r>
            <a:r>
              <a:rPr sz="1200" spc="-5" dirty="0">
                <a:latin typeface="Times New Roman"/>
                <a:cs typeface="Times New Roman"/>
              </a:rPr>
              <a:t>reale misura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grandezza planetaria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5" dirty="0">
                <a:latin typeface="Times New Roman"/>
                <a:cs typeface="Times New Roman"/>
              </a:rPr>
              <a:t>la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spc="5" dirty="0">
                <a:latin typeface="Times New Roman"/>
                <a:cs typeface="Times New Roman"/>
              </a:rPr>
              <a:t>qualità</a:t>
            </a:r>
            <a:endParaRPr sz="1200">
              <a:latin typeface="Times New Roman"/>
              <a:cs typeface="Times New Roman"/>
            </a:endParaRPr>
          </a:p>
          <a:p>
            <a:pPr marL="63500">
              <a:lnSpc>
                <a:spcPts val="1315"/>
              </a:lnSpc>
            </a:pPr>
            <a:r>
              <a:rPr sz="1200" spc="-5" dirty="0">
                <a:latin typeface="Times New Roman"/>
                <a:cs typeface="Times New Roman"/>
              </a:rPr>
              <a:t>dell’altruismo rivelato </a:t>
            </a:r>
            <a:r>
              <a:rPr sz="1200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lavoro disinteressato </a:t>
            </a:r>
            <a:r>
              <a:rPr sz="1200" dirty="0">
                <a:latin typeface="Times New Roman"/>
                <a:cs typeface="Times New Roman"/>
              </a:rPr>
              <a:t>per il </a:t>
            </a:r>
            <a:r>
              <a:rPr sz="1200" spc="-5" dirty="0">
                <a:latin typeface="Times New Roman"/>
                <a:cs typeface="Times New Roman"/>
              </a:rPr>
              <a:t>benessere dei propri </a:t>
            </a:r>
            <a:r>
              <a:rPr sz="1200" dirty="0">
                <a:latin typeface="Times New Roman"/>
                <a:cs typeface="Times New Roman"/>
              </a:rPr>
              <a:t>simili </a:t>
            </a:r>
            <a:r>
              <a:rPr sz="1200" spc="-5" dirty="0">
                <a:latin typeface="Times New Roman"/>
                <a:cs typeface="Times New Roman"/>
              </a:rPr>
              <a:t>terreni,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particolare degli esseri degni che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sono</a:t>
            </a:r>
            <a:endParaRPr sz="1200">
              <a:latin typeface="Times New Roman"/>
              <a:cs typeface="Times New Roman"/>
            </a:endParaRPr>
          </a:p>
          <a:p>
            <a:pPr marL="63500" marR="184785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nel bisogno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nell’angoscia.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i="1" dirty="0">
                <a:latin typeface="Times New Roman"/>
                <a:cs typeface="Times New Roman"/>
              </a:rPr>
              <a:t>manifestazione </a:t>
            </a:r>
            <a:r>
              <a:rPr sz="1200" spc="-5" dirty="0">
                <a:latin typeface="Times New Roman"/>
                <a:cs typeface="Times New Roman"/>
              </a:rPr>
              <a:t>della grandezza su </a:t>
            </a:r>
            <a:r>
              <a:rPr sz="1200" dirty="0">
                <a:latin typeface="Times New Roman"/>
                <a:cs typeface="Times New Roman"/>
              </a:rPr>
              <a:t>un mondo </a:t>
            </a:r>
            <a:r>
              <a:rPr sz="1200" spc="-5" dirty="0">
                <a:latin typeface="Times New Roman"/>
                <a:cs typeface="Times New Roman"/>
              </a:rPr>
              <a:t>come Urantia </a:t>
            </a:r>
            <a:r>
              <a:rPr sz="1200" dirty="0">
                <a:latin typeface="Times New Roman"/>
                <a:cs typeface="Times New Roman"/>
              </a:rPr>
              <a:t>è la dimostrazione </a:t>
            </a:r>
            <a:r>
              <a:rPr sz="1200" spc="-5" dirty="0">
                <a:latin typeface="Times New Roman"/>
                <a:cs typeface="Times New Roman"/>
              </a:rPr>
              <a:t>dell’autocontrollo.  L’uomo grande </a:t>
            </a:r>
            <a:r>
              <a:rPr sz="1200" dirty="0">
                <a:latin typeface="Times New Roman"/>
                <a:cs typeface="Times New Roman"/>
              </a:rPr>
              <a:t>non è colui che </a:t>
            </a:r>
            <a:r>
              <a:rPr sz="1200" spc="-5" dirty="0">
                <a:latin typeface="Times New Roman"/>
                <a:cs typeface="Times New Roman"/>
              </a:rPr>
              <a:t>“conquista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città”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“rovescia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nazione”, </a:t>
            </a:r>
            <a:r>
              <a:rPr sz="1200" dirty="0">
                <a:latin typeface="Times New Roman"/>
                <a:cs typeface="Times New Roman"/>
              </a:rPr>
              <a:t>ma piuttosto </a:t>
            </a:r>
            <a:r>
              <a:rPr sz="1200" spc="-5" dirty="0">
                <a:latin typeface="Times New Roman"/>
                <a:cs typeface="Times New Roman"/>
              </a:rPr>
              <a:t>“colui che </a:t>
            </a:r>
            <a:r>
              <a:rPr sz="1200" dirty="0">
                <a:latin typeface="Times New Roman"/>
                <a:cs typeface="Times New Roman"/>
              </a:rPr>
              <a:t>domina la propria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lingua”.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55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555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54670" cy="395541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63500" marR="97155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(317.2) 28:6.21 </a:t>
            </a:r>
            <a:r>
              <a:rPr sz="1200" spc="-5" dirty="0">
                <a:latin typeface="Times New Roman"/>
                <a:cs typeface="Times New Roman"/>
              </a:rPr>
              <a:t>Grandezza </a:t>
            </a:r>
            <a:r>
              <a:rPr sz="1200" dirty="0">
                <a:latin typeface="Times New Roman"/>
                <a:cs typeface="Times New Roman"/>
              </a:rPr>
              <a:t>è sinonimo di </a:t>
            </a:r>
            <a:r>
              <a:rPr sz="1200" spc="-5" dirty="0">
                <a:latin typeface="Times New Roman"/>
                <a:cs typeface="Times New Roman"/>
              </a:rPr>
              <a:t>divinità. Dio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supremamente grande </a:t>
            </a:r>
            <a:r>
              <a:rPr sz="1200" dirty="0">
                <a:latin typeface="Times New Roman"/>
                <a:cs typeface="Times New Roman"/>
              </a:rPr>
              <a:t>e buono. </a:t>
            </a:r>
            <a:r>
              <a:rPr sz="1200" i="1" spc="-5" dirty="0">
                <a:latin typeface="Times New Roman"/>
                <a:cs typeface="Times New Roman"/>
              </a:rPr>
              <a:t>Grandezza </a:t>
            </a:r>
            <a:r>
              <a:rPr sz="1200" i="1" dirty="0">
                <a:latin typeface="Times New Roman"/>
                <a:cs typeface="Times New Roman"/>
              </a:rPr>
              <a:t>e bontà </a:t>
            </a:r>
            <a:r>
              <a:rPr sz="1200" i="1" spc="-5" dirty="0">
                <a:latin typeface="Times New Roman"/>
                <a:cs typeface="Times New Roman"/>
              </a:rPr>
              <a:t>semplicemente </a:t>
            </a:r>
            <a:r>
              <a:rPr sz="1200" i="1" dirty="0">
                <a:latin typeface="Times New Roman"/>
                <a:cs typeface="Times New Roman"/>
              </a:rPr>
              <a:t>non possono  </a:t>
            </a:r>
            <a:r>
              <a:rPr sz="1200" i="1" spc="-5" dirty="0">
                <a:latin typeface="Times New Roman"/>
                <a:cs typeface="Times New Roman"/>
              </a:rPr>
              <a:t>essere divise. </a:t>
            </a:r>
            <a:r>
              <a:rPr sz="1200" dirty="0">
                <a:latin typeface="Times New Roman"/>
                <a:cs typeface="Times New Roman"/>
              </a:rPr>
              <a:t>Esse sono </a:t>
            </a:r>
            <a:r>
              <a:rPr sz="1200" spc="-5" dirty="0">
                <a:latin typeface="Times New Roman"/>
                <a:cs typeface="Times New Roman"/>
              </a:rPr>
              <a:t>per sempre rese </a:t>
            </a:r>
            <a:r>
              <a:rPr sz="1200" dirty="0">
                <a:latin typeface="Times New Roman"/>
                <a:cs typeface="Times New Roman"/>
              </a:rPr>
              <a:t>una in Dio. </a:t>
            </a:r>
            <a:r>
              <a:rPr sz="1200" spc="-5" dirty="0">
                <a:latin typeface="Times New Roman"/>
                <a:cs typeface="Times New Roman"/>
              </a:rPr>
              <a:t>Questa verità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letteralmente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straordinariamente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illustrata</a:t>
            </a:r>
            <a:endParaRPr sz="1200">
              <a:latin typeface="Times New Roman"/>
              <a:cs typeface="Times New Roman"/>
            </a:endParaRPr>
          </a:p>
          <a:p>
            <a:pPr marL="63500" marR="5969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dall’interdipendenza </a:t>
            </a:r>
            <a:r>
              <a:rPr sz="1200" dirty="0">
                <a:latin typeface="Times New Roman"/>
                <a:cs typeface="Times New Roman"/>
              </a:rPr>
              <a:t>riflettiva </a:t>
            </a:r>
            <a:r>
              <a:rPr sz="1200" spc="-5" dirty="0">
                <a:latin typeface="Times New Roman"/>
                <a:cs typeface="Times New Roman"/>
              </a:rPr>
              <a:t>del Segreto </a:t>
            </a:r>
            <a:r>
              <a:rPr sz="1200" dirty="0">
                <a:latin typeface="Times New Roman"/>
                <a:cs typeface="Times New Roman"/>
              </a:rPr>
              <a:t>della Grandezza e </a:t>
            </a:r>
            <a:r>
              <a:rPr sz="1200" spc="-5" dirty="0">
                <a:latin typeface="Times New Roman"/>
                <a:cs typeface="Times New Roman"/>
              </a:rPr>
              <a:t>dell’Anima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Bontà, </a:t>
            </a:r>
            <a:r>
              <a:rPr sz="1200" dirty="0">
                <a:latin typeface="Times New Roman"/>
                <a:cs typeface="Times New Roman"/>
              </a:rPr>
              <a:t>perché l’uno non può </a:t>
            </a:r>
            <a:r>
              <a:rPr sz="1200" spc="-5" dirty="0">
                <a:latin typeface="Times New Roman"/>
                <a:cs typeface="Times New Roman"/>
              </a:rPr>
              <a:t>funzionare senza </a:t>
            </a:r>
            <a:r>
              <a:rPr sz="1200" dirty="0">
                <a:latin typeface="Times New Roman"/>
                <a:cs typeface="Times New Roman"/>
              </a:rPr>
              <a:t>l’altra.  </a:t>
            </a:r>
            <a:r>
              <a:rPr sz="1200" spc="-5" dirty="0">
                <a:latin typeface="Times New Roman"/>
                <a:cs typeface="Times New Roman"/>
              </a:rPr>
              <a:t>Per riflettere altre </a:t>
            </a:r>
            <a:r>
              <a:rPr sz="1200" dirty="0">
                <a:latin typeface="Times New Roman"/>
                <a:cs typeface="Times New Roman"/>
              </a:rPr>
              <a:t>qualità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divinità, i </a:t>
            </a:r>
            <a:r>
              <a:rPr sz="1200" spc="-5" dirty="0">
                <a:latin typeface="Times New Roman"/>
                <a:cs typeface="Times New Roman"/>
              </a:rPr>
              <a:t>seconafini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Superuniversi </a:t>
            </a:r>
            <a:r>
              <a:rPr sz="1200" dirty="0">
                <a:latin typeface="Times New Roman"/>
                <a:cs typeface="Times New Roman"/>
              </a:rPr>
              <a:t>possono </a:t>
            </a:r>
            <a:r>
              <a:rPr sz="1200" spc="-5" dirty="0">
                <a:latin typeface="Times New Roman"/>
                <a:cs typeface="Times New Roman"/>
              </a:rPr>
              <a:t>agire </a:t>
            </a:r>
            <a:r>
              <a:rPr sz="1200" dirty="0">
                <a:latin typeface="Times New Roman"/>
                <a:cs typeface="Times New Roman"/>
              </a:rPr>
              <a:t>da soli, e lo fanno, ma le </a:t>
            </a:r>
            <a:r>
              <a:rPr sz="1200" spc="-5" dirty="0">
                <a:latin typeface="Times New Roman"/>
                <a:cs typeface="Times New Roman"/>
              </a:rPr>
              <a:t>valutazioni riflettive  della grandezza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bontà </a:t>
            </a:r>
            <a:r>
              <a:rPr sz="1200" spc="-5" dirty="0">
                <a:latin typeface="Times New Roman"/>
                <a:cs typeface="Times New Roman"/>
              </a:rPr>
              <a:t>sembrano essere inseparabili. Di conseguenza, su ogni </a:t>
            </a:r>
            <a:r>
              <a:rPr sz="1200" dirty="0">
                <a:latin typeface="Times New Roman"/>
                <a:cs typeface="Times New Roman"/>
              </a:rPr>
              <a:t>mondo, in </a:t>
            </a:r>
            <a:r>
              <a:rPr sz="1200" spc="-5" dirty="0">
                <a:latin typeface="Times New Roman"/>
                <a:cs typeface="Times New Roman"/>
              </a:rPr>
              <a:t>ogni Universo, questi </a:t>
            </a:r>
            <a:r>
              <a:rPr sz="1200" dirty="0">
                <a:latin typeface="Times New Roman"/>
                <a:cs typeface="Times New Roman"/>
              </a:rPr>
              <a:t>riflettori della  </a:t>
            </a:r>
            <a:r>
              <a:rPr sz="1200" spc="-5" dirty="0">
                <a:latin typeface="Times New Roman"/>
                <a:cs typeface="Times New Roman"/>
              </a:rPr>
              <a:t>grandezza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bontà devono </a:t>
            </a:r>
            <a:r>
              <a:rPr sz="1200" spc="-5" dirty="0">
                <a:latin typeface="Times New Roman"/>
                <a:cs typeface="Times New Roman"/>
              </a:rPr>
              <a:t>lavorare insieme, devono mostrare </a:t>
            </a:r>
            <a:r>
              <a:rPr sz="1200" dirty="0">
                <a:latin typeface="Times New Roman"/>
                <a:cs typeface="Times New Roman"/>
              </a:rPr>
              <a:t>sempre un </a:t>
            </a:r>
            <a:r>
              <a:rPr sz="1200" spc="-5" dirty="0">
                <a:latin typeface="Times New Roman"/>
                <a:cs typeface="Times New Roman"/>
              </a:rPr>
              <a:t>resoconto </a:t>
            </a:r>
            <a:r>
              <a:rPr sz="1200" dirty="0">
                <a:latin typeface="Times New Roman"/>
                <a:cs typeface="Times New Roman"/>
              </a:rPr>
              <a:t>duplice </a:t>
            </a:r>
            <a:r>
              <a:rPr sz="1200" spc="-5" dirty="0">
                <a:latin typeface="Times New Roman"/>
                <a:cs typeface="Times New Roman"/>
              </a:rPr>
              <a:t>ed interdipendente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ogni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essere</a:t>
            </a:r>
            <a:endParaRPr sz="1200">
              <a:latin typeface="Times New Roman"/>
              <a:cs typeface="Times New Roman"/>
            </a:endParaRPr>
          </a:p>
          <a:p>
            <a:pPr marL="63500" marR="55880">
              <a:lnSpc>
                <a:spcPts val="1380"/>
              </a:lnSpc>
              <a:spcBef>
                <a:spcPts val="5"/>
              </a:spcBef>
            </a:pPr>
            <a:r>
              <a:rPr sz="1200" spc="-5" dirty="0">
                <a:latin typeface="Times New Roman"/>
                <a:cs typeface="Times New Roman"/>
              </a:rPr>
              <a:t>sul quale si focalizzano.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grandezza non può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stimata senza </a:t>
            </a:r>
            <a:r>
              <a:rPr sz="1200" spc="-5" dirty="0">
                <a:latin typeface="Times New Roman"/>
                <a:cs typeface="Times New Roman"/>
              </a:rPr>
              <a:t>conoscere </a:t>
            </a:r>
            <a:r>
              <a:rPr sz="1200" dirty="0">
                <a:latin typeface="Times New Roman"/>
                <a:cs typeface="Times New Roman"/>
              </a:rPr>
              <a:t>il contenuto di bontà, </a:t>
            </a:r>
            <a:r>
              <a:rPr sz="1200" spc="-5" dirty="0">
                <a:latin typeface="Times New Roman"/>
                <a:cs typeface="Times New Roman"/>
              </a:rPr>
              <a:t>mentre </a:t>
            </a:r>
            <a:r>
              <a:rPr sz="1200" dirty="0">
                <a:latin typeface="Times New Roman"/>
                <a:cs typeface="Times New Roman"/>
              </a:rPr>
              <a:t>la bontà non può </a:t>
            </a:r>
            <a:r>
              <a:rPr sz="1200" spc="-5" dirty="0">
                <a:latin typeface="Times New Roman"/>
                <a:cs typeface="Times New Roman"/>
              </a:rPr>
              <a:t>essere  descritta </a:t>
            </a:r>
            <a:r>
              <a:rPr sz="1200" dirty="0">
                <a:latin typeface="Times New Roman"/>
                <a:cs typeface="Times New Roman"/>
              </a:rPr>
              <a:t>senza mostrare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grandezza intrinseca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divina.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6413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(317.3) 28:6.22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valutazione della grandezza varia </a:t>
            </a:r>
            <a:r>
              <a:rPr sz="1200" spc="5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sfera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sfera. </a:t>
            </a:r>
            <a:r>
              <a:rPr sz="1200" dirty="0">
                <a:latin typeface="Times New Roman"/>
                <a:cs typeface="Times New Roman"/>
              </a:rPr>
              <a:t>Essere grande è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simile a Dio. E poiché la </a:t>
            </a:r>
            <a:r>
              <a:rPr sz="1200" spc="-5" dirty="0">
                <a:latin typeface="Times New Roman"/>
                <a:cs typeface="Times New Roman"/>
              </a:rPr>
              <a:t>qualità della  grandezza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interamente determinata dal </a:t>
            </a:r>
            <a:r>
              <a:rPr sz="1200" dirty="0">
                <a:latin typeface="Times New Roman"/>
                <a:cs typeface="Times New Roman"/>
              </a:rPr>
              <a:t>contenuto di </a:t>
            </a:r>
            <a:r>
              <a:rPr sz="1200" spc="-5" dirty="0">
                <a:latin typeface="Times New Roman"/>
                <a:cs typeface="Times New Roman"/>
              </a:rPr>
              <a:t>bontà, </a:t>
            </a:r>
            <a:r>
              <a:rPr sz="1200" dirty="0">
                <a:latin typeface="Times New Roman"/>
                <a:cs typeface="Times New Roman"/>
              </a:rPr>
              <a:t>ne </a:t>
            </a:r>
            <a:r>
              <a:rPr sz="1200" spc="-5" dirty="0">
                <a:latin typeface="Times New Roman"/>
                <a:cs typeface="Times New Roman"/>
              </a:rPr>
              <a:t>consegue </a:t>
            </a:r>
            <a:r>
              <a:rPr sz="1200" dirty="0">
                <a:latin typeface="Times New Roman"/>
                <a:cs typeface="Times New Roman"/>
              </a:rPr>
              <a:t>che, anche </a:t>
            </a:r>
            <a:r>
              <a:rPr sz="1200" spc="-5" dirty="0">
                <a:latin typeface="Times New Roman"/>
                <a:cs typeface="Times New Roman"/>
              </a:rPr>
              <a:t>nella </a:t>
            </a:r>
            <a:r>
              <a:rPr sz="1200" dirty="0">
                <a:latin typeface="Times New Roman"/>
                <a:cs typeface="Times New Roman"/>
              </a:rPr>
              <a:t>vostra presente </a:t>
            </a:r>
            <a:r>
              <a:rPr sz="1200" spc="-5" dirty="0">
                <a:latin typeface="Times New Roman"/>
                <a:cs typeface="Times New Roman"/>
              </a:rPr>
              <a:t>condizione umana, se per  </a:t>
            </a:r>
            <a:r>
              <a:rPr sz="1200" dirty="0">
                <a:latin typeface="Times New Roman"/>
                <a:cs typeface="Times New Roman"/>
              </a:rPr>
              <a:t>mezzo </a:t>
            </a:r>
            <a:r>
              <a:rPr sz="1200" spc="-5" dirty="0">
                <a:latin typeface="Times New Roman"/>
                <a:cs typeface="Times New Roman"/>
              </a:rPr>
              <a:t>della grazia potete diventare </a:t>
            </a:r>
            <a:r>
              <a:rPr sz="1200" dirty="0">
                <a:latin typeface="Times New Roman"/>
                <a:cs typeface="Times New Roman"/>
              </a:rPr>
              <a:t>buoni, potrete </a:t>
            </a:r>
            <a:r>
              <a:rPr sz="1200" spc="-5" dirty="0">
                <a:latin typeface="Times New Roman"/>
                <a:cs typeface="Times New Roman"/>
              </a:rPr>
              <a:t>anche </a:t>
            </a:r>
            <a:r>
              <a:rPr sz="1200" dirty="0">
                <a:latin typeface="Times New Roman"/>
                <a:cs typeface="Times New Roman"/>
              </a:rPr>
              <a:t>divenire </a:t>
            </a:r>
            <a:r>
              <a:rPr sz="1200" spc="-5" dirty="0">
                <a:latin typeface="Times New Roman"/>
                <a:cs typeface="Times New Roman"/>
              </a:rPr>
              <a:t>grandi.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osservate fermamente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perseguite con </a:t>
            </a:r>
            <a:r>
              <a:rPr sz="1200" dirty="0">
                <a:latin typeface="Times New Roman"/>
                <a:cs typeface="Times New Roman"/>
              </a:rPr>
              <a:t>perseveranza i  </a:t>
            </a:r>
            <a:r>
              <a:rPr sz="1200" spc="-5" dirty="0">
                <a:latin typeface="Times New Roman"/>
                <a:cs typeface="Times New Roman"/>
              </a:rPr>
              <a:t>concetti </a:t>
            </a:r>
            <a:r>
              <a:rPr sz="1200" dirty="0">
                <a:latin typeface="Times New Roman"/>
                <a:cs typeface="Times New Roman"/>
              </a:rPr>
              <a:t>di bontà divina, più </a:t>
            </a:r>
            <a:r>
              <a:rPr sz="1200" spc="-5" dirty="0">
                <a:latin typeface="Times New Roman"/>
                <a:cs typeface="Times New Roman"/>
              </a:rPr>
              <a:t>certamente </a:t>
            </a:r>
            <a:r>
              <a:rPr sz="1200" dirty="0">
                <a:latin typeface="Times New Roman"/>
                <a:cs typeface="Times New Roman"/>
              </a:rPr>
              <a:t>progredirete in </a:t>
            </a:r>
            <a:r>
              <a:rPr sz="1200" spc="-5" dirty="0">
                <a:latin typeface="Times New Roman"/>
                <a:cs typeface="Times New Roman"/>
              </a:rPr>
              <a:t>grandezza,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5" dirty="0">
                <a:latin typeface="Times New Roman"/>
                <a:cs typeface="Times New Roman"/>
              </a:rPr>
              <a:t>una </a:t>
            </a:r>
            <a:r>
              <a:rPr sz="1200" dirty="0">
                <a:latin typeface="Times New Roman"/>
                <a:cs typeface="Times New Roman"/>
              </a:rPr>
              <a:t>vera ampiezza di </a:t>
            </a:r>
            <a:r>
              <a:rPr sz="1200" spc="-5" dirty="0">
                <a:latin typeface="Times New Roman"/>
                <a:cs typeface="Times New Roman"/>
              </a:rPr>
              <a:t>autentico carattere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sopravvivenza.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100">
              <a:latin typeface="Times New Roman"/>
              <a:cs typeface="Times New Roman"/>
            </a:endParaRPr>
          </a:p>
          <a:p>
            <a:pPr marL="63500">
              <a:lnSpc>
                <a:spcPct val="100000"/>
              </a:lnSpc>
              <a:spcBef>
                <a:spcPts val="5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7. Il ministero dei</a:t>
            </a:r>
            <a:r>
              <a:rPr sz="1600" b="1" spc="1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seconafini</a:t>
            </a:r>
            <a:endParaRPr sz="1600">
              <a:latin typeface="Times New Roman"/>
              <a:cs typeface="Times New Roman"/>
            </a:endParaRPr>
          </a:p>
          <a:p>
            <a:pPr marL="63500" marR="150495">
              <a:lnSpc>
                <a:spcPct val="95900"/>
              </a:lnSpc>
              <a:spcBef>
                <a:spcPts val="137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(317.4) 28:7.1 </a:t>
            </a:r>
            <a:r>
              <a:rPr sz="1200" dirty="0">
                <a:latin typeface="Times New Roman"/>
                <a:cs typeface="Times New Roman"/>
              </a:rPr>
              <a:t>I seconafini hanno la </a:t>
            </a:r>
            <a:r>
              <a:rPr sz="1200" spc="-5" dirty="0">
                <a:latin typeface="Times New Roman"/>
                <a:cs typeface="Times New Roman"/>
              </a:rPr>
              <a:t>loro origine ed </a:t>
            </a:r>
            <a:r>
              <a:rPr sz="1200" dirty="0">
                <a:latin typeface="Times New Roman"/>
                <a:cs typeface="Times New Roman"/>
              </a:rPr>
              <a:t>il loro </a:t>
            </a:r>
            <a:r>
              <a:rPr sz="1200" spc="-5" dirty="0">
                <a:latin typeface="Times New Roman"/>
                <a:cs typeface="Times New Roman"/>
              </a:rPr>
              <a:t>quartier generale </a:t>
            </a:r>
            <a:r>
              <a:rPr sz="1200" dirty="0">
                <a:latin typeface="Times New Roman"/>
                <a:cs typeface="Times New Roman"/>
              </a:rPr>
              <a:t>sulle </a:t>
            </a:r>
            <a:r>
              <a:rPr sz="1200" spc="-5" dirty="0">
                <a:latin typeface="Times New Roman"/>
                <a:cs typeface="Times New Roman"/>
              </a:rPr>
              <a:t>capitali dei </a:t>
            </a:r>
            <a:r>
              <a:rPr sz="1200" dirty="0">
                <a:latin typeface="Times New Roman"/>
                <a:cs typeface="Times New Roman"/>
              </a:rPr>
              <a:t>Superuniversi, ma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compagni di  </a:t>
            </a:r>
            <a:r>
              <a:rPr sz="1200" spc="-5" dirty="0">
                <a:latin typeface="Times New Roman"/>
                <a:cs typeface="Times New Roman"/>
              </a:rPr>
              <a:t>collegamento </a:t>
            </a:r>
            <a:r>
              <a:rPr sz="1200" dirty="0">
                <a:latin typeface="Times New Roman"/>
                <a:cs typeface="Times New Roman"/>
              </a:rPr>
              <a:t>spaziano dalle rive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Paradiso fino </a:t>
            </a:r>
            <a:r>
              <a:rPr sz="1200" spc="-5" dirty="0">
                <a:latin typeface="Times New Roman"/>
                <a:cs typeface="Times New Roman"/>
              </a:rPr>
              <a:t>ai </a:t>
            </a:r>
            <a:r>
              <a:rPr sz="1200" dirty="0">
                <a:latin typeface="Times New Roman"/>
                <a:cs typeface="Times New Roman"/>
              </a:rPr>
              <a:t>mondi </a:t>
            </a:r>
            <a:r>
              <a:rPr sz="1200" spc="-5" dirty="0">
                <a:latin typeface="Times New Roman"/>
                <a:cs typeface="Times New Roman"/>
              </a:rPr>
              <a:t>evoluzionari </a:t>
            </a:r>
            <a:r>
              <a:rPr sz="1200" dirty="0">
                <a:latin typeface="Times New Roman"/>
                <a:cs typeface="Times New Roman"/>
              </a:rPr>
              <a:t>dello spazio. </a:t>
            </a:r>
            <a:r>
              <a:rPr sz="1200" spc="-5" dirty="0">
                <a:latin typeface="Times New Roman"/>
                <a:cs typeface="Times New Roman"/>
              </a:rPr>
              <a:t>Essi servono come validi assistenti presso </a:t>
            </a:r>
            <a:r>
              <a:rPr sz="1200" dirty="0">
                <a:latin typeface="Times New Roman"/>
                <a:cs typeface="Times New Roman"/>
              </a:rPr>
              <a:t>i  </a:t>
            </a:r>
            <a:r>
              <a:rPr sz="1200" spc="-5" dirty="0">
                <a:latin typeface="Times New Roman"/>
                <a:cs typeface="Times New Roman"/>
              </a:rPr>
              <a:t>membri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assemblee deliberative dei </a:t>
            </a:r>
            <a:r>
              <a:rPr sz="1200" dirty="0">
                <a:latin typeface="Times New Roman"/>
                <a:cs typeface="Times New Roman"/>
              </a:rPr>
              <a:t>supergoverni e sono di </a:t>
            </a:r>
            <a:r>
              <a:rPr sz="1200" spc="-5" dirty="0">
                <a:latin typeface="Times New Roman"/>
                <a:cs typeface="Times New Roman"/>
              </a:rPr>
              <a:t>grande </a:t>
            </a:r>
            <a:r>
              <a:rPr sz="1200" dirty="0">
                <a:latin typeface="Times New Roman"/>
                <a:cs typeface="Times New Roman"/>
              </a:rPr>
              <a:t>aiuto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colonie </a:t>
            </a:r>
            <a:r>
              <a:rPr sz="1200" dirty="0">
                <a:latin typeface="Times New Roman"/>
                <a:cs typeface="Times New Roman"/>
              </a:rPr>
              <a:t>di cortesia di </a:t>
            </a:r>
            <a:r>
              <a:rPr sz="1200" spc="-5" dirty="0">
                <a:latin typeface="Times New Roman"/>
                <a:cs typeface="Times New Roman"/>
              </a:rPr>
              <a:t>Uversa: gli </a:t>
            </a:r>
            <a:r>
              <a:rPr sz="1200" dirty="0">
                <a:latin typeface="Times New Roman"/>
                <a:cs typeface="Times New Roman"/>
              </a:rPr>
              <a:t>studenti delle  stelle, i </a:t>
            </a:r>
            <a:r>
              <a:rPr sz="1200" spc="-5" dirty="0">
                <a:latin typeface="Times New Roman"/>
                <a:cs typeface="Times New Roman"/>
              </a:rPr>
              <a:t>turisti millenari, gli osservatori celesti </a:t>
            </a:r>
            <a:r>
              <a:rPr sz="1200" dirty="0">
                <a:latin typeface="Times New Roman"/>
                <a:cs typeface="Times New Roman"/>
              </a:rPr>
              <a:t>ed una moltitudine di altri </a:t>
            </a:r>
            <a:r>
              <a:rPr sz="1200" spc="-5" dirty="0">
                <a:latin typeface="Times New Roman"/>
                <a:cs typeface="Times New Roman"/>
              </a:rPr>
              <a:t>esseri, inclusi gli </a:t>
            </a:r>
            <a:r>
              <a:rPr sz="1200" dirty="0">
                <a:latin typeface="Times New Roman"/>
                <a:cs typeface="Times New Roman"/>
              </a:rPr>
              <a:t>ascendenti in attesa di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trasportati  </a:t>
            </a:r>
            <a:r>
              <a:rPr sz="1200" spc="-5" dirty="0">
                <a:latin typeface="Times New Roman"/>
                <a:cs typeface="Times New Roman"/>
              </a:rPr>
              <a:t>ad Havona. Gli Antichi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Giorni si compiacciono d’incaricare </a:t>
            </a:r>
            <a:r>
              <a:rPr sz="1200" dirty="0">
                <a:latin typeface="Times New Roman"/>
                <a:cs typeface="Times New Roman"/>
              </a:rPr>
              <a:t>certi </a:t>
            </a:r>
            <a:r>
              <a:rPr sz="1200" spc="-5" dirty="0">
                <a:latin typeface="Times New Roman"/>
                <a:cs typeface="Times New Roman"/>
              </a:rPr>
              <a:t>seconafini primari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assistere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creature ascendenti  </a:t>
            </a:r>
            <a:r>
              <a:rPr sz="1200" dirty="0">
                <a:latin typeface="Times New Roman"/>
                <a:cs typeface="Times New Roman"/>
              </a:rPr>
              <a:t>domiciliate </a:t>
            </a:r>
            <a:r>
              <a:rPr sz="1200" spc="-5" dirty="0">
                <a:latin typeface="Times New Roman"/>
                <a:cs typeface="Times New Roman"/>
              </a:rPr>
              <a:t>sui quattrocentonovanta </a:t>
            </a:r>
            <a:r>
              <a:rPr sz="1200" dirty="0">
                <a:latin typeface="Times New Roman"/>
                <a:cs typeface="Times New Roman"/>
              </a:rPr>
              <a:t>mondi di </a:t>
            </a:r>
            <a:r>
              <a:rPr sz="1200" spc="-5" dirty="0">
                <a:latin typeface="Times New Roman"/>
                <a:cs typeface="Times New Roman"/>
              </a:rPr>
              <a:t>studio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circondano </a:t>
            </a:r>
            <a:r>
              <a:rPr sz="1200" dirty="0">
                <a:latin typeface="Times New Roman"/>
                <a:cs typeface="Times New Roman"/>
              </a:rPr>
              <a:t>Uversa, dove </a:t>
            </a:r>
            <a:r>
              <a:rPr sz="1200" spc="-5" dirty="0">
                <a:latin typeface="Times New Roman"/>
                <a:cs typeface="Times New Roman"/>
              </a:rPr>
              <a:t>servono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insegnanti </a:t>
            </a:r>
            <a:r>
              <a:rPr sz="1200" dirty="0">
                <a:latin typeface="Times New Roman"/>
                <a:cs typeface="Times New Roman"/>
              </a:rPr>
              <a:t>anche molti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membri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55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556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47684" cy="40716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271145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degli </a:t>
            </a:r>
            <a:r>
              <a:rPr sz="1200" dirty="0">
                <a:latin typeface="Times New Roman"/>
                <a:cs typeface="Times New Roman"/>
              </a:rPr>
              <a:t>ordini </a:t>
            </a:r>
            <a:r>
              <a:rPr sz="1200" spc="-5" dirty="0">
                <a:latin typeface="Times New Roman"/>
                <a:cs typeface="Times New Roman"/>
              </a:rPr>
              <a:t>secondario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terziario. Questi satelliti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Uversa </a:t>
            </a:r>
            <a:r>
              <a:rPr sz="1200" dirty="0">
                <a:latin typeface="Times New Roman"/>
                <a:cs typeface="Times New Roman"/>
              </a:rPr>
              <a:t>sono le scuole </a:t>
            </a:r>
            <a:r>
              <a:rPr sz="1200" spc="-5" dirty="0">
                <a:latin typeface="Times New Roman"/>
                <a:cs typeface="Times New Roman"/>
              </a:rPr>
              <a:t>terminali degli </a:t>
            </a:r>
            <a:r>
              <a:rPr sz="1200" dirty="0">
                <a:latin typeface="Times New Roman"/>
                <a:cs typeface="Times New Roman"/>
              </a:rPr>
              <a:t>Universi </a:t>
            </a:r>
            <a:r>
              <a:rPr sz="1200" spc="-5" dirty="0">
                <a:latin typeface="Times New Roman"/>
                <a:cs typeface="Times New Roman"/>
              </a:rPr>
              <a:t>del tempo, </a:t>
            </a:r>
            <a:r>
              <a:rPr sz="1200" dirty="0">
                <a:latin typeface="Times New Roman"/>
                <a:cs typeface="Times New Roman"/>
              </a:rPr>
              <a:t>che presentano il  </a:t>
            </a:r>
            <a:r>
              <a:rPr sz="1200" spc="-5" dirty="0">
                <a:latin typeface="Times New Roman"/>
                <a:cs typeface="Times New Roman"/>
              </a:rPr>
              <a:t>corso preparatorio all’Università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Havona articolata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sette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circuiti.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685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(317.5) 28:7.2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tre ordini di </a:t>
            </a:r>
            <a:r>
              <a:rPr sz="1200" spc="-5" dirty="0">
                <a:latin typeface="Times New Roman"/>
                <a:cs typeface="Times New Roman"/>
              </a:rPr>
              <a:t>seconafini, </a:t>
            </a:r>
            <a:r>
              <a:rPr sz="1200" dirty="0">
                <a:latin typeface="Times New Roman"/>
                <a:cs typeface="Times New Roman"/>
              </a:rPr>
              <a:t>è il </a:t>
            </a:r>
            <a:r>
              <a:rPr sz="1200" spc="-5" dirty="0">
                <a:latin typeface="Times New Roman"/>
                <a:cs typeface="Times New Roman"/>
              </a:rPr>
              <a:t>gruppo terziario assegnato </a:t>
            </a:r>
            <a:r>
              <a:rPr sz="1200" dirty="0">
                <a:latin typeface="Times New Roman"/>
                <a:cs typeface="Times New Roman"/>
              </a:rPr>
              <a:t>alle autorità </a:t>
            </a:r>
            <a:r>
              <a:rPr sz="1200" spc="-5" dirty="0">
                <a:latin typeface="Times New Roman"/>
                <a:cs typeface="Times New Roman"/>
              </a:rPr>
              <a:t>ascendenti che esercita nel </a:t>
            </a:r>
            <a:r>
              <a:rPr sz="1200" dirty="0">
                <a:latin typeface="Times New Roman"/>
                <a:cs typeface="Times New Roman"/>
              </a:rPr>
              <a:t>modo più ampio il  </a:t>
            </a:r>
            <a:r>
              <a:rPr sz="1200" spc="-5" dirty="0">
                <a:latin typeface="Times New Roman"/>
                <a:cs typeface="Times New Roman"/>
              </a:rPr>
              <a:t>proprio ministero verso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creature ascendenti del </a:t>
            </a:r>
            <a:r>
              <a:rPr sz="1200" dirty="0">
                <a:latin typeface="Times New Roman"/>
                <a:cs typeface="Times New Roman"/>
              </a:rPr>
              <a:t>tempo. </a:t>
            </a:r>
            <a:r>
              <a:rPr sz="1200" spc="-5" dirty="0">
                <a:latin typeface="Times New Roman"/>
                <a:cs typeface="Times New Roman"/>
              </a:rPr>
              <a:t>Voi avrete occasione d’incontrarli poco </a:t>
            </a:r>
            <a:r>
              <a:rPr sz="1200" dirty="0">
                <a:latin typeface="Times New Roman"/>
                <a:cs typeface="Times New Roman"/>
              </a:rPr>
              <a:t>dopo la vostra </a:t>
            </a:r>
            <a:r>
              <a:rPr sz="1200" spc="-5" dirty="0">
                <a:latin typeface="Times New Roman"/>
                <a:cs typeface="Times New Roman"/>
              </a:rPr>
              <a:t>partenza </a:t>
            </a:r>
            <a:r>
              <a:rPr sz="1200" spc="5" dirty="0">
                <a:latin typeface="Times New Roman"/>
                <a:cs typeface="Times New Roman"/>
              </a:rPr>
              <a:t>da  </a:t>
            </a:r>
            <a:r>
              <a:rPr sz="1200" spc="-5" dirty="0">
                <a:latin typeface="Times New Roman"/>
                <a:cs typeface="Times New Roman"/>
              </a:rPr>
              <a:t>Urantia, </a:t>
            </a:r>
            <a:r>
              <a:rPr sz="1200" dirty="0">
                <a:latin typeface="Times New Roman"/>
                <a:cs typeface="Times New Roman"/>
              </a:rPr>
              <a:t>anche </a:t>
            </a:r>
            <a:r>
              <a:rPr sz="1200" spc="-5" dirty="0">
                <a:latin typeface="Times New Roman"/>
                <a:cs typeface="Times New Roman"/>
              </a:rPr>
              <a:t>se non </a:t>
            </a:r>
            <a:r>
              <a:rPr sz="1200" dirty="0">
                <a:latin typeface="Times New Roman"/>
                <a:cs typeface="Times New Roman"/>
              </a:rPr>
              <a:t>utilizzerete </a:t>
            </a:r>
            <a:r>
              <a:rPr sz="1200" spc="-5" dirty="0">
                <a:latin typeface="Times New Roman"/>
                <a:cs typeface="Times New Roman"/>
              </a:rPr>
              <a:t>liberamente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loro servizi </a:t>
            </a:r>
            <a:r>
              <a:rPr sz="1200" dirty="0">
                <a:latin typeface="Times New Roman"/>
                <a:cs typeface="Times New Roman"/>
              </a:rPr>
              <a:t>prima di </a:t>
            </a:r>
            <a:r>
              <a:rPr sz="1200" spc="-5" dirty="0">
                <a:latin typeface="Times New Roman"/>
                <a:cs typeface="Times New Roman"/>
              </a:rPr>
              <a:t>aver raggiunto </a:t>
            </a:r>
            <a:r>
              <a:rPr sz="1200" dirty="0">
                <a:latin typeface="Times New Roman"/>
                <a:cs typeface="Times New Roman"/>
              </a:rPr>
              <a:t>i mondi di </a:t>
            </a:r>
            <a:r>
              <a:rPr sz="1200" spc="-5" dirty="0">
                <a:latin typeface="Times New Roman"/>
                <a:cs typeface="Times New Roman"/>
              </a:rPr>
              <a:t>sosta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Orvonton. Voi </a:t>
            </a:r>
            <a:r>
              <a:rPr sz="1200" spc="5" dirty="0">
                <a:latin typeface="Times New Roman"/>
                <a:cs typeface="Times New Roman"/>
              </a:rPr>
              <a:t>godrete </a:t>
            </a:r>
            <a:r>
              <a:rPr sz="1200" spc="-5" dirty="0">
                <a:latin typeface="Times New Roman"/>
                <a:cs typeface="Times New Roman"/>
              </a:rPr>
              <a:t>della 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compagnia quando </a:t>
            </a:r>
            <a:r>
              <a:rPr sz="1200" spc="5" dirty="0">
                <a:latin typeface="Times New Roman"/>
                <a:cs typeface="Times New Roman"/>
              </a:rPr>
              <a:t>li </a:t>
            </a:r>
            <a:r>
              <a:rPr sz="1200" spc="-5" dirty="0">
                <a:latin typeface="Times New Roman"/>
                <a:cs typeface="Times New Roman"/>
              </a:rPr>
              <a:t>avrete </a:t>
            </a:r>
            <a:r>
              <a:rPr sz="1200" dirty="0">
                <a:latin typeface="Times New Roman"/>
                <a:cs typeface="Times New Roman"/>
              </a:rPr>
              <a:t>pienamente conosciuti </a:t>
            </a:r>
            <a:r>
              <a:rPr sz="1200" spc="-5" dirty="0">
                <a:latin typeface="Times New Roman"/>
                <a:cs typeface="Times New Roman"/>
              </a:rPr>
              <a:t>durante </a:t>
            </a:r>
            <a:r>
              <a:rPr sz="1200" dirty="0">
                <a:latin typeface="Times New Roman"/>
                <a:cs typeface="Times New Roman"/>
              </a:rPr>
              <a:t>il vostro </a:t>
            </a:r>
            <a:r>
              <a:rPr sz="1200" spc="-5" dirty="0">
                <a:latin typeface="Times New Roman"/>
                <a:cs typeface="Times New Roman"/>
              </a:rPr>
              <a:t>soggiorno sui </a:t>
            </a:r>
            <a:r>
              <a:rPr sz="1200" dirty="0">
                <a:latin typeface="Times New Roman"/>
                <a:cs typeface="Times New Roman"/>
              </a:rPr>
              <a:t>mondi </a:t>
            </a:r>
            <a:r>
              <a:rPr sz="1200" spc="-5" dirty="0">
                <a:latin typeface="Times New Roman"/>
                <a:cs typeface="Times New Roman"/>
              </a:rPr>
              <a:t>scuola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Uversa.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7937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(318.1) 28:7.3 </a:t>
            </a:r>
            <a:r>
              <a:rPr sz="1200" spc="-5" dirty="0">
                <a:latin typeface="Times New Roman"/>
                <a:cs typeface="Times New Roman"/>
              </a:rPr>
              <a:t>Questi seconafini terziari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gli economizzatori </a:t>
            </a:r>
            <a:r>
              <a:rPr sz="1200" dirty="0">
                <a:latin typeface="Times New Roman"/>
                <a:cs typeface="Times New Roman"/>
              </a:rPr>
              <a:t>di tempo, </a:t>
            </a:r>
            <a:r>
              <a:rPr sz="1200" spc="-5" dirty="0">
                <a:latin typeface="Times New Roman"/>
                <a:cs typeface="Times New Roman"/>
              </a:rPr>
              <a:t>gli abbreviatori </a:t>
            </a:r>
            <a:r>
              <a:rPr sz="1200" dirty="0">
                <a:latin typeface="Times New Roman"/>
                <a:cs typeface="Times New Roman"/>
              </a:rPr>
              <a:t>di spazio, i </a:t>
            </a:r>
            <a:r>
              <a:rPr sz="1200" spc="-5" dirty="0">
                <a:latin typeface="Times New Roman"/>
                <a:cs typeface="Times New Roman"/>
              </a:rPr>
              <a:t>rivelatori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errori, gli </a:t>
            </a:r>
            <a:r>
              <a:rPr sz="1200" dirty="0">
                <a:latin typeface="Times New Roman"/>
                <a:cs typeface="Times New Roman"/>
              </a:rPr>
              <a:t>insegnanti  </a:t>
            </a:r>
            <a:r>
              <a:rPr sz="1200" spc="-5" dirty="0">
                <a:latin typeface="Times New Roman"/>
                <a:cs typeface="Times New Roman"/>
              </a:rPr>
              <a:t>fedeli </a:t>
            </a:r>
            <a:r>
              <a:rPr sz="1200" dirty="0">
                <a:latin typeface="Times New Roman"/>
                <a:cs typeface="Times New Roman"/>
              </a:rPr>
              <a:t>e le </a:t>
            </a:r>
            <a:r>
              <a:rPr sz="1200" spc="-5" dirty="0">
                <a:latin typeface="Times New Roman"/>
                <a:cs typeface="Times New Roman"/>
              </a:rPr>
              <a:t>guide </a:t>
            </a:r>
            <a:r>
              <a:rPr sz="1200" dirty="0">
                <a:latin typeface="Times New Roman"/>
                <a:cs typeface="Times New Roman"/>
              </a:rPr>
              <a:t>di cammino </a:t>
            </a:r>
            <a:r>
              <a:rPr sz="1200" spc="-5" dirty="0">
                <a:latin typeface="Times New Roman"/>
                <a:cs typeface="Times New Roman"/>
              </a:rPr>
              <a:t>eterne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segnali </a:t>
            </a:r>
            <a:r>
              <a:rPr sz="1200" dirty="0">
                <a:latin typeface="Times New Roman"/>
                <a:cs typeface="Times New Roman"/>
              </a:rPr>
              <a:t>viventi di sicurezza divina — posti con </a:t>
            </a:r>
            <a:r>
              <a:rPr sz="1200" spc="-5" dirty="0">
                <a:latin typeface="Times New Roman"/>
                <a:cs typeface="Times New Roman"/>
              </a:rPr>
              <a:t>misericordia ai crocevia del tempo </a:t>
            </a:r>
            <a:r>
              <a:rPr sz="1200" dirty="0">
                <a:latin typeface="Times New Roman"/>
                <a:cs typeface="Times New Roman"/>
              </a:rPr>
              <a:t>per  </a:t>
            </a:r>
            <a:r>
              <a:rPr sz="1200" spc="-5" dirty="0">
                <a:latin typeface="Times New Roman"/>
                <a:cs typeface="Times New Roman"/>
              </a:rPr>
              <a:t>guidare </a:t>
            </a:r>
            <a:r>
              <a:rPr sz="1200" dirty="0">
                <a:latin typeface="Times New Roman"/>
                <a:cs typeface="Times New Roman"/>
              </a:rPr>
              <a:t>i passi dei </a:t>
            </a:r>
            <a:r>
              <a:rPr sz="1200" spc="-5" dirty="0">
                <a:latin typeface="Times New Roman"/>
                <a:cs typeface="Times New Roman"/>
              </a:rPr>
              <a:t>pellegrini </a:t>
            </a:r>
            <a:r>
              <a:rPr sz="1200" dirty="0">
                <a:latin typeface="Times New Roman"/>
                <a:cs typeface="Times New Roman"/>
              </a:rPr>
              <a:t>in ansia </a:t>
            </a:r>
            <a:r>
              <a:rPr sz="1200" spc="-5" dirty="0">
                <a:latin typeface="Times New Roman"/>
                <a:cs typeface="Times New Roman"/>
              </a:rPr>
              <a:t>nei </a:t>
            </a:r>
            <a:r>
              <a:rPr sz="1200" dirty="0">
                <a:latin typeface="Times New Roman"/>
                <a:cs typeface="Times New Roman"/>
              </a:rPr>
              <a:t>momenti di </a:t>
            </a:r>
            <a:r>
              <a:rPr sz="1200" spc="-5" dirty="0">
                <a:latin typeface="Times New Roman"/>
                <a:cs typeface="Times New Roman"/>
              </a:rPr>
              <a:t>grande perplessità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d’incertezza spirituale. </a:t>
            </a:r>
            <a:r>
              <a:rPr sz="1200" dirty="0">
                <a:latin typeface="Times New Roman"/>
                <a:cs typeface="Times New Roman"/>
              </a:rPr>
              <a:t>Molto prima di raggiungere i  </a:t>
            </a:r>
            <a:r>
              <a:rPr sz="1200" spc="-5" dirty="0">
                <a:latin typeface="Times New Roman"/>
                <a:cs typeface="Times New Roman"/>
              </a:rPr>
              <a:t>portali della perfezione, comincerete ad </a:t>
            </a:r>
            <a:r>
              <a:rPr sz="1200" dirty="0">
                <a:latin typeface="Times New Roman"/>
                <a:cs typeface="Times New Roman"/>
              </a:rPr>
              <a:t>avere accesso </a:t>
            </a:r>
            <a:r>
              <a:rPr sz="1200" spc="-5" dirty="0">
                <a:latin typeface="Times New Roman"/>
                <a:cs typeface="Times New Roman"/>
              </a:rPr>
              <a:t>agli </a:t>
            </a:r>
            <a:r>
              <a:rPr sz="1200" dirty="0">
                <a:latin typeface="Times New Roman"/>
                <a:cs typeface="Times New Roman"/>
              </a:rPr>
              <a:t>strumenti della divinità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prendere </a:t>
            </a:r>
            <a:r>
              <a:rPr sz="1200" dirty="0">
                <a:latin typeface="Times New Roman"/>
                <a:cs typeface="Times New Roman"/>
              </a:rPr>
              <a:t>contatto con le </a:t>
            </a:r>
            <a:r>
              <a:rPr sz="1200" spc="-5" dirty="0">
                <a:latin typeface="Times New Roman"/>
                <a:cs typeface="Times New Roman"/>
              </a:rPr>
              <a:t>tecniche della  Deità. Dal </a:t>
            </a:r>
            <a:r>
              <a:rPr sz="1200" dirty="0">
                <a:latin typeface="Times New Roman"/>
                <a:cs typeface="Times New Roman"/>
              </a:rPr>
              <a:t>momento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vostro </a:t>
            </a:r>
            <a:r>
              <a:rPr sz="1200" spc="-5" dirty="0">
                <a:latin typeface="Times New Roman"/>
                <a:cs typeface="Times New Roman"/>
              </a:rPr>
              <a:t>arrivo sul </a:t>
            </a:r>
            <a:r>
              <a:rPr sz="1200" dirty="0">
                <a:latin typeface="Times New Roman"/>
                <a:cs typeface="Times New Roman"/>
              </a:rPr>
              <a:t>mondo iniziale </a:t>
            </a:r>
            <a:r>
              <a:rPr sz="1200" spc="-5" dirty="0">
                <a:latin typeface="Times New Roman"/>
                <a:cs typeface="Times New Roman"/>
              </a:rPr>
              <a:t>delle dimore fino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quando chiuderete gli </a:t>
            </a:r>
            <a:r>
              <a:rPr sz="1200" dirty="0">
                <a:latin typeface="Times New Roman"/>
                <a:cs typeface="Times New Roman"/>
              </a:rPr>
              <a:t>occhi nel sonno di </a:t>
            </a:r>
            <a:r>
              <a:rPr sz="1200" spc="-5" dirty="0">
                <a:latin typeface="Times New Roman"/>
                <a:cs typeface="Times New Roman"/>
              </a:rPr>
              <a:t>Havona  preparatorio al </a:t>
            </a:r>
            <a:r>
              <a:rPr sz="1200" dirty="0">
                <a:latin typeface="Times New Roman"/>
                <a:cs typeface="Times New Roman"/>
              </a:rPr>
              <a:t>vostro transito </a:t>
            </a:r>
            <a:r>
              <a:rPr sz="1200" spc="-5" dirty="0">
                <a:latin typeface="Times New Roman"/>
                <a:cs typeface="Times New Roman"/>
              </a:rPr>
              <a:t>verso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Paradiso, </a:t>
            </a:r>
            <a:r>
              <a:rPr sz="1200" dirty="0">
                <a:latin typeface="Times New Roman"/>
                <a:cs typeface="Times New Roman"/>
              </a:rPr>
              <a:t>vi avvarrete </a:t>
            </a:r>
            <a:r>
              <a:rPr sz="1200" spc="-5" dirty="0">
                <a:latin typeface="Times New Roman"/>
                <a:cs typeface="Times New Roman"/>
              </a:rPr>
              <a:t>sempre </a:t>
            </a:r>
            <a:r>
              <a:rPr sz="1200" dirty="0">
                <a:latin typeface="Times New Roman"/>
                <a:cs typeface="Times New Roman"/>
              </a:rPr>
              <a:t>di più </a:t>
            </a:r>
            <a:r>
              <a:rPr sz="1200" spc="-5" dirty="0">
                <a:latin typeface="Times New Roman"/>
                <a:cs typeface="Times New Roman"/>
              </a:rPr>
              <a:t>del soccorso </a:t>
            </a:r>
            <a:r>
              <a:rPr sz="1200" dirty="0">
                <a:latin typeface="Times New Roman"/>
                <a:cs typeface="Times New Roman"/>
              </a:rPr>
              <a:t>d’emergenza di questi </a:t>
            </a:r>
            <a:r>
              <a:rPr sz="1200" spc="-5" dirty="0">
                <a:latin typeface="Times New Roman"/>
                <a:cs typeface="Times New Roman"/>
              </a:rPr>
              <a:t>esseri </a:t>
            </a:r>
            <a:r>
              <a:rPr sz="1200" dirty="0">
                <a:latin typeface="Times New Roman"/>
                <a:cs typeface="Times New Roman"/>
              </a:rPr>
              <a:t>meravigliosi,  </a:t>
            </a:r>
            <a:r>
              <a:rPr sz="1200" spc="-5" dirty="0">
                <a:latin typeface="Times New Roman"/>
                <a:cs typeface="Times New Roman"/>
              </a:rPr>
              <a:t>che riflettono così </a:t>
            </a:r>
            <a:r>
              <a:rPr sz="1200" dirty="0">
                <a:latin typeface="Times New Roman"/>
                <a:cs typeface="Times New Roman"/>
              </a:rPr>
              <a:t>pienamente e </a:t>
            </a:r>
            <a:r>
              <a:rPr sz="1200" spc="-5" dirty="0">
                <a:latin typeface="Times New Roman"/>
                <a:cs typeface="Times New Roman"/>
              </a:rPr>
              <a:t>liberamente </a:t>
            </a:r>
            <a:r>
              <a:rPr sz="1200" dirty="0">
                <a:latin typeface="Times New Roman"/>
                <a:cs typeface="Times New Roman"/>
              </a:rPr>
              <a:t>la vera conoscenza 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saggezza </a:t>
            </a:r>
            <a:r>
              <a:rPr sz="1200" spc="-5" dirty="0">
                <a:latin typeface="Times New Roman"/>
                <a:cs typeface="Times New Roman"/>
              </a:rPr>
              <a:t>certa </a:t>
            </a:r>
            <a:r>
              <a:rPr sz="1200" dirty="0">
                <a:latin typeface="Times New Roman"/>
                <a:cs typeface="Times New Roman"/>
              </a:rPr>
              <a:t>di quei </a:t>
            </a:r>
            <a:r>
              <a:rPr sz="1200" spc="-5" dirty="0">
                <a:latin typeface="Times New Roman"/>
                <a:cs typeface="Times New Roman"/>
              </a:rPr>
              <a:t>pellegrini sicuri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fidati </a:t>
            </a:r>
            <a:r>
              <a:rPr sz="1200" dirty="0">
                <a:latin typeface="Times New Roman"/>
                <a:cs typeface="Times New Roman"/>
              </a:rPr>
              <a:t>che vi hanno  </a:t>
            </a:r>
            <a:r>
              <a:rPr sz="1200" spc="-5" dirty="0">
                <a:latin typeface="Times New Roman"/>
                <a:cs typeface="Times New Roman"/>
              </a:rPr>
              <a:t>preceduto </a:t>
            </a:r>
            <a:r>
              <a:rPr sz="1200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lungo viaggio verso </a:t>
            </a:r>
            <a:r>
              <a:rPr sz="1200" dirty="0">
                <a:latin typeface="Times New Roman"/>
                <a:cs typeface="Times New Roman"/>
              </a:rPr>
              <a:t>i portali della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perfezione.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64769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(318.2) 28:7.4 </a:t>
            </a:r>
            <a:r>
              <a:rPr sz="1200" spc="-5" dirty="0">
                <a:latin typeface="Times New Roman"/>
                <a:cs typeface="Times New Roman"/>
              </a:rPr>
              <a:t>Ci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negato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pieno privilegio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utilizzare questi </a:t>
            </a:r>
            <a:r>
              <a:rPr sz="1200" dirty="0">
                <a:latin typeface="Times New Roman"/>
                <a:cs typeface="Times New Roman"/>
              </a:rPr>
              <a:t>angeli </a:t>
            </a:r>
            <a:r>
              <a:rPr sz="1200" spc="-5" dirty="0">
                <a:latin typeface="Times New Roman"/>
                <a:cs typeface="Times New Roman"/>
              </a:rPr>
              <a:t>dell’ordine riflettivo su Urantia. </a:t>
            </a:r>
            <a:r>
              <a:rPr sz="1200" dirty="0">
                <a:latin typeface="Times New Roman"/>
                <a:cs typeface="Times New Roman"/>
              </a:rPr>
              <a:t>Essi visitano </a:t>
            </a:r>
            <a:r>
              <a:rPr sz="1200" spc="-5" dirty="0">
                <a:latin typeface="Times New Roman"/>
                <a:cs typeface="Times New Roman"/>
              </a:rPr>
              <a:t>frequentemente </a:t>
            </a:r>
            <a:r>
              <a:rPr sz="1200" spc="15" dirty="0">
                <a:latin typeface="Times New Roman"/>
                <a:cs typeface="Times New Roman"/>
              </a:rPr>
              <a:t>il  </a:t>
            </a:r>
            <a:r>
              <a:rPr sz="1200" dirty="0">
                <a:latin typeface="Times New Roman"/>
                <a:cs typeface="Times New Roman"/>
              </a:rPr>
              <a:t>vostro mondo, </a:t>
            </a:r>
            <a:r>
              <a:rPr sz="1200" spc="-5" dirty="0">
                <a:latin typeface="Times New Roman"/>
                <a:cs typeface="Times New Roman"/>
              </a:rPr>
              <a:t>accompagnando delle personalità assegnate allo stesso, </a:t>
            </a:r>
            <a:r>
              <a:rPr sz="1200" dirty="0">
                <a:latin typeface="Times New Roman"/>
                <a:cs typeface="Times New Roman"/>
              </a:rPr>
              <a:t>ma qui </a:t>
            </a:r>
            <a:r>
              <a:rPr sz="1200" spc="-5" dirty="0">
                <a:latin typeface="Times New Roman"/>
                <a:cs typeface="Times New Roman"/>
              </a:rPr>
              <a:t>essi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possono </a:t>
            </a:r>
            <a:r>
              <a:rPr sz="1200" dirty="0">
                <a:latin typeface="Times New Roman"/>
                <a:cs typeface="Times New Roman"/>
              </a:rPr>
              <a:t>operare </a:t>
            </a:r>
            <a:r>
              <a:rPr sz="1200" spc="-5" dirty="0">
                <a:latin typeface="Times New Roman"/>
                <a:cs typeface="Times New Roman"/>
              </a:rPr>
              <a:t>liberamente. Questa sfera </a:t>
            </a:r>
            <a:r>
              <a:rPr sz="1200" dirty="0">
                <a:latin typeface="Times New Roman"/>
                <a:cs typeface="Times New Roman"/>
              </a:rPr>
              <a:t>è  </a:t>
            </a:r>
            <a:r>
              <a:rPr sz="1200" spc="-5" dirty="0">
                <a:latin typeface="Times New Roman"/>
                <a:cs typeface="Times New Roman"/>
              </a:rPr>
              <a:t>ancora </a:t>
            </a:r>
            <a:r>
              <a:rPr sz="1200" dirty="0">
                <a:latin typeface="Times New Roman"/>
                <a:cs typeface="Times New Roman"/>
              </a:rPr>
              <a:t>in parziale quarantena </a:t>
            </a:r>
            <a:r>
              <a:rPr sz="1200" spc="-5" dirty="0">
                <a:latin typeface="Times New Roman"/>
                <a:cs typeface="Times New Roman"/>
              </a:rPr>
              <a:t>spirituale, </a:t>
            </a:r>
            <a:r>
              <a:rPr sz="1200" dirty="0">
                <a:latin typeface="Times New Roman"/>
                <a:cs typeface="Times New Roman"/>
              </a:rPr>
              <a:t>e qui alcuni dei </a:t>
            </a:r>
            <a:r>
              <a:rPr sz="1200" spc="-5" dirty="0">
                <a:latin typeface="Times New Roman"/>
                <a:cs typeface="Times New Roman"/>
              </a:rPr>
              <a:t>circuiti </a:t>
            </a:r>
            <a:r>
              <a:rPr sz="1200" dirty="0">
                <a:latin typeface="Times New Roman"/>
                <a:cs typeface="Times New Roman"/>
              </a:rPr>
              <a:t>essenziali ai loro </a:t>
            </a:r>
            <a:r>
              <a:rPr sz="1200" spc="-5" dirty="0">
                <a:latin typeface="Times New Roman"/>
                <a:cs typeface="Times New Roman"/>
              </a:rPr>
              <a:t>servizi </a:t>
            </a:r>
            <a:r>
              <a:rPr sz="1200" dirty="0">
                <a:latin typeface="Times New Roman"/>
                <a:cs typeface="Times New Roman"/>
              </a:rPr>
              <a:t>non sono </a:t>
            </a:r>
            <a:r>
              <a:rPr sz="1200" spc="-5" dirty="0">
                <a:latin typeface="Times New Roman"/>
                <a:cs typeface="Times New Roman"/>
              </a:rPr>
              <a:t>attualmente presenti. </a:t>
            </a:r>
            <a:r>
              <a:rPr sz="1200" dirty="0">
                <a:latin typeface="Times New Roman"/>
                <a:cs typeface="Times New Roman"/>
              </a:rPr>
              <a:t>Quando il  vostro mondo </a:t>
            </a:r>
            <a:r>
              <a:rPr sz="1200" spc="-5" dirty="0">
                <a:latin typeface="Times New Roman"/>
                <a:cs typeface="Times New Roman"/>
              </a:rPr>
              <a:t>sarà </a:t>
            </a:r>
            <a:r>
              <a:rPr sz="1200" dirty="0">
                <a:latin typeface="Times New Roman"/>
                <a:cs typeface="Times New Roman"/>
              </a:rPr>
              <a:t>reinserito </a:t>
            </a:r>
            <a:r>
              <a:rPr sz="1200" spc="-5" dirty="0">
                <a:latin typeface="Times New Roman"/>
                <a:cs typeface="Times New Roman"/>
              </a:rPr>
              <a:t>nei circuiti riflettivi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questione, larga </a:t>
            </a:r>
            <a:r>
              <a:rPr sz="1200" dirty="0">
                <a:latin typeface="Times New Roman"/>
                <a:cs typeface="Times New Roman"/>
              </a:rPr>
              <a:t>parte del lavoro di </a:t>
            </a:r>
            <a:r>
              <a:rPr sz="1200" spc="-5" dirty="0">
                <a:latin typeface="Times New Roman"/>
                <a:cs typeface="Times New Roman"/>
              </a:rPr>
              <a:t>comunicazione interplanetaria ed  interuniversale </a:t>
            </a:r>
            <a:r>
              <a:rPr sz="1200" dirty="0">
                <a:latin typeface="Times New Roman"/>
                <a:cs typeface="Times New Roman"/>
              </a:rPr>
              <a:t>sarà </a:t>
            </a:r>
            <a:r>
              <a:rPr sz="1200" spc="-5" dirty="0">
                <a:latin typeface="Times New Roman"/>
                <a:cs typeface="Times New Roman"/>
              </a:rPr>
              <a:t>grandemente semplificato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accelerato. Gli operatori celesti su Urantia </a:t>
            </a:r>
            <a:r>
              <a:rPr sz="1200" dirty="0">
                <a:latin typeface="Times New Roman"/>
                <a:cs typeface="Times New Roman"/>
              </a:rPr>
              <a:t>incontrano molte </a:t>
            </a:r>
            <a:r>
              <a:rPr sz="1200" spc="-5" dirty="0">
                <a:latin typeface="Times New Roman"/>
                <a:cs typeface="Times New Roman"/>
              </a:rPr>
              <a:t>difficoltà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5" dirty="0">
                <a:latin typeface="Times New Roman"/>
                <a:cs typeface="Times New Roman"/>
              </a:rPr>
              <a:t>causa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questa restrizione funzionale dei loro </a:t>
            </a:r>
            <a:r>
              <a:rPr sz="1200" dirty="0">
                <a:latin typeface="Times New Roman"/>
                <a:cs typeface="Times New Roman"/>
              </a:rPr>
              <a:t>associati </a:t>
            </a:r>
            <a:r>
              <a:rPr sz="1200" spc="-5" dirty="0">
                <a:latin typeface="Times New Roman"/>
                <a:cs typeface="Times New Roman"/>
              </a:rPr>
              <a:t>riflettivi. Ma </a:t>
            </a:r>
            <a:r>
              <a:rPr sz="1200" dirty="0">
                <a:latin typeface="Times New Roman"/>
                <a:cs typeface="Times New Roman"/>
              </a:rPr>
              <a:t>noi </a:t>
            </a:r>
            <a:r>
              <a:rPr sz="1200" spc="-5" dirty="0">
                <a:latin typeface="Times New Roman"/>
                <a:cs typeface="Times New Roman"/>
              </a:rPr>
              <a:t>continuiamo </a:t>
            </a:r>
            <a:r>
              <a:rPr sz="1200" dirty="0">
                <a:latin typeface="Times New Roman"/>
                <a:cs typeface="Times New Roman"/>
              </a:rPr>
              <a:t>a svolgere felicemente i nostri </a:t>
            </a:r>
            <a:r>
              <a:rPr sz="1200" spc="-5" dirty="0">
                <a:latin typeface="Times New Roman"/>
                <a:cs typeface="Times New Roman"/>
              </a:rPr>
              <a:t>compiti con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gli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55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557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90219" y="513333"/>
            <a:ext cx="7912100" cy="73596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50800" marR="17780">
              <a:lnSpc>
                <a:spcPts val="1380"/>
              </a:lnSpc>
              <a:spcBef>
                <a:spcPts val="195"/>
              </a:spcBef>
            </a:pPr>
            <a:r>
              <a:rPr sz="1200" dirty="0">
                <a:latin typeface="Times New Roman"/>
                <a:cs typeface="Times New Roman"/>
              </a:rPr>
              <a:t>strumenti a nostra disposizione, nonostante siamo </a:t>
            </a:r>
            <a:r>
              <a:rPr sz="1200" spc="-5" dirty="0">
                <a:latin typeface="Times New Roman"/>
                <a:cs typeface="Times New Roman"/>
              </a:rPr>
              <a:t>privati localmente </a:t>
            </a:r>
            <a:r>
              <a:rPr sz="1200" dirty="0">
                <a:latin typeface="Times New Roman"/>
                <a:cs typeface="Times New Roman"/>
              </a:rPr>
              <a:t>di molti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servizi di </a:t>
            </a:r>
            <a:r>
              <a:rPr sz="1200" spc="-5" dirty="0">
                <a:latin typeface="Times New Roman"/>
                <a:cs typeface="Times New Roman"/>
              </a:rPr>
              <a:t>questi esseri meravigliosi, gli </a:t>
            </a:r>
            <a:r>
              <a:rPr sz="1200" dirty="0">
                <a:latin typeface="Times New Roman"/>
                <a:cs typeface="Times New Roman"/>
              </a:rPr>
              <a:t>specchi  viventi dello spazio ed i </a:t>
            </a:r>
            <a:r>
              <a:rPr sz="1200" spc="-5" dirty="0">
                <a:latin typeface="Times New Roman"/>
                <a:cs typeface="Times New Roman"/>
              </a:rPr>
              <a:t>proiettori della </a:t>
            </a:r>
            <a:r>
              <a:rPr sz="1200" dirty="0">
                <a:latin typeface="Times New Roman"/>
                <a:cs typeface="Times New Roman"/>
              </a:rPr>
              <a:t>presenza </a:t>
            </a:r>
            <a:r>
              <a:rPr sz="1200" spc="-5" dirty="0">
                <a:latin typeface="Times New Roman"/>
                <a:cs typeface="Times New Roman"/>
              </a:rPr>
              <a:t>del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tempo.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00">
              <a:latin typeface="Times New Roman"/>
              <a:cs typeface="Times New Roman"/>
            </a:endParaRPr>
          </a:p>
          <a:p>
            <a:pPr marL="50800">
              <a:lnSpc>
                <a:spcPct val="1000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(318.3) 28:7.5 </a:t>
            </a:r>
            <a:r>
              <a:rPr sz="1200" spc="-5" dirty="0">
                <a:latin typeface="Times New Roman"/>
                <a:cs typeface="Times New Roman"/>
              </a:rPr>
              <a:t>[Patrocinato </a:t>
            </a:r>
            <a:r>
              <a:rPr sz="1200" dirty="0">
                <a:latin typeface="Times New Roman"/>
                <a:cs typeface="Times New Roman"/>
              </a:rPr>
              <a:t>da un </a:t>
            </a:r>
            <a:r>
              <a:rPr sz="1200" spc="-5" dirty="0">
                <a:latin typeface="Times New Roman"/>
                <a:cs typeface="Times New Roman"/>
              </a:rPr>
              <a:t>Possente Messaggero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-1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Uversa.]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55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558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08761"/>
            <a:ext cx="8195945" cy="405765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76200">
              <a:lnSpc>
                <a:spcPct val="100000"/>
              </a:lnSpc>
              <a:spcBef>
                <a:spcPts val="95"/>
              </a:spcBef>
            </a:pPr>
            <a:r>
              <a:rPr sz="2200" b="1" spc="-5" dirty="0">
                <a:solidFill>
                  <a:srgbClr val="933634"/>
                </a:solidFill>
                <a:latin typeface="Times New Roman"/>
                <a:cs typeface="Times New Roman"/>
              </a:rPr>
              <a:t>Fascicolo </a:t>
            </a:r>
            <a:r>
              <a:rPr sz="2200" b="1" dirty="0">
                <a:solidFill>
                  <a:srgbClr val="933634"/>
                </a:solidFill>
                <a:latin typeface="Times New Roman"/>
                <a:cs typeface="Times New Roman"/>
              </a:rPr>
              <a:t>29: </a:t>
            </a:r>
            <a:r>
              <a:rPr sz="2200" b="1" spc="-5" dirty="0">
                <a:solidFill>
                  <a:srgbClr val="933634"/>
                </a:solidFill>
                <a:latin typeface="Times New Roman"/>
                <a:cs typeface="Times New Roman"/>
              </a:rPr>
              <a:t>I </a:t>
            </a:r>
            <a:r>
              <a:rPr sz="2200" b="1" spc="-10" dirty="0">
                <a:solidFill>
                  <a:srgbClr val="933634"/>
                </a:solidFill>
                <a:latin typeface="Times New Roman"/>
                <a:cs typeface="Times New Roman"/>
              </a:rPr>
              <a:t>Direttori </a:t>
            </a:r>
            <a:r>
              <a:rPr sz="2200" b="1" spc="5" dirty="0">
                <a:solidFill>
                  <a:srgbClr val="933634"/>
                </a:solidFill>
                <a:latin typeface="Times New Roman"/>
                <a:cs typeface="Times New Roman"/>
              </a:rPr>
              <a:t>di </a:t>
            </a:r>
            <a:r>
              <a:rPr sz="2200" b="1" spc="-10" dirty="0">
                <a:solidFill>
                  <a:srgbClr val="933634"/>
                </a:solidFill>
                <a:latin typeface="Times New Roman"/>
                <a:cs typeface="Times New Roman"/>
              </a:rPr>
              <a:t>Potere</a:t>
            </a:r>
            <a:r>
              <a:rPr sz="2200" b="1" spc="-15" dirty="0">
                <a:solidFill>
                  <a:srgbClr val="933634"/>
                </a:solidFill>
                <a:latin typeface="Times New Roman"/>
                <a:cs typeface="Times New Roman"/>
              </a:rPr>
              <a:t> </a:t>
            </a:r>
            <a:r>
              <a:rPr sz="2200" b="1" spc="-5" dirty="0">
                <a:solidFill>
                  <a:srgbClr val="933634"/>
                </a:solidFill>
                <a:latin typeface="Times New Roman"/>
                <a:cs typeface="Times New Roman"/>
              </a:rPr>
              <a:t>d’Universo</a:t>
            </a:r>
            <a:endParaRPr sz="2200">
              <a:latin typeface="Times New Roman"/>
              <a:cs typeface="Times New Roman"/>
            </a:endParaRPr>
          </a:p>
          <a:p>
            <a:pPr marL="76200" marR="359410">
              <a:lnSpc>
                <a:spcPts val="1380"/>
              </a:lnSpc>
              <a:spcBef>
                <a:spcPts val="142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(319.1) 29:0.1 </a:t>
            </a:r>
            <a:r>
              <a:rPr sz="1200" dirty="0">
                <a:latin typeface="Times New Roman"/>
                <a:cs typeface="Times New Roman"/>
              </a:rPr>
              <a:t>TRA </a:t>
            </a:r>
            <a:r>
              <a:rPr sz="1200" spc="-5" dirty="0">
                <a:latin typeface="Times New Roman"/>
                <a:cs typeface="Times New Roman"/>
              </a:rPr>
              <a:t>TUTTE le personalità </a:t>
            </a:r>
            <a:r>
              <a:rPr sz="1200" dirty="0">
                <a:latin typeface="Times New Roman"/>
                <a:cs typeface="Times New Roman"/>
              </a:rPr>
              <a:t>dell’Universo </a:t>
            </a:r>
            <a:r>
              <a:rPr sz="1200" spc="-5" dirty="0">
                <a:latin typeface="Times New Roman"/>
                <a:cs typeface="Times New Roman"/>
              </a:rPr>
              <a:t>interessate alla regolazione degli affari interplanetari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interuniversali, </a:t>
            </a:r>
            <a:r>
              <a:rPr sz="1200" dirty="0">
                <a:latin typeface="Times New Roman"/>
                <a:cs typeface="Times New Roman"/>
              </a:rPr>
              <a:t>i  </a:t>
            </a:r>
            <a:r>
              <a:rPr sz="1200" spc="-5" dirty="0">
                <a:latin typeface="Times New Roman"/>
                <a:cs typeface="Times New Roman"/>
              </a:rPr>
              <a:t>direttori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potere ed </a:t>
            </a:r>
            <a:r>
              <a:rPr sz="1200" dirty="0">
                <a:latin typeface="Times New Roman"/>
                <a:cs typeface="Times New Roman"/>
              </a:rPr>
              <a:t>i loro </a:t>
            </a:r>
            <a:r>
              <a:rPr sz="1200" spc="-5" dirty="0">
                <a:latin typeface="Times New Roman"/>
                <a:cs typeface="Times New Roman"/>
              </a:rPr>
              <a:t>associati </a:t>
            </a:r>
            <a:r>
              <a:rPr sz="1200" dirty="0">
                <a:latin typeface="Times New Roman"/>
                <a:cs typeface="Times New Roman"/>
              </a:rPr>
              <a:t>sono i meno </a:t>
            </a:r>
            <a:r>
              <a:rPr sz="1200" spc="-5" dirty="0">
                <a:latin typeface="Times New Roman"/>
                <a:cs typeface="Times New Roman"/>
              </a:rPr>
              <a:t>compresi su Urantia. </a:t>
            </a:r>
            <a:r>
              <a:rPr sz="1200" dirty="0">
                <a:latin typeface="Times New Roman"/>
                <a:cs typeface="Times New Roman"/>
              </a:rPr>
              <a:t>Mentre le vostre razze </a:t>
            </a:r>
            <a:r>
              <a:rPr sz="1200" spc="-5" dirty="0">
                <a:latin typeface="Times New Roman"/>
                <a:cs typeface="Times New Roman"/>
              </a:rPr>
              <a:t>hanno </a:t>
            </a:r>
            <a:r>
              <a:rPr sz="1200" dirty="0">
                <a:latin typeface="Times New Roman"/>
                <a:cs typeface="Times New Roman"/>
              </a:rPr>
              <a:t>conosciuto da </a:t>
            </a:r>
            <a:r>
              <a:rPr sz="1200" spc="-5" dirty="0">
                <a:latin typeface="Times New Roman"/>
                <a:cs typeface="Times New Roman"/>
              </a:rPr>
              <a:t>lungo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tempo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15"/>
              </a:lnSpc>
            </a:pPr>
            <a:r>
              <a:rPr sz="1200" spc="-5" dirty="0">
                <a:latin typeface="Times New Roman"/>
                <a:cs typeface="Times New Roman"/>
              </a:rPr>
              <a:t>l’esistenza degli </a:t>
            </a:r>
            <a:r>
              <a:rPr sz="1200" dirty="0">
                <a:latin typeface="Times New Roman"/>
                <a:cs typeface="Times New Roman"/>
              </a:rPr>
              <a:t>angeli e di ordini </a:t>
            </a:r>
            <a:r>
              <a:rPr sz="1200" spc="-5" dirty="0">
                <a:latin typeface="Times New Roman"/>
                <a:cs typeface="Times New Roman"/>
              </a:rPr>
              <a:t>similari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esseri celesti, sono state comunicate </a:t>
            </a:r>
            <a:r>
              <a:rPr sz="1200" dirty="0">
                <a:latin typeface="Times New Roman"/>
                <a:cs typeface="Times New Roman"/>
              </a:rPr>
              <a:t>poche </a:t>
            </a:r>
            <a:r>
              <a:rPr sz="1200" spc="-5" dirty="0">
                <a:latin typeface="Times New Roman"/>
                <a:cs typeface="Times New Roman"/>
              </a:rPr>
              <a:t>informazioni sui controllori </a:t>
            </a:r>
            <a:r>
              <a:rPr sz="1200" dirty="0">
                <a:latin typeface="Times New Roman"/>
                <a:cs typeface="Times New Roman"/>
              </a:rPr>
              <a:t>e regolatori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endParaRPr sz="1200">
              <a:latin typeface="Times New Roman"/>
              <a:cs typeface="Times New Roman"/>
            </a:endParaRPr>
          </a:p>
          <a:p>
            <a:pPr marL="76200" marR="334645">
              <a:lnSpc>
                <a:spcPts val="1380"/>
              </a:lnSpc>
              <a:spcBef>
                <a:spcPts val="65"/>
              </a:spcBef>
            </a:pPr>
            <a:r>
              <a:rPr sz="1200" dirty="0">
                <a:latin typeface="Times New Roman"/>
                <a:cs typeface="Times New Roman"/>
              </a:rPr>
              <a:t>dominio </a:t>
            </a:r>
            <a:r>
              <a:rPr sz="1200" spc="-5" dirty="0">
                <a:latin typeface="Times New Roman"/>
                <a:cs typeface="Times New Roman"/>
              </a:rPr>
              <a:t>fisico. Anche </a:t>
            </a:r>
            <a:r>
              <a:rPr sz="1200" dirty="0">
                <a:latin typeface="Times New Roman"/>
                <a:cs typeface="Times New Roman"/>
              </a:rPr>
              <a:t>ora mi è </a:t>
            </a:r>
            <a:r>
              <a:rPr sz="1200" spc="-5" dirty="0">
                <a:latin typeface="Times New Roman"/>
                <a:cs typeface="Times New Roman"/>
              </a:rPr>
              <a:t>permesso rivelare </a:t>
            </a:r>
            <a:r>
              <a:rPr sz="1200" dirty="0">
                <a:latin typeface="Times New Roman"/>
                <a:cs typeface="Times New Roman"/>
              </a:rPr>
              <a:t>in modo </a:t>
            </a:r>
            <a:r>
              <a:rPr sz="1200" spc="-5" dirty="0">
                <a:latin typeface="Times New Roman"/>
                <a:cs typeface="Times New Roman"/>
              </a:rPr>
              <a:t>completo solo </a:t>
            </a:r>
            <a:r>
              <a:rPr sz="1200" dirty="0">
                <a:latin typeface="Times New Roman"/>
                <a:cs typeface="Times New Roman"/>
              </a:rPr>
              <a:t>l’ultimo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tre </a:t>
            </a:r>
            <a:r>
              <a:rPr sz="1200" spc="-5" dirty="0">
                <a:latin typeface="Times New Roman"/>
                <a:cs typeface="Times New Roman"/>
              </a:rPr>
              <a:t>gruppi seguenti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esseri viventi che si  occupano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controllo della forza </a:t>
            </a:r>
            <a:r>
              <a:rPr sz="1200" dirty="0">
                <a:latin typeface="Times New Roman"/>
                <a:cs typeface="Times New Roman"/>
              </a:rPr>
              <a:t>e della </a:t>
            </a:r>
            <a:r>
              <a:rPr sz="1200" spc="-5" dirty="0">
                <a:latin typeface="Times New Roman"/>
                <a:cs typeface="Times New Roman"/>
              </a:rPr>
              <a:t>regolazione dell’energia </a:t>
            </a:r>
            <a:r>
              <a:rPr sz="1200" dirty="0">
                <a:latin typeface="Times New Roman"/>
                <a:cs typeface="Times New Roman"/>
              </a:rPr>
              <a:t>nell’Universo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maestro: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00">
              <a:latin typeface="Times New Roman"/>
              <a:cs typeface="Times New Roman"/>
            </a:endParaRPr>
          </a:p>
          <a:p>
            <a:pPr marL="533400">
              <a:lnSpc>
                <a:spcPct val="1000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(319.2) 29:0.2 </a:t>
            </a:r>
            <a:r>
              <a:rPr sz="1200" dirty="0">
                <a:latin typeface="Times New Roman"/>
                <a:cs typeface="Times New Roman"/>
              </a:rPr>
              <a:t>1. </a:t>
            </a:r>
            <a:r>
              <a:rPr sz="1200" spc="-5" dirty="0">
                <a:latin typeface="Times New Roman"/>
                <a:cs typeface="Times New Roman"/>
              </a:rPr>
              <a:t>Organizzatori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Forza Maestri </a:t>
            </a:r>
            <a:r>
              <a:rPr sz="1200" dirty="0">
                <a:latin typeface="Times New Roman"/>
                <a:cs typeface="Times New Roman"/>
              </a:rPr>
              <a:t>Primari</a:t>
            </a:r>
            <a:r>
              <a:rPr sz="1200" spc="-1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Eventuati.</a:t>
            </a:r>
            <a:endParaRPr sz="1200">
              <a:latin typeface="Times New Roman"/>
              <a:cs typeface="Times New Roman"/>
            </a:endParaRPr>
          </a:p>
          <a:p>
            <a:pPr marL="533400">
              <a:lnSpc>
                <a:spcPct val="100000"/>
              </a:lnSpc>
              <a:spcBef>
                <a:spcPts val="133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(319.3) 29:0.3 </a:t>
            </a:r>
            <a:r>
              <a:rPr sz="1200" dirty="0">
                <a:latin typeface="Times New Roman"/>
                <a:cs typeface="Times New Roman"/>
              </a:rPr>
              <a:t>2. </a:t>
            </a:r>
            <a:r>
              <a:rPr sz="1200" spc="-5" dirty="0">
                <a:latin typeface="Times New Roman"/>
                <a:cs typeface="Times New Roman"/>
              </a:rPr>
              <a:t>Organizzatori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Forza Maestri Trascendentali</a:t>
            </a:r>
            <a:r>
              <a:rPr sz="1200" spc="-1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Associati.</a:t>
            </a:r>
            <a:endParaRPr sz="1200">
              <a:latin typeface="Times New Roman"/>
              <a:cs typeface="Times New Roman"/>
            </a:endParaRPr>
          </a:p>
          <a:p>
            <a:pPr marL="533400">
              <a:lnSpc>
                <a:spcPct val="100000"/>
              </a:lnSpc>
              <a:spcBef>
                <a:spcPts val="135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(319.4) 29:0.4 </a:t>
            </a:r>
            <a:r>
              <a:rPr sz="1200" dirty="0">
                <a:latin typeface="Times New Roman"/>
                <a:cs typeface="Times New Roman"/>
              </a:rPr>
              <a:t>3. </a:t>
            </a:r>
            <a:r>
              <a:rPr sz="1200" spc="-5" dirty="0">
                <a:latin typeface="Times New Roman"/>
                <a:cs typeface="Times New Roman"/>
              </a:rPr>
              <a:t>Direttori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Potere</a:t>
            </a:r>
            <a:r>
              <a:rPr sz="1200" spc="-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d’Universo.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50">
              <a:latin typeface="Times New Roman"/>
              <a:cs typeface="Times New Roman"/>
            </a:endParaRPr>
          </a:p>
          <a:p>
            <a:pPr marL="76200" marR="25463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(319.5) 29:0.5 </a:t>
            </a:r>
            <a:r>
              <a:rPr sz="1200" spc="-5" dirty="0">
                <a:latin typeface="Times New Roman"/>
                <a:cs typeface="Times New Roman"/>
              </a:rPr>
              <a:t>Sebbene </a:t>
            </a:r>
            <a:r>
              <a:rPr sz="1200" dirty="0">
                <a:latin typeface="Times New Roman"/>
                <a:cs typeface="Times New Roman"/>
              </a:rPr>
              <a:t>io </a:t>
            </a:r>
            <a:r>
              <a:rPr sz="1200" spc="-5" dirty="0">
                <a:latin typeface="Times New Roman"/>
                <a:cs typeface="Times New Roman"/>
              </a:rPr>
              <a:t>stimi impossibile descrivere </a:t>
            </a:r>
            <a:r>
              <a:rPr sz="1200" dirty="0">
                <a:latin typeface="Times New Roman"/>
                <a:cs typeface="Times New Roman"/>
              </a:rPr>
              <a:t>l’individualità </a:t>
            </a:r>
            <a:r>
              <a:rPr sz="1200" spc="-5" dirty="0">
                <a:latin typeface="Times New Roman"/>
                <a:cs typeface="Times New Roman"/>
              </a:rPr>
              <a:t>dei vari gruppi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direttori, </a:t>
            </a:r>
            <a:r>
              <a:rPr sz="1200" dirty="0">
                <a:latin typeface="Times New Roman"/>
                <a:cs typeface="Times New Roman"/>
              </a:rPr>
              <a:t>di centri e </a:t>
            </a:r>
            <a:r>
              <a:rPr sz="1200" spc="-5" dirty="0">
                <a:latin typeface="Times New Roman"/>
                <a:cs typeface="Times New Roman"/>
              </a:rPr>
              <a:t>di controllori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potere  d’Universo, </a:t>
            </a:r>
            <a:r>
              <a:rPr sz="1200" dirty="0">
                <a:latin typeface="Times New Roman"/>
                <a:cs typeface="Times New Roman"/>
              </a:rPr>
              <a:t>spero di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grado </a:t>
            </a:r>
            <a:r>
              <a:rPr sz="1200" dirty="0">
                <a:latin typeface="Times New Roman"/>
                <a:cs typeface="Times New Roman"/>
              </a:rPr>
              <a:t>di dare qualche </a:t>
            </a:r>
            <a:r>
              <a:rPr sz="1200" spc="-5" dirty="0">
                <a:latin typeface="Times New Roman"/>
                <a:cs typeface="Times New Roman"/>
              </a:rPr>
              <a:t>spiegazione riguardante </a:t>
            </a:r>
            <a:r>
              <a:rPr sz="1200" dirty="0">
                <a:latin typeface="Times New Roman"/>
                <a:cs typeface="Times New Roman"/>
              </a:rPr>
              <a:t>il dominio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attività. Essi </a:t>
            </a:r>
            <a:r>
              <a:rPr sz="1200" dirty="0">
                <a:latin typeface="Times New Roman"/>
                <a:cs typeface="Times New Roman"/>
              </a:rPr>
              <a:t>sono un </a:t>
            </a:r>
            <a:r>
              <a:rPr sz="1200" spc="-5" dirty="0">
                <a:latin typeface="Times New Roman"/>
                <a:cs typeface="Times New Roman"/>
              </a:rPr>
              <a:t>gruppo  straordinario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esseri viventi che si occupano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regolazione intelligente dell’energia </a:t>
            </a:r>
            <a:r>
              <a:rPr sz="1200" dirty="0">
                <a:latin typeface="Times New Roman"/>
                <a:cs typeface="Times New Roman"/>
              </a:rPr>
              <a:t>in tutto il </a:t>
            </a:r>
            <a:r>
              <a:rPr sz="1200" spc="-5" dirty="0">
                <a:latin typeface="Times New Roman"/>
                <a:cs typeface="Times New Roman"/>
              </a:rPr>
              <a:t>grande Universo. Includendo </a:t>
            </a:r>
            <a:r>
              <a:rPr sz="1200" dirty="0">
                <a:latin typeface="Times New Roman"/>
                <a:cs typeface="Times New Roman"/>
              </a:rPr>
              <a:t>i  </a:t>
            </a:r>
            <a:r>
              <a:rPr sz="1200" spc="-5" dirty="0">
                <a:latin typeface="Times New Roman"/>
                <a:cs typeface="Times New Roman"/>
              </a:rPr>
              <a:t>direttori supremi, essi abbracciano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seguenti </a:t>
            </a:r>
            <a:r>
              <a:rPr sz="1200" dirty="0">
                <a:latin typeface="Times New Roman"/>
                <a:cs typeface="Times New Roman"/>
              </a:rPr>
              <a:t>divisioni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maggiori: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100">
              <a:latin typeface="Times New Roman"/>
              <a:cs typeface="Times New Roman"/>
            </a:endParaRPr>
          </a:p>
          <a:p>
            <a:pPr marL="533400">
              <a:lnSpc>
                <a:spcPct val="1000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(319.6) 29:0.6 </a:t>
            </a:r>
            <a:r>
              <a:rPr sz="1200" dirty="0">
                <a:latin typeface="Times New Roman"/>
                <a:cs typeface="Times New Roman"/>
              </a:rPr>
              <a:t>1. I </a:t>
            </a:r>
            <a:r>
              <a:rPr sz="1200" spc="-5" dirty="0">
                <a:latin typeface="Times New Roman"/>
                <a:cs typeface="Times New Roman"/>
              </a:rPr>
              <a:t>Sette </a:t>
            </a:r>
            <a:r>
              <a:rPr sz="1200" dirty="0">
                <a:latin typeface="Times New Roman"/>
                <a:cs typeface="Times New Roman"/>
              </a:rPr>
              <a:t>Direttori </a:t>
            </a:r>
            <a:r>
              <a:rPr sz="1200" spc="-5" dirty="0">
                <a:latin typeface="Times New Roman"/>
                <a:cs typeface="Times New Roman"/>
              </a:rPr>
              <a:t>Supremi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-204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Potere.</a:t>
            </a:r>
            <a:endParaRPr sz="1200">
              <a:latin typeface="Times New Roman"/>
              <a:cs typeface="Times New Roman"/>
            </a:endParaRPr>
          </a:p>
          <a:p>
            <a:pPr marL="533400">
              <a:lnSpc>
                <a:spcPct val="100000"/>
              </a:lnSpc>
              <a:spcBef>
                <a:spcPts val="134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(319.7) 29:0.7 </a:t>
            </a:r>
            <a:r>
              <a:rPr sz="1200" dirty="0">
                <a:latin typeface="Times New Roman"/>
                <a:cs typeface="Times New Roman"/>
              </a:rPr>
              <a:t>2. I </a:t>
            </a:r>
            <a:r>
              <a:rPr sz="1200" spc="-5" dirty="0">
                <a:latin typeface="Times New Roman"/>
                <a:cs typeface="Times New Roman"/>
              </a:rPr>
              <a:t>Centri </a:t>
            </a:r>
            <a:r>
              <a:rPr sz="1200" dirty="0">
                <a:latin typeface="Times New Roman"/>
                <a:cs typeface="Times New Roman"/>
              </a:rPr>
              <a:t>Supremi di</a:t>
            </a:r>
            <a:r>
              <a:rPr sz="1200" spc="-2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Potere.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55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559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74990" cy="39598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520700">
              <a:lnSpc>
                <a:spcPct val="100000"/>
              </a:lnSpc>
              <a:spcBef>
                <a:spcPts val="10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(319.8) 29:0.8 </a:t>
            </a:r>
            <a:r>
              <a:rPr sz="1200" dirty="0">
                <a:latin typeface="Times New Roman"/>
                <a:cs typeface="Times New Roman"/>
              </a:rPr>
              <a:t>3. I </a:t>
            </a:r>
            <a:r>
              <a:rPr sz="1200" spc="-5" dirty="0">
                <a:latin typeface="Times New Roman"/>
                <a:cs typeface="Times New Roman"/>
              </a:rPr>
              <a:t>Controllori Fisici</a:t>
            </a:r>
            <a:r>
              <a:rPr sz="1200" spc="-1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Maestri.</a:t>
            </a:r>
            <a:endParaRPr sz="1200">
              <a:latin typeface="Times New Roman"/>
              <a:cs typeface="Times New Roman"/>
            </a:endParaRPr>
          </a:p>
          <a:p>
            <a:pPr marL="520700">
              <a:lnSpc>
                <a:spcPct val="100000"/>
              </a:lnSpc>
              <a:spcBef>
                <a:spcPts val="133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(319.9) 29:0.9 </a:t>
            </a:r>
            <a:r>
              <a:rPr sz="1200" dirty="0">
                <a:latin typeface="Times New Roman"/>
                <a:cs typeface="Times New Roman"/>
              </a:rPr>
              <a:t>4. I Supervisori di </a:t>
            </a:r>
            <a:r>
              <a:rPr sz="1200" spc="-5" dirty="0">
                <a:latin typeface="Times New Roman"/>
                <a:cs typeface="Times New Roman"/>
              </a:rPr>
              <a:t>Potere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Morontiale.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5651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(319.10) 29:0.10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Direttori Supremi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Potere ed </a:t>
            </a:r>
            <a:r>
              <a:rPr sz="1200" dirty="0">
                <a:latin typeface="Times New Roman"/>
                <a:cs typeface="Times New Roman"/>
              </a:rPr>
              <a:t>i Centri </a:t>
            </a:r>
            <a:r>
              <a:rPr sz="1200" spc="-5" dirty="0">
                <a:latin typeface="Times New Roman"/>
                <a:cs typeface="Times New Roman"/>
              </a:rPr>
              <a:t>Supremi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Potere sono esistiti fin </a:t>
            </a:r>
            <a:r>
              <a:rPr sz="1200" dirty="0">
                <a:latin typeface="Times New Roman"/>
                <a:cs typeface="Times New Roman"/>
              </a:rPr>
              <a:t>dai tempi </a:t>
            </a:r>
            <a:r>
              <a:rPr sz="1200" spc="-5" dirty="0">
                <a:latin typeface="Times New Roman"/>
                <a:cs typeface="Times New Roman"/>
              </a:rPr>
              <a:t>prossimi all’eternità e, per </a:t>
            </a:r>
            <a:r>
              <a:rPr sz="1200" dirty="0">
                <a:latin typeface="Times New Roman"/>
                <a:cs typeface="Times New Roman"/>
              </a:rPr>
              <a:t>quanto  ne </a:t>
            </a:r>
            <a:r>
              <a:rPr sz="1200" spc="-5" dirty="0">
                <a:latin typeface="Times New Roman"/>
                <a:cs typeface="Times New Roman"/>
              </a:rPr>
              <a:t>sappiamo, </a:t>
            </a:r>
            <a:r>
              <a:rPr sz="1200" dirty="0">
                <a:latin typeface="Times New Roman"/>
                <a:cs typeface="Times New Roman"/>
              </a:rPr>
              <a:t>non sono più </a:t>
            </a:r>
            <a:r>
              <a:rPr sz="1200" spc="-5" dirty="0">
                <a:latin typeface="Times New Roman"/>
                <a:cs typeface="Times New Roman"/>
              </a:rPr>
              <a:t>stati creati esseri </a:t>
            </a:r>
            <a:r>
              <a:rPr sz="1200" dirty="0">
                <a:latin typeface="Times New Roman"/>
                <a:cs typeface="Times New Roman"/>
              </a:rPr>
              <a:t>di questi ordini. I Sette </a:t>
            </a:r>
            <a:r>
              <a:rPr sz="1200" spc="-5" dirty="0">
                <a:latin typeface="Times New Roman"/>
                <a:cs typeface="Times New Roman"/>
              </a:rPr>
              <a:t>Direttori Supremi furono personalizzati dai </a:t>
            </a:r>
            <a:r>
              <a:rPr sz="1200" dirty="0">
                <a:latin typeface="Times New Roman"/>
                <a:cs typeface="Times New Roman"/>
              </a:rPr>
              <a:t>Sette Spiriti </a:t>
            </a:r>
            <a:r>
              <a:rPr sz="1200" spc="-5" dirty="0">
                <a:latin typeface="Times New Roman"/>
                <a:cs typeface="Times New Roman"/>
              </a:rPr>
              <a:t>Maestri  </a:t>
            </a:r>
            <a:r>
              <a:rPr sz="1200" dirty="0">
                <a:latin typeface="Times New Roman"/>
                <a:cs typeface="Times New Roman"/>
              </a:rPr>
              <a:t>e poi hanno </a:t>
            </a:r>
            <a:r>
              <a:rPr sz="1200" spc="-5" dirty="0">
                <a:latin typeface="Times New Roman"/>
                <a:cs typeface="Times New Roman"/>
              </a:rPr>
              <a:t>collaborato </a:t>
            </a:r>
            <a:r>
              <a:rPr sz="1200" dirty="0">
                <a:latin typeface="Times New Roman"/>
                <a:cs typeface="Times New Roman"/>
              </a:rPr>
              <a:t>con i </a:t>
            </a:r>
            <a:r>
              <a:rPr sz="1200" spc="-5" dirty="0">
                <a:latin typeface="Times New Roman"/>
                <a:cs typeface="Times New Roman"/>
              </a:rPr>
              <a:t>loro genitori </a:t>
            </a:r>
            <a:r>
              <a:rPr sz="1200" dirty="0">
                <a:latin typeface="Times New Roman"/>
                <a:cs typeface="Times New Roman"/>
              </a:rPr>
              <a:t>nella produzione di più di </a:t>
            </a:r>
            <a:r>
              <a:rPr sz="1200" spc="-5" dirty="0">
                <a:latin typeface="Times New Roman"/>
                <a:cs typeface="Times New Roman"/>
              </a:rPr>
              <a:t>dieci miliardi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associati. Prima dell’epoca dei </a:t>
            </a:r>
            <a:r>
              <a:rPr sz="1200" dirty="0">
                <a:latin typeface="Times New Roman"/>
                <a:cs typeface="Times New Roman"/>
              </a:rPr>
              <a:t>direttori di  </a:t>
            </a:r>
            <a:r>
              <a:rPr sz="1200" spc="-5" dirty="0">
                <a:latin typeface="Times New Roman"/>
                <a:cs typeface="Times New Roman"/>
              </a:rPr>
              <a:t>potere, </a:t>
            </a:r>
            <a:r>
              <a:rPr sz="1200" dirty="0">
                <a:latin typeface="Times New Roman"/>
                <a:cs typeface="Times New Roman"/>
              </a:rPr>
              <a:t>i circuiti </a:t>
            </a:r>
            <a:r>
              <a:rPr sz="1200" spc="-5" dirty="0">
                <a:latin typeface="Times New Roman"/>
                <a:cs typeface="Times New Roman"/>
              </a:rPr>
              <a:t>d’energia dello spazio esterni </a:t>
            </a:r>
            <a:r>
              <a:rPr sz="1200" dirty="0">
                <a:latin typeface="Times New Roman"/>
                <a:cs typeface="Times New Roman"/>
              </a:rPr>
              <a:t>all’Universo </a:t>
            </a:r>
            <a:r>
              <a:rPr sz="1200" spc="-5" dirty="0">
                <a:latin typeface="Times New Roman"/>
                <a:cs typeface="Times New Roman"/>
              </a:rPr>
              <a:t>centrale erano </a:t>
            </a:r>
            <a:r>
              <a:rPr sz="1200" dirty="0">
                <a:latin typeface="Times New Roman"/>
                <a:cs typeface="Times New Roman"/>
              </a:rPr>
              <a:t>sotto la </a:t>
            </a:r>
            <a:r>
              <a:rPr sz="1200" spc="-5" dirty="0">
                <a:latin typeface="Times New Roman"/>
                <a:cs typeface="Times New Roman"/>
              </a:rPr>
              <a:t>supervisione intelligente degli Organizzatori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Forza Maestri </a:t>
            </a:r>
            <a:r>
              <a:rPr sz="1200" dirty="0">
                <a:latin typeface="Times New Roman"/>
                <a:cs typeface="Times New Roman"/>
              </a:rPr>
              <a:t>del Paradiso.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182880">
              <a:lnSpc>
                <a:spcPct val="957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(319.11) 29:0.11 </a:t>
            </a:r>
            <a:r>
              <a:rPr sz="1200" spc="-5" dirty="0">
                <a:latin typeface="Times New Roman"/>
                <a:cs typeface="Times New Roman"/>
              </a:rPr>
              <a:t>Avendo conoscenza delle creature materiali, per contrasto, </a:t>
            </a:r>
            <a:r>
              <a:rPr sz="1200" dirty="0">
                <a:latin typeface="Times New Roman"/>
                <a:cs typeface="Times New Roman"/>
              </a:rPr>
              <a:t>voi avete </a:t>
            </a:r>
            <a:r>
              <a:rPr sz="1200" spc="-5" dirty="0">
                <a:latin typeface="Times New Roman"/>
                <a:cs typeface="Times New Roman"/>
              </a:rPr>
              <a:t>almeno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concetto degli esseri spirituali; </a:t>
            </a:r>
            <a:r>
              <a:rPr sz="1200" dirty="0">
                <a:latin typeface="Times New Roman"/>
                <a:cs typeface="Times New Roman"/>
              </a:rPr>
              <a:t>ma è  molto </a:t>
            </a:r>
            <a:r>
              <a:rPr sz="1200" spc="-5" dirty="0">
                <a:latin typeface="Times New Roman"/>
                <a:cs typeface="Times New Roman"/>
              </a:rPr>
              <a:t>difficile per </a:t>
            </a:r>
            <a:r>
              <a:rPr sz="1200" dirty="0">
                <a:latin typeface="Times New Roman"/>
                <a:cs typeface="Times New Roman"/>
              </a:rPr>
              <a:t>la mente </a:t>
            </a:r>
            <a:r>
              <a:rPr sz="1200" spc="-5" dirty="0">
                <a:latin typeface="Times New Roman"/>
                <a:cs typeface="Times New Roman"/>
              </a:rPr>
              <a:t>dei mortali raffigurarsi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direttori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potere. Nel </a:t>
            </a:r>
            <a:r>
              <a:rPr sz="1200" dirty="0">
                <a:latin typeface="Times New Roman"/>
                <a:cs typeface="Times New Roman"/>
              </a:rPr>
              <a:t>piano </a:t>
            </a:r>
            <a:r>
              <a:rPr sz="1200" spc="-5" dirty="0">
                <a:latin typeface="Times New Roman"/>
                <a:cs typeface="Times New Roman"/>
              </a:rPr>
              <a:t>della progressione ascendente verso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livelli </a:t>
            </a:r>
            <a:r>
              <a:rPr sz="1200" dirty="0">
                <a:latin typeface="Times New Roman"/>
                <a:cs typeface="Times New Roman"/>
              </a:rPr>
              <a:t>più  </a:t>
            </a:r>
            <a:r>
              <a:rPr sz="1200" spc="-5" dirty="0">
                <a:latin typeface="Times New Roman"/>
                <a:cs typeface="Times New Roman"/>
              </a:rPr>
              <a:t>elevati dell’esistenza </a:t>
            </a:r>
            <a:r>
              <a:rPr sz="1200" dirty="0">
                <a:latin typeface="Times New Roman"/>
                <a:cs typeface="Times New Roman"/>
              </a:rPr>
              <a:t>voi non </a:t>
            </a:r>
            <a:r>
              <a:rPr sz="1200" spc="-5" dirty="0">
                <a:latin typeface="Times New Roman"/>
                <a:cs typeface="Times New Roman"/>
              </a:rPr>
              <a:t>avrete alcun </a:t>
            </a:r>
            <a:r>
              <a:rPr sz="1200" dirty="0">
                <a:latin typeface="Times New Roman"/>
                <a:cs typeface="Times New Roman"/>
              </a:rPr>
              <a:t>rapporto </a:t>
            </a:r>
            <a:r>
              <a:rPr sz="1200" spc="-5" dirty="0">
                <a:latin typeface="Times New Roman"/>
                <a:cs typeface="Times New Roman"/>
              </a:rPr>
              <a:t>diretto con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direttori supremi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centri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potere.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certe rare </a:t>
            </a:r>
            <a:r>
              <a:rPr sz="1200" dirty="0">
                <a:latin typeface="Times New Roman"/>
                <a:cs typeface="Times New Roman"/>
              </a:rPr>
              <a:t>occasioni  </a:t>
            </a:r>
            <a:r>
              <a:rPr sz="1200" spc="-5" dirty="0">
                <a:latin typeface="Times New Roman"/>
                <a:cs typeface="Times New Roman"/>
              </a:rPr>
              <a:t>avrete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che fare con </a:t>
            </a:r>
            <a:r>
              <a:rPr sz="1200" dirty="0">
                <a:latin typeface="Times New Roman"/>
                <a:cs typeface="Times New Roman"/>
              </a:rPr>
              <a:t>i controllori </a:t>
            </a:r>
            <a:r>
              <a:rPr sz="1200" spc="-5" dirty="0">
                <a:latin typeface="Times New Roman"/>
                <a:cs typeface="Times New Roman"/>
              </a:rPr>
              <a:t>fisici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quando raggiungerete </a:t>
            </a:r>
            <a:r>
              <a:rPr sz="1200" dirty="0">
                <a:latin typeface="Times New Roman"/>
                <a:cs typeface="Times New Roman"/>
              </a:rPr>
              <a:t>i mondi delle dimore </a:t>
            </a:r>
            <a:r>
              <a:rPr sz="1200" spc="-5" dirty="0">
                <a:latin typeface="Times New Roman"/>
                <a:cs typeface="Times New Roman"/>
              </a:rPr>
              <a:t>lavorerete liberamente con </a:t>
            </a:r>
            <a:r>
              <a:rPr sz="1200" dirty="0">
                <a:latin typeface="Times New Roman"/>
                <a:cs typeface="Times New Roman"/>
              </a:rPr>
              <a:t>i supervisori di  </a:t>
            </a:r>
            <a:r>
              <a:rPr sz="1200" spc="-5" dirty="0">
                <a:latin typeface="Times New Roman"/>
                <a:cs typeface="Times New Roman"/>
              </a:rPr>
              <a:t>potere morontiale. Questi Supervisori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Potere </a:t>
            </a:r>
            <a:r>
              <a:rPr sz="1200" dirty="0">
                <a:latin typeface="Times New Roman"/>
                <a:cs typeface="Times New Roman"/>
              </a:rPr>
              <a:t>Morontiale </a:t>
            </a:r>
            <a:r>
              <a:rPr sz="1200" spc="-5" dirty="0">
                <a:latin typeface="Times New Roman"/>
                <a:cs typeface="Times New Roman"/>
              </a:rPr>
              <a:t>agiscono </a:t>
            </a:r>
            <a:r>
              <a:rPr sz="1200" dirty="0">
                <a:latin typeface="Times New Roman"/>
                <a:cs typeface="Times New Roman"/>
              </a:rPr>
              <a:t>in modo </a:t>
            </a:r>
            <a:r>
              <a:rPr sz="1200" spc="-5" dirty="0">
                <a:latin typeface="Times New Roman"/>
                <a:cs typeface="Times New Roman"/>
              </a:rPr>
              <a:t>così esclusivo nel regime morontiale delle </a:t>
            </a:r>
            <a:r>
              <a:rPr sz="1200" dirty="0">
                <a:latin typeface="Times New Roman"/>
                <a:cs typeface="Times New Roman"/>
              </a:rPr>
              <a:t>creazioni  </a:t>
            </a:r>
            <a:r>
              <a:rPr sz="1200" spc="-5" dirty="0">
                <a:latin typeface="Times New Roman"/>
                <a:cs typeface="Times New Roman"/>
              </a:rPr>
              <a:t>locali che ci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sembrato </a:t>
            </a:r>
            <a:r>
              <a:rPr sz="1200" dirty="0">
                <a:latin typeface="Times New Roman"/>
                <a:cs typeface="Times New Roman"/>
              </a:rPr>
              <a:t>preferibile </a:t>
            </a:r>
            <a:r>
              <a:rPr sz="1200" spc="-5" dirty="0">
                <a:latin typeface="Times New Roman"/>
                <a:cs typeface="Times New Roman"/>
              </a:rPr>
              <a:t>descrivere </a:t>
            </a:r>
            <a:r>
              <a:rPr sz="1200" dirty="0">
                <a:latin typeface="Times New Roman"/>
                <a:cs typeface="Times New Roman"/>
              </a:rPr>
              <a:t>le loro </a:t>
            </a:r>
            <a:r>
              <a:rPr sz="1200" spc="-5" dirty="0">
                <a:latin typeface="Times New Roman"/>
                <a:cs typeface="Times New Roman"/>
              </a:rPr>
              <a:t>attività nella sezione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tratta </a:t>
            </a:r>
            <a:r>
              <a:rPr sz="1200" dirty="0">
                <a:latin typeface="Times New Roman"/>
                <a:cs typeface="Times New Roman"/>
              </a:rPr>
              <a:t>dell’Universo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locale.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1. I Sette Direttori Supremi di</a:t>
            </a:r>
            <a:r>
              <a:rPr sz="1600" b="1" spc="1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Potere</a:t>
            </a:r>
            <a:endParaRPr sz="1600">
              <a:latin typeface="Times New Roman"/>
              <a:cs typeface="Times New Roman"/>
            </a:endParaRPr>
          </a:p>
          <a:p>
            <a:pPr marL="63500" marR="43180">
              <a:lnSpc>
                <a:spcPts val="1380"/>
              </a:lnSpc>
              <a:spcBef>
                <a:spcPts val="141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(320.1) 29:1.1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Sette </a:t>
            </a:r>
            <a:r>
              <a:rPr sz="1200" dirty="0">
                <a:latin typeface="Times New Roman"/>
                <a:cs typeface="Times New Roman"/>
              </a:rPr>
              <a:t>Direttori </a:t>
            </a:r>
            <a:r>
              <a:rPr sz="1200" spc="-5" dirty="0">
                <a:latin typeface="Times New Roman"/>
                <a:cs typeface="Times New Roman"/>
              </a:rPr>
              <a:t>Supremi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Potere sono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regolatori dell’energia </a:t>
            </a:r>
            <a:r>
              <a:rPr sz="1200" dirty="0">
                <a:latin typeface="Times New Roman"/>
                <a:cs typeface="Times New Roman"/>
              </a:rPr>
              <a:t>fisica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grande Universo.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creazione </a:t>
            </a:r>
            <a:r>
              <a:rPr sz="1200" dirty="0">
                <a:latin typeface="Times New Roman"/>
                <a:cs typeface="Times New Roman"/>
              </a:rPr>
              <a:t>da parte </a:t>
            </a:r>
            <a:r>
              <a:rPr sz="1200" spc="-5" dirty="0">
                <a:latin typeface="Times New Roman"/>
                <a:cs typeface="Times New Roman"/>
              </a:rPr>
              <a:t>dei  Sette </a:t>
            </a:r>
            <a:r>
              <a:rPr sz="1200" dirty="0">
                <a:latin typeface="Times New Roman"/>
                <a:cs typeface="Times New Roman"/>
              </a:rPr>
              <a:t>Spiriti </a:t>
            </a:r>
            <a:r>
              <a:rPr sz="1200" spc="-5" dirty="0">
                <a:latin typeface="Times New Roman"/>
                <a:cs typeface="Times New Roman"/>
              </a:rPr>
              <a:t>Maestri </a:t>
            </a:r>
            <a:r>
              <a:rPr sz="1200" dirty="0">
                <a:latin typeface="Times New Roman"/>
                <a:cs typeface="Times New Roman"/>
              </a:rPr>
              <a:t>è il </a:t>
            </a:r>
            <a:r>
              <a:rPr sz="1200" spc="-5" dirty="0">
                <a:latin typeface="Times New Roman"/>
                <a:cs typeface="Times New Roman"/>
              </a:rPr>
              <a:t>primo esempio registrato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derivazione </a:t>
            </a:r>
            <a:r>
              <a:rPr sz="1200" dirty="0">
                <a:latin typeface="Times New Roman"/>
                <a:cs typeface="Times New Roman"/>
              </a:rPr>
              <a:t>di una </a:t>
            </a:r>
            <a:r>
              <a:rPr sz="1200" spc="-5" dirty="0">
                <a:latin typeface="Times New Roman"/>
                <a:cs typeface="Times New Roman"/>
              </a:rPr>
              <a:t>progenie semimateriale </a:t>
            </a:r>
            <a:r>
              <a:rPr sz="1200" spc="5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un’ascendenza </a:t>
            </a:r>
            <a:r>
              <a:rPr sz="1200" dirty="0">
                <a:latin typeface="Times New Roman"/>
                <a:cs typeface="Times New Roman"/>
              </a:rPr>
              <a:t>puramente  </a:t>
            </a:r>
            <a:r>
              <a:rPr sz="1200" spc="-5" dirty="0">
                <a:latin typeface="Times New Roman"/>
                <a:cs typeface="Times New Roman"/>
              </a:rPr>
              <a:t>spirituale. Quando </a:t>
            </a:r>
            <a:r>
              <a:rPr sz="1200" dirty="0">
                <a:latin typeface="Times New Roman"/>
                <a:cs typeface="Times New Roman"/>
              </a:rPr>
              <a:t>i Sette Spiriti </a:t>
            </a:r>
            <a:r>
              <a:rPr sz="1200" spc="-5" dirty="0">
                <a:latin typeface="Times New Roman"/>
                <a:cs typeface="Times New Roman"/>
              </a:rPr>
              <a:t>Maestri creano </a:t>
            </a:r>
            <a:r>
              <a:rPr sz="1200" dirty="0">
                <a:latin typeface="Times New Roman"/>
                <a:cs typeface="Times New Roman"/>
              </a:rPr>
              <a:t>individualmente, </a:t>
            </a:r>
            <a:r>
              <a:rPr sz="1200" spc="-5" dirty="0">
                <a:latin typeface="Times New Roman"/>
                <a:cs typeface="Times New Roman"/>
              </a:rPr>
              <a:t>generano personalità altamente </a:t>
            </a:r>
            <a:r>
              <a:rPr sz="1200" dirty="0">
                <a:latin typeface="Times New Roman"/>
                <a:cs typeface="Times New Roman"/>
              </a:rPr>
              <a:t>spirituali di ordine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angelico;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56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234045" cy="389890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229235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Dio personale, </a:t>
            </a:r>
            <a:r>
              <a:rPr sz="1200" dirty="0">
                <a:latin typeface="Times New Roman"/>
                <a:cs typeface="Times New Roman"/>
              </a:rPr>
              <a:t>avvicinandosi </a:t>
            </a:r>
            <a:r>
              <a:rPr sz="1200" spc="-5" dirty="0">
                <a:latin typeface="Times New Roman"/>
                <a:cs typeface="Times New Roman"/>
              </a:rPr>
              <a:t>sempre </a:t>
            </a:r>
            <a:r>
              <a:rPr sz="1200" dirty="0">
                <a:latin typeface="Times New Roman"/>
                <a:cs typeface="Times New Roman"/>
              </a:rPr>
              <a:t>di più </a:t>
            </a:r>
            <a:r>
              <a:rPr sz="1200" spc="-5" dirty="0">
                <a:latin typeface="Times New Roman"/>
                <a:cs typeface="Times New Roman"/>
              </a:rPr>
              <a:t>alla natura </a:t>
            </a:r>
            <a:r>
              <a:rPr sz="1200" dirty="0">
                <a:latin typeface="Times New Roman"/>
                <a:cs typeface="Times New Roman"/>
              </a:rPr>
              <a:t>divina </a:t>
            </a:r>
            <a:r>
              <a:rPr sz="1200" spc="-5" dirty="0">
                <a:latin typeface="Times New Roman"/>
                <a:cs typeface="Times New Roman"/>
              </a:rPr>
              <a:t>nel </a:t>
            </a:r>
            <a:r>
              <a:rPr sz="1200" dirty="0">
                <a:latin typeface="Times New Roman"/>
                <a:cs typeface="Times New Roman"/>
              </a:rPr>
              <a:t>conformarsi di tutto </a:t>
            </a:r>
            <a:r>
              <a:rPr sz="1200" spc="-5" dirty="0">
                <a:latin typeface="Times New Roman"/>
                <a:cs typeface="Times New Roman"/>
              </a:rPr>
              <a:t>cuore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con intelligenza alla </a:t>
            </a:r>
            <a:r>
              <a:rPr sz="1200" dirty="0">
                <a:latin typeface="Times New Roman"/>
                <a:cs typeface="Times New Roman"/>
              </a:rPr>
              <a:t>volontà divina.  </a:t>
            </a:r>
            <a:r>
              <a:rPr sz="1200" spc="-5" dirty="0">
                <a:latin typeface="Times New Roman"/>
                <a:cs typeface="Times New Roman"/>
              </a:rPr>
              <a:t>Una relazione così </a:t>
            </a:r>
            <a:r>
              <a:rPr sz="1200" dirty="0">
                <a:latin typeface="Times New Roman"/>
                <a:cs typeface="Times New Roman"/>
              </a:rPr>
              <a:t>sublime può </a:t>
            </a:r>
            <a:r>
              <a:rPr sz="1200" spc="-5" dirty="0">
                <a:latin typeface="Times New Roman"/>
                <a:cs typeface="Times New Roman"/>
              </a:rPr>
              <a:t>esistere </a:t>
            </a:r>
            <a:r>
              <a:rPr sz="1200" dirty="0">
                <a:latin typeface="Times New Roman"/>
                <a:cs typeface="Times New Roman"/>
              </a:rPr>
              <a:t>solo tra</a:t>
            </a:r>
            <a:r>
              <a:rPr sz="1200" spc="-5" dirty="0">
                <a:latin typeface="Times New Roman"/>
                <a:cs typeface="Times New Roman"/>
              </a:rPr>
              <a:t> personalità.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812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(31.3) 1:7.3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concetto della verità potrebbe essere concepito separatamente </a:t>
            </a:r>
            <a:r>
              <a:rPr sz="1200" dirty="0">
                <a:latin typeface="Times New Roman"/>
                <a:cs typeface="Times New Roman"/>
              </a:rPr>
              <a:t>dalla </a:t>
            </a:r>
            <a:r>
              <a:rPr sz="1200" spc="-5" dirty="0">
                <a:latin typeface="Times New Roman"/>
                <a:cs typeface="Times New Roman"/>
              </a:rPr>
              <a:t>personalità, </a:t>
            </a:r>
            <a:r>
              <a:rPr sz="1200" dirty="0">
                <a:latin typeface="Times New Roman"/>
                <a:cs typeface="Times New Roman"/>
              </a:rPr>
              <a:t>il concetto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bellezza può </a:t>
            </a:r>
            <a:r>
              <a:rPr sz="1200" spc="-5" dirty="0">
                <a:latin typeface="Times New Roman"/>
                <a:cs typeface="Times New Roman"/>
              </a:rPr>
              <a:t>esistere  </a:t>
            </a:r>
            <a:r>
              <a:rPr sz="1200" dirty="0">
                <a:latin typeface="Times New Roman"/>
                <a:cs typeface="Times New Roman"/>
              </a:rPr>
              <a:t>senza la </a:t>
            </a:r>
            <a:r>
              <a:rPr sz="1200" spc="-5" dirty="0">
                <a:latin typeface="Times New Roman"/>
                <a:cs typeface="Times New Roman"/>
              </a:rPr>
              <a:t>personalità,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concetto della </a:t>
            </a:r>
            <a:r>
              <a:rPr sz="1200" dirty="0">
                <a:latin typeface="Times New Roman"/>
                <a:cs typeface="Times New Roman"/>
              </a:rPr>
              <a:t>bontà divina è </a:t>
            </a:r>
            <a:r>
              <a:rPr sz="1200" spc="-5" dirty="0">
                <a:latin typeface="Times New Roman"/>
                <a:cs typeface="Times New Roman"/>
              </a:rPr>
              <a:t>comprensibile </a:t>
            </a:r>
            <a:r>
              <a:rPr sz="1200" dirty="0">
                <a:latin typeface="Times New Roman"/>
                <a:cs typeface="Times New Roman"/>
              </a:rPr>
              <a:t>solo in </a:t>
            </a:r>
            <a:r>
              <a:rPr sz="1200" spc="-5" dirty="0">
                <a:latin typeface="Times New Roman"/>
                <a:cs typeface="Times New Roman"/>
              </a:rPr>
              <a:t>relazione alla personalità. Solamente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i="1" dirty="0">
                <a:latin typeface="Times New Roman"/>
                <a:cs typeface="Times New Roman"/>
              </a:rPr>
              <a:t>persona </a:t>
            </a:r>
            <a:r>
              <a:rPr sz="1200" dirty="0">
                <a:latin typeface="Times New Roman"/>
                <a:cs typeface="Times New Roman"/>
              </a:rPr>
              <a:t>può  </a:t>
            </a:r>
            <a:r>
              <a:rPr sz="1200" spc="-5" dirty="0">
                <a:latin typeface="Times New Roman"/>
                <a:cs typeface="Times New Roman"/>
              </a:rPr>
              <a:t>amare ed essere </a:t>
            </a:r>
            <a:r>
              <a:rPr sz="1200" dirty="0">
                <a:latin typeface="Times New Roman"/>
                <a:cs typeface="Times New Roman"/>
              </a:rPr>
              <a:t>amata. Anche la </a:t>
            </a:r>
            <a:r>
              <a:rPr sz="1200" spc="-5" dirty="0">
                <a:latin typeface="Times New Roman"/>
                <a:cs typeface="Times New Roman"/>
              </a:rPr>
              <a:t>bellezza </a:t>
            </a:r>
            <a:r>
              <a:rPr sz="1200" dirty="0">
                <a:latin typeface="Times New Roman"/>
                <a:cs typeface="Times New Roman"/>
              </a:rPr>
              <a:t>e la verità </a:t>
            </a:r>
            <a:r>
              <a:rPr sz="1200" spc="-5" dirty="0">
                <a:latin typeface="Times New Roman"/>
                <a:cs typeface="Times New Roman"/>
              </a:rPr>
              <a:t>non avrebbero speranza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sopravvivenza se non fossero gli attributi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Dio  personale, </a:t>
            </a:r>
            <a:r>
              <a:rPr sz="1200" dirty="0">
                <a:latin typeface="Times New Roman"/>
                <a:cs typeface="Times New Roman"/>
              </a:rPr>
              <a:t>di un Padre</a:t>
            </a:r>
            <a:r>
              <a:rPr sz="1200" spc="-5" dirty="0">
                <a:latin typeface="Times New Roman"/>
                <a:cs typeface="Times New Roman"/>
              </a:rPr>
              <a:t> amorevole.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88900" marR="8890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(31.4) 1:7.4 </a:t>
            </a:r>
            <a:r>
              <a:rPr sz="1200" spc="-5" dirty="0">
                <a:latin typeface="Times New Roman"/>
                <a:cs typeface="Times New Roman"/>
              </a:rPr>
              <a:t>Noi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riusciamo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comprendere </a:t>
            </a:r>
            <a:r>
              <a:rPr sz="1200" dirty="0">
                <a:latin typeface="Times New Roman"/>
                <a:cs typeface="Times New Roman"/>
              </a:rPr>
              <a:t>pienamente </a:t>
            </a:r>
            <a:r>
              <a:rPr sz="1200" spc="-5" dirty="0">
                <a:latin typeface="Times New Roman"/>
                <a:cs typeface="Times New Roman"/>
              </a:rPr>
              <a:t>come Dio possa essere </a:t>
            </a:r>
            <a:r>
              <a:rPr sz="1200" dirty="0">
                <a:latin typeface="Times New Roman"/>
                <a:cs typeface="Times New Roman"/>
              </a:rPr>
              <a:t>primordiale, </a:t>
            </a:r>
            <a:r>
              <a:rPr sz="1200" spc="-5" dirty="0">
                <a:latin typeface="Times New Roman"/>
                <a:cs typeface="Times New Roman"/>
              </a:rPr>
              <a:t>immutabile, onnipotente </a:t>
            </a:r>
            <a:r>
              <a:rPr sz="1200" dirty="0">
                <a:latin typeface="Times New Roman"/>
                <a:cs typeface="Times New Roman"/>
              </a:rPr>
              <a:t>e perfetto, e  </a:t>
            </a:r>
            <a:r>
              <a:rPr sz="1200" spc="-5" dirty="0">
                <a:latin typeface="Times New Roman"/>
                <a:cs typeface="Times New Roman"/>
              </a:rPr>
              <a:t>allo stesso tempo essere attorniato </a:t>
            </a:r>
            <a:r>
              <a:rPr sz="1200" dirty="0">
                <a:latin typeface="Times New Roman"/>
                <a:cs typeface="Times New Roman"/>
              </a:rPr>
              <a:t>da un </a:t>
            </a:r>
            <a:r>
              <a:rPr sz="1200" spc="-5" dirty="0">
                <a:latin typeface="Times New Roman"/>
                <a:cs typeface="Times New Roman"/>
              </a:rPr>
              <a:t>Universo sempre </a:t>
            </a:r>
            <a:r>
              <a:rPr sz="1200" dirty="0">
                <a:latin typeface="Times New Roman"/>
                <a:cs typeface="Times New Roman"/>
              </a:rPr>
              <a:t>mutevole </a:t>
            </a:r>
            <a:r>
              <a:rPr sz="1200" spc="-5" dirty="0">
                <a:latin typeface="Times New Roman"/>
                <a:cs typeface="Times New Roman"/>
              </a:rPr>
              <a:t>ed apparentemente </a:t>
            </a:r>
            <a:r>
              <a:rPr sz="1200" dirty="0">
                <a:latin typeface="Times New Roman"/>
                <a:cs typeface="Times New Roman"/>
              </a:rPr>
              <a:t>limitato da </a:t>
            </a:r>
            <a:r>
              <a:rPr sz="1200" spc="-5" dirty="0">
                <a:latin typeface="Times New Roman"/>
                <a:cs typeface="Times New Roman"/>
              </a:rPr>
              <a:t>leggi, </a:t>
            </a:r>
            <a:r>
              <a:rPr sz="1200" dirty="0">
                <a:latin typeface="Times New Roman"/>
                <a:cs typeface="Times New Roman"/>
              </a:rPr>
              <a:t>un Universo in evoluzione  di </a:t>
            </a:r>
            <a:r>
              <a:rPr sz="1200" spc="-5" dirty="0">
                <a:latin typeface="Times New Roman"/>
                <a:cs typeface="Times New Roman"/>
              </a:rPr>
              <a:t>relative imperfezioni. Ma possiamo </a:t>
            </a:r>
            <a:r>
              <a:rPr sz="1200" i="1" spc="-5" dirty="0">
                <a:latin typeface="Times New Roman"/>
                <a:cs typeface="Times New Roman"/>
              </a:rPr>
              <a:t>conoscere </a:t>
            </a:r>
            <a:r>
              <a:rPr sz="1200" spc="-5" dirty="0">
                <a:latin typeface="Times New Roman"/>
                <a:cs typeface="Times New Roman"/>
              </a:rPr>
              <a:t>questa verità </a:t>
            </a:r>
            <a:r>
              <a:rPr sz="1200" dirty="0">
                <a:latin typeface="Times New Roman"/>
                <a:cs typeface="Times New Roman"/>
              </a:rPr>
              <a:t>nella nostra </a:t>
            </a:r>
            <a:r>
              <a:rPr sz="1200" spc="-5" dirty="0">
                <a:latin typeface="Times New Roman"/>
                <a:cs typeface="Times New Roman"/>
              </a:rPr>
              <a:t>esperienza personale, se </a:t>
            </a:r>
            <a:r>
              <a:rPr sz="1200" dirty="0">
                <a:latin typeface="Times New Roman"/>
                <a:cs typeface="Times New Roman"/>
              </a:rPr>
              <a:t>noi tutti </a:t>
            </a:r>
            <a:r>
              <a:rPr sz="1200" spc="-5" dirty="0">
                <a:latin typeface="Times New Roman"/>
                <a:cs typeface="Times New Roman"/>
              </a:rPr>
              <a:t>conserviamo identità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personalità ed </a:t>
            </a:r>
            <a:r>
              <a:rPr sz="1200" dirty="0">
                <a:latin typeface="Times New Roman"/>
                <a:cs typeface="Times New Roman"/>
              </a:rPr>
              <a:t>unità di volontà </a:t>
            </a:r>
            <a:r>
              <a:rPr sz="1200" spc="-5" dirty="0">
                <a:latin typeface="Times New Roman"/>
                <a:cs typeface="Times New Roman"/>
              </a:rPr>
              <a:t>nonostante </a:t>
            </a:r>
            <a:r>
              <a:rPr sz="1200" dirty="0">
                <a:latin typeface="Times New Roman"/>
                <a:cs typeface="Times New Roman"/>
              </a:rPr>
              <a:t>il costante </a:t>
            </a:r>
            <a:r>
              <a:rPr sz="1200" spc="-5" dirty="0">
                <a:latin typeface="Times New Roman"/>
                <a:cs typeface="Times New Roman"/>
              </a:rPr>
              <a:t>cambiamento </a:t>
            </a:r>
            <a:r>
              <a:rPr sz="1200" dirty="0">
                <a:latin typeface="Times New Roman"/>
                <a:cs typeface="Times New Roman"/>
              </a:rPr>
              <a:t>di noi </a:t>
            </a:r>
            <a:r>
              <a:rPr sz="1200" spc="-5" dirty="0">
                <a:latin typeface="Times New Roman"/>
                <a:cs typeface="Times New Roman"/>
              </a:rPr>
              <a:t>stessi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nostro </a:t>
            </a:r>
            <a:r>
              <a:rPr sz="1200" spc="-5" dirty="0">
                <a:latin typeface="Times New Roman"/>
                <a:cs typeface="Times New Roman"/>
              </a:rPr>
              <a:t>ambiente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circostante.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00">
              <a:latin typeface="Times New Roman"/>
              <a:cs typeface="Times New Roman"/>
            </a:endParaRPr>
          </a:p>
          <a:p>
            <a:pPr marL="88900">
              <a:lnSpc>
                <a:spcPts val="141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(31.5) 1:7.5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definitiva </a:t>
            </a:r>
            <a:r>
              <a:rPr sz="1200" dirty="0">
                <a:latin typeface="Times New Roman"/>
                <a:cs typeface="Times New Roman"/>
              </a:rPr>
              <a:t>realtà </a:t>
            </a:r>
            <a:r>
              <a:rPr sz="1200" spc="-5" dirty="0">
                <a:latin typeface="Times New Roman"/>
                <a:cs typeface="Times New Roman"/>
              </a:rPr>
              <a:t>dell’Universo </a:t>
            </a:r>
            <a:r>
              <a:rPr sz="1200" dirty="0">
                <a:latin typeface="Times New Roman"/>
                <a:cs typeface="Times New Roman"/>
              </a:rPr>
              <a:t>non può </a:t>
            </a:r>
            <a:r>
              <a:rPr sz="1200" spc="-5" dirty="0">
                <a:latin typeface="Times New Roman"/>
                <a:cs typeface="Times New Roman"/>
              </a:rPr>
              <a:t>essere colta dalla matematica, dalla logica </a:t>
            </a:r>
            <a:r>
              <a:rPr sz="1200" dirty="0">
                <a:latin typeface="Times New Roman"/>
                <a:cs typeface="Times New Roman"/>
              </a:rPr>
              <a:t>o dalla </a:t>
            </a:r>
            <a:r>
              <a:rPr sz="1200" spc="-5" dirty="0">
                <a:latin typeface="Times New Roman"/>
                <a:cs typeface="Times New Roman"/>
              </a:rPr>
              <a:t>filosofia, </a:t>
            </a:r>
            <a:r>
              <a:rPr sz="1200" dirty="0">
                <a:latin typeface="Times New Roman"/>
                <a:cs typeface="Times New Roman"/>
              </a:rPr>
              <a:t>ma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soltanto</a:t>
            </a:r>
            <a:endParaRPr sz="1200">
              <a:latin typeface="Times New Roman"/>
              <a:cs typeface="Times New Roman"/>
            </a:endParaRPr>
          </a:p>
          <a:p>
            <a:pPr marL="88900" marR="332105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dall’esperienza personale che si </a:t>
            </a:r>
            <a:r>
              <a:rPr sz="1200" dirty="0">
                <a:latin typeface="Times New Roman"/>
                <a:cs typeface="Times New Roman"/>
              </a:rPr>
              <a:t>conforma </a:t>
            </a:r>
            <a:r>
              <a:rPr sz="1200" spc="-5" dirty="0">
                <a:latin typeface="Times New Roman"/>
                <a:cs typeface="Times New Roman"/>
              </a:rPr>
              <a:t>progressivamente </a:t>
            </a:r>
            <a:r>
              <a:rPr sz="1200" dirty="0">
                <a:latin typeface="Times New Roman"/>
                <a:cs typeface="Times New Roman"/>
              </a:rPr>
              <a:t>alla volontà divina di un </a:t>
            </a:r>
            <a:r>
              <a:rPr sz="1200" spc="-5" dirty="0">
                <a:latin typeface="Times New Roman"/>
                <a:cs typeface="Times New Roman"/>
              </a:rPr>
              <a:t>Dio personale. Né scienza, </a:t>
            </a:r>
            <a:r>
              <a:rPr sz="1200" dirty="0">
                <a:latin typeface="Times New Roman"/>
                <a:cs typeface="Times New Roman"/>
              </a:rPr>
              <a:t>né </a:t>
            </a:r>
            <a:r>
              <a:rPr sz="1200" spc="-5" dirty="0">
                <a:latin typeface="Times New Roman"/>
                <a:cs typeface="Times New Roman"/>
              </a:rPr>
              <a:t>filosofia, </a:t>
            </a:r>
            <a:r>
              <a:rPr sz="1200" dirty="0">
                <a:latin typeface="Times New Roman"/>
                <a:cs typeface="Times New Roman"/>
              </a:rPr>
              <a:t>né  </a:t>
            </a:r>
            <a:r>
              <a:rPr sz="1200" spc="-5" dirty="0">
                <a:latin typeface="Times New Roman"/>
                <a:cs typeface="Times New Roman"/>
              </a:rPr>
              <a:t>teologia </a:t>
            </a:r>
            <a:r>
              <a:rPr sz="1200" dirty="0">
                <a:latin typeface="Times New Roman"/>
                <a:cs typeface="Times New Roman"/>
              </a:rPr>
              <a:t>possono </a:t>
            </a:r>
            <a:r>
              <a:rPr sz="1200" spc="-5" dirty="0">
                <a:latin typeface="Times New Roman"/>
                <a:cs typeface="Times New Roman"/>
              </a:rPr>
              <a:t>convalidare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personalità </a:t>
            </a:r>
            <a:r>
              <a:rPr sz="1200" dirty="0">
                <a:latin typeface="Times New Roman"/>
                <a:cs typeface="Times New Roman"/>
              </a:rPr>
              <a:t>di Dio. Solo </a:t>
            </a:r>
            <a:r>
              <a:rPr sz="1200" spc="-5" dirty="0">
                <a:latin typeface="Times New Roman"/>
                <a:cs typeface="Times New Roman"/>
              </a:rPr>
              <a:t>l’esperienza personale dei figli per fede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Padre celeste </a:t>
            </a:r>
            <a:r>
              <a:rPr sz="1200" dirty="0">
                <a:latin typeface="Times New Roman"/>
                <a:cs typeface="Times New Roman"/>
              </a:rPr>
              <a:t>può produrre  </a:t>
            </a:r>
            <a:r>
              <a:rPr sz="1200" spc="-5" dirty="0">
                <a:latin typeface="Times New Roman"/>
                <a:cs typeface="Times New Roman"/>
              </a:rPr>
              <a:t>l’effettiva realizzazione spirituale della personalità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1320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(31.6) 1:7.6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concetti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elevati della personalità </a:t>
            </a:r>
            <a:r>
              <a:rPr sz="1200" dirty="0">
                <a:latin typeface="Times New Roman"/>
                <a:cs typeface="Times New Roman"/>
              </a:rPr>
              <a:t>nell’Universo </a:t>
            </a:r>
            <a:r>
              <a:rPr sz="1200" spc="-5" dirty="0">
                <a:latin typeface="Times New Roman"/>
                <a:cs typeface="Times New Roman"/>
              </a:rPr>
              <a:t>implicano: </a:t>
            </a:r>
            <a:r>
              <a:rPr sz="1200" dirty="0">
                <a:latin typeface="Times New Roman"/>
                <a:cs typeface="Times New Roman"/>
              </a:rPr>
              <a:t>identità, </a:t>
            </a:r>
            <a:r>
              <a:rPr sz="1200" spc="-5" dirty="0">
                <a:latin typeface="Times New Roman"/>
                <a:cs typeface="Times New Roman"/>
              </a:rPr>
              <a:t>coscienza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sé, </a:t>
            </a:r>
            <a:r>
              <a:rPr sz="1200" dirty="0">
                <a:latin typeface="Times New Roman"/>
                <a:cs typeface="Times New Roman"/>
              </a:rPr>
              <a:t>volontà </a:t>
            </a:r>
            <a:r>
              <a:rPr sz="1200" spc="-5" dirty="0">
                <a:latin typeface="Times New Roman"/>
                <a:cs typeface="Times New Roman"/>
              </a:rPr>
              <a:t>propria </a:t>
            </a:r>
            <a:r>
              <a:rPr sz="1200" dirty="0">
                <a:latin typeface="Times New Roman"/>
                <a:cs typeface="Times New Roman"/>
              </a:rPr>
              <a:t>e possibilità di  </a:t>
            </a:r>
            <a:r>
              <a:rPr sz="1200" spc="-5" dirty="0">
                <a:latin typeface="Times New Roman"/>
                <a:cs typeface="Times New Roman"/>
              </a:rPr>
              <a:t>autorivelazione.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queste caratteristiche implicano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aggiunta </a:t>
            </a:r>
            <a:r>
              <a:rPr sz="1200" dirty="0">
                <a:latin typeface="Times New Roman"/>
                <a:cs typeface="Times New Roman"/>
              </a:rPr>
              <a:t>una comunione </a:t>
            </a:r>
            <a:r>
              <a:rPr sz="1200" spc="-5" dirty="0">
                <a:latin typeface="Times New Roman"/>
                <a:cs typeface="Times New Roman"/>
              </a:rPr>
              <a:t>con altre personalità uguali, così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nelle  associazioni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personalità delle Deità </a:t>
            </a:r>
            <a:r>
              <a:rPr sz="1200" dirty="0">
                <a:latin typeface="Times New Roman"/>
                <a:cs typeface="Times New Roman"/>
              </a:rPr>
              <a:t>del Paradiso. </a:t>
            </a:r>
            <a:r>
              <a:rPr sz="1200" spc="-5" dirty="0">
                <a:latin typeface="Times New Roman"/>
                <a:cs typeface="Times New Roman"/>
              </a:rPr>
              <a:t>L’unità assoluta </a:t>
            </a:r>
            <a:r>
              <a:rPr sz="1200" dirty="0">
                <a:latin typeface="Times New Roman"/>
                <a:cs typeface="Times New Roman"/>
              </a:rPr>
              <a:t>di queste </a:t>
            </a:r>
            <a:r>
              <a:rPr sz="1200" spc="-5" dirty="0">
                <a:latin typeface="Times New Roman"/>
                <a:cs typeface="Times New Roman"/>
              </a:rPr>
              <a:t>associazioni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così perfetta che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divinità </a:t>
            </a:r>
            <a:r>
              <a:rPr sz="1200" spc="-5" dirty="0">
                <a:latin typeface="Times New Roman"/>
                <a:cs typeface="Times New Roman"/>
              </a:rPr>
              <a:t>diviene  riconoscibile per </a:t>
            </a:r>
            <a:r>
              <a:rPr sz="1200" dirty="0">
                <a:latin typeface="Times New Roman"/>
                <a:cs typeface="Times New Roman"/>
              </a:rPr>
              <a:t>la sua </a:t>
            </a:r>
            <a:r>
              <a:rPr sz="1200" spc="-5" dirty="0">
                <a:latin typeface="Times New Roman"/>
                <a:cs typeface="Times New Roman"/>
              </a:rPr>
              <a:t>indivisibilità, per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unità. </a:t>
            </a:r>
            <a:r>
              <a:rPr sz="1200" spc="-10" dirty="0">
                <a:latin typeface="Times New Roman"/>
                <a:cs typeface="Times New Roman"/>
              </a:rPr>
              <a:t>“Il </a:t>
            </a:r>
            <a:r>
              <a:rPr sz="1200" dirty="0">
                <a:latin typeface="Times New Roman"/>
                <a:cs typeface="Times New Roman"/>
              </a:rPr>
              <a:t>Signore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i="1" dirty="0">
                <a:latin typeface="Times New Roman"/>
                <a:cs typeface="Times New Roman"/>
              </a:rPr>
              <a:t>uno.</a:t>
            </a:r>
            <a:r>
              <a:rPr sz="1200" dirty="0">
                <a:latin typeface="Times New Roman"/>
                <a:cs typeface="Times New Roman"/>
              </a:rPr>
              <a:t>” </a:t>
            </a:r>
            <a:r>
              <a:rPr sz="1200" spc="-5" dirty="0">
                <a:latin typeface="Times New Roman"/>
                <a:cs typeface="Times New Roman"/>
              </a:rPr>
              <a:t>L’indivisibilità della personalità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ostacola Dio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nel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56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560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38159" cy="319468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46863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quando creano collettivamente, producono </a:t>
            </a:r>
            <a:r>
              <a:rPr sz="1200" dirty="0">
                <a:latin typeface="Times New Roman"/>
                <a:cs typeface="Times New Roman"/>
              </a:rPr>
              <a:t>talvolta </a:t>
            </a:r>
            <a:r>
              <a:rPr sz="1200" spc="-5" dirty="0">
                <a:latin typeface="Times New Roman"/>
                <a:cs typeface="Times New Roman"/>
              </a:rPr>
              <a:t>questi </a:t>
            </a:r>
            <a:r>
              <a:rPr sz="1200" dirty="0">
                <a:latin typeface="Times New Roman"/>
                <a:cs typeface="Times New Roman"/>
              </a:rPr>
              <a:t>tipi </a:t>
            </a:r>
            <a:r>
              <a:rPr sz="1200" spc="-5" dirty="0">
                <a:latin typeface="Times New Roman"/>
                <a:cs typeface="Times New Roman"/>
              </a:rPr>
              <a:t>elevati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esseri semimateriali. Ma </a:t>
            </a:r>
            <a:r>
              <a:rPr sz="1200" dirty="0">
                <a:latin typeface="Times New Roman"/>
                <a:cs typeface="Times New Roman"/>
              </a:rPr>
              <a:t>anche tali </a:t>
            </a:r>
            <a:r>
              <a:rPr sz="1200" spc="-5" dirty="0">
                <a:latin typeface="Times New Roman"/>
                <a:cs typeface="Times New Roman"/>
              </a:rPr>
              <a:t>esseri quasi </a:t>
            </a:r>
            <a:r>
              <a:rPr sz="1200" spc="5" dirty="0">
                <a:latin typeface="Times New Roman"/>
                <a:cs typeface="Times New Roman"/>
              </a:rPr>
              <a:t>fisici  </a:t>
            </a:r>
            <a:r>
              <a:rPr sz="1200" spc="-5" dirty="0">
                <a:latin typeface="Times New Roman"/>
                <a:cs typeface="Times New Roman"/>
              </a:rPr>
              <a:t>sarebbero </a:t>
            </a:r>
            <a:r>
              <a:rPr sz="1200" dirty="0">
                <a:latin typeface="Times New Roman"/>
                <a:cs typeface="Times New Roman"/>
              </a:rPr>
              <a:t>invisibili alla visione limitata </a:t>
            </a:r>
            <a:r>
              <a:rPr sz="1200" spc="-5" dirty="0">
                <a:latin typeface="Times New Roman"/>
                <a:cs typeface="Times New Roman"/>
              </a:rPr>
              <a:t>dei mortali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Urantia.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685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(320.2) 29:1.2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Direttori Supremi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Potere </a:t>
            </a:r>
            <a:r>
              <a:rPr sz="1200" dirty="0">
                <a:latin typeface="Times New Roman"/>
                <a:cs typeface="Times New Roman"/>
              </a:rPr>
              <a:t>sono in </a:t>
            </a:r>
            <a:r>
              <a:rPr sz="1200" spc="-5" dirty="0">
                <a:latin typeface="Times New Roman"/>
                <a:cs typeface="Times New Roman"/>
              </a:rPr>
              <a:t>numero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sette </a:t>
            </a:r>
            <a:r>
              <a:rPr sz="1200" dirty="0">
                <a:latin typeface="Times New Roman"/>
                <a:cs typeface="Times New Roman"/>
              </a:rPr>
              <a:t>e sono identici per </a:t>
            </a:r>
            <a:r>
              <a:rPr sz="1200" spc="-5" dirty="0">
                <a:latin typeface="Times New Roman"/>
                <a:cs typeface="Times New Roman"/>
              </a:rPr>
              <a:t>aspetto </a:t>
            </a:r>
            <a:r>
              <a:rPr sz="1200" dirty="0">
                <a:latin typeface="Times New Roman"/>
                <a:cs typeface="Times New Roman"/>
              </a:rPr>
              <a:t>e funzioni. Uno non </a:t>
            </a:r>
            <a:r>
              <a:rPr sz="1200" spc="-5" dirty="0">
                <a:latin typeface="Times New Roman"/>
                <a:cs typeface="Times New Roman"/>
              </a:rPr>
              <a:t>potrebbe essere  </a:t>
            </a:r>
            <a:r>
              <a:rPr sz="1200" dirty="0">
                <a:latin typeface="Times New Roman"/>
                <a:cs typeface="Times New Roman"/>
              </a:rPr>
              <a:t>distinto </a:t>
            </a:r>
            <a:r>
              <a:rPr sz="1200" spc="-5" dirty="0">
                <a:latin typeface="Times New Roman"/>
                <a:cs typeface="Times New Roman"/>
              </a:rPr>
              <a:t>dall’altro, salvo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dallo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Maestro con cui ciascuno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direttamente associato </a:t>
            </a:r>
            <a:r>
              <a:rPr sz="1200" dirty="0">
                <a:latin typeface="Times New Roman"/>
                <a:cs typeface="Times New Roman"/>
              </a:rPr>
              <a:t>ed a </a:t>
            </a:r>
            <a:r>
              <a:rPr sz="1200" spc="-5" dirty="0">
                <a:latin typeface="Times New Roman"/>
                <a:cs typeface="Times New Roman"/>
              </a:rPr>
              <a:t>cui ciascuno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totalmente  subordinato </a:t>
            </a:r>
            <a:r>
              <a:rPr sz="1200" dirty="0">
                <a:latin typeface="Times New Roman"/>
                <a:cs typeface="Times New Roman"/>
              </a:rPr>
              <a:t>nelle </a:t>
            </a:r>
            <a:r>
              <a:rPr sz="1200" spc="-5" dirty="0">
                <a:latin typeface="Times New Roman"/>
                <a:cs typeface="Times New Roman"/>
              </a:rPr>
              <a:t>sue </a:t>
            </a:r>
            <a:r>
              <a:rPr sz="1200" dirty="0">
                <a:latin typeface="Times New Roman"/>
                <a:cs typeface="Times New Roman"/>
              </a:rPr>
              <a:t>funzioni. </a:t>
            </a:r>
            <a:r>
              <a:rPr sz="1200" spc="-5" dirty="0">
                <a:latin typeface="Times New Roman"/>
                <a:cs typeface="Times New Roman"/>
              </a:rPr>
              <a:t>Ognuno degli </a:t>
            </a:r>
            <a:r>
              <a:rPr sz="1200" dirty="0">
                <a:latin typeface="Times New Roman"/>
                <a:cs typeface="Times New Roman"/>
              </a:rPr>
              <a:t>Spiriti </a:t>
            </a:r>
            <a:r>
              <a:rPr sz="1200" spc="-5" dirty="0">
                <a:latin typeface="Times New Roman"/>
                <a:cs typeface="Times New Roman"/>
              </a:rPr>
              <a:t>Maestri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così </a:t>
            </a:r>
            <a:r>
              <a:rPr sz="1200" dirty="0">
                <a:latin typeface="Times New Roman"/>
                <a:cs typeface="Times New Roman"/>
              </a:rPr>
              <a:t>in unione </a:t>
            </a:r>
            <a:r>
              <a:rPr sz="1200" spc="-5" dirty="0">
                <a:latin typeface="Times New Roman"/>
                <a:cs typeface="Times New Roman"/>
              </a:rPr>
              <a:t>eterna con </a:t>
            </a:r>
            <a:r>
              <a:rPr sz="1200" dirty="0">
                <a:latin typeface="Times New Roman"/>
                <a:cs typeface="Times New Roman"/>
              </a:rPr>
              <a:t>uno </a:t>
            </a:r>
            <a:r>
              <a:rPr sz="1200" spc="-5" dirty="0">
                <a:latin typeface="Times New Roman"/>
                <a:cs typeface="Times New Roman"/>
              </a:rPr>
              <a:t>dei loro discendenti collettivi. </a:t>
            </a:r>
            <a:r>
              <a:rPr sz="1200" spc="-15" dirty="0">
                <a:latin typeface="Times New Roman"/>
                <a:cs typeface="Times New Roman"/>
              </a:rPr>
              <a:t>Lo  </a:t>
            </a:r>
            <a:r>
              <a:rPr sz="1200" spc="-5" dirty="0">
                <a:latin typeface="Times New Roman"/>
                <a:cs typeface="Times New Roman"/>
              </a:rPr>
              <a:t>stesso direttore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sempre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associazione con </a:t>
            </a:r>
            <a:r>
              <a:rPr sz="1200" dirty="0">
                <a:latin typeface="Times New Roman"/>
                <a:cs typeface="Times New Roman"/>
              </a:rPr>
              <a:t>lo stesso Spirito e la </a:t>
            </a:r>
            <a:r>
              <a:rPr sz="1200" spc="-5" dirty="0">
                <a:latin typeface="Times New Roman"/>
                <a:cs typeface="Times New Roman"/>
              </a:rPr>
              <a:t>loro relazione operativa genera un’associazione unica </a:t>
            </a:r>
            <a:r>
              <a:rPr sz="1200" spc="5" dirty="0">
                <a:latin typeface="Times New Roman"/>
                <a:cs typeface="Times New Roman"/>
              </a:rPr>
              <a:t>tra </a:t>
            </a:r>
            <a:r>
              <a:rPr sz="1200" spc="-5" dirty="0">
                <a:latin typeface="Times New Roman"/>
                <a:cs typeface="Times New Roman"/>
              </a:rPr>
              <a:t>energie  </a:t>
            </a:r>
            <a:r>
              <a:rPr sz="1200" dirty="0">
                <a:latin typeface="Times New Roman"/>
                <a:cs typeface="Times New Roman"/>
              </a:rPr>
              <a:t>fisiche e spirituali, tra un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semifisico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personalità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spirituale.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76200" marR="18351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(320.3) 29:1.3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Sette </a:t>
            </a:r>
            <a:r>
              <a:rPr sz="1200" dirty="0">
                <a:latin typeface="Times New Roman"/>
                <a:cs typeface="Times New Roman"/>
              </a:rPr>
              <a:t>Direttori </a:t>
            </a:r>
            <a:r>
              <a:rPr sz="1200" spc="-5" dirty="0">
                <a:latin typeface="Times New Roman"/>
                <a:cs typeface="Times New Roman"/>
              </a:rPr>
              <a:t>Supremi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Potere </a:t>
            </a:r>
            <a:r>
              <a:rPr sz="1200" dirty="0">
                <a:latin typeface="Times New Roman"/>
                <a:cs typeface="Times New Roman"/>
              </a:rPr>
              <a:t>sono stazionati </a:t>
            </a:r>
            <a:r>
              <a:rPr sz="1200" spc="-5" dirty="0">
                <a:latin typeface="Times New Roman"/>
                <a:cs typeface="Times New Roman"/>
              </a:rPr>
              <a:t>sul Paradiso periferico, </a:t>
            </a:r>
            <a:r>
              <a:rPr sz="1200" dirty="0">
                <a:latin typeface="Times New Roman"/>
                <a:cs typeface="Times New Roman"/>
              </a:rPr>
              <a:t>dove le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presenze </a:t>
            </a:r>
            <a:r>
              <a:rPr sz="1200" spc="-5" dirty="0">
                <a:latin typeface="Times New Roman"/>
                <a:cs typeface="Times New Roman"/>
              </a:rPr>
              <a:t>lentamente </a:t>
            </a:r>
            <a:r>
              <a:rPr sz="1200" dirty="0">
                <a:latin typeface="Times New Roman"/>
                <a:cs typeface="Times New Roman"/>
              </a:rPr>
              <a:t>circolanti  </a:t>
            </a:r>
            <a:r>
              <a:rPr sz="1200" spc="-5" dirty="0">
                <a:latin typeface="Times New Roman"/>
                <a:cs typeface="Times New Roman"/>
              </a:rPr>
              <a:t>indicano </a:t>
            </a:r>
            <a:r>
              <a:rPr sz="1200" dirty="0">
                <a:latin typeface="Times New Roman"/>
                <a:cs typeface="Times New Roman"/>
              </a:rPr>
              <a:t>la posizione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sedi di </a:t>
            </a:r>
            <a:r>
              <a:rPr sz="1200" spc="-5" dirty="0">
                <a:latin typeface="Times New Roman"/>
                <a:cs typeface="Times New Roman"/>
              </a:rPr>
              <a:t>forza focale degli </a:t>
            </a:r>
            <a:r>
              <a:rPr sz="1200" dirty="0">
                <a:latin typeface="Times New Roman"/>
                <a:cs typeface="Times New Roman"/>
              </a:rPr>
              <a:t>Spiriti </a:t>
            </a:r>
            <a:r>
              <a:rPr sz="1200" spc="-5" dirty="0">
                <a:latin typeface="Times New Roman"/>
                <a:cs typeface="Times New Roman"/>
              </a:rPr>
              <a:t>Maestri. Questi direttori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potere </a:t>
            </a:r>
            <a:r>
              <a:rPr sz="1200" dirty="0">
                <a:latin typeface="Times New Roman"/>
                <a:cs typeface="Times New Roman"/>
              </a:rPr>
              <a:t>funzionano </a:t>
            </a:r>
            <a:r>
              <a:rPr sz="1200" spc="-5" dirty="0">
                <a:latin typeface="Times New Roman"/>
                <a:cs typeface="Times New Roman"/>
              </a:rPr>
              <a:t>singolarmente nella  regolazione del potere-energia dei Superuniversi,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collettivamente nell’amministrazione della creazione centrale. </a:t>
            </a:r>
            <a:r>
              <a:rPr sz="1200" dirty="0">
                <a:latin typeface="Times New Roman"/>
                <a:cs typeface="Times New Roman"/>
              </a:rPr>
              <a:t>Essi operano  </a:t>
            </a:r>
            <a:r>
              <a:rPr sz="1200" spc="-5" dirty="0">
                <a:latin typeface="Times New Roman"/>
                <a:cs typeface="Times New Roman"/>
              </a:rPr>
              <a:t>dal Paradiso, </a:t>
            </a:r>
            <a:r>
              <a:rPr sz="1200" dirty="0">
                <a:latin typeface="Times New Roman"/>
                <a:cs typeface="Times New Roman"/>
              </a:rPr>
              <a:t>ma sono </a:t>
            </a:r>
            <a:r>
              <a:rPr sz="1200" spc="-5" dirty="0">
                <a:latin typeface="Times New Roman"/>
                <a:cs typeface="Times New Roman"/>
              </a:rPr>
              <a:t>presenti come centri </a:t>
            </a:r>
            <a:r>
              <a:rPr sz="1200" dirty="0">
                <a:latin typeface="Times New Roman"/>
                <a:cs typeface="Times New Roman"/>
              </a:rPr>
              <a:t>effettivi di </a:t>
            </a:r>
            <a:r>
              <a:rPr sz="1200" spc="-5" dirty="0">
                <a:latin typeface="Times New Roman"/>
                <a:cs typeface="Times New Roman"/>
              </a:rPr>
              <a:t>potere </a:t>
            </a:r>
            <a:r>
              <a:rPr sz="1200" dirty="0">
                <a:latin typeface="Times New Roman"/>
                <a:cs typeface="Times New Roman"/>
              </a:rPr>
              <a:t>in tutte le divisioni </a:t>
            </a:r>
            <a:r>
              <a:rPr sz="1200" spc="-5" dirty="0">
                <a:latin typeface="Times New Roman"/>
                <a:cs typeface="Times New Roman"/>
              </a:rPr>
              <a:t>del grande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Universo.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6413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(320.4) 29:1.4 </a:t>
            </a:r>
            <a:r>
              <a:rPr sz="1200" spc="-5" dirty="0">
                <a:latin typeface="Times New Roman"/>
                <a:cs typeface="Times New Roman"/>
              </a:rPr>
              <a:t>Questi </a:t>
            </a:r>
            <a:r>
              <a:rPr sz="1200" dirty="0">
                <a:latin typeface="Times New Roman"/>
                <a:cs typeface="Times New Roman"/>
              </a:rPr>
              <a:t>potenti </a:t>
            </a:r>
            <a:r>
              <a:rPr sz="1200" spc="-5" dirty="0">
                <a:latin typeface="Times New Roman"/>
                <a:cs typeface="Times New Roman"/>
              </a:rPr>
              <a:t>esseri </a:t>
            </a:r>
            <a:r>
              <a:rPr sz="1200" dirty="0">
                <a:latin typeface="Times New Roman"/>
                <a:cs typeface="Times New Roman"/>
              </a:rPr>
              <a:t>sono i </a:t>
            </a:r>
            <a:r>
              <a:rPr sz="1200" spc="-5" dirty="0">
                <a:latin typeface="Times New Roman"/>
                <a:cs typeface="Times New Roman"/>
              </a:rPr>
              <a:t>progenitori </a:t>
            </a:r>
            <a:r>
              <a:rPr sz="1200" dirty="0">
                <a:latin typeface="Times New Roman"/>
                <a:cs typeface="Times New Roman"/>
              </a:rPr>
              <a:t>fisici della </a:t>
            </a:r>
            <a:r>
              <a:rPr sz="1200" spc="-5" dirty="0">
                <a:latin typeface="Times New Roman"/>
                <a:cs typeface="Times New Roman"/>
              </a:rPr>
              <a:t>vasta schiera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centri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potere e,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loro tramite, dei </a:t>
            </a:r>
            <a:r>
              <a:rPr sz="1200" dirty="0">
                <a:latin typeface="Times New Roman"/>
                <a:cs typeface="Times New Roman"/>
              </a:rPr>
              <a:t>controllori  fisici </a:t>
            </a:r>
            <a:r>
              <a:rPr sz="1200" spc="-5" dirty="0">
                <a:latin typeface="Times New Roman"/>
                <a:cs typeface="Times New Roman"/>
              </a:rPr>
              <a:t>sparsi nei </a:t>
            </a:r>
            <a:r>
              <a:rPr sz="1200" dirty="0">
                <a:latin typeface="Times New Roman"/>
                <a:cs typeface="Times New Roman"/>
              </a:rPr>
              <a:t>sette </a:t>
            </a:r>
            <a:r>
              <a:rPr sz="1200" spc="-5" dirty="0">
                <a:latin typeface="Times New Roman"/>
                <a:cs typeface="Times New Roman"/>
              </a:rPr>
              <a:t>Superuniversi. Questi organismi subordinati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controllo </a:t>
            </a:r>
            <a:r>
              <a:rPr sz="1200" dirty="0">
                <a:latin typeface="Times New Roman"/>
                <a:cs typeface="Times New Roman"/>
              </a:rPr>
              <a:t>fisico sono </a:t>
            </a:r>
            <a:r>
              <a:rPr sz="1200" spc="-5" dirty="0">
                <a:latin typeface="Times New Roman"/>
                <a:cs typeface="Times New Roman"/>
              </a:rPr>
              <a:t>essenzialmente uniformi, </a:t>
            </a:r>
            <a:r>
              <a:rPr sz="1200" dirty="0">
                <a:latin typeface="Times New Roman"/>
                <a:cs typeface="Times New Roman"/>
              </a:rPr>
              <a:t>identici, </a:t>
            </a:r>
            <a:r>
              <a:rPr sz="1200" spc="-5" dirty="0">
                <a:latin typeface="Times New Roman"/>
                <a:cs typeface="Times New Roman"/>
              </a:rPr>
              <a:t>eccetto  che per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differente </a:t>
            </a:r>
            <a:r>
              <a:rPr sz="1200" dirty="0">
                <a:latin typeface="Times New Roman"/>
                <a:cs typeface="Times New Roman"/>
              </a:rPr>
              <a:t>sintonizzazione di </a:t>
            </a:r>
            <a:r>
              <a:rPr sz="1200" spc="-5" dirty="0">
                <a:latin typeface="Times New Roman"/>
                <a:cs typeface="Times New Roman"/>
              </a:rPr>
              <a:t>ciascun </a:t>
            </a:r>
            <a:r>
              <a:rPr sz="1200" dirty="0">
                <a:latin typeface="Times New Roman"/>
                <a:cs typeface="Times New Roman"/>
              </a:rPr>
              <a:t>corpo </a:t>
            </a:r>
            <a:r>
              <a:rPr sz="1200" spc="-5" dirty="0">
                <a:latin typeface="Times New Roman"/>
                <a:cs typeface="Times New Roman"/>
              </a:rPr>
              <a:t>superuniversale. Per cambiare </a:t>
            </a:r>
            <a:r>
              <a:rPr sz="1200" dirty="0">
                <a:latin typeface="Times New Roman"/>
                <a:cs typeface="Times New Roman"/>
              </a:rPr>
              <a:t>il loro </a:t>
            </a:r>
            <a:r>
              <a:rPr sz="1200" spc="-5" dirty="0">
                <a:latin typeface="Times New Roman"/>
                <a:cs typeface="Times New Roman"/>
              </a:rPr>
              <a:t>servizio superuniversale gli </a:t>
            </a:r>
            <a:r>
              <a:rPr sz="1200" dirty="0">
                <a:latin typeface="Times New Roman"/>
                <a:cs typeface="Times New Roman"/>
              </a:rPr>
              <a:t>basterebbe  </a:t>
            </a:r>
            <a:r>
              <a:rPr sz="1200" spc="-5" dirty="0">
                <a:latin typeface="Times New Roman"/>
                <a:cs typeface="Times New Roman"/>
              </a:rPr>
              <a:t>tornare </a:t>
            </a:r>
            <a:r>
              <a:rPr sz="1200" dirty="0">
                <a:latin typeface="Times New Roman"/>
                <a:cs typeface="Times New Roman"/>
              </a:rPr>
              <a:t>in Paradiso </a:t>
            </a:r>
            <a:r>
              <a:rPr sz="1200" spc="-5" dirty="0">
                <a:latin typeface="Times New Roman"/>
                <a:cs typeface="Times New Roman"/>
              </a:rPr>
              <a:t>per risintonizzarsi. L’amministrazione della creazione fisica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fondamentalmente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uniforme.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56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561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90219" y="514858"/>
            <a:ext cx="8122920" cy="396938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50800">
              <a:lnSpc>
                <a:spcPct val="100000"/>
              </a:lnSpc>
              <a:spcBef>
                <a:spcPts val="95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2. I Centri Supremi di</a:t>
            </a:r>
            <a:r>
              <a:rPr sz="1600" b="1" spc="-10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Potere</a:t>
            </a:r>
            <a:endParaRPr sz="1600">
              <a:latin typeface="Times New Roman"/>
              <a:cs typeface="Times New Roman"/>
            </a:endParaRPr>
          </a:p>
          <a:p>
            <a:pPr marL="50800" marR="69215">
              <a:lnSpc>
                <a:spcPts val="1380"/>
              </a:lnSpc>
              <a:spcBef>
                <a:spcPts val="141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(320.5) 29:2.1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Sette </a:t>
            </a:r>
            <a:r>
              <a:rPr sz="1200" dirty="0">
                <a:latin typeface="Times New Roman"/>
                <a:cs typeface="Times New Roman"/>
              </a:rPr>
              <a:t>Direttori </a:t>
            </a:r>
            <a:r>
              <a:rPr sz="1200" spc="-5" dirty="0">
                <a:latin typeface="Times New Roman"/>
                <a:cs typeface="Times New Roman"/>
              </a:rPr>
              <a:t>Supremi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Potere </a:t>
            </a:r>
            <a:r>
              <a:rPr sz="1200" dirty="0">
                <a:latin typeface="Times New Roman"/>
                <a:cs typeface="Times New Roman"/>
              </a:rPr>
              <a:t>non sono in </a:t>
            </a:r>
            <a:r>
              <a:rPr sz="1200" spc="-5" dirty="0">
                <a:latin typeface="Times New Roman"/>
                <a:cs typeface="Times New Roman"/>
              </a:rPr>
              <a:t>grado </a:t>
            </a:r>
            <a:r>
              <a:rPr sz="1200" dirty="0">
                <a:latin typeface="Times New Roman"/>
                <a:cs typeface="Times New Roman"/>
              </a:rPr>
              <a:t>di riprodursi </a:t>
            </a:r>
            <a:r>
              <a:rPr sz="1200" spc="-5" dirty="0">
                <a:latin typeface="Times New Roman"/>
                <a:cs typeface="Times New Roman"/>
              </a:rPr>
              <a:t>individualmente,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collettivamente ed </a:t>
            </a:r>
            <a:r>
              <a:rPr sz="1200" dirty="0">
                <a:latin typeface="Times New Roman"/>
                <a:cs typeface="Times New Roman"/>
              </a:rPr>
              <a:t>in  </a:t>
            </a:r>
            <a:r>
              <a:rPr sz="1200" spc="-5" dirty="0">
                <a:latin typeface="Times New Roman"/>
                <a:cs typeface="Times New Roman"/>
              </a:rPr>
              <a:t>associazione con </a:t>
            </a:r>
            <a:r>
              <a:rPr sz="1200" dirty="0">
                <a:latin typeface="Times New Roman"/>
                <a:cs typeface="Times New Roman"/>
              </a:rPr>
              <a:t>i Sette Spiriti </a:t>
            </a:r>
            <a:r>
              <a:rPr sz="1200" spc="-5" dirty="0">
                <a:latin typeface="Times New Roman"/>
                <a:cs typeface="Times New Roman"/>
              </a:rPr>
              <a:t>Maestri essi possono riprodurre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creare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altri </a:t>
            </a:r>
            <a:r>
              <a:rPr sz="1200" spc="-10" dirty="0">
                <a:latin typeface="Times New Roman"/>
                <a:cs typeface="Times New Roman"/>
              </a:rPr>
              <a:t>esseri </a:t>
            </a:r>
            <a:r>
              <a:rPr sz="1200" spc="-5" dirty="0">
                <a:latin typeface="Times New Roman"/>
                <a:cs typeface="Times New Roman"/>
              </a:rPr>
              <a:t>simili </a:t>
            </a:r>
            <a:r>
              <a:rPr sz="1200" dirty="0">
                <a:latin typeface="Times New Roman"/>
                <a:cs typeface="Times New Roman"/>
              </a:rPr>
              <a:t>a loro, e lo </a:t>
            </a:r>
            <a:r>
              <a:rPr sz="1200" spc="-5" dirty="0">
                <a:latin typeface="Times New Roman"/>
                <a:cs typeface="Times New Roman"/>
              </a:rPr>
              <a:t>fanno. </a:t>
            </a:r>
            <a:r>
              <a:rPr sz="1200" dirty="0">
                <a:latin typeface="Times New Roman"/>
                <a:cs typeface="Times New Roman"/>
              </a:rPr>
              <a:t>Tale è </a:t>
            </a:r>
            <a:r>
              <a:rPr sz="1200" spc="-5" dirty="0">
                <a:latin typeface="Times New Roman"/>
                <a:cs typeface="Times New Roman"/>
              </a:rPr>
              <a:t>l’origine </a:t>
            </a:r>
            <a:r>
              <a:rPr sz="1200" dirty="0">
                <a:latin typeface="Times New Roman"/>
                <a:cs typeface="Times New Roman"/>
              </a:rPr>
              <a:t>dei  </a:t>
            </a:r>
            <a:r>
              <a:rPr sz="1200" spc="-5" dirty="0">
                <a:latin typeface="Times New Roman"/>
                <a:cs typeface="Times New Roman"/>
              </a:rPr>
              <a:t>Centri Supremi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Potere del grande </a:t>
            </a:r>
            <a:r>
              <a:rPr sz="1200" dirty="0">
                <a:latin typeface="Times New Roman"/>
                <a:cs typeface="Times New Roman"/>
              </a:rPr>
              <a:t>Universo, che </a:t>
            </a:r>
            <a:r>
              <a:rPr sz="1200" spc="-5" dirty="0">
                <a:latin typeface="Times New Roman"/>
                <a:cs typeface="Times New Roman"/>
              </a:rPr>
              <a:t>operano nei </a:t>
            </a:r>
            <a:r>
              <a:rPr sz="1200" dirty="0">
                <a:latin typeface="Times New Roman"/>
                <a:cs typeface="Times New Roman"/>
              </a:rPr>
              <a:t>sette </a:t>
            </a:r>
            <a:r>
              <a:rPr sz="1200" spc="-5" dirty="0">
                <a:latin typeface="Times New Roman"/>
                <a:cs typeface="Times New Roman"/>
              </a:rPr>
              <a:t>gruppi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seguenti: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00">
              <a:latin typeface="Times New Roman"/>
              <a:cs typeface="Times New Roman"/>
            </a:endParaRPr>
          </a:p>
          <a:p>
            <a:pPr marL="508000">
              <a:lnSpc>
                <a:spcPct val="1000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(320.6) 29:2.2 </a:t>
            </a:r>
            <a:r>
              <a:rPr sz="1200" dirty="0">
                <a:latin typeface="Times New Roman"/>
                <a:cs typeface="Times New Roman"/>
              </a:rPr>
              <a:t>1. </a:t>
            </a:r>
            <a:r>
              <a:rPr sz="1200" spc="-5" dirty="0">
                <a:latin typeface="Times New Roman"/>
                <a:cs typeface="Times New Roman"/>
              </a:rPr>
              <a:t>Supervisori Supremi dei</a:t>
            </a:r>
            <a:r>
              <a:rPr sz="1200" spc="-18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Centri.</a:t>
            </a:r>
            <a:endParaRPr sz="1200">
              <a:latin typeface="Times New Roman"/>
              <a:cs typeface="Times New Roman"/>
            </a:endParaRPr>
          </a:p>
          <a:p>
            <a:pPr marL="508000">
              <a:lnSpc>
                <a:spcPct val="100000"/>
              </a:lnSpc>
              <a:spcBef>
                <a:spcPts val="134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(320.7) 29:2.3 </a:t>
            </a:r>
            <a:r>
              <a:rPr sz="1200" dirty="0">
                <a:latin typeface="Times New Roman"/>
                <a:cs typeface="Times New Roman"/>
              </a:rPr>
              <a:t>2. Centri di</a:t>
            </a:r>
            <a:r>
              <a:rPr sz="1200" spc="-1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Havona.</a:t>
            </a:r>
            <a:endParaRPr sz="1200">
              <a:latin typeface="Times New Roman"/>
              <a:cs typeface="Times New Roman"/>
            </a:endParaRPr>
          </a:p>
          <a:p>
            <a:pPr marL="508000">
              <a:lnSpc>
                <a:spcPct val="100000"/>
              </a:lnSpc>
              <a:spcBef>
                <a:spcPts val="134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(320.8) 29:2.4 </a:t>
            </a:r>
            <a:r>
              <a:rPr sz="1200" dirty="0">
                <a:latin typeface="Times New Roman"/>
                <a:cs typeface="Times New Roman"/>
              </a:rPr>
              <a:t>3. Centri </a:t>
            </a:r>
            <a:r>
              <a:rPr sz="1200" spc="-5" dirty="0">
                <a:latin typeface="Times New Roman"/>
                <a:cs typeface="Times New Roman"/>
              </a:rPr>
              <a:t>dei</a:t>
            </a:r>
            <a:r>
              <a:rPr sz="1200" spc="-1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Superuniversi.</a:t>
            </a:r>
            <a:endParaRPr sz="1200">
              <a:latin typeface="Times New Roman"/>
              <a:cs typeface="Times New Roman"/>
            </a:endParaRPr>
          </a:p>
          <a:p>
            <a:pPr marL="508000">
              <a:lnSpc>
                <a:spcPct val="100000"/>
              </a:lnSpc>
              <a:spcBef>
                <a:spcPts val="133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(320.9) 29:2.5 </a:t>
            </a:r>
            <a:r>
              <a:rPr sz="1200" dirty="0">
                <a:latin typeface="Times New Roman"/>
                <a:cs typeface="Times New Roman"/>
              </a:rPr>
              <a:t>4. Centri </a:t>
            </a:r>
            <a:r>
              <a:rPr sz="1200" spc="-5" dirty="0">
                <a:latin typeface="Times New Roman"/>
                <a:cs typeface="Times New Roman"/>
              </a:rPr>
              <a:t>degli Universi</a:t>
            </a:r>
            <a:r>
              <a:rPr sz="1200" spc="-1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Locali.</a:t>
            </a:r>
            <a:endParaRPr sz="1200">
              <a:latin typeface="Times New Roman"/>
              <a:cs typeface="Times New Roman"/>
            </a:endParaRPr>
          </a:p>
          <a:p>
            <a:pPr marL="508000">
              <a:lnSpc>
                <a:spcPct val="100000"/>
              </a:lnSpc>
              <a:spcBef>
                <a:spcPts val="134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(320.10) 29:2.6 </a:t>
            </a:r>
            <a:r>
              <a:rPr sz="1200" dirty="0">
                <a:latin typeface="Times New Roman"/>
                <a:cs typeface="Times New Roman"/>
              </a:rPr>
              <a:t>5. Centri </a:t>
            </a:r>
            <a:r>
              <a:rPr sz="1200" spc="-5" dirty="0">
                <a:latin typeface="Times New Roman"/>
                <a:cs typeface="Times New Roman"/>
              </a:rPr>
              <a:t>delle</a:t>
            </a:r>
            <a:r>
              <a:rPr sz="1200" spc="-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Costellazioni.</a:t>
            </a:r>
            <a:endParaRPr sz="1200">
              <a:latin typeface="Times New Roman"/>
              <a:cs typeface="Times New Roman"/>
            </a:endParaRPr>
          </a:p>
          <a:p>
            <a:pPr marL="508000">
              <a:lnSpc>
                <a:spcPct val="100000"/>
              </a:lnSpc>
              <a:spcBef>
                <a:spcPts val="133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(320.11) 29:2.7 </a:t>
            </a:r>
            <a:r>
              <a:rPr sz="1200" dirty="0">
                <a:latin typeface="Times New Roman"/>
                <a:cs typeface="Times New Roman"/>
              </a:rPr>
              <a:t>6. Centri </a:t>
            </a:r>
            <a:r>
              <a:rPr sz="1200" spc="-5" dirty="0">
                <a:latin typeface="Times New Roman"/>
                <a:cs typeface="Times New Roman"/>
              </a:rPr>
              <a:t>dei</a:t>
            </a:r>
            <a:r>
              <a:rPr sz="1200" spc="-204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Sistemi.</a:t>
            </a:r>
            <a:endParaRPr sz="1200">
              <a:latin typeface="Times New Roman"/>
              <a:cs typeface="Times New Roman"/>
            </a:endParaRPr>
          </a:p>
          <a:p>
            <a:pPr marL="508000">
              <a:lnSpc>
                <a:spcPct val="100000"/>
              </a:lnSpc>
              <a:spcBef>
                <a:spcPts val="134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(320.12) 29:2.8 </a:t>
            </a:r>
            <a:r>
              <a:rPr sz="1200" dirty="0">
                <a:latin typeface="Times New Roman"/>
                <a:cs typeface="Times New Roman"/>
              </a:rPr>
              <a:t>7. Centri Non</a:t>
            </a:r>
            <a:r>
              <a:rPr sz="1200" spc="-1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Classificati.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50800" marR="431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(321.1) 29:2.9 </a:t>
            </a:r>
            <a:r>
              <a:rPr sz="1200" spc="-5" dirty="0">
                <a:latin typeface="Times New Roman"/>
                <a:cs typeface="Times New Roman"/>
              </a:rPr>
              <a:t>Questi centri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potere, come </a:t>
            </a:r>
            <a:r>
              <a:rPr sz="1200" dirty="0">
                <a:latin typeface="Times New Roman"/>
                <a:cs typeface="Times New Roman"/>
              </a:rPr>
              <a:t>pure i </a:t>
            </a:r>
            <a:r>
              <a:rPr sz="1200" spc="-5" dirty="0">
                <a:latin typeface="Times New Roman"/>
                <a:cs typeface="Times New Roman"/>
              </a:rPr>
              <a:t>Direttori Supremi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Potere, sono esseri </a:t>
            </a:r>
            <a:r>
              <a:rPr sz="1200" dirty="0">
                <a:latin typeface="Times New Roman"/>
                <a:cs typeface="Times New Roman"/>
              </a:rPr>
              <a:t>con </a:t>
            </a:r>
            <a:r>
              <a:rPr sz="1200" spc="-5" dirty="0">
                <a:latin typeface="Times New Roman"/>
                <a:cs typeface="Times New Roman"/>
              </a:rPr>
              <a:t>grande </a:t>
            </a:r>
            <a:r>
              <a:rPr sz="1200" dirty="0">
                <a:latin typeface="Times New Roman"/>
                <a:cs typeface="Times New Roman"/>
              </a:rPr>
              <a:t>libertà di volontà e d’azione. </a:t>
            </a:r>
            <a:r>
              <a:rPr sz="1200" spc="-5" dirty="0">
                <a:latin typeface="Times New Roman"/>
                <a:cs typeface="Times New Roman"/>
              </a:rPr>
              <a:t>Essi  sono </a:t>
            </a:r>
            <a:r>
              <a:rPr sz="1200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dotati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personalità della Terza Sorgente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rivelano </a:t>
            </a:r>
            <a:r>
              <a:rPr sz="1200" dirty="0">
                <a:latin typeface="Times New Roman"/>
                <a:cs typeface="Times New Roman"/>
              </a:rPr>
              <a:t>un’indiscussa </a:t>
            </a:r>
            <a:r>
              <a:rPr sz="1200" spc="-5" dirty="0">
                <a:latin typeface="Times New Roman"/>
                <a:cs typeface="Times New Roman"/>
              </a:rPr>
              <a:t>capacità </a:t>
            </a:r>
            <a:r>
              <a:rPr sz="1200" dirty="0">
                <a:latin typeface="Times New Roman"/>
                <a:cs typeface="Times New Roman"/>
              </a:rPr>
              <a:t>volitiva d’ordine </a:t>
            </a:r>
            <a:r>
              <a:rPr sz="1200" spc="-5" dirty="0">
                <a:latin typeface="Times New Roman"/>
                <a:cs typeface="Times New Roman"/>
              </a:rPr>
              <a:t>elevato. Questi </a:t>
            </a:r>
            <a:r>
              <a:rPr sz="1200" dirty="0">
                <a:latin typeface="Times New Roman"/>
                <a:cs typeface="Times New Roman"/>
              </a:rPr>
              <a:t>centri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che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56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562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210550" cy="40741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5588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dirigono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sistema del </a:t>
            </a:r>
            <a:r>
              <a:rPr sz="1200" dirty="0">
                <a:latin typeface="Times New Roman"/>
                <a:cs typeface="Times New Roman"/>
              </a:rPr>
              <a:t>potere dell’Universo possiedono una </a:t>
            </a:r>
            <a:r>
              <a:rPr sz="1200" spc="-5" dirty="0">
                <a:latin typeface="Times New Roman"/>
                <a:cs typeface="Times New Roman"/>
              </a:rPr>
              <a:t>squisita dotazione d’intelligenza. </a:t>
            </a:r>
            <a:r>
              <a:rPr sz="1200" dirty="0">
                <a:latin typeface="Times New Roman"/>
                <a:cs typeface="Times New Roman"/>
              </a:rPr>
              <a:t>Essi sono </a:t>
            </a:r>
            <a:r>
              <a:rPr sz="1200" spc="-5" dirty="0">
                <a:latin typeface="Times New Roman"/>
                <a:cs typeface="Times New Roman"/>
              </a:rPr>
              <a:t>l’intelletto del sistema del  potere del grande </a:t>
            </a:r>
            <a:r>
              <a:rPr sz="1200" dirty="0">
                <a:latin typeface="Times New Roman"/>
                <a:cs typeface="Times New Roman"/>
              </a:rPr>
              <a:t>Universo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segreto </a:t>
            </a:r>
            <a:r>
              <a:rPr sz="1200" dirty="0">
                <a:latin typeface="Times New Roman"/>
                <a:cs typeface="Times New Roman"/>
              </a:rPr>
              <a:t>della tecnica </a:t>
            </a:r>
            <a:r>
              <a:rPr sz="1200" spc="-5" dirty="0">
                <a:latin typeface="Times New Roman"/>
                <a:cs typeface="Times New Roman"/>
              </a:rPr>
              <a:t>del controllo mentale </a:t>
            </a:r>
            <a:r>
              <a:rPr sz="1200" dirty="0">
                <a:latin typeface="Times New Roman"/>
                <a:cs typeface="Times New Roman"/>
              </a:rPr>
              <a:t>di tutta l’immensa </a:t>
            </a:r>
            <a:r>
              <a:rPr sz="1200" spc="-5" dirty="0">
                <a:latin typeface="Times New Roman"/>
                <a:cs typeface="Times New Roman"/>
              </a:rPr>
              <a:t>rete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vaste </a:t>
            </a:r>
            <a:r>
              <a:rPr sz="1200" dirty="0">
                <a:latin typeface="Times New Roman"/>
                <a:cs typeface="Times New Roman"/>
              </a:rPr>
              <a:t>funzioni </a:t>
            </a:r>
            <a:r>
              <a:rPr sz="1200" spc="-5" dirty="0">
                <a:latin typeface="Times New Roman"/>
                <a:cs typeface="Times New Roman"/>
              </a:rPr>
              <a:t>esercitate dai  Controllori Fisici Maestri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dai Supervisori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Potere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Morontiale.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15875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(321.2) 29:2.10 </a:t>
            </a:r>
            <a:r>
              <a:rPr sz="1200" dirty="0">
                <a:latin typeface="Times New Roman"/>
                <a:cs typeface="Times New Roman"/>
              </a:rPr>
              <a:t>1. </a:t>
            </a:r>
            <a:r>
              <a:rPr sz="1200" i="1" spc="-5" dirty="0">
                <a:latin typeface="Times New Roman"/>
                <a:cs typeface="Times New Roman"/>
              </a:rPr>
              <a:t>Supervisori Supremi dei Centri. </a:t>
            </a:r>
            <a:r>
              <a:rPr sz="1200" spc="-5" dirty="0">
                <a:latin typeface="Times New Roman"/>
                <a:cs typeface="Times New Roman"/>
              </a:rPr>
              <a:t>Questi </a:t>
            </a:r>
            <a:r>
              <a:rPr sz="1200" dirty="0">
                <a:latin typeface="Times New Roman"/>
                <a:cs typeface="Times New Roman"/>
              </a:rPr>
              <a:t>sette </a:t>
            </a:r>
            <a:r>
              <a:rPr sz="1200" spc="-5" dirty="0">
                <a:latin typeface="Times New Roman"/>
                <a:cs typeface="Times New Roman"/>
              </a:rPr>
              <a:t>coordinati ed </a:t>
            </a:r>
            <a:r>
              <a:rPr sz="1200" dirty="0">
                <a:latin typeface="Times New Roman"/>
                <a:cs typeface="Times New Roman"/>
              </a:rPr>
              <a:t>associati dei </a:t>
            </a:r>
            <a:r>
              <a:rPr sz="1200" spc="-5" dirty="0">
                <a:latin typeface="Times New Roman"/>
                <a:cs typeface="Times New Roman"/>
              </a:rPr>
              <a:t>Direttori </a:t>
            </a:r>
            <a:r>
              <a:rPr sz="1200" dirty="0">
                <a:latin typeface="Times New Roman"/>
                <a:cs typeface="Times New Roman"/>
              </a:rPr>
              <a:t>Supremi di </a:t>
            </a:r>
            <a:r>
              <a:rPr sz="1200" spc="-5" dirty="0">
                <a:latin typeface="Times New Roman"/>
                <a:cs typeface="Times New Roman"/>
              </a:rPr>
              <a:t>Potere </a:t>
            </a:r>
            <a:r>
              <a:rPr sz="1200" dirty="0">
                <a:latin typeface="Times New Roman"/>
                <a:cs typeface="Times New Roman"/>
              </a:rPr>
              <a:t>sono i </a:t>
            </a:r>
            <a:r>
              <a:rPr sz="1200" spc="-5" dirty="0">
                <a:latin typeface="Times New Roman"/>
                <a:cs typeface="Times New Roman"/>
              </a:rPr>
              <a:t>regolatori  dei circuiti maestri dell’energia del grande </a:t>
            </a:r>
            <a:r>
              <a:rPr sz="1200" dirty="0">
                <a:latin typeface="Times New Roman"/>
                <a:cs typeface="Times New Roman"/>
              </a:rPr>
              <a:t>Universo. </a:t>
            </a:r>
            <a:r>
              <a:rPr sz="1200" spc="-5" dirty="0">
                <a:latin typeface="Times New Roman"/>
                <a:cs typeface="Times New Roman"/>
              </a:rPr>
              <a:t>Ogni </a:t>
            </a:r>
            <a:r>
              <a:rPr sz="1200" dirty="0">
                <a:latin typeface="Times New Roman"/>
                <a:cs typeface="Times New Roman"/>
              </a:rPr>
              <a:t>supervisore </a:t>
            </a:r>
            <a:r>
              <a:rPr sz="1200" spc="-5" dirty="0">
                <a:latin typeface="Times New Roman"/>
                <a:cs typeface="Times New Roman"/>
              </a:rPr>
              <a:t>dei centri </a:t>
            </a:r>
            <a:r>
              <a:rPr sz="1200" dirty="0">
                <a:latin typeface="Times New Roman"/>
                <a:cs typeface="Times New Roman"/>
              </a:rPr>
              <a:t>ha la sua sede </a:t>
            </a:r>
            <a:r>
              <a:rPr sz="1200" spc="-5" dirty="0">
                <a:latin typeface="Times New Roman"/>
                <a:cs typeface="Times New Roman"/>
              </a:rPr>
              <a:t>su </a:t>
            </a:r>
            <a:r>
              <a:rPr sz="1200" dirty="0">
                <a:latin typeface="Times New Roman"/>
                <a:cs typeface="Times New Roman"/>
              </a:rPr>
              <a:t>uno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mondi </a:t>
            </a:r>
            <a:r>
              <a:rPr sz="1200" spc="-5" dirty="0">
                <a:latin typeface="Times New Roman"/>
                <a:cs typeface="Times New Roman"/>
              </a:rPr>
              <a:t>speciali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Sette  Esecutivi Supremi, </a:t>
            </a:r>
            <a:r>
              <a:rPr sz="1200" dirty="0">
                <a:latin typeface="Times New Roman"/>
                <a:cs typeface="Times New Roman"/>
              </a:rPr>
              <a:t>lavorando in </a:t>
            </a:r>
            <a:r>
              <a:rPr sz="1200" spc="-5" dirty="0">
                <a:latin typeface="Times New Roman"/>
                <a:cs typeface="Times New Roman"/>
              </a:rPr>
              <a:t>stretta associazione con questi </a:t>
            </a:r>
            <a:r>
              <a:rPr sz="1200" dirty="0">
                <a:latin typeface="Times New Roman"/>
                <a:cs typeface="Times New Roman"/>
              </a:rPr>
              <a:t>coordinatori </a:t>
            </a:r>
            <a:r>
              <a:rPr sz="1200" spc="-5" dirty="0">
                <a:latin typeface="Times New Roman"/>
                <a:cs typeface="Times New Roman"/>
              </a:rPr>
              <a:t>degli affari generali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dell’Universo.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88900" marR="41719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(321.3) 29:2.11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Direttori </a:t>
            </a:r>
            <a:r>
              <a:rPr sz="1200" dirty="0">
                <a:latin typeface="Times New Roman"/>
                <a:cs typeface="Times New Roman"/>
              </a:rPr>
              <a:t>Supremi di </a:t>
            </a:r>
            <a:r>
              <a:rPr sz="1200" spc="-5" dirty="0">
                <a:latin typeface="Times New Roman"/>
                <a:cs typeface="Times New Roman"/>
              </a:rPr>
              <a:t>Potere ed </a:t>
            </a:r>
            <a:r>
              <a:rPr sz="1200" dirty="0">
                <a:latin typeface="Times New Roman"/>
                <a:cs typeface="Times New Roman"/>
              </a:rPr>
              <a:t>i Supervisori </a:t>
            </a:r>
            <a:r>
              <a:rPr sz="1200" spc="-5" dirty="0">
                <a:latin typeface="Times New Roman"/>
                <a:cs typeface="Times New Roman"/>
              </a:rPr>
              <a:t>Supremi dei Centri operano sia </a:t>
            </a:r>
            <a:r>
              <a:rPr sz="1200" dirty="0">
                <a:latin typeface="Times New Roman"/>
                <a:cs typeface="Times New Roman"/>
              </a:rPr>
              <a:t>individualmente </a:t>
            </a:r>
            <a:r>
              <a:rPr sz="1200" spc="-5" dirty="0">
                <a:latin typeface="Times New Roman"/>
                <a:cs typeface="Times New Roman"/>
              </a:rPr>
              <a:t>che congiuntamente  riguardo </a:t>
            </a:r>
            <a:r>
              <a:rPr sz="1200" dirty="0">
                <a:latin typeface="Times New Roman"/>
                <a:cs typeface="Times New Roman"/>
              </a:rPr>
              <a:t>a tutti i </a:t>
            </a:r>
            <a:r>
              <a:rPr sz="1200" spc="-5" dirty="0">
                <a:latin typeface="Times New Roman"/>
                <a:cs typeface="Times New Roman"/>
              </a:rPr>
              <a:t>fenomeni cosmici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producono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sotto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livelli dell’ “energia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gravità”. </a:t>
            </a:r>
            <a:r>
              <a:rPr sz="1200" dirty="0">
                <a:latin typeface="Times New Roman"/>
                <a:cs typeface="Times New Roman"/>
              </a:rPr>
              <a:t>Quando </a:t>
            </a:r>
            <a:r>
              <a:rPr sz="1200" spc="-5" dirty="0">
                <a:latin typeface="Times New Roman"/>
                <a:cs typeface="Times New Roman"/>
              </a:rPr>
              <a:t>agiscono </a:t>
            </a:r>
            <a:r>
              <a:rPr sz="1200" dirty="0">
                <a:latin typeface="Times New Roman"/>
                <a:cs typeface="Times New Roman"/>
              </a:rPr>
              <a:t>in  </a:t>
            </a:r>
            <a:r>
              <a:rPr sz="1200" spc="-5" dirty="0">
                <a:latin typeface="Times New Roman"/>
                <a:cs typeface="Times New Roman"/>
              </a:rPr>
              <a:t>collegamento, questi </a:t>
            </a:r>
            <a:r>
              <a:rPr sz="1200" dirty="0">
                <a:latin typeface="Times New Roman"/>
                <a:cs typeface="Times New Roman"/>
              </a:rPr>
              <a:t>quattordici </a:t>
            </a:r>
            <a:r>
              <a:rPr sz="1200" spc="-5" dirty="0">
                <a:latin typeface="Times New Roman"/>
                <a:cs typeface="Times New Roman"/>
              </a:rPr>
              <a:t>esseri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potere dell’Universo </a:t>
            </a:r>
            <a:r>
              <a:rPr sz="1200" dirty="0">
                <a:latin typeface="Times New Roman"/>
                <a:cs typeface="Times New Roman"/>
              </a:rPr>
              <a:t>quello che i Sette </a:t>
            </a:r>
            <a:r>
              <a:rPr sz="1200" spc="-5" dirty="0">
                <a:latin typeface="Times New Roman"/>
                <a:cs typeface="Times New Roman"/>
              </a:rPr>
              <a:t>Esecutivi Supremi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per gli affari  generali </a:t>
            </a:r>
            <a:r>
              <a:rPr sz="1200" dirty="0">
                <a:latin typeface="Times New Roman"/>
                <a:cs typeface="Times New Roman"/>
              </a:rPr>
              <a:t>dell’Universo e </a:t>
            </a:r>
            <a:r>
              <a:rPr sz="1200" spc="-5" dirty="0">
                <a:latin typeface="Times New Roman"/>
                <a:cs typeface="Times New Roman"/>
              </a:rPr>
              <a:t>quello che </a:t>
            </a:r>
            <a:r>
              <a:rPr sz="1200" dirty="0">
                <a:latin typeface="Times New Roman"/>
                <a:cs typeface="Times New Roman"/>
              </a:rPr>
              <a:t>i Sette Spiriti </a:t>
            </a:r>
            <a:r>
              <a:rPr sz="1200" spc="-5" dirty="0">
                <a:latin typeface="Times New Roman"/>
                <a:cs typeface="Times New Roman"/>
              </a:rPr>
              <a:t>Maestri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la mente </a:t>
            </a:r>
            <a:r>
              <a:rPr sz="1200" spc="-5" dirty="0">
                <a:latin typeface="Times New Roman"/>
                <a:cs typeface="Times New Roman"/>
              </a:rPr>
              <a:t>cosmica.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7810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(321.4) 29:2.12 </a:t>
            </a:r>
            <a:r>
              <a:rPr sz="1200" dirty="0">
                <a:latin typeface="Times New Roman"/>
                <a:cs typeface="Times New Roman"/>
              </a:rPr>
              <a:t>2. </a:t>
            </a:r>
            <a:r>
              <a:rPr sz="1200" i="1" spc="-5" dirty="0">
                <a:latin typeface="Times New Roman"/>
                <a:cs typeface="Times New Roman"/>
              </a:rPr>
              <a:t>Centri </a:t>
            </a:r>
            <a:r>
              <a:rPr sz="1200" i="1" dirty="0">
                <a:latin typeface="Times New Roman"/>
                <a:cs typeface="Times New Roman"/>
              </a:rPr>
              <a:t>di </a:t>
            </a:r>
            <a:r>
              <a:rPr sz="1200" i="1" spc="-5" dirty="0">
                <a:latin typeface="Times New Roman"/>
                <a:cs typeface="Times New Roman"/>
              </a:rPr>
              <a:t>Havona. </a:t>
            </a:r>
            <a:r>
              <a:rPr sz="1200" dirty="0">
                <a:latin typeface="Times New Roman"/>
                <a:cs typeface="Times New Roman"/>
              </a:rPr>
              <a:t>Prima </a:t>
            </a:r>
            <a:r>
              <a:rPr sz="1200" spc="-5" dirty="0">
                <a:latin typeface="Times New Roman"/>
                <a:cs typeface="Times New Roman"/>
              </a:rPr>
              <a:t>della creazione degli Universi del </a:t>
            </a:r>
            <a:r>
              <a:rPr sz="1200" dirty="0">
                <a:latin typeface="Times New Roman"/>
                <a:cs typeface="Times New Roman"/>
              </a:rPr>
              <a:t>tempo e </a:t>
            </a:r>
            <a:r>
              <a:rPr sz="1200" spc="-5" dirty="0">
                <a:latin typeface="Times New Roman"/>
                <a:cs typeface="Times New Roman"/>
              </a:rPr>
              <a:t>dello </a:t>
            </a:r>
            <a:r>
              <a:rPr sz="1200" dirty="0">
                <a:latin typeface="Times New Roman"/>
                <a:cs typeface="Times New Roman"/>
              </a:rPr>
              <a:t>spazio i </a:t>
            </a:r>
            <a:r>
              <a:rPr sz="1200" spc="-5" dirty="0">
                <a:latin typeface="Times New Roman"/>
                <a:cs typeface="Times New Roman"/>
              </a:rPr>
              <a:t>centri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potere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erano necessari 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Havona, </a:t>
            </a:r>
            <a:r>
              <a:rPr sz="1200" dirty="0">
                <a:latin typeface="Times New Roman"/>
                <a:cs typeface="Times New Roman"/>
              </a:rPr>
              <a:t>ma da questi tempi lontanissimi un </a:t>
            </a:r>
            <a:r>
              <a:rPr sz="1200" spc="-5" dirty="0">
                <a:latin typeface="Times New Roman"/>
                <a:cs typeface="Times New Roman"/>
              </a:rPr>
              <a:t>milione </a:t>
            </a:r>
            <a:r>
              <a:rPr sz="1200" dirty="0">
                <a:latin typeface="Times New Roman"/>
                <a:cs typeface="Times New Roman"/>
              </a:rPr>
              <a:t>di loro </a:t>
            </a:r>
            <a:r>
              <a:rPr sz="1200" spc="-5" dirty="0">
                <a:latin typeface="Times New Roman"/>
                <a:cs typeface="Times New Roman"/>
              </a:rPr>
              <a:t>hanno </a:t>
            </a:r>
            <a:r>
              <a:rPr sz="1200" dirty="0">
                <a:latin typeface="Times New Roman"/>
                <a:cs typeface="Times New Roman"/>
              </a:rPr>
              <a:t>sempre </a:t>
            </a:r>
            <a:r>
              <a:rPr sz="1200" spc="-5" dirty="0">
                <a:latin typeface="Times New Roman"/>
                <a:cs typeface="Times New Roman"/>
              </a:rPr>
              <a:t>operato </a:t>
            </a:r>
            <a:r>
              <a:rPr sz="1200" dirty="0">
                <a:latin typeface="Times New Roman"/>
                <a:cs typeface="Times New Roman"/>
              </a:rPr>
              <a:t>nella </a:t>
            </a:r>
            <a:r>
              <a:rPr sz="1200" spc="-5" dirty="0">
                <a:latin typeface="Times New Roman"/>
                <a:cs typeface="Times New Roman"/>
              </a:rPr>
              <a:t>creazione centrale, avendo ogni </a:t>
            </a:r>
            <a:r>
              <a:rPr sz="1200" spc="5" dirty="0">
                <a:latin typeface="Times New Roman"/>
                <a:cs typeface="Times New Roman"/>
              </a:rPr>
              <a:t>centro </a:t>
            </a:r>
            <a:r>
              <a:rPr sz="1200" dirty="0">
                <a:latin typeface="Times New Roman"/>
                <a:cs typeface="Times New Roman"/>
              </a:rPr>
              <a:t>la  </a:t>
            </a:r>
            <a:r>
              <a:rPr sz="1200" spc="-5" dirty="0">
                <a:latin typeface="Times New Roman"/>
                <a:cs typeface="Times New Roman"/>
              </a:rPr>
              <a:t>supervisione </a:t>
            </a:r>
            <a:r>
              <a:rPr sz="1200" dirty="0">
                <a:latin typeface="Times New Roman"/>
                <a:cs typeface="Times New Roman"/>
              </a:rPr>
              <a:t>di mille mondi di </a:t>
            </a:r>
            <a:r>
              <a:rPr sz="1200" spc="-5" dirty="0">
                <a:latin typeface="Times New Roman"/>
                <a:cs typeface="Times New Roman"/>
              </a:rPr>
              <a:t>Havona. Qui, </a:t>
            </a:r>
            <a:r>
              <a:rPr sz="1200" dirty="0">
                <a:latin typeface="Times New Roman"/>
                <a:cs typeface="Times New Roman"/>
              </a:rPr>
              <a:t>nell’Universo divino, </a:t>
            </a:r>
            <a:r>
              <a:rPr sz="1200" spc="-5" dirty="0">
                <a:latin typeface="Times New Roman"/>
                <a:cs typeface="Times New Roman"/>
              </a:rPr>
              <a:t>c’è </a:t>
            </a:r>
            <a:r>
              <a:rPr sz="1200" dirty="0">
                <a:latin typeface="Times New Roman"/>
                <a:cs typeface="Times New Roman"/>
              </a:rPr>
              <a:t>un controllo </a:t>
            </a:r>
            <a:r>
              <a:rPr sz="1200" spc="-5" dirty="0">
                <a:latin typeface="Times New Roman"/>
                <a:cs typeface="Times New Roman"/>
              </a:rPr>
              <a:t>perfetto dell’energia, </a:t>
            </a:r>
            <a:r>
              <a:rPr sz="1200" dirty="0">
                <a:latin typeface="Times New Roman"/>
                <a:cs typeface="Times New Roman"/>
              </a:rPr>
              <a:t>una condizione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non  </a:t>
            </a:r>
            <a:r>
              <a:rPr sz="1200" spc="-5" dirty="0">
                <a:latin typeface="Times New Roman"/>
                <a:cs typeface="Times New Roman"/>
              </a:rPr>
              <a:t>esiste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nessun’altra </a:t>
            </a:r>
            <a:r>
              <a:rPr sz="1200" dirty="0">
                <a:latin typeface="Times New Roman"/>
                <a:cs typeface="Times New Roman"/>
              </a:rPr>
              <a:t>parte.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perfezione nella </a:t>
            </a:r>
            <a:r>
              <a:rPr sz="1200" dirty="0">
                <a:latin typeface="Times New Roman"/>
                <a:cs typeface="Times New Roman"/>
              </a:rPr>
              <a:t>regolazione </a:t>
            </a:r>
            <a:r>
              <a:rPr sz="1200" spc="-5" dirty="0">
                <a:latin typeface="Times New Roman"/>
                <a:cs typeface="Times New Roman"/>
              </a:rPr>
              <a:t>dell’energia </a:t>
            </a:r>
            <a:r>
              <a:rPr sz="1200" dirty="0">
                <a:latin typeface="Times New Roman"/>
                <a:cs typeface="Times New Roman"/>
              </a:rPr>
              <a:t>è lo </a:t>
            </a:r>
            <a:r>
              <a:rPr sz="1200" spc="-5" dirty="0">
                <a:latin typeface="Times New Roman"/>
                <a:cs typeface="Times New Roman"/>
              </a:rPr>
              <a:t>scopo </a:t>
            </a:r>
            <a:r>
              <a:rPr sz="1200" dirty="0">
                <a:latin typeface="Times New Roman"/>
                <a:cs typeface="Times New Roman"/>
              </a:rPr>
              <a:t>ultimo di </a:t>
            </a:r>
            <a:r>
              <a:rPr sz="1200" spc="-5" dirty="0">
                <a:latin typeface="Times New Roman"/>
                <a:cs typeface="Times New Roman"/>
              </a:rPr>
              <a:t>tutti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centri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potere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1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controllori  </a:t>
            </a:r>
            <a:r>
              <a:rPr sz="1200" dirty="0">
                <a:latin typeface="Times New Roman"/>
                <a:cs typeface="Times New Roman"/>
              </a:rPr>
              <a:t>fisici </a:t>
            </a:r>
            <a:r>
              <a:rPr sz="1200" spc="-5" dirty="0">
                <a:latin typeface="Times New Roman"/>
                <a:cs typeface="Times New Roman"/>
              </a:rPr>
              <a:t>dello </a:t>
            </a:r>
            <a:r>
              <a:rPr sz="1200" dirty="0">
                <a:latin typeface="Times New Roman"/>
                <a:cs typeface="Times New Roman"/>
              </a:rPr>
              <a:t>spazio.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66370" algn="just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(321.5) 29:2.13 </a:t>
            </a:r>
            <a:r>
              <a:rPr sz="1200" dirty="0">
                <a:latin typeface="Times New Roman"/>
                <a:cs typeface="Times New Roman"/>
              </a:rPr>
              <a:t>3. </a:t>
            </a:r>
            <a:r>
              <a:rPr sz="1200" i="1" spc="-5" dirty="0">
                <a:latin typeface="Times New Roman"/>
                <a:cs typeface="Times New Roman"/>
              </a:rPr>
              <a:t>Centri dei Superuniversi. </a:t>
            </a:r>
            <a:r>
              <a:rPr sz="1200" dirty="0">
                <a:latin typeface="Times New Roman"/>
                <a:cs typeface="Times New Roman"/>
              </a:rPr>
              <a:t>Sulla </a:t>
            </a:r>
            <a:r>
              <a:rPr sz="1200" spc="-5" dirty="0">
                <a:latin typeface="Times New Roman"/>
                <a:cs typeface="Times New Roman"/>
              </a:rPr>
              <a:t>sfera capitale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ciascuno dei </a:t>
            </a:r>
            <a:r>
              <a:rPr sz="1200" dirty="0">
                <a:latin typeface="Times New Roman"/>
                <a:cs typeface="Times New Roman"/>
              </a:rPr>
              <a:t>sette </a:t>
            </a:r>
            <a:r>
              <a:rPr sz="1200" spc="-5" dirty="0">
                <a:latin typeface="Times New Roman"/>
                <a:cs typeface="Times New Roman"/>
              </a:rPr>
              <a:t>Superuniversi, </a:t>
            </a:r>
            <a:r>
              <a:rPr sz="1200" dirty="0">
                <a:latin typeface="Times New Roman"/>
                <a:cs typeface="Times New Roman"/>
              </a:rPr>
              <a:t>di cui </a:t>
            </a:r>
            <a:r>
              <a:rPr sz="1200" spc="-5" dirty="0">
                <a:latin typeface="Times New Roman"/>
                <a:cs typeface="Times New Roman"/>
              </a:rPr>
              <a:t>occupano </a:t>
            </a:r>
            <a:r>
              <a:rPr sz="1200" dirty="0">
                <a:latin typeface="Times New Roman"/>
                <a:cs typeface="Times New Roman"/>
              </a:rPr>
              <a:t>un’area enorme, vi  </a:t>
            </a:r>
            <a:r>
              <a:rPr sz="1200" spc="-5" dirty="0">
                <a:latin typeface="Times New Roman"/>
                <a:cs typeface="Times New Roman"/>
              </a:rPr>
              <a:t>sono </a:t>
            </a:r>
            <a:r>
              <a:rPr sz="1200" dirty="0">
                <a:latin typeface="Times New Roman"/>
                <a:cs typeface="Times New Roman"/>
              </a:rPr>
              <a:t>mille </a:t>
            </a:r>
            <a:r>
              <a:rPr sz="1200" spc="-5" dirty="0">
                <a:latin typeface="Times New Roman"/>
                <a:cs typeface="Times New Roman"/>
              </a:rPr>
              <a:t>centri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potere del terzo ordine. </a:t>
            </a:r>
            <a:r>
              <a:rPr sz="1200" dirty="0">
                <a:latin typeface="Times New Roman"/>
                <a:cs typeface="Times New Roman"/>
              </a:rPr>
              <a:t>Tre </a:t>
            </a:r>
            <a:r>
              <a:rPr sz="1200" spc="-5" dirty="0">
                <a:latin typeface="Times New Roman"/>
                <a:cs typeface="Times New Roman"/>
              </a:rPr>
              <a:t>correnti d’energia primaria,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dieci suddivisioni ciascuna, entrano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5" dirty="0">
                <a:latin typeface="Times New Roman"/>
                <a:cs typeface="Times New Roman"/>
              </a:rPr>
              <a:t>questi </a:t>
            </a:r>
            <a:r>
              <a:rPr sz="1200" dirty="0">
                <a:latin typeface="Times New Roman"/>
                <a:cs typeface="Times New Roman"/>
              </a:rPr>
              <a:t>centri  di </a:t>
            </a:r>
            <a:r>
              <a:rPr sz="1200" spc="-5" dirty="0">
                <a:latin typeface="Times New Roman"/>
                <a:cs typeface="Times New Roman"/>
              </a:rPr>
              <a:t>potere,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sette </a:t>
            </a:r>
            <a:r>
              <a:rPr sz="1200" dirty="0">
                <a:latin typeface="Times New Roman"/>
                <a:cs typeface="Times New Roman"/>
              </a:rPr>
              <a:t>circuiti di </a:t>
            </a:r>
            <a:r>
              <a:rPr sz="1200" spc="-5" dirty="0">
                <a:latin typeface="Times New Roman"/>
                <a:cs typeface="Times New Roman"/>
              </a:rPr>
              <a:t>potere specializzati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ben diretti, benché imperfettamente controllati, </a:t>
            </a:r>
            <a:r>
              <a:rPr sz="1200" dirty="0">
                <a:latin typeface="Times New Roman"/>
                <a:cs typeface="Times New Roman"/>
              </a:rPr>
              <a:t>escono </a:t>
            </a:r>
            <a:r>
              <a:rPr sz="1200" spc="-5" dirty="0">
                <a:latin typeface="Times New Roman"/>
                <a:cs typeface="Times New Roman"/>
              </a:rPr>
              <a:t>dalla </a:t>
            </a:r>
            <a:r>
              <a:rPr sz="1200" dirty="0">
                <a:latin typeface="Times New Roman"/>
                <a:cs typeface="Times New Roman"/>
              </a:rPr>
              <a:t>loro sede d’azione  </a:t>
            </a:r>
            <a:r>
              <a:rPr sz="1200" spc="-5" dirty="0">
                <a:latin typeface="Times New Roman"/>
                <a:cs typeface="Times New Roman"/>
              </a:rPr>
              <a:t>congiunta. Questa </a:t>
            </a:r>
            <a:r>
              <a:rPr sz="1200" dirty="0">
                <a:latin typeface="Times New Roman"/>
                <a:cs typeface="Times New Roman"/>
              </a:rPr>
              <a:t>è l’organizzazione </a:t>
            </a:r>
            <a:r>
              <a:rPr sz="1200" spc="-5" dirty="0">
                <a:latin typeface="Times New Roman"/>
                <a:cs typeface="Times New Roman"/>
              </a:rPr>
              <a:t>elettronica del potere </a:t>
            </a:r>
            <a:r>
              <a:rPr sz="1200" dirty="0">
                <a:latin typeface="Times New Roman"/>
                <a:cs typeface="Times New Roman"/>
              </a:rPr>
              <a:t>dell’Universo.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56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563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72450" cy="371919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63500" marR="14097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(321.6) 29:2.14 </a:t>
            </a:r>
            <a:r>
              <a:rPr sz="1200" dirty="0">
                <a:latin typeface="Times New Roman"/>
                <a:cs typeface="Times New Roman"/>
              </a:rPr>
              <a:t>Tutta </a:t>
            </a:r>
            <a:r>
              <a:rPr sz="1200" spc="-5" dirty="0">
                <a:latin typeface="Times New Roman"/>
                <a:cs typeface="Times New Roman"/>
              </a:rPr>
              <a:t>l’energia </a:t>
            </a:r>
            <a:r>
              <a:rPr sz="1200" dirty="0">
                <a:latin typeface="Times New Roman"/>
                <a:cs typeface="Times New Roman"/>
              </a:rPr>
              <a:t>è messa in circuito </a:t>
            </a:r>
            <a:r>
              <a:rPr sz="1200" spc="-5" dirty="0">
                <a:latin typeface="Times New Roman"/>
                <a:cs typeface="Times New Roman"/>
              </a:rPr>
              <a:t>nel ciclo del Paradiso, </a:t>
            </a:r>
            <a:r>
              <a:rPr sz="1200" dirty="0">
                <a:latin typeface="Times New Roman"/>
                <a:cs typeface="Times New Roman"/>
              </a:rPr>
              <a:t>ma i </a:t>
            </a:r>
            <a:r>
              <a:rPr sz="1200" spc="-5" dirty="0">
                <a:latin typeface="Times New Roman"/>
                <a:cs typeface="Times New Roman"/>
              </a:rPr>
              <a:t>Direttori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Potere </a:t>
            </a:r>
            <a:r>
              <a:rPr sz="1200" dirty="0">
                <a:latin typeface="Times New Roman"/>
                <a:cs typeface="Times New Roman"/>
              </a:rPr>
              <a:t>d’Universo </a:t>
            </a:r>
            <a:r>
              <a:rPr sz="1200" i="1" dirty="0">
                <a:latin typeface="Times New Roman"/>
                <a:cs typeface="Times New Roman"/>
              </a:rPr>
              <a:t>dirigono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forze-energie  del Paradiso </a:t>
            </a:r>
            <a:r>
              <a:rPr sz="1200" dirty="0">
                <a:latin typeface="Times New Roman"/>
                <a:cs typeface="Times New Roman"/>
              </a:rPr>
              <a:t>inferiore così come le </a:t>
            </a:r>
            <a:r>
              <a:rPr sz="1200" spc="-5" dirty="0">
                <a:latin typeface="Times New Roman"/>
                <a:cs typeface="Times New Roman"/>
              </a:rPr>
              <a:t>trovano modificate nelle </a:t>
            </a:r>
            <a:r>
              <a:rPr sz="1200" dirty="0">
                <a:latin typeface="Times New Roman"/>
                <a:cs typeface="Times New Roman"/>
              </a:rPr>
              <a:t>funzioni </a:t>
            </a:r>
            <a:r>
              <a:rPr sz="1200" spc="-5" dirty="0">
                <a:latin typeface="Times New Roman"/>
                <a:cs typeface="Times New Roman"/>
              </a:rPr>
              <a:t>spaziali </a:t>
            </a:r>
            <a:r>
              <a:rPr sz="1200" dirty="0">
                <a:latin typeface="Times New Roman"/>
                <a:cs typeface="Times New Roman"/>
              </a:rPr>
              <a:t>dell’Universo </a:t>
            </a:r>
            <a:r>
              <a:rPr sz="1200" spc="-5" dirty="0">
                <a:latin typeface="Times New Roman"/>
                <a:cs typeface="Times New Roman"/>
              </a:rPr>
              <a:t>centrale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dei Superuniversi,  convertendo queste </a:t>
            </a:r>
            <a:r>
              <a:rPr sz="1200" dirty="0">
                <a:latin typeface="Times New Roman"/>
                <a:cs typeface="Times New Roman"/>
              </a:rPr>
              <a:t>energie e </a:t>
            </a:r>
            <a:r>
              <a:rPr sz="1200" spc="-5" dirty="0">
                <a:latin typeface="Times New Roman"/>
                <a:cs typeface="Times New Roman"/>
              </a:rPr>
              <a:t>dirigendole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canali </a:t>
            </a:r>
            <a:r>
              <a:rPr sz="1200" dirty="0">
                <a:latin typeface="Times New Roman"/>
                <a:cs typeface="Times New Roman"/>
              </a:rPr>
              <a:t>d’applicazione utile e costruttiva. C’è </a:t>
            </a:r>
            <a:r>
              <a:rPr sz="1200" spc="-5" dirty="0">
                <a:latin typeface="Times New Roman"/>
                <a:cs typeface="Times New Roman"/>
              </a:rPr>
              <a:t>differenza </a:t>
            </a:r>
            <a:r>
              <a:rPr sz="1200" dirty="0">
                <a:latin typeface="Times New Roman"/>
                <a:cs typeface="Times New Roman"/>
              </a:rPr>
              <a:t>tra </a:t>
            </a:r>
            <a:r>
              <a:rPr sz="1200" spc="-5" dirty="0">
                <a:latin typeface="Times New Roman"/>
                <a:cs typeface="Times New Roman"/>
              </a:rPr>
              <a:t>l’energia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Havona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5" dirty="0">
                <a:latin typeface="Times New Roman"/>
                <a:cs typeface="Times New Roman"/>
              </a:rPr>
              <a:t>le  </a:t>
            </a:r>
            <a:r>
              <a:rPr sz="1200" spc="-5" dirty="0">
                <a:latin typeface="Times New Roman"/>
                <a:cs typeface="Times New Roman"/>
              </a:rPr>
              <a:t>energie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Superuniversi.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carico </a:t>
            </a:r>
            <a:r>
              <a:rPr sz="1200" dirty="0">
                <a:latin typeface="Times New Roman"/>
                <a:cs typeface="Times New Roman"/>
              </a:rPr>
              <a:t>di potere di un </a:t>
            </a:r>
            <a:r>
              <a:rPr sz="1200" spc="-5" dirty="0">
                <a:latin typeface="Times New Roman"/>
                <a:cs typeface="Times New Roman"/>
              </a:rPr>
              <a:t>Superuniverso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costituito </a:t>
            </a:r>
            <a:r>
              <a:rPr sz="1200" dirty="0">
                <a:latin typeface="Times New Roman"/>
                <a:cs typeface="Times New Roman"/>
              </a:rPr>
              <a:t>da tre </a:t>
            </a:r>
            <a:r>
              <a:rPr sz="1200" spc="-5" dirty="0">
                <a:latin typeface="Times New Roman"/>
                <a:cs typeface="Times New Roman"/>
              </a:rPr>
              <a:t>fasi d’energia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dieci suddivisioni ciascuna.  Questo </a:t>
            </a:r>
            <a:r>
              <a:rPr sz="1200" dirty="0">
                <a:latin typeface="Times New Roman"/>
                <a:cs typeface="Times New Roman"/>
              </a:rPr>
              <a:t>triplice </a:t>
            </a:r>
            <a:r>
              <a:rPr sz="1200" spc="-5" dirty="0">
                <a:latin typeface="Times New Roman"/>
                <a:cs typeface="Times New Roman"/>
              </a:rPr>
              <a:t>carico d’energia si diffonde </a:t>
            </a:r>
            <a:r>
              <a:rPr sz="1200" dirty="0">
                <a:latin typeface="Times New Roman"/>
                <a:cs typeface="Times New Roman"/>
              </a:rPr>
              <a:t>in tutto lo spazio del </a:t>
            </a:r>
            <a:r>
              <a:rPr sz="1200" spc="-5" dirty="0">
                <a:latin typeface="Times New Roman"/>
                <a:cs typeface="Times New Roman"/>
              </a:rPr>
              <a:t>grande </a:t>
            </a:r>
            <a:r>
              <a:rPr sz="1200" dirty="0">
                <a:latin typeface="Times New Roman"/>
                <a:cs typeface="Times New Roman"/>
              </a:rPr>
              <a:t>Universo; esso </a:t>
            </a:r>
            <a:r>
              <a:rPr sz="1200" spc="-5" dirty="0">
                <a:latin typeface="Times New Roman"/>
                <a:cs typeface="Times New Roman"/>
              </a:rPr>
              <a:t>assomiglia ad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vasto oceano </a:t>
            </a:r>
            <a:r>
              <a:rPr sz="1200" dirty="0">
                <a:latin typeface="Times New Roman"/>
                <a:cs typeface="Times New Roman"/>
              </a:rPr>
              <a:t>d’energia in  movimento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sommerge e bagna </a:t>
            </a:r>
            <a:r>
              <a:rPr sz="1200" spc="-5" dirty="0">
                <a:latin typeface="Times New Roman"/>
                <a:cs typeface="Times New Roman"/>
              </a:rPr>
              <a:t>interamente ciascuna delle </a:t>
            </a:r>
            <a:r>
              <a:rPr sz="1200" dirty="0">
                <a:latin typeface="Times New Roman"/>
                <a:cs typeface="Times New Roman"/>
              </a:rPr>
              <a:t>sette super-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creazioni.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15494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(321.7) 29:2.15 </a:t>
            </a:r>
            <a:r>
              <a:rPr sz="1200" spc="-5" dirty="0">
                <a:latin typeface="Times New Roman"/>
                <a:cs typeface="Times New Roman"/>
              </a:rPr>
              <a:t>L’organizzazione elettronica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potere dell’Universo </a:t>
            </a:r>
            <a:r>
              <a:rPr sz="1200" dirty="0">
                <a:latin typeface="Times New Roman"/>
                <a:cs typeface="Times New Roman"/>
              </a:rPr>
              <a:t>funziona </a:t>
            </a:r>
            <a:r>
              <a:rPr sz="1200" spc="5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sette </a:t>
            </a:r>
            <a:r>
              <a:rPr sz="1200" spc="-5" dirty="0">
                <a:latin typeface="Times New Roman"/>
                <a:cs typeface="Times New Roman"/>
              </a:rPr>
              <a:t>fasi </a:t>
            </a:r>
            <a:r>
              <a:rPr sz="1200" dirty="0">
                <a:latin typeface="Times New Roman"/>
                <a:cs typeface="Times New Roman"/>
              </a:rPr>
              <a:t>e rivela una sensibilità </a:t>
            </a:r>
            <a:r>
              <a:rPr sz="1200" spc="-5" dirty="0">
                <a:latin typeface="Times New Roman"/>
                <a:cs typeface="Times New Roman"/>
              </a:rPr>
              <a:t>variabile alla gravità  locale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lineare. Questo </a:t>
            </a:r>
            <a:r>
              <a:rPr sz="1200" dirty="0">
                <a:latin typeface="Times New Roman"/>
                <a:cs typeface="Times New Roman"/>
              </a:rPr>
              <a:t>settuplo </a:t>
            </a:r>
            <a:r>
              <a:rPr sz="1200" spc="-5" dirty="0">
                <a:latin typeface="Times New Roman"/>
                <a:cs typeface="Times New Roman"/>
              </a:rPr>
              <a:t>circuito parte dai centri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potere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Superuniverso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pervade ogni supercreazione. Tali </a:t>
            </a:r>
            <a:r>
              <a:rPr sz="1200" dirty="0">
                <a:latin typeface="Times New Roman"/>
                <a:cs typeface="Times New Roman"/>
              </a:rPr>
              <a:t>correnti  </a:t>
            </a:r>
            <a:r>
              <a:rPr sz="1200" spc="-5" dirty="0">
                <a:latin typeface="Times New Roman"/>
                <a:cs typeface="Times New Roman"/>
              </a:rPr>
              <a:t>specializzate del tempo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dello spazio sono dei movimenti d’energia </a:t>
            </a:r>
            <a:r>
              <a:rPr sz="1200" dirty="0">
                <a:latin typeface="Times New Roman"/>
                <a:cs typeface="Times New Roman"/>
              </a:rPr>
              <a:t>definiti e </a:t>
            </a:r>
            <a:r>
              <a:rPr sz="1200" spc="-5" dirty="0">
                <a:latin typeface="Times New Roman"/>
                <a:cs typeface="Times New Roman"/>
              </a:rPr>
              <a:t>localizzati, avviati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diretti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scopi </a:t>
            </a:r>
            <a:r>
              <a:rPr sz="1200" dirty="0">
                <a:latin typeface="Times New Roman"/>
                <a:cs typeface="Times New Roman"/>
              </a:rPr>
              <a:t>specifici, così  </a:t>
            </a:r>
            <a:r>
              <a:rPr sz="1200" spc="-5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Corrente del </a:t>
            </a:r>
            <a:r>
              <a:rPr sz="1200" dirty="0">
                <a:latin typeface="Times New Roman"/>
                <a:cs typeface="Times New Roman"/>
              </a:rPr>
              <a:t>Golfo </a:t>
            </a:r>
            <a:r>
              <a:rPr sz="1200" spc="-5" dirty="0">
                <a:latin typeface="Times New Roman"/>
                <a:cs typeface="Times New Roman"/>
              </a:rPr>
              <a:t>funziona come fenomeno circoscritto </a:t>
            </a:r>
            <a:r>
              <a:rPr sz="1200" dirty="0">
                <a:latin typeface="Times New Roman"/>
                <a:cs typeface="Times New Roman"/>
              </a:rPr>
              <a:t>in mezzo </a:t>
            </a:r>
            <a:r>
              <a:rPr sz="1200" spc="-5" dirty="0">
                <a:latin typeface="Times New Roman"/>
                <a:cs typeface="Times New Roman"/>
              </a:rPr>
              <a:t>all’Oceano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Atlantico.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 marR="431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(321.8) 29:2.16 </a:t>
            </a:r>
            <a:r>
              <a:rPr sz="1200" dirty="0">
                <a:latin typeface="Times New Roman"/>
                <a:cs typeface="Times New Roman"/>
              </a:rPr>
              <a:t>4. </a:t>
            </a:r>
            <a:r>
              <a:rPr sz="1200" i="1" spc="-5" dirty="0">
                <a:latin typeface="Times New Roman"/>
                <a:cs typeface="Times New Roman"/>
              </a:rPr>
              <a:t>Centri degli Universi Locali. </a:t>
            </a:r>
            <a:r>
              <a:rPr sz="1200" dirty="0">
                <a:latin typeface="Times New Roman"/>
                <a:cs typeface="Times New Roman"/>
              </a:rPr>
              <a:t>Sulla </a:t>
            </a:r>
            <a:r>
              <a:rPr sz="1200" spc="-5" dirty="0">
                <a:latin typeface="Times New Roman"/>
                <a:cs typeface="Times New Roman"/>
              </a:rPr>
              <a:t>capitale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ogni </a:t>
            </a:r>
            <a:r>
              <a:rPr sz="1200" dirty="0">
                <a:latin typeface="Times New Roman"/>
                <a:cs typeface="Times New Roman"/>
              </a:rPr>
              <a:t>Universo locale stazionano </a:t>
            </a:r>
            <a:r>
              <a:rPr sz="1200" spc="-5" dirty="0">
                <a:latin typeface="Times New Roman"/>
                <a:cs typeface="Times New Roman"/>
              </a:rPr>
              <a:t>cento </a:t>
            </a:r>
            <a:r>
              <a:rPr sz="1200" dirty="0">
                <a:latin typeface="Times New Roman"/>
                <a:cs typeface="Times New Roman"/>
              </a:rPr>
              <a:t>centri di </a:t>
            </a:r>
            <a:r>
              <a:rPr sz="1200" spc="-5" dirty="0">
                <a:latin typeface="Times New Roman"/>
                <a:cs typeface="Times New Roman"/>
              </a:rPr>
              <a:t>potere del quarto </a:t>
            </a:r>
            <a:r>
              <a:rPr sz="1200" dirty="0">
                <a:latin typeface="Times New Roman"/>
                <a:cs typeface="Times New Roman"/>
              </a:rPr>
              <a:t>ordine.  </a:t>
            </a:r>
            <a:r>
              <a:rPr sz="1200" spc="-5" dirty="0">
                <a:latin typeface="Times New Roman"/>
                <a:cs typeface="Times New Roman"/>
              </a:rPr>
              <a:t>Essi </a:t>
            </a:r>
            <a:r>
              <a:rPr sz="1200" dirty="0">
                <a:latin typeface="Times New Roman"/>
                <a:cs typeface="Times New Roman"/>
              </a:rPr>
              <a:t>funzionano </a:t>
            </a:r>
            <a:r>
              <a:rPr sz="1200" spc="-5" dirty="0">
                <a:latin typeface="Times New Roman"/>
                <a:cs typeface="Times New Roman"/>
              </a:rPr>
              <a:t>per abbassare </a:t>
            </a:r>
            <a:r>
              <a:rPr sz="1200" dirty="0">
                <a:latin typeface="Times New Roman"/>
                <a:cs typeface="Times New Roman"/>
              </a:rPr>
              <a:t>e per modificare in </a:t>
            </a:r>
            <a:r>
              <a:rPr sz="1200" spc="-5" dirty="0">
                <a:latin typeface="Times New Roman"/>
                <a:cs typeface="Times New Roman"/>
              </a:rPr>
              <a:t>altri </a:t>
            </a:r>
            <a:r>
              <a:rPr sz="1200" dirty="0">
                <a:latin typeface="Times New Roman"/>
                <a:cs typeface="Times New Roman"/>
              </a:rPr>
              <a:t>modi i sette </a:t>
            </a:r>
            <a:r>
              <a:rPr sz="1200" spc="-5" dirty="0">
                <a:latin typeface="Times New Roman"/>
                <a:cs typeface="Times New Roman"/>
              </a:rPr>
              <a:t>circuiti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potere che emanano </a:t>
            </a:r>
            <a:r>
              <a:rPr sz="1200" dirty="0">
                <a:latin typeface="Times New Roman"/>
                <a:cs typeface="Times New Roman"/>
              </a:rPr>
              <a:t>dalla </a:t>
            </a:r>
            <a:r>
              <a:rPr sz="1200" spc="-5" dirty="0">
                <a:latin typeface="Times New Roman"/>
                <a:cs typeface="Times New Roman"/>
              </a:rPr>
              <a:t>capitale del Superuniverso,  rendendoli così </a:t>
            </a:r>
            <a:r>
              <a:rPr sz="1200" dirty="0">
                <a:latin typeface="Times New Roman"/>
                <a:cs typeface="Times New Roman"/>
              </a:rPr>
              <a:t>applicabili ai </a:t>
            </a:r>
            <a:r>
              <a:rPr sz="1200" spc="-5" dirty="0">
                <a:latin typeface="Times New Roman"/>
                <a:cs typeface="Times New Roman"/>
              </a:rPr>
              <a:t>servizi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costellazioni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sistemi. </a:t>
            </a:r>
            <a:r>
              <a:rPr sz="1200" spc="-15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catastrofi </a:t>
            </a:r>
            <a:r>
              <a:rPr sz="1200" spc="-5" dirty="0">
                <a:latin typeface="Times New Roman"/>
                <a:cs typeface="Times New Roman"/>
              </a:rPr>
              <a:t>astronomiche </a:t>
            </a:r>
            <a:r>
              <a:rPr sz="1200" dirty="0">
                <a:latin typeface="Times New Roman"/>
                <a:cs typeface="Times New Roman"/>
              </a:rPr>
              <a:t>locali </a:t>
            </a:r>
            <a:r>
              <a:rPr sz="1200" spc="-5" dirty="0">
                <a:latin typeface="Times New Roman"/>
                <a:cs typeface="Times New Roman"/>
              </a:rPr>
              <a:t>dello </a:t>
            </a:r>
            <a:r>
              <a:rPr sz="1200" dirty="0">
                <a:latin typeface="Times New Roman"/>
                <a:cs typeface="Times New Roman"/>
              </a:rPr>
              <a:t>spazio sono di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scarso</a:t>
            </a:r>
            <a:endParaRPr sz="1200">
              <a:latin typeface="Times New Roman"/>
              <a:cs typeface="Times New Roman"/>
            </a:endParaRPr>
          </a:p>
          <a:p>
            <a:pPr marL="63500" marR="308610">
              <a:lnSpc>
                <a:spcPts val="1380"/>
              </a:lnSpc>
              <a:spcBef>
                <a:spcPts val="35"/>
              </a:spcBef>
            </a:pPr>
            <a:r>
              <a:rPr sz="1200" spc="-5" dirty="0">
                <a:latin typeface="Times New Roman"/>
                <a:cs typeface="Times New Roman"/>
              </a:rPr>
              <a:t>interesse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questi centri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potere; </a:t>
            </a:r>
            <a:r>
              <a:rPr sz="1200" dirty="0">
                <a:latin typeface="Times New Roman"/>
                <a:cs typeface="Times New Roman"/>
              </a:rPr>
              <a:t>essi sono </a:t>
            </a:r>
            <a:r>
              <a:rPr sz="1200" spc="-5" dirty="0">
                <a:latin typeface="Times New Roman"/>
                <a:cs typeface="Times New Roman"/>
              </a:rPr>
              <a:t>impegnati nella trasmissione ordinata dell’energia effettiva alle </a:t>
            </a:r>
            <a:r>
              <a:rPr sz="1200" dirty="0">
                <a:latin typeface="Times New Roman"/>
                <a:cs typeface="Times New Roman"/>
              </a:rPr>
              <a:t>costellazioni ed ai  </a:t>
            </a:r>
            <a:r>
              <a:rPr sz="1200" spc="-5" dirty="0">
                <a:latin typeface="Times New Roman"/>
                <a:cs typeface="Times New Roman"/>
              </a:rPr>
              <a:t>sistemi sussidiari, </a:t>
            </a:r>
            <a:r>
              <a:rPr sz="1200" dirty="0">
                <a:latin typeface="Times New Roman"/>
                <a:cs typeface="Times New Roman"/>
              </a:rPr>
              <a:t>e sono di </a:t>
            </a:r>
            <a:r>
              <a:rPr sz="1200" spc="-5" dirty="0">
                <a:latin typeface="Times New Roman"/>
                <a:cs typeface="Times New Roman"/>
              </a:rPr>
              <a:t>grande aiuto ai Figli Creatori </a:t>
            </a:r>
            <a:r>
              <a:rPr sz="1200" dirty="0">
                <a:latin typeface="Times New Roman"/>
                <a:cs typeface="Times New Roman"/>
              </a:rPr>
              <a:t>durante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ultimi tempi </a:t>
            </a:r>
            <a:r>
              <a:rPr sz="1200" spc="-5" dirty="0">
                <a:latin typeface="Times New Roman"/>
                <a:cs typeface="Times New Roman"/>
              </a:rPr>
              <a:t>dell’organizzazione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Universo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</a:t>
            </a:r>
            <a:endParaRPr sz="1200">
              <a:latin typeface="Times New Roman"/>
              <a:cs typeface="Times New Roman"/>
            </a:endParaRPr>
          </a:p>
          <a:p>
            <a:pPr marL="63500" marR="408305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mobilitazione </a:t>
            </a:r>
            <a:r>
              <a:rPr sz="1200" spc="-5" dirty="0">
                <a:latin typeface="Times New Roman"/>
                <a:cs typeface="Times New Roman"/>
              </a:rPr>
              <a:t>dell’energia. Questi centri sono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grado </a:t>
            </a:r>
            <a:r>
              <a:rPr sz="1200" dirty="0">
                <a:latin typeface="Times New Roman"/>
                <a:cs typeface="Times New Roman"/>
              </a:rPr>
              <a:t>di fornire </a:t>
            </a:r>
            <a:r>
              <a:rPr sz="1200" spc="-5" dirty="0">
                <a:latin typeface="Times New Roman"/>
                <a:cs typeface="Times New Roman"/>
              </a:rPr>
              <a:t>delle linee rinforzate d’energia </a:t>
            </a:r>
            <a:r>
              <a:rPr sz="1200" dirty="0">
                <a:latin typeface="Times New Roman"/>
                <a:cs typeface="Times New Roman"/>
              </a:rPr>
              <a:t>utili per le comunicazioni  </a:t>
            </a:r>
            <a:r>
              <a:rPr sz="1200" spc="-5" dirty="0">
                <a:latin typeface="Times New Roman"/>
                <a:cs typeface="Times New Roman"/>
              </a:rPr>
              <a:t>interplanetarie </a:t>
            </a:r>
            <a:r>
              <a:rPr sz="1200" dirty="0">
                <a:latin typeface="Times New Roman"/>
                <a:cs typeface="Times New Roman"/>
              </a:rPr>
              <a:t>tra importanti punti </a:t>
            </a:r>
            <a:r>
              <a:rPr sz="1200" spc="-5" dirty="0">
                <a:latin typeface="Times New Roman"/>
                <a:cs typeface="Times New Roman"/>
              </a:rPr>
              <a:t>abitati. Un tale </a:t>
            </a:r>
            <a:r>
              <a:rPr sz="1200" i="1" spc="-5" dirty="0">
                <a:latin typeface="Times New Roman"/>
                <a:cs typeface="Times New Roman"/>
              </a:rPr>
              <a:t>tracciato </a:t>
            </a:r>
            <a:r>
              <a:rPr sz="1200" i="1" dirty="0">
                <a:latin typeface="Times New Roman"/>
                <a:cs typeface="Times New Roman"/>
              </a:rPr>
              <a:t>o </a:t>
            </a:r>
            <a:r>
              <a:rPr sz="1200" i="1" spc="-5" dirty="0">
                <a:latin typeface="Times New Roman"/>
                <a:cs typeface="Times New Roman"/>
              </a:rPr>
              <a:t>linea </a:t>
            </a:r>
            <a:r>
              <a:rPr sz="1200" spc="-5" dirty="0">
                <a:latin typeface="Times New Roman"/>
                <a:cs typeface="Times New Roman"/>
              </a:rPr>
              <a:t>d’energia, </a:t>
            </a:r>
            <a:r>
              <a:rPr sz="1200" dirty="0">
                <a:latin typeface="Times New Roman"/>
                <a:cs typeface="Times New Roman"/>
              </a:rPr>
              <a:t>talvolta </a:t>
            </a:r>
            <a:r>
              <a:rPr sz="1200" spc="-5" dirty="0">
                <a:latin typeface="Times New Roman"/>
                <a:cs typeface="Times New Roman"/>
              </a:rPr>
              <a:t>chiamato </a:t>
            </a:r>
            <a:r>
              <a:rPr sz="1200" dirty="0">
                <a:latin typeface="Times New Roman"/>
                <a:cs typeface="Times New Roman"/>
              </a:rPr>
              <a:t>anche </a:t>
            </a:r>
            <a:r>
              <a:rPr sz="1200" spc="-5" dirty="0">
                <a:latin typeface="Times New Roman"/>
                <a:cs typeface="Times New Roman"/>
              </a:rPr>
              <a:t>sentiero d’energia, </a:t>
            </a:r>
            <a:r>
              <a:rPr sz="1200" dirty="0">
                <a:latin typeface="Times New Roman"/>
                <a:cs typeface="Times New Roman"/>
              </a:rPr>
              <a:t>è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endParaRPr sz="1200">
              <a:latin typeface="Times New Roman"/>
              <a:cs typeface="Times New Roman"/>
            </a:endParaRPr>
          </a:p>
          <a:p>
            <a:pPr marL="63500" marR="64769">
              <a:lnSpc>
                <a:spcPts val="1380"/>
              </a:lnSpc>
              <a:spcBef>
                <a:spcPts val="5"/>
              </a:spcBef>
            </a:pPr>
            <a:r>
              <a:rPr sz="1200" spc="-5" dirty="0">
                <a:latin typeface="Times New Roman"/>
                <a:cs typeface="Times New Roman"/>
              </a:rPr>
              <a:t>circuito d’energia diretto </a:t>
            </a:r>
            <a:r>
              <a:rPr sz="1200" dirty="0">
                <a:latin typeface="Times New Roman"/>
                <a:cs typeface="Times New Roman"/>
              </a:rPr>
              <a:t>tra un </a:t>
            </a:r>
            <a:r>
              <a:rPr sz="1200" spc="-5" dirty="0">
                <a:latin typeface="Times New Roman"/>
                <a:cs typeface="Times New Roman"/>
              </a:rPr>
              <a:t>centro </a:t>
            </a:r>
            <a:r>
              <a:rPr sz="1200" dirty="0">
                <a:latin typeface="Times New Roman"/>
                <a:cs typeface="Times New Roman"/>
              </a:rPr>
              <a:t>di potere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altro centro </a:t>
            </a:r>
            <a:r>
              <a:rPr sz="1200" dirty="0">
                <a:latin typeface="Times New Roman"/>
                <a:cs typeface="Times New Roman"/>
              </a:rPr>
              <a:t>di potere o tra un </a:t>
            </a:r>
            <a:r>
              <a:rPr sz="1200" spc="-5" dirty="0">
                <a:latin typeface="Times New Roman"/>
                <a:cs typeface="Times New Roman"/>
              </a:rPr>
              <a:t>controllore </a:t>
            </a:r>
            <a:r>
              <a:rPr sz="1200" dirty="0">
                <a:latin typeface="Times New Roman"/>
                <a:cs typeface="Times New Roman"/>
              </a:rPr>
              <a:t>fisico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altro </a:t>
            </a:r>
            <a:r>
              <a:rPr sz="1200" dirty="0">
                <a:latin typeface="Times New Roman"/>
                <a:cs typeface="Times New Roman"/>
              </a:rPr>
              <a:t>controllore. </a:t>
            </a:r>
            <a:r>
              <a:rPr sz="1200" spc="-5" dirty="0">
                <a:latin typeface="Times New Roman"/>
                <a:cs typeface="Times New Roman"/>
              </a:rPr>
              <a:t>Esso </a:t>
            </a:r>
            <a:r>
              <a:rPr sz="1200" dirty="0">
                <a:latin typeface="Times New Roman"/>
                <a:cs typeface="Times New Roman"/>
              </a:rPr>
              <a:t>è  una </a:t>
            </a:r>
            <a:r>
              <a:rPr sz="1200" spc="-5" dirty="0">
                <a:latin typeface="Times New Roman"/>
                <a:cs typeface="Times New Roman"/>
              </a:rPr>
              <a:t>corrente </a:t>
            </a:r>
            <a:r>
              <a:rPr sz="1200" dirty="0">
                <a:latin typeface="Times New Roman"/>
                <a:cs typeface="Times New Roman"/>
              </a:rPr>
              <a:t>di potere </a:t>
            </a:r>
            <a:r>
              <a:rPr sz="1200" spc="-5" dirty="0">
                <a:latin typeface="Times New Roman"/>
                <a:cs typeface="Times New Roman"/>
              </a:rPr>
              <a:t>individualizzata che </a:t>
            </a:r>
            <a:r>
              <a:rPr sz="1200" dirty="0">
                <a:latin typeface="Times New Roman"/>
                <a:cs typeface="Times New Roman"/>
              </a:rPr>
              <a:t>è in contrasto con i </a:t>
            </a:r>
            <a:r>
              <a:rPr sz="1200" spc="-5" dirty="0">
                <a:latin typeface="Times New Roman"/>
                <a:cs typeface="Times New Roman"/>
              </a:rPr>
              <a:t>movimenti dell’energia indifferenziata dello spazio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libero.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56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564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203565" cy="4132579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35814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(322.1) 29:2.17 </a:t>
            </a:r>
            <a:r>
              <a:rPr sz="1200" dirty="0">
                <a:latin typeface="Times New Roman"/>
                <a:cs typeface="Times New Roman"/>
              </a:rPr>
              <a:t>5. </a:t>
            </a:r>
            <a:r>
              <a:rPr sz="1200" i="1" spc="-5" dirty="0">
                <a:latin typeface="Times New Roman"/>
                <a:cs typeface="Times New Roman"/>
              </a:rPr>
              <a:t>Centri delle </a:t>
            </a:r>
            <a:r>
              <a:rPr sz="1200" i="1" dirty="0">
                <a:latin typeface="Times New Roman"/>
                <a:cs typeface="Times New Roman"/>
              </a:rPr>
              <a:t>Costellazioni. </a:t>
            </a:r>
            <a:r>
              <a:rPr sz="1200" spc="-5" dirty="0">
                <a:latin typeface="Times New Roman"/>
                <a:cs typeface="Times New Roman"/>
              </a:rPr>
              <a:t>Dieci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questi centri viventi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potere </a:t>
            </a:r>
            <a:r>
              <a:rPr sz="1200" dirty="0">
                <a:latin typeface="Times New Roman"/>
                <a:cs typeface="Times New Roman"/>
              </a:rPr>
              <a:t>stazionano in </a:t>
            </a:r>
            <a:r>
              <a:rPr sz="1200" spc="-5" dirty="0">
                <a:latin typeface="Times New Roman"/>
                <a:cs typeface="Times New Roman"/>
              </a:rPr>
              <a:t>ogni </a:t>
            </a:r>
            <a:r>
              <a:rPr sz="1200" dirty="0">
                <a:latin typeface="Times New Roman"/>
                <a:cs typeface="Times New Roman"/>
              </a:rPr>
              <a:t>costellazione e vi funzionano  </a:t>
            </a:r>
            <a:r>
              <a:rPr sz="1200" spc="-5" dirty="0">
                <a:latin typeface="Times New Roman"/>
                <a:cs typeface="Times New Roman"/>
              </a:rPr>
              <a:t>come proiettori d’energia sui cento sistemi locali tributari. Da questi esseri escono </a:t>
            </a:r>
            <a:r>
              <a:rPr sz="1200" dirty="0">
                <a:latin typeface="Times New Roman"/>
                <a:cs typeface="Times New Roman"/>
              </a:rPr>
              <a:t>le linee di potere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le comunicazioni </a:t>
            </a:r>
            <a:r>
              <a:rPr sz="1200" spc="-5" dirty="0">
                <a:latin typeface="Times New Roman"/>
                <a:cs typeface="Times New Roman"/>
              </a:rPr>
              <a:t>ed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</a:t>
            </a:r>
            <a:endParaRPr sz="1200">
              <a:latin typeface="Times New Roman"/>
              <a:cs typeface="Times New Roman"/>
            </a:endParaRPr>
          </a:p>
          <a:p>
            <a:pPr marL="76200" marR="19558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trasporti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per l’energizzazione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quelle creature </a:t>
            </a:r>
            <a:r>
              <a:rPr sz="1200" dirty="0">
                <a:latin typeface="Times New Roman"/>
                <a:cs typeface="Times New Roman"/>
              </a:rPr>
              <a:t>viventi che dipendono da </a:t>
            </a:r>
            <a:r>
              <a:rPr sz="1200" spc="-5" dirty="0">
                <a:latin typeface="Times New Roman"/>
                <a:cs typeface="Times New Roman"/>
              </a:rPr>
              <a:t>certe forme d’energia </a:t>
            </a:r>
            <a:r>
              <a:rPr sz="1200" dirty="0">
                <a:latin typeface="Times New Roman"/>
                <a:cs typeface="Times New Roman"/>
              </a:rPr>
              <a:t>fisica </a:t>
            </a:r>
            <a:r>
              <a:rPr sz="1200" spc="-5" dirty="0">
                <a:latin typeface="Times New Roman"/>
                <a:cs typeface="Times New Roman"/>
              </a:rPr>
              <a:t>per mantenersi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5" dirty="0">
                <a:latin typeface="Times New Roman"/>
                <a:cs typeface="Times New Roman"/>
              </a:rPr>
              <a:t>vita. </a:t>
            </a:r>
            <a:r>
              <a:rPr sz="1200" spc="-5" dirty="0">
                <a:latin typeface="Times New Roman"/>
                <a:cs typeface="Times New Roman"/>
              </a:rPr>
              <a:t>Ma  </a:t>
            </a:r>
            <a:r>
              <a:rPr sz="1200" dirty="0">
                <a:latin typeface="Times New Roman"/>
                <a:cs typeface="Times New Roman"/>
              </a:rPr>
              <a:t>né i </a:t>
            </a:r>
            <a:r>
              <a:rPr sz="1200" spc="-5" dirty="0">
                <a:latin typeface="Times New Roman"/>
                <a:cs typeface="Times New Roman"/>
              </a:rPr>
              <a:t>centri </a:t>
            </a:r>
            <a:r>
              <a:rPr sz="1200" dirty="0">
                <a:latin typeface="Times New Roman"/>
                <a:cs typeface="Times New Roman"/>
              </a:rPr>
              <a:t>di potere né i controllori </a:t>
            </a:r>
            <a:r>
              <a:rPr sz="1200" spc="-5" dirty="0">
                <a:latin typeface="Times New Roman"/>
                <a:cs typeface="Times New Roman"/>
              </a:rPr>
              <a:t>fisici subordinati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coinvolti </a:t>
            </a:r>
            <a:r>
              <a:rPr sz="1200" dirty="0">
                <a:latin typeface="Times New Roman"/>
                <a:cs typeface="Times New Roman"/>
              </a:rPr>
              <a:t>in altro modo nella vita in </a:t>
            </a:r>
            <a:r>
              <a:rPr sz="1200" spc="-5" dirty="0">
                <a:latin typeface="Times New Roman"/>
                <a:cs typeface="Times New Roman"/>
              </a:rPr>
              <a:t>quanto </a:t>
            </a:r>
            <a:r>
              <a:rPr sz="1200" dirty="0">
                <a:latin typeface="Times New Roman"/>
                <a:cs typeface="Times New Roman"/>
              </a:rPr>
              <a:t>organizzazione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funzionale.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11874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(322.2) 29:2.18 </a:t>
            </a:r>
            <a:r>
              <a:rPr sz="1200" dirty="0">
                <a:latin typeface="Times New Roman"/>
                <a:cs typeface="Times New Roman"/>
              </a:rPr>
              <a:t>6. </a:t>
            </a:r>
            <a:r>
              <a:rPr sz="1200" i="1" spc="-5" dirty="0">
                <a:latin typeface="Times New Roman"/>
                <a:cs typeface="Times New Roman"/>
              </a:rPr>
              <a:t>Centri dei Sistemi. </a:t>
            </a:r>
            <a:r>
              <a:rPr sz="1200" spc="-5" dirty="0">
                <a:latin typeface="Times New Roman"/>
                <a:cs typeface="Times New Roman"/>
              </a:rPr>
              <a:t>Un Centro </a:t>
            </a:r>
            <a:r>
              <a:rPr sz="1200" dirty="0">
                <a:latin typeface="Times New Roman"/>
                <a:cs typeface="Times New Roman"/>
              </a:rPr>
              <a:t>Supremo di </a:t>
            </a:r>
            <a:r>
              <a:rPr sz="1200" spc="-5" dirty="0">
                <a:latin typeface="Times New Roman"/>
                <a:cs typeface="Times New Roman"/>
              </a:rPr>
              <a:t>Potere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assegnato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permanenza ad ogni </a:t>
            </a:r>
            <a:r>
              <a:rPr sz="1200" dirty="0">
                <a:latin typeface="Times New Roman"/>
                <a:cs typeface="Times New Roman"/>
              </a:rPr>
              <a:t>sistema </a:t>
            </a:r>
            <a:r>
              <a:rPr sz="1200" spc="-5" dirty="0">
                <a:latin typeface="Times New Roman"/>
                <a:cs typeface="Times New Roman"/>
              </a:rPr>
              <a:t>locale. Questi </a:t>
            </a:r>
            <a:r>
              <a:rPr sz="1200" dirty="0">
                <a:latin typeface="Times New Roman"/>
                <a:cs typeface="Times New Roman"/>
              </a:rPr>
              <a:t>centri </a:t>
            </a:r>
            <a:r>
              <a:rPr sz="1200" spc="-5" dirty="0">
                <a:latin typeface="Times New Roman"/>
                <a:cs typeface="Times New Roman"/>
              </a:rPr>
              <a:t>dei  sistemi </a:t>
            </a:r>
            <a:r>
              <a:rPr sz="1200" dirty="0">
                <a:latin typeface="Times New Roman"/>
                <a:cs typeface="Times New Roman"/>
              </a:rPr>
              <a:t>inviano i </a:t>
            </a:r>
            <a:r>
              <a:rPr sz="1200" spc="-5" dirty="0">
                <a:latin typeface="Times New Roman"/>
                <a:cs typeface="Times New Roman"/>
              </a:rPr>
              <a:t>circuiti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potere ai </a:t>
            </a:r>
            <a:r>
              <a:rPr sz="1200" dirty="0">
                <a:latin typeface="Times New Roman"/>
                <a:cs typeface="Times New Roman"/>
              </a:rPr>
              <a:t>mondi abitati del tempo e </a:t>
            </a:r>
            <a:r>
              <a:rPr sz="1200" spc="-5" dirty="0">
                <a:latin typeface="Times New Roman"/>
                <a:cs typeface="Times New Roman"/>
              </a:rPr>
              <a:t>dello </a:t>
            </a:r>
            <a:r>
              <a:rPr sz="1200" dirty="0">
                <a:latin typeface="Times New Roman"/>
                <a:cs typeface="Times New Roman"/>
              </a:rPr>
              <a:t>spazio. </a:t>
            </a:r>
            <a:r>
              <a:rPr sz="1200" spc="-5" dirty="0">
                <a:latin typeface="Times New Roman"/>
                <a:cs typeface="Times New Roman"/>
              </a:rPr>
              <a:t>Essi coordinano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attività dei controllori fisici  subordinati </a:t>
            </a:r>
            <a:r>
              <a:rPr sz="1200" dirty="0">
                <a:latin typeface="Times New Roman"/>
                <a:cs typeface="Times New Roman"/>
              </a:rPr>
              <a:t>e funzionano in </a:t>
            </a:r>
            <a:r>
              <a:rPr sz="1200" spc="-5" dirty="0">
                <a:latin typeface="Times New Roman"/>
                <a:cs typeface="Times New Roman"/>
              </a:rPr>
              <a:t>altro </a:t>
            </a:r>
            <a:r>
              <a:rPr sz="1200" dirty="0">
                <a:latin typeface="Times New Roman"/>
                <a:cs typeface="Times New Roman"/>
              </a:rPr>
              <a:t>modo </a:t>
            </a:r>
            <a:r>
              <a:rPr sz="1200" spc="-5" dirty="0">
                <a:latin typeface="Times New Roman"/>
                <a:cs typeface="Times New Roman"/>
              </a:rPr>
              <a:t>per assicurare </a:t>
            </a:r>
            <a:r>
              <a:rPr sz="1200" dirty="0">
                <a:latin typeface="Times New Roman"/>
                <a:cs typeface="Times New Roman"/>
              </a:rPr>
              <a:t>la distribuzione </a:t>
            </a:r>
            <a:r>
              <a:rPr sz="1200" spc="-5" dirty="0">
                <a:latin typeface="Times New Roman"/>
                <a:cs typeface="Times New Roman"/>
              </a:rPr>
              <a:t>soddisfacente del </a:t>
            </a:r>
            <a:r>
              <a:rPr sz="1200" dirty="0">
                <a:latin typeface="Times New Roman"/>
                <a:cs typeface="Times New Roman"/>
              </a:rPr>
              <a:t>potere </a:t>
            </a:r>
            <a:r>
              <a:rPr sz="1200" spc="-5" dirty="0">
                <a:latin typeface="Times New Roman"/>
                <a:cs typeface="Times New Roman"/>
              </a:rPr>
              <a:t>nel </a:t>
            </a:r>
            <a:r>
              <a:rPr sz="1200" dirty="0">
                <a:latin typeface="Times New Roman"/>
                <a:cs typeface="Times New Roman"/>
              </a:rPr>
              <a:t>sistema </a:t>
            </a:r>
            <a:r>
              <a:rPr sz="1200" spc="-5" dirty="0">
                <a:latin typeface="Times New Roman"/>
                <a:cs typeface="Times New Roman"/>
              </a:rPr>
              <a:t>locale.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relè </a:t>
            </a:r>
            <a:r>
              <a:rPr sz="1200" spc="5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circuiti  </a:t>
            </a:r>
            <a:r>
              <a:rPr sz="1200" dirty="0">
                <a:latin typeface="Times New Roman"/>
                <a:cs typeface="Times New Roman"/>
              </a:rPr>
              <a:t>tra i </a:t>
            </a:r>
            <a:r>
              <a:rPr sz="1200" spc="-5" dirty="0">
                <a:latin typeface="Times New Roman"/>
                <a:cs typeface="Times New Roman"/>
              </a:rPr>
              <a:t>pianeti </a:t>
            </a:r>
            <a:r>
              <a:rPr sz="1200" dirty="0">
                <a:latin typeface="Times New Roman"/>
                <a:cs typeface="Times New Roman"/>
              </a:rPr>
              <a:t>dipende </a:t>
            </a:r>
            <a:r>
              <a:rPr sz="1200" spc="-5" dirty="0">
                <a:latin typeface="Times New Roman"/>
                <a:cs typeface="Times New Roman"/>
              </a:rPr>
              <a:t>dalla perfetta coordinazione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certe energie materiali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dall’efficace regolazione del potere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fisico.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558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(322.3) 29:2.19 </a:t>
            </a:r>
            <a:r>
              <a:rPr sz="1200" dirty="0">
                <a:latin typeface="Times New Roman"/>
                <a:cs typeface="Times New Roman"/>
              </a:rPr>
              <a:t>7. </a:t>
            </a:r>
            <a:r>
              <a:rPr sz="1200" i="1" spc="-5" dirty="0">
                <a:latin typeface="Times New Roman"/>
                <a:cs typeface="Times New Roman"/>
              </a:rPr>
              <a:t>Centri </a:t>
            </a:r>
            <a:r>
              <a:rPr sz="1200" i="1" dirty="0">
                <a:latin typeface="Times New Roman"/>
                <a:cs typeface="Times New Roman"/>
              </a:rPr>
              <a:t>Non Classificati. </a:t>
            </a:r>
            <a:r>
              <a:rPr sz="1200" spc="-5" dirty="0">
                <a:latin typeface="Times New Roman"/>
                <a:cs typeface="Times New Roman"/>
              </a:rPr>
              <a:t>Questi </a:t>
            </a:r>
            <a:r>
              <a:rPr sz="1200" dirty="0">
                <a:latin typeface="Times New Roman"/>
                <a:cs typeface="Times New Roman"/>
              </a:rPr>
              <a:t>sono i </a:t>
            </a:r>
            <a:r>
              <a:rPr sz="1200" spc="-5" dirty="0">
                <a:latin typeface="Times New Roman"/>
                <a:cs typeface="Times New Roman"/>
              </a:rPr>
              <a:t>centri che </a:t>
            </a:r>
            <a:r>
              <a:rPr sz="1200" dirty="0">
                <a:latin typeface="Times New Roman"/>
                <a:cs typeface="Times New Roman"/>
              </a:rPr>
              <a:t>funzionano in situazioni </a:t>
            </a:r>
            <a:r>
              <a:rPr sz="1200" spc="-5" dirty="0">
                <a:latin typeface="Times New Roman"/>
                <a:cs typeface="Times New Roman"/>
              </a:rPr>
              <a:t>locali speciali, </a:t>
            </a:r>
            <a:r>
              <a:rPr sz="1200" dirty="0">
                <a:latin typeface="Times New Roman"/>
                <a:cs typeface="Times New Roman"/>
              </a:rPr>
              <a:t>ma non </a:t>
            </a:r>
            <a:r>
              <a:rPr sz="1200" spc="-5" dirty="0">
                <a:latin typeface="Times New Roman"/>
                <a:cs typeface="Times New Roman"/>
              </a:rPr>
              <a:t>sui pianeti abitati. </a:t>
            </a:r>
            <a:r>
              <a:rPr sz="1200" dirty="0">
                <a:latin typeface="Times New Roman"/>
                <a:cs typeface="Times New Roman"/>
              </a:rPr>
              <a:t>I  </a:t>
            </a:r>
            <a:r>
              <a:rPr sz="1200" spc="-5" dirty="0">
                <a:latin typeface="Times New Roman"/>
                <a:cs typeface="Times New Roman"/>
              </a:rPr>
              <a:t>singoli </a:t>
            </a:r>
            <a:r>
              <a:rPr sz="1200" dirty="0">
                <a:latin typeface="Times New Roman"/>
                <a:cs typeface="Times New Roman"/>
              </a:rPr>
              <a:t>mondi sono </a:t>
            </a:r>
            <a:r>
              <a:rPr sz="1200" spc="-5" dirty="0">
                <a:latin typeface="Times New Roman"/>
                <a:cs typeface="Times New Roman"/>
              </a:rPr>
              <a:t>affidati ai Controllori Fisici Maestri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ricevono </a:t>
            </a:r>
            <a:r>
              <a:rPr sz="1200" dirty="0">
                <a:latin typeface="Times New Roman"/>
                <a:cs typeface="Times New Roman"/>
              </a:rPr>
              <a:t>le linee di </a:t>
            </a:r>
            <a:r>
              <a:rPr sz="1200" spc="-5" dirty="0">
                <a:latin typeface="Times New Roman"/>
                <a:cs typeface="Times New Roman"/>
              </a:rPr>
              <a:t>potere incircuitate </a:t>
            </a:r>
            <a:r>
              <a:rPr sz="1200" dirty="0">
                <a:latin typeface="Times New Roman"/>
                <a:cs typeface="Times New Roman"/>
              </a:rPr>
              <a:t>inviate </a:t>
            </a:r>
            <a:r>
              <a:rPr sz="1200" spc="-5" dirty="0">
                <a:latin typeface="Times New Roman"/>
                <a:cs typeface="Times New Roman"/>
              </a:rPr>
              <a:t>dai centri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5" dirty="0">
                <a:latin typeface="Times New Roman"/>
                <a:cs typeface="Times New Roman"/>
              </a:rPr>
              <a:t>potere </a:t>
            </a:r>
            <a:r>
              <a:rPr sz="1200" spc="-5" dirty="0">
                <a:latin typeface="Times New Roman"/>
                <a:cs typeface="Times New Roman"/>
              </a:rPr>
              <a:t>del loro  sistema. Soltanto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sfere con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rapporti d’energia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eccezionali </a:t>
            </a:r>
            <a:r>
              <a:rPr sz="1200" dirty="0">
                <a:latin typeface="Times New Roman"/>
                <a:cs typeface="Times New Roman"/>
              </a:rPr>
              <a:t>hanno </a:t>
            </a:r>
            <a:r>
              <a:rPr sz="1200" spc="-5" dirty="0">
                <a:latin typeface="Times New Roman"/>
                <a:cs typeface="Times New Roman"/>
              </a:rPr>
              <a:t>dei centri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potere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settimo </a:t>
            </a:r>
            <a:r>
              <a:rPr sz="1200" dirty="0">
                <a:latin typeface="Times New Roman"/>
                <a:cs typeface="Times New Roman"/>
              </a:rPr>
              <a:t>ordine </a:t>
            </a:r>
            <a:r>
              <a:rPr sz="1200" spc="-5" dirty="0">
                <a:latin typeface="Times New Roman"/>
                <a:cs typeface="Times New Roman"/>
              </a:rPr>
              <a:t>che fungono </a:t>
            </a:r>
            <a:r>
              <a:rPr sz="1200" spc="5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ruote 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equilibrio universale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governatori dell’energia.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ogni fase </a:t>
            </a:r>
            <a:r>
              <a:rPr sz="1200" dirty="0">
                <a:latin typeface="Times New Roman"/>
                <a:cs typeface="Times New Roman"/>
              </a:rPr>
              <a:t>di attività </a:t>
            </a:r>
            <a:r>
              <a:rPr sz="1200" spc="-5" dirty="0">
                <a:latin typeface="Times New Roman"/>
                <a:cs typeface="Times New Roman"/>
              </a:rPr>
              <a:t>questi centri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potere </a:t>
            </a:r>
            <a:r>
              <a:rPr sz="1200" dirty="0">
                <a:latin typeface="Times New Roman"/>
                <a:cs typeface="Times New Roman"/>
              </a:rPr>
              <a:t>sono i </a:t>
            </a:r>
            <a:r>
              <a:rPr sz="1200" spc="-5" dirty="0">
                <a:latin typeface="Times New Roman"/>
                <a:cs typeface="Times New Roman"/>
              </a:rPr>
              <a:t>perfetti uguali </a:t>
            </a:r>
            <a:r>
              <a:rPr sz="1200" dirty="0">
                <a:latin typeface="Times New Roman"/>
                <a:cs typeface="Times New Roman"/>
              </a:rPr>
              <a:t>di quelli </a:t>
            </a:r>
            <a:r>
              <a:rPr sz="1200" spc="-5" dirty="0">
                <a:latin typeface="Times New Roman"/>
                <a:cs typeface="Times New Roman"/>
              </a:rPr>
              <a:t>che  </a:t>
            </a:r>
            <a:r>
              <a:rPr sz="1200" dirty="0">
                <a:latin typeface="Times New Roman"/>
                <a:cs typeface="Times New Roman"/>
              </a:rPr>
              <a:t>funzionano sulle unità </a:t>
            </a:r>
            <a:r>
              <a:rPr sz="1200" spc="-5" dirty="0">
                <a:latin typeface="Times New Roman"/>
                <a:cs typeface="Times New Roman"/>
              </a:rPr>
              <a:t>superiori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controllo, </a:t>
            </a:r>
            <a:r>
              <a:rPr sz="1200" dirty="0">
                <a:latin typeface="Times New Roman"/>
                <a:cs typeface="Times New Roman"/>
              </a:rPr>
              <a:t>ma non un solo </a:t>
            </a:r>
            <a:r>
              <a:rPr sz="1200" spc="-5" dirty="0">
                <a:latin typeface="Times New Roman"/>
                <a:cs typeface="Times New Roman"/>
              </a:rPr>
              <a:t>corpo </a:t>
            </a:r>
            <a:r>
              <a:rPr sz="1200" dirty="0">
                <a:latin typeface="Times New Roman"/>
                <a:cs typeface="Times New Roman"/>
              </a:rPr>
              <a:t>spaziale </a:t>
            </a:r>
            <a:r>
              <a:rPr sz="1200" spc="-5" dirty="0">
                <a:latin typeface="Times New Roman"/>
                <a:cs typeface="Times New Roman"/>
              </a:rPr>
              <a:t>su </a:t>
            </a:r>
            <a:r>
              <a:rPr sz="1200" dirty="0">
                <a:latin typeface="Times New Roman"/>
                <a:cs typeface="Times New Roman"/>
              </a:rPr>
              <a:t>un milione ospita </a:t>
            </a:r>
            <a:r>
              <a:rPr sz="1200" spc="5" dirty="0">
                <a:latin typeface="Times New Roman"/>
                <a:cs typeface="Times New Roman"/>
              </a:rPr>
              <a:t>una </a:t>
            </a:r>
            <a:r>
              <a:rPr sz="1200" dirty="0">
                <a:latin typeface="Times New Roman"/>
                <a:cs typeface="Times New Roman"/>
              </a:rPr>
              <a:t>tale </a:t>
            </a:r>
            <a:r>
              <a:rPr sz="1200" spc="-5" dirty="0">
                <a:latin typeface="Times New Roman"/>
                <a:cs typeface="Times New Roman"/>
              </a:rPr>
              <a:t>organizzazione vivente del  potere.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  <a:spcBef>
                <a:spcPts val="5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3. Il dominio dei centri </a:t>
            </a: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di</a:t>
            </a:r>
            <a:r>
              <a:rPr sz="1600" b="1" spc="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potere</a:t>
            </a:r>
            <a:endParaRPr sz="1600">
              <a:latin typeface="Times New Roman"/>
              <a:cs typeface="Times New Roman"/>
            </a:endParaRPr>
          </a:p>
          <a:p>
            <a:pPr marL="76200" marR="155575">
              <a:lnSpc>
                <a:spcPct val="95600"/>
              </a:lnSpc>
              <a:spcBef>
                <a:spcPts val="139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(322.4) 29:3.1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Centri </a:t>
            </a:r>
            <a:r>
              <a:rPr sz="1200" dirty="0">
                <a:latin typeface="Times New Roman"/>
                <a:cs typeface="Times New Roman"/>
              </a:rPr>
              <a:t>Supremi di </a:t>
            </a:r>
            <a:r>
              <a:rPr sz="1200" spc="-5" dirty="0">
                <a:latin typeface="Times New Roman"/>
                <a:cs typeface="Times New Roman"/>
              </a:rPr>
              <a:t>Potere </a:t>
            </a:r>
            <a:r>
              <a:rPr sz="1200" dirty="0">
                <a:latin typeface="Times New Roman"/>
                <a:cs typeface="Times New Roman"/>
              </a:rPr>
              <a:t>distribuiti in tutti i </a:t>
            </a:r>
            <a:r>
              <a:rPr sz="1200" spc="-5" dirty="0">
                <a:latin typeface="Times New Roman"/>
                <a:cs typeface="Times New Roman"/>
              </a:rPr>
              <a:t>Superuniversi, con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loro associati </a:t>
            </a:r>
            <a:r>
              <a:rPr sz="1200" dirty="0">
                <a:latin typeface="Times New Roman"/>
                <a:cs typeface="Times New Roman"/>
              </a:rPr>
              <a:t>e subordinati, </a:t>
            </a:r>
            <a:r>
              <a:rPr sz="1200" spc="-5" dirty="0">
                <a:latin typeface="Times New Roman"/>
                <a:cs typeface="Times New Roman"/>
              </a:rPr>
              <a:t>superano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dieci miliardi. 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essi </a:t>
            </a:r>
            <a:r>
              <a:rPr sz="1200" dirty="0">
                <a:latin typeface="Times New Roman"/>
                <a:cs typeface="Times New Roman"/>
              </a:rPr>
              <a:t>sono tutti in </a:t>
            </a:r>
            <a:r>
              <a:rPr sz="1200" spc="-5" dirty="0">
                <a:latin typeface="Times New Roman"/>
                <a:cs typeface="Times New Roman"/>
              </a:rPr>
              <a:t>perfetta </a:t>
            </a:r>
            <a:r>
              <a:rPr sz="1200" dirty="0">
                <a:latin typeface="Times New Roman"/>
                <a:cs typeface="Times New Roman"/>
              </a:rPr>
              <a:t>sincronia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in completo </a:t>
            </a:r>
            <a:r>
              <a:rPr sz="1200" spc="-5" dirty="0">
                <a:latin typeface="Times New Roman"/>
                <a:cs typeface="Times New Roman"/>
              </a:rPr>
              <a:t>collegamento con </a:t>
            </a:r>
            <a:r>
              <a:rPr sz="1200" dirty="0">
                <a:latin typeface="Times New Roman"/>
                <a:cs typeface="Times New Roman"/>
              </a:rPr>
              <a:t>i loro </a:t>
            </a:r>
            <a:r>
              <a:rPr sz="1200" spc="-5" dirty="0">
                <a:latin typeface="Times New Roman"/>
                <a:cs typeface="Times New Roman"/>
              </a:rPr>
              <a:t>progenitori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Paradiso, </a:t>
            </a:r>
            <a:r>
              <a:rPr sz="1200" dirty="0">
                <a:latin typeface="Times New Roman"/>
                <a:cs typeface="Times New Roman"/>
              </a:rPr>
              <a:t>i Sette </a:t>
            </a:r>
            <a:r>
              <a:rPr sz="1200" spc="-5" dirty="0">
                <a:latin typeface="Times New Roman"/>
                <a:cs typeface="Times New Roman"/>
              </a:rPr>
              <a:t>Direttori Supremi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Potere.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controllo del </a:t>
            </a:r>
            <a:r>
              <a:rPr sz="1200" dirty="0">
                <a:latin typeface="Times New Roman"/>
                <a:cs typeface="Times New Roman"/>
              </a:rPr>
              <a:t>potere </a:t>
            </a:r>
            <a:r>
              <a:rPr sz="1200" spc="-5" dirty="0">
                <a:latin typeface="Times New Roman"/>
                <a:cs typeface="Times New Roman"/>
              </a:rPr>
              <a:t>del grande </a:t>
            </a:r>
            <a:r>
              <a:rPr sz="1200" dirty="0">
                <a:latin typeface="Times New Roman"/>
                <a:cs typeface="Times New Roman"/>
              </a:rPr>
              <a:t>Universo è </a:t>
            </a:r>
            <a:r>
              <a:rPr sz="1200" spc="-5" dirty="0">
                <a:latin typeface="Times New Roman"/>
                <a:cs typeface="Times New Roman"/>
              </a:rPr>
              <a:t>così affidato </a:t>
            </a:r>
            <a:r>
              <a:rPr sz="1200" dirty="0">
                <a:latin typeface="Times New Roman"/>
                <a:cs typeface="Times New Roman"/>
              </a:rPr>
              <a:t>alla custodia e </a:t>
            </a:r>
            <a:r>
              <a:rPr sz="1200" spc="-5" dirty="0">
                <a:latin typeface="Times New Roman"/>
                <a:cs typeface="Times New Roman"/>
              </a:rPr>
              <a:t>alla direzione dei Sette </a:t>
            </a:r>
            <a:r>
              <a:rPr sz="1200" dirty="0">
                <a:latin typeface="Times New Roman"/>
                <a:cs typeface="Times New Roman"/>
              </a:rPr>
              <a:t>Spiriti </a:t>
            </a:r>
            <a:r>
              <a:rPr sz="1200" spc="-5" dirty="0">
                <a:latin typeface="Times New Roman"/>
                <a:cs typeface="Times New Roman"/>
              </a:rPr>
              <a:t>Maestri,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creatori  dei </a:t>
            </a:r>
            <a:r>
              <a:rPr sz="1200" dirty="0">
                <a:latin typeface="Times New Roman"/>
                <a:cs typeface="Times New Roman"/>
              </a:rPr>
              <a:t>Sette </a:t>
            </a:r>
            <a:r>
              <a:rPr sz="1200" spc="-5" dirty="0">
                <a:latin typeface="Times New Roman"/>
                <a:cs typeface="Times New Roman"/>
              </a:rPr>
              <a:t>Direttori </a:t>
            </a:r>
            <a:r>
              <a:rPr sz="1200" dirty="0">
                <a:latin typeface="Times New Roman"/>
                <a:cs typeface="Times New Roman"/>
              </a:rPr>
              <a:t>Supremi di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Potere.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56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565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214359" cy="372364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59690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(322.5) 29:3.2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Direttori Supremi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Potere </a:t>
            </a:r>
            <a:r>
              <a:rPr sz="1200" dirty="0">
                <a:latin typeface="Times New Roman"/>
                <a:cs typeface="Times New Roman"/>
              </a:rPr>
              <a:t>e tutti i </a:t>
            </a:r>
            <a:r>
              <a:rPr sz="1200" spc="-5" dirty="0">
                <a:latin typeface="Times New Roman"/>
                <a:cs typeface="Times New Roman"/>
              </a:rPr>
              <a:t>loro associati, assistenti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subordinati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per sempre esenti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arresto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5" dirty="0">
                <a:latin typeface="Times New Roman"/>
                <a:cs typeface="Times New Roman"/>
              </a:rPr>
              <a:t>da  </a:t>
            </a:r>
            <a:r>
              <a:rPr sz="1200" spc="-5" dirty="0">
                <a:latin typeface="Times New Roman"/>
                <a:cs typeface="Times New Roman"/>
              </a:rPr>
              <a:t>interferenze </a:t>
            </a:r>
            <a:r>
              <a:rPr sz="1200" dirty="0">
                <a:latin typeface="Times New Roman"/>
                <a:cs typeface="Times New Roman"/>
              </a:rPr>
              <a:t>da parte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tribunali di tutto lo </a:t>
            </a:r>
            <a:r>
              <a:rPr sz="1200" spc="-5" dirty="0">
                <a:latin typeface="Times New Roman"/>
                <a:cs typeface="Times New Roman"/>
              </a:rPr>
              <a:t>spazio. Essi </a:t>
            </a:r>
            <a:r>
              <a:rPr sz="1200" dirty="0">
                <a:latin typeface="Times New Roman"/>
                <a:cs typeface="Times New Roman"/>
              </a:rPr>
              <a:t>non sono </a:t>
            </a:r>
            <a:r>
              <a:rPr sz="1200" spc="-5" dirty="0">
                <a:latin typeface="Times New Roman"/>
                <a:cs typeface="Times New Roman"/>
              </a:rPr>
              <a:t>soggetti </a:t>
            </a:r>
            <a:r>
              <a:rPr sz="1200" dirty="0">
                <a:latin typeface="Times New Roman"/>
                <a:cs typeface="Times New Roman"/>
              </a:rPr>
              <a:t>né </a:t>
            </a:r>
            <a:r>
              <a:rPr sz="1200" spc="-5" dirty="0">
                <a:latin typeface="Times New Roman"/>
                <a:cs typeface="Times New Roman"/>
              </a:rPr>
              <a:t>alla direzione </a:t>
            </a:r>
            <a:r>
              <a:rPr sz="1200" dirty="0">
                <a:latin typeface="Times New Roman"/>
                <a:cs typeface="Times New Roman"/>
              </a:rPr>
              <a:t>amministrativa </a:t>
            </a:r>
            <a:r>
              <a:rPr sz="1200" spc="-5" dirty="0">
                <a:latin typeface="Times New Roman"/>
                <a:cs typeface="Times New Roman"/>
              </a:rPr>
              <a:t>del governo  superuniversale degli </a:t>
            </a:r>
            <a:r>
              <a:rPr sz="1200" dirty="0">
                <a:latin typeface="Times New Roman"/>
                <a:cs typeface="Times New Roman"/>
              </a:rPr>
              <a:t>Antichi dei </a:t>
            </a:r>
            <a:r>
              <a:rPr sz="1200" spc="-5" dirty="0">
                <a:latin typeface="Times New Roman"/>
                <a:cs typeface="Times New Roman"/>
              </a:rPr>
              <a:t>Giorni </a:t>
            </a:r>
            <a:r>
              <a:rPr sz="1200" dirty="0">
                <a:latin typeface="Times New Roman"/>
                <a:cs typeface="Times New Roman"/>
              </a:rPr>
              <a:t>né </a:t>
            </a:r>
            <a:r>
              <a:rPr sz="1200" spc="-5" dirty="0">
                <a:latin typeface="Times New Roman"/>
                <a:cs typeface="Times New Roman"/>
              </a:rPr>
              <a:t>alle </a:t>
            </a:r>
            <a:r>
              <a:rPr sz="1200" dirty="0">
                <a:latin typeface="Times New Roman"/>
                <a:cs typeface="Times New Roman"/>
              </a:rPr>
              <a:t>amministrazioni </a:t>
            </a:r>
            <a:r>
              <a:rPr sz="1200" spc="-5" dirty="0">
                <a:latin typeface="Times New Roman"/>
                <a:cs typeface="Times New Roman"/>
              </a:rPr>
              <a:t>degli Universi locali dei Figli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Creatori.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21272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(323.1) 29:3.3 </a:t>
            </a:r>
            <a:r>
              <a:rPr sz="1200" spc="-5" dirty="0">
                <a:latin typeface="Times New Roman"/>
                <a:cs typeface="Times New Roman"/>
              </a:rPr>
              <a:t>Questi centri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direttori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potere sono </a:t>
            </a:r>
            <a:r>
              <a:rPr sz="1200" dirty="0">
                <a:latin typeface="Times New Roman"/>
                <a:cs typeface="Times New Roman"/>
              </a:rPr>
              <a:t>portati </a:t>
            </a:r>
            <a:r>
              <a:rPr sz="1200" spc="-5" dirty="0">
                <a:latin typeface="Times New Roman"/>
                <a:cs typeface="Times New Roman"/>
              </a:rPr>
              <a:t>all’esistenza dai </a:t>
            </a:r>
            <a:r>
              <a:rPr sz="1200" dirty="0">
                <a:latin typeface="Times New Roman"/>
                <a:cs typeface="Times New Roman"/>
              </a:rPr>
              <a:t>figli </a:t>
            </a:r>
            <a:r>
              <a:rPr sz="1200" spc="-5" dirty="0">
                <a:latin typeface="Times New Roman"/>
                <a:cs typeface="Times New Roman"/>
              </a:rPr>
              <a:t>dello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Infinito. </a:t>
            </a:r>
            <a:r>
              <a:rPr sz="1200" dirty="0">
                <a:latin typeface="Times New Roman"/>
                <a:cs typeface="Times New Roman"/>
              </a:rPr>
              <a:t>Essi non </a:t>
            </a:r>
            <a:r>
              <a:rPr sz="1200" spc="-5" dirty="0">
                <a:latin typeface="Times New Roman"/>
                <a:cs typeface="Times New Roman"/>
              </a:rPr>
              <a:t>sono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rapporti </a:t>
            </a:r>
            <a:r>
              <a:rPr sz="1200" dirty="0">
                <a:latin typeface="Times New Roman"/>
                <a:cs typeface="Times New Roman"/>
              </a:rPr>
              <a:t>con  </a:t>
            </a:r>
            <a:r>
              <a:rPr sz="1200" spc="-5" dirty="0">
                <a:latin typeface="Times New Roman"/>
                <a:cs typeface="Times New Roman"/>
              </a:rPr>
              <a:t>l’amministrazione dei Figli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Dio, </a:t>
            </a:r>
            <a:r>
              <a:rPr sz="1200" dirty="0">
                <a:latin typeface="Times New Roman"/>
                <a:cs typeface="Times New Roman"/>
              </a:rPr>
              <a:t>anche </a:t>
            </a:r>
            <a:r>
              <a:rPr sz="1200" spc="-5" dirty="0">
                <a:latin typeface="Times New Roman"/>
                <a:cs typeface="Times New Roman"/>
              </a:rPr>
              <a:t>se si </a:t>
            </a:r>
            <a:r>
              <a:rPr sz="1200" dirty="0">
                <a:latin typeface="Times New Roman"/>
                <a:cs typeface="Times New Roman"/>
              </a:rPr>
              <a:t>affiliano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Figli Creatori durante gli </a:t>
            </a:r>
            <a:r>
              <a:rPr sz="1200" dirty="0">
                <a:latin typeface="Times New Roman"/>
                <a:cs typeface="Times New Roman"/>
              </a:rPr>
              <a:t>ultimi </a:t>
            </a:r>
            <a:r>
              <a:rPr sz="1200" spc="-5" dirty="0">
                <a:latin typeface="Times New Roman"/>
                <a:cs typeface="Times New Roman"/>
              </a:rPr>
              <a:t>tempi dell’organizzazione </a:t>
            </a:r>
            <a:r>
              <a:rPr sz="1200" dirty="0">
                <a:latin typeface="Times New Roman"/>
                <a:cs typeface="Times New Roman"/>
              </a:rPr>
              <a:t>materiale  </a:t>
            </a:r>
            <a:r>
              <a:rPr sz="1200" spc="-5" dirty="0">
                <a:latin typeface="Times New Roman"/>
                <a:cs typeface="Times New Roman"/>
              </a:rPr>
              <a:t>degli </a:t>
            </a:r>
            <a:r>
              <a:rPr sz="1200" dirty="0">
                <a:latin typeface="Times New Roman"/>
                <a:cs typeface="Times New Roman"/>
              </a:rPr>
              <a:t>Universi, ma </a:t>
            </a:r>
            <a:r>
              <a:rPr sz="1200" spc="-5" dirty="0">
                <a:latin typeface="Times New Roman"/>
                <a:cs typeface="Times New Roman"/>
              </a:rPr>
              <a:t>sono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qualche </a:t>
            </a:r>
            <a:r>
              <a:rPr sz="1200" dirty="0">
                <a:latin typeface="Times New Roman"/>
                <a:cs typeface="Times New Roman"/>
              </a:rPr>
              <a:t>modo </a:t>
            </a:r>
            <a:r>
              <a:rPr sz="1200" spc="-5" dirty="0">
                <a:latin typeface="Times New Roman"/>
                <a:cs typeface="Times New Roman"/>
              </a:rPr>
              <a:t>strettamente associati al supercontrollo cosmico dell’Essere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Supremo.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88900" marR="28702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(323.2) 29:3.4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centri </a:t>
            </a:r>
            <a:r>
              <a:rPr sz="1200" dirty="0">
                <a:latin typeface="Times New Roman"/>
                <a:cs typeface="Times New Roman"/>
              </a:rPr>
              <a:t>di potere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controllori fisici </a:t>
            </a:r>
            <a:r>
              <a:rPr sz="1200" dirty="0">
                <a:latin typeface="Times New Roman"/>
                <a:cs typeface="Times New Roman"/>
              </a:rPr>
              <a:t>non sono </a:t>
            </a:r>
            <a:r>
              <a:rPr sz="1200" spc="-5" dirty="0">
                <a:latin typeface="Times New Roman"/>
                <a:cs typeface="Times New Roman"/>
              </a:rPr>
              <a:t>sottoposti ad alcuna preparazione; essi </a:t>
            </a:r>
            <a:r>
              <a:rPr sz="1200" dirty="0">
                <a:latin typeface="Times New Roman"/>
                <a:cs typeface="Times New Roman"/>
              </a:rPr>
              <a:t>sono tutti </a:t>
            </a:r>
            <a:r>
              <a:rPr sz="1200" spc="-5" dirty="0">
                <a:latin typeface="Times New Roman"/>
                <a:cs typeface="Times New Roman"/>
              </a:rPr>
              <a:t>creati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perfezione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sono per natura perfetti </a:t>
            </a:r>
            <a:r>
              <a:rPr sz="1200" dirty="0">
                <a:latin typeface="Times New Roman"/>
                <a:cs typeface="Times New Roman"/>
              </a:rPr>
              <a:t>nelle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azioni. Essi non </a:t>
            </a:r>
            <a:r>
              <a:rPr sz="1200" spc="-5" dirty="0">
                <a:latin typeface="Times New Roman"/>
                <a:cs typeface="Times New Roman"/>
              </a:rPr>
              <a:t>passano mai </a:t>
            </a:r>
            <a:r>
              <a:rPr sz="1200" dirty="0">
                <a:latin typeface="Times New Roman"/>
                <a:cs typeface="Times New Roman"/>
              </a:rPr>
              <a:t>da una funzione </a:t>
            </a:r>
            <a:r>
              <a:rPr sz="1200" spc="-5" dirty="0">
                <a:latin typeface="Times New Roman"/>
                <a:cs typeface="Times New Roman"/>
              </a:rPr>
              <a:t>ad un’altra; servono sempre </a:t>
            </a:r>
            <a:r>
              <a:rPr sz="1200" spc="5" dirty="0">
                <a:latin typeface="Times New Roman"/>
                <a:cs typeface="Times New Roman"/>
              </a:rPr>
              <a:t>con </a:t>
            </a:r>
            <a:r>
              <a:rPr sz="1200" spc="-5" dirty="0">
                <a:latin typeface="Times New Roman"/>
                <a:cs typeface="Times New Roman"/>
              </a:rPr>
              <a:t>gli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incarichi</a:t>
            </a:r>
            <a:endParaRPr sz="1200">
              <a:latin typeface="Times New Roman"/>
              <a:cs typeface="Times New Roman"/>
            </a:endParaRPr>
          </a:p>
          <a:p>
            <a:pPr marL="88900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originariamente assegnati. Non c’è </a:t>
            </a:r>
            <a:r>
              <a:rPr sz="1200" dirty="0">
                <a:latin typeface="Times New Roman"/>
                <a:cs typeface="Times New Roman"/>
              </a:rPr>
              <a:t>evoluzione </a:t>
            </a:r>
            <a:r>
              <a:rPr sz="1200" spc="-5" dirty="0">
                <a:latin typeface="Times New Roman"/>
                <a:cs typeface="Times New Roman"/>
              </a:rPr>
              <a:t>nei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ranghi,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ciò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vero per </a:t>
            </a:r>
            <a:r>
              <a:rPr sz="1200" dirty="0">
                <a:latin typeface="Times New Roman"/>
                <a:cs typeface="Times New Roman"/>
              </a:rPr>
              <a:t>tutte le </a:t>
            </a:r>
            <a:r>
              <a:rPr sz="1200" spc="-5" dirty="0">
                <a:latin typeface="Times New Roman"/>
                <a:cs typeface="Times New Roman"/>
              </a:rPr>
              <a:t>sette divisioni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entrambi gli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ordini.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55880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(323.3) 29:3.5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avendo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passato ascendente cui tornare con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memoria,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centri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potere ed </a:t>
            </a:r>
            <a:r>
              <a:rPr sz="1200" dirty="0">
                <a:latin typeface="Times New Roman"/>
                <a:cs typeface="Times New Roman"/>
              </a:rPr>
              <a:t>i controllori fisici non </a:t>
            </a:r>
            <a:r>
              <a:rPr sz="1200" spc="-5" dirty="0">
                <a:latin typeface="Times New Roman"/>
                <a:cs typeface="Times New Roman"/>
              </a:rPr>
              <a:t>si dedicano </a:t>
            </a:r>
            <a:r>
              <a:rPr sz="1200" dirty="0">
                <a:latin typeface="Times New Roman"/>
                <a:cs typeface="Times New Roman"/>
              </a:rPr>
              <a:t>mai  </a:t>
            </a:r>
            <a:r>
              <a:rPr sz="1200" spc="-5" dirty="0">
                <a:latin typeface="Times New Roman"/>
                <a:cs typeface="Times New Roman"/>
              </a:rPr>
              <a:t>allo svago; sono </a:t>
            </a:r>
            <a:r>
              <a:rPr sz="1200" dirty="0">
                <a:latin typeface="Times New Roman"/>
                <a:cs typeface="Times New Roman"/>
              </a:rPr>
              <a:t>efficientissimi in </a:t>
            </a:r>
            <a:r>
              <a:rPr sz="1200" spc="-5" dirty="0">
                <a:latin typeface="Times New Roman"/>
                <a:cs typeface="Times New Roman"/>
              </a:rPr>
              <a:t>tutte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loro azioni. Essi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sempre </a:t>
            </a:r>
            <a:r>
              <a:rPr sz="1200" dirty="0">
                <a:latin typeface="Times New Roman"/>
                <a:cs typeface="Times New Roman"/>
              </a:rPr>
              <a:t>in servizio; </a:t>
            </a:r>
            <a:r>
              <a:rPr sz="1200" spc="-5" dirty="0">
                <a:latin typeface="Times New Roman"/>
                <a:cs typeface="Times New Roman"/>
              </a:rPr>
              <a:t>nel piano universale </a:t>
            </a:r>
            <a:r>
              <a:rPr sz="1200" dirty="0">
                <a:latin typeface="Times New Roman"/>
                <a:cs typeface="Times New Roman"/>
              </a:rPr>
              <a:t>non è prevista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spc="5" dirty="0">
                <a:latin typeface="Times New Roman"/>
                <a:cs typeface="Times New Roman"/>
              </a:rPr>
              <a:t>alcuna</a:t>
            </a:r>
            <a:endParaRPr sz="1200">
              <a:latin typeface="Times New Roman"/>
              <a:cs typeface="Times New Roman"/>
            </a:endParaRPr>
          </a:p>
          <a:p>
            <a:pPr marL="88900" marR="244475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interruzione delle linee fisiche dell’energia. Questi esseri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possono mai abbandonare nemmeno </a:t>
            </a:r>
            <a:r>
              <a:rPr sz="1200" dirty="0">
                <a:latin typeface="Times New Roman"/>
                <a:cs typeface="Times New Roman"/>
              </a:rPr>
              <a:t>per una frazione di secondo la  </a:t>
            </a:r>
            <a:r>
              <a:rPr sz="1200" spc="-5" dirty="0">
                <a:latin typeface="Times New Roman"/>
                <a:cs typeface="Times New Roman"/>
              </a:rPr>
              <a:t>supervisione diretta dei circuiti d’energia </a:t>
            </a:r>
            <a:r>
              <a:rPr sz="1200" dirty="0">
                <a:latin typeface="Times New Roman"/>
                <a:cs typeface="Times New Roman"/>
              </a:rPr>
              <a:t>del tempo e </a:t>
            </a:r>
            <a:r>
              <a:rPr sz="1200" spc="-5" dirty="0">
                <a:latin typeface="Times New Roman"/>
                <a:cs typeface="Times New Roman"/>
              </a:rPr>
              <a:t>dello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spazio.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88900">
              <a:lnSpc>
                <a:spcPts val="141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(323.4) 29:3.6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direttori, </a:t>
            </a:r>
            <a:r>
              <a:rPr sz="1200" dirty="0">
                <a:latin typeface="Times New Roman"/>
                <a:cs typeface="Times New Roman"/>
              </a:rPr>
              <a:t>i centri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controllori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potere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s’interessano </a:t>
            </a:r>
            <a:r>
              <a:rPr sz="1200" dirty="0">
                <a:latin typeface="Times New Roman"/>
                <a:cs typeface="Times New Roman"/>
              </a:rPr>
              <a:t>di nient’altro in tutta la </a:t>
            </a:r>
            <a:r>
              <a:rPr sz="1200" spc="-5" dirty="0">
                <a:latin typeface="Times New Roman"/>
                <a:cs typeface="Times New Roman"/>
              </a:rPr>
              <a:t>creazione che del</a:t>
            </a:r>
            <a:r>
              <a:rPr sz="1200" spc="-1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potere,</a:t>
            </a:r>
            <a:endParaRPr sz="1200">
              <a:latin typeface="Times New Roman"/>
              <a:cs typeface="Times New Roman"/>
            </a:endParaRPr>
          </a:p>
          <a:p>
            <a:pPr marL="88900" marR="63500">
              <a:lnSpc>
                <a:spcPct val="95900"/>
              </a:lnSpc>
              <a:spcBef>
                <a:spcPts val="25"/>
              </a:spcBef>
            </a:pPr>
            <a:r>
              <a:rPr sz="1200" spc="-5" dirty="0">
                <a:latin typeface="Times New Roman"/>
                <a:cs typeface="Times New Roman"/>
              </a:rPr>
              <a:t>dell’energia </a:t>
            </a:r>
            <a:r>
              <a:rPr sz="1200" dirty="0">
                <a:latin typeface="Times New Roman"/>
                <a:cs typeface="Times New Roman"/>
              </a:rPr>
              <a:t>materiale o </a:t>
            </a:r>
            <a:r>
              <a:rPr sz="1200" spc="-5" dirty="0">
                <a:latin typeface="Times New Roman"/>
                <a:cs typeface="Times New Roman"/>
              </a:rPr>
              <a:t>semifisica; </a:t>
            </a:r>
            <a:r>
              <a:rPr sz="1200" dirty="0">
                <a:latin typeface="Times New Roman"/>
                <a:cs typeface="Times New Roman"/>
              </a:rPr>
              <a:t>essi non lo </a:t>
            </a:r>
            <a:r>
              <a:rPr sz="1200" spc="-5" dirty="0">
                <a:latin typeface="Times New Roman"/>
                <a:cs typeface="Times New Roman"/>
              </a:rPr>
              <a:t>generano, </a:t>
            </a:r>
            <a:r>
              <a:rPr sz="1200" dirty="0">
                <a:latin typeface="Times New Roman"/>
                <a:cs typeface="Times New Roman"/>
              </a:rPr>
              <a:t>ma lo </a:t>
            </a:r>
            <a:r>
              <a:rPr sz="1200" spc="-5" dirty="0">
                <a:latin typeface="Times New Roman"/>
                <a:cs typeface="Times New Roman"/>
              </a:rPr>
              <a:t>modificano,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manipolano </a:t>
            </a:r>
            <a:r>
              <a:rPr sz="1200" dirty="0">
                <a:latin typeface="Times New Roman"/>
                <a:cs typeface="Times New Roman"/>
              </a:rPr>
              <a:t>e l’orientano. Essi non </a:t>
            </a:r>
            <a:r>
              <a:rPr sz="1200" spc="-5" dirty="0">
                <a:latin typeface="Times New Roman"/>
                <a:cs typeface="Times New Roman"/>
              </a:rPr>
              <a:t>hanno </a:t>
            </a:r>
            <a:r>
              <a:rPr sz="1200" dirty="0">
                <a:latin typeface="Times New Roman"/>
                <a:cs typeface="Times New Roman"/>
              </a:rPr>
              <a:t>nulla a che  </a:t>
            </a:r>
            <a:r>
              <a:rPr sz="1200" spc="-5" dirty="0">
                <a:latin typeface="Times New Roman"/>
                <a:cs typeface="Times New Roman"/>
              </a:rPr>
              <a:t>fare </a:t>
            </a:r>
            <a:r>
              <a:rPr sz="1200" dirty="0">
                <a:latin typeface="Times New Roman"/>
                <a:cs typeface="Times New Roman"/>
              </a:rPr>
              <a:t>nemmeno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la gravità </a:t>
            </a:r>
            <a:r>
              <a:rPr sz="1200" spc="-5" dirty="0">
                <a:latin typeface="Times New Roman"/>
                <a:cs typeface="Times New Roman"/>
              </a:rPr>
              <a:t>fisica, salvo che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resistere al suo potere </a:t>
            </a:r>
            <a:r>
              <a:rPr sz="1200" dirty="0">
                <a:latin typeface="Times New Roman"/>
                <a:cs typeface="Times New Roman"/>
              </a:rPr>
              <a:t>d’attrazione.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relazione con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gravità </a:t>
            </a:r>
            <a:r>
              <a:rPr sz="1200" dirty="0">
                <a:latin typeface="Times New Roman"/>
                <a:cs typeface="Times New Roman"/>
              </a:rPr>
              <a:t>è totalmente  </a:t>
            </a:r>
            <a:r>
              <a:rPr sz="1200" spc="-5" dirty="0">
                <a:latin typeface="Times New Roman"/>
                <a:cs typeface="Times New Roman"/>
              </a:rPr>
              <a:t>negativa.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56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566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203565" cy="40716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6858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(323.5) 29:3.7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centri </a:t>
            </a:r>
            <a:r>
              <a:rPr sz="1200" dirty="0">
                <a:latin typeface="Times New Roman"/>
                <a:cs typeface="Times New Roman"/>
              </a:rPr>
              <a:t>di potere utilizzano </a:t>
            </a:r>
            <a:r>
              <a:rPr sz="1200" spc="-5" dirty="0">
                <a:latin typeface="Times New Roman"/>
                <a:cs typeface="Times New Roman"/>
              </a:rPr>
              <a:t>vasti meccanismi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coordinazioni d’ordine materiale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collegamento </a:t>
            </a:r>
            <a:r>
              <a:rPr sz="1200" dirty="0">
                <a:latin typeface="Times New Roman"/>
                <a:cs typeface="Times New Roman"/>
              </a:rPr>
              <a:t>con i meccanismi  viventi delle </a:t>
            </a:r>
            <a:r>
              <a:rPr sz="1200" spc="-5" dirty="0">
                <a:latin typeface="Times New Roman"/>
                <a:cs typeface="Times New Roman"/>
              </a:rPr>
              <a:t>varie </a:t>
            </a:r>
            <a:r>
              <a:rPr sz="1200" dirty="0">
                <a:latin typeface="Times New Roman"/>
                <a:cs typeface="Times New Roman"/>
              </a:rPr>
              <a:t>concentrazioni </a:t>
            </a:r>
            <a:r>
              <a:rPr sz="1200" spc="-5" dirty="0">
                <a:latin typeface="Times New Roman"/>
                <a:cs typeface="Times New Roman"/>
              </a:rPr>
              <a:t>d’energia separate. Ogni singolo </a:t>
            </a:r>
            <a:r>
              <a:rPr sz="1200" dirty="0">
                <a:latin typeface="Times New Roman"/>
                <a:cs typeface="Times New Roman"/>
              </a:rPr>
              <a:t>centro di </a:t>
            </a:r>
            <a:r>
              <a:rPr sz="1200" spc="-5" dirty="0">
                <a:latin typeface="Times New Roman"/>
                <a:cs typeface="Times New Roman"/>
              </a:rPr>
              <a:t>potere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costituito esattamente </a:t>
            </a:r>
            <a:r>
              <a:rPr sz="1200" dirty="0">
                <a:latin typeface="Times New Roman"/>
                <a:cs typeface="Times New Roman"/>
              </a:rPr>
              <a:t>da un milione </a:t>
            </a:r>
            <a:r>
              <a:rPr sz="1200" spc="15" dirty="0">
                <a:latin typeface="Times New Roman"/>
                <a:cs typeface="Times New Roman"/>
              </a:rPr>
              <a:t>di </a:t>
            </a:r>
            <a:r>
              <a:rPr sz="1200" dirty="0">
                <a:latin typeface="Times New Roman"/>
                <a:cs typeface="Times New Roman"/>
              </a:rPr>
              <a:t>unità di  </a:t>
            </a:r>
            <a:r>
              <a:rPr sz="1200" spc="-5" dirty="0">
                <a:latin typeface="Times New Roman"/>
                <a:cs typeface="Times New Roman"/>
              </a:rPr>
              <a:t>controllo funzionale,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queste </a:t>
            </a:r>
            <a:r>
              <a:rPr sz="1200" dirty="0">
                <a:latin typeface="Times New Roman"/>
                <a:cs typeface="Times New Roman"/>
              </a:rPr>
              <a:t>unità </a:t>
            </a:r>
            <a:r>
              <a:rPr sz="1200" spc="-5" dirty="0">
                <a:latin typeface="Times New Roman"/>
                <a:cs typeface="Times New Roman"/>
              </a:rPr>
              <a:t>modificatrici dell’energia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sono </a:t>
            </a:r>
            <a:r>
              <a:rPr sz="1200" dirty="0">
                <a:latin typeface="Times New Roman"/>
                <a:cs typeface="Times New Roman"/>
              </a:rPr>
              <a:t>fisse </a:t>
            </a:r>
            <a:r>
              <a:rPr sz="1200" spc="-5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sono gli </a:t>
            </a:r>
            <a:r>
              <a:rPr sz="1200" dirty="0">
                <a:latin typeface="Times New Roman"/>
                <a:cs typeface="Times New Roman"/>
              </a:rPr>
              <a:t>organi vitali del </a:t>
            </a:r>
            <a:r>
              <a:rPr sz="1200" spc="-5" dirty="0">
                <a:latin typeface="Times New Roman"/>
                <a:cs typeface="Times New Roman"/>
              </a:rPr>
              <a:t>corpo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fisico</a:t>
            </a:r>
            <a:endParaRPr sz="1200">
              <a:latin typeface="Times New Roman"/>
              <a:cs typeface="Times New Roman"/>
            </a:endParaRPr>
          </a:p>
          <a:p>
            <a:pPr marL="76200" marR="84963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dell’uomo; </a:t>
            </a:r>
            <a:r>
              <a:rPr sz="1200" dirty="0">
                <a:latin typeface="Times New Roman"/>
                <a:cs typeface="Times New Roman"/>
              </a:rPr>
              <a:t>questi </a:t>
            </a:r>
            <a:r>
              <a:rPr sz="1200" spc="-5" dirty="0">
                <a:latin typeface="Times New Roman"/>
                <a:cs typeface="Times New Roman"/>
              </a:rPr>
              <a:t>“organi </a:t>
            </a:r>
            <a:r>
              <a:rPr sz="1200" dirty="0">
                <a:latin typeface="Times New Roman"/>
                <a:cs typeface="Times New Roman"/>
              </a:rPr>
              <a:t>vitali” di </a:t>
            </a:r>
            <a:r>
              <a:rPr sz="1200" spc="-5" dirty="0">
                <a:latin typeface="Times New Roman"/>
                <a:cs typeface="Times New Roman"/>
              </a:rPr>
              <a:t>regolazione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potere sono </a:t>
            </a:r>
            <a:r>
              <a:rPr sz="1200" dirty="0">
                <a:latin typeface="Times New Roman"/>
                <a:cs typeface="Times New Roman"/>
              </a:rPr>
              <a:t>mobili e </a:t>
            </a:r>
            <a:r>
              <a:rPr sz="1200" spc="-5" dirty="0">
                <a:latin typeface="Times New Roman"/>
                <a:cs typeface="Times New Roman"/>
              </a:rPr>
              <a:t>veramente caleidoscopici </a:t>
            </a:r>
            <a:r>
              <a:rPr sz="1200" dirty="0">
                <a:latin typeface="Times New Roman"/>
                <a:cs typeface="Times New Roman"/>
              </a:rPr>
              <a:t>nelle loro possibilità  </a:t>
            </a:r>
            <a:r>
              <a:rPr sz="1200" spc="-5" dirty="0">
                <a:latin typeface="Times New Roman"/>
                <a:cs typeface="Times New Roman"/>
              </a:rPr>
              <a:t>d’associazione.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7145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(323.6) 29:3.8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di là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mia </a:t>
            </a:r>
            <a:r>
              <a:rPr sz="1200" spc="-5" dirty="0">
                <a:latin typeface="Times New Roman"/>
                <a:cs typeface="Times New Roman"/>
              </a:rPr>
              <a:t>capacità spiegare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maniera </a:t>
            </a:r>
            <a:r>
              <a:rPr sz="1200" dirty="0">
                <a:latin typeface="Times New Roman"/>
                <a:cs typeface="Times New Roman"/>
              </a:rPr>
              <a:t>in cui </a:t>
            </a:r>
            <a:r>
              <a:rPr sz="1200" spc="-5" dirty="0">
                <a:latin typeface="Times New Roman"/>
                <a:cs typeface="Times New Roman"/>
              </a:rPr>
              <a:t>questi esseri viventi inglobano </a:t>
            </a:r>
            <a:r>
              <a:rPr sz="1200" dirty="0">
                <a:latin typeface="Times New Roman"/>
                <a:cs typeface="Times New Roman"/>
              </a:rPr>
              <a:t>la manipolazione e la </a:t>
            </a:r>
            <a:r>
              <a:rPr sz="1200" spc="-5" dirty="0">
                <a:latin typeface="Times New Roman"/>
                <a:cs typeface="Times New Roman"/>
              </a:rPr>
              <a:t>regolazione  dei circuiti maestri dell’energia universale. </a:t>
            </a:r>
            <a:r>
              <a:rPr sz="1200" dirty="0">
                <a:latin typeface="Times New Roman"/>
                <a:cs typeface="Times New Roman"/>
              </a:rPr>
              <a:t>Tentare </a:t>
            </a:r>
            <a:r>
              <a:rPr sz="1200" spc="-5" dirty="0">
                <a:latin typeface="Times New Roman"/>
                <a:cs typeface="Times New Roman"/>
              </a:rPr>
              <a:t>d’informarvi maggiormente circa </a:t>
            </a:r>
            <a:r>
              <a:rPr sz="1200" dirty="0">
                <a:latin typeface="Times New Roman"/>
                <a:cs typeface="Times New Roman"/>
              </a:rPr>
              <a:t>le dimensioni e le </a:t>
            </a:r>
            <a:r>
              <a:rPr sz="1200" spc="-5" dirty="0">
                <a:latin typeface="Times New Roman"/>
                <a:cs typeface="Times New Roman"/>
              </a:rPr>
              <a:t>funzioni </a:t>
            </a:r>
            <a:r>
              <a:rPr sz="1200" dirty="0">
                <a:latin typeface="Times New Roman"/>
                <a:cs typeface="Times New Roman"/>
              </a:rPr>
              <a:t>di questi </a:t>
            </a:r>
            <a:r>
              <a:rPr sz="1200" spc="-5" dirty="0">
                <a:latin typeface="Times New Roman"/>
                <a:cs typeface="Times New Roman"/>
              </a:rPr>
              <a:t>centri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potere giganteschi </a:t>
            </a:r>
            <a:r>
              <a:rPr sz="1200" dirty="0">
                <a:latin typeface="Times New Roman"/>
                <a:cs typeface="Times New Roman"/>
              </a:rPr>
              <a:t>e quasi </a:t>
            </a:r>
            <a:r>
              <a:rPr sz="1200" spc="-5" dirty="0">
                <a:latin typeface="Times New Roman"/>
                <a:cs typeface="Times New Roman"/>
              </a:rPr>
              <a:t>perfettamente efficienti accrescerebbe </a:t>
            </a:r>
            <a:r>
              <a:rPr sz="1200" dirty="0">
                <a:latin typeface="Times New Roman"/>
                <a:cs typeface="Times New Roman"/>
              </a:rPr>
              <a:t>solo la vostra </a:t>
            </a:r>
            <a:r>
              <a:rPr sz="1200" spc="-5" dirty="0">
                <a:latin typeface="Times New Roman"/>
                <a:cs typeface="Times New Roman"/>
              </a:rPr>
              <a:t>confusione </a:t>
            </a:r>
            <a:r>
              <a:rPr sz="1200" dirty="0">
                <a:latin typeface="Times New Roman"/>
                <a:cs typeface="Times New Roman"/>
              </a:rPr>
              <a:t>e la vostra </a:t>
            </a:r>
            <a:r>
              <a:rPr sz="1200" spc="-5" dirty="0">
                <a:latin typeface="Times New Roman"/>
                <a:cs typeface="Times New Roman"/>
              </a:rPr>
              <a:t>costernazione. Essi </a:t>
            </a:r>
            <a:r>
              <a:rPr sz="1200" spc="5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sia  </a:t>
            </a:r>
            <a:r>
              <a:rPr sz="1200" dirty="0">
                <a:latin typeface="Times New Roman"/>
                <a:cs typeface="Times New Roman"/>
              </a:rPr>
              <a:t>viventi che </a:t>
            </a:r>
            <a:r>
              <a:rPr sz="1200" spc="-5" dirty="0">
                <a:latin typeface="Times New Roman"/>
                <a:cs typeface="Times New Roman"/>
              </a:rPr>
              <a:t>“personali”,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sono al </a:t>
            </a:r>
            <a:r>
              <a:rPr sz="1200" dirty="0">
                <a:latin typeface="Times New Roman"/>
                <a:cs typeface="Times New Roman"/>
              </a:rPr>
              <a:t>di là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vostra </a:t>
            </a:r>
            <a:r>
              <a:rPr sz="1200" spc="-5" dirty="0">
                <a:latin typeface="Times New Roman"/>
                <a:cs typeface="Times New Roman"/>
              </a:rPr>
              <a:t>comprensione.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104139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(323.7) 29:3.9 </a:t>
            </a:r>
            <a:r>
              <a:rPr sz="1200" spc="-5" dirty="0">
                <a:latin typeface="Times New Roman"/>
                <a:cs typeface="Times New Roman"/>
              </a:rPr>
              <a:t>Fuori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Havona,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Centri Supremi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Potere operano </a:t>
            </a:r>
            <a:r>
              <a:rPr sz="1200" dirty="0">
                <a:latin typeface="Times New Roman"/>
                <a:cs typeface="Times New Roman"/>
              </a:rPr>
              <a:t>solo </a:t>
            </a:r>
            <a:r>
              <a:rPr sz="1200" spc="-5" dirty="0">
                <a:latin typeface="Times New Roman"/>
                <a:cs typeface="Times New Roman"/>
              </a:rPr>
              <a:t>su </a:t>
            </a:r>
            <a:r>
              <a:rPr sz="1200" dirty="0">
                <a:latin typeface="Times New Roman"/>
                <a:cs typeface="Times New Roman"/>
              </a:rPr>
              <a:t>sfere </a:t>
            </a:r>
            <a:r>
              <a:rPr sz="1200" spc="-5" dirty="0">
                <a:latin typeface="Times New Roman"/>
                <a:cs typeface="Times New Roman"/>
              </a:rPr>
              <a:t>appositamente costruite (architettoniche)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su altri  corpi </a:t>
            </a:r>
            <a:r>
              <a:rPr sz="1200" dirty="0">
                <a:latin typeface="Times New Roman"/>
                <a:cs typeface="Times New Roman"/>
              </a:rPr>
              <a:t>spaziali </a:t>
            </a:r>
            <a:r>
              <a:rPr sz="1200" spc="-5" dirty="0">
                <a:latin typeface="Times New Roman"/>
                <a:cs typeface="Times New Roman"/>
              </a:rPr>
              <a:t>debitamente costituiti. </a:t>
            </a:r>
            <a:r>
              <a:rPr sz="1200" dirty="0">
                <a:latin typeface="Times New Roman"/>
                <a:cs typeface="Times New Roman"/>
              </a:rPr>
              <a:t>I mondi </a:t>
            </a:r>
            <a:r>
              <a:rPr sz="1200" spc="-5" dirty="0">
                <a:latin typeface="Times New Roman"/>
                <a:cs typeface="Times New Roman"/>
              </a:rPr>
              <a:t>architettonici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costruiti </a:t>
            </a:r>
            <a:r>
              <a:rPr sz="1200" dirty="0">
                <a:latin typeface="Times New Roman"/>
                <a:cs typeface="Times New Roman"/>
              </a:rPr>
              <a:t>in modo che i </a:t>
            </a:r>
            <a:r>
              <a:rPr sz="1200" spc="-5" dirty="0">
                <a:latin typeface="Times New Roman"/>
                <a:cs typeface="Times New Roman"/>
              </a:rPr>
              <a:t>centri </a:t>
            </a:r>
            <a:r>
              <a:rPr sz="1200" dirty="0">
                <a:latin typeface="Times New Roman"/>
                <a:cs typeface="Times New Roman"/>
              </a:rPr>
              <a:t>di potere viventi </a:t>
            </a:r>
            <a:r>
              <a:rPr sz="1200" spc="-5" dirty="0">
                <a:latin typeface="Times New Roman"/>
                <a:cs typeface="Times New Roman"/>
              </a:rPr>
              <a:t>possano </a:t>
            </a:r>
            <a:r>
              <a:rPr sz="1200" spc="5" dirty="0">
                <a:latin typeface="Times New Roman"/>
                <a:cs typeface="Times New Roman"/>
              </a:rPr>
              <a:t>agire </a:t>
            </a:r>
            <a:r>
              <a:rPr sz="1200" dirty="0">
                <a:latin typeface="Times New Roman"/>
                <a:cs typeface="Times New Roman"/>
              </a:rPr>
              <a:t>da  </a:t>
            </a:r>
            <a:r>
              <a:rPr sz="1200" spc="-5" dirty="0">
                <a:latin typeface="Times New Roman"/>
                <a:cs typeface="Times New Roman"/>
              </a:rPr>
              <a:t>commutatori selettivi per orientare, modificare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concentrare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energie </a:t>
            </a:r>
            <a:r>
              <a:rPr sz="1200" dirty="0">
                <a:latin typeface="Times New Roman"/>
                <a:cs typeface="Times New Roman"/>
              </a:rPr>
              <a:t>dello spazio via via </a:t>
            </a:r>
            <a:r>
              <a:rPr sz="1200" spc="-5" dirty="0">
                <a:latin typeface="Times New Roman"/>
                <a:cs typeface="Times New Roman"/>
              </a:rPr>
              <a:t>che si riversano su queste </a:t>
            </a:r>
            <a:r>
              <a:rPr sz="1200" dirty="0">
                <a:latin typeface="Times New Roman"/>
                <a:cs typeface="Times New Roman"/>
              </a:rPr>
              <a:t>sfere. Essi  non </a:t>
            </a:r>
            <a:r>
              <a:rPr sz="1200" spc="-5" dirty="0">
                <a:latin typeface="Times New Roman"/>
                <a:cs typeface="Times New Roman"/>
              </a:rPr>
              <a:t>potrebbero funzionare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tal </a:t>
            </a:r>
            <a:r>
              <a:rPr sz="1200" dirty="0">
                <a:latin typeface="Times New Roman"/>
                <a:cs typeface="Times New Roman"/>
              </a:rPr>
              <a:t>modo </a:t>
            </a:r>
            <a:r>
              <a:rPr sz="1200" spc="-5" dirty="0">
                <a:latin typeface="Times New Roman"/>
                <a:cs typeface="Times New Roman"/>
              </a:rPr>
              <a:t>su </a:t>
            </a:r>
            <a:r>
              <a:rPr sz="1200" dirty="0">
                <a:latin typeface="Times New Roman"/>
                <a:cs typeface="Times New Roman"/>
              </a:rPr>
              <a:t>un sole od un </a:t>
            </a:r>
            <a:r>
              <a:rPr sz="1200" spc="-5" dirty="0">
                <a:latin typeface="Times New Roman"/>
                <a:cs typeface="Times New Roman"/>
              </a:rPr>
              <a:t>pianeta ordinari </a:t>
            </a:r>
            <a:r>
              <a:rPr sz="1200" dirty="0">
                <a:latin typeface="Times New Roman"/>
                <a:cs typeface="Times New Roman"/>
              </a:rPr>
              <a:t>in evoluzione. </a:t>
            </a:r>
            <a:r>
              <a:rPr sz="1200" spc="-5" dirty="0">
                <a:latin typeface="Times New Roman"/>
                <a:cs typeface="Times New Roman"/>
              </a:rPr>
              <a:t>Certi gruppi si occupano </a:t>
            </a:r>
            <a:r>
              <a:rPr sz="1200" dirty="0">
                <a:latin typeface="Times New Roman"/>
                <a:cs typeface="Times New Roman"/>
              </a:rPr>
              <a:t>anche </a:t>
            </a:r>
            <a:r>
              <a:rPr sz="1200" spc="-5" dirty="0">
                <a:latin typeface="Times New Roman"/>
                <a:cs typeface="Times New Roman"/>
              </a:rPr>
              <a:t>del  riscaldamento </a:t>
            </a:r>
            <a:r>
              <a:rPr sz="1200" dirty="0">
                <a:latin typeface="Times New Roman"/>
                <a:cs typeface="Times New Roman"/>
              </a:rPr>
              <a:t>e delle altre </a:t>
            </a:r>
            <a:r>
              <a:rPr sz="1200" spc="-5" dirty="0">
                <a:latin typeface="Times New Roman"/>
                <a:cs typeface="Times New Roman"/>
              </a:rPr>
              <a:t>necessità materiali </a:t>
            </a:r>
            <a:r>
              <a:rPr sz="1200" dirty="0">
                <a:latin typeface="Times New Roman"/>
                <a:cs typeface="Times New Roman"/>
              </a:rPr>
              <a:t>di questi mondi </a:t>
            </a:r>
            <a:r>
              <a:rPr sz="1200" spc="-5" dirty="0">
                <a:latin typeface="Times New Roman"/>
                <a:cs typeface="Times New Roman"/>
              </a:rPr>
              <a:t>capitale speciali.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benché ciò </a:t>
            </a:r>
            <a:r>
              <a:rPr sz="1200" dirty="0">
                <a:latin typeface="Times New Roman"/>
                <a:cs typeface="Times New Roman"/>
              </a:rPr>
              <a:t>superi la </a:t>
            </a:r>
            <a:r>
              <a:rPr sz="1200" spc="-5" dirty="0">
                <a:latin typeface="Times New Roman"/>
                <a:cs typeface="Times New Roman"/>
              </a:rPr>
              <a:t>portata delle </a:t>
            </a:r>
            <a:r>
              <a:rPr sz="1200" dirty="0">
                <a:latin typeface="Times New Roman"/>
                <a:cs typeface="Times New Roman"/>
              </a:rPr>
              <a:t>conoscenze di  </a:t>
            </a:r>
            <a:r>
              <a:rPr sz="1200" spc="-5" dirty="0">
                <a:latin typeface="Times New Roman"/>
                <a:cs typeface="Times New Roman"/>
              </a:rPr>
              <a:t>Urantia, posso affermare che questi </a:t>
            </a:r>
            <a:r>
              <a:rPr sz="1200" dirty="0">
                <a:latin typeface="Times New Roman"/>
                <a:cs typeface="Times New Roman"/>
              </a:rPr>
              <a:t>ordini di </a:t>
            </a:r>
            <a:r>
              <a:rPr sz="1200" spc="-5" dirty="0">
                <a:latin typeface="Times New Roman"/>
                <a:cs typeface="Times New Roman"/>
              </a:rPr>
              <a:t>personalità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potere </a:t>
            </a:r>
            <a:r>
              <a:rPr sz="1200" dirty="0">
                <a:latin typeface="Times New Roman"/>
                <a:cs typeface="Times New Roman"/>
              </a:rPr>
              <a:t>viventi hanno molto 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fare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la distribuzione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luce </a:t>
            </a:r>
            <a:r>
              <a:rPr sz="1200" spc="-5" dirty="0">
                <a:latin typeface="Times New Roman"/>
                <a:cs typeface="Times New Roman"/>
              </a:rPr>
              <a:t>che  </a:t>
            </a:r>
            <a:r>
              <a:rPr sz="1200" dirty="0">
                <a:latin typeface="Times New Roman"/>
                <a:cs typeface="Times New Roman"/>
              </a:rPr>
              <a:t>risplende senza </a:t>
            </a:r>
            <a:r>
              <a:rPr sz="1200" spc="-5" dirty="0">
                <a:latin typeface="Times New Roman"/>
                <a:cs typeface="Times New Roman"/>
              </a:rPr>
              <a:t>calore. </a:t>
            </a:r>
            <a:r>
              <a:rPr sz="1200" dirty="0">
                <a:latin typeface="Times New Roman"/>
                <a:cs typeface="Times New Roman"/>
              </a:rPr>
              <a:t>Essi non </a:t>
            </a:r>
            <a:r>
              <a:rPr sz="1200" spc="-5" dirty="0">
                <a:latin typeface="Times New Roman"/>
                <a:cs typeface="Times New Roman"/>
              </a:rPr>
              <a:t>producono </a:t>
            </a:r>
            <a:r>
              <a:rPr sz="1200" dirty="0">
                <a:latin typeface="Times New Roman"/>
                <a:cs typeface="Times New Roman"/>
              </a:rPr>
              <a:t>tale fenomeno, ma </a:t>
            </a:r>
            <a:r>
              <a:rPr sz="1200" spc="-5" dirty="0">
                <a:latin typeface="Times New Roman"/>
                <a:cs typeface="Times New Roman"/>
              </a:rPr>
              <a:t>si occupano della sua distribuzione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della sua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direzionalità.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25082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(323.8) 29:3.10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centri </a:t>
            </a:r>
            <a:r>
              <a:rPr sz="1200" dirty="0">
                <a:latin typeface="Times New Roman"/>
                <a:cs typeface="Times New Roman"/>
              </a:rPr>
              <a:t>di potere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controllori loro subordinati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incaricati del funzionamento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tutte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energie </a:t>
            </a:r>
            <a:r>
              <a:rPr sz="1200" dirty="0">
                <a:latin typeface="Times New Roman"/>
                <a:cs typeface="Times New Roman"/>
              </a:rPr>
              <a:t>fisiche dello  </a:t>
            </a:r>
            <a:r>
              <a:rPr sz="1200" spc="-5" dirty="0">
                <a:latin typeface="Times New Roman"/>
                <a:cs typeface="Times New Roman"/>
              </a:rPr>
              <a:t>spazio organizzato. </a:t>
            </a:r>
            <a:r>
              <a:rPr sz="1200" dirty="0">
                <a:latin typeface="Times New Roman"/>
                <a:cs typeface="Times New Roman"/>
              </a:rPr>
              <a:t>Essi </a:t>
            </a:r>
            <a:r>
              <a:rPr sz="1200" spc="-5" dirty="0">
                <a:latin typeface="Times New Roman"/>
                <a:cs typeface="Times New Roman"/>
              </a:rPr>
              <a:t>lavorano con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tre correnti </a:t>
            </a:r>
            <a:r>
              <a:rPr sz="1200" spc="-5" dirty="0">
                <a:latin typeface="Times New Roman"/>
                <a:cs typeface="Times New Roman"/>
              </a:rPr>
              <a:t>basilari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dieci energie ciascuna. Questo </a:t>
            </a:r>
            <a:r>
              <a:rPr sz="1200" dirty="0">
                <a:latin typeface="Times New Roman"/>
                <a:cs typeface="Times New Roman"/>
              </a:rPr>
              <a:t>è il carico </a:t>
            </a:r>
            <a:r>
              <a:rPr sz="1200" spc="-5" dirty="0">
                <a:latin typeface="Times New Roman"/>
                <a:cs typeface="Times New Roman"/>
              </a:rPr>
              <a:t>d’energia dello </a:t>
            </a:r>
            <a:r>
              <a:rPr sz="1200" dirty="0">
                <a:latin typeface="Times New Roman"/>
                <a:cs typeface="Times New Roman"/>
              </a:rPr>
              <a:t>spazio  </a:t>
            </a:r>
            <a:r>
              <a:rPr sz="1200" spc="-5" dirty="0">
                <a:latin typeface="Times New Roman"/>
                <a:cs typeface="Times New Roman"/>
              </a:rPr>
              <a:t>organizzato; </a:t>
            </a:r>
            <a:r>
              <a:rPr sz="1200" dirty="0">
                <a:latin typeface="Times New Roman"/>
                <a:cs typeface="Times New Roman"/>
              </a:rPr>
              <a:t>e lo </a:t>
            </a:r>
            <a:r>
              <a:rPr sz="1200" spc="-5" dirty="0">
                <a:latin typeface="Times New Roman"/>
                <a:cs typeface="Times New Roman"/>
              </a:rPr>
              <a:t>spazio organizzato </a:t>
            </a:r>
            <a:r>
              <a:rPr sz="1200" dirty="0">
                <a:latin typeface="Times New Roman"/>
                <a:cs typeface="Times New Roman"/>
              </a:rPr>
              <a:t>è il </a:t>
            </a:r>
            <a:r>
              <a:rPr sz="1200" spc="-5" dirty="0">
                <a:latin typeface="Times New Roman"/>
                <a:cs typeface="Times New Roman"/>
              </a:rPr>
              <a:t>loro dominio.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Direttori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Potere </a:t>
            </a:r>
            <a:r>
              <a:rPr sz="1200" dirty="0">
                <a:latin typeface="Times New Roman"/>
                <a:cs typeface="Times New Roman"/>
              </a:rPr>
              <a:t>d’Universo non </a:t>
            </a:r>
            <a:r>
              <a:rPr sz="1200" spc="-5" dirty="0">
                <a:latin typeface="Times New Roman"/>
                <a:cs typeface="Times New Roman"/>
              </a:rPr>
              <a:t>hanno assolutamente </a:t>
            </a:r>
            <a:r>
              <a:rPr sz="1200" dirty="0">
                <a:latin typeface="Times New Roman"/>
                <a:cs typeface="Times New Roman"/>
              </a:rPr>
              <a:t>niente a che </a:t>
            </a:r>
            <a:r>
              <a:rPr sz="1200" spc="-5" dirty="0">
                <a:latin typeface="Times New Roman"/>
                <a:cs typeface="Times New Roman"/>
              </a:rPr>
              <a:t>fare  con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prodigiose attività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forza che si </a:t>
            </a:r>
            <a:r>
              <a:rPr sz="1200" dirty="0">
                <a:latin typeface="Times New Roman"/>
                <a:cs typeface="Times New Roman"/>
              </a:rPr>
              <a:t>stanno </a:t>
            </a:r>
            <a:r>
              <a:rPr sz="1200" spc="-5" dirty="0">
                <a:latin typeface="Times New Roman"/>
                <a:cs typeface="Times New Roman"/>
              </a:rPr>
              <a:t>verificando fuori degli </a:t>
            </a:r>
            <a:r>
              <a:rPr sz="1200" dirty="0">
                <a:latin typeface="Times New Roman"/>
                <a:cs typeface="Times New Roman"/>
              </a:rPr>
              <a:t>attuali </a:t>
            </a:r>
            <a:r>
              <a:rPr sz="1200" spc="-5" dirty="0">
                <a:latin typeface="Times New Roman"/>
                <a:cs typeface="Times New Roman"/>
              </a:rPr>
              <a:t>confini dei </a:t>
            </a:r>
            <a:r>
              <a:rPr sz="1200" dirty="0">
                <a:latin typeface="Times New Roman"/>
                <a:cs typeface="Times New Roman"/>
              </a:rPr>
              <a:t>sette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Superuniversi.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56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567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79434" cy="4132579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20955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(324.1) 29:3.11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centri ed </a:t>
            </a:r>
            <a:r>
              <a:rPr sz="1200" dirty="0">
                <a:latin typeface="Times New Roman"/>
                <a:cs typeface="Times New Roman"/>
              </a:rPr>
              <a:t>i controllori di </a:t>
            </a:r>
            <a:r>
              <a:rPr sz="1200" spc="-5" dirty="0">
                <a:latin typeface="Times New Roman"/>
                <a:cs typeface="Times New Roman"/>
              </a:rPr>
              <a:t>potere esercitano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controllo perfetto solo su sette delle dieci </a:t>
            </a:r>
            <a:r>
              <a:rPr sz="1200" dirty="0">
                <a:latin typeface="Times New Roman"/>
                <a:cs typeface="Times New Roman"/>
              </a:rPr>
              <a:t>forme d’energia </a:t>
            </a:r>
            <a:r>
              <a:rPr sz="1200" spc="-5" dirty="0">
                <a:latin typeface="Times New Roman"/>
                <a:cs typeface="Times New Roman"/>
              </a:rPr>
              <a:t>contenute </a:t>
            </a:r>
            <a:r>
              <a:rPr sz="1200" dirty="0">
                <a:latin typeface="Times New Roman"/>
                <a:cs typeface="Times New Roman"/>
              </a:rPr>
              <a:t>in  </a:t>
            </a:r>
            <a:r>
              <a:rPr sz="1200" spc="-5" dirty="0">
                <a:latin typeface="Times New Roman"/>
                <a:cs typeface="Times New Roman"/>
              </a:rPr>
              <a:t>ciascuna corrente universale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base; </a:t>
            </a:r>
            <a:r>
              <a:rPr sz="1200" dirty="0">
                <a:latin typeface="Times New Roman"/>
                <a:cs typeface="Times New Roman"/>
              </a:rPr>
              <a:t>quelle </a:t>
            </a:r>
            <a:r>
              <a:rPr sz="1200" spc="-5" dirty="0">
                <a:latin typeface="Times New Roman"/>
                <a:cs typeface="Times New Roman"/>
              </a:rPr>
              <a:t>forme che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parzialmente </a:t>
            </a:r>
            <a:r>
              <a:rPr sz="1200" dirty="0">
                <a:latin typeface="Times New Roman"/>
                <a:cs typeface="Times New Roman"/>
              </a:rPr>
              <a:t>o totalmente </a:t>
            </a:r>
            <a:r>
              <a:rPr sz="1200" spc="-5" dirty="0">
                <a:latin typeface="Times New Roman"/>
                <a:cs typeface="Times New Roman"/>
              </a:rPr>
              <a:t>fuori del loro </a:t>
            </a:r>
            <a:r>
              <a:rPr sz="1200" dirty="0">
                <a:latin typeface="Times New Roman"/>
                <a:cs typeface="Times New Roman"/>
              </a:rPr>
              <a:t>controllo </a:t>
            </a:r>
            <a:r>
              <a:rPr sz="1200" spc="-5" dirty="0">
                <a:latin typeface="Times New Roman"/>
                <a:cs typeface="Times New Roman"/>
              </a:rPr>
              <a:t>rappresentano  probabilmente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regni imprevedibili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manifestazione dell’energia </a:t>
            </a:r>
            <a:r>
              <a:rPr sz="1200" dirty="0">
                <a:latin typeface="Times New Roman"/>
                <a:cs typeface="Times New Roman"/>
              </a:rPr>
              <a:t>dominati dall’Assoluto </a:t>
            </a:r>
            <a:r>
              <a:rPr sz="1200" spc="-5" dirty="0">
                <a:latin typeface="Times New Roman"/>
                <a:cs typeface="Times New Roman"/>
              </a:rPr>
              <a:t>Non Qualificato. </a:t>
            </a:r>
            <a:r>
              <a:rPr sz="1200" dirty="0">
                <a:latin typeface="Times New Roman"/>
                <a:cs typeface="Times New Roman"/>
              </a:rPr>
              <a:t>Se </a:t>
            </a:r>
            <a:r>
              <a:rPr sz="1200" spc="-5" dirty="0">
                <a:latin typeface="Times New Roman"/>
                <a:cs typeface="Times New Roman"/>
              </a:rPr>
              <a:t>essi esercitano  un’influenza sulle forze primordiali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questo Assoluto, </a:t>
            </a:r>
            <a:r>
              <a:rPr sz="1200" dirty="0">
                <a:latin typeface="Times New Roman"/>
                <a:cs typeface="Times New Roman"/>
              </a:rPr>
              <a:t>noi non </a:t>
            </a:r>
            <a:r>
              <a:rPr sz="1200" spc="-5" dirty="0">
                <a:latin typeface="Times New Roman"/>
                <a:cs typeface="Times New Roman"/>
              </a:rPr>
              <a:t>siamo </a:t>
            </a:r>
            <a:r>
              <a:rPr sz="1200" dirty="0">
                <a:latin typeface="Times New Roman"/>
                <a:cs typeface="Times New Roman"/>
              </a:rPr>
              <a:t>al </a:t>
            </a:r>
            <a:r>
              <a:rPr sz="1200" spc="-5" dirty="0">
                <a:latin typeface="Times New Roman"/>
                <a:cs typeface="Times New Roman"/>
              </a:rPr>
              <a:t>corrente </a:t>
            </a:r>
            <a:r>
              <a:rPr sz="1200" dirty="0">
                <a:latin typeface="Times New Roman"/>
                <a:cs typeface="Times New Roman"/>
              </a:rPr>
              <a:t>di tali funzioni, </a:t>
            </a:r>
            <a:r>
              <a:rPr sz="1200" spc="-5" dirty="0">
                <a:latin typeface="Times New Roman"/>
                <a:cs typeface="Times New Roman"/>
              </a:rPr>
              <a:t>anche se esiste </a:t>
            </a:r>
            <a:r>
              <a:rPr sz="1200" dirty="0">
                <a:latin typeface="Times New Roman"/>
                <a:cs typeface="Times New Roman"/>
              </a:rPr>
              <a:t>qualche tenue  </a:t>
            </a:r>
            <a:r>
              <a:rPr sz="1200" spc="-5" dirty="0">
                <a:latin typeface="Times New Roman"/>
                <a:cs typeface="Times New Roman"/>
              </a:rPr>
              <a:t>prova che avvalorerebbe </a:t>
            </a:r>
            <a:r>
              <a:rPr sz="1200" dirty="0">
                <a:latin typeface="Times New Roman"/>
                <a:cs typeface="Times New Roman"/>
              </a:rPr>
              <a:t>l’opinione </a:t>
            </a:r>
            <a:r>
              <a:rPr sz="1200" spc="-5" dirty="0">
                <a:latin typeface="Times New Roman"/>
                <a:cs typeface="Times New Roman"/>
              </a:rPr>
              <a:t>secondo </a:t>
            </a:r>
            <a:r>
              <a:rPr sz="1200" dirty="0">
                <a:latin typeface="Times New Roman"/>
                <a:cs typeface="Times New Roman"/>
              </a:rPr>
              <a:t>la quale </a:t>
            </a:r>
            <a:r>
              <a:rPr sz="1200" spc="-5" dirty="0">
                <a:latin typeface="Times New Roman"/>
                <a:cs typeface="Times New Roman"/>
              </a:rPr>
              <a:t>certuni controllori fisici reagiscono </a:t>
            </a:r>
            <a:r>
              <a:rPr sz="1200" dirty="0">
                <a:latin typeface="Times New Roman"/>
                <a:cs typeface="Times New Roman"/>
              </a:rPr>
              <a:t>talvolta </a:t>
            </a:r>
            <a:r>
              <a:rPr sz="1200" spc="-5" dirty="0">
                <a:latin typeface="Times New Roman"/>
                <a:cs typeface="Times New Roman"/>
              </a:rPr>
              <a:t>automaticamente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certi </a:t>
            </a:r>
            <a:r>
              <a:rPr sz="1200" dirty="0">
                <a:latin typeface="Times New Roman"/>
                <a:cs typeface="Times New Roman"/>
              </a:rPr>
              <a:t>impulsi  </a:t>
            </a:r>
            <a:r>
              <a:rPr sz="1200" spc="-5" dirty="0">
                <a:latin typeface="Times New Roman"/>
                <a:cs typeface="Times New Roman"/>
              </a:rPr>
              <a:t>dell’Assoluto Universale.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ts val="141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(324.2) 29:3.12 </a:t>
            </a:r>
            <a:r>
              <a:rPr sz="1200" spc="-5" dirty="0">
                <a:latin typeface="Times New Roman"/>
                <a:cs typeface="Times New Roman"/>
              </a:rPr>
              <a:t>Questi meccanismi viventi del potere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sono coscientemente collegati al supercontrollo dell’energia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dell’Universo</a:t>
            </a:r>
            <a:endParaRPr sz="1200">
              <a:latin typeface="Times New Roman"/>
              <a:cs typeface="Times New Roman"/>
            </a:endParaRPr>
          </a:p>
          <a:p>
            <a:pPr marL="76200" marR="68580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maestro </a:t>
            </a:r>
            <a:r>
              <a:rPr sz="1200" dirty="0">
                <a:latin typeface="Times New Roman"/>
                <a:cs typeface="Times New Roman"/>
              </a:rPr>
              <a:t>da parte </a:t>
            </a:r>
            <a:r>
              <a:rPr sz="1200" spc="-5" dirty="0">
                <a:latin typeface="Times New Roman"/>
                <a:cs typeface="Times New Roman"/>
              </a:rPr>
              <a:t>dell’Assoluto Non Qualificato, </a:t>
            </a:r>
            <a:r>
              <a:rPr sz="1200" dirty="0">
                <a:latin typeface="Times New Roman"/>
                <a:cs typeface="Times New Roman"/>
              </a:rPr>
              <a:t>ma noi ipotizziamo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intero, e </a:t>
            </a:r>
            <a:r>
              <a:rPr sz="1200" spc="-5" dirty="0">
                <a:latin typeface="Times New Roman"/>
                <a:cs typeface="Times New Roman"/>
              </a:rPr>
              <a:t>quasi </a:t>
            </a:r>
            <a:r>
              <a:rPr sz="1200" dirty="0">
                <a:latin typeface="Times New Roman"/>
                <a:cs typeface="Times New Roman"/>
              </a:rPr>
              <a:t>perfetto, piano di </a:t>
            </a:r>
            <a:r>
              <a:rPr sz="1200" spc="-5" dirty="0">
                <a:latin typeface="Times New Roman"/>
                <a:cs typeface="Times New Roman"/>
              </a:rPr>
              <a:t>direzione del potere  sia subordinato </a:t>
            </a:r>
            <a:r>
              <a:rPr sz="1200" dirty="0">
                <a:latin typeface="Times New Roman"/>
                <a:cs typeface="Times New Roman"/>
              </a:rPr>
              <a:t>in qualche modo </a:t>
            </a:r>
            <a:r>
              <a:rPr sz="1200" spc="-5" dirty="0">
                <a:latin typeface="Times New Roman"/>
                <a:cs typeface="Times New Roman"/>
              </a:rPr>
              <a:t>sconosciuto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questa presenza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supergravità.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ogni situazione locale dell’energia </a:t>
            </a:r>
            <a:r>
              <a:rPr sz="1200" dirty="0">
                <a:latin typeface="Times New Roman"/>
                <a:cs typeface="Times New Roman"/>
              </a:rPr>
              <a:t>i centri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  </a:t>
            </a:r>
            <a:r>
              <a:rPr sz="1200" spc="-5" dirty="0">
                <a:latin typeface="Times New Roman"/>
                <a:cs typeface="Times New Roman"/>
              </a:rPr>
              <a:t>controllori esercitano </a:t>
            </a:r>
            <a:r>
              <a:rPr sz="1200" dirty="0">
                <a:latin typeface="Times New Roman"/>
                <a:cs typeface="Times New Roman"/>
              </a:rPr>
              <a:t>quasi la </a:t>
            </a:r>
            <a:r>
              <a:rPr sz="1200" spc="-5" dirty="0">
                <a:latin typeface="Times New Roman"/>
                <a:cs typeface="Times New Roman"/>
              </a:rPr>
              <a:t>supremazia, </a:t>
            </a:r>
            <a:r>
              <a:rPr sz="1200" dirty="0">
                <a:latin typeface="Times New Roman"/>
                <a:cs typeface="Times New Roman"/>
              </a:rPr>
              <a:t>ma sono </a:t>
            </a:r>
            <a:r>
              <a:rPr sz="1200" spc="-5" dirty="0">
                <a:latin typeface="Times New Roman"/>
                <a:cs typeface="Times New Roman"/>
              </a:rPr>
              <a:t>sempre </a:t>
            </a:r>
            <a:r>
              <a:rPr sz="1200" dirty="0">
                <a:latin typeface="Times New Roman"/>
                <a:cs typeface="Times New Roman"/>
              </a:rPr>
              <a:t>consci della </a:t>
            </a:r>
            <a:r>
              <a:rPr sz="1200" spc="-5" dirty="0">
                <a:latin typeface="Times New Roman"/>
                <a:cs typeface="Times New Roman"/>
              </a:rPr>
              <a:t>presenza superenergetica </a:t>
            </a:r>
            <a:r>
              <a:rPr sz="1200" dirty="0">
                <a:latin typeface="Times New Roman"/>
                <a:cs typeface="Times New Roman"/>
              </a:rPr>
              <a:t>e dell’azione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indiscernibile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dell’Assoluto Non Qualificato.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4. I Controllori Fisici Maestri</a:t>
            </a:r>
            <a:endParaRPr sz="1600">
              <a:latin typeface="Times New Roman"/>
              <a:cs typeface="Times New Roman"/>
            </a:endParaRPr>
          </a:p>
          <a:p>
            <a:pPr marL="76200" marR="159385">
              <a:lnSpc>
                <a:spcPct val="95900"/>
              </a:lnSpc>
              <a:spcBef>
                <a:spcPts val="137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(324.3) 29:4.1 </a:t>
            </a:r>
            <a:r>
              <a:rPr sz="1200" spc="-5" dirty="0">
                <a:latin typeface="Times New Roman"/>
                <a:cs typeface="Times New Roman"/>
              </a:rPr>
              <a:t>Questi esseri </a:t>
            </a:r>
            <a:r>
              <a:rPr sz="1200" dirty="0">
                <a:latin typeface="Times New Roman"/>
                <a:cs typeface="Times New Roman"/>
              </a:rPr>
              <a:t>sono i </a:t>
            </a:r>
            <a:r>
              <a:rPr sz="1200" spc="-5" dirty="0">
                <a:latin typeface="Times New Roman"/>
                <a:cs typeface="Times New Roman"/>
              </a:rPr>
              <a:t>subordinati </a:t>
            </a:r>
            <a:r>
              <a:rPr sz="1200" dirty="0">
                <a:latin typeface="Times New Roman"/>
                <a:cs typeface="Times New Roman"/>
              </a:rPr>
              <a:t>mobili </a:t>
            </a:r>
            <a:r>
              <a:rPr sz="1200" spc="-5" dirty="0">
                <a:latin typeface="Times New Roman"/>
                <a:cs typeface="Times New Roman"/>
              </a:rPr>
              <a:t>dei Centri Supremi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Potere.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controllori fisici </a:t>
            </a:r>
            <a:r>
              <a:rPr sz="1200" dirty="0">
                <a:latin typeface="Times New Roman"/>
                <a:cs typeface="Times New Roman"/>
              </a:rPr>
              <a:t>sono dotati di </a:t>
            </a:r>
            <a:r>
              <a:rPr sz="1200" spc="-5" dirty="0">
                <a:latin typeface="Times New Roman"/>
                <a:cs typeface="Times New Roman"/>
              </a:rPr>
              <a:t>capacità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metamorfosi individuale </a:t>
            </a:r>
            <a:r>
              <a:rPr sz="1200" dirty="0">
                <a:latin typeface="Times New Roman"/>
                <a:cs typeface="Times New Roman"/>
              </a:rPr>
              <a:t>di tale </a:t>
            </a:r>
            <a:r>
              <a:rPr sz="1200" spc="-5" dirty="0">
                <a:latin typeface="Times New Roman"/>
                <a:cs typeface="Times New Roman"/>
              </a:rPr>
              <a:t>natura </a:t>
            </a:r>
            <a:r>
              <a:rPr sz="1200" dirty="0">
                <a:latin typeface="Times New Roman"/>
                <a:cs typeface="Times New Roman"/>
              </a:rPr>
              <a:t>da potersi </a:t>
            </a:r>
            <a:r>
              <a:rPr sz="1200" spc="-5" dirty="0">
                <a:latin typeface="Times New Roman"/>
                <a:cs typeface="Times New Roman"/>
              </a:rPr>
              <a:t>impegnare </a:t>
            </a:r>
            <a:r>
              <a:rPr sz="1200" dirty="0">
                <a:latin typeface="Times New Roman"/>
                <a:cs typeface="Times New Roman"/>
              </a:rPr>
              <a:t>in una varietà </a:t>
            </a:r>
            <a:r>
              <a:rPr sz="1200" spc="-5" dirty="0">
                <a:latin typeface="Times New Roman"/>
                <a:cs typeface="Times New Roman"/>
              </a:rPr>
              <a:t>considerevole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autotrasporto, essendo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grado </a:t>
            </a:r>
            <a:r>
              <a:rPr sz="1200" spc="5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attraversare </a:t>
            </a:r>
            <a:r>
              <a:rPr sz="1200" dirty="0">
                <a:latin typeface="Times New Roman"/>
                <a:cs typeface="Times New Roman"/>
              </a:rPr>
              <a:t>lo spazio locale a velocità prossime a </a:t>
            </a:r>
            <a:r>
              <a:rPr sz="1200" spc="-5" dirty="0">
                <a:latin typeface="Times New Roman"/>
                <a:cs typeface="Times New Roman"/>
              </a:rPr>
              <a:t>quelle dei Messaggeri Solitari. Ma quando partono </a:t>
            </a:r>
            <a:r>
              <a:rPr sz="1200" dirty="0">
                <a:latin typeface="Times New Roman"/>
                <a:cs typeface="Times New Roman"/>
              </a:rPr>
              <a:t>da una sfera </a:t>
            </a:r>
            <a:r>
              <a:rPr sz="1200" spc="-5" dirty="0">
                <a:latin typeface="Times New Roman"/>
                <a:cs typeface="Times New Roman"/>
              </a:rPr>
              <a:t>materiale, </a:t>
            </a:r>
            <a:r>
              <a:rPr sz="1200" dirty="0">
                <a:latin typeface="Times New Roman"/>
                <a:cs typeface="Times New Roman"/>
              </a:rPr>
              <a:t>come  tutti </a:t>
            </a:r>
            <a:r>
              <a:rPr sz="1200" spc="-5" dirty="0">
                <a:latin typeface="Times New Roman"/>
                <a:cs typeface="Times New Roman"/>
              </a:rPr>
              <a:t>gli altri attraversatori </a:t>
            </a:r>
            <a:r>
              <a:rPr sz="1200" dirty="0">
                <a:latin typeface="Times New Roman"/>
                <a:cs typeface="Times New Roman"/>
              </a:rPr>
              <a:t>dello spazio essi hanno </a:t>
            </a:r>
            <a:r>
              <a:rPr sz="1200" spc="-5" dirty="0">
                <a:latin typeface="Times New Roman"/>
                <a:cs typeface="Times New Roman"/>
              </a:rPr>
              <a:t>bisogno dell’assistenza </a:t>
            </a:r>
            <a:r>
              <a:rPr sz="1200" dirty="0">
                <a:latin typeface="Times New Roman"/>
                <a:cs typeface="Times New Roman"/>
              </a:rPr>
              <a:t>sia </a:t>
            </a:r>
            <a:r>
              <a:rPr sz="1200" spc="-5" dirty="0">
                <a:latin typeface="Times New Roman"/>
                <a:cs typeface="Times New Roman"/>
              </a:rPr>
              <a:t>dei loro compagni </a:t>
            </a:r>
            <a:r>
              <a:rPr sz="1200" dirty="0">
                <a:latin typeface="Times New Roman"/>
                <a:cs typeface="Times New Roman"/>
              </a:rPr>
              <a:t>che di </a:t>
            </a:r>
            <a:r>
              <a:rPr sz="1200" spc="-5" dirty="0">
                <a:latin typeface="Times New Roman"/>
                <a:cs typeface="Times New Roman"/>
              </a:rPr>
              <a:t>certi </a:t>
            </a:r>
            <a:r>
              <a:rPr sz="1200" dirty="0">
                <a:latin typeface="Times New Roman"/>
                <a:cs typeface="Times New Roman"/>
              </a:rPr>
              <a:t>altri tipi di </a:t>
            </a:r>
            <a:r>
              <a:rPr sz="1200" spc="-5" dirty="0">
                <a:latin typeface="Times New Roman"/>
                <a:cs typeface="Times New Roman"/>
              </a:rPr>
              <a:t>esseri </a:t>
            </a:r>
            <a:r>
              <a:rPr sz="1200" dirty="0">
                <a:latin typeface="Times New Roman"/>
                <a:cs typeface="Times New Roman"/>
              </a:rPr>
              <a:t>per  </a:t>
            </a:r>
            <a:r>
              <a:rPr sz="1200" spc="-5" dirty="0">
                <a:latin typeface="Times New Roman"/>
                <a:cs typeface="Times New Roman"/>
              </a:rPr>
              <a:t>vincere </a:t>
            </a:r>
            <a:r>
              <a:rPr sz="1200" dirty="0">
                <a:latin typeface="Times New Roman"/>
                <a:cs typeface="Times New Roman"/>
              </a:rPr>
              <a:t>l’azione </a:t>
            </a:r>
            <a:r>
              <a:rPr sz="1200" spc="-5" dirty="0">
                <a:latin typeface="Times New Roman"/>
                <a:cs typeface="Times New Roman"/>
              </a:rPr>
              <a:t>della gravità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resistenza dell’inerzia.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22987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(324.4) 29:4.2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Controllori Fisici Maestri servono </a:t>
            </a:r>
            <a:r>
              <a:rPr sz="1200" dirty="0">
                <a:latin typeface="Times New Roman"/>
                <a:cs typeface="Times New Roman"/>
              </a:rPr>
              <a:t>in tutto il </a:t>
            </a:r>
            <a:r>
              <a:rPr sz="1200" spc="-5" dirty="0">
                <a:latin typeface="Times New Roman"/>
                <a:cs typeface="Times New Roman"/>
              </a:rPr>
              <a:t>grande </a:t>
            </a:r>
            <a:r>
              <a:rPr sz="1200" dirty="0">
                <a:latin typeface="Times New Roman"/>
                <a:cs typeface="Times New Roman"/>
              </a:rPr>
              <a:t>Universo. </a:t>
            </a:r>
            <a:r>
              <a:rPr sz="1200" spc="-5" dirty="0">
                <a:latin typeface="Times New Roman"/>
                <a:cs typeface="Times New Roman"/>
              </a:rPr>
              <a:t>Essi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direttamente governati dal </a:t>
            </a:r>
            <a:r>
              <a:rPr sz="1200" dirty="0">
                <a:latin typeface="Times New Roman"/>
                <a:cs typeface="Times New Roman"/>
              </a:rPr>
              <a:t>Paradiso </a:t>
            </a:r>
            <a:r>
              <a:rPr sz="1200" spc="-5" dirty="0">
                <a:latin typeface="Times New Roman"/>
                <a:cs typeface="Times New Roman"/>
              </a:rPr>
              <a:t>dai </a:t>
            </a:r>
            <a:r>
              <a:rPr sz="1200" dirty="0">
                <a:latin typeface="Times New Roman"/>
                <a:cs typeface="Times New Roman"/>
              </a:rPr>
              <a:t>Sette  </a:t>
            </a:r>
            <a:r>
              <a:rPr sz="1200" spc="-5" dirty="0">
                <a:latin typeface="Times New Roman"/>
                <a:cs typeface="Times New Roman"/>
              </a:rPr>
              <a:t>Direttori Supremi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Potere fino </a:t>
            </a:r>
            <a:r>
              <a:rPr sz="1200" dirty="0">
                <a:latin typeface="Times New Roman"/>
                <a:cs typeface="Times New Roman"/>
              </a:rPr>
              <a:t>alle </a:t>
            </a:r>
            <a:r>
              <a:rPr sz="1200" spc="-5" dirty="0">
                <a:latin typeface="Times New Roman"/>
                <a:cs typeface="Times New Roman"/>
              </a:rPr>
              <a:t>capitali dei Superuniversi. A </a:t>
            </a:r>
            <a:r>
              <a:rPr sz="1200" dirty="0">
                <a:latin typeface="Times New Roman"/>
                <a:cs typeface="Times New Roman"/>
              </a:rPr>
              <a:t>partire </a:t>
            </a:r>
            <a:r>
              <a:rPr sz="1200" spc="5" dirty="0">
                <a:latin typeface="Times New Roman"/>
                <a:cs typeface="Times New Roman"/>
              </a:rPr>
              <a:t>da </a:t>
            </a:r>
            <a:r>
              <a:rPr sz="1200" dirty="0">
                <a:latin typeface="Times New Roman"/>
                <a:cs typeface="Times New Roman"/>
              </a:rPr>
              <a:t>qui </a:t>
            </a:r>
            <a:r>
              <a:rPr sz="1200" spc="-5" dirty="0">
                <a:latin typeface="Times New Roman"/>
                <a:cs typeface="Times New Roman"/>
              </a:rPr>
              <a:t>essi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diretti </a:t>
            </a:r>
            <a:r>
              <a:rPr sz="1200" dirty="0">
                <a:latin typeface="Times New Roman"/>
                <a:cs typeface="Times New Roman"/>
              </a:rPr>
              <a:t>e distribuiti dal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Consiglio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56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568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7990840" cy="390969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63500" marR="3048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dell’Equilibrio, gli alti </a:t>
            </a:r>
            <a:r>
              <a:rPr sz="1200" dirty="0">
                <a:latin typeface="Times New Roman"/>
                <a:cs typeface="Times New Roman"/>
              </a:rPr>
              <a:t>commissari </a:t>
            </a:r>
            <a:r>
              <a:rPr sz="1200" spc="-5" dirty="0">
                <a:latin typeface="Times New Roman"/>
                <a:cs typeface="Times New Roman"/>
              </a:rPr>
              <a:t>del potere </a:t>
            </a:r>
            <a:r>
              <a:rPr sz="1200" dirty="0">
                <a:latin typeface="Times New Roman"/>
                <a:cs typeface="Times New Roman"/>
              </a:rPr>
              <a:t>che i Sette Spiriti </a:t>
            </a:r>
            <a:r>
              <a:rPr sz="1200" spc="-5" dirty="0">
                <a:latin typeface="Times New Roman"/>
                <a:cs typeface="Times New Roman"/>
              </a:rPr>
              <a:t>Maestri distaccano dal personale </a:t>
            </a:r>
            <a:r>
              <a:rPr sz="1200" dirty="0">
                <a:latin typeface="Times New Roman"/>
                <a:cs typeface="Times New Roman"/>
              </a:rPr>
              <a:t>degli </a:t>
            </a:r>
            <a:r>
              <a:rPr sz="1200" spc="-5" dirty="0">
                <a:latin typeface="Times New Roman"/>
                <a:cs typeface="Times New Roman"/>
              </a:rPr>
              <a:t>Organizzatori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Forza  Maestri Associati. Questi alti commissari </a:t>
            </a:r>
            <a:r>
              <a:rPr sz="1200" dirty="0">
                <a:latin typeface="Times New Roman"/>
                <a:cs typeface="Times New Roman"/>
              </a:rPr>
              <a:t>sono autorizzati </a:t>
            </a:r>
            <a:r>
              <a:rPr sz="1200" spc="-5" dirty="0">
                <a:latin typeface="Times New Roman"/>
                <a:cs typeface="Times New Roman"/>
              </a:rPr>
              <a:t>ad interpretare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osservazioni </a:t>
            </a:r>
            <a:r>
              <a:rPr sz="1200" dirty="0">
                <a:latin typeface="Times New Roman"/>
                <a:cs typeface="Times New Roman"/>
              </a:rPr>
              <a:t>e le </a:t>
            </a:r>
            <a:r>
              <a:rPr sz="1200" spc="-5" dirty="0">
                <a:latin typeface="Times New Roman"/>
                <a:cs typeface="Times New Roman"/>
              </a:rPr>
              <a:t>registrazioni dei frandalank </a:t>
            </a:r>
            <a:r>
              <a:rPr sz="1200" dirty="0">
                <a:latin typeface="Times New Roman"/>
                <a:cs typeface="Times New Roman"/>
              </a:rPr>
              <a:t>maestri, 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strumenti </a:t>
            </a:r>
            <a:r>
              <a:rPr sz="1200" spc="-5" dirty="0">
                <a:latin typeface="Times New Roman"/>
                <a:cs typeface="Times New Roman"/>
              </a:rPr>
              <a:t>viventi che indicano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pressione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potere 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carico d’energia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intero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Superuniverso.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00">
              <a:latin typeface="Times New Roman"/>
              <a:cs typeface="Times New Roman"/>
            </a:endParaRPr>
          </a:p>
          <a:p>
            <a:pPr marL="63500">
              <a:lnSpc>
                <a:spcPts val="141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(324.5) 29:4.3 </a:t>
            </a:r>
            <a:r>
              <a:rPr sz="1200" spc="-5" dirty="0">
                <a:latin typeface="Times New Roman"/>
                <a:cs typeface="Times New Roman"/>
              </a:rPr>
              <a:t>Mentre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presenza delle Deità del </a:t>
            </a:r>
            <a:r>
              <a:rPr sz="1200" dirty="0">
                <a:latin typeface="Times New Roman"/>
                <a:cs typeface="Times New Roman"/>
              </a:rPr>
              <a:t>Paradiso </a:t>
            </a:r>
            <a:r>
              <a:rPr sz="1200" spc="-5" dirty="0">
                <a:latin typeface="Times New Roman"/>
                <a:cs typeface="Times New Roman"/>
              </a:rPr>
              <a:t>circonda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grande Universo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estende intorno </a:t>
            </a:r>
            <a:r>
              <a:rPr sz="1200" spc="-5" dirty="0">
                <a:latin typeface="Times New Roman"/>
                <a:cs typeface="Times New Roman"/>
              </a:rPr>
              <a:t>al cerchio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dell’eternità,</a:t>
            </a:r>
            <a:endParaRPr sz="1200">
              <a:latin typeface="Times New Roman"/>
              <a:cs typeface="Times New Roman"/>
            </a:endParaRPr>
          </a:p>
          <a:p>
            <a:pPr marL="63500" marR="156210">
              <a:lnSpc>
                <a:spcPct val="95900"/>
              </a:lnSpc>
              <a:spcBef>
                <a:spcPts val="30"/>
              </a:spcBef>
            </a:pPr>
            <a:r>
              <a:rPr sz="1200" dirty="0">
                <a:latin typeface="Times New Roman"/>
                <a:cs typeface="Times New Roman"/>
              </a:rPr>
              <a:t>l’influenza di </a:t>
            </a:r>
            <a:r>
              <a:rPr sz="1200" spc="-5" dirty="0">
                <a:latin typeface="Times New Roman"/>
                <a:cs typeface="Times New Roman"/>
              </a:rPr>
              <a:t>ciascuno </a:t>
            </a:r>
            <a:r>
              <a:rPr sz="1200" dirty="0">
                <a:latin typeface="Times New Roman"/>
                <a:cs typeface="Times New Roman"/>
              </a:rPr>
              <a:t>dei Sette Spiriti </a:t>
            </a:r>
            <a:r>
              <a:rPr sz="1200" spc="-5" dirty="0">
                <a:latin typeface="Times New Roman"/>
                <a:cs typeface="Times New Roman"/>
              </a:rPr>
              <a:t>Maestri </a:t>
            </a:r>
            <a:r>
              <a:rPr sz="1200" dirty="0">
                <a:latin typeface="Times New Roman"/>
                <a:cs typeface="Times New Roman"/>
              </a:rPr>
              <a:t>è limitata </a:t>
            </a:r>
            <a:r>
              <a:rPr sz="1200" spc="-5" dirty="0">
                <a:latin typeface="Times New Roman"/>
                <a:cs typeface="Times New Roman"/>
              </a:rPr>
              <a:t>ad </a:t>
            </a:r>
            <a:r>
              <a:rPr sz="1200" dirty="0">
                <a:latin typeface="Times New Roman"/>
                <a:cs typeface="Times New Roman"/>
              </a:rPr>
              <a:t>un solo </a:t>
            </a:r>
            <a:r>
              <a:rPr sz="1200" spc="-5" dirty="0">
                <a:latin typeface="Times New Roman"/>
                <a:cs typeface="Times New Roman"/>
              </a:rPr>
              <a:t>Superuniverso. </a:t>
            </a:r>
            <a:r>
              <a:rPr sz="1200" dirty="0">
                <a:latin typeface="Times New Roman"/>
                <a:cs typeface="Times New Roman"/>
              </a:rPr>
              <a:t>C’è una netta </a:t>
            </a:r>
            <a:r>
              <a:rPr sz="1200" spc="-5" dirty="0">
                <a:latin typeface="Times New Roman"/>
                <a:cs typeface="Times New Roman"/>
              </a:rPr>
              <a:t>divisione dell’energia ed </a:t>
            </a:r>
            <a:r>
              <a:rPr sz="1200" dirty="0">
                <a:latin typeface="Times New Roman"/>
                <a:cs typeface="Times New Roman"/>
              </a:rPr>
              <a:t>una  </a:t>
            </a:r>
            <a:r>
              <a:rPr sz="1200" spc="-5" dirty="0">
                <a:latin typeface="Times New Roman"/>
                <a:cs typeface="Times New Roman"/>
              </a:rPr>
              <a:t>separazione dei circuiti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potere </a:t>
            </a:r>
            <a:r>
              <a:rPr sz="1200" dirty="0">
                <a:latin typeface="Times New Roman"/>
                <a:cs typeface="Times New Roman"/>
              </a:rPr>
              <a:t>tra </a:t>
            </a:r>
            <a:r>
              <a:rPr sz="1200" spc="-5" dirty="0">
                <a:latin typeface="Times New Roman"/>
                <a:cs typeface="Times New Roman"/>
              </a:rPr>
              <a:t>ciascuna </a:t>
            </a:r>
            <a:r>
              <a:rPr sz="1200" dirty="0">
                <a:latin typeface="Times New Roman"/>
                <a:cs typeface="Times New Roman"/>
              </a:rPr>
              <a:t>delle sette </a:t>
            </a:r>
            <a:r>
              <a:rPr sz="1200" spc="-5" dirty="0">
                <a:latin typeface="Times New Roman"/>
                <a:cs typeface="Times New Roman"/>
              </a:rPr>
              <a:t>supercreazioni; perciò </a:t>
            </a:r>
            <a:r>
              <a:rPr sz="1200" dirty="0">
                <a:latin typeface="Times New Roman"/>
                <a:cs typeface="Times New Roman"/>
              </a:rPr>
              <a:t>i metodi di </a:t>
            </a:r>
            <a:r>
              <a:rPr sz="1200" spc="-5" dirty="0">
                <a:latin typeface="Times New Roman"/>
                <a:cs typeface="Times New Roman"/>
              </a:rPr>
              <a:t>controllo individualizzati </a:t>
            </a:r>
            <a:r>
              <a:rPr sz="1200" spc="5" dirty="0">
                <a:latin typeface="Times New Roman"/>
                <a:cs typeface="Times New Roman"/>
              </a:rPr>
              <a:t>devono  </a:t>
            </a:r>
            <a:r>
              <a:rPr sz="1200" spc="-5" dirty="0">
                <a:latin typeface="Times New Roman"/>
                <a:cs typeface="Times New Roman"/>
              </a:rPr>
              <a:t>prevalere, ed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effetti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prevalgono.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>
              <a:lnSpc>
                <a:spcPct val="1000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(324.6) 29:4.4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Controllori Fisici Maestri </a:t>
            </a:r>
            <a:r>
              <a:rPr sz="1200" dirty="0">
                <a:latin typeface="Times New Roman"/>
                <a:cs typeface="Times New Roman"/>
              </a:rPr>
              <a:t>sono la </a:t>
            </a:r>
            <a:r>
              <a:rPr sz="1200" spc="-5" dirty="0">
                <a:latin typeface="Times New Roman"/>
                <a:cs typeface="Times New Roman"/>
              </a:rPr>
              <a:t>discendenza diretta dei </a:t>
            </a:r>
            <a:r>
              <a:rPr sz="1200" dirty="0">
                <a:latin typeface="Times New Roman"/>
                <a:cs typeface="Times New Roman"/>
              </a:rPr>
              <a:t>Centri </a:t>
            </a:r>
            <a:r>
              <a:rPr sz="1200" spc="-5" dirty="0">
                <a:latin typeface="Times New Roman"/>
                <a:cs typeface="Times New Roman"/>
              </a:rPr>
              <a:t>Supremi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Potere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comprendono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seguenti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ordini:</a:t>
            </a:r>
            <a:endParaRPr sz="1200">
              <a:latin typeface="Times New Roman"/>
              <a:cs typeface="Times New Roman"/>
            </a:endParaRPr>
          </a:p>
          <a:p>
            <a:pPr marL="520700">
              <a:lnSpc>
                <a:spcPct val="100000"/>
              </a:lnSpc>
              <a:spcBef>
                <a:spcPts val="134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(324.7) 29:4.5 </a:t>
            </a:r>
            <a:r>
              <a:rPr sz="1200" dirty="0">
                <a:latin typeface="Times New Roman"/>
                <a:cs typeface="Times New Roman"/>
              </a:rPr>
              <a:t>1. </a:t>
            </a:r>
            <a:r>
              <a:rPr sz="1200" spc="-5" dirty="0">
                <a:latin typeface="Times New Roman"/>
                <a:cs typeface="Times New Roman"/>
              </a:rPr>
              <a:t>Direttori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Potere</a:t>
            </a:r>
            <a:r>
              <a:rPr sz="1200" spc="-1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Associati.</a:t>
            </a:r>
            <a:endParaRPr sz="1200">
              <a:latin typeface="Times New Roman"/>
              <a:cs typeface="Times New Roman"/>
            </a:endParaRPr>
          </a:p>
          <a:p>
            <a:pPr marL="520700">
              <a:lnSpc>
                <a:spcPct val="100000"/>
              </a:lnSpc>
              <a:spcBef>
                <a:spcPts val="133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(324.8) 29:4.6 </a:t>
            </a:r>
            <a:r>
              <a:rPr sz="1200" dirty="0">
                <a:latin typeface="Times New Roman"/>
                <a:cs typeface="Times New Roman"/>
              </a:rPr>
              <a:t>2. </a:t>
            </a:r>
            <a:r>
              <a:rPr sz="1200" spc="-5" dirty="0">
                <a:latin typeface="Times New Roman"/>
                <a:cs typeface="Times New Roman"/>
              </a:rPr>
              <a:t>Controllori</a:t>
            </a:r>
            <a:r>
              <a:rPr sz="1200" spc="-1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Meccanici.</a:t>
            </a:r>
            <a:endParaRPr sz="1200">
              <a:latin typeface="Times New Roman"/>
              <a:cs typeface="Times New Roman"/>
            </a:endParaRPr>
          </a:p>
          <a:p>
            <a:pPr marL="520700">
              <a:lnSpc>
                <a:spcPct val="100000"/>
              </a:lnSpc>
              <a:spcBef>
                <a:spcPts val="134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(324.9) 29:4.7 </a:t>
            </a:r>
            <a:r>
              <a:rPr sz="1200" dirty="0">
                <a:latin typeface="Times New Roman"/>
                <a:cs typeface="Times New Roman"/>
              </a:rPr>
              <a:t>3. </a:t>
            </a:r>
            <a:r>
              <a:rPr sz="1200" spc="-5" dirty="0">
                <a:latin typeface="Times New Roman"/>
                <a:cs typeface="Times New Roman"/>
              </a:rPr>
              <a:t>Trasformatori</a:t>
            </a:r>
            <a:r>
              <a:rPr sz="1200" spc="-1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d’Energia.</a:t>
            </a:r>
            <a:endParaRPr sz="1200">
              <a:latin typeface="Times New Roman"/>
              <a:cs typeface="Times New Roman"/>
            </a:endParaRPr>
          </a:p>
          <a:p>
            <a:pPr marL="520700">
              <a:lnSpc>
                <a:spcPct val="100000"/>
              </a:lnSpc>
              <a:spcBef>
                <a:spcPts val="133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(325.1) 29:4.8 </a:t>
            </a:r>
            <a:r>
              <a:rPr sz="1200" dirty="0">
                <a:latin typeface="Times New Roman"/>
                <a:cs typeface="Times New Roman"/>
              </a:rPr>
              <a:t>4. </a:t>
            </a:r>
            <a:r>
              <a:rPr sz="1200" spc="-5" dirty="0">
                <a:latin typeface="Times New Roman"/>
                <a:cs typeface="Times New Roman"/>
              </a:rPr>
              <a:t>Trasmettitori</a:t>
            </a:r>
            <a:r>
              <a:rPr sz="1200" spc="-1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d’Energia.</a:t>
            </a:r>
            <a:endParaRPr sz="1200">
              <a:latin typeface="Times New Roman"/>
              <a:cs typeface="Times New Roman"/>
            </a:endParaRPr>
          </a:p>
          <a:p>
            <a:pPr marL="520700">
              <a:lnSpc>
                <a:spcPct val="100000"/>
              </a:lnSpc>
              <a:spcBef>
                <a:spcPts val="134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(325.2) 29:4.9 </a:t>
            </a:r>
            <a:r>
              <a:rPr sz="1200" dirty="0">
                <a:latin typeface="Times New Roman"/>
                <a:cs typeface="Times New Roman"/>
              </a:rPr>
              <a:t>5. </a:t>
            </a:r>
            <a:r>
              <a:rPr sz="1200" spc="-5" dirty="0">
                <a:latin typeface="Times New Roman"/>
                <a:cs typeface="Times New Roman"/>
              </a:rPr>
              <a:t>Associatori</a:t>
            </a:r>
            <a:r>
              <a:rPr sz="1200" spc="-1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Primari.</a:t>
            </a:r>
            <a:endParaRPr sz="1200">
              <a:latin typeface="Times New Roman"/>
              <a:cs typeface="Times New Roman"/>
            </a:endParaRPr>
          </a:p>
          <a:p>
            <a:pPr marL="520700">
              <a:lnSpc>
                <a:spcPct val="100000"/>
              </a:lnSpc>
              <a:spcBef>
                <a:spcPts val="134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(325.3) 29:4.10 </a:t>
            </a:r>
            <a:r>
              <a:rPr sz="1200" dirty="0">
                <a:latin typeface="Times New Roman"/>
                <a:cs typeface="Times New Roman"/>
              </a:rPr>
              <a:t>6. </a:t>
            </a:r>
            <a:r>
              <a:rPr sz="1200" spc="-5" dirty="0">
                <a:latin typeface="Times New Roman"/>
                <a:cs typeface="Times New Roman"/>
              </a:rPr>
              <a:t>Dissociatori</a:t>
            </a:r>
            <a:r>
              <a:rPr sz="1200" spc="-18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Secondari.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56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569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72450" cy="4074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533400">
              <a:lnSpc>
                <a:spcPct val="100000"/>
              </a:lnSpc>
              <a:spcBef>
                <a:spcPts val="10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(325.4) 29:4.11 </a:t>
            </a:r>
            <a:r>
              <a:rPr sz="1200" dirty="0">
                <a:latin typeface="Times New Roman"/>
                <a:cs typeface="Times New Roman"/>
              </a:rPr>
              <a:t>7. </a:t>
            </a:r>
            <a:r>
              <a:rPr sz="1200" spc="-5" dirty="0">
                <a:latin typeface="Times New Roman"/>
                <a:cs typeface="Times New Roman"/>
              </a:rPr>
              <a:t>Frandalank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-1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Chronoldek.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9113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(325.5) 29:4.12 </a:t>
            </a:r>
            <a:r>
              <a:rPr sz="1200" dirty="0">
                <a:latin typeface="Times New Roman"/>
                <a:cs typeface="Times New Roman"/>
              </a:rPr>
              <a:t>Non tutti i </a:t>
            </a:r>
            <a:r>
              <a:rPr sz="1200" spc="-5" dirty="0">
                <a:latin typeface="Times New Roman"/>
                <a:cs typeface="Times New Roman"/>
              </a:rPr>
              <a:t>membri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questi </a:t>
            </a:r>
            <a:r>
              <a:rPr sz="1200" dirty="0">
                <a:latin typeface="Times New Roman"/>
                <a:cs typeface="Times New Roman"/>
              </a:rPr>
              <a:t>ordini </a:t>
            </a:r>
            <a:r>
              <a:rPr sz="1200" spc="-5" dirty="0">
                <a:latin typeface="Times New Roman"/>
                <a:cs typeface="Times New Roman"/>
              </a:rPr>
              <a:t>sono persone nel </a:t>
            </a:r>
            <a:r>
              <a:rPr sz="1200" dirty="0">
                <a:latin typeface="Times New Roman"/>
                <a:cs typeface="Times New Roman"/>
              </a:rPr>
              <a:t>senso di </a:t>
            </a:r>
            <a:r>
              <a:rPr sz="1200" spc="-5" dirty="0">
                <a:latin typeface="Times New Roman"/>
                <a:cs typeface="Times New Roman"/>
              </a:rPr>
              <a:t>possedere </a:t>
            </a:r>
            <a:r>
              <a:rPr sz="1200" dirty="0">
                <a:latin typeface="Times New Roman"/>
                <a:cs typeface="Times New Roman"/>
              </a:rPr>
              <a:t>poteri individuali di </a:t>
            </a:r>
            <a:r>
              <a:rPr sz="1200" spc="-5" dirty="0">
                <a:latin typeface="Times New Roman"/>
                <a:cs typeface="Times New Roman"/>
              </a:rPr>
              <a:t>scelta.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particolare </a:t>
            </a:r>
            <a:r>
              <a:rPr sz="1200" dirty="0">
                <a:latin typeface="Times New Roman"/>
                <a:cs typeface="Times New Roman"/>
              </a:rPr>
              <a:t>gli  ultimi quattro </a:t>
            </a:r>
            <a:r>
              <a:rPr sz="1200" spc="-5" dirty="0">
                <a:latin typeface="Times New Roman"/>
                <a:cs typeface="Times New Roman"/>
              </a:rPr>
              <a:t>sembrano essere completamente automatici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meccanici </a:t>
            </a:r>
            <a:r>
              <a:rPr sz="1200" dirty="0">
                <a:latin typeface="Times New Roman"/>
                <a:cs typeface="Times New Roman"/>
              </a:rPr>
              <a:t>nella </a:t>
            </a:r>
            <a:r>
              <a:rPr sz="1200" spc="-5" dirty="0">
                <a:latin typeface="Times New Roman"/>
                <a:cs typeface="Times New Roman"/>
              </a:rPr>
              <a:t>risposta agli </a:t>
            </a:r>
            <a:r>
              <a:rPr sz="1200" dirty="0">
                <a:latin typeface="Times New Roman"/>
                <a:cs typeface="Times New Roman"/>
              </a:rPr>
              <a:t>impulsi </a:t>
            </a:r>
            <a:r>
              <a:rPr sz="1200" spc="-5" dirty="0">
                <a:latin typeface="Times New Roman"/>
                <a:cs typeface="Times New Roman"/>
              </a:rPr>
              <a:t>dei loro superiori </a:t>
            </a:r>
            <a:r>
              <a:rPr sz="1200" dirty="0">
                <a:latin typeface="Times New Roman"/>
                <a:cs typeface="Times New Roman"/>
              </a:rPr>
              <a:t>ed in reazione  </a:t>
            </a:r>
            <a:r>
              <a:rPr sz="1200" spc="-5" dirty="0">
                <a:latin typeface="Times New Roman"/>
                <a:cs typeface="Times New Roman"/>
              </a:rPr>
              <a:t>alle </a:t>
            </a:r>
            <a:r>
              <a:rPr sz="1200" dirty="0">
                <a:latin typeface="Times New Roman"/>
                <a:cs typeface="Times New Roman"/>
              </a:rPr>
              <a:t>condizioni </a:t>
            </a:r>
            <a:r>
              <a:rPr sz="1200" spc="-5" dirty="0">
                <a:latin typeface="Times New Roman"/>
                <a:cs typeface="Times New Roman"/>
              </a:rPr>
              <a:t>dell’energia esistenti.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benché questa risposta sembri </a:t>
            </a:r>
            <a:r>
              <a:rPr sz="1200" dirty="0">
                <a:latin typeface="Times New Roman"/>
                <a:cs typeface="Times New Roman"/>
              </a:rPr>
              <a:t>totalmente </a:t>
            </a:r>
            <a:r>
              <a:rPr sz="1200" spc="-5" dirty="0">
                <a:latin typeface="Times New Roman"/>
                <a:cs typeface="Times New Roman"/>
              </a:rPr>
              <a:t>meccanicistica, </a:t>
            </a:r>
            <a:r>
              <a:rPr sz="1200" dirty="0">
                <a:latin typeface="Times New Roman"/>
                <a:cs typeface="Times New Roman"/>
              </a:rPr>
              <a:t>non lo è; </a:t>
            </a:r>
            <a:r>
              <a:rPr sz="1200" spc="-5" dirty="0">
                <a:latin typeface="Times New Roman"/>
                <a:cs typeface="Times New Roman"/>
              </a:rPr>
              <a:t>questi esseri possono  sembrare </a:t>
            </a:r>
            <a:r>
              <a:rPr sz="1200" dirty="0">
                <a:latin typeface="Times New Roman"/>
                <a:cs typeface="Times New Roman"/>
              </a:rPr>
              <a:t>degli </a:t>
            </a:r>
            <a:r>
              <a:rPr sz="1200" spc="-5" dirty="0">
                <a:latin typeface="Times New Roman"/>
                <a:cs typeface="Times New Roman"/>
              </a:rPr>
              <a:t>automi,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rivelano </a:t>
            </a:r>
            <a:r>
              <a:rPr sz="1200" dirty="0">
                <a:latin typeface="Times New Roman"/>
                <a:cs typeface="Times New Roman"/>
              </a:rPr>
              <a:t>tutti la </a:t>
            </a:r>
            <a:r>
              <a:rPr sz="1200" spc="-5" dirty="0">
                <a:latin typeface="Times New Roman"/>
                <a:cs typeface="Times New Roman"/>
              </a:rPr>
              <a:t>funzione differenziale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dell’intelligenza.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685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(325.6) 29:4.13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personalità </a:t>
            </a:r>
            <a:r>
              <a:rPr sz="1200" dirty="0">
                <a:latin typeface="Times New Roman"/>
                <a:cs typeface="Times New Roman"/>
              </a:rPr>
              <a:t>non è </a:t>
            </a:r>
            <a:r>
              <a:rPr sz="1200" spc="-5" dirty="0">
                <a:latin typeface="Times New Roman"/>
                <a:cs typeface="Times New Roman"/>
              </a:rPr>
              <a:t>necessariamente </a:t>
            </a:r>
            <a:r>
              <a:rPr sz="1200" spc="5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elemento concomitante della mente.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mente può </a:t>
            </a:r>
            <a:r>
              <a:rPr sz="1200" spc="-5" dirty="0">
                <a:latin typeface="Times New Roman"/>
                <a:cs typeface="Times New Roman"/>
              </a:rPr>
              <a:t>pensare </a:t>
            </a:r>
            <a:r>
              <a:rPr sz="1200" spc="5" dirty="0">
                <a:latin typeface="Times New Roman"/>
                <a:cs typeface="Times New Roman"/>
              </a:rPr>
              <a:t>anche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è  </a:t>
            </a:r>
            <a:r>
              <a:rPr sz="1200" spc="-5" dirty="0">
                <a:latin typeface="Times New Roman"/>
                <a:cs typeface="Times New Roman"/>
              </a:rPr>
              <a:t>priva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ogni </a:t>
            </a:r>
            <a:r>
              <a:rPr sz="1200" dirty="0">
                <a:latin typeface="Times New Roman"/>
                <a:cs typeface="Times New Roman"/>
              </a:rPr>
              <a:t>potere di </a:t>
            </a:r>
            <a:r>
              <a:rPr sz="1200" spc="-5" dirty="0">
                <a:latin typeface="Times New Roman"/>
                <a:cs typeface="Times New Roman"/>
              </a:rPr>
              <a:t>scelta, come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numerosi </a:t>
            </a:r>
            <a:r>
              <a:rPr sz="1200" dirty="0">
                <a:latin typeface="Times New Roman"/>
                <a:cs typeface="Times New Roman"/>
              </a:rPr>
              <a:t>tipi </a:t>
            </a:r>
            <a:r>
              <a:rPr sz="1200" spc="-5" dirty="0">
                <a:latin typeface="Times New Roman"/>
                <a:cs typeface="Times New Roman"/>
              </a:rPr>
              <a:t>inferiori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animali ed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certuni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questi controllori fisici </a:t>
            </a:r>
            <a:r>
              <a:rPr sz="1200" dirty="0">
                <a:latin typeface="Times New Roman"/>
                <a:cs typeface="Times New Roman"/>
              </a:rPr>
              <a:t>subordinati. Molti di  </a:t>
            </a:r>
            <a:r>
              <a:rPr sz="1200" spc="-5" dirty="0">
                <a:latin typeface="Times New Roman"/>
                <a:cs typeface="Times New Roman"/>
              </a:rPr>
              <a:t>questi regolatori </a:t>
            </a:r>
            <a:r>
              <a:rPr sz="1200" dirty="0">
                <a:latin typeface="Times New Roman"/>
                <a:cs typeface="Times New Roman"/>
              </a:rPr>
              <a:t>più automatici </a:t>
            </a:r>
            <a:r>
              <a:rPr sz="1200" spc="-5" dirty="0">
                <a:latin typeface="Times New Roman"/>
                <a:cs typeface="Times New Roman"/>
              </a:rPr>
              <a:t>del potere fisico </a:t>
            </a:r>
            <a:r>
              <a:rPr sz="1200" dirty="0">
                <a:latin typeface="Times New Roman"/>
                <a:cs typeface="Times New Roman"/>
              </a:rPr>
              <a:t>non sono </a:t>
            </a:r>
            <a:r>
              <a:rPr sz="1200" spc="-5" dirty="0">
                <a:latin typeface="Times New Roman"/>
                <a:cs typeface="Times New Roman"/>
              </a:rPr>
              <a:t>persone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alcun senso del termine. Essi </a:t>
            </a:r>
            <a:r>
              <a:rPr sz="1200" spc="10" dirty="0">
                <a:latin typeface="Times New Roman"/>
                <a:cs typeface="Times New Roman"/>
              </a:rPr>
              <a:t>non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dotati </a:t>
            </a:r>
            <a:r>
              <a:rPr sz="1200" dirty="0">
                <a:latin typeface="Times New Roman"/>
                <a:cs typeface="Times New Roman"/>
              </a:rPr>
              <a:t>di volontà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</a:t>
            </a:r>
            <a:endParaRPr sz="1200">
              <a:latin typeface="Times New Roman"/>
              <a:cs typeface="Times New Roman"/>
            </a:endParaRPr>
          </a:p>
          <a:p>
            <a:pPr marL="76200" marR="561975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d’indipendenza </a:t>
            </a:r>
            <a:r>
              <a:rPr sz="1200" dirty="0">
                <a:latin typeface="Times New Roman"/>
                <a:cs typeface="Times New Roman"/>
              </a:rPr>
              <a:t>di decisione, </a:t>
            </a:r>
            <a:r>
              <a:rPr sz="1200" spc="-5" dirty="0">
                <a:latin typeface="Times New Roman"/>
                <a:cs typeface="Times New Roman"/>
              </a:rPr>
              <a:t>essendo </a:t>
            </a:r>
            <a:r>
              <a:rPr sz="1200" dirty="0">
                <a:latin typeface="Times New Roman"/>
                <a:cs typeface="Times New Roman"/>
              </a:rPr>
              <a:t>interamente </a:t>
            </a:r>
            <a:r>
              <a:rPr sz="1200" spc="-5" dirty="0">
                <a:latin typeface="Times New Roman"/>
                <a:cs typeface="Times New Roman"/>
              </a:rPr>
              <a:t>sottomessi alla perfezione meccanica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piano riguardante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compiti </a:t>
            </a:r>
            <a:r>
              <a:rPr sz="1200" dirty="0">
                <a:latin typeface="Times New Roman"/>
                <a:cs typeface="Times New Roman"/>
              </a:rPr>
              <a:t>loro  </a:t>
            </a:r>
            <a:r>
              <a:rPr sz="1200" spc="-5" dirty="0">
                <a:latin typeface="Times New Roman"/>
                <a:cs typeface="Times New Roman"/>
              </a:rPr>
              <a:t>assegnati. </a:t>
            </a:r>
            <a:r>
              <a:rPr sz="1200" dirty="0">
                <a:latin typeface="Times New Roman"/>
                <a:cs typeface="Times New Roman"/>
              </a:rPr>
              <a:t>Nondimeno sono tutti </a:t>
            </a:r>
            <a:r>
              <a:rPr sz="1200" spc="-5" dirty="0">
                <a:latin typeface="Times New Roman"/>
                <a:cs typeface="Times New Roman"/>
              </a:rPr>
              <a:t>degli esseri </a:t>
            </a:r>
            <a:r>
              <a:rPr sz="1200" dirty="0">
                <a:latin typeface="Times New Roman"/>
                <a:cs typeface="Times New Roman"/>
              </a:rPr>
              <a:t>altamente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intelligenti.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44145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(325.7) 29:4.14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controllori </a:t>
            </a:r>
            <a:r>
              <a:rPr sz="1200" dirty="0">
                <a:latin typeface="Times New Roman"/>
                <a:cs typeface="Times New Roman"/>
              </a:rPr>
              <a:t>fisici </a:t>
            </a:r>
            <a:r>
              <a:rPr sz="1200" spc="-5" dirty="0">
                <a:latin typeface="Times New Roman"/>
                <a:cs typeface="Times New Roman"/>
              </a:rPr>
              <a:t>si occupano </a:t>
            </a:r>
            <a:r>
              <a:rPr sz="1200" dirty="0">
                <a:latin typeface="Times New Roman"/>
                <a:cs typeface="Times New Roman"/>
              </a:rPr>
              <a:t>principalmente </a:t>
            </a:r>
            <a:r>
              <a:rPr sz="1200" spc="-5" dirty="0">
                <a:latin typeface="Times New Roman"/>
                <a:cs typeface="Times New Roman"/>
              </a:rPr>
              <a:t>dell’aggiustamento delle energie basilari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ancora </a:t>
            </a:r>
            <a:r>
              <a:rPr sz="1200" dirty="0">
                <a:latin typeface="Times New Roman"/>
                <a:cs typeface="Times New Roman"/>
              </a:rPr>
              <a:t>scoperte </a:t>
            </a:r>
            <a:r>
              <a:rPr sz="1200" spc="-5" dirty="0">
                <a:latin typeface="Times New Roman"/>
                <a:cs typeface="Times New Roman"/>
              </a:rPr>
              <a:t>su Urantia.  Tali energie sconosciute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indispensabili per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sistema interplanetario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trasporti </a:t>
            </a:r>
            <a:r>
              <a:rPr sz="1200" dirty="0">
                <a:latin typeface="Times New Roman"/>
                <a:cs typeface="Times New Roman"/>
              </a:rPr>
              <a:t>e per </a:t>
            </a:r>
            <a:r>
              <a:rPr sz="1200" spc="-5" dirty="0">
                <a:latin typeface="Times New Roman"/>
                <a:cs typeface="Times New Roman"/>
              </a:rPr>
              <a:t>certe </a:t>
            </a:r>
            <a:r>
              <a:rPr sz="1200" dirty="0">
                <a:latin typeface="Times New Roman"/>
                <a:cs typeface="Times New Roman"/>
              </a:rPr>
              <a:t>tecniche di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comunicazione.</a:t>
            </a:r>
            <a:endParaRPr sz="1200">
              <a:latin typeface="Times New Roman"/>
              <a:cs typeface="Times New Roman"/>
            </a:endParaRPr>
          </a:p>
          <a:p>
            <a:pPr marL="76200" marR="151765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noi </a:t>
            </a:r>
            <a:r>
              <a:rPr sz="1200" spc="-5" dirty="0">
                <a:latin typeface="Times New Roman"/>
                <a:cs typeface="Times New Roman"/>
              </a:rPr>
              <a:t>disponiamo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linee d’energia allo scopo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trasmettere </a:t>
            </a:r>
            <a:r>
              <a:rPr sz="1200" dirty="0">
                <a:latin typeface="Times New Roman"/>
                <a:cs typeface="Times New Roman"/>
              </a:rPr>
              <a:t>degli </a:t>
            </a:r>
            <a:r>
              <a:rPr sz="1200" spc="-5" dirty="0">
                <a:latin typeface="Times New Roman"/>
                <a:cs typeface="Times New Roman"/>
              </a:rPr>
              <a:t>equivalenti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suono </a:t>
            </a:r>
            <a:r>
              <a:rPr sz="1200" dirty="0">
                <a:latin typeface="Times New Roman"/>
                <a:cs typeface="Times New Roman"/>
              </a:rPr>
              <a:t>o di </a:t>
            </a:r>
            <a:r>
              <a:rPr sz="1200" spc="-5" dirty="0">
                <a:latin typeface="Times New Roman"/>
                <a:cs typeface="Times New Roman"/>
              </a:rPr>
              <a:t>estendere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visione, queste  forme d’energia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ancora scoperte sono utilizzate dai controllori fisici viventi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dai loro associati. All’occasione, </a:t>
            </a:r>
            <a:r>
              <a:rPr sz="1200" spc="5" dirty="0">
                <a:latin typeface="Times New Roman"/>
                <a:cs typeface="Times New Roman"/>
              </a:rPr>
              <a:t>queste </a:t>
            </a:r>
            <a:r>
              <a:rPr sz="1200" dirty="0">
                <a:latin typeface="Times New Roman"/>
                <a:cs typeface="Times New Roman"/>
              </a:rPr>
              <a:t>stesse  </a:t>
            </a:r>
            <a:r>
              <a:rPr sz="1200" spc="-5" dirty="0">
                <a:latin typeface="Times New Roman"/>
                <a:cs typeface="Times New Roman"/>
              </a:rPr>
              <a:t>energie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impiegate </a:t>
            </a:r>
            <a:r>
              <a:rPr sz="1200" dirty="0">
                <a:latin typeface="Times New Roman"/>
                <a:cs typeface="Times New Roman"/>
              </a:rPr>
              <a:t>anche </a:t>
            </a:r>
            <a:r>
              <a:rPr sz="1200" spc="-5" dirty="0">
                <a:latin typeface="Times New Roman"/>
                <a:cs typeface="Times New Roman"/>
              </a:rPr>
              <a:t>dalle creature </a:t>
            </a:r>
            <a:r>
              <a:rPr sz="1200" dirty="0">
                <a:latin typeface="Times New Roman"/>
                <a:cs typeface="Times New Roman"/>
              </a:rPr>
              <a:t>intermedie </a:t>
            </a:r>
            <a:r>
              <a:rPr sz="1200" spc="-5" dirty="0">
                <a:latin typeface="Times New Roman"/>
                <a:cs typeface="Times New Roman"/>
              </a:rPr>
              <a:t>nel loro lavoro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corrente.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828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(325.8) 29:4.15 </a:t>
            </a:r>
            <a:r>
              <a:rPr sz="1200" dirty="0">
                <a:latin typeface="Times New Roman"/>
                <a:cs typeface="Times New Roman"/>
              </a:rPr>
              <a:t>1. </a:t>
            </a:r>
            <a:r>
              <a:rPr sz="1200" i="1" spc="-5" dirty="0">
                <a:latin typeface="Times New Roman"/>
                <a:cs typeface="Times New Roman"/>
              </a:rPr>
              <a:t>Direttori </a:t>
            </a:r>
            <a:r>
              <a:rPr sz="1200" i="1" dirty="0">
                <a:latin typeface="Times New Roman"/>
                <a:cs typeface="Times New Roman"/>
              </a:rPr>
              <a:t>di </a:t>
            </a:r>
            <a:r>
              <a:rPr sz="1200" i="1" spc="-5" dirty="0">
                <a:latin typeface="Times New Roman"/>
                <a:cs typeface="Times New Roman"/>
              </a:rPr>
              <a:t>Potere Associati. </a:t>
            </a:r>
            <a:r>
              <a:rPr sz="1200" spc="-5" dirty="0">
                <a:latin typeface="Times New Roman"/>
                <a:cs typeface="Times New Roman"/>
              </a:rPr>
              <a:t>Questi esseri meravigliosamente efficienti hanno </a:t>
            </a:r>
            <a:r>
              <a:rPr sz="1200" dirty="0">
                <a:latin typeface="Times New Roman"/>
                <a:cs typeface="Times New Roman"/>
              </a:rPr>
              <a:t>il compito di </a:t>
            </a:r>
            <a:r>
              <a:rPr sz="1200" spc="-5" dirty="0">
                <a:latin typeface="Times New Roman"/>
                <a:cs typeface="Times New Roman"/>
              </a:rPr>
              <a:t>designare </a:t>
            </a:r>
            <a:r>
              <a:rPr sz="1200" dirty="0">
                <a:latin typeface="Times New Roman"/>
                <a:cs typeface="Times New Roman"/>
              </a:rPr>
              <a:t>e d’inviare i  </a:t>
            </a:r>
            <a:r>
              <a:rPr sz="1200" spc="-5" dirty="0">
                <a:latin typeface="Times New Roman"/>
                <a:cs typeface="Times New Roman"/>
              </a:rPr>
              <a:t>Controllori Fisici Maestri </a:t>
            </a:r>
            <a:r>
              <a:rPr sz="1200" dirty="0">
                <a:latin typeface="Times New Roman"/>
                <a:cs typeface="Times New Roman"/>
              </a:rPr>
              <a:t>di tutti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ordini </a:t>
            </a:r>
            <a:r>
              <a:rPr sz="1200" spc="-5" dirty="0">
                <a:latin typeface="Times New Roman"/>
                <a:cs typeface="Times New Roman"/>
              </a:rPr>
              <a:t>secondo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necessità sempre </a:t>
            </a:r>
            <a:r>
              <a:rPr sz="1200" dirty="0">
                <a:latin typeface="Times New Roman"/>
                <a:cs typeface="Times New Roman"/>
              </a:rPr>
              <a:t>mutevoli dello status </a:t>
            </a:r>
            <a:r>
              <a:rPr sz="1200" spc="-5" dirty="0">
                <a:latin typeface="Times New Roman"/>
                <a:cs typeface="Times New Roman"/>
              </a:rPr>
              <a:t>d’energia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continuo cambiamento  dei regni. </a:t>
            </a:r>
            <a:r>
              <a:rPr sz="1200" spc="-10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vaste riserve di </a:t>
            </a:r>
            <a:r>
              <a:rPr sz="1200" spc="-5" dirty="0">
                <a:latin typeface="Times New Roman"/>
                <a:cs typeface="Times New Roman"/>
              </a:rPr>
              <a:t>controllori fisici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mantenute sui </a:t>
            </a:r>
            <a:r>
              <a:rPr sz="1200" dirty="0">
                <a:latin typeface="Times New Roman"/>
                <a:cs typeface="Times New Roman"/>
              </a:rPr>
              <a:t>mondi </a:t>
            </a:r>
            <a:r>
              <a:rPr sz="1200" spc="-5" dirty="0">
                <a:latin typeface="Times New Roman"/>
                <a:cs typeface="Times New Roman"/>
              </a:rPr>
              <a:t>capitale dei </a:t>
            </a:r>
            <a:r>
              <a:rPr sz="1200" dirty="0">
                <a:latin typeface="Times New Roman"/>
                <a:cs typeface="Times New Roman"/>
              </a:rPr>
              <a:t>settori minori, e da </a:t>
            </a:r>
            <a:r>
              <a:rPr sz="1200" spc="-5" dirty="0">
                <a:latin typeface="Times New Roman"/>
                <a:cs typeface="Times New Roman"/>
              </a:rPr>
              <a:t>questi </a:t>
            </a:r>
            <a:r>
              <a:rPr sz="1200" dirty="0">
                <a:latin typeface="Times New Roman"/>
                <a:cs typeface="Times New Roman"/>
              </a:rPr>
              <a:t>punti di  </a:t>
            </a:r>
            <a:r>
              <a:rPr sz="1200" spc="-5" dirty="0">
                <a:latin typeface="Times New Roman"/>
                <a:cs typeface="Times New Roman"/>
              </a:rPr>
              <a:t>concentrazione essi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periodicamente inviati </a:t>
            </a:r>
            <a:r>
              <a:rPr sz="1200" dirty="0">
                <a:latin typeface="Times New Roman"/>
                <a:cs typeface="Times New Roman"/>
              </a:rPr>
              <a:t>dai direttori di </a:t>
            </a:r>
            <a:r>
              <a:rPr sz="1200" spc="-5" dirty="0">
                <a:latin typeface="Times New Roman"/>
                <a:cs typeface="Times New Roman"/>
              </a:rPr>
              <a:t>potere </a:t>
            </a:r>
            <a:r>
              <a:rPr sz="1200" dirty="0">
                <a:latin typeface="Times New Roman"/>
                <a:cs typeface="Times New Roman"/>
              </a:rPr>
              <a:t>associati </a:t>
            </a:r>
            <a:r>
              <a:rPr sz="1200" spc="-5" dirty="0">
                <a:latin typeface="Times New Roman"/>
                <a:cs typeface="Times New Roman"/>
              </a:rPr>
              <a:t>alle capitali degli </a:t>
            </a:r>
            <a:r>
              <a:rPr sz="1200" dirty="0">
                <a:latin typeface="Times New Roman"/>
                <a:cs typeface="Times New Roman"/>
              </a:rPr>
              <a:t>Universi, </a:t>
            </a:r>
            <a:r>
              <a:rPr sz="1200" spc="-5" dirty="0">
                <a:latin typeface="Times New Roman"/>
                <a:cs typeface="Times New Roman"/>
              </a:rPr>
              <a:t>delle costellazioni,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dei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57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216265" cy="38963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183515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conferire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spirito affinché </a:t>
            </a:r>
            <a:r>
              <a:rPr sz="1200" dirty="0">
                <a:latin typeface="Times New Roman"/>
                <a:cs typeface="Times New Roman"/>
              </a:rPr>
              <a:t>viva </a:t>
            </a:r>
            <a:r>
              <a:rPr sz="1200" spc="-5" dirty="0">
                <a:latin typeface="Times New Roman"/>
                <a:cs typeface="Times New Roman"/>
              </a:rPr>
              <a:t>nel </a:t>
            </a:r>
            <a:r>
              <a:rPr sz="1200" dirty="0">
                <a:latin typeface="Times New Roman"/>
                <a:cs typeface="Times New Roman"/>
              </a:rPr>
              <a:t>cuore </a:t>
            </a:r>
            <a:r>
              <a:rPr sz="1200" spc="-5" dirty="0">
                <a:latin typeface="Times New Roman"/>
                <a:cs typeface="Times New Roman"/>
              </a:rPr>
              <a:t>dei mortali. L’indivisibilità della personalità </a:t>
            </a:r>
            <a:r>
              <a:rPr sz="1200" dirty="0">
                <a:latin typeface="Times New Roman"/>
                <a:cs typeface="Times New Roman"/>
              </a:rPr>
              <a:t>di un padre umano non gl’impedisce di  </a:t>
            </a:r>
            <a:r>
              <a:rPr sz="1200" spc="-5" dirty="0">
                <a:latin typeface="Times New Roman"/>
                <a:cs typeface="Times New Roman"/>
              </a:rPr>
              <a:t>generare figli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figlie </a:t>
            </a:r>
            <a:r>
              <a:rPr sz="1200" dirty="0">
                <a:latin typeface="Times New Roman"/>
                <a:cs typeface="Times New Roman"/>
              </a:rPr>
              <a:t>mortali.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ts val="141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(31.7) 1:7.7 </a:t>
            </a:r>
            <a:r>
              <a:rPr sz="1200" spc="-5" dirty="0">
                <a:latin typeface="Times New Roman"/>
                <a:cs typeface="Times New Roman"/>
              </a:rPr>
              <a:t>Questo concetto dell’indivisibilità,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associazione con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concetto </a:t>
            </a:r>
            <a:r>
              <a:rPr sz="1200" dirty="0">
                <a:latin typeface="Times New Roman"/>
                <a:cs typeface="Times New Roman"/>
              </a:rPr>
              <a:t>dell’unità, </a:t>
            </a:r>
            <a:r>
              <a:rPr sz="1200" spc="-5" dirty="0">
                <a:latin typeface="Times New Roman"/>
                <a:cs typeface="Times New Roman"/>
              </a:rPr>
              <a:t>implica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trascendenza sia del tempo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che</a:t>
            </a:r>
            <a:endParaRPr sz="1200">
              <a:latin typeface="Times New Roman"/>
              <a:cs typeface="Times New Roman"/>
            </a:endParaRPr>
          </a:p>
          <a:p>
            <a:pPr marL="76200" marR="68580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dello spazio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parte </a:t>
            </a:r>
            <a:r>
              <a:rPr sz="1200" dirty="0">
                <a:latin typeface="Times New Roman"/>
                <a:cs typeface="Times New Roman"/>
              </a:rPr>
              <a:t>dell’Ultimità </a:t>
            </a:r>
            <a:r>
              <a:rPr sz="1200" spc="-5" dirty="0">
                <a:latin typeface="Times New Roman"/>
                <a:cs typeface="Times New Roman"/>
              </a:rPr>
              <a:t>della Deità;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conseguenza, </a:t>
            </a:r>
            <a:r>
              <a:rPr sz="1200" dirty="0">
                <a:latin typeface="Times New Roman"/>
                <a:cs typeface="Times New Roman"/>
              </a:rPr>
              <a:t>né lo spazio né il tempo possono </a:t>
            </a:r>
            <a:r>
              <a:rPr sz="1200" spc="-5" dirty="0">
                <a:latin typeface="Times New Roman"/>
                <a:cs typeface="Times New Roman"/>
              </a:rPr>
              <a:t>essere assoluti </a:t>
            </a:r>
            <a:r>
              <a:rPr sz="1200" dirty="0">
                <a:latin typeface="Times New Roman"/>
                <a:cs typeface="Times New Roman"/>
              </a:rPr>
              <a:t>od infiniti.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Prima  </a:t>
            </a:r>
            <a:r>
              <a:rPr sz="1200" spc="-5" dirty="0">
                <a:latin typeface="Times New Roman"/>
                <a:cs typeface="Times New Roman"/>
              </a:rPr>
              <a:t>Sorgente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Centro </a:t>
            </a:r>
            <a:r>
              <a:rPr sz="1200" dirty="0">
                <a:latin typeface="Times New Roman"/>
                <a:cs typeface="Times New Roman"/>
              </a:rPr>
              <a:t>è quell’infinità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trascende in modo non </a:t>
            </a:r>
            <a:r>
              <a:rPr sz="1200" spc="-5" dirty="0">
                <a:latin typeface="Times New Roman"/>
                <a:cs typeface="Times New Roman"/>
              </a:rPr>
              <a:t>qualificato </a:t>
            </a:r>
            <a:r>
              <a:rPr sz="1200" dirty="0">
                <a:latin typeface="Times New Roman"/>
                <a:cs typeface="Times New Roman"/>
              </a:rPr>
              <a:t>ogni </a:t>
            </a:r>
            <a:r>
              <a:rPr sz="1200" spc="-5" dirty="0">
                <a:latin typeface="Times New Roman"/>
                <a:cs typeface="Times New Roman"/>
              </a:rPr>
              <a:t>mente, ogni </a:t>
            </a:r>
            <a:r>
              <a:rPr sz="1200" dirty="0">
                <a:latin typeface="Times New Roman"/>
                <a:cs typeface="Times New Roman"/>
              </a:rPr>
              <a:t>materia </a:t>
            </a:r>
            <a:r>
              <a:rPr sz="1200" spc="-5" dirty="0">
                <a:latin typeface="Times New Roman"/>
                <a:cs typeface="Times New Roman"/>
              </a:rPr>
              <a:t>ed ogni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spirito.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10541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(31.8) 1:7.8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realtà della </a:t>
            </a:r>
            <a:r>
              <a:rPr sz="1200" dirty="0">
                <a:latin typeface="Times New Roman"/>
                <a:cs typeface="Times New Roman"/>
              </a:rPr>
              <a:t>Trinità </a:t>
            </a:r>
            <a:r>
              <a:rPr sz="1200" spc="-5" dirty="0">
                <a:latin typeface="Times New Roman"/>
                <a:cs typeface="Times New Roman"/>
              </a:rPr>
              <a:t>del Paradiso </a:t>
            </a:r>
            <a:r>
              <a:rPr sz="1200" dirty="0">
                <a:latin typeface="Times New Roman"/>
                <a:cs typeface="Times New Roman"/>
              </a:rPr>
              <a:t>non viola in </a:t>
            </a:r>
            <a:r>
              <a:rPr sz="1200" spc="-5" dirty="0">
                <a:latin typeface="Times New Roman"/>
                <a:cs typeface="Times New Roman"/>
              </a:rPr>
              <a:t>alcun </a:t>
            </a:r>
            <a:r>
              <a:rPr sz="1200" dirty="0">
                <a:latin typeface="Times New Roman"/>
                <a:cs typeface="Times New Roman"/>
              </a:rPr>
              <a:t>modo la verità </a:t>
            </a:r>
            <a:r>
              <a:rPr sz="1200" spc="-5" dirty="0">
                <a:latin typeface="Times New Roman"/>
                <a:cs typeface="Times New Roman"/>
              </a:rPr>
              <a:t>dell’unità divina. </a:t>
            </a:r>
            <a:r>
              <a:rPr sz="1200" spc="-10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tre </a:t>
            </a:r>
            <a:r>
              <a:rPr sz="1200" spc="-5" dirty="0">
                <a:latin typeface="Times New Roman"/>
                <a:cs typeface="Times New Roman"/>
              </a:rPr>
              <a:t>personalità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Deità del  Paradiso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5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tutte le </a:t>
            </a:r>
            <a:r>
              <a:rPr sz="1200" spc="-5" dirty="0">
                <a:latin typeface="Times New Roman"/>
                <a:cs typeface="Times New Roman"/>
              </a:rPr>
              <a:t>reazioni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realtà dell’Universo ed </a:t>
            </a:r>
            <a:r>
              <a:rPr sz="1200" dirty="0">
                <a:latin typeface="Times New Roman"/>
                <a:cs typeface="Times New Roman"/>
              </a:rPr>
              <a:t>in tutte le </a:t>
            </a:r>
            <a:r>
              <a:rPr sz="1200" spc="-5" dirty="0">
                <a:latin typeface="Times New Roman"/>
                <a:cs typeface="Times New Roman"/>
              </a:rPr>
              <a:t>relazioni con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creature. </a:t>
            </a:r>
            <a:r>
              <a:rPr sz="1200" dirty="0">
                <a:latin typeface="Times New Roman"/>
                <a:cs typeface="Times New Roman"/>
              </a:rPr>
              <a:t>Né </a:t>
            </a:r>
            <a:r>
              <a:rPr sz="1200" spc="-5" dirty="0">
                <a:latin typeface="Times New Roman"/>
                <a:cs typeface="Times New Roman"/>
              </a:rPr>
              <a:t>l’esistenza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queste  </a:t>
            </a:r>
            <a:r>
              <a:rPr sz="1200" dirty="0">
                <a:latin typeface="Times New Roman"/>
                <a:cs typeface="Times New Roman"/>
              </a:rPr>
              <a:t>tre </a:t>
            </a:r>
            <a:r>
              <a:rPr sz="1200" spc="-5" dirty="0">
                <a:latin typeface="Times New Roman"/>
                <a:cs typeface="Times New Roman"/>
              </a:rPr>
              <a:t>persone eterne </a:t>
            </a:r>
            <a:r>
              <a:rPr sz="1200" dirty="0">
                <a:latin typeface="Times New Roman"/>
                <a:cs typeface="Times New Roman"/>
              </a:rPr>
              <a:t>viola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verità dell’indivisibilità della Deità. </a:t>
            </a:r>
            <a:r>
              <a:rPr sz="1200" spc="-10" dirty="0">
                <a:latin typeface="Times New Roman"/>
                <a:cs typeface="Times New Roman"/>
              </a:rPr>
              <a:t>Io </a:t>
            </a:r>
            <a:r>
              <a:rPr sz="1200" dirty="0">
                <a:latin typeface="Times New Roman"/>
                <a:cs typeface="Times New Roman"/>
              </a:rPr>
              <a:t>mi rendo </a:t>
            </a:r>
            <a:r>
              <a:rPr sz="1200" spc="-5" dirty="0">
                <a:latin typeface="Times New Roman"/>
                <a:cs typeface="Times New Roman"/>
              </a:rPr>
              <a:t>pienamente conto </a:t>
            </a:r>
            <a:r>
              <a:rPr sz="1200" dirty="0">
                <a:latin typeface="Times New Roman"/>
                <a:cs typeface="Times New Roman"/>
              </a:rPr>
              <a:t>di non </a:t>
            </a:r>
            <a:r>
              <a:rPr sz="1200" spc="-5" dirty="0">
                <a:latin typeface="Times New Roman"/>
                <a:cs typeface="Times New Roman"/>
              </a:rPr>
              <a:t>avere </a:t>
            </a:r>
            <a:r>
              <a:rPr sz="1200" dirty="0">
                <a:latin typeface="Times New Roman"/>
                <a:cs typeface="Times New Roman"/>
              </a:rPr>
              <a:t>a mia disposizione un  </a:t>
            </a:r>
            <a:r>
              <a:rPr sz="1200" spc="-5" dirty="0">
                <a:latin typeface="Times New Roman"/>
                <a:cs typeface="Times New Roman"/>
              </a:rPr>
              <a:t>linguaggio adeguato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esporre </a:t>
            </a:r>
            <a:r>
              <a:rPr sz="1200" dirty="0">
                <a:latin typeface="Times New Roman"/>
                <a:cs typeface="Times New Roman"/>
              </a:rPr>
              <a:t>chiaramente </a:t>
            </a:r>
            <a:r>
              <a:rPr sz="1200" spc="-5" dirty="0">
                <a:latin typeface="Times New Roman"/>
                <a:cs typeface="Times New Roman"/>
              </a:rPr>
              <a:t>alla </a:t>
            </a:r>
            <a:r>
              <a:rPr sz="1200" dirty="0">
                <a:latin typeface="Times New Roman"/>
                <a:cs typeface="Times New Roman"/>
              </a:rPr>
              <a:t>mente mortale </a:t>
            </a:r>
            <a:r>
              <a:rPr sz="1200" spc="-5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questi </a:t>
            </a:r>
            <a:r>
              <a:rPr sz="1200" spc="-5" dirty="0">
                <a:latin typeface="Times New Roman"/>
                <a:cs typeface="Times New Roman"/>
              </a:rPr>
              <a:t>problemi </a:t>
            </a:r>
            <a:r>
              <a:rPr sz="1200" dirty="0">
                <a:latin typeface="Times New Roman"/>
                <a:cs typeface="Times New Roman"/>
              </a:rPr>
              <a:t>dell’Universo </a:t>
            </a:r>
            <a:r>
              <a:rPr sz="1200" spc="-5" dirty="0">
                <a:latin typeface="Times New Roman"/>
                <a:cs typeface="Times New Roman"/>
              </a:rPr>
              <a:t>si presentano </a:t>
            </a:r>
            <a:r>
              <a:rPr sz="1200" dirty="0">
                <a:latin typeface="Times New Roman"/>
                <a:cs typeface="Times New Roman"/>
              </a:rPr>
              <a:t>a noi. </a:t>
            </a:r>
            <a:r>
              <a:rPr sz="1200" spc="-5" dirty="0">
                <a:latin typeface="Times New Roman"/>
                <a:cs typeface="Times New Roman"/>
              </a:rPr>
              <a:t>Ma </a:t>
            </a:r>
            <a:r>
              <a:rPr sz="1200" dirty="0">
                <a:latin typeface="Times New Roman"/>
                <a:cs typeface="Times New Roman"/>
              </a:rPr>
              <a:t>non  </a:t>
            </a:r>
            <a:r>
              <a:rPr sz="1200" spc="-5" dirty="0">
                <a:latin typeface="Times New Roman"/>
                <a:cs typeface="Times New Roman"/>
              </a:rPr>
              <a:t>dovete scoraggiarvi; </a:t>
            </a:r>
            <a:r>
              <a:rPr sz="1200" dirty="0">
                <a:latin typeface="Times New Roman"/>
                <a:cs typeface="Times New Roman"/>
              </a:rPr>
              <a:t>anche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personalità superiori appartenenti al </a:t>
            </a:r>
            <a:r>
              <a:rPr sz="1200" dirty="0">
                <a:latin typeface="Times New Roman"/>
                <a:cs typeface="Times New Roman"/>
              </a:rPr>
              <a:t>mio </a:t>
            </a:r>
            <a:r>
              <a:rPr sz="1200" spc="-5" dirty="0">
                <a:latin typeface="Times New Roman"/>
                <a:cs typeface="Times New Roman"/>
              </a:rPr>
              <a:t>gruppo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esseri </a:t>
            </a:r>
            <a:r>
              <a:rPr sz="1200" dirty="0">
                <a:latin typeface="Times New Roman"/>
                <a:cs typeface="Times New Roman"/>
              </a:rPr>
              <a:t>del Paradiso non tutte </a:t>
            </a:r>
            <a:r>
              <a:rPr sz="1200" spc="-5" dirty="0">
                <a:latin typeface="Times New Roman"/>
                <a:cs typeface="Times New Roman"/>
              </a:rPr>
              <a:t>queste </a:t>
            </a:r>
            <a:r>
              <a:rPr sz="1200" spc="5" dirty="0">
                <a:latin typeface="Times New Roman"/>
                <a:cs typeface="Times New Roman"/>
              </a:rPr>
              <a:t>cose </a:t>
            </a:r>
            <a:r>
              <a:rPr sz="1200" dirty="0">
                <a:latin typeface="Times New Roman"/>
                <a:cs typeface="Times New Roman"/>
              </a:rPr>
              <a:t>sono  </a:t>
            </a:r>
            <a:r>
              <a:rPr sz="1200" spc="-5" dirty="0">
                <a:latin typeface="Times New Roman"/>
                <a:cs typeface="Times New Roman"/>
              </a:rPr>
              <a:t>totalmente chiare. </a:t>
            </a:r>
            <a:r>
              <a:rPr sz="1200" dirty="0">
                <a:latin typeface="Times New Roman"/>
                <a:cs typeface="Times New Roman"/>
              </a:rPr>
              <a:t>Ricordatevi </a:t>
            </a:r>
            <a:r>
              <a:rPr sz="1200" spc="-5" dirty="0">
                <a:latin typeface="Times New Roman"/>
                <a:cs typeface="Times New Roman"/>
              </a:rPr>
              <a:t>sempre che queste profonde </a:t>
            </a:r>
            <a:r>
              <a:rPr sz="1200" dirty="0">
                <a:latin typeface="Times New Roman"/>
                <a:cs typeface="Times New Roman"/>
              </a:rPr>
              <a:t>verità concernenti la </a:t>
            </a:r>
            <a:r>
              <a:rPr sz="1200" spc="-5" dirty="0">
                <a:latin typeface="Times New Roman"/>
                <a:cs typeface="Times New Roman"/>
              </a:rPr>
              <a:t>Deità si chiariranno sempre </a:t>
            </a:r>
            <a:r>
              <a:rPr sz="1200" dirty="0">
                <a:latin typeface="Times New Roman"/>
                <a:cs typeface="Times New Roman"/>
              </a:rPr>
              <a:t>di più via via che la  vostra mente diverrà </a:t>
            </a:r>
            <a:r>
              <a:rPr sz="1200" spc="-5" dirty="0">
                <a:latin typeface="Times New Roman"/>
                <a:cs typeface="Times New Roman"/>
              </a:rPr>
              <a:t>progressivamente </a:t>
            </a:r>
            <a:r>
              <a:rPr sz="1200" dirty="0">
                <a:latin typeface="Times New Roman"/>
                <a:cs typeface="Times New Roman"/>
              </a:rPr>
              <a:t>spiritualizzata </a:t>
            </a:r>
            <a:r>
              <a:rPr sz="1200" spc="-5" dirty="0">
                <a:latin typeface="Times New Roman"/>
                <a:cs typeface="Times New Roman"/>
              </a:rPr>
              <a:t>nel corso delle </a:t>
            </a:r>
            <a:r>
              <a:rPr sz="1200" dirty="0">
                <a:latin typeface="Times New Roman"/>
                <a:cs typeface="Times New Roman"/>
              </a:rPr>
              <a:t>successive </a:t>
            </a:r>
            <a:r>
              <a:rPr sz="1200" spc="-5" dirty="0">
                <a:latin typeface="Times New Roman"/>
                <a:cs typeface="Times New Roman"/>
              </a:rPr>
              <a:t>epoche </a:t>
            </a:r>
            <a:r>
              <a:rPr sz="1200" dirty="0">
                <a:latin typeface="Times New Roman"/>
                <a:cs typeface="Times New Roman"/>
              </a:rPr>
              <a:t>della lunga </a:t>
            </a:r>
            <a:r>
              <a:rPr sz="1200" spc="-5" dirty="0">
                <a:latin typeface="Times New Roman"/>
                <a:cs typeface="Times New Roman"/>
              </a:rPr>
              <a:t>ascensione </a:t>
            </a:r>
            <a:r>
              <a:rPr sz="1200" dirty="0">
                <a:latin typeface="Times New Roman"/>
                <a:cs typeface="Times New Roman"/>
              </a:rPr>
              <a:t>mortale </a:t>
            </a:r>
            <a:r>
              <a:rPr sz="1200" spc="-5" dirty="0">
                <a:latin typeface="Times New Roman"/>
                <a:cs typeface="Times New Roman"/>
              </a:rPr>
              <a:t>al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Paradiso.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36830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(32.1) 1:7.9 </a:t>
            </a:r>
            <a:r>
              <a:rPr sz="1200" spc="-5" dirty="0">
                <a:latin typeface="Times New Roman"/>
                <a:cs typeface="Times New Roman"/>
              </a:rPr>
              <a:t>[Presentato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5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Consigliere </a:t>
            </a:r>
            <a:r>
              <a:rPr sz="1200" dirty="0">
                <a:latin typeface="Times New Roman"/>
                <a:cs typeface="Times New Roman"/>
              </a:rPr>
              <a:t>Divino, membro di un </a:t>
            </a:r>
            <a:r>
              <a:rPr sz="1200" spc="-5" dirty="0">
                <a:latin typeface="Times New Roman"/>
                <a:cs typeface="Times New Roman"/>
              </a:rPr>
              <a:t>gruppo </a:t>
            </a:r>
            <a:r>
              <a:rPr sz="1200" dirty="0">
                <a:latin typeface="Times New Roman"/>
                <a:cs typeface="Times New Roman"/>
              </a:rPr>
              <a:t>di personalità </a:t>
            </a:r>
            <a:r>
              <a:rPr sz="1200" spc="-5" dirty="0">
                <a:latin typeface="Times New Roman"/>
                <a:cs typeface="Times New Roman"/>
              </a:rPr>
              <a:t>celesti incaricate dagli </a:t>
            </a:r>
            <a:r>
              <a:rPr sz="1200" dirty="0">
                <a:latin typeface="Times New Roman"/>
                <a:cs typeface="Times New Roman"/>
              </a:rPr>
              <a:t>Antichi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Giorni di  </a:t>
            </a:r>
            <a:r>
              <a:rPr sz="1200" spc="-5" dirty="0">
                <a:latin typeface="Times New Roman"/>
                <a:cs typeface="Times New Roman"/>
              </a:rPr>
              <a:t>Uversa, capitale </a:t>
            </a:r>
            <a:r>
              <a:rPr sz="1200" dirty="0">
                <a:latin typeface="Times New Roman"/>
                <a:cs typeface="Times New Roman"/>
              </a:rPr>
              <a:t>del settimo </a:t>
            </a:r>
            <a:r>
              <a:rPr sz="1200" spc="-5" dirty="0">
                <a:latin typeface="Times New Roman"/>
                <a:cs typeface="Times New Roman"/>
              </a:rPr>
              <a:t>Superuniverso,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soprintendere </a:t>
            </a:r>
            <a:r>
              <a:rPr sz="1200" dirty="0">
                <a:latin typeface="Times New Roman"/>
                <a:cs typeface="Times New Roman"/>
              </a:rPr>
              <a:t>a quelle </a:t>
            </a:r>
            <a:r>
              <a:rPr sz="1200" spc="-5" dirty="0">
                <a:latin typeface="Times New Roman"/>
                <a:cs typeface="Times New Roman"/>
              </a:rPr>
              <a:t>parti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seguente rivelazione concernenti questioni </a:t>
            </a:r>
            <a:r>
              <a:rPr sz="1200" dirty="0">
                <a:latin typeface="Times New Roman"/>
                <a:cs typeface="Times New Roman"/>
              </a:rPr>
              <a:t>che  </a:t>
            </a:r>
            <a:r>
              <a:rPr sz="1200" spc="-5" dirty="0">
                <a:latin typeface="Times New Roman"/>
                <a:cs typeface="Times New Roman"/>
              </a:rPr>
              <a:t>oltrepassano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confini </a:t>
            </a:r>
            <a:r>
              <a:rPr sz="1200" dirty="0">
                <a:latin typeface="Times New Roman"/>
                <a:cs typeface="Times New Roman"/>
              </a:rPr>
              <a:t>dell’Universo </a:t>
            </a:r>
            <a:r>
              <a:rPr sz="1200" spc="-5" dirty="0">
                <a:latin typeface="Times New Roman"/>
                <a:cs typeface="Times New Roman"/>
              </a:rPr>
              <a:t>locale </a:t>
            </a:r>
            <a:r>
              <a:rPr sz="1200" dirty="0">
                <a:latin typeface="Times New Roman"/>
                <a:cs typeface="Times New Roman"/>
              </a:rPr>
              <a:t>di Nebadon. </a:t>
            </a:r>
            <a:r>
              <a:rPr sz="1200" spc="-10" dirty="0">
                <a:latin typeface="Times New Roman"/>
                <a:cs typeface="Times New Roman"/>
              </a:rPr>
              <a:t>Io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incaricato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fare </a:t>
            </a:r>
            <a:r>
              <a:rPr sz="1200" spc="5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garante </a:t>
            </a:r>
            <a:r>
              <a:rPr sz="1200" dirty="0">
                <a:latin typeface="Times New Roman"/>
                <a:cs typeface="Times New Roman"/>
              </a:rPr>
              <a:t>a quei </a:t>
            </a:r>
            <a:r>
              <a:rPr sz="1200" spc="-5" dirty="0">
                <a:latin typeface="Times New Roman"/>
                <a:cs typeface="Times New Roman"/>
              </a:rPr>
              <a:t>fascicoli </a:t>
            </a:r>
            <a:r>
              <a:rPr sz="1200" dirty="0">
                <a:latin typeface="Times New Roman"/>
                <a:cs typeface="Times New Roman"/>
              </a:rPr>
              <a:t>che descrivono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spc="5" dirty="0">
                <a:latin typeface="Times New Roman"/>
                <a:cs typeface="Times New Roman"/>
              </a:rPr>
              <a:t>la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15"/>
              </a:lnSpc>
            </a:pPr>
            <a:r>
              <a:rPr sz="1200" spc="-5" dirty="0">
                <a:latin typeface="Times New Roman"/>
                <a:cs typeface="Times New Roman"/>
              </a:rPr>
              <a:t>natura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gli attributi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Dio, perché rappresento </a:t>
            </a:r>
            <a:r>
              <a:rPr sz="1200" dirty="0">
                <a:latin typeface="Times New Roman"/>
                <a:cs typeface="Times New Roman"/>
              </a:rPr>
              <a:t>la più alta </a:t>
            </a:r>
            <a:r>
              <a:rPr sz="1200" spc="-5" dirty="0">
                <a:latin typeface="Times New Roman"/>
                <a:cs typeface="Times New Roman"/>
              </a:rPr>
              <a:t>fonte d’informazione </a:t>
            </a:r>
            <a:r>
              <a:rPr sz="1200" dirty="0">
                <a:latin typeface="Times New Roman"/>
                <a:cs typeface="Times New Roman"/>
              </a:rPr>
              <a:t>disponibile a tal fine </a:t>
            </a:r>
            <a:r>
              <a:rPr sz="1200" spc="-5" dirty="0">
                <a:latin typeface="Times New Roman"/>
                <a:cs typeface="Times New Roman"/>
              </a:rPr>
              <a:t>su qualsiasi </a:t>
            </a:r>
            <a:r>
              <a:rPr sz="1200" dirty="0">
                <a:latin typeface="Times New Roman"/>
                <a:cs typeface="Times New Roman"/>
              </a:rPr>
              <a:t>mondo </a:t>
            </a:r>
            <a:r>
              <a:rPr sz="1200" spc="-5" dirty="0">
                <a:latin typeface="Times New Roman"/>
                <a:cs typeface="Times New Roman"/>
              </a:rPr>
              <a:t>abitato.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Ho</a:t>
            </a:r>
            <a:endParaRPr sz="1200">
              <a:latin typeface="Times New Roman"/>
              <a:cs typeface="Times New Roman"/>
            </a:endParaRPr>
          </a:p>
          <a:p>
            <a:pPr marL="76200" marR="325755">
              <a:lnSpc>
                <a:spcPts val="1380"/>
              </a:lnSpc>
              <a:spcBef>
                <a:spcPts val="70"/>
              </a:spcBef>
            </a:pPr>
            <a:r>
              <a:rPr sz="1200" spc="-5" dirty="0">
                <a:latin typeface="Times New Roman"/>
                <a:cs typeface="Times New Roman"/>
              </a:rPr>
              <a:t>servito come Consigliere </a:t>
            </a:r>
            <a:r>
              <a:rPr sz="1200" dirty="0">
                <a:latin typeface="Times New Roman"/>
                <a:cs typeface="Times New Roman"/>
              </a:rPr>
              <a:t>Divino in tutti e sette i </a:t>
            </a:r>
            <a:r>
              <a:rPr sz="1200" spc="-5" dirty="0">
                <a:latin typeface="Times New Roman"/>
                <a:cs typeface="Times New Roman"/>
              </a:rPr>
              <a:t>Superuniversi ed </a:t>
            </a:r>
            <a:r>
              <a:rPr sz="1200" dirty="0">
                <a:latin typeface="Times New Roman"/>
                <a:cs typeface="Times New Roman"/>
              </a:rPr>
              <a:t>ho risieduto a </a:t>
            </a:r>
            <a:r>
              <a:rPr sz="1200" spc="-5" dirty="0">
                <a:latin typeface="Times New Roman"/>
                <a:cs typeface="Times New Roman"/>
              </a:rPr>
              <a:t>lungo nel centro paradisiaco </a:t>
            </a:r>
            <a:r>
              <a:rPr sz="1200" dirty="0">
                <a:latin typeface="Times New Roman"/>
                <a:cs typeface="Times New Roman"/>
              </a:rPr>
              <a:t>di tutte le </a:t>
            </a:r>
            <a:r>
              <a:rPr sz="1200" spc="-5" dirty="0">
                <a:latin typeface="Times New Roman"/>
                <a:cs typeface="Times New Roman"/>
              </a:rPr>
              <a:t>cose. Ho  goduto </a:t>
            </a:r>
            <a:r>
              <a:rPr sz="1200" dirty="0">
                <a:latin typeface="Times New Roman"/>
                <a:cs typeface="Times New Roman"/>
              </a:rPr>
              <a:t>molte volte </a:t>
            </a:r>
            <a:r>
              <a:rPr sz="1200" spc="-5" dirty="0">
                <a:latin typeface="Times New Roman"/>
                <a:cs typeface="Times New Roman"/>
              </a:rPr>
              <a:t>del piacere supremo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soggiornare nell’immediata </a:t>
            </a:r>
            <a:r>
              <a:rPr sz="1200" dirty="0">
                <a:latin typeface="Times New Roman"/>
                <a:cs typeface="Times New Roman"/>
              </a:rPr>
              <a:t>presenza </a:t>
            </a:r>
            <a:r>
              <a:rPr sz="1200" spc="-5" dirty="0">
                <a:latin typeface="Times New Roman"/>
                <a:cs typeface="Times New Roman"/>
              </a:rPr>
              <a:t>personale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Padre Universale. </a:t>
            </a:r>
            <a:r>
              <a:rPr sz="1200" spc="-10" dirty="0">
                <a:latin typeface="Times New Roman"/>
                <a:cs typeface="Times New Roman"/>
              </a:rPr>
              <a:t>Io </a:t>
            </a:r>
            <a:r>
              <a:rPr sz="1200" spc="-5" dirty="0">
                <a:latin typeface="Times New Roman"/>
                <a:cs typeface="Times New Roman"/>
              </a:rPr>
              <a:t>descrivo </a:t>
            </a:r>
            <a:r>
              <a:rPr sz="1200" dirty="0">
                <a:latin typeface="Times New Roman"/>
                <a:cs typeface="Times New Roman"/>
              </a:rPr>
              <a:t>la  </a:t>
            </a:r>
            <a:r>
              <a:rPr sz="1200" spc="-5" dirty="0">
                <a:latin typeface="Times New Roman"/>
                <a:cs typeface="Times New Roman"/>
              </a:rPr>
              <a:t>realtà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verità </a:t>
            </a:r>
            <a:r>
              <a:rPr sz="1200" dirty="0">
                <a:latin typeface="Times New Roman"/>
                <a:cs typeface="Times New Roman"/>
              </a:rPr>
              <a:t>della natura e </a:t>
            </a:r>
            <a:r>
              <a:rPr sz="1200" spc="-5" dirty="0">
                <a:latin typeface="Times New Roman"/>
                <a:cs typeface="Times New Roman"/>
              </a:rPr>
              <a:t>degli attributi del Padre con autorità </a:t>
            </a:r>
            <a:r>
              <a:rPr sz="1200" dirty="0">
                <a:latin typeface="Times New Roman"/>
                <a:cs typeface="Times New Roman"/>
              </a:rPr>
              <a:t>incontestabile; io </a:t>
            </a:r>
            <a:r>
              <a:rPr sz="1200" spc="-5" dirty="0">
                <a:latin typeface="Times New Roman"/>
                <a:cs typeface="Times New Roman"/>
              </a:rPr>
              <a:t>so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che cosa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parlo.]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57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570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192770" cy="40741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227965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sistemi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ai singoli pianeti. Quando ricevono </a:t>
            </a:r>
            <a:r>
              <a:rPr sz="1200" dirty="0">
                <a:latin typeface="Times New Roman"/>
                <a:cs typeface="Times New Roman"/>
              </a:rPr>
              <a:t>tali </a:t>
            </a:r>
            <a:r>
              <a:rPr sz="1200" spc="-5" dirty="0">
                <a:latin typeface="Times New Roman"/>
                <a:cs typeface="Times New Roman"/>
              </a:rPr>
              <a:t>incarichi,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controllori </a:t>
            </a:r>
            <a:r>
              <a:rPr sz="1200" dirty="0">
                <a:latin typeface="Times New Roman"/>
                <a:cs typeface="Times New Roman"/>
              </a:rPr>
              <a:t>fisici sono </a:t>
            </a:r>
            <a:r>
              <a:rPr sz="1200" spc="-5" dirty="0">
                <a:latin typeface="Times New Roman"/>
                <a:cs typeface="Times New Roman"/>
              </a:rPr>
              <a:t>provvisoriamente sottomessi agli </a:t>
            </a:r>
            <a:r>
              <a:rPr sz="1200" dirty="0">
                <a:latin typeface="Times New Roman"/>
                <a:cs typeface="Times New Roman"/>
              </a:rPr>
              <a:t>ordini </a:t>
            </a:r>
            <a:r>
              <a:rPr sz="1200" spc="-5" dirty="0">
                <a:latin typeface="Times New Roman"/>
                <a:cs typeface="Times New Roman"/>
              </a:rPr>
              <a:t>degli  esecutori </a:t>
            </a:r>
            <a:r>
              <a:rPr sz="1200" dirty="0">
                <a:latin typeface="Times New Roman"/>
                <a:cs typeface="Times New Roman"/>
              </a:rPr>
              <a:t>divini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commissioni di </a:t>
            </a:r>
            <a:r>
              <a:rPr sz="1200" spc="-5" dirty="0">
                <a:latin typeface="Times New Roman"/>
                <a:cs typeface="Times New Roman"/>
              </a:rPr>
              <a:t>conciliazione,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altrimenti </a:t>
            </a:r>
            <a:r>
              <a:rPr sz="1200" dirty="0">
                <a:latin typeface="Times New Roman"/>
                <a:cs typeface="Times New Roman"/>
              </a:rPr>
              <a:t>dipendono </a:t>
            </a:r>
            <a:r>
              <a:rPr sz="1200" spc="-5" dirty="0">
                <a:latin typeface="Times New Roman"/>
                <a:cs typeface="Times New Roman"/>
              </a:rPr>
              <a:t>unicamente dai loro direttori associati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dai </a:t>
            </a:r>
            <a:r>
              <a:rPr sz="1200" dirty="0">
                <a:latin typeface="Times New Roman"/>
                <a:cs typeface="Times New Roman"/>
              </a:rPr>
              <a:t>Centri  </a:t>
            </a:r>
            <a:r>
              <a:rPr sz="1200" spc="-5" dirty="0">
                <a:latin typeface="Times New Roman"/>
                <a:cs typeface="Times New Roman"/>
              </a:rPr>
              <a:t>Supremi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Potere.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10541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(325.9) 29:4.16 </a:t>
            </a:r>
            <a:r>
              <a:rPr sz="1200" spc="-5" dirty="0">
                <a:latin typeface="Times New Roman"/>
                <a:cs typeface="Times New Roman"/>
              </a:rPr>
              <a:t>Tre </a:t>
            </a:r>
            <a:r>
              <a:rPr sz="1200" dirty="0">
                <a:latin typeface="Times New Roman"/>
                <a:cs typeface="Times New Roman"/>
              </a:rPr>
              <a:t>milioni di </a:t>
            </a:r>
            <a:r>
              <a:rPr sz="1200" spc="-5" dirty="0">
                <a:latin typeface="Times New Roman"/>
                <a:cs typeface="Times New Roman"/>
              </a:rPr>
              <a:t>direttori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potere </a:t>
            </a:r>
            <a:r>
              <a:rPr sz="1200" dirty="0">
                <a:latin typeface="Times New Roman"/>
                <a:cs typeface="Times New Roman"/>
              </a:rPr>
              <a:t>associati sono </a:t>
            </a:r>
            <a:r>
              <a:rPr sz="1200" spc="-5" dirty="0">
                <a:latin typeface="Times New Roman"/>
                <a:cs typeface="Times New Roman"/>
              </a:rPr>
              <a:t>assegnati </a:t>
            </a:r>
            <a:r>
              <a:rPr sz="1200" dirty="0">
                <a:latin typeface="Times New Roman"/>
                <a:cs typeface="Times New Roman"/>
              </a:rPr>
              <a:t>a ciascuno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settori minori di </a:t>
            </a:r>
            <a:r>
              <a:rPr sz="1200" spc="-5" dirty="0">
                <a:latin typeface="Times New Roman"/>
                <a:cs typeface="Times New Roman"/>
              </a:rPr>
              <a:t>Orvonton, </a:t>
            </a:r>
            <a:r>
              <a:rPr sz="1200" dirty="0">
                <a:latin typeface="Times New Roman"/>
                <a:cs typeface="Times New Roman"/>
              </a:rPr>
              <a:t>per un </a:t>
            </a:r>
            <a:r>
              <a:rPr sz="1200" spc="-5" dirty="0">
                <a:latin typeface="Times New Roman"/>
                <a:cs typeface="Times New Roman"/>
              </a:rPr>
              <a:t>totale </a:t>
            </a:r>
            <a:r>
              <a:rPr sz="1200" dirty="0">
                <a:latin typeface="Times New Roman"/>
                <a:cs typeface="Times New Roman"/>
              </a:rPr>
              <a:t>di tre  </a:t>
            </a:r>
            <a:r>
              <a:rPr sz="1200" spc="-5" dirty="0">
                <a:latin typeface="Times New Roman"/>
                <a:cs typeface="Times New Roman"/>
              </a:rPr>
              <a:t>miliardi, come </a:t>
            </a:r>
            <a:r>
              <a:rPr sz="1200" dirty="0">
                <a:latin typeface="Times New Roman"/>
                <a:cs typeface="Times New Roman"/>
              </a:rPr>
              <a:t>quota </a:t>
            </a:r>
            <a:r>
              <a:rPr sz="1200" spc="-5" dirty="0">
                <a:latin typeface="Times New Roman"/>
                <a:cs typeface="Times New Roman"/>
              </a:rPr>
              <a:t>superuniversale </a:t>
            </a:r>
            <a:r>
              <a:rPr sz="1200" dirty="0">
                <a:latin typeface="Times New Roman"/>
                <a:cs typeface="Times New Roman"/>
              </a:rPr>
              <a:t>di questi </a:t>
            </a:r>
            <a:r>
              <a:rPr sz="1200" spc="-5" dirty="0">
                <a:latin typeface="Times New Roman"/>
                <a:cs typeface="Times New Roman"/>
              </a:rPr>
              <a:t>esseri straordinariamente </a:t>
            </a:r>
            <a:r>
              <a:rPr sz="1200" dirty="0">
                <a:latin typeface="Times New Roman"/>
                <a:cs typeface="Times New Roman"/>
              </a:rPr>
              <a:t>versatili. </a:t>
            </a:r>
            <a:r>
              <a:rPr sz="1200" spc="-15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riserve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mantenute su questi </a:t>
            </a:r>
            <a:r>
              <a:rPr sz="1200" dirty="0">
                <a:latin typeface="Times New Roman"/>
                <a:cs typeface="Times New Roman"/>
              </a:rPr>
              <a:t>stessi  mondi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settori minori, dove </a:t>
            </a:r>
            <a:r>
              <a:rPr sz="1200" spc="-5" dirty="0">
                <a:latin typeface="Times New Roman"/>
                <a:cs typeface="Times New Roman"/>
              </a:rPr>
              <a:t>servono </a:t>
            </a:r>
            <a:r>
              <a:rPr sz="1200" dirty="0">
                <a:latin typeface="Times New Roman"/>
                <a:cs typeface="Times New Roman"/>
              </a:rPr>
              <a:t>anche </a:t>
            </a:r>
            <a:r>
              <a:rPr sz="1200" spc="-5" dirty="0">
                <a:latin typeface="Times New Roman"/>
                <a:cs typeface="Times New Roman"/>
              </a:rPr>
              <a:t>come insegnanti </a:t>
            </a:r>
            <a:r>
              <a:rPr sz="1200" dirty="0">
                <a:latin typeface="Times New Roman"/>
                <a:cs typeface="Times New Roman"/>
              </a:rPr>
              <a:t>di tutti </a:t>
            </a:r>
            <a:r>
              <a:rPr sz="1200" spc="-5" dirty="0">
                <a:latin typeface="Times New Roman"/>
                <a:cs typeface="Times New Roman"/>
              </a:rPr>
              <a:t>coloro che studiano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scienze delle tecniche </a:t>
            </a:r>
            <a:r>
              <a:rPr sz="1200" dirty="0">
                <a:latin typeface="Times New Roman"/>
                <a:cs typeface="Times New Roman"/>
              </a:rPr>
              <a:t>di controllo e di  </a:t>
            </a:r>
            <a:r>
              <a:rPr sz="1200" spc="-5" dirty="0">
                <a:latin typeface="Times New Roman"/>
                <a:cs typeface="Times New Roman"/>
              </a:rPr>
              <a:t>trasformazione intelligente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dell’energia.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88900" marR="68580" algn="just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(325.10) 29:4.17 </a:t>
            </a:r>
            <a:r>
              <a:rPr sz="1200" spc="-5" dirty="0">
                <a:latin typeface="Times New Roman"/>
                <a:cs typeface="Times New Roman"/>
              </a:rPr>
              <a:t>Questi direttori alternano </a:t>
            </a:r>
            <a:r>
              <a:rPr sz="1200" dirty="0">
                <a:latin typeface="Times New Roman"/>
                <a:cs typeface="Times New Roman"/>
              </a:rPr>
              <a:t>periodi di </a:t>
            </a:r>
            <a:r>
              <a:rPr sz="1200" spc="-5" dirty="0">
                <a:latin typeface="Times New Roman"/>
                <a:cs typeface="Times New Roman"/>
              </a:rPr>
              <a:t>servizio amministrativo </a:t>
            </a:r>
            <a:r>
              <a:rPr sz="1200" spc="-10" dirty="0">
                <a:latin typeface="Times New Roman"/>
                <a:cs typeface="Times New Roman"/>
              </a:rPr>
              <a:t>nei </a:t>
            </a:r>
            <a:r>
              <a:rPr sz="1200" spc="-5" dirty="0">
                <a:latin typeface="Times New Roman"/>
                <a:cs typeface="Times New Roman"/>
              </a:rPr>
              <a:t>settori </a:t>
            </a:r>
            <a:r>
              <a:rPr sz="1200" dirty="0">
                <a:latin typeface="Times New Roman"/>
                <a:cs typeface="Times New Roman"/>
              </a:rPr>
              <a:t>minori </a:t>
            </a:r>
            <a:r>
              <a:rPr sz="1200" spc="-5" dirty="0">
                <a:latin typeface="Times New Roman"/>
                <a:cs typeface="Times New Roman"/>
              </a:rPr>
              <a:t>con uguali periodi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servizio </a:t>
            </a:r>
            <a:r>
              <a:rPr sz="1200" dirty="0">
                <a:latin typeface="Times New Roman"/>
                <a:cs typeface="Times New Roman"/>
              </a:rPr>
              <a:t>d’ispezione  </a:t>
            </a:r>
            <a:r>
              <a:rPr sz="1200" spc="-5" dirty="0">
                <a:latin typeface="Times New Roman"/>
                <a:cs typeface="Times New Roman"/>
              </a:rPr>
              <a:t>nei regni </a:t>
            </a:r>
            <a:r>
              <a:rPr sz="1200" dirty="0">
                <a:latin typeface="Times New Roman"/>
                <a:cs typeface="Times New Roman"/>
              </a:rPr>
              <a:t>dello spazio. </a:t>
            </a:r>
            <a:r>
              <a:rPr sz="1200" spc="-5" dirty="0">
                <a:latin typeface="Times New Roman"/>
                <a:cs typeface="Times New Roman"/>
              </a:rPr>
              <a:t>Almeno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ispettore </a:t>
            </a:r>
            <a:r>
              <a:rPr sz="1200" dirty="0">
                <a:latin typeface="Times New Roman"/>
                <a:cs typeface="Times New Roman"/>
              </a:rPr>
              <a:t>in attività è </a:t>
            </a:r>
            <a:r>
              <a:rPr sz="1200" spc="-5" dirty="0">
                <a:latin typeface="Times New Roman"/>
                <a:cs typeface="Times New Roman"/>
              </a:rPr>
              <a:t>sempre </a:t>
            </a:r>
            <a:r>
              <a:rPr sz="1200" dirty="0">
                <a:latin typeface="Times New Roman"/>
                <a:cs typeface="Times New Roman"/>
              </a:rPr>
              <a:t>presente in </a:t>
            </a:r>
            <a:r>
              <a:rPr sz="1200" spc="-5" dirty="0">
                <a:latin typeface="Times New Roman"/>
                <a:cs typeface="Times New Roman"/>
              </a:rPr>
              <a:t>ogni sistema locale, </a:t>
            </a:r>
            <a:r>
              <a:rPr sz="1200" dirty="0">
                <a:latin typeface="Times New Roman"/>
                <a:cs typeface="Times New Roman"/>
              </a:rPr>
              <a:t>mantenendo una base sulla </a:t>
            </a:r>
            <a:r>
              <a:rPr sz="1200" spc="-5" dirty="0">
                <a:latin typeface="Times New Roman"/>
                <a:cs typeface="Times New Roman"/>
              </a:rPr>
              <a:t>sua sfera  capitale. </a:t>
            </a:r>
            <a:r>
              <a:rPr sz="1200" dirty="0">
                <a:latin typeface="Times New Roman"/>
                <a:cs typeface="Times New Roman"/>
              </a:rPr>
              <a:t>Essi </a:t>
            </a:r>
            <a:r>
              <a:rPr sz="1200" spc="-5" dirty="0">
                <a:latin typeface="Times New Roman"/>
                <a:cs typeface="Times New Roman"/>
              </a:rPr>
              <a:t>tengono </a:t>
            </a:r>
            <a:r>
              <a:rPr sz="1200" dirty="0">
                <a:latin typeface="Times New Roman"/>
                <a:cs typeface="Times New Roman"/>
              </a:rPr>
              <a:t>l’intera </a:t>
            </a:r>
            <a:r>
              <a:rPr sz="1200" spc="-5" dirty="0">
                <a:latin typeface="Times New Roman"/>
                <a:cs typeface="Times New Roman"/>
              </a:rPr>
              <a:t>vasta aggregazione dell’energia </a:t>
            </a:r>
            <a:r>
              <a:rPr sz="1200" dirty="0">
                <a:latin typeface="Times New Roman"/>
                <a:cs typeface="Times New Roman"/>
              </a:rPr>
              <a:t>vivente in armoniosa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sincronia.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36512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(325.11) 29:4.18 </a:t>
            </a:r>
            <a:r>
              <a:rPr sz="1200" dirty="0">
                <a:latin typeface="Times New Roman"/>
                <a:cs typeface="Times New Roman"/>
              </a:rPr>
              <a:t>2. </a:t>
            </a:r>
            <a:r>
              <a:rPr sz="1200" i="1" spc="-5" dirty="0">
                <a:latin typeface="Times New Roman"/>
                <a:cs typeface="Times New Roman"/>
              </a:rPr>
              <a:t>Controllori Meccanici. </a:t>
            </a:r>
            <a:r>
              <a:rPr sz="1200" spc="-5" dirty="0">
                <a:latin typeface="Times New Roman"/>
                <a:cs typeface="Times New Roman"/>
              </a:rPr>
              <a:t>Questi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gli assistenti estremamente versatili </a:t>
            </a:r>
            <a:r>
              <a:rPr sz="1200" dirty="0">
                <a:latin typeface="Times New Roman"/>
                <a:cs typeface="Times New Roman"/>
              </a:rPr>
              <a:t>e mobili </a:t>
            </a:r>
            <a:r>
              <a:rPr sz="1200" spc="-5" dirty="0">
                <a:latin typeface="Times New Roman"/>
                <a:cs typeface="Times New Roman"/>
              </a:rPr>
              <a:t>dei direttori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potere </a:t>
            </a:r>
            <a:r>
              <a:rPr sz="1200" dirty="0">
                <a:latin typeface="Times New Roman"/>
                <a:cs typeface="Times New Roman"/>
              </a:rPr>
              <a:t>associati.  </a:t>
            </a:r>
            <a:r>
              <a:rPr sz="1200" spc="-5" dirty="0">
                <a:latin typeface="Times New Roman"/>
                <a:cs typeface="Times New Roman"/>
              </a:rPr>
              <a:t>Migliaia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migliaia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miliardi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incaricati </a:t>
            </a:r>
            <a:r>
              <a:rPr sz="1200" dirty="0">
                <a:latin typeface="Times New Roman"/>
                <a:cs typeface="Times New Roman"/>
              </a:rPr>
              <a:t>in Ensa, il vostro </a:t>
            </a:r>
            <a:r>
              <a:rPr sz="1200" spc="-5" dirty="0">
                <a:latin typeface="Times New Roman"/>
                <a:cs typeface="Times New Roman"/>
              </a:rPr>
              <a:t>settore minore. Questi esseri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chiamati </a:t>
            </a:r>
            <a:r>
              <a:rPr sz="1200" dirty="0">
                <a:latin typeface="Times New Roman"/>
                <a:cs typeface="Times New Roman"/>
              </a:rPr>
              <a:t>controllori  </a:t>
            </a:r>
            <a:r>
              <a:rPr sz="1200" spc="-5" dirty="0">
                <a:latin typeface="Times New Roman"/>
                <a:cs typeface="Times New Roman"/>
              </a:rPr>
              <a:t>meccanici perché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completamente </a:t>
            </a:r>
            <a:r>
              <a:rPr sz="1200" dirty="0">
                <a:latin typeface="Times New Roman"/>
                <a:cs typeface="Times New Roman"/>
              </a:rPr>
              <a:t>dominati dai loro </a:t>
            </a:r>
            <a:r>
              <a:rPr sz="1200" spc="-5" dirty="0">
                <a:latin typeface="Times New Roman"/>
                <a:cs typeface="Times New Roman"/>
              </a:rPr>
              <a:t>superiori, interamente </a:t>
            </a:r>
            <a:r>
              <a:rPr sz="1200" dirty="0">
                <a:latin typeface="Times New Roman"/>
                <a:cs typeface="Times New Roman"/>
              </a:rPr>
              <a:t>sottomessi alla volontà </a:t>
            </a:r>
            <a:r>
              <a:rPr sz="1200" spc="-5" dirty="0">
                <a:latin typeface="Times New Roman"/>
                <a:cs typeface="Times New Roman"/>
              </a:rPr>
              <a:t>dei direttori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potere  associati. Ciononostante essi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per se stessi </a:t>
            </a:r>
            <a:r>
              <a:rPr sz="1200" dirty="0">
                <a:latin typeface="Times New Roman"/>
                <a:cs typeface="Times New Roman"/>
              </a:rPr>
              <a:t>molto </a:t>
            </a:r>
            <a:r>
              <a:rPr sz="1200" spc="-5" dirty="0">
                <a:latin typeface="Times New Roman"/>
                <a:cs typeface="Times New Roman"/>
              </a:rPr>
              <a:t>intelligenti ed </a:t>
            </a:r>
            <a:r>
              <a:rPr sz="1200" dirty="0">
                <a:latin typeface="Times New Roman"/>
                <a:cs typeface="Times New Roman"/>
              </a:rPr>
              <a:t>il loro </a:t>
            </a:r>
            <a:r>
              <a:rPr sz="1200" spc="-5" dirty="0">
                <a:latin typeface="Times New Roman"/>
                <a:cs typeface="Times New Roman"/>
              </a:rPr>
              <a:t>lavoro, </a:t>
            </a:r>
            <a:r>
              <a:rPr sz="1200" dirty="0">
                <a:latin typeface="Times New Roman"/>
                <a:cs typeface="Times New Roman"/>
              </a:rPr>
              <a:t>benché di natura </a:t>
            </a:r>
            <a:r>
              <a:rPr sz="1200" spc="-5" dirty="0">
                <a:latin typeface="Times New Roman"/>
                <a:cs typeface="Times New Roman"/>
              </a:rPr>
              <a:t>meccanica </a:t>
            </a:r>
            <a:r>
              <a:rPr sz="1200" dirty="0">
                <a:latin typeface="Times New Roman"/>
                <a:cs typeface="Times New Roman"/>
              </a:rPr>
              <a:t>e ordinario, è  </a:t>
            </a:r>
            <a:r>
              <a:rPr sz="1200" spc="-5" dirty="0">
                <a:latin typeface="Times New Roman"/>
                <a:cs typeface="Times New Roman"/>
              </a:rPr>
              <a:t>compiuto </a:t>
            </a:r>
            <a:r>
              <a:rPr sz="1200" dirty="0">
                <a:latin typeface="Times New Roman"/>
                <a:cs typeface="Times New Roman"/>
              </a:rPr>
              <a:t>con </a:t>
            </a:r>
            <a:r>
              <a:rPr sz="1200" spc="-5" dirty="0">
                <a:latin typeface="Times New Roman"/>
                <a:cs typeface="Times New Roman"/>
              </a:rPr>
              <a:t>abilità.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21653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(326.1) 29:4.19 </a:t>
            </a:r>
            <a:r>
              <a:rPr sz="1200" spc="-5" dirty="0">
                <a:latin typeface="Times New Roman"/>
                <a:cs typeface="Times New Roman"/>
              </a:rPr>
              <a:t>Tra </a:t>
            </a:r>
            <a:r>
              <a:rPr sz="1200" dirty="0">
                <a:latin typeface="Times New Roman"/>
                <a:cs typeface="Times New Roman"/>
              </a:rPr>
              <a:t>tutti i </a:t>
            </a:r>
            <a:r>
              <a:rPr sz="1200" spc="-5" dirty="0">
                <a:latin typeface="Times New Roman"/>
                <a:cs typeface="Times New Roman"/>
              </a:rPr>
              <a:t>Controllori Fisici Maestri </a:t>
            </a:r>
            <a:r>
              <a:rPr sz="1200" dirty="0">
                <a:latin typeface="Times New Roman"/>
                <a:cs typeface="Times New Roman"/>
              </a:rPr>
              <a:t>assegnati </a:t>
            </a:r>
            <a:r>
              <a:rPr sz="1200" spc="-5" dirty="0">
                <a:latin typeface="Times New Roman"/>
                <a:cs typeface="Times New Roman"/>
              </a:rPr>
              <a:t>ai </a:t>
            </a:r>
            <a:r>
              <a:rPr sz="1200" dirty="0">
                <a:latin typeface="Times New Roman"/>
                <a:cs typeface="Times New Roman"/>
              </a:rPr>
              <a:t>mondi abitati, i </a:t>
            </a:r>
            <a:r>
              <a:rPr sz="1200" spc="-5" dirty="0">
                <a:latin typeface="Times New Roman"/>
                <a:cs typeface="Times New Roman"/>
              </a:rPr>
              <a:t>controllori meccanici </a:t>
            </a:r>
            <a:r>
              <a:rPr sz="1200" dirty="0">
                <a:latin typeface="Times New Roman"/>
                <a:cs typeface="Times New Roman"/>
              </a:rPr>
              <a:t>sono di </a:t>
            </a:r>
            <a:r>
              <a:rPr sz="1200" spc="-10" dirty="0">
                <a:latin typeface="Times New Roman"/>
                <a:cs typeface="Times New Roman"/>
              </a:rPr>
              <a:t>gran </a:t>
            </a:r>
            <a:r>
              <a:rPr sz="1200" dirty="0">
                <a:latin typeface="Times New Roman"/>
                <a:cs typeface="Times New Roman"/>
              </a:rPr>
              <a:t>lunga i più potenti.  Essi </a:t>
            </a:r>
            <a:r>
              <a:rPr sz="1200" spc="-5" dirty="0">
                <a:latin typeface="Times New Roman"/>
                <a:cs typeface="Times New Roman"/>
              </a:rPr>
              <a:t>posseggono </a:t>
            </a:r>
            <a:r>
              <a:rPr sz="1200" dirty="0">
                <a:latin typeface="Times New Roman"/>
                <a:cs typeface="Times New Roman"/>
              </a:rPr>
              <a:t>la dotazione </a:t>
            </a:r>
            <a:r>
              <a:rPr sz="1200" spc="-5" dirty="0">
                <a:latin typeface="Times New Roman"/>
                <a:cs typeface="Times New Roman"/>
              </a:rPr>
              <a:t>vivente dell’antigravità </a:t>
            </a:r>
            <a:r>
              <a:rPr sz="1200" dirty="0">
                <a:latin typeface="Times New Roman"/>
                <a:cs typeface="Times New Roman"/>
              </a:rPr>
              <a:t>in misura </a:t>
            </a:r>
            <a:r>
              <a:rPr sz="1200" spc="-5" dirty="0">
                <a:latin typeface="Times New Roman"/>
                <a:cs typeface="Times New Roman"/>
              </a:rPr>
              <a:t>superiore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quella </a:t>
            </a:r>
            <a:r>
              <a:rPr sz="1200" dirty="0">
                <a:latin typeface="Times New Roman"/>
                <a:cs typeface="Times New Roman"/>
              </a:rPr>
              <a:t>di tutti </a:t>
            </a:r>
            <a:r>
              <a:rPr sz="1200" spc="-5" dirty="0">
                <a:latin typeface="Times New Roman"/>
                <a:cs typeface="Times New Roman"/>
              </a:rPr>
              <a:t>gli altri esseri; ogni </a:t>
            </a:r>
            <a:r>
              <a:rPr sz="1200" dirty="0">
                <a:latin typeface="Times New Roman"/>
                <a:cs typeface="Times New Roman"/>
              </a:rPr>
              <a:t>controllore ha una  </a:t>
            </a:r>
            <a:r>
              <a:rPr sz="1200" spc="-5" dirty="0">
                <a:latin typeface="Times New Roman"/>
                <a:cs typeface="Times New Roman"/>
              </a:rPr>
              <a:t>resistenza alla gravità eguagliata </a:t>
            </a:r>
            <a:r>
              <a:rPr sz="1200" dirty="0">
                <a:latin typeface="Times New Roman"/>
                <a:cs typeface="Times New Roman"/>
              </a:rPr>
              <a:t>solo dalle </a:t>
            </a:r>
            <a:r>
              <a:rPr sz="1200" spc="-5" dirty="0">
                <a:latin typeface="Times New Roman"/>
                <a:cs typeface="Times New Roman"/>
              </a:rPr>
              <a:t>enormi sfere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girano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grandissima velocità. Dieci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questi controllori </a:t>
            </a:r>
            <a:r>
              <a:rPr sz="1200" dirty="0">
                <a:latin typeface="Times New Roman"/>
                <a:cs typeface="Times New Roman"/>
              </a:rPr>
              <a:t>sono  </a:t>
            </a:r>
            <a:r>
              <a:rPr sz="1200" spc="-5" dirty="0">
                <a:latin typeface="Times New Roman"/>
                <a:cs typeface="Times New Roman"/>
              </a:rPr>
              <a:t>attualmente </a:t>
            </a:r>
            <a:r>
              <a:rPr sz="1200" dirty="0">
                <a:latin typeface="Times New Roman"/>
                <a:cs typeface="Times New Roman"/>
              </a:rPr>
              <a:t>stazionati </a:t>
            </a:r>
            <a:r>
              <a:rPr sz="1200" spc="-5" dirty="0">
                <a:latin typeface="Times New Roman"/>
                <a:cs typeface="Times New Roman"/>
              </a:rPr>
              <a:t>su Urantia, ed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principali </a:t>
            </a:r>
            <a:r>
              <a:rPr sz="1200" dirty="0">
                <a:latin typeface="Times New Roman"/>
                <a:cs typeface="Times New Roman"/>
              </a:rPr>
              <a:t>attività </a:t>
            </a:r>
            <a:r>
              <a:rPr sz="1200" spc="-5" dirty="0">
                <a:latin typeface="Times New Roman"/>
                <a:cs typeface="Times New Roman"/>
              </a:rPr>
              <a:t>planetarie </a:t>
            </a:r>
            <a:r>
              <a:rPr sz="1200" dirty="0">
                <a:latin typeface="Times New Roman"/>
                <a:cs typeface="Times New Roman"/>
              </a:rPr>
              <a:t>è quella di </a:t>
            </a:r>
            <a:r>
              <a:rPr sz="1200" spc="-5" dirty="0">
                <a:latin typeface="Times New Roman"/>
                <a:cs typeface="Times New Roman"/>
              </a:rPr>
              <a:t>facilitare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partenza dei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trasporti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57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571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208009" cy="40741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61595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serafici.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questa </a:t>
            </a:r>
            <a:r>
              <a:rPr sz="1200" dirty="0">
                <a:latin typeface="Times New Roman"/>
                <a:cs typeface="Times New Roman"/>
              </a:rPr>
              <a:t>funzione tutti i dieci </a:t>
            </a:r>
            <a:r>
              <a:rPr sz="1200" spc="-5" dirty="0">
                <a:latin typeface="Times New Roman"/>
                <a:cs typeface="Times New Roman"/>
              </a:rPr>
              <a:t>controllori meccanici agiscono all’unisono mentre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batteria </a:t>
            </a:r>
            <a:r>
              <a:rPr sz="1200" dirty="0">
                <a:latin typeface="Times New Roman"/>
                <a:cs typeface="Times New Roman"/>
              </a:rPr>
              <a:t>di mille </a:t>
            </a:r>
            <a:r>
              <a:rPr sz="1200" spc="-5" dirty="0">
                <a:latin typeface="Times New Roman"/>
                <a:cs typeface="Times New Roman"/>
              </a:rPr>
              <a:t>trasmettitori  d’energia fornisce </a:t>
            </a:r>
            <a:r>
              <a:rPr sz="1200" dirty="0">
                <a:latin typeface="Times New Roman"/>
                <a:cs typeface="Times New Roman"/>
              </a:rPr>
              <a:t>l’impulso </a:t>
            </a:r>
            <a:r>
              <a:rPr sz="1200" spc="-5" dirty="0">
                <a:latin typeface="Times New Roman"/>
                <a:cs typeface="Times New Roman"/>
              </a:rPr>
              <a:t>iniziale per </a:t>
            </a:r>
            <a:r>
              <a:rPr sz="1200" dirty="0">
                <a:latin typeface="Times New Roman"/>
                <a:cs typeface="Times New Roman"/>
              </a:rPr>
              <a:t>la partenza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serafica.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52832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(326.2) 29:4.20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controllori meccanici sono </a:t>
            </a:r>
            <a:r>
              <a:rPr sz="1200" dirty="0">
                <a:latin typeface="Times New Roman"/>
                <a:cs typeface="Times New Roman"/>
              </a:rPr>
              <a:t>competenti </a:t>
            </a:r>
            <a:r>
              <a:rPr sz="1200" spc="-5" dirty="0">
                <a:latin typeface="Times New Roman"/>
                <a:cs typeface="Times New Roman"/>
              </a:rPr>
              <a:t>per orientare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flusso dell’energia </a:t>
            </a:r>
            <a:r>
              <a:rPr sz="1200" dirty="0">
                <a:latin typeface="Times New Roman"/>
                <a:cs typeface="Times New Roman"/>
              </a:rPr>
              <a:t>e facilitare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concentrazione </a:t>
            </a:r>
            <a:r>
              <a:rPr sz="1200" dirty="0">
                <a:latin typeface="Times New Roman"/>
                <a:cs typeface="Times New Roman"/>
              </a:rPr>
              <a:t>nelle  </a:t>
            </a:r>
            <a:r>
              <a:rPr sz="1200" spc="-5" dirty="0">
                <a:latin typeface="Times New Roman"/>
                <a:cs typeface="Times New Roman"/>
              </a:rPr>
              <a:t>correnti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nei circuiti specializzati. Questi </a:t>
            </a:r>
            <a:r>
              <a:rPr sz="1200" dirty="0">
                <a:latin typeface="Times New Roman"/>
                <a:cs typeface="Times New Roman"/>
              </a:rPr>
              <a:t>potenti </a:t>
            </a:r>
            <a:r>
              <a:rPr sz="1200" spc="-5" dirty="0">
                <a:latin typeface="Times New Roman"/>
                <a:cs typeface="Times New Roman"/>
              </a:rPr>
              <a:t>esseri </a:t>
            </a:r>
            <a:r>
              <a:rPr sz="1200" dirty="0">
                <a:latin typeface="Times New Roman"/>
                <a:cs typeface="Times New Roman"/>
              </a:rPr>
              <a:t>hanno molto a che </a:t>
            </a:r>
            <a:r>
              <a:rPr sz="1200" spc="-5" dirty="0">
                <a:latin typeface="Times New Roman"/>
                <a:cs typeface="Times New Roman"/>
              </a:rPr>
              <a:t>fare con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separazione, l’orientamento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</a:t>
            </a:r>
            <a:endParaRPr sz="1200">
              <a:latin typeface="Times New Roman"/>
              <a:cs typeface="Times New Roman"/>
            </a:endParaRPr>
          </a:p>
          <a:p>
            <a:pPr marL="88900">
              <a:lnSpc>
                <a:spcPts val="1315"/>
              </a:lnSpc>
            </a:pPr>
            <a:r>
              <a:rPr sz="1200" spc="-5" dirty="0">
                <a:latin typeface="Times New Roman"/>
                <a:cs typeface="Times New Roman"/>
              </a:rPr>
              <a:t>l’intensificazione delle energie fisiche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l’equalizzazione </a:t>
            </a:r>
            <a:r>
              <a:rPr sz="1200" spc="-5" dirty="0">
                <a:latin typeface="Times New Roman"/>
                <a:cs typeface="Times New Roman"/>
              </a:rPr>
              <a:t>delle pressioni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circuiti </a:t>
            </a:r>
            <a:r>
              <a:rPr sz="1200" dirty="0">
                <a:latin typeface="Times New Roman"/>
                <a:cs typeface="Times New Roman"/>
              </a:rPr>
              <a:t>interplanetari. </a:t>
            </a:r>
            <a:r>
              <a:rPr sz="1200" spc="-5" dirty="0">
                <a:latin typeface="Times New Roman"/>
                <a:cs typeface="Times New Roman"/>
              </a:rPr>
              <a:t>Essi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esperti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nella</a:t>
            </a:r>
            <a:endParaRPr sz="1200">
              <a:latin typeface="Times New Roman"/>
              <a:cs typeface="Times New Roman"/>
            </a:endParaRPr>
          </a:p>
          <a:p>
            <a:pPr marL="88900" marR="163195" algn="just">
              <a:lnSpc>
                <a:spcPts val="1380"/>
              </a:lnSpc>
              <a:spcBef>
                <a:spcPts val="70"/>
              </a:spcBef>
            </a:pPr>
            <a:r>
              <a:rPr sz="1200" dirty="0">
                <a:latin typeface="Times New Roman"/>
                <a:cs typeface="Times New Roman"/>
              </a:rPr>
              <a:t>manipolazione di </a:t>
            </a:r>
            <a:r>
              <a:rPr sz="1200" spc="-5" dirty="0">
                <a:latin typeface="Times New Roman"/>
                <a:cs typeface="Times New Roman"/>
              </a:rPr>
              <a:t>ventuna delle trenta energie fisiche dello </a:t>
            </a:r>
            <a:r>
              <a:rPr sz="1200" dirty="0">
                <a:latin typeface="Times New Roman"/>
                <a:cs typeface="Times New Roman"/>
              </a:rPr>
              <a:t>spazio, che costituiscono il </a:t>
            </a:r>
            <a:r>
              <a:rPr sz="1200" spc="-5" dirty="0">
                <a:latin typeface="Times New Roman"/>
                <a:cs typeface="Times New Roman"/>
              </a:rPr>
              <a:t>carico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potere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Superuniverso </a:t>
            </a:r>
            <a:r>
              <a:rPr sz="1200" dirty="0">
                <a:latin typeface="Times New Roman"/>
                <a:cs typeface="Times New Roman"/>
              </a:rPr>
              <a:t>e sono  </a:t>
            </a:r>
            <a:r>
              <a:rPr sz="1200" spc="-5" dirty="0">
                <a:latin typeface="Times New Roman"/>
                <a:cs typeface="Times New Roman"/>
              </a:rPr>
              <a:t>anche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grado </a:t>
            </a:r>
            <a:r>
              <a:rPr sz="1200" dirty="0">
                <a:latin typeface="Times New Roman"/>
                <a:cs typeface="Times New Roman"/>
              </a:rPr>
              <a:t>di contribuire molto alla </a:t>
            </a:r>
            <a:r>
              <a:rPr sz="1200" spc="-5" dirty="0">
                <a:latin typeface="Times New Roman"/>
                <a:cs typeface="Times New Roman"/>
              </a:rPr>
              <a:t>gestione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al controllo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sei </a:t>
            </a:r>
            <a:r>
              <a:rPr sz="1200" dirty="0">
                <a:latin typeface="Times New Roman"/>
                <a:cs typeface="Times New Roman"/>
              </a:rPr>
              <a:t>delle nove </a:t>
            </a:r>
            <a:r>
              <a:rPr sz="1200" spc="-5" dirty="0">
                <a:latin typeface="Times New Roman"/>
                <a:cs typeface="Times New Roman"/>
              </a:rPr>
              <a:t>forme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sottili d’energia fisica. Ponendo questi  controllori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adeguata </a:t>
            </a:r>
            <a:r>
              <a:rPr sz="1200" dirty="0">
                <a:latin typeface="Times New Roman"/>
                <a:cs typeface="Times New Roman"/>
              </a:rPr>
              <a:t>relazione </a:t>
            </a:r>
            <a:r>
              <a:rPr sz="1200" spc="-5" dirty="0">
                <a:latin typeface="Times New Roman"/>
                <a:cs typeface="Times New Roman"/>
              </a:rPr>
              <a:t>tecnica gli </a:t>
            </a:r>
            <a:r>
              <a:rPr sz="1200" dirty="0">
                <a:latin typeface="Times New Roman"/>
                <a:cs typeface="Times New Roman"/>
              </a:rPr>
              <a:t>uni con </a:t>
            </a:r>
            <a:r>
              <a:rPr sz="1200" spc="-5" dirty="0">
                <a:latin typeface="Times New Roman"/>
                <a:cs typeface="Times New Roman"/>
              </a:rPr>
              <a:t>gli altri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certi centri di </a:t>
            </a:r>
            <a:r>
              <a:rPr sz="1200" spc="-5" dirty="0">
                <a:latin typeface="Times New Roman"/>
                <a:cs typeface="Times New Roman"/>
              </a:rPr>
              <a:t>potere,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direttori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potere </a:t>
            </a:r>
            <a:r>
              <a:rPr sz="1200" dirty="0">
                <a:latin typeface="Times New Roman"/>
                <a:cs typeface="Times New Roman"/>
              </a:rPr>
              <a:t>associati sono </a:t>
            </a:r>
            <a:r>
              <a:rPr sz="1200" spc="-5" dirty="0">
                <a:latin typeface="Times New Roman"/>
                <a:cs typeface="Times New Roman"/>
              </a:rPr>
              <a:t>capaci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effettuare incredibili cambiamenti nell’aggiustamento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potere </a:t>
            </a:r>
            <a:r>
              <a:rPr sz="1200" dirty="0">
                <a:latin typeface="Times New Roman"/>
                <a:cs typeface="Times New Roman"/>
              </a:rPr>
              <a:t>e nel controllo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dell’energia.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685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(326.3) 29:4.21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Controllori Fisici Maestri operano </a:t>
            </a:r>
            <a:r>
              <a:rPr sz="1200" dirty="0">
                <a:latin typeface="Times New Roman"/>
                <a:cs typeface="Times New Roman"/>
              </a:rPr>
              <a:t>spesso in </a:t>
            </a:r>
            <a:r>
              <a:rPr sz="1200" spc="-5" dirty="0">
                <a:latin typeface="Times New Roman"/>
                <a:cs typeface="Times New Roman"/>
              </a:rPr>
              <a:t>batterie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centinaia,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migliaia ed </a:t>
            </a:r>
            <a:r>
              <a:rPr sz="1200" dirty="0">
                <a:latin typeface="Times New Roman"/>
                <a:cs typeface="Times New Roman"/>
              </a:rPr>
              <a:t>anche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dirty="0">
                <a:latin typeface="Times New Roman"/>
                <a:cs typeface="Times New Roman"/>
              </a:rPr>
              <a:t>milioni, e </a:t>
            </a:r>
            <a:r>
              <a:rPr sz="1200" spc="-5" dirty="0">
                <a:latin typeface="Times New Roman"/>
                <a:cs typeface="Times New Roman"/>
              </a:rPr>
              <a:t>variando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loro  </a:t>
            </a:r>
            <a:r>
              <a:rPr sz="1200" dirty="0">
                <a:latin typeface="Times New Roman"/>
                <a:cs typeface="Times New Roman"/>
              </a:rPr>
              <a:t>posizioni e </a:t>
            </a:r>
            <a:r>
              <a:rPr sz="1200" spc="-5" dirty="0">
                <a:latin typeface="Times New Roman"/>
                <a:cs typeface="Times New Roman"/>
              </a:rPr>
              <a:t>formazioni possono effettuare </a:t>
            </a:r>
            <a:r>
              <a:rPr sz="1200" dirty="0">
                <a:latin typeface="Times New Roman"/>
                <a:cs typeface="Times New Roman"/>
              </a:rPr>
              <a:t>il controllo </a:t>
            </a:r>
            <a:r>
              <a:rPr sz="1200" spc="-5" dirty="0">
                <a:latin typeface="Times New Roman"/>
                <a:cs typeface="Times New Roman"/>
              </a:rPr>
              <a:t>dell’energia sia collettivamente che </a:t>
            </a:r>
            <a:r>
              <a:rPr sz="1200" dirty="0">
                <a:latin typeface="Times New Roman"/>
                <a:cs typeface="Times New Roman"/>
              </a:rPr>
              <a:t>individualmente. </a:t>
            </a:r>
            <a:r>
              <a:rPr sz="1200" spc="-5" dirty="0">
                <a:latin typeface="Times New Roman"/>
                <a:cs typeface="Times New Roman"/>
              </a:rPr>
              <a:t>Secondo </a:t>
            </a:r>
            <a:r>
              <a:rPr sz="1200" dirty="0">
                <a:latin typeface="Times New Roman"/>
                <a:cs typeface="Times New Roman"/>
              </a:rPr>
              <a:t>le varie  </a:t>
            </a:r>
            <a:r>
              <a:rPr sz="1200" spc="-5" dirty="0">
                <a:latin typeface="Times New Roman"/>
                <a:cs typeface="Times New Roman"/>
              </a:rPr>
              <a:t>necessità essi </a:t>
            </a:r>
            <a:r>
              <a:rPr sz="1200" dirty="0">
                <a:latin typeface="Times New Roman"/>
                <a:cs typeface="Times New Roman"/>
              </a:rPr>
              <a:t>possono aumentare </a:t>
            </a:r>
            <a:r>
              <a:rPr sz="1200" spc="-5" dirty="0">
                <a:latin typeface="Times New Roman"/>
                <a:cs typeface="Times New Roman"/>
              </a:rPr>
              <a:t>ed accelerare </a:t>
            </a:r>
            <a:r>
              <a:rPr sz="1200" dirty="0">
                <a:latin typeface="Times New Roman"/>
                <a:cs typeface="Times New Roman"/>
              </a:rPr>
              <a:t>il volume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il movimento </a:t>
            </a:r>
            <a:r>
              <a:rPr sz="1200" spc="-5" dirty="0">
                <a:latin typeface="Times New Roman"/>
                <a:cs typeface="Times New Roman"/>
              </a:rPr>
              <a:t>dell’energia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arrestare, condensare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ritardare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correnti  dell’energia. </a:t>
            </a:r>
            <a:r>
              <a:rPr sz="1200" dirty="0">
                <a:latin typeface="Times New Roman"/>
                <a:cs typeface="Times New Roman"/>
              </a:rPr>
              <a:t>Essi influenzano le </a:t>
            </a:r>
            <a:r>
              <a:rPr sz="1200" spc="-5" dirty="0">
                <a:latin typeface="Times New Roman"/>
                <a:cs typeface="Times New Roman"/>
              </a:rPr>
              <a:t>trasformazioni dell’energia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potere un po’ </a:t>
            </a:r>
            <a:r>
              <a:rPr sz="1200" spc="-5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i cosiddetti catalizzatori </a:t>
            </a:r>
            <a:r>
              <a:rPr sz="1200" spc="-5" dirty="0">
                <a:latin typeface="Times New Roman"/>
                <a:cs typeface="Times New Roman"/>
              </a:rPr>
              <a:t>aumentano </a:t>
            </a:r>
            <a:r>
              <a:rPr sz="1200" dirty="0">
                <a:latin typeface="Times New Roman"/>
                <a:cs typeface="Times New Roman"/>
              </a:rPr>
              <a:t>le  </a:t>
            </a:r>
            <a:r>
              <a:rPr sz="1200" spc="-5" dirty="0">
                <a:latin typeface="Times New Roman"/>
                <a:cs typeface="Times New Roman"/>
              </a:rPr>
              <a:t>reazioni chimiche. Essi </a:t>
            </a:r>
            <a:r>
              <a:rPr sz="1200" dirty="0">
                <a:latin typeface="Times New Roman"/>
                <a:cs typeface="Times New Roman"/>
              </a:rPr>
              <a:t>funzionano </a:t>
            </a:r>
            <a:r>
              <a:rPr sz="1200" spc="-5" dirty="0">
                <a:latin typeface="Times New Roman"/>
                <a:cs typeface="Times New Roman"/>
              </a:rPr>
              <a:t>per capacità </a:t>
            </a:r>
            <a:r>
              <a:rPr sz="1200" dirty="0">
                <a:latin typeface="Times New Roman"/>
                <a:cs typeface="Times New Roman"/>
              </a:rPr>
              <a:t>innata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cooperazione con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Centri Supremi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Potere.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26416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(326.4) 29:4.22 </a:t>
            </a:r>
            <a:r>
              <a:rPr sz="1200" dirty="0">
                <a:latin typeface="Times New Roman"/>
                <a:cs typeface="Times New Roman"/>
              </a:rPr>
              <a:t>3. </a:t>
            </a:r>
            <a:r>
              <a:rPr sz="1200" i="1" spc="-5" dirty="0">
                <a:latin typeface="Times New Roman"/>
                <a:cs typeface="Times New Roman"/>
              </a:rPr>
              <a:t>Trasformatori d’Energia.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numero di questi </a:t>
            </a:r>
            <a:r>
              <a:rPr sz="1200" spc="-5" dirty="0">
                <a:latin typeface="Times New Roman"/>
                <a:cs typeface="Times New Roman"/>
              </a:rPr>
              <a:t>esseri </a:t>
            </a:r>
            <a:r>
              <a:rPr sz="1200" dirty="0">
                <a:latin typeface="Times New Roman"/>
                <a:cs typeface="Times New Roman"/>
              </a:rPr>
              <a:t>in un </a:t>
            </a:r>
            <a:r>
              <a:rPr sz="1200" spc="-5" dirty="0">
                <a:latin typeface="Times New Roman"/>
                <a:cs typeface="Times New Roman"/>
              </a:rPr>
              <a:t>Superuniverso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incredibile. Ve </a:t>
            </a:r>
            <a:r>
              <a:rPr sz="1200" dirty="0">
                <a:latin typeface="Times New Roman"/>
                <a:cs typeface="Times New Roman"/>
              </a:rPr>
              <a:t>ne sono </a:t>
            </a:r>
            <a:r>
              <a:rPr sz="1200" spc="-5" dirty="0">
                <a:latin typeface="Times New Roman"/>
                <a:cs typeface="Times New Roman"/>
              </a:rPr>
              <a:t>quasi </a:t>
            </a:r>
            <a:r>
              <a:rPr sz="1200" dirty="0">
                <a:latin typeface="Times New Roman"/>
                <a:cs typeface="Times New Roman"/>
              </a:rPr>
              <a:t>un milione  </a:t>
            </a:r>
            <a:r>
              <a:rPr sz="1200" spc="-5" dirty="0">
                <a:latin typeface="Times New Roman"/>
                <a:cs typeface="Times New Roman"/>
              </a:rPr>
              <a:t>nel </a:t>
            </a:r>
            <a:r>
              <a:rPr sz="1200" dirty="0">
                <a:latin typeface="Times New Roman"/>
                <a:cs typeface="Times New Roman"/>
              </a:rPr>
              <a:t>solo </a:t>
            </a:r>
            <a:r>
              <a:rPr sz="1200" spc="-5" dirty="0">
                <a:latin typeface="Times New Roman"/>
                <a:cs typeface="Times New Roman"/>
              </a:rPr>
              <a:t>sistema </a:t>
            </a:r>
            <a:r>
              <a:rPr sz="1200" dirty="0">
                <a:latin typeface="Times New Roman"/>
                <a:cs typeface="Times New Roman"/>
              </a:rPr>
              <a:t>di Satania e la quota usuale è di cento per </a:t>
            </a:r>
            <a:r>
              <a:rPr sz="1200" spc="-5" dirty="0">
                <a:latin typeface="Times New Roman"/>
                <a:cs typeface="Times New Roman"/>
              </a:rPr>
              <a:t>ogni </a:t>
            </a:r>
            <a:r>
              <a:rPr sz="1200" dirty="0">
                <a:latin typeface="Times New Roman"/>
                <a:cs typeface="Times New Roman"/>
              </a:rPr>
              <a:t>mondo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abitato.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9240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(326.5) 29:4.23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trasformatori d’energia sono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creazione congiunta dei </a:t>
            </a:r>
            <a:r>
              <a:rPr sz="1200" dirty="0">
                <a:latin typeface="Times New Roman"/>
                <a:cs typeface="Times New Roman"/>
              </a:rPr>
              <a:t>Sette </a:t>
            </a:r>
            <a:r>
              <a:rPr sz="1200" spc="-5" dirty="0">
                <a:latin typeface="Times New Roman"/>
                <a:cs typeface="Times New Roman"/>
              </a:rPr>
              <a:t>Direttori Supremi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Potere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Sette Supervisori  </a:t>
            </a:r>
            <a:r>
              <a:rPr sz="1200" spc="-5" dirty="0">
                <a:latin typeface="Times New Roman"/>
                <a:cs typeface="Times New Roman"/>
              </a:rPr>
              <a:t>Centrali. Essi </a:t>
            </a:r>
            <a:r>
              <a:rPr sz="1200" dirty="0">
                <a:latin typeface="Times New Roman"/>
                <a:cs typeface="Times New Roman"/>
              </a:rPr>
              <a:t>sono tra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ordini più </a:t>
            </a:r>
            <a:r>
              <a:rPr sz="1200" spc="-5" dirty="0">
                <a:latin typeface="Times New Roman"/>
                <a:cs typeface="Times New Roman"/>
              </a:rPr>
              <a:t>personali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controllori fisici,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salvo </a:t>
            </a:r>
            <a:r>
              <a:rPr sz="1200" dirty="0">
                <a:latin typeface="Times New Roman"/>
                <a:cs typeface="Times New Roman"/>
              </a:rPr>
              <a:t>quando un </a:t>
            </a:r>
            <a:r>
              <a:rPr sz="1200" spc="-5" dirty="0">
                <a:latin typeface="Times New Roman"/>
                <a:cs typeface="Times New Roman"/>
              </a:rPr>
              <a:t>direttore </a:t>
            </a:r>
            <a:r>
              <a:rPr sz="1200" dirty="0">
                <a:latin typeface="Times New Roman"/>
                <a:cs typeface="Times New Roman"/>
              </a:rPr>
              <a:t>di potere associato è </a:t>
            </a:r>
            <a:r>
              <a:rPr sz="1200" spc="-5" dirty="0">
                <a:latin typeface="Times New Roman"/>
                <a:cs typeface="Times New Roman"/>
              </a:rPr>
              <a:t>presente </a:t>
            </a:r>
            <a:r>
              <a:rPr sz="1200" dirty="0">
                <a:latin typeface="Times New Roman"/>
                <a:cs typeface="Times New Roman"/>
              </a:rPr>
              <a:t>su un  mondo abitato, sono i </a:t>
            </a:r>
            <a:r>
              <a:rPr sz="1200" spc="-5" dirty="0">
                <a:latin typeface="Times New Roman"/>
                <a:cs typeface="Times New Roman"/>
              </a:rPr>
              <a:t>trasformatori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comandano. Essi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gli ispettori planetari </a:t>
            </a:r>
            <a:r>
              <a:rPr sz="1200" dirty="0">
                <a:latin typeface="Times New Roman"/>
                <a:cs typeface="Times New Roman"/>
              </a:rPr>
              <a:t>di tutti i </a:t>
            </a:r>
            <a:r>
              <a:rPr sz="1200" spc="-5" dirty="0">
                <a:latin typeface="Times New Roman"/>
                <a:cs typeface="Times New Roman"/>
              </a:rPr>
              <a:t>trasporti serafici </a:t>
            </a:r>
            <a:r>
              <a:rPr sz="1200" dirty="0">
                <a:latin typeface="Times New Roman"/>
                <a:cs typeface="Times New Roman"/>
              </a:rPr>
              <a:t>in partenza. Tutte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le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57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572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211184" cy="38963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550545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classi </a:t>
            </a:r>
            <a:r>
              <a:rPr sz="1200" dirty="0">
                <a:latin typeface="Times New Roman"/>
                <a:cs typeface="Times New Roman"/>
              </a:rPr>
              <a:t>di vita </a:t>
            </a:r>
            <a:r>
              <a:rPr sz="1200" spc="-5" dirty="0">
                <a:latin typeface="Times New Roman"/>
                <a:cs typeface="Times New Roman"/>
              </a:rPr>
              <a:t>celeste </a:t>
            </a:r>
            <a:r>
              <a:rPr sz="1200" dirty="0">
                <a:latin typeface="Times New Roman"/>
                <a:cs typeface="Times New Roman"/>
              </a:rPr>
              <a:t>possono </a:t>
            </a:r>
            <a:r>
              <a:rPr sz="1200" spc="-5" dirty="0">
                <a:latin typeface="Times New Roman"/>
                <a:cs typeface="Times New Roman"/>
              </a:rPr>
              <a:t>utilizzare gli </a:t>
            </a:r>
            <a:r>
              <a:rPr sz="1200" dirty="0">
                <a:latin typeface="Times New Roman"/>
                <a:cs typeface="Times New Roman"/>
              </a:rPr>
              <a:t>ordini </a:t>
            </a:r>
            <a:r>
              <a:rPr sz="1200" spc="-5" dirty="0">
                <a:latin typeface="Times New Roman"/>
                <a:cs typeface="Times New Roman"/>
              </a:rPr>
              <a:t>meno personali dei </a:t>
            </a:r>
            <a:r>
              <a:rPr sz="1200" dirty="0">
                <a:latin typeface="Times New Roman"/>
                <a:cs typeface="Times New Roman"/>
              </a:rPr>
              <a:t>controllori </a:t>
            </a:r>
            <a:r>
              <a:rPr sz="1200" spc="-5" dirty="0">
                <a:latin typeface="Times New Roman"/>
                <a:cs typeface="Times New Roman"/>
              </a:rPr>
              <a:t>fisici </a:t>
            </a:r>
            <a:r>
              <a:rPr sz="1200" dirty="0">
                <a:latin typeface="Times New Roman"/>
                <a:cs typeface="Times New Roman"/>
              </a:rPr>
              <a:t>solo in </a:t>
            </a:r>
            <a:r>
              <a:rPr sz="1200" spc="-5" dirty="0">
                <a:latin typeface="Times New Roman"/>
                <a:cs typeface="Times New Roman"/>
              </a:rPr>
              <a:t>collegamento con gli </a:t>
            </a:r>
            <a:r>
              <a:rPr sz="1200" dirty="0">
                <a:latin typeface="Times New Roman"/>
                <a:cs typeface="Times New Roman"/>
              </a:rPr>
              <a:t>ordini più  </a:t>
            </a:r>
            <a:r>
              <a:rPr sz="1200" spc="-5" dirty="0">
                <a:latin typeface="Times New Roman"/>
                <a:cs typeface="Times New Roman"/>
              </a:rPr>
              <a:t>personali dei direttori </a:t>
            </a:r>
            <a:r>
              <a:rPr sz="1200" dirty="0">
                <a:latin typeface="Times New Roman"/>
                <a:cs typeface="Times New Roman"/>
              </a:rPr>
              <a:t>associati e </a:t>
            </a:r>
            <a:r>
              <a:rPr sz="1200" spc="-5" dirty="0">
                <a:latin typeface="Times New Roman"/>
                <a:cs typeface="Times New Roman"/>
              </a:rPr>
              <a:t>dei trasformatori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d’energia.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685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(326.6) 29:4.24 </a:t>
            </a:r>
            <a:r>
              <a:rPr sz="1200" spc="-5" dirty="0">
                <a:latin typeface="Times New Roman"/>
                <a:cs typeface="Times New Roman"/>
              </a:rPr>
              <a:t>Questi trasformatori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dei commutatori viventi </a:t>
            </a:r>
            <a:r>
              <a:rPr sz="1200" dirty="0">
                <a:latin typeface="Times New Roman"/>
                <a:cs typeface="Times New Roman"/>
              </a:rPr>
              <a:t>potenti ed </a:t>
            </a:r>
            <a:r>
              <a:rPr sz="1200" spc="-5" dirty="0">
                <a:latin typeface="Times New Roman"/>
                <a:cs typeface="Times New Roman"/>
              </a:rPr>
              <a:t>efficaci, essendo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grado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posizionarsi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favore </a:t>
            </a:r>
            <a:r>
              <a:rPr sz="1200" dirty="0">
                <a:latin typeface="Times New Roman"/>
                <a:cs typeface="Times New Roman"/>
              </a:rPr>
              <a:t>o contro  una </a:t>
            </a:r>
            <a:r>
              <a:rPr sz="1200" spc="-5" dirty="0">
                <a:latin typeface="Times New Roman"/>
                <a:cs typeface="Times New Roman"/>
              </a:rPr>
              <a:t>data </a:t>
            </a:r>
            <a:r>
              <a:rPr sz="1200" dirty="0">
                <a:latin typeface="Times New Roman"/>
                <a:cs typeface="Times New Roman"/>
              </a:rPr>
              <a:t>disposizione o </a:t>
            </a:r>
            <a:r>
              <a:rPr sz="1200" spc="-5" dirty="0">
                <a:latin typeface="Times New Roman"/>
                <a:cs typeface="Times New Roman"/>
              </a:rPr>
              <a:t>direzione del potere. Essi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anche abili </a:t>
            </a:r>
            <a:r>
              <a:rPr sz="1200" dirty="0">
                <a:latin typeface="Times New Roman"/>
                <a:cs typeface="Times New Roman"/>
              </a:rPr>
              <a:t>nei loro </a:t>
            </a:r>
            <a:r>
              <a:rPr sz="1200" spc="-5" dirty="0">
                <a:latin typeface="Times New Roman"/>
                <a:cs typeface="Times New Roman"/>
              </a:rPr>
              <a:t>sforzi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isolare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pianeti dalle </a:t>
            </a:r>
            <a:r>
              <a:rPr sz="1200" dirty="0">
                <a:latin typeface="Times New Roman"/>
                <a:cs typeface="Times New Roman"/>
              </a:rPr>
              <a:t>potenti correnti </a:t>
            </a:r>
            <a:r>
              <a:rPr sz="1200" spc="-5" dirty="0">
                <a:latin typeface="Times New Roman"/>
                <a:cs typeface="Times New Roman"/>
              </a:rPr>
              <a:t>d’energia  che passano </a:t>
            </a:r>
            <a:r>
              <a:rPr sz="1200" dirty="0">
                <a:latin typeface="Times New Roman"/>
                <a:cs typeface="Times New Roman"/>
              </a:rPr>
              <a:t>tra </a:t>
            </a:r>
            <a:r>
              <a:rPr sz="1200" spc="-5" dirty="0">
                <a:latin typeface="Times New Roman"/>
                <a:cs typeface="Times New Roman"/>
              </a:rPr>
              <a:t>giganteschi corpi planetari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stellari vicini. </a:t>
            </a:r>
            <a:r>
              <a:rPr sz="1200" dirty="0">
                <a:latin typeface="Times New Roman"/>
                <a:cs typeface="Times New Roman"/>
              </a:rPr>
              <a:t>I loro </a:t>
            </a:r>
            <a:r>
              <a:rPr sz="1200" spc="-5" dirty="0">
                <a:latin typeface="Times New Roman"/>
                <a:cs typeface="Times New Roman"/>
              </a:rPr>
              <a:t>attributi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trasmutazione dell’energia </a:t>
            </a:r>
            <a:r>
              <a:rPr sz="1200" dirty="0">
                <a:latin typeface="Times New Roman"/>
                <a:cs typeface="Times New Roman"/>
              </a:rPr>
              <a:t>li </a:t>
            </a:r>
            <a:r>
              <a:rPr sz="1200" spc="-5" dirty="0">
                <a:latin typeface="Times New Roman"/>
                <a:cs typeface="Times New Roman"/>
              </a:rPr>
              <a:t>rendono particolarmente  </a:t>
            </a:r>
            <a:r>
              <a:rPr sz="1200" dirty="0">
                <a:latin typeface="Times New Roman"/>
                <a:cs typeface="Times New Roman"/>
              </a:rPr>
              <a:t>utili </a:t>
            </a:r>
            <a:r>
              <a:rPr sz="1200" spc="-5" dirty="0">
                <a:latin typeface="Times New Roman"/>
                <a:cs typeface="Times New Roman"/>
              </a:rPr>
              <a:t>nel </a:t>
            </a:r>
            <a:r>
              <a:rPr sz="1200" dirty="0">
                <a:latin typeface="Times New Roman"/>
                <a:cs typeface="Times New Roman"/>
              </a:rPr>
              <a:t>compito </a:t>
            </a:r>
            <a:r>
              <a:rPr sz="1200" spc="-5" dirty="0">
                <a:latin typeface="Times New Roman"/>
                <a:cs typeface="Times New Roman"/>
              </a:rPr>
              <a:t>importante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mantenere </a:t>
            </a:r>
            <a:r>
              <a:rPr sz="1200" dirty="0">
                <a:latin typeface="Times New Roman"/>
                <a:cs typeface="Times New Roman"/>
              </a:rPr>
              <a:t>l’equilibrio </a:t>
            </a:r>
            <a:r>
              <a:rPr sz="1200" spc="-5" dirty="0">
                <a:latin typeface="Times New Roman"/>
                <a:cs typeface="Times New Roman"/>
              </a:rPr>
              <a:t>universale dell’energia,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equilibrio del potere.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certi momenti </a:t>
            </a:r>
            <a:r>
              <a:rPr sz="1200" spc="5" dirty="0">
                <a:latin typeface="Times New Roman"/>
                <a:cs typeface="Times New Roman"/>
              </a:rPr>
              <a:t>essi  </a:t>
            </a:r>
            <a:r>
              <a:rPr sz="1200" spc="-5" dirty="0">
                <a:latin typeface="Times New Roman"/>
                <a:cs typeface="Times New Roman"/>
              </a:rPr>
              <a:t>sembrano </a:t>
            </a:r>
            <a:r>
              <a:rPr sz="1200" dirty="0">
                <a:latin typeface="Times New Roman"/>
                <a:cs typeface="Times New Roman"/>
              </a:rPr>
              <a:t>consumare od </a:t>
            </a:r>
            <a:r>
              <a:rPr sz="1200" spc="-5" dirty="0">
                <a:latin typeface="Times New Roman"/>
                <a:cs typeface="Times New Roman"/>
              </a:rPr>
              <a:t>accumulare </a:t>
            </a:r>
            <a:r>
              <a:rPr sz="1200" dirty="0">
                <a:latin typeface="Times New Roman"/>
                <a:cs typeface="Times New Roman"/>
              </a:rPr>
              <a:t>energia; in altri </a:t>
            </a:r>
            <a:r>
              <a:rPr sz="1200" spc="-5" dirty="0">
                <a:latin typeface="Times New Roman"/>
                <a:cs typeface="Times New Roman"/>
              </a:rPr>
              <a:t>sembrano </a:t>
            </a:r>
            <a:r>
              <a:rPr sz="1200" dirty="0">
                <a:latin typeface="Times New Roman"/>
                <a:cs typeface="Times New Roman"/>
              </a:rPr>
              <a:t>essudare o liberare </a:t>
            </a:r>
            <a:r>
              <a:rPr sz="1200" spc="-5" dirty="0">
                <a:latin typeface="Times New Roman"/>
                <a:cs typeface="Times New Roman"/>
              </a:rPr>
              <a:t>energia.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trasformatori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capaci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accrescere  </a:t>
            </a:r>
            <a:r>
              <a:rPr sz="1200" dirty="0">
                <a:latin typeface="Times New Roman"/>
                <a:cs typeface="Times New Roman"/>
              </a:rPr>
              <a:t>o di </a:t>
            </a:r>
            <a:r>
              <a:rPr sz="1200" spc="-5" dirty="0">
                <a:latin typeface="Times New Roman"/>
                <a:cs typeface="Times New Roman"/>
              </a:rPr>
              <a:t>ridurre </a:t>
            </a:r>
            <a:r>
              <a:rPr sz="1200" dirty="0">
                <a:latin typeface="Times New Roman"/>
                <a:cs typeface="Times New Roman"/>
              </a:rPr>
              <a:t>il potenziale di </a:t>
            </a:r>
            <a:r>
              <a:rPr sz="1200" spc="-5" dirty="0">
                <a:latin typeface="Times New Roman"/>
                <a:cs typeface="Times New Roman"/>
              </a:rPr>
              <a:t>“accumulazione”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energie viventi </a:t>
            </a:r>
            <a:r>
              <a:rPr sz="1200" dirty="0">
                <a:latin typeface="Times New Roman"/>
                <a:cs typeface="Times New Roman"/>
              </a:rPr>
              <a:t>e morte </a:t>
            </a:r>
            <a:r>
              <a:rPr sz="1200" spc="-5" dirty="0">
                <a:latin typeface="Times New Roman"/>
                <a:cs typeface="Times New Roman"/>
              </a:rPr>
              <a:t>dei loro rispettivi regni.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essi si occupano </a:t>
            </a:r>
            <a:r>
              <a:rPr sz="1200" spc="5" dirty="0">
                <a:latin typeface="Times New Roman"/>
                <a:cs typeface="Times New Roman"/>
              </a:rPr>
              <a:t>solo </a:t>
            </a:r>
            <a:r>
              <a:rPr sz="1200" spc="-5" dirty="0">
                <a:latin typeface="Times New Roman"/>
                <a:cs typeface="Times New Roman"/>
              </a:rPr>
              <a:t>della  energie </a:t>
            </a:r>
            <a:r>
              <a:rPr sz="1200" dirty="0">
                <a:latin typeface="Times New Roman"/>
                <a:cs typeface="Times New Roman"/>
              </a:rPr>
              <a:t>fisiche e semimateriali, non </a:t>
            </a:r>
            <a:r>
              <a:rPr sz="1200" spc="-5" dirty="0">
                <a:latin typeface="Times New Roman"/>
                <a:cs typeface="Times New Roman"/>
              </a:rPr>
              <a:t>agiscono </a:t>
            </a:r>
            <a:r>
              <a:rPr sz="1200" dirty="0">
                <a:latin typeface="Times New Roman"/>
                <a:cs typeface="Times New Roman"/>
              </a:rPr>
              <a:t>direttamente </a:t>
            </a:r>
            <a:r>
              <a:rPr sz="1200" spc="-5" dirty="0">
                <a:latin typeface="Times New Roman"/>
                <a:cs typeface="Times New Roman"/>
              </a:rPr>
              <a:t>nel </a:t>
            </a:r>
            <a:r>
              <a:rPr sz="1200" dirty="0">
                <a:latin typeface="Times New Roman"/>
                <a:cs typeface="Times New Roman"/>
              </a:rPr>
              <a:t>dominio </a:t>
            </a:r>
            <a:r>
              <a:rPr sz="1200" spc="-5" dirty="0">
                <a:latin typeface="Times New Roman"/>
                <a:cs typeface="Times New Roman"/>
              </a:rPr>
              <a:t>della vita, </a:t>
            </a:r>
            <a:r>
              <a:rPr sz="1200" dirty="0">
                <a:latin typeface="Times New Roman"/>
                <a:cs typeface="Times New Roman"/>
              </a:rPr>
              <a:t>né </a:t>
            </a:r>
            <a:r>
              <a:rPr sz="1200" spc="-5" dirty="0">
                <a:latin typeface="Times New Roman"/>
                <a:cs typeface="Times New Roman"/>
              </a:rPr>
              <a:t>cambiano </a:t>
            </a:r>
            <a:r>
              <a:rPr sz="1200" dirty="0">
                <a:latin typeface="Times New Roman"/>
                <a:cs typeface="Times New Roman"/>
              </a:rPr>
              <a:t>le forme </a:t>
            </a:r>
            <a:r>
              <a:rPr sz="1200" spc="-5" dirty="0">
                <a:latin typeface="Times New Roman"/>
                <a:cs typeface="Times New Roman"/>
              </a:rPr>
              <a:t>degli esseri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viventi.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0096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(327.1) 29:4.25 </a:t>
            </a:r>
            <a:r>
              <a:rPr sz="1200" spc="-5" dirty="0">
                <a:latin typeface="Times New Roman"/>
                <a:cs typeface="Times New Roman"/>
              </a:rPr>
              <a:t>Sotto certi aspetti, </a:t>
            </a:r>
            <a:r>
              <a:rPr sz="1200" dirty="0">
                <a:latin typeface="Times New Roman"/>
                <a:cs typeface="Times New Roman"/>
              </a:rPr>
              <a:t>tra tutte le </a:t>
            </a:r>
            <a:r>
              <a:rPr sz="1200" spc="-5" dirty="0">
                <a:latin typeface="Times New Roman"/>
                <a:cs typeface="Times New Roman"/>
              </a:rPr>
              <a:t>creature </a:t>
            </a:r>
            <a:r>
              <a:rPr sz="1200" dirty="0">
                <a:latin typeface="Times New Roman"/>
                <a:cs typeface="Times New Roman"/>
              </a:rPr>
              <a:t>viventi </a:t>
            </a:r>
            <a:r>
              <a:rPr sz="1200" spc="-5" dirty="0">
                <a:latin typeface="Times New Roman"/>
                <a:cs typeface="Times New Roman"/>
              </a:rPr>
              <a:t>semimateriali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trasformatori d’energia sono </a:t>
            </a:r>
            <a:r>
              <a:rPr sz="1200" dirty="0">
                <a:latin typeface="Times New Roman"/>
                <a:cs typeface="Times New Roman"/>
              </a:rPr>
              <a:t>le più </a:t>
            </a:r>
            <a:r>
              <a:rPr sz="1200" spc="-5" dirty="0">
                <a:latin typeface="Times New Roman"/>
                <a:cs typeface="Times New Roman"/>
              </a:rPr>
              <a:t>sorprendenti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misteriose. Essi </a:t>
            </a:r>
            <a:r>
              <a:rPr sz="1200" dirty="0">
                <a:latin typeface="Times New Roman"/>
                <a:cs typeface="Times New Roman"/>
              </a:rPr>
              <a:t>sono in </a:t>
            </a:r>
            <a:r>
              <a:rPr sz="1200" spc="-5" dirty="0">
                <a:latin typeface="Times New Roman"/>
                <a:cs typeface="Times New Roman"/>
              </a:rPr>
              <a:t>qualche </a:t>
            </a:r>
            <a:r>
              <a:rPr sz="1200" dirty="0">
                <a:latin typeface="Times New Roman"/>
                <a:cs typeface="Times New Roman"/>
              </a:rPr>
              <a:t>modo </a:t>
            </a:r>
            <a:r>
              <a:rPr sz="1200" spc="-5" dirty="0">
                <a:latin typeface="Times New Roman"/>
                <a:cs typeface="Times New Roman"/>
              </a:rPr>
              <a:t>sconosciuto fisicamente </a:t>
            </a:r>
            <a:r>
              <a:rPr sz="1200" dirty="0">
                <a:latin typeface="Times New Roman"/>
                <a:cs typeface="Times New Roman"/>
              </a:rPr>
              <a:t>differenziati, e </a:t>
            </a:r>
            <a:r>
              <a:rPr sz="1200" spc="-5" dirty="0">
                <a:latin typeface="Times New Roman"/>
                <a:cs typeface="Times New Roman"/>
              </a:rPr>
              <a:t>variando </a:t>
            </a:r>
            <a:r>
              <a:rPr sz="1200" dirty="0">
                <a:latin typeface="Times New Roman"/>
                <a:cs typeface="Times New Roman"/>
              </a:rPr>
              <a:t>le loro </a:t>
            </a:r>
            <a:r>
              <a:rPr sz="1200" spc="-5" dirty="0">
                <a:latin typeface="Times New Roman"/>
                <a:cs typeface="Times New Roman"/>
              </a:rPr>
              <a:t>relazioni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collegamento possono  esercitare </a:t>
            </a:r>
            <a:r>
              <a:rPr sz="1200" dirty="0">
                <a:latin typeface="Times New Roman"/>
                <a:cs typeface="Times New Roman"/>
              </a:rPr>
              <a:t>un’influenza profonda </a:t>
            </a:r>
            <a:r>
              <a:rPr sz="1200" spc="-5" dirty="0">
                <a:latin typeface="Times New Roman"/>
                <a:cs typeface="Times New Roman"/>
              </a:rPr>
              <a:t>sull’energia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passa attraverso </a:t>
            </a:r>
            <a:r>
              <a:rPr sz="1200" dirty="0">
                <a:latin typeface="Times New Roman"/>
                <a:cs typeface="Times New Roman"/>
              </a:rPr>
              <a:t>le loro presenze </a:t>
            </a:r>
            <a:r>
              <a:rPr sz="1200" spc="-5" dirty="0">
                <a:latin typeface="Times New Roman"/>
                <a:cs typeface="Times New Roman"/>
              </a:rPr>
              <a:t>associate. </a:t>
            </a:r>
            <a:r>
              <a:rPr sz="1200" spc="-1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status dei regni fisici </a:t>
            </a:r>
            <a:r>
              <a:rPr sz="1200" dirty="0">
                <a:latin typeface="Times New Roman"/>
                <a:cs typeface="Times New Roman"/>
              </a:rPr>
              <a:t>sembra subire  una </a:t>
            </a:r>
            <a:r>
              <a:rPr sz="1200" spc="-5" dirty="0">
                <a:latin typeface="Times New Roman"/>
                <a:cs typeface="Times New Roman"/>
              </a:rPr>
              <a:t>trasformazione </a:t>
            </a:r>
            <a:r>
              <a:rPr sz="1200" dirty="0">
                <a:latin typeface="Times New Roman"/>
                <a:cs typeface="Times New Roman"/>
              </a:rPr>
              <a:t>sotto la </a:t>
            </a:r>
            <a:r>
              <a:rPr sz="1200" spc="-5" dirty="0">
                <a:latin typeface="Times New Roman"/>
                <a:cs typeface="Times New Roman"/>
              </a:rPr>
              <a:t>loro abile </a:t>
            </a:r>
            <a:r>
              <a:rPr sz="1200" dirty="0">
                <a:latin typeface="Times New Roman"/>
                <a:cs typeface="Times New Roman"/>
              </a:rPr>
              <a:t>manipolazione. </a:t>
            </a:r>
            <a:r>
              <a:rPr sz="1200" i="1" spc="-5" dirty="0">
                <a:latin typeface="Times New Roman"/>
                <a:cs typeface="Times New Roman"/>
              </a:rPr>
              <a:t>Essi </a:t>
            </a:r>
            <a:r>
              <a:rPr sz="1200" i="1" dirty="0">
                <a:latin typeface="Times New Roman"/>
                <a:cs typeface="Times New Roman"/>
              </a:rPr>
              <a:t>possono </a:t>
            </a:r>
            <a:r>
              <a:rPr sz="1200" i="1" spc="-5" dirty="0">
                <a:latin typeface="Times New Roman"/>
                <a:cs typeface="Times New Roman"/>
              </a:rPr>
              <a:t>cambiare, </a:t>
            </a:r>
            <a:r>
              <a:rPr sz="1200" i="1" dirty="0">
                <a:latin typeface="Times New Roman"/>
                <a:cs typeface="Times New Roman"/>
              </a:rPr>
              <a:t>e </a:t>
            </a:r>
            <a:r>
              <a:rPr sz="1200" i="1" spc="-5" dirty="0">
                <a:latin typeface="Times New Roman"/>
                <a:cs typeface="Times New Roman"/>
              </a:rPr>
              <a:t>cambiano, </a:t>
            </a:r>
            <a:r>
              <a:rPr sz="1200" i="1" dirty="0">
                <a:latin typeface="Times New Roman"/>
                <a:cs typeface="Times New Roman"/>
              </a:rPr>
              <a:t>la </a:t>
            </a:r>
            <a:r>
              <a:rPr sz="1200" i="1" spc="-5" dirty="0">
                <a:latin typeface="Times New Roman"/>
                <a:cs typeface="Times New Roman"/>
              </a:rPr>
              <a:t>forma </a:t>
            </a:r>
            <a:r>
              <a:rPr sz="1200" i="1" dirty="0">
                <a:latin typeface="Times New Roman"/>
                <a:cs typeface="Times New Roman"/>
              </a:rPr>
              <a:t>fisica </a:t>
            </a:r>
            <a:r>
              <a:rPr sz="1200" i="1" spc="-5" dirty="0">
                <a:latin typeface="Times New Roman"/>
                <a:cs typeface="Times New Roman"/>
              </a:rPr>
              <a:t>delle energie </a:t>
            </a:r>
            <a:r>
              <a:rPr sz="1200" i="1" dirty="0">
                <a:latin typeface="Times New Roman"/>
                <a:cs typeface="Times New Roman"/>
              </a:rPr>
              <a:t>dello  </a:t>
            </a:r>
            <a:r>
              <a:rPr sz="1200" i="1" spc="-5" dirty="0">
                <a:latin typeface="Times New Roman"/>
                <a:cs typeface="Times New Roman"/>
              </a:rPr>
              <a:t>spazio. </a:t>
            </a:r>
            <a:r>
              <a:rPr sz="1200" dirty="0">
                <a:latin typeface="Times New Roman"/>
                <a:cs typeface="Times New Roman"/>
              </a:rPr>
              <a:t>Con </a:t>
            </a:r>
            <a:r>
              <a:rPr sz="1200" spc="-5" dirty="0">
                <a:latin typeface="Times New Roman"/>
                <a:cs typeface="Times New Roman"/>
              </a:rPr>
              <a:t>l’aiuto dei loro compagni controllori essi sono effettivamente capaci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modificare </a:t>
            </a:r>
            <a:r>
              <a:rPr sz="1200" dirty="0">
                <a:latin typeface="Times New Roman"/>
                <a:cs typeface="Times New Roman"/>
              </a:rPr>
              <a:t>la forma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il potenziale di  </a:t>
            </a:r>
            <a:r>
              <a:rPr sz="1200" spc="-5" dirty="0">
                <a:latin typeface="Times New Roman"/>
                <a:cs typeface="Times New Roman"/>
              </a:rPr>
              <a:t>ventisette delle </a:t>
            </a:r>
            <a:r>
              <a:rPr sz="1200" dirty="0">
                <a:latin typeface="Times New Roman"/>
                <a:cs typeface="Times New Roman"/>
              </a:rPr>
              <a:t>trenta </a:t>
            </a:r>
            <a:r>
              <a:rPr sz="1200" spc="-5" dirty="0">
                <a:latin typeface="Times New Roman"/>
                <a:cs typeface="Times New Roman"/>
              </a:rPr>
              <a:t>energie </a:t>
            </a:r>
            <a:r>
              <a:rPr sz="1200" dirty="0">
                <a:latin typeface="Times New Roman"/>
                <a:cs typeface="Times New Roman"/>
              </a:rPr>
              <a:t>fisiche </a:t>
            </a:r>
            <a:r>
              <a:rPr sz="1200" spc="-5" dirty="0">
                <a:latin typeface="Times New Roman"/>
                <a:cs typeface="Times New Roman"/>
              </a:rPr>
              <a:t>del carico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potere del </a:t>
            </a:r>
            <a:r>
              <a:rPr sz="1200" dirty="0">
                <a:latin typeface="Times New Roman"/>
                <a:cs typeface="Times New Roman"/>
              </a:rPr>
              <a:t>Superuniverso.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fatto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tre di queste </a:t>
            </a:r>
            <a:r>
              <a:rPr sz="1200" spc="-5" dirty="0">
                <a:latin typeface="Times New Roman"/>
                <a:cs typeface="Times New Roman"/>
              </a:rPr>
              <a:t>energie siano fuori </a:t>
            </a:r>
            <a:r>
              <a:rPr sz="1200" dirty="0">
                <a:latin typeface="Times New Roman"/>
                <a:cs typeface="Times New Roman"/>
              </a:rPr>
              <a:t>del loro  </a:t>
            </a:r>
            <a:r>
              <a:rPr sz="1200" spc="-5" dirty="0">
                <a:latin typeface="Times New Roman"/>
                <a:cs typeface="Times New Roman"/>
              </a:rPr>
              <a:t>controllo prova </a:t>
            </a:r>
            <a:r>
              <a:rPr sz="1200" dirty="0">
                <a:latin typeface="Times New Roman"/>
                <a:cs typeface="Times New Roman"/>
              </a:rPr>
              <a:t>che non </a:t>
            </a:r>
            <a:r>
              <a:rPr sz="1200" spc="-5" dirty="0">
                <a:latin typeface="Times New Roman"/>
                <a:cs typeface="Times New Roman"/>
              </a:rPr>
              <a:t>sono strumenti dell’Assoluto Non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Qualificato.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27241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(327.2) 29:4.26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rimanenti </a:t>
            </a:r>
            <a:r>
              <a:rPr sz="1200" dirty="0">
                <a:latin typeface="Times New Roman"/>
                <a:cs typeface="Times New Roman"/>
              </a:rPr>
              <a:t>quattro </a:t>
            </a:r>
            <a:r>
              <a:rPr sz="1200" spc="-5" dirty="0">
                <a:latin typeface="Times New Roman"/>
                <a:cs typeface="Times New Roman"/>
              </a:rPr>
              <a:t>gruppi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Controllori Fisici </a:t>
            </a:r>
            <a:r>
              <a:rPr sz="1200" dirty="0">
                <a:latin typeface="Times New Roman"/>
                <a:cs typeface="Times New Roman"/>
              </a:rPr>
              <a:t>Maestri sono a </a:t>
            </a:r>
            <a:r>
              <a:rPr sz="1200" spc="-5" dirty="0">
                <a:latin typeface="Times New Roman"/>
                <a:cs typeface="Times New Roman"/>
              </a:rPr>
              <a:t>malapena </a:t>
            </a:r>
            <a:r>
              <a:rPr sz="1200" dirty="0">
                <a:latin typeface="Times New Roman"/>
                <a:cs typeface="Times New Roman"/>
              </a:rPr>
              <a:t>persone secondo una definizione </a:t>
            </a:r>
            <a:r>
              <a:rPr sz="1200" spc="-5" dirty="0">
                <a:latin typeface="Times New Roman"/>
                <a:cs typeface="Times New Roman"/>
              </a:rPr>
              <a:t>accettabile  del termine. Questi trasmettitori, associatori, dissociatori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frandalank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completamente automatici </a:t>
            </a:r>
            <a:r>
              <a:rPr sz="1200" dirty="0">
                <a:latin typeface="Times New Roman"/>
                <a:cs typeface="Times New Roman"/>
              </a:rPr>
              <a:t>nelle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reazioni;  </a:t>
            </a:r>
            <a:r>
              <a:rPr sz="1200" spc="-5" dirty="0">
                <a:latin typeface="Times New Roman"/>
                <a:cs typeface="Times New Roman"/>
              </a:rPr>
              <a:t>nondimeno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intelligenti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ogni senso. Noi </a:t>
            </a:r>
            <a:r>
              <a:rPr sz="1200" dirty="0">
                <a:latin typeface="Times New Roman"/>
                <a:cs typeface="Times New Roman"/>
              </a:rPr>
              <a:t>siamo </a:t>
            </a:r>
            <a:r>
              <a:rPr sz="1200" spc="-5" dirty="0">
                <a:latin typeface="Times New Roman"/>
                <a:cs typeface="Times New Roman"/>
              </a:rPr>
              <a:t>grandemente </a:t>
            </a:r>
            <a:r>
              <a:rPr sz="1200" dirty="0">
                <a:latin typeface="Times New Roman"/>
                <a:cs typeface="Times New Roman"/>
              </a:rPr>
              <a:t>limitati nella nostra conoscenza di queste </a:t>
            </a:r>
            <a:r>
              <a:rPr sz="1200" spc="-5" dirty="0">
                <a:latin typeface="Times New Roman"/>
                <a:cs typeface="Times New Roman"/>
              </a:rPr>
              <a:t>meravigliose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entità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57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573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188325" cy="372364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227329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perché </a:t>
            </a:r>
            <a:r>
              <a:rPr sz="1200" dirty="0">
                <a:latin typeface="Times New Roman"/>
                <a:cs typeface="Times New Roman"/>
              </a:rPr>
              <a:t>non possiamo </a:t>
            </a:r>
            <a:r>
              <a:rPr sz="1200" spc="-5" dirty="0">
                <a:latin typeface="Times New Roman"/>
                <a:cs typeface="Times New Roman"/>
              </a:rPr>
              <a:t>comunicare con </a:t>
            </a:r>
            <a:r>
              <a:rPr sz="1200" dirty="0">
                <a:latin typeface="Times New Roman"/>
                <a:cs typeface="Times New Roman"/>
              </a:rPr>
              <a:t>loro. </a:t>
            </a:r>
            <a:r>
              <a:rPr sz="1200" spc="-5" dirty="0">
                <a:latin typeface="Times New Roman"/>
                <a:cs typeface="Times New Roman"/>
              </a:rPr>
              <a:t>Essi sembrano comprendere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linguaggio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regno, </a:t>
            </a:r>
            <a:r>
              <a:rPr sz="1200" dirty="0">
                <a:latin typeface="Times New Roman"/>
                <a:cs typeface="Times New Roman"/>
              </a:rPr>
              <a:t>ma non possono </a:t>
            </a:r>
            <a:r>
              <a:rPr sz="1200" spc="-5" dirty="0">
                <a:latin typeface="Times New Roman"/>
                <a:cs typeface="Times New Roman"/>
              </a:rPr>
              <a:t>comunicare con  </a:t>
            </a:r>
            <a:r>
              <a:rPr sz="1200" dirty="0">
                <a:latin typeface="Times New Roman"/>
                <a:cs typeface="Times New Roman"/>
              </a:rPr>
              <a:t>noi. </a:t>
            </a:r>
            <a:r>
              <a:rPr sz="1200" spc="-5" dirty="0">
                <a:latin typeface="Times New Roman"/>
                <a:cs typeface="Times New Roman"/>
              </a:rPr>
              <a:t>Sembrano pienamente capaci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ricevere </a:t>
            </a:r>
            <a:r>
              <a:rPr sz="1200" dirty="0">
                <a:latin typeface="Times New Roman"/>
                <a:cs typeface="Times New Roman"/>
              </a:rPr>
              <a:t>le nostre </a:t>
            </a:r>
            <a:r>
              <a:rPr sz="1200" spc="-5" dirty="0">
                <a:latin typeface="Times New Roman"/>
                <a:cs typeface="Times New Roman"/>
              </a:rPr>
              <a:t>comunicazioni, </a:t>
            </a:r>
            <a:r>
              <a:rPr sz="1200" dirty="0">
                <a:latin typeface="Times New Roman"/>
                <a:cs typeface="Times New Roman"/>
              </a:rPr>
              <a:t>ma sembrano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tutto impotenti a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rispondervi.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812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(327.3) 29:4.27 </a:t>
            </a:r>
            <a:r>
              <a:rPr sz="1200" dirty="0">
                <a:latin typeface="Times New Roman"/>
                <a:cs typeface="Times New Roman"/>
              </a:rPr>
              <a:t>4. </a:t>
            </a:r>
            <a:r>
              <a:rPr sz="1200" i="1" spc="-5" dirty="0">
                <a:latin typeface="Times New Roman"/>
                <a:cs typeface="Times New Roman"/>
              </a:rPr>
              <a:t>Trasmettitori d’Energia. </a:t>
            </a:r>
            <a:r>
              <a:rPr sz="1200" spc="-5" dirty="0">
                <a:latin typeface="Times New Roman"/>
                <a:cs typeface="Times New Roman"/>
              </a:rPr>
              <a:t>Questi esseri operano </a:t>
            </a:r>
            <a:r>
              <a:rPr sz="1200" dirty="0">
                <a:latin typeface="Times New Roman"/>
                <a:cs typeface="Times New Roman"/>
              </a:rPr>
              <a:t>principalmente, ma non </a:t>
            </a:r>
            <a:r>
              <a:rPr sz="1200" spc="-5" dirty="0">
                <a:latin typeface="Times New Roman"/>
                <a:cs typeface="Times New Roman"/>
              </a:rPr>
              <a:t>interamente, </a:t>
            </a:r>
            <a:r>
              <a:rPr sz="1200" dirty="0">
                <a:latin typeface="Times New Roman"/>
                <a:cs typeface="Times New Roman"/>
              </a:rPr>
              <a:t>con funzioni </a:t>
            </a:r>
            <a:r>
              <a:rPr sz="1200" spc="-5" dirty="0">
                <a:latin typeface="Times New Roman"/>
                <a:cs typeface="Times New Roman"/>
              </a:rPr>
              <a:t>interplanetarie. Essi  sono dei meravigliosi trasmettitori d’energia, </a:t>
            </a:r>
            <a:r>
              <a:rPr sz="1200" dirty="0">
                <a:latin typeface="Times New Roman"/>
                <a:cs typeface="Times New Roman"/>
              </a:rPr>
              <a:t>quale </a:t>
            </a:r>
            <a:r>
              <a:rPr sz="1200" spc="-5" dirty="0">
                <a:latin typeface="Times New Roman"/>
                <a:cs typeface="Times New Roman"/>
              </a:rPr>
              <a:t>si manifesta sui </a:t>
            </a:r>
            <a:r>
              <a:rPr sz="1200" dirty="0">
                <a:latin typeface="Times New Roman"/>
                <a:cs typeface="Times New Roman"/>
              </a:rPr>
              <a:t>mondi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individuali.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30353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(327.4) 29:4.28 </a:t>
            </a:r>
            <a:r>
              <a:rPr sz="1200" spc="-5" dirty="0">
                <a:latin typeface="Times New Roman"/>
                <a:cs typeface="Times New Roman"/>
              </a:rPr>
              <a:t>Quando l’energia </a:t>
            </a:r>
            <a:r>
              <a:rPr sz="1200" dirty="0">
                <a:latin typeface="Times New Roman"/>
                <a:cs typeface="Times New Roman"/>
              </a:rPr>
              <a:t>deve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deviata verso un nuovo </a:t>
            </a:r>
            <a:r>
              <a:rPr sz="1200" spc="-5" dirty="0">
                <a:latin typeface="Times New Roman"/>
                <a:cs typeface="Times New Roman"/>
              </a:rPr>
              <a:t>circuito,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trasmettitori si dispongono </a:t>
            </a:r>
            <a:r>
              <a:rPr sz="1200" dirty="0">
                <a:latin typeface="Times New Roman"/>
                <a:cs typeface="Times New Roman"/>
              </a:rPr>
              <a:t>in linea </a:t>
            </a:r>
            <a:r>
              <a:rPr sz="1200" spc="-5" dirty="0">
                <a:latin typeface="Times New Roman"/>
                <a:cs typeface="Times New Roman"/>
              </a:rPr>
              <a:t>lungo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percorso  d’energia desiderato,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5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virtù dei loro </a:t>
            </a:r>
            <a:r>
              <a:rPr sz="1200" spc="-5" dirty="0">
                <a:latin typeface="Times New Roman"/>
                <a:cs typeface="Times New Roman"/>
              </a:rPr>
              <a:t>straordinari attributi d’attrazione dell’energia, </a:t>
            </a:r>
            <a:r>
              <a:rPr sz="1200" dirty="0">
                <a:latin typeface="Times New Roman"/>
                <a:cs typeface="Times New Roman"/>
              </a:rPr>
              <a:t>possono effettivamente </a:t>
            </a:r>
            <a:r>
              <a:rPr sz="1200" spc="-5" dirty="0">
                <a:latin typeface="Times New Roman"/>
                <a:cs typeface="Times New Roman"/>
              </a:rPr>
              <a:t>convogliare </a:t>
            </a:r>
            <a:r>
              <a:rPr sz="1200" dirty="0">
                <a:latin typeface="Times New Roman"/>
                <a:cs typeface="Times New Roman"/>
              </a:rPr>
              <a:t>un  flusso </a:t>
            </a:r>
            <a:r>
              <a:rPr sz="1200" spc="-5" dirty="0">
                <a:latin typeface="Times New Roman"/>
                <a:cs typeface="Times New Roman"/>
              </a:rPr>
              <a:t>accresciuto d’energia </a:t>
            </a:r>
            <a:r>
              <a:rPr sz="1200" dirty="0">
                <a:latin typeface="Times New Roman"/>
                <a:cs typeface="Times New Roman"/>
              </a:rPr>
              <a:t>nella </a:t>
            </a:r>
            <a:r>
              <a:rPr sz="1200" spc="-5" dirty="0">
                <a:latin typeface="Times New Roman"/>
                <a:cs typeface="Times New Roman"/>
              </a:rPr>
              <a:t>direzione desiderata. </a:t>
            </a:r>
            <a:r>
              <a:rPr sz="1200" dirty="0">
                <a:latin typeface="Times New Roman"/>
                <a:cs typeface="Times New Roman"/>
              </a:rPr>
              <a:t>Essi </a:t>
            </a:r>
            <a:r>
              <a:rPr sz="1200" spc="-5" dirty="0">
                <a:latin typeface="Times New Roman"/>
                <a:cs typeface="Times New Roman"/>
              </a:rPr>
              <a:t>fanno questo </a:t>
            </a:r>
            <a:r>
              <a:rPr sz="1200" dirty="0">
                <a:latin typeface="Times New Roman"/>
                <a:cs typeface="Times New Roman"/>
              </a:rPr>
              <a:t>nello </a:t>
            </a:r>
            <a:r>
              <a:rPr sz="1200" spc="-5" dirty="0">
                <a:latin typeface="Times New Roman"/>
                <a:cs typeface="Times New Roman"/>
              </a:rPr>
              <a:t>stesso </a:t>
            </a:r>
            <a:r>
              <a:rPr sz="1200" dirty="0">
                <a:latin typeface="Times New Roman"/>
                <a:cs typeface="Times New Roman"/>
              </a:rPr>
              <a:t>modo in cui </a:t>
            </a:r>
            <a:r>
              <a:rPr sz="1200" spc="-5" dirty="0">
                <a:latin typeface="Times New Roman"/>
                <a:cs typeface="Times New Roman"/>
              </a:rPr>
              <a:t>certi circuiti metallici  convogliano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flusso </a:t>
            </a:r>
            <a:r>
              <a:rPr sz="1200" dirty="0">
                <a:latin typeface="Times New Roman"/>
                <a:cs typeface="Times New Roman"/>
              </a:rPr>
              <a:t>di certe forme </a:t>
            </a:r>
            <a:r>
              <a:rPr sz="1200" spc="-5" dirty="0">
                <a:latin typeface="Times New Roman"/>
                <a:cs typeface="Times New Roman"/>
              </a:rPr>
              <a:t>d’energia elettrica,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sono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superconduttori viventi per </a:t>
            </a:r>
            <a:r>
              <a:rPr sz="1200" dirty="0">
                <a:latin typeface="Times New Roman"/>
                <a:cs typeface="Times New Roman"/>
              </a:rPr>
              <a:t>più di </a:t>
            </a:r>
            <a:r>
              <a:rPr sz="1200" spc="-5" dirty="0">
                <a:latin typeface="Times New Roman"/>
                <a:cs typeface="Times New Roman"/>
              </a:rPr>
              <a:t>metà delle trenta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forme</a:t>
            </a:r>
            <a:endParaRPr sz="1200">
              <a:latin typeface="Times New Roman"/>
              <a:cs typeface="Times New Roman"/>
            </a:endParaRPr>
          </a:p>
          <a:p>
            <a:pPr marL="88900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dell’energia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fisica.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9144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(327.5) 29:4.29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trasmettitori formano abili collegamenti che sono efficaci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rinforzare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deboli </a:t>
            </a:r>
            <a:r>
              <a:rPr sz="1200" dirty="0">
                <a:latin typeface="Times New Roman"/>
                <a:cs typeface="Times New Roman"/>
              </a:rPr>
              <a:t>correnti </a:t>
            </a:r>
            <a:r>
              <a:rPr sz="1200" spc="-5" dirty="0">
                <a:latin typeface="Times New Roman"/>
                <a:cs typeface="Times New Roman"/>
              </a:rPr>
              <a:t>d’energia specializzata che  passano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pianeta </a:t>
            </a:r>
            <a:r>
              <a:rPr sz="1200" dirty="0">
                <a:latin typeface="Times New Roman"/>
                <a:cs typeface="Times New Roman"/>
              </a:rPr>
              <a:t>in pianeta e di stazione in </a:t>
            </a:r>
            <a:r>
              <a:rPr sz="1200" spc="-5" dirty="0">
                <a:latin typeface="Times New Roman"/>
                <a:cs typeface="Times New Roman"/>
              </a:rPr>
              <a:t>stazione su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pianeta </a:t>
            </a:r>
            <a:r>
              <a:rPr sz="1200" dirty="0">
                <a:latin typeface="Times New Roman"/>
                <a:cs typeface="Times New Roman"/>
              </a:rPr>
              <a:t>individuale. </a:t>
            </a:r>
            <a:r>
              <a:rPr sz="1200" spc="-5" dirty="0">
                <a:latin typeface="Times New Roman"/>
                <a:cs typeface="Times New Roman"/>
              </a:rPr>
              <a:t>Essi possono </a:t>
            </a:r>
            <a:r>
              <a:rPr sz="1200" dirty="0">
                <a:latin typeface="Times New Roman"/>
                <a:cs typeface="Times New Roman"/>
              </a:rPr>
              <a:t>scoprire </a:t>
            </a:r>
            <a:r>
              <a:rPr sz="1200" spc="-5" dirty="0">
                <a:latin typeface="Times New Roman"/>
                <a:cs typeface="Times New Roman"/>
              </a:rPr>
              <a:t>correnti che </a:t>
            </a:r>
            <a:r>
              <a:rPr sz="1200" dirty="0">
                <a:latin typeface="Times New Roman"/>
                <a:cs typeface="Times New Roman"/>
              </a:rPr>
              <a:t>sono troppo  </a:t>
            </a:r>
            <a:r>
              <a:rPr sz="1200" spc="-5" dirty="0">
                <a:latin typeface="Times New Roman"/>
                <a:cs typeface="Times New Roman"/>
              </a:rPr>
              <a:t>deboli per essere riconosciute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qualsiasi </a:t>
            </a:r>
            <a:r>
              <a:rPr sz="1200" dirty="0">
                <a:latin typeface="Times New Roman"/>
                <a:cs typeface="Times New Roman"/>
              </a:rPr>
              <a:t>altro tipo di </a:t>
            </a:r>
            <a:r>
              <a:rPr sz="1200" spc="-5" dirty="0">
                <a:latin typeface="Times New Roman"/>
                <a:cs typeface="Times New Roman"/>
              </a:rPr>
              <a:t>essere vivente, </a:t>
            </a:r>
            <a:r>
              <a:rPr sz="1200" dirty="0">
                <a:latin typeface="Times New Roman"/>
                <a:cs typeface="Times New Roman"/>
              </a:rPr>
              <a:t>e possono </a:t>
            </a:r>
            <a:r>
              <a:rPr sz="1200" spc="-5" dirty="0">
                <a:latin typeface="Times New Roman"/>
                <a:cs typeface="Times New Roman"/>
              </a:rPr>
              <a:t>accrescere </a:t>
            </a:r>
            <a:r>
              <a:rPr sz="1200" dirty="0">
                <a:latin typeface="Times New Roman"/>
                <a:cs typeface="Times New Roman"/>
              </a:rPr>
              <a:t>queste </a:t>
            </a:r>
            <a:r>
              <a:rPr sz="1200" spc="-5" dirty="0">
                <a:latin typeface="Times New Roman"/>
                <a:cs typeface="Times New Roman"/>
              </a:rPr>
              <a:t>energie </a:t>
            </a:r>
            <a:r>
              <a:rPr sz="1200" dirty="0">
                <a:latin typeface="Times New Roman"/>
                <a:cs typeface="Times New Roman"/>
              </a:rPr>
              <a:t>in modo </a:t>
            </a:r>
            <a:r>
              <a:rPr sz="1200" spc="-5" dirty="0">
                <a:latin typeface="Times New Roman"/>
                <a:cs typeface="Times New Roman"/>
              </a:rPr>
              <a:t>tale </a:t>
            </a:r>
            <a:r>
              <a:rPr sz="1200" spc="10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i  </a:t>
            </a:r>
            <a:r>
              <a:rPr sz="1200" spc="-5" dirty="0">
                <a:latin typeface="Times New Roman"/>
                <a:cs typeface="Times New Roman"/>
              </a:rPr>
              <a:t>messaggi che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accompagnano divengano perfettamente intelligibili.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5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servizi </a:t>
            </a:r>
            <a:r>
              <a:rPr sz="1200" dirty="0">
                <a:latin typeface="Times New Roman"/>
                <a:cs typeface="Times New Roman"/>
              </a:rPr>
              <a:t>sono inestimabili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ricevitori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trasmissioni.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59055">
              <a:lnSpc>
                <a:spcPct val="959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(327.6) 29:4.30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trasmettitori d’energia </a:t>
            </a:r>
            <a:r>
              <a:rPr sz="1200" dirty="0">
                <a:latin typeface="Times New Roman"/>
                <a:cs typeface="Times New Roman"/>
              </a:rPr>
              <a:t>possono </a:t>
            </a:r>
            <a:r>
              <a:rPr sz="1200" spc="-5" dirty="0">
                <a:latin typeface="Times New Roman"/>
                <a:cs typeface="Times New Roman"/>
              </a:rPr>
              <a:t>agire nei confronti </a:t>
            </a:r>
            <a:r>
              <a:rPr sz="1200" dirty="0">
                <a:latin typeface="Times New Roman"/>
                <a:cs typeface="Times New Roman"/>
              </a:rPr>
              <a:t>di tutte le forme di </a:t>
            </a:r>
            <a:r>
              <a:rPr sz="1200" spc="-5" dirty="0">
                <a:latin typeface="Times New Roman"/>
                <a:cs typeface="Times New Roman"/>
              </a:rPr>
              <a:t>percezione comunicabili; </a:t>
            </a:r>
            <a:r>
              <a:rPr sz="1200" dirty="0">
                <a:latin typeface="Times New Roman"/>
                <a:cs typeface="Times New Roman"/>
              </a:rPr>
              <a:t>possono </a:t>
            </a:r>
            <a:r>
              <a:rPr sz="1200" spc="-5" dirty="0">
                <a:latin typeface="Times New Roman"/>
                <a:cs typeface="Times New Roman"/>
              </a:rPr>
              <a:t>rendere  “visibile”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scena </a:t>
            </a:r>
            <a:r>
              <a:rPr sz="1200" dirty="0">
                <a:latin typeface="Times New Roman"/>
                <a:cs typeface="Times New Roman"/>
              </a:rPr>
              <a:t>distante </a:t>
            </a:r>
            <a:r>
              <a:rPr sz="1200" spc="-5" dirty="0">
                <a:latin typeface="Times New Roman"/>
                <a:cs typeface="Times New Roman"/>
              </a:rPr>
              <a:t>come pure rendere </a:t>
            </a:r>
            <a:r>
              <a:rPr sz="1200" dirty="0">
                <a:latin typeface="Times New Roman"/>
                <a:cs typeface="Times New Roman"/>
              </a:rPr>
              <a:t>“udibile” un suono </a:t>
            </a:r>
            <a:r>
              <a:rPr sz="1200" spc="-5" dirty="0">
                <a:latin typeface="Times New Roman"/>
                <a:cs typeface="Times New Roman"/>
              </a:rPr>
              <a:t>lontano. </a:t>
            </a:r>
            <a:r>
              <a:rPr sz="1200" dirty="0">
                <a:latin typeface="Times New Roman"/>
                <a:cs typeface="Times New Roman"/>
              </a:rPr>
              <a:t>Essi </a:t>
            </a:r>
            <a:r>
              <a:rPr sz="1200" spc="-5" dirty="0">
                <a:latin typeface="Times New Roman"/>
                <a:cs typeface="Times New Roman"/>
              </a:rPr>
              <a:t>forniscono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linee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comunicazione d’emergenza  nei sistemi locali </a:t>
            </a:r>
            <a:r>
              <a:rPr sz="1200" dirty="0">
                <a:latin typeface="Times New Roman"/>
                <a:cs typeface="Times New Roman"/>
              </a:rPr>
              <a:t>e sui </a:t>
            </a:r>
            <a:r>
              <a:rPr sz="1200" spc="-5" dirty="0">
                <a:latin typeface="Times New Roman"/>
                <a:cs typeface="Times New Roman"/>
              </a:rPr>
              <a:t>pianeti </a:t>
            </a:r>
            <a:r>
              <a:rPr sz="1200" dirty="0">
                <a:latin typeface="Times New Roman"/>
                <a:cs typeface="Times New Roman"/>
              </a:rPr>
              <a:t>individuali. </a:t>
            </a:r>
            <a:r>
              <a:rPr sz="1200" spc="-5" dirty="0">
                <a:latin typeface="Times New Roman"/>
                <a:cs typeface="Times New Roman"/>
              </a:rPr>
              <a:t>Praticamente </a:t>
            </a:r>
            <a:r>
              <a:rPr sz="1200" dirty="0">
                <a:latin typeface="Times New Roman"/>
                <a:cs typeface="Times New Roman"/>
              </a:rPr>
              <a:t>tutte le </a:t>
            </a:r>
            <a:r>
              <a:rPr sz="1200" spc="-5" dirty="0">
                <a:latin typeface="Times New Roman"/>
                <a:cs typeface="Times New Roman"/>
              </a:rPr>
              <a:t>creature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costrette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ricorrere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questi servizi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comunicare al 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fuori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circuiti regolarmente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stabiliti.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57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574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131809" cy="40741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318135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(327.7) 29:4.31 </a:t>
            </a:r>
            <a:r>
              <a:rPr sz="1200" spc="-5" dirty="0">
                <a:latin typeface="Times New Roman"/>
                <a:cs typeface="Times New Roman"/>
              </a:rPr>
              <a:t>Questi esseri, </a:t>
            </a:r>
            <a:r>
              <a:rPr sz="1200" dirty="0">
                <a:latin typeface="Times New Roman"/>
                <a:cs typeface="Times New Roman"/>
              </a:rPr>
              <a:t>assieme </a:t>
            </a:r>
            <a:r>
              <a:rPr sz="1200" spc="-5" dirty="0">
                <a:latin typeface="Times New Roman"/>
                <a:cs typeface="Times New Roman"/>
              </a:rPr>
              <a:t>ai trasformatori d’energia, sono indispensabili per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mantenimento dell’esistenza </a:t>
            </a:r>
            <a:r>
              <a:rPr sz="1200" dirty="0">
                <a:latin typeface="Times New Roman"/>
                <a:cs typeface="Times New Roman"/>
              </a:rPr>
              <a:t>mortale sui  mondi </a:t>
            </a:r>
            <a:r>
              <a:rPr sz="1200" spc="-5" dirty="0">
                <a:latin typeface="Times New Roman"/>
                <a:cs typeface="Times New Roman"/>
              </a:rPr>
              <a:t>con un’atmosfera impo-verita </a:t>
            </a:r>
            <a:r>
              <a:rPr sz="1200" dirty="0">
                <a:latin typeface="Times New Roman"/>
                <a:cs typeface="Times New Roman"/>
              </a:rPr>
              <a:t>e sono parte </a:t>
            </a:r>
            <a:r>
              <a:rPr sz="1200" spc="-5" dirty="0">
                <a:latin typeface="Times New Roman"/>
                <a:cs typeface="Times New Roman"/>
              </a:rPr>
              <a:t>integrante della </a:t>
            </a:r>
            <a:r>
              <a:rPr sz="1200" dirty="0">
                <a:latin typeface="Times New Roman"/>
                <a:cs typeface="Times New Roman"/>
              </a:rPr>
              <a:t>tecnica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dirty="0">
                <a:latin typeface="Times New Roman"/>
                <a:cs typeface="Times New Roman"/>
              </a:rPr>
              <a:t>vita </a:t>
            </a:r>
            <a:r>
              <a:rPr sz="1200" spc="-5" dirty="0">
                <a:latin typeface="Times New Roman"/>
                <a:cs typeface="Times New Roman"/>
              </a:rPr>
              <a:t>sui pianeti abitati </a:t>
            </a:r>
            <a:r>
              <a:rPr sz="1200" dirty="0">
                <a:latin typeface="Times New Roman"/>
                <a:cs typeface="Times New Roman"/>
              </a:rPr>
              <a:t>da non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respiratori.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00">
              <a:latin typeface="Times New Roman"/>
              <a:cs typeface="Times New Roman"/>
            </a:endParaRPr>
          </a:p>
          <a:p>
            <a:pPr marL="88900">
              <a:lnSpc>
                <a:spcPts val="141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(328.1) 29:4.32 </a:t>
            </a:r>
            <a:r>
              <a:rPr sz="1200" dirty="0">
                <a:latin typeface="Times New Roman"/>
                <a:cs typeface="Times New Roman"/>
              </a:rPr>
              <a:t>5. </a:t>
            </a:r>
            <a:r>
              <a:rPr sz="1200" i="1" spc="-5" dirty="0">
                <a:latin typeface="Times New Roman"/>
                <a:cs typeface="Times New Roman"/>
              </a:rPr>
              <a:t>Associatori Primari. </a:t>
            </a:r>
            <a:r>
              <a:rPr sz="1200" spc="-5" dirty="0">
                <a:latin typeface="Times New Roman"/>
                <a:cs typeface="Times New Roman"/>
              </a:rPr>
              <a:t>Queste interessanti ed </a:t>
            </a:r>
            <a:r>
              <a:rPr sz="1200" dirty="0">
                <a:latin typeface="Times New Roman"/>
                <a:cs typeface="Times New Roman"/>
              </a:rPr>
              <a:t>inestimabili </a:t>
            </a:r>
            <a:r>
              <a:rPr sz="1200" spc="-5" dirty="0">
                <a:latin typeface="Times New Roman"/>
                <a:cs typeface="Times New Roman"/>
              </a:rPr>
              <a:t>entità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dei conservatori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custodi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magistrali</a:t>
            </a:r>
            <a:endParaRPr sz="1200">
              <a:latin typeface="Times New Roman"/>
              <a:cs typeface="Times New Roman"/>
            </a:endParaRPr>
          </a:p>
          <a:p>
            <a:pPr marL="88900" marR="81280">
              <a:lnSpc>
                <a:spcPct val="95900"/>
              </a:lnSpc>
              <a:spcBef>
                <a:spcPts val="30"/>
              </a:spcBef>
            </a:pPr>
            <a:r>
              <a:rPr sz="1200" spc="-5" dirty="0">
                <a:latin typeface="Times New Roman"/>
                <a:cs typeface="Times New Roman"/>
              </a:rPr>
              <a:t>dell’energia. Un </a:t>
            </a:r>
            <a:r>
              <a:rPr sz="1200" dirty="0">
                <a:latin typeface="Times New Roman"/>
                <a:cs typeface="Times New Roman"/>
              </a:rPr>
              <a:t>po’ come una pianta </a:t>
            </a:r>
            <a:r>
              <a:rPr sz="1200" spc="-5" dirty="0">
                <a:latin typeface="Times New Roman"/>
                <a:cs typeface="Times New Roman"/>
              </a:rPr>
              <a:t>immagazzina luce solare, così questi organismi viventi accumulano energia durante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5" dirty="0">
                <a:latin typeface="Times New Roman"/>
                <a:cs typeface="Times New Roman"/>
              </a:rPr>
              <a:t>periodi 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manifestazioni eccedenti. Essi lavorano su </a:t>
            </a:r>
            <a:r>
              <a:rPr sz="1200" dirty="0">
                <a:latin typeface="Times New Roman"/>
                <a:cs typeface="Times New Roman"/>
              </a:rPr>
              <a:t>scala </a:t>
            </a:r>
            <a:r>
              <a:rPr sz="1200" spc="-5" dirty="0">
                <a:latin typeface="Times New Roman"/>
                <a:cs typeface="Times New Roman"/>
              </a:rPr>
              <a:t>gigantesca, </a:t>
            </a:r>
            <a:r>
              <a:rPr sz="1200" dirty="0">
                <a:latin typeface="Times New Roman"/>
                <a:cs typeface="Times New Roman"/>
              </a:rPr>
              <a:t>convertendo le </a:t>
            </a:r>
            <a:r>
              <a:rPr sz="1200" spc="-5" dirty="0">
                <a:latin typeface="Times New Roman"/>
                <a:cs typeface="Times New Roman"/>
              </a:rPr>
              <a:t>energie </a:t>
            </a:r>
            <a:r>
              <a:rPr sz="1200" dirty="0">
                <a:latin typeface="Times New Roman"/>
                <a:cs typeface="Times New Roman"/>
              </a:rPr>
              <a:t>dello spazio in uno </a:t>
            </a:r>
            <a:r>
              <a:rPr sz="1200" spc="-5" dirty="0">
                <a:latin typeface="Times New Roman"/>
                <a:cs typeface="Times New Roman"/>
              </a:rPr>
              <a:t>stato fisico </a:t>
            </a:r>
            <a:r>
              <a:rPr sz="1200" dirty="0">
                <a:latin typeface="Times New Roman"/>
                <a:cs typeface="Times New Roman"/>
              </a:rPr>
              <a:t>non  </a:t>
            </a:r>
            <a:r>
              <a:rPr sz="1200" spc="-5" dirty="0">
                <a:latin typeface="Times New Roman"/>
                <a:cs typeface="Times New Roman"/>
              </a:rPr>
              <a:t>conosciuto su Urantia. </a:t>
            </a:r>
            <a:r>
              <a:rPr sz="1200" dirty="0">
                <a:latin typeface="Times New Roman"/>
                <a:cs typeface="Times New Roman"/>
              </a:rPr>
              <a:t>Sono inoltre </a:t>
            </a:r>
            <a:r>
              <a:rPr sz="1200" spc="-5" dirty="0">
                <a:latin typeface="Times New Roman"/>
                <a:cs typeface="Times New Roman"/>
              </a:rPr>
              <a:t>capaci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spingere </a:t>
            </a:r>
            <a:r>
              <a:rPr sz="1200" dirty="0">
                <a:latin typeface="Times New Roman"/>
                <a:cs typeface="Times New Roman"/>
              </a:rPr>
              <a:t>queste </a:t>
            </a:r>
            <a:r>
              <a:rPr sz="1200" spc="-5" dirty="0">
                <a:latin typeface="Times New Roman"/>
                <a:cs typeface="Times New Roman"/>
              </a:rPr>
              <a:t>trasformazioni fino </a:t>
            </a:r>
            <a:r>
              <a:rPr sz="1200" dirty="0">
                <a:latin typeface="Times New Roman"/>
                <a:cs typeface="Times New Roman"/>
              </a:rPr>
              <a:t>al punto di </a:t>
            </a:r>
            <a:r>
              <a:rPr sz="1200" spc="-5" dirty="0">
                <a:latin typeface="Times New Roman"/>
                <a:cs typeface="Times New Roman"/>
              </a:rPr>
              <a:t>produrre </a:t>
            </a:r>
            <a:r>
              <a:rPr sz="1200" dirty="0">
                <a:latin typeface="Times New Roman"/>
                <a:cs typeface="Times New Roman"/>
              </a:rPr>
              <a:t>alcune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unità primitive  </a:t>
            </a:r>
            <a:r>
              <a:rPr sz="1200" spc="-5" dirty="0">
                <a:latin typeface="Times New Roman"/>
                <a:cs typeface="Times New Roman"/>
              </a:rPr>
              <a:t>dell’esistenza materiale. Tali esseri agiscono semplicemente con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presenza. Essi non vengono in </a:t>
            </a:r>
            <a:r>
              <a:rPr sz="1200" spc="-5" dirty="0">
                <a:latin typeface="Times New Roman"/>
                <a:cs typeface="Times New Roman"/>
              </a:rPr>
              <a:t>alcun </a:t>
            </a:r>
            <a:r>
              <a:rPr sz="1200" dirty="0">
                <a:latin typeface="Times New Roman"/>
                <a:cs typeface="Times New Roman"/>
              </a:rPr>
              <a:t>modo </a:t>
            </a:r>
            <a:r>
              <a:rPr sz="1200" spc="-5" dirty="0">
                <a:latin typeface="Times New Roman"/>
                <a:cs typeface="Times New Roman"/>
              </a:rPr>
              <a:t>esauriti </a:t>
            </a:r>
            <a:r>
              <a:rPr sz="1200" dirty="0">
                <a:latin typeface="Times New Roman"/>
                <a:cs typeface="Times New Roman"/>
              </a:rPr>
              <a:t>o  </a:t>
            </a:r>
            <a:r>
              <a:rPr sz="1200" spc="-5" dirty="0">
                <a:latin typeface="Times New Roman"/>
                <a:cs typeface="Times New Roman"/>
              </a:rPr>
              <a:t>svuotati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questa </a:t>
            </a:r>
            <a:r>
              <a:rPr sz="1200" dirty="0">
                <a:latin typeface="Times New Roman"/>
                <a:cs typeface="Times New Roman"/>
              </a:rPr>
              <a:t>funzione; </a:t>
            </a:r>
            <a:r>
              <a:rPr sz="1200" spc="-5" dirty="0">
                <a:latin typeface="Times New Roman"/>
                <a:cs typeface="Times New Roman"/>
              </a:rPr>
              <a:t>agiscono come </a:t>
            </a:r>
            <a:r>
              <a:rPr sz="1200" dirty="0">
                <a:latin typeface="Times New Roman"/>
                <a:cs typeface="Times New Roman"/>
              </a:rPr>
              <a:t>dei catalizzatori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viventi.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34620">
              <a:lnSpc>
                <a:spcPct val="959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(328.2) 29:4.33 </a:t>
            </a:r>
            <a:r>
              <a:rPr sz="1200" spc="-5" dirty="0">
                <a:latin typeface="Times New Roman"/>
                <a:cs typeface="Times New Roman"/>
              </a:rPr>
              <a:t>Durante </a:t>
            </a:r>
            <a:r>
              <a:rPr sz="1200" dirty="0">
                <a:latin typeface="Times New Roman"/>
                <a:cs typeface="Times New Roman"/>
              </a:rPr>
              <a:t>i periodi di </a:t>
            </a:r>
            <a:r>
              <a:rPr sz="1200" spc="-5" dirty="0">
                <a:latin typeface="Times New Roman"/>
                <a:cs typeface="Times New Roman"/>
              </a:rPr>
              <a:t>manifestazione deficitaria essi hanno </a:t>
            </a:r>
            <a:r>
              <a:rPr sz="1200" dirty="0">
                <a:latin typeface="Times New Roman"/>
                <a:cs typeface="Times New Roman"/>
              </a:rPr>
              <a:t>il potere di </a:t>
            </a:r>
            <a:r>
              <a:rPr sz="1200" spc="-5" dirty="0">
                <a:latin typeface="Times New Roman"/>
                <a:cs typeface="Times New Roman"/>
              </a:rPr>
              <a:t>liberare queste energie accumulate. </a:t>
            </a:r>
            <a:r>
              <a:rPr sz="1200" dirty="0">
                <a:latin typeface="Times New Roman"/>
                <a:cs typeface="Times New Roman"/>
              </a:rPr>
              <a:t>Ma la vostra  </a:t>
            </a:r>
            <a:r>
              <a:rPr sz="1200" spc="-5" dirty="0">
                <a:latin typeface="Times New Roman"/>
                <a:cs typeface="Times New Roman"/>
              </a:rPr>
              <a:t>conoscenza dell’energia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materia non è </a:t>
            </a:r>
            <a:r>
              <a:rPr sz="1200" spc="-5" dirty="0">
                <a:latin typeface="Times New Roman"/>
                <a:cs typeface="Times New Roman"/>
              </a:rPr>
              <a:t>abbastanza avanzata </a:t>
            </a:r>
            <a:r>
              <a:rPr sz="1200" dirty="0">
                <a:latin typeface="Times New Roman"/>
                <a:cs typeface="Times New Roman"/>
              </a:rPr>
              <a:t>da permettere di </a:t>
            </a:r>
            <a:r>
              <a:rPr sz="1200" spc="-5" dirty="0">
                <a:latin typeface="Times New Roman"/>
                <a:cs typeface="Times New Roman"/>
              </a:rPr>
              <a:t>spiegare </a:t>
            </a:r>
            <a:r>
              <a:rPr sz="1200" dirty="0">
                <a:latin typeface="Times New Roman"/>
                <a:cs typeface="Times New Roman"/>
              </a:rPr>
              <a:t>la tecnica di questa </a:t>
            </a:r>
            <a:r>
              <a:rPr sz="1200" spc="-5" dirty="0">
                <a:latin typeface="Times New Roman"/>
                <a:cs typeface="Times New Roman"/>
              </a:rPr>
              <a:t>fase del </a:t>
            </a:r>
            <a:r>
              <a:rPr sz="1200" spc="5" dirty="0">
                <a:latin typeface="Times New Roman"/>
                <a:cs typeface="Times New Roman"/>
              </a:rPr>
              <a:t>loro  </a:t>
            </a:r>
            <a:r>
              <a:rPr sz="1200" spc="-5" dirty="0">
                <a:latin typeface="Times New Roman"/>
                <a:cs typeface="Times New Roman"/>
              </a:rPr>
              <a:t>lavoro. Essi operano </a:t>
            </a:r>
            <a:r>
              <a:rPr sz="1200" dirty="0">
                <a:latin typeface="Times New Roman"/>
                <a:cs typeface="Times New Roman"/>
              </a:rPr>
              <a:t>sempre in </a:t>
            </a:r>
            <a:r>
              <a:rPr sz="1200" spc="-5" dirty="0">
                <a:latin typeface="Times New Roman"/>
                <a:cs typeface="Times New Roman"/>
              </a:rPr>
              <a:t>conformità alla legge </a:t>
            </a:r>
            <a:r>
              <a:rPr sz="1200" dirty="0">
                <a:latin typeface="Times New Roman"/>
                <a:cs typeface="Times New Roman"/>
              </a:rPr>
              <a:t>universale, maneggiando e manipolando </a:t>
            </a:r>
            <a:r>
              <a:rPr sz="1200" spc="-5" dirty="0">
                <a:latin typeface="Times New Roman"/>
                <a:cs typeface="Times New Roman"/>
              </a:rPr>
              <a:t>atomi, elettroni ed ultimatoni come  </a:t>
            </a:r>
            <a:r>
              <a:rPr sz="1200" dirty="0">
                <a:latin typeface="Times New Roman"/>
                <a:cs typeface="Times New Roman"/>
              </a:rPr>
              <a:t>voi </a:t>
            </a:r>
            <a:r>
              <a:rPr sz="1200" spc="-5" dirty="0">
                <a:latin typeface="Times New Roman"/>
                <a:cs typeface="Times New Roman"/>
              </a:rPr>
              <a:t>manipolate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caratteri componibili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far narrare ai </a:t>
            </a:r>
            <a:r>
              <a:rPr sz="1200" dirty="0">
                <a:latin typeface="Times New Roman"/>
                <a:cs typeface="Times New Roman"/>
              </a:rPr>
              <a:t>medesimi simboli </a:t>
            </a:r>
            <a:r>
              <a:rPr sz="1200" spc="-5" dirty="0">
                <a:latin typeface="Times New Roman"/>
                <a:cs typeface="Times New Roman"/>
              </a:rPr>
              <a:t>alfabetici storie </a:t>
            </a:r>
            <a:r>
              <a:rPr sz="1200" dirty="0">
                <a:latin typeface="Times New Roman"/>
                <a:cs typeface="Times New Roman"/>
              </a:rPr>
              <a:t>profondamente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differenti.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27813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(328.3) 29:4.34 </a:t>
            </a:r>
            <a:r>
              <a:rPr sz="1200" spc="-5" dirty="0">
                <a:latin typeface="Times New Roman"/>
                <a:cs typeface="Times New Roman"/>
              </a:rPr>
              <a:t>Gli associatori </a:t>
            </a:r>
            <a:r>
              <a:rPr sz="1200" dirty="0">
                <a:latin typeface="Times New Roman"/>
                <a:cs typeface="Times New Roman"/>
              </a:rPr>
              <a:t>sono il primo </a:t>
            </a:r>
            <a:r>
              <a:rPr sz="1200" spc="-5" dirty="0">
                <a:latin typeface="Times New Roman"/>
                <a:cs typeface="Times New Roman"/>
              </a:rPr>
              <a:t>gruppo </a:t>
            </a:r>
            <a:r>
              <a:rPr sz="1200" dirty="0">
                <a:latin typeface="Times New Roman"/>
                <a:cs typeface="Times New Roman"/>
              </a:rPr>
              <a:t>vivente </a:t>
            </a:r>
            <a:r>
              <a:rPr sz="1200" spc="-5" dirty="0">
                <a:latin typeface="Times New Roman"/>
                <a:cs typeface="Times New Roman"/>
              </a:rPr>
              <a:t>ad </a:t>
            </a:r>
            <a:r>
              <a:rPr sz="1200" dirty="0">
                <a:latin typeface="Times New Roman"/>
                <a:cs typeface="Times New Roman"/>
              </a:rPr>
              <a:t>apparire </a:t>
            </a:r>
            <a:r>
              <a:rPr sz="1200" spc="-5" dirty="0">
                <a:latin typeface="Times New Roman"/>
                <a:cs typeface="Times New Roman"/>
              </a:rPr>
              <a:t>su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sfera materiale </a:t>
            </a:r>
            <a:r>
              <a:rPr sz="1200" dirty="0">
                <a:latin typeface="Times New Roman"/>
                <a:cs typeface="Times New Roman"/>
              </a:rPr>
              <a:t>in corso </a:t>
            </a:r>
            <a:r>
              <a:rPr sz="1200" spc="-5" dirty="0">
                <a:latin typeface="Times New Roman"/>
                <a:cs typeface="Times New Roman"/>
              </a:rPr>
              <a:t>d’organizzazione, </a:t>
            </a:r>
            <a:r>
              <a:rPr sz="1200" dirty="0">
                <a:latin typeface="Times New Roman"/>
                <a:cs typeface="Times New Roman"/>
              </a:rPr>
              <a:t>e possono  </a:t>
            </a:r>
            <a:r>
              <a:rPr sz="1200" spc="-5" dirty="0">
                <a:latin typeface="Times New Roman"/>
                <a:cs typeface="Times New Roman"/>
              </a:rPr>
              <a:t>funzionare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temperature fisiche che </a:t>
            </a:r>
            <a:r>
              <a:rPr sz="1200" dirty="0">
                <a:latin typeface="Times New Roman"/>
                <a:cs typeface="Times New Roman"/>
              </a:rPr>
              <a:t>voi </a:t>
            </a:r>
            <a:r>
              <a:rPr sz="1200" spc="-5" dirty="0">
                <a:latin typeface="Times New Roman"/>
                <a:cs typeface="Times New Roman"/>
              </a:rPr>
              <a:t>considerereste assolutamente </a:t>
            </a:r>
            <a:r>
              <a:rPr sz="1200" dirty="0">
                <a:latin typeface="Times New Roman"/>
                <a:cs typeface="Times New Roman"/>
              </a:rPr>
              <a:t>incompatibili </a:t>
            </a:r>
            <a:r>
              <a:rPr sz="1200" spc="-5" dirty="0">
                <a:latin typeface="Times New Roman"/>
                <a:cs typeface="Times New Roman"/>
              </a:rPr>
              <a:t>con l’esistenza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esseri viventi. </a:t>
            </a:r>
            <a:r>
              <a:rPr sz="1200" dirty="0">
                <a:latin typeface="Times New Roman"/>
                <a:cs typeface="Times New Roman"/>
              </a:rPr>
              <a:t>Essi  </a:t>
            </a:r>
            <a:r>
              <a:rPr sz="1200" spc="-5" dirty="0">
                <a:latin typeface="Times New Roman"/>
                <a:cs typeface="Times New Roman"/>
              </a:rPr>
              <a:t>rappresentano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ordine </a:t>
            </a:r>
            <a:r>
              <a:rPr sz="1200" dirty="0">
                <a:latin typeface="Times New Roman"/>
                <a:cs typeface="Times New Roman"/>
              </a:rPr>
              <a:t>di vita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è semplicemente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di là della </a:t>
            </a:r>
            <a:r>
              <a:rPr sz="1200" spc="-5" dirty="0">
                <a:latin typeface="Times New Roman"/>
                <a:cs typeface="Times New Roman"/>
              </a:rPr>
              <a:t>portata dell’immaginazione </a:t>
            </a:r>
            <a:r>
              <a:rPr sz="1200" dirty="0">
                <a:latin typeface="Times New Roman"/>
                <a:cs typeface="Times New Roman"/>
              </a:rPr>
              <a:t>umana. </a:t>
            </a:r>
            <a:r>
              <a:rPr sz="1200" spc="-5" dirty="0">
                <a:latin typeface="Times New Roman"/>
                <a:cs typeface="Times New Roman"/>
              </a:rPr>
              <a:t>Insieme con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loro  collaboratori, </a:t>
            </a:r>
            <a:r>
              <a:rPr sz="1200" dirty="0">
                <a:latin typeface="Times New Roman"/>
                <a:cs typeface="Times New Roman"/>
              </a:rPr>
              <a:t>i dissociatori, </a:t>
            </a:r>
            <a:r>
              <a:rPr sz="1200" spc="-5" dirty="0">
                <a:latin typeface="Times New Roman"/>
                <a:cs typeface="Times New Roman"/>
              </a:rPr>
              <a:t>essi </a:t>
            </a:r>
            <a:r>
              <a:rPr sz="1200" dirty="0">
                <a:latin typeface="Times New Roman"/>
                <a:cs typeface="Times New Roman"/>
              </a:rPr>
              <a:t>sono i più </a:t>
            </a:r>
            <a:r>
              <a:rPr sz="1200" spc="-5" dirty="0">
                <a:latin typeface="Times New Roman"/>
                <a:cs typeface="Times New Roman"/>
              </a:rPr>
              <a:t>asserviti </a:t>
            </a:r>
            <a:r>
              <a:rPr sz="1200" dirty="0">
                <a:latin typeface="Times New Roman"/>
                <a:cs typeface="Times New Roman"/>
              </a:rPr>
              <a:t>di tutte le </a:t>
            </a:r>
            <a:r>
              <a:rPr sz="1200" spc="-5" dirty="0">
                <a:latin typeface="Times New Roman"/>
                <a:cs typeface="Times New Roman"/>
              </a:rPr>
              <a:t>creature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intelligenti.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67310" algn="just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(328.4) 29:4.35 </a:t>
            </a:r>
            <a:r>
              <a:rPr sz="1200" dirty="0">
                <a:latin typeface="Times New Roman"/>
                <a:cs typeface="Times New Roman"/>
              </a:rPr>
              <a:t>6. </a:t>
            </a:r>
            <a:r>
              <a:rPr sz="1200" i="1" spc="-5" dirty="0">
                <a:latin typeface="Times New Roman"/>
                <a:cs typeface="Times New Roman"/>
              </a:rPr>
              <a:t>Dissociatori Secondari. </a:t>
            </a:r>
            <a:r>
              <a:rPr sz="1200" spc="-5" dirty="0">
                <a:latin typeface="Times New Roman"/>
                <a:cs typeface="Times New Roman"/>
              </a:rPr>
              <a:t>Comparati agli associatori </a:t>
            </a:r>
            <a:r>
              <a:rPr sz="1200" dirty="0">
                <a:latin typeface="Times New Roman"/>
                <a:cs typeface="Times New Roman"/>
              </a:rPr>
              <a:t>primari, questi </a:t>
            </a:r>
            <a:r>
              <a:rPr sz="1200" spc="-5" dirty="0">
                <a:latin typeface="Times New Roman"/>
                <a:cs typeface="Times New Roman"/>
              </a:rPr>
              <a:t>esseri dotati </a:t>
            </a:r>
            <a:r>
              <a:rPr sz="1200" dirty="0">
                <a:latin typeface="Times New Roman"/>
                <a:cs typeface="Times New Roman"/>
              </a:rPr>
              <a:t>di enorme </a:t>
            </a:r>
            <a:r>
              <a:rPr sz="1200" spc="-5" dirty="0">
                <a:latin typeface="Times New Roman"/>
                <a:cs typeface="Times New Roman"/>
              </a:rPr>
              <a:t>capacità antigravitazionale  sono gli operatori </a:t>
            </a:r>
            <a:r>
              <a:rPr sz="1200" dirty="0">
                <a:latin typeface="Times New Roman"/>
                <a:cs typeface="Times New Roman"/>
              </a:rPr>
              <a:t>inversi. </a:t>
            </a:r>
            <a:r>
              <a:rPr sz="1200" spc="-5" dirty="0">
                <a:latin typeface="Times New Roman"/>
                <a:cs typeface="Times New Roman"/>
              </a:rPr>
              <a:t>Non c’è </a:t>
            </a:r>
            <a:r>
              <a:rPr sz="1200" dirty="0">
                <a:latin typeface="Times New Roman"/>
                <a:cs typeface="Times New Roman"/>
              </a:rPr>
              <a:t>mai </a:t>
            </a:r>
            <a:r>
              <a:rPr sz="1200" spc="-5" dirty="0">
                <a:latin typeface="Times New Roman"/>
                <a:cs typeface="Times New Roman"/>
              </a:rPr>
              <a:t>pericolo </a:t>
            </a:r>
            <a:r>
              <a:rPr sz="1200" dirty="0">
                <a:latin typeface="Times New Roman"/>
                <a:cs typeface="Times New Roman"/>
              </a:rPr>
              <a:t>che le </a:t>
            </a:r>
            <a:r>
              <a:rPr sz="1200" spc="-5" dirty="0">
                <a:latin typeface="Times New Roman"/>
                <a:cs typeface="Times New Roman"/>
              </a:rPr>
              <a:t>forme speciali </a:t>
            </a:r>
            <a:r>
              <a:rPr sz="1200" dirty="0">
                <a:latin typeface="Times New Roman"/>
                <a:cs typeface="Times New Roman"/>
              </a:rPr>
              <a:t>o modificate </a:t>
            </a:r>
            <a:r>
              <a:rPr sz="1200" spc="-5" dirty="0">
                <a:latin typeface="Times New Roman"/>
                <a:cs typeface="Times New Roman"/>
              </a:rPr>
              <a:t>dell’energia </a:t>
            </a:r>
            <a:r>
              <a:rPr sz="1200" dirty="0">
                <a:latin typeface="Times New Roman"/>
                <a:cs typeface="Times New Roman"/>
              </a:rPr>
              <a:t>fisica </a:t>
            </a:r>
            <a:r>
              <a:rPr sz="1200" spc="-5" dirty="0">
                <a:latin typeface="Times New Roman"/>
                <a:cs typeface="Times New Roman"/>
              </a:rPr>
              <a:t>sui </a:t>
            </a:r>
            <a:r>
              <a:rPr sz="1200" dirty="0">
                <a:latin typeface="Times New Roman"/>
                <a:cs typeface="Times New Roman"/>
              </a:rPr>
              <a:t>mondi </a:t>
            </a:r>
            <a:r>
              <a:rPr sz="1200" spc="-5" dirty="0">
                <a:latin typeface="Times New Roman"/>
                <a:cs typeface="Times New Roman"/>
              </a:rPr>
              <a:t>locali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5" dirty="0">
                <a:latin typeface="Times New Roman"/>
                <a:cs typeface="Times New Roman"/>
              </a:rPr>
              <a:t>nei </a:t>
            </a:r>
            <a:r>
              <a:rPr sz="1200" spc="-5" dirty="0">
                <a:latin typeface="Times New Roman"/>
                <a:cs typeface="Times New Roman"/>
              </a:rPr>
              <a:t>sistemi  locali vengano esaurite, perché </a:t>
            </a:r>
            <a:r>
              <a:rPr sz="1200" dirty="0">
                <a:latin typeface="Times New Roman"/>
                <a:cs typeface="Times New Roman"/>
              </a:rPr>
              <a:t>queste organizzazioni </a:t>
            </a:r>
            <a:r>
              <a:rPr sz="1200" spc="-5" dirty="0">
                <a:latin typeface="Times New Roman"/>
                <a:cs typeface="Times New Roman"/>
              </a:rPr>
              <a:t>viventi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dotate del potere </a:t>
            </a:r>
            <a:r>
              <a:rPr sz="1200" dirty="0">
                <a:latin typeface="Times New Roman"/>
                <a:cs typeface="Times New Roman"/>
              </a:rPr>
              <a:t>straordinario di </a:t>
            </a:r>
            <a:r>
              <a:rPr sz="1200" spc="-5" dirty="0">
                <a:latin typeface="Times New Roman"/>
                <a:cs typeface="Times New Roman"/>
              </a:rPr>
              <a:t>evolvere </a:t>
            </a:r>
            <a:r>
              <a:rPr sz="1200" dirty="0">
                <a:latin typeface="Times New Roman"/>
                <a:cs typeface="Times New Roman"/>
              </a:rPr>
              <a:t>quantità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illimitate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57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575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90865" cy="38963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6096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d’energia. </a:t>
            </a:r>
            <a:r>
              <a:rPr sz="1200" dirty="0">
                <a:latin typeface="Times New Roman"/>
                <a:cs typeface="Times New Roman"/>
              </a:rPr>
              <a:t>Essi </a:t>
            </a:r>
            <a:r>
              <a:rPr sz="1200" spc="-5" dirty="0">
                <a:latin typeface="Times New Roman"/>
                <a:cs typeface="Times New Roman"/>
              </a:rPr>
              <a:t>s’interessano principalmente </a:t>
            </a:r>
            <a:r>
              <a:rPr sz="1200" dirty="0">
                <a:latin typeface="Times New Roman"/>
                <a:cs typeface="Times New Roman"/>
              </a:rPr>
              <a:t>dell’evoluzione di una </a:t>
            </a:r>
            <a:r>
              <a:rPr sz="1200" spc="-5" dirty="0">
                <a:latin typeface="Times New Roman"/>
                <a:cs typeface="Times New Roman"/>
              </a:rPr>
              <a:t>forma d’energia poco </a:t>
            </a:r>
            <a:r>
              <a:rPr sz="1200" dirty="0">
                <a:latin typeface="Times New Roman"/>
                <a:cs typeface="Times New Roman"/>
              </a:rPr>
              <a:t>conosciuta </a:t>
            </a:r>
            <a:r>
              <a:rPr sz="1200" spc="-5" dirty="0">
                <a:latin typeface="Times New Roman"/>
                <a:cs typeface="Times New Roman"/>
              </a:rPr>
              <a:t>su Urantia </a:t>
            </a:r>
            <a:r>
              <a:rPr sz="1200" dirty="0">
                <a:latin typeface="Times New Roman"/>
                <a:cs typeface="Times New Roman"/>
              </a:rPr>
              <a:t>da una </a:t>
            </a:r>
            <a:r>
              <a:rPr sz="1200" spc="-5" dirty="0">
                <a:latin typeface="Times New Roman"/>
                <a:cs typeface="Times New Roman"/>
              </a:rPr>
              <a:t>forma </a:t>
            </a:r>
            <a:r>
              <a:rPr sz="1200" spc="15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materia </a:t>
            </a:r>
            <a:r>
              <a:rPr sz="1200" dirty="0">
                <a:latin typeface="Times New Roman"/>
                <a:cs typeface="Times New Roman"/>
              </a:rPr>
              <a:t>ancor meno conosciuta. </a:t>
            </a:r>
            <a:r>
              <a:rPr sz="1200" spc="-5" dirty="0">
                <a:latin typeface="Times New Roman"/>
                <a:cs typeface="Times New Roman"/>
              </a:rPr>
              <a:t>Essi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veramente gli alchimisti dello </a:t>
            </a:r>
            <a:r>
              <a:rPr sz="1200" dirty="0">
                <a:latin typeface="Times New Roman"/>
                <a:cs typeface="Times New Roman"/>
              </a:rPr>
              <a:t>spazio ed i </a:t>
            </a:r>
            <a:r>
              <a:rPr sz="1200" spc="-5" dirty="0">
                <a:latin typeface="Times New Roman"/>
                <a:cs typeface="Times New Roman"/>
              </a:rPr>
              <a:t>prestigiatori del </a:t>
            </a:r>
            <a:r>
              <a:rPr sz="1200" dirty="0">
                <a:latin typeface="Times New Roman"/>
                <a:cs typeface="Times New Roman"/>
              </a:rPr>
              <a:t>tempo. </a:t>
            </a:r>
            <a:r>
              <a:rPr sz="1200" spc="-5" dirty="0">
                <a:latin typeface="Times New Roman"/>
                <a:cs typeface="Times New Roman"/>
              </a:rPr>
              <a:t>Ma </a:t>
            </a:r>
            <a:r>
              <a:rPr sz="1200" dirty="0">
                <a:latin typeface="Times New Roman"/>
                <a:cs typeface="Times New Roman"/>
              </a:rPr>
              <a:t>in tutti i </a:t>
            </a:r>
            <a:r>
              <a:rPr sz="1200" spc="-5" dirty="0">
                <a:latin typeface="Times New Roman"/>
                <a:cs typeface="Times New Roman"/>
              </a:rPr>
              <a:t>prodigi </a:t>
            </a:r>
            <a:r>
              <a:rPr sz="1200" dirty="0">
                <a:latin typeface="Times New Roman"/>
                <a:cs typeface="Times New Roman"/>
              </a:rPr>
              <a:t>che  </a:t>
            </a:r>
            <a:r>
              <a:rPr sz="1200" spc="-5" dirty="0">
                <a:latin typeface="Times New Roman"/>
                <a:cs typeface="Times New Roman"/>
              </a:rPr>
              <a:t>compiono essi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trasgrediscono </a:t>
            </a:r>
            <a:r>
              <a:rPr sz="1200" dirty="0">
                <a:latin typeface="Times New Roman"/>
                <a:cs typeface="Times New Roman"/>
              </a:rPr>
              <a:t>mai i </a:t>
            </a:r>
            <a:r>
              <a:rPr sz="1200" spc="-5" dirty="0">
                <a:latin typeface="Times New Roman"/>
                <a:cs typeface="Times New Roman"/>
              </a:rPr>
              <a:t>mandati della Supremazia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Cosmica.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685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(328.5) 29:4.36 </a:t>
            </a:r>
            <a:r>
              <a:rPr sz="1200" dirty="0">
                <a:latin typeface="Times New Roman"/>
                <a:cs typeface="Times New Roman"/>
              </a:rPr>
              <a:t>7. </a:t>
            </a:r>
            <a:r>
              <a:rPr sz="1200" i="1" dirty="0">
                <a:latin typeface="Times New Roman"/>
                <a:cs typeface="Times New Roman"/>
              </a:rPr>
              <a:t>I </a:t>
            </a:r>
            <a:r>
              <a:rPr sz="1200" i="1" spc="-5" dirty="0">
                <a:latin typeface="Times New Roman"/>
                <a:cs typeface="Times New Roman"/>
              </a:rPr>
              <a:t>Frandalank. </a:t>
            </a:r>
            <a:r>
              <a:rPr sz="1200" spc="-5" dirty="0">
                <a:latin typeface="Times New Roman"/>
                <a:cs typeface="Times New Roman"/>
              </a:rPr>
              <a:t>Questi esseri sono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creazione congiunta </a:t>
            </a:r>
            <a:r>
              <a:rPr sz="1200" dirty="0">
                <a:latin typeface="Times New Roman"/>
                <a:cs typeface="Times New Roman"/>
              </a:rPr>
              <a:t>di tutti e tre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ordini di </a:t>
            </a:r>
            <a:r>
              <a:rPr sz="1200" spc="-5" dirty="0">
                <a:latin typeface="Times New Roman"/>
                <a:cs typeface="Times New Roman"/>
              </a:rPr>
              <a:t>esseri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controllano </a:t>
            </a:r>
            <a:r>
              <a:rPr sz="1200" dirty="0">
                <a:latin typeface="Times New Roman"/>
                <a:cs typeface="Times New Roman"/>
              </a:rPr>
              <a:t>l’energia: </a:t>
            </a:r>
            <a:r>
              <a:rPr sz="1200" spc="-5" dirty="0">
                <a:latin typeface="Times New Roman"/>
                <a:cs typeface="Times New Roman"/>
              </a:rPr>
              <a:t>gli  organizzatori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forza primari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secondari </a:t>
            </a:r>
            <a:r>
              <a:rPr sz="1200" dirty="0">
                <a:latin typeface="Times New Roman"/>
                <a:cs typeface="Times New Roman"/>
              </a:rPr>
              <a:t>e i </a:t>
            </a:r>
            <a:r>
              <a:rPr sz="1200" spc="-5" dirty="0">
                <a:latin typeface="Times New Roman"/>
                <a:cs typeface="Times New Roman"/>
              </a:rPr>
              <a:t>direttori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potere. </a:t>
            </a:r>
            <a:r>
              <a:rPr sz="1200" dirty="0">
                <a:latin typeface="Times New Roman"/>
                <a:cs typeface="Times New Roman"/>
              </a:rPr>
              <a:t>I frandalank sono i più </a:t>
            </a:r>
            <a:r>
              <a:rPr sz="1200" spc="-5" dirty="0">
                <a:latin typeface="Times New Roman"/>
                <a:cs typeface="Times New Roman"/>
              </a:rPr>
              <a:t>numerosi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tutti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Controllori </a:t>
            </a:r>
            <a:r>
              <a:rPr sz="1200" dirty="0">
                <a:latin typeface="Times New Roman"/>
                <a:cs typeface="Times New Roman"/>
              </a:rPr>
              <a:t>Fisici </a:t>
            </a:r>
            <a:r>
              <a:rPr sz="1200" spc="-5" dirty="0">
                <a:latin typeface="Times New Roman"/>
                <a:cs typeface="Times New Roman"/>
              </a:rPr>
              <a:t>Maestri;  nel </a:t>
            </a:r>
            <a:r>
              <a:rPr sz="1200" dirty="0">
                <a:latin typeface="Times New Roman"/>
                <a:cs typeface="Times New Roman"/>
              </a:rPr>
              <a:t>solo </a:t>
            </a:r>
            <a:r>
              <a:rPr sz="1200" spc="-5" dirty="0">
                <a:latin typeface="Times New Roman"/>
                <a:cs typeface="Times New Roman"/>
              </a:rPr>
              <a:t>sistema </a:t>
            </a:r>
            <a:r>
              <a:rPr sz="1200" dirty="0">
                <a:latin typeface="Times New Roman"/>
                <a:cs typeface="Times New Roman"/>
              </a:rPr>
              <a:t>di Satania la </a:t>
            </a:r>
            <a:r>
              <a:rPr sz="1200" spc="-5" dirty="0">
                <a:latin typeface="Times New Roman"/>
                <a:cs typeface="Times New Roman"/>
              </a:rPr>
              <a:t>quantità operante </a:t>
            </a:r>
            <a:r>
              <a:rPr sz="1200" dirty="0">
                <a:latin typeface="Times New Roman"/>
                <a:cs typeface="Times New Roman"/>
              </a:rPr>
              <a:t>supera la vostra concezione </a:t>
            </a:r>
            <a:r>
              <a:rPr sz="1200" spc="-5" dirty="0">
                <a:latin typeface="Times New Roman"/>
                <a:cs typeface="Times New Roman"/>
              </a:rPr>
              <a:t>dei numeri. Essi </a:t>
            </a:r>
            <a:r>
              <a:rPr sz="1200" dirty="0">
                <a:latin typeface="Times New Roman"/>
                <a:cs typeface="Times New Roman"/>
              </a:rPr>
              <a:t>sono stazionati </a:t>
            </a:r>
            <a:r>
              <a:rPr sz="1200" spc="-5" dirty="0">
                <a:latin typeface="Times New Roman"/>
                <a:cs typeface="Times New Roman"/>
              </a:rPr>
              <a:t>su tutti </a:t>
            </a:r>
            <a:r>
              <a:rPr sz="1200" dirty="0">
                <a:latin typeface="Times New Roman"/>
                <a:cs typeface="Times New Roman"/>
              </a:rPr>
              <a:t>i mondi </a:t>
            </a:r>
            <a:r>
              <a:rPr sz="1200" spc="-5" dirty="0">
                <a:latin typeface="Times New Roman"/>
                <a:cs typeface="Times New Roman"/>
              </a:rPr>
              <a:t>abitati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sono sempre assegnati ai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alti </a:t>
            </a:r>
            <a:r>
              <a:rPr sz="1200" dirty="0">
                <a:latin typeface="Times New Roman"/>
                <a:cs typeface="Times New Roman"/>
              </a:rPr>
              <a:t>ordini di </a:t>
            </a:r>
            <a:r>
              <a:rPr sz="1200" spc="-5" dirty="0">
                <a:latin typeface="Times New Roman"/>
                <a:cs typeface="Times New Roman"/>
              </a:rPr>
              <a:t>controllori fisici. </a:t>
            </a:r>
            <a:r>
              <a:rPr sz="1200" dirty="0">
                <a:latin typeface="Times New Roman"/>
                <a:cs typeface="Times New Roman"/>
              </a:rPr>
              <a:t>Essi </a:t>
            </a:r>
            <a:r>
              <a:rPr sz="1200" spc="-5" dirty="0">
                <a:latin typeface="Times New Roman"/>
                <a:cs typeface="Times New Roman"/>
              </a:rPr>
              <a:t>operano </a:t>
            </a:r>
            <a:r>
              <a:rPr sz="1200" dirty="0">
                <a:latin typeface="Times New Roman"/>
                <a:cs typeface="Times New Roman"/>
              </a:rPr>
              <a:t>in modo </a:t>
            </a:r>
            <a:r>
              <a:rPr sz="1200" spc="-5" dirty="0">
                <a:latin typeface="Times New Roman"/>
                <a:cs typeface="Times New Roman"/>
              </a:rPr>
              <a:t>intercambiabile </a:t>
            </a:r>
            <a:r>
              <a:rPr sz="1200" dirty="0">
                <a:latin typeface="Times New Roman"/>
                <a:cs typeface="Times New Roman"/>
              </a:rPr>
              <a:t>nell’Universo </a:t>
            </a:r>
            <a:r>
              <a:rPr sz="1200" spc="-5" dirty="0">
                <a:latin typeface="Times New Roman"/>
                <a:cs typeface="Times New Roman"/>
              </a:rPr>
              <a:t>centrale, nei  Superuniversi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nei </a:t>
            </a:r>
            <a:r>
              <a:rPr sz="1200" dirty="0">
                <a:latin typeface="Times New Roman"/>
                <a:cs typeface="Times New Roman"/>
              </a:rPr>
              <a:t>domini dello spazio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esterno.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3017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(328.6) 29:4.37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frandalank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creati </a:t>
            </a:r>
            <a:r>
              <a:rPr sz="1200" dirty="0">
                <a:latin typeface="Times New Roman"/>
                <a:cs typeface="Times New Roman"/>
              </a:rPr>
              <a:t>in trenta divisioni, una </a:t>
            </a:r>
            <a:r>
              <a:rPr sz="1200" spc="-5" dirty="0">
                <a:latin typeface="Times New Roman"/>
                <a:cs typeface="Times New Roman"/>
              </a:rPr>
              <a:t>per ogni forma </a:t>
            </a:r>
            <a:r>
              <a:rPr sz="1200" dirty="0">
                <a:latin typeface="Times New Roman"/>
                <a:cs typeface="Times New Roman"/>
              </a:rPr>
              <a:t>di forza </a:t>
            </a:r>
            <a:r>
              <a:rPr sz="1200" spc="-5" dirty="0">
                <a:latin typeface="Times New Roman"/>
                <a:cs typeface="Times New Roman"/>
              </a:rPr>
              <a:t>universale </a:t>
            </a:r>
            <a:r>
              <a:rPr sz="1200" dirty="0">
                <a:latin typeface="Times New Roman"/>
                <a:cs typeface="Times New Roman"/>
              </a:rPr>
              <a:t>di base, e funzionano </a:t>
            </a:r>
            <a:r>
              <a:rPr sz="1200" spc="-5" dirty="0">
                <a:latin typeface="Times New Roman"/>
                <a:cs typeface="Times New Roman"/>
              </a:rPr>
              <a:t>esclusivamente  come indicatori viventi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automatici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presenza,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pressione </a:t>
            </a:r>
            <a:r>
              <a:rPr sz="1200" dirty="0">
                <a:latin typeface="Times New Roman"/>
                <a:cs typeface="Times New Roman"/>
              </a:rPr>
              <a:t>e di velocità. </a:t>
            </a:r>
            <a:r>
              <a:rPr sz="1200" spc="-5" dirty="0">
                <a:latin typeface="Times New Roman"/>
                <a:cs typeface="Times New Roman"/>
              </a:rPr>
              <a:t>Questi barometri </a:t>
            </a:r>
            <a:r>
              <a:rPr sz="1200" dirty="0">
                <a:latin typeface="Times New Roman"/>
                <a:cs typeface="Times New Roman"/>
              </a:rPr>
              <a:t>viventi </a:t>
            </a:r>
            <a:r>
              <a:rPr sz="1200" spc="-5" dirty="0">
                <a:latin typeface="Times New Roman"/>
                <a:cs typeface="Times New Roman"/>
              </a:rPr>
              <a:t>si occupano </a:t>
            </a:r>
            <a:r>
              <a:rPr sz="1200" dirty="0">
                <a:latin typeface="Times New Roman"/>
                <a:cs typeface="Times New Roman"/>
              </a:rPr>
              <a:t>unicamente di  </a:t>
            </a:r>
            <a:r>
              <a:rPr sz="1200" spc="-5" dirty="0">
                <a:latin typeface="Times New Roman"/>
                <a:cs typeface="Times New Roman"/>
              </a:rPr>
              <a:t>registrare automaticamente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precisione lo status di tutte le </a:t>
            </a:r>
            <a:r>
              <a:rPr sz="1200" spc="-5" dirty="0">
                <a:latin typeface="Times New Roman"/>
                <a:cs typeface="Times New Roman"/>
              </a:rPr>
              <a:t>forme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forza-energia. </a:t>
            </a:r>
            <a:r>
              <a:rPr sz="1200" dirty="0">
                <a:latin typeface="Times New Roman"/>
                <a:cs typeface="Times New Roman"/>
              </a:rPr>
              <a:t>Per l’Universo fisico </a:t>
            </a:r>
            <a:r>
              <a:rPr sz="1200" spc="-5" dirty="0">
                <a:latin typeface="Times New Roman"/>
                <a:cs typeface="Times New Roman"/>
              </a:rPr>
              <a:t>essi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quello che </a:t>
            </a:r>
            <a:r>
              <a:rPr sz="1200" dirty="0">
                <a:latin typeface="Times New Roman"/>
                <a:cs typeface="Times New Roman"/>
              </a:rPr>
              <a:t>il  </a:t>
            </a:r>
            <a:r>
              <a:rPr sz="1200" spc="-5" dirty="0">
                <a:latin typeface="Times New Roman"/>
                <a:cs typeface="Times New Roman"/>
              </a:rPr>
              <a:t>vasto meccanismo della </a:t>
            </a:r>
            <a:r>
              <a:rPr sz="1200" dirty="0">
                <a:latin typeface="Times New Roman"/>
                <a:cs typeface="Times New Roman"/>
              </a:rPr>
              <a:t>riflettività è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l’Universo </a:t>
            </a:r>
            <a:r>
              <a:rPr sz="1200" spc="-5" dirty="0">
                <a:latin typeface="Times New Roman"/>
                <a:cs typeface="Times New Roman"/>
              </a:rPr>
              <a:t>mentale.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frandalank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registrano </a:t>
            </a:r>
            <a:r>
              <a:rPr sz="1200" dirty="0">
                <a:latin typeface="Times New Roman"/>
                <a:cs typeface="Times New Roman"/>
              </a:rPr>
              <a:t>il tempo in </a:t>
            </a:r>
            <a:r>
              <a:rPr sz="1200" spc="-5" dirty="0">
                <a:latin typeface="Times New Roman"/>
                <a:cs typeface="Times New Roman"/>
              </a:rPr>
              <a:t>aggiunta alla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presenza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quantitativa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qualitativa dell’energia </a:t>
            </a:r>
            <a:r>
              <a:rPr sz="1200" dirty="0">
                <a:latin typeface="Times New Roman"/>
                <a:cs typeface="Times New Roman"/>
              </a:rPr>
              <a:t>sono chiamati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i="1" spc="-5" dirty="0">
                <a:latin typeface="Times New Roman"/>
                <a:cs typeface="Times New Roman"/>
              </a:rPr>
              <a:t>chronoldek.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5461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(328.7) 29:4.38 </a:t>
            </a:r>
            <a:r>
              <a:rPr sz="1200" spc="-15" dirty="0">
                <a:latin typeface="Times New Roman"/>
                <a:cs typeface="Times New Roman"/>
              </a:rPr>
              <a:t>Io </a:t>
            </a:r>
            <a:r>
              <a:rPr sz="1200" spc="-5" dirty="0">
                <a:latin typeface="Times New Roman"/>
                <a:cs typeface="Times New Roman"/>
              </a:rPr>
              <a:t>riconosco </a:t>
            </a:r>
            <a:r>
              <a:rPr sz="1200" dirty="0">
                <a:latin typeface="Times New Roman"/>
                <a:cs typeface="Times New Roman"/>
              </a:rPr>
              <a:t>che i </a:t>
            </a:r>
            <a:r>
              <a:rPr sz="1200" spc="-5" dirty="0">
                <a:latin typeface="Times New Roman"/>
                <a:cs typeface="Times New Roman"/>
              </a:rPr>
              <a:t>frandalank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intelligenti, </a:t>
            </a:r>
            <a:r>
              <a:rPr sz="1200" dirty="0">
                <a:latin typeface="Times New Roman"/>
                <a:cs typeface="Times New Roman"/>
              </a:rPr>
              <a:t>ma non </a:t>
            </a:r>
            <a:r>
              <a:rPr sz="1200" spc="-5" dirty="0">
                <a:latin typeface="Times New Roman"/>
                <a:cs typeface="Times New Roman"/>
              </a:rPr>
              <a:t>posso classificarli </a:t>
            </a:r>
            <a:r>
              <a:rPr sz="1200" dirty="0">
                <a:latin typeface="Times New Roman"/>
                <a:cs typeface="Times New Roman"/>
              </a:rPr>
              <a:t>altrimenti che </a:t>
            </a:r>
            <a:r>
              <a:rPr sz="1200" spc="-5" dirty="0">
                <a:latin typeface="Times New Roman"/>
                <a:cs typeface="Times New Roman"/>
              </a:rPr>
              <a:t>macchine viventi.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solo modo  in cui </a:t>
            </a:r>
            <a:r>
              <a:rPr sz="1200" spc="-5" dirty="0">
                <a:latin typeface="Times New Roman"/>
                <a:cs typeface="Times New Roman"/>
              </a:rPr>
              <a:t>posso aiutarvi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comprendere questi </a:t>
            </a:r>
            <a:r>
              <a:rPr sz="1200" dirty="0">
                <a:latin typeface="Times New Roman"/>
                <a:cs typeface="Times New Roman"/>
              </a:rPr>
              <a:t>meccanismi </a:t>
            </a:r>
            <a:r>
              <a:rPr sz="1200" spc="-5" dirty="0">
                <a:latin typeface="Times New Roman"/>
                <a:cs typeface="Times New Roman"/>
              </a:rPr>
              <a:t>viventi </a:t>
            </a:r>
            <a:r>
              <a:rPr sz="1200" dirty="0">
                <a:latin typeface="Times New Roman"/>
                <a:cs typeface="Times New Roman"/>
              </a:rPr>
              <a:t>è di </a:t>
            </a:r>
            <a:r>
              <a:rPr sz="1200" spc="-5" dirty="0">
                <a:latin typeface="Times New Roman"/>
                <a:cs typeface="Times New Roman"/>
              </a:rPr>
              <a:t>compararli </a:t>
            </a:r>
            <a:r>
              <a:rPr sz="1200" dirty="0">
                <a:latin typeface="Times New Roman"/>
                <a:cs typeface="Times New Roman"/>
              </a:rPr>
              <a:t>ai vostri dispositivi </a:t>
            </a:r>
            <a:r>
              <a:rPr sz="1200" spc="-5" dirty="0">
                <a:latin typeface="Times New Roman"/>
                <a:cs typeface="Times New Roman"/>
              </a:rPr>
              <a:t>meccanici che operano con </a:t>
            </a:r>
            <a:r>
              <a:rPr sz="1200" dirty="0">
                <a:latin typeface="Times New Roman"/>
                <a:cs typeface="Times New Roman"/>
              </a:rPr>
              <a:t>una  </a:t>
            </a:r>
            <a:r>
              <a:rPr sz="1200" spc="-5" dirty="0">
                <a:latin typeface="Times New Roman"/>
                <a:cs typeface="Times New Roman"/>
              </a:rPr>
              <a:t>precisione ed esattezza quasi </a:t>
            </a:r>
            <a:r>
              <a:rPr sz="1200" dirty="0">
                <a:latin typeface="Times New Roman"/>
                <a:cs typeface="Times New Roman"/>
              </a:rPr>
              <a:t>simili </a:t>
            </a:r>
            <a:r>
              <a:rPr sz="1200" spc="-5" dirty="0">
                <a:latin typeface="Times New Roman"/>
                <a:cs typeface="Times New Roman"/>
              </a:rPr>
              <a:t>all’intelligenza. Quindi, </a:t>
            </a:r>
            <a:r>
              <a:rPr sz="1200" dirty="0">
                <a:latin typeface="Times New Roman"/>
                <a:cs typeface="Times New Roman"/>
              </a:rPr>
              <a:t>se volete farvi </a:t>
            </a:r>
            <a:r>
              <a:rPr sz="1200" spc="-5" dirty="0">
                <a:latin typeface="Times New Roman"/>
                <a:cs typeface="Times New Roman"/>
              </a:rPr>
              <a:t>un’idea </a:t>
            </a:r>
            <a:r>
              <a:rPr sz="1200" dirty="0">
                <a:latin typeface="Times New Roman"/>
                <a:cs typeface="Times New Roman"/>
              </a:rPr>
              <a:t>di questi </a:t>
            </a:r>
            <a:r>
              <a:rPr sz="1200" spc="-5" dirty="0">
                <a:latin typeface="Times New Roman"/>
                <a:cs typeface="Times New Roman"/>
              </a:rPr>
              <a:t>esseri, </a:t>
            </a:r>
            <a:r>
              <a:rPr sz="1200" dirty="0">
                <a:latin typeface="Times New Roman"/>
                <a:cs typeface="Times New Roman"/>
              </a:rPr>
              <a:t>fate </a:t>
            </a:r>
            <a:r>
              <a:rPr sz="1200" spc="-5" dirty="0">
                <a:latin typeface="Times New Roman"/>
                <a:cs typeface="Times New Roman"/>
              </a:rPr>
              <a:t>appello alla </a:t>
            </a:r>
            <a:r>
              <a:rPr sz="1200" spc="5" dirty="0">
                <a:latin typeface="Times New Roman"/>
                <a:cs typeface="Times New Roman"/>
              </a:rPr>
              <a:t>vostra  </a:t>
            </a:r>
            <a:r>
              <a:rPr sz="1200" spc="-5" dirty="0">
                <a:latin typeface="Times New Roman"/>
                <a:cs typeface="Times New Roman"/>
              </a:rPr>
              <a:t>immaginazione fino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riconoscere che </a:t>
            </a:r>
            <a:r>
              <a:rPr sz="1200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grande Universo ci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effettivamente dei meccanismi </a:t>
            </a:r>
            <a:r>
              <a:rPr sz="1200" dirty="0">
                <a:latin typeface="Times New Roman"/>
                <a:cs typeface="Times New Roman"/>
              </a:rPr>
              <a:t>(entità) </a:t>
            </a:r>
            <a:r>
              <a:rPr sz="1200" spc="-5" dirty="0">
                <a:latin typeface="Times New Roman"/>
                <a:cs typeface="Times New Roman"/>
              </a:rPr>
              <a:t>intelligenti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i="1" spc="-5" dirty="0">
                <a:latin typeface="Times New Roman"/>
                <a:cs typeface="Times New Roman"/>
              </a:rPr>
              <a:t>viventi </a:t>
            </a:r>
            <a:r>
              <a:rPr sz="1200" spc="-5" dirty="0">
                <a:latin typeface="Times New Roman"/>
                <a:cs typeface="Times New Roman"/>
              </a:rPr>
              <a:t>che  </a:t>
            </a:r>
            <a:r>
              <a:rPr sz="1200" dirty="0">
                <a:latin typeface="Times New Roman"/>
                <a:cs typeface="Times New Roman"/>
              </a:rPr>
              <a:t>possono </a:t>
            </a:r>
            <a:r>
              <a:rPr sz="1200" spc="-5" dirty="0">
                <a:latin typeface="Times New Roman"/>
                <a:cs typeface="Times New Roman"/>
              </a:rPr>
              <a:t>svolgere </a:t>
            </a:r>
            <a:r>
              <a:rPr sz="1200" dirty="0">
                <a:latin typeface="Times New Roman"/>
                <a:cs typeface="Times New Roman"/>
              </a:rPr>
              <a:t>i compiti più </a:t>
            </a:r>
            <a:r>
              <a:rPr sz="1200" spc="-5" dirty="0">
                <a:latin typeface="Times New Roman"/>
                <a:cs typeface="Times New Roman"/>
              </a:rPr>
              <a:t>complessi, che comportano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calcoli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stupefacenti, con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massima delicatezza ed </a:t>
            </a:r>
            <a:r>
              <a:rPr sz="1200" dirty="0">
                <a:latin typeface="Times New Roman"/>
                <a:cs typeface="Times New Roman"/>
              </a:rPr>
              <a:t>accuratezza, </a:t>
            </a:r>
            <a:r>
              <a:rPr sz="1200" spc="-5" dirty="0">
                <a:latin typeface="Times New Roman"/>
                <a:cs typeface="Times New Roman"/>
              </a:rPr>
              <a:t>che  raggiunge l’ultimità della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precisione.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57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576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4858"/>
            <a:ext cx="8124825" cy="413702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76200">
              <a:lnSpc>
                <a:spcPct val="100000"/>
              </a:lnSpc>
              <a:spcBef>
                <a:spcPts val="95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5. </a:t>
            </a:r>
            <a:r>
              <a:rPr sz="1600" b="1" spc="-10" dirty="0">
                <a:solidFill>
                  <a:srgbClr val="1F487C"/>
                </a:solidFill>
                <a:latin typeface="Times New Roman"/>
                <a:cs typeface="Times New Roman"/>
              </a:rPr>
              <a:t>Gli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Organizzatori di Forza</a:t>
            </a: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 Maestri</a:t>
            </a:r>
            <a:endParaRPr sz="1600">
              <a:latin typeface="Times New Roman"/>
              <a:cs typeface="Times New Roman"/>
            </a:endParaRPr>
          </a:p>
          <a:p>
            <a:pPr marL="76200" marR="314960">
              <a:lnSpc>
                <a:spcPts val="1380"/>
              </a:lnSpc>
              <a:spcBef>
                <a:spcPts val="141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(329.1) 29:5.1 </a:t>
            </a:r>
            <a:r>
              <a:rPr sz="1200" spc="-5" dirty="0">
                <a:latin typeface="Times New Roman"/>
                <a:cs typeface="Times New Roman"/>
              </a:rPr>
              <a:t>Gli organizzatori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forza risiedono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Paradiso,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funzionano </a:t>
            </a:r>
            <a:r>
              <a:rPr sz="1200" dirty="0">
                <a:latin typeface="Times New Roman"/>
                <a:cs typeface="Times New Roman"/>
              </a:rPr>
              <a:t>in tutto l’Universo </a:t>
            </a:r>
            <a:r>
              <a:rPr sz="1200" spc="-5" dirty="0">
                <a:latin typeface="Times New Roman"/>
                <a:cs typeface="Times New Roman"/>
              </a:rPr>
              <a:t>maestro </a:t>
            </a:r>
            <a:r>
              <a:rPr sz="1200" dirty="0">
                <a:latin typeface="Times New Roman"/>
                <a:cs typeface="Times New Roman"/>
              </a:rPr>
              <a:t>e più </a:t>
            </a:r>
            <a:r>
              <a:rPr sz="1200" spc="-5" dirty="0">
                <a:latin typeface="Times New Roman"/>
                <a:cs typeface="Times New Roman"/>
              </a:rPr>
              <a:t>particolarmente nei  </a:t>
            </a:r>
            <a:r>
              <a:rPr sz="1200" dirty="0">
                <a:latin typeface="Times New Roman"/>
                <a:cs typeface="Times New Roman"/>
              </a:rPr>
              <a:t>domini dello spazio non </a:t>
            </a:r>
            <a:r>
              <a:rPr sz="1200" spc="-5" dirty="0">
                <a:latin typeface="Times New Roman"/>
                <a:cs typeface="Times New Roman"/>
              </a:rPr>
              <a:t>organizzato. Questi esseri straordinari </a:t>
            </a:r>
            <a:r>
              <a:rPr sz="1200" dirty="0">
                <a:latin typeface="Times New Roman"/>
                <a:cs typeface="Times New Roman"/>
              </a:rPr>
              <a:t>non sono né </a:t>
            </a:r>
            <a:r>
              <a:rPr sz="1200" spc="-5" dirty="0">
                <a:latin typeface="Times New Roman"/>
                <a:cs typeface="Times New Roman"/>
              </a:rPr>
              <a:t>creatori </a:t>
            </a:r>
            <a:r>
              <a:rPr sz="1200" dirty="0">
                <a:latin typeface="Times New Roman"/>
                <a:cs typeface="Times New Roman"/>
              </a:rPr>
              <a:t>né </a:t>
            </a:r>
            <a:r>
              <a:rPr sz="1200" spc="-5" dirty="0">
                <a:latin typeface="Times New Roman"/>
                <a:cs typeface="Times New Roman"/>
              </a:rPr>
              <a:t>creature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comprendono </a:t>
            </a:r>
            <a:r>
              <a:rPr sz="1200" dirty="0">
                <a:latin typeface="Times New Roman"/>
                <a:cs typeface="Times New Roman"/>
              </a:rPr>
              <a:t>due </a:t>
            </a:r>
            <a:r>
              <a:rPr sz="1200" spc="-5" dirty="0">
                <a:latin typeface="Times New Roman"/>
                <a:cs typeface="Times New Roman"/>
              </a:rPr>
              <a:t>grandi  categorie </a:t>
            </a:r>
            <a:r>
              <a:rPr sz="1200" dirty="0">
                <a:latin typeface="Times New Roman"/>
                <a:cs typeface="Times New Roman"/>
              </a:rPr>
              <a:t>di servizio: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00">
              <a:latin typeface="Times New Roman"/>
              <a:cs typeface="Times New Roman"/>
            </a:endParaRPr>
          </a:p>
          <a:p>
            <a:pPr marL="533400">
              <a:lnSpc>
                <a:spcPct val="1000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(329.2) 29:5.2 </a:t>
            </a:r>
            <a:r>
              <a:rPr sz="1200" dirty="0">
                <a:latin typeface="Times New Roman"/>
                <a:cs typeface="Times New Roman"/>
              </a:rPr>
              <a:t>1. </a:t>
            </a:r>
            <a:r>
              <a:rPr sz="1200" spc="-5" dirty="0">
                <a:latin typeface="Times New Roman"/>
                <a:cs typeface="Times New Roman"/>
              </a:rPr>
              <a:t>Organizzatori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Forza Maestri </a:t>
            </a:r>
            <a:r>
              <a:rPr sz="1200" dirty="0">
                <a:latin typeface="Times New Roman"/>
                <a:cs typeface="Times New Roman"/>
              </a:rPr>
              <a:t>Primari</a:t>
            </a:r>
            <a:r>
              <a:rPr sz="1200" spc="-1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Eventuati.</a:t>
            </a:r>
            <a:endParaRPr sz="1200">
              <a:latin typeface="Times New Roman"/>
              <a:cs typeface="Times New Roman"/>
            </a:endParaRPr>
          </a:p>
          <a:p>
            <a:pPr marL="533400">
              <a:lnSpc>
                <a:spcPct val="100000"/>
              </a:lnSpc>
              <a:spcBef>
                <a:spcPts val="134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(329.3) 29:5.3 </a:t>
            </a:r>
            <a:r>
              <a:rPr sz="1200" dirty="0">
                <a:latin typeface="Times New Roman"/>
                <a:cs typeface="Times New Roman"/>
              </a:rPr>
              <a:t>2. </a:t>
            </a:r>
            <a:r>
              <a:rPr sz="1200" spc="-5" dirty="0">
                <a:latin typeface="Times New Roman"/>
                <a:cs typeface="Times New Roman"/>
              </a:rPr>
              <a:t>Organizzatori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Forza Maestri Trascendentali</a:t>
            </a:r>
            <a:r>
              <a:rPr sz="1200" spc="-1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Associati.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50">
              <a:latin typeface="Times New Roman"/>
              <a:cs typeface="Times New Roman"/>
            </a:endParaRPr>
          </a:p>
          <a:p>
            <a:pPr marL="76200" marR="68580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(329.4) 29:5.4 </a:t>
            </a:r>
            <a:r>
              <a:rPr sz="1200" spc="-5" dirty="0">
                <a:latin typeface="Times New Roman"/>
                <a:cs typeface="Times New Roman"/>
              </a:rPr>
              <a:t>Questi </a:t>
            </a:r>
            <a:r>
              <a:rPr sz="1200" dirty="0">
                <a:latin typeface="Times New Roman"/>
                <a:cs typeface="Times New Roman"/>
              </a:rPr>
              <a:t>due </a:t>
            </a:r>
            <a:r>
              <a:rPr sz="1200" spc="-5" dirty="0">
                <a:latin typeface="Times New Roman"/>
                <a:cs typeface="Times New Roman"/>
              </a:rPr>
              <a:t>potenti </a:t>
            </a:r>
            <a:r>
              <a:rPr sz="1200" dirty="0">
                <a:latin typeface="Times New Roman"/>
                <a:cs typeface="Times New Roman"/>
              </a:rPr>
              <a:t>ordini di </a:t>
            </a:r>
            <a:r>
              <a:rPr sz="1200" spc="-5" dirty="0">
                <a:latin typeface="Times New Roman"/>
                <a:cs typeface="Times New Roman"/>
              </a:rPr>
              <a:t>manipolatori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forza primordiale operano esclusivamente </a:t>
            </a:r>
            <a:r>
              <a:rPr sz="1200" dirty="0">
                <a:latin typeface="Times New Roman"/>
                <a:cs typeface="Times New Roman"/>
              </a:rPr>
              <a:t>sotto la </a:t>
            </a:r>
            <a:r>
              <a:rPr sz="1200" spc="-5" dirty="0">
                <a:latin typeface="Times New Roman"/>
                <a:cs typeface="Times New Roman"/>
              </a:rPr>
              <a:t>supervisione degli  Architetti dell’Universo Maestro, ed attualmente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svolgono un’attività </a:t>
            </a:r>
            <a:r>
              <a:rPr sz="1200" dirty="0">
                <a:latin typeface="Times New Roman"/>
                <a:cs typeface="Times New Roman"/>
              </a:rPr>
              <a:t>molto estesa </a:t>
            </a:r>
            <a:r>
              <a:rPr sz="1200" spc="-5" dirty="0">
                <a:latin typeface="Times New Roman"/>
                <a:cs typeface="Times New Roman"/>
              </a:rPr>
              <a:t>all’interno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confini del grande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Universo.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167640">
              <a:lnSpc>
                <a:spcPct val="959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(329.5) 29:5.5 </a:t>
            </a:r>
            <a:r>
              <a:rPr sz="1200" spc="-5" dirty="0">
                <a:latin typeface="Times New Roman"/>
                <a:cs typeface="Times New Roman"/>
              </a:rPr>
              <a:t>Gli Organizzatori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Forza Maestri </a:t>
            </a:r>
            <a:r>
              <a:rPr sz="1200" dirty="0">
                <a:latin typeface="Times New Roman"/>
                <a:cs typeface="Times New Roman"/>
              </a:rPr>
              <a:t>Primari sono i </a:t>
            </a:r>
            <a:r>
              <a:rPr sz="1200" spc="-5" dirty="0">
                <a:latin typeface="Times New Roman"/>
                <a:cs typeface="Times New Roman"/>
              </a:rPr>
              <a:t>manipolatori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forze spaziali primordiali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basilari dell’Assoluto  Non Qualificato; sono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creatori delle </a:t>
            </a:r>
            <a:r>
              <a:rPr sz="1200" dirty="0">
                <a:latin typeface="Times New Roman"/>
                <a:cs typeface="Times New Roman"/>
              </a:rPr>
              <a:t>nebulose. Essi sono </a:t>
            </a:r>
            <a:r>
              <a:rPr sz="1200" spc="-5" dirty="0">
                <a:latin typeface="Times New Roman"/>
                <a:cs typeface="Times New Roman"/>
              </a:rPr>
              <a:t>gli stimolatori viventi dei cicloni d’energia dello spazio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gli  organizzatori ed orientatori </a:t>
            </a:r>
            <a:r>
              <a:rPr sz="1200" dirty="0">
                <a:latin typeface="Times New Roman"/>
                <a:cs typeface="Times New Roman"/>
              </a:rPr>
              <a:t>iniziali di </a:t>
            </a:r>
            <a:r>
              <a:rPr sz="1200" spc="-5" dirty="0">
                <a:latin typeface="Times New Roman"/>
                <a:cs typeface="Times New Roman"/>
              </a:rPr>
              <a:t>queste gigantesche </a:t>
            </a:r>
            <a:r>
              <a:rPr sz="1200" dirty="0">
                <a:latin typeface="Times New Roman"/>
                <a:cs typeface="Times New Roman"/>
              </a:rPr>
              <a:t>manifestazioni. Questi </a:t>
            </a:r>
            <a:r>
              <a:rPr sz="1200" spc="-5" dirty="0">
                <a:latin typeface="Times New Roman"/>
                <a:cs typeface="Times New Roman"/>
              </a:rPr>
              <a:t>organizzatori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forza trasmutano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i="1" spc="-5" dirty="0">
                <a:latin typeface="Times New Roman"/>
                <a:cs typeface="Times New Roman"/>
              </a:rPr>
              <a:t>forza  primordiale </a:t>
            </a:r>
            <a:r>
              <a:rPr sz="1200" spc="-5" dirty="0">
                <a:latin typeface="Times New Roman"/>
                <a:cs typeface="Times New Roman"/>
              </a:rPr>
              <a:t>(preenergia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rispondente alla gravità diretta del Paradiso) </a:t>
            </a:r>
            <a:r>
              <a:rPr sz="1200" spc="5" dirty="0">
                <a:latin typeface="Times New Roman"/>
                <a:cs typeface="Times New Roman"/>
              </a:rPr>
              <a:t>in </a:t>
            </a:r>
            <a:r>
              <a:rPr sz="1200" i="1" spc="-5" dirty="0">
                <a:latin typeface="Times New Roman"/>
                <a:cs typeface="Times New Roman"/>
              </a:rPr>
              <a:t>energia </a:t>
            </a:r>
            <a:r>
              <a:rPr sz="1200" spc="-5" dirty="0">
                <a:latin typeface="Times New Roman"/>
                <a:cs typeface="Times New Roman"/>
              </a:rPr>
              <a:t>primaria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i="1" dirty="0">
                <a:latin typeface="Times New Roman"/>
                <a:cs typeface="Times New Roman"/>
              </a:rPr>
              <a:t>poderosa, </a:t>
            </a:r>
            <a:r>
              <a:rPr sz="1200" spc="-5" dirty="0">
                <a:latin typeface="Times New Roman"/>
                <a:cs typeface="Times New Roman"/>
              </a:rPr>
              <a:t>energia che si </a:t>
            </a:r>
            <a:r>
              <a:rPr sz="1200" dirty="0">
                <a:latin typeface="Times New Roman"/>
                <a:cs typeface="Times New Roman"/>
              </a:rPr>
              <a:t>trasmuta  </a:t>
            </a:r>
            <a:r>
              <a:rPr sz="1200" spc="-5" dirty="0">
                <a:latin typeface="Times New Roman"/>
                <a:cs typeface="Times New Roman"/>
              </a:rPr>
              <a:t>dall’attrazione esclusiva dell’Assoluto Non Qualificato all’attrazione </a:t>
            </a:r>
            <a:r>
              <a:rPr sz="1200" dirty="0">
                <a:latin typeface="Times New Roman"/>
                <a:cs typeface="Times New Roman"/>
              </a:rPr>
              <a:t>di gravità </a:t>
            </a:r>
            <a:r>
              <a:rPr sz="1200" spc="-5" dirty="0">
                <a:latin typeface="Times New Roman"/>
                <a:cs typeface="Times New Roman"/>
              </a:rPr>
              <a:t>dell’Isola del </a:t>
            </a:r>
            <a:r>
              <a:rPr sz="1200" dirty="0">
                <a:latin typeface="Times New Roman"/>
                <a:cs typeface="Times New Roman"/>
              </a:rPr>
              <a:t>Paradiso.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conseguenza </a:t>
            </a:r>
            <a:r>
              <a:rPr sz="1200" dirty="0">
                <a:latin typeface="Times New Roman"/>
                <a:cs typeface="Times New Roman"/>
              </a:rPr>
              <a:t>di ciò </a:t>
            </a:r>
            <a:r>
              <a:rPr sz="1200" spc="-5" dirty="0">
                <a:latin typeface="Times New Roman"/>
                <a:cs typeface="Times New Roman"/>
              </a:rPr>
              <a:t>gli  succedono gli organizzatori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forza associati, </a:t>
            </a:r>
            <a:r>
              <a:rPr sz="1200" dirty="0">
                <a:latin typeface="Times New Roman"/>
                <a:cs typeface="Times New Roman"/>
              </a:rPr>
              <a:t>i quali continuano il </a:t>
            </a:r>
            <a:r>
              <a:rPr sz="1200" spc="-5" dirty="0">
                <a:latin typeface="Times New Roman"/>
                <a:cs typeface="Times New Roman"/>
              </a:rPr>
              <a:t>processo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trasmutazione dell’energia dallo stadio </a:t>
            </a:r>
            <a:r>
              <a:rPr sz="1200" dirty="0">
                <a:latin typeface="Times New Roman"/>
                <a:cs typeface="Times New Roman"/>
              </a:rPr>
              <a:t>primario a  </a:t>
            </a:r>
            <a:r>
              <a:rPr sz="1200" spc="-5" dirty="0">
                <a:latin typeface="Times New Roman"/>
                <a:cs typeface="Times New Roman"/>
              </a:rPr>
              <a:t>quello secondario </a:t>
            </a:r>
            <a:r>
              <a:rPr sz="1200" dirty="0">
                <a:latin typeface="Times New Roman"/>
                <a:cs typeface="Times New Roman"/>
              </a:rPr>
              <a:t>o stadio di </a:t>
            </a:r>
            <a:r>
              <a:rPr sz="1200" i="1" spc="-5" dirty="0">
                <a:latin typeface="Times New Roman"/>
                <a:cs typeface="Times New Roman"/>
              </a:rPr>
              <a:t>energia</a:t>
            </a:r>
            <a:r>
              <a:rPr sz="1200" i="1" spc="1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gravitazionale.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50">
              <a:latin typeface="Times New Roman"/>
              <a:cs typeface="Times New Roman"/>
            </a:endParaRPr>
          </a:p>
          <a:p>
            <a:pPr marL="76200" marR="48450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(329.6) 29:5.6 </a:t>
            </a:r>
            <a:r>
              <a:rPr sz="1200" spc="-5" dirty="0">
                <a:latin typeface="Times New Roman"/>
                <a:cs typeface="Times New Roman"/>
              </a:rPr>
              <a:t>Al completamento </a:t>
            </a:r>
            <a:r>
              <a:rPr sz="1200" dirty="0">
                <a:latin typeface="Times New Roman"/>
                <a:cs typeface="Times New Roman"/>
              </a:rPr>
              <a:t>dei piani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la creazione di un </a:t>
            </a:r>
            <a:r>
              <a:rPr sz="1200" spc="-5" dirty="0">
                <a:latin typeface="Times New Roman"/>
                <a:cs typeface="Times New Roman"/>
              </a:rPr>
              <a:t>Universo locale, segnalato dall’arrivo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Figlio Creatore, gli  Organizzatori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Forza Maestri Associati </a:t>
            </a:r>
            <a:r>
              <a:rPr sz="1200" dirty="0">
                <a:latin typeface="Times New Roman"/>
                <a:cs typeface="Times New Roman"/>
              </a:rPr>
              <a:t>cedono il posto </a:t>
            </a:r>
            <a:r>
              <a:rPr sz="1200" spc="-5" dirty="0">
                <a:latin typeface="Times New Roman"/>
                <a:cs typeface="Times New Roman"/>
              </a:rPr>
              <a:t>agli </a:t>
            </a:r>
            <a:r>
              <a:rPr sz="1200" dirty="0">
                <a:latin typeface="Times New Roman"/>
                <a:cs typeface="Times New Roman"/>
              </a:rPr>
              <a:t>ordini dei </a:t>
            </a:r>
            <a:r>
              <a:rPr sz="1200" spc="-5" dirty="0">
                <a:latin typeface="Times New Roman"/>
                <a:cs typeface="Times New Roman"/>
              </a:rPr>
              <a:t>direttori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potere operanti </a:t>
            </a:r>
            <a:r>
              <a:rPr sz="1200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Superuniverso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57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577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072120" cy="144018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63500" marR="89535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giurisdizione astronomica. Ma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assenza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tali </a:t>
            </a:r>
            <a:r>
              <a:rPr sz="1200" dirty="0">
                <a:latin typeface="Times New Roman"/>
                <a:cs typeface="Times New Roman"/>
              </a:rPr>
              <a:t>piani, </a:t>
            </a:r>
            <a:r>
              <a:rPr sz="1200" spc="-5" dirty="0">
                <a:latin typeface="Times New Roman"/>
                <a:cs typeface="Times New Roman"/>
              </a:rPr>
              <a:t>gli organizzatori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forza associati continuano indefinitamente ad </a:t>
            </a:r>
            <a:r>
              <a:rPr sz="1200" dirty="0">
                <a:latin typeface="Times New Roman"/>
                <a:cs typeface="Times New Roman"/>
              </a:rPr>
              <a:t>occuparsi  di queste </a:t>
            </a:r>
            <a:r>
              <a:rPr sz="1200" spc="-5" dirty="0">
                <a:latin typeface="Times New Roman"/>
                <a:cs typeface="Times New Roman"/>
              </a:rPr>
              <a:t>creazioni materiali, come fanno attualmente nello </a:t>
            </a:r>
            <a:r>
              <a:rPr sz="1200" dirty="0">
                <a:latin typeface="Times New Roman"/>
                <a:cs typeface="Times New Roman"/>
              </a:rPr>
              <a:t>spazio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esterno.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558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(329.7) 29:5.7 </a:t>
            </a:r>
            <a:r>
              <a:rPr sz="1200" spc="-5" dirty="0">
                <a:latin typeface="Times New Roman"/>
                <a:cs typeface="Times New Roman"/>
              </a:rPr>
              <a:t>Gli Organizzatori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Forza Maestri </a:t>
            </a:r>
            <a:r>
              <a:rPr sz="1200" dirty="0">
                <a:latin typeface="Times New Roman"/>
                <a:cs typeface="Times New Roman"/>
              </a:rPr>
              <a:t>resistono a </a:t>
            </a:r>
            <a:r>
              <a:rPr sz="1200" spc="-5" dirty="0">
                <a:latin typeface="Times New Roman"/>
                <a:cs typeface="Times New Roman"/>
              </a:rPr>
              <a:t>temperature </a:t>
            </a:r>
            <a:r>
              <a:rPr sz="1200" dirty="0">
                <a:latin typeface="Times New Roman"/>
                <a:cs typeface="Times New Roman"/>
              </a:rPr>
              <a:t>e funzionano in condizioni </a:t>
            </a:r>
            <a:r>
              <a:rPr sz="1200" spc="-5" dirty="0">
                <a:latin typeface="Times New Roman"/>
                <a:cs typeface="Times New Roman"/>
              </a:rPr>
              <a:t>fisiche che </a:t>
            </a:r>
            <a:r>
              <a:rPr sz="1200" dirty="0">
                <a:latin typeface="Times New Roman"/>
                <a:cs typeface="Times New Roman"/>
              </a:rPr>
              <a:t>sarebbero </a:t>
            </a:r>
            <a:r>
              <a:rPr sz="1200" spc="-5" dirty="0">
                <a:latin typeface="Times New Roman"/>
                <a:cs typeface="Times New Roman"/>
              </a:rPr>
              <a:t>intollerabili  anche </a:t>
            </a:r>
            <a:r>
              <a:rPr sz="1200" dirty="0">
                <a:latin typeface="Times New Roman"/>
                <a:cs typeface="Times New Roman"/>
              </a:rPr>
              <a:t>per i </a:t>
            </a:r>
            <a:r>
              <a:rPr sz="1200" spc="-5" dirty="0">
                <a:latin typeface="Times New Roman"/>
                <a:cs typeface="Times New Roman"/>
              </a:rPr>
              <a:t>versatili centri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potere ed </a:t>
            </a:r>
            <a:r>
              <a:rPr sz="1200" dirty="0">
                <a:latin typeface="Times New Roman"/>
                <a:cs typeface="Times New Roman"/>
              </a:rPr>
              <a:t>i controllori </a:t>
            </a:r>
            <a:r>
              <a:rPr sz="1200" spc="-5" dirty="0">
                <a:latin typeface="Times New Roman"/>
                <a:cs typeface="Times New Roman"/>
              </a:rPr>
              <a:t>fisici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Orvonton. </a:t>
            </a:r>
            <a:r>
              <a:rPr sz="1200" dirty="0">
                <a:latin typeface="Times New Roman"/>
                <a:cs typeface="Times New Roman"/>
              </a:rPr>
              <a:t>I soli </a:t>
            </a:r>
            <a:r>
              <a:rPr sz="1200" spc="-5" dirty="0">
                <a:latin typeface="Times New Roman"/>
                <a:cs typeface="Times New Roman"/>
              </a:rPr>
              <a:t>altri </a:t>
            </a:r>
            <a:r>
              <a:rPr sz="1200" dirty="0">
                <a:latin typeface="Times New Roman"/>
                <a:cs typeface="Times New Roman"/>
              </a:rPr>
              <a:t>tipi di </a:t>
            </a:r>
            <a:r>
              <a:rPr sz="1200" spc="-5" dirty="0">
                <a:latin typeface="Times New Roman"/>
                <a:cs typeface="Times New Roman"/>
              </a:rPr>
              <a:t>esseri rivelati capaci </a:t>
            </a:r>
            <a:r>
              <a:rPr sz="1200" dirty="0">
                <a:latin typeface="Times New Roman"/>
                <a:cs typeface="Times New Roman"/>
              </a:rPr>
              <a:t>di operare in questi  </a:t>
            </a:r>
            <a:r>
              <a:rPr sz="1200" spc="-5" dirty="0">
                <a:latin typeface="Times New Roman"/>
                <a:cs typeface="Times New Roman"/>
              </a:rPr>
              <a:t>regni </a:t>
            </a:r>
            <a:r>
              <a:rPr sz="1200" dirty="0">
                <a:latin typeface="Times New Roman"/>
                <a:cs typeface="Times New Roman"/>
              </a:rPr>
              <a:t>dello spazio esterno sono i </a:t>
            </a:r>
            <a:r>
              <a:rPr sz="1200" spc="-5" dirty="0">
                <a:latin typeface="Times New Roman"/>
                <a:cs typeface="Times New Roman"/>
              </a:rPr>
              <a:t>Messaggeri Solitari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Spiriti </a:t>
            </a:r>
            <a:r>
              <a:rPr sz="1200" spc="-5" dirty="0">
                <a:latin typeface="Times New Roman"/>
                <a:cs typeface="Times New Roman"/>
              </a:rPr>
              <a:t>Trinitari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Ispirati.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00">
              <a:latin typeface="Times New Roman"/>
              <a:cs typeface="Times New Roman"/>
            </a:endParaRPr>
          </a:p>
          <a:p>
            <a:pPr marL="63500">
              <a:lnSpc>
                <a:spcPct val="1000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(329.8) 29:5.8 </a:t>
            </a:r>
            <a:r>
              <a:rPr sz="1200" spc="-5" dirty="0">
                <a:latin typeface="Times New Roman"/>
                <a:cs typeface="Times New Roman"/>
              </a:rPr>
              <a:t>[Patrocinato </a:t>
            </a:r>
            <a:r>
              <a:rPr sz="1200" dirty="0">
                <a:latin typeface="Times New Roman"/>
                <a:cs typeface="Times New Roman"/>
              </a:rPr>
              <a:t>da un </a:t>
            </a:r>
            <a:r>
              <a:rPr sz="1200" spc="-5" dirty="0">
                <a:latin typeface="Times New Roman"/>
                <a:cs typeface="Times New Roman"/>
              </a:rPr>
              <a:t>Censore Universale agente per autorità degli </a:t>
            </a:r>
            <a:r>
              <a:rPr sz="1200" dirty="0">
                <a:latin typeface="Times New Roman"/>
                <a:cs typeface="Times New Roman"/>
              </a:rPr>
              <a:t>Antichi dei </a:t>
            </a:r>
            <a:r>
              <a:rPr sz="1200" spc="-5" dirty="0">
                <a:latin typeface="Times New Roman"/>
                <a:cs typeface="Times New Roman"/>
              </a:rPr>
              <a:t>Giorni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-1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Uversa.]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57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578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spc="-5" dirty="0">
                <a:solidFill>
                  <a:srgbClr val="C00000"/>
                </a:solidFill>
                <a:latin typeface="Times New Roman"/>
                <a:cs typeface="Times New Roman"/>
              </a:rPr>
              <a:t>L’Universo Centrale </a:t>
            </a:r>
            <a:r>
              <a:rPr sz="1500" dirty="0">
                <a:solidFill>
                  <a:srgbClr val="C00000"/>
                </a:solidFill>
                <a:latin typeface="Times New Roman"/>
                <a:cs typeface="Times New Roman"/>
              </a:rPr>
              <a:t>e i</a:t>
            </a:r>
            <a:r>
              <a:rPr sz="1500" spc="-1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spc="-5" dirty="0">
                <a:solidFill>
                  <a:srgbClr val="C00000"/>
                </a:solidFill>
                <a:latin typeface="Times New Roman"/>
                <a:cs typeface="Times New Roman"/>
              </a:rPr>
              <a:t>Superuniversi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>
            <a:spLocks noGrp="1"/>
          </p:cNvSpPr>
          <p:nvPr>
            <p:ph type="title"/>
          </p:nvPr>
        </p:nvSpPr>
        <p:spPr>
          <a:xfrm>
            <a:off x="528319" y="508761"/>
            <a:ext cx="5828665" cy="36068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2200" b="1" spc="-5" dirty="0">
                <a:solidFill>
                  <a:srgbClr val="933634"/>
                </a:solidFill>
                <a:latin typeface="Times New Roman"/>
                <a:cs typeface="Times New Roman"/>
              </a:rPr>
              <a:t>Fascicolo </a:t>
            </a:r>
            <a:r>
              <a:rPr sz="2200" b="1" dirty="0">
                <a:solidFill>
                  <a:srgbClr val="933634"/>
                </a:solidFill>
                <a:latin typeface="Times New Roman"/>
                <a:cs typeface="Times New Roman"/>
              </a:rPr>
              <a:t>30: </a:t>
            </a:r>
            <a:r>
              <a:rPr sz="2200" b="1" spc="-5" dirty="0">
                <a:solidFill>
                  <a:srgbClr val="933634"/>
                </a:solidFill>
                <a:latin typeface="Times New Roman"/>
                <a:cs typeface="Times New Roman"/>
              </a:rPr>
              <a:t>Le personalità del grande</a:t>
            </a:r>
            <a:r>
              <a:rPr sz="2200" b="1" spc="-10" dirty="0">
                <a:solidFill>
                  <a:srgbClr val="933634"/>
                </a:solidFill>
                <a:latin typeface="Times New Roman"/>
                <a:cs typeface="Times New Roman"/>
              </a:rPr>
              <a:t> </a:t>
            </a:r>
            <a:r>
              <a:rPr sz="2200" b="1" spc="-5" dirty="0">
                <a:solidFill>
                  <a:srgbClr val="933634"/>
                </a:solidFill>
                <a:latin typeface="Times New Roman"/>
                <a:cs typeface="Times New Roman"/>
              </a:rPr>
              <a:t>Universo</a:t>
            </a:r>
            <a:endParaRPr sz="2200">
              <a:latin typeface="Times New Roman"/>
              <a:cs typeface="Times New Roman"/>
            </a:endParaRPr>
          </a:p>
        </p:txBody>
      </p:sp>
      <p:sp>
        <p:nvSpPr>
          <p:cNvPr id="11" name="object 11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  <p:sp>
        <p:nvSpPr>
          <p:cNvPr id="10" name="object 10"/>
          <p:cNvSpPr txBox="1"/>
          <p:nvPr/>
        </p:nvSpPr>
        <p:spPr>
          <a:xfrm>
            <a:off x="477519" y="1011682"/>
            <a:ext cx="8145145" cy="325437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63500" marR="131445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(330.1) 30:0.1 </a:t>
            </a:r>
            <a:r>
              <a:rPr sz="1200" spc="-15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PERSONALITÀ </a:t>
            </a:r>
            <a:r>
              <a:rPr sz="1200" dirty="0">
                <a:latin typeface="Times New Roman"/>
                <a:cs typeface="Times New Roman"/>
              </a:rPr>
              <a:t>e le </a:t>
            </a:r>
            <a:r>
              <a:rPr sz="1200" spc="-5" dirty="0">
                <a:latin typeface="Times New Roman"/>
                <a:cs typeface="Times New Roman"/>
              </a:rPr>
              <a:t>entità altro-che-personali attualmente operanti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Paradiso </a:t>
            </a:r>
            <a:r>
              <a:rPr sz="1200" dirty="0">
                <a:latin typeface="Times New Roman"/>
                <a:cs typeface="Times New Roman"/>
              </a:rPr>
              <a:t>e nel </a:t>
            </a:r>
            <a:r>
              <a:rPr sz="1200" spc="-5" dirty="0">
                <a:latin typeface="Times New Roman"/>
                <a:cs typeface="Times New Roman"/>
              </a:rPr>
              <a:t>grande </a:t>
            </a:r>
            <a:r>
              <a:rPr sz="1200" dirty="0">
                <a:latin typeface="Times New Roman"/>
                <a:cs typeface="Times New Roman"/>
              </a:rPr>
              <a:t>Universo </a:t>
            </a:r>
            <a:r>
              <a:rPr sz="1200" spc="-5" dirty="0">
                <a:latin typeface="Times New Roman"/>
                <a:cs typeface="Times New Roman"/>
              </a:rPr>
              <a:t>costituiscono 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numero pressoché </a:t>
            </a:r>
            <a:r>
              <a:rPr sz="1200" dirty="0">
                <a:latin typeface="Times New Roman"/>
                <a:cs typeface="Times New Roman"/>
              </a:rPr>
              <a:t>illimitato di </a:t>
            </a:r>
            <a:r>
              <a:rPr sz="1200" spc="-5" dirty="0">
                <a:latin typeface="Times New Roman"/>
                <a:cs typeface="Times New Roman"/>
              </a:rPr>
              <a:t>esseri viventi.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solo </a:t>
            </a:r>
            <a:r>
              <a:rPr sz="1200" spc="-5" dirty="0">
                <a:latin typeface="Times New Roman"/>
                <a:cs typeface="Times New Roman"/>
              </a:rPr>
              <a:t>numero dei membri degli </a:t>
            </a:r>
            <a:r>
              <a:rPr sz="1200" dirty="0">
                <a:latin typeface="Times New Roman"/>
                <a:cs typeface="Times New Roman"/>
              </a:rPr>
              <a:t>ordini e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tipi </a:t>
            </a:r>
            <a:r>
              <a:rPr sz="1200" spc="-5" dirty="0">
                <a:latin typeface="Times New Roman"/>
                <a:cs typeface="Times New Roman"/>
              </a:rPr>
              <a:t>maggiori farebbe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vacillare</a:t>
            </a:r>
            <a:endParaRPr sz="1200">
              <a:latin typeface="Times New Roman"/>
              <a:cs typeface="Times New Roman"/>
            </a:endParaRPr>
          </a:p>
          <a:p>
            <a:pPr marL="63500">
              <a:lnSpc>
                <a:spcPts val="1315"/>
              </a:lnSpc>
            </a:pPr>
            <a:r>
              <a:rPr sz="1200" spc="-5" dirty="0">
                <a:latin typeface="Times New Roman"/>
                <a:cs typeface="Times New Roman"/>
              </a:rPr>
              <a:t>l’immaginazione umana, per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parlare </a:t>
            </a:r>
            <a:r>
              <a:rPr sz="1200" dirty="0">
                <a:latin typeface="Times New Roman"/>
                <a:cs typeface="Times New Roman"/>
              </a:rPr>
              <a:t>degli </a:t>
            </a:r>
            <a:r>
              <a:rPr sz="1200" spc="-5" dirty="0">
                <a:latin typeface="Times New Roman"/>
                <a:cs typeface="Times New Roman"/>
              </a:rPr>
              <a:t>innumerevoli </a:t>
            </a:r>
            <a:r>
              <a:rPr sz="1200" dirty="0">
                <a:latin typeface="Times New Roman"/>
                <a:cs typeface="Times New Roman"/>
              </a:rPr>
              <a:t>sottotipi e </a:t>
            </a:r>
            <a:r>
              <a:rPr sz="1200" spc="-5" dirty="0">
                <a:latin typeface="Times New Roman"/>
                <a:cs typeface="Times New Roman"/>
              </a:rPr>
              <a:t>varietà.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opportuno tuttavia presentare </a:t>
            </a:r>
            <a:r>
              <a:rPr sz="1200" dirty="0">
                <a:latin typeface="Times New Roman"/>
                <a:cs typeface="Times New Roman"/>
              </a:rPr>
              <a:t>qualcosa </a:t>
            </a:r>
            <a:r>
              <a:rPr sz="1200" spc="-5" dirty="0">
                <a:latin typeface="Times New Roman"/>
                <a:cs typeface="Times New Roman"/>
              </a:rPr>
              <a:t>delle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due</a:t>
            </a:r>
            <a:endParaRPr sz="1200">
              <a:latin typeface="Times New Roman"/>
              <a:cs typeface="Times New Roman"/>
            </a:endParaRPr>
          </a:p>
          <a:p>
            <a:pPr marL="63500" marR="133985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classificazioni basilari degli esseri viventi </a:t>
            </a:r>
            <a:r>
              <a:rPr sz="1200" dirty="0">
                <a:latin typeface="Times New Roman"/>
                <a:cs typeface="Times New Roman"/>
              </a:rPr>
              <a:t>— un’indicazione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classificazione </a:t>
            </a:r>
            <a:r>
              <a:rPr sz="1200" spc="-5" dirty="0">
                <a:latin typeface="Times New Roman"/>
                <a:cs typeface="Times New Roman"/>
              </a:rPr>
              <a:t>del Paradiso </a:t>
            </a:r>
            <a:r>
              <a:rPr sz="1200" dirty="0">
                <a:latin typeface="Times New Roman"/>
                <a:cs typeface="Times New Roman"/>
              </a:rPr>
              <a:t>ed un </a:t>
            </a:r>
            <a:r>
              <a:rPr sz="1200" spc="-5" dirty="0">
                <a:latin typeface="Times New Roman"/>
                <a:cs typeface="Times New Roman"/>
              </a:rPr>
              <a:t>compendio del Registro delle  Personalità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Uversa.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 marR="13779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(330.2) 30:0.2 </a:t>
            </a:r>
            <a:r>
              <a:rPr sz="1200" dirty="0">
                <a:latin typeface="Times New Roman"/>
                <a:cs typeface="Times New Roman"/>
              </a:rPr>
              <a:t>Non è </a:t>
            </a:r>
            <a:r>
              <a:rPr sz="1200" spc="-5" dirty="0">
                <a:latin typeface="Times New Roman"/>
                <a:cs typeface="Times New Roman"/>
              </a:rPr>
              <a:t>possibile formulare delle classificazioni complete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totalmente coerenti delle personalità del grande </a:t>
            </a:r>
            <a:r>
              <a:rPr sz="1200" dirty="0">
                <a:latin typeface="Times New Roman"/>
                <a:cs typeface="Times New Roman"/>
              </a:rPr>
              <a:t>Universo  </a:t>
            </a:r>
            <a:r>
              <a:rPr sz="1200" spc="-5" dirty="0">
                <a:latin typeface="Times New Roman"/>
                <a:cs typeface="Times New Roman"/>
              </a:rPr>
              <a:t>perché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i="1" dirty="0">
                <a:latin typeface="Times New Roman"/>
                <a:cs typeface="Times New Roman"/>
              </a:rPr>
              <a:t>tutti </a:t>
            </a:r>
            <a:r>
              <a:rPr sz="1200" dirty="0">
                <a:latin typeface="Times New Roman"/>
                <a:cs typeface="Times New Roman"/>
              </a:rPr>
              <a:t>i gruppi </a:t>
            </a:r>
            <a:r>
              <a:rPr sz="1200" spc="-5" dirty="0">
                <a:latin typeface="Times New Roman"/>
                <a:cs typeface="Times New Roman"/>
              </a:rPr>
              <a:t>sono rivelati. </a:t>
            </a:r>
            <a:r>
              <a:rPr sz="1200" dirty="0">
                <a:latin typeface="Times New Roman"/>
                <a:cs typeface="Times New Roman"/>
              </a:rPr>
              <a:t>Ci </a:t>
            </a:r>
            <a:r>
              <a:rPr sz="1200" spc="-5" dirty="0">
                <a:latin typeface="Times New Roman"/>
                <a:cs typeface="Times New Roman"/>
              </a:rPr>
              <a:t>vorrebbero numerosi </a:t>
            </a:r>
            <a:r>
              <a:rPr sz="1200" dirty="0">
                <a:latin typeface="Times New Roman"/>
                <a:cs typeface="Times New Roman"/>
              </a:rPr>
              <a:t>fascicoli addizionali per </a:t>
            </a:r>
            <a:r>
              <a:rPr sz="1200" spc="-5" dirty="0">
                <a:latin typeface="Times New Roman"/>
                <a:cs typeface="Times New Roman"/>
              </a:rPr>
              <a:t>includere </a:t>
            </a:r>
            <a:r>
              <a:rPr sz="1200" dirty="0">
                <a:latin typeface="Times New Roman"/>
                <a:cs typeface="Times New Roman"/>
              </a:rPr>
              <a:t>l’ulteriore rivelazione </a:t>
            </a:r>
            <a:r>
              <a:rPr sz="1200" spc="-5" dirty="0">
                <a:latin typeface="Times New Roman"/>
                <a:cs typeface="Times New Roman"/>
              </a:rPr>
              <a:t>necessaria  ad </a:t>
            </a:r>
            <a:r>
              <a:rPr sz="1200" dirty="0">
                <a:latin typeface="Times New Roman"/>
                <a:cs typeface="Times New Roman"/>
              </a:rPr>
              <a:t>una classificazione </a:t>
            </a:r>
            <a:r>
              <a:rPr sz="1200" spc="-5" dirty="0">
                <a:latin typeface="Times New Roman"/>
                <a:cs typeface="Times New Roman"/>
              </a:rPr>
              <a:t>sistematica </a:t>
            </a:r>
            <a:r>
              <a:rPr sz="1200" dirty="0">
                <a:latin typeface="Times New Roman"/>
                <a:cs typeface="Times New Roman"/>
              </a:rPr>
              <a:t>di tutti i </a:t>
            </a:r>
            <a:r>
              <a:rPr sz="1200" spc="-5" dirty="0">
                <a:latin typeface="Times New Roman"/>
                <a:cs typeface="Times New Roman"/>
              </a:rPr>
              <a:t>gruppi. Una </a:t>
            </a:r>
            <a:r>
              <a:rPr sz="1200" dirty="0">
                <a:latin typeface="Times New Roman"/>
                <a:cs typeface="Times New Roman"/>
              </a:rPr>
              <a:t>tale espansione concettuale non </a:t>
            </a:r>
            <a:r>
              <a:rPr sz="1200" spc="-5" dirty="0">
                <a:latin typeface="Times New Roman"/>
                <a:cs typeface="Times New Roman"/>
              </a:rPr>
              <a:t>sarebbe </a:t>
            </a:r>
            <a:r>
              <a:rPr sz="1200" dirty="0">
                <a:latin typeface="Times New Roman"/>
                <a:cs typeface="Times New Roman"/>
              </a:rPr>
              <a:t>affatto </a:t>
            </a:r>
            <a:r>
              <a:rPr sz="1200" spc="-5" dirty="0">
                <a:latin typeface="Times New Roman"/>
                <a:cs typeface="Times New Roman"/>
              </a:rPr>
              <a:t>auspicabile perché  priverebbe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pensatori </a:t>
            </a:r>
            <a:r>
              <a:rPr sz="1200" dirty="0">
                <a:latin typeface="Times New Roman"/>
                <a:cs typeface="Times New Roman"/>
              </a:rPr>
              <a:t>mortali dei </a:t>
            </a:r>
            <a:r>
              <a:rPr sz="1200" spc="-5" dirty="0">
                <a:latin typeface="Times New Roman"/>
                <a:cs typeface="Times New Roman"/>
              </a:rPr>
              <a:t>prossimi </a:t>
            </a:r>
            <a:r>
              <a:rPr sz="1200" dirty="0">
                <a:latin typeface="Times New Roman"/>
                <a:cs typeface="Times New Roman"/>
              </a:rPr>
              <a:t>mille </a:t>
            </a:r>
            <a:r>
              <a:rPr sz="1200" spc="-5" dirty="0">
                <a:latin typeface="Times New Roman"/>
                <a:cs typeface="Times New Roman"/>
              </a:rPr>
              <a:t>anni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quello </a:t>
            </a:r>
            <a:r>
              <a:rPr sz="1200" dirty="0">
                <a:latin typeface="Times New Roman"/>
                <a:cs typeface="Times New Roman"/>
              </a:rPr>
              <a:t>stimolo </a:t>
            </a:r>
            <a:r>
              <a:rPr sz="1200" spc="-5" dirty="0">
                <a:latin typeface="Times New Roman"/>
                <a:cs typeface="Times New Roman"/>
              </a:rPr>
              <a:t>alla speculazione creativa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questi concetti </a:t>
            </a:r>
            <a:r>
              <a:rPr sz="1200" dirty="0">
                <a:latin typeface="Times New Roman"/>
                <a:cs typeface="Times New Roman"/>
              </a:rPr>
              <a:t>parzialmente  </a:t>
            </a:r>
            <a:r>
              <a:rPr sz="1200" spc="-5" dirty="0">
                <a:latin typeface="Times New Roman"/>
                <a:cs typeface="Times New Roman"/>
              </a:rPr>
              <a:t>rivelati forniscono.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meglio che </a:t>
            </a:r>
            <a:r>
              <a:rPr sz="1200" dirty="0">
                <a:latin typeface="Times New Roman"/>
                <a:cs typeface="Times New Roman"/>
              </a:rPr>
              <a:t>l’uomo non </a:t>
            </a:r>
            <a:r>
              <a:rPr sz="1200" spc="-5" dirty="0">
                <a:latin typeface="Times New Roman"/>
                <a:cs typeface="Times New Roman"/>
              </a:rPr>
              <a:t>riceva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rivelazione eccessiva; </a:t>
            </a:r>
            <a:r>
              <a:rPr sz="1200" dirty="0">
                <a:latin typeface="Times New Roman"/>
                <a:cs typeface="Times New Roman"/>
              </a:rPr>
              <a:t>essa </a:t>
            </a:r>
            <a:r>
              <a:rPr sz="1200" spc="-5" dirty="0">
                <a:latin typeface="Times New Roman"/>
                <a:cs typeface="Times New Roman"/>
              </a:rPr>
              <a:t>soffocherebbe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l’immaginazione.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1. La classificazione Paradisiaca degli esseri</a:t>
            </a:r>
            <a:r>
              <a:rPr sz="1600" b="1" spc="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viventi</a:t>
            </a:r>
            <a:endParaRPr sz="1600">
              <a:latin typeface="Times New Roman"/>
              <a:cs typeface="Times New Roman"/>
            </a:endParaRPr>
          </a:p>
          <a:p>
            <a:pPr marL="63500" marR="43180">
              <a:lnSpc>
                <a:spcPct val="95600"/>
              </a:lnSpc>
              <a:spcBef>
                <a:spcPts val="138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(330.3) 30:1.1 </a:t>
            </a:r>
            <a:r>
              <a:rPr sz="1200" spc="-5" dirty="0">
                <a:latin typeface="Times New Roman"/>
                <a:cs typeface="Times New Roman"/>
              </a:rPr>
              <a:t>Gli esseri viventi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classificati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Paradiso secondo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relazioni </a:t>
            </a:r>
            <a:r>
              <a:rPr sz="1200" dirty="0">
                <a:latin typeface="Times New Roman"/>
                <a:cs typeface="Times New Roman"/>
              </a:rPr>
              <a:t>innate e </a:t>
            </a:r>
            <a:r>
              <a:rPr sz="1200" spc="-5" dirty="0">
                <a:latin typeface="Times New Roman"/>
                <a:cs typeface="Times New Roman"/>
              </a:rPr>
              <a:t>quelle </a:t>
            </a:r>
            <a:r>
              <a:rPr sz="1200" dirty="0">
                <a:latin typeface="Times New Roman"/>
                <a:cs typeface="Times New Roman"/>
              </a:rPr>
              <a:t>acquisite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le Deità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Paradiso.  </a:t>
            </a:r>
            <a:r>
              <a:rPr sz="1200" spc="-5" dirty="0">
                <a:latin typeface="Times New Roman"/>
                <a:cs typeface="Times New Roman"/>
              </a:rPr>
              <a:t>Durante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grandi </a:t>
            </a:r>
            <a:r>
              <a:rPr sz="1200" dirty="0">
                <a:latin typeface="Times New Roman"/>
                <a:cs typeface="Times New Roman"/>
              </a:rPr>
              <a:t>riunioni dell’Universo </a:t>
            </a:r>
            <a:r>
              <a:rPr sz="1200" spc="-5" dirty="0">
                <a:latin typeface="Times New Roman"/>
                <a:cs typeface="Times New Roman"/>
              </a:rPr>
              <a:t>centrale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dei Superuniversi gli esseri presenti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spesso raggruppati </a:t>
            </a:r>
            <a:r>
              <a:rPr sz="1200" dirty="0">
                <a:latin typeface="Times New Roman"/>
                <a:cs typeface="Times New Roman"/>
              </a:rPr>
              <a:t>in base </a:t>
            </a:r>
            <a:r>
              <a:rPr sz="1200" spc="-5" dirty="0">
                <a:latin typeface="Times New Roman"/>
                <a:cs typeface="Times New Roman"/>
              </a:rPr>
              <a:t>alla </a:t>
            </a:r>
            <a:r>
              <a:rPr sz="1200" dirty="0">
                <a:latin typeface="Times New Roman"/>
                <a:cs typeface="Times New Roman"/>
              </a:rPr>
              <a:t>loro  </a:t>
            </a:r>
            <a:r>
              <a:rPr sz="1200" spc="-5" dirty="0">
                <a:latin typeface="Times New Roman"/>
                <a:cs typeface="Times New Roman"/>
              </a:rPr>
              <a:t>origine: quelli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origine </a:t>
            </a:r>
            <a:r>
              <a:rPr sz="1200" dirty="0">
                <a:latin typeface="Times New Roman"/>
                <a:cs typeface="Times New Roman"/>
              </a:rPr>
              <a:t>trina o di </a:t>
            </a:r>
            <a:r>
              <a:rPr sz="1200" spc="-5" dirty="0">
                <a:latin typeface="Times New Roman"/>
                <a:cs typeface="Times New Roman"/>
              </a:rPr>
              <a:t>raggiungimento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Trinità, </a:t>
            </a:r>
            <a:r>
              <a:rPr sz="1200" dirty="0">
                <a:latin typeface="Times New Roman"/>
                <a:cs typeface="Times New Roman"/>
              </a:rPr>
              <a:t>quelli di </a:t>
            </a:r>
            <a:r>
              <a:rPr sz="1200" spc="-5" dirty="0">
                <a:latin typeface="Times New Roman"/>
                <a:cs typeface="Times New Roman"/>
              </a:rPr>
              <a:t>origine duale,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quelli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origine singola. Per </a:t>
            </a:r>
            <a:r>
              <a:rPr sz="1200" dirty="0">
                <a:latin typeface="Times New Roman"/>
                <a:cs typeface="Times New Roman"/>
              </a:rPr>
              <a:t>la mente </a:t>
            </a:r>
            <a:r>
              <a:rPr sz="1200" spc="-5" dirty="0">
                <a:latin typeface="Times New Roman"/>
                <a:cs typeface="Times New Roman"/>
              </a:rPr>
              <a:t>dei  mortali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difficile interpretare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classificazione paradisiaca degli esseri viventi, </a:t>
            </a:r>
            <a:r>
              <a:rPr sz="1200" dirty="0">
                <a:latin typeface="Times New Roman"/>
                <a:cs typeface="Times New Roman"/>
              </a:rPr>
              <a:t>ma noi </a:t>
            </a:r>
            <a:r>
              <a:rPr sz="1200" spc="-5" dirty="0">
                <a:latin typeface="Times New Roman"/>
                <a:cs typeface="Times New Roman"/>
              </a:rPr>
              <a:t>siamo </a:t>
            </a:r>
            <a:r>
              <a:rPr sz="1200" dirty="0">
                <a:latin typeface="Times New Roman"/>
                <a:cs typeface="Times New Roman"/>
              </a:rPr>
              <a:t>autorizzati a </a:t>
            </a:r>
            <a:r>
              <a:rPr sz="1200" spc="-5" dirty="0">
                <a:latin typeface="Times New Roman"/>
                <a:cs typeface="Times New Roman"/>
              </a:rPr>
              <a:t>presentare </a:t>
            </a:r>
            <a:r>
              <a:rPr sz="1200" spc="5" dirty="0">
                <a:latin typeface="Times New Roman"/>
                <a:cs typeface="Times New Roman"/>
              </a:rPr>
              <a:t>quanto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segue:</a:t>
            </a:r>
            <a:endParaRPr sz="12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57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579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90219" y="513333"/>
            <a:ext cx="7766684" cy="391414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50800" marR="4318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(330.4) 30:1.2 </a:t>
            </a:r>
            <a:r>
              <a:rPr sz="1200" i="1" dirty="0">
                <a:latin typeface="Times New Roman"/>
                <a:cs typeface="Times New Roman"/>
              </a:rPr>
              <a:t>I. </a:t>
            </a:r>
            <a:r>
              <a:rPr sz="1200" i="1" spc="-5" dirty="0">
                <a:latin typeface="Times New Roman"/>
                <a:cs typeface="Times New Roman"/>
              </a:rPr>
              <a:t>ESSERI DI ORIGINE </a:t>
            </a:r>
            <a:r>
              <a:rPr sz="1200" i="1" dirty="0">
                <a:latin typeface="Times New Roman"/>
                <a:cs typeface="Times New Roman"/>
              </a:rPr>
              <a:t>TRINA. </a:t>
            </a:r>
            <a:r>
              <a:rPr sz="1200" spc="-5" dirty="0">
                <a:latin typeface="Times New Roman"/>
                <a:cs typeface="Times New Roman"/>
              </a:rPr>
              <a:t>Esseri creati </a:t>
            </a:r>
            <a:r>
              <a:rPr sz="1200" dirty="0">
                <a:latin typeface="Times New Roman"/>
                <a:cs typeface="Times New Roman"/>
              </a:rPr>
              <a:t>da tutte e tre le Deità </a:t>
            </a:r>
            <a:r>
              <a:rPr sz="1200" spc="-5" dirty="0">
                <a:latin typeface="Times New Roman"/>
                <a:cs typeface="Times New Roman"/>
              </a:rPr>
              <a:t>del Paradiso, sia come </a:t>
            </a:r>
            <a:r>
              <a:rPr sz="1200" dirty="0">
                <a:latin typeface="Times New Roman"/>
                <a:cs typeface="Times New Roman"/>
              </a:rPr>
              <a:t>tali che in quanto </a:t>
            </a:r>
            <a:r>
              <a:rPr sz="1200" spc="-5" dirty="0">
                <a:latin typeface="Times New Roman"/>
                <a:cs typeface="Times New Roman"/>
              </a:rPr>
              <a:t>Trinità,  insieme con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Corpo Trinitizzato,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cui designazione si riferisce </a:t>
            </a:r>
            <a:r>
              <a:rPr sz="1200" dirty="0">
                <a:latin typeface="Times New Roman"/>
                <a:cs typeface="Times New Roman"/>
              </a:rPr>
              <a:t>a tutti i </a:t>
            </a:r>
            <a:r>
              <a:rPr sz="1200" spc="-5" dirty="0">
                <a:latin typeface="Times New Roman"/>
                <a:cs typeface="Times New Roman"/>
              </a:rPr>
              <a:t>gruppi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esseri trinitizzati, rivelati </a:t>
            </a:r>
            <a:r>
              <a:rPr sz="1200" dirty="0">
                <a:latin typeface="Times New Roman"/>
                <a:cs typeface="Times New Roman"/>
              </a:rPr>
              <a:t>e non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rivelati.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00">
              <a:latin typeface="Times New Roman"/>
              <a:cs typeface="Times New Roman"/>
            </a:endParaRPr>
          </a:p>
          <a:p>
            <a:pPr marL="50800">
              <a:lnSpc>
                <a:spcPct val="1000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(330.5) 30:1.3 </a:t>
            </a:r>
            <a:r>
              <a:rPr sz="1200" spc="-5" dirty="0">
                <a:latin typeface="Times New Roman"/>
                <a:cs typeface="Times New Roman"/>
              </a:rPr>
              <a:t>A. </a:t>
            </a:r>
            <a:r>
              <a:rPr sz="1200" i="1" spc="-5" dirty="0">
                <a:latin typeface="Times New Roman"/>
                <a:cs typeface="Times New Roman"/>
              </a:rPr>
              <a:t>Gli Spiriti</a:t>
            </a:r>
            <a:r>
              <a:rPr sz="1200" i="1" spc="-175" dirty="0">
                <a:latin typeface="Times New Roman"/>
                <a:cs typeface="Times New Roman"/>
              </a:rPr>
              <a:t> </a:t>
            </a:r>
            <a:r>
              <a:rPr sz="1200" i="1" spc="-5" dirty="0">
                <a:latin typeface="Times New Roman"/>
                <a:cs typeface="Times New Roman"/>
              </a:rPr>
              <a:t>Supremi.</a:t>
            </a:r>
            <a:endParaRPr sz="1200">
              <a:latin typeface="Times New Roman"/>
              <a:cs typeface="Times New Roman"/>
            </a:endParaRPr>
          </a:p>
          <a:p>
            <a:pPr marL="508000">
              <a:lnSpc>
                <a:spcPct val="100000"/>
              </a:lnSpc>
              <a:spcBef>
                <a:spcPts val="134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(330.6) 30:1.4 </a:t>
            </a:r>
            <a:r>
              <a:rPr sz="1200" dirty="0">
                <a:latin typeface="Times New Roman"/>
                <a:cs typeface="Times New Roman"/>
              </a:rPr>
              <a:t>1. I </a:t>
            </a:r>
            <a:r>
              <a:rPr sz="1200" spc="-5" dirty="0">
                <a:latin typeface="Times New Roman"/>
                <a:cs typeface="Times New Roman"/>
              </a:rPr>
              <a:t>Sette </a:t>
            </a:r>
            <a:r>
              <a:rPr sz="1200" dirty="0">
                <a:latin typeface="Times New Roman"/>
                <a:cs typeface="Times New Roman"/>
              </a:rPr>
              <a:t>Spiriti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Maestri.</a:t>
            </a:r>
            <a:endParaRPr sz="1200">
              <a:latin typeface="Times New Roman"/>
              <a:cs typeface="Times New Roman"/>
            </a:endParaRPr>
          </a:p>
          <a:p>
            <a:pPr marL="508000">
              <a:lnSpc>
                <a:spcPct val="100000"/>
              </a:lnSpc>
              <a:spcBef>
                <a:spcPts val="134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(330.7) 30:1.5 </a:t>
            </a:r>
            <a:r>
              <a:rPr sz="1200" dirty="0">
                <a:latin typeface="Times New Roman"/>
                <a:cs typeface="Times New Roman"/>
              </a:rPr>
              <a:t>2. I </a:t>
            </a:r>
            <a:r>
              <a:rPr sz="1200" spc="-5" dirty="0">
                <a:latin typeface="Times New Roman"/>
                <a:cs typeface="Times New Roman"/>
              </a:rPr>
              <a:t>Sette </a:t>
            </a:r>
            <a:r>
              <a:rPr sz="1200" dirty="0">
                <a:latin typeface="Times New Roman"/>
                <a:cs typeface="Times New Roman"/>
              </a:rPr>
              <a:t>Esecutivi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Supremi.</a:t>
            </a:r>
            <a:endParaRPr sz="1200">
              <a:latin typeface="Times New Roman"/>
              <a:cs typeface="Times New Roman"/>
            </a:endParaRPr>
          </a:p>
          <a:p>
            <a:pPr marL="508000">
              <a:lnSpc>
                <a:spcPct val="100000"/>
              </a:lnSpc>
              <a:spcBef>
                <a:spcPts val="133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(330.8) 30:1.6 </a:t>
            </a:r>
            <a:r>
              <a:rPr sz="1200" dirty="0">
                <a:latin typeface="Times New Roman"/>
                <a:cs typeface="Times New Roman"/>
              </a:rPr>
              <a:t>3. I </a:t>
            </a:r>
            <a:r>
              <a:rPr sz="1200" spc="-5" dirty="0">
                <a:latin typeface="Times New Roman"/>
                <a:cs typeface="Times New Roman"/>
              </a:rPr>
              <a:t>Sette </a:t>
            </a:r>
            <a:r>
              <a:rPr sz="1200" dirty="0">
                <a:latin typeface="Times New Roman"/>
                <a:cs typeface="Times New Roman"/>
              </a:rPr>
              <a:t>Ordini di Spiriti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Riflettivi.</a:t>
            </a:r>
            <a:endParaRPr sz="1200">
              <a:latin typeface="Times New Roman"/>
              <a:cs typeface="Times New Roman"/>
            </a:endParaRPr>
          </a:p>
          <a:p>
            <a:pPr marL="50800">
              <a:lnSpc>
                <a:spcPct val="100000"/>
              </a:lnSpc>
              <a:spcBef>
                <a:spcPts val="134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(330.9) 30:1.7 </a:t>
            </a:r>
            <a:r>
              <a:rPr sz="1200" spc="-5" dirty="0">
                <a:latin typeface="Times New Roman"/>
                <a:cs typeface="Times New Roman"/>
              </a:rPr>
              <a:t>B. </a:t>
            </a:r>
            <a:r>
              <a:rPr sz="1200" i="1" dirty="0">
                <a:latin typeface="Times New Roman"/>
                <a:cs typeface="Times New Roman"/>
              </a:rPr>
              <a:t>I </a:t>
            </a:r>
            <a:r>
              <a:rPr sz="1200" i="1" spc="-5" dirty="0">
                <a:latin typeface="Times New Roman"/>
                <a:cs typeface="Times New Roman"/>
              </a:rPr>
              <a:t>Figli Stazionari della</a:t>
            </a:r>
            <a:r>
              <a:rPr sz="1200" i="1" spc="-16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Trinità.</a:t>
            </a:r>
            <a:endParaRPr sz="1200">
              <a:latin typeface="Times New Roman"/>
              <a:cs typeface="Times New Roman"/>
            </a:endParaRPr>
          </a:p>
          <a:p>
            <a:pPr marL="508000">
              <a:lnSpc>
                <a:spcPct val="100000"/>
              </a:lnSpc>
              <a:spcBef>
                <a:spcPts val="134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(330.10) 30:1.8 </a:t>
            </a:r>
            <a:r>
              <a:rPr sz="1200" dirty="0">
                <a:latin typeface="Times New Roman"/>
                <a:cs typeface="Times New Roman"/>
              </a:rPr>
              <a:t>1. </a:t>
            </a:r>
            <a:r>
              <a:rPr sz="1200" spc="-5" dirty="0">
                <a:latin typeface="Times New Roman"/>
                <a:cs typeface="Times New Roman"/>
              </a:rPr>
              <a:t>Segreti </a:t>
            </a:r>
            <a:r>
              <a:rPr sz="1200" dirty="0">
                <a:latin typeface="Times New Roman"/>
                <a:cs typeface="Times New Roman"/>
              </a:rPr>
              <a:t>Trinitizzati </a:t>
            </a:r>
            <a:r>
              <a:rPr sz="1200" spc="-5" dirty="0">
                <a:latin typeface="Times New Roman"/>
                <a:cs typeface="Times New Roman"/>
              </a:rPr>
              <a:t>della</a:t>
            </a:r>
            <a:r>
              <a:rPr sz="1200" spc="-1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Supremazia.</a:t>
            </a:r>
            <a:endParaRPr sz="1200">
              <a:latin typeface="Times New Roman"/>
              <a:cs typeface="Times New Roman"/>
            </a:endParaRPr>
          </a:p>
          <a:p>
            <a:pPr marL="508000">
              <a:lnSpc>
                <a:spcPct val="100000"/>
              </a:lnSpc>
              <a:spcBef>
                <a:spcPts val="133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(330.11) 30:1.9 </a:t>
            </a:r>
            <a:r>
              <a:rPr sz="1200" dirty="0">
                <a:latin typeface="Times New Roman"/>
                <a:cs typeface="Times New Roman"/>
              </a:rPr>
              <a:t>2. </a:t>
            </a:r>
            <a:r>
              <a:rPr sz="1200" spc="-5" dirty="0">
                <a:latin typeface="Times New Roman"/>
                <a:cs typeface="Times New Roman"/>
              </a:rPr>
              <a:t>Eterni dei</a:t>
            </a:r>
            <a:r>
              <a:rPr sz="1200" spc="-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Giorni.</a:t>
            </a:r>
            <a:endParaRPr sz="1200">
              <a:latin typeface="Times New Roman"/>
              <a:cs typeface="Times New Roman"/>
            </a:endParaRPr>
          </a:p>
          <a:p>
            <a:pPr marL="508000">
              <a:lnSpc>
                <a:spcPct val="100000"/>
              </a:lnSpc>
              <a:spcBef>
                <a:spcPts val="134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(330.12) 30:1.10 </a:t>
            </a:r>
            <a:r>
              <a:rPr sz="1200" dirty="0">
                <a:latin typeface="Times New Roman"/>
                <a:cs typeface="Times New Roman"/>
              </a:rPr>
              <a:t>3. </a:t>
            </a:r>
            <a:r>
              <a:rPr sz="1200" spc="-5" dirty="0">
                <a:latin typeface="Times New Roman"/>
                <a:cs typeface="Times New Roman"/>
              </a:rPr>
              <a:t>Antichi dei</a:t>
            </a:r>
            <a:r>
              <a:rPr sz="1200" spc="-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Giorni.</a:t>
            </a:r>
            <a:endParaRPr sz="1200">
              <a:latin typeface="Times New Roman"/>
              <a:cs typeface="Times New Roman"/>
            </a:endParaRPr>
          </a:p>
          <a:p>
            <a:pPr marL="508000">
              <a:lnSpc>
                <a:spcPct val="100000"/>
              </a:lnSpc>
              <a:spcBef>
                <a:spcPts val="133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(330.13) 30:1.11 </a:t>
            </a:r>
            <a:r>
              <a:rPr sz="1200" dirty="0">
                <a:latin typeface="Times New Roman"/>
                <a:cs typeface="Times New Roman"/>
              </a:rPr>
              <a:t>4. </a:t>
            </a:r>
            <a:r>
              <a:rPr sz="1200" spc="-5" dirty="0">
                <a:latin typeface="Times New Roman"/>
                <a:cs typeface="Times New Roman"/>
              </a:rPr>
              <a:t>Perfezioni dei</a:t>
            </a:r>
            <a:r>
              <a:rPr sz="1200" spc="-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Giorni.</a:t>
            </a:r>
            <a:endParaRPr sz="1200">
              <a:latin typeface="Times New Roman"/>
              <a:cs typeface="Times New Roman"/>
            </a:endParaRPr>
          </a:p>
          <a:p>
            <a:pPr marL="508000">
              <a:lnSpc>
                <a:spcPct val="100000"/>
              </a:lnSpc>
              <a:spcBef>
                <a:spcPts val="134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(331.1) 30:1.12 </a:t>
            </a:r>
            <a:r>
              <a:rPr sz="1200" dirty="0">
                <a:latin typeface="Times New Roman"/>
                <a:cs typeface="Times New Roman"/>
              </a:rPr>
              <a:t>5. </a:t>
            </a:r>
            <a:r>
              <a:rPr sz="1200" spc="-5" dirty="0">
                <a:latin typeface="Times New Roman"/>
                <a:cs typeface="Times New Roman"/>
              </a:rPr>
              <a:t>Recenti dei</a:t>
            </a:r>
            <a:r>
              <a:rPr sz="1200" spc="-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Giorni.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58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08761"/>
            <a:ext cx="8171815" cy="4046854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63500">
              <a:lnSpc>
                <a:spcPct val="100000"/>
              </a:lnSpc>
              <a:spcBef>
                <a:spcPts val="95"/>
              </a:spcBef>
            </a:pPr>
            <a:r>
              <a:rPr sz="2200" b="1" spc="-5" dirty="0">
                <a:solidFill>
                  <a:srgbClr val="933634"/>
                </a:solidFill>
                <a:latin typeface="Times New Roman"/>
                <a:cs typeface="Times New Roman"/>
              </a:rPr>
              <a:t>Fascicolo </a:t>
            </a:r>
            <a:r>
              <a:rPr sz="2200" b="1" spc="5" dirty="0">
                <a:solidFill>
                  <a:srgbClr val="933634"/>
                </a:solidFill>
                <a:latin typeface="Times New Roman"/>
                <a:cs typeface="Times New Roman"/>
              </a:rPr>
              <a:t>2: </a:t>
            </a:r>
            <a:r>
              <a:rPr sz="2200" b="1" spc="-5" dirty="0">
                <a:solidFill>
                  <a:srgbClr val="933634"/>
                </a:solidFill>
                <a:latin typeface="Times New Roman"/>
                <a:cs typeface="Times New Roman"/>
              </a:rPr>
              <a:t>La natura di</a:t>
            </a:r>
            <a:r>
              <a:rPr sz="2200" b="1" dirty="0">
                <a:solidFill>
                  <a:srgbClr val="933634"/>
                </a:solidFill>
                <a:latin typeface="Times New Roman"/>
                <a:cs typeface="Times New Roman"/>
              </a:rPr>
              <a:t> </a:t>
            </a:r>
            <a:r>
              <a:rPr sz="2200" b="1" spc="-10" dirty="0">
                <a:solidFill>
                  <a:srgbClr val="933634"/>
                </a:solidFill>
                <a:latin typeface="Times New Roman"/>
                <a:cs typeface="Times New Roman"/>
              </a:rPr>
              <a:t>Dio</a:t>
            </a:r>
            <a:endParaRPr sz="2200">
              <a:latin typeface="Times New Roman"/>
              <a:cs typeface="Times New Roman"/>
            </a:endParaRPr>
          </a:p>
          <a:p>
            <a:pPr marL="63500" marR="55880">
              <a:lnSpc>
                <a:spcPct val="95900"/>
              </a:lnSpc>
              <a:spcBef>
                <a:spcPts val="138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(33.1) 2:0.1 </a:t>
            </a:r>
            <a:r>
              <a:rPr sz="1200" spc="-10" dirty="0">
                <a:latin typeface="Times New Roman"/>
                <a:cs typeface="Times New Roman"/>
              </a:rPr>
              <a:t>POICHÉ </a:t>
            </a:r>
            <a:r>
              <a:rPr sz="1200" dirty="0">
                <a:latin typeface="Times New Roman"/>
                <a:cs typeface="Times New Roman"/>
              </a:rPr>
              <a:t>il più </a:t>
            </a:r>
            <a:r>
              <a:rPr sz="1200" spc="-5" dirty="0">
                <a:latin typeface="Times New Roman"/>
                <a:cs typeface="Times New Roman"/>
              </a:rPr>
              <a:t>elevato concetto che </a:t>
            </a:r>
            <a:r>
              <a:rPr sz="1200" dirty="0">
                <a:latin typeface="Times New Roman"/>
                <a:cs typeface="Times New Roman"/>
              </a:rPr>
              <a:t>l’uomo ha 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contenuto nell’idea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nell’ideale </a:t>
            </a:r>
            <a:r>
              <a:rPr sz="1200" dirty="0">
                <a:latin typeface="Times New Roman"/>
                <a:cs typeface="Times New Roman"/>
              </a:rPr>
              <a:t>umani di una personalità  </a:t>
            </a:r>
            <a:r>
              <a:rPr sz="1200" spc="-5" dirty="0">
                <a:latin typeface="Times New Roman"/>
                <a:cs typeface="Times New Roman"/>
              </a:rPr>
              <a:t>primordiale ed </a:t>
            </a:r>
            <a:r>
              <a:rPr sz="1200" dirty="0">
                <a:latin typeface="Times New Roman"/>
                <a:cs typeface="Times New Roman"/>
              </a:rPr>
              <a:t>infinita, è </a:t>
            </a:r>
            <a:r>
              <a:rPr sz="1200" spc="-5" dirty="0">
                <a:latin typeface="Times New Roman"/>
                <a:cs typeface="Times New Roman"/>
              </a:rPr>
              <a:t>ammissibile, </a:t>
            </a:r>
            <a:r>
              <a:rPr sz="1200" dirty="0">
                <a:latin typeface="Times New Roman"/>
                <a:cs typeface="Times New Roman"/>
              </a:rPr>
              <a:t>e può </a:t>
            </a:r>
            <a:r>
              <a:rPr sz="1200" spc="-5" dirty="0">
                <a:latin typeface="Times New Roman"/>
                <a:cs typeface="Times New Roman"/>
              </a:rPr>
              <a:t>rivelarsi </a:t>
            </a:r>
            <a:r>
              <a:rPr sz="1200" dirty="0">
                <a:latin typeface="Times New Roman"/>
                <a:cs typeface="Times New Roman"/>
              </a:rPr>
              <a:t>utile, </a:t>
            </a:r>
            <a:r>
              <a:rPr sz="1200" spc="-5" dirty="0">
                <a:latin typeface="Times New Roman"/>
                <a:cs typeface="Times New Roman"/>
              </a:rPr>
              <a:t>studiare alcune qualità peculiari della </a:t>
            </a:r>
            <a:r>
              <a:rPr sz="1200" dirty="0">
                <a:latin typeface="Times New Roman"/>
                <a:cs typeface="Times New Roman"/>
              </a:rPr>
              <a:t>natura divina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costituiscono il  </a:t>
            </a:r>
            <a:r>
              <a:rPr sz="1200" spc="-5" dirty="0">
                <a:latin typeface="Times New Roman"/>
                <a:cs typeface="Times New Roman"/>
              </a:rPr>
              <a:t>carattere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Deità.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natura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può essere </a:t>
            </a:r>
            <a:r>
              <a:rPr sz="1200" spc="-5" dirty="0">
                <a:latin typeface="Times New Roman"/>
                <a:cs typeface="Times New Roman"/>
              </a:rPr>
              <a:t>compresa </a:t>
            </a:r>
            <a:r>
              <a:rPr sz="1200" dirty="0">
                <a:latin typeface="Times New Roman"/>
                <a:cs typeface="Times New Roman"/>
              </a:rPr>
              <a:t>nel modo </a:t>
            </a:r>
            <a:r>
              <a:rPr sz="1200" spc="-5" dirty="0">
                <a:latin typeface="Times New Roman"/>
                <a:cs typeface="Times New Roman"/>
              </a:rPr>
              <a:t>migliore attraverso </a:t>
            </a:r>
            <a:r>
              <a:rPr sz="1200" dirty="0">
                <a:latin typeface="Times New Roman"/>
                <a:cs typeface="Times New Roman"/>
              </a:rPr>
              <a:t>la rivelazione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spc="5" dirty="0">
                <a:latin typeface="Times New Roman"/>
                <a:cs typeface="Times New Roman"/>
              </a:rPr>
              <a:t>Padre </a:t>
            </a:r>
            <a:r>
              <a:rPr sz="1200" spc="-5" dirty="0">
                <a:latin typeface="Times New Roman"/>
                <a:cs typeface="Times New Roman"/>
              </a:rPr>
              <a:t>che Micael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Nebadon </a:t>
            </a:r>
            <a:r>
              <a:rPr sz="1200" dirty="0">
                <a:latin typeface="Times New Roman"/>
                <a:cs typeface="Times New Roman"/>
              </a:rPr>
              <a:t>ha </a:t>
            </a:r>
            <a:r>
              <a:rPr sz="1200" spc="-5" dirty="0">
                <a:latin typeface="Times New Roman"/>
                <a:cs typeface="Times New Roman"/>
              </a:rPr>
              <a:t>reso </a:t>
            </a:r>
            <a:r>
              <a:rPr sz="1200" dirty="0">
                <a:latin typeface="Times New Roman"/>
                <a:cs typeface="Times New Roman"/>
              </a:rPr>
              <a:t>manifesta </a:t>
            </a:r>
            <a:r>
              <a:rPr sz="1200" spc="-5" dirty="0">
                <a:latin typeface="Times New Roman"/>
                <a:cs typeface="Times New Roman"/>
              </a:rPr>
              <a:t>nei </a:t>
            </a:r>
            <a:r>
              <a:rPr sz="1200" dirty="0">
                <a:latin typeface="Times New Roman"/>
                <a:cs typeface="Times New Roman"/>
              </a:rPr>
              <a:t>suoi molteplici </a:t>
            </a:r>
            <a:r>
              <a:rPr sz="1200" spc="-5" dirty="0">
                <a:latin typeface="Times New Roman"/>
                <a:cs typeface="Times New Roman"/>
              </a:rPr>
              <a:t>insegnamenti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nella </a:t>
            </a:r>
            <a:r>
              <a:rPr sz="1200" dirty="0">
                <a:latin typeface="Times New Roman"/>
                <a:cs typeface="Times New Roman"/>
              </a:rPr>
              <a:t>sua stupenda vita </a:t>
            </a:r>
            <a:r>
              <a:rPr sz="1200" spc="-5" dirty="0">
                <a:latin typeface="Times New Roman"/>
                <a:cs typeface="Times New Roman"/>
              </a:rPr>
              <a:t>incarnata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5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mortale.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natura </a:t>
            </a:r>
            <a:r>
              <a:rPr sz="1200" spc="5" dirty="0">
                <a:latin typeface="Times New Roman"/>
                <a:cs typeface="Times New Roman"/>
              </a:rPr>
              <a:t>divina </a:t>
            </a:r>
            <a:r>
              <a:rPr sz="1200" dirty="0">
                <a:latin typeface="Times New Roman"/>
                <a:cs typeface="Times New Roman"/>
              </a:rPr>
              <a:t>può  </a:t>
            </a:r>
            <a:r>
              <a:rPr sz="1200" spc="-5" dirty="0">
                <a:latin typeface="Times New Roman"/>
                <a:cs typeface="Times New Roman"/>
              </a:rPr>
              <a:t>anche essere </a:t>
            </a:r>
            <a:r>
              <a:rPr sz="1200" dirty="0">
                <a:latin typeface="Times New Roman"/>
                <a:cs typeface="Times New Roman"/>
              </a:rPr>
              <a:t>meglio </a:t>
            </a:r>
            <a:r>
              <a:rPr sz="1200" spc="-5" dirty="0">
                <a:latin typeface="Times New Roman"/>
                <a:cs typeface="Times New Roman"/>
              </a:rPr>
              <a:t>compresa dall’uomo se questi considera se stesso </a:t>
            </a:r>
            <a:r>
              <a:rPr sz="1200" dirty="0">
                <a:latin typeface="Times New Roman"/>
                <a:cs typeface="Times New Roman"/>
              </a:rPr>
              <a:t>come un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guarda al </a:t>
            </a:r>
            <a:r>
              <a:rPr sz="1200" dirty="0">
                <a:latin typeface="Times New Roman"/>
                <a:cs typeface="Times New Roman"/>
              </a:rPr>
              <a:t>Creatore del </a:t>
            </a:r>
            <a:r>
              <a:rPr sz="1200" spc="-5" dirty="0">
                <a:latin typeface="Times New Roman"/>
                <a:cs typeface="Times New Roman"/>
              </a:rPr>
              <a:t>Paradiso come  ad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vero </a:t>
            </a:r>
            <a:r>
              <a:rPr sz="1200" dirty="0">
                <a:latin typeface="Times New Roman"/>
                <a:cs typeface="Times New Roman"/>
              </a:rPr>
              <a:t>Padre spirituale.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126364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(33.2) 2:0.2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natura 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essere studiata </a:t>
            </a:r>
            <a:r>
              <a:rPr sz="1200" dirty="0">
                <a:latin typeface="Times New Roman"/>
                <a:cs typeface="Times New Roman"/>
              </a:rPr>
              <a:t>in una </a:t>
            </a:r>
            <a:r>
              <a:rPr sz="1200" spc="-5" dirty="0">
                <a:latin typeface="Times New Roman"/>
                <a:cs typeface="Times New Roman"/>
              </a:rPr>
              <a:t>rivelazione d’idee </a:t>
            </a:r>
            <a:r>
              <a:rPr sz="1200" dirty="0">
                <a:latin typeface="Times New Roman"/>
                <a:cs typeface="Times New Roman"/>
              </a:rPr>
              <a:t>supreme, il </a:t>
            </a:r>
            <a:r>
              <a:rPr sz="1200" spc="-5" dirty="0">
                <a:latin typeface="Times New Roman"/>
                <a:cs typeface="Times New Roman"/>
              </a:rPr>
              <a:t>carattere </a:t>
            </a:r>
            <a:r>
              <a:rPr sz="1200" dirty="0">
                <a:latin typeface="Times New Roman"/>
                <a:cs typeface="Times New Roman"/>
              </a:rPr>
              <a:t>divino può </a:t>
            </a:r>
            <a:r>
              <a:rPr sz="1200" spc="-5" dirty="0">
                <a:latin typeface="Times New Roman"/>
                <a:cs typeface="Times New Roman"/>
              </a:rPr>
              <a:t>essere immaginato </a:t>
            </a:r>
            <a:r>
              <a:rPr sz="1200" dirty="0">
                <a:latin typeface="Times New Roman"/>
                <a:cs typeface="Times New Roman"/>
              </a:rPr>
              <a:t>come un  </a:t>
            </a:r>
            <a:r>
              <a:rPr sz="1200" spc="-5" dirty="0">
                <a:latin typeface="Times New Roman"/>
                <a:cs typeface="Times New Roman"/>
              </a:rPr>
              <a:t>ritratto d’ideali celesti, </a:t>
            </a:r>
            <a:r>
              <a:rPr sz="1200" dirty="0">
                <a:latin typeface="Times New Roman"/>
                <a:cs typeface="Times New Roman"/>
              </a:rPr>
              <a:t>ma la più </a:t>
            </a:r>
            <a:r>
              <a:rPr sz="1200" spc="-5" dirty="0">
                <a:latin typeface="Times New Roman"/>
                <a:cs typeface="Times New Roman"/>
              </a:rPr>
              <a:t>illuminante </a:t>
            </a:r>
            <a:r>
              <a:rPr sz="1200" dirty="0">
                <a:latin typeface="Times New Roman"/>
                <a:cs typeface="Times New Roman"/>
              </a:rPr>
              <a:t>e la più spiritualmente </a:t>
            </a:r>
            <a:r>
              <a:rPr sz="1200" spc="-5" dirty="0">
                <a:latin typeface="Times New Roman"/>
                <a:cs typeface="Times New Roman"/>
              </a:rPr>
              <a:t>edificante </a:t>
            </a:r>
            <a:r>
              <a:rPr sz="1200" dirty="0">
                <a:latin typeface="Times New Roman"/>
                <a:cs typeface="Times New Roman"/>
              </a:rPr>
              <a:t>di tutte le </a:t>
            </a:r>
            <a:r>
              <a:rPr sz="1200" spc="-5" dirty="0">
                <a:latin typeface="Times New Roman"/>
                <a:cs typeface="Times New Roman"/>
              </a:rPr>
              <a:t>rivelazioni della natura </a:t>
            </a:r>
            <a:r>
              <a:rPr sz="1200" dirty="0">
                <a:latin typeface="Times New Roman"/>
                <a:cs typeface="Times New Roman"/>
              </a:rPr>
              <a:t>divina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può  </a:t>
            </a:r>
            <a:r>
              <a:rPr sz="1200" spc="-5" dirty="0">
                <a:latin typeface="Times New Roman"/>
                <a:cs typeface="Times New Roman"/>
              </a:rPr>
              <a:t>trovare </a:t>
            </a:r>
            <a:r>
              <a:rPr sz="1200" dirty="0">
                <a:latin typeface="Times New Roman"/>
                <a:cs typeface="Times New Roman"/>
              </a:rPr>
              <a:t>nella </a:t>
            </a:r>
            <a:r>
              <a:rPr sz="1200" spc="-5" dirty="0">
                <a:latin typeface="Times New Roman"/>
                <a:cs typeface="Times New Roman"/>
              </a:rPr>
              <a:t>comprensione della </a:t>
            </a:r>
            <a:r>
              <a:rPr sz="1200" dirty="0">
                <a:latin typeface="Times New Roman"/>
                <a:cs typeface="Times New Roman"/>
              </a:rPr>
              <a:t>vita </a:t>
            </a:r>
            <a:r>
              <a:rPr sz="1200" spc="-5" dirty="0">
                <a:latin typeface="Times New Roman"/>
                <a:cs typeface="Times New Roman"/>
              </a:rPr>
              <a:t>religiosa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Nazaret, </a:t>
            </a:r>
            <a:r>
              <a:rPr sz="1200" dirty="0">
                <a:latin typeface="Times New Roman"/>
                <a:cs typeface="Times New Roman"/>
              </a:rPr>
              <a:t>prima e dopo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ebbe </a:t>
            </a:r>
            <a:r>
              <a:rPr sz="1200" spc="-5" dirty="0">
                <a:latin typeface="Times New Roman"/>
                <a:cs typeface="Times New Roman"/>
              </a:rPr>
              <a:t>raggiunto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piena </a:t>
            </a:r>
            <a:r>
              <a:rPr sz="1200" dirty="0">
                <a:latin typeface="Times New Roman"/>
                <a:cs typeface="Times New Roman"/>
              </a:rPr>
              <a:t>coscienza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sua  </a:t>
            </a:r>
            <a:r>
              <a:rPr sz="1200" spc="-5" dirty="0">
                <a:latin typeface="Times New Roman"/>
                <a:cs typeface="Times New Roman"/>
              </a:rPr>
              <a:t>divinità. Se prendiamo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sfondo della </a:t>
            </a:r>
            <a:r>
              <a:rPr sz="1200" dirty="0">
                <a:latin typeface="Times New Roman"/>
                <a:cs typeface="Times New Roman"/>
              </a:rPr>
              <a:t>rivelazione di </a:t>
            </a:r>
            <a:r>
              <a:rPr sz="1200" spc="-5" dirty="0">
                <a:latin typeface="Times New Roman"/>
                <a:cs typeface="Times New Roman"/>
              </a:rPr>
              <a:t>Dio all’uomo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vita incarnata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Micael, possiamo tentare </a:t>
            </a:r>
            <a:r>
              <a:rPr sz="1200" dirty="0">
                <a:latin typeface="Times New Roman"/>
                <a:cs typeface="Times New Roman"/>
              </a:rPr>
              <a:t>di esprimere in  simboli </a:t>
            </a:r>
            <a:r>
              <a:rPr sz="1200" spc="-5" dirty="0">
                <a:latin typeface="Times New Roman"/>
                <a:cs typeface="Times New Roman"/>
              </a:rPr>
              <a:t>verbali </a:t>
            </a:r>
            <a:r>
              <a:rPr sz="1200" dirty="0">
                <a:latin typeface="Times New Roman"/>
                <a:cs typeface="Times New Roman"/>
              </a:rPr>
              <a:t>umani </a:t>
            </a:r>
            <a:r>
              <a:rPr sz="1200" spc="-5" dirty="0">
                <a:latin typeface="Times New Roman"/>
                <a:cs typeface="Times New Roman"/>
              </a:rPr>
              <a:t>alcune </a:t>
            </a:r>
            <a:r>
              <a:rPr sz="1200" dirty="0">
                <a:latin typeface="Times New Roman"/>
                <a:cs typeface="Times New Roman"/>
              </a:rPr>
              <a:t>idee </a:t>
            </a:r>
            <a:r>
              <a:rPr sz="1200" spc="-5" dirty="0">
                <a:latin typeface="Times New Roman"/>
                <a:cs typeface="Times New Roman"/>
              </a:rPr>
              <a:t>ed alcuni ideali concernenti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natura </a:t>
            </a:r>
            <a:r>
              <a:rPr sz="1200" dirty="0">
                <a:latin typeface="Times New Roman"/>
                <a:cs typeface="Times New Roman"/>
              </a:rPr>
              <a:t>divina, </a:t>
            </a:r>
            <a:r>
              <a:rPr sz="1200" spc="-5" dirty="0">
                <a:latin typeface="Times New Roman"/>
                <a:cs typeface="Times New Roman"/>
              </a:rPr>
              <a:t>che potrebbero </a:t>
            </a:r>
            <a:r>
              <a:rPr sz="1200" dirty="0">
                <a:latin typeface="Times New Roman"/>
                <a:cs typeface="Times New Roman"/>
              </a:rPr>
              <a:t>contribuire </a:t>
            </a:r>
            <a:r>
              <a:rPr sz="1200" spc="-5" dirty="0">
                <a:latin typeface="Times New Roman"/>
                <a:cs typeface="Times New Roman"/>
              </a:rPr>
              <a:t>ad </a:t>
            </a:r>
            <a:r>
              <a:rPr sz="1200" dirty="0">
                <a:latin typeface="Times New Roman"/>
                <a:cs typeface="Times New Roman"/>
              </a:rPr>
              <a:t>una maggiore  illuminazione </a:t>
            </a:r>
            <a:r>
              <a:rPr sz="1200" spc="-5" dirty="0">
                <a:latin typeface="Times New Roman"/>
                <a:cs typeface="Times New Roman"/>
              </a:rPr>
              <a:t>ed unificazione del concetto </a:t>
            </a:r>
            <a:r>
              <a:rPr sz="1200" dirty="0">
                <a:latin typeface="Times New Roman"/>
                <a:cs typeface="Times New Roman"/>
              </a:rPr>
              <a:t>umano </a:t>
            </a:r>
            <a:r>
              <a:rPr sz="1200" spc="-5" dirty="0">
                <a:latin typeface="Times New Roman"/>
                <a:cs typeface="Times New Roman"/>
              </a:rPr>
              <a:t>della natura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carattere </a:t>
            </a:r>
            <a:r>
              <a:rPr sz="1200" spc="-5" dirty="0">
                <a:latin typeface="Times New Roman"/>
                <a:cs typeface="Times New Roman"/>
              </a:rPr>
              <a:t>della personalità del </a:t>
            </a:r>
            <a:r>
              <a:rPr sz="1200" dirty="0">
                <a:latin typeface="Times New Roman"/>
                <a:cs typeface="Times New Roman"/>
              </a:rPr>
              <a:t>Padre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Universale.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45847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(33.3) 2:0.3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tutti i nostri sforzi per </a:t>
            </a:r>
            <a:r>
              <a:rPr sz="1200" spc="-5" dirty="0">
                <a:latin typeface="Times New Roman"/>
                <a:cs typeface="Times New Roman"/>
              </a:rPr>
              <a:t>ampliare </a:t>
            </a:r>
            <a:r>
              <a:rPr sz="1200" dirty="0">
                <a:latin typeface="Times New Roman"/>
                <a:cs typeface="Times New Roman"/>
              </a:rPr>
              <a:t>e spiritualizzare il </a:t>
            </a:r>
            <a:r>
              <a:rPr sz="1200" spc="-5" dirty="0">
                <a:latin typeface="Times New Roman"/>
                <a:cs typeface="Times New Roman"/>
              </a:rPr>
              <a:t>concetto </a:t>
            </a:r>
            <a:r>
              <a:rPr sz="1200" dirty="0">
                <a:latin typeface="Times New Roman"/>
                <a:cs typeface="Times New Roman"/>
              </a:rPr>
              <a:t>umano di Dio, </a:t>
            </a:r>
            <a:r>
              <a:rPr sz="1200" spc="-5" dirty="0">
                <a:latin typeface="Times New Roman"/>
                <a:cs typeface="Times New Roman"/>
              </a:rPr>
              <a:t>siamo enormemente </a:t>
            </a:r>
            <a:r>
              <a:rPr sz="1200" dirty="0">
                <a:latin typeface="Times New Roman"/>
                <a:cs typeface="Times New Roman"/>
              </a:rPr>
              <a:t>condizionati dalla  limitata </a:t>
            </a:r>
            <a:r>
              <a:rPr sz="1200" spc="-5" dirty="0">
                <a:latin typeface="Times New Roman"/>
                <a:cs typeface="Times New Roman"/>
              </a:rPr>
              <a:t>capacità della </a:t>
            </a:r>
            <a:r>
              <a:rPr sz="1200" dirty="0">
                <a:latin typeface="Times New Roman"/>
                <a:cs typeface="Times New Roman"/>
              </a:rPr>
              <a:t>mente </a:t>
            </a:r>
            <a:r>
              <a:rPr sz="1200" spc="-5" dirty="0">
                <a:latin typeface="Times New Roman"/>
                <a:cs typeface="Times New Roman"/>
              </a:rPr>
              <a:t>mortale. Nell’esecuzione del </a:t>
            </a:r>
            <a:r>
              <a:rPr sz="1200" dirty="0">
                <a:latin typeface="Times New Roman"/>
                <a:cs typeface="Times New Roman"/>
              </a:rPr>
              <a:t>nostro </a:t>
            </a:r>
            <a:r>
              <a:rPr sz="1200" spc="-5" dirty="0">
                <a:latin typeface="Times New Roman"/>
                <a:cs typeface="Times New Roman"/>
              </a:rPr>
              <a:t>incarico </a:t>
            </a:r>
            <a:r>
              <a:rPr sz="1200" dirty="0">
                <a:latin typeface="Times New Roman"/>
                <a:cs typeface="Times New Roman"/>
              </a:rPr>
              <a:t>siamo inoltre </a:t>
            </a:r>
            <a:r>
              <a:rPr sz="1200" spc="-5" dirty="0">
                <a:latin typeface="Times New Roman"/>
                <a:cs typeface="Times New Roman"/>
              </a:rPr>
              <a:t>estremamente ostacolati </a:t>
            </a:r>
            <a:r>
              <a:rPr sz="1200" dirty="0">
                <a:latin typeface="Times New Roman"/>
                <a:cs typeface="Times New Roman"/>
              </a:rPr>
              <a:t>dai limiti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del</a:t>
            </a:r>
            <a:endParaRPr sz="1200">
              <a:latin typeface="Times New Roman"/>
              <a:cs typeface="Times New Roman"/>
            </a:endParaRPr>
          </a:p>
          <a:p>
            <a:pPr marL="63500" marR="19431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linguaggio </a:t>
            </a:r>
            <a:r>
              <a:rPr sz="1200" dirty="0">
                <a:latin typeface="Times New Roman"/>
                <a:cs typeface="Times New Roman"/>
              </a:rPr>
              <a:t>e dalla </a:t>
            </a:r>
            <a:r>
              <a:rPr sz="1200" spc="-5" dirty="0">
                <a:latin typeface="Times New Roman"/>
                <a:cs typeface="Times New Roman"/>
              </a:rPr>
              <a:t>scarsità del materiale che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utilizzato a </a:t>
            </a:r>
            <a:r>
              <a:rPr sz="1200" spc="-5" dirty="0">
                <a:latin typeface="Times New Roman"/>
                <a:cs typeface="Times New Roman"/>
              </a:rPr>
              <a:t>scopo illustrativo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comparativo nei </a:t>
            </a:r>
            <a:r>
              <a:rPr sz="1200" dirty="0">
                <a:latin typeface="Times New Roman"/>
                <a:cs typeface="Times New Roman"/>
              </a:rPr>
              <a:t>nostri </a:t>
            </a:r>
            <a:r>
              <a:rPr sz="1200" spc="-5" dirty="0">
                <a:latin typeface="Times New Roman"/>
                <a:cs typeface="Times New Roman"/>
              </a:rPr>
              <a:t>sforzi </a:t>
            </a:r>
            <a:r>
              <a:rPr sz="1200" dirty="0">
                <a:latin typeface="Times New Roman"/>
                <a:cs typeface="Times New Roman"/>
              </a:rPr>
              <a:t>di descrivere  </a:t>
            </a:r>
            <a:r>
              <a:rPr sz="1200" spc="-5" dirty="0">
                <a:latin typeface="Times New Roman"/>
                <a:cs typeface="Times New Roman"/>
              </a:rPr>
              <a:t>valori </a:t>
            </a:r>
            <a:r>
              <a:rPr sz="1200" dirty="0">
                <a:latin typeface="Times New Roman"/>
                <a:cs typeface="Times New Roman"/>
              </a:rPr>
              <a:t>divini e </a:t>
            </a:r>
            <a:r>
              <a:rPr sz="1200" spc="-5" dirty="0">
                <a:latin typeface="Times New Roman"/>
                <a:cs typeface="Times New Roman"/>
              </a:rPr>
              <a:t>presentare significati </a:t>
            </a:r>
            <a:r>
              <a:rPr sz="1200" dirty="0">
                <a:latin typeface="Times New Roman"/>
                <a:cs typeface="Times New Roman"/>
              </a:rPr>
              <a:t>spirituali alla mente finita e mortale dell’uomo. Tutti i nostri </a:t>
            </a:r>
            <a:r>
              <a:rPr sz="1200" spc="-5" dirty="0">
                <a:latin typeface="Times New Roman"/>
                <a:cs typeface="Times New Roman"/>
              </a:rPr>
              <a:t>tentativi per ampliare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concetto  </a:t>
            </a:r>
            <a:r>
              <a:rPr sz="1200" dirty="0">
                <a:latin typeface="Times New Roman"/>
                <a:cs typeface="Times New Roman"/>
              </a:rPr>
              <a:t>umano di </a:t>
            </a:r>
            <a:r>
              <a:rPr sz="1200" spc="-5" dirty="0">
                <a:latin typeface="Times New Roman"/>
                <a:cs typeface="Times New Roman"/>
              </a:rPr>
              <a:t>Dio sarebbero pressoché </a:t>
            </a:r>
            <a:r>
              <a:rPr sz="1200" dirty="0">
                <a:latin typeface="Times New Roman"/>
                <a:cs typeface="Times New Roman"/>
              </a:rPr>
              <a:t>inutili </a:t>
            </a:r>
            <a:r>
              <a:rPr sz="1200" spc="-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non fosse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fatto </a:t>
            </a:r>
            <a:r>
              <a:rPr sz="1200" dirty="0">
                <a:latin typeface="Times New Roman"/>
                <a:cs typeface="Times New Roman"/>
              </a:rPr>
              <a:t>che la mente </a:t>
            </a:r>
            <a:r>
              <a:rPr sz="1200" spc="-5" dirty="0">
                <a:latin typeface="Times New Roman"/>
                <a:cs typeface="Times New Roman"/>
              </a:rPr>
              <a:t>mortale </a:t>
            </a:r>
            <a:r>
              <a:rPr sz="1200" dirty="0">
                <a:latin typeface="Times New Roman"/>
                <a:cs typeface="Times New Roman"/>
              </a:rPr>
              <a:t>è abitata </a:t>
            </a:r>
            <a:r>
              <a:rPr sz="1200" spc="-5" dirty="0">
                <a:latin typeface="Times New Roman"/>
                <a:cs typeface="Times New Roman"/>
              </a:rPr>
              <a:t>dall’Aggiustatore conferito </a:t>
            </a:r>
            <a:r>
              <a:rPr sz="1200" dirty="0">
                <a:latin typeface="Times New Roman"/>
                <a:cs typeface="Times New Roman"/>
              </a:rPr>
              <a:t>del  </a:t>
            </a:r>
            <a:r>
              <a:rPr sz="1200" spc="-5" dirty="0">
                <a:latin typeface="Times New Roman"/>
                <a:cs typeface="Times New Roman"/>
              </a:rPr>
              <a:t>Padre Universale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pervasa </a:t>
            </a:r>
            <a:r>
              <a:rPr sz="1200" dirty="0">
                <a:latin typeface="Times New Roman"/>
                <a:cs typeface="Times New Roman"/>
              </a:rPr>
              <a:t>dallo Spirito </a:t>
            </a:r>
            <a:r>
              <a:rPr sz="1200" spc="-5" dirty="0">
                <a:latin typeface="Times New Roman"/>
                <a:cs typeface="Times New Roman"/>
              </a:rPr>
              <a:t>della Verità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Figlio Creatore. Facendo </a:t>
            </a:r>
            <a:r>
              <a:rPr sz="1200" dirty="0">
                <a:latin typeface="Times New Roman"/>
                <a:cs typeface="Times New Roman"/>
              </a:rPr>
              <a:t>quindi </a:t>
            </a:r>
            <a:r>
              <a:rPr sz="1200" spc="-5" dirty="0">
                <a:latin typeface="Times New Roman"/>
                <a:cs typeface="Times New Roman"/>
              </a:rPr>
              <a:t>assegnamento </a:t>
            </a:r>
            <a:r>
              <a:rPr sz="1200" dirty="0">
                <a:latin typeface="Times New Roman"/>
                <a:cs typeface="Times New Roman"/>
              </a:rPr>
              <a:t>sulla </a:t>
            </a:r>
            <a:r>
              <a:rPr sz="1200" spc="-5" dirty="0">
                <a:latin typeface="Times New Roman"/>
                <a:cs typeface="Times New Roman"/>
              </a:rPr>
              <a:t>presenza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spc="5" dirty="0">
                <a:latin typeface="Times New Roman"/>
                <a:cs typeface="Times New Roman"/>
              </a:rPr>
              <a:t>di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58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580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502919" y="513333"/>
            <a:ext cx="4080510" cy="409257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495300">
              <a:lnSpc>
                <a:spcPct val="100000"/>
              </a:lnSpc>
              <a:spcBef>
                <a:spcPts val="10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(331.2) 30:1.13 </a:t>
            </a:r>
            <a:r>
              <a:rPr sz="1200" dirty="0">
                <a:latin typeface="Times New Roman"/>
                <a:cs typeface="Times New Roman"/>
              </a:rPr>
              <a:t>6. Unioni dei</a:t>
            </a:r>
            <a:r>
              <a:rPr sz="1200" spc="-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Giorni.</a:t>
            </a:r>
            <a:endParaRPr sz="1200">
              <a:latin typeface="Times New Roman"/>
              <a:cs typeface="Times New Roman"/>
            </a:endParaRPr>
          </a:p>
          <a:p>
            <a:pPr marL="495300">
              <a:lnSpc>
                <a:spcPct val="100000"/>
              </a:lnSpc>
              <a:spcBef>
                <a:spcPts val="133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(331.3) 30:1.14 </a:t>
            </a:r>
            <a:r>
              <a:rPr sz="1200" dirty="0">
                <a:latin typeface="Times New Roman"/>
                <a:cs typeface="Times New Roman"/>
              </a:rPr>
              <a:t>7. </a:t>
            </a:r>
            <a:r>
              <a:rPr sz="1200" spc="-5" dirty="0">
                <a:latin typeface="Times New Roman"/>
                <a:cs typeface="Times New Roman"/>
              </a:rPr>
              <a:t>Fedeli dei</a:t>
            </a:r>
            <a:r>
              <a:rPr sz="1200" spc="-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Giorni.</a:t>
            </a:r>
            <a:endParaRPr sz="1200">
              <a:latin typeface="Times New Roman"/>
              <a:cs typeface="Times New Roman"/>
            </a:endParaRPr>
          </a:p>
          <a:p>
            <a:pPr marL="495300">
              <a:lnSpc>
                <a:spcPct val="100000"/>
              </a:lnSpc>
              <a:spcBef>
                <a:spcPts val="134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(331.4) 30:1.15 </a:t>
            </a:r>
            <a:r>
              <a:rPr sz="1200" dirty="0">
                <a:latin typeface="Times New Roman"/>
                <a:cs typeface="Times New Roman"/>
              </a:rPr>
              <a:t>8. </a:t>
            </a:r>
            <a:r>
              <a:rPr sz="1200" spc="-5" dirty="0">
                <a:latin typeface="Times New Roman"/>
                <a:cs typeface="Times New Roman"/>
              </a:rPr>
              <a:t>Perfettori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-18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Saggezza.</a:t>
            </a:r>
            <a:endParaRPr sz="1200">
              <a:latin typeface="Times New Roman"/>
              <a:cs typeface="Times New Roman"/>
            </a:endParaRPr>
          </a:p>
          <a:p>
            <a:pPr marL="495300">
              <a:lnSpc>
                <a:spcPct val="100000"/>
              </a:lnSpc>
              <a:spcBef>
                <a:spcPts val="134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(331.5) 30:1.16 </a:t>
            </a:r>
            <a:r>
              <a:rPr sz="1200" dirty="0">
                <a:latin typeface="Times New Roman"/>
                <a:cs typeface="Times New Roman"/>
              </a:rPr>
              <a:t>9. </a:t>
            </a:r>
            <a:r>
              <a:rPr sz="1200" spc="-5" dirty="0">
                <a:latin typeface="Times New Roman"/>
                <a:cs typeface="Times New Roman"/>
              </a:rPr>
              <a:t>Consiglieri</a:t>
            </a:r>
            <a:r>
              <a:rPr sz="1200" spc="-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Divini.</a:t>
            </a:r>
            <a:endParaRPr sz="1200">
              <a:latin typeface="Times New Roman"/>
              <a:cs typeface="Times New Roman"/>
            </a:endParaRPr>
          </a:p>
          <a:p>
            <a:pPr marL="495300">
              <a:lnSpc>
                <a:spcPct val="100000"/>
              </a:lnSpc>
              <a:spcBef>
                <a:spcPts val="133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(331.6) 30:1.17 </a:t>
            </a:r>
            <a:r>
              <a:rPr sz="1200" dirty="0">
                <a:latin typeface="Times New Roman"/>
                <a:cs typeface="Times New Roman"/>
              </a:rPr>
              <a:t>10. </a:t>
            </a:r>
            <a:r>
              <a:rPr sz="1200" spc="-5" dirty="0">
                <a:latin typeface="Times New Roman"/>
                <a:cs typeface="Times New Roman"/>
              </a:rPr>
              <a:t>Censori</a:t>
            </a:r>
            <a:r>
              <a:rPr sz="1200" spc="-1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Universali.</a:t>
            </a:r>
            <a:endParaRPr sz="1200">
              <a:latin typeface="Times New Roman"/>
              <a:cs typeface="Times New Roman"/>
            </a:endParaRPr>
          </a:p>
          <a:p>
            <a:pPr marR="30480" algn="r">
              <a:lnSpc>
                <a:spcPct val="100000"/>
              </a:lnSpc>
              <a:spcBef>
                <a:spcPts val="134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(331.7) 30:1.18 </a:t>
            </a:r>
            <a:r>
              <a:rPr sz="1200" dirty="0">
                <a:latin typeface="Times New Roman"/>
                <a:cs typeface="Times New Roman"/>
              </a:rPr>
              <a:t>C. </a:t>
            </a:r>
            <a:r>
              <a:rPr sz="1200" i="1" spc="-5" dirty="0">
                <a:latin typeface="Times New Roman"/>
                <a:cs typeface="Times New Roman"/>
              </a:rPr>
              <a:t>Esseri Originati </a:t>
            </a:r>
            <a:r>
              <a:rPr sz="1200" i="1" dirty="0">
                <a:latin typeface="Times New Roman"/>
                <a:cs typeface="Times New Roman"/>
              </a:rPr>
              <a:t>dalla </a:t>
            </a:r>
            <a:r>
              <a:rPr sz="1200" i="1" spc="-5" dirty="0">
                <a:latin typeface="Times New Roman"/>
                <a:cs typeface="Times New Roman"/>
              </a:rPr>
              <a:t>Trinità </a:t>
            </a:r>
            <a:r>
              <a:rPr sz="1200" i="1" dirty="0">
                <a:latin typeface="Times New Roman"/>
                <a:cs typeface="Times New Roman"/>
              </a:rPr>
              <a:t>ed </a:t>
            </a:r>
            <a:r>
              <a:rPr sz="1200" i="1" spc="-5" dirty="0">
                <a:latin typeface="Times New Roman"/>
                <a:cs typeface="Times New Roman"/>
              </a:rPr>
              <a:t>Esseri</a:t>
            </a:r>
            <a:r>
              <a:rPr sz="1200" i="1" spc="-95" dirty="0">
                <a:latin typeface="Times New Roman"/>
                <a:cs typeface="Times New Roman"/>
              </a:rPr>
              <a:t> </a:t>
            </a:r>
            <a:r>
              <a:rPr sz="1200" i="1" spc="-5" dirty="0">
                <a:latin typeface="Times New Roman"/>
                <a:cs typeface="Times New Roman"/>
              </a:rPr>
              <a:t>Trinitizzati.</a:t>
            </a:r>
            <a:endParaRPr sz="1200">
              <a:latin typeface="Times New Roman"/>
              <a:cs typeface="Times New Roman"/>
            </a:endParaRPr>
          </a:p>
          <a:p>
            <a:pPr marL="495300">
              <a:lnSpc>
                <a:spcPct val="100000"/>
              </a:lnSpc>
              <a:spcBef>
                <a:spcPts val="134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(331.8)  30:1.19  </a:t>
            </a:r>
            <a:r>
              <a:rPr sz="1200" dirty="0">
                <a:latin typeface="Times New Roman"/>
                <a:cs typeface="Times New Roman"/>
              </a:rPr>
              <a:t>1. </a:t>
            </a:r>
            <a:r>
              <a:rPr sz="1200" spc="-5" dirty="0">
                <a:latin typeface="Times New Roman"/>
                <a:cs typeface="Times New Roman"/>
              </a:rPr>
              <a:t>Figli Istruttori</a:t>
            </a:r>
            <a:r>
              <a:rPr sz="1200" spc="-1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Trinitari.</a:t>
            </a:r>
            <a:endParaRPr sz="1200">
              <a:latin typeface="Times New Roman"/>
              <a:cs typeface="Times New Roman"/>
            </a:endParaRPr>
          </a:p>
          <a:p>
            <a:pPr marL="495300">
              <a:lnSpc>
                <a:spcPct val="100000"/>
              </a:lnSpc>
              <a:spcBef>
                <a:spcPts val="133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(331.9)  30:1.20  </a:t>
            </a:r>
            <a:r>
              <a:rPr sz="1200" dirty="0">
                <a:latin typeface="Times New Roman"/>
                <a:cs typeface="Times New Roman"/>
              </a:rPr>
              <a:t>2. </a:t>
            </a:r>
            <a:r>
              <a:rPr sz="1200" spc="-5" dirty="0">
                <a:latin typeface="Times New Roman"/>
                <a:cs typeface="Times New Roman"/>
              </a:rPr>
              <a:t>Spiriti Trinitari</a:t>
            </a:r>
            <a:r>
              <a:rPr sz="1200" spc="-1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Ispirati.</a:t>
            </a:r>
            <a:endParaRPr sz="1200">
              <a:latin typeface="Times New Roman"/>
              <a:cs typeface="Times New Roman"/>
            </a:endParaRPr>
          </a:p>
          <a:p>
            <a:pPr marL="495300">
              <a:lnSpc>
                <a:spcPct val="100000"/>
              </a:lnSpc>
              <a:spcBef>
                <a:spcPts val="134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(331.10) 30:1.21 </a:t>
            </a:r>
            <a:r>
              <a:rPr sz="1200" dirty="0">
                <a:latin typeface="Times New Roman"/>
                <a:cs typeface="Times New Roman"/>
              </a:rPr>
              <a:t>3. </a:t>
            </a:r>
            <a:r>
              <a:rPr sz="1200" spc="-5" dirty="0">
                <a:latin typeface="Times New Roman"/>
                <a:cs typeface="Times New Roman"/>
              </a:rPr>
              <a:t>Nativi di</a:t>
            </a:r>
            <a:r>
              <a:rPr sz="1200" spc="-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Havona.</a:t>
            </a:r>
            <a:endParaRPr sz="1200">
              <a:latin typeface="Times New Roman"/>
              <a:cs typeface="Times New Roman"/>
            </a:endParaRPr>
          </a:p>
          <a:p>
            <a:pPr marL="495300">
              <a:lnSpc>
                <a:spcPct val="100000"/>
              </a:lnSpc>
              <a:spcBef>
                <a:spcPts val="133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(331.11) 30:1.22 </a:t>
            </a:r>
            <a:r>
              <a:rPr sz="1200" dirty="0">
                <a:latin typeface="Times New Roman"/>
                <a:cs typeface="Times New Roman"/>
              </a:rPr>
              <a:t>4. Cittadini </a:t>
            </a:r>
            <a:r>
              <a:rPr sz="1200" spc="-5" dirty="0">
                <a:latin typeface="Times New Roman"/>
                <a:cs typeface="Times New Roman"/>
              </a:rPr>
              <a:t>del</a:t>
            </a:r>
            <a:r>
              <a:rPr sz="1200" spc="-2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Paradiso.</a:t>
            </a:r>
            <a:endParaRPr sz="1200">
              <a:latin typeface="Times New Roman"/>
              <a:cs typeface="Times New Roman"/>
            </a:endParaRPr>
          </a:p>
          <a:p>
            <a:pPr marR="87630" algn="r">
              <a:lnSpc>
                <a:spcPct val="100000"/>
              </a:lnSpc>
              <a:spcBef>
                <a:spcPts val="135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(331.12) 30:1.23 </a:t>
            </a:r>
            <a:r>
              <a:rPr sz="1200" dirty="0">
                <a:latin typeface="Times New Roman"/>
                <a:cs typeface="Times New Roman"/>
              </a:rPr>
              <a:t>5. </a:t>
            </a:r>
            <a:r>
              <a:rPr sz="1200" spc="-5" dirty="0">
                <a:latin typeface="Times New Roman"/>
                <a:cs typeface="Times New Roman"/>
              </a:rPr>
              <a:t>Esseri Non Rivelati Originati </a:t>
            </a:r>
            <a:r>
              <a:rPr sz="1200" dirty="0">
                <a:latin typeface="Times New Roman"/>
                <a:cs typeface="Times New Roman"/>
              </a:rPr>
              <a:t>dalla</a:t>
            </a:r>
            <a:r>
              <a:rPr sz="1200" spc="-1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Trinità.</a:t>
            </a:r>
            <a:endParaRPr sz="1200">
              <a:latin typeface="Times New Roman"/>
              <a:cs typeface="Times New Roman"/>
            </a:endParaRPr>
          </a:p>
          <a:p>
            <a:pPr marR="46990" algn="r">
              <a:lnSpc>
                <a:spcPct val="100000"/>
              </a:lnSpc>
              <a:spcBef>
                <a:spcPts val="134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(331.13) 30:1.24 </a:t>
            </a:r>
            <a:r>
              <a:rPr sz="1200" dirty="0">
                <a:latin typeface="Times New Roman"/>
                <a:cs typeface="Times New Roman"/>
              </a:rPr>
              <a:t>6. </a:t>
            </a:r>
            <a:r>
              <a:rPr sz="1200" spc="-5" dirty="0">
                <a:latin typeface="Times New Roman"/>
                <a:cs typeface="Times New Roman"/>
              </a:rPr>
              <a:t>Esseri Non Rivelati Trinitizzati dalla</a:t>
            </a:r>
            <a:r>
              <a:rPr sz="1200" spc="-1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Deità.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58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581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90219" y="513333"/>
            <a:ext cx="7753984" cy="384429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508000">
              <a:lnSpc>
                <a:spcPct val="100000"/>
              </a:lnSpc>
              <a:spcBef>
                <a:spcPts val="10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(331.14) 30:1.25 </a:t>
            </a:r>
            <a:r>
              <a:rPr sz="1200" dirty="0">
                <a:latin typeface="Times New Roman"/>
                <a:cs typeface="Times New Roman"/>
              </a:rPr>
              <a:t>7. </a:t>
            </a:r>
            <a:r>
              <a:rPr sz="1200" spc="-5" dirty="0">
                <a:latin typeface="Times New Roman"/>
                <a:cs typeface="Times New Roman"/>
              </a:rPr>
              <a:t>Figli </a:t>
            </a:r>
            <a:r>
              <a:rPr sz="1200" dirty="0">
                <a:latin typeface="Times New Roman"/>
                <a:cs typeface="Times New Roman"/>
              </a:rPr>
              <a:t>Trinitizzati </a:t>
            </a:r>
            <a:r>
              <a:rPr sz="1200" spc="-10" dirty="0">
                <a:latin typeface="Times New Roman"/>
                <a:cs typeface="Times New Roman"/>
              </a:rPr>
              <a:t>di</a:t>
            </a:r>
            <a:r>
              <a:rPr sz="1200" spc="-1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Conseguimento.</a:t>
            </a:r>
            <a:endParaRPr sz="1200">
              <a:latin typeface="Times New Roman"/>
              <a:cs typeface="Times New Roman"/>
            </a:endParaRPr>
          </a:p>
          <a:p>
            <a:pPr marL="508000">
              <a:lnSpc>
                <a:spcPct val="100000"/>
              </a:lnSpc>
              <a:spcBef>
                <a:spcPts val="133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(331.15) 30:1.26 </a:t>
            </a:r>
            <a:r>
              <a:rPr sz="1200" dirty="0">
                <a:latin typeface="Times New Roman"/>
                <a:cs typeface="Times New Roman"/>
              </a:rPr>
              <a:t>8. </a:t>
            </a:r>
            <a:r>
              <a:rPr sz="1200" spc="-5" dirty="0">
                <a:latin typeface="Times New Roman"/>
                <a:cs typeface="Times New Roman"/>
              </a:rPr>
              <a:t>Figli Trinitizzati </a:t>
            </a:r>
            <a:r>
              <a:rPr sz="1200" spc="-10" dirty="0">
                <a:latin typeface="Times New Roman"/>
                <a:cs typeface="Times New Roman"/>
              </a:rPr>
              <a:t>di</a:t>
            </a:r>
            <a:r>
              <a:rPr sz="1200" spc="-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Selezione.</a:t>
            </a:r>
            <a:endParaRPr sz="1200">
              <a:latin typeface="Times New Roman"/>
              <a:cs typeface="Times New Roman"/>
            </a:endParaRPr>
          </a:p>
          <a:p>
            <a:pPr marL="508000">
              <a:lnSpc>
                <a:spcPct val="100000"/>
              </a:lnSpc>
              <a:spcBef>
                <a:spcPts val="134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(331.16) 30:1.27 </a:t>
            </a:r>
            <a:r>
              <a:rPr sz="1200" dirty="0">
                <a:latin typeface="Times New Roman"/>
                <a:cs typeface="Times New Roman"/>
              </a:rPr>
              <a:t>9. </a:t>
            </a:r>
            <a:r>
              <a:rPr sz="1200" spc="-5" dirty="0">
                <a:latin typeface="Times New Roman"/>
                <a:cs typeface="Times New Roman"/>
              </a:rPr>
              <a:t>Figli Trinitizzati </a:t>
            </a:r>
            <a:r>
              <a:rPr sz="1200" spc="-10" dirty="0">
                <a:latin typeface="Times New Roman"/>
                <a:cs typeface="Times New Roman"/>
              </a:rPr>
              <a:t>di</a:t>
            </a:r>
            <a:r>
              <a:rPr sz="1200" spc="-18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Perfezione.</a:t>
            </a:r>
            <a:endParaRPr sz="1200">
              <a:latin typeface="Times New Roman"/>
              <a:cs typeface="Times New Roman"/>
            </a:endParaRPr>
          </a:p>
          <a:p>
            <a:pPr marL="508000">
              <a:lnSpc>
                <a:spcPct val="100000"/>
              </a:lnSpc>
              <a:spcBef>
                <a:spcPts val="134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(331.17) 30:1.28 </a:t>
            </a:r>
            <a:r>
              <a:rPr sz="1200" dirty="0">
                <a:latin typeface="Times New Roman"/>
                <a:cs typeface="Times New Roman"/>
              </a:rPr>
              <a:t>10. </a:t>
            </a:r>
            <a:r>
              <a:rPr sz="1200" spc="-5" dirty="0">
                <a:latin typeface="Times New Roman"/>
                <a:cs typeface="Times New Roman"/>
              </a:rPr>
              <a:t>Figli Trinitizzati </a:t>
            </a:r>
            <a:r>
              <a:rPr sz="1200" dirty="0">
                <a:latin typeface="Times New Roman"/>
                <a:cs typeface="Times New Roman"/>
              </a:rPr>
              <a:t>da</a:t>
            </a:r>
            <a:r>
              <a:rPr sz="1200" spc="-1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Creature.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200">
              <a:latin typeface="Times New Roman"/>
              <a:cs typeface="Times New Roman"/>
            </a:endParaRPr>
          </a:p>
          <a:p>
            <a:pPr marL="50800" marR="431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(331.18) 30:1.29 </a:t>
            </a:r>
            <a:r>
              <a:rPr sz="1200" spc="-15" dirty="0">
                <a:latin typeface="Times New Roman"/>
                <a:cs typeface="Times New Roman"/>
              </a:rPr>
              <a:t>II. </a:t>
            </a:r>
            <a:r>
              <a:rPr sz="1200" i="1" dirty="0">
                <a:latin typeface="Times New Roman"/>
                <a:cs typeface="Times New Roman"/>
              </a:rPr>
              <a:t>ESSERI DI </a:t>
            </a:r>
            <a:r>
              <a:rPr sz="1200" i="1" spc="-5" dirty="0">
                <a:latin typeface="Times New Roman"/>
                <a:cs typeface="Times New Roman"/>
              </a:rPr>
              <a:t>ORIGINE </a:t>
            </a:r>
            <a:r>
              <a:rPr sz="1200" i="1" dirty="0">
                <a:latin typeface="Times New Roman"/>
                <a:cs typeface="Times New Roman"/>
              </a:rPr>
              <a:t>DUALE. </a:t>
            </a:r>
            <a:r>
              <a:rPr sz="1200" dirty="0">
                <a:latin typeface="Times New Roman"/>
                <a:cs typeface="Times New Roman"/>
              </a:rPr>
              <a:t>Quelli </a:t>
            </a:r>
            <a:r>
              <a:rPr sz="1200" spc="-5" dirty="0">
                <a:latin typeface="Times New Roman"/>
                <a:cs typeface="Times New Roman"/>
              </a:rPr>
              <a:t>originati </a:t>
            </a:r>
            <a:r>
              <a:rPr sz="1200" dirty="0">
                <a:latin typeface="Times New Roman"/>
                <a:cs typeface="Times New Roman"/>
              </a:rPr>
              <a:t>da due delle </a:t>
            </a:r>
            <a:r>
              <a:rPr sz="1200" spc="-5" dirty="0">
                <a:latin typeface="Times New Roman"/>
                <a:cs typeface="Times New Roman"/>
              </a:rPr>
              <a:t>Deità del Paradiso </a:t>
            </a:r>
            <a:r>
              <a:rPr sz="1200" dirty="0">
                <a:latin typeface="Times New Roman"/>
                <a:cs typeface="Times New Roman"/>
              </a:rPr>
              <a:t>o creati </a:t>
            </a:r>
            <a:r>
              <a:rPr sz="1200" spc="-5" dirty="0">
                <a:latin typeface="Times New Roman"/>
                <a:cs typeface="Times New Roman"/>
              </a:rPr>
              <a:t>altrimenti </a:t>
            </a:r>
            <a:r>
              <a:rPr sz="1200" dirty="0">
                <a:latin typeface="Times New Roman"/>
                <a:cs typeface="Times New Roman"/>
              </a:rPr>
              <a:t>da due </a:t>
            </a:r>
            <a:r>
              <a:rPr sz="1200" spc="-5" dirty="0">
                <a:latin typeface="Times New Roman"/>
                <a:cs typeface="Times New Roman"/>
              </a:rPr>
              <a:t>esseri  discendenti direttamente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indirettamente dalle </a:t>
            </a:r>
            <a:r>
              <a:rPr sz="1200" dirty="0">
                <a:latin typeface="Times New Roman"/>
                <a:cs typeface="Times New Roman"/>
              </a:rPr>
              <a:t>Deità </a:t>
            </a:r>
            <a:r>
              <a:rPr sz="1200" spc="-5" dirty="0">
                <a:latin typeface="Times New Roman"/>
                <a:cs typeface="Times New Roman"/>
              </a:rPr>
              <a:t>del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Paradiso.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R="5335905" algn="r">
              <a:lnSpc>
                <a:spcPct val="1000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(331.19) 30:1.30 </a:t>
            </a:r>
            <a:r>
              <a:rPr sz="1200" spc="-5" dirty="0">
                <a:latin typeface="Times New Roman"/>
                <a:cs typeface="Times New Roman"/>
              </a:rPr>
              <a:t>A. </a:t>
            </a:r>
            <a:r>
              <a:rPr sz="1200" i="1" spc="-5" dirty="0">
                <a:latin typeface="Times New Roman"/>
                <a:cs typeface="Times New Roman"/>
              </a:rPr>
              <a:t>Gli Ordini</a:t>
            </a:r>
            <a:r>
              <a:rPr sz="1200" i="1" spc="-170" dirty="0">
                <a:latin typeface="Times New Roman"/>
                <a:cs typeface="Times New Roman"/>
              </a:rPr>
              <a:t> </a:t>
            </a:r>
            <a:r>
              <a:rPr sz="1200" i="1" spc="-5" dirty="0">
                <a:latin typeface="Times New Roman"/>
                <a:cs typeface="Times New Roman"/>
              </a:rPr>
              <a:t>Discendenti.</a:t>
            </a:r>
            <a:endParaRPr sz="1200">
              <a:latin typeface="Times New Roman"/>
              <a:cs typeface="Times New Roman"/>
            </a:endParaRPr>
          </a:p>
          <a:p>
            <a:pPr marL="508000">
              <a:lnSpc>
                <a:spcPct val="100000"/>
              </a:lnSpc>
              <a:spcBef>
                <a:spcPts val="134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(331.20) 30:1.31 </a:t>
            </a:r>
            <a:r>
              <a:rPr sz="1200" dirty="0">
                <a:latin typeface="Times New Roman"/>
                <a:cs typeface="Times New Roman"/>
              </a:rPr>
              <a:t>1. </a:t>
            </a:r>
            <a:r>
              <a:rPr sz="1200" spc="-5" dirty="0">
                <a:latin typeface="Times New Roman"/>
                <a:cs typeface="Times New Roman"/>
              </a:rPr>
              <a:t>Figli</a:t>
            </a:r>
            <a:r>
              <a:rPr sz="1200" spc="-1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Creatori.</a:t>
            </a:r>
            <a:endParaRPr sz="1200">
              <a:latin typeface="Times New Roman"/>
              <a:cs typeface="Times New Roman"/>
            </a:endParaRPr>
          </a:p>
          <a:p>
            <a:pPr marR="5363845" algn="r">
              <a:lnSpc>
                <a:spcPct val="100000"/>
              </a:lnSpc>
              <a:spcBef>
                <a:spcPts val="133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(331.21) 30:1.32 </a:t>
            </a:r>
            <a:r>
              <a:rPr sz="1200" dirty="0">
                <a:latin typeface="Times New Roman"/>
                <a:cs typeface="Times New Roman"/>
              </a:rPr>
              <a:t>2. </a:t>
            </a:r>
            <a:r>
              <a:rPr sz="1200" spc="-5" dirty="0">
                <a:latin typeface="Times New Roman"/>
                <a:cs typeface="Times New Roman"/>
              </a:rPr>
              <a:t>Figli</a:t>
            </a:r>
            <a:r>
              <a:rPr sz="1200" spc="-1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Magistrali.</a:t>
            </a:r>
            <a:endParaRPr sz="1200">
              <a:latin typeface="Times New Roman"/>
              <a:cs typeface="Times New Roman"/>
            </a:endParaRPr>
          </a:p>
          <a:p>
            <a:pPr marL="508000">
              <a:lnSpc>
                <a:spcPct val="100000"/>
              </a:lnSpc>
              <a:spcBef>
                <a:spcPts val="134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(331.22) 30:1.33 </a:t>
            </a:r>
            <a:r>
              <a:rPr sz="1200" dirty="0">
                <a:latin typeface="Times New Roman"/>
                <a:cs typeface="Times New Roman"/>
              </a:rPr>
              <a:t>3. </a:t>
            </a:r>
            <a:r>
              <a:rPr sz="1200" spc="-5" dirty="0">
                <a:latin typeface="Times New Roman"/>
                <a:cs typeface="Times New Roman"/>
              </a:rPr>
              <a:t>Radiosi Astri del</a:t>
            </a:r>
            <a:r>
              <a:rPr sz="1200" spc="-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Mattino.</a:t>
            </a:r>
            <a:endParaRPr sz="1200">
              <a:latin typeface="Times New Roman"/>
              <a:cs typeface="Times New Roman"/>
            </a:endParaRPr>
          </a:p>
          <a:p>
            <a:pPr marL="508000">
              <a:lnSpc>
                <a:spcPct val="100000"/>
              </a:lnSpc>
              <a:spcBef>
                <a:spcPts val="133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(331.23) 30:1.34 </a:t>
            </a:r>
            <a:r>
              <a:rPr sz="1200" dirty="0">
                <a:latin typeface="Times New Roman"/>
                <a:cs typeface="Times New Roman"/>
              </a:rPr>
              <a:t>4. </a:t>
            </a:r>
            <a:r>
              <a:rPr sz="1200" spc="-5" dirty="0">
                <a:latin typeface="Times New Roman"/>
                <a:cs typeface="Times New Roman"/>
              </a:rPr>
              <a:t>Padri</a:t>
            </a:r>
            <a:r>
              <a:rPr sz="1200" spc="-204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Melchizedek.</a:t>
            </a:r>
            <a:endParaRPr sz="1200">
              <a:latin typeface="Times New Roman"/>
              <a:cs typeface="Times New Roman"/>
            </a:endParaRPr>
          </a:p>
          <a:p>
            <a:pPr marL="508000">
              <a:lnSpc>
                <a:spcPct val="100000"/>
              </a:lnSpc>
              <a:spcBef>
                <a:spcPts val="790"/>
              </a:spcBef>
            </a:pPr>
            <a:r>
              <a:rPr sz="800" spc="-5" dirty="0">
                <a:latin typeface="Times New Roman"/>
                <a:cs typeface="Times New Roman"/>
              </a:rPr>
              <a:t>(331.24) 30:1.35 </a:t>
            </a:r>
            <a:r>
              <a:rPr sz="1800" baseline="-25462" dirty="0">
                <a:latin typeface="Times New Roman"/>
                <a:cs typeface="Times New Roman"/>
              </a:rPr>
              <a:t>5. I</a:t>
            </a:r>
            <a:r>
              <a:rPr sz="1800" spc="-37" baseline="-25462" dirty="0">
                <a:latin typeface="Times New Roman"/>
                <a:cs typeface="Times New Roman"/>
              </a:rPr>
              <a:t> </a:t>
            </a:r>
            <a:r>
              <a:rPr sz="1800" spc="-7" baseline="-25462" dirty="0">
                <a:latin typeface="Times New Roman"/>
                <a:cs typeface="Times New Roman"/>
              </a:rPr>
              <a:t>Melchizedek.</a:t>
            </a:r>
            <a:endParaRPr sz="1800" baseline="-25462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58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582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502919" y="443229"/>
            <a:ext cx="3337560" cy="409257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495300">
              <a:lnSpc>
                <a:spcPct val="100000"/>
              </a:lnSpc>
              <a:spcBef>
                <a:spcPts val="100"/>
              </a:spcBef>
            </a:pPr>
            <a:r>
              <a:rPr sz="800" spc="-5" dirty="0">
                <a:latin typeface="Times New Roman"/>
                <a:cs typeface="Times New Roman"/>
              </a:rPr>
              <a:t>(331.25) 30:1.36  </a:t>
            </a:r>
            <a:r>
              <a:rPr sz="1800" baseline="-25462" dirty="0">
                <a:latin typeface="Times New Roman"/>
                <a:cs typeface="Times New Roman"/>
              </a:rPr>
              <a:t>6. I</a:t>
            </a:r>
            <a:r>
              <a:rPr sz="1800" spc="-120" baseline="-25462" dirty="0">
                <a:latin typeface="Times New Roman"/>
                <a:cs typeface="Times New Roman"/>
              </a:rPr>
              <a:t> </a:t>
            </a:r>
            <a:r>
              <a:rPr sz="1800" baseline="-25462" dirty="0">
                <a:latin typeface="Times New Roman"/>
                <a:cs typeface="Times New Roman"/>
              </a:rPr>
              <a:t>Vorondadek.</a:t>
            </a:r>
            <a:endParaRPr sz="1800" baseline="-25462">
              <a:latin typeface="Times New Roman"/>
              <a:cs typeface="Times New Roman"/>
            </a:endParaRPr>
          </a:p>
          <a:p>
            <a:pPr marL="495300">
              <a:lnSpc>
                <a:spcPct val="100000"/>
              </a:lnSpc>
              <a:spcBef>
                <a:spcPts val="1330"/>
              </a:spcBef>
            </a:pPr>
            <a:r>
              <a:rPr sz="800" spc="-5" dirty="0">
                <a:latin typeface="Times New Roman"/>
                <a:cs typeface="Times New Roman"/>
              </a:rPr>
              <a:t>(331.26) 30:1.37  </a:t>
            </a:r>
            <a:r>
              <a:rPr sz="1800" baseline="-25462" dirty="0">
                <a:latin typeface="Times New Roman"/>
                <a:cs typeface="Times New Roman"/>
              </a:rPr>
              <a:t>7. I</a:t>
            </a:r>
            <a:r>
              <a:rPr sz="1800" spc="-37" baseline="-25462" dirty="0">
                <a:latin typeface="Times New Roman"/>
                <a:cs typeface="Times New Roman"/>
              </a:rPr>
              <a:t> </a:t>
            </a:r>
            <a:r>
              <a:rPr sz="1800" spc="-7" baseline="-25462" dirty="0">
                <a:latin typeface="Times New Roman"/>
                <a:cs typeface="Times New Roman"/>
              </a:rPr>
              <a:t>Lanonandek.</a:t>
            </a:r>
            <a:endParaRPr sz="1800" baseline="-25462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650">
              <a:latin typeface="Times New Roman"/>
              <a:cs typeface="Times New Roman"/>
            </a:endParaRPr>
          </a:p>
          <a:p>
            <a:pPr marL="495300">
              <a:lnSpc>
                <a:spcPct val="1000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(331.27) 30:1.38 </a:t>
            </a:r>
            <a:r>
              <a:rPr sz="1200" dirty="0">
                <a:latin typeface="Times New Roman"/>
                <a:cs typeface="Times New Roman"/>
              </a:rPr>
              <a:t>8. </a:t>
            </a:r>
            <a:r>
              <a:rPr sz="1200" spc="-5" dirty="0">
                <a:latin typeface="Times New Roman"/>
                <a:cs typeface="Times New Roman"/>
              </a:rPr>
              <a:t>Brillanti Astri </a:t>
            </a:r>
            <a:r>
              <a:rPr sz="1200" dirty="0">
                <a:latin typeface="Times New Roman"/>
                <a:cs typeface="Times New Roman"/>
              </a:rPr>
              <a:t>della</a:t>
            </a:r>
            <a:r>
              <a:rPr sz="1200" spc="-18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Sera.</a:t>
            </a:r>
            <a:endParaRPr sz="1200">
              <a:latin typeface="Times New Roman"/>
              <a:cs typeface="Times New Roman"/>
            </a:endParaRPr>
          </a:p>
          <a:p>
            <a:pPr marL="495300">
              <a:lnSpc>
                <a:spcPct val="100000"/>
              </a:lnSpc>
              <a:spcBef>
                <a:spcPts val="790"/>
              </a:spcBef>
            </a:pPr>
            <a:r>
              <a:rPr sz="800" spc="-5" dirty="0">
                <a:latin typeface="Times New Roman"/>
                <a:cs typeface="Times New Roman"/>
              </a:rPr>
              <a:t>(331.28) 30:1.39 </a:t>
            </a:r>
            <a:r>
              <a:rPr sz="1800" baseline="-25462" dirty="0">
                <a:latin typeface="Times New Roman"/>
                <a:cs typeface="Times New Roman"/>
              </a:rPr>
              <a:t>9. </a:t>
            </a:r>
            <a:r>
              <a:rPr sz="1800" spc="-15" baseline="-25462" dirty="0">
                <a:latin typeface="Times New Roman"/>
                <a:cs typeface="Times New Roman"/>
              </a:rPr>
              <a:t>Gli</a:t>
            </a:r>
            <a:r>
              <a:rPr sz="1800" spc="-292" baseline="-25462" dirty="0">
                <a:latin typeface="Times New Roman"/>
                <a:cs typeface="Times New Roman"/>
              </a:rPr>
              <a:t> </a:t>
            </a:r>
            <a:r>
              <a:rPr sz="1800" spc="-7" baseline="-25462" dirty="0">
                <a:latin typeface="Times New Roman"/>
                <a:cs typeface="Times New Roman"/>
              </a:rPr>
              <a:t>Arcangeli.</a:t>
            </a:r>
            <a:endParaRPr sz="1800" baseline="-25462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600">
              <a:latin typeface="Times New Roman"/>
              <a:cs typeface="Times New Roman"/>
            </a:endParaRPr>
          </a:p>
          <a:p>
            <a:pPr marL="495300">
              <a:lnSpc>
                <a:spcPct val="1000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(331.29) 30:1.40 </a:t>
            </a:r>
            <a:r>
              <a:rPr sz="1200" dirty="0">
                <a:latin typeface="Times New Roman"/>
                <a:cs typeface="Times New Roman"/>
              </a:rPr>
              <a:t>10. </a:t>
            </a:r>
            <a:r>
              <a:rPr sz="1200" spc="-5" dirty="0">
                <a:latin typeface="Times New Roman"/>
                <a:cs typeface="Times New Roman"/>
              </a:rPr>
              <a:t>Portatori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-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Vita.</a:t>
            </a:r>
            <a:endParaRPr sz="1200">
              <a:latin typeface="Times New Roman"/>
              <a:cs typeface="Times New Roman"/>
            </a:endParaRPr>
          </a:p>
          <a:p>
            <a:pPr marL="495300">
              <a:lnSpc>
                <a:spcPct val="100000"/>
              </a:lnSpc>
              <a:spcBef>
                <a:spcPts val="134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(331.30) 30:1.41 </a:t>
            </a:r>
            <a:r>
              <a:rPr sz="1200" dirty="0">
                <a:latin typeface="Times New Roman"/>
                <a:cs typeface="Times New Roman"/>
              </a:rPr>
              <a:t>11. </a:t>
            </a:r>
            <a:r>
              <a:rPr sz="1200" spc="-5" dirty="0">
                <a:latin typeface="Times New Roman"/>
                <a:cs typeface="Times New Roman"/>
              </a:rPr>
              <a:t>Aiuti Universali </a:t>
            </a:r>
            <a:r>
              <a:rPr sz="1200" dirty="0">
                <a:latin typeface="Times New Roman"/>
                <a:cs typeface="Times New Roman"/>
              </a:rPr>
              <a:t>Non</a:t>
            </a:r>
            <a:r>
              <a:rPr sz="1200" spc="-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Rivelati.</a:t>
            </a:r>
            <a:endParaRPr sz="1200">
              <a:latin typeface="Times New Roman"/>
              <a:cs typeface="Times New Roman"/>
            </a:endParaRPr>
          </a:p>
          <a:p>
            <a:pPr marL="495300">
              <a:lnSpc>
                <a:spcPct val="100000"/>
              </a:lnSpc>
              <a:spcBef>
                <a:spcPts val="134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(331.31) 30:1.42 </a:t>
            </a:r>
            <a:r>
              <a:rPr sz="1200" dirty="0">
                <a:latin typeface="Times New Roman"/>
                <a:cs typeface="Times New Roman"/>
              </a:rPr>
              <a:t>12. </a:t>
            </a:r>
            <a:r>
              <a:rPr sz="1200" spc="-5" dirty="0">
                <a:latin typeface="Times New Roman"/>
                <a:cs typeface="Times New Roman"/>
              </a:rPr>
              <a:t>Figli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Non</a:t>
            </a:r>
            <a:r>
              <a:rPr sz="1200" spc="-18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Rivelati.</a:t>
            </a:r>
            <a:endParaRPr sz="1200">
              <a:latin typeface="Times New Roman"/>
              <a:cs typeface="Times New Roman"/>
            </a:endParaRPr>
          </a:p>
          <a:p>
            <a:pPr marR="1000760" algn="ctr">
              <a:lnSpc>
                <a:spcPct val="100000"/>
              </a:lnSpc>
              <a:spcBef>
                <a:spcPts val="133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(331.32) 30:1.43 </a:t>
            </a:r>
            <a:r>
              <a:rPr sz="1200" spc="-5" dirty="0">
                <a:latin typeface="Times New Roman"/>
                <a:cs typeface="Times New Roman"/>
              </a:rPr>
              <a:t>B. </a:t>
            </a:r>
            <a:r>
              <a:rPr sz="1200" i="1" spc="-5" dirty="0">
                <a:latin typeface="Times New Roman"/>
                <a:cs typeface="Times New Roman"/>
              </a:rPr>
              <a:t>Gli Ordini</a:t>
            </a:r>
            <a:r>
              <a:rPr sz="1200" i="1" spc="-19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Stazionari.</a:t>
            </a:r>
            <a:endParaRPr sz="1200">
              <a:latin typeface="Times New Roman"/>
              <a:cs typeface="Times New Roman"/>
            </a:endParaRPr>
          </a:p>
          <a:p>
            <a:pPr marL="495300">
              <a:lnSpc>
                <a:spcPct val="100000"/>
              </a:lnSpc>
              <a:spcBef>
                <a:spcPts val="790"/>
              </a:spcBef>
            </a:pPr>
            <a:r>
              <a:rPr sz="800" spc="-5" dirty="0">
                <a:latin typeface="Times New Roman"/>
                <a:cs typeface="Times New Roman"/>
              </a:rPr>
              <a:t>(331.33) 30:1.44 </a:t>
            </a:r>
            <a:r>
              <a:rPr sz="1800" baseline="-25462" dirty="0">
                <a:latin typeface="Times New Roman"/>
                <a:cs typeface="Times New Roman"/>
              </a:rPr>
              <a:t>1.</a:t>
            </a:r>
            <a:r>
              <a:rPr sz="1800" spc="-292" baseline="-25462" dirty="0">
                <a:latin typeface="Times New Roman"/>
                <a:cs typeface="Times New Roman"/>
              </a:rPr>
              <a:t> </a:t>
            </a:r>
            <a:r>
              <a:rPr sz="1800" spc="-7" baseline="-25462" dirty="0">
                <a:latin typeface="Times New Roman"/>
                <a:cs typeface="Times New Roman"/>
              </a:rPr>
              <a:t>Abandontari.</a:t>
            </a:r>
            <a:endParaRPr sz="1800" baseline="-25462">
              <a:latin typeface="Times New Roman"/>
              <a:cs typeface="Times New Roman"/>
            </a:endParaRPr>
          </a:p>
          <a:p>
            <a:pPr marR="975994" algn="ctr">
              <a:lnSpc>
                <a:spcPct val="100000"/>
              </a:lnSpc>
              <a:spcBef>
                <a:spcPts val="1335"/>
              </a:spcBef>
            </a:pPr>
            <a:r>
              <a:rPr sz="800" spc="-5" dirty="0">
                <a:latin typeface="Times New Roman"/>
                <a:cs typeface="Times New Roman"/>
              </a:rPr>
              <a:t>(331.34) 30:1.45 </a:t>
            </a:r>
            <a:r>
              <a:rPr sz="1800" baseline="-25462" dirty="0">
                <a:latin typeface="Times New Roman"/>
                <a:cs typeface="Times New Roman"/>
              </a:rPr>
              <a:t>2.</a:t>
            </a:r>
            <a:r>
              <a:rPr sz="1800" spc="-315" baseline="-25462" dirty="0">
                <a:latin typeface="Times New Roman"/>
                <a:cs typeface="Times New Roman"/>
              </a:rPr>
              <a:t> </a:t>
            </a:r>
            <a:r>
              <a:rPr sz="1800" spc="-7" baseline="-25462" dirty="0">
                <a:latin typeface="Times New Roman"/>
                <a:cs typeface="Times New Roman"/>
              </a:rPr>
              <a:t>Susatia.</a:t>
            </a:r>
            <a:endParaRPr sz="1800" baseline="-25462">
              <a:latin typeface="Times New Roman"/>
              <a:cs typeface="Times New Roman"/>
            </a:endParaRPr>
          </a:p>
          <a:p>
            <a:pPr marL="495300">
              <a:lnSpc>
                <a:spcPct val="100000"/>
              </a:lnSpc>
              <a:spcBef>
                <a:spcPts val="1345"/>
              </a:spcBef>
            </a:pPr>
            <a:r>
              <a:rPr sz="800" spc="-5" dirty="0">
                <a:latin typeface="Times New Roman"/>
                <a:cs typeface="Times New Roman"/>
              </a:rPr>
              <a:t>(331.35) 30:1.46 </a:t>
            </a:r>
            <a:r>
              <a:rPr sz="1800" baseline="-25462" dirty="0">
                <a:latin typeface="Times New Roman"/>
                <a:cs typeface="Times New Roman"/>
              </a:rPr>
              <a:t>3.</a:t>
            </a:r>
            <a:r>
              <a:rPr sz="1800" spc="-292" baseline="-25462" dirty="0">
                <a:latin typeface="Times New Roman"/>
                <a:cs typeface="Times New Roman"/>
              </a:rPr>
              <a:t> </a:t>
            </a:r>
            <a:r>
              <a:rPr sz="1800" spc="-7" baseline="-25462" dirty="0">
                <a:latin typeface="Times New Roman"/>
                <a:cs typeface="Times New Roman"/>
              </a:rPr>
              <a:t>Univitatia.</a:t>
            </a:r>
            <a:endParaRPr sz="1800" baseline="-25462">
              <a:latin typeface="Times New Roman"/>
              <a:cs typeface="Times New Roman"/>
            </a:endParaRPr>
          </a:p>
          <a:p>
            <a:pPr marL="495300">
              <a:lnSpc>
                <a:spcPct val="100000"/>
              </a:lnSpc>
              <a:spcBef>
                <a:spcPts val="1345"/>
              </a:spcBef>
            </a:pPr>
            <a:r>
              <a:rPr sz="800" spc="-5" dirty="0">
                <a:latin typeface="Times New Roman"/>
                <a:cs typeface="Times New Roman"/>
              </a:rPr>
              <a:t>(331.36) 30:1.47 </a:t>
            </a:r>
            <a:r>
              <a:rPr sz="1800" baseline="-25462" dirty="0">
                <a:latin typeface="Times New Roman"/>
                <a:cs typeface="Times New Roman"/>
              </a:rPr>
              <a:t>4.</a:t>
            </a:r>
            <a:r>
              <a:rPr sz="1800" spc="-315" baseline="-25462" dirty="0">
                <a:latin typeface="Times New Roman"/>
                <a:cs typeface="Times New Roman"/>
              </a:rPr>
              <a:t> </a:t>
            </a:r>
            <a:r>
              <a:rPr sz="1800" spc="-7" baseline="-25462" dirty="0">
                <a:latin typeface="Times New Roman"/>
                <a:cs typeface="Times New Roman"/>
              </a:rPr>
              <a:t>Spironga.</a:t>
            </a:r>
            <a:endParaRPr sz="1800" baseline="-25462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58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583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90219" y="513333"/>
            <a:ext cx="7850505" cy="39141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508000">
              <a:lnSpc>
                <a:spcPct val="100000"/>
              </a:lnSpc>
              <a:spcBef>
                <a:spcPts val="10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(331.37) 30:1.48 </a:t>
            </a:r>
            <a:r>
              <a:rPr sz="1200" dirty="0">
                <a:latin typeface="Times New Roman"/>
                <a:cs typeface="Times New Roman"/>
              </a:rPr>
              <a:t>5. </a:t>
            </a:r>
            <a:r>
              <a:rPr sz="1200" spc="-5" dirty="0">
                <a:latin typeface="Times New Roman"/>
                <a:cs typeface="Times New Roman"/>
              </a:rPr>
              <a:t>Esseri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Origine Duale </a:t>
            </a:r>
            <a:r>
              <a:rPr sz="1200" dirty="0">
                <a:latin typeface="Times New Roman"/>
                <a:cs typeface="Times New Roman"/>
              </a:rPr>
              <a:t>Non</a:t>
            </a:r>
            <a:r>
              <a:rPr sz="1200" spc="-18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Rivelati.</a:t>
            </a:r>
            <a:endParaRPr sz="1200">
              <a:latin typeface="Times New Roman"/>
              <a:cs typeface="Times New Roman"/>
            </a:endParaRPr>
          </a:p>
          <a:p>
            <a:pPr marL="50800">
              <a:lnSpc>
                <a:spcPct val="100000"/>
              </a:lnSpc>
              <a:spcBef>
                <a:spcPts val="133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(331.38) 30:1.49 </a:t>
            </a:r>
            <a:r>
              <a:rPr sz="1200" dirty="0">
                <a:latin typeface="Times New Roman"/>
                <a:cs typeface="Times New Roman"/>
              </a:rPr>
              <a:t>C. </a:t>
            </a:r>
            <a:r>
              <a:rPr sz="1200" i="1" spc="-5" dirty="0">
                <a:latin typeface="Times New Roman"/>
                <a:cs typeface="Times New Roman"/>
              </a:rPr>
              <a:t>Gli Ordini</a:t>
            </a:r>
            <a:r>
              <a:rPr sz="1200" i="1" spc="-200" dirty="0">
                <a:latin typeface="Times New Roman"/>
                <a:cs typeface="Times New Roman"/>
              </a:rPr>
              <a:t> </a:t>
            </a:r>
            <a:r>
              <a:rPr sz="1200" i="1" spc="-5" dirty="0">
                <a:latin typeface="Times New Roman"/>
                <a:cs typeface="Times New Roman"/>
              </a:rPr>
              <a:t>Ascendenti.</a:t>
            </a:r>
            <a:endParaRPr sz="1200">
              <a:latin typeface="Times New Roman"/>
              <a:cs typeface="Times New Roman"/>
            </a:endParaRPr>
          </a:p>
          <a:p>
            <a:pPr marL="508000">
              <a:lnSpc>
                <a:spcPct val="100000"/>
              </a:lnSpc>
              <a:spcBef>
                <a:spcPts val="134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(331.39) 30:1.50 </a:t>
            </a:r>
            <a:r>
              <a:rPr sz="1200" dirty="0">
                <a:latin typeface="Times New Roman"/>
                <a:cs typeface="Times New Roman"/>
              </a:rPr>
              <a:t>1. </a:t>
            </a:r>
            <a:r>
              <a:rPr sz="1200" spc="-5" dirty="0">
                <a:latin typeface="Times New Roman"/>
                <a:cs typeface="Times New Roman"/>
              </a:rPr>
              <a:t>Mortali </a:t>
            </a:r>
            <a:r>
              <a:rPr sz="1200" spc="-10" dirty="0">
                <a:latin typeface="Times New Roman"/>
                <a:cs typeface="Times New Roman"/>
              </a:rPr>
              <a:t>Fusi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-18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l’Aggiustatore.</a:t>
            </a:r>
            <a:endParaRPr sz="1200">
              <a:latin typeface="Times New Roman"/>
              <a:cs typeface="Times New Roman"/>
            </a:endParaRPr>
          </a:p>
          <a:p>
            <a:pPr marL="508000">
              <a:lnSpc>
                <a:spcPct val="100000"/>
              </a:lnSpc>
              <a:spcBef>
                <a:spcPts val="134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(331.40) 30:1.51 </a:t>
            </a:r>
            <a:r>
              <a:rPr sz="1200" dirty="0">
                <a:latin typeface="Times New Roman"/>
                <a:cs typeface="Times New Roman"/>
              </a:rPr>
              <a:t>2. </a:t>
            </a:r>
            <a:r>
              <a:rPr sz="1200" spc="-5" dirty="0">
                <a:latin typeface="Times New Roman"/>
                <a:cs typeface="Times New Roman"/>
              </a:rPr>
              <a:t>Mortali </a:t>
            </a:r>
            <a:r>
              <a:rPr sz="1200" spc="-10" dirty="0">
                <a:latin typeface="Times New Roman"/>
                <a:cs typeface="Times New Roman"/>
              </a:rPr>
              <a:t>Fusi </a:t>
            </a:r>
            <a:r>
              <a:rPr sz="1200" dirty="0">
                <a:latin typeface="Times New Roman"/>
                <a:cs typeface="Times New Roman"/>
              </a:rPr>
              <a:t>con il</a:t>
            </a:r>
            <a:r>
              <a:rPr sz="1200" spc="-1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Figlio.</a:t>
            </a:r>
            <a:endParaRPr sz="1200">
              <a:latin typeface="Times New Roman"/>
              <a:cs typeface="Times New Roman"/>
            </a:endParaRPr>
          </a:p>
          <a:p>
            <a:pPr marL="508000">
              <a:lnSpc>
                <a:spcPct val="100000"/>
              </a:lnSpc>
              <a:spcBef>
                <a:spcPts val="133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(331.41) 30:1.52 </a:t>
            </a:r>
            <a:r>
              <a:rPr sz="1200" dirty="0">
                <a:latin typeface="Times New Roman"/>
                <a:cs typeface="Times New Roman"/>
              </a:rPr>
              <a:t>3. </a:t>
            </a:r>
            <a:r>
              <a:rPr sz="1200" spc="-5" dirty="0">
                <a:latin typeface="Times New Roman"/>
                <a:cs typeface="Times New Roman"/>
              </a:rPr>
              <a:t>Mortali </a:t>
            </a:r>
            <a:r>
              <a:rPr sz="1200" spc="-10" dirty="0">
                <a:latin typeface="Times New Roman"/>
                <a:cs typeface="Times New Roman"/>
              </a:rPr>
              <a:t>Fusi </a:t>
            </a:r>
            <a:r>
              <a:rPr sz="1200" dirty="0">
                <a:latin typeface="Times New Roman"/>
                <a:cs typeface="Times New Roman"/>
              </a:rPr>
              <a:t>con lo</a:t>
            </a:r>
            <a:r>
              <a:rPr sz="1200" spc="-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Spirito.</a:t>
            </a:r>
            <a:endParaRPr sz="1200">
              <a:latin typeface="Times New Roman"/>
              <a:cs typeface="Times New Roman"/>
            </a:endParaRPr>
          </a:p>
          <a:p>
            <a:pPr marL="508000">
              <a:lnSpc>
                <a:spcPct val="100000"/>
              </a:lnSpc>
              <a:spcBef>
                <a:spcPts val="134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(331.42) 30:1.53 </a:t>
            </a:r>
            <a:r>
              <a:rPr sz="1200" dirty="0">
                <a:latin typeface="Times New Roman"/>
                <a:cs typeface="Times New Roman"/>
              </a:rPr>
              <a:t>4. </a:t>
            </a:r>
            <a:r>
              <a:rPr sz="1200" spc="-5" dirty="0">
                <a:latin typeface="Times New Roman"/>
                <a:cs typeface="Times New Roman"/>
              </a:rPr>
              <a:t>Intermedi</a:t>
            </a:r>
            <a:r>
              <a:rPr sz="1200" spc="-1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Trasferiti.</a:t>
            </a:r>
            <a:endParaRPr sz="1200">
              <a:latin typeface="Times New Roman"/>
              <a:cs typeface="Times New Roman"/>
            </a:endParaRPr>
          </a:p>
          <a:p>
            <a:pPr marL="508000">
              <a:lnSpc>
                <a:spcPct val="100000"/>
              </a:lnSpc>
              <a:spcBef>
                <a:spcPts val="134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(331.43) 30:1.54 </a:t>
            </a:r>
            <a:r>
              <a:rPr sz="1200" dirty="0">
                <a:latin typeface="Times New Roman"/>
                <a:cs typeface="Times New Roman"/>
              </a:rPr>
              <a:t>5. </a:t>
            </a:r>
            <a:r>
              <a:rPr sz="1200" spc="-5" dirty="0">
                <a:latin typeface="Times New Roman"/>
                <a:cs typeface="Times New Roman"/>
              </a:rPr>
              <a:t>Ascendenti </a:t>
            </a:r>
            <a:r>
              <a:rPr sz="1200" dirty="0">
                <a:latin typeface="Times New Roman"/>
                <a:cs typeface="Times New Roman"/>
              </a:rPr>
              <a:t>Non</a:t>
            </a:r>
            <a:r>
              <a:rPr sz="1200" spc="-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Rivelati.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200">
              <a:latin typeface="Times New Roman"/>
              <a:cs typeface="Times New Roman"/>
            </a:endParaRPr>
          </a:p>
          <a:p>
            <a:pPr marL="50800" marR="431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(332.1) 30:1.55 </a:t>
            </a:r>
            <a:r>
              <a:rPr sz="1200" spc="-10" dirty="0">
                <a:latin typeface="Times New Roman"/>
                <a:cs typeface="Times New Roman"/>
              </a:rPr>
              <a:t>III. </a:t>
            </a:r>
            <a:r>
              <a:rPr sz="1200" i="1" dirty="0">
                <a:latin typeface="Times New Roman"/>
                <a:cs typeface="Times New Roman"/>
              </a:rPr>
              <a:t>ESSERI </a:t>
            </a:r>
            <a:r>
              <a:rPr sz="1200" i="1" spc="-5" dirty="0">
                <a:latin typeface="Times New Roman"/>
                <a:cs typeface="Times New Roman"/>
              </a:rPr>
              <a:t>DI ORIGINE SINGOLA. </a:t>
            </a:r>
            <a:r>
              <a:rPr sz="1200" dirty="0">
                <a:latin typeface="Times New Roman"/>
                <a:cs typeface="Times New Roman"/>
              </a:rPr>
              <a:t>Quelli </a:t>
            </a:r>
            <a:r>
              <a:rPr sz="1200" spc="-5" dirty="0">
                <a:latin typeface="Times New Roman"/>
                <a:cs typeface="Times New Roman"/>
              </a:rPr>
              <a:t>originati </a:t>
            </a:r>
            <a:r>
              <a:rPr sz="1200" dirty="0">
                <a:latin typeface="Times New Roman"/>
                <a:cs typeface="Times New Roman"/>
              </a:rPr>
              <a:t>da una delle </a:t>
            </a:r>
            <a:r>
              <a:rPr sz="1200" spc="-5" dirty="0">
                <a:latin typeface="Times New Roman"/>
                <a:cs typeface="Times New Roman"/>
              </a:rPr>
              <a:t>Deità del </a:t>
            </a:r>
            <a:r>
              <a:rPr sz="1200" dirty="0">
                <a:latin typeface="Times New Roman"/>
                <a:cs typeface="Times New Roman"/>
              </a:rPr>
              <a:t>Paradiso o </a:t>
            </a:r>
            <a:r>
              <a:rPr sz="1200" spc="-5" dirty="0">
                <a:latin typeface="Times New Roman"/>
                <a:cs typeface="Times New Roman"/>
              </a:rPr>
              <a:t>creati altrimenti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1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essere  discendente direttamente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indirettamente dalle </a:t>
            </a:r>
            <a:r>
              <a:rPr sz="1200" dirty="0">
                <a:latin typeface="Times New Roman"/>
                <a:cs typeface="Times New Roman"/>
              </a:rPr>
              <a:t>Deità </a:t>
            </a:r>
            <a:r>
              <a:rPr sz="1200" spc="-5" dirty="0">
                <a:latin typeface="Times New Roman"/>
                <a:cs typeface="Times New Roman"/>
              </a:rPr>
              <a:t>del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Paradiso.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00">
              <a:latin typeface="Times New Roman"/>
              <a:cs typeface="Times New Roman"/>
            </a:endParaRPr>
          </a:p>
          <a:p>
            <a:pPr marL="50800">
              <a:lnSpc>
                <a:spcPct val="1000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(332.2) 30:1.56 </a:t>
            </a:r>
            <a:r>
              <a:rPr sz="1200" spc="-5" dirty="0">
                <a:latin typeface="Times New Roman"/>
                <a:cs typeface="Times New Roman"/>
              </a:rPr>
              <a:t>A. </a:t>
            </a:r>
            <a:r>
              <a:rPr sz="1200" i="1" spc="-5" dirty="0">
                <a:latin typeface="Times New Roman"/>
                <a:cs typeface="Times New Roman"/>
              </a:rPr>
              <a:t>Gli Spiriti</a:t>
            </a:r>
            <a:r>
              <a:rPr sz="1200" i="1" spc="-180" dirty="0">
                <a:latin typeface="Times New Roman"/>
                <a:cs typeface="Times New Roman"/>
              </a:rPr>
              <a:t> </a:t>
            </a:r>
            <a:r>
              <a:rPr sz="1200" i="1" spc="-5" dirty="0">
                <a:latin typeface="Times New Roman"/>
                <a:cs typeface="Times New Roman"/>
              </a:rPr>
              <a:t>Supremi.</a:t>
            </a:r>
            <a:endParaRPr sz="1200">
              <a:latin typeface="Times New Roman"/>
              <a:cs typeface="Times New Roman"/>
            </a:endParaRPr>
          </a:p>
          <a:p>
            <a:pPr marL="508000">
              <a:lnSpc>
                <a:spcPct val="100000"/>
              </a:lnSpc>
              <a:spcBef>
                <a:spcPts val="133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(332.3) 30:1.57 </a:t>
            </a:r>
            <a:r>
              <a:rPr sz="1200" dirty="0">
                <a:latin typeface="Times New Roman"/>
                <a:cs typeface="Times New Roman"/>
              </a:rPr>
              <a:t>1. </a:t>
            </a:r>
            <a:r>
              <a:rPr sz="1200" spc="-5" dirty="0">
                <a:latin typeface="Times New Roman"/>
                <a:cs typeface="Times New Roman"/>
              </a:rPr>
              <a:t>Messaggeri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-18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Gravità.</a:t>
            </a:r>
            <a:endParaRPr sz="1200">
              <a:latin typeface="Times New Roman"/>
              <a:cs typeface="Times New Roman"/>
            </a:endParaRPr>
          </a:p>
          <a:p>
            <a:pPr marL="508000">
              <a:lnSpc>
                <a:spcPct val="100000"/>
              </a:lnSpc>
              <a:spcBef>
                <a:spcPts val="134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(332.4) 30:1.58 </a:t>
            </a:r>
            <a:r>
              <a:rPr sz="1200" dirty="0">
                <a:latin typeface="Times New Roman"/>
                <a:cs typeface="Times New Roman"/>
              </a:rPr>
              <a:t>2. I </a:t>
            </a:r>
            <a:r>
              <a:rPr sz="1200" spc="-5" dirty="0">
                <a:latin typeface="Times New Roman"/>
                <a:cs typeface="Times New Roman"/>
              </a:rPr>
              <a:t>Sette </a:t>
            </a:r>
            <a:r>
              <a:rPr sz="1200" dirty="0">
                <a:latin typeface="Times New Roman"/>
                <a:cs typeface="Times New Roman"/>
              </a:rPr>
              <a:t>Spiriti </a:t>
            </a:r>
            <a:r>
              <a:rPr sz="1200" spc="-5" dirty="0">
                <a:latin typeface="Times New Roman"/>
                <a:cs typeface="Times New Roman"/>
              </a:rPr>
              <a:t>dei Circuiti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-1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Havona.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58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584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502919" y="513333"/>
            <a:ext cx="4204970" cy="409257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495300">
              <a:lnSpc>
                <a:spcPct val="100000"/>
              </a:lnSpc>
              <a:spcBef>
                <a:spcPts val="10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(332.5) 30:1.59 </a:t>
            </a:r>
            <a:r>
              <a:rPr sz="1200" dirty="0">
                <a:latin typeface="Times New Roman"/>
                <a:cs typeface="Times New Roman"/>
              </a:rPr>
              <a:t>3. </a:t>
            </a:r>
            <a:r>
              <a:rPr sz="1200" spc="-5" dirty="0">
                <a:latin typeface="Times New Roman"/>
                <a:cs typeface="Times New Roman"/>
              </a:rPr>
              <a:t>Gli Aiutanti Dodecupli dei Circuiti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-1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Havona.</a:t>
            </a:r>
            <a:endParaRPr sz="1200">
              <a:latin typeface="Times New Roman"/>
              <a:cs typeface="Times New Roman"/>
            </a:endParaRPr>
          </a:p>
          <a:p>
            <a:pPr marL="495300">
              <a:lnSpc>
                <a:spcPct val="100000"/>
              </a:lnSpc>
              <a:spcBef>
                <a:spcPts val="133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(332.6) 30:1.60 </a:t>
            </a:r>
            <a:r>
              <a:rPr sz="1200" dirty="0">
                <a:latin typeface="Times New Roman"/>
                <a:cs typeface="Times New Roman"/>
              </a:rPr>
              <a:t>4. </a:t>
            </a:r>
            <a:r>
              <a:rPr sz="1200" spc="-5" dirty="0">
                <a:latin typeface="Times New Roman"/>
                <a:cs typeface="Times New Roman"/>
              </a:rPr>
              <a:t>Gli Aiuti Riflettivi</a:t>
            </a:r>
            <a:r>
              <a:rPr sz="1200" spc="-1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d’Immagini.</a:t>
            </a:r>
            <a:endParaRPr sz="1200">
              <a:latin typeface="Times New Roman"/>
              <a:cs typeface="Times New Roman"/>
            </a:endParaRPr>
          </a:p>
          <a:p>
            <a:pPr marL="495300">
              <a:lnSpc>
                <a:spcPct val="100000"/>
              </a:lnSpc>
              <a:spcBef>
                <a:spcPts val="134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(332.7) 30:1.61 </a:t>
            </a:r>
            <a:r>
              <a:rPr sz="1200" dirty="0">
                <a:latin typeface="Times New Roman"/>
                <a:cs typeface="Times New Roman"/>
              </a:rPr>
              <a:t>5. </a:t>
            </a:r>
            <a:r>
              <a:rPr sz="1200" spc="-5" dirty="0">
                <a:latin typeface="Times New Roman"/>
                <a:cs typeface="Times New Roman"/>
              </a:rPr>
              <a:t>Spiriti Madre</a:t>
            </a:r>
            <a:r>
              <a:rPr sz="1200" spc="-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d’Universo.</a:t>
            </a:r>
            <a:endParaRPr sz="1200">
              <a:latin typeface="Times New Roman"/>
              <a:cs typeface="Times New Roman"/>
            </a:endParaRPr>
          </a:p>
          <a:p>
            <a:pPr marL="495300">
              <a:lnSpc>
                <a:spcPct val="100000"/>
              </a:lnSpc>
              <a:spcBef>
                <a:spcPts val="134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(332.8) 30:1.62 </a:t>
            </a:r>
            <a:r>
              <a:rPr sz="1200" dirty="0">
                <a:latin typeface="Times New Roman"/>
                <a:cs typeface="Times New Roman"/>
              </a:rPr>
              <a:t>6. I </a:t>
            </a:r>
            <a:r>
              <a:rPr sz="1200" spc="-5" dirty="0">
                <a:latin typeface="Times New Roman"/>
                <a:cs typeface="Times New Roman"/>
              </a:rPr>
              <a:t>Settupli Spiriti </a:t>
            </a:r>
            <a:r>
              <a:rPr sz="1200" dirty="0">
                <a:latin typeface="Times New Roman"/>
                <a:cs typeface="Times New Roman"/>
              </a:rPr>
              <a:t>Aiutanti della</a:t>
            </a:r>
            <a:r>
              <a:rPr sz="1200" spc="-1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Mente.</a:t>
            </a:r>
            <a:endParaRPr sz="1200">
              <a:latin typeface="Times New Roman"/>
              <a:cs typeface="Times New Roman"/>
            </a:endParaRPr>
          </a:p>
          <a:p>
            <a:pPr marL="495300">
              <a:lnSpc>
                <a:spcPct val="100000"/>
              </a:lnSpc>
              <a:spcBef>
                <a:spcPts val="133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(332.9) 30:1.63 </a:t>
            </a:r>
            <a:r>
              <a:rPr sz="1200" dirty="0">
                <a:latin typeface="Times New Roman"/>
                <a:cs typeface="Times New Roman"/>
              </a:rPr>
              <a:t>7. </a:t>
            </a:r>
            <a:r>
              <a:rPr sz="1200" spc="-5" dirty="0">
                <a:latin typeface="Times New Roman"/>
                <a:cs typeface="Times New Roman"/>
              </a:rPr>
              <a:t>Esseri Non Rivelati Originati </a:t>
            </a:r>
            <a:r>
              <a:rPr sz="1200" dirty="0">
                <a:latin typeface="Times New Roman"/>
                <a:cs typeface="Times New Roman"/>
              </a:rPr>
              <a:t>dalla</a:t>
            </a:r>
            <a:r>
              <a:rPr sz="1200" spc="-1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Deità.</a:t>
            </a:r>
            <a:endParaRPr sz="1200">
              <a:latin typeface="Times New Roman"/>
              <a:cs typeface="Times New Roman"/>
            </a:endParaRPr>
          </a:p>
          <a:p>
            <a:pPr marL="38100">
              <a:lnSpc>
                <a:spcPct val="100000"/>
              </a:lnSpc>
              <a:spcBef>
                <a:spcPts val="134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(332.10) 30:1.64 </a:t>
            </a:r>
            <a:r>
              <a:rPr sz="1200" spc="-5" dirty="0">
                <a:latin typeface="Times New Roman"/>
                <a:cs typeface="Times New Roman"/>
              </a:rPr>
              <a:t>B. </a:t>
            </a:r>
            <a:r>
              <a:rPr sz="1200" i="1" spc="-5" dirty="0">
                <a:latin typeface="Times New Roman"/>
                <a:cs typeface="Times New Roman"/>
              </a:rPr>
              <a:t>Gli Ordini</a:t>
            </a:r>
            <a:r>
              <a:rPr sz="1200" i="1" spc="-185" dirty="0">
                <a:latin typeface="Times New Roman"/>
                <a:cs typeface="Times New Roman"/>
              </a:rPr>
              <a:t> </a:t>
            </a:r>
            <a:r>
              <a:rPr sz="1200" i="1" spc="-5" dirty="0">
                <a:latin typeface="Times New Roman"/>
                <a:cs typeface="Times New Roman"/>
              </a:rPr>
              <a:t>Ascendenti.</a:t>
            </a:r>
            <a:endParaRPr sz="1200">
              <a:latin typeface="Times New Roman"/>
              <a:cs typeface="Times New Roman"/>
            </a:endParaRPr>
          </a:p>
          <a:p>
            <a:pPr marL="495300">
              <a:lnSpc>
                <a:spcPct val="100000"/>
              </a:lnSpc>
              <a:spcBef>
                <a:spcPts val="134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(332.11) 30:1.65 </a:t>
            </a:r>
            <a:r>
              <a:rPr sz="1200" dirty="0">
                <a:latin typeface="Times New Roman"/>
                <a:cs typeface="Times New Roman"/>
              </a:rPr>
              <a:t>1. </a:t>
            </a:r>
            <a:r>
              <a:rPr sz="1200" spc="-5" dirty="0">
                <a:latin typeface="Times New Roman"/>
                <a:cs typeface="Times New Roman"/>
              </a:rPr>
              <a:t>Aggiustatori</a:t>
            </a:r>
            <a:r>
              <a:rPr sz="1200" spc="-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Personalizzati.</a:t>
            </a:r>
            <a:endParaRPr sz="1200">
              <a:latin typeface="Times New Roman"/>
              <a:cs typeface="Times New Roman"/>
            </a:endParaRPr>
          </a:p>
          <a:p>
            <a:pPr marL="495300">
              <a:lnSpc>
                <a:spcPct val="100000"/>
              </a:lnSpc>
              <a:spcBef>
                <a:spcPts val="133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(332.12) 30:1.66 </a:t>
            </a:r>
            <a:r>
              <a:rPr sz="1200" dirty="0">
                <a:latin typeface="Times New Roman"/>
                <a:cs typeface="Times New Roman"/>
              </a:rPr>
              <a:t>2. </a:t>
            </a:r>
            <a:r>
              <a:rPr sz="1200" spc="-5" dirty="0">
                <a:latin typeface="Times New Roman"/>
                <a:cs typeface="Times New Roman"/>
              </a:rPr>
              <a:t>Figli Materiali</a:t>
            </a:r>
            <a:r>
              <a:rPr sz="1200" spc="-1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Ascendenti.</a:t>
            </a:r>
            <a:endParaRPr sz="1200">
              <a:latin typeface="Times New Roman"/>
              <a:cs typeface="Times New Roman"/>
            </a:endParaRPr>
          </a:p>
          <a:p>
            <a:pPr marL="495300">
              <a:lnSpc>
                <a:spcPct val="100000"/>
              </a:lnSpc>
              <a:spcBef>
                <a:spcPts val="134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(332.13) 30:1.67 </a:t>
            </a:r>
            <a:r>
              <a:rPr sz="1200" dirty="0">
                <a:latin typeface="Times New Roman"/>
                <a:cs typeface="Times New Roman"/>
              </a:rPr>
              <a:t>3. </a:t>
            </a:r>
            <a:r>
              <a:rPr sz="1200" spc="-5" dirty="0">
                <a:latin typeface="Times New Roman"/>
                <a:cs typeface="Times New Roman"/>
              </a:rPr>
              <a:t>Serafini</a:t>
            </a:r>
            <a:r>
              <a:rPr sz="1200" spc="-204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Evoluzionari.</a:t>
            </a:r>
            <a:endParaRPr sz="1200">
              <a:latin typeface="Times New Roman"/>
              <a:cs typeface="Times New Roman"/>
            </a:endParaRPr>
          </a:p>
          <a:p>
            <a:pPr marL="495300">
              <a:lnSpc>
                <a:spcPct val="100000"/>
              </a:lnSpc>
              <a:spcBef>
                <a:spcPts val="133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(332.14) 30:1.68 </a:t>
            </a:r>
            <a:r>
              <a:rPr sz="1200" dirty="0">
                <a:latin typeface="Times New Roman"/>
                <a:cs typeface="Times New Roman"/>
              </a:rPr>
              <a:t>4. </a:t>
            </a:r>
            <a:r>
              <a:rPr sz="1200" spc="-5" dirty="0">
                <a:latin typeface="Times New Roman"/>
                <a:cs typeface="Times New Roman"/>
              </a:rPr>
              <a:t>Cherubini</a:t>
            </a:r>
            <a:r>
              <a:rPr sz="1200" spc="-204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Evoluzionari.</a:t>
            </a:r>
            <a:endParaRPr sz="1200">
              <a:latin typeface="Times New Roman"/>
              <a:cs typeface="Times New Roman"/>
            </a:endParaRPr>
          </a:p>
          <a:p>
            <a:pPr marL="495300">
              <a:lnSpc>
                <a:spcPct val="100000"/>
              </a:lnSpc>
              <a:spcBef>
                <a:spcPts val="135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(332.15) 30:1.69 </a:t>
            </a:r>
            <a:r>
              <a:rPr sz="1200" dirty="0">
                <a:latin typeface="Times New Roman"/>
                <a:cs typeface="Times New Roman"/>
              </a:rPr>
              <a:t>5. </a:t>
            </a:r>
            <a:r>
              <a:rPr sz="1200" spc="-5" dirty="0">
                <a:latin typeface="Times New Roman"/>
                <a:cs typeface="Times New Roman"/>
              </a:rPr>
              <a:t>Ascendenti </a:t>
            </a:r>
            <a:r>
              <a:rPr sz="1200" dirty="0">
                <a:latin typeface="Times New Roman"/>
                <a:cs typeface="Times New Roman"/>
              </a:rPr>
              <a:t>Non</a:t>
            </a:r>
            <a:r>
              <a:rPr sz="1200" spc="-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Rivelati.</a:t>
            </a:r>
            <a:endParaRPr sz="1200">
              <a:latin typeface="Times New Roman"/>
              <a:cs typeface="Times New Roman"/>
            </a:endParaRPr>
          </a:p>
          <a:p>
            <a:pPr marL="38100">
              <a:lnSpc>
                <a:spcPct val="100000"/>
              </a:lnSpc>
              <a:spcBef>
                <a:spcPts val="134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(332.16) 30:1.70 </a:t>
            </a:r>
            <a:r>
              <a:rPr sz="1200" dirty="0">
                <a:latin typeface="Times New Roman"/>
                <a:cs typeface="Times New Roman"/>
              </a:rPr>
              <a:t>C. </a:t>
            </a:r>
            <a:r>
              <a:rPr sz="1200" i="1" spc="-5" dirty="0">
                <a:latin typeface="Times New Roman"/>
                <a:cs typeface="Times New Roman"/>
              </a:rPr>
              <a:t>La Famiglia </a:t>
            </a:r>
            <a:r>
              <a:rPr sz="1200" i="1" dirty="0">
                <a:latin typeface="Times New Roman"/>
                <a:cs typeface="Times New Roman"/>
              </a:rPr>
              <a:t>dello Spirito</a:t>
            </a:r>
            <a:r>
              <a:rPr sz="1200" i="1" spc="-19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Infinito.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58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585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960424" y="513333"/>
            <a:ext cx="3206750" cy="402272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(332.17) 30:1.71 </a:t>
            </a:r>
            <a:r>
              <a:rPr sz="1200" dirty="0">
                <a:latin typeface="Times New Roman"/>
                <a:cs typeface="Times New Roman"/>
              </a:rPr>
              <a:t>1. </a:t>
            </a:r>
            <a:r>
              <a:rPr sz="1200" spc="-5" dirty="0">
                <a:latin typeface="Times New Roman"/>
                <a:cs typeface="Times New Roman"/>
              </a:rPr>
              <a:t>Messaggeri</a:t>
            </a:r>
            <a:r>
              <a:rPr sz="1200" spc="-1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Solitari.</a:t>
            </a:r>
            <a:endParaRPr sz="1200">
              <a:latin typeface="Times New Roman"/>
              <a:cs typeface="Times New Roman"/>
            </a:endParaRPr>
          </a:p>
          <a:p>
            <a:pPr marL="38100">
              <a:lnSpc>
                <a:spcPct val="100000"/>
              </a:lnSpc>
              <a:spcBef>
                <a:spcPts val="133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(332.18) 30:1.72 </a:t>
            </a:r>
            <a:r>
              <a:rPr sz="1200" dirty="0">
                <a:latin typeface="Times New Roman"/>
                <a:cs typeface="Times New Roman"/>
              </a:rPr>
              <a:t>2. </a:t>
            </a:r>
            <a:r>
              <a:rPr sz="1200" spc="-5" dirty="0">
                <a:latin typeface="Times New Roman"/>
                <a:cs typeface="Times New Roman"/>
              </a:rPr>
              <a:t>Supervisori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Circuiti</a:t>
            </a:r>
            <a:r>
              <a:rPr sz="1200" spc="-1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Universali.</a:t>
            </a:r>
            <a:endParaRPr sz="1200">
              <a:latin typeface="Times New Roman"/>
              <a:cs typeface="Times New Roman"/>
            </a:endParaRPr>
          </a:p>
          <a:p>
            <a:pPr marL="38100">
              <a:lnSpc>
                <a:spcPct val="100000"/>
              </a:lnSpc>
              <a:spcBef>
                <a:spcPts val="134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(332.19) 30:1.73 </a:t>
            </a:r>
            <a:r>
              <a:rPr sz="1200" dirty="0">
                <a:latin typeface="Times New Roman"/>
                <a:cs typeface="Times New Roman"/>
              </a:rPr>
              <a:t>3. </a:t>
            </a:r>
            <a:r>
              <a:rPr sz="1200" spc="-5" dirty="0">
                <a:latin typeface="Times New Roman"/>
                <a:cs typeface="Times New Roman"/>
              </a:rPr>
              <a:t>Direttori di</a:t>
            </a:r>
            <a:r>
              <a:rPr sz="1200" spc="-1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Censimento.</a:t>
            </a:r>
            <a:endParaRPr sz="1200">
              <a:latin typeface="Times New Roman"/>
              <a:cs typeface="Times New Roman"/>
            </a:endParaRPr>
          </a:p>
          <a:p>
            <a:pPr marL="38100">
              <a:lnSpc>
                <a:spcPct val="100000"/>
              </a:lnSpc>
              <a:spcBef>
                <a:spcPts val="134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(332.20) 30:1.74 </a:t>
            </a:r>
            <a:r>
              <a:rPr sz="1200" dirty="0">
                <a:latin typeface="Times New Roman"/>
                <a:cs typeface="Times New Roman"/>
              </a:rPr>
              <a:t>4. </a:t>
            </a:r>
            <a:r>
              <a:rPr sz="1200" spc="-5" dirty="0">
                <a:latin typeface="Times New Roman"/>
                <a:cs typeface="Times New Roman"/>
              </a:rPr>
              <a:t>Aiuti Personali dello </a:t>
            </a:r>
            <a:r>
              <a:rPr sz="1200" dirty="0">
                <a:latin typeface="Times New Roman"/>
                <a:cs typeface="Times New Roman"/>
              </a:rPr>
              <a:t>Spirito</a:t>
            </a:r>
            <a:r>
              <a:rPr sz="1200" spc="-1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Infinito.</a:t>
            </a:r>
            <a:endParaRPr sz="1200">
              <a:latin typeface="Times New Roman"/>
              <a:cs typeface="Times New Roman"/>
            </a:endParaRPr>
          </a:p>
          <a:p>
            <a:pPr marL="38100">
              <a:lnSpc>
                <a:spcPct val="100000"/>
              </a:lnSpc>
              <a:spcBef>
                <a:spcPts val="133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(332.21) 30:1.75 </a:t>
            </a:r>
            <a:r>
              <a:rPr sz="1200" dirty="0">
                <a:latin typeface="Times New Roman"/>
                <a:cs typeface="Times New Roman"/>
              </a:rPr>
              <a:t>5. </a:t>
            </a:r>
            <a:r>
              <a:rPr sz="1200" spc="-5" dirty="0">
                <a:latin typeface="Times New Roman"/>
                <a:cs typeface="Times New Roman"/>
              </a:rPr>
              <a:t>Ispettori</a:t>
            </a:r>
            <a:r>
              <a:rPr sz="1200" spc="-1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Associati.</a:t>
            </a:r>
            <a:endParaRPr sz="1200">
              <a:latin typeface="Times New Roman"/>
              <a:cs typeface="Times New Roman"/>
            </a:endParaRPr>
          </a:p>
          <a:p>
            <a:pPr marL="38100">
              <a:lnSpc>
                <a:spcPct val="100000"/>
              </a:lnSpc>
              <a:spcBef>
                <a:spcPts val="134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(332.22)  30:1.76  </a:t>
            </a:r>
            <a:r>
              <a:rPr sz="1200" dirty="0">
                <a:latin typeface="Times New Roman"/>
                <a:cs typeface="Times New Roman"/>
              </a:rPr>
              <a:t>6. </a:t>
            </a:r>
            <a:r>
              <a:rPr sz="1200" spc="-5" dirty="0">
                <a:latin typeface="Times New Roman"/>
                <a:cs typeface="Times New Roman"/>
              </a:rPr>
              <a:t>Sentinelle</a:t>
            </a:r>
            <a:r>
              <a:rPr sz="1200" spc="-1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Incaricate.</a:t>
            </a:r>
            <a:endParaRPr sz="1200">
              <a:latin typeface="Times New Roman"/>
              <a:cs typeface="Times New Roman"/>
            </a:endParaRPr>
          </a:p>
          <a:p>
            <a:pPr marL="38100">
              <a:lnSpc>
                <a:spcPct val="100000"/>
              </a:lnSpc>
              <a:spcBef>
                <a:spcPts val="134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(332.23)  30:1.77  </a:t>
            </a:r>
            <a:r>
              <a:rPr sz="1200" dirty="0">
                <a:latin typeface="Times New Roman"/>
                <a:cs typeface="Times New Roman"/>
              </a:rPr>
              <a:t>7. Guide </a:t>
            </a:r>
            <a:r>
              <a:rPr sz="1200" spc="-5" dirty="0">
                <a:latin typeface="Times New Roman"/>
                <a:cs typeface="Times New Roman"/>
              </a:rPr>
              <a:t>dei</a:t>
            </a:r>
            <a:r>
              <a:rPr sz="1200" spc="-204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Diplomati.</a:t>
            </a:r>
            <a:endParaRPr sz="1200">
              <a:latin typeface="Times New Roman"/>
              <a:cs typeface="Times New Roman"/>
            </a:endParaRPr>
          </a:p>
          <a:p>
            <a:pPr marL="38100">
              <a:lnSpc>
                <a:spcPct val="100000"/>
              </a:lnSpc>
              <a:spcBef>
                <a:spcPts val="133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(332.24) 30:1.78 </a:t>
            </a:r>
            <a:r>
              <a:rPr sz="1200" dirty="0">
                <a:latin typeface="Times New Roman"/>
                <a:cs typeface="Times New Roman"/>
              </a:rPr>
              <a:t>8. </a:t>
            </a:r>
            <a:r>
              <a:rPr sz="1200" spc="-5" dirty="0">
                <a:latin typeface="Times New Roman"/>
                <a:cs typeface="Times New Roman"/>
              </a:rPr>
              <a:t>Servitali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-2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Havona.</a:t>
            </a:r>
            <a:endParaRPr sz="1200">
              <a:latin typeface="Times New Roman"/>
              <a:cs typeface="Times New Roman"/>
            </a:endParaRPr>
          </a:p>
          <a:p>
            <a:pPr marL="38100">
              <a:lnSpc>
                <a:spcPct val="100000"/>
              </a:lnSpc>
              <a:spcBef>
                <a:spcPts val="134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(332.25)  30:1.79  </a:t>
            </a:r>
            <a:r>
              <a:rPr sz="1200" dirty="0">
                <a:latin typeface="Times New Roman"/>
                <a:cs typeface="Times New Roman"/>
              </a:rPr>
              <a:t>9. </a:t>
            </a:r>
            <a:r>
              <a:rPr sz="1200" spc="-5" dirty="0">
                <a:latin typeface="Times New Roman"/>
                <a:cs typeface="Times New Roman"/>
              </a:rPr>
              <a:t>Conciliatori</a:t>
            </a:r>
            <a:r>
              <a:rPr sz="1200" spc="-1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Universali.</a:t>
            </a:r>
            <a:endParaRPr sz="1200">
              <a:latin typeface="Times New Roman"/>
              <a:cs typeface="Times New Roman"/>
            </a:endParaRPr>
          </a:p>
          <a:p>
            <a:pPr marL="38100">
              <a:lnSpc>
                <a:spcPct val="100000"/>
              </a:lnSpc>
              <a:spcBef>
                <a:spcPts val="133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(332.26) 30:1.80  </a:t>
            </a:r>
            <a:r>
              <a:rPr sz="1200" dirty="0">
                <a:latin typeface="Times New Roman"/>
                <a:cs typeface="Times New Roman"/>
              </a:rPr>
              <a:t>10. </a:t>
            </a:r>
            <a:r>
              <a:rPr sz="1200" spc="-5" dirty="0">
                <a:latin typeface="Times New Roman"/>
                <a:cs typeface="Times New Roman"/>
              </a:rPr>
              <a:t>Compagni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Morontiali.</a:t>
            </a:r>
            <a:endParaRPr sz="1200">
              <a:latin typeface="Times New Roman"/>
              <a:cs typeface="Times New Roman"/>
            </a:endParaRPr>
          </a:p>
          <a:p>
            <a:pPr marL="38100">
              <a:lnSpc>
                <a:spcPct val="100000"/>
              </a:lnSpc>
              <a:spcBef>
                <a:spcPts val="795"/>
              </a:spcBef>
            </a:pPr>
            <a:r>
              <a:rPr sz="800" spc="-5" dirty="0">
                <a:latin typeface="Times New Roman"/>
                <a:cs typeface="Times New Roman"/>
              </a:rPr>
              <a:t>(332.27) 30:1.81 </a:t>
            </a:r>
            <a:r>
              <a:rPr sz="1800" baseline="-25462" dirty="0">
                <a:latin typeface="Times New Roman"/>
                <a:cs typeface="Times New Roman"/>
              </a:rPr>
              <a:t>11.</a:t>
            </a:r>
            <a:r>
              <a:rPr sz="1800" spc="-315" baseline="-25462" dirty="0">
                <a:latin typeface="Times New Roman"/>
                <a:cs typeface="Times New Roman"/>
              </a:rPr>
              <a:t> </a:t>
            </a:r>
            <a:r>
              <a:rPr sz="1800" spc="-7" baseline="-25462" dirty="0">
                <a:latin typeface="Times New Roman"/>
                <a:cs typeface="Times New Roman"/>
              </a:rPr>
              <a:t>Supernafini.</a:t>
            </a:r>
            <a:endParaRPr sz="1800" baseline="-25462">
              <a:latin typeface="Times New Roman"/>
              <a:cs typeface="Times New Roman"/>
            </a:endParaRPr>
          </a:p>
          <a:p>
            <a:pPr marL="38100">
              <a:lnSpc>
                <a:spcPct val="100000"/>
              </a:lnSpc>
              <a:spcBef>
                <a:spcPts val="1345"/>
              </a:spcBef>
            </a:pPr>
            <a:r>
              <a:rPr sz="800" spc="-5" dirty="0">
                <a:latin typeface="Times New Roman"/>
                <a:cs typeface="Times New Roman"/>
              </a:rPr>
              <a:t>(332.28) 30:1.82 </a:t>
            </a:r>
            <a:r>
              <a:rPr sz="1800" baseline="-25462" dirty="0">
                <a:latin typeface="Times New Roman"/>
                <a:cs typeface="Times New Roman"/>
              </a:rPr>
              <a:t>12.</a:t>
            </a:r>
            <a:r>
              <a:rPr sz="1800" spc="-315" baseline="-25462" dirty="0">
                <a:latin typeface="Times New Roman"/>
                <a:cs typeface="Times New Roman"/>
              </a:rPr>
              <a:t> </a:t>
            </a:r>
            <a:r>
              <a:rPr sz="1800" spc="-7" baseline="-25462" dirty="0">
                <a:latin typeface="Times New Roman"/>
                <a:cs typeface="Times New Roman"/>
              </a:rPr>
              <a:t>Seconafini.</a:t>
            </a:r>
            <a:endParaRPr sz="1800" baseline="-25462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58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586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502919" y="443229"/>
            <a:ext cx="8085455" cy="398145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495300">
              <a:lnSpc>
                <a:spcPct val="100000"/>
              </a:lnSpc>
              <a:spcBef>
                <a:spcPts val="100"/>
              </a:spcBef>
            </a:pPr>
            <a:r>
              <a:rPr sz="800" spc="-5" dirty="0">
                <a:latin typeface="Times New Roman"/>
                <a:cs typeface="Times New Roman"/>
              </a:rPr>
              <a:t>(332.29) 30:1.83  </a:t>
            </a:r>
            <a:r>
              <a:rPr sz="1800" baseline="-25462" dirty="0">
                <a:latin typeface="Times New Roman"/>
                <a:cs typeface="Times New Roman"/>
              </a:rPr>
              <a:t>13.</a:t>
            </a:r>
            <a:r>
              <a:rPr sz="1800" spc="-37" baseline="-25462" dirty="0">
                <a:latin typeface="Times New Roman"/>
                <a:cs typeface="Times New Roman"/>
              </a:rPr>
              <a:t> </a:t>
            </a:r>
            <a:r>
              <a:rPr sz="1800" spc="-7" baseline="-25462" dirty="0">
                <a:latin typeface="Times New Roman"/>
                <a:cs typeface="Times New Roman"/>
              </a:rPr>
              <a:t>Terziafini.</a:t>
            </a:r>
            <a:endParaRPr sz="1800" baseline="-25462">
              <a:latin typeface="Times New Roman"/>
              <a:cs typeface="Times New Roman"/>
            </a:endParaRPr>
          </a:p>
          <a:p>
            <a:pPr marL="495300">
              <a:lnSpc>
                <a:spcPct val="100000"/>
              </a:lnSpc>
              <a:spcBef>
                <a:spcPts val="1330"/>
              </a:spcBef>
            </a:pPr>
            <a:r>
              <a:rPr sz="800" spc="-5" dirty="0">
                <a:latin typeface="Times New Roman"/>
                <a:cs typeface="Times New Roman"/>
              </a:rPr>
              <a:t>(332.30) 30:1.84  </a:t>
            </a:r>
            <a:r>
              <a:rPr sz="1800" baseline="-25462" dirty="0">
                <a:latin typeface="Times New Roman"/>
                <a:cs typeface="Times New Roman"/>
              </a:rPr>
              <a:t>14.</a:t>
            </a:r>
            <a:r>
              <a:rPr sz="1800" spc="-30" baseline="-25462" dirty="0">
                <a:latin typeface="Times New Roman"/>
                <a:cs typeface="Times New Roman"/>
              </a:rPr>
              <a:t> </a:t>
            </a:r>
            <a:r>
              <a:rPr sz="1800" spc="-7" baseline="-25462" dirty="0">
                <a:latin typeface="Times New Roman"/>
                <a:cs typeface="Times New Roman"/>
              </a:rPr>
              <a:t>Onniafini.</a:t>
            </a:r>
            <a:endParaRPr sz="1800" baseline="-25462">
              <a:latin typeface="Times New Roman"/>
              <a:cs typeface="Times New Roman"/>
            </a:endParaRPr>
          </a:p>
          <a:p>
            <a:pPr marL="495300">
              <a:lnSpc>
                <a:spcPct val="100000"/>
              </a:lnSpc>
              <a:spcBef>
                <a:spcPts val="1345"/>
              </a:spcBef>
            </a:pPr>
            <a:r>
              <a:rPr sz="800" spc="-5" dirty="0">
                <a:latin typeface="Times New Roman"/>
                <a:cs typeface="Times New Roman"/>
              </a:rPr>
              <a:t>(332.31) 30:1.85 </a:t>
            </a:r>
            <a:r>
              <a:rPr sz="1800" baseline="-25462" dirty="0">
                <a:latin typeface="Times New Roman"/>
                <a:cs typeface="Times New Roman"/>
              </a:rPr>
              <a:t>15.</a:t>
            </a:r>
            <a:r>
              <a:rPr sz="1800" spc="-315" baseline="-25462" dirty="0">
                <a:latin typeface="Times New Roman"/>
                <a:cs typeface="Times New Roman"/>
              </a:rPr>
              <a:t> </a:t>
            </a:r>
            <a:r>
              <a:rPr sz="1800" spc="-7" baseline="-25462" dirty="0">
                <a:latin typeface="Times New Roman"/>
                <a:cs typeface="Times New Roman"/>
              </a:rPr>
              <a:t>Serafini.</a:t>
            </a:r>
            <a:endParaRPr sz="1800" baseline="-25462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650">
              <a:latin typeface="Times New Roman"/>
              <a:cs typeface="Times New Roman"/>
            </a:endParaRPr>
          </a:p>
          <a:p>
            <a:pPr marL="495300">
              <a:lnSpc>
                <a:spcPct val="1000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(332.32) 30:1.86 </a:t>
            </a:r>
            <a:r>
              <a:rPr sz="1200" dirty="0">
                <a:latin typeface="Times New Roman"/>
                <a:cs typeface="Times New Roman"/>
              </a:rPr>
              <a:t>16. </a:t>
            </a:r>
            <a:r>
              <a:rPr sz="1200" spc="-5" dirty="0">
                <a:latin typeface="Times New Roman"/>
                <a:cs typeface="Times New Roman"/>
              </a:rPr>
              <a:t>Cherubini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-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Sanobini.</a:t>
            </a:r>
            <a:endParaRPr sz="1200">
              <a:latin typeface="Times New Roman"/>
              <a:cs typeface="Times New Roman"/>
            </a:endParaRPr>
          </a:p>
          <a:p>
            <a:pPr marL="495300">
              <a:lnSpc>
                <a:spcPct val="100000"/>
              </a:lnSpc>
              <a:spcBef>
                <a:spcPts val="133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(332.33) 30:1.87 </a:t>
            </a:r>
            <a:r>
              <a:rPr sz="1200" dirty="0">
                <a:latin typeface="Times New Roman"/>
                <a:cs typeface="Times New Roman"/>
              </a:rPr>
              <a:t>17. </a:t>
            </a:r>
            <a:r>
              <a:rPr sz="1200" spc="-5" dirty="0">
                <a:latin typeface="Times New Roman"/>
                <a:cs typeface="Times New Roman"/>
              </a:rPr>
              <a:t>Esseri </a:t>
            </a:r>
            <a:r>
              <a:rPr sz="1200" spc="-1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Rivelati Originati </a:t>
            </a:r>
            <a:r>
              <a:rPr sz="1200" dirty="0">
                <a:latin typeface="Times New Roman"/>
                <a:cs typeface="Times New Roman"/>
              </a:rPr>
              <a:t>dallo</a:t>
            </a:r>
            <a:r>
              <a:rPr sz="1200" spc="-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Spirito.</a:t>
            </a:r>
            <a:endParaRPr sz="1200">
              <a:latin typeface="Times New Roman"/>
              <a:cs typeface="Times New Roman"/>
            </a:endParaRPr>
          </a:p>
          <a:p>
            <a:pPr marL="495300">
              <a:lnSpc>
                <a:spcPct val="100000"/>
              </a:lnSpc>
              <a:spcBef>
                <a:spcPts val="134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(332.34) 30:1.88 </a:t>
            </a:r>
            <a:r>
              <a:rPr sz="1200" dirty="0">
                <a:latin typeface="Times New Roman"/>
                <a:cs typeface="Times New Roman"/>
              </a:rPr>
              <a:t>18. I </a:t>
            </a:r>
            <a:r>
              <a:rPr sz="1200" spc="-5" dirty="0">
                <a:latin typeface="Times New Roman"/>
                <a:cs typeface="Times New Roman"/>
              </a:rPr>
              <a:t>Sette Direttori Supremi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-2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Potere.</a:t>
            </a:r>
            <a:endParaRPr sz="1200">
              <a:latin typeface="Times New Roman"/>
              <a:cs typeface="Times New Roman"/>
            </a:endParaRPr>
          </a:p>
          <a:p>
            <a:pPr marL="495300">
              <a:lnSpc>
                <a:spcPct val="100000"/>
              </a:lnSpc>
              <a:spcBef>
                <a:spcPts val="134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(332.35) 30:1.89 </a:t>
            </a:r>
            <a:r>
              <a:rPr sz="1200" dirty="0">
                <a:latin typeface="Times New Roman"/>
                <a:cs typeface="Times New Roman"/>
              </a:rPr>
              <a:t>19. I </a:t>
            </a:r>
            <a:r>
              <a:rPr sz="1200" spc="-5" dirty="0">
                <a:latin typeface="Times New Roman"/>
                <a:cs typeface="Times New Roman"/>
              </a:rPr>
              <a:t>Centri </a:t>
            </a:r>
            <a:r>
              <a:rPr sz="1200" dirty="0">
                <a:latin typeface="Times New Roman"/>
                <a:cs typeface="Times New Roman"/>
              </a:rPr>
              <a:t>Supremi di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Potere.</a:t>
            </a:r>
            <a:endParaRPr sz="1200">
              <a:latin typeface="Times New Roman"/>
              <a:cs typeface="Times New Roman"/>
            </a:endParaRPr>
          </a:p>
          <a:p>
            <a:pPr marL="495300">
              <a:lnSpc>
                <a:spcPct val="100000"/>
              </a:lnSpc>
              <a:spcBef>
                <a:spcPts val="133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(332.36) 30:1.90 </a:t>
            </a:r>
            <a:r>
              <a:rPr sz="1200" dirty="0">
                <a:latin typeface="Times New Roman"/>
                <a:cs typeface="Times New Roman"/>
              </a:rPr>
              <a:t>20. I </a:t>
            </a:r>
            <a:r>
              <a:rPr sz="1200" spc="-5" dirty="0">
                <a:latin typeface="Times New Roman"/>
                <a:cs typeface="Times New Roman"/>
              </a:rPr>
              <a:t>Controllori Fisici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Maestri.</a:t>
            </a:r>
            <a:endParaRPr sz="1200">
              <a:latin typeface="Times New Roman"/>
              <a:cs typeface="Times New Roman"/>
            </a:endParaRPr>
          </a:p>
          <a:p>
            <a:pPr marL="495300">
              <a:lnSpc>
                <a:spcPct val="100000"/>
              </a:lnSpc>
              <a:spcBef>
                <a:spcPts val="134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(332.37) 30:1.91 </a:t>
            </a:r>
            <a:r>
              <a:rPr sz="1200" dirty="0">
                <a:latin typeface="Times New Roman"/>
                <a:cs typeface="Times New Roman"/>
              </a:rPr>
              <a:t>21. I Supervisori di </a:t>
            </a:r>
            <a:r>
              <a:rPr sz="1200" spc="-5" dirty="0">
                <a:latin typeface="Times New Roman"/>
                <a:cs typeface="Times New Roman"/>
              </a:rPr>
              <a:t>Potere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Morontiale.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38100" marR="304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(332.38) 30:1.92 </a:t>
            </a:r>
            <a:r>
              <a:rPr sz="1200" spc="-15" dirty="0">
                <a:latin typeface="Times New Roman"/>
                <a:cs typeface="Times New Roman"/>
              </a:rPr>
              <a:t>IV. </a:t>
            </a:r>
            <a:r>
              <a:rPr sz="1200" i="1" dirty="0">
                <a:latin typeface="Times New Roman"/>
                <a:cs typeface="Times New Roman"/>
              </a:rPr>
              <a:t>ESSERI </a:t>
            </a:r>
            <a:r>
              <a:rPr sz="1200" i="1" spc="-5" dirty="0">
                <a:latin typeface="Times New Roman"/>
                <a:cs typeface="Times New Roman"/>
              </a:rPr>
              <a:t>TRASCENDENTALI EVENTUATI.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Paradiso si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trovare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vasta schiera </a:t>
            </a:r>
            <a:r>
              <a:rPr sz="1200" dirty="0">
                <a:latin typeface="Times New Roman"/>
                <a:cs typeface="Times New Roman"/>
              </a:rPr>
              <a:t>di esseri </a:t>
            </a:r>
            <a:r>
              <a:rPr sz="1200" spc="-5" dirty="0">
                <a:latin typeface="Times New Roman"/>
                <a:cs typeface="Times New Roman"/>
              </a:rPr>
              <a:t>trascendentali </a:t>
            </a:r>
            <a:r>
              <a:rPr sz="1200" dirty="0">
                <a:latin typeface="Times New Roman"/>
                <a:cs typeface="Times New Roman"/>
              </a:rPr>
              <a:t>la  </a:t>
            </a:r>
            <a:r>
              <a:rPr sz="1200" spc="-5" dirty="0">
                <a:latin typeface="Times New Roman"/>
                <a:cs typeface="Times New Roman"/>
              </a:rPr>
              <a:t>cui origine </a:t>
            </a:r>
            <a:r>
              <a:rPr sz="1200" dirty="0">
                <a:latin typeface="Times New Roman"/>
                <a:cs typeface="Times New Roman"/>
              </a:rPr>
              <a:t>non è </a:t>
            </a:r>
            <a:r>
              <a:rPr sz="1200" spc="-5" dirty="0">
                <a:latin typeface="Times New Roman"/>
                <a:cs typeface="Times New Roman"/>
              </a:rPr>
              <a:t>solitamente rivelata agli </a:t>
            </a:r>
            <a:r>
              <a:rPr sz="1200" dirty="0">
                <a:latin typeface="Times New Roman"/>
                <a:cs typeface="Times New Roman"/>
              </a:rPr>
              <a:t>Universi </a:t>
            </a:r>
            <a:r>
              <a:rPr sz="1200" spc="-5" dirty="0">
                <a:latin typeface="Times New Roman"/>
                <a:cs typeface="Times New Roman"/>
              </a:rPr>
              <a:t>del tempo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dello </a:t>
            </a:r>
            <a:r>
              <a:rPr sz="1200" dirty="0">
                <a:latin typeface="Times New Roman"/>
                <a:cs typeface="Times New Roman"/>
              </a:rPr>
              <a:t>spazio prima </a:t>
            </a:r>
            <a:r>
              <a:rPr sz="1200" spc="-5" dirty="0">
                <a:latin typeface="Times New Roman"/>
                <a:cs typeface="Times New Roman"/>
              </a:rPr>
              <a:t>che questi </a:t>
            </a:r>
            <a:r>
              <a:rPr sz="1200" dirty="0">
                <a:latin typeface="Times New Roman"/>
                <a:cs typeface="Times New Roman"/>
              </a:rPr>
              <a:t>siano </a:t>
            </a:r>
            <a:r>
              <a:rPr sz="1200" spc="-5" dirty="0">
                <a:latin typeface="Times New Roman"/>
                <a:cs typeface="Times New Roman"/>
              </a:rPr>
              <a:t>stabilizzati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luce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vita. Questi  Trascendentali </a:t>
            </a:r>
            <a:r>
              <a:rPr sz="1200" dirty="0">
                <a:latin typeface="Times New Roman"/>
                <a:cs typeface="Times New Roman"/>
              </a:rPr>
              <a:t>non sono né </a:t>
            </a:r>
            <a:r>
              <a:rPr sz="1200" spc="-5" dirty="0">
                <a:latin typeface="Times New Roman"/>
                <a:cs typeface="Times New Roman"/>
              </a:rPr>
              <a:t>creatori </a:t>
            </a:r>
            <a:r>
              <a:rPr sz="1200" dirty="0">
                <a:latin typeface="Times New Roman"/>
                <a:cs typeface="Times New Roman"/>
              </a:rPr>
              <a:t>né </a:t>
            </a:r>
            <a:r>
              <a:rPr sz="1200" spc="-5" dirty="0">
                <a:latin typeface="Times New Roman"/>
                <a:cs typeface="Times New Roman"/>
              </a:rPr>
              <a:t>creature; </a:t>
            </a:r>
            <a:r>
              <a:rPr sz="1200" dirty="0">
                <a:latin typeface="Times New Roman"/>
                <a:cs typeface="Times New Roman"/>
              </a:rPr>
              <a:t>sono i </a:t>
            </a:r>
            <a:r>
              <a:rPr sz="1200" spc="-5" dirty="0">
                <a:latin typeface="Times New Roman"/>
                <a:cs typeface="Times New Roman"/>
              </a:rPr>
              <a:t>figli </a:t>
            </a:r>
            <a:r>
              <a:rPr sz="1200" i="1" spc="-5" dirty="0">
                <a:latin typeface="Times New Roman"/>
                <a:cs typeface="Times New Roman"/>
              </a:rPr>
              <a:t>eventuati </a:t>
            </a:r>
            <a:r>
              <a:rPr sz="1200" spc="-5" dirty="0">
                <a:latin typeface="Times New Roman"/>
                <a:cs typeface="Times New Roman"/>
              </a:rPr>
              <a:t>della divinità, dell’ultimità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dell’eternità. Questi eventuati  </a:t>
            </a:r>
            <a:r>
              <a:rPr sz="1200" dirty="0">
                <a:latin typeface="Times New Roman"/>
                <a:cs typeface="Times New Roman"/>
              </a:rPr>
              <a:t>non sono né </a:t>
            </a:r>
            <a:r>
              <a:rPr sz="1200" spc="-5" dirty="0">
                <a:latin typeface="Times New Roman"/>
                <a:cs typeface="Times New Roman"/>
              </a:rPr>
              <a:t>finiti </a:t>
            </a:r>
            <a:r>
              <a:rPr sz="1200" dirty="0">
                <a:latin typeface="Times New Roman"/>
                <a:cs typeface="Times New Roman"/>
              </a:rPr>
              <a:t>né infiniti — sono </a:t>
            </a:r>
            <a:r>
              <a:rPr sz="1200" i="1" dirty="0">
                <a:latin typeface="Times New Roman"/>
                <a:cs typeface="Times New Roman"/>
              </a:rPr>
              <a:t>absoniti;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l’absonità </a:t>
            </a:r>
            <a:r>
              <a:rPr sz="1200" dirty="0">
                <a:latin typeface="Times New Roman"/>
                <a:cs typeface="Times New Roman"/>
              </a:rPr>
              <a:t>non è né infinità né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assolutezza.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58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587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05140" cy="4081779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63500" marR="20320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(333.1) 30:1.93 </a:t>
            </a:r>
            <a:r>
              <a:rPr sz="1200" spc="-5" dirty="0">
                <a:latin typeface="Times New Roman"/>
                <a:cs typeface="Times New Roman"/>
              </a:rPr>
              <a:t>Questi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creatori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creati sono </a:t>
            </a:r>
            <a:r>
              <a:rPr sz="1200" dirty="0">
                <a:latin typeface="Times New Roman"/>
                <a:cs typeface="Times New Roman"/>
              </a:rPr>
              <a:t>sempre </a:t>
            </a:r>
            <a:r>
              <a:rPr sz="1200" spc="-5" dirty="0">
                <a:latin typeface="Times New Roman"/>
                <a:cs typeface="Times New Roman"/>
              </a:rPr>
              <a:t>leali alla Trinità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Paradiso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obbedienti all’Ultimo. </a:t>
            </a:r>
            <a:r>
              <a:rPr sz="1200" dirty="0">
                <a:latin typeface="Times New Roman"/>
                <a:cs typeface="Times New Roman"/>
              </a:rPr>
              <a:t>Essi </a:t>
            </a:r>
            <a:r>
              <a:rPr sz="1200" spc="-5" dirty="0">
                <a:latin typeface="Times New Roman"/>
                <a:cs typeface="Times New Roman"/>
              </a:rPr>
              <a:t>esistono su  quattro livelli </a:t>
            </a:r>
            <a:r>
              <a:rPr sz="1200" dirty="0">
                <a:latin typeface="Times New Roman"/>
                <a:cs typeface="Times New Roman"/>
              </a:rPr>
              <a:t>ultimi </a:t>
            </a:r>
            <a:r>
              <a:rPr sz="1200" spc="-1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attività della personalità </a:t>
            </a:r>
            <a:r>
              <a:rPr sz="1200" dirty="0">
                <a:latin typeface="Times New Roman"/>
                <a:cs typeface="Times New Roman"/>
              </a:rPr>
              <a:t>e funzionano </a:t>
            </a:r>
            <a:r>
              <a:rPr sz="1200" spc="-5" dirty="0">
                <a:latin typeface="Times New Roman"/>
                <a:cs typeface="Times New Roman"/>
              </a:rPr>
              <a:t>sui sette livelli dell’absonito </a:t>
            </a:r>
            <a:r>
              <a:rPr sz="1200" dirty="0">
                <a:latin typeface="Times New Roman"/>
                <a:cs typeface="Times New Roman"/>
              </a:rPr>
              <a:t>in dodici </a:t>
            </a:r>
            <a:r>
              <a:rPr sz="1200" spc="-5" dirty="0">
                <a:latin typeface="Times New Roman"/>
                <a:cs typeface="Times New Roman"/>
              </a:rPr>
              <a:t>grandi </a:t>
            </a:r>
            <a:r>
              <a:rPr sz="1200" dirty="0">
                <a:latin typeface="Times New Roman"/>
                <a:cs typeface="Times New Roman"/>
              </a:rPr>
              <a:t>divisioni </a:t>
            </a:r>
            <a:r>
              <a:rPr sz="1200" spc="-5" dirty="0">
                <a:latin typeface="Times New Roman"/>
                <a:cs typeface="Times New Roman"/>
              </a:rPr>
              <a:t>costituite </a:t>
            </a:r>
            <a:r>
              <a:rPr sz="1200" dirty="0">
                <a:latin typeface="Times New Roman"/>
                <a:cs typeface="Times New Roman"/>
              </a:rPr>
              <a:t>da  mille </a:t>
            </a:r>
            <a:r>
              <a:rPr sz="1200" spc="-5" dirty="0">
                <a:latin typeface="Times New Roman"/>
                <a:cs typeface="Times New Roman"/>
              </a:rPr>
              <a:t>gruppi </a:t>
            </a:r>
            <a:r>
              <a:rPr sz="1200" dirty="0">
                <a:latin typeface="Times New Roman"/>
                <a:cs typeface="Times New Roman"/>
              </a:rPr>
              <a:t>di lavoro </a:t>
            </a:r>
            <a:r>
              <a:rPr sz="1200" spc="-5" dirty="0">
                <a:latin typeface="Times New Roman"/>
                <a:cs typeface="Times New Roman"/>
              </a:rPr>
              <a:t>maggiori </a:t>
            </a:r>
            <a:r>
              <a:rPr sz="1200" dirty="0">
                <a:latin typeface="Times New Roman"/>
                <a:cs typeface="Times New Roman"/>
              </a:rPr>
              <a:t>di sette </a:t>
            </a:r>
            <a:r>
              <a:rPr sz="1200" spc="-5" dirty="0">
                <a:latin typeface="Times New Roman"/>
                <a:cs typeface="Times New Roman"/>
              </a:rPr>
              <a:t>classi ciascuno. Questi esseri </a:t>
            </a:r>
            <a:r>
              <a:rPr sz="1200" dirty="0">
                <a:latin typeface="Times New Roman"/>
                <a:cs typeface="Times New Roman"/>
              </a:rPr>
              <a:t>eventuati </a:t>
            </a:r>
            <a:r>
              <a:rPr sz="1200" spc="-5" dirty="0">
                <a:latin typeface="Times New Roman"/>
                <a:cs typeface="Times New Roman"/>
              </a:rPr>
              <a:t>comprendono gli </a:t>
            </a:r>
            <a:r>
              <a:rPr sz="1200" dirty="0">
                <a:latin typeface="Times New Roman"/>
                <a:cs typeface="Times New Roman"/>
              </a:rPr>
              <a:t>ordini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seguenti: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00">
              <a:latin typeface="Times New Roman"/>
              <a:cs typeface="Times New Roman"/>
            </a:endParaRPr>
          </a:p>
          <a:p>
            <a:pPr marL="520700">
              <a:lnSpc>
                <a:spcPct val="1000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(333.2) 30:1.94 </a:t>
            </a:r>
            <a:r>
              <a:rPr sz="1200" dirty="0">
                <a:latin typeface="Times New Roman"/>
                <a:cs typeface="Times New Roman"/>
              </a:rPr>
              <a:t>1. </a:t>
            </a:r>
            <a:r>
              <a:rPr sz="1200" spc="-5" dirty="0">
                <a:latin typeface="Times New Roman"/>
                <a:cs typeface="Times New Roman"/>
              </a:rPr>
              <a:t>Gli Architetti </a:t>
            </a:r>
            <a:r>
              <a:rPr sz="1200" dirty="0">
                <a:latin typeface="Times New Roman"/>
                <a:cs typeface="Times New Roman"/>
              </a:rPr>
              <a:t>dell’Universo</a:t>
            </a:r>
            <a:r>
              <a:rPr sz="1200" spc="-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Maestro.</a:t>
            </a:r>
            <a:endParaRPr sz="1200">
              <a:latin typeface="Times New Roman"/>
              <a:cs typeface="Times New Roman"/>
            </a:endParaRPr>
          </a:p>
          <a:p>
            <a:pPr marL="520700">
              <a:lnSpc>
                <a:spcPct val="100000"/>
              </a:lnSpc>
              <a:spcBef>
                <a:spcPts val="135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(333.3) 30:1.95 </a:t>
            </a:r>
            <a:r>
              <a:rPr sz="1200" dirty="0">
                <a:latin typeface="Times New Roman"/>
                <a:cs typeface="Times New Roman"/>
              </a:rPr>
              <a:t>2. </a:t>
            </a:r>
            <a:r>
              <a:rPr sz="1200" spc="-5" dirty="0">
                <a:latin typeface="Times New Roman"/>
                <a:cs typeface="Times New Roman"/>
              </a:rPr>
              <a:t>Archivisti</a:t>
            </a:r>
            <a:r>
              <a:rPr sz="1200" spc="-1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Trascendentali.</a:t>
            </a:r>
            <a:endParaRPr sz="1200">
              <a:latin typeface="Times New Roman"/>
              <a:cs typeface="Times New Roman"/>
            </a:endParaRPr>
          </a:p>
          <a:p>
            <a:pPr marL="520700">
              <a:lnSpc>
                <a:spcPct val="100000"/>
              </a:lnSpc>
              <a:spcBef>
                <a:spcPts val="134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(333.4) 30:1.96 </a:t>
            </a:r>
            <a:r>
              <a:rPr sz="1200" dirty="0">
                <a:latin typeface="Times New Roman"/>
                <a:cs typeface="Times New Roman"/>
              </a:rPr>
              <a:t>3. Altri</a:t>
            </a:r>
            <a:r>
              <a:rPr sz="1200" spc="-1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Trascendentali.</a:t>
            </a:r>
            <a:endParaRPr sz="1200">
              <a:latin typeface="Times New Roman"/>
              <a:cs typeface="Times New Roman"/>
            </a:endParaRPr>
          </a:p>
          <a:p>
            <a:pPr marL="520700">
              <a:lnSpc>
                <a:spcPct val="100000"/>
              </a:lnSpc>
              <a:spcBef>
                <a:spcPts val="133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(333.5) 30:1.97 </a:t>
            </a:r>
            <a:r>
              <a:rPr sz="1200" dirty="0">
                <a:latin typeface="Times New Roman"/>
                <a:cs typeface="Times New Roman"/>
              </a:rPr>
              <a:t>4. </a:t>
            </a:r>
            <a:r>
              <a:rPr sz="1200" spc="-5" dirty="0">
                <a:latin typeface="Times New Roman"/>
                <a:cs typeface="Times New Roman"/>
              </a:rPr>
              <a:t>Organizzatori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Forza Maestri </a:t>
            </a:r>
            <a:r>
              <a:rPr sz="1200" dirty="0">
                <a:latin typeface="Times New Roman"/>
                <a:cs typeface="Times New Roman"/>
              </a:rPr>
              <a:t>Primari</a:t>
            </a:r>
            <a:r>
              <a:rPr sz="1200" spc="-1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Eventuati.</a:t>
            </a:r>
            <a:endParaRPr sz="1200">
              <a:latin typeface="Times New Roman"/>
              <a:cs typeface="Times New Roman"/>
            </a:endParaRPr>
          </a:p>
          <a:p>
            <a:pPr marL="520700">
              <a:lnSpc>
                <a:spcPct val="100000"/>
              </a:lnSpc>
              <a:spcBef>
                <a:spcPts val="134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(333.6) 30:1.98 </a:t>
            </a:r>
            <a:r>
              <a:rPr sz="1200" dirty="0">
                <a:latin typeface="Times New Roman"/>
                <a:cs typeface="Times New Roman"/>
              </a:rPr>
              <a:t>5. </a:t>
            </a:r>
            <a:r>
              <a:rPr sz="1200" spc="-5" dirty="0">
                <a:latin typeface="Times New Roman"/>
                <a:cs typeface="Times New Roman"/>
              </a:rPr>
              <a:t>Organizzatori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Forza Maestri Trascendentali</a:t>
            </a:r>
            <a:r>
              <a:rPr sz="1200" spc="-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Associati.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327025" algn="just">
              <a:lnSpc>
                <a:spcPct val="954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(333.7) 30:1.99 </a:t>
            </a:r>
            <a:r>
              <a:rPr sz="1200" dirty="0">
                <a:latin typeface="Times New Roman"/>
                <a:cs typeface="Times New Roman"/>
              </a:rPr>
              <a:t>Dio, in quanto </a:t>
            </a:r>
            <a:r>
              <a:rPr sz="1200" spc="-5" dirty="0">
                <a:latin typeface="Times New Roman"/>
                <a:cs typeface="Times New Roman"/>
              </a:rPr>
              <a:t>superpersona, eventua; </a:t>
            </a:r>
            <a:r>
              <a:rPr sz="1200" dirty="0">
                <a:latin typeface="Times New Roman"/>
                <a:cs typeface="Times New Roman"/>
              </a:rPr>
              <a:t>Dio, in </a:t>
            </a:r>
            <a:r>
              <a:rPr sz="1200" spc="-5" dirty="0">
                <a:latin typeface="Times New Roman"/>
                <a:cs typeface="Times New Roman"/>
              </a:rPr>
              <a:t>quanto persona, crea; </a:t>
            </a:r>
            <a:r>
              <a:rPr sz="1200" dirty="0">
                <a:latin typeface="Times New Roman"/>
                <a:cs typeface="Times New Roman"/>
              </a:rPr>
              <a:t>Dio, in </a:t>
            </a:r>
            <a:r>
              <a:rPr sz="1200" spc="-5" dirty="0">
                <a:latin typeface="Times New Roman"/>
                <a:cs typeface="Times New Roman"/>
              </a:rPr>
              <a:t>quanto prepersona, si frammenta; </a:t>
            </a:r>
            <a:r>
              <a:rPr sz="1200" dirty="0">
                <a:latin typeface="Times New Roman"/>
                <a:cs typeface="Times New Roman"/>
              </a:rPr>
              <a:t>e tale  </a:t>
            </a:r>
            <a:r>
              <a:rPr sz="1200" spc="-5" dirty="0">
                <a:latin typeface="Times New Roman"/>
                <a:cs typeface="Times New Roman"/>
              </a:rPr>
              <a:t>frammento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sé, l’Aggiustatore, evolve </a:t>
            </a:r>
            <a:r>
              <a:rPr sz="1200" dirty="0">
                <a:latin typeface="Times New Roman"/>
                <a:cs typeface="Times New Roman"/>
              </a:rPr>
              <a:t>l’anima-spirito </a:t>
            </a:r>
            <a:r>
              <a:rPr sz="1200" spc="-5" dirty="0">
                <a:latin typeface="Times New Roman"/>
                <a:cs typeface="Times New Roman"/>
              </a:rPr>
              <a:t>nella </a:t>
            </a:r>
            <a:r>
              <a:rPr sz="1200" dirty="0">
                <a:latin typeface="Times New Roman"/>
                <a:cs typeface="Times New Roman"/>
              </a:rPr>
              <a:t>mente </a:t>
            </a:r>
            <a:r>
              <a:rPr sz="1200" spc="-5" dirty="0">
                <a:latin typeface="Times New Roman"/>
                <a:cs typeface="Times New Roman"/>
              </a:rPr>
              <a:t>materiale </a:t>
            </a:r>
            <a:r>
              <a:rPr sz="1200" dirty="0">
                <a:latin typeface="Times New Roman"/>
                <a:cs typeface="Times New Roman"/>
              </a:rPr>
              <a:t>e mortale in conformità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libera </a:t>
            </a:r>
            <a:r>
              <a:rPr sz="1200" dirty="0">
                <a:latin typeface="Times New Roman"/>
                <a:cs typeface="Times New Roman"/>
              </a:rPr>
              <a:t>scelta della  </a:t>
            </a:r>
            <a:r>
              <a:rPr sz="1200" spc="-5" dirty="0">
                <a:latin typeface="Times New Roman"/>
                <a:cs typeface="Times New Roman"/>
              </a:rPr>
              <a:t>personalità </a:t>
            </a:r>
            <a:r>
              <a:rPr sz="1200" dirty="0">
                <a:latin typeface="Times New Roman"/>
                <a:cs typeface="Times New Roman"/>
              </a:rPr>
              <a:t>che è </a:t>
            </a:r>
            <a:r>
              <a:rPr sz="1200" spc="-5" dirty="0">
                <a:latin typeface="Times New Roman"/>
                <a:cs typeface="Times New Roman"/>
              </a:rPr>
              <a:t>stata conferita </a:t>
            </a:r>
            <a:r>
              <a:rPr sz="1200" dirty="0">
                <a:latin typeface="Times New Roman"/>
                <a:cs typeface="Times New Roman"/>
              </a:rPr>
              <a:t>a tale </a:t>
            </a:r>
            <a:r>
              <a:rPr sz="1200" spc="-5" dirty="0">
                <a:latin typeface="Times New Roman"/>
                <a:cs typeface="Times New Roman"/>
              </a:rPr>
              <a:t>creatura </a:t>
            </a:r>
            <a:r>
              <a:rPr sz="1200" dirty="0">
                <a:latin typeface="Times New Roman"/>
                <a:cs typeface="Times New Roman"/>
              </a:rPr>
              <a:t>mortale </a:t>
            </a:r>
            <a:r>
              <a:rPr sz="1200" spc="-5" dirty="0">
                <a:latin typeface="Times New Roman"/>
                <a:cs typeface="Times New Roman"/>
              </a:rPr>
              <a:t>dall’atto parentale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quanto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Padre.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43180">
              <a:lnSpc>
                <a:spcPct val="959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(333.8) 30:1.100 </a:t>
            </a:r>
            <a:r>
              <a:rPr sz="1200" spc="-5" dirty="0">
                <a:latin typeface="Times New Roman"/>
                <a:cs typeface="Times New Roman"/>
              </a:rPr>
              <a:t>V. </a:t>
            </a:r>
            <a:r>
              <a:rPr sz="1200" i="1" spc="-5" dirty="0">
                <a:latin typeface="Times New Roman"/>
                <a:cs typeface="Times New Roman"/>
              </a:rPr>
              <a:t>ENTITÀ FRAMMENTATE DELLA DEITÀ. </a:t>
            </a:r>
            <a:r>
              <a:rPr sz="1200" spc="-5" dirty="0">
                <a:latin typeface="Times New Roman"/>
                <a:cs typeface="Times New Roman"/>
              </a:rPr>
              <a:t>Quest’ordine d’esistenza vivente, originato nel Padre Universale, </a:t>
            </a:r>
            <a:r>
              <a:rPr sz="1200" dirty="0">
                <a:latin typeface="Times New Roman"/>
                <a:cs typeface="Times New Roman"/>
              </a:rPr>
              <a:t>è  </a:t>
            </a:r>
            <a:r>
              <a:rPr sz="1200" spc="-5" dirty="0">
                <a:latin typeface="Times New Roman"/>
                <a:cs typeface="Times New Roman"/>
              </a:rPr>
              <a:t>rappresentato nel </a:t>
            </a:r>
            <a:r>
              <a:rPr sz="1200" dirty="0">
                <a:latin typeface="Times New Roman"/>
                <a:cs typeface="Times New Roman"/>
              </a:rPr>
              <a:t>modo </a:t>
            </a:r>
            <a:r>
              <a:rPr sz="1200" spc="-5" dirty="0">
                <a:latin typeface="Times New Roman"/>
                <a:cs typeface="Times New Roman"/>
              </a:rPr>
              <a:t>migliore dagli Aggiustatori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Pensiero, benché </a:t>
            </a:r>
            <a:r>
              <a:rPr sz="1200" dirty="0">
                <a:latin typeface="Times New Roman"/>
                <a:cs typeface="Times New Roman"/>
              </a:rPr>
              <a:t>queste </a:t>
            </a:r>
            <a:r>
              <a:rPr sz="1200" spc="-5" dirty="0">
                <a:latin typeface="Times New Roman"/>
                <a:cs typeface="Times New Roman"/>
              </a:rPr>
              <a:t>entità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siano </a:t>
            </a:r>
            <a:r>
              <a:rPr sz="1200" dirty="0">
                <a:latin typeface="Times New Roman"/>
                <a:cs typeface="Times New Roman"/>
              </a:rPr>
              <a:t>assolutamente le sole  </a:t>
            </a:r>
            <a:r>
              <a:rPr sz="1200" spc="-5" dirty="0">
                <a:latin typeface="Times New Roman"/>
                <a:cs typeface="Times New Roman"/>
              </a:rPr>
              <a:t>frammentazioni della </a:t>
            </a:r>
            <a:r>
              <a:rPr sz="1200" dirty="0">
                <a:latin typeface="Times New Roman"/>
                <a:cs typeface="Times New Roman"/>
              </a:rPr>
              <a:t>realtà prepersonale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Prima </a:t>
            </a:r>
            <a:r>
              <a:rPr sz="1200" spc="-5" dirty="0">
                <a:latin typeface="Times New Roman"/>
                <a:cs typeface="Times New Roman"/>
              </a:rPr>
              <a:t>Sorgente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Centro. </a:t>
            </a:r>
            <a:r>
              <a:rPr sz="1200" dirty="0">
                <a:latin typeface="Times New Roman"/>
                <a:cs typeface="Times New Roman"/>
              </a:rPr>
              <a:t>Le funzioni </a:t>
            </a:r>
            <a:r>
              <a:rPr sz="1200" spc="-5" dirty="0">
                <a:latin typeface="Times New Roman"/>
                <a:cs typeface="Times New Roman"/>
              </a:rPr>
              <a:t>dei frammenti diversi dagli Aggiustatori </a:t>
            </a:r>
            <a:r>
              <a:rPr sz="1200" dirty="0">
                <a:latin typeface="Times New Roman"/>
                <a:cs typeface="Times New Roman"/>
              </a:rPr>
              <a:t>sono  molteplici e </a:t>
            </a:r>
            <a:r>
              <a:rPr sz="1200" spc="-5" dirty="0">
                <a:latin typeface="Times New Roman"/>
                <a:cs typeface="Times New Roman"/>
              </a:rPr>
              <a:t>poco conosciute.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fusione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Aggiustatore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altro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tali frammenti fa della creatura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i="1" spc="-5" dirty="0">
                <a:latin typeface="Times New Roman"/>
                <a:cs typeface="Times New Roman"/>
              </a:rPr>
              <a:t>essere </a:t>
            </a:r>
            <a:r>
              <a:rPr sz="1200" i="1" dirty="0">
                <a:latin typeface="Times New Roman"/>
                <a:cs typeface="Times New Roman"/>
              </a:rPr>
              <a:t>fuso con il  </a:t>
            </a:r>
            <a:r>
              <a:rPr sz="1200" i="1" spc="-5" dirty="0">
                <a:latin typeface="Times New Roman"/>
                <a:cs typeface="Times New Roman"/>
              </a:rPr>
              <a:t>Padre.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58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588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216265" cy="390207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278765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(333.9) 30:1.101 </a:t>
            </a:r>
            <a:r>
              <a:rPr sz="1200" spc="-15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frammentazioni </a:t>
            </a:r>
            <a:r>
              <a:rPr sz="1200" spc="-5" dirty="0">
                <a:latin typeface="Times New Roman"/>
                <a:cs typeface="Times New Roman"/>
              </a:rPr>
              <a:t>dello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prementale della </a:t>
            </a:r>
            <a:r>
              <a:rPr sz="1200" dirty="0">
                <a:latin typeface="Times New Roman"/>
                <a:cs typeface="Times New Roman"/>
              </a:rPr>
              <a:t>Terza </a:t>
            </a:r>
            <a:r>
              <a:rPr sz="1200" spc="-5" dirty="0">
                <a:latin typeface="Times New Roman"/>
                <a:cs typeface="Times New Roman"/>
              </a:rPr>
              <a:t>Sorgente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Centro, benché </a:t>
            </a:r>
            <a:r>
              <a:rPr sz="1200" dirty="0">
                <a:latin typeface="Times New Roman"/>
                <a:cs typeface="Times New Roman"/>
              </a:rPr>
              <a:t>difficilmente </a:t>
            </a:r>
            <a:r>
              <a:rPr sz="1200" spc="-5" dirty="0">
                <a:latin typeface="Times New Roman"/>
                <a:cs typeface="Times New Roman"/>
              </a:rPr>
              <a:t>comparabili </a:t>
            </a:r>
            <a:r>
              <a:rPr sz="1200" dirty="0">
                <a:latin typeface="Times New Roman"/>
                <a:cs typeface="Times New Roman"/>
              </a:rPr>
              <a:t>ai  </a:t>
            </a:r>
            <a:r>
              <a:rPr sz="1200" spc="-5" dirty="0">
                <a:latin typeface="Times New Roman"/>
                <a:cs typeface="Times New Roman"/>
              </a:rPr>
              <a:t>frammenti del Padre, </a:t>
            </a:r>
            <a:r>
              <a:rPr sz="1200" dirty="0">
                <a:latin typeface="Times New Roman"/>
                <a:cs typeface="Times New Roman"/>
              </a:rPr>
              <a:t>devono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qui menzionate. </a:t>
            </a:r>
            <a:r>
              <a:rPr sz="1200" spc="-5" dirty="0">
                <a:latin typeface="Times New Roman"/>
                <a:cs typeface="Times New Roman"/>
              </a:rPr>
              <a:t>Tali entità differiscono considerevolmente dagli Aggiustatori. Esse </a:t>
            </a:r>
            <a:r>
              <a:rPr sz="1200" dirty="0">
                <a:latin typeface="Times New Roman"/>
                <a:cs typeface="Times New Roman"/>
              </a:rPr>
              <a:t>non  risiedono </a:t>
            </a:r>
            <a:r>
              <a:rPr sz="1200" spc="-5" dirty="0">
                <a:latin typeface="Times New Roman"/>
                <a:cs typeface="Times New Roman"/>
              </a:rPr>
              <a:t>come tali su </a:t>
            </a:r>
            <a:r>
              <a:rPr sz="1200" dirty="0">
                <a:latin typeface="Times New Roman"/>
                <a:cs typeface="Times New Roman"/>
              </a:rPr>
              <a:t>Spiritington, né </a:t>
            </a:r>
            <a:r>
              <a:rPr sz="1200" spc="-5" dirty="0">
                <a:latin typeface="Times New Roman"/>
                <a:cs typeface="Times New Roman"/>
              </a:rPr>
              <a:t>come tali attraversano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circuiti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gravità mentale; </a:t>
            </a:r>
            <a:r>
              <a:rPr sz="1200" dirty="0">
                <a:latin typeface="Times New Roman"/>
                <a:cs typeface="Times New Roman"/>
              </a:rPr>
              <a:t>né dimorano </a:t>
            </a:r>
            <a:r>
              <a:rPr sz="1200" spc="-5" dirty="0">
                <a:latin typeface="Times New Roman"/>
                <a:cs typeface="Times New Roman"/>
              </a:rPr>
              <a:t>nelle </a:t>
            </a:r>
            <a:r>
              <a:rPr sz="1200" dirty="0">
                <a:latin typeface="Times New Roman"/>
                <a:cs typeface="Times New Roman"/>
              </a:rPr>
              <a:t>creature mortali  </a:t>
            </a:r>
            <a:r>
              <a:rPr sz="1200" spc="-5" dirty="0">
                <a:latin typeface="Times New Roman"/>
                <a:cs typeface="Times New Roman"/>
              </a:rPr>
              <a:t>durante </a:t>
            </a:r>
            <a:r>
              <a:rPr sz="1200" dirty="0">
                <a:latin typeface="Times New Roman"/>
                <a:cs typeface="Times New Roman"/>
              </a:rPr>
              <a:t>la loro vita nella </a:t>
            </a:r>
            <a:r>
              <a:rPr sz="1200" spc="-5" dirty="0">
                <a:latin typeface="Times New Roman"/>
                <a:cs typeface="Times New Roman"/>
              </a:rPr>
              <a:t>carne. Esse </a:t>
            </a:r>
            <a:r>
              <a:rPr sz="1200" dirty="0">
                <a:latin typeface="Times New Roman"/>
                <a:cs typeface="Times New Roman"/>
              </a:rPr>
              <a:t>non sono </a:t>
            </a:r>
            <a:r>
              <a:rPr sz="1200" spc="-5" dirty="0">
                <a:latin typeface="Times New Roman"/>
                <a:cs typeface="Times New Roman"/>
              </a:rPr>
              <a:t>prepersonali nel senso </a:t>
            </a:r>
            <a:r>
              <a:rPr sz="1200" dirty="0">
                <a:latin typeface="Times New Roman"/>
                <a:cs typeface="Times New Roman"/>
              </a:rPr>
              <a:t>in cui lo sono </a:t>
            </a:r>
            <a:r>
              <a:rPr sz="1200" spc="-5" dirty="0">
                <a:latin typeface="Times New Roman"/>
                <a:cs typeface="Times New Roman"/>
              </a:rPr>
              <a:t>gli Aggiustatori, </a:t>
            </a:r>
            <a:r>
              <a:rPr sz="1200" dirty="0">
                <a:latin typeface="Times New Roman"/>
                <a:cs typeface="Times New Roman"/>
              </a:rPr>
              <a:t>ma tali </a:t>
            </a:r>
            <a:r>
              <a:rPr sz="1200" spc="-5" dirty="0">
                <a:latin typeface="Times New Roman"/>
                <a:cs typeface="Times New Roman"/>
              </a:rPr>
              <a:t>frammenti </a:t>
            </a:r>
            <a:r>
              <a:rPr sz="1200" dirty="0">
                <a:latin typeface="Times New Roman"/>
                <a:cs typeface="Times New Roman"/>
              </a:rPr>
              <a:t>di spirito  </a:t>
            </a:r>
            <a:r>
              <a:rPr sz="1200" spc="-5" dirty="0">
                <a:latin typeface="Times New Roman"/>
                <a:cs typeface="Times New Roman"/>
              </a:rPr>
              <a:t>prementale </a:t>
            </a:r>
            <a:r>
              <a:rPr sz="1200" dirty="0">
                <a:latin typeface="Times New Roman"/>
                <a:cs typeface="Times New Roman"/>
              </a:rPr>
              <a:t>sono conferiti a </a:t>
            </a:r>
            <a:r>
              <a:rPr sz="1200" spc="-5" dirty="0">
                <a:latin typeface="Times New Roman"/>
                <a:cs typeface="Times New Roman"/>
              </a:rPr>
              <a:t>certi mortali </a:t>
            </a:r>
            <a:r>
              <a:rPr sz="1200" dirty="0">
                <a:latin typeface="Times New Roman"/>
                <a:cs typeface="Times New Roman"/>
              </a:rPr>
              <a:t>sopravviventi, che </a:t>
            </a:r>
            <a:r>
              <a:rPr sz="1200" spc="-5" dirty="0">
                <a:latin typeface="Times New Roman"/>
                <a:cs typeface="Times New Roman"/>
              </a:rPr>
              <a:t>fondendosi con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diventano </a:t>
            </a:r>
            <a:r>
              <a:rPr sz="1200" i="1" spc="-5" dirty="0">
                <a:latin typeface="Times New Roman"/>
                <a:cs typeface="Times New Roman"/>
              </a:rPr>
              <a:t>mortali </a:t>
            </a:r>
            <a:r>
              <a:rPr sz="1200" i="1" dirty="0">
                <a:latin typeface="Times New Roman"/>
                <a:cs typeface="Times New Roman"/>
              </a:rPr>
              <a:t>fusi con lo Spirito, </a:t>
            </a:r>
            <a:r>
              <a:rPr sz="1200" spc="-5" dirty="0">
                <a:latin typeface="Times New Roman"/>
                <a:cs typeface="Times New Roman"/>
              </a:rPr>
              <a:t>distinti dai  mortali fusi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l’Aggiustatore.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100">
              <a:latin typeface="Times New Roman"/>
              <a:cs typeface="Times New Roman"/>
            </a:endParaRPr>
          </a:p>
          <a:p>
            <a:pPr marL="88900">
              <a:lnSpc>
                <a:spcPts val="141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(333.10) 30:1.102 </a:t>
            </a:r>
            <a:r>
              <a:rPr sz="1200" spc="-5" dirty="0">
                <a:latin typeface="Times New Roman"/>
                <a:cs typeface="Times New Roman"/>
              </a:rPr>
              <a:t>Ancor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difficile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descrivere </a:t>
            </a:r>
            <a:r>
              <a:rPr sz="1200" dirty="0">
                <a:latin typeface="Times New Roman"/>
                <a:cs typeface="Times New Roman"/>
              </a:rPr>
              <a:t>è lo </a:t>
            </a:r>
            <a:r>
              <a:rPr sz="1200" spc="-5" dirty="0">
                <a:latin typeface="Times New Roman"/>
                <a:cs typeface="Times New Roman"/>
              </a:rPr>
              <a:t>spirito individualizzato di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Figlio Creatore; </a:t>
            </a:r>
            <a:r>
              <a:rPr sz="1200" dirty="0">
                <a:latin typeface="Times New Roman"/>
                <a:cs typeface="Times New Roman"/>
              </a:rPr>
              <a:t>l’unione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lui </a:t>
            </a:r>
            <a:r>
              <a:rPr sz="1200" spc="-5" dirty="0">
                <a:latin typeface="Times New Roman"/>
                <a:cs typeface="Times New Roman"/>
              </a:rPr>
              <a:t>fa della creatura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endParaRPr sz="1200">
              <a:latin typeface="Times New Roman"/>
              <a:cs typeface="Times New Roman"/>
            </a:endParaRPr>
          </a:p>
          <a:p>
            <a:pPr marL="88900">
              <a:lnSpc>
                <a:spcPts val="1410"/>
              </a:lnSpc>
            </a:pPr>
            <a:r>
              <a:rPr sz="1200" i="1" spc="-5" dirty="0">
                <a:latin typeface="Times New Roman"/>
                <a:cs typeface="Times New Roman"/>
              </a:rPr>
              <a:t>mortale </a:t>
            </a:r>
            <a:r>
              <a:rPr sz="1200" i="1" dirty="0">
                <a:latin typeface="Times New Roman"/>
                <a:cs typeface="Times New Roman"/>
              </a:rPr>
              <a:t>fuso </a:t>
            </a:r>
            <a:r>
              <a:rPr sz="1200" i="1" spc="-5" dirty="0">
                <a:latin typeface="Times New Roman"/>
                <a:cs typeface="Times New Roman"/>
              </a:rPr>
              <a:t>con </a:t>
            </a:r>
            <a:r>
              <a:rPr sz="1200" i="1" dirty="0">
                <a:latin typeface="Times New Roman"/>
                <a:cs typeface="Times New Roman"/>
              </a:rPr>
              <a:t>il </a:t>
            </a:r>
            <a:r>
              <a:rPr sz="1200" i="1" spc="-5" dirty="0">
                <a:latin typeface="Times New Roman"/>
                <a:cs typeface="Times New Roman"/>
              </a:rPr>
              <a:t>Figlio.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ancora altre frammentazioni della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Deità.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32067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(333.11) 30:1.103 </a:t>
            </a:r>
            <a:r>
              <a:rPr sz="1200" spc="-15" dirty="0">
                <a:latin typeface="Times New Roman"/>
                <a:cs typeface="Times New Roman"/>
              </a:rPr>
              <a:t>VI. </a:t>
            </a:r>
            <a:r>
              <a:rPr sz="1200" i="1" spc="-5" dirty="0">
                <a:latin typeface="Times New Roman"/>
                <a:cs typeface="Times New Roman"/>
              </a:rPr>
              <a:t>ESSERI SUPERPERSONALI. </a:t>
            </a:r>
            <a:r>
              <a:rPr sz="1200" dirty="0">
                <a:latin typeface="Times New Roman"/>
                <a:cs typeface="Times New Roman"/>
              </a:rPr>
              <a:t>C’è una </a:t>
            </a:r>
            <a:r>
              <a:rPr sz="1200" spc="-5" dirty="0">
                <a:latin typeface="Times New Roman"/>
                <a:cs typeface="Times New Roman"/>
              </a:rPr>
              <a:t>vasta schiera </a:t>
            </a:r>
            <a:r>
              <a:rPr sz="1200" dirty="0">
                <a:latin typeface="Times New Roman"/>
                <a:cs typeface="Times New Roman"/>
              </a:rPr>
              <a:t>di esseri </a:t>
            </a:r>
            <a:r>
              <a:rPr sz="1200" spc="-5" dirty="0">
                <a:latin typeface="Times New Roman"/>
                <a:cs typeface="Times New Roman"/>
              </a:rPr>
              <a:t>altro-che-personali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origine </a:t>
            </a:r>
            <a:r>
              <a:rPr sz="1200" dirty="0">
                <a:latin typeface="Times New Roman"/>
                <a:cs typeface="Times New Roman"/>
              </a:rPr>
              <a:t>divina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svolgono  molteplici servizi </a:t>
            </a:r>
            <a:r>
              <a:rPr sz="1200" spc="-5" dirty="0">
                <a:latin typeface="Times New Roman"/>
                <a:cs typeface="Times New Roman"/>
              </a:rPr>
              <a:t>nell’Universo degli Universi. Certuni </a:t>
            </a:r>
            <a:r>
              <a:rPr sz="1200" dirty="0">
                <a:latin typeface="Times New Roman"/>
                <a:cs typeface="Times New Roman"/>
              </a:rPr>
              <a:t>di questi </a:t>
            </a:r>
            <a:r>
              <a:rPr sz="1200" spc="-5" dirty="0">
                <a:latin typeface="Times New Roman"/>
                <a:cs typeface="Times New Roman"/>
              </a:rPr>
              <a:t>esseri risiedono sui </a:t>
            </a:r>
            <a:r>
              <a:rPr sz="1200" dirty="0">
                <a:latin typeface="Times New Roman"/>
                <a:cs typeface="Times New Roman"/>
              </a:rPr>
              <a:t>mondi </a:t>
            </a:r>
            <a:r>
              <a:rPr sz="1200" spc="-5" dirty="0">
                <a:latin typeface="Times New Roman"/>
                <a:cs typeface="Times New Roman"/>
              </a:rPr>
              <a:t>paradisiaci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Figlio; </a:t>
            </a:r>
            <a:r>
              <a:rPr sz="1200" dirty="0">
                <a:latin typeface="Times New Roman"/>
                <a:cs typeface="Times New Roman"/>
              </a:rPr>
              <a:t>altri, </a:t>
            </a:r>
            <a:r>
              <a:rPr sz="1200" spc="-5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i  </a:t>
            </a:r>
            <a:r>
              <a:rPr sz="1200" spc="-5" dirty="0">
                <a:latin typeface="Times New Roman"/>
                <a:cs typeface="Times New Roman"/>
              </a:rPr>
              <a:t>rappresentanti superpersonali del Figlio Eterno, s’incontrano altrove. Per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maggior parte essi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sono </a:t>
            </a:r>
            <a:r>
              <a:rPr sz="1200" dirty="0">
                <a:latin typeface="Times New Roman"/>
                <a:cs typeface="Times New Roman"/>
              </a:rPr>
              <a:t>menzionati in queste  esposizioni e </a:t>
            </a:r>
            <a:r>
              <a:rPr sz="1200" spc="-5" dirty="0">
                <a:latin typeface="Times New Roman"/>
                <a:cs typeface="Times New Roman"/>
              </a:rPr>
              <a:t>sarebbe del </a:t>
            </a:r>
            <a:r>
              <a:rPr sz="1200" dirty="0">
                <a:latin typeface="Times New Roman"/>
                <a:cs typeface="Times New Roman"/>
              </a:rPr>
              <a:t>tutto inutile </a:t>
            </a:r>
            <a:r>
              <a:rPr sz="1200" spc="-5" dirty="0">
                <a:latin typeface="Times New Roman"/>
                <a:cs typeface="Times New Roman"/>
              </a:rPr>
              <a:t>tentare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loro descrizione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creature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i="1" spc="-5" dirty="0">
                <a:latin typeface="Times New Roman"/>
                <a:cs typeface="Times New Roman"/>
              </a:rPr>
              <a:t>personali.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46672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(333.12) 30:1.104 </a:t>
            </a:r>
            <a:r>
              <a:rPr sz="1200" spc="-10" dirty="0">
                <a:latin typeface="Times New Roman"/>
                <a:cs typeface="Times New Roman"/>
              </a:rPr>
              <a:t>VII. </a:t>
            </a:r>
            <a:r>
              <a:rPr sz="1200" i="1" spc="-5" dirty="0">
                <a:latin typeface="Times New Roman"/>
                <a:cs typeface="Times New Roman"/>
              </a:rPr>
              <a:t>ORDINI </a:t>
            </a:r>
            <a:r>
              <a:rPr sz="1200" i="1" dirty="0">
                <a:latin typeface="Times New Roman"/>
                <a:cs typeface="Times New Roman"/>
              </a:rPr>
              <a:t>NON </a:t>
            </a:r>
            <a:r>
              <a:rPr sz="1200" i="1" spc="-5" dirty="0">
                <a:latin typeface="Times New Roman"/>
                <a:cs typeface="Times New Roman"/>
              </a:rPr>
              <a:t>CLASSIFICATI </a:t>
            </a:r>
            <a:r>
              <a:rPr sz="1200" i="1" dirty="0">
                <a:latin typeface="Times New Roman"/>
                <a:cs typeface="Times New Roman"/>
              </a:rPr>
              <a:t>E NON </a:t>
            </a:r>
            <a:r>
              <a:rPr sz="1200" i="1" spc="-5" dirty="0">
                <a:latin typeface="Times New Roman"/>
                <a:cs typeface="Times New Roman"/>
              </a:rPr>
              <a:t>RIVELATI. </a:t>
            </a:r>
            <a:r>
              <a:rPr sz="1200" spc="-5" dirty="0">
                <a:latin typeface="Times New Roman"/>
                <a:cs typeface="Times New Roman"/>
              </a:rPr>
              <a:t>Durante l’attuale </a:t>
            </a:r>
            <a:r>
              <a:rPr sz="1200" dirty="0">
                <a:latin typeface="Times New Roman"/>
                <a:cs typeface="Times New Roman"/>
              </a:rPr>
              <a:t>era dell’Universo non </a:t>
            </a:r>
            <a:r>
              <a:rPr sz="1200" spc="-5" dirty="0">
                <a:latin typeface="Times New Roman"/>
                <a:cs typeface="Times New Roman"/>
              </a:rPr>
              <a:t>sarebbe </a:t>
            </a:r>
            <a:r>
              <a:rPr sz="1200" dirty="0">
                <a:latin typeface="Times New Roman"/>
                <a:cs typeface="Times New Roman"/>
              </a:rPr>
              <a:t>possibile  </a:t>
            </a:r>
            <a:r>
              <a:rPr sz="1200" spc="-5" dirty="0">
                <a:latin typeface="Times New Roman"/>
                <a:cs typeface="Times New Roman"/>
              </a:rPr>
              <a:t>inserire </a:t>
            </a:r>
            <a:r>
              <a:rPr sz="1200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gli esseri, personali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altro, </a:t>
            </a:r>
            <a:r>
              <a:rPr sz="1200" dirty="0">
                <a:latin typeface="Times New Roman"/>
                <a:cs typeface="Times New Roman"/>
              </a:rPr>
              <a:t>in classificazioni </a:t>
            </a:r>
            <a:r>
              <a:rPr sz="1200" spc="-5" dirty="0">
                <a:latin typeface="Times New Roman"/>
                <a:cs typeface="Times New Roman"/>
              </a:rPr>
              <a:t>pertinenti </a:t>
            </a:r>
            <a:r>
              <a:rPr sz="1200" dirty="0">
                <a:latin typeface="Times New Roman"/>
                <a:cs typeface="Times New Roman"/>
              </a:rPr>
              <a:t>a tale era </a:t>
            </a:r>
            <a:r>
              <a:rPr sz="1200" spc="-5" dirty="0">
                <a:latin typeface="Times New Roman"/>
                <a:cs typeface="Times New Roman"/>
              </a:rPr>
              <a:t>presente. Tutte queste categorie </a:t>
            </a:r>
            <a:r>
              <a:rPr sz="1200" dirty="0">
                <a:latin typeface="Times New Roman"/>
                <a:cs typeface="Times New Roman"/>
              </a:rPr>
              <a:t>non sono state  </a:t>
            </a:r>
            <a:r>
              <a:rPr sz="1200" spc="-5" dirty="0">
                <a:latin typeface="Times New Roman"/>
                <a:cs typeface="Times New Roman"/>
              </a:rPr>
              <a:t>rivelate </a:t>
            </a:r>
            <a:r>
              <a:rPr sz="1200" dirty="0">
                <a:latin typeface="Times New Roman"/>
                <a:cs typeface="Times New Roman"/>
              </a:rPr>
              <a:t>in queste esposizioni; </a:t>
            </a:r>
            <a:r>
              <a:rPr sz="1200" spc="-5" dirty="0">
                <a:latin typeface="Times New Roman"/>
                <a:cs typeface="Times New Roman"/>
              </a:rPr>
              <a:t>perciò numerosi </a:t>
            </a:r>
            <a:r>
              <a:rPr sz="1200" dirty="0">
                <a:latin typeface="Times New Roman"/>
                <a:cs typeface="Times New Roman"/>
              </a:rPr>
              <a:t>ordini sono </a:t>
            </a:r>
            <a:r>
              <a:rPr sz="1200" spc="-5" dirty="0">
                <a:latin typeface="Times New Roman"/>
                <a:cs typeface="Times New Roman"/>
              </a:rPr>
              <a:t>stati omessi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questi elenchi. Consideriamo </a:t>
            </a:r>
            <a:r>
              <a:rPr sz="1200" dirty="0">
                <a:latin typeface="Times New Roman"/>
                <a:cs typeface="Times New Roman"/>
              </a:rPr>
              <a:t>i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seguenti: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00">
              <a:latin typeface="Times New Roman"/>
              <a:cs typeface="Times New Roman"/>
            </a:endParaRPr>
          </a:p>
          <a:p>
            <a:pPr marL="546100">
              <a:lnSpc>
                <a:spcPct val="1000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(333.13) 30:1.105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Completatore </a:t>
            </a:r>
            <a:r>
              <a:rPr sz="1200" spc="-5" dirty="0">
                <a:latin typeface="Times New Roman"/>
                <a:cs typeface="Times New Roman"/>
              </a:rPr>
              <a:t>del Destino</a:t>
            </a:r>
            <a:r>
              <a:rPr sz="1200" spc="-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Universale.</a:t>
            </a:r>
            <a:endParaRPr sz="1200">
              <a:latin typeface="Times New Roman"/>
              <a:cs typeface="Times New Roman"/>
            </a:endParaRPr>
          </a:p>
          <a:p>
            <a:pPr marL="546100">
              <a:lnSpc>
                <a:spcPct val="100000"/>
              </a:lnSpc>
              <a:spcBef>
                <a:spcPts val="134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(333.14) 30:1.106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Vicegerenti Qualificati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dell’Ultimo.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58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589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90219" y="513333"/>
            <a:ext cx="8135620" cy="407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508000">
              <a:lnSpc>
                <a:spcPct val="100000"/>
              </a:lnSpc>
              <a:spcBef>
                <a:spcPts val="10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(334.1) 30:1.107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Supervisori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Qualificati del</a:t>
            </a:r>
            <a:r>
              <a:rPr sz="1200" spc="-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Supremo.</a:t>
            </a:r>
            <a:endParaRPr sz="1200">
              <a:latin typeface="Times New Roman"/>
              <a:cs typeface="Times New Roman"/>
            </a:endParaRPr>
          </a:p>
          <a:p>
            <a:pPr marL="508000">
              <a:lnSpc>
                <a:spcPct val="100000"/>
              </a:lnSpc>
              <a:spcBef>
                <a:spcPts val="133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(334.2) 30:1.108 </a:t>
            </a:r>
            <a:r>
              <a:rPr sz="1200" spc="-15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Agenzie </a:t>
            </a:r>
            <a:r>
              <a:rPr sz="1200" spc="-5" dirty="0">
                <a:latin typeface="Times New Roman"/>
                <a:cs typeface="Times New Roman"/>
              </a:rPr>
              <a:t>Creative </a:t>
            </a:r>
            <a:r>
              <a:rPr sz="1200" dirty="0">
                <a:latin typeface="Times New Roman"/>
                <a:cs typeface="Times New Roman"/>
              </a:rPr>
              <a:t>Non Rivelate degli Antichi </a:t>
            </a:r>
            <a:r>
              <a:rPr sz="1200" spc="-5" dirty="0">
                <a:latin typeface="Times New Roman"/>
                <a:cs typeface="Times New Roman"/>
              </a:rPr>
              <a:t>dei</a:t>
            </a:r>
            <a:r>
              <a:rPr sz="1200" spc="-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Giorni.</a:t>
            </a:r>
            <a:endParaRPr sz="1200">
              <a:latin typeface="Times New Roman"/>
              <a:cs typeface="Times New Roman"/>
            </a:endParaRPr>
          </a:p>
          <a:p>
            <a:pPr marL="508000">
              <a:lnSpc>
                <a:spcPct val="100000"/>
              </a:lnSpc>
              <a:spcBef>
                <a:spcPts val="134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(334.3) 30:1.109 </a:t>
            </a:r>
            <a:r>
              <a:rPr sz="1200" spc="-5" dirty="0">
                <a:latin typeface="Times New Roman"/>
                <a:cs typeface="Times New Roman"/>
              </a:rPr>
              <a:t>Majeston del</a:t>
            </a:r>
            <a:r>
              <a:rPr sz="1200" spc="-1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Paradiso.</a:t>
            </a:r>
            <a:endParaRPr sz="1200">
              <a:latin typeface="Times New Roman"/>
              <a:cs typeface="Times New Roman"/>
            </a:endParaRPr>
          </a:p>
          <a:p>
            <a:pPr marL="508000">
              <a:lnSpc>
                <a:spcPct val="100000"/>
              </a:lnSpc>
              <a:spcBef>
                <a:spcPts val="134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(334.4) 30:1.110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Collegamenti Riflettivatori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Denominati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-1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Majeston.</a:t>
            </a:r>
            <a:endParaRPr sz="1200">
              <a:latin typeface="Times New Roman"/>
              <a:cs typeface="Times New Roman"/>
            </a:endParaRPr>
          </a:p>
          <a:p>
            <a:pPr marL="508000">
              <a:lnSpc>
                <a:spcPct val="100000"/>
              </a:lnSpc>
              <a:spcBef>
                <a:spcPts val="133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(334.5) 30:1.111 </a:t>
            </a:r>
            <a:r>
              <a:rPr sz="1200" spc="-10" dirty="0">
                <a:latin typeface="Times New Roman"/>
                <a:cs typeface="Times New Roman"/>
              </a:rPr>
              <a:t>Gli </a:t>
            </a:r>
            <a:r>
              <a:rPr sz="1200" spc="-5" dirty="0">
                <a:latin typeface="Times New Roman"/>
                <a:cs typeface="Times New Roman"/>
              </a:rPr>
              <a:t>Ordini Midsoniti degli Universi</a:t>
            </a:r>
            <a:r>
              <a:rPr sz="1200" spc="-1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Locali.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50">
              <a:latin typeface="Times New Roman"/>
              <a:cs typeface="Times New Roman"/>
            </a:endParaRPr>
          </a:p>
          <a:p>
            <a:pPr marL="50800" marR="26797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(334.6) 30:1.112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bisogna attribuire alcun significato particolare al fatto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questi </a:t>
            </a:r>
            <a:r>
              <a:rPr sz="1200" dirty="0">
                <a:latin typeface="Times New Roman"/>
                <a:cs typeface="Times New Roman"/>
              </a:rPr>
              <a:t>ordini sono </a:t>
            </a:r>
            <a:r>
              <a:rPr sz="1200" spc="-5" dirty="0">
                <a:latin typeface="Times New Roman"/>
                <a:cs typeface="Times New Roman"/>
              </a:rPr>
              <a:t>elencati insieme se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quello che  nessuno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loro appare </a:t>
            </a:r>
            <a:r>
              <a:rPr sz="1200" dirty="0">
                <a:latin typeface="Times New Roman"/>
                <a:cs typeface="Times New Roman"/>
              </a:rPr>
              <a:t>nella </a:t>
            </a:r>
            <a:r>
              <a:rPr sz="1200" spc="-5" dirty="0">
                <a:latin typeface="Times New Roman"/>
                <a:cs typeface="Times New Roman"/>
              </a:rPr>
              <a:t>classificazione del </a:t>
            </a:r>
            <a:r>
              <a:rPr sz="1200" dirty="0">
                <a:latin typeface="Times New Roman"/>
                <a:cs typeface="Times New Roman"/>
              </a:rPr>
              <a:t>Paradiso così </a:t>
            </a:r>
            <a:r>
              <a:rPr sz="1200" spc="-5" dirty="0">
                <a:latin typeface="Times New Roman"/>
                <a:cs typeface="Times New Roman"/>
              </a:rPr>
              <a:t>come’è </a:t>
            </a:r>
            <a:r>
              <a:rPr sz="1200" dirty="0">
                <a:latin typeface="Times New Roman"/>
                <a:cs typeface="Times New Roman"/>
              </a:rPr>
              <a:t>qui </a:t>
            </a:r>
            <a:r>
              <a:rPr sz="1200" spc="-5" dirty="0">
                <a:latin typeface="Times New Roman"/>
                <a:cs typeface="Times New Roman"/>
              </a:rPr>
              <a:t>rivelata. Questi sono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pochi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classificati; </a:t>
            </a:r>
            <a:r>
              <a:rPr sz="1200" dirty="0">
                <a:latin typeface="Times New Roman"/>
                <a:cs typeface="Times New Roman"/>
              </a:rPr>
              <a:t>vi resta  </a:t>
            </a:r>
            <a:r>
              <a:rPr sz="1200" spc="-5" dirty="0">
                <a:latin typeface="Times New Roman"/>
                <a:cs typeface="Times New Roman"/>
              </a:rPr>
              <a:t>ancora </a:t>
            </a:r>
            <a:r>
              <a:rPr sz="1200" spc="5" dirty="0">
                <a:latin typeface="Times New Roman"/>
                <a:cs typeface="Times New Roman"/>
              </a:rPr>
              <a:t>da </a:t>
            </a:r>
            <a:r>
              <a:rPr sz="1200" dirty="0">
                <a:latin typeface="Times New Roman"/>
                <a:cs typeface="Times New Roman"/>
              </a:rPr>
              <a:t>conoscere i molti non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rivelati.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200">
              <a:latin typeface="Times New Roman"/>
              <a:cs typeface="Times New Roman"/>
            </a:endParaRPr>
          </a:p>
          <a:p>
            <a:pPr marL="50800" marR="247015">
              <a:lnSpc>
                <a:spcPts val="137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(334.7) 30:1.113 </a:t>
            </a:r>
            <a:r>
              <a:rPr sz="1200" spc="-5" dirty="0">
                <a:latin typeface="Times New Roman"/>
                <a:cs typeface="Times New Roman"/>
              </a:rPr>
              <a:t>Esistono degli </a:t>
            </a:r>
            <a:r>
              <a:rPr sz="1200" dirty="0">
                <a:latin typeface="Times New Roman"/>
                <a:cs typeface="Times New Roman"/>
              </a:rPr>
              <a:t>spiriti: </a:t>
            </a:r>
            <a:r>
              <a:rPr sz="1200" spc="-5" dirty="0">
                <a:latin typeface="Times New Roman"/>
                <a:cs typeface="Times New Roman"/>
              </a:rPr>
              <a:t>entità </a:t>
            </a:r>
            <a:r>
              <a:rPr sz="1200" dirty="0">
                <a:latin typeface="Times New Roman"/>
                <a:cs typeface="Times New Roman"/>
              </a:rPr>
              <a:t>spirituali, </a:t>
            </a:r>
            <a:r>
              <a:rPr sz="1200" spc="-5" dirty="0">
                <a:latin typeface="Times New Roman"/>
                <a:cs typeface="Times New Roman"/>
              </a:rPr>
              <a:t>presenze </a:t>
            </a:r>
            <a:r>
              <a:rPr sz="1200" dirty="0">
                <a:latin typeface="Times New Roman"/>
                <a:cs typeface="Times New Roman"/>
              </a:rPr>
              <a:t>spirituali, spiriti </a:t>
            </a:r>
            <a:r>
              <a:rPr sz="1200" spc="-5" dirty="0">
                <a:latin typeface="Times New Roman"/>
                <a:cs typeface="Times New Roman"/>
              </a:rPr>
              <a:t>personali, </a:t>
            </a:r>
            <a:r>
              <a:rPr sz="1200" dirty="0">
                <a:latin typeface="Times New Roman"/>
                <a:cs typeface="Times New Roman"/>
              </a:rPr>
              <a:t>spiriti </a:t>
            </a:r>
            <a:r>
              <a:rPr sz="1200" spc="-5" dirty="0">
                <a:latin typeface="Times New Roman"/>
                <a:cs typeface="Times New Roman"/>
              </a:rPr>
              <a:t>prepersonali, </a:t>
            </a:r>
            <a:r>
              <a:rPr sz="1200" dirty="0">
                <a:latin typeface="Times New Roman"/>
                <a:cs typeface="Times New Roman"/>
              </a:rPr>
              <a:t>spiriti </a:t>
            </a:r>
            <a:r>
              <a:rPr sz="1200" spc="-5" dirty="0">
                <a:latin typeface="Times New Roman"/>
                <a:cs typeface="Times New Roman"/>
              </a:rPr>
              <a:t>superpersonali,  esistenze </a:t>
            </a:r>
            <a:r>
              <a:rPr sz="1200" dirty="0">
                <a:latin typeface="Times New Roman"/>
                <a:cs typeface="Times New Roman"/>
              </a:rPr>
              <a:t>spirituali, </a:t>
            </a:r>
            <a:r>
              <a:rPr sz="1200" spc="-5" dirty="0">
                <a:latin typeface="Times New Roman"/>
                <a:cs typeface="Times New Roman"/>
              </a:rPr>
              <a:t>personalità </a:t>
            </a:r>
            <a:r>
              <a:rPr sz="1200" dirty="0">
                <a:latin typeface="Times New Roman"/>
                <a:cs typeface="Times New Roman"/>
              </a:rPr>
              <a:t>spirituali — ma né il </a:t>
            </a:r>
            <a:r>
              <a:rPr sz="1200" spc="-5" dirty="0">
                <a:latin typeface="Times New Roman"/>
                <a:cs typeface="Times New Roman"/>
              </a:rPr>
              <a:t>linguaggio </a:t>
            </a:r>
            <a:r>
              <a:rPr sz="1200" dirty="0">
                <a:latin typeface="Times New Roman"/>
                <a:cs typeface="Times New Roman"/>
              </a:rPr>
              <a:t>né </a:t>
            </a:r>
            <a:r>
              <a:rPr sz="1200" spc="-5" dirty="0">
                <a:latin typeface="Times New Roman"/>
                <a:cs typeface="Times New Roman"/>
              </a:rPr>
              <a:t>l’intelletto dei mortali consentono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descriverli.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Possiamo</a:t>
            </a:r>
            <a:endParaRPr sz="1200">
              <a:latin typeface="Times New Roman"/>
              <a:cs typeface="Times New Roman"/>
            </a:endParaRPr>
          </a:p>
          <a:p>
            <a:pPr marL="50800" marR="154940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tuttavia </a:t>
            </a:r>
            <a:r>
              <a:rPr sz="1200" spc="-5" dirty="0">
                <a:latin typeface="Times New Roman"/>
                <a:cs typeface="Times New Roman"/>
              </a:rPr>
              <a:t>affermare che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esistono personalità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“pura </a:t>
            </a:r>
            <a:r>
              <a:rPr sz="1200" dirty="0">
                <a:latin typeface="Times New Roman"/>
                <a:cs typeface="Times New Roman"/>
              </a:rPr>
              <a:t>mente”; nessuna entità possiede una </a:t>
            </a:r>
            <a:r>
              <a:rPr sz="1200" spc="-5" dirty="0">
                <a:latin typeface="Times New Roman"/>
                <a:cs typeface="Times New Roman"/>
              </a:rPr>
              <a:t>personalità se </a:t>
            </a:r>
            <a:r>
              <a:rPr sz="1200" dirty="0">
                <a:latin typeface="Times New Roman"/>
                <a:cs typeface="Times New Roman"/>
              </a:rPr>
              <a:t>non ne è dotata </a:t>
            </a:r>
            <a:r>
              <a:rPr sz="1200" spc="5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Dio  che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spirito. Qualsiasi </a:t>
            </a:r>
            <a:r>
              <a:rPr sz="1200" dirty="0">
                <a:latin typeface="Times New Roman"/>
                <a:cs typeface="Times New Roman"/>
              </a:rPr>
              <a:t>entità </a:t>
            </a:r>
            <a:r>
              <a:rPr sz="1200" spc="-5" dirty="0">
                <a:latin typeface="Times New Roman"/>
                <a:cs typeface="Times New Roman"/>
              </a:rPr>
              <a:t>mentale che </a:t>
            </a:r>
            <a:r>
              <a:rPr sz="1200" dirty="0">
                <a:latin typeface="Times New Roman"/>
                <a:cs typeface="Times New Roman"/>
              </a:rPr>
              <a:t>non è </a:t>
            </a:r>
            <a:r>
              <a:rPr sz="1200" spc="-5" dirty="0">
                <a:latin typeface="Times New Roman"/>
                <a:cs typeface="Times New Roman"/>
              </a:rPr>
              <a:t>associata ad un’energia </a:t>
            </a:r>
            <a:r>
              <a:rPr sz="1200" dirty="0">
                <a:latin typeface="Times New Roman"/>
                <a:cs typeface="Times New Roman"/>
              </a:rPr>
              <a:t>fisica o </a:t>
            </a:r>
            <a:r>
              <a:rPr sz="1200" spc="-5" dirty="0">
                <a:latin typeface="Times New Roman"/>
                <a:cs typeface="Times New Roman"/>
              </a:rPr>
              <a:t>spirituale </a:t>
            </a:r>
            <a:r>
              <a:rPr sz="1200" dirty="0">
                <a:latin typeface="Times New Roman"/>
                <a:cs typeface="Times New Roman"/>
              </a:rPr>
              <a:t>non è una </a:t>
            </a:r>
            <a:r>
              <a:rPr sz="1200" spc="-5" dirty="0">
                <a:latin typeface="Times New Roman"/>
                <a:cs typeface="Times New Roman"/>
              </a:rPr>
              <a:t>personalità. Ma nello </a:t>
            </a:r>
            <a:r>
              <a:rPr sz="1200" dirty="0">
                <a:latin typeface="Times New Roman"/>
                <a:cs typeface="Times New Roman"/>
              </a:rPr>
              <a:t>stesso  </a:t>
            </a:r>
            <a:r>
              <a:rPr sz="1200" spc="-5" dirty="0">
                <a:latin typeface="Times New Roman"/>
                <a:cs typeface="Times New Roman"/>
              </a:rPr>
              <a:t>senso che esistono personalità </a:t>
            </a:r>
            <a:r>
              <a:rPr sz="1200" dirty="0">
                <a:latin typeface="Times New Roman"/>
                <a:cs typeface="Times New Roman"/>
              </a:rPr>
              <a:t>spirituali </a:t>
            </a:r>
            <a:r>
              <a:rPr sz="1200" spc="-5" dirty="0">
                <a:latin typeface="Times New Roman"/>
                <a:cs typeface="Times New Roman"/>
              </a:rPr>
              <a:t>dotate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mente, esistono </a:t>
            </a:r>
            <a:r>
              <a:rPr sz="1200" dirty="0">
                <a:latin typeface="Times New Roman"/>
                <a:cs typeface="Times New Roman"/>
              </a:rPr>
              <a:t>personalità </a:t>
            </a:r>
            <a:r>
              <a:rPr sz="1200" spc="-5" dirty="0">
                <a:latin typeface="Times New Roman"/>
                <a:cs typeface="Times New Roman"/>
              </a:rPr>
              <a:t>mentali dotate </a:t>
            </a:r>
            <a:r>
              <a:rPr sz="1200" dirty="0">
                <a:latin typeface="Times New Roman"/>
                <a:cs typeface="Times New Roman"/>
              </a:rPr>
              <a:t>di spirito. </a:t>
            </a:r>
            <a:r>
              <a:rPr sz="1200" spc="-5" dirty="0">
                <a:latin typeface="Times New Roman"/>
                <a:cs typeface="Times New Roman"/>
              </a:rPr>
              <a:t>Majeston </a:t>
            </a:r>
            <a:r>
              <a:rPr sz="1200" dirty="0">
                <a:latin typeface="Times New Roman"/>
                <a:cs typeface="Times New Roman"/>
              </a:rPr>
              <a:t>ed i suoi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associati</a:t>
            </a:r>
            <a:endParaRPr sz="1200">
              <a:latin typeface="Times New Roman"/>
              <a:cs typeface="Times New Roman"/>
            </a:endParaRPr>
          </a:p>
          <a:p>
            <a:pPr marL="50800" marR="43180">
              <a:lnSpc>
                <a:spcPts val="1380"/>
              </a:lnSpc>
              <a:spcBef>
                <a:spcPts val="5"/>
              </a:spcBef>
            </a:pP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esempi abbastanza validi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esseri </a:t>
            </a:r>
            <a:r>
              <a:rPr sz="1200" dirty="0">
                <a:latin typeface="Times New Roman"/>
                <a:cs typeface="Times New Roman"/>
              </a:rPr>
              <a:t>dominati dalla </a:t>
            </a:r>
            <a:r>
              <a:rPr sz="1200" spc="-5" dirty="0">
                <a:latin typeface="Times New Roman"/>
                <a:cs typeface="Times New Roman"/>
              </a:rPr>
              <a:t>mente,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ci </a:t>
            </a:r>
            <a:r>
              <a:rPr sz="1200" dirty="0">
                <a:latin typeface="Times New Roman"/>
                <a:cs typeface="Times New Roman"/>
              </a:rPr>
              <a:t>sono esempi </a:t>
            </a:r>
            <a:r>
              <a:rPr sz="1200" spc="-5" dirty="0">
                <a:latin typeface="Times New Roman"/>
                <a:cs typeface="Times New Roman"/>
              </a:rPr>
              <a:t>migliori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tipo di </a:t>
            </a:r>
            <a:r>
              <a:rPr sz="1200" spc="-5" dirty="0">
                <a:latin typeface="Times New Roman"/>
                <a:cs typeface="Times New Roman"/>
              </a:rPr>
              <a:t>personalità </a:t>
            </a:r>
            <a:r>
              <a:rPr sz="1200" dirty="0">
                <a:latin typeface="Times New Roman"/>
                <a:cs typeface="Times New Roman"/>
              </a:rPr>
              <a:t>da voi non  </a:t>
            </a:r>
            <a:r>
              <a:rPr sz="1200" spc="-5" dirty="0">
                <a:latin typeface="Times New Roman"/>
                <a:cs typeface="Times New Roman"/>
              </a:rPr>
              <a:t>conosciuti. Esistono anche interi ordini </a:t>
            </a:r>
            <a:r>
              <a:rPr sz="1200" dirty="0">
                <a:latin typeface="Times New Roman"/>
                <a:cs typeface="Times New Roman"/>
              </a:rPr>
              <a:t>non rivelati di </a:t>
            </a:r>
            <a:r>
              <a:rPr sz="1200" spc="-5" dirty="0">
                <a:latin typeface="Times New Roman"/>
                <a:cs typeface="Times New Roman"/>
              </a:rPr>
              <a:t>queste </a:t>
            </a:r>
            <a:r>
              <a:rPr sz="1200" i="1" spc="-5" dirty="0">
                <a:latin typeface="Times New Roman"/>
                <a:cs typeface="Times New Roman"/>
              </a:rPr>
              <a:t>personalità mentali, </a:t>
            </a:r>
            <a:r>
              <a:rPr sz="1200" dirty="0">
                <a:latin typeface="Times New Roman"/>
                <a:cs typeface="Times New Roman"/>
              </a:rPr>
              <a:t>ma sono </a:t>
            </a:r>
            <a:r>
              <a:rPr sz="1200" spc="-5" dirty="0">
                <a:latin typeface="Times New Roman"/>
                <a:cs typeface="Times New Roman"/>
              </a:rPr>
              <a:t>sempre </a:t>
            </a:r>
            <a:r>
              <a:rPr sz="1200" dirty="0">
                <a:latin typeface="Times New Roman"/>
                <a:cs typeface="Times New Roman"/>
              </a:rPr>
              <a:t>associati </a:t>
            </a:r>
            <a:r>
              <a:rPr sz="1200" spc="-5" dirty="0">
                <a:latin typeface="Times New Roman"/>
                <a:cs typeface="Times New Roman"/>
              </a:rPr>
              <a:t>allo </a:t>
            </a:r>
            <a:r>
              <a:rPr sz="1200" dirty="0">
                <a:latin typeface="Times New Roman"/>
                <a:cs typeface="Times New Roman"/>
              </a:rPr>
              <a:t>spirito. </a:t>
            </a:r>
            <a:r>
              <a:rPr sz="1200" spc="-5" dirty="0">
                <a:latin typeface="Times New Roman"/>
                <a:cs typeface="Times New Roman"/>
              </a:rPr>
              <a:t>Certe altre  creature </a:t>
            </a:r>
            <a:r>
              <a:rPr sz="1200" dirty="0">
                <a:latin typeface="Times New Roman"/>
                <a:cs typeface="Times New Roman"/>
              </a:rPr>
              <a:t>non rivelate sono </a:t>
            </a:r>
            <a:r>
              <a:rPr sz="1200" spc="-5" dirty="0">
                <a:latin typeface="Times New Roman"/>
                <a:cs typeface="Times New Roman"/>
              </a:rPr>
              <a:t>ciò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potrebbe denominare </a:t>
            </a:r>
            <a:r>
              <a:rPr sz="1200" i="1" spc="-5" dirty="0">
                <a:latin typeface="Times New Roman"/>
                <a:cs typeface="Times New Roman"/>
              </a:rPr>
              <a:t>personalità d’energia mentale </a:t>
            </a:r>
            <a:r>
              <a:rPr sz="1200" i="1" dirty="0">
                <a:latin typeface="Times New Roman"/>
                <a:cs typeface="Times New Roman"/>
              </a:rPr>
              <a:t>e </a:t>
            </a:r>
            <a:r>
              <a:rPr sz="1200" i="1" spc="-5" dirty="0">
                <a:latin typeface="Times New Roman"/>
                <a:cs typeface="Times New Roman"/>
              </a:rPr>
              <a:t>fisica.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tipo di </a:t>
            </a:r>
            <a:r>
              <a:rPr sz="1200" spc="-5" dirty="0">
                <a:latin typeface="Times New Roman"/>
                <a:cs typeface="Times New Roman"/>
              </a:rPr>
              <a:t>esseri </a:t>
            </a:r>
            <a:r>
              <a:rPr sz="1200" dirty="0">
                <a:latin typeface="Times New Roman"/>
                <a:cs typeface="Times New Roman"/>
              </a:rPr>
              <a:t>non risponde  </a:t>
            </a:r>
            <a:r>
              <a:rPr sz="1200" spc="-5" dirty="0">
                <a:latin typeface="Times New Roman"/>
                <a:cs typeface="Times New Roman"/>
              </a:rPr>
              <a:t>alla gravità spirituale, ciò </a:t>
            </a:r>
            <a:r>
              <a:rPr sz="1200" dirty="0">
                <a:latin typeface="Times New Roman"/>
                <a:cs typeface="Times New Roman"/>
              </a:rPr>
              <a:t>nondimeno </a:t>
            </a:r>
            <a:r>
              <a:rPr sz="1200" spc="-5" dirty="0">
                <a:latin typeface="Times New Roman"/>
                <a:cs typeface="Times New Roman"/>
              </a:rPr>
              <a:t>essi </a:t>
            </a:r>
            <a:r>
              <a:rPr sz="1200" dirty="0">
                <a:latin typeface="Times New Roman"/>
                <a:cs typeface="Times New Roman"/>
              </a:rPr>
              <a:t>sono vere </a:t>
            </a:r>
            <a:r>
              <a:rPr sz="1200" spc="-5" dirty="0">
                <a:latin typeface="Times New Roman"/>
                <a:cs typeface="Times New Roman"/>
              </a:rPr>
              <a:t>personalità </a:t>
            </a:r>
            <a:r>
              <a:rPr sz="1200" dirty="0">
                <a:latin typeface="Times New Roman"/>
                <a:cs typeface="Times New Roman"/>
              </a:rPr>
              <a:t>— sono </a:t>
            </a:r>
            <a:r>
              <a:rPr sz="1200" spc="-5" dirty="0">
                <a:latin typeface="Times New Roman"/>
                <a:cs typeface="Times New Roman"/>
              </a:rPr>
              <a:t>compresi </a:t>
            </a:r>
            <a:r>
              <a:rPr sz="1200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circuito del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Padre.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59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94040" cy="39573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380365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questi spiriti </a:t>
            </a:r>
            <a:r>
              <a:rPr sz="1200" dirty="0">
                <a:latin typeface="Times New Roman"/>
                <a:cs typeface="Times New Roman"/>
              </a:rPr>
              <a:t>divini </a:t>
            </a:r>
            <a:r>
              <a:rPr sz="1200" spc="-5" dirty="0">
                <a:latin typeface="Times New Roman"/>
                <a:cs typeface="Times New Roman"/>
              </a:rPr>
              <a:t>nel cuore dell’uomo per aiutarmi ad ampliare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concetto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Dio, intraprendo con gioia l’esecuzione del </a:t>
            </a:r>
            <a:r>
              <a:rPr sz="1200" dirty="0">
                <a:latin typeface="Times New Roman"/>
                <a:cs typeface="Times New Roman"/>
              </a:rPr>
              <a:t>mio  </a:t>
            </a:r>
            <a:r>
              <a:rPr sz="1200" spc="-5" dirty="0">
                <a:latin typeface="Times New Roman"/>
                <a:cs typeface="Times New Roman"/>
              </a:rPr>
              <a:t>mandato consistente nel </a:t>
            </a:r>
            <a:r>
              <a:rPr sz="1200" dirty="0">
                <a:latin typeface="Times New Roman"/>
                <a:cs typeface="Times New Roman"/>
              </a:rPr>
              <a:t>tentare di descrivere più </a:t>
            </a:r>
            <a:r>
              <a:rPr sz="1200" spc="-5" dirty="0">
                <a:latin typeface="Times New Roman"/>
                <a:cs typeface="Times New Roman"/>
              </a:rPr>
              <a:t>completamente </a:t>
            </a:r>
            <a:r>
              <a:rPr sz="1200" dirty="0">
                <a:latin typeface="Times New Roman"/>
                <a:cs typeface="Times New Roman"/>
              </a:rPr>
              <a:t>la natura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alla </a:t>
            </a:r>
            <a:r>
              <a:rPr sz="1200" spc="-5" dirty="0">
                <a:latin typeface="Times New Roman"/>
                <a:cs typeface="Times New Roman"/>
              </a:rPr>
              <a:t>mente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dell’uomo.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1. L’infinità di Dio</a:t>
            </a:r>
            <a:endParaRPr sz="1600">
              <a:latin typeface="Times New Roman"/>
              <a:cs typeface="Times New Roman"/>
            </a:endParaRPr>
          </a:p>
          <a:p>
            <a:pPr marL="76200" marR="116205">
              <a:lnSpc>
                <a:spcPct val="95600"/>
              </a:lnSpc>
              <a:spcBef>
                <a:spcPts val="138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(33.4) 2:1.1 </a:t>
            </a:r>
            <a:r>
              <a:rPr sz="1200" spc="-5" dirty="0">
                <a:latin typeface="Times New Roman"/>
                <a:cs typeface="Times New Roman"/>
              </a:rPr>
              <a:t>“Toccando l’Infinito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possiamo scoprirlo. </a:t>
            </a:r>
            <a:r>
              <a:rPr sz="1200" spc="-1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impronte </a:t>
            </a:r>
            <a:r>
              <a:rPr sz="1200" dirty="0">
                <a:latin typeface="Times New Roman"/>
                <a:cs typeface="Times New Roman"/>
              </a:rPr>
              <a:t>divine non </a:t>
            </a:r>
            <a:r>
              <a:rPr sz="1200" spc="-5" dirty="0">
                <a:latin typeface="Times New Roman"/>
                <a:cs typeface="Times New Roman"/>
              </a:rPr>
              <a:t>sono conosciute.” “La sua comprensione </a:t>
            </a:r>
            <a:r>
              <a:rPr sz="1200" dirty="0">
                <a:latin typeface="Times New Roman"/>
                <a:cs typeface="Times New Roman"/>
              </a:rPr>
              <a:t>è infinita e  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grandezza è </a:t>
            </a:r>
            <a:r>
              <a:rPr sz="1200" spc="-5" dirty="0">
                <a:latin typeface="Times New Roman"/>
                <a:cs typeface="Times New Roman"/>
              </a:rPr>
              <a:t>imperscrutabile.”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luce </a:t>
            </a:r>
            <a:r>
              <a:rPr sz="1200" spc="-5" dirty="0">
                <a:latin typeface="Times New Roman"/>
                <a:cs typeface="Times New Roman"/>
              </a:rPr>
              <a:t>abbagliante </a:t>
            </a:r>
            <a:r>
              <a:rPr sz="1200" dirty="0">
                <a:latin typeface="Times New Roman"/>
                <a:cs typeface="Times New Roman"/>
              </a:rPr>
              <a:t>della presenza </a:t>
            </a:r>
            <a:r>
              <a:rPr sz="1200" spc="-5" dirty="0">
                <a:latin typeface="Times New Roman"/>
                <a:cs typeface="Times New Roman"/>
              </a:rPr>
              <a:t>del Padre </a:t>
            </a:r>
            <a:r>
              <a:rPr sz="1200" dirty="0">
                <a:latin typeface="Times New Roman"/>
                <a:cs typeface="Times New Roman"/>
              </a:rPr>
              <a:t>è tale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per le sue </a:t>
            </a:r>
            <a:r>
              <a:rPr sz="1200" spc="-5" dirty="0">
                <a:latin typeface="Times New Roman"/>
                <a:cs typeface="Times New Roman"/>
              </a:rPr>
              <a:t>creature inferiori egli </a:t>
            </a:r>
            <a:r>
              <a:rPr sz="1200" dirty="0">
                <a:latin typeface="Times New Roman"/>
                <a:cs typeface="Times New Roman"/>
              </a:rPr>
              <a:t>sembra  </a:t>
            </a:r>
            <a:r>
              <a:rPr sz="1200" spc="-5" dirty="0">
                <a:latin typeface="Times New Roman"/>
                <a:cs typeface="Times New Roman"/>
              </a:rPr>
              <a:t>“dimorare </a:t>
            </a:r>
            <a:r>
              <a:rPr sz="1200" dirty="0">
                <a:latin typeface="Times New Roman"/>
                <a:cs typeface="Times New Roman"/>
              </a:rPr>
              <a:t>nelle </a:t>
            </a:r>
            <a:r>
              <a:rPr sz="1200" spc="-5" dirty="0">
                <a:latin typeface="Times New Roman"/>
                <a:cs typeface="Times New Roman"/>
              </a:rPr>
              <a:t>spesse tenebre”. Non solo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suoi pensieri </a:t>
            </a:r>
            <a:r>
              <a:rPr sz="1200" dirty="0">
                <a:latin typeface="Times New Roman"/>
                <a:cs typeface="Times New Roman"/>
              </a:rPr>
              <a:t>ed i </a:t>
            </a:r>
            <a:r>
              <a:rPr sz="1200" spc="-5" dirty="0">
                <a:latin typeface="Times New Roman"/>
                <a:cs typeface="Times New Roman"/>
              </a:rPr>
              <a:t>suoi </a:t>
            </a:r>
            <a:r>
              <a:rPr sz="1200" dirty="0">
                <a:latin typeface="Times New Roman"/>
                <a:cs typeface="Times New Roman"/>
              </a:rPr>
              <a:t>piani </a:t>
            </a:r>
            <a:r>
              <a:rPr sz="1200" spc="-5" dirty="0">
                <a:latin typeface="Times New Roman"/>
                <a:cs typeface="Times New Roman"/>
              </a:rPr>
              <a:t>sono insondabili,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“egli </a:t>
            </a:r>
            <a:r>
              <a:rPr sz="1200" dirty="0">
                <a:latin typeface="Times New Roman"/>
                <a:cs typeface="Times New Roman"/>
              </a:rPr>
              <a:t>fa </a:t>
            </a:r>
            <a:r>
              <a:rPr sz="1200" spc="-5" dirty="0">
                <a:latin typeface="Times New Roman"/>
                <a:cs typeface="Times New Roman"/>
              </a:rPr>
              <a:t>innumerevoli cose, </a:t>
            </a:r>
            <a:r>
              <a:rPr sz="1200" spc="5" dirty="0">
                <a:latin typeface="Times New Roman"/>
                <a:cs typeface="Times New Roman"/>
              </a:rPr>
              <a:t>grandi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meravigliose”. “Dio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grande; </a:t>
            </a:r>
            <a:r>
              <a:rPr sz="1200" dirty="0">
                <a:latin typeface="Times New Roman"/>
                <a:cs typeface="Times New Roman"/>
              </a:rPr>
              <a:t>noi non lo comprendiamo, né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valutare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numero dei suoi anni.” “Dio abiterà </a:t>
            </a:r>
            <a:r>
              <a:rPr sz="1200" dirty="0">
                <a:latin typeface="Times New Roman"/>
                <a:cs typeface="Times New Roman"/>
              </a:rPr>
              <a:t>veramente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spc="5" dirty="0">
                <a:latin typeface="Times New Roman"/>
                <a:cs typeface="Times New Roman"/>
              </a:rPr>
              <a:t>la</a:t>
            </a:r>
            <a:endParaRPr sz="1200">
              <a:latin typeface="Times New Roman"/>
              <a:cs typeface="Times New Roman"/>
            </a:endParaRPr>
          </a:p>
          <a:p>
            <a:pPr marL="76200" marR="88265">
              <a:lnSpc>
                <a:spcPts val="1380"/>
              </a:lnSpc>
              <a:spcBef>
                <a:spcPts val="35"/>
              </a:spcBef>
            </a:pPr>
            <a:r>
              <a:rPr sz="1200" spc="-5" dirty="0">
                <a:latin typeface="Times New Roman"/>
                <a:cs typeface="Times New Roman"/>
              </a:rPr>
              <a:t>terra? Ecco,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cielo (l’Universo) 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cielo dei </a:t>
            </a:r>
            <a:r>
              <a:rPr sz="1200" dirty="0">
                <a:latin typeface="Times New Roman"/>
                <a:cs typeface="Times New Roman"/>
              </a:rPr>
              <a:t>cieli </a:t>
            </a:r>
            <a:r>
              <a:rPr sz="1200" spc="-5" dirty="0">
                <a:latin typeface="Times New Roman"/>
                <a:cs typeface="Times New Roman"/>
              </a:rPr>
              <a:t>(l’Universo degli </a:t>
            </a:r>
            <a:r>
              <a:rPr sz="1200" dirty="0">
                <a:latin typeface="Times New Roman"/>
                <a:cs typeface="Times New Roman"/>
              </a:rPr>
              <a:t>Universi) non possono contenerlo.” </a:t>
            </a:r>
            <a:r>
              <a:rPr sz="1200" spc="-5" dirty="0">
                <a:latin typeface="Times New Roman"/>
                <a:cs typeface="Times New Roman"/>
              </a:rPr>
              <a:t>“Come sono </a:t>
            </a:r>
            <a:r>
              <a:rPr sz="1200" dirty="0">
                <a:latin typeface="Times New Roman"/>
                <a:cs typeface="Times New Roman"/>
              </a:rPr>
              <a:t>insondabili i  suoi </a:t>
            </a:r>
            <a:r>
              <a:rPr sz="1200" spc="-5" dirty="0">
                <a:latin typeface="Times New Roman"/>
                <a:cs typeface="Times New Roman"/>
              </a:rPr>
              <a:t>giudizi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inconoscibili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sue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vie!”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58115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(34.1) 2:1.2 </a:t>
            </a:r>
            <a:r>
              <a:rPr sz="1200" spc="-5" dirty="0">
                <a:latin typeface="Times New Roman"/>
                <a:cs typeface="Times New Roman"/>
              </a:rPr>
              <a:t>“Non c’è </a:t>
            </a:r>
            <a:r>
              <a:rPr sz="1200" dirty="0">
                <a:latin typeface="Times New Roman"/>
                <a:cs typeface="Times New Roman"/>
              </a:rPr>
              <a:t>che un </a:t>
            </a:r>
            <a:r>
              <a:rPr sz="1200" spc="-5" dirty="0">
                <a:latin typeface="Times New Roman"/>
                <a:cs typeface="Times New Roman"/>
              </a:rPr>
              <a:t>solo Dio,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Padre infinito, che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anche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fedele Creatore.” “Il </a:t>
            </a:r>
            <a:r>
              <a:rPr sz="1200" dirty="0">
                <a:latin typeface="Times New Roman"/>
                <a:cs typeface="Times New Roman"/>
              </a:rPr>
              <a:t>divino </a:t>
            </a:r>
            <a:r>
              <a:rPr sz="1200" spc="-5" dirty="0">
                <a:latin typeface="Times New Roman"/>
                <a:cs typeface="Times New Roman"/>
              </a:rPr>
              <a:t>Creatore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anche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Dispensatore  Universale,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sorgente </a:t>
            </a:r>
            <a:r>
              <a:rPr sz="1200" dirty="0">
                <a:latin typeface="Times New Roman"/>
                <a:cs typeface="Times New Roman"/>
              </a:rPr>
              <a:t>e il </a:t>
            </a:r>
            <a:r>
              <a:rPr sz="1200" spc="-5" dirty="0">
                <a:latin typeface="Times New Roman"/>
                <a:cs typeface="Times New Roman"/>
              </a:rPr>
              <a:t>destino delle anime. </a:t>
            </a:r>
            <a:r>
              <a:rPr sz="1200" dirty="0">
                <a:latin typeface="Times New Roman"/>
                <a:cs typeface="Times New Roman"/>
              </a:rPr>
              <a:t>Egli è </a:t>
            </a:r>
            <a:r>
              <a:rPr sz="1200" spc="-5" dirty="0">
                <a:latin typeface="Times New Roman"/>
                <a:cs typeface="Times New Roman"/>
              </a:rPr>
              <a:t>l’Anima Suprema,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Mente Primordiale </a:t>
            </a:r>
            <a:r>
              <a:rPr sz="1200" dirty="0">
                <a:latin typeface="Times New Roman"/>
                <a:cs typeface="Times New Roman"/>
              </a:rPr>
              <a:t>e lo Spirito </a:t>
            </a:r>
            <a:r>
              <a:rPr sz="1200" spc="-5" dirty="0">
                <a:latin typeface="Times New Roman"/>
                <a:cs typeface="Times New Roman"/>
              </a:rPr>
              <a:t>Illimitato </a:t>
            </a:r>
            <a:r>
              <a:rPr sz="1200" dirty="0">
                <a:latin typeface="Times New Roman"/>
                <a:cs typeface="Times New Roman"/>
              </a:rPr>
              <a:t>di tutta la  </a:t>
            </a:r>
            <a:r>
              <a:rPr sz="1200" spc="-5" dirty="0">
                <a:latin typeface="Times New Roman"/>
                <a:cs typeface="Times New Roman"/>
              </a:rPr>
              <a:t>creazione.” “Il grande </a:t>
            </a:r>
            <a:r>
              <a:rPr sz="1200" dirty="0">
                <a:latin typeface="Times New Roman"/>
                <a:cs typeface="Times New Roman"/>
              </a:rPr>
              <a:t>Controllore non </a:t>
            </a:r>
            <a:r>
              <a:rPr sz="1200" spc="-5" dirty="0">
                <a:latin typeface="Times New Roman"/>
                <a:cs typeface="Times New Roman"/>
              </a:rPr>
              <a:t>commette errori. Egli risplende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maestà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gloria.” “Il Dio Creatore </a:t>
            </a:r>
            <a:r>
              <a:rPr sz="1200" dirty="0">
                <a:latin typeface="Times New Roman"/>
                <a:cs typeface="Times New Roman"/>
              </a:rPr>
              <a:t>è completamente  </a:t>
            </a:r>
            <a:r>
              <a:rPr sz="1200" spc="-5" dirty="0">
                <a:latin typeface="Times New Roman"/>
                <a:cs typeface="Times New Roman"/>
              </a:rPr>
              <a:t>privo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paura </a:t>
            </a:r>
            <a:r>
              <a:rPr sz="1200" dirty="0">
                <a:latin typeface="Times New Roman"/>
                <a:cs typeface="Times New Roman"/>
              </a:rPr>
              <a:t>e d’inimicizia.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immortale, eterno, esistente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se stesso, </a:t>
            </a:r>
            <a:r>
              <a:rPr sz="1200" dirty="0">
                <a:latin typeface="Times New Roman"/>
                <a:cs typeface="Times New Roman"/>
              </a:rPr>
              <a:t>divino e </a:t>
            </a:r>
            <a:r>
              <a:rPr sz="1200" spc="-5" dirty="0">
                <a:latin typeface="Times New Roman"/>
                <a:cs typeface="Times New Roman"/>
              </a:rPr>
              <a:t>generoso.” </a:t>
            </a:r>
            <a:r>
              <a:rPr sz="1200" dirty="0">
                <a:latin typeface="Times New Roman"/>
                <a:cs typeface="Times New Roman"/>
              </a:rPr>
              <a:t>“Quanto puro e </a:t>
            </a:r>
            <a:r>
              <a:rPr sz="1200" spc="-5" dirty="0">
                <a:latin typeface="Times New Roman"/>
                <a:cs typeface="Times New Roman"/>
              </a:rPr>
              <a:t>bello, quanto  profondo ed insondabile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l’Antenato </a:t>
            </a:r>
            <a:r>
              <a:rPr sz="1200" dirty="0">
                <a:latin typeface="Times New Roman"/>
                <a:cs typeface="Times New Roman"/>
              </a:rPr>
              <a:t>celeste di tutte le </a:t>
            </a:r>
            <a:r>
              <a:rPr sz="1200" spc="-5" dirty="0">
                <a:latin typeface="Times New Roman"/>
                <a:cs typeface="Times New Roman"/>
              </a:rPr>
              <a:t>cose!” “L’Infinito </a:t>
            </a:r>
            <a:r>
              <a:rPr sz="1200" dirty="0">
                <a:latin typeface="Times New Roman"/>
                <a:cs typeface="Times New Roman"/>
              </a:rPr>
              <a:t>è tanto più </a:t>
            </a:r>
            <a:r>
              <a:rPr sz="1200" spc="-5" dirty="0">
                <a:latin typeface="Times New Roman"/>
                <a:cs typeface="Times New Roman"/>
              </a:rPr>
              <a:t>grande </a:t>
            </a:r>
            <a:r>
              <a:rPr sz="1200" dirty="0">
                <a:latin typeface="Times New Roman"/>
                <a:cs typeface="Times New Roman"/>
              </a:rPr>
              <a:t>in quanto </a:t>
            </a:r>
            <a:r>
              <a:rPr sz="1200" spc="-5" dirty="0">
                <a:latin typeface="Times New Roman"/>
                <a:cs typeface="Times New Roman"/>
              </a:rPr>
              <a:t>rivela se stesso </a:t>
            </a:r>
            <a:r>
              <a:rPr sz="1200" spc="5" dirty="0">
                <a:latin typeface="Times New Roman"/>
                <a:cs typeface="Times New Roman"/>
              </a:rPr>
              <a:t>agli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uomini.</a:t>
            </a:r>
            <a:endParaRPr sz="1200">
              <a:latin typeface="Times New Roman"/>
              <a:cs typeface="Times New Roman"/>
            </a:endParaRPr>
          </a:p>
          <a:p>
            <a:pPr marL="76200" marR="5588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è l’inizio e la </a:t>
            </a:r>
            <a:r>
              <a:rPr sz="1200" spc="-5" dirty="0">
                <a:latin typeface="Times New Roman"/>
                <a:cs typeface="Times New Roman"/>
              </a:rPr>
              <a:t>fine,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Padre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ogni disegno </a:t>
            </a:r>
            <a:r>
              <a:rPr sz="1200" dirty="0">
                <a:latin typeface="Times New Roman"/>
                <a:cs typeface="Times New Roman"/>
              </a:rPr>
              <a:t>buono e </a:t>
            </a:r>
            <a:r>
              <a:rPr sz="1200" spc="-5" dirty="0">
                <a:latin typeface="Times New Roman"/>
                <a:cs typeface="Times New Roman"/>
              </a:rPr>
              <a:t>perfetto.” “Con </a:t>
            </a:r>
            <a:r>
              <a:rPr sz="1200" dirty="0">
                <a:latin typeface="Times New Roman"/>
                <a:cs typeface="Times New Roman"/>
              </a:rPr>
              <a:t>Dio tutte le </a:t>
            </a:r>
            <a:r>
              <a:rPr sz="1200" spc="-5" dirty="0">
                <a:latin typeface="Times New Roman"/>
                <a:cs typeface="Times New Roman"/>
              </a:rPr>
              <a:t>cose </a:t>
            </a:r>
            <a:r>
              <a:rPr sz="1200" spc="5" dirty="0">
                <a:latin typeface="Times New Roman"/>
                <a:cs typeface="Times New Roman"/>
              </a:rPr>
              <a:t>sono </a:t>
            </a:r>
            <a:r>
              <a:rPr sz="1200" dirty="0">
                <a:latin typeface="Times New Roman"/>
                <a:cs typeface="Times New Roman"/>
              </a:rPr>
              <a:t>possibili; </a:t>
            </a:r>
            <a:r>
              <a:rPr sz="1200" spc="-5" dirty="0">
                <a:latin typeface="Times New Roman"/>
                <a:cs typeface="Times New Roman"/>
              </a:rPr>
              <a:t>l’eterno Creatore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causa  delle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cause.”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16839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(34.2) 2:1.3 </a:t>
            </a:r>
            <a:r>
              <a:rPr sz="1200" spc="-5" dirty="0">
                <a:latin typeface="Times New Roman"/>
                <a:cs typeface="Times New Roman"/>
              </a:rPr>
              <a:t>Nonostante </a:t>
            </a:r>
            <a:r>
              <a:rPr sz="1200" dirty="0">
                <a:latin typeface="Times New Roman"/>
                <a:cs typeface="Times New Roman"/>
              </a:rPr>
              <a:t>l’infinità </a:t>
            </a:r>
            <a:r>
              <a:rPr sz="1200" spc="-5" dirty="0">
                <a:latin typeface="Times New Roman"/>
                <a:cs typeface="Times New Roman"/>
              </a:rPr>
              <a:t>delle stupende manifestazioni della </a:t>
            </a:r>
            <a:r>
              <a:rPr sz="1200" dirty="0">
                <a:latin typeface="Times New Roman"/>
                <a:cs typeface="Times New Roman"/>
              </a:rPr>
              <a:t>personalità </a:t>
            </a:r>
            <a:r>
              <a:rPr sz="1200" spc="-5" dirty="0">
                <a:latin typeface="Times New Roman"/>
                <a:cs typeface="Times New Roman"/>
              </a:rPr>
              <a:t>eterna ed universale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Padre, egli </a:t>
            </a:r>
            <a:r>
              <a:rPr sz="1200" dirty="0">
                <a:latin typeface="Times New Roman"/>
                <a:cs typeface="Times New Roman"/>
              </a:rPr>
              <a:t>è  incondizionatamente </a:t>
            </a:r>
            <a:r>
              <a:rPr sz="1200" spc="-5" dirty="0">
                <a:latin typeface="Times New Roman"/>
                <a:cs typeface="Times New Roman"/>
              </a:rPr>
              <a:t>autocosciente sia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infinità </a:t>
            </a:r>
            <a:r>
              <a:rPr sz="1200" spc="-5" dirty="0">
                <a:latin typeface="Times New Roman"/>
                <a:cs typeface="Times New Roman"/>
              </a:rPr>
              <a:t>che della </a:t>
            </a:r>
            <a:r>
              <a:rPr sz="1200" dirty="0">
                <a:latin typeface="Times New Roman"/>
                <a:cs typeface="Times New Roman"/>
              </a:rPr>
              <a:t>sua eternità. </a:t>
            </a:r>
            <a:r>
              <a:rPr sz="1200" spc="-5" dirty="0">
                <a:latin typeface="Times New Roman"/>
                <a:cs typeface="Times New Roman"/>
              </a:rPr>
              <a:t>Parimenti egli </a:t>
            </a:r>
            <a:r>
              <a:rPr sz="1200" dirty="0">
                <a:latin typeface="Times New Roman"/>
                <a:cs typeface="Times New Roman"/>
              </a:rPr>
              <a:t>conosce </a:t>
            </a:r>
            <a:r>
              <a:rPr sz="1200" spc="-5" dirty="0">
                <a:latin typeface="Times New Roman"/>
                <a:cs typeface="Times New Roman"/>
              </a:rPr>
              <a:t>pienamente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perfezione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59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590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90219" y="513333"/>
            <a:ext cx="8063230" cy="3970654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50800" marR="57785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(334.8) 30:1.114 </a:t>
            </a:r>
            <a:r>
              <a:rPr sz="1200" spc="-5" dirty="0">
                <a:latin typeface="Times New Roman"/>
                <a:cs typeface="Times New Roman"/>
              </a:rPr>
              <a:t>Questi fascicoli </a:t>
            </a:r>
            <a:r>
              <a:rPr sz="1200" dirty="0">
                <a:latin typeface="Times New Roman"/>
                <a:cs typeface="Times New Roman"/>
              </a:rPr>
              <a:t>non intendono </a:t>
            </a:r>
            <a:r>
              <a:rPr sz="1200" spc="-5" dirty="0">
                <a:latin typeface="Times New Roman"/>
                <a:cs typeface="Times New Roman"/>
              </a:rPr>
              <a:t>esaurire </a:t>
            </a:r>
            <a:r>
              <a:rPr sz="1200" dirty="0">
                <a:latin typeface="Times New Roman"/>
                <a:cs typeface="Times New Roman"/>
              </a:rPr>
              <a:t>— né lo </a:t>
            </a:r>
            <a:r>
              <a:rPr sz="1200" spc="-5" dirty="0">
                <a:latin typeface="Times New Roman"/>
                <a:cs typeface="Times New Roman"/>
              </a:rPr>
              <a:t>potrebbero </a:t>
            </a:r>
            <a:r>
              <a:rPr sz="1200" dirty="0">
                <a:latin typeface="Times New Roman"/>
                <a:cs typeface="Times New Roman"/>
              </a:rPr>
              <a:t>— la storia </a:t>
            </a:r>
            <a:r>
              <a:rPr sz="1200" spc="-5" dirty="0">
                <a:latin typeface="Times New Roman"/>
                <a:cs typeface="Times New Roman"/>
              </a:rPr>
              <a:t>delle creature </a:t>
            </a:r>
            <a:r>
              <a:rPr sz="1200" dirty="0">
                <a:latin typeface="Times New Roman"/>
                <a:cs typeface="Times New Roman"/>
              </a:rPr>
              <a:t>viventi, </a:t>
            </a:r>
            <a:r>
              <a:rPr sz="1200" spc="-5" dirty="0">
                <a:latin typeface="Times New Roman"/>
                <a:cs typeface="Times New Roman"/>
              </a:rPr>
              <a:t>creatori, esseri </a:t>
            </a:r>
            <a:r>
              <a:rPr sz="1200" dirty="0">
                <a:latin typeface="Times New Roman"/>
                <a:cs typeface="Times New Roman"/>
              </a:rPr>
              <a:t>eventuati  </a:t>
            </a:r>
            <a:r>
              <a:rPr sz="1200" spc="-5" dirty="0">
                <a:latin typeface="Times New Roman"/>
                <a:cs typeface="Times New Roman"/>
              </a:rPr>
              <a:t>ed esistenti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altro </a:t>
            </a:r>
            <a:r>
              <a:rPr sz="1200" dirty="0">
                <a:latin typeface="Times New Roman"/>
                <a:cs typeface="Times New Roman"/>
              </a:rPr>
              <a:t>modo </a:t>
            </a:r>
            <a:r>
              <a:rPr sz="1200" spc="-5" dirty="0">
                <a:latin typeface="Times New Roman"/>
                <a:cs typeface="Times New Roman"/>
              </a:rPr>
              <a:t>ancora che </a:t>
            </a:r>
            <a:r>
              <a:rPr sz="1200" dirty="0">
                <a:latin typeface="Times New Roman"/>
                <a:cs typeface="Times New Roman"/>
              </a:rPr>
              <a:t>vivono, adorano e </a:t>
            </a:r>
            <a:r>
              <a:rPr sz="1200" spc="-5" dirty="0">
                <a:latin typeface="Times New Roman"/>
                <a:cs typeface="Times New Roman"/>
              </a:rPr>
              <a:t>servono </a:t>
            </a:r>
            <a:r>
              <a:rPr sz="1200" dirty="0">
                <a:latin typeface="Times New Roman"/>
                <a:cs typeface="Times New Roman"/>
              </a:rPr>
              <a:t>negli </a:t>
            </a:r>
            <a:r>
              <a:rPr sz="1200" spc="-5" dirty="0">
                <a:latin typeface="Times New Roman"/>
                <a:cs typeface="Times New Roman"/>
              </a:rPr>
              <a:t>Universi formicolanti </a:t>
            </a:r>
            <a:r>
              <a:rPr sz="1200" dirty="0">
                <a:latin typeface="Times New Roman"/>
                <a:cs typeface="Times New Roman"/>
              </a:rPr>
              <a:t>del tempo e </a:t>
            </a:r>
            <a:r>
              <a:rPr sz="1200" spc="-5" dirty="0">
                <a:latin typeface="Times New Roman"/>
                <a:cs typeface="Times New Roman"/>
              </a:rPr>
              <a:t>nell’Universo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centrale</a:t>
            </a:r>
            <a:endParaRPr sz="1200">
              <a:latin typeface="Times New Roman"/>
              <a:cs typeface="Times New Roman"/>
            </a:endParaRPr>
          </a:p>
          <a:p>
            <a:pPr marL="50800" marR="4318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dell’eternità. Voi mortali siete delle persone; perciò possiamo descrivervi quegli esseri che sono </a:t>
            </a:r>
            <a:r>
              <a:rPr sz="1200" i="1" dirty="0">
                <a:latin typeface="Times New Roman"/>
                <a:cs typeface="Times New Roman"/>
              </a:rPr>
              <a:t>personalizzati;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come potrebbe  </a:t>
            </a:r>
            <a:r>
              <a:rPr sz="1200" dirty="0">
                <a:latin typeface="Times New Roman"/>
                <a:cs typeface="Times New Roman"/>
              </a:rPr>
              <a:t>mai </a:t>
            </a:r>
            <a:r>
              <a:rPr sz="1200" spc="-5" dirty="0">
                <a:latin typeface="Times New Roman"/>
                <a:cs typeface="Times New Roman"/>
              </a:rPr>
              <a:t>esservi spiegato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essere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absonitizzato?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508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2. Il registro delle personalità di</a:t>
            </a:r>
            <a:r>
              <a:rPr sz="1600" b="1" spc="1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Uversa</a:t>
            </a:r>
            <a:endParaRPr sz="1600">
              <a:latin typeface="Times New Roman"/>
              <a:cs typeface="Times New Roman"/>
            </a:endParaRPr>
          </a:p>
          <a:p>
            <a:pPr marL="50800">
              <a:lnSpc>
                <a:spcPct val="100000"/>
              </a:lnSpc>
              <a:spcBef>
                <a:spcPts val="132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(334.9) 30:2.1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famiglia </a:t>
            </a:r>
            <a:r>
              <a:rPr sz="1200" dirty="0">
                <a:latin typeface="Times New Roman"/>
                <a:cs typeface="Times New Roman"/>
              </a:rPr>
              <a:t>divina </a:t>
            </a:r>
            <a:r>
              <a:rPr sz="1200" spc="-5" dirty="0">
                <a:latin typeface="Times New Roman"/>
                <a:cs typeface="Times New Roman"/>
              </a:rPr>
              <a:t>degli esseri viventi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registrata su Uversa </a:t>
            </a:r>
            <a:r>
              <a:rPr sz="1200" dirty="0">
                <a:latin typeface="Times New Roman"/>
                <a:cs typeface="Times New Roman"/>
              </a:rPr>
              <a:t>in sette </a:t>
            </a:r>
            <a:r>
              <a:rPr sz="1200" spc="-5" dirty="0">
                <a:latin typeface="Times New Roman"/>
                <a:cs typeface="Times New Roman"/>
              </a:rPr>
              <a:t>grandi</a:t>
            </a:r>
            <a:r>
              <a:rPr sz="1200" spc="-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divisioni:</a:t>
            </a:r>
            <a:endParaRPr sz="1200">
              <a:latin typeface="Times New Roman"/>
              <a:cs typeface="Times New Roman"/>
            </a:endParaRPr>
          </a:p>
          <a:p>
            <a:pPr marL="508000">
              <a:lnSpc>
                <a:spcPct val="100000"/>
              </a:lnSpc>
              <a:spcBef>
                <a:spcPts val="133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(334.10) 30:2.2 </a:t>
            </a:r>
            <a:r>
              <a:rPr sz="1200" dirty="0">
                <a:latin typeface="Times New Roman"/>
                <a:cs typeface="Times New Roman"/>
              </a:rPr>
              <a:t>1. </a:t>
            </a:r>
            <a:r>
              <a:rPr sz="1200" spc="-1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Deità </a:t>
            </a:r>
            <a:r>
              <a:rPr sz="1200" spc="5" dirty="0">
                <a:latin typeface="Times New Roman"/>
                <a:cs typeface="Times New Roman"/>
              </a:rPr>
              <a:t>del</a:t>
            </a:r>
            <a:r>
              <a:rPr sz="1200" spc="-1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Paradiso.</a:t>
            </a:r>
            <a:endParaRPr sz="1200">
              <a:latin typeface="Times New Roman"/>
              <a:cs typeface="Times New Roman"/>
            </a:endParaRPr>
          </a:p>
          <a:p>
            <a:pPr marL="508000">
              <a:lnSpc>
                <a:spcPct val="100000"/>
              </a:lnSpc>
              <a:spcBef>
                <a:spcPts val="134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(334.11) 30:2.3 </a:t>
            </a:r>
            <a:r>
              <a:rPr sz="1200" dirty="0">
                <a:latin typeface="Times New Roman"/>
                <a:cs typeface="Times New Roman"/>
              </a:rPr>
              <a:t>2. </a:t>
            </a:r>
            <a:r>
              <a:rPr sz="1200" spc="-5" dirty="0">
                <a:latin typeface="Times New Roman"/>
                <a:cs typeface="Times New Roman"/>
              </a:rPr>
              <a:t>Gli Spiriti</a:t>
            </a:r>
            <a:r>
              <a:rPr sz="1200" spc="-1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Supremi.</a:t>
            </a:r>
            <a:endParaRPr sz="1200">
              <a:latin typeface="Times New Roman"/>
              <a:cs typeface="Times New Roman"/>
            </a:endParaRPr>
          </a:p>
          <a:p>
            <a:pPr marL="508000">
              <a:lnSpc>
                <a:spcPct val="100000"/>
              </a:lnSpc>
              <a:spcBef>
                <a:spcPts val="133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(334.12) 30:2.4 </a:t>
            </a:r>
            <a:r>
              <a:rPr sz="1200" dirty="0">
                <a:latin typeface="Times New Roman"/>
                <a:cs typeface="Times New Roman"/>
              </a:rPr>
              <a:t>3. </a:t>
            </a:r>
            <a:r>
              <a:rPr sz="1200" spc="-5" dirty="0">
                <a:latin typeface="Times New Roman"/>
                <a:cs typeface="Times New Roman"/>
              </a:rPr>
              <a:t>Gli Esseri Originati </a:t>
            </a:r>
            <a:r>
              <a:rPr sz="1200" dirty="0">
                <a:latin typeface="Times New Roman"/>
                <a:cs typeface="Times New Roman"/>
              </a:rPr>
              <a:t>dalla</a:t>
            </a:r>
            <a:r>
              <a:rPr sz="1200" spc="-1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Trinità.</a:t>
            </a:r>
            <a:endParaRPr sz="1200">
              <a:latin typeface="Times New Roman"/>
              <a:cs typeface="Times New Roman"/>
            </a:endParaRPr>
          </a:p>
          <a:p>
            <a:pPr marL="508000">
              <a:lnSpc>
                <a:spcPct val="100000"/>
              </a:lnSpc>
              <a:spcBef>
                <a:spcPts val="795"/>
              </a:spcBef>
            </a:pPr>
            <a:r>
              <a:rPr sz="800" spc="-5" dirty="0">
                <a:latin typeface="Times New Roman"/>
                <a:cs typeface="Times New Roman"/>
              </a:rPr>
              <a:t>(334.13) 30:2.5 </a:t>
            </a:r>
            <a:r>
              <a:rPr sz="1800" baseline="-25462" dirty="0">
                <a:latin typeface="Times New Roman"/>
                <a:cs typeface="Times New Roman"/>
              </a:rPr>
              <a:t>4. I </a:t>
            </a:r>
            <a:r>
              <a:rPr sz="1800" spc="-7" baseline="-25462" dirty="0">
                <a:latin typeface="Times New Roman"/>
                <a:cs typeface="Times New Roman"/>
              </a:rPr>
              <a:t>Figli </a:t>
            </a:r>
            <a:r>
              <a:rPr sz="1800" baseline="-25462" dirty="0">
                <a:latin typeface="Times New Roman"/>
                <a:cs typeface="Times New Roman"/>
              </a:rPr>
              <a:t>di</a:t>
            </a:r>
            <a:r>
              <a:rPr sz="1800" spc="-315" baseline="-25462" dirty="0">
                <a:latin typeface="Times New Roman"/>
                <a:cs typeface="Times New Roman"/>
              </a:rPr>
              <a:t> </a:t>
            </a:r>
            <a:r>
              <a:rPr sz="1800" baseline="-25462" dirty="0">
                <a:latin typeface="Times New Roman"/>
                <a:cs typeface="Times New Roman"/>
              </a:rPr>
              <a:t>Dio.</a:t>
            </a:r>
            <a:endParaRPr sz="1800" baseline="-25462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600">
              <a:latin typeface="Times New Roman"/>
              <a:cs typeface="Times New Roman"/>
            </a:endParaRPr>
          </a:p>
          <a:p>
            <a:pPr marL="508000">
              <a:lnSpc>
                <a:spcPct val="1000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(334.14) 30:2.6 </a:t>
            </a:r>
            <a:r>
              <a:rPr sz="1200" dirty="0">
                <a:latin typeface="Times New Roman"/>
                <a:cs typeface="Times New Roman"/>
              </a:rPr>
              <a:t>5. </a:t>
            </a:r>
            <a:r>
              <a:rPr sz="1200" spc="-5" dirty="0">
                <a:latin typeface="Times New Roman"/>
                <a:cs typeface="Times New Roman"/>
              </a:rPr>
              <a:t>Personalità dello </a:t>
            </a:r>
            <a:r>
              <a:rPr sz="1200" dirty="0">
                <a:latin typeface="Times New Roman"/>
                <a:cs typeface="Times New Roman"/>
              </a:rPr>
              <a:t>Spirito</a:t>
            </a:r>
            <a:r>
              <a:rPr sz="1200" spc="-1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Infinito.</a:t>
            </a:r>
            <a:endParaRPr sz="1200">
              <a:latin typeface="Times New Roman"/>
              <a:cs typeface="Times New Roman"/>
            </a:endParaRPr>
          </a:p>
          <a:p>
            <a:pPr marL="508000">
              <a:lnSpc>
                <a:spcPct val="100000"/>
              </a:lnSpc>
              <a:spcBef>
                <a:spcPts val="135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(334.15) 30:2.7 </a:t>
            </a:r>
            <a:r>
              <a:rPr sz="1200" dirty="0">
                <a:latin typeface="Times New Roman"/>
                <a:cs typeface="Times New Roman"/>
              </a:rPr>
              <a:t>6. I </a:t>
            </a:r>
            <a:r>
              <a:rPr sz="1200" spc="-5" dirty="0">
                <a:latin typeface="Times New Roman"/>
                <a:cs typeface="Times New Roman"/>
              </a:rPr>
              <a:t>Direttori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Potere</a:t>
            </a:r>
            <a:r>
              <a:rPr sz="1200" spc="-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d’Universo.</a:t>
            </a:r>
            <a:endParaRPr sz="1200">
              <a:latin typeface="Times New Roman"/>
              <a:cs typeface="Times New Roman"/>
            </a:endParaRPr>
          </a:p>
          <a:p>
            <a:pPr marL="508000">
              <a:lnSpc>
                <a:spcPct val="100000"/>
              </a:lnSpc>
              <a:spcBef>
                <a:spcPts val="134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(334.16) 30:2.8 </a:t>
            </a:r>
            <a:r>
              <a:rPr sz="1200" dirty="0">
                <a:latin typeface="Times New Roman"/>
                <a:cs typeface="Times New Roman"/>
              </a:rPr>
              <a:t>7.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Corpo </a:t>
            </a:r>
            <a:r>
              <a:rPr sz="1200" dirty="0">
                <a:latin typeface="Times New Roman"/>
                <a:cs typeface="Times New Roman"/>
              </a:rPr>
              <a:t>di Cittadinanza</a:t>
            </a:r>
            <a:r>
              <a:rPr sz="1200" spc="-1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Permanente.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59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591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90219" y="513333"/>
            <a:ext cx="8140065" cy="40868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50800" marR="4318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(334.17) 30:2.9 </a:t>
            </a:r>
            <a:r>
              <a:rPr sz="1200" spc="-5" dirty="0">
                <a:latin typeface="Times New Roman"/>
                <a:cs typeface="Times New Roman"/>
              </a:rPr>
              <a:t>Questi gruppi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creature </a:t>
            </a:r>
            <a:r>
              <a:rPr sz="1200" dirty="0">
                <a:latin typeface="Times New Roman"/>
                <a:cs typeface="Times New Roman"/>
              </a:rPr>
              <a:t>dotate di volontà sono divisi in </a:t>
            </a:r>
            <a:r>
              <a:rPr sz="1200" spc="-5" dirty="0">
                <a:latin typeface="Times New Roman"/>
                <a:cs typeface="Times New Roman"/>
              </a:rPr>
              <a:t>numerose classi </a:t>
            </a:r>
            <a:r>
              <a:rPr sz="1200" dirty="0">
                <a:latin typeface="Times New Roman"/>
                <a:cs typeface="Times New Roman"/>
              </a:rPr>
              <a:t>e suddivisioni minori.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presentazione di tale  </a:t>
            </a:r>
            <a:r>
              <a:rPr sz="1200" spc="-5" dirty="0">
                <a:latin typeface="Times New Roman"/>
                <a:cs typeface="Times New Roman"/>
              </a:rPr>
              <a:t>classificazione delle </a:t>
            </a:r>
            <a:r>
              <a:rPr sz="1200" dirty="0">
                <a:latin typeface="Times New Roman"/>
                <a:cs typeface="Times New Roman"/>
              </a:rPr>
              <a:t>personalità </a:t>
            </a:r>
            <a:r>
              <a:rPr sz="1200" spc="-5" dirty="0">
                <a:latin typeface="Times New Roman"/>
                <a:cs typeface="Times New Roman"/>
              </a:rPr>
              <a:t>del grande </a:t>
            </a:r>
            <a:r>
              <a:rPr sz="1200" dirty="0">
                <a:latin typeface="Times New Roman"/>
                <a:cs typeface="Times New Roman"/>
              </a:rPr>
              <a:t>Universo </a:t>
            </a:r>
            <a:r>
              <a:rPr sz="1200" spc="-5" dirty="0">
                <a:latin typeface="Times New Roman"/>
                <a:cs typeface="Times New Roman"/>
              </a:rPr>
              <a:t>concerne </a:t>
            </a:r>
            <a:r>
              <a:rPr sz="1200" dirty="0">
                <a:latin typeface="Times New Roman"/>
                <a:cs typeface="Times New Roman"/>
              </a:rPr>
              <a:t>tuttavia principalmente </a:t>
            </a:r>
            <a:r>
              <a:rPr sz="1200" spc="-5" dirty="0">
                <a:latin typeface="Times New Roman"/>
                <a:cs typeface="Times New Roman"/>
              </a:rPr>
              <a:t>l’enunciazione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quegli </a:t>
            </a:r>
            <a:r>
              <a:rPr sz="1200" dirty="0">
                <a:latin typeface="Times New Roman"/>
                <a:cs typeface="Times New Roman"/>
              </a:rPr>
              <a:t>ordini di </a:t>
            </a:r>
            <a:r>
              <a:rPr sz="1200" spc="-5" dirty="0">
                <a:latin typeface="Times New Roman"/>
                <a:cs typeface="Times New Roman"/>
              </a:rPr>
              <a:t>esseri  intelligenti che sono stati rivelati </a:t>
            </a:r>
            <a:r>
              <a:rPr sz="1200" dirty="0">
                <a:latin typeface="Times New Roman"/>
                <a:cs typeface="Times New Roman"/>
              </a:rPr>
              <a:t>in queste </a:t>
            </a:r>
            <a:r>
              <a:rPr sz="1200" spc="-5" dirty="0">
                <a:latin typeface="Times New Roman"/>
                <a:cs typeface="Times New Roman"/>
              </a:rPr>
              <a:t>esposizioni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maggior </a:t>
            </a:r>
            <a:r>
              <a:rPr sz="1200" dirty="0">
                <a:latin typeface="Times New Roman"/>
                <a:cs typeface="Times New Roman"/>
              </a:rPr>
              <a:t>parte dei quali </a:t>
            </a:r>
            <a:r>
              <a:rPr sz="1200" spc="-5" dirty="0">
                <a:latin typeface="Times New Roman"/>
                <a:cs typeface="Times New Roman"/>
              </a:rPr>
              <a:t>saranno </a:t>
            </a:r>
            <a:r>
              <a:rPr sz="1200" dirty="0">
                <a:latin typeface="Times New Roman"/>
                <a:cs typeface="Times New Roman"/>
              </a:rPr>
              <a:t>incontrati </a:t>
            </a:r>
            <a:r>
              <a:rPr sz="1200" spc="-5" dirty="0">
                <a:latin typeface="Times New Roman"/>
                <a:cs typeface="Times New Roman"/>
              </a:rPr>
              <a:t>nell’esperienza </a:t>
            </a:r>
            <a:r>
              <a:rPr sz="1200" dirty="0">
                <a:latin typeface="Times New Roman"/>
                <a:cs typeface="Times New Roman"/>
              </a:rPr>
              <a:t>ascendente </a:t>
            </a:r>
            <a:r>
              <a:rPr sz="1200" spc="-5" dirty="0">
                <a:latin typeface="Times New Roman"/>
                <a:cs typeface="Times New Roman"/>
              </a:rPr>
              <a:t>dei  mortali del tempo durante </a:t>
            </a:r>
            <a:r>
              <a:rPr sz="1200" dirty="0">
                <a:latin typeface="Times New Roman"/>
                <a:cs typeface="Times New Roman"/>
              </a:rPr>
              <a:t>la loro </a:t>
            </a:r>
            <a:r>
              <a:rPr sz="1200" spc="-5" dirty="0">
                <a:latin typeface="Times New Roman"/>
                <a:cs typeface="Times New Roman"/>
              </a:rPr>
              <a:t>elevazione progressiva verso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Paradiso. Gli elenchi </a:t>
            </a:r>
            <a:r>
              <a:rPr sz="1200" dirty="0">
                <a:latin typeface="Times New Roman"/>
                <a:cs typeface="Times New Roman"/>
              </a:rPr>
              <a:t>che seguono non </a:t>
            </a:r>
            <a:r>
              <a:rPr sz="1200" spc="-5" dirty="0">
                <a:latin typeface="Times New Roman"/>
                <a:cs typeface="Times New Roman"/>
              </a:rPr>
              <a:t>fanno </a:t>
            </a:r>
            <a:r>
              <a:rPr sz="1200" dirty="0">
                <a:latin typeface="Times New Roman"/>
                <a:cs typeface="Times New Roman"/>
              </a:rPr>
              <a:t>alcuna menzione </a:t>
            </a:r>
            <a:r>
              <a:rPr sz="1200" spc="-5" dirty="0">
                <a:latin typeface="Times New Roman"/>
                <a:cs typeface="Times New Roman"/>
              </a:rPr>
              <a:t>dei  vasti </a:t>
            </a:r>
            <a:r>
              <a:rPr sz="1200" dirty="0">
                <a:latin typeface="Times New Roman"/>
                <a:cs typeface="Times New Roman"/>
              </a:rPr>
              <a:t>ordini di </a:t>
            </a:r>
            <a:r>
              <a:rPr sz="1200" spc="-5" dirty="0">
                <a:latin typeface="Times New Roman"/>
                <a:cs typeface="Times New Roman"/>
              </a:rPr>
              <a:t>esseri universali che proseguono </a:t>
            </a:r>
            <a:r>
              <a:rPr sz="1200" dirty="0">
                <a:latin typeface="Times New Roman"/>
                <a:cs typeface="Times New Roman"/>
              </a:rPr>
              <a:t>il loro </a:t>
            </a:r>
            <a:r>
              <a:rPr sz="1200" spc="-5" dirty="0">
                <a:latin typeface="Times New Roman"/>
                <a:cs typeface="Times New Roman"/>
              </a:rPr>
              <a:t>lavoro al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fuori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piano d’ascensione dei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mortali.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100">
              <a:latin typeface="Times New Roman"/>
              <a:cs typeface="Times New Roman"/>
            </a:endParaRPr>
          </a:p>
          <a:p>
            <a:pPr marL="50800">
              <a:lnSpc>
                <a:spcPct val="1000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(335.1) 30:2.10 </a:t>
            </a:r>
            <a:r>
              <a:rPr sz="1200" spc="-15" dirty="0">
                <a:latin typeface="Times New Roman"/>
                <a:cs typeface="Times New Roman"/>
              </a:rPr>
              <a:t>I. </a:t>
            </a:r>
            <a:r>
              <a:rPr sz="1200" i="1" spc="-5" dirty="0">
                <a:latin typeface="Times New Roman"/>
                <a:cs typeface="Times New Roman"/>
              </a:rPr>
              <a:t>LE DEITÀ DEL</a:t>
            </a:r>
            <a:r>
              <a:rPr sz="1200" i="1" spc="-140" dirty="0">
                <a:latin typeface="Times New Roman"/>
                <a:cs typeface="Times New Roman"/>
              </a:rPr>
              <a:t> </a:t>
            </a:r>
            <a:r>
              <a:rPr sz="1200" i="1" spc="-5" dirty="0">
                <a:latin typeface="Times New Roman"/>
                <a:cs typeface="Times New Roman"/>
              </a:rPr>
              <a:t>PARADISO.</a:t>
            </a:r>
            <a:endParaRPr sz="1200">
              <a:latin typeface="Times New Roman"/>
              <a:cs typeface="Times New Roman"/>
            </a:endParaRPr>
          </a:p>
          <a:p>
            <a:pPr marL="508000">
              <a:lnSpc>
                <a:spcPct val="100000"/>
              </a:lnSpc>
              <a:spcBef>
                <a:spcPts val="134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(335.2) 30:2.11 </a:t>
            </a:r>
            <a:r>
              <a:rPr sz="1200" dirty="0">
                <a:latin typeface="Times New Roman"/>
                <a:cs typeface="Times New Roman"/>
              </a:rPr>
              <a:t>1.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Padre</a:t>
            </a:r>
            <a:r>
              <a:rPr sz="1200" spc="-1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Universale.</a:t>
            </a:r>
            <a:endParaRPr sz="1200">
              <a:latin typeface="Times New Roman"/>
              <a:cs typeface="Times New Roman"/>
            </a:endParaRPr>
          </a:p>
          <a:p>
            <a:pPr marL="508000">
              <a:lnSpc>
                <a:spcPct val="100000"/>
              </a:lnSpc>
              <a:spcBef>
                <a:spcPts val="134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(335.3) 30:2.12 </a:t>
            </a:r>
            <a:r>
              <a:rPr sz="1200" dirty="0">
                <a:latin typeface="Times New Roman"/>
                <a:cs typeface="Times New Roman"/>
              </a:rPr>
              <a:t>2.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</a:t>
            </a:r>
            <a:r>
              <a:rPr sz="1200" spc="-1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Eterno.</a:t>
            </a:r>
            <a:endParaRPr sz="1200">
              <a:latin typeface="Times New Roman"/>
              <a:cs typeface="Times New Roman"/>
            </a:endParaRPr>
          </a:p>
          <a:p>
            <a:pPr marL="508000">
              <a:lnSpc>
                <a:spcPct val="100000"/>
              </a:lnSpc>
              <a:spcBef>
                <a:spcPts val="133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(335.4) 30:2.13 </a:t>
            </a:r>
            <a:r>
              <a:rPr sz="1200" dirty="0">
                <a:latin typeface="Times New Roman"/>
                <a:cs typeface="Times New Roman"/>
              </a:rPr>
              <a:t>3. </a:t>
            </a:r>
            <a:r>
              <a:rPr sz="1200" spc="-15" dirty="0">
                <a:latin typeface="Times New Roman"/>
                <a:cs typeface="Times New Roman"/>
              </a:rPr>
              <a:t>Lo </a:t>
            </a:r>
            <a:r>
              <a:rPr sz="1200" dirty="0">
                <a:latin typeface="Times New Roman"/>
                <a:cs typeface="Times New Roman"/>
              </a:rPr>
              <a:t>Spirito</a:t>
            </a:r>
            <a:r>
              <a:rPr sz="1200" spc="-1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Infinito.</a:t>
            </a:r>
            <a:endParaRPr sz="1200">
              <a:latin typeface="Times New Roman"/>
              <a:cs typeface="Times New Roman"/>
            </a:endParaRPr>
          </a:p>
          <a:p>
            <a:pPr marL="50800">
              <a:lnSpc>
                <a:spcPct val="100000"/>
              </a:lnSpc>
              <a:spcBef>
                <a:spcPts val="134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(335.5) 30:2.14 </a:t>
            </a:r>
            <a:r>
              <a:rPr sz="1200" spc="-15" dirty="0">
                <a:latin typeface="Times New Roman"/>
                <a:cs typeface="Times New Roman"/>
              </a:rPr>
              <a:t>II. </a:t>
            </a:r>
            <a:r>
              <a:rPr sz="1200" i="1" spc="-5" dirty="0">
                <a:latin typeface="Times New Roman"/>
                <a:cs typeface="Times New Roman"/>
              </a:rPr>
              <a:t>GLI </a:t>
            </a:r>
            <a:r>
              <a:rPr sz="1200" i="1" dirty="0">
                <a:latin typeface="Times New Roman"/>
                <a:cs typeface="Times New Roman"/>
              </a:rPr>
              <a:t>SPIRITI</a:t>
            </a:r>
            <a:r>
              <a:rPr sz="1200" i="1" spc="-155" dirty="0">
                <a:latin typeface="Times New Roman"/>
                <a:cs typeface="Times New Roman"/>
              </a:rPr>
              <a:t> </a:t>
            </a:r>
            <a:r>
              <a:rPr sz="1200" i="1" spc="-5" dirty="0">
                <a:latin typeface="Times New Roman"/>
                <a:cs typeface="Times New Roman"/>
              </a:rPr>
              <a:t>SUPREMI.</a:t>
            </a:r>
            <a:endParaRPr sz="1200">
              <a:latin typeface="Times New Roman"/>
              <a:cs typeface="Times New Roman"/>
            </a:endParaRPr>
          </a:p>
          <a:p>
            <a:pPr marL="508000">
              <a:lnSpc>
                <a:spcPct val="100000"/>
              </a:lnSpc>
              <a:spcBef>
                <a:spcPts val="133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(335.6) 30:2.15 </a:t>
            </a:r>
            <a:r>
              <a:rPr sz="1200" dirty="0">
                <a:latin typeface="Times New Roman"/>
                <a:cs typeface="Times New Roman"/>
              </a:rPr>
              <a:t>1. I </a:t>
            </a:r>
            <a:r>
              <a:rPr sz="1200" spc="-5" dirty="0">
                <a:latin typeface="Times New Roman"/>
                <a:cs typeface="Times New Roman"/>
              </a:rPr>
              <a:t>Sette </a:t>
            </a:r>
            <a:r>
              <a:rPr sz="1200" dirty="0">
                <a:latin typeface="Times New Roman"/>
                <a:cs typeface="Times New Roman"/>
              </a:rPr>
              <a:t>Spiriti</a:t>
            </a:r>
            <a:r>
              <a:rPr sz="1200" spc="-204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Maestri.</a:t>
            </a:r>
            <a:endParaRPr sz="1200">
              <a:latin typeface="Times New Roman"/>
              <a:cs typeface="Times New Roman"/>
            </a:endParaRPr>
          </a:p>
          <a:p>
            <a:pPr marL="508000">
              <a:lnSpc>
                <a:spcPct val="100000"/>
              </a:lnSpc>
              <a:spcBef>
                <a:spcPts val="134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(335.7) 30:2.16 </a:t>
            </a:r>
            <a:r>
              <a:rPr sz="1200" dirty="0">
                <a:latin typeface="Times New Roman"/>
                <a:cs typeface="Times New Roman"/>
              </a:rPr>
              <a:t>2. I </a:t>
            </a:r>
            <a:r>
              <a:rPr sz="1200" spc="-5" dirty="0">
                <a:latin typeface="Times New Roman"/>
                <a:cs typeface="Times New Roman"/>
              </a:rPr>
              <a:t>Sette </a:t>
            </a:r>
            <a:r>
              <a:rPr sz="1200" dirty="0">
                <a:latin typeface="Times New Roman"/>
                <a:cs typeface="Times New Roman"/>
              </a:rPr>
              <a:t>Esecutivi</a:t>
            </a:r>
            <a:r>
              <a:rPr sz="1200" spc="-204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Supremi.</a:t>
            </a:r>
            <a:endParaRPr sz="1200">
              <a:latin typeface="Times New Roman"/>
              <a:cs typeface="Times New Roman"/>
            </a:endParaRPr>
          </a:p>
          <a:p>
            <a:pPr marL="508000">
              <a:lnSpc>
                <a:spcPct val="100000"/>
              </a:lnSpc>
              <a:spcBef>
                <a:spcPts val="134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(335.8) 30:2.17 </a:t>
            </a:r>
            <a:r>
              <a:rPr sz="1200" dirty="0">
                <a:latin typeface="Times New Roman"/>
                <a:cs typeface="Times New Roman"/>
              </a:rPr>
              <a:t>3. I </a:t>
            </a:r>
            <a:r>
              <a:rPr sz="1200" spc="-5" dirty="0">
                <a:latin typeface="Times New Roman"/>
                <a:cs typeface="Times New Roman"/>
              </a:rPr>
              <a:t>Sette </a:t>
            </a:r>
            <a:r>
              <a:rPr sz="1200" dirty="0">
                <a:latin typeface="Times New Roman"/>
                <a:cs typeface="Times New Roman"/>
              </a:rPr>
              <a:t>Gruppi di Spiriti</a:t>
            </a:r>
            <a:r>
              <a:rPr sz="1200" spc="-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Riflettivi.</a:t>
            </a:r>
            <a:endParaRPr sz="1200">
              <a:latin typeface="Times New Roman"/>
              <a:cs typeface="Times New Roman"/>
            </a:endParaRPr>
          </a:p>
          <a:p>
            <a:pPr marL="508000">
              <a:lnSpc>
                <a:spcPct val="100000"/>
              </a:lnSpc>
              <a:spcBef>
                <a:spcPts val="133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(335.9) 30:2.18 </a:t>
            </a:r>
            <a:r>
              <a:rPr sz="1200" dirty="0">
                <a:latin typeface="Times New Roman"/>
                <a:cs typeface="Times New Roman"/>
              </a:rPr>
              <a:t>4. </a:t>
            </a:r>
            <a:r>
              <a:rPr sz="1200" spc="-5" dirty="0">
                <a:latin typeface="Times New Roman"/>
                <a:cs typeface="Times New Roman"/>
              </a:rPr>
              <a:t>Gli Aiuti Riflettivi</a:t>
            </a:r>
            <a:r>
              <a:rPr sz="1200" spc="-1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d’Immagini.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59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592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502919" y="513333"/>
            <a:ext cx="3724275" cy="37388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495300">
              <a:lnSpc>
                <a:spcPct val="100000"/>
              </a:lnSpc>
              <a:spcBef>
                <a:spcPts val="10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(335.10) 30:2.19 </a:t>
            </a:r>
            <a:r>
              <a:rPr sz="1200" dirty="0">
                <a:latin typeface="Times New Roman"/>
                <a:cs typeface="Times New Roman"/>
              </a:rPr>
              <a:t>5. I </a:t>
            </a:r>
            <a:r>
              <a:rPr sz="1200" spc="-5" dirty="0">
                <a:latin typeface="Times New Roman"/>
                <a:cs typeface="Times New Roman"/>
              </a:rPr>
              <a:t>Sette </a:t>
            </a:r>
            <a:r>
              <a:rPr sz="1200" dirty="0">
                <a:latin typeface="Times New Roman"/>
                <a:cs typeface="Times New Roman"/>
              </a:rPr>
              <a:t>Spiriti </a:t>
            </a:r>
            <a:r>
              <a:rPr sz="1200" spc="-5" dirty="0">
                <a:latin typeface="Times New Roman"/>
                <a:cs typeface="Times New Roman"/>
              </a:rPr>
              <a:t>dei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Circuiti.</a:t>
            </a:r>
            <a:endParaRPr sz="1200">
              <a:latin typeface="Times New Roman"/>
              <a:cs typeface="Times New Roman"/>
            </a:endParaRPr>
          </a:p>
          <a:p>
            <a:pPr marL="495300">
              <a:lnSpc>
                <a:spcPct val="100000"/>
              </a:lnSpc>
              <a:spcBef>
                <a:spcPts val="133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(335.11) 30:2.20 </a:t>
            </a:r>
            <a:r>
              <a:rPr sz="1200" dirty="0">
                <a:latin typeface="Times New Roman"/>
                <a:cs typeface="Times New Roman"/>
              </a:rPr>
              <a:t>6. Spiriti </a:t>
            </a:r>
            <a:r>
              <a:rPr sz="1200" spc="-5" dirty="0">
                <a:latin typeface="Times New Roman"/>
                <a:cs typeface="Times New Roman"/>
              </a:rPr>
              <a:t>Creativi degli Universi</a:t>
            </a:r>
            <a:r>
              <a:rPr sz="1200" spc="-1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Locali.</a:t>
            </a:r>
            <a:endParaRPr sz="1200">
              <a:latin typeface="Times New Roman"/>
              <a:cs typeface="Times New Roman"/>
            </a:endParaRPr>
          </a:p>
          <a:p>
            <a:pPr marL="495300">
              <a:lnSpc>
                <a:spcPct val="100000"/>
              </a:lnSpc>
              <a:spcBef>
                <a:spcPts val="134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(335.12) 30:2.21 </a:t>
            </a:r>
            <a:r>
              <a:rPr sz="1200" dirty="0">
                <a:latin typeface="Times New Roman"/>
                <a:cs typeface="Times New Roman"/>
              </a:rPr>
              <a:t>7. Spiriti </a:t>
            </a:r>
            <a:r>
              <a:rPr sz="1200" spc="-5" dirty="0">
                <a:latin typeface="Times New Roman"/>
                <a:cs typeface="Times New Roman"/>
              </a:rPr>
              <a:t>Aiutanti </a:t>
            </a:r>
            <a:r>
              <a:rPr sz="1200" dirty="0">
                <a:latin typeface="Times New Roman"/>
                <a:cs typeface="Times New Roman"/>
              </a:rPr>
              <a:t>della</a:t>
            </a:r>
            <a:r>
              <a:rPr sz="1200" spc="-204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Mente.</a:t>
            </a:r>
            <a:endParaRPr sz="1200">
              <a:latin typeface="Times New Roman"/>
              <a:cs typeface="Times New Roman"/>
            </a:endParaRPr>
          </a:p>
          <a:p>
            <a:pPr marL="38100">
              <a:lnSpc>
                <a:spcPct val="100000"/>
              </a:lnSpc>
              <a:spcBef>
                <a:spcPts val="134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(335.13) 30:2.22 </a:t>
            </a:r>
            <a:r>
              <a:rPr sz="1200" spc="-10" dirty="0">
                <a:latin typeface="Times New Roman"/>
                <a:cs typeface="Times New Roman"/>
              </a:rPr>
              <a:t>III. </a:t>
            </a:r>
            <a:r>
              <a:rPr sz="1200" i="1" spc="-5" dirty="0">
                <a:latin typeface="Times New Roman"/>
                <a:cs typeface="Times New Roman"/>
              </a:rPr>
              <a:t>GLI </a:t>
            </a:r>
            <a:r>
              <a:rPr sz="1200" i="1" dirty="0">
                <a:latin typeface="Times New Roman"/>
                <a:cs typeface="Times New Roman"/>
              </a:rPr>
              <a:t>ESSERI </a:t>
            </a:r>
            <a:r>
              <a:rPr sz="1200" i="1" spc="-5" dirty="0">
                <a:latin typeface="Times New Roman"/>
                <a:cs typeface="Times New Roman"/>
              </a:rPr>
              <a:t>ORIGINATI DALLA</a:t>
            </a:r>
            <a:r>
              <a:rPr sz="1200" i="1" spc="-14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TRINITÀ.</a:t>
            </a:r>
            <a:endParaRPr sz="1200">
              <a:latin typeface="Times New Roman"/>
              <a:cs typeface="Times New Roman"/>
            </a:endParaRPr>
          </a:p>
          <a:p>
            <a:pPr marL="495300">
              <a:lnSpc>
                <a:spcPct val="100000"/>
              </a:lnSpc>
              <a:spcBef>
                <a:spcPts val="133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(335.14) 30:2.23 </a:t>
            </a:r>
            <a:r>
              <a:rPr sz="1200" dirty="0">
                <a:latin typeface="Times New Roman"/>
                <a:cs typeface="Times New Roman"/>
              </a:rPr>
              <a:t>1. </a:t>
            </a:r>
            <a:r>
              <a:rPr sz="1200" spc="-5" dirty="0">
                <a:latin typeface="Times New Roman"/>
                <a:cs typeface="Times New Roman"/>
              </a:rPr>
              <a:t>Segreti </a:t>
            </a:r>
            <a:r>
              <a:rPr sz="1200" dirty="0">
                <a:latin typeface="Times New Roman"/>
                <a:cs typeface="Times New Roman"/>
              </a:rPr>
              <a:t>Trinitizzati </a:t>
            </a:r>
            <a:r>
              <a:rPr sz="1200" spc="-5" dirty="0">
                <a:latin typeface="Times New Roman"/>
                <a:cs typeface="Times New Roman"/>
              </a:rPr>
              <a:t>della</a:t>
            </a:r>
            <a:r>
              <a:rPr sz="1200" spc="-1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Supremazia.</a:t>
            </a:r>
            <a:endParaRPr sz="1200">
              <a:latin typeface="Times New Roman"/>
              <a:cs typeface="Times New Roman"/>
            </a:endParaRPr>
          </a:p>
          <a:p>
            <a:pPr marL="495300">
              <a:lnSpc>
                <a:spcPct val="100000"/>
              </a:lnSpc>
              <a:spcBef>
                <a:spcPts val="134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(335.15) 30:2.24 </a:t>
            </a:r>
            <a:r>
              <a:rPr sz="1200" dirty="0">
                <a:latin typeface="Times New Roman"/>
                <a:cs typeface="Times New Roman"/>
              </a:rPr>
              <a:t>2. </a:t>
            </a:r>
            <a:r>
              <a:rPr sz="1200" spc="-5" dirty="0">
                <a:latin typeface="Times New Roman"/>
                <a:cs typeface="Times New Roman"/>
              </a:rPr>
              <a:t>Eterni dei</a:t>
            </a:r>
            <a:r>
              <a:rPr sz="1200" spc="-1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Giorni.</a:t>
            </a:r>
            <a:endParaRPr sz="1200">
              <a:latin typeface="Times New Roman"/>
              <a:cs typeface="Times New Roman"/>
            </a:endParaRPr>
          </a:p>
          <a:p>
            <a:pPr marL="495300">
              <a:lnSpc>
                <a:spcPct val="100000"/>
              </a:lnSpc>
              <a:spcBef>
                <a:spcPts val="134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(335.16) 30:2.25 </a:t>
            </a:r>
            <a:r>
              <a:rPr sz="1200" dirty="0">
                <a:latin typeface="Times New Roman"/>
                <a:cs typeface="Times New Roman"/>
              </a:rPr>
              <a:t>3. </a:t>
            </a:r>
            <a:r>
              <a:rPr sz="1200" spc="-5" dirty="0">
                <a:latin typeface="Times New Roman"/>
                <a:cs typeface="Times New Roman"/>
              </a:rPr>
              <a:t>Antichi dei</a:t>
            </a:r>
            <a:r>
              <a:rPr sz="1200" spc="-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Giorni.</a:t>
            </a:r>
            <a:endParaRPr sz="1200">
              <a:latin typeface="Times New Roman"/>
              <a:cs typeface="Times New Roman"/>
            </a:endParaRPr>
          </a:p>
          <a:p>
            <a:pPr marL="495300">
              <a:lnSpc>
                <a:spcPct val="100000"/>
              </a:lnSpc>
              <a:spcBef>
                <a:spcPts val="133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(335.17) 30:2.26 </a:t>
            </a:r>
            <a:r>
              <a:rPr sz="1200" dirty="0">
                <a:latin typeface="Times New Roman"/>
                <a:cs typeface="Times New Roman"/>
              </a:rPr>
              <a:t>4. </a:t>
            </a:r>
            <a:r>
              <a:rPr sz="1200" spc="-5" dirty="0">
                <a:latin typeface="Times New Roman"/>
                <a:cs typeface="Times New Roman"/>
              </a:rPr>
              <a:t>Perfezioni dei</a:t>
            </a:r>
            <a:r>
              <a:rPr sz="1200" spc="-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Giorni.</a:t>
            </a:r>
            <a:endParaRPr sz="1200">
              <a:latin typeface="Times New Roman"/>
              <a:cs typeface="Times New Roman"/>
            </a:endParaRPr>
          </a:p>
          <a:p>
            <a:pPr marL="495300">
              <a:lnSpc>
                <a:spcPct val="100000"/>
              </a:lnSpc>
              <a:spcBef>
                <a:spcPts val="134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(335.18) 30:2.27 </a:t>
            </a:r>
            <a:r>
              <a:rPr sz="1200" dirty="0">
                <a:latin typeface="Times New Roman"/>
                <a:cs typeface="Times New Roman"/>
              </a:rPr>
              <a:t>5. </a:t>
            </a:r>
            <a:r>
              <a:rPr sz="1200" spc="-5" dirty="0">
                <a:latin typeface="Times New Roman"/>
                <a:cs typeface="Times New Roman"/>
              </a:rPr>
              <a:t>Recenti dei</a:t>
            </a:r>
            <a:r>
              <a:rPr sz="1200" spc="-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Giorni.</a:t>
            </a:r>
            <a:endParaRPr sz="1200">
              <a:latin typeface="Times New Roman"/>
              <a:cs typeface="Times New Roman"/>
            </a:endParaRPr>
          </a:p>
          <a:p>
            <a:pPr marL="495300">
              <a:lnSpc>
                <a:spcPct val="100000"/>
              </a:lnSpc>
              <a:spcBef>
                <a:spcPts val="133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(335.19) 30:2.28 </a:t>
            </a:r>
            <a:r>
              <a:rPr sz="1200" dirty="0">
                <a:latin typeface="Times New Roman"/>
                <a:cs typeface="Times New Roman"/>
              </a:rPr>
              <a:t>6. </a:t>
            </a:r>
            <a:r>
              <a:rPr sz="1200" spc="-5" dirty="0">
                <a:latin typeface="Times New Roman"/>
                <a:cs typeface="Times New Roman"/>
              </a:rPr>
              <a:t>Unioni </a:t>
            </a:r>
            <a:r>
              <a:rPr sz="1200" dirty="0">
                <a:latin typeface="Times New Roman"/>
                <a:cs typeface="Times New Roman"/>
              </a:rPr>
              <a:t>dei</a:t>
            </a:r>
            <a:r>
              <a:rPr sz="1200" spc="-1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Giorni.</a:t>
            </a:r>
            <a:endParaRPr sz="1200">
              <a:latin typeface="Times New Roman"/>
              <a:cs typeface="Times New Roman"/>
            </a:endParaRPr>
          </a:p>
          <a:p>
            <a:pPr marL="495300">
              <a:lnSpc>
                <a:spcPct val="100000"/>
              </a:lnSpc>
              <a:spcBef>
                <a:spcPts val="135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(335.20) 30:2.29 </a:t>
            </a:r>
            <a:r>
              <a:rPr sz="1200" dirty="0">
                <a:latin typeface="Times New Roman"/>
                <a:cs typeface="Times New Roman"/>
              </a:rPr>
              <a:t>7. </a:t>
            </a:r>
            <a:r>
              <a:rPr sz="1200" spc="-5" dirty="0">
                <a:latin typeface="Times New Roman"/>
                <a:cs typeface="Times New Roman"/>
              </a:rPr>
              <a:t>Fedeli dei</a:t>
            </a:r>
            <a:r>
              <a:rPr sz="1200" spc="-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Giorni.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985824" y="4388757"/>
            <a:ext cx="2313940" cy="219710"/>
          </a:xfrm>
          <a:prstGeom prst="rect">
            <a:avLst/>
          </a:prstGeom>
        </p:spPr>
        <p:txBody>
          <a:bodyPr vert="horz" wrap="square" lIns="0" tIns="2095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6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(335.21) 30:2.30 </a:t>
            </a:r>
            <a:r>
              <a:rPr sz="1200" dirty="0">
                <a:latin typeface="Times New Roman"/>
                <a:cs typeface="Times New Roman"/>
              </a:rPr>
              <a:t>8. </a:t>
            </a:r>
            <a:r>
              <a:rPr sz="1200" spc="-5" dirty="0">
                <a:latin typeface="Times New Roman"/>
                <a:cs typeface="Times New Roman"/>
              </a:rPr>
              <a:t>Figli Istruttori</a:t>
            </a:r>
            <a:r>
              <a:rPr sz="1200" spc="-1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Trinitari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1" name="object 11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59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593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502919" y="513333"/>
            <a:ext cx="3616960" cy="37388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495300">
              <a:lnSpc>
                <a:spcPct val="100000"/>
              </a:lnSpc>
              <a:spcBef>
                <a:spcPts val="10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(335.22) 30:2.31 </a:t>
            </a:r>
            <a:r>
              <a:rPr sz="1200" dirty="0">
                <a:latin typeface="Times New Roman"/>
                <a:cs typeface="Times New Roman"/>
              </a:rPr>
              <a:t>9. </a:t>
            </a:r>
            <a:r>
              <a:rPr sz="1200" spc="-5" dirty="0">
                <a:latin typeface="Times New Roman"/>
                <a:cs typeface="Times New Roman"/>
              </a:rPr>
              <a:t>Perfettori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-204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Saggezza.</a:t>
            </a:r>
            <a:endParaRPr sz="1200">
              <a:latin typeface="Times New Roman"/>
              <a:cs typeface="Times New Roman"/>
            </a:endParaRPr>
          </a:p>
          <a:p>
            <a:pPr marL="495300">
              <a:lnSpc>
                <a:spcPct val="100000"/>
              </a:lnSpc>
              <a:spcBef>
                <a:spcPts val="133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(335.23) 30:2.32 </a:t>
            </a:r>
            <a:r>
              <a:rPr sz="1200" dirty="0">
                <a:latin typeface="Times New Roman"/>
                <a:cs typeface="Times New Roman"/>
              </a:rPr>
              <a:t>10. </a:t>
            </a:r>
            <a:r>
              <a:rPr sz="1200" spc="-5" dirty="0">
                <a:latin typeface="Times New Roman"/>
                <a:cs typeface="Times New Roman"/>
              </a:rPr>
              <a:t>Consiglieri</a:t>
            </a:r>
            <a:r>
              <a:rPr sz="1200" spc="-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Divini.</a:t>
            </a:r>
            <a:endParaRPr sz="1200">
              <a:latin typeface="Times New Roman"/>
              <a:cs typeface="Times New Roman"/>
            </a:endParaRPr>
          </a:p>
          <a:p>
            <a:pPr marL="495300">
              <a:lnSpc>
                <a:spcPct val="100000"/>
              </a:lnSpc>
              <a:spcBef>
                <a:spcPts val="134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(335.24) 30:2.33 </a:t>
            </a:r>
            <a:r>
              <a:rPr sz="1200" dirty="0">
                <a:latin typeface="Times New Roman"/>
                <a:cs typeface="Times New Roman"/>
              </a:rPr>
              <a:t>11. </a:t>
            </a:r>
            <a:r>
              <a:rPr sz="1200" spc="-5" dirty="0">
                <a:latin typeface="Times New Roman"/>
                <a:cs typeface="Times New Roman"/>
              </a:rPr>
              <a:t>Censori</a:t>
            </a:r>
            <a:r>
              <a:rPr sz="1200" spc="-204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Universali.</a:t>
            </a:r>
            <a:endParaRPr sz="1200">
              <a:latin typeface="Times New Roman"/>
              <a:cs typeface="Times New Roman"/>
            </a:endParaRPr>
          </a:p>
          <a:p>
            <a:pPr marL="495300">
              <a:lnSpc>
                <a:spcPct val="100000"/>
              </a:lnSpc>
              <a:spcBef>
                <a:spcPts val="134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(335.25) 30:2.34 </a:t>
            </a:r>
            <a:r>
              <a:rPr sz="1200" dirty="0">
                <a:latin typeface="Times New Roman"/>
                <a:cs typeface="Times New Roman"/>
              </a:rPr>
              <a:t>12. Spiriti </a:t>
            </a:r>
            <a:r>
              <a:rPr sz="1200" spc="-5" dirty="0">
                <a:latin typeface="Times New Roman"/>
                <a:cs typeface="Times New Roman"/>
              </a:rPr>
              <a:t>Trinitari</a:t>
            </a:r>
            <a:r>
              <a:rPr sz="1200" spc="-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Ispirati.</a:t>
            </a:r>
            <a:endParaRPr sz="1200">
              <a:latin typeface="Times New Roman"/>
              <a:cs typeface="Times New Roman"/>
            </a:endParaRPr>
          </a:p>
          <a:p>
            <a:pPr marL="495300">
              <a:lnSpc>
                <a:spcPct val="100000"/>
              </a:lnSpc>
              <a:spcBef>
                <a:spcPts val="133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(335.26) 30:2.35 </a:t>
            </a:r>
            <a:r>
              <a:rPr sz="1200" dirty="0">
                <a:latin typeface="Times New Roman"/>
                <a:cs typeface="Times New Roman"/>
              </a:rPr>
              <a:t>13. </a:t>
            </a:r>
            <a:r>
              <a:rPr sz="1200" spc="-5" dirty="0">
                <a:latin typeface="Times New Roman"/>
                <a:cs typeface="Times New Roman"/>
              </a:rPr>
              <a:t>Nativi di</a:t>
            </a:r>
            <a:r>
              <a:rPr sz="1200" spc="-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Havona.</a:t>
            </a:r>
            <a:endParaRPr sz="1200">
              <a:latin typeface="Times New Roman"/>
              <a:cs typeface="Times New Roman"/>
            </a:endParaRPr>
          </a:p>
          <a:p>
            <a:pPr marL="495300">
              <a:lnSpc>
                <a:spcPct val="100000"/>
              </a:lnSpc>
              <a:spcBef>
                <a:spcPts val="134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(335.27) 30:2.36 </a:t>
            </a:r>
            <a:r>
              <a:rPr sz="1200" dirty="0">
                <a:latin typeface="Times New Roman"/>
                <a:cs typeface="Times New Roman"/>
              </a:rPr>
              <a:t>14. Cittadini </a:t>
            </a:r>
            <a:r>
              <a:rPr sz="1200" spc="-5" dirty="0">
                <a:latin typeface="Times New Roman"/>
                <a:cs typeface="Times New Roman"/>
              </a:rPr>
              <a:t>del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Paradiso.</a:t>
            </a:r>
            <a:endParaRPr sz="1200">
              <a:latin typeface="Times New Roman"/>
              <a:cs typeface="Times New Roman"/>
            </a:endParaRPr>
          </a:p>
          <a:p>
            <a:pPr marL="38100">
              <a:lnSpc>
                <a:spcPct val="100000"/>
              </a:lnSpc>
              <a:spcBef>
                <a:spcPts val="790"/>
              </a:spcBef>
            </a:pPr>
            <a:r>
              <a:rPr sz="800" spc="-5" dirty="0">
                <a:latin typeface="Times New Roman"/>
                <a:cs typeface="Times New Roman"/>
              </a:rPr>
              <a:t>(335.28) 30:2.37 </a:t>
            </a:r>
            <a:r>
              <a:rPr sz="1800" spc="-22" baseline="-25462" dirty="0">
                <a:latin typeface="Times New Roman"/>
                <a:cs typeface="Times New Roman"/>
              </a:rPr>
              <a:t>IV. </a:t>
            </a:r>
            <a:r>
              <a:rPr sz="1800" i="1" baseline="-25462" dirty="0">
                <a:latin typeface="Times New Roman"/>
                <a:cs typeface="Times New Roman"/>
              </a:rPr>
              <a:t>I </a:t>
            </a:r>
            <a:r>
              <a:rPr sz="1800" i="1" spc="-7" baseline="-25462" dirty="0">
                <a:latin typeface="Times New Roman"/>
                <a:cs typeface="Times New Roman"/>
              </a:rPr>
              <a:t>FIGLI DI</a:t>
            </a:r>
            <a:r>
              <a:rPr sz="1800" i="1" spc="-262" baseline="-25462" dirty="0">
                <a:latin typeface="Times New Roman"/>
                <a:cs typeface="Times New Roman"/>
              </a:rPr>
              <a:t> </a:t>
            </a:r>
            <a:r>
              <a:rPr sz="1800" i="1" spc="-7" baseline="-25462" dirty="0">
                <a:latin typeface="Times New Roman"/>
                <a:cs typeface="Times New Roman"/>
              </a:rPr>
              <a:t>DIO.</a:t>
            </a:r>
            <a:endParaRPr sz="1800" baseline="-25462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600">
              <a:latin typeface="Times New Roman"/>
              <a:cs typeface="Times New Roman"/>
            </a:endParaRPr>
          </a:p>
          <a:p>
            <a:pPr marL="38100">
              <a:lnSpc>
                <a:spcPct val="1000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(335.29) 30:2.38 </a:t>
            </a:r>
            <a:r>
              <a:rPr sz="1200" spc="-5" dirty="0">
                <a:latin typeface="Times New Roman"/>
                <a:cs typeface="Times New Roman"/>
              </a:rPr>
              <a:t>A. </a:t>
            </a:r>
            <a:r>
              <a:rPr sz="1200" i="1" spc="-5" dirty="0">
                <a:latin typeface="Times New Roman"/>
                <a:cs typeface="Times New Roman"/>
              </a:rPr>
              <a:t>Figli</a:t>
            </a:r>
            <a:r>
              <a:rPr sz="1200" i="1" spc="-185" dirty="0">
                <a:latin typeface="Times New Roman"/>
                <a:cs typeface="Times New Roman"/>
              </a:rPr>
              <a:t> </a:t>
            </a:r>
            <a:r>
              <a:rPr sz="1200" i="1" spc="-5" dirty="0">
                <a:latin typeface="Times New Roman"/>
                <a:cs typeface="Times New Roman"/>
              </a:rPr>
              <a:t>Discendenti.</a:t>
            </a:r>
            <a:endParaRPr sz="1200">
              <a:latin typeface="Times New Roman"/>
              <a:cs typeface="Times New Roman"/>
            </a:endParaRPr>
          </a:p>
          <a:p>
            <a:pPr marL="495300">
              <a:lnSpc>
                <a:spcPct val="100000"/>
              </a:lnSpc>
              <a:spcBef>
                <a:spcPts val="134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(335.30) 30:2.39 </a:t>
            </a:r>
            <a:r>
              <a:rPr sz="1200" dirty="0">
                <a:latin typeface="Times New Roman"/>
                <a:cs typeface="Times New Roman"/>
              </a:rPr>
              <a:t>1. </a:t>
            </a:r>
            <a:r>
              <a:rPr sz="1200" spc="-5" dirty="0">
                <a:latin typeface="Times New Roman"/>
                <a:cs typeface="Times New Roman"/>
              </a:rPr>
              <a:t>Figli Creatori </a:t>
            </a:r>
            <a:r>
              <a:rPr sz="1200" dirty="0">
                <a:latin typeface="Times New Roman"/>
                <a:cs typeface="Times New Roman"/>
              </a:rPr>
              <a:t>— I</a:t>
            </a:r>
            <a:r>
              <a:rPr sz="1200" spc="-1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Micael.</a:t>
            </a:r>
            <a:endParaRPr sz="1200">
              <a:latin typeface="Times New Roman"/>
              <a:cs typeface="Times New Roman"/>
            </a:endParaRPr>
          </a:p>
          <a:p>
            <a:pPr marL="495300">
              <a:lnSpc>
                <a:spcPct val="100000"/>
              </a:lnSpc>
              <a:spcBef>
                <a:spcPts val="133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(335.31) 30:2.40 </a:t>
            </a:r>
            <a:r>
              <a:rPr sz="1200" dirty="0">
                <a:latin typeface="Times New Roman"/>
                <a:cs typeface="Times New Roman"/>
              </a:rPr>
              <a:t>2. </a:t>
            </a:r>
            <a:r>
              <a:rPr sz="1200" spc="-5" dirty="0">
                <a:latin typeface="Times New Roman"/>
                <a:cs typeface="Times New Roman"/>
              </a:rPr>
              <a:t>Figli Magistrali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Gli</a:t>
            </a:r>
            <a:r>
              <a:rPr sz="1200" spc="-1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Avonal.</a:t>
            </a:r>
            <a:endParaRPr sz="1200">
              <a:latin typeface="Times New Roman"/>
              <a:cs typeface="Times New Roman"/>
            </a:endParaRPr>
          </a:p>
          <a:p>
            <a:pPr marL="495300">
              <a:lnSpc>
                <a:spcPct val="100000"/>
              </a:lnSpc>
              <a:spcBef>
                <a:spcPts val="135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(335.32) 30:2.41 </a:t>
            </a:r>
            <a:r>
              <a:rPr sz="1200" dirty="0">
                <a:latin typeface="Times New Roman"/>
                <a:cs typeface="Times New Roman"/>
              </a:rPr>
              <a:t>3. </a:t>
            </a:r>
            <a:r>
              <a:rPr sz="1200" spc="-5" dirty="0">
                <a:latin typeface="Times New Roman"/>
                <a:cs typeface="Times New Roman"/>
              </a:rPr>
              <a:t>Figli Istruttori Trinitari </a:t>
            </a:r>
            <a:r>
              <a:rPr sz="1200" dirty="0">
                <a:latin typeface="Times New Roman"/>
                <a:cs typeface="Times New Roman"/>
              </a:rPr>
              <a:t>— I</a:t>
            </a:r>
            <a:r>
              <a:rPr sz="1200" spc="-1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Daynal.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985824" y="4388757"/>
            <a:ext cx="2059939" cy="219710"/>
          </a:xfrm>
          <a:prstGeom prst="rect">
            <a:avLst/>
          </a:prstGeom>
        </p:spPr>
        <p:txBody>
          <a:bodyPr vert="horz" wrap="square" lIns="0" tIns="2095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6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(335.33) 30:2.42 </a:t>
            </a:r>
            <a:r>
              <a:rPr sz="1200" dirty="0">
                <a:latin typeface="Times New Roman"/>
                <a:cs typeface="Times New Roman"/>
              </a:rPr>
              <a:t>4. </a:t>
            </a:r>
            <a:r>
              <a:rPr sz="1200" spc="-5" dirty="0">
                <a:latin typeface="Times New Roman"/>
                <a:cs typeface="Times New Roman"/>
              </a:rPr>
              <a:t>Figli</a:t>
            </a:r>
            <a:r>
              <a:rPr sz="1200" spc="-1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Melchizedek.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1" name="object 11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59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594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502919" y="513333"/>
            <a:ext cx="3111500" cy="37388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495300">
              <a:lnSpc>
                <a:spcPct val="100000"/>
              </a:lnSpc>
              <a:spcBef>
                <a:spcPts val="10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(335.34)  30:2.43  </a:t>
            </a:r>
            <a:r>
              <a:rPr sz="1200" dirty="0">
                <a:latin typeface="Times New Roman"/>
                <a:cs typeface="Times New Roman"/>
              </a:rPr>
              <a:t>5. </a:t>
            </a:r>
            <a:r>
              <a:rPr sz="1200" spc="-5" dirty="0">
                <a:latin typeface="Times New Roman"/>
                <a:cs typeface="Times New Roman"/>
              </a:rPr>
              <a:t>Figli</a:t>
            </a:r>
            <a:r>
              <a:rPr sz="1200" spc="-204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Vorondadek.</a:t>
            </a:r>
            <a:endParaRPr sz="1200">
              <a:latin typeface="Times New Roman"/>
              <a:cs typeface="Times New Roman"/>
            </a:endParaRPr>
          </a:p>
          <a:p>
            <a:pPr marL="495300">
              <a:lnSpc>
                <a:spcPct val="100000"/>
              </a:lnSpc>
              <a:spcBef>
                <a:spcPts val="133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(335.35) 30:2.44  </a:t>
            </a:r>
            <a:r>
              <a:rPr sz="1200" dirty="0">
                <a:latin typeface="Times New Roman"/>
                <a:cs typeface="Times New Roman"/>
              </a:rPr>
              <a:t>6. </a:t>
            </a:r>
            <a:r>
              <a:rPr sz="1200" spc="-5" dirty="0">
                <a:latin typeface="Times New Roman"/>
                <a:cs typeface="Times New Roman"/>
              </a:rPr>
              <a:t>Figli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Lanonandek.</a:t>
            </a:r>
            <a:endParaRPr sz="1200">
              <a:latin typeface="Times New Roman"/>
              <a:cs typeface="Times New Roman"/>
            </a:endParaRPr>
          </a:p>
          <a:p>
            <a:pPr marL="495300">
              <a:lnSpc>
                <a:spcPct val="100000"/>
              </a:lnSpc>
              <a:spcBef>
                <a:spcPts val="134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(335.36) 30:2.45 </a:t>
            </a:r>
            <a:r>
              <a:rPr sz="1200" dirty="0">
                <a:latin typeface="Times New Roman"/>
                <a:cs typeface="Times New Roman"/>
              </a:rPr>
              <a:t>7. </a:t>
            </a:r>
            <a:r>
              <a:rPr sz="1200" spc="-5" dirty="0">
                <a:latin typeface="Times New Roman"/>
                <a:cs typeface="Times New Roman"/>
              </a:rPr>
              <a:t>Figli Portatori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-18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Vita.</a:t>
            </a:r>
            <a:endParaRPr sz="1200">
              <a:latin typeface="Times New Roman"/>
              <a:cs typeface="Times New Roman"/>
            </a:endParaRPr>
          </a:p>
          <a:p>
            <a:pPr marL="38100">
              <a:lnSpc>
                <a:spcPct val="100000"/>
              </a:lnSpc>
              <a:spcBef>
                <a:spcPts val="134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(335.37) 30:2.46 </a:t>
            </a:r>
            <a:r>
              <a:rPr sz="1200" spc="-5" dirty="0">
                <a:latin typeface="Times New Roman"/>
                <a:cs typeface="Times New Roman"/>
              </a:rPr>
              <a:t>B. </a:t>
            </a:r>
            <a:r>
              <a:rPr sz="1200" i="1" dirty="0">
                <a:latin typeface="Times New Roman"/>
                <a:cs typeface="Times New Roman"/>
              </a:rPr>
              <a:t>Figli</a:t>
            </a:r>
            <a:r>
              <a:rPr sz="1200" i="1" spc="-185" dirty="0">
                <a:latin typeface="Times New Roman"/>
                <a:cs typeface="Times New Roman"/>
              </a:rPr>
              <a:t> </a:t>
            </a:r>
            <a:r>
              <a:rPr sz="1200" i="1" spc="-5" dirty="0">
                <a:latin typeface="Times New Roman"/>
                <a:cs typeface="Times New Roman"/>
              </a:rPr>
              <a:t>Ascendenti.</a:t>
            </a:r>
            <a:endParaRPr sz="1200">
              <a:latin typeface="Times New Roman"/>
              <a:cs typeface="Times New Roman"/>
            </a:endParaRPr>
          </a:p>
          <a:p>
            <a:pPr marL="495300">
              <a:lnSpc>
                <a:spcPct val="100000"/>
              </a:lnSpc>
              <a:spcBef>
                <a:spcPts val="133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(335.38)  30:2.47  </a:t>
            </a:r>
            <a:r>
              <a:rPr sz="1200" dirty="0">
                <a:latin typeface="Times New Roman"/>
                <a:cs typeface="Times New Roman"/>
              </a:rPr>
              <a:t>1. </a:t>
            </a:r>
            <a:r>
              <a:rPr sz="1200" spc="-5" dirty="0">
                <a:latin typeface="Times New Roman"/>
                <a:cs typeface="Times New Roman"/>
              </a:rPr>
              <a:t>Mortali </a:t>
            </a:r>
            <a:r>
              <a:rPr sz="1200" spc="-10" dirty="0">
                <a:latin typeface="Times New Roman"/>
                <a:cs typeface="Times New Roman"/>
              </a:rPr>
              <a:t>Fusi </a:t>
            </a:r>
            <a:r>
              <a:rPr sz="1200" dirty="0">
                <a:latin typeface="Times New Roman"/>
                <a:cs typeface="Times New Roman"/>
              </a:rPr>
              <a:t>con il</a:t>
            </a:r>
            <a:r>
              <a:rPr sz="1200" spc="-1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Padre.</a:t>
            </a:r>
            <a:endParaRPr sz="1200">
              <a:latin typeface="Times New Roman"/>
              <a:cs typeface="Times New Roman"/>
            </a:endParaRPr>
          </a:p>
          <a:p>
            <a:pPr marL="495300">
              <a:lnSpc>
                <a:spcPct val="100000"/>
              </a:lnSpc>
              <a:spcBef>
                <a:spcPts val="134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(335.39)  30:2.48  </a:t>
            </a:r>
            <a:r>
              <a:rPr sz="1200" dirty="0">
                <a:latin typeface="Times New Roman"/>
                <a:cs typeface="Times New Roman"/>
              </a:rPr>
              <a:t>2. </a:t>
            </a:r>
            <a:r>
              <a:rPr sz="1200" spc="-5" dirty="0">
                <a:latin typeface="Times New Roman"/>
                <a:cs typeface="Times New Roman"/>
              </a:rPr>
              <a:t>Mortali </a:t>
            </a:r>
            <a:r>
              <a:rPr sz="1200" spc="-10" dirty="0">
                <a:latin typeface="Times New Roman"/>
                <a:cs typeface="Times New Roman"/>
              </a:rPr>
              <a:t>Fusi </a:t>
            </a:r>
            <a:r>
              <a:rPr sz="1200" dirty="0">
                <a:latin typeface="Times New Roman"/>
                <a:cs typeface="Times New Roman"/>
              </a:rPr>
              <a:t>con il</a:t>
            </a:r>
            <a:r>
              <a:rPr sz="1200" spc="-1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Figlio.</a:t>
            </a:r>
            <a:endParaRPr sz="1200">
              <a:latin typeface="Times New Roman"/>
              <a:cs typeface="Times New Roman"/>
            </a:endParaRPr>
          </a:p>
          <a:p>
            <a:pPr marL="495300">
              <a:lnSpc>
                <a:spcPct val="100000"/>
              </a:lnSpc>
              <a:spcBef>
                <a:spcPts val="134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(335.40) 30:2.49 </a:t>
            </a:r>
            <a:r>
              <a:rPr sz="1200" dirty="0">
                <a:latin typeface="Times New Roman"/>
                <a:cs typeface="Times New Roman"/>
              </a:rPr>
              <a:t>3. </a:t>
            </a:r>
            <a:r>
              <a:rPr sz="1200" spc="-5" dirty="0">
                <a:latin typeface="Times New Roman"/>
                <a:cs typeface="Times New Roman"/>
              </a:rPr>
              <a:t>Mortali </a:t>
            </a:r>
            <a:r>
              <a:rPr sz="1200" spc="-10" dirty="0">
                <a:latin typeface="Times New Roman"/>
                <a:cs typeface="Times New Roman"/>
              </a:rPr>
              <a:t>Fusi </a:t>
            </a:r>
            <a:r>
              <a:rPr sz="1200" dirty="0">
                <a:latin typeface="Times New Roman"/>
                <a:cs typeface="Times New Roman"/>
              </a:rPr>
              <a:t>con lo</a:t>
            </a:r>
            <a:r>
              <a:rPr sz="1200" spc="-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Spirito.</a:t>
            </a:r>
            <a:endParaRPr sz="1200">
              <a:latin typeface="Times New Roman"/>
              <a:cs typeface="Times New Roman"/>
            </a:endParaRPr>
          </a:p>
          <a:p>
            <a:pPr marL="495300">
              <a:lnSpc>
                <a:spcPct val="100000"/>
              </a:lnSpc>
              <a:spcBef>
                <a:spcPts val="133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(335.41) 30:2.50 </a:t>
            </a:r>
            <a:r>
              <a:rPr sz="1200" dirty="0">
                <a:latin typeface="Times New Roman"/>
                <a:cs typeface="Times New Roman"/>
              </a:rPr>
              <a:t>4. </a:t>
            </a:r>
            <a:r>
              <a:rPr sz="1200" spc="-5" dirty="0">
                <a:latin typeface="Times New Roman"/>
                <a:cs typeface="Times New Roman"/>
              </a:rPr>
              <a:t>Serafini</a:t>
            </a:r>
            <a:r>
              <a:rPr sz="1200" spc="-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Evoluzionari.</a:t>
            </a:r>
            <a:endParaRPr sz="1200">
              <a:latin typeface="Times New Roman"/>
              <a:cs typeface="Times New Roman"/>
            </a:endParaRPr>
          </a:p>
          <a:p>
            <a:pPr marL="495300">
              <a:lnSpc>
                <a:spcPct val="100000"/>
              </a:lnSpc>
              <a:spcBef>
                <a:spcPts val="134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(335.42) 30:2.51 </a:t>
            </a:r>
            <a:r>
              <a:rPr sz="1200" dirty="0">
                <a:latin typeface="Times New Roman"/>
                <a:cs typeface="Times New Roman"/>
              </a:rPr>
              <a:t>5. </a:t>
            </a:r>
            <a:r>
              <a:rPr sz="1200" spc="-5" dirty="0">
                <a:latin typeface="Times New Roman"/>
                <a:cs typeface="Times New Roman"/>
              </a:rPr>
              <a:t>Figli Materiali</a:t>
            </a:r>
            <a:r>
              <a:rPr sz="1200" spc="-18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Ascendenti.</a:t>
            </a:r>
            <a:endParaRPr sz="1200">
              <a:latin typeface="Times New Roman"/>
              <a:cs typeface="Times New Roman"/>
            </a:endParaRPr>
          </a:p>
          <a:p>
            <a:pPr marL="495300">
              <a:lnSpc>
                <a:spcPct val="100000"/>
              </a:lnSpc>
              <a:spcBef>
                <a:spcPts val="133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(335.43) 30:2.52 </a:t>
            </a:r>
            <a:r>
              <a:rPr sz="1200" dirty="0">
                <a:latin typeface="Times New Roman"/>
                <a:cs typeface="Times New Roman"/>
              </a:rPr>
              <a:t>6. </a:t>
            </a:r>
            <a:r>
              <a:rPr sz="1200" spc="-5" dirty="0">
                <a:latin typeface="Times New Roman"/>
                <a:cs typeface="Times New Roman"/>
              </a:rPr>
              <a:t>Intermedi</a:t>
            </a:r>
            <a:r>
              <a:rPr sz="1200" spc="-1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Trasferiti.</a:t>
            </a:r>
            <a:endParaRPr sz="1200">
              <a:latin typeface="Times New Roman"/>
              <a:cs typeface="Times New Roman"/>
            </a:endParaRPr>
          </a:p>
          <a:p>
            <a:pPr marL="495300">
              <a:lnSpc>
                <a:spcPct val="100000"/>
              </a:lnSpc>
              <a:spcBef>
                <a:spcPts val="135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(335.44) 30:2.53 </a:t>
            </a:r>
            <a:r>
              <a:rPr sz="1200" dirty="0">
                <a:latin typeface="Times New Roman"/>
                <a:cs typeface="Times New Roman"/>
              </a:rPr>
              <a:t>7. </a:t>
            </a:r>
            <a:r>
              <a:rPr sz="1200" spc="-5" dirty="0">
                <a:latin typeface="Times New Roman"/>
                <a:cs typeface="Times New Roman"/>
              </a:rPr>
              <a:t>Aggiustatori</a:t>
            </a:r>
            <a:r>
              <a:rPr sz="1200" spc="-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Personalizzati.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528319" y="4388757"/>
            <a:ext cx="1925955" cy="219710"/>
          </a:xfrm>
          <a:prstGeom prst="rect">
            <a:avLst/>
          </a:prstGeom>
        </p:spPr>
        <p:txBody>
          <a:bodyPr vert="horz" wrap="square" lIns="0" tIns="2095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6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(336.1) 30:2.54 </a:t>
            </a:r>
            <a:r>
              <a:rPr sz="1200" dirty="0">
                <a:latin typeface="Times New Roman"/>
                <a:cs typeface="Times New Roman"/>
              </a:rPr>
              <a:t>C. </a:t>
            </a:r>
            <a:r>
              <a:rPr sz="1200" i="1" spc="-5" dirty="0">
                <a:latin typeface="Times New Roman"/>
                <a:cs typeface="Times New Roman"/>
              </a:rPr>
              <a:t>Figli</a:t>
            </a:r>
            <a:r>
              <a:rPr sz="1200" i="1" spc="-185" dirty="0">
                <a:latin typeface="Times New Roman"/>
                <a:cs typeface="Times New Roman"/>
              </a:rPr>
              <a:t> </a:t>
            </a:r>
            <a:r>
              <a:rPr sz="1200" i="1" spc="-5" dirty="0">
                <a:latin typeface="Times New Roman"/>
                <a:cs typeface="Times New Roman"/>
              </a:rPr>
              <a:t>Trinitizzati.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1" name="object 11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59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595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502919" y="513333"/>
            <a:ext cx="4020185" cy="37388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495300">
              <a:lnSpc>
                <a:spcPct val="100000"/>
              </a:lnSpc>
              <a:spcBef>
                <a:spcPts val="10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(336.2) 30:2.55 </a:t>
            </a:r>
            <a:r>
              <a:rPr sz="1200" dirty="0">
                <a:latin typeface="Times New Roman"/>
                <a:cs typeface="Times New Roman"/>
              </a:rPr>
              <a:t>1. </a:t>
            </a:r>
            <a:r>
              <a:rPr sz="1200" spc="-5" dirty="0">
                <a:latin typeface="Times New Roman"/>
                <a:cs typeface="Times New Roman"/>
              </a:rPr>
              <a:t>Possenti</a:t>
            </a:r>
            <a:r>
              <a:rPr sz="1200" spc="-1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Messaggeri.</a:t>
            </a:r>
            <a:endParaRPr sz="1200">
              <a:latin typeface="Times New Roman"/>
              <a:cs typeface="Times New Roman"/>
            </a:endParaRPr>
          </a:p>
          <a:p>
            <a:pPr marL="495300">
              <a:lnSpc>
                <a:spcPct val="100000"/>
              </a:lnSpc>
              <a:spcBef>
                <a:spcPts val="133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(336.3) 30:2.56 </a:t>
            </a:r>
            <a:r>
              <a:rPr sz="1200" dirty="0">
                <a:latin typeface="Times New Roman"/>
                <a:cs typeface="Times New Roman"/>
              </a:rPr>
              <a:t>2. </a:t>
            </a:r>
            <a:r>
              <a:rPr sz="1200" spc="-5" dirty="0">
                <a:latin typeface="Times New Roman"/>
                <a:cs typeface="Times New Roman"/>
              </a:rPr>
              <a:t>Elevati </a:t>
            </a:r>
            <a:r>
              <a:rPr sz="1200" dirty="0">
                <a:latin typeface="Times New Roman"/>
                <a:cs typeface="Times New Roman"/>
              </a:rPr>
              <a:t>in</a:t>
            </a:r>
            <a:r>
              <a:rPr sz="1200" spc="-1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Autorità.</a:t>
            </a:r>
            <a:endParaRPr sz="1200">
              <a:latin typeface="Times New Roman"/>
              <a:cs typeface="Times New Roman"/>
            </a:endParaRPr>
          </a:p>
          <a:p>
            <a:pPr marL="495300">
              <a:lnSpc>
                <a:spcPct val="100000"/>
              </a:lnSpc>
              <a:spcBef>
                <a:spcPts val="134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(336.4) 30:2.57 </a:t>
            </a:r>
            <a:r>
              <a:rPr sz="1200" dirty="0">
                <a:latin typeface="Times New Roman"/>
                <a:cs typeface="Times New Roman"/>
              </a:rPr>
              <a:t>3. Privi di </a:t>
            </a:r>
            <a:r>
              <a:rPr sz="1200" spc="-5" dirty="0">
                <a:latin typeface="Times New Roman"/>
                <a:cs typeface="Times New Roman"/>
              </a:rPr>
              <a:t>Nome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-1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Numero.</a:t>
            </a:r>
            <a:endParaRPr sz="1200">
              <a:latin typeface="Times New Roman"/>
              <a:cs typeface="Times New Roman"/>
            </a:endParaRPr>
          </a:p>
          <a:p>
            <a:pPr marL="495300">
              <a:lnSpc>
                <a:spcPct val="100000"/>
              </a:lnSpc>
              <a:spcBef>
                <a:spcPts val="134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(336.5) 30:2.58 </a:t>
            </a:r>
            <a:r>
              <a:rPr sz="1200" dirty="0">
                <a:latin typeface="Times New Roman"/>
                <a:cs typeface="Times New Roman"/>
              </a:rPr>
              <a:t>4. Custodi</a:t>
            </a:r>
            <a:r>
              <a:rPr sz="1200" spc="-1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Trinitizzati.</a:t>
            </a:r>
            <a:endParaRPr sz="1200">
              <a:latin typeface="Times New Roman"/>
              <a:cs typeface="Times New Roman"/>
            </a:endParaRPr>
          </a:p>
          <a:p>
            <a:pPr marL="495300">
              <a:lnSpc>
                <a:spcPct val="100000"/>
              </a:lnSpc>
              <a:spcBef>
                <a:spcPts val="133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(336.6) 30:2.59 </a:t>
            </a:r>
            <a:r>
              <a:rPr sz="1200" dirty="0">
                <a:latin typeface="Times New Roman"/>
                <a:cs typeface="Times New Roman"/>
              </a:rPr>
              <a:t>5. </a:t>
            </a:r>
            <a:r>
              <a:rPr sz="1200" spc="-5" dirty="0">
                <a:latin typeface="Times New Roman"/>
                <a:cs typeface="Times New Roman"/>
              </a:rPr>
              <a:t>Ambasciatori</a:t>
            </a:r>
            <a:r>
              <a:rPr sz="1200" spc="-18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Trinitizzati.</a:t>
            </a:r>
            <a:endParaRPr sz="1200">
              <a:latin typeface="Times New Roman"/>
              <a:cs typeface="Times New Roman"/>
            </a:endParaRPr>
          </a:p>
          <a:p>
            <a:pPr marL="495300">
              <a:lnSpc>
                <a:spcPct val="100000"/>
              </a:lnSpc>
              <a:spcBef>
                <a:spcPts val="134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(336.7) 30:2.60 </a:t>
            </a:r>
            <a:r>
              <a:rPr sz="1200" dirty="0">
                <a:latin typeface="Times New Roman"/>
                <a:cs typeface="Times New Roman"/>
              </a:rPr>
              <a:t>6. </a:t>
            </a:r>
            <a:r>
              <a:rPr sz="1200" spc="-5" dirty="0">
                <a:latin typeface="Times New Roman"/>
                <a:cs typeface="Times New Roman"/>
              </a:rPr>
              <a:t>Guardiani</a:t>
            </a:r>
            <a:r>
              <a:rPr sz="1200" spc="-1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Celesti.</a:t>
            </a:r>
            <a:endParaRPr sz="1200">
              <a:latin typeface="Times New Roman"/>
              <a:cs typeface="Times New Roman"/>
            </a:endParaRPr>
          </a:p>
          <a:p>
            <a:pPr marL="495300">
              <a:lnSpc>
                <a:spcPct val="100000"/>
              </a:lnSpc>
              <a:spcBef>
                <a:spcPts val="134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(336.8) 30:2.61 </a:t>
            </a:r>
            <a:r>
              <a:rPr sz="1200" dirty="0">
                <a:latin typeface="Times New Roman"/>
                <a:cs typeface="Times New Roman"/>
              </a:rPr>
              <a:t>7. </a:t>
            </a:r>
            <a:r>
              <a:rPr sz="1200" spc="-5" dirty="0">
                <a:latin typeface="Times New Roman"/>
                <a:cs typeface="Times New Roman"/>
              </a:rPr>
              <a:t>Assistenti dei Figli</a:t>
            </a:r>
            <a:r>
              <a:rPr sz="1200" spc="-1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Elevati.</a:t>
            </a:r>
            <a:endParaRPr sz="1200">
              <a:latin typeface="Times New Roman"/>
              <a:cs typeface="Times New Roman"/>
            </a:endParaRPr>
          </a:p>
          <a:p>
            <a:pPr marL="495300">
              <a:lnSpc>
                <a:spcPct val="100000"/>
              </a:lnSpc>
              <a:spcBef>
                <a:spcPts val="133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(336.9) 30:2.62 </a:t>
            </a:r>
            <a:r>
              <a:rPr sz="1200" dirty="0">
                <a:latin typeface="Times New Roman"/>
                <a:cs typeface="Times New Roman"/>
              </a:rPr>
              <a:t>8. </a:t>
            </a:r>
            <a:r>
              <a:rPr sz="1200" spc="-5" dirty="0">
                <a:latin typeface="Times New Roman"/>
                <a:cs typeface="Times New Roman"/>
              </a:rPr>
              <a:t>Figli </a:t>
            </a:r>
            <a:r>
              <a:rPr sz="1200" dirty="0">
                <a:latin typeface="Times New Roman"/>
                <a:cs typeface="Times New Roman"/>
              </a:rPr>
              <a:t>Trinitizzati da</a:t>
            </a:r>
            <a:r>
              <a:rPr sz="1200" spc="-1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Ascendenti.</a:t>
            </a:r>
            <a:endParaRPr sz="1200">
              <a:latin typeface="Times New Roman"/>
              <a:cs typeface="Times New Roman"/>
            </a:endParaRPr>
          </a:p>
          <a:p>
            <a:pPr marL="495300">
              <a:lnSpc>
                <a:spcPct val="100000"/>
              </a:lnSpc>
              <a:spcBef>
                <a:spcPts val="134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(336.10) 30:2.63 </a:t>
            </a:r>
            <a:r>
              <a:rPr sz="1200" dirty="0">
                <a:latin typeface="Times New Roman"/>
                <a:cs typeface="Times New Roman"/>
              </a:rPr>
              <a:t>9. </a:t>
            </a:r>
            <a:r>
              <a:rPr sz="1200" spc="-5" dirty="0">
                <a:latin typeface="Times New Roman"/>
                <a:cs typeface="Times New Roman"/>
              </a:rPr>
              <a:t>Figli Trinitizzati del</a:t>
            </a:r>
            <a:r>
              <a:rPr sz="1200" spc="-1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Paradiso-Havona.</a:t>
            </a:r>
            <a:endParaRPr sz="1200">
              <a:latin typeface="Times New Roman"/>
              <a:cs typeface="Times New Roman"/>
            </a:endParaRPr>
          </a:p>
          <a:p>
            <a:pPr marL="495300">
              <a:lnSpc>
                <a:spcPct val="100000"/>
              </a:lnSpc>
              <a:spcBef>
                <a:spcPts val="133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(336.11) 30:2.64 </a:t>
            </a:r>
            <a:r>
              <a:rPr sz="1200" dirty="0">
                <a:latin typeface="Times New Roman"/>
                <a:cs typeface="Times New Roman"/>
              </a:rPr>
              <a:t>10. </a:t>
            </a:r>
            <a:r>
              <a:rPr sz="1200" spc="-5" dirty="0">
                <a:latin typeface="Times New Roman"/>
                <a:cs typeface="Times New Roman"/>
              </a:rPr>
              <a:t>Figli Trinitizzati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-1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Destino.</a:t>
            </a:r>
            <a:endParaRPr sz="1200">
              <a:latin typeface="Times New Roman"/>
              <a:cs typeface="Times New Roman"/>
            </a:endParaRPr>
          </a:p>
          <a:p>
            <a:pPr marL="38100">
              <a:lnSpc>
                <a:spcPct val="100000"/>
              </a:lnSpc>
              <a:spcBef>
                <a:spcPts val="135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(336.12) 30:2.65 </a:t>
            </a:r>
            <a:r>
              <a:rPr sz="1200" spc="-5" dirty="0">
                <a:latin typeface="Times New Roman"/>
                <a:cs typeface="Times New Roman"/>
              </a:rPr>
              <a:t>V. </a:t>
            </a:r>
            <a:r>
              <a:rPr sz="1200" i="1" spc="-5" dirty="0">
                <a:latin typeface="Times New Roman"/>
                <a:cs typeface="Times New Roman"/>
              </a:rPr>
              <a:t>LE PERSONALITÀ DELLO SPIRITO</a:t>
            </a:r>
            <a:r>
              <a:rPr sz="1200" i="1" spc="-110" dirty="0">
                <a:latin typeface="Times New Roman"/>
                <a:cs typeface="Times New Roman"/>
              </a:rPr>
              <a:t> </a:t>
            </a:r>
            <a:r>
              <a:rPr sz="1200" i="1" spc="-5" dirty="0">
                <a:latin typeface="Times New Roman"/>
                <a:cs typeface="Times New Roman"/>
              </a:rPr>
              <a:t>INFINITO.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528319" y="4388757"/>
            <a:ext cx="3589020" cy="219710"/>
          </a:xfrm>
          <a:prstGeom prst="rect">
            <a:avLst/>
          </a:prstGeom>
        </p:spPr>
        <p:txBody>
          <a:bodyPr vert="horz" wrap="square" lIns="0" tIns="2095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6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(336.13) 30:2.66 </a:t>
            </a:r>
            <a:r>
              <a:rPr sz="1200" spc="-5" dirty="0">
                <a:latin typeface="Times New Roman"/>
                <a:cs typeface="Times New Roman"/>
              </a:rPr>
              <a:t>A. </a:t>
            </a:r>
            <a:r>
              <a:rPr sz="1200" i="1" spc="-5" dirty="0">
                <a:latin typeface="Times New Roman"/>
                <a:cs typeface="Times New Roman"/>
              </a:rPr>
              <a:t>Personalità Superiori </a:t>
            </a:r>
            <a:r>
              <a:rPr sz="1200" i="1" dirty="0">
                <a:latin typeface="Times New Roman"/>
                <a:cs typeface="Times New Roman"/>
              </a:rPr>
              <a:t>dello Spirito</a:t>
            </a:r>
            <a:r>
              <a:rPr sz="1200" i="1" spc="-16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Infinito.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1" name="object 11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59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596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502919" y="513333"/>
            <a:ext cx="3662679" cy="37388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495300">
              <a:lnSpc>
                <a:spcPct val="100000"/>
              </a:lnSpc>
              <a:spcBef>
                <a:spcPts val="10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(336.14) 30:2.67 </a:t>
            </a:r>
            <a:r>
              <a:rPr sz="1200" dirty="0">
                <a:latin typeface="Times New Roman"/>
                <a:cs typeface="Times New Roman"/>
              </a:rPr>
              <a:t>1. </a:t>
            </a:r>
            <a:r>
              <a:rPr sz="1200" spc="-5" dirty="0">
                <a:latin typeface="Times New Roman"/>
                <a:cs typeface="Times New Roman"/>
              </a:rPr>
              <a:t>Messaggeri</a:t>
            </a:r>
            <a:r>
              <a:rPr sz="1200" spc="-1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Solitari.</a:t>
            </a:r>
            <a:endParaRPr sz="1200">
              <a:latin typeface="Times New Roman"/>
              <a:cs typeface="Times New Roman"/>
            </a:endParaRPr>
          </a:p>
          <a:p>
            <a:pPr marL="495300">
              <a:lnSpc>
                <a:spcPct val="100000"/>
              </a:lnSpc>
              <a:spcBef>
                <a:spcPts val="133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(336.15) 30:2.68 </a:t>
            </a:r>
            <a:r>
              <a:rPr sz="1200" dirty="0">
                <a:latin typeface="Times New Roman"/>
                <a:cs typeface="Times New Roman"/>
              </a:rPr>
              <a:t>2. </a:t>
            </a:r>
            <a:r>
              <a:rPr sz="1200" spc="-5" dirty="0">
                <a:latin typeface="Times New Roman"/>
                <a:cs typeface="Times New Roman"/>
              </a:rPr>
              <a:t>Supervisori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Circuiti</a:t>
            </a:r>
            <a:r>
              <a:rPr sz="1200" spc="-1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Universali.</a:t>
            </a:r>
            <a:endParaRPr sz="1200">
              <a:latin typeface="Times New Roman"/>
              <a:cs typeface="Times New Roman"/>
            </a:endParaRPr>
          </a:p>
          <a:p>
            <a:pPr marL="495300">
              <a:lnSpc>
                <a:spcPct val="100000"/>
              </a:lnSpc>
              <a:spcBef>
                <a:spcPts val="134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(336.16) 30:2.69 </a:t>
            </a:r>
            <a:r>
              <a:rPr sz="1200" dirty="0">
                <a:latin typeface="Times New Roman"/>
                <a:cs typeface="Times New Roman"/>
              </a:rPr>
              <a:t>3. </a:t>
            </a:r>
            <a:r>
              <a:rPr sz="1200" spc="-5" dirty="0">
                <a:latin typeface="Times New Roman"/>
                <a:cs typeface="Times New Roman"/>
              </a:rPr>
              <a:t>Direttori di</a:t>
            </a:r>
            <a:r>
              <a:rPr sz="1200" spc="-1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Censimento.</a:t>
            </a:r>
            <a:endParaRPr sz="1200">
              <a:latin typeface="Times New Roman"/>
              <a:cs typeface="Times New Roman"/>
            </a:endParaRPr>
          </a:p>
          <a:p>
            <a:pPr marL="495300">
              <a:lnSpc>
                <a:spcPct val="100000"/>
              </a:lnSpc>
              <a:spcBef>
                <a:spcPts val="134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(336.17) 30:2.70 </a:t>
            </a:r>
            <a:r>
              <a:rPr sz="1200" dirty="0">
                <a:latin typeface="Times New Roman"/>
                <a:cs typeface="Times New Roman"/>
              </a:rPr>
              <a:t>4. </a:t>
            </a:r>
            <a:r>
              <a:rPr sz="1200" spc="-5" dirty="0">
                <a:latin typeface="Times New Roman"/>
                <a:cs typeface="Times New Roman"/>
              </a:rPr>
              <a:t>Aiuti Personali dello </a:t>
            </a:r>
            <a:r>
              <a:rPr sz="1200" dirty="0">
                <a:latin typeface="Times New Roman"/>
                <a:cs typeface="Times New Roman"/>
              </a:rPr>
              <a:t>Spirito</a:t>
            </a:r>
            <a:r>
              <a:rPr sz="1200" spc="-1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Infinito.</a:t>
            </a:r>
            <a:endParaRPr sz="1200">
              <a:latin typeface="Times New Roman"/>
              <a:cs typeface="Times New Roman"/>
            </a:endParaRPr>
          </a:p>
          <a:p>
            <a:pPr marL="495300">
              <a:lnSpc>
                <a:spcPct val="100000"/>
              </a:lnSpc>
              <a:spcBef>
                <a:spcPts val="133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(336.18) 30:2.71 </a:t>
            </a:r>
            <a:r>
              <a:rPr sz="1200" dirty="0">
                <a:latin typeface="Times New Roman"/>
                <a:cs typeface="Times New Roman"/>
              </a:rPr>
              <a:t>5. </a:t>
            </a:r>
            <a:r>
              <a:rPr sz="1200" spc="-5" dirty="0">
                <a:latin typeface="Times New Roman"/>
                <a:cs typeface="Times New Roman"/>
              </a:rPr>
              <a:t>Ispettori</a:t>
            </a:r>
            <a:r>
              <a:rPr sz="1200" spc="-1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Associati.</a:t>
            </a:r>
            <a:endParaRPr sz="1200">
              <a:latin typeface="Times New Roman"/>
              <a:cs typeface="Times New Roman"/>
            </a:endParaRPr>
          </a:p>
          <a:p>
            <a:pPr marL="495300">
              <a:lnSpc>
                <a:spcPct val="100000"/>
              </a:lnSpc>
              <a:spcBef>
                <a:spcPts val="134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(336.19)  30:2.72  </a:t>
            </a:r>
            <a:r>
              <a:rPr sz="1200" dirty="0">
                <a:latin typeface="Times New Roman"/>
                <a:cs typeface="Times New Roman"/>
              </a:rPr>
              <a:t>6. </a:t>
            </a:r>
            <a:r>
              <a:rPr sz="1200" spc="-5" dirty="0">
                <a:latin typeface="Times New Roman"/>
                <a:cs typeface="Times New Roman"/>
              </a:rPr>
              <a:t>Sentinelle</a:t>
            </a:r>
            <a:r>
              <a:rPr sz="1200" spc="-1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Incaricate.</a:t>
            </a:r>
            <a:endParaRPr sz="1200">
              <a:latin typeface="Times New Roman"/>
              <a:cs typeface="Times New Roman"/>
            </a:endParaRPr>
          </a:p>
          <a:p>
            <a:pPr marL="495300">
              <a:lnSpc>
                <a:spcPct val="100000"/>
              </a:lnSpc>
              <a:spcBef>
                <a:spcPts val="134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(336.20)  30:2.73  </a:t>
            </a:r>
            <a:r>
              <a:rPr sz="1200" dirty="0">
                <a:latin typeface="Times New Roman"/>
                <a:cs typeface="Times New Roman"/>
              </a:rPr>
              <a:t>7. Guide </a:t>
            </a:r>
            <a:r>
              <a:rPr sz="1200" spc="-5" dirty="0">
                <a:latin typeface="Times New Roman"/>
                <a:cs typeface="Times New Roman"/>
              </a:rPr>
              <a:t>dei</a:t>
            </a:r>
            <a:r>
              <a:rPr sz="1200" spc="-204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Diplomati.</a:t>
            </a:r>
            <a:endParaRPr sz="1200">
              <a:latin typeface="Times New Roman"/>
              <a:cs typeface="Times New Roman"/>
            </a:endParaRPr>
          </a:p>
          <a:p>
            <a:pPr marL="38100">
              <a:lnSpc>
                <a:spcPct val="100000"/>
              </a:lnSpc>
              <a:spcBef>
                <a:spcPts val="133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(336.21) 30:2.74 </a:t>
            </a:r>
            <a:r>
              <a:rPr sz="1200" spc="-5" dirty="0">
                <a:latin typeface="Times New Roman"/>
                <a:cs typeface="Times New Roman"/>
              </a:rPr>
              <a:t>B. </a:t>
            </a:r>
            <a:r>
              <a:rPr sz="1200" i="1" spc="-5" dirty="0">
                <a:latin typeface="Times New Roman"/>
                <a:cs typeface="Times New Roman"/>
              </a:rPr>
              <a:t>Le Schiere dei Messaggeri </a:t>
            </a:r>
            <a:r>
              <a:rPr sz="1200" i="1" dirty="0">
                <a:latin typeface="Times New Roman"/>
                <a:cs typeface="Times New Roman"/>
              </a:rPr>
              <a:t>dello</a:t>
            </a:r>
            <a:r>
              <a:rPr sz="1200" i="1" spc="-15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Spazio.</a:t>
            </a:r>
            <a:endParaRPr sz="1200">
              <a:latin typeface="Times New Roman"/>
              <a:cs typeface="Times New Roman"/>
            </a:endParaRPr>
          </a:p>
          <a:p>
            <a:pPr marL="495300">
              <a:lnSpc>
                <a:spcPct val="100000"/>
              </a:lnSpc>
              <a:spcBef>
                <a:spcPts val="134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(336.22) 30:2.75 </a:t>
            </a:r>
            <a:r>
              <a:rPr sz="1200" dirty="0">
                <a:latin typeface="Times New Roman"/>
                <a:cs typeface="Times New Roman"/>
              </a:rPr>
              <a:t>1. </a:t>
            </a:r>
            <a:r>
              <a:rPr sz="1200" spc="-5" dirty="0">
                <a:latin typeface="Times New Roman"/>
                <a:cs typeface="Times New Roman"/>
              </a:rPr>
              <a:t>Servitali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-2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Havona.</a:t>
            </a:r>
            <a:endParaRPr sz="1200">
              <a:latin typeface="Times New Roman"/>
              <a:cs typeface="Times New Roman"/>
            </a:endParaRPr>
          </a:p>
          <a:p>
            <a:pPr marL="495300">
              <a:lnSpc>
                <a:spcPct val="100000"/>
              </a:lnSpc>
              <a:spcBef>
                <a:spcPts val="133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(336.23) 30:2.76 </a:t>
            </a:r>
            <a:r>
              <a:rPr sz="1200" dirty="0">
                <a:latin typeface="Times New Roman"/>
                <a:cs typeface="Times New Roman"/>
              </a:rPr>
              <a:t>2. </a:t>
            </a:r>
            <a:r>
              <a:rPr sz="1200" spc="-5" dirty="0">
                <a:latin typeface="Times New Roman"/>
                <a:cs typeface="Times New Roman"/>
              </a:rPr>
              <a:t>Conciliatori</a:t>
            </a:r>
            <a:r>
              <a:rPr sz="1200" spc="-204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Universali.</a:t>
            </a:r>
            <a:endParaRPr sz="1200">
              <a:latin typeface="Times New Roman"/>
              <a:cs typeface="Times New Roman"/>
            </a:endParaRPr>
          </a:p>
          <a:p>
            <a:pPr marL="495300">
              <a:lnSpc>
                <a:spcPct val="100000"/>
              </a:lnSpc>
              <a:spcBef>
                <a:spcPts val="135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(336.24) 30:2.77 </a:t>
            </a:r>
            <a:r>
              <a:rPr sz="1200" dirty="0">
                <a:latin typeface="Times New Roman"/>
                <a:cs typeface="Times New Roman"/>
              </a:rPr>
              <a:t>3. </a:t>
            </a:r>
            <a:r>
              <a:rPr sz="1200" spc="-5" dirty="0">
                <a:latin typeface="Times New Roman"/>
                <a:cs typeface="Times New Roman"/>
              </a:rPr>
              <a:t>Consiglieri</a:t>
            </a:r>
            <a:r>
              <a:rPr sz="1200" spc="-204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Tecnici.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985824" y="4388757"/>
            <a:ext cx="2985135" cy="219710"/>
          </a:xfrm>
          <a:prstGeom prst="rect">
            <a:avLst/>
          </a:prstGeom>
        </p:spPr>
        <p:txBody>
          <a:bodyPr vert="horz" wrap="square" lIns="0" tIns="2095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6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(336.25) 30:2.78 </a:t>
            </a:r>
            <a:r>
              <a:rPr sz="1200" dirty="0">
                <a:latin typeface="Times New Roman"/>
                <a:cs typeface="Times New Roman"/>
              </a:rPr>
              <a:t>4. Custodi </a:t>
            </a:r>
            <a:r>
              <a:rPr sz="1200" spc="-10" dirty="0">
                <a:latin typeface="Times New Roman"/>
                <a:cs typeface="Times New Roman"/>
              </a:rPr>
              <a:t>degli </a:t>
            </a:r>
            <a:r>
              <a:rPr sz="1200" spc="-5" dirty="0">
                <a:latin typeface="Times New Roman"/>
                <a:cs typeface="Times New Roman"/>
              </a:rPr>
              <a:t>Archivi </a:t>
            </a:r>
            <a:r>
              <a:rPr sz="1200" dirty="0">
                <a:latin typeface="Times New Roman"/>
                <a:cs typeface="Times New Roman"/>
              </a:rPr>
              <a:t>in</a:t>
            </a:r>
            <a:r>
              <a:rPr sz="1200" spc="-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Paradiso.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1" name="object 11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59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597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502919" y="513333"/>
            <a:ext cx="2794635" cy="366902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495300">
              <a:lnSpc>
                <a:spcPct val="100000"/>
              </a:lnSpc>
              <a:spcBef>
                <a:spcPts val="10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(336.26) 30:2.79 </a:t>
            </a:r>
            <a:r>
              <a:rPr sz="1200" dirty="0">
                <a:latin typeface="Times New Roman"/>
                <a:cs typeface="Times New Roman"/>
              </a:rPr>
              <a:t>5. </a:t>
            </a:r>
            <a:r>
              <a:rPr sz="1200" spc="-5" dirty="0">
                <a:latin typeface="Times New Roman"/>
                <a:cs typeface="Times New Roman"/>
              </a:rPr>
              <a:t>Archivisti</a:t>
            </a:r>
            <a:r>
              <a:rPr sz="1200" spc="-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Celesti.</a:t>
            </a:r>
            <a:endParaRPr sz="1200">
              <a:latin typeface="Times New Roman"/>
              <a:cs typeface="Times New Roman"/>
            </a:endParaRPr>
          </a:p>
          <a:p>
            <a:pPr marL="495300">
              <a:lnSpc>
                <a:spcPct val="100000"/>
              </a:lnSpc>
              <a:spcBef>
                <a:spcPts val="133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(336.27)  30:2.80  </a:t>
            </a:r>
            <a:r>
              <a:rPr sz="1200" dirty="0">
                <a:latin typeface="Times New Roman"/>
                <a:cs typeface="Times New Roman"/>
              </a:rPr>
              <a:t>6. </a:t>
            </a:r>
            <a:r>
              <a:rPr sz="1200" spc="-5" dirty="0">
                <a:latin typeface="Times New Roman"/>
                <a:cs typeface="Times New Roman"/>
              </a:rPr>
              <a:t>Compagni</a:t>
            </a:r>
            <a:r>
              <a:rPr sz="1200" spc="-18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Morontiali.</a:t>
            </a:r>
            <a:endParaRPr sz="1200">
              <a:latin typeface="Times New Roman"/>
              <a:cs typeface="Times New Roman"/>
            </a:endParaRPr>
          </a:p>
          <a:p>
            <a:pPr marL="495300">
              <a:lnSpc>
                <a:spcPct val="100000"/>
              </a:lnSpc>
              <a:spcBef>
                <a:spcPts val="134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(336.28)  30:2.81  </a:t>
            </a:r>
            <a:r>
              <a:rPr sz="1200" dirty="0">
                <a:latin typeface="Times New Roman"/>
                <a:cs typeface="Times New Roman"/>
              </a:rPr>
              <a:t>7. </a:t>
            </a:r>
            <a:r>
              <a:rPr sz="1200" spc="-5" dirty="0">
                <a:latin typeface="Times New Roman"/>
                <a:cs typeface="Times New Roman"/>
              </a:rPr>
              <a:t>Compagni</a:t>
            </a:r>
            <a:r>
              <a:rPr sz="1200" spc="-1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Paradisiaci.</a:t>
            </a:r>
            <a:endParaRPr sz="1200">
              <a:latin typeface="Times New Roman"/>
              <a:cs typeface="Times New Roman"/>
            </a:endParaRPr>
          </a:p>
          <a:p>
            <a:pPr marR="657860" algn="r">
              <a:lnSpc>
                <a:spcPct val="100000"/>
              </a:lnSpc>
              <a:spcBef>
                <a:spcPts val="134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(336.29) 30:2.82  </a:t>
            </a:r>
            <a:r>
              <a:rPr sz="1200" dirty="0">
                <a:latin typeface="Times New Roman"/>
                <a:cs typeface="Times New Roman"/>
              </a:rPr>
              <a:t>C. </a:t>
            </a:r>
            <a:r>
              <a:rPr sz="1200" i="1" spc="-5" dirty="0">
                <a:latin typeface="Times New Roman"/>
                <a:cs typeface="Times New Roman"/>
              </a:rPr>
              <a:t>Gli Spiriti</a:t>
            </a:r>
            <a:r>
              <a:rPr sz="1200" i="1" spc="-2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Tutelari.</a:t>
            </a:r>
            <a:endParaRPr sz="1200">
              <a:latin typeface="Times New Roman"/>
              <a:cs typeface="Times New Roman"/>
            </a:endParaRPr>
          </a:p>
          <a:p>
            <a:pPr marR="659130" algn="r">
              <a:lnSpc>
                <a:spcPct val="100000"/>
              </a:lnSpc>
              <a:spcBef>
                <a:spcPts val="780"/>
              </a:spcBef>
            </a:pPr>
            <a:r>
              <a:rPr sz="800" spc="-5" dirty="0">
                <a:latin typeface="Times New Roman"/>
                <a:cs typeface="Times New Roman"/>
              </a:rPr>
              <a:t>(336.30)  30:2.83  </a:t>
            </a:r>
            <a:r>
              <a:rPr sz="1800" baseline="-25462" dirty="0">
                <a:latin typeface="Times New Roman"/>
                <a:cs typeface="Times New Roman"/>
              </a:rPr>
              <a:t>1.</a:t>
            </a:r>
            <a:r>
              <a:rPr sz="1800" spc="-322" baseline="-25462" dirty="0">
                <a:latin typeface="Times New Roman"/>
                <a:cs typeface="Times New Roman"/>
              </a:rPr>
              <a:t> </a:t>
            </a:r>
            <a:r>
              <a:rPr sz="1800" spc="-7" baseline="-25462" dirty="0">
                <a:latin typeface="Times New Roman"/>
                <a:cs typeface="Times New Roman"/>
              </a:rPr>
              <a:t>Supernafini.</a:t>
            </a:r>
            <a:endParaRPr sz="1800" baseline="-25462">
              <a:latin typeface="Times New Roman"/>
              <a:cs typeface="Times New Roman"/>
            </a:endParaRPr>
          </a:p>
          <a:p>
            <a:pPr marR="718185" algn="r">
              <a:lnSpc>
                <a:spcPct val="100000"/>
              </a:lnSpc>
              <a:spcBef>
                <a:spcPts val="1345"/>
              </a:spcBef>
            </a:pPr>
            <a:r>
              <a:rPr sz="800" spc="-5" dirty="0">
                <a:latin typeface="Times New Roman"/>
                <a:cs typeface="Times New Roman"/>
              </a:rPr>
              <a:t>(336.31) 30:2.84 </a:t>
            </a:r>
            <a:r>
              <a:rPr sz="1800" baseline="-25462" dirty="0">
                <a:latin typeface="Times New Roman"/>
                <a:cs typeface="Times New Roman"/>
              </a:rPr>
              <a:t>2.</a:t>
            </a:r>
            <a:r>
              <a:rPr sz="1800" spc="-315" baseline="-25462" dirty="0">
                <a:latin typeface="Times New Roman"/>
                <a:cs typeface="Times New Roman"/>
              </a:rPr>
              <a:t> </a:t>
            </a:r>
            <a:r>
              <a:rPr sz="1800" spc="-7" baseline="-25462" dirty="0">
                <a:latin typeface="Times New Roman"/>
                <a:cs typeface="Times New Roman"/>
              </a:rPr>
              <a:t>Seconafini.</a:t>
            </a:r>
            <a:endParaRPr sz="1800" baseline="-25462">
              <a:latin typeface="Times New Roman"/>
              <a:cs typeface="Times New Roman"/>
            </a:endParaRPr>
          </a:p>
          <a:p>
            <a:pPr marL="495300">
              <a:lnSpc>
                <a:spcPct val="100000"/>
              </a:lnSpc>
              <a:spcBef>
                <a:spcPts val="1345"/>
              </a:spcBef>
            </a:pPr>
            <a:r>
              <a:rPr sz="800" spc="-5" dirty="0">
                <a:latin typeface="Times New Roman"/>
                <a:cs typeface="Times New Roman"/>
              </a:rPr>
              <a:t>(336.32)  30:2.85  </a:t>
            </a:r>
            <a:r>
              <a:rPr sz="1800" baseline="-25462" dirty="0">
                <a:latin typeface="Times New Roman"/>
                <a:cs typeface="Times New Roman"/>
              </a:rPr>
              <a:t>3.</a:t>
            </a:r>
            <a:r>
              <a:rPr sz="1800" spc="-315" baseline="-25462" dirty="0">
                <a:latin typeface="Times New Roman"/>
                <a:cs typeface="Times New Roman"/>
              </a:rPr>
              <a:t> </a:t>
            </a:r>
            <a:r>
              <a:rPr sz="1800" spc="-7" baseline="-25462" dirty="0">
                <a:latin typeface="Times New Roman"/>
                <a:cs typeface="Times New Roman"/>
              </a:rPr>
              <a:t>Terziafini.</a:t>
            </a:r>
            <a:endParaRPr sz="1800" baseline="-25462">
              <a:latin typeface="Times New Roman"/>
              <a:cs typeface="Times New Roman"/>
            </a:endParaRPr>
          </a:p>
          <a:p>
            <a:pPr marL="495300">
              <a:lnSpc>
                <a:spcPct val="100000"/>
              </a:lnSpc>
              <a:spcBef>
                <a:spcPts val="1335"/>
              </a:spcBef>
            </a:pPr>
            <a:r>
              <a:rPr sz="800" spc="-5" dirty="0">
                <a:latin typeface="Times New Roman"/>
                <a:cs typeface="Times New Roman"/>
              </a:rPr>
              <a:t>(336.33)  30:2.86  </a:t>
            </a:r>
            <a:r>
              <a:rPr sz="1800" baseline="-25462" dirty="0">
                <a:latin typeface="Times New Roman"/>
                <a:cs typeface="Times New Roman"/>
              </a:rPr>
              <a:t>4.</a:t>
            </a:r>
            <a:r>
              <a:rPr sz="1800" spc="-300" baseline="-25462" dirty="0">
                <a:latin typeface="Times New Roman"/>
                <a:cs typeface="Times New Roman"/>
              </a:rPr>
              <a:t> </a:t>
            </a:r>
            <a:r>
              <a:rPr sz="1800" spc="-7" baseline="-25462" dirty="0">
                <a:latin typeface="Times New Roman"/>
                <a:cs typeface="Times New Roman"/>
              </a:rPr>
              <a:t>Onniafini.</a:t>
            </a:r>
            <a:endParaRPr sz="1800" baseline="-25462">
              <a:latin typeface="Times New Roman"/>
              <a:cs typeface="Times New Roman"/>
            </a:endParaRPr>
          </a:p>
          <a:p>
            <a:pPr marL="495300">
              <a:lnSpc>
                <a:spcPct val="100000"/>
              </a:lnSpc>
              <a:spcBef>
                <a:spcPts val="1345"/>
              </a:spcBef>
            </a:pPr>
            <a:r>
              <a:rPr sz="800" spc="-5" dirty="0">
                <a:latin typeface="Times New Roman"/>
                <a:cs typeface="Times New Roman"/>
              </a:rPr>
              <a:t>(336.34) 30:2.87 </a:t>
            </a:r>
            <a:r>
              <a:rPr sz="1800" baseline="-25462" dirty="0">
                <a:latin typeface="Times New Roman"/>
                <a:cs typeface="Times New Roman"/>
              </a:rPr>
              <a:t>5.</a:t>
            </a:r>
            <a:r>
              <a:rPr sz="1800" spc="-322" baseline="-25462" dirty="0">
                <a:latin typeface="Times New Roman"/>
                <a:cs typeface="Times New Roman"/>
              </a:rPr>
              <a:t> </a:t>
            </a:r>
            <a:r>
              <a:rPr sz="1800" spc="-7" baseline="-25462" dirty="0">
                <a:latin typeface="Times New Roman"/>
                <a:cs typeface="Times New Roman"/>
              </a:rPr>
              <a:t>Serafini.</a:t>
            </a:r>
            <a:endParaRPr sz="1800" baseline="-25462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600">
              <a:latin typeface="Times New Roman"/>
              <a:cs typeface="Times New Roman"/>
            </a:endParaRPr>
          </a:p>
          <a:p>
            <a:pPr marL="495300">
              <a:lnSpc>
                <a:spcPct val="1000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(336.35) 30:2.88 </a:t>
            </a:r>
            <a:r>
              <a:rPr sz="1200" dirty="0">
                <a:latin typeface="Times New Roman"/>
                <a:cs typeface="Times New Roman"/>
              </a:rPr>
              <a:t>6. </a:t>
            </a:r>
            <a:r>
              <a:rPr sz="1200" spc="-5" dirty="0">
                <a:latin typeface="Times New Roman"/>
                <a:cs typeface="Times New Roman"/>
              </a:rPr>
              <a:t>Cherubini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-1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Sanobini.</a:t>
            </a:r>
            <a:endParaRPr sz="1200">
              <a:latin typeface="Times New Roman"/>
              <a:cs typeface="Times New Roman"/>
            </a:endParaRPr>
          </a:p>
          <a:p>
            <a:pPr marL="495300">
              <a:lnSpc>
                <a:spcPct val="100000"/>
              </a:lnSpc>
              <a:spcBef>
                <a:spcPts val="795"/>
              </a:spcBef>
            </a:pPr>
            <a:r>
              <a:rPr sz="800" spc="-5" dirty="0">
                <a:latin typeface="Times New Roman"/>
                <a:cs typeface="Times New Roman"/>
              </a:rPr>
              <a:t>(336.36) 30:2.89 </a:t>
            </a:r>
            <a:r>
              <a:rPr sz="1800" baseline="-25462" dirty="0">
                <a:latin typeface="Times New Roman"/>
                <a:cs typeface="Times New Roman"/>
              </a:rPr>
              <a:t>7.</a:t>
            </a:r>
            <a:r>
              <a:rPr sz="1800" spc="-292" baseline="-25462" dirty="0">
                <a:latin typeface="Times New Roman"/>
                <a:cs typeface="Times New Roman"/>
              </a:rPr>
              <a:t> </a:t>
            </a:r>
            <a:r>
              <a:rPr sz="1800" spc="-7" baseline="-25462" dirty="0">
                <a:latin typeface="Times New Roman"/>
                <a:cs typeface="Times New Roman"/>
              </a:rPr>
              <a:t>Intermedi.</a:t>
            </a:r>
            <a:endParaRPr sz="1800" baseline="-25462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528319" y="4388757"/>
            <a:ext cx="3621404" cy="219710"/>
          </a:xfrm>
          <a:prstGeom prst="rect">
            <a:avLst/>
          </a:prstGeom>
        </p:spPr>
        <p:txBody>
          <a:bodyPr vert="horz" wrap="square" lIns="0" tIns="2095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6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(336.37) 30:2.90 </a:t>
            </a:r>
            <a:r>
              <a:rPr sz="1200" spc="-15" dirty="0">
                <a:latin typeface="Times New Roman"/>
                <a:cs typeface="Times New Roman"/>
              </a:rPr>
              <a:t>VI. </a:t>
            </a:r>
            <a:r>
              <a:rPr sz="1200" i="1" dirty="0">
                <a:latin typeface="Times New Roman"/>
                <a:cs typeface="Times New Roman"/>
              </a:rPr>
              <a:t>I </a:t>
            </a:r>
            <a:r>
              <a:rPr sz="1200" i="1" spc="-5" dirty="0">
                <a:latin typeface="Times New Roman"/>
                <a:cs typeface="Times New Roman"/>
              </a:rPr>
              <a:t>DIRETTORI DI </a:t>
            </a:r>
            <a:r>
              <a:rPr sz="1200" i="1" dirty="0">
                <a:latin typeface="Times New Roman"/>
                <a:cs typeface="Times New Roman"/>
              </a:rPr>
              <a:t>POTERE</a:t>
            </a:r>
            <a:r>
              <a:rPr sz="1200" i="1" spc="-135" dirty="0">
                <a:latin typeface="Times New Roman"/>
                <a:cs typeface="Times New Roman"/>
              </a:rPr>
              <a:t> </a:t>
            </a:r>
            <a:r>
              <a:rPr sz="1200" i="1" spc="-5" dirty="0">
                <a:latin typeface="Times New Roman"/>
                <a:cs typeface="Times New Roman"/>
              </a:rPr>
              <a:t>D’UNIVERSO.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1" name="object 11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59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598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502919" y="513333"/>
            <a:ext cx="3355340" cy="37388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(336.38) 30:2.91 </a:t>
            </a:r>
            <a:r>
              <a:rPr sz="1200" spc="-5" dirty="0">
                <a:latin typeface="Times New Roman"/>
                <a:cs typeface="Times New Roman"/>
              </a:rPr>
              <a:t>A. </a:t>
            </a:r>
            <a:r>
              <a:rPr sz="1200" i="1" dirty="0">
                <a:latin typeface="Times New Roman"/>
                <a:cs typeface="Times New Roman"/>
              </a:rPr>
              <a:t>I </a:t>
            </a:r>
            <a:r>
              <a:rPr sz="1200" i="1" spc="-5" dirty="0">
                <a:latin typeface="Times New Roman"/>
                <a:cs typeface="Times New Roman"/>
              </a:rPr>
              <a:t>Sette Direttori Supremi </a:t>
            </a:r>
            <a:r>
              <a:rPr sz="1200" i="1" dirty="0">
                <a:latin typeface="Times New Roman"/>
                <a:cs typeface="Times New Roman"/>
              </a:rPr>
              <a:t>di</a:t>
            </a:r>
            <a:r>
              <a:rPr sz="1200" i="1" spc="-155" dirty="0">
                <a:latin typeface="Times New Roman"/>
                <a:cs typeface="Times New Roman"/>
              </a:rPr>
              <a:t> </a:t>
            </a:r>
            <a:r>
              <a:rPr sz="1200" i="1" spc="-5" dirty="0">
                <a:latin typeface="Times New Roman"/>
                <a:cs typeface="Times New Roman"/>
              </a:rPr>
              <a:t>Potere.</a:t>
            </a:r>
            <a:endParaRPr sz="1200">
              <a:latin typeface="Times New Roman"/>
              <a:cs typeface="Times New Roman"/>
            </a:endParaRPr>
          </a:p>
          <a:p>
            <a:pPr marL="38100">
              <a:lnSpc>
                <a:spcPct val="100000"/>
              </a:lnSpc>
              <a:spcBef>
                <a:spcPts val="133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(336.39) 30:2.92 </a:t>
            </a:r>
            <a:r>
              <a:rPr sz="1200" spc="-5" dirty="0">
                <a:latin typeface="Times New Roman"/>
                <a:cs typeface="Times New Roman"/>
              </a:rPr>
              <a:t>B. </a:t>
            </a:r>
            <a:r>
              <a:rPr sz="1200" i="1" dirty="0">
                <a:latin typeface="Times New Roman"/>
                <a:cs typeface="Times New Roman"/>
              </a:rPr>
              <a:t>I </a:t>
            </a:r>
            <a:r>
              <a:rPr sz="1200" i="1" spc="-5" dirty="0">
                <a:latin typeface="Times New Roman"/>
                <a:cs typeface="Times New Roman"/>
              </a:rPr>
              <a:t>Centri Supremi </a:t>
            </a:r>
            <a:r>
              <a:rPr sz="1200" i="1" dirty="0">
                <a:latin typeface="Times New Roman"/>
                <a:cs typeface="Times New Roman"/>
              </a:rPr>
              <a:t>di</a:t>
            </a:r>
            <a:r>
              <a:rPr sz="1200" i="1" spc="-170" dirty="0">
                <a:latin typeface="Times New Roman"/>
                <a:cs typeface="Times New Roman"/>
              </a:rPr>
              <a:t> </a:t>
            </a:r>
            <a:r>
              <a:rPr sz="1200" i="1" spc="-5" dirty="0">
                <a:latin typeface="Times New Roman"/>
                <a:cs typeface="Times New Roman"/>
              </a:rPr>
              <a:t>Potere.</a:t>
            </a:r>
            <a:endParaRPr sz="1200">
              <a:latin typeface="Times New Roman"/>
              <a:cs typeface="Times New Roman"/>
            </a:endParaRPr>
          </a:p>
          <a:p>
            <a:pPr marL="495300">
              <a:lnSpc>
                <a:spcPct val="100000"/>
              </a:lnSpc>
              <a:spcBef>
                <a:spcPts val="134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(336.40) 30:2.93 </a:t>
            </a:r>
            <a:r>
              <a:rPr sz="1200" dirty="0">
                <a:latin typeface="Times New Roman"/>
                <a:cs typeface="Times New Roman"/>
              </a:rPr>
              <a:t>1. </a:t>
            </a:r>
            <a:r>
              <a:rPr sz="1200" spc="-5" dirty="0">
                <a:latin typeface="Times New Roman"/>
                <a:cs typeface="Times New Roman"/>
              </a:rPr>
              <a:t>Supervisori Supremi dei</a:t>
            </a:r>
            <a:r>
              <a:rPr sz="1200" spc="-1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Centri.</a:t>
            </a:r>
            <a:endParaRPr sz="1200">
              <a:latin typeface="Times New Roman"/>
              <a:cs typeface="Times New Roman"/>
            </a:endParaRPr>
          </a:p>
          <a:p>
            <a:pPr marL="495300">
              <a:lnSpc>
                <a:spcPct val="100000"/>
              </a:lnSpc>
              <a:spcBef>
                <a:spcPts val="134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(336.41) 30:2.94 </a:t>
            </a:r>
            <a:r>
              <a:rPr sz="1200" dirty="0">
                <a:latin typeface="Times New Roman"/>
                <a:cs typeface="Times New Roman"/>
              </a:rPr>
              <a:t>2. </a:t>
            </a:r>
            <a:r>
              <a:rPr sz="1200" spc="-5" dirty="0">
                <a:latin typeface="Times New Roman"/>
                <a:cs typeface="Times New Roman"/>
              </a:rPr>
              <a:t>Centri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-2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Havona.</a:t>
            </a:r>
            <a:endParaRPr sz="1200">
              <a:latin typeface="Times New Roman"/>
              <a:cs typeface="Times New Roman"/>
            </a:endParaRPr>
          </a:p>
          <a:p>
            <a:pPr marL="495300">
              <a:lnSpc>
                <a:spcPct val="100000"/>
              </a:lnSpc>
              <a:spcBef>
                <a:spcPts val="133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(336.42) 30:2.95 </a:t>
            </a:r>
            <a:r>
              <a:rPr sz="1200" dirty="0">
                <a:latin typeface="Times New Roman"/>
                <a:cs typeface="Times New Roman"/>
              </a:rPr>
              <a:t>3. </a:t>
            </a:r>
            <a:r>
              <a:rPr sz="1200" spc="-5" dirty="0">
                <a:latin typeface="Times New Roman"/>
                <a:cs typeface="Times New Roman"/>
              </a:rPr>
              <a:t>Centri dei</a:t>
            </a:r>
            <a:r>
              <a:rPr sz="1200" spc="-1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Superuniversi.</a:t>
            </a:r>
            <a:endParaRPr sz="1200">
              <a:latin typeface="Times New Roman"/>
              <a:cs typeface="Times New Roman"/>
            </a:endParaRPr>
          </a:p>
          <a:p>
            <a:pPr marL="495300">
              <a:lnSpc>
                <a:spcPct val="100000"/>
              </a:lnSpc>
              <a:spcBef>
                <a:spcPts val="134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(336.43) 30:2.96 </a:t>
            </a:r>
            <a:r>
              <a:rPr sz="1200" dirty="0">
                <a:latin typeface="Times New Roman"/>
                <a:cs typeface="Times New Roman"/>
              </a:rPr>
              <a:t>4. </a:t>
            </a:r>
            <a:r>
              <a:rPr sz="1200" spc="-5" dirty="0">
                <a:latin typeface="Times New Roman"/>
                <a:cs typeface="Times New Roman"/>
              </a:rPr>
              <a:t>Centri degli Universi</a:t>
            </a:r>
            <a:r>
              <a:rPr sz="1200" spc="-1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Locali.</a:t>
            </a:r>
            <a:endParaRPr sz="1200">
              <a:latin typeface="Times New Roman"/>
              <a:cs typeface="Times New Roman"/>
            </a:endParaRPr>
          </a:p>
          <a:p>
            <a:pPr marL="495300">
              <a:lnSpc>
                <a:spcPct val="100000"/>
              </a:lnSpc>
              <a:spcBef>
                <a:spcPts val="134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(336.44) 30:2.97 </a:t>
            </a:r>
            <a:r>
              <a:rPr sz="1200" dirty="0">
                <a:latin typeface="Times New Roman"/>
                <a:cs typeface="Times New Roman"/>
              </a:rPr>
              <a:t>5. </a:t>
            </a:r>
            <a:r>
              <a:rPr sz="1200" spc="-5" dirty="0">
                <a:latin typeface="Times New Roman"/>
                <a:cs typeface="Times New Roman"/>
              </a:rPr>
              <a:t>Centri delle</a:t>
            </a:r>
            <a:r>
              <a:rPr sz="1200" spc="-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Costellazioni.</a:t>
            </a:r>
            <a:endParaRPr sz="1200">
              <a:latin typeface="Times New Roman"/>
              <a:cs typeface="Times New Roman"/>
            </a:endParaRPr>
          </a:p>
          <a:p>
            <a:pPr marL="495300">
              <a:lnSpc>
                <a:spcPct val="100000"/>
              </a:lnSpc>
              <a:spcBef>
                <a:spcPts val="133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(336.45) 30:2.98 </a:t>
            </a:r>
            <a:r>
              <a:rPr sz="1200" dirty="0">
                <a:latin typeface="Times New Roman"/>
                <a:cs typeface="Times New Roman"/>
              </a:rPr>
              <a:t>6. </a:t>
            </a:r>
            <a:r>
              <a:rPr sz="1200" spc="-5" dirty="0">
                <a:latin typeface="Times New Roman"/>
                <a:cs typeface="Times New Roman"/>
              </a:rPr>
              <a:t>Centri dei</a:t>
            </a:r>
            <a:r>
              <a:rPr sz="1200" spc="-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Sistemi.</a:t>
            </a:r>
            <a:endParaRPr sz="1200">
              <a:latin typeface="Times New Roman"/>
              <a:cs typeface="Times New Roman"/>
            </a:endParaRPr>
          </a:p>
          <a:p>
            <a:pPr marL="495300">
              <a:lnSpc>
                <a:spcPct val="100000"/>
              </a:lnSpc>
              <a:spcBef>
                <a:spcPts val="134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(336.46) 30:2.99 </a:t>
            </a:r>
            <a:r>
              <a:rPr sz="1200" dirty="0">
                <a:latin typeface="Times New Roman"/>
                <a:cs typeface="Times New Roman"/>
              </a:rPr>
              <a:t>7. </a:t>
            </a:r>
            <a:r>
              <a:rPr sz="1200" spc="-5" dirty="0">
                <a:latin typeface="Times New Roman"/>
                <a:cs typeface="Times New Roman"/>
              </a:rPr>
              <a:t>Centri </a:t>
            </a:r>
            <a:r>
              <a:rPr sz="1200" dirty="0">
                <a:latin typeface="Times New Roman"/>
                <a:cs typeface="Times New Roman"/>
              </a:rPr>
              <a:t>Non</a:t>
            </a:r>
            <a:r>
              <a:rPr sz="1200" spc="-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Classificati.</a:t>
            </a:r>
            <a:endParaRPr sz="1200">
              <a:latin typeface="Times New Roman"/>
              <a:cs typeface="Times New Roman"/>
            </a:endParaRPr>
          </a:p>
          <a:p>
            <a:pPr marL="38100">
              <a:lnSpc>
                <a:spcPct val="100000"/>
              </a:lnSpc>
              <a:spcBef>
                <a:spcPts val="133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(337.1) 30:2.100 </a:t>
            </a:r>
            <a:r>
              <a:rPr sz="1200" dirty="0">
                <a:latin typeface="Times New Roman"/>
                <a:cs typeface="Times New Roman"/>
              </a:rPr>
              <a:t>C. </a:t>
            </a:r>
            <a:r>
              <a:rPr sz="1200" i="1" dirty="0">
                <a:latin typeface="Times New Roman"/>
                <a:cs typeface="Times New Roman"/>
              </a:rPr>
              <a:t>I </a:t>
            </a:r>
            <a:r>
              <a:rPr sz="1200" i="1" spc="-5" dirty="0">
                <a:latin typeface="Times New Roman"/>
                <a:cs typeface="Times New Roman"/>
              </a:rPr>
              <a:t>Controllori </a:t>
            </a:r>
            <a:r>
              <a:rPr sz="1200" i="1" dirty="0">
                <a:latin typeface="Times New Roman"/>
                <a:cs typeface="Times New Roman"/>
              </a:rPr>
              <a:t>Fisici</a:t>
            </a:r>
            <a:r>
              <a:rPr sz="1200" i="1" spc="-180" dirty="0">
                <a:latin typeface="Times New Roman"/>
                <a:cs typeface="Times New Roman"/>
              </a:rPr>
              <a:t> </a:t>
            </a:r>
            <a:r>
              <a:rPr sz="1200" i="1" spc="-5" dirty="0">
                <a:latin typeface="Times New Roman"/>
                <a:cs typeface="Times New Roman"/>
              </a:rPr>
              <a:t>Maestri.</a:t>
            </a:r>
            <a:endParaRPr sz="1200">
              <a:latin typeface="Times New Roman"/>
              <a:cs typeface="Times New Roman"/>
            </a:endParaRPr>
          </a:p>
          <a:p>
            <a:pPr marL="495300">
              <a:lnSpc>
                <a:spcPct val="100000"/>
              </a:lnSpc>
              <a:spcBef>
                <a:spcPts val="135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(337.2) 30:2.101 </a:t>
            </a:r>
            <a:r>
              <a:rPr sz="1200" dirty="0">
                <a:latin typeface="Times New Roman"/>
                <a:cs typeface="Times New Roman"/>
              </a:rPr>
              <a:t>1. </a:t>
            </a:r>
            <a:r>
              <a:rPr sz="1200" spc="-5" dirty="0">
                <a:latin typeface="Times New Roman"/>
                <a:cs typeface="Times New Roman"/>
              </a:rPr>
              <a:t>Direttori di Potere</a:t>
            </a:r>
            <a:r>
              <a:rPr sz="1200" spc="-1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Associati.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985824" y="4388757"/>
            <a:ext cx="2294255" cy="219710"/>
          </a:xfrm>
          <a:prstGeom prst="rect">
            <a:avLst/>
          </a:prstGeom>
        </p:spPr>
        <p:txBody>
          <a:bodyPr vert="horz" wrap="square" lIns="0" tIns="2095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6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(337.3) 30:2.102 </a:t>
            </a:r>
            <a:r>
              <a:rPr sz="1200" dirty="0">
                <a:latin typeface="Times New Roman"/>
                <a:cs typeface="Times New Roman"/>
              </a:rPr>
              <a:t>2. </a:t>
            </a:r>
            <a:r>
              <a:rPr sz="1200" spc="-5" dirty="0">
                <a:latin typeface="Times New Roman"/>
                <a:cs typeface="Times New Roman"/>
              </a:rPr>
              <a:t>Controllori</a:t>
            </a:r>
            <a:r>
              <a:rPr sz="1200" spc="-1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Meccanici.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1" name="object 11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59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599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502919" y="513333"/>
            <a:ext cx="3332479" cy="409257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495300">
              <a:lnSpc>
                <a:spcPct val="100000"/>
              </a:lnSpc>
              <a:spcBef>
                <a:spcPts val="10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(337.4) 30:2.103 </a:t>
            </a:r>
            <a:r>
              <a:rPr sz="1200" dirty="0">
                <a:latin typeface="Times New Roman"/>
                <a:cs typeface="Times New Roman"/>
              </a:rPr>
              <a:t>3. </a:t>
            </a:r>
            <a:r>
              <a:rPr sz="1200" spc="-5" dirty="0">
                <a:latin typeface="Times New Roman"/>
                <a:cs typeface="Times New Roman"/>
              </a:rPr>
              <a:t>Trasformatori</a:t>
            </a:r>
            <a:r>
              <a:rPr sz="1200" spc="-1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d’Energia.</a:t>
            </a:r>
            <a:endParaRPr sz="1200">
              <a:latin typeface="Times New Roman"/>
              <a:cs typeface="Times New Roman"/>
            </a:endParaRPr>
          </a:p>
          <a:p>
            <a:pPr marL="495300">
              <a:lnSpc>
                <a:spcPct val="100000"/>
              </a:lnSpc>
              <a:spcBef>
                <a:spcPts val="133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(337.5) 30:2.104 </a:t>
            </a:r>
            <a:r>
              <a:rPr sz="1200" dirty="0">
                <a:latin typeface="Times New Roman"/>
                <a:cs typeface="Times New Roman"/>
              </a:rPr>
              <a:t>4. </a:t>
            </a:r>
            <a:r>
              <a:rPr sz="1200" spc="-5" dirty="0">
                <a:latin typeface="Times New Roman"/>
                <a:cs typeface="Times New Roman"/>
              </a:rPr>
              <a:t>Trasmettitori</a:t>
            </a:r>
            <a:r>
              <a:rPr sz="1200" spc="-1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d’Energia.</a:t>
            </a:r>
            <a:endParaRPr sz="1200">
              <a:latin typeface="Times New Roman"/>
              <a:cs typeface="Times New Roman"/>
            </a:endParaRPr>
          </a:p>
          <a:p>
            <a:pPr marL="495300">
              <a:lnSpc>
                <a:spcPct val="100000"/>
              </a:lnSpc>
              <a:spcBef>
                <a:spcPts val="134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(337.6) 30:2.105 </a:t>
            </a:r>
            <a:r>
              <a:rPr sz="1200" dirty="0">
                <a:latin typeface="Times New Roman"/>
                <a:cs typeface="Times New Roman"/>
              </a:rPr>
              <a:t>5. </a:t>
            </a:r>
            <a:r>
              <a:rPr sz="1200" spc="-5" dirty="0">
                <a:latin typeface="Times New Roman"/>
                <a:cs typeface="Times New Roman"/>
              </a:rPr>
              <a:t>Associatori</a:t>
            </a:r>
            <a:r>
              <a:rPr sz="1200" spc="-18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Primari.</a:t>
            </a:r>
            <a:endParaRPr sz="1200">
              <a:latin typeface="Times New Roman"/>
              <a:cs typeface="Times New Roman"/>
            </a:endParaRPr>
          </a:p>
          <a:p>
            <a:pPr marL="495300">
              <a:lnSpc>
                <a:spcPct val="100000"/>
              </a:lnSpc>
              <a:spcBef>
                <a:spcPts val="134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(337.7) 30:2.106 </a:t>
            </a:r>
            <a:r>
              <a:rPr sz="1200" dirty="0">
                <a:latin typeface="Times New Roman"/>
                <a:cs typeface="Times New Roman"/>
              </a:rPr>
              <a:t>6. </a:t>
            </a:r>
            <a:r>
              <a:rPr sz="1200" spc="-5" dirty="0">
                <a:latin typeface="Times New Roman"/>
                <a:cs typeface="Times New Roman"/>
              </a:rPr>
              <a:t>Dissociatori</a:t>
            </a:r>
            <a:r>
              <a:rPr sz="1200" spc="-18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Secondari.</a:t>
            </a:r>
            <a:endParaRPr sz="1200">
              <a:latin typeface="Times New Roman"/>
              <a:cs typeface="Times New Roman"/>
            </a:endParaRPr>
          </a:p>
          <a:p>
            <a:pPr marL="495300">
              <a:lnSpc>
                <a:spcPct val="100000"/>
              </a:lnSpc>
              <a:spcBef>
                <a:spcPts val="133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(337.8) 30:2.107 </a:t>
            </a:r>
            <a:r>
              <a:rPr sz="1200" dirty="0">
                <a:latin typeface="Times New Roman"/>
                <a:cs typeface="Times New Roman"/>
              </a:rPr>
              <a:t>7. </a:t>
            </a:r>
            <a:r>
              <a:rPr sz="1200" spc="-5" dirty="0">
                <a:latin typeface="Times New Roman"/>
                <a:cs typeface="Times New Roman"/>
              </a:rPr>
              <a:t>Frandalank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-1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Chronoldek.</a:t>
            </a:r>
            <a:endParaRPr sz="1200">
              <a:latin typeface="Times New Roman"/>
              <a:cs typeface="Times New Roman"/>
            </a:endParaRPr>
          </a:p>
          <a:p>
            <a:pPr marR="175895" algn="ctr">
              <a:lnSpc>
                <a:spcPct val="100000"/>
              </a:lnSpc>
              <a:spcBef>
                <a:spcPts val="134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(337.9) 30:2.108 </a:t>
            </a:r>
            <a:r>
              <a:rPr sz="1200" spc="-5" dirty="0">
                <a:latin typeface="Times New Roman"/>
                <a:cs typeface="Times New Roman"/>
              </a:rPr>
              <a:t>D. </a:t>
            </a:r>
            <a:r>
              <a:rPr sz="1200" i="1" dirty="0">
                <a:latin typeface="Times New Roman"/>
                <a:cs typeface="Times New Roman"/>
              </a:rPr>
              <a:t>I </a:t>
            </a:r>
            <a:r>
              <a:rPr sz="1200" i="1" spc="-5" dirty="0">
                <a:latin typeface="Times New Roman"/>
                <a:cs typeface="Times New Roman"/>
              </a:rPr>
              <a:t>Supervisori </a:t>
            </a:r>
            <a:r>
              <a:rPr sz="1200" i="1" dirty="0">
                <a:latin typeface="Times New Roman"/>
                <a:cs typeface="Times New Roman"/>
              </a:rPr>
              <a:t>di </a:t>
            </a:r>
            <a:r>
              <a:rPr sz="1200" i="1" spc="-5" dirty="0">
                <a:latin typeface="Times New Roman"/>
                <a:cs typeface="Times New Roman"/>
              </a:rPr>
              <a:t>Potere</a:t>
            </a:r>
            <a:r>
              <a:rPr sz="1200" i="1" spc="-130" dirty="0">
                <a:latin typeface="Times New Roman"/>
                <a:cs typeface="Times New Roman"/>
              </a:rPr>
              <a:t> </a:t>
            </a:r>
            <a:r>
              <a:rPr sz="1200" i="1" spc="-5" dirty="0">
                <a:latin typeface="Times New Roman"/>
                <a:cs typeface="Times New Roman"/>
              </a:rPr>
              <a:t>Morontiale.</a:t>
            </a:r>
            <a:endParaRPr sz="1200">
              <a:latin typeface="Times New Roman"/>
              <a:cs typeface="Times New Roman"/>
            </a:endParaRPr>
          </a:p>
          <a:p>
            <a:pPr marL="495300">
              <a:lnSpc>
                <a:spcPct val="100000"/>
              </a:lnSpc>
              <a:spcBef>
                <a:spcPts val="134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(337.10) 30:2.109 </a:t>
            </a:r>
            <a:r>
              <a:rPr sz="1200" dirty="0">
                <a:latin typeface="Times New Roman"/>
                <a:cs typeface="Times New Roman"/>
              </a:rPr>
              <a:t>1. </a:t>
            </a:r>
            <a:r>
              <a:rPr sz="1200" spc="-5" dirty="0">
                <a:latin typeface="Times New Roman"/>
                <a:cs typeface="Times New Roman"/>
              </a:rPr>
              <a:t>Regolatori dei</a:t>
            </a:r>
            <a:r>
              <a:rPr sz="1200" spc="-1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Circuiti.</a:t>
            </a:r>
            <a:endParaRPr sz="1200">
              <a:latin typeface="Times New Roman"/>
              <a:cs typeface="Times New Roman"/>
            </a:endParaRPr>
          </a:p>
          <a:p>
            <a:pPr marL="495300">
              <a:lnSpc>
                <a:spcPct val="100000"/>
              </a:lnSpc>
              <a:spcBef>
                <a:spcPts val="133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(337.11) 30:2.110 </a:t>
            </a:r>
            <a:r>
              <a:rPr sz="1200" dirty="0">
                <a:latin typeface="Times New Roman"/>
                <a:cs typeface="Times New Roman"/>
              </a:rPr>
              <a:t>2. </a:t>
            </a:r>
            <a:r>
              <a:rPr sz="1200" spc="-5" dirty="0">
                <a:latin typeface="Times New Roman"/>
                <a:cs typeface="Times New Roman"/>
              </a:rPr>
              <a:t>Coordinatori </a:t>
            </a:r>
            <a:r>
              <a:rPr sz="1200" dirty="0">
                <a:latin typeface="Times New Roman"/>
                <a:cs typeface="Times New Roman"/>
              </a:rPr>
              <a:t>dei</a:t>
            </a:r>
            <a:r>
              <a:rPr sz="1200" spc="-1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Sistemi.</a:t>
            </a:r>
            <a:endParaRPr sz="1200">
              <a:latin typeface="Times New Roman"/>
              <a:cs typeface="Times New Roman"/>
            </a:endParaRPr>
          </a:p>
          <a:p>
            <a:pPr marL="495300">
              <a:lnSpc>
                <a:spcPct val="100000"/>
              </a:lnSpc>
              <a:spcBef>
                <a:spcPts val="134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(337.12) 30:2.111 </a:t>
            </a:r>
            <a:r>
              <a:rPr sz="1200" dirty="0">
                <a:latin typeface="Times New Roman"/>
                <a:cs typeface="Times New Roman"/>
              </a:rPr>
              <a:t>3. </a:t>
            </a:r>
            <a:r>
              <a:rPr sz="1200" spc="-5" dirty="0">
                <a:latin typeface="Times New Roman"/>
                <a:cs typeface="Times New Roman"/>
              </a:rPr>
              <a:t>Custodi</a:t>
            </a:r>
            <a:r>
              <a:rPr sz="1200" spc="-1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Planetari.</a:t>
            </a:r>
            <a:endParaRPr sz="1200">
              <a:latin typeface="Times New Roman"/>
              <a:cs typeface="Times New Roman"/>
            </a:endParaRPr>
          </a:p>
          <a:p>
            <a:pPr marL="495300">
              <a:lnSpc>
                <a:spcPct val="100000"/>
              </a:lnSpc>
              <a:spcBef>
                <a:spcPts val="133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(337.13) 30:2.112 </a:t>
            </a:r>
            <a:r>
              <a:rPr sz="1200" dirty="0">
                <a:latin typeface="Times New Roman"/>
                <a:cs typeface="Times New Roman"/>
              </a:rPr>
              <a:t>4. </a:t>
            </a:r>
            <a:r>
              <a:rPr sz="1200" spc="-5" dirty="0">
                <a:latin typeface="Times New Roman"/>
                <a:cs typeface="Times New Roman"/>
              </a:rPr>
              <a:t>Controllori</a:t>
            </a:r>
            <a:r>
              <a:rPr sz="1200" spc="-1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Congiunti.</a:t>
            </a:r>
            <a:endParaRPr sz="1200">
              <a:latin typeface="Times New Roman"/>
              <a:cs typeface="Times New Roman"/>
            </a:endParaRPr>
          </a:p>
          <a:p>
            <a:pPr marL="495300">
              <a:lnSpc>
                <a:spcPct val="100000"/>
              </a:lnSpc>
              <a:spcBef>
                <a:spcPts val="135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(337.14) 30:2.113 </a:t>
            </a:r>
            <a:r>
              <a:rPr sz="1200" dirty="0">
                <a:latin typeface="Times New Roman"/>
                <a:cs typeface="Times New Roman"/>
              </a:rPr>
              <a:t>5. </a:t>
            </a:r>
            <a:r>
              <a:rPr sz="1200" spc="-5" dirty="0">
                <a:latin typeface="Times New Roman"/>
                <a:cs typeface="Times New Roman"/>
              </a:rPr>
              <a:t>Stabilizzatori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-1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Collegamenti.</a:t>
            </a:r>
            <a:endParaRPr sz="1200">
              <a:latin typeface="Times New Roman"/>
              <a:cs typeface="Times New Roman"/>
            </a:endParaRPr>
          </a:p>
          <a:p>
            <a:pPr marR="161925" algn="ctr">
              <a:lnSpc>
                <a:spcPct val="100000"/>
              </a:lnSpc>
              <a:spcBef>
                <a:spcPts val="134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(337.15) 30:2.114 </a:t>
            </a:r>
            <a:r>
              <a:rPr sz="1200" dirty="0">
                <a:latin typeface="Times New Roman"/>
                <a:cs typeface="Times New Roman"/>
              </a:rPr>
              <a:t>6. </a:t>
            </a:r>
            <a:r>
              <a:rPr sz="1200" spc="-5" dirty="0">
                <a:latin typeface="Times New Roman"/>
                <a:cs typeface="Times New Roman"/>
              </a:rPr>
              <a:t>Assortitori</a:t>
            </a:r>
            <a:r>
              <a:rPr sz="1200" spc="-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Selettivi.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6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08761"/>
            <a:ext cx="8161655" cy="4050029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76200">
              <a:lnSpc>
                <a:spcPct val="100000"/>
              </a:lnSpc>
              <a:spcBef>
                <a:spcPts val="95"/>
              </a:spcBef>
            </a:pPr>
            <a:r>
              <a:rPr sz="2200" b="1" spc="-5" dirty="0">
                <a:solidFill>
                  <a:srgbClr val="933634"/>
                </a:solidFill>
                <a:latin typeface="Times New Roman"/>
                <a:cs typeface="Times New Roman"/>
              </a:rPr>
              <a:t>INTRODUZIONE</a:t>
            </a:r>
            <a:endParaRPr sz="2200">
              <a:latin typeface="Times New Roman"/>
              <a:cs typeface="Times New Roman"/>
            </a:endParaRPr>
          </a:p>
          <a:p>
            <a:pPr marL="76200" marR="99695">
              <a:lnSpc>
                <a:spcPct val="95900"/>
              </a:lnSpc>
              <a:spcBef>
                <a:spcPts val="1385"/>
              </a:spcBef>
            </a:pPr>
            <a:r>
              <a:rPr sz="1200" baseline="38194" dirty="0">
                <a:latin typeface="Times New Roman"/>
                <a:cs typeface="Times New Roman"/>
              </a:rPr>
              <a:t>(1.1) </a:t>
            </a:r>
            <a:r>
              <a:rPr sz="1200" spc="-7" baseline="38194" dirty="0">
                <a:latin typeface="Times New Roman"/>
                <a:cs typeface="Times New Roman"/>
              </a:rPr>
              <a:t>0:0.1 </a:t>
            </a:r>
            <a:r>
              <a:rPr sz="1200" spc="-10" dirty="0">
                <a:latin typeface="Times New Roman"/>
                <a:cs typeface="Times New Roman"/>
              </a:rPr>
              <a:t>NELLA </a:t>
            </a:r>
            <a:r>
              <a:rPr sz="1200" spc="-5" dirty="0">
                <a:latin typeface="Times New Roman"/>
                <a:cs typeface="Times New Roman"/>
              </a:rPr>
              <a:t>MENTE dei mortali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Urantia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è il nome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vostro mondo — </a:t>
            </a:r>
            <a:r>
              <a:rPr sz="1200" spc="-5" dirty="0">
                <a:latin typeface="Times New Roman"/>
                <a:cs typeface="Times New Roman"/>
              </a:rPr>
              <a:t>c’è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grande confusione sul significato 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termini quali </a:t>
            </a:r>
            <a:r>
              <a:rPr sz="1200" dirty="0">
                <a:latin typeface="Times New Roman"/>
                <a:cs typeface="Times New Roman"/>
              </a:rPr>
              <a:t>Dio, </a:t>
            </a:r>
            <a:r>
              <a:rPr sz="1200" spc="-5" dirty="0">
                <a:latin typeface="Times New Roman"/>
                <a:cs typeface="Times New Roman"/>
              </a:rPr>
              <a:t>divinità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deità. Gli esseri </a:t>
            </a:r>
            <a:r>
              <a:rPr sz="1200" dirty="0">
                <a:latin typeface="Times New Roman"/>
                <a:cs typeface="Times New Roman"/>
              </a:rPr>
              <a:t>umani </a:t>
            </a:r>
            <a:r>
              <a:rPr sz="1200" spc="-5" dirty="0">
                <a:latin typeface="Times New Roman"/>
                <a:cs typeface="Times New Roman"/>
              </a:rPr>
              <a:t>sono ancor </a:t>
            </a:r>
            <a:r>
              <a:rPr sz="1200" dirty="0">
                <a:latin typeface="Times New Roman"/>
                <a:cs typeface="Times New Roman"/>
              </a:rPr>
              <a:t>più confusi ed </a:t>
            </a:r>
            <a:r>
              <a:rPr sz="1200" spc="-5" dirty="0">
                <a:latin typeface="Times New Roman"/>
                <a:cs typeface="Times New Roman"/>
              </a:rPr>
              <a:t>incerti </a:t>
            </a:r>
            <a:r>
              <a:rPr sz="1200" dirty="0">
                <a:latin typeface="Times New Roman"/>
                <a:cs typeface="Times New Roman"/>
              </a:rPr>
              <a:t>circa le </a:t>
            </a:r>
            <a:r>
              <a:rPr sz="1200" spc="-5" dirty="0">
                <a:latin typeface="Times New Roman"/>
                <a:cs typeface="Times New Roman"/>
              </a:rPr>
              <a:t>relazioni </a:t>
            </a:r>
            <a:r>
              <a:rPr sz="1200" dirty="0">
                <a:latin typeface="Times New Roman"/>
                <a:cs typeface="Times New Roman"/>
              </a:rPr>
              <a:t>tra le personalità divine  </a:t>
            </a:r>
            <a:r>
              <a:rPr sz="1200" spc="-5" dirty="0">
                <a:latin typeface="Times New Roman"/>
                <a:cs typeface="Times New Roman"/>
              </a:rPr>
              <a:t>designate con questi </a:t>
            </a:r>
            <a:r>
              <a:rPr sz="1200" dirty="0">
                <a:latin typeface="Times New Roman"/>
                <a:cs typeface="Times New Roman"/>
              </a:rPr>
              <a:t>numerosi </a:t>
            </a:r>
            <a:r>
              <a:rPr sz="1200" spc="-5" dirty="0">
                <a:latin typeface="Times New Roman"/>
                <a:cs typeface="Times New Roman"/>
              </a:rPr>
              <a:t>appellativi. </a:t>
            </a:r>
            <a:r>
              <a:rPr sz="1200" dirty="0">
                <a:latin typeface="Times New Roman"/>
                <a:cs typeface="Times New Roman"/>
              </a:rPr>
              <a:t>A causa di </a:t>
            </a:r>
            <a:r>
              <a:rPr sz="1200" spc="-5" dirty="0">
                <a:latin typeface="Times New Roman"/>
                <a:cs typeface="Times New Roman"/>
              </a:rPr>
              <a:t>tale povertà </a:t>
            </a:r>
            <a:r>
              <a:rPr sz="1200" dirty="0">
                <a:latin typeface="Times New Roman"/>
                <a:cs typeface="Times New Roman"/>
              </a:rPr>
              <a:t>concettuale, </a:t>
            </a:r>
            <a:r>
              <a:rPr sz="1200" spc="-5" dirty="0">
                <a:latin typeface="Times New Roman"/>
                <a:cs typeface="Times New Roman"/>
              </a:rPr>
              <a:t>associata </a:t>
            </a:r>
            <a:r>
              <a:rPr sz="1200" dirty="0">
                <a:latin typeface="Times New Roman"/>
                <a:cs typeface="Times New Roman"/>
              </a:rPr>
              <a:t>a tanta confusione d’ideazione, io sono  stato </a:t>
            </a:r>
            <a:r>
              <a:rPr sz="1200" spc="-5" dirty="0">
                <a:latin typeface="Times New Roman"/>
                <a:cs typeface="Times New Roman"/>
              </a:rPr>
              <a:t>incaricato </a:t>
            </a:r>
            <a:r>
              <a:rPr sz="1200" dirty="0">
                <a:latin typeface="Times New Roman"/>
                <a:cs typeface="Times New Roman"/>
              </a:rPr>
              <a:t>di formulare questa esposizione introduttiva </a:t>
            </a:r>
            <a:r>
              <a:rPr sz="1200" spc="-5" dirty="0">
                <a:latin typeface="Times New Roman"/>
                <a:cs typeface="Times New Roman"/>
              </a:rPr>
              <a:t>per chiarire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significati che dovrebbero essere attribuiti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5" dirty="0">
                <a:latin typeface="Times New Roman"/>
                <a:cs typeface="Times New Roman"/>
              </a:rPr>
              <a:t>certi </a:t>
            </a:r>
            <a:r>
              <a:rPr sz="1200" dirty="0">
                <a:latin typeface="Times New Roman"/>
                <a:cs typeface="Times New Roman"/>
              </a:rPr>
              <a:t>simboli  </a:t>
            </a:r>
            <a:r>
              <a:rPr sz="1200" spc="-5" dirty="0">
                <a:latin typeface="Times New Roman"/>
                <a:cs typeface="Times New Roman"/>
              </a:rPr>
              <a:t>verbali, che </a:t>
            </a:r>
            <a:r>
              <a:rPr sz="1200" dirty="0">
                <a:latin typeface="Times New Roman"/>
                <a:cs typeface="Times New Roman"/>
              </a:rPr>
              <a:t>potranno </a:t>
            </a:r>
            <a:r>
              <a:rPr sz="1200" spc="-5" dirty="0">
                <a:latin typeface="Times New Roman"/>
                <a:cs typeface="Times New Roman"/>
              </a:rPr>
              <a:t>essere impiegati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seguito </a:t>
            </a:r>
            <a:r>
              <a:rPr sz="1200" dirty="0">
                <a:latin typeface="Times New Roman"/>
                <a:cs typeface="Times New Roman"/>
              </a:rPr>
              <a:t>in quei </a:t>
            </a:r>
            <a:r>
              <a:rPr sz="1200" spc="-5" dirty="0">
                <a:latin typeface="Times New Roman"/>
                <a:cs typeface="Times New Roman"/>
              </a:rPr>
              <a:t>fascicoli </a:t>
            </a:r>
            <a:r>
              <a:rPr sz="1200" dirty="0">
                <a:latin typeface="Times New Roman"/>
                <a:cs typeface="Times New Roman"/>
              </a:rPr>
              <a:t>che il corpo </a:t>
            </a:r>
            <a:r>
              <a:rPr sz="1200" spc="-5" dirty="0">
                <a:latin typeface="Times New Roman"/>
                <a:cs typeface="Times New Roman"/>
              </a:rPr>
              <a:t>dei rivelatori </a:t>
            </a:r>
            <a:r>
              <a:rPr sz="1200" dirty="0">
                <a:latin typeface="Times New Roman"/>
                <a:cs typeface="Times New Roman"/>
              </a:rPr>
              <a:t>della verità di </a:t>
            </a:r>
            <a:r>
              <a:rPr sz="1200" spc="-5" dirty="0">
                <a:latin typeface="Times New Roman"/>
                <a:cs typeface="Times New Roman"/>
              </a:rPr>
              <a:t>Orvonton </a:t>
            </a:r>
            <a:r>
              <a:rPr sz="1200" dirty="0">
                <a:latin typeface="Times New Roman"/>
                <a:cs typeface="Times New Roman"/>
              </a:rPr>
              <a:t>è stato  autorizzato a </a:t>
            </a:r>
            <a:r>
              <a:rPr sz="1200" spc="-5" dirty="0">
                <a:latin typeface="Times New Roman"/>
                <a:cs typeface="Times New Roman"/>
              </a:rPr>
              <a:t>tradurre </a:t>
            </a:r>
            <a:r>
              <a:rPr sz="1200" dirty="0">
                <a:latin typeface="Times New Roman"/>
                <a:cs typeface="Times New Roman"/>
              </a:rPr>
              <a:t>nella </a:t>
            </a:r>
            <a:r>
              <a:rPr sz="1200" spc="-5" dirty="0">
                <a:latin typeface="Times New Roman"/>
                <a:cs typeface="Times New Roman"/>
              </a:rPr>
              <a:t>lingua inglese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Urantia.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31445">
              <a:lnSpc>
                <a:spcPct val="95900"/>
              </a:lnSpc>
            </a:pPr>
            <a:r>
              <a:rPr sz="1200" baseline="38194" dirty="0">
                <a:latin typeface="Times New Roman"/>
                <a:cs typeface="Times New Roman"/>
              </a:rPr>
              <a:t>(1.2) </a:t>
            </a:r>
            <a:r>
              <a:rPr sz="1200" spc="-7" baseline="38194" dirty="0">
                <a:latin typeface="Times New Roman"/>
                <a:cs typeface="Times New Roman"/>
              </a:rPr>
              <a:t>0:0.2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estremamente difficile presentare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concetti ampliati ed </a:t>
            </a:r>
            <a:r>
              <a:rPr sz="1200" dirty="0">
                <a:latin typeface="Times New Roman"/>
                <a:cs typeface="Times New Roman"/>
              </a:rPr>
              <a:t>una verità </a:t>
            </a:r>
            <a:r>
              <a:rPr sz="1200" spc="-5" dirty="0">
                <a:latin typeface="Times New Roman"/>
                <a:cs typeface="Times New Roman"/>
              </a:rPr>
              <a:t>avanzata, nel </a:t>
            </a:r>
            <a:r>
              <a:rPr sz="1200" dirty="0">
                <a:latin typeface="Times New Roman"/>
                <a:cs typeface="Times New Roman"/>
              </a:rPr>
              <a:t>nostro tentativo di </a:t>
            </a:r>
            <a:r>
              <a:rPr sz="1200" spc="-5" dirty="0">
                <a:latin typeface="Times New Roman"/>
                <a:cs typeface="Times New Roman"/>
              </a:rPr>
              <a:t>espandere </a:t>
            </a:r>
            <a:r>
              <a:rPr sz="1200" spc="5" dirty="0">
                <a:latin typeface="Times New Roman"/>
                <a:cs typeface="Times New Roman"/>
              </a:rPr>
              <a:t>la  </a:t>
            </a:r>
            <a:r>
              <a:rPr sz="1200" spc="-5" dirty="0">
                <a:latin typeface="Times New Roman"/>
                <a:cs typeface="Times New Roman"/>
              </a:rPr>
              <a:t>coscienza cosmica </a:t>
            </a:r>
            <a:r>
              <a:rPr sz="1200" dirty="0">
                <a:latin typeface="Times New Roman"/>
                <a:cs typeface="Times New Roman"/>
              </a:rPr>
              <a:t>e di elevare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percezione </a:t>
            </a:r>
            <a:r>
              <a:rPr sz="1200" spc="-5" dirty="0">
                <a:latin typeface="Times New Roman"/>
                <a:cs typeface="Times New Roman"/>
              </a:rPr>
              <a:t>spirituale, essendo limitati all’impiego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linguaggio circoscritto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regno. </a:t>
            </a:r>
            <a:r>
              <a:rPr sz="1200" spc="5" dirty="0">
                <a:latin typeface="Times New Roman"/>
                <a:cs typeface="Times New Roman"/>
              </a:rPr>
              <a:t>Ma </a:t>
            </a:r>
            <a:r>
              <a:rPr sz="1200" dirty="0">
                <a:latin typeface="Times New Roman"/>
                <a:cs typeface="Times New Roman"/>
              </a:rPr>
              <a:t>il  nostro </a:t>
            </a:r>
            <a:r>
              <a:rPr sz="1200" spc="-5" dirty="0">
                <a:latin typeface="Times New Roman"/>
                <a:cs typeface="Times New Roman"/>
              </a:rPr>
              <a:t>mandato </a:t>
            </a:r>
            <a:r>
              <a:rPr sz="1200" dirty="0">
                <a:latin typeface="Times New Roman"/>
                <a:cs typeface="Times New Roman"/>
              </a:rPr>
              <a:t>ci </a:t>
            </a:r>
            <a:r>
              <a:rPr sz="1200" spc="-5" dirty="0">
                <a:latin typeface="Times New Roman"/>
                <a:cs typeface="Times New Roman"/>
              </a:rPr>
              <a:t>esorta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fare ogni </a:t>
            </a:r>
            <a:r>
              <a:rPr sz="1200" dirty="0">
                <a:latin typeface="Times New Roman"/>
                <a:cs typeface="Times New Roman"/>
              </a:rPr>
              <a:t>sforzo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trasmettere i nostri </a:t>
            </a:r>
            <a:r>
              <a:rPr sz="1200" spc="-5" dirty="0">
                <a:latin typeface="Times New Roman"/>
                <a:cs typeface="Times New Roman"/>
              </a:rPr>
              <a:t>significati utilizzando </a:t>
            </a:r>
            <a:r>
              <a:rPr sz="1200" dirty="0">
                <a:latin typeface="Times New Roman"/>
                <a:cs typeface="Times New Roman"/>
              </a:rPr>
              <a:t>i simboli </a:t>
            </a:r>
            <a:r>
              <a:rPr sz="1200" spc="-5" dirty="0">
                <a:latin typeface="Times New Roman"/>
                <a:cs typeface="Times New Roman"/>
              </a:rPr>
              <a:t>verbali della lingua </a:t>
            </a:r>
            <a:r>
              <a:rPr sz="1200" dirty="0">
                <a:latin typeface="Times New Roman"/>
                <a:cs typeface="Times New Roman"/>
              </a:rPr>
              <a:t>inglese. </a:t>
            </a:r>
            <a:r>
              <a:rPr sz="1200" spc="-5" dirty="0">
                <a:latin typeface="Times New Roman"/>
                <a:cs typeface="Times New Roman"/>
              </a:rPr>
              <a:t>Noi  abbiamo ricevuto </a:t>
            </a:r>
            <a:r>
              <a:rPr sz="1200" dirty="0">
                <a:latin typeface="Times New Roman"/>
                <a:cs typeface="Times New Roman"/>
              </a:rPr>
              <a:t>istruzioni </a:t>
            </a:r>
            <a:r>
              <a:rPr sz="1200" spc="-5" dirty="0">
                <a:latin typeface="Times New Roman"/>
                <a:cs typeface="Times New Roman"/>
              </a:rPr>
              <a:t>d’introdurre termini </a:t>
            </a:r>
            <a:r>
              <a:rPr sz="1200" dirty="0">
                <a:latin typeface="Times New Roman"/>
                <a:cs typeface="Times New Roman"/>
              </a:rPr>
              <a:t>nuovi solo quando il </a:t>
            </a:r>
            <a:r>
              <a:rPr sz="1200" spc="-5" dirty="0">
                <a:latin typeface="Times New Roman"/>
                <a:cs typeface="Times New Roman"/>
              </a:rPr>
              <a:t>concetto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descrivere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trovasse alcuna terminologia </a:t>
            </a:r>
            <a:r>
              <a:rPr sz="1200" dirty="0">
                <a:latin typeface="Times New Roman"/>
                <a:cs typeface="Times New Roman"/>
              </a:rPr>
              <a:t>in  </a:t>
            </a:r>
            <a:r>
              <a:rPr sz="1200" spc="-5" dirty="0">
                <a:latin typeface="Times New Roman"/>
                <a:cs typeface="Times New Roman"/>
              </a:rPr>
              <a:t>inglese che potesse essere utilizzata per trasmettere </a:t>
            </a:r>
            <a:r>
              <a:rPr sz="1200" dirty="0">
                <a:latin typeface="Times New Roman"/>
                <a:cs typeface="Times New Roman"/>
              </a:rPr>
              <a:t>tale nuovo </a:t>
            </a:r>
            <a:r>
              <a:rPr sz="1200" spc="-5" dirty="0">
                <a:latin typeface="Times New Roman"/>
                <a:cs typeface="Times New Roman"/>
              </a:rPr>
              <a:t>concetto </a:t>
            </a:r>
            <a:r>
              <a:rPr sz="1200" dirty="0">
                <a:latin typeface="Times New Roman"/>
                <a:cs typeface="Times New Roman"/>
              </a:rPr>
              <a:t>parzialmente o </a:t>
            </a:r>
            <a:r>
              <a:rPr sz="1200" spc="-5" dirty="0">
                <a:latin typeface="Times New Roman"/>
                <a:cs typeface="Times New Roman"/>
              </a:rPr>
              <a:t>anche </a:t>
            </a:r>
            <a:r>
              <a:rPr sz="1200" dirty="0">
                <a:latin typeface="Times New Roman"/>
                <a:cs typeface="Times New Roman"/>
              </a:rPr>
              <a:t>deformandone più o </a:t>
            </a:r>
            <a:r>
              <a:rPr sz="1200" spc="-5" dirty="0">
                <a:latin typeface="Times New Roman"/>
                <a:cs typeface="Times New Roman"/>
              </a:rPr>
              <a:t>meno </a:t>
            </a:r>
            <a:r>
              <a:rPr sz="1200" dirty="0">
                <a:latin typeface="Times New Roman"/>
                <a:cs typeface="Times New Roman"/>
              </a:rPr>
              <a:t>il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senso.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55880">
              <a:lnSpc>
                <a:spcPct val="95900"/>
              </a:lnSpc>
            </a:pPr>
            <a:r>
              <a:rPr sz="1200" baseline="38194" dirty="0">
                <a:latin typeface="Times New Roman"/>
                <a:cs typeface="Times New Roman"/>
              </a:rPr>
              <a:t>(1.3) </a:t>
            </a:r>
            <a:r>
              <a:rPr sz="1200" spc="-7" baseline="38194" dirty="0">
                <a:latin typeface="Times New Roman"/>
                <a:cs typeface="Times New Roman"/>
              </a:rPr>
              <a:t>0:0.3 </a:t>
            </a:r>
            <a:r>
              <a:rPr sz="1200" spc="-5" dirty="0">
                <a:latin typeface="Times New Roman"/>
                <a:cs typeface="Times New Roman"/>
              </a:rPr>
              <a:t>Nella speranza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facilitare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comprensione </a:t>
            </a:r>
            <a:r>
              <a:rPr sz="1200" dirty="0">
                <a:latin typeface="Times New Roman"/>
                <a:cs typeface="Times New Roman"/>
              </a:rPr>
              <a:t>e di evitare </a:t>
            </a:r>
            <a:r>
              <a:rPr sz="1200" spc="-5" dirty="0">
                <a:latin typeface="Times New Roman"/>
                <a:cs typeface="Times New Roman"/>
              </a:rPr>
              <a:t>confusione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parte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ogni mortale che leggerà attentamente questi  fascicoli, riteniamo </a:t>
            </a:r>
            <a:r>
              <a:rPr sz="1200" dirty="0">
                <a:latin typeface="Times New Roman"/>
                <a:cs typeface="Times New Roman"/>
              </a:rPr>
              <a:t>cosa </a:t>
            </a:r>
            <a:r>
              <a:rPr sz="1200" spc="-5" dirty="0">
                <a:latin typeface="Times New Roman"/>
                <a:cs typeface="Times New Roman"/>
              </a:rPr>
              <a:t>saggia presentare </a:t>
            </a:r>
            <a:r>
              <a:rPr sz="1200" dirty="0">
                <a:latin typeface="Times New Roman"/>
                <a:cs typeface="Times New Roman"/>
              </a:rPr>
              <a:t>nella </a:t>
            </a:r>
            <a:r>
              <a:rPr sz="1200" spc="-5" dirty="0">
                <a:latin typeface="Times New Roman"/>
                <a:cs typeface="Times New Roman"/>
              </a:rPr>
              <a:t>seguente </a:t>
            </a:r>
            <a:r>
              <a:rPr sz="1200" dirty="0">
                <a:latin typeface="Times New Roman"/>
                <a:cs typeface="Times New Roman"/>
              </a:rPr>
              <a:t>esposizione </a:t>
            </a:r>
            <a:r>
              <a:rPr sz="1200" spc="-5" dirty="0">
                <a:latin typeface="Times New Roman"/>
                <a:cs typeface="Times New Roman"/>
              </a:rPr>
              <a:t>iniziale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profilo dei significati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attribuire ai </a:t>
            </a:r>
            <a:r>
              <a:rPr sz="1200" spc="5" dirty="0">
                <a:latin typeface="Times New Roman"/>
                <a:cs typeface="Times New Roman"/>
              </a:rPr>
              <a:t>numerosi  </a:t>
            </a:r>
            <a:r>
              <a:rPr sz="1200" spc="-5" dirty="0">
                <a:latin typeface="Times New Roman"/>
                <a:cs typeface="Times New Roman"/>
              </a:rPr>
              <a:t>termini inglesi che </a:t>
            </a:r>
            <a:r>
              <a:rPr sz="1200" dirty="0">
                <a:latin typeface="Times New Roman"/>
                <a:cs typeface="Times New Roman"/>
              </a:rPr>
              <a:t>saranno </a:t>
            </a:r>
            <a:r>
              <a:rPr sz="1200" spc="-5" dirty="0">
                <a:latin typeface="Times New Roman"/>
                <a:cs typeface="Times New Roman"/>
              </a:rPr>
              <a:t>impiegati per designare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Deità </a:t>
            </a:r>
            <a:r>
              <a:rPr sz="1200" dirty="0">
                <a:latin typeface="Times New Roman"/>
                <a:cs typeface="Times New Roman"/>
              </a:rPr>
              <a:t>e certi </a:t>
            </a:r>
            <a:r>
              <a:rPr sz="1200" spc="-5" dirty="0">
                <a:latin typeface="Times New Roman"/>
                <a:cs typeface="Times New Roman"/>
              </a:rPr>
              <a:t>concetti associati delle cose,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significati </a:t>
            </a:r>
            <a:r>
              <a:rPr sz="1200" dirty="0">
                <a:latin typeface="Times New Roman"/>
                <a:cs typeface="Times New Roman"/>
              </a:rPr>
              <a:t>e dei </a:t>
            </a:r>
            <a:r>
              <a:rPr sz="1200" spc="-5" dirty="0">
                <a:latin typeface="Times New Roman"/>
                <a:cs typeface="Times New Roman"/>
              </a:rPr>
              <a:t>valori </a:t>
            </a:r>
            <a:r>
              <a:rPr sz="1200" dirty="0">
                <a:latin typeface="Times New Roman"/>
                <a:cs typeface="Times New Roman"/>
              </a:rPr>
              <a:t>della  </a:t>
            </a:r>
            <a:r>
              <a:rPr sz="1200" spc="-5" dirty="0">
                <a:latin typeface="Times New Roman"/>
                <a:cs typeface="Times New Roman"/>
              </a:rPr>
              <a:t>realtà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universale.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>
              <a:lnSpc>
                <a:spcPts val="1410"/>
              </a:lnSpc>
            </a:pPr>
            <a:r>
              <a:rPr sz="1200" baseline="38194" dirty="0">
                <a:latin typeface="Times New Roman"/>
                <a:cs typeface="Times New Roman"/>
              </a:rPr>
              <a:t>(1.4) </a:t>
            </a:r>
            <a:r>
              <a:rPr sz="1200" spc="-7" baseline="38194" dirty="0">
                <a:latin typeface="Times New Roman"/>
                <a:cs typeface="Times New Roman"/>
              </a:rPr>
              <a:t>0:0.4 </a:t>
            </a:r>
            <a:r>
              <a:rPr sz="1200" spc="-5" dirty="0">
                <a:latin typeface="Times New Roman"/>
                <a:cs typeface="Times New Roman"/>
              </a:rPr>
              <a:t>Ma per formulare questa Introduzione </a:t>
            </a:r>
            <a:r>
              <a:rPr sz="1200" dirty="0">
                <a:latin typeface="Times New Roman"/>
                <a:cs typeface="Times New Roman"/>
              </a:rPr>
              <a:t>di definizioni e di </a:t>
            </a:r>
            <a:r>
              <a:rPr sz="1200" spc="-5" dirty="0">
                <a:latin typeface="Times New Roman"/>
                <a:cs typeface="Times New Roman"/>
              </a:rPr>
              <a:t>limitazioni terminologiche, </a:t>
            </a:r>
            <a:r>
              <a:rPr sz="1200" dirty="0">
                <a:latin typeface="Times New Roman"/>
                <a:cs typeface="Times New Roman"/>
              </a:rPr>
              <a:t>è necessario anticipare l’uso di</a:t>
            </a:r>
            <a:r>
              <a:rPr sz="1200" spc="-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tali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410"/>
              </a:lnSpc>
            </a:pPr>
            <a:r>
              <a:rPr sz="1200" spc="-5" dirty="0">
                <a:latin typeface="Times New Roman"/>
                <a:cs typeface="Times New Roman"/>
              </a:rPr>
              <a:t>termini </a:t>
            </a:r>
            <a:r>
              <a:rPr sz="1200" dirty="0">
                <a:latin typeface="Times New Roman"/>
                <a:cs typeface="Times New Roman"/>
              </a:rPr>
              <a:t>nelle </a:t>
            </a:r>
            <a:r>
              <a:rPr sz="1200" spc="-5" dirty="0">
                <a:latin typeface="Times New Roman"/>
                <a:cs typeface="Times New Roman"/>
              </a:rPr>
              <a:t>descrizioni che seguono. Questa Introduzione </a:t>
            </a:r>
            <a:r>
              <a:rPr sz="1200" dirty="0">
                <a:latin typeface="Times New Roman"/>
                <a:cs typeface="Times New Roman"/>
              </a:rPr>
              <a:t>non è quindi </a:t>
            </a:r>
            <a:r>
              <a:rPr sz="1200" spc="-5" dirty="0">
                <a:latin typeface="Times New Roman"/>
                <a:cs typeface="Times New Roman"/>
              </a:rPr>
              <a:t>un’esposizione completa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se stessa;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soltanto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guida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60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164195" cy="40741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36576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potere. Egli </a:t>
            </a:r>
            <a:r>
              <a:rPr sz="1200" dirty="0">
                <a:latin typeface="Times New Roman"/>
                <a:cs typeface="Times New Roman"/>
              </a:rPr>
              <a:t>è il </a:t>
            </a:r>
            <a:r>
              <a:rPr sz="1200" spc="-5" dirty="0">
                <a:latin typeface="Times New Roman"/>
                <a:cs typeface="Times New Roman"/>
              </a:rPr>
              <a:t>solo essere </a:t>
            </a:r>
            <a:r>
              <a:rPr sz="1200" dirty="0">
                <a:latin typeface="Times New Roman"/>
                <a:cs typeface="Times New Roman"/>
              </a:rPr>
              <a:t>nell’Universo, oltre </a:t>
            </a:r>
            <a:r>
              <a:rPr sz="1200" spc="-5" dirty="0">
                <a:latin typeface="Times New Roman"/>
                <a:cs typeface="Times New Roman"/>
              </a:rPr>
              <a:t>ai suoi coordinati </a:t>
            </a:r>
            <a:r>
              <a:rPr sz="1200" dirty="0">
                <a:latin typeface="Times New Roman"/>
                <a:cs typeface="Times New Roman"/>
              </a:rPr>
              <a:t>divini, che </a:t>
            </a:r>
            <a:r>
              <a:rPr sz="1200" spc="-5" dirty="0">
                <a:latin typeface="Times New Roman"/>
                <a:cs typeface="Times New Roman"/>
              </a:rPr>
              <a:t>fa l’esperienza </a:t>
            </a:r>
            <a:r>
              <a:rPr sz="1200" dirty="0">
                <a:latin typeface="Times New Roman"/>
                <a:cs typeface="Times New Roman"/>
              </a:rPr>
              <a:t>di una </a:t>
            </a:r>
            <a:r>
              <a:rPr sz="1200" spc="-5" dirty="0">
                <a:latin typeface="Times New Roman"/>
                <a:cs typeface="Times New Roman"/>
              </a:rPr>
              <a:t>perfetta, corretta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completa valutazione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stesso.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812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(34.3) 2:1.4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Padre </a:t>
            </a:r>
            <a:r>
              <a:rPr sz="1200" dirty="0">
                <a:latin typeface="Times New Roman"/>
                <a:cs typeface="Times New Roman"/>
              </a:rPr>
              <a:t>viene </a:t>
            </a:r>
            <a:r>
              <a:rPr sz="1200" spc="-5" dirty="0">
                <a:latin typeface="Times New Roman"/>
                <a:cs typeface="Times New Roman"/>
              </a:rPr>
              <a:t>incontro costantemente ed immancabilmente ai bisogni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differenti </a:t>
            </a:r>
            <a:r>
              <a:rPr sz="1200" dirty="0">
                <a:latin typeface="Times New Roman"/>
                <a:cs typeface="Times New Roman"/>
              </a:rPr>
              <a:t>richieste di </a:t>
            </a:r>
            <a:r>
              <a:rPr sz="1200" spc="-5" dirty="0">
                <a:latin typeface="Times New Roman"/>
                <a:cs typeface="Times New Roman"/>
              </a:rPr>
              <a:t>se stesso </a:t>
            </a:r>
            <a:r>
              <a:rPr sz="1200" dirty="0">
                <a:latin typeface="Times New Roman"/>
                <a:cs typeface="Times New Roman"/>
              </a:rPr>
              <a:t>a seconda di  </a:t>
            </a:r>
            <a:r>
              <a:rPr sz="1200" spc="-5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mutano di volta in volta </a:t>
            </a:r>
            <a:r>
              <a:rPr sz="1200" spc="-5" dirty="0">
                <a:latin typeface="Times New Roman"/>
                <a:cs typeface="Times New Roman"/>
              </a:rPr>
              <a:t>nelle varie </a:t>
            </a:r>
            <a:r>
              <a:rPr sz="1200" dirty="0">
                <a:latin typeface="Times New Roman"/>
                <a:cs typeface="Times New Roman"/>
              </a:rPr>
              <a:t>sezioni </a:t>
            </a:r>
            <a:r>
              <a:rPr sz="1200" spc="-5" dirty="0">
                <a:latin typeface="Times New Roman"/>
                <a:cs typeface="Times New Roman"/>
              </a:rPr>
              <a:t>del suo Universo </a:t>
            </a:r>
            <a:r>
              <a:rPr sz="1200" dirty="0">
                <a:latin typeface="Times New Roman"/>
                <a:cs typeface="Times New Roman"/>
              </a:rPr>
              <a:t>maestro.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grande Dio conosce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comprende </a:t>
            </a:r>
            <a:r>
              <a:rPr sz="1200" dirty="0">
                <a:latin typeface="Times New Roman"/>
                <a:cs typeface="Times New Roman"/>
              </a:rPr>
              <a:t>se </a:t>
            </a:r>
            <a:r>
              <a:rPr sz="1200" spc="-5" dirty="0">
                <a:latin typeface="Times New Roman"/>
                <a:cs typeface="Times New Roman"/>
              </a:rPr>
              <a:t>stesso; egli </a:t>
            </a:r>
            <a:r>
              <a:rPr sz="1200" dirty="0">
                <a:latin typeface="Times New Roman"/>
                <a:cs typeface="Times New Roman"/>
              </a:rPr>
              <a:t>è  </a:t>
            </a:r>
            <a:r>
              <a:rPr sz="1200" spc="-5" dirty="0">
                <a:latin typeface="Times New Roman"/>
                <a:cs typeface="Times New Roman"/>
              </a:rPr>
              <a:t>infinitamente autocosciente </a:t>
            </a:r>
            <a:r>
              <a:rPr sz="1200" dirty="0">
                <a:latin typeface="Times New Roman"/>
                <a:cs typeface="Times New Roman"/>
              </a:rPr>
              <a:t>di tutti i </a:t>
            </a:r>
            <a:r>
              <a:rPr sz="1200" spc="-5" dirty="0">
                <a:latin typeface="Times New Roman"/>
                <a:cs typeface="Times New Roman"/>
              </a:rPr>
              <a:t>suoi attributi primordiali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perfezione. Dio </a:t>
            </a:r>
            <a:r>
              <a:rPr sz="1200" dirty="0">
                <a:latin typeface="Times New Roman"/>
                <a:cs typeface="Times New Roman"/>
              </a:rPr>
              <a:t>non è un </a:t>
            </a:r>
            <a:r>
              <a:rPr sz="1200" spc="-5" dirty="0">
                <a:latin typeface="Times New Roman"/>
                <a:cs typeface="Times New Roman"/>
              </a:rPr>
              <a:t>accidente cosmico </a:t>
            </a:r>
            <a:r>
              <a:rPr sz="1200" dirty="0">
                <a:latin typeface="Times New Roman"/>
                <a:cs typeface="Times New Roman"/>
              </a:rPr>
              <a:t>e non è neppure uno  </a:t>
            </a:r>
            <a:r>
              <a:rPr sz="1200" spc="-5" dirty="0">
                <a:latin typeface="Times New Roman"/>
                <a:cs typeface="Times New Roman"/>
              </a:rPr>
              <a:t>sperimentatore </a:t>
            </a:r>
            <a:r>
              <a:rPr sz="1200" dirty="0">
                <a:latin typeface="Times New Roman"/>
                <a:cs typeface="Times New Roman"/>
              </a:rPr>
              <a:t>di Universi. I </a:t>
            </a:r>
            <a:r>
              <a:rPr sz="1200" spc="-5" dirty="0">
                <a:latin typeface="Times New Roman"/>
                <a:cs typeface="Times New Roman"/>
              </a:rPr>
              <a:t>Sovrani </a:t>
            </a:r>
            <a:r>
              <a:rPr sz="1200" dirty="0">
                <a:latin typeface="Times New Roman"/>
                <a:cs typeface="Times New Roman"/>
              </a:rPr>
              <a:t>degli Universi possono </a:t>
            </a:r>
            <a:r>
              <a:rPr sz="1200" spc="-5" dirty="0">
                <a:latin typeface="Times New Roman"/>
                <a:cs typeface="Times New Roman"/>
              </a:rPr>
              <a:t>impegnarsi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avventure,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Padri </a:t>
            </a:r>
            <a:r>
              <a:rPr sz="1200" dirty="0">
                <a:latin typeface="Times New Roman"/>
                <a:cs typeface="Times New Roman"/>
              </a:rPr>
              <a:t>delle Costellazioni possono </a:t>
            </a:r>
            <a:r>
              <a:rPr sz="1200" spc="-5" dirty="0">
                <a:latin typeface="Times New Roman"/>
                <a:cs typeface="Times New Roman"/>
              </a:rPr>
              <a:t>fare  esperimenti,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capi dei </a:t>
            </a:r>
            <a:r>
              <a:rPr sz="1200" dirty="0">
                <a:latin typeface="Times New Roman"/>
                <a:cs typeface="Times New Roman"/>
              </a:rPr>
              <a:t>sistemi </a:t>
            </a:r>
            <a:r>
              <a:rPr sz="1200" spc="-5" dirty="0">
                <a:latin typeface="Times New Roman"/>
                <a:cs typeface="Times New Roman"/>
              </a:rPr>
              <a:t>possono esercitarsi; </a:t>
            </a:r>
            <a:r>
              <a:rPr sz="1200" dirty="0">
                <a:latin typeface="Times New Roman"/>
                <a:cs typeface="Times New Roman"/>
              </a:rPr>
              <a:t>ma il </a:t>
            </a:r>
            <a:r>
              <a:rPr sz="1200" spc="-5" dirty="0">
                <a:latin typeface="Times New Roman"/>
                <a:cs typeface="Times New Roman"/>
              </a:rPr>
              <a:t>Padre Universale </a:t>
            </a:r>
            <a:r>
              <a:rPr sz="1200" dirty="0">
                <a:latin typeface="Times New Roman"/>
                <a:cs typeface="Times New Roman"/>
              </a:rPr>
              <a:t>vede la </a:t>
            </a:r>
            <a:r>
              <a:rPr sz="1200" spc="-5" dirty="0">
                <a:latin typeface="Times New Roman"/>
                <a:cs typeface="Times New Roman"/>
              </a:rPr>
              <a:t>fine sin </a:t>
            </a:r>
            <a:r>
              <a:rPr sz="1200" dirty="0">
                <a:latin typeface="Times New Roman"/>
                <a:cs typeface="Times New Roman"/>
              </a:rPr>
              <a:t>dall’inizio,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piano </a:t>
            </a:r>
            <a:r>
              <a:rPr sz="1200" dirty="0">
                <a:latin typeface="Times New Roman"/>
                <a:cs typeface="Times New Roman"/>
              </a:rPr>
              <a:t>divino e il </a:t>
            </a:r>
            <a:r>
              <a:rPr sz="1200" spc="-5" dirty="0">
                <a:latin typeface="Times New Roman"/>
                <a:cs typeface="Times New Roman"/>
              </a:rPr>
              <a:t>suo  proposito eterno abbracciano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comprendono effettivamente </a:t>
            </a:r>
            <a:r>
              <a:rPr sz="1200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gli esperimenti </a:t>
            </a:r>
            <a:r>
              <a:rPr sz="1200" dirty="0">
                <a:latin typeface="Times New Roman"/>
                <a:cs typeface="Times New Roman"/>
              </a:rPr>
              <a:t>e le </a:t>
            </a:r>
            <a:r>
              <a:rPr sz="1200" spc="-5" dirty="0">
                <a:latin typeface="Times New Roman"/>
                <a:cs typeface="Times New Roman"/>
              </a:rPr>
              <a:t>avventure </a:t>
            </a:r>
            <a:r>
              <a:rPr sz="1200" dirty="0">
                <a:latin typeface="Times New Roman"/>
                <a:cs typeface="Times New Roman"/>
              </a:rPr>
              <a:t>di tutti i suoi </a:t>
            </a:r>
            <a:r>
              <a:rPr sz="1200" spc="-5" dirty="0">
                <a:latin typeface="Times New Roman"/>
                <a:cs typeface="Times New Roman"/>
              </a:rPr>
              <a:t>subordinati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10" dirty="0">
                <a:latin typeface="Times New Roman"/>
                <a:cs typeface="Times New Roman"/>
              </a:rPr>
              <a:t>ogni  </a:t>
            </a:r>
            <a:r>
              <a:rPr sz="1200" dirty="0">
                <a:latin typeface="Times New Roman"/>
                <a:cs typeface="Times New Roman"/>
              </a:rPr>
              <a:t>mondo, </a:t>
            </a:r>
            <a:r>
              <a:rPr sz="1200" spc="-5" dirty="0">
                <a:latin typeface="Times New Roman"/>
                <a:cs typeface="Times New Roman"/>
              </a:rPr>
              <a:t>sistema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costellazione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ogni Universo dei </a:t>
            </a:r>
            <a:r>
              <a:rPr sz="1200" dirty="0">
                <a:latin typeface="Times New Roman"/>
                <a:cs typeface="Times New Roman"/>
              </a:rPr>
              <a:t>suoi immensi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domini.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83515" algn="just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(34.4) 2:1.5 </a:t>
            </a:r>
            <a:r>
              <a:rPr sz="1200" spc="-5" dirty="0">
                <a:latin typeface="Times New Roman"/>
                <a:cs typeface="Times New Roman"/>
              </a:rPr>
              <a:t>Nessuna cosa </a:t>
            </a:r>
            <a:r>
              <a:rPr sz="1200" dirty="0">
                <a:latin typeface="Times New Roman"/>
                <a:cs typeface="Times New Roman"/>
              </a:rPr>
              <a:t>è nuova </a:t>
            </a:r>
            <a:r>
              <a:rPr sz="1200" spc="-5" dirty="0">
                <a:latin typeface="Times New Roman"/>
                <a:cs typeface="Times New Roman"/>
              </a:rPr>
              <a:t>per Dio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nessun </a:t>
            </a:r>
            <a:r>
              <a:rPr sz="1200" dirty="0">
                <a:latin typeface="Times New Roman"/>
                <a:cs typeface="Times New Roman"/>
              </a:rPr>
              <a:t>evento </a:t>
            </a:r>
            <a:r>
              <a:rPr sz="1200" spc="-5" dirty="0">
                <a:latin typeface="Times New Roman"/>
                <a:cs typeface="Times New Roman"/>
              </a:rPr>
              <a:t>cosmico giunge </a:t>
            </a:r>
            <a:r>
              <a:rPr sz="1200" dirty="0">
                <a:latin typeface="Times New Roman"/>
                <a:cs typeface="Times New Roman"/>
              </a:rPr>
              <a:t>mai </a:t>
            </a:r>
            <a:r>
              <a:rPr sz="1200" spc="-5" dirty="0">
                <a:latin typeface="Times New Roman"/>
                <a:cs typeface="Times New Roman"/>
              </a:rPr>
              <a:t>con sorpresa; egli abita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cerchio dell’eternità.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suoi  giorni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hanno </a:t>
            </a:r>
            <a:r>
              <a:rPr sz="1200" spc="5" dirty="0">
                <a:latin typeface="Times New Roman"/>
                <a:cs typeface="Times New Roman"/>
              </a:rPr>
              <a:t>né </a:t>
            </a:r>
            <a:r>
              <a:rPr sz="1200" spc="-5" dirty="0">
                <a:latin typeface="Times New Roman"/>
                <a:cs typeface="Times New Roman"/>
              </a:rPr>
              <a:t>inizio </a:t>
            </a:r>
            <a:r>
              <a:rPr sz="1200" dirty="0">
                <a:latin typeface="Times New Roman"/>
                <a:cs typeface="Times New Roman"/>
              </a:rPr>
              <a:t>né </a:t>
            </a:r>
            <a:r>
              <a:rPr sz="1200" spc="-5" dirty="0">
                <a:latin typeface="Times New Roman"/>
                <a:cs typeface="Times New Roman"/>
              </a:rPr>
              <a:t>fine. Per Dio </a:t>
            </a:r>
            <a:r>
              <a:rPr sz="1200" dirty="0">
                <a:latin typeface="Times New Roman"/>
                <a:cs typeface="Times New Roman"/>
              </a:rPr>
              <a:t>non c’è passato, né </a:t>
            </a:r>
            <a:r>
              <a:rPr sz="1200" spc="-5" dirty="0">
                <a:latin typeface="Times New Roman"/>
                <a:cs typeface="Times New Roman"/>
              </a:rPr>
              <a:t>presente, </a:t>
            </a:r>
            <a:r>
              <a:rPr sz="1200" dirty="0">
                <a:latin typeface="Times New Roman"/>
                <a:cs typeface="Times New Roman"/>
              </a:rPr>
              <a:t>né </a:t>
            </a:r>
            <a:r>
              <a:rPr sz="1200" spc="-5" dirty="0">
                <a:latin typeface="Times New Roman"/>
                <a:cs typeface="Times New Roman"/>
              </a:rPr>
              <a:t>futuro;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totalità del tempo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presente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ogni </a:t>
            </a:r>
            <a:r>
              <a:rPr sz="1200" dirty="0">
                <a:latin typeface="Times New Roman"/>
                <a:cs typeface="Times New Roman"/>
              </a:rPr>
              <a:t>istante. 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è il </a:t>
            </a:r>
            <a:r>
              <a:rPr sz="1200" spc="-5" dirty="0">
                <a:latin typeface="Times New Roman"/>
                <a:cs typeface="Times New Roman"/>
              </a:rPr>
              <a:t>grande ed </a:t>
            </a:r>
            <a:r>
              <a:rPr sz="1200" dirty="0">
                <a:latin typeface="Times New Roman"/>
                <a:cs typeface="Times New Roman"/>
              </a:rPr>
              <a:t>unico </a:t>
            </a:r>
            <a:r>
              <a:rPr sz="1200" spc="-15" dirty="0">
                <a:latin typeface="Times New Roman"/>
                <a:cs typeface="Times New Roman"/>
              </a:rPr>
              <a:t>IO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SONO.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18110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(34.5) 2:1.6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Padre </a:t>
            </a:r>
            <a:r>
              <a:rPr sz="1200" dirty="0">
                <a:latin typeface="Times New Roman"/>
                <a:cs typeface="Times New Roman"/>
              </a:rPr>
              <a:t>Universale è assolutamente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incondizionatamente infinito in tutti i suoi </a:t>
            </a:r>
            <a:r>
              <a:rPr sz="1200" spc="-5" dirty="0">
                <a:latin typeface="Times New Roman"/>
                <a:cs typeface="Times New Roman"/>
              </a:rPr>
              <a:t>attributi. Questo fatto,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se stesso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5" dirty="0">
                <a:latin typeface="Times New Roman"/>
                <a:cs typeface="Times New Roman"/>
              </a:rPr>
              <a:t>per  </a:t>
            </a:r>
            <a:r>
              <a:rPr sz="1200" spc="-5" dirty="0">
                <a:latin typeface="Times New Roman"/>
                <a:cs typeface="Times New Roman"/>
              </a:rPr>
              <a:t>se stesso, </a:t>
            </a:r>
            <a:r>
              <a:rPr sz="1200" dirty="0">
                <a:latin typeface="Times New Roman"/>
                <a:cs typeface="Times New Roman"/>
              </a:rPr>
              <a:t>lo isola </a:t>
            </a:r>
            <a:r>
              <a:rPr sz="1200" spc="-5" dirty="0">
                <a:latin typeface="Times New Roman"/>
                <a:cs typeface="Times New Roman"/>
              </a:rPr>
              <a:t>automaticamente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ogni </a:t>
            </a:r>
            <a:r>
              <a:rPr sz="1200" dirty="0">
                <a:latin typeface="Times New Roman"/>
                <a:cs typeface="Times New Roman"/>
              </a:rPr>
              <a:t>comunicazione </a:t>
            </a:r>
            <a:r>
              <a:rPr sz="1200" spc="-5" dirty="0">
                <a:latin typeface="Times New Roman"/>
                <a:cs typeface="Times New Roman"/>
              </a:rPr>
              <a:t>personale </a:t>
            </a:r>
            <a:r>
              <a:rPr sz="1200" dirty="0">
                <a:latin typeface="Times New Roman"/>
                <a:cs typeface="Times New Roman"/>
              </a:rPr>
              <a:t>diretta </a:t>
            </a:r>
            <a:r>
              <a:rPr sz="1200" spc="-5" dirty="0">
                <a:latin typeface="Times New Roman"/>
                <a:cs typeface="Times New Roman"/>
              </a:rPr>
              <a:t>con esseri materiali finiti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con altre inferiori  intelligenze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create.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431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(34.6) 2:1.7 </a:t>
            </a:r>
            <a:r>
              <a:rPr sz="1200" dirty="0">
                <a:latin typeface="Times New Roman"/>
                <a:cs typeface="Times New Roman"/>
              </a:rPr>
              <a:t>E tutto ciò </a:t>
            </a:r>
            <a:r>
              <a:rPr sz="1200" spc="-5" dirty="0">
                <a:latin typeface="Times New Roman"/>
                <a:cs typeface="Times New Roman"/>
              </a:rPr>
              <a:t>richiede </a:t>
            </a:r>
            <a:r>
              <a:rPr sz="1200" dirty="0">
                <a:latin typeface="Times New Roman"/>
                <a:cs typeface="Times New Roman"/>
              </a:rPr>
              <a:t>tali disposizioni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contatto </a:t>
            </a:r>
            <a:r>
              <a:rPr sz="1200" dirty="0">
                <a:latin typeface="Times New Roman"/>
                <a:cs typeface="Times New Roman"/>
              </a:rPr>
              <a:t>e la comunicazione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sue </a:t>
            </a:r>
            <a:r>
              <a:rPr sz="1200" dirty="0">
                <a:latin typeface="Times New Roman"/>
                <a:cs typeface="Times New Roman"/>
              </a:rPr>
              <a:t>molteplici </a:t>
            </a:r>
            <a:r>
              <a:rPr sz="1200" spc="-5" dirty="0">
                <a:latin typeface="Times New Roman"/>
                <a:cs typeface="Times New Roman"/>
              </a:rPr>
              <a:t>creature,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quelle </a:t>
            </a:r>
            <a:r>
              <a:rPr sz="1200" dirty="0">
                <a:latin typeface="Times New Roman"/>
                <a:cs typeface="Times New Roman"/>
              </a:rPr>
              <a:t>che sono  state </a:t>
            </a:r>
            <a:r>
              <a:rPr sz="1200" spc="-5" dirty="0">
                <a:latin typeface="Times New Roman"/>
                <a:cs typeface="Times New Roman"/>
              </a:rPr>
              <a:t>stabilite, </a:t>
            </a:r>
            <a:r>
              <a:rPr sz="1200" dirty="0">
                <a:latin typeface="Times New Roman"/>
                <a:cs typeface="Times New Roman"/>
              </a:rPr>
              <a:t>in primo </a:t>
            </a:r>
            <a:r>
              <a:rPr sz="1200" spc="-5" dirty="0">
                <a:latin typeface="Times New Roman"/>
                <a:cs typeface="Times New Roman"/>
              </a:rPr>
              <a:t>luogo nelle personalità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Figli Paradisiaci </a:t>
            </a:r>
            <a:r>
              <a:rPr sz="1200" dirty="0">
                <a:latin typeface="Times New Roman"/>
                <a:cs typeface="Times New Roman"/>
              </a:rPr>
              <a:t>di Dio, i quali, </a:t>
            </a:r>
            <a:r>
              <a:rPr sz="1200" spc="-5" dirty="0">
                <a:latin typeface="Times New Roman"/>
                <a:cs typeface="Times New Roman"/>
              </a:rPr>
              <a:t>benché </a:t>
            </a:r>
            <a:r>
              <a:rPr sz="1200" dirty="0">
                <a:latin typeface="Times New Roman"/>
                <a:cs typeface="Times New Roman"/>
              </a:rPr>
              <a:t>perfetti in </a:t>
            </a:r>
            <a:r>
              <a:rPr sz="1200" spc="-5" dirty="0">
                <a:latin typeface="Times New Roman"/>
                <a:cs typeface="Times New Roman"/>
              </a:rPr>
              <a:t>divinità, </a:t>
            </a:r>
            <a:r>
              <a:rPr sz="1200" dirty="0">
                <a:latin typeface="Times New Roman"/>
                <a:cs typeface="Times New Roman"/>
              </a:rPr>
              <a:t>condividono </a:t>
            </a:r>
            <a:r>
              <a:rPr sz="1200" spc="-5" dirty="0">
                <a:latin typeface="Times New Roman"/>
                <a:cs typeface="Times New Roman"/>
              </a:rPr>
              <a:t>spesso  anche </a:t>
            </a:r>
            <a:r>
              <a:rPr sz="1200" dirty="0">
                <a:latin typeface="Times New Roman"/>
                <a:cs typeface="Times New Roman"/>
              </a:rPr>
              <a:t>la natura della carne e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sangue </a:t>
            </a:r>
            <a:r>
              <a:rPr sz="1200" spc="-5" dirty="0">
                <a:latin typeface="Times New Roman"/>
                <a:cs typeface="Times New Roman"/>
              </a:rPr>
              <a:t>medesimi delle </a:t>
            </a:r>
            <a:r>
              <a:rPr sz="1200" dirty="0">
                <a:latin typeface="Times New Roman"/>
                <a:cs typeface="Times New Roman"/>
              </a:rPr>
              <a:t>razze </a:t>
            </a:r>
            <a:r>
              <a:rPr sz="1200" spc="-5" dirty="0">
                <a:latin typeface="Times New Roman"/>
                <a:cs typeface="Times New Roman"/>
              </a:rPr>
              <a:t>planetarie, </a:t>
            </a:r>
            <a:r>
              <a:rPr sz="1200" dirty="0">
                <a:latin typeface="Times New Roman"/>
                <a:cs typeface="Times New Roman"/>
              </a:rPr>
              <a:t>divenendo uno di voi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uno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voi.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tal modo, per </a:t>
            </a:r>
            <a:r>
              <a:rPr sz="1200" spc="-5" dirty="0">
                <a:latin typeface="Times New Roman"/>
                <a:cs typeface="Times New Roman"/>
              </a:rPr>
              <a:t>così  dire, Dio diviene </a:t>
            </a:r>
            <a:r>
              <a:rPr sz="1200" dirty="0">
                <a:latin typeface="Times New Roman"/>
                <a:cs typeface="Times New Roman"/>
              </a:rPr>
              <a:t>uomo, com’è </a:t>
            </a:r>
            <a:r>
              <a:rPr sz="1200" spc="-5" dirty="0">
                <a:latin typeface="Times New Roman"/>
                <a:cs typeface="Times New Roman"/>
              </a:rPr>
              <a:t>avvenuto </a:t>
            </a:r>
            <a:r>
              <a:rPr sz="1200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conferimento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Micael, </a:t>
            </a:r>
            <a:r>
              <a:rPr sz="1200" dirty="0">
                <a:latin typeface="Times New Roman"/>
                <a:cs typeface="Times New Roman"/>
              </a:rPr>
              <a:t>che fu </a:t>
            </a:r>
            <a:r>
              <a:rPr sz="1200" spc="-5" dirty="0">
                <a:latin typeface="Times New Roman"/>
                <a:cs typeface="Times New Roman"/>
              </a:rPr>
              <a:t>chiamato alternativamente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ed il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Figlio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60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600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502919" y="513333"/>
            <a:ext cx="4465320" cy="409257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495300">
              <a:lnSpc>
                <a:spcPct val="100000"/>
              </a:lnSpc>
              <a:spcBef>
                <a:spcPts val="10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(337.16) 30:2.115 </a:t>
            </a:r>
            <a:r>
              <a:rPr sz="1200" dirty="0">
                <a:latin typeface="Times New Roman"/>
                <a:cs typeface="Times New Roman"/>
              </a:rPr>
              <a:t>7. </a:t>
            </a:r>
            <a:r>
              <a:rPr sz="1200" spc="-5" dirty="0">
                <a:latin typeface="Times New Roman"/>
                <a:cs typeface="Times New Roman"/>
              </a:rPr>
              <a:t>Archivisti</a:t>
            </a:r>
            <a:r>
              <a:rPr sz="1200" spc="-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Associati.</a:t>
            </a:r>
            <a:endParaRPr sz="1200">
              <a:latin typeface="Times New Roman"/>
              <a:cs typeface="Times New Roman"/>
            </a:endParaRPr>
          </a:p>
          <a:p>
            <a:pPr marL="38100">
              <a:lnSpc>
                <a:spcPct val="100000"/>
              </a:lnSpc>
              <a:spcBef>
                <a:spcPts val="133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(337.17) 30:2.116 </a:t>
            </a:r>
            <a:r>
              <a:rPr sz="1200" spc="-10" dirty="0">
                <a:latin typeface="Times New Roman"/>
                <a:cs typeface="Times New Roman"/>
              </a:rPr>
              <a:t>VII. </a:t>
            </a:r>
            <a:r>
              <a:rPr sz="1200" i="1" dirty="0">
                <a:latin typeface="Times New Roman"/>
                <a:cs typeface="Times New Roman"/>
              </a:rPr>
              <a:t>I CORPI </a:t>
            </a:r>
            <a:r>
              <a:rPr sz="1200" i="1" spc="-10" dirty="0">
                <a:latin typeface="Times New Roman"/>
                <a:cs typeface="Times New Roman"/>
              </a:rPr>
              <a:t>DI </a:t>
            </a:r>
            <a:r>
              <a:rPr sz="1200" i="1" spc="-5" dirty="0">
                <a:latin typeface="Times New Roman"/>
                <a:cs typeface="Times New Roman"/>
              </a:rPr>
              <a:t>CITTADINANZA</a:t>
            </a:r>
            <a:r>
              <a:rPr sz="1200" i="1" spc="-145" dirty="0">
                <a:latin typeface="Times New Roman"/>
                <a:cs typeface="Times New Roman"/>
              </a:rPr>
              <a:t> </a:t>
            </a:r>
            <a:r>
              <a:rPr sz="1200" i="1" spc="-5" dirty="0">
                <a:latin typeface="Times New Roman"/>
                <a:cs typeface="Times New Roman"/>
              </a:rPr>
              <a:t>PERMANENTE.</a:t>
            </a:r>
            <a:endParaRPr sz="1200">
              <a:latin typeface="Times New Roman"/>
              <a:cs typeface="Times New Roman"/>
            </a:endParaRPr>
          </a:p>
          <a:p>
            <a:pPr marL="495300">
              <a:lnSpc>
                <a:spcPct val="100000"/>
              </a:lnSpc>
              <a:spcBef>
                <a:spcPts val="134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(337.18) 30:2.117 </a:t>
            </a:r>
            <a:r>
              <a:rPr sz="1200" dirty="0">
                <a:latin typeface="Times New Roman"/>
                <a:cs typeface="Times New Roman"/>
              </a:rPr>
              <a:t>1. </a:t>
            </a:r>
            <a:r>
              <a:rPr sz="1200" spc="-5" dirty="0">
                <a:latin typeface="Times New Roman"/>
                <a:cs typeface="Times New Roman"/>
              </a:rPr>
              <a:t>Gli Intermedi</a:t>
            </a:r>
            <a:r>
              <a:rPr sz="1200" spc="-1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Planetari.</a:t>
            </a:r>
            <a:endParaRPr sz="1200">
              <a:latin typeface="Times New Roman"/>
              <a:cs typeface="Times New Roman"/>
            </a:endParaRPr>
          </a:p>
          <a:p>
            <a:pPr marL="495300">
              <a:lnSpc>
                <a:spcPct val="100000"/>
              </a:lnSpc>
              <a:spcBef>
                <a:spcPts val="134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(337.19) 30:2.118 </a:t>
            </a:r>
            <a:r>
              <a:rPr sz="1200" dirty="0">
                <a:latin typeface="Times New Roman"/>
                <a:cs typeface="Times New Roman"/>
              </a:rPr>
              <a:t>2. I </a:t>
            </a:r>
            <a:r>
              <a:rPr sz="1200" spc="-5" dirty="0">
                <a:latin typeface="Times New Roman"/>
                <a:cs typeface="Times New Roman"/>
              </a:rPr>
              <a:t>Figli Adamici </a:t>
            </a:r>
            <a:r>
              <a:rPr sz="1200" dirty="0">
                <a:latin typeface="Times New Roman"/>
                <a:cs typeface="Times New Roman"/>
              </a:rPr>
              <a:t>dei</a:t>
            </a:r>
            <a:r>
              <a:rPr sz="1200" spc="-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Sistemi.</a:t>
            </a:r>
            <a:endParaRPr sz="1200">
              <a:latin typeface="Times New Roman"/>
              <a:cs typeface="Times New Roman"/>
            </a:endParaRPr>
          </a:p>
          <a:p>
            <a:pPr marL="495300">
              <a:lnSpc>
                <a:spcPct val="100000"/>
              </a:lnSpc>
              <a:spcBef>
                <a:spcPts val="133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(337.20) 30:2.119 </a:t>
            </a:r>
            <a:r>
              <a:rPr sz="1200" dirty="0">
                <a:latin typeface="Times New Roman"/>
                <a:cs typeface="Times New Roman"/>
              </a:rPr>
              <a:t>3. </a:t>
            </a:r>
            <a:r>
              <a:rPr sz="1200" spc="-5" dirty="0">
                <a:latin typeface="Times New Roman"/>
                <a:cs typeface="Times New Roman"/>
              </a:rPr>
              <a:t>Gli Univitatia delle</a:t>
            </a:r>
            <a:r>
              <a:rPr sz="1200" spc="-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Costellazioni.</a:t>
            </a:r>
            <a:endParaRPr sz="1200">
              <a:latin typeface="Times New Roman"/>
              <a:cs typeface="Times New Roman"/>
            </a:endParaRPr>
          </a:p>
          <a:p>
            <a:pPr marL="495300">
              <a:lnSpc>
                <a:spcPct val="100000"/>
              </a:lnSpc>
              <a:spcBef>
                <a:spcPts val="134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(337.21) 30:2.120 </a:t>
            </a:r>
            <a:r>
              <a:rPr sz="1200" dirty="0">
                <a:latin typeface="Times New Roman"/>
                <a:cs typeface="Times New Roman"/>
              </a:rPr>
              <a:t>4. I </a:t>
            </a:r>
            <a:r>
              <a:rPr sz="1200" spc="-5" dirty="0">
                <a:latin typeface="Times New Roman"/>
                <a:cs typeface="Times New Roman"/>
              </a:rPr>
              <a:t>Susatia degli </a:t>
            </a:r>
            <a:r>
              <a:rPr sz="1200" dirty="0">
                <a:latin typeface="Times New Roman"/>
                <a:cs typeface="Times New Roman"/>
              </a:rPr>
              <a:t>Universi</a:t>
            </a:r>
            <a:r>
              <a:rPr sz="1200" spc="-1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Locali.</a:t>
            </a:r>
            <a:endParaRPr sz="1200">
              <a:latin typeface="Times New Roman"/>
              <a:cs typeface="Times New Roman"/>
            </a:endParaRPr>
          </a:p>
          <a:p>
            <a:pPr marL="495300">
              <a:lnSpc>
                <a:spcPct val="100000"/>
              </a:lnSpc>
              <a:spcBef>
                <a:spcPts val="134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(337.22) 30:2.121 </a:t>
            </a:r>
            <a:r>
              <a:rPr sz="1200" dirty="0">
                <a:latin typeface="Times New Roman"/>
                <a:cs typeface="Times New Roman"/>
              </a:rPr>
              <a:t>5. </a:t>
            </a:r>
            <a:r>
              <a:rPr sz="1200" spc="-5" dirty="0">
                <a:latin typeface="Times New Roman"/>
                <a:cs typeface="Times New Roman"/>
              </a:rPr>
              <a:t>Mortali </a:t>
            </a:r>
            <a:r>
              <a:rPr sz="1200" spc="-10" dirty="0">
                <a:latin typeface="Times New Roman"/>
                <a:cs typeface="Times New Roman"/>
              </a:rPr>
              <a:t>degli </a:t>
            </a:r>
            <a:r>
              <a:rPr sz="1200" dirty="0">
                <a:latin typeface="Times New Roman"/>
                <a:cs typeface="Times New Roman"/>
              </a:rPr>
              <a:t>Universi </a:t>
            </a:r>
            <a:r>
              <a:rPr sz="1200" spc="-5" dirty="0">
                <a:latin typeface="Times New Roman"/>
                <a:cs typeface="Times New Roman"/>
              </a:rPr>
              <a:t>Locali Fusi con </a:t>
            </a:r>
            <a:r>
              <a:rPr sz="1200" dirty="0">
                <a:latin typeface="Times New Roman"/>
                <a:cs typeface="Times New Roman"/>
              </a:rPr>
              <a:t>lo</a:t>
            </a:r>
            <a:r>
              <a:rPr sz="1200" spc="-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Spirito.</a:t>
            </a:r>
            <a:endParaRPr sz="1200">
              <a:latin typeface="Times New Roman"/>
              <a:cs typeface="Times New Roman"/>
            </a:endParaRPr>
          </a:p>
          <a:p>
            <a:pPr marL="495300">
              <a:lnSpc>
                <a:spcPct val="100000"/>
              </a:lnSpc>
              <a:spcBef>
                <a:spcPts val="133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(337.23) 30:2.122 </a:t>
            </a:r>
            <a:r>
              <a:rPr sz="1200" dirty="0">
                <a:latin typeface="Times New Roman"/>
                <a:cs typeface="Times New Roman"/>
              </a:rPr>
              <a:t>6. </a:t>
            </a:r>
            <a:r>
              <a:rPr sz="1200" spc="-5" dirty="0">
                <a:latin typeface="Times New Roman"/>
                <a:cs typeface="Times New Roman"/>
              </a:rPr>
              <a:t>Gli Abandontari </a:t>
            </a:r>
            <a:r>
              <a:rPr sz="1200" dirty="0">
                <a:latin typeface="Times New Roman"/>
                <a:cs typeface="Times New Roman"/>
              </a:rPr>
              <a:t>dei</a:t>
            </a:r>
            <a:r>
              <a:rPr sz="1200" spc="-1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Superuniversi.</a:t>
            </a:r>
            <a:endParaRPr sz="1200">
              <a:latin typeface="Times New Roman"/>
              <a:cs typeface="Times New Roman"/>
            </a:endParaRPr>
          </a:p>
          <a:p>
            <a:pPr marL="495300">
              <a:lnSpc>
                <a:spcPct val="100000"/>
              </a:lnSpc>
              <a:spcBef>
                <a:spcPts val="134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(337.24) 30:2.123 </a:t>
            </a:r>
            <a:r>
              <a:rPr sz="1200" dirty="0">
                <a:latin typeface="Times New Roman"/>
                <a:cs typeface="Times New Roman"/>
              </a:rPr>
              <a:t>7. </a:t>
            </a:r>
            <a:r>
              <a:rPr sz="1200" spc="-5" dirty="0">
                <a:latin typeface="Times New Roman"/>
                <a:cs typeface="Times New Roman"/>
              </a:rPr>
              <a:t>Mortali </a:t>
            </a:r>
            <a:r>
              <a:rPr sz="1200" spc="-1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Superuniversi Fusi </a:t>
            </a:r>
            <a:r>
              <a:rPr sz="1200" dirty="0">
                <a:latin typeface="Times New Roman"/>
                <a:cs typeface="Times New Roman"/>
              </a:rPr>
              <a:t>con il</a:t>
            </a:r>
            <a:r>
              <a:rPr sz="1200" spc="-1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Figlio.</a:t>
            </a:r>
            <a:endParaRPr sz="1200">
              <a:latin typeface="Times New Roman"/>
              <a:cs typeface="Times New Roman"/>
            </a:endParaRPr>
          </a:p>
          <a:p>
            <a:pPr marL="495300">
              <a:lnSpc>
                <a:spcPct val="100000"/>
              </a:lnSpc>
              <a:spcBef>
                <a:spcPts val="133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(337.25) 30:2.124 </a:t>
            </a:r>
            <a:r>
              <a:rPr sz="1200" dirty="0">
                <a:latin typeface="Times New Roman"/>
                <a:cs typeface="Times New Roman"/>
              </a:rPr>
              <a:t>8. I Nativi di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Havona.</a:t>
            </a:r>
            <a:endParaRPr sz="1200">
              <a:latin typeface="Times New Roman"/>
              <a:cs typeface="Times New Roman"/>
            </a:endParaRPr>
          </a:p>
          <a:p>
            <a:pPr marL="495300">
              <a:lnSpc>
                <a:spcPct val="100000"/>
              </a:lnSpc>
              <a:spcBef>
                <a:spcPts val="135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(337.26) 30:2.125 </a:t>
            </a:r>
            <a:r>
              <a:rPr sz="1200" dirty="0">
                <a:latin typeface="Times New Roman"/>
                <a:cs typeface="Times New Roman"/>
              </a:rPr>
              <a:t>9. </a:t>
            </a:r>
            <a:r>
              <a:rPr sz="1200" spc="-5" dirty="0">
                <a:latin typeface="Times New Roman"/>
                <a:cs typeface="Times New Roman"/>
              </a:rPr>
              <a:t>Nativi delle Sfere Paradisiache </a:t>
            </a:r>
            <a:r>
              <a:rPr sz="1200" dirty="0">
                <a:latin typeface="Times New Roman"/>
                <a:cs typeface="Times New Roman"/>
              </a:rPr>
              <a:t>dello</a:t>
            </a:r>
            <a:r>
              <a:rPr sz="1200" spc="-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Spirito.</a:t>
            </a:r>
            <a:endParaRPr sz="1200">
              <a:latin typeface="Times New Roman"/>
              <a:cs typeface="Times New Roman"/>
            </a:endParaRPr>
          </a:p>
          <a:p>
            <a:pPr marL="495300">
              <a:lnSpc>
                <a:spcPct val="100000"/>
              </a:lnSpc>
              <a:spcBef>
                <a:spcPts val="134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(337.27) 30:2.126 </a:t>
            </a:r>
            <a:r>
              <a:rPr sz="1200" dirty="0">
                <a:latin typeface="Times New Roman"/>
                <a:cs typeface="Times New Roman"/>
              </a:rPr>
              <a:t>10. </a:t>
            </a:r>
            <a:r>
              <a:rPr sz="1200" spc="-5" dirty="0">
                <a:latin typeface="Times New Roman"/>
                <a:cs typeface="Times New Roman"/>
              </a:rPr>
              <a:t>Nativi delle Sfere Paradisiache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-1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Padre.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60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601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095615" cy="39116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520700">
              <a:lnSpc>
                <a:spcPct val="100000"/>
              </a:lnSpc>
              <a:spcBef>
                <a:spcPts val="10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(337.28) 30:2.127 </a:t>
            </a:r>
            <a:r>
              <a:rPr sz="1200" dirty="0">
                <a:latin typeface="Times New Roman"/>
                <a:cs typeface="Times New Roman"/>
              </a:rPr>
              <a:t>11. I Cittadini </a:t>
            </a:r>
            <a:r>
              <a:rPr sz="1200" spc="-5" dirty="0">
                <a:latin typeface="Times New Roman"/>
                <a:cs typeface="Times New Roman"/>
              </a:rPr>
              <a:t>Creati del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Paradiso.</a:t>
            </a:r>
            <a:endParaRPr sz="1200">
              <a:latin typeface="Times New Roman"/>
              <a:cs typeface="Times New Roman"/>
            </a:endParaRPr>
          </a:p>
          <a:p>
            <a:pPr marL="520700">
              <a:lnSpc>
                <a:spcPct val="100000"/>
              </a:lnSpc>
              <a:spcBef>
                <a:spcPts val="133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(337.29) 30:2.128 </a:t>
            </a:r>
            <a:r>
              <a:rPr sz="1200" dirty="0">
                <a:latin typeface="Times New Roman"/>
                <a:cs typeface="Times New Roman"/>
              </a:rPr>
              <a:t>12. </a:t>
            </a:r>
            <a:r>
              <a:rPr sz="1200" spc="-5" dirty="0">
                <a:latin typeface="Times New Roman"/>
                <a:cs typeface="Times New Roman"/>
              </a:rPr>
              <a:t>Cittadini Mortali del Paradiso </a:t>
            </a:r>
            <a:r>
              <a:rPr sz="1200" dirty="0">
                <a:latin typeface="Times New Roman"/>
                <a:cs typeface="Times New Roman"/>
              </a:rPr>
              <a:t>Fusi con</a:t>
            </a:r>
            <a:r>
              <a:rPr sz="1200" spc="-1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l’Aggiustatore.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50">
              <a:latin typeface="Times New Roman"/>
              <a:cs typeface="Times New Roman"/>
            </a:endParaRPr>
          </a:p>
          <a:p>
            <a:pPr marL="63500" marR="283845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(337.30) 30:2.129 </a:t>
            </a:r>
            <a:r>
              <a:rPr sz="1200" spc="-5" dirty="0">
                <a:latin typeface="Times New Roman"/>
                <a:cs typeface="Times New Roman"/>
              </a:rPr>
              <a:t>Questa </a:t>
            </a:r>
            <a:r>
              <a:rPr sz="1200" dirty="0">
                <a:latin typeface="Times New Roman"/>
                <a:cs typeface="Times New Roman"/>
              </a:rPr>
              <a:t>è la </a:t>
            </a:r>
            <a:r>
              <a:rPr sz="1200" spc="-5" dirty="0">
                <a:latin typeface="Times New Roman"/>
                <a:cs typeface="Times New Roman"/>
              </a:rPr>
              <a:t>classificazione per </a:t>
            </a:r>
            <a:r>
              <a:rPr sz="1200" dirty="0">
                <a:latin typeface="Times New Roman"/>
                <a:cs typeface="Times New Roman"/>
              </a:rPr>
              <a:t>funzioni </a:t>
            </a:r>
            <a:r>
              <a:rPr sz="1200" spc="-5" dirty="0">
                <a:latin typeface="Times New Roman"/>
                <a:cs typeface="Times New Roman"/>
              </a:rPr>
              <a:t>delle personalità degli Universi quali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registrate sul </a:t>
            </a:r>
            <a:r>
              <a:rPr sz="1200" dirty="0">
                <a:latin typeface="Times New Roman"/>
                <a:cs typeface="Times New Roman"/>
              </a:rPr>
              <a:t>mondo </a:t>
            </a:r>
            <a:r>
              <a:rPr sz="1200" spc="-5" dirty="0">
                <a:latin typeface="Times New Roman"/>
                <a:cs typeface="Times New Roman"/>
              </a:rPr>
              <a:t>capitale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Uversa.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55880" algn="just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(337.31) 30:2.130 </a:t>
            </a:r>
            <a:r>
              <a:rPr sz="1200" i="1" spc="-5" dirty="0">
                <a:latin typeface="Times New Roman"/>
                <a:cs typeface="Times New Roman"/>
              </a:rPr>
              <a:t>GRUPPI DI PERSONALITÀ COMPOSITI. </a:t>
            </a:r>
            <a:r>
              <a:rPr sz="1200" spc="-5" dirty="0">
                <a:latin typeface="Times New Roman"/>
                <a:cs typeface="Times New Roman"/>
              </a:rPr>
              <a:t>Su Uversa </a:t>
            </a:r>
            <a:r>
              <a:rPr sz="1200" dirty="0">
                <a:latin typeface="Times New Roman"/>
                <a:cs typeface="Times New Roman"/>
              </a:rPr>
              <a:t>vi sono i </a:t>
            </a:r>
            <a:r>
              <a:rPr sz="1200" spc="-5" dirty="0">
                <a:latin typeface="Times New Roman"/>
                <a:cs typeface="Times New Roman"/>
              </a:rPr>
              <a:t>fascicoli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numerosi altri gruppi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esseri intelligenti,  esseri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sono essi </a:t>
            </a:r>
            <a:r>
              <a:rPr sz="1200" dirty="0">
                <a:latin typeface="Times New Roman"/>
                <a:cs typeface="Times New Roman"/>
              </a:rPr>
              <a:t>pure </a:t>
            </a:r>
            <a:r>
              <a:rPr sz="1200" spc="-5" dirty="0">
                <a:latin typeface="Times New Roman"/>
                <a:cs typeface="Times New Roman"/>
              </a:rPr>
              <a:t>strettamente collegati </a:t>
            </a:r>
            <a:r>
              <a:rPr sz="1200" dirty="0">
                <a:latin typeface="Times New Roman"/>
                <a:cs typeface="Times New Roman"/>
              </a:rPr>
              <a:t>con l’organizzazione e </a:t>
            </a:r>
            <a:r>
              <a:rPr sz="1200" spc="-5" dirty="0">
                <a:latin typeface="Times New Roman"/>
                <a:cs typeface="Times New Roman"/>
              </a:rPr>
              <a:t>l’amministrazione del grande Universo. Tra </a:t>
            </a:r>
            <a:r>
              <a:rPr sz="1200" dirty="0">
                <a:latin typeface="Times New Roman"/>
                <a:cs typeface="Times New Roman"/>
              </a:rPr>
              <a:t>questi ordini vi  sono i </a:t>
            </a:r>
            <a:r>
              <a:rPr sz="1200" spc="-5" dirty="0">
                <a:latin typeface="Times New Roman"/>
                <a:cs typeface="Times New Roman"/>
              </a:rPr>
              <a:t>seguenti </a:t>
            </a:r>
            <a:r>
              <a:rPr sz="1200" dirty="0">
                <a:latin typeface="Times New Roman"/>
                <a:cs typeface="Times New Roman"/>
              </a:rPr>
              <a:t>tre </a:t>
            </a:r>
            <a:r>
              <a:rPr sz="1200" spc="-5" dirty="0">
                <a:latin typeface="Times New Roman"/>
                <a:cs typeface="Times New Roman"/>
              </a:rPr>
              <a:t>gruppi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personalità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compositi: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00">
              <a:latin typeface="Times New Roman"/>
              <a:cs typeface="Times New Roman"/>
            </a:endParaRPr>
          </a:p>
          <a:p>
            <a:pPr marL="63500" algn="just">
              <a:lnSpc>
                <a:spcPct val="1000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(337.32) 30:2.131 </a:t>
            </a:r>
            <a:r>
              <a:rPr sz="1200" spc="-5" dirty="0">
                <a:latin typeface="Times New Roman"/>
                <a:cs typeface="Times New Roman"/>
              </a:rPr>
              <a:t>A. </a:t>
            </a:r>
            <a:r>
              <a:rPr sz="1200" i="1" dirty="0">
                <a:latin typeface="Times New Roman"/>
                <a:cs typeface="Times New Roman"/>
              </a:rPr>
              <a:t>Il Corpo Paradisiaco </a:t>
            </a:r>
            <a:r>
              <a:rPr sz="1200" i="1" spc="-5" dirty="0">
                <a:latin typeface="Times New Roman"/>
                <a:cs typeface="Times New Roman"/>
              </a:rPr>
              <a:t>della</a:t>
            </a:r>
            <a:r>
              <a:rPr sz="1200" i="1" spc="-200" dirty="0">
                <a:latin typeface="Times New Roman"/>
                <a:cs typeface="Times New Roman"/>
              </a:rPr>
              <a:t> </a:t>
            </a:r>
            <a:r>
              <a:rPr sz="1200" i="1" spc="-5" dirty="0">
                <a:latin typeface="Times New Roman"/>
                <a:cs typeface="Times New Roman"/>
              </a:rPr>
              <a:t>Finalità.</a:t>
            </a:r>
            <a:endParaRPr sz="1200">
              <a:latin typeface="Times New Roman"/>
              <a:cs typeface="Times New Roman"/>
            </a:endParaRPr>
          </a:p>
          <a:p>
            <a:pPr marL="520700">
              <a:lnSpc>
                <a:spcPct val="100000"/>
              </a:lnSpc>
              <a:spcBef>
                <a:spcPts val="134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(337.33) 30:2.132 </a:t>
            </a:r>
            <a:r>
              <a:rPr sz="1200" dirty="0">
                <a:latin typeface="Times New Roman"/>
                <a:cs typeface="Times New Roman"/>
              </a:rPr>
              <a:t>1.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Corpo dei Finalitari</a:t>
            </a:r>
            <a:r>
              <a:rPr sz="1200" spc="-1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Mortali.</a:t>
            </a:r>
            <a:endParaRPr sz="1200">
              <a:latin typeface="Times New Roman"/>
              <a:cs typeface="Times New Roman"/>
            </a:endParaRPr>
          </a:p>
          <a:p>
            <a:pPr marL="520700">
              <a:lnSpc>
                <a:spcPct val="100000"/>
              </a:lnSpc>
              <a:spcBef>
                <a:spcPts val="133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(337.34) 30:2.133 </a:t>
            </a:r>
            <a:r>
              <a:rPr sz="1200" dirty="0">
                <a:latin typeface="Times New Roman"/>
                <a:cs typeface="Times New Roman"/>
              </a:rPr>
              <a:t>2.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Corpo dei Finalitari del</a:t>
            </a:r>
            <a:r>
              <a:rPr sz="1200" spc="-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Paradiso.</a:t>
            </a:r>
            <a:endParaRPr sz="1200">
              <a:latin typeface="Times New Roman"/>
              <a:cs typeface="Times New Roman"/>
            </a:endParaRPr>
          </a:p>
          <a:p>
            <a:pPr marL="520700">
              <a:lnSpc>
                <a:spcPct val="100000"/>
              </a:lnSpc>
              <a:spcBef>
                <a:spcPts val="134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(337.35) 30:2.134 </a:t>
            </a:r>
            <a:r>
              <a:rPr sz="1200" dirty="0">
                <a:latin typeface="Times New Roman"/>
                <a:cs typeface="Times New Roman"/>
              </a:rPr>
              <a:t>3.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Corpo dei Finalitari</a:t>
            </a:r>
            <a:r>
              <a:rPr sz="1200" spc="-1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Trinitizzati.</a:t>
            </a:r>
            <a:endParaRPr sz="1200">
              <a:latin typeface="Times New Roman"/>
              <a:cs typeface="Times New Roman"/>
            </a:endParaRPr>
          </a:p>
          <a:p>
            <a:pPr marL="520700">
              <a:lnSpc>
                <a:spcPct val="100000"/>
              </a:lnSpc>
              <a:spcBef>
                <a:spcPts val="134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(337.36) 30:2.135 </a:t>
            </a:r>
            <a:r>
              <a:rPr sz="1200" dirty="0">
                <a:latin typeface="Times New Roman"/>
                <a:cs typeface="Times New Roman"/>
              </a:rPr>
              <a:t>4.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Corpo dei Finalitari </a:t>
            </a:r>
            <a:r>
              <a:rPr sz="1200" dirty="0">
                <a:latin typeface="Times New Roman"/>
                <a:cs typeface="Times New Roman"/>
              </a:rPr>
              <a:t>Trinitizzati</a:t>
            </a:r>
            <a:r>
              <a:rPr sz="1200" spc="-1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Congiunti.</a:t>
            </a:r>
            <a:endParaRPr sz="1200">
              <a:latin typeface="Times New Roman"/>
              <a:cs typeface="Times New Roman"/>
            </a:endParaRPr>
          </a:p>
          <a:p>
            <a:pPr marL="520700">
              <a:lnSpc>
                <a:spcPct val="100000"/>
              </a:lnSpc>
              <a:spcBef>
                <a:spcPts val="133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(337.37) 30:2.136 </a:t>
            </a:r>
            <a:r>
              <a:rPr sz="1200" dirty="0">
                <a:latin typeface="Times New Roman"/>
                <a:cs typeface="Times New Roman"/>
              </a:rPr>
              <a:t>5.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Corpo dei Finalitari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-1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Havona.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60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602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502919" y="513333"/>
            <a:ext cx="6567805" cy="37388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495300">
              <a:lnSpc>
                <a:spcPct val="100000"/>
              </a:lnSpc>
              <a:spcBef>
                <a:spcPts val="10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(337.38) 30:2.137 </a:t>
            </a:r>
            <a:r>
              <a:rPr sz="1200" dirty="0">
                <a:latin typeface="Times New Roman"/>
                <a:cs typeface="Times New Roman"/>
              </a:rPr>
              <a:t>6.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Corpo dei Finalitari</a:t>
            </a:r>
            <a:r>
              <a:rPr sz="1200" spc="-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Trascendentali.</a:t>
            </a:r>
            <a:endParaRPr sz="1200">
              <a:latin typeface="Times New Roman"/>
              <a:cs typeface="Times New Roman"/>
            </a:endParaRPr>
          </a:p>
          <a:p>
            <a:pPr marL="495300">
              <a:lnSpc>
                <a:spcPct val="100000"/>
              </a:lnSpc>
              <a:spcBef>
                <a:spcPts val="133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(337.39) 30:2.138 </a:t>
            </a:r>
            <a:r>
              <a:rPr sz="1200" dirty="0">
                <a:latin typeface="Times New Roman"/>
                <a:cs typeface="Times New Roman"/>
              </a:rPr>
              <a:t>7.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Corpo dei Figli </a:t>
            </a:r>
            <a:r>
              <a:rPr sz="1200" dirty="0">
                <a:latin typeface="Times New Roman"/>
                <a:cs typeface="Times New Roman"/>
              </a:rPr>
              <a:t>Non Rivelati di</a:t>
            </a:r>
            <a:r>
              <a:rPr sz="1200" spc="-1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Destino.</a:t>
            </a:r>
            <a:endParaRPr sz="1200">
              <a:latin typeface="Times New Roman"/>
              <a:cs typeface="Times New Roman"/>
            </a:endParaRPr>
          </a:p>
          <a:p>
            <a:pPr marL="38100">
              <a:lnSpc>
                <a:spcPct val="100000"/>
              </a:lnSpc>
              <a:spcBef>
                <a:spcPts val="134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(337.40) 30:2.139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Corpo dei Mortali della Finalità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trattato </a:t>
            </a:r>
            <a:r>
              <a:rPr sz="1200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fascicolo </a:t>
            </a:r>
            <a:r>
              <a:rPr sz="1200" dirty="0">
                <a:latin typeface="Times New Roman"/>
                <a:cs typeface="Times New Roman"/>
              </a:rPr>
              <a:t>successivo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ultimo di questa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serie.</a:t>
            </a:r>
            <a:endParaRPr sz="1200">
              <a:latin typeface="Times New Roman"/>
              <a:cs typeface="Times New Roman"/>
            </a:endParaRPr>
          </a:p>
          <a:p>
            <a:pPr marL="38100">
              <a:lnSpc>
                <a:spcPct val="100000"/>
              </a:lnSpc>
              <a:spcBef>
                <a:spcPts val="134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(338.1) 30:2.140 </a:t>
            </a:r>
            <a:r>
              <a:rPr sz="1200" spc="-5" dirty="0">
                <a:latin typeface="Times New Roman"/>
                <a:cs typeface="Times New Roman"/>
              </a:rPr>
              <a:t>B. </a:t>
            </a:r>
            <a:r>
              <a:rPr sz="1200" i="1" spc="-5" dirty="0">
                <a:latin typeface="Times New Roman"/>
                <a:cs typeface="Times New Roman"/>
              </a:rPr>
              <a:t>Gli </a:t>
            </a:r>
            <a:r>
              <a:rPr sz="1200" i="1" dirty="0">
                <a:latin typeface="Times New Roman"/>
                <a:cs typeface="Times New Roman"/>
              </a:rPr>
              <a:t>Aiuti</a:t>
            </a:r>
            <a:r>
              <a:rPr sz="1200" i="1" spc="-175" dirty="0">
                <a:latin typeface="Times New Roman"/>
                <a:cs typeface="Times New Roman"/>
              </a:rPr>
              <a:t> </a:t>
            </a:r>
            <a:r>
              <a:rPr sz="1200" i="1" spc="-5" dirty="0">
                <a:latin typeface="Times New Roman"/>
                <a:cs typeface="Times New Roman"/>
              </a:rPr>
              <a:t>dell’Universo.</a:t>
            </a:r>
            <a:endParaRPr sz="1200">
              <a:latin typeface="Times New Roman"/>
              <a:cs typeface="Times New Roman"/>
            </a:endParaRPr>
          </a:p>
          <a:p>
            <a:pPr marL="495300">
              <a:lnSpc>
                <a:spcPct val="100000"/>
              </a:lnSpc>
              <a:spcBef>
                <a:spcPts val="133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(338.2) 30:2.141 </a:t>
            </a:r>
            <a:r>
              <a:rPr sz="1200" dirty="0">
                <a:latin typeface="Times New Roman"/>
                <a:cs typeface="Times New Roman"/>
              </a:rPr>
              <a:t>1. </a:t>
            </a:r>
            <a:r>
              <a:rPr sz="1200" spc="-5" dirty="0">
                <a:latin typeface="Times New Roman"/>
                <a:cs typeface="Times New Roman"/>
              </a:rPr>
              <a:t>Radiosi Astri del</a:t>
            </a:r>
            <a:r>
              <a:rPr sz="1200" spc="-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Mattino.</a:t>
            </a:r>
            <a:endParaRPr sz="1200">
              <a:latin typeface="Times New Roman"/>
              <a:cs typeface="Times New Roman"/>
            </a:endParaRPr>
          </a:p>
          <a:p>
            <a:pPr marL="495300">
              <a:lnSpc>
                <a:spcPct val="100000"/>
              </a:lnSpc>
              <a:spcBef>
                <a:spcPts val="134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(338.3) 30:2.142 </a:t>
            </a:r>
            <a:r>
              <a:rPr sz="1200" dirty="0">
                <a:latin typeface="Times New Roman"/>
                <a:cs typeface="Times New Roman"/>
              </a:rPr>
              <a:t>2. </a:t>
            </a:r>
            <a:r>
              <a:rPr sz="1200" spc="-5" dirty="0">
                <a:latin typeface="Times New Roman"/>
                <a:cs typeface="Times New Roman"/>
              </a:rPr>
              <a:t>Brillanti Astri </a:t>
            </a:r>
            <a:r>
              <a:rPr sz="1200" dirty="0">
                <a:latin typeface="Times New Roman"/>
                <a:cs typeface="Times New Roman"/>
              </a:rPr>
              <a:t>della</a:t>
            </a:r>
            <a:r>
              <a:rPr sz="1200" spc="-1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Sera.</a:t>
            </a:r>
            <a:endParaRPr sz="1200">
              <a:latin typeface="Times New Roman"/>
              <a:cs typeface="Times New Roman"/>
            </a:endParaRPr>
          </a:p>
          <a:p>
            <a:pPr marL="495300">
              <a:lnSpc>
                <a:spcPct val="100000"/>
              </a:lnSpc>
              <a:spcBef>
                <a:spcPts val="790"/>
              </a:spcBef>
            </a:pPr>
            <a:r>
              <a:rPr sz="800" spc="-5" dirty="0">
                <a:latin typeface="Times New Roman"/>
                <a:cs typeface="Times New Roman"/>
              </a:rPr>
              <a:t>(338.4) 30:2.143 </a:t>
            </a:r>
            <a:r>
              <a:rPr sz="1800" baseline="-25462" dirty="0">
                <a:latin typeface="Times New Roman"/>
                <a:cs typeface="Times New Roman"/>
              </a:rPr>
              <a:t>3.</a:t>
            </a:r>
            <a:r>
              <a:rPr sz="1800" spc="-277" baseline="-25462" dirty="0">
                <a:latin typeface="Times New Roman"/>
                <a:cs typeface="Times New Roman"/>
              </a:rPr>
              <a:t> </a:t>
            </a:r>
            <a:r>
              <a:rPr sz="1800" spc="-7" baseline="-25462" dirty="0">
                <a:latin typeface="Times New Roman"/>
                <a:cs typeface="Times New Roman"/>
              </a:rPr>
              <a:t>Arcangeli.</a:t>
            </a:r>
            <a:endParaRPr sz="1800" baseline="-25462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600">
              <a:latin typeface="Times New Roman"/>
              <a:cs typeface="Times New Roman"/>
            </a:endParaRPr>
          </a:p>
          <a:p>
            <a:pPr marL="495300">
              <a:lnSpc>
                <a:spcPct val="1000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(338.5) 30:2.144 </a:t>
            </a:r>
            <a:r>
              <a:rPr sz="1200" dirty="0">
                <a:latin typeface="Times New Roman"/>
                <a:cs typeface="Times New Roman"/>
              </a:rPr>
              <a:t>4. </a:t>
            </a:r>
            <a:r>
              <a:rPr sz="1200" spc="-5" dirty="0">
                <a:latin typeface="Times New Roman"/>
                <a:cs typeface="Times New Roman"/>
              </a:rPr>
              <a:t>Altissimi</a:t>
            </a:r>
            <a:r>
              <a:rPr sz="1200" spc="-1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Assistenti.</a:t>
            </a:r>
            <a:endParaRPr sz="1200">
              <a:latin typeface="Times New Roman"/>
              <a:cs typeface="Times New Roman"/>
            </a:endParaRPr>
          </a:p>
          <a:p>
            <a:pPr marL="495300">
              <a:lnSpc>
                <a:spcPct val="100000"/>
              </a:lnSpc>
              <a:spcBef>
                <a:spcPts val="134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(338.6) 30:2.145 </a:t>
            </a:r>
            <a:r>
              <a:rPr sz="1200" dirty="0">
                <a:latin typeface="Times New Roman"/>
                <a:cs typeface="Times New Roman"/>
              </a:rPr>
              <a:t>5. </a:t>
            </a:r>
            <a:r>
              <a:rPr sz="1200" spc="-5" dirty="0">
                <a:latin typeface="Times New Roman"/>
                <a:cs typeface="Times New Roman"/>
              </a:rPr>
              <a:t>Alti</a:t>
            </a:r>
            <a:r>
              <a:rPr sz="1200" spc="-1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Commissari.</a:t>
            </a:r>
            <a:endParaRPr sz="1200">
              <a:latin typeface="Times New Roman"/>
              <a:cs typeface="Times New Roman"/>
            </a:endParaRPr>
          </a:p>
          <a:p>
            <a:pPr marL="495300">
              <a:lnSpc>
                <a:spcPct val="100000"/>
              </a:lnSpc>
              <a:spcBef>
                <a:spcPts val="133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(338.7) 30:2.146 </a:t>
            </a:r>
            <a:r>
              <a:rPr sz="1200" dirty="0">
                <a:latin typeface="Times New Roman"/>
                <a:cs typeface="Times New Roman"/>
              </a:rPr>
              <a:t>6. </a:t>
            </a:r>
            <a:r>
              <a:rPr sz="1200" spc="-5" dirty="0">
                <a:latin typeface="Times New Roman"/>
                <a:cs typeface="Times New Roman"/>
              </a:rPr>
              <a:t>Sorveglianti</a:t>
            </a:r>
            <a:r>
              <a:rPr sz="1200" spc="-1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Celesti.</a:t>
            </a:r>
            <a:endParaRPr sz="1200">
              <a:latin typeface="Times New Roman"/>
              <a:cs typeface="Times New Roman"/>
            </a:endParaRPr>
          </a:p>
          <a:p>
            <a:pPr marL="495300">
              <a:lnSpc>
                <a:spcPct val="100000"/>
              </a:lnSpc>
              <a:spcBef>
                <a:spcPts val="135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(338.8) 30:2.147 </a:t>
            </a:r>
            <a:r>
              <a:rPr sz="1200" dirty="0">
                <a:latin typeface="Times New Roman"/>
                <a:cs typeface="Times New Roman"/>
              </a:rPr>
              <a:t>7. </a:t>
            </a:r>
            <a:r>
              <a:rPr sz="1200" spc="-5" dirty="0">
                <a:latin typeface="Times New Roman"/>
                <a:cs typeface="Times New Roman"/>
              </a:rPr>
              <a:t>Insegnanti dei </a:t>
            </a:r>
            <a:r>
              <a:rPr sz="1200" dirty="0">
                <a:latin typeface="Times New Roman"/>
                <a:cs typeface="Times New Roman"/>
              </a:rPr>
              <a:t>Mondi delle</a:t>
            </a:r>
            <a:r>
              <a:rPr sz="1200" spc="-1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Dimore.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60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603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90219" y="513333"/>
            <a:ext cx="7647305" cy="373443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508000" marR="4318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(338.9) 30:2.148 </a:t>
            </a:r>
            <a:r>
              <a:rPr sz="1200" spc="-5" dirty="0">
                <a:latin typeface="Times New Roman"/>
                <a:cs typeface="Times New Roman"/>
              </a:rPr>
              <a:t>Su tutti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mondi capitale degli </a:t>
            </a:r>
            <a:r>
              <a:rPr sz="1200" dirty="0">
                <a:latin typeface="Times New Roman"/>
                <a:cs typeface="Times New Roman"/>
              </a:rPr>
              <a:t>Universi </a:t>
            </a:r>
            <a:r>
              <a:rPr sz="1200" spc="-5" dirty="0">
                <a:latin typeface="Times New Roman"/>
                <a:cs typeface="Times New Roman"/>
              </a:rPr>
              <a:t>locali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dei Superuniversi vengono adottati provvedimenti </a:t>
            </a:r>
            <a:r>
              <a:rPr sz="1200" dirty="0">
                <a:latin typeface="Times New Roman"/>
                <a:cs typeface="Times New Roman"/>
              </a:rPr>
              <a:t>a  </a:t>
            </a:r>
            <a:r>
              <a:rPr sz="1200" spc="-5" dirty="0">
                <a:latin typeface="Times New Roman"/>
                <a:cs typeface="Times New Roman"/>
              </a:rPr>
              <a:t>favore </a:t>
            </a:r>
            <a:r>
              <a:rPr sz="1200" dirty="0">
                <a:latin typeface="Times New Roman"/>
                <a:cs typeface="Times New Roman"/>
              </a:rPr>
              <a:t>di questi </a:t>
            </a:r>
            <a:r>
              <a:rPr sz="1200" spc="-5" dirty="0">
                <a:latin typeface="Times New Roman"/>
                <a:cs typeface="Times New Roman"/>
              </a:rPr>
              <a:t>esseri </a:t>
            </a:r>
            <a:r>
              <a:rPr sz="1200" dirty="0">
                <a:latin typeface="Times New Roman"/>
                <a:cs typeface="Times New Roman"/>
              </a:rPr>
              <a:t>che sono </a:t>
            </a:r>
            <a:r>
              <a:rPr sz="1200" spc="-5" dirty="0">
                <a:latin typeface="Times New Roman"/>
                <a:cs typeface="Times New Roman"/>
              </a:rPr>
              <a:t>impegnati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missioni specifiche </a:t>
            </a:r>
            <a:r>
              <a:rPr sz="1200" dirty="0">
                <a:latin typeface="Times New Roman"/>
                <a:cs typeface="Times New Roman"/>
              </a:rPr>
              <a:t>per i </a:t>
            </a:r>
            <a:r>
              <a:rPr sz="1200" spc="-5" dirty="0">
                <a:latin typeface="Times New Roman"/>
                <a:cs typeface="Times New Roman"/>
              </a:rPr>
              <a:t>Figli Creatori,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governanti degli Universi  locali. Noi accogliamo </a:t>
            </a:r>
            <a:r>
              <a:rPr sz="1200" dirty="0">
                <a:latin typeface="Times New Roman"/>
                <a:cs typeface="Times New Roman"/>
              </a:rPr>
              <a:t>questi </a:t>
            </a:r>
            <a:r>
              <a:rPr sz="1200" i="1" dirty="0">
                <a:latin typeface="Times New Roman"/>
                <a:cs typeface="Times New Roman"/>
              </a:rPr>
              <a:t>Aiuti </a:t>
            </a:r>
            <a:r>
              <a:rPr sz="1200" i="1" spc="-5" dirty="0">
                <a:latin typeface="Times New Roman"/>
                <a:cs typeface="Times New Roman"/>
              </a:rPr>
              <a:t>dell’Universo </a:t>
            </a:r>
            <a:r>
              <a:rPr sz="1200" spc="-5" dirty="0">
                <a:latin typeface="Times New Roman"/>
                <a:cs typeface="Times New Roman"/>
              </a:rPr>
              <a:t>su Uversa, </a:t>
            </a:r>
            <a:r>
              <a:rPr sz="1200" dirty="0">
                <a:latin typeface="Times New Roman"/>
                <a:cs typeface="Times New Roman"/>
              </a:rPr>
              <a:t>ma non abbiamo </a:t>
            </a:r>
            <a:r>
              <a:rPr sz="1200" spc="-5" dirty="0">
                <a:latin typeface="Times New Roman"/>
                <a:cs typeface="Times New Roman"/>
              </a:rPr>
              <a:t>alcuna giurisdizione su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loro. Questi  emissari eseguono </a:t>
            </a:r>
            <a:r>
              <a:rPr sz="1200" dirty="0">
                <a:latin typeface="Times New Roman"/>
                <a:cs typeface="Times New Roman"/>
              </a:rPr>
              <a:t>il loro </a:t>
            </a:r>
            <a:r>
              <a:rPr sz="1200" spc="-5" dirty="0">
                <a:latin typeface="Times New Roman"/>
                <a:cs typeface="Times New Roman"/>
              </a:rPr>
              <a:t>lavoro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proseguono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loro osservazioni sotto l’autorità dei Figli Creatori. </a:t>
            </a:r>
            <a:r>
              <a:rPr sz="1200" spc="-15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attività 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descritte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completamente nella </a:t>
            </a:r>
            <a:r>
              <a:rPr sz="1200" dirty="0">
                <a:latin typeface="Times New Roman"/>
                <a:cs typeface="Times New Roman"/>
              </a:rPr>
              <a:t>narrazione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vostro </a:t>
            </a:r>
            <a:r>
              <a:rPr sz="1200" spc="-5" dirty="0">
                <a:latin typeface="Times New Roman"/>
                <a:cs typeface="Times New Roman"/>
              </a:rPr>
              <a:t>Universo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locale.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100">
              <a:latin typeface="Times New Roman"/>
              <a:cs typeface="Times New Roman"/>
            </a:endParaRPr>
          </a:p>
          <a:p>
            <a:pPr marL="50800">
              <a:lnSpc>
                <a:spcPct val="1000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(338.10) 30:2.149 </a:t>
            </a:r>
            <a:r>
              <a:rPr sz="1200" dirty="0">
                <a:latin typeface="Times New Roman"/>
                <a:cs typeface="Times New Roman"/>
              </a:rPr>
              <a:t>C. </a:t>
            </a:r>
            <a:r>
              <a:rPr sz="1200" i="1" spc="-5" dirty="0">
                <a:latin typeface="Times New Roman"/>
                <a:cs typeface="Times New Roman"/>
              </a:rPr>
              <a:t>Le Sette </a:t>
            </a:r>
            <a:r>
              <a:rPr sz="1200" i="1" dirty="0">
                <a:latin typeface="Times New Roman"/>
                <a:cs typeface="Times New Roman"/>
              </a:rPr>
              <a:t>Colonie di</a:t>
            </a:r>
            <a:r>
              <a:rPr sz="1200" i="1" spc="-21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Cortesia.</a:t>
            </a:r>
            <a:endParaRPr sz="1200">
              <a:latin typeface="Times New Roman"/>
              <a:cs typeface="Times New Roman"/>
            </a:endParaRPr>
          </a:p>
          <a:p>
            <a:pPr marL="508000">
              <a:lnSpc>
                <a:spcPct val="100000"/>
              </a:lnSpc>
              <a:spcBef>
                <a:spcPts val="134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(338.11) 30:2.150 </a:t>
            </a:r>
            <a:r>
              <a:rPr sz="1200" dirty="0">
                <a:latin typeface="Times New Roman"/>
                <a:cs typeface="Times New Roman"/>
              </a:rPr>
              <a:t>1. </a:t>
            </a:r>
            <a:r>
              <a:rPr sz="1200" spc="-5" dirty="0">
                <a:latin typeface="Times New Roman"/>
                <a:cs typeface="Times New Roman"/>
              </a:rPr>
              <a:t>Studenti delle</a:t>
            </a:r>
            <a:r>
              <a:rPr sz="1200" spc="-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Stelle.</a:t>
            </a:r>
            <a:endParaRPr sz="1200">
              <a:latin typeface="Times New Roman"/>
              <a:cs typeface="Times New Roman"/>
            </a:endParaRPr>
          </a:p>
          <a:p>
            <a:pPr marL="508000">
              <a:lnSpc>
                <a:spcPct val="100000"/>
              </a:lnSpc>
              <a:spcBef>
                <a:spcPts val="134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(338.12) 30:2.151 </a:t>
            </a:r>
            <a:r>
              <a:rPr sz="1200" dirty="0">
                <a:latin typeface="Times New Roman"/>
                <a:cs typeface="Times New Roman"/>
              </a:rPr>
              <a:t>2. </a:t>
            </a:r>
            <a:r>
              <a:rPr sz="1200" spc="-5" dirty="0">
                <a:latin typeface="Times New Roman"/>
                <a:cs typeface="Times New Roman"/>
              </a:rPr>
              <a:t>Artigiani</a:t>
            </a:r>
            <a:r>
              <a:rPr sz="1200" spc="-1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Celesti.</a:t>
            </a:r>
            <a:endParaRPr sz="1200">
              <a:latin typeface="Times New Roman"/>
              <a:cs typeface="Times New Roman"/>
            </a:endParaRPr>
          </a:p>
          <a:p>
            <a:pPr marL="508000">
              <a:lnSpc>
                <a:spcPct val="100000"/>
              </a:lnSpc>
              <a:spcBef>
                <a:spcPts val="133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(338.13) 30:2.152 </a:t>
            </a:r>
            <a:r>
              <a:rPr sz="1200" dirty="0">
                <a:latin typeface="Times New Roman"/>
                <a:cs typeface="Times New Roman"/>
              </a:rPr>
              <a:t>3. </a:t>
            </a:r>
            <a:r>
              <a:rPr sz="1200" spc="-5" dirty="0">
                <a:latin typeface="Times New Roman"/>
                <a:cs typeface="Times New Roman"/>
              </a:rPr>
              <a:t>Direttori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-1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Retrospezione.</a:t>
            </a:r>
            <a:endParaRPr sz="1200">
              <a:latin typeface="Times New Roman"/>
              <a:cs typeface="Times New Roman"/>
            </a:endParaRPr>
          </a:p>
          <a:p>
            <a:pPr marL="508000">
              <a:lnSpc>
                <a:spcPct val="100000"/>
              </a:lnSpc>
              <a:spcBef>
                <a:spcPts val="134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(338.14) 30:2.153 </a:t>
            </a:r>
            <a:r>
              <a:rPr sz="1200" dirty="0">
                <a:latin typeface="Times New Roman"/>
                <a:cs typeface="Times New Roman"/>
              </a:rPr>
              <a:t>4. </a:t>
            </a:r>
            <a:r>
              <a:rPr sz="1200" spc="-5" dirty="0">
                <a:latin typeface="Times New Roman"/>
                <a:cs typeface="Times New Roman"/>
              </a:rPr>
              <a:t>Insegnanti </a:t>
            </a:r>
            <a:r>
              <a:rPr sz="1200" dirty="0">
                <a:latin typeface="Times New Roman"/>
                <a:cs typeface="Times New Roman"/>
              </a:rPr>
              <a:t>delle Scuole</a:t>
            </a:r>
            <a:r>
              <a:rPr sz="1200" spc="-1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Complementari.</a:t>
            </a:r>
            <a:endParaRPr sz="1200">
              <a:latin typeface="Times New Roman"/>
              <a:cs typeface="Times New Roman"/>
            </a:endParaRPr>
          </a:p>
          <a:p>
            <a:pPr marL="508000">
              <a:lnSpc>
                <a:spcPct val="100000"/>
              </a:lnSpc>
              <a:spcBef>
                <a:spcPts val="133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(338.15) 30:2.154 </a:t>
            </a:r>
            <a:r>
              <a:rPr sz="1200" dirty="0">
                <a:latin typeface="Times New Roman"/>
                <a:cs typeface="Times New Roman"/>
              </a:rPr>
              <a:t>5. </a:t>
            </a:r>
            <a:r>
              <a:rPr sz="1200" spc="-5" dirty="0">
                <a:latin typeface="Times New Roman"/>
                <a:cs typeface="Times New Roman"/>
              </a:rPr>
              <a:t>Vari </a:t>
            </a:r>
            <a:r>
              <a:rPr sz="1200" dirty="0">
                <a:latin typeface="Times New Roman"/>
                <a:cs typeface="Times New Roman"/>
              </a:rPr>
              <a:t>Corpi di</a:t>
            </a:r>
            <a:r>
              <a:rPr sz="1200" spc="-1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Riserva.</a:t>
            </a:r>
            <a:endParaRPr sz="1200">
              <a:latin typeface="Times New Roman"/>
              <a:cs typeface="Times New Roman"/>
            </a:endParaRPr>
          </a:p>
          <a:p>
            <a:pPr marL="508000">
              <a:lnSpc>
                <a:spcPct val="100000"/>
              </a:lnSpc>
              <a:spcBef>
                <a:spcPts val="134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(338.16) 30:2.155 </a:t>
            </a:r>
            <a:r>
              <a:rPr sz="1200" dirty="0">
                <a:latin typeface="Times New Roman"/>
                <a:cs typeface="Times New Roman"/>
              </a:rPr>
              <a:t>6. </a:t>
            </a:r>
            <a:r>
              <a:rPr sz="1200" spc="-5" dirty="0">
                <a:latin typeface="Times New Roman"/>
                <a:cs typeface="Times New Roman"/>
              </a:rPr>
              <a:t>Visitatori</a:t>
            </a:r>
            <a:r>
              <a:rPr sz="1200" spc="-1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Studenti.</a:t>
            </a:r>
            <a:endParaRPr sz="1200">
              <a:latin typeface="Times New Roman"/>
              <a:cs typeface="Times New Roman"/>
            </a:endParaRPr>
          </a:p>
          <a:p>
            <a:pPr marL="508000">
              <a:lnSpc>
                <a:spcPct val="100000"/>
              </a:lnSpc>
              <a:spcBef>
                <a:spcPts val="134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(338.17) 30:2.156 </a:t>
            </a:r>
            <a:r>
              <a:rPr sz="1200" dirty="0">
                <a:latin typeface="Times New Roman"/>
                <a:cs typeface="Times New Roman"/>
              </a:rPr>
              <a:t>7. </a:t>
            </a:r>
            <a:r>
              <a:rPr sz="1200" spc="-5" dirty="0">
                <a:latin typeface="Times New Roman"/>
                <a:cs typeface="Times New Roman"/>
              </a:rPr>
              <a:t>Pellegrini</a:t>
            </a:r>
            <a:r>
              <a:rPr sz="1200" spc="-1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Ascendenti.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60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604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52130" cy="39573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23495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(338.18) 30:2.157 </a:t>
            </a:r>
            <a:r>
              <a:rPr sz="1200" spc="-5" dirty="0">
                <a:latin typeface="Times New Roman"/>
                <a:cs typeface="Times New Roman"/>
              </a:rPr>
              <a:t>Incontrerete questi </a:t>
            </a:r>
            <a:r>
              <a:rPr sz="1200" dirty="0">
                <a:latin typeface="Times New Roman"/>
                <a:cs typeface="Times New Roman"/>
              </a:rPr>
              <a:t>sette </a:t>
            </a:r>
            <a:r>
              <a:rPr sz="1200" spc="-5" dirty="0">
                <a:latin typeface="Times New Roman"/>
                <a:cs typeface="Times New Roman"/>
              </a:rPr>
              <a:t>gruppi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esseri organizzati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governati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modo </a:t>
            </a:r>
            <a:r>
              <a:rPr sz="1200" spc="-5" dirty="0">
                <a:latin typeface="Times New Roman"/>
                <a:cs typeface="Times New Roman"/>
              </a:rPr>
              <a:t>su </a:t>
            </a:r>
            <a:r>
              <a:rPr sz="1200" dirty="0">
                <a:latin typeface="Times New Roman"/>
                <a:cs typeface="Times New Roman"/>
              </a:rPr>
              <a:t>tutti i mondi </a:t>
            </a:r>
            <a:r>
              <a:rPr sz="1200" spc="-5" dirty="0">
                <a:latin typeface="Times New Roman"/>
                <a:cs typeface="Times New Roman"/>
              </a:rPr>
              <a:t>capitale, dai sistemi  locali fino </a:t>
            </a:r>
            <a:r>
              <a:rPr sz="1200" dirty="0">
                <a:latin typeface="Times New Roman"/>
                <a:cs typeface="Times New Roman"/>
              </a:rPr>
              <a:t>alle </a:t>
            </a:r>
            <a:r>
              <a:rPr sz="1200" spc="-5" dirty="0">
                <a:latin typeface="Times New Roman"/>
                <a:cs typeface="Times New Roman"/>
              </a:rPr>
              <a:t>capitali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Superuniversi, particolarmente </a:t>
            </a:r>
            <a:r>
              <a:rPr sz="1200" dirty="0">
                <a:latin typeface="Times New Roman"/>
                <a:cs typeface="Times New Roman"/>
              </a:rPr>
              <a:t>in queste </a:t>
            </a:r>
            <a:r>
              <a:rPr sz="1200" spc="-5" dirty="0">
                <a:latin typeface="Times New Roman"/>
                <a:cs typeface="Times New Roman"/>
              </a:rPr>
              <a:t>ultime. </a:t>
            </a:r>
            <a:r>
              <a:rPr sz="1200" spc="-1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capitali dei </a:t>
            </a:r>
            <a:r>
              <a:rPr sz="1200" dirty="0">
                <a:latin typeface="Times New Roman"/>
                <a:cs typeface="Times New Roman"/>
              </a:rPr>
              <a:t>sette </a:t>
            </a:r>
            <a:r>
              <a:rPr sz="1200" spc="-5" dirty="0">
                <a:latin typeface="Times New Roman"/>
                <a:cs typeface="Times New Roman"/>
              </a:rPr>
              <a:t>Superuniversi </a:t>
            </a:r>
            <a:r>
              <a:rPr sz="1200" dirty="0">
                <a:latin typeface="Times New Roman"/>
                <a:cs typeface="Times New Roman"/>
              </a:rPr>
              <a:t>sono i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luoghi</a:t>
            </a:r>
            <a:endParaRPr sz="1200">
              <a:latin typeface="Times New Roman"/>
              <a:cs typeface="Times New Roman"/>
            </a:endParaRPr>
          </a:p>
          <a:p>
            <a:pPr marL="76200" marR="6858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d’incontro per quasi </a:t>
            </a:r>
            <a:r>
              <a:rPr sz="1200" dirty="0">
                <a:latin typeface="Times New Roman"/>
                <a:cs typeface="Times New Roman"/>
              </a:rPr>
              <a:t>tutte le </a:t>
            </a:r>
            <a:r>
              <a:rPr sz="1200" spc="-5" dirty="0">
                <a:latin typeface="Times New Roman"/>
                <a:cs typeface="Times New Roman"/>
              </a:rPr>
              <a:t>classi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ordini di </a:t>
            </a:r>
            <a:r>
              <a:rPr sz="1200" spc="-5" dirty="0">
                <a:latin typeface="Times New Roman"/>
                <a:cs typeface="Times New Roman"/>
              </a:rPr>
              <a:t>esseri intelligenti. Ad </a:t>
            </a:r>
            <a:r>
              <a:rPr sz="1200" dirty="0">
                <a:latin typeface="Times New Roman"/>
                <a:cs typeface="Times New Roman"/>
              </a:rPr>
              <a:t>eccezione di </a:t>
            </a:r>
            <a:r>
              <a:rPr sz="1200" spc="-5" dirty="0">
                <a:latin typeface="Times New Roman"/>
                <a:cs typeface="Times New Roman"/>
              </a:rPr>
              <a:t>numerosi gruppi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esseri del </a:t>
            </a:r>
            <a:r>
              <a:rPr sz="1200" dirty="0">
                <a:latin typeface="Times New Roman"/>
                <a:cs typeface="Times New Roman"/>
              </a:rPr>
              <a:t>Paradiso-Havona,  qui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possono </a:t>
            </a:r>
            <a:r>
              <a:rPr sz="1200" spc="-5" dirty="0">
                <a:latin typeface="Times New Roman"/>
                <a:cs typeface="Times New Roman"/>
              </a:rPr>
              <a:t>osservare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studiare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creature </a:t>
            </a:r>
            <a:r>
              <a:rPr sz="1200" dirty="0">
                <a:latin typeface="Times New Roman"/>
                <a:cs typeface="Times New Roman"/>
              </a:rPr>
              <a:t>dotate di volontà di </a:t>
            </a:r>
            <a:r>
              <a:rPr sz="1200" spc="-5" dirty="0">
                <a:latin typeface="Times New Roman"/>
                <a:cs typeface="Times New Roman"/>
              </a:rPr>
              <a:t>ogni </a:t>
            </a:r>
            <a:r>
              <a:rPr sz="1200" dirty="0">
                <a:latin typeface="Times New Roman"/>
                <a:cs typeface="Times New Roman"/>
              </a:rPr>
              <a:t>fase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d’esistenza.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3. Le colonie di cortesia</a:t>
            </a:r>
            <a:endParaRPr sz="1600">
              <a:latin typeface="Times New Roman"/>
              <a:cs typeface="Times New Roman"/>
            </a:endParaRPr>
          </a:p>
          <a:p>
            <a:pPr marL="76200">
              <a:lnSpc>
                <a:spcPts val="1405"/>
              </a:lnSpc>
              <a:spcBef>
                <a:spcPts val="132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(338.19) 30:3.1 </a:t>
            </a:r>
            <a:r>
              <a:rPr sz="1200" spc="-10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sette colonie di </a:t>
            </a:r>
            <a:r>
              <a:rPr sz="1200" spc="-5" dirty="0">
                <a:latin typeface="Times New Roman"/>
                <a:cs typeface="Times New Roman"/>
              </a:rPr>
              <a:t>cortesia soggiornano </a:t>
            </a:r>
            <a:r>
              <a:rPr sz="1200" dirty="0">
                <a:latin typeface="Times New Roman"/>
                <a:cs typeface="Times New Roman"/>
              </a:rPr>
              <a:t>sulle </a:t>
            </a:r>
            <a:r>
              <a:rPr sz="1200" spc="-5" dirty="0">
                <a:latin typeface="Times New Roman"/>
                <a:cs typeface="Times New Roman"/>
              </a:rPr>
              <a:t>sfere architettoniche per </a:t>
            </a:r>
            <a:r>
              <a:rPr sz="1200" dirty="0">
                <a:latin typeface="Times New Roman"/>
                <a:cs typeface="Times New Roman"/>
              </a:rPr>
              <a:t>un periodo più o </a:t>
            </a:r>
            <a:r>
              <a:rPr sz="1200" spc="-5" dirty="0">
                <a:latin typeface="Times New Roman"/>
                <a:cs typeface="Times New Roman"/>
              </a:rPr>
              <a:t>meno lungo </a:t>
            </a:r>
            <a:r>
              <a:rPr sz="1200" dirty="0">
                <a:latin typeface="Times New Roman"/>
                <a:cs typeface="Times New Roman"/>
              </a:rPr>
              <a:t>mentre</a:t>
            </a:r>
            <a:r>
              <a:rPr sz="1200" spc="-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sono</a:t>
            </a:r>
            <a:endParaRPr sz="1200">
              <a:latin typeface="Times New Roman"/>
              <a:cs typeface="Times New Roman"/>
            </a:endParaRPr>
          </a:p>
          <a:p>
            <a:pPr marL="76200" marR="333375">
              <a:lnSpc>
                <a:spcPts val="1380"/>
              </a:lnSpc>
              <a:spcBef>
                <a:spcPts val="60"/>
              </a:spcBef>
            </a:pPr>
            <a:r>
              <a:rPr sz="1200" spc="-5" dirty="0">
                <a:latin typeface="Times New Roman"/>
                <a:cs typeface="Times New Roman"/>
              </a:rPr>
              <a:t>impegnate nello svolgimento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loro missioni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nell’esecuzione dei loro incarichi </a:t>
            </a:r>
            <a:r>
              <a:rPr sz="1200" dirty="0">
                <a:latin typeface="Times New Roman"/>
                <a:cs typeface="Times New Roman"/>
              </a:rPr>
              <a:t>speciali.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loro lavoro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descritto  </a:t>
            </a:r>
            <a:r>
              <a:rPr sz="1200" spc="-5" dirty="0">
                <a:latin typeface="Times New Roman"/>
                <a:cs typeface="Times New Roman"/>
              </a:rPr>
              <a:t>come segue: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533400" marR="52324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(338.20) 30:3.2 </a:t>
            </a:r>
            <a:r>
              <a:rPr sz="1200" dirty="0">
                <a:latin typeface="Times New Roman"/>
                <a:cs typeface="Times New Roman"/>
              </a:rPr>
              <a:t>1. </a:t>
            </a:r>
            <a:r>
              <a:rPr sz="1200" i="1" spc="-5" dirty="0">
                <a:latin typeface="Times New Roman"/>
                <a:cs typeface="Times New Roman"/>
              </a:rPr>
              <a:t>Gli Studenti </a:t>
            </a:r>
            <a:r>
              <a:rPr sz="1200" i="1" dirty="0">
                <a:latin typeface="Times New Roman"/>
                <a:cs typeface="Times New Roman"/>
              </a:rPr>
              <a:t>delle </a:t>
            </a:r>
            <a:r>
              <a:rPr sz="1200" i="1" spc="-5" dirty="0">
                <a:latin typeface="Times New Roman"/>
                <a:cs typeface="Times New Roman"/>
              </a:rPr>
              <a:t>Stelle,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astronomi </a:t>
            </a:r>
            <a:r>
              <a:rPr sz="1200" spc="-5" dirty="0">
                <a:latin typeface="Times New Roman"/>
                <a:cs typeface="Times New Roman"/>
              </a:rPr>
              <a:t>celesti, scelgono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lavorare su </a:t>
            </a:r>
            <a:r>
              <a:rPr sz="1200" dirty="0">
                <a:latin typeface="Times New Roman"/>
                <a:cs typeface="Times New Roman"/>
              </a:rPr>
              <a:t>sfere </a:t>
            </a:r>
            <a:r>
              <a:rPr sz="1200" spc="-5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Uversa </a:t>
            </a:r>
            <a:r>
              <a:rPr sz="1200" spc="-5" dirty="0">
                <a:latin typeface="Times New Roman"/>
                <a:cs typeface="Times New Roman"/>
              </a:rPr>
              <a:t>perché questi  </a:t>
            </a:r>
            <a:r>
              <a:rPr sz="1200" dirty="0">
                <a:latin typeface="Times New Roman"/>
                <a:cs typeface="Times New Roman"/>
              </a:rPr>
              <a:t>mondi </a:t>
            </a:r>
            <a:r>
              <a:rPr sz="1200" spc="-5" dirty="0">
                <a:latin typeface="Times New Roman"/>
                <a:cs typeface="Times New Roman"/>
              </a:rPr>
              <a:t>appositamente </a:t>
            </a:r>
            <a:r>
              <a:rPr sz="1200" dirty="0">
                <a:latin typeface="Times New Roman"/>
                <a:cs typeface="Times New Roman"/>
              </a:rPr>
              <a:t>costruiti sono </a:t>
            </a:r>
            <a:r>
              <a:rPr sz="1200" spc="-5" dirty="0">
                <a:latin typeface="Times New Roman"/>
                <a:cs typeface="Times New Roman"/>
              </a:rPr>
              <a:t>straordinariamente favorevoli per </a:t>
            </a:r>
            <a:r>
              <a:rPr sz="1200" dirty="0">
                <a:latin typeface="Times New Roman"/>
                <a:cs typeface="Times New Roman"/>
              </a:rPr>
              <a:t>le loro </a:t>
            </a:r>
            <a:r>
              <a:rPr sz="1200" spc="-5" dirty="0">
                <a:latin typeface="Times New Roman"/>
                <a:cs typeface="Times New Roman"/>
              </a:rPr>
              <a:t>osservazioni ed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calcoli. </a:t>
            </a:r>
            <a:r>
              <a:rPr sz="1200" spc="-5" dirty="0">
                <a:latin typeface="Times New Roman"/>
                <a:cs typeface="Times New Roman"/>
              </a:rPr>
              <a:t>Uversa </a:t>
            </a:r>
            <a:r>
              <a:rPr sz="1200" dirty="0">
                <a:latin typeface="Times New Roman"/>
                <a:cs typeface="Times New Roman"/>
              </a:rPr>
              <a:t>è  </a:t>
            </a:r>
            <a:r>
              <a:rPr sz="1200" spc="-5" dirty="0">
                <a:latin typeface="Times New Roman"/>
                <a:cs typeface="Times New Roman"/>
              </a:rPr>
              <a:t>ubicata favorevolmente </a:t>
            </a:r>
            <a:r>
              <a:rPr sz="1200" dirty="0">
                <a:latin typeface="Times New Roman"/>
                <a:cs typeface="Times New Roman"/>
              </a:rPr>
              <a:t>per il </a:t>
            </a:r>
            <a:r>
              <a:rPr sz="1200" spc="-5" dirty="0">
                <a:latin typeface="Times New Roman"/>
                <a:cs typeface="Times New Roman"/>
              </a:rPr>
              <a:t>lavoro </a:t>
            </a:r>
            <a:r>
              <a:rPr sz="1200" dirty="0">
                <a:latin typeface="Times New Roman"/>
                <a:cs typeface="Times New Roman"/>
              </a:rPr>
              <a:t>di questa colonia, non solo a </a:t>
            </a:r>
            <a:r>
              <a:rPr sz="1200" spc="-5" dirty="0">
                <a:latin typeface="Times New Roman"/>
                <a:cs typeface="Times New Roman"/>
              </a:rPr>
              <a:t>causa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posizione </a:t>
            </a:r>
            <a:r>
              <a:rPr sz="1200" spc="-5" dirty="0">
                <a:latin typeface="Times New Roman"/>
                <a:cs typeface="Times New Roman"/>
              </a:rPr>
              <a:t>centrale,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anche  perché </a:t>
            </a:r>
            <a:r>
              <a:rPr sz="1200" dirty="0">
                <a:latin typeface="Times New Roman"/>
                <a:cs typeface="Times New Roman"/>
              </a:rPr>
              <a:t>non vi sono soli </a:t>
            </a:r>
            <a:r>
              <a:rPr sz="1200" spc="-5" dirty="0">
                <a:latin typeface="Times New Roman"/>
                <a:cs typeface="Times New Roman"/>
              </a:rPr>
              <a:t>giganteschi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attività </a:t>
            </a:r>
            <a:r>
              <a:rPr sz="1200" dirty="0">
                <a:latin typeface="Times New Roman"/>
                <a:cs typeface="Times New Roman"/>
              </a:rPr>
              <a:t>o soli </a:t>
            </a:r>
            <a:r>
              <a:rPr sz="1200" spc="-5" dirty="0">
                <a:latin typeface="Times New Roman"/>
                <a:cs typeface="Times New Roman"/>
              </a:rPr>
              <a:t>spenti abbastanza </a:t>
            </a:r>
            <a:r>
              <a:rPr sz="1200" dirty="0">
                <a:latin typeface="Times New Roman"/>
                <a:cs typeface="Times New Roman"/>
              </a:rPr>
              <a:t>vicini da </a:t>
            </a:r>
            <a:r>
              <a:rPr sz="1200" spc="-5" dirty="0">
                <a:latin typeface="Times New Roman"/>
                <a:cs typeface="Times New Roman"/>
              </a:rPr>
              <a:t>disturbare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correnti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dell’energia.</a:t>
            </a:r>
            <a:endParaRPr sz="1200">
              <a:latin typeface="Times New Roman"/>
              <a:cs typeface="Times New Roman"/>
            </a:endParaRPr>
          </a:p>
          <a:p>
            <a:pPr marL="533400" marR="720090">
              <a:lnSpc>
                <a:spcPts val="1380"/>
              </a:lnSpc>
              <a:spcBef>
                <a:spcPts val="35"/>
              </a:spcBef>
            </a:pPr>
            <a:r>
              <a:rPr sz="1200" spc="-5" dirty="0">
                <a:latin typeface="Times New Roman"/>
                <a:cs typeface="Times New Roman"/>
              </a:rPr>
              <a:t>Questi </a:t>
            </a:r>
            <a:r>
              <a:rPr sz="1200" dirty="0">
                <a:latin typeface="Times New Roman"/>
                <a:cs typeface="Times New Roman"/>
              </a:rPr>
              <a:t>studenti non sono in </a:t>
            </a:r>
            <a:r>
              <a:rPr sz="1200" spc="-5" dirty="0">
                <a:latin typeface="Times New Roman"/>
                <a:cs typeface="Times New Roman"/>
              </a:rPr>
              <a:t>alcun </a:t>
            </a:r>
            <a:r>
              <a:rPr sz="1200" dirty="0">
                <a:latin typeface="Times New Roman"/>
                <a:cs typeface="Times New Roman"/>
              </a:rPr>
              <a:t>modo </a:t>
            </a:r>
            <a:r>
              <a:rPr sz="1200" spc="-5" dirty="0">
                <a:latin typeface="Times New Roman"/>
                <a:cs typeface="Times New Roman"/>
              </a:rPr>
              <a:t>organicamente collegati con gli </a:t>
            </a:r>
            <a:r>
              <a:rPr sz="1200" dirty="0">
                <a:latin typeface="Times New Roman"/>
                <a:cs typeface="Times New Roman"/>
              </a:rPr>
              <a:t>affari </a:t>
            </a:r>
            <a:r>
              <a:rPr sz="1200" spc="-5" dirty="0">
                <a:latin typeface="Times New Roman"/>
                <a:cs typeface="Times New Roman"/>
              </a:rPr>
              <a:t>del Superuniverso; </a:t>
            </a:r>
            <a:r>
              <a:rPr sz="1200" dirty="0">
                <a:latin typeface="Times New Roman"/>
                <a:cs typeface="Times New Roman"/>
              </a:rPr>
              <a:t>sono solo </a:t>
            </a:r>
            <a:r>
              <a:rPr sz="1200" spc="-5" dirty="0">
                <a:latin typeface="Times New Roman"/>
                <a:cs typeface="Times New Roman"/>
              </a:rPr>
              <a:t>degli  </a:t>
            </a:r>
            <a:r>
              <a:rPr sz="1200" dirty="0">
                <a:latin typeface="Times New Roman"/>
                <a:cs typeface="Times New Roman"/>
              </a:rPr>
              <a:t>ospiti.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150">
              <a:latin typeface="Times New Roman"/>
              <a:cs typeface="Times New Roman"/>
            </a:endParaRPr>
          </a:p>
          <a:p>
            <a:pPr marL="533400" marR="50419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(338.21) 30:3.3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colonia astronomica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Uversa comprende </a:t>
            </a:r>
            <a:r>
              <a:rPr sz="1200" dirty="0">
                <a:latin typeface="Times New Roman"/>
                <a:cs typeface="Times New Roman"/>
              </a:rPr>
              <a:t>individui </a:t>
            </a:r>
            <a:r>
              <a:rPr sz="1200" spc="-5" dirty="0">
                <a:latin typeface="Times New Roman"/>
                <a:cs typeface="Times New Roman"/>
              </a:rPr>
              <a:t>provenienti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5" dirty="0">
                <a:latin typeface="Times New Roman"/>
                <a:cs typeface="Times New Roman"/>
              </a:rPr>
              <a:t>molti </a:t>
            </a:r>
            <a:r>
              <a:rPr sz="1200" spc="-5" dirty="0">
                <a:latin typeface="Times New Roman"/>
                <a:cs typeface="Times New Roman"/>
              </a:rPr>
              <a:t>regni vicini, dall’Universo  centrale ed </a:t>
            </a:r>
            <a:r>
              <a:rPr sz="1200" dirty="0">
                <a:latin typeface="Times New Roman"/>
                <a:cs typeface="Times New Roman"/>
              </a:rPr>
              <a:t>anche da </a:t>
            </a:r>
            <a:r>
              <a:rPr sz="1200" spc="-5" dirty="0">
                <a:latin typeface="Times New Roman"/>
                <a:cs typeface="Times New Roman"/>
              </a:rPr>
              <a:t>Norlatiadek. Ogni </a:t>
            </a:r>
            <a:r>
              <a:rPr sz="1200" dirty="0">
                <a:latin typeface="Times New Roman"/>
                <a:cs typeface="Times New Roman"/>
              </a:rPr>
              <a:t>essere di qualunque mondo in </a:t>
            </a:r>
            <a:r>
              <a:rPr sz="1200" spc="-5" dirty="0">
                <a:latin typeface="Times New Roman"/>
                <a:cs typeface="Times New Roman"/>
              </a:rPr>
              <a:t>qualsiasi sistema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qualsivoglia Universo </a:t>
            </a:r>
            <a:r>
              <a:rPr sz="1200" dirty="0">
                <a:latin typeface="Times New Roman"/>
                <a:cs typeface="Times New Roman"/>
              </a:rPr>
              <a:t>può  </a:t>
            </a:r>
            <a:r>
              <a:rPr sz="1200" spc="-5" dirty="0">
                <a:latin typeface="Times New Roman"/>
                <a:cs typeface="Times New Roman"/>
              </a:rPr>
              <a:t>diventare </a:t>
            </a:r>
            <a:r>
              <a:rPr sz="1200" dirty="0">
                <a:latin typeface="Times New Roman"/>
                <a:cs typeface="Times New Roman"/>
              </a:rPr>
              <a:t>uno </a:t>
            </a:r>
            <a:r>
              <a:rPr sz="1200" spc="-5" dirty="0">
                <a:latin typeface="Times New Roman"/>
                <a:cs typeface="Times New Roman"/>
              </a:rPr>
              <a:t>studente </a:t>
            </a:r>
            <a:r>
              <a:rPr sz="1200" dirty="0">
                <a:latin typeface="Times New Roman"/>
                <a:cs typeface="Times New Roman"/>
              </a:rPr>
              <a:t>delle stelle, può </a:t>
            </a:r>
            <a:r>
              <a:rPr sz="1200" spc="-5" dirty="0">
                <a:latin typeface="Times New Roman"/>
                <a:cs typeface="Times New Roman"/>
              </a:rPr>
              <a:t>aspirare </a:t>
            </a:r>
            <a:r>
              <a:rPr sz="1200" dirty="0">
                <a:latin typeface="Times New Roman"/>
                <a:cs typeface="Times New Roman"/>
              </a:rPr>
              <a:t>ad unirsi a </a:t>
            </a:r>
            <a:r>
              <a:rPr sz="1200" spc="-5" dirty="0">
                <a:latin typeface="Times New Roman"/>
                <a:cs typeface="Times New Roman"/>
              </a:rPr>
              <a:t>qualche corpo </a:t>
            </a:r>
            <a:r>
              <a:rPr sz="1200" dirty="0">
                <a:latin typeface="Times New Roman"/>
                <a:cs typeface="Times New Roman"/>
              </a:rPr>
              <a:t>di astronomi </a:t>
            </a:r>
            <a:r>
              <a:rPr sz="1200" spc="-5" dirty="0">
                <a:latin typeface="Times New Roman"/>
                <a:cs typeface="Times New Roman"/>
              </a:rPr>
              <a:t>celesti. </a:t>
            </a:r>
            <a:r>
              <a:rPr sz="1200" dirty="0">
                <a:latin typeface="Times New Roman"/>
                <a:cs typeface="Times New Roman"/>
              </a:rPr>
              <a:t>I soli requisiti  </a:t>
            </a:r>
            <a:r>
              <a:rPr sz="1200" spc="-5" dirty="0">
                <a:latin typeface="Times New Roman"/>
                <a:cs typeface="Times New Roman"/>
              </a:rPr>
              <a:t>richiesti </a:t>
            </a:r>
            <a:r>
              <a:rPr sz="1200" dirty="0">
                <a:latin typeface="Times New Roman"/>
                <a:cs typeface="Times New Roman"/>
              </a:rPr>
              <a:t>sono: </a:t>
            </a:r>
            <a:r>
              <a:rPr sz="1200" spc="-5" dirty="0">
                <a:latin typeface="Times New Roman"/>
                <a:cs typeface="Times New Roman"/>
              </a:rPr>
              <a:t>continuare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vivere </a:t>
            </a:r>
            <a:r>
              <a:rPr sz="1200" dirty="0">
                <a:latin typeface="Times New Roman"/>
                <a:cs typeface="Times New Roman"/>
              </a:rPr>
              <a:t>nei mondi dello spazio ed </a:t>
            </a:r>
            <a:r>
              <a:rPr sz="1200" spc="-5" dirty="0">
                <a:latin typeface="Times New Roman"/>
                <a:cs typeface="Times New Roman"/>
              </a:rPr>
              <a:t>avere </a:t>
            </a:r>
            <a:r>
              <a:rPr sz="1200" dirty="0">
                <a:latin typeface="Times New Roman"/>
                <a:cs typeface="Times New Roman"/>
              </a:rPr>
              <a:t>sufficiente </a:t>
            </a:r>
            <a:r>
              <a:rPr sz="1200" spc="-5" dirty="0">
                <a:latin typeface="Times New Roman"/>
                <a:cs typeface="Times New Roman"/>
              </a:rPr>
              <a:t>conoscenza </a:t>
            </a:r>
            <a:r>
              <a:rPr sz="1200" dirty="0">
                <a:latin typeface="Times New Roman"/>
                <a:cs typeface="Times New Roman"/>
              </a:rPr>
              <a:t>degli </a:t>
            </a:r>
            <a:r>
              <a:rPr sz="1200" spc="-5" dirty="0">
                <a:latin typeface="Times New Roman"/>
                <a:cs typeface="Times New Roman"/>
              </a:rPr>
              <a:t>stessi,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specialmente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60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605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909624" y="513333"/>
            <a:ext cx="7311390" cy="389890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183515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leggi fisiche </a:t>
            </a:r>
            <a:r>
              <a:rPr sz="1200" dirty="0">
                <a:latin typeface="Times New Roman"/>
                <a:cs typeface="Times New Roman"/>
              </a:rPr>
              <a:t>di evoluzione e di </a:t>
            </a:r>
            <a:r>
              <a:rPr sz="1200" spc="-5" dirty="0">
                <a:latin typeface="Times New Roman"/>
                <a:cs typeface="Times New Roman"/>
              </a:rPr>
              <a:t>controllo. Agli </a:t>
            </a:r>
            <a:r>
              <a:rPr sz="1200" dirty="0">
                <a:latin typeface="Times New Roman"/>
                <a:cs typeface="Times New Roman"/>
              </a:rPr>
              <a:t>studenti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stelle non </a:t>
            </a:r>
            <a:r>
              <a:rPr sz="1200" spc="-5" dirty="0">
                <a:latin typeface="Times New Roman"/>
                <a:cs typeface="Times New Roman"/>
              </a:rPr>
              <a:t>si chiede </a:t>
            </a:r>
            <a:r>
              <a:rPr sz="1200" dirty="0">
                <a:latin typeface="Times New Roman"/>
                <a:cs typeface="Times New Roman"/>
              </a:rPr>
              <a:t>di servire </a:t>
            </a:r>
            <a:r>
              <a:rPr sz="1200" spc="-5" dirty="0">
                <a:latin typeface="Times New Roman"/>
                <a:cs typeface="Times New Roman"/>
              </a:rPr>
              <a:t>eternamente </a:t>
            </a:r>
            <a:r>
              <a:rPr sz="1200" dirty="0">
                <a:latin typeface="Times New Roman"/>
                <a:cs typeface="Times New Roman"/>
              </a:rPr>
              <a:t>in  </a:t>
            </a:r>
            <a:r>
              <a:rPr sz="1200" spc="-5" dirty="0">
                <a:latin typeface="Times New Roman"/>
                <a:cs typeface="Times New Roman"/>
              </a:rPr>
              <a:t>questo corpo,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nessuno ammesso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questo gruppo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ritirarsi prima </a:t>
            </a:r>
            <a:r>
              <a:rPr sz="1200" dirty="0">
                <a:latin typeface="Times New Roman"/>
                <a:cs typeface="Times New Roman"/>
              </a:rPr>
              <a:t>di un millennio </a:t>
            </a:r>
            <a:r>
              <a:rPr sz="1200" spc="-5" dirty="0">
                <a:latin typeface="Times New Roman"/>
                <a:cs typeface="Times New Roman"/>
              </a:rPr>
              <a:t>del tempo di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Uversa.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17272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(339.1) 30:3.4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colonia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osservatori </a:t>
            </a:r>
            <a:r>
              <a:rPr sz="1200" dirty="0">
                <a:latin typeface="Times New Roman"/>
                <a:cs typeface="Times New Roman"/>
              </a:rPr>
              <a:t>di stelle di </a:t>
            </a:r>
            <a:r>
              <a:rPr sz="1200" spc="-5" dirty="0">
                <a:latin typeface="Times New Roman"/>
                <a:cs typeface="Times New Roman"/>
              </a:rPr>
              <a:t>Uversa conta attualmente </a:t>
            </a:r>
            <a:r>
              <a:rPr sz="1200" dirty="0">
                <a:latin typeface="Times New Roman"/>
                <a:cs typeface="Times New Roman"/>
              </a:rPr>
              <a:t>più di un milione di </a:t>
            </a:r>
            <a:r>
              <a:rPr sz="1200" spc="-5" dirty="0">
                <a:latin typeface="Times New Roman"/>
                <a:cs typeface="Times New Roman"/>
              </a:rPr>
              <a:t>membri. Questi  astronomi vanno </a:t>
            </a:r>
            <a:r>
              <a:rPr sz="1200" dirty="0">
                <a:latin typeface="Times New Roman"/>
                <a:cs typeface="Times New Roman"/>
              </a:rPr>
              <a:t>e vengono, </a:t>
            </a:r>
            <a:r>
              <a:rPr sz="1200" spc="-5" dirty="0">
                <a:latin typeface="Times New Roman"/>
                <a:cs typeface="Times New Roman"/>
              </a:rPr>
              <a:t>anche se alcuni rimangono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periodi </a:t>
            </a:r>
            <a:r>
              <a:rPr sz="1200" dirty="0">
                <a:latin typeface="Times New Roman"/>
                <a:cs typeface="Times New Roman"/>
              </a:rPr>
              <a:t>relativamente </a:t>
            </a:r>
            <a:r>
              <a:rPr sz="1200" spc="-5" dirty="0">
                <a:latin typeface="Times New Roman"/>
                <a:cs typeface="Times New Roman"/>
              </a:rPr>
              <a:t>lunghi. Essi </a:t>
            </a:r>
            <a:r>
              <a:rPr sz="1200" dirty="0">
                <a:latin typeface="Times New Roman"/>
                <a:cs typeface="Times New Roman"/>
              </a:rPr>
              <a:t>portano </a:t>
            </a:r>
            <a:r>
              <a:rPr sz="1200" spc="-5" dirty="0">
                <a:latin typeface="Times New Roman"/>
                <a:cs typeface="Times New Roman"/>
              </a:rPr>
              <a:t>avanti </a:t>
            </a:r>
            <a:r>
              <a:rPr sz="1200" dirty="0">
                <a:latin typeface="Times New Roman"/>
                <a:cs typeface="Times New Roman"/>
              </a:rPr>
              <a:t>il loro  </a:t>
            </a:r>
            <a:r>
              <a:rPr sz="1200" spc="-5" dirty="0">
                <a:latin typeface="Times New Roman"/>
                <a:cs typeface="Times New Roman"/>
              </a:rPr>
              <a:t>lavoro con l’aiuto </a:t>
            </a:r>
            <a:r>
              <a:rPr sz="1200" dirty="0">
                <a:latin typeface="Times New Roman"/>
                <a:cs typeface="Times New Roman"/>
              </a:rPr>
              <a:t>di una moltitudine di </a:t>
            </a:r>
            <a:r>
              <a:rPr sz="1200" spc="-5" dirty="0">
                <a:latin typeface="Times New Roman"/>
                <a:cs typeface="Times New Roman"/>
              </a:rPr>
              <a:t>strumenti meccanici </a:t>
            </a:r>
            <a:r>
              <a:rPr sz="1200" dirty="0">
                <a:latin typeface="Times New Roman"/>
                <a:cs typeface="Times New Roman"/>
              </a:rPr>
              <a:t>e di apparecchi </a:t>
            </a:r>
            <a:r>
              <a:rPr sz="1200" spc="-5" dirty="0">
                <a:latin typeface="Times New Roman"/>
                <a:cs typeface="Times New Roman"/>
              </a:rPr>
              <a:t>fisici; sono anche grandemente aiutati  dai Messaggeri Solitari </a:t>
            </a:r>
            <a:r>
              <a:rPr sz="1200" dirty="0">
                <a:latin typeface="Times New Roman"/>
                <a:cs typeface="Times New Roman"/>
              </a:rPr>
              <a:t>e da </a:t>
            </a:r>
            <a:r>
              <a:rPr sz="1200" spc="-5" dirty="0">
                <a:latin typeface="Times New Roman"/>
                <a:cs typeface="Times New Roman"/>
              </a:rPr>
              <a:t>altri esploratori </a:t>
            </a:r>
            <a:r>
              <a:rPr sz="1200" dirty="0">
                <a:latin typeface="Times New Roman"/>
                <a:cs typeface="Times New Roman"/>
              </a:rPr>
              <a:t>spirituali. </a:t>
            </a:r>
            <a:r>
              <a:rPr sz="1200" spc="-5" dirty="0">
                <a:latin typeface="Times New Roman"/>
                <a:cs typeface="Times New Roman"/>
              </a:rPr>
              <a:t>Nel loro </a:t>
            </a:r>
            <a:r>
              <a:rPr sz="1200" dirty="0">
                <a:latin typeface="Times New Roman"/>
                <a:cs typeface="Times New Roman"/>
              </a:rPr>
              <a:t>lavoro di studio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stelle e di osservazione </a:t>
            </a:r>
            <a:r>
              <a:rPr sz="1200" spc="-5" dirty="0">
                <a:latin typeface="Times New Roman"/>
                <a:cs typeface="Times New Roman"/>
              </a:rPr>
              <a:t>dello  spazio, </a:t>
            </a:r>
            <a:r>
              <a:rPr sz="1200" dirty="0">
                <a:latin typeface="Times New Roman"/>
                <a:cs typeface="Times New Roman"/>
              </a:rPr>
              <a:t>questi </a:t>
            </a:r>
            <a:r>
              <a:rPr sz="1200" spc="-5" dirty="0">
                <a:latin typeface="Times New Roman"/>
                <a:cs typeface="Times New Roman"/>
              </a:rPr>
              <a:t>astronomi celesti fanno </a:t>
            </a:r>
            <a:r>
              <a:rPr sz="1200" dirty="0">
                <a:latin typeface="Times New Roman"/>
                <a:cs typeface="Times New Roman"/>
              </a:rPr>
              <a:t>uso costante </a:t>
            </a:r>
            <a:r>
              <a:rPr sz="1200" spc="-5" dirty="0">
                <a:latin typeface="Times New Roman"/>
                <a:cs typeface="Times New Roman"/>
              </a:rPr>
              <a:t>dei trasformatori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dei trasmettitori d’energia </a:t>
            </a:r>
            <a:r>
              <a:rPr sz="1200" dirty="0">
                <a:latin typeface="Times New Roman"/>
                <a:cs typeface="Times New Roman"/>
              </a:rPr>
              <a:t>viventi, come pure  </a:t>
            </a:r>
            <a:r>
              <a:rPr sz="1200" spc="-5" dirty="0">
                <a:latin typeface="Times New Roman"/>
                <a:cs typeface="Times New Roman"/>
              </a:rPr>
              <a:t>delle personalità riflettive. Essi studiano </a:t>
            </a:r>
            <a:r>
              <a:rPr sz="1200" dirty="0">
                <a:latin typeface="Times New Roman"/>
                <a:cs typeface="Times New Roman"/>
              </a:rPr>
              <a:t>tutte le </a:t>
            </a:r>
            <a:r>
              <a:rPr sz="1200" spc="-5" dirty="0">
                <a:latin typeface="Times New Roman"/>
                <a:cs typeface="Times New Roman"/>
              </a:rPr>
              <a:t>forme </a:t>
            </a:r>
            <a:r>
              <a:rPr sz="1200" dirty="0">
                <a:latin typeface="Times New Roman"/>
                <a:cs typeface="Times New Roman"/>
              </a:rPr>
              <a:t>e fasi dei </a:t>
            </a:r>
            <a:r>
              <a:rPr sz="1200" spc="-5" dirty="0">
                <a:latin typeface="Times New Roman"/>
                <a:cs typeface="Times New Roman"/>
              </a:rPr>
              <a:t>materiali dello </a:t>
            </a:r>
            <a:r>
              <a:rPr sz="1200" dirty="0">
                <a:latin typeface="Times New Roman"/>
                <a:cs typeface="Times New Roman"/>
              </a:rPr>
              <a:t>spazio e </a:t>
            </a:r>
            <a:r>
              <a:rPr sz="1200" spc="-5" dirty="0">
                <a:latin typeface="Times New Roman"/>
                <a:cs typeface="Times New Roman"/>
              </a:rPr>
              <a:t>delle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manifestazioni</a:t>
            </a:r>
            <a:endParaRPr sz="1200">
              <a:latin typeface="Times New Roman"/>
              <a:cs typeface="Times New Roman"/>
            </a:endParaRPr>
          </a:p>
          <a:p>
            <a:pPr marL="88900" marR="441959">
              <a:lnSpc>
                <a:spcPts val="1380"/>
              </a:lnSpc>
              <a:spcBef>
                <a:spcPts val="40"/>
              </a:spcBef>
            </a:pPr>
            <a:r>
              <a:rPr sz="1200" spc="-5" dirty="0">
                <a:latin typeface="Times New Roman"/>
                <a:cs typeface="Times New Roman"/>
              </a:rPr>
              <a:t>dell’energia,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sono altrettanto interessati </a:t>
            </a:r>
            <a:r>
              <a:rPr sz="1200" dirty="0">
                <a:latin typeface="Times New Roman"/>
                <a:cs typeface="Times New Roman"/>
              </a:rPr>
              <a:t>alla </a:t>
            </a:r>
            <a:r>
              <a:rPr sz="1200" spc="-5" dirty="0">
                <a:latin typeface="Times New Roman"/>
                <a:cs typeface="Times New Roman"/>
              </a:rPr>
              <a:t>funzione delle forze quanto ai fenomeni stellari; niente </a:t>
            </a:r>
            <a:r>
              <a:rPr sz="1200" dirty="0">
                <a:latin typeface="Times New Roman"/>
                <a:cs typeface="Times New Roman"/>
              </a:rPr>
              <a:t>in tutto lo  spazio </a:t>
            </a:r>
            <a:r>
              <a:rPr sz="1200" spc="-5" dirty="0">
                <a:latin typeface="Times New Roman"/>
                <a:cs typeface="Times New Roman"/>
              </a:rPr>
              <a:t>sfugge al loro </a:t>
            </a:r>
            <a:r>
              <a:rPr sz="1200" dirty="0">
                <a:latin typeface="Times New Roman"/>
                <a:cs typeface="Times New Roman"/>
              </a:rPr>
              <a:t>attento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esame.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68580">
              <a:lnSpc>
                <a:spcPct val="959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(339.2) 30:3.5 </a:t>
            </a:r>
            <a:r>
              <a:rPr sz="1200" spc="-5" dirty="0">
                <a:latin typeface="Times New Roman"/>
                <a:cs typeface="Times New Roman"/>
              </a:rPr>
              <a:t>Colonie simili </a:t>
            </a:r>
            <a:r>
              <a:rPr sz="1200" dirty="0">
                <a:latin typeface="Times New Roman"/>
                <a:cs typeface="Times New Roman"/>
              </a:rPr>
              <a:t>di astronomi </a:t>
            </a:r>
            <a:r>
              <a:rPr sz="1200" spc="-5" dirty="0">
                <a:latin typeface="Times New Roman"/>
                <a:cs typeface="Times New Roman"/>
              </a:rPr>
              <a:t>si possono trovare sui </a:t>
            </a:r>
            <a:r>
              <a:rPr sz="1200" dirty="0">
                <a:latin typeface="Times New Roman"/>
                <a:cs typeface="Times New Roman"/>
              </a:rPr>
              <a:t>mondi </a:t>
            </a:r>
            <a:r>
              <a:rPr sz="1200" spc="-5" dirty="0">
                <a:latin typeface="Times New Roman"/>
                <a:cs typeface="Times New Roman"/>
              </a:rPr>
              <a:t>capitale dei </a:t>
            </a:r>
            <a:r>
              <a:rPr sz="1200" dirty="0">
                <a:latin typeface="Times New Roman"/>
                <a:cs typeface="Times New Roman"/>
              </a:rPr>
              <a:t>settori </a:t>
            </a:r>
            <a:r>
              <a:rPr sz="1200" spc="-5" dirty="0">
                <a:latin typeface="Times New Roman"/>
                <a:cs typeface="Times New Roman"/>
              </a:rPr>
              <a:t>del Superuniverso come </a:t>
            </a:r>
            <a:r>
              <a:rPr sz="1200" dirty="0">
                <a:latin typeface="Times New Roman"/>
                <a:cs typeface="Times New Roman"/>
              </a:rPr>
              <a:t>pure  sulle </a:t>
            </a:r>
            <a:r>
              <a:rPr sz="1200" spc="-5" dirty="0">
                <a:latin typeface="Times New Roman"/>
                <a:cs typeface="Times New Roman"/>
              </a:rPr>
              <a:t>capitali architettoniche degli Universi </a:t>
            </a:r>
            <a:r>
              <a:rPr sz="1200" dirty="0">
                <a:latin typeface="Times New Roman"/>
                <a:cs typeface="Times New Roman"/>
              </a:rPr>
              <a:t>locali e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loro suddivisioni </a:t>
            </a:r>
            <a:r>
              <a:rPr sz="1200" spc="-5" dirty="0">
                <a:latin typeface="Times New Roman"/>
                <a:cs typeface="Times New Roman"/>
              </a:rPr>
              <a:t>amministrative. Eccetto </a:t>
            </a:r>
            <a:r>
              <a:rPr sz="1200" dirty="0">
                <a:latin typeface="Times New Roman"/>
                <a:cs typeface="Times New Roman"/>
              </a:rPr>
              <a:t>che in </a:t>
            </a:r>
            <a:r>
              <a:rPr sz="1200" spc="-5" dirty="0">
                <a:latin typeface="Times New Roman"/>
                <a:cs typeface="Times New Roman"/>
              </a:rPr>
              <a:t>Paradiso, </a:t>
            </a:r>
            <a:r>
              <a:rPr sz="1200" dirty="0">
                <a:latin typeface="Times New Roman"/>
                <a:cs typeface="Times New Roman"/>
              </a:rPr>
              <a:t>la  </a:t>
            </a:r>
            <a:r>
              <a:rPr sz="1200" spc="-5" dirty="0">
                <a:latin typeface="Times New Roman"/>
                <a:cs typeface="Times New Roman"/>
              </a:rPr>
              <a:t>conoscenza </a:t>
            </a:r>
            <a:r>
              <a:rPr sz="1200" dirty="0">
                <a:latin typeface="Times New Roman"/>
                <a:cs typeface="Times New Roman"/>
              </a:rPr>
              <a:t>non è innata; la </a:t>
            </a:r>
            <a:r>
              <a:rPr sz="1200" spc="-5" dirty="0">
                <a:latin typeface="Times New Roman"/>
                <a:cs typeface="Times New Roman"/>
              </a:rPr>
              <a:t>comprensione </a:t>
            </a:r>
            <a:r>
              <a:rPr sz="1200" dirty="0">
                <a:latin typeface="Times New Roman"/>
                <a:cs typeface="Times New Roman"/>
              </a:rPr>
              <a:t>dell’Universo fisico </a:t>
            </a:r>
            <a:r>
              <a:rPr sz="1200" spc="-5" dirty="0">
                <a:latin typeface="Times New Roman"/>
                <a:cs typeface="Times New Roman"/>
              </a:rPr>
              <a:t>dipende </a:t>
            </a:r>
            <a:r>
              <a:rPr sz="1200" dirty="0">
                <a:latin typeface="Times New Roman"/>
                <a:cs typeface="Times New Roman"/>
              </a:rPr>
              <a:t>largamente </a:t>
            </a:r>
            <a:r>
              <a:rPr sz="1200" spc="-5" dirty="0">
                <a:latin typeface="Times New Roman"/>
                <a:cs typeface="Times New Roman"/>
              </a:rPr>
              <a:t>dall’osservazione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dalla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ricerca.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13664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(339.3) 30:3.6 </a:t>
            </a:r>
            <a:r>
              <a:rPr sz="1200" dirty="0">
                <a:latin typeface="Times New Roman"/>
                <a:cs typeface="Times New Roman"/>
              </a:rPr>
              <a:t>2. </a:t>
            </a:r>
            <a:r>
              <a:rPr sz="1200" i="1" spc="-5" dirty="0">
                <a:latin typeface="Times New Roman"/>
                <a:cs typeface="Times New Roman"/>
              </a:rPr>
              <a:t>Gli Artigiani Celesti </a:t>
            </a:r>
            <a:r>
              <a:rPr sz="1200" spc="-5" dirty="0">
                <a:latin typeface="Times New Roman"/>
                <a:cs typeface="Times New Roman"/>
              </a:rPr>
              <a:t>servono </a:t>
            </a:r>
            <a:r>
              <a:rPr sz="1200" dirty="0">
                <a:latin typeface="Times New Roman"/>
                <a:cs typeface="Times New Roman"/>
              </a:rPr>
              <a:t>in tutti i sette </a:t>
            </a:r>
            <a:r>
              <a:rPr sz="1200" spc="-5" dirty="0">
                <a:latin typeface="Times New Roman"/>
                <a:cs typeface="Times New Roman"/>
              </a:rPr>
              <a:t>Superuniversi. </a:t>
            </a:r>
            <a:r>
              <a:rPr sz="1200" dirty="0">
                <a:latin typeface="Times New Roman"/>
                <a:cs typeface="Times New Roman"/>
              </a:rPr>
              <a:t>I mortali </a:t>
            </a:r>
            <a:r>
              <a:rPr sz="1200" spc="-5" dirty="0">
                <a:latin typeface="Times New Roman"/>
                <a:cs typeface="Times New Roman"/>
              </a:rPr>
              <a:t>ascendenti </a:t>
            </a:r>
            <a:r>
              <a:rPr sz="1200" dirty="0">
                <a:latin typeface="Times New Roman"/>
                <a:cs typeface="Times New Roman"/>
              </a:rPr>
              <a:t>prendono il loro </a:t>
            </a:r>
            <a:r>
              <a:rPr sz="1200" spc="-5" dirty="0">
                <a:latin typeface="Times New Roman"/>
                <a:cs typeface="Times New Roman"/>
              </a:rPr>
              <a:t>primo  contatto </a:t>
            </a:r>
            <a:r>
              <a:rPr sz="1200" dirty="0">
                <a:latin typeface="Times New Roman"/>
                <a:cs typeface="Times New Roman"/>
              </a:rPr>
              <a:t>con </a:t>
            </a:r>
            <a:r>
              <a:rPr sz="1200" spc="-5" dirty="0">
                <a:latin typeface="Times New Roman"/>
                <a:cs typeface="Times New Roman"/>
              </a:rPr>
              <a:t>questi </a:t>
            </a:r>
            <a:r>
              <a:rPr sz="1200" dirty="0">
                <a:latin typeface="Times New Roman"/>
                <a:cs typeface="Times New Roman"/>
              </a:rPr>
              <a:t>gruppi nella </a:t>
            </a:r>
            <a:r>
              <a:rPr sz="1200" spc="-5" dirty="0">
                <a:latin typeface="Times New Roman"/>
                <a:cs typeface="Times New Roman"/>
              </a:rPr>
              <a:t>carriera </a:t>
            </a:r>
            <a:r>
              <a:rPr sz="1200" dirty="0">
                <a:latin typeface="Times New Roman"/>
                <a:cs typeface="Times New Roman"/>
              </a:rPr>
              <a:t>morontiale </a:t>
            </a:r>
            <a:r>
              <a:rPr sz="1200" spc="-5" dirty="0">
                <a:latin typeface="Times New Roman"/>
                <a:cs typeface="Times New Roman"/>
              </a:rPr>
              <a:t>dell’Universo </a:t>
            </a:r>
            <a:r>
              <a:rPr sz="1200" dirty="0">
                <a:latin typeface="Times New Roman"/>
                <a:cs typeface="Times New Roman"/>
              </a:rPr>
              <a:t>locale, in </a:t>
            </a:r>
            <a:r>
              <a:rPr sz="1200" spc="-5" dirty="0">
                <a:latin typeface="Times New Roman"/>
                <a:cs typeface="Times New Roman"/>
              </a:rPr>
              <a:t>connessione con </a:t>
            </a:r>
            <a:r>
              <a:rPr sz="1200" dirty="0">
                <a:latin typeface="Times New Roman"/>
                <a:cs typeface="Times New Roman"/>
              </a:rPr>
              <a:t>la quale </a:t>
            </a:r>
            <a:r>
              <a:rPr sz="1200" spc="-5" dirty="0">
                <a:latin typeface="Times New Roman"/>
                <a:cs typeface="Times New Roman"/>
              </a:rPr>
              <a:t>questi artigiani  saranno </a:t>
            </a:r>
            <a:r>
              <a:rPr sz="1200" dirty="0">
                <a:latin typeface="Times New Roman"/>
                <a:cs typeface="Times New Roman"/>
              </a:rPr>
              <a:t>analizzati più </a:t>
            </a:r>
            <a:r>
              <a:rPr sz="1200" spc="-5" dirty="0">
                <a:latin typeface="Times New Roman"/>
                <a:cs typeface="Times New Roman"/>
              </a:rPr>
              <a:t>completamente.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227965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(339.4) 30:3.7 </a:t>
            </a:r>
            <a:r>
              <a:rPr sz="1200" dirty="0">
                <a:latin typeface="Times New Roman"/>
                <a:cs typeface="Times New Roman"/>
              </a:rPr>
              <a:t>3. </a:t>
            </a:r>
            <a:r>
              <a:rPr sz="1200" i="1" dirty="0">
                <a:latin typeface="Times New Roman"/>
                <a:cs typeface="Times New Roman"/>
              </a:rPr>
              <a:t>I </a:t>
            </a:r>
            <a:r>
              <a:rPr sz="1200" i="1" spc="-5" dirty="0">
                <a:latin typeface="Times New Roman"/>
                <a:cs typeface="Times New Roman"/>
              </a:rPr>
              <a:t>Direttori di Retrospezione </a:t>
            </a:r>
            <a:r>
              <a:rPr sz="1200" spc="-5" dirty="0">
                <a:latin typeface="Times New Roman"/>
                <a:cs typeface="Times New Roman"/>
              </a:rPr>
              <a:t>sono </a:t>
            </a:r>
            <a:r>
              <a:rPr sz="1200" dirty="0">
                <a:latin typeface="Times New Roman"/>
                <a:cs typeface="Times New Roman"/>
              </a:rPr>
              <a:t>i promotori </a:t>
            </a:r>
            <a:r>
              <a:rPr sz="1200" spc="-5" dirty="0">
                <a:latin typeface="Times New Roman"/>
                <a:cs typeface="Times New Roman"/>
              </a:rPr>
              <a:t>dello </a:t>
            </a:r>
            <a:r>
              <a:rPr sz="1200" spc="-10" dirty="0">
                <a:latin typeface="Times New Roman"/>
                <a:cs typeface="Times New Roman"/>
              </a:rPr>
              <a:t>svago </a:t>
            </a:r>
            <a:r>
              <a:rPr sz="1200" dirty="0">
                <a:latin typeface="Times New Roman"/>
                <a:cs typeface="Times New Roman"/>
              </a:rPr>
              <a:t>e dell’umorismo — </a:t>
            </a:r>
            <a:r>
              <a:rPr sz="1200" spc="-5" dirty="0">
                <a:latin typeface="Times New Roman"/>
                <a:cs typeface="Times New Roman"/>
              </a:rPr>
              <a:t>del ritorno ai ricordi del  passato. </a:t>
            </a:r>
            <a:r>
              <a:rPr sz="1200" dirty="0">
                <a:latin typeface="Times New Roman"/>
                <a:cs typeface="Times New Roman"/>
              </a:rPr>
              <a:t>Essi </a:t>
            </a:r>
            <a:r>
              <a:rPr sz="1200" spc="-5" dirty="0">
                <a:latin typeface="Times New Roman"/>
                <a:cs typeface="Times New Roman"/>
              </a:rPr>
              <a:t>sono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grande aiuto nell’esecuzione pratica del piano </a:t>
            </a:r>
            <a:r>
              <a:rPr sz="1200" dirty="0">
                <a:latin typeface="Times New Roman"/>
                <a:cs typeface="Times New Roman"/>
              </a:rPr>
              <a:t>ascendente di </a:t>
            </a:r>
            <a:r>
              <a:rPr sz="1200" spc="-5" dirty="0">
                <a:latin typeface="Times New Roman"/>
                <a:cs typeface="Times New Roman"/>
              </a:rPr>
              <a:t>progressione </a:t>
            </a:r>
            <a:r>
              <a:rPr sz="1200" dirty="0">
                <a:latin typeface="Times New Roman"/>
                <a:cs typeface="Times New Roman"/>
              </a:rPr>
              <a:t>dei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mortali,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60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606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909624" y="513333"/>
            <a:ext cx="7297420" cy="40741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53975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specialmente </a:t>
            </a:r>
            <a:r>
              <a:rPr sz="1200" dirty="0">
                <a:latin typeface="Times New Roman"/>
                <a:cs typeface="Times New Roman"/>
              </a:rPr>
              <a:t>durante le </a:t>
            </a:r>
            <a:r>
              <a:rPr sz="1200" spc="-5" dirty="0">
                <a:latin typeface="Times New Roman"/>
                <a:cs typeface="Times New Roman"/>
              </a:rPr>
              <a:t>fasi </a:t>
            </a:r>
            <a:r>
              <a:rPr sz="1200" dirty="0">
                <a:latin typeface="Times New Roman"/>
                <a:cs typeface="Times New Roman"/>
              </a:rPr>
              <a:t>iniziali di </a:t>
            </a:r>
            <a:r>
              <a:rPr sz="1200" spc="-5" dirty="0">
                <a:latin typeface="Times New Roman"/>
                <a:cs typeface="Times New Roman"/>
              </a:rPr>
              <a:t>transizione morontiale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esperienza spirituale.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loro storia </a:t>
            </a:r>
            <a:r>
              <a:rPr sz="1200" spc="-5" dirty="0">
                <a:latin typeface="Times New Roman"/>
                <a:cs typeface="Times New Roman"/>
              </a:rPr>
              <a:t>fa </a:t>
            </a:r>
            <a:r>
              <a:rPr sz="1200" dirty="0">
                <a:latin typeface="Times New Roman"/>
                <a:cs typeface="Times New Roman"/>
              </a:rPr>
              <a:t>parte  </a:t>
            </a:r>
            <a:r>
              <a:rPr sz="1200" spc="-5" dirty="0">
                <a:latin typeface="Times New Roman"/>
                <a:cs typeface="Times New Roman"/>
              </a:rPr>
              <a:t>dell’esposizione della carriera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mortali </a:t>
            </a:r>
            <a:r>
              <a:rPr sz="1200" dirty="0">
                <a:latin typeface="Times New Roman"/>
                <a:cs typeface="Times New Roman"/>
              </a:rPr>
              <a:t>nell’Universo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locale.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812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(339.5) 30:3.8 </a:t>
            </a:r>
            <a:r>
              <a:rPr sz="1200" dirty="0">
                <a:latin typeface="Times New Roman"/>
                <a:cs typeface="Times New Roman"/>
              </a:rPr>
              <a:t>4. </a:t>
            </a:r>
            <a:r>
              <a:rPr sz="1200" i="1" spc="-5" dirty="0">
                <a:latin typeface="Times New Roman"/>
                <a:cs typeface="Times New Roman"/>
              </a:rPr>
              <a:t>Gli Insegnanti delle </a:t>
            </a:r>
            <a:r>
              <a:rPr sz="1200" i="1" dirty="0">
                <a:latin typeface="Times New Roman"/>
                <a:cs typeface="Times New Roman"/>
              </a:rPr>
              <a:t>Scuole </a:t>
            </a:r>
            <a:r>
              <a:rPr sz="1200" i="1" spc="-5" dirty="0">
                <a:latin typeface="Times New Roman"/>
                <a:cs typeface="Times New Roman"/>
              </a:rPr>
              <a:t>Complementari. </a:t>
            </a:r>
            <a:r>
              <a:rPr sz="1200" spc="-5" dirty="0">
                <a:latin typeface="Times New Roman"/>
                <a:cs typeface="Times New Roman"/>
              </a:rPr>
              <a:t>Nella carriera ascendente, </a:t>
            </a:r>
            <a:r>
              <a:rPr sz="1200" dirty="0">
                <a:latin typeface="Times New Roman"/>
                <a:cs typeface="Times New Roman"/>
              </a:rPr>
              <a:t>il mondo residenziale </a:t>
            </a:r>
            <a:r>
              <a:rPr sz="1200" spc="-5" dirty="0">
                <a:latin typeface="Times New Roman"/>
                <a:cs typeface="Times New Roman"/>
              </a:rPr>
              <a:t>successivo 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elevato mantiene sempre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consistente </a:t>
            </a:r>
            <a:r>
              <a:rPr sz="1200" dirty="0">
                <a:latin typeface="Times New Roman"/>
                <a:cs typeface="Times New Roman"/>
              </a:rPr>
              <a:t>corpo </a:t>
            </a:r>
            <a:r>
              <a:rPr sz="1200" spc="-5" dirty="0">
                <a:latin typeface="Times New Roman"/>
                <a:cs typeface="Times New Roman"/>
              </a:rPr>
              <a:t>d’insegnanti sul </a:t>
            </a:r>
            <a:r>
              <a:rPr sz="1200" dirty="0">
                <a:latin typeface="Times New Roman"/>
                <a:cs typeface="Times New Roman"/>
              </a:rPr>
              <a:t>mondo </a:t>
            </a:r>
            <a:r>
              <a:rPr sz="1200" spc="-5" dirty="0">
                <a:latin typeface="Times New Roman"/>
                <a:cs typeface="Times New Roman"/>
              </a:rPr>
              <a:t>immediatamente inferiore,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specie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scuola preparatoria per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residenti </a:t>
            </a:r>
            <a:r>
              <a:rPr sz="1200" dirty="0">
                <a:latin typeface="Times New Roman"/>
                <a:cs typeface="Times New Roman"/>
              </a:rPr>
              <a:t>di quella </a:t>
            </a:r>
            <a:r>
              <a:rPr sz="1200" spc="-5" dirty="0">
                <a:latin typeface="Times New Roman"/>
                <a:cs typeface="Times New Roman"/>
              </a:rPr>
              <a:t>sfera </a:t>
            </a:r>
            <a:r>
              <a:rPr sz="1200" dirty="0">
                <a:latin typeface="Times New Roman"/>
                <a:cs typeface="Times New Roman"/>
              </a:rPr>
              <a:t>che stanno </a:t>
            </a:r>
            <a:r>
              <a:rPr sz="1200" spc="-5" dirty="0">
                <a:latin typeface="Times New Roman"/>
                <a:cs typeface="Times New Roman"/>
              </a:rPr>
              <a:t>progredendo. Questa </a:t>
            </a:r>
            <a:r>
              <a:rPr sz="1200" dirty="0">
                <a:latin typeface="Times New Roman"/>
                <a:cs typeface="Times New Roman"/>
              </a:rPr>
              <a:t>è una </a:t>
            </a:r>
            <a:r>
              <a:rPr sz="1200" spc="-5" dirty="0">
                <a:latin typeface="Times New Roman"/>
                <a:cs typeface="Times New Roman"/>
              </a:rPr>
              <a:t>fase del </a:t>
            </a:r>
            <a:r>
              <a:rPr sz="1200" dirty="0">
                <a:latin typeface="Times New Roman"/>
                <a:cs typeface="Times New Roman"/>
              </a:rPr>
              <a:t>piano </a:t>
            </a:r>
            <a:r>
              <a:rPr sz="1200" spc="-5" dirty="0">
                <a:latin typeface="Times New Roman"/>
                <a:cs typeface="Times New Roman"/>
              </a:rPr>
              <a:t>ascendente per  l’avanzamento dei </a:t>
            </a:r>
            <a:r>
              <a:rPr sz="1200" dirty="0">
                <a:latin typeface="Times New Roman"/>
                <a:cs typeface="Times New Roman"/>
              </a:rPr>
              <a:t>pellegrini </a:t>
            </a:r>
            <a:r>
              <a:rPr sz="1200" spc="-5" dirty="0">
                <a:latin typeface="Times New Roman"/>
                <a:cs typeface="Times New Roman"/>
              </a:rPr>
              <a:t>del tempo. Queste </a:t>
            </a:r>
            <a:r>
              <a:rPr sz="1200" dirty="0">
                <a:latin typeface="Times New Roman"/>
                <a:cs typeface="Times New Roman"/>
              </a:rPr>
              <a:t>scuole, i loro </a:t>
            </a:r>
            <a:r>
              <a:rPr sz="1200" spc="-5" dirty="0">
                <a:latin typeface="Times New Roman"/>
                <a:cs typeface="Times New Roman"/>
              </a:rPr>
              <a:t>metodi </a:t>
            </a:r>
            <a:r>
              <a:rPr sz="1200" dirty="0">
                <a:latin typeface="Times New Roman"/>
                <a:cs typeface="Times New Roman"/>
              </a:rPr>
              <a:t>d’istruzione e </a:t>
            </a:r>
            <a:r>
              <a:rPr sz="1200" spc="-5" dirty="0">
                <a:latin typeface="Times New Roman"/>
                <a:cs typeface="Times New Roman"/>
              </a:rPr>
              <a:t>d’esame, sono completamente  differenti </a:t>
            </a:r>
            <a:r>
              <a:rPr sz="1200" dirty="0">
                <a:latin typeface="Times New Roman"/>
                <a:cs typeface="Times New Roman"/>
              </a:rPr>
              <a:t>da tutto ciò che voi </a:t>
            </a:r>
            <a:r>
              <a:rPr sz="1200" spc="-5" dirty="0">
                <a:latin typeface="Times New Roman"/>
                <a:cs typeface="Times New Roman"/>
              </a:rPr>
              <a:t>cercate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mettere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atto su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Urantia.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88900" marR="18923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(339.6) 30:3.9 </a:t>
            </a:r>
            <a:r>
              <a:rPr sz="1200" spc="-5" dirty="0">
                <a:latin typeface="Times New Roman"/>
                <a:cs typeface="Times New Roman"/>
              </a:rPr>
              <a:t>L’intero piano ascendente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progressione dei mortali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caratterizzato </a:t>
            </a:r>
            <a:r>
              <a:rPr sz="1200" dirty="0">
                <a:latin typeface="Times New Roman"/>
                <a:cs typeface="Times New Roman"/>
              </a:rPr>
              <a:t>dalla </a:t>
            </a:r>
            <a:r>
              <a:rPr sz="1200" spc="-5" dirty="0">
                <a:latin typeface="Times New Roman"/>
                <a:cs typeface="Times New Roman"/>
              </a:rPr>
              <a:t>pratica </a:t>
            </a:r>
            <a:r>
              <a:rPr sz="1200" dirty="0">
                <a:latin typeface="Times New Roman"/>
                <a:cs typeface="Times New Roman"/>
              </a:rPr>
              <a:t>di comunicare </a:t>
            </a:r>
            <a:r>
              <a:rPr sz="1200" spc="-5" dirty="0">
                <a:latin typeface="Times New Roman"/>
                <a:cs typeface="Times New Roman"/>
              </a:rPr>
              <a:t>ad altri  esseri </a:t>
            </a:r>
            <a:r>
              <a:rPr sz="1200" dirty="0">
                <a:latin typeface="Times New Roman"/>
                <a:cs typeface="Times New Roman"/>
              </a:rPr>
              <a:t>le nuove verità </a:t>
            </a:r>
            <a:r>
              <a:rPr sz="1200" spc="-5" dirty="0">
                <a:latin typeface="Times New Roman"/>
                <a:cs typeface="Times New Roman"/>
              </a:rPr>
              <a:t>ed esperienze </a:t>
            </a:r>
            <a:r>
              <a:rPr sz="1200" dirty="0">
                <a:latin typeface="Times New Roman"/>
                <a:cs typeface="Times New Roman"/>
              </a:rPr>
              <a:t>appena </a:t>
            </a:r>
            <a:r>
              <a:rPr sz="1200" spc="-5" dirty="0">
                <a:latin typeface="Times New Roman"/>
                <a:cs typeface="Times New Roman"/>
              </a:rPr>
              <a:t>acquisite. Voi proseguite </a:t>
            </a:r>
            <a:r>
              <a:rPr sz="1200" dirty="0">
                <a:latin typeface="Times New Roman"/>
                <a:cs typeface="Times New Roman"/>
              </a:rPr>
              <a:t>il vostro </a:t>
            </a:r>
            <a:r>
              <a:rPr sz="1200" spc="-5" dirty="0">
                <a:latin typeface="Times New Roman"/>
                <a:cs typeface="Times New Roman"/>
              </a:rPr>
              <a:t>cammino attraverso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lunga </a:t>
            </a:r>
            <a:r>
              <a:rPr sz="1200" dirty="0">
                <a:latin typeface="Times New Roman"/>
                <a:cs typeface="Times New Roman"/>
              </a:rPr>
              <a:t>scuola 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raggiungimento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Paradiso </a:t>
            </a:r>
            <a:r>
              <a:rPr sz="1200" dirty="0">
                <a:latin typeface="Times New Roman"/>
                <a:cs typeface="Times New Roman"/>
              </a:rPr>
              <a:t>servendo </a:t>
            </a:r>
            <a:r>
              <a:rPr sz="1200" spc="-5" dirty="0">
                <a:latin typeface="Times New Roman"/>
                <a:cs typeface="Times New Roman"/>
              </a:rPr>
              <a:t>come insegnanti degli allievi </a:t>
            </a:r>
            <a:r>
              <a:rPr sz="1200" dirty="0">
                <a:latin typeface="Times New Roman"/>
                <a:cs typeface="Times New Roman"/>
              </a:rPr>
              <a:t>che stanno immediatamente </a:t>
            </a:r>
            <a:r>
              <a:rPr sz="1200" spc="-5" dirty="0">
                <a:latin typeface="Times New Roman"/>
                <a:cs typeface="Times New Roman"/>
              </a:rPr>
              <a:t>dietro </a:t>
            </a:r>
            <a:r>
              <a:rPr sz="1200" dirty="0">
                <a:latin typeface="Times New Roman"/>
                <a:cs typeface="Times New Roman"/>
              </a:rPr>
              <a:t>di voi  </a:t>
            </a:r>
            <a:r>
              <a:rPr sz="1200" spc="-5" dirty="0">
                <a:latin typeface="Times New Roman"/>
                <a:cs typeface="Times New Roman"/>
              </a:rPr>
              <a:t>nella scala </a:t>
            </a:r>
            <a:r>
              <a:rPr sz="1200" dirty="0">
                <a:latin typeface="Times New Roman"/>
                <a:cs typeface="Times New Roman"/>
              </a:rPr>
              <a:t>di progressione.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22606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(339.7) 30:3.10 </a:t>
            </a:r>
            <a:r>
              <a:rPr sz="1200" dirty="0">
                <a:latin typeface="Times New Roman"/>
                <a:cs typeface="Times New Roman"/>
              </a:rPr>
              <a:t>5. </a:t>
            </a:r>
            <a:r>
              <a:rPr sz="1200" i="1" dirty="0">
                <a:latin typeface="Times New Roman"/>
                <a:cs typeface="Times New Roman"/>
              </a:rPr>
              <a:t>I </a:t>
            </a:r>
            <a:r>
              <a:rPr sz="1200" i="1" spc="-5" dirty="0">
                <a:latin typeface="Times New Roman"/>
                <a:cs typeface="Times New Roman"/>
              </a:rPr>
              <a:t>Vari Corpi </a:t>
            </a:r>
            <a:r>
              <a:rPr sz="1200" i="1" dirty="0">
                <a:latin typeface="Times New Roman"/>
                <a:cs typeface="Times New Roman"/>
              </a:rPr>
              <a:t>di </a:t>
            </a:r>
            <a:r>
              <a:rPr sz="1200" i="1" spc="-5" dirty="0">
                <a:latin typeface="Times New Roman"/>
                <a:cs typeface="Times New Roman"/>
              </a:rPr>
              <a:t>Riserva. </a:t>
            </a:r>
            <a:r>
              <a:rPr sz="1200" spc="-5" dirty="0">
                <a:latin typeface="Times New Roman"/>
                <a:cs typeface="Times New Roman"/>
              </a:rPr>
              <a:t>Vaste </a:t>
            </a:r>
            <a:r>
              <a:rPr sz="1200" dirty="0">
                <a:latin typeface="Times New Roman"/>
                <a:cs typeface="Times New Roman"/>
              </a:rPr>
              <a:t>riserve di </a:t>
            </a:r>
            <a:r>
              <a:rPr sz="1200" spc="-5" dirty="0">
                <a:latin typeface="Times New Roman"/>
                <a:cs typeface="Times New Roman"/>
              </a:rPr>
              <a:t>esseri </a:t>
            </a:r>
            <a:r>
              <a:rPr sz="1200" dirty="0">
                <a:latin typeface="Times New Roman"/>
                <a:cs typeface="Times New Roman"/>
              </a:rPr>
              <a:t>che non sono sotto la nostra </a:t>
            </a:r>
            <a:r>
              <a:rPr sz="1200" spc="-5" dirty="0">
                <a:latin typeface="Times New Roman"/>
                <a:cs typeface="Times New Roman"/>
              </a:rPr>
              <a:t>diretta </a:t>
            </a:r>
            <a:r>
              <a:rPr sz="1200" dirty="0">
                <a:latin typeface="Times New Roman"/>
                <a:cs typeface="Times New Roman"/>
              </a:rPr>
              <a:t>supervisione sono  mobilitate </a:t>
            </a:r>
            <a:r>
              <a:rPr sz="1200" spc="-5" dirty="0">
                <a:latin typeface="Times New Roman"/>
                <a:cs typeface="Times New Roman"/>
              </a:rPr>
              <a:t>su Uversa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colonia dei corpi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riserva. Vi </a:t>
            </a:r>
            <a:r>
              <a:rPr sz="1200" dirty="0">
                <a:latin typeface="Times New Roman"/>
                <a:cs typeface="Times New Roman"/>
              </a:rPr>
              <a:t>sono settanta divisioni </a:t>
            </a:r>
            <a:r>
              <a:rPr sz="1200" spc="-5" dirty="0">
                <a:latin typeface="Times New Roman"/>
                <a:cs typeface="Times New Roman"/>
              </a:rPr>
              <a:t>primarie </a:t>
            </a:r>
            <a:r>
              <a:rPr sz="1200" dirty="0">
                <a:latin typeface="Times New Roman"/>
                <a:cs typeface="Times New Roman"/>
              </a:rPr>
              <a:t>di questa </a:t>
            </a:r>
            <a:r>
              <a:rPr sz="1200" spc="-5" dirty="0">
                <a:latin typeface="Times New Roman"/>
                <a:cs typeface="Times New Roman"/>
              </a:rPr>
              <a:t>colonia su  Uversa, ed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necessaria un’educazione </a:t>
            </a:r>
            <a:r>
              <a:rPr sz="1200" dirty="0">
                <a:latin typeface="Times New Roman"/>
                <a:cs typeface="Times New Roman"/>
              </a:rPr>
              <a:t>liberale per poter </a:t>
            </a:r>
            <a:r>
              <a:rPr sz="1200" spc="-5" dirty="0">
                <a:latin typeface="Times New Roman"/>
                <a:cs typeface="Times New Roman"/>
              </a:rPr>
              <a:t>trascorrere </a:t>
            </a:r>
            <a:r>
              <a:rPr sz="1200" dirty="0">
                <a:latin typeface="Times New Roman"/>
                <a:cs typeface="Times New Roman"/>
              </a:rPr>
              <a:t>un periodo di </a:t>
            </a:r>
            <a:r>
              <a:rPr sz="1200" spc="-5" dirty="0">
                <a:latin typeface="Times New Roman"/>
                <a:cs typeface="Times New Roman"/>
              </a:rPr>
              <a:t>tempo </a:t>
            </a:r>
            <a:r>
              <a:rPr sz="1200" dirty="0">
                <a:latin typeface="Times New Roman"/>
                <a:cs typeface="Times New Roman"/>
              </a:rPr>
              <a:t>con </a:t>
            </a:r>
            <a:r>
              <a:rPr sz="1200" spc="-5" dirty="0">
                <a:latin typeface="Times New Roman"/>
                <a:cs typeface="Times New Roman"/>
              </a:rPr>
              <a:t>queste personalità  straordinarie. </a:t>
            </a:r>
            <a:r>
              <a:rPr sz="1200" dirty="0">
                <a:latin typeface="Times New Roman"/>
                <a:cs typeface="Times New Roman"/>
              </a:rPr>
              <a:t>Riserve </a:t>
            </a:r>
            <a:r>
              <a:rPr sz="1200" spc="-5" dirty="0">
                <a:latin typeface="Times New Roman"/>
                <a:cs typeface="Times New Roman"/>
              </a:rPr>
              <a:t>generali </a:t>
            </a:r>
            <a:r>
              <a:rPr sz="1200" dirty="0">
                <a:latin typeface="Times New Roman"/>
                <a:cs typeface="Times New Roman"/>
              </a:rPr>
              <a:t>simili sono </a:t>
            </a:r>
            <a:r>
              <a:rPr sz="1200" spc="-5" dirty="0">
                <a:latin typeface="Times New Roman"/>
                <a:cs typeface="Times New Roman"/>
              </a:rPr>
              <a:t>mantenute su Salvington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su </a:t>
            </a:r>
            <a:r>
              <a:rPr sz="1200" dirty="0">
                <a:latin typeface="Times New Roman"/>
                <a:cs typeface="Times New Roman"/>
              </a:rPr>
              <a:t>altre </a:t>
            </a:r>
            <a:r>
              <a:rPr sz="1200" spc="-5" dirty="0">
                <a:latin typeface="Times New Roman"/>
                <a:cs typeface="Times New Roman"/>
              </a:rPr>
              <a:t>capitali degli </a:t>
            </a:r>
            <a:r>
              <a:rPr sz="1200" dirty="0">
                <a:latin typeface="Times New Roman"/>
                <a:cs typeface="Times New Roman"/>
              </a:rPr>
              <a:t>Universi; </a:t>
            </a:r>
            <a:r>
              <a:rPr sz="1200" spc="-5" dirty="0">
                <a:latin typeface="Times New Roman"/>
                <a:cs typeface="Times New Roman"/>
              </a:rPr>
              <a:t>esse vengono  inviate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servizio </a:t>
            </a:r>
            <a:r>
              <a:rPr sz="1200" dirty="0">
                <a:latin typeface="Times New Roman"/>
                <a:cs typeface="Times New Roman"/>
              </a:rPr>
              <a:t>attivo </a:t>
            </a:r>
            <a:r>
              <a:rPr sz="1200" spc="-5" dirty="0">
                <a:latin typeface="Times New Roman"/>
                <a:cs typeface="Times New Roman"/>
              </a:rPr>
              <a:t>su richiesta dei direttori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loro rispettivi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gruppi.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9207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(339.8) 30:3.11 </a:t>
            </a:r>
            <a:r>
              <a:rPr sz="1200" dirty="0">
                <a:latin typeface="Times New Roman"/>
                <a:cs typeface="Times New Roman"/>
              </a:rPr>
              <a:t>6. </a:t>
            </a:r>
            <a:r>
              <a:rPr sz="1200" i="1" spc="-5" dirty="0">
                <a:latin typeface="Times New Roman"/>
                <a:cs typeface="Times New Roman"/>
              </a:rPr>
              <a:t>Visitatori Studenti. </a:t>
            </a:r>
            <a:r>
              <a:rPr sz="1200" spc="-5" dirty="0">
                <a:latin typeface="Times New Roman"/>
                <a:cs typeface="Times New Roman"/>
              </a:rPr>
              <a:t>Un flusso costante </a:t>
            </a:r>
            <a:r>
              <a:rPr sz="1200" dirty="0">
                <a:latin typeface="Times New Roman"/>
                <a:cs typeface="Times New Roman"/>
              </a:rPr>
              <a:t>di visitatori </a:t>
            </a:r>
            <a:r>
              <a:rPr sz="1200" spc="-5" dirty="0">
                <a:latin typeface="Times New Roman"/>
                <a:cs typeface="Times New Roman"/>
              </a:rPr>
              <a:t>celesti provenienti </a:t>
            </a:r>
            <a:r>
              <a:rPr sz="1200" dirty="0">
                <a:latin typeface="Times New Roman"/>
                <a:cs typeface="Times New Roman"/>
              </a:rPr>
              <a:t>da tutto l’Universo </a:t>
            </a:r>
            <a:r>
              <a:rPr sz="1200" spc="-5" dirty="0">
                <a:latin typeface="Times New Roman"/>
                <a:cs typeface="Times New Roman"/>
              </a:rPr>
              <a:t>si riversa sui  vari </a:t>
            </a:r>
            <a:r>
              <a:rPr sz="1200" dirty="0">
                <a:latin typeface="Times New Roman"/>
                <a:cs typeface="Times New Roman"/>
              </a:rPr>
              <a:t>mondi </a:t>
            </a:r>
            <a:r>
              <a:rPr sz="1200" spc="-5" dirty="0">
                <a:latin typeface="Times New Roman"/>
                <a:cs typeface="Times New Roman"/>
              </a:rPr>
              <a:t>capitale. </a:t>
            </a:r>
            <a:r>
              <a:rPr sz="1200" dirty="0">
                <a:latin typeface="Times New Roman"/>
                <a:cs typeface="Times New Roman"/>
              </a:rPr>
              <a:t>Come individui e </a:t>
            </a:r>
            <a:r>
              <a:rPr sz="1200" spc="-5" dirty="0">
                <a:latin typeface="Times New Roman"/>
                <a:cs typeface="Times New Roman"/>
              </a:rPr>
              <a:t>come classi questi vari </a:t>
            </a:r>
            <a:r>
              <a:rPr sz="1200" dirty="0">
                <a:latin typeface="Times New Roman"/>
                <a:cs typeface="Times New Roman"/>
              </a:rPr>
              <a:t>tipi di </a:t>
            </a:r>
            <a:r>
              <a:rPr sz="1200" spc="-5" dirty="0">
                <a:latin typeface="Times New Roman"/>
                <a:cs typeface="Times New Roman"/>
              </a:rPr>
              <a:t>esseri si affollano presso </a:t>
            </a:r>
            <a:r>
              <a:rPr sz="1200" dirty="0">
                <a:latin typeface="Times New Roman"/>
                <a:cs typeface="Times New Roman"/>
              </a:rPr>
              <a:t>di noi </a:t>
            </a:r>
            <a:r>
              <a:rPr sz="1200" spc="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qualità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osservatori,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allievi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interscambio </a:t>
            </a:r>
            <a:r>
              <a:rPr sz="1200" dirty="0">
                <a:latin typeface="Times New Roman"/>
                <a:cs typeface="Times New Roman"/>
              </a:rPr>
              <a:t>e di aiuti-studenti. </a:t>
            </a:r>
            <a:r>
              <a:rPr sz="1200" spc="-5" dirty="0">
                <a:latin typeface="Times New Roman"/>
                <a:cs typeface="Times New Roman"/>
              </a:rPr>
              <a:t>Su Uversa </a:t>
            </a:r>
            <a:r>
              <a:rPr sz="1200" dirty="0">
                <a:latin typeface="Times New Roman"/>
                <a:cs typeface="Times New Roman"/>
              </a:rPr>
              <a:t>vi sono </a:t>
            </a:r>
            <a:r>
              <a:rPr sz="1200" spc="-5" dirty="0">
                <a:latin typeface="Times New Roman"/>
                <a:cs typeface="Times New Roman"/>
              </a:rPr>
              <a:t>attualmente </a:t>
            </a:r>
            <a:r>
              <a:rPr sz="1200" dirty="0">
                <a:latin typeface="Times New Roman"/>
                <a:cs typeface="Times New Roman"/>
              </a:rPr>
              <a:t>più di un </a:t>
            </a:r>
            <a:r>
              <a:rPr sz="1200" spc="-5" dirty="0">
                <a:latin typeface="Times New Roman"/>
                <a:cs typeface="Times New Roman"/>
              </a:rPr>
              <a:t>miliardo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persone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60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607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90219" y="513333"/>
            <a:ext cx="8082915" cy="4132579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508000" marR="455295">
              <a:lnSpc>
                <a:spcPts val="1380"/>
              </a:lnSpc>
              <a:spcBef>
                <a:spcPts val="195"/>
              </a:spcBef>
            </a:pP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questa colonia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cortesia. Alcuni </a:t>
            </a:r>
            <a:r>
              <a:rPr sz="1200" dirty="0">
                <a:latin typeface="Times New Roman"/>
                <a:cs typeface="Times New Roman"/>
              </a:rPr>
              <a:t>di questi </a:t>
            </a:r>
            <a:r>
              <a:rPr sz="1200" spc="-5" dirty="0">
                <a:latin typeface="Times New Roman"/>
                <a:cs typeface="Times New Roman"/>
              </a:rPr>
              <a:t>visitatori </a:t>
            </a:r>
            <a:r>
              <a:rPr sz="1200" dirty="0">
                <a:latin typeface="Times New Roman"/>
                <a:cs typeface="Times New Roman"/>
              </a:rPr>
              <a:t>possono </a:t>
            </a:r>
            <a:r>
              <a:rPr sz="1200" spc="-5" dirty="0">
                <a:latin typeface="Times New Roman"/>
                <a:cs typeface="Times New Roman"/>
              </a:rPr>
              <a:t>trattenersi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giorno, altri </a:t>
            </a:r>
            <a:r>
              <a:rPr sz="1200" dirty="0">
                <a:latin typeface="Times New Roman"/>
                <a:cs typeface="Times New Roman"/>
              </a:rPr>
              <a:t>possono </a:t>
            </a:r>
            <a:r>
              <a:rPr sz="1200" spc="-5" dirty="0">
                <a:latin typeface="Times New Roman"/>
                <a:cs typeface="Times New Roman"/>
              </a:rPr>
              <a:t>restare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anno, </a:t>
            </a:r>
            <a:r>
              <a:rPr sz="1200" dirty="0">
                <a:latin typeface="Times New Roman"/>
                <a:cs typeface="Times New Roman"/>
              </a:rPr>
              <a:t>a  </a:t>
            </a:r>
            <a:r>
              <a:rPr sz="1200" spc="-5" dirty="0">
                <a:latin typeface="Times New Roman"/>
                <a:cs typeface="Times New Roman"/>
              </a:rPr>
              <a:t>seconda della </a:t>
            </a:r>
            <a:r>
              <a:rPr sz="1200" dirty="0">
                <a:latin typeface="Times New Roman"/>
                <a:cs typeface="Times New Roman"/>
              </a:rPr>
              <a:t>natura della loro </a:t>
            </a:r>
            <a:r>
              <a:rPr sz="1200" spc="-5" dirty="0">
                <a:latin typeface="Times New Roman"/>
                <a:cs typeface="Times New Roman"/>
              </a:rPr>
              <a:t>missione. Questa </a:t>
            </a:r>
            <a:r>
              <a:rPr sz="1200" dirty="0">
                <a:latin typeface="Times New Roman"/>
                <a:cs typeface="Times New Roman"/>
              </a:rPr>
              <a:t>colonia </a:t>
            </a:r>
            <a:r>
              <a:rPr sz="1200" spc="-5" dirty="0">
                <a:latin typeface="Times New Roman"/>
                <a:cs typeface="Times New Roman"/>
              </a:rPr>
              <a:t>comprende </a:t>
            </a:r>
            <a:r>
              <a:rPr sz="1200" dirty="0">
                <a:latin typeface="Times New Roman"/>
                <a:cs typeface="Times New Roman"/>
              </a:rPr>
              <a:t>quasi tutte le </a:t>
            </a:r>
            <a:r>
              <a:rPr sz="1200" spc="-5" dirty="0">
                <a:latin typeface="Times New Roman"/>
                <a:cs typeface="Times New Roman"/>
              </a:rPr>
              <a:t>classi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esseri </a:t>
            </a:r>
            <a:r>
              <a:rPr sz="1200" dirty="0">
                <a:latin typeface="Times New Roman"/>
                <a:cs typeface="Times New Roman"/>
              </a:rPr>
              <a:t>dell’Universo, </a:t>
            </a:r>
            <a:r>
              <a:rPr sz="1200" spc="-5" dirty="0">
                <a:latin typeface="Times New Roman"/>
                <a:cs typeface="Times New Roman"/>
              </a:rPr>
              <a:t>ad  eccezione delle </a:t>
            </a:r>
            <a:r>
              <a:rPr sz="1200" dirty="0">
                <a:latin typeface="Times New Roman"/>
                <a:cs typeface="Times New Roman"/>
              </a:rPr>
              <a:t>personalità </a:t>
            </a:r>
            <a:r>
              <a:rPr sz="1200" spc="-5" dirty="0">
                <a:latin typeface="Times New Roman"/>
                <a:cs typeface="Times New Roman"/>
              </a:rPr>
              <a:t>Creatrici </a:t>
            </a:r>
            <a:r>
              <a:rPr sz="1200" dirty="0">
                <a:latin typeface="Times New Roman"/>
                <a:cs typeface="Times New Roman"/>
              </a:rPr>
              <a:t>e dei </a:t>
            </a:r>
            <a:r>
              <a:rPr sz="1200" spc="-5" dirty="0">
                <a:latin typeface="Times New Roman"/>
                <a:cs typeface="Times New Roman"/>
              </a:rPr>
              <a:t>mortali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morontiali.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508000" marR="447040" algn="just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(340.1) 30:3.12 </a:t>
            </a:r>
            <a:r>
              <a:rPr sz="1200" dirty="0">
                <a:latin typeface="Times New Roman"/>
                <a:cs typeface="Times New Roman"/>
              </a:rPr>
              <a:t>I mortali morontiali </a:t>
            </a:r>
            <a:r>
              <a:rPr sz="1200" spc="-5" dirty="0">
                <a:latin typeface="Times New Roman"/>
                <a:cs typeface="Times New Roman"/>
              </a:rPr>
              <a:t>sono visitatori studenti solo entro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confini </a:t>
            </a:r>
            <a:r>
              <a:rPr sz="1200" dirty="0">
                <a:latin typeface="Times New Roman"/>
                <a:cs typeface="Times New Roman"/>
              </a:rPr>
              <a:t>dell’Universo locale in cui hanno </a:t>
            </a:r>
            <a:r>
              <a:rPr sz="1200" spc="-5" dirty="0">
                <a:latin typeface="Times New Roman"/>
                <a:cs typeface="Times New Roman"/>
              </a:rPr>
              <a:t>origine.  </a:t>
            </a:r>
            <a:r>
              <a:rPr sz="1200" dirty="0">
                <a:latin typeface="Times New Roman"/>
                <a:cs typeface="Times New Roman"/>
              </a:rPr>
              <a:t>Essi possono </a:t>
            </a:r>
            <a:r>
              <a:rPr sz="1200" spc="-5" dirty="0">
                <a:latin typeface="Times New Roman"/>
                <a:cs typeface="Times New Roman"/>
              </a:rPr>
              <a:t>recarsi </a:t>
            </a:r>
            <a:r>
              <a:rPr sz="1200" dirty="0">
                <a:latin typeface="Times New Roman"/>
                <a:cs typeface="Times New Roman"/>
              </a:rPr>
              <a:t>in visita </a:t>
            </a:r>
            <a:r>
              <a:rPr sz="1200" spc="-5" dirty="0">
                <a:latin typeface="Times New Roman"/>
                <a:cs typeface="Times New Roman"/>
              </a:rPr>
              <a:t>nell’ambito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Superuniverso </a:t>
            </a:r>
            <a:r>
              <a:rPr sz="1200" dirty="0">
                <a:latin typeface="Times New Roman"/>
                <a:cs typeface="Times New Roman"/>
              </a:rPr>
              <a:t>solo dopo aver </a:t>
            </a:r>
            <a:r>
              <a:rPr sz="1200" spc="-5" dirty="0">
                <a:latin typeface="Times New Roman"/>
                <a:cs typeface="Times New Roman"/>
              </a:rPr>
              <a:t>raggiunto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status </a:t>
            </a:r>
            <a:r>
              <a:rPr sz="1200" dirty="0">
                <a:latin typeface="Times New Roman"/>
                <a:cs typeface="Times New Roman"/>
              </a:rPr>
              <a:t>spirituale. </a:t>
            </a:r>
            <a:r>
              <a:rPr sz="1200" spc="-5" dirty="0">
                <a:latin typeface="Times New Roman"/>
                <a:cs typeface="Times New Roman"/>
              </a:rPr>
              <a:t>Più della  </a:t>
            </a:r>
            <a:r>
              <a:rPr sz="1200" dirty="0">
                <a:latin typeface="Times New Roman"/>
                <a:cs typeface="Times New Roman"/>
              </a:rPr>
              <a:t>metà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nostra </a:t>
            </a:r>
            <a:r>
              <a:rPr sz="1200" spc="-5" dirty="0">
                <a:latin typeface="Times New Roman"/>
                <a:cs typeface="Times New Roman"/>
              </a:rPr>
              <a:t>colonia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visitatori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costituita </a:t>
            </a:r>
            <a:r>
              <a:rPr sz="1200" spc="-1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“viaggiatori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sosta”, esseri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viaggio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altre destinazioni che  si fermano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visitare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capitale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Orvonton.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darsi che </a:t>
            </a:r>
            <a:r>
              <a:rPr sz="1200" dirty="0">
                <a:latin typeface="Times New Roman"/>
                <a:cs typeface="Times New Roman"/>
              </a:rPr>
              <a:t>queste </a:t>
            </a:r>
            <a:r>
              <a:rPr sz="1200" spc="-5" dirty="0">
                <a:latin typeface="Times New Roman"/>
                <a:cs typeface="Times New Roman"/>
              </a:rPr>
              <a:t>personalità </a:t>
            </a:r>
            <a:r>
              <a:rPr sz="1200" dirty="0">
                <a:latin typeface="Times New Roman"/>
                <a:cs typeface="Times New Roman"/>
              </a:rPr>
              <a:t>stiano eseguendo un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incarico</a:t>
            </a:r>
            <a:endParaRPr sz="1200">
              <a:latin typeface="Times New Roman"/>
              <a:cs typeface="Times New Roman"/>
            </a:endParaRPr>
          </a:p>
          <a:p>
            <a:pPr marL="508000" marR="641985">
              <a:lnSpc>
                <a:spcPts val="1380"/>
              </a:lnSpc>
              <a:spcBef>
                <a:spcPts val="40"/>
              </a:spcBef>
            </a:pPr>
            <a:r>
              <a:rPr sz="1200" spc="-5" dirty="0">
                <a:latin typeface="Times New Roman"/>
                <a:cs typeface="Times New Roman"/>
              </a:rPr>
              <a:t>nell’Universo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godendo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periodo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riposo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liberi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incarichi.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privilegio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viaggi </a:t>
            </a:r>
            <a:r>
              <a:rPr sz="1200" dirty="0">
                <a:latin typeface="Times New Roman"/>
                <a:cs typeface="Times New Roman"/>
              </a:rPr>
              <a:t>e delle </a:t>
            </a:r>
            <a:r>
              <a:rPr sz="1200" spc="-5" dirty="0">
                <a:latin typeface="Times New Roman"/>
                <a:cs typeface="Times New Roman"/>
              </a:rPr>
              <a:t>osservazioni  intrauniversali fa </a:t>
            </a:r>
            <a:r>
              <a:rPr sz="1200" dirty="0">
                <a:latin typeface="Times New Roman"/>
                <a:cs typeface="Times New Roman"/>
              </a:rPr>
              <a:t>parte della </a:t>
            </a:r>
            <a:r>
              <a:rPr sz="1200" spc="-5" dirty="0">
                <a:latin typeface="Times New Roman"/>
                <a:cs typeface="Times New Roman"/>
              </a:rPr>
              <a:t>carriera </a:t>
            </a:r>
            <a:r>
              <a:rPr sz="1200" dirty="0">
                <a:latin typeface="Times New Roman"/>
                <a:cs typeface="Times New Roman"/>
              </a:rPr>
              <a:t>di tutti </a:t>
            </a:r>
            <a:r>
              <a:rPr sz="1200" spc="-5" dirty="0">
                <a:latin typeface="Times New Roman"/>
                <a:cs typeface="Times New Roman"/>
              </a:rPr>
              <a:t>gli esseri ascendenti.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desiderio </a:t>
            </a:r>
            <a:r>
              <a:rPr sz="1200" spc="-5" dirty="0">
                <a:latin typeface="Times New Roman"/>
                <a:cs typeface="Times New Roman"/>
              </a:rPr>
              <a:t>umano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viaggiare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osservare  </a:t>
            </a:r>
            <a:r>
              <a:rPr sz="1200" dirty="0">
                <a:latin typeface="Times New Roman"/>
                <a:cs typeface="Times New Roman"/>
              </a:rPr>
              <a:t>nuovi popoli e nuovi </a:t>
            </a:r>
            <a:r>
              <a:rPr sz="1200" spc="-5" dirty="0">
                <a:latin typeface="Times New Roman"/>
                <a:cs typeface="Times New Roman"/>
              </a:rPr>
              <a:t>mondi sarà pienamente </a:t>
            </a:r>
            <a:r>
              <a:rPr sz="1200" dirty="0">
                <a:latin typeface="Times New Roman"/>
                <a:cs typeface="Times New Roman"/>
              </a:rPr>
              <a:t>soddisfatto </a:t>
            </a:r>
            <a:r>
              <a:rPr sz="1200" spc="-5" dirty="0">
                <a:latin typeface="Times New Roman"/>
                <a:cs typeface="Times New Roman"/>
              </a:rPr>
              <a:t>durante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lunga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avventurosa ascensione al Paradiso  attraverso </a:t>
            </a:r>
            <a:r>
              <a:rPr sz="1200" dirty="0">
                <a:latin typeface="Times New Roman"/>
                <a:cs typeface="Times New Roman"/>
              </a:rPr>
              <a:t>l’Universo locale, il </a:t>
            </a:r>
            <a:r>
              <a:rPr sz="1200" spc="-5" dirty="0">
                <a:latin typeface="Times New Roman"/>
                <a:cs typeface="Times New Roman"/>
              </a:rPr>
              <a:t>Superuniverso </a:t>
            </a:r>
            <a:r>
              <a:rPr sz="1200" dirty="0">
                <a:latin typeface="Times New Roman"/>
                <a:cs typeface="Times New Roman"/>
              </a:rPr>
              <a:t>e l’Universo </a:t>
            </a:r>
            <a:r>
              <a:rPr sz="1200" spc="-5" dirty="0">
                <a:latin typeface="Times New Roman"/>
                <a:cs typeface="Times New Roman"/>
              </a:rPr>
              <a:t>centrale.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508000" marR="42100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(340.2) 30:3.13 </a:t>
            </a:r>
            <a:r>
              <a:rPr sz="1200" dirty="0">
                <a:latin typeface="Times New Roman"/>
                <a:cs typeface="Times New Roman"/>
              </a:rPr>
              <a:t>7. </a:t>
            </a:r>
            <a:r>
              <a:rPr sz="1200" i="1" dirty="0">
                <a:latin typeface="Times New Roman"/>
                <a:cs typeface="Times New Roman"/>
              </a:rPr>
              <a:t>I </a:t>
            </a:r>
            <a:r>
              <a:rPr sz="1200" i="1" spc="-5" dirty="0">
                <a:latin typeface="Times New Roman"/>
                <a:cs typeface="Times New Roman"/>
              </a:rPr>
              <a:t>Pellegrini Ascendenti.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assegnati ai vari </a:t>
            </a:r>
            <a:r>
              <a:rPr sz="1200" dirty="0">
                <a:latin typeface="Times New Roman"/>
                <a:cs typeface="Times New Roman"/>
              </a:rPr>
              <a:t>servizi </a:t>
            </a:r>
            <a:r>
              <a:rPr sz="1200" spc="-5" dirty="0">
                <a:latin typeface="Times New Roman"/>
                <a:cs typeface="Times New Roman"/>
              </a:rPr>
              <a:t>connessi con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loro progressione verso </a:t>
            </a:r>
            <a:r>
              <a:rPr sz="1200" dirty="0">
                <a:latin typeface="Times New Roman"/>
                <a:cs typeface="Times New Roman"/>
              </a:rPr>
              <a:t>il  </a:t>
            </a:r>
            <a:r>
              <a:rPr sz="1200" spc="-5" dirty="0">
                <a:latin typeface="Times New Roman"/>
                <a:cs typeface="Times New Roman"/>
              </a:rPr>
              <a:t>Paradiso,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pellegrini ascendenti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domiciliati come colonie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cortesia </a:t>
            </a:r>
            <a:r>
              <a:rPr sz="1200" dirty="0">
                <a:latin typeface="Times New Roman"/>
                <a:cs typeface="Times New Roman"/>
              </a:rPr>
              <a:t>sulle </a:t>
            </a:r>
            <a:r>
              <a:rPr sz="1200" spc="-5" dirty="0">
                <a:latin typeface="Times New Roman"/>
                <a:cs typeface="Times New Roman"/>
              </a:rPr>
              <a:t>diverse </a:t>
            </a:r>
            <a:r>
              <a:rPr sz="1200" dirty="0">
                <a:latin typeface="Times New Roman"/>
                <a:cs typeface="Times New Roman"/>
              </a:rPr>
              <a:t>sfere capitale. </a:t>
            </a:r>
            <a:r>
              <a:rPr sz="1200" spc="-5" dirty="0">
                <a:latin typeface="Times New Roman"/>
                <a:cs typeface="Times New Roman"/>
              </a:rPr>
              <a:t>Mentre  operano </a:t>
            </a:r>
            <a:r>
              <a:rPr sz="1200" dirty="0">
                <a:latin typeface="Times New Roman"/>
                <a:cs typeface="Times New Roman"/>
              </a:rPr>
              <a:t>qua e là in </a:t>
            </a:r>
            <a:r>
              <a:rPr sz="1200" spc="-5" dirty="0">
                <a:latin typeface="Times New Roman"/>
                <a:cs typeface="Times New Roman"/>
              </a:rPr>
              <a:t>ogni parte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Superuniverso, </a:t>
            </a:r>
            <a:r>
              <a:rPr sz="1200" dirty="0">
                <a:latin typeface="Times New Roman"/>
                <a:cs typeface="Times New Roman"/>
              </a:rPr>
              <a:t>tali </a:t>
            </a:r>
            <a:r>
              <a:rPr sz="1200" spc="-5" dirty="0">
                <a:latin typeface="Times New Roman"/>
                <a:cs typeface="Times New Roman"/>
              </a:rPr>
              <a:t>gruppi </a:t>
            </a:r>
            <a:r>
              <a:rPr sz="1200" dirty="0">
                <a:latin typeface="Times New Roman"/>
                <a:cs typeface="Times New Roman"/>
              </a:rPr>
              <a:t>sono in larga misura </a:t>
            </a:r>
            <a:r>
              <a:rPr sz="1200" spc="-5" dirty="0">
                <a:latin typeface="Times New Roman"/>
                <a:cs typeface="Times New Roman"/>
              </a:rPr>
              <a:t>autogovernati. Essi </a:t>
            </a:r>
            <a:r>
              <a:rPr sz="1200" dirty="0">
                <a:latin typeface="Times New Roman"/>
                <a:cs typeface="Times New Roman"/>
              </a:rPr>
              <a:t>sono una  </a:t>
            </a:r>
            <a:r>
              <a:rPr sz="1200" spc="-5" dirty="0">
                <a:latin typeface="Times New Roman"/>
                <a:cs typeface="Times New Roman"/>
              </a:rPr>
              <a:t>colonia </a:t>
            </a:r>
            <a:r>
              <a:rPr sz="1200" dirty="0">
                <a:latin typeface="Times New Roman"/>
                <a:cs typeface="Times New Roman"/>
              </a:rPr>
              <a:t>in continuo </a:t>
            </a:r>
            <a:r>
              <a:rPr sz="1200" spc="-5" dirty="0">
                <a:latin typeface="Times New Roman"/>
                <a:cs typeface="Times New Roman"/>
              </a:rPr>
              <a:t>cambiamento </a:t>
            </a:r>
            <a:r>
              <a:rPr sz="1200" dirty="0">
                <a:latin typeface="Times New Roman"/>
                <a:cs typeface="Times New Roman"/>
              </a:rPr>
              <a:t>che include tutti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ordini di mortali </a:t>
            </a:r>
            <a:r>
              <a:rPr sz="1200" spc="-5" dirty="0">
                <a:latin typeface="Times New Roman"/>
                <a:cs typeface="Times New Roman"/>
              </a:rPr>
              <a:t>evoluzionari </a:t>
            </a:r>
            <a:r>
              <a:rPr sz="1200" dirty="0">
                <a:latin typeface="Times New Roman"/>
                <a:cs typeface="Times New Roman"/>
              </a:rPr>
              <a:t>e i loro </a:t>
            </a:r>
            <a:r>
              <a:rPr sz="1200" spc="-5" dirty="0">
                <a:latin typeface="Times New Roman"/>
                <a:cs typeface="Times New Roman"/>
              </a:rPr>
              <a:t>associati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ascendenti.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508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4. I mortali</a:t>
            </a: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ascendenti</a:t>
            </a:r>
            <a:endParaRPr sz="1600">
              <a:latin typeface="Times New Roman"/>
              <a:cs typeface="Times New Roman"/>
            </a:endParaRPr>
          </a:p>
          <a:p>
            <a:pPr marL="50800" marR="43180">
              <a:lnSpc>
                <a:spcPct val="95400"/>
              </a:lnSpc>
              <a:spcBef>
                <a:spcPts val="139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(340.3) 30:4.1 </a:t>
            </a:r>
            <a:r>
              <a:rPr sz="1200" spc="-5" dirty="0">
                <a:latin typeface="Times New Roman"/>
                <a:cs typeface="Times New Roman"/>
              </a:rPr>
              <a:t>Sebbene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sopravviventi mortali </a:t>
            </a:r>
            <a:r>
              <a:rPr sz="1200" dirty="0">
                <a:latin typeface="Times New Roman"/>
                <a:cs typeface="Times New Roman"/>
              </a:rPr>
              <a:t>del tempo e </a:t>
            </a:r>
            <a:r>
              <a:rPr sz="1200" spc="-5" dirty="0">
                <a:latin typeface="Times New Roman"/>
                <a:cs typeface="Times New Roman"/>
              </a:rPr>
              <a:t>dello </a:t>
            </a:r>
            <a:r>
              <a:rPr sz="1200" dirty="0">
                <a:latin typeface="Times New Roman"/>
                <a:cs typeface="Times New Roman"/>
              </a:rPr>
              <a:t>spazio </a:t>
            </a:r>
            <a:r>
              <a:rPr sz="1200" spc="-5" dirty="0">
                <a:latin typeface="Times New Roman"/>
                <a:cs typeface="Times New Roman"/>
              </a:rPr>
              <a:t>siano denominati </a:t>
            </a:r>
            <a:r>
              <a:rPr sz="1200" i="1" spc="-5" dirty="0">
                <a:latin typeface="Times New Roman"/>
                <a:cs typeface="Times New Roman"/>
              </a:rPr>
              <a:t>pellegrini ascendenti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accreditati  per l’ascensione </a:t>
            </a:r>
            <a:r>
              <a:rPr sz="1200" dirty="0">
                <a:latin typeface="Times New Roman"/>
                <a:cs typeface="Times New Roman"/>
              </a:rPr>
              <a:t>progressiva </a:t>
            </a:r>
            <a:r>
              <a:rPr sz="1200" spc="-5" dirty="0">
                <a:latin typeface="Times New Roman"/>
                <a:cs typeface="Times New Roman"/>
              </a:rPr>
              <a:t>al Paradiso, </a:t>
            </a:r>
            <a:r>
              <a:rPr sz="1200" dirty="0">
                <a:latin typeface="Times New Roman"/>
                <a:cs typeface="Times New Roman"/>
              </a:rPr>
              <a:t>tali creature </a:t>
            </a:r>
            <a:r>
              <a:rPr sz="1200" spc="-5" dirty="0">
                <a:latin typeface="Times New Roman"/>
                <a:cs typeface="Times New Roman"/>
              </a:rPr>
              <a:t>evoluzionarie </a:t>
            </a:r>
            <a:r>
              <a:rPr sz="1200" dirty="0">
                <a:latin typeface="Times New Roman"/>
                <a:cs typeface="Times New Roman"/>
              </a:rPr>
              <a:t>occupano in queste </a:t>
            </a:r>
            <a:r>
              <a:rPr sz="1200" spc="-5" dirty="0">
                <a:latin typeface="Times New Roman"/>
                <a:cs typeface="Times New Roman"/>
              </a:rPr>
              <a:t>esposizioni </a:t>
            </a:r>
            <a:r>
              <a:rPr sz="1200" dirty="0">
                <a:latin typeface="Times New Roman"/>
                <a:cs typeface="Times New Roman"/>
              </a:rPr>
              <a:t>un posto </a:t>
            </a:r>
            <a:r>
              <a:rPr sz="1200" spc="-5" dirty="0">
                <a:latin typeface="Times New Roman"/>
                <a:cs typeface="Times New Roman"/>
              </a:rPr>
              <a:t>così </a:t>
            </a:r>
            <a:r>
              <a:rPr sz="1200" dirty="0">
                <a:latin typeface="Times New Roman"/>
                <a:cs typeface="Times New Roman"/>
              </a:rPr>
              <a:t>importante </a:t>
            </a:r>
            <a:r>
              <a:rPr sz="1200" spc="-5" dirty="0">
                <a:latin typeface="Times New Roman"/>
                <a:cs typeface="Times New Roman"/>
              </a:rPr>
              <a:t>che  desideriamo presentare </a:t>
            </a:r>
            <a:r>
              <a:rPr sz="1200" dirty="0">
                <a:latin typeface="Times New Roman"/>
                <a:cs typeface="Times New Roman"/>
              </a:rPr>
              <a:t>qui un </a:t>
            </a:r>
            <a:r>
              <a:rPr sz="1200" spc="-5" dirty="0">
                <a:latin typeface="Times New Roman"/>
                <a:cs typeface="Times New Roman"/>
              </a:rPr>
              <a:t>sommario dei </a:t>
            </a:r>
            <a:r>
              <a:rPr sz="1200" dirty="0">
                <a:latin typeface="Times New Roman"/>
                <a:cs typeface="Times New Roman"/>
              </a:rPr>
              <a:t>sette stadi </a:t>
            </a:r>
            <a:r>
              <a:rPr sz="1200" spc="-5" dirty="0">
                <a:latin typeface="Times New Roman"/>
                <a:cs typeface="Times New Roman"/>
              </a:rPr>
              <a:t>seguenti della carriera universale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ascendente: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60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608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90219" y="513333"/>
            <a:ext cx="8145145" cy="390969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508000">
              <a:lnSpc>
                <a:spcPct val="100000"/>
              </a:lnSpc>
              <a:spcBef>
                <a:spcPts val="10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(340.4) 30:4.2 </a:t>
            </a:r>
            <a:r>
              <a:rPr sz="1200" dirty="0">
                <a:latin typeface="Times New Roman"/>
                <a:cs typeface="Times New Roman"/>
              </a:rPr>
              <a:t>1. </a:t>
            </a:r>
            <a:r>
              <a:rPr sz="1200" spc="-5" dirty="0">
                <a:latin typeface="Times New Roman"/>
                <a:cs typeface="Times New Roman"/>
              </a:rPr>
              <a:t>Mortali</a:t>
            </a:r>
            <a:r>
              <a:rPr sz="1200" spc="-1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Planetari.</a:t>
            </a:r>
            <a:endParaRPr sz="1200">
              <a:latin typeface="Times New Roman"/>
              <a:cs typeface="Times New Roman"/>
            </a:endParaRPr>
          </a:p>
          <a:p>
            <a:pPr marL="508000">
              <a:lnSpc>
                <a:spcPct val="100000"/>
              </a:lnSpc>
              <a:spcBef>
                <a:spcPts val="133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(340.5) 30:4.3 </a:t>
            </a:r>
            <a:r>
              <a:rPr sz="1200" dirty="0">
                <a:latin typeface="Times New Roman"/>
                <a:cs typeface="Times New Roman"/>
              </a:rPr>
              <a:t>2. </a:t>
            </a:r>
            <a:r>
              <a:rPr sz="1200" spc="-5" dirty="0">
                <a:latin typeface="Times New Roman"/>
                <a:cs typeface="Times New Roman"/>
              </a:rPr>
              <a:t>Sopravviventi</a:t>
            </a:r>
            <a:r>
              <a:rPr sz="1200" spc="-18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Addormentati.</a:t>
            </a:r>
            <a:endParaRPr sz="1200">
              <a:latin typeface="Times New Roman"/>
              <a:cs typeface="Times New Roman"/>
            </a:endParaRPr>
          </a:p>
          <a:p>
            <a:pPr marL="508000">
              <a:lnSpc>
                <a:spcPct val="100000"/>
              </a:lnSpc>
              <a:spcBef>
                <a:spcPts val="134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(340.6) 30:4.4 </a:t>
            </a:r>
            <a:r>
              <a:rPr sz="1200" dirty="0">
                <a:latin typeface="Times New Roman"/>
                <a:cs typeface="Times New Roman"/>
              </a:rPr>
              <a:t>3. </a:t>
            </a:r>
            <a:r>
              <a:rPr sz="1200" spc="-5" dirty="0">
                <a:latin typeface="Times New Roman"/>
                <a:cs typeface="Times New Roman"/>
              </a:rPr>
              <a:t>Studenti </a:t>
            </a:r>
            <a:r>
              <a:rPr sz="1200" dirty="0">
                <a:latin typeface="Times New Roman"/>
                <a:cs typeface="Times New Roman"/>
              </a:rPr>
              <a:t>dei Mondi </a:t>
            </a:r>
            <a:r>
              <a:rPr sz="1200" spc="-5" dirty="0">
                <a:latin typeface="Times New Roman"/>
                <a:cs typeface="Times New Roman"/>
              </a:rPr>
              <a:t>delle</a:t>
            </a:r>
            <a:r>
              <a:rPr sz="1200" spc="-18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Dimore.</a:t>
            </a:r>
            <a:endParaRPr sz="1200">
              <a:latin typeface="Times New Roman"/>
              <a:cs typeface="Times New Roman"/>
            </a:endParaRPr>
          </a:p>
          <a:p>
            <a:pPr marL="508000">
              <a:lnSpc>
                <a:spcPct val="100000"/>
              </a:lnSpc>
              <a:spcBef>
                <a:spcPts val="134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(340.7) 30:4.5 </a:t>
            </a:r>
            <a:r>
              <a:rPr sz="1200" dirty="0">
                <a:latin typeface="Times New Roman"/>
                <a:cs typeface="Times New Roman"/>
              </a:rPr>
              <a:t>4. </a:t>
            </a:r>
            <a:r>
              <a:rPr sz="1200" spc="-5" dirty="0">
                <a:latin typeface="Times New Roman"/>
                <a:cs typeface="Times New Roman"/>
              </a:rPr>
              <a:t>Progressori</a:t>
            </a:r>
            <a:r>
              <a:rPr sz="1200" spc="-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Morontiali.</a:t>
            </a:r>
            <a:endParaRPr sz="1200">
              <a:latin typeface="Times New Roman"/>
              <a:cs typeface="Times New Roman"/>
            </a:endParaRPr>
          </a:p>
          <a:p>
            <a:pPr marL="508000">
              <a:lnSpc>
                <a:spcPct val="100000"/>
              </a:lnSpc>
              <a:spcBef>
                <a:spcPts val="133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(340.8) 30:4.6 </a:t>
            </a:r>
            <a:r>
              <a:rPr sz="1200" dirty="0">
                <a:latin typeface="Times New Roman"/>
                <a:cs typeface="Times New Roman"/>
              </a:rPr>
              <a:t>5. </a:t>
            </a:r>
            <a:r>
              <a:rPr sz="1200" spc="-5" dirty="0">
                <a:latin typeface="Times New Roman"/>
                <a:cs typeface="Times New Roman"/>
              </a:rPr>
              <a:t>Pupilli dei</a:t>
            </a:r>
            <a:r>
              <a:rPr sz="1200" spc="-1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Superuniversi.</a:t>
            </a:r>
            <a:endParaRPr sz="1200">
              <a:latin typeface="Times New Roman"/>
              <a:cs typeface="Times New Roman"/>
            </a:endParaRPr>
          </a:p>
          <a:p>
            <a:pPr marL="508000">
              <a:lnSpc>
                <a:spcPct val="100000"/>
              </a:lnSpc>
              <a:spcBef>
                <a:spcPts val="134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(340.9) 30:4.7 </a:t>
            </a:r>
            <a:r>
              <a:rPr sz="1200" dirty="0">
                <a:latin typeface="Times New Roman"/>
                <a:cs typeface="Times New Roman"/>
              </a:rPr>
              <a:t>6. </a:t>
            </a:r>
            <a:r>
              <a:rPr sz="1200" spc="-5" dirty="0">
                <a:latin typeface="Times New Roman"/>
                <a:cs typeface="Times New Roman"/>
              </a:rPr>
              <a:t>Pellegrini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-18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Havona.</a:t>
            </a:r>
            <a:endParaRPr sz="1200">
              <a:latin typeface="Times New Roman"/>
              <a:cs typeface="Times New Roman"/>
            </a:endParaRPr>
          </a:p>
          <a:p>
            <a:pPr marL="508000">
              <a:lnSpc>
                <a:spcPct val="100000"/>
              </a:lnSpc>
              <a:spcBef>
                <a:spcPts val="134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(340.10) 30:4.8 </a:t>
            </a:r>
            <a:r>
              <a:rPr sz="1200" dirty="0">
                <a:latin typeface="Times New Roman"/>
                <a:cs typeface="Times New Roman"/>
              </a:rPr>
              <a:t>7. Coloro </a:t>
            </a:r>
            <a:r>
              <a:rPr sz="1200" spc="-5" dirty="0">
                <a:latin typeface="Times New Roman"/>
                <a:cs typeface="Times New Roman"/>
              </a:rPr>
              <a:t>che arrivano </a:t>
            </a:r>
            <a:r>
              <a:rPr sz="1200" dirty="0">
                <a:latin typeface="Times New Roman"/>
                <a:cs typeface="Times New Roman"/>
              </a:rPr>
              <a:t>in</a:t>
            </a:r>
            <a:r>
              <a:rPr sz="1200" spc="-1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Paradiso.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200">
              <a:latin typeface="Times New Roman"/>
              <a:cs typeface="Times New Roman"/>
            </a:endParaRPr>
          </a:p>
          <a:p>
            <a:pPr marL="50800" marR="15176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(340.11) 30:4.9 </a:t>
            </a:r>
            <a:r>
              <a:rPr sz="1200" spc="-5" dirty="0">
                <a:latin typeface="Times New Roman"/>
                <a:cs typeface="Times New Roman"/>
              </a:rPr>
              <a:t>L’esposizione seguente presenta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carriera </a:t>
            </a:r>
            <a:r>
              <a:rPr sz="1200" dirty="0">
                <a:latin typeface="Times New Roman"/>
                <a:cs typeface="Times New Roman"/>
              </a:rPr>
              <a:t>nell’Universo di un </a:t>
            </a:r>
            <a:r>
              <a:rPr sz="1200" spc="-5" dirty="0">
                <a:latin typeface="Times New Roman"/>
                <a:cs typeface="Times New Roman"/>
              </a:rPr>
              <a:t>mortale abitato </a:t>
            </a:r>
            <a:r>
              <a:rPr sz="1200" dirty="0">
                <a:latin typeface="Times New Roman"/>
                <a:cs typeface="Times New Roman"/>
              </a:rPr>
              <a:t>da un </a:t>
            </a:r>
            <a:r>
              <a:rPr sz="1200" spc="-5" dirty="0">
                <a:latin typeface="Times New Roman"/>
                <a:cs typeface="Times New Roman"/>
              </a:rPr>
              <a:t>Aggiustatore. </a:t>
            </a:r>
            <a:r>
              <a:rPr sz="1200" dirty="0">
                <a:latin typeface="Times New Roman"/>
                <a:cs typeface="Times New Roman"/>
              </a:rPr>
              <a:t>I mortali fusi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il 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e fusi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lo Spirito </a:t>
            </a:r>
            <a:r>
              <a:rPr sz="1200" spc="-5" dirty="0">
                <a:latin typeface="Times New Roman"/>
                <a:cs typeface="Times New Roman"/>
              </a:rPr>
              <a:t>condividono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parte </a:t>
            </a:r>
            <a:r>
              <a:rPr sz="1200" dirty="0">
                <a:latin typeface="Times New Roman"/>
                <a:cs typeface="Times New Roman"/>
              </a:rPr>
              <a:t>questa </a:t>
            </a:r>
            <a:r>
              <a:rPr sz="1200" spc="-5" dirty="0">
                <a:latin typeface="Times New Roman"/>
                <a:cs typeface="Times New Roman"/>
              </a:rPr>
              <a:t>carriera, </a:t>
            </a:r>
            <a:r>
              <a:rPr sz="1200" dirty="0">
                <a:latin typeface="Times New Roman"/>
                <a:cs typeface="Times New Roman"/>
              </a:rPr>
              <a:t>ma noi abbiamo </a:t>
            </a:r>
            <a:r>
              <a:rPr sz="1200" spc="-5" dirty="0">
                <a:latin typeface="Times New Roman"/>
                <a:cs typeface="Times New Roman"/>
              </a:rPr>
              <a:t>scelto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raccontare questa storia, </a:t>
            </a:r>
            <a:r>
              <a:rPr sz="1200" dirty="0">
                <a:latin typeface="Times New Roman"/>
                <a:cs typeface="Times New Roman"/>
              </a:rPr>
              <a:t>quale essa  </a:t>
            </a:r>
            <a:r>
              <a:rPr sz="1200" spc="-5" dirty="0">
                <a:latin typeface="Times New Roman"/>
                <a:cs typeface="Times New Roman"/>
              </a:rPr>
              <a:t>concerne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mortali </a:t>
            </a:r>
            <a:r>
              <a:rPr sz="1200" dirty="0">
                <a:latin typeface="Times New Roman"/>
                <a:cs typeface="Times New Roman"/>
              </a:rPr>
              <a:t>fusi con </a:t>
            </a:r>
            <a:r>
              <a:rPr sz="1200" spc="-5" dirty="0">
                <a:latin typeface="Times New Roman"/>
                <a:cs typeface="Times New Roman"/>
              </a:rPr>
              <a:t>l’Aggiustatore, perché </a:t>
            </a:r>
            <a:r>
              <a:rPr sz="1200" dirty="0">
                <a:latin typeface="Times New Roman"/>
                <a:cs typeface="Times New Roman"/>
              </a:rPr>
              <a:t>è il </a:t>
            </a:r>
            <a:r>
              <a:rPr sz="1200" spc="-5" dirty="0">
                <a:latin typeface="Times New Roman"/>
                <a:cs typeface="Times New Roman"/>
              </a:rPr>
              <a:t>destino che </a:t>
            </a:r>
            <a:r>
              <a:rPr sz="1200" dirty="0">
                <a:latin typeface="Times New Roman"/>
                <a:cs typeface="Times New Roman"/>
              </a:rPr>
              <a:t>possono </a:t>
            </a:r>
            <a:r>
              <a:rPr sz="1200" spc="-5" dirty="0">
                <a:latin typeface="Times New Roman"/>
                <a:cs typeface="Times New Roman"/>
              </a:rPr>
              <a:t>aspettarsi </a:t>
            </a:r>
            <a:r>
              <a:rPr sz="1200" dirty="0">
                <a:latin typeface="Times New Roman"/>
                <a:cs typeface="Times New Roman"/>
              </a:rPr>
              <a:t>tutte le razze umane di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Urantia.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50800" marR="431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(340.12) 30:4.10 </a:t>
            </a:r>
            <a:r>
              <a:rPr sz="1200" dirty="0">
                <a:latin typeface="Times New Roman"/>
                <a:cs typeface="Times New Roman"/>
              </a:rPr>
              <a:t>1. </a:t>
            </a:r>
            <a:r>
              <a:rPr sz="1200" i="1" spc="-5" dirty="0">
                <a:latin typeface="Times New Roman"/>
                <a:cs typeface="Times New Roman"/>
              </a:rPr>
              <a:t>Mortali Planetari. </a:t>
            </a:r>
            <a:r>
              <a:rPr sz="1200" dirty="0">
                <a:latin typeface="Times New Roman"/>
                <a:cs typeface="Times New Roman"/>
              </a:rPr>
              <a:t>I mortali sono tutti </a:t>
            </a:r>
            <a:r>
              <a:rPr sz="1200" spc="-5" dirty="0">
                <a:latin typeface="Times New Roman"/>
                <a:cs typeface="Times New Roman"/>
              </a:rPr>
              <a:t>esseri evoluzionari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origine animale con </a:t>
            </a:r>
            <a:r>
              <a:rPr sz="1200" dirty="0">
                <a:latin typeface="Times New Roman"/>
                <a:cs typeface="Times New Roman"/>
              </a:rPr>
              <a:t>potenziale </a:t>
            </a:r>
            <a:r>
              <a:rPr sz="1200" spc="-5" dirty="0">
                <a:latin typeface="Times New Roman"/>
                <a:cs typeface="Times New Roman"/>
              </a:rPr>
              <a:t>d’ascensione.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origine,  natura </a:t>
            </a:r>
            <a:r>
              <a:rPr sz="1200" dirty="0">
                <a:latin typeface="Times New Roman"/>
                <a:cs typeface="Times New Roman"/>
              </a:rPr>
              <a:t>e destino </a:t>
            </a:r>
            <a:r>
              <a:rPr sz="1200" spc="-5" dirty="0">
                <a:latin typeface="Times New Roman"/>
                <a:cs typeface="Times New Roman"/>
              </a:rPr>
              <a:t>questi vari gruppi </a:t>
            </a:r>
            <a:r>
              <a:rPr sz="1200" dirty="0">
                <a:latin typeface="Times New Roman"/>
                <a:cs typeface="Times New Roman"/>
              </a:rPr>
              <a:t>e tipi di </a:t>
            </a:r>
            <a:r>
              <a:rPr sz="1200" spc="-5" dirty="0">
                <a:latin typeface="Times New Roman"/>
                <a:cs typeface="Times New Roman"/>
              </a:rPr>
              <a:t>esseri umani </a:t>
            </a:r>
            <a:r>
              <a:rPr sz="1200" dirty="0">
                <a:latin typeface="Times New Roman"/>
                <a:cs typeface="Times New Roman"/>
              </a:rPr>
              <a:t>non sono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tutto </a:t>
            </a:r>
            <a:r>
              <a:rPr sz="1200" spc="-5" dirty="0">
                <a:latin typeface="Times New Roman"/>
                <a:cs typeface="Times New Roman"/>
              </a:rPr>
              <a:t>differenti dai </a:t>
            </a:r>
            <a:r>
              <a:rPr sz="1200" dirty="0">
                <a:latin typeface="Times New Roman"/>
                <a:cs typeface="Times New Roman"/>
              </a:rPr>
              <a:t>popoli di </a:t>
            </a:r>
            <a:r>
              <a:rPr sz="1200" spc="-5" dirty="0">
                <a:latin typeface="Times New Roman"/>
                <a:cs typeface="Times New Roman"/>
              </a:rPr>
              <a:t>Urantia. </a:t>
            </a:r>
            <a:r>
              <a:rPr sz="1200" spc="-10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razze </a:t>
            </a:r>
            <a:r>
              <a:rPr sz="1200" spc="5" dirty="0">
                <a:latin typeface="Times New Roman"/>
                <a:cs typeface="Times New Roman"/>
              </a:rPr>
              <a:t>umane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ogni  </a:t>
            </a:r>
            <a:r>
              <a:rPr sz="1200" dirty="0">
                <a:latin typeface="Times New Roman"/>
                <a:cs typeface="Times New Roman"/>
              </a:rPr>
              <a:t>mondo </a:t>
            </a:r>
            <a:r>
              <a:rPr sz="1200" spc="-5" dirty="0">
                <a:latin typeface="Times New Roman"/>
                <a:cs typeface="Times New Roman"/>
              </a:rPr>
              <a:t>ricevono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stesso ministero dei Figli </a:t>
            </a:r>
            <a:r>
              <a:rPr sz="1200" dirty="0">
                <a:latin typeface="Times New Roman"/>
                <a:cs typeface="Times New Roman"/>
              </a:rPr>
              <a:t>di Dio e </a:t>
            </a:r>
            <a:r>
              <a:rPr sz="1200" spc="-5" dirty="0">
                <a:latin typeface="Times New Roman"/>
                <a:cs typeface="Times New Roman"/>
              </a:rPr>
              <a:t>beneficiano della </a:t>
            </a:r>
            <a:r>
              <a:rPr sz="1200" dirty="0">
                <a:latin typeface="Times New Roman"/>
                <a:cs typeface="Times New Roman"/>
              </a:rPr>
              <a:t>presenza </a:t>
            </a:r>
            <a:r>
              <a:rPr sz="1200" spc="-5" dirty="0">
                <a:latin typeface="Times New Roman"/>
                <a:cs typeface="Times New Roman"/>
              </a:rPr>
              <a:t>degli </a:t>
            </a:r>
            <a:r>
              <a:rPr sz="1200" dirty="0">
                <a:latin typeface="Times New Roman"/>
                <a:cs typeface="Times New Roman"/>
              </a:rPr>
              <a:t>spiriti </a:t>
            </a:r>
            <a:r>
              <a:rPr sz="1200" spc="-5" dirty="0">
                <a:latin typeface="Times New Roman"/>
                <a:cs typeface="Times New Roman"/>
              </a:rPr>
              <a:t>tutelari del tempo. </a:t>
            </a:r>
            <a:r>
              <a:rPr sz="1200" dirty="0">
                <a:latin typeface="Times New Roman"/>
                <a:cs typeface="Times New Roman"/>
              </a:rPr>
              <a:t>Dopo la </a:t>
            </a:r>
            <a:r>
              <a:rPr sz="1200" spc="-5" dirty="0">
                <a:latin typeface="Times New Roman"/>
                <a:cs typeface="Times New Roman"/>
              </a:rPr>
              <a:t>morte  naturale </a:t>
            </a:r>
            <a:r>
              <a:rPr sz="1200" dirty="0">
                <a:latin typeface="Times New Roman"/>
                <a:cs typeface="Times New Roman"/>
              </a:rPr>
              <a:t>tutti i tipi di </a:t>
            </a:r>
            <a:r>
              <a:rPr sz="1200" spc="-5" dirty="0">
                <a:latin typeface="Times New Roman"/>
                <a:cs typeface="Times New Roman"/>
              </a:rPr>
              <a:t>ascendenti fraternizzano </a:t>
            </a:r>
            <a:r>
              <a:rPr sz="1200" dirty="0">
                <a:latin typeface="Times New Roman"/>
                <a:cs typeface="Times New Roman"/>
              </a:rPr>
              <a:t>come una sola </a:t>
            </a:r>
            <a:r>
              <a:rPr sz="1200" spc="-5" dirty="0">
                <a:latin typeface="Times New Roman"/>
                <a:cs typeface="Times New Roman"/>
              </a:rPr>
              <a:t>famiglia </a:t>
            </a:r>
            <a:r>
              <a:rPr sz="1200" dirty="0">
                <a:latin typeface="Times New Roman"/>
                <a:cs typeface="Times New Roman"/>
              </a:rPr>
              <a:t>morontiale </a:t>
            </a:r>
            <a:r>
              <a:rPr sz="1200" spc="-5" dirty="0">
                <a:latin typeface="Times New Roman"/>
                <a:cs typeface="Times New Roman"/>
              </a:rPr>
              <a:t>sui </a:t>
            </a:r>
            <a:r>
              <a:rPr sz="1200" dirty="0">
                <a:latin typeface="Times New Roman"/>
                <a:cs typeface="Times New Roman"/>
              </a:rPr>
              <a:t>mondi delle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dimore.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60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609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97850" cy="3721100"/>
          </a:xfrm>
          <a:prstGeom prst="rect">
            <a:avLst/>
          </a:prstGeom>
        </p:spPr>
        <p:txBody>
          <a:bodyPr vert="horz" wrap="square" lIns="0" tIns="20320" rIns="0" bIns="0" rtlCol="0">
            <a:spAutoFit/>
          </a:bodyPr>
          <a:lstStyle/>
          <a:p>
            <a:pPr marL="76200" marR="68580">
              <a:lnSpc>
                <a:spcPct val="95900"/>
              </a:lnSpc>
              <a:spcBef>
                <a:spcPts val="16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(341.1) 30:4.11 </a:t>
            </a:r>
            <a:r>
              <a:rPr sz="1200" dirty="0">
                <a:latin typeface="Times New Roman"/>
                <a:cs typeface="Times New Roman"/>
              </a:rPr>
              <a:t>2. </a:t>
            </a:r>
            <a:r>
              <a:rPr sz="1200" i="1" spc="-5" dirty="0">
                <a:latin typeface="Times New Roman"/>
                <a:cs typeface="Times New Roman"/>
              </a:rPr>
              <a:t>Sopravviventi Addormentati. </a:t>
            </a:r>
            <a:r>
              <a:rPr sz="1200" dirty="0">
                <a:latin typeface="Times New Roman"/>
                <a:cs typeface="Times New Roman"/>
              </a:rPr>
              <a:t>Tutti i </a:t>
            </a:r>
            <a:r>
              <a:rPr sz="1200" spc="-5" dirty="0">
                <a:latin typeface="Times New Roman"/>
                <a:cs typeface="Times New Roman"/>
              </a:rPr>
              <a:t>mortali con status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sopravvivenza, affidati </a:t>
            </a:r>
            <a:r>
              <a:rPr sz="1200" dirty="0">
                <a:latin typeface="Times New Roman"/>
                <a:cs typeface="Times New Roman"/>
              </a:rPr>
              <a:t>a guardiani </a:t>
            </a:r>
            <a:r>
              <a:rPr sz="1200" spc="-5" dirty="0">
                <a:latin typeface="Times New Roman"/>
                <a:cs typeface="Times New Roman"/>
              </a:rPr>
              <a:t>personali del </a:t>
            </a:r>
            <a:r>
              <a:rPr sz="1200" dirty="0">
                <a:latin typeface="Times New Roman"/>
                <a:cs typeface="Times New Roman"/>
              </a:rPr>
              <a:t>destino,  </a:t>
            </a:r>
            <a:r>
              <a:rPr sz="1200" spc="-5" dirty="0">
                <a:latin typeface="Times New Roman"/>
                <a:cs typeface="Times New Roman"/>
              </a:rPr>
              <a:t>passano per </a:t>
            </a:r>
            <a:r>
              <a:rPr sz="1200" dirty="0">
                <a:latin typeface="Times New Roman"/>
                <a:cs typeface="Times New Roman"/>
              </a:rPr>
              <a:t>i portali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morte </a:t>
            </a:r>
            <a:r>
              <a:rPr sz="1200" spc="-5" dirty="0">
                <a:latin typeface="Times New Roman"/>
                <a:cs typeface="Times New Roman"/>
              </a:rPr>
              <a:t>naturale e, nel </a:t>
            </a:r>
            <a:r>
              <a:rPr sz="1200" dirty="0">
                <a:latin typeface="Times New Roman"/>
                <a:cs typeface="Times New Roman"/>
              </a:rPr>
              <a:t>terzo </a:t>
            </a:r>
            <a:r>
              <a:rPr sz="1200" spc="-5" dirty="0">
                <a:latin typeface="Times New Roman"/>
                <a:cs typeface="Times New Roman"/>
              </a:rPr>
              <a:t>periodo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tempo, si personalizzano sul </a:t>
            </a:r>
            <a:r>
              <a:rPr sz="1200" dirty="0">
                <a:latin typeface="Times New Roman"/>
                <a:cs typeface="Times New Roman"/>
              </a:rPr>
              <a:t>mondo </a:t>
            </a:r>
            <a:r>
              <a:rPr sz="1200" spc="-5" dirty="0">
                <a:latin typeface="Times New Roman"/>
                <a:cs typeface="Times New Roman"/>
              </a:rPr>
              <a:t>delle dimore. Gli </a:t>
            </a:r>
            <a:r>
              <a:rPr sz="1200" dirty="0">
                <a:latin typeface="Times New Roman"/>
                <a:cs typeface="Times New Roman"/>
              </a:rPr>
              <a:t>esseri  </a:t>
            </a:r>
            <a:r>
              <a:rPr sz="1200" spc="-5" dirty="0">
                <a:latin typeface="Times New Roman"/>
                <a:cs typeface="Times New Roman"/>
              </a:rPr>
              <a:t>accreditati che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qualche ragione </a:t>
            </a:r>
            <a:r>
              <a:rPr sz="1200" dirty="0">
                <a:latin typeface="Times New Roman"/>
                <a:cs typeface="Times New Roman"/>
              </a:rPr>
              <a:t>non sono riusciti a </a:t>
            </a:r>
            <a:r>
              <a:rPr sz="1200" spc="-5" dirty="0">
                <a:latin typeface="Times New Roman"/>
                <a:cs typeface="Times New Roman"/>
              </a:rPr>
              <a:t>raggiungere quel </a:t>
            </a:r>
            <a:r>
              <a:rPr sz="1200" dirty="0">
                <a:latin typeface="Times New Roman"/>
                <a:cs typeface="Times New Roman"/>
              </a:rPr>
              <a:t>livello di </a:t>
            </a:r>
            <a:r>
              <a:rPr sz="1200" spc="-5" dirty="0">
                <a:latin typeface="Times New Roman"/>
                <a:cs typeface="Times New Roman"/>
              </a:rPr>
              <a:t>controllo dell’intelligenza </a:t>
            </a:r>
            <a:r>
              <a:rPr sz="1200" dirty="0">
                <a:latin typeface="Times New Roman"/>
                <a:cs typeface="Times New Roman"/>
              </a:rPr>
              <a:t>e di dotazione della  </a:t>
            </a:r>
            <a:r>
              <a:rPr sz="1200" spc="-5" dirty="0">
                <a:latin typeface="Times New Roman"/>
                <a:cs typeface="Times New Roman"/>
              </a:rPr>
              <a:t>spiritualità che avrebbe </a:t>
            </a:r>
            <a:r>
              <a:rPr sz="1200" dirty="0">
                <a:latin typeface="Times New Roman"/>
                <a:cs typeface="Times New Roman"/>
              </a:rPr>
              <a:t>dato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il diritto di </a:t>
            </a:r>
            <a:r>
              <a:rPr sz="1200" spc="-5" dirty="0">
                <a:latin typeface="Times New Roman"/>
                <a:cs typeface="Times New Roman"/>
              </a:rPr>
              <a:t>avere dei guardiani personali, </a:t>
            </a:r>
            <a:r>
              <a:rPr sz="1200" dirty="0">
                <a:latin typeface="Times New Roman"/>
                <a:cs typeface="Times New Roman"/>
              </a:rPr>
              <a:t>non possono </a:t>
            </a:r>
            <a:r>
              <a:rPr sz="1200" spc="-5" dirty="0">
                <a:latin typeface="Times New Roman"/>
                <a:cs typeface="Times New Roman"/>
              </a:rPr>
              <a:t>andare </a:t>
            </a:r>
            <a:r>
              <a:rPr sz="1200" dirty="0">
                <a:latin typeface="Times New Roman"/>
                <a:cs typeface="Times New Roman"/>
              </a:rPr>
              <a:t>immediatamente e direttamente </a:t>
            </a:r>
            <a:r>
              <a:rPr sz="1200" spc="-5" dirty="0">
                <a:latin typeface="Times New Roman"/>
                <a:cs typeface="Times New Roman"/>
              </a:rPr>
              <a:t>sui  </a:t>
            </a:r>
            <a:r>
              <a:rPr sz="1200" dirty="0">
                <a:latin typeface="Times New Roman"/>
                <a:cs typeface="Times New Roman"/>
              </a:rPr>
              <a:t>mondi </a:t>
            </a:r>
            <a:r>
              <a:rPr sz="1200" spc="-5" dirty="0">
                <a:latin typeface="Times New Roman"/>
                <a:cs typeface="Times New Roman"/>
              </a:rPr>
              <a:t>delle dimore </a:t>
            </a:r>
            <a:r>
              <a:rPr sz="1200" dirty="0">
                <a:latin typeface="Times New Roman"/>
                <a:cs typeface="Times New Roman"/>
              </a:rPr>
              <a:t>in questo modo. </a:t>
            </a:r>
            <a:r>
              <a:rPr sz="1200" spc="-5" dirty="0">
                <a:latin typeface="Times New Roman"/>
                <a:cs typeface="Times New Roman"/>
              </a:rPr>
              <a:t>Tali anime sopravviventi </a:t>
            </a:r>
            <a:r>
              <a:rPr sz="1200" dirty="0">
                <a:latin typeface="Times New Roman"/>
                <a:cs typeface="Times New Roman"/>
              </a:rPr>
              <a:t>devono </a:t>
            </a:r>
            <a:r>
              <a:rPr sz="1200" spc="-5" dirty="0">
                <a:latin typeface="Times New Roman"/>
                <a:cs typeface="Times New Roman"/>
              </a:rPr>
              <a:t>riposare </a:t>
            </a:r>
            <a:r>
              <a:rPr sz="1200" dirty="0">
                <a:latin typeface="Times New Roman"/>
                <a:cs typeface="Times New Roman"/>
              </a:rPr>
              <a:t>in un sonno </a:t>
            </a:r>
            <a:r>
              <a:rPr sz="1200" spc="-5" dirty="0">
                <a:latin typeface="Times New Roman"/>
                <a:cs typeface="Times New Roman"/>
              </a:rPr>
              <a:t>incosciente fino </a:t>
            </a:r>
            <a:r>
              <a:rPr sz="1200" dirty="0">
                <a:latin typeface="Times New Roman"/>
                <a:cs typeface="Times New Roman"/>
              </a:rPr>
              <a:t>al </a:t>
            </a:r>
            <a:r>
              <a:rPr sz="1200" spc="-5" dirty="0">
                <a:latin typeface="Times New Roman"/>
                <a:cs typeface="Times New Roman"/>
              </a:rPr>
              <a:t>giorno del giudizio </a:t>
            </a:r>
            <a:r>
              <a:rPr sz="1200" dirty="0">
                <a:latin typeface="Times New Roman"/>
                <a:cs typeface="Times New Roman"/>
              </a:rPr>
              <a:t>di  una nuova </a:t>
            </a:r>
            <a:r>
              <a:rPr sz="1200" spc="-5" dirty="0">
                <a:latin typeface="Times New Roman"/>
                <a:cs typeface="Times New Roman"/>
              </a:rPr>
              <a:t>epoca, </a:t>
            </a:r>
            <a:r>
              <a:rPr sz="1200" dirty="0">
                <a:latin typeface="Times New Roman"/>
                <a:cs typeface="Times New Roman"/>
              </a:rPr>
              <a:t>di una nuova dispensazione, della </a:t>
            </a:r>
            <a:r>
              <a:rPr sz="1200" spc="-5" dirty="0">
                <a:latin typeface="Times New Roman"/>
                <a:cs typeface="Times New Roman"/>
              </a:rPr>
              <a:t>venuta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compia l’appello nominale dell’era </a:t>
            </a:r>
            <a:r>
              <a:rPr sz="1200" dirty="0">
                <a:latin typeface="Times New Roman"/>
                <a:cs typeface="Times New Roman"/>
              </a:rPr>
              <a:t>e giudichi il  </a:t>
            </a:r>
            <a:r>
              <a:rPr sz="1200" spc="-5" dirty="0">
                <a:latin typeface="Times New Roman"/>
                <a:cs typeface="Times New Roman"/>
              </a:rPr>
              <a:t>regno. Questa </a:t>
            </a:r>
            <a:r>
              <a:rPr sz="1200" dirty="0">
                <a:latin typeface="Times New Roman"/>
                <a:cs typeface="Times New Roman"/>
              </a:rPr>
              <a:t>è la </a:t>
            </a:r>
            <a:r>
              <a:rPr sz="1200" spc="-5" dirty="0">
                <a:latin typeface="Times New Roman"/>
                <a:cs typeface="Times New Roman"/>
              </a:rPr>
              <a:t>prassi generale </a:t>
            </a:r>
            <a:r>
              <a:rPr sz="1200" dirty="0">
                <a:latin typeface="Times New Roman"/>
                <a:cs typeface="Times New Roman"/>
              </a:rPr>
              <a:t>in tutto </a:t>
            </a:r>
            <a:r>
              <a:rPr sz="1200" spc="-5" dirty="0">
                <a:latin typeface="Times New Roman"/>
                <a:cs typeface="Times New Roman"/>
              </a:rPr>
              <a:t>Nebadon. </a:t>
            </a:r>
            <a:r>
              <a:rPr sz="1200" dirty="0">
                <a:latin typeface="Times New Roman"/>
                <a:cs typeface="Times New Roman"/>
              </a:rPr>
              <a:t>È stato </a:t>
            </a:r>
            <a:r>
              <a:rPr sz="1200" spc="-5" dirty="0">
                <a:latin typeface="Times New Roman"/>
                <a:cs typeface="Times New Roman"/>
              </a:rPr>
              <a:t>detto </a:t>
            </a:r>
            <a:r>
              <a:rPr sz="1200" dirty="0">
                <a:latin typeface="Times New Roman"/>
                <a:cs typeface="Times New Roman"/>
              </a:rPr>
              <a:t>di Cristo </a:t>
            </a:r>
            <a:r>
              <a:rPr sz="1200" spc="-5" dirty="0">
                <a:latin typeface="Times New Roman"/>
                <a:cs typeface="Times New Roman"/>
              </a:rPr>
              <a:t>Micael che, </a:t>
            </a:r>
            <a:r>
              <a:rPr sz="1200" dirty="0">
                <a:latin typeface="Times New Roman"/>
                <a:cs typeface="Times New Roman"/>
              </a:rPr>
              <a:t>quando ascese </a:t>
            </a:r>
            <a:r>
              <a:rPr sz="1200" spc="-5" dirty="0">
                <a:latin typeface="Times New Roman"/>
                <a:cs typeface="Times New Roman"/>
              </a:rPr>
              <a:t>al cielo </a:t>
            </a:r>
            <a:r>
              <a:rPr sz="1200" dirty="0">
                <a:latin typeface="Times New Roman"/>
                <a:cs typeface="Times New Roman"/>
              </a:rPr>
              <a:t>al termine </a:t>
            </a:r>
            <a:r>
              <a:rPr sz="1200" spc="-5" dirty="0">
                <a:latin typeface="Times New Roman"/>
                <a:cs typeface="Times New Roman"/>
              </a:rPr>
              <a:t>della sua  opera sulla terra, “portò </a:t>
            </a:r>
            <a:r>
              <a:rPr sz="1200" dirty="0">
                <a:latin typeface="Times New Roman"/>
                <a:cs typeface="Times New Roman"/>
              </a:rPr>
              <a:t>con </a:t>
            </a:r>
            <a:r>
              <a:rPr sz="1200" spc="-5" dirty="0">
                <a:latin typeface="Times New Roman"/>
                <a:cs typeface="Times New Roman"/>
              </a:rPr>
              <a:t>sé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grande </a:t>
            </a:r>
            <a:r>
              <a:rPr sz="1200" dirty="0">
                <a:latin typeface="Times New Roman"/>
                <a:cs typeface="Times New Roman"/>
              </a:rPr>
              <a:t>moltitudine di </a:t>
            </a:r>
            <a:r>
              <a:rPr sz="1200" spc="-5" dirty="0">
                <a:latin typeface="Times New Roman"/>
                <a:cs typeface="Times New Roman"/>
              </a:rPr>
              <a:t>prigionieri”. Questi prigionieri erano </a:t>
            </a:r>
            <a:r>
              <a:rPr sz="1200" dirty="0">
                <a:latin typeface="Times New Roman"/>
                <a:cs typeface="Times New Roman"/>
              </a:rPr>
              <a:t>i sopravviventi addormentati dai  tempi di </a:t>
            </a:r>
            <a:r>
              <a:rPr sz="1200" spc="-5" dirty="0">
                <a:latin typeface="Times New Roman"/>
                <a:cs typeface="Times New Roman"/>
              </a:rPr>
              <a:t>Adamo </a:t>
            </a:r>
            <a:r>
              <a:rPr sz="1200" dirty="0">
                <a:latin typeface="Times New Roman"/>
                <a:cs typeface="Times New Roman"/>
              </a:rPr>
              <a:t>fino al giorno </a:t>
            </a:r>
            <a:r>
              <a:rPr sz="1200" spc="-5" dirty="0">
                <a:latin typeface="Times New Roman"/>
                <a:cs typeface="Times New Roman"/>
              </a:rPr>
              <a:t>della risurrezione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Maestro su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Urantia.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7272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(341.2) 30:4.12 </a:t>
            </a:r>
            <a:r>
              <a:rPr sz="1200" spc="-15" dirty="0">
                <a:latin typeface="Times New Roman"/>
                <a:cs typeface="Times New Roman"/>
              </a:rPr>
              <a:t>Lo </a:t>
            </a:r>
            <a:r>
              <a:rPr sz="1200" dirty="0">
                <a:latin typeface="Times New Roman"/>
                <a:cs typeface="Times New Roman"/>
              </a:rPr>
              <a:t>scorrere del </a:t>
            </a:r>
            <a:r>
              <a:rPr sz="1200" spc="-5" dirty="0">
                <a:latin typeface="Times New Roman"/>
                <a:cs typeface="Times New Roman"/>
              </a:rPr>
              <a:t>tempo </a:t>
            </a:r>
            <a:r>
              <a:rPr sz="1200" dirty="0">
                <a:latin typeface="Times New Roman"/>
                <a:cs typeface="Times New Roman"/>
              </a:rPr>
              <a:t>non ha </a:t>
            </a:r>
            <a:r>
              <a:rPr sz="1200" spc="-5" dirty="0">
                <a:latin typeface="Times New Roman"/>
                <a:cs typeface="Times New Roman"/>
              </a:rPr>
              <a:t>alcuna importanza per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mortali addormentati; essi </a:t>
            </a:r>
            <a:r>
              <a:rPr sz="1200" dirty="0">
                <a:latin typeface="Times New Roman"/>
                <a:cs typeface="Times New Roman"/>
              </a:rPr>
              <a:t>sono totalmente </a:t>
            </a:r>
            <a:r>
              <a:rPr sz="1200" spc="-5" dirty="0">
                <a:latin typeface="Times New Roman"/>
                <a:cs typeface="Times New Roman"/>
              </a:rPr>
              <a:t>incoscienti </a:t>
            </a:r>
            <a:r>
              <a:rPr sz="1200" dirty="0">
                <a:latin typeface="Times New Roman"/>
                <a:cs typeface="Times New Roman"/>
              </a:rPr>
              <a:t>ed ignari  </a:t>
            </a:r>
            <a:r>
              <a:rPr sz="1200" spc="-5" dirty="0">
                <a:latin typeface="Times New Roman"/>
                <a:cs typeface="Times New Roman"/>
              </a:rPr>
              <a:t>della durata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riposo. Dopo la </a:t>
            </a:r>
            <a:r>
              <a:rPr sz="1200" spc="-5" dirty="0">
                <a:latin typeface="Times New Roman"/>
                <a:cs typeface="Times New Roman"/>
              </a:rPr>
              <a:t>ricostituzione della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personalità </a:t>
            </a:r>
            <a:r>
              <a:rPr sz="1200" dirty="0">
                <a:latin typeface="Times New Roman"/>
                <a:cs typeface="Times New Roman"/>
              </a:rPr>
              <a:t>alla </a:t>
            </a:r>
            <a:r>
              <a:rPr sz="1200" spc="-5" dirty="0">
                <a:latin typeface="Times New Roman"/>
                <a:cs typeface="Times New Roman"/>
              </a:rPr>
              <a:t>fine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un’era, quelli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hanno dormito </a:t>
            </a:r>
            <a:r>
              <a:rPr sz="1200" dirty="0">
                <a:latin typeface="Times New Roman"/>
                <a:cs typeface="Times New Roman"/>
              </a:rPr>
              <a:t>cinquemila  </a:t>
            </a:r>
            <a:r>
              <a:rPr sz="1200" spc="-5" dirty="0">
                <a:latin typeface="Times New Roman"/>
                <a:cs typeface="Times New Roman"/>
              </a:rPr>
              <a:t>anni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reagiranno diversamente </a:t>
            </a:r>
            <a:r>
              <a:rPr sz="1200" dirty="0">
                <a:latin typeface="Times New Roman"/>
                <a:cs typeface="Times New Roman"/>
              </a:rPr>
              <a:t>da quelli che hanno </a:t>
            </a:r>
            <a:r>
              <a:rPr sz="1200" spc="-5" dirty="0">
                <a:latin typeface="Times New Roman"/>
                <a:cs typeface="Times New Roman"/>
              </a:rPr>
              <a:t>riposato cinque giorni. A parte </a:t>
            </a:r>
            <a:r>
              <a:rPr sz="1200" dirty="0">
                <a:latin typeface="Times New Roman"/>
                <a:cs typeface="Times New Roman"/>
              </a:rPr>
              <a:t>tale dilazione di </a:t>
            </a:r>
            <a:r>
              <a:rPr sz="1200" spc="-5" dirty="0">
                <a:latin typeface="Times New Roman"/>
                <a:cs typeface="Times New Roman"/>
              </a:rPr>
              <a:t>tempo, </a:t>
            </a:r>
            <a:r>
              <a:rPr sz="1200" dirty="0">
                <a:latin typeface="Times New Roman"/>
                <a:cs typeface="Times New Roman"/>
              </a:rPr>
              <a:t>questi sopravviventi  </a:t>
            </a:r>
            <a:r>
              <a:rPr sz="1200" spc="-5" dirty="0">
                <a:latin typeface="Times New Roman"/>
                <a:cs typeface="Times New Roman"/>
              </a:rPr>
              <a:t>passano per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regime d’ascensione esattamente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quelli </a:t>
            </a:r>
            <a:r>
              <a:rPr sz="1200" dirty="0">
                <a:latin typeface="Times New Roman"/>
                <a:cs typeface="Times New Roman"/>
              </a:rPr>
              <a:t>che evitano il sonno più o </a:t>
            </a:r>
            <a:r>
              <a:rPr sz="1200" spc="-5" dirty="0">
                <a:latin typeface="Times New Roman"/>
                <a:cs typeface="Times New Roman"/>
              </a:rPr>
              <a:t>meno lungo </a:t>
            </a:r>
            <a:r>
              <a:rPr sz="1200" dirty="0">
                <a:latin typeface="Times New Roman"/>
                <a:cs typeface="Times New Roman"/>
              </a:rPr>
              <a:t>della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morte.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50">
              <a:latin typeface="Times New Roman"/>
              <a:cs typeface="Times New Roman"/>
            </a:endParaRPr>
          </a:p>
          <a:p>
            <a:pPr marL="76200" marR="24384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(341.3) 30:4.13 </a:t>
            </a:r>
            <a:r>
              <a:rPr sz="1200" spc="-5" dirty="0">
                <a:latin typeface="Times New Roman"/>
                <a:cs typeface="Times New Roman"/>
              </a:rPr>
              <a:t>Queste classi dispensazionali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pellegrini planetari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utilizzate per attività morontiali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gruppo </a:t>
            </a:r>
            <a:r>
              <a:rPr sz="1200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lavoro </a:t>
            </a:r>
            <a:r>
              <a:rPr sz="1200" dirty="0">
                <a:latin typeface="Times New Roman"/>
                <a:cs typeface="Times New Roman"/>
              </a:rPr>
              <a:t>degli  </a:t>
            </a:r>
            <a:r>
              <a:rPr sz="1200" spc="-5" dirty="0">
                <a:latin typeface="Times New Roman"/>
                <a:cs typeface="Times New Roman"/>
              </a:rPr>
              <a:t>Universi locali.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mobilitazione di </a:t>
            </a:r>
            <a:r>
              <a:rPr sz="1200" spc="-5" dirty="0">
                <a:latin typeface="Times New Roman"/>
                <a:cs typeface="Times New Roman"/>
              </a:rPr>
              <a:t>questi enormi gruppi </a:t>
            </a:r>
            <a:r>
              <a:rPr sz="1200" dirty="0">
                <a:latin typeface="Times New Roman"/>
                <a:cs typeface="Times New Roman"/>
              </a:rPr>
              <a:t>comporta un </a:t>
            </a:r>
            <a:r>
              <a:rPr sz="1200" spc="-5" dirty="0">
                <a:latin typeface="Times New Roman"/>
                <a:cs typeface="Times New Roman"/>
              </a:rPr>
              <a:t>grande vantaggio;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tal </a:t>
            </a:r>
            <a:r>
              <a:rPr sz="1200" dirty="0">
                <a:latin typeface="Times New Roman"/>
                <a:cs typeface="Times New Roman"/>
              </a:rPr>
              <a:t>modo </a:t>
            </a:r>
            <a:r>
              <a:rPr sz="1200" spc="-5" dirty="0">
                <a:latin typeface="Times New Roman"/>
                <a:cs typeface="Times New Roman"/>
              </a:rPr>
              <a:t>essi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tenuti insieme per  lunghi periodi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effettivo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servizio.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685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(341.4) 30:4.14 </a:t>
            </a:r>
            <a:r>
              <a:rPr sz="1200" dirty="0">
                <a:latin typeface="Times New Roman"/>
                <a:cs typeface="Times New Roman"/>
              </a:rPr>
              <a:t>3. </a:t>
            </a:r>
            <a:r>
              <a:rPr sz="1200" i="1" dirty="0">
                <a:latin typeface="Times New Roman"/>
                <a:cs typeface="Times New Roman"/>
              </a:rPr>
              <a:t>Studenti dei </a:t>
            </a:r>
            <a:r>
              <a:rPr sz="1200" i="1" spc="-5" dirty="0">
                <a:latin typeface="Times New Roman"/>
                <a:cs typeface="Times New Roman"/>
              </a:rPr>
              <a:t>Mondi </a:t>
            </a:r>
            <a:r>
              <a:rPr sz="1200" i="1" dirty="0">
                <a:latin typeface="Times New Roman"/>
                <a:cs typeface="Times New Roman"/>
              </a:rPr>
              <a:t>delle </a:t>
            </a:r>
            <a:r>
              <a:rPr sz="1200" i="1" spc="-5" dirty="0">
                <a:latin typeface="Times New Roman"/>
                <a:cs typeface="Times New Roman"/>
              </a:rPr>
              <a:t>Dimore. </a:t>
            </a:r>
            <a:r>
              <a:rPr sz="1200" dirty="0">
                <a:latin typeface="Times New Roman"/>
                <a:cs typeface="Times New Roman"/>
              </a:rPr>
              <a:t>Tutti i mortali </a:t>
            </a:r>
            <a:r>
              <a:rPr sz="1200" spc="-5" dirty="0">
                <a:latin typeface="Times New Roman"/>
                <a:cs typeface="Times New Roman"/>
              </a:rPr>
              <a:t>sopravviventi che si risvegliano sui </a:t>
            </a:r>
            <a:r>
              <a:rPr sz="1200" dirty="0">
                <a:latin typeface="Times New Roman"/>
                <a:cs typeface="Times New Roman"/>
              </a:rPr>
              <a:t>mondi </a:t>
            </a:r>
            <a:r>
              <a:rPr sz="1200" spc="-5" dirty="0">
                <a:latin typeface="Times New Roman"/>
                <a:cs typeface="Times New Roman"/>
              </a:rPr>
              <a:t>delle dimore appartengono 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questa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classe.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61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92770" cy="40716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109855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dell’Uomo.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secondo luogo </a:t>
            </a:r>
            <a:r>
              <a:rPr sz="1200" dirty="0">
                <a:latin typeface="Times New Roman"/>
                <a:cs typeface="Times New Roman"/>
              </a:rPr>
              <a:t>vi sono le </a:t>
            </a:r>
            <a:r>
              <a:rPr sz="1200" spc="-5" dirty="0">
                <a:latin typeface="Times New Roman"/>
                <a:cs typeface="Times New Roman"/>
              </a:rPr>
              <a:t>personalità dello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Infinito, </a:t>
            </a:r>
            <a:r>
              <a:rPr sz="1200" dirty="0">
                <a:latin typeface="Times New Roman"/>
                <a:cs typeface="Times New Roman"/>
              </a:rPr>
              <a:t>i vari ordini di </a:t>
            </a:r>
            <a:r>
              <a:rPr sz="1200" spc="-5" dirty="0">
                <a:latin typeface="Times New Roman"/>
                <a:cs typeface="Times New Roman"/>
              </a:rPr>
              <a:t>schiere serafiche </a:t>
            </a:r>
            <a:r>
              <a:rPr sz="1200" dirty="0">
                <a:latin typeface="Times New Roman"/>
                <a:cs typeface="Times New Roman"/>
              </a:rPr>
              <a:t>e di altre </a:t>
            </a:r>
            <a:r>
              <a:rPr sz="1200" spc="-5" dirty="0">
                <a:latin typeface="Times New Roman"/>
                <a:cs typeface="Times New Roman"/>
              </a:rPr>
              <a:t>intelligenze  celesti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avvicinano </a:t>
            </a:r>
            <a:r>
              <a:rPr sz="1200" spc="-5" dirty="0">
                <a:latin typeface="Times New Roman"/>
                <a:cs typeface="Times New Roman"/>
              </a:rPr>
              <a:t>agli esseri materiali </a:t>
            </a:r>
            <a:r>
              <a:rPr sz="1200" dirty="0">
                <a:latin typeface="Times New Roman"/>
                <a:cs typeface="Times New Roman"/>
              </a:rPr>
              <a:t>di umile </a:t>
            </a:r>
            <a:r>
              <a:rPr sz="1200" spc="-5" dirty="0">
                <a:latin typeface="Times New Roman"/>
                <a:cs typeface="Times New Roman"/>
              </a:rPr>
              <a:t>origine </a:t>
            </a:r>
            <a:r>
              <a:rPr sz="1200" dirty="0">
                <a:latin typeface="Times New Roman"/>
                <a:cs typeface="Times New Roman"/>
              </a:rPr>
              <a:t>e li assistono e </a:t>
            </a:r>
            <a:r>
              <a:rPr sz="1200" spc="-5" dirty="0">
                <a:latin typeface="Times New Roman"/>
                <a:cs typeface="Times New Roman"/>
              </a:rPr>
              <a:t>servono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svariate maniere.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terzo luogo </a:t>
            </a:r>
            <a:r>
              <a:rPr sz="1200" dirty="0">
                <a:latin typeface="Times New Roman"/>
                <a:cs typeface="Times New Roman"/>
              </a:rPr>
              <a:t>vi sono i  Monitori </a:t>
            </a:r>
            <a:r>
              <a:rPr sz="1200" spc="-5" dirty="0">
                <a:latin typeface="Times New Roman"/>
                <a:cs typeface="Times New Roman"/>
              </a:rPr>
              <a:t>del Mistero impersonali, gli Aggiustatori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Pensiero, </a:t>
            </a:r>
            <a:r>
              <a:rPr sz="1200" dirty="0">
                <a:latin typeface="Times New Roman"/>
                <a:cs typeface="Times New Roman"/>
              </a:rPr>
              <a:t>il dono </a:t>
            </a:r>
            <a:r>
              <a:rPr sz="1200" spc="-5" dirty="0">
                <a:latin typeface="Times New Roman"/>
                <a:cs typeface="Times New Roman"/>
              </a:rPr>
              <a:t>effettivo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grande Dio </a:t>
            </a:r>
            <a:r>
              <a:rPr sz="1200" dirty="0">
                <a:latin typeface="Times New Roman"/>
                <a:cs typeface="Times New Roman"/>
              </a:rPr>
              <a:t>stesso, </a:t>
            </a:r>
            <a:r>
              <a:rPr sz="1200" spc="-5" dirty="0">
                <a:latin typeface="Times New Roman"/>
                <a:cs typeface="Times New Roman"/>
              </a:rPr>
              <a:t>mandati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dimorare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esseri  </a:t>
            </a:r>
            <a:r>
              <a:rPr sz="1200" dirty="0">
                <a:latin typeface="Times New Roman"/>
                <a:cs typeface="Times New Roman"/>
              </a:rPr>
              <a:t>umani, </a:t>
            </a:r>
            <a:r>
              <a:rPr sz="1200" spc="-5" dirty="0">
                <a:latin typeface="Times New Roman"/>
                <a:cs typeface="Times New Roman"/>
              </a:rPr>
              <a:t>come quelli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Urantia, </a:t>
            </a:r>
            <a:r>
              <a:rPr sz="1200" dirty="0">
                <a:latin typeface="Times New Roman"/>
                <a:cs typeface="Times New Roman"/>
              </a:rPr>
              <a:t>senza avvertimento né </a:t>
            </a:r>
            <a:r>
              <a:rPr sz="1200" spc="-5" dirty="0">
                <a:latin typeface="Times New Roman"/>
                <a:cs typeface="Times New Roman"/>
              </a:rPr>
              <a:t>spiegazione. Essi discendono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profusione </a:t>
            </a:r>
            <a:r>
              <a:rPr sz="1200" dirty="0">
                <a:latin typeface="Times New Roman"/>
                <a:cs typeface="Times New Roman"/>
              </a:rPr>
              <a:t>incessante </a:t>
            </a:r>
            <a:r>
              <a:rPr sz="1200" spc="-5" dirty="0">
                <a:latin typeface="Times New Roman"/>
                <a:cs typeface="Times New Roman"/>
              </a:rPr>
              <a:t>dalle altitudini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spc="15" dirty="0">
                <a:latin typeface="Times New Roman"/>
                <a:cs typeface="Times New Roman"/>
              </a:rPr>
              <a:t>di</a:t>
            </a:r>
            <a:endParaRPr sz="1200">
              <a:latin typeface="Times New Roman"/>
              <a:cs typeface="Times New Roman"/>
            </a:endParaRPr>
          </a:p>
          <a:p>
            <a:pPr marL="76200" marR="183515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gloria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onorare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dimorare </a:t>
            </a:r>
            <a:r>
              <a:rPr sz="1200" dirty="0">
                <a:latin typeface="Times New Roman"/>
                <a:cs typeface="Times New Roman"/>
              </a:rPr>
              <a:t>nell’umile mente di </a:t>
            </a:r>
            <a:r>
              <a:rPr sz="1200" spc="-5" dirty="0">
                <a:latin typeface="Times New Roman"/>
                <a:cs typeface="Times New Roman"/>
              </a:rPr>
              <a:t>quei </a:t>
            </a:r>
            <a:r>
              <a:rPr sz="1200" dirty="0">
                <a:latin typeface="Times New Roman"/>
                <a:cs typeface="Times New Roman"/>
              </a:rPr>
              <a:t>mortali che possiedono la </a:t>
            </a:r>
            <a:r>
              <a:rPr sz="1200" spc="-5" dirty="0">
                <a:latin typeface="Times New Roman"/>
                <a:cs typeface="Times New Roman"/>
              </a:rPr>
              <a:t>capacità effettiva </a:t>
            </a:r>
            <a:r>
              <a:rPr sz="1200" dirty="0">
                <a:latin typeface="Times New Roman"/>
                <a:cs typeface="Times New Roman"/>
              </a:rPr>
              <a:t>o potenziale di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coscienti  di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8382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(35.1) 2:1.8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questi </a:t>
            </a:r>
            <a:r>
              <a:rPr sz="1200" dirty="0">
                <a:latin typeface="Times New Roman"/>
                <a:cs typeface="Times New Roman"/>
              </a:rPr>
              <a:t>modi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in molti altri, in </a:t>
            </a:r>
            <a:r>
              <a:rPr sz="1200" spc="-5" dirty="0">
                <a:latin typeface="Times New Roman"/>
                <a:cs typeface="Times New Roman"/>
              </a:rPr>
              <a:t>maniere </a:t>
            </a:r>
            <a:r>
              <a:rPr sz="1200" dirty="0">
                <a:latin typeface="Times New Roman"/>
                <a:cs typeface="Times New Roman"/>
              </a:rPr>
              <a:t>a voi </a:t>
            </a:r>
            <a:r>
              <a:rPr sz="1200" spc="-5" dirty="0">
                <a:latin typeface="Times New Roman"/>
                <a:cs typeface="Times New Roman"/>
              </a:rPr>
              <a:t>sconosciute </a:t>
            </a:r>
            <a:r>
              <a:rPr sz="1200" dirty="0">
                <a:latin typeface="Times New Roman"/>
                <a:cs typeface="Times New Roman"/>
              </a:rPr>
              <a:t>e totalmente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di là </a:t>
            </a:r>
            <a:r>
              <a:rPr sz="1200" spc="-5" dirty="0">
                <a:latin typeface="Times New Roman"/>
                <a:cs typeface="Times New Roman"/>
              </a:rPr>
              <a:t>della comprensione finita,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Padre del  Paradiso amorevolmente </a:t>
            </a:r>
            <a:r>
              <a:rPr sz="1200" dirty="0">
                <a:latin typeface="Times New Roman"/>
                <a:cs typeface="Times New Roman"/>
              </a:rPr>
              <a:t>e spontaneamente </a:t>
            </a:r>
            <a:r>
              <a:rPr sz="1200" spc="-5" dirty="0">
                <a:latin typeface="Times New Roman"/>
                <a:cs typeface="Times New Roman"/>
              </a:rPr>
              <a:t>abbassa, ed </a:t>
            </a:r>
            <a:r>
              <a:rPr sz="1200" dirty="0">
                <a:latin typeface="Times New Roman"/>
                <a:cs typeface="Times New Roman"/>
              </a:rPr>
              <a:t>in altri modi </a:t>
            </a:r>
            <a:r>
              <a:rPr sz="1200" spc="-5" dirty="0">
                <a:latin typeface="Times New Roman"/>
                <a:cs typeface="Times New Roman"/>
              </a:rPr>
              <a:t>modifica, </a:t>
            </a:r>
            <a:r>
              <a:rPr sz="1200" dirty="0">
                <a:latin typeface="Times New Roman"/>
                <a:cs typeface="Times New Roman"/>
              </a:rPr>
              <a:t>diluisce </a:t>
            </a:r>
            <a:r>
              <a:rPr sz="1200" spc="-5" dirty="0">
                <a:latin typeface="Times New Roman"/>
                <a:cs typeface="Times New Roman"/>
              </a:rPr>
              <a:t>ed attenua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infinità per potersi  avvicinare maggiormente alla </a:t>
            </a:r>
            <a:r>
              <a:rPr sz="1200" dirty="0">
                <a:latin typeface="Times New Roman"/>
                <a:cs typeface="Times New Roman"/>
              </a:rPr>
              <a:t>mente </a:t>
            </a:r>
            <a:r>
              <a:rPr sz="1200" spc="-5" dirty="0">
                <a:latin typeface="Times New Roman"/>
                <a:cs typeface="Times New Roman"/>
              </a:rPr>
              <a:t>finita dei </a:t>
            </a:r>
            <a:r>
              <a:rPr sz="1200" dirty="0">
                <a:latin typeface="Times New Roman"/>
                <a:cs typeface="Times New Roman"/>
              </a:rPr>
              <a:t>suoi </a:t>
            </a:r>
            <a:r>
              <a:rPr sz="1200" spc="-5" dirty="0">
                <a:latin typeface="Times New Roman"/>
                <a:cs typeface="Times New Roman"/>
              </a:rPr>
              <a:t>figli creature.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così, attraverso </a:t>
            </a:r>
            <a:r>
              <a:rPr sz="1200" dirty="0">
                <a:latin typeface="Times New Roman"/>
                <a:cs typeface="Times New Roman"/>
              </a:rPr>
              <a:t>una serie di ripartizioni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personalità </a:t>
            </a:r>
            <a:r>
              <a:rPr sz="1200" spc="-5" dirty="0">
                <a:latin typeface="Times New Roman"/>
                <a:cs typeface="Times New Roman"/>
              </a:rPr>
              <a:t>sempre  </a:t>
            </a:r>
            <a:r>
              <a:rPr sz="1200" dirty="0">
                <a:latin typeface="Times New Roman"/>
                <a:cs typeface="Times New Roman"/>
              </a:rPr>
              <a:t>meno </a:t>
            </a:r>
            <a:r>
              <a:rPr sz="1200" spc="-5" dirty="0">
                <a:latin typeface="Times New Roman"/>
                <a:cs typeface="Times New Roman"/>
              </a:rPr>
              <a:t>assolute,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Padre </a:t>
            </a:r>
            <a:r>
              <a:rPr sz="1200" dirty="0">
                <a:latin typeface="Times New Roman"/>
                <a:cs typeface="Times New Roman"/>
              </a:rPr>
              <a:t>infinito può </a:t>
            </a:r>
            <a:r>
              <a:rPr sz="1200" spc="-5" dirty="0">
                <a:latin typeface="Times New Roman"/>
                <a:cs typeface="Times New Roman"/>
              </a:rPr>
              <a:t>godere </a:t>
            </a:r>
            <a:r>
              <a:rPr sz="1200" dirty="0">
                <a:latin typeface="Times New Roman"/>
                <a:cs typeface="Times New Roman"/>
              </a:rPr>
              <a:t>di uno </a:t>
            </a:r>
            <a:r>
              <a:rPr sz="1200" spc="-5" dirty="0">
                <a:latin typeface="Times New Roman"/>
                <a:cs typeface="Times New Roman"/>
              </a:rPr>
              <a:t>stretto contatto </a:t>
            </a:r>
            <a:r>
              <a:rPr sz="1200" dirty="0">
                <a:latin typeface="Times New Roman"/>
                <a:cs typeface="Times New Roman"/>
              </a:rPr>
              <a:t>con le </a:t>
            </a:r>
            <a:r>
              <a:rPr sz="1200" spc="-5" dirty="0">
                <a:latin typeface="Times New Roman"/>
                <a:cs typeface="Times New Roman"/>
              </a:rPr>
              <a:t>diverse intelligenze dei </a:t>
            </a:r>
            <a:r>
              <a:rPr sz="1200" dirty="0">
                <a:latin typeface="Times New Roman"/>
                <a:cs typeface="Times New Roman"/>
              </a:rPr>
              <a:t>numerosi </a:t>
            </a:r>
            <a:r>
              <a:rPr sz="1200" spc="-5" dirty="0">
                <a:latin typeface="Times New Roman"/>
                <a:cs typeface="Times New Roman"/>
              </a:rPr>
              <a:t>regni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suo immenso  Universo.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558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(35.2) 2:1.9 </a:t>
            </a:r>
            <a:r>
              <a:rPr sz="1200" dirty="0">
                <a:latin typeface="Times New Roman"/>
                <a:cs typeface="Times New Roman"/>
              </a:rPr>
              <a:t>Tutto </a:t>
            </a:r>
            <a:r>
              <a:rPr sz="1200" spc="-5" dirty="0">
                <a:latin typeface="Times New Roman"/>
                <a:cs typeface="Times New Roman"/>
              </a:rPr>
              <a:t>ciò egli </a:t>
            </a:r>
            <a:r>
              <a:rPr sz="1200" dirty="0">
                <a:latin typeface="Times New Roman"/>
                <a:cs typeface="Times New Roman"/>
              </a:rPr>
              <a:t>ha </a:t>
            </a:r>
            <a:r>
              <a:rPr sz="1200" spc="-5" dirty="0">
                <a:latin typeface="Times New Roman"/>
                <a:cs typeface="Times New Roman"/>
              </a:rPr>
              <a:t>fatto, </a:t>
            </a:r>
            <a:r>
              <a:rPr sz="1200" dirty="0">
                <a:latin typeface="Times New Roman"/>
                <a:cs typeface="Times New Roman"/>
              </a:rPr>
              <a:t>fa ora e continuerà a </a:t>
            </a:r>
            <a:r>
              <a:rPr sz="1200" spc="-5" dirty="0">
                <a:latin typeface="Times New Roman"/>
                <a:cs typeface="Times New Roman"/>
              </a:rPr>
              <a:t>fare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eterno, </a:t>
            </a:r>
            <a:r>
              <a:rPr sz="1200" dirty="0">
                <a:latin typeface="Times New Roman"/>
                <a:cs typeface="Times New Roman"/>
              </a:rPr>
              <a:t>senza sminuire di nulla il </a:t>
            </a:r>
            <a:r>
              <a:rPr sz="1200" spc="-5" dirty="0">
                <a:latin typeface="Times New Roman"/>
                <a:cs typeface="Times New Roman"/>
              </a:rPr>
              <a:t>fatto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realtà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infinità, </a:t>
            </a:r>
            <a:r>
              <a:rPr sz="1200" spc="-5" dirty="0">
                <a:latin typeface="Times New Roman"/>
                <a:cs typeface="Times New Roman"/>
              </a:rPr>
              <a:t>della  sua eternità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 suo </a:t>
            </a:r>
            <a:r>
              <a:rPr sz="1200" dirty="0">
                <a:latin typeface="Times New Roman"/>
                <a:cs typeface="Times New Roman"/>
              </a:rPr>
              <a:t>primato. E </a:t>
            </a:r>
            <a:r>
              <a:rPr sz="1200" spc="-5" dirty="0">
                <a:latin typeface="Times New Roman"/>
                <a:cs typeface="Times New Roman"/>
              </a:rPr>
              <a:t>queste cose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assolutamente vere, </a:t>
            </a:r>
            <a:r>
              <a:rPr sz="1200" dirty="0">
                <a:latin typeface="Times New Roman"/>
                <a:cs typeface="Times New Roman"/>
              </a:rPr>
              <a:t>nonostante la </a:t>
            </a:r>
            <a:r>
              <a:rPr sz="1200" spc="-5" dirty="0">
                <a:latin typeface="Times New Roman"/>
                <a:cs typeface="Times New Roman"/>
              </a:rPr>
              <a:t>difficoltà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comprenderle,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mistero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cui sono  avvolte </a:t>
            </a:r>
            <a:r>
              <a:rPr sz="1200" dirty="0">
                <a:latin typeface="Times New Roman"/>
                <a:cs typeface="Times New Roman"/>
              </a:rPr>
              <a:t>o l’impossibilità di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pienamente capite da </a:t>
            </a:r>
            <a:r>
              <a:rPr sz="1200" spc="-5" dirty="0">
                <a:latin typeface="Times New Roman"/>
                <a:cs typeface="Times New Roman"/>
              </a:rPr>
              <a:t>creature come </a:t>
            </a:r>
            <a:r>
              <a:rPr sz="1200" dirty="0">
                <a:latin typeface="Times New Roman"/>
                <a:cs typeface="Times New Roman"/>
              </a:rPr>
              <a:t>quelle </a:t>
            </a:r>
            <a:r>
              <a:rPr sz="1200" spc="-5" dirty="0">
                <a:latin typeface="Times New Roman"/>
                <a:cs typeface="Times New Roman"/>
              </a:rPr>
              <a:t>che abitano Urantia.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82550">
              <a:lnSpc>
                <a:spcPct val="959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(35.3) 2:1.10 </a:t>
            </a:r>
            <a:r>
              <a:rPr sz="1200" dirty="0">
                <a:latin typeface="Times New Roman"/>
                <a:cs typeface="Times New Roman"/>
              </a:rPr>
              <a:t>Poiché il Primo </a:t>
            </a:r>
            <a:r>
              <a:rPr sz="1200" spc="-5" dirty="0">
                <a:latin typeface="Times New Roman"/>
                <a:cs typeface="Times New Roman"/>
              </a:rPr>
              <a:t>Padre </a:t>
            </a:r>
            <a:r>
              <a:rPr sz="1200" dirty="0">
                <a:latin typeface="Times New Roman"/>
                <a:cs typeface="Times New Roman"/>
              </a:rPr>
              <a:t>è infinito nei suoi piani </a:t>
            </a:r>
            <a:r>
              <a:rPr sz="1200" spc="-5" dirty="0">
                <a:latin typeface="Times New Roman"/>
                <a:cs typeface="Times New Roman"/>
              </a:rPr>
              <a:t>ed eterno </a:t>
            </a:r>
            <a:r>
              <a:rPr sz="1200" dirty="0">
                <a:latin typeface="Times New Roman"/>
                <a:cs typeface="Times New Roman"/>
              </a:rPr>
              <a:t>nei suoi </a:t>
            </a:r>
            <a:r>
              <a:rPr sz="1200" spc="-5" dirty="0">
                <a:latin typeface="Times New Roman"/>
                <a:cs typeface="Times New Roman"/>
              </a:rPr>
              <a:t>propositi,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intrinsecamente </a:t>
            </a:r>
            <a:r>
              <a:rPr sz="1200" dirty="0">
                <a:latin typeface="Times New Roman"/>
                <a:cs typeface="Times New Roman"/>
              </a:rPr>
              <a:t>impossibile </a:t>
            </a:r>
            <a:r>
              <a:rPr sz="1200" spc="-5" dirty="0">
                <a:latin typeface="Times New Roman"/>
                <a:cs typeface="Times New Roman"/>
              </a:rPr>
              <a:t>per qualsiasi  essere </a:t>
            </a:r>
            <a:r>
              <a:rPr sz="1200" dirty="0">
                <a:latin typeface="Times New Roman"/>
                <a:cs typeface="Times New Roman"/>
              </a:rPr>
              <a:t>finito </a:t>
            </a:r>
            <a:r>
              <a:rPr sz="1200" spc="-5" dirty="0">
                <a:latin typeface="Times New Roman"/>
                <a:cs typeface="Times New Roman"/>
              </a:rPr>
              <a:t>afferrare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comprendere questi </a:t>
            </a:r>
            <a:r>
              <a:rPr sz="1200" dirty="0">
                <a:latin typeface="Times New Roman"/>
                <a:cs typeface="Times New Roman"/>
              </a:rPr>
              <a:t>piani e </a:t>
            </a:r>
            <a:r>
              <a:rPr sz="1200" spc="-5" dirty="0">
                <a:latin typeface="Times New Roman"/>
                <a:cs typeface="Times New Roman"/>
              </a:rPr>
              <a:t>disegni </a:t>
            </a:r>
            <a:r>
              <a:rPr sz="1200" dirty="0">
                <a:latin typeface="Times New Roman"/>
                <a:cs typeface="Times New Roman"/>
              </a:rPr>
              <a:t>divini </a:t>
            </a:r>
            <a:r>
              <a:rPr sz="1200" spc="-5" dirty="0">
                <a:latin typeface="Times New Roman"/>
                <a:cs typeface="Times New Roman"/>
              </a:rPr>
              <a:t>nella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pienezza. L’uomo </a:t>
            </a:r>
            <a:r>
              <a:rPr sz="1200" dirty="0">
                <a:latin typeface="Times New Roman"/>
                <a:cs typeface="Times New Roman"/>
              </a:rPr>
              <a:t>mortale può </a:t>
            </a:r>
            <a:r>
              <a:rPr sz="1200" spc="-5" dirty="0">
                <a:latin typeface="Times New Roman"/>
                <a:cs typeface="Times New Roman"/>
              </a:rPr>
              <a:t>intravedere </a:t>
            </a:r>
            <a:r>
              <a:rPr sz="1200" dirty="0">
                <a:latin typeface="Times New Roman"/>
                <a:cs typeface="Times New Roman"/>
              </a:rPr>
              <a:t>i propositi  </a:t>
            </a:r>
            <a:r>
              <a:rPr sz="1200" spc="-5" dirty="0">
                <a:latin typeface="Times New Roman"/>
                <a:cs typeface="Times New Roman"/>
              </a:rPr>
              <a:t>del Padre </a:t>
            </a:r>
            <a:r>
              <a:rPr sz="1200" dirty="0">
                <a:latin typeface="Times New Roman"/>
                <a:cs typeface="Times New Roman"/>
              </a:rPr>
              <a:t>solo di tanto in </a:t>
            </a:r>
            <a:r>
              <a:rPr sz="1200" spc="-5" dirty="0">
                <a:latin typeface="Times New Roman"/>
                <a:cs typeface="Times New Roman"/>
              </a:rPr>
              <a:t>tanto, </a:t>
            </a:r>
            <a:r>
              <a:rPr sz="1200" dirty="0">
                <a:latin typeface="Times New Roman"/>
                <a:cs typeface="Times New Roman"/>
              </a:rPr>
              <a:t>qua e là, </a:t>
            </a:r>
            <a:r>
              <a:rPr sz="1200" spc="-5" dirty="0">
                <a:latin typeface="Times New Roman"/>
                <a:cs typeface="Times New Roman"/>
              </a:rPr>
              <a:t>nella </a:t>
            </a:r>
            <a:r>
              <a:rPr sz="1200" dirty="0">
                <a:latin typeface="Times New Roman"/>
                <a:cs typeface="Times New Roman"/>
              </a:rPr>
              <a:t>misura in cui </a:t>
            </a:r>
            <a:r>
              <a:rPr sz="1200" spc="-5" dirty="0">
                <a:latin typeface="Times New Roman"/>
                <a:cs typeface="Times New Roman"/>
              </a:rPr>
              <a:t>sono rivelati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rapporto all’esecuzione del piano d’ascensione </a:t>
            </a:r>
            <a:r>
              <a:rPr sz="1200" dirty="0">
                <a:latin typeface="Times New Roman"/>
                <a:cs typeface="Times New Roman"/>
              </a:rPr>
              <a:t>delle  </a:t>
            </a:r>
            <a:r>
              <a:rPr sz="1200" spc="-5" dirty="0">
                <a:latin typeface="Times New Roman"/>
                <a:cs typeface="Times New Roman"/>
              </a:rPr>
              <a:t>creature sui suoi livelli successivi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progressione </a:t>
            </a:r>
            <a:r>
              <a:rPr sz="1200" dirty="0">
                <a:latin typeface="Times New Roman"/>
                <a:cs typeface="Times New Roman"/>
              </a:rPr>
              <a:t>nell’Universo. Sebbene l’uomo non </a:t>
            </a:r>
            <a:r>
              <a:rPr sz="1200" spc="-5" dirty="0">
                <a:latin typeface="Times New Roman"/>
                <a:cs typeface="Times New Roman"/>
              </a:rPr>
              <a:t>riesca ad inglobare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significato </a:t>
            </a:r>
            <a:r>
              <a:rPr sz="1200" dirty="0">
                <a:latin typeface="Times New Roman"/>
                <a:cs typeface="Times New Roman"/>
              </a:rPr>
              <a:t>dell’infinità,  </a:t>
            </a:r>
            <a:r>
              <a:rPr sz="1200" spc="-5" dirty="0">
                <a:latin typeface="Times New Roman"/>
                <a:cs typeface="Times New Roman"/>
              </a:rPr>
              <a:t>con assoluta certezza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Padre </a:t>
            </a:r>
            <a:r>
              <a:rPr sz="1200" dirty="0">
                <a:latin typeface="Times New Roman"/>
                <a:cs typeface="Times New Roman"/>
              </a:rPr>
              <a:t>infinito comprende </a:t>
            </a:r>
            <a:r>
              <a:rPr sz="1200" spc="-5" dirty="0">
                <a:latin typeface="Times New Roman"/>
                <a:cs typeface="Times New Roman"/>
              </a:rPr>
              <a:t>pienamente ed avvolge amorevolmente l’intera </a:t>
            </a:r>
            <a:r>
              <a:rPr sz="1200" dirty="0">
                <a:latin typeface="Times New Roman"/>
                <a:cs typeface="Times New Roman"/>
              </a:rPr>
              <a:t>finità di tutti i </a:t>
            </a:r>
            <a:r>
              <a:rPr sz="1200" spc="-10" dirty="0">
                <a:latin typeface="Times New Roman"/>
                <a:cs typeface="Times New Roman"/>
              </a:rPr>
              <a:t>suoi </a:t>
            </a:r>
            <a:r>
              <a:rPr sz="1200" spc="-5" dirty="0">
                <a:latin typeface="Times New Roman"/>
                <a:cs typeface="Times New Roman"/>
              </a:rPr>
              <a:t>figli </a:t>
            </a:r>
            <a:r>
              <a:rPr sz="1200" spc="15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gli  Universi.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61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610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59750" cy="3896360"/>
          </a:xfrm>
          <a:prstGeom prst="rect">
            <a:avLst/>
          </a:prstGeom>
        </p:spPr>
        <p:txBody>
          <a:bodyPr vert="horz" wrap="square" lIns="0" tIns="20320" rIns="0" bIns="0" rtlCol="0">
            <a:spAutoFit/>
          </a:bodyPr>
          <a:lstStyle/>
          <a:p>
            <a:pPr marL="76200" marR="90805">
              <a:lnSpc>
                <a:spcPct val="95800"/>
              </a:lnSpc>
              <a:spcBef>
                <a:spcPts val="16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(341.5) 30:4.15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corpo </a:t>
            </a:r>
            <a:r>
              <a:rPr sz="1200" dirty="0">
                <a:latin typeface="Times New Roman"/>
                <a:cs typeface="Times New Roman"/>
              </a:rPr>
              <a:t>fisico di </a:t>
            </a:r>
            <a:r>
              <a:rPr sz="1200" spc="-5" dirty="0">
                <a:latin typeface="Times New Roman"/>
                <a:cs typeface="Times New Roman"/>
              </a:rPr>
              <a:t>carne </a:t>
            </a:r>
            <a:r>
              <a:rPr sz="1200" dirty="0">
                <a:latin typeface="Times New Roman"/>
                <a:cs typeface="Times New Roman"/>
              </a:rPr>
              <a:t>mortale non </a:t>
            </a:r>
            <a:r>
              <a:rPr sz="1200" spc="-5" dirty="0">
                <a:latin typeface="Times New Roman"/>
                <a:cs typeface="Times New Roman"/>
              </a:rPr>
              <a:t>fa parte della ricostituzione del sopravvivente addormentato;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corpo </a:t>
            </a:r>
            <a:r>
              <a:rPr sz="1200" dirty="0">
                <a:latin typeface="Times New Roman"/>
                <a:cs typeface="Times New Roman"/>
              </a:rPr>
              <a:t>fisico è  </a:t>
            </a:r>
            <a:r>
              <a:rPr sz="1200" spc="-5" dirty="0">
                <a:latin typeface="Times New Roman"/>
                <a:cs typeface="Times New Roman"/>
              </a:rPr>
              <a:t>ritornato </a:t>
            </a:r>
            <a:r>
              <a:rPr sz="1200" dirty="0">
                <a:latin typeface="Times New Roman"/>
                <a:cs typeface="Times New Roman"/>
              </a:rPr>
              <a:t>alla </a:t>
            </a:r>
            <a:r>
              <a:rPr sz="1200" spc="-5" dirty="0">
                <a:latin typeface="Times New Roman"/>
                <a:cs typeface="Times New Roman"/>
              </a:rPr>
              <a:t>polvere.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serafino incaricato </a:t>
            </a:r>
            <a:r>
              <a:rPr sz="1200" dirty="0">
                <a:latin typeface="Times New Roman"/>
                <a:cs typeface="Times New Roman"/>
              </a:rPr>
              <a:t>patrocina il nuovo </a:t>
            </a:r>
            <a:r>
              <a:rPr sz="1200" spc="-5" dirty="0">
                <a:latin typeface="Times New Roman"/>
                <a:cs typeface="Times New Roman"/>
              </a:rPr>
              <a:t>corpo,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forma morontiale, come </a:t>
            </a:r>
            <a:r>
              <a:rPr sz="1200" dirty="0">
                <a:latin typeface="Times New Roman"/>
                <a:cs typeface="Times New Roman"/>
              </a:rPr>
              <a:t>nuovo </a:t>
            </a:r>
            <a:r>
              <a:rPr sz="1200" spc="-5" dirty="0">
                <a:latin typeface="Times New Roman"/>
                <a:cs typeface="Times New Roman"/>
              </a:rPr>
              <a:t>veicolo </a:t>
            </a:r>
            <a:r>
              <a:rPr sz="1200" dirty="0">
                <a:latin typeface="Times New Roman"/>
                <a:cs typeface="Times New Roman"/>
              </a:rPr>
              <a:t>di vita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l’anima  </a:t>
            </a:r>
            <a:r>
              <a:rPr sz="1200" spc="-5" dirty="0">
                <a:latin typeface="Times New Roman"/>
                <a:cs typeface="Times New Roman"/>
              </a:rPr>
              <a:t>immortale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dimora </a:t>
            </a:r>
            <a:r>
              <a:rPr sz="1200" spc="-5" dirty="0">
                <a:latin typeface="Times New Roman"/>
                <a:cs typeface="Times New Roman"/>
              </a:rPr>
              <a:t>dell’Aggiustatore che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tornato. L’Aggiustatore </a:t>
            </a:r>
            <a:r>
              <a:rPr sz="1200" dirty="0">
                <a:latin typeface="Times New Roman"/>
                <a:cs typeface="Times New Roman"/>
              </a:rPr>
              <a:t>è il </a:t>
            </a:r>
            <a:r>
              <a:rPr sz="1200" spc="-5" dirty="0">
                <a:latin typeface="Times New Roman"/>
                <a:cs typeface="Times New Roman"/>
              </a:rPr>
              <a:t>custode della trascrizione spirituale della </a:t>
            </a:r>
            <a:r>
              <a:rPr sz="1200" dirty="0">
                <a:latin typeface="Times New Roman"/>
                <a:cs typeface="Times New Roman"/>
              </a:rPr>
              <a:t>mente </a:t>
            </a:r>
            <a:r>
              <a:rPr sz="1200" spc="-5" dirty="0">
                <a:latin typeface="Times New Roman"/>
                <a:cs typeface="Times New Roman"/>
              </a:rPr>
              <a:t>del  sopravvivente </a:t>
            </a:r>
            <a:r>
              <a:rPr sz="1200" dirty="0">
                <a:latin typeface="Times New Roman"/>
                <a:cs typeface="Times New Roman"/>
              </a:rPr>
              <a:t>addormentato.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serafino </a:t>
            </a:r>
            <a:r>
              <a:rPr sz="1200" spc="-5" dirty="0">
                <a:latin typeface="Times New Roman"/>
                <a:cs typeface="Times New Roman"/>
              </a:rPr>
              <a:t>assegnato </a:t>
            </a:r>
            <a:r>
              <a:rPr sz="1200" dirty="0">
                <a:latin typeface="Times New Roman"/>
                <a:cs typeface="Times New Roman"/>
              </a:rPr>
              <a:t>mantiene </a:t>
            </a:r>
            <a:r>
              <a:rPr sz="1200" spc="-5" dirty="0">
                <a:latin typeface="Times New Roman"/>
                <a:cs typeface="Times New Roman"/>
              </a:rPr>
              <a:t>l’identità sopravvivente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l’anima immortale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nello stato </a:t>
            </a:r>
            <a:r>
              <a:rPr sz="1200" dirty="0">
                <a:latin typeface="Times New Roman"/>
                <a:cs typeface="Times New Roman"/>
              </a:rPr>
              <a:t>in cui si è  </a:t>
            </a:r>
            <a:r>
              <a:rPr sz="1200" spc="-5" dirty="0">
                <a:latin typeface="Times New Roman"/>
                <a:cs typeface="Times New Roman"/>
              </a:rPr>
              <a:t>evoluta.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quando questi due, l’Aggiustatore 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serafino, riuniscono </a:t>
            </a:r>
            <a:r>
              <a:rPr sz="1200" dirty="0">
                <a:latin typeface="Times New Roman"/>
                <a:cs typeface="Times New Roman"/>
              </a:rPr>
              <a:t>quanto </a:t>
            </a:r>
            <a:r>
              <a:rPr sz="1200" spc="-5" dirty="0">
                <a:latin typeface="Times New Roman"/>
                <a:cs typeface="Times New Roman"/>
              </a:rPr>
              <a:t>affidato loro della </a:t>
            </a:r>
            <a:r>
              <a:rPr sz="1200" dirty="0">
                <a:latin typeface="Times New Roman"/>
                <a:cs typeface="Times New Roman"/>
              </a:rPr>
              <a:t>personalità, il nuovo individuo  </a:t>
            </a:r>
            <a:r>
              <a:rPr sz="1200" spc="-5" dirty="0">
                <a:latin typeface="Times New Roman"/>
                <a:cs typeface="Times New Roman"/>
              </a:rPr>
              <a:t>costituisce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risurrezione della vecchia personalità,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sopravvivenza dell’identità morontiale </a:t>
            </a:r>
            <a:r>
              <a:rPr sz="1200" dirty="0">
                <a:latin typeface="Times New Roman"/>
                <a:cs typeface="Times New Roman"/>
              </a:rPr>
              <a:t>in evoluzione dell’anima. </a:t>
            </a:r>
            <a:r>
              <a:rPr sz="1200" spc="-5" dirty="0">
                <a:latin typeface="Times New Roman"/>
                <a:cs typeface="Times New Roman"/>
              </a:rPr>
              <a:t>Una </a:t>
            </a:r>
            <a:r>
              <a:rPr sz="1200" dirty="0">
                <a:latin typeface="Times New Roman"/>
                <a:cs typeface="Times New Roman"/>
              </a:rPr>
              <a:t>tale  </a:t>
            </a:r>
            <a:r>
              <a:rPr sz="1200" spc="-5" dirty="0">
                <a:latin typeface="Times New Roman"/>
                <a:cs typeface="Times New Roman"/>
              </a:rPr>
              <a:t>riassociazione </a:t>
            </a:r>
            <a:r>
              <a:rPr sz="1200" dirty="0">
                <a:latin typeface="Times New Roman"/>
                <a:cs typeface="Times New Roman"/>
              </a:rPr>
              <a:t>di un’anima e di un </a:t>
            </a:r>
            <a:r>
              <a:rPr sz="1200" spc="-5" dirty="0">
                <a:latin typeface="Times New Roman"/>
                <a:cs typeface="Times New Roman"/>
              </a:rPr>
              <a:t>Aggiustatore </a:t>
            </a:r>
            <a:r>
              <a:rPr sz="1200" dirty="0">
                <a:latin typeface="Times New Roman"/>
                <a:cs typeface="Times New Roman"/>
              </a:rPr>
              <a:t>è a </a:t>
            </a:r>
            <a:r>
              <a:rPr sz="1200" spc="-5" dirty="0">
                <a:latin typeface="Times New Roman"/>
                <a:cs typeface="Times New Roman"/>
              </a:rPr>
              <a:t>giusto </a:t>
            </a:r>
            <a:r>
              <a:rPr sz="1200" dirty="0">
                <a:latin typeface="Times New Roman"/>
                <a:cs typeface="Times New Roman"/>
              </a:rPr>
              <a:t>titolo </a:t>
            </a:r>
            <a:r>
              <a:rPr sz="1200" spc="-5" dirty="0">
                <a:latin typeface="Times New Roman"/>
                <a:cs typeface="Times New Roman"/>
              </a:rPr>
              <a:t>chiamata risurrezione,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riunificazione dei fattori </a:t>
            </a:r>
            <a:r>
              <a:rPr sz="1200" dirty="0">
                <a:latin typeface="Times New Roman"/>
                <a:cs typeface="Times New Roman"/>
              </a:rPr>
              <a:t>della  </a:t>
            </a:r>
            <a:r>
              <a:rPr sz="1200" spc="-5" dirty="0">
                <a:latin typeface="Times New Roman"/>
                <a:cs typeface="Times New Roman"/>
              </a:rPr>
              <a:t>personalità;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anche </a:t>
            </a:r>
            <a:r>
              <a:rPr sz="1200" dirty="0">
                <a:latin typeface="Times New Roman"/>
                <a:cs typeface="Times New Roman"/>
              </a:rPr>
              <a:t>questo non </a:t>
            </a:r>
            <a:r>
              <a:rPr sz="1200" spc="-5" dirty="0">
                <a:latin typeface="Times New Roman"/>
                <a:cs typeface="Times New Roman"/>
              </a:rPr>
              <a:t>spiega interamente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riapparizione della </a:t>
            </a:r>
            <a:r>
              <a:rPr sz="1200" i="1" spc="-5" dirty="0">
                <a:latin typeface="Times New Roman"/>
                <a:cs typeface="Times New Roman"/>
              </a:rPr>
              <a:t>personalità </a:t>
            </a:r>
            <a:r>
              <a:rPr sz="1200" spc="-5" dirty="0">
                <a:latin typeface="Times New Roman"/>
                <a:cs typeface="Times New Roman"/>
              </a:rPr>
              <a:t>sopravvivente. Anche </a:t>
            </a:r>
            <a:r>
              <a:rPr sz="1200" dirty="0">
                <a:latin typeface="Times New Roman"/>
                <a:cs typeface="Times New Roman"/>
              </a:rPr>
              <a:t>se voi probabilmente  non </a:t>
            </a:r>
            <a:r>
              <a:rPr sz="1200" spc="-5" dirty="0">
                <a:latin typeface="Times New Roman"/>
                <a:cs typeface="Times New Roman"/>
              </a:rPr>
              <a:t>comprenderete mai </a:t>
            </a:r>
            <a:r>
              <a:rPr sz="1200" spc="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fatto </a:t>
            </a:r>
            <a:r>
              <a:rPr sz="1200" dirty="0">
                <a:latin typeface="Times New Roman"/>
                <a:cs typeface="Times New Roman"/>
              </a:rPr>
              <a:t>di una </a:t>
            </a:r>
            <a:r>
              <a:rPr sz="1200" spc="-5" dirty="0">
                <a:latin typeface="Times New Roman"/>
                <a:cs typeface="Times New Roman"/>
              </a:rPr>
              <a:t>tale operazione inspiegabile, </a:t>
            </a:r>
            <a:r>
              <a:rPr sz="1200" dirty="0">
                <a:latin typeface="Times New Roman"/>
                <a:cs typeface="Times New Roman"/>
              </a:rPr>
              <a:t>ne </a:t>
            </a:r>
            <a:r>
              <a:rPr sz="1200" spc="-5" dirty="0">
                <a:latin typeface="Times New Roman"/>
                <a:cs typeface="Times New Roman"/>
              </a:rPr>
              <a:t>conoscerete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giorno </a:t>
            </a:r>
            <a:r>
              <a:rPr sz="1200" dirty="0">
                <a:latin typeface="Times New Roman"/>
                <a:cs typeface="Times New Roman"/>
              </a:rPr>
              <a:t>la verità </a:t>
            </a:r>
            <a:r>
              <a:rPr sz="1200" spc="-5" dirty="0">
                <a:latin typeface="Times New Roman"/>
                <a:cs typeface="Times New Roman"/>
              </a:rPr>
              <a:t>per esperienza se non  respingerete </a:t>
            </a:r>
            <a:r>
              <a:rPr sz="1200" dirty="0">
                <a:latin typeface="Times New Roman"/>
                <a:cs typeface="Times New Roman"/>
              </a:rPr>
              <a:t>il piano di </a:t>
            </a:r>
            <a:r>
              <a:rPr sz="1200" spc="-5" dirty="0">
                <a:latin typeface="Times New Roman"/>
                <a:cs typeface="Times New Roman"/>
              </a:rPr>
              <a:t>sopravvivenza dei</a:t>
            </a:r>
            <a:r>
              <a:rPr sz="1200" dirty="0">
                <a:latin typeface="Times New Roman"/>
                <a:cs typeface="Times New Roman"/>
              </a:rPr>
              <a:t> mortali.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50">
              <a:latin typeface="Times New Roman"/>
              <a:cs typeface="Times New Roman"/>
            </a:endParaRPr>
          </a:p>
          <a:p>
            <a:pPr marL="76200" marR="11112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(341.6) 30:4.16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piano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permanenza </a:t>
            </a:r>
            <a:r>
              <a:rPr sz="1200" dirty="0">
                <a:latin typeface="Times New Roman"/>
                <a:cs typeface="Times New Roman"/>
              </a:rPr>
              <a:t>iniziale </a:t>
            </a:r>
            <a:r>
              <a:rPr sz="1200" spc="-5" dirty="0">
                <a:latin typeface="Times New Roman"/>
                <a:cs typeface="Times New Roman"/>
              </a:rPr>
              <a:t>dei mortali sui </a:t>
            </a:r>
            <a:r>
              <a:rPr sz="1200" dirty="0">
                <a:latin typeface="Times New Roman"/>
                <a:cs typeface="Times New Roman"/>
              </a:rPr>
              <a:t>sette mondi </a:t>
            </a:r>
            <a:r>
              <a:rPr sz="1200" spc="-5" dirty="0">
                <a:latin typeface="Times New Roman"/>
                <a:cs typeface="Times New Roman"/>
              </a:rPr>
              <a:t>d’istruzione progressiva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pressoché universale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Orvonton. 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ogni sistema </a:t>
            </a:r>
            <a:r>
              <a:rPr sz="1200" dirty="0">
                <a:latin typeface="Times New Roman"/>
                <a:cs typeface="Times New Roman"/>
              </a:rPr>
              <a:t>locale di </a:t>
            </a:r>
            <a:r>
              <a:rPr sz="1200" spc="-5" dirty="0">
                <a:latin typeface="Times New Roman"/>
                <a:cs typeface="Times New Roman"/>
              </a:rPr>
              <a:t>circa </a:t>
            </a:r>
            <a:r>
              <a:rPr sz="1200" dirty="0">
                <a:latin typeface="Times New Roman"/>
                <a:cs typeface="Times New Roman"/>
              </a:rPr>
              <a:t>mille </a:t>
            </a:r>
            <a:r>
              <a:rPr sz="1200" spc="-5" dirty="0">
                <a:latin typeface="Times New Roman"/>
                <a:cs typeface="Times New Roman"/>
              </a:rPr>
              <a:t>pianeti abitati </a:t>
            </a:r>
            <a:r>
              <a:rPr sz="1200" dirty="0">
                <a:latin typeface="Times New Roman"/>
                <a:cs typeface="Times New Roman"/>
              </a:rPr>
              <a:t>vi sono sette mondi delle </a:t>
            </a:r>
            <a:r>
              <a:rPr sz="1200" spc="-5" dirty="0">
                <a:latin typeface="Times New Roman"/>
                <a:cs typeface="Times New Roman"/>
              </a:rPr>
              <a:t>dimore, generalmente </a:t>
            </a:r>
            <a:r>
              <a:rPr sz="1200" dirty="0">
                <a:latin typeface="Times New Roman"/>
                <a:cs typeface="Times New Roman"/>
              </a:rPr>
              <a:t>satelliti o </a:t>
            </a:r>
            <a:r>
              <a:rPr sz="1200" spc="-5" dirty="0">
                <a:latin typeface="Times New Roman"/>
                <a:cs typeface="Times New Roman"/>
              </a:rPr>
              <a:t>subsatelliti della  capitale del sistema. Essi </a:t>
            </a:r>
            <a:r>
              <a:rPr sz="1200" dirty="0">
                <a:latin typeface="Times New Roman"/>
                <a:cs typeface="Times New Roman"/>
              </a:rPr>
              <a:t>sono i mondi </a:t>
            </a:r>
            <a:r>
              <a:rPr sz="1200" spc="-5" dirty="0">
                <a:latin typeface="Times New Roman"/>
                <a:cs typeface="Times New Roman"/>
              </a:rPr>
              <a:t>nei </a:t>
            </a:r>
            <a:r>
              <a:rPr sz="1200" dirty="0">
                <a:latin typeface="Times New Roman"/>
                <a:cs typeface="Times New Roman"/>
              </a:rPr>
              <a:t>quali </a:t>
            </a:r>
            <a:r>
              <a:rPr sz="1200" spc="-5" dirty="0">
                <a:latin typeface="Times New Roman"/>
                <a:cs typeface="Times New Roman"/>
              </a:rPr>
              <a:t>viene accolta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maggior </a:t>
            </a:r>
            <a:r>
              <a:rPr sz="1200" dirty="0">
                <a:latin typeface="Times New Roman"/>
                <a:cs typeface="Times New Roman"/>
              </a:rPr>
              <a:t>parte </a:t>
            </a:r>
            <a:r>
              <a:rPr sz="1200" spc="-5" dirty="0">
                <a:latin typeface="Times New Roman"/>
                <a:cs typeface="Times New Roman"/>
              </a:rPr>
              <a:t>dei mortali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ascendenti.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84455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(341.7) 30:4.17 </a:t>
            </a:r>
            <a:r>
              <a:rPr sz="1200" dirty="0">
                <a:latin typeface="Times New Roman"/>
                <a:cs typeface="Times New Roman"/>
              </a:rPr>
              <a:t>Tutti i mondi d’istruzione in </a:t>
            </a:r>
            <a:r>
              <a:rPr sz="1200" spc="-5" dirty="0">
                <a:latin typeface="Times New Roman"/>
                <a:cs typeface="Times New Roman"/>
              </a:rPr>
              <a:t>cui risiedono dei mortali sono </a:t>
            </a:r>
            <a:r>
              <a:rPr sz="1200" dirty="0">
                <a:latin typeface="Times New Roman"/>
                <a:cs typeface="Times New Roman"/>
              </a:rPr>
              <a:t>talvolta </a:t>
            </a:r>
            <a:r>
              <a:rPr sz="1200" spc="-5" dirty="0">
                <a:latin typeface="Times New Roman"/>
                <a:cs typeface="Times New Roman"/>
              </a:rPr>
              <a:t>chiamati “dimore” universali,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fu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queste sfere </a:t>
            </a:r>
            <a:r>
              <a:rPr sz="1200" dirty="0">
                <a:latin typeface="Times New Roman"/>
                <a:cs typeface="Times New Roman"/>
              </a:rPr>
              <a:t>che 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alluse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disse: </a:t>
            </a:r>
            <a:r>
              <a:rPr sz="1200" spc="-5" dirty="0">
                <a:latin typeface="Times New Roman"/>
                <a:cs typeface="Times New Roman"/>
              </a:rPr>
              <a:t>“Nella casa </a:t>
            </a:r>
            <a:r>
              <a:rPr sz="1200" dirty="0">
                <a:latin typeface="Times New Roman"/>
                <a:cs typeface="Times New Roman"/>
              </a:rPr>
              <a:t>di mio Padre vi </a:t>
            </a:r>
            <a:r>
              <a:rPr sz="1200" spc="-5" dirty="0">
                <a:latin typeface="Times New Roman"/>
                <a:cs typeface="Times New Roman"/>
              </a:rPr>
              <a:t>sono </a:t>
            </a:r>
            <a:r>
              <a:rPr sz="1200" dirty="0">
                <a:latin typeface="Times New Roman"/>
                <a:cs typeface="Times New Roman"/>
              </a:rPr>
              <a:t>molte dimore.” A </a:t>
            </a:r>
            <a:r>
              <a:rPr sz="1200" spc="-5" dirty="0">
                <a:latin typeface="Times New Roman"/>
                <a:cs typeface="Times New Roman"/>
              </a:rPr>
              <a:t>partire </a:t>
            </a:r>
            <a:r>
              <a:rPr sz="1200" spc="5" dirty="0">
                <a:latin typeface="Times New Roman"/>
                <a:cs typeface="Times New Roman"/>
              </a:rPr>
              <a:t>da </a:t>
            </a:r>
            <a:r>
              <a:rPr sz="1200" dirty="0">
                <a:latin typeface="Times New Roman"/>
                <a:cs typeface="Times New Roman"/>
              </a:rPr>
              <a:t>là, in un dato </a:t>
            </a:r>
            <a:r>
              <a:rPr sz="1200" spc="-5" dirty="0">
                <a:latin typeface="Times New Roman"/>
                <a:cs typeface="Times New Roman"/>
              </a:rPr>
              <a:t>gruppo </a:t>
            </a:r>
            <a:r>
              <a:rPr sz="1200" dirty="0">
                <a:latin typeface="Times New Roman"/>
                <a:cs typeface="Times New Roman"/>
              </a:rPr>
              <a:t>di sfere </a:t>
            </a:r>
            <a:r>
              <a:rPr sz="1200" spc="-5" dirty="0">
                <a:latin typeface="Times New Roman"/>
                <a:cs typeface="Times New Roman"/>
              </a:rPr>
              <a:t>simili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ai</a:t>
            </a:r>
            <a:endParaRPr sz="1200">
              <a:latin typeface="Times New Roman"/>
              <a:cs typeface="Times New Roman"/>
            </a:endParaRPr>
          </a:p>
          <a:p>
            <a:pPr marL="76200" marR="354330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mondi </a:t>
            </a:r>
            <a:r>
              <a:rPr sz="1200" spc="-5" dirty="0">
                <a:latin typeface="Times New Roman"/>
                <a:cs typeface="Times New Roman"/>
              </a:rPr>
              <a:t>delle dimore, gli ascendenti progrediranno </a:t>
            </a:r>
            <a:r>
              <a:rPr sz="1200" dirty="0">
                <a:latin typeface="Times New Roman"/>
                <a:cs typeface="Times New Roman"/>
              </a:rPr>
              <a:t>individualmente da una </a:t>
            </a:r>
            <a:r>
              <a:rPr sz="1200" spc="-5" dirty="0">
                <a:latin typeface="Times New Roman"/>
                <a:cs typeface="Times New Roman"/>
              </a:rPr>
              <a:t>sfera ad </a:t>
            </a:r>
            <a:r>
              <a:rPr sz="1200" dirty="0">
                <a:latin typeface="Times New Roman"/>
                <a:cs typeface="Times New Roman"/>
              </a:rPr>
              <a:t>un’altra e da una </a:t>
            </a:r>
            <a:r>
              <a:rPr sz="1200" spc="-5" dirty="0">
                <a:latin typeface="Times New Roman"/>
                <a:cs typeface="Times New Roman"/>
              </a:rPr>
              <a:t>fase </a:t>
            </a:r>
            <a:r>
              <a:rPr sz="1200" dirty="0">
                <a:latin typeface="Times New Roman"/>
                <a:cs typeface="Times New Roman"/>
              </a:rPr>
              <a:t>di vita </a:t>
            </a:r>
            <a:r>
              <a:rPr sz="1200" spc="-5" dirty="0">
                <a:latin typeface="Times New Roman"/>
                <a:cs typeface="Times New Roman"/>
              </a:rPr>
              <a:t>ad un’altra, </a:t>
            </a:r>
            <a:r>
              <a:rPr sz="1200" spc="5" dirty="0">
                <a:latin typeface="Times New Roman"/>
                <a:cs typeface="Times New Roman"/>
              </a:rPr>
              <a:t>ma  </a:t>
            </a:r>
            <a:r>
              <a:rPr sz="1200" spc="-5" dirty="0">
                <a:latin typeface="Times New Roman"/>
                <a:cs typeface="Times New Roman"/>
              </a:rPr>
              <a:t>avanzeranno </a:t>
            </a:r>
            <a:r>
              <a:rPr sz="1200" dirty="0">
                <a:latin typeface="Times New Roman"/>
                <a:cs typeface="Times New Roman"/>
              </a:rPr>
              <a:t>sempre da </a:t>
            </a:r>
            <a:r>
              <a:rPr sz="1200" spc="5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livello </a:t>
            </a:r>
            <a:r>
              <a:rPr sz="1200" dirty="0">
                <a:latin typeface="Times New Roman"/>
                <a:cs typeface="Times New Roman"/>
              </a:rPr>
              <a:t>di studio </a:t>
            </a:r>
            <a:r>
              <a:rPr sz="1200" spc="-5" dirty="0">
                <a:latin typeface="Times New Roman"/>
                <a:cs typeface="Times New Roman"/>
              </a:rPr>
              <a:t>dell’Universo ad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altro raggruppati </a:t>
            </a:r>
            <a:r>
              <a:rPr sz="1200" dirty="0">
                <a:latin typeface="Times New Roman"/>
                <a:cs typeface="Times New Roman"/>
              </a:rPr>
              <a:t>in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classi.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ts val="141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(342.1) 30:4.18 </a:t>
            </a:r>
            <a:r>
              <a:rPr sz="1200" dirty="0">
                <a:latin typeface="Times New Roman"/>
                <a:cs typeface="Times New Roman"/>
              </a:rPr>
              <a:t>4. </a:t>
            </a:r>
            <a:r>
              <a:rPr sz="1200" i="1" spc="-5" dirty="0">
                <a:latin typeface="Times New Roman"/>
                <a:cs typeface="Times New Roman"/>
              </a:rPr>
              <a:t>Progressori </a:t>
            </a:r>
            <a:r>
              <a:rPr sz="1200" i="1" dirty="0">
                <a:latin typeface="Times New Roman"/>
                <a:cs typeface="Times New Roman"/>
              </a:rPr>
              <a:t>Morontiali. </a:t>
            </a:r>
            <a:r>
              <a:rPr sz="1200" spc="-5" dirty="0">
                <a:latin typeface="Times New Roman"/>
                <a:cs typeface="Times New Roman"/>
              </a:rPr>
              <a:t>Dai </a:t>
            </a:r>
            <a:r>
              <a:rPr sz="1200" dirty="0">
                <a:latin typeface="Times New Roman"/>
                <a:cs typeface="Times New Roman"/>
              </a:rPr>
              <a:t>mondi </a:t>
            </a:r>
            <a:r>
              <a:rPr sz="1200" spc="-5" dirty="0">
                <a:latin typeface="Times New Roman"/>
                <a:cs typeface="Times New Roman"/>
              </a:rPr>
              <a:t>delle dimore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avanti, attraverso </a:t>
            </a:r>
            <a:r>
              <a:rPr sz="1200" dirty="0">
                <a:latin typeface="Times New Roman"/>
                <a:cs typeface="Times New Roman"/>
              </a:rPr>
              <a:t>le sfere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sistema, </a:t>
            </a:r>
            <a:r>
              <a:rPr sz="1200" spc="-5" dirty="0">
                <a:latin typeface="Times New Roman"/>
                <a:cs typeface="Times New Roman"/>
              </a:rPr>
              <a:t>della costellazione</a:t>
            </a:r>
            <a:r>
              <a:rPr sz="1200" spc="-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410"/>
              </a:lnSpc>
            </a:pPr>
            <a:r>
              <a:rPr sz="1200" spc="-5" dirty="0">
                <a:latin typeface="Times New Roman"/>
                <a:cs typeface="Times New Roman"/>
              </a:rPr>
              <a:t>dell’Universo locale,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mortali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classificati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progressori </a:t>
            </a:r>
            <a:r>
              <a:rPr sz="1200" dirty="0">
                <a:latin typeface="Times New Roman"/>
                <a:cs typeface="Times New Roman"/>
              </a:rPr>
              <a:t>morontiali; </a:t>
            </a:r>
            <a:r>
              <a:rPr sz="1200" spc="-5" dirty="0">
                <a:latin typeface="Times New Roman"/>
                <a:cs typeface="Times New Roman"/>
              </a:rPr>
              <a:t>essi attraversano </a:t>
            </a:r>
            <a:r>
              <a:rPr sz="1200" dirty="0">
                <a:latin typeface="Times New Roman"/>
                <a:cs typeface="Times New Roman"/>
              </a:rPr>
              <a:t>le sfere di </a:t>
            </a:r>
            <a:r>
              <a:rPr sz="1200" spc="-5" dirty="0">
                <a:latin typeface="Times New Roman"/>
                <a:cs typeface="Times New Roman"/>
              </a:rPr>
              <a:t>transizione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dell’ascensione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61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611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181340" cy="40741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324485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mortale. Via </a:t>
            </a:r>
            <a:r>
              <a:rPr sz="1200" dirty="0">
                <a:latin typeface="Times New Roman"/>
                <a:cs typeface="Times New Roman"/>
              </a:rPr>
              <a:t>via che i </a:t>
            </a:r>
            <a:r>
              <a:rPr sz="1200" spc="-5" dirty="0">
                <a:latin typeface="Times New Roman"/>
                <a:cs typeface="Times New Roman"/>
              </a:rPr>
              <a:t>mortali ascendenti progrediscono dal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basso </a:t>
            </a:r>
            <a:r>
              <a:rPr sz="1200" dirty="0">
                <a:latin typeface="Times New Roman"/>
                <a:cs typeface="Times New Roman"/>
              </a:rPr>
              <a:t>al più </a:t>
            </a:r>
            <a:r>
              <a:rPr sz="1200" spc="-5" dirty="0">
                <a:latin typeface="Times New Roman"/>
                <a:cs typeface="Times New Roman"/>
              </a:rPr>
              <a:t>alto dei </a:t>
            </a:r>
            <a:r>
              <a:rPr sz="1200" dirty="0">
                <a:latin typeface="Times New Roman"/>
                <a:cs typeface="Times New Roman"/>
              </a:rPr>
              <a:t>mondi </a:t>
            </a:r>
            <a:r>
              <a:rPr sz="1200" spc="-5" dirty="0">
                <a:latin typeface="Times New Roman"/>
                <a:cs typeface="Times New Roman"/>
              </a:rPr>
              <a:t>morontiali, servono </a:t>
            </a:r>
            <a:r>
              <a:rPr sz="1200" dirty="0">
                <a:latin typeface="Times New Roman"/>
                <a:cs typeface="Times New Roman"/>
              </a:rPr>
              <a:t>in innumerevoli  </a:t>
            </a:r>
            <a:r>
              <a:rPr sz="1200" spc="-5" dirty="0">
                <a:latin typeface="Times New Roman"/>
                <a:cs typeface="Times New Roman"/>
              </a:rPr>
              <a:t>incarichi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associazione con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loro insegnanti ed </a:t>
            </a:r>
            <a:r>
              <a:rPr sz="1200" spc="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compagnia dei loro </a:t>
            </a:r>
            <a:r>
              <a:rPr sz="1200" dirty="0">
                <a:latin typeface="Times New Roman"/>
                <a:cs typeface="Times New Roman"/>
              </a:rPr>
              <a:t>fratelli più evoluti e più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anziani.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1747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(342.2) 30:4.19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progressione morontiale concerne l’elevazione continua dell’intelletto, dello spirito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della forma </a:t>
            </a:r>
            <a:r>
              <a:rPr sz="1200" dirty="0">
                <a:latin typeface="Times New Roman"/>
                <a:cs typeface="Times New Roman"/>
              </a:rPr>
              <a:t>della personalità. I  </a:t>
            </a:r>
            <a:r>
              <a:rPr sz="1200" spc="-5" dirty="0">
                <a:latin typeface="Times New Roman"/>
                <a:cs typeface="Times New Roman"/>
              </a:rPr>
              <a:t>sopravviventi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ancora esseri </a:t>
            </a:r>
            <a:r>
              <a:rPr sz="1200" dirty="0">
                <a:latin typeface="Times New Roman"/>
                <a:cs typeface="Times New Roman"/>
              </a:rPr>
              <a:t>con tre </a:t>
            </a:r>
            <a:r>
              <a:rPr sz="1200" spc="-5" dirty="0">
                <a:latin typeface="Times New Roman"/>
                <a:cs typeface="Times New Roman"/>
              </a:rPr>
              <a:t>nature. Durante l’intera esperienza morontiale essi sono </a:t>
            </a:r>
            <a:r>
              <a:rPr sz="1200" dirty="0">
                <a:latin typeface="Times New Roman"/>
                <a:cs typeface="Times New Roman"/>
              </a:rPr>
              <a:t>pupilli </a:t>
            </a:r>
            <a:r>
              <a:rPr sz="1200" spc="-5" dirty="0">
                <a:latin typeface="Times New Roman"/>
                <a:cs typeface="Times New Roman"/>
              </a:rPr>
              <a:t>dell’Universo locale. </a:t>
            </a:r>
            <a:r>
              <a:rPr sz="1200" spc="-10" dirty="0">
                <a:latin typeface="Times New Roman"/>
                <a:cs typeface="Times New Roman"/>
              </a:rPr>
              <a:t>Il  </a:t>
            </a:r>
            <a:r>
              <a:rPr sz="1200" spc="-5" dirty="0">
                <a:latin typeface="Times New Roman"/>
                <a:cs typeface="Times New Roman"/>
              </a:rPr>
              <a:t>regime del </a:t>
            </a:r>
            <a:r>
              <a:rPr sz="1200" dirty="0">
                <a:latin typeface="Times New Roman"/>
                <a:cs typeface="Times New Roman"/>
              </a:rPr>
              <a:t>Superuniverso non </a:t>
            </a:r>
            <a:r>
              <a:rPr sz="1200" spc="-5" dirty="0">
                <a:latin typeface="Times New Roman"/>
                <a:cs typeface="Times New Roman"/>
              </a:rPr>
              <a:t>opera </a:t>
            </a:r>
            <a:r>
              <a:rPr sz="1200" dirty="0">
                <a:latin typeface="Times New Roman"/>
                <a:cs typeface="Times New Roman"/>
              </a:rPr>
              <a:t>prima dell’inizio della </a:t>
            </a:r>
            <a:r>
              <a:rPr sz="1200" spc="-5" dirty="0">
                <a:latin typeface="Times New Roman"/>
                <a:cs typeface="Times New Roman"/>
              </a:rPr>
              <a:t>loro carriera </a:t>
            </a:r>
            <a:r>
              <a:rPr sz="1200" dirty="0">
                <a:latin typeface="Times New Roman"/>
                <a:cs typeface="Times New Roman"/>
              </a:rPr>
              <a:t>spirituale.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0795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(342.3) 30:4.20 </a:t>
            </a:r>
            <a:r>
              <a:rPr sz="1200" dirty="0">
                <a:latin typeface="Times New Roman"/>
                <a:cs typeface="Times New Roman"/>
              </a:rPr>
              <a:t>I mortali </a:t>
            </a:r>
            <a:r>
              <a:rPr sz="1200" spc="-5" dirty="0">
                <a:latin typeface="Times New Roman"/>
                <a:cs typeface="Times New Roman"/>
              </a:rPr>
              <a:t>acquisiscono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reale identità spirituale immediatamente </a:t>
            </a:r>
            <a:r>
              <a:rPr sz="1200" dirty="0">
                <a:latin typeface="Times New Roman"/>
                <a:cs typeface="Times New Roman"/>
              </a:rPr>
              <a:t>prima di </a:t>
            </a:r>
            <a:r>
              <a:rPr sz="1200" spc="-5" dirty="0">
                <a:latin typeface="Times New Roman"/>
                <a:cs typeface="Times New Roman"/>
              </a:rPr>
              <a:t>lasciare </a:t>
            </a:r>
            <a:r>
              <a:rPr sz="1200" dirty="0">
                <a:latin typeface="Times New Roman"/>
                <a:cs typeface="Times New Roman"/>
              </a:rPr>
              <a:t>la capitale dell’Universo locale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i  mondi </a:t>
            </a:r>
            <a:r>
              <a:rPr sz="1200" spc="-5" dirty="0">
                <a:latin typeface="Times New Roman"/>
                <a:cs typeface="Times New Roman"/>
              </a:rPr>
              <a:t>d’accoglienza dei settori </a:t>
            </a:r>
            <a:r>
              <a:rPr sz="1200" dirty="0">
                <a:latin typeface="Times New Roman"/>
                <a:cs typeface="Times New Roman"/>
              </a:rPr>
              <a:t>minori </a:t>
            </a:r>
            <a:r>
              <a:rPr sz="1200" spc="-5" dirty="0">
                <a:latin typeface="Times New Roman"/>
                <a:cs typeface="Times New Roman"/>
              </a:rPr>
              <a:t>del Superuniverso.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passaggio </a:t>
            </a:r>
            <a:r>
              <a:rPr sz="1200" dirty="0">
                <a:latin typeface="Times New Roman"/>
                <a:cs typeface="Times New Roman"/>
              </a:rPr>
              <a:t>dallo </a:t>
            </a:r>
            <a:r>
              <a:rPr sz="1200" spc="-5" dirty="0">
                <a:latin typeface="Times New Roman"/>
                <a:cs typeface="Times New Roman"/>
              </a:rPr>
              <a:t>stadio morontiale finale al </a:t>
            </a:r>
            <a:r>
              <a:rPr sz="1200" dirty="0">
                <a:latin typeface="Times New Roman"/>
                <a:cs typeface="Times New Roman"/>
              </a:rPr>
              <a:t>primo </a:t>
            </a:r>
            <a:r>
              <a:rPr sz="1200" spc="-5" dirty="0">
                <a:latin typeface="Times New Roman"/>
                <a:cs typeface="Times New Roman"/>
              </a:rPr>
              <a:t>status spirituale </a:t>
            </a:r>
            <a:r>
              <a:rPr sz="1200" dirty="0">
                <a:latin typeface="Times New Roman"/>
                <a:cs typeface="Times New Roman"/>
              </a:rPr>
              <a:t>od  </a:t>
            </a:r>
            <a:r>
              <a:rPr sz="1200" spc="-5" dirty="0">
                <a:latin typeface="Times New Roman"/>
                <a:cs typeface="Times New Roman"/>
              </a:rPr>
              <a:t>inferiore </a:t>
            </a:r>
            <a:r>
              <a:rPr sz="1200" dirty="0">
                <a:latin typeface="Times New Roman"/>
                <a:cs typeface="Times New Roman"/>
              </a:rPr>
              <a:t>non è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lieve transizione.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mente, la </a:t>
            </a:r>
            <a:r>
              <a:rPr sz="1200" spc="-5" dirty="0">
                <a:latin typeface="Times New Roman"/>
                <a:cs typeface="Times New Roman"/>
              </a:rPr>
              <a:t>personalità 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carattere rimangono immutati </a:t>
            </a:r>
            <a:r>
              <a:rPr sz="1200" dirty="0">
                <a:latin typeface="Times New Roman"/>
                <a:cs typeface="Times New Roman"/>
              </a:rPr>
              <a:t>dopo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avanzamento;  </a:t>
            </a:r>
            <a:r>
              <a:rPr sz="1200" spc="-5" dirty="0">
                <a:latin typeface="Times New Roman"/>
                <a:cs typeface="Times New Roman"/>
              </a:rPr>
              <a:t>soltanto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forma subisce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modificazione. Ma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forma </a:t>
            </a:r>
            <a:r>
              <a:rPr sz="1200" dirty="0">
                <a:latin typeface="Times New Roman"/>
                <a:cs typeface="Times New Roman"/>
              </a:rPr>
              <a:t>spirituale è </a:t>
            </a:r>
            <a:r>
              <a:rPr sz="1200" spc="-5" dirty="0">
                <a:latin typeface="Times New Roman"/>
                <a:cs typeface="Times New Roman"/>
              </a:rPr>
              <a:t>altrettanto reale </a:t>
            </a:r>
            <a:r>
              <a:rPr sz="1200" dirty="0">
                <a:latin typeface="Times New Roman"/>
                <a:cs typeface="Times New Roman"/>
              </a:rPr>
              <a:t>quanto il </a:t>
            </a:r>
            <a:r>
              <a:rPr sz="1200" spc="-5" dirty="0">
                <a:latin typeface="Times New Roman"/>
                <a:cs typeface="Times New Roman"/>
              </a:rPr>
              <a:t>corpo morontiale ed </a:t>
            </a:r>
            <a:r>
              <a:rPr sz="1200" dirty="0">
                <a:latin typeface="Times New Roman"/>
                <a:cs typeface="Times New Roman"/>
              </a:rPr>
              <a:t>è egualmente  </a:t>
            </a:r>
            <a:r>
              <a:rPr sz="1200" spc="-5" dirty="0">
                <a:latin typeface="Times New Roman"/>
                <a:cs typeface="Times New Roman"/>
              </a:rPr>
              <a:t>discernibile.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88265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(342.4) 30:4.21 </a:t>
            </a:r>
            <a:r>
              <a:rPr sz="1200" dirty="0">
                <a:latin typeface="Times New Roman"/>
                <a:cs typeface="Times New Roman"/>
              </a:rPr>
              <a:t>Prima di </a:t>
            </a:r>
            <a:r>
              <a:rPr sz="1200" spc="-5" dirty="0">
                <a:latin typeface="Times New Roman"/>
                <a:cs typeface="Times New Roman"/>
              </a:rPr>
              <a:t>partire dai loro </a:t>
            </a:r>
            <a:r>
              <a:rPr sz="1200" dirty="0">
                <a:latin typeface="Times New Roman"/>
                <a:cs typeface="Times New Roman"/>
              </a:rPr>
              <a:t>Universi locali </a:t>
            </a:r>
            <a:r>
              <a:rPr sz="1200" spc="-5" dirty="0">
                <a:latin typeface="Times New Roman"/>
                <a:cs typeface="Times New Roman"/>
              </a:rPr>
              <a:t>d’origine </a:t>
            </a:r>
            <a:r>
              <a:rPr sz="1200" dirty="0">
                <a:latin typeface="Times New Roman"/>
                <a:cs typeface="Times New Roman"/>
              </a:rPr>
              <a:t>per i mondi </a:t>
            </a:r>
            <a:r>
              <a:rPr sz="1200" spc="-5" dirty="0">
                <a:latin typeface="Times New Roman"/>
                <a:cs typeface="Times New Roman"/>
              </a:rPr>
              <a:t>d’accoglienza dei Superuniversi,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mortali </a:t>
            </a:r>
            <a:r>
              <a:rPr sz="1200" dirty="0">
                <a:latin typeface="Times New Roman"/>
                <a:cs typeface="Times New Roman"/>
              </a:rPr>
              <a:t>del tempo  </a:t>
            </a:r>
            <a:r>
              <a:rPr sz="1200" spc="-5" dirty="0">
                <a:latin typeface="Times New Roman"/>
                <a:cs typeface="Times New Roman"/>
              </a:rPr>
              <a:t>ricevono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confermazione spirituale dal Figlio </a:t>
            </a:r>
            <a:r>
              <a:rPr sz="1200" dirty="0">
                <a:latin typeface="Times New Roman"/>
                <a:cs typeface="Times New Roman"/>
              </a:rPr>
              <a:t>Creatore e dallo Spirito </a:t>
            </a:r>
            <a:r>
              <a:rPr sz="1200" spc="-5" dirty="0">
                <a:latin typeface="Times New Roman"/>
                <a:cs typeface="Times New Roman"/>
              </a:rPr>
              <a:t>Madre </a:t>
            </a:r>
            <a:r>
              <a:rPr sz="1200" dirty="0">
                <a:latin typeface="Times New Roman"/>
                <a:cs typeface="Times New Roman"/>
              </a:rPr>
              <a:t>dell’Universo </a:t>
            </a:r>
            <a:r>
              <a:rPr sz="1200" spc="-5" dirty="0">
                <a:latin typeface="Times New Roman"/>
                <a:cs typeface="Times New Roman"/>
              </a:rPr>
              <a:t>locale. Da questo </a:t>
            </a:r>
            <a:r>
              <a:rPr sz="1200" dirty="0">
                <a:latin typeface="Times New Roman"/>
                <a:cs typeface="Times New Roman"/>
              </a:rPr>
              <a:t>momento lo </a:t>
            </a:r>
            <a:r>
              <a:rPr sz="1200" spc="-5" dirty="0">
                <a:latin typeface="Times New Roman"/>
                <a:cs typeface="Times New Roman"/>
              </a:rPr>
              <a:t>status  del mortale ascendente </a:t>
            </a:r>
            <a:r>
              <a:rPr sz="1200" dirty="0">
                <a:latin typeface="Times New Roman"/>
                <a:cs typeface="Times New Roman"/>
              </a:rPr>
              <a:t>è stabilito </a:t>
            </a:r>
            <a:r>
              <a:rPr sz="1200" spc="-5" dirty="0">
                <a:latin typeface="Times New Roman"/>
                <a:cs typeface="Times New Roman"/>
              </a:rPr>
              <a:t>per sempre.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mai </a:t>
            </a:r>
            <a:r>
              <a:rPr sz="1200" dirty="0">
                <a:latin typeface="Times New Roman"/>
                <a:cs typeface="Times New Roman"/>
              </a:rPr>
              <a:t>saputo </a:t>
            </a:r>
            <a:r>
              <a:rPr sz="1200" spc="-5" dirty="0">
                <a:latin typeface="Times New Roman"/>
                <a:cs typeface="Times New Roman"/>
              </a:rPr>
              <a:t>che dei </a:t>
            </a:r>
            <a:r>
              <a:rPr sz="1200" dirty="0">
                <a:latin typeface="Times New Roman"/>
                <a:cs typeface="Times New Roman"/>
              </a:rPr>
              <a:t>pupilli </a:t>
            </a:r>
            <a:r>
              <a:rPr sz="1200" spc="-5" dirty="0">
                <a:latin typeface="Times New Roman"/>
                <a:cs typeface="Times New Roman"/>
              </a:rPr>
              <a:t>del Superuniverso abbiano deviato dalla </a:t>
            </a:r>
            <a:r>
              <a:rPr sz="1200" dirty="0">
                <a:latin typeface="Times New Roman"/>
                <a:cs typeface="Times New Roman"/>
              </a:rPr>
              <a:t>retta via.  </a:t>
            </a:r>
            <a:r>
              <a:rPr sz="1200" spc="-5" dirty="0">
                <a:latin typeface="Times New Roman"/>
                <a:cs typeface="Times New Roman"/>
              </a:rPr>
              <a:t>Anche </a:t>
            </a:r>
            <a:r>
              <a:rPr sz="1200" dirty="0">
                <a:latin typeface="Times New Roman"/>
                <a:cs typeface="Times New Roman"/>
              </a:rPr>
              <a:t>i serafini ascendenti </a:t>
            </a:r>
            <a:r>
              <a:rPr sz="1200" spc="-5" dirty="0">
                <a:latin typeface="Times New Roman"/>
                <a:cs typeface="Times New Roman"/>
              </a:rPr>
              <a:t>avanzano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condizione angelica al </a:t>
            </a:r>
            <a:r>
              <a:rPr sz="1200" dirty="0">
                <a:latin typeface="Times New Roman"/>
                <a:cs typeface="Times New Roman"/>
              </a:rPr>
              <a:t>momento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partenza dagli Universi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locali.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171450" algn="just">
              <a:lnSpc>
                <a:spcPct val="959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(342.5) 30:4.22 </a:t>
            </a:r>
            <a:r>
              <a:rPr sz="1200" dirty="0">
                <a:latin typeface="Times New Roman"/>
                <a:cs typeface="Times New Roman"/>
              </a:rPr>
              <a:t>5. </a:t>
            </a:r>
            <a:r>
              <a:rPr sz="1200" i="1" dirty="0">
                <a:latin typeface="Times New Roman"/>
                <a:cs typeface="Times New Roman"/>
              </a:rPr>
              <a:t>Pupilli </a:t>
            </a:r>
            <a:r>
              <a:rPr sz="1200" i="1" spc="-5" dirty="0">
                <a:latin typeface="Times New Roman"/>
                <a:cs typeface="Times New Roman"/>
              </a:rPr>
              <a:t>dei Superuniversi. </a:t>
            </a:r>
            <a:r>
              <a:rPr sz="1200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gli ascendenti che arrivano </a:t>
            </a:r>
            <a:r>
              <a:rPr sz="1200" dirty="0">
                <a:latin typeface="Times New Roman"/>
                <a:cs typeface="Times New Roman"/>
              </a:rPr>
              <a:t>sui mondi </a:t>
            </a:r>
            <a:r>
              <a:rPr sz="1200" spc="-5" dirty="0">
                <a:latin typeface="Times New Roman"/>
                <a:cs typeface="Times New Roman"/>
              </a:rPr>
              <a:t>educativi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Superuniversi diventano </a:t>
            </a:r>
            <a:r>
              <a:rPr sz="1200" dirty="0">
                <a:latin typeface="Times New Roman"/>
                <a:cs typeface="Times New Roman"/>
              </a:rPr>
              <a:t>i pupilli  </a:t>
            </a:r>
            <a:r>
              <a:rPr sz="1200" spc="-5" dirty="0">
                <a:latin typeface="Times New Roman"/>
                <a:cs typeface="Times New Roman"/>
              </a:rPr>
              <a:t>degli Antichi dei Giorni. </a:t>
            </a:r>
            <a:r>
              <a:rPr sz="1200" dirty="0">
                <a:latin typeface="Times New Roman"/>
                <a:cs typeface="Times New Roman"/>
              </a:rPr>
              <a:t>Essi </a:t>
            </a:r>
            <a:r>
              <a:rPr sz="1200" spc="-5" dirty="0">
                <a:latin typeface="Times New Roman"/>
                <a:cs typeface="Times New Roman"/>
              </a:rPr>
              <a:t>hanno attraversato </a:t>
            </a:r>
            <a:r>
              <a:rPr sz="1200" dirty="0">
                <a:latin typeface="Times New Roman"/>
                <a:cs typeface="Times New Roman"/>
              </a:rPr>
              <a:t>la vita </a:t>
            </a:r>
            <a:r>
              <a:rPr sz="1200" spc="-5" dirty="0">
                <a:latin typeface="Times New Roman"/>
                <a:cs typeface="Times New Roman"/>
              </a:rPr>
              <a:t>morontiale </a:t>
            </a:r>
            <a:r>
              <a:rPr sz="1200" dirty="0">
                <a:latin typeface="Times New Roman"/>
                <a:cs typeface="Times New Roman"/>
              </a:rPr>
              <a:t>dell’Universo </a:t>
            </a:r>
            <a:r>
              <a:rPr sz="1200" spc="-5" dirty="0">
                <a:latin typeface="Times New Roman"/>
                <a:cs typeface="Times New Roman"/>
              </a:rPr>
              <a:t>locale </a:t>
            </a:r>
            <a:r>
              <a:rPr sz="1200" dirty="0">
                <a:latin typeface="Times New Roman"/>
                <a:cs typeface="Times New Roman"/>
              </a:rPr>
              <a:t>e sono ora spiriti </a:t>
            </a:r>
            <a:r>
              <a:rPr sz="1200" spc="-5" dirty="0">
                <a:latin typeface="Times New Roman"/>
                <a:cs typeface="Times New Roman"/>
              </a:rPr>
              <a:t>accreditati.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qualità di  </a:t>
            </a:r>
            <a:r>
              <a:rPr sz="1200" spc="-5" dirty="0">
                <a:latin typeface="Times New Roman"/>
                <a:cs typeface="Times New Roman"/>
              </a:rPr>
              <a:t>giovani spiriti </a:t>
            </a:r>
            <a:r>
              <a:rPr sz="1200" dirty="0">
                <a:latin typeface="Times New Roman"/>
                <a:cs typeface="Times New Roman"/>
              </a:rPr>
              <a:t>essi </a:t>
            </a:r>
            <a:r>
              <a:rPr sz="1200" spc="-5" dirty="0">
                <a:latin typeface="Times New Roman"/>
                <a:cs typeface="Times New Roman"/>
              </a:rPr>
              <a:t>cominciano l’ascensione del </a:t>
            </a:r>
            <a:r>
              <a:rPr sz="1200" dirty="0">
                <a:latin typeface="Times New Roman"/>
                <a:cs typeface="Times New Roman"/>
              </a:rPr>
              <a:t>sistema </a:t>
            </a:r>
            <a:r>
              <a:rPr sz="1200" spc="-5" dirty="0">
                <a:latin typeface="Times New Roman"/>
                <a:cs typeface="Times New Roman"/>
              </a:rPr>
              <a:t>superuniversale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preparazione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cultura, che si </a:t>
            </a:r>
            <a:r>
              <a:rPr sz="1200" dirty="0">
                <a:latin typeface="Times New Roman"/>
                <a:cs typeface="Times New Roman"/>
              </a:rPr>
              <a:t>estende dalle sfere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</a:t>
            </a:r>
            <a:endParaRPr sz="1200">
              <a:latin typeface="Times New Roman"/>
              <a:cs typeface="Times New Roman"/>
            </a:endParaRPr>
          </a:p>
          <a:p>
            <a:pPr marL="88900" marR="43180" algn="just">
              <a:lnSpc>
                <a:spcPts val="1380"/>
              </a:lnSpc>
              <a:spcBef>
                <a:spcPts val="35"/>
              </a:spcBef>
            </a:pPr>
            <a:r>
              <a:rPr sz="1200" spc="-5" dirty="0">
                <a:latin typeface="Times New Roman"/>
                <a:cs typeface="Times New Roman"/>
              </a:rPr>
              <a:t>accoglienza del loro settore minore, passando </a:t>
            </a:r>
            <a:r>
              <a:rPr sz="1200" dirty="0">
                <a:latin typeface="Times New Roman"/>
                <a:cs typeface="Times New Roman"/>
              </a:rPr>
              <a:t>verso </a:t>
            </a:r>
            <a:r>
              <a:rPr sz="1200" spc="-5" dirty="0">
                <a:latin typeface="Times New Roman"/>
                <a:cs typeface="Times New Roman"/>
              </a:rPr>
              <a:t>l’interno per </a:t>
            </a:r>
            <a:r>
              <a:rPr sz="1200" dirty="0">
                <a:latin typeface="Times New Roman"/>
                <a:cs typeface="Times New Roman"/>
              </a:rPr>
              <a:t>i mondi di </a:t>
            </a:r>
            <a:r>
              <a:rPr sz="1200" spc="-5" dirty="0">
                <a:latin typeface="Times New Roman"/>
                <a:cs typeface="Times New Roman"/>
              </a:rPr>
              <a:t>studio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dieci settori maggiori, </a:t>
            </a:r>
            <a:r>
              <a:rPr sz="1200" dirty="0">
                <a:latin typeface="Times New Roman"/>
                <a:cs typeface="Times New Roman"/>
              </a:rPr>
              <a:t>fino </a:t>
            </a:r>
            <a:r>
              <a:rPr sz="1200" spc="-5" dirty="0">
                <a:latin typeface="Times New Roman"/>
                <a:cs typeface="Times New Roman"/>
              </a:rPr>
              <a:t>alle </a:t>
            </a:r>
            <a:r>
              <a:rPr sz="1200" spc="5" dirty="0">
                <a:latin typeface="Times New Roman"/>
                <a:cs typeface="Times New Roman"/>
              </a:rPr>
              <a:t>sfere </a:t>
            </a:r>
            <a:r>
              <a:rPr sz="1200" spc="-5" dirty="0">
                <a:latin typeface="Times New Roman"/>
                <a:cs typeface="Times New Roman"/>
              </a:rPr>
              <a:t>culturali  superiori della capitale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Superuniverso.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61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612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210550" cy="372110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324485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(342.6) 30:4.23 </a:t>
            </a:r>
            <a:r>
              <a:rPr sz="1200" spc="-5" dirty="0">
                <a:latin typeface="Times New Roman"/>
                <a:cs typeface="Times New Roman"/>
              </a:rPr>
              <a:t>Vi </a:t>
            </a:r>
            <a:r>
              <a:rPr sz="1200" dirty="0">
                <a:latin typeface="Times New Roman"/>
                <a:cs typeface="Times New Roman"/>
              </a:rPr>
              <a:t>sono tre ordini di spiriti </a:t>
            </a:r>
            <a:r>
              <a:rPr sz="1200" spc="-5" dirty="0">
                <a:latin typeface="Times New Roman"/>
                <a:cs typeface="Times New Roman"/>
              </a:rPr>
              <a:t>studenti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conformità con </a:t>
            </a:r>
            <a:r>
              <a:rPr sz="1200" dirty="0">
                <a:latin typeface="Times New Roman"/>
                <a:cs typeface="Times New Roman"/>
              </a:rPr>
              <a:t>il loro </a:t>
            </a:r>
            <a:r>
              <a:rPr sz="1200" spc="-5" dirty="0">
                <a:latin typeface="Times New Roman"/>
                <a:cs typeface="Times New Roman"/>
              </a:rPr>
              <a:t>soggiorno sul settore </a:t>
            </a:r>
            <a:r>
              <a:rPr sz="1200" dirty="0">
                <a:latin typeface="Times New Roman"/>
                <a:cs typeface="Times New Roman"/>
              </a:rPr>
              <a:t>minore, </a:t>
            </a:r>
            <a:r>
              <a:rPr sz="1200" spc="-5" dirty="0">
                <a:latin typeface="Times New Roman"/>
                <a:cs typeface="Times New Roman"/>
              </a:rPr>
              <a:t>sui </a:t>
            </a:r>
            <a:r>
              <a:rPr sz="1200" dirty="0">
                <a:latin typeface="Times New Roman"/>
                <a:cs typeface="Times New Roman"/>
              </a:rPr>
              <a:t>settori </a:t>
            </a:r>
            <a:r>
              <a:rPr sz="1200" spc="-5" dirty="0">
                <a:latin typeface="Times New Roman"/>
                <a:cs typeface="Times New Roman"/>
              </a:rPr>
              <a:t>maggiori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sui  </a:t>
            </a:r>
            <a:r>
              <a:rPr sz="1200" dirty="0">
                <a:latin typeface="Times New Roman"/>
                <a:cs typeface="Times New Roman"/>
              </a:rPr>
              <a:t>mondi </a:t>
            </a:r>
            <a:r>
              <a:rPr sz="1200" spc="-5" dirty="0">
                <a:latin typeface="Times New Roman"/>
                <a:cs typeface="Times New Roman"/>
              </a:rPr>
              <a:t>capitale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progressione spirituale dei Superuniversi.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ascendenti </a:t>
            </a:r>
            <a:r>
              <a:rPr sz="1200" spc="-5" dirty="0">
                <a:latin typeface="Times New Roman"/>
                <a:cs typeface="Times New Roman"/>
              </a:rPr>
              <a:t>morontiali hanno </a:t>
            </a:r>
            <a:r>
              <a:rPr sz="1200" dirty="0">
                <a:latin typeface="Times New Roman"/>
                <a:cs typeface="Times New Roman"/>
              </a:rPr>
              <a:t>studiato e </a:t>
            </a:r>
            <a:r>
              <a:rPr sz="1200" spc="-5" dirty="0">
                <a:latin typeface="Times New Roman"/>
                <a:cs typeface="Times New Roman"/>
              </a:rPr>
              <a:t>lavorato sui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mondi</a:t>
            </a:r>
            <a:endParaRPr sz="1200">
              <a:latin typeface="Times New Roman"/>
              <a:cs typeface="Times New Roman"/>
            </a:endParaRPr>
          </a:p>
          <a:p>
            <a:pPr marL="76200" marR="6858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dell’Universo locale, </a:t>
            </a:r>
            <a:r>
              <a:rPr sz="1200" dirty="0">
                <a:latin typeface="Times New Roman"/>
                <a:cs typeface="Times New Roman"/>
              </a:rPr>
              <a:t>così </a:t>
            </a:r>
            <a:r>
              <a:rPr sz="1200" spc="-5" dirty="0">
                <a:latin typeface="Times New Roman"/>
                <a:cs typeface="Times New Roman"/>
              </a:rPr>
              <a:t>gli ascendenti </a:t>
            </a:r>
            <a:r>
              <a:rPr sz="1200" dirty="0">
                <a:latin typeface="Times New Roman"/>
                <a:cs typeface="Times New Roman"/>
              </a:rPr>
              <a:t>spirituali </a:t>
            </a:r>
            <a:r>
              <a:rPr sz="1200" spc="-5" dirty="0">
                <a:latin typeface="Times New Roman"/>
                <a:cs typeface="Times New Roman"/>
              </a:rPr>
              <a:t>continuano </a:t>
            </a:r>
            <a:r>
              <a:rPr sz="1200" dirty="0">
                <a:latin typeface="Times New Roman"/>
                <a:cs typeface="Times New Roman"/>
              </a:rPr>
              <a:t>a conoscere a </a:t>
            </a:r>
            <a:r>
              <a:rPr sz="1200" spc="-5" dirty="0">
                <a:latin typeface="Times New Roman"/>
                <a:cs typeface="Times New Roman"/>
              </a:rPr>
              <a:t>fondo </a:t>
            </a:r>
            <a:r>
              <a:rPr sz="1200" dirty="0">
                <a:latin typeface="Times New Roman"/>
                <a:cs typeface="Times New Roman"/>
              </a:rPr>
              <a:t>nuovi mondi </a:t>
            </a:r>
            <a:r>
              <a:rPr sz="1200" spc="-5" dirty="0">
                <a:latin typeface="Times New Roman"/>
                <a:cs typeface="Times New Roman"/>
              </a:rPr>
              <a:t>mentre si esercitano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trasmettere ad  altri quello che hanno assorbito alle fonti esperienziali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saggezza. Ma andare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scuola come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spirituale nella </a:t>
            </a:r>
            <a:r>
              <a:rPr sz="1200" spc="-5" dirty="0">
                <a:latin typeface="Times New Roman"/>
                <a:cs typeface="Times New Roman"/>
              </a:rPr>
              <a:t>carriera  superuniversale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tutto </a:t>
            </a:r>
            <a:r>
              <a:rPr sz="1200" spc="-5" dirty="0">
                <a:latin typeface="Times New Roman"/>
                <a:cs typeface="Times New Roman"/>
              </a:rPr>
              <a:t>diverso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qualunque </a:t>
            </a:r>
            <a:r>
              <a:rPr sz="1200" dirty="0">
                <a:latin typeface="Times New Roman"/>
                <a:cs typeface="Times New Roman"/>
              </a:rPr>
              <a:t>cosa </a:t>
            </a:r>
            <a:r>
              <a:rPr sz="1200" spc="-5" dirty="0">
                <a:latin typeface="Times New Roman"/>
                <a:cs typeface="Times New Roman"/>
              </a:rPr>
              <a:t>sia </a:t>
            </a:r>
            <a:r>
              <a:rPr sz="1200" dirty="0">
                <a:latin typeface="Times New Roman"/>
                <a:cs typeface="Times New Roman"/>
              </a:rPr>
              <a:t>mai </a:t>
            </a:r>
            <a:r>
              <a:rPr sz="1200" spc="-5" dirty="0">
                <a:latin typeface="Times New Roman"/>
                <a:cs typeface="Times New Roman"/>
              </a:rPr>
              <a:t>entrata </a:t>
            </a:r>
            <a:r>
              <a:rPr sz="1200" dirty="0">
                <a:latin typeface="Times New Roman"/>
                <a:cs typeface="Times New Roman"/>
              </a:rPr>
              <a:t>nei </a:t>
            </a:r>
            <a:r>
              <a:rPr sz="1200" spc="-5" dirty="0">
                <a:latin typeface="Times New Roman"/>
                <a:cs typeface="Times New Roman"/>
              </a:rPr>
              <a:t>regni immaginativi della </a:t>
            </a:r>
            <a:r>
              <a:rPr sz="1200" dirty="0">
                <a:latin typeface="Times New Roman"/>
                <a:cs typeface="Times New Roman"/>
              </a:rPr>
              <a:t>mente </a:t>
            </a:r>
            <a:r>
              <a:rPr sz="1200" spc="-5" dirty="0">
                <a:latin typeface="Times New Roman"/>
                <a:cs typeface="Times New Roman"/>
              </a:rPr>
              <a:t>materiale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dell’uomo.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220979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(342.7) 30:4.24 </a:t>
            </a:r>
            <a:r>
              <a:rPr sz="1200" dirty="0">
                <a:latin typeface="Times New Roman"/>
                <a:cs typeface="Times New Roman"/>
              </a:rPr>
              <a:t>Prima di </a:t>
            </a:r>
            <a:r>
              <a:rPr sz="1200" spc="-5" dirty="0">
                <a:latin typeface="Times New Roman"/>
                <a:cs typeface="Times New Roman"/>
              </a:rPr>
              <a:t>lasciare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Superuniverso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Havona, questi </a:t>
            </a:r>
            <a:r>
              <a:rPr sz="1200" dirty="0">
                <a:latin typeface="Times New Roman"/>
                <a:cs typeface="Times New Roman"/>
              </a:rPr>
              <a:t>spiriti </a:t>
            </a:r>
            <a:r>
              <a:rPr sz="1200" spc="-5" dirty="0">
                <a:latin typeface="Times New Roman"/>
                <a:cs typeface="Times New Roman"/>
              </a:rPr>
              <a:t>ascendenti ricevono </a:t>
            </a:r>
            <a:r>
              <a:rPr sz="1200" dirty="0">
                <a:latin typeface="Times New Roman"/>
                <a:cs typeface="Times New Roman"/>
              </a:rPr>
              <a:t>la stessa </a:t>
            </a:r>
            <a:r>
              <a:rPr sz="1200" spc="-5" dirty="0">
                <a:latin typeface="Times New Roman"/>
                <a:cs typeface="Times New Roman"/>
              </a:rPr>
              <a:t>completa </a:t>
            </a:r>
            <a:r>
              <a:rPr sz="1200" dirty="0">
                <a:latin typeface="Times New Roman"/>
                <a:cs typeface="Times New Roman"/>
              </a:rPr>
              <a:t>istruzione </a:t>
            </a:r>
            <a:r>
              <a:rPr sz="1200" spc="-5" dirty="0">
                <a:latin typeface="Times New Roman"/>
                <a:cs typeface="Times New Roman"/>
              </a:rPr>
              <a:t>riguardo  all’amministrazione superuniversale che hanno ricevuto durante </a:t>
            </a:r>
            <a:r>
              <a:rPr sz="1200" dirty="0">
                <a:latin typeface="Times New Roman"/>
                <a:cs typeface="Times New Roman"/>
              </a:rPr>
              <a:t>la loro </a:t>
            </a:r>
            <a:r>
              <a:rPr sz="1200" spc="-5" dirty="0">
                <a:latin typeface="Times New Roman"/>
                <a:cs typeface="Times New Roman"/>
              </a:rPr>
              <a:t>esperienza morontiale riguardo alla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supervisione</a:t>
            </a:r>
            <a:endParaRPr sz="1200">
              <a:latin typeface="Times New Roman"/>
              <a:cs typeface="Times New Roman"/>
            </a:endParaRPr>
          </a:p>
          <a:p>
            <a:pPr marL="76200" marR="285115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dell’Universo locale. </a:t>
            </a:r>
            <a:r>
              <a:rPr sz="1200" dirty="0">
                <a:latin typeface="Times New Roman"/>
                <a:cs typeface="Times New Roman"/>
              </a:rPr>
              <a:t>Prima di </a:t>
            </a:r>
            <a:r>
              <a:rPr sz="1200" spc="-5" dirty="0">
                <a:latin typeface="Times New Roman"/>
                <a:cs typeface="Times New Roman"/>
              </a:rPr>
              <a:t>raggiungere </a:t>
            </a:r>
            <a:r>
              <a:rPr sz="1200" dirty="0">
                <a:latin typeface="Times New Roman"/>
                <a:cs typeface="Times New Roman"/>
              </a:rPr>
              <a:t>Havona i </a:t>
            </a:r>
            <a:r>
              <a:rPr sz="1200" spc="-5" dirty="0">
                <a:latin typeface="Times New Roman"/>
                <a:cs typeface="Times New Roman"/>
              </a:rPr>
              <a:t>mortali </a:t>
            </a:r>
            <a:r>
              <a:rPr sz="1200" dirty="0">
                <a:latin typeface="Times New Roman"/>
                <a:cs typeface="Times New Roman"/>
              </a:rPr>
              <a:t>spirituali </a:t>
            </a:r>
            <a:r>
              <a:rPr sz="1200" spc="-5" dirty="0">
                <a:latin typeface="Times New Roman"/>
                <a:cs typeface="Times New Roman"/>
              </a:rPr>
              <a:t>hanno per principale oggetto </a:t>
            </a:r>
            <a:r>
              <a:rPr sz="1200" dirty="0">
                <a:latin typeface="Times New Roman"/>
                <a:cs typeface="Times New Roman"/>
              </a:rPr>
              <a:t>di studio, ma non </a:t>
            </a:r>
            <a:r>
              <a:rPr sz="1200" spc="-5" dirty="0">
                <a:latin typeface="Times New Roman"/>
                <a:cs typeface="Times New Roman"/>
              </a:rPr>
              <a:t>come  occupazione esclusiva,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profonda </a:t>
            </a:r>
            <a:r>
              <a:rPr sz="1200" dirty="0">
                <a:latin typeface="Times New Roman"/>
                <a:cs typeface="Times New Roman"/>
              </a:rPr>
              <a:t>conoscenza </a:t>
            </a:r>
            <a:r>
              <a:rPr sz="1200" spc="-5" dirty="0">
                <a:latin typeface="Times New Roman"/>
                <a:cs typeface="Times New Roman"/>
              </a:rPr>
              <a:t>dell’amministrazione dell’Universo locale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 Superuniverso. </a:t>
            </a:r>
            <a:r>
              <a:rPr sz="1200" spc="-1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scopo </a:t>
            </a:r>
            <a:r>
              <a:rPr sz="1200" dirty="0">
                <a:latin typeface="Times New Roman"/>
                <a:cs typeface="Times New Roman"/>
              </a:rPr>
              <a:t>di tutta  </a:t>
            </a:r>
            <a:r>
              <a:rPr sz="1200" spc="-5" dirty="0">
                <a:latin typeface="Times New Roman"/>
                <a:cs typeface="Times New Roman"/>
              </a:rPr>
              <a:t>questa esperienza </a:t>
            </a:r>
            <a:r>
              <a:rPr sz="1200" dirty="0">
                <a:latin typeface="Times New Roman"/>
                <a:cs typeface="Times New Roman"/>
              </a:rPr>
              <a:t>non è </a:t>
            </a:r>
            <a:r>
              <a:rPr sz="1200" spc="-5" dirty="0">
                <a:latin typeface="Times New Roman"/>
                <a:cs typeface="Times New Roman"/>
              </a:rPr>
              <a:t>ancora </a:t>
            </a:r>
            <a:r>
              <a:rPr sz="1200" dirty="0">
                <a:latin typeface="Times New Roman"/>
                <a:cs typeface="Times New Roman"/>
              </a:rPr>
              <a:t>pienamente chiaro, ma è </a:t>
            </a:r>
            <a:r>
              <a:rPr sz="1200" spc="-5" dirty="0">
                <a:latin typeface="Times New Roman"/>
                <a:cs typeface="Times New Roman"/>
              </a:rPr>
              <a:t>fuor di </a:t>
            </a:r>
            <a:r>
              <a:rPr sz="1200" dirty="0">
                <a:latin typeface="Times New Roman"/>
                <a:cs typeface="Times New Roman"/>
              </a:rPr>
              <a:t>dubbio che </a:t>
            </a:r>
            <a:r>
              <a:rPr sz="1200" spc="-5" dirty="0">
                <a:latin typeface="Times New Roman"/>
                <a:cs typeface="Times New Roman"/>
              </a:rPr>
              <a:t>questa preparazione </a:t>
            </a:r>
            <a:r>
              <a:rPr sz="1200" dirty="0">
                <a:latin typeface="Times New Roman"/>
                <a:cs typeface="Times New Roman"/>
              </a:rPr>
              <a:t>è saggia e </a:t>
            </a:r>
            <a:r>
              <a:rPr sz="1200" spc="-5" dirty="0">
                <a:latin typeface="Times New Roman"/>
                <a:cs typeface="Times New Roman"/>
              </a:rPr>
              <a:t>necessaria </a:t>
            </a:r>
            <a:r>
              <a:rPr sz="1200" dirty="0">
                <a:latin typeface="Times New Roman"/>
                <a:cs typeface="Times New Roman"/>
              </a:rPr>
              <a:t>in vista </a:t>
            </a:r>
            <a:r>
              <a:rPr sz="1200" spc="-5" dirty="0">
                <a:latin typeface="Times New Roman"/>
                <a:cs typeface="Times New Roman"/>
              </a:rPr>
              <a:t>del  </a:t>
            </a:r>
            <a:r>
              <a:rPr sz="1200" dirty="0">
                <a:latin typeface="Times New Roman"/>
                <a:cs typeface="Times New Roman"/>
              </a:rPr>
              <a:t>loro possibile </a:t>
            </a:r>
            <a:r>
              <a:rPr sz="1200" spc="-5" dirty="0">
                <a:latin typeface="Times New Roman"/>
                <a:cs typeface="Times New Roman"/>
              </a:rPr>
              <a:t>destino futuro come membri del </a:t>
            </a:r>
            <a:r>
              <a:rPr sz="1200" dirty="0">
                <a:latin typeface="Times New Roman"/>
                <a:cs typeface="Times New Roman"/>
              </a:rPr>
              <a:t>Corpo </a:t>
            </a:r>
            <a:r>
              <a:rPr sz="1200" spc="-5" dirty="0">
                <a:latin typeface="Times New Roman"/>
                <a:cs typeface="Times New Roman"/>
              </a:rPr>
              <a:t>della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Finalità.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22923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(342.8) 30:4.25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regime superuniversale </a:t>
            </a:r>
            <a:r>
              <a:rPr sz="1200" dirty="0">
                <a:latin typeface="Times New Roman"/>
                <a:cs typeface="Times New Roman"/>
              </a:rPr>
              <a:t>non è lo </a:t>
            </a:r>
            <a:r>
              <a:rPr sz="1200" spc="-5" dirty="0">
                <a:latin typeface="Times New Roman"/>
                <a:cs typeface="Times New Roman"/>
              </a:rPr>
              <a:t>stesso </a:t>
            </a:r>
            <a:r>
              <a:rPr sz="1200" dirty="0">
                <a:latin typeface="Times New Roman"/>
                <a:cs typeface="Times New Roman"/>
              </a:rPr>
              <a:t>per tutti i </a:t>
            </a:r>
            <a:r>
              <a:rPr sz="1200" spc="-5" dirty="0">
                <a:latin typeface="Times New Roman"/>
                <a:cs typeface="Times New Roman"/>
              </a:rPr>
              <a:t>mortali ascendenti. Essi ricevono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stessa educazione generale, </a:t>
            </a:r>
            <a:r>
              <a:rPr sz="1200" dirty="0">
                <a:latin typeface="Times New Roman"/>
                <a:cs typeface="Times New Roman"/>
              </a:rPr>
              <a:t>ma  </a:t>
            </a:r>
            <a:r>
              <a:rPr sz="1200" spc="-5" dirty="0">
                <a:latin typeface="Times New Roman"/>
                <a:cs typeface="Times New Roman"/>
              </a:rPr>
              <a:t>certi gruppi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classi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sottoposti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corsi speciali </a:t>
            </a:r>
            <a:r>
              <a:rPr sz="1200" dirty="0">
                <a:latin typeface="Times New Roman"/>
                <a:cs typeface="Times New Roman"/>
              </a:rPr>
              <a:t>d’istruzione e a </a:t>
            </a:r>
            <a:r>
              <a:rPr sz="1200" spc="-5" dirty="0">
                <a:latin typeface="Times New Roman"/>
                <a:cs typeface="Times New Roman"/>
              </a:rPr>
              <a:t>corsi </a:t>
            </a:r>
            <a:r>
              <a:rPr sz="1200" dirty="0">
                <a:latin typeface="Times New Roman"/>
                <a:cs typeface="Times New Roman"/>
              </a:rPr>
              <a:t>specifici di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preparazione.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188595">
              <a:lnSpc>
                <a:spcPct val="959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(343.1) 30:4.26 </a:t>
            </a:r>
            <a:r>
              <a:rPr sz="1200" dirty="0">
                <a:latin typeface="Times New Roman"/>
                <a:cs typeface="Times New Roman"/>
              </a:rPr>
              <a:t>6. </a:t>
            </a:r>
            <a:r>
              <a:rPr sz="1200" i="1" spc="-5" dirty="0">
                <a:latin typeface="Times New Roman"/>
                <a:cs typeface="Times New Roman"/>
              </a:rPr>
              <a:t>Pellegrini </a:t>
            </a:r>
            <a:r>
              <a:rPr sz="1200" i="1" spc="-10" dirty="0">
                <a:latin typeface="Times New Roman"/>
                <a:cs typeface="Times New Roman"/>
              </a:rPr>
              <a:t>di </a:t>
            </a:r>
            <a:r>
              <a:rPr sz="1200" i="1" spc="-5" dirty="0">
                <a:latin typeface="Times New Roman"/>
                <a:cs typeface="Times New Roman"/>
              </a:rPr>
              <a:t>Havona.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lo sviluppo spirituale è completo, </a:t>
            </a:r>
            <a:r>
              <a:rPr sz="1200" spc="-5" dirty="0">
                <a:latin typeface="Times New Roman"/>
                <a:cs typeface="Times New Roman"/>
              </a:rPr>
              <a:t>anche se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esaustivo, </a:t>
            </a:r>
            <a:r>
              <a:rPr sz="1200" dirty="0">
                <a:latin typeface="Times New Roman"/>
                <a:cs typeface="Times New Roman"/>
              </a:rPr>
              <a:t>il mortale </a:t>
            </a:r>
            <a:r>
              <a:rPr sz="1200" spc="-5" dirty="0">
                <a:latin typeface="Times New Roman"/>
                <a:cs typeface="Times New Roman"/>
              </a:rPr>
              <a:t>sopravvivente si  prepara per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lungo </a:t>
            </a:r>
            <a:r>
              <a:rPr sz="1200" dirty="0">
                <a:latin typeface="Times New Roman"/>
                <a:cs typeface="Times New Roman"/>
              </a:rPr>
              <a:t>volo </a:t>
            </a:r>
            <a:r>
              <a:rPr sz="1200" spc="-5" dirty="0">
                <a:latin typeface="Times New Roman"/>
                <a:cs typeface="Times New Roman"/>
              </a:rPr>
              <a:t>verso Havona, </a:t>
            </a:r>
            <a:r>
              <a:rPr sz="1200" dirty="0">
                <a:latin typeface="Times New Roman"/>
                <a:cs typeface="Times New Roman"/>
              </a:rPr>
              <a:t>il porto </a:t>
            </a:r>
            <a:r>
              <a:rPr sz="1200" spc="-5" dirty="0">
                <a:latin typeface="Times New Roman"/>
                <a:cs typeface="Times New Roman"/>
              </a:rPr>
              <a:t>degli </a:t>
            </a:r>
            <a:r>
              <a:rPr sz="1200" dirty="0">
                <a:latin typeface="Times New Roman"/>
                <a:cs typeface="Times New Roman"/>
              </a:rPr>
              <a:t>spiriti </a:t>
            </a:r>
            <a:r>
              <a:rPr sz="1200" spc="-5" dirty="0">
                <a:latin typeface="Times New Roman"/>
                <a:cs typeface="Times New Roman"/>
              </a:rPr>
              <a:t>evoluzionari. </a:t>
            </a:r>
            <a:r>
              <a:rPr sz="1200" dirty="0">
                <a:latin typeface="Times New Roman"/>
                <a:cs typeface="Times New Roman"/>
              </a:rPr>
              <a:t>Sulla </a:t>
            </a:r>
            <a:r>
              <a:rPr sz="1200" spc="-5" dirty="0">
                <a:latin typeface="Times New Roman"/>
                <a:cs typeface="Times New Roman"/>
              </a:rPr>
              <a:t>terra </a:t>
            </a:r>
            <a:r>
              <a:rPr sz="1200" dirty="0">
                <a:latin typeface="Times New Roman"/>
                <a:cs typeface="Times New Roman"/>
              </a:rPr>
              <a:t>voi eravate una </a:t>
            </a:r>
            <a:r>
              <a:rPr sz="1200" spc="-5" dirty="0">
                <a:latin typeface="Times New Roman"/>
                <a:cs typeface="Times New Roman"/>
              </a:rPr>
              <a:t>creatura </a:t>
            </a:r>
            <a:r>
              <a:rPr sz="1200" dirty="0">
                <a:latin typeface="Times New Roman"/>
                <a:cs typeface="Times New Roman"/>
              </a:rPr>
              <a:t>di carne e di </a:t>
            </a:r>
            <a:r>
              <a:rPr sz="1200" spc="-5" dirty="0">
                <a:latin typeface="Times New Roman"/>
                <a:cs typeface="Times New Roman"/>
              </a:rPr>
              <a:t>sangue;  attraversando l’Universo locale eravate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essere morontiale; nel Superuniverso eravate </a:t>
            </a:r>
            <a:r>
              <a:rPr sz="1200" dirty="0">
                <a:latin typeface="Times New Roman"/>
                <a:cs typeface="Times New Roman"/>
              </a:rPr>
              <a:t>uno spirito in evoluzione. Con il </a:t>
            </a:r>
            <a:r>
              <a:rPr sz="1200" spc="-5" dirty="0">
                <a:latin typeface="Times New Roman"/>
                <a:cs typeface="Times New Roman"/>
              </a:rPr>
              <a:t>vostro  arrivo sui </a:t>
            </a:r>
            <a:r>
              <a:rPr sz="1200" dirty="0">
                <a:latin typeface="Times New Roman"/>
                <a:cs typeface="Times New Roman"/>
              </a:rPr>
              <a:t>mondi d’accoglienza di </a:t>
            </a:r>
            <a:r>
              <a:rPr sz="1200" spc="-5" dirty="0">
                <a:latin typeface="Times New Roman"/>
                <a:cs typeface="Times New Roman"/>
              </a:rPr>
              <a:t>Havona </a:t>
            </a:r>
            <a:r>
              <a:rPr sz="1200" dirty="0">
                <a:latin typeface="Times New Roman"/>
                <a:cs typeface="Times New Roman"/>
              </a:rPr>
              <a:t>la vostra educazione </a:t>
            </a:r>
            <a:r>
              <a:rPr sz="1200" spc="-5" dirty="0">
                <a:latin typeface="Times New Roman"/>
                <a:cs typeface="Times New Roman"/>
              </a:rPr>
              <a:t>spirituale comincia realmente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seriamente; </a:t>
            </a:r>
            <a:r>
              <a:rPr sz="1200" dirty="0">
                <a:latin typeface="Times New Roman"/>
                <a:cs typeface="Times New Roman"/>
              </a:rPr>
              <a:t>la vostra </a:t>
            </a:r>
            <a:r>
              <a:rPr sz="1200" spc="-5" dirty="0">
                <a:latin typeface="Times New Roman"/>
                <a:cs typeface="Times New Roman"/>
              </a:rPr>
              <a:t>apparizione  finale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Paradiso </a:t>
            </a:r>
            <a:r>
              <a:rPr sz="1200" dirty="0">
                <a:latin typeface="Times New Roman"/>
                <a:cs typeface="Times New Roman"/>
              </a:rPr>
              <a:t>sarà come spirito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perfezionato.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61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613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221345" cy="40741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8128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(343.2) 30:4.27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viaggio </a:t>
            </a:r>
            <a:r>
              <a:rPr sz="1200" dirty="0">
                <a:latin typeface="Times New Roman"/>
                <a:cs typeface="Times New Roman"/>
              </a:rPr>
              <a:t>dalla </a:t>
            </a:r>
            <a:r>
              <a:rPr sz="1200" spc="-5" dirty="0">
                <a:latin typeface="Times New Roman"/>
                <a:cs typeface="Times New Roman"/>
              </a:rPr>
              <a:t>capitale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Superuniverso alle sfere d’accoglienza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Havona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sempre effettuato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soli. D’ora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avanti 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verranno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costituite classi </a:t>
            </a:r>
            <a:r>
              <a:rPr sz="1200" dirty="0">
                <a:latin typeface="Times New Roman"/>
                <a:cs typeface="Times New Roman"/>
              </a:rPr>
              <a:t>o gruppi d’istruzione. </a:t>
            </a:r>
            <a:r>
              <a:rPr sz="1200" spc="-5" dirty="0">
                <a:latin typeface="Times New Roman"/>
                <a:cs typeface="Times New Roman"/>
              </a:rPr>
              <a:t>Voi avete finito </a:t>
            </a:r>
            <a:r>
              <a:rPr sz="1200" dirty="0">
                <a:latin typeface="Times New Roman"/>
                <a:cs typeface="Times New Roman"/>
              </a:rPr>
              <a:t>con la </a:t>
            </a:r>
            <a:r>
              <a:rPr sz="1200" spc="-5" dirty="0">
                <a:latin typeface="Times New Roman"/>
                <a:cs typeface="Times New Roman"/>
              </a:rPr>
              <a:t>preparazione tecnica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amministrativa dei </a:t>
            </a:r>
            <a:r>
              <a:rPr sz="1200" dirty="0">
                <a:latin typeface="Times New Roman"/>
                <a:cs typeface="Times New Roman"/>
              </a:rPr>
              <a:t>mondi  </a:t>
            </a:r>
            <a:r>
              <a:rPr sz="1200" spc="-5" dirty="0">
                <a:latin typeface="Times New Roman"/>
                <a:cs typeface="Times New Roman"/>
              </a:rPr>
              <a:t>evoluzionari </a:t>
            </a:r>
            <a:r>
              <a:rPr sz="1200" dirty="0">
                <a:latin typeface="Times New Roman"/>
                <a:cs typeface="Times New Roman"/>
              </a:rPr>
              <a:t>del tempo e </a:t>
            </a:r>
            <a:r>
              <a:rPr sz="1200" spc="-5" dirty="0">
                <a:latin typeface="Times New Roman"/>
                <a:cs typeface="Times New Roman"/>
              </a:rPr>
              <a:t>dello </a:t>
            </a:r>
            <a:r>
              <a:rPr sz="1200" dirty="0">
                <a:latin typeface="Times New Roman"/>
                <a:cs typeface="Times New Roman"/>
              </a:rPr>
              <a:t>spazio. </a:t>
            </a:r>
            <a:r>
              <a:rPr sz="1200" spc="-5" dirty="0">
                <a:latin typeface="Times New Roman"/>
                <a:cs typeface="Times New Roman"/>
              </a:rPr>
              <a:t>Ora </a:t>
            </a:r>
            <a:r>
              <a:rPr sz="1200" dirty="0">
                <a:latin typeface="Times New Roman"/>
                <a:cs typeface="Times New Roman"/>
              </a:rPr>
              <a:t>comincia la vostra </a:t>
            </a:r>
            <a:r>
              <a:rPr sz="1200" i="1" spc="-5" dirty="0">
                <a:latin typeface="Times New Roman"/>
                <a:cs typeface="Times New Roman"/>
              </a:rPr>
              <a:t>istruzione </a:t>
            </a:r>
            <a:r>
              <a:rPr sz="1200" i="1" dirty="0">
                <a:latin typeface="Times New Roman"/>
                <a:cs typeface="Times New Roman"/>
              </a:rPr>
              <a:t>personale, </a:t>
            </a:r>
            <a:r>
              <a:rPr sz="1200" dirty="0">
                <a:latin typeface="Times New Roman"/>
                <a:cs typeface="Times New Roman"/>
              </a:rPr>
              <a:t>la vostra preparazione spirituale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individuale.</a:t>
            </a:r>
            <a:endParaRPr sz="1200">
              <a:latin typeface="Times New Roman"/>
              <a:cs typeface="Times New Roman"/>
            </a:endParaRPr>
          </a:p>
          <a:p>
            <a:pPr marL="88900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Dall’inizio </a:t>
            </a:r>
            <a:r>
              <a:rPr sz="1200" dirty="0">
                <a:latin typeface="Times New Roman"/>
                <a:cs typeface="Times New Roman"/>
              </a:rPr>
              <a:t>alla </a:t>
            </a:r>
            <a:r>
              <a:rPr sz="1200" spc="-5" dirty="0">
                <a:latin typeface="Times New Roman"/>
                <a:cs typeface="Times New Roman"/>
              </a:rPr>
              <a:t>fine, attraverso </a:t>
            </a:r>
            <a:r>
              <a:rPr sz="1200" dirty="0">
                <a:latin typeface="Times New Roman"/>
                <a:cs typeface="Times New Roman"/>
              </a:rPr>
              <a:t>tutto </a:t>
            </a:r>
            <a:r>
              <a:rPr sz="1200" spc="-5" dirty="0">
                <a:latin typeface="Times New Roman"/>
                <a:cs typeface="Times New Roman"/>
              </a:rPr>
              <a:t>Havona, </a:t>
            </a:r>
            <a:r>
              <a:rPr sz="1200" dirty="0">
                <a:latin typeface="Times New Roman"/>
                <a:cs typeface="Times New Roman"/>
              </a:rPr>
              <a:t>l’istruzione è </a:t>
            </a:r>
            <a:r>
              <a:rPr sz="1200" spc="-5" dirty="0">
                <a:latin typeface="Times New Roman"/>
                <a:cs typeface="Times New Roman"/>
              </a:rPr>
              <a:t>personale </a:t>
            </a:r>
            <a:r>
              <a:rPr sz="1200" dirty="0">
                <a:latin typeface="Times New Roman"/>
                <a:cs typeface="Times New Roman"/>
              </a:rPr>
              <a:t>e di triplice </a:t>
            </a:r>
            <a:r>
              <a:rPr sz="1200" spc="-5" dirty="0">
                <a:latin typeface="Times New Roman"/>
                <a:cs typeface="Times New Roman"/>
              </a:rPr>
              <a:t>natura: </a:t>
            </a:r>
            <a:r>
              <a:rPr sz="1200" dirty="0">
                <a:latin typeface="Times New Roman"/>
                <a:cs typeface="Times New Roman"/>
              </a:rPr>
              <a:t>intellettuale, </a:t>
            </a:r>
            <a:r>
              <a:rPr sz="1200" spc="-5" dirty="0">
                <a:latin typeface="Times New Roman"/>
                <a:cs typeface="Times New Roman"/>
              </a:rPr>
              <a:t>spirituale ed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esperienziale.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3017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(343.3) 30:4.28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primo </a:t>
            </a:r>
            <a:r>
              <a:rPr sz="1200" spc="-5" dirty="0">
                <a:latin typeface="Times New Roman"/>
                <a:cs typeface="Times New Roman"/>
              </a:rPr>
              <a:t>atto della </a:t>
            </a:r>
            <a:r>
              <a:rPr sz="1200" dirty="0">
                <a:latin typeface="Times New Roman"/>
                <a:cs typeface="Times New Roman"/>
              </a:rPr>
              <a:t>vostra </a:t>
            </a:r>
            <a:r>
              <a:rPr sz="1200" spc="-5" dirty="0">
                <a:latin typeface="Times New Roman"/>
                <a:cs typeface="Times New Roman"/>
              </a:rPr>
              <a:t>carriera </a:t>
            </a:r>
            <a:r>
              <a:rPr sz="1200" dirty="0">
                <a:latin typeface="Times New Roman"/>
                <a:cs typeface="Times New Roman"/>
              </a:rPr>
              <a:t>in Havona </a:t>
            </a:r>
            <a:r>
              <a:rPr sz="1200" spc="-5" dirty="0">
                <a:latin typeface="Times New Roman"/>
                <a:cs typeface="Times New Roman"/>
              </a:rPr>
              <a:t>sarà </a:t>
            </a:r>
            <a:r>
              <a:rPr sz="1200" dirty="0">
                <a:latin typeface="Times New Roman"/>
                <a:cs typeface="Times New Roman"/>
              </a:rPr>
              <a:t>quello di </a:t>
            </a:r>
            <a:r>
              <a:rPr sz="1200" spc="-5" dirty="0">
                <a:latin typeface="Times New Roman"/>
                <a:cs typeface="Times New Roman"/>
              </a:rPr>
              <a:t>riconoscere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ringraziare </a:t>
            </a:r>
            <a:r>
              <a:rPr sz="1200" dirty="0">
                <a:latin typeface="Times New Roman"/>
                <a:cs typeface="Times New Roman"/>
              </a:rPr>
              <a:t>il vostro seconafino trasportatore 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lungo </a:t>
            </a:r>
            <a:r>
              <a:rPr sz="1200" dirty="0">
                <a:latin typeface="Times New Roman"/>
                <a:cs typeface="Times New Roman"/>
              </a:rPr>
              <a:t>e sicuro </a:t>
            </a:r>
            <a:r>
              <a:rPr sz="1200" spc="-5" dirty="0">
                <a:latin typeface="Times New Roman"/>
                <a:cs typeface="Times New Roman"/>
              </a:rPr>
              <a:t>viaggio. </a:t>
            </a:r>
            <a:r>
              <a:rPr sz="1200" dirty="0">
                <a:latin typeface="Times New Roman"/>
                <a:cs typeface="Times New Roman"/>
              </a:rPr>
              <a:t>Poi </a:t>
            </a:r>
            <a:r>
              <a:rPr sz="1200" spc="-5" dirty="0">
                <a:latin typeface="Times New Roman"/>
                <a:cs typeface="Times New Roman"/>
              </a:rPr>
              <a:t>sarete presentati agli esseri che </a:t>
            </a:r>
            <a:r>
              <a:rPr sz="1200" dirty="0">
                <a:latin typeface="Times New Roman"/>
                <a:cs typeface="Times New Roman"/>
              </a:rPr>
              <a:t>seguiranno le vostre </a:t>
            </a:r>
            <a:r>
              <a:rPr sz="1200" spc="-5" dirty="0">
                <a:latin typeface="Times New Roman"/>
                <a:cs typeface="Times New Roman"/>
              </a:rPr>
              <a:t>attività </a:t>
            </a:r>
            <a:r>
              <a:rPr sz="1200" dirty="0">
                <a:latin typeface="Times New Roman"/>
                <a:cs typeface="Times New Roman"/>
              </a:rPr>
              <a:t>iniziali in </a:t>
            </a:r>
            <a:r>
              <a:rPr sz="1200" spc="-5" dirty="0">
                <a:latin typeface="Times New Roman"/>
                <a:cs typeface="Times New Roman"/>
              </a:rPr>
              <a:t>Havona. </a:t>
            </a:r>
            <a:r>
              <a:rPr sz="1200" dirty="0">
                <a:latin typeface="Times New Roman"/>
                <a:cs typeface="Times New Roman"/>
              </a:rPr>
              <a:t>Andrete quindi a  </a:t>
            </a:r>
            <a:r>
              <a:rPr sz="1200" spc="-5" dirty="0">
                <a:latin typeface="Times New Roman"/>
                <a:cs typeface="Times New Roman"/>
              </a:rPr>
              <a:t>registrare </a:t>
            </a:r>
            <a:r>
              <a:rPr sz="1200" dirty="0">
                <a:latin typeface="Times New Roman"/>
                <a:cs typeface="Times New Roman"/>
              </a:rPr>
              <a:t>il vostro </a:t>
            </a:r>
            <a:r>
              <a:rPr sz="1200" spc="-5" dirty="0">
                <a:latin typeface="Times New Roman"/>
                <a:cs typeface="Times New Roman"/>
              </a:rPr>
              <a:t>arrivo </a:t>
            </a:r>
            <a:r>
              <a:rPr sz="1200" dirty="0">
                <a:latin typeface="Times New Roman"/>
                <a:cs typeface="Times New Roman"/>
              </a:rPr>
              <a:t>e a </a:t>
            </a:r>
            <a:r>
              <a:rPr sz="1200" spc="-5" dirty="0">
                <a:latin typeface="Times New Roman"/>
                <a:cs typeface="Times New Roman"/>
              </a:rPr>
              <a:t>preparare </a:t>
            </a:r>
            <a:r>
              <a:rPr sz="1200" dirty="0">
                <a:latin typeface="Times New Roman"/>
                <a:cs typeface="Times New Roman"/>
              </a:rPr>
              <a:t>il messaggio di </a:t>
            </a:r>
            <a:r>
              <a:rPr sz="1200" spc="-5" dirty="0">
                <a:latin typeface="Times New Roman"/>
                <a:cs typeface="Times New Roman"/>
              </a:rPr>
              <a:t>ringraziamento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adorazione </a:t>
            </a:r>
            <a:r>
              <a:rPr sz="1200" dirty="0">
                <a:latin typeface="Times New Roman"/>
                <a:cs typeface="Times New Roman"/>
              </a:rPr>
              <a:t>da inviare </a:t>
            </a:r>
            <a:r>
              <a:rPr sz="1200" spc="-5" dirty="0">
                <a:latin typeface="Times New Roman"/>
                <a:cs typeface="Times New Roman"/>
              </a:rPr>
              <a:t>al Figlio </a:t>
            </a:r>
            <a:r>
              <a:rPr sz="1200" dirty="0">
                <a:latin typeface="Times New Roman"/>
                <a:cs typeface="Times New Roman"/>
              </a:rPr>
              <a:t>Creatore del vostro  </a:t>
            </a:r>
            <a:r>
              <a:rPr sz="1200" spc="-5" dirty="0">
                <a:latin typeface="Times New Roman"/>
                <a:cs typeface="Times New Roman"/>
              </a:rPr>
              <a:t>Universo locale, </a:t>
            </a:r>
            <a:r>
              <a:rPr sz="1200" dirty="0">
                <a:latin typeface="Times New Roman"/>
                <a:cs typeface="Times New Roman"/>
              </a:rPr>
              <a:t>il Padre </a:t>
            </a:r>
            <a:r>
              <a:rPr sz="1200" spc="-5" dirty="0">
                <a:latin typeface="Times New Roman"/>
                <a:cs typeface="Times New Roman"/>
              </a:rPr>
              <a:t>dell’Universo </a:t>
            </a:r>
            <a:r>
              <a:rPr sz="1200" dirty="0">
                <a:latin typeface="Times New Roman"/>
                <a:cs typeface="Times New Roman"/>
              </a:rPr>
              <a:t>che ha reso possibile la vostra </a:t>
            </a:r>
            <a:r>
              <a:rPr sz="1200" spc="-5" dirty="0">
                <a:latin typeface="Times New Roman"/>
                <a:cs typeface="Times New Roman"/>
              </a:rPr>
              <a:t>carriera </a:t>
            </a:r>
            <a:r>
              <a:rPr sz="1200" dirty="0">
                <a:latin typeface="Times New Roman"/>
                <a:cs typeface="Times New Roman"/>
              </a:rPr>
              <a:t>di filiazione. Ciò </a:t>
            </a:r>
            <a:r>
              <a:rPr sz="1200" spc="-5" dirty="0">
                <a:latin typeface="Times New Roman"/>
                <a:cs typeface="Times New Roman"/>
              </a:rPr>
              <a:t>conclude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formalità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arrivo </a:t>
            </a:r>
            <a:r>
              <a:rPr sz="1200" dirty="0">
                <a:latin typeface="Times New Roman"/>
                <a:cs typeface="Times New Roman"/>
              </a:rPr>
              <a:t>in  </a:t>
            </a:r>
            <a:r>
              <a:rPr sz="1200" spc="-5" dirty="0">
                <a:latin typeface="Times New Roman"/>
                <a:cs typeface="Times New Roman"/>
              </a:rPr>
              <a:t>Havona; dopodiché </a:t>
            </a:r>
            <a:r>
              <a:rPr sz="1200" dirty="0">
                <a:latin typeface="Times New Roman"/>
                <a:cs typeface="Times New Roman"/>
              </a:rPr>
              <a:t>vi è </a:t>
            </a:r>
            <a:r>
              <a:rPr sz="1200" spc="-5" dirty="0">
                <a:latin typeface="Times New Roman"/>
                <a:cs typeface="Times New Roman"/>
              </a:rPr>
              <a:t>concesso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lungo </a:t>
            </a:r>
            <a:r>
              <a:rPr sz="1200" dirty="0">
                <a:latin typeface="Times New Roman"/>
                <a:cs typeface="Times New Roman"/>
              </a:rPr>
              <a:t>periodo di riposo per osservazioni </a:t>
            </a:r>
            <a:r>
              <a:rPr sz="1200" spc="-5" dirty="0">
                <a:latin typeface="Times New Roman"/>
                <a:cs typeface="Times New Roman"/>
              </a:rPr>
              <a:t>libere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ciò </a:t>
            </a:r>
            <a:r>
              <a:rPr sz="1200" dirty="0">
                <a:latin typeface="Times New Roman"/>
                <a:cs typeface="Times New Roman"/>
              </a:rPr>
              <a:t>vi offre </a:t>
            </a:r>
            <a:r>
              <a:rPr sz="1200" spc="-5" dirty="0">
                <a:latin typeface="Times New Roman"/>
                <a:cs typeface="Times New Roman"/>
              </a:rPr>
              <a:t>l’occasione </a:t>
            </a:r>
            <a:r>
              <a:rPr sz="1200" dirty="0">
                <a:latin typeface="Times New Roman"/>
                <a:cs typeface="Times New Roman"/>
              </a:rPr>
              <a:t>di andare a trovare i  vostri </a:t>
            </a:r>
            <a:r>
              <a:rPr sz="1200" spc="-5" dirty="0">
                <a:latin typeface="Times New Roman"/>
                <a:cs typeface="Times New Roman"/>
              </a:rPr>
              <a:t>amici, </a:t>
            </a:r>
            <a:r>
              <a:rPr sz="1200" dirty="0">
                <a:latin typeface="Times New Roman"/>
                <a:cs typeface="Times New Roman"/>
              </a:rPr>
              <a:t>i vostri </a:t>
            </a:r>
            <a:r>
              <a:rPr sz="1200" spc="-5" dirty="0">
                <a:latin typeface="Times New Roman"/>
                <a:cs typeface="Times New Roman"/>
              </a:rPr>
              <a:t>compagni ed </a:t>
            </a:r>
            <a:r>
              <a:rPr sz="1200" dirty="0">
                <a:latin typeface="Times New Roman"/>
                <a:cs typeface="Times New Roman"/>
              </a:rPr>
              <a:t>i vostri </a:t>
            </a:r>
            <a:r>
              <a:rPr sz="1200" spc="-5" dirty="0">
                <a:latin typeface="Times New Roman"/>
                <a:cs typeface="Times New Roman"/>
              </a:rPr>
              <a:t>associati della </a:t>
            </a:r>
            <a:r>
              <a:rPr sz="1200" dirty="0">
                <a:latin typeface="Times New Roman"/>
                <a:cs typeface="Times New Roman"/>
              </a:rPr>
              <a:t>lunga </a:t>
            </a:r>
            <a:r>
              <a:rPr sz="1200" spc="-5" dirty="0">
                <a:latin typeface="Times New Roman"/>
                <a:cs typeface="Times New Roman"/>
              </a:rPr>
              <a:t>esperienza d’ascensione. Voi </a:t>
            </a:r>
            <a:r>
              <a:rPr sz="1200" dirty="0">
                <a:latin typeface="Times New Roman"/>
                <a:cs typeface="Times New Roman"/>
              </a:rPr>
              <a:t>potete anche consultare le trasmissioni  </a:t>
            </a:r>
            <a:r>
              <a:rPr sz="1200" spc="-5" dirty="0">
                <a:latin typeface="Times New Roman"/>
                <a:cs typeface="Times New Roman"/>
              </a:rPr>
              <a:t>per accertare </a:t>
            </a:r>
            <a:r>
              <a:rPr sz="1200" dirty="0">
                <a:latin typeface="Times New Roman"/>
                <a:cs typeface="Times New Roman"/>
              </a:rPr>
              <a:t>quali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vostri </a:t>
            </a:r>
            <a:r>
              <a:rPr sz="1200" spc="-5" dirty="0">
                <a:latin typeface="Times New Roman"/>
                <a:cs typeface="Times New Roman"/>
              </a:rPr>
              <a:t>compagni pellegrini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partiti per Havona </a:t>
            </a:r>
            <a:r>
              <a:rPr sz="1200" spc="5" dirty="0">
                <a:latin typeface="Times New Roman"/>
                <a:cs typeface="Times New Roman"/>
              </a:rPr>
              <a:t>dopo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avete </a:t>
            </a:r>
            <a:r>
              <a:rPr sz="1200" spc="-5" dirty="0">
                <a:latin typeface="Times New Roman"/>
                <a:cs typeface="Times New Roman"/>
              </a:rPr>
              <a:t>lasciato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Uversa.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88900" marR="48133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(343.4) 30:4.29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notizia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vostro </a:t>
            </a:r>
            <a:r>
              <a:rPr sz="1200" spc="-5" dirty="0">
                <a:latin typeface="Times New Roman"/>
                <a:cs typeface="Times New Roman"/>
              </a:rPr>
              <a:t>arrivo sui </a:t>
            </a:r>
            <a:r>
              <a:rPr sz="1200" dirty="0">
                <a:latin typeface="Times New Roman"/>
                <a:cs typeface="Times New Roman"/>
              </a:rPr>
              <a:t>mondi </a:t>
            </a:r>
            <a:r>
              <a:rPr sz="1200" spc="-5" dirty="0">
                <a:latin typeface="Times New Roman"/>
                <a:cs typeface="Times New Roman"/>
              </a:rPr>
              <a:t>d’accoglienza </a:t>
            </a:r>
            <a:r>
              <a:rPr sz="1200" dirty="0">
                <a:latin typeface="Times New Roman"/>
                <a:cs typeface="Times New Roman"/>
              </a:rPr>
              <a:t>di Havona sarà </a:t>
            </a:r>
            <a:r>
              <a:rPr sz="1200" spc="-5" dirty="0">
                <a:latin typeface="Times New Roman"/>
                <a:cs typeface="Times New Roman"/>
              </a:rPr>
              <a:t>debitamente trasmessa alla capitale del </a:t>
            </a:r>
            <a:r>
              <a:rPr sz="1200" dirty="0">
                <a:latin typeface="Times New Roman"/>
                <a:cs typeface="Times New Roman"/>
              </a:rPr>
              <a:t>vostro  </a:t>
            </a:r>
            <a:r>
              <a:rPr sz="1200" spc="-5" dirty="0">
                <a:latin typeface="Times New Roman"/>
                <a:cs typeface="Times New Roman"/>
              </a:rPr>
              <a:t>Universo locale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comunicata personalmente al </a:t>
            </a:r>
            <a:r>
              <a:rPr sz="1200" dirty="0">
                <a:latin typeface="Times New Roman"/>
                <a:cs typeface="Times New Roman"/>
              </a:rPr>
              <a:t>vostro </a:t>
            </a:r>
            <a:r>
              <a:rPr sz="1200" spc="-5" dirty="0">
                <a:latin typeface="Times New Roman"/>
                <a:cs typeface="Times New Roman"/>
              </a:rPr>
              <a:t>guardiano serafico, </a:t>
            </a:r>
            <a:r>
              <a:rPr sz="1200" dirty="0">
                <a:latin typeface="Times New Roman"/>
                <a:cs typeface="Times New Roman"/>
              </a:rPr>
              <a:t>ovunque </a:t>
            </a:r>
            <a:r>
              <a:rPr sz="1200" spc="-5" dirty="0">
                <a:latin typeface="Times New Roman"/>
                <a:cs typeface="Times New Roman"/>
              </a:rPr>
              <a:t>quel </a:t>
            </a:r>
            <a:r>
              <a:rPr sz="1200" dirty="0">
                <a:latin typeface="Times New Roman"/>
                <a:cs typeface="Times New Roman"/>
              </a:rPr>
              <a:t>serafino </a:t>
            </a:r>
            <a:r>
              <a:rPr sz="1200" spc="5" dirty="0">
                <a:latin typeface="Times New Roman"/>
                <a:cs typeface="Times New Roman"/>
              </a:rPr>
              <a:t>possa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trovarsi.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334010">
              <a:lnSpc>
                <a:spcPct val="959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(343.5) 30:4.30 </a:t>
            </a:r>
            <a:r>
              <a:rPr sz="1200" dirty="0">
                <a:latin typeface="Times New Roman"/>
                <a:cs typeface="Times New Roman"/>
              </a:rPr>
              <a:t>I mortali ascendenti sono </a:t>
            </a:r>
            <a:r>
              <a:rPr sz="1200" spc="-5" dirty="0">
                <a:latin typeface="Times New Roman"/>
                <a:cs typeface="Times New Roman"/>
              </a:rPr>
              <a:t>stati </a:t>
            </a:r>
            <a:r>
              <a:rPr sz="1200" dirty="0">
                <a:latin typeface="Times New Roman"/>
                <a:cs typeface="Times New Roman"/>
              </a:rPr>
              <a:t>istruiti a </a:t>
            </a:r>
            <a:r>
              <a:rPr sz="1200" spc="-5" dirty="0">
                <a:latin typeface="Times New Roman"/>
                <a:cs typeface="Times New Roman"/>
              </a:rPr>
              <a:t>fondo negli affari dei </a:t>
            </a:r>
            <a:r>
              <a:rPr sz="1200" dirty="0">
                <a:latin typeface="Times New Roman"/>
                <a:cs typeface="Times New Roman"/>
              </a:rPr>
              <a:t>mondi </a:t>
            </a:r>
            <a:r>
              <a:rPr sz="1200" spc="-5" dirty="0">
                <a:latin typeface="Times New Roman"/>
                <a:cs typeface="Times New Roman"/>
              </a:rPr>
              <a:t>evoluzionari </a:t>
            </a:r>
            <a:r>
              <a:rPr sz="1200" dirty="0">
                <a:latin typeface="Times New Roman"/>
                <a:cs typeface="Times New Roman"/>
              </a:rPr>
              <a:t>dello spazio; ora </a:t>
            </a:r>
            <a:r>
              <a:rPr sz="1200" spc="-5" dirty="0">
                <a:latin typeface="Times New Roman"/>
                <a:cs typeface="Times New Roman"/>
              </a:rPr>
              <a:t>essi cominciano </a:t>
            </a:r>
            <a:r>
              <a:rPr sz="1200" dirty="0">
                <a:latin typeface="Times New Roman"/>
                <a:cs typeface="Times New Roman"/>
              </a:rPr>
              <a:t>il  loro </a:t>
            </a:r>
            <a:r>
              <a:rPr sz="1200" spc="-5" dirty="0">
                <a:latin typeface="Times New Roman"/>
                <a:cs typeface="Times New Roman"/>
              </a:rPr>
              <a:t>lungo </a:t>
            </a:r>
            <a:r>
              <a:rPr sz="1200" dirty="0">
                <a:latin typeface="Times New Roman"/>
                <a:cs typeface="Times New Roman"/>
              </a:rPr>
              <a:t>e proficuo contatto con le </a:t>
            </a:r>
            <a:r>
              <a:rPr sz="1200" spc="-5" dirty="0">
                <a:latin typeface="Times New Roman"/>
                <a:cs typeface="Times New Roman"/>
              </a:rPr>
              <a:t>sfere </a:t>
            </a:r>
            <a:r>
              <a:rPr sz="1200" dirty="0">
                <a:latin typeface="Times New Roman"/>
                <a:cs typeface="Times New Roman"/>
              </a:rPr>
              <a:t>di perfezione </a:t>
            </a:r>
            <a:r>
              <a:rPr sz="1200" spc="-5" dirty="0">
                <a:latin typeface="Times New Roman"/>
                <a:cs typeface="Times New Roman"/>
              </a:rPr>
              <a:t>create. </a:t>
            </a:r>
            <a:r>
              <a:rPr sz="1200" dirty="0">
                <a:latin typeface="Times New Roman"/>
                <a:cs typeface="Times New Roman"/>
              </a:rPr>
              <a:t>Quale </a:t>
            </a:r>
            <a:r>
              <a:rPr sz="1200" spc="-5" dirty="0">
                <a:latin typeface="Times New Roman"/>
                <a:cs typeface="Times New Roman"/>
              </a:rPr>
              <a:t>preparazione per </a:t>
            </a:r>
            <a:r>
              <a:rPr sz="1200" dirty="0">
                <a:latin typeface="Times New Roman"/>
                <a:cs typeface="Times New Roman"/>
              </a:rPr>
              <a:t>un qualunque lavoro </a:t>
            </a:r>
            <a:r>
              <a:rPr sz="1200" spc="-5" dirty="0">
                <a:latin typeface="Times New Roman"/>
                <a:cs typeface="Times New Roman"/>
              </a:rPr>
              <a:t>futuro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fornita </a:t>
            </a:r>
            <a:r>
              <a:rPr sz="1200" spc="5" dirty="0">
                <a:latin typeface="Times New Roman"/>
                <a:cs typeface="Times New Roman"/>
              </a:rPr>
              <a:t>da  </a:t>
            </a:r>
            <a:r>
              <a:rPr sz="1200" spc="-5" dirty="0">
                <a:latin typeface="Times New Roman"/>
                <a:cs typeface="Times New Roman"/>
              </a:rPr>
              <a:t>questa esperienza </a:t>
            </a:r>
            <a:r>
              <a:rPr sz="1200" dirty="0">
                <a:latin typeface="Times New Roman"/>
                <a:cs typeface="Times New Roman"/>
              </a:rPr>
              <a:t>congiunta, </a:t>
            </a:r>
            <a:r>
              <a:rPr sz="1200" spc="-5" dirty="0">
                <a:latin typeface="Times New Roman"/>
                <a:cs typeface="Times New Roman"/>
              </a:rPr>
              <a:t>unica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straordinaria! Ma </a:t>
            </a:r>
            <a:r>
              <a:rPr sz="1200" dirty="0">
                <a:latin typeface="Times New Roman"/>
                <a:cs typeface="Times New Roman"/>
              </a:rPr>
              <a:t>io non </a:t>
            </a:r>
            <a:r>
              <a:rPr sz="1200" spc="-5" dirty="0">
                <a:latin typeface="Times New Roman"/>
                <a:cs typeface="Times New Roman"/>
              </a:rPr>
              <a:t>posso descrivervi Havona; </a:t>
            </a:r>
            <a:r>
              <a:rPr sz="1200" dirty="0">
                <a:latin typeface="Times New Roman"/>
                <a:cs typeface="Times New Roman"/>
              </a:rPr>
              <a:t>voi dovete </a:t>
            </a:r>
            <a:r>
              <a:rPr sz="1200" spc="-5" dirty="0">
                <a:latin typeface="Times New Roman"/>
                <a:cs typeface="Times New Roman"/>
              </a:rPr>
              <a:t>vedere </a:t>
            </a:r>
            <a:r>
              <a:rPr sz="1200" dirty="0">
                <a:latin typeface="Times New Roman"/>
                <a:cs typeface="Times New Roman"/>
              </a:rPr>
              <a:t>questi mondi </a:t>
            </a:r>
            <a:r>
              <a:rPr sz="1200" spc="-5" dirty="0">
                <a:latin typeface="Times New Roman"/>
                <a:cs typeface="Times New Roman"/>
              </a:rPr>
              <a:t>per  apprezzare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loro gloria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comprendere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loro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grandiosità.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50">
              <a:latin typeface="Times New Roman"/>
              <a:cs typeface="Times New Roman"/>
            </a:endParaRPr>
          </a:p>
          <a:p>
            <a:pPr marL="88900" marR="107314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(343.6) 30:4.31 </a:t>
            </a:r>
            <a:r>
              <a:rPr sz="1200" dirty="0">
                <a:latin typeface="Times New Roman"/>
                <a:cs typeface="Times New Roman"/>
              </a:rPr>
              <a:t>7. </a:t>
            </a:r>
            <a:r>
              <a:rPr sz="1200" i="1" dirty="0">
                <a:latin typeface="Times New Roman"/>
                <a:cs typeface="Times New Roman"/>
              </a:rPr>
              <a:t>Coloro </a:t>
            </a:r>
            <a:r>
              <a:rPr sz="1200" i="1" spc="-5" dirty="0">
                <a:latin typeface="Times New Roman"/>
                <a:cs typeface="Times New Roman"/>
              </a:rPr>
              <a:t>che arrivano </a:t>
            </a:r>
            <a:r>
              <a:rPr sz="1200" i="1" dirty="0">
                <a:latin typeface="Times New Roman"/>
                <a:cs typeface="Times New Roman"/>
              </a:rPr>
              <a:t>in Paradiso. </a:t>
            </a:r>
            <a:r>
              <a:rPr sz="1200" dirty="0">
                <a:latin typeface="Times New Roman"/>
                <a:cs typeface="Times New Roman"/>
              </a:rPr>
              <a:t>Dopo </a:t>
            </a:r>
            <a:r>
              <a:rPr sz="1200" spc="-5" dirty="0">
                <a:latin typeface="Times New Roman"/>
                <a:cs typeface="Times New Roman"/>
              </a:rPr>
              <a:t>aver raggiunto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Paradiso </a:t>
            </a:r>
            <a:r>
              <a:rPr sz="1200" dirty="0">
                <a:latin typeface="Times New Roman"/>
                <a:cs typeface="Times New Roman"/>
              </a:rPr>
              <a:t>con </a:t>
            </a:r>
            <a:r>
              <a:rPr sz="1200" spc="-5" dirty="0">
                <a:latin typeface="Times New Roman"/>
                <a:cs typeface="Times New Roman"/>
              </a:rPr>
              <a:t>status residenziale, </a:t>
            </a:r>
            <a:r>
              <a:rPr sz="1200" dirty="0">
                <a:latin typeface="Times New Roman"/>
                <a:cs typeface="Times New Roman"/>
              </a:rPr>
              <a:t>voi </a:t>
            </a:r>
            <a:r>
              <a:rPr sz="1200" spc="-5" dirty="0">
                <a:latin typeface="Times New Roman"/>
                <a:cs typeface="Times New Roman"/>
              </a:rPr>
              <a:t>cominciate </a:t>
            </a:r>
            <a:r>
              <a:rPr sz="1200" dirty="0">
                <a:latin typeface="Times New Roman"/>
                <a:cs typeface="Times New Roman"/>
              </a:rPr>
              <a:t>il corso  </a:t>
            </a:r>
            <a:r>
              <a:rPr sz="1200" spc="-5" dirty="0">
                <a:latin typeface="Times New Roman"/>
                <a:cs typeface="Times New Roman"/>
              </a:rPr>
              <a:t>progressivo </a:t>
            </a:r>
            <a:r>
              <a:rPr sz="1200" dirty="0">
                <a:latin typeface="Times New Roman"/>
                <a:cs typeface="Times New Roman"/>
              </a:rPr>
              <a:t>di divinità e di </a:t>
            </a:r>
            <a:r>
              <a:rPr sz="1200" spc="-5" dirty="0">
                <a:latin typeface="Times New Roman"/>
                <a:cs typeface="Times New Roman"/>
              </a:rPr>
              <a:t>absonità.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vostra residenza in </a:t>
            </a:r>
            <a:r>
              <a:rPr sz="1200" spc="-5" dirty="0">
                <a:latin typeface="Times New Roman"/>
                <a:cs typeface="Times New Roman"/>
              </a:rPr>
              <a:t>Paradiso significa </a:t>
            </a:r>
            <a:r>
              <a:rPr sz="1200" dirty="0">
                <a:latin typeface="Times New Roman"/>
                <a:cs typeface="Times New Roman"/>
              </a:rPr>
              <a:t>che avete </a:t>
            </a:r>
            <a:r>
              <a:rPr sz="1200" spc="-5" dirty="0">
                <a:latin typeface="Times New Roman"/>
                <a:cs typeface="Times New Roman"/>
              </a:rPr>
              <a:t>trovato Dio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che sarete arruolati nel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Corpo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61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614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60384" cy="301815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63500" marR="169545" algn="just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Mortali della </a:t>
            </a:r>
            <a:r>
              <a:rPr sz="1200" spc="-5" dirty="0">
                <a:latin typeface="Times New Roman"/>
                <a:cs typeface="Times New Roman"/>
              </a:rPr>
              <a:t>Finalità. Fra </a:t>
            </a:r>
            <a:r>
              <a:rPr sz="1200" dirty="0">
                <a:latin typeface="Times New Roman"/>
                <a:cs typeface="Times New Roman"/>
              </a:rPr>
              <a:t>tutte le </a:t>
            </a:r>
            <a:r>
              <a:rPr sz="1200" spc="-5" dirty="0">
                <a:latin typeface="Times New Roman"/>
                <a:cs typeface="Times New Roman"/>
              </a:rPr>
              <a:t>creature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grande </a:t>
            </a:r>
            <a:r>
              <a:rPr sz="1200" dirty="0">
                <a:latin typeface="Times New Roman"/>
                <a:cs typeface="Times New Roman"/>
              </a:rPr>
              <a:t>Universo, soltanto </a:t>
            </a:r>
            <a:r>
              <a:rPr sz="1200" spc="-5" dirty="0">
                <a:latin typeface="Times New Roman"/>
                <a:cs typeface="Times New Roman"/>
              </a:rPr>
              <a:t>coloro che si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fusi con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Padre </a:t>
            </a:r>
            <a:r>
              <a:rPr sz="1200" dirty="0">
                <a:latin typeface="Times New Roman"/>
                <a:cs typeface="Times New Roman"/>
              </a:rPr>
              <a:t>sono arruolati </a:t>
            </a:r>
            <a:r>
              <a:rPr sz="1200" spc="-5" dirty="0">
                <a:latin typeface="Times New Roman"/>
                <a:cs typeface="Times New Roman"/>
              </a:rPr>
              <a:t>nel  Corpo dei </a:t>
            </a:r>
            <a:r>
              <a:rPr sz="1200" dirty="0">
                <a:latin typeface="Times New Roman"/>
                <a:cs typeface="Times New Roman"/>
              </a:rPr>
              <a:t>Mortali della </a:t>
            </a:r>
            <a:r>
              <a:rPr sz="1200" spc="-5" dirty="0">
                <a:latin typeface="Times New Roman"/>
                <a:cs typeface="Times New Roman"/>
              </a:rPr>
              <a:t>Finalità. </a:t>
            </a:r>
            <a:r>
              <a:rPr sz="1200" dirty="0">
                <a:latin typeface="Times New Roman"/>
                <a:cs typeface="Times New Roman"/>
              </a:rPr>
              <a:t>Solo tali </a:t>
            </a:r>
            <a:r>
              <a:rPr sz="1200" spc="-5" dirty="0">
                <a:latin typeface="Times New Roman"/>
                <a:cs typeface="Times New Roman"/>
              </a:rPr>
              <a:t>individui prestano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giuramento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finalitari. </a:t>
            </a:r>
            <a:r>
              <a:rPr sz="1200" dirty="0">
                <a:latin typeface="Times New Roman"/>
                <a:cs typeface="Times New Roman"/>
              </a:rPr>
              <a:t>Altri </a:t>
            </a:r>
            <a:r>
              <a:rPr sz="1200" spc="-5" dirty="0">
                <a:latin typeface="Times New Roman"/>
                <a:cs typeface="Times New Roman"/>
              </a:rPr>
              <a:t>esseri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perfezione </a:t>
            </a:r>
            <a:r>
              <a:rPr sz="1200" dirty="0">
                <a:latin typeface="Times New Roman"/>
                <a:cs typeface="Times New Roman"/>
              </a:rPr>
              <a:t>paradisiaca o </a:t>
            </a:r>
            <a:r>
              <a:rPr sz="1200" spc="-5" dirty="0">
                <a:latin typeface="Times New Roman"/>
                <a:cs typeface="Times New Roman"/>
              </a:rPr>
              <a:t>che  hanno raggiunto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Paradiso </a:t>
            </a:r>
            <a:r>
              <a:rPr sz="1200" dirty="0">
                <a:latin typeface="Times New Roman"/>
                <a:cs typeface="Times New Roman"/>
              </a:rPr>
              <a:t>possono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temporaneamente </a:t>
            </a:r>
            <a:r>
              <a:rPr sz="1200" spc="-5" dirty="0">
                <a:latin typeface="Times New Roman"/>
                <a:cs typeface="Times New Roman"/>
              </a:rPr>
              <a:t>assegnati </a:t>
            </a:r>
            <a:r>
              <a:rPr sz="1200" dirty="0">
                <a:latin typeface="Times New Roman"/>
                <a:cs typeface="Times New Roman"/>
              </a:rPr>
              <a:t>a questo </a:t>
            </a:r>
            <a:r>
              <a:rPr sz="1200" spc="-5" dirty="0">
                <a:latin typeface="Times New Roman"/>
                <a:cs typeface="Times New Roman"/>
              </a:rPr>
              <a:t>corpo della </a:t>
            </a:r>
            <a:r>
              <a:rPr sz="1200" dirty="0">
                <a:latin typeface="Times New Roman"/>
                <a:cs typeface="Times New Roman"/>
              </a:rPr>
              <a:t>finalità, ma non sono </a:t>
            </a:r>
            <a:r>
              <a:rPr sz="1200" spc="-5" dirty="0">
                <a:latin typeface="Times New Roman"/>
                <a:cs typeface="Times New Roman"/>
              </a:rPr>
              <a:t>assegnati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</a:t>
            </a:r>
            <a:endParaRPr sz="1200">
              <a:latin typeface="Times New Roman"/>
              <a:cs typeface="Times New Roman"/>
            </a:endParaRPr>
          </a:p>
          <a:p>
            <a:pPr marL="63500" marR="317500" algn="just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l’eternità alla missione sconosciuta </a:t>
            </a:r>
            <a:r>
              <a:rPr sz="1200" dirty="0">
                <a:latin typeface="Times New Roman"/>
                <a:cs typeface="Times New Roman"/>
              </a:rPr>
              <a:t>e non rivelata di questa </a:t>
            </a:r>
            <a:r>
              <a:rPr sz="1200" spc="-5" dirty="0">
                <a:latin typeface="Times New Roman"/>
                <a:cs typeface="Times New Roman"/>
              </a:rPr>
              <a:t>crescente </a:t>
            </a:r>
            <a:r>
              <a:rPr sz="1200" dirty="0">
                <a:latin typeface="Times New Roman"/>
                <a:cs typeface="Times New Roman"/>
              </a:rPr>
              <a:t>schiera di </a:t>
            </a:r>
            <a:r>
              <a:rPr sz="1200" spc="-5" dirty="0">
                <a:latin typeface="Times New Roman"/>
                <a:cs typeface="Times New Roman"/>
              </a:rPr>
              <a:t>veterani evoluzionari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perfezionati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5" dirty="0">
                <a:latin typeface="Times New Roman"/>
                <a:cs typeface="Times New Roman"/>
              </a:rPr>
              <a:t>tempo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dello </a:t>
            </a:r>
            <a:r>
              <a:rPr sz="1200" dirty="0">
                <a:latin typeface="Times New Roman"/>
                <a:cs typeface="Times New Roman"/>
              </a:rPr>
              <a:t>spazio.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15557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(343.7) 30:4.32 </a:t>
            </a:r>
            <a:r>
              <a:rPr sz="1200" spc="-5" dirty="0">
                <a:latin typeface="Times New Roman"/>
                <a:cs typeface="Times New Roman"/>
              </a:rPr>
              <a:t>A coloro che arrivano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Paradiso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accordato </a:t>
            </a:r>
            <a:r>
              <a:rPr sz="1200" dirty="0">
                <a:latin typeface="Times New Roman"/>
                <a:cs typeface="Times New Roman"/>
              </a:rPr>
              <a:t>un periodo di </a:t>
            </a:r>
            <a:r>
              <a:rPr sz="1200" spc="-5" dirty="0">
                <a:latin typeface="Times New Roman"/>
                <a:cs typeface="Times New Roman"/>
              </a:rPr>
              <a:t>libertà, </a:t>
            </a:r>
            <a:r>
              <a:rPr sz="1200" dirty="0">
                <a:latin typeface="Times New Roman"/>
                <a:cs typeface="Times New Roman"/>
              </a:rPr>
              <a:t>dopo di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iniziano le </a:t>
            </a:r>
            <a:r>
              <a:rPr sz="1200" spc="-5" dirty="0">
                <a:latin typeface="Times New Roman"/>
                <a:cs typeface="Times New Roman"/>
              </a:rPr>
              <a:t>loro associazioni con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sette  gruppi dei </a:t>
            </a:r>
            <a:r>
              <a:rPr sz="1200" dirty="0">
                <a:latin typeface="Times New Roman"/>
                <a:cs typeface="Times New Roman"/>
              </a:rPr>
              <a:t>supernafini </a:t>
            </a:r>
            <a:r>
              <a:rPr sz="1200" spc="-5" dirty="0">
                <a:latin typeface="Times New Roman"/>
                <a:cs typeface="Times New Roman"/>
              </a:rPr>
              <a:t>primari. Quando hanno </a:t>
            </a:r>
            <a:r>
              <a:rPr sz="1200" dirty="0">
                <a:latin typeface="Times New Roman"/>
                <a:cs typeface="Times New Roman"/>
              </a:rPr>
              <a:t>terminato il </a:t>
            </a:r>
            <a:r>
              <a:rPr sz="1200" spc="-5" dirty="0">
                <a:latin typeface="Times New Roman"/>
                <a:cs typeface="Times New Roman"/>
              </a:rPr>
              <a:t>loro corso con </a:t>
            </a:r>
            <a:r>
              <a:rPr sz="1200" dirty="0">
                <a:latin typeface="Times New Roman"/>
                <a:cs typeface="Times New Roman"/>
              </a:rPr>
              <a:t>i conduttori di </a:t>
            </a:r>
            <a:r>
              <a:rPr sz="1200" spc="-5" dirty="0">
                <a:latin typeface="Times New Roman"/>
                <a:cs typeface="Times New Roman"/>
              </a:rPr>
              <a:t>adorazione essi </a:t>
            </a:r>
            <a:r>
              <a:rPr sz="1200" dirty="0">
                <a:latin typeface="Times New Roman"/>
                <a:cs typeface="Times New Roman"/>
              </a:rPr>
              <a:t>sono designati diplomati  </a:t>
            </a:r>
            <a:r>
              <a:rPr sz="1200" spc="-5" dirty="0">
                <a:latin typeface="Times New Roman"/>
                <a:cs typeface="Times New Roman"/>
              </a:rPr>
              <a:t>del Paradiso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successivamente, </a:t>
            </a:r>
            <a:r>
              <a:rPr sz="1200" dirty="0">
                <a:latin typeface="Times New Roman"/>
                <a:cs typeface="Times New Roman"/>
              </a:rPr>
              <a:t>in qualità di </a:t>
            </a:r>
            <a:r>
              <a:rPr sz="1200" spc="-5" dirty="0">
                <a:latin typeface="Times New Roman"/>
                <a:cs typeface="Times New Roman"/>
              </a:rPr>
              <a:t>finalitari, sono assegnati ai </a:t>
            </a:r>
            <a:r>
              <a:rPr sz="1200" dirty="0">
                <a:latin typeface="Times New Roman"/>
                <a:cs typeface="Times New Roman"/>
              </a:rPr>
              <a:t>servizi di </a:t>
            </a:r>
            <a:r>
              <a:rPr sz="1200" spc="-5" dirty="0">
                <a:latin typeface="Times New Roman"/>
                <a:cs typeface="Times New Roman"/>
              </a:rPr>
              <a:t>osservazione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cooperazione </a:t>
            </a:r>
            <a:r>
              <a:rPr sz="1200" dirty="0">
                <a:latin typeface="Times New Roman"/>
                <a:cs typeface="Times New Roman"/>
              </a:rPr>
              <a:t>sino </a:t>
            </a:r>
            <a:r>
              <a:rPr sz="1200" spc="-5" dirty="0">
                <a:latin typeface="Times New Roman"/>
                <a:cs typeface="Times New Roman"/>
              </a:rPr>
              <a:t>ai </a:t>
            </a:r>
            <a:r>
              <a:rPr sz="1200" dirty="0">
                <a:latin typeface="Times New Roman"/>
                <a:cs typeface="Times New Roman"/>
              </a:rPr>
              <a:t>confini  </a:t>
            </a:r>
            <a:r>
              <a:rPr sz="1200" spc="-5" dirty="0">
                <a:latin typeface="Times New Roman"/>
                <a:cs typeface="Times New Roman"/>
              </a:rPr>
              <a:t>dell’immensa creazione. Tuttavia sembra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esserci alcun impiego specifico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determinato </a:t>
            </a:r>
            <a:r>
              <a:rPr sz="1200" dirty="0">
                <a:latin typeface="Times New Roman"/>
                <a:cs typeface="Times New Roman"/>
              </a:rPr>
              <a:t>per i </a:t>
            </a:r>
            <a:r>
              <a:rPr sz="1200" spc="-5" dirty="0">
                <a:latin typeface="Times New Roman"/>
                <a:cs typeface="Times New Roman"/>
              </a:rPr>
              <a:t>Finalitari </a:t>
            </a:r>
            <a:r>
              <a:rPr sz="1200" spc="5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Corpo dei </a:t>
            </a:r>
            <a:r>
              <a:rPr sz="1200" dirty="0">
                <a:latin typeface="Times New Roman"/>
                <a:cs typeface="Times New Roman"/>
              </a:rPr>
              <a:t>Mortali,  </a:t>
            </a:r>
            <a:r>
              <a:rPr sz="1200" spc="-5" dirty="0">
                <a:latin typeface="Times New Roman"/>
                <a:cs typeface="Times New Roman"/>
              </a:rPr>
              <a:t>anche se essi servono </a:t>
            </a:r>
            <a:r>
              <a:rPr sz="1200" dirty="0">
                <a:latin typeface="Times New Roman"/>
                <a:cs typeface="Times New Roman"/>
              </a:rPr>
              <a:t>in molte </a:t>
            </a:r>
            <a:r>
              <a:rPr sz="1200" spc="-5" dirty="0">
                <a:latin typeface="Times New Roman"/>
                <a:cs typeface="Times New Roman"/>
              </a:rPr>
              <a:t>funzioni sui mondi stabilizzati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luce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vita.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 marR="431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(344.1) 30:4.33 </a:t>
            </a:r>
            <a:r>
              <a:rPr sz="1200" dirty="0">
                <a:latin typeface="Times New Roman"/>
                <a:cs typeface="Times New Roman"/>
              </a:rPr>
              <a:t>Se non </a:t>
            </a:r>
            <a:r>
              <a:rPr sz="1200" spc="-5" dirty="0">
                <a:latin typeface="Times New Roman"/>
                <a:cs typeface="Times New Roman"/>
              </a:rPr>
              <a:t>dovesse esserci </a:t>
            </a:r>
            <a:r>
              <a:rPr sz="1200" dirty="0">
                <a:latin typeface="Times New Roman"/>
                <a:cs typeface="Times New Roman"/>
              </a:rPr>
              <a:t>un destino futuro o non </a:t>
            </a:r>
            <a:r>
              <a:rPr sz="1200" spc="-5" dirty="0">
                <a:latin typeface="Times New Roman"/>
                <a:cs typeface="Times New Roman"/>
              </a:rPr>
              <a:t>rivelato </a:t>
            </a:r>
            <a:r>
              <a:rPr sz="1200" dirty="0">
                <a:latin typeface="Times New Roman"/>
                <a:cs typeface="Times New Roman"/>
              </a:rPr>
              <a:t>per il </a:t>
            </a:r>
            <a:r>
              <a:rPr sz="1200" spc="-5" dirty="0">
                <a:latin typeface="Times New Roman"/>
                <a:cs typeface="Times New Roman"/>
              </a:rPr>
              <a:t>Corpo dei Mortali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Finalità, l’attuale destinazione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questi esseri </a:t>
            </a:r>
            <a:r>
              <a:rPr sz="1200" dirty="0">
                <a:latin typeface="Times New Roman"/>
                <a:cs typeface="Times New Roman"/>
              </a:rPr>
              <a:t>ascendenti </a:t>
            </a:r>
            <a:r>
              <a:rPr sz="1200" spc="-5" dirty="0">
                <a:latin typeface="Times New Roman"/>
                <a:cs typeface="Times New Roman"/>
              </a:rPr>
              <a:t>sarebbe già del </a:t>
            </a:r>
            <a:r>
              <a:rPr sz="1200" dirty="0">
                <a:latin typeface="Times New Roman"/>
                <a:cs typeface="Times New Roman"/>
              </a:rPr>
              <a:t>tutto </a:t>
            </a:r>
            <a:r>
              <a:rPr sz="1200" spc="-5" dirty="0">
                <a:latin typeface="Times New Roman"/>
                <a:cs typeface="Times New Roman"/>
              </a:rPr>
              <a:t>adeguata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gloriosa.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presente </a:t>
            </a:r>
            <a:r>
              <a:rPr sz="1200" spc="-5" dirty="0">
                <a:latin typeface="Times New Roman"/>
                <a:cs typeface="Times New Roman"/>
              </a:rPr>
              <a:t>destino giustifica </a:t>
            </a:r>
            <a:r>
              <a:rPr sz="1200" dirty="0">
                <a:latin typeface="Times New Roman"/>
                <a:cs typeface="Times New Roman"/>
              </a:rPr>
              <a:t>totalmente il piano </a:t>
            </a:r>
            <a:r>
              <a:rPr sz="1200" spc="-5" dirty="0">
                <a:latin typeface="Times New Roman"/>
                <a:cs typeface="Times New Roman"/>
              </a:rPr>
              <a:t>universale  d’ascensione </a:t>
            </a:r>
            <a:r>
              <a:rPr sz="1200" dirty="0">
                <a:latin typeface="Times New Roman"/>
                <a:cs typeface="Times New Roman"/>
              </a:rPr>
              <a:t>evoluzionaria. </a:t>
            </a:r>
            <a:r>
              <a:rPr sz="1200" spc="-5" dirty="0">
                <a:latin typeface="Times New Roman"/>
                <a:cs typeface="Times New Roman"/>
              </a:rPr>
              <a:t>Ma senza </a:t>
            </a:r>
            <a:r>
              <a:rPr sz="1200" dirty="0">
                <a:latin typeface="Times New Roman"/>
                <a:cs typeface="Times New Roman"/>
              </a:rPr>
              <a:t>dubbio le ere </a:t>
            </a:r>
            <a:r>
              <a:rPr sz="1200" spc="-5" dirty="0">
                <a:latin typeface="Times New Roman"/>
                <a:cs typeface="Times New Roman"/>
              </a:rPr>
              <a:t>future </a:t>
            </a:r>
            <a:r>
              <a:rPr sz="1200" dirty="0">
                <a:latin typeface="Times New Roman"/>
                <a:cs typeface="Times New Roman"/>
              </a:rPr>
              <a:t>dell’evoluzione </a:t>
            </a:r>
            <a:r>
              <a:rPr sz="1200" spc="-5" dirty="0">
                <a:latin typeface="Times New Roman"/>
                <a:cs typeface="Times New Roman"/>
              </a:rPr>
              <a:t>delle sfere dello spazio esterno elaboreranno  ulteriormente, ed illumineranno divinamente </a:t>
            </a:r>
            <a:r>
              <a:rPr sz="1200" dirty="0">
                <a:latin typeface="Times New Roman"/>
                <a:cs typeface="Times New Roman"/>
              </a:rPr>
              <a:t>e con </a:t>
            </a:r>
            <a:r>
              <a:rPr sz="1200" spc="-5" dirty="0">
                <a:latin typeface="Times New Roman"/>
                <a:cs typeface="Times New Roman"/>
              </a:rPr>
              <a:t>maggior </a:t>
            </a:r>
            <a:r>
              <a:rPr sz="1200" dirty="0">
                <a:latin typeface="Times New Roman"/>
                <a:cs typeface="Times New Roman"/>
              </a:rPr>
              <a:t>pienezza, la </a:t>
            </a:r>
            <a:r>
              <a:rPr sz="1200" spc="-5" dirty="0">
                <a:latin typeface="Times New Roman"/>
                <a:cs typeface="Times New Roman"/>
              </a:rPr>
              <a:t>saggezza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l’amorevole </a:t>
            </a:r>
            <a:r>
              <a:rPr sz="1200" dirty="0">
                <a:latin typeface="Times New Roman"/>
                <a:cs typeface="Times New Roman"/>
              </a:rPr>
              <a:t>bontà </a:t>
            </a:r>
            <a:r>
              <a:rPr sz="1200" spc="-5" dirty="0">
                <a:latin typeface="Times New Roman"/>
                <a:cs typeface="Times New Roman"/>
              </a:rPr>
              <a:t>degli Dei nell’esecuzione del  </a:t>
            </a:r>
            <a:r>
              <a:rPr sz="1200" dirty="0">
                <a:latin typeface="Times New Roman"/>
                <a:cs typeface="Times New Roman"/>
              </a:rPr>
              <a:t>loro piano divino di </a:t>
            </a:r>
            <a:r>
              <a:rPr sz="1200" spc="-5" dirty="0">
                <a:latin typeface="Times New Roman"/>
                <a:cs typeface="Times New Roman"/>
              </a:rPr>
              <a:t>sopravvivenza </a:t>
            </a:r>
            <a:r>
              <a:rPr sz="1200" dirty="0">
                <a:latin typeface="Times New Roman"/>
                <a:cs typeface="Times New Roman"/>
              </a:rPr>
              <a:t>umana e </a:t>
            </a:r>
            <a:r>
              <a:rPr sz="1200" spc="-5" dirty="0">
                <a:latin typeface="Times New Roman"/>
                <a:cs typeface="Times New Roman"/>
              </a:rPr>
              <a:t>d’ascensione dei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mortali.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61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615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90219" y="513333"/>
            <a:ext cx="7494905" cy="126174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50800" marR="4318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(344.2) 30:4.34 </a:t>
            </a:r>
            <a:r>
              <a:rPr sz="1200" spc="-5" dirty="0">
                <a:latin typeface="Times New Roman"/>
                <a:cs typeface="Times New Roman"/>
              </a:rPr>
              <a:t>Questa esposizione, unitamente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ciò </a:t>
            </a:r>
            <a:r>
              <a:rPr sz="1200" dirty="0">
                <a:latin typeface="Times New Roman"/>
                <a:cs typeface="Times New Roman"/>
              </a:rPr>
              <a:t>che vi è stato rivelato ed a </a:t>
            </a:r>
            <a:r>
              <a:rPr sz="1200" spc="-5" dirty="0">
                <a:latin typeface="Times New Roman"/>
                <a:cs typeface="Times New Roman"/>
              </a:rPr>
              <a:t>ciò </a:t>
            </a:r>
            <a:r>
              <a:rPr sz="1200" dirty="0">
                <a:latin typeface="Times New Roman"/>
                <a:cs typeface="Times New Roman"/>
              </a:rPr>
              <a:t>che potete </a:t>
            </a:r>
            <a:r>
              <a:rPr sz="1200" spc="-5" dirty="0">
                <a:latin typeface="Times New Roman"/>
                <a:cs typeface="Times New Roman"/>
              </a:rPr>
              <a:t>apprendere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connessione con  </a:t>
            </a:r>
            <a:r>
              <a:rPr sz="1200" dirty="0">
                <a:latin typeface="Times New Roman"/>
                <a:cs typeface="Times New Roman"/>
              </a:rPr>
              <a:t>l’istruzione </a:t>
            </a:r>
            <a:r>
              <a:rPr sz="1200" spc="-5" dirty="0">
                <a:latin typeface="Times New Roman"/>
                <a:cs typeface="Times New Roman"/>
              </a:rPr>
              <a:t>concernente </a:t>
            </a:r>
            <a:r>
              <a:rPr sz="1200" dirty="0">
                <a:latin typeface="Times New Roman"/>
                <a:cs typeface="Times New Roman"/>
              </a:rPr>
              <a:t>il vostro mondo, </a:t>
            </a:r>
            <a:r>
              <a:rPr sz="1200" spc="-5" dirty="0">
                <a:latin typeface="Times New Roman"/>
                <a:cs typeface="Times New Roman"/>
              </a:rPr>
              <a:t>presenta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profilo della carriera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mortale ascendente.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storia </a:t>
            </a:r>
            <a:r>
              <a:rPr sz="1200" dirty="0">
                <a:latin typeface="Times New Roman"/>
                <a:cs typeface="Times New Roman"/>
              </a:rPr>
              <a:t>varia  </a:t>
            </a:r>
            <a:r>
              <a:rPr sz="1200" spc="-5" dirty="0">
                <a:latin typeface="Times New Roman"/>
                <a:cs typeface="Times New Roman"/>
              </a:rPr>
              <a:t>considerevolmente </a:t>
            </a:r>
            <a:r>
              <a:rPr sz="1200" dirty="0">
                <a:latin typeface="Times New Roman"/>
                <a:cs typeface="Times New Roman"/>
              </a:rPr>
              <a:t>nei </a:t>
            </a:r>
            <a:r>
              <a:rPr sz="1200" spc="-5" dirty="0">
                <a:latin typeface="Times New Roman"/>
                <a:cs typeface="Times New Roman"/>
              </a:rPr>
              <a:t>differenti Superuniversi, </a:t>
            </a:r>
            <a:r>
              <a:rPr sz="1200" spc="5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questo racconto </a:t>
            </a:r>
            <a:r>
              <a:rPr sz="1200" dirty="0">
                <a:latin typeface="Times New Roman"/>
                <a:cs typeface="Times New Roman"/>
              </a:rPr>
              <a:t>consente di </a:t>
            </a:r>
            <a:r>
              <a:rPr sz="1200" spc="-5" dirty="0">
                <a:latin typeface="Times New Roman"/>
                <a:cs typeface="Times New Roman"/>
              </a:rPr>
              <a:t>dare </a:t>
            </a:r>
            <a:r>
              <a:rPr sz="1200" dirty="0">
                <a:latin typeface="Times New Roman"/>
                <a:cs typeface="Times New Roman"/>
              </a:rPr>
              <a:t>un rapido </a:t>
            </a:r>
            <a:r>
              <a:rPr sz="1200" spc="-5" dirty="0">
                <a:latin typeface="Times New Roman"/>
                <a:cs typeface="Times New Roman"/>
              </a:rPr>
              <a:t>sguardo al piano </a:t>
            </a:r>
            <a:r>
              <a:rPr sz="1200" dirty="0">
                <a:latin typeface="Times New Roman"/>
                <a:cs typeface="Times New Roman"/>
              </a:rPr>
              <a:t>medio di  </a:t>
            </a:r>
            <a:r>
              <a:rPr sz="1200" spc="-5" dirty="0">
                <a:latin typeface="Times New Roman"/>
                <a:cs typeface="Times New Roman"/>
              </a:rPr>
              <a:t>progressione dei mortali, qual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operante </a:t>
            </a:r>
            <a:r>
              <a:rPr sz="1200" dirty="0">
                <a:latin typeface="Times New Roman"/>
                <a:cs typeface="Times New Roman"/>
              </a:rPr>
              <a:t>nell’Universo </a:t>
            </a:r>
            <a:r>
              <a:rPr sz="1200" spc="-5" dirty="0">
                <a:latin typeface="Times New Roman"/>
                <a:cs typeface="Times New Roman"/>
              </a:rPr>
              <a:t>locale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Nebadon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nel </a:t>
            </a:r>
            <a:r>
              <a:rPr sz="1200" dirty="0">
                <a:latin typeface="Times New Roman"/>
                <a:cs typeface="Times New Roman"/>
              </a:rPr>
              <a:t>settimo </a:t>
            </a:r>
            <a:r>
              <a:rPr sz="1200" spc="-5" dirty="0">
                <a:latin typeface="Times New Roman"/>
                <a:cs typeface="Times New Roman"/>
              </a:rPr>
              <a:t>segmento del grande </a:t>
            </a:r>
            <a:r>
              <a:rPr sz="1200" dirty="0">
                <a:latin typeface="Times New Roman"/>
                <a:cs typeface="Times New Roman"/>
              </a:rPr>
              <a:t>Universo, il  </a:t>
            </a:r>
            <a:r>
              <a:rPr sz="1200" spc="-5" dirty="0">
                <a:latin typeface="Times New Roman"/>
                <a:cs typeface="Times New Roman"/>
              </a:rPr>
              <a:t>Superuniverso </a:t>
            </a:r>
            <a:r>
              <a:rPr sz="1200" dirty="0">
                <a:latin typeface="Times New Roman"/>
                <a:cs typeface="Times New Roman"/>
              </a:rPr>
              <a:t>di Orvonton.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100">
              <a:latin typeface="Times New Roman"/>
              <a:cs typeface="Times New Roman"/>
            </a:endParaRPr>
          </a:p>
          <a:p>
            <a:pPr marL="50800">
              <a:lnSpc>
                <a:spcPct val="1000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(344.3) 30:4.35 </a:t>
            </a:r>
            <a:r>
              <a:rPr sz="1200" spc="-5" dirty="0">
                <a:latin typeface="Times New Roman"/>
                <a:cs typeface="Times New Roman"/>
              </a:rPr>
              <a:t>[Patrocinato </a:t>
            </a:r>
            <a:r>
              <a:rPr sz="1200" dirty="0">
                <a:latin typeface="Times New Roman"/>
                <a:cs typeface="Times New Roman"/>
              </a:rPr>
              <a:t>da un </a:t>
            </a:r>
            <a:r>
              <a:rPr sz="1200" spc="-5" dirty="0">
                <a:latin typeface="Times New Roman"/>
                <a:cs typeface="Times New Roman"/>
              </a:rPr>
              <a:t>Possente Messaggero proveniente </a:t>
            </a:r>
            <a:r>
              <a:rPr sz="1200" dirty="0">
                <a:latin typeface="Times New Roman"/>
                <a:cs typeface="Times New Roman"/>
              </a:rPr>
              <a:t>da</a:t>
            </a:r>
            <a:r>
              <a:rPr sz="1200" spc="-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Uversa.]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61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616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90219" y="508761"/>
            <a:ext cx="8054975" cy="388556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50800">
              <a:lnSpc>
                <a:spcPct val="100000"/>
              </a:lnSpc>
              <a:spcBef>
                <a:spcPts val="95"/>
              </a:spcBef>
            </a:pPr>
            <a:r>
              <a:rPr sz="2200" b="1" spc="-5" dirty="0">
                <a:solidFill>
                  <a:srgbClr val="933634"/>
                </a:solidFill>
                <a:latin typeface="Times New Roman"/>
                <a:cs typeface="Times New Roman"/>
              </a:rPr>
              <a:t>Fascicolo </a:t>
            </a:r>
            <a:r>
              <a:rPr sz="2200" b="1" dirty="0">
                <a:solidFill>
                  <a:srgbClr val="933634"/>
                </a:solidFill>
                <a:latin typeface="Times New Roman"/>
                <a:cs typeface="Times New Roman"/>
              </a:rPr>
              <a:t>31: </a:t>
            </a:r>
            <a:r>
              <a:rPr sz="2200" b="1" spc="-5" dirty="0">
                <a:solidFill>
                  <a:srgbClr val="933634"/>
                </a:solidFill>
                <a:latin typeface="Times New Roman"/>
                <a:cs typeface="Times New Roman"/>
              </a:rPr>
              <a:t>Il Corpo </a:t>
            </a:r>
            <a:r>
              <a:rPr sz="2200" b="1" spc="-10" dirty="0">
                <a:solidFill>
                  <a:srgbClr val="933634"/>
                </a:solidFill>
                <a:latin typeface="Times New Roman"/>
                <a:cs typeface="Times New Roman"/>
              </a:rPr>
              <a:t>della</a:t>
            </a:r>
            <a:r>
              <a:rPr sz="2200" b="1" spc="10" dirty="0">
                <a:solidFill>
                  <a:srgbClr val="933634"/>
                </a:solidFill>
                <a:latin typeface="Times New Roman"/>
                <a:cs typeface="Times New Roman"/>
              </a:rPr>
              <a:t> </a:t>
            </a:r>
            <a:r>
              <a:rPr sz="2200" b="1" spc="-5" dirty="0">
                <a:solidFill>
                  <a:srgbClr val="933634"/>
                </a:solidFill>
                <a:latin typeface="Times New Roman"/>
                <a:cs typeface="Times New Roman"/>
              </a:rPr>
              <a:t>Finalità</a:t>
            </a:r>
            <a:endParaRPr sz="2200">
              <a:latin typeface="Times New Roman"/>
              <a:cs typeface="Times New Roman"/>
            </a:endParaRPr>
          </a:p>
          <a:p>
            <a:pPr marL="50800" marR="43180">
              <a:lnSpc>
                <a:spcPts val="1380"/>
              </a:lnSpc>
              <a:spcBef>
                <a:spcPts val="142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(345.1) 31:0.1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CORPO dei Finalitari Mortali rappresenta l’attuale destinazione conosciuta dei </a:t>
            </a:r>
            <a:r>
              <a:rPr sz="1200" dirty="0">
                <a:latin typeface="Times New Roman"/>
                <a:cs typeface="Times New Roman"/>
              </a:rPr>
              <a:t>mortali </a:t>
            </a:r>
            <a:r>
              <a:rPr sz="1200" spc="-5" dirty="0">
                <a:latin typeface="Times New Roman"/>
                <a:cs typeface="Times New Roman"/>
              </a:rPr>
              <a:t>ascendenti del tempo </a:t>
            </a:r>
            <a:r>
              <a:rPr sz="1200" dirty="0">
                <a:latin typeface="Times New Roman"/>
                <a:cs typeface="Times New Roman"/>
              </a:rPr>
              <a:t>fusi </a:t>
            </a:r>
            <a:r>
              <a:rPr sz="1200" spc="-5" dirty="0">
                <a:latin typeface="Times New Roman"/>
                <a:cs typeface="Times New Roman"/>
              </a:rPr>
              <a:t>con  l’Aggiustatore. Ma ci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anche altri gruppi </a:t>
            </a:r>
            <a:r>
              <a:rPr sz="1200" dirty="0">
                <a:latin typeface="Times New Roman"/>
                <a:cs typeface="Times New Roman"/>
              </a:rPr>
              <a:t>che sono </a:t>
            </a:r>
            <a:r>
              <a:rPr sz="1200" spc="-5" dirty="0">
                <a:latin typeface="Times New Roman"/>
                <a:cs typeface="Times New Roman"/>
              </a:rPr>
              <a:t>assegnati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corpo. </a:t>
            </a:r>
            <a:r>
              <a:rPr sz="1200" spc="-5" dirty="0">
                <a:latin typeface="Times New Roman"/>
                <a:cs typeface="Times New Roman"/>
              </a:rPr>
              <a:t>Il corpo </a:t>
            </a:r>
            <a:r>
              <a:rPr sz="1200" dirty="0">
                <a:latin typeface="Times New Roman"/>
                <a:cs typeface="Times New Roman"/>
              </a:rPr>
              <a:t>primario </a:t>
            </a:r>
            <a:r>
              <a:rPr sz="1200" spc="-5" dirty="0">
                <a:latin typeface="Times New Roman"/>
                <a:cs typeface="Times New Roman"/>
              </a:rPr>
              <a:t>dei finalitari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costituito </a:t>
            </a:r>
            <a:r>
              <a:rPr sz="1200" dirty="0">
                <a:latin typeface="Times New Roman"/>
                <a:cs typeface="Times New Roman"/>
              </a:rPr>
              <a:t>come  </a:t>
            </a:r>
            <a:r>
              <a:rPr sz="1200" spc="-5" dirty="0">
                <a:latin typeface="Times New Roman"/>
                <a:cs typeface="Times New Roman"/>
              </a:rPr>
              <a:t>segue: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00">
              <a:latin typeface="Times New Roman"/>
              <a:cs typeface="Times New Roman"/>
            </a:endParaRPr>
          </a:p>
          <a:p>
            <a:pPr marL="508000">
              <a:lnSpc>
                <a:spcPct val="1000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(345.2) 31:0.2 </a:t>
            </a:r>
            <a:r>
              <a:rPr sz="1200" dirty="0">
                <a:latin typeface="Times New Roman"/>
                <a:cs typeface="Times New Roman"/>
              </a:rPr>
              <a:t>1. </a:t>
            </a:r>
            <a:r>
              <a:rPr sz="1200" spc="-5" dirty="0">
                <a:latin typeface="Times New Roman"/>
                <a:cs typeface="Times New Roman"/>
              </a:rPr>
              <a:t>Nativi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-18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Havona.</a:t>
            </a:r>
            <a:endParaRPr sz="1200">
              <a:latin typeface="Times New Roman"/>
              <a:cs typeface="Times New Roman"/>
            </a:endParaRPr>
          </a:p>
          <a:p>
            <a:pPr marL="508000">
              <a:lnSpc>
                <a:spcPct val="100000"/>
              </a:lnSpc>
              <a:spcBef>
                <a:spcPts val="133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(345.3) 31:0.3 </a:t>
            </a:r>
            <a:r>
              <a:rPr sz="1200" dirty="0">
                <a:latin typeface="Times New Roman"/>
                <a:cs typeface="Times New Roman"/>
              </a:rPr>
              <a:t>2. </a:t>
            </a:r>
            <a:r>
              <a:rPr sz="1200" spc="-5" dirty="0">
                <a:latin typeface="Times New Roman"/>
                <a:cs typeface="Times New Roman"/>
              </a:rPr>
              <a:t>Messaggeri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-1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Gravità.</a:t>
            </a:r>
            <a:endParaRPr sz="1200">
              <a:latin typeface="Times New Roman"/>
              <a:cs typeface="Times New Roman"/>
            </a:endParaRPr>
          </a:p>
          <a:p>
            <a:pPr marL="508000">
              <a:lnSpc>
                <a:spcPct val="100000"/>
              </a:lnSpc>
              <a:spcBef>
                <a:spcPts val="134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(345.4) 31:0.4 </a:t>
            </a:r>
            <a:r>
              <a:rPr sz="1200" dirty="0">
                <a:latin typeface="Times New Roman"/>
                <a:cs typeface="Times New Roman"/>
              </a:rPr>
              <a:t>3. </a:t>
            </a:r>
            <a:r>
              <a:rPr sz="1200" spc="-5" dirty="0">
                <a:latin typeface="Times New Roman"/>
                <a:cs typeface="Times New Roman"/>
              </a:rPr>
              <a:t>Mortali</a:t>
            </a:r>
            <a:r>
              <a:rPr sz="1200" spc="-1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Glorificati.</a:t>
            </a:r>
            <a:endParaRPr sz="1200">
              <a:latin typeface="Times New Roman"/>
              <a:cs typeface="Times New Roman"/>
            </a:endParaRPr>
          </a:p>
          <a:p>
            <a:pPr marL="508000">
              <a:lnSpc>
                <a:spcPct val="100000"/>
              </a:lnSpc>
              <a:spcBef>
                <a:spcPts val="135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(345.5) 31:0.5 </a:t>
            </a:r>
            <a:r>
              <a:rPr sz="1200" dirty="0">
                <a:latin typeface="Times New Roman"/>
                <a:cs typeface="Times New Roman"/>
              </a:rPr>
              <a:t>4. </a:t>
            </a:r>
            <a:r>
              <a:rPr sz="1200" spc="-5" dirty="0">
                <a:latin typeface="Times New Roman"/>
                <a:cs typeface="Times New Roman"/>
              </a:rPr>
              <a:t>Serafini</a:t>
            </a:r>
            <a:r>
              <a:rPr sz="1200" spc="-1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Adottati.</a:t>
            </a:r>
            <a:endParaRPr sz="1200">
              <a:latin typeface="Times New Roman"/>
              <a:cs typeface="Times New Roman"/>
            </a:endParaRPr>
          </a:p>
          <a:p>
            <a:pPr marL="508000">
              <a:lnSpc>
                <a:spcPct val="100000"/>
              </a:lnSpc>
              <a:spcBef>
                <a:spcPts val="133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(345.6) 31:0.6 </a:t>
            </a:r>
            <a:r>
              <a:rPr sz="1200" dirty="0">
                <a:latin typeface="Times New Roman"/>
                <a:cs typeface="Times New Roman"/>
              </a:rPr>
              <a:t>5. </a:t>
            </a:r>
            <a:r>
              <a:rPr sz="1200" spc="-5" dirty="0">
                <a:latin typeface="Times New Roman"/>
                <a:cs typeface="Times New Roman"/>
              </a:rPr>
              <a:t>Figli Materiali</a:t>
            </a:r>
            <a:r>
              <a:rPr sz="1200" spc="-1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Glorificati.</a:t>
            </a:r>
            <a:endParaRPr sz="1200">
              <a:latin typeface="Times New Roman"/>
              <a:cs typeface="Times New Roman"/>
            </a:endParaRPr>
          </a:p>
          <a:p>
            <a:pPr marL="508000">
              <a:lnSpc>
                <a:spcPct val="100000"/>
              </a:lnSpc>
              <a:spcBef>
                <a:spcPts val="134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(345.7) 31:0.7 </a:t>
            </a:r>
            <a:r>
              <a:rPr sz="1200" dirty="0">
                <a:latin typeface="Times New Roman"/>
                <a:cs typeface="Times New Roman"/>
              </a:rPr>
              <a:t>6. </a:t>
            </a:r>
            <a:r>
              <a:rPr sz="1200" spc="-5" dirty="0">
                <a:latin typeface="Times New Roman"/>
                <a:cs typeface="Times New Roman"/>
              </a:rPr>
              <a:t>Creature Intermedie</a:t>
            </a:r>
            <a:r>
              <a:rPr sz="1200" spc="-18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Glorificate.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50800" marR="17843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(345.8) 31:0.8 </a:t>
            </a:r>
            <a:r>
              <a:rPr sz="1200" spc="-5" dirty="0">
                <a:latin typeface="Times New Roman"/>
                <a:cs typeface="Times New Roman"/>
              </a:rPr>
              <a:t>Questi sei gruppi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esseri glorificati compongono questo </a:t>
            </a:r>
            <a:r>
              <a:rPr sz="1200" dirty="0">
                <a:latin typeface="Times New Roman"/>
                <a:cs typeface="Times New Roman"/>
              </a:rPr>
              <a:t>corpo </a:t>
            </a:r>
            <a:r>
              <a:rPr sz="1200" spc="-5" dirty="0">
                <a:latin typeface="Times New Roman"/>
                <a:cs typeface="Times New Roman"/>
              </a:rPr>
              <a:t>straordinario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destino eterno. Noi pensiamo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conoscere </a:t>
            </a:r>
            <a:r>
              <a:rPr sz="1200" dirty="0">
                <a:latin typeface="Times New Roman"/>
                <a:cs typeface="Times New Roman"/>
              </a:rPr>
              <a:t>il loro </a:t>
            </a:r>
            <a:r>
              <a:rPr sz="1200" spc="-5" dirty="0">
                <a:latin typeface="Times New Roman"/>
                <a:cs typeface="Times New Roman"/>
              </a:rPr>
              <a:t>lavoro </a:t>
            </a:r>
            <a:r>
              <a:rPr sz="1200" dirty="0">
                <a:latin typeface="Times New Roman"/>
                <a:cs typeface="Times New Roman"/>
              </a:rPr>
              <a:t>futuro, ma non ne siamo certi.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Corpo </a:t>
            </a:r>
            <a:r>
              <a:rPr sz="1200" dirty="0">
                <a:latin typeface="Times New Roman"/>
                <a:cs typeface="Times New Roman"/>
              </a:rPr>
              <a:t>della Finalità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Mortali </a:t>
            </a:r>
            <a:r>
              <a:rPr sz="1200" spc="-5" dirty="0">
                <a:latin typeface="Times New Roman"/>
                <a:cs typeface="Times New Roman"/>
              </a:rPr>
              <a:t>si sta </a:t>
            </a:r>
            <a:r>
              <a:rPr sz="1200" dirty="0">
                <a:latin typeface="Times New Roman"/>
                <a:cs typeface="Times New Roman"/>
              </a:rPr>
              <a:t>mobilitando in </a:t>
            </a:r>
            <a:r>
              <a:rPr sz="1200" spc="-5" dirty="0">
                <a:latin typeface="Times New Roman"/>
                <a:cs typeface="Times New Roman"/>
              </a:rPr>
              <a:t>Paradiso </a:t>
            </a:r>
            <a:r>
              <a:rPr sz="1200" dirty="0">
                <a:latin typeface="Times New Roman"/>
                <a:cs typeface="Times New Roman"/>
              </a:rPr>
              <a:t>ed i suoi  </a:t>
            </a:r>
            <a:r>
              <a:rPr sz="1200" spc="-5" dirty="0">
                <a:latin typeface="Times New Roman"/>
                <a:cs typeface="Times New Roman"/>
              </a:rPr>
              <a:t>membri svolgono </a:t>
            </a:r>
            <a:r>
              <a:rPr sz="1200" dirty="0">
                <a:latin typeface="Times New Roman"/>
                <a:cs typeface="Times New Roman"/>
              </a:rPr>
              <a:t>attualmente il loro </a:t>
            </a:r>
            <a:r>
              <a:rPr sz="1200" spc="-5" dirty="0">
                <a:latin typeface="Times New Roman"/>
                <a:cs typeface="Times New Roman"/>
              </a:rPr>
              <a:t>ministero </a:t>
            </a:r>
            <a:r>
              <a:rPr sz="1200" dirty="0">
                <a:latin typeface="Times New Roman"/>
                <a:cs typeface="Times New Roman"/>
              </a:rPr>
              <a:t>in modo molto </a:t>
            </a:r>
            <a:r>
              <a:rPr sz="1200" spc="-5" dirty="0">
                <a:latin typeface="Times New Roman"/>
                <a:cs typeface="Times New Roman"/>
              </a:rPr>
              <a:t>esteso negli Universi dello </a:t>
            </a:r>
            <a:r>
              <a:rPr sz="1200" dirty="0">
                <a:latin typeface="Times New Roman"/>
                <a:cs typeface="Times New Roman"/>
              </a:rPr>
              <a:t>spazio ed </a:t>
            </a:r>
            <a:r>
              <a:rPr sz="1200" spc="-5" dirty="0">
                <a:latin typeface="Times New Roman"/>
                <a:cs typeface="Times New Roman"/>
              </a:rPr>
              <a:t>amministrano </a:t>
            </a:r>
            <a:r>
              <a:rPr sz="1200" dirty="0">
                <a:latin typeface="Times New Roman"/>
                <a:cs typeface="Times New Roman"/>
              </a:rPr>
              <a:t>i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mondi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61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617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169909" cy="372364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344805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stabilizzati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luce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vita; </a:t>
            </a:r>
            <a:r>
              <a:rPr sz="1200" dirty="0">
                <a:latin typeface="Times New Roman"/>
                <a:cs typeface="Times New Roman"/>
              </a:rPr>
              <a:t>la loro </a:t>
            </a:r>
            <a:r>
              <a:rPr sz="1200" spc="-5" dirty="0">
                <a:latin typeface="Times New Roman"/>
                <a:cs typeface="Times New Roman"/>
              </a:rPr>
              <a:t>destinazione futura deve essere negli </a:t>
            </a:r>
            <a:r>
              <a:rPr sz="1200" dirty="0">
                <a:latin typeface="Times New Roman"/>
                <a:cs typeface="Times New Roman"/>
              </a:rPr>
              <a:t>Universi in </a:t>
            </a:r>
            <a:r>
              <a:rPr sz="1200" spc="-5" dirty="0">
                <a:latin typeface="Times New Roman"/>
                <a:cs typeface="Times New Roman"/>
              </a:rPr>
              <a:t>corso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organizzazione dello </a:t>
            </a:r>
            <a:r>
              <a:rPr sz="1200" dirty="0">
                <a:latin typeface="Times New Roman"/>
                <a:cs typeface="Times New Roman"/>
              </a:rPr>
              <a:t>spazio </a:t>
            </a:r>
            <a:r>
              <a:rPr sz="1200" spc="-5" dirty="0">
                <a:latin typeface="Times New Roman"/>
                <a:cs typeface="Times New Roman"/>
              </a:rPr>
              <a:t>esterno.  Questo almeno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quanto s’ipotizza su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Uversa.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812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(345.9) 31:0.9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corpo è organizzato in </a:t>
            </a:r>
            <a:r>
              <a:rPr sz="1200" spc="-5" dirty="0">
                <a:latin typeface="Times New Roman"/>
                <a:cs typeface="Times New Roman"/>
              </a:rPr>
              <a:t>accordo con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associazioni operative </a:t>
            </a:r>
            <a:r>
              <a:rPr sz="1200" dirty="0">
                <a:latin typeface="Times New Roman"/>
                <a:cs typeface="Times New Roman"/>
              </a:rPr>
              <a:t>dei mondi dello </a:t>
            </a:r>
            <a:r>
              <a:rPr sz="1200" spc="-5" dirty="0">
                <a:latin typeface="Times New Roman"/>
                <a:cs typeface="Times New Roman"/>
              </a:rPr>
              <a:t>spazio </a:t>
            </a:r>
            <a:r>
              <a:rPr sz="1200" dirty="0">
                <a:latin typeface="Times New Roman"/>
                <a:cs typeface="Times New Roman"/>
              </a:rPr>
              <a:t>ed in </a:t>
            </a:r>
            <a:r>
              <a:rPr sz="1200" spc="-5" dirty="0">
                <a:latin typeface="Times New Roman"/>
                <a:cs typeface="Times New Roman"/>
              </a:rPr>
              <a:t>armonia con l’esperienza  associativa </a:t>
            </a:r>
            <a:r>
              <a:rPr sz="1200" dirty="0">
                <a:latin typeface="Times New Roman"/>
                <a:cs typeface="Times New Roman"/>
              </a:rPr>
              <a:t>acquisita in tutta la </a:t>
            </a:r>
            <a:r>
              <a:rPr sz="1200" spc="-5" dirty="0">
                <a:latin typeface="Times New Roman"/>
                <a:cs typeface="Times New Roman"/>
              </a:rPr>
              <a:t>lunga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movimentata carriera ascendente. </a:t>
            </a:r>
            <a:r>
              <a:rPr sz="1200" dirty="0">
                <a:latin typeface="Times New Roman"/>
                <a:cs typeface="Times New Roman"/>
              </a:rPr>
              <a:t>Tutte le </a:t>
            </a:r>
            <a:r>
              <a:rPr sz="1200" spc="-5" dirty="0">
                <a:latin typeface="Times New Roman"/>
                <a:cs typeface="Times New Roman"/>
              </a:rPr>
              <a:t>creature </a:t>
            </a:r>
            <a:r>
              <a:rPr sz="1200" dirty="0">
                <a:latin typeface="Times New Roman"/>
                <a:cs typeface="Times New Roman"/>
              </a:rPr>
              <a:t>ascendenti </a:t>
            </a:r>
            <a:r>
              <a:rPr sz="1200" spc="-5" dirty="0">
                <a:latin typeface="Times New Roman"/>
                <a:cs typeface="Times New Roman"/>
              </a:rPr>
              <a:t>ammesse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corpo sono  </a:t>
            </a:r>
            <a:r>
              <a:rPr sz="1200" spc="-5" dirty="0">
                <a:latin typeface="Times New Roman"/>
                <a:cs typeface="Times New Roman"/>
              </a:rPr>
              <a:t>accolte su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piano d’uguaglianza,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questa </a:t>
            </a:r>
            <a:r>
              <a:rPr sz="1200" dirty="0">
                <a:latin typeface="Times New Roman"/>
                <a:cs typeface="Times New Roman"/>
              </a:rPr>
              <a:t>accentuata </a:t>
            </a:r>
            <a:r>
              <a:rPr sz="1200" spc="-5" dirty="0">
                <a:latin typeface="Times New Roman"/>
                <a:cs typeface="Times New Roman"/>
              </a:rPr>
              <a:t>uguaglianza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annulla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alcun </a:t>
            </a:r>
            <a:r>
              <a:rPr sz="1200" dirty="0">
                <a:latin typeface="Times New Roman"/>
                <a:cs typeface="Times New Roman"/>
              </a:rPr>
              <a:t>modo </a:t>
            </a:r>
            <a:r>
              <a:rPr sz="1200" spc="-5" dirty="0">
                <a:latin typeface="Times New Roman"/>
                <a:cs typeface="Times New Roman"/>
              </a:rPr>
              <a:t>l’individualità </a:t>
            </a:r>
            <a:r>
              <a:rPr sz="1200" dirty="0">
                <a:latin typeface="Times New Roman"/>
                <a:cs typeface="Times New Roman"/>
              </a:rPr>
              <a:t>né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distrugge</a:t>
            </a:r>
            <a:endParaRPr sz="1200">
              <a:latin typeface="Times New Roman"/>
              <a:cs typeface="Times New Roman"/>
            </a:endParaRPr>
          </a:p>
          <a:p>
            <a:pPr marL="88900" marR="417830">
              <a:lnSpc>
                <a:spcPts val="1380"/>
              </a:lnSpc>
              <a:spcBef>
                <a:spcPts val="5"/>
              </a:spcBef>
            </a:pPr>
            <a:r>
              <a:rPr sz="1200" spc="-5" dirty="0">
                <a:latin typeface="Times New Roman"/>
                <a:cs typeface="Times New Roman"/>
              </a:rPr>
              <a:t>l’identità personale. </a:t>
            </a:r>
            <a:r>
              <a:rPr sz="1200" dirty="0">
                <a:latin typeface="Times New Roman"/>
                <a:cs typeface="Times New Roman"/>
              </a:rPr>
              <a:t>Comunicando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un finalitario noi </a:t>
            </a:r>
            <a:r>
              <a:rPr sz="1200" spc="-5" dirty="0">
                <a:latin typeface="Times New Roman"/>
                <a:cs typeface="Times New Roman"/>
              </a:rPr>
              <a:t>possiamo discernere immediatamente se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5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mortale ascendente, </a:t>
            </a:r>
            <a:r>
              <a:rPr sz="1200" dirty="0">
                <a:latin typeface="Times New Roman"/>
                <a:cs typeface="Times New Roman"/>
              </a:rPr>
              <a:t>un  </a:t>
            </a:r>
            <a:r>
              <a:rPr sz="1200" spc="-5" dirty="0">
                <a:latin typeface="Times New Roman"/>
                <a:cs typeface="Times New Roman"/>
              </a:rPr>
              <a:t>nativo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Havona,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serafino adottato,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creatura intermedia </a:t>
            </a:r>
            <a:r>
              <a:rPr sz="1200" dirty="0">
                <a:latin typeface="Times New Roman"/>
                <a:cs typeface="Times New Roman"/>
              </a:rPr>
              <a:t>o un </a:t>
            </a:r>
            <a:r>
              <a:rPr sz="1200" spc="-5" dirty="0">
                <a:latin typeface="Times New Roman"/>
                <a:cs typeface="Times New Roman"/>
              </a:rPr>
              <a:t>Figlio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Materiale.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6700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(345.10) 31:0.10 </a:t>
            </a:r>
            <a:r>
              <a:rPr sz="1200" spc="-5" dirty="0">
                <a:latin typeface="Times New Roman"/>
                <a:cs typeface="Times New Roman"/>
              </a:rPr>
              <a:t>Durante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presente </a:t>
            </a:r>
            <a:r>
              <a:rPr sz="1200" dirty="0">
                <a:latin typeface="Times New Roman"/>
                <a:cs typeface="Times New Roman"/>
              </a:rPr>
              <a:t>era dell’Universo i </a:t>
            </a:r>
            <a:r>
              <a:rPr sz="1200" spc="-5" dirty="0">
                <a:latin typeface="Times New Roman"/>
                <a:cs typeface="Times New Roman"/>
              </a:rPr>
              <a:t>finalitari ritornano </a:t>
            </a:r>
            <a:r>
              <a:rPr sz="1200" dirty="0">
                <a:latin typeface="Times New Roman"/>
                <a:cs typeface="Times New Roman"/>
              </a:rPr>
              <a:t>a servire </a:t>
            </a:r>
            <a:r>
              <a:rPr sz="1200" spc="-5" dirty="0">
                <a:latin typeface="Times New Roman"/>
                <a:cs typeface="Times New Roman"/>
              </a:rPr>
              <a:t>negli Universi del </a:t>
            </a:r>
            <a:r>
              <a:rPr sz="1200" dirty="0">
                <a:latin typeface="Times New Roman"/>
                <a:cs typeface="Times New Roman"/>
              </a:rPr>
              <a:t>tempo. </a:t>
            </a:r>
            <a:r>
              <a:rPr sz="1200" spc="-5" dirty="0">
                <a:latin typeface="Times New Roman"/>
                <a:cs typeface="Times New Roman"/>
              </a:rPr>
              <a:t>Essi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assegnati </a:t>
            </a:r>
            <a:r>
              <a:rPr sz="1200" dirty="0">
                <a:latin typeface="Times New Roman"/>
                <a:cs typeface="Times New Roman"/>
              </a:rPr>
              <a:t>a  </a:t>
            </a:r>
            <a:r>
              <a:rPr sz="1200" spc="-5" dirty="0">
                <a:latin typeface="Times New Roman"/>
                <a:cs typeface="Times New Roman"/>
              </a:rPr>
              <a:t>lavorare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successione </a:t>
            </a:r>
            <a:r>
              <a:rPr sz="1200" dirty="0">
                <a:latin typeface="Times New Roman"/>
                <a:cs typeface="Times New Roman"/>
              </a:rPr>
              <a:t>nei </a:t>
            </a:r>
            <a:r>
              <a:rPr sz="1200" spc="-5" dirty="0">
                <a:latin typeface="Times New Roman"/>
                <a:cs typeface="Times New Roman"/>
              </a:rPr>
              <a:t>differenti Superuniversi,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mai </a:t>
            </a:r>
            <a:r>
              <a:rPr sz="1200" dirty="0">
                <a:latin typeface="Times New Roman"/>
                <a:cs typeface="Times New Roman"/>
              </a:rPr>
              <a:t>nel loro </a:t>
            </a:r>
            <a:r>
              <a:rPr sz="1200" spc="-5" dirty="0">
                <a:latin typeface="Times New Roman"/>
                <a:cs typeface="Times New Roman"/>
              </a:rPr>
              <a:t>Superuniverso d’origine prima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aver servito </a:t>
            </a:r>
            <a:r>
              <a:rPr sz="1200" dirty="0">
                <a:latin typeface="Times New Roman"/>
                <a:cs typeface="Times New Roman"/>
              </a:rPr>
              <a:t>in tutte le altre  </a:t>
            </a:r>
            <a:r>
              <a:rPr sz="1200" spc="-5" dirty="0">
                <a:latin typeface="Times New Roman"/>
                <a:cs typeface="Times New Roman"/>
              </a:rPr>
              <a:t>sei supercreazioni.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tal modo possono </a:t>
            </a:r>
            <a:r>
              <a:rPr sz="1200" spc="-5" dirty="0">
                <a:latin typeface="Times New Roman"/>
                <a:cs typeface="Times New Roman"/>
              </a:rPr>
              <a:t>acquisire </a:t>
            </a:r>
            <a:r>
              <a:rPr sz="1200" dirty="0">
                <a:latin typeface="Times New Roman"/>
                <a:cs typeface="Times New Roman"/>
              </a:rPr>
              <a:t>il settuplo </a:t>
            </a:r>
            <a:r>
              <a:rPr sz="1200" spc="-5" dirty="0">
                <a:latin typeface="Times New Roman"/>
                <a:cs typeface="Times New Roman"/>
              </a:rPr>
              <a:t>concetto dell’Essere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Supremo.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248920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(345.11) 31:0.11 </a:t>
            </a:r>
            <a:r>
              <a:rPr sz="1200" spc="-5" dirty="0">
                <a:latin typeface="Times New Roman"/>
                <a:cs typeface="Times New Roman"/>
              </a:rPr>
              <a:t>Una </a:t>
            </a:r>
            <a:r>
              <a:rPr sz="1200" dirty="0">
                <a:latin typeface="Times New Roman"/>
                <a:cs typeface="Times New Roman"/>
              </a:rPr>
              <a:t>o più </a:t>
            </a:r>
            <a:r>
              <a:rPr sz="1200" spc="-5" dirty="0">
                <a:latin typeface="Times New Roman"/>
                <a:cs typeface="Times New Roman"/>
              </a:rPr>
              <a:t>compagnie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finalitari </a:t>
            </a:r>
            <a:r>
              <a:rPr sz="1200" dirty="0">
                <a:latin typeface="Times New Roman"/>
                <a:cs typeface="Times New Roman"/>
              </a:rPr>
              <a:t>mortali </a:t>
            </a:r>
            <a:r>
              <a:rPr sz="1200" spc="-5" dirty="0">
                <a:latin typeface="Times New Roman"/>
                <a:cs typeface="Times New Roman"/>
              </a:rPr>
              <a:t>sono costantemente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servizio su Urantia.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c’è </a:t>
            </a:r>
            <a:r>
              <a:rPr sz="1200" dirty="0">
                <a:latin typeface="Times New Roman"/>
                <a:cs typeface="Times New Roman"/>
              </a:rPr>
              <a:t>dominio del </a:t>
            </a:r>
            <a:r>
              <a:rPr sz="1200" spc="-5" dirty="0">
                <a:latin typeface="Times New Roman"/>
                <a:cs typeface="Times New Roman"/>
              </a:rPr>
              <a:t>servizio  universale al </a:t>
            </a:r>
            <a:r>
              <a:rPr sz="1200" dirty="0">
                <a:latin typeface="Times New Roman"/>
                <a:cs typeface="Times New Roman"/>
              </a:rPr>
              <a:t>quale non </a:t>
            </a:r>
            <a:r>
              <a:rPr sz="1200" spc="-5" dirty="0">
                <a:latin typeface="Times New Roman"/>
                <a:cs typeface="Times New Roman"/>
              </a:rPr>
              <a:t>siano assegnati; essi </a:t>
            </a:r>
            <a:r>
              <a:rPr sz="1200" dirty="0">
                <a:latin typeface="Times New Roman"/>
                <a:cs typeface="Times New Roman"/>
              </a:rPr>
              <a:t>operano </a:t>
            </a:r>
            <a:r>
              <a:rPr sz="1200" spc="-5" dirty="0">
                <a:latin typeface="Times New Roman"/>
                <a:cs typeface="Times New Roman"/>
              </a:rPr>
              <a:t>universalmente ed alternano </a:t>
            </a:r>
            <a:r>
              <a:rPr sz="1200" dirty="0">
                <a:latin typeface="Times New Roman"/>
                <a:cs typeface="Times New Roman"/>
              </a:rPr>
              <a:t>periodi uguali </a:t>
            </a:r>
            <a:r>
              <a:rPr sz="1200" spc="-5" dirty="0">
                <a:latin typeface="Times New Roman"/>
                <a:cs typeface="Times New Roman"/>
              </a:rPr>
              <a:t>d’incarichi assegnati </a:t>
            </a:r>
            <a:r>
              <a:rPr sz="1200" dirty="0">
                <a:latin typeface="Times New Roman"/>
                <a:cs typeface="Times New Roman"/>
              </a:rPr>
              <a:t>e di tempo  </a:t>
            </a:r>
            <a:r>
              <a:rPr sz="1200" spc="-5" dirty="0">
                <a:latin typeface="Times New Roman"/>
                <a:cs typeface="Times New Roman"/>
              </a:rPr>
              <a:t>libero.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60325">
              <a:lnSpc>
                <a:spcPct val="959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(345.12) 31:0.12 </a:t>
            </a:r>
            <a:r>
              <a:rPr sz="1200" spc="-5" dirty="0">
                <a:latin typeface="Times New Roman"/>
                <a:cs typeface="Times New Roman"/>
              </a:rPr>
              <a:t>Noi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abbiamo alcuna </a:t>
            </a:r>
            <a:r>
              <a:rPr sz="1200" dirty="0">
                <a:latin typeface="Times New Roman"/>
                <a:cs typeface="Times New Roman"/>
              </a:rPr>
              <a:t>idea </a:t>
            </a:r>
            <a:r>
              <a:rPr sz="1200" spc="-5" dirty="0">
                <a:latin typeface="Times New Roman"/>
                <a:cs typeface="Times New Roman"/>
              </a:rPr>
              <a:t>sulla natura </a:t>
            </a:r>
            <a:r>
              <a:rPr sz="1200" dirty="0">
                <a:latin typeface="Times New Roman"/>
                <a:cs typeface="Times New Roman"/>
              </a:rPr>
              <a:t>dell’organizzazione </a:t>
            </a:r>
            <a:r>
              <a:rPr sz="1200" spc="-5" dirty="0">
                <a:latin typeface="Times New Roman"/>
                <a:cs typeface="Times New Roman"/>
              </a:rPr>
              <a:t>futura </a:t>
            </a:r>
            <a:r>
              <a:rPr sz="1200" dirty="0">
                <a:latin typeface="Times New Roman"/>
                <a:cs typeface="Times New Roman"/>
              </a:rPr>
              <a:t>di questo gruppo </a:t>
            </a:r>
            <a:r>
              <a:rPr sz="1200" spc="-5" dirty="0">
                <a:latin typeface="Times New Roman"/>
                <a:cs typeface="Times New Roman"/>
              </a:rPr>
              <a:t>straordinario, </a:t>
            </a:r>
            <a:r>
              <a:rPr sz="1200" dirty="0">
                <a:latin typeface="Times New Roman"/>
                <a:cs typeface="Times New Roman"/>
              </a:rPr>
              <a:t>ma i </a:t>
            </a:r>
            <a:r>
              <a:rPr sz="1200" spc="-5" dirty="0">
                <a:latin typeface="Times New Roman"/>
                <a:cs typeface="Times New Roman"/>
              </a:rPr>
              <a:t>finalitari sono  ora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corpo completamente autogovernato. Essi scelgono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loro leader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direttori permanenti, </a:t>
            </a:r>
            <a:r>
              <a:rPr sz="1200" dirty="0">
                <a:latin typeface="Times New Roman"/>
                <a:cs typeface="Times New Roman"/>
              </a:rPr>
              <a:t>periodici e di destinazione. </a:t>
            </a:r>
            <a:r>
              <a:rPr sz="1200" spc="-5" dirty="0">
                <a:latin typeface="Times New Roman"/>
                <a:cs typeface="Times New Roman"/>
              </a:rPr>
              <a:t>Nessuna  </a:t>
            </a:r>
            <a:r>
              <a:rPr sz="1200" dirty="0">
                <a:latin typeface="Times New Roman"/>
                <a:cs typeface="Times New Roman"/>
              </a:rPr>
              <a:t>influenza </a:t>
            </a:r>
            <a:r>
              <a:rPr sz="1200" spc="-5" dirty="0">
                <a:latin typeface="Times New Roman"/>
                <a:cs typeface="Times New Roman"/>
              </a:rPr>
              <a:t>esterna </a:t>
            </a:r>
            <a:r>
              <a:rPr sz="1200" dirty="0">
                <a:latin typeface="Times New Roman"/>
                <a:cs typeface="Times New Roman"/>
              </a:rPr>
              <a:t>può mai </a:t>
            </a:r>
            <a:r>
              <a:rPr sz="1200" spc="-5" dirty="0">
                <a:latin typeface="Times New Roman"/>
                <a:cs typeface="Times New Roman"/>
              </a:rPr>
              <a:t>incidere </a:t>
            </a:r>
            <a:r>
              <a:rPr sz="1200" dirty="0">
                <a:latin typeface="Times New Roman"/>
                <a:cs typeface="Times New Roman"/>
              </a:rPr>
              <a:t>sulla </a:t>
            </a:r>
            <a:r>
              <a:rPr sz="1200" spc="-5" dirty="0">
                <a:latin typeface="Times New Roman"/>
                <a:cs typeface="Times New Roman"/>
              </a:rPr>
              <a:t>loro politica ed </a:t>
            </a:r>
            <a:r>
              <a:rPr sz="1200" dirty="0">
                <a:latin typeface="Times New Roman"/>
                <a:cs typeface="Times New Roman"/>
              </a:rPr>
              <a:t>il loro </a:t>
            </a:r>
            <a:r>
              <a:rPr sz="1200" spc="-5" dirty="0">
                <a:latin typeface="Times New Roman"/>
                <a:cs typeface="Times New Roman"/>
              </a:rPr>
              <a:t>giuramento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fedeltà </a:t>
            </a:r>
            <a:r>
              <a:rPr sz="1200" dirty="0">
                <a:latin typeface="Times New Roman"/>
                <a:cs typeface="Times New Roman"/>
              </a:rPr>
              <a:t>è prestato soltanto dinanzi alla Trinità </a:t>
            </a:r>
            <a:r>
              <a:rPr sz="1200" spc="-5" dirty="0">
                <a:latin typeface="Times New Roman"/>
                <a:cs typeface="Times New Roman"/>
              </a:rPr>
              <a:t>del  Paradiso.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61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618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87690" cy="4132579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78105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(346.1) 31:0.13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finalitari mantengono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quartieri </a:t>
            </a:r>
            <a:r>
              <a:rPr sz="1200" spc="-5" dirty="0">
                <a:latin typeface="Times New Roman"/>
                <a:cs typeface="Times New Roman"/>
              </a:rPr>
              <a:t>generali </a:t>
            </a:r>
            <a:r>
              <a:rPr sz="1200" dirty="0">
                <a:latin typeface="Times New Roman"/>
                <a:cs typeface="Times New Roman"/>
              </a:rPr>
              <a:t>in Paradiso, </a:t>
            </a:r>
            <a:r>
              <a:rPr sz="1200" spc="-5" dirty="0">
                <a:latin typeface="Times New Roman"/>
                <a:cs typeface="Times New Roman"/>
              </a:rPr>
              <a:t>nei Superuniversi, negli Universi locali ed </a:t>
            </a:r>
            <a:r>
              <a:rPr sz="1200" dirty="0">
                <a:latin typeface="Times New Roman"/>
                <a:cs typeface="Times New Roman"/>
              </a:rPr>
              <a:t>in tutte le </a:t>
            </a:r>
            <a:r>
              <a:rPr sz="1200" spc="-5" dirty="0">
                <a:latin typeface="Times New Roman"/>
                <a:cs typeface="Times New Roman"/>
              </a:rPr>
              <a:t>capitali  </a:t>
            </a:r>
            <a:r>
              <a:rPr sz="1200" dirty="0">
                <a:latin typeface="Times New Roman"/>
                <a:cs typeface="Times New Roman"/>
              </a:rPr>
              <a:t>divisionali. </a:t>
            </a:r>
            <a:r>
              <a:rPr sz="1200" spc="-5" dirty="0">
                <a:latin typeface="Times New Roman"/>
                <a:cs typeface="Times New Roman"/>
              </a:rPr>
              <a:t>Essi </a:t>
            </a:r>
            <a:r>
              <a:rPr sz="1200" dirty="0">
                <a:latin typeface="Times New Roman"/>
                <a:cs typeface="Times New Roman"/>
              </a:rPr>
              <a:t>sono un </a:t>
            </a:r>
            <a:r>
              <a:rPr sz="1200" spc="-5" dirty="0">
                <a:latin typeface="Times New Roman"/>
                <a:cs typeface="Times New Roman"/>
              </a:rPr>
              <a:t>ordine separato </a:t>
            </a:r>
            <a:r>
              <a:rPr sz="1200" dirty="0">
                <a:latin typeface="Times New Roman"/>
                <a:cs typeface="Times New Roman"/>
              </a:rPr>
              <a:t>della creazione </a:t>
            </a:r>
            <a:r>
              <a:rPr sz="1200" spc="-5" dirty="0">
                <a:latin typeface="Times New Roman"/>
                <a:cs typeface="Times New Roman"/>
              </a:rPr>
              <a:t>evoluzionaria. Noi </a:t>
            </a:r>
            <a:r>
              <a:rPr sz="1200" dirty="0">
                <a:latin typeface="Times New Roman"/>
                <a:cs typeface="Times New Roman"/>
              </a:rPr>
              <a:t>non li </a:t>
            </a:r>
            <a:r>
              <a:rPr sz="1200" spc="-5" dirty="0">
                <a:latin typeface="Times New Roman"/>
                <a:cs typeface="Times New Roman"/>
              </a:rPr>
              <a:t>dirigiamo </a:t>
            </a:r>
            <a:r>
              <a:rPr sz="1200" dirty="0">
                <a:latin typeface="Times New Roman"/>
                <a:cs typeface="Times New Roman"/>
              </a:rPr>
              <a:t>né li controlliamo direttamente, </a:t>
            </a:r>
            <a:r>
              <a:rPr sz="1200" spc="-5" dirty="0">
                <a:latin typeface="Times New Roman"/>
                <a:cs typeface="Times New Roman"/>
              </a:rPr>
              <a:t>eppure  essi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assolutamente fedeli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sempre </a:t>
            </a:r>
            <a:r>
              <a:rPr sz="1200" dirty="0">
                <a:latin typeface="Times New Roman"/>
                <a:cs typeface="Times New Roman"/>
              </a:rPr>
              <a:t>cooperativi con tutti i nostri </a:t>
            </a:r>
            <a:r>
              <a:rPr sz="1200" spc="-5" dirty="0">
                <a:latin typeface="Times New Roman"/>
                <a:cs typeface="Times New Roman"/>
              </a:rPr>
              <a:t>piani. </a:t>
            </a:r>
            <a:r>
              <a:rPr sz="1200" dirty="0">
                <a:latin typeface="Times New Roman"/>
                <a:cs typeface="Times New Roman"/>
              </a:rPr>
              <a:t>Essi </a:t>
            </a:r>
            <a:r>
              <a:rPr sz="1200" spc="-5" dirty="0">
                <a:latin typeface="Times New Roman"/>
                <a:cs typeface="Times New Roman"/>
              </a:rPr>
              <a:t>sono veramente l’insieme delle anime </a:t>
            </a:r>
            <a:r>
              <a:rPr sz="1200" dirty="0">
                <a:latin typeface="Times New Roman"/>
                <a:cs typeface="Times New Roman"/>
              </a:rPr>
              <a:t>fidate e  </a:t>
            </a:r>
            <a:r>
              <a:rPr sz="1200" spc="-5" dirty="0">
                <a:latin typeface="Times New Roman"/>
                <a:cs typeface="Times New Roman"/>
              </a:rPr>
              <a:t>sincere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tempo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dello </a:t>
            </a:r>
            <a:r>
              <a:rPr sz="1200" dirty="0">
                <a:latin typeface="Times New Roman"/>
                <a:cs typeface="Times New Roman"/>
              </a:rPr>
              <a:t>spazio — il </a:t>
            </a:r>
            <a:r>
              <a:rPr sz="1200" spc="-5" dirty="0">
                <a:latin typeface="Times New Roman"/>
                <a:cs typeface="Times New Roman"/>
              </a:rPr>
              <a:t>sale evoluzionario dell’Universo </a:t>
            </a:r>
            <a:r>
              <a:rPr sz="1200" dirty="0">
                <a:latin typeface="Times New Roman"/>
                <a:cs typeface="Times New Roman"/>
              </a:rPr>
              <a:t>— e sono </a:t>
            </a:r>
            <a:r>
              <a:rPr sz="1200" spc="-5" dirty="0">
                <a:latin typeface="Times New Roman"/>
                <a:cs typeface="Times New Roman"/>
              </a:rPr>
              <a:t>per sempre inattaccabili </a:t>
            </a:r>
            <a:r>
              <a:rPr sz="1200" dirty="0">
                <a:latin typeface="Times New Roman"/>
                <a:cs typeface="Times New Roman"/>
              </a:rPr>
              <a:t>dal male e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sicuro </a:t>
            </a:r>
            <a:r>
              <a:rPr sz="1200" spc="-5" dirty="0">
                <a:latin typeface="Times New Roman"/>
                <a:cs typeface="Times New Roman"/>
              </a:rPr>
              <a:t>dal  peccato.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1. I nativi di </a:t>
            </a: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Havona</a:t>
            </a:r>
            <a:endParaRPr sz="1600">
              <a:latin typeface="Times New Roman"/>
              <a:cs typeface="Times New Roman"/>
            </a:endParaRPr>
          </a:p>
          <a:p>
            <a:pPr marL="76200" marR="68580">
              <a:lnSpc>
                <a:spcPct val="95700"/>
              </a:lnSpc>
              <a:spcBef>
                <a:spcPts val="139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(346.2) 31:1.1 </a:t>
            </a:r>
            <a:r>
              <a:rPr sz="1200" spc="-5" dirty="0">
                <a:latin typeface="Times New Roman"/>
                <a:cs typeface="Times New Roman"/>
              </a:rPr>
              <a:t>Molti dei nativi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Havona che </a:t>
            </a:r>
            <a:r>
              <a:rPr sz="1200" dirty="0">
                <a:latin typeface="Times New Roman"/>
                <a:cs typeface="Times New Roman"/>
              </a:rPr>
              <a:t>servono </a:t>
            </a:r>
            <a:r>
              <a:rPr sz="1200" spc="-5" dirty="0">
                <a:latin typeface="Times New Roman"/>
                <a:cs typeface="Times New Roman"/>
              </a:rPr>
              <a:t>come insegnanti nelle </a:t>
            </a:r>
            <a:r>
              <a:rPr sz="1200" dirty="0">
                <a:latin typeface="Times New Roman"/>
                <a:cs typeface="Times New Roman"/>
              </a:rPr>
              <a:t>scuole di </a:t>
            </a:r>
            <a:r>
              <a:rPr sz="1200" spc="-5" dirty="0">
                <a:latin typeface="Times New Roman"/>
                <a:cs typeface="Times New Roman"/>
              </a:rPr>
              <a:t>preparazione dei pellegrini </a:t>
            </a:r>
            <a:r>
              <a:rPr sz="1200" dirty="0">
                <a:latin typeface="Times New Roman"/>
                <a:cs typeface="Times New Roman"/>
              </a:rPr>
              <a:t>dell’Universo </a:t>
            </a:r>
            <a:r>
              <a:rPr sz="1200" spc="-5" dirty="0">
                <a:latin typeface="Times New Roman"/>
                <a:cs typeface="Times New Roman"/>
              </a:rPr>
              <a:t>centrale  si affezionano </a:t>
            </a:r>
            <a:r>
              <a:rPr sz="1200" dirty="0">
                <a:latin typeface="Times New Roman"/>
                <a:cs typeface="Times New Roman"/>
              </a:rPr>
              <a:t>molto </a:t>
            </a:r>
            <a:r>
              <a:rPr sz="1200" spc="-5" dirty="0">
                <a:latin typeface="Times New Roman"/>
                <a:cs typeface="Times New Roman"/>
              </a:rPr>
              <a:t>ai mortali ascendenti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divengono </a:t>
            </a:r>
            <a:r>
              <a:rPr sz="1200" dirty="0">
                <a:latin typeface="Times New Roman"/>
                <a:cs typeface="Times New Roman"/>
              </a:rPr>
              <a:t>ancor più interessati al </a:t>
            </a:r>
            <a:r>
              <a:rPr sz="1200" spc="-5" dirty="0">
                <a:latin typeface="Times New Roman"/>
                <a:cs typeface="Times New Roman"/>
              </a:rPr>
              <a:t>lavoro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destino futuro </a:t>
            </a:r>
            <a:r>
              <a:rPr sz="1200" spc="-5" dirty="0">
                <a:latin typeface="Times New Roman"/>
                <a:cs typeface="Times New Roman"/>
              </a:rPr>
              <a:t>del Corpo dei </a:t>
            </a:r>
            <a:r>
              <a:rPr sz="1200" dirty="0">
                <a:latin typeface="Times New Roman"/>
                <a:cs typeface="Times New Roman"/>
              </a:rPr>
              <a:t>Finalitari  </a:t>
            </a:r>
            <a:r>
              <a:rPr sz="1200" spc="-5" dirty="0">
                <a:latin typeface="Times New Roman"/>
                <a:cs typeface="Times New Roman"/>
              </a:rPr>
              <a:t>Mortali.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Paradiso, </a:t>
            </a:r>
            <a:r>
              <a:rPr sz="1200" dirty="0">
                <a:latin typeface="Times New Roman"/>
                <a:cs typeface="Times New Roman"/>
              </a:rPr>
              <a:t>nella </a:t>
            </a:r>
            <a:r>
              <a:rPr sz="1200" spc="-5" dirty="0">
                <a:latin typeface="Times New Roman"/>
                <a:cs typeface="Times New Roman"/>
              </a:rPr>
              <a:t>sede amministrativa del corpo, si </a:t>
            </a:r>
            <a:r>
              <a:rPr sz="1200" dirty="0">
                <a:latin typeface="Times New Roman"/>
                <a:cs typeface="Times New Roman"/>
              </a:rPr>
              <a:t>mantiene un archivio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volontari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Havona diretto </a:t>
            </a:r>
            <a:r>
              <a:rPr sz="1200" dirty="0">
                <a:latin typeface="Times New Roman"/>
                <a:cs typeface="Times New Roman"/>
              </a:rPr>
              <a:t>dall’associato di  </a:t>
            </a:r>
            <a:r>
              <a:rPr sz="1200" spc="-5" dirty="0">
                <a:latin typeface="Times New Roman"/>
                <a:cs typeface="Times New Roman"/>
              </a:rPr>
              <a:t>Grandfanda. Attualmente trovereste </a:t>
            </a:r>
            <a:r>
              <a:rPr sz="1200" dirty="0">
                <a:latin typeface="Times New Roman"/>
                <a:cs typeface="Times New Roman"/>
              </a:rPr>
              <a:t>milioni e milioni di nativi di </a:t>
            </a:r>
            <a:r>
              <a:rPr sz="1200" spc="-5" dirty="0">
                <a:latin typeface="Times New Roman"/>
                <a:cs typeface="Times New Roman"/>
              </a:rPr>
              <a:t>Havona </a:t>
            </a:r>
            <a:r>
              <a:rPr sz="1200" dirty="0">
                <a:latin typeface="Times New Roman"/>
                <a:cs typeface="Times New Roman"/>
              </a:rPr>
              <a:t>in questa </a:t>
            </a:r>
            <a:r>
              <a:rPr sz="1200" spc="-5" dirty="0">
                <a:latin typeface="Times New Roman"/>
                <a:cs typeface="Times New Roman"/>
              </a:rPr>
              <a:t>lista d’attesa. Questi esseri perfetti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creazione  diretta </a:t>
            </a:r>
            <a:r>
              <a:rPr sz="1200" dirty="0">
                <a:latin typeface="Times New Roman"/>
                <a:cs typeface="Times New Roman"/>
              </a:rPr>
              <a:t>e divina sono di </a:t>
            </a:r>
            <a:r>
              <a:rPr sz="1200" spc="-5" dirty="0">
                <a:latin typeface="Times New Roman"/>
                <a:cs typeface="Times New Roman"/>
              </a:rPr>
              <a:t>grande aiuto al Corpo </a:t>
            </a:r>
            <a:r>
              <a:rPr sz="1200" dirty="0">
                <a:latin typeface="Times New Roman"/>
                <a:cs typeface="Times New Roman"/>
              </a:rPr>
              <a:t>dei Mortali della </a:t>
            </a:r>
            <a:r>
              <a:rPr sz="1200" spc="-5" dirty="0">
                <a:latin typeface="Times New Roman"/>
                <a:cs typeface="Times New Roman"/>
              </a:rPr>
              <a:t>Finalità ed offriranno </a:t>
            </a:r>
            <a:r>
              <a:rPr sz="1200" dirty="0">
                <a:latin typeface="Times New Roman"/>
                <a:cs typeface="Times New Roman"/>
              </a:rPr>
              <a:t>indubbiamente un </a:t>
            </a:r>
            <a:r>
              <a:rPr sz="1200" spc="-5" dirty="0">
                <a:latin typeface="Times New Roman"/>
                <a:cs typeface="Times New Roman"/>
              </a:rPr>
              <a:t>servizio ancora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grande  nel </a:t>
            </a:r>
            <a:r>
              <a:rPr sz="1200" dirty="0">
                <a:latin typeface="Times New Roman"/>
                <a:cs typeface="Times New Roman"/>
              </a:rPr>
              <a:t>lontanissimo futuro. </a:t>
            </a:r>
            <a:r>
              <a:rPr sz="1200" spc="-5" dirty="0">
                <a:latin typeface="Times New Roman"/>
                <a:cs typeface="Times New Roman"/>
              </a:rPr>
              <a:t>Essi forniscono </a:t>
            </a:r>
            <a:r>
              <a:rPr sz="1200" dirty="0">
                <a:latin typeface="Times New Roman"/>
                <a:cs typeface="Times New Roman"/>
              </a:rPr>
              <a:t>il punto di vista di chi è </a:t>
            </a:r>
            <a:r>
              <a:rPr sz="1200" spc="-5" dirty="0">
                <a:latin typeface="Times New Roman"/>
                <a:cs typeface="Times New Roman"/>
              </a:rPr>
              <a:t>nato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perfezione ed </a:t>
            </a:r>
            <a:r>
              <a:rPr sz="1200" dirty="0">
                <a:latin typeface="Times New Roman"/>
                <a:cs typeface="Times New Roman"/>
              </a:rPr>
              <a:t>in completezza </a:t>
            </a:r>
            <a:r>
              <a:rPr sz="1200" spc="-5" dirty="0">
                <a:latin typeface="Times New Roman"/>
                <a:cs typeface="Times New Roman"/>
              </a:rPr>
              <a:t>divina. </a:t>
            </a:r>
            <a:r>
              <a:rPr sz="1200" dirty="0">
                <a:latin typeface="Times New Roman"/>
                <a:cs typeface="Times New Roman"/>
              </a:rPr>
              <a:t>I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finalitari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abbracciano </a:t>
            </a:r>
            <a:r>
              <a:rPr sz="1200" dirty="0">
                <a:latin typeface="Times New Roman"/>
                <a:cs typeface="Times New Roman"/>
              </a:rPr>
              <a:t>in tal modo </a:t>
            </a:r>
            <a:r>
              <a:rPr sz="1200" spc="-5" dirty="0">
                <a:latin typeface="Times New Roman"/>
                <a:cs typeface="Times New Roman"/>
              </a:rPr>
              <a:t>entrambe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fasi dell’esistenza esperienziale </a:t>
            </a:r>
            <a:r>
              <a:rPr sz="1200" dirty="0">
                <a:latin typeface="Times New Roman"/>
                <a:cs typeface="Times New Roman"/>
              </a:rPr>
              <a:t>— quella </a:t>
            </a:r>
            <a:r>
              <a:rPr sz="1200" spc="-5" dirty="0">
                <a:latin typeface="Times New Roman"/>
                <a:cs typeface="Times New Roman"/>
              </a:rPr>
              <a:t>perfetta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quella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perfezionata.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1493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(346.3) 31:1.2 </a:t>
            </a:r>
            <a:r>
              <a:rPr sz="1200" dirty="0">
                <a:latin typeface="Times New Roman"/>
                <a:cs typeface="Times New Roman"/>
              </a:rPr>
              <a:t>I nativi di </a:t>
            </a:r>
            <a:r>
              <a:rPr sz="1200" spc="-5" dirty="0">
                <a:latin typeface="Times New Roman"/>
                <a:cs typeface="Times New Roman"/>
              </a:rPr>
              <a:t>Havona devono raggiungere certi </a:t>
            </a:r>
            <a:r>
              <a:rPr sz="1200" dirty="0">
                <a:latin typeface="Times New Roman"/>
                <a:cs typeface="Times New Roman"/>
              </a:rPr>
              <a:t>sviluppi </a:t>
            </a:r>
            <a:r>
              <a:rPr sz="1200" spc="-5" dirty="0">
                <a:latin typeface="Times New Roman"/>
                <a:cs typeface="Times New Roman"/>
              </a:rPr>
              <a:t>esperienziali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collegamento con gli esseri evoluzionari, </a:t>
            </a:r>
            <a:r>
              <a:rPr sz="1200" dirty="0">
                <a:latin typeface="Times New Roman"/>
                <a:cs typeface="Times New Roman"/>
              </a:rPr>
              <a:t>che  </a:t>
            </a:r>
            <a:r>
              <a:rPr sz="1200" spc="-5" dirty="0">
                <a:latin typeface="Times New Roman"/>
                <a:cs typeface="Times New Roman"/>
              </a:rPr>
              <a:t>creeranno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capacità </a:t>
            </a:r>
            <a:r>
              <a:rPr sz="1200" dirty="0">
                <a:latin typeface="Times New Roman"/>
                <a:cs typeface="Times New Roman"/>
              </a:rPr>
              <a:t>di ricezione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il conferimento di un </a:t>
            </a:r>
            <a:r>
              <a:rPr sz="1200" spc="-5" dirty="0">
                <a:latin typeface="Times New Roman"/>
                <a:cs typeface="Times New Roman"/>
              </a:rPr>
              <a:t>frammento </a:t>
            </a:r>
            <a:r>
              <a:rPr sz="1200" dirty="0">
                <a:latin typeface="Times New Roman"/>
                <a:cs typeface="Times New Roman"/>
              </a:rPr>
              <a:t>dello spirito </a:t>
            </a:r>
            <a:r>
              <a:rPr sz="1200" spc="-5" dirty="0">
                <a:latin typeface="Times New Roman"/>
                <a:cs typeface="Times New Roman"/>
              </a:rPr>
              <a:t>del Padre Universale.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Corpo dei </a:t>
            </a:r>
            <a:r>
              <a:rPr sz="1200" dirty="0">
                <a:latin typeface="Times New Roman"/>
                <a:cs typeface="Times New Roman"/>
              </a:rPr>
              <a:t>Finalitari  </a:t>
            </a:r>
            <a:r>
              <a:rPr sz="1200" spc="-5" dirty="0">
                <a:latin typeface="Times New Roman"/>
                <a:cs typeface="Times New Roman"/>
              </a:rPr>
              <a:t>Mortali </a:t>
            </a:r>
            <a:r>
              <a:rPr sz="1200" dirty="0">
                <a:latin typeface="Times New Roman"/>
                <a:cs typeface="Times New Roman"/>
              </a:rPr>
              <a:t>ha </a:t>
            </a:r>
            <a:r>
              <a:rPr sz="1200" spc="-5" dirty="0">
                <a:latin typeface="Times New Roman"/>
                <a:cs typeface="Times New Roman"/>
              </a:rPr>
              <a:t>come membri permanenti </a:t>
            </a:r>
            <a:r>
              <a:rPr sz="1200" dirty="0">
                <a:latin typeface="Times New Roman"/>
                <a:cs typeface="Times New Roman"/>
              </a:rPr>
              <a:t>solo </a:t>
            </a:r>
            <a:r>
              <a:rPr sz="1200" spc="-5" dirty="0">
                <a:latin typeface="Times New Roman"/>
                <a:cs typeface="Times New Roman"/>
              </a:rPr>
              <a:t>gli esseri </a:t>
            </a:r>
            <a:r>
              <a:rPr sz="1200" dirty="0">
                <a:latin typeface="Times New Roman"/>
                <a:cs typeface="Times New Roman"/>
              </a:rPr>
              <a:t>fusi con lo spirito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Prima </a:t>
            </a:r>
            <a:r>
              <a:rPr sz="1200" spc="-5" dirty="0">
                <a:latin typeface="Times New Roman"/>
                <a:cs typeface="Times New Roman"/>
              </a:rPr>
              <a:t>Sorgente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Centro </a:t>
            </a:r>
            <a:r>
              <a:rPr sz="1200" dirty="0">
                <a:latin typeface="Times New Roman"/>
                <a:cs typeface="Times New Roman"/>
              </a:rPr>
              <a:t>o quelli, come i </a:t>
            </a:r>
            <a:r>
              <a:rPr sz="1200" spc="-5" dirty="0">
                <a:latin typeface="Times New Roman"/>
                <a:cs typeface="Times New Roman"/>
              </a:rPr>
              <a:t>Messaggeri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Gravità,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incorporano per loro </a:t>
            </a:r>
            <a:r>
              <a:rPr sz="1200" dirty="0">
                <a:latin typeface="Times New Roman"/>
                <a:cs typeface="Times New Roman"/>
              </a:rPr>
              <a:t>natura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spirito 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il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Padre.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5016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(346.4) 31:1.3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abitanti </a:t>
            </a:r>
            <a:r>
              <a:rPr sz="1200" spc="-5" dirty="0">
                <a:latin typeface="Times New Roman"/>
                <a:cs typeface="Times New Roman"/>
              </a:rPr>
              <a:t>dell’Universo centrale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accolti </a:t>
            </a:r>
            <a:r>
              <a:rPr sz="1200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corpo </a:t>
            </a:r>
            <a:r>
              <a:rPr sz="1200" dirty="0">
                <a:latin typeface="Times New Roman"/>
                <a:cs typeface="Times New Roman"/>
              </a:rPr>
              <a:t>in proporzione di uno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mille — </a:t>
            </a:r>
            <a:r>
              <a:rPr sz="1200" spc="-5" dirty="0">
                <a:latin typeface="Times New Roman"/>
                <a:cs typeface="Times New Roman"/>
              </a:rPr>
              <a:t>per compagnia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finalitari. </a:t>
            </a:r>
            <a:r>
              <a:rPr sz="1200" spc="-15" dirty="0">
                <a:latin typeface="Times New Roman"/>
                <a:cs typeface="Times New Roman"/>
              </a:rPr>
              <a:t>Il  </a:t>
            </a:r>
            <a:r>
              <a:rPr sz="1200" spc="-5" dirty="0">
                <a:latin typeface="Times New Roman"/>
                <a:cs typeface="Times New Roman"/>
              </a:rPr>
              <a:t>corpo </a:t>
            </a:r>
            <a:r>
              <a:rPr sz="1200" dirty="0">
                <a:latin typeface="Times New Roman"/>
                <a:cs typeface="Times New Roman"/>
              </a:rPr>
              <a:t>è organizzato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servizio temporaneo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compagnie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mille, nelle quali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creature </a:t>
            </a:r>
            <a:r>
              <a:rPr sz="1200" dirty="0">
                <a:latin typeface="Times New Roman"/>
                <a:cs typeface="Times New Roman"/>
              </a:rPr>
              <a:t>ascendenti sono in </a:t>
            </a:r>
            <a:r>
              <a:rPr sz="1200" spc="-5" dirty="0">
                <a:latin typeface="Times New Roman"/>
                <a:cs typeface="Times New Roman"/>
              </a:rPr>
              <a:t>numero </a:t>
            </a:r>
            <a:r>
              <a:rPr sz="1200" dirty="0">
                <a:latin typeface="Times New Roman"/>
                <a:cs typeface="Times New Roman"/>
              </a:rPr>
              <a:t>di 997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61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619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223884" cy="41351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300355">
              <a:lnSpc>
                <a:spcPts val="1380"/>
              </a:lnSpc>
              <a:spcBef>
                <a:spcPts val="195"/>
              </a:spcBef>
            </a:pP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nativo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Havona ed </a:t>
            </a:r>
            <a:r>
              <a:rPr sz="1200" spc="5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Messaggero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Gravità.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finalitari </a:t>
            </a:r>
            <a:r>
              <a:rPr sz="1200" dirty="0">
                <a:latin typeface="Times New Roman"/>
                <a:cs typeface="Times New Roman"/>
              </a:rPr>
              <a:t>sono quindi mobilitati in </a:t>
            </a:r>
            <a:r>
              <a:rPr sz="1200" spc="-5" dirty="0">
                <a:latin typeface="Times New Roman"/>
                <a:cs typeface="Times New Roman"/>
              </a:rPr>
              <a:t>compagnie, </a:t>
            </a:r>
            <a:r>
              <a:rPr sz="1200" dirty="0">
                <a:latin typeface="Times New Roman"/>
                <a:cs typeface="Times New Roman"/>
              </a:rPr>
              <a:t>ma il </a:t>
            </a:r>
            <a:r>
              <a:rPr sz="1200" spc="-5" dirty="0">
                <a:latin typeface="Times New Roman"/>
                <a:cs typeface="Times New Roman"/>
              </a:rPr>
              <a:t>giuramento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5" dirty="0">
                <a:latin typeface="Times New Roman"/>
                <a:cs typeface="Times New Roman"/>
              </a:rPr>
              <a:t>finalità </a:t>
            </a:r>
            <a:r>
              <a:rPr sz="1200" dirty="0">
                <a:latin typeface="Times New Roman"/>
                <a:cs typeface="Times New Roman"/>
              </a:rPr>
              <a:t>è  </a:t>
            </a:r>
            <a:r>
              <a:rPr sz="1200" spc="-5" dirty="0">
                <a:latin typeface="Times New Roman"/>
                <a:cs typeface="Times New Roman"/>
              </a:rPr>
              <a:t>prestato </a:t>
            </a:r>
            <a:r>
              <a:rPr sz="1200" dirty="0">
                <a:latin typeface="Times New Roman"/>
                <a:cs typeface="Times New Roman"/>
              </a:rPr>
              <a:t>individualmente. È un </a:t>
            </a:r>
            <a:r>
              <a:rPr sz="1200" spc="-5" dirty="0">
                <a:latin typeface="Times New Roman"/>
                <a:cs typeface="Times New Roman"/>
              </a:rPr>
              <a:t>giuramento con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implicazioni radicali </a:t>
            </a:r>
            <a:r>
              <a:rPr sz="1200" dirty="0">
                <a:latin typeface="Times New Roman"/>
                <a:cs typeface="Times New Roman"/>
              </a:rPr>
              <a:t>e d’importanza </a:t>
            </a:r>
            <a:r>
              <a:rPr sz="1200" spc="-5" dirty="0">
                <a:latin typeface="Times New Roman"/>
                <a:cs typeface="Times New Roman"/>
              </a:rPr>
              <a:t>eterna.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nativo di </a:t>
            </a:r>
            <a:r>
              <a:rPr sz="1200" spc="-5" dirty="0">
                <a:latin typeface="Times New Roman"/>
                <a:cs typeface="Times New Roman"/>
              </a:rPr>
              <a:t>Havona presta </a:t>
            </a:r>
            <a:r>
              <a:rPr sz="1200" dirty="0">
                <a:latin typeface="Times New Roman"/>
                <a:cs typeface="Times New Roman"/>
              </a:rPr>
              <a:t>lo  </a:t>
            </a:r>
            <a:r>
              <a:rPr sz="1200" spc="-5" dirty="0">
                <a:latin typeface="Times New Roman"/>
                <a:cs typeface="Times New Roman"/>
              </a:rPr>
              <a:t>stesso giuramento </a:t>
            </a:r>
            <a:r>
              <a:rPr sz="1200" dirty="0">
                <a:latin typeface="Times New Roman"/>
                <a:cs typeface="Times New Roman"/>
              </a:rPr>
              <a:t>ed è </a:t>
            </a:r>
            <a:r>
              <a:rPr sz="1200" spc="-5" dirty="0">
                <a:latin typeface="Times New Roman"/>
                <a:cs typeface="Times New Roman"/>
              </a:rPr>
              <a:t>assegnato </a:t>
            </a:r>
            <a:r>
              <a:rPr sz="1200" dirty="0">
                <a:latin typeface="Times New Roman"/>
                <a:cs typeface="Times New Roman"/>
              </a:rPr>
              <a:t>al </a:t>
            </a:r>
            <a:r>
              <a:rPr sz="1200" spc="-5" dirty="0">
                <a:latin typeface="Times New Roman"/>
                <a:cs typeface="Times New Roman"/>
              </a:rPr>
              <a:t>corpo </a:t>
            </a:r>
            <a:r>
              <a:rPr sz="1200" dirty="0">
                <a:latin typeface="Times New Roman"/>
                <a:cs typeface="Times New Roman"/>
              </a:rPr>
              <a:t>per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sempre.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15875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(346.5) 31:1.4 </a:t>
            </a:r>
            <a:r>
              <a:rPr sz="1200" spc="-15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reclute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Havona seguono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compagnia cui sono assegnate; </a:t>
            </a:r>
            <a:r>
              <a:rPr sz="1200" dirty="0">
                <a:latin typeface="Times New Roman"/>
                <a:cs typeface="Times New Roman"/>
              </a:rPr>
              <a:t>ovunque va </a:t>
            </a:r>
            <a:r>
              <a:rPr sz="1200" spc="10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gruppo vanno </a:t>
            </a:r>
            <a:r>
              <a:rPr sz="1200" spc="-5" dirty="0">
                <a:latin typeface="Times New Roman"/>
                <a:cs typeface="Times New Roman"/>
              </a:rPr>
              <a:t>anch’esse.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dovreste  vedere </a:t>
            </a:r>
            <a:r>
              <a:rPr sz="1200" dirty="0">
                <a:latin typeface="Times New Roman"/>
                <a:cs typeface="Times New Roman"/>
              </a:rPr>
              <a:t>il loro </a:t>
            </a:r>
            <a:r>
              <a:rPr sz="1200" spc="-5" dirty="0">
                <a:latin typeface="Times New Roman"/>
                <a:cs typeface="Times New Roman"/>
              </a:rPr>
              <a:t>entusiasmo per </a:t>
            </a:r>
            <a:r>
              <a:rPr sz="1200" dirty="0">
                <a:latin typeface="Times New Roman"/>
                <a:cs typeface="Times New Roman"/>
              </a:rPr>
              <a:t>il nuovo </a:t>
            </a:r>
            <a:r>
              <a:rPr sz="1200" spc="-5" dirty="0">
                <a:latin typeface="Times New Roman"/>
                <a:cs typeface="Times New Roman"/>
              </a:rPr>
              <a:t>lavoro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finalitari.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possibilità di </a:t>
            </a:r>
            <a:r>
              <a:rPr sz="1200" spc="-5" dirty="0">
                <a:latin typeface="Times New Roman"/>
                <a:cs typeface="Times New Roman"/>
              </a:rPr>
              <a:t>raggiungere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Corpo della Finalità </a:t>
            </a:r>
            <a:r>
              <a:rPr sz="1200" dirty="0">
                <a:latin typeface="Times New Roman"/>
                <a:cs typeface="Times New Roman"/>
              </a:rPr>
              <a:t>è una </a:t>
            </a:r>
            <a:r>
              <a:rPr sz="1200" spc="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emozioni  stupende di </a:t>
            </a:r>
            <a:r>
              <a:rPr sz="1200" spc="-5" dirty="0">
                <a:latin typeface="Times New Roman"/>
                <a:cs typeface="Times New Roman"/>
              </a:rPr>
              <a:t>Havona; </a:t>
            </a:r>
            <a:r>
              <a:rPr sz="1200" dirty="0">
                <a:latin typeface="Times New Roman"/>
                <a:cs typeface="Times New Roman"/>
              </a:rPr>
              <a:t>la possibilità di </a:t>
            </a:r>
            <a:r>
              <a:rPr sz="1200" spc="-5" dirty="0">
                <a:latin typeface="Times New Roman"/>
                <a:cs typeface="Times New Roman"/>
              </a:rPr>
              <a:t>divenire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finalitario </a:t>
            </a:r>
            <a:r>
              <a:rPr sz="1200" dirty="0">
                <a:latin typeface="Times New Roman"/>
                <a:cs typeface="Times New Roman"/>
              </a:rPr>
              <a:t>è una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avventure supreme di queste razze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perfette.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88900" marR="685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(346.6) 31:1.5 </a:t>
            </a:r>
            <a:r>
              <a:rPr sz="1200" dirty="0">
                <a:latin typeface="Times New Roman"/>
                <a:cs typeface="Times New Roman"/>
              </a:rPr>
              <a:t>I nativi di </a:t>
            </a:r>
            <a:r>
              <a:rPr sz="1200" spc="-5" dirty="0">
                <a:latin typeface="Times New Roman"/>
                <a:cs typeface="Times New Roman"/>
              </a:rPr>
              <a:t>Havona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accolti, </a:t>
            </a:r>
            <a:r>
              <a:rPr sz="1200" dirty="0">
                <a:latin typeface="Times New Roman"/>
                <a:cs typeface="Times New Roman"/>
              </a:rPr>
              <a:t>nella stessa </a:t>
            </a:r>
            <a:r>
              <a:rPr sz="1200" spc="-5" dirty="0">
                <a:latin typeface="Times New Roman"/>
                <a:cs typeface="Times New Roman"/>
              </a:rPr>
              <a:t>proporzione, anche nel Corpo dei Finalitari </a:t>
            </a:r>
            <a:r>
              <a:rPr sz="1200" dirty="0">
                <a:latin typeface="Times New Roman"/>
                <a:cs typeface="Times New Roman"/>
              </a:rPr>
              <a:t>Trinitizzati </a:t>
            </a:r>
            <a:r>
              <a:rPr sz="1200" spc="-5" dirty="0">
                <a:latin typeface="Times New Roman"/>
                <a:cs typeface="Times New Roman"/>
              </a:rPr>
              <a:t>Congiunti su  Vicegerington </a:t>
            </a:r>
            <a:r>
              <a:rPr sz="1200" dirty="0">
                <a:latin typeface="Times New Roman"/>
                <a:cs typeface="Times New Roman"/>
              </a:rPr>
              <a:t>e nel Corpo </a:t>
            </a:r>
            <a:r>
              <a:rPr sz="1200" spc="-5" dirty="0">
                <a:latin typeface="Times New Roman"/>
                <a:cs typeface="Times New Roman"/>
              </a:rPr>
              <a:t>dei Finalitari Trascendentali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Paradiso. </a:t>
            </a:r>
            <a:r>
              <a:rPr sz="1200" dirty="0">
                <a:latin typeface="Times New Roman"/>
                <a:cs typeface="Times New Roman"/>
              </a:rPr>
              <a:t>I cittadini di </a:t>
            </a:r>
            <a:r>
              <a:rPr sz="1200" spc="-5" dirty="0">
                <a:latin typeface="Times New Roman"/>
                <a:cs typeface="Times New Roman"/>
              </a:rPr>
              <a:t>Havona </a:t>
            </a:r>
            <a:r>
              <a:rPr sz="1200" dirty="0">
                <a:latin typeface="Times New Roman"/>
                <a:cs typeface="Times New Roman"/>
              </a:rPr>
              <a:t>considerano </a:t>
            </a:r>
            <a:r>
              <a:rPr sz="1200" spc="-5" dirty="0">
                <a:latin typeface="Times New Roman"/>
                <a:cs typeface="Times New Roman"/>
              </a:rPr>
              <a:t>questi </a:t>
            </a:r>
            <a:r>
              <a:rPr sz="1200" dirty="0">
                <a:latin typeface="Times New Roman"/>
                <a:cs typeface="Times New Roman"/>
              </a:rPr>
              <a:t>tre </a:t>
            </a:r>
            <a:r>
              <a:rPr sz="1200" spc="-5" dirty="0">
                <a:latin typeface="Times New Roman"/>
                <a:cs typeface="Times New Roman"/>
              </a:rPr>
              <a:t>destini, </a:t>
            </a:r>
            <a:r>
              <a:rPr sz="1200" dirty="0">
                <a:latin typeface="Times New Roman"/>
                <a:cs typeface="Times New Roman"/>
              </a:rPr>
              <a:t>insieme </a:t>
            </a:r>
            <a:r>
              <a:rPr sz="1200" spc="-5" dirty="0">
                <a:latin typeface="Times New Roman"/>
                <a:cs typeface="Times New Roman"/>
              </a:rPr>
              <a:t>con 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possibile </a:t>
            </a:r>
            <a:r>
              <a:rPr sz="1200" spc="-5" dirty="0">
                <a:latin typeface="Times New Roman"/>
                <a:cs typeface="Times New Roman"/>
              </a:rPr>
              <a:t>ammissione al Corpo dei Finalitari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Havona, come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mete </a:t>
            </a:r>
            <a:r>
              <a:rPr sz="1200" spc="-5" dirty="0">
                <a:latin typeface="Times New Roman"/>
                <a:cs typeface="Times New Roman"/>
              </a:rPr>
              <a:t>supreme della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carriera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celeste.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889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2. I Messaggeri di</a:t>
            </a:r>
            <a:r>
              <a:rPr sz="1600" b="1" spc="-20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Gravità</a:t>
            </a:r>
            <a:endParaRPr sz="1600">
              <a:latin typeface="Times New Roman"/>
              <a:cs typeface="Times New Roman"/>
            </a:endParaRPr>
          </a:p>
          <a:p>
            <a:pPr marL="88900" marR="60325">
              <a:lnSpc>
                <a:spcPct val="95600"/>
              </a:lnSpc>
              <a:spcBef>
                <a:spcPts val="139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(346.7) 31:2.1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qualunque </a:t>
            </a:r>
            <a:r>
              <a:rPr sz="1200" spc="-5" dirty="0">
                <a:latin typeface="Times New Roman"/>
                <a:cs typeface="Times New Roman"/>
              </a:rPr>
              <a:t>luogo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momento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cui </a:t>
            </a:r>
            <a:r>
              <a:rPr sz="1200" dirty="0">
                <a:latin typeface="Times New Roman"/>
                <a:cs typeface="Times New Roman"/>
              </a:rPr>
              <a:t>sono in funzione i </a:t>
            </a:r>
            <a:r>
              <a:rPr sz="1200" spc="-5" dirty="0">
                <a:latin typeface="Times New Roman"/>
                <a:cs typeface="Times New Roman"/>
              </a:rPr>
              <a:t>Messaggeri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Gravità,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finalitari </a:t>
            </a:r>
            <a:r>
              <a:rPr sz="1200" dirty="0">
                <a:latin typeface="Times New Roman"/>
                <a:cs typeface="Times New Roman"/>
              </a:rPr>
              <a:t>hanno il </a:t>
            </a:r>
            <a:r>
              <a:rPr sz="1200" spc="-5" dirty="0">
                <a:latin typeface="Times New Roman"/>
                <a:cs typeface="Times New Roman"/>
              </a:rPr>
              <a:t>comando. </a:t>
            </a:r>
            <a:r>
              <a:rPr sz="1200" dirty="0">
                <a:latin typeface="Times New Roman"/>
                <a:cs typeface="Times New Roman"/>
              </a:rPr>
              <a:t>Tutti i  </a:t>
            </a:r>
            <a:r>
              <a:rPr sz="1200" spc="-5" dirty="0">
                <a:latin typeface="Times New Roman"/>
                <a:cs typeface="Times New Roman"/>
              </a:rPr>
              <a:t>Messaggeri </a:t>
            </a:r>
            <a:r>
              <a:rPr sz="1200" dirty="0">
                <a:latin typeface="Times New Roman"/>
                <a:cs typeface="Times New Roman"/>
              </a:rPr>
              <a:t>di Gravità sono sotto la </a:t>
            </a:r>
            <a:r>
              <a:rPr sz="1200" spc="-5" dirty="0">
                <a:latin typeface="Times New Roman"/>
                <a:cs typeface="Times New Roman"/>
              </a:rPr>
              <a:t>giurisdizione esclusiva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Grandfanda </a:t>
            </a:r>
            <a:r>
              <a:rPr sz="1200" dirty="0">
                <a:latin typeface="Times New Roman"/>
                <a:cs typeface="Times New Roman"/>
              </a:rPr>
              <a:t>e sono </a:t>
            </a:r>
            <a:r>
              <a:rPr sz="1200" spc="-5" dirty="0">
                <a:latin typeface="Times New Roman"/>
                <a:cs typeface="Times New Roman"/>
              </a:rPr>
              <a:t>assegnati </a:t>
            </a:r>
            <a:r>
              <a:rPr sz="1200" dirty="0">
                <a:latin typeface="Times New Roman"/>
                <a:cs typeface="Times New Roman"/>
              </a:rPr>
              <a:t>soltanto </a:t>
            </a:r>
            <a:r>
              <a:rPr sz="1200" spc="-5" dirty="0">
                <a:latin typeface="Times New Roman"/>
                <a:cs typeface="Times New Roman"/>
              </a:rPr>
              <a:t>al Corpo primario della </a:t>
            </a:r>
            <a:r>
              <a:rPr sz="1200" dirty="0">
                <a:latin typeface="Times New Roman"/>
                <a:cs typeface="Times New Roman"/>
              </a:rPr>
              <a:t>Finalità.  </a:t>
            </a:r>
            <a:r>
              <a:rPr sz="1200" spc="-5" dirty="0">
                <a:latin typeface="Times New Roman"/>
                <a:cs typeface="Times New Roman"/>
              </a:rPr>
              <a:t>Essi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già </a:t>
            </a:r>
            <a:r>
              <a:rPr sz="1200" dirty="0">
                <a:latin typeface="Times New Roman"/>
                <a:cs typeface="Times New Roman"/>
              </a:rPr>
              <a:t>ora </a:t>
            </a:r>
            <a:r>
              <a:rPr sz="1200" spc="-5" dirty="0">
                <a:latin typeface="Times New Roman"/>
                <a:cs typeface="Times New Roman"/>
              </a:rPr>
              <a:t>preziosi per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finalitari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saranno utilissimi nell’eterno </a:t>
            </a:r>
            <a:r>
              <a:rPr sz="1200" dirty="0">
                <a:latin typeface="Times New Roman"/>
                <a:cs typeface="Times New Roman"/>
              </a:rPr>
              <a:t>futuro. </a:t>
            </a:r>
            <a:r>
              <a:rPr sz="1200" spc="-5" dirty="0">
                <a:latin typeface="Times New Roman"/>
                <a:cs typeface="Times New Roman"/>
              </a:rPr>
              <a:t>Nessun </a:t>
            </a:r>
            <a:r>
              <a:rPr sz="1200" dirty="0">
                <a:latin typeface="Times New Roman"/>
                <a:cs typeface="Times New Roman"/>
              </a:rPr>
              <a:t>altro </a:t>
            </a:r>
            <a:r>
              <a:rPr sz="1200" spc="-5" dirty="0">
                <a:latin typeface="Times New Roman"/>
                <a:cs typeface="Times New Roman"/>
              </a:rPr>
              <a:t>gruppo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creature intelligenti possiede 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corpo </a:t>
            </a:r>
            <a:r>
              <a:rPr sz="1200" dirty="0">
                <a:latin typeface="Times New Roman"/>
                <a:cs typeface="Times New Roman"/>
              </a:rPr>
              <a:t>simile di </a:t>
            </a:r>
            <a:r>
              <a:rPr sz="1200" spc="-5" dirty="0">
                <a:latin typeface="Times New Roman"/>
                <a:cs typeface="Times New Roman"/>
              </a:rPr>
              <a:t>messaggeri personalizzati capaci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trascendere </a:t>
            </a:r>
            <a:r>
              <a:rPr sz="1200" dirty="0">
                <a:latin typeface="Times New Roman"/>
                <a:cs typeface="Times New Roman"/>
              </a:rPr>
              <a:t>il tempo e lo spazio. Tipi </a:t>
            </a:r>
            <a:r>
              <a:rPr sz="1200" spc="-5" dirty="0">
                <a:latin typeface="Times New Roman"/>
                <a:cs typeface="Times New Roman"/>
              </a:rPr>
              <a:t>simili </a:t>
            </a:r>
            <a:r>
              <a:rPr sz="1200" spc="-10" dirty="0">
                <a:latin typeface="Times New Roman"/>
                <a:cs typeface="Times New Roman"/>
              </a:rPr>
              <a:t>di </a:t>
            </a:r>
            <a:r>
              <a:rPr sz="1200" dirty="0">
                <a:latin typeface="Times New Roman"/>
                <a:cs typeface="Times New Roman"/>
              </a:rPr>
              <a:t>messaggeri-registratori  </a:t>
            </a:r>
            <a:r>
              <a:rPr sz="1200" spc="-5" dirty="0">
                <a:latin typeface="Times New Roman"/>
                <a:cs typeface="Times New Roman"/>
              </a:rPr>
              <a:t>assegnati ad altri </a:t>
            </a:r>
            <a:r>
              <a:rPr sz="1200" dirty="0">
                <a:latin typeface="Times New Roman"/>
                <a:cs typeface="Times New Roman"/>
              </a:rPr>
              <a:t>corpi </a:t>
            </a:r>
            <a:r>
              <a:rPr sz="1200" spc="-5" dirty="0">
                <a:latin typeface="Times New Roman"/>
                <a:cs typeface="Times New Roman"/>
              </a:rPr>
              <a:t>finalitari </a:t>
            </a:r>
            <a:r>
              <a:rPr sz="1200" dirty="0">
                <a:latin typeface="Times New Roman"/>
                <a:cs typeface="Times New Roman"/>
              </a:rPr>
              <a:t>non sono personalizzati, sono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absonitizzati.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50">
              <a:latin typeface="Times New Roman"/>
              <a:cs typeface="Times New Roman"/>
            </a:endParaRPr>
          </a:p>
          <a:p>
            <a:pPr marL="88900" marR="248920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(347.1) 31:2.2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Messaggeri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Gravità vengono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Divinington </a:t>
            </a:r>
            <a:r>
              <a:rPr sz="1200" dirty="0">
                <a:latin typeface="Times New Roman"/>
                <a:cs typeface="Times New Roman"/>
              </a:rPr>
              <a:t>e sono </a:t>
            </a:r>
            <a:r>
              <a:rPr sz="1200" spc="-5" dirty="0">
                <a:latin typeface="Times New Roman"/>
                <a:cs typeface="Times New Roman"/>
              </a:rPr>
              <a:t>degli Aggiustatori modificati </a:t>
            </a:r>
            <a:r>
              <a:rPr sz="1200" dirty="0">
                <a:latin typeface="Times New Roman"/>
                <a:cs typeface="Times New Roman"/>
              </a:rPr>
              <a:t>e personalizzati, ma </a:t>
            </a:r>
            <a:r>
              <a:rPr sz="1200" spc="-5" dirty="0">
                <a:latin typeface="Times New Roman"/>
                <a:cs typeface="Times New Roman"/>
              </a:rPr>
              <a:t>nessun  membro del </a:t>
            </a:r>
            <a:r>
              <a:rPr sz="1200" dirty="0">
                <a:latin typeface="Times New Roman"/>
                <a:cs typeface="Times New Roman"/>
              </a:rPr>
              <a:t>nostro gruppo di </a:t>
            </a:r>
            <a:r>
              <a:rPr sz="1200" spc="-5" dirty="0">
                <a:latin typeface="Times New Roman"/>
                <a:cs typeface="Times New Roman"/>
              </a:rPr>
              <a:t>Uversa si </a:t>
            </a:r>
            <a:r>
              <a:rPr sz="1200" dirty="0">
                <a:latin typeface="Times New Roman"/>
                <a:cs typeface="Times New Roman"/>
              </a:rPr>
              <a:t>assumerebbe il </a:t>
            </a:r>
            <a:r>
              <a:rPr sz="1200" spc="-5" dirty="0">
                <a:latin typeface="Times New Roman"/>
                <a:cs typeface="Times New Roman"/>
              </a:rPr>
              <a:t>compito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spiegare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natura </a:t>
            </a:r>
            <a:r>
              <a:rPr sz="1200" dirty="0">
                <a:latin typeface="Times New Roman"/>
                <a:cs typeface="Times New Roman"/>
              </a:rPr>
              <a:t>di uno di essi. </a:t>
            </a:r>
            <a:r>
              <a:rPr sz="1200" spc="-5" dirty="0">
                <a:latin typeface="Times New Roman"/>
                <a:cs typeface="Times New Roman"/>
              </a:rPr>
              <a:t>Noi sappiamo che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esseri  altamente personali, </a:t>
            </a:r>
            <a:r>
              <a:rPr sz="1200" dirty="0">
                <a:latin typeface="Times New Roman"/>
                <a:cs typeface="Times New Roman"/>
              </a:rPr>
              <a:t>divini, </a:t>
            </a:r>
            <a:r>
              <a:rPr sz="1200" spc="-5" dirty="0">
                <a:latin typeface="Times New Roman"/>
                <a:cs typeface="Times New Roman"/>
              </a:rPr>
              <a:t>intelligenti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comprensivi </a:t>
            </a:r>
            <a:r>
              <a:rPr sz="1200" dirty="0">
                <a:latin typeface="Times New Roman"/>
                <a:cs typeface="Times New Roman"/>
              </a:rPr>
              <a:t>in modo </a:t>
            </a:r>
            <a:r>
              <a:rPr sz="1200" spc="-5" dirty="0">
                <a:latin typeface="Times New Roman"/>
                <a:cs typeface="Times New Roman"/>
              </a:rPr>
              <a:t>toccante, </a:t>
            </a:r>
            <a:r>
              <a:rPr sz="1200" dirty="0">
                <a:latin typeface="Times New Roman"/>
                <a:cs typeface="Times New Roman"/>
              </a:rPr>
              <a:t>ma non </a:t>
            </a:r>
            <a:r>
              <a:rPr sz="1200" spc="-5" dirty="0">
                <a:latin typeface="Times New Roman"/>
                <a:cs typeface="Times New Roman"/>
              </a:rPr>
              <a:t>comprendiamo </a:t>
            </a:r>
            <a:r>
              <a:rPr sz="1200" dirty="0">
                <a:latin typeface="Times New Roman"/>
                <a:cs typeface="Times New Roman"/>
              </a:rPr>
              <a:t>la loro </a:t>
            </a:r>
            <a:r>
              <a:rPr sz="1200" spc="-5" dirty="0">
                <a:latin typeface="Times New Roman"/>
                <a:cs typeface="Times New Roman"/>
              </a:rPr>
              <a:t>tecnica </a:t>
            </a:r>
            <a:r>
              <a:rPr sz="1200" dirty="0">
                <a:latin typeface="Times New Roman"/>
                <a:cs typeface="Times New Roman"/>
              </a:rPr>
              <a:t>per attraversare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62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41334" cy="413067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63500">
              <a:lnSpc>
                <a:spcPts val="1410"/>
              </a:lnSpc>
              <a:spcBef>
                <a:spcPts val="10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(35.4) 2:1.11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Padre condivide </a:t>
            </a:r>
            <a:r>
              <a:rPr sz="1200" dirty="0">
                <a:latin typeface="Times New Roman"/>
                <a:cs typeface="Times New Roman"/>
              </a:rPr>
              <a:t>la divinità e </a:t>
            </a:r>
            <a:r>
              <a:rPr sz="1200" spc="-5" dirty="0">
                <a:latin typeface="Times New Roman"/>
                <a:cs typeface="Times New Roman"/>
              </a:rPr>
              <a:t>l’eternità con moltissimi degli esseri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elevati del </a:t>
            </a:r>
            <a:r>
              <a:rPr sz="1200" dirty="0">
                <a:latin typeface="Times New Roman"/>
                <a:cs typeface="Times New Roman"/>
              </a:rPr>
              <a:t>Paradiso, ma noi </a:t>
            </a:r>
            <a:r>
              <a:rPr sz="1200" spc="-5" dirty="0">
                <a:latin typeface="Times New Roman"/>
                <a:cs typeface="Times New Roman"/>
              </a:rPr>
              <a:t>ci chiediamo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se</a:t>
            </a:r>
            <a:endParaRPr sz="1200">
              <a:latin typeface="Times New Roman"/>
              <a:cs typeface="Times New Roman"/>
            </a:endParaRPr>
          </a:p>
          <a:p>
            <a:pPr marL="63500" marR="147955">
              <a:lnSpc>
                <a:spcPts val="1380"/>
              </a:lnSpc>
              <a:spcBef>
                <a:spcPts val="65"/>
              </a:spcBef>
            </a:pPr>
            <a:r>
              <a:rPr sz="1200" dirty="0">
                <a:latin typeface="Times New Roman"/>
                <a:cs typeface="Times New Roman"/>
              </a:rPr>
              <a:t>l’infinità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conseguente primato universale siano pienamente condivisi con altri </a:t>
            </a:r>
            <a:r>
              <a:rPr sz="1200" dirty="0">
                <a:latin typeface="Times New Roman"/>
                <a:cs typeface="Times New Roman"/>
              </a:rPr>
              <a:t>oltre </a:t>
            </a:r>
            <a:r>
              <a:rPr sz="1200" spc="-5" dirty="0">
                <a:latin typeface="Times New Roman"/>
                <a:cs typeface="Times New Roman"/>
              </a:rPr>
              <a:t>che con </a:t>
            </a:r>
            <a:r>
              <a:rPr sz="1200" dirty="0">
                <a:latin typeface="Times New Roman"/>
                <a:cs typeface="Times New Roman"/>
              </a:rPr>
              <a:t>i suoi </a:t>
            </a:r>
            <a:r>
              <a:rPr sz="1200" spc="-5" dirty="0">
                <a:latin typeface="Times New Roman"/>
                <a:cs typeface="Times New Roman"/>
              </a:rPr>
              <a:t>associati </a:t>
            </a:r>
            <a:r>
              <a:rPr sz="1200" dirty="0">
                <a:latin typeface="Times New Roman"/>
                <a:cs typeface="Times New Roman"/>
              </a:rPr>
              <a:t>coordinati della  </a:t>
            </a:r>
            <a:r>
              <a:rPr sz="1200" spc="-5" dirty="0">
                <a:latin typeface="Times New Roman"/>
                <a:cs typeface="Times New Roman"/>
              </a:rPr>
              <a:t>Trinità del Paradiso. L’infinità della personalità </a:t>
            </a:r>
            <a:r>
              <a:rPr sz="1200" dirty="0">
                <a:latin typeface="Times New Roman"/>
                <a:cs typeface="Times New Roman"/>
              </a:rPr>
              <a:t>deve </a:t>
            </a:r>
            <a:r>
              <a:rPr sz="1200" spc="-5" dirty="0">
                <a:latin typeface="Times New Roman"/>
                <a:cs typeface="Times New Roman"/>
              </a:rPr>
              <a:t>necessariamente inglobare </a:t>
            </a:r>
            <a:r>
              <a:rPr sz="1200" dirty="0">
                <a:latin typeface="Times New Roman"/>
                <a:cs typeface="Times New Roman"/>
              </a:rPr>
              <a:t>tutta la finitezza </a:t>
            </a:r>
            <a:r>
              <a:rPr sz="1200" spc="-5" dirty="0">
                <a:latin typeface="Times New Roman"/>
                <a:cs typeface="Times New Roman"/>
              </a:rPr>
              <a:t>della personalità;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ciò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verità</a:t>
            </a:r>
            <a:endParaRPr sz="1200">
              <a:latin typeface="Times New Roman"/>
              <a:cs typeface="Times New Roman"/>
            </a:endParaRPr>
          </a:p>
          <a:p>
            <a:pPr marL="63500">
              <a:lnSpc>
                <a:spcPts val="1315"/>
              </a:lnSpc>
            </a:pP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verità letterale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dell’insegnamento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proclama che “In Lui </a:t>
            </a:r>
            <a:r>
              <a:rPr sz="1200" dirty="0">
                <a:latin typeface="Times New Roman"/>
                <a:cs typeface="Times New Roman"/>
              </a:rPr>
              <a:t>viviamo, </a:t>
            </a:r>
            <a:r>
              <a:rPr sz="1200" spc="-5" dirty="0">
                <a:latin typeface="Times New Roman"/>
                <a:cs typeface="Times New Roman"/>
              </a:rPr>
              <a:t>ci </a:t>
            </a:r>
            <a:r>
              <a:rPr sz="1200" dirty="0">
                <a:latin typeface="Times New Roman"/>
                <a:cs typeface="Times New Roman"/>
              </a:rPr>
              <a:t>muoviamo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abbiamo il nostro </a:t>
            </a:r>
            <a:r>
              <a:rPr sz="1200" spc="-5" dirty="0">
                <a:latin typeface="Times New Roman"/>
                <a:cs typeface="Times New Roman"/>
              </a:rPr>
              <a:t>essere.”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Quel</a:t>
            </a:r>
            <a:endParaRPr sz="1200">
              <a:latin typeface="Times New Roman"/>
              <a:cs typeface="Times New Roman"/>
            </a:endParaRPr>
          </a:p>
          <a:p>
            <a:pPr marL="63500" marR="106045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frammento </a:t>
            </a:r>
            <a:r>
              <a:rPr sz="1200" dirty="0">
                <a:latin typeface="Times New Roman"/>
                <a:cs typeface="Times New Roman"/>
              </a:rPr>
              <a:t>di pura Deità </a:t>
            </a:r>
            <a:r>
              <a:rPr sz="1200" spc="-5" dirty="0">
                <a:latin typeface="Times New Roman"/>
                <a:cs typeface="Times New Roman"/>
              </a:rPr>
              <a:t>del Padre Universale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dimora nell’uomo mortale </a:t>
            </a:r>
            <a:r>
              <a:rPr sz="1200" i="1" dirty="0">
                <a:latin typeface="Times New Roman"/>
                <a:cs typeface="Times New Roman"/>
              </a:rPr>
              <a:t>è </a:t>
            </a:r>
            <a:r>
              <a:rPr sz="1200" dirty="0">
                <a:latin typeface="Times New Roman"/>
                <a:cs typeface="Times New Roman"/>
              </a:rPr>
              <a:t>una parte </a:t>
            </a:r>
            <a:r>
              <a:rPr sz="1200" spc="-5" dirty="0">
                <a:latin typeface="Times New Roman"/>
                <a:cs typeface="Times New Roman"/>
              </a:rPr>
              <a:t>dell’infinità della </a:t>
            </a:r>
            <a:r>
              <a:rPr sz="1200" dirty="0">
                <a:latin typeface="Times New Roman"/>
                <a:cs typeface="Times New Roman"/>
              </a:rPr>
              <a:t>Prima </a:t>
            </a:r>
            <a:r>
              <a:rPr sz="1200" spc="-5" dirty="0">
                <a:latin typeface="Times New Roman"/>
                <a:cs typeface="Times New Roman"/>
              </a:rPr>
              <a:t>Grande Sorgente 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Centro,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Padre dei </a:t>
            </a:r>
            <a:r>
              <a:rPr sz="1200" dirty="0">
                <a:latin typeface="Times New Roman"/>
                <a:cs typeface="Times New Roman"/>
              </a:rPr>
              <a:t>Padri.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63500">
              <a:lnSpc>
                <a:spcPct val="100000"/>
              </a:lnSpc>
              <a:spcBef>
                <a:spcPts val="5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2. La perfezione eterna del</a:t>
            </a:r>
            <a:r>
              <a:rPr sz="1600" b="1" spc="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Padre</a:t>
            </a:r>
            <a:endParaRPr sz="1600">
              <a:latin typeface="Times New Roman"/>
              <a:cs typeface="Times New Roman"/>
            </a:endParaRPr>
          </a:p>
          <a:p>
            <a:pPr marL="63500" marR="55880">
              <a:lnSpc>
                <a:spcPct val="95700"/>
              </a:lnSpc>
              <a:spcBef>
                <a:spcPts val="138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(35.5) 2:2.1 </a:t>
            </a:r>
            <a:r>
              <a:rPr sz="1200" spc="-5" dirty="0">
                <a:latin typeface="Times New Roman"/>
                <a:cs typeface="Times New Roman"/>
              </a:rPr>
              <a:t>Anche </a:t>
            </a:r>
            <a:r>
              <a:rPr sz="1200" dirty="0">
                <a:latin typeface="Times New Roman"/>
                <a:cs typeface="Times New Roman"/>
              </a:rPr>
              <a:t>i vostri </a:t>
            </a:r>
            <a:r>
              <a:rPr sz="1200" spc="-5" dirty="0">
                <a:latin typeface="Times New Roman"/>
                <a:cs typeface="Times New Roman"/>
              </a:rPr>
              <a:t>antichi profeti comprendevano l’eterna </a:t>
            </a:r>
            <a:r>
              <a:rPr sz="1200" dirty="0">
                <a:latin typeface="Times New Roman"/>
                <a:cs typeface="Times New Roman"/>
              </a:rPr>
              <a:t>natura </a:t>
            </a:r>
            <a:r>
              <a:rPr sz="1200" spc="-5" dirty="0">
                <a:latin typeface="Times New Roman"/>
                <a:cs typeface="Times New Roman"/>
              </a:rPr>
              <a:t>circolare, senza </a:t>
            </a:r>
            <a:r>
              <a:rPr sz="1200" dirty="0">
                <a:latin typeface="Times New Roman"/>
                <a:cs typeface="Times New Roman"/>
              </a:rPr>
              <a:t>inizio né </a:t>
            </a:r>
            <a:r>
              <a:rPr sz="1200" spc="-5" dirty="0">
                <a:latin typeface="Times New Roman"/>
                <a:cs typeface="Times New Roman"/>
              </a:rPr>
              <a:t>fine, del Padre Universale. Dio </a:t>
            </a:r>
            <a:r>
              <a:rPr sz="1200" dirty="0">
                <a:latin typeface="Times New Roman"/>
                <a:cs typeface="Times New Roman"/>
              </a:rPr>
              <a:t>è  </a:t>
            </a:r>
            <a:r>
              <a:rPr sz="1200" spc="-5" dirty="0">
                <a:latin typeface="Times New Roman"/>
                <a:cs typeface="Times New Roman"/>
              </a:rPr>
              <a:t>letteralmente ed eternamente presente nel suo </a:t>
            </a:r>
            <a:r>
              <a:rPr sz="1200" dirty="0">
                <a:latin typeface="Times New Roman"/>
                <a:cs typeface="Times New Roman"/>
              </a:rPr>
              <a:t>Universo </a:t>
            </a:r>
            <a:r>
              <a:rPr sz="1200" spc="-5" dirty="0">
                <a:latin typeface="Times New Roman"/>
                <a:cs typeface="Times New Roman"/>
              </a:rPr>
              <a:t>degli Universi. </a:t>
            </a:r>
            <a:r>
              <a:rPr sz="1200" dirty="0">
                <a:latin typeface="Times New Roman"/>
                <a:cs typeface="Times New Roman"/>
              </a:rPr>
              <a:t>Egli abita il momento </a:t>
            </a:r>
            <a:r>
              <a:rPr sz="1200" spc="-5" dirty="0">
                <a:latin typeface="Times New Roman"/>
                <a:cs typeface="Times New Roman"/>
              </a:rPr>
              <a:t>presente con </a:t>
            </a:r>
            <a:r>
              <a:rPr sz="1200" dirty="0">
                <a:latin typeface="Times New Roman"/>
                <a:cs typeface="Times New Roman"/>
              </a:rPr>
              <a:t>tutta la </a:t>
            </a:r>
            <a:r>
              <a:rPr sz="1200" spc="-5" dirty="0">
                <a:latin typeface="Times New Roman"/>
                <a:cs typeface="Times New Roman"/>
              </a:rPr>
              <a:t>sua maestà  assoluta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grandezza </a:t>
            </a:r>
            <a:r>
              <a:rPr sz="1200" spc="-5" dirty="0">
                <a:latin typeface="Times New Roman"/>
                <a:cs typeface="Times New Roman"/>
              </a:rPr>
              <a:t>eterna. “Il Padre </a:t>
            </a:r>
            <a:r>
              <a:rPr sz="1200" spc="5" dirty="0">
                <a:latin typeface="Times New Roman"/>
                <a:cs typeface="Times New Roman"/>
              </a:rPr>
              <a:t>ha </a:t>
            </a:r>
            <a:r>
              <a:rPr sz="1200" dirty="0">
                <a:latin typeface="Times New Roman"/>
                <a:cs typeface="Times New Roman"/>
              </a:rPr>
              <a:t>la vita in </a:t>
            </a:r>
            <a:r>
              <a:rPr sz="1200" spc="-5" dirty="0">
                <a:latin typeface="Times New Roman"/>
                <a:cs typeface="Times New Roman"/>
              </a:rPr>
              <a:t>se stesso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questa </a:t>
            </a:r>
            <a:r>
              <a:rPr sz="1200" dirty="0">
                <a:latin typeface="Times New Roman"/>
                <a:cs typeface="Times New Roman"/>
              </a:rPr>
              <a:t>vita è vita </a:t>
            </a:r>
            <a:r>
              <a:rPr sz="1200" spc="-5" dirty="0">
                <a:latin typeface="Times New Roman"/>
                <a:cs typeface="Times New Roman"/>
              </a:rPr>
              <a:t>eterna.” Lungo </a:t>
            </a:r>
            <a:r>
              <a:rPr sz="1200" dirty="0">
                <a:latin typeface="Times New Roman"/>
                <a:cs typeface="Times New Roman"/>
              </a:rPr>
              <a:t>tutte le </a:t>
            </a:r>
            <a:r>
              <a:rPr sz="1200" spc="-5" dirty="0">
                <a:latin typeface="Times New Roman"/>
                <a:cs typeface="Times New Roman"/>
              </a:rPr>
              <a:t>ere </a:t>
            </a:r>
            <a:r>
              <a:rPr sz="1200" dirty="0">
                <a:latin typeface="Times New Roman"/>
                <a:cs typeface="Times New Roman"/>
              </a:rPr>
              <a:t>eterne è stato il  </a:t>
            </a:r>
            <a:r>
              <a:rPr sz="1200" spc="-5" dirty="0">
                <a:latin typeface="Times New Roman"/>
                <a:cs typeface="Times New Roman"/>
              </a:rPr>
              <a:t>Padre che “dona </a:t>
            </a:r>
            <a:r>
              <a:rPr sz="1200" dirty="0">
                <a:latin typeface="Times New Roman"/>
                <a:cs typeface="Times New Roman"/>
              </a:rPr>
              <a:t>la vita a </a:t>
            </a:r>
            <a:r>
              <a:rPr sz="1200" spc="-5" dirty="0">
                <a:latin typeface="Times New Roman"/>
                <a:cs typeface="Times New Roman"/>
              </a:rPr>
              <a:t>tutti”. </a:t>
            </a:r>
            <a:r>
              <a:rPr sz="1200" dirty="0">
                <a:latin typeface="Times New Roman"/>
                <a:cs typeface="Times New Roman"/>
              </a:rPr>
              <a:t>C’è </a:t>
            </a:r>
            <a:r>
              <a:rPr sz="1200" spc="-5" dirty="0">
                <a:latin typeface="Times New Roman"/>
                <a:cs typeface="Times New Roman"/>
              </a:rPr>
              <a:t>perfezione </a:t>
            </a:r>
            <a:r>
              <a:rPr sz="1200" dirty="0">
                <a:latin typeface="Times New Roman"/>
                <a:cs typeface="Times New Roman"/>
              </a:rPr>
              <a:t>infinita </a:t>
            </a:r>
            <a:r>
              <a:rPr sz="1200" spc="-5" dirty="0">
                <a:latin typeface="Times New Roman"/>
                <a:cs typeface="Times New Roman"/>
              </a:rPr>
              <a:t>nell’integrità divina. “Io sono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Signore; </a:t>
            </a:r>
            <a:r>
              <a:rPr sz="1200" dirty="0">
                <a:latin typeface="Times New Roman"/>
                <a:cs typeface="Times New Roman"/>
              </a:rPr>
              <a:t>io non </a:t>
            </a:r>
            <a:r>
              <a:rPr sz="1200" spc="-5" dirty="0">
                <a:latin typeface="Times New Roman"/>
                <a:cs typeface="Times New Roman"/>
              </a:rPr>
              <a:t>cambio.”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nostra  </a:t>
            </a:r>
            <a:r>
              <a:rPr sz="1200" spc="-5" dirty="0">
                <a:latin typeface="Times New Roman"/>
                <a:cs typeface="Times New Roman"/>
              </a:rPr>
              <a:t>conoscenza </a:t>
            </a:r>
            <a:r>
              <a:rPr sz="1200" dirty="0">
                <a:latin typeface="Times New Roman"/>
                <a:cs typeface="Times New Roman"/>
              </a:rPr>
              <a:t>dell’Universo </a:t>
            </a:r>
            <a:r>
              <a:rPr sz="1200" spc="-5" dirty="0">
                <a:latin typeface="Times New Roman"/>
                <a:cs typeface="Times New Roman"/>
              </a:rPr>
              <a:t>degli </a:t>
            </a:r>
            <a:r>
              <a:rPr sz="1200" dirty="0">
                <a:latin typeface="Times New Roman"/>
                <a:cs typeface="Times New Roman"/>
              </a:rPr>
              <a:t>Universi </a:t>
            </a:r>
            <a:r>
              <a:rPr sz="1200" spc="-5" dirty="0">
                <a:latin typeface="Times New Roman"/>
                <a:cs typeface="Times New Roman"/>
              </a:rPr>
              <a:t>rivela </a:t>
            </a:r>
            <a:r>
              <a:rPr sz="1200" dirty="0">
                <a:latin typeface="Times New Roman"/>
                <a:cs typeface="Times New Roman"/>
              </a:rPr>
              <a:t>non solo </a:t>
            </a:r>
            <a:r>
              <a:rPr sz="1200" spc="-5" dirty="0">
                <a:latin typeface="Times New Roman"/>
                <a:cs typeface="Times New Roman"/>
              </a:rPr>
              <a:t>che egli </a:t>
            </a:r>
            <a:r>
              <a:rPr sz="1200" dirty="0">
                <a:latin typeface="Times New Roman"/>
                <a:cs typeface="Times New Roman"/>
              </a:rPr>
              <a:t>è il </a:t>
            </a:r>
            <a:r>
              <a:rPr sz="1200" spc="-5" dirty="0">
                <a:latin typeface="Times New Roman"/>
                <a:cs typeface="Times New Roman"/>
              </a:rPr>
              <a:t>Padre delle </a:t>
            </a:r>
            <a:r>
              <a:rPr sz="1200" dirty="0">
                <a:latin typeface="Times New Roman"/>
                <a:cs typeface="Times New Roman"/>
              </a:rPr>
              <a:t>luci, ma </a:t>
            </a:r>
            <a:r>
              <a:rPr sz="1200" spc="-5" dirty="0">
                <a:latin typeface="Times New Roman"/>
                <a:cs typeface="Times New Roman"/>
              </a:rPr>
              <a:t>anche che nella sua conduzione </a:t>
            </a:r>
            <a:r>
              <a:rPr sz="1200" dirty="0">
                <a:latin typeface="Times New Roman"/>
                <a:cs typeface="Times New Roman"/>
              </a:rPr>
              <a:t>degli  </a:t>
            </a:r>
            <a:r>
              <a:rPr sz="1200" spc="-5" dirty="0">
                <a:latin typeface="Times New Roman"/>
                <a:cs typeface="Times New Roman"/>
              </a:rPr>
              <a:t>affari interplanetari “non c’è </a:t>
            </a:r>
            <a:r>
              <a:rPr sz="1200" dirty="0">
                <a:latin typeface="Times New Roman"/>
                <a:cs typeface="Times New Roman"/>
              </a:rPr>
              <a:t>né </a:t>
            </a:r>
            <a:r>
              <a:rPr sz="1200" spc="-5" dirty="0">
                <a:latin typeface="Times New Roman"/>
                <a:cs typeface="Times New Roman"/>
              </a:rPr>
              <a:t>variabilità </a:t>
            </a:r>
            <a:r>
              <a:rPr sz="1200" dirty="0">
                <a:latin typeface="Times New Roman"/>
                <a:cs typeface="Times New Roman"/>
              </a:rPr>
              <a:t>né ombra di </a:t>
            </a:r>
            <a:r>
              <a:rPr sz="1200" spc="-5" dirty="0">
                <a:latin typeface="Times New Roman"/>
                <a:cs typeface="Times New Roman"/>
              </a:rPr>
              <a:t>cambiamento”. Egli “annuncia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fine già </a:t>
            </a:r>
            <a:r>
              <a:rPr sz="1200" dirty="0">
                <a:latin typeface="Times New Roman"/>
                <a:cs typeface="Times New Roman"/>
              </a:rPr>
              <a:t>dall’inizio”. </a:t>
            </a:r>
            <a:r>
              <a:rPr sz="1200" spc="-5" dirty="0">
                <a:latin typeface="Times New Roman"/>
                <a:cs typeface="Times New Roman"/>
              </a:rPr>
              <a:t>Egli dice: “La </a:t>
            </a:r>
            <a:r>
              <a:rPr sz="1200" dirty="0">
                <a:latin typeface="Times New Roman"/>
                <a:cs typeface="Times New Roman"/>
              </a:rPr>
              <a:t>mia  </a:t>
            </a:r>
            <a:r>
              <a:rPr sz="1200" spc="-5" dirty="0">
                <a:latin typeface="Times New Roman"/>
                <a:cs typeface="Times New Roman"/>
              </a:rPr>
              <a:t>decisione permarrà; farò </a:t>
            </a:r>
            <a:r>
              <a:rPr sz="1200" dirty="0">
                <a:latin typeface="Times New Roman"/>
                <a:cs typeface="Times New Roman"/>
              </a:rPr>
              <a:t>tutto ciò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mi </a:t>
            </a:r>
            <a:r>
              <a:rPr sz="1200" spc="-5" dirty="0">
                <a:latin typeface="Times New Roman"/>
                <a:cs typeface="Times New Roman"/>
              </a:rPr>
              <a:t>aggrada” “secondo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proposito </a:t>
            </a:r>
            <a:r>
              <a:rPr sz="1200" dirty="0">
                <a:latin typeface="Times New Roman"/>
                <a:cs typeface="Times New Roman"/>
              </a:rPr>
              <a:t>eterno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ho </a:t>
            </a:r>
            <a:r>
              <a:rPr sz="1200" spc="-5" dirty="0">
                <a:latin typeface="Times New Roman"/>
                <a:cs typeface="Times New Roman"/>
              </a:rPr>
              <a:t>stabilito </a:t>
            </a:r>
            <a:r>
              <a:rPr sz="1200" dirty="0">
                <a:latin typeface="Times New Roman"/>
                <a:cs typeface="Times New Roman"/>
              </a:rPr>
              <a:t>in mio </a:t>
            </a:r>
            <a:r>
              <a:rPr sz="1200" spc="-5" dirty="0">
                <a:latin typeface="Times New Roman"/>
                <a:cs typeface="Times New Roman"/>
              </a:rPr>
              <a:t>Figlio.” </a:t>
            </a:r>
            <a:r>
              <a:rPr sz="1200" dirty="0">
                <a:latin typeface="Times New Roman"/>
                <a:cs typeface="Times New Roman"/>
              </a:rPr>
              <a:t>I piani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 propositi 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Prima </a:t>
            </a:r>
            <a:r>
              <a:rPr sz="1200" spc="-5" dirty="0">
                <a:latin typeface="Times New Roman"/>
                <a:cs typeface="Times New Roman"/>
              </a:rPr>
              <a:t>Sorgente </a:t>
            </a:r>
            <a:r>
              <a:rPr sz="1200" dirty="0">
                <a:latin typeface="Times New Roman"/>
                <a:cs typeface="Times New Roman"/>
              </a:rPr>
              <a:t>e Centro </a:t>
            </a:r>
            <a:r>
              <a:rPr sz="1200" spc="-5" dirty="0">
                <a:latin typeface="Times New Roman"/>
                <a:cs typeface="Times New Roman"/>
              </a:rPr>
              <a:t>sono perciò com’è </a:t>
            </a:r>
            <a:r>
              <a:rPr sz="1200" dirty="0">
                <a:latin typeface="Times New Roman"/>
                <a:cs typeface="Times New Roman"/>
              </a:rPr>
              <a:t>lui </a:t>
            </a:r>
            <a:r>
              <a:rPr sz="1200" spc="-5" dirty="0">
                <a:latin typeface="Times New Roman"/>
                <a:cs typeface="Times New Roman"/>
              </a:rPr>
              <a:t>stesso: eterni, perfetti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per sempre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immutabili.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7048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(35.6) 2:2.2 </a:t>
            </a:r>
            <a:r>
              <a:rPr sz="1200" dirty="0">
                <a:latin typeface="Times New Roman"/>
                <a:cs typeface="Times New Roman"/>
              </a:rPr>
              <a:t>C’è </a:t>
            </a:r>
            <a:r>
              <a:rPr sz="1200" spc="-5" dirty="0">
                <a:latin typeface="Times New Roman"/>
                <a:cs typeface="Times New Roman"/>
              </a:rPr>
              <a:t>finalità </a:t>
            </a:r>
            <a:r>
              <a:rPr sz="1200" dirty="0">
                <a:latin typeface="Times New Roman"/>
                <a:cs typeface="Times New Roman"/>
              </a:rPr>
              <a:t>di completezza e </a:t>
            </a:r>
            <a:r>
              <a:rPr sz="1200" spc="-5" dirty="0">
                <a:latin typeface="Times New Roman"/>
                <a:cs typeface="Times New Roman"/>
              </a:rPr>
              <a:t>perfezione </a:t>
            </a:r>
            <a:r>
              <a:rPr sz="1200" dirty="0">
                <a:latin typeface="Times New Roman"/>
                <a:cs typeface="Times New Roman"/>
              </a:rPr>
              <a:t>di pienezza </a:t>
            </a:r>
            <a:r>
              <a:rPr sz="1200" spc="-5" dirty="0">
                <a:latin typeface="Times New Roman"/>
                <a:cs typeface="Times New Roman"/>
              </a:rPr>
              <a:t>nei comandamenti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Padre. “Tutto ciò che Dio fa, rimarrà per  sempre; niente </a:t>
            </a:r>
            <a:r>
              <a:rPr sz="1200" dirty="0">
                <a:latin typeface="Times New Roman"/>
                <a:cs typeface="Times New Roman"/>
              </a:rPr>
              <a:t>vi può </a:t>
            </a:r>
            <a:r>
              <a:rPr sz="1200" spc="-5" dirty="0">
                <a:latin typeface="Times New Roman"/>
                <a:cs typeface="Times New Roman"/>
              </a:rPr>
              <a:t>essere aggiunto </a:t>
            </a:r>
            <a:r>
              <a:rPr sz="1200" dirty="0">
                <a:latin typeface="Times New Roman"/>
                <a:cs typeface="Times New Roman"/>
              </a:rPr>
              <a:t>e niente può </a:t>
            </a:r>
            <a:r>
              <a:rPr sz="1200" spc="-5" dirty="0">
                <a:latin typeface="Times New Roman"/>
                <a:cs typeface="Times New Roman"/>
              </a:rPr>
              <a:t>esservi </a:t>
            </a:r>
            <a:r>
              <a:rPr sz="1200" dirty="0">
                <a:latin typeface="Times New Roman"/>
                <a:cs typeface="Times New Roman"/>
              </a:rPr>
              <a:t>tolto.”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Padre Universale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pente dei </a:t>
            </a:r>
            <a:r>
              <a:rPr sz="1200" spc="-5" dirty="0">
                <a:latin typeface="Times New Roman"/>
                <a:cs typeface="Times New Roman"/>
              </a:rPr>
              <a:t>suoi propositi originari </a:t>
            </a:r>
            <a:r>
              <a:rPr sz="1200" spc="5" dirty="0">
                <a:latin typeface="Times New Roman"/>
                <a:cs typeface="Times New Roman"/>
              </a:rPr>
              <a:t>di  </a:t>
            </a:r>
            <a:r>
              <a:rPr sz="1200" dirty="0">
                <a:latin typeface="Times New Roman"/>
                <a:cs typeface="Times New Roman"/>
              </a:rPr>
              <a:t>saggezza e di </a:t>
            </a:r>
            <a:r>
              <a:rPr sz="1200" spc="-5" dirty="0">
                <a:latin typeface="Times New Roman"/>
                <a:cs typeface="Times New Roman"/>
              </a:rPr>
              <a:t>perfezione. </a:t>
            </a:r>
            <a:r>
              <a:rPr sz="1200" dirty="0">
                <a:latin typeface="Times New Roman"/>
                <a:cs typeface="Times New Roman"/>
              </a:rPr>
              <a:t>I suoi piani sono </a:t>
            </a:r>
            <a:r>
              <a:rPr sz="1200" spc="-5" dirty="0">
                <a:latin typeface="Times New Roman"/>
                <a:cs typeface="Times New Roman"/>
              </a:rPr>
              <a:t>stabili,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intenzione è </a:t>
            </a:r>
            <a:r>
              <a:rPr sz="1200" spc="-5" dirty="0">
                <a:latin typeface="Times New Roman"/>
                <a:cs typeface="Times New Roman"/>
              </a:rPr>
              <a:t>immutabile, così </a:t>
            </a:r>
            <a:r>
              <a:rPr sz="1200" dirty="0">
                <a:latin typeface="Times New Roman"/>
                <a:cs typeface="Times New Roman"/>
              </a:rPr>
              <a:t>come i suoi atti sono divini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infallibili.  </a:t>
            </a:r>
            <a:r>
              <a:rPr sz="1200" spc="-5" dirty="0">
                <a:latin typeface="Times New Roman"/>
                <a:cs typeface="Times New Roman"/>
              </a:rPr>
              <a:t>“Mille anni </a:t>
            </a:r>
            <a:r>
              <a:rPr sz="1200" dirty="0">
                <a:latin typeface="Times New Roman"/>
                <a:cs typeface="Times New Roman"/>
              </a:rPr>
              <a:t>per lui </a:t>
            </a:r>
            <a:r>
              <a:rPr sz="1200" spc="-5" dirty="0">
                <a:latin typeface="Times New Roman"/>
                <a:cs typeface="Times New Roman"/>
              </a:rPr>
              <a:t>sono solo come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giorno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ieri quando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trascorso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veglia </a:t>
            </a:r>
            <a:r>
              <a:rPr sz="1200" dirty="0">
                <a:latin typeface="Times New Roman"/>
                <a:cs typeface="Times New Roman"/>
              </a:rPr>
              <a:t>nella </a:t>
            </a:r>
            <a:r>
              <a:rPr sz="1200" spc="-5" dirty="0">
                <a:latin typeface="Times New Roman"/>
                <a:cs typeface="Times New Roman"/>
              </a:rPr>
              <a:t>notte.”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perfezione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divinità e  </a:t>
            </a:r>
            <a:r>
              <a:rPr sz="1200" spc="-5" dirty="0">
                <a:latin typeface="Times New Roman"/>
                <a:cs typeface="Times New Roman"/>
              </a:rPr>
              <a:t>l’ampiezza dell’eternità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per sempre al </a:t>
            </a:r>
            <a:r>
              <a:rPr sz="1200" dirty="0">
                <a:latin typeface="Times New Roman"/>
                <a:cs typeface="Times New Roman"/>
              </a:rPr>
              <a:t>di là della piena </a:t>
            </a:r>
            <a:r>
              <a:rPr sz="1200" spc="-5" dirty="0">
                <a:latin typeface="Times New Roman"/>
                <a:cs typeface="Times New Roman"/>
              </a:rPr>
              <a:t>comprensione per </a:t>
            </a:r>
            <a:r>
              <a:rPr sz="1200" dirty="0">
                <a:latin typeface="Times New Roman"/>
                <a:cs typeface="Times New Roman"/>
              </a:rPr>
              <a:t>la mente </a:t>
            </a:r>
            <a:r>
              <a:rPr sz="1200" spc="-5" dirty="0">
                <a:latin typeface="Times New Roman"/>
                <a:cs typeface="Times New Roman"/>
              </a:rPr>
              <a:t>circoscritta dei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mortali.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62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620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92134" cy="39573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81915">
              <a:lnSpc>
                <a:spcPts val="1380"/>
              </a:lnSpc>
              <a:spcBef>
                <a:spcPts val="195"/>
              </a:spcBef>
            </a:pPr>
            <a:r>
              <a:rPr sz="1200" dirty="0">
                <a:latin typeface="Times New Roman"/>
                <a:cs typeface="Times New Roman"/>
              </a:rPr>
              <a:t>spazio </a:t>
            </a:r>
            <a:r>
              <a:rPr sz="1200" spc="-5" dirty="0">
                <a:latin typeface="Times New Roman"/>
                <a:cs typeface="Times New Roman"/>
              </a:rPr>
              <a:t>istantaneamente. Essi sembrano capaci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utilizzare </a:t>
            </a:r>
            <a:r>
              <a:rPr sz="1200" dirty="0">
                <a:latin typeface="Times New Roman"/>
                <a:cs typeface="Times New Roman"/>
              </a:rPr>
              <a:t>tutte le </a:t>
            </a:r>
            <a:r>
              <a:rPr sz="1200" spc="-5" dirty="0">
                <a:latin typeface="Times New Roman"/>
                <a:cs typeface="Times New Roman"/>
              </a:rPr>
              <a:t>energie, </a:t>
            </a:r>
            <a:r>
              <a:rPr sz="1200" dirty="0">
                <a:latin typeface="Times New Roman"/>
                <a:cs typeface="Times New Roman"/>
              </a:rPr>
              <a:t>tutti i </a:t>
            </a:r>
            <a:r>
              <a:rPr sz="1200" spc="-5" dirty="0">
                <a:latin typeface="Times New Roman"/>
                <a:cs typeface="Times New Roman"/>
              </a:rPr>
              <a:t>circuiti </a:t>
            </a:r>
            <a:r>
              <a:rPr sz="1200" spc="1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anche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gravità.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finalitari </a:t>
            </a:r>
            <a:r>
              <a:rPr sz="1200" dirty="0">
                <a:latin typeface="Times New Roman"/>
                <a:cs typeface="Times New Roman"/>
              </a:rPr>
              <a:t>del corpo  </a:t>
            </a:r>
            <a:r>
              <a:rPr sz="1200" spc="-5" dirty="0">
                <a:latin typeface="Times New Roman"/>
                <a:cs typeface="Times New Roman"/>
              </a:rPr>
              <a:t>dei mortali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possono sfidare </a:t>
            </a:r>
            <a:r>
              <a:rPr sz="1200" dirty="0">
                <a:latin typeface="Times New Roman"/>
                <a:cs typeface="Times New Roman"/>
              </a:rPr>
              <a:t>il tempo e lo spazio, ma </a:t>
            </a:r>
            <a:r>
              <a:rPr sz="1200" spc="-5" dirty="0">
                <a:latin typeface="Times New Roman"/>
                <a:cs typeface="Times New Roman"/>
              </a:rPr>
              <a:t>hanno associate </a:t>
            </a:r>
            <a:r>
              <a:rPr sz="1200" dirty="0">
                <a:latin typeface="Times New Roman"/>
                <a:cs typeface="Times New Roman"/>
              </a:rPr>
              <a:t>a loro, e </a:t>
            </a:r>
            <a:r>
              <a:rPr sz="1200" spc="-5" dirty="0">
                <a:latin typeface="Times New Roman"/>
                <a:cs typeface="Times New Roman"/>
              </a:rPr>
              <a:t>soggette al loro </a:t>
            </a:r>
            <a:r>
              <a:rPr sz="1200" dirty="0">
                <a:latin typeface="Times New Roman"/>
                <a:cs typeface="Times New Roman"/>
              </a:rPr>
              <a:t>comando, </a:t>
            </a:r>
            <a:r>
              <a:rPr sz="1200" spc="-5" dirty="0">
                <a:latin typeface="Times New Roman"/>
                <a:cs typeface="Times New Roman"/>
              </a:rPr>
              <a:t>pressoché </a:t>
            </a:r>
            <a:r>
              <a:rPr sz="1200" dirty="0">
                <a:latin typeface="Times New Roman"/>
                <a:cs typeface="Times New Roman"/>
              </a:rPr>
              <a:t>infinite  </a:t>
            </a:r>
            <a:r>
              <a:rPr sz="1200" spc="-5" dirty="0">
                <a:latin typeface="Times New Roman"/>
                <a:cs typeface="Times New Roman"/>
              </a:rPr>
              <a:t>personalità </a:t>
            </a:r>
            <a:r>
              <a:rPr sz="1200" dirty="0">
                <a:latin typeface="Times New Roman"/>
                <a:cs typeface="Times New Roman"/>
              </a:rPr>
              <a:t>spirituali che possono </a:t>
            </a:r>
            <a:r>
              <a:rPr sz="1200" spc="-5" dirty="0">
                <a:latin typeface="Times New Roman"/>
                <a:cs typeface="Times New Roman"/>
              </a:rPr>
              <a:t>farlo. Noi </a:t>
            </a:r>
            <a:r>
              <a:rPr sz="1200" dirty="0">
                <a:latin typeface="Times New Roman"/>
                <a:cs typeface="Times New Roman"/>
              </a:rPr>
              <a:t>ci permettiamo di </a:t>
            </a:r>
            <a:r>
              <a:rPr sz="1200" spc="-5" dirty="0">
                <a:latin typeface="Times New Roman"/>
                <a:cs typeface="Times New Roman"/>
              </a:rPr>
              <a:t>chiamare personalità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Messaggeri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Gravità, </a:t>
            </a:r>
            <a:r>
              <a:rPr sz="1200" dirty="0">
                <a:latin typeface="Times New Roman"/>
                <a:cs typeface="Times New Roman"/>
              </a:rPr>
              <a:t>ma in </a:t>
            </a:r>
            <a:r>
              <a:rPr sz="1200" spc="-5" dirty="0">
                <a:latin typeface="Times New Roman"/>
                <a:cs typeface="Times New Roman"/>
              </a:rPr>
              <a:t>realtà essi </a:t>
            </a:r>
            <a:r>
              <a:rPr sz="1200" dirty="0">
                <a:latin typeface="Times New Roman"/>
                <a:cs typeface="Times New Roman"/>
              </a:rPr>
              <a:t>sono  </a:t>
            </a:r>
            <a:r>
              <a:rPr sz="1200" spc="-5" dirty="0">
                <a:latin typeface="Times New Roman"/>
                <a:cs typeface="Times New Roman"/>
              </a:rPr>
              <a:t>esseri superspirituali, </a:t>
            </a:r>
            <a:r>
              <a:rPr sz="1200" dirty="0">
                <a:latin typeface="Times New Roman"/>
                <a:cs typeface="Times New Roman"/>
              </a:rPr>
              <a:t>personalità senza limiti e senza </a:t>
            </a:r>
            <a:r>
              <a:rPr sz="1200" spc="-5" dirty="0">
                <a:latin typeface="Times New Roman"/>
                <a:cs typeface="Times New Roman"/>
              </a:rPr>
              <a:t>confini. Comparati ai Messaggeri Solitari essi </a:t>
            </a:r>
            <a:r>
              <a:rPr sz="1200" dirty="0">
                <a:latin typeface="Times New Roman"/>
                <a:cs typeface="Times New Roman"/>
              </a:rPr>
              <a:t>sono di un </a:t>
            </a:r>
            <a:r>
              <a:rPr sz="1200" spc="-5" dirty="0">
                <a:latin typeface="Times New Roman"/>
                <a:cs typeface="Times New Roman"/>
              </a:rPr>
              <a:t>ordine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personalità  totalmente differente.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1112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(347.2) 31:2.3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Messaggeri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Gravità </a:t>
            </a:r>
            <a:r>
              <a:rPr sz="1200" dirty="0">
                <a:latin typeface="Times New Roman"/>
                <a:cs typeface="Times New Roman"/>
              </a:rPr>
              <a:t>possono essere </a:t>
            </a:r>
            <a:r>
              <a:rPr sz="1200" spc="-5" dirty="0">
                <a:latin typeface="Times New Roman"/>
                <a:cs typeface="Times New Roman"/>
              </a:rPr>
              <a:t>assegnati ad </a:t>
            </a:r>
            <a:r>
              <a:rPr sz="1200" dirty="0">
                <a:latin typeface="Times New Roman"/>
                <a:cs typeface="Times New Roman"/>
              </a:rPr>
              <a:t>una compagnia di </a:t>
            </a:r>
            <a:r>
              <a:rPr sz="1200" spc="-5" dirty="0">
                <a:latin typeface="Times New Roman"/>
                <a:cs typeface="Times New Roman"/>
              </a:rPr>
              <a:t>finalitari </a:t>
            </a:r>
            <a:r>
              <a:rPr sz="1200" dirty="0">
                <a:latin typeface="Times New Roman"/>
                <a:cs typeface="Times New Roman"/>
              </a:rPr>
              <a:t>in numero illimitato, ma un solo  </a:t>
            </a:r>
            <a:r>
              <a:rPr sz="1200" spc="-5" dirty="0">
                <a:latin typeface="Times New Roman"/>
                <a:cs typeface="Times New Roman"/>
              </a:rPr>
              <a:t>messaggero,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capo </a:t>
            </a:r>
            <a:r>
              <a:rPr sz="1200" dirty="0">
                <a:latin typeface="Times New Roman"/>
                <a:cs typeface="Times New Roman"/>
              </a:rPr>
              <a:t>dei suoi </a:t>
            </a:r>
            <a:r>
              <a:rPr sz="1200" spc="-5" dirty="0">
                <a:latin typeface="Times New Roman"/>
                <a:cs typeface="Times New Roman"/>
              </a:rPr>
              <a:t>compagni, </a:t>
            </a:r>
            <a:r>
              <a:rPr sz="1200" dirty="0">
                <a:latin typeface="Times New Roman"/>
                <a:cs typeface="Times New Roman"/>
              </a:rPr>
              <a:t>è arruolato </a:t>
            </a:r>
            <a:r>
              <a:rPr sz="1200" spc="-5" dirty="0">
                <a:latin typeface="Times New Roman"/>
                <a:cs typeface="Times New Roman"/>
              </a:rPr>
              <a:t>nel Corpo dei </a:t>
            </a:r>
            <a:r>
              <a:rPr sz="1200" dirty="0">
                <a:latin typeface="Times New Roman"/>
                <a:cs typeface="Times New Roman"/>
              </a:rPr>
              <a:t>Mortali della </a:t>
            </a:r>
            <a:r>
              <a:rPr sz="1200" spc="-5" dirty="0">
                <a:latin typeface="Times New Roman"/>
                <a:cs typeface="Times New Roman"/>
              </a:rPr>
              <a:t>Finalità. Questo capo </a:t>
            </a:r>
            <a:r>
              <a:rPr sz="1200" dirty="0">
                <a:latin typeface="Times New Roman"/>
                <a:cs typeface="Times New Roman"/>
              </a:rPr>
              <a:t>tuttavia ha in assegnazione un  </a:t>
            </a:r>
            <a:r>
              <a:rPr sz="1200" spc="-5" dirty="0">
                <a:latin typeface="Times New Roman"/>
                <a:cs typeface="Times New Roman"/>
              </a:rPr>
              <a:t>gruppo </a:t>
            </a:r>
            <a:r>
              <a:rPr sz="1200" dirty="0">
                <a:latin typeface="Times New Roman"/>
                <a:cs typeface="Times New Roman"/>
              </a:rPr>
              <a:t>permanente di 999 </a:t>
            </a:r>
            <a:r>
              <a:rPr sz="1200" spc="-5" dirty="0">
                <a:latin typeface="Times New Roman"/>
                <a:cs typeface="Times New Roman"/>
              </a:rPr>
              <a:t>compagni messaggeri, </a:t>
            </a:r>
            <a:r>
              <a:rPr sz="1200" dirty="0">
                <a:latin typeface="Times New Roman"/>
                <a:cs typeface="Times New Roman"/>
              </a:rPr>
              <a:t>e a </a:t>
            </a:r>
            <a:r>
              <a:rPr sz="1200" spc="-5" dirty="0">
                <a:latin typeface="Times New Roman"/>
                <a:cs typeface="Times New Roman"/>
              </a:rPr>
              <a:t>seconda </a:t>
            </a:r>
            <a:r>
              <a:rPr sz="1200" dirty="0">
                <a:latin typeface="Times New Roman"/>
                <a:cs typeface="Times New Roman"/>
              </a:rPr>
              <a:t>che lo </a:t>
            </a:r>
            <a:r>
              <a:rPr sz="1200" spc="-5" dirty="0">
                <a:latin typeface="Times New Roman"/>
                <a:cs typeface="Times New Roman"/>
              </a:rPr>
              <a:t>richiedano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circostanze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ricorrere alle riserve </a:t>
            </a:r>
            <a:r>
              <a:rPr sz="1200" dirty="0">
                <a:latin typeface="Times New Roman"/>
                <a:cs typeface="Times New Roman"/>
              </a:rPr>
              <a:t>dell’ordine  </a:t>
            </a:r>
            <a:r>
              <a:rPr sz="1200" spc="-5" dirty="0">
                <a:latin typeface="Times New Roman"/>
                <a:cs typeface="Times New Roman"/>
              </a:rPr>
              <a:t>per ottenere degli assistenti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numero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illimitato.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558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(347.3) 31:2.4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Messaggeri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Gravità ed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finalitari </a:t>
            </a:r>
            <a:r>
              <a:rPr sz="1200" dirty="0">
                <a:latin typeface="Times New Roman"/>
                <a:cs typeface="Times New Roman"/>
              </a:rPr>
              <a:t>mortali </a:t>
            </a:r>
            <a:r>
              <a:rPr sz="1200" spc="-5" dirty="0">
                <a:latin typeface="Times New Roman"/>
                <a:cs typeface="Times New Roman"/>
              </a:rPr>
              <a:t>glorificati raggiungono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affetto reciproco toccante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profondo. Essi hanno  </a:t>
            </a:r>
            <a:r>
              <a:rPr sz="1200" dirty="0">
                <a:latin typeface="Times New Roman"/>
                <a:cs typeface="Times New Roman"/>
              </a:rPr>
              <a:t>molte </a:t>
            </a:r>
            <a:r>
              <a:rPr sz="1200" spc="-5" dirty="0">
                <a:latin typeface="Times New Roman"/>
                <a:cs typeface="Times New Roman"/>
              </a:rPr>
              <a:t>cose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comune: gli </a:t>
            </a:r>
            <a:r>
              <a:rPr sz="1200" dirty="0">
                <a:latin typeface="Times New Roman"/>
                <a:cs typeface="Times New Roman"/>
              </a:rPr>
              <a:t>uni sono la </a:t>
            </a:r>
            <a:r>
              <a:rPr sz="1200" spc="-5" dirty="0">
                <a:latin typeface="Times New Roman"/>
                <a:cs typeface="Times New Roman"/>
              </a:rPr>
              <a:t>personalizzazione diretta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frammento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Padre </a:t>
            </a:r>
            <a:r>
              <a:rPr sz="1200" dirty="0">
                <a:latin typeface="Times New Roman"/>
                <a:cs typeface="Times New Roman"/>
              </a:rPr>
              <a:t>Universale, </a:t>
            </a:r>
            <a:r>
              <a:rPr sz="1200" spc="-5" dirty="0">
                <a:latin typeface="Times New Roman"/>
                <a:cs typeface="Times New Roman"/>
              </a:rPr>
              <a:t>gli altri </a:t>
            </a:r>
            <a:r>
              <a:rPr sz="1200" dirty="0">
                <a:latin typeface="Times New Roman"/>
                <a:cs typeface="Times New Roman"/>
              </a:rPr>
              <a:t>sono personalità di  </a:t>
            </a:r>
            <a:r>
              <a:rPr sz="1200" spc="-5" dirty="0">
                <a:latin typeface="Times New Roman"/>
                <a:cs typeface="Times New Roman"/>
              </a:rPr>
              <a:t>creatura esistenti </a:t>
            </a:r>
            <a:r>
              <a:rPr sz="1200" dirty="0">
                <a:latin typeface="Times New Roman"/>
                <a:cs typeface="Times New Roman"/>
              </a:rPr>
              <a:t>nell’anima </a:t>
            </a:r>
            <a:r>
              <a:rPr sz="1200" spc="-5" dirty="0">
                <a:latin typeface="Times New Roman"/>
                <a:cs typeface="Times New Roman"/>
              </a:rPr>
              <a:t>immortale sopravvivente fusasi con </a:t>
            </a:r>
            <a:r>
              <a:rPr sz="1200" dirty="0">
                <a:latin typeface="Times New Roman"/>
                <a:cs typeface="Times New Roman"/>
              </a:rPr>
              <a:t>un frammento dello stesso </a:t>
            </a:r>
            <a:r>
              <a:rPr sz="1200" spc="-5" dirty="0">
                <a:latin typeface="Times New Roman"/>
                <a:cs typeface="Times New Roman"/>
              </a:rPr>
              <a:t>Padre </a:t>
            </a:r>
            <a:r>
              <a:rPr sz="1200" dirty="0">
                <a:latin typeface="Times New Roman"/>
                <a:cs typeface="Times New Roman"/>
              </a:rPr>
              <a:t>Universale, </a:t>
            </a:r>
            <a:r>
              <a:rPr sz="1200" spc="-5" dirty="0">
                <a:latin typeface="Times New Roman"/>
                <a:cs typeface="Times New Roman"/>
              </a:rPr>
              <a:t>l’Aggiustatore </a:t>
            </a:r>
            <a:r>
              <a:rPr sz="1200" spc="5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Pensiero spirituale.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3. I mortali</a:t>
            </a: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glorificati</a:t>
            </a:r>
            <a:endParaRPr sz="1600">
              <a:latin typeface="Times New Roman"/>
              <a:cs typeface="Times New Roman"/>
            </a:endParaRPr>
          </a:p>
          <a:p>
            <a:pPr marL="76200" marR="294640">
              <a:lnSpc>
                <a:spcPct val="95600"/>
              </a:lnSpc>
              <a:spcBef>
                <a:spcPts val="139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(347.4) 31:3.1 </a:t>
            </a:r>
            <a:r>
              <a:rPr sz="1200" dirty="0">
                <a:latin typeface="Times New Roman"/>
                <a:cs typeface="Times New Roman"/>
              </a:rPr>
              <a:t>I mortali </a:t>
            </a:r>
            <a:r>
              <a:rPr sz="1200" spc="-5" dirty="0">
                <a:latin typeface="Times New Roman"/>
                <a:cs typeface="Times New Roman"/>
              </a:rPr>
              <a:t>ascendenti fusi </a:t>
            </a:r>
            <a:r>
              <a:rPr sz="1200" dirty="0">
                <a:latin typeface="Times New Roman"/>
                <a:cs typeface="Times New Roman"/>
              </a:rPr>
              <a:t>con </a:t>
            </a:r>
            <a:r>
              <a:rPr sz="1200" spc="-5" dirty="0">
                <a:latin typeface="Times New Roman"/>
                <a:cs typeface="Times New Roman"/>
              </a:rPr>
              <a:t>l’Aggiustatore formano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maggior </a:t>
            </a:r>
            <a:r>
              <a:rPr sz="1200" dirty="0">
                <a:latin typeface="Times New Roman"/>
                <a:cs typeface="Times New Roman"/>
              </a:rPr>
              <a:t>parte </a:t>
            </a:r>
            <a:r>
              <a:rPr sz="1200" spc="-5" dirty="0">
                <a:latin typeface="Times New Roman"/>
                <a:cs typeface="Times New Roman"/>
              </a:rPr>
              <a:t>del Corpo </a:t>
            </a:r>
            <a:r>
              <a:rPr sz="1200" dirty="0">
                <a:latin typeface="Times New Roman"/>
                <a:cs typeface="Times New Roman"/>
              </a:rPr>
              <a:t>primario </a:t>
            </a:r>
            <a:r>
              <a:rPr sz="1200" spc="-5" dirty="0">
                <a:latin typeface="Times New Roman"/>
                <a:cs typeface="Times New Roman"/>
              </a:rPr>
              <a:t>della Finalità. Insieme con </a:t>
            </a:r>
            <a:r>
              <a:rPr sz="1200" dirty="0">
                <a:latin typeface="Times New Roman"/>
                <a:cs typeface="Times New Roman"/>
              </a:rPr>
              <a:t>i  </a:t>
            </a:r>
            <a:r>
              <a:rPr sz="1200" spc="-5" dirty="0">
                <a:latin typeface="Times New Roman"/>
                <a:cs typeface="Times New Roman"/>
              </a:rPr>
              <a:t>serafini adottati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glorificati </a:t>
            </a:r>
            <a:r>
              <a:rPr sz="1200" dirty="0">
                <a:latin typeface="Times New Roman"/>
                <a:cs typeface="Times New Roman"/>
              </a:rPr>
              <a:t>il loro </a:t>
            </a:r>
            <a:r>
              <a:rPr sz="1200" spc="-5" dirty="0">
                <a:latin typeface="Times New Roman"/>
                <a:cs typeface="Times New Roman"/>
              </a:rPr>
              <a:t>numero </a:t>
            </a:r>
            <a:r>
              <a:rPr sz="1200" dirty="0">
                <a:latin typeface="Times New Roman"/>
                <a:cs typeface="Times New Roman"/>
              </a:rPr>
              <a:t>è solitamente di 990 in </a:t>
            </a:r>
            <a:r>
              <a:rPr sz="1200" spc="-5" dirty="0">
                <a:latin typeface="Times New Roman"/>
                <a:cs typeface="Times New Roman"/>
              </a:rPr>
              <a:t>ogni compagnia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finalitari.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proporzione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mortali </a:t>
            </a:r>
            <a:r>
              <a:rPr sz="1200" dirty="0">
                <a:latin typeface="Times New Roman"/>
                <a:cs typeface="Times New Roman"/>
              </a:rPr>
              <a:t>e di  </a:t>
            </a:r>
            <a:r>
              <a:rPr sz="1200" spc="-5" dirty="0">
                <a:latin typeface="Times New Roman"/>
                <a:cs typeface="Times New Roman"/>
              </a:rPr>
              <a:t>angeli varia </a:t>
            </a:r>
            <a:r>
              <a:rPr sz="1200" dirty="0">
                <a:latin typeface="Times New Roman"/>
                <a:cs typeface="Times New Roman"/>
              </a:rPr>
              <a:t>in ciascun </a:t>
            </a:r>
            <a:r>
              <a:rPr sz="1200" spc="-5" dirty="0">
                <a:latin typeface="Times New Roman"/>
                <a:cs typeface="Times New Roman"/>
              </a:rPr>
              <a:t>gruppo, anche </a:t>
            </a:r>
            <a:r>
              <a:rPr sz="1200" dirty="0">
                <a:latin typeface="Times New Roman"/>
                <a:cs typeface="Times New Roman"/>
              </a:rPr>
              <a:t>se i </a:t>
            </a:r>
            <a:r>
              <a:rPr sz="1200" spc="-5" dirty="0">
                <a:latin typeface="Times New Roman"/>
                <a:cs typeface="Times New Roman"/>
              </a:rPr>
              <a:t>mortali </a:t>
            </a:r>
            <a:r>
              <a:rPr sz="1200" dirty="0">
                <a:latin typeface="Times New Roman"/>
                <a:cs typeface="Times New Roman"/>
              </a:rPr>
              <a:t>sono molto più </a:t>
            </a:r>
            <a:r>
              <a:rPr sz="1200" spc="-5" dirty="0">
                <a:latin typeface="Times New Roman"/>
                <a:cs typeface="Times New Roman"/>
              </a:rPr>
              <a:t>numerosi dei serafini. </a:t>
            </a:r>
            <a:r>
              <a:rPr sz="1200" dirty="0">
                <a:latin typeface="Times New Roman"/>
                <a:cs typeface="Times New Roman"/>
              </a:rPr>
              <a:t>I nativi di </a:t>
            </a:r>
            <a:r>
              <a:rPr sz="1200" spc="-5" dirty="0">
                <a:latin typeface="Times New Roman"/>
                <a:cs typeface="Times New Roman"/>
              </a:rPr>
              <a:t>Havona,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Figli </a:t>
            </a:r>
            <a:r>
              <a:rPr sz="1200" dirty="0">
                <a:latin typeface="Times New Roman"/>
                <a:cs typeface="Times New Roman"/>
              </a:rPr>
              <a:t>Materiali  </a:t>
            </a:r>
            <a:r>
              <a:rPr sz="1200" spc="-5" dirty="0">
                <a:latin typeface="Times New Roman"/>
                <a:cs typeface="Times New Roman"/>
              </a:rPr>
              <a:t>glorificati,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creature </a:t>
            </a:r>
            <a:r>
              <a:rPr sz="1200" dirty="0">
                <a:latin typeface="Times New Roman"/>
                <a:cs typeface="Times New Roman"/>
              </a:rPr>
              <a:t>intermedie </a:t>
            </a:r>
            <a:r>
              <a:rPr sz="1200" spc="-5" dirty="0">
                <a:latin typeface="Times New Roman"/>
                <a:cs typeface="Times New Roman"/>
              </a:rPr>
              <a:t>glorificate,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Messaggeri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Gravità 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membro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conosciuto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mancante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costituiscono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62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621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237855" cy="40741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112395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soltanto </a:t>
            </a:r>
            <a:r>
              <a:rPr sz="1200" dirty="0">
                <a:latin typeface="Times New Roman"/>
                <a:cs typeface="Times New Roman"/>
              </a:rPr>
              <a:t>l’uno </a:t>
            </a:r>
            <a:r>
              <a:rPr sz="1200" spc="-5" dirty="0">
                <a:latin typeface="Times New Roman"/>
                <a:cs typeface="Times New Roman"/>
              </a:rPr>
              <a:t>per cento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corpo. Ogni </a:t>
            </a:r>
            <a:r>
              <a:rPr sz="1200" dirty="0">
                <a:latin typeface="Times New Roman"/>
                <a:cs typeface="Times New Roman"/>
              </a:rPr>
              <a:t>compagnia di mille </a:t>
            </a:r>
            <a:r>
              <a:rPr sz="1200" spc="-5" dirty="0">
                <a:latin typeface="Times New Roman"/>
                <a:cs typeface="Times New Roman"/>
              </a:rPr>
              <a:t>finalitari </a:t>
            </a:r>
            <a:r>
              <a:rPr sz="1200" dirty="0">
                <a:latin typeface="Times New Roman"/>
                <a:cs typeface="Times New Roman"/>
              </a:rPr>
              <a:t>ha posto </a:t>
            </a:r>
            <a:r>
              <a:rPr sz="1200" spc="-5" dirty="0">
                <a:latin typeface="Times New Roman"/>
                <a:cs typeface="Times New Roman"/>
              </a:rPr>
              <a:t>solo per dieci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queste personalità </a:t>
            </a:r>
            <a:r>
              <a:rPr sz="1200" dirty="0">
                <a:latin typeface="Times New Roman"/>
                <a:cs typeface="Times New Roman"/>
              </a:rPr>
              <a:t>non mortali e non  </a:t>
            </a:r>
            <a:r>
              <a:rPr sz="1200" spc="-5" dirty="0">
                <a:latin typeface="Times New Roman"/>
                <a:cs typeface="Times New Roman"/>
              </a:rPr>
              <a:t>serafiche.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812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(347.5) 31:3.2 </a:t>
            </a:r>
            <a:r>
              <a:rPr sz="1200" spc="-5" dirty="0">
                <a:latin typeface="Times New Roman"/>
                <a:cs typeface="Times New Roman"/>
              </a:rPr>
              <a:t>Noi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Uversa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conosciamo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“destino della finalità” dei </a:t>
            </a:r>
            <a:r>
              <a:rPr sz="1200" dirty="0">
                <a:latin typeface="Times New Roman"/>
                <a:cs typeface="Times New Roman"/>
              </a:rPr>
              <a:t>mortali </a:t>
            </a:r>
            <a:r>
              <a:rPr sz="1200" spc="-5" dirty="0">
                <a:latin typeface="Times New Roman"/>
                <a:cs typeface="Times New Roman"/>
              </a:rPr>
              <a:t>ascendenti del tempo. Attualmente essi </a:t>
            </a:r>
            <a:r>
              <a:rPr sz="1200" dirty="0">
                <a:latin typeface="Times New Roman"/>
                <a:cs typeface="Times New Roman"/>
              </a:rPr>
              <a:t>risiedono in  </a:t>
            </a:r>
            <a:r>
              <a:rPr sz="1200" spc="-5" dirty="0">
                <a:latin typeface="Times New Roman"/>
                <a:cs typeface="Times New Roman"/>
              </a:rPr>
              <a:t>Paradiso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servono temporaneamente nel Corpo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spc="-10" dirty="0">
                <a:latin typeface="Times New Roman"/>
                <a:cs typeface="Times New Roman"/>
              </a:rPr>
              <a:t>Luce </a:t>
            </a:r>
            <a:r>
              <a:rPr sz="1200" dirty="0">
                <a:latin typeface="Times New Roman"/>
                <a:cs typeface="Times New Roman"/>
              </a:rPr>
              <a:t>e Vita, ma il loro </a:t>
            </a:r>
            <a:r>
              <a:rPr sz="1200" spc="-5" dirty="0">
                <a:latin typeface="Times New Roman"/>
                <a:cs typeface="Times New Roman"/>
              </a:rPr>
              <a:t>eccezionale corso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preparazione ascendente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10" dirty="0">
                <a:latin typeface="Times New Roman"/>
                <a:cs typeface="Times New Roman"/>
              </a:rPr>
              <a:t>loro  </a:t>
            </a:r>
            <a:r>
              <a:rPr sz="1200" spc="-5" dirty="0">
                <a:latin typeface="Times New Roman"/>
                <a:cs typeface="Times New Roman"/>
              </a:rPr>
              <a:t>lunga </a:t>
            </a:r>
            <a:r>
              <a:rPr sz="1200" dirty="0">
                <a:latin typeface="Times New Roman"/>
                <a:cs typeface="Times New Roman"/>
              </a:rPr>
              <a:t>disciplina universale </a:t>
            </a:r>
            <a:r>
              <a:rPr sz="1200" spc="-5" dirty="0">
                <a:latin typeface="Times New Roman"/>
                <a:cs typeface="Times New Roman"/>
              </a:rPr>
              <a:t>devono essere </a:t>
            </a:r>
            <a:r>
              <a:rPr sz="1200" dirty="0">
                <a:latin typeface="Times New Roman"/>
                <a:cs typeface="Times New Roman"/>
              </a:rPr>
              <a:t>destinati a </a:t>
            </a:r>
            <a:r>
              <a:rPr sz="1200" spc="-5" dirty="0">
                <a:latin typeface="Times New Roman"/>
                <a:cs typeface="Times New Roman"/>
              </a:rPr>
              <a:t>qualificarli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prove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fiducia ancora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grandi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per servizi </a:t>
            </a:r>
            <a:r>
              <a:rPr sz="1200" dirty="0">
                <a:latin typeface="Times New Roman"/>
                <a:cs typeface="Times New Roman"/>
              </a:rPr>
              <a:t>di responsabilità  </a:t>
            </a:r>
            <a:r>
              <a:rPr sz="1200" spc="-5" dirty="0">
                <a:latin typeface="Times New Roman"/>
                <a:cs typeface="Times New Roman"/>
              </a:rPr>
              <a:t>ancora </a:t>
            </a:r>
            <a:r>
              <a:rPr sz="1200" dirty="0">
                <a:latin typeface="Times New Roman"/>
                <a:cs typeface="Times New Roman"/>
              </a:rPr>
              <a:t>più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sublimi.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88900" marR="8572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(347.6) 31:3.3 </a:t>
            </a:r>
            <a:r>
              <a:rPr sz="1200" spc="-5" dirty="0">
                <a:latin typeface="Times New Roman"/>
                <a:cs typeface="Times New Roman"/>
              </a:rPr>
              <a:t>Benché questi mortali ascendenti </a:t>
            </a:r>
            <a:r>
              <a:rPr sz="1200" dirty="0">
                <a:latin typeface="Times New Roman"/>
                <a:cs typeface="Times New Roman"/>
              </a:rPr>
              <a:t>abbiano </a:t>
            </a:r>
            <a:r>
              <a:rPr sz="1200" spc="-5" dirty="0">
                <a:latin typeface="Times New Roman"/>
                <a:cs typeface="Times New Roman"/>
              </a:rPr>
              <a:t>raggiunto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Paradiso, </a:t>
            </a:r>
            <a:r>
              <a:rPr sz="1200" dirty="0">
                <a:latin typeface="Times New Roman"/>
                <a:cs typeface="Times New Roman"/>
              </a:rPr>
              <a:t>siano stati </a:t>
            </a:r>
            <a:r>
              <a:rPr sz="1200" spc="-5" dirty="0">
                <a:latin typeface="Times New Roman"/>
                <a:cs typeface="Times New Roman"/>
              </a:rPr>
              <a:t>arruolati nel Corpo della </a:t>
            </a:r>
            <a:r>
              <a:rPr sz="1200" dirty="0">
                <a:latin typeface="Times New Roman"/>
                <a:cs typeface="Times New Roman"/>
              </a:rPr>
              <a:t>Finalità e siano </a:t>
            </a:r>
            <a:r>
              <a:rPr sz="1200" spc="-5" dirty="0">
                <a:latin typeface="Times New Roman"/>
                <a:cs typeface="Times New Roman"/>
              </a:rPr>
              <a:t>stati  rimandati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gran numero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partecipare alla </a:t>
            </a:r>
            <a:r>
              <a:rPr sz="1200" dirty="0">
                <a:latin typeface="Times New Roman"/>
                <a:cs typeface="Times New Roman"/>
              </a:rPr>
              <a:t>conduzione </a:t>
            </a:r>
            <a:r>
              <a:rPr sz="1200" spc="-5" dirty="0">
                <a:latin typeface="Times New Roman"/>
                <a:cs typeface="Times New Roman"/>
              </a:rPr>
              <a:t>degli Universi locali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ad aiutare nell’amministrazione degli </a:t>
            </a:r>
            <a:r>
              <a:rPr sz="1200" dirty="0">
                <a:latin typeface="Times New Roman"/>
                <a:cs typeface="Times New Roman"/>
              </a:rPr>
              <a:t>affari  </a:t>
            </a:r>
            <a:r>
              <a:rPr sz="1200" spc="-5" dirty="0">
                <a:latin typeface="Times New Roman"/>
                <a:cs typeface="Times New Roman"/>
              </a:rPr>
              <a:t>superuniversali </a:t>
            </a:r>
            <a:r>
              <a:rPr sz="1200" dirty="0">
                <a:latin typeface="Times New Roman"/>
                <a:cs typeface="Times New Roman"/>
              </a:rPr>
              <a:t>— anche di </a:t>
            </a:r>
            <a:r>
              <a:rPr sz="1200" spc="-5" dirty="0">
                <a:latin typeface="Times New Roman"/>
                <a:cs typeface="Times New Roman"/>
              </a:rPr>
              <a:t>fronte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i="1" dirty="0">
                <a:latin typeface="Times New Roman"/>
                <a:cs typeface="Times New Roman"/>
              </a:rPr>
              <a:t>apparente </a:t>
            </a:r>
            <a:r>
              <a:rPr sz="1200" spc="-5" dirty="0">
                <a:latin typeface="Times New Roman"/>
                <a:cs typeface="Times New Roman"/>
              </a:rPr>
              <a:t>destino, resta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fatto significativo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essi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registrati </a:t>
            </a:r>
            <a:r>
              <a:rPr sz="1200" dirty="0">
                <a:latin typeface="Times New Roman"/>
                <a:cs typeface="Times New Roman"/>
              </a:rPr>
              <a:t>solo come spiriti del  </a:t>
            </a:r>
            <a:r>
              <a:rPr sz="1200" spc="-5" dirty="0">
                <a:latin typeface="Times New Roman"/>
                <a:cs typeface="Times New Roman"/>
              </a:rPr>
              <a:t>sesto </a:t>
            </a:r>
            <a:r>
              <a:rPr sz="1200" dirty="0">
                <a:latin typeface="Times New Roman"/>
                <a:cs typeface="Times New Roman"/>
              </a:rPr>
              <a:t>stadio. </a:t>
            </a:r>
            <a:r>
              <a:rPr sz="1200" spc="-5" dirty="0">
                <a:latin typeface="Times New Roman"/>
                <a:cs typeface="Times New Roman"/>
              </a:rPr>
              <a:t>Rimane senza </a:t>
            </a:r>
            <a:r>
              <a:rPr sz="1200" dirty="0">
                <a:latin typeface="Times New Roman"/>
                <a:cs typeface="Times New Roman"/>
              </a:rPr>
              <a:t>dubbio </a:t>
            </a:r>
            <a:r>
              <a:rPr sz="1200" spc="-5" dirty="0">
                <a:latin typeface="Times New Roman"/>
                <a:cs typeface="Times New Roman"/>
              </a:rPr>
              <a:t>un’altra </a:t>
            </a:r>
            <a:r>
              <a:rPr sz="1200" dirty="0">
                <a:latin typeface="Times New Roman"/>
                <a:cs typeface="Times New Roman"/>
              </a:rPr>
              <a:t>fase nella </a:t>
            </a:r>
            <a:r>
              <a:rPr sz="1200" spc="-5" dirty="0">
                <a:latin typeface="Times New Roman"/>
                <a:cs typeface="Times New Roman"/>
              </a:rPr>
              <a:t>carriera del Corpo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Mortali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Finalità. Noi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conosciamo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5" dirty="0">
                <a:latin typeface="Times New Roman"/>
                <a:cs typeface="Times New Roman"/>
              </a:rPr>
              <a:t>natura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questa fase, </a:t>
            </a:r>
            <a:r>
              <a:rPr sz="1200" spc="5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siamo al corrente </a:t>
            </a:r>
            <a:r>
              <a:rPr sz="1200" dirty="0">
                <a:latin typeface="Times New Roman"/>
                <a:cs typeface="Times New Roman"/>
              </a:rPr>
              <a:t>di tre fatti che richiamiamo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all’attenzione: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150">
              <a:latin typeface="Times New Roman"/>
              <a:cs typeface="Times New Roman"/>
            </a:endParaRPr>
          </a:p>
          <a:p>
            <a:pPr marL="546100" marR="84201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(348.1) 31:3.4 </a:t>
            </a:r>
            <a:r>
              <a:rPr sz="1200" dirty="0">
                <a:latin typeface="Times New Roman"/>
                <a:cs typeface="Times New Roman"/>
              </a:rPr>
              <a:t>1. </a:t>
            </a:r>
            <a:r>
              <a:rPr sz="1200" spc="-5" dirty="0">
                <a:latin typeface="Times New Roman"/>
                <a:cs typeface="Times New Roman"/>
              </a:rPr>
              <a:t>Dagli archivi </a:t>
            </a:r>
            <a:r>
              <a:rPr sz="1200" dirty="0">
                <a:latin typeface="Times New Roman"/>
                <a:cs typeface="Times New Roman"/>
              </a:rPr>
              <a:t>noi </a:t>
            </a:r>
            <a:r>
              <a:rPr sz="1200" spc="-5" dirty="0">
                <a:latin typeface="Times New Roman"/>
                <a:cs typeface="Times New Roman"/>
              </a:rPr>
              <a:t>sappiamo che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mortali </a:t>
            </a:r>
            <a:r>
              <a:rPr sz="1200" dirty="0">
                <a:latin typeface="Times New Roman"/>
                <a:cs typeface="Times New Roman"/>
              </a:rPr>
              <a:t>sono spiriti del primo </a:t>
            </a:r>
            <a:r>
              <a:rPr sz="1200" spc="-5" dirty="0">
                <a:latin typeface="Times New Roman"/>
                <a:cs typeface="Times New Roman"/>
              </a:rPr>
              <a:t>ordine durante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loro soggiorno nei  settori </a:t>
            </a:r>
            <a:r>
              <a:rPr sz="1200" dirty="0">
                <a:latin typeface="Times New Roman"/>
                <a:cs typeface="Times New Roman"/>
              </a:rPr>
              <a:t>minori e </a:t>
            </a:r>
            <a:r>
              <a:rPr sz="1200" spc="-5" dirty="0">
                <a:latin typeface="Times New Roman"/>
                <a:cs typeface="Times New Roman"/>
              </a:rPr>
              <a:t>che passano al secondo ordine </a:t>
            </a:r>
            <a:r>
              <a:rPr sz="1200" dirty="0">
                <a:latin typeface="Times New Roman"/>
                <a:cs typeface="Times New Roman"/>
              </a:rPr>
              <a:t>quando sono </a:t>
            </a:r>
            <a:r>
              <a:rPr sz="1200" spc="-5" dirty="0">
                <a:latin typeface="Times New Roman"/>
                <a:cs typeface="Times New Roman"/>
              </a:rPr>
              <a:t>trasferiti </a:t>
            </a:r>
            <a:r>
              <a:rPr sz="1200" dirty="0">
                <a:latin typeface="Times New Roman"/>
                <a:cs typeface="Times New Roman"/>
              </a:rPr>
              <a:t>nei settori </a:t>
            </a:r>
            <a:r>
              <a:rPr sz="1200" spc="-5" dirty="0">
                <a:latin typeface="Times New Roman"/>
                <a:cs typeface="Times New Roman"/>
              </a:rPr>
              <a:t>maggiori ed al terzo quando  avanzano nei </a:t>
            </a:r>
            <a:r>
              <a:rPr sz="1200" dirty="0">
                <a:latin typeface="Times New Roman"/>
                <a:cs typeface="Times New Roman"/>
              </a:rPr>
              <a:t>mondi </a:t>
            </a:r>
            <a:r>
              <a:rPr sz="1200" spc="-5" dirty="0">
                <a:latin typeface="Times New Roman"/>
                <a:cs typeface="Times New Roman"/>
              </a:rPr>
              <a:t>educativi centrali del Superuniverso. </a:t>
            </a:r>
            <a:r>
              <a:rPr sz="1200" dirty="0">
                <a:latin typeface="Times New Roman"/>
                <a:cs typeface="Times New Roman"/>
              </a:rPr>
              <a:t>I mortali divengono spiriti del </a:t>
            </a:r>
            <a:r>
              <a:rPr sz="1200" spc="-5" dirty="0">
                <a:latin typeface="Times New Roman"/>
                <a:cs typeface="Times New Roman"/>
              </a:rPr>
              <a:t>quarto ordine </a:t>
            </a:r>
            <a:r>
              <a:rPr sz="1200" dirty="0">
                <a:latin typeface="Times New Roman"/>
                <a:cs typeface="Times New Roman"/>
              </a:rPr>
              <a:t>o spiriti  diplomati dopo </a:t>
            </a:r>
            <a:r>
              <a:rPr sz="1200" spc="-5" dirty="0">
                <a:latin typeface="Times New Roman"/>
                <a:cs typeface="Times New Roman"/>
              </a:rPr>
              <a:t>aver raggiunto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sesto cerchio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Havona </a:t>
            </a:r>
            <a:r>
              <a:rPr sz="1200" dirty="0">
                <a:latin typeface="Times New Roman"/>
                <a:cs typeface="Times New Roman"/>
              </a:rPr>
              <a:t>e divengono spiriti del quinto </a:t>
            </a:r>
            <a:r>
              <a:rPr sz="1200" spc="-5" dirty="0">
                <a:latin typeface="Times New Roman"/>
                <a:cs typeface="Times New Roman"/>
              </a:rPr>
              <a:t>ordine quando trovano </a:t>
            </a:r>
            <a:r>
              <a:rPr sz="1200" dirty="0">
                <a:latin typeface="Times New Roman"/>
                <a:cs typeface="Times New Roman"/>
              </a:rPr>
              <a:t>il  </a:t>
            </a:r>
            <a:r>
              <a:rPr sz="1200" spc="-5" dirty="0">
                <a:latin typeface="Times New Roman"/>
                <a:cs typeface="Times New Roman"/>
              </a:rPr>
              <a:t>Padre Universale. </a:t>
            </a:r>
            <a:r>
              <a:rPr sz="1200" dirty="0">
                <a:latin typeface="Times New Roman"/>
                <a:cs typeface="Times New Roman"/>
              </a:rPr>
              <a:t>Essi </a:t>
            </a:r>
            <a:r>
              <a:rPr sz="1200" spc="-5" dirty="0">
                <a:latin typeface="Times New Roman"/>
                <a:cs typeface="Times New Roman"/>
              </a:rPr>
              <a:t>raggiungono successivamente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sesto </a:t>
            </a:r>
            <a:r>
              <a:rPr sz="1200" dirty="0">
                <a:latin typeface="Times New Roman"/>
                <a:cs typeface="Times New Roman"/>
              </a:rPr>
              <a:t>stadio </a:t>
            </a:r>
            <a:r>
              <a:rPr sz="1200" spc="-5" dirty="0">
                <a:latin typeface="Times New Roman"/>
                <a:cs typeface="Times New Roman"/>
              </a:rPr>
              <a:t>dell’esistenza </a:t>
            </a:r>
            <a:r>
              <a:rPr sz="1200" dirty="0">
                <a:latin typeface="Times New Roman"/>
                <a:cs typeface="Times New Roman"/>
              </a:rPr>
              <a:t>spirituale </a:t>
            </a:r>
            <a:r>
              <a:rPr sz="1200" spc="-5" dirty="0">
                <a:latin typeface="Times New Roman"/>
                <a:cs typeface="Times New Roman"/>
              </a:rPr>
              <a:t>quando prestano </a:t>
            </a:r>
            <a:r>
              <a:rPr sz="1200" dirty="0">
                <a:latin typeface="Times New Roman"/>
                <a:cs typeface="Times New Roman"/>
              </a:rPr>
              <a:t>il  </a:t>
            </a:r>
            <a:r>
              <a:rPr sz="1200" spc="-5" dirty="0">
                <a:latin typeface="Times New Roman"/>
                <a:cs typeface="Times New Roman"/>
              </a:rPr>
              <a:t>giuramento </a:t>
            </a:r>
            <a:r>
              <a:rPr sz="1200" dirty="0">
                <a:latin typeface="Times New Roman"/>
                <a:cs typeface="Times New Roman"/>
              </a:rPr>
              <a:t>che li </a:t>
            </a:r>
            <a:r>
              <a:rPr sz="1200" spc="-5" dirty="0">
                <a:latin typeface="Times New Roman"/>
                <a:cs typeface="Times New Roman"/>
              </a:rPr>
              <a:t>arruola per sempre nell’incarico eterno del Corpo della Finalità dei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Mortali.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50">
              <a:latin typeface="Times New Roman"/>
              <a:cs typeface="Times New Roman"/>
            </a:endParaRPr>
          </a:p>
          <a:p>
            <a:pPr marL="546100" marR="5511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(348.2) 31:3.5 </a:t>
            </a:r>
            <a:r>
              <a:rPr sz="1200" spc="-5" dirty="0">
                <a:latin typeface="Times New Roman"/>
                <a:cs typeface="Times New Roman"/>
              </a:rPr>
              <a:t>Noi osserviamo che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classificazione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designazione degli </a:t>
            </a:r>
            <a:r>
              <a:rPr sz="1200" dirty="0">
                <a:latin typeface="Times New Roman"/>
                <a:cs typeface="Times New Roman"/>
              </a:rPr>
              <a:t>spiriti è </a:t>
            </a:r>
            <a:r>
              <a:rPr sz="1200" spc="-5" dirty="0">
                <a:latin typeface="Times New Roman"/>
                <a:cs typeface="Times New Roman"/>
              </a:rPr>
              <a:t>stata determinata </a:t>
            </a:r>
            <a:r>
              <a:rPr sz="1200" dirty="0">
                <a:latin typeface="Times New Roman"/>
                <a:cs typeface="Times New Roman"/>
              </a:rPr>
              <a:t>dal </a:t>
            </a:r>
            <a:r>
              <a:rPr sz="1200" spc="-5" dirty="0">
                <a:latin typeface="Times New Roman"/>
                <a:cs typeface="Times New Roman"/>
              </a:rPr>
              <a:t>loro effettivo  avanzamento </a:t>
            </a:r>
            <a:r>
              <a:rPr sz="1200" dirty="0">
                <a:latin typeface="Times New Roman"/>
                <a:cs typeface="Times New Roman"/>
              </a:rPr>
              <a:t>da un regno di </a:t>
            </a:r>
            <a:r>
              <a:rPr sz="1200" spc="-5" dirty="0">
                <a:latin typeface="Times New Roman"/>
                <a:cs typeface="Times New Roman"/>
              </a:rPr>
              <a:t>servizio universale </a:t>
            </a:r>
            <a:r>
              <a:rPr sz="1200" dirty="0">
                <a:latin typeface="Times New Roman"/>
                <a:cs typeface="Times New Roman"/>
              </a:rPr>
              <a:t>ad un </a:t>
            </a:r>
            <a:r>
              <a:rPr sz="1200" spc="-5" dirty="0">
                <a:latin typeface="Times New Roman"/>
                <a:cs typeface="Times New Roman"/>
              </a:rPr>
              <a:t>altro regno </a:t>
            </a:r>
            <a:r>
              <a:rPr sz="1200" dirty="0">
                <a:latin typeface="Times New Roman"/>
                <a:cs typeface="Times New Roman"/>
              </a:rPr>
              <a:t>di servizio </a:t>
            </a:r>
            <a:r>
              <a:rPr sz="1200" spc="-5" dirty="0">
                <a:latin typeface="Times New Roman"/>
                <a:cs typeface="Times New Roman"/>
              </a:rPr>
              <a:t>universale, </a:t>
            </a:r>
            <a:r>
              <a:rPr sz="1200" dirty="0">
                <a:latin typeface="Times New Roman"/>
                <a:cs typeface="Times New Roman"/>
              </a:rPr>
              <a:t>o da un </a:t>
            </a:r>
            <a:r>
              <a:rPr sz="1200" spc="-5" dirty="0">
                <a:latin typeface="Times New Roman"/>
                <a:cs typeface="Times New Roman"/>
              </a:rPr>
              <a:t>Universo ad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altro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62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622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90219" y="513333"/>
            <a:ext cx="8096250" cy="40716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508000" marR="473709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Universo.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ipotizziamo che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conferimento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qualifica </a:t>
            </a:r>
            <a:r>
              <a:rPr sz="1200" dirty="0">
                <a:latin typeface="Times New Roman"/>
                <a:cs typeface="Times New Roman"/>
              </a:rPr>
              <a:t>di spiriti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settimo ordine </a:t>
            </a:r>
            <a:r>
              <a:rPr sz="1200" spc="-5" dirty="0">
                <a:latin typeface="Times New Roman"/>
                <a:cs typeface="Times New Roman"/>
              </a:rPr>
              <a:t>al Corpo dei </a:t>
            </a:r>
            <a:r>
              <a:rPr sz="1200" dirty="0">
                <a:latin typeface="Times New Roman"/>
                <a:cs typeface="Times New Roman"/>
              </a:rPr>
              <a:t>Mortali della  </a:t>
            </a:r>
            <a:r>
              <a:rPr sz="1200" spc="-5" dirty="0">
                <a:latin typeface="Times New Roman"/>
                <a:cs typeface="Times New Roman"/>
              </a:rPr>
              <a:t>Finalità </a:t>
            </a:r>
            <a:r>
              <a:rPr sz="1200" dirty="0">
                <a:latin typeface="Times New Roman"/>
                <a:cs typeface="Times New Roman"/>
              </a:rPr>
              <a:t>sarà </a:t>
            </a:r>
            <a:r>
              <a:rPr sz="1200" spc="-5" dirty="0">
                <a:latin typeface="Times New Roman"/>
                <a:cs typeface="Times New Roman"/>
              </a:rPr>
              <a:t>simultaneo alla </a:t>
            </a:r>
            <a:r>
              <a:rPr sz="1200" dirty="0">
                <a:latin typeface="Times New Roman"/>
                <a:cs typeface="Times New Roman"/>
              </a:rPr>
              <a:t>promozione </a:t>
            </a:r>
            <a:r>
              <a:rPr sz="1200" spc="-5" dirty="0">
                <a:latin typeface="Times New Roman"/>
                <a:cs typeface="Times New Roman"/>
              </a:rPr>
              <a:t>dei loro membri all’incarico eterno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servizio su sfere </a:t>
            </a:r>
            <a:r>
              <a:rPr sz="1200" dirty="0">
                <a:latin typeface="Times New Roman"/>
                <a:cs typeface="Times New Roman"/>
              </a:rPr>
              <a:t>finora non </a:t>
            </a:r>
            <a:r>
              <a:rPr sz="1200" spc="-5" dirty="0">
                <a:latin typeface="Times New Roman"/>
                <a:cs typeface="Times New Roman"/>
              </a:rPr>
              <a:t>registrate  </a:t>
            </a:r>
            <a:r>
              <a:rPr sz="1200" dirty="0">
                <a:latin typeface="Times New Roman"/>
                <a:cs typeface="Times New Roman"/>
              </a:rPr>
              <a:t>e non </a:t>
            </a:r>
            <a:r>
              <a:rPr sz="1200" spc="-5" dirty="0">
                <a:latin typeface="Times New Roman"/>
                <a:cs typeface="Times New Roman"/>
              </a:rPr>
              <a:t>rivelate, </a:t>
            </a:r>
            <a:r>
              <a:rPr sz="1200" dirty="0">
                <a:latin typeface="Times New Roman"/>
                <a:cs typeface="Times New Roman"/>
              </a:rPr>
              <a:t>e concomitante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il loro </a:t>
            </a:r>
            <a:r>
              <a:rPr sz="1200" spc="-5" dirty="0">
                <a:latin typeface="Times New Roman"/>
                <a:cs typeface="Times New Roman"/>
              </a:rPr>
              <a:t>raggiungimento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Supremo. Ma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prescindere </a:t>
            </a:r>
            <a:r>
              <a:rPr sz="1200" dirty="0">
                <a:latin typeface="Times New Roman"/>
                <a:cs typeface="Times New Roman"/>
              </a:rPr>
              <a:t>da queste </a:t>
            </a:r>
            <a:r>
              <a:rPr sz="1200" spc="-5" dirty="0">
                <a:latin typeface="Times New Roman"/>
                <a:cs typeface="Times New Roman"/>
              </a:rPr>
              <a:t>ipotesi  ardite, </a:t>
            </a:r>
            <a:r>
              <a:rPr sz="1200" dirty="0">
                <a:latin typeface="Times New Roman"/>
                <a:cs typeface="Times New Roman"/>
              </a:rPr>
              <a:t>noi in </a:t>
            </a:r>
            <a:r>
              <a:rPr sz="1200" spc="-5" dirty="0">
                <a:latin typeface="Times New Roman"/>
                <a:cs typeface="Times New Roman"/>
              </a:rPr>
              <a:t>realtà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5" dirty="0">
                <a:latin typeface="Times New Roman"/>
                <a:cs typeface="Times New Roman"/>
              </a:rPr>
              <a:t>ne </a:t>
            </a:r>
            <a:r>
              <a:rPr sz="1200" spc="-5" dirty="0">
                <a:latin typeface="Times New Roman"/>
                <a:cs typeface="Times New Roman"/>
              </a:rPr>
              <a:t>sappiamo </a:t>
            </a:r>
            <a:r>
              <a:rPr sz="1200" dirty="0">
                <a:latin typeface="Times New Roman"/>
                <a:cs typeface="Times New Roman"/>
              </a:rPr>
              <a:t>più di voi </a:t>
            </a:r>
            <a:r>
              <a:rPr sz="1200" spc="-5" dirty="0">
                <a:latin typeface="Times New Roman"/>
                <a:cs typeface="Times New Roman"/>
              </a:rPr>
              <a:t>su </a:t>
            </a:r>
            <a:r>
              <a:rPr sz="1200" dirty="0">
                <a:latin typeface="Times New Roman"/>
                <a:cs typeface="Times New Roman"/>
              </a:rPr>
              <a:t>tutto </a:t>
            </a:r>
            <a:r>
              <a:rPr sz="1200" spc="-5" dirty="0">
                <a:latin typeface="Times New Roman"/>
                <a:cs typeface="Times New Roman"/>
              </a:rPr>
              <a:t>ciò; </a:t>
            </a:r>
            <a:r>
              <a:rPr sz="1200" dirty="0">
                <a:latin typeface="Times New Roman"/>
                <a:cs typeface="Times New Roman"/>
              </a:rPr>
              <a:t>la nostra </a:t>
            </a:r>
            <a:r>
              <a:rPr sz="1200" spc="-5" dirty="0">
                <a:latin typeface="Times New Roman"/>
                <a:cs typeface="Times New Roman"/>
              </a:rPr>
              <a:t>conoscenza della carriera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mortali </a:t>
            </a:r>
            <a:r>
              <a:rPr sz="1200" dirty="0">
                <a:latin typeface="Times New Roman"/>
                <a:cs typeface="Times New Roman"/>
              </a:rPr>
              <a:t>non va  oltre </a:t>
            </a:r>
            <a:r>
              <a:rPr sz="1200" spc="-5" dirty="0">
                <a:latin typeface="Times New Roman"/>
                <a:cs typeface="Times New Roman"/>
              </a:rPr>
              <a:t>l’attuale destino del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Paradiso.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508000" marR="42735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(348.3) 31:3.6 </a:t>
            </a:r>
            <a:r>
              <a:rPr sz="1200" dirty="0">
                <a:latin typeface="Times New Roman"/>
                <a:cs typeface="Times New Roman"/>
              </a:rPr>
              <a:t>2. I </a:t>
            </a:r>
            <a:r>
              <a:rPr sz="1200" spc="-5" dirty="0">
                <a:latin typeface="Times New Roman"/>
                <a:cs typeface="Times New Roman"/>
              </a:rPr>
              <a:t>finalitari mortali </a:t>
            </a:r>
            <a:r>
              <a:rPr sz="1200" dirty="0">
                <a:latin typeface="Times New Roman"/>
                <a:cs typeface="Times New Roman"/>
              </a:rPr>
              <a:t>hanno </a:t>
            </a:r>
            <a:r>
              <a:rPr sz="1200" spc="-5" dirty="0">
                <a:latin typeface="Times New Roman"/>
                <a:cs typeface="Times New Roman"/>
              </a:rPr>
              <a:t>pienamente ottemperato </a:t>
            </a:r>
            <a:r>
              <a:rPr sz="1200" dirty="0">
                <a:latin typeface="Times New Roman"/>
                <a:cs typeface="Times New Roman"/>
              </a:rPr>
              <a:t>all’ingiunzione </a:t>
            </a:r>
            <a:r>
              <a:rPr sz="1200" spc="-5" dirty="0">
                <a:latin typeface="Times New Roman"/>
                <a:cs typeface="Times New Roman"/>
              </a:rPr>
              <a:t>delle ere: “Siate perfetti”. </a:t>
            </a:r>
            <a:r>
              <a:rPr sz="1200" dirty="0">
                <a:latin typeface="Times New Roman"/>
                <a:cs typeface="Times New Roman"/>
              </a:rPr>
              <a:t>Essi </a:t>
            </a:r>
            <a:r>
              <a:rPr sz="1200" spc="-5" dirty="0">
                <a:latin typeface="Times New Roman"/>
                <a:cs typeface="Times New Roman"/>
              </a:rPr>
              <a:t>hanno  asceso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sentiero </a:t>
            </a:r>
            <a:r>
              <a:rPr sz="1200" dirty="0">
                <a:latin typeface="Times New Roman"/>
                <a:cs typeface="Times New Roman"/>
              </a:rPr>
              <a:t>universale di </a:t>
            </a:r>
            <a:r>
              <a:rPr sz="1200" spc="-5" dirty="0">
                <a:latin typeface="Times New Roman"/>
                <a:cs typeface="Times New Roman"/>
              </a:rPr>
              <a:t>compimento dei mortali; hanno trovato Dio </a:t>
            </a:r>
            <a:r>
              <a:rPr sz="1200" dirty="0">
                <a:latin typeface="Times New Roman"/>
                <a:cs typeface="Times New Roman"/>
              </a:rPr>
              <a:t>e sono </a:t>
            </a:r>
            <a:r>
              <a:rPr sz="1200" spc="-5" dirty="0">
                <a:latin typeface="Times New Roman"/>
                <a:cs typeface="Times New Roman"/>
              </a:rPr>
              <a:t>stati debitamente reclutati nel  Corpo della Finalità. </a:t>
            </a:r>
            <a:r>
              <a:rPr sz="1200" dirty="0">
                <a:latin typeface="Times New Roman"/>
                <a:cs typeface="Times New Roman"/>
              </a:rPr>
              <a:t>Questi </a:t>
            </a:r>
            <a:r>
              <a:rPr sz="1200" spc="-5" dirty="0">
                <a:latin typeface="Times New Roman"/>
                <a:cs typeface="Times New Roman"/>
              </a:rPr>
              <a:t>esseri </a:t>
            </a:r>
            <a:r>
              <a:rPr sz="1200" dirty="0">
                <a:latin typeface="Times New Roman"/>
                <a:cs typeface="Times New Roman"/>
              </a:rPr>
              <a:t>hanno </a:t>
            </a:r>
            <a:r>
              <a:rPr sz="1200" spc="-5" dirty="0">
                <a:latin typeface="Times New Roman"/>
                <a:cs typeface="Times New Roman"/>
              </a:rPr>
              <a:t>raggiunto </a:t>
            </a:r>
            <a:r>
              <a:rPr sz="1200" dirty="0">
                <a:latin typeface="Times New Roman"/>
                <a:cs typeface="Times New Roman"/>
              </a:rPr>
              <a:t>il limite </a:t>
            </a:r>
            <a:r>
              <a:rPr sz="1200" spc="-5" dirty="0">
                <a:latin typeface="Times New Roman"/>
                <a:cs typeface="Times New Roman"/>
              </a:rPr>
              <a:t>attuale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progressione spirituale, </a:t>
            </a:r>
            <a:r>
              <a:rPr sz="1200" dirty="0">
                <a:latin typeface="Times New Roman"/>
                <a:cs typeface="Times New Roman"/>
              </a:rPr>
              <a:t>ma non la </a:t>
            </a:r>
            <a:r>
              <a:rPr sz="1200" i="1" dirty="0">
                <a:latin typeface="Times New Roman"/>
                <a:cs typeface="Times New Roman"/>
              </a:rPr>
              <a:t>finalità dello  </a:t>
            </a:r>
            <a:r>
              <a:rPr sz="1200" i="1" spc="-5" dirty="0">
                <a:latin typeface="Times New Roman"/>
                <a:cs typeface="Times New Roman"/>
              </a:rPr>
              <a:t>status spirituale </a:t>
            </a:r>
            <a:r>
              <a:rPr sz="1200" i="1" dirty="0">
                <a:latin typeface="Times New Roman"/>
                <a:cs typeface="Times New Roman"/>
              </a:rPr>
              <a:t>ultimo. </a:t>
            </a:r>
            <a:r>
              <a:rPr sz="1200" spc="-5" dirty="0">
                <a:latin typeface="Times New Roman"/>
                <a:cs typeface="Times New Roman"/>
              </a:rPr>
              <a:t>Essi hanno raggiunto </a:t>
            </a:r>
            <a:r>
              <a:rPr sz="1200" dirty="0">
                <a:latin typeface="Times New Roman"/>
                <a:cs typeface="Times New Roman"/>
              </a:rPr>
              <a:t>il limite </a:t>
            </a:r>
            <a:r>
              <a:rPr sz="1200" spc="-5" dirty="0">
                <a:latin typeface="Times New Roman"/>
                <a:cs typeface="Times New Roman"/>
              </a:rPr>
              <a:t>attuale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perfezione delle creature, </a:t>
            </a:r>
            <a:r>
              <a:rPr sz="1200" dirty="0">
                <a:latin typeface="Times New Roman"/>
                <a:cs typeface="Times New Roman"/>
              </a:rPr>
              <a:t>ma non la </a:t>
            </a:r>
            <a:r>
              <a:rPr sz="1200" i="1" dirty="0">
                <a:latin typeface="Times New Roman"/>
                <a:cs typeface="Times New Roman"/>
              </a:rPr>
              <a:t>finalità del  </a:t>
            </a:r>
            <a:r>
              <a:rPr sz="1200" i="1" spc="-5" dirty="0">
                <a:latin typeface="Times New Roman"/>
                <a:cs typeface="Times New Roman"/>
              </a:rPr>
              <a:t>servizio delle creature. </a:t>
            </a:r>
            <a:r>
              <a:rPr sz="1200" dirty="0">
                <a:latin typeface="Times New Roman"/>
                <a:cs typeface="Times New Roman"/>
              </a:rPr>
              <a:t>Hanno </a:t>
            </a:r>
            <a:r>
              <a:rPr sz="1200" spc="-5" dirty="0">
                <a:latin typeface="Times New Roman"/>
                <a:cs typeface="Times New Roman"/>
              </a:rPr>
              <a:t>sperimentato </a:t>
            </a:r>
            <a:r>
              <a:rPr sz="1200" dirty="0">
                <a:latin typeface="Times New Roman"/>
                <a:cs typeface="Times New Roman"/>
              </a:rPr>
              <a:t>la pienezza </a:t>
            </a:r>
            <a:r>
              <a:rPr sz="1200" spc="-5" dirty="0">
                <a:latin typeface="Times New Roman"/>
                <a:cs typeface="Times New Roman"/>
              </a:rPr>
              <a:t>dell’adorazione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Deità, ma </a:t>
            </a:r>
            <a:r>
              <a:rPr sz="1200" dirty="0">
                <a:latin typeface="Times New Roman"/>
                <a:cs typeface="Times New Roman"/>
              </a:rPr>
              <a:t>non la </a:t>
            </a:r>
            <a:r>
              <a:rPr sz="1200" i="1" dirty="0">
                <a:latin typeface="Times New Roman"/>
                <a:cs typeface="Times New Roman"/>
              </a:rPr>
              <a:t>finalità del  </a:t>
            </a:r>
            <a:r>
              <a:rPr sz="1200" i="1" spc="-5" dirty="0">
                <a:latin typeface="Times New Roman"/>
                <a:cs typeface="Times New Roman"/>
              </a:rPr>
              <a:t>raggiungimento </a:t>
            </a:r>
            <a:r>
              <a:rPr sz="1200" i="1" dirty="0">
                <a:latin typeface="Times New Roman"/>
                <a:cs typeface="Times New Roman"/>
              </a:rPr>
              <a:t>della </a:t>
            </a:r>
            <a:r>
              <a:rPr sz="1200" i="1" spc="-5" dirty="0">
                <a:latin typeface="Times New Roman"/>
                <a:cs typeface="Times New Roman"/>
              </a:rPr>
              <a:t>Deità</a:t>
            </a:r>
            <a:r>
              <a:rPr sz="1200" i="1" spc="5" dirty="0">
                <a:latin typeface="Times New Roman"/>
                <a:cs typeface="Times New Roman"/>
              </a:rPr>
              <a:t> </a:t>
            </a:r>
            <a:r>
              <a:rPr sz="1200" i="1" spc="-5" dirty="0">
                <a:latin typeface="Times New Roman"/>
                <a:cs typeface="Times New Roman"/>
              </a:rPr>
              <a:t>esperienziale.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508000" marR="502284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(348.4) 31:3.7 </a:t>
            </a:r>
            <a:r>
              <a:rPr sz="1200" dirty="0">
                <a:latin typeface="Times New Roman"/>
                <a:cs typeface="Times New Roman"/>
              </a:rPr>
              <a:t>3. I mortali </a:t>
            </a:r>
            <a:r>
              <a:rPr sz="1200" spc="-5" dirty="0">
                <a:latin typeface="Times New Roman"/>
                <a:cs typeface="Times New Roman"/>
              </a:rPr>
              <a:t>glorificati del Corpo della Finalità del Paradiso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esseri ascendenti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possesso </a:t>
            </a:r>
            <a:r>
              <a:rPr sz="1200" dirty="0">
                <a:latin typeface="Times New Roman"/>
                <a:cs typeface="Times New Roman"/>
              </a:rPr>
              <a:t>della  </a:t>
            </a:r>
            <a:r>
              <a:rPr sz="1200" spc="-5" dirty="0">
                <a:latin typeface="Times New Roman"/>
                <a:cs typeface="Times New Roman"/>
              </a:rPr>
              <a:t>conoscenza esperienziale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ogni gradino </a:t>
            </a:r>
            <a:r>
              <a:rPr sz="1200" dirty="0">
                <a:latin typeface="Times New Roman"/>
                <a:cs typeface="Times New Roman"/>
              </a:rPr>
              <a:t>della realtà e </a:t>
            </a:r>
            <a:r>
              <a:rPr sz="1200" spc="-5" dirty="0">
                <a:latin typeface="Times New Roman"/>
                <a:cs typeface="Times New Roman"/>
              </a:rPr>
              <a:t>della filosofia della </a:t>
            </a:r>
            <a:r>
              <a:rPr sz="1200" dirty="0">
                <a:latin typeface="Times New Roman"/>
                <a:cs typeface="Times New Roman"/>
              </a:rPr>
              <a:t>vita più completa possibile </a:t>
            </a:r>
            <a:r>
              <a:rPr sz="1200" spc="-5" dirty="0">
                <a:latin typeface="Times New Roman"/>
                <a:cs typeface="Times New Roman"/>
              </a:rPr>
              <a:t>dell’esistenza  intelligente. Durante </a:t>
            </a:r>
            <a:r>
              <a:rPr sz="1200" dirty="0">
                <a:latin typeface="Times New Roman"/>
                <a:cs typeface="Times New Roman"/>
              </a:rPr>
              <a:t>le ere di questa ascensione dai mondi </a:t>
            </a:r>
            <a:r>
              <a:rPr sz="1200" spc="-5" dirty="0">
                <a:latin typeface="Times New Roman"/>
                <a:cs typeface="Times New Roman"/>
              </a:rPr>
              <a:t>materiali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bassi alle </a:t>
            </a:r>
            <a:r>
              <a:rPr sz="1200" dirty="0">
                <a:latin typeface="Times New Roman"/>
                <a:cs typeface="Times New Roman"/>
              </a:rPr>
              <a:t>altezze spirituali </a:t>
            </a:r>
            <a:r>
              <a:rPr sz="1200" spc="-1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Paradiso,  queste creature </a:t>
            </a:r>
            <a:r>
              <a:rPr sz="1200" dirty="0">
                <a:latin typeface="Times New Roman"/>
                <a:cs typeface="Times New Roman"/>
              </a:rPr>
              <a:t>sopravviventi sono </a:t>
            </a:r>
            <a:r>
              <a:rPr sz="1200" spc="-5" dirty="0">
                <a:latin typeface="Times New Roman"/>
                <a:cs typeface="Times New Roman"/>
              </a:rPr>
              <a:t>state preparate </a:t>
            </a:r>
            <a:r>
              <a:rPr sz="1200" spc="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ogni dettaglio, </a:t>
            </a:r>
            <a:r>
              <a:rPr sz="1200" dirty="0">
                <a:latin typeface="Times New Roman"/>
                <a:cs typeface="Times New Roman"/>
              </a:rPr>
              <a:t>fino </a:t>
            </a:r>
            <a:r>
              <a:rPr sz="1200" spc="-5" dirty="0">
                <a:latin typeface="Times New Roman"/>
                <a:cs typeface="Times New Roman"/>
              </a:rPr>
              <a:t>ai </a:t>
            </a:r>
            <a:r>
              <a:rPr sz="1200" dirty="0">
                <a:latin typeface="Times New Roman"/>
                <a:cs typeface="Times New Roman"/>
              </a:rPr>
              <a:t>limiti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capacità, </a:t>
            </a:r>
            <a:r>
              <a:rPr sz="1200" dirty="0">
                <a:latin typeface="Times New Roman"/>
                <a:cs typeface="Times New Roman"/>
              </a:rPr>
              <a:t>su tutti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</a:t>
            </a:r>
            <a:endParaRPr sz="1200">
              <a:latin typeface="Times New Roman"/>
              <a:cs typeface="Times New Roman"/>
            </a:endParaRPr>
          </a:p>
          <a:p>
            <a:pPr marL="508000" marR="888365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principi </a:t>
            </a:r>
            <a:r>
              <a:rPr sz="1200" dirty="0">
                <a:latin typeface="Times New Roman"/>
                <a:cs typeface="Times New Roman"/>
              </a:rPr>
              <a:t>divini </a:t>
            </a:r>
            <a:r>
              <a:rPr sz="1200" spc="-5" dirty="0">
                <a:latin typeface="Times New Roman"/>
                <a:cs typeface="Times New Roman"/>
              </a:rPr>
              <a:t>concernenti l’amministrazione giusta ed efficiente, </a:t>
            </a:r>
            <a:r>
              <a:rPr sz="1200" dirty="0">
                <a:latin typeface="Times New Roman"/>
                <a:cs typeface="Times New Roman"/>
              </a:rPr>
              <a:t>quanto misericordiosa e paziente, di tutta la  </a:t>
            </a:r>
            <a:r>
              <a:rPr sz="1200" spc="-5" dirty="0">
                <a:latin typeface="Times New Roman"/>
                <a:cs typeface="Times New Roman"/>
              </a:rPr>
              <a:t>creazione universale del </a:t>
            </a:r>
            <a:r>
              <a:rPr sz="1200" dirty="0">
                <a:latin typeface="Times New Roman"/>
                <a:cs typeface="Times New Roman"/>
              </a:rPr>
              <a:t>tempo e </a:t>
            </a:r>
            <a:r>
              <a:rPr sz="1200" spc="-5" dirty="0">
                <a:latin typeface="Times New Roman"/>
                <a:cs typeface="Times New Roman"/>
              </a:rPr>
              <a:t>dello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spazio.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50800" marR="431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(348.5) 31:3.8 </a:t>
            </a:r>
            <a:r>
              <a:rPr sz="1200" spc="-5" dirty="0">
                <a:latin typeface="Times New Roman"/>
                <a:cs typeface="Times New Roman"/>
              </a:rPr>
              <a:t>Noi riteniamo che gli esseri umani </a:t>
            </a:r>
            <a:r>
              <a:rPr sz="1200" dirty="0">
                <a:latin typeface="Times New Roman"/>
                <a:cs typeface="Times New Roman"/>
              </a:rPr>
              <a:t>abbiano il diritto di </a:t>
            </a:r>
            <a:r>
              <a:rPr sz="1200" spc="-5" dirty="0">
                <a:latin typeface="Times New Roman"/>
                <a:cs typeface="Times New Roman"/>
              </a:rPr>
              <a:t>condividere </a:t>
            </a:r>
            <a:r>
              <a:rPr sz="1200" dirty="0">
                <a:latin typeface="Times New Roman"/>
                <a:cs typeface="Times New Roman"/>
              </a:rPr>
              <a:t>le nostre opinioni e che voi siate </a:t>
            </a:r>
            <a:r>
              <a:rPr sz="1200" spc="-5" dirty="0">
                <a:latin typeface="Times New Roman"/>
                <a:cs typeface="Times New Roman"/>
              </a:rPr>
              <a:t>liberi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fare </a:t>
            </a:r>
            <a:r>
              <a:rPr sz="1200" dirty="0">
                <a:latin typeface="Times New Roman"/>
                <a:cs typeface="Times New Roman"/>
              </a:rPr>
              <a:t>con </a:t>
            </a:r>
            <a:r>
              <a:rPr sz="1200" spc="10" dirty="0">
                <a:latin typeface="Times New Roman"/>
                <a:cs typeface="Times New Roman"/>
              </a:rPr>
              <a:t>noi  </a:t>
            </a:r>
            <a:r>
              <a:rPr sz="1200" spc="-5" dirty="0">
                <a:latin typeface="Times New Roman"/>
                <a:cs typeface="Times New Roman"/>
              </a:rPr>
              <a:t>delle ipotesi sul </a:t>
            </a:r>
            <a:r>
              <a:rPr sz="1200" dirty="0">
                <a:latin typeface="Times New Roman"/>
                <a:cs typeface="Times New Roman"/>
              </a:rPr>
              <a:t>mistero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destino ultimo </a:t>
            </a:r>
            <a:r>
              <a:rPr sz="1200" spc="-5" dirty="0">
                <a:latin typeface="Times New Roman"/>
                <a:cs typeface="Times New Roman"/>
              </a:rPr>
              <a:t>del Corpo della Finalità </a:t>
            </a:r>
            <a:r>
              <a:rPr sz="1200" dirty="0">
                <a:latin typeface="Times New Roman"/>
                <a:cs typeface="Times New Roman"/>
              </a:rPr>
              <a:t>del Paradiso. Ci sembra evidente </a:t>
            </a:r>
            <a:r>
              <a:rPr sz="1200" spc="-5" dirty="0">
                <a:latin typeface="Times New Roman"/>
                <a:cs typeface="Times New Roman"/>
              </a:rPr>
              <a:t>che gli attuali incarichi delle  creature evoluzionarie </a:t>
            </a:r>
            <a:r>
              <a:rPr sz="1200" dirty="0">
                <a:latin typeface="Times New Roman"/>
                <a:cs typeface="Times New Roman"/>
              </a:rPr>
              <a:t>perfezionate </a:t>
            </a:r>
            <a:r>
              <a:rPr sz="1200" spc="-5" dirty="0">
                <a:latin typeface="Times New Roman"/>
                <a:cs typeface="Times New Roman"/>
              </a:rPr>
              <a:t>partecipino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natura degli </a:t>
            </a:r>
            <a:r>
              <a:rPr sz="1200" dirty="0">
                <a:latin typeface="Times New Roman"/>
                <a:cs typeface="Times New Roman"/>
              </a:rPr>
              <a:t>studi specializzati </a:t>
            </a:r>
            <a:r>
              <a:rPr sz="1200" spc="-5" dirty="0">
                <a:latin typeface="Times New Roman"/>
                <a:cs typeface="Times New Roman"/>
              </a:rPr>
              <a:t>sulla comprensione universale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62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623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98484" cy="4018279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9906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l’amministrazione superuniversale. </a:t>
            </a:r>
            <a:r>
              <a:rPr sz="1200" dirty="0">
                <a:latin typeface="Times New Roman"/>
                <a:cs typeface="Times New Roman"/>
              </a:rPr>
              <a:t>E tutti noi ci chiediamo: </a:t>
            </a:r>
            <a:r>
              <a:rPr sz="1200" spc="-5" dirty="0">
                <a:latin typeface="Times New Roman"/>
                <a:cs typeface="Times New Roman"/>
              </a:rPr>
              <a:t>“Perché gli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sono </a:t>
            </a:r>
            <a:r>
              <a:rPr sz="1200" dirty="0">
                <a:latin typeface="Times New Roman"/>
                <a:cs typeface="Times New Roman"/>
              </a:rPr>
              <a:t>tanto </a:t>
            </a:r>
            <a:r>
              <a:rPr sz="1200" spc="-5" dirty="0">
                <a:latin typeface="Times New Roman"/>
                <a:cs typeface="Times New Roman"/>
              </a:rPr>
              <a:t>interessati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preparare così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fondo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mortali  sopravviventi </a:t>
            </a:r>
            <a:r>
              <a:rPr sz="1200" dirty="0">
                <a:latin typeface="Times New Roman"/>
                <a:cs typeface="Times New Roman"/>
              </a:rPr>
              <a:t>nella </a:t>
            </a:r>
            <a:r>
              <a:rPr sz="1200" spc="-5" dirty="0">
                <a:latin typeface="Times New Roman"/>
                <a:cs typeface="Times New Roman"/>
              </a:rPr>
              <a:t>tecnica dell’amministrazione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universale?”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278130" indent="-202565">
              <a:lnSpc>
                <a:spcPct val="100000"/>
              </a:lnSpc>
              <a:buAutoNum type="arabicPeriod" startAt="4"/>
              <a:tabLst>
                <a:tab pos="278765" algn="l"/>
              </a:tabLst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I serafini</a:t>
            </a:r>
            <a:r>
              <a:rPr sz="1600" b="1" spc="-1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adottati</a:t>
            </a:r>
            <a:endParaRPr sz="1600">
              <a:latin typeface="Times New Roman"/>
              <a:cs typeface="Times New Roman"/>
            </a:endParaRPr>
          </a:p>
          <a:p>
            <a:pPr marL="76200" marR="310515">
              <a:lnSpc>
                <a:spcPct val="95600"/>
              </a:lnSpc>
              <a:spcBef>
                <a:spcPts val="138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(348.6) 31:4.1 </a:t>
            </a:r>
            <a:r>
              <a:rPr sz="1200" spc="-5" dirty="0">
                <a:latin typeface="Times New Roman"/>
                <a:cs typeface="Times New Roman"/>
              </a:rPr>
              <a:t>Molti dei fedeli guardiani serafici </a:t>
            </a:r>
            <a:r>
              <a:rPr sz="1200" dirty="0">
                <a:latin typeface="Times New Roman"/>
                <a:cs typeface="Times New Roman"/>
              </a:rPr>
              <a:t>dei mortali </a:t>
            </a:r>
            <a:r>
              <a:rPr sz="1200" spc="-5" dirty="0">
                <a:latin typeface="Times New Roman"/>
                <a:cs typeface="Times New Roman"/>
              </a:rPr>
              <a:t>hanno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permesso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percorrere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carriera ascendente con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pupilli  umani, e molti di questi </a:t>
            </a:r>
            <a:r>
              <a:rPr sz="1200" spc="-5" dirty="0">
                <a:latin typeface="Times New Roman"/>
                <a:cs typeface="Times New Roman"/>
              </a:rPr>
              <a:t>angeli guardiani, </a:t>
            </a:r>
            <a:r>
              <a:rPr sz="1200" dirty="0">
                <a:latin typeface="Times New Roman"/>
                <a:cs typeface="Times New Roman"/>
              </a:rPr>
              <a:t>dopo essersi </a:t>
            </a:r>
            <a:r>
              <a:rPr sz="1200" spc="-5" dirty="0">
                <a:latin typeface="Times New Roman"/>
                <a:cs typeface="Times New Roman"/>
              </a:rPr>
              <a:t>fusi </a:t>
            </a:r>
            <a:r>
              <a:rPr sz="1200" dirty="0">
                <a:latin typeface="Times New Roman"/>
                <a:cs typeface="Times New Roman"/>
              </a:rPr>
              <a:t>con il </a:t>
            </a:r>
            <a:r>
              <a:rPr sz="1200" spc="-5" dirty="0">
                <a:latin typeface="Times New Roman"/>
                <a:cs typeface="Times New Roman"/>
              </a:rPr>
              <a:t>Padre, si </a:t>
            </a:r>
            <a:r>
              <a:rPr sz="1200" dirty="0">
                <a:latin typeface="Times New Roman"/>
                <a:cs typeface="Times New Roman"/>
              </a:rPr>
              <a:t>uniscono </a:t>
            </a:r>
            <a:r>
              <a:rPr sz="1200" spc="-5" dirty="0">
                <a:latin typeface="Times New Roman"/>
                <a:cs typeface="Times New Roman"/>
              </a:rPr>
              <a:t>ai loro soggetti </a:t>
            </a:r>
            <a:r>
              <a:rPr sz="1200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prestare </a:t>
            </a:r>
            <a:r>
              <a:rPr sz="1200" dirty="0">
                <a:latin typeface="Times New Roman"/>
                <a:cs typeface="Times New Roman"/>
              </a:rPr>
              <a:t>il giuramento di  </a:t>
            </a:r>
            <a:r>
              <a:rPr sz="1200" spc="-5" dirty="0">
                <a:latin typeface="Times New Roman"/>
                <a:cs typeface="Times New Roman"/>
              </a:rPr>
              <a:t>finalitari dell’eternità ed accettare </a:t>
            </a:r>
            <a:r>
              <a:rPr sz="1200" dirty="0">
                <a:latin typeface="Times New Roman"/>
                <a:cs typeface="Times New Roman"/>
              </a:rPr>
              <a:t>per sempre il </a:t>
            </a:r>
            <a:r>
              <a:rPr sz="1200" spc="-5" dirty="0">
                <a:latin typeface="Times New Roman"/>
                <a:cs typeface="Times New Roman"/>
              </a:rPr>
              <a:t>destino dei loro associati </a:t>
            </a:r>
            <a:r>
              <a:rPr sz="1200" dirty="0">
                <a:latin typeface="Times New Roman"/>
                <a:cs typeface="Times New Roman"/>
              </a:rPr>
              <a:t>mortali. </a:t>
            </a:r>
            <a:r>
              <a:rPr sz="1200" spc="-5" dirty="0">
                <a:latin typeface="Times New Roman"/>
                <a:cs typeface="Times New Roman"/>
              </a:rPr>
              <a:t>Gli angeli che passano per l’esperienza  ascendente degli esseri mortali </a:t>
            </a:r>
            <a:r>
              <a:rPr sz="1200" dirty="0">
                <a:latin typeface="Times New Roman"/>
                <a:cs typeface="Times New Roman"/>
              </a:rPr>
              <a:t>possono condividere il </a:t>
            </a:r>
            <a:r>
              <a:rPr sz="1200" spc="-5" dirty="0">
                <a:latin typeface="Times New Roman"/>
                <a:cs typeface="Times New Roman"/>
              </a:rPr>
              <a:t>destino della natura </a:t>
            </a:r>
            <a:r>
              <a:rPr sz="1200" dirty="0">
                <a:latin typeface="Times New Roman"/>
                <a:cs typeface="Times New Roman"/>
              </a:rPr>
              <a:t>umana; </a:t>
            </a:r>
            <a:r>
              <a:rPr sz="1200" spc="-5" dirty="0">
                <a:latin typeface="Times New Roman"/>
                <a:cs typeface="Times New Roman"/>
              </a:rPr>
              <a:t>possono egualmente essere arruolati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per</a:t>
            </a:r>
            <a:endParaRPr sz="1200">
              <a:latin typeface="Times New Roman"/>
              <a:cs typeface="Times New Roman"/>
            </a:endParaRPr>
          </a:p>
          <a:p>
            <a:pPr marL="76200" marR="252729">
              <a:lnSpc>
                <a:spcPts val="1380"/>
              </a:lnSpc>
              <a:spcBef>
                <a:spcPts val="35"/>
              </a:spcBef>
            </a:pPr>
            <a:r>
              <a:rPr sz="1200" spc="-5" dirty="0">
                <a:latin typeface="Times New Roman"/>
                <a:cs typeface="Times New Roman"/>
              </a:rPr>
              <a:t>l’eternità </a:t>
            </a:r>
            <a:r>
              <a:rPr sz="1200" dirty="0">
                <a:latin typeface="Times New Roman"/>
                <a:cs typeface="Times New Roman"/>
              </a:rPr>
              <a:t>in questo Corpo </a:t>
            </a:r>
            <a:r>
              <a:rPr sz="1200" spc="-5" dirty="0">
                <a:latin typeface="Times New Roman"/>
                <a:cs typeface="Times New Roman"/>
              </a:rPr>
              <a:t>della Finalità. Un gran numero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serafini </a:t>
            </a:r>
            <a:r>
              <a:rPr sz="1200" dirty="0">
                <a:latin typeface="Times New Roman"/>
                <a:cs typeface="Times New Roman"/>
              </a:rPr>
              <a:t>adottati e </a:t>
            </a:r>
            <a:r>
              <a:rPr sz="1200" spc="-5" dirty="0">
                <a:latin typeface="Times New Roman"/>
                <a:cs typeface="Times New Roman"/>
              </a:rPr>
              <a:t>glorificati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assegnato </a:t>
            </a:r>
            <a:r>
              <a:rPr sz="1200" dirty="0">
                <a:latin typeface="Times New Roman"/>
                <a:cs typeface="Times New Roman"/>
              </a:rPr>
              <a:t>ai </a:t>
            </a:r>
            <a:r>
              <a:rPr sz="1200" spc="-5" dirty="0">
                <a:latin typeface="Times New Roman"/>
                <a:cs typeface="Times New Roman"/>
              </a:rPr>
              <a:t>vari corpi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finalitari </a:t>
            </a:r>
            <a:r>
              <a:rPr sz="1200" dirty="0">
                <a:latin typeface="Times New Roman"/>
                <a:cs typeface="Times New Roman"/>
              </a:rPr>
              <a:t>non  </a:t>
            </a:r>
            <a:r>
              <a:rPr sz="1200" spc="-5" dirty="0">
                <a:latin typeface="Times New Roman"/>
                <a:cs typeface="Times New Roman"/>
              </a:rPr>
              <a:t>mortali.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5"/>
              </a:spcBef>
            </a:pPr>
            <a:endParaRPr sz="1100">
              <a:latin typeface="Times New Roman"/>
              <a:cs typeface="Times New Roman"/>
            </a:endParaRPr>
          </a:p>
          <a:p>
            <a:pPr marL="278130" indent="-202565">
              <a:lnSpc>
                <a:spcPct val="100000"/>
              </a:lnSpc>
              <a:buAutoNum type="arabicPeriod" startAt="5"/>
              <a:tabLst>
                <a:tab pos="278765" algn="l"/>
              </a:tabLst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I Figli Materiali</a:t>
            </a:r>
            <a:r>
              <a:rPr sz="1600" b="1" spc="-10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glorificati</a:t>
            </a:r>
            <a:endParaRPr sz="1600">
              <a:latin typeface="Times New Roman"/>
              <a:cs typeface="Times New Roman"/>
            </a:endParaRPr>
          </a:p>
          <a:p>
            <a:pPr marL="76200" marR="55880">
              <a:lnSpc>
                <a:spcPts val="1380"/>
              </a:lnSpc>
              <a:spcBef>
                <a:spcPts val="141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(349.1) 31:5.1 </a:t>
            </a:r>
            <a:r>
              <a:rPr sz="1200" spc="-5" dirty="0">
                <a:latin typeface="Times New Roman"/>
                <a:cs typeface="Times New Roman"/>
              </a:rPr>
              <a:t>Negli Universi del tempo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dello </a:t>
            </a:r>
            <a:r>
              <a:rPr sz="1200" dirty="0">
                <a:latin typeface="Times New Roman"/>
                <a:cs typeface="Times New Roman"/>
              </a:rPr>
              <a:t>spazio </a:t>
            </a:r>
            <a:r>
              <a:rPr sz="1200" spc="-5" dirty="0">
                <a:latin typeface="Times New Roman"/>
                <a:cs typeface="Times New Roman"/>
              </a:rPr>
              <a:t>esiste </a:t>
            </a:r>
            <a:r>
              <a:rPr sz="1200" dirty="0">
                <a:latin typeface="Times New Roman"/>
                <a:cs typeface="Times New Roman"/>
              </a:rPr>
              <a:t>una misura in virtù </a:t>
            </a:r>
            <a:r>
              <a:rPr sz="1200" spc="-5" dirty="0">
                <a:latin typeface="Times New Roman"/>
                <a:cs typeface="Times New Roman"/>
              </a:rPr>
              <a:t>della quale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cittadini adamici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sistemi </a:t>
            </a:r>
            <a:r>
              <a:rPr sz="1200" dirty="0">
                <a:latin typeface="Times New Roman"/>
                <a:cs typeface="Times New Roman"/>
              </a:rPr>
              <a:t>locali, </a:t>
            </a:r>
            <a:r>
              <a:rPr sz="1200" spc="-5" dirty="0">
                <a:latin typeface="Times New Roman"/>
                <a:cs typeface="Times New Roman"/>
              </a:rPr>
              <a:t>quando  </a:t>
            </a:r>
            <a:r>
              <a:rPr sz="1200" dirty="0">
                <a:latin typeface="Times New Roman"/>
                <a:cs typeface="Times New Roman"/>
              </a:rPr>
              <a:t>il loro </a:t>
            </a:r>
            <a:r>
              <a:rPr sz="1200" spc="-5" dirty="0">
                <a:latin typeface="Times New Roman"/>
                <a:cs typeface="Times New Roman"/>
              </a:rPr>
              <a:t>incarico planetario </a:t>
            </a:r>
            <a:r>
              <a:rPr sz="1200" dirty="0">
                <a:latin typeface="Times New Roman"/>
                <a:cs typeface="Times New Roman"/>
              </a:rPr>
              <a:t>è a </a:t>
            </a:r>
            <a:r>
              <a:rPr sz="1200" spc="-5" dirty="0">
                <a:latin typeface="Times New Roman"/>
                <a:cs typeface="Times New Roman"/>
              </a:rPr>
              <a:t>lungo </a:t>
            </a:r>
            <a:r>
              <a:rPr sz="1200" dirty="0">
                <a:latin typeface="Times New Roman"/>
                <a:cs typeface="Times New Roman"/>
              </a:rPr>
              <a:t>differito, possano </a:t>
            </a:r>
            <a:r>
              <a:rPr sz="1200" spc="-5" dirty="0">
                <a:latin typeface="Times New Roman"/>
                <a:cs typeface="Times New Roman"/>
              </a:rPr>
              <a:t>inoltrare </a:t>
            </a:r>
            <a:r>
              <a:rPr sz="1200" dirty="0">
                <a:latin typeface="Times New Roman"/>
                <a:cs typeface="Times New Roman"/>
              </a:rPr>
              <a:t>domanda per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sciolti </a:t>
            </a:r>
            <a:r>
              <a:rPr sz="1200" spc="-5" dirty="0">
                <a:latin typeface="Times New Roman"/>
                <a:cs typeface="Times New Roman"/>
              </a:rPr>
              <a:t>dallo status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cittadinanza </a:t>
            </a:r>
            <a:r>
              <a:rPr sz="1200" dirty="0">
                <a:latin typeface="Times New Roman"/>
                <a:cs typeface="Times New Roman"/>
              </a:rPr>
              <a:t>permanente;  </a:t>
            </a:r>
            <a:r>
              <a:rPr sz="1200" spc="-5" dirty="0">
                <a:latin typeface="Times New Roman"/>
                <a:cs typeface="Times New Roman"/>
              </a:rPr>
              <a:t>se questa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accettata, essi si </a:t>
            </a:r>
            <a:r>
              <a:rPr sz="1200" dirty="0">
                <a:latin typeface="Times New Roman"/>
                <a:cs typeface="Times New Roman"/>
              </a:rPr>
              <a:t>uniscono </a:t>
            </a:r>
            <a:r>
              <a:rPr sz="1200" spc="-5" dirty="0">
                <a:latin typeface="Times New Roman"/>
                <a:cs typeface="Times New Roman"/>
              </a:rPr>
              <a:t>ai pellegrini ascendenti sulle capitali </a:t>
            </a:r>
            <a:r>
              <a:rPr sz="1200" dirty="0">
                <a:latin typeface="Times New Roman"/>
                <a:cs typeface="Times New Roman"/>
              </a:rPr>
              <a:t>d’Universo e </a:t>
            </a:r>
            <a:r>
              <a:rPr sz="1200" spc="5" dirty="0">
                <a:latin typeface="Times New Roman"/>
                <a:cs typeface="Times New Roman"/>
              </a:rPr>
              <a:t>da </a:t>
            </a:r>
            <a:r>
              <a:rPr sz="1200" dirty="0">
                <a:latin typeface="Times New Roman"/>
                <a:cs typeface="Times New Roman"/>
              </a:rPr>
              <a:t>là procedono </a:t>
            </a:r>
            <a:r>
              <a:rPr sz="1200" spc="-5" dirty="0">
                <a:latin typeface="Times New Roman"/>
                <a:cs typeface="Times New Roman"/>
              </a:rPr>
              <a:t>verso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Paradiso </a:t>
            </a:r>
            <a:r>
              <a:rPr sz="1200" dirty="0">
                <a:latin typeface="Times New Roman"/>
                <a:cs typeface="Times New Roman"/>
              </a:rPr>
              <a:t>ed il  </a:t>
            </a:r>
            <a:r>
              <a:rPr sz="1200" spc="-5" dirty="0">
                <a:latin typeface="Times New Roman"/>
                <a:cs typeface="Times New Roman"/>
              </a:rPr>
              <a:t>Corpo della Finalità.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584200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(349.2) 31:5.2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mondo evoluzionario avanzato giunge alle </a:t>
            </a:r>
            <a:r>
              <a:rPr sz="1200" dirty="0">
                <a:latin typeface="Times New Roman"/>
                <a:cs typeface="Times New Roman"/>
              </a:rPr>
              <a:t>ultime epoche </a:t>
            </a:r>
            <a:r>
              <a:rPr sz="1200" spc="-5" dirty="0">
                <a:latin typeface="Times New Roman"/>
                <a:cs typeface="Times New Roman"/>
              </a:rPr>
              <a:t>dell’era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luce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vita,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suoi Figli Materiali,  l’Adamo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l’Eva </a:t>
            </a:r>
            <a:r>
              <a:rPr sz="1200" dirty="0">
                <a:latin typeface="Times New Roman"/>
                <a:cs typeface="Times New Roman"/>
              </a:rPr>
              <a:t>Planetari, </a:t>
            </a:r>
            <a:r>
              <a:rPr sz="1200" spc="-5" dirty="0">
                <a:latin typeface="Times New Roman"/>
                <a:cs typeface="Times New Roman"/>
              </a:rPr>
              <a:t>possono scegliere </a:t>
            </a:r>
            <a:r>
              <a:rPr sz="1200" dirty="0">
                <a:latin typeface="Times New Roman"/>
                <a:cs typeface="Times New Roman"/>
              </a:rPr>
              <a:t>di divenire umani, di ricevere degli </a:t>
            </a:r>
            <a:r>
              <a:rPr sz="1200" spc="-5" dirty="0">
                <a:latin typeface="Times New Roman"/>
                <a:cs typeface="Times New Roman"/>
              </a:rPr>
              <a:t>Aggiustatori </a:t>
            </a:r>
            <a:r>
              <a:rPr sz="1200" dirty="0">
                <a:latin typeface="Times New Roman"/>
                <a:cs typeface="Times New Roman"/>
              </a:rPr>
              <a:t>e d’imbarcarsi </a:t>
            </a:r>
            <a:r>
              <a:rPr sz="1200" spc="-5" dirty="0">
                <a:latin typeface="Times New Roman"/>
                <a:cs typeface="Times New Roman"/>
              </a:rPr>
              <a:t>sulla rotta  evoluzionaria dell’ascensione universale che </a:t>
            </a:r>
            <a:r>
              <a:rPr sz="1200" dirty="0">
                <a:latin typeface="Times New Roman"/>
                <a:cs typeface="Times New Roman"/>
              </a:rPr>
              <a:t>conduce </a:t>
            </a:r>
            <a:r>
              <a:rPr sz="1200" spc="-5" dirty="0">
                <a:latin typeface="Times New Roman"/>
                <a:cs typeface="Times New Roman"/>
              </a:rPr>
              <a:t>al Corpo dei Finalitari Mortali. Alcuni </a:t>
            </a:r>
            <a:r>
              <a:rPr sz="1200" dirty="0">
                <a:latin typeface="Times New Roman"/>
                <a:cs typeface="Times New Roman"/>
              </a:rPr>
              <a:t>di questi </a:t>
            </a:r>
            <a:r>
              <a:rPr sz="1200" spc="-5" dirty="0">
                <a:latin typeface="Times New Roman"/>
                <a:cs typeface="Times New Roman"/>
              </a:rPr>
              <a:t>Figli Materiali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hanno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62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624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99755" cy="37820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22225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parzialmente sbagliato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tecnicamente fallito nella </a:t>
            </a:r>
            <a:r>
              <a:rPr sz="1200" dirty="0">
                <a:latin typeface="Times New Roman"/>
                <a:cs typeface="Times New Roman"/>
              </a:rPr>
              <a:t>loro missione di </a:t>
            </a:r>
            <a:r>
              <a:rPr sz="1200" spc="-5" dirty="0">
                <a:latin typeface="Times New Roman"/>
                <a:cs typeface="Times New Roman"/>
              </a:rPr>
              <a:t>acceleratori </a:t>
            </a:r>
            <a:r>
              <a:rPr sz="1200" dirty="0">
                <a:latin typeface="Times New Roman"/>
                <a:cs typeface="Times New Roman"/>
              </a:rPr>
              <a:t>biologici, </a:t>
            </a:r>
            <a:r>
              <a:rPr sz="1200" spc="-5" dirty="0">
                <a:latin typeface="Times New Roman"/>
                <a:cs typeface="Times New Roman"/>
              </a:rPr>
              <a:t>come nel </a:t>
            </a:r>
            <a:r>
              <a:rPr sz="1200" dirty="0">
                <a:latin typeface="Times New Roman"/>
                <a:cs typeface="Times New Roman"/>
              </a:rPr>
              <a:t>caso di </a:t>
            </a:r>
            <a:r>
              <a:rPr sz="1200" spc="-5" dirty="0">
                <a:latin typeface="Times New Roman"/>
                <a:cs typeface="Times New Roman"/>
              </a:rPr>
              <a:t>Adamo su Urantia; ed  allora </a:t>
            </a:r>
            <a:r>
              <a:rPr sz="1200" dirty="0">
                <a:latin typeface="Times New Roman"/>
                <a:cs typeface="Times New Roman"/>
              </a:rPr>
              <a:t>sono obbligati a </a:t>
            </a:r>
            <a:r>
              <a:rPr sz="1200" spc="-5" dirty="0">
                <a:latin typeface="Times New Roman"/>
                <a:cs typeface="Times New Roman"/>
              </a:rPr>
              <a:t>seguire </a:t>
            </a:r>
            <a:r>
              <a:rPr sz="1200" dirty="0">
                <a:latin typeface="Times New Roman"/>
                <a:cs typeface="Times New Roman"/>
              </a:rPr>
              <a:t>il corso </a:t>
            </a:r>
            <a:r>
              <a:rPr sz="1200" spc="-5" dirty="0">
                <a:latin typeface="Times New Roman"/>
                <a:cs typeface="Times New Roman"/>
              </a:rPr>
              <a:t>naturale degli abitanti del regno,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ricevere degli Aggiustatori,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passare per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5" dirty="0">
                <a:latin typeface="Times New Roman"/>
                <a:cs typeface="Times New Roman"/>
              </a:rPr>
              <a:t>morte </a:t>
            </a:r>
            <a:r>
              <a:rPr sz="1200" dirty="0">
                <a:latin typeface="Times New Roman"/>
                <a:cs typeface="Times New Roman"/>
              </a:rPr>
              <a:t>e a  </a:t>
            </a:r>
            <a:r>
              <a:rPr sz="1200" spc="-5" dirty="0">
                <a:latin typeface="Times New Roman"/>
                <a:cs typeface="Times New Roman"/>
              </a:rPr>
              <a:t>progredire </a:t>
            </a:r>
            <a:r>
              <a:rPr sz="1200" dirty="0">
                <a:latin typeface="Times New Roman"/>
                <a:cs typeface="Times New Roman"/>
              </a:rPr>
              <a:t>per mezzo </a:t>
            </a:r>
            <a:r>
              <a:rPr sz="1200" spc="-5" dirty="0">
                <a:latin typeface="Times New Roman"/>
                <a:cs typeface="Times New Roman"/>
              </a:rPr>
              <a:t>della fede attraverso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regime ascendente </a:t>
            </a:r>
            <a:r>
              <a:rPr sz="1200" dirty="0">
                <a:latin typeface="Times New Roman"/>
                <a:cs typeface="Times New Roman"/>
              </a:rPr>
              <a:t>onde raggiungere </a:t>
            </a:r>
            <a:r>
              <a:rPr sz="1200" spc="-5" dirty="0">
                <a:latin typeface="Times New Roman"/>
                <a:cs typeface="Times New Roman"/>
              </a:rPr>
              <a:t>successivamente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Paradiso </a:t>
            </a:r>
            <a:r>
              <a:rPr sz="1200" dirty="0">
                <a:latin typeface="Times New Roman"/>
                <a:cs typeface="Times New Roman"/>
              </a:rPr>
              <a:t>ed il </a:t>
            </a:r>
            <a:r>
              <a:rPr sz="1200" spc="-5" dirty="0">
                <a:latin typeface="Times New Roman"/>
                <a:cs typeface="Times New Roman"/>
              </a:rPr>
              <a:t>Corpo della  Finalità.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685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(349.3) 31:5.3 </a:t>
            </a:r>
            <a:r>
              <a:rPr sz="1200" spc="-5" dirty="0">
                <a:latin typeface="Times New Roman"/>
                <a:cs typeface="Times New Roman"/>
              </a:rPr>
              <a:t>Questi Figli Materiali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si trovano </a:t>
            </a:r>
            <a:r>
              <a:rPr sz="1200" dirty="0">
                <a:latin typeface="Times New Roman"/>
                <a:cs typeface="Times New Roman"/>
              </a:rPr>
              <a:t>in molte </a:t>
            </a:r>
            <a:r>
              <a:rPr sz="1200" spc="-5" dirty="0">
                <a:latin typeface="Times New Roman"/>
                <a:cs typeface="Times New Roman"/>
              </a:rPr>
              <a:t>compagnie </a:t>
            </a:r>
            <a:r>
              <a:rPr sz="1200" dirty="0">
                <a:latin typeface="Times New Roman"/>
                <a:cs typeface="Times New Roman"/>
              </a:rPr>
              <a:t>di finalitari.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loro presenza </a:t>
            </a:r>
            <a:r>
              <a:rPr sz="1200" spc="-5" dirty="0">
                <a:latin typeface="Times New Roman"/>
                <a:cs typeface="Times New Roman"/>
              </a:rPr>
              <a:t>aggiunge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grande </a:t>
            </a:r>
            <a:r>
              <a:rPr sz="1200" dirty="0">
                <a:latin typeface="Times New Roman"/>
                <a:cs typeface="Times New Roman"/>
              </a:rPr>
              <a:t>potenziale  </a:t>
            </a:r>
            <a:r>
              <a:rPr sz="1200" spc="-5" dirty="0">
                <a:latin typeface="Times New Roman"/>
                <a:cs typeface="Times New Roman"/>
              </a:rPr>
              <a:t>alle </a:t>
            </a:r>
            <a:r>
              <a:rPr sz="1200" dirty="0">
                <a:latin typeface="Times New Roman"/>
                <a:cs typeface="Times New Roman"/>
              </a:rPr>
              <a:t>possibilità di </a:t>
            </a:r>
            <a:r>
              <a:rPr sz="1200" spc="-5" dirty="0">
                <a:latin typeface="Times New Roman"/>
                <a:cs typeface="Times New Roman"/>
              </a:rPr>
              <a:t>servizio elevato </a:t>
            </a:r>
            <a:r>
              <a:rPr sz="1200" dirty="0">
                <a:latin typeface="Times New Roman"/>
                <a:cs typeface="Times New Roman"/>
              </a:rPr>
              <a:t>per un tale </a:t>
            </a:r>
            <a:r>
              <a:rPr sz="1200" spc="-5" dirty="0">
                <a:latin typeface="Times New Roman"/>
                <a:cs typeface="Times New Roman"/>
              </a:rPr>
              <a:t>gruppo, ed essi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invariabilmente scelti </a:t>
            </a:r>
            <a:r>
              <a:rPr sz="1200" dirty="0">
                <a:latin typeface="Times New Roman"/>
                <a:cs typeface="Times New Roman"/>
              </a:rPr>
              <a:t>come suoi </a:t>
            </a:r>
            <a:r>
              <a:rPr sz="1200" spc="-5" dirty="0">
                <a:latin typeface="Times New Roman"/>
                <a:cs typeface="Times New Roman"/>
              </a:rPr>
              <a:t>leader. Se entrambi </a:t>
            </a:r>
            <a:r>
              <a:rPr sz="1200" dirty="0">
                <a:latin typeface="Times New Roman"/>
                <a:cs typeface="Times New Roman"/>
              </a:rPr>
              <a:t>i membri  </a:t>
            </a:r>
            <a:r>
              <a:rPr sz="1200" spc="-5" dirty="0">
                <a:latin typeface="Times New Roman"/>
                <a:cs typeface="Times New Roman"/>
              </a:rPr>
              <a:t>della coppia edenica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assegnati allo stesso </a:t>
            </a:r>
            <a:r>
              <a:rPr sz="1200" dirty="0">
                <a:latin typeface="Times New Roman"/>
                <a:cs typeface="Times New Roman"/>
              </a:rPr>
              <a:t>gruppo, di solito è </a:t>
            </a:r>
            <a:r>
              <a:rPr sz="1200" spc="-5" dirty="0">
                <a:latin typeface="Times New Roman"/>
                <a:cs typeface="Times New Roman"/>
              </a:rPr>
              <a:t>permesso loro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agire congiuntamente come </a:t>
            </a:r>
            <a:r>
              <a:rPr sz="1200" dirty="0">
                <a:latin typeface="Times New Roman"/>
                <a:cs typeface="Times New Roman"/>
              </a:rPr>
              <a:t>una sola personalità.  </a:t>
            </a:r>
            <a:r>
              <a:rPr sz="1200" spc="-5" dirty="0">
                <a:latin typeface="Times New Roman"/>
                <a:cs typeface="Times New Roman"/>
              </a:rPr>
              <a:t>Queste coppie ascendenti riescono </a:t>
            </a:r>
            <a:r>
              <a:rPr sz="1200" dirty="0">
                <a:latin typeface="Times New Roman"/>
                <a:cs typeface="Times New Roman"/>
              </a:rPr>
              <a:t>molto </a:t>
            </a:r>
            <a:r>
              <a:rPr sz="1200" spc="-5" dirty="0">
                <a:latin typeface="Times New Roman"/>
                <a:cs typeface="Times New Roman"/>
              </a:rPr>
              <a:t>meglio </a:t>
            </a:r>
            <a:r>
              <a:rPr sz="1200" dirty="0">
                <a:latin typeface="Times New Roman"/>
                <a:cs typeface="Times New Roman"/>
              </a:rPr>
              <a:t>dei mortali </a:t>
            </a:r>
            <a:r>
              <a:rPr sz="1200" spc="-5" dirty="0">
                <a:latin typeface="Times New Roman"/>
                <a:cs typeface="Times New Roman"/>
              </a:rPr>
              <a:t>ascendenti nell’avventura della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trinitizzazione.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6. Le creature intermedie</a:t>
            </a:r>
            <a:r>
              <a:rPr sz="1600" b="1" spc="-10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glorificate</a:t>
            </a:r>
            <a:endParaRPr sz="1600">
              <a:latin typeface="Times New Roman"/>
              <a:cs typeface="Times New Roman"/>
            </a:endParaRPr>
          </a:p>
          <a:p>
            <a:pPr marL="76200" marR="328295">
              <a:lnSpc>
                <a:spcPts val="1380"/>
              </a:lnSpc>
              <a:spcBef>
                <a:spcPts val="141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(349.4) 31:6.1 </a:t>
            </a:r>
            <a:r>
              <a:rPr sz="1200" spc="-5" dirty="0">
                <a:latin typeface="Times New Roman"/>
                <a:cs typeface="Times New Roman"/>
              </a:rPr>
              <a:t>Su </a:t>
            </a:r>
            <a:r>
              <a:rPr sz="1200" dirty="0">
                <a:latin typeface="Times New Roman"/>
                <a:cs typeface="Times New Roman"/>
              </a:rPr>
              <a:t>molti </a:t>
            </a:r>
            <a:r>
              <a:rPr sz="1200" spc="-5" dirty="0">
                <a:latin typeface="Times New Roman"/>
                <a:cs typeface="Times New Roman"/>
              </a:rPr>
              <a:t>pianeti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creature intermedie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generate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gran </a:t>
            </a:r>
            <a:r>
              <a:rPr sz="1200" dirty="0">
                <a:latin typeface="Times New Roman"/>
                <a:cs typeface="Times New Roman"/>
              </a:rPr>
              <a:t>numero, ma raramente </a:t>
            </a:r>
            <a:r>
              <a:rPr sz="1200" spc="-5" dirty="0">
                <a:latin typeface="Times New Roman"/>
                <a:cs typeface="Times New Roman"/>
              </a:rPr>
              <a:t>rimangono sul </a:t>
            </a:r>
            <a:r>
              <a:rPr sz="1200" dirty="0">
                <a:latin typeface="Times New Roman"/>
                <a:cs typeface="Times New Roman"/>
              </a:rPr>
              <a:t>loro mondo natale  dopo </a:t>
            </a:r>
            <a:r>
              <a:rPr sz="1200" spc="-5" dirty="0">
                <a:latin typeface="Times New Roman"/>
                <a:cs typeface="Times New Roman"/>
              </a:rPr>
              <a:t>che si </a:t>
            </a:r>
            <a:r>
              <a:rPr sz="1200" dirty="0">
                <a:latin typeface="Times New Roman"/>
                <a:cs typeface="Times New Roman"/>
              </a:rPr>
              <a:t>è stabilizzato in </a:t>
            </a:r>
            <a:r>
              <a:rPr sz="1200" spc="-5" dirty="0">
                <a:latin typeface="Times New Roman"/>
                <a:cs typeface="Times New Roman"/>
              </a:rPr>
              <a:t>luce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vita. Allora, </a:t>
            </a:r>
            <a:r>
              <a:rPr sz="1200" dirty="0">
                <a:latin typeface="Times New Roman"/>
                <a:cs typeface="Times New Roman"/>
              </a:rPr>
              <a:t>o subito dopo, sono sciolte </a:t>
            </a:r>
            <a:r>
              <a:rPr sz="1200" spc="-5" dirty="0">
                <a:latin typeface="Times New Roman"/>
                <a:cs typeface="Times New Roman"/>
              </a:rPr>
              <a:t>dallo status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cittadinanza permanente ed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iniziano</a:t>
            </a:r>
            <a:endParaRPr sz="1200">
              <a:latin typeface="Times New Roman"/>
              <a:cs typeface="Times New Roman"/>
            </a:endParaRPr>
          </a:p>
          <a:p>
            <a:pPr marL="76200" marR="208915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l’ascensione al Paradiso passando per </a:t>
            </a:r>
            <a:r>
              <a:rPr sz="1200" dirty="0">
                <a:latin typeface="Times New Roman"/>
                <a:cs typeface="Times New Roman"/>
              </a:rPr>
              <a:t>i mondi </a:t>
            </a:r>
            <a:r>
              <a:rPr sz="1200" spc="-5" dirty="0">
                <a:latin typeface="Times New Roman"/>
                <a:cs typeface="Times New Roman"/>
              </a:rPr>
              <a:t>morontiali,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Superuniverso ed Havona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compagnia dei mortali </a:t>
            </a:r>
            <a:r>
              <a:rPr sz="1200" dirty="0">
                <a:latin typeface="Times New Roman"/>
                <a:cs typeface="Times New Roman"/>
              </a:rPr>
              <a:t>del tempo e dello  spazio.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39687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(349.5) 31:6.2 </a:t>
            </a:r>
            <a:r>
              <a:rPr sz="1200" spc="-15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creature </a:t>
            </a:r>
            <a:r>
              <a:rPr sz="1200" dirty="0">
                <a:latin typeface="Times New Roman"/>
                <a:cs typeface="Times New Roman"/>
              </a:rPr>
              <a:t>intermedie </a:t>
            </a:r>
            <a:r>
              <a:rPr sz="1200" spc="-5" dirty="0">
                <a:latin typeface="Times New Roman"/>
                <a:cs typeface="Times New Roman"/>
              </a:rPr>
              <a:t>provenienti </a:t>
            </a:r>
            <a:r>
              <a:rPr sz="1200" dirty="0">
                <a:latin typeface="Times New Roman"/>
                <a:cs typeface="Times New Roman"/>
              </a:rPr>
              <a:t>dai </a:t>
            </a:r>
            <a:r>
              <a:rPr sz="1200" spc="-5" dirty="0">
                <a:latin typeface="Times New Roman"/>
                <a:cs typeface="Times New Roman"/>
              </a:rPr>
              <a:t>vari Universi </a:t>
            </a:r>
            <a:r>
              <a:rPr sz="1200" dirty="0">
                <a:latin typeface="Times New Roman"/>
                <a:cs typeface="Times New Roman"/>
              </a:rPr>
              <a:t>differiscono </a:t>
            </a:r>
            <a:r>
              <a:rPr sz="1200" spc="-5" dirty="0">
                <a:latin typeface="Times New Roman"/>
                <a:cs typeface="Times New Roman"/>
              </a:rPr>
              <a:t>grandemente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origine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natura, </a:t>
            </a:r>
            <a:r>
              <a:rPr sz="1200" dirty="0">
                <a:latin typeface="Times New Roman"/>
                <a:cs typeface="Times New Roman"/>
              </a:rPr>
              <a:t>ma sono tutte  </a:t>
            </a:r>
            <a:r>
              <a:rPr sz="1200" spc="-5" dirty="0">
                <a:latin typeface="Times New Roman"/>
                <a:cs typeface="Times New Roman"/>
              </a:rPr>
              <a:t>destinate all’uno </a:t>
            </a:r>
            <a:r>
              <a:rPr sz="1200" dirty="0">
                <a:latin typeface="Times New Roman"/>
                <a:cs typeface="Times New Roman"/>
              </a:rPr>
              <a:t>o all’altro </a:t>
            </a:r>
            <a:r>
              <a:rPr sz="1200" spc="-5" dirty="0">
                <a:latin typeface="Times New Roman"/>
                <a:cs typeface="Times New Roman"/>
              </a:rPr>
              <a:t>dei corpi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finalità del Paradiso. Gli intermedi secondari alla </a:t>
            </a:r>
            <a:r>
              <a:rPr sz="1200" dirty="0">
                <a:latin typeface="Times New Roman"/>
                <a:cs typeface="Times New Roman"/>
              </a:rPr>
              <a:t>fine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fondono tutti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spc="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loro  Aggiustatore </a:t>
            </a:r>
            <a:r>
              <a:rPr sz="1200" dirty="0">
                <a:latin typeface="Times New Roman"/>
                <a:cs typeface="Times New Roman"/>
              </a:rPr>
              <a:t>e sono arruolati nel </a:t>
            </a:r>
            <a:r>
              <a:rPr sz="1200" spc="-5" dirty="0">
                <a:latin typeface="Times New Roman"/>
                <a:cs typeface="Times New Roman"/>
              </a:rPr>
              <a:t>corpo dei </a:t>
            </a:r>
            <a:r>
              <a:rPr sz="1200" dirty="0">
                <a:latin typeface="Times New Roman"/>
                <a:cs typeface="Times New Roman"/>
              </a:rPr>
              <a:t>mortali. Molte </a:t>
            </a:r>
            <a:r>
              <a:rPr sz="1200" spc="-5" dirty="0">
                <a:latin typeface="Times New Roman"/>
                <a:cs typeface="Times New Roman"/>
              </a:rPr>
              <a:t>compagnie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finalitari </a:t>
            </a:r>
            <a:r>
              <a:rPr sz="1200" dirty="0">
                <a:latin typeface="Times New Roman"/>
                <a:cs typeface="Times New Roman"/>
              </a:rPr>
              <a:t>hanno uno di questi </a:t>
            </a:r>
            <a:r>
              <a:rPr sz="1200" spc="-5" dirty="0">
                <a:latin typeface="Times New Roman"/>
                <a:cs typeface="Times New Roman"/>
              </a:rPr>
              <a:t>esseri glorificati nel </a:t>
            </a:r>
            <a:r>
              <a:rPr sz="1200" dirty="0">
                <a:latin typeface="Times New Roman"/>
                <a:cs typeface="Times New Roman"/>
              </a:rPr>
              <a:t>loro  </a:t>
            </a:r>
            <a:r>
              <a:rPr sz="1200" spc="-5" dirty="0">
                <a:latin typeface="Times New Roman"/>
                <a:cs typeface="Times New Roman"/>
              </a:rPr>
              <a:t>gruppo.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62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625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4858"/>
            <a:ext cx="8187690" cy="3780154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76200">
              <a:lnSpc>
                <a:spcPct val="100000"/>
              </a:lnSpc>
              <a:spcBef>
                <a:spcPts val="95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7. </a:t>
            </a:r>
            <a:r>
              <a:rPr sz="1600" b="1" spc="-10" dirty="0">
                <a:solidFill>
                  <a:srgbClr val="1F487C"/>
                </a:solidFill>
                <a:latin typeface="Times New Roman"/>
                <a:cs typeface="Times New Roman"/>
              </a:rPr>
              <a:t>Gli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Evangeli di</a:t>
            </a:r>
            <a:r>
              <a:rPr sz="1600" b="1" spc="10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Luce</a:t>
            </a:r>
            <a:endParaRPr sz="1600">
              <a:latin typeface="Times New Roman"/>
              <a:cs typeface="Times New Roman"/>
            </a:endParaRPr>
          </a:p>
          <a:p>
            <a:pPr marL="76200" marR="238760">
              <a:lnSpc>
                <a:spcPts val="1380"/>
              </a:lnSpc>
              <a:spcBef>
                <a:spcPts val="141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(349.6) 31:7.1 </a:t>
            </a:r>
            <a:r>
              <a:rPr sz="1200" spc="-5" dirty="0">
                <a:latin typeface="Times New Roman"/>
                <a:cs typeface="Times New Roman"/>
              </a:rPr>
              <a:t>Nell’epoca </a:t>
            </a:r>
            <a:r>
              <a:rPr sz="1200" dirty="0">
                <a:latin typeface="Times New Roman"/>
                <a:cs typeface="Times New Roman"/>
              </a:rPr>
              <a:t>attuale, </a:t>
            </a:r>
            <a:r>
              <a:rPr sz="1200" spc="-5" dirty="0">
                <a:latin typeface="Times New Roman"/>
                <a:cs typeface="Times New Roman"/>
              </a:rPr>
              <a:t>ogni compagnia </a:t>
            </a:r>
            <a:r>
              <a:rPr sz="1200" dirty="0">
                <a:latin typeface="Times New Roman"/>
                <a:cs typeface="Times New Roman"/>
              </a:rPr>
              <a:t>di finalitari </a:t>
            </a:r>
            <a:r>
              <a:rPr sz="1200" spc="-5" dirty="0">
                <a:latin typeface="Times New Roman"/>
                <a:cs typeface="Times New Roman"/>
              </a:rPr>
              <a:t>conta come </a:t>
            </a:r>
            <a:r>
              <a:rPr sz="1200" dirty="0">
                <a:latin typeface="Times New Roman"/>
                <a:cs typeface="Times New Roman"/>
              </a:rPr>
              <a:t>membri </a:t>
            </a:r>
            <a:r>
              <a:rPr sz="1200" spc="-5" dirty="0">
                <a:latin typeface="Times New Roman"/>
                <a:cs typeface="Times New Roman"/>
              </a:rPr>
              <a:t>permanenti </a:t>
            </a:r>
            <a:r>
              <a:rPr sz="1200" dirty="0">
                <a:latin typeface="Times New Roman"/>
                <a:cs typeface="Times New Roman"/>
              </a:rPr>
              <a:t>999 personalità </a:t>
            </a:r>
            <a:r>
              <a:rPr sz="1200" spc="-5" dirty="0">
                <a:latin typeface="Times New Roman"/>
                <a:cs typeface="Times New Roman"/>
              </a:rPr>
              <a:t>che hanno </a:t>
            </a:r>
            <a:r>
              <a:rPr sz="1200" dirty="0">
                <a:latin typeface="Times New Roman"/>
                <a:cs typeface="Times New Roman"/>
              </a:rPr>
              <a:t>prestato  </a:t>
            </a:r>
            <a:r>
              <a:rPr sz="1200" spc="-5" dirty="0">
                <a:latin typeface="Times New Roman"/>
                <a:cs typeface="Times New Roman"/>
              </a:rPr>
              <a:t>giuramento.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posto </a:t>
            </a:r>
            <a:r>
              <a:rPr sz="1200" spc="-5" dirty="0">
                <a:latin typeface="Times New Roman"/>
                <a:cs typeface="Times New Roman"/>
              </a:rPr>
              <a:t>vacante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occupato </a:t>
            </a:r>
            <a:r>
              <a:rPr sz="1200" dirty="0">
                <a:latin typeface="Times New Roman"/>
                <a:cs typeface="Times New Roman"/>
              </a:rPr>
              <a:t>dal capo </a:t>
            </a:r>
            <a:r>
              <a:rPr sz="1200" spc="-5" dirty="0">
                <a:latin typeface="Times New Roman"/>
                <a:cs typeface="Times New Roman"/>
              </a:rPr>
              <a:t>degli Evàngeli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10" dirty="0">
                <a:latin typeface="Times New Roman"/>
                <a:cs typeface="Times New Roman"/>
              </a:rPr>
              <a:t>Luce </a:t>
            </a:r>
            <a:r>
              <a:rPr sz="1200" spc="-5" dirty="0">
                <a:latin typeface="Times New Roman"/>
                <a:cs typeface="Times New Roman"/>
              </a:rPr>
              <a:t>assegnato, incaricato </a:t>
            </a:r>
            <a:r>
              <a:rPr sz="1200" dirty="0">
                <a:latin typeface="Times New Roman"/>
                <a:cs typeface="Times New Roman"/>
              </a:rPr>
              <a:t>di una </a:t>
            </a:r>
            <a:r>
              <a:rPr sz="1200" spc="-5" dirty="0">
                <a:latin typeface="Times New Roman"/>
                <a:cs typeface="Times New Roman"/>
              </a:rPr>
              <a:t>singola missione. Ma </a:t>
            </a:r>
            <a:r>
              <a:rPr sz="1200" spc="5" dirty="0">
                <a:latin typeface="Times New Roman"/>
                <a:cs typeface="Times New Roman"/>
              </a:rPr>
              <a:t>questi  </a:t>
            </a:r>
            <a:r>
              <a:rPr sz="1200" spc="-5" dirty="0">
                <a:latin typeface="Times New Roman"/>
                <a:cs typeface="Times New Roman"/>
              </a:rPr>
              <a:t>esseri </a:t>
            </a:r>
            <a:r>
              <a:rPr sz="1200" dirty="0">
                <a:latin typeface="Times New Roman"/>
                <a:cs typeface="Times New Roman"/>
              </a:rPr>
              <a:t>sono soltanto </a:t>
            </a:r>
            <a:r>
              <a:rPr sz="1200" spc="-5" dirty="0">
                <a:latin typeface="Times New Roman"/>
                <a:cs typeface="Times New Roman"/>
              </a:rPr>
              <a:t>dei membri </a:t>
            </a:r>
            <a:r>
              <a:rPr sz="1200" dirty="0">
                <a:latin typeface="Times New Roman"/>
                <a:cs typeface="Times New Roman"/>
              </a:rPr>
              <a:t>provvisori </a:t>
            </a:r>
            <a:r>
              <a:rPr sz="1200" spc="-5" dirty="0">
                <a:latin typeface="Times New Roman"/>
                <a:cs typeface="Times New Roman"/>
              </a:rPr>
              <a:t>del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corpo.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255904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(349.7) 31:7.2 </a:t>
            </a:r>
            <a:r>
              <a:rPr sz="1200" spc="-5" dirty="0">
                <a:latin typeface="Times New Roman"/>
                <a:cs typeface="Times New Roman"/>
              </a:rPr>
              <a:t>Ogni </a:t>
            </a:r>
            <a:r>
              <a:rPr sz="1200" dirty="0">
                <a:latin typeface="Times New Roman"/>
                <a:cs typeface="Times New Roman"/>
              </a:rPr>
              <a:t>personalità </a:t>
            </a:r>
            <a:r>
              <a:rPr sz="1200" spc="-5" dirty="0">
                <a:latin typeface="Times New Roman"/>
                <a:cs typeface="Times New Roman"/>
              </a:rPr>
              <a:t>celeste assegnata al </a:t>
            </a:r>
            <a:r>
              <a:rPr sz="1200" dirty="0">
                <a:latin typeface="Times New Roman"/>
                <a:cs typeface="Times New Roman"/>
              </a:rPr>
              <a:t>servizio di un </a:t>
            </a:r>
            <a:r>
              <a:rPr sz="1200" spc="-5" dirty="0">
                <a:latin typeface="Times New Roman"/>
                <a:cs typeface="Times New Roman"/>
              </a:rPr>
              <a:t>corpo finalitario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denominata Evàngelo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10" dirty="0">
                <a:latin typeface="Times New Roman"/>
                <a:cs typeface="Times New Roman"/>
              </a:rPr>
              <a:t>Luce. </a:t>
            </a:r>
            <a:r>
              <a:rPr sz="1200" spc="-5" dirty="0">
                <a:latin typeface="Times New Roman"/>
                <a:cs typeface="Times New Roman"/>
              </a:rPr>
              <a:t>Questi esseri </a:t>
            </a:r>
            <a:r>
              <a:rPr sz="1200" dirty="0">
                <a:latin typeface="Times New Roman"/>
                <a:cs typeface="Times New Roman"/>
              </a:rPr>
              <a:t>non  </a:t>
            </a:r>
            <a:r>
              <a:rPr sz="1200" spc="-5" dirty="0">
                <a:latin typeface="Times New Roman"/>
                <a:cs typeface="Times New Roman"/>
              </a:rPr>
              <a:t>prestano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giuramento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finalitari, </a:t>
            </a:r>
            <a:r>
              <a:rPr sz="1200" dirty="0">
                <a:latin typeface="Times New Roman"/>
                <a:cs typeface="Times New Roman"/>
              </a:rPr>
              <a:t>e benché </a:t>
            </a:r>
            <a:r>
              <a:rPr sz="1200" spc="-5" dirty="0">
                <a:latin typeface="Times New Roman"/>
                <a:cs typeface="Times New Roman"/>
              </a:rPr>
              <a:t>siano sottomessi all’organizzazione del corpo </a:t>
            </a:r>
            <a:r>
              <a:rPr sz="1200" dirty="0">
                <a:latin typeface="Times New Roman"/>
                <a:cs typeface="Times New Roman"/>
              </a:rPr>
              <a:t>non hanno un </a:t>
            </a:r>
            <a:r>
              <a:rPr sz="1200" spc="-5" dirty="0">
                <a:latin typeface="Times New Roman"/>
                <a:cs typeface="Times New Roman"/>
              </a:rPr>
              <a:t>incarico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permanente.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15"/>
              </a:lnSpc>
            </a:pP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gruppo può </a:t>
            </a:r>
            <a:r>
              <a:rPr sz="1200" spc="-5" dirty="0">
                <a:latin typeface="Times New Roman"/>
                <a:cs typeface="Times New Roman"/>
              </a:rPr>
              <a:t>comprendere Messaggeri Solitari, supernafini, </a:t>
            </a:r>
            <a:r>
              <a:rPr sz="1200" dirty="0">
                <a:latin typeface="Times New Roman"/>
                <a:cs typeface="Times New Roman"/>
              </a:rPr>
              <a:t>seconafini, Cittadini del </a:t>
            </a:r>
            <a:r>
              <a:rPr sz="1200" spc="-5" dirty="0">
                <a:latin typeface="Times New Roman"/>
                <a:cs typeface="Times New Roman"/>
              </a:rPr>
              <a:t>Paradiso </a:t>
            </a:r>
            <a:r>
              <a:rPr sz="1200" dirty="0">
                <a:latin typeface="Times New Roman"/>
                <a:cs typeface="Times New Roman"/>
              </a:rPr>
              <a:t>o loro </a:t>
            </a:r>
            <a:r>
              <a:rPr sz="1200" spc="-5" dirty="0">
                <a:latin typeface="Times New Roman"/>
                <a:cs typeface="Times New Roman"/>
              </a:rPr>
              <a:t>discendenti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trinitizzati</a:t>
            </a:r>
            <a:endParaRPr sz="1200">
              <a:latin typeface="Times New Roman"/>
              <a:cs typeface="Times New Roman"/>
            </a:endParaRPr>
          </a:p>
          <a:p>
            <a:pPr marL="76200" marR="296545">
              <a:lnSpc>
                <a:spcPts val="1380"/>
              </a:lnSpc>
              <a:spcBef>
                <a:spcPts val="65"/>
              </a:spcBef>
            </a:pP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ogni </a:t>
            </a:r>
            <a:r>
              <a:rPr sz="1200" dirty="0">
                <a:latin typeface="Times New Roman"/>
                <a:cs typeface="Times New Roman"/>
              </a:rPr>
              <a:t>essere </a:t>
            </a:r>
            <a:r>
              <a:rPr sz="1200" spc="-5" dirty="0">
                <a:latin typeface="Times New Roman"/>
                <a:cs typeface="Times New Roman"/>
              </a:rPr>
              <a:t>necessario all’esecuzione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incarico finalitario transitorio. </a:t>
            </a:r>
            <a:r>
              <a:rPr sz="1200" dirty="0">
                <a:latin typeface="Times New Roman"/>
                <a:cs typeface="Times New Roman"/>
              </a:rPr>
              <a:t>Se il </a:t>
            </a:r>
            <a:r>
              <a:rPr sz="1200" spc="-5" dirty="0">
                <a:latin typeface="Times New Roman"/>
                <a:cs typeface="Times New Roman"/>
              </a:rPr>
              <a:t>corpo avrà </a:t>
            </a:r>
            <a:r>
              <a:rPr sz="1200" dirty="0">
                <a:latin typeface="Times New Roman"/>
                <a:cs typeface="Times New Roman"/>
              </a:rPr>
              <a:t>o meno </a:t>
            </a:r>
            <a:r>
              <a:rPr sz="1200" spc="-5" dirty="0">
                <a:latin typeface="Times New Roman"/>
                <a:cs typeface="Times New Roman"/>
              </a:rPr>
              <a:t>questi esseri assegnati alla  </a:t>
            </a:r>
            <a:r>
              <a:rPr sz="1200" dirty="0">
                <a:latin typeface="Times New Roman"/>
                <a:cs typeface="Times New Roman"/>
              </a:rPr>
              <a:t>missione </a:t>
            </a:r>
            <a:r>
              <a:rPr sz="1200" spc="-5" dirty="0">
                <a:latin typeface="Times New Roman"/>
                <a:cs typeface="Times New Roman"/>
              </a:rPr>
              <a:t>eterna </a:t>
            </a:r>
            <a:r>
              <a:rPr sz="1200" dirty="0">
                <a:latin typeface="Times New Roman"/>
                <a:cs typeface="Times New Roman"/>
              </a:rPr>
              <a:t>non lo sappiamo. Alla </a:t>
            </a:r>
            <a:r>
              <a:rPr sz="1200" spc="-5" dirty="0">
                <a:latin typeface="Times New Roman"/>
                <a:cs typeface="Times New Roman"/>
              </a:rPr>
              <a:t>fine dell’incarico questi Evàngeli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Luce riprendono </a:t>
            </a:r>
            <a:r>
              <a:rPr sz="1200" dirty="0">
                <a:latin typeface="Times New Roman"/>
                <a:cs typeface="Times New Roman"/>
              </a:rPr>
              <a:t>il loro </a:t>
            </a:r>
            <a:r>
              <a:rPr sz="1200" spc="-5" dirty="0">
                <a:latin typeface="Times New Roman"/>
                <a:cs typeface="Times New Roman"/>
              </a:rPr>
              <a:t>status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precedente.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8445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(350.1) 31:7.3 </a:t>
            </a:r>
            <a:r>
              <a:rPr sz="1200" spc="-5" dirty="0">
                <a:latin typeface="Times New Roman"/>
                <a:cs typeface="Times New Roman"/>
              </a:rPr>
              <a:t>Nel Corpo dei Mortali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Finalità, </a:t>
            </a:r>
            <a:r>
              <a:rPr sz="1200" dirty="0">
                <a:latin typeface="Times New Roman"/>
                <a:cs typeface="Times New Roman"/>
              </a:rPr>
              <a:t>com’è </a:t>
            </a:r>
            <a:r>
              <a:rPr sz="1200" spc="-5" dirty="0">
                <a:latin typeface="Times New Roman"/>
                <a:cs typeface="Times New Roman"/>
              </a:rPr>
              <a:t>attualmente costituito, </a:t>
            </a:r>
            <a:r>
              <a:rPr sz="1200" dirty="0">
                <a:latin typeface="Times New Roman"/>
                <a:cs typeface="Times New Roman"/>
              </a:rPr>
              <a:t>vi </a:t>
            </a:r>
            <a:r>
              <a:rPr sz="1200" spc="-5" dirty="0">
                <a:latin typeface="Times New Roman"/>
                <a:cs typeface="Times New Roman"/>
              </a:rPr>
              <a:t>sono esattamente </a:t>
            </a:r>
            <a:r>
              <a:rPr sz="1200" dirty="0">
                <a:latin typeface="Times New Roman"/>
                <a:cs typeface="Times New Roman"/>
              </a:rPr>
              <a:t>sei </a:t>
            </a:r>
            <a:r>
              <a:rPr sz="1200" spc="-5" dirty="0">
                <a:latin typeface="Times New Roman"/>
                <a:cs typeface="Times New Roman"/>
              </a:rPr>
              <a:t>classi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membri permanenti. </a:t>
            </a:r>
            <a:r>
              <a:rPr sz="1200" dirty="0">
                <a:latin typeface="Times New Roman"/>
                <a:cs typeface="Times New Roman"/>
              </a:rPr>
              <a:t>I  </a:t>
            </a:r>
            <a:r>
              <a:rPr sz="1200" spc="-5" dirty="0">
                <a:latin typeface="Times New Roman"/>
                <a:cs typeface="Times New Roman"/>
              </a:rPr>
              <a:t>finalitari,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ci si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aspettare, </a:t>
            </a:r>
            <a:r>
              <a:rPr sz="1200" dirty="0">
                <a:latin typeface="Times New Roman"/>
                <a:cs typeface="Times New Roman"/>
              </a:rPr>
              <a:t>fanno molte ipotesi </a:t>
            </a:r>
            <a:r>
              <a:rPr sz="1200" spc="-5" dirty="0">
                <a:latin typeface="Times New Roman"/>
                <a:cs typeface="Times New Roman"/>
              </a:rPr>
              <a:t>sull’identità dei loro futuri compagni, </a:t>
            </a:r>
            <a:r>
              <a:rPr sz="1200" dirty="0">
                <a:latin typeface="Times New Roman"/>
                <a:cs typeface="Times New Roman"/>
              </a:rPr>
              <a:t>ma non </a:t>
            </a:r>
            <a:r>
              <a:rPr sz="1200" spc="-5" dirty="0">
                <a:latin typeface="Times New Roman"/>
                <a:cs typeface="Times New Roman"/>
              </a:rPr>
              <a:t>c’è </a:t>
            </a:r>
            <a:r>
              <a:rPr sz="1200" dirty="0">
                <a:latin typeface="Times New Roman"/>
                <a:cs typeface="Times New Roman"/>
              </a:rPr>
              <a:t>molta </a:t>
            </a:r>
            <a:r>
              <a:rPr sz="1200" spc="-5" dirty="0">
                <a:latin typeface="Times New Roman"/>
                <a:cs typeface="Times New Roman"/>
              </a:rPr>
              <a:t>concordanza </a:t>
            </a:r>
            <a:r>
              <a:rPr sz="1200" dirty="0">
                <a:latin typeface="Times New Roman"/>
                <a:cs typeface="Times New Roman"/>
              </a:rPr>
              <a:t>tra  loro.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7747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(350.2) 31:7.4 </a:t>
            </a:r>
            <a:r>
              <a:rPr sz="1200" spc="-5" dirty="0">
                <a:latin typeface="Times New Roman"/>
                <a:cs typeface="Times New Roman"/>
              </a:rPr>
              <a:t>Noi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Uversa congetturiamo spesso sull’identità del settimo gruppo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finalitari. </a:t>
            </a:r>
            <a:r>
              <a:rPr sz="1200" dirty="0">
                <a:latin typeface="Times New Roman"/>
                <a:cs typeface="Times New Roman"/>
              </a:rPr>
              <a:t>Facciamo molte </a:t>
            </a:r>
            <a:r>
              <a:rPr sz="1200" spc="-5" dirty="0">
                <a:latin typeface="Times New Roman"/>
                <a:cs typeface="Times New Roman"/>
              </a:rPr>
              <a:t>supposizioni, compresa  quella </a:t>
            </a:r>
            <a:r>
              <a:rPr sz="1200" dirty="0">
                <a:latin typeface="Times New Roman"/>
                <a:cs typeface="Times New Roman"/>
              </a:rPr>
              <a:t>di una possibile </a:t>
            </a:r>
            <a:r>
              <a:rPr sz="1200" spc="-5" dirty="0">
                <a:latin typeface="Times New Roman"/>
                <a:cs typeface="Times New Roman"/>
              </a:rPr>
              <a:t>designazione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qualcuno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corpi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formazione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numerosi gruppi </a:t>
            </a:r>
            <a:r>
              <a:rPr sz="1200" dirty="0">
                <a:latin typeface="Times New Roman"/>
                <a:cs typeface="Times New Roman"/>
              </a:rPr>
              <a:t>trinitizzati in </a:t>
            </a:r>
            <a:r>
              <a:rPr sz="1200" spc="-5" dirty="0">
                <a:latin typeface="Times New Roman"/>
                <a:cs typeface="Times New Roman"/>
              </a:rPr>
              <a:t>Paradiso,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su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15"/>
              </a:lnSpc>
            </a:pPr>
            <a:r>
              <a:rPr sz="1200" spc="-5" dirty="0">
                <a:latin typeface="Times New Roman"/>
                <a:cs typeface="Times New Roman"/>
              </a:rPr>
              <a:t>Vicegerington </a:t>
            </a:r>
            <a:r>
              <a:rPr sz="1200" dirty="0">
                <a:latin typeface="Times New Roman"/>
                <a:cs typeface="Times New Roman"/>
              </a:rPr>
              <a:t>e nel circuito </a:t>
            </a:r>
            <a:r>
              <a:rPr sz="1200" spc="-5" dirty="0">
                <a:latin typeface="Times New Roman"/>
                <a:cs typeface="Times New Roman"/>
              </a:rPr>
              <a:t>interno di Havona. </a:t>
            </a:r>
            <a:r>
              <a:rPr sz="1200" dirty="0">
                <a:latin typeface="Times New Roman"/>
                <a:cs typeface="Times New Roman"/>
              </a:rPr>
              <a:t>Viene anche avanzata l’ipotesi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Corpo della Finalità </a:t>
            </a:r>
            <a:r>
              <a:rPr sz="1200" dirty="0">
                <a:latin typeface="Times New Roman"/>
                <a:cs typeface="Times New Roman"/>
              </a:rPr>
              <a:t>possa </a:t>
            </a:r>
            <a:r>
              <a:rPr sz="1200" spc="-5" dirty="0">
                <a:latin typeface="Times New Roman"/>
                <a:cs typeface="Times New Roman"/>
              </a:rPr>
              <a:t>ricevere </a:t>
            </a:r>
            <a:r>
              <a:rPr sz="1200" dirty="0">
                <a:latin typeface="Times New Roman"/>
                <a:cs typeface="Times New Roman"/>
              </a:rPr>
              <a:t>il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permesso</a:t>
            </a:r>
            <a:endParaRPr sz="1200">
              <a:latin typeface="Times New Roman"/>
              <a:cs typeface="Times New Roman"/>
            </a:endParaRPr>
          </a:p>
          <a:p>
            <a:pPr marL="76200" marR="445134">
              <a:lnSpc>
                <a:spcPts val="1380"/>
              </a:lnSpc>
              <a:spcBef>
                <a:spcPts val="70"/>
              </a:spcBef>
            </a:pP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trinitizzare </a:t>
            </a:r>
            <a:r>
              <a:rPr sz="1200" dirty="0">
                <a:latin typeface="Times New Roman"/>
                <a:cs typeface="Times New Roman"/>
              </a:rPr>
              <a:t>molti </a:t>
            </a:r>
            <a:r>
              <a:rPr sz="1200" spc="-5" dirty="0">
                <a:latin typeface="Times New Roman"/>
                <a:cs typeface="Times New Roman"/>
              </a:rPr>
              <a:t>dei loro assistenti nel lavoro dell’amministrazione universale nel caso siano destinati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servire </a:t>
            </a:r>
            <a:r>
              <a:rPr sz="1200" dirty="0">
                <a:latin typeface="Times New Roman"/>
                <a:cs typeface="Times New Roman"/>
              </a:rPr>
              <a:t>in Universi  </a:t>
            </a:r>
            <a:r>
              <a:rPr sz="1200" spc="-5" dirty="0">
                <a:latin typeface="Times New Roman"/>
                <a:cs typeface="Times New Roman"/>
              </a:rPr>
              <a:t>attualmente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corso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formazione.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62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626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14665" cy="4132579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88265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(350.3) 31:7.5 </a:t>
            </a:r>
            <a:r>
              <a:rPr sz="1200" spc="-5" dirty="0">
                <a:latin typeface="Times New Roman"/>
                <a:cs typeface="Times New Roman"/>
              </a:rPr>
              <a:t>Uno </a:t>
            </a:r>
            <a:r>
              <a:rPr sz="1200" dirty="0">
                <a:latin typeface="Times New Roman"/>
                <a:cs typeface="Times New Roman"/>
              </a:rPr>
              <a:t>di noi è </a:t>
            </a:r>
            <a:r>
              <a:rPr sz="1200" spc="-5" dirty="0">
                <a:latin typeface="Times New Roman"/>
                <a:cs typeface="Times New Roman"/>
              </a:rPr>
              <a:t>dell’opinione che questo </a:t>
            </a:r>
            <a:r>
              <a:rPr sz="1200" dirty="0">
                <a:latin typeface="Times New Roman"/>
                <a:cs typeface="Times New Roman"/>
              </a:rPr>
              <a:t>posto </a:t>
            </a:r>
            <a:r>
              <a:rPr sz="1200" spc="-5" dirty="0">
                <a:latin typeface="Times New Roman"/>
                <a:cs typeface="Times New Roman"/>
              </a:rPr>
              <a:t>vacante del corpo </a:t>
            </a:r>
            <a:r>
              <a:rPr sz="1200" dirty="0">
                <a:latin typeface="Times New Roman"/>
                <a:cs typeface="Times New Roman"/>
              </a:rPr>
              <a:t>sarà </a:t>
            </a:r>
            <a:r>
              <a:rPr sz="1200" spc="-5" dirty="0">
                <a:latin typeface="Times New Roman"/>
                <a:cs typeface="Times New Roman"/>
              </a:rPr>
              <a:t>occupato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qualche </a:t>
            </a:r>
            <a:r>
              <a:rPr sz="1200" dirty="0">
                <a:latin typeface="Times New Roman"/>
                <a:cs typeface="Times New Roman"/>
              </a:rPr>
              <a:t>tipo di essere avente </a:t>
            </a:r>
            <a:r>
              <a:rPr sz="1200" spc="-5" dirty="0">
                <a:latin typeface="Times New Roman"/>
                <a:cs typeface="Times New Roman"/>
              </a:rPr>
              <a:t>origine nel  </a:t>
            </a:r>
            <a:r>
              <a:rPr sz="1200" dirty="0">
                <a:latin typeface="Times New Roman"/>
                <a:cs typeface="Times New Roman"/>
              </a:rPr>
              <a:t>nuovo </a:t>
            </a:r>
            <a:r>
              <a:rPr sz="1200" spc="-5" dirty="0">
                <a:latin typeface="Times New Roman"/>
                <a:cs typeface="Times New Roman"/>
              </a:rPr>
              <a:t>Universo del loro servizio </a:t>
            </a:r>
            <a:r>
              <a:rPr sz="1200" dirty="0">
                <a:latin typeface="Times New Roman"/>
                <a:cs typeface="Times New Roman"/>
              </a:rPr>
              <a:t>futuro; un </a:t>
            </a:r>
            <a:r>
              <a:rPr sz="1200" spc="-5" dirty="0">
                <a:latin typeface="Times New Roman"/>
                <a:cs typeface="Times New Roman"/>
              </a:rPr>
              <a:t>altro </a:t>
            </a:r>
            <a:r>
              <a:rPr sz="1200" dirty="0">
                <a:latin typeface="Times New Roman"/>
                <a:cs typeface="Times New Roman"/>
              </a:rPr>
              <a:t>è incline a </a:t>
            </a:r>
            <a:r>
              <a:rPr sz="1200" spc="-5" dirty="0">
                <a:latin typeface="Times New Roman"/>
                <a:cs typeface="Times New Roman"/>
              </a:rPr>
              <a:t>credere che </a:t>
            </a:r>
            <a:r>
              <a:rPr sz="1200" dirty="0">
                <a:latin typeface="Times New Roman"/>
                <a:cs typeface="Times New Roman"/>
              </a:rPr>
              <a:t>questo posto </a:t>
            </a:r>
            <a:r>
              <a:rPr sz="1200" spc="-5" dirty="0">
                <a:latin typeface="Times New Roman"/>
                <a:cs typeface="Times New Roman"/>
              </a:rPr>
              <a:t>sarà occupato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qualche </a:t>
            </a:r>
            <a:r>
              <a:rPr sz="1200" dirty="0">
                <a:latin typeface="Times New Roman"/>
                <a:cs typeface="Times New Roman"/>
              </a:rPr>
              <a:t>tipo di personalità  </a:t>
            </a:r>
            <a:r>
              <a:rPr sz="1200" spc="-5" dirty="0">
                <a:latin typeface="Times New Roman"/>
                <a:cs typeface="Times New Roman"/>
              </a:rPr>
              <a:t>del Paradiso </a:t>
            </a:r>
            <a:r>
              <a:rPr sz="1200" dirty="0">
                <a:latin typeface="Times New Roman"/>
                <a:cs typeface="Times New Roman"/>
              </a:rPr>
              <a:t>non ancora </a:t>
            </a:r>
            <a:r>
              <a:rPr sz="1200" spc="-5" dirty="0">
                <a:latin typeface="Times New Roman"/>
                <a:cs typeface="Times New Roman"/>
              </a:rPr>
              <a:t>creata, eventuata </a:t>
            </a:r>
            <a:r>
              <a:rPr sz="1200" dirty="0">
                <a:latin typeface="Times New Roman"/>
                <a:cs typeface="Times New Roman"/>
              </a:rPr>
              <a:t>o trinitizzata. </a:t>
            </a:r>
            <a:r>
              <a:rPr sz="1200" spc="-5" dirty="0">
                <a:latin typeface="Times New Roman"/>
                <a:cs typeface="Times New Roman"/>
              </a:rPr>
              <a:t>Ma con </a:t>
            </a:r>
            <a:r>
              <a:rPr sz="1200" dirty="0">
                <a:latin typeface="Times New Roman"/>
                <a:cs typeface="Times New Roman"/>
              </a:rPr>
              <a:t>tutta </a:t>
            </a:r>
            <a:r>
              <a:rPr sz="1200" spc="-5" dirty="0">
                <a:latin typeface="Times New Roman"/>
                <a:cs typeface="Times New Roman"/>
              </a:rPr>
              <a:t>probabilità dovremo attendere l’entrata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finalitari </a:t>
            </a:r>
            <a:r>
              <a:rPr sz="1200" dirty="0">
                <a:latin typeface="Times New Roman"/>
                <a:cs typeface="Times New Roman"/>
              </a:rPr>
              <a:t>nel loro  </a:t>
            </a:r>
            <a:r>
              <a:rPr sz="1200" spc="-5" dirty="0">
                <a:latin typeface="Times New Roman"/>
                <a:cs typeface="Times New Roman"/>
              </a:rPr>
              <a:t>settimo stadio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realizzazione </a:t>
            </a:r>
            <a:r>
              <a:rPr sz="1200" dirty="0">
                <a:latin typeface="Times New Roman"/>
                <a:cs typeface="Times New Roman"/>
              </a:rPr>
              <a:t>spirituale prima di </a:t>
            </a:r>
            <a:r>
              <a:rPr sz="1200" spc="-5" dirty="0">
                <a:latin typeface="Times New Roman"/>
                <a:cs typeface="Times New Roman"/>
              </a:rPr>
              <a:t>saperlo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realmente.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8. I</a:t>
            </a:r>
            <a:r>
              <a:rPr sz="1600" b="1" spc="-1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Trascendentali</a:t>
            </a:r>
            <a:endParaRPr sz="1600">
              <a:latin typeface="Times New Roman"/>
              <a:cs typeface="Times New Roman"/>
            </a:endParaRPr>
          </a:p>
          <a:p>
            <a:pPr marL="76200" marR="100965">
              <a:lnSpc>
                <a:spcPct val="95600"/>
              </a:lnSpc>
              <a:spcBef>
                <a:spcPts val="139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(350.4) 31:8.1 </a:t>
            </a:r>
            <a:r>
              <a:rPr sz="1200" spc="-5" dirty="0">
                <a:latin typeface="Times New Roman"/>
                <a:cs typeface="Times New Roman"/>
              </a:rPr>
              <a:t>Parte dell’esperienza del mortale </a:t>
            </a:r>
            <a:r>
              <a:rPr sz="1200" dirty="0">
                <a:latin typeface="Times New Roman"/>
                <a:cs typeface="Times New Roman"/>
              </a:rPr>
              <a:t>perfezionato in </a:t>
            </a:r>
            <a:r>
              <a:rPr sz="1200" spc="-5" dirty="0">
                <a:latin typeface="Times New Roman"/>
                <a:cs typeface="Times New Roman"/>
              </a:rPr>
              <a:t>Paradiso </a:t>
            </a:r>
            <a:r>
              <a:rPr sz="1200" dirty="0">
                <a:latin typeface="Times New Roman"/>
                <a:cs typeface="Times New Roman"/>
              </a:rPr>
              <a:t>come finalitario </a:t>
            </a:r>
            <a:r>
              <a:rPr sz="1200" spc="-5" dirty="0">
                <a:latin typeface="Times New Roman"/>
                <a:cs typeface="Times New Roman"/>
              </a:rPr>
              <a:t>consiste nello sforzo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giungere alla  comprensione della </a:t>
            </a:r>
            <a:r>
              <a:rPr sz="1200" dirty="0">
                <a:latin typeface="Times New Roman"/>
                <a:cs typeface="Times New Roman"/>
              </a:rPr>
              <a:t>natura 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funzione di più di mille </a:t>
            </a:r>
            <a:r>
              <a:rPr sz="1200" spc="-5" dirty="0">
                <a:latin typeface="Times New Roman"/>
                <a:cs typeface="Times New Roman"/>
              </a:rPr>
              <a:t>gruppi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supercittadini trascendentali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Paradiso, esseri </a:t>
            </a:r>
            <a:r>
              <a:rPr sz="1200" dirty="0">
                <a:latin typeface="Times New Roman"/>
                <a:cs typeface="Times New Roman"/>
              </a:rPr>
              <a:t>eventuati </a:t>
            </a:r>
            <a:r>
              <a:rPr sz="1200" spc="-5" dirty="0">
                <a:latin typeface="Times New Roman"/>
                <a:cs typeface="Times New Roman"/>
              </a:rPr>
              <a:t>con  attributi absoniti. Nella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associazione con </a:t>
            </a:r>
            <a:r>
              <a:rPr sz="1200" dirty="0">
                <a:latin typeface="Times New Roman"/>
                <a:cs typeface="Times New Roman"/>
              </a:rPr>
              <a:t>queste </a:t>
            </a:r>
            <a:r>
              <a:rPr sz="1200" spc="-5" dirty="0">
                <a:latin typeface="Times New Roman"/>
                <a:cs typeface="Times New Roman"/>
              </a:rPr>
              <a:t>superpersonalità,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finalitari ascendenti ricevono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grande aiuto </a:t>
            </a:r>
            <a:r>
              <a:rPr sz="1200" dirty="0">
                <a:latin typeface="Times New Roman"/>
                <a:cs typeface="Times New Roman"/>
              </a:rPr>
              <a:t>dall’utile  </a:t>
            </a:r>
            <a:r>
              <a:rPr sz="1200" spc="-5" dirty="0">
                <a:latin typeface="Times New Roman"/>
                <a:cs typeface="Times New Roman"/>
              </a:rPr>
              <a:t>guida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numerosi </a:t>
            </a:r>
            <a:r>
              <a:rPr sz="1200" dirty="0">
                <a:latin typeface="Times New Roman"/>
                <a:cs typeface="Times New Roman"/>
              </a:rPr>
              <a:t>ordini di ministri </a:t>
            </a:r>
            <a:r>
              <a:rPr sz="1200" spc="-5" dirty="0">
                <a:latin typeface="Times New Roman"/>
                <a:cs typeface="Times New Roman"/>
              </a:rPr>
              <a:t>trascendentali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hanno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compito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presentare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finalitari </a:t>
            </a:r>
            <a:r>
              <a:rPr sz="1200" dirty="0">
                <a:latin typeface="Times New Roman"/>
                <a:cs typeface="Times New Roman"/>
              </a:rPr>
              <a:t>evoluti </a:t>
            </a:r>
            <a:r>
              <a:rPr sz="1200" spc="-5" dirty="0">
                <a:latin typeface="Times New Roman"/>
                <a:cs typeface="Times New Roman"/>
              </a:rPr>
              <a:t>ai loro </a:t>
            </a:r>
            <a:r>
              <a:rPr sz="1200" dirty="0">
                <a:latin typeface="Times New Roman"/>
                <a:cs typeface="Times New Roman"/>
              </a:rPr>
              <a:t>nuovi fratelli </a:t>
            </a:r>
            <a:r>
              <a:rPr sz="1200" spc="-5" dirty="0">
                <a:latin typeface="Times New Roman"/>
                <a:cs typeface="Times New Roman"/>
              </a:rPr>
              <a:t>del  Paradiso. L’intero </a:t>
            </a:r>
            <a:r>
              <a:rPr sz="1200" dirty="0">
                <a:latin typeface="Times New Roman"/>
                <a:cs typeface="Times New Roman"/>
              </a:rPr>
              <a:t>ordine </a:t>
            </a:r>
            <a:r>
              <a:rPr sz="1200" spc="-5" dirty="0">
                <a:latin typeface="Times New Roman"/>
                <a:cs typeface="Times New Roman"/>
              </a:rPr>
              <a:t>dei Trascendentali </a:t>
            </a:r>
            <a:r>
              <a:rPr sz="1200" dirty="0">
                <a:latin typeface="Times New Roman"/>
                <a:cs typeface="Times New Roman"/>
              </a:rPr>
              <a:t>vive </a:t>
            </a:r>
            <a:r>
              <a:rPr sz="1200" spc="-5" dirty="0">
                <a:latin typeface="Times New Roman"/>
                <a:cs typeface="Times New Roman"/>
              </a:rPr>
              <a:t>nell’ovest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Paradiso </a:t>
            </a:r>
            <a:r>
              <a:rPr sz="1200" dirty="0">
                <a:latin typeface="Times New Roman"/>
                <a:cs typeface="Times New Roman"/>
              </a:rPr>
              <a:t>in una </a:t>
            </a:r>
            <a:r>
              <a:rPr sz="1200" spc="-5" dirty="0">
                <a:latin typeface="Times New Roman"/>
                <a:cs typeface="Times New Roman"/>
              </a:rPr>
              <a:t>vasta area </a:t>
            </a:r>
            <a:r>
              <a:rPr sz="1200" dirty="0">
                <a:latin typeface="Times New Roman"/>
                <a:cs typeface="Times New Roman"/>
              </a:rPr>
              <a:t>occupata esclusivamente da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loro.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76200" marR="558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(350.5) 31:8.2 </a:t>
            </a:r>
            <a:r>
              <a:rPr sz="1200" spc="-5" dirty="0">
                <a:latin typeface="Times New Roman"/>
                <a:cs typeface="Times New Roman"/>
              </a:rPr>
              <a:t>Nell’analisi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Trascendentali </a:t>
            </a:r>
            <a:r>
              <a:rPr sz="1200" dirty="0">
                <a:latin typeface="Times New Roman"/>
                <a:cs typeface="Times New Roman"/>
              </a:rPr>
              <a:t>noi </a:t>
            </a:r>
            <a:r>
              <a:rPr sz="1200" spc="-5" dirty="0">
                <a:latin typeface="Times New Roman"/>
                <a:cs typeface="Times New Roman"/>
              </a:rPr>
              <a:t>siamo </a:t>
            </a:r>
            <a:r>
              <a:rPr sz="1200" dirty="0">
                <a:latin typeface="Times New Roman"/>
                <a:cs typeface="Times New Roman"/>
              </a:rPr>
              <a:t>impediti non </a:t>
            </a:r>
            <a:r>
              <a:rPr sz="1200" spc="-5" dirty="0">
                <a:latin typeface="Times New Roman"/>
                <a:cs typeface="Times New Roman"/>
              </a:rPr>
              <a:t>solo dalle limitazioni della comprensione umana,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anche dai  termini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mandato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regola queste rivelazioni concernenti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personalità del Paradiso. Questi esseri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hanno </a:t>
            </a:r>
            <a:r>
              <a:rPr sz="1200" dirty="0">
                <a:latin typeface="Times New Roman"/>
                <a:cs typeface="Times New Roman"/>
              </a:rPr>
              <a:t>alcuna relazione  </a:t>
            </a:r>
            <a:r>
              <a:rPr sz="1200" spc="-5" dirty="0">
                <a:latin typeface="Times New Roman"/>
                <a:cs typeface="Times New Roman"/>
              </a:rPr>
              <a:t>con l’ascensione dei </a:t>
            </a:r>
            <a:r>
              <a:rPr sz="1200" dirty="0">
                <a:latin typeface="Times New Roman"/>
                <a:cs typeface="Times New Roman"/>
              </a:rPr>
              <a:t>mortali </a:t>
            </a:r>
            <a:r>
              <a:rPr sz="1200" spc="-5" dirty="0">
                <a:latin typeface="Times New Roman"/>
                <a:cs typeface="Times New Roman"/>
              </a:rPr>
              <a:t>verso Havona.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vasta </a:t>
            </a:r>
            <a:r>
              <a:rPr sz="1200" spc="-5" dirty="0">
                <a:latin typeface="Times New Roman"/>
                <a:cs typeface="Times New Roman"/>
              </a:rPr>
              <a:t>schiera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Trascendentali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Paradiso </a:t>
            </a:r>
            <a:r>
              <a:rPr sz="1200" dirty="0">
                <a:latin typeface="Times New Roman"/>
                <a:cs typeface="Times New Roman"/>
              </a:rPr>
              <a:t>non ha niente a che fare </a:t>
            </a:r>
            <a:r>
              <a:rPr sz="1200" spc="-5" dirty="0">
                <a:latin typeface="Times New Roman"/>
                <a:cs typeface="Times New Roman"/>
              </a:rPr>
              <a:t>con gli </a:t>
            </a:r>
            <a:r>
              <a:rPr sz="1200" dirty="0">
                <a:latin typeface="Times New Roman"/>
                <a:cs typeface="Times New Roman"/>
              </a:rPr>
              <a:t>affari  di </a:t>
            </a:r>
            <a:r>
              <a:rPr sz="1200" spc="-5" dirty="0">
                <a:latin typeface="Times New Roman"/>
                <a:cs typeface="Times New Roman"/>
              </a:rPr>
              <a:t>Havona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sette </a:t>
            </a:r>
            <a:r>
              <a:rPr sz="1200" spc="-5" dirty="0">
                <a:latin typeface="Times New Roman"/>
                <a:cs typeface="Times New Roman"/>
              </a:rPr>
              <a:t>Superuniversi, essendo interessata </a:t>
            </a:r>
            <a:r>
              <a:rPr sz="1200" dirty="0">
                <a:latin typeface="Times New Roman"/>
                <a:cs typeface="Times New Roman"/>
              </a:rPr>
              <a:t>soltanto </a:t>
            </a:r>
            <a:r>
              <a:rPr sz="1200" spc="-5" dirty="0">
                <a:latin typeface="Times New Roman"/>
                <a:cs typeface="Times New Roman"/>
              </a:rPr>
              <a:t>alla superamministrazione degli </a:t>
            </a:r>
            <a:r>
              <a:rPr sz="1200" dirty="0">
                <a:latin typeface="Times New Roman"/>
                <a:cs typeface="Times New Roman"/>
              </a:rPr>
              <a:t>affari </a:t>
            </a:r>
            <a:r>
              <a:rPr sz="1200" spc="-5" dirty="0">
                <a:latin typeface="Times New Roman"/>
                <a:cs typeface="Times New Roman"/>
              </a:rPr>
              <a:t>dell’Universo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maestro.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10350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(350.6) 31:8.3 </a:t>
            </a:r>
            <a:r>
              <a:rPr sz="1200" spc="-5" dirty="0">
                <a:latin typeface="Times New Roman"/>
                <a:cs typeface="Times New Roman"/>
              </a:rPr>
              <a:t>Essendo creature, </a:t>
            </a:r>
            <a:r>
              <a:rPr sz="1200" dirty="0">
                <a:latin typeface="Times New Roman"/>
                <a:cs typeface="Times New Roman"/>
              </a:rPr>
              <a:t>voi </a:t>
            </a:r>
            <a:r>
              <a:rPr sz="1200" spc="-5" dirty="0">
                <a:latin typeface="Times New Roman"/>
                <a:cs typeface="Times New Roman"/>
              </a:rPr>
              <a:t>potete concepire </a:t>
            </a:r>
            <a:r>
              <a:rPr sz="1200" spc="5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Creatore, </a:t>
            </a:r>
            <a:r>
              <a:rPr sz="1200" dirty="0">
                <a:latin typeface="Times New Roman"/>
                <a:cs typeface="Times New Roman"/>
              </a:rPr>
              <a:t>ma non potete </a:t>
            </a:r>
            <a:r>
              <a:rPr sz="1200" spc="-5" dirty="0">
                <a:latin typeface="Times New Roman"/>
                <a:cs typeface="Times New Roman"/>
              </a:rPr>
              <a:t>comprendere che esiste un’enorme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diversificata  aggregazione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esseri intelligenti che </a:t>
            </a:r>
            <a:r>
              <a:rPr sz="1200" dirty="0">
                <a:latin typeface="Times New Roman"/>
                <a:cs typeface="Times New Roman"/>
              </a:rPr>
              <a:t>non sono né </a:t>
            </a:r>
            <a:r>
              <a:rPr sz="1200" spc="-5" dirty="0">
                <a:latin typeface="Times New Roman"/>
                <a:cs typeface="Times New Roman"/>
              </a:rPr>
              <a:t>Creatori </a:t>
            </a:r>
            <a:r>
              <a:rPr sz="1200" dirty="0">
                <a:latin typeface="Times New Roman"/>
                <a:cs typeface="Times New Roman"/>
              </a:rPr>
              <a:t>né </a:t>
            </a:r>
            <a:r>
              <a:rPr sz="1200" spc="-5" dirty="0">
                <a:latin typeface="Times New Roman"/>
                <a:cs typeface="Times New Roman"/>
              </a:rPr>
              <a:t>creature. Questi Trascendentali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creano esseri </a:t>
            </a:r>
            <a:r>
              <a:rPr sz="1200" dirty="0">
                <a:latin typeface="Times New Roman"/>
                <a:cs typeface="Times New Roman"/>
              </a:rPr>
              <a:t>né sono </a:t>
            </a:r>
            <a:r>
              <a:rPr sz="1200" spc="-5" dirty="0">
                <a:latin typeface="Times New Roman"/>
                <a:cs typeface="Times New Roman"/>
              </a:rPr>
              <a:t>mai </a:t>
            </a:r>
            <a:r>
              <a:rPr sz="1200" dirty="0">
                <a:latin typeface="Times New Roman"/>
                <a:cs typeface="Times New Roman"/>
              </a:rPr>
              <a:t>stati  </a:t>
            </a:r>
            <a:r>
              <a:rPr sz="1200" spc="-5" dirty="0">
                <a:latin typeface="Times New Roman"/>
                <a:cs typeface="Times New Roman"/>
              </a:rPr>
              <a:t>essi stessi creati. Parlando della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origine, al </a:t>
            </a:r>
            <a:r>
              <a:rPr sz="1200" dirty="0">
                <a:latin typeface="Times New Roman"/>
                <a:cs typeface="Times New Roman"/>
              </a:rPr>
              <a:t>fine di </a:t>
            </a:r>
            <a:r>
              <a:rPr sz="1200" spc="-5" dirty="0">
                <a:latin typeface="Times New Roman"/>
                <a:cs typeface="Times New Roman"/>
              </a:rPr>
              <a:t>evitare l’impiego </a:t>
            </a:r>
            <a:r>
              <a:rPr sz="1200" dirty="0">
                <a:latin typeface="Times New Roman"/>
                <a:cs typeface="Times New Roman"/>
              </a:rPr>
              <a:t>di un nuovo </a:t>
            </a:r>
            <a:r>
              <a:rPr sz="1200" spc="-5" dirty="0">
                <a:latin typeface="Times New Roman"/>
                <a:cs typeface="Times New Roman"/>
              </a:rPr>
              <a:t>termine </a:t>
            </a:r>
            <a:r>
              <a:rPr sz="1200" dirty="0">
                <a:latin typeface="Times New Roman"/>
                <a:cs typeface="Times New Roman"/>
              </a:rPr>
              <a:t>— di una </a:t>
            </a:r>
            <a:r>
              <a:rPr sz="1200" spc="-5" dirty="0">
                <a:latin typeface="Times New Roman"/>
                <a:cs typeface="Times New Roman"/>
              </a:rPr>
              <a:t>designazione arbitraria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priva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significato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ci sembra preferibile </a:t>
            </a:r>
            <a:r>
              <a:rPr sz="1200" dirty="0">
                <a:latin typeface="Times New Roman"/>
                <a:cs typeface="Times New Roman"/>
              </a:rPr>
              <a:t>dire che i </a:t>
            </a:r>
            <a:r>
              <a:rPr sz="1200" spc="-5" dirty="0">
                <a:latin typeface="Times New Roman"/>
                <a:cs typeface="Times New Roman"/>
              </a:rPr>
              <a:t>Trascendentali semplicemente si </a:t>
            </a:r>
            <a:r>
              <a:rPr sz="1200" i="1" spc="-5" dirty="0">
                <a:latin typeface="Times New Roman"/>
                <a:cs typeface="Times New Roman"/>
              </a:rPr>
              <a:t>eventuano. </a:t>
            </a:r>
            <a:r>
              <a:rPr sz="1200" spc="-5" dirty="0">
                <a:latin typeface="Times New Roman"/>
                <a:cs typeface="Times New Roman"/>
              </a:rPr>
              <a:t>L’Assoluto della Deità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ben  essere </a:t>
            </a:r>
            <a:r>
              <a:rPr sz="1200" dirty="0">
                <a:latin typeface="Times New Roman"/>
                <a:cs typeface="Times New Roman"/>
              </a:rPr>
              <a:t>stato </a:t>
            </a:r>
            <a:r>
              <a:rPr sz="1200" spc="-5" dirty="0">
                <a:latin typeface="Times New Roman"/>
                <a:cs typeface="Times New Roman"/>
              </a:rPr>
              <a:t>coinvolto </a:t>
            </a:r>
            <a:r>
              <a:rPr sz="1200" dirty="0">
                <a:latin typeface="Times New Roman"/>
                <a:cs typeface="Times New Roman"/>
              </a:rPr>
              <a:t>nella </a:t>
            </a:r>
            <a:r>
              <a:rPr sz="1200" spc="-5" dirty="0">
                <a:latin typeface="Times New Roman"/>
                <a:cs typeface="Times New Roman"/>
              </a:rPr>
              <a:t>loro origine </a:t>
            </a:r>
            <a:r>
              <a:rPr sz="1200" dirty="0">
                <a:latin typeface="Times New Roman"/>
                <a:cs typeface="Times New Roman"/>
              </a:rPr>
              <a:t>e può essere </a:t>
            </a:r>
            <a:r>
              <a:rPr sz="1200" spc="-5" dirty="0">
                <a:latin typeface="Times New Roman"/>
                <a:cs typeface="Times New Roman"/>
              </a:rPr>
              <a:t>implicato </a:t>
            </a:r>
            <a:r>
              <a:rPr sz="1200" dirty="0">
                <a:latin typeface="Times New Roman"/>
                <a:cs typeface="Times New Roman"/>
              </a:rPr>
              <a:t>nel loro destino, ma </a:t>
            </a:r>
            <a:r>
              <a:rPr sz="1200" spc="-5" dirty="0">
                <a:latin typeface="Times New Roman"/>
                <a:cs typeface="Times New Roman"/>
              </a:rPr>
              <a:t>questi esseri straordinari </a:t>
            </a:r>
            <a:r>
              <a:rPr sz="1200" dirty="0">
                <a:latin typeface="Times New Roman"/>
                <a:cs typeface="Times New Roman"/>
              </a:rPr>
              <a:t>non sono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attualmente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62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627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215630" cy="41351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5588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dominati dall’Assoluto della Deità. </a:t>
            </a:r>
            <a:r>
              <a:rPr sz="1200" dirty="0">
                <a:latin typeface="Times New Roman"/>
                <a:cs typeface="Times New Roman"/>
              </a:rPr>
              <a:t>Essi </a:t>
            </a:r>
            <a:r>
              <a:rPr sz="1200" spc="-5" dirty="0">
                <a:latin typeface="Times New Roman"/>
                <a:cs typeface="Times New Roman"/>
              </a:rPr>
              <a:t>sono soggetti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Dio l’Ultimo ed </a:t>
            </a:r>
            <a:r>
              <a:rPr sz="1200" dirty="0">
                <a:latin typeface="Times New Roman"/>
                <a:cs typeface="Times New Roman"/>
              </a:rPr>
              <a:t>il loro presente </a:t>
            </a:r>
            <a:r>
              <a:rPr sz="1200" spc="-5" dirty="0">
                <a:latin typeface="Times New Roman"/>
                <a:cs typeface="Times New Roman"/>
              </a:rPr>
              <a:t>soggiorno </a:t>
            </a:r>
            <a:r>
              <a:rPr sz="1200" spc="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Paradiso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diretto </a:t>
            </a:r>
            <a:r>
              <a:rPr sz="1200" dirty="0">
                <a:latin typeface="Times New Roman"/>
                <a:cs typeface="Times New Roman"/>
              </a:rPr>
              <a:t>e controllato  sotto </a:t>
            </a:r>
            <a:r>
              <a:rPr sz="1200" spc="-5" dirty="0">
                <a:latin typeface="Times New Roman"/>
                <a:cs typeface="Times New Roman"/>
              </a:rPr>
              <a:t>ogni aspetto dalla</a:t>
            </a:r>
            <a:r>
              <a:rPr sz="1200" dirty="0">
                <a:latin typeface="Times New Roman"/>
                <a:cs typeface="Times New Roman"/>
              </a:rPr>
              <a:t> Trinità.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6256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(351.1) 31:8.4 </a:t>
            </a:r>
            <a:r>
              <a:rPr sz="1200" spc="-5" dirty="0">
                <a:latin typeface="Times New Roman"/>
                <a:cs typeface="Times New Roman"/>
              </a:rPr>
              <a:t>Sebbene </a:t>
            </a:r>
            <a:r>
              <a:rPr sz="1200" dirty="0">
                <a:latin typeface="Times New Roman"/>
                <a:cs typeface="Times New Roman"/>
              </a:rPr>
              <a:t>tutti i </a:t>
            </a:r>
            <a:r>
              <a:rPr sz="1200" spc="-5" dirty="0">
                <a:latin typeface="Times New Roman"/>
                <a:cs typeface="Times New Roman"/>
              </a:rPr>
              <a:t>mortali che raggiungono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Paradiso fraternizzino spesso </a:t>
            </a:r>
            <a:r>
              <a:rPr sz="1200" dirty="0">
                <a:latin typeface="Times New Roman"/>
                <a:cs typeface="Times New Roman"/>
              </a:rPr>
              <a:t>con i </a:t>
            </a:r>
            <a:r>
              <a:rPr sz="1200" spc="-5" dirty="0">
                <a:latin typeface="Times New Roman"/>
                <a:cs typeface="Times New Roman"/>
              </a:rPr>
              <a:t>Trascendentali, come fanno con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Cittadini  del Paradiso, si </a:t>
            </a:r>
            <a:r>
              <a:rPr sz="1200" dirty="0">
                <a:latin typeface="Times New Roman"/>
                <a:cs typeface="Times New Roman"/>
              </a:rPr>
              <a:t>verifica che </a:t>
            </a:r>
            <a:r>
              <a:rPr sz="1200" spc="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primo </a:t>
            </a:r>
            <a:r>
              <a:rPr sz="1200" spc="-5" dirty="0">
                <a:latin typeface="Times New Roman"/>
                <a:cs typeface="Times New Roman"/>
              </a:rPr>
              <a:t>vero contatto </a:t>
            </a:r>
            <a:r>
              <a:rPr sz="1200" dirty="0">
                <a:latin typeface="Times New Roman"/>
                <a:cs typeface="Times New Roman"/>
              </a:rPr>
              <a:t>di un uomo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Trascendentale avviene nella memorabile occasione </a:t>
            </a:r>
            <a:r>
              <a:rPr sz="1200" dirty="0">
                <a:latin typeface="Times New Roman"/>
                <a:cs typeface="Times New Roman"/>
              </a:rPr>
              <a:t>in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cui</a:t>
            </a:r>
            <a:endParaRPr sz="1200">
              <a:latin typeface="Times New Roman"/>
              <a:cs typeface="Times New Roman"/>
            </a:endParaRPr>
          </a:p>
          <a:p>
            <a:pPr marL="88900">
              <a:lnSpc>
                <a:spcPts val="1315"/>
              </a:lnSpc>
            </a:pPr>
            <a:r>
              <a:rPr sz="1200" spc="-5" dirty="0">
                <a:latin typeface="Times New Roman"/>
                <a:cs typeface="Times New Roman"/>
              </a:rPr>
              <a:t>l’ascendente mortale si </a:t>
            </a:r>
            <a:r>
              <a:rPr sz="1200" dirty="0">
                <a:latin typeface="Times New Roman"/>
                <a:cs typeface="Times New Roman"/>
              </a:rPr>
              <a:t>trova, </a:t>
            </a:r>
            <a:r>
              <a:rPr sz="1200" spc="-5" dirty="0">
                <a:latin typeface="Times New Roman"/>
                <a:cs typeface="Times New Roman"/>
              </a:rPr>
              <a:t>come membro </a:t>
            </a:r>
            <a:r>
              <a:rPr sz="1200" dirty="0">
                <a:latin typeface="Times New Roman"/>
                <a:cs typeface="Times New Roman"/>
              </a:rPr>
              <a:t>di un nuovo </a:t>
            </a:r>
            <a:r>
              <a:rPr sz="1200" spc="-5" dirty="0">
                <a:latin typeface="Times New Roman"/>
                <a:cs typeface="Times New Roman"/>
              </a:rPr>
              <a:t>gruppo </a:t>
            </a:r>
            <a:r>
              <a:rPr sz="1200" dirty="0">
                <a:latin typeface="Times New Roman"/>
                <a:cs typeface="Times New Roman"/>
              </a:rPr>
              <a:t>di finalitari, nel </a:t>
            </a:r>
            <a:r>
              <a:rPr sz="1200" spc="-5" dirty="0">
                <a:latin typeface="Times New Roman"/>
                <a:cs typeface="Times New Roman"/>
              </a:rPr>
              <a:t>cerchio finalitario d’accoglienza </a:t>
            </a:r>
            <a:r>
              <a:rPr sz="1200" dirty="0">
                <a:latin typeface="Times New Roman"/>
                <a:cs typeface="Times New Roman"/>
              </a:rPr>
              <a:t>quando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è</a:t>
            </a:r>
            <a:endParaRPr sz="1200">
              <a:latin typeface="Times New Roman"/>
              <a:cs typeface="Times New Roman"/>
            </a:endParaRPr>
          </a:p>
          <a:p>
            <a:pPr marL="88900" marR="406400">
              <a:lnSpc>
                <a:spcPts val="1380"/>
              </a:lnSpc>
              <a:spcBef>
                <a:spcPts val="70"/>
              </a:spcBef>
            </a:pPr>
            <a:r>
              <a:rPr sz="1200" spc="-5" dirty="0">
                <a:latin typeface="Times New Roman"/>
                <a:cs typeface="Times New Roman"/>
              </a:rPr>
              <a:t>amministrato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giuramento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eternità alla Trinità dal capo dei Trascendentali,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capo che presiede </a:t>
            </a:r>
            <a:r>
              <a:rPr sz="1200" dirty="0">
                <a:latin typeface="Times New Roman"/>
                <a:cs typeface="Times New Roman"/>
              </a:rPr>
              <a:t>gli </a:t>
            </a:r>
            <a:r>
              <a:rPr sz="1200" spc="-5" dirty="0">
                <a:latin typeface="Times New Roman"/>
                <a:cs typeface="Times New Roman"/>
              </a:rPr>
              <a:t>Architetti </a:t>
            </a:r>
            <a:r>
              <a:rPr sz="1200" dirty="0">
                <a:latin typeface="Times New Roman"/>
                <a:cs typeface="Times New Roman"/>
              </a:rPr>
              <a:t>dell’Universo  </a:t>
            </a:r>
            <a:r>
              <a:rPr sz="1200" spc="-5" dirty="0">
                <a:latin typeface="Times New Roman"/>
                <a:cs typeface="Times New Roman"/>
              </a:rPr>
              <a:t>Maestro.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100">
              <a:latin typeface="Times New Roman"/>
              <a:cs typeface="Times New Roman"/>
            </a:endParaRPr>
          </a:p>
          <a:p>
            <a:pPr marL="889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9. </a:t>
            </a:r>
            <a:r>
              <a:rPr sz="1600" b="1" spc="-10" dirty="0">
                <a:solidFill>
                  <a:srgbClr val="1F487C"/>
                </a:solidFill>
                <a:latin typeface="Times New Roman"/>
                <a:cs typeface="Times New Roman"/>
              </a:rPr>
              <a:t>Gli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Architetti dell’Eniverso</a:t>
            </a:r>
            <a:r>
              <a:rPr sz="1600" b="1" spc="1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Maestro</a:t>
            </a:r>
            <a:endParaRPr sz="1600">
              <a:latin typeface="Times New Roman"/>
              <a:cs typeface="Times New Roman"/>
            </a:endParaRPr>
          </a:p>
          <a:p>
            <a:pPr marL="88900" marR="424180">
              <a:lnSpc>
                <a:spcPts val="1380"/>
              </a:lnSpc>
              <a:spcBef>
                <a:spcPts val="141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(351.2) 31:9.1 </a:t>
            </a:r>
            <a:r>
              <a:rPr sz="1200" spc="-5" dirty="0">
                <a:latin typeface="Times New Roman"/>
                <a:cs typeface="Times New Roman"/>
              </a:rPr>
              <a:t>Gli Architetti dell’Universo Maestro </a:t>
            </a:r>
            <a:r>
              <a:rPr sz="1200" dirty="0">
                <a:latin typeface="Times New Roman"/>
                <a:cs typeface="Times New Roman"/>
              </a:rPr>
              <a:t>sono il </a:t>
            </a:r>
            <a:r>
              <a:rPr sz="1200" spc="-5" dirty="0">
                <a:latin typeface="Times New Roman"/>
                <a:cs typeface="Times New Roman"/>
              </a:rPr>
              <a:t>corpo dirigente dei Trascendentali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Paradiso. </a:t>
            </a:r>
            <a:r>
              <a:rPr sz="1200" dirty="0">
                <a:latin typeface="Times New Roman"/>
                <a:cs typeface="Times New Roman"/>
              </a:rPr>
              <a:t>Questo </a:t>
            </a:r>
            <a:r>
              <a:rPr sz="1200" spc="-5" dirty="0">
                <a:latin typeface="Times New Roman"/>
                <a:cs typeface="Times New Roman"/>
              </a:rPr>
              <a:t>corpo </a:t>
            </a:r>
            <a:r>
              <a:rPr sz="1200" dirty="0">
                <a:latin typeface="Times New Roman"/>
                <a:cs typeface="Times New Roman"/>
              </a:rPr>
              <a:t>dirigente  </a:t>
            </a:r>
            <a:r>
              <a:rPr sz="1200" spc="-5" dirty="0">
                <a:latin typeface="Times New Roman"/>
                <a:cs typeface="Times New Roman"/>
              </a:rPr>
              <a:t>annovera </a:t>
            </a:r>
            <a:r>
              <a:rPr sz="1200" dirty="0">
                <a:latin typeface="Times New Roman"/>
                <a:cs typeface="Times New Roman"/>
              </a:rPr>
              <a:t>28.011 personalità in </a:t>
            </a:r>
            <a:r>
              <a:rPr sz="1200" spc="-5" dirty="0">
                <a:latin typeface="Times New Roman"/>
                <a:cs typeface="Times New Roman"/>
              </a:rPr>
              <a:t>possesso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menti superiori, </a:t>
            </a:r>
            <a:r>
              <a:rPr sz="1200" dirty="0">
                <a:latin typeface="Times New Roman"/>
                <a:cs typeface="Times New Roman"/>
              </a:rPr>
              <a:t>di spiriti splendidi e di </a:t>
            </a:r>
            <a:r>
              <a:rPr sz="1200" spc="-5" dirty="0">
                <a:latin typeface="Times New Roman"/>
                <a:cs typeface="Times New Roman"/>
              </a:rPr>
              <a:t>absonità superne.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presidente di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questo</a:t>
            </a:r>
            <a:endParaRPr sz="1200">
              <a:latin typeface="Times New Roman"/>
              <a:cs typeface="Times New Roman"/>
            </a:endParaRPr>
          </a:p>
          <a:p>
            <a:pPr marL="88900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magnifico gruppo, </a:t>
            </a:r>
            <a:r>
              <a:rPr sz="1200" dirty="0">
                <a:latin typeface="Times New Roman"/>
                <a:cs typeface="Times New Roman"/>
              </a:rPr>
              <a:t>l’Architetto </a:t>
            </a:r>
            <a:r>
              <a:rPr sz="1200" spc="-5" dirty="0">
                <a:latin typeface="Times New Roman"/>
                <a:cs typeface="Times New Roman"/>
              </a:rPr>
              <a:t>Maestro decano, </a:t>
            </a:r>
            <a:r>
              <a:rPr sz="1200" dirty="0">
                <a:latin typeface="Times New Roman"/>
                <a:cs typeface="Times New Roman"/>
              </a:rPr>
              <a:t>è il </a:t>
            </a:r>
            <a:r>
              <a:rPr sz="1200" spc="-5" dirty="0">
                <a:latin typeface="Times New Roman"/>
                <a:cs typeface="Times New Roman"/>
              </a:rPr>
              <a:t>capo che coordina </a:t>
            </a:r>
            <a:r>
              <a:rPr sz="1200" dirty="0">
                <a:latin typeface="Times New Roman"/>
                <a:cs typeface="Times New Roman"/>
              </a:rPr>
              <a:t>tutte le </a:t>
            </a:r>
            <a:r>
              <a:rPr sz="1200" spc="-5" dirty="0">
                <a:latin typeface="Times New Roman"/>
                <a:cs typeface="Times New Roman"/>
              </a:rPr>
              <a:t>intelligenze del </a:t>
            </a:r>
            <a:r>
              <a:rPr sz="1200" dirty="0">
                <a:latin typeface="Times New Roman"/>
                <a:cs typeface="Times New Roman"/>
              </a:rPr>
              <a:t>Paradiso </a:t>
            </a:r>
            <a:r>
              <a:rPr sz="1200" spc="5" dirty="0">
                <a:latin typeface="Times New Roman"/>
                <a:cs typeface="Times New Roman"/>
              </a:rPr>
              <a:t>sotto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livello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Deità.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3352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(351.3) 31:9.2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sedicesima prescrizione del mandato che </a:t>
            </a:r>
            <a:r>
              <a:rPr sz="1200" dirty="0">
                <a:latin typeface="Times New Roman"/>
                <a:cs typeface="Times New Roman"/>
              </a:rPr>
              <a:t>autorizza </a:t>
            </a:r>
            <a:r>
              <a:rPr sz="1200" spc="-5" dirty="0">
                <a:latin typeface="Times New Roman"/>
                <a:cs typeface="Times New Roman"/>
              </a:rPr>
              <a:t>questa </a:t>
            </a:r>
            <a:r>
              <a:rPr sz="1200" dirty="0">
                <a:latin typeface="Times New Roman"/>
                <a:cs typeface="Times New Roman"/>
              </a:rPr>
              <a:t>narrazione </a:t>
            </a:r>
            <a:r>
              <a:rPr sz="1200" spc="-5" dirty="0">
                <a:latin typeface="Times New Roman"/>
                <a:cs typeface="Times New Roman"/>
              </a:rPr>
              <a:t>dice: </a:t>
            </a:r>
            <a:r>
              <a:rPr sz="1200" dirty="0">
                <a:latin typeface="Times New Roman"/>
                <a:cs typeface="Times New Roman"/>
              </a:rPr>
              <a:t>“Se </a:t>
            </a:r>
            <a:r>
              <a:rPr sz="1200" spc="-5" dirty="0">
                <a:latin typeface="Times New Roman"/>
                <a:cs typeface="Times New Roman"/>
              </a:rPr>
              <a:t>ritenuto saggio, l’esistenza degli  Architetti dell’Universo Maestro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dei loro </a:t>
            </a:r>
            <a:r>
              <a:rPr sz="1200" dirty="0">
                <a:latin typeface="Times New Roman"/>
                <a:cs typeface="Times New Roman"/>
              </a:rPr>
              <a:t>associati potrà </a:t>
            </a:r>
            <a:r>
              <a:rPr sz="1200" spc="-5" dirty="0">
                <a:latin typeface="Times New Roman"/>
                <a:cs typeface="Times New Roman"/>
              </a:rPr>
              <a:t>essere svelata, </a:t>
            </a:r>
            <a:r>
              <a:rPr sz="1200" dirty="0">
                <a:latin typeface="Times New Roman"/>
                <a:cs typeface="Times New Roman"/>
              </a:rPr>
              <a:t>ma la loro </a:t>
            </a:r>
            <a:r>
              <a:rPr sz="1200" spc="-5" dirty="0">
                <a:latin typeface="Times New Roman"/>
                <a:cs typeface="Times New Roman"/>
              </a:rPr>
              <a:t>origine, </a:t>
            </a:r>
            <a:r>
              <a:rPr sz="1200" dirty="0">
                <a:latin typeface="Times New Roman"/>
                <a:cs typeface="Times New Roman"/>
              </a:rPr>
              <a:t>la loro </a:t>
            </a:r>
            <a:r>
              <a:rPr sz="1200" spc="-5" dirty="0">
                <a:latin typeface="Times New Roman"/>
                <a:cs typeface="Times New Roman"/>
              </a:rPr>
              <a:t>natura ed </a:t>
            </a:r>
            <a:r>
              <a:rPr sz="1200" dirty="0">
                <a:latin typeface="Times New Roman"/>
                <a:cs typeface="Times New Roman"/>
              </a:rPr>
              <a:t>il loro </a:t>
            </a:r>
            <a:r>
              <a:rPr sz="1200" spc="-5" dirty="0">
                <a:latin typeface="Times New Roman"/>
                <a:cs typeface="Times New Roman"/>
              </a:rPr>
              <a:t>destino </a:t>
            </a:r>
            <a:r>
              <a:rPr sz="1200" dirty="0">
                <a:latin typeface="Times New Roman"/>
                <a:cs typeface="Times New Roman"/>
              </a:rPr>
              <a:t>non  possono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pienamente </a:t>
            </a:r>
            <a:r>
              <a:rPr sz="1200" spc="-5" dirty="0">
                <a:latin typeface="Times New Roman"/>
                <a:cs typeface="Times New Roman"/>
              </a:rPr>
              <a:t>rivelati.” Noi </a:t>
            </a:r>
            <a:r>
              <a:rPr sz="1200" dirty="0">
                <a:latin typeface="Times New Roman"/>
                <a:cs typeface="Times New Roman"/>
              </a:rPr>
              <a:t>possiamo tuttavia </a:t>
            </a:r>
            <a:r>
              <a:rPr sz="1200" spc="-5" dirty="0">
                <a:latin typeface="Times New Roman"/>
                <a:cs typeface="Times New Roman"/>
              </a:rPr>
              <a:t>informarvi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questi Architetti Maestri esistono </a:t>
            </a:r>
            <a:r>
              <a:rPr sz="1200" dirty="0">
                <a:latin typeface="Times New Roman"/>
                <a:cs typeface="Times New Roman"/>
              </a:rPr>
              <a:t>nei </a:t>
            </a:r>
            <a:r>
              <a:rPr sz="1200" spc="-5" dirty="0">
                <a:latin typeface="Times New Roman"/>
                <a:cs typeface="Times New Roman"/>
              </a:rPr>
              <a:t>sette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livelli</a:t>
            </a:r>
            <a:endParaRPr sz="1200">
              <a:latin typeface="Times New Roman"/>
              <a:cs typeface="Times New Roman"/>
            </a:endParaRPr>
          </a:p>
          <a:p>
            <a:pPr marL="88900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dell’absonito. Questi sette gruppi sono classificati come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segue: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150">
              <a:latin typeface="Times New Roman"/>
              <a:cs typeface="Times New Roman"/>
            </a:endParaRPr>
          </a:p>
          <a:p>
            <a:pPr marL="546100">
              <a:lnSpc>
                <a:spcPts val="141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(351.4) 31:9.3 </a:t>
            </a:r>
            <a:r>
              <a:rPr sz="1200" dirty="0">
                <a:latin typeface="Times New Roman"/>
                <a:cs typeface="Times New Roman"/>
              </a:rPr>
              <a:t>1. </a:t>
            </a:r>
            <a:r>
              <a:rPr sz="1200" i="1" dirty="0">
                <a:latin typeface="Times New Roman"/>
                <a:cs typeface="Times New Roman"/>
              </a:rPr>
              <a:t>Il </a:t>
            </a:r>
            <a:r>
              <a:rPr sz="1200" i="1" spc="-5" dirty="0">
                <a:latin typeface="Times New Roman"/>
                <a:cs typeface="Times New Roman"/>
              </a:rPr>
              <a:t>Livello del </a:t>
            </a:r>
            <a:r>
              <a:rPr sz="1200" i="1" dirty="0">
                <a:latin typeface="Times New Roman"/>
                <a:cs typeface="Times New Roman"/>
              </a:rPr>
              <a:t>Paradiso. </a:t>
            </a:r>
            <a:r>
              <a:rPr sz="1200" dirty="0">
                <a:latin typeface="Times New Roman"/>
                <a:cs typeface="Times New Roman"/>
              </a:rPr>
              <a:t>Solo il </a:t>
            </a:r>
            <a:r>
              <a:rPr sz="1200" spc="-5" dirty="0">
                <a:latin typeface="Times New Roman"/>
                <a:cs typeface="Times New Roman"/>
              </a:rPr>
              <a:t>decano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primo Architetto </a:t>
            </a:r>
            <a:r>
              <a:rPr sz="1200" dirty="0">
                <a:latin typeface="Times New Roman"/>
                <a:cs typeface="Times New Roman"/>
              </a:rPr>
              <a:t>eventuato funziona </a:t>
            </a:r>
            <a:r>
              <a:rPr sz="1200" spc="-5" dirty="0">
                <a:latin typeface="Times New Roman"/>
                <a:cs typeface="Times New Roman"/>
              </a:rPr>
              <a:t>su questo </a:t>
            </a:r>
            <a:r>
              <a:rPr sz="1200" dirty="0">
                <a:latin typeface="Times New Roman"/>
                <a:cs typeface="Times New Roman"/>
              </a:rPr>
              <a:t>livello</a:t>
            </a:r>
            <a:r>
              <a:rPr sz="1200" spc="-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più</a:t>
            </a:r>
            <a:endParaRPr sz="1200">
              <a:latin typeface="Times New Roman"/>
              <a:cs typeface="Times New Roman"/>
            </a:endParaRPr>
          </a:p>
          <a:p>
            <a:pPr marL="546100" marR="646430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elevato dell’absonito. Questa personalità </a:t>
            </a:r>
            <a:r>
              <a:rPr sz="1200" dirty="0">
                <a:latin typeface="Times New Roman"/>
                <a:cs typeface="Times New Roman"/>
              </a:rPr>
              <a:t>ultima — né </a:t>
            </a:r>
            <a:r>
              <a:rPr sz="1200" spc="-5" dirty="0">
                <a:latin typeface="Times New Roman"/>
                <a:cs typeface="Times New Roman"/>
              </a:rPr>
              <a:t>Creatore </a:t>
            </a:r>
            <a:r>
              <a:rPr sz="1200" dirty="0">
                <a:latin typeface="Times New Roman"/>
                <a:cs typeface="Times New Roman"/>
              </a:rPr>
              <a:t>né creatura —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eventuata all’aurora dell’eternità  ed </a:t>
            </a:r>
            <a:r>
              <a:rPr sz="1200" dirty="0">
                <a:latin typeface="Times New Roman"/>
                <a:cs typeface="Times New Roman"/>
              </a:rPr>
              <a:t>ora funziona come </a:t>
            </a:r>
            <a:r>
              <a:rPr sz="1200" spc="-5" dirty="0">
                <a:latin typeface="Times New Roman"/>
                <a:cs typeface="Times New Roman"/>
              </a:rPr>
              <a:t>mirabile coordinatore del </a:t>
            </a:r>
            <a:r>
              <a:rPr sz="1200" dirty="0">
                <a:latin typeface="Times New Roman"/>
                <a:cs typeface="Times New Roman"/>
              </a:rPr>
              <a:t>Paradiso e dei suoi </a:t>
            </a:r>
            <a:r>
              <a:rPr sz="1200" spc="-5" dirty="0">
                <a:latin typeface="Times New Roman"/>
                <a:cs typeface="Times New Roman"/>
              </a:rPr>
              <a:t>ventuno </a:t>
            </a:r>
            <a:r>
              <a:rPr sz="1200" dirty="0">
                <a:latin typeface="Times New Roman"/>
                <a:cs typeface="Times New Roman"/>
              </a:rPr>
              <a:t>mondi di </a:t>
            </a:r>
            <a:r>
              <a:rPr sz="1200" spc="-5" dirty="0">
                <a:latin typeface="Times New Roman"/>
                <a:cs typeface="Times New Roman"/>
              </a:rPr>
              <a:t>attività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associate.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62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628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909624" y="513333"/>
            <a:ext cx="7291070" cy="372364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40894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(351.5) 31:9.4 </a:t>
            </a:r>
            <a:r>
              <a:rPr sz="1200" dirty="0">
                <a:latin typeface="Times New Roman"/>
                <a:cs typeface="Times New Roman"/>
              </a:rPr>
              <a:t>2. </a:t>
            </a:r>
            <a:r>
              <a:rPr sz="1200" i="1" dirty="0">
                <a:latin typeface="Times New Roman"/>
                <a:cs typeface="Times New Roman"/>
              </a:rPr>
              <a:t>Il </a:t>
            </a:r>
            <a:r>
              <a:rPr sz="1200" i="1" spc="-5" dirty="0">
                <a:latin typeface="Times New Roman"/>
                <a:cs typeface="Times New Roman"/>
              </a:rPr>
              <a:t>Livello </a:t>
            </a:r>
            <a:r>
              <a:rPr sz="1200" i="1" dirty="0">
                <a:latin typeface="Times New Roman"/>
                <a:cs typeface="Times New Roman"/>
              </a:rPr>
              <a:t>di </a:t>
            </a:r>
            <a:r>
              <a:rPr sz="1200" i="1" spc="-5" dirty="0">
                <a:latin typeface="Times New Roman"/>
                <a:cs typeface="Times New Roman"/>
              </a:rPr>
              <a:t>Havona.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seconda eventuazione di </a:t>
            </a:r>
            <a:r>
              <a:rPr sz="1200" spc="-5" dirty="0">
                <a:latin typeface="Times New Roman"/>
                <a:cs typeface="Times New Roman"/>
              </a:rPr>
              <a:t>Architetti </a:t>
            </a:r>
            <a:r>
              <a:rPr sz="1200" dirty="0">
                <a:latin typeface="Times New Roman"/>
                <a:cs typeface="Times New Roman"/>
              </a:rPr>
              <a:t>ha </a:t>
            </a:r>
            <a:r>
              <a:rPr sz="1200" spc="-5" dirty="0">
                <a:latin typeface="Times New Roman"/>
                <a:cs typeface="Times New Roman"/>
              </a:rPr>
              <a:t>prodotto </a:t>
            </a:r>
            <a:r>
              <a:rPr sz="1200" dirty="0">
                <a:latin typeface="Times New Roman"/>
                <a:cs typeface="Times New Roman"/>
              </a:rPr>
              <a:t>tre </a:t>
            </a:r>
            <a:r>
              <a:rPr sz="1200" spc="-5" dirty="0">
                <a:latin typeface="Times New Roman"/>
                <a:cs typeface="Times New Roman"/>
              </a:rPr>
              <a:t>pianificatori maestri </a:t>
            </a:r>
            <a:r>
              <a:rPr sz="1200" dirty="0">
                <a:latin typeface="Times New Roman"/>
                <a:cs typeface="Times New Roman"/>
              </a:rPr>
              <a:t>ed  </a:t>
            </a:r>
            <a:r>
              <a:rPr sz="1200" spc="-5" dirty="0">
                <a:latin typeface="Times New Roman"/>
                <a:cs typeface="Times New Roman"/>
              </a:rPr>
              <a:t>amministratori absoniti,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quali si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sempre consacrati al coordinamento del </a:t>
            </a:r>
            <a:r>
              <a:rPr sz="1200" dirty="0">
                <a:latin typeface="Times New Roman"/>
                <a:cs typeface="Times New Roman"/>
              </a:rPr>
              <a:t>miliardo </a:t>
            </a:r>
            <a:r>
              <a:rPr sz="1200" spc="-5" dirty="0">
                <a:latin typeface="Times New Roman"/>
                <a:cs typeface="Times New Roman"/>
              </a:rPr>
              <a:t>di sfere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perfette</a:t>
            </a:r>
            <a:endParaRPr sz="1200">
              <a:latin typeface="Times New Roman"/>
              <a:cs typeface="Times New Roman"/>
            </a:endParaRPr>
          </a:p>
          <a:p>
            <a:pPr marL="88900" marR="163195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dell’Universo centrale.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tradizione del Paradiso asserisce che questi </a:t>
            </a:r>
            <a:r>
              <a:rPr sz="1200" dirty="0">
                <a:latin typeface="Times New Roman"/>
                <a:cs typeface="Times New Roman"/>
              </a:rPr>
              <a:t>tre </a:t>
            </a:r>
            <a:r>
              <a:rPr sz="1200" spc="-5" dirty="0">
                <a:latin typeface="Times New Roman"/>
                <a:cs typeface="Times New Roman"/>
              </a:rPr>
              <a:t>Architetti, </a:t>
            </a:r>
            <a:r>
              <a:rPr sz="1200" dirty="0">
                <a:latin typeface="Times New Roman"/>
                <a:cs typeface="Times New Roman"/>
              </a:rPr>
              <a:t>con il </a:t>
            </a:r>
            <a:r>
              <a:rPr sz="1200" spc="-5" dirty="0">
                <a:latin typeface="Times New Roman"/>
                <a:cs typeface="Times New Roman"/>
              </a:rPr>
              <a:t>consiglio dell’Architetto  decano eventuato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precedenza, hanno </a:t>
            </a:r>
            <a:r>
              <a:rPr sz="1200" dirty="0">
                <a:latin typeface="Times New Roman"/>
                <a:cs typeface="Times New Roman"/>
              </a:rPr>
              <a:t>contribuito a </a:t>
            </a:r>
            <a:r>
              <a:rPr sz="1200" spc="-5" dirty="0">
                <a:latin typeface="Times New Roman"/>
                <a:cs typeface="Times New Roman"/>
              </a:rPr>
              <a:t>progettare Havona, </a:t>
            </a:r>
            <a:r>
              <a:rPr sz="1200" spc="5" dirty="0">
                <a:latin typeface="Times New Roman"/>
                <a:cs typeface="Times New Roman"/>
              </a:rPr>
              <a:t>ma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realtà </a:t>
            </a:r>
            <a:r>
              <a:rPr sz="1200" dirty="0">
                <a:latin typeface="Times New Roman"/>
                <a:cs typeface="Times New Roman"/>
              </a:rPr>
              <a:t>noi non lo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sappiamo.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1574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(351.6) 31:9.5 </a:t>
            </a:r>
            <a:r>
              <a:rPr sz="1200" dirty="0">
                <a:latin typeface="Times New Roman"/>
                <a:cs typeface="Times New Roman"/>
              </a:rPr>
              <a:t>3. </a:t>
            </a:r>
            <a:r>
              <a:rPr sz="1200" i="1" dirty="0">
                <a:latin typeface="Times New Roman"/>
                <a:cs typeface="Times New Roman"/>
              </a:rPr>
              <a:t>Il </a:t>
            </a:r>
            <a:r>
              <a:rPr sz="1200" i="1" spc="-5" dirty="0">
                <a:latin typeface="Times New Roman"/>
                <a:cs typeface="Times New Roman"/>
              </a:rPr>
              <a:t>Livello dei Superuniversi.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terzo </a:t>
            </a:r>
            <a:r>
              <a:rPr sz="1200" spc="-5" dirty="0">
                <a:latin typeface="Times New Roman"/>
                <a:cs typeface="Times New Roman"/>
              </a:rPr>
              <a:t>livello absonito </a:t>
            </a:r>
            <a:r>
              <a:rPr sz="1200" dirty="0">
                <a:latin typeface="Times New Roman"/>
                <a:cs typeface="Times New Roman"/>
              </a:rPr>
              <a:t>comprende i sette </a:t>
            </a:r>
            <a:r>
              <a:rPr sz="1200" spc="-5" dirty="0">
                <a:latin typeface="Times New Roman"/>
                <a:cs typeface="Times New Roman"/>
              </a:rPr>
              <a:t>Architetti </a:t>
            </a:r>
            <a:r>
              <a:rPr sz="1200" dirty="0">
                <a:latin typeface="Times New Roman"/>
                <a:cs typeface="Times New Roman"/>
              </a:rPr>
              <a:t>Maestri dei </a:t>
            </a:r>
            <a:r>
              <a:rPr sz="1200" spc="-5" dirty="0">
                <a:latin typeface="Times New Roman"/>
                <a:cs typeface="Times New Roman"/>
              </a:rPr>
              <a:t>sette  Superuniversi, </a:t>
            </a:r>
            <a:r>
              <a:rPr sz="1200" dirty="0">
                <a:latin typeface="Times New Roman"/>
                <a:cs typeface="Times New Roman"/>
              </a:rPr>
              <a:t>i quali </a:t>
            </a:r>
            <a:r>
              <a:rPr sz="1200" spc="-5" dirty="0">
                <a:latin typeface="Times New Roman"/>
                <a:cs typeface="Times New Roman"/>
              </a:rPr>
              <a:t>attualmente, come gruppo, </a:t>
            </a:r>
            <a:r>
              <a:rPr sz="1200" dirty="0">
                <a:latin typeface="Times New Roman"/>
                <a:cs typeface="Times New Roman"/>
              </a:rPr>
              <a:t>trascorrono </a:t>
            </a:r>
            <a:r>
              <a:rPr sz="1200" spc="-5" dirty="0">
                <a:latin typeface="Times New Roman"/>
                <a:cs typeface="Times New Roman"/>
              </a:rPr>
              <a:t>quasi </a:t>
            </a:r>
            <a:r>
              <a:rPr sz="1200" dirty="0">
                <a:latin typeface="Times New Roman"/>
                <a:cs typeface="Times New Roman"/>
              </a:rPr>
              <a:t>altrettanto </a:t>
            </a:r>
            <a:r>
              <a:rPr sz="1200" spc="-5" dirty="0">
                <a:latin typeface="Times New Roman"/>
                <a:cs typeface="Times New Roman"/>
              </a:rPr>
              <a:t>tempo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compagnia </a:t>
            </a:r>
            <a:r>
              <a:rPr sz="1200" dirty="0">
                <a:latin typeface="Times New Roman"/>
                <a:cs typeface="Times New Roman"/>
              </a:rPr>
              <a:t>dei Sette Spiriti  </a:t>
            </a:r>
            <a:r>
              <a:rPr sz="1200" spc="-5" dirty="0">
                <a:latin typeface="Times New Roman"/>
                <a:cs typeface="Times New Roman"/>
              </a:rPr>
              <a:t>Maestri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Paradiso </a:t>
            </a:r>
            <a:r>
              <a:rPr sz="1200" dirty="0">
                <a:latin typeface="Times New Roman"/>
                <a:cs typeface="Times New Roman"/>
              </a:rPr>
              <a:t>quanto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i Sette </a:t>
            </a:r>
            <a:r>
              <a:rPr sz="1200" spc="-5" dirty="0">
                <a:latin typeface="Times New Roman"/>
                <a:cs typeface="Times New Roman"/>
              </a:rPr>
              <a:t>Esecutivi Supremi sui </a:t>
            </a:r>
            <a:r>
              <a:rPr sz="1200" dirty="0">
                <a:latin typeface="Times New Roman"/>
                <a:cs typeface="Times New Roman"/>
              </a:rPr>
              <a:t>sette mondi </a:t>
            </a:r>
            <a:r>
              <a:rPr sz="1200" spc="-5" dirty="0">
                <a:latin typeface="Times New Roman"/>
                <a:cs typeface="Times New Roman"/>
              </a:rPr>
              <a:t>speciali </a:t>
            </a:r>
            <a:r>
              <a:rPr sz="1200" dirty="0">
                <a:latin typeface="Times New Roman"/>
                <a:cs typeface="Times New Roman"/>
              </a:rPr>
              <a:t>dello Spirito </a:t>
            </a:r>
            <a:r>
              <a:rPr sz="1200" spc="-5" dirty="0">
                <a:latin typeface="Times New Roman"/>
                <a:cs typeface="Times New Roman"/>
              </a:rPr>
              <a:t>Infinito. Essi </a:t>
            </a:r>
            <a:r>
              <a:rPr sz="1200" dirty="0">
                <a:latin typeface="Times New Roman"/>
                <a:cs typeface="Times New Roman"/>
              </a:rPr>
              <a:t>sono i  </a:t>
            </a:r>
            <a:r>
              <a:rPr sz="1200" spc="-5" dirty="0">
                <a:latin typeface="Times New Roman"/>
                <a:cs typeface="Times New Roman"/>
              </a:rPr>
              <a:t>supercoordinatori del grande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Universo.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88900" marR="685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(351.7) 31:9.6 </a:t>
            </a:r>
            <a:r>
              <a:rPr sz="1200" dirty="0">
                <a:latin typeface="Times New Roman"/>
                <a:cs typeface="Times New Roman"/>
              </a:rPr>
              <a:t>4. </a:t>
            </a:r>
            <a:r>
              <a:rPr sz="1200" i="1" dirty="0">
                <a:latin typeface="Times New Roman"/>
                <a:cs typeface="Times New Roman"/>
              </a:rPr>
              <a:t>Il </a:t>
            </a:r>
            <a:r>
              <a:rPr sz="1200" i="1" spc="-5" dirty="0">
                <a:latin typeface="Times New Roman"/>
                <a:cs typeface="Times New Roman"/>
              </a:rPr>
              <a:t>Livello </a:t>
            </a:r>
            <a:r>
              <a:rPr sz="1200" i="1" dirty="0">
                <a:latin typeface="Times New Roman"/>
                <a:cs typeface="Times New Roman"/>
              </a:rPr>
              <a:t>di Spazio </a:t>
            </a:r>
            <a:r>
              <a:rPr sz="1200" i="1" spc="-5" dirty="0">
                <a:latin typeface="Times New Roman"/>
                <a:cs typeface="Times New Roman"/>
              </a:rPr>
              <a:t>Primario. </a:t>
            </a:r>
            <a:r>
              <a:rPr sz="1200" spc="-5" dirty="0">
                <a:latin typeface="Times New Roman"/>
                <a:cs typeface="Times New Roman"/>
              </a:rPr>
              <a:t>Questo gruppo conta settanta Architetti, </a:t>
            </a:r>
            <a:r>
              <a:rPr sz="1200" dirty="0">
                <a:latin typeface="Times New Roman"/>
                <a:cs typeface="Times New Roman"/>
              </a:rPr>
              <a:t>e noi ipotizziamo </a:t>
            </a:r>
            <a:r>
              <a:rPr sz="1200" spc="-5" dirty="0">
                <a:latin typeface="Times New Roman"/>
                <a:cs typeface="Times New Roman"/>
              </a:rPr>
              <a:t>che essi si  occupino </a:t>
            </a:r>
            <a:r>
              <a:rPr sz="1200" dirty="0">
                <a:latin typeface="Times New Roman"/>
                <a:cs typeface="Times New Roman"/>
              </a:rPr>
              <a:t>dei piani </a:t>
            </a:r>
            <a:r>
              <a:rPr sz="1200" spc="-5" dirty="0">
                <a:latin typeface="Times New Roman"/>
                <a:cs typeface="Times New Roman"/>
              </a:rPr>
              <a:t>finali per </a:t>
            </a:r>
            <a:r>
              <a:rPr sz="1200" dirty="0">
                <a:latin typeface="Times New Roman"/>
                <a:cs typeface="Times New Roman"/>
              </a:rPr>
              <a:t>il primo </a:t>
            </a:r>
            <a:r>
              <a:rPr sz="1200" spc="-5" dirty="0">
                <a:latin typeface="Times New Roman"/>
                <a:cs typeface="Times New Roman"/>
              </a:rPr>
              <a:t>Universo </a:t>
            </a:r>
            <a:r>
              <a:rPr sz="1200" dirty="0">
                <a:latin typeface="Times New Roman"/>
                <a:cs typeface="Times New Roman"/>
              </a:rPr>
              <a:t>dello spazio </a:t>
            </a:r>
            <a:r>
              <a:rPr sz="1200" spc="-5" dirty="0">
                <a:latin typeface="Times New Roman"/>
                <a:cs typeface="Times New Roman"/>
              </a:rPr>
              <a:t>esterno, ora </a:t>
            </a:r>
            <a:r>
              <a:rPr sz="1200" dirty="0">
                <a:latin typeface="Times New Roman"/>
                <a:cs typeface="Times New Roman"/>
              </a:rPr>
              <a:t>in corso di mobilitazione </a:t>
            </a:r>
            <a:r>
              <a:rPr sz="1200" spc="-5" dirty="0">
                <a:latin typeface="Times New Roman"/>
                <a:cs typeface="Times New Roman"/>
              </a:rPr>
              <a:t>oltre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confini degli  attuali </a:t>
            </a:r>
            <a:r>
              <a:rPr sz="1200" dirty="0">
                <a:latin typeface="Times New Roman"/>
                <a:cs typeface="Times New Roman"/>
              </a:rPr>
              <a:t>sette</a:t>
            </a:r>
            <a:r>
              <a:rPr sz="1200" spc="-5" dirty="0">
                <a:latin typeface="Times New Roman"/>
                <a:cs typeface="Times New Roman"/>
              </a:rPr>
              <a:t> Superuniversi.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83820" algn="just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(351.8) 31:9.7 </a:t>
            </a:r>
            <a:r>
              <a:rPr sz="1200" dirty="0">
                <a:latin typeface="Times New Roman"/>
                <a:cs typeface="Times New Roman"/>
              </a:rPr>
              <a:t>5. </a:t>
            </a:r>
            <a:r>
              <a:rPr sz="1200" i="1" dirty="0">
                <a:latin typeface="Times New Roman"/>
                <a:cs typeface="Times New Roman"/>
              </a:rPr>
              <a:t>Il </a:t>
            </a:r>
            <a:r>
              <a:rPr sz="1200" i="1" spc="-5" dirty="0">
                <a:latin typeface="Times New Roman"/>
                <a:cs typeface="Times New Roman"/>
              </a:rPr>
              <a:t>Livello </a:t>
            </a:r>
            <a:r>
              <a:rPr sz="1200" i="1" dirty="0">
                <a:latin typeface="Times New Roman"/>
                <a:cs typeface="Times New Roman"/>
              </a:rPr>
              <a:t>di Spazio </a:t>
            </a:r>
            <a:r>
              <a:rPr sz="1200" i="1" spc="-5" dirty="0">
                <a:latin typeface="Times New Roman"/>
                <a:cs typeface="Times New Roman"/>
              </a:rPr>
              <a:t>Secondario.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quinto </a:t>
            </a:r>
            <a:r>
              <a:rPr sz="1200" spc="-5" dirty="0">
                <a:latin typeface="Times New Roman"/>
                <a:cs typeface="Times New Roman"/>
              </a:rPr>
              <a:t>corpo comprende </a:t>
            </a:r>
            <a:r>
              <a:rPr sz="1200" dirty="0">
                <a:latin typeface="Times New Roman"/>
                <a:cs typeface="Times New Roman"/>
              </a:rPr>
              <a:t>490 </a:t>
            </a:r>
            <a:r>
              <a:rPr sz="1200" spc="-5" dirty="0">
                <a:latin typeface="Times New Roman"/>
                <a:cs typeface="Times New Roman"/>
              </a:rPr>
              <a:t>Architetti, </a:t>
            </a:r>
            <a:r>
              <a:rPr sz="1200" dirty="0">
                <a:latin typeface="Times New Roman"/>
                <a:cs typeface="Times New Roman"/>
              </a:rPr>
              <a:t>ed anche in </a:t>
            </a:r>
            <a:r>
              <a:rPr sz="1200" spc="-5" dirty="0">
                <a:latin typeface="Times New Roman"/>
                <a:cs typeface="Times New Roman"/>
              </a:rPr>
              <a:t>questo caso  </a:t>
            </a:r>
            <a:r>
              <a:rPr sz="1200" dirty="0">
                <a:latin typeface="Times New Roman"/>
                <a:cs typeface="Times New Roman"/>
              </a:rPr>
              <a:t>noi ipotizziamo </a:t>
            </a:r>
            <a:r>
              <a:rPr sz="1200" spc="-5" dirty="0">
                <a:latin typeface="Times New Roman"/>
                <a:cs typeface="Times New Roman"/>
              </a:rPr>
              <a:t>che essi debbano occuparsi del </a:t>
            </a:r>
            <a:r>
              <a:rPr sz="1200" dirty="0">
                <a:latin typeface="Times New Roman"/>
                <a:cs typeface="Times New Roman"/>
              </a:rPr>
              <a:t>secondo </a:t>
            </a:r>
            <a:r>
              <a:rPr sz="1200" spc="-5" dirty="0">
                <a:latin typeface="Times New Roman"/>
                <a:cs typeface="Times New Roman"/>
              </a:rPr>
              <a:t>Universo dello </a:t>
            </a:r>
            <a:r>
              <a:rPr sz="1200" dirty="0">
                <a:latin typeface="Times New Roman"/>
                <a:cs typeface="Times New Roman"/>
              </a:rPr>
              <a:t>spazio </a:t>
            </a:r>
            <a:r>
              <a:rPr sz="1200" spc="-5" dirty="0">
                <a:latin typeface="Times New Roman"/>
                <a:cs typeface="Times New Roman"/>
              </a:rPr>
              <a:t>esterno, </a:t>
            </a:r>
            <a:r>
              <a:rPr sz="1200" dirty="0">
                <a:latin typeface="Times New Roman"/>
                <a:cs typeface="Times New Roman"/>
              </a:rPr>
              <a:t>dove i nostri </a:t>
            </a:r>
            <a:r>
              <a:rPr sz="1200" spc="-5" dirty="0">
                <a:latin typeface="Times New Roman"/>
                <a:cs typeface="Times New Roman"/>
              </a:rPr>
              <a:t>fisici </a:t>
            </a:r>
            <a:r>
              <a:rPr sz="1200" dirty="0">
                <a:latin typeface="Times New Roman"/>
                <a:cs typeface="Times New Roman"/>
              </a:rPr>
              <a:t>hanno </a:t>
            </a:r>
            <a:r>
              <a:rPr sz="1200" spc="-5" dirty="0">
                <a:latin typeface="Times New Roman"/>
                <a:cs typeface="Times New Roman"/>
              </a:rPr>
              <a:t>già  scoperto </a:t>
            </a:r>
            <a:r>
              <a:rPr sz="1200" dirty="0">
                <a:latin typeface="Times New Roman"/>
                <a:cs typeface="Times New Roman"/>
              </a:rPr>
              <a:t>mobilitazioni </a:t>
            </a:r>
            <a:r>
              <a:rPr sz="1200" spc="-5" dirty="0">
                <a:latin typeface="Times New Roman"/>
                <a:cs typeface="Times New Roman"/>
              </a:rPr>
              <a:t>d’energia </a:t>
            </a:r>
            <a:r>
              <a:rPr sz="1200" dirty="0">
                <a:latin typeface="Times New Roman"/>
                <a:cs typeface="Times New Roman"/>
              </a:rPr>
              <a:t>ben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definite.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6350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(352.1) 31:9.8 </a:t>
            </a:r>
            <a:r>
              <a:rPr sz="1200" dirty="0">
                <a:latin typeface="Times New Roman"/>
                <a:cs typeface="Times New Roman"/>
              </a:rPr>
              <a:t>6. </a:t>
            </a:r>
            <a:r>
              <a:rPr sz="1200" i="1" dirty="0">
                <a:latin typeface="Times New Roman"/>
                <a:cs typeface="Times New Roman"/>
              </a:rPr>
              <a:t>Il </a:t>
            </a:r>
            <a:r>
              <a:rPr sz="1200" i="1" spc="-5" dirty="0">
                <a:latin typeface="Times New Roman"/>
                <a:cs typeface="Times New Roman"/>
              </a:rPr>
              <a:t>Livello </a:t>
            </a:r>
            <a:r>
              <a:rPr sz="1200" i="1" dirty="0">
                <a:latin typeface="Times New Roman"/>
                <a:cs typeface="Times New Roman"/>
              </a:rPr>
              <a:t>di Spazio </a:t>
            </a:r>
            <a:r>
              <a:rPr sz="1200" i="1" spc="-5" dirty="0">
                <a:latin typeface="Times New Roman"/>
                <a:cs typeface="Times New Roman"/>
              </a:rPr>
              <a:t>Terziario. </a:t>
            </a:r>
            <a:r>
              <a:rPr sz="1200" spc="-5" dirty="0">
                <a:latin typeface="Times New Roman"/>
                <a:cs typeface="Times New Roman"/>
              </a:rPr>
              <a:t>Questo sesto gruppo </a:t>
            </a:r>
            <a:r>
              <a:rPr sz="1200" dirty="0">
                <a:latin typeface="Times New Roman"/>
                <a:cs typeface="Times New Roman"/>
              </a:rPr>
              <a:t>di Architetti </a:t>
            </a:r>
            <a:r>
              <a:rPr sz="1200" spc="-5" dirty="0">
                <a:latin typeface="Times New Roman"/>
                <a:cs typeface="Times New Roman"/>
              </a:rPr>
              <a:t>Maestri </a:t>
            </a:r>
            <a:r>
              <a:rPr sz="1200" dirty="0">
                <a:latin typeface="Times New Roman"/>
                <a:cs typeface="Times New Roman"/>
              </a:rPr>
              <a:t>comprende 3.430 </a:t>
            </a:r>
            <a:r>
              <a:rPr sz="1200" spc="-5" dirty="0">
                <a:latin typeface="Times New Roman"/>
                <a:cs typeface="Times New Roman"/>
              </a:rPr>
              <a:t>membri, </a:t>
            </a:r>
            <a:r>
              <a:rPr sz="1200" dirty="0">
                <a:latin typeface="Times New Roman"/>
                <a:cs typeface="Times New Roman"/>
              </a:rPr>
              <a:t>e noi  </a:t>
            </a:r>
            <a:r>
              <a:rPr sz="1200" spc="-5" dirty="0">
                <a:latin typeface="Times New Roman"/>
                <a:cs typeface="Times New Roman"/>
              </a:rPr>
              <a:t>deduciamo allo stesso </a:t>
            </a:r>
            <a:r>
              <a:rPr sz="1200" dirty="0">
                <a:latin typeface="Times New Roman"/>
                <a:cs typeface="Times New Roman"/>
              </a:rPr>
              <a:t>modo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possano </a:t>
            </a:r>
            <a:r>
              <a:rPr sz="1200" spc="-5" dirty="0">
                <a:latin typeface="Times New Roman"/>
                <a:cs typeface="Times New Roman"/>
              </a:rPr>
              <a:t>essere occupati nei giganteschi piani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terzo Universo </a:t>
            </a:r>
            <a:r>
              <a:rPr sz="1200" dirty="0">
                <a:latin typeface="Times New Roman"/>
                <a:cs typeface="Times New Roman"/>
              </a:rPr>
              <a:t>dello spazio  </a:t>
            </a:r>
            <a:r>
              <a:rPr sz="1200" spc="-5" dirty="0">
                <a:latin typeface="Times New Roman"/>
                <a:cs typeface="Times New Roman"/>
              </a:rPr>
              <a:t>esterno.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62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629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210550" cy="389890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546100" marR="74930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(352.2) 31:9.9 </a:t>
            </a:r>
            <a:r>
              <a:rPr sz="1200" dirty="0">
                <a:latin typeface="Times New Roman"/>
                <a:cs typeface="Times New Roman"/>
              </a:rPr>
              <a:t>7. </a:t>
            </a:r>
            <a:r>
              <a:rPr sz="1200" i="1" dirty="0">
                <a:latin typeface="Times New Roman"/>
                <a:cs typeface="Times New Roman"/>
              </a:rPr>
              <a:t>Il </a:t>
            </a:r>
            <a:r>
              <a:rPr sz="1200" i="1" spc="-5" dirty="0">
                <a:latin typeface="Times New Roman"/>
                <a:cs typeface="Times New Roman"/>
              </a:rPr>
              <a:t>Livello </a:t>
            </a:r>
            <a:r>
              <a:rPr sz="1200" i="1" dirty="0">
                <a:latin typeface="Times New Roman"/>
                <a:cs typeface="Times New Roman"/>
              </a:rPr>
              <a:t>di Spazio Quaternario. </a:t>
            </a:r>
            <a:r>
              <a:rPr sz="1200" spc="-5" dirty="0">
                <a:latin typeface="Times New Roman"/>
                <a:cs typeface="Times New Roman"/>
              </a:rPr>
              <a:t>Questo corpo, </a:t>
            </a:r>
            <a:r>
              <a:rPr sz="1200" dirty="0">
                <a:latin typeface="Times New Roman"/>
                <a:cs typeface="Times New Roman"/>
              </a:rPr>
              <a:t>l’ultimo e più </a:t>
            </a:r>
            <a:r>
              <a:rPr sz="1200" spc="-5" dirty="0">
                <a:latin typeface="Times New Roman"/>
                <a:cs typeface="Times New Roman"/>
              </a:rPr>
              <a:t>numeroso, </a:t>
            </a:r>
            <a:r>
              <a:rPr sz="1200" dirty="0">
                <a:latin typeface="Times New Roman"/>
                <a:cs typeface="Times New Roman"/>
              </a:rPr>
              <a:t>è costituito da 24.010  </a:t>
            </a:r>
            <a:r>
              <a:rPr sz="1200" spc="-5" dirty="0">
                <a:latin typeface="Times New Roman"/>
                <a:cs typeface="Times New Roman"/>
              </a:rPr>
              <a:t>Architetti Maestri,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se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nostre </a:t>
            </a:r>
            <a:r>
              <a:rPr sz="1200" spc="-5" dirty="0">
                <a:latin typeface="Times New Roman"/>
                <a:cs typeface="Times New Roman"/>
              </a:rPr>
              <a:t>precedenti ipotesi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valide, esso </a:t>
            </a:r>
            <a:r>
              <a:rPr sz="1200" dirty="0">
                <a:latin typeface="Times New Roman"/>
                <a:cs typeface="Times New Roman"/>
              </a:rPr>
              <a:t>deve </a:t>
            </a:r>
            <a:r>
              <a:rPr sz="1200" spc="-5" dirty="0">
                <a:latin typeface="Times New Roman"/>
                <a:cs typeface="Times New Roman"/>
              </a:rPr>
              <a:t>essere collegato </a:t>
            </a:r>
            <a:r>
              <a:rPr sz="1200" dirty="0">
                <a:latin typeface="Times New Roman"/>
                <a:cs typeface="Times New Roman"/>
              </a:rPr>
              <a:t>con il quarto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ultimo  </a:t>
            </a:r>
            <a:r>
              <a:rPr sz="1200" spc="-5" dirty="0">
                <a:latin typeface="Times New Roman"/>
                <a:cs typeface="Times New Roman"/>
              </a:rPr>
              <a:t>degli </a:t>
            </a:r>
            <a:r>
              <a:rPr sz="1200" dirty="0">
                <a:latin typeface="Times New Roman"/>
                <a:cs typeface="Times New Roman"/>
              </a:rPr>
              <a:t>Universi </a:t>
            </a:r>
            <a:r>
              <a:rPr sz="1200" spc="-5" dirty="0">
                <a:latin typeface="Times New Roman"/>
                <a:cs typeface="Times New Roman"/>
              </a:rPr>
              <a:t>dello </a:t>
            </a:r>
            <a:r>
              <a:rPr sz="1200" dirty="0">
                <a:latin typeface="Times New Roman"/>
                <a:cs typeface="Times New Roman"/>
              </a:rPr>
              <a:t>spazio </a:t>
            </a:r>
            <a:r>
              <a:rPr sz="1200" spc="-5" dirty="0">
                <a:latin typeface="Times New Roman"/>
                <a:cs typeface="Times New Roman"/>
              </a:rPr>
              <a:t>esterno,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cui </a:t>
            </a:r>
            <a:r>
              <a:rPr sz="1200" dirty="0">
                <a:latin typeface="Times New Roman"/>
                <a:cs typeface="Times New Roman"/>
              </a:rPr>
              <a:t>dimensioni sono in continua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crescita.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812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(352.3) 31:9.10 </a:t>
            </a:r>
            <a:r>
              <a:rPr sz="1200" spc="-5" dirty="0">
                <a:latin typeface="Times New Roman"/>
                <a:cs typeface="Times New Roman"/>
              </a:rPr>
              <a:t>Questi </a:t>
            </a:r>
            <a:r>
              <a:rPr sz="1200" dirty="0">
                <a:latin typeface="Times New Roman"/>
                <a:cs typeface="Times New Roman"/>
              </a:rPr>
              <a:t>sette </a:t>
            </a:r>
            <a:r>
              <a:rPr sz="1200" spc="-5" dirty="0">
                <a:latin typeface="Times New Roman"/>
                <a:cs typeface="Times New Roman"/>
              </a:rPr>
              <a:t>gruppi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Architetti </a:t>
            </a:r>
            <a:r>
              <a:rPr sz="1200" dirty="0">
                <a:latin typeface="Times New Roman"/>
                <a:cs typeface="Times New Roman"/>
              </a:rPr>
              <a:t>Maestri </a:t>
            </a:r>
            <a:r>
              <a:rPr sz="1200" spc="-5" dirty="0">
                <a:latin typeface="Times New Roman"/>
                <a:cs typeface="Times New Roman"/>
              </a:rPr>
              <a:t>sommano </a:t>
            </a:r>
            <a:r>
              <a:rPr sz="1200" dirty="0">
                <a:latin typeface="Times New Roman"/>
                <a:cs typeface="Times New Roman"/>
              </a:rPr>
              <a:t>a 28.011 </a:t>
            </a:r>
            <a:r>
              <a:rPr sz="1200" spc="-5" dirty="0">
                <a:latin typeface="Times New Roman"/>
                <a:cs typeface="Times New Roman"/>
              </a:rPr>
              <a:t>progettisti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Universi.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Paradiso c’è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tradizione  secondo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quale </a:t>
            </a:r>
            <a:r>
              <a:rPr sz="1200" dirty="0">
                <a:latin typeface="Times New Roman"/>
                <a:cs typeface="Times New Roman"/>
              </a:rPr>
              <a:t>molto lontano </a:t>
            </a:r>
            <a:r>
              <a:rPr sz="1200" spc="-5" dirty="0">
                <a:latin typeface="Times New Roman"/>
                <a:cs typeface="Times New Roman"/>
              </a:rPr>
              <a:t>nell’eternità </a:t>
            </a:r>
            <a:r>
              <a:rPr sz="1200" dirty="0">
                <a:latin typeface="Times New Roman"/>
                <a:cs typeface="Times New Roman"/>
              </a:rPr>
              <a:t>fu tentata </a:t>
            </a:r>
            <a:r>
              <a:rPr sz="1200" spc="-5" dirty="0">
                <a:latin typeface="Times New Roman"/>
                <a:cs typeface="Times New Roman"/>
              </a:rPr>
              <a:t>l’eventuazione del </a:t>
            </a:r>
            <a:r>
              <a:rPr sz="1200" dirty="0">
                <a:latin typeface="Times New Roman"/>
                <a:cs typeface="Times New Roman"/>
              </a:rPr>
              <a:t>28.012o </a:t>
            </a:r>
            <a:r>
              <a:rPr sz="1200" spc="-5" dirty="0">
                <a:latin typeface="Times New Roman"/>
                <a:cs typeface="Times New Roman"/>
              </a:rPr>
              <a:t>Architetto Maestro,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che questo essere </a:t>
            </a:r>
            <a:r>
              <a:rPr sz="1200" spc="5" dirty="0">
                <a:latin typeface="Times New Roman"/>
                <a:cs typeface="Times New Roman"/>
              </a:rPr>
              <a:t>non  </a:t>
            </a:r>
            <a:r>
              <a:rPr sz="1200" spc="-5" dirty="0">
                <a:latin typeface="Times New Roman"/>
                <a:cs typeface="Times New Roman"/>
              </a:rPr>
              <a:t>riuscì </a:t>
            </a:r>
            <a:r>
              <a:rPr sz="1200" dirty="0">
                <a:latin typeface="Times New Roman"/>
                <a:cs typeface="Times New Roman"/>
              </a:rPr>
              <a:t>ad </a:t>
            </a:r>
            <a:r>
              <a:rPr sz="1200" spc="-5" dirty="0">
                <a:latin typeface="Times New Roman"/>
                <a:cs typeface="Times New Roman"/>
              </a:rPr>
              <a:t>absonitizzarsi, essendosi impadronito della sua personalità l’Assoluto Universale. </a:t>
            </a:r>
            <a:r>
              <a:rPr sz="1200" dirty="0">
                <a:latin typeface="Times New Roman"/>
                <a:cs typeface="Times New Roman"/>
              </a:rPr>
              <a:t>È possibile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serie </a:t>
            </a:r>
            <a:r>
              <a:rPr sz="1200" dirty="0">
                <a:latin typeface="Times New Roman"/>
                <a:cs typeface="Times New Roman"/>
              </a:rPr>
              <a:t>ascendente </a:t>
            </a:r>
            <a:r>
              <a:rPr sz="1200" spc="-5" dirty="0">
                <a:latin typeface="Times New Roman"/>
                <a:cs typeface="Times New Roman"/>
              </a:rPr>
              <a:t>degli  Architetti Maestri </a:t>
            </a:r>
            <a:r>
              <a:rPr sz="1200" dirty="0">
                <a:latin typeface="Times New Roman"/>
                <a:cs typeface="Times New Roman"/>
              </a:rPr>
              <a:t>abbia </a:t>
            </a:r>
            <a:r>
              <a:rPr sz="1200" spc="-5" dirty="0">
                <a:latin typeface="Times New Roman"/>
                <a:cs typeface="Times New Roman"/>
              </a:rPr>
              <a:t>raggiunto </a:t>
            </a:r>
            <a:r>
              <a:rPr sz="1200" dirty="0">
                <a:latin typeface="Times New Roman"/>
                <a:cs typeface="Times New Roman"/>
              </a:rPr>
              <a:t>il limite </a:t>
            </a:r>
            <a:r>
              <a:rPr sz="1200" spc="-5" dirty="0">
                <a:latin typeface="Times New Roman"/>
                <a:cs typeface="Times New Roman"/>
              </a:rPr>
              <a:t>dell’absonità nel </a:t>
            </a:r>
            <a:r>
              <a:rPr sz="1200" dirty="0">
                <a:latin typeface="Times New Roman"/>
                <a:cs typeface="Times New Roman"/>
              </a:rPr>
              <a:t>28.011o </a:t>
            </a:r>
            <a:r>
              <a:rPr sz="1200" spc="-5" dirty="0">
                <a:latin typeface="Times New Roman"/>
                <a:cs typeface="Times New Roman"/>
              </a:rPr>
              <a:t>Architetto,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il 28.012o tentativo </a:t>
            </a:r>
            <a:r>
              <a:rPr sz="1200" spc="-5" dirty="0">
                <a:latin typeface="Times New Roman"/>
                <a:cs typeface="Times New Roman"/>
              </a:rPr>
              <a:t>abbia </a:t>
            </a:r>
            <a:r>
              <a:rPr sz="1200" dirty="0">
                <a:latin typeface="Times New Roman"/>
                <a:cs typeface="Times New Roman"/>
              </a:rPr>
              <a:t>incontrato il </a:t>
            </a:r>
            <a:r>
              <a:rPr sz="1200" spc="-5" dirty="0">
                <a:latin typeface="Times New Roman"/>
                <a:cs typeface="Times New Roman"/>
              </a:rPr>
              <a:t>livello  matematico della presenza dell’Assoluto.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altri termini,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alla </a:t>
            </a:r>
            <a:r>
              <a:rPr sz="1200" dirty="0">
                <a:latin typeface="Times New Roman"/>
                <a:cs typeface="Times New Roman"/>
              </a:rPr>
              <a:t>28.012a </a:t>
            </a:r>
            <a:r>
              <a:rPr sz="1200" spc="-5" dirty="0">
                <a:latin typeface="Times New Roman"/>
                <a:cs typeface="Times New Roman"/>
              </a:rPr>
              <a:t>eventuazione </a:t>
            </a:r>
            <a:r>
              <a:rPr sz="1200" dirty="0">
                <a:latin typeface="Times New Roman"/>
                <a:cs typeface="Times New Roman"/>
              </a:rPr>
              <a:t>il livello della </a:t>
            </a:r>
            <a:r>
              <a:rPr sz="1200" spc="-5" dirty="0">
                <a:latin typeface="Times New Roman"/>
                <a:cs typeface="Times New Roman"/>
              </a:rPr>
              <a:t>qualità dell’absonità </a:t>
            </a:r>
            <a:r>
              <a:rPr sz="1200" dirty="0">
                <a:latin typeface="Times New Roman"/>
                <a:cs typeface="Times New Roman"/>
              </a:rPr>
              <a:t>ha  </a:t>
            </a:r>
            <a:r>
              <a:rPr sz="1200" spc="-5" dirty="0">
                <a:latin typeface="Times New Roman"/>
                <a:cs typeface="Times New Roman"/>
              </a:rPr>
              <a:t>equivalso </a:t>
            </a:r>
            <a:r>
              <a:rPr sz="1200" dirty="0">
                <a:latin typeface="Times New Roman"/>
                <a:cs typeface="Times New Roman"/>
              </a:rPr>
              <a:t>il livello </a:t>
            </a:r>
            <a:r>
              <a:rPr sz="1200" spc="-5" dirty="0">
                <a:latin typeface="Times New Roman"/>
                <a:cs typeface="Times New Roman"/>
              </a:rPr>
              <a:t>dell’Universale ed </a:t>
            </a:r>
            <a:r>
              <a:rPr sz="1200" dirty="0">
                <a:latin typeface="Times New Roman"/>
                <a:cs typeface="Times New Roman"/>
              </a:rPr>
              <a:t>ha </a:t>
            </a:r>
            <a:r>
              <a:rPr sz="1200" spc="-5" dirty="0">
                <a:latin typeface="Times New Roman"/>
                <a:cs typeface="Times New Roman"/>
              </a:rPr>
              <a:t>raggiunto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valore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dell’Assoluto.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>
              <a:lnSpc>
                <a:spcPts val="141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(352.4) 31:9.11 </a:t>
            </a:r>
            <a:r>
              <a:rPr sz="1200" spc="-5" dirty="0">
                <a:latin typeface="Times New Roman"/>
                <a:cs typeface="Times New Roman"/>
              </a:rPr>
              <a:t>Nella </a:t>
            </a:r>
            <a:r>
              <a:rPr sz="1200" dirty="0">
                <a:latin typeface="Times New Roman"/>
                <a:cs typeface="Times New Roman"/>
              </a:rPr>
              <a:t>loro organizzazione </a:t>
            </a:r>
            <a:r>
              <a:rPr sz="1200" spc="-5" dirty="0">
                <a:latin typeface="Times New Roman"/>
                <a:cs typeface="Times New Roman"/>
              </a:rPr>
              <a:t>funzionale </a:t>
            </a:r>
            <a:r>
              <a:rPr sz="1200" dirty="0">
                <a:latin typeface="Times New Roman"/>
                <a:cs typeface="Times New Roman"/>
              </a:rPr>
              <a:t>i tre </a:t>
            </a:r>
            <a:r>
              <a:rPr sz="1200" spc="-5" dirty="0">
                <a:latin typeface="Times New Roman"/>
                <a:cs typeface="Times New Roman"/>
              </a:rPr>
              <a:t>Architetti supervisori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Havona agiscono come assistenti</a:t>
            </a:r>
            <a:r>
              <a:rPr sz="1200" spc="-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associati</a:t>
            </a:r>
            <a:endParaRPr sz="1200">
              <a:latin typeface="Times New Roman"/>
              <a:cs typeface="Times New Roman"/>
            </a:endParaRPr>
          </a:p>
          <a:p>
            <a:pPr marL="88900" marR="178435">
              <a:lnSpc>
                <a:spcPct val="95900"/>
              </a:lnSpc>
              <a:spcBef>
                <a:spcPts val="30"/>
              </a:spcBef>
            </a:pPr>
            <a:r>
              <a:rPr sz="1200" spc="-5" dirty="0">
                <a:latin typeface="Times New Roman"/>
                <a:cs typeface="Times New Roman"/>
              </a:rPr>
              <a:t>dell’Architetto solitario del Paradiso.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sette </a:t>
            </a:r>
            <a:r>
              <a:rPr sz="1200" dirty="0">
                <a:latin typeface="Times New Roman"/>
                <a:cs typeface="Times New Roman"/>
              </a:rPr>
              <a:t>Architetti dei </a:t>
            </a:r>
            <a:r>
              <a:rPr sz="1200" spc="-5" dirty="0">
                <a:latin typeface="Times New Roman"/>
                <a:cs typeface="Times New Roman"/>
              </a:rPr>
              <a:t>Superuniversi agiscono come coordinati dei </a:t>
            </a:r>
            <a:r>
              <a:rPr sz="1200" dirty="0">
                <a:latin typeface="Times New Roman"/>
                <a:cs typeface="Times New Roman"/>
              </a:rPr>
              <a:t>tre </a:t>
            </a:r>
            <a:r>
              <a:rPr sz="1200" spc="-5" dirty="0">
                <a:latin typeface="Times New Roman"/>
                <a:cs typeface="Times New Roman"/>
              </a:rPr>
              <a:t>supervisori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Havona. </a:t>
            </a:r>
            <a:r>
              <a:rPr sz="1200" dirty="0">
                <a:latin typeface="Times New Roman"/>
                <a:cs typeface="Times New Roman"/>
              </a:rPr>
              <a:t>I  </a:t>
            </a:r>
            <a:r>
              <a:rPr sz="1200" spc="-5" dirty="0">
                <a:latin typeface="Times New Roman"/>
                <a:cs typeface="Times New Roman"/>
              </a:rPr>
              <a:t>settanta progettisti degli Universi del </a:t>
            </a:r>
            <a:r>
              <a:rPr sz="1200" dirty="0">
                <a:latin typeface="Times New Roman"/>
                <a:cs typeface="Times New Roman"/>
              </a:rPr>
              <a:t>livello </a:t>
            </a:r>
            <a:r>
              <a:rPr sz="1200" spc="-5" dirty="0">
                <a:latin typeface="Times New Roman"/>
                <a:cs typeface="Times New Roman"/>
              </a:rPr>
              <a:t>primario </a:t>
            </a:r>
            <a:r>
              <a:rPr sz="1200" dirty="0">
                <a:latin typeface="Times New Roman"/>
                <a:cs typeface="Times New Roman"/>
              </a:rPr>
              <a:t>di spazio </a:t>
            </a:r>
            <a:r>
              <a:rPr sz="1200" spc="-5" dirty="0">
                <a:latin typeface="Times New Roman"/>
                <a:cs typeface="Times New Roman"/>
              </a:rPr>
              <a:t>esterno </a:t>
            </a:r>
            <a:r>
              <a:rPr sz="1200" dirty="0">
                <a:latin typeface="Times New Roman"/>
                <a:cs typeface="Times New Roman"/>
              </a:rPr>
              <a:t>servono </a:t>
            </a:r>
            <a:r>
              <a:rPr sz="1200" spc="-5" dirty="0">
                <a:latin typeface="Times New Roman"/>
                <a:cs typeface="Times New Roman"/>
              </a:rPr>
              <a:t>attualmente come assistenti associati dei </a:t>
            </a:r>
            <a:r>
              <a:rPr sz="1200" dirty="0">
                <a:latin typeface="Times New Roman"/>
                <a:cs typeface="Times New Roman"/>
              </a:rPr>
              <a:t>sette  </a:t>
            </a:r>
            <a:r>
              <a:rPr sz="1200" spc="-5" dirty="0">
                <a:latin typeface="Times New Roman"/>
                <a:cs typeface="Times New Roman"/>
              </a:rPr>
              <a:t>Architetti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sette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Superuniversi.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6129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(352.5) 31:9.12 </a:t>
            </a:r>
            <a:r>
              <a:rPr sz="1200" spc="-5" dirty="0">
                <a:latin typeface="Times New Roman"/>
                <a:cs typeface="Times New Roman"/>
              </a:rPr>
              <a:t>Gli Architetti dell’Universo Maestro </a:t>
            </a:r>
            <a:r>
              <a:rPr sz="1200" dirty="0">
                <a:latin typeface="Times New Roman"/>
                <a:cs typeface="Times New Roman"/>
              </a:rPr>
              <a:t>hanno a loro disposizione </a:t>
            </a:r>
            <a:r>
              <a:rPr sz="1200" spc="-5" dirty="0">
                <a:latin typeface="Times New Roman"/>
                <a:cs typeface="Times New Roman"/>
              </a:rPr>
              <a:t>numerosi </a:t>
            </a:r>
            <a:r>
              <a:rPr sz="1200" dirty="0">
                <a:latin typeface="Times New Roman"/>
                <a:cs typeface="Times New Roman"/>
              </a:rPr>
              <a:t>gruppi di </a:t>
            </a:r>
            <a:r>
              <a:rPr sz="1200" spc="-5" dirty="0">
                <a:latin typeface="Times New Roman"/>
                <a:cs typeface="Times New Roman"/>
              </a:rPr>
              <a:t>aiutanti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assistenti, compresi </a:t>
            </a:r>
            <a:r>
              <a:rPr sz="1200" dirty="0">
                <a:latin typeface="Times New Roman"/>
                <a:cs typeface="Times New Roman"/>
              </a:rPr>
              <a:t>due  </a:t>
            </a:r>
            <a:r>
              <a:rPr sz="1200" spc="-5" dirty="0">
                <a:latin typeface="Times New Roman"/>
                <a:cs typeface="Times New Roman"/>
              </a:rPr>
              <a:t>vasti </a:t>
            </a:r>
            <a:r>
              <a:rPr sz="1200" dirty="0">
                <a:latin typeface="Times New Roman"/>
                <a:cs typeface="Times New Roman"/>
              </a:rPr>
              <a:t>ordini di </a:t>
            </a:r>
            <a:r>
              <a:rPr sz="1200" spc="-5" dirty="0">
                <a:latin typeface="Times New Roman"/>
                <a:cs typeface="Times New Roman"/>
              </a:rPr>
              <a:t>organizzatori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forza, gli </a:t>
            </a:r>
            <a:r>
              <a:rPr sz="1200" dirty="0">
                <a:latin typeface="Times New Roman"/>
                <a:cs typeface="Times New Roman"/>
              </a:rPr>
              <a:t>eventuati </a:t>
            </a:r>
            <a:r>
              <a:rPr sz="1200" spc="-5" dirty="0">
                <a:latin typeface="Times New Roman"/>
                <a:cs typeface="Times New Roman"/>
              </a:rPr>
              <a:t>primari ed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trascendentali associati. Questi Organizzatori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Forza Maestri </a:t>
            </a:r>
            <a:r>
              <a:rPr sz="1200" dirty="0">
                <a:latin typeface="Times New Roman"/>
                <a:cs typeface="Times New Roman"/>
              </a:rPr>
              <a:t>non  </a:t>
            </a:r>
            <a:r>
              <a:rPr sz="1200" spc="-5" dirty="0">
                <a:latin typeface="Times New Roman"/>
                <a:cs typeface="Times New Roman"/>
              </a:rPr>
              <a:t>devono essere confusi </a:t>
            </a:r>
            <a:r>
              <a:rPr sz="1200" dirty="0">
                <a:latin typeface="Times New Roman"/>
                <a:cs typeface="Times New Roman"/>
              </a:rPr>
              <a:t>con i </a:t>
            </a:r>
            <a:r>
              <a:rPr sz="1200" spc="-5" dirty="0">
                <a:latin typeface="Times New Roman"/>
                <a:cs typeface="Times New Roman"/>
              </a:rPr>
              <a:t>direttori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potere, che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associati al </a:t>
            </a:r>
            <a:r>
              <a:rPr sz="1200" dirty="0">
                <a:latin typeface="Times New Roman"/>
                <a:cs typeface="Times New Roman"/>
              </a:rPr>
              <a:t>grande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Universo.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59690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(352.6) 31:9.13 </a:t>
            </a:r>
            <a:r>
              <a:rPr sz="1200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gli esseri generati </a:t>
            </a:r>
            <a:r>
              <a:rPr sz="1200" dirty="0">
                <a:latin typeface="Times New Roman"/>
                <a:cs typeface="Times New Roman"/>
              </a:rPr>
              <a:t>dall’unione dei </a:t>
            </a:r>
            <a:r>
              <a:rPr sz="1200" spc="-5" dirty="0">
                <a:latin typeface="Times New Roman"/>
                <a:cs typeface="Times New Roman"/>
              </a:rPr>
              <a:t>figli del tempo </a:t>
            </a:r>
            <a:r>
              <a:rPr sz="1200" dirty="0">
                <a:latin typeface="Times New Roman"/>
                <a:cs typeface="Times New Roman"/>
              </a:rPr>
              <a:t>con i figli </a:t>
            </a:r>
            <a:r>
              <a:rPr sz="1200" spc="-5" dirty="0">
                <a:latin typeface="Times New Roman"/>
                <a:cs typeface="Times New Roman"/>
              </a:rPr>
              <a:t>dell’eternità, come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discendenti </a:t>
            </a:r>
            <a:r>
              <a:rPr sz="1200" dirty="0">
                <a:latin typeface="Times New Roman"/>
                <a:cs typeface="Times New Roman"/>
              </a:rPr>
              <a:t>trinitizzati </a:t>
            </a:r>
            <a:r>
              <a:rPr sz="1200" spc="-5" dirty="0">
                <a:latin typeface="Times New Roman"/>
                <a:cs typeface="Times New Roman"/>
              </a:rPr>
              <a:t>dei finalitari 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Cittadini del </a:t>
            </a:r>
            <a:r>
              <a:rPr sz="1200" spc="-5" dirty="0">
                <a:latin typeface="Times New Roman"/>
                <a:cs typeface="Times New Roman"/>
              </a:rPr>
              <a:t>Paradiso, diventano </a:t>
            </a:r>
            <a:r>
              <a:rPr sz="1200" dirty="0">
                <a:latin typeface="Times New Roman"/>
                <a:cs typeface="Times New Roman"/>
              </a:rPr>
              <a:t>pupilli </a:t>
            </a:r>
            <a:r>
              <a:rPr sz="1200" spc="-5" dirty="0">
                <a:latin typeface="Times New Roman"/>
                <a:cs typeface="Times New Roman"/>
              </a:rPr>
              <a:t>degli Architetti Maestri. Ma </a:t>
            </a:r>
            <a:r>
              <a:rPr sz="1200" dirty="0">
                <a:latin typeface="Times New Roman"/>
                <a:cs typeface="Times New Roman"/>
              </a:rPr>
              <a:t>tra tutte le </a:t>
            </a:r>
            <a:r>
              <a:rPr sz="1200" spc="-5" dirty="0">
                <a:latin typeface="Times New Roman"/>
                <a:cs typeface="Times New Roman"/>
              </a:rPr>
              <a:t>altre creature </a:t>
            </a:r>
            <a:r>
              <a:rPr sz="1200" spc="5" dirty="0">
                <a:latin typeface="Times New Roman"/>
                <a:cs typeface="Times New Roman"/>
              </a:rPr>
              <a:t>od </a:t>
            </a:r>
            <a:r>
              <a:rPr sz="1200" spc="-5" dirty="0">
                <a:latin typeface="Times New Roman"/>
                <a:cs typeface="Times New Roman"/>
              </a:rPr>
              <a:t>entità rivelate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spc="5" dirty="0">
                <a:latin typeface="Times New Roman"/>
                <a:cs typeface="Times New Roman"/>
              </a:rPr>
              <a:t>come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63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61020" cy="372110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191135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(36.1) 2:2.3 </a:t>
            </a:r>
            <a:r>
              <a:rPr sz="1200" spc="-10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reazioni di un </a:t>
            </a:r>
            <a:r>
              <a:rPr sz="1200" spc="-5" dirty="0">
                <a:latin typeface="Times New Roman"/>
                <a:cs typeface="Times New Roman"/>
              </a:rPr>
              <a:t>Dio immutabile, nell’esecuzione del suo proposito eterno, possono </a:t>
            </a:r>
            <a:r>
              <a:rPr sz="1200" dirty="0">
                <a:latin typeface="Times New Roman"/>
                <a:cs typeface="Times New Roman"/>
              </a:rPr>
              <a:t>sembrare </a:t>
            </a:r>
            <a:r>
              <a:rPr sz="1200" spc="-5" dirty="0">
                <a:latin typeface="Times New Roman"/>
                <a:cs typeface="Times New Roman"/>
              </a:rPr>
              <a:t>variare </a:t>
            </a:r>
            <a:r>
              <a:rPr sz="1200" dirty="0">
                <a:latin typeface="Times New Roman"/>
                <a:cs typeface="Times New Roman"/>
              </a:rPr>
              <a:t>secondo il  </a:t>
            </a:r>
            <a:r>
              <a:rPr sz="1200" spc="-5" dirty="0">
                <a:latin typeface="Times New Roman"/>
                <a:cs typeface="Times New Roman"/>
              </a:rPr>
              <a:t>comportamento mutevole </a:t>
            </a:r>
            <a:r>
              <a:rPr sz="1200" dirty="0">
                <a:latin typeface="Times New Roman"/>
                <a:cs typeface="Times New Roman"/>
              </a:rPr>
              <a:t>e le </a:t>
            </a:r>
            <a:r>
              <a:rPr sz="1200" spc="-5" dirty="0">
                <a:latin typeface="Times New Roman"/>
                <a:cs typeface="Times New Roman"/>
              </a:rPr>
              <a:t>menti </a:t>
            </a:r>
            <a:r>
              <a:rPr sz="1200" dirty="0">
                <a:latin typeface="Times New Roman"/>
                <a:cs typeface="Times New Roman"/>
              </a:rPr>
              <a:t>incostanti delle </a:t>
            </a:r>
            <a:r>
              <a:rPr sz="1200" spc="-5" dirty="0">
                <a:latin typeface="Times New Roman"/>
                <a:cs typeface="Times New Roman"/>
              </a:rPr>
              <a:t>sue intelligenze create. Esse </a:t>
            </a:r>
            <a:r>
              <a:rPr sz="1200" dirty="0">
                <a:latin typeface="Times New Roman"/>
                <a:cs typeface="Times New Roman"/>
              </a:rPr>
              <a:t>possono </a:t>
            </a:r>
            <a:r>
              <a:rPr sz="1200" spc="-5" dirty="0">
                <a:latin typeface="Times New Roman"/>
                <a:cs typeface="Times New Roman"/>
              </a:rPr>
              <a:t>apparentemente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superficialmente  variare; </a:t>
            </a:r>
            <a:r>
              <a:rPr sz="1200" dirty="0">
                <a:latin typeface="Times New Roman"/>
                <a:cs typeface="Times New Roman"/>
              </a:rPr>
              <a:t>ma sotto la </a:t>
            </a:r>
            <a:r>
              <a:rPr sz="1200" spc="-5" dirty="0">
                <a:latin typeface="Times New Roman"/>
                <a:cs typeface="Times New Roman"/>
              </a:rPr>
              <a:t>superficie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dietro ogni </a:t>
            </a:r>
            <a:r>
              <a:rPr sz="1200" dirty="0">
                <a:latin typeface="Times New Roman"/>
                <a:cs typeface="Times New Roman"/>
              </a:rPr>
              <a:t>manifestazione </a:t>
            </a:r>
            <a:r>
              <a:rPr sz="1200" spc="-5" dirty="0">
                <a:latin typeface="Times New Roman"/>
                <a:cs typeface="Times New Roman"/>
              </a:rPr>
              <a:t>esteriore </a:t>
            </a:r>
            <a:r>
              <a:rPr sz="1200" dirty="0">
                <a:latin typeface="Times New Roman"/>
                <a:cs typeface="Times New Roman"/>
              </a:rPr>
              <a:t>è sempre </a:t>
            </a:r>
            <a:r>
              <a:rPr sz="1200" spc="-5" dirty="0">
                <a:latin typeface="Times New Roman"/>
                <a:cs typeface="Times New Roman"/>
              </a:rPr>
              <a:t>presente </a:t>
            </a:r>
            <a:r>
              <a:rPr sz="1200" dirty="0">
                <a:latin typeface="Times New Roman"/>
                <a:cs typeface="Times New Roman"/>
              </a:rPr>
              <a:t>il proposito </a:t>
            </a:r>
            <a:r>
              <a:rPr sz="1200" spc="-5" dirty="0">
                <a:latin typeface="Times New Roman"/>
                <a:cs typeface="Times New Roman"/>
              </a:rPr>
              <a:t>immutabile, </a:t>
            </a:r>
            <a:r>
              <a:rPr sz="1200" dirty="0">
                <a:latin typeface="Times New Roman"/>
                <a:cs typeface="Times New Roman"/>
              </a:rPr>
              <a:t>il piano </a:t>
            </a:r>
            <a:r>
              <a:rPr sz="1200" spc="-5" dirty="0">
                <a:latin typeface="Times New Roman"/>
                <a:cs typeface="Times New Roman"/>
              </a:rPr>
              <a:t>perpetuo,  del Dio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eterno.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38163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(36.2) 2:2.4 </a:t>
            </a:r>
            <a:r>
              <a:rPr sz="1200" spc="-5" dirty="0">
                <a:latin typeface="Times New Roman"/>
                <a:cs typeface="Times New Roman"/>
              </a:rPr>
              <a:t>Fuori, negli </a:t>
            </a:r>
            <a:r>
              <a:rPr sz="1200" dirty="0">
                <a:latin typeface="Times New Roman"/>
                <a:cs typeface="Times New Roman"/>
              </a:rPr>
              <a:t>Universi, la </a:t>
            </a:r>
            <a:r>
              <a:rPr sz="1200" spc="-5" dirty="0">
                <a:latin typeface="Times New Roman"/>
                <a:cs typeface="Times New Roman"/>
              </a:rPr>
              <a:t>perfezione deve essere necessariamente </a:t>
            </a:r>
            <a:r>
              <a:rPr sz="1200" spc="5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termine relativo, </a:t>
            </a:r>
            <a:r>
              <a:rPr sz="1200" dirty="0">
                <a:latin typeface="Times New Roman"/>
                <a:cs typeface="Times New Roman"/>
              </a:rPr>
              <a:t>ma nell’Universo </a:t>
            </a:r>
            <a:r>
              <a:rPr sz="1200" spc="-5" dirty="0">
                <a:latin typeface="Times New Roman"/>
                <a:cs typeface="Times New Roman"/>
              </a:rPr>
              <a:t>centrale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specialmente </a:t>
            </a:r>
            <a:r>
              <a:rPr sz="1200" dirty="0">
                <a:latin typeface="Times New Roman"/>
                <a:cs typeface="Times New Roman"/>
              </a:rPr>
              <a:t>in Paradiso la </a:t>
            </a:r>
            <a:r>
              <a:rPr sz="1200" spc="-5" dirty="0">
                <a:latin typeface="Times New Roman"/>
                <a:cs typeface="Times New Roman"/>
              </a:rPr>
              <a:t>perfezione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completa;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certe </a:t>
            </a:r>
            <a:r>
              <a:rPr sz="1200" dirty="0">
                <a:latin typeface="Times New Roman"/>
                <a:cs typeface="Times New Roman"/>
              </a:rPr>
              <a:t>fasi è persino assoluta. </a:t>
            </a:r>
            <a:r>
              <a:rPr sz="1200" spc="-2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manifestazioni della Trinità cambiano </a:t>
            </a:r>
            <a:r>
              <a:rPr sz="1200" spc="5" dirty="0">
                <a:latin typeface="Times New Roman"/>
                <a:cs typeface="Times New Roman"/>
              </a:rPr>
              <a:t>la  </a:t>
            </a:r>
            <a:r>
              <a:rPr sz="1200" dirty="0">
                <a:latin typeface="Times New Roman"/>
                <a:cs typeface="Times New Roman"/>
              </a:rPr>
              <a:t>dimostrazione </a:t>
            </a:r>
            <a:r>
              <a:rPr sz="1200" spc="-5" dirty="0">
                <a:latin typeface="Times New Roman"/>
                <a:cs typeface="Times New Roman"/>
              </a:rPr>
              <a:t>della perfezione </a:t>
            </a:r>
            <a:r>
              <a:rPr sz="1200" dirty="0">
                <a:latin typeface="Times New Roman"/>
                <a:cs typeface="Times New Roman"/>
              </a:rPr>
              <a:t>divina, </a:t>
            </a:r>
            <a:r>
              <a:rPr sz="1200" spc="-5" dirty="0">
                <a:latin typeface="Times New Roman"/>
                <a:cs typeface="Times New Roman"/>
              </a:rPr>
              <a:t>ma </a:t>
            </a:r>
            <a:r>
              <a:rPr sz="1200" dirty="0">
                <a:latin typeface="Times New Roman"/>
                <a:cs typeface="Times New Roman"/>
              </a:rPr>
              <a:t>non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l’attenuano.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3716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(36.3) 2:2.5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perfezione primordiale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consiste </a:t>
            </a:r>
            <a:r>
              <a:rPr sz="1200" dirty="0">
                <a:latin typeface="Times New Roman"/>
                <a:cs typeface="Times New Roman"/>
              </a:rPr>
              <a:t>in una </a:t>
            </a:r>
            <a:r>
              <a:rPr sz="1200" spc="-5" dirty="0">
                <a:latin typeface="Times New Roman"/>
                <a:cs typeface="Times New Roman"/>
              </a:rPr>
              <a:t>rettitudine presunta, </a:t>
            </a:r>
            <a:r>
              <a:rPr sz="1200" dirty="0">
                <a:latin typeface="Times New Roman"/>
                <a:cs typeface="Times New Roman"/>
              </a:rPr>
              <a:t>ma piuttosto </a:t>
            </a:r>
            <a:r>
              <a:rPr sz="1200" spc="-5" dirty="0">
                <a:latin typeface="Times New Roman"/>
                <a:cs typeface="Times New Roman"/>
              </a:rPr>
              <a:t>nella perfezione </a:t>
            </a:r>
            <a:r>
              <a:rPr sz="1200" dirty="0">
                <a:latin typeface="Times New Roman"/>
                <a:cs typeface="Times New Roman"/>
              </a:rPr>
              <a:t>insita </a:t>
            </a:r>
            <a:r>
              <a:rPr sz="1200" spc="-5" dirty="0">
                <a:latin typeface="Times New Roman"/>
                <a:cs typeface="Times New Roman"/>
              </a:rPr>
              <a:t>nella </a:t>
            </a:r>
            <a:r>
              <a:rPr sz="1200" dirty="0">
                <a:latin typeface="Times New Roman"/>
                <a:cs typeface="Times New Roman"/>
              </a:rPr>
              <a:t>bontà  </a:t>
            </a:r>
            <a:r>
              <a:rPr sz="1200" spc="-5" dirty="0">
                <a:latin typeface="Times New Roman"/>
                <a:cs typeface="Times New Roman"/>
              </a:rPr>
              <a:t>della sua natura divina. Egli </a:t>
            </a:r>
            <a:r>
              <a:rPr sz="1200" dirty="0">
                <a:latin typeface="Times New Roman"/>
                <a:cs typeface="Times New Roman"/>
              </a:rPr>
              <a:t>è finale, </a:t>
            </a:r>
            <a:r>
              <a:rPr sz="1200" spc="-5" dirty="0">
                <a:latin typeface="Times New Roman"/>
                <a:cs typeface="Times New Roman"/>
              </a:rPr>
              <a:t>completo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perfetto. </a:t>
            </a:r>
            <a:r>
              <a:rPr sz="1200" dirty="0">
                <a:latin typeface="Times New Roman"/>
                <a:cs typeface="Times New Roman"/>
              </a:rPr>
              <a:t>Non manca nulla </a:t>
            </a:r>
            <a:r>
              <a:rPr sz="1200" spc="-5" dirty="0">
                <a:latin typeface="Times New Roman"/>
                <a:cs typeface="Times New Roman"/>
              </a:rPr>
              <a:t>alla </a:t>
            </a:r>
            <a:r>
              <a:rPr sz="1200" dirty="0">
                <a:latin typeface="Times New Roman"/>
                <a:cs typeface="Times New Roman"/>
              </a:rPr>
              <a:t>bellezza e </a:t>
            </a:r>
            <a:r>
              <a:rPr sz="1200" spc="-5" dirty="0">
                <a:latin typeface="Times New Roman"/>
                <a:cs typeface="Times New Roman"/>
              </a:rPr>
              <a:t>alla perfezione del suo </a:t>
            </a:r>
            <a:r>
              <a:rPr sz="1200" dirty="0">
                <a:latin typeface="Times New Roman"/>
                <a:cs typeface="Times New Roman"/>
              </a:rPr>
              <a:t>carattere retto. E  </a:t>
            </a:r>
            <a:r>
              <a:rPr sz="1200" spc="-5" dirty="0">
                <a:latin typeface="Times New Roman"/>
                <a:cs typeface="Times New Roman"/>
              </a:rPr>
              <a:t>l’intero piano delle esistenze </a:t>
            </a:r>
            <a:r>
              <a:rPr sz="1200" dirty="0">
                <a:latin typeface="Times New Roman"/>
                <a:cs typeface="Times New Roman"/>
              </a:rPr>
              <a:t>viventi sui mondi </a:t>
            </a:r>
            <a:r>
              <a:rPr sz="1200" spc="-5" dirty="0">
                <a:latin typeface="Times New Roman"/>
                <a:cs typeface="Times New Roman"/>
              </a:rPr>
              <a:t>dello spazio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incentrato </a:t>
            </a:r>
            <a:r>
              <a:rPr sz="1200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proposito </a:t>
            </a:r>
            <a:r>
              <a:rPr sz="1200" dirty="0">
                <a:latin typeface="Times New Roman"/>
                <a:cs typeface="Times New Roman"/>
              </a:rPr>
              <a:t>divino di </a:t>
            </a:r>
            <a:r>
              <a:rPr sz="1200" spc="-5" dirty="0">
                <a:latin typeface="Times New Roman"/>
                <a:cs typeface="Times New Roman"/>
              </a:rPr>
              <a:t>elevare </a:t>
            </a:r>
            <a:r>
              <a:rPr sz="1200" dirty="0">
                <a:latin typeface="Times New Roman"/>
                <a:cs typeface="Times New Roman"/>
              </a:rPr>
              <a:t>tutte le </a:t>
            </a:r>
            <a:r>
              <a:rPr sz="1200" spc="-5" dirty="0">
                <a:latin typeface="Times New Roman"/>
                <a:cs typeface="Times New Roman"/>
              </a:rPr>
              <a:t>creature </a:t>
            </a:r>
            <a:r>
              <a:rPr sz="1200" dirty="0">
                <a:latin typeface="Times New Roman"/>
                <a:cs typeface="Times New Roman"/>
              </a:rPr>
              <a:t>dotate di  volontà </a:t>
            </a:r>
            <a:r>
              <a:rPr sz="1200" spc="-5" dirty="0">
                <a:latin typeface="Times New Roman"/>
                <a:cs typeface="Times New Roman"/>
              </a:rPr>
              <a:t>all’alto destino dell’esperienza </a:t>
            </a:r>
            <a:r>
              <a:rPr sz="1200" dirty="0">
                <a:latin typeface="Times New Roman"/>
                <a:cs typeface="Times New Roman"/>
              </a:rPr>
              <a:t>di condividere la perfezione </a:t>
            </a:r>
            <a:r>
              <a:rPr sz="1200" spc="-5" dirty="0">
                <a:latin typeface="Times New Roman"/>
                <a:cs typeface="Times New Roman"/>
              </a:rPr>
              <a:t>paradisiaca del </a:t>
            </a:r>
            <a:r>
              <a:rPr sz="1200" dirty="0">
                <a:latin typeface="Times New Roman"/>
                <a:cs typeface="Times New Roman"/>
              </a:rPr>
              <a:t>Padre.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non è né </a:t>
            </a:r>
            <a:r>
              <a:rPr sz="1200" spc="-5" dirty="0">
                <a:latin typeface="Times New Roman"/>
                <a:cs typeface="Times New Roman"/>
              </a:rPr>
              <a:t>egocentrico </a:t>
            </a:r>
            <a:r>
              <a:rPr sz="1200" spc="5" dirty="0">
                <a:latin typeface="Times New Roman"/>
                <a:cs typeface="Times New Roman"/>
              </a:rPr>
              <a:t>né </a:t>
            </a:r>
            <a:r>
              <a:rPr sz="1200" dirty="0">
                <a:latin typeface="Times New Roman"/>
                <a:cs typeface="Times New Roman"/>
              </a:rPr>
              <a:t>riservato; 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cessa mai </a:t>
            </a:r>
            <a:r>
              <a:rPr sz="1200" dirty="0">
                <a:latin typeface="Times New Roman"/>
                <a:cs typeface="Times New Roman"/>
              </a:rPr>
              <a:t>di donare </a:t>
            </a:r>
            <a:r>
              <a:rPr sz="1200" spc="-5" dirty="0">
                <a:latin typeface="Times New Roman"/>
                <a:cs typeface="Times New Roman"/>
              </a:rPr>
              <a:t>se stesso </a:t>
            </a:r>
            <a:r>
              <a:rPr sz="1200" dirty="0">
                <a:latin typeface="Times New Roman"/>
                <a:cs typeface="Times New Roman"/>
              </a:rPr>
              <a:t>a tutte le creature coscienti di </a:t>
            </a:r>
            <a:r>
              <a:rPr sz="1200" spc="-5" dirty="0">
                <a:latin typeface="Times New Roman"/>
                <a:cs typeface="Times New Roman"/>
              </a:rPr>
              <a:t>se stesse dell’immenso Universo degli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Universi.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431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(36.4) 2:2.6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eternamente ed infinitamente perfetto. Egli </a:t>
            </a:r>
            <a:r>
              <a:rPr sz="1200" dirty="0">
                <a:latin typeface="Times New Roman"/>
                <a:cs typeface="Times New Roman"/>
              </a:rPr>
              <a:t>non può conoscere </a:t>
            </a:r>
            <a:r>
              <a:rPr sz="1200" spc="-5" dirty="0">
                <a:latin typeface="Times New Roman"/>
                <a:cs typeface="Times New Roman"/>
              </a:rPr>
              <a:t>l’imperfezione come esperienza personale, </a:t>
            </a:r>
            <a:r>
              <a:rPr sz="1200" dirty="0">
                <a:latin typeface="Times New Roman"/>
                <a:cs typeface="Times New Roman"/>
              </a:rPr>
              <a:t>ma  </a:t>
            </a:r>
            <a:r>
              <a:rPr sz="1200" spc="-5" dirty="0">
                <a:latin typeface="Times New Roman"/>
                <a:cs typeface="Times New Roman"/>
              </a:rPr>
              <a:t>condivide </a:t>
            </a:r>
            <a:r>
              <a:rPr sz="1200" dirty="0">
                <a:latin typeface="Times New Roman"/>
                <a:cs typeface="Times New Roman"/>
              </a:rPr>
              <a:t>la consapevolezza di </a:t>
            </a:r>
            <a:r>
              <a:rPr sz="1200" spc="-5" dirty="0">
                <a:latin typeface="Times New Roman"/>
                <a:cs typeface="Times New Roman"/>
              </a:rPr>
              <a:t>tutta l’esperienza </a:t>
            </a:r>
            <a:r>
              <a:rPr sz="1200" dirty="0">
                <a:latin typeface="Times New Roman"/>
                <a:cs typeface="Times New Roman"/>
              </a:rPr>
              <a:t>d’imperfezione di tutte le </a:t>
            </a:r>
            <a:r>
              <a:rPr sz="1200" spc="-5" dirty="0">
                <a:latin typeface="Times New Roman"/>
                <a:cs typeface="Times New Roman"/>
              </a:rPr>
              <a:t>creature </a:t>
            </a:r>
            <a:r>
              <a:rPr sz="1200" dirty="0">
                <a:latin typeface="Times New Roman"/>
                <a:cs typeface="Times New Roman"/>
              </a:rPr>
              <a:t>che lottano </a:t>
            </a:r>
            <a:r>
              <a:rPr sz="1200" spc="-5" dirty="0">
                <a:latin typeface="Times New Roman"/>
                <a:cs typeface="Times New Roman"/>
              </a:rPr>
              <a:t>negli Universi </a:t>
            </a:r>
            <a:r>
              <a:rPr sz="1200" dirty="0">
                <a:latin typeface="Times New Roman"/>
                <a:cs typeface="Times New Roman"/>
              </a:rPr>
              <a:t>in evoluzione di tutti  i </a:t>
            </a:r>
            <a:r>
              <a:rPr sz="1200" spc="-5" dirty="0">
                <a:latin typeface="Times New Roman"/>
                <a:cs typeface="Times New Roman"/>
              </a:rPr>
              <a:t>Figli Creatori Paradisiaci.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tocco </a:t>
            </a:r>
            <a:r>
              <a:rPr sz="1200" spc="-5" dirty="0">
                <a:latin typeface="Times New Roman"/>
                <a:cs typeface="Times New Roman"/>
              </a:rPr>
              <a:t>personale </a:t>
            </a:r>
            <a:r>
              <a:rPr sz="1200" dirty="0">
                <a:latin typeface="Times New Roman"/>
                <a:cs typeface="Times New Roman"/>
              </a:rPr>
              <a:t>e liberatore </a:t>
            </a:r>
            <a:r>
              <a:rPr sz="1200" spc="-5" dirty="0">
                <a:latin typeface="Times New Roman"/>
                <a:cs typeface="Times New Roman"/>
              </a:rPr>
              <a:t>del Dio </a:t>
            </a:r>
            <a:r>
              <a:rPr sz="1200" dirty="0">
                <a:latin typeface="Times New Roman"/>
                <a:cs typeface="Times New Roman"/>
              </a:rPr>
              <a:t>di perfezione </a:t>
            </a:r>
            <a:r>
              <a:rPr sz="1200" spc="-5" dirty="0">
                <a:latin typeface="Times New Roman"/>
                <a:cs typeface="Times New Roman"/>
              </a:rPr>
              <a:t>copre con </a:t>
            </a:r>
            <a:r>
              <a:rPr sz="1200" dirty="0">
                <a:latin typeface="Times New Roman"/>
                <a:cs typeface="Times New Roman"/>
              </a:rPr>
              <a:t>la sua ombra i </a:t>
            </a:r>
            <a:r>
              <a:rPr sz="1200" spc="-5" dirty="0">
                <a:latin typeface="Times New Roman"/>
                <a:cs typeface="Times New Roman"/>
              </a:rPr>
              <a:t>cuori </a:t>
            </a:r>
            <a:r>
              <a:rPr sz="1200" dirty="0">
                <a:latin typeface="Times New Roman"/>
                <a:cs typeface="Times New Roman"/>
              </a:rPr>
              <a:t>di tutte </a:t>
            </a:r>
            <a:r>
              <a:rPr sz="1200" spc="15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creature  mortali che si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elevate al </a:t>
            </a:r>
            <a:r>
              <a:rPr sz="1200" dirty="0">
                <a:latin typeface="Times New Roman"/>
                <a:cs typeface="Times New Roman"/>
              </a:rPr>
              <a:t>livello </a:t>
            </a:r>
            <a:r>
              <a:rPr sz="1200" spc="-5" dirty="0">
                <a:latin typeface="Times New Roman"/>
                <a:cs typeface="Times New Roman"/>
              </a:rPr>
              <a:t>universale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discernimento morale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circonda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loro nature.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tal modo, come pure </a:t>
            </a:r>
            <a:r>
              <a:rPr sz="1200" spc="-5" dirty="0">
                <a:latin typeface="Times New Roman"/>
                <a:cs typeface="Times New Roman"/>
              </a:rPr>
              <a:t>attraverso 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contatti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sua presenza divina,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Padre Universale partecipa effettivamente all’esperienza </a:t>
            </a:r>
            <a:r>
              <a:rPr sz="1200" i="1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l’immaturità e </a:t>
            </a:r>
            <a:r>
              <a:rPr sz="1200" spc="-5" dirty="0">
                <a:latin typeface="Times New Roman"/>
                <a:cs typeface="Times New Roman"/>
              </a:rPr>
              <a:t>l’imperfezione  nella carriera evolutiva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ogni </a:t>
            </a:r>
            <a:r>
              <a:rPr sz="1200" dirty="0">
                <a:latin typeface="Times New Roman"/>
                <a:cs typeface="Times New Roman"/>
              </a:rPr>
              <a:t>essere morale </a:t>
            </a:r>
            <a:r>
              <a:rPr sz="1200" spc="-5" dirty="0">
                <a:latin typeface="Times New Roman"/>
                <a:cs typeface="Times New Roman"/>
              </a:rPr>
              <a:t>dell’intero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Universo.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63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630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013700" cy="3967479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63500" marR="30480">
              <a:lnSpc>
                <a:spcPts val="1380"/>
              </a:lnSpc>
              <a:spcBef>
                <a:spcPts val="195"/>
              </a:spcBef>
            </a:pPr>
            <a:r>
              <a:rPr sz="1200" dirty="0">
                <a:latin typeface="Times New Roman"/>
                <a:cs typeface="Times New Roman"/>
              </a:rPr>
              <a:t>funzionanti </a:t>
            </a:r>
            <a:r>
              <a:rPr sz="1200" spc="-5" dirty="0">
                <a:latin typeface="Times New Roman"/>
                <a:cs typeface="Times New Roman"/>
              </a:rPr>
              <a:t>negli attuali Universi organizzati, solo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Messaggeri Solitari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Spiriti </a:t>
            </a:r>
            <a:r>
              <a:rPr sz="1200" spc="-5" dirty="0">
                <a:latin typeface="Times New Roman"/>
                <a:cs typeface="Times New Roman"/>
              </a:rPr>
              <a:t>Trinitari Ispirati mantengono un’associazione  organica con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Trascendentali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con gli Architetti </a:t>
            </a:r>
            <a:r>
              <a:rPr sz="1200" dirty="0">
                <a:latin typeface="Times New Roman"/>
                <a:cs typeface="Times New Roman"/>
              </a:rPr>
              <a:t>dell’Universo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Maestro.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 marR="6223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(352.7) 31:9.14 </a:t>
            </a:r>
            <a:r>
              <a:rPr sz="1200" spc="-5" dirty="0">
                <a:latin typeface="Times New Roman"/>
                <a:cs typeface="Times New Roman"/>
              </a:rPr>
              <a:t>Gli Architetti Maestri </a:t>
            </a:r>
            <a:r>
              <a:rPr sz="1200" dirty="0">
                <a:latin typeface="Times New Roman"/>
                <a:cs typeface="Times New Roman"/>
              </a:rPr>
              <a:t>danno la loro approvazione tecnica per </a:t>
            </a:r>
            <a:r>
              <a:rPr sz="1200" spc="-5" dirty="0">
                <a:latin typeface="Times New Roman"/>
                <a:cs typeface="Times New Roman"/>
              </a:rPr>
              <a:t>l’assegnazione dei Figli Creatori alle </a:t>
            </a:r>
            <a:r>
              <a:rPr sz="1200" dirty="0">
                <a:latin typeface="Times New Roman"/>
                <a:cs typeface="Times New Roman"/>
              </a:rPr>
              <a:t>loro zone di spazio  </a:t>
            </a:r>
            <a:r>
              <a:rPr sz="1200" spc="-5" dirty="0">
                <a:latin typeface="Times New Roman"/>
                <a:cs typeface="Times New Roman"/>
              </a:rPr>
              <a:t>destinate all’organizzazione degli Universi locali. </a:t>
            </a:r>
            <a:r>
              <a:rPr sz="1200" dirty="0">
                <a:latin typeface="Times New Roman"/>
                <a:cs typeface="Times New Roman"/>
              </a:rPr>
              <a:t>C’è </a:t>
            </a:r>
            <a:r>
              <a:rPr sz="1200" spc="-5" dirty="0">
                <a:latin typeface="Times New Roman"/>
                <a:cs typeface="Times New Roman"/>
              </a:rPr>
              <a:t>un’associazione </a:t>
            </a:r>
            <a:r>
              <a:rPr sz="1200" dirty="0">
                <a:latin typeface="Times New Roman"/>
                <a:cs typeface="Times New Roman"/>
              </a:rPr>
              <a:t>molto </a:t>
            </a:r>
            <a:r>
              <a:rPr sz="1200" spc="-5" dirty="0">
                <a:latin typeface="Times New Roman"/>
                <a:cs typeface="Times New Roman"/>
              </a:rPr>
              <a:t>stretta </a:t>
            </a:r>
            <a:r>
              <a:rPr sz="1200" dirty="0">
                <a:latin typeface="Times New Roman"/>
                <a:cs typeface="Times New Roman"/>
              </a:rPr>
              <a:t>tra </a:t>
            </a:r>
            <a:r>
              <a:rPr sz="1200" spc="-5" dirty="0">
                <a:latin typeface="Times New Roman"/>
                <a:cs typeface="Times New Roman"/>
              </a:rPr>
              <a:t>gli Architetti Maestri </a:t>
            </a:r>
            <a:r>
              <a:rPr sz="1200" dirty="0">
                <a:latin typeface="Times New Roman"/>
                <a:cs typeface="Times New Roman"/>
              </a:rPr>
              <a:t>e i </a:t>
            </a:r>
            <a:r>
              <a:rPr sz="1200" spc="-5" dirty="0">
                <a:latin typeface="Times New Roman"/>
                <a:cs typeface="Times New Roman"/>
              </a:rPr>
              <a:t>Figli Creatori  Paradisiaci,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sebbene </a:t>
            </a:r>
            <a:r>
              <a:rPr sz="1200" dirty="0">
                <a:latin typeface="Times New Roman"/>
                <a:cs typeface="Times New Roman"/>
              </a:rPr>
              <a:t>questa </a:t>
            </a:r>
            <a:r>
              <a:rPr sz="1200" spc="-5" dirty="0">
                <a:latin typeface="Times New Roman"/>
                <a:cs typeface="Times New Roman"/>
              </a:rPr>
              <a:t>relazione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sia rivelata, </a:t>
            </a:r>
            <a:r>
              <a:rPr sz="1200" dirty="0">
                <a:latin typeface="Times New Roman"/>
                <a:cs typeface="Times New Roman"/>
              </a:rPr>
              <a:t>voi </a:t>
            </a:r>
            <a:r>
              <a:rPr sz="1200" spc="-5" dirty="0">
                <a:latin typeface="Times New Roman"/>
                <a:cs typeface="Times New Roman"/>
              </a:rPr>
              <a:t>siete stati </a:t>
            </a:r>
            <a:r>
              <a:rPr sz="1200" dirty="0">
                <a:latin typeface="Times New Roman"/>
                <a:cs typeface="Times New Roman"/>
              </a:rPr>
              <a:t>informati </a:t>
            </a:r>
            <a:r>
              <a:rPr sz="1200" spc="-5" dirty="0">
                <a:latin typeface="Times New Roman"/>
                <a:cs typeface="Times New Roman"/>
              </a:rPr>
              <a:t>dell’associazione degli Architetti </a:t>
            </a:r>
            <a:r>
              <a:rPr sz="1200" dirty="0">
                <a:latin typeface="Times New Roman"/>
                <a:cs typeface="Times New Roman"/>
              </a:rPr>
              <a:t>con i Creatori  </a:t>
            </a:r>
            <a:r>
              <a:rPr sz="1200" spc="-5" dirty="0">
                <a:latin typeface="Times New Roman"/>
                <a:cs typeface="Times New Roman"/>
              </a:rPr>
              <a:t>Supremi del grande </a:t>
            </a:r>
            <a:r>
              <a:rPr sz="1200" dirty="0">
                <a:latin typeface="Times New Roman"/>
                <a:cs typeface="Times New Roman"/>
              </a:rPr>
              <a:t>Universo </a:t>
            </a:r>
            <a:r>
              <a:rPr sz="1200" spc="-5" dirty="0">
                <a:latin typeface="Times New Roman"/>
                <a:cs typeface="Times New Roman"/>
              </a:rPr>
              <a:t>nella </a:t>
            </a:r>
            <a:r>
              <a:rPr sz="1200" dirty="0">
                <a:latin typeface="Times New Roman"/>
                <a:cs typeface="Times New Roman"/>
              </a:rPr>
              <a:t>relazione </a:t>
            </a:r>
            <a:r>
              <a:rPr sz="1200" spc="-5" dirty="0">
                <a:latin typeface="Times New Roman"/>
                <a:cs typeface="Times New Roman"/>
              </a:rPr>
              <a:t>della prima Trinità esperienziale. Questi </a:t>
            </a:r>
            <a:r>
              <a:rPr sz="1200" dirty="0">
                <a:latin typeface="Times New Roman"/>
                <a:cs typeface="Times New Roman"/>
              </a:rPr>
              <a:t>due </a:t>
            </a:r>
            <a:r>
              <a:rPr sz="1200" spc="-5" dirty="0">
                <a:latin typeface="Times New Roman"/>
                <a:cs typeface="Times New Roman"/>
              </a:rPr>
              <a:t>gruppi, insieme con </a:t>
            </a:r>
            <a:r>
              <a:rPr sz="1200" dirty="0">
                <a:latin typeface="Times New Roman"/>
                <a:cs typeface="Times New Roman"/>
              </a:rPr>
              <a:t>l’Essere Supremo  </a:t>
            </a:r>
            <a:r>
              <a:rPr sz="1200" spc="-5" dirty="0">
                <a:latin typeface="Times New Roman"/>
                <a:cs typeface="Times New Roman"/>
              </a:rPr>
              <a:t>evolventesi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esperienziale, costituiscono </a:t>
            </a:r>
            <a:r>
              <a:rPr sz="1200" dirty="0">
                <a:latin typeface="Times New Roman"/>
                <a:cs typeface="Times New Roman"/>
              </a:rPr>
              <a:t>l’Ultimità </a:t>
            </a:r>
            <a:r>
              <a:rPr sz="1200" spc="-5" dirty="0">
                <a:latin typeface="Times New Roman"/>
                <a:cs typeface="Times New Roman"/>
              </a:rPr>
              <a:t>Trinitaria dei valori trascendentali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dei significati </a:t>
            </a:r>
            <a:r>
              <a:rPr sz="1200" dirty="0">
                <a:latin typeface="Times New Roman"/>
                <a:cs typeface="Times New Roman"/>
              </a:rPr>
              <a:t>dell’Universo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maestro.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10. L’avventura</a:t>
            </a:r>
            <a:r>
              <a:rPr sz="1600" b="1" spc="-1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finale</a:t>
            </a:r>
            <a:endParaRPr sz="1600">
              <a:latin typeface="Times New Roman"/>
              <a:cs typeface="Times New Roman"/>
            </a:endParaRPr>
          </a:p>
          <a:p>
            <a:pPr marL="63500">
              <a:lnSpc>
                <a:spcPct val="100000"/>
              </a:lnSpc>
              <a:spcBef>
                <a:spcPts val="131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(352.8) 31:10.1 </a:t>
            </a:r>
            <a:r>
              <a:rPr sz="1200" spc="-5" dirty="0">
                <a:latin typeface="Times New Roman"/>
                <a:cs typeface="Times New Roman"/>
              </a:rPr>
              <a:t>L’Architetto Maestro decano </a:t>
            </a:r>
            <a:r>
              <a:rPr sz="1200" dirty="0">
                <a:latin typeface="Times New Roman"/>
                <a:cs typeface="Times New Roman"/>
              </a:rPr>
              <a:t>ha la </a:t>
            </a:r>
            <a:r>
              <a:rPr sz="1200" spc="-5" dirty="0">
                <a:latin typeface="Times New Roman"/>
                <a:cs typeface="Times New Roman"/>
              </a:rPr>
              <a:t>supervisione dei sette </a:t>
            </a:r>
            <a:r>
              <a:rPr sz="1200" dirty="0">
                <a:latin typeface="Times New Roman"/>
                <a:cs typeface="Times New Roman"/>
              </a:rPr>
              <a:t>Corpi </a:t>
            </a:r>
            <a:r>
              <a:rPr sz="1200" spc="-5" dirty="0">
                <a:latin typeface="Times New Roman"/>
                <a:cs typeface="Times New Roman"/>
              </a:rPr>
              <a:t>della Finalità, </a:t>
            </a:r>
            <a:r>
              <a:rPr sz="1200" dirty="0">
                <a:latin typeface="Times New Roman"/>
                <a:cs typeface="Times New Roman"/>
              </a:rPr>
              <a:t>che</a:t>
            </a:r>
            <a:r>
              <a:rPr sz="1200" spc="-1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sono:</a:t>
            </a:r>
            <a:endParaRPr sz="1200">
              <a:latin typeface="Times New Roman"/>
              <a:cs typeface="Times New Roman"/>
            </a:endParaRPr>
          </a:p>
          <a:p>
            <a:pPr marL="520700">
              <a:lnSpc>
                <a:spcPct val="100000"/>
              </a:lnSpc>
              <a:spcBef>
                <a:spcPts val="133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(352.9) 31:10.2 </a:t>
            </a:r>
            <a:r>
              <a:rPr sz="1200" dirty="0">
                <a:latin typeface="Times New Roman"/>
                <a:cs typeface="Times New Roman"/>
              </a:rPr>
              <a:t>1.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Corpo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Finalitari</a:t>
            </a:r>
            <a:r>
              <a:rPr sz="1200" spc="-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Mortali.</a:t>
            </a:r>
            <a:endParaRPr sz="1200">
              <a:latin typeface="Times New Roman"/>
              <a:cs typeface="Times New Roman"/>
            </a:endParaRPr>
          </a:p>
          <a:p>
            <a:pPr marL="520700">
              <a:lnSpc>
                <a:spcPct val="100000"/>
              </a:lnSpc>
              <a:spcBef>
                <a:spcPts val="134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(352.10) 31:10.3 </a:t>
            </a:r>
            <a:r>
              <a:rPr sz="1200" dirty="0">
                <a:latin typeface="Times New Roman"/>
                <a:cs typeface="Times New Roman"/>
              </a:rPr>
              <a:t>2.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Corpo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Finalitari del</a:t>
            </a:r>
            <a:r>
              <a:rPr sz="1200" spc="-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Paradiso.</a:t>
            </a:r>
            <a:endParaRPr sz="1200">
              <a:latin typeface="Times New Roman"/>
              <a:cs typeface="Times New Roman"/>
            </a:endParaRPr>
          </a:p>
          <a:p>
            <a:pPr marL="520700">
              <a:lnSpc>
                <a:spcPct val="100000"/>
              </a:lnSpc>
              <a:spcBef>
                <a:spcPts val="134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(352.11) 31:10.4 </a:t>
            </a:r>
            <a:r>
              <a:rPr sz="1200" dirty="0">
                <a:latin typeface="Times New Roman"/>
                <a:cs typeface="Times New Roman"/>
              </a:rPr>
              <a:t>3.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Corpo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Finalitari</a:t>
            </a:r>
            <a:r>
              <a:rPr sz="1200" spc="-1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Trinitizzati.</a:t>
            </a:r>
            <a:endParaRPr sz="1200">
              <a:latin typeface="Times New Roman"/>
              <a:cs typeface="Times New Roman"/>
            </a:endParaRPr>
          </a:p>
          <a:p>
            <a:pPr marL="520700">
              <a:lnSpc>
                <a:spcPct val="100000"/>
              </a:lnSpc>
              <a:spcBef>
                <a:spcPts val="133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(353.1) 31:10.5 </a:t>
            </a:r>
            <a:r>
              <a:rPr sz="1200" dirty="0">
                <a:latin typeface="Times New Roman"/>
                <a:cs typeface="Times New Roman"/>
              </a:rPr>
              <a:t>4.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Corpo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Finalitari Trinitizzati</a:t>
            </a:r>
            <a:r>
              <a:rPr sz="1200" spc="-1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Congiunti.</a:t>
            </a:r>
            <a:endParaRPr sz="1200">
              <a:latin typeface="Times New Roman"/>
              <a:cs typeface="Times New Roman"/>
            </a:endParaRPr>
          </a:p>
          <a:p>
            <a:pPr marL="520700">
              <a:lnSpc>
                <a:spcPct val="100000"/>
              </a:lnSpc>
              <a:spcBef>
                <a:spcPts val="134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(353.2) 31:10.6 </a:t>
            </a:r>
            <a:r>
              <a:rPr sz="1200" dirty="0">
                <a:latin typeface="Times New Roman"/>
                <a:cs typeface="Times New Roman"/>
              </a:rPr>
              <a:t>5.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Corpo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Finalitari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-1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Havona.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63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631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87055" cy="4074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520700">
              <a:lnSpc>
                <a:spcPct val="100000"/>
              </a:lnSpc>
              <a:spcBef>
                <a:spcPts val="10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(353.3) 31:10.7 </a:t>
            </a:r>
            <a:r>
              <a:rPr sz="1200" dirty="0">
                <a:latin typeface="Times New Roman"/>
                <a:cs typeface="Times New Roman"/>
              </a:rPr>
              <a:t>6.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Corpo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Finalitari</a:t>
            </a:r>
            <a:r>
              <a:rPr sz="1200" spc="-1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Trascendentali.</a:t>
            </a:r>
            <a:endParaRPr sz="1200">
              <a:latin typeface="Times New Roman"/>
              <a:cs typeface="Times New Roman"/>
            </a:endParaRPr>
          </a:p>
          <a:p>
            <a:pPr marL="520700">
              <a:lnSpc>
                <a:spcPct val="100000"/>
              </a:lnSpc>
              <a:spcBef>
                <a:spcPts val="133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(353.4) 31:10.8 </a:t>
            </a:r>
            <a:r>
              <a:rPr sz="1200" dirty="0">
                <a:latin typeface="Times New Roman"/>
                <a:cs typeface="Times New Roman"/>
              </a:rPr>
              <a:t>7.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Corpo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Figli del </a:t>
            </a:r>
            <a:r>
              <a:rPr sz="1200" dirty="0">
                <a:latin typeface="Times New Roman"/>
                <a:cs typeface="Times New Roman"/>
              </a:rPr>
              <a:t>Destino Non</a:t>
            </a:r>
            <a:r>
              <a:rPr sz="1200" spc="-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Rivelati.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558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(353.5) 31:10.9 </a:t>
            </a:r>
            <a:r>
              <a:rPr sz="1200" spc="-5" dirty="0">
                <a:latin typeface="Times New Roman"/>
                <a:cs typeface="Times New Roman"/>
              </a:rPr>
              <a:t>Ognuno </a:t>
            </a:r>
            <a:r>
              <a:rPr sz="1200" dirty="0">
                <a:latin typeface="Times New Roman"/>
                <a:cs typeface="Times New Roman"/>
              </a:rPr>
              <a:t>di questi </a:t>
            </a:r>
            <a:r>
              <a:rPr sz="1200" spc="-5" dirty="0">
                <a:latin typeface="Times New Roman"/>
                <a:cs typeface="Times New Roman"/>
              </a:rPr>
              <a:t>corpi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destino </a:t>
            </a:r>
            <a:r>
              <a:rPr sz="1200" dirty="0">
                <a:latin typeface="Times New Roman"/>
                <a:cs typeface="Times New Roman"/>
              </a:rPr>
              <a:t>ha un </a:t>
            </a:r>
            <a:r>
              <a:rPr sz="1200" spc="-5" dirty="0">
                <a:latin typeface="Times New Roman"/>
                <a:cs typeface="Times New Roman"/>
              </a:rPr>
              <a:t>capo </a:t>
            </a:r>
            <a:r>
              <a:rPr sz="1200" dirty="0">
                <a:latin typeface="Times New Roman"/>
                <a:cs typeface="Times New Roman"/>
              </a:rPr>
              <a:t>che lo </a:t>
            </a:r>
            <a:r>
              <a:rPr sz="1200" spc="-5" dirty="0">
                <a:latin typeface="Times New Roman"/>
                <a:cs typeface="Times New Roman"/>
              </a:rPr>
              <a:t>presiede, </a:t>
            </a:r>
            <a:r>
              <a:rPr sz="1200" dirty="0">
                <a:latin typeface="Times New Roman"/>
                <a:cs typeface="Times New Roman"/>
              </a:rPr>
              <a:t>e i sette </a:t>
            </a:r>
            <a:r>
              <a:rPr sz="1200" spc="-5" dirty="0">
                <a:latin typeface="Times New Roman"/>
                <a:cs typeface="Times New Roman"/>
              </a:rPr>
              <a:t>capi </a:t>
            </a:r>
            <a:r>
              <a:rPr sz="1200" dirty="0">
                <a:latin typeface="Times New Roman"/>
                <a:cs typeface="Times New Roman"/>
              </a:rPr>
              <a:t>costituiscono il </a:t>
            </a:r>
            <a:r>
              <a:rPr sz="1200" spc="-5" dirty="0">
                <a:latin typeface="Times New Roman"/>
                <a:cs typeface="Times New Roman"/>
              </a:rPr>
              <a:t>Consiglio Supremo </a:t>
            </a:r>
            <a:r>
              <a:rPr sz="1200" dirty="0">
                <a:latin typeface="Times New Roman"/>
                <a:cs typeface="Times New Roman"/>
              </a:rPr>
              <a:t>del  </a:t>
            </a:r>
            <a:r>
              <a:rPr sz="1200" spc="-5" dirty="0">
                <a:latin typeface="Times New Roman"/>
                <a:cs typeface="Times New Roman"/>
              </a:rPr>
              <a:t>Destino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Paradiso. Durante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presente </a:t>
            </a:r>
            <a:r>
              <a:rPr sz="1200" dirty="0">
                <a:latin typeface="Times New Roman"/>
                <a:cs typeface="Times New Roman"/>
              </a:rPr>
              <a:t>era dell’Universo </a:t>
            </a:r>
            <a:r>
              <a:rPr sz="1200" spc="-5" dirty="0">
                <a:latin typeface="Times New Roman"/>
                <a:cs typeface="Times New Roman"/>
              </a:rPr>
              <a:t>Grandfanda </a:t>
            </a:r>
            <a:r>
              <a:rPr sz="1200" dirty="0">
                <a:latin typeface="Times New Roman"/>
                <a:cs typeface="Times New Roman"/>
              </a:rPr>
              <a:t>è il </a:t>
            </a:r>
            <a:r>
              <a:rPr sz="1200" spc="-5" dirty="0">
                <a:latin typeface="Times New Roman"/>
                <a:cs typeface="Times New Roman"/>
              </a:rPr>
              <a:t>capo </a:t>
            </a:r>
            <a:r>
              <a:rPr sz="1200" dirty="0">
                <a:latin typeface="Times New Roman"/>
                <a:cs typeface="Times New Roman"/>
              </a:rPr>
              <a:t>di questo </a:t>
            </a:r>
            <a:r>
              <a:rPr sz="1200" spc="-5" dirty="0">
                <a:latin typeface="Times New Roman"/>
                <a:cs typeface="Times New Roman"/>
              </a:rPr>
              <a:t>corpo </a:t>
            </a:r>
            <a:r>
              <a:rPr sz="1200" dirty="0">
                <a:latin typeface="Times New Roman"/>
                <a:cs typeface="Times New Roman"/>
              </a:rPr>
              <a:t>supremo di </a:t>
            </a:r>
            <a:r>
              <a:rPr sz="1200" spc="-5" dirty="0">
                <a:latin typeface="Times New Roman"/>
                <a:cs typeface="Times New Roman"/>
              </a:rPr>
              <a:t>designazione universale  dei figli del </a:t>
            </a:r>
            <a:r>
              <a:rPr sz="1200" dirty="0">
                <a:latin typeface="Times New Roman"/>
                <a:cs typeface="Times New Roman"/>
              </a:rPr>
              <a:t>destino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ultimo.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50">
              <a:latin typeface="Times New Roman"/>
              <a:cs typeface="Times New Roman"/>
            </a:endParaRPr>
          </a:p>
          <a:p>
            <a:pPr marL="63500" marR="64135" algn="just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(353.6) 31:10.10 </a:t>
            </a:r>
            <a:r>
              <a:rPr sz="1200" spc="-5" dirty="0">
                <a:latin typeface="Times New Roman"/>
                <a:cs typeface="Times New Roman"/>
              </a:rPr>
              <a:t>L’insieme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questi sette corpi </a:t>
            </a:r>
            <a:r>
              <a:rPr sz="1200" dirty="0">
                <a:latin typeface="Times New Roman"/>
                <a:cs typeface="Times New Roman"/>
              </a:rPr>
              <a:t>finalitari </a:t>
            </a:r>
            <a:r>
              <a:rPr sz="1200" spc="-5" dirty="0">
                <a:latin typeface="Times New Roman"/>
                <a:cs typeface="Times New Roman"/>
              </a:rPr>
              <a:t>rappresenta </a:t>
            </a:r>
            <a:r>
              <a:rPr sz="1200" dirty="0">
                <a:latin typeface="Times New Roman"/>
                <a:cs typeface="Times New Roman"/>
              </a:rPr>
              <a:t>la mobilitazione </a:t>
            </a:r>
            <a:r>
              <a:rPr sz="1200" spc="-5" dirty="0">
                <a:latin typeface="Times New Roman"/>
                <a:cs typeface="Times New Roman"/>
              </a:rPr>
              <a:t>della realtà </a:t>
            </a:r>
            <a:r>
              <a:rPr sz="1200" dirty="0">
                <a:latin typeface="Times New Roman"/>
                <a:cs typeface="Times New Roman"/>
              </a:rPr>
              <a:t>di potenziali, </a:t>
            </a:r>
            <a:r>
              <a:rPr sz="1200" spc="-5" dirty="0">
                <a:latin typeface="Times New Roman"/>
                <a:cs typeface="Times New Roman"/>
              </a:rPr>
              <a:t>personalità, </a:t>
            </a:r>
            <a:r>
              <a:rPr sz="1200" dirty="0">
                <a:latin typeface="Times New Roman"/>
                <a:cs typeface="Times New Roman"/>
              </a:rPr>
              <a:t>menti, spiriti,  </a:t>
            </a:r>
            <a:r>
              <a:rPr sz="1200" spc="-5" dirty="0">
                <a:latin typeface="Times New Roman"/>
                <a:cs typeface="Times New Roman"/>
              </a:rPr>
              <a:t>absoniti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delle realtà esperienziali </a:t>
            </a:r>
            <a:r>
              <a:rPr sz="1200" dirty="0">
                <a:latin typeface="Times New Roman"/>
                <a:cs typeface="Times New Roman"/>
              </a:rPr>
              <a:t>che trascendono </a:t>
            </a:r>
            <a:r>
              <a:rPr sz="1200" spc="-5" dirty="0">
                <a:latin typeface="Times New Roman"/>
                <a:cs typeface="Times New Roman"/>
              </a:rPr>
              <a:t>probabilmente </a:t>
            </a:r>
            <a:r>
              <a:rPr sz="1200" dirty="0">
                <a:latin typeface="Times New Roman"/>
                <a:cs typeface="Times New Roman"/>
              </a:rPr>
              <a:t>anche le funzioni </a:t>
            </a:r>
            <a:r>
              <a:rPr sz="1200" spc="-5" dirty="0">
                <a:latin typeface="Times New Roman"/>
                <a:cs typeface="Times New Roman"/>
              </a:rPr>
              <a:t>future dell’Essere Supremo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nell’Universo</a:t>
            </a:r>
            <a:endParaRPr sz="1200">
              <a:latin typeface="Times New Roman"/>
              <a:cs typeface="Times New Roman"/>
            </a:endParaRPr>
          </a:p>
          <a:p>
            <a:pPr marL="63500" marR="109855" algn="just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maestro. Questi sette </a:t>
            </a:r>
            <a:r>
              <a:rPr sz="1200" dirty="0">
                <a:latin typeface="Times New Roman"/>
                <a:cs typeface="Times New Roman"/>
              </a:rPr>
              <a:t>corpi </a:t>
            </a:r>
            <a:r>
              <a:rPr sz="1200" spc="-5" dirty="0">
                <a:latin typeface="Times New Roman"/>
                <a:cs typeface="Times New Roman"/>
              </a:rPr>
              <a:t>finalitari rappresentano probabilmente l’attività attuale della Trinità </a:t>
            </a:r>
            <a:r>
              <a:rPr sz="1200" dirty="0">
                <a:latin typeface="Times New Roman"/>
                <a:cs typeface="Times New Roman"/>
              </a:rPr>
              <a:t>Ultima, </a:t>
            </a:r>
            <a:r>
              <a:rPr sz="1200" spc="-5" dirty="0">
                <a:latin typeface="Times New Roman"/>
                <a:cs typeface="Times New Roman"/>
              </a:rPr>
              <a:t>impegnata </a:t>
            </a:r>
            <a:r>
              <a:rPr sz="1200" dirty="0">
                <a:latin typeface="Times New Roman"/>
                <a:cs typeface="Times New Roman"/>
              </a:rPr>
              <a:t>a riunire le </a:t>
            </a:r>
            <a:r>
              <a:rPr sz="1200" spc="-5" dirty="0">
                <a:latin typeface="Times New Roman"/>
                <a:cs typeface="Times New Roman"/>
              </a:rPr>
              <a:t>forze  del </a:t>
            </a:r>
            <a:r>
              <a:rPr sz="1200" dirty="0">
                <a:latin typeface="Times New Roman"/>
                <a:cs typeface="Times New Roman"/>
              </a:rPr>
              <a:t>finito e </a:t>
            </a:r>
            <a:r>
              <a:rPr sz="1200" spc="-5" dirty="0">
                <a:latin typeface="Times New Roman"/>
                <a:cs typeface="Times New Roman"/>
              </a:rPr>
              <a:t>dell’absonito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preparazione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sviluppi inconcepibili negli Universi dello </a:t>
            </a:r>
            <a:r>
              <a:rPr sz="1200" dirty="0">
                <a:latin typeface="Times New Roman"/>
                <a:cs typeface="Times New Roman"/>
              </a:rPr>
              <a:t>spazio </a:t>
            </a:r>
            <a:r>
              <a:rPr sz="1200" spc="-5" dirty="0">
                <a:latin typeface="Times New Roman"/>
                <a:cs typeface="Times New Roman"/>
              </a:rPr>
              <a:t>esterno. Niente </a:t>
            </a:r>
            <a:r>
              <a:rPr sz="1200" dirty="0">
                <a:latin typeface="Times New Roman"/>
                <a:cs typeface="Times New Roman"/>
              </a:rPr>
              <a:t>di simile a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questa</a:t>
            </a:r>
            <a:endParaRPr sz="1200">
              <a:latin typeface="Times New Roman"/>
              <a:cs typeface="Times New Roman"/>
            </a:endParaRPr>
          </a:p>
          <a:p>
            <a:pPr marL="63500" algn="just">
              <a:lnSpc>
                <a:spcPts val="1305"/>
              </a:lnSpc>
            </a:pPr>
            <a:r>
              <a:rPr sz="1200" dirty="0">
                <a:latin typeface="Times New Roman"/>
                <a:cs typeface="Times New Roman"/>
              </a:rPr>
              <a:t>mobilitazione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verificato sin dai tempi </a:t>
            </a:r>
            <a:r>
              <a:rPr sz="1200" dirty="0">
                <a:latin typeface="Times New Roman"/>
                <a:cs typeface="Times New Roman"/>
              </a:rPr>
              <a:t>prossimi </a:t>
            </a:r>
            <a:r>
              <a:rPr sz="1200" spc="-5" dirty="0">
                <a:latin typeface="Times New Roman"/>
                <a:cs typeface="Times New Roman"/>
              </a:rPr>
              <a:t>all’eternità </a:t>
            </a:r>
            <a:r>
              <a:rPr sz="1200" dirty="0">
                <a:latin typeface="Times New Roman"/>
                <a:cs typeface="Times New Roman"/>
              </a:rPr>
              <a:t>in cui la Trinità </a:t>
            </a:r>
            <a:r>
              <a:rPr sz="1200" spc="-5" dirty="0">
                <a:latin typeface="Times New Roman"/>
                <a:cs typeface="Times New Roman"/>
              </a:rPr>
              <a:t>del Paradiso mobilitò </a:t>
            </a:r>
            <a:r>
              <a:rPr sz="1200" dirty="0">
                <a:latin typeface="Times New Roman"/>
                <a:cs typeface="Times New Roman"/>
              </a:rPr>
              <a:t>in modo </a:t>
            </a:r>
            <a:r>
              <a:rPr sz="1200" spc="-5" dirty="0">
                <a:latin typeface="Times New Roman"/>
                <a:cs typeface="Times New Roman"/>
              </a:rPr>
              <a:t>analogo </a:t>
            </a:r>
            <a:r>
              <a:rPr sz="1200" dirty="0">
                <a:latin typeface="Times New Roman"/>
                <a:cs typeface="Times New Roman"/>
              </a:rPr>
              <a:t>le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personalità</a:t>
            </a:r>
            <a:endParaRPr sz="1200">
              <a:latin typeface="Times New Roman"/>
              <a:cs typeface="Times New Roman"/>
            </a:endParaRPr>
          </a:p>
          <a:p>
            <a:pPr marL="63500" marR="95250" algn="just">
              <a:lnSpc>
                <a:spcPts val="1380"/>
              </a:lnSpc>
              <a:spcBef>
                <a:spcPts val="70"/>
              </a:spcBef>
            </a:pPr>
            <a:r>
              <a:rPr sz="1200" spc="-5" dirty="0">
                <a:latin typeface="Times New Roman"/>
                <a:cs typeface="Times New Roman"/>
              </a:rPr>
              <a:t>allora esistenti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Paradiso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di Havona </a:t>
            </a:r>
            <a:r>
              <a:rPr sz="1200" dirty="0">
                <a:latin typeface="Times New Roman"/>
                <a:cs typeface="Times New Roman"/>
              </a:rPr>
              <a:t>e le </a:t>
            </a:r>
            <a:r>
              <a:rPr sz="1200" spc="-5" dirty="0">
                <a:latin typeface="Times New Roman"/>
                <a:cs typeface="Times New Roman"/>
              </a:rPr>
              <a:t>incaricò come amministratori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governanti dei progettati </a:t>
            </a:r>
            <a:r>
              <a:rPr sz="1200" dirty="0">
                <a:latin typeface="Times New Roman"/>
                <a:cs typeface="Times New Roman"/>
              </a:rPr>
              <a:t>sette </a:t>
            </a:r>
            <a:r>
              <a:rPr sz="1200" spc="-5" dirty="0">
                <a:latin typeface="Times New Roman"/>
                <a:cs typeface="Times New Roman"/>
              </a:rPr>
              <a:t>Superuniversi del </a:t>
            </a:r>
            <a:r>
              <a:rPr sz="1200" dirty="0">
                <a:latin typeface="Times New Roman"/>
                <a:cs typeface="Times New Roman"/>
              </a:rPr>
              <a:t>tempo  e </a:t>
            </a:r>
            <a:r>
              <a:rPr sz="1200" spc="-5" dirty="0">
                <a:latin typeface="Times New Roman"/>
                <a:cs typeface="Times New Roman"/>
              </a:rPr>
              <a:t>dello </a:t>
            </a:r>
            <a:r>
              <a:rPr sz="1200" dirty="0">
                <a:latin typeface="Times New Roman"/>
                <a:cs typeface="Times New Roman"/>
              </a:rPr>
              <a:t>spazio. I sette corpi </a:t>
            </a:r>
            <a:r>
              <a:rPr sz="1200" spc="-5" dirty="0">
                <a:latin typeface="Times New Roman"/>
                <a:cs typeface="Times New Roman"/>
              </a:rPr>
              <a:t>finalitari rappresentano </a:t>
            </a:r>
            <a:r>
              <a:rPr sz="1200" dirty="0">
                <a:latin typeface="Times New Roman"/>
                <a:cs typeface="Times New Roman"/>
              </a:rPr>
              <a:t>la risposta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divinità </a:t>
            </a:r>
            <a:r>
              <a:rPr sz="1200" spc="-5" dirty="0">
                <a:latin typeface="Times New Roman"/>
                <a:cs typeface="Times New Roman"/>
              </a:rPr>
              <a:t>del grande Universo ai bisogni </a:t>
            </a:r>
            <a:r>
              <a:rPr sz="1200" dirty="0">
                <a:latin typeface="Times New Roman"/>
                <a:cs typeface="Times New Roman"/>
              </a:rPr>
              <a:t>futuri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potenziali non  </a:t>
            </a:r>
            <a:r>
              <a:rPr sz="1200" spc="-5" dirty="0">
                <a:latin typeface="Times New Roman"/>
                <a:cs typeface="Times New Roman"/>
              </a:rPr>
              <a:t>sviluppati negli Universi esterni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attività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future-eterne.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 marR="73660">
              <a:lnSpc>
                <a:spcPct val="959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(353.7) 31:10.11 </a:t>
            </a:r>
            <a:r>
              <a:rPr sz="1200" spc="-5" dirty="0">
                <a:latin typeface="Times New Roman"/>
                <a:cs typeface="Times New Roman"/>
              </a:rPr>
              <a:t>Noi ci avventuriamo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prevedere </a:t>
            </a:r>
            <a:r>
              <a:rPr sz="1200" dirty="0">
                <a:latin typeface="Times New Roman"/>
                <a:cs typeface="Times New Roman"/>
              </a:rPr>
              <a:t>Universi </a:t>
            </a:r>
            <a:r>
              <a:rPr sz="1200" spc="-5" dirty="0">
                <a:latin typeface="Times New Roman"/>
                <a:cs typeface="Times New Roman"/>
              </a:rPr>
              <a:t>esterni </a:t>
            </a:r>
            <a:r>
              <a:rPr sz="1200" dirty="0">
                <a:latin typeface="Times New Roman"/>
                <a:cs typeface="Times New Roman"/>
              </a:rPr>
              <a:t>di mondi </a:t>
            </a:r>
            <a:r>
              <a:rPr sz="1200" spc="-5" dirty="0">
                <a:latin typeface="Times New Roman"/>
                <a:cs typeface="Times New Roman"/>
              </a:rPr>
              <a:t>abitati futuri </a:t>
            </a:r>
            <a:r>
              <a:rPr sz="1200" dirty="0">
                <a:latin typeface="Times New Roman"/>
                <a:cs typeface="Times New Roman"/>
              </a:rPr>
              <a:t>e più </a:t>
            </a:r>
            <a:r>
              <a:rPr sz="1200" spc="-5" dirty="0">
                <a:latin typeface="Times New Roman"/>
                <a:cs typeface="Times New Roman"/>
              </a:rPr>
              <a:t>grandi, </a:t>
            </a:r>
            <a:r>
              <a:rPr sz="1200" dirty="0">
                <a:latin typeface="Times New Roman"/>
                <a:cs typeface="Times New Roman"/>
              </a:rPr>
              <a:t>nuove </a:t>
            </a:r>
            <a:r>
              <a:rPr sz="1200" spc="-5" dirty="0">
                <a:latin typeface="Times New Roman"/>
                <a:cs typeface="Times New Roman"/>
              </a:rPr>
              <a:t>sfere </a:t>
            </a:r>
            <a:r>
              <a:rPr sz="1200" dirty="0">
                <a:latin typeface="Times New Roman"/>
                <a:cs typeface="Times New Roman"/>
              </a:rPr>
              <a:t>popolate da nuovi  </a:t>
            </a:r>
            <a:r>
              <a:rPr sz="1200" spc="-5" dirty="0">
                <a:latin typeface="Times New Roman"/>
                <a:cs typeface="Times New Roman"/>
              </a:rPr>
              <a:t>ordini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esseri mirabili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unici,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Universo materiale sublime nella sua </a:t>
            </a:r>
            <a:r>
              <a:rPr sz="1200" dirty="0">
                <a:latin typeface="Times New Roman"/>
                <a:cs typeface="Times New Roman"/>
              </a:rPr>
              <a:t>ultimità, </a:t>
            </a:r>
            <a:r>
              <a:rPr sz="1200" spc="-5" dirty="0">
                <a:latin typeface="Times New Roman"/>
                <a:cs typeface="Times New Roman"/>
              </a:rPr>
              <a:t>un’immensa creazione mancante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solo  importante dettaglio </a:t>
            </a:r>
            <a:r>
              <a:rPr sz="1200" dirty="0">
                <a:latin typeface="Times New Roman"/>
                <a:cs typeface="Times New Roman"/>
              </a:rPr>
              <a:t>— la </a:t>
            </a:r>
            <a:r>
              <a:rPr sz="1200" spc="-5" dirty="0">
                <a:latin typeface="Times New Roman"/>
                <a:cs typeface="Times New Roman"/>
              </a:rPr>
              <a:t>presenza </a:t>
            </a:r>
            <a:r>
              <a:rPr sz="1200" dirty="0">
                <a:latin typeface="Times New Roman"/>
                <a:cs typeface="Times New Roman"/>
              </a:rPr>
              <a:t>di un’</a:t>
            </a:r>
            <a:r>
              <a:rPr sz="1200" i="1" dirty="0">
                <a:latin typeface="Times New Roman"/>
                <a:cs typeface="Times New Roman"/>
              </a:rPr>
              <a:t>esperienza finita </a:t>
            </a:r>
            <a:r>
              <a:rPr sz="1200" spc="-5" dirty="0">
                <a:latin typeface="Times New Roman"/>
                <a:cs typeface="Times New Roman"/>
              </a:rPr>
              <a:t>effettiva nella </a:t>
            </a:r>
            <a:r>
              <a:rPr sz="1200" dirty="0">
                <a:latin typeface="Times New Roman"/>
                <a:cs typeface="Times New Roman"/>
              </a:rPr>
              <a:t>vita </a:t>
            </a:r>
            <a:r>
              <a:rPr sz="1200" spc="-5" dirty="0">
                <a:latin typeface="Times New Roman"/>
                <a:cs typeface="Times New Roman"/>
              </a:rPr>
              <a:t>universale dell’esistenza ascendente. Questo Universo  verrà all’esistenza con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enorme svantaggio esperienziale: </a:t>
            </a:r>
            <a:r>
              <a:rPr sz="1200" dirty="0">
                <a:latin typeface="Times New Roman"/>
                <a:cs typeface="Times New Roman"/>
              </a:rPr>
              <a:t>quello di non </a:t>
            </a:r>
            <a:r>
              <a:rPr sz="1200" spc="-5" dirty="0">
                <a:latin typeface="Times New Roman"/>
                <a:cs typeface="Times New Roman"/>
              </a:rPr>
              <a:t>aver partecipato </a:t>
            </a:r>
            <a:r>
              <a:rPr sz="1200" dirty="0">
                <a:latin typeface="Times New Roman"/>
                <a:cs typeface="Times New Roman"/>
              </a:rPr>
              <a:t>all’evoluzione </a:t>
            </a:r>
            <a:r>
              <a:rPr sz="1200" spc="-5" dirty="0">
                <a:latin typeface="Times New Roman"/>
                <a:cs typeface="Times New Roman"/>
              </a:rPr>
              <a:t>dell’Onnipotente  Supremo. Questi </a:t>
            </a:r>
            <a:r>
              <a:rPr sz="1200" dirty="0">
                <a:latin typeface="Times New Roman"/>
                <a:cs typeface="Times New Roman"/>
              </a:rPr>
              <a:t>Universi </a:t>
            </a:r>
            <a:r>
              <a:rPr sz="1200" spc="-5" dirty="0">
                <a:latin typeface="Times New Roman"/>
                <a:cs typeface="Times New Roman"/>
              </a:rPr>
              <a:t>esterni beneficeranno </a:t>
            </a:r>
            <a:r>
              <a:rPr sz="1200" dirty="0">
                <a:latin typeface="Times New Roman"/>
                <a:cs typeface="Times New Roman"/>
              </a:rPr>
              <a:t>tutti del </a:t>
            </a:r>
            <a:r>
              <a:rPr sz="1200" spc="-5" dirty="0">
                <a:latin typeface="Times New Roman"/>
                <a:cs typeface="Times New Roman"/>
              </a:rPr>
              <a:t>ministero incomparabile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supercontrollo </a:t>
            </a:r>
            <a:r>
              <a:rPr sz="1200" spc="-5" dirty="0">
                <a:latin typeface="Times New Roman"/>
                <a:cs typeface="Times New Roman"/>
              </a:rPr>
              <a:t>superno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dell’Essere</a:t>
            </a:r>
            <a:endParaRPr sz="1200">
              <a:latin typeface="Times New Roman"/>
              <a:cs typeface="Times New Roman"/>
            </a:endParaRPr>
          </a:p>
          <a:p>
            <a:pPr marL="6350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Supremo, </a:t>
            </a:r>
            <a:r>
              <a:rPr sz="1200" dirty="0">
                <a:latin typeface="Times New Roman"/>
                <a:cs typeface="Times New Roman"/>
              </a:rPr>
              <a:t>ma il </a:t>
            </a:r>
            <a:r>
              <a:rPr sz="1200" spc="-5" dirty="0">
                <a:latin typeface="Times New Roman"/>
                <a:cs typeface="Times New Roman"/>
              </a:rPr>
              <a:t>fatto stesso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presenza </a:t>
            </a:r>
            <a:r>
              <a:rPr sz="1200" spc="-5" dirty="0">
                <a:latin typeface="Times New Roman"/>
                <a:cs typeface="Times New Roman"/>
              </a:rPr>
              <a:t>attiva precluderà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partecipazione all’attuazione della Deità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Suprema.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63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632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228330" cy="389890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364490" algn="just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(353.8) 31:10.12 </a:t>
            </a:r>
            <a:r>
              <a:rPr sz="1200" spc="-5" dirty="0">
                <a:latin typeface="Times New Roman"/>
                <a:cs typeface="Times New Roman"/>
              </a:rPr>
              <a:t>Durante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presente </a:t>
            </a:r>
            <a:r>
              <a:rPr sz="1200" dirty="0">
                <a:latin typeface="Times New Roman"/>
                <a:cs typeface="Times New Roman"/>
              </a:rPr>
              <a:t>era dell’Universo le </a:t>
            </a:r>
            <a:r>
              <a:rPr sz="1200" spc="-5" dirty="0">
                <a:latin typeface="Times New Roman"/>
                <a:cs typeface="Times New Roman"/>
              </a:rPr>
              <a:t>personalità </a:t>
            </a:r>
            <a:r>
              <a:rPr sz="1200" dirty="0">
                <a:latin typeface="Times New Roman"/>
                <a:cs typeface="Times New Roman"/>
              </a:rPr>
              <a:t>in evoluzione </a:t>
            </a:r>
            <a:r>
              <a:rPr sz="1200" spc="-5" dirty="0">
                <a:latin typeface="Times New Roman"/>
                <a:cs typeface="Times New Roman"/>
              </a:rPr>
              <a:t>del grande Universo soffrono </a:t>
            </a:r>
            <a:r>
              <a:rPr sz="1200" dirty="0">
                <a:latin typeface="Times New Roman"/>
                <a:cs typeface="Times New Roman"/>
              </a:rPr>
              <a:t>di molte difficoltà  dovute </a:t>
            </a:r>
            <a:r>
              <a:rPr sz="1200" spc="-5" dirty="0">
                <a:latin typeface="Times New Roman"/>
                <a:cs typeface="Times New Roman"/>
              </a:rPr>
              <a:t>all’attuazione </a:t>
            </a:r>
            <a:r>
              <a:rPr sz="1200" dirty="0">
                <a:latin typeface="Times New Roman"/>
                <a:cs typeface="Times New Roman"/>
              </a:rPr>
              <a:t>incompleta </a:t>
            </a:r>
            <a:r>
              <a:rPr sz="1200" spc="-5" dirty="0">
                <a:latin typeface="Times New Roman"/>
                <a:cs typeface="Times New Roman"/>
              </a:rPr>
              <a:t>della sovranità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Supremo, </a:t>
            </a:r>
            <a:r>
              <a:rPr sz="1200" dirty="0">
                <a:latin typeface="Times New Roman"/>
                <a:cs typeface="Times New Roman"/>
              </a:rPr>
              <a:t>ma noi </a:t>
            </a:r>
            <a:r>
              <a:rPr sz="1200" spc="-5" dirty="0">
                <a:latin typeface="Times New Roman"/>
                <a:cs typeface="Times New Roman"/>
              </a:rPr>
              <a:t>stiamo </a:t>
            </a:r>
            <a:r>
              <a:rPr sz="1200" dirty="0">
                <a:latin typeface="Times New Roman"/>
                <a:cs typeface="Times New Roman"/>
              </a:rPr>
              <a:t>tutti condividendo </a:t>
            </a:r>
            <a:r>
              <a:rPr sz="1200" spc="-5" dirty="0">
                <a:latin typeface="Times New Roman"/>
                <a:cs typeface="Times New Roman"/>
              </a:rPr>
              <a:t>l’esperienza </a:t>
            </a:r>
            <a:r>
              <a:rPr sz="1200" dirty="0">
                <a:latin typeface="Times New Roman"/>
                <a:cs typeface="Times New Roman"/>
              </a:rPr>
              <a:t>straordinaria  </a:t>
            </a:r>
            <a:r>
              <a:rPr sz="1200" spc="-5" dirty="0">
                <a:latin typeface="Times New Roman"/>
                <a:cs typeface="Times New Roman"/>
              </a:rPr>
              <a:t>della sua evoluzione. Noi </a:t>
            </a:r>
            <a:r>
              <a:rPr sz="1200" dirty="0">
                <a:latin typeface="Times New Roman"/>
                <a:cs typeface="Times New Roman"/>
              </a:rPr>
              <a:t>ci </a:t>
            </a:r>
            <a:r>
              <a:rPr sz="1200" spc="-5" dirty="0">
                <a:latin typeface="Times New Roman"/>
                <a:cs typeface="Times New Roman"/>
              </a:rPr>
              <a:t>evolviamo </a:t>
            </a:r>
            <a:r>
              <a:rPr sz="1200" dirty="0">
                <a:latin typeface="Times New Roman"/>
                <a:cs typeface="Times New Roman"/>
              </a:rPr>
              <a:t>in lui </a:t>
            </a:r>
            <a:r>
              <a:rPr sz="1200" spc="-5" dirty="0">
                <a:latin typeface="Times New Roman"/>
                <a:cs typeface="Times New Roman"/>
              </a:rPr>
              <a:t>ed egli si </a:t>
            </a:r>
            <a:r>
              <a:rPr sz="1200" dirty="0">
                <a:latin typeface="Times New Roman"/>
                <a:cs typeface="Times New Roman"/>
              </a:rPr>
              <a:t>evolve in noi. </a:t>
            </a:r>
            <a:r>
              <a:rPr sz="1200" spc="-5" dirty="0">
                <a:latin typeface="Times New Roman"/>
                <a:cs typeface="Times New Roman"/>
              </a:rPr>
              <a:t>Ad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dato </a:t>
            </a:r>
            <a:r>
              <a:rPr sz="1200" dirty="0">
                <a:latin typeface="Times New Roman"/>
                <a:cs typeface="Times New Roman"/>
              </a:rPr>
              <a:t>momento </a:t>
            </a:r>
            <a:r>
              <a:rPr sz="1200" spc="-5" dirty="0">
                <a:latin typeface="Times New Roman"/>
                <a:cs typeface="Times New Roman"/>
              </a:rPr>
              <a:t>dell’eterno futuro </a:t>
            </a:r>
            <a:r>
              <a:rPr sz="1200" dirty="0">
                <a:latin typeface="Times New Roman"/>
                <a:cs typeface="Times New Roman"/>
              </a:rPr>
              <a:t>l’evoluzione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della</a:t>
            </a:r>
            <a:endParaRPr sz="1200">
              <a:latin typeface="Times New Roman"/>
              <a:cs typeface="Times New Roman"/>
            </a:endParaRPr>
          </a:p>
          <a:p>
            <a:pPr marL="88900" marR="81280" algn="just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Deità Suprema diverrà </a:t>
            </a:r>
            <a:r>
              <a:rPr sz="1200" spc="5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fatto compiuto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storia universale, </a:t>
            </a:r>
            <a:r>
              <a:rPr sz="1200" dirty="0">
                <a:latin typeface="Times New Roman"/>
                <a:cs typeface="Times New Roman"/>
              </a:rPr>
              <a:t>e l’opportunità di </a:t>
            </a:r>
            <a:r>
              <a:rPr sz="1200" spc="-5" dirty="0">
                <a:latin typeface="Times New Roman"/>
                <a:cs typeface="Times New Roman"/>
              </a:rPr>
              <a:t>partecipare </a:t>
            </a:r>
            <a:r>
              <a:rPr sz="1200" dirty="0">
                <a:latin typeface="Times New Roman"/>
                <a:cs typeface="Times New Roman"/>
              </a:rPr>
              <a:t>a questa </a:t>
            </a:r>
            <a:r>
              <a:rPr sz="1200" spc="-5" dirty="0">
                <a:latin typeface="Times New Roman"/>
                <a:cs typeface="Times New Roman"/>
              </a:rPr>
              <a:t>meravigliosa </a:t>
            </a:r>
            <a:r>
              <a:rPr sz="1200" dirty="0">
                <a:latin typeface="Times New Roman"/>
                <a:cs typeface="Times New Roman"/>
              </a:rPr>
              <a:t>esperienza </a:t>
            </a:r>
            <a:r>
              <a:rPr sz="1200" spc="-5" dirty="0">
                <a:latin typeface="Times New Roman"/>
                <a:cs typeface="Times New Roman"/>
              </a:rPr>
              <a:t>sarà  scomparsa dalla </a:t>
            </a:r>
            <a:r>
              <a:rPr sz="1200" dirty="0">
                <a:latin typeface="Times New Roman"/>
                <a:cs typeface="Times New Roman"/>
              </a:rPr>
              <a:t>scena d’azione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cosmica.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574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(353.9) 31:10.13 </a:t>
            </a:r>
            <a:r>
              <a:rPr sz="1200" spc="-5" dirty="0">
                <a:latin typeface="Times New Roman"/>
                <a:cs typeface="Times New Roman"/>
              </a:rPr>
              <a:t>Ma quelli di </a:t>
            </a:r>
            <a:r>
              <a:rPr sz="1200" dirty="0">
                <a:latin typeface="Times New Roman"/>
                <a:cs typeface="Times New Roman"/>
              </a:rPr>
              <a:t>noi che </a:t>
            </a:r>
            <a:r>
              <a:rPr sz="1200" spc="-5" dirty="0">
                <a:latin typeface="Times New Roman"/>
                <a:cs typeface="Times New Roman"/>
              </a:rPr>
              <a:t>hanno </a:t>
            </a:r>
            <a:r>
              <a:rPr sz="1200" dirty="0">
                <a:latin typeface="Times New Roman"/>
                <a:cs typeface="Times New Roman"/>
              </a:rPr>
              <a:t>acquisito questa </a:t>
            </a:r>
            <a:r>
              <a:rPr sz="1200" spc="-5" dirty="0">
                <a:latin typeface="Times New Roman"/>
                <a:cs typeface="Times New Roman"/>
              </a:rPr>
              <a:t>esperienza singolare durante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giovinezza </a:t>
            </a:r>
            <a:r>
              <a:rPr sz="1200" dirty="0">
                <a:latin typeface="Times New Roman"/>
                <a:cs typeface="Times New Roman"/>
              </a:rPr>
              <a:t>dell’Universo la custodiranno  </a:t>
            </a:r>
            <a:r>
              <a:rPr sz="1200" spc="-5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tesoro </a:t>
            </a:r>
            <a:r>
              <a:rPr sz="1200" dirty="0">
                <a:latin typeface="Times New Roman"/>
                <a:cs typeface="Times New Roman"/>
              </a:rPr>
              <a:t>per tutta </a:t>
            </a:r>
            <a:r>
              <a:rPr sz="1200" spc="-5" dirty="0">
                <a:latin typeface="Times New Roman"/>
                <a:cs typeface="Times New Roman"/>
              </a:rPr>
              <a:t>l’eternità futura. Molti </a:t>
            </a:r>
            <a:r>
              <a:rPr sz="1200" dirty="0">
                <a:latin typeface="Times New Roman"/>
                <a:cs typeface="Times New Roman"/>
              </a:rPr>
              <a:t>tra noi </a:t>
            </a:r>
            <a:r>
              <a:rPr sz="1200" spc="-5" dirty="0">
                <a:latin typeface="Times New Roman"/>
                <a:cs typeface="Times New Roman"/>
              </a:rPr>
              <a:t>avanzano l’ipotesi </a:t>
            </a:r>
            <a:r>
              <a:rPr sz="1200" dirty="0">
                <a:latin typeface="Times New Roman"/>
                <a:cs typeface="Times New Roman"/>
              </a:rPr>
              <a:t>che la </a:t>
            </a:r>
            <a:r>
              <a:rPr sz="1200" spc="-5" dirty="0">
                <a:latin typeface="Times New Roman"/>
                <a:cs typeface="Times New Roman"/>
              </a:rPr>
              <a:t>missione delle </a:t>
            </a:r>
            <a:r>
              <a:rPr sz="1200" dirty="0">
                <a:latin typeface="Times New Roman"/>
                <a:cs typeface="Times New Roman"/>
              </a:rPr>
              <a:t>riserve </a:t>
            </a:r>
            <a:r>
              <a:rPr sz="1200" spc="-5" dirty="0">
                <a:latin typeface="Times New Roman"/>
                <a:cs typeface="Times New Roman"/>
              </a:rPr>
              <a:t>dei mortali </a:t>
            </a:r>
            <a:r>
              <a:rPr sz="1200" dirty="0">
                <a:latin typeface="Times New Roman"/>
                <a:cs typeface="Times New Roman"/>
              </a:rPr>
              <a:t>ascendenti e  </a:t>
            </a:r>
            <a:r>
              <a:rPr sz="1200" spc="-5" dirty="0">
                <a:latin typeface="Times New Roman"/>
                <a:cs typeface="Times New Roman"/>
              </a:rPr>
              <a:t>perfezionati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Corpo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Finalità, che si </a:t>
            </a:r>
            <a:r>
              <a:rPr sz="1200" dirty="0">
                <a:latin typeface="Times New Roman"/>
                <a:cs typeface="Times New Roman"/>
              </a:rPr>
              <a:t>stanno </a:t>
            </a:r>
            <a:r>
              <a:rPr sz="1200" spc="-5" dirty="0">
                <a:latin typeface="Times New Roman"/>
                <a:cs typeface="Times New Roman"/>
              </a:rPr>
              <a:t>progressivamente ammassando,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associazione </a:t>
            </a:r>
            <a:r>
              <a:rPr sz="1200" dirty="0">
                <a:latin typeface="Times New Roman"/>
                <a:cs typeface="Times New Roman"/>
              </a:rPr>
              <a:t>con </a:t>
            </a:r>
            <a:r>
              <a:rPr sz="1200" spc="-5" dirty="0">
                <a:latin typeface="Times New Roman"/>
                <a:cs typeface="Times New Roman"/>
              </a:rPr>
              <a:t>gli altri sei corpi </a:t>
            </a:r>
            <a:r>
              <a:rPr sz="1200" dirty="0">
                <a:latin typeface="Times New Roman"/>
                <a:cs typeface="Times New Roman"/>
              </a:rPr>
              <a:t>similari in  </a:t>
            </a:r>
            <a:r>
              <a:rPr sz="1200" spc="-5" dirty="0">
                <a:latin typeface="Times New Roman"/>
                <a:cs typeface="Times New Roman"/>
              </a:rPr>
              <a:t>fase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reclutamento, </a:t>
            </a:r>
            <a:r>
              <a:rPr sz="1200" dirty="0">
                <a:latin typeface="Times New Roman"/>
                <a:cs typeface="Times New Roman"/>
              </a:rPr>
              <a:t>possa </a:t>
            </a:r>
            <a:r>
              <a:rPr sz="1200" spc="-5" dirty="0">
                <a:latin typeface="Times New Roman"/>
                <a:cs typeface="Times New Roman"/>
              </a:rPr>
              <a:t>essere quella </a:t>
            </a:r>
            <a:r>
              <a:rPr sz="1200" dirty="0">
                <a:latin typeface="Times New Roman"/>
                <a:cs typeface="Times New Roman"/>
              </a:rPr>
              <a:t>di amministrare </a:t>
            </a:r>
            <a:r>
              <a:rPr sz="1200" spc="-5" dirty="0">
                <a:latin typeface="Times New Roman"/>
                <a:cs typeface="Times New Roman"/>
              </a:rPr>
              <a:t>questi Universi </a:t>
            </a:r>
            <a:r>
              <a:rPr sz="1200" dirty="0">
                <a:latin typeface="Times New Roman"/>
                <a:cs typeface="Times New Roman"/>
              </a:rPr>
              <a:t>esterni nello </a:t>
            </a:r>
            <a:r>
              <a:rPr sz="1200" spc="-5" dirty="0">
                <a:latin typeface="Times New Roman"/>
                <a:cs typeface="Times New Roman"/>
              </a:rPr>
              <a:t>sforzo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compensare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deficienze  esperienziali derivanti </a:t>
            </a:r>
            <a:r>
              <a:rPr sz="1200" dirty="0">
                <a:latin typeface="Times New Roman"/>
                <a:cs typeface="Times New Roman"/>
              </a:rPr>
              <a:t>dal non </a:t>
            </a:r>
            <a:r>
              <a:rPr sz="1200" spc="-5" dirty="0">
                <a:latin typeface="Times New Roman"/>
                <a:cs typeface="Times New Roman"/>
              </a:rPr>
              <a:t>aver partecipato all’evoluzione dell’Essere </a:t>
            </a:r>
            <a:r>
              <a:rPr sz="1200" dirty="0">
                <a:latin typeface="Times New Roman"/>
                <a:cs typeface="Times New Roman"/>
              </a:rPr>
              <a:t>Supremo nel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tempo-spazio.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21844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(353.10) 31:10.14 </a:t>
            </a:r>
            <a:r>
              <a:rPr sz="1200" spc="-5" dirty="0">
                <a:latin typeface="Times New Roman"/>
                <a:cs typeface="Times New Roman"/>
              </a:rPr>
              <a:t>Queste deficienze sono inevitabili su tutti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livelli dell’esistenza universale. Durante </a:t>
            </a:r>
            <a:r>
              <a:rPr sz="1200" dirty="0">
                <a:latin typeface="Times New Roman"/>
                <a:cs typeface="Times New Roman"/>
              </a:rPr>
              <a:t>la presente era dell’Universo noi 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livelli </a:t>
            </a:r>
            <a:r>
              <a:rPr sz="1200" spc="-5" dirty="0">
                <a:latin typeface="Times New Roman"/>
                <a:cs typeface="Times New Roman"/>
              </a:rPr>
              <a:t>superiori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esistenze </a:t>
            </a:r>
            <a:r>
              <a:rPr sz="1200" dirty="0">
                <a:latin typeface="Times New Roman"/>
                <a:cs typeface="Times New Roman"/>
              </a:rPr>
              <a:t>spirituali </a:t>
            </a:r>
            <a:r>
              <a:rPr sz="1200" spc="-5" dirty="0">
                <a:latin typeface="Times New Roman"/>
                <a:cs typeface="Times New Roman"/>
              </a:rPr>
              <a:t>scendiamo </a:t>
            </a:r>
            <a:r>
              <a:rPr sz="1200" dirty="0">
                <a:latin typeface="Times New Roman"/>
                <a:cs typeface="Times New Roman"/>
              </a:rPr>
              <a:t>attualmente </a:t>
            </a:r>
            <a:r>
              <a:rPr sz="1200" spc="-5" dirty="0">
                <a:latin typeface="Times New Roman"/>
                <a:cs typeface="Times New Roman"/>
              </a:rPr>
              <a:t>ad </a:t>
            </a:r>
            <a:r>
              <a:rPr sz="1200" dirty="0">
                <a:latin typeface="Times New Roman"/>
                <a:cs typeface="Times New Roman"/>
              </a:rPr>
              <a:t>amministrare </a:t>
            </a:r>
            <a:r>
              <a:rPr sz="1200" spc="-5" dirty="0">
                <a:latin typeface="Times New Roman"/>
                <a:cs typeface="Times New Roman"/>
              </a:rPr>
              <a:t>gli Universi </a:t>
            </a:r>
            <a:r>
              <a:rPr sz="1200" dirty="0">
                <a:latin typeface="Times New Roman"/>
                <a:cs typeface="Times New Roman"/>
              </a:rPr>
              <a:t>evoluzionari e </a:t>
            </a:r>
            <a:r>
              <a:rPr sz="1200" spc="-5" dirty="0">
                <a:latin typeface="Times New Roman"/>
                <a:cs typeface="Times New Roman"/>
              </a:rPr>
              <a:t>ad assistere </a:t>
            </a:r>
            <a:r>
              <a:rPr sz="1200" dirty="0">
                <a:latin typeface="Times New Roman"/>
                <a:cs typeface="Times New Roman"/>
              </a:rPr>
              <a:t>i  </a:t>
            </a:r>
            <a:r>
              <a:rPr sz="1200" spc="-5" dirty="0">
                <a:latin typeface="Times New Roman"/>
                <a:cs typeface="Times New Roman"/>
              </a:rPr>
              <a:t>mortali ascendenti, sforzandoci </a:t>
            </a:r>
            <a:r>
              <a:rPr sz="1200" dirty="0">
                <a:latin typeface="Times New Roman"/>
                <a:cs typeface="Times New Roman"/>
              </a:rPr>
              <a:t>in tal modo di </a:t>
            </a:r>
            <a:r>
              <a:rPr sz="1200" spc="-5" dirty="0">
                <a:latin typeface="Times New Roman"/>
                <a:cs typeface="Times New Roman"/>
              </a:rPr>
              <a:t>rimediare alle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deficienze nelle realtà della </a:t>
            </a:r>
            <a:r>
              <a:rPr sz="1200" dirty="0">
                <a:latin typeface="Times New Roman"/>
                <a:cs typeface="Times New Roman"/>
              </a:rPr>
              <a:t>più elevata </a:t>
            </a:r>
            <a:r>
              <a:rPr sz="1200" spc="-5" dirty="0">
                <a:latin typeface="Times New Roman"/>
                <a:cs typeface="Times New Roman"/>
              </a:rPr>
              <a:t>esperienza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spirituale.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9842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(354.1) 31:10.15 </a:t>
            </a:r>
            <a:r>
              <a:rPr sz="1200" spc="-5" dirty="0">
                <a:latin typeface="Times New Roman"/>
                <a:cs typeface="Times New Roman"/>
              </a:rPr>
              <a:t>Ma anche se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realtà </a:t>
            </a:r>
            <a:r>
              <a:rPr sz="1200" dirty="0">
                <a:latin typeface="Times New Roman"/>
                <a:cs typeface="Times New Roman"/>
              </a:rPr>
              <a:t>non conosciamo nulla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piani </a:t>
            </a:r>
            <a:r>
              <a:rPr sz="1200" spc="-5" dirty="0">
                <a:latin typeface="Times New Roman"/>
                <a:cs typeface="Times New Roman"/>
              </a:rPr>
              <a:t>degli Architetti </a:t>
            </a:r>
            <a:r>
              <a:rPr sz="1200" dirty="0">
                <a:latin typeface="Times New Roman"/>
                <a:cs typeface="Times New Roman"/>
              </a:rPr>
              <a:t>dell’Universo Maestro </a:t>
            </a:r>
            <a:r>
              <a:rPr sz="1200" spc="-5" dirty="0">
                <a:latin typeface="Times New Roman"/>
                <a:cs typeface="Times New Roman"/>
              </a:rPr>
              <a:t>riguardo </a:t>
            </a:r>
            <a:r>
              <a:rPr sz="1200" dirty="0">
                <a:latin typeface="Times New Roman"/>
                <a:cs typeface="Times New Roman"/>
              </a:rPr>
              <a:t>a queste creazioni  </a:t>
            </a:r>
            <a:r>
              <a:rPr sz="1200" spc="-5" dirty="0">
                <a:latin typeface="Times New Roman"/>
                <a:cs typeface="Times New Roman"/>
              </a:rPr>
              <a:t>esterne, nondimeno </a:t>
            </a:r>
            <a:r>
              <a:rPr sz="1200" dirty="0">
                <a:latin typeface="Times New Roman"/>
                <a:cs typeface="Times New Roman"/>
              </a:rPr>
              <a:t>siamo </a:t>
            </a:r>
            <a:r>
              <a:rPr sz="1200" spc="-5" dirty="0">
                <a:latin typeface="Times New Roman"/>
                <a:cs typeface="Times New Roman"/>
              </a:rPr>
              <a:t>certi </a:t>
            </a:r>
            <a:r>
              <a:rPr sz="1200" dirty="0">
                <a:latin typeface="Times New Roman"/>
                <a:cs typeface="Times New Roman"/>
              </a:rPr>
              <a:t>di tre cose: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200">
              <a:latin typeface="Times New Roman"/>
              <a:cs typeface="Times New Roman"/>
            </a:endParaRPr>
          </a:p>
          <a:p>
            <a:pPr marL="546100" marR="57721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(354.2) 31:10.16 </a:t>
            </a:r>
            <a:r>
              <a:rPr sz="1200" dirty="0">
                <a:latin typeface="Times New Roman"/>
                <a:cs typeface="Times New Roman"/>
              </a:rPr>
              <a:t>1. C’è </a:t>
            </a:r>
            <a:r>
              <a:rPr sz="1200" spc="-5" dirty="0">
                <a:latin typeface="Times New Roman"/>
                <a:cs typeface="Times New Roman"/>
              </a:rPr>
              <a:t>effettivamente </a:t>
            </a:r>
            <a:r>
              <a:rPr sz="1200" dirty="0">
                <a:latin typeface="Times New Roman"/>
                <a:cs typeface="Times New Roman"/>
              </a:rPr>
              <a:t>un immenso e nuovo </a:t>
            </a:r>
            <a:r>
              <a:rPr sz="1200" spc="-5" dirty="0">
                <a:latin typeface="Times New Roman"/>
                <a:cs typeface="Times New Roman"/>
              </a:rPr>
              <a:t>sistema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Universi che si sta gradualmente </a:t>
            </a:r>
            <a:r>
              <a:rPr sz="1200" dirty="0">
                <a:latin typeface="Times New Roman"/>
                <a:cs typeface="Times New Roman"/>
              </a:rPr>
              <a:t>organizzando </a:t>
            </a:r>
            <a:r>
              <a:rPr sz="1200" spc="-5" dirty="0">
                <a:latin typeface="Times New Roman"/>
                <a:cs typeface="Times New Roman"/>
              </a:rPr>
              <a:t>nei  </a:t>
            </a:r>
            <a:r>
              <a:rPr sz="1200" dirty="0">
                <a:latin typeface="Times New Roman"/>
                <a:cs typeface="Times New Roman"/>
              </a:rPr>
              <a:t>domini dello spazio </a:t>
            </a:r>
            <a:r>
              <a:rPr sz="1200" spc="-5" dirty="0">
                <a:latin typeface="Times New Roman"/>
                <a:cs typeface="Times New Roman"/>
              </a:rPr>
              <a:t>esterno. </a:t>
            </a:r>
            <a:r>
              <a:rPr sz="1200" dirty="0">
                <a:latin typeface="Times New Roman"/>
                <a:cs typeface="Times New Roman"/>
              </a:rPr>
              <a:t>Nuovi </a:t>
            </a:r>
            <a:r>
              <a:rPr sz="1200" spc="-5" dirty="0">
                <a:latin typeface="Times New Roman"/>
                <a:cs typeface="Times New Roman"/>
              </a:rPr>
              <a:t>ordini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creazioni fisiche, enormi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giganteschi cerchi </a:t>
            </a:r>
            <a:r>
              <a:rPr sz="1200" dirty="0">
                <a:latin typeface="Times New Roman"/>
                <a:cs typeface="Times New Roman"/>
              </a:rPr>
              <a:t>formicolanti di </a:t>
            </a:r>
            <a:r>
              <a:rPr sz="1200" spc="-5" dirty="0">
                <a:latin typeface="Times New Roman"/>
                <a:cs typeface="Times New Roman"/>
              </a:rPr>
              <a:t>Universi  su Universi situati </a:t>
            </a:r>
            <a:r>
              <a:rPr sz="1200" dirty="0">
                <a:latin typeface="Times New Roman"/>
                <a:cs typeface="Times New Roman"/>
              </a:rPr>
              <a:t>molto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di là </a:t>
            </a:r>
            <a:r>
              <a:rPr sz="1200" spc="-5" dirty="0">
                <a:latin typeface="Times New Roman"/>
                <a:cs typeface="Times New Roman"/>
              </a:rPr>
              <a:t>degli attuali </a:t>
            </a:r>
            <a:r>
              <a:rPr sz="1200" dirty="0">
                <a:latin typeface="Times New Roman"/>
                <a:cs typeface="Times New Roman"/>
              </a:rPr>
              <a:t>confini delle </a:t>
            </a:r>
            <a:r>
              <a:rPr sz="1200" spc="-5" dirty="0">
                <a:latin typeface="Times New Roman"/>
                <a:cs typeface="Times New Roman"/>
              </a:rPr>
              <a:t>creazioni </a:t>
            </a:r>
            <a:r>
              <a:rPr sz="1200" dirty="0">
                <a:latin typeface="Times New Roman"/>
                <a:cs typeface="Times New Roman"/>
              </a:rPr>
              <a:t>popolate </a:t>
            </a:r>
            <a:r>
              <a:rPr sz="1200" spc="-5" dirty="0">
                <a:latin typeface="Times New Roman"/>
                <a:cs typeface="Times New Roman"/>
              </a:rPr>
              <a:t>ed organizzate,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già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visibili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63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633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49590" cy="389890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520700" marR="51689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attraverso </a:t>
            </a:r>
            <a:r>
              <a:rPr sz="1200" dirty="0">
                <a:latin typeface="Times New Roman"/>
                <a:cs typeface="Times New Roman"/>
              </a:rPr>
              <a:t>i vostri telescopi. </a:t>
            </a:r>
            <a:r>
              <a:rPr sz="1200" spc="-5" dirty="0">
                <a:latin typeface="Times New Roman"/>
                <a:cs typeface="Times New Roman"/>
              </a:rPr>
              <a:t>Al presente queste </a:t>
            </a:r>
            <a:r>
              <a:rPr sz="1200" dirty="0">
                <a:latin typeface="Times New Roman"/>
                <a:cs typeface="Times New Roman"/>
              </a:rPr>
              <a:t>creazioni </a:t>
            </a:r>
            <a:r>
              <a:rPr sz="1200" spc="-5" dirty="0">
                <a:latin typeface="Times New Roman"/>
                <a:cs typeface="Times New Roman"/>
              </a:rPr>
              <a:t>esterne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interamente fisiche; esse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apparentemente  disabitate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sembrano essere </a:t>
            </a:r>
            <a:r>
              <a:rPr sz="1200" dirty="0">
                <a:latin typeface="Times New Roman"/>
                <a:cs typeface="Times New Roman"/>
              </a:rPr>
              <a:t>prive di </a:t>
            </a:r>
            <a:r>
              <a:rPr sz="1200" spc="-5" dirty="0">
                <a:latin typeface="Times New Roman"/>
                <a:cs typeface="Times New Roman"/>
              </a:rPr>
              <a:t>amministrazione </a:t>
            </a:r>
            <a:r>
              <a:rPr sz="1200" dirty="0">
                <a:latin typeface="Times New Roman"/>
                <a:cs typeface="Times New Roman"/>
              </a:rPr>
              <a:t>da parte di </a:t>
            </a:r>
            <a:r>
              <a:rPr sz="1200" spc="-5" dirty="0">
                <a:latin typeface="Times New Roman"/>
                <a:cs typeface="Times New Roman"/>
              </a:rPr>
              <a:t>creature.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520700" marR="508634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(354.3) 31:10.17 </a:t>
            </a:r>
            <a:r>
              <a:rPr sz="1200" dirty="0">
                <a:latin typeface="Times New Roman"/>
                <a:cs typeface="Times New Roman"/>
              </a:rPr>
              <a:t>2. </a:t>
            </a:r>
            <a:r>
              <a:rPr sz="1200" spc="-5" dirty="0">
                <a:latin typeface="Times New Roman"/>
                <a:cs typeface="Times New Roman"/>
              </a:rPr>
              <a:t>Da ere </a:t>
            </a:r>
            <a:r>
              <a:rPr sz="1200" dirty="0">
                <a:latin typeface="Times New Roman"/>
                <a:cs typeface="Times New Roman"/>
              </a:rPr>
              <a:t>continua la mobilitazione </a:t>
            </a:r>
            <a:r>
              <a:rPr sz="1200" spc="-5" dirty="0">
                <a:latin typeface="Times New Roman"/>
                <a:cs typeface="Times New Roman"/>
              </a:rPr>
              <a:t>paradisiaca </a:t>
            </a:r>
            <a:r>
              <a:rPr sz="1200" dirty="0">
                <a:latin typeface="Times New Roman"/>
                <a:cs typeface="Times New Roman"/>
              </a:rPr>
              <a:t>inspiegata e totalmente </a:t>
            </a:r>
            <a:r>
              <a:rPr sz="1200" spc="-5" dirty="0">
                <a:latin typeface="Times New Roman"/>
                <a:cs typeface="Times New Roman"/>
              </a:rPr>
              <a:t>misteriosa </a:t>
            </a:r>
            <a:r>
              <a:rPr sz="1200" dirty="0">
                <a:latin typeface="Times New Roman"/>
                <a:cs typeface="Times New Roman"/>
              </a:rPr>
              <a:t>degli </a:t>
            </a:r>
            <a:r>
              <a:rPr sz="1200" spc="-5" dirty="0">
                <a:latin typeface="Times New Roman"/>
                <a:cs typeface="Times New Roman"/>
              </a:rPr>
              <a:t>esseri ascendenti 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perfezionati </a:t>
            </a:r>
            <a:r>
              <a:rPr sz="1200" dirty="0">
                <a:latin typeface="Times New Roman"/>
                <a:cs typeface="Times New Roman"/>
              </a:rPr>
              <a:t>del tempo e </a:t>
            </a:r>
            <a:r>
              <a:rPr sz="1200" spc="-5" dirty="0">
                <a:latin typeface="Times New Roman"/>
                <a:cs typeface="Times New Roman"/>
              </a:rPr>
              <a:t>dello </a:t>
            </a:r>
            <a:r>
              <a:rPr sz="1200" dirty="0">
                <a:latin typeface="Times New Roman"/>
                <a:cs typeface="Times New Roman"/>
              </a:rPr>
              <a:t>spazio, in </a:t>
            </a:r>
            <a:r>
              <a:rPr sz="1200" spc="-5" dirty="0">
                <a:latin typeface="Times New Roman"/>
                <a:cs typeface="Times New Roman"/>
              </a:rPr>
              <a:t>associazione con gli altri sei </a:t>
            </a:r>
            <a:r>
              <a:rPr sz="1200" dirty="0">
                <a:latin typeface="Times New Roman"/>
                <a:cs typeface="Times New Roman"/>
              </a:rPr>
              <a:t>corpi di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finalitari.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200">
              <a:latin typeface="Times New Roman"/>
              <a:cs typeface="Times New Roman"/>
            </a:endParaRPr>
          </a:p>
          <a:p>
            <a:pPr marL="520700" marR="64897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(354.4) 31:10.18 </a:t>
            </a:r>
            <a:r>
              <a:rPr sz="1200" dirty="0">
                <a:latin typeface="Times New Roman"/>
                <a:cs typeface="Times New Roman"/>
              </a:rPr>
              <a:t>3.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concomitanza </a:t>
            </a:r>
            <a:r>
              <a:rPr sz="1200" spc="-5" dirty="0">
                <a:latin typeface="Times New Roman"/>
                <a:cs typeface="Times New Roman"/>
              </a:rPr>
              <a:t>con queste operazioni,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Persona Suprema della Deità sta </a:t>
            </a:r>
            <a:r>
              <a:rPr sz="1200" dirty="0">
                <a:latin typeface="Times New Roman"/>
                <a:cs typeface="Times New Roman"/>
              </a:rPr>
              <a:t>estendendo il </a:t>
            </a:r>
            <a:r>
              <a:rPr sz="1200" spc="-5" dirty="0">
                <a:latin typeface="Times New Roman"/>
                <a:cs typeface="Times New Roman"/>
              </a:rPr>
              <a:t>suo potere  come sovrano </a:t>
            </a:r>
            <a:r>
              <a:rPr sz="1200" dirty="0">
                <a:latin typeface="Times New Roman"/>
                <a:cs typeface="Times New Roman"/>
              </a:rPr>
              <a:t>onnipotente </a:t>
            </a:r>
            <a:r>
              <a:rPr sz="1200" spc="-5" dirty="0">
                <a:latin typeface="Times New Roman"/>
                <a:cs typeface="Times New Roman"/>
              </a:rPr>
              <a:t>delle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supercreazioni.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 marR="212090">
              <a:lnSpc>
                <a:spcPct val="957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(354.5) 31:10.19 </a:t>
            </a:r>
            <a:r>
              <a:rPr sz="1200" spc="-5" dirty="0">
                <a:latin typeface="Times New Roman"/>
                <a:cs typeface="Times New Roman"/>
              </a:rPr>
              <a:t>Considerando questo </a:t>
            </a:r>
            <a:r>
              <a:rPr sz="1200" dirty="0">
                <a:latin typeface="Times New Roman"/>
                <a:cs typeface="Times New Roman"/>
              </a:rPr>
              <a:t>sviluppo trino </a:t>
            </a:r>
            <a:r>
              <a:rPr sz="1200" spc="-5" dirty="0">
                <a:latin typeface="Times New Roman"/>
                <a:cs typeface="Times New Roman"/>
              </a:rPr>
              <a:t>che abbraccia creature, Universi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Deità, possiamo essere criticati se prevediamo  che </a:t>
            </a:r>
            <a:r>
              <a:rPr sz="1200" dirty="0">
                <a:latin typeface="Times New Roman"/>
                <a:cs typeface="Times New Roman"/>
              </a:rPr>
              <a:t>qualcosa di nuovo e di non </a:t>
            </a:r>
            <a:r>
              <a:rPr sz="1200" spc="-5" dirty="0">
                <a:latin typeface="Times New Roman"/>
                <a:cs typeface="Times New Roman"/>
              </a:rPr>
              <a:t>rivelato si stia avvicinando al suo apogeo </a:t>
            </a:r>
            <a:r>
              <a:rPr sz="1200" dirty="0">
                <a:latin typeface="Times New Roman"/>
                <a:cs typeface="Times New Roman"/>
              </a:rPr>
              <a:t>nell’Universo </a:t>
            </a:r>
            <a:r>
              <a:rPr sz="1200" spc="-5" dirty="0">
                <a:latin typeface="Times New Roman"/>
                <a:cs typeface="Times New Roman"/>
              </a:rPr>
              <a:t>maestro? </a:t>
            </a:r>
            <a:r>
              <a:rPr sz="1200" dirty="0">
                <a:latin typeface="Times New Roman"/>
                <a:cs typeface="Times New Roman"/>
              </a:rPr>
              <a:t>Non è </a:t>
            </a:r>
            <a:r>
              <a:rPr sz="1200" spc="-5" dirty="0">
                <a:latin typeface="Times New Roman"/>
                <a:cs typeface="Times New Roman"/>
              </a:rPr>
              <a:t>naturale che </a:t>
            </a:r>
            <a:r>
              <a:rPr sz="1200" dirty="0">
                <a:latin typeface="Times New Roman"/>
                <a:cs typeface="Times New Roman"/>
              </a:rPr>
              <a:t>associamo  </a:t>
            </a:r>
            <a:r>
              <a:rPr sz="1200" spc="-5" dirty="0">
                <a:latin typeface="Times New Roman"/>
                <a:cs typeface="Times New Roman"/>
              </a:rPr>
              <a:t>questa plurisecolare </a:t>
            </a:r>
            <a:r>
              <a:rPr sz="1200" dirty="0">
                <a:latin typeface="Times New Roman"/>
                <a:cs typeface="Times New Roman"/>
              </a:rPr>
              <a:t>mobilitazione </a:t>
            </a:r>
            <a:r>
              <a:rPr sz="1200" spc="-5" dirty="0">
                <a:latin typeface="Times New Roman"/>
                <a:cs typeface="Times New Roman"/>
              </a:rPr>
              <a:t>ed organizzazione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Universi </a:t>
            </a:r>
            <a:r>
              <a:rPr sz="1200" dirty="0">
                <a:latin typeface="Times New Roman"/>
                <a:cs typeface="Times New Roman"/>
              </a:rPr>
              <a:t>fisici </a:t>
            </a:r>
            <a:r>
              <a:rPr sz="1200" spc="-5" dirty="0">
                <a:latin typeface="Times New Roman"/>
                <a:cs typeface="Times New Roman"/>
              </a:rPr>
              <a:t>su scala fino </a:t>
            </a:r>
            <a:r>
              <a:rPr sz="1200" dirty="0">
                <a:latin typeface="Times New Roman"/>
                <a:cs typeface="Times New Roman"/>
              </a:rPr>
              <a:t>ad ora </a:t>
            </a:r>
            <a:r>
              <a:rPr sz="1200" spc="-5" dirty="0">
                <a:latin typeface="Times New Roman"/>
                <a:cs typeface="Times New Roman"/>
              </a:rPr>
              <a:t>sconosciuta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l’emersione della  personalità dell’Essere </a:t>
            </a:r>
            <a:r>
              <a:rPr sz="1200" dirty="0">
                <a:latin typeface="Times New Roman"/>
                <a:cs typeface="Times New Roman"/>
              </a:rPr>
              <a:t>Supremo a </a:t>
            </a:r>
            <a:r>
              <a:rPr sz="1200" spc="-5" dirty="0">
                <a:latin typeface="Times New Roman"/>
                <a:cs typeface="Times New Roman"/>
              </a:rPr>
              <a:t>questo piano stupefacente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elevare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mortali del tempo </a:t>
            </a:r>
            <a:r>
              <a:rPr sz="1200" dirty="0">
                <a:latin typeface="Times New Roman"/>
                <a:cs typeface="Times New Roman"/>
              </a:rPr>
              <a:t>alla perfezione divina e la </a:t>
            </a:r>
            <a:r>
              <a:rPr sz="1200" spc="-5" dirty="0">
                <a:latin typeface="Times New Roman"/>
                <a:cs typeface="Times New Roman"/>
              </a:rPr>
              <a:t>loro  successiva </a:t>
            </a:r>
            <a:r>
              <a:rPr sz="1200" dirty="0">
                <a:latin typeface="Times New Roman"/>
                <a:cs typeface="Times New Roman"/>
              </a:rPr>
              <a:t>mobilitazione in </a:t>
            </a:r>
            <a:r>
              <a:rPr sz="1200" spc="-5" dirty="0">
                <a:latin typeface="Times New Roman"/>
                <a:cs typeface="Times New Roman"/>
              </a:rPr>
              <a:t>Paradiso nel Corpo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Finalità </a:t>
            </a:r>
            <a:r>
              <a:rPr sz="1200" dirty="0">
                <a:latin typeface="Times New Roman"/>
                <a:cs typeface="Times New Roman"/>
              </a:rPr>
              <a:t>— una designazione e un </a:t>
            </a:r>
            <a:r>
              <a:rPr sz="1200" spc="-5" dirty="0">
                <a:latin typeface="Times New Roman"/>
                <a:cs typeface="Times New Roman"/>
              </a:rPr>
              <a:t>destino avvolti </a:t>
            </a:r>
            <a:r>
              <a:rPr sz="1200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mistero universale?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In</a:t>
            </a:r>
            <a:endParaRPr sz="1200">
              <a:latin typeface="Times New Roman"/>
              <a:cs typeface="Times New Roman"/>
            </a:endParaRPr>
          </a:p>
          <a:p>
            <a:pPr marL="63500" marR="55880">
              <a:lnSpc>
                <a:spcPts val="1380"/>
              </a:lnSpc>
              <a:spcBef>
                <a:spcPts val="35"/>
              </a:spcBef>
            </a:pPr>
            <a:r>
              <a:rPr sz="1200" dirty="0">
                <a:latin typeface="Times New Roman"/>
                <a:cs typeface="Times New Roman"/>
              </a:rPr>
              <a:t>tutta </a:t>
            </a:r>
            <a:r>
              <a:rPr sz="1200" spc="-5" dirty="0">
                <a:latin typeface="Times New Roman"/>
                <a:cs typeface="Times New Roman"/>
              </a:rPr>
              <a:t>Uversa </a:t>
            </a:r>
            <a:r>
              <a:rPr sz="1200" dirty="0">
                <a:latin typeface="Times New Roman"/>
                <a:cs typeface="Times New Roman"/>
              </a:rPr>
              <a:t>è in aumento la </a:t>
            </a:r>
            <a:r>
              <a:rPr sz="1200" spc="-5" dirty="0">
                <a:latin typeface="Times New Roman"/>
                <a:cs typeface="Times New Roman"/>
              </a:rPr>
              <a:t>credenza che </a:t>
            </a:r>
            <a:r>
              <a:rPr sz="1200" dirty="0">
                <a:latin typeface="Times New Roman"/>
                <a:cs typeface="Times New Roman"/>
              </a:rPr>
              <a:t>il Corpo </a:t>
            </a:r>
            <a:r>
              <a:rPr sz="1200" spc="-5" dirty="0">
                <a:latin typeface="Times New Roman"/>
                <a:cs typeface="Times New Roman"/>
              </a:rPr>
              <a:t>della Finalità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corso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formazione sia destinato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qualche </a:t>
            </a:r>
            <a:r>
              <a:rPr sz="1200" dirty="0">
                <a:latin typeface="Times New Roman"/>
                <a:cs typeface="Times New Roman"/>
              </a:rPr>
              <a:t>servizio futuro </a:t>
            </a:r>
            <a:r>
              <a:rPr sz="1200" spc="-5" dirty="0">
                <a:latin typeface="Times New Roman"/>
                <a:cs typeface="Times New Roman"/>
              </a:rPr>
              <a:t>negli  Universi dello spazio esterno, </a:t>
            </a:r>
            <a:r>
              <a:rPr sz="1200" dirty="0">
                <a:latin typeface="Times New Roman"/>
                <a:cs typeface="Times New Roman"/>
              </a:rPr>
              <a:t>dove noi siamo </a:t>
            </a:r>
            <a:r>
              <a:rPr sz="1200" spc="-5" dirty="0">
                <a:latin typeface="Times New Roman"/>
                <a:cs typeface="Times New Roman"/>
              </a:rPr>
              <a:t>già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grado d’identificare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raggruppamento </a:t>
            </a:r>
            <a:r>
              <a:rPr sz="1200" dirty="0">
                <a:latin typeface="Times New Roman"/>
                <a:cs typeface="Times New Roman"/>
              </a:rPr>
              <a:t>di almeno </a:t>
            </a:r>
            <a:r>
              <a:rPr sz="1200" spc="-5" dirty="0">
                <a:latin typeface="Times New Roman"/>
                <a:cs typeface="Times New Roman"/>
              </a:rPr>
              <a:t>settantamila aggregazioni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materia, ciascuna delle </a:t>
            </a:r>
            <a:r>
              <a:rPr sz="1200" dirty="0">
                <a:latin typeface="Times New Roman"/>
                <a:cs typeface="Times New Roman"/>
              </a:rPr>
              <a:t>quali è più </a:t>
            </a:r>
            <a:r>
              <a:rPr sz="1200" spc="-5" dirty="0">
                <a:latin typeface="Times New Roman"/>
                <a:cs typeface="Times New Roman"/>
              </a:rPr>
              <a:t>grande </a:t>
            </a:r>
            <a:r>
              <a:rPr sz="1200" dirty="0">
                <a:latin typeface="Times New Roman"/>
                <a:cs typeface="Times New Roman"/>
              </a:rPr>
              <a:t>di qualunque </a:t>
            </a:r>
            <a:r>
              <a:rPr sz="1200" spc="-5" dirty="0">
                <a:latin typeface="Times New Roman"/>
                <a:cs typeface="Times New Roman"/>
              </a:rPr>
              <a:t>Superuniverso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attuale.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 marR="8636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(354.6) 31:10.20 </a:t>
            </a:r>
            <a:r>
              <a:rPr sz="1200" dirty="0">
                <a:latin typeface="Times New Roman"/>
                <a:cs typeface="Times New Roman"/>
              </a:rPr>
              <a:t>I mortali evoluzionari </a:t>
            </a:r>
            <a:r>
              <a:rPr sz="1200" spc="-5" dirty="0">
                <a:latin typeface="Times New Roman"/>
                <a:cs typeface="Times New Roman"/>
              </a:rPr>
              <a:t>nascono sui pianeti dello </a:t>
            </a:r>
            <a:r>
              <a:rPr sz="1200" dirty="0">
                <a:latin typeface="Times New Roman"/>
                <a:cs typeface="Times New Roman"/>
              </a:rPr>
              <a:t>spazio, </a:t>
            </a:r>
            <a:r>
              <a:rPr sz="1200" spc="-5" dirty="0">
                <a:latin typeface="Times New Roman"/>
                <a:cs typeface="Times New Roman"/>
              </a:rPr>
              <a:t>passano per </a:t>
            </a:r>
            <a:r>
              <a:rPr sz="1200" dirty="0">
                <a:latin typeface="Times New Roman"/>
                <a:cs typeface="Times New Roman"/>
              </a:rPr>
              <a:t>i mondi </a:t>
            </a:r>
            <a:r>
              <a:rPr sz="1200" spc="-5" dirty="0">
                <a:latin typeface="Times New Roman"/>
                <a:cs typeface="Times New Roman"/>
              </a:rPr>
              <a:t>morontiali, ascendono gli Universi  spirituali, attraversano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sfere </a:t>
            </a:r>
            <a:r>
              <a:rPr sz="1200" dirty="0">
                <a:latin typeface="Times New Roman"/>
                <a:cs typeface="Times New Roman"/>
              </a:rPr>
              <a:t>di Havona, trovano Dio, </a:t>
            </a:r>
            <a:r>
              <a:rPr sz="1200" spc="-5" dirty="0">
                <a:latin typeface="Times New Roman"/>
                <a:cs typeface="Times New Roman"/>
              </a:rPr>
              <a:t>raggiungono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Paradiso </a:t>
            </a:r>
            <a:r>
              <a:rPr sz="1200" dirty="0">
                <a:latin typeface="Times New Roman"/>
                <a:cs typeface="Times New Roman"/>
              </a:rPr>
              <a:t>e sono </a:t>
            </a:r>
            <a:r>
              <a:rPr sz="1200" spc="-5" dirty="0">
                <a:latin typeface="Times New Roman"/>
                <a:cs typeface="Times New Roman"/>
              </a:rPr>
              <a:t>arruolati </a:t>
            </a:r>
            <a:r>
              <a:rPr sz="1200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Corpo primario della </a:t>
            </a:r>
            <a:r>
              <a:rPr sz="1200" dirty="0">
                <a:latin typeface="Times New Roman"/>
                <a:cs typeface="Times New Roman"/>
              </a:rPr>
              <a:t>Finalità  </a:t>
            </a:r>
            <a:r>
              <a:rPr sz="1200" spc="-5" dirty="0">
                <a:latin typeface="Times New Roman"/>
                <a:cs typeface="Times New Roman"/>
              </a:rPr>
              <a:t>per attendervi </a:t>
            </a:r>
            <a:r>
              <a:rPr sz="1200" dirty="0">
                <a:latin typeface="Times New Roman"/>
                <a:cs typeface="Times New Roman"/>
              </a:rPr>
              <a:t>la loro </a:t>
            </a:r>
            <a:r>
              <a:rPr sz="1200" spc="-5" dirty="0">
                <a:latin typeface="Times New Roman"/>
                <a:cs typeface="Times New Roman"/>
              </a:rPr>
              <a:t>successiva assegnazione al </a:t>
            </a:r>
            <a:r>
              <a:rPr sz="1200" dirty="0">
                <a:latin typeface="Times New Roman"/>
                <a:cs typeface="Times New Roman"/>
              </a:rPr>
              <a:t>servizio </a:t>
            </a:r>
            <a:r>
              <a:rPr sz="1200" spc="-5" dirty="0">
                <a:latin typeface="Times New Roman"/>
                <a:cs typeface="Times New Roman"/>
              </a:rPr>
              <a:t>universale. Vi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altri sei corpi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finalità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corso </a:t>
            </a:r>
            <a:r>
              <a:rPr sz="1200" dirty="0">
                <a:latin typeface="Times New Roman"/>
                <a:cs typeface="Times New Roman"/>
              </a:rPr>
              <a:t>di formazione,  </a:t>
            </a:r>
            <a:r>
              <a:rPr sz="1200" spc="-5" dirty="0">
                <a:latin typeface="Times New Roman"/>
                <a:cs typeface="Times New Roman"/>
              </a:rPr>
              <a:t>però Grandfanda, </a:t>
            </a:r>
            <a:r>
              <a:rPr sz="1200" dirty="0">
                <a:latin typeface="Times New Roman"/>
                <a:cs typeface="Times New Roman"/>
              </a:rPr>
              <a:t>il primo </a:t>
            </a:r>
            <a:r>
              <a:rPr sz="1200" spc="-5" dirty="0">
                <a:latin typeface="Times New Roman"/>
                <a:cs typeface="Times New Roman"/>
              </a:rPr>
              <a:t>ascendente mortale, </a:t>
            </a:r>
            <a:r>
              <a:rPr sz="1200" dirty="0">
                <a:latin typeface="Times New Roman"/>
                <a:cs typeface="Times New Roman"/>
              </a:rPr>
              <a:t>presiede </a:t>
            </a:r>
            <a:r>
              <a:rPr sz="1200" spc="-5" dirty="0">
                <a:latin typeface="Times New Roman"/>
                <a:cs typeface="Times New Roman"/>
              </a:rPr>
              <a:t>come capo paradisiaco </a:t>
            </a:r>
            <a:r>
              <a:rPr sz="1200" dirty="0">
                <a:latin typeface="Times New Roman"/>
                <a:cs typeface="Times New Roman"/>
              </a:rPr>
              <a:t>a tutti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ordini di </a:t>
            </a:r>
            <a:r>
              <a:rPr sz="1200" spc="-5" dirty="0">
                <a:latin typeface="Times New Roman"/>
                <a:cs typeface="Times New Roman"/>
              </a:rPr>
              <a:t>finalitari. Quando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contempliamo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63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634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54034" cy="19659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63500" marR="3048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questo spettacolo </a:t>
            </a:r>
            <a:r>
              <a:rPr sz="1200" dirty="0">
                <a:latin typeface="Times New Roman"/>
                <a:cs typeface="Times New Roman"/>
              </a:rPr>
              <a:t>sublime, noi tutti </a:t>
            </a:r>
            <a:r>
              <a:rPr sz="1200" spc="-5" dirty="0">
                <a:latin typeface="Times New Roman"/>
                <a:cs typeface="Times New Roman"/>
              </a:rPr>
              <a:t>esclamiamo: </a:t>
            </a:r>
            <a:r>
              <a:rPr sz="1200" dirty="0">
                <a:latin typeface="Times New Roman"/>
                <a:cs typeface="Times New Roman"/>
              </a:rPr>
              <a:t>quale </a:t>
            </a:r>
            <a:r>
              <a:rPr sz="1200" spc="-5" dirty="0">
                <a:latin typeface="Times New Roman"/>
                <a:cs typeface="Times New Roman"/>
              </a:rPr>
              <a:t>destino glorioso per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figli del tempo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origine animale,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figli </a:t>
            </a:r>
            <a:r>
              <a:rPr sz="1200" dirty="0">
                <a:latin typeface="Times New Roman"/>
                <a:cs typeface="Times New Roman"/>
              </a:rPr>
              <a:t>materiali dello  spazio!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13843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(354.7) 31:10.21 </a:t>
            </a:r>
            <a:r>
              <a:rPr sz="1200" spc="-5" dirty="0">
                <a:latin typeface="Times New Roman"/>
                <a:cs typeface="Times New Roman"/>
              </a:rPr>
              <a:t>[Patrocinato congiuntamente </a:t>
            </a:r>
            <a:r>
              <a:rPr sz="1200" dirty="0">
                <a:latin typeface="Times New Roman"/>
                <a:cs typeface="Times New Roman"/>
              </a:rPr>
              <a:t>da un </a:t>
            </a:r>
            <a:r>
              <a:rPr sz="1200" spc="-5" dirty="0">
                <a:latin typeface="Times New Roman"/>
                <a:cs typeface="Times New Roman"/>
              </a:rPr>
              <a:t>Consigliere </a:t>
            </a:r>
            <a:r>
              <a:rPr sz="1200" dirty="0">
                <a:latin typeface="Times New Roman"/>
                <a:cs typeface="Times New Roman"/>
              </a:rPr>
              <a:t>Divino e da un Privo di Nome e Numero, autorizzati a </a:t>
            </a:r>
            <a:r>
              <a:rPr sz="1200" spc="-5" dirty="0">
                <a:latin typeface="Times New Roman"/>
                <a:cs typeface="Times New Roman"/>
              </a:rPr>
              <a:t>questa </a:t>
            </a:r>
            <a:r>
              <a:rPr sz="1200" dirty="0">
                <a:latin typeface="Times New Roman"/>
                <a:cs typeface="Times New Roman"/>
              </a:rPr>
              <a:t>funzione  </a:t>
            </a:r>
            <a:r>
              <a:rPr sz="1200" spc="-5" dirty="0">
                <a:latin typeface="Times New Roman"/>
                <a:cs typeface="Times New Roman"/>
              </a:rPr>
              <a:t>dagli </a:t>
            </a:r>
            <a:r>
              <a:rPr sz="1200" dirty="0">
                <a:latin typeface="Times New Roman"/>
                <a:cs typeface="Times New Roman"/>
              </a:rPr>
              <a:t>Antichi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Giorni di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Uversa.]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60388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(354.8) 31:10.22 </a:t>
            </a:r>
            <a:r>
              <a:rPr sz="1200" spc="-5" dirty="0">
                <a:latin typeface="Times New Roman"/>
                <a:cs typeface="Times New Roman"/>
              </a:rPr>
              <a:t>Questi trentuno fascicoli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descrivono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natura della Deità,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realtà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Paradiso, l’organizzazione ed </a:t>
            </a:r>
            <a:r>
              <a:rPr sz="1200" dirty="0">
                <a:latin typeface="Times New Roman"/>
                <a:cs typeface="Times New Roman"/>
              </a:rPr>
              <a:t>il  </a:t>
            </a:r>
            <a:r>
              <a:rPr sz="1200" spc="-5" dirty="0">
                <a:latin typeface="Times New Roman"/>
                <a:cs typeface="Times New Roman"/>
              </a:rPr>
              <a:t>funzionamento dell’Universo centrale </a:t>
            </a:r>
            <a:r>
              <a:rPr sz="1200" dirty="0">
                <a:latin typeface="Times New Roman"/>
                <a:cs typeface="Times New Roman"/>
              </a:rPr>
              <a:t>e dei </a:t>
            </a:r>
            <a:r>
              <a:rPr sz="1200" spc="-5" dirty="0">
                <a:latin typeface="Times New Roman"/>
                <a:cs typeface="Times New Roman"/>
              </a:rPr>
              <a:t>Superuniversi,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personalità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grande </a:t>
            </a:r>
            <a:r>
              <a:rPr sz="1200" dirty="0">
                <a:latin typeface="Times New Roman"/>
                <a:cs typeface="Times New Roman"/>
              </a:rPr>
              <a:t>Universo e l’alto </a:t>
            </a:r>
            <a:r>
              <a:rPr sz="1200" spc="-5" dirty="0">
                <a:latin typeface="Times New Roman"/>
                <a:cs typeface="Times New Roman"/>
              </a:rPr>
              <a:t>destino dei mortali  evoluzionari, sono stati patrocinati, formulati ed </a:t>
            </a:r>
            <a:r>
              <a:rPr sz="1200" dirty="0">
                <a:latin typeface="Times New Roman"/>
                <a:cs typeface="Times New Roman"/>
              </a:rPr>
              <a:t>esposti in </a:t>
            </a:r>
            <a:r>
              <a:rPr sz="1200" spc="-5" dirty="0">
                <a:latin typeface="Times New Roman"/>
                <a:cs typeface="Times New Roman"/>
              </a:rPr>
              <a:t>lingua inglese </a:t>
            </a:r>
            <a:r>
              <a:rPr sz="1200" spc="5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un’alta commissione </a:t>
            </a:r>
            <a:r>
              <a:rPr sz="1200" dirty="0">
                <a:latin typeface="Times New Roman"/>
                <a:cs typeface="Times New Roman"/>
              </a:rPr>
              <a:t>composta di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ventiquattro</a:t>
            </a:r>
            <a:endParaRPr sz="1200">
              <a:latin typeface="Times New Roman"/>
              <a:cs typeface="Times New Roman"/>
            </a:endParaRPr>
          </a:p>
          <a:p>
            <a:pPr marL="63500" marR="128905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amministratori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Orvonton, agenti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conformità ad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mandato emesso dagli </a:t>
            </a:r>
            <a:r>
              <a:rPr sz="1200" dirty="0">
                <a:latin typeface="Times New Roman"/>
                <a:cs typeface="Times New Roman"/>
              </a:rPr>
              <a:t>Antichi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Giorni di </a:t>
            </a:r>
            <a:r>
              <a:rPr sz="1200" spc="-5" dirty="0">
                <a:latin typeface="Times New Roman"/>
                <a:cs typeface="Times New Roman"/>
              </a:rPr>
              <a:t>Uversa, che </a:t>
            </a:r>
            <a:r>
              <a:rPr sz="1200" dirty="0">
                <a:latin typeface="Times New Roman"/>
                <a:cs typeface="Times New Roman"/>
              </a:rPr>
              <a:t>disponeva che </a:t>
            </a:r>
            <a:r>
              <a:rPr sz="1200" spc="5" dirty="0">
                <a:latin typeface="Times New Roman"/>
                <a:cs typeface="Times New Roman"/>
              </a:rPr>
              <a:t>ciò  </a:t>
            </a:r>
            <a:r>
              <a:rPr sz="1200" spc="-5" dirty="0">
                <a:latin typeface="Times New Roman"/>
                <a:cs typeface="Times New Roman"/>
              </a:rPr>
              <a:t>fosse fatto su Urantia, </a:t>
            </a:r>
            <a:r>
              <a:rPr sz="1200" dirty="0">
                <a:latin typeface="Times New Roman"/>
                <a:cs typeface="Times New Roman"/>
              </a:rPr>
              <a:t>numero 606 di </a:t>
            </a:r>
            <a:r>
              <a:rPr sz="1200" spc="-5" dirty="0">
                <a:latin typeface="Times New Roman"/>
                <a:cs typeface="Times New Roman"/>
              </a:rPr>
              <a:t>Satania,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Norlatiadek </a:t>
            </a:r>
            <a:r>
              <a:rPr sz="1200" dirty="0">
                <a:latin typeface="Times New Roman"/>
                <a:cs typeface="Times New Roman"/>
              </a:rPr>
              <a:t>di Nebadon, </a:t>
            </a:r>
            <a:r>
              <a:rPr sz="1200" spc="-5" dirty="0">
                <a:latin typeface="Times New Roman"/>
                <a:cs typeface="Times New Roman"/>
              </a:rPr>
              <a:t>nell’anno </a:t>
            </a:r>
            <a:r>
              <a:rPr sz="1200" dirty="0">
                <a:latin typeface="Times New Roman"/>
                <a:cs typeface="Times New Roman"/>
              </a:rPr>
              <a:t>1934 </a:t>
            </a:r>
            <a:r>
              <a:rPr sz="1200" spc="-5" dirty="0">
                <a:latin typeface="Times New Roman"/>
                <a:cs typeface="Times New Roman"/>
              </a:rPr>
              <a:t>dell’era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cristiana.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64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57845" cy="3780154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63500" marR="32004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(36.5) 2:2.7 </a:t>
            </a:r>
            <a:r>
              <a:rPr sz="1200" dirty="0">
                <a:latin typeface="Times New Roman"/>
                <a:cs typeface="Times New Roman"/>
              </a:rPr>
              <a:t>I limiti umani, il male </a:t>
            </a:r>
            <a:r>
              <a:rPr sz="1200" spc="-5" dirty="0">
                <a:latin typeface="Times New Roman"/>
                <a:cs typeface="Times New Roman"/>
              </a:rPr>
              <a:t>potenziale, </a:t>
            </a:r>
            <a:r>
              <a:rPr sz="1200" dirty="0">
                <a:latin typeface="Times New Roman"/>
                <a:cs typeface="Times New Roman"/>
              </a:rPr>
              <a:t>non fanno </a:t>
            </a:r>
            <a:r>
              <a:rPr sz="1200" spc="-5" dirty="0">
                <a:latin typeface="Times New Roman"/>
                <a:cs typeface="Times New Roman"/>
              </a:rPr>
              <a:t>parte della </a:t>
            </a:r>
            <a:r>
              <a:rPr sz="1200" dirty="0">
                <a:latin typeface="Times New Roman"/>
                <a:cs typeface="Times New Roman"/>
              </a:rPr>
              <a:t>natura divina. </a:t>
            </a:r>
            <a:r>
              <a:rPr sz="1200" spc="-5" dirty="0">
                <a:latin typeface="Times New Roman"/>
                <a:cs typeface="Times New Roman"/>
              </a:rPr>
              <a:t>Ma l’esperienza dei mortali </a:t>
            </a:r>
            <a:r>
              <a:rPr sz="1200" i="1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il male e tutte le  </a:t>
            </a:r>
            <a:r>
              <a:rPr sz="1200" spc="-5" dirty="0">
                <a:latin typeface="Times New Roman"/>
                <a:cs typeface="Times New Roman"/>
              </a:rPr>
              <a:t>relazioni dell’uomo con esso fanno </a:t>
            </a:r>
            <a:r>
              <a:rPr sz="1200" dirty="0">
                <a:latin typeface="Times New Roman"/>
                <a:cs typeface="Times New Roman"/>
              </a:rPr>
              <a:t>certamente parte </a:t>
            </a:r>
            <a:r>
              <a:rPr sz="1200" spc="-5" dirty="0">
                <a:latin typeface="Times New Roman"/>
                <a:cs typeface="Times New Roman"/>
              </a:rPr>
              <a:t>della sempre maggiore </a:t>
            </a:r>
            <a:r>
              <a:rPr sz="1200" dirty="0">
                <a:latin typeface="Times New Roman"/>
                <a:cs typeface="Times New Roman"/>
              </a:rPr>
              <a:t>autorealizzazione di </a:t>
            </a:r>
            <a:r>
              <a:rPr sz="1200" spc="-10" dirty="0">
                <a:latin typeface="Times New Roman"/>
                <a:cs typeface="Times New Roman"/>
              </a:rPr>
              <a:t>Dio </a:t>
            </a:r>
            <a:r>
              <a:rPr sz="1200" spc="-5" dirty="0">
                <a:latin typeface="Times New Roman"/>
                <a:cs typeface="Times New Roman"/>
              </a:rPr>
              <a:t>nei figli del tempo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5" dirty="0">
                <a:latin typeface="Times New Roman"/>
                <a:cs typeface="Times New Roman"/>
              </a:rPr>
              <a:t>le  </a:t>
            </a:r>
            <a:r>
              <a:rPr sz="1200" spc="-5" dirty="0">
                <a:latin typeface="Times New Roman"/>
                <a:cs typeface="Times New Roman"/>
              </a:rPr>
              <a:t>creature </a:t>
            </a:r>
            <a:r>
              <a:rPr sz="1200" dirty="0">
                <a:latin typeface="Times New Roman"/>
                <a:cs typeface="Times New Roman"/>
              </a:rPr>
              <a:t>dotate di responsabilità </a:t>
            </a:r>
            <a:r>
              <a:rPr sz="1200" spc="-5" dirty="0">
                <a:latin typeface="Times New Roman"/>
                <a:cs typeface="Times New Roman"/>
              </a:rPr>
              <a:t>morale che </a:t>
            </a:r>
            <a:r>
              <a:rPr sz="1200" dirty="0">
                <a:latin typeface="Times New Roman"/>
                <a:cs typeface="Times New Roman"/>
              </a:rPr>
              <a:t>sono state </a:t>
            </a:r>
            <a:r>
              <a:rPr sz="1200" spc="-5" dirty="0">
                <a:latin typeface="Times New Roman"/>
                <a:cs typeface="Times New Roman"/>
              </a:rPr>
              <a:t>create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sviluppate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ciascun Figlio Creatore </a:t>
            </a:r>
            <a:r>
              <a:rPr sz="1200" dirty="0">
                <a:latin typeface="Times New Roman"/>
                <a:cs typeface="Times New Roman"/>
              </a:rPr>
              <a:t>uscito dal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Paradiso.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635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3. Giustizia e rettitudine</a:t>
            </a:r>
            <a:endParaRPr sz="1600">
              <a:latin typeface="Times New Roman"/>
              <a:cs typeface="Times New Roman"/>
            </a:endParaRPr>
          </a:p>
          <a:p>
            <a:pPr marL="63500" marR="93345">
              <a:lnSpc>
                <a:spcPct val="95600"/>
              </a:lnSpc>
              <a:spcBef>
                <a:spcPts val="139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(36.6) 2:3.1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retto, perciò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giusto. “Il </a:t>
            </a:r>
            <a:r>
              <a:rPr sz="1200" dirty="0">
                <a:latin typeface="Times New Roman"/>
                <a:cs typeface="Times New Roman"/>
              </a:rPr>
              <a:t>Signore è </a:t>
            </a:r>
            <a:r>
              <a:rPr sz="1200" spc="-5" dirty="0">
                <a:latin typeface="Times New Roman"/>
                <a:cs typeface="Times New Roman"/>
              </a:rPr>
              <a:t>retto </a:t>
            </a:r>
            <a:r>
              <a:rPr sz="1200" dirty="0">
                <a:latin typeface="Times New Roman"/>
                <a:cs typeface="Times New Roman"/>
              </a:rPr>
              <a:t>in tutti i </a:t>
            </a:r>
            <a:r>
              <a:rPr sz="1200" spc="-5" dirty="0">
                <a:latin typeface="Times New Roman"/>
                <a:cs typeface="Times New Roman"/>
              </a:rPr>
              <a:t>suoi </a:t>
            </a:r>
            <a:r>
              <a:rPr sz="1200" dirty="0">
                <a:latin typeface="Times New Roman"/>
                <a:cs typeface="Times New Roman"/>
              </a:rPr>
              <a:t>modi.” “ </a:t>
            </a:r>
            <a:r>
              <a:rPr sz="1200" spc="-5" dirty="0">
                <a:latin typeface="Times New Roman"/>
                <a:cs typeface="Times New Roman"/>
              </a:rPr>
              <a:t>‘Non </a:t>
            </a:r>
            <a:r>
              <a:rPr sz="1200" dirty="0">
                <a:latin typeface="Times New Roman"/>
                <a:cs typeface="Times New Roman"/>
              </a:rPr>
              <a:t>ho </a:t>
            </a:r>
            <a:r>
              <a:rPr sz="1200" spc="-5" dirty="0">
                <a:latin typeface="Times New Roman"/>
                <a:cs typeface="Times New Roman"/>
              </a:rPr>
              <a:t>fatto senza </a:t>
            </a:r>
            <a:r>
              <a:rPr sz="1200" dirty="0">
                <a:latin typeface="Times New Roman"/>
                <a:cs typeface="Times New Roman"/>
              </a:rPr>
              <a:t>causa tutto </a:t>
            </a:r>
            <a:r>
              <a:rPr sz="1200" spc="-5" dirty="0">
                <a:latin typeface="Times New Roman"/>
                <a:cs typeface="Times New Roman"/>
              </a:rPr>
              <a:t>ciò </a:t>
            </a:r>
            <a:r>
              <a:rPr sz="1200" dirty="0">
                <a:latin typeface="Times New Roman"/>
                <a:cs typeface="Times New Roman"/>
              </a:rPr>
              <a:t>che ho </a:t>
            </a:r>
            <a:r>
              <a:rPr sz="1200" spc="-5" dirty="0">
                <a:latin typeface="Times New Roman"/>
                <a:cs typeface="Times New Roman"/>
              </a:rPr>
              <a:t>fatto’, </a:t>
            </a:r>
            <a:r>
              <a:rPr sz="1200" dirty="0">
                <a:latin typeface="Times New Roman"/>
                <a:cs typeface="Times New Roman"/>
              </a:rPr>
              <a:t>dice  il </a:t>
            </a:r>
            <a:r>
              <a:rPr sz="1200" spc="-5" dirty="0">
                <a:latin typeface="Times New Roman"/>
                <a:cs typeface="Times New Roman"/>
              </a:rPr>
              <a:t>Signore.” </a:t>
            </a:r>
            <a:r>
              <a:rPr sz="1200" spc="5" dirty="0">
                <a:latin typeface="Times New Roman"/>
                <a:cs typeface="Times New Roman"/>
              </a:rPr>
              <a:t>“I </a:t>
            </a:r>
            <a:r>
              <a:rPr sz="1200" spc="-5" dirty="0">
                <a:latin typeface="Times New Roman"/>
                <a:cs typeface="Times New Roman"/>
              </a:rPr>
              <a:t>giudizi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Signore sono completamente veri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retti.”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giustizia </a:t>
            </a:r>
            <a:r>
              <a:rPr sz="1200" spc="-5" dirty="0">
                <a:latin typeface="Times New Roman"/>
                <a:cs typeface="Times New Roman"/>
              </a:rPr>
              <a:t>del Padre Universale </a:t>
            </a:r>
            <a:r>
              <a:rPr sz="1200" dirty="0">
                <a:latin typeface="Times New Roman"/>
                <a:cs typeface="Times New Roman"/>
              </a:rPr>
              <a:t>non può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influenzata  </a:t>
            </a:r>
            <a:r>
              <a:rPr sz="1200" spc="-5" dirty="0">
                <a:latin typeface="Times New Roman"/>
                <a:cs typeface="Times New Roman"/>
              </a:rPr>
              <a:t>dagli atti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dalle </a:t>
            </a:r>
            <a:r>
              <a:rPr sz="1200" dirty="0">
                <a:latin typeface="Times New Roman"/>
                <a:cs typeface="Times New Roman"/>
              </a:rPr>
              <a:t>opere delle </a:t>
            </a:r>
            <a:r>
              <a:rPr sz="1200" spc="-5" dirty="0">
                <a:latin typeface="Times New Roman"/>
                <a:cs typeface="Times New Roman"/>
              </a:rPr>
              <a:t>sue creature, </a:t>
            </a:r>
            <a:r>
              <a:rPr sz="1200" dirty="0">
                <a:latin typeface="Times New Roman"/>
                <a:cs typeface="Times New Roman"/>
              </a:rPr>
              <a:t>“perché non </a:t>
            </a:r>
            <a:r>
              <a:rPr sz="1200" spc="-5" dirty="0">
                <a:latin typeface="Times New Roman"/>
                <a:cs typeface="Times New Roman"/>
              </a:rPr>
              <a:t>c’è </a:t>
            </a:r>
            <a:r>
              <a:rPr sz="1200" dirty="0">
                <a:latin typeface="Times New Roman"/>
                <a:cs typeface="Times New Roman"/>
              </a:rPr>
              <a:t>iniquità </a:t>
            </a:r>
            <a:r>
              <a:rPr sz="1200" spc="-5" dirty="0">
                <a:latin typeface="Times New Roman"/>
                <a:cs typeface="Times New Roman"/>
              </a:rPr>
              <a:t>nel </a:t>
            </a:r>
            <a:r>
              <a:rPr sz="1200" dirty="0">
                <a:latin typeface="Times New Roman"/>
                <a:cs typeface="Times New Roman"/>
              </a:rPr>
              <a:t>Signore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nostro, né </a:t>
            </a:r>
            <a:r>
              <a:rPr sz="1200" spc="-5" dirty="0">
                <a:latin typeface="Times New Roman"/>
                <a:cs typeface="Times New Roman"/>
              </a:rPr>
              <a:t>eccezione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persone, </a:t>
            </a:r>
            <a:r>
              <a:rPr sz="1200" spc="5" dirty="0">
                <a:latin typeface="Times New Roman"/>
                <a:cs typeface="Times New Roman"/>
              </a:rPr>
              <a:t>né </a:t>
            </a:r>
            <a:r>
              <a:rPr sz="1200" dirty="0">
                <a:latin typeface="Times New Roman"/>
                <a:cs typeface="Times New Roman"/>
              </a:rPr>
              <a:t>accettazione  di</a:t>
            </a:r>
            <a:r>
              <a:rPr sz="1200" spc="-5" dirty="0">
                <a:latin typeface="Times New Roman"/>
                <a:cs typeface="Times New Roman"/>
              </a:rPr>
              <a:t> doni”.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431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(36.7) 2:3.2 </a:t>
            </a:r>
            <a:r>
              <a:rPr sz="1200" spc="-5" dirty="0">
                <a:latin typeface="Times New Roman"/>
                <a:cs typeface="Times New Roman"/>
              </a:rPr>
              <a:t>Quanto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futile rivolgere puerili </a:t>
            </a:r>
            <a:r>
              <a:rPr sz="1200" dirty="0">
                <a:latin typeface="Times New Roman"/>
                <a:cs typeface="Times New Roman"/>
              </a:rPr>
              <a:t>appelli ad un </a:t>
            </a:r>
            <a:r>
              <a:rPr sz="1200" spc="-5" dirty="0">
                <a:latin typeface="Times New Roman"/>
                <a:cs typeface="Times New Roman"/>
              </a:rPr>
              <a:t>tale Dio affinché </a:t>
            </a:r>
            <a:r>
              <a:rPr sz="1200" dirty="0">
                <a:latin typeface="Times New Roman"/>
                <a:cs typeface="Times New Roman"/>
              </a:rPr>
              <a:t>modifichi i suoi </a:t>
            </a:r>
            <a:r>
              <a:rPr sz="1200" spc="-5" dirty="0">
                <a:latin typeface="Times New Roman"/>
                <a:cs typeface="Times New Roman"/>
              </a:rPr>
              <a:t>decreti immutabili </a:t>
            </a:r>
            <a:r>
              <a:rPr sz="1200" dirty="0">
                <a:latin typeface="Times New Roman"/>
                <a:cs typeface="Times New Roman"/>
              </a:rPr>
              <a:t>al fine di </a:t>
            </a:r>
            <a:r>
              <a:rPr sz="1200" spc="-5" dirty="0">
                <a:latin typeface="Times New Roman"/>
                <a:cs typeface="Times New Roman"/>
              </a:rPr>
              <a:t>poterci </a:t>
            </a:r>
            <a:r>
              <a:rPr sz="1200" dirty="0">
                <a:latin typeface="Times New Roman"/>
                <a:cs typeface="Times New Roman"/>
              </a:rPr>
              <a:t>evitare  le </a:t>
            </a:r>
            <a:r>
              <a:rPr sz="1200" spc="-5" dirty="0">
                <a:latin typeface="Times New Roman"/>
                <a:cs typeface="Times New Roman"/>
              </a:rPr>
              <a:t>giuste </a:t>
            </a:r>
            <a:r>
              <a:rPr sz="1200" dirty="0">
                <a:latin typeface="Times New Roman"/>
                <a:cs typeface="Times New Roman"/>
              </a:rPr>
              <a:t>conseguenze </a:t>
            </a:r>
            <a:r>
              <a:rPr sz="1200" spc="-5" dirty="0">
                <a:latin typeface="Times New Roman"/>
                <a:cs typeface="Times New Roman"/>
              </a:rPr>
              <a:t>dell’attuazione delle sue sagge </a:t>
            </a:r>
            <a:r>
              <a:rPr sz="1200" dirty="0">
                <a:latin typeface="Times New Roman"/>
                <a:cs typeface="Times New Roman"/>
              </a:rPr>
              <a:t>leggi </a:t>
            </a:r>
            <a:r>
              <a:rPr sz="1200" spc="-5" dirty="0">
                <a:latin typeface="Times New Roman"/>
                <a:cs typeface="Times New Roman"/>
              </a:rPr>
              <a:t>naturali </a:t>
            </a:r>
            <a:r>
              <a:rPr sz="1200" dirty="0">
                <a:latin typeface="Times New Roman"/>
                <a:cs typeface="Times New Roman"/>
              </a:rPr>
              <a:t>e dei </a:t>
            </a:r>
            <a:r>
              <a:rPr sz="1200" spc="-5" dirty="0">
                <a:latin typeface="Times New Roman"/>
                <a:cs typeface="Times New Roman"/>
              </a:rPr>
              <a:t>suoi retti comandamenti spirituali! “Non ingannatevi; </a:t>
            </a:r>
            <a:r>
              <a:rPr sz="1200" dirty="0">
                <a:latin typeface="Times New Roman"/>
                <a:cs typeface="Times New Roman"/>
              </a:rPr>
              <a:t>non  è possibile </a:t>
            </a:r>
            <a:r>
              <a:rPr sz="1200" spc="-5" dirty="0">
                <a:latin typeface="Times New Roman"/>
                <a:cs typeface="Times New Roman"/>
              </a:rPr>
              <a:t>burlarsi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Dio, perché ciò </a:t>
            </a:r>
            <a:r>
              <a:rPr sz="1200" dirty="0">
                <a:latin typeface="Times New Roman"/>
                <a:cs typeface="Times New Roman"/>
              </a:rPr>
              <a:t>che un uomo </a:t>
            </a:r>
            <a:r>
              <a:rPr sz="1200" spc="-5" dirty="0">
                <a:latin typeface="Times New Roman"/>
                <a:cs typeface="Times New Roman"/>
              </a:rPr>
              <a:t>semina anche raccoglierà.”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verità, </a:t>
            </a:r>
            <a:r>
              <a:rPr sz="1200" spc="-5" dirty="0">
                <a:latin typeface="Times New Roman"/>
                <a:cs typeface="Times New Roman"/>
              </a:rPr>
              <a:t>anche </a:t>
            </a:r>
            <a:r>
              <a:rPr sz="1200" dirty="0">
                <a:latin typeface="Times New Roman"/>
                <a:cs typeface="Times New Roman"/>
              </a:rPr>
              <a:t>nella </a:t>
            </a:r>
            <a:r>
              <a:rPr sz="1200" spc="-5" dirty="0">
                <a:latin typeface="Times New Roman"/>
                <a:cs typeface="Times New Roman"/>
              </a:rPr>
              <a:t>giustizia </a:t>
            </a:r>
            <a:r>
              <a:rPr sz="1200" dirty="0">
                <a:latin typeface="Times New Roman"/>
                <a:cs typeface="Times New Roman"/>
              </a:rPr>
              <a:t>di raccogliere </a:t>
            </a:r>
            <a:r>
              <a:rPr sz="1200" spc="5" dirty="0">
                <a:latin typeface="Times New Roman"/>
                <a:cs typeface="Times New Roman"/>
              </a:rPr>
              <a:t>la  </a:t>
            </a:r>
            <a:r>
              <a:rPr sz="1200" spc="-5" dirty="0">
                <a:latin typeface="Times New Roman"/>
                <a:cs typeface="Times New Roman"/>
              </a:rPr>
              <a:t>messe delle </a:t>
            </a:r>
            <a:r>
              <a:rPr sz="1200" dirty="0">
                <a:latin typeface="Times New Roman"/>
                <a:cs typeface="Times New Roman"/>
              </a:rPr>
              <a:t>cattive </a:t>
            </a:r>
            <a:r>
              <a:rPr sz="1200" spc="-5" dirty="0">
                <a:latin typeface="Times New Roman"/>
                <a:cs typeface="Times New Roman"/>
              </a:rPr>
              <a:t>azioni, questa giustizia </a:t>
            </a:r>
            <a:r>
              <a:rPr sz="1200" dirty="0">
                <a:latin typeface="Times New Roman"/>
                <a:cs typeface="Times New Roman"/>
              </a:rPr>
              <a:t>divina è </a:t>
            </a:r>
            <a:r>
              <a:rPr sz="1200" spc="-5" dirty="0">
                <a:latin typeface="Times New Roman"/>
                <a:cs typeface="Times New Roman"/>
              </a:rPr>
              <a:t>sempre temperata </a:t>
            </a:r>
            <a:r>
              <a:rPr sz="1200" dirty="0">
                <a:latin typeface="Times New Roman"/>
                <a:cs typeface="Times New Roman"/>
              </a:rPr>
              <a:t>dalla </a:t>
            </a:r>
            <a:r>
              <a:rPr sz="1200" spc="-5" dirty="0">
                <a:latin typeface="Times New Roman"/>
                <a:cs typeface="Times New Roman"/>
              </a:rPr>
              <a:t>misericordia.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saggezza infinita è </a:t>
            </a:r>
            <a:r>
              <a:rPr sz="1200" spc="-5" dirty="0">
                <a:latin typeface="Times New Roman"/>
                <a:cs typeface="Times New Roman"/>
              </a:rPr>
              <a:t>l’arbitro eterno </a:t>
            </a:r>
            <a:r>
              <a:rPr sz="1200" spc="5" dirty="0">
                <a:latin typeface="Times New Roman"/>
                <a:cs typeface="Times New Roman"/>
              </a:rPr>
              <a:t>che  </a:t>
            </a:r>
            <a:r>
              <a:rPr sz="1200" spc="-5" dirty="0">
                <a:latin typeface="Times New Roman"/>
                <a:cs typeface="Times New Roman"/>
              </a:rPr>
              <a:t>determina </a:t>
            </a:r>
            <a:r>
              <a:rPr sz="1200" dirty="0">
                <a:latin typeface="Times New Roman"/>
                <a:cs typeface="Times New Roman"/>
              </a:rPr>
              <a:t>le proporzioni di </a:t>
            </a:r>
            <a:r>
              <a:rPr sz="1200" spc="-5" dirty="0">
                <a:latin typeface="Times New Roman"/>
                <a:cs typeface="Times New Roman"/>
              </a:rPr>
              <a:t>giustizia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misericordia che saranno applicate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ogni </a:t>
            </a:r>
            <a:r>
              <a:rPr sz="1200" dirty="0">
                <a:latin typeface="Times New Roman"/>
                <a:cs typeface="Times New Roman"/>
              </a:rPr>
              <a:t>data </a:t>
            </a:r>
            <a:r>
              <a:rPr sz="1200" spc="-5" dirty="0">
                <a:latin typeface="Times New Roman"/>
                <a:cs typeface="Times New Roman"/>
              </a:rPr>
              <a:t>circostanza.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grande </a:t>
            </a:r>
            <a:r>
              <a:rPr sz="1200" dirty="0">
                <a:latin typeface="Times New Roman"/>
                <a:cs typeface="Times New Roman"/>
              </a:rPr>
              <a:t>punizione </a:t>
            </a:r>
            <a:r>
              <a:rPr sz="1200" spc="-5" dirty="0">
                <a:latin typeface="Times New Roman"/>
                <a:cs typeface="Times New Roman"/>
              </a:rPr>
              <a:t>(in  realtà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conseguenza </a:t>
            </a:r>
            <a:r>
              <a:rPr sz="1200" dirty="0">
                <a:latin typeface="Times New Roman"/>
                <a:cs typeface="Times New Roman"/>
              </a:rPr>
              <a:t>inevitabile)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trasgressione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ribellione deliberata al governo di Dio </a:t>
            </a:r>
            <a:r>
              <a:rPr sz="1200" dirty="0">
                <a:latin typeface="Times New Roman"/>
                <a:cs typeface="Times New Roman"/>
              </a:rPr>
              <a:t>è la </a:t>
            </a:r>
            <a:r>
              <a:rPr sz="1200" spc="-5" dirty="0">
                <a:latin typeface="Times New Roman"/>
                <a:cs typeface="Times New Roman"/>
              </a:rPr>
              <a:t>perdita </a:t>
            </a:r>
            <a:r>
              <a:rPr sz="1200" dirty="0">
                <a:latin typeface="Times New Roman"/>
                <a:cs typeface="Times New Roman"/>
              </a:rPr>
              <a:t>dell’esistenza </a:t>
            </a:r>
            <a:r>
              <a:rPr sz="1200" spc="5" dirty="0">
                <a:latin typeface="Times New Roman"/>
                <a:cs typeface="Times New Roman"/>
              </a:rPr>
              <a:t>in  </a:t>
            </a:r>
            <a:r>
              <a:rPr sz="1200" spc="-5" dirty="0">
                <a:latin typeface="Times New Roman"/>
                <a:cs typeface="Times New Roman"/>
              </a:rPr>
              <a:t>quanto soggetto individuale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questo governo.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risultato finale del </a:t>
            </a:r>
            <a:r>
              <a:rPr sz="1200" dirty="0">
                <a:latin typeface="Times New Roman"/>
                <a:cs typeface="Times New Roman"/>
              </a:rPr>
              <a:t>peccato </a:t>
            </a:r>
            <a:r>
              <a:rPr sz="1200" spc="-5" dirty="0">
                <a:latin typeface="Times New Roman"/>
                <a:cs typeface="Times New Roman"/>
              </a:rPr>
              <a:t>deliberato </a:t>
            </a:r>
            <a:r>
              <a:rPr sz="1200" dirty="0">
                <a:latin typeface="Times New Roman"/>
                <a:cs typeface="Times New Roman"/>
              </a:rPr>
              <a:t>è l’annientamento.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ultima analisi, </a:t>
            </a:r>
            <a:r>
              <a:rPr sz="1200" spc="-5" dirty="0">
                <a:latin typeface="Times New Roman"/>
                <a:cs typeface="Times New Roman"/>
              </a:rPr>
              <a:t>questi  </a:t>
            </a:r>
            <a:r>
              <a:rPr sz="1200" dirty="0">
                <a:latin typeface="Times New Roman"/>
                <a:cs typeface="Times New Roman"/>
              </a:rPr>
              <a:t>individui </a:t>
            </a:r>
            <a:r>
              <a:rPr sz="1200" spc="-5" dirty="0">
                <a:latin typeface="Times New Roman"/>
                <a:cs typeface="Times New Roman"/>
              </a:rPr>
              <a:t>che si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identificati con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peccato si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autodistrutti divenendo completamente </a:t>
            </a:r>
            <a:r>
              <a:rPr sz="1200" dirty="0">
                <a:latin typeface="Times New Roman"/>
                <a:cs typeface="Times New Roman"/>
              </a:rPr>
              <a:t>irreali per aver </a:t>
            </a:r>
            <a:r>
              <a:rPr sz="1200" spc="-5" dirty="0">
                <a:latin typeface="Times New Roman"/>
                <a:cs typeface="Times New Roman"/>
              </a:rPr>
              <a:t>abbracciato l’iniquità.  Tuttavia, l’effettiva scomparsa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tali creature </a:t>
            </a:r>
            <a:r>
              <a:rPr sz="1200" dirty="0">
                <a:latin typeface="Times New Roman"/>
                <a:cs typeface="Times New Roman"/>
              </a:rPr>
              <a:t>è sempre </a:t>
            </a:r>
            <a:r>
              <a:rPr sz="1200" spc="-5" dirty="0">
                <a:latin typeface="Times New Roman"/>
                <a:cs typeface="Times New Roman"/>
              </a:rPr>
              <a:t>ritardata fino </a:t>
            </a:r>
            <a:r>
              <a:rPr sz="1200" dirty="0">
                <a:latin typeface="Times New Roman"/>
                <a:cs typeface="Times New Roman"/>
              </a:rPr>
              <a:t>a quando la </a:t>
            </a:r>
            <a:r>
              <a:rPr sz="1200" spc="-5" dirty="0">
                <a:latin typeface="Times New Roman"/>
                <a:cs typeface="Times New Roman"/>
              </a:rPr>
              <a:t>procedura della </a:t>
            </a:r>
            <a:r>
              <a:rPr sz="1200" dirty="0">
                <a:latin typeface="Times New Roman"/>
                <a:cs typeface="Times New Roman"/>
              </a:rPr>
              <a:t>giustizia </a:t>
            </a:r>
            <a:r>
              <a:rPr sz="1200" spc="-5" dirty="0">
                <a:latin typeface="Times New Roman"/>
                <a:cs typeface="Times New Roman"/>
              </a:rPr>
              <a:t>stabilita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corrente </a:t>
            </a:r>
            <a:r>
              <a:rPr sz="1200" dirty="0">
                <a:latin typeface="Times New Roman"/>
                <a:cs typeface="Times New Roman"/>
              </a:rPr>
              <a:t>in  </a:t>
            </a:r>
            <a:r>
              <a:rPr sz="1200" spc="-5" dirty="0">
                <a:latin typeface="Times New Roman"/>
                <a:cs typeface="Times New Roman"/>
              </a:rPr>
              <a:t>quell’Universo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sia </a:t>
            </a:r>
            <a:r>
              <a:rPr sz="1200" dirty="0">
                <a:latin typeface="Times New Roman"/>
                <a:cs typeface="Times New Roman"/>
              </a:rPr>
              <a:t>stata </a:t>
            </a:r>
            <a:r>
              <a:rPr sz="1200" spc="-5" dirty="0">
                <a:latin typeface="Times New Roman"/>
                <a:cs typeface="Times New Roman"/>
              </a:rPr>
              <a:t>pienamente </a:t>
            </a:r>
            <a:r>
              <a:rPr sz="1200" dirty="0">
                <a:latin typeface="Times New Roman"/>
                <a:cs typeface="Times New Roman"/>
              </a:rPr>
              <a:t>osservata.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65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65465" cy="406971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63500" marR="20574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(37.1) 2:3.3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cessazione dell’esistenza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generalmente decretata al </a:t>
            </a:r>
            <a:r>
              <a:rPr sz="1200" dirty="0">
                <a:latin typeface="Times New Roman"/>
                <a:cs typeface="Times New Roman"/>
              </a:rPr>
              <a:t>momento </a:t>
            </a:r>
            <a:r>
              <a:rPr sz="1200" spc="-5" dirty="0">
                <a:latin typeface="Times New Roman"/>
                <a:cs typeface="Times New Roman"/>
              </a:rPr>
              <a:t>del giudizio dispensazionale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epocale del regno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dei  regni. </a:t>
            </a:r>
            <a:r>
              <a:rPr sz="1200" dirty="0">
                <a:latin typeface="Times New Roman"/>
                <a:cs typeface="Times New Roman"/>
              </a:rPr>
              <a:t>Su un mondo come </a:t>
            </a:r>
            <a:r>
              <a:rPr sz="1200" spc="-5" dirty="0">
                <a:latin typeface="Times New Roman"/>
                <a:cs typeface="Times New Roman"/>
              </a:rPr>
              <a:t>Urantia esso </a:t>
            </a:r>
            <a:r>
              <a:rPr sz="1200" dirty="0">
                <a:latin typeface="Times New Roman"/>
                <a:cs typeface="Times New Roman"/>
              </a:rPr>
              <a:t>avviene alla </a:t>
            </a:r>
            <a:r>
              <a:rPr sz="1200" spc="-5" dirty="0">
                <a:latin typeface="Times New Roman"/>
                <a:cs typeface="Times New Roman"/>
              </a:rPr>
              <a:t>fine </a:t>
            </a:r>
            <a:r>
              <a:rPr sz="1200" dirty="0">
                <a:latin typeface="Times New Roman"/>
                <a:cs typeface="Times New Roman"/>
              </a:rPr>
              <a:t>di una dispensazione </a:t>
            </a:r>
            <a:r>
              <a:rPr sz="1200" spc="-5" dirty="0">
                <a:latin typeface="Times New Roman"/>
                <a:cs typeface="Times New Roman"/>
              </a:rPr>
              <a:t>planetaria.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tale </a:t>
            </a:r>
            <a:r>
              <a:rPr sz="1200" spc="-5" dirty="0">
                <a:latin typeface="Times New Roman"/>
                <a:cs typeface="Times New Roman"/>
              </a:rPr>
              <a:t>circostanza,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cessazione</a:t>
            </a:r>
            <a:endParaRPr sz="1200">
              <a:latin typeface="Times New Roman"/>
              <a:cs typeface="Times New Roman"/>
            </a:endParaRPr>
          </a:p>
          <a:p>
            <a:pPr marL="63500" marR="15367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dell’esistenza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essere decretata dall’azione coordinata </a:t>
            </a:r>
            <a:r>
              <a:rPr sz="1200" dirty="0">
                <a:latin typeface="Times New Roman"/>
                <a:cs typeface="Times New Roman"/>
              </a:rPr>
              <a:t>di tutti i </a:t>
            </a:r>
            <a:r>
              <a:rPr sz="1200" spc="-5" dirty="0">
                <a:latin typeface="Times New Roman"/>
                <a:cs typeface="Times New Roman"/>
              </a:rPr>
              <a:t>tribunali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giurisdizione, che </a:t>
            </a:r>
            <a:r>
              <a:rPr sz="1200" dirty="0">
                <a:latin typeface="Times New Roman"/>
                <a:cs typeface="Times New Roman"/>
              </a:rPr>
              <a:t>vanno </a:t>
            </a:r>
            <a:r>
              <a:rPr sz="1200" spc="-5" dirty="0">
                <a:latin typeface="Times New Roman"/>
                <a:cs typeface="Times New Roman"/>
              </a:rPr>
              <a:t>dal consiglio </a:t>
            </a:r>
            <a:r>
              <a:rPr sz="1200" dirty="0">
                <a:latin typeface="Times New Roman"/>
                <a:cs typeface="Times New Roman"/>
              </a:rPr>
              <a:t>planetario,  </a:t>
            </a:r>
            <a:r>
              <a:rPr sz="1200" spc="-5" dirty="0">
                <a:latin typeface="Times New Roman"/>
                <a:cs typeface="Times New Roman"/>
              </a:rPr>
              <a:t>passando per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corti </a:t>
            </a:r>
            <a:r>
              <a:rPr sz="1200" dirty="0">
                <a:latin typeface="Times New Roman"/>
                <a:cs typeface="Times New Roman"/>
              </a:rPr>
              <a:t>di giustizia </a:t>
            </a:r>
            <a:r>
              <a:rPr sz="1200" spc="-5" dirty="0">
                <a:latin typeface="Times New Roman"/>
                <a:cs typeface="Times New Roman"/>
              </a:rPr>
              <a:t>del Figlio </a:t>
            </a:r>
            <a:r>
              <a:rPr sz="1200" dirty="0">
                <a:latin typeface="Times New Roman"/>
                <a:cs typeface="Times New Roman"/>
              </a:rPr>
              <a:t>Creatore, </a:t>
            </a:r>
            <a:r>
              <a:rPr sz="1200" spc="-5" dirty="0">
                <a:latin typeface="Times New Roman"/>
                <a:cs typeface="Times New Roman"/>
              </a:rPr>
              <a:t>fino </a:t>
            </a:r>
            <a:r>
              <a:rPr sz="1200" dirty="0">
                <a:latin typeface="Times New Roman"/>
                <a:cs typeface="Times New Roman"/>
              </a:rPr>
              <a:t>ai </a:t>
            </a:r>
            <a:r>
              <a:rPr sz="1200" spc="-5" dirty="0">
                <a:latin typeface="Times New Roman"/>
                <a:cs typeface="Times New Roman"/>
              </a:rPr>
              <a:t>tribunali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giudizio degli Antichi dei Giorni. L’ordine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dissoluzione  parte dalle corti superiori del Superuniverso </a:t>
            </a:r>
            <a:r>
              <a:rPr sz="1200" dirty="0">
                <a:latin typeface="Times New Roman"/>
                <a:cs typeface="Times New Roman"/>
              </a:rPr>
              <a:t>a seguito di una </a:t>
            </a:r>
            <a:r>
              <a:rPr sz="1200" spc="-5" dirty="0">
                <a:latin typeface="Times New Roman"/>
                <a:cs typeface="Times New Roman"/>
              </a:rPr>
              <a:t>conferma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interrotta dell’accusa </a:t>
            </a:r>
            <a:r>
              <a:rPr sz="1200" dirty="0">
                <a:latin typeface="Times New Roman"/>
                <a:cs typeface="Times New Roman"/>
              </a:rPr>
              <a:t>proveniente </a:t>
            </a:r>
            <a:r>
              <a:rPr sz="1200" spc="-5" dirty="0">
                <a:latin typeface="Times New Roman"/>
                <a:cs typeface="Times New Roman"/>
              </a:rPr>
              <a:t>dalla sfera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residenza del trasgressore. </a:t>
            </a:r>
            <a:r>
              <a:rPr sz="1200" dirty="0">
                <a:latin typeface="Times New Roman"/>
                <a:cs typeface="Times New Roman"/>
              </a:rPr>
              <a:t>Allora,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la sentenza di estinzione è </a:t>
            </a:r>
            <a:r>
              <a:rPr sz="1200" spc="-5" dirty="0">
                <a:latin typeface="Times New Roman"/>
                <a:cs typeface="Times New Roman"/>
              </a:rPr>
              <a:t>stata confermata dall’alto, l’esecuzione avviene con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atto</a:t>
            </a:r>
            <a:endParaRPr sz="1200">
              <a:latin typeface="Times New Roman"/>
              <a:cs typeface="Times New Roman"/>
            </a:endParaRPr>
          </a:p>
          <a:p>
            <a:pPr marL="63500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diretto dei giudici </a:t>
            </a:r>
            <a:r>
              <a:rPr sz="1200" dirty="0">
                <a:latin typeface="Times New Roman"/>
                <a:cs typeface="Times New Roman"/>
              </a:rPr>
              <a:t>che risiedono </a:t>
            </a:r>
            <a:r>
              <a:rPr sz="1200" spc="-5" dirty="0">
                <a:latin typeface="Times New Roman"/>
                <a:cs typeface="Times New Roman"/>
              </a:rPr>
              <a:t>nella capitale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Superuniverso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5" dirty="0">
                <a:latin typeface="Times New Roman"/>
                <a:cs typeface="Times New Roman"/>
              </a:rPr>
              <a:t>là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operano.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8445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(37.2) 2:3.4 </a:t>
            </a:r>
            <a:r>
              <a:rPr sz="1200" spc="-5" dirty="0">
                <a:latin typeface="Times New Roman"/>
                <a:cs typeface="Times New Roman"/>
              </a:rPr>
              <a:t>Allorché questa sentenza </a:t>
            </a:r>
            <a:r>
              <a:rPr sz="1200" dirty="0">
                <a:latin typeface="Times New Roman"/>
                <a:cs typeface="Times New Roman"/>
              </a:rPr>
              <a:t>è definitivamente </a:t>
            </a:r>
            <a:r>
              <a:rPr sz="1200" spc="-5" dirty="0">
                <a:latin typeface="Times New Roman"/>
                <a:cs typeface="Times New Roman"/>
              </a:rPr>
              <a:t>confermata, </a:t>
            </a:r>
            <a:r>
              <a:rPr sz="1200" dirty="0">
                <a:latin typeface="Times New Roman"/>
                <a:cs typeface="Times New Roman"/>
              </a:rPr>
              <a:t>l’essere </a:t>
            </a:r>
            <a:r>
              <a:rPr sz="1200" spc="-5" dirty="0">
                <a:latin typeface="Times New Roman"/>
                <a:cs typeface="Times New Roman"/>
              </a:rPr>
              <a:t>identificatosi con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peccato diviene istantaneamente come  se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fosse mai </a:t>
            </a:r>
            <a:r>
              <a:rPr sz="1200" dirty="0">
                <a:latin typeface="Times New Roman"/>
                <a:cs typeface="Times New Roman"/>
              </a:rPr>
              <a:t>esistito. </a:t>
            </a:r>
            <a:r>
              <a:rPr sz="1200" spc="-5" dirty="0">
                <a:latin typeface="Times New Roman"/>
                <a:cs typeface="Times New Roman"/>
              </a:rPr>
              <a:t>Non c’è risurrezione </a:t>
            </a:r>
            <a:r>
              <a:rPr sz="1200" dirty="0">
                <a:latin typeface="Times New Roman"/>
                <a:cs typeface="Times New Roman"/>
              </a:rPr>
              <a:t>da una tale </a:t>
            </a:r>
            <a:r>
              <a:rPr sz="1200" spc="-5" dirty="0">
                <a:latin typeface="Times New Roman"/>
                <a:cs typeface="Times New Roman"/>
              </a:rPr>
              <a:t>sorte; </a:t>
            </a:r>
            <a:r>
              <a:rPr sz="1200" dirty="0">
                <a:latin typeface="Times New Roman"/>
                <a:cs typeface="Times New Roman"/>
              </a:rPr>
              <a:t>essa è perpetua </a:t>
            </a:r>
            <a:r>
              <a:rPr sz="1200" spc="-5" dirty="0">
                <a:latin typeface="Times New Roman"/>
                <a:cs typeface="Times New Roman"/>
              </a:rPr>
              <a:t>ed eterna.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fattori d’energia viventi </a:t>
            </a:r>
            <a:r>
              <a:rPr sz="1200" dirty="0">
                <a:latin typeface="Times New Roman"/>
                <a:cs typeface="Times New Roman"/>
              </a:rPr>
              <a:t>dell’identità  sono dissolti </a:t>
            </a:r>
            <a:r>
              <a:rPr sz="1200" spc="-5" dirty="0">
                <a:latin typeface="Times New Roman"/>
                <a:cs typeface="Times New Roman"/>
              </a:rPr>
              <a:t>dalle trasformazioni del tempo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dalle metamorfosi </a:t>
            </a:r>
            <a:r>
              <a:rPr sz="1200" dirty="0">
                <a:latin typeface="Times New Roman"/>
                <a:cs typeface="Times New Roman"/>
              </a:rPr>
              <a:t>dello spazio nei potenziali </a:t>
            </a:r>
            <a:r>
              <a:rPr sz="1200" spc="-5" dirty="0">
                <a:latin typeface="Times New Roman"/>
                <a:cs typeface="Times New Roman"/>
              </a:rPr>
              <a:t>cosmici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cui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passato erano emersi.  Quanto </a:t>
            </a:r>
            <a:r>
              <a:rPr sz="1200" dirty="0">
                <a:latin typeface="Times New Roman"/>
                <a:cs typeface="Times New Roman"/>
              </a:rPr>
              <a:t>alla </a:t>
            </a:r>
            <a:r>
              <a:rPr sz="1200" spc="-5" dirty="0">
                <a:latin typeface="Times New Roman"/>
                <a:cs typeface="Times New Roman"/>
              </a:rPr>
              <a:t>personalità dell’essere </a:t>
            </a:r>
            <a:r>
              <a:rPr sz="1200" dirty="0">
                <a:latin typeface="Times New Roman"/>
                <a:cs typeface="Times New Roman"/>
              </a:rPr>
              <a:t>iniquo, </a:t>
            </a:r>
            <a:r>
              <a:rPr sz="1200" spc="-5" dirty="0">
                <a:latin typeface="Times New Roman"/>
                <a:cs typeface="Times New Roman"/>
              </a:rPr>
              <a:t>essa </a:t>
            </a:r>
            <a:r>
              <a:rPr sz="1200" dirty="0">
                <a:latin typeface="Times New Roman"/>
                <a:cs typeface="Times New Roman"/>
              </a:rPr>
              <a:t>è privata </a:t>
            </a:r>
            <a:r>
              <a:rPr sz="1200" spc="-5" dirty="0">
                <a:latin typeface="Times New Roman"/>
                <a:cs typeface="Times New Roman"/>
              </a:rPr>
              <a:t>del veicolo </a:t>
            </a:r>
            <a:r>
              <a:rPr sz="1200" dirty="0">
                <a:latin typeface="Times New Roman"/>
                <a:cs typeface="Times New Roman"/>
              </a:rPr>
              <a:t>di continuazione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vita </a:t>
            </a:r>
            <a:r>
              <a:rPr sz="1200" spc="-5" dirty="0">
                <a:latin typeface="Times New Roman"/>
                <a:cs typeface="Times New Roman"/>
              </a:rPr>
              <a:t>perché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creatura </a:t>
            </a:r>
            <a:r>
              <a:rPr sz="1200" dirty="0">
                <a:latin typeface="Times New Roman"/>
                <a:cs typeface="Times New Roman"/>
              </a:rPr>
              <a:t>non ha fatto  </a:t>
            </a:r>
            <a:r>
              <a:rPr sz="1200" spc="-5" dirty="0">
                <a:latin typeface="Times New Roman"/>
                <a:cs typeface="Times New Roman"/>
              </a:rPr>
              <a:t>quelle scelte </a:t>
            </a:r>
            <a:r>
              <a:rPr sz="1200" dirty="0">
                <a:latin typeface="Times New Roman"/>
                <a:cs typeface="Times New Roman"/>
              </a:rPr>
              <a:t>e non </a:t>
            </a:r>
            <a:r>
              <a:rPr sz="1200" spc="5" dirty="0">
                <a:latin typeface="Times New Roman"/>
                <a:cs typeface="Times New Roman"/>
              </a:rPr>
              <a:t>ha </a:t>
            </a:r>
            <a:r>
              <a:rPr sz="1200" dirty="0">
                <a:latin typeface="Times New Roman"/>
                <a:cs typeface="Times New Roman"/>
              </a:rPr>
              <a:t>preso </a:t>
            </a:r>
            <a:r>
              <a:rPr sz="1200" spc="-5" dirty="0">
                <a:latin typeface="Times New Roman"/>
                <a:cs typeface="Times New Roman"/>
              </a:rPr>
              <a:t>quelle decisioni finali che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avrebbero assicurato </a:t>
            </a:r>
            <a:r>
              <a:rPr sz="1200" dirty="0">
                <a:latin typeface="Times New Roman"/>
                <a:cs typeface="Times New Roman"/>
              </a:rPr>
              <a:t>la vita </a:t>
            </a:r>
            <a:r>
              <a:rPr sz="1200" spc="-5" dirty="0">
                <a:latin typeface="Times New Roman"/>
                <a:cs typeface="Times New Roman"/>
              </a:rPr>
              <a:t>eterna. Quando l’accettazione persistente del  peccato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parte della </a:t>
            </a:r>
            <a:r>
              <a:rPr sz="1200" dirty="0">
                <a:latin typeface="Times New Roman"/>
                <a:cs typeface="Times New Roman"/>
              </a:rPr>
              <a:t>mente </a:t>
            </a:r>
            <a:r>
              <a:rPr sz="1200" spc="-5" dirty="0">
                <a:latin typeface="Times New Roman"/>
                <a:cs typeface="Times New Roman"/>
              </a:rPr>
              <a:t>associata culmina nella completa autoidentificazione con l’iniquità, allora, </a:t>
            </a:r>
            <a:r>
              <a:rPr sz="1200" dirty="0">
                <a:latin typeface="Times New Roman"/>
                <a:cs typeface="Times New Roman"/>
              </a:rPr>
              <a:t>dopo la </a:t>
            </a:r>
            <a:r>
              <a:rPr sz="1200" spc="-5" dirty="0">
                <a:latin typeface="Times New Roman"/>
                <a:cs typeface="Times New Roman"/>
              </a:rPr>
              <a:t>cessazione </a:t>
            </a:r>
            <a:r>
              <a:rPr sz="1200" dirty="0">
                <a:latin typeface="Times New Roman"/>
                <a:cs typeface="Times New Roman"/>
              </a:rPr>
              <a:t>della  vita e la dissoluzione </a:t>
            </a:r>
            <a:r>
              <a:rPr sz="1200" spc="-5" dirty="0">
                <a:latin typeface="Times New Roman"/>
                <a:cs typeface="Times New Roman"/>
              </a:rPr>
              <a:t>cosmica, </a:t>
            </a:r>
            <a:r>
              <a:rPr sz="1200" dirty="0">
                <a:latin typeface="Times New Roman"/>
                <a:cs typeface="Times New Roman"/>
              </a:rPr>
              <a:t>questa </a:t>
            </a:r>
            <a:r>
              <a:rPr sz="1200" spc="-5" dirty="0">
                <a:latin typeface="Times New Roman"/>
                <a:cs typeface="Times New Roman"/>
              </a:rPr>
              <a:t>personalità isolata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assorbita </a:t>
            </a:r>
            <a:r>
              <a:rPr sz="1200" dirty="0">
                <a:latin typeface="Times New Roman"/>
                <a:cs typeface="Times New Roman"/>
              </a:rPr>
              <a:t>nella </a:t>
            </a:r>
            <a:r>
              <a:rPr sz="1200" spc="-5" dirty="0">
                <a:latin typeface="Times New Roman"/>
                <a:cs typeface="Times New Roman"/>
              </a:rPr>
              <a:t>superanima della creazione, divenendo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parte</a:t>
            </a:r>
            <a:endParaRPr sz="1200">
              <a:latin typeface="Times New Roman"/>
              <a:cs typeface="Times New Roman"/>
            </a:endParaRPr>
          </a:p>
          <a:p>
            <a:pPr marL="63500" marR="147955">
              <a:lnSpc>
                <a:spcPts val="1380"/>
              </a:lnSpc>
              <a:spcBef>
                <a:spcPts val="35"/>
              </a:spcBef>
            </a:pPr>
            <a:r>
              <a:rPr sz="1200" spc="-5" dirty="0">
                <a:latin typeface="Times New Roman"/>
                <a:cs typeface="Times New Roman"/>
              </a:rPr>
              <a:t>dell’esperienza </a:t>
            </a:r>
            <a:r>
              <a:rPr sz="1200" dirty="0">
                <a:latin typeface="Times New Roman"/>
                <a:cs typeface="Times New Roman"/>
              </a:rPr>
              <a:t>in evoluzione </a:t>
            </a:r>
            <a:r>
              <a:rPr sz="1200" spc="-5" dirty="0">
                <a:latin typeface="Times New Roman"/>
                <a:cs typeface="Times New Roman"/>
              </a:rPr>
              <a:t>dell’Essere </a:t>
            </a:r>
            <a:r>
              <a:rPr sz="1200" dirty="0">
                <a:latin typeface="Times New Roman"/>
                <a:cs typeface="Times New Roman"/>
              </a:rPr>
              <a:t>Supremo. Essa non </a:t>
            </a:r>
            <a:r>
              <a:rPr sz="1200" spc="-5" dirty="0">
                <a:latin typeface="Times New Roman"/>
                <a:cs typeface="Times New Roman"/>
              </a:rPr>
              <a:t>appare </a:t>
            </a:r>
            <a:r>
              <a:rPr sz="1200" dirty="0">
                <a:latin typeface="Times New Roman"/>
                <a:cs typeface="Times New Roman"/>
              </a:rPr>
              <a:t>mai più come </a:t>
            </a:r>
            <a:r>
              <a:rPr sz="1200" spc="-5" dirty="0">
                <a:latin typeface="Times New Roman"/>
                <a:cs typeface="Times New Roman"/>
              </a:rPr>
              <a:t>personalità; </a:t>
            </a:r>
            <a:r>
              <a:rPr sz="1200" dirty="0">
                <a:latin typeface="Times New Roman"/>
                <a:cs typeface="Times New Roman"/>
              </a:rPr>
              <a:t>la sua identità </a:t>
            </a:r>
            <a:r>
              <a:rPr sz="1200" spc="-5" dirty="0">
                <a:latin typeface="Times New Roman"/>
                <a:cs typeface="Times New Roman"/>
              </a:rPr>
              <a:t>diviene come </a:t>
            </a:r>
            <a:r>
              <a:rPr sz="1200" dirty="0">
                <a:latin typeface="Times New Roman"/>
                <a:cs typeface="Times New Roman"/>
              </a:rPr>
              <a:t>se non  </a:t>
            </a:r>
            <a:r>
              <a:rPr sz="1200" spc="-5" dirty="0">
                <a:latin typeface="Times New Roman"/>
                <a:cs typeface="Times New Roman"/>
              </a:rPr>
              <a:t>fosse </a:t>
            </a:r>
            <a:r>
              <a:rPr sz="1200" dirty="0">
                <a:latin typeface="Times New Roman"/>
                <a:cs typeface="Times New Roman"/>
              </a:rPr>
              <a:t>mai </a:t>
            </a:r>
            <a:r>
              <a:rPr sz="1200" spc="-5" dirty="0">
                <a:latin typeface="Times New Roman"/>
                <a:cs typeface="Times New Roman"/>
              </a:rPr>
              <a:t>esistita. Nel </a:t>
            </a:r>
            <a:r>
              <a:rPr sz="1200" dirty="0">
                <a:latin typeface="Times New Roman"/>
                <a:cs typeface="Times New Roman"/>
              </a:rPr>
              <a:t>caso di una </a:t>
            </a:r>
            <a:r>
              <a:rPr sz="1200" spc="-5" dirty="0">
                <a:latin typeface="Times New Roman"/>
                <a:cs typeface="Times New Roman"/>
              </a:rPr>
              <a:t>personalità </a:t>
            </a:r>
            <a:r>
              <a:rPr sz="1200" dirty="0">
                <a:latin typeface="Times New Roman"/>
                <a:cs typeface="Times New Roman"/>
              </a:rPr>
              <a:t>abitata da un </a:t>
            </a:r>
            <a:r>
              <a:rPr sz="1200" spc="-5" dirty="0">
                <a:latin typeface="Times New Roman"/>
                <a:cs typeface="Times New Roman"/>
              </a:rPr>
              <a:t>Aggiustatore,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valori </a:t>
            </a:r>
            <a:r>
              <a:rPr sz="1200" dirty="0">
                <a:latin typeface="Times New Roman"/>
                <a:cs typeface="Times New Roman"/>
              </a:rPr>
              <a:t>spirituali </a:t>
            </a:r>
            <a:r>
              <a:rPr sz="1200" spc="-5" dirty="0">
                <a:latin typeface="Times New Roman"/>
                <a:cs typeface="Times New Roman"/>
              </a:rPr>
              <a:t>esperienziali sopravvivono </a:t>
            </a:r>
            <a:r>
              <a:rPr sz="1200" dirty="0">
                <a:latin typeface="Times New Roman"/>
                <a:cs typeface="Times New Roman"/>
              </a:rPr>
              <a:t>nella </a:t>
            </a:r>
            <a:r>
              <a:rPr sz="1200" spc="-5" dirty="0">
                <a:latin typeface="Times New Roman"/>
                <a:cs typeface="Times New Roman"/>
              </a:rPr>
              <a:t>realtà  dell’Aggiustatore </a:t>
            </a:r>
            <a:r>
              <a:rPr sz="1200" dirty="0">
                <a:latin typeface="Times New Roman"/>
                <a:cs typeface="Times New Roman"/>
              </a:rPr>
              <a:t>che continua </a:t>
            </a:r>
            <a:r>
              <a:rPr sz="1200" spc="-5" dirty="0">
                <a:latin typeface="Times New Roman"/>
                <a:cs typeface="Times New Roman"/>
              </a:rPr>
              <a:t>ad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esistere.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43180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(37.3) 2:3.5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ogni contestazione che avviene </a:t>
            </a:r>
            <a:r>
              <a:rPr sz="1200" dirty="0">
                <a:latin typeface="Times New Roman"/>
                <a:cs typeface="Times New Roman"/>
              </a:rPr>
              <a:t>nell’Universo tra </a:t>
            </a:r>
            <a:r>
              <a:rPr sz="1200" spc="-5" dirty="0">
                <a:latin typeface="Times New Roman"/>
                <a:cs typeface="Times New Roman"/>
              </a:rPr>
              <a:t>livelli effettivi della realtà, </a:t>
            </a:r>
            <a:r>
              <a:rPr sz="1200" dirty="0">
                <a:latin typeface="Times New Roman"/>
                <a:cs typeface="Times New Roman"/>
              </a:rPr>
              <a:t>la personalità di livello </a:t>
            </a:r>
            <a:r>
              <a:rPr sz="1200" spc="-5" dirty="0">
                <a:latin typeface="Times New Roman"/>
                <a:cs typeface="Times New Roman"/>
              </a:rPr>
              <a:t>superiore finisce per  trionfare </a:t>
            </a:r>
            <a:r>
              <a:rPr sz="1200" dirty="0">
                <a:latin typeface="Times New Roman"/>
                <a:cs typeface="Times New Roman"/>
              </a:rPr>
              <a:t>sulla </a:t>
            </a:r>
            <a:r>
              <a:rPr sz="1200" spc="-5" dirty="0">
                <a:latin typeface="Times New Roman"/>
                <a:cs typeface="Times New Roman"/>
              </a:rPr>
              <a:t>personalità </a:t>
            </a:r>
            <a:r>
              <a:rPr sz="1200" dirty="0">
                <a:latin typeface="Times New Roman"/>
                <a:cs typeface="Times New Roman"/>
              </a:rPr>
              <a:t>di livello </a:t>
            </a:r>
            <a:r>
              <a:rPr sz="1200" spc="-5" dirty="0">
                <a:latin typeface="Times New Roman"/>
                <a:cs typeface="Times New Roman"/>
              </a:rPr>
              <a:t>inferiore. Questo </a:t>
            </a:r>
            <a:r>
              <a:rPr sz="1200" dirty="0">
                <a:latin typeface="Times New Roman"/>
                <a:cs typeface="Times New Roman"/>
              </a:rPr>
              <a:t>risultato inevitabile </a:t>
            </a:r>
            <a:r>
              <a:rPr sz="1200" spc="-5" dirty="0">
                <a:latin typeface="Times New Roman"/>
                <a:cs typeface="Times New Roman"/>
              </a:rPr>
              <a:t>delle controversie </a:t>
            </a:r>
            <a:r>
              <a:rPr sz="1200" dirty="0">
                <a:latin typeface="Times New Roman"/>
                <a:cs typeface="Times New Roman"/>
              </a:rPr>
              <a:t>universali è </a:t>
            </a:r>
            <a:r>
              <a:rPr sz="1200" spc="-5" dirty="0">
                <a:latin typeface="Times New Roman"/>
                <a:cs typeface="Times New Roman"/>
              </a:rPr>
              <a:t>inerente al </a:t>
            </a:r>
            <a:r>
              <a:rPr sz="1200" dirty="0">
                <a:latin typeface="Times New Roman"/>
                <a:cs typeface="Times New Roman"/>
              </a:rPr>
              <a:t>fatto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spc="5" dirty="0">
                <a:latin typeface="Times New Roman"/>
                <a:cs typeface="Times New Roman"/>
              </a:rPr>
              <a:t>la  </a:t>
            </a:r>
            <a:r>
              <a:rPr sz="1200" dirty="0">
                <a:latin typeface="Times New Roman"/>
                <a:cs typeface="Times New Roman"/>
              </a:rPr>
              <a:t>divinità di qualità </a:t>
            </a:r>
            <a:r>
              <a:rPr sz="1200" spc="-5" dirty="0">
                <a:latin typeface="Times New Roman"/>
                <a:cs typeface="Times New Roman"/>
              </a:rPr>
              <a:t>uguaglia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grado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realtà </a:t>
            </a:r>
            <a:r>
              <a:rPr sz="1200" dirty="0">
                <a:latin typeface="Times New Roman"/>
                <a:cs typeface="Times New Roman"/>
              </a:rPr>
              <a:t>o di attualità di </a:t>
            </a:r>
            <a:r>
              <a:rPr sz="1200" spc="-5" dirty="0">
                <a:latin typeface="Times New Roman"/>
                <a:cs typeface="Times New Roman"/>
              </a:rPr>
              <a:t>ogni creatura </a:t>
            </a:r>
            <a:r>
              <a:rPr sz="1200" dirty="0">
                <a:latin typeface="Times New Roman"/>
                <a:cs typeface="Times New Roman"/>
              </a:rPr>
              <a:t>dotata di volontà.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male non </a:t>
            </a:r>
            <a:r>
              <a:rPr sz="1200" spc="-5" dirty="0">
                <a:latin typeface="Times New Roman"/>
                <a:cs typeface="Times New Roman"/>
              </a:rPr>
              <a:t>attenuato,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l’errore</a:t>
            </a:r>
            <a:endParaRPr sz="1200">
              <a:latin typeface="Times New Roman"/>
              <a:cs typeface="Times New Roman"/>
            </a:endParaRPr>
          </a:p>
          <a:p>
            <a:pPr marL="63500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completo,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peccato deliberato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l’iniquità assoluta sono intrinsecamente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automaticamente suicidi. </a:t>
            </a:r>
            <a:r>
              <a:rPr sz="1200" dirty="0">
                <a:latin typeface="Times New Roman"/>
                <a:cs typeface="Times New Roman"/>
              </a:rPr>
              <a:t>Tali </a:t>
            </a:r>
            <a:r>
              <a:rPr sz="1200" spc="-5" dirty="0">
                <a:latin typeface="Times New Roman"/>
                <a:cs typeface="Times New Roman"/>
              </a:rPr>
              <a:t>comportamenti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d’irrealtà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66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61020" cy="4132579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170815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cosmica </a:t>
            </a:r>
            <a:r>
              <a:rPr sz="1200" dirty="0">
                <a:latin typeface="Times New Roman"/>
                <a:cs typeface="Times New Roman"/>
              </a:rPr>
              <a:t>possono </a:t>
            </a:r>
            <a:r>
              <a:rPr sz="1200" spc="-5" dirty="0">
                <a:latin typeface="Times New Roman"/>
                <a:cs typeface="Times New Roman"/>
              </a:rPr>
              <a:t>sopravvivere </a:t>
            </a:r>
            <a:r>
              <a:rPr sz="1200" dirty="0">
                <a:latin typeface="Times New Roman"/>
                <a:cs typeface="Times New Roman"/>
              </a:rPr>
              <a:t>nell’Universo soltanto in virtù di una </a:t>
            </a:r>
            <a:r>
              <a:rPr sz="1200" spc="-5" dirty="0">
                <a:latin typeface="Times New Roman"/>
                <a:cs typeface="Times New Roman"/>
              </a:rPr>
              <a:t>misericordiosa </a:t>
            </a:r>
            <a:r>
              <a:rPr sz="1200" dirty="0">
                <a:latin typeface="Times New Roman"/>
                <a:cs typeface="Times New Roman"/>
              </a:rPr>
              <a:t>tolleranza transitoria, in </a:t>
            </a:r>
            <a:r>
              <a:rPr sz="1200" spc="-5" dirty="0">
                <a:latin typeface="Times New Roman"/>
                <a:cs typeface="Times New Roman"/>
              </a:rPr>
              <a:t>attesa </a:t>
            </a:r>
            <a:r>
              <a:rPr sz="1200" dirty="0">
                <a:latin typeface="Times New Roman"/>
                <a:cs typeface="Times New Roman"/>
              </a:rPr>
              <a:t>dell’azione </a:t>
            </a:r>
            <a:r>
              <a:rPr sz="1200" spc="-5" dirty="0">
                <a:latin typeface="Times New Roman"/>
                <a:cs typeface="Times New Roman"/>
              </a:rPr>
              <a:t>dei  meccanismi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valutazione della giustizia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ricerca dell’imparzialità </a:t>
            </a:r>
            <a:r>
              <a:rPr sz="1200" dirty="0">
                <a:latin typeface="Times New Roman"/>
                <a:cs typeface="Times New Roman"/>
              </a:rPr>
              <a:t>da parte </a:t>
            </a:r>
            <a:r>
              <a:rPr sz="1200" spc="-5" dirty="0">
                <a:latin typeface="Times New Roman"/>
                <a:cs typeface="Times New Roman"/>
              </a:rPr>
              <a:t>dei tribunali universali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giudicano con  rettitudine.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ts val="141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(37.4) 2:3.6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regola dei Figli Creatori </a:t>
            </a:r>
            <a:r>
              <a:rPr sz="1200" dirty="0">
                <a:latin typeface="Times New Roman"/>
                <a:cs typeface="Times New Roman"/>
              </a:rPr>
              <a:t>negli Universi </a:t>
            </a:r>
            <a:r>
              <a:rPr sz="1200" spc="-5" dirty="0">
                <a:latin typeface="Times New Roman"/>
                <a:cs typeface="Times New Roman"/>
              </a:rPr>
              <a:t>locali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quella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creare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spiritualizzare. Questi Figli si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consacrano</a:t>
            </a:r>
            <a:endParaRPr sz="1200">
              <a:latin typeface="Times New Roman"/>
              <a:cs typeface="Times New Roman"/>
            </a:endParaRPr>
          </a:p>
          <a:p>
            <a:pPr marL="76200" marR="187960">
              <a:lnSpc>
                <a:spcPct val="95900"/>
              </a:lnSpc>
              <a:spcBef>
                <a:spcPts val="30"/>
              </a:spcBef>
            </a:pPr>
            <a:r>
              <a:rPr sz="1200" spc="-5" dirty="0">
                <a:latin typeface="Times New Roman"/>
                <a:cs typeface="Times New Roman"/>
              </a:rPr>
              <a:t>all’esecuzione effettiva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piano paradisiaco d’ascensione progressiva dei mortali, alla riabilitazione dei ribelli </a:t>
            </a:r>
            <a:r>
              <a:rPr sz="1200" dirty="0">
                <a:latin typeface="Times New Roman"/>
                <a:cs typeface="Times New Roman"/>
              </a:rPr>
              <a:t>e di coloro che  </a:t>
            </a:r>
            <a:r>
              <a:rPr sz="1200" spc="-5" dirty="0">
                <a:latin typeface="Times New Roman"/>
                <a:cs typeface="Times New Roman"/>
              </a:rPr>
              <a:t>hanno </a:t>
            </a:r>
            <a:r>
              <a:rPr sz="1200" dirty="0">
                <a:latin typeface="Times New Roman"/>
                <a:cs typeface="Times New Roman"/>
              </a:rPr>
              <a:t>idee </a:t>
            </a:r>
            <a:r>
              <a:rPr sz="1200" spc="-5" dirty="0">
                <a:latin typeface="Times New Roman"/>
                <a:cs typeface="Times New Roman"/>
              </a:rPr>
              <a:t>errate; </a:t>
            </a:r>
            <a:r>
              <a:rPr sz="1200" dirty="0">
                <a:latin typeface="Times New Roman"/>
                <a:cs typeface="Times New Roman"/>
              </a:rPr>
              <a:t>ma quando tutti </a:t>
            </a:r>
            <a:r>
              <a:rPr sz="1200" spc="-5" dirty="0">
                <a:latin typeface="Times New Roman"/>
                <a:cs typeface="Times New Roman"/>
              </a:rPr>
              <a:t>questi amorevoli </a:t>
            </a:r>
            <a:r>
              <a:rPr sz="1200" dirty="0">
                <a:latin typeface="Times New Roman"/>
                <a:cs typeface="Times New Roman"/>
              </a:rPr>
              <a:t>tentativi sono stati </a:t>
            </a:r>
            <a:r>
              <a:rPr sz="1200" spc="-5" dirty="0">
                <a:latin typeface="Times New Roman"/>
                <a:cs typeface="Times New Roman"/>
              </a:rPr>
              <a:t>infine respinti </a:t>
            </a:r>
            <a:r>
              <a:rPr sz="1200" dirty="0">
                <a:latin typeface="Times New Roman"/>
                <a:cs typeface="Times New Roman"/>
              </a:rPr>
              <a:t>per sempre, il </a:t>
            </a:r>
            <a:r>
              <a:rPr sz="1200" spc="-5" dirty="0">
                <a:latin typeface="Times New Roman"/>
                <a:cs typeface="Times New Roman"/>
              </a:rPr>
              <a:t>decreto finale </a:t>
            </a:r>
            <a:r>
              <a:rPr sz="1200" dirty="0">
                <a:latin typeface="Times New Roman"/>
                <a:cs typeface="Times New Roman"/>
              </a:rPr>
              <a:t>di dissoluzione  viene </a:t>
            </a:r>
            <a:r>
              <a:rPr sz="1200" spc="-5" dirty="0">
                <a:latin typeface="Times New Roman"/>
                <a:cs typeface="Times New Roman"/>
              </a:rPr>
              <a:t>eseguito dalle forze che agiscono </a:t>
            </a:r>
            <a:r>
              <a:rPr sz="1200" dirty="0">
                <a:latin typeface="Times New Roman"/>
                <a:cs typeface="Times New Roman"/>
              </a:rPr>
              <a:t>sotto la </a:t>
            </a:r>
            <a:r>
              <a:rPr sz="1200" spc="-5" dirty="0">
                <a:latin typeface="Times New Roman"/>
                <a:cs typeface="Times New Roman"/>
              </a:rPr>
              <a:t>giurisdizione degli </a:t>
            </a:r>
            <a:r>
              <a:rPr sz="1200" dirty="0">
                <a:latin typeface="Times New Roman"/>
                <a:cs typeface="Times New Roman"/>
              </a:rPr>
              <a:t>Antichi </a:t>
            </a:r>
            <a:r>
              <a:rPr sz="1200" spc="-5" dirty="0">
                <a:latin typeface="Times New Roman"/>
                <a:cs typeface="Times New Roman"/>
              </a:rPr>
              <a:t>dei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Giorni.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4. La misericordia</a:t>
            </a:r>
            <a:r>
              <a:rPr sz="1600" b="1" spc="10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divina</a:t>
            </a:r>
            <a:endParaRPr sz="1600">
              <a:latin typeface="Times New Roman"/>
              <a:cs typeface="Times New Roman"/>
            </a:endParaRPr>
          </a:p>
          <a:p>
            <a:pPr marL="76200" marR="55880">
              <a:lnSpc>
                <a:spcPct val="95900"/>
              </a:lnSpc>
              <a:spcBef>
                <a:spcPts val="137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(38.1) 2:4.1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misericordia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semplicemente </a:t>
            </a:r>
            <a:r>
              <a:rPr sz="1200" dirty="0">
                <a:latin typeface="Times New Roman"/>
                <a:cs typeface="Times New Roman"/>
              </a:rPr>
              <a:t>la giustizia </a:t>
            </a:r>
            <a:r>
              <a:rPr sz="1200" spc="-5" dirty="0">
                <a:latin typeface="Times New Roman"/>
                <a:cs typeface="Times New Roman"/>
              </a:rPr>
              <a:t>temperata </a:t>
            </a:r>
            <a:r>
              <a:rPr sz="1200" dirty="0">
                <a:latin typeface="Times New Roman"/>
                <a:cs typeface="Times New Roman"/>
              </a:rPr>
              <a:t>da quella saggezza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deriva </a:t>
            </a:r>
            <a:r>
              <a:rPr sz="1200" spc="-5" dirty="0">
                <a:latin typeface="Times New Roman"/>
                <a:cs typeface="Times New Roman"/>
              </a:rPr>
              <a:t>dalla conoscenza perfetta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dal </a:t>
            </a:r>
            <a:r>
              <a:rPr sz="1200" dirty="0">
                <a:latin typeface="Times New Roman"/>
                <a:cs typeface="Times New Roman"/>
              </a:rPr>
              <a:t>pieno  </a:t>
            </a:r>
            <a:r>
              <a:rPr sz="1200" spc="-5" dirty="0">
                <a:latin typeface="Times New Roman"/>
                <a:cs typeface="Times New Roman"/>
              </a:rPr>
              <a:t>riconoscimento </a:t>
            </a:r>
            <a:r>
              <a:rPr sz="1200" dirty="0">
                <a:latin typeface="Times New Roman"/>
                <a:cs typeface="Times New Roman"/>
              </a:rPr>
              <a:t>delle debolezze </a:t>
            </a:r>
            <a:r>
              <a:rPr sz="1200" spc="-5" dirty="0">
                <a:latin typeface="Times New Roman"/>
                <a:cs typeface="Times New Roman"/>
              </a:rPr>
              <a:t>naturali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delle difficoltà ambientali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creature finite. </a:t>
            </a:r>
            <a:r>
              <a:rPr sz="1200" spc="-10" dirty="0">
                <a:latin typeface="Times New Roman"/>
                <a:cs typeface="Times New Roman"/>
              </a:rPr>
              <a:t>“Il </a:t>
            </a:r>
            <a:r>
              <a:rPr sz="1200" dirty="0">
                <a:latin typeface="Times New Roman"/>
                <a:cs typeface="Times New Roman"/>
              </a:rPr>
              <a:t>nostro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è pieno di compassione,  </a:t>
            </a:r>
            <a:r>
              <a:rPr sz="1200" spc="-5" dirty="0">
                <a:latin typeface="Times New Roman"/>
                <a:cs typeface="Times New Roman"/>
              </a:rPr>
              <a:t>indulgente, lento alla collera </a:t>
            </a:r>
            <a:r>
              <a:rPr sz="1200" dirty="0">
                <a:latin typeface="Times New Roman"/>
                <a:cs typeface="Times New Roman"/>
              </a:rPr>
              <a:t>e prodigo di misericordia.” </a:t>
            </a:r>
            <a:r>
              <a:rPr sz="1200" spc="-5" dirty="0">
                <a:latin typeface="Times New Roman"/>
                <a:cs typeface="Times New Roman"/>
              </a:rPr>
              <a:t>Perciò “chiunque </a:t>
            </a:r>
            <a:r>
              <a:rPr sz="1200" dirty="0">
                <a:latin typeface="Times New Roman"/>
                <a:cs typeface="Times New Roman"/>
              </a:rPr>
              <a:t>farà appello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Signore </a:t>
            </a:r>
            <a:r>
              <a:rPr sz="1200" spc="-5" dirty="0">
                <a:latin typeface="Times New Roman"/>
                <a:cs typeface="Times New Roman"/>
              </a:rPr>
              <a:t>sarà salvato”, “perché egli  perdonerà abbondantemente”. “La misericordia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Signore </a:t>
            </a:r>
            <a:r>
              <a:rPr sz="1200" dirty="0">
                <a:latin typeface="Times New Roman"/>
                <a:cs typeface="Times New Roman"/>
              </a:rPr>
              <a:t>va di eternità in </a:t>
            </a:r>
            <a:r>
              <a:rPr sz="1200" spc="-5" dirty="0">
                <a:latin typeface="Times New Roman"/>
                <a:cs typeface="Times New Roman"/>
              </a:rPr>
              <a:t>eternità”; sì, “la </a:t>
            </a:r>
            <a:r>
              <a:rPr sz="1200" dirty="0">
                <a:latin typeface="Times New Roman"/>
                <a:cs typeface="Times New Roman"/>
              </a:rPr>
              <a:t>sua </a:t>
            </a:r>
            <a:r>
              <a:rPr sz="1200" spc="-5" dirty="0">
                <a:latin typeface="Times New Roman"/>
                <a:cs typeface="Times New Roman"/>
              </a:rPr>
              <a:t>misericordia </a:t>
            </a:r>
            <a:r>
              <a:rPr sz="1200" dirty="0">
                <a:latin typeface="Times New Roman"/>
                <a:cs typeface="Times New Roman"/>
              </a:rPr>
              <a:t>persiste per sempre”.  </a:t>
            </a:r>
            <a:r>
              <a:rPr sz="1200" spc="-5" dirty="0">
                <a:latin typeface="Times New Roman"/>
                <a:cs typeface="Times New Roman"/>
              </a:rPr>
              <a:t>“Io sono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Signore che </a:t>
            </a:r>
            <a:r>
              <a:rPr sz="1200" dirty="0">
                <a:latin typeface="Times New Roman"/>
                <a:cs typeface="Times New Roman"/>
              </a:rPr>
              <a:t>mette in </a:t>
            </a:r>
            <a:r>
              <a:rPr sz="1200" spc="-5" dirty="0">
                <a:latin typeface="Times New Roman"/>
                <a:cs typeface="Times New Roman"/>
              </a:rPr>
              <a:t>atto </a:t>
            </a:r>
            <a:r>
              <a:rPr sz="1200" dirty="0">
                <a:latin typeface="Times New Roman"/>
                <a:cs typeface="Times New Roman"/>
              </a:rPr>
              <a:t>la benevolenza </a:t>
            </a:r>
            <a:r>
              <a:rPr sz="1200" spc="-5" dirty="0">
                <a:latin typeface="Times New Roman"/>
                <a:cs typeface="Times New Roman"/>
              </a:rPr>
              <a:t>affettuosa,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giudizio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giustizia </a:t>
            </a:r>
            <a:r>
              <a:rPr sz="1200" dirty="0">
                <a:latin typeface="Times New Roman"/>
                <a:cs typeface="Times New Roman"/>
              </a:rPr>
              <a:t>sulla </a:t>
            </a:r>
            <a:r>
              <a:rPr sz="1200" spc="-5" dirty="0">
                <a:latin typeface="Times New Roman"/>
                <a:cs typeface="Times New Roman"/>
              </a:rPr>
              <a:t>terra, perché </a:t>
            </a:r>
            <a:r>
              <a:rPr sz="1200" dirty="0">
                <a:latin typeface="Times New Roman"/>
                <a:cs typeface="Times New Roman"/>
              </a:rPr>
              <a:t>in queste </a:t>
            </a:r>
            <a:r>
              <a:rPr sz="1200" spc="-5" dirty="0">
                <a:latin typeface="Times New Roman"/>
                <a:cs typeface="Times New Roman"/>
              </a:rPr>
              <a:t>cose </a:t>
            </a:r>
            <a:r>
              <a:rPr sz="1200" dirty="0">
                <a:latin typeface="Times New Roman"/>
                <a:cs typeface="Times New Roman"/>
              </a:rPr>
              <a:t>mi  </a:t>
            </a:r>
            <a:r>
              <a:rPr sz="1200" spc="-5" dirty="0">
                <a:latin typeface="Times New Roman"/>
                <a:cs typeface="Times New Roman"/>
              </a:rPr>
              <a:t>compiaccio.” “Io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affliggo </a:t>
            </a:r>
            <a:r>
              <a:rPr sz="1200" dirty="0">
                <a:latin typeface="Times New Roman"/>
                <a:cs typeface="Times New Roman"/>
              </a:rPr>
              <a:t>né </a:t>
            </a:r>
            <a:r>
              <a:rPr sz="1200" spc="-5" dirty="0">
                <a:latin typeface="Times New Roman"/>
                <a:cs typeface="Times New Roman"/>
              </a:rPr>
              <a:t>addoloro volentieri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figli degli </a:t>
            </a:r>
            <a:r>
              <a:rPr sz="1200" dirty="0">
                <a:latin typeface="Times New Roman"/>
                <a:cs typeface="Times New Roman"/>
              </a:rPr>
              <a:t>uomini”, </a:t>
            </a:r>
            <a:r>
              <a:rPr sz="1200" spc="-5" dirty="0">
                <a:latin typeface="Times New Roman"/>
                <a:cs typeface="Times New Roman"/>
              </a:rPr>
              <a:t>perché </a:t>
            </a:r>
            <a:r>
              <a:rPr sz="1200" dirty="0">
                <a:latin typeface="Times New Roman"/>
                <a:cs typeface="Times New Roman"/>
              </a:rPr>
              <a:t>io </a:t>
            </a:r>
            <a:r>
              <a:rPr sz="1200" spc="-5" dirty="0">
                <a:latin typeface="Times New Roman"/>
                <a:cs typeface="Times New Roman"/>
              </a:rPr>
              <a:t>sono “il Padre delle misericordie </a:t>
            </a:r>
            <a:r>
              <a:rPr sz="1200" dirty="0">
                <a:latin typeface="Times New Roman"/>
                <a:cs typeface="Times New Roman"/>
              </a:rPr>
              <a:t>e il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ogni consolazione”.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4445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(38.2) 2:4.2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intrinsecamente benevolo, </a:t>
            </a:r>
            <a:r>
              <a:rPr sz="1200" dirty="0">
                <a:latin typeface="Times New Roman"/>
                <a:cs typeface="Times New Roman"/>
              </a:rPr>
              <a:t>compassionevole </a:t>
            </a:r>
            <a:r>
              <a:rPr sz="1200" spc="-5" dirty="0">
                <a:latin typeface="Times New Roman"/>
                <a:cs typeface="Times New Roman"/>
              </a:rPr>
              <a:t>per natura </a:t>
            </a:r>
            <a:r>
              <a:rPr sz="1200" dirty="0">
                <a:latin typeface="Times New Roman"/>
                <a:cs typeface="Times New Roman"/>
              </a:rPr>
              <a:t>e perpetuamente misericordioso. Non è mai </a:t>
            </a:r>
            <a:r>
              <a:rPr sz="1200" spc="-5" dirty="0">
                <a:latin typeface="Times New Roman"/>
                <a:cs typeface="Times New Roman"/>
              </a:rPr>
              <a:t>necessaria alcuna  </a:t>
            </a:r>
            <a:r>
              <a:rPr sz="1200" dirty="0">
                <a:latin typeface="Times New Roman"/>
                <a:cs typeface="Times New Roman"/>
              </a:rPr>
              <a:t>influenza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indurre il </a:t>
            </a:r>
            <a:r>
              <a:rPr sz="1200" spc="-5" dirty="0">
                <a:latin typeface="Times New Roman"/>
                <a:cs typeface="Times New Roman"/>
              </a:rPr>
              <a:t>Padre </a:t>
            </a:r>
            <a:r>
              <a:rPr sz="1200" dirty="0">
                <a:latin typeface="Times New Roman"/>
                <a:cs typeface="Times New Roman"/>
              </a:rPr>
              <a:t>a mostrare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affettuosa benevolenza.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bisogno </a:t>
            </a:r>
            <a:r>
              <a:rPr sz="1200" spc="-5" dirty="0">
                <a:latin typeface="Times New Roman"/>
                <a:cs typeface="Times New Roman"/>
              </a:rPr>
              <a:t>delle creature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completamente </a:t>
            </a:r>
            <a:r>
              <a:rPr sz="1200" dirty="0">
                <a:latin typeface="Times New Roman"/>
                <a:cs typeface="Times New Roman"/>
              </a:rPr>
              <a:t>sufficiente </a:t>
            </a:r>
            <a:r>
              <a:rPr sz="1200" spc="-5" dirty="0">
                <a:latin typeface="Times New Roman"/>
                <a:cs typeface="Times New Roman"/>
              </a:rPr>
              <a:t>ad  assicurare </a:t>
            </a:r>
            <a:r>
              <a:rPr sz="1200" dirty="0">
                <a:latin typeface="Times New Roman"/>
                <a:cs typeface="Times New Roman"/>
              </a:rPr>
              <a:t>il pieno flusso </a:t>
            </a:r>
            <a:r>
              <a:rPr sz="1200" spc="-5" dirty="0">
                <a:latin typeface="Times New Roman"/>
                <a:cs typeface="Times New Roman"/>
              </a:rPr>
              <a:t>dell’amorevole </a:t>
            </a:r>
            <a:r>
              <a:rPr sz="1200" dirty="0">
                <a:latin typeface="Times New Roman"/>
                <a:cs typeface="Times New Roman"/>
              </a:rPr>
              <a:t>misericordia </a:t>
            </a:r>
            <a:r>
              <a:rPr sz="1200" spc="-5" dirty="0">
                <a:latin typeface="Times New Roman"/>
                <a:cs typeface="Times New Roman"/>
              </a:rPr>
              <a:t>del Padre </a:t>
            </a:r>
            <a:r>
              <a:rPr sz="1200" dirty="0">
                <a:latin typeface="Times New Roman"/>
                <a:cs typeface="Times New Roman"/>
              </a:rPr>
              <a:t>e della </a:t>
            </a:r>
            <a:r>
              <a:rPr sz="1200" spc="-5" dirty="0">
                <a:latin typeface="Times New Roman"/>
                <a:cs typeface="Times New Roman"/>
              </a:rPr>
              <a:t>sua grazia salvifica. </a:t>
            </a:r>
            <a:r>
              <a:rPr sz="1200" dirty="0">
                <a:latin typeface="Times New Roman"/>
                <a:cs typeface="Times New Roman"/>
              </a:rPr>
              <a:t>Poiché </a:t>
            </a:r>
            <a:r>
              <a:rPr sz="1200" spc="-5" dirty="0">
                <a:latin typeface="Times New Roman"/>
                <a:cs typeface="Times New Roman"/>
              </a:rPr>
              <a:t>Dio sa </a:t>
            </a:r>
            <a:r>
              <a:rPr sz="1200" dirty="0">
                <a:latin typeface="Times New Roman"/>
                <a:cs typeface="Times New Roman"/>
              </a:rPr>
              <a:t>tutto dei </a:t>
            </a:r>
            <a:r>
              <a:rPr sz="1200" spc="-5" dirty="0">
                <a:latin typeface="Times New Roman"/>
                <a:cs typeface="Times New Roman"/>
              </a:rPr>
              <a:t>suoi figli, </a:t>
            </a:r>
            <a:r>
              <a:rPr sz="1200" dirty="0">
                <a:latin typeface="Times New Roman"/>
                <a:cs typeface="Times New Roman"/>
              </a:rPr>
              <a:t>è  </a:t>
            </a:r>
            <a:r>
              <a:rPr sz="1200" spc="-5" dirty="0">
                <a:latin typeface="Times New Roman"/>
                <a:cs typeface="Times New Roman"/>
              </a:rPr>
              <a:t>facile </a:t>
            </a:r>
            <a:r>
              <a:rPr sz="1200" dirty="0">
                <a:latin typeface="Times New Roman"/>
                <a:cs typeface="Times New Roman"/>
              </a:rPr>
              <a:t>per lui </a:t>
            </a:r>
            <a:r>
              <a:rPr sz="1200" spc="-5" dirty="0">
                <a:latin typeface="Times New Roman"/>
                <a:cs typeface="Times New Roman"/>
              </a:rPr>
              <a:t>perdonare. Più </a:t>
            </a:r>
            <a:r>
              <a:rPr sz="1200" dirty="0">
                <a:latin typeface="Times New Roman"/>
                <a:cs typeface="Times New Roman"/>
              </a:rPr>
              <a:t>un uomo </a:t>
            </a:r>
            <a:r>
              <a:rPr sz="1200" spc="-5" dirty="0">
                <a:latin typeface="Times New Roman"/>
                <a:cs typeface="Times New Roman"/>
              </a:rPr>
              <a:t>comprende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</a:t>
            </a:r>
            <a:r>
              <a:rPr sz="1200" dirty="0">
                <a:latin typeface="Times New Roman"/>
                <a:cs typeface="Times New Roman"/>
              </a:rPr>
              <a:t>prossimo, più </a:t>
            </a:r>
            <a:r>
              <a:rPr sz="1200" spc="-5" dirty="0">
                <a:latin typeface="Times New Roman"/>
                <a:cs typeface="Times New Roman"/>
              </a:rPr>
              <a:t>gli sarà facile </a:t>
            </a:r>
            <a:r>
              <a:rPr sz="1200" dirty="0">
                <a:latin typeface="Times New Roman"/>
                <a:cs typeface="Times New Roman"/>
              </a:rPr>
              <a:t>perdonarlo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anche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amarlo.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67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57845" cy="319341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63500" marR="83185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(38.3) 2:4.3 </a:t>
            </a:r>
            <a:r>
              <a:rPr sz="1200" dirty="0">
                <a:latin typeface="Times New Roman"/>
                <a:cs typeface="Times New Roman"/>
              </a:rPr>
              <a:t>Solo il </a:t>
            </a:r>
            <a:r>
              <a:rPr sz="1200" spc="-5" dirty="0">
                <a:latin typeface="Times New Roman"/>
                <a:cs typeface="Times New Roman"/>
              </a:rPr>
              <a:t>discernimento </a:t>
            </a:r>
            <a:r>
              <a:rPr sz="1200" dirty="0">
                <a:latin typeface="Times New Roman"/>
                <a:cs typeface="Times New Roman"/>
              </a:rPr>
              <a:t>di una saggezza infinita </a:t>
            </a:r>
            <a:r>
              <a:rPr sz="1200" spc="-5" dirty="0">
                <a:latin typeface="Times New Roman"/>
                <a:cs typeface="Times New Roman"/>
              </a:rPr>
              <a:t>permette ad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Dio retto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somministrare </a:t>
            </a:r>
            <a:r>
              <a:rPr sz="1200" dirty="0">
                <a:latin typeface="Times New Roman"/>
                <a:cs typeface="Times New Roman"/>
              </a:rPr>
              <a:t>giustizia e </a:t>
            </a:r>
            <a:r>
              <a:rPr sz="1200" spc="-5" dirty="0">
                <a:latin typeface="Times New Roman"/>
                <a:cs typeface="Times New Roman"/>
              </a:rPr>
              <a:t>misericordia nello  stesso tempo </a:t>
            </a:r>
            <a:r>
              <a:rPr sz="1200" dirty="0">
                <a:latin typeface="Times New Roman"/>
                <a:cs typeface="Times New Roman"/>
              </a:rPr>
              <a:t>ed in </a:t>
            </a:r>
            <a:r>
              <a:rPr sz="1200" spc="-5" dirty="0">
                <a:latin typeface="Times New Roman"/>
                <a:cs typeface="Times New Roman"/>
              </a:rPr>
              <a:t>ogni </a:t>
            </a:r>
            <a:r>
              <a:rPr sz="1200" dirty="0">
                <a:latin typeface="Times New Roman"/>
                <a:cs typeface="Times New Roman"/>
              </a:rPr>
              <a:t>data </a:t>
            </a:r>
            <a:r>
              <a:rPr sz="1200" spc="-5" dirty="0">
                <a:latin typeface="Times New Roman"/>
                <a:cs typeface="Times New Roman"/>
              </a:rPr>
              <a:t>situazione dell’Universo.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Padre celeste non è mai </a:t>
            </a:r>
            <a:r>
              <a:rPr sz="1200" spc="-5" dirty="0">
                <a:latin typeface="Times New Roman"/>
                <a:cs typeface="Times New Roman"/>
              </a:rPr>
              <a:t>turbato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comportamenti contrastanti verso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suoi  figli dell’Universo; Dio </a:t>
            </a:r>
            <a:r>
              <a:rPr sz="1200" dirty="0">
                <a:latin typeface="Times New Roman"/>
                <a:cs typeface="Times New Roman"/>
              </a:rPr>
              <a:t>non è </a:t>
            </a:r>
            <a:r>
              <a:rPr sz="1200" spc="-5" dirty="0">
                <a:latin typeface="Times New Roman"/>
                <a:cs typeface="Times New Roman"/>
              </a:rPr>
              <a:t>mai </a:t>
            </a:r>
            <a:r>
              <a:rPr sz="1200" dirty="0">
                <a:latin typeface="Times New Roman"/>
                <a:cs typeface="Times New Roman"/>
              </a:rPr>
              <a:t>vittima di </a:t>
            </a:r>
            <a:r>
              <a:rPr sz="1200" spc="-5" dirty="0">
                <a:latin typeface="Times New Roman"/>
                <a:cs typeface="Times New Roman"/>
              </a:rPr>
              <a:t>atteggiamenti contraddittori. L’onniscienza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dirige infallibilmente </a:t>
            </a:r>
            <a:r>
              <a:rPr sz="1200" dirty="0">
                <a:latin typeface="Times New Roman"/>
                <a:cs typeface="Times New Roman"/>
              </a:rPr>
              <a:t>il suo </a:t>
            </a:r>
            <a:r>
              <a:rPr sz="1200" spc="-5" dirty="0">
                <a:latin typeface="Times New Roman"/>
                <a:cs typeface="Times New Roman"/>
              </a:rPr>
              <a:t>libero  arbitrio nella scelta </a:t>
            </a:r>
            <a:r>
              <a:rPr sz="1200" dirty="0">
                <a:latin typeface="Times New Roman"/>
                <a:cs typeface="Times New Roman"/>
              </a:rPr>
              <a:t>di quella </a:t>
            </a:r>
            <a:r>
              <a:rPr sz="1200" spc="-5" dirty="0">
                <a:latin typeface="Times New Roman"/>
                <a:cs typeface="Times New Roman"/>
              </a:rPr>
              <a:t>condotta </a:t>
            </a:r>
            <a:r>
              <a:rPr sz="1200" dirty="0">
                <a:latin typeface="Times New Roman"/>
                <a:cs typeface="Times New Roman"/>
              </a:rPr>
              <a:t>nell’Universo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soddisfa </a:t>
            </a:r>
            <a:r>
              <a:rPr sz="1200" spc="-5" dirty="0">
                <a:latin typeface="Times New Roman"/>
                <a:cs typeface="Times New Roman"/>
              </a:rPr>
              <a:t>perfettamente, simultaneamente ed equamente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esigenze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dirty="0">
                <a:latin typeface="Times New Roman"/>
                <a:cs typeface="Times New Roman"/>
              </a:rPr>
              <a:t>tutti  i suoi </a:t>
            </a:r>
            <a:r>
              <a:rPr sz="1200" spc="-5" dirty="0">
                <a:latin typeface="Times New Roman"/>
                <a:cs typeface="Times New Roman"/>
              </a:rPr>
              <a:t>attributi divini </a:t>
            </a:r>
            <a:r>
              <a:rPr sz="1200" dirty="0">
                <a:latin typeface="Times New Roman"/>
                <a:cs typeface="Times New Roman"/>
              </a:rPr>
              <a:t>e le </a:t>
            </a:r>
            <a:r>
              <a:rPr sz="1200" spc="-5" dirty="0">
                <a:latin typeface="Times New Roman"/>
                <a:cs typeface="Times New Roman"/>
              </a:rPr>
              <a:t>qualità infinite della sua natura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eterna.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139065" algn="just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(38.4) 2:4.4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misericordia </a:t>
            </a:r>
            <a:r>
              <a:rPr sz="1200" dirty="0">
                <a:latin typeface="Times New Roman"/>
                <a:cs typeface="Times New Roman"/>
              </a:rPr>
              <a:t>è il </a:t>
            </a:r>
            <a:r>
              <a:rPr sz="1200" spc="-5" dirty="0">
                <a:latin typeface="Times New Roman"/>
                <a:cs typeface="Times New Roman"/>
              </a:rPr>
              <a:t>prodotto naturale ed </a:t>
            </a:r>
            <a:r>
              <a:rPr sz="1200" dirty="0">
                <a:latin typeface="Times New Roman"/>
                <a:cs typeface="Times New Roman"/>
              </a:rPr>
              <a:t>inevitabile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bontà e </a:t>
            </a:r>
            <a:r>
              <a:rPr sz="1200" spc="-5" dirty="0">
                <a:latin typeface="Times New Roman"/>
                <a:cs typeface="Times New Roman"/>
              </a:rPr>
              <a:t>dell’amore.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natura </a:t>
            </a:r>
            <a:r>
              <a:rPr sz="1200" dirty="0">
                <a:latin typeface="Times New Roman"/>
                <a:cs typeface="Times New Roman"/>
              </a:rPr>
              <a:t>buona di un </a:t>
            </a:r>
            <a:r>
              <a:rPr sz="1200" spc="-5" dirty="0">
                <a:latin typeface="Times New Roman"/>
                <a:cs typeface="Times New Roman"/>
              </a:rPr>
              <a:t>Padre amorevole </a:t>
            </a:r>
            <a:r>
              <a:rPr sz="1200" dirty="0">
                <a:latin typeface="Times New Roman"/>
                <a:cs typeface="Times New Roman"/>
              </a:rPr>
              <a:t>non  </a:t>
            </a:r>
            <a:r>
              <a:rPr sz="1200" spc="-5" dirty="0">
                <a:latin typeface="Times New Roman"/>
                <a:cs typeface="Times New Roman"/>
              </a:rPr>
              <a:t>potrebbe </a:t>
            </a:r>
            <a:r>
              <a:rPr sz="1200" dirty="0">
                <a:latin typeface="Times New Roman"/>
                <a:cs typeface="Times New Roman"/>
              </a:rPr>
              <a:t>rifiutare il saggio </a:t>
            </a:r>
            <a:r>
              <a:rPr sz="1200" spc="-5" dirty="0">
                <a:latin typeface="Times New Roman"/>
                <a:cs typeface="Times New Roman"/>
              </a:rPr>
              <a:t>ministero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misericordia </a:t>
            </a:r>
            <a:r>
              <a:rPr sz="1200" dirty="0">
                <a:latin typeface="Times New Roman"/>
                <a:cs typeface="Times New Roman"/>
              </a:rPr>
              <a:t>verso </a:t>
            </a:r>
            <a:r>
              <a:rPr sz="1200" spc="-5" dirty="0">
                <a:latin typeface="Times New Roman"/>
                <a:cs typeface="Times New Roman"/>
              </a:rPr>
              <a:t>ciascun membro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ogni gruppo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suoi </a:t>
            </a:r>
            <a:r>
              <a:rPr sz="1200" dirty="0">
                <a:latin typeface="Times New Roman"/>
                <a:cs typeface="Times New Roman"/>
              </a:rPr>
              <a:t>figli </a:t>
            </a:r>
            <a:r>
              <a:rPr sz="1200" spc="-5" dirty="0">
                <a:latin typeface="Times New Roman"/>
                <a:cs typeface="Times New Roman"/>
              </a:rPr>
              <a:t>dell’Universo.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giustizia  eterna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misericordia </a:t>
            </a:r>
            <a:r>
              <a:rPr sz="1200" dirty="0">
                <a:latin typeface="Times New Roman"/>
                <a:cs typeface="Times New Roman"/>
              </a:rPr>
              <a:t>divina unite </a:t>
            </a:r>
            <a:r>
              <a:rPr sz="1200" spc="-5" dirty="0">
                <a:latin typeface="Times New Roman"/>
                <a:cs typeface="Times New Roman"/>
              </a:rPr>
              <a:t>costituiscono ciò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nell’esperienza </a:t>
            </a:r>
            <a:r>
              <a:rPr sz="1200" dirty="0">
                <a:latin typeface="Times New Roman"/>
                <a:cs typeface="Times New Roman"/>
              </a:rPr>
              <a:t>umana </a:t>
            </a:r>
            <a:r>
              <a:rPr sz="1200" spc="-5" dirty="0">
                <a:latin typeface="Times New Roman"/>
                <a:cs typeface="Times New Roman"/>
              </a:rPr>
              <a:t>sarebbe </a:t>
            </a:r>
            <a:r>
              <a:rPr sz="1200" dirty="0">
                <a:latin typeface="Times New Roman"/>
                <a:cs typeface="Times New Roman"/>
              </a:rPr>
              <a:t>chiamata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equità.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60642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(38.5) 2:4.5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misericordia </a:t>
            </a:r>
            <a:r>
              <a:rPr sz="1200" dirty="0">
                <a:latin typeface="Times New Roman"/>
                <a:cs typeface="Times New Roman"/>
              </a:rPr>
              <a:t>divina </a:t>
            </a:r>
            <a:r>
              <a:rPr sz="1200" spc="-5" dirty="0">
                <a:latin typeface="Times New Roman"/>
                <a:cs typeface="Times New Roman"/>
              </a:rPr>
              <a:t>rappresenta </a:t>
            </a:r>
            <a:r>
              <a:rPr sz="1200" dirty="0">
                <a:latin typeface="Times New Roman"/>
                <a:cs typeface="Times New Roman"/>
              </a:rPr>
              <a:t>una tecnica equa di aggiustamento tra i livelli di </a:t>
            </a:r>
            <a:r>
              <a:rPr sz="1200" spc="-5" dirty="0">
                <a:latin typeface="Times New Roman"/>
                <a:cs typeface="Times New Roman"/>
              </a:rPr>
              <a:t>perfezione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d’imperfezione  dell’Universo.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misericordia </a:t>
            </a:r>
            <a:r>
              <a:rPr sz="1200" dirty="0">
                <a:latin typeface="Times New Roman"/>
                <a:cs typeface="Times New Roman"/>
              </a:rPr>
              <a:t>è la </a:t>
            </a:r>
            <a:r>
              <a:rPr sz="1200" spc="-5" dirty="0">
                <a:latin typeface="Times New Roman"/>
                <a:cs typeface="Times New Roman"/>
              </a:rPr>
              <a:t>giustizia della Supremazia adattata alle </a:t>
            </a:r>
            <a:r>
              <a:rPr sz="1200" dirty="0">
                <a:latin typeface="Times New Roman"/>
                <a:cs typeface="Times New Roman"/>
              </a:rPr>
              <a:t>situazioni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finito in evoluzione, la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rettitudine</a:t>
            </a:r>
            <a:endParaRPr sz="1200">
              <a:latin typeface="Times New Roman"/>
              <a:cs typeface="Times New Roman"/>
            </a:endParaRPr>
          </a:p>
          <a:p>
            <a:pPr marL="63500">
              <a:lnSpc>
                <a:spcPts val="1315"/>
              </a:lnSpc>
            </a:pPr>
            <a:r>
              <a:rPr sz="1200" spc="-5" dirty="0">
                <a:latin typeface="Times New Roman"/>
                <a:cs typeface="Times New Roman"/>
              </a:rPr>
              <a:t>dell’eternità modificata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soddisfare gl’interessi superiori ed </a:t>
            </a:r>
            <a:r>
              <a:rPr sz="1200" dirty="0">
                <a:latin typeface="Times New Roman"/>
                <a:cs typeface="Times New Roman"/>
              </a:rPr>
              <a:t>il benessere </a:t>
            </a:r>
            <a:r>
              <a:rPr sz="1200" spc="-5" dirty="0">
                <a:latin typeface="Times New Roman"/>
                <a:cs typeface="Times New Roman"/>
              </a:rPr>
              <a:t>universale dei figli del </a:t>
            </a:r>
            <a:r>
              <a:rPr sz="1200" dirty="0">
                <a:latin typeface="Times New Roman"/>
                <a:cs typeface="Times New Roman"/>
              </a:rPr>
              <a:t>tempo.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misericordia </a:t>
            </a:r>
            <a:r>
              <a:rPr sz="1200" dirty="0">
                <a:latin typeface="Times New Roman"/>
                <a:cs typeface="Times New Roman"/>
              </a:rPr>
              <a:t>non è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endParaRPr sz="1200">
              <a:latin typeface="Times New Roman"/>
              <a:cs typeface="Times New Roman"/>
            </a:endParaRPr>
          </a:p>
          <a:p>
            <a:pPr marL="63500" marR="43815">
              <a:lnSpc>
                <a:spcPts val="1380"/>
              </a:lnSpc>
              <a:spcBef>
                <a:spcPts val="65"/>
              </a:spcBef>
            </a:pPr>
            <a:r>
              <a:rPr sz="1200" dirty="0">
                <a:latin typeface="Times New Roman"/>
                <a:cs typeface="Times New Roman"/>
              </a:rPr>
              <a:t>violazione </a:t>
            </a:r>
            <a:r>
              <a:rPr sz="1200" spc="-5" dirty="0">
                <a:latin typeface="Times New Roman"/>
                <a:cs typeface="Times New Roman"/>
              </a:rPr>
              <a:t>della giustizia, </a:t>
            </a:r>
            <a:r>
              <a:rPr sz="1200" dirty="0">
                <a:latin typeface="Times New Roman"/>
                <a:cs typeface="Times New Roman"/>
              </a:rPr>
              <a:t>ma piuttosto </a:t>
            </a:r>
            <a:r>
              <a:rPr sz="1200" spc="-5" dirty="0">
                <a:latin typeface="Times New Roman"/>
                <a:cs typeface="Times New Roman"/>
              </a:rPr>
              <a:t>un’interpretazione indulgente delle esigenze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giustizia suprema, qual </a:t>
            </a:r>
            <a:r>
              <a:rPr sz="1200" dirty="0">
                <a:latin typeface="Times New Roman"/>
                <a:cs typeface="Times New Roman"/>
              </a:rPr>
              <a:t>è applicata </a:t>
            </a:r>
            <a:r>
              <a:rPr sz="1200" spc="-5" dirty="0">
                <a:latin typeface="Times New Roman"/>
                <a:cs typeface="Times New Roman"/>
              </a:rPr>
              <a:t>con  equità agli esseri </a:t>
            </a:r>
            <a:r>
              <a:rPr sz="1200" dirty="0">
                <a:latin typeface="Times New Roman"/>
                <a:cs typeface="Times New Roman"/>
              </a:rPr>
              <a:t>spirituali </a:t>
            </a:r>
            <a:r>
              <a:rPr sz="1200" spc="-5" dirty="0">
                <a:latin typeface="Times New Roman"/>
                <a:cs typeface="Times New Roman"/>
              </a:rPr>
              <a:t>subordinati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alle creature </a:t>
            </a:r>
            <a:r>
              <a:rPr sz="1200" dirty="0">
                <a:latin typeface="Times New Roman"/>
                <a:cs typeface="Times New Roman"/>
              </a:rPr>
              <a:t>materiali </a:t>
            </a:r>
            <a:r>
              <a:rPr sz="1200" spc="-5" dirty="0">
                <a:latin typeface="Times New Roman"/>
                <a:cs typeface="Times New Roman"/>
              </a:rPr>
              <a:t>degli </a:t>
            </a:r>
            <a:r>
              <a:rPr sz="1200" dirty="0">
                <a:latin typeface="Times New Roman"/>
                <a:cs typeface="Times New Roman"/>
              </a:rPr>
              <a:t>Universi in evoluzione.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misericordia </a:t>
            </a:r>
            <a:r>
              <a:rPr sz="1200" dirty="0">
                <a:latin typeface="Times New Roman"/>
                <a:cs typeface="Times New Roman"/>
              </a:rPr>
              <a:t>è la </a:t>
            </a:r>
            <a:r>
              <a:rPr sz="1200" spc="-5" dirty="0">
                <a:latin typeface="Times New Roman"/>
                <a:cs typeface="Times New Roman"/>
              </a:rPr>
              <a:t>giustizia della  Trinità del Paradiso </a:t>
            </a:r>
            <a:r>
              <a:rPr sz="1200" dirty="0">
                <a:latin typeface="Times New Roman"/>
                <a:cs typeface="Times New Roman"/>
              </a:rPr>
              <a:t>applicata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saggezza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amore </a:t>
            </a:r>
            <a:r>
              <a:rPr sz="1200" spc="-5" dirty="0">
                <a:latin typeface="Times New Roman"/>
                <a:cs typeface="Times New Roman"/>
              </a:rPr>
              <a:t>alle </a:t>
            </a:r>
            <a:r>
              <a:rPr sz="1200" dirty="0">
                <a:latin typeface="Times New Roman"/>
                <a:cs typeface="Times New Roman"/>
              </a:rPr>
              <a:t>molteplici </a:t>
            </a:r>
            <a:r>
              <a:rPr sz="1200" spc="-5" dirty="0">
                <a:latin typeface="Times New Roman"/>
                <a:cs typeface="Times New Roman"/>
              </a:rPr>
              <a:t>intelligenze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creazioni del tempo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dello </a:t>
            </a:r>
            <a:r>
              <a:rPr sz="1200" dirty="0">
                <a:latin typeface="Times New Roman"/>
                <a:cs typeface="Times New Roman"/>
              </a:rPr>
              <a:t>spazio, </a:t>
            </a:r>
            <a:r>
              <a:rPr sz="1200" spc="5" dirty="0">
                <a:latin typeface="Times New Roman"/>
                <a:cs typeface="Times New Roman"/>
              </a:rPr>
              <a:t>così </a:t>
            </a:r>
            <a:r>
              <a:rPr sz="1200" dirty="0">
                <a:latin typeface="Times New Roman"/>
                <a:cs typeface="Times New Roman"/>
              </a:rPr>
              <a:t>come  viene </a:t>
            </a:r>
            <a:r>
              <a:rPr sz="1200" spc="-5" dirty="0">
                <a:latin typeface="Times New Roman"/>
                <a:cs typeface="Times New Roman"/>
              </a:rPr>
              <a:t>formulata </a:t>
            </a:r>
            <a:r>
              <a:rPr sz="1200" dirty="0">
                <a:latin typeface="Times New Roman"/>
                <a:cs typeface="Times New Roman"/>
              </a:rPr>
              <a:t>dalla </a:t>
            </a:r>
            <a:r>
              <a:rPr sz="1200" spc="-5" dirty="0">
                <a:latin typeface="Times New Roman"/>
                <a:cs typeface="Times New Roman"/>
              </a:rPr>
              <a:t>saggezza </a:t>
            </a:r>
            <a:r>
              <a:rPr sz="1200" dirty="0">
                <a:latin typeface="Times New Roman"/>
                <a:cs typeface="Times New Roman"/>
              </a:rPr>
              <a:t>divina e determinata </a:t>
            </a:r>
            <a:r>
              <a:rPr sz="1200" spc="-5" dirty="0">
                <a:latin typeface="Times New Roman"/>
                <a:cs typeface="Times New Roman"/>
              </a:rPr>
              <a:t>dalla </a:t>
            </a:r>
            <a:r>
              <a:rPr sz="1200" dirty="0">
                <a:latin typeface="Times New Roman"/>
                <a:cs typeface="Times New Roman"/>
              </a:rPr>
              <a:t>mente onnisciente e </a:t>
            </a:r>
            <a:r>
              <a:rPr sz="1200" spc="-5" dirty="0">
                <a:latin typeface="Times New Roman"/>
                <a:cs typeface="Times New Roman"/>
              </a:rPr>
              <a:t>dal libero arbitrio </a:t>
            </a:r>
            <a:r>
              <a:rPr sz="1200" dirty="0">
                <a:latin typeface="Times New Roman"/>
                <a:cs typeface="Times New Roman"/>
              </a:rPr>
              <a:t>sovrano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Padre </a:t>
            </a:r>
            <a:r>
              <a:rPr sz="1200" spc="-5" dirty="0">
                <a:latin typeface="Times New Roman"/>
                <a:cs typeface="Times New Roman"/>
              </a:rPr>
              <a:t>Universale </a:t>
            </a:r>
            <a:r>
              <a:rPr sz="1200" dirty="0">
                <a:latin typeface="Times New Roman"/>
                <a:cs typeface="Times New Roman"/>
              </a:rPr>
              <a:t>e di  tutti i </a:t>
            </a:r>
            <a:r>
              <a:rPr sz="1200" spc="-5" dirty="0">
                <a:latin typeface="Times New Roman"/>
                <a:cs typeface="Times New Roman"/>
              </a:rPr>
              <a:t>suoi Creatori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associati.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68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4858"/>
            <a:ext cx="8162925" cy="395859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88900">
              <a:lnSpc>
                <a:spcPct val="100000"/>
              </a:lnSpc>
              <a:spcBef>
                <a:spcPts val="95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5. L’amore di</a:t>
            </a: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10" dirty="0">
                <a:solidFill>
                  <a:srgbClr val="1F487C"/>
                </a:solidFill>
                <a:latin typeface="Times New Roman"/>
                <a:cs typeface="Times New Roman"/>
              </a:rPr>
              <a:t>Dio</a:t>
            </a:r>
            <a:endParaRPr sz="1600">
              <a:latin typeface="Times New Roman"/>
              <a:cs typeface="Times New Roman"/>
            </a:endParaRPr>
          </a:p>
          <a:p>
            <a:pPr marL="88900" marR="82550" algn="just">
              <a:lnSpc>
                <a:spcPts val="1380"/>
              </a:lnSpc>
              <a:spcBef>
                <a:spcPts val="141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(38.6) 2:5.1 </a:t>
            </a:r>
            <a:r>
              <a:rPr sz="1200" spc="-5" dirty="0">
                <a:latin typeface="Times New Roman"/>
                <a:cs typeface="Times New Roman"/>
              </a:rPr>
              <a:t>“Dio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amore”; perciò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</a:t>
            </a:r>
            <a:r>
              <a:rPr sz="1200" dirty="0">
                <a:latin typeface="Times New Roman"/>
                <a:cs typeface="Times New Roman"/>
              </a:rPr>
              <a:t>unico </a:t>
            </a:r>
            <a:r>
              <a:rPr sz="1200" spc="-5" dirty="0">
                <a:latin typeface="Times New Roman"/>
                <a:cs typeface="Times New Roman"/>
              </a:rPr>
              <a:t>atteggiamento personale </a:t>
            </a:r>
            <a:r>
              <a:rPr sz="1200" dirty="0">
                <a:latin typeface="Times New Roman"/>
                <a:cs typeface="Times New Roman"/>
              </a:rPr>
              <a:t>verso </a:t>
            </a:r>
            <a:r>
              <a:rPr sz="1200" spc="-5" dirty="0">
                <a:latin typeface="Times New Roman"/>
                <a:cs typeface="Times New Roman"/>
              </a:rPr>
              <a:t>gli affari </a:t>
            </a:r>
            <a:r>
              <a:rPr sz="1200" dirty="0">
                <a:latin typeface="Times New Roman"/>
                <a:cs typeface="Times New Roman"/>
              </a:rPr>
              <a:t>dell’Universo è </a:t>
            </a:r>
            <a:r>
              <a:rPr sz="1200" spc="-5" dirty="0">
                <a:latin typeface="Times New Roman"/>
                <a:cs typeface="Times New Roman"/>
              </a:rPr>
              <a:t>sempre </a:t>
            </a:r>
            <a:r>
              <a:rPr sz="1200" dirty="0">
                <a:latin typeface="Times New Roman"/>
                <a:cs typeface="Times New Roman"/>
              </a:rPr>
              <a:t>una reazione di divino  </a:t>
            </a:r>
            <a:r>
              <a:rPr sz="1200" spc="-5" dirty="0">
                <a:latin typeface="Times New Roman"/>
                <a:cs typeface="Times New Roman"/>
              </a:rPr>
              <a:t>affetto.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Padre </a:t>
            </a:r>
            <a:r>
              <a:rPr sz="1200" spc="-5" dirty="0">
                <a:latin typeface="Times New Roman"/>
                <a:cs typeface="Times New Roman"/>
              </a:rPr>
              <a:t>ci </a:t>
            </a:r>
            <a:r>
              <a:rPr sz="1200" dirty="0">
                <a:latin typeface="Times New Roman"/>
                <a:cs typeface="Times New Roman"/>
              </a:rPr>
              <a:t>ama a tal punto da </a:t>
            </a:r>
            <a:r>
              <a:rPr sz="1200" spc="-5" dirty="0">
                <a:latin typeface="Times New Roman"/>
                <a:cs typeface="Times New Roman"/>
              </a:rPr>
              <a:t>conferirci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vita. “Egli fa </a:t>
            </a:r>
            <a:r>
              <a:rPr sz="1200" dirty="0">
                <a:latin typeface="Times New Roman"/>
                <a:cs typeface="Times New Roman"/>
              </a:rPr>
              <a:t>levare il </a:t>
            </a:r>
            <a:r>
              <a:rPr sz="1200" spc="-5" dirty="0">
                <a:latin typeface="Times New Roman"/>
                <a:cs typeface="Times New Roman"/>
              </a:rPr>
              <a:t>suo sole sul cattivo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sul </a:t>
            </a:r>
            <a:r>
              <a:rPr sz="1200" dirty="0">
                <a:latin typeface="Times New Roman"/>
                <a:cs typeface="Times New Roman"/>
              </a:rPr>
              <a:t>buono e </a:t>
            </a:r>
            <a:r>
              <a:rPr sz="1200" spc="-5" dirty="0">
                <a:latin typeface="Times New Roman"/>
                <a:cs typeface="Times New Roman"/>
              </a:rPr>
              <a:t>manda </a:t>
            </a:r>
            <a:r>
              <a:rPr sz="1200" spc="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pioggia </a:t>
            </a:r>
            <a:r>
              <a:rPr sz="1200" spc="-5" dirty="0">
                <a:latin typeface="Times New Roman"/>
                <a:cs typeface="Times New Roman"/>
              </a:rPr>
              <a:t>sul  giusto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-5" dirty="0">
                <a:latin typeface="Times New Roman"/>
                <a:cs typeface="Times New Roman"/>
              </a:rPr>
              <a:t> sull’ingiusto.”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18110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(39.1) 2:5.2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sbagliato </a:t>
            </a:r>
            <a:r>
              <a:rPr sz="1200" dirty="0">
                <a:latin typeface="Times New Roman"/>
                <a:cs typeface="Times New Roman"/>
              </a:rPr>
              <a:t>credere che </a:t>
            </a:r>
            <a:r>
              <a:rPr sz="1200" spc="-5" dirty="0">
                <a:latin typeface="Times New Roman"/>
                <a:cs typeface="Times New Roman"/>
              </a:rPr>
              <a:t>Dio sia </a:t>
            </a:r>
            <a:r>
              <a:rPr sz="1200" dirty="0">
                <a:latin typeface="Times New Roman"/>
                <a:cs typeface="Times New Roman"/>
              </a:rPr>
              <a:t>indotto ad </a:t>
            </a:r>
            <a:r>
              <a:rPr sz="1200" spc="-5" dirty="0">
                <a:latin typeface="Times New Roman"/>
                <a:cs typeface="Times New Roman"/>
              </a:rPr>
              <a:t>amare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suoi </a:t>
            </a:r>
            <a:r>
              <a:rPr sz="1200" dirty="0">
                <a:latin typeface="Times New Roman"/>
                <a:cs typeface="Times New Roman"/>
              </a:rPr>
              <a:t>figlioli a causa </a:t>
            </a:r>
            <a:r>
              <a:rPr sz="1200" spc="-5" dirty="0">
                <a:latin typeface="Times New Roman"/>
                <a:cs typeface="Times New Roman"/>
              </a:rPr>
              <a:t>dei sacrifici dei suoi Figli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dell’intercessione delle  sue creature subordinate, “perché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Padre stesso </a:t>
            </a:r>
            <a:r>
              <a:rPr sz="1200" dirty="0">
                <a:latin typeface="Times New Roman"/>
                <a:cs typeface="Times New Roman"/>
              </a:rPr>
              <a:t>vi </a:t>
            </a:r>
            <a:r>
              <a:rPr sz="1200" spc="-5" dirty="0">
                <a:latin typeface="Times New Roman"/>
                <a:cs typeface="Times New Roman"/>
              </a:rPr>
              <a:t>ama”. </a:t>
            </a:r>
            <a:r>
              <a:rPr sz="1200" dirty="0">
                <a:latin typeface="Times New Roman"/>
                <a:cs typeface="Times New Roman"/>
              </a:rPr>
              <a:t>È in risposta a </a:t>
            </a:r>
            <a:r>
              <a:rPr sz="1200" spc="-5" dirty="0">
                <a:latin typeface="Times New Roman"/>
                <a:cs typeface="Times New Roman"/>
              </a:rPr>
              <a:t>questo affetto </a:t>
            </a:r>
            <a:r>
              <a:rPr sz="1200" dirty="0">
                <a:latin typeface="Times New Roman"/>
                <a:cs typeface="Times New Roman"/>
              </a:rPr>
              <a:t>paterno che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manda i meravigliosi  </a:t>
            </a:r>
            <a:r>
              <a:rPr sz="1200" spc="-5" dirty="0">
                <a:latin typeface="Times New Roman"/>
                <a:cs typeface="Times New Roman"/>
              </a:rPr>
              <a:t>Aggiustatori </a:t>
            </a:r>
            <a:r>
              <a:rPr sz="1200" dirty="0">
                <a:latin typeface="Times New Roman"/>
                <a:cs typeface="Times New Roman"/>
              </a:rPr>
              <a:t>a dimorare </a:t>
            </a:r>
            <a:r>
              <a:rPr sz="1200" spc="-5" dirty="0">
                <a:latin typeface="Times New Roman"/>
                <a:cs typeface="Times New Roman"/>
              </a:rPr>
              <a:t>nelle </a:t>
            </a:r>
            <a:r>
              <a:rPr sz="1200" dirty="0">
                <a:latin typeface="Times New Roman"/>
                <a:cs typeface="Times New Roman"/>
              </a:rPr>
              <a:t>menti </a:t>
            </a:r>
            <a:r>
              <a:rPr sz="1200" spc="-5" dirty="0">
                <a:latin typeface="Times New Roman"/>
                <a:cs typeface="Times New Roman"/>
              </a:rPr>
              <a:t>degli </a:t>
            </a:r>
            <a:r>
              <a:rPr sz="1200" dirty="0">
                <a:latin typeface="Times New Roman"/>
                <a:cs typeface="Times New Roman"/>
              </a:rPr>
              <a:t>uomini. </a:t>
            </a:r>
            <a:r>
              <a:rPr sz="1200" spc="-5" dirty="0">
                <a:latin typeface="Times New Roman"/>
                <a:cs typeface="Times New Roman"/>
              </a:rPr>
              <a:t>L’amore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è universale; </a:t>
            </a:r>
            <a:r>
              <a:rPr sz="1200" spc="-5" dirty="0">
                <a:latin typeface="Times New Roman"/>
                <a:cs typeface="Times New Roman"/>
              </a:rPr>
              <a:t>“chiunque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voglia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venire”. Egli </a:t>
            </a:r>
            <a:r>
              <a:rPr sz="1200" dirty="0">
                <a:latin typeface="Times New Roman"/>
                <a:cs typeface="Times New Roman"/>
              </a:rPr>
              <a:t>vorrebbe  </a:t>
            </a:r>
            <a:r>
              <a:rPr sz="1200" spc="-5" dirty="0">
                <a:latin typeface="Times New Roman"/>
                <a:cs typeface="Times New Roman"/>
              </a:rPr>
              <a:t>“vedere </a:t>
            </a:r>
            <a:r>
              <a:rPr sz="1200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uomini </a:t>
            </a:r>
            <a:r>
              <a:rPr sz="1200" spc="-5" dirty="0">
                <a:latin typeface="Times New Roman"/>
                <a:cs typeface="Times New Roman"/>
              </a:rPr>
              <a:t>salvati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essere giunti </a:t>
            </a:r>
            <a:r>
              <a:rPr sz="1200" dirty="0">
                <a:latin typeface="Times New Roman"/>
                <a:cs typeface="Times New Roman"/>
              </a:rPr>
              <a:t>alla </a:t>
            </a:r>
            <a:r>
              <a:rPr sz="1200" spc="-5" dirty="0">
                <a:latin typeface="Times New Roman"/>
                <a:cs typeface="Times New Roman"/>
              </a:rPr>
              <a:t>conoscenza della </a:t>
            </a:r>
            <a:r>
              <a:rPr sz="1200" dirty="0">
                <a:latin typeface="Times New Roman"/>
                <a:cs typeface="Times New Roman"/>
              </a:rPr>
              <a:t>verità”. </a:t>
            </a:r>
            <a:r>
              <a:rPr sz="1200" spc="-5" dirty="0">
                <a:latin typeface="Times New Roman"/>
                <a:cs typeface="Times New Roman"/>
              </a:rPr>
              <a:t>Egli “desidera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nessuno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perisca”.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685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(39.2) 2:5.3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Creatori sono </a:t>
            </a:r>
            <a:r>
              <a:rPr sz="1200" dirty="0">
                <a:latin typeface="Times New Roman"/>
                <a:cs typeface="Times New Roman"/>
              </a:rPr>
              <a:t>i primi a </a:t>
            </a:r>
            <a:r>
              <a:rPr sz="1200" spc="-5" dirty="0">
                <a:latin typeface="Times New Roman"/>
                <a:cs typeface="Times New Roman"/>
              </a:rPr>
              <a:t>tentare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salvare </a:t>
            </a:r>
            <a:r>
              <a:rPr sz="1200" dirty="0">
                <a:latin typeface="Times New Roman"/>
                <a:cs typeface="Times New Roman"/>
              </a:rPr>
              <a:t>l’uomo </a:t>
            </a:r>
            <a:r>
              <a:rPr sz="1200" spc="-5" dirty="0">
                <a:latin typeface="Times New Roman"/>
                <a:cs typeface="Times New Roman"/>
              </a:rPr>
              <a:t>dai </a:t>
            </a:r>
            <a:r>
              <a:rPr sz="1200" dirty="0">
                <a:latin typeface="Times New Roman"/>
                <a:cs typeface="Times New Roman"/>
              </a:rPr>
              <a:t>disastrosi </a:t>
            </a:r>
            <a:r>
              <a:rPr sz="1200" spc="-5" dirty="0">
                <a:latin typeface="Times New Roman"/>
                <a:cs typeface="Times New Roman"/>
              </a:rPr>
              <a:t>risultati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sua folle trasgressione delle leggi </a:t>
            </a:r>
            <a:r>
              <a:rPr sz="1200" dirty="0">
                <a:latin typeface="Times New Roman"/>
                <a:cs typeface="Times New Roman"/>
              </a:rPr>
              <a:t>divine. </a:t>
            </a:r>
            <a:r>
              <a:rPr sz="1200" spc="-5" dirty="0">
                <a:latin typeface="Times New Roman"/>
                <a:cs typeface="Times New Roman"/>
              </a:rPr>
              <a:t>Per  sua natura </a:t>
            </a:r>
            <a:r>
              <a:rPr sz="1200" dirty="0">
                <a:latin typeface="Times New Roman"/>
                <a:cs typeface="Times New Roman"/>
              </a:rPr>
              <a:t>l’amore 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è un </a:t>
            </a:r>
            <a:r>
              <a:rPr sz="1200" spc="-5" dirty="0">
                <a:latin typeface="Times New Roman"/>
                <a:cs typeface="Times New Roman"/>
              </a:rPr>
              <a:t>affetto paterno, </a:t>
            </a:r>
            <a:r>
              <a:rPr sz="1200" dirty="0">
                <a:latin typeface="Times New Roman"/>
                <a:cs typeface="Times New Roman"/>
              </a:rPr>
              <a:t>quindi </a:t>
            </a:r>
            <a:r>
              <a:rPr sz="1200" spc="-5" dirty="0">
                <a:latin typeface="Times New Roman"/>
                <a:cs typeface="Times New Roman"/>
              </a:rPr>
              <a:t>talvolta </a:t>
            </a:r>
            <a:r>
              <a:rPr sz="1200" spc="-10" dirty="0">
                <a:latin typeface="Times New Roman"/>
                <a:cs typeface="Times New Roman"/>
              </a:rPr>
              <a:t>egli </a:t>
            </a:r>
            <a:r>
              <a:rPr sz="1200" spc="-5" dirty="0">
                <a:latin typeface="Times New Roman"/>
                <a:cs typeface="Times New Roman"/>
              </a:rPr>
              <a:t>“ci castiga </a:t>
            </a:r>
            <a:r>
              <a:rPr sz="1200" dirty="0">
                <a:latin typeface="Times New Roman"/>
                <a:cs typeface="Times New Roman"/>
              </a:rPr>
              <a:t>a nostro </a:t>
            </a:r>
            <a:r>
              <a:rPr sz="1200" spc="-5" dirty="0">
                <a:latin typeface="Times New Roman"/>
                <a:cs typeface="Times New Roman"/>
              </a:rPr>
              <a:t>profitto, </a:t>
            </a:r>
            <a:r>
              <a:rPr sz="1200" dirty="0">
                <a:latin typeface="Times New Roman"/>
                <a:cs typeface="Times New Roman"/>
              </a:rPr>
              <a:t>affinché </a:t>
            </a:r>
            <a:r>
              <a:rPr sz="1200" spc="-5" dirty="0">
                <a:latin typeface="Times New Roman"/>
                <a:cs typeface="Times New Roman"/>
              </a:rPr>
              <a:t>possiamo </a:t>
            </a:r>
            <a:r>
              <a:rPr sz="1200" dirty="0">
                <a:latin typeface="Times New Roman"/>
                <a:cs typeface="Times New Roman"/>
              </a:rPr>
              <a:t>partecipare </a:t>
            </a:r>
            <a:r>
              <a:rPr sz="1200" spc="-5" dirty="0">
                <a:latin typeface="Times New Roman"/>
                <a:cs typeface="Times New Roman"/>
              </a:rPr>
              <a:t>della  sua santità”. Anche nel corso delle </a:t>
            </a:r>
            <a:r>
              <a:rPr sz="1200" dirty="0">
                <a:latin typeface="Times New Roman"/>
                <a:cs typeface="Times New Roman"/>
              </a:rPr>
              <a:t>vostre più ardue </a:t>
            </a:r>
            <a:r>
              <a:rPr sz="1200" spc="-5" dirty="0">
                <a:latin typeface="Times New Roman"/>
                <a:cs typeface="Times New Roman"/>
              </a:rPr>
              <a:t>prove ricordatevi che </a:t>
            </a:r>
            <a:r>
              <a:rPr sz="1200" dirty="0">
                <a:latin typeface="Times New Roman"/>
                <a:cs typeface="Times New Roman"/>
              </a:rPr>
              <a:t>“in tutte le nostre </a:t>
            </a:r>
            <a:r>
              <a:rPr sz="1200" spc="-5" dirty="0">
                <a:latin typeface="Times New Roman"/>
                <a:cs typeface="Times New Roman"/>
              </a:rPr>
              <a:t>afflizioni egli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afflitto con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noi”.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9588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(39.3) 2:5.4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divinamente benevolo </a:t>
            </a:r>
            <a:r>
              <a:rPr sz="1200" dirty="0">
                <a:latin typeface="Times New Roman"/>
                <a:cs typeface="Times New Roman"/>
              </a:rPr>
              <a:t>con i peccatori. </a:t>
            </a:r>
            <a:r>
              <a:rPr sz="1200" spc="-5" dirty="0">
                <a:latin typeface="Times New Roman"/>
                <a:cs typeface="Times New Roman"/>
              </a:rPr>
              <a:t>Quando dei ribelli </a:t>
            </a:r>
            <a:r>
              <a:rPr sz="1200" dirty="0">
                <a:latin typeface="Times New Roman"/>
                <a:cs typeface="Times New Roman"/>
              </a:rPr>
              <a:t>tornano </a:t>
            </a:r>
            <a:r>
              <a:rPr sz="1200" spc="-5" dirty="0">
                <a:latin typeface="Times New Roman"/>
                <a:cs typeface="Times New Roman"/>
              </a:rPr>
              <a:t>alla rettitudine,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accolti </a:t>
            </a:r>
            <a:r>
              <a:rPr sz="1200" dirty="0">
                <a:latin typeface="Times New Roman"/>
                <a:cs typeface="Times New Roman"/>
              </a:rPr>
              <a:t>con </a:t>
            </a:r>
            <a:r>
              <a:rPr sz="1200" spc="-5" dirty="0">
                <a:latin typeface="Times New Roman"/>
                <a:cs typeface="Times New Roman"/>
              </a:rPr>
              <a:t>misericordia,  “perché </a:t>
            </a:r>
            <a:r>
              <a:rPr sz="1200" dirty="0">
                <a:latin typeface="Times New Roman"/>
                <a:cs typeface="Times New Roman"/>
              </a:rPr>
              <a:t>il nostro </a:t>
            </a:r>
            <a:r>
              <a:rPr sz="1200" spc="-5" dirty="0">
                <a:latin typeface="Times New Roman"/>
                <a:cs typeface="Times New Roman"/>
              </a:rPr>
              <a:t>Dio perdonerà </a:t>
            </a:r>
            <a:r>
              <a:rPr sz="1200" dirty="0">
                <a:latin typeface="Times New Roman"/>
                <a:cs typeface="Times New Roman"/>
              </a:rPr>
              <a:t>abbondantemente”. </a:t>
            </a:r>
            <a:r>
              <a:rPr sz="1200" spc="-5" dirty="0">
                <a:latin typeface="Times New Roman"/>
                <a:cs typeface="Times New Roman"/>
              </a:rPr>
              <a:t>“Io sono colui </a:t>
            </a:r>
            <a:r>
              <a:rPr sz="1200" dirty="0">
                <a:latin typeface="Times New Roman"/>
                <a:cs typeface="Times New Roman"/>
              </a:rPr>
              <a:t>che cancella le vostre </a:t>
            </a:r>
            <a:r>
              <a:rPr sz="1200" spc="-5" dirty="0">
                <a:latin typeface="Times New Roman"/>
                <a:cs typeface="Times New Roman"/>
              </a:rPr>
              <a:t>trasgressioni </a:t>
            </a:r>
            <a:r>
              <a:rPr sz="1200" dirty="0">
                <a:latin typeface="Times New Roman"/>
                <a:cs typeface="Times New Roman"/>
              </a:rPr>
              <a:t>per il mio </a:t>
            </a:r>
            <a:r>
              <a:rPr sz="1200" spc="-5" dirty="0">
                <a:latin typeface="Times New Roman"/>
                <a:cs typeface="Times New Roman"/>
              </a:rPr>
              <a:t>stesso bene, </a:t>
            </a:r>
            <a:r>
              <a:rPr sz="1200" dirty="0">
                <a:latin typeface="Times New Roman"/>
                <a:cs typeface="Times New Roman"/>
              </a:rPr>
              <a:t>e non  mi </a:t>
            </a:r>
            <a:r>
              <a:rPr sz="1200" spc="-5" dirty="0">
                <a:latin typeface="Times New Roman"/>
                <a:cs typeface="Times New Roman"/>
              </a:rPr>
              <a:t>ricorderò dei </a:t>
            </a:r>
            <a:r>
              <a:rPr sz="1200" dirty="0">
                <a:latin typeface="Times New Roman"/>
                <a:cs typeface="Times New Roman"/>
              </a:rPr>
              <a:t>vostri </a:t>
            </a:r>
            <a:r>
              <a:rPr sz="1200" spc="-5" dirty="0">
                <a:latin typeface="Times New Roman"/>
                <a:cs typeface="Times New Roman"/>
              </a:rPr>
              <a:t>peccati.” “Vedete quale </a:t>
            </a:r>
            <a:r>
              <a:rPr sz="1200" dirty="0">
                <a:latin typeface="Times New Roman"/>
                <a:cs typeface="Times New Roman"/>
              </a:rPr>
              <a:t>genere d’amore il Padre </a:t>
            </a:r>
            <a:r>
              <a:rPr sz="1200" spc="-5" dirty="0">
                <a:latin typeface="Times New Roman"/>
                <a:cs typeface="Times New Roman"/>
              </a:rPr>
              <a:t>ci </a:t>
            </a:r>
            <a:r>
              <a:rPr sz="1200" spc="5" dirty="0">
                <a:latin typeface="Times New Roman"/>
                <a:cs typeface="Times New Roman"/>
              </a:rPr>
              <a:t>ha </a:t>
            </a:r>
            <a:r>
              <a:rPr sz="1200" spc="-5" dirty="0">
                <a:latin typeface="Times New Roman"/>
                <a:cs typeface="Times New Roman"/>
              </a:rPr>
              <a:t>accordato </a:t>
            </a:r>
            <a:r>
              <a:rPr sz="1200" dirty="0">
                <a:latin typeface="Times New Roman"/>
                <a:cs typeface="Times New Roman"/>
              </a:rPr>
              <a:t>affinché </a:t>
            </a:r>
            <a:r>
              <a:rPr sz="1200" spc="-5" dirty="0">
                <a:latin typeface="Times New Roman"/>
                <a:cs typeface="Times New Roman"/>
              </a:rPr>
              <a:t>siamo chiamati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figli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spc="5" dirty="0">
                <a:latin typeface="Times New Roman"/>
                <a:cs typeface="Times New Roman"/>
              </a:rPr>
              <a:t>Dio.”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4762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(39.4) 2:5.5 </a:t>
            </a:r>
            <a:r>
              <a:rPr sz="1200" dirty="0">
                <a:latin typeface="Times New Roman"/>
                <a:cs typeface="Times New Roman"/>
              </a:rPr>
              <a:t>Dopotutto, la </a:t>
            </a:r>
            <a:r>
              <a:rPr sz="1200" spc="-5" dirty="0">
                <a:latin typeface="Times New Roman"/>
                <a:cs typeface="Times New Roman"/>
              </a:rPr>
              <a:t>più grande </a:t>
            </a:r>
            <a:r>
              <a:rPr sz="1200" dirty="0">
                <a:latin typeface="Times New Roman"/>
                <a:cs typeface="Times New Roman"/>
              </a:rPr>
              <a:t>prova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bontà 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ragione </a:t>
            </a:r>
            <a:r>
              <a:rPr sz="1200" dirty="0">
                <a:latin typeface="Times New Roman"/>
                <a:cs typeface="Times New Roman"/>
              </a:rPr>
              <a:t>suprema </a:t>
            </a:r>
            <a:r>
              <a:rPr sz="1200" spc="-5" dirty="0">
                <a:latin typeface="Times New Roman"/>
                <a:cs typeface="Times New Roman"/>
              </a:rPr>
              <a:t>per amarlo </a:t>
            </a:r>
            <a:r>
              <a:rPr sz="1200" dirty="0">
                <a:latin typeface="Times New Roman"/>
                <a:cs typeface="Times New Roman"/>
              </a:rPr>
              <a:t>è il dono </a:t>
            </a:r>
            <a:r>
              <a:rPr sz="1200" spc="-5" dirty="0">
                <a:latin typeface="Times New Roman"/>
                <a:cs typeface="Times New Roman"/>
              </a:rPr>
              <a:t>del Padre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dimora </a:t>
            </a:r>
            <a:r>
              <a:rPr sz="1200" dirty="0">
                <a:latin typeface="Times New Roman"/>
                <a:cs typeface="Times New Roman"/>
              </a:rPr>
              <a:t>in voi —  </a:t>
            </a:r>
            <a:r>
              <a:rPr sz="1200" spc="-5" dirty="0">
                <a:latin typeface="Times New Roman"/>
                <a:cs typeface="Times New Roman"/>
              </a:rPr>
              <a:t>l’Aggiustatore che </a:t>
            </a:r>
            <a:r>
              <a:rPr sz="1200" dirty="0">
                <a:latin typeface="Times New Roman"/>
                <a:cs typeface="Times New Roman"/>
              </a:rPr>
              <a:t>attende </a:t>
            </a:r>
            <a:r>
              <a:rPr sz="1200" spc="-5" dirty="0">
                <a:latin typeface="Times New Roman"/>
                <a:cs typeface="Times New Roman"/>
              </a:rPr>
              <a:t>così pazientemente </a:t>
            </a:r>
            <a:r>
              <a:rPr sz="1200" dirty="0">
                <a:latin typeface="Times New Roman"/>
                <a:cs typeface="Times New Roman"/>
              </a:rPr>
              <a:t>l’ora in cui lui e voi </a:t>
            </a:r>
            <a:r>
              <a:rPr sz="1200" spc="-5" dirty="0">
                <a:latin typeface="Times New Roman"/>
                <a:cs typeface="Times New Roman"/>
              </a:rPr>
              <a:t>sarete </a:t>
            </a:r>
            <a:r>
              <a:rPr sz="1200" dirty="0">
                <a:latin typeface="Times New Roman"/>
                <a:cs typeface="Times New Roman"/>
              </a:rPr>
              <a:t>uniti per </a:t>
            </a:r>
            <a:r>
              <a:rPr sz="1200" spc="-5" dirty="0">
                <a:latin typeface="Times New Roman"/>
                <a:cs typeface="Times New Roman"/>
              </a:rPr>
              <a:t>l’eternità. Benché </a:t>
            </a:r>
            <a:r>
              <a:rPr sz="1200" dirty="0">
                <a:latin typeface="Times New Roman"/>
                <a:cs typeface="Times New Roman"/>
              </a:rPr>
              <a:t>voi non possiate trovare </a:t>
            </a:r>
            <a:r>
              <a:rPr sz="1200" spc="-5" dirty="0">
                <a:latin typeface="Times New Roman"/>
                <a:cs typeface="Times New Roman"/>
              </a:rPr>
              <a:t>Dio  mediante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ricerca, se </a:t>
            </a:r>
            <a:r>
              <a:rPr sz="1200" dirty="0">
                <a:latin typeface="Times New Roman"/>
                <a:cs typeface="Times New Roman"/>
              </a:rPr>
              <a:t>vi </a:t>
            </a:r>
            <a:r>
              <a:rPr sz="1200" spc="-5" dirty="0">
                <a:latin typeface="Times New Roman"/>
                <a:cs typeface="Times New Roman"/>
              </a:rPr>
              <a:t>sottometterete alle </a:t>
            </a:r>
            <a:r>
              <a:rPr sz="1200" dirty="0">
                <a:latin typeface="Times New Roman"/>
                <a:cs typeface="Times New Roman"/>
              </a:rPr>
              <a:t>direttive </a:t>
            </a:r>
            <a:r>
              <a:rPr sz="1200" spc="-5" dirty="0">
                <a:latin typeface="Times New Roman"/>
                <a:cs typeface="Times New Roman"/>
              </a:rPr>
              <a:t>dello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interiore sarete infallibilmente guidati passo </a:t>
            </a:r>
            <a:r>
              <a:rPr sz="1200" dirty="0">
                <a:latin typeface="Times New Roman"/>
                <a:cs typeface="Times New Roman"/>
              </a:rPr>
              <a:t>dopo </a:t>
            </a:r>
            <a:r>
              <a:rPr sz="1200" spc="-5" dirty="0">
                <a:latin typeface="Times New Roman"/>
                <a:cs typeface="Times New Roman"/>
              </a:rPr>
              <a:t>passo,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vita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69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66100" cy="38963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584835">
              <a:lnSpc>
                <a:spcPts val="1380"/>
              </a:lnSpc>
              <a:spcBef>
                <a:spcPts val="195"/>
              </a:spcBef>
            </a:pPr>
            <a:r>
              <a:rPr sz="1200" dirty="0">
                <a:latin typeface="Times New Roman"/>
                <a:cs typeface="Times New Roman"/>
              </a:rPr>
              <a:t>dopo </a:t>
            </a:r>
            <a:r>
              <a:rPr sz="1200" spc="-5" dirty="0">
                <a:latin typeface="Times New Roman"/>
                <a:cs typeface="Times New Roman"/>
              </a:rPr>
              <a:t>vita,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Universo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Universo </a:t>
            </a:r>
            <a:r>
              <a:rPr sz="1200" dirty="0">
                <a:latin typeface="Times New Roman"/>
                <a:cs typeface="Times New Roman"/>
              </a:rPr>
              <a:t>e di era in </a:t>
            </a:r>
            <a:r>
              <a:rPr sz="1200" spc="-5" dirty="0">
                <a:latin typeface="Times New Roman"/>
                <a:cs typeface="Times New Roman"/>
              </a:rPr>
              <a:t>era, </a:t>
            </a:r>
            <a:r>
              <a:rPr sz="1200" dirty="0">
                <a:latin typeface="Times New Roman"/>
                <a:cs typeface="Times New Roman"/>
              </a:rPr>
              <a:t>fino 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vi </a:t>
            </a:r>
            <a:r>
              <a:rPr sz="1200" spc="-5" dirty="0">
                <a:latin typeface="Times New Roman"/>
                <a:cs typeface="Times New Roman"/>
              </a:rPr>
              <a:t>troverete </a:t>
            </a:r>
            <a:r>
              <a:rPr sz="1200" dirty="0">
                <a:latin typeface="Times New Roman"/>
                <a:cs typeface="Times New Roman"/>
              </a:rPr>
              <a:t>in presenza </a:t>
            </a:r>
            <a:r>
              <a:rPr sz="1200" spc="-5" dirty="0">
                <a:latin typeface="Times New Roman"/>
                <a:cs typeface="Times New Roman"/>
              </a:rPr>
              <a:t>della personalità paradisiaca del </a:t>
            </a:r>
            <a:r>
              <a:rPr sz="1200" dirty="0">
                <a:latin typeface="Times New Roman"/>
                <a:cs typeface="Times New Roman"/>
              </a:rPr>
              <a:t>Padre  </a:t>
            </a:r>
            <a:r>
              <a:rPr sz="1200" spc="-5" dirty="0">
                <a:latin typeface="Times New Roman"/>
                <a:cs typeface="Times New Roman"/>
              </a:rPr>
              <a:t>Universale.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ts val="141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(39.5) 2:5.6 </a:t>
            </a:r>
            <a:r>
              <a:rPr sz="1200" spc="-5" dirty="0">
                <a:latin typeface="Times New Roman"/>
                <a:cs typeface="Times New Roman"/>
              </a:rPr>
              <a:t>Quanto sareste irragionevoli </a:t>
            </a:r>
            <a:r>
              <a:rPr sz="1200" dirty="0">
                <a:latin typeface="Times New Roman"/>
                <a:cs typeface="Times New Roman"/>
              </a:rPr>
              <a:t>a non adorare </a:t>
            </a:r>
            <a:r>
              <a:rPr sz="1200" spc="-5" dirty="0">
                <a:latin typeface="Times New Roman"/>
                <a:cs typeface="Times New Roman"/>
              </a:rPr>
              <a:t>Dio perché </a:t>
            </a:r>
            <a:r>
              <a:rPr sz="1200" dirty="0">
                <a:latin typeface="Times New Roman"/>
                <a:cs typeface="Times New Roman"/>
              </a:rPr>
              <a:t>i limiti </a:t>
            </a:r>
            <a:r>
              <a:rPr sz="1200" spc="-5" dirty="0">
                <a:latin typeface="Times New Roman"/>
                <a:cs typeface="Times New Roman"/>
              </a:rPr>
              <a:t>della natura </a:t>
            </a:r>
            <a:r>
              <a:rPr sz="1200" dirty="0">
                <a:latin typeface="Times New Roman"/>
                <a:cs typeface="Times New Roman"/>
              </a:rPr>
              <a:t>umana e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ostacoli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vostra</a:t>
            </a:r>
            <a:r>
              <a:rPr sz="1200" spc="-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creazione</a:t>
            </a:r>
            <a:endParaRPr sz="1200">
              <a:latin typeface="Times New Roman"/>
              <a:cs typeface="Times New Roman"/>
            </a:endParaRPr>
          </a:p>
          <a:p>
            <a:pPr marL="76200" marR="114300">
              <a:lnSpc>
                <a:spcPct val="95900"/>
              </a:lnSpc>
              <a:spcBef>
                <a:spcPts val="30"/>
              </a:spcBef>
            </a:pPr>
            <a:r>
              <a:rPr sz="1200" spc="-5" dirty="0">
                <a:latin typeface="Times New Roman"/>
                <a:cs typeface="Times New Roman"/>
              </a:rPr>
              <a:t>materiale v’impediscono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vederlo. Tra </a:t>
            </a:r>
            <a:r>
              <a:rPr sz="1200" dirty="0">
                <a:latin typeface="Times New Roman"/>
                <a:cs typeface="Times New Roman"/>
              </a:rPr>
              <a:t>voi e </a:t>
            </a:r>
            <a:r>
              <a:rPr sz="1200" spc="-5" dirty="0">
                <a:latin typeface="Times New Roman"/>
                <a:cs typeface="Times New Roman"/>
              </a:rPr>
              <a:t>Dio c’è </a:t>
            </a:r>
            <a:r>
              <a:rPr sz="1200" dirty="0">
                <a:latin typeface="Times New Roman"/>
                <a:cs typeface="Times New Roman"/>
              </a:rPr>
              <a:t>un’enorme distanza </a:t>
            </a:r>
            <a:r>
              <a:rPr sz="1200" spc="-5" dirty="0">
                <a:latin typeface="Times New Roman"/>
                <a:cs typeface="Times New Roman"/>
              </a:rPr>
              <a:t>(spazio fisico)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attraversare. </a:t>
            </a:r>
            <a:r>
              <a:rPr sz="1200" dirty="0">
                <a:latin typeface="Times New Roman"/>
                <a:cs typeface="Times New Roman"/>
              </a:rPr>
              <a:t>Esiste inoltre un </a:t>
            </a:r>
            <a:r>
              <a:rPr sz="1200" spc="5" dirty="0">
                <a:latin typeface="Times New Roman"/>
                <a:cs typeface="Times New Roman"/>
              </a:rPr>
              <a:t>grande  </a:t>
            </a:r>
            <a:r>
              <a:rPr sz="1200" spc="-5" dirty="0">
                <a:latin typeface="Times New Roman"/>
                <a:cs typeface="Times New Roman"/>
              </a:rPr>
              <a:t>abisso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differenza </a:t>
            </a:r>
            <a:r>
              <a:rPr sz="1200" dirty="0">
                <a:latin typeface="Times New Roman"/>
                <a:cs typeface="Times New Roman"/>
              </a:rPr>
              <a:t>spirituale da </a:t>
            </a:r>
            <a:r>
              <a:rPr sz="1200" spc="-5" dirty="0">
                <a:latin typeface="Times New Roman"/>
                <a:cs typeface="Times New Roman"/>
              </a:rPr>
              <a:t>colmare. Ma </a:t>
            </a:r>
            <a:r>
              <a:rPr sz="1200" dirty="0">
                <a:latin typeface="Times New Roman"/>
                <a:cs typeface="Times New Roman"/>
              </a:rPr>
              <a:t>nonostante tutto </a:t>
            </a:r>
            <a:r>
              <a:rPr sz="1200" spc="-5" dirty="0">
                <a:latin typeface="Times New Roman"/>
                <a:cs typeface="Times New Roman"/>
              </a:rPr>
              <a:t>ciò </a:t>
            </a:r>
            <a:r>
              <a:rPr sz="1200" dirty="0">
                <a:latin typeface="Times New Roman"/>
                <a:cs typeface="Times New Roman"/>
              </a:rPr>
              <a:t>che vi separa </a:t>
            </a:r>
            <a:r>
              <a:rPr sz="1200" spc="-5" dirty="0">
                <a:latin typeface="Times New Roman"/>
                <a:cs typeface="Times New Roman"/>
              </a:rPr>
              <a:t>fisicamente </a:t>
            </a:r>
            <a:r>
              <a:rPr sz="1200" dirty="0">
                <a:latin typeface="Times New Roman"/>
                <a:cs typeface="Times New Roman"/>
              </a:rPr>
              <a:t>e spiritualmente </a:t>
            </a:r>
            <a:r>
              <a:rPr sz="1200" spc="-5" dirty="0">
                <a:latin typeface="Times New Roman"/>
                <a:cs typeface="Times New Roman"/>
              </a:rPr>
              <a:t>dalla </a:t>
            </a:r>
            <a:r>
              <a:rPr sz="1200" dirty="0">
                <a:latin typeface="Times New Roman"/>
                <a:cs typeface="Times New Roman"/>
              </a:rPr>
              <a:t>presenza  </a:t>
            </a:r>
            <a:r>
              <a:rPr sz="1200" spc="-5" dirty="0">
                <a:latin typeface="Times New Roman"/>
                <a:cs typeface="Times New Roman"/>
              </a:rPr>
              <a:t>paradisiaca personale </a:t>
            </a:r>
            <a:r>
              <a:rPr sz="1200" dirty="0">
                <a:latin typeface="Times New Roman"/>
                <a:cs typeface="Times New Roman"/>
              </a:rPr>
              <a:t>di Dio, </a:t>
            </a:r>
            <a:r>
              <a:rPr sz="1200" spc="-5" dirty="0">
                <a:latin typeface="Times New Roman"/>
                <a:cs typeface="Times New Roman"/>
              </a:rPr>
              <a:t>soffermatevi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riflettere sul fatto </a:t>
            </a:r>
            <a:r>
              <a:rPr sz="1200" dirty="0">
                <a:latin typeface="Times New Roman"/>
                <a:cs typeface="Times New Roman"/>
              </a:rPr>
              <a:t>solenne </a:t>
            </a:r>
            <a:r>
              <a:rPr sz="1200" spc="-5" dirty="0">
                <a:latin typeface="Times New Roman"/>
                <a:cs typeface="Times New Roman"/>
              </a:rPr>
              <a:t>che Dio </a:t>
            </a:r>
            <a:r>
              <a:rPr sz="1200" dirty="0">
                <a:latin typeface="Times New Roman"/>
                <a:cs typeface="Times New Roman"/>
              </a:rPr>
              <a:t>vive in voi; a </a:t>
            </a:r>
            <a:r>
              <a:rPr sz="1200" spc="-5" dirty="0">
                <a:latin typeface="Times New Roman"/>
                <a:cs typeface="Times New Roman"/>
              </a:rPr>
              <a:t>suo </a:t>
            </a:r>
            <a:r>
              <a:rPr sz="1200" dirty="0">
                <a:latin typeface="Times New Roman"/>
                <a:cs typeface="Times New Roman"/>
              </a:rPr>
              <a:t>modo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ha </a:t>
            </a:r>
            <a:r>
              <a:rPr sz="1200" spc="-5" dirty="0">
                <a:latin typeface="Times New Roman"/>
                <a:cs typeface="Times New Roman"/>
              </a:rPr>
              <a:t>già </a:t>
            </a:r>
            <a:r>
              <a:rPr sz="1200" dirty="0">
                <a:latin typeface="Times New Roman"/>
                <a:cs typeface="Times New Roman"/>
              </a:rPr>
              <a:t>gettato un ponte  </a:t>
            </a:r>
            <a:r>
              <a:rPr sz="1200" spc="-5" dirty="0">
                <a:latin typeface="Times New Roman"/>
                <a:cs typeface="Times New Roman"/>
              </a:rPr>
              <a:t>sull’abisso. Ha inviato qualcosa di se stesso,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spirito,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vivere </a:t>
            </a:r>
            <a:r>
              <a:rPr sz="1200" dirty="0">
                <a:latin typeface="Times New Roman"/>
                <a:cs typeface="Times New Roman"/>
              </a:rPr>
              <a:t>in voi e a </a:t>
            </a:r>
            <a:r>
              <a:rPr sz="1200" spc="-5" dirty="0">
                <a:latin typeface="Times New Roman"/>
                <a:cs typeface="Times New Roman"/>
              </a:rPr>
              <a:t>faticare con </a:t>
            </a:r>
            <a:r>
              <a:rPr sz="1200" dirty="0">
                <a:latin typeface="Times New Roman"/>
                <a:cs typeface="Times New Roman"/>
              </a:rPr>
              <a:t>voi mentre </a:t>
            </a:r>
            <a:r>
              <a:rPr sz="1200" spc="-5" dirty="0">
                <a:latin typeface="Times New Roman"/>
                <a:cs typeface="Times New Roman"/>
              </a:rPr>
              <a:t>proseguite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5" dirty="0">
                <a:latin typeface="Times New Roman"/>
                <a:cs typeface="Times New Roman"/>
              </a:rPr>
              <a:t>vostra </a:t>
            </a:r>
            <a:r>
              <a:rPr sz="1200" spc="-5" dirty="0">
                <a:latin typeface="Times New Roman"/>
                <a:cs typeface="Times New Roman"/>
              </a:rPr>
              <a:t>carriera  eterna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nell’Universo.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50">
              <a:latin typeface="Times New Roman"/>
              <a:cs typeface="Times New Roman"/>
            </a:endParaRPr>
          </a:p>
          <a:p>
            <a:pPr marL="76200" marR="32639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(39.6) 2:5.7 </a:t>
            </a:r>
            <a:r>
              <a:rPr sz="1200" spc="-15" dirty="0">
                <a:latin typeface="Times New Roman"/>
                <a:cs typeface="Times New Roman"/>
              </a:rPr>
              <a:t>Io </a:t>
            </a:r>
            <a:r>
              <a:rPr sz="1200" dirty="0">
                <a:latin typeface="Times New Roman"/>
                <a:cs typeface="Times New Roman"/>
              </a:rPr>
              <a:t>trovo </a:t>
            </a:r>
            <a:r>
              <a:rPr sz="1200" spc="-5" dirty="0">
                <a:latin typeface="Times New Roman"/>
                <a:cs typeface="Times New Roman"/>
              </a:rPr>
              <a:t>facile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piacevole adorare colui </a:t>
            </a:r>
            <a:r>
              <a:rPr sz="1200" dirty="0">
                <a:latin typeface="Times New Roman"/>
                <a:cs typeface="Times New Roman"/>
              </a:rPr>
              <a:t>che è </a:t>
            </a:r>
            <a:r>
              <a:rPr sz="1200" spc="-5" dirty="0">
                <a:latin typeface="Times New Roman"/>
                <a:cs typeface="Times New Roman"/>
              </a:rPr>
              <a:t>così grande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tempo stesso così </a:t>
            </a:r>
            <a:r>
              <a:rPr sz="1200" spc="-5" dirty="0">
                <a:latin typeface="Times New Roman"/>
                <a:cs typeface="Times New Roman"/>
              </a:rPr>
              <a:t>affettuosamente dedito al ministero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elevazione delle sue </a:t>
            </a:r>
            <a:r>
              <a:rPr sz="1200" dirty="0">
                <a:latin typeface="Times New Roman"/>
                <a:cs typeface="Times New Roman"/>
              </a:rPr>
              <a:t>creature </a:t>
            </a:r>
            <a:r>
              <a:rPr sz="1200" spc="-5" dirty="0">
                <a:latin typeface="Times New Roman"/>
                <a:cs typeface="Times New Roman"/>
              </a:rPr>
              <a:t>inferiori. </a:t>
            </a:r>
            <a:r>
              <a:rPr sz="1200" spc="-10" dirty="0">
                <a:latin typeface="Times New Roman"/>
                <a:cs typeface="Times New Roman"/>
              </a:rPr>
              <a:t>Io </a:t>
            </a:r>
            <a:r>
              <a:rPr sz="1200" spc="-5" dirty="0">
                <a:latin typeface="Times New Roman"/>
                <a:cs typeface="Times New Roman"/>
              </a:rPr>
              <a:t>amo spontaneamente colui che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così </a:t>
            </a:r>
            <a:r>
              <a:rPr sz="1200" dirty="0">
                <a:latin typeface="Times New Roman"/>
                <a:cs typeface="Times New Roman"/>
              </a:rPr>
              <a:t>potente </a:t>
            </a:r>
            <a:r>
              <a:rPr sz="1200" spc="-5" dirty="0">
                <a:latin typeface="Times New Roman"/>
                <a:cs typeface="Times New Roman"/>
              </a:rPr>
              <a:t>nella creazione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nel controllo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5" dirty="0">
                <a:latin typeface="Times New Roman"/>
                <a:cs typeface="Times New Roman"/>
              </a:rPr>
              <a:t>essa</a:t>
            </a:r>
            <a:r>
              <a:rPr sz="1200" spc="3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15"/>
              </a:lnSpc>
            </a:pPr>
            <a:r>
              <a:rPr sz="1200" dirty="0">
                <a:latin typeface="Times New Roman"/>
                <a:cs typeface="Times New Roman"/>
              </a:rPr>
              <a:t>tuttavia </a:t>
            </a:r>
            <a:r>
              <a:rPr sz="1200" spc="-5" dirty="0">
                <a:latin typeface="Times New Roman"/>
                <a:cs typeface="Times New Roman"/>
              </a:rPr>
              <a:t>così perfetto </a:t>
            </a:r>
            <a:r>
              <a:rPr sz="1200" dirty="0">
                <a:latin typeface="Times New Roman"/>
                <a:cs typeface="Times New Roman"/>
              </a:rPr>
              <a:t>in bontà e </a:t>
            </a:r>
            <a:r>
              <a:rPr sz="1200" spc="-5" dirty="0">
                <a:latin typeface="Times New Roman"/>
                <a:cs typeface="Times New Roman"/>
              </a:rPr>
              <a:t>così </a:t>
            </a:r>
            <a:r>
              <a:rPr sz="1200" dirty="0">
                <a:latin typeface="Times New Roman"/>
                <a:cs typeface="Times New Roman"/>
              </a:rPr>
              <a:t>fedele </a:t>
            </a:r>
            <a:r>
              <a:rPr sz="1200" spc="-5" dirty="0">
                <a:latin typeface="Times New Roman"/>
                <a:cs typeface="Times New Roman"/>
              </a:rPr>
              <a:t>nell’affettuosa benevolenza </a:t>
            </a:r>
            <a:r>
              <a:rPr sz="1200" dirty="0">
                <a:latin typeface="Times New Roman"/>
                <a:cs typeface="Times New Roman"/>
              </a:rPr>
              <a:t>di cui ci </a:t>
            </a:r>
            <a:r>
              <a:rPr sz="1200" spc="-5" dirty="0">
                <a:latin typeface="Times New Roman"/>
                <a:cs typeface="Times New Roman"/>
              </a:rPr>
              <a:t>ricopre costantemente. Credo che amerei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altrettanto</a:t>
            </a:r>
            <a:endParaRPr sz="1200">
              <a:latin typeface="Times New Roman"/>
              <a:cs typeface="Times New Roman"/>
            </a:endParaRPr>
          </a:p>
          <a:p>
            <a:pPr marL="76200" marR="270510">
              <a:lnSpc>
                <a:spcPts val="1380"/>
              </a:lnSpc>
              <a:spcBef>
                <a:spcPts val="70"/>
              </a:spcBef>
            </a:pPr>
            <a:r>
              <a:rPr sz="1200" spc="-5" dirty="0">
                <a:latin typeface="Times New Roman"/>
                <a:cs typeface="Times New Roman"/>
              </a:rPr>
              <a:t>Dio anche se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fosse </a:t>
            </a:r>
            <a:r>
              <a:rPr sz="1200" dirty="0">
                <a:latin typeface="Times New Roman"/>
                <a:cs typeface="Times New Roman"/>
              </a:rPr>
              <a:t>così </a:t>
            </a:r>
            <a:r>
              <a:rPr sz="1200" spc="-5" dirty="0">
                <a:latin typeface="Times New Roman"/>
                <a:cs typeface="Times New Roman"/>
              </a:rPr>
              <a:t>grande </a:t>
            </a:r>
            <a:r>
              <a:rPr sz="1200" dirty="0">
                <a:latin typeface="Times New Roman"/>
                <a:cs typeface="Times New Roman"/>
              </a:rPr>
              <a:t>e potente, purché </a:t>
            </a:r>
            <a:r>
              <a:rPr sz="1200" spc="-5" dirty="0">
                <a:latin typeface="Times New Roman"/>
                <a:cs typeface="Times New Roman"/>
              </a:rPr>
              <a:t>fosse così </a:t>
            </a:r>
            <a:r>
              <a:rPr sz="1200" dirty="0">
                <a:latin typeface="Times New Roman"/>
                <a:cs typeface="Times New Roman"/>
              </a:rPr>
              <a:t>buono e </a:t>
            </a:r>
            <a:r>
              <a:rPr sz="1200" spc="-5" dirty="0">
                <a:latin typeface="Times New Roman"/>
                <a:cs typeface="Times New Roman"/>
              </a:rPr>
              <a:t>misericordioso. Noi </a:t>
            </a:r>
            <a:r>
              <a:rPr sz="1200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amiamo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Padre </a:t>
            </a:r>
            <a:r>
              <a:rPr sz="1200" dirty="0">
                <a:latin typeface="Times New Roman"/>
                <a:cs typeface="Times New Roman"/>
              </a:rPr>
              <a:t>più per la </a:t>
            </a:r>
            <a:r>
              <a:rPr sz="1200" spc="-5" dirty="0">
                <a:latin typeface="Times New Roman"/>
                <a:cs typeface="Times New Roman"/>
              </a:rPr>
              <a:t>sua  natura </a:t>
            </a:r>
            <a:r>
              <a:rPr sz="1200" dirty="0">
                <a:latin typeface="Times New Roman"/>
                <a:cs typeface="Times New Roman"/>
              </a:rPr>
              <a:t>che in riconoscimento dei suoi </a:t>
            </a:r>
            <a:r>
              <a:rPr sz="1200" spc="-5" dirty="0">
                <a:latin typeface="Times New Roman"/>
                <a:cs typeface="Times New Roman"/>
              </a:rPr>
              <a:t>stupefacenti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attributi.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431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(39.7) 2:5.8 </a:t>
            </a:r>
            <a:r>
              <a:rPr sz="1200" spc="-5" dirty="0">
                <a:latin typeface="Times New Roman"/>
                <a:cs typeface="Times New Roman"/>
              </a:rPr>
              <a:t>Quando osservo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Figli Creatori ed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amministratori </a:t>
            </a:r>
            <a:r>
              <a:rPr sz="1200" spc="-5" dirty="0">
                <a:latin typeface="Times New Roman"/>
                <a:cs typeface="Times New Roman"/>
              </a:rPr>
              <a:t>subordinati lottare così validamente con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molteplici difficoltà </a:t>
            </a:r>
            <a:r>
              <a:rPr sz="1200" spc="5" dirty="0">
                <a:latin typeface="Times New Roman"/>
                <a:cs typeface="Times New Roman"/>
              </a:rPr>
              <a:t>del  </a:t>
            </a:r>
            <a:r>
              <a:rPr sz="1200" dirty="0">
                <a:latin typeface="Times New Roman"/>
                <a:cs typeface="Times New Roman"/>
              </a:rPr>
              <a:t>tempo insite </a:t>
            </a:r>
            <a:r>
              <a:rPr sz="1200" spc="-5" dirty="0">
                <a:latin typeface="Times New Roman"/>
                <a:cs typeface="Times New Roman"/>
              </a:rPr>
              <a:t>nell’evoluzione degli Universi dello </a:t>
            </a:r>
            <a:r>
              <a:rPr sz="1200" dirty="0">
                <a:latin typeface="Times New Roman"/>
                <a:cs typeface="Times New Roman"/>
              </a:rPr>
              <a:t>spazio, </a:t>
            </a:r>
            <a:r>
              <a:rPr sz="1200" spc="-5" dirty="0">
                <a:latin typeface="Times New Roman"/>
                <a:cs typeface="Times New Roman"/>
              </a:rPr>
              <a:t>scopro che </a:t>
            </a:r>
            <a:r>
              <a:rPr sz="1200" dirty="0">
                <a:latin typeface="Times New Roman"/>
                <a:cs typeface="Times New Roman"/>
              </a:rPr>
              <a:t>nutro </a:t>
            </a:r>
            <a:r>
              <a:rPr sz="1200" spc="-5" dirty="0">
                <a:latin typeface="Times New Roman"/>
                <a:cs typeface="Times New Roman"/>
              </a:rPr>
              <a:t>per questi governanti </a:t>
            </a:r>
            <a:r>
              <a:rPr sz="1200" dirty="0">
                <a:latin typeface="Times New Roman"/>
                <a:cs typeface="Times New Roman"/>
              </a:rPr>
              <a:t>minori </a:t>
            </a:r>
            <a:r>
              <a:rPr sz="1200" spc="-5" dirty="0">
                <a:latin typeface="Times New Roman"/>
                <a:cs typeface="Times New Roman"/>
              </a:rPr>
              <a:t>degli </a:t>
            </a:r>
            <a:r>
              <a:rPr sz="1200" dirty="0">
                <a:latin typeface="Times New Roman"/>
                <a:cs typeface="Times New Roman"/>
              </a:rPr>
              <a:t>Universi un grande e  </a:t>
            </a:r>
            <a:r>
              <a:rPr sz="1200" spc="-5" dirty="0">
                <a:latin typeface="Times New Roman"/>
                <a:cs typeface="Times New Roman"/>
              </a:rPr>
              <a:t>profondo affetto. </a:t>
            </a:r>
            <a:r>
              <a:rPr sz="1200" dirty="0">
                <a:latin typeface="Times New Roman"/>
                <a:cs typeface="Times New Roman"/>
              </a:rPr>
              <a:t>Dopotutto, </a:t>
            </a:r>
            <a:r>
              <a:rPr sz="1200" spc="-5" dirty="0">
                <a:latin typeface="Times New Roman"/>
                <a:cs typeface="Times New Roman"/>
              </a:rPr>
              <a:t>penso che </a:t>
            </a:r>
            <a:r>
              <a:rPr sz="1200" dirty="0">
                <a:latin typeface="Times New Roman"/>
                <a:cs typeface="Times New Roman"/>
              </a:rPr>
              <a:t>noi tutti, </a:t>
            </a:r>
            <a:r>
              <a:rPr sz="1200" spc="-5" dirty="0">
                <a:latin typeface="Times New Roman"/>
                <a:cs typeface="Times New Roman"/>
              </a:rPr>
              <a:t>inclusi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mortali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regni, amiamo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Padre Universale </a:t>
            </a:r>
            <a:r>
              <a:rPr sz="1200" dirty="0">
                <a:latin typeface="Times New Roman"/>
                <a:cs typeface="Times New Roman"/>
              </a:rPr>
              <a:t>e tutti </a:t>
            </a:r>
            <a:r>
              <a:rPr sz="1200" spc="-5" dirty="0">
                <a:latin typeface="Times New Roman"/>
                <a:cs typeface="Times New Roman"/>
              </a:rPr>
              <a:t>gli altri </a:t>
            </a:r>
            <a:r>
              <a:rPr sz="1200" spc="5" dirty="0">
                <a:latin typeface="Times New Roman"/>
                <a:cs typeface="Times New Roman"/>
              </a:rPr>
              <a:t>esseri </a:t>
            </a:r>
            <a:r>
              <a:rPr sz="1200" dirty="0">
                <a:latin typeface="Times New Roman"/>
                <a:cs typeface="Times New Roman"/>
              </a:rPr>
              <a:t>divini  od umani </a:t>
            </a:r>
            <a:r>
              <a:rPr sz="1200" spc="-5" dirty="0">
                <a:latin typeface="Times New Roman"/>
                <a:cs typeface="Times New Roman"/>
              </a:rPr>
              <a:t>perché </a:t>
            </a:r>
            <a:r>
              <a:rPr sz="1200" dirty="0">
                <a:latin typeface="Times New Roman"/>
                <a:cs typeface="Times New Roman"/>
              </a:rPr>
              <a:t>discerniamo che </a:t>
            </a:r>
            <a:r>
              <a:rPr sz="1200" spc="-5" dirty="0">
                <a:latin typeface="Times New Roman"/>
                <a:cs typeface="Times New Roman"/>
              </a:rPr>
              <a:t>queste </a:t>
            </a:r>
            <a:r>
              <a:rPr sz="1200" dirty="0">
                <a:latin typeface="Times New Roman"/>
                <a:cs typeface="Times New Roman"/>
              </a:rPr>
              <a:t>personalità </a:t>
            </a:r>
            <a:r>
              <a:rPr sz="1200" spc="-5" dirty="0">
                <a:latin typeface="Times New Roman"/>
                <a:cs typeface="Times New Roman"/>
              </a:rPr>
              <a:t>ci amano veramente. L’esperienza </a:t>
            </a:r>
            <a:r>
              <a:rPr sz="1200" dirty="0">
                <a:latin typeface="Times New Roman"/>
                <a:cs typeface="Times New Roman"/>
              </a:rPr>
              <a:t>di amare è in </a:t>
            </a:r>
            <a:r>
              <a:rPr sz="1200" spc="-5" dirty="0">
                <a:latin typeface="Times New Roman"/>
                <a:cs typeface="Times New Roman"/>
              </a:rPr>
              <a:t>gran misura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risposta</a:t>
            </a:r>
            <a:endParaRPr sz="1200">
              <a:latin typeface="Times New Roman"/>
              <a:cs typeface="Times New Roman"/>
            </a:endParaRPr>
          </a:p>
          <a:p>
            <a:pPr marL="76200" marR="149225">
              <a:lnSpc>
                <a:spcPts val="1380"/>
              </a:lnSpc>
              <a:spcBef>
                <a:spcPts val="40"/>
              </a:spcBef>
            </a:pPr>
            <a:r>
              <a:rPr sz="1200" spc="-5" dirty="0">
                <a:latin typeface="Times New Roman"/>
                <a:cs typeface="Times New Roman"/>
              </a:rPr>
              <a:t>diretta all’esperienza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essere amati. Sapendo che Dio </a:t>
            </a:r>
            <a:r>
              <a:rPr sz="1200" dirty="0">
                <a:latin typeface="Times New Roman"/>
                <a:cs typeface="Times New Roman"/>
              </a:rPr>
              <a:t>mi </a:t>
            </a:r>
            <a:r>
              <a:rPr sz="1200" spc="-5" dirty="0">
                <a:latin typeface="Times New Roman"/>
                <a:cs typeface="Times New Roman"/>
              </a:rPr>
              <a:t>ama, </a:t>
            </a:r>
            <a:r>
              <a:rPr sz="1200" dirty="0">
                <a:latin typeface="Times New Roman"/>
                <a:cs typeface="Times New Roman"/>
              </a:rPr>
              <a:t>io </a:t>
            </a:r>
            <a:r>
              <a:rPr sz="1200" spc="-5" dirty="0">
                <a:latin typeface="Times New Roman"/>
                <a:cs typeface="Times New Roman"/>
              </a:rPr>
              <a:t>dovrei </a:t>
            </a:r>
            <a:r>
              <a:rPr sz="1200" dirty="0">
                <a:latin typeface="Times New Roman"/>
                <a:cs typeface="Times New Roman"/>
              </a:rPr>
              <a:t>continuare </a:t>
            </a:r>
            <a:r>
              <a:rPr sz="1200" spc="-5" dirty="0">
                <a:latin typeface="Times New Roman"/>
                <a:cs typeface="Times New Roman"/>
              </a:rPr>
              <a:t>ad </a:t>
            </a:r>
            <a:r>
              <a:rPr sz="1200" dirty="0">
                <a:latin typeface="Times New Roman"/>
                <a:cs typeface="Times New Roman"/>
              </a:rPr>
              <a:t>amarlo </a:t>
            </a:r>
            <a:r>
              <a:rPr sz="1200" spc="-5" dirty="0">
                <a:latin typeface="Times New Roman"/>
                <a:cs typeface="Times New Roman"/>
              </a:rPr>
              <a:t>sommamente, </a:t>
            </a:r>
            <a:r>
              <a:rPr sz="1200" dirty="0">
                <a:latin typeface="Times New Roman"/>
                <a:cs typeface="Times New Roman"/>
              </a:rPr>
              <a:t>anche </a:t>
            </a:r>
            <a:r>
              <a:rPr sz="1200" spc="-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fosse </a:t>
            </a:r>
            <a:r>
              <a:rPr sz="1200" spc="5" dirty="0">
                <a:latin typeface="Times New Roman"/>
                <a:cs typeface="Times New Roman"/>
              </a:rPr>
              <a:t>privo  </a:t>
            </a:r>
            <a:r>
              <a:rPr sz="1200" dirty="0">
                <a:latin typeface="Times New Roman"/>
                <a:cs typeface="Times New Roman"/>
              </a:rPr>
              <a:t>di tutti i </a:t>
            </a:r>
            <a:r>
              <a:rPr sz="1200" spc="-5" dirty="0">
                <a:latin typeface="Times New Roman"/>
                <a:cs typeface="Times New Roman"/>
              </a:rPr>
              <a:t>suoi </a:t>
            </a:r>
            <a:r>
              <a:rPr sz="1200" dirty="0">
                <a:latin typeface="Times New Roman"/>
                <a:cs typeface="Times New Roman"/>
              </a:rPr>
              <a:t>attributi di </a:t>
            </a:r>
            <a:r>
              <a:rPr sz="1200" spc="-5" dirty="0">
                <a:latin typeface="Times New Roman"/>
                <a:cs typeface="Times New Roman"/>
              </a:rPr>
              <a:t>supremazia, </a:t>
            </a:r>
            <a:r>
              <a:rPr sz="1200" dirty="0">
                <a:latin typeface="Times New Roman"/>
                <a:cs typeface="Times New Roman"/>
              </a:rPr>
              <a:t>di ultimità e di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assolutezza.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7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39419" y="513333"/>
            <a:ext cx="8242934" cy="413829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101600" marR="107314">
              <a:lnSpc>
                <a:spcPts val="1380"/>
              </a:lnSpc>
              <a:spcBef>
                <a:spcPts val="195"/>
              </a:spcBef>
            </a:pPr>
            <a:r>
              <a:rPr sz="1200" dirty="0">
                <a:latin typeface="Times New Roman"/>
                <a:cs typeface="Times New Roman"/>
              </a:rPr>
              <a:t>risolutiva </a:t>
            </a:r>
            <a:r>
              <a:rPr sz="1200" spc="-5" dirty="0">
                <a:latin typeface="Times New Roman"/>
                <a:cs typeface="Times New Roman"/>
              </a:rPr>
              <a:t>destinata ad assistere coloro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leggeranno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fascicoli successivi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trattano </a:t>
            </a:r>
            <a:r>
              <a:rPr sz="1200" dirty="0">
                <a:latin typeface="Times New Roman"/>
                <a:cs typeface="Times New Roman"/>
              </a:rPr>
              <a:t>della Deità e </a:t>
            </a:r>
            <a:r>
              <a:rPr sz="1200" spc="-5" dirty="0">
                <a:latin typeface="Times New Roman"/>
                <a:cs typeface="Times New Roman"/>
              </a:rPr>
              <a:t>dell’Universo degli </a:t>
            </a:r>
            <a:r>
              <a:rPr sz="1200" dirty="0">
                <a:latin typeface="Times New Roman"/>
                <a:cs typeface="Times New Roman"/>
              </a:rPr>
              <a:t>Universi e 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stati formulati </a:t>
            </a:r>
            <a:r>
              <a:rPr sz="1200" spc="5" dirty="0">
                <a:latin typeface="Times New Roman"/>
                <a:cs typeface="Times New Roman"/>
              </a:rPr>
              <a:t>da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commissione </a:t>
            </a:r>
            <a:r>
              <a:rPr sz="1200" dirty="0">
                <a:latin typeface="Times New Roman"/>
                <a:cs typeface="Times New Roman"/>
              </a:rPr>
              <a:t>di Orvonton inviata </a:t>
            </a:r>
            <a:r>
              <a:rPr sz="1200" spc="-5" dirty="0">
                <a:latin typeface="Times New Roman"/>
                <a:cs typeface="Times New Roman"/>
              </a:rPr>
              <a:t>su Urantia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questo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scopo.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101600" marR="93980">
              <a:lnSpc>
                <a:spcPct val="95900"/>
              </a:lnSpc>
            </a:pPr>
            <a:r>
              <a:rPr sz="1200" baseline="38194" dirty="0">
                <a:latin typeface="Times New Roman"/>
                <a:cs typeface="Times New Roman"/>
              </a:rPr>
              <a:t>(1.5) </a:t>
            </a:r>
            <a:r>
              <a:rPr sz="1200" spc="-7" baseline="38194" dirty="0">
                <a:latin typeface="Times New Roman"/>
                <a:cs typeface="Times New Roman"/>
              </a:rPr>
              <a:t>0:0.5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vostro mondo, </a:t>
            </a:r>
            <a:r>
              <a:rPr sz="1200" spc="-5" dirty="0">
                <a:latin typeface="Times New Roman"/>
                <a:cs typeface="Times New Roman"/>
              </a:rPr>
              <a:t>Urantia, </a:t>
            </a:r>
            <a:r>
              <a:rPr sz="1200" dirty="0">
                <a:latin typeface="Times New Roman"/>
                <a:cs typeface="Times New Roman"/>
              </a:rPr>
              <a:t>è uno dei numerosi </a:t>
            </a:r>
            <a:r>
              <a:rPr sz="1200" spc="-5" dirty="0">
                <a:latin typeface="Times New Roman"/>
                <a:cs typeface="Times New Roman"/>
              </a:rPr>
              <a:t>pianeti abitati similari che costituiscono </a:t>
            </a:r>
            <a:r>
              <a:rPr sz="1200" dirty="0">
                <a:latin typeface="Times New Roman"/>
                <a:cs typeface="Times New Roman"/>
              </a:rPr>
              <a:t>l’Universo </a:t>
            </a:r>
            <a:r>
              <a:rPr sz="1200" spc="-5" dirty="0">
                <a:latin typeface="Times New Roman"/>
                <a:cs typeface="Times New Roman"/>
              </a:rPr>
              <a:t>locale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i="1" spc="-5" dirty="0">
                <a:latin typeface="Times New Roman"/>
                <a:cs typeface="Times New Roman"/>
              </a:rPr>
              <a:t>Nebadon. </a:t>
            </a:r>
            <a:r>
              <a:rPr sz="1200" spc="-5" dirty="0">
                <a:latin typeface="Times New Roman"/>
                <a:cs typeface="Times New Roman"/>
              </a:rPr>
              <a:t>Questo  Universo, assieme </a:t>
            </a:r>
            <a:r>
              <a:rPr sz="1200" dirty="0">
                <a:latin typeface="Times New Roman"/>
                <a:cs typeface="Times New Roman"/>
              </a:rPr>
              <a:t>a creazioni </a:t>
            </a:r>
            <a:r>
              <a:rPr sz="1200" spc="-5" dirty="0">
                <a:latin typeface="Times New Roman"/>
                <a:cs typeface="Times New Roman"/>
              </a:rPr>
              <a:t>simili, forma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Superuniverso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i="1" spc="-5" dirty="0">
                <a:latin typeface="Times New Roman"/>
                <a:cs typeface="Times New Roman"/>
              </a:rPr>
              <a:t>Orvonton, </a:t>
            </a:r>
            <a:r>
              <a:rPr sz="1200" spc="-5" dirty="0">
                <a:latin typeface="Times New Roman"/>
                <a:cs typeface="Times New Roman"/>
              </a:rPr>
              <a:t>dalla cui capitale, Uversa, proviene </a:t>
            </a:r>
            <a:r>
              <a:rPr sz="1200" dirty="0">
                <a:latin typeface="Times New Roman"/>
                <a:cs typeface="Times New Roman"/>
              </a:rPr>
              <a:t>la nostra  </a:t>
            </a:r>
            <a:r>
              <a:rPr sz="1200" spc="-5" dirty="0">
                <a:latin typeface="Times New Roman"/>
                <a:cs typeface="Times New Roman"/>
              </a:rPr>
              <a:t>commissione. Orvonton </a:t>
            </a:r>
            <a:r>
              <a:rPr sz="1200" dirty="0">
                <a:latin typeface="Times New Roman"/>
                <a:cs typeface="Times New Roman"/>
              </a:rPr>
              <a:t>è uno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sette </a:t>
            </a:r>
            <a:r>
              <a:rPr sz="1200" spc="-5" dirty="0">
                <a:latin typeface="Times New Roman"/>
                <a:cs typeface="Times New Roman"/>
              </a:rPr>
              <a:t>Superuniversi evoluzionari </a:t>
            </a:r>
            <a:r>
              <a:rPr sz="1200" dirty="0">
                <a:latin typeface="Times New Roman"/>
                <a:cs typeface="Times New Roman"/>
              </a:rPr>
              <a:t>del tempo e </a:t>
            </a:r>
            <a:r>
              <a:rPr sz="1200" spc="-5" dirty="0">
                <a:latin typeface="Times New Roman"/>
                <a:cs typeface="Times New Roman"/>
              </a:rPr>
              <a:t>dello </a:t>
            </a:r>
            <a:r>
              <a:rPr sz="1200" dirty="0">
                <a:latin typeface="Times New Roman"/>
                <a:cs typeface="Times New Roman"/>
              </a:rPr>
              <a:t>spazio che circondano la </a:t>
            </a:r>
            <a:r>
              <a:rPr sz="1200" spc="-5" dirty="0">
                <a:latin typeface="Times New Roman"/>
                <a:cs typeface="Times New Roman"/>
              </a:rPr>
              <a:t>creazione senza  </a:t>
            </a:r>
            <a:r>
              <a:rPr sz="1200" dirty="0">
                <a:latin typeface="Times New Roman"/>
                <a:cs typeface="Times New Roman"/>
              </a:rPr>
              <a:t>inizio né </a:t>
            </a:r>
            <a:r>
              <a:rPr sz="1200" spc="-5" dirty="0">
                <a:latin typeface="Times New Roman"/>
                <a:cs typeface="Times New Roman"/>
              </a:rPr>
              <a:t>fine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perfezione </a:t>
            </a:r>
            <a:r>
              <a:rPr sz="1200" dirty="0">
                <a:latin typeface="Times New Roman"/>
                <a:cs typeface="Times New Roman"/>
              </a:rPr>
              <a:t>divina — </a:t>
            </a:r>
            <a:r>
              <a:rPr sz="1200" spc="-5" dirty="0">
                <a:latin typeface="Times New Roman"/>
                <a:cs typeface="Times New Roman"/>
              </a:rPr>
              <a:t>l’Universo centrale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i="1" spc="-5" dirty="0">
                <a:latin typeface="Times New Roman"/>
                <a:cs typeface="Times New Roman"/>
              </a:rPr>
              <a:t>Havona. </a:t>
            </a:r>
            <a:r>
              <a:rPr sz="1200" spc="-5" dirty="0">
                <a:latin typeface="Times New Roman"/>
                <a:cs typeface="Times New Roman"/>
              </a:rPr>
              <a:t>Nel </a:t>
            </a:r>
            <a:r>
              <a:rPr sz="1200" dirty="0">
                <a:latin typeface="Times New Roman"/>
                <a:cs typeface="Times New Roman"/>
              </a:rPr>
              <a:t>cuore di questo </a:t>
            </a:r>
            <a:r>
              <a:rPr sz="1200" spc="-5" dirty="0">
                <a:latin typeface="Times New Roman"/>
                <a:cs typeface="Times New Roman"/>
              </a:rPr>
              <a:t>Universo centrale ed </a:t>
            </a:r>
            <a:r>
              <a:rPr sz="1200" dirty="0">
                <a:latin typeface="Times New Roman"/>
                <a:cs typeface="Times New Roman"/>
              </a:rPr>
              <a:t>eterno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trova </a:t>
            </a:r>
            <a:r>
              <a:rPr sz="1200" spc="-5" dirty="0">
                <a:latin typeface="Times New Roman"/>
                <a:cs typeface="Times New Roman"/>
              </a:rPr>
              <a:t>l’Isola  stazionaria del Paradiso, centro geografico </a:t>
            </a:r>
            <a:r>
              <a:rPr sz="1200" dirty="0">
                <a:latin typeface="Times New Roman"/>
                <a:cs typeface="Times New Roman"/>
              </a:rPr>
              <a:t>dell’infinità e </a:t>
            </a:r>
            <a:r>
              <a:rPr sz="1200" spc="-5" dirty="0">
                <a:latin typeface="Times New Roman"/>
                <a:cs typeface="Times New Roman"/>
              </a:rPr>
              <a:t>luogo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residenza del Dio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eterno.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101600" marR="266700" algn="just">
              <a:lnSpc>
                <a:spcPts val="1380"/>
              </a:lnSpc>
            </a:pPr>
            <a:r>
              <a:rPr sz="1200" baseline="38194" dirty="0">
                <a:latin typeface="Times New Roman"/>
                <a:cs typeface="Times New Roman"/>
              </a:rPr>
              <a:t>(1.6) </a:t>
            </a:r>
            <a:r>
              <a:rPr sz="1200" spc="-7" baseline="38194" dirty="0">
                <a:latin typeface="Times New Roman"/>
                <a:cs typeface="Times New Roman"/>
              </a:rPr>
              <a:t>0:0.6 </a:t>
            </a:r>
            <a:r>
              <a:rPr sz="1200" spc="-5" dirty="0">
                <a:latin typeface="Times New Roman"/>
                <a:cs typeface="Times New Roman"/>
              </a:rPr>
              <a:t>Noi chiamiamo generalmente </a:t>
            </a:r>
            <a:r>
              <a:rPr sz="1200" i="1" dirty="0">
                <a:latin typeface="Times New Roman"/>
                <a:cs typeface="Times New Roman"/>
              </a:rPr>
              <a:t>grande Universo </a:t>
            </a:r>
            <a:r>
              <a:rPr sz="1200" spc="-5" dirty="0">
                <a:latin typeface="Times New Roman"/>
                <a:cs typeface="Times New Roman"/>
              </a:rPr>
              <a:t>l’insieme dei sette Superuniversi </a:t>
            </a:r>
            <a:r>
              <a:rPr sz="1200" dirty="0">
                <a:latin typeface="Times New Roman"/>
                <a:cs typeface="Times New Roman"/>
              </a:rPr>
              <a:t>in evoluzione e </a:t>
            </a:r>
            <a:r>
              <a:rPr sz="1200" spc="-5" dirty="0">
                <a:latin typeface="Times New Roman"/>
                <a:cs typeface="Times New Roman"/>
              </a:rPr>
              <a:t>dell’Universo </a:t>
            </a:r>
            <a:r>
              <a:rPr sz="1200" dirty="0">
                <a:latin typeface="Times New Roman"/>
                <a:cs typeface="Times New Roman"/>
              </a:rPr>
              <a:t>centrale e  divino. </a:t>
            </a:r>
            <a:r>
              <a:rPr sz="1200" spc="-5" dirty="0">
                <a:latin typeface="Times New Roman"/>
                <a:cs typeface="Times New Roman"/>
              </a:rPr>
              <a:t>Queste sono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creazioni attualmente organizzate ed abitate. </a:t>
            </a:r>
            <a:r>
              <a:rPr sz="1200" dirty="0">
                <a:latin typeface="Times New Roman"/>
                <a:cs typeface="Times New Roman"/>
              </a:rPr>
              <a:t>Esse fanno tutte </a:t>
            </a:r>
            <a:r>
              <a:rPr sz="1200" spc="-5" dirty="0">
                <a:latin typeface="Times New Roman"/>
                <a:cs typeface="Times New Roman"/>
              </a:rPr>
              <a:t>parte </a:t>
            </a:r>
            <a:r>
              <a:rPr sz="1200" dirty="0">
                <a:latin typeface="Times New Roman"/>
                <a:cs typeface="Times New Roman"/>
              </a:rPr>
              <a:t>dell’Universo </a:t>
            </a:r>
            <a:r>
              <a:rPr sz="1200" spc="-5" dirty="0">
                <a:latin typeface="Times New Roman"/>
                <a:cs typeface="Times New Roman"/>
              </a:rPr>
              <a:t>maestro, che comprende  anche gli Universi </a:t>
            </a:r>
            <a:r>
              <a:rPr sz="1200" dirty="0">
                <a:latin typeface="Times New Roman"/>
                <a:cs typeface="Times New Roman"/>
              </a:rPr>
              <a:t>dello spazio </a:t>
            </a:r>
            <a:r>
              <a:rPr sz="1200" spc="-5" dirty="0">
                <a:latin typeface="Times New Roman"/>
                <a:cs typeface="Times New Roman"/>
              </a:rPr>
              <a:t>esterno,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abitati </a:t>
            </a:r>
            <a:r>
              <a:rPr sz="1200" dirty="0">
                <a:latin typeface="Times New Roman"/>
                <a:cs typeface="Times New Roman"/>
              </a:rPr>
              <a:t>ma in </a:t>
            </a:r>
            <a:r>
              <a:rPr sz="1200" spc="-5" dirty="0">
                <a:latin typeface="Times New Roman"/>
                <a:cs typeface="Times New Roman"/>
              </a:rPr>
              <a:t>corso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mobilitazione.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1016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I. Deità e</a:t>
            </a:r>
            <a:r>
              <a:rPr sz="1600" b="1" spc="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divinità</a:t>
            </a:r>
            <a:endParaRPr sz="1600">
              <a:latin typeface="Times New Roman"/>
              <a:cs typeface="Times New Roman"/>
            </a:endParaRPr>
          </a:p>
          <a:p>
            <a:pPr marL="101600" marR="102235">
              <a:lnSpc>
                <a:spcPts val="1370"/>
              </a:lnSpc>
              <a:spcBef>
                <a:spcPts val="1430"/>
              </a:spcBef>
            </a:pPr>
            <a:r>
              <a:rPr sz="1200" baseline="38194" dirty="0">
                <a:latin typeface="Times New Roman"/>
                <a:cs typeface="Times New Roman"/>
              </a:rPr>
              <a:t>(2.1) </a:t>
            </a:r>
            <a:r>
              <a:rPr sz="1200" spc="-7" baseline="38194" dirty="0">
                <a:latin typeface="Times New Roman"/>
                <a:cs typeface="Times New Roman"/>
              </a:rPr>
              <a:t>0:1.1 </a:t>
            </a:r>
            <a:r>
              <a:rPr sz="1200" spc="-5" dirty="0">
                <a:latin typeface="Times New Roman"/>
                <a:cs typeface="Times New Roman"/>
              </a:rPr>
              <a:t>L’Universo degli Universi presenta fenomeni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attività della deità su diversi livelli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realtà cosmiche,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significati mentali 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valori </a:t>
            </a:r>
            <a:r>
              <a:rPr sz="1200" dirty="0">
                <a:latin typeface="Times New Roman"/>
                <a:cs typeface="Times New Roman"/>
              </a:rPr>
              <a:t>spirituali, ma tutte queste azioni di </a:t>
            </a:r>
            <a:r>
              <a:rPr sz="1200" spc="-5" dirty="0">
                <a:latin typeface="Times New Roman"/>
                <a:cs typeface="Times New Roman"/>
              </a:rPr>
              <a:t>ministero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personali </a:t>
            </a:r>
            <a:r>
              <a:rPr sz="1200" dirty="0">
                <a:latin typeface="Times New Roman"/>
                <a:cs typeface="Times New Roman"/>
              </a:rPr>
              <a:t>od altro — sono </a:t>
            </a:r>
            <a:r>
              <a:rPr sz="1200" spc="-5" dirty="0">
                <a:latin typeface="Times New Roman"/>
                <a:cs typeface="Times New Roman"/>
              </a:rPr>
              <a:t>divinamente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coordinate.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101600" marR="104139">
              <a:lnSpc>
                <a:spcPct val="95900"/>
              </a:lnSpc>
            </a:pPr>
            <a:r>
              <a:rPr sz="1200" baseline="38194" dirty="0">
                <a:latin typeface="Times New Roman"/>
                <a:cs typeface="Times New Roman"/>
              </a:rPr>
              <a:t>(2.2) </a:t>
            </a:r>
            <a:r>
              <a:rPr sz="1200" spc="-7" baseline="38194" dirty="0">
                <a:latin typeface="Times New Roman"/>
                <a:cs typeface="Times New Roman"/>
              </a:rPr>
              <a:t>0:1.2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DEITÀ </a:t>
            </a:r>
            <a:r>
              <a:rPr sz="1200" dirty="0">
                <a:latin typeface="Times New Roman"/>
                <a:cs typeface="Times New Roman"/>
              </a:rPr>
              <a:t>è personalizzabile </a:t>
            </a:r>
            <a:r>
              <a:rPr sz="1200" spc="-5" dirty="0">
                <a:latin typeface="Times New Roman"/>
                <a:cs typeface="Times New Roman"/>
              </a:rPr>
              <a:t>come Dio,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prepersonale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superpersonale </a:t>
            </a:r>
            <a:r>
              <a:rPr sz="1200" dirty="0">
                <a:latin typeface="Times New Roman"/>
                <a:cs typeface="Times New Roman"/>
              </a:rPr>
              <a:t>in modi non </a:t>
            </a:r>
            <a:r>
              <a:rPr sz="1200" spc="-5" dirty="0">
                <a:latin typeface="Times New Roman"/>
                <a:cs typeface="Times New Roman"/>
              </a:rPr>
              <a:t>interamente comprensibili dall’uomo. 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Deità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caratterizzata dalla qualità dell’unità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attuale </a:t>
            </a:r>
            <a:r>
              <a:rPr sz="1200" dirty="0">
                <a:latin typeface="Times New Roman"/>
                <a:cs typeface="Times New Roman"/>
              </a:rPr>
              <a:t>o potenziale — </a:t>
            </a:r>
            <a:r>
              <a:rPr sz="1200" spc="-5" dirty="0">
                <a:latin typeface="Times New Roman"/>
                <a:cs typeface="Times New Roman"/>
              </a:rPr>
              <a:t>su </a:t>
            </a:r>
            <a:r>
              <a:rPr sz="1200" dirty="0">
                <a:latin typeface="Times New Roman"/>
                <a:cs typeface="Times New Roman"/>
              </a:rPr>
              <a:t>tutti i </a:t>
            </a:r>
            <a:r>
              <a:rPr sz="1200" spc="-5" dirty="0">
                <a:latin typeface="Times New Roman"/>
                <a:cs typeface="Times New Roman"/>
              </a:rPr>
              <a:t>livelli supermateriali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realtà; </a:t>
            </a:r>
            <a:r>
              <a:rPr sz="1200" dirty="0">
                <a:latin typeface="Times New Roman"/>
                <a:cs typeface="Times New Roman"/>
              </a:rPr>
              <a:t>e questa  </a:t>
            </a:r>
            <a:r>
              <a:rPr sz="1200" spc="-5" dirty="0">
                <a:latin typeface="Times New Roman"/>
                <a:cs typeface="Times New Roman"/>
              </a:rPr>
              <a:t>qualità unificante </a:t>
            </a:r>
            <a:r>
              <a:rPr sz="1200" dirty="0">
                <a:latin typeface="Times New Roman"/>
                <a:cs typeface="Times New Roman"/>
              </a:rPr>
              <a:t>è meglio </a:t>
            </a:r>
            <a:r>
              <a:rPr sz="1200" spc="-5" dirty="0">
                <a:latin typeface="Times New Roman"/>
                <a:cs typeface="Times New Roman"/>
              </a:rPr>
              <a:t>compresa </a:t>
            </a:r>
            <a:r>
              <a:rPr sz="1200" dirty="0">
                <a:latin typeface="Times New Roman"/>
                <a:cs typeface="Times New Roman"/>
              </a:rPr>
              <a:t>dalle </a:t>
            </a:r>
            <a:r>
              <a:rPr sz="1200" spc="-5" dirty="0">
                <a:latin typeface="Times New Roman"/>
                <a:cs typeface="Times New Roman"/>
              </a:rPr>
              <a:t>creature come </a:t>
            </a:r>
            <a:r>
              <a:rPr sz="1200" dirty="0">
                <a:latin typeface="Times New Roman"/>
                <a:cs typeface="Times New Roman"/>
              </a:rPr>
              <a:t>divinità.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150">
              <a:latin typeface="Times New Roman"/>
              <a:cs typeface="Times New Roman"/>
            </a:endParaRPr>
          </a:p>
          <a:p>
            <a:pPr marL="101600" algn="just">
              <a:lnSpc>
                <a:spcPct val="100000"/>
              </a:lnSpc>
            </a:pPr>
            <a:r>
              <a:rPr sz="1200" baseline="38194" dirty="0">
                <a:latin typeface="Times New Roman"/>
                <a:cs typeface="Times New Roman"/>
              </a:rPr>
              <a:t>(2.3) </a:t>
            </a:r>
            <a:r>
              <a:rPr sz="1200" spc="-7" baseline="38194" dirty="0">
                <a:latin typeface="Times New Roman"/>
                <a:cs typeface="Times New Roman"/>
              </a:rPr>
              <a:t>0:1.3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Deità agisce </a:t>
            </a:r>
            <a:r>
              <a:rPr sz="1200" dirty="0">
                <a:latin typeface="Times New Roman"/>
                <a:cs typeface="Times New Roman"/>
              </a:rPr>
              <a:t>sui livelli </a:t>
            </a:r>
            <a:r>
              <a:rPr sz="1200" spc="-5" dirty="0">
                <a:latin typeface="Times New Roman"/>
                <a:cs typeface="Times New Roman"/>
              </a:rPr>
              <a:t>personale, prepersonale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superpersonale.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Deità totale </a:t>
            </a:r>
            <a:r>
              <a:rPr sz="1200" dirty="0">
                <a:latin typeface="Times New Roman"/>
                <a:cs typeface="Times New Roman"/>
              </a:rPr>
              <a:t>è funzionale </a:t>
            </a:r>
            <a:r>
              <a:rPr sz="1200" spc="-5" dirty="0">
                <a:latin typeface="Times New Roman"/>
                <a:cs typeface="Times New Roman"/>
              </a:rPr>
              <a:t>sui seguenti </a:t>
            </a:r>
            <a:r>
              <a:rPr sz="1200" dirty="0">
                <a:latin typeface="Times New Roman"/>
                <a:cs typeface="Times New Roman"/>
              </a:rPr>
              <a:t>sette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livelli: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70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206105" cy="40716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23241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(40.1) 2:5.9 </a:t>
            </a:r>
            <a:r>
              <a:rPr sz="1200" spc="-5" dirty="0">
                <a:latin typeface="Times New Roman"/>
                <a:cs typeface="Times New Roman"/>
              </a:rPr>
              <a:t>L’amore del </a:t>
            </a:r>
            <a:r>
              <a:rPr sz="1200" dirty="0">
                <a:latin typeface="Times New Roman"/>
                <a:cs typeface="Times New Roman"/>
              </a:rPr>
              <a:t>Padre </a:t>
            </a:r>
            <a:r>
              <a:rPr sz="1200" spc="-5" dirty="0">
                <a:latin typeface="Times New Roman"/>
                <a:cs typeface="Times New Roman"/>
              </a:rPr>
              <a:t>ci segue </a:t>
            </a:r>
            <a:r>
              <a:rPr sz="1200" dirty="0">
                <a:latin typeface="Times New Roman"/>
                <a:cs typeface="Times New Roman"/>
              </a:rPr>
              <a:t>ora 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tutto il </a:t>
            </a:r>
            <a:r>
              <a:rPr sz="1200" spc="-5" dirty="0">
                <a:latin typeface="Times New Roman"/>
                <a:cs typeface="Times New Roman"/>
              </a:rPr>
              <a:t>ciclo </a:t>
            </a:r>
            <a:r>
              <a:rPr sz="1200" dirty="0">
                <a:latin typeface="Times New Roman"/>
                <a:cs typeface="Times New Roman"/>
              </a:rPr>
              <a:t>senza </a:t>
            </a:r>
            <a:r>
              <a:rPr sz="1200" spc="-5" dirty="0">
                <a:latin typeface="Times New Roman"/>
                <a:cs typeface="Times New Roman"/>
              </a:rPr>
              <a:t>fine delle </a:t>
            </a:r>
            <a:r>
              <a:rPr sz="1200" dirty="0">
                <a:latin typeface="Times New Roman"/>
                <a:cs typeface="Times New Roman"/>
              </a:rPr>
              <a:t>ere </a:t>
            </a:r>
            <a:r>
              <a:rPr sz="1200" spc="-5" dirty="0">
                <a:latin typeface="Times New Roman"/>
                <a:cs typeface="Times New Roman"/>
              </a:rPr>
              <a:t>eterne. </a:t>
            </a:r>
            <a:r>
              <a:rPr sz="1200" dirty="0">
                <a:latin typeface="Times New Roman"/>
                <a:cs typeface="Times New Roman"/>
              </a:rPr>
              <a:t>Quando meditate sulla </a:t>
            </a:r>
            <a:r>
              <a:rPr sz="1200" spc="-5" dirty="0">
                <a:latin typeface="Times New Roman"/>
                <a:cs typeface="Times New Roman"/>
              </a:rPr>
              <a:t>natura amorevole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Dio, c’è </a:t>
            </a:r>
            <a:r>
              <a:rPr sz="1200" dirty="0">
                <a:latin typeface="Times New Roman"/>
                <a:cs typeface="Times New Roman"/>
              </a:rPr>
              <a:t>una sola reazione </a:t>
            </a:r>
            <a:r>
              <a:rPr sz="1200" spc="-5" dirty="0">
                <a:latin typeface="Times New Roman"/>
                <a:cs typeface="Times New Roman"/>
              </a:rPr>
              <a:t>della personalità ragionevole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naturale: amerete sempre </a:t>
            </a:r>
            <a:r>
              <a:rPr sz="1200" dirty="0">
                <a:latin typeface="Times New Roman"/>
                <a:cs typeface="Times New Roman"/>
              </a:rPr>
              <a:t>di più il vostro </a:t>
            </a:r>
            <a:r>
              <a:rPr sz="1200" spc="-5" dirty="0">
                <a:latin typeface="Times New Roman"/>
                <a:cs typeface="Times New Roman"/>
              </a:rPr>
              <a:t>Creatore; renderete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5" dirty="0">
                <a:latin typeface="Times New Roman"/>
                <a:cs typeface="Times New Roman"/>
              </a:rPr>
              <a:t>Dio un  </a:t>
            </a:r>
            <a:r>
              <a:rPr sz="1200" spc="-5" dirty="0">
                <a:latin typeface="Times New Roman"/>
                <a:cs typeface="Times New Roman"/>
              </a:rPr>
              <a:t>affetto analogo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quello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figlio per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genitore terreno, perché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5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padre, </a:t>
            </a:r>
            <a:r>
              <a:rPr sz="1200" dirty="0">
                <a:latin typeface="Times New Roman"/>
                <a:cs typeface="Times New Roman"/>
              </a:rPr>
              <a:t>un padre </a:t>
            </a:r>
            <a:r>
              <a:rPr sz="1200" spc="-5" dirty="0">
                <a:latin typeface="Times New Roman"/>
                <a:cs typeface="Times New Roman"/>
              </a:rPr>
              <a:t>reale,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vero padre, ama </a:t>
            </a:r>
            <a:r>
              <a:rPr sz="1200" dirty="0">
                <a:latin typeface="Times New Roman"/>
                <a:cs typeface="Times New Roman"/>
              </a:rPr>
              <a:t>i suoi </a:t>
            </a:r>
            <a:r>
              <a:rPr sz="1200" spc="-5" dirty="0">
                <a:latin typeface="Times New Roman"/>
                <a:cs typeface="Times New Roman"/>
              </a:rPr>
              <a:t>figli,  così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Padre Universale </a:t>
            </a:r>
            <a:r>
              <a:rPr sz="1200" dirty="0">
                <a:latin typeface="Times New Roman"/>
                <a:cs typeface="Times New Roman"/>
              </a:rPr>
              <a:t>ama i </a:t>
            </a:r>
            <a:r>
              <a:rPr sz="1200" spc="-5" dirty="0">
                <a:latin typeface="Times New Roman"/>
                <a:cs typeface="Times New Roman"/>
              </a:rPr>
              <a:t>figli </a:t>
            </a:r>
            <a:r>
              <a:rPr sz="1200" dirty="0">
                <a:latin typeface="Times New Roman"/>
                <a:cs typeface="Times New Roman"/>
              </a:rPr>
              <a:t>e le </a:t>
            </a:r>
            <a:r>
              <a:rPr sz="1200" spc="-5" dirty="0">
                <a:latin typeface="Times New Roman"/>
                <a:cs typeface="Times New Roman"/>
              </a:rPr>
              <a:t>figlie che </a:t>
            </a:r>
            <a:r>
              <a:rPr sz="1200" spc="5" dirty="0">
                <a:latin typeface="Times New Roman"/>
                <a:cs typeface="Times New Roman"/>
              </a:rPr>
              <a:t>ha </a:t>
            </a:r>
            <a:r>
              <a:rPr sz="1200" spc="-5" dirty="0">
                <a:latin typeface="Times New Roman"/>
                <a:cs typeface="Times New Roman"/>
              </a:rPr>
              <a:t>creato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cerca </a:t>
            </a:r>
            <a:r>
              <a:rPr sz="1200" dirty="0">
                <a:latin typeface="Times New Roman"/>
                <a:cs typeface="Times New Roman"/>
              </a:rPr>
              <a:t>sempre il loro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benessere.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11112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(40.2) 2:5.10 </a:t>
            </a:r>
            <a:r>
              <a:rPr sz="1200" spc="-5" dirty="0">
                <a:latin typeface="Times New Roman"/>
                <a:cs typeface="Times New Roman"/>
              </a:rPr>
              <a:t>Ma l’amore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è un </a:t>
            </a:r>
            <a:r>
              <a:rPr sz="1200" spc="-5" dirty="0">
                <a:latin typeface="Times New Roman"/>
                <a:cs typeface="Times New Roman"/>
              </a:rPr>
              <a:t>affetto </a:t>
            </a:r>
            <a:r>
              <a:rPr sz="1200" dirty="0">
                <a:latin typeface="Times New Roman"/>
                <a:cs typeface="Times New Roman"/>
              </a:rPr>
              <a:t>di genitore </a:t>
            </a:r>
            <a:r>
              <a:rPr sz="1200" spc="-5" dirty="0">
                <a:latin typeface="Times New Roman"/>
                <a:cs typeface="Times New Roman"/>
              </a:rPr>
              <a:t>intelligente </a:t>
            </a:r>
            <a:r>
              <a:rPr sz="1200" dirty="0">
                <a:latin typeface="Times New Roman"/>
                <a:cs typeface="Times New Roman"/>
              </a:rPr>
              <a:t>e previdente. </a:t>
            </a:r>
            <a:r>
              <a:rPr sz="1200" spc="-5" dirty="0">
                <a:latin typeface="Times New Roman"/>
                <a:cs typeface="Times New Roman"/>
              </a:rPr>
              <a:t>L’amore </a:t>
            </a:r>
            <a:r>
              <a:rPr sz="1200" dirty="0">
                <a:latin typeface="Times New Roman"/>
                <a:cs typeface="Times New Roman"/>
              </a:rPr>
              <a:t>divino opera in </a:t>
            </a:r>
            <a:r>
              <a:rPr sz="1200" spc="-5" dirty="0">
                <a:latin typeface="Times New Roman"/>
                <a:cs typeface="Times New Roman"/>
              </a:rPr>
              <a:t>associazione unificata con </a:t>
            </a:r>
            <a:r>
              <a:rPr sz="1200" dirty="0">
                <a:latin typeface="Times New Roman"/>
                <a:cs typeface="Times New Roman"/>
              </a:rPr>
              <a:t>la  </a:t>
            </a:r>
            <a:r>
              <a:rPr sz="1200" spc="-5" dirty="0">
                <a:latin typeface="Times New Roman"/>
                <a:cs typeface="Times New Roman"/>
              </a:rPr>
              <a:t>saggezza </a:t>
            </a:r>
            <a:r>
              <a:rPr sz="1200" dirty="0">
                <a:latin typeface="Times New Roman"/>
                <a:cs typeface="Times New Roman"/>
              </a:rPr>
              <a:t>divina 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tutte le </a:t>
            </a:r>
            <a:r>
              <a:rPr sz="1200" spc="-5" dirty="0">
                <a:latin typeface="Times New Roman"/>
                <a:cs typeface="Times New Roman"/>
              </a:rPr>
              <a:t>altre caratteristiche </a:t>
            </a:r>
            <a:r>
              <a:rPr sz="1200" dirty="0">
                <a:latin typeface="Times New Roman"/>
                <a:cs typeface="Times New Roman"/>
              </a:rPr>
              <a:t>infinite </a:t>
            </a:r>
            <a:r>
              <a:rPr sz="1200" spc="-5" dirty="0">
                <a:latin typeface="Times New Roman"/>
                <a:cs typeface="Times New Roman"/>
              </a:rPr>
              <a:t>della natura </a:t>
            </a:r>
            <a:r>
              <a:rPr sz="1200" dirty="0">
                <a:latin typeface="Times New Roman"/>
                <a:cs typeface="Times New Roman"/>
              </a:rPr>
              <a:t>perfetta </a:t>
            </a:r>
            <a:r>
              <a:rPr sz="1200" spc="-5" dirty="0">
                <a:latin typeface="Times New Roman"/>
                <a:cs typeface="Times New Roman"/>
              </a:rPr>
              <a:t>del Padre Universale. Dio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amore,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5" dirty="0">
                <a:latin typeface="Times New Roman"/>
                <a:cs typeface="Times New Roman"/>
              </a:rPr>
              <a:t>l’amore </a:t>
            </a:r>
            <a:r>
              <a:rPr sz="1200" dirty="0">
                <a:latin typeface="Times New Roman"/>
                <a:cs typeface="Times New Roman"/>
              </a:rPr>
              <a:t>non è  </a:t>
            </a:r>
            <a:r>
              <a:rPr sz="1200" spc="-5" dirty="0">
                <a:latin typeface="Times New Roman"/>
                <a:cs typeface="Times New Roman"/>
              </a:rPr>
              <a:t>Dio.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grande manifestazione dell’amore </a:t>
            </a:r>
            <a:r>
              <a:rPr sz="1200" dirty="0">
                <a:latin typeface="Times New Roman"/>
                <a:cs typeface="Times New Roman"/>
              </a:rPr>
              <a:t>divino </a:t>
            </a:r>
            <a:r>
              <a:rPr sz="1200" spc="-5" dirty="0">
                <a:latin typeface="Times New Roman"/>
                <a:cs typeface="Times New Roman"/>
              </a:rPr>
              <a:t>per gli esseri mortali </a:t>
            </a:r>
            <a:r>
              <a:rPr sz="1200" dirty="0">
                <a:latin typeface="Times New Roman"/>
                <a:cs typeface="Times New Roman"/>
              </a:rPr>
              <a:t>si </a:t>
            </a:r>
            <a:r>
              <a:rPr sz="1200" spc="-5" dirty="0">
                <a:latin typeface="Times New Roman"/>
                <a:cs typeface="Times New Roman"/>
              </a:rPr>
              <a:t>riscontra nel </a:t>
            </a:r>
            <a:r>
              <a:rPr sz="1200" dirty="0">
                <a:latin typeface="Times New Roman"/>
                <a:cs typeface="Times New Roman"/>
              </a:rPr>
              <a:t>conferimento </a:t>
            </a:r>
            <a:r>
              <a:rPr sz="1200" spc="-5" dirty="0">
                <a:latin typeface="Times New Roman"/>
                <a:cs typeface="Times New Roman"/>
              </a:rPr>
              <a:t>degli Aggiustatori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Pensiero,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voi la più </a:t>
            </a:r>
            <a:r>
              <a:rPr sz="1200" spc="-5" dirty="0">
                <a:latin typeface="Times New Roman"/>
                <a:cs typeface="Times New Roman"/>
              </a:rPr>
              <a:t>grande </a:t>
            </a:r>
            <a:r>
              <a:rPr sz="1200" dirty="0">
                <a:latin typeface="Times New Roman"/>
                <a:cs typeface="Times New Roman"/>
              </a:rPr>
              <a:t>rivelazione </a:t>
            </a:r>
            <a:r>
              <a:rPr sz="1200" spc="-5" dirty="0">
                <a:latin typeface="Times New Roman"/>
                <a:cs typeface="Times New Roman"/>
              </a:rPr>
              <a:t>dell’amore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Padre si </a:t>
            </a:r>
            <a:r>
              <a:rPr sz="1200" dirty="0">
                <a:latin typeface="Times New Roman"/>
                <a:cs typeface="Times New Roman"/>
              </a:rPr>
              <a:t>vede </a:t>
            </a:r>
            <a:r>
              <a:rPr sz="1200" spc="-5" dirty="0">
                <a:latin typeface="Times New Roman"/>
                <a:cs typeface="Times New Roman"/>
              </a:rPr>
              <a:t>nella </a:t>
            </a:r>
            <a:r>
              <a:rPr sz="1200" dirty="0">
                <a:latin typeface="Times New Roman"/>
                <a:cs typeface="Times New Roman"/>
              </a:rPr>
              <a:t>vita di </a:t>
            </a:r>
            <a:r>
              <a:rPr sz="1200" spc="-5" dirty="0">
                <a:latin typeface="Times New Roman"/>
                <a:cs typeface="Times New Roman"/>
              </a:rPr>
              <a:t>conferimento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suo Figlio Micael, nel  </a:t>
            </a:r>
            <a:r>
              <a:rPr sz="1200" dirty="0">
                <a:latin typeface="Times New Roman"/>
                <a:cs typeface="Times New Roman"/>
              </a:rPr>
              <a:t>modo in </a:t>
            </a:r>
            <a:r>
              <a:rPr sz="1200" spc="-5" dirty="0">
                <a:latin typeface="Times New Roman"/>
                <a:cs typeface="Times New Roman"/>
              </a:rPr>
              <a:t>cui egli visse </a:t>
            </a:r>
            <a:r>
              <a:rPr sz="1200" dirty="0">
                <a:latin typeface="Times New Roman"/>
                <a:cs typeface="Times New Roman"/>
              </a:rPr>
              <a:t>sulla </a:t>
            </a:r>
            <a:r>
              <a:rPr sz="1200" spc="-5" dirty="0">
                <a:latin typeface="Times New Roman"/>
                <a:cs typeface="Times New Roman"/>
              </a:rPr>
              <a:t>terra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vita </a:t>
            </a:r>
            <a:r>
              <a:rPr sz="1200" spc="-5" dirty="0">
                <a:latin typeface="Times New Roman"/>
                <a:cs typeface="Times New Roman"/>
              </a:rPr>
              <a:t>spirituale ideale.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l’Aggiustatore residente che </a:t>
            </a:r>
            <a:r>
              <a:rPr sz="1200" dirty="0">
                <a:latin typeface="Times New Roman"/>
                <a:cs typeface="Times New Roman"/>
              </a:rPr>
              <a:t>individualizza </a:t>
            </a:r>
            <a:r>
              <a:rPr sz="1200" spc="-5" dirty="0">
                <a:latin typeface="Times New Roman"/>
                <a:cs typeface="Times New Roman"/>
              </a:rPr>
              <a:t>l’amore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per ogni  </a:t>
            </a:r>
            <a:r>
              <a:rPr sz="1200" spc="-5" dirty="0">
                <a:latin typeface="Times New Roman"/>
                <a:cs typeface="Times New Roman"/>
              </a:rPr>
              <a:t>anima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umana.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>
              <a:lnSpc>
                <a:spcPts val="141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(40.3) 2:5.11 </a:t>
            </a:r>
            <a:r>
              <a:rPr sz="1200" spc="-5" dirty="0">
                <a:latin typeface="Times New Roman"/>
                <a:cs typeface="Times New Roman"/>
              </a:rPr>
              <a:t>Talvolta sono quasi addolorato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essere costretto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descrivere l’affetto </a:t>
            </a:r>
            <a:r>
              <a:rPr sz="1200" dirty="0">
                <a:latin typeface="Times New Roman"/>
                <a:cs typeface="Times New Roman"/>
              </a:rPr>
              <a:t>divino </a:t>
            </a:r>
            <a:r>
              <a:rPr sz="1200" spc="-5" dirty="0">
                <a:latin typeface="Times New Roman"/>
                <a:cs typeface="Times New Roman"/>
              </a:rPr>
              <a:t>del Padre </a:t>
            </a:r>
            <a:r>
              <a:rPr sz="1200" dirty="0">
                <a:latin typeface="Times New Roman"/>
                <a:cs typeface="Times New Roman"/>
              </a:rPr>
              <a:t>celeste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suoi</a:t>
            </a:r>
            <a:r>
              <a:rPr sz="1200" spc="-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figli</a:t>
            </a:r>
            <a:endParaRPr sz="1200">
              <a:latin typeface="Times New Roman"/>
              <a:cs typeface="Times New Roman"/>
            </a:endParaRPr>
          </a:p>
          <a:p>
            <a:pPr marL="76200" marR="55880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dell’Universo </a:t>
            </a:r>
            <a:r>
              <a:rPr sz="1200" dirty="0">
                <a:latin typeface="Times New Roman"/>
                <a:cs typeface="Times New Roman"/>
              </a:rPr>
              <a:t>utilizzando il simbolo </a:t>
            </a:r>
            <a:r>
              <a:rPr sz="1200" spc="-5" dirty="0">
                <a:latin typeface="Times New Roman"/>
                <a:cs typeface="Times New Roman"/>
              </a:rPr>
              <a:t>verbale umano </a:t>
            </a:r>
            <a:r>
              <a:rPr sz="1200" i="1" spc="-5" dirty="0">
                <a:latin typeface="Times New Roman"/>
                <a:cs typeface="Times New Roman"/>
              </a:rPr>
              <a:t>amore. </a:t>
            </a:r>
            <a:r>
              <a:rPr sz="1200" spc="-5" dirty="0">
                <a:latin typeface="Times New Roman"/>
                <a:cs typeface="Times New Roman"/>
              </a:rPr>
              <a:t>Questo termine, </a:t>
            </a:r>
            <a:r>
              <a:rPr sz="1200" dirty="0">
                <a:latin typeface="Times New Roman"/>
                <a:cs typeface="Times New Roman"/>
              </a:rPr>
              <a:t>pur </a:t>
            </a:r>
            <a:r>
              <a:rPr sz="1200" spc="-5" dirty="0">
                <a:latin typeface="Times New Roman"/>
                <a:cs typeface="Times New Roman"/>
              </a:rPr>
              <a:t>connotando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concetto </a:t>
            </a:r>
            <a:r>
              <a:rPr sz="1200" dirty="0">
                <a:latin typeface="Times New Roman"/>
                <a:cs typeface="Times New Roman"/>
              </a:rPr>
              <a:t>umano più </a:t>
            </a:r>
            <a:r>
              <a:rPr sz="1200" spc="-5" dirty="0">
                <a:latin typeface="Times New Roman"/>
                <a:cs typeface="Times New Roman"/>
              </a:rPr>
              <a:t>elevato </a:t>
            </a:r>
            <a:r>
              <a:rPr sz="1200" dirty="0">
                <a:latin typeface="Times New Roman"/>
                <a:cs typeface="Times New Roman"/>
              </a:rPr>
              <a:t>delle  </a:t>
            </a:r>
            <a:r>
              <a:rPr sz="1200" spc="-5" dirty="0">
                <a:latin typeface="Times New Roman"/>
                <a:cs typeface="Times New Roman"/>
              </a:rPr>
              <a:t>relazioni </a:t>
            </a:r>
            <a:r>
              <a:rPr sz="1200" dirty="0">
                <a:latin typeface="Times New Roman"/>
                <a:cs typeface="Times New Roman"/>
              </a:rPr>
              <a:t>di rispetto e </a:t>
            </a:r>
            <a:r>
              <a:rPr sz="1200" spc="-5" dirty="0">
                <a:latin typeface="Times New Roman"/>
                <a:cs typeface="Times New Roman"/>
              </a:rPr>
              <a:t>devozione dei mortali,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impiegato </a:t>
            </a:r>
            <a:r>
              <a:rPr sz="1200" dirty="0">
                <a:latin typeface="Times New Roman"/>
                <a:cs typeface="Times New Roman"/>
              </a:rPr>
              <a:t>così </a:t>
            </a:r>
            <a:r>
              <a:rPr sz="1200" spc="-5" dirty="0">
                <a:latin typeface="Times New Roman"/>
                <a:cs typeface="Times New Roman"/>
              </a:rPr>
              <a:t>spesso per </a:t>
            </a:r>
            <a:r>
              <a:rPr sz="1200" dirty="0">
                <a:latin typeface="Times New Roman"/>
                <a:cs typeface="Times New Roman"/>
              </a:rPr>
              <a:t>designare una quantità </a:t>
            </a:r>
            <a:r>
              <a:rPr sz="1200" spc="-5" dirty="0">
                <a:latin typeface="Times New Roman"/>
                <a:cs typeface="Times New Roman"/>
              </a:rPr>
              <a:t>tale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rapporti umani </a:t>
            </a:r>
            <a:r>
              <a:rPr sz="1200" dirty="0">
                <a:latin typeface="Times New Roman"/>
                <a:cs typeface="Times New Roman"/>
              </a:rPr>
              <a:t>che è del tutto  </a:t>
            </a:r>
            <a:r>
              <a:rPr sz="1200" spc="-5" dirty="0">
                <a:latin typeface="Times New Roman"/>
                <a:cs typeface="Times New Roman"/>
              </a:rPr>
              <a:t>ignobile ed assolutamente sconveniente che sia designato </a:t>
            </a:r>
            <a:r>
              <a:rPr sz="1200" dirty="0">
                <a:latin typeface="Times New Roman"/>
                <a:cs typeface="Times New Roman"/>
              </a:rPr>
              <a:t>con un </a:t>
            </a:r>
            <a:r>
              <a:rPr sz="1200" spc="-5" dirty="0">
                <a:latin typeface="Times New Roman"/>
                <a:cs typeface="Times New Roman"/>
              </a:rPr>
              <a:t>qualsiasi vocabolo </a:t>
            </a:r>
            <a:r>
              <a:rPr sz="1200" dirty="0">
                <a:latin typeface="Times New Roman"/>
                <a:cs typeface="Times New Roman"/>
              </a:rPr>
              <a:t>che è anche usato per </a:t>
            </a:r>
            <a:r>
              <a:rPr sz="1200" spc="-5" dirty="0">
                <a:latin typeface="Times New Roman"/>
                <a:cs typeface="Times New Roman"/>
              </a:rPr>
              <a:t>indicare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l’affetto</a:t>
            </a:r>
            <a:endParaRPr sz="1200">
              <a:latin typeface="Times New Roman"/>
              <a:cs typeface="Times New Roman"/>
            </a:endParaRPr>
          </a:p>
          <a:p>
            <a:pPr marL="76200" marR="335915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ineguagliabile del Dio vivente per </a:t>
            </a:r>
            <a:r>
              <a:rPr sz="1200" dirty="0">
                <a:latin typeface="Times New Roman"/>
                <a:cs typeface="Times New Roman"/>
              </a:rPr>
              <a:t>le sue </a:t>
            </a:r>
            <a:r>
              <a:rPr sz="1200" spc="-5" dirty="0">
                <a:latin typeface="Times New Roman"/>
                <a:cs typeface="Times New Roman"/>
              </a:rPr>
              <a:t>creature </a:t>
            </a:r>
            <a:r>
              <a:rPr sz="1200" dirty="0">
                <a:latin typeface="Times New Roman"/>
                <a:cs typeface="Times New Roman"/>
              </a:rPr>
              <a:t>dell’Universo! Che peccato che io non </a:t>
            </a:r>
            <a:r>
              <a:rPr sz="1200" spc="-5" dirty="0">
                <a:latin typeface="Times New Roman"/>
                <a:cs typeface="Times New Roman"/>
              </a:rPr>
              <a:t>possa servirmi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termine celeste ed  esclusivo che </a:t>
            </a:r>
            <a:r>
              <a:rPr sz="1200" dirty="0">
                <a:latin typeface="Times New Roman"/>
                <a:cs typeface="Times New Roman"/>
              </a:rPr>
              <a:t>possa trasmettere </a:t>
            </a:r>
            <a:r>
              <a:rPr sz="1200" spc="-5" dirty="0">
                <a:latin typeface="Times New Roman"/>
                <a:cs typeface="Times New Roman"/>
              </a:rPr>
              <a:t>alla </a:t>
            </a:r>
            <a:r>
              <a:rPr sz="1200" dirty="0">
                <a:latin typeface="Times New Roman"/>
                <a:cs typeface="Times New Roman"/>
              </a:rPr>
              <a:t>mente dell’uomo la </a:t>
            </a:r>
            <a:r>
              <a:rPr sz="1200" spc="-5" dirty="0">
                <a:latin typeface="Times New Roman"/>
                <a:cs typeface="Times New Roman"/>
              </a:rPr>
              <a:t>vera </a:t>
            </a:r>
            <a:r>
              <a:rPr sz="1200" dirty="0">
                <a:latin typeface="Times New Roman"/>
                <a:cs typeface="Times New Roman"/>
              </a:rPr>
              <a:t>natura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significato squisitamente bello dell’affetto </a:t>
            </a:r>
            <a:r>
              <a:rPr sz="1200" dirty="0">
                <a:latin typeface="Times New Roman"/>
                <a:cs typeface="Times New Roman"/>
              </a:rPr>
              <a:t>divino </a:t>
            </a:r>
            <a:r>
              <a:rPr sz="1200" spc="-5" dirty="0">
                <a:latin typeface="Times New Roman"/>
                <a:cs typeface="Times New Roman"/>
              </a:rPr>
              <a:t>del  Padre del </a:t>
            </a:r>
            <a:r>
              <a:rPr sz="1200" dirty="0">
                <a:latin typeface="Times New Roman"/>
                <a:cs typeface="Times New Roman"/>
              </a:rPr>
              <a:t>Paradiso.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193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(40.4) 2:5.12 </a:t>
            </a:r>
            <a:r>
              <a:rPr sz="1200" spc="-5" dirty="0">
                <a:latin typeface="Times New Roman"/>
                <a:cs typeface="Times New Roman"/>
              </a:rPr>
              <a:t>Quando gli </a:t>
            </a:r>
            <a:r>
              <a:rPr sz="1200" dirty="0">
                <a:latin typeface="Times New Roman"/>
                <a:cs typeface="Times New Roman"/>
              </a:rPr>
              <a:t>uomini </a:t>
            </a:r>
            <a:r>
              <a:rPr sz="1200" spc="-5" dirty="0">
                <a:latin typeface="Times New Roman"/>
                <a:cs typeface="Times New Roman"/>
              </a:rPr>
              <a:t>perdono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vista l’amore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Dio personale,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regno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diventa semplicemente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regno </a:t>
            </a:r>
            <a:r>
              <a:rPr sz="1200" spc="5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bene.  Nonostante </a:t>
            </a:r>
            <a:r>
              <a:rPr sz="1200" dirty="0">
                <a:latin typeface="Times New Roman"/>
                <a:cs typeface="Times New Roman"/>
              </a:rPr>
              <a:t>l’unità infinita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natura </a:t>
            </a:r>
            <a:r>
              <a:rPr sz="1200" spc="-5" dirty="0">
                <a:latin typeface="Times New Roman"/>
                <a:cs typeface="Times New Roman"/>
              </a:rPr>
              <a:t>divina, </a:t>
            </a:r>
            <a:r>
              <a:rPr sz="1200" dirty="0">
                <a:latin typeface="Times New Roman"/>
                <a:cs typeface="Times New Roman"/>
              </a:rPr>
              <a:t>l’amore è la </a:t>
            </a:r>
            <a:r>
              <a:rPr sz="1200" spc="-5" dirty="0">
                <a:latin typeface="Times New Roman"/>
                <a:cs typeface="Times New Roman"/>
              </a:rPr>
              <a:t>caratteristica </a:t>
            </a:r>
            <a:r>
              <a:rPr sz="1200" dirty="0">
                <a:latin typeface="Times New Roman"/>
                <a:cs typeface="Times New Roman"/>
              </a:rPr>
              <a:t>dominante di tutti i </a:t>
            </a:r>
            <a:r>
              <a:rPr sz="1200" spc="-5" dirty="0">
                <a:latin typeface="Times New Roman"/>
                <a:cs typeface="Times New Roman"/>
              </a:rPr>
              <a:t>rapporti personali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spc="10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sue  creature.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71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4858"/>
            <a:ext cx="8174355" cy="413067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76200">
              <a:lnSpc>
                <a:spcPct val="100000"/>
              </a:lnSpc>
              <a:spcBef>
                <a:spcPts val="95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6. La bontà di</a:t>
            </a:r>
            <a:r>
              <a:rPr sz="1600" b="1" spc="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Dio</a:t>
            </a:r>
            <a:endParaRPr sz="1600">
              <a:latin typeface="Times New Roman"/>
              <a:cs typeface="Times New Roman"/>
            </a:endParaRPr>
          </a:p>
          <a:p>
            <a:pPr marL="76200" marR="212090">
              <a:lnSpc>
                <a:spcPct val="95900"/>
              </a:lnSpc>
              <a:spcBef>
                <a:spcPts val="137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(40.5) 2:6.1 </a:t>
            </a:r>
            <a:r>
              <a:rPr sz="1200" spc="-5" dirty="0">
                <a:latin typeface="Times New Roman"/>
                <a:cs typeface="Times New Roman"/>
              </a:rPr>
              <a:t>Nell’Universo </a:t>
            </a:r>
            <a:r>
              <a:rPr sz="1200" dirty="0">
                <a:latin typeface="Times New Roman"/>
                <a:cs typeface="Times New Roman"/>
              </a:rPr>
              <a:t>fisico noi </a:t>
            </a:r>
            <a:r>
              <a:rPr sz="1200" spc="-5" dirty="0">
                <a:latin typeface="Times New Roman"/>
                <a:cs typeface="Times New Roman"/>
              </a:rPr>
              <a:t>possiamo vedere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bellezza, nel </a:t>
            </a:r>
            <a:r>
              <a:rPr sz="1200" dirty="0">
                <a:latin typeface="Times New Roman"/>
                <a:cs typeface="Times New Roman"/>
              </a:rPr>
              <a:t>mondo </a:t>
            </a:r>
            <a:r>
              <a:rPr sz="1200" spc="-5" dirty="0">
                <a:latin typeface="Times New Roman"/>
                <a:cs typeface="Times New Roman"/>
              </a:rPr>
              <a:t>intellettuale </a:t>
            </a:r>
            <a:r>
              <a:rPr sz="1200" dirty="0">
                <a:latin typeface="Times New Roman"/>
                <a:cs typeface="Times New Roman"/>
              </a:rPr>
              <a:t>possiamo </a:t>
            </a:r>
            <a:r>
              <a:rPr sz="1200" spc="-5" dirty="0">
                <a:latin typeface="Times New Roman"/>
                <a:cs typeface="Times New Roman"/>
              </a:rPr>
              <a:t>discernere </a:t>
            </a:r>
            <a:r>
              <a:rPr sz="1200" dirty="0">
                <a:latin typeface="Times New Roman"/>
                <a:cs typeface="Times New Roman"/>
              </a:rPr>
              <a:t>la verità </a:t>
            </a:r>
            <a:r>
              <a:rPr sz="1200" spc="-5" dirty="0">
                <a:latin typeface="Times New Roman"/>
                <a:cs typeface="Times New Roman"/>
              </a:rPr>
              <a:t>eterna, </a:t>
            </a:r>
            <a:r>
              <a:rPr sz="1200" dirty="0">
                <a:latin typeface="Times New Roman"/>
                <a:cs typeface="Times New Roman"/>
              </a:rPr>
              <a:t>ma la  bontà di </a:t>
            </a:r>
            <a:r>
              <a:rPr sz="1200" spc="-5" dirty="0">
                <a:latin typeface="Times New Roman"/>
                <a:cs typeface="Times New Roman"/>
              </a:rPr>
              <a:t>Dio si scopre soltanto nel </a:t>
            </a:r>
            <a:r>
              <a:rPr sz="1200" dirty="0">
                <a:latin typeface="Times New Roman"/>
                <a:cs typeface="Times New Roman"/>
              </a:rPr>
              <a:t>mondo </a:t>
            </a:r>
            <a:r>
              <a:rPr sz="1200" spc="-5" dirty="0">
                <a:latin typeface="Times New Roman"/>
                <a:cs typeface="Times New Roman"/>
              </a:rPr>
              <a:t>spirituale dell’esperienza </a:t>
            </a:r>
            <a:r>
              <a:rPr sz="1200" dirty="0">
                <a:latin typeface="Times New Roman"/>
                <a:cs typeface="Times New Roman"/>
              </a:rPr>
              <a:t>religiosa </a:t>
            </a:r>
            <a:r>
              <a:rPr sz="1200" spc="-5" dirty="0">
                <a:latin typeface="Times New Roman"/>
                <a:cs typeface="Times New Roman"/>
              </a:rPr>
              <a:t>personale. Nella sua </a:t>
            </a:r>
            <a:r>
              <a:rPr sz="1200" dirty="0">
                <a:latin typeface="Times New Roman"/>
                <a:cs typeface="Times New Roman"/>
              </a:rPr>
              <a:t>vera </a:t>
            </a:r>
            <a:r>
              <a:rPr sz="1200" spc="-5" dirty="0">
                <a:latin typeface="Times New Roman"/>
                <a:cs typeface="Times New Roman"/>
              </a:rPr>
              <a:t>essenza, </a:t>
            </a:r>
            <a:r>
              <a:rPr sz="1200" dirty="0">
                <a:latin typeface="Times New Roman"/>
                <a:cs typeface="Times New Roman"/>
              </a:rPr>
              <a:t>la religione è una  </a:t>
            </a:r>
            <a:r>
              <a:rPr sz="1200" spc="-5" dirty="0">
                <a:latin typeface="Times New Roman"/>
                <a:cs typeface="Times New Roman"/>
              </a:rPr>
              <a:t>fede-fiducia nella </a:t>
            </a:r>
            <a:r>
              <a:rPr sz="1200" dirty="0">
                <a:latin typeface="Times New Roman"/>
                <a:cs typeface="Times New Roman"/>
              </a:rPr>
              <a:t>bontà di Dio. </a:t>
            </a:r>
            <a:r>
              <a:rPr sz="1200" spc="-5" dirty="0">
                <a:latin typeface="Times New Roman"/>
                <a:cs typeface="Times New Roman"/>
              </a:rPr>
              <a:t>Nella filosofia, </a:t>
            </a:r>
            <a:r>
              <a:rPr sz="1200" dirty="0">
                <a:latin typeface="Times New Roman"/>
                <a:cs typeface="Times New Roman"/>
              </a:rPr>
              <a:t>Dio </a:t>
            </a:r>
            <a:r>
              <a:rPr sz="1200" spc="-5" dirty="0">
                <a:latin typeface="Times New Roman"/>
                <a:cs typeface="Times New Roman"/>
              </a:rPr>
              <a:t>potrebbe essere grande ed assoluto,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qualche </a:t>
            </a:r>
            <a:r>
              <a:rPr sz="1200" dirty="0">
                <a:latin typeface="Times New Roman"/>
                <a:cs typeface="Times New Roman"/>
              </a:rPr>
              <a:t>modo </a:t>
            </a:r>
            <a:r>
              <a:rPr sz="1200" spc="-5" dirty="0">
                <a:latin typeface="Times New Roman"/>
                <a:cs typeface="Times New Roman"/>
              </a:rPr>
              <a:t>anche intelligente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personale, </a:t>
            </a:r>
            <a:r>
              <a:rPr sz="1200" dirty="0">
                <a:latin typeface="Times New Roman"/>
                <a:cs typeface="Times New Roman"/>
              </a:rPr>
              <a:t>ma nella religione </a:t>
            </a:r>
            <a:r>
              <a:rPr sz="1200" spc="-5" dirty="0">
                <a:latin typeface="Times New Roman"/>
                <a:cs typeface="Times New Roman"/>
              </a:rPr>
              <a:t>Dio deve anche essere morale, </a:t>
            </a:r>
            <a:r>
              <a:rPr sz="1200" dirty="0">
                <a:latin typeface="Times New Roman"/>
                <a:cs typeface="Times New Roman"/>
              </a:rPr>
              <a:t>deve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buono. </a:t>
            </a:r>
            <a:r>
              <a:rPr sz="1200" spc="-5" dirty="0">
                <a:latin typeface="Times New Roman"/>
                <a:cs typeface="Times New Roman"/>
              </a:rPr>
              <a:t>L’uomo </a:t>
            </a:r>
            <a:r>
              <a:rPr sz="1200" dirty="0">
                <a:latin typeface="Times New Roman"/>
                <a:cs typeface="Times New Roman"/>
              </a:rPr>
              <a:t>potrebbe </a:t>
            </a:r>
            <a:r>
              <a:rPr sz="1200" spc="-5" dirty="0">
                <a:latin typeface="Times New Roman"/>
                <a:cs typeface="Times New Roman"/>
              </a:rPr>
              <a:t>temere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grande Dio, </a:t>
            </a:r>
            <a:r>
              <a:rPr sz="1200" dirty="0">
                <a:latin typeface="Times New Roman"/>
                <a:cs typeface="Times New Roman"/>
              </a:rPr>
              <a:t>ma ha  </a:t>
            </a:r>
            <a:r>
              <a:rPr sz="1200" spc="-5" dirty="0">
                <a:latin typeface="Times New Roman"/>
                <a:cs typeface="Times New Roman"/>
              </a:rPr>
              <a:t>fiducia </a:t>
            </a:r>
            <a:r>
              <a:rPr sz="1200" dirty="0">
                <a:latin typeface="Times New Roman"/>
                <a:cs typeface="Times New Roman"/>
              </a:rPr>
              <a:t>solo di un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buono </a:t>
            </a:r>
            <a:r>
              <a:rPr sz="1200" spc="-5" dirty="0">
                <a:latin typeface="Times New Roman"/>
                <a:cs typeface="Times New Roman"/>
              </a:rPr>
              <a:t>ed ama soltanto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tale Dio. Questa </a:t>
            </a:r>
            <a:r>
              <a:rPr sz="1200" dirty="0">
                <a:latin typeface="Times New Roman"/>
                <a:cs typeface="Times New Roman"/>
              </a:rPr>
              <a:t>bontà </a:t>
            </a:r>
            <a:r>
              <a:rPr sz="1200" spc="-5" dirty="0">
                <a:latin typeface="Times New Roman"/>
                <a:cs typeface="Times New Roman"/>
              </a:rPr>
              <a:t>di </a:t>
            </a:r>
            <a:r>
              <a:rPr sz="1200" dirty="0">
                <a:latin typeface="Times New Roman"/>
                <a:cs typeface="Times New Roman"/>
              </a:rPr>
              <a:t>Dio è </a:t>
            </a:r>
            <a:r>
              <a:rPr sz="1200" spc="-5" dirty="0">
                <a:latin typeface="Times New Roman"/>
                <a:cs typeface="Times New Roman"/>
              </a:rPr>
              <a:t>parte </a:t>
            </a:r>
            <a:r>
              <a:rPr sz="1200" dirty="0">
                <a:latin typeface="Times New Roman"/>
                <a:cs typeface="Times New Roman"/>
              </a:rPr>
              <a:t>della personalità 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sua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piena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rivelazione appare solo nell’esperienza religiosa personale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figli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credenti.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3462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(40.6) 2:6.2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religione </a:t>
            </a:r>
            <a:r>
              <a:rPr sz="1200" dirty="0">
                <a:latin typeface="Times New Roman"/>
                <a:cs typeface="Times New Roman"/>
              </a:rPr>
              <a:t>implica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il mondo superiore di </a:t>
            </a:r>
            <a:r>
              <a:rPr sz="1200" spc="-5" dirty="0">
                <a:latin typeface="Times New Roman"/>
                <a:cs typeface="Times New Roman"/>
              </a:rPr>
              <a:t>natura </a:t>
            </a:r>
            <a:r>
              <a:rPr sz="1200" dirty="0">
                <a:latin typeface="Times New Roman"/>
                <a:cs typeface="Times New Roman"/>
              </a:rPr>
              <a:t>spirituale </a:t>
            </a:r>
            <a:r>
              <a:rPr sz="1200" spc="-5" dirty="0">
                <a:latin typeface="Times New Roman"/>
                <a:cs typeface="Times New Roman"/>
              </a:rPr>
              <a:t>sia conscio dei bisogni fondamentali del </a:t>
            </a:r>
            <a:r>
              <a:rPr sz="1200" dirty="0">
                <a:latin typeface="Times New Roman"/>
                <a:cs typeface="Times New Roman"/>
              </a:rPr>
              <a:t>mondo </a:t>
            </a:r>
            <a:r>
              <a:rPr sz="1200" spc="-5" dirty="0">
                <a:latin typeface="Times New Roman"/>
                <a:cs typeface="Times New Roman"/>
              </a:rPr>
              <a:t>umano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sia sensibile ad essi.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religione evoluzionaria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divenire etica, </a:t>
            </a:r>
            <a:r>
              <a:rPr sz="1200" spc="5" dirty="0">
                <a:latin typeface="Times New Roman"/>
                <a:cs typeface="Times New Roman"/>
              </a:rPr>
              <a:t>ma </a:t>
            </a:r>
            <a:r>
              <a:rPr sz="1200" dirty="0">
                <a:latin typeface="Times New Roman"/>
                <a:cs typeface="Times New Roman"/>
              </a:rPr>
              <a:t>solo la </a:t>
            </a:r>
            <a:r>
              <a:rPr sz="1200" spc="-5" dirty="0">
                <a:latin typeface="Times New Roman"/>
                <a:cs typeface="Times New Roman"/>
              </a:rPr>
              <a:t>religione rivelata </a:t>
            </a:r>
            <a:r>
              <a:rPr sz="1200" dirty="0">
                <a:latin typeface="Times New Roman"/>
                <a:cs typeface="Times New Roman"/>
              </a:rPr>
              <a:t>diviene </a:t>
            </a:r>
            <a:r>
              <a:rPr sz="1200" spc="-5" dirty="0">
                <a:latin typeface="Times New Roman"/>
                <a:cs typeface="Times New Roman"/>
              </a:rPr>
              <a:t>veramente </a:t>
            </a:r>
            <a:r>
              <a:rPr sz="1200" dirty="0">
                <a:latin typeface="Times New Roman"/>
                <a:cs typeface="Times New Roman"/>
              </a:rPr>
              <a:t>e spiritualmente  </a:t>
            </a:r>
            <a:r>
              <a:rPr sz="1200" spc="-5" dirty="0">
                <a:latin typeface="Times New Roman"/>
                <a:cs typeface="Times New Roman"/>
              </a:rPr>
              <a:t>morale. L’antico concetto che Dio </a:t>
            </a:r>
            <a:r>
              <a:rPr sz="1200" dirty="0">
                <a:latin typeface="Times New Roman"/>
                <a:cs typeface="Times New Roman"/>
              </a:rPr>
              <a:t>è una </a:t>
            </a:r>
            <a:r>
              <a:rPr sz="1200" spc="-5" dirty="0">
                <a:latin typeface="Times New Roman"/>
                <a:cs typeface="Times New Roman"/>
              </a:rPr>
              <a:t>Deità </a:t>
            </a:r>
            <a:r>
              <a:rPr sz="1200" dirty="0">
                <a:latin typeface="Times New Roman"/>
                <a:cs typeface="Times New Roman"/>
              </a:rPr>
              <a:t>dominata da una </a:t>
            </a:r>
            <a:r>
              <a:rPr sz="1200" spc="-5" dirty="0">
                <a:latin typeface="Times New Roman"/>
                <a:cs typeface="Times New Roman"/>
              </a:rPr>
              <a:t>moralità regale fu elevato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ad un </a:t>
            </a:r>
            <a:r>
              <a:rPr sz="1200" spc="5" dirty="0">
                <a:latin typeface="Times New Roman"/>
                <a:cs typeface="Times New Roman"/>
              </a:rPr>
              <a:t>tale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livello,</a:t>
            </a:r>
            <a:endParaRPr sz="1200">
              <a:latin typeface="Times New Roman"/>
              <a:cs typeface="Times New Roman"/>
            </a:endParaRPr>
          </a:p>
          <a:p>
            <a:pPr marL="76200" marR="252095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affettuosamente toccante </a:t>
            </a:r>
            <a:r>
              <a:rPr sz="1200" dirty="0">
                <a:latin typeface="Times New Roman"/>
                <a:cs typeface="Times New Roman"/>
              </a:rPr>
              <a:t>e d’intima </a:t>
            </a:r>
            <a:r>
              <a:rPr sz="1200" spc="-5" dirty="0">
                <a:latin typeface="Times New Roman"/>
                <a:cs typeface="Times New Roman"/>
              </a:rPr>
              <a:t>moralità familiare nella relazione genitore-figlio, che nell’esperienza </a:t>
            </a:r>
            <a:r>
              <a:rPr sz="1200" dirty="0">
                <a:latin typeface="Times New Roman"/>
                <a:cs typeface="Times New Roman"/>
              </a:rPr>
              <a:t>umana non ce n’è </a:t>
            </a:r>
            <a:r>
              <a:rPr sz="1200" spc="-5" dirty="0">
                <a:latin typeface="Times New Roman"/>
                <a:cs typeface="Times New Roman"/>
              </a:rPr>
              <a:t>altra 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tenera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bella.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558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(41.1) 2:6.3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“ricchezza </a:t>
            </a:r>
            <a:r>
              <a:rPr sz="1200" dirty="0">
                <a:latin typeface="Times New Roman"/>
                <a:cs typeface="Times New Roman"/>
              </a:rPr>
              <a:t>della bontà 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induce l’uomo che </a:t>
            </a:r>
            <a:r>
              <a:rPr sz="1200" spc="-5" dirty="0">
                <a:latin typeface="Times New Roman"/>
                <a:cs typeface="Times New Roman"/>
              </a:rPr>
              <a:t>sbaglia al </a:t>
            </a:r>
            <a:r>
              <a:rPr sz="1200" dirty="0">
                <a:latin typeface="Times New Roman"/>
                <a:cs typeface="Times New Roman"/>
              </a:rPr>
              <a:t>pentimento”. </a:t>
            </a:r>
            <a:r>
              <a:rPr sz="1200" spc="-5" dirty="0">
                <a:latin typeface="Times New Roman"/>
                <a:cs typeface="Times New Roman"/>
              </a:rPr>
              <a:t>“Ogni </a:t>
            </a:r>
            <a:r>
              <a:rPr sz="1200" dirty="0">
                <a:latin typeface="Times New Roman"/>
                <a:cs typeface="Times New Roman"/>
              </a:rPr>
              <a:t>dono buono e </a:t>
            </a:r>
            <a:r>
              <a:rPr sz="1200" spc="-5" dirty="0">
                <a:latin typeface="Times New Roman"/>
                <a:cs typeface="Times New Roman"/>
              </a:rPr>
              <a:t>ogni </a:t>
            </a:r>
            <a:r>
              <a:rPr sz="1200" dirty="0">
                <a:latin typeface="Times New Roman"/>
                <a:cs typeface="Times New Roman"/>
              </a:rPr>
              <a:t>dono perfetto  </a:t>
            </a:r>
            <a:r>
              <a:rPr sz="1200" spc="-5" dirty="0">
                <a:latin typeface="Times New Roman"/>
                <a:cs typeface="Times New Roman"/>
              </a:rPr>
              <a:t>provengono dal </a:t>
            </a:r>
            <a:r>
              <a:rPr sz="1200" dirty="0">
                <a:latin typeface="Times New Roman"/>
                <a:cs typeface="Times New Roman"/>
              </a:rPr>
              <a:t>Padre delle luci.” </a:t>
            </a:r>
            <a:r>
              <a:rPr sz="1200" spc="-5" dirty="0">
                <a:latin typeface="Times New Roman"/>
                <a:cs typeface="Times New Roman"/>
              </a:rPr>
              <a:t>“Dio </a:t>
            </a:r>
            <a:r>
              <a:rPr sz="1200" dirty="0">
                <a:latin typeface="Times New Roman"/>
                <a:cs typeface="Times New Roman"/>
              </a:rPr>
              <a:t>è buono;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è il </a:t>
            </a:r>
            <a:r>
              <a:rPr sz="1200" spc="-5" dirty="0">
                <a:latin typeface="Times New Roman"/>
                <a:cs typeface="Times New Roman"/>
              </a:rPr>
              <a:t>rifugio </a:t>
            </a:r>
            <a:r>
              <a:rPr sz="1200" dirty="0">
                <a:latin typeface="Times New Roman"/>
                <a:cs typeface="Times New Roman"/>
              </a:rPr>
              <a:t>eterno delle </a:t>
            </a:r>
            <a:r>
              <a:rPr sz="1200" spc="-5" dirty="0">
                <a:latin typeface="Times New Roman"/>
                <a:cs typeface="Times New Roman"/>
              </a:rPr>
              <a:t>anime degli </a:t>
            </a:r>
            <a:r>
              <a:rPr sz="1200" dirty="0">
                <a:latin typeface="Times New Roman"/>
                <a:cs typeface="Times New Roman"/>
              </a:rPr>
              <a:t>uomini.” “Il </a:t>
            </a:r>
            <a:r>
              <a:rPr sz="1200" spc="-5" dirty="0">
                <a:latin typeface="Times New Roman"/>
                <a:cs typeface="Times New Roman"/>
              </a:rPr>
              <a:t>Signore Dio </a:t>
            </a:r>
            <a:r>
              <a:rPr sz="1200" dirty="0">
                <a:latin typeface="Times New Roman"/>
                <a:cs typeface="Times New Roman"/>
              </a:rPr>
              <a:t>è misericordioso  e </a:t>
            </a:r>
            <a:r>
              <a:rPr sz="1200" spc="-5" dirty="0">
                <a:latin typeface="Times New Roman"/>
                <a:cs typeface="Times New Roman"/>
              </a:rPr>
              <a:t>benevolo. Egli </a:t>
            </a:r>
            <a:r>
              <a:rPr sz="1200" dirty="0">
                <a:latin typeface="Times New Roman"/>
                <a:cs typeface="Times New Roman"/>
              </a:rPr>
              <a:t>è indulgente e abbondante in bontà e in </a:t>
            </a:r>
            <a:r>
              <a:rPr sz="1200" spc="-5" dirty="0">
                <a:latin typeface="Times New Roman"/>
                <a:cs typeface="Times New Roman"/>
              </a:rPr>
              <a:t>verità.” “Gustate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vedete quanto </a:t>
            </a:r>
            <a:r>
              <a:rPr sz="1200" dirty="0">
                <a:latin typeface="Times New Roman"/>
                <a:cs typeface="Times New Roman"/>
              </a:rPr>
              <a:t>è buono il </a:t>
            </a:r>
            <a:r>
              <a:rPr sz="1200" spc="-5" dirty="0">
                <a:latin typeface="Times New Roman"/>
                <a:cs typeface="Times New Roman"/>
              </a:rPr>
              <a:t>Signore! Sia benedetto </a:t>
            </a:r>
            <a:r>
              <a:rPr sz="1200" dirty="0">
                <a:latin typeface="Times New Roman"/>
                <a:cs typeface="Times New Roman"/>
              </a:rPr>
              <a:t>l’uomo 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confida in lui.” </a:t>
            </a:r>
            <a:r>
              <a:rPr sz="1200" spc="-10" dirty="0">
                <a:latin typeface="Times New Roman"/>
                <a:cs typeface="Times New Roman"/>
              </a:rPr>
              <a:t>“Il </a:t>
            </a:r>
            <a:r>
              <a:rPr sz="1200" dirty="0">
                <a:latin typeface="Times New Roman"/>
                <a:cs typeface="Times New Roman"/>
              </a:rPr>
              <a:t>Signore è benevolo e </a:t>
            </a:r>
            <a:r>
              <a:rPr sz="1200" spc="-5" dirty="0">
                <a:latin typeface="Times New Roman"/>
                <a:cs typeface="Times New Roman"/>
              </a:rPr>
              <a:t>pieno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compassione. Egli </a:t>
            </a:r>
            <a:r>
              <a:rPr sz="1200" dirty="0">
                <a:latin typeface="Times New Roman"/>
                <a:cs typeface="Times New Roman"/>
              </a:rPr>
              <a:t>è il </a:t>
            </a:r>
            <a:r>
              <a:rPr sz="1200" spc="-5" dirty="0">
                <a:latin typeface="Times New Roman"/>
                <a:cs typeface="Times New Roman"/>
              </a:rPr>
              <a:t>Dio della salvezza.” </a:t>
            </a:r>
            <a:r>
              <a:rPr sz="1200" dirty="0">
                <a:latin typeface="Times New Roman"/>
                <a:cs typeface="Times New Roman"/>
              </a:rPr>
              <a:t>“Egli </a:t>
            </a:r>
            <a:r>
              <a:rPr sz="1200" spc="-5" dirty="0">
                <a:latin typeface="Times New Roman"/>
                <a:cs typeface="Times New Roman"/>
              </a:rPr>
              <a:t>guarisce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cuori </a:t>
            </a:r>
            <a:r>
              <a:rPr sz="1200" dirty="0">
                <a:latin typeface="Times New Roman"/>
                <a:cs typeface="Times New Roman"/>
              </a:rPr>
              <a:t>infranti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lenisce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piaghe </a:t>
            </a:r>
            <a:r>
              <a:rPr sz="1200" dirty="0">
                <a:latin typeface="Times New Roman"/>
                <a:cs typeface="Times New Roman"/>
              </a:rPr>
              <a:t>dell’anima.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l’onnipotente benefattore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dell’uomo.”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32715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(41.2) 2:6.4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concetto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Dio re-giudice, </a:t>
            </a:r>
            <a:r>
              <a:rPr sz="1200" dirty="0">
                <a:latin typeface="Times New Roman"/>
                <a:cs typeface="Times New Roman"/>
              </a:rPr>
              <a:t>sebbene </a:t>
            </a:r>
            <a:r>
              <a:rPr sz="1200" spc="-5" dirty="0">
                <a:latin typeface="Times New Roman"/>
                <a:cs typeface="Times New Roman"/>
              </a:rPr>
              <a:t>abbia favorito </a:t>
            </a:r>
            <a:r>
              <a:rPr sz="1200" dirty="0">
                <a:latin typeface="Times New Roman"/>
                <a:cs typeface="Times New Roman"/>
              </a:rPr>
              <a:t>un livello </a:t>
            </a:r>
            <a:r>
              <a:rPr sz="1200" spc="-5" dirty="0">
                <a:latin typeface="Times New Roman"/>
                <a:cs typeface="Times New Roman"/>
              </a:rPr>
              <a:t>morale elevato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creato </a:t>
            </a:r>
            <a:r>
              <a:rPr sz="1200" spc="5" dirty="0">
                <a:latin typeface="Times New Roman"/>
                <a:cs typeface="Times New Roman"/>
              </a:rPr>
              <a:t>un </a:t>
            </a:r>
            <a:r>
              <a:rPr sz="1200" dirty="0">
                <a:latin typeface="Times New Roman"/>
                <a:cs typeface="Times New Roman"/>
              </a:rPr>
              <a:t>popolo rispettoso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legge  in quanto </a:t>
            </a:r>
            <a:r>
              <a:rPr sz="1200" spc="-5" dirty="0">
                <a:latin typeface="Times New Roman"/>
                <a:cs typeface="Times New Roman"/>
              </a:rPr>
              <a:t>gruppo, </a:t>
            </a:r>
            <a:r>
              <a:rPr sz="1200" dirty="0">
                <a:latin typeface="Times New Roman"/>
                <a:cs typeface="Times New Roman"/>
              </a:rPr>
              <a:t>lasciava il </a:t>
            </a:r>
            <a:r>
              <a:rPr sz="1200" spc="-5" dirty="0">
                <a:latin typeface="Times New Roman"/>
                <a:cs typeface="Times New Roman"/>
              </a:rPr>
              <a:t>singolo credente </a:t>
            </a:r>
            <a:r>
              <a:rPr sz="1200" dirty="0">
                <a:latin typeface="Times New Roman"/>
                <a:cs typeface="Times New Roman"/>
              </a:rPr>
              <a:t>in una triste posizione </a:t>
            </a:r>
            <a:r>
              <a:rPr sz="1200" spc="-5" dirty="0">
                <a:latin typeface="Times New Roman"/>
                <a:cs typeface="Times New Roman"/>
              </a:rPr>
              <a:t>d’insicurezza riguardo alla </a:t>
            </a:r>
            <a:r>
              <a:rPr sz="1200" dirty="0">
                <a:latin typeface="Times New Roman"/>
                <a:cs typeface="Times New Roman"/>
              </a:rPr>
              <a:t>sua condizione </a:t>
            </a:r>
            <a:r>
              <a:rPr sz="1200" spc="-5" dirty="0">
                <a:latin typeface="Times New Roman"/>
                <a:cs typeface="Times New Roman"/>
              </a:rPr>
              <a:t>nel tempo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72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193405" cy="40741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170815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nell’eternità. Gli </a:t>
            </a:r>
            <a:r>
              <a:rPr sz="1200" dirty="0">
                <a:latin typeface="Times New Roman"/>
                <a:cs typeface="Times New Roman"/>
              </a:rPr>
              <a:t>ultimi </a:t>
            </a:r>
            <a:r>
              <a:rPr sz="1200" spc="-5" dirty="0">
                <a:latin typeface="Times New Roman"/>
                <a:cs typeface="Times New Roman"/>
              </a:rPr>
              <a:t>profeti ebrei proclamarono che Dio </a:t>
            </a:r>
            <a:r>
              <a:rPr sz="1200" dirty="0">
                <a:latin typeface="Times New Roman"/>
                <a:cs typeface="Times New Roman"/>
              </a:rPr>
              <a:t>era un Padre </a:t>
            </a:r>
            <a:r>
              <a:rPr sz="1200" spc="-5" dirty="0">
                <a:latin typeface="Times New Roman"/>
                <a:cs typeface="Times New Roman"/>
              </a:rPr>
              <a:t>per Israele; Gesù rivelò Dio come Padre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ogni </a:t>
            </a:r>
            <a:r>
              <a:rPr sz="1200" spc="5" dirty="0">
                <a:latin typeface="Times New Roman"/>
                <a:cs typeface="Times New Roman"/>
              </a:rPr>
              <a:t>essere  </a:t>
            </a:r>
            <a:r>
              <a:rPr sz="1200" dirty="0">
                <a:latin typeface="Times New Roman"/>
                <a:cs typeface="Times New Roman"/>
              </a:rPr>
              <a:t>umano. </a:t>
            </a:r>
            <a:r>
              <a:rPr sz="1200" spc="-5" dirty="0">
                <a:latin typeface="Times New Roman"/>
                <a:cs typeface="Times New Roman"/>
              </a:rPr>
              <a:t>L’intero concetto </a:t>
            </a:r>
            <a:r>
              <a:rPr sz="1200" dirty="0">
                <a:latin typeface="Times New Roman"/>
                <a:cs typeface="Times New Roman"/>
              </a:rPr>
              <a:t>mortale 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trascendentalmente </a:t>
            </a:r>
            <a:r>
              <a:rPr sz="1200" dirty="0">
                <a:latin typeface="Times New Roman"/>
                <a:cs typeface="Times New Roman"/>
              </a:rPr>
              <a:t>illuminato </a:t>
            </a:r>
            <a:r>
              <a:rPr sz="1200" spc="-5" dirty="0">
                <a:latin typeface="Times New Roman"/>
                <a:cs typeface="Times New Roman"/>
              </a:rPr>
              <a:t>dalla </a:t>
            </a:r>
            <a:r>
              <a:rPr sz="1200" dirty="0">
                <a:latin typeface="Times New Roman"/>
                <a:cs typeface="Times New Roman"/>
              </a:rPr>
              <a:t>vita di </a:t>
            </a:r>
            <a:r>
              <a:rPr sz="1200" spc="-5" dirty="0">
                <a:latin typeface="Times New Roman"/>
                <a:cs typeface="Times New Roman"/>
              </a:rPr>
              <a:t>Gesù. L’altruismo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connaturato </a:t>
            </a:r>
            <a:r>
              <a:rPr sz="1200" dirty="0">
                <a:latin typeface="Times New Roman"/>
                <a:cs typeface="Times New Roman"/>
              </a:rPr>
              <a:t>nell’amore  </a:t>
            </a:r>
            <a:r>
              <a:rPr sz="1200" spc="-5" dirty="0">
                <a:latin typeface="Times New Roman"/>
                <a:cs typeface="Times New Roman"/>
              </a:rPr>
              <a:t>del genitore. Dio </a:t>
            </a:r>
            <a:r>
              <a:rPr sz="1200" dirty="0">
                <a:latin typeface="Times New Roman"/>
                <a:cs typeface="Times New Roman"/>
              </a:rPr>
              <a:t>non ama </a:t>
            </a:r>
            <a:r>
              <a:rPr sz="1200" i="1" spc="-5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padre, </a:t>
            </a:r>
            <a:r>
              <a:rPr sz="1200" spc="5" dirty="0">
                <a:latin typeface="Times New Roman"/>
                <a:cs typeface="Times New Roman"/>
              </a:rPr>
              <a:t>ma </a:t>
            </a:r>
            <a:r>
              <a:rPr sz="1200" i="1" dirty="0">
                <a:latin typeface="Times New Roman"/>
                <a:cs typeface="Times New Roman"/>
              </a:rPr>
              <a:t>in quanto </a:t>
            </a:r>
            <a:r>
              <a:rPr sz="1200" spc="-5" dirty="0">
                <a:latin typeface="Times New Roman"/>
                <a:cs typeface="Times New Roman"/>
              </a:rPr>
              <a:t>padre. Egli </a:t>
            </a:r>
            <a:r>
              <a:rPr sz="1200" dirty="0">
                <a:latin typeface="Times New Roman"/>
                <a:cs typeface="Times New Roman"/>
              </a:rPr>
              <a:t>è il Padre </a:t>
            </a:r>
            <a:r>
              <a:rPr sz="1200" spc="-5" dirty="0">
                <a:latin typeface="Times New Roman"/>
                <a:cs typeface="Times New Roman"/>
              </a:rPr>
              <a:t>paradisiaco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ogni personalità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dell’Universo.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212725" algn="just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(41.3) 2:6.5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rettitudine </a:t>
            </a:r>
            <a:r>
              <a:rPr sz="1200" dirty="0">
                <a:latin typeface="Times New Roman"/>
                <a:cs typeface="Times New Roman"/>
              </a:rPr>
              <a:t>implica </a:t>
            </a:r>
            <a:r>
              <a:rPr sz="1200" spc="-5" dirty="0">
                <a:latin typeface="Times New Roman"/>
                <a:cs typeface="Times New Roman"/>
              </a:rPr>
              <a:t>che Dio sia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sorgente della legge </a:t>
            </a:r>
            <a:r>
              <a:rPr sz="1200" dirty="0">
                <a:latin typeface="Times New Roman"/>
                <a:cs typeface="Times New Roman"/>
              </a:rPr>
              <a:t>morale dell’Universo.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verità mostra </a:t>
            </a:r>
            <a:r>
              <a:rPr sz="1200" spc="-5" dirty="0">
                <a:latin typeface="Times New Roman"/>
                <a:cs typeface="Times New Roman"/>
              </a:rPr>
              <a:t>Dio come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rivelatore,  come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maestro. Ma </a:t>
            </a:r>
            <a:r>
              <a:rPr sz="1200" dirty="0">
                <a:latin typeface="Times New Roman"/>
                <a:cs typeface="Times New Roman"/>
              </a:rPr>
              <a:t>l’amore dona e </a:t>
            </a:r>
            <a:r>
              <a:rPr sz="1200" spc="-5" dirty="0">
                <a:latin typeface="Times New Roman"/>
                <a:cs typeface="Times New Roman"/>
              </a:rPr>
              <a:t>desidera ardentemente affetto, </a:t>
            </a:r>
            <a:r>
              <a:rPr sz="1200" dirty="0">
                <a:latin typeface="Times New Roman"/>
                <a:cs typeface="Times New Roman"/>
              </a:rPr>
              <a:t>cerca una </a:t>
            </a:r>
            <a:r>
              <a:rPr sz="1200" spc="-5" dirty="0">
                <a:latin typeface="Times New Roman"/>
                <a:cs typeface="Times New Roman"/>
              </a:rPr>
              <a:t>comunione comprensiva quale esiste </a:t>
            </a:r>
            <a:r>
              <a:rPr sz="1200" dirty="0">
                <a:latin typeface="Times New Roman"/>
                <a:cs typeface="Times New Roman"/>
              </a:rPr>
              <a:t>tra </a:t>
            </a:r>
            <a:r>
              <a:rPr sz="1200" spc="-5" dirty="0">
                <a:latin typeface="Times New Roman"/>
                <a:cs typeface="Times New Roman"/>
              </a:rPr>
              <a:t>genitore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figlio.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rettitudine può </a:t>
            </a:r>
            <a:r>
              <a:rPr sz="1200" spc="-10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il pensiero divino, ma </a:t>
            </a:r>
            <a:r>
              <a:rPr sz="1200" spc="-5" dirty="0">
                <a:latin typeface="Times New Roman"/>
                <a:cs typeface="Times New Roman"/>
              </a:rPr>
              <a:t>l’amore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l’atteggiamento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padre.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supposizione errata </a:t>
            </a:r>
            <a:r>
              <a:rPr sz="1200" dirty="0">
                <a:latin typeface="Times New Roman"/>
                <a:cs typeface="Times New Roman"/>
              </a:rPr>
              <a:t>che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spc="15" dirty="0">
                <a:latin typeface="Times New Roman"/>
                <a:cs typeface="Times New Roman"/>
              </a:rPr>
              <a:t>la</a:t>
            </a:r>
            <a:endParaRPr sz="1200">
              <a:latin typeface="Times New Roman"/>
              <a:cs typeface="Times New Roman"/>
            </a:endParaRPr>
          </a:p>
          <a:p>
            <a:pPr marL="88900" algn="just">
              <a:lnSpc>
                <a:spcPts val="1350"/>
              </a:lnSpc>
            </a:pPr>
            <a:r>
              <a:rPr sz="1200" spc="-5" dirty="0">
                <a:latin typeface="Times New Roman"/>
                <a:cs typeface="Times New Roman"/>
              </a:rPr>
              <a:t>rettitudine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fosse </a:t>
            </a:r>
            <a:r>
              <a:rPr sz="1200" spc="-5" dirty="0">
                <a:latin typeface="Times New Roman"/>
                <a:cs typeface="Times New Roman"/>
              </a:rPr>
              <a:t>inconciliabile con l’amore disinteressato del Padre celeste, presupponeva l’assenza </a:t>
            </a:r>
            <a:r>
              <a:rPr sz="1200" dirty="0">
                <a:latin typeface="Times New Roman"/>
                <a:cs typeface="Times New Roman"/>
              </a:rPr>
              <a:t>di unità </a:t>
            </a:r>
            <a:r>
              <a:rPr sz="1200" spc="-5" dirty="0">
                <a:latin typeface="Times New Roman"/>
                <a:cs typeface="Times New Roman"/>
              </a:rPr>
              <a:t>nella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spc="5" dirty="0">
                <a:latin typeface="Times New Roman"/>
                <a:cs typeface="Times New Roman"/>
              </a:rPr>
              <a:t>natura</a:t>
            </a:r>
            <a:endParaRPr sz="1200">
              <a:latin typeface="Times New Roman"/>
              <a:cs typeface="Times New Roman"/>
            </a:endParaRPr>
          </a:p>
          <a:p>
            <a:pPr marL="88900" marR="81280" algn="just">
              <a:lnSpc>
                <a:spcPts val="1380"/>
              </a:lnSpc>
              <a:spcBef>
                <a:spcPts val="70"/>
              </a:spcBef>
            </a:pPr>
            <a:r>
              <a:rPr sz="1200" spc="-5" dirty="0">
                <a:latin typeface="Times New Roman"/>
                <a:cs typeface="Times New Roman"/>
              </a:rPr>
              <a:t>della Deità </a:t>
            </a:r>
            <a:r>
              <a:rPr sz="1200" dirty="0">
                <a:latin typeface="Times New Roman"/>
                <a:cs typeface="Times New Roman"/>
              </a:rPr>
              <a:t>e portava direttamente </a:t>
            </a:r>
            <a:r>
              <a:rPr sz="1200" spc="-5" dirty="0">
                <a:latin typeface="Times New Roman"/>
                <a:cs typeface="Times New Roman"/>
              </a:rPr>
              <a:t>all’elaborazione della </a:t>
            </a:r>
            <a:r>
              <a:rPr sz="1200" dirty="0">
                <a:latin typeface="Times New Roman"/>
                <a:cs typeface="Times New Roman"/>
              </a:rPr>
              <a:t>dottrina </a:t>
            </a:r>
            <a:r>
              <a:rPr sz="1200" spc="-5" dirty="0">
                <a:latin typeface="Times New Roman"/>
                <a:cs typeface="Times New Roman"/>
              </a:rPr>
              <a:t>dell’espiazione, che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un’offesa filosofica sia </a:t>
            </a:r>
            <a:r>
              <a:rPr sz="1200" dirty="0">
                <a:latin typeface="Times New Roman"/>
                <a:cs typeface="Times New Roman"/>
              </a:rPr>
              <a:t>all’unità </a:t>
            </a:r>
            <a:r>
              <a:rPr sz="1200" spc="-5" dirty="0">
                <a:latin typeface="Times New Roman"/>
                <a:cs typeface="Times New Roman"/>
              </a:rPr>
              <a:t>sia al libero  arbitrio </a:t>
            </a:r>
            <a:r>
              <a:rPr sz="1200" dirty="0">
                <a:latin typeface="Times New Roman"/>
                <a:cs typeface="Times New Roman"/>
              </a:rPr>
              <a:t>di Dio.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197485">
              <a:lnSpc>
                <a:spcPct val="959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(41.4) 2:6.6 </a:t>
            </a:r>
            <a:r>
              <a:rPr sz="1200" spc="-5" dirty="0">
                <a:latin typeface="Times New Roman"/>
                <a:cs typeface="Times New Roman"/>
              </a:rPr>
              <a:t>L’affettuoso </a:t>
            </a:r>
            <a:r>
              <a:rPr sz="1200" dirty="0">
                <a:latin typeface="Times New Roman"/>
                <a:cs typeface="Times New Roman"/>
              </a:rPr>
              <a:t>Padre </a:t>
            </a:r>
            <a:r>
              <a:rPr sz="1200" spc="-5" dirty="0">
                <a:latin typeface="Times New Roman"/>
                <a:cs typeface="Times New Roman"/>
              </a:rPr>
              <a:t>celeste,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cui spirito </a:t>
            </a:r>
            <a:r>
              <a:rPr sz="1200" dirty="0">
                <a:latin typeface="Times New Roman"/>
                <a:cs typeface="Times New Roman"/>
              </a:rPr>
              <a:t>dimora </a:t>
            </a:r>
            <a:r>
              <a:rPr sz="1200" spc="-5" dirty="0">
                <a:latin typeface="Times New Roman"/>
                <a:cs typeface="Times New Roman"/>
              </a:rPr>
              <a:t>nei suoi figli sulla terra, </a:t>
            </a:r>
            <a:r>
              <a:rPr sz="1200" dirty="0">
                <a:latin typeface="Times New Roman"/>
                <a:cs typeface="Times New Roman"/>
              </a:rPr>
              <a:t>non è una personalità </a:t>
            </a:r>
            <a:r>
              <a:rPr sz="1200" spc="-5" dirty="0">
                <a:latin typeface="Times New Roman"/>
                <a:cs typeface="Times New Roman"/>
              </a:rPr>
              <a:t>divisa </a:t>
            </a:r>
            <a:r>
              <a:rPr sz="1200" dirty="0">
                <a:latin typeface="Times New Roman"/>
                <a:cs typeface="Times New Roman"/>
              </a:rPr>
              <a:t>— una di </a:t>
            </a:r>
            <a:r>
              <a:rPr sz="1200" spc="-5" dirty="0">
                <a:latin typeface="Times New Roman"/>
                <a:cs typeface="Times New Roman"/>
              </a:rPr>
              <a:t>giustizia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l’altra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misericordia </a:t>
            </a:r>
            <a:r>
              <a:rPr sz="1200" dirty="0">
                <a:latin typeface="Times New Roman"/>
                <a:cs typeface="Times New Roman"/>
              </a:rPr>
              <a:t>— né </a:t>
            </a:r>
            <a:r>
              <a:rPr sz="1200" spc="-5" dirty="0">
                <a:latin typeface="Times New Roman"/>
                <a:cs typeface="Times New Roman"/>
              </a:rPr>
              <a:t>c’è bisogno </a:t>
            </a:r>
            <a:r>
              <a:rPr sz="1200" dirty="0">
                <a:latin typeface="Times New Roman"/>
                <a:cs typeface="Times New Roman"/>
              </a:rPr>
              <a:t>di un mediatore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ottenere il favore o il </a:t>
            </a:r>
            <a:r>
              <a:rPr sz="1200" spc="-5" dirty="0">
                <a:latin typeface="Times New Roman"/>
                <a:cs typeface="Times New Roman"/>
              </a:rPr>
              <a:t>perdono del </a:t>
            </a:r>
            <a:r>
              <a:rPr sz="1200" dirty="0">
                <a:latin typeface="Times New Roman"/>
                <a:cs typeface="Times New Roman"/>
              </a:rPr>
              <a:t>Padre.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rettitudine </a:t>
            </a:r>
            <a:r>
              <a:rPr sz="1200" dirty="0">
                <a:latin typeface="Times New Roman"/>
                <a:cs typeface="Times New Roman"/>
              </a:rPr>
              <a:t>divina non è  </a:t>
            </a:r>
            <a:r>
              <a:rPr sz="1200" spc="-5" dirty="0">
                <a:latin typeface="Times New Roman"/>
                <a:cs typeface="Times New Roman"/>
              </a:rPr>
              <a:t>dominata </a:t>
            </a:r>
            <a:r>
              <a:rPr sz="1200" dirty="0">
                <a:latin typeface="Times New Roman"/>
                <a:cs typeface="Times New Roman"/>
              </a:rPr>
              <a:t>da una </a:t>
            </a:r>
            <a:r>
              <a:rPr sz="1200" spc="-5" dirty="0">
                <a:latin typeface="Times New Roman"/>
                <a:cs typeface="Times New Roman"/>
              </a:rPr>
              <a:t>rigida </a:t>
            </a:r>
            <a:r>
              <a:rPr sz="1200" dirty="0">
                <a:latin typeface="Times New Roman"/>
                <a:cs typeface="Times New Roman"/>
              </a:rPr>
              <a:t>giustizia </a:t>
            </a:r>
            <a:r>
              <a:rPr sz="1200" spc="-5" dirty="0">
                <a:latin typeface="Times New Roman"/>
                <a:cs typeface="Times New Roman"/>
              </a:rPr>
              <a:t>punitiva; Dio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quanto padre </a:t>
            </a:r>
            <a:r>
              <a:rPr sz="1200" dirty="0">
                <a:latin typeface="Times New Roman"/>
                <a:cs typeface="Times New Roman"/>
              </a:rPr>
              <a:t>trascende Dio in quanto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giudice.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0287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(41.5) 2:6.7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non è mai </a:t>
            </a:r>
            <a:r>
              <a:rPr sz="1200" spc="-5" dirty="0">
                <a:latin typeface="Times New Roman"/>
                <a:cs typeface="Times New Roman"/>
              </a:rPr>
              <a:t>adirato, vendicativo </a:t>
            </a:r>
            <a:r>
              <a:rPr sz="1200" dirty="0">
                <a:latin typeface="Times New Roman"/>
                <a:cs typeface="Times New Roman"/>
              </a:rPr>
              <a:t>o in </a:t>
            </a:r>
            <a:r>
              <a:rPr sz="1200" spc="-5" dirty="0">
                <a:latin typeface="Times New Roman"/>
                <a:cs typeface="Times New Roman"/>
              </a:rPr>
              <a:t>collera.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vero che </a:t>
            </a:r>
            <a:r>
              <a:rPr sz="1200" dirty="0">
                <a:latin typeface="Times New Roman"/>
                <a:cs typeface="Times New Roman"/>
              </a:rPr>
              <a:t>la saggezza </a:t>
            </a:r>
            <a:r>
              <a:rPr sz="1200" spc="-5" dirty="0">
                <a:latin typeface="Times New Roman"/>
                <a:cs typeface="Times New Roman"/>
              </a:rPr>
              <a:t>frena spesso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</a:t>
            </a:r>
            <a:r>
              <a:rPr sz="1200" dirty="0">
                <a:latin typeface="Times New Roman"/>
                <a:cs typeface="Times New Roman"/>
              </a:rPr>
              <a:t>amore, </a:t>
            </a:r>
            <a:r>
              <a:rPr sz="1200" spc="-5" dirty="0">
                <a:latin typeface="Times New Roman"/>
                <a:cs typeface="Times New Roman"/>
              </a:rPr>
              <a:t>mentre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giustizia  </a:t>
            </a:r>
            <a:r>
              <a:rPr sz="1200" dirty="0">
                <a:latin typeface="Times New Roman"/>
                <a:cs typeface="Times New Roman"/>
              </a:rPr>
              <a:t>condiziona il </a:t>
            </a:r>
            <a:r>
              <a:rPr sz="1200" spc="-5" dirty="0">
                <a:latin typeface="Times New Roman"/>
                <a:cs typeface="Times New Roman"/>
              </a:rPr>
              <a:t>suo rifiuto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misericordia.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</a:t>
            </a:r>
            <a:r>
              <a:rPr sz="1200" dirty="0">
                <a:latin typeface="Times New Roman"/>
                <a:cs typeface="Times New Roman"/>
              </a:rPr>
              <a:t>amore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rettitudine </a:t>
            </a:r>
            <a:r>
              <a:rPr sz="1200" dirty="0">
                <a:latin typeface="Times New Roman"/>
                <a:cs typeface="Times New Roman"/>
              </a:rPr>
              <a:t>non può </a:t>
            </a:r>
            <a:r>
              <a:rPr sz="1200" spc="-5" dirty="0">
                <a:latin typeface="Times New Roman"/>
                <a:cs typeface="Times New Roman"/>
              </a:rPr>
              <a:t>fare </a:t>
            </a:r>
            <a:r>
              <a:rPr sz="1200" dirty="0">
                <a:latin typeface="Times New Roman"/>
                <a:cs typeface="Times New Roman"/>
              </a:rPr>
              <a:t>a meno di </a:t>
            </a:r>
            <a:r>
              <a:rPr sz="1200" spc="-5" dirty="0">
                <a:latin typeface="Times New Roman"/>
                <a:cs typeface="Times New Roman"/>
              </a:rPr>
              <a:t>manifestarsi </a:t>
            </a:r>
            <a:r>
              <a:rPr sz="1200" dirty="0">
                <a:latin typeface="Times New Roman"/>
                <a:cs typeface="Times New Roman"/>
              </a:rPr>
              <a:t>con pari avversione </a:t>
            </a:r>
            <a:r>
              <a:rPr sz="1200" spc="-5" dirty="0">
                <a:latin typeface="Times New Roman"/>
                <a:cs typeface="Times New Roman"/>
              </a:rPr>
              <a:t>per 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peccato.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Padre non è una </a:t>
            </a:r>
            <a:r>
              <a:rPr sz="1200" spc="-5" dirty="0">
                <a:latin typeface="Times New Roman"/>
                <a:cs typeface="Times New Roman"/>
              </a:rPr>
              <a:t>personalità incoerente; </a:t>
            </a:r>
            <a:r>
              <a:rPr sz="1200" dirty="0">
                <a:latin typeface="Times New Roman"/>
                <a:cs typeface="Times New Roman"/>
              </a:rPr>
              <a:t>l’unità divina è perfetta. </a:t>
            </a:r>
            <a:r>
              <a:rPr sz="1200" spc="-5" dirty="0">
                <a:latin typeface="Times New Roman"/>
                <a:cs typeface="Times New Roman"/>
              </a:rPr>
              <a:t>Nella Trinità del </a:t>
            </a:r>
            <a:r>
              <a:rPr sz="1200" dirty="0">
                <a:latin typeface="Times New Roman"/>
                <a:cs typeface="Times New Roman"/>
              </a:rPr>
              <a:t>Paradiso </a:t>
            </a:r>
            <a:r>
              <a:rPr sz="1200" spc="-5" dirty="0">
                <a:latin typeface="Times New Roman"/>
                <a:cs typeface="Times New Roman"/>
              </a:rPr>
              <a:t>c’è </a:t>
            </a:r>
            <a:r>
              <a:rPr sz="1200" dirty="0">
                <a:latin typeface="Times New Roman"/>
                <a:cs typeface="Times New Roman"/>
              </a:rPr>
              <a:t>unità </a:t>
            </a:r>
            <a:r>
              <a:rPr sz="1200" spc="-5" dirty="0">
                <a:latin typeface="Times New Roman"/>
                <a:cs typeface="Times New Roman"/>
              </a:rPr>
              <a:t>assoluta  nonostante </a:t>
            </a:r>
            <a:r>
              <a:rPr sz="1200" dirty="0">
                <a:latin typeface="Times New Roman"/>
                <a:cs typeface="Times New Roman"/>
              </a:rPr>
              <a:t>le identità eterne </a:t>
            </a:r>
            <a:r>
              <a:rPr sz="1200" spc="-5" dirty="0">
                <a:latin typeface="Times New Roman"/>
                <a:cs typeface="Times New Roman"/>
              </a:rPr>
              <a:t>dei coordinati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58419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(41.6) 2:6.8 </a:t>
            </a:r>
            <a:r>
              <a:rPr sz="1200" spc="-5" dirty="0">
                <a:latin typeface="Times New Roman"/>
                <a:cs typeface="Times New Roman"/>
              </a:rPr>
              <a:t>Dio ama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peccatore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i="1" spc="-5" dirty="0">
                <a:latin typeface="Times New Roman"/>
                <a:cs typeface="Times New Roman"/>
              </a:rPr>
              <a:t>detesta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peccato. Tale affermazione </a:t>
            </a:r>
            <a:r>
              <a:rPr sz="1200" dirty="0">
                <a:latin typeface="Times New Roman"/>
                <a:cs typeface="Times New Roman"/>
              </a:rPr>
              <a:t>è vera </a:t>
            </a:r>
            <a:r>
              <a:rPr sz="1200" spc="-5" dirty="0">
                <a:latin typeface="Times New Roman"/>
                <a:cs typeface="Times New Roman"/>
              </a:rPr>
              <a:t>filosoficamente,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è una </a:t>
            </a:r>
            <a:r>
              <a:rPr sz="1200" spc="-5" dirty="0">
                <a:latin typeface="Times New Roman"/>
                <a:cs typeface="Times New Roman"/>
              </a:rPr>
              <a:t>personalità trascendente  </a:t>
            </a:r>
            <a:r>
              <a:rPr sz="1200" dirty="0">
                <a:latin typeface="Times New Roman"/>
                <a:cs typeface="Times New Roman"/>
              </a:rPr>
              <a:t>e le </a:t>
            </a:r>
            <a:r>
              <a:rPr sz="1200" spc="-5" dirty="0">
                <a:latin typeface="Times New Roman"/>
                <a:cs typeface="Times New Roman"/>
              </a:rPr>
              <a:t>persone </a:t>
            </a:r>
            <a:r>
              <a:rPr sz="1200" dirty="0">
                <a:latin typeface="Times New Roman"/>
                <a:cs typeface="Times New Roman"/>
              </a:rPr>
              <a:t>possono </a:t>
            </a:r>
            <a:r>
              <a:rPr sz="1200" spc="-5" dirty="0">
                <a:latin typeface="Times New Roman"/>
                <a:cs typeface="Times New Roman"/>
              </a:rPr>
              <a:t>soltanto amare </a:t>
            </a:r>
            <a:r>
              <a:rPr sz="1200" dirty="0">
                <a:latin typeface="Times New Roman"/>
                <a:cs typeface="Times New Roman"/>
              </a:rPr>
              <a:t>e odiare </a:t>
            </a:r>
            <a:r>
              <a:rPr sz="1200" spc="-5" dirty="0">
                <a:latin typeface="Times New Roman"/>
                <a:cs typeface="Times New Roman"/>
              </a:rPr>
              <a:t>altre persone.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peccato non è una </a:t>
            </a:r>
            <a:r>
              <a:rPr sz="1200" spc="-5" dirty="0">
                <a:latin typeface="Times New Roman"/>
                <a:cs typeface="Times New Roman"/>
              </a:rPr>
              <a:t>persona. Dio ama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peccatore </a:t>
            </a:r>
            <a:r>
              <a:rPr sz="1200" dirty="0">
                <a:latin typeface="Times New Roman"/>
                <a:cs typeface="Times New Roman"/>
              </a:rPr>
              <a:t>perché è una </a:t>
            </a:r>
            <a:r>
              <a:rPr sz="1200" spc="-5" dirty="0">
                <a:latin typeface="Times New Roman"/>
                <a:cs typeface="Times New Roman"/>
              </a:rPr>
              <a:t>realtà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personalità (potenzialmente eterna), mentre </a:t>
            </a:r>
            <a:r>
              <a:rPr sz="1200" dirty="0">
                <a:latin typeface="Times New Roman"/>
                <a:cs typeface="Times New Roman"/>
              </a:rPr>
              <a:t>verso il </a:t>
            </a:r>
            <a:r>
              <a:rPr sz="1200" spc="-5" dirty="0">
                <a:latin typeface="Times New Roman"/>
                <a:cs typeface="Times New Roman"/>
              </a:rPr>
              <a:t>peccato Dio </a:t>
            </a:r>
            <a:r>
              <a:rPr sz="1200" dirty="0">
                <a:latin typeface="Times New Roman"/>
                <a:cs typeface="Times New Roman"/>
              </a:rPr>
              <a:t>non assume </a:t>
            </a:r>
            <a:r>
              <a:rPr sz="1200" spc="-5" dirty="0">
                <a:latin typeface="Times New Roman"/>
                <a:cs typeface="Times New Roman"/>
              </a:rPr>
              <a:t>alcun atteggiamento personale, perché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peccato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non è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73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35620" cy="39573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121285">
              <a:lnSpc>
                <a:spcPts val="1380"/>
              </a:lnSpc>
              <a:spcBef>
                <a:spcPts val="195"/>
              </a:spcBef>
            </a:pP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realtà </a:t>
            </a:r>
            <a:r>
              <a:rPr sz="1200" dirty="0">
                <a:latin typeface="Times New Roman"/>
                <a:cs typeface="Times New Roman"/>
              </a:rPr>
              <a:t>spirituale; </a:t>
            </a:r>
            <a:r>
              <a:rPr sz="1200" spc="-5" dirty="0">
                <a:latin typeface="Times New Roman"/>
                <a:cs typeface="Times New Roman"/>
              </a:rPr>
              <a:t>esso </a:t>
            </a:r>
            <a:r>
              <a:rPr sz="1200" dirty="0">
                <a:latin typeface="Times New Roman"/>
                <a:cs typeface="Times New Roman"/>
              </a:rPr>
              <a:t>è non </a:t>
            </a:r>
            <a:r>
              <a:rPr sz="1200" spc="-5" dirty="0">
                <a:latin typeface="Times New Roman"/>
                <a:cs typeface="Times New Roman"/>
              </a:rPr>
              <a:t>personale; perciò </a:t>
            </a:r>
            <a:r>
              <a:rPr sz="1200" dirty="0">
                <a:latin typeface="Times New Roman"/>
                <a:cs typeface="Times New Roman"/>
              </a:rPr>
              <a:t>solo la </a:t>
            </a:r>
            <a:r>
              <a:rPr sz="1200" spc="-5" dirty="0">
                <a:latin typeface="Times New Roman"/>
                <a:cs typeface="Times New Roman"/>
              </a:rPr>
              <a:t>giustizia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prende atto della sua esistenza. L’amore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salva </a:t>
            </a:r>
            <a:r>
              <a:rPr sz="1200" dirty="0">
                <a:latin typeface="Times New Roman"/>
                <a:cs typeface="Times New Roman"/>
              </a:rPr>
              <a:t>il  </a:t>
            </a:r>
            <a:r>
              <a:rPr sz="1200" spc="-5" dirty="0">
                <a:latin typeface="Times New Roman"/>
                <a:cs typeface="Times New Roman"/>
              </a:rPr>
              <a:t>peccatore; </a:t>
            </a:r>
            <a:r>
              <a:rPr sz="1200" dirty="0">
                <a:latin typeface="Times New Roman"/>
                <a:cs typeface="Times New Roman"/>
              </a:rPr>
              <a:t>la legge di </a:t>
            </a:r>
            <a:r>
              <a:rPr sz="1200" spc="-5" dirty="0">
                <a:latin typeface="Times New Roman"/>
                <a:cs typeface="Times New Roman"/>
              </a:rPr>
              <a:t>Dio distrugge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peccato. </a:t>
            </a:r>
            <a:r>
              <a:rPr sz="1200" dirty="0">
                <a:latin typeface="Times New Roman"/>
                <a:cs typeface="Times New Roman"/>
              </a:rPr>
              <a:t>Questo </a:t>
            </a:r>
            <a:r>
              <a:rPr sz="1200" spc="-5" dirty="0">
                <a:latin typeface="Times New Roman"/>
                <a:cs typeface="Times New Roman"/>
              </a:rPr>
              <a:t>atteggiamento della natura </a:t>
            </a:r>
            <a:r>
              <a:rPr sz="1200" dirty="0">
                <a:latin typeface="Times New Roman"/>
                <a:cs typeface="Times New Roman"/>
              </a:rPr>
              <a:t>divina </a:t>
            </a:r>
            <a:r>
              <a:rPr sz="1200" spc="-5" dirty="0">
                <a:latin typeface="Times New Roman"/>
                <a:cs typeface="Times New Roman"/>
              </a:rPr>
              <a:t>cambierebbe, ovviamente, se </a:t>
            </a:r>
            <a:r>
              <a:rPr sz="1200" dirty="0">
                <a:latin typeface="Times New Roman"/>
                <a:cs typeface="Times New Roman"/>
              </a:rPr>
              <a:t>il peccatore  </a:t>
            </a:r>
            <a:r>
              <a:rPr sz="1200" spc="-5" dirty="0">
                <a:latin typeface="Times New Roman"/>
                <a:cs typeface="Times New Roman"/>
              </a:rPr>
              <a:t>finisse per identificarsi totalmente con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peccato, </a:t>
            </a:r>
            <a:r>
              <a:rPr sz="1200" dirty="0">
                <a:latin typeface="Times New Roman"/>
                <a:cs typeface="Times New Roman"/>
              </a:rPr>
              <a:t>così come la mente </a:t>
            </a:r>
            <a:r>
              <a:rPr sz="1200" spc="-5" dirty="0">
                <a:latin typeface="Times New Roman"/>
                <a:cs typeface="Times New Roman"/>
              </a:rPr>
              <a:t>stessa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mortale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identificarsi totalmente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con</a:t>
            </a:r>
            <a:endParaRPr sz="1200">
              <a:latin typeface="Times New Roman"/>
              <a:cs typeface="Times New Roman"/>
            </a:endParaRPr>
          </a:p>
          <a:p>
            <a:pPr marL="76200" marR="4318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l’Aggiustatore spirituale che </a:t>
            </a:r>
            <a:r>
              <a:rPr sz="1200" dirty="0">
                <a:latin typeface="Times New Roman"/>
                <a:cs typeface="Times New Roman"/>
              </a:rPr>
              <a:t>in essa </a:t>
            </a:r>
            <a:r>
              <a:rPr sz="1200" spc="-5" dirty="0">
                <a:latin typeface="Times New Roman"/>
                <a:cs typeface="Times New Roman"/>
              </a:rPr>
              <a:t>dimora. Un mortale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tal genere, </a:t>
            </a:r>
            <a:r>
              <a:rPr sz="1200" dirty="0">
                <a:latin typeface="Times New Roman"/>
                <a:cs typeface="Times New Roman"/>
              </a:rPr>
              <a:t>identificatosi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peccato, diverrebbe nella sua </a:t>
            </a:r>
            <a:r>
              <a:rPr sz="1200" spc="5" dirty="0">
                <a:latin typeface="Times New Roman"/>
                <a:cs typeface="Times New Roman"/>
              </a:rPr>
              <a:t>natura  </a:t>
            </a:r>
            <a:r>
              <a:rPr sz="1200" spc="-5" dirty="0">
                <a:latin typeface="Times New Roman"/>
                <a:cs typeface="Times New Roman"/>
              </a:rPr>
              <a:t>completamente </a:t>
            </a:r>
            <a:r>
              <a:rPr sz="1200" dirty="0">
                <a:latin typeface="Times New Roman"/>
                <a:cs typeface="Times New Roman"/>
              </a:rPr>
              <a:t>carente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spiritualità (e </a:t>
            </a:r>
            <a:r>
              <a:rPr sz="1200" dirty="0">
                <a:latin typeface="Times New Roman"/>
                <a:cs typeface="Times New Roman"/>
              </a:rPr>
              <a:t>quindi </a:t>
            </a:r>
            <a:r>
              <a:rPr sz="1200" spc="-5" dirty="0">
                <a:latin typeface="Times New Roman"/>
                <a:cs typeface="Times New Roman"/>
              </a:rPr>
              <a:t>personalmente irreale) </a:t>
            </a:r>
            <a:r>
              <a:rPr sz="1200" dirty="0">
                <a:latin typeface="Times New Roman"/>
                <a:cs typeface="Times New Roman"/>
              </a:rPr>
              <a:t>e sperimenterebbe </a:t>
            </a:r>
            <a:r>
              <a:rPr sz="1200" spc="-5" dirty="0">
                <a:latin typeface="Times New Roman"/>
                <a:cs typeface="Times New Roman"/>
              </a:rPr>
              <a:t>l’estinzione finale del proprio essere.  L’irrealtà, così </a:t>
            </a:r>
            <a:r>
              <a:rPr sz="1200" dirty="0">
                <a:latin typeface="Times New Roman"/>
                <a:cs typeface="Times New Roman"/>
              </a:rPr>
              <a:t>come l’incompletezza </a:t>
            </a:r>
            <a:r>
              <a:rPr sz="1200" spc="-5" dirty="0">
                <a:latin typeface="Times New Roman"/>
                <a:cs typeface="Times New Roman"/>
              </a:rPr>
              <a:t>della natura </a:t>
            </a:r>
            <a:r>
              <a:rPr sz="1200" dirty="0">
                <a:latin typeface="Times New Roman"/>
                <a:cs typeface="Times New Roman"/>
              </a:rPr>
              <a:t>di una </a:t>
            </a:r>
            <a:r>
              <a:rPr sz="1200" spc="-5" dirty="0">
                <a:latin typeface="Times New Roman"/>
                <a:cs typeface="Times New Roman"/>
              </a:rPr>
              <a:t>creatura, </a:t>
            </a:r>
            <a:r>
              <a:rPr sz="1200" dirty="0">
                <a:latin typeface="Times New Roman"/>
                <a:cs typeface="Times New Roman"/>
              </a:rPr>
              <a:t>non può </a:t>
            </a:r>
            <a:r>
              <a:rPr sz="1200" spc="-5" dirty="0">
                <a:latin typeface="Times New Roman"/>
                <a:cs typeface="Times New Roman"/>
              </a:rPr>
              <a:t>sussistere eternamente </a:t>
            </a:r>
            <a:r>
              <a:rPr sz="1200" dirty="0">
                <a:latin typeface="Times New Roman"/>
                <a:cs typeface="Times New Roman"/>
              </a:rPr>
              <a:t>in un </a:t>
            </a:r>
            <a:r>
              <a:rPr sz="1200" spc="-5" dirty="0">
                <a:latin typeface="Times New Roman"/>
                <a:cs typeface="Times New Roman"/>
              </a:rPr>
              <a:t>Universo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progressivamente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reale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sempre </a:t>
            </a:r>
            <a:r>
              <a:rPr sz="1200" dirty="0">
                <a:latin typeface="Times New Roman"/>
                <a:cs typeface="Times New Roman"/>
              </a:rPr>
              <a:t>più spirituale.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56210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(42.1) 2:6.9 </a:t>
            </a:r>
            <a:r>
              <a:rPr sz="1200" spc="-5" dirty="0">
                <a:latin typeface="Times New Roman"/>
                <a:cs typeface="Times New Roman"/>
              </a:rPr>
              <a:t>Se consideriamo </a:t>
            </a:r>
            <a:r>
              <a:rPr sz="1200" dirty="0">
                <a:latin typeface="Times New Roman"/>
                <a:cs typeface="Times New Roman"/>
              </a:rPr>
              <a:t>il mondo </a:t>
            </a:r>
            <a:r>
              <a:rPr sz="1200" spc="-5" dirty="0">
                <a:latin typeface="Times New Roman"/>
                <a:cs typeface="Times New Roman"/>
              </a:rPr>
              <a:t>della personalità, si scopre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è una </a:t>
            </a:r>
            <a:r>
              <a:rPr sz="1200" spc="-5" dirty="0">
                <a:latin typeface="Times New Roman"/>
                <a:cs typeface="Times New Roman"/>
              </a:rPr>
              <a:t>persona amorevole; </a:t>
            </a:r>
            <a:r>
              <a:rPr sz="1200" dirty="0">
                <a:latin typeface="Times New Roman"/>
                <a:cs typeface="Times New Roman"/>
              </a:rPr>
              <a:t>se </a:t>
            </a:r>
            <a:r>
              <a:rPr sz="1200" spc="-5" dirty="0">
                <a:latin typeface="Times New Roman"/>
                <a:cs typeface="Times New Roman"/>
              </a:rPr>
              <a:t>consideriamo </a:t>
            </a:r>
            <a:r>
              <a:rPr sz="1200" dirty="0">
                <a:latin typeface="Times New Roman"/>
                <a:cs typeface="Times New Roman"/>
              </a:rPr>
              <a:t>il mondo  </a:t>
            </a:r>
            <a:r>
              <a:rPr sz="1200" spc="-5" dirty="0">
                <a:latin typeface="Times New Roman"/>
                <a:cs typeface="Times New Roman"/>
              </a:rPr>
              <a:t>spirituale, egli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amore personale; nell’esperienza religiosa egli </a:t>
            </a:r>
            <a:r>
              <a:rPr sz="1200" dirty="0">
                <a:latin typeface="Times New Roman"/>
                <a:cs typeface="Times New Roman"/>
              </a:rPr>
              <a:t>è l’una e l’altro. </a:t>
            </a:r>
            <a:r>
              <a:rPr sz="1200" spc="-5" dirty="0">
                <a:latin typeface="Times New Roman"/>
                <a:cs typeface="Times New Roman"/>
              </a:rPr>
              <a:t>L’amore </a:t>
            </a:r>
            <a:r>
              <a:rPr sz="1200" dirty="0">
                <a:latin typeface="Times New Roman"/>
                <a:cs typeface="Times New Roman"/>
              </a:rPr>
              <a:t>identifica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volontà volitiva di Dio. </a:t>
            </a:r>
            <a:r>
              <a:rPr sz="1200" spc="-15" dirty="0">
                <a:latin typeface="Times New Roman"/>
                <a:cs typeface="Times New Roman"/>
              </a:rPr>
              <a:t>La  </a:t>
            </a:r>
            <a:r>
              <a:rPr sz="1200" dirty="0">
                <a:latin typeface="Times New Roman"/>
                <a:cs typeface="Times New Roman"/>
              </a:rPr>
              <a:t>bontà 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riposa </a:t>
            </a:r>
            <a:r>
              <a:rPr sz="1200" spc="-5" dirty="0">
                <a:latin typeface="Times New Roman"/>
                <a:cs typeface="Times New Roman"/>
              </a:rPr>
              <a:t>sul fondo del libero arbitrio </a:t>
            </a:r>
            <a:r>
              <a:rPr sz="1200" dirty="0">
                <a:latin typeface="Times New Roman"/>
                <a:cs typeface="Times New Roman"/>
              </a:rPr>
              <a:t>divino — la </a:t>
            </a:r>
            <a:r>
              <a:rPr sz="1200" spc="-5" dirty="0">
                <a:latin typeface="Times New Roman"/>
                <a:cs typeface="Times New Roman"/>
              </a:rPr>
              <a:t>tendenza universale ad amare, </a:t>
            </a:r>
            <a:r>
              <a:rPr sz="1200" dirty="0">
                <a:latin typeface="Times New Roman"/>
                <a:cs typeface="Times New Roman"/>
              </a:rPr>
              <a:t>a mostrare </a:t>
            </a:r>
            <a:r>
              <a:rPr sz="1200" spc="-5" dirty="0">
                <a:latin typeface="Times New Roman"/>
                <a:cs typeface="Times New Roman"/>
              </a:rPr>
              <a:t>misericordia, </a:t>
            </a:r>
            <a:r>
              <a:rPr sz="1200" dirty="0">
                <a:latin typeface="Times New Roman"/>
                <a:cs typeface="Times New Roman"/>
              </a:rPr>
              <a:t>a manifestare  pazienza e </a:t>
            </a:r>
            <a:r>
              <a:rPr sz="1200" spc="-5" dirty="0">
                <a:latin typeface="Times New Roman"/>
                <a:cs typeface="Times New Roman"/>
              </a:rPr>
              <a:t>ad offrire </a:t>
            </a:r>
            <a:r>
              <a:rPr sz="1200" dirty="0">
                <a:latin typeface="Times New Roman"/>
                <a:cs typeface="Times New Roman"/>
              </a:rPr>
              <a:t>il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perdono.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7. Verità e bellezza divine</a:t>
            </a:r>
            <a:endParaRPr sz="1600">
              <a:latin typeface="Times New Roman"/>
              <a:cs typeface="Times New Roman"/>
            </a:endParaRPr>
          </a:p>
          <a:p>
            <a:pPr marL="76200" marR="189865">
              <a:lnSpc>
                <a:spcPts val="1380"/>
              </a:lnSpc>
              <a:spcBef>
                <a:spcPts val="141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(42.2) 2:7.1 </a:t>
            </a:r>
            <a:r>
              <a:rPr sz="1200" spc="-5" dirty="0">
                <a:latin typeface="Times New Roman"/>
                <a:cs typeface="Times New Roman"/>
              </a:rPr>
              <a:t>Ogni </a:t>
            </a:r>
            <a:r>
              <a:rPr sz="1200" dirty="0">
                <a:latin typeface="Times New Roman"/>
                <a:cs typeface="Times New Roman"/>
              </a:rPr>
              <a:t>conoscenza </a:t>
            </a:r>
            <a:r>
              <a:rPr sz="1200" spc="-5" dirty="0">
                <a:latin typeface="Times New Roman"/>
                <a:cs typeface="Times New Roman"/>
              </a:rPr>
              <a:t>finita ed </a:t>
            </a:r>
            <a:r>
              <a:rPr sz="1200" dirty="0">
                <a:latin typeface="Times New Roman"/>
                <a:cs typeface="Times New Roman"/>
              </a:rPr>
              <a:t>ogni comprensione da </a:t>
            </a:r>
            <a:r>
              <a:rPr sz="1200" spc="-5" dirty="0">
                <a:latin typeface="Times New Roman"/>
                <a:cs typeface="Times New Roman"/>
              </a:rPr>
              <a:t>parte </a:t>
            </a:r>
            <a:r>
              <a:rPr sz="1200" dirty="0">
                <a:latin typeface="Times New Roman"/>
                <a:cs typeface="Times New Roman"/>
              </a:rPr>
              <a:t>della creatura sono </a:t>
            </a:r>
            <a:r>
              <a:rPr sz="1200" i="1" spc="-5" dirty="0">
                <a:latin typeface="Times New Roman"/>
                <a:cs typeface="Times New Roman"/>
              </a:rPr>
              <a:t>relative. </a:t>
            </a:r>
            <a:r>
              <a:rPr sz="1200" spc="-10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informazioni e le </a:t>
            </a:r>
            <a:r>
              <a:rPr sz="1200" spc="-5" dirty="0">
                <a:latin typeface="Times New Roman"/>
                <a:cs typeface="Times New Roman"/>
              </a:rPr>
              <a:t>notizie, raccolte  anche </a:t>
            </a:r>
            <a:r>
              <a:rPr sz="1200" spc="5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fonti elevate, </a:t>
            </a:r>
            <a:r>
              <a:rPr sz="1200" dirty="0">
                <a:latin typeface="Times New Roman"/>
                <a:cs typeface="Times New Roman"/>
              </a:rPr>
              <a:t>sono solo </a:t>
            </a:r>
            <a:r>
              <a:rPr sz="1200" spc="-5" dirty="0">
                <a:latin typeface="Times New Roman"/>
                <a:cs typeface="Times New Roman"/>
              </a:rPr>
              <a:t>relativamente complete, localmente esatte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personalmente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vere.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15494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(42.3) 2:7.2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fatti fisici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abbastanza uniformi, </a:t>
            </a:r>
            <a:r>
              <a:rPr sz="1200" dirty="0">
                <a:latin typeface="Times New Roman"/>
                <a:cs typeface="Times New Roman"/>
              </a:rPr>
              <a:t>ma la verità è un </a:t>
            </a:r>
            <a:r>
              <a:rPr sz="1200" spc="-5" dirty="0">
                <a:latin typeface="Times New Roman"/>
                <a:cs typeface="Times New Roman"/>
              </a:rPr>
              <a:t>fattore </a:t>
            </a:r>
            <a:r>
              <a:rPr sz="1200" dirty="0">
                <a:latin typeface="Times New Roman"/>
                <a:cs typeface="Times New Roman"/>
              </a:rPr>
              <a:t>vivente e </a:t>
            </a:r>
            <a:r>
              <a:rPr sz="1200" spc="-5" dirty="0">
                <a:latin typeface="Times New Roman"/>
                <a:cs typeface="Times New Roman"/>
              </a:rPr>
              <a:t>flessibile nella </a:t>
            </a:r>
            <a:r>
              <a:rPr sz="1200" dirty="0">
                <a:latin typeface="Times New Roman"/>
                <a:cs typeface="Times New Roman"/>
              </a:rPr>
              <a:t>filosofia dell’Universo. </a:t>
            </a:r>
            <a:r>
              <a:rPr sz="1200" spc="-10" dirty="0">
                <a:latin typeface="Times New Roman"/>
                <a:cs typeface="Times New Roman"/>
              </a:rPr>
              <a:t>Le  </a:t>
            </a:r>
            <a:r>
              <a:rPr sz="1200" spc="-5" dirty="0">
                <a:latin typeface="Times New Roman"/>
                <a:cs typeface="Times New Roman"/>
              </a:rPr>
              <a:t>personalità </a:t>
            </a:r>
            <a:r>
              <a:rPr sz="1200" dirty="0">
                <a:latin typeface="Times New Roman"/>
                <a:cs typeface="Times New Roman"/>
              </a:rPr>
              <a:t>in evoluzione sono solo </a:t>
            </a:r>
            <a:r>
              <a:rPr sz="1200" spc="-5" dirty="0">
                <a:latin typeface="Times New Roman"/>
                <a:cs typeface="Times New Roman"/>
              </a:rPr>
              <a:t>parzialmente sagge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relativamente </a:t>
            </a:r>
            <a:r>
              <a:rPr sz="1200" dirty="0">
                <a:latin typeface="Times New Roman"/>
                <a:cs typeface="Times New Roman"/>
              </a:rPr>
              <a:t>veridiche </a:t>
            </a:r>
            <a:r>
              <a:rPr sz="1200" spc="-5" dirty="0">
                <a:latin typeface="Times New Roman"/>
                <a:cs typeface="Times New Roman"/>
              </a:rPr>
              <a:t>nelle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comunicazioni. Esse </a:t>
            </a:r>
            <a:r>
              <a:rPr sz="1200" dirty="0">
                <a:latin typeface="Times New Roman"/>
                <a:cs typeface="Times New Roman"/>
              </a:rPr>
              <a:t>possono essere  </a:t>
            </a:r>
            <a:r>
              <a:rPr sz="1200" spc="-5" dirty="0">
                <a:latin typeface="Times New Roman"/>
                <a:cs typeface="Times New Roman"/>
              </a:rPr>
              <a:t>sicure </a:t>
            </a:r>
            <a:r>
              <a:rPr sz="1200" dirty="0">
                <a:latin typeface="Times New Roman"/>
                <a:cs typeface="Times New Roman"/>
              </a:rPr>
              <a:t>soltanto </a:t>
            </a:r>
            <a:r>
              <a:rPr sz="1200" spc="-5" dirty="0">
                <a:latin typeface="Times New Roman"/>
                <a:cs typeface="Times New Roman"/>
              </a:rPr>
              <a:t>fin </a:t>
            </a:r>
            <a:r>
              <a:rPr sz="1200" dirty="0">
                <a:latin typeface="Times New Roman"/>
                <a:cs typeface="Times New Roman"/>
              </a:rPr>
              <a:t>dove si </a:t>
            </a:r>
            <a:r>
              <a:rPr sz="1200" spc="-5" dirty="0">
                <a:latin typeface="Times New Roman"/>
                <a:cs typeface="Times New Roman"/>
              </a:rPr>
              <a:t>estende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esperienza personale. Ciò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sembrare </a:t>
            </a:r>
            <a:r>
              <a:rPr sz="1200" dirty="0">
                <a:latin typeface="Times New Roman"/>
                <a:cs typeface="Times New Roman"/>
              </a:rPr>
              <a:t>totalmente vero in un </a:t>
            </a:r>
            <a:r>
              <a:rPr sz="1200" spc="-5" dirty="0">
                <a:latin typeface="Times New Roman"/>
                <a:cs typeface="Times New Roman"/>
              </a:rPr>
              <a:t>luogo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solo  </a:t>
            </a:r>
            <a:r>
              <a:rPr sz="1200" spc="-5" dirty="0">
                <a:latin typeface="Times New Roman"/>
                <a:cs typeface="Times New Roman"/>
              </a:rPr>
              <a:t>relativamente </a:t>
            </a:r>
            <a:r>
              <a:rPr sz="1200" dirty="0">
                <a:latin typeface="Times New Roman"/>
                <a:cs typeface="Times New Roman"/>
              </a:rPr>
              <a:t>vero in un </a:t>
            </a:r>
            <a:r>
              <a:rPr sz="1200" spc="-5" dirty="0">
                <a:latin typeface="Times New Roman"/>
                <a:cs typeface="Times New Roman"/>
              </a:rPr>
              <a:t>altro segmento della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creazione.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74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95945" cy="3896360"/>
          </a:xfrm>
          <a:prstGeom prst="rect">
            <a:avLst/>
          </a:prstGeom>
        </p:spPr>
        <p:txBody>
          <a:bodyPr vert="horz" wrap="square" lIns="0" tIns="20320" rIns="0" bIns="0" rtlCol="0">
            <a:spAutoFit/>
          </a:bodyPr>
          <a:lstStyle/>
          <a:p>
            <a:pPr marL="76200" marR="68580">
              <a:lnSpc>
                <a:spcPct val="95900"/>
              </a:lnSpc>
              <a:spcBef>
                <a:spcPts val="16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(42.4) 2:7.3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verità divina,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verità finale, </a:t>
            </a:r>
            <a:r>
              <a:rPr sz="1200" dirty="0">
                <a:latin typeface="Times New Roman"/>
                <a:cs typeface="Times New Roman"/>
              </a:rPr>
              <a:t>è uniforme </a:t>
            </a:r>
            <a:r>
              <a:rPr sz="1200" spc="-5" dirty="0">
                <a:latin typeface="Times New Roman"/>
                <a:cs typeface="Times New Roman"/>
              </a:rPr>
              <a:t>ed universale, </a:t>
            </a:r>
            <a:r>
              <a:rPr sz="1200" dirty="0">
                <a:latin typeface="Times New Roman"/>
                <a:cs typeface="Times New Roman"/>
              </a:rPr>
              <a:t>ma la storia </a:t>
            </a:r>
            <a:r>
              <a:rPr sz="1200" spc="-5" dirty="0">
                <a:latin typeface="Times New Roman"/>
                <a:cs typeface="Times New Roman"/>
              </a:rPr>
              <a:t>delle cose spirituali, qual </a:t>
            </a:r>
            <a:r>
              <a:rPr sz="1200" dirty="0">
                <a:latin typeface="Times New Roman"/>
                <a:cs typeface="Times New Roman"/>
              </a:rPr>
              <a:t>è raccontata </a:t>
            </a:r>
            <a:r>
              <a:rPr sz="1200" spc="5" dirty="0">
                <a:latin typeface="Times New Roman"/>
                <a:cs typeface="Times New Roman"/>
              </a:rPr>
              <a:t>da </a:t>
            </a:r>
            <a:r>
              <a:rPr sz="1200" dirty="0">
                <a:latin typeface="Times New Roman"/>
                <a:cs typeface="Times New Roman"/>
              </a:rPr>
              <a:t>numerosi  individui </a:t>
            </a:r>
            <a:r>
              <a:rPr sz="1200" spc="-5" dirty="0">
                <a:latin typeface="Times New Roman"/>
                <a:cs typeface="Times New Roman"/>
              </a:rPr>
              <a:t>provenienti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sfere diverse, </a:t>
            </a:r>
            <a:r>
              <a:rPr sz="1200" dirty="0">
                <a:latin typeface="Times New Roman"/>
                <a:cs typeface="Times New Roman"/>
              </a:rPr>
              <a:t>può talvolta </a:t>
            </a:r>
            <a:r>
              <a:rPr sz="1200" spc="-5" dirty="0">
                <a:latin typeface="Times New Roman"/>
                <a:cs typeface="Times New Roman"/>
              </a:rPr>
              <a:t>variare nei dettagli </a:t>
            </a:r>
            <a:r>
              <a:rPr sz="1200" dirty="0">
                <a:latin typeface="Times New Roman"/>
                <a:cs typeface="Times New Roman"/>
              </a:rPr>
              <a:t>a causa </a:t>
            </a:r>
            <a:r>
              <a:rPr sz="1200" spc="-5" dirty="0">
                <a:latin typeface="Times New Roman"/>
                <a:cs typeface="Times New Roman"/>
              </a:rPr>
              <a:t>di </a:t>
            </a:r>
            <a:r>
              <a:rPr sz="1200" dirty="0">
                <a:latin typeface="Times New Roman"/>
                <a:cs typeface="Times New Roman"/>
              </a:rPr>
              <a:t>questa </a:t>
            </a:r>
            <a:r>
              <a:rPr sz="1200" spc="-5" dirty="0">
                <a:latin typeface="Times New Roman"/>
                <a:cs typeface="Times New Roman"/>
              </a:rPr>
              <a:t>relatività </a:t>
            </a:r>
            <a:r>
              <a:rPr sz="1200" dirty="0">
                <a:latin typeface="Times New Roman"/>
                <a:cs typeface="Times New Roman"/>
              </a:rPr>
              <a:t>nella </a:t>
            </a:r>
            <a:r>
              <a:rPr sz="1200" spc="-5" dirty="0">
                <a:latin typeface="Times New Roman"/>
                <a:cs typeface="Times New Roman"/>
              </a:rPr>
              <a:t>completezza </a:t>
            </a:r>
            <a:r>
              <a:rPr sz="1200" spc="5" dirty="0">
                <a:latin typeface="Times New Roman"/>
                <a:cs typeface="Times New Roman"/>
              </a:rPr>
              <a:t>della  </a:t>
            </a:r>
            <a:r>
              <a:rPr sz="1200" spc="-5" dirty="0">
                <a:latin typeface="Times New Roman"/>
                <a:cs typeface="Times New Roman"/>
              </a:rPr>
              <a:t>conoscenza </a:t>
            </a:r>
            <a:r>
              <a:rPr sz="1200" dirty="0">
                <a:latin typeface="Times New Roman"/>
                <a:cs typeface="Times New Roman"/>
              </a:rPr>
              <a:t>e nella pienezza </a:t>
            </a:r>
            <a:r>
              <a:rPr sz="1200" spc="-5" dirty="0">
                <a:latin typeface="Times New Roman"/>
                <a:cs typeface="Times New Roman"/>
              </a:rPr>
              <a:t>dell’esperienza personale, così </a:t>
            </a:r>
            <a:r>
              <a:rPr sz="1200" dirty="0">
                <a:latin typeface="Times New Roman"/>
                <a:cs typeface="Times New Roman"/>
              </a:rPr>
              <a:t>come nella durata e nell’ampiezza di </a:t>
            </a:r>
            <a:r>
              <a:rPr sz="1200" spc="-5" dirty="0">
                <a:latin typeface="Times New Roman"/>
                <a:cs typeface="Times New Roman"/>
              </a:rPr>
              <a:t>quell’esperienza. </a:t>
            </a:r>
            <a:r>
              <a:rPr sz="1200" dirty="0">
                <a:latin typeface="Times New Roman"/>
                <a:cs typeface="Times New Roman"/>
              </a:rPr>
              <a:t>Mentre le </a:t>
            </a:r>
            <a:r>
              <a:rPr sz="1200" spc="-5" dirty="0">
                <a:latin typeface="Times New Roman"/>
                <a:cs typeface="Times New Roman"/>
              </a:rPr>
              <a:t>leggi </a:t>
            </a:r>
            <a:r>
              <a:rPr sz="1200" dirty="0">
                <a:latin typeface="Times New Roman"/>
                <a:cs typeface="Times New Roman"/>
              </a:rPr>
              <a:t>e  i </a:t>
            </a:r>
            <a:r>
              <a:rPr sz="1200" spc="-5" dirty="0">
                <a:latin typeface="Times New Roman"/>
                <a:cs typeface="Times New Roman"/>
              </a:rPr>
              <a:t>decreti,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pensieri ed </a:t>
            </a:r>
            <a:r>
              <a:rPr sz="1200" dirty="0">
                <a:latin typeface="Times New Roman"/>
                <a:cs typeface="Times New Roman"/>
              </a:rPr>
              <a:t>i comportamenti della Prima </a:t>
            </a:r>
            <a:r>
              <a:rPr sz="1200" spc="-5" dirty="0">
                <a:latin typeface="Times New Roman"/>
                <a:cs typeface="Times New Roman"/>
              </a:rPr>
              <a:t>Grande Sorgente </a:t>
            </a:r>
            <a:r>
              <a:rPr sz="1200" dirty="0">
                <a:latin typeface="Times New Roman"/>
                <a:cs typeface="Times New Roman"/>
              </a:rPr>
              <a:t>e Centro sono </a:t>
            </a:r>
            <a:r>
              <a:rPr sz="1200" spc="-5" dirty="0">
                <a:latin typeface="Times New Roman"/>
                <a:cs typeface="Times New Roman"/>
              </a:rPr>
              <a:t>eternamente, </a:t>
            </a:r>
            <a:r>
              <a:rPr sz="1200" dirty="0">
                <a:latin typeface="Times New Roman"/>
                <a:cs typeface="Times New Roman"/>
              </a:rPr>
              <a:t>infinitamente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universalmente  </a:t>
            </a:r>
            <a:r>
              <a:rPr sz="1200" spc="-5" dirty="0">
                <a:latin typeface="Times New Roman"/>
                <a:cs typeface="Times New Roman"/>
              </a:rPr>
              <a:t>veri, allo stesso tempo </a:t>
            </a:r>
            <a:r>
              <a:rPr sz="1200" dirty="0">
                <a:latin typeface="Times New Roman"/>
                <a:cs typeface="Times New Roman"/>
              </a:rPr>
              <a:t>la loro </a:t>
            </a:r>
            <a:r>
              <a:rPr sz="1200" spc="-5" dirty="0">
                <a:latin typeface="Times New Roman"/>
                <a:cs typeface="Times New Roman"/>
              </a:rPr>
              <a:t>applicazione ed </a:t>
            </a:r>
            <a:r>
              <a:rPr sz="1200" dirty="0">
                <a:latin typeface="Times New Roman"/>
                <a:cs typeface="Times New Roman"/>
              </a:rPr>
              <a:t>il loro </a:t>
            </a:r>
            <a:r>
              <a:rPr sz="1200" spc="-5" dirty="0">
                <a:latin typeface="Times New Roman"/>
                <a:cs typeface="Times New Roman"/>
              </a:rPr>
              <a:t>adattamento ad ogni Universo, sistema, </a:t>
            </a:r>
            <a:r>
              <a:rPr sz="1200" dirty="0">
                <a:latin typeface="Times New Roman"/>
                <a:cs typeface="Times New Roman"/>
              </a:rPr>
              <a:t>mondo ed </a:t>
            </a:r>
            <a:r>
              <a:rPr sz="1200" spc="-5" dirty="0">
                <a:latin typeface="Times New Roman"/>
                <a:cs typeface="Times New Roman"/>
              </a:rPr>
              <a:t>intelligenza creata, si  accordano con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piani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tecnica dei Figli Creatori che operano nei loro rispettivi Universi, così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armonizzano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piani </a:t>
            </a:r>
            <a:r>
              <a:rPr sz="1200" dirty="0">
                <a:latin typeface="Times New Roman"/>
                <a:cs typeface="Times New Roman"/>
              </a:rPr>
              <a:t>e  le </a:t>
            </a:r>
            <a:r>
              <a:rPr sz="1200" spc="-5" dirty="0">
                <a:latin typeface="Times New Roman"/>
                <a:cs typeface="Times New Roman"/>
              </a:rPr>
              <a:t>procedure </a:t>
            </a:r>
            <a:r>
              <a:rPr sz="1200" dirty="0">
                <a:latin typeface="Times New Roman"/>
                <a:cs typeface="Times New Roman"/>
              </a:rPr>
              <a:t>locali </a:t>
            </a:r>
            <a:r>
              <a:rPr sz="1200" spc="-5" dirty="0">
                <a:latin typeface="Times New Roman"/>
                <a:cs typeface="Times New Roman"/>
              </a:rPr>
              <a:t>dello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Infinito </a:t>
            </a:r>
            <a:r>
              <a:rPr sz="1200" dirty="0">
                <a:latin typeface="Times New Roman"/>
                <a:cs typeface="Times New Roman"/>
              </a:rPr>
              <a:t>e di tutte le </a:t>
            </a:r>
            <a:r>
              <a:rPr sz="1200" spc="-5" dirty="0">
                <a:latin typeface="Times New Roman"/>
                <a:cs typeface="Times New Roman"/>
              </a:rPr>
              <a:t>altre personalità celesti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associate.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23177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(42.5) 2:7.4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falsa </a:t>
            </a:r>
            <a:r>
              <a:rPr sz="1200" spc="-5" dirty="0">
                <a:latin typeface="Times New Roman"/>
                <a:cs typeface="Times New Roman"/>
              </a:rPr>
              <a:t>scienza del materialismo condannerebbe </a:t>
            </a:r>
            <a:r>
              <a:rPr sz="1200" dirty="0">
                <a:latin typeface="Times New Roman"/>
                <a:cs typeface="Times New Roman"/>
              </a:rPr>
              <a:t>l’uomo </a:t>
            </a:r>
            <a:r>
              <a:rPr sz="1200" spc="-5" dirty="0">
                <a:latin typeface="Times New Roman"/>
                <a:cs typeface="Times New Roman"/>
              </a:rPr>
              <a:t>mortale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divenire </a:t>
            </a:r>
            <a:r>
              <a:rPr sz="1200" dirty="0">
                <a:latin typeface="Times New Roman"/>
                <a:cs typeface="Times New Roman"/>
              </a:rPr>
              <a:t>un proscritto nell’Universo. Una tale  </a:t>
            </a:r>
            <a:r>
              <a:rPr sz="1200" spc="-5" dirty="0">
                <a:latin typeface="Times New Roman"/>
                <a:cs typeface="Times New Roman"/>
              </a:rPr>
              <a:t>conoscenza </a:t>
            </a:r>
            <a:r>
              <a:rPr sz="1200" dirty="0">
                <a:latin typeface="Times New Roman"/>
                <a:cs typeface="Times New Roman"/>
              </a:rPr>
              <a:t>parziale è potenzialmente </a:t>
            </a:r>
            <a:r>
              <a:rPr sz="1200" spc="-5" dirty="0">
                <a:latin typeface="Times New Roman"/>
                <a:cs typeface="Times New Roman"/>
              </a:rPr>
              <a:t>maligna; </a:t>
            </a:r>
            <a:r>
              <a:rPr sz="1200" dirty="0">
                <a:latin typeface="Times New Roman"/>
                <a:cs typeface="Times New Roman"/>
              </a:rPr>
              <a:t>è una </a:t>
            </a:r>
            <a:r>
              <a:rPr sz="1200" spc="-5" dirty="0">
                <a:latin typeface="Times New Roman"/>
                <a:cs typeface="Times New Roman"/>
              </a:rPr>
              <a:t>conoscenza composta sia dal </a:t>
            </a:r>
            <a:r>
              <a:rPr sz="1200" dirty="0">
                <a:latin typeface="Times New Roman"/>
                <a:cs typeface="Times New Roman"/>
              </a:rPr>
              <a:t>bene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dal male.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verità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bella </a:t>
            </a:r>
            <a:r>
              <a:rPr sz="1200" dirty="0">
                <a:latin typeface="Times New Roman"/>
                <a:cs typeface="Times New Roman"/>
              </a:rPr>
              <a:t>perché è a  </a:t>
            </a:r>
            <a:r>
              <a:rPr sz="1200" spc="-5" dirty="0">
                <a:latin typeface="Times New Roman"/>
                <a:cs typeface="Times New Roman"/>
              </a:rPr>
              <a:t>suo tempo completa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simmetrica. Quando </a:t>
            </a:r>
            <a:r>
              <a:rPr sz="1200" dirty="0">
                <a:latin typeface="Times New Roman"/>
                <a:cs typeface="Times New Roman"/>
              </a:rPr>
              <a:t>l’uomo </a:t>
            </a:r>
            <a:r>
              <a:rPr sz="1200" spc="-5" dirty="0">
                <a:latin typeface="Times New Roman"/>
                <a:cs typeface="Times New Roman"/>
              </a:rPr>
              <a:t>cerca </a:t>
            </a:r>
            <a:r>
              <a:rPr sz="1200" dirty="0">
                <a:latin typeface="Times New Roman"/>
                <a:cs typeface="Times New Roman"/>
              </a:rPr>
              <a:t>la verità, </a:t>
            </a:r>
            <a:r>
              <a:rPr sz="1200" spc="-5" dirty="0">
                <a:latin typeface="Times New Roman"/>
                <a:cs typeface="Times New Roman"/>
              </a:rPr>
              <a:t>persegue ciò </a:t>
            </a:r>
            <a:r>
              <a:rPr sz="1200" dirty="0">
                <a:latin typeface="Times New Roman"/>
                <a:cs typeface="Times New Roman"/>
              </a:rPr>
              <a:t>che è </a:t>
            </a:r>
            <a:r>
              <a:rPr sz="1200" spc="-5" dirty="0">
                <a:latin typeface="Times New Roman"/>
                <a:cs typeface="Times New Roman"/>
              </a:rPr>
              <a:t>divinamente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reale.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90170" algn="just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(42.6) 2:7.5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filosofi </a:t>
            </a:r>
            <a:r>
              <a:rPr sz="1200" dirty="0">
                <a:latin typeface="Times New Roman"/>
                <a:cs typeface="Times New Roman"/>
              </a:rPr>
              <a:t>commettono il loro più </a:t>
            </a:r>
            <a:r>
              <a:rPr sz="1200" spc="-5" dirty="0">
                <a:latin typeface="Times New Roman"/>
                <a:cs typeface="Times New Roman"/>
              </a:rPr>
              <a:t>grave errore quando si smarriscono nei sofismi dell’astrazione, nella pratica </a:t>
            </a:r>
            <a:r>
              <a:rPr sz="1200" dirty="0">
                <a:latin typeface="Times New Roman"/>
                <a:cs typeface="Times New Roman"/>
              </a:rPr>
              <a:t>di focalizzare  </a:t>
            </a:r>
            <a:r>
              <a:rPr sz="1200" spc="-5" dirty="0">
                <a:latin typeface="Times New Roman"/>
                <a:cs typeface="Times New Roman"/>
              </a:rPr>
              <a:t>l’attenzione su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solo aspetto della realtà, </a:t>
            </a:r>
            <a:r>
              <a:rPr sz="1200" dirty="0">
                <a:latin typeface="Times New Roman"/>
                <a:cs typeface="Times New Roman"/>
              </a:rPr>
              <a:t>per poi </a:t>
            </a:r>
            <a:r>
              <a:rPr sz="1200" spc="-5" dirty="0">
                <a:latin typeface="Times New Roman"/>
                <a:cs typeface="Times New Roman"/>
              </a:rPr>
              <a:t>dichiarare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aspetto </a:t>
            </a:r>
            <a:r>
              <a:rPr sz="1200" spc="-5" dirty="0">
                <a:latin typeface="Times New Roman"/>
                <a:cs typeface="Times New Roman"/>
              </a:rPr>
              <a:t>isolato </a:t>
            </a:r>
            <a:r>
              <a:rPr sz="1200" dirty="0">
                <a:latin typeface="Times New Roman"/>
                <a:cs typeface="Times New Roman"/>
              </a:rPr>
              <a:t>è la </a:t>
            </a:r>
            <a:r>
              <a:rPr sz="1200" spc="-5" dirty="0">
                <a:latin typeface="Times New Roman"/>
                <a:cs typeface="Times New Roman"/>
              </a:rPr>
              <a:t>verità totale.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filosofo </a:t>
            </a:r>
            <a:r>
              <a:rPr sz="1200" spc="-5" dirty="0">
                <a:latin typeface="Times New Roman"/>
                <a:cs typeface="Times New Roman"/>
              </a:rPr>
              <a:t>saggio cercherà  sempre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disegno </a:t>
            </a:r>
            <a:r>
              <a:rPr sz="1200" dirty="0">
                <a:latin typeface="Times New Roman"/>
                <a:cs typeface="Times New Roman"/>
              </a:rPr>
              <a:t>creativo </a:t>
            </a:r>
            <a:r>
              <a:rPr sz="1200" spc="-5" dirty="0">
                <a:latin typeface="Times New Roman"/>
                <a:cs typeface="Times New Roman"/>
              </a:rPr>
              <a:t>che sta dietro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che preesiste </a:t>
            </a:r>
            <a:r>
              <a:rPr sz="1200" dirty="0">
                <a:latin typeface="Times New Roman"/>
                <a:cs typeface="Times New Roman"/>
              </a:rPr>
              <a:t>a tutti i </a:t>
            </a:r>
            <a:r>
              <a:rPr sz="1200" spc="-5" dirty="0">
                <a:latin typeface="Times New Roman"/>
                <a:cs typeface="Times New Roman"/>
              </a:rPr>
              <a:t>fenomeni </a:t>
            </a:r>
            <a:r>
              <a:rPr sz="1200" dirty="0">
                <a:latin typeface="Times New Roman"/>
                <a:cs typeface="Times New Roman"/>
              </a:rPr>
              <a:t>dell’Universo.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pensiero </a:t>
            </a:r>
            <a:r>
              <a:rPr sz="1200" spc="-5" dirty="0">
                <a:latin typeface="Times New Roman"/>
                <a:cs typeface="Times New Roman"/>
              </a:rPr>
              <a:t>creatore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precede</a:t>
            </a:r>
            <a:endParaRPr sz="1200">
              <a:latin typeface="Times New Roman"/>
              <a:cs typeface="Times New Roman"/>
            </a:endParaRPr>
          </a:p>
          <a:p>
            <a:pPr marL="76200" algn="just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invariabilmente </a:t>
            </a:r>
            <a:r>
              <a:rPr sz="1200" dirty="0">
                <a:latin typeface="Times New Roman"/>
                <a:cs typeface="Times New Roman"/>
              </a:rPr>
              <a:t>l’azione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creativa.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8890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(42.7) 2:7.6 </a:t>
            </a:r>
            <a:r>
              <a:rPr sz="1200" spc="-5" dirty="0">
                <a:latin typeface="Times New Roman"/>
                <a:cs typeface="Times New Roman"/>
              </a:rPr>
              <a:t>L’autocoscienza intellettuale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scoprire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bellezza della verità,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qualità spirituale,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solo con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coerenza  filosofica dei </a:t>
            </a:r>
            <a:r>
              <a:rPr sz="1200" dirty="0">
                <a:latin typeface="Times New Roman"/>
                <a:cs typeface="Times New Roman"/>
              </a:rPr>
              <a:t>suoi concetti, ma più </a:t>
            </a:r>
            <a:r>
              <a:rPr sz="1200" spc="-5" dirty="0">
                <a:latin typeface="Times New Roman"/>
                <a:cs typeface="Times New Roman"/>
              </a:rPr>
              <a:t>certamente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sicuramente attraverso </a:t>
            </a:r>
            <a:r>
              <a:rPr sz="1200" dirty="0">
                <a:latin typeface="Times New Roman"/>
                <a:cs typeface="Times New Roman"/>
              </a:rPr>
              <a:t>la risposta </a:t>
            </a:r>
            <a:r>
              <a:rPr sz="1200" spc="-5" dirty="0">
                <a:latin typeface="Times New Roman"/>
                <a:cs typeface="Times New Roman"/>
              </a:rPr>
              <a:t>infallibile dello </a:t>
            </a:r>
            <a:r>
              <a:rPr sz="1200" dirty="0">
                <a:latin typeface="Times New Roman"/>
                <a:cs typeface="Times New Roman"/>
              </a:rPr>
              <a:t>Spirito della </a:t>
            </a:r>
            <a:r>
              <a:rPr sz="1200" spc="-5" dirty="0">
                <a:latin typeface="Times New Roman"/>
                <a:cs typeface="Times New Roman"/>
              </a:rPr>
              <a:t>Verità sempre  presente.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felicità </a:t>
            </a:r>
            <a:r>
              <a:rPr sz="1200" dirty="0">
                <a:latin typeface="Times New Roman"/>
                <a:cs typeface="Times New Roman"/>
              </a:rPr>
              <a:t>è il risultato </a:t>
            </a:r>
            <a:r>
              <a:rPr sz="1200" spc="-5" dirty="0">
                <a:latin typeface="Times New Roman"/>
                <a:cs typeface="Times New Roman"/>
              </a:rPr>
              <a:t>del riconoscimento della verità, perché </a:t>
            </a:r>
            <a:r>
              <a:rPr sz="1200" dirty="0">
                <a:latin typeface="Times New Roman"/>
                <a:cs typeface="Times New Roman"/>
              </a:rPr>
              <a:t>questa può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i="1" dirty="0">
                <a:latin typeface="Times New Roman"/>
                <a:cs typeface="Times New Roman"/>
              </a:rPr>
              <a:t>tradotta in </a:t>
            </a:r>
            <a:r>
              <a:rPr sz="1200" i="1" spc="-5" dirty="0">
                <a:latin typeface="Times New Roman"/>
                <a:cs typeface="Times New Roman"/>
              </a:rPr>
              <a:t>pratica;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vissuta. 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delusione e la tristezza </a:t>
            </a:r>
            <a:r>
              <a:rPr sz="1200" spc="-5" dirty="0">
                <a:latin typeface="Times New Roman"/>
                <a:cs typeface="Times New Roman"/>
              </a:rPr>
              <a:t>seguono l’errore </a:t>
            </a:r>
            <a:r>
              <a:rPr sz="1200" dirty="0">
                <a:latin typeface="Times New Roman"/>
                <a:cs typeface="Times New Roman"/>
              </a:rPr>
              <a:t>perché, non </a:t>
            </a:r>
            <a:r>
              <a:rPr sz="1200" spc="-5" dirty="0">
                <a:latin typeface="Times New Roman"/>
                <a:cs typeface="Times New Roman"/>
              </a:rPr>
              <a:t>essendo esso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realtà, </a:t>
            </a:r>
            <a:r>
              <a:rPr sz="1200" dirty="0">
                <a:latin typeface="Times New Roman"/>
                <a:cs typeface="Times New Roman"/>
              </a:rPr>
              <a:t>non può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realizzato </a:t>
            </a:r>
            <a:r>
              <a:rPr sz="1200" spc="-5" dirty="0">
                <a:latin typeface="Times New Roman"/>
                <a:cs typeface="Times New Roman"/>
              </a:rPr>
              <a:t>nell’esperienza.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verità  </a:t>
            </a:r>
            <a:r>
              <a:rPr sz="1200" dirty="0">
                <a:latin typeface="Times New Roman"/>
                <a:cs typeface="Times New Roman"/>
              </a:rPr>
              <a:t>divina è </a:t>
            </a:r>
            <a:r>
              <a:rPr sz="1200" spc="-5" dirty="0">
                <a:latin typeface="Times New Roman"/>
                <a:cs typeface="Times New Roman"/>
              </a:rPr>
              <a:t>meglio riconosciuta per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i="1" spc="-5" dirty="0">
                <a:latin typeface="Times New Roman"/>
                <a:cs typeface="Times New Roman"/>
              </a:rPr>
              <a:t>fragranza</a:t>
            </a:r>
            <a:r>
              <a:rPr sz="1200" i="1" spc="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spirituale.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75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87690" cy="38963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9017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(42.8) 2:7.7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ricerca </a:t>
            </a:r>
            <a:r>
              <a:rPr sz="1200" dirty="0">
                <a:latin typeface="Times New Roman"/>
                <a:cs typeface="Times New Roman"/>
              </a:rPr>
              <a:t>eterna è </a:t>
            </a:r>
            <a:r>
              <a:rPr sz="1200" spc="-5" dirty="0">
                <a:latin typeface="Times New Roman"/>
                <a:cs typeface="Times New Roman"/>
              </a:rPr>
              <a:t>quella dell’unificazione, della coesione divina. L’immenso </a:t>
            </a:r>
            <a:r>
              <a:rPr sz="1200" dirty="0">
                <a:latin typeface="Times New Roman"/>
                <a:cs typeface="Times New Roman"/>
              </a:rPr>
              <a:t>Universo fisico </a:t>
            </a:r>
            <a:r>
              <a:rPr sz="1200" spc="-5" dirty="0">
                <a:latin typeface="Times New Roman"/>
                <a:cs typeface="Times New Roman"/>
              </a:rPr>
              <a:t>trova coesione nell’Isola del  Paradiso; l’Universo intellettuale trova coesione </a:t>
            </a:r>
            <a:r>
              <a:rPr sz="1200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mente, l’Attore Congiunto; </a:t>
            </a:r>
            <a:r>
              <a:rPr sz="1200" dirty="0">
                <a:latin typeface="Times New Roman"/>
                <a:cs typeface="Times New Roman"/>
              </a:rPr>
              <a:t>l’Universo </a:t>
            </a:r>
            <a:r>
              <a:rPr sz="1200" spc="-5" dirty="0">
                <a:latin typeface="Times New Roman"/>
                <a:cs typeface="Times New Roman"/>
              </a:rPr>
              <a:t>spirituale trova </a:t>
            </a:r>
            <a:r>
              <a:rPr sz="1200" dirty="0">
                <a:latin typeface="Times New Roman"/>
                <a:cs typeface="Times New Roman"/>
              </a:rPr>
              <a:t>coesione </a:t>
            </a:r>
            <a:r>
              <a:rPr sz="1200" spc="-5" dirty="0">
                <a:latin typeface="Times New Roman"/>
                <a:cs typeface="Times New Roman"/>
              </a:rPr>
              <a:t>nella  personalità del Figlio </a:t>
            </a:r>
            <a:r>
              <a:rPr sz="1200" dirty="0">
                <a:latin typeface="Times New Roman"/>
                <a:cs typeface="Times New Roman"/>
              </a:rPr>
              <a:t>Eterno. </a:t>
            </a:r>
            <a:r>
              <a:rPr sz="1200" spc="-5" dirty="0">
                <a:latin typeface="Times New Roman"/>
                <a:cs typeface="Times New Roman"/>
              </a:rPr>
              <a:t>Ma </a:t>
            </a:r>
            <a:r>
              <a:rPr sz="1200" dirty="0">
                <a:latin typeface="Times New Roman"/>
                <a:cs typeface="Times New Roman"/>
              </a:rPr>
              <a:t>il mortale </a:t>
            </a:r>
            <a:r>
              <a:rPr sz="1200" spc="-5" dirty="0">
                <a:latin typeface="Times New Roman"/>
                <a:cs typeface="Times New Roman"/>
              </a:rPr>
              <a:t>isolato </a:t>
            </a:r>
            <a:r>
              <a:rPr sz="1200" dirty="0">
                <a:latin typeface="Times New Roman"/>
                <a:cs typeface="Times New Roman"/>
              </a:rPr>
              <a:t>del tempo e </a:t>
            </a:r>
            <a:r>
              <a:rPr sz="1200" spc="-5" dirty="0">
                <a:latin typeface="Times New Roman"/>
                <a:cs typeface="Times New Roman"/>
              </a:rPr>
              <a:t>dello </a:t>
            </a:r>
            <a:r>
              <a:rPr sz="1200" dirty="0">
                <a:latin typeface="Times New Roman"/>
                <a:cs typeface="Times New Roman"/>
              </a:rPr>
              <a:t>spazio trova la </a:t>
            </a:r>
            <a:r>
              <a:rPr sz="1200" spc="-5" dirty="0">
                <a:latin typeface="Times New Roman"/>
                <a:cs typeface="Times New Roman"/>
              </a:rPr>
              <a:t>propria coesione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Padre </a:t>
            </a:r>
            <a:r>
              <a:rPr sz="1200" dirty="0">
                <a:latin typeface="Times New Roman"/>
                <a:cs typeface="Times New Roman"/>
              </a:rPr>
              <a:t>tramite la  </a:t>
            </a:r>
            <a:r>
              <a:rPr sz="1200" spc="-5" dirty="0">
                <a:latin typeface="Times New Roman"/>
                <a:cs typeface="Times New Roman"/>
              </a:rPr>
              <a:t>relazione diretta </a:t>
            </a:r>
            <a:r>
              <a:rPr sz="1200" dirty="0">
                <a:latin typeface="Times New Roman"/>
                <a:cs typeface="Times New Roman"/>
              </a:rPr>
              <a:t>tra </a:t>
            </a:r>
            <a:r>
              <a:rPr sz="1200" spc="-5" dirty="0">
                <a:latin typeface="Times New Roman"/>
                <a:cs typeface="Times New Roman"/>
              </a:rPr>
              <a:t>l’Aggiustatore </a:t>
            </a:r>
            <a:r>
              <a:rPr sz="1200" dirty="0">
                <a:latin typeface="Times New Roman"/>
                <a:cs typeface="Times New Roman"/>
              </a:rPr>
              <a:t>di Pensiero </a:t>
            </a:r>
            <a:r>
              <a:rPr sz="1200" spc="-5" dirty="0">
                <a:latin typeface="Times New Roman"/>
                <a:cs typeface="Times New Roman"/>
              </a:rPr>
              <a:t>interiore 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Padre Universale. L’Aggiustatore </a:t>
            </a:r>
            <a:r>
              <a:rPr sz="1200" dirty="0">
                <a:latin typeface="Times New Roman"/>
                <a:cs typeface="Times New Roman"/>
              </a:rPr>
              <a:t>dell’uomo è un </a:t>
            </a:r>
            <a:r>
              <a:rPr sz="1200" spc="-5" dirty="0">
                <a:latin typeface="Times New Roman"/>
                <a:cs typeface="Times New Roman"/>
              </a:rPr>
              <a:t>frammento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cerca perennemente l’unificazione </a:t>
            </a:r>
            <a:r>
              <a:rPr sz="1200" dirty="0">
                <a:latin typeface="Times New Roman"/>
                <a:cs typeface="Times New Roman"/>
              </a:rPr>
              <a:t>divina;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trova </a:t>
            </a:r>
            <a:r>
              <a:rPr sz="1200" spc="-5" dirty="0">
                <a:latin typeface="Times New Roman"/>
                <a:cs typeface="Times New Roman"/>
              </a:rPr>
              <a:t>coesione con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Deità paradisiaca della </a:t>
            </a:r>
            <a:r>
              <a:rPr sz="1200" dirty="0">
                <a:latin typeface="Times New Roman"/>
                <a:cs typeface="Times New Roman"/>
              </a:rPr>
              <a:t>Prima Sorgente e </a:t>
            </a:r>
            <a:r>
              <a:rPr sz="1200" spc="-5" dirty="0">
                <a:latin typeface="Times New Roman"/>
                <a:cs typeface="Times New Roman"/>
              </a:rPr>
              <a:t>Centro ed </a:t>
            </a:r>
            <a:r>
              <a:rPr sz="1200" dirty="0">
                <a:latin typeface="Times New Roman"/>
                <a:cs typeface="Times New Roman"/>
              </a:rPr>
              <a:t>in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spc="5" dirty="0">
                <a:latin typeface="Times New Roman"/>
                <a:cs typeface="Times New Roman"/>
              </a:rPr>
              <a:t>essa.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2128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(43.1) 2:7.8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discernimento della </a:t>
            </a:r>
            <a:r>
              <a:rPr sz="1200" dirty="0">
                <a:latin typeface="Times New Roman"/>
                <a:cs typeface="Times New Roman"/>
              </a:rPr>
              <a:t>bellezza </a:t>
            </a:r>
            <a:r>
              <a:rPr sz="1200" spc="-5" dirty="0">
                <a:latin typeface="Times New Roman"/>
                <a:cs typeface="Times New Roman"/>
              </a:rPr>
              <a:t>suprema </a:t>
            </a:r>
            <a:r>
              <a:rPr sz="1200" dirty="0">
                <a:latin typeface="Times New Roman"/>
                <a:cs typeface="Times New Roman"/>
              </a:rPr>
              <a:t>è la </a:t>
            </a:r>
            <a:r>
              <a:rPr sz="1200" spc="-5" dirty="0">
                <a:latin typeface="Times New Roman"/>
                <a:cs typeface="Times New Roman"/>
              </a:rPr>
              <a:t>scoperta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l’integrazione della realtà: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discernimento della </a:t>
            </a:r>
            <a:r>
              <a:rPr sz="1200" dirty="0">
                <a:latin typeface="Times New Roman"/>
                <a:cs typeface="Times New Roman"/>
              </a:rPr>
              <a:t>bontà divina </a:t>
            </a:r>
            <a:r>
              <a:rPr sz="1200" spc="5" dirty="0">
                <a:latin typeface="Times New Roman"/>
                <a:cs typeface="Times New Roman"/>
              </a:rPr>
              <a:t>nella  </a:t>
            </a:r>
            <a:r>
              <a:rPr sz="1200" spc="-5" dirty="0">
                <a:latin typeface="Times New Roman"/>
                <a:cs typeface="Times New Roman"/>
              </a:rPr>
              <a:t>verità eterna, </a:t>
            </a:r>
            <a:r>
              <a:rPr sz="1200" dirty="0">
                <a:latin typeface="Times New Roman"/>
                <a:cs typeface="Times New Roman"/>
              </a:rPr>
              <a:t>che è la definitiva </a:t>
            </a:r>
            <a:r>
              <a:rPr sz="1200" spc="-5" dirty="0">
                <a:latin typeface="Times New Roman"/>
                <a:cs typeface="Times New Roman"/>
              </a:rPr>
              <a:t>bellezza. Anche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fascino </a:t>
            </a:r>
            <a:r>
              <a:rPr sz="1200" dirty="0">
                <a:latin typeface="Times New Roman"/>
                <a:cs typeface="Times New Roman"/>
              </a:rPr>
              <a:t>dell’arte umana risiede </a:t>
            </a:r>
            <a:r>
              <a:rPr sz="1200" spc="-5" dirty="0">
                <a:latin typeface="Times New Roman"/>
                <a:cs typeface="Times New Roman"/>
              </a:rPr>
              <a:t>nell’armonia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sua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unità.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ts val="141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(43.2) 2:7.9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grande errore della religione ebraica </a:t>
            </a:r>
            <a:r>
              <a:rPr sz="1200" dirty="0">
                <a:latin typeface="Times New Roman"/>
                <a:cs typeface="Times New Roman"/>
              </a:rPr>
              <a:t>fu </a:t>
            </a:r>
            <a:r>
              <a:rPr sz="1200" spc="-5" dirty="0">
                <a:latin typeface="Times New Roman"/>
                <a:cs typeface="Times New Roman"/>
              </a:rPr>
              <a:t>quello </a:t>
            </a:r>
            <a:r>
              <a:rPr sz="1200" dirty="0">
                <a:latin typeface="Times New Roman"/>
                <a:cs typeface="Times New Roman"/>
              </a:rPr>
              <a:t>di non </a:t>
            </a:r>
            <a:r>
              <a:rPr sz="1200" spc="-5" dirty="0">
                <a:latin typeface="Times New Roman"/>
                <a:cs typeface="Times New Roman"/>
              </a:rPr>
              <a:t>riuscire ad associare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bontà di </a:t>
            </a:r>
            <a:r>
              <a:rPr sz="1200" spc="-5" dirty="0">
                <a:latin typeface="Times New Roman"/>
                <a:cs typeface="Times New Roman"/>
              </a:rPr>
              <a:t>Dio con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effettive verità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della</a:t>
            </a:r>
            <a:endParaRPr sz="1200">
              <a:latin typeface="Times New Roman"/>
              <a:cs typeface="Times New Roman"/>
            </a:endParaRPr>
          </a:p>
          <a:p>
            <a:pPr marL="76200" marR="81915">
              <a:lnSpc>
                <a:spcPct val="95900"/>
              </a:lnSpc>
              <a:spcBef>
                <a:spcPts val="25"/>
              </a:spcBef>
            </a:pPr>
            <a:r>
              <a:rPr sz="1200" spc="-5" dirty="0">
                <a:latin typeface="Times New Roman"/>
                <a:cs typeface="Times New Roman"/>
              </a:rPr>
              <a:t>scienza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con l’affascinante bellezza dell’arte. </a:t>
            </a:r>
            <a:r>
              <a:rPr sz="1200" dirty="0">
                <a:latin typeface="Times New Roman"/>
                <a:cs typeface="Times New Roman"/>
              </a:rPr>
              <a:t>Via via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civiltà progrediva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religione continuava nella stessa </a:t>
            </a:r>
            <a:r>
              <a:rPr sz="1200" dirty="0">
                <a:latin typeface="Times New Roman"/>
                <a:cs typeface="Times New Roman"/>
              </a:rPr>
              <a:t>direzione </a:t>
            </a:r>
            <a:r>
              <a:rPr sz="1200" spc="-5" dirty="0">
                <a:latin typeface="Times New Roman"/>
                <a:cs typeface="Times New Roman"/>
              </a:rPr>
              <a:t>poco  saggia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enfatizzare eccessivamente </a:t>
            </a:r>
            <a:r>
              <a:rPr sz="1200" dirty="0">
                <a:latin typeface="Times New Roman"/>
                <a:cs typeface="Times New Roman"/>
              </a:rPr>
              <a:t>la bontà di </a:t>
            </a:r>
            <a:r>
              <a:rPr sz="1200" spc="-5" dirty="0">
                <a:latin typeface="Times New Roman"/>
                <a:cs typeface="Times New Roman"/>
              </a:rPr>
              <a:t>Dio con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relativa </a:t>
            </a:r>
            <a:r>
              <a:rPr sz="1200" dirty="0">
                <a:latin typeface="Times New Roman"/>
                <a:cs typeface="Times New Roman"/>
              </a:rPr>
              <a:t>esclusione </a:t>
            </a:r>
            <a:r>
              <a:rPr sz="1200" spc="-5" dirty="0">
                <a:latin typeface="Times New Roman"/>
                <a:cs typeface="Times New Roman"/>
              </a:rPr>
              <a:t>della verità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trascurando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bellezza, si </a:t>
            </a:r>
            <a:r>
              <a:rPr sz="1200" dirty="0">
                <a:latin typeface="Times New Roman"/>
                <a:cs typeface="Times New Roman"/>
              </a:rPr>
              <a:t>sviluppò una  </a:t>
            </a:r>
            <a:r>
              <a:rPr sz="1200" spc="-5" dirty="0">
                <a:latin typeface="Times New Roman"/>
                <a:cs typeface="Times New Roman"/>
              </a:rPr>
              <a:t>crescente </a:t>
            </a:r>
            <a:r>
              <a:rPr sz="1200" dirty="0">
                <a:latin typeface="Times New Roman"/>
                <a:cs typeface="Times New Roman"/>
              </a:rPr>
              <a:t>tendenza in </a:t>
            </a:r>
            <a:r>
              <a:rPr sz="1200" spc="-5" dirty="0">
                <a:latin typeface="Times New Roman"/>
                <a:cs typeface="Times New Roman"/>
              </a:rPr>
              <a:t>certi </a:t>
            </a:r>
            <a:r>
              <a:rPr sz="1200" dirty="0">
                <a:latin typeface="Times New Roman"/>
                <a:cs typeface="Times New Roman"/>
              </a:rPr>
              <a:t>tipi di </a:t>
            </a:r>
            <a:r>
              <a:rPr sz="1200" spc="-5" dirty="0">
                <a:latin typeface="Times New Roman"/>
                <a:cs typeface="Times New Roman"/>
              </a:rPr>
              <a:t>uomini ad allontanarsi dal concetto </a:t>
            </a:r>
            <a:r>
              <a:rPr sz="1200" dirty="0">
                <a:latin typeface="Times New Roman"/>
                <a:cs typeface="Times New Roman"/>
              </a:rPr>
              <a:t>astratto e </a:t>
            </a:r>
            <a:r>
              <a:rPr sz="1200" spc="-5" dirty="0">
                <a:latin typeface="Times New Roman"/>
                <a:cs typeface="Times New Roman"/>
              </a:rPr>
              <a:t>dissociato della </a:t>
            </a:r>
            <a:r>
              <a:rPr sz="1200" spc="5" dirty="0">
                <a:latin typeface="Times New Roman"/>
                <a:cs typeface="Times New Roman"/>
              </a:rPr>
              <a:t>bontà </a:t>
            </a:r>
            <a:r>
              <a:rPr sz="1200" spc="-5" dirty="0">
                <a:latin typeface="Times New Roman"/>
                <a:cs typeface="Times New Roman"/>
              </a:rPr>
              <a:t>isolata.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moralità della  religione </a:t>
            </a:r>
            <a:r>
              <a:rPr sz="1200" dirty="0">
                <a:latin typeface="Times New Roman"/>
                <a:cs typeface="Times New Roman"/>
              </a:rPr>
              <a:t>moderna troppo </a:t>
            </a:r>
            <a:r>
              <a:rPr sz="1200" spc="-5" dirty="0">
                <a:latin typeface="Times New Roman"/>
                <a:cs typeface="Times New Roman"/>
              </a:rPr>
              <a:t>enfatizzata ed isolata, </a:t>
            </a:r>
            <a:r>
              <a:rPr sz="1200" dirty="0">
                <a:latin typeface="Times New Roman"/>
                <a:cs typeface="Times New Roman"/>
              </a:rPr>
              <a:t>che non </a:t>
            </a:r>
            <a:r>
              <a:rPr sz="1200" spc="-5" dirty="0">
                <a:latin typeface="Times New Roman"/>
                <a:cs typeface="Times New Roman"/>
              </a:rPr>
              <a:t>riesce </a:t>
            </a:r>
            <a:r>
              <a:rPr sz="1200" dirty="0">
                <a:latin typeface="Times New Roman"/>
                <a:cs typeface="Times New Roman"/>
              </a:rPr>
              <a:t>a conservare la </a:t>
            </a:r>
            <a:r>
              <a:rPr sz="1200" spc="-5" dirty="0">
                <a:latin typeface="Times New Roman"/>
                <a:cs typeface="Times New Roman"/>
              </a:rPr>
              <a:t>devozione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fedeltà </a:t>
            </a:r>
            <a:r>
              <a:rPr sz="1200" dirty="0">
                <a:latin typeface="Times New Roman"/>
                <a:cs typeface="Times New Roman"/>
              </a:rPr>
              <a:t>di molti </a:t>
            </a:r>
            <a:r>
              <a:rPr sz="1200" spc="-5" dirty="0">
                <a:latin typeface="Times New Roman"/>
                <a:cs typeface="Times New Roman"/>
              </a:rPr>
              <a:t>uomini </a:t>
            </a:r>
            <a:r>
              <a:rPr sz="1200" dirty="0">
                <a:latin typeface="Times New Roman"/>
                <a:cs typeface="Times New Roman"/>
              </a:rPr>
              <a:t>del ventesimo  </a:t>
            </a:r>
            <a:r>
              <a:rPr sz="1200" spc="-5" dirty="0">
                <a:latin typeface="Times New Roman"/>
                <a:cs typeface="Times New Roman"/>
              </a:rPr>
              <a:t>secolo, si riabiliterebbe </a:t>
            </a:r>
            <a:r>
              <a:rPr sz="1200" dirty="0">
                <a:latin typeface="Times New Roman"/>
                <a:cs typeface="Times New Roman"/>
              </a:rPr>
              <a:t>se, oltre </a:t>
            </a:r>
            <a:r>
              <a:rPr sz="1200" spc="-5" dirty="0">
                <a:latin typeface="Times New Roman"/>
                <a:cs typeface="Times New Roman"/>
              </a:rPr>
              <a:t>ai </a:t>
            </a:r>
            <a:r>
              <a:rPr sz="1200" dirty="0">
                <a:latin typeface="Times New Roman"/>
                <a:cs typeface="Times New Roman"/>
              </a:rPr>
              <a:t>suoi </a:t>
            </a:r>
            <a:r>
              <a:rPr sz="1200" spc="-5" dirty="0">
                <a:latin typeface="Times New Roman"/>
                <a:cs typeface="Times New Roman"/>
              </a:rPr>
              <a:t>precetti morali, attribuisse pari considerazione </a:t>
            </a:r>
            <a:r>
              <a:rPr sz="1200" spc="5" dirty="0">
                <a:latin typeface="Times New Roman"/>
                <a:cs typeface="Times New Roman"/>
              </a:rPr>
              <a:t>alle </a:t>
            </a:r>
            <a:r>
              <a:rPr sz="1200" spc="-5" dirty="0">
                <a:latin typeface="Times New Roman"/>
                <a:cs typeface="Times New Roman"/>
              </a:rPr>
              <a:t>verità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scienza, della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filosofia,</a:t>
            </a:r>
            <a:endParaRPr sz="1200">
              <a:latin typeface="Times New Roman"/>
              <a:cs typeface="Times New Roman"/>
            </a:endParaRPr>
          </a:p>
          <a:p>
            <a:pPr marL="76200" marR="990600">
              <a:lnSpc>
                <a:spcPts val="1380"/>
              </a:lnSpc>
              <a:spcBef>
                <a:spcPts val="40"/>
              </a:spcBef>
            </a:pPr>
            <a:r>
              <a:rPr sz="1200" spc="-5" dirty="0">
                <a:latin typeface="Times New Roman"/>
                <a:cs typeface="Times New Roman"/>
              </a:rPr>
              <a:t>dell’esperienza spirituale ed alle </a:t>
            </a:r>
            <a:r>
              <a:rPr sz="1200" dirty="0">
                <a:latin typeface="Times New Roman"/>
                <a:cs typeface="Times New Roman"/>
              </a:rPr>
              <a:t>bellezze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creazione </a:t>
            </a:r>
            <a:r>
              <a:rPr sz="1200" spc="-5" dirty="0">
                <a:latin typeface="Times New Roman"/>
                <a:cs typeface="Times New Roman"/>
              </a:rPr>
              <a:t>fisica, al fascino dell’arte intellettuale ed </a:t>
            </a:r>
            <a:r>
              <a:rPr sz="1200" dirty="0">
                <a:latin typeface="Times New Roman"/>
                <a:cs typeface="Times New Roman"/>
              </a:rPr>
              <a:t>alla </a:t>
            </a:r>
            <a:r>
              <a:rPr sz="1200" spc="-5" dirty="0">
                <a:latin typeface="Times New Roman"/>
                <a:cs typeface="Times New Roman"/>
              </a:rPr>
              <a:t>grandezza del  conseguimento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autentico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carattere.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431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(43.3) 2:7.10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sfida religiosa </a:t>
            </a:r>
            <a:r>
              <a:rPr sz="1200" spc="-5" dirty="0">
                <a:latin typeface="Times New Roman"/>
                <a:cs typeface="Times New Roman"/>
              </a:rPr>
              <a:t>della presente </a:t>
            </a:r>
            <a:r>
              <a:rPr sz="1200" dirty="0">
                <a:latin typeface="Times New Roman"/>
                <a:cs typeface="Times New Roman"/>
              </a:rPr>
              <a:t>era è rivolta a </a:t>
            </a:r>
            <a:r>
              <a:rPr sz="1200" spc="-5" dirty="0">
                <a:latin typeface="Times New Roman"/>
                <a:cs typeface="Times New Roman"/>
              </a:rPr>
              <a:t>quegli </a:t>
            </a:r>
            <a:r>
              <a:rPr sz="1200" dirty="0">
                <a:latin typeface="Times New Roman"/>
                <a:cs typeface="Times New Roman"/>
              </a:rPr>
              <a:t>uomini e a </a:t>
            </a:r>
            <a:r>
              <a:rPr sz="1200" spc="-5" dirty="0">
                <a:latin typeface="Times New Roman"/>
                <a:cs typeface="Times New Roman"/>
              </a:rPr>
              <a:t>quelle </a:t>
            </a:r>
            <a:r>
              <a:rPr sz="1200" dirty="0">
                <a:latin typeface="Times New Roman"/>
                <a:cs typeface="Times New Roman"/>
              </a:rPr>
              <a:t>donne </a:t>
            </a:r>
            <a:r>
              <a:rPr sz="1200" spc="-5" dirty="0">
                <a:latin typeface="Times New Roman"/>
                <a:cs typeface="Times New Roman"/>
              </a:rPr>
              <a:t>previdenti, lungimiranti </a:t>
            </a:r>
            <a:r>
              <a:rPr sz="1200" dirty="0">
                <a:latin typeface="Times New Roman"/>
                <a:cs typeface="Times New Roman"/>
              </a:rPr>
              <a:t>e dotati d’intuizione  </a:t>
            </a:r>
            <a:r>
              <a:rPr sz="1200" spc="-5" dirty="0">
                <a:latin typeface="Times New Roman"/>
                <a:cs typeface="Times New Roman"/>
              </a:rPr>
              <a:t>spirituale, che oseranno </a:t>
            </a:r>
            <a:r>
              <a:rPr sz="1200" dirty="0">
                <a:latin typeface="Times New Roman"/>
                <a:cs typeface="Times New Roman"/>
              </a:rPr>
              <a:t>costruire una nuova </a:t>
            </a:r>
            <a:r>
              <a:rPr sz="1200" spc="-5" dirty="0">
                <a:latin typeface="Times New Roman"/>
                <a:cs typeface="Times New Roman"/>
              </a:rPr>
              <a:t>ed attraente filosofia </a:t>
            </a:r>
            <a:r>
              <a:rPr sz="1200" dirty="0">
                <a:latin typeface="Times New Roman"/>
                <a:cs typeface="Times New Roman"/>
              </a:rPr>
              <a:t>di vita tratta </a:t>
            </a:r>
            <a:r>
              <a:rPr sz="1200" spc="-5" dirty="0">
                <a:latin typeface="Times New Roman"/>
                <a:cs typeface="Times New Roman"/>
              </a:rPr>
              <a:t>dai moderni concetti </a:t>
            </a:r>
            <a:r>
              <a:rPr sz="1200" dirty="0">
                <a:latin typeface="Times New Roman"/>
                <a:cs typeface="Times New Roman"/>
              </a:rPr>
              <a:t>ampliati e mirabilmente  </a:t>
            </a:r>
            <a:r>
              <a:rPr sz="1200" spc="-5" dirty="0">
                <a:latin typeface="Times New Roman"/>
                <a:cs typeface="Times New Roman"/>
              </a:rPr>
              <a:t>integrati della verità cosmica, </a:t>
            </a:r>
            <a:r>
              <a:rPr sz="1200" dirty="0">
                <a:latin typeface="Times New Roman"/>
                <a:cs typeface="Times New Roman"/>
              </a:rPr>
              <a:t>della bellezza </a:t>
            </a:r>
            <a:r>
              <a:rPr sz="1200" spc="-5" dirty="0">
                <a:latin typeface="Times New Roman"/>
                <a:cs typeface="Times New Roman"/>
              </a:rPr>
              <a:t>universale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bontà divina. </a:t>
            </a:r>
            <a:r>
              <a:rPr sz="1200" spc="-5" dirty="0">
                <a:latin typeface="Times New Roman"/>
                <a:cs typeface="Times New Roman"/>
              </a:rPr>
              <a:t>Una </a:t>
            </a:r>
            <a:r>
              <a:rPr sz="1200" dirty="0">
                <a:latin typeface="Times New Roman"/>
                <a:cs typeface="Times New Roman"/>
              </a:rPr>
              <a:t>tale nuova e retta visione </a:t>
            </a:r>
            <a:r>
              <a:rPr sz="1200" spc="-5" dirty="0">
                <a:latin typeface="Times New Roman"/>
                <a:cs typeface="Times New Roman"/>
              </a:rPr>
              <a:t>della moralità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attirerà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tutto ciò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è buono nella mente </a:t>
            </a:r>
            <a:r>
              <a:rPr sz="1200" spc="-5" dirty="0">
                <a:latin typeface="Times New Roman"/>
                <a:cs typeface="Times New Roman"/>
              </a:rPr>
              <a:t>dell’uomo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sfiderà quanto c’è </a:t>
            </a:r>
            <a:r>
              <a:rPr sz="1200" dirty="0">
                <a:latin typeface="Times New Roman"/>
                <a:cs typeface="Times New Roman"/>
              </a:rPr>
              <a:t>di migliore </a:t>
            </a:r>
            <a:r>
              <a:rPr sz="1200" spc="-5" dirty="0">
                <a:latin typeface="Times New Roman"/>
                <a:cs typeface="Times New Roman"/>
              </a:rPr>
              <a:t>nell’anima </a:t>
            </a:r>
            <a:r>
              <a:rPr sz="1200" dirty="0">
                <a:latin typeface="Times New Roman"/>
                <a:cs typeface="Times New Roman"/>
              </a:rPr>
              <a:t>umana. </a:t>
            </a:r>
            <a:r>
              <a:rPr sz="1200" spc="-5" dirty="0">
                <a:latin typeface="Times New Roman"/>
                <a:cs typeface="Times New Roman"/>
              </a:rPr>
              <a:t>Verità, bellezza </a:t>
            </a:r>
            <a:r>
              <a:rPr sz="1200" dirty="0">
                <a:latin typeface="Times New Roman"/>
                <a:cs typeface="Times New Roman"/>
              </a:rPr>
              <a:t>e bontà </a:t>
            </a:r>
            <a:r>
              <a:rPr sz="1200" spc="-5" dirty="0">
                <a:latin typeface="Times New Roman"/>
                <a:cs typeface="Times New Roman"/>
              </a:rPr>
              <a:t>sono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realtà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76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36255" cy="266890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545465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divine, </a:t>
            </a:r>
            <a:r>
              <a:rPr sz="1200" dirty="0">
                <a:latin typeface="Times New Roman"/>
                <a:cs typeface="Times New Roman"/>
              </a:rPr>
              <a:t>e via via che l’uomo </a:t>
            </a:r>
            <a:r>
              <a:rPr sz="1200" spc="-5" dirty="0">
                <a:latin typeface="Times New Roman"/>
                <a:cs typeface="Times New Roman"/>
              </a:rPr>
              <a:t>ascende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scala </a:t>
            </a:r>
            <a:r>
              <a:rPr sz="1200" dirty="0">
                <a:latin typeface="Times New Roman"/>
                <a:cs typeface="Times New Roman"/>
              </a:rPr>
              <a:t>della vita </a:t>
            </a:r>
            <a:r>
              <a:rPr sz="1200" spc="-5" dirty="0">
                <a:latin typeface="Times New Roman"/>
                <a:cs typeface="Times New Roman"/>
              </a:rPr>
              <a:t>spirituale, queste </a:t>
            </a:r>
            <a:r>
              <a:rPr sz="1200" dirty="0">
                <a:latin typeface="Times New Roman"/>
                <a:cs typeface="Times New Roman"/>
              </a:rPr>
              <a:t>qualità </a:t>
            </a:r>
            <a:r>
              <a:rPr sz="1200" spc="-5" dirty="0">
                <a:latin typeface="Times New Roman"/>
                <a:cs typeface="Times New Roman"/>
              </a:rPr>
              <a:t>supreme dell’Eterno divengono </a:t>
            </a:r>
            <a:r>
              <a:rPr sz="1200" dirty="0">
                <a:latin typeface="Times New Roman"/>
                <a:cs typeface="Times New Roman"/>
              </a:rPr>
              <a:t>sempre più  </a:t>
            </a:r>
            <a:r>
              <a:rPr sz="1200" spc="-5" dirty="0">
                <a:latin typeface="Times New Roman"/>
                <a:cs typeface="Times New Roman"/>
              </a:rPr>
              <a:t>coordinate ed unificate </a:t>
            </a:r>
            <a:r>
              <a:rPr sz="1200" dirty="0">
                <a:latin typeface="Times New Roman"/>
                <a:cs typeface="Times New Roman"/>
              </a:rPr>
              <a:t>in Dio,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è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amore.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685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(43.4) 2:7.11 </a:t>
            </a:r>
            <a:r>
              <a:rPr sz="1200" spc="-5" dirty="0">
                <a:latin typeface="Times New Roman"/>
                <a:cs typeface="Times New Roman"/>
              </a:rPr>
              <a:t>Ogni verità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materiale, filosofica </a:t>
            </a:r>
            <a:r>
              <a:rPr sz="1200" dirty="0">
                <a:latin typeface="Times New Roman"/>
                <a:cs typeface="Times New Roman"/>
              </a:rPr>
              <a:t>o spirituale — è </a:t>
            </a:r>
            <a:r>
              <a:rPr sz="1200" spc="-5" dirty="0">
                <a:latin typeface="Times New Roman"/>
                <a:cs typeface="Times New Roman"/>
              </a:rPr>
              <a:t>allo stesso </a:t>
            </a:r>
            <a:r>
              <a:rPr sz="1200" dirty="0">
                <a:latin typeface="Times New Roman"/>
                <a:cs typeface="Times New Roman"/>
              </a:rPr>
              <a:t>tempo bella e </a:t>
            </a:r>
            <a:r>
              <a:rPr sz="1200" spc="-5" dirty="0">
                <a:latin typeface="Times New Roman"/>
                <a:cs typeface="Times New Roman"/>
              </a:rPr>
              <a:t>buona. Ogni </a:t>
            </a:r>
            <a:r>
              <a:rPr sz="1200" dirty="0">
                <a:latin typeface="Times New Roman"/>
                <a:cs typeface="Times New Roman"/>
              </a:rPr>
              <a:t>bellezza </a:t>
            </a:r>
            <a:r>
              <a:rPr sz="1200" spc="-5" dirty="0">
                <a:latin typeface="Times New Roman"/>
                <a:cs typeface="Times New Roman"/>
              </a:rPr>
              <a:t>reale </a:t>
            </a:r>
            <a:r>
              <a:rPr sz="1200" dirty="0">
                <a:latin typeface="Times New Roman"/>
                <a:cs typeface="Times New Roman"/>
              </a:rPr>
              <a:t>— arte </a:t>
            </a:r>
            <a:r>
              <a:rPr sz="1200" spc="-5" dirty="0">
                <a:latin typeface="Times New Roman"/>
                <a:cs typeface="Times New Roman"/>
              </a:rPr>
              <a:t>materiale 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simmetria spirituale </a:t>
            </a:r>
            <a:r>
              <a:rPr sz="1200" dirty="0">
                <a:latin typeface="Times New Roman"/>
                <a:cs typeface="Times New Roman"/>
              </a:rPr>
              <a:t>— è </a:t>
            </a:r>
            <a:r>
              <a:rPr sz="1200" spc="-5" dirty="0">
                <a:latin typeface="Times New Roman"/>
                <a:cs typeface="Times New Roman"/>
              </a:rPr>
              <a:t>allo stesso tempo vera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buona. Ogni </a:t>
            </a:r>
            <a:r>
              <a:rPr sz="1200" dirty="0">
                <a:latin typeface="Times New Roman"/>
                <a:cs typeface="Times New Roman"/>
              </a:rPr>
              <a:t>bontà autentica — </a:t>
            </a:r>
            <a:r>
              <a:rPr sz="1200" spc="-5" dirty="0">
                <a:latin typeface="Times New Roman"/>
                <a:cs typeface="Times New Roman"/>
              </a:rPr>
              <a:t>si tratti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moralità personale, dell’equità  sociale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del ministero </a:t>
            </a:r>
            <a:r>
              <a:rPr sz="1200" dirty="0">
                <a:latin typeface="Times New Roman"/>
                <a:cs typeface="Times New Roman"/>
              </a:rPr>
              <a:t>divino — è </a:t>
            </a:r>
            <a:r>
              <a:rPr sz="1200" spc="-5" dirty="0">
                <a:latin typeface="Times New Roman"/>
                <a:cs typeface="Times New Roman"/>
              </a:rPr>
              <a:t>ugualmente vera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bella. Salute fisica, </a:t>
            </a:r>
            <a:r>
              <a:rPr sz="1200" dirty="0">
                <a:latin typeface="Times New Roman"/>
                <a:cs typeface="Times New Roman"/>
              </a:rPr>
              <a:t>salute </a:t>
            </a:r>
            <a:r>
              <a:rPr sz="1200" spc="-5" dirty="0">
                <a:latin typeface="Times New Roman"/>
                <a:cs typeface="Times New Roman"/>
              </a:rPr>
              <a:t>mentale </a:t>
            </a:r>
            <a:r>
              <a:rPr sz="1200" dirty="0">
                <a:latin typeface="Times New Roman"/>
                <a:cs typeface="Times New Roman"/>
              </a:rPr>
              <a:t>e felicità sono </a:t>
            </a:r>
            <a:r>
              <a:rPr sz="1200" spc="-5" dirty="0">
                <a:latin typeface="Times New Roman"/>
                <a:cs typeface="Times New Roman"/>
              </a:rPr>
              <a:t>integrazioni della verità,  della </a:t>
            </a:r>
            <a:r>
              <a:rPr sz="1200" dirty="0">
                <a:latin typeface="Times New Roman"/>
                <a:cs typeface="Times New Roman"/>
              </a:rPr>
              <a:t>bellezza 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bontà in </a:t>
            </a:r>
            <a:r>
              <a:rPr sz="1200" spc="-5" dirty="0">
                <a:latin typeface="Times New Roman"/>
                <a:cs typeface="Times New Roman"/>
              </a:rPr>
              <a:t>quanto sono fuse nell’esperienza umana. Questi livelli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vita efficiente si raggiungono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spc="5" dirty="0">
                <a:latin typeface="Times New Roman"/>
                <a:cs typeface="Times New Roman"/>
              </a:rPr>
              <a:t>mediante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l’unificazione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sistemi d’energia,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sistemi d’idee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sistemi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spirito.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76200" marR="8953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(43.5) 2:7.12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verità è </a:t>
            </a:r>
            <a:r>
              <a:rPr sz="1200" spc="-5" dirty="0">
                <a:latin typeface="Times New Roman"/>
                <a:cs typeface="Times New Roman"/>
              </a:rPr>
              <a:t>coerente, </a:t>
            </a:r>
            <a:r>
              <a:rPr sz="1200" dirty="0">
                <a:latin typeface="Times New Roman"/>
                <a:cs typeface="Times New Roman"/>
              </a:rPr>
              <a:t>la bellezza è attraente, la bontà è </a:t>
            </a:r>
            <a:r>
              <a:rPr sz="1200" spc="-5" dirty="0">
                <a:latin typeface="Times New Roman"/>
                <a:cs typeface="Times New Roman"/>
              </a:rPr>
              <a:t>stabilizzante.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quando questi valori </a:t>
            </a:r>
            <a:r>
              <a:rPr sz="1200" dirty="0">
                <a:latin typeface="Times New Roman"/>
                <a:cs typeface="Times New Roman"/>
              </a:rPr>
              <a:t>di ciò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reale </a:t>
            </a:r>
            <a:r>
              <a:rPr sz="1200" dirty="0">
                <a:latin typeface="Times New Roman"/>
                <a:cs typeface="Times New Roman"/>
              </a:rPr>
              <a:t>sono  </a:t>
            </a:r>
            <a:r>
              <a:rPr sz="1200" spc="-5" dirty="0">
                <a:latin typeface="Times New Roman"/>
                <a:cs typeface="Times New Roman"/>
              </a:rPr>
              <a:t>coordinati nell’esperienza personale, </a:t>
            </a:r>
            <a:r>
              <a:rPr sz="1200" dirty="0">
                <a:latin typeface="Times New Roman"/>
                <a:cs typeface="Times New Roman"/>
              </a:rPr>
              <a:t>il risultato è </a:t>
            </a:r>
            <a:r>
              <a:rPr sz="1200" spc="-5" dirty="0">
                <a:latin typeface="Times New Roman"/>
                <a:cs typeface="Times New Roman"/>
              </a:rPr>
              <a:t>un’alta qualità d’amore </a:t>
            </a:r>
            <a:r>
              <a:rPr sz="1200" dirty="0">
                <a:latin typeface="Times New Roman"/>
                <a:cs typeface="Times New Roman"/>
              </a:rPr>
              <a:t>condizionato </a:t>
            </a:r>
            <a:r>
              <a:rPr sz="1200" spc="-5" dirty="0">
                <a:latin typeface="Times New Roman"/>
                <a:cs typeface="Times New Roman"/>
              </a:rPr>
              <a:t>dalla saggezza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qualificato </a:t>
            </a:r>
            <a:r>
              <a:rPr sz="1200" dirty="0">
                <a:latin typeface="Times New Roman"/>
                <a:cs typeface="Times New Roman"/>
              </a:rPr>
              <a:t>dalla fedeltà. </a:t>
            </a:r>
            <a:r>
              <a:rPr sz="1200" spc="-15" dirty="0">
                <a:latin typeface="Times New Roman"/>
                <a:cs typeface="Times New Roman"/>
              </a:rPr>
              <a:t>Il  </a:t>
            </a:r>
            <a:r>
              <a:rPr sz="1200" spc="-5" dirty="0">
                <a:latin typeface="Times New Roman"/>
                <a:cs typeface="Times New Roman"/>
              </a:rPr>
              <a:t>vero scopo </a:t>
            </a:r>
            <a:r>
              <a:rPr sz="1200" dirty="0">
                <a:latin typeface="Times New Roman"/>
                <a:cs typeface="Times New Roman"/>
              </a:rPr>
              <a:t>di tutta </a:t>
            </a:r>
            <a:r>
              <a:rPr sz="1200" spc="-5" dirty="0">
                <a:latin typeface="Times New Roman"/>
                <a:cs typeface="Times New Roman"/>
              </a:rPr>
              <a:t>l’educazione nell’Universo </a:t>
            </a:r>
            <a:r>
              <a:rPr sz="1200" dirty="0">
                <a:latin typeface="Times New Roman"/>
                <a:cs typeface="Times New Roman"/>
              </a:rPr>
              <a:t>è di </a:t>
            </a:r>
            <a:r>
              <a:rPr sz="1200" spc="-5" dirty="0">
                <a:latin typeface="Times New Roman"/>
                <a:cs typeface="Times New Roman"/>
              </a:rPr>
              <a:t>realizzare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migliore </a:t>
            </a:r>
            <a:r>
              <a:rPr sz="1200" dirty="0">
                <a:latin typeface="Times New Roman"/>
                <a:cs typeface="Times New Roman"/>
              </a:rPr>
              <a:t>coordinazione </a:t>
            </a:r>
            <a:r>
              <a:rPr sz="1200" spc="-5" dirty="0">
                <a:latin typeface="Times New Roman"/>
                <a:cs typeface="Times New Roman"/>
              </a:rPr>
              <a:t>dei figli isolati dei </a:t>
            </a:r>
            <a:r>
              <a:rPr sz="1200" dirty="0">
                <a:latin typeface="Times New Roman"/>
                <a:cs typeface="Times New Roman"/>
              </a:rPr>
              <a:t>mondi con le realtà più  </a:t>
            </a:r>
            <a:r>
              <a:rPr sz="1200" spc="-5" dirty="0">
                <a:latin typeface="Times New Roman"/>
                <a:cs typeface="Times New Roman"/>
              </a:rPr>
              <a:t>grandi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crescente </a:t>
            </a:r>
            <a:r>
              <a:rPr sz="1200" spc="-5" dirty="0">
                <a:latin typeface="Times New Roman"/>
                <a:cs typeface="Times New Roman"/>
              </a:rPr>
              <a:t>esperienza.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realtà </a:t>
            </a:r>
            <a:r>
              <a:rPr sz="1200" dirty="0">
                <a:latin typeface="Times New Roman"/>
                <a:cs typeface="Times New Roman"/>
              </a:rPr>
              <a:t>è finita a </a:t>
            </a:r>
            <a:r>
              <a:rPr sz="1200" spc="-5" dirty="0">
                <a:latin typeface="Times New Roman"/>
                <a:cs typeface="Times New Roman"/>
              </a:rPr>
              <a:t>livello </a:t>
            </a:r>
            <a:r>
              <a:rPr sz="1200" dirty="0">
                <a:latin typeface="Times New Roman"/>
                <a:cs typeface="Times New Roman"/>
              </a:rPr>
              <a:t>umano, è infinita </a:t>
            </a:r>
            <a:r>
              <a:rPr sz="1200" spc="-5" dirty="0">
                <a:latin typeface="Times New Roman"/>
                <a:cs typeface="Times New Roman"/>
              </a:rPr>
              <a:t>ed eterna ai </a:t>
            </a:r>
            <a:r>
              <a:rPr sz="1200" dirty="0">
                <a:latin typeface="Times New Roman"/>
                <a:cs typeface="Times New Roman"/>
              </a:rPr>
              <a:t>livelli più elevati e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divini.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(43.6) 2:7.13 </a:t>
            </a:r>
            <a:r>
              <a:rPr sz="1200" spc="-5" dirty="0">
                <a:latin typeface="Times New Roman"/>
                <a:cs typeface="Times New Roman"/>
              </a:rPr>
              <a:t>[Presentato </a:t>
            </a:r>
            <a:r>
              <a:rPr sz="1200" dirty="0">
                <a:latin typeface="Times New Roman"/>
                <a:cs typeface="Times New Roman"/>
              </a:rPr>
              <a:t>da un </a:t>
            </a:r>
            <a:r>
              <a:rPr sz="1200" spc="-5" dirty="0">
                <a:latin typeface="Times New Roman"/>
                <a:cs typeface="Times New Roman"/>
              </a:rPr>
              <a:t>Consigliere </a:t>
            </a:r>
            <a:r>
              <a:rPr sz="1200" dirty="0">
                <a:latin typeface="Times New Roman"/>
                <a:cs typeface="Times New Roman"/>
              </a:rPr>
              <a:t>Divino agente </a:t>
            </a:r>
            <a:r>
              <a:rPr sz="1200" spc="-5" dirty="0">
                <a:latin typeface="Times New Roman"/>
                <a:cs typeface="Times New Roman"/>
              </a:rPr>
              <a:t>per autorità degli </a:t>
            </a:r>
            <a:r>
              <a:rPr sz="1200" dirty="0">
                <a:latin typeface="Times New Roman"/>
                <a:cs typeface="Times New Roman"/>
              </a:rPr>
              <a:t>Antichi dei </a:t>
            </a:r>
            <a:r>
              <a:rPr sz="1200" spc="-5" dirty="0">
                <a:latin typeface="Times New Roman"/>
                <a:cs typeface="Times New Roman"/>
              </a:rPr>
              <a:t>Giorni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-1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Uversa.]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77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08761"/>
            <a:ext cx="8110855" cy="317055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63500">
              <a:lnSpc>
                <a:spcPct val="100000"/>
              </a:lnSpc>
              <a:spcBef>
                <a:spcPts val="95"/>
              </a:spcBef>
            </a:pPr>
            <a:r>
              <a:rPr sz="2200" b="1" spc="-5" dirty="0">
                <a:solidFill>
                  <a:srgbClr val="933634"/>
                </a:solidFill>
                <a:latin typeface="Times New Roman"/>
                <a:cs typeface="Times New Roman"/>
              </a:rPr>
              <a:t>Fascicolo </a:t>
            </a:r>
            <a:r>
              <a:rPr sz="2200" b="1" spc="5" dirty="0">
                <a:solidFill>
                  <a:srgbClr val="933634"/>
                </a:solidFill>
                <a:latin typeface="Times New Roman"/>
                <a:cs typeface="Times New Roman"/>
              </a:rPr>
              <a:t>3: </a:t>
            </a:r>
            <a:r>
              <a:rPr sz="2200" b="1" spc="-5" dirty="0">
                <a:solidFill>
                  <a:srgbClr val="933634"/>
                </a:solidFill>
                <a:latin typeface="Times New Roman"/>
                <a:cs typeface="Times New Roman"/>
              </a:rPr>
              <a:t>Gli attributi di</a:t>
            </a:r>
            <a:r>
              <a:rPr sz="2200" b="1" spc="-15" dirty="0">
                <a:solidFill>
                  <a:srgbClr val="933634"/>
                </a:solidFill>
                <a:latin typeface="Times New Roman"/>
                <a:cs typeface="Times New Roman"/>
              </a:rPr>
              <a:t> </a:t>
            </a:r>
            <a:r>
              <a:rPr sz="2200" b="1" spc="-10" dirty="0">
                <a:solidFill>
                  <a:srgbClr val="933634"/>
                </a:solidFill>
                <a:latin typeface="Times New Roman"/>
                <a:cs typeface="Times New Roman"/>
              </a:rPr>
              <a:t>Dio</a:t>
            </a:r>
            <a:endParaRPr sz="2200">
              <a:latin typeface="Times New Roman"/>
              <a:cs typeface="Times New Roman"/>
            </a:endParaRPr>
          </a:p>
          <a:p>
            <a:pPr marL="63500" marR="142875">
              <a:lnSpc>
                <a:spcPct val="95900"/>
              </a:lnSpc>
              <a:spcBef>
                <a:spcPts val="138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(44.1) 3:0.1 </a:t>
            </a:r>
            <a:r>
              <a:rPr sz="1200" spc="-10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presente ovunque.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Padre Universale governa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cerchio dell’eternità. Ma </a:t>
            </a:r>
            <a:r>
              <a:rPr sz="1200" dirty="0">
                <a:latin typeface="Times New Roman"/>
                <a:cs typeface="Times New Roman"/>
              </a:rPr>
              <a:t>negli Universi </a:t>
            </a:r>
            <a:r>
              <a:rPr sz="1200" spc="-5" dirty="0">
                <a:latin typeface="Times New Roman"/>
                <a:cs typeface="Times New Roman"/>
              </a:rPr>
              <a:t>locali egli governa </a:t>
            </a:r>
            <a:r>
              <a:rPr sz="1200" dirty="0">
                <a:latin typeface="Times New Roman"/>
                <a:cs typeface="Times New Roman"/>
              </a:rPr>
              <a:t>nelle  </a:t>
            </a:r>
            <a:r>
              <a:rPr sz="1200" spc="-5" dirty="0">
                <a:latin typeface="Times New Roman"/>
                <a:cs typeface="Times New Roman"/>
              </a:rPr>
              <a:t>persone dei suoi Figli Creatori Paradisiaci, </a:t>
            </a:r>
            <a:r>
              <a:rPr sz="1200" dirty="0">
                <a:latin typeface="Times New Roman"/>
                <a:cs typeface="Times New Roman"/>
              </a:rPr>
              <a:t>così come </a:t>
            </a:r>
            <a:r>
              <a:rPr sz="1200" spc="-5" dirty="0">
                <a:latin typeface="Times New Roman"/>
                <a:cs typeface="Times New Roman"/>
              </a:rPr>
              <a:t>conferisce </a:t>
            </a:r>
            <a:r>
              <a:rPr sz="1200" dirty="0">
                <a:latin typeface="Times New Roman"/>
                <a:cs typeface="Times New Roman"/>
              </a:rPr>
              <a:t>la vita tramite </a:t>
            </a:r>
            <a:r>
              <a:rPr sz="1200" spc="-5" dirty="0">
                <a:latin typeface="Times New Roman"/>
                <a:cs typeface="Times New Roman"/>
              </a:rPr>
              <a:t>questi Figli. “Dio ci </a:t>
            </a:r>
            <a:r>
              <a:rPr sz="1200" dirty="0">
                <a:latin typeface="Times New Roman"/>
                <a:cs typeface="Times New Roman"/>
              </a:rPr>
              <a:t>ha </a:t>
            </a:r>
            <a:r>
              <a:rPr sz="1200" spc="-5" dirty="0">
                <a:latin typeface="Times New Roman"/>
                <a:cs typeface="Times New Roman"/>
              </a:rPr>
              <a:t>dato </a:t>
            </a:r>
            <a:r>
              <a:rPr sz="1200" dirty="0">
                <a:latin typeface="Times New Roman"/>
                <a:cs typeface="Times New Roman"/>
              </a:rPr>
              <a:t>la vita </a:t>
            </a:r>
            <a:r>
              <a:rPr sz="1200" spc="5" dirty="0">
                <a:latin typeface="Times New Roman"/>
                <a:cs typeface="Times New Roman"/>
              </a:rPr>
              <a:t>eterna </a:t>
            </a:r>
            <a:r>
              <a:rPr sz="1200" dirty="0">
                <a:latin typeface="Times New Roman"/>
                <a:cs typeface="Times New Roman"/>
              </a:rPr>
              <a:t>e questa  vita è </a:t>
            </a:r>
            <a:r>
              <a:rPr sz="1200" spc="-5" dirty="0">
                <a:latin typeface="Times New Roman"/>
                <a:cs typeface="Times New Roman"/>
              </a:rPr>
              <a:t>nei suoi Figli.” Questi Figli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Creatori sono l’espressione </a:t>
            </a:r>
            <a:r>
              <a:rPr sz="1200" dirty="0">
                <a:latin typeface="Times New Roman"/>
                <a:cs typeface="Times New Roman"/>
              </a:rPr>
              <a:t>personale </a:t>
            </a:r>
            <a:r>
              <a:rPr sz="1200" spc="1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stesso nei </a:t>
            </a:r>
            <a:r>
              <a:rPr sz="1200" dirty="0">
                <a:latin typeface="Times New Roman"/>
                <a:cs typeface="Times New Roman"/>
              </a:rPr>
              <a:t>settori </a:t>
            </a:r>
            <a:r>
              <a:rPr sz="1200" spc="-5" dirty="0">
                <a:latin typeface="Times New Roman"/>
                <a:cs typeface="Times New Roman"/>
              </a:rPr>
              <a:t>del tempo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figli dei  pianeti che ruotano negli Universi </a:t>
            </a:r>
            <a:r>
              <a:rPr sz="1200" dirty="0">
                <a:latin typeface="Times New Roman"/>
                <a:cs typeface="Times New Roman"/>
              </a:rPr>
              <a:t>in evoluzione </a:t>
            </a:r>
            <a:r>
              <a:rPr sz="1200" spc="-5" dirty="0">
                <a:latin typeface="Times New Roman"/>
                <a:cs typeface="Times New Roman"/>
              </a:rPr>
              <a:t>dello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spazio.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50">
              <a:latin typeface="Times New Roman"/>
              <a:cs typeface="Times New Roman"/>
            </a:endParaRPr>
          </a:p>
          <a:p>
            <a:pPr marL="63500" marR="27940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(44.2) 3:0.2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Figli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altamente personalizzati sono chiaramente discernibili dagli </a:t>
            </a:r>
            <a:r>
              <a:rPr sz="1200" dirty="0">
                <a:latin typeface="Times New Roman"/>
                <a:cs typeface="Times New Roman"/>
              </a:rPr>
              <a:t>ordini </a:t>
            </a:r>
            <a:r>
              <a:rPr sz="1200" spc="-5" dirty="0">
                <a:latin typeface="Times New Roman"/>
                <a:cs typeface="Times New Roman"/>
              </a:rPr>
              <a:t>inferiori d’intelligenze create,  compensando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tal </a:t>
            </a:r>
            <a:r>
              <a:rPr sz="1200" dirty="0">
                <a:latin typeface="Times New Roman"/>
                <a:cs typeface="Times New Roman"/>
              </a:rPr>
              <a:t>modo </a:t>
            </a:r>
            <a:r>
              <a:rPr sz="1200" spc="-5" dirty="0">
                <a:latin typeface="Times New Roman"/>
                <a:cs typeface="Times New Roman"/>
              </a:rPr>
              <a:t>l’invisibilità del Padre che </a:t>
            </a:r>
            <a:r>
              <a:rPr sz="1200" dirty="0">
                <a:latin typeface="Times New Roman"/>
                <a:cs typeface="Times New Roman"/>
              </a:rPr>
              <a:t>è infinito e </a:t>
            </a:r>
            <a:r>
              <a:rPr sz="1200" spc="-5" dirty="0">
                <a:latin typeface="Times New Roman"/>
                <a:cs typeface="Times New Roman"/>
              </a:rPr>
              <a:t>perciò </a:t>
            </a:r>
            <a:r>
              <a:rPr sz="1200" dirty="0">
                <a:latin typeface="Times New Roman"/>
                <a:cs typeface="Times New Roman"/>
              </a:rPr>
              <a:t>meno </a:t>
            </a:r>
            <a:r>
              <a:rPr sz="1200" spc="-5" dirty="0">
                <a:latin typeface="Times New Roman"/>
                <a:cs typeface="Times New Roman"/>
              </a:rPr>
              <a:t>discernibile.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Figli Creatori Paradisiaci </a:t>
            </a:r>
            <a:r>
              <a:rPr sz="1200" dirty="0">
                <a:latin typeface="Times New Roman"/>
                <a:cs typeface="Times New Roman"/>
              </a:rPr>
              <a:t>del Padre  </a:t>
            </a:r>
            <a:r>
              <a:rPr sz="1200" spc="-5" dirty="0">
                <a:latin typeface="Times New Roman"/>
                <a:cs typeface="Times New Roman"/>
              </a:rPr>
              <a:t>Universale sono </a:t>
            </a:r>
            <a:r>
              <a:rPr sz="1200" dirty="0">
                <a:latin typeface="Times New Roman"/>
                <a:cs typeface="Times New Roman"/>
              </a:rPr>
              <a:t>una rivelazione di un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altrimenti invisibile a </a:t>
            </a:r>
            <a:r>
              <a:rPr sz="1200" spc="-5" dirty="0">
                <a:latin typeface="Times New Roman"/>
                <a:cs typeface="Times New Roman"/>
              </a:rPr>
              <a:t>causa dell’assolutezza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dell’infinità inerenti al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cerchio</a:t>
            </a:r>
            <a:endParaRPr sz="1200">
              <a:latin typeface="Times New Roman"/>
              <a:cs typeface="Times New Roman"/>
            </a:endParaRPr>
          </a:p>
          <a:p>
            <a:pPr marL="63500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dell’eternità ed alle personalità delle Deità del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Paradiso.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431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(44.3) 3:0.3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facoltà </a:t>
            </a:r>
            <a:r>
              <a:rPr sz="1200" dirty="0">
                <a:latin typeface="Times New Roman"/>
                <a:cs typeface="Times New Roman"/>
              </a:rPr>
              <a:t>di creare non è proprio un attributo di </a:t>
            </a:r>
            <a:r>
              <a:rPr sz="1200" spc="-5" dirty="0">
                <a:latin typeface="Times New Roman"/>
                <a:cs typeface="Times New Roman"/>
              </a:rPr>
              <a:t>Dio, </a:t>
            </a:r>
            <a:r>
              <a:rPr sz="1200" dirty="0">
                <a:latin typeface="Times New Roman"/>
                <a:cs typeface="Times New Roman"/>
              </a:rPr>
              <a:t>è piuttosto </a:t>
            </a:r>
            <a:r>
              <a:rPr sz="1200" spc="-5" dirty="0">
                <a:latin typeface="Times New Roman"/>
                <a:cs typeface="Times New Roman"/>
              </a:rPr>
              <a:t>l’insieme dell’azione della sua natura. Questa </a:t>
            </a:r>
            <a:r>
              <a:rPr sz="1200" dirty="0">
                <a:latin typeface="Times New Roman"/>
                <a:cs typeface="Times New Roman"/>
              </a:rPr>
              <a:t>funzione  </a:t>
            </a:r>
            <a:r>
              <a:rPr sz="1200" spc="-5" dirty="0">
                <a:latin typeface="Times New Roman"/>
                <a:cs typeface="Times New Roman"/>
              </a:rPr>
              <a:t>universale </a:t>
            </a:r>
            <a:r>
              <a:rPr sz="1200" dirty="0">
                <a:latin typeface="Times New Roman"/>
                <a:cs typeface="Times New Roman"/>
              </a:rPr>
              <a:t>di creare è </a:t>
            </a:r>
            <a:r>
              <a:rPr sz="1200" spc="-5" dirty="0">
                <a:latin typeface="Times New Roman"/>
                <a:cs typeface="Times New Roman"/>
              </a:rPr>
              <a:t>manifestata eternamente </a:t>
            </a:r>
            <a:r>
              <a:rPr sz="1200" dirty="0">
                <a:latin typeface="Times New Roman"/>
                <a:cs typeface="Times New Roman"/>
              </a:rPr>
              <a:t>com’è anche condizionata e </a:t>
            </a:r>
            <a:r>
              <a:rPr sz="1200" spc="-5" dirty="0">
                <a:latin typeface="Times New Roman"/>
                <a:cs typeface="Times New Roman"/>
              </a:rPr>
              <a:t>controllata </a:t>
            </a:r>
            <a:r>
              <a:rPr sz="1200" dirty="0">
                <a:latin typeface="Times New Roman"/>
                <a:cs typeface="Times New Roman"/>
              </a:rPr>
              <a:t>da tutti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attributi </a:t>
            </a:r>
            <a:r>
              <a:rPr sz="1200" spc="-5" dirty="0">
                <a:latin typeface="Times New Roman"/>
                <a:cs typeface="Times New Roman"/>
              </a:rPr>
              <a:t>coordinati della </a:t>
            </a:r>
            <a:r>
              <a:rPr sz="1200" dirty="0">
                <a:latin typeface="Times New Roman"/>
                <a:cs typeface="Times New Roman"/>
              </a:rPr>
              <a:t>realtà  divina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infinita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Prima </a:t>
            </a:r>
            <a:r>
              <a:rPr sz="1200" spc="-5" dirty="0">
                <a:latin typeface="Times New Roman"/>
                <a:cs typeface="Times New Roman"/>
              </a:rPr>
              <a:t>Sorgente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Centro. </a:t>
            </a:r>
            <a:r>
              <a:rPr sz="1200" dirty="0">
                <a:latin typeface="Times New Roman"/>
                <a:cs typeface="Times New Roman"/>
              </a:rPr>
              <a:t>Noi </a:t>
            </a:r>
            <a:r>
              <a:rPr sz="1200" spc="-5" dirty="0">
                <a:latin typeface="Times New Roman"/>
                <a:cs typeface="Times New Roman"/>
              </a:rPr>
              <a:t>sinceramente </a:t>
            </a:r>
            <a:r>
              <a:rPr sz="1200" dirty="0">
                <a:latin typeface="Times New Roman"/>
                <a:cs typeface="Times New Roman"/>
              </a:rPr>
              <a:t>dubitiamo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una qualsiasi </a:t>
            </a:r>
            <a:r>
              <a:rPr sz="1200" spc="-5" dirty="0">
                <a:latin typeface="Times New Roman"/>
                <a:cs typeface="Times New Roman"/>
              </a:rPr>
              <a:t>caratteristica della </a:t>
            </a:r>
            <a:r>
              <a:rPr sz="1200" dirty="0">
                <a:latin typeface="Times New Roman"/>
                <a:cs typeface="Times New Roman"/>
              </a:rPr>
              <a:t>natura </a:t>
            </a:r>
            <a:r>
              <a:rPr sz="1200" spc="5" dirty="0">
                <a:latin typeface="Times New Roman"/>
                <a:cs typeface="Times New Roman"/>
              </a:rPr>
              <a:t>divina  </a:t>
            </a:r>
            <a:r>
              <a:rPr sz="1200" spc="-5" dirty="0">
                <a:latin typeface="Times New Roman"/>
                <a:cs typeface="Times New Roman"/>
              </a:rPr>
              <a:t>possa essere considerata antecedente alle altre,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se così fosse, </a:t>
            </a:r>
            <a:r>
              <a:rPr sz="1200" dirty="0">
                <a:latin typeface="Times New Roman"/>
                <a:cs typeface="Times New Roman"/>
              </a:rPr>
              <a:t>allora la natura </a:t>
            </a:r>
            <a:r>
              <a:rPr sz="1200" spc="-5" dirty="0">
                <a:latin typeface="Times New Roman"/>
                <a:cs typeface="Times New Roman"/>
              </a:rPr>
              <a:t>creatrice della </a:t>
            </a:r>
            <a:r>
              <a:rPr sz="1200" dirty="0">
                <a:latin typeface="Times New Roman"/>
                <a:cs typeface="Times New Roman"/>
              </a:rPr>
              <a:t>Deità </a:t>
            </a:r>
            <a:r>
              <a:rPr sz="1200" spc="-5" dirty="0">
                <a:latin typeface="Times New Roman"/>
                <a:cs typeface="Times New Roman"/>
              </a:rPr>
              <a:t>avrebbe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precedenza </a:t>
            </a:r>
            <a:r>
              <a:rPr sz="1200" spc="-5" dirty="0">
                <a:latin typeface="Times New Roman"/>
                <a:cs typeface="Times New Roman"/>
              </a:rPr>
              <a:t>su </a:t>
            </a:r>
            <a:r>
              <a:rPr sz="1200" dirty="0">
                <a:latin typeface="Times New Roman"/>
                <a:cs typeface="Times New Roman"/>
              </a:rPr>
              <a:t>tutte  le </a:t>
            </a:r>
            <a:r>
              <a:rPr sz="1200" spc="-5" dirty="0">
                <a:latin typeface="Times New Roman"/>
                <a:cs typeface="Times New Roman"/>
              </a:rPr>
              <a:t>altre nature, attività ed attributi.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facoltà </a:t>
            </a:r>
            <a:r>
              <a:rPr sz="1200" dirty="0">
                <a:latin typeface="Times New Roman"/>
                <a:cs typeface="Times New Roman"/>
              </a:rPr>
              <a:t>creatrice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Deità </a:t>
            </a:r>
            <a:r>
              <a:rPr sz="1200" spc="-5" dirty="0">
                <a:latin typeface="Times New Roman"/>
                <a:cs typeface="Times New Roman"/>
              </a:rPr>
              <a:t>culmina nella verità universale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Paternità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78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4858"/>
            <a:ext cx="8208009" cy="413067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76200">
              <a:lnSpc>
                <a:spcPct val="100000"/>
              </a:lnSpc>
              <a:spcBef>
                <a:spcPts val="95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1. </a:t>
            </a:r>
            <a:r>
              <a:rPr sz="1600" b="1" spc="-10" dirty="0">
                <a:solidFill>
                  <a:srgbClr val="1F487C"/>
                </a:solidFill>
                <a:latin typeface="Times New Roman"/>
                <a:cs typeface="Times New Roman"/>
              </a:rPr>
              <a:t>L’onnipresenza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di</a:t>
            </a:r>
            <a:r>
              <a:rPr sz="1600" b="1" spc="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10" dirty="0">
                <a:solidFill>
                  <a:srgbClr val="1F487C"/>
                </a:solidFill>
                <a:latin typeface="Times New Roman"/>
                <a:cs typeface="Times New Roman"/>
              </a:rPr>
              <a:t>Dio</a:t>
            </a:r>
            <a:endParaRPr sz="1600">
              <a:latin typeface="Times New Roman"/>
              <a:cs typeface="Times New Roman"/>
            </a:endParaRPr>
          </a:p>
          <a:p>
            <a:pPr marL="76200" marR="110489">
              <a:lnSpc>
                <a:spcPts val="1380"/>
              </a:lnSpc>
              <a:spcBef>
                <a:spcPts val="141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(44.4) 3:1.1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capacità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Padre Universale </a:t>
            </a:r>
            <a:r>
              <a:rPr sz="1200" dirty="0">
                <a:latin typeface="Times New Roman"/>
                <a:cs typeface="Times New Roman"/>
              </a:rPr>
              <a:t>di essere </a:t>
            </a:r>
            <a:r>
              <a:rPr sz="1200" spc="-5" dirty="0">
                <a:latin typeface="Times New Roman"/>
                <a:cs typeface="Times New Roman"/>
              </a:rPr>
              <a:t>presente </a:t>
            </a:r>
            <a:r>
              <a:rPr sz="1200" dirty="0">
                <a:latin typeface="Times New Roman"/>
                <a:cs typeface="Times New Roman"/>
              </a:rPr>
              <a:t>ovunque e nello </a:t>
            </a:r>
            <a:r>
              <a:rPr sz="1200" spc="-5" dirty="0">
                <a:latin typeface="Times New Roman"/>
                <a:cs typeface="Times New Roman"/>
              </a:rPr>
              <a:t>stesso </a:t>
            </a:r>
            <a:r>
              <a:rPr sz="1200" dirty="0">
                <a:latin typeface="Times New Roman"/>
                <a:cs typeface="Times New Roman"/>
              </a:rPr>
              <a:t>momento </a:t>
            </a:r>
            <a:r>
              <a:rPr sz="1200" spc="-5" dirty="0">
                <a:latin typeface="Times New Roman"/>
                <a:cs typeface="Times New Roman"/>
              </a:rPr>
              <a:t>costituisce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onnipresenza. Dio  solo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essere contemporaneamente </a:t>
            </a:r>
            <a:r>
              <a:rPr sz="1200" dirty="0">
                <a:latin typeface="Times New Roman"/>
                <a:cs typeface="Times New Roman"/>
              </a:rPr>
              <a:t>in due luoghi o in una moltitudine di </a:t>
            </a:r>
            <a:r>
              <a:rPr sz="1200" spc="-5" dirty="0">
                <a:latin typeface="Times New Roman"/>
                <a:cs typeface="Times New Roman"/>
              </a:rPr>
              <a:t>luoghi. Dio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simultaneamente presente “in </a:t>
            </a:r>
            <a:r>
              <a:rPr sz="1200" dirty="0">
                <a:latin typeface="Times New Roman"/>
                <a:cs typeface="Times New Roman"/>
              </a:rPr>
              <a:t>alto nei </a:t>
            </a:r>
            <a:r>
              <a:rPr sz="1200" spc="-5" dirty="0">
                <a:latin typeface="Times New Roman"/>
                <a:cs typeface="Times New Roman"/>
              </a:rPr>
              <a:t>cieli 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giù </a:t>
            </a:r>
            <a:r>
              <a:rPr sz="1200" dirty="0">
                <a:latin typeface="Times New Roman"/>
                <a:cs typeface="Times New Roman"/>
              </a:rPr>
              <a:t>sulla </a:t>
            </a:r>
            <a:r>
              <a:rPr sz="1200" spc="-5" dirty="0">
                <a:latin typeface="Times New Roman"/>
                <a:cs typeface="Times New Roman"/>
              </a:rPr>
              <a:t>terra”; </a:t>
            </a:r>
            <a:r>
              <a:rPr sz="1200" dirty="0">
                <a:latin typeface="Times New Roman"/>
                <a:cs typeface="Times New Roman"/>
              </a:rPr>
              <a:t>così </a:t>
            </a:r>
            <a:r>
              <a:rPr sz="1200" spc="-5" dirty="0">
                <a:latin typeface="Times New Roman"/>
                <a:cs typeface="Times New Roman"/>
              </a:rPr>
              <a:t>esclamava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Salmista: </a:t>
            </a:r>
            <a:r>
              <a:rPr sz="1200" dirty="0">
                <a:latin typeface="Times New Roman"/>
                <a:cs typeface="Times New Roman"/>
              </a:rPr>
              <a:t>“Dove </a:t>
            </a:r>
            <a:r>
              <a:rPr sz="1200" spc="-5" dirty="0">
                <a:latin typeface="Times New Roman"/>
                <a:cs typeface="Times New Roman"/>
              </a:rPr>
              <a:t>andrò lontano dal </a:t>
            </a:r>
            <a:r>
              <a:rPr sz="1200" dirty="0">
                <a:latin typeface="Times New Roman"/>
                <a:cs typeface="Times New Roman"/>
              </a:rPr>
              <a:t>tuo </a:t>
            </a:r>
            <a:r>
              <a:rPr sz="1200" spc="-5" dirty="0">
                <a:latin typeface="Times New Roman"/>
                <a:cs typeface="Times New Roman"/>
              </a:rPr>
              <a:t>spirito? </a:t>
            </a:r>
            <a:r>
              <a:rPr sz="1200" dirty="0">
                <a:latin typeface="Times New Roman"/>
                <a:cs typeface="Times New Roman"/>
              </a:rPr>
              <a:t>O dove </a:t>
            </a:r>
            <a:r>
              <a:rPr sz="1200" spc="-5" dirty="0">
                <a:latin typeface="Times New Roman"/>
                <a:cs typeface="Times New Roman"/>
              </a:rPr>
              <a:t>fuggirò </a:t>
            </a:r>
            <a:r>
              <a:rPr sz="1200" dirty="0">
                <a:latin typeface="Times New Roman"/>
                <a:cs typeface="Times New Roman"/>
              </a:rPr>
              <a:t>lontano </a:t>
            </a:r>
            <a:r>
              <a:rPr sz="1200" spc="-5" dirty="0">
                <a:latin typeface="Times New Roman"/>
                <a:cs typeface="Times New Roman"/>
              </a:rPr>
              <a:t>dalla </a:t>
            </a:r>
            <a:r>
              <a:rPr sz="1200" dirty="0">
                <a:latin typeface="Times New Roman"/>
                <a:cs typeface="Times New Roman"/>
              </a:rPr>
              <a:t>tua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presenza?”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68580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(44.5) 3:1.2 </a:t>
            </a:r>
            <a:r>
              <a:rPr sz="1200" spc="-10" dirty="0">
                <a:latin typeface="Times New Roman"/>
                <a:cs typeface="Times New Roman"/>
              </a:rPr>
              <a:t>“‘Io </a:t>
            </a:r>
            <a:r>
              <a:rPr sz="1200" spc="-5" dirty="0">
                <a:latin typeface="Times New Roman"/>
                <a:cs typeface="Times New Roman"/>
              </a:rPr>
              <a:t>sono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vicino </a:t>
            </a:r>
            <a:r>
              <a:rPr sz="1200" spc="-5" dirty="0">
                <a:latin typeface="Times New Roman"/>
                <a:cs typeface="Times New Roman"/>
              </a:rPr>
              <a:t>come pure assai lontano’, dice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Signore. ‘Non riempio forse </a:t>
            </a:r>
            <a:r>
              <a:rPr sz="1200" dirty="0">
                <a:latin typeface="Times New Roman"/>
                <a:cs typeface="Times New Roman"/>
              </a:rPr>
              <a:t>il cielo e la terra?’”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Padre  </a:t>
            </a:r>
            <a:r>
              <a:rPr sz="1200" spc="-5" dirty="0">
                <a:latin typeface="Times New Roman"/>
                <a:cs typeface="Times New Roman"/>
              </a:rPr>
              <a:t>Universale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costantemente presente </a:t>
            </a:r>
            <a:r>
              <a:rPr sz="1200" dirty="0">
                <a:latin typeface="Times New Roman"/>
                <a:cs typeface="Times New Roman"/>
              </a:rPr>
              <a:t>in tutte le parti ed in tutti i </a:t>
            </a:r>
            <a:r>
              <a:rPr sz="1200" spc="-5" dirty="0">
                <a:latin typeface="Times New Roman"/>
                <a:cs typeface="Times New Roman"/>
              </a:rPr>
              <a:t>cuori della sua immensa creazione. Egli </a:t>
            </a:r>
            <a:r>
              <a:rPr sz="1200" dirty="0">
                <a:latin typeface="Times New Roman"/>
                <a:cs typeface="Times New Roman"/>
              </a:rPr>
              <a:t>è “la pienezza di colui </a:t>
            </a:r>
            <a:r>
              <a:rPr sz="1200" spc="5" dirty="0">
                <a:latin typeface="Times New Roman"/>
                <a:cs typeface="Times New Roman"/>
              </a:rPr>
              <a:t>che  </a:t>
            </a:r>
            <a:r>
              <a:rPr sz="1200" spc="-5" dirty="0">
                <a:latin typeface="Times New Roman"/>
                <a:cs typeface="Times New Roman"/>
              </a:rPr>
              <a:t>riempie </a:t>
            </a:r>
            <a:r>
              <a:rPr sz="1200" dirty="0">
                <a:latin typeface="Times New Roman"/>
                <a:cs typeface="Times New Roman"/>
              </a:rPr>
              <a:t>tutto ed in tutto”, e “che opera tutto in </a:t>
            </a:r>
            <a:r>
              <a:rPr sz="1200" spc="-5" dirty="0">
                <a:latin typeface="Times New Roman"/>
                <a:cs typeface="Times New Roman"/>
              </a:rPr>
              <a:t>tutto”, ed </a:t>
            </a:r>
            <a:r>
              <a:rPr sz="1200" dirty="0">
                <a:latin typeface="Times New Roman"/>
                <a:cs typeface="Times New Roman"/>
              </a:rPr>
              <a:t>inoltre il </a:t>
            </a:r>
            <a:r>
              <a:rPr sz="1200" spc="-5" dirty="0">
                <a:latin typeface="Times New Roman"/>
                <a:cs typeface="Times New Roman"/>
              </a:rPr>
              <a:t>concetto della sua personalità </a:t>
            </a:r>
            <a:r>
              <a:rPr sz="1200" dirty="0">
                <a:latin typeface="Times New Roman"/>
                <a:cs typeface="Times New Roman"/>
              </a:rPr>
              <a:t>è tale </a:t>
            </a:r>
            <a:r>
              <a:rPr sz="1200" spc="-5" dirty="0">
                <a:latin typeface="Times New Roman"/>
                <a:cs typeface="Times New Roman"/>
              </a:rPr>
              <a:t>che “il cielo </a:t>
            </a:r>
            <a:r>
              <a:rPr sz="1200" dirty="0">
                <a:latin typeface="Times New Roman"/>
                <a:cs typeface="Times New Roman"/>
              </a:rPr>
              <a:t>(l’Universo)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il  </a:t>
            </a:r>
            <a:r>
              <a:rPr sz="1200" spc="-5" dirty="0">
                <a:latin typeface="Times New Roman"/>
                <a:cs typeface="Times New Roman"/>
              </a:rPr>
              <a:t>cielo dei cieli </a:t>
            </a:r>
            <a:r>
              <a:rPr sz="1200" dirty="0">
                <a:latin typeface="Times New Roman"/>
                <a:cs typeface="Times New Roman"/>
              </a:rPr>
              <a:t>(l’Universo </a:t>
            </a:r>
            <a:r>
              <a:rPr sz="1200" spc="-5" dirty="0">
                <a:latin typeface="Times New Roman"/>
                <a:cs typeface="Times New Roman"/>
              </a:rPr>
              <a:t>degli </a:t>
            </a:r>
            <a:r>
              <a:rPr sz="1200" dirty="0">
                <a:latin typeface="Times New Roman"/>
                <a:cs typeface="Times New Roman"/>
              </a:rPr>
              <a:t>Universi) non </a:t>
            </a:r>
            <a:r>
              <a:rPr sz="1200" spc="-5" dirty="0">
                <a:latin typeface="Times New Roman"/>
                <a:cs typeface="Times New Roman"/>
              </a:rPr>
              <a:t>possono contenerlo”.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letteralmente vero che Dio </a:t>
            </a:r>
            <a:r>
              <a:rPr sz="1200" dirty="0">
                <a:latin typeface="Times New Roman"/>
                <a:cs typeface="Times New Roman"/>
              </a:rPr>
              <a:t>è tutto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in tutto. </a:t>
            </a:r>
            <a:r>
              <a:rPr sz="1200" spc="-5" dirty="0">
                <a:latin typeface="Times New Roman"/>
                <a:cs typeface="Times New Roman"/>
              </a:rPr>
              <a:t>Ma anche  questo </a:t>
            </a:r>
            <a:r>
              <a:rPr sz="1200" dirty="0">
                <a:latin typeface="Times New Roman"/>
                <a:cs typeface="Times New Roman"/>
              </a:rPr>
              <a:t>non è la totalità di </a:t>
            </a:r>
            <a:r>
              <a:rPr sz="1200" spc="-5" dirty="0">
                <a:latin typeface="Times New Roman"/>
                <a:cs typeface="Times New Roman"/>
              </a:rPr>
              <a:t>Dio. L’infinito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essere definitivamente </a:t>
            </a:r>
            <a:r>
              <a:rPr sz="1200" dirty="0">
                <a:latin typeface="Times New Roman"/>
                <a:cs typeface="Times New Roman"/>
              </a:rPr>
              <a:t>rivelato </a:t>
            </a:r>
            <a:r>
              <a:rPr sz="1200" spc="-5" dirty="0">
                <a:latin typeface="Times New Roman"/>
                <a:cs typeface="Times New Roman"/>
              </a:rPr>
              <a:t>solo nell’infinità;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causa non </a:t>
            </a:r>
            <a:r>
              <a:rPr sz="1200" spc="5" dirty="0">
                <a:latin typeface="Times New Roman"/>
                <a:cs typeface="Times New Roman"/>
              </a:rPr>
              <a:t>può </a:t>
            </a:r>
            <a:r>
              <a:rPr sz="1200" dirty="0">
                <a:latin typeface="Times New Roman"/>
                <a:cs typeface="Times New Roman"/>
              </a:rPr>
              <a:t>mai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essere</a:t>
            </a:r>
            <a:endParaRPr sz="1200">
              <a:latin typeface="Times New Roman"/>
              <a:cs typeface="Times New Roman"/>
            </a:endParaRPr>
          </a:p>
          <a:p>
            <a:pPr marL="76200" marR="501650" algn="just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pienamente compresa </a:t>
            </a:r>
            <a:r>
              <a:rPr sz="1200" spc="5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un’analisi degli effetti;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vivente è </a:t>
            </a:r>
            <a:r>
              <a:rPr sz="1200" spc="-5" dirty="0">
                <a:latin typeface="Times New Roman"/>
                <a:cs typeface="Times New Roman"/>
              </a:rPr>
              <a:t>incommensurabilmente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grande della somma </a:t>
            </a:r>
            <a:r>
              <a:rPr sz="1200" dirty="0">
                <a:latin typeface="Times New Roman"/>
                <a:cs typeface="Times New Roman"/>
              </a:rPr>
              <a:t>totale </a:t>
            </a:r>
            <a:r>
              <a:rPr sz="1200" spc="-5" dirty="0">
                <a:latin typeface="Times New Roman"/>
                <a:cs typeface="Times New Roman"/>
              </a:rPr>
              <a:t>della  creazione </a:t>
            </a:r>
            <a:r>
              <a:rPr sz="1200" dirty="0">
                <a:latin typeface="Times New Roman"/>
                <a:cs typeface="Times New Roman"/>
              </a:rPr>
              <a:t>che è venuta </a:t>
            </a:r>
            <a:r>
              <a:rPr sz="1200" spc="-5" dirty="0">
                <a:latin typeface="Times New Roman"/>
                <a:cs typeface="Times New Roman"/>
              </a:rPr>
              <a:t>all’esistenza come risultato degli atti creatori del suo </a:t>
            </a:r>
            <a:r>
              <a:rPr sz="1200" dirty="0">
                <a:latin typeface="Times New Roman"/>
                <a:cs typeface="Times New Roman"/>
              </a:rPr>
              <a:t>illimitato </a:t>
            </a:r>
            <a:r>
              <a:rPr sz="1200" spc="-5" dirty="0">
                <a:latin typeface="Times New Roman"/>
                <a:cs typeface="Times New Roman"/>
              </a:rPr>
              <a:t>libero arbitrio. Dio </a:t>
            </a:r>
            <a:r>
              <a:rPr sz="1200" dirty="0">
                <a:latin typeface="Times New Roman"/>
                <a:cs typeface="Times New Roman"/>
              </a:rPr>
              <a:t>è rivelato in tutto il  </a:t>
            </a:r>
            <a:r>
              <a:rPr sz="1200" spc="-5" dirty="0">
                <a:latin typeface="Times New Roman"/>
                <a:cs typeface="Times New Roman"/>
              </a:rPr>
              <a:t>cosmo, </a:t>
            </a:r>
            <a:r>
              <a:rPr sz="1200" dirty="0">
                <a:latin typeface="Times New Roman"/>
                <a:cs typeface="Times New Roman"/>
              </a:rPr>
              <a:t>ma il cosmo non può </a:t>
            </a:r>
            <a:r>
              <a:rPr sz="1200" spc="-5" dirty="0">
                <a:latin typeface="Times New Roman"/>
                <a:cs typeface="Times New Roman"/>
              </a:rPr>
              <a:t>mai contenere </a:t>
            </a:r>
            <a:r>
              <a:rPr sz="1200" dirty="0">
                <a:latin typeface="Times New Roman"/>
                <a:cs typeface="Times New Roman"/>
              </a:rPr>
              <a:t>od </a:t>
            </a:r>
            <a:r>
              <a:rPr sz="1200" spc="-5" dirty="0">
                <a:latin typeface="Times New Roman"/>
                <a:cs typeface="Times New Roman"/>
              </a:rPr>
              <a:t>inglobare interamente </a:t>
            </a:r>
            <a:r>
              <a:rPr sz="1200" dirty="0">
                <a:latin typeface="Times New Roman"/>
                <a:cs typeface="Times New Roman"/>
              </a:rPr>
              <a:t>l’infinità di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Dio.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939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(45.1) 3:1.3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presenza </a:t>
            </a:r>
            <a:r>
              <a:rPr sz="1200" spc="-5" dirty="0">
                <a:latin typeface="Times New Roman"/>
                <a:cs typeface="Times New Roman"/>
              </a:rPr>
              <a:t>del Padre esplora incessantemente </a:t>
            </a:r>
            <a:r>
              <a:rPr sz="1200" dirty="0">
                <a:latin typeface="Times New Roman"/>
                <a:cs typeface="Times New Roman"/>
              </a:rPr>
              <a:t>l’Universo maestro. </a:t>
            </a:r>
            <a:r>
              <a:rPr sz="1200" spc="-5" dirty="0">
                <a:latin typeface="Times New Roman"/>
                <a:cs typeface="Times New Roman"/>
              </a:rPr>
              <a:t>“Egli </a:t>
            </a:r>
            <a:r>
              <a:rPr sz="1200" dirty="0">
                <a:latin typeface="Times New Roman"/>
                <a:cs typeface="Times New Roman"/>
              </a:rPr>
              <a:t>procede </a:t>
            </a:r>
            <a:r>
              <a:rPr sz="1200" spc="-5" dirty="0">
                <a:latin typeface="Times New Roman"/>
                <a:cs typeface="Times New Roman"/>
              </a:rPr>
              <a:t>dal </a:t>
            </a:r>
            <a:r>
              <a:rPr sz="1200" dirty="0">
                <a:latin typeface="Times New Roman"/>
                <a:cs typeface="Times New Roman"/>
              </a:rPr>
              <a:t>limite </a:t>
            </a:r>
            <a:r>
              <a:rPr sz="1200" spc="-5" dirty="0">
                <a:latin typeface="Times New Roman"/>
                <a:cs typeface="Times New Roman"/>
              </a:rPr>
              <a:t>del cielo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circola </a:t>
            </a:r>
            <a:r>
              <a:rPr sz="1200" dirty="0">
                <a:latin typeface="Times New Roman"/>
                <a:cs typeface="Times New Roman"/>
              </a:rPr>
              <a:t>fino </a:t>
            </a:r>
            <a:r>
              <a:rPr sz="1200" spc="-5" dirty="0">
                <a:latin typeface="Times New Roman"/>
                <a:cs typeface="Times New Roman"/>
              </a:rPr>
              <a:t>alle sue  estremità;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c’è </a:t>
            </a:r>
            <a:r>
              <a:rPr sz="1200" dirty="0">
                <a:latin typeface="Times New Roman"/>
                <a:cs typeface="Times New Roman"/>
              </a:rPr>
              <a:t>nulla che </a:t>
            </a:r>
            <a:r>
              <a:rPr sz="1200" spc="-5" dirty="0">
                <a:latin typeface="Times New Roman"/>
                <a:cs typeface="Times New Roman"/>
              </a:rPr>
              <a:t>si nasconda alla sua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luce.”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21844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(45.2) 3:1.4 </a:t>
            </a:r>
            <a:r>
              <a:rPr sz="1200" spc="-5" dirty="0">
                <a:latin typeface="Times New Roman"/>
                <a:cs typeface="Times New Roman"/>
              </a:rPr>
              <a:t>Non solo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creatura esiste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Dio,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anche Dio </a:t>
            </a:r>
            <a:r>
              <a:rPr sz="1200" dirty="0">
                <a:latin typeface="Times New Roman"/>
                <a:cs typeface="Times New Roman"/>
              </a:rPr>
              <a:t>vive </a:t>
            </a:r>
            <a:r>
              <a:rPr sz="1200" spc="-5" dirty="0">
                <a:latin typeface="Times New Roman"/>
                <a:cs typeface="Times New Roman"/>
              </a:rPr>
              <a:t>nella </a:t>
            </a:r>
            <a:r>
              <a:rPr sz="1200" dirty="0">
                <a:latin typeface="Times New Roman"/>
                <a:cs typeface="Times New Roman"/>
              </a:rPr>
              <a:t>creatura. </a:t>
            </a:r>
            <a:r>
              <a:rPr sz="1200" spc="-5" dirty="0">
                <a:latin typeface="Times New Roman"/>
                <a:cs typeface="Times New Roman"/>
              </a:rPr>
              <a:t>“Noi sappiamo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dimorare </a:t>
            </a:r>
            <a:r>
              <a:rPr sz="1200" dirty="0">
                <a:latin typeface="Times New Roman"/>
                <a:cs typeface="Times New Roman"/>
              </a:rPr>
              <a:t>in lui </a:t>
            </a:r>
            <a:r>
              <a:rPr sz="1200" spc="-5" dirty="0">
                <a:latin typeface="Times New Roman"/>
                <a:cs typeface="Times New Roman"/>
              </a:rPr>
              <a:t>perché egli </a:t>
            </a:r>
            <a:r>
              <a:rPr sz="1200" dirty="0">
                <a:latin typeface="Times New Roman"/>
                <a:cs typeface="Times New Roman"/>
              </a:rPr>
              <a:t>vive in  noi; </a:t>
            </a:r>
            <a:r>
              <a:rPr sz="1200" spc="-5" dirty="0">
                <a:latin typeface="Times New Roman"/>
                <a:cs typeface="Times New Roman"/>
              </a:rPr>
              <a:t>egli ci </a:t>
            </a:r>
            <a:r>
              <a:rPr sz="1200" dirty="0">
                <a:latin typeface="Times New Roman"/>
                <a:cs typeface="Times New Roman"/>
              </a:rPr>
              <a:t>ha donato il </a:t>
            </a:r>
            <a:r>
              <a:rPr sz="1200" spc="-5" dirty="0">
                <a:latin typeface="Times New Roman"/>
                <a:cs typeface="Times New Roman"/>
              </a:rPr>
              <a:t>suo </a:t>
            </a:r>
            <a:r>
              <a:rPr sz="1200" dirty="0">
                <a:latin typeface="Times New Roman"/>
                <a:cs typeface="Times New Roman"/>
              </a:rPr>
              <a:t>spirito.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dono </a:t>
            </a:r>
            <a:r>
              <a:rPr sz="1200" spc="-5" dirty="0">
                <a:latin typeface="Times New Roman"/>
                <a:cs typeface="Times New Roman"/>
              </a:rPr>
              <a:t>del Padre del </a:t>
            </a:r>
            <a:r>
              <a:rPr sz="1200" dirty="0">
                <a:latin typeface="Times New Roman"/>
                <a:cs typeface="Times New Roman"/>
              </a:rPr>
              <a:t>Paradiso è il compagno </a:t>
            </a:r>
            <a:r>
              <a:rPr sz="1200" spc="-5" dirty="0">
                <a:latin typeface="Times New Roman"/>
                <a:cs typeface="Times New Roman"/>
              </a:rPr>
              <a:t>inseparabile </a:t>
            </a:r>
            <a:r>
              <a:rPr sz="1200" dirty="0">
                <a:latin typeface="Times New Roman"/>
                <a:cs typeface="Times New Roman"/>
              </a:rPr>
              <a:t>dell’uomo.” </a:t>
            </a:r>
            <a:r>
              <a:rPr sz="1200" spc="-5" dirty="0">
                <a:latin typeface="Times New Roman"/>
                <a:cs typeface="Times New Roman"/>
              </a:rPr>
              <a:t>“Egli </a:t>
            </a:r>
            <a:r>
              <a:rPr sz="1200" dirty="0">
                <a:latin typeface="Times New Roman"/>
                <a:cs typeface="Times New Roman"/>
              </a:rPr>
              <a:t>è il </a:t>
            </a:r>
            <a:r>
              <a:rPr sz="1200" spc="-5" dirty="0">
                <a:latin typeface="Times New Roman"/>
                <a:cs typeface="Times New Roman"/>
              </a:rPr>
              <a:t>Dio  sempre presente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tutto </a:t>
            </a:r>
            <a:r>
              <a:rPr sz="1200" spc="-5" dirty="0">
                <a:latin typeface="Times New Roman"/>
                <a:cs typeface="Times New Roman"/>
              </a:rPr>
              <a:t>pervade.” “Lo spirito del Padre </a:t>
            </a:r>
            <a:r>
              <a:rPr sz="1200" dirty="0">
                <a:latin typeface="Times New Roman"/>
                <a:cs typeface="Times New Roman"/>
              </a:rPr>
              <a:t>eterno è </a:t>
            </a:r>
            <a:r>
              <a:rPr sz="1200" spc="-5" dirty="0">
                <a:latin typeface="Times New Roman"/>
                <a:cs typeface="Times New Roman"/>
              </a:rPr>
              <a:t>celato nella </a:t>
            </a:r>
            <a:r>
              <a:rPr sz="1200" dirty="0">
                <a:latin typeface="Times New Roman"/>
                <a:cs typeface="Times New Roman"/>
              </a:rPr>
              <a:t>mente di </a:t>
            </a:r>
            <a:r>
              <a:rPr sz="1200" spc="-5" dirty="0">
                <a:latin typeface="Times New Roman"/>
                <a:cs typeface="Times New Roman"/>
              </a:rPr>
              <a:t>ogni figlio mortale.” “L’uomo </a:t>
            </a:r>
            <a:r>
              <a:rPr sz="1200" dirty="0">
                <a:latin typeface="Times New Roman"/>
                <a:cs typeface="Times New Roman"/>
              </a:rPr>
              <a:t>esce </a:t>
            </a:r>
            <a:r>
              <a:rPr sz="1200" spc="-5" dirty="0">
                <a:latin typeface="Times New Roman"/>
                <a:cs typeface="Times New Roman"/>
              </a:rPr>
              <a:t>alla  ricerca </a:t>
            </a:r>
            <a:r>
              <a:rPr sz="1200" dirty="0">
                <a:latin typeface="Times New Roman"/>
                <a:cs typeface="Times New Roman"/>
              </a:rPr>
              <a:t>di un amico mentre </a:t>
            </a:r>
            <a:r>
              <a:rPr sz="1200" spc="-5" dirty="0">
                <a:latin typeface="Times New Roman"/>
                <a:cs typeface="Times New Roman"/>
              </a:rPr>
              <a:t>quello stesso </a:t>
            </a:r>
            <a:r>
              <a:rPr sz="1200" dirty="0">
                <a:latin typeface="Times New Roman"/>
                <a:cs typeface="Times New Roman"/>
              </a:rPr>
              <a:t>amico vive </a:t>
            </a:r>
            <a:r>
              <a:rPr sz="1200" spc="-5" dirty="0">
                <a:latin typeface="Times New Roman"/>
                <a:cs typeface="Times New Roman"/>
              </a:rPr>
              <a:t>nel suo cuore.” “Il </a:t>
            </a:r>
            <a:r>
              <a:rPr sz="1200" dirty="0">
                <a:latin typeface="Times New Roman"/>
                <a:cs typeface="Times New Roman"/>
              </a:rPr>
              <a:t>vero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non è </a:t>
            </a:r>
            <a:r>
              <a:rPr sz="1200" spc="-5" dirty="0">
                <a:latin typeface="Times New Roman"/>
                <a:cs typeface="Times New Roman"/>
              </a:rPr>
              <a:t>lontano, egli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parte </a:t>
            </a:r>
            <a:r>
              <a:rPr sz="1200" dirty="0">
                <a:latin typeface="Times New Roman"/>
                <a:cs typeface="Times New Roman"/>
              </a:rPr>
              <a:t>di noi, il </a:t>
            </a:r>
            <a:r>
              <a:rPr sz="1200" spc="-5" dirty="0">
                <a:latin typeface="Times New Roman"/>
                <a:cs typeface="Times New Roman"/>
              </a:rPr>
              <a:t>suo </a:t>
            </a:r>
            <a:r>
              <a:rPr sz="1200" dirty="0">
                <a:latin typeface="Times New Roman"/>
                <a:cs typeface="Times New Roman"/>
              </a:rPr>
              <a:t>spirito  </a:t>
            </a:r>
            <a:r>
              <a:rPr sz="1200" spc="-5" dirty="0">
                <a:latin typeface="Times New Roman"/>
                <a:cs typeface="Times New Roman"/>
              </a:rPr>
              <a:t>parla </a:t>
            </a:r>
            <a:r>
              <a:rPr sz="1200" dirty="0">
                <a:latin typeface="Times New Roman"/>
                <a:cs typeface="Times New Roman"/>
              </a:rPr>
              <a:t>da dentro di noi.” </a:t>
            </a:r>
            <a:r>
              <a:rPr sz="1200" spc="-5" dirty="0">
                <a:latin typeface="Times New Roman"/>
                <a:cs typeface="Times New Roman"/>
              </a:rPr>
              <a:t>“Il </a:t>
            </a:r>
            <a:r>
              <a:rPr sz="1200" dirty="0">
                <a:latin typeface="Times New Roman"/>
                <a:cs typeface="Times New Roman"/>
              </a:rPr>
              <a:t>Padre vive </a:t>
            </a:r>
            <a:r>
              <a:rPr sz="1200" spc="-5" dirty="0">
                <a:latin typeface="Times New Roman"/>
                <a:cs typeface="Times New Roman"/>
              </a:rPr>
              <a:t>nel figlio. </a:t>
            </a:r>
            <a:r>
              <a:rPr sz="1200" dirty="0">
                <a:latin typeface="Times New Roman"/>
                <a:cs typeface="Times New Roman"/>
              </a:rPr>
              <a:t>Dio è </a:t>
            </a:r>
            <a:r>
              <a:rPr sz="1200" spc="-5" dirty="0">
                <a:latin typeface="Times New Roman"/>
                <a:cs typeface="Times New Roman"/>
              </a:rPr>
              <a:t>sempre con </a:t>
            </a:r>
            <a:r>
              <a:rPr sz="1200" dirty="0">
                <a:latin typeface="Times New Roman"/>
                <a:cs typeface="Times New Roman"/>
              </a:rPr>
              <a:t>noi.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è lo </a:t>
            </a:r>
            <a:r>
              <a:rPr sz="1200" spc="-5" dirty="0">
                <a:latin typeface="Times New Roman"/>
                <a:cs typeface="Times New Roman"/>
              </a:rPr>
              <a:t>spirito guida del destino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eterno.”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79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87690" cy="3894454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63500" marR="9144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(45.3) 3:1.5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stato detto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giusto </a:t>
            </a:r>
            <a:r>
              <a:rPr sz="1200" dirty="0">
                <a:latin typeface="Times New Roman"/>
                <a:cs typeface="Times New Roman"/>
              </a:rPr>
              <a:t>titolo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razza </a:t>
            </a:r>
            <a:r>
              <a:rPr sz="1200" spc="-5" dirty="0">
                <a:latin typeface="Times New Roman"/>
                <a:cs typeface="Times New Roman"/>
              </a:rPr>
              <a:t>umana: “Voi siete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Dio” </a:t>
            </a:r>
            <a:r>
              <a:rPr sz="1200" dirty="0">
                <a:latin typeface="Times New Roman"/>
                <a:cs typeface="Times New Roman"/>
              </a:rPr>
              <a:t>perché </a:t>
            </a:r>
            <a:r>
              <a:rPr sz="1200" spc="-5" dirty="0">
                <a:latin typeface="Times New Roman"/>
                <a:cs typeface="Times New Roman"/>
              </a:rPr>
              <a:t>“colui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dimora nell’amore dimora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Dio  </a:t>
            </a:r>
            <a:r>
              <a:rPr sz="1200" dirty="0">
                <a:latin typeface="Times New Roman"/>
                <a:cs typeface="Times New Roman"/>
              </a:rPr>
              <a:t>in lui.” </a:t>
            </a:r>
            <a:r>
              <a:rPr sz="1200" spc="-5" dirty="0">
                <a:latin typeface="Times New Roman"/>
                <a:cs typeface="Times New Roman"/>
              </a:rPr>
              <a:t>Anche quando </a:t>
            </a:r>
            <a:r>
              <a:rPr sz="1200" dirty="0">
                <a:latin typeface="Times New Roman"/>
                <a:cs typeface="Times New Roman"/>
              </a:rPr>
              <a:t>vi </a:t>
            </a:r>
            <a:r>
              <a:rPr sz="1200" spc="-5" dirty="0">
                <a:latin typeface="Times New Roman"/>
                <a:cs typeface="Times New Roman"/>
              </a:rPr>
              <a:t>comportate male </a:t>
            </a:r>
            <a:r>
              <a:rPr sz="1200" dirty="0">
                <a:latin typeface="Times New Roman"/>
                <a:cs typeface="Times New Roman"/>
              </a:rPr>
              <a:t>voi fate </a:t>
            </a:r>
            <a:r>
              <a:rPr sz="1200" spc="-5" dirty="0">
                <a:latin typeface="Times New Roman"/>
                <a:cs typeface="Times New Roman"/>
              </a:rPr>
              <a:t>soffrire </a:t>
            </a:r>
            <a:r>
              <a:rPr sz="1200" dirty="0">
                <a:latin typeface="Times New Roman"/>
                <a:cs typeface="Times New Roman"/>
              </a:rPr>
              <a:t>il dono interiore di </a:t>
            </a:r>
            <a:r>
              <a:rPr sz="1200" spc="-5" dirty="0">
                <a:latin typeface="Times New Roman"/>
                <a:cs typeface="Times New Roman"/>
              </a:rPr>
              <a:t>Dio, perché l’Aggiustatore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Pensiero </a:t>
            </a:r>
            <a:r>
              <a:rPr sz="1200" dirty="0">
                <a:latin typeface="Times New Roman"/>
                <a:cs typeface="Times New Roman"/>
              </a:rPr>
              <a:t>è costretto a  subire le </a:t>
            </a:r>
            <a:r>
              <a:rPr sz="1200" spc="-5" dirty="0">
                <a:latin typeface="Times New Roman"/>
                <a:cs typeface="Times New Roman"/>
              </a:rPr>
              <a:t>conseguenze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cattivi pensieri assieme alla </a:t>
            </a:r>
            <a:r>
              <a:rPr sz="1200" dirty="0">
                <a:latin typeface="Times New Roman"/>
                <a:cs typeface="Times New Roman"/>
              </a:rPr>
              <a:t>mente umana nella quale è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imprigionato.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 marR="558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(45.4) 3:1.6 </a:t>
            </a:r>
            <a:r>
              <a:rPr sz="1200" spc="-5" dirty="0">
                <a:latin typeface="Times New Roman"/>
                <a:cs typeface="Times New Roman"/>
              </a:rPr>
              <a:t>L’onnipresenza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fa </a:t>
            </a:r>
            <a:r>
              <a:rPr sz="1200" spc="-5" dirty="0">
                <a:latin typeface="Times New Roman"/>
                <a:cs typeface="Times New Roman"/>
              </a:rPr>
              <a:t>parte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realtà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sua natura </a:t>
            </a:r>
            <a:r>
              <a:rPr sz="1200" dirty="0">
                <a:latin typeface="Times New Roman"/>
                <a:cs typeface="Times New Roman"/>
              </a:rPr>
              <a:t>infinita; lo spazio non </a:t>
            </a:r>
            <a:r>
              <a:rPr sz="1200" spc="-5" dirty="0">
                <a:latin typeface="Times New Roman"/>
                <a:cs typeface="Times New Roman"/>
              </a:rPr>
              <a:t>costituisce alcun ostacolo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Deità. </a:t>
            </a:r>
            <a:r>
              <a:rPr sz="1200" spc="-15" dirty="0">
                <a:latin typeface="Times New Roman"/>
                <a:cs typeface="Times New Roman"/>
              </a:rPr>
              <a:t>La  </a:t>
            </a:r>
            <a:r>
              <a:rPr sz="1200" spc="-5" dirty="0">
                <a:latin typeface="Times New Roman"/>
                <a:cs typeface="Times New Roman"/>
              </a:rPr>
              <a:t>presenza </a:t>
            </a:r>
            <a:r>
              <a:rPr sz="1200" dirty="0">
                <a:latin typeface="Times New Roman"/>
                <a:cs typeface="Times New Roman"/>
              </a:rPr>
              <a:t>di Dio, in perfezione e senza limiti, è </a:t>
            </a:r>
            <a:r>
              <a:rPr sz="1200" spc="-5" dirty="0">
                <a:latin typeface="Times New Roman"/>
                <a:cs typeface="Times New Roman"/>
              </a:rPr>
              <a:t>discernibile </a:t>
            </a:r>
            <a:r>
              <a:rPr sz="1200" dirty="0">
                <a:latin typeface="Times New Roman"/>
                <a:cs typeface="Times New Roman"/>
              </a:rPr>
              <a:t>soltanto in Paradiso e nell’Universo centrale. </a:t>
            </a:r>
            <a:r>
              <a:rPr sz="1200" spc="-5" dirty="0">
                <a:latin typeface="Times New Roman"/>
                <a:cs typeface="Times New Roman"/>
              </a:rPr>
              <a:t>Non </a:t>
            </a:r>
            <a:r>
              <a:rPr sz="1200" dirty="0">
                <a:latin typeface="Times New Roman"/>
                <a:cs typeface="Times New Roman"/>
              </a:rPr>
              <a:t>è dunque presente in  modo visibile </a:t>
            </a:r>
            <a:r>
              <a:rPr sz="1200" spc="-5" dirty="0">
                <a:latin typeface="Times New Roman"/>
                <a:cs typeface="Times New Roman"/>
              </a:rPr>
              <a:t>nelle creazioni che circondano Havona, perché Dio </a:t>
            </a:r>
            <a:r>
              <a:rPr sz="1200" dirty="0">
                <a:latin typeface="Times New Roman"/>
                <a:cs typeface="Times New Roman"/>
              </a:rPr>
              <a:t>ha limitato la </a:t>
            </a:r>
            <a:r>
              <a:rPr sz="1200" spc="-5" dirty="0">
                <a:latin typeface="Times New Roman"/>
                <a:cs typeface="Times New Roman"/>
              </a:rPr>
              <a:t>sua presenza </a:t>
            </a:r>
            <a:r>
              <a:rPr sz="1200" dirty="0">
                <a:latin typeface="Times New Roman"/>
                <a:cs typeface="Times New Roman"/>
              </a:rPr>
              <a:t>diretta </a:t>
            </a:r>
            <a:r>
              <a:rPr sz="1200" spc="-5" dirty="0">
                <a:latin typeface="Times New Roman"/>
                <a:cs typeface="Times New Roman"/>
              </a:rPr>
              <a:t>ed effettiva </a:t>
            </a:r>
            <a:r>
              <a:rPr sz="1200" dirty="0">
                <a:latin typeface="Times New Roman"/>
                <a:cs typeface="Times New Roman"/>
              </a:rPr>
              <a:t>in riconoscimento  </a:t>
            </a:r>
            <a:r>
              <a:rPr sz="1200" spc="-5" dirty="0">
                <a:latin typeface="Times New Roman"/>
                <a:cs typeface="Times New Roman"/>
              </a:rPr>
              <a:t>della sovranità </a:t>
            </a:r>
            <a:r>
              <a:rPr sz="1200" dirty="0">
                <a:latin typeface="Times New Roman"/>
                <a:cs typeface="Times New Roman"/>
              </a:rPr>
              <a:t>e delle </a:t>
            </a:r>
            <a:r>
              <a:rPr sz="1200" spc="-5" dirty="0">
                <a:latin typeface="Times New Roman"/>
                <a:cs typeface="Times New Roman"/>
              </a:rPr>
              <a:t>prerogative </a:t>
            </a:r>
            <a:r>
              <a:rPr sz="1200" dirty="0">
                <a:latin typeface="Times New Roman"/>
                <a:cs typeface="Times New Roman"/>
              </a:rPr>
              <a:t>divine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sovrani e </a:t>
            </a:r>
            <a:r>
              <a:rPr sz="1200" spc="-5" dirty="0">
                <a:latin typeface="Times New Roman"/>
                <a:cs typeface="Times New Roman"/>
              </a:rPr>
              <a:t>creatori coordinati </a:t>
            </a:r>
            <a:r>
              <a:rPr sz="1200" dirty="0">
                <a:latin typeface="Times New Roman"/>
                <a:cs typeface="Times New Roman"/>
              </a:rPr>
              <a:t>degli Universi </a:t>
            </a:r>
            <a:r>
              <a:rPr sz="1200" spc="-5" dirty="0">
                <a:latin typeface="Times New Roman"/>
                <a:cs typeface="Times New Roman"/>
              </a:rPr>
              <a:t>del tempo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dello </a:t>
            </a:r>
            <a:r>
              <a:rPr sz="1200" dirty="0">
                <a:latin typeface="Times New Roman"/>
                <a:cs typeface="Times New Roman"/>
              </a:rPr>
              <a:t>spazio. </a:t>
            </a:r>
            <a:r>
              <a:rPr sz="1200" spc="-5" dirty="0">
                <a:latin typeface="Times New Roman"/>
                <a:cs typeface="Times New Roman"/>
              </a:rPr>
              <a:t>Perciò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concetto  della presenza </a:t>
            </a:r>
            <a:r>
              <a:rPr sz="1200" dirty="0">
                <a:latin typeface="Times New Roman"/>
                <a:cs typeface="Times New Roman"/>
              </a:rPr>
              <a:t>divina deve </a:t>
            </a:r>
            <a:r>
              <a:rPr sz="1200" spc="-5" dirty="0">
                <a:latin typeface="Times New Roman"/>
                <a:cs typeface="Times New Roman"/>
              </a:rPr>
              <a:t>lasciar </a:t>
            </a:r>
            <a:r>
              <a:rPr sz="1200" dirty="0">
                <a:latin typeface="Times New Roman"/>
                <a:cs typeface="Times New Roman"/>
              </a:rPr>
              <a:t>spazio ad un vasto </a:t>
            </a:r>
            <a:r>
              <a:rPr sz="1200" spc="-5" dirty="0">
                <a:latin typeface="Times New Roman"/>
                <a:cs typeface="Times New Roman"/>
              </a:rPr>
              <a:t>campo </a:t>
            </a:r>
            <a:r>
              <a:rPr sz="1200" dirty="0">
                <a:latin typeface="Times New Roman"/>
                <a:cs typeface="Times New Roman"/>
              </a:rPr>
              <a:t>di modalità e di </a:t>
            </a:r>
            <a:r>
              <a:rPr sz="1200" spc="-5" dirty="0">
                <a:latin typeface="Times New Roman"/>
                <a:cs typeface="Times New Roman"/>
              </a:rPr>
              <a:t>canali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manifestazione comprendenti </a:t>
            </a:r>
            <a:r>
              <a:rPr sz="1200" dirty="0">
                <a:latin typeface="Times New Roman"/>
                <a:cs typeface="Times New Roman"/>
              </a:rPr>
              <a:t>i circuiti di  </a:t>
            </a:r>
            <a:r>
              <a:rPr sz="1200" spc="-5" dirty="0">
                <a:latin typeface="Times New Roman"/>
                <a:cs typeface="Times New Roman"/>
              </a:rPr>
              <a:t>presenza del Figlio </a:t>
            </a:r>
            <a:r>
              <a:rPr sz="1200" dirty="0">
                <a:latin typeface="Times New Roman"/>
                <a:cs typeface="Times New Roman"/>
              </a:rPr>
              <a:t>Eterno, </a:t>
            </a:r>
            <a:r>
              <a:rPr sz="1200" spc="-5" dirty="0">
                <a:latin typeface="Times New Roman"/>
                <a:cs typeface="Times New Roman"/>
              </a:rPr>
              <a:t>dello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Infinito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dell’Isola del </a:t>
            </a:r>
            <a:r>
              <a:rPr sz="1200" dirty="0">
                <a:latin typeface="Times New Roman"/>
                <a:cs typeface="Times New Roman"/>
              </a:rPr>
              <a:t>Paradiso. </a:t>
            </a:r>
            <a:r>
              <a:rPr sz="1200" spc="-5" dirty="0">
                <a:latin typeface="Times New Roman"/>
                <a:cs typeface="Times New Roman"/>
              </a:rPr>
              <a:t>Né </a:t>
            </a:r>
            <a:r>
              <a:rPr sz="1200" dirty="0">
                <a:latin typeface="Times New Roman"/>
                <a:cs typeface="Times New Roman"/>
              </a:rPr>
              <a:t>è sempre possibile </a:t>
            </a:r>
            <a:r>
              <a:rPr sz="1200" spc="-5" dirty="0">
                <a:latin typeface="Times New Roman"/>
                <a:cs typeface="Times New Roman"/>
              </a:rPr>
              <a:t>distinguere </a:t>
            </a:r>
            <a:r>
              <a:rPr sz="1200" dirty="0">
                <a:latin typeface="Times New Roman"/>
                <a:cs typeface="Times New Roman"/>
              </a:rPr>
              <a:t>tra la </a:t>
            </a:r>
            <a:r>
              <a:rPr sz="1200" spc="-5" dirty="0">
                <a:latin typeface="Times New Roman"/>
                <a:cs typeface="Times New Roman"/>
              </a:rPr>
              <a:t>presenza del  Padre Universale </a:t>
            </a:r>
            <a:r>
              <a:rPr sz="1200" dirty="0">
                <a:latin typeface="Times New Roman"/>
                <a:cs typeface="Times New Roman"/>
              </a:rPr>
              <a:t>e le azioni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suoi </a:t>
            </a:r>
            <a:r>
              <a:rPr sz="1200" spc="-5" dirty="0">
                <a:latin typeface="Times New Roman"/>
                <a:cs typeface="Times New Roman"/>
              </a:rPr>
              <a:t>coordinati ed agenti eterni, </a:t>
            </a:r>
            <a:r>
              <a:rPr sz="1200" dirty="0">
                <a:latin typeface="Times New Roman"/>
                <a:cs typeface="Times New Roman"/>
              </a:rPr>
              <a:t>dal momento che </a:t>
            </a:r>
            <a:r>
              <a:rPr sz="1200" spc="-5" dirty="0">
                <a:latin typeface="Times New Roman"/>
                <a:cs typeface="Times New Roman"/>
              </a:rPr>
              <a:t>essi soddisfano </a:t>
            </a:r>
            <a:r>
              <a:rPr sz="1200" dirty="0">
                <a:latin typeface="Times New Roman"/>
                <a:cs typeface="Times New Roman"/>
              </a:rPr>
              <a:t>così </a:t>
            </a:r>
            <a:r>
              <a:rPr sz="1200" spc="-5" dirty="0">
                <a:latin typeface="Times New Roman"/>
                <a:cs typeface="Times New Roman"/>
              </a:rPr>
              <a:t>perfettamente </a:t>
            </a:r>
            <a:r>
              <a:rPr sz="1200" dirty="0">
                <a:latin typeface="Times New Roman"/>
                <a:cs typeface="Times New Roman"/>
              </a:rPr>
              <a:t>tutte </a:t>
            </a:r>
            <a:r>
              <a:rPr sz="1200" spc="15" dirty="0">
                <a:latin typeface="Times New Roman"/>
                <a:cs typeface="Times New Roman"/>
              </a:rPr>
              <a:t>le  </a:t>
            </a:r>
            <a:r>
              <a:rPr sz="1200" spc="-5" dirty="0">
                <a:latin typeface="Times New Roman"/>
                <a:cs typeface="Times New Roman"/>
              </a:rPr>
              <a:t>esigenze </a:t>
            </a:r>
            <a:r>
              <a:rPr sz="1200" dirty="0">
                <a:latin typeface="Times New Roman"/>
                <a:cs typeface="Times New Roman"/>
              </a:rPr>
              <a:t>infinite del </a:t>
            </a:r>
            <a:r>
              <a:rPr sz="1200" spc="-5" dirty="0">
                <a:latin typeface="Times New Roman"/>
                <a:cs typeface="Times New Roman"/>
              </a:rPr>
              <a:t>suo proposito </a:t>
            </a:r>
            <a:r>
              <a:rPr sz="1200" dirty="0">
                <a:latin typeface="Times New Roman"/>
                <a:cs typeface="Times New Roman"/>
              </a:rPr>
              <a:t>immutabile. </a:t>
            </a:r>
            <a:r>
              <a:rPr sz="1200" spc="-10" dirty="0">
                <a:latin typeface="Times New Roman"/>
                <a:cs typeface="Times New Roman"/>
              </a:rPr>
              <a:t>Ma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avviene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stessa cosa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circuito della personalità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con gli Aggiustatori; 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tali casi Dio agisce </a:t>
            </a:r>
            <a:r>
              <a:rPr sz="1200" dirty="0">
                <a:latin typeface="Times New Roman"/>
                <a:cs typeface="Times New Roman"/>
              </a:rPr>
              <a:t>da solo, in modo </a:t>
            </a:r>
            <a:r>
              <a:rPr sz="1200" spc="-5" dirty="0">
                <a:latin typeface="Times New Roman"/>
                <a:cs typeface="Times New Roman"/>
              </a:rPr>
              <a:t>diretto ed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esclusivo.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63500" marR="23876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(45.5) 3:1.7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Controllore Universale </a:t>
            </a:r>
            <a:r>
              <a:rPr sz="1200" dirty="0">
                <a:latin typeface="Times New Roman"/>
                <a:cs typeface="Times New Roman"/>
              </a:rPr>
              <a:t>è potenzialmente </a:t>
            </a:r>
            <a:r>
              <a:rPr sz="1200" spc="-5" dirty="0">
                <a:latin typeface="Times New Roman"/>
                <a:cs typeface="Times New Roman"/>
              </a:rPr>
              <a:t>presente nei </a:t>
            </a:r>
            <a:r>
              <a:rPr sz="1200" dirty="0">
                <a:latin typeface="Times New Roman"/>
                <a:cs typeface="Times New Roman"/>
              </a:rPr>
              <a:t>circuiti della </a:t>
            </a:r>
            <a:r>
              <a:rPr sz="1200" spc="-5" dirty="0">
                <a:latin typeface="Times New Roman"/>
                <a:cs typeface="Times New Roman"/>
              </a:rPr>
              <a:t>gravità dell’Isola del Paradiso </a:t>
            </a:r>
            <a:r>
              <a:rPr sz="1200" dirty="0">
                <a:latin typeface="Times New Roman"/>
                <a:cs typeface="Times New Roman"/>
              </a:rPr>
              <a:t>in qualunque parte  </a:t>
            </a:r>
            <a:r>
              <a:rPr sz="1200" spc="-5" dirty="0">
                <a:latin typeface="Times New Roman"/>
                <a:cs typeface="Times New Roman"/>
              </a:rPr>
              <a:t>dell’Universo,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ogni </a:t>
            </a:r>
            <a:r>
              <a:rPr sz="1200" dirty="0">
                <a:latin typeface="Times New Roman"/>
                <a:cs typeface="Times New Roman"/>
              </a:rPr>
              <a:t>momento </a:t>
            </a:r>
            <a:r>
              <a:rPr sz="1200" spc="-5" dirty="0">
                <a:latin typeface="Times New Roman"/>
                <a:cs typeface="Times New Roman"/>
              </a:rPr>
              <a:t>ed al medesimo grado, </a:t>
            </a:r>
            <a:r>
              <a:rPr sz="1200" dirty="0">
                <a:latin typeface="Times New Roman"/>
                <a:cs typeface="Times New Roman"/>
              </a:rPr>
              <a:t>in conformità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massa,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risposta alle esigenze </a:t>
            </a:r>
            <a:r>
              <a:rPr sz="1200" dirty="0">
                <a:latin typeface="Times New Roman"/>
                <a:cs typeface="Times New Roman"/>
              </a:rPr>
              <a:t>fisiche di questa  </a:t>
            </a:r>
            <a:r>
              <a:rPr sz="1200" spc="-5" dirty="0">
                <a:latin typeface="Times New Roman"/>
                <a:cs typeface="Times New Roman"/>
              </a:rPr>
              <a:t>presenza ed </a:t>
            </a:r>
            <a:r>
              <a:rPr sz="1200" dirty="0">
                <a:latin typeface="Times New Roman"/>
                <a:cs typeface="Times New Roman"/>
              </a:rPr>
              <a:t>a causa </a:t>
            </a:r>
            <a:r>
              <a:rPr sz="1200" spc="-5" dirty="0">
                <a:latin typeface="Times New Roman"/>
                <a:cs typeface="Times New Roman"/>
              </a:rPr>
              <a:t>della natura </a:t>
            </a:r>
            <a:r>
              <a:rPr sz="1200" dirty="0">
                <a:latin typeface="Times New Roman"/>
                <a:cs typeface="Times New Roman"/>
              </a:rPr>
              <a:t>propria di tutta la </a:t>
            </a:r>
            <a:r>
              <a:rPr sz="1200" spc="-5" dirty="0">
                <a:latin typeface="Times New Roman"/>
                <a:cs typeface="Times New Roman"/>
              </a:rPr>
              <a:t>creazione, </a:t>
            </a:r>
            <a:r>
              <a:rPr sz="1200" dirty="0">
                <a:latin typeface="Times New Roman"/>
                <a:cs typeface="Times New Roman"/>
              </a:rPr>
              <a:t>la quale induce </a:t>
            </a:r>
            <a:r>
              <a:rPr sz="1200" spc="-5" dirty="0">
                <a:latin typeface="Times New Roman"/>
                <a:cs typeface="Times New Roman"/>
              </a:rPr>
              <a:t>ogni cosa ad aderire </a:t>
            </a:r>
            <a:r>
              <a:rPr sz="1200" dirty="0">
                <a:latin typeface="Times New Roman"/>
                <a:cs typeface="Times New Roman"/>
              </a:rPr>
              <a:t>a lui ed a consistere in lui. In  modo simile la </a:t>
            </a:r>
            <a:r>
              <a:rPr sz="1200" spc="-5" dirty="0">
                <a:latin typeface="Times New Roman"/>
                <a:cs typeface="Times New Roman"/>
              </a:rPr>
              <a:t>Prima Sorgente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Centro </a:t>
            </a:r>
            <a:r>
              <a:rPr sz="1200" dirty="0">
                <a:latin typeface="Times New Roman"/>
                <a:cs typeface="Times New Roman"/>
              </a:rPr>
              <a:t>è potenzialmente </a:t>
            </a:r>
            <a:r>
              <a:rPr sz="1200" spc="-5" dirty="0">
                <a:latin typeface="Times New Roman"/>
                <a:cs typeface="Times New Roman"/>
              </a:rPr>
              <a:t>presente nell’Assoluto Non Qualificato, depositario degli </a:t>
            </a:r>
            <a:r>
              <a:rPr sz="1200" dirty="0">
                <a:latin typeface="Times New Roman"/>
                <a:cs typeface="Times New Roman"/>
              </a:rPr>
              <a:t>Universi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non</a:t>
            </a:r>
            <a:endParaRPr sz="1200">
              <a:latin typeface="Times New Roman"/>
              <a:cs typeface="Times New Roman"/>
            </a:endParaRPr>
          </a:p>
          <a:p>
            <a:pPr marL="63500">
              <a:lnSpc>
                <a:spcPts val="1315"/>
              </a:lnSpc>
            </a:pPr>
            <a:r>
              <a:rPr sz="1200" spc="-5" dirty="0">
                <a:latin typeface="Times New Roman"/>
                <a:cs typeface="Times New Roman"/>
              </a:rPr>
              <a:t>creati dell’eterno </a:t>
            </a:r>
            <a:r>
              <a:rPr sz="1200" dirty="0">
                <a:latin typeface="Times New Roman"/>
                <a:cs typeface="Times New Roman"/>
              </a:rPr>
              <a:t>futuro. </a:t>
            </a:r>
            <a:r>
              <a:rPr sz="1200" spc="-5" dirty="0">
                <a:latin typeface="Times New Roman"/>
                <a:cs typeface="Times New Roman"/>
              </a:rPr>
              <a:t>Dio,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tal </a:t>
            </a:r>
            <a:r>
              <a:rPr sz="1200" dirty="0">
                <a:latin typeface="Times New Roman"/>
                <a:cs typeface="Times New Roman"/>
              </a:rPr>
              <a:t>modo, </a:t>
            </a:r>
            <a:r>
              <a:rPr sz="1200" spc="-5" dirty="0">
                <a:latin typeface="Times New Roman"/>
                <a:cs typeface="Times New Roman"/>
              </a:rPr>
              <a:t>pervade </a:t>
            </a:r>
            <a:r>
              <a:rPr sz="1200" dirty="0">
                <a:latin typeface="Times New Roman"/>
                <a:cs typeface="Times New Roman"/>
              </a:rPr>
              <a:t>potenzialmente </a:t>
            </a:r>
            <a:r>
              <a:rPr sz="1200" spc="-5" dirty="0">
                <a:latin typeface="Times New Roman"/>
                <a:cs typeface="Times New Roman"/>
              </a:rPr>
              <a:t>gli Universi </a:t>
            </a:r>
            <a:r>
              <a:rPr sz="1200" dirty="0">
                <a:latin typeface="Times New Roman"/>
                <a:cs typeface="Times New Roman"/>
              </a:rPr>
              <a:t>fisici </a:t>
            </a:r>
            <a:r>
              <a:rPr sz="1200" spc="-5" dirty="0">
                <a:latin typeface="Times New Roman"/>
                <a:cs typeface="Times New Roman"/>
              </a:rPr>
              <a:t>del passato,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presente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futuro. Egli è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il</a:t>
            </a:r>
            <a:endParaRPr sz="1200">
              <a:latin typeface="Times New Roman"/>
              <a:cs typeface="Times New Roman"/>
            </a:endParaRPr>
          </a:p>
          <a:p>
            <a:pPr marL="63500" marR="280670">
              <a:lnSpc>
                <a:spcPts val="1380"/>
              </a:lnSpc>
              <a:spcBef>
                <a:spcPts val="70"/>
              </a:spcBef>
            </a:pPr>
            <a:r>
              <a:rPr sz="1200" spc="-5" dirty="0">
                <a:latin typeface="Times New Roman"/>
                <a:cs typeface="Times New Roman"/>
              </a:rPr>
              <a:t>fondamento primordiale della coesione </a:t>
            </a:r>
            <a:r>
              <a:rPr sz="1200" dirty="0">
                <a:latin typeface="Times New Roman"/>
                <a:cs typeface="Times New Roman"/>
              </a:rPr>
              <a:t>della cosiddetta </a:t>
            </a:r>
            <a:r>
              <a:rPr sz="1200" spc="-5" dirty="0">
                <a:latin typeface="Times New Roman"/>
                <a:cs typeface="Times New Roman"/>
              </a:rPr>
              <a:t>creazione materiale. Questo </a:t>
            </a:r>
            <a:r>
              <a:rPr sz="1200" dirty="0">
                <a:latin typeface="Times New Roman"/>
                <a:cs typeface="Times New Roman"/>
              </a:rPr>
              <a:t>potenziale non </a:t>
            </a:r>
            <a:r>
              <a:rPr sz="1200" spc="-5" dirty="0">
                <a:latin typeface="Times New Roman"/>
                <a:cs typeface="Times New Roman"/>
              </a:rPr>
              <a:t>spirituale della Deità </a:t>
            </a:r>
            <a:r>
              <a:rPr sz="1200" spc="5" dirty="0">
                <a:latin typeface="Times New Roman"/>
                <a:cs typeface="Times New Roman"/>
              </a:rPr>
              <a:t>diviene  </a:t>
            </a:r>
            <a:r>
              <a:rPr sz="1200" spc="-5" dirty="0">
                <a:latin typeface="Times New Roman"/>
                <a:cs typeface="Times New Roman"/>
              </a:rPr>
              <a:t>attuale </a:t>
            </a:r>
            <a:r>
              <a:rPr sz="1200" dirty="0">
                <a:latin typeface="Times New Roman"/>
                <a:cs typeface="Times New Roman"/>
              </a:rPr>
              <a:t>qua e là in tutto il livello delle </a:t>
            </a:r>
            <a:r>
              <a:rPr sz="1200" spc="-5" dirty="0">
                <a:latin typeface="Times New Roman"/>
                <a:cs typeface="Times New Roman"/>
              </a:rPr>
              <a:t>esistenze fisiche per </a:t>
            </a:r>
            <a:r>
              <a:rPr sz="1200" dirty="0">
                <a:latin typeface="Times New Roman"/>
                <a:cs typeface="Times New Roman"/>
              </a:rPr>
              <a:t>l’intrusione </a:t>
            </a:r>
            <a:r>
              <a:rPr sz="1200" spc="-5" dirty="0">
                <a:latin typeface="Times New Roman"/>
                <a:cs typeface="Times New Roman"/>
              </a:rPr>
              <a:t>inspiegabile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alcuni </a:t>
            </a:r>
            <a:r>
              <a:rPr sz="1200" dirty="0">
                <a:latin typeface="Times New Roman"/>
                <a:cs typeface="Times New Roman"/>
              </a:rPr>
              <a:t>suoi </a:t>
            </a:r>
            <a:r>
              <a:rPr sz="1200" spc="-5" dirty="0">
                <a:latin typeface="Times New Roman"/>
                <a:cs typeface="Times New Roman"/>
              </a:rPr>
              <a:t>agenti esclusivi </a:t>
            </a:r>
            <a:r>
              <a:rPr sz="1200" dirty="0">
                <a:latin typeface="Times New Roman"/>
                <a:cs typeface="Times New Roman"/>
              </a:rPr>
              <a:t>sulla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scena</a:t>
            </a:r>
            <a:endParaRPr sz="1200">
              <a:latin typeface="Times New Roman"/>
              <a:cs typeface="Times New Roman"/>
            </a:endParaRPr>
          </a:p>
          <a:p>
            <a:pPr marL="63500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dell’azione universale.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8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90219" y="513333"/>
            <a:ext cx="7887334" cy="40817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508000">
              <a:lnSpc>
                <a:spcPct val="100000"/>
              </a:lnSpc>
              <a:spcBef>
                <a:spcPts val="100"/>
              </a:spcBef>
            </a:pPr>
            <a:r>
              <a:rPr sz="1200" baseline="38194" dirty="0">
                <a:latin typeface="Times New Roman"/>
                <a:cs typeface="Times New Roman"/>
              </a:rPr>
              <a:t>(2.4) </a:t>
            </a:r>
            <a:r>
              <a:rPr sz="1200" spc="-7" baseline="38194" dirty="0">
                <a:latin typeface="Times New Roman"/>
                <a:cs typeface="Times New Roman"/>
              </a:rPr>
              <a:t>0:1.4 </a:t>
            </a:r>
            <a:r>
              <a:rPr sz="1200" dirty="0">
                <a:latin typeface="Times New Roman"/>
                <a:cs typeface="Times New Roman"/>
              </a:rPr>
              <a:t>1. </a:t>
            </a:r>
            <a:r>
              <a:rPr sz="1200" i="1" spc="-5" dirty="0">
                <a:latin typeface="Times New Roman"/>
                <a:cs typeface="Times New Roman"/>
              </a:rPr>
              <a:t>Statico </a:t>
            </a:r>
            <a:r>
              <a:rPr sz="1200" i="1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Deità autocontenuta ed </a:t>
            </a:r>
            <a:r>
              <a:rPr sz="1200" dirty="0">
                <a:latin typeface="Times New Roman"/>
                <a:cs typeface="Times New Roman"/>
              </a:rPr>
              <a:t>esistente in </a:t>
            </a:r>
            <a:r>
              <a:rPr sz="1200" spc="-5" dirty="0">
                <a:latin typeface="Times New Roman"/>
                <a:cs typeface="Times New Roman"/>
              </a:rPr>
              <a:t>se</a:t>
            </a:r>
            <a:r>
              <a:rPr sz="1200" spc="-1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stessa.</a:t>
            </a:r>
            <a:endParaRPr sz="1200">
              <a:latin typeface="Times New Roman"/>
              <a:cs typeface="Times New Roman"/>
            </a:endParaRPr>
          </a:p>
          <a:p>
            <a:pPr marL="508000">
              <a:lnSpc>
                <a:spcPct val="100000"/>
              </a:lnSpc>
              <a:spcBef>
                <a:spcPts val="1330"/>
              </a:spcBef>
            </a:pPr>
            <a:r>
              <a:rPr sz="1200" baseline="38194" dirty="0">
                <a:latin typeface="Times New Roman"/>
                <a:cs typeface="Times New Roman"/>
              </a:rPr>
              <a:t>(2.5) </a:t>
            </a:r>
            <a:r>
              <a:rPr sz="1200" spc="-7" baseline="38194" dirty="0">
                <a:latin typeface="Times New Roman"/>
                <a:cs typeface="Times New Roman"/>
              </a:rPr>
              <a:t>0:1.5 </a:t>
            </a:r>
            <a:r>
              <a:rPr sz="1200" dirty="0">
                <a:latin typeface="Times New Roman"/>
                <a:cs typeface="Times New Roman"/>
              </a:rPr>
              <a:t>2. </a:t>
            </a:r>
            <a:r>
              <a:rPr sz="1200" i="1" spc="-5" dirty="0">
                <a:latin typeface="Times New Roman"/>
                <a:cs typeface="Times New Roman"/>
              </a:rPr>
              <a:t>Potenziale </a:t>
            </a:r>
            <a:r>
              <a:rPr sz="1200" i="1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Deità autovoluta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con</a:t>
            </a:r>
            <a:r>
              <a:rPr sz="1200" spc="-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autoproposito.</a:t>
            </a:r>
            <a:endParaRPr sz="1200">
              <a:latin typeface="Times New Roman"/>
              <a:cs typeface="Times New Roman"/>
            </a:endParaRPr>
          </a:p>
          <a:p>
            <a:pPr marL="508000">
              <a:lnSpc>
                <a:spcPct val="100000"/>
              </a:lnSpc>
              <a:spcBef>
                <a:spcPts val="1345"/>
              </a:spcBef>
            </a:pPr>
            <a:r>
              <a:rPr sz="1200" baseline="38194" dirty="0">
                <a:latin typeface="Times New Roman"/>
                <a:cs typeface="Times New Roman"/>
              </a:rPr>
              <a:t>(2.6) </a:t>
            </a:r>
            <a:r>
              <a:rPr sz="1200" spc="-7" baseline="38194" dirty="0">
                <a:latin typeface="Times New Roman"/>
                <a:cs typeface="Times New Roman"/>
              </a:rPr>
              <a:t>0:1.6 </a:t>
            </a:r>
            <a:r>
              <a:rPr sz="1200" dirty="0">
                <a:latin typeface="Times New Roman"/>
                <a:cs typeface="Times New Roman"/>
              </a:rPr>
              <a:t>3. </a:t>
            </a:r>
            <a:r>
              <a:rPr sz="1200" i="1" spc="-5" dirty="0">
                <a:latin typeface="Times New Roman"/>
                <a:cs typeface="Times New Roman"/>
              </a:rPr>
              <a:t>Associativo </a:t>
            </a:r>
            <a:r>
              <a:rPr sz="1200" i="1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Deità autopersonalizzata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divinamente</a:t>
            </a:r>
            <a:r>
              <a:rPr sz="1200" spc="-2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fraterna.</a:t>
            </a:r>
            <a:endParaRPr sz="1200">
              <a:latin typeface="Times New Roman"/>
              <a:cs typeface="Times New Roman"/>
            </a:endParaRPr>
          </a:p>
          <a:p>
            <a:pPr marL="508000">
              <a:lnSpc>
                <a:spcPct val="100000"/>
              </a:lnSpc>
              <a:spcBef>
                <a:spcPts val="1345"/>
              </a:spcBef>
            </a:pPr>
            <a:r>
              <a:rPr sz="1200" baseline="38194" dirty="0">
                <a:latin typeface="Times New Roman"/>
                <a:cs typeface="Times New Roman"/>
              </a:rPr>
              <a:t>(2.7) </a:t>
            </a:r>
            <a:r>
              <a:rPr sz="1200" spc="-7" baseline="38194" dirty="0">
                <a:latin typeface="Times New Roman"/>
                <a:cs typeface="Times New Roman"/>
              </a:rPr>
              <a:t>0:1.7 </a:t>
            </a:r>
            <a:r>
              <a:rPr sz="1200" dirty="0">
                <a:latin typeface="Times New Roman"/>
                <a:cs typeface="Times New Roman"/>
              </a:rPr>
              <a:t>4. </a:t>
            </a:r>
            <a:r>
              <a:rPr sz="1200" i="1" spc="-5" dirty="0">
                <a:latin typeface="Times New Roman"/>
                <a:cs typeface="Times New Roman"/>
              </a:rPr>
              <a:t>Creativo </a:t>
            </a:r>
            <a:r>
              <a:rPr sz="1200" i="1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Deità autodistributiva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divinamente</a:t>
            </a:r>
            <a:r>
              <a:rPr sz="1200" spc="-1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rivelata.</a:t>
            </a:r>
            <a:endParaRPr sz="1200">
              <a:latin typeface="Times New Roman"/>
              <a:cs typeface="Times New Roman"/>
            </a:endParaRPr>
          </a:p>
          <a:p>
            <a:pPr marL="508000">
              <a:lnSpc>
                <a:spcPct val="100000"/>
              </a:lnSpc>
              <a:spcBef>
                <a:spcPts val="1335"/>
              </a:spcBef>
            </a:pPr>
            <a:r>
              <a:rPr sz="1200" baseline="38194" dirty="0">
                <a:latin typeface="Times New Roman"/>
                <a:cs typeface="Times New Roman"/>
              </a:rPr>
              <a:t>(2.8) </a:t>
            </a:r>
            <a:r>
              <a:rPr sz="1200" spc="-7" baseline="38194" dirty="0">
                <a:latin typeface="Times New Roman"/>
                <a:cs typeface="Times New Roman"/>
              </a:rPr>
              <a:t>0:1.8 </a:t>
            </a:r>
            <a:r>
              <a:rPr sz="1200" dirty="0">
                <a:latin typeface="Times New Roman"/>
                <a:cs typeface="Times New Roman"/>
              </a:rPr>
              <a:t>5. </a:t>
            </a:r>
            <a:r>
              <a:rPr sz="1200" i="1" spc="-5" dirty="0">
                <a:latin typeface="Times New Roman"/>
                <a:cs typeface="Times New Roman"/>
              </a:rPr>
              <a:t>Evolutivo </a:t>
            </a:r>
            <a:r>
              <a:rPr sz="1200" i="1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Deità autoespansiva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identificata con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1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creatura.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50">
              <a:latin typeface="Times New Roman"/>
              <a:cs typeface="Times New Roman"/>
            </a:endParaRPr>
          </a:p>
          <a:p>
            <a:pPr marL="508000" marR="497840">
              <a:lnSpc>
                <a:spcPts val="1380"/>
              </a:lnSpc>
            </a:pPr>
            <a:r>
              <a:rPr sz="1200" baseline="38194" dirty="0">
                <a:latin typeface="Times New Roman"/>
                <a:cs typeface="Times New Roman"/>
              </a:rPr>
              <a:t>(2.9) </a:t>
            </a:r>
            <a:r>
              <a:rPr sz="1200" spc="-7" baseline="38194" dirty="0">
                <a:latin typeface="Times New Roman"/>
                <a:cs typeface="Times New Roman"/>
              </a:rPr>
              <a:t>0:1.9 </a:t>
            </a:r>
            <a:r>
              <a:rPr sz="1200" dirty="0">
                <a:latin typeface="Times New Roman"/>
                <a:cs typeface="Times New Roman"/>
              </a:rPr>
              <a:t>6. </a:t>
            </a:r>
            <a:r>
              <a:rPr sz="1200" i="1" spc="-5" dirty="0">
                <a:latin typeface="Times New Roman"/>
                <a:cs typeface="Times New Roman"/>
              </a:rPr>
              <a:t>Supremo </a:t>
            </a:r>
            <a:r>
              <a:rPr sz="1200" i="1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Deità autoesperienziale </a:t>
            </a:r>
            <a:r>
              <a:rPr sz="1200" dirty="0">
                <a:latin typeface="Times New Roman"/>
                <a:cs typeface="Times New Roman"/>
              </a:rPr>
              <a:t>e che unifica la </a:t>
            </a:r>
            <a:r>
              <a:rPr sz="1200" spc="-5" dirty="0">
                <a:latin typeface="Times New Roman"/>
                <a:cs typeface="Times New Roman"/>
              </a:rPr>
              <a:t>creatura col Creatore. </a:t>
            </a:r>
            <a:r>
              <a:rPr sz="1200" dirty="0">
                <a:latin typeface="Times New Roman"/>
                <a:cs typeface="Times New Roman"/>
              </a:rPr>
              <a:t>Deità funzionante </a:t>
            </a:r>
            <a:r>
              <a:rPr sz="1200" spc="-5" dirty="0">
                <a:latin typeface="Times New Roman"/>
                <a:cs typeface="Times New Roman"/>
              </a:rPr>
              <a:t>sul </a:t>
            </a:r>
            <a:r>
              <a:rPr sz="1200" spc="5" dirty="0">
                <a:latin typeface="Times New Roman"/>
                <a:cs typeface="Times New Roman"/>
              </a:rPr>
              <a:t>primo  </a:t>
            </a:r>
            <a:r>
              <a:rPr sz="1200" spc="-5" dirty="0">
                <a:latin typeface="Times New Roman"/>
                <a:cs typeface="Times New Roman"/>
              </a:rPr>
              <a:t>livello d’identificazione con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creatura come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supercontrollori </a:t>
            </a:r>
            <a:r>
              <a:rPr sz="1200" dirty="0">
                <a:latin typeface="Times New Roman"/>
                <a:cs typeface="Times New Roman"/>
              </a:rPr>
              <a:t>nel tempo-spazio del </a:t>
            </a:r>
            <a:r>
              <a:rPr sz="1200" spc="-5" dirty="0">
                <a:latin typeface="Times New Roman"/>
                <a:cs typeface="Times New Roman"/>
              </a:rPr>
              <a:t>grande </a:t>
            </a:r>
            <a:r>
              <a:rPr sz="1200" dirty="0">
                <a:latin typeface="Times New Roman"/>
                <a:cs typeface="Times New Roman"/>
              </a:rPr>
              <a:t>Universo, talvolta  </a:t>
            </a:r>
            <a:r>
              <a:rPr sz="1200" spc="-5" dirty="0">
                <a:latin typeface="Times New Roman"/>
                <a:cs typeface="Times New Roman"/>
              </a:rPr>
              <a:t>denominata Supremazia della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Deità.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150">
              <a:latin typeface="Times New Roman"/>
              <a:cs typeface="Times New Roman"/>
            </a:endParaRPr>
          </a:p>
          <a:p>
            <a:pPr marL="508000" marR="488315">
              <a:lnSpc>
                <a:spcPct val="956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(2.10) 0:1.10 </a:t>
            </a:r>
            <a:r>
              <a:rPr sz="1200" dirty="0">
                <a:latin typeface="Times New Roman"/>
                <a:cs typeface="Times New Roman"/>
              </a:rPr>
              <a:t>7. </a:t>
            </a:r>
            <a:r>
              <a:rPr sz="1200" i="1" spc="-5" dirty="0">
                <a:latin typeface="Times New Roman"/>
                <a:cs typeface="Times New Roman"/>
              </a:rPr>
              <a:t>Ultimo </a:t>
            </a:r>
            <a:r>
              <a:rPr sz="1200" i="1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Deità autoprogettata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trascendente del </a:t>
            </a:r>
            <a:r>
              <a:rPr sz="1200" dirty="0">
                <a:latin typeface="Times New Roman"/>
                <a:cs typeface="Times New Roman"/>
              </a:rPr>
              <a:t>tempo-spazio. </a:t>
            </a:r>
            <a:r>
              <a:rPr sz="1200" spc="-5" dirty="0">
                <a:latin typeface="Times New Roman"/>
                <a:cs typeface="Times New Roman"/>
              </a:rPr>
              <a:t>Deità onnipotente, </a:t>
            </a:r>
            <a:r>
              <a:rPr sz="1200" dirty="0">
                <a:latin typeface="Times New Roman"/>
                <a:cs typeface="Times New Roman"/>
              </a:rPr>
              <a:t>onnisciente </a:t>
            </a:r>
            <a:r>
              <a:rPr sz="1200" spc="-5" dirty="0">
                <a:latin typeface="Times New Roman"/>
                <a:cs typeface="Times New Roman"/>
              </a:rPr>
              <a:t>ed  onnipresente. </a:t>
            </a:r>
            <a:r>
              <a:rPr sz="1200" dirty="0">
                <a:latin typeface="Times New Roman"/>
                <a:cs typeface="Times New Roman"/>
              </a:rPr>
              <a:t>Deità funzionante </a:t>
            </a:r>
            <a:r>
              <a:rPr sz="1200" spc="-5" dirty="0">
                <a:latin typeface="Times New Roman"/>
                <a:cs typeface="Times New Roman"/>
              </a:rPr>
              <a:t>sul secondo </a:t>
            </a:r>
            <a:r>
              <a:rPr sz="1200" dirty="0">
                <a:latin typeface="Times New Roman"/>
                <a:cs typeface="Times New Roman"/>
              </a:rPr>
              <a:t>livello di </a:t>
            </a:r>
            <a:r>
              <a:rPr sz="1200" spc="-5" dirty="0">
                <a:latin typeface="Times New Roman"/>
                <a:cs typeface="Times New Roman"/>
              </a:rPr>
              <a:t>espressione della </a:t>
            </a:r>
            <a:r>
              <a:rPr sz="1200" dirty="0">
                <a:latin typeface="Times New Roman"/>
                <a:cs typeface="Times New Roman"/>
              </a:rPr>
              <a:t>divinità </a:t>
            </a:r>
            <a:r>
              <a:rPr sz="1200" spc="-5" dirty="0">
                <a:latin typeface="Times New Roman"/>
                <a:cs typeface="Times New Roman"/>
              </a:rPr>
              <a:t>unificante come supercontrollori  efficaci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sostenitori </a:t>
            </a:r>
            <a:r>
              <a:rPr sz="1200" dirty="0">
                <a:latin typeface="Times New Roman"/>
                <a:cs typeface="Times New Roman"/>
              </a:rPr>
              <a:t>absoniti dell’Universo maestro. </a:t>
            </a:r>
            <a:r>
              <a:rPr sz="1200" spc="-5" dirty="0">
                <a:latin typeface="Times New Roman"/>
                <a:cs typeface="Times New Roman"/>
              </a:rPr>
              <a:t>Comparata al </a:t>
            </a:r>
            <a:r>
              <a:rPr sz="1200" dirty="0">
                <a:latin typeface="Times New Roman"/>
                <a:cs typeface="Times New Roman"/>
              </a:rPr>
              <a:t>ministero </a:t>
            </a:r>
            <a:r>
              <a:rPr sz="1200" spc="-5" dirty="0">
                <a:latin typeface="Times New Roman"/>
                <a:cs typeface="Times New Roman"/>
              </a:rPr>
              <a:t>delle Deità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favore del grande  Universo, questa </a:t>
            </a:r>
            <a:r>
              <a:rPr sz="1200" dirty="0">
                <a:latin typeface="Times New Roman"/>
                <a:cs typeface="Times New Roman"/>
              </a:rPr>
              <a:t>funzione </a:t>
            </a:r>
            <a:r>
              <a:rPr sz="1200" spc="-5" dirty="0">
                <a:latin typeface="Times New Roman"/>
                <a:cs typeface="Times New Roman"/>
              </a:rPr>
              <a:t>absonita nell’Universo maestro equivale ad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supercontrollo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ad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supersostegno  universale ed </a:t>
            </a:r>
            <a:r>
              <a:rPr sz="1200" dirty="0">
                <a:latin typeface="Times New Roman"/>
                <a:cs typeface="Times New Roman"/>
              </a:rPr>
              <a:t>è talvolta denominata </a:t>
            </a:r>
            <a:r>
              <a:rPr sz="1200" spc="-5" dirty="0">
                <a:latin typeface="Times New Roman"/>
                <a:cs typeface="Times New Roman"/>
              </a:rPr>
              <a:t>Ultimità della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Deità.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50800" marR="431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(2.11) 0:1.11 </a:t>
            </a:r>
            <a:r>
              <a:rPr sz="1200" i="1" dirty="0">
                <a:latin typeface="Times New Roman"/>
                <a:cs typeface="Times New Roman"/>
              </a:rPr>
              <a:t>Il </a:t>
            </a:r>
            <a:r>
              <a:rPr sz="1200" i="1" spc="-5" dirty="0">
                <a:latin typeface="Times New Roman"/>
                <a:cs typeface="Times New Roman"/>
              </a:rPr>
              <a:t>livello </a:t>
            </a:r>
            <a:r>
              <a:rPr sz="1200" i="1" dirty="0">
                <a:latin typeface="Times New Roman"/>
                <a:cs typeface="Times New Roman"/>
              </a:rPr>
              <a:t>finito </a:t>
            </a:r>
            <a:r>
              <a:rPr sz="1200" spc="-5" dirty="0">
                <a:latin typeface="Times New Roman"/>
                <a:cs typeface="Times New Roman"/>
              </a:rPr>
              <a:t>della realtà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caratterizzato </a:t>
            </a:r>
            <a:r>
              <a:rPr sz="1200" dirty="0">
                <a:latin typeface="Times New Roman"/>
                <a:cs typeface="Times New Roman"/>
              </a:rPr>
              <a:t>dalla vita </a:t>
            </a:r>
            <a:r>
              <a:rPr sz="1200" spc="-5" dirty="0">
                <a:latin typeface="Times New Roman"/>
                <a:cs typeface="Times New Roman"/>
              </a:rPr>
              <a:t>della creatura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dalle </a:t>
            </a:r>
            <a:r>
              <a:rPr sz="1200" dirty="0">
                <a:latin typeface="Times New Roman"/>
                <a:cs typeface="Times New Roman"/>
              </a:rPr>
              <a:t>limitazioni </a:t>
            </a:r>
            <a:r>
              <a:rPr sz="1200" spc="5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tempo-spazio. </a:t>
            </a:r>
            <a:r>
              <a:rPr sz="1200" spc="-15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realtà </a:t>
            </a:r>
            <a:r>
              <a:rPr sz="1200" dirty="0">
                <a:latin typeface="Times New Roman"/>
                <a:cs typeface="Times New Roman"/>
              </a:rPr>
              <a:t>finite  possono non </a:t>
            </a:r>
            <a:r>
              <a:rPr sz="1200" spc="-5" dirty="0">
                <a:latin typeface="Times New Roman"/>
                <a:cs typeface="Times New Roman"/>
              </a:rPr>
              <a:t>avere </a:t>
            </a:r>
            <a:r>
              <a:rPr sz="1200" dirty="0">
                <a:latin typeface="Times New Roman"/>
                <a:cs typeface="Times New Roman"/>
              </a:rPr>
              <a:t>una fine, ma </a:t>
            </a:r>
            <a:r>
              <a:rPr sz="1200" spc="-5" dirty="0">
                <a:latin typeface="Times New Roman"/>
                <a:cs typeface="Times New Roman"/>
              </a:rPr>
              <a:t>hanno </a:t>
            </a:r>
            <a:r>
              <a:rPr sz="1200" dirty="0">
                <a:latin typeface="Times New Roman"/>
                <a:cs typeface="Times New Roman"/>
              </a:rPr>
              <a:t>sempre un inizio — </a:t>
            </a:r>
            <a:r>
              <a:rPr sz="1200" spc="-5" dirty="0">
                <a:latin typeface="Times New Roman"/>
                <a:cs typeface="Times New Roman"/>
              </a:rPr>
              <a:t>esse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create.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livello di </a:t>
            </a:r>
            <a:r>
              <a:rPr sz="1200" spc="-5" dirty="0">
                <a:latin typeface="Times New Roman"/>
                <a:cs typeface="Times New Roman"/>
              </a:rPr>
              <a:t>Deità della Supremazia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essere  concepito come </a:t>
            </a:r>
            <a:r>
              <a:rPr sz="1200" dirty="0">
                <a:latin typeface="Times New Roman"/>
                <a:cs typeface="Times New Roman"/>
              </a:rPr>
              <a:t>una funzione </a:t>
            </a:r>
            <a:r>
              <a:rPr sz="1200" spc="-5" dirty="0">
                <a:latin typeface="Times New Roman"/>
                <a:cs typeface="Times New Roman"/>
              </a:rPr>
              <a:t>relativa alle esistenze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finite.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80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80070" cy="40716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16383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(45.6) 3:1.8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presenza mentale 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è in </a:t>
            </a:r>
            <a:r>
              <a:rPr sz="1200" spc="-5" dirty="0">
                <a:latin typeface="Times New Roman"/>
                <a:cs typeface="Times New Roman"/>
              </a:rPr>
              <a:t>correlazione con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mente assoluta dell’Attore Congiunto, </a:t>
            </a:r>
            <a:r>
              <a:rPr sz="1200" dirty="0">
                <a:latin typeface="Times New Roman"/>
                <a:cs typeface="Times New Roman"/>
              </a:rPr>
              <a:t>lo Spirito </a:t>
            </a:r>
            <a:r>
              <a:rPr sz="1200" spc="-5" dirty="0">
                <a:latin typeface="Times New Roman"/>
                <a:cs typeface="Times New Roman"/>
              </a:rPr>
              <a:t>Infinito;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nelle  creazioni finite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discerne </a:t>
            </a:r>
            <a:r>
              <a:rPr sz="1200" spc="-5" dirty="0">
                <a:latin typeface="Times New Roman"/>
                <a:cs typeface="Times New Roman"/>
              </a:rPr>
              <a:t>meglio nel </a:t>
            </a:r>
            <a:r>
              <a:rPr sz="1200" dirty="0">
                <a:latin typeface="Times New Roman"/>
                <a:cs typeface="Times New Roman"/>
              </a:rPr>
              <a:t>funzionamento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mente cosmica </a:t>
            </a:r>
            <a:r>
              <a:rPr sz="1200" spc="-5" dirty="0">
                <a:latin typeface="Times New Roman"/>
                <a:cs typeface="Times New Roman"/>
              </a:rPr>
              <a:t>degli </a:t>
            </a:r>
            <a:r>
              <a:rPr sz="1200" dirty="0">
                <a:latin typeface="Times New Roman"/>
                <a:cs typeface="Times New Roman"/>
              </a:rPr>
              <a:t>Spiriti </a:t>
            </a:r>
            <a:r>
              <a:rPr sz="1200" spc="-5" dirty="0">
                <a:latin typeface="Times New Roman"/>
                <a:cs typeface="Times New Roman"/>
              </a:rPr>
              <a:t>Maestri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Paradiso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ogni </a:t>
            </a:r>
            <a:r>
              <a:rPr sz="1200" dirty="0">
                <a:latin typeface="Times New Roman"/>
                <a:cs typeface="Times New Roman"/>
              </a:rPr>
              <a:t>luogo. Così  </a:t>
            </a:r>
            <a:r>
              <a:rPr sz="1200" spc="-5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la Prima </a:t>
            </a:r>
            <a:r>
              <a:rPr sz="1200" spc="-5" dirty="0">
                <a:latin typeface="Times New Roman"/>
                <a:cs typeface="Times New Roman"/>
              </a:rPr>
              <a:t>Sorgente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Centro </a:t>
            </a:r>
            <a:r>
              <a:rPr sz="1200" dirty="0">
                <a:latin typeface="Times New Roman"/>
                <a:cs typeface="Times New Roman"/>
              </a:rPr>
              <a:t>è potenzialmente </a:t>
            </a:r>
            <a:r>
              <a:rPr sz="1200" spc="-5" dirty="0">
                <a:latin typeface="Times New Roman"/>
                <a:cs typeface="Times New Roman"/>
              </a:rPr>
              <a:t>presente nei </a:t>
            </a:r>
            <a:r>
              <a:rPr sz="1200" dirty="0">
                <a:latin typeface="Times New Roman"/>
                <a:cs typeface="Times New Roman"/>
              </a:rPr>
              <a:t>circuiti </a:t>
            </a:r>
            <a:r>
              <a:rPr sz="1200" spc="-5" dirty="0">
                <a:latin typeface="Times New Roman"/>
                <a:cs typeface="Times New Roman"/>
              </a:rPr>
              <a:t>mentali </a:t>
            </a:r>
            <a:r>
              <a:rPr sz="1200" dirty="0">
                <a:latin typeface="Times New Roman"/>
                <a:cs typeface="Times New Roman"/>
              </a:rPr>
              <a:t>dell’Attore </a:t>
            </a:r>
            <a:r>
              <a:rPr sz="1200" spc="-5" dirty="0">
                <a:latin typeface="Times New Roman"/>
                <a:cs typeface="Times New Roman"/>
              </a:rPr>
              <a:t>Congiunto, </a:t>
            </a:r>
            <a:r>
              <a:rPr sz="1200" dirty="0">
                <a:latin typeface="Times New Roman"/>
                <a:cs typeface="Times New Roman"/>
              </a:rPr>
              <a:t>allo stesso modo essa è  potenzialmente </a:t>
            </a:r>
            <a:r>
              <a:rPr sz="1200" spc="-5" dirty="0">
                <a:latin typeface="Times New Roman"/>
                <a:cs typeface="Times New Roman"/>
              </a:rPr>
              <a:t>presente nelle </a:t>
            </a:r>
            <a:r>
              <a:rPr sz="1200" dirty="0">
                <a:latin typeface="Times New Roman"/>
                <a:cs typeface="Times New Roman"/>
              </a:rPr>
              <a:t>tensioni </a:t>
            </a:r>
            <a:r>
              <a:rPr sz="1200" spc="-5" dirty="0">
                <a:latin typeface="Times New Roman"/>
                <a:cs typeface="Times New Roman"/>
              </a:rPr>
              <a:t>dell’Assoluto Universale. </a:t>
            </a:r>
            <a:r>
              <a:rPr sz="1200" spc="5" dirty="0">
                <a:latin typeface="Times New Roman"/>
                <a:cs typeface="Times New Roman"/>
              </a:rPr>
              <a:t>Ma </a:t>
            </a:r>
            <a:r>
              <a:rPr sz="1200" dirty="0">
                <a:latin typeface="Times New Roman"/>
                <a:cs typeface="Times New Roman"/>
              </a:rPr>
              <a:t>la mente di </a:t>
            </a:r>
            <a:r>
              <a:rPr sz="1200" spc="-5" dirty="0">
                <a:latin typeface="Times New Roman"/>
                <a:cs typeface="Times New Roman"/>
              </a:rPr>
              <a:t>ordine umano </a:t>
            </a:r>
            <a:r>
              <a:rPr sz="1200" dirty="0">
                <a:latin typeface="Times New Roman"/>
                <a:cs typeface="Times New Roman"/>
              </a:rPr>
              <a:t>è un </a:t>
            </a:r>
            <a:r>
              <a:rPr sz="1200" spc="-5" dirty="0">
                <a:latin typeface="Times New Roman"/>
                <a:cs typeface="Times New Roman"/>
              </a:rPr>
              <a:t>conferimento </a:t>
            </a:r>
            <a:r>
              <a:rPr sz="1200" dirty="0">
                <a:latin typeface="Times New Roman"/>
                <a:cs typeface="Times New Roman"/>
              </a:rPr>
              <a:t>delle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Figlie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dell’Attore Congiunto,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Divine Ministre degli Universi </a:t>
            </a:r>
            <a:r>
              <a:rPr sz="1200" dirty="0">
                <a:latin typeface="Times New Roman"/>
                <a:cs typeface="Times New Roman"/>
              </a:rPr>
              <a:t>in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evoluzione.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27051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(46.1) 3:1.9 </a:t>
            </a:r>
            <a:r>
              <a:rPr sz="1200" spc="-15" dirty="0">
                <a:latin typeface="Times New Roman"/>
                <a:cs typeface="Times New Roman"/>
              </a:rPr>
              <a:t>Lo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onnipresente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Padre </a:t>
            </a:r>
            <a:r>
              <a:rPr sz="1200" dirty="0">
                <a:latin typeface="Times New Roman"/>
                <a:cs typeface="Times New Roman"/>
              </a:rPr>
              <a:t>Universale è </a:t>
            </a:r>
            <a:r>
              <a:rPr sz="1200" spc="-5" dirty="0">
                <a:latin typeface="Times New Roman"/>
                <a:cs typeface="Times New Roman"/>
              </a:rPr>
              <a:t>coordinato </a:t>
            </a:r>
            <a:r>
              <a:rPr sz="1200" dirty="0">
                <a:latin typeface="Times New Roman"/>
                <a:cs typeface="Times New Roman"/>
              </a:rPr>
              <a:t>con la funzione </a:t>
            </a:r>
            <a:r>
              <a:rPr sz="1200" spc="-5" dirty="0">
                <a:latin typeface="Times New Roman"/>
                <a:cs typeface="Times New Roman"/>
              </a:rPr>
              <a:t>della presenza </a:t>
            </a:r>
            <a:r>
              <a:rPr sz="1200" dirty="0">
                <a:latin typeface="Times New Roman"/>
                <a:cs typeface="Times New Roman"/>
              </a:rPr>
              <a:t>spirituale </a:t>
            </a:r>
            <a:r>
              <a:rPr sz="1200" spc="-5" dirty="0">
                <a:latin typeface="Times New Roman"/>
                <a:cs typeface="Times New Roman"/>
              </a:rPr>
              <a:t>universale </a:t>
            </a:r>
            <a:r>
              <a:rPr sz="1200" spc="1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Figlio  Eterno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potenziale divino </a:t>
            </a:r>
            <a:r>
              <a:rPr sz="1200" spc="-5" dirty="0">
                <a:latin typeface="Times New Roman"/>
                <a:cs typeface="Times New Roman"/>
              </a:rPr>
              <a:t>eterno dell’Assoluto della Deità. Ma </a:t>
            </a:r>
            <a:r>
              <a:rPr sz="1200" spc="5" dirty="0">
                <a:latin typeface="Times New Roman"/>
                <a:cs typeface="Times New Roman"/>
              </a:rPr>
              <a:t>né </a:t>
            </a:r>
            <a:r>
              <a:rPr sz="1200" spc="-5" dirty="0">
                <a:latin typeface="Times New Roman"/>
                <a:cs typeface="Times New Roman"/>
              </a:rPr>
              <a:t>l’attività spirituale del Figlio Eterno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dei suoi </a:t>
            </a:r>
            <a:r>
              <a:rPr sz="1200" dirty="0">
                <a:latin typeface="Times New Roman"/>
                <a:cs typeface="Times New Roman"/>
              </a:rPr>
              <a:t>Figli del  </a:t>
            </a:r>
            <a:r>
              <a:rPr sz="1200" spc="-5" dirty="0">
                <a:latin typeface="Times New Roman"/>
                <a:cs typeface="Times New Roman"/>
              </a:rPr>
              <a:t>Paradiso, </a:t>
            </a:r>
            <a:r>
              <a:rPr sz="1200" dirty="0">
                <a:latin typeface="Times New Roman"/>
                <a:cs typeface="Times New Roman"/>
              </a:rPr>
              <a:t>né il conferimento della </a:t>
            </a:r>
            <a:r>
              <a:rPr sz="1200" spc="-5" dirty="0">
                <a:latin typeface="Times New Roman"/>
                <a:cs typeface="Times New Roman"/>
              </a:rPr>
              <a:t>mente </a:t>
            </a:r>
            <a:r>
              <a:rPr sz="1200" dirty="0">
                <a:latin typeface="Times New Roman"/>
                <a:cs typeface="Times New Roman"/>
              </a:rPr>
              <a:t>da parte </a:t>
            </a:r>
            <a:r>
              <a:rPr sz="1200" spc="-5" dirty="0">
                <a:latin typeface="Times New Roman"/>
                <a:cs typeface="Times New Roman"/>
              </a:rPr>
              <a:t>dello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Infinito sembrano escludere </a:t>
            </a:r>
            <a:r>
              <a:rPr sz="1200" dirty="0">
                <a:latin typeface="Times New Roman"/>
                <a:cs typeface="Times New Roman"/>
              </a:rPr>
              <a:t>l’azione </a:t>
            </a:r>
            <a:r>
              <a:rPr sz="1200" spc="-5" dirty="0">
                <a:latin typeface="Times New Roman"/>
                <a:cs typeface="Times New Roman"/>
              </a:rPr>
              <a:t>diretta degli Aggiustatori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Pensiero,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frammenti interiori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nel </a:t>
            </a:r>
            <a:r>
              <a:rPr sz="1200" dirty="0">
                <a:latin typeface="Times New Roman"/>
                <a:cs typeface="Times New Roman"/>
              </a:rPr>
              <a:t>cuore dei suoi </a:t>
            </a:r>
            <a:r>
              <a:rPr sz="1200" spc="-5" dirty="0">
                <a:latin typeface="Times New Roman"/>
                <a:cs typeface="Times New Roman"/>
              </a:rPr>
              <a:t>figli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creature.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6604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(46.2) 3:1.10 </a:t>
            </a:r>
            <a:r>
              <a:rPr sz="1200" spc="-5" dirty="0">
                <a:latin typeface="Times New Roman"/>
                <a:cs typeface="Times New Roman"/>
              </a:rPr>
              <a:t>Per quanto concerne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presenza 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in un </a:t>
            </a:r>
            <a:r>
              <a:rPr sz="1200" spc="-5" dirty="0">
                <a:latin typeface="Times New Roman"/>
                <a:cs typeface="Times New Roman"/>
              </a:rPr>
              <a:t>pianeta,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sistema,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costellazione </a:t>
            </a:r>
            <a:r>
              <a:rPr sz="1200" dirty="0">
                <a:latin typeface="Times New Roman"/>
                <a:cs typeface="Times New Roman"/>
              </a:rPr>
              <a:t>od un </a:t>
            </a:r>
            <a:r>
              <a:rPr sz="1200" spc="-5" dirty="0">
                <a:latin typeface="Times New Roman"/>
                <a:cs typeface="Times New Roman"/>
              </a:rPr>
              <a:t>Universo,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grado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tale  presenza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ogni </a:t>
            </a:r>
            <a:r>
              <a:rPr sz="1200" dirty="0">
                <a:latin typeface="Times New Roman"/>
                <a:cs typeface="Times New Roman"/>
              </a:rPr>
              <a:t>unità della creazione è </a:t>
            </a:r>
            <a:r>
              <a:rPr sz="1200" spc="-5" dirty="0">
                <a:latin typeface="Times New Roman"/>
                <a:cs typeface="Times New Roman"/>
              </a:rPr>
              <a:t>misurato </a:t>
            </a:r>
            <a:r>
              <a:rPr sz="1200" dirty="0">
                <a:latin typeface="Times New Roman"/>
                <a:cs typeface="Times New Roman"/>
              </a:rPr>
              <a:t>dal </a:t>
            </a:r>
            <a:r>
              <a:rPr sz="1200" spc="-5" dirty="0">
                <a:latin typeface="Times New Roman"/>
                <a:cs typeface="Times New Roman"/>
              </a:rPr>
              <a:t>grado della presenza </a:t>
            </a:r>
            <a:r>
              <a:rPr sz="1200" spc="5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evoluzione </a:t>
            </a:r>
            <a:r>
              <a:rPr sz="1200" spc="-5" dirty="0">
                <a:latin typeface="Times New Roman"/>
                <a:cs typeface="Times New Roman"/>
              </a:rPr>
              <a:t>dell’Essere Supremo. </a:t>
            </a:r>
            <a:r>
              <a:rPr sz="1200" dirty="0">
                <a:latin typeface="Times New Roman"/>
                <a:cs typeface="Times New Roman"/>
              </a:rPr>
              <a:t>Esso è </a:t>
            </a:r>
            <a:r>
              <a:rPr sz="1200" spc="-5" dirty="0">
                <a:latin typeface="Times New Roman"/>
                <a:cs typeface="Times New Roman"/>
              </a:rPr>
              <a:t>determinato  dal riconoscimento generale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dalla fedeltà </a:t>
            </a:r>
            <a:r>
              <a:rPr sz="1200" dirty="0">
                <a:latin typeface="Times New Roman"/>
                <a:cs typeface="Times New Roman"/>
              </a:rPr>
              <a:t>a lui da </a:t>
            </a:r>
            <a:r>
              <a:rPr sz="1200" spc="-5" dirty="0">
                <a:latin typeface="Times New Roman"/>
                <a:cs typeface="Times New Roman"/>
              </a:rPr>
              <a:t>parte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vasta </a:t>
            </a:r>
            <a:r>
              <a:rPr sz="1200" dirty="0">
                <a:latin typeface="Times New Roman"/>
                <a:cs typeface="Times New Roman"/>
              </a:rPr>
              <a:t>organizzazione dell’Universo, </a:t>
            </a:r>
            <a:r>
              <a:rPr sz="1200" spc="-5" dirty="0">
                <a:latin typeface="Times New Roman"/>
                <a:cs typeface="Times New Roman"/>
              </a:rPr>
              <a:t>che giunge fino </a:t>
            </a:r>
            <a:r>
              <a:rPr sz="1200" dirty="0">
                <a:latin typeface="Times New Roman"/>
                <a:cs typeface="Times New Roman"/>
              </a:rPr>
              <a:t>ai sistemi  e </a:t>
            </a:r>
            <a:r>
              <a:rPr sz="1200" spc="-5" dirty="0">
                <a:latin typeface="Times New Roman"/>
                <a:cs typeface="Times New Roman"/>
              </a:rPr>
              <a:t>ai pianeti stessi. Perciò </a:t>
            </a:r>
            <a:r>
              <a:rPr sz="1200" dirty="0">
                <a:latin typeface="Times New Roman"/>
                <a:cs typeface="Times New Roman"/>
              </a:rPr>
              <a:t>è talvolta </a:t>
            </a:r>
            <a:r>
              <a:rPr sz="1200" spc="-5" dirty="0">
                <a:latin typeface="Times New Roman"/>
                <a:cs typeface="Times New Roman"/>
              </a:rPr>
              <a:t>nella </a:t>
            </a:r>
            <a:r>
              <a:rPr sz="1200" dirty="0">
                <a:latin typeface="Times New Roman"/>
                <a:cs typeface="Times New Roman"/>
              </a:rPr>
              <a:t>speranza di </a:t>
            </a:r>
            <a:r>
              <a:rPr sz="1200" spc="-5" dirty="0">
                <a:latin typeface="Times New Roman"/>
                <a:cs typeface="Times New Roman"/>
              </a:rPr>
              <a:t>conservare </a:t>
            </a:r>
            <a:r>
              <a:rPr sz="1200" dirty="0">
                <a:latin typeface="Times New Roman"/>
                <a:cs typeface="Times New Roman"/>
              </a:rPr>
              <a:t>e di salvaguardare </a:t>
            </a:r>
            <a:r>
              <a:rPr sz="1200" spc="-5" dirty="0">
                <a:latin typeface="Times New Roman"/>
                <a:cs typeface="Times New Roman"/>
              </a:rPr>
              <a:t>questi </a:t>
            </a:r>
            <a:r>
              <a:rPr sz="1200" dirty="0">
                <a:latin typeface="Times New Roman"/>
                <a:cs typeface="Times New Roman"/>
              </a:rPr>
              <a:t>stadi della </a:t>
            </a:r>
            <a:r>
              <a:rPr sz="1200" spc="-5" dirty="0">
                <a:latin typeface="Times New Roman"/>
                <a:cs typeface="Times New Roman"/>
              </a:rPr>
              <a:t>presenza preziosa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che,  allorquando dei pianeti </a:t>
            </a:r>
            <a:r>
              <a:rPr sz="1200" dirty="0">
                <a:latin typeface="Times New Roman"/>
                <a:cs typeface="Times New Roman"/>
              </a:rPr>
              <a:t>(o </a:t>
            </a:r>
            <a:r>
              <a:rPr sz="1200" spc="-5" dirty="0">
                <a:latin typeface="Times New Roman"/>
                <a:cs typeface="Times New Roman"/>
              </a:rPr>
              <a:t>dei sistemi)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precipitati nelle tenebre </a:t>
            </a:r>
            <a:r>
              <a:rPr sz="1200" dirty="0">
                <a:latin typeface="Times New Roman"/>
                <a:cs typeface="Times New Roman"/>
              </a:rPr>
              <a:t>spirituali, sono in un </a:t>
            </a:r>
            <a:r>
              <a:rPr sz="1200" spc="-5" dirty="0">
                <a:latin typeface="Times New Roman"/>
                <a:cs typeface="Times New Roman"/>
              </a:rPr>
              <a:t>certo </a:t>
            </a:r>
            <a:r>
              <a:rPr sz="1200" dirty="0">
                <a:latin typeface="Times New Roman"/>
                <a:cs typeface="Times New Roman"/>
              </a:rPr>
              <a:t>senso </a:t>
            </a:r>
            <a:r>
              <a:rPr sz="1200" spc="-5" dirty="0">
                <a:latin typeface="Times New Roman"/>
                <a:cs typeface="Times New Roman"/>
              </a:rPr>
              <a:t>messi </a:t>
            </a:r>
            <a:r>
              <a:rPr sz="1200" dirty="0">
                <a:latin typeface="Times New Roman"/>
                <a:cs typeface="Times New Roman"/>
              </a:rPr>
              <a:t>in quarantena, o  </a:t>
            </a:r>
            <a:r>
              <a:rPr sz="1200" spc="-5" dirty="0">
                <a:latin typeface="Times New Roman"/>
                <a:cs typeface="Times New Roman"/>
              </a:rPr>
              <a:t>parzialmente </a:t>
            </a:r>
            <a:r>
              <a:rPr sz="1200" dirty="0">
                <a:latin typeface="Times New Roman"/>
                <a:cs typeface="Times New Roman"/>
              </a:rPr>
              <a:t>isolati </a:t>
            </a:r>
            <a:r>
              <a:rPr sz="1200" spc="-5" dirty="0">
                <a:latin typeface="Times New Roman"/>
                <a:cs typeface="Times New Roman"/>
              </a:rPr>
              <a:t>dai rapporti </a:t>
            </a:r>
            <a:r>
              <a:rPr sz="1200" dirty="0">
                <a:latin typeface="Times New Roman"/>
                <a:cs typeface="Times New Roman"/>
              </a:rPr>
              <a:t>con le unità maggiori </a:t>
            </a:r>
            <a:r>
              <a:rPr sz="1200" spc="-5" dirty="0">
                <a:latin typeface="Times New Roman"/>
                <a:cs typeface="Times New Roman"/>
              </a:rPr>
              <a:t>della creazione. </a:t>
            </a:r>
            <a:r>
              <a:rPr sz="1200" dirty="0">
                <a:latin typeface="Times New Roman"/>
                <a:cs typeface="Times New Roman"/>
              </a:rPr>
              <a:t>E tutto ciò, </a:t>
            </a:r>
            <a:r>
              <a:rPr sz="1200" spc="-5" dirty="0">
                <a:latin typeface="Times New Roman"/>
                <a:cs typeface="Times New Roman"/>
              </a:rPr>
              <a:t>così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avviene per Urantia, </a:t>
            </a:r>
            <a:r>
              <a:rPr sz="1200" dirty="0">
                <a:latin typeface="Times New Roman"/>
                <a:cs typeface="Times New Roman"/>
              </a:rPr>
              <a:t>è una reazione di  </a:t>
            </a:r>
            <a:r>
              <a:rPr sz="1200" spc="-5" dirty="0">
                <a:latin typeface="Times New Roman"/>
                <a:cs typeface="Times New Roman"/>
              </a:rPr>
              <a:t>difesa spirituale della maggioranza </a:t>
            </a:r>
            <a:r>
              <a:rPr sz="1200" dirty="0">
                <a:latin typeface="Times New Roman"/>
                <a:cs typeface="Times New Roman"/>
              </a:rPr>
              <a:t>dei mondi onde </a:t>
            </a:r>
            <a:r>
              <a:rPr sz="1200" spc="-5" dirty="0">
                <a:latin typeface="Times New Roman"/>
                <a:cs typeface="Times New Roman"/>
              </a:rPr>
              <a:t>evitare, </a:t>
            </a:r>
            <a:r>
              <a:rPr sz="1200" dirty="0">
                <a:latin typeface="Times New Roman"/>
                <a:cs typeface="Times New Roman"/>
              </a:rPr>
              <a:t>per quanto </a:t>
            </a:r>
            <a:r>
              <a:rPr sz="1200" spc="-5" dirty="0">
                <a:latin typeface="Times New Roman"/>
                <a:cs typeface="Times New Roman"/>
              </a:rPr>
              <a:t>possibile,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subire anch’essi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conseguenze </a:t>
            </a:r>
            <a:r>
              <a:rPr sz="1200" dirty="0">
                <a:latin typeface="Times New Roman"/>
                <a:cs typeface="Times New Roman"/>
              </a:rPr>
              <a:t>isolatrici </a:t>
            </a:r>
            <a:r>
              <a:rPr sz="1200" spc="-5" dirty="0">
                <a:latin typeface="Times New Roman"/>
                <a:cs typeface="Times New Roman"/>
              </a:rPr>
              <a:t>delle  </a:t>
            </a:r>
            <a:r>
              <a:rPr sz="1200" dirty="0">
                <a:latin typeface="Times New Roman"/>
                <a:cs typeface="Times New Roman"/>
              </a:rPr>
              <a:t>azioni </a:t>
            </a:r>
            <a:r>
              <a:rPr sz="1200" spc="-5" dirty="0">
                <a:latin typeface="Times New Roman"/>
                <a:cs typeface="Times New Roman"/>
              </a:rPr>
              <a:t>eversive </a:t>
            </a:r>
            <a:r>
              <a:rPr sz="1200" dirty="0">
                <a:latin typeface="Times New Roman"/>
                <a:cs typeface="Times New Roman"/>
              </a:rPr>
              <a:t>di una </a:t>
            </a:r>
            <a:r>
              <a:rPr sz="1200" spc="-5" dirty="0">
                <a:latin typeface="Times New Roman"/>
                <a:cs typeface="Times New Roman"/>
              </a:rPr>
              <a:t>minoranza ostinata, </a:t>
            </a:r>
            <a:r>
              <a:rPr sz="1200" dirty="0">
                <a:latin typeface="Times New Roman"/>
                <a:cs typeface="Times New Roman"/>
              </a:rPr>
              <a:t>perversa e</a:t>
            </a:r>
            <a:r>
              <a:rPr sz="1200" spc="-5" dirty="0">
                <a:latin typeface="Times New Roman"/>
                <a:cs typeface="Times New Roman"/>
              </a:rPr>
              <a:t> ribelle.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431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(46.3) 3:1.11 </a:t>
            </a:r>
            <a:r>
              <a:rPr sz="1200" spc="-5" dirty="0">
                <a:latin typeface="Times New Roman"/>
                <a:cs typeface="Times New Roman"/>
              </a:rPr>
              <a:t>Mentre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Padre </a:t>
            </a:r>
            <a:r>
              <a:rPr sz="1200" dirty="0">
                <a:latin typeface="Times New Roman"/>
                <a:cs typeface="Times New Roman"/>
              </a:rPr>
              <a:t>include </a:t>
            </a:r>
            <a:r>
              <a:rPr sz="1200" spc="-5" dirty="0">
                <a:latin typeface="Times New Roman"/>
                <a:cs typeface="Times New Roman"/>
              </a:rPr>
              <a:t>paternamente </a:t>
            </a:r>
            <a:r>
              <a:rPr sz="1200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suo circuito </a:t>
            </a:r>
            <a:r>
              <a:rPr sz="1200" dirty="0">
                <a:latin typeface="Times New Roman"/>
                <a:cs typeface="Times New Roman"/>
              </a:rPr>
              <a:t>tutti i </a:t>
            </a:r>
            <a:r>
              <a:rPr sz="1200" spc="-5" dirty="0">
                <a:latin typeface="Times New Roman"/>
                <a:cs typeface="Times New Roman"/>
              </a:rPr>
              <a:t>propri figli </a:t>
            </a:r>
            <a:r>
              <a:rPr sz="1200" dirty="0">
                <a:latin typeface="Times New Roman"/>
                <a:cs typeface="Times New Roman"/>
              </a:rPr>
              <a:t>— tutte le </a:t>
            </a:r>
            <a:r>
              <a:rPr sz="1200" spc="-5" dirty="0">
                <a:latin typeface="Times New Roman"/>
                <a:cs typeface="Times New Roman"/>
              </a:rPr>
              <a:t>personalità </a:t>
            </a:r>
            <a:r>
              <a:rPr sz="1200" dirty="0">
                <a:latin typeface="Times New Roman"/>
                <a:cs typeface="Times New Roman"/>
              </a:rPr>
              <a:t>— 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influenza </a:t>
            </a:r>
            <a:r>
              <a:rPr sz="1200" spc="-5" dirty="0">
                <a:latin typeface="Times New Roman"/>
                <a:cs typeface="Times New Roman"/>
              </a:rPr>
              <a:t>su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essi  </a:t>
            </a:r>
            <a:r>
              <a:rPr sz="1200" dirty="0">
                <a:latin typeface="Times New Roman"/>
                <a:cs typeface="Times New Roman"/>
              </a:rPr>
              <a:t>è limitata </a:t>
            </a:r>
            <a:r>
              <a:rPr sz="1200" spc="-5" dirty="0">
                <a:latin typeface="Times New Roman"/>
                <a:cs typeface="Times New Roman"/>
              </a:rPr>
              <a:t>dalla lontananza delle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origini dalla </a:t>
            </a:r>
            <a:r>
              <a:rPr sz="1200" dirty="0">
                <a:latin typeface="Times New Roman"/>
                <a:cs typeface="Times New Roman"/>
              </a:rPr>
              <a:t>Seconda e Terza </a:t>
            </a:r>
            <a:r>
              <a:rPr sz="1200" spc="-5" dirty="0">
                <a:latin typeface="Times New Roman"/>
                <a:cs typeface="Times New Roman"/>
              </a:rPr>
              <a:t>Persona della Deità, ed aumenta </a:t>
            </a:r>
            <a:r>
              <a:rPr sz="1200" dirty="0">
                <a:latin typeface="Times New Roman"/>
                <a:cs typeface="Times New Roman"/>
              </a:rPr>
              <a:t>via via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realizzazione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del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45"/>
              </a:lnSpc>
            </a:pP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destino si avvicina </a:t>
            </a:r>
            <a:r>
              <a:rPr sz="1200" dirty="0">
                <a:latin typeface="Times New Roman"/>
                <a:cs typeface="Times New Roman"/>
              </a:rPr>
              <a:t>a tali livelli.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fatto </a:t>
            </a:r>
            <a:r>
              <a:rPr sz="1200" spc="-5" dirty="0">
                <a:latin typeface="Times New Roman"/>
                <a:cs typeface="Times New Roman"/>
              </a:rPr>
              <a:t>stesso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presenza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nella mente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creature è </a:t>
            </a:r>
            <a:r>
              <a:rPr sz="1200" spc="-5" dirty="0">
                <a:latin typeface="Times New Roman"/>
                <a:cs typeface="Times New Roman"/>
              </a:rPr>
              <a:t>determinato </a:t>
            </a:r>
            <a:r>
              <a:rPr sz="1200" dirty="0">
                <a:latin typeface="Times New Roman"/>
                <a:cs typeface="Times New Roman"/>
              </a:rPr>
              <a:t>dall’essere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esse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81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203565" cy="37820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55499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abitate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meno </a:t>
            </a:r>
            <a:r>
              <a:rPr sz="1200" dirty="0">
                <a:latin typeface="Times New Roman"/>
                <a:cs typeface="Times New Roman"/>
              </a:rPr>
              <a:t>da frammenti </a:t>
            </a:r>
            <a:r>
              <a:rPr sz="1200" spc="-5" dirty="0">
                <a:latin typeface="Times New Roman"/>
                <a:cs typeface="Times New Roman"/>
              </a:rPr>
              <a:t>del Padre, </a:t>
            </a:r>
            <a:r>
              <a:rPr sz="1200" dirty="0">
                <a:latin typeface="Times New Roman"/>
                <a:cs typeface="Times New Roman"/>
              </a:rPr>
              <a:t>come i Monitori del </a:t>
            </a:r>
            <a:r>
              <a:rPr sz="1200" spc="-5" dirty="0">
                <a:latin typeface="Times New Roman"/>
                <a:cs typeface="Times New Roman"/>
              </a:rPr>
              <a:t>Mistero; </a:t>
            </a:r>
            <a:r>
              <a:rPr sz="1200" dirty="0">
                <a:latin typeface="Times New Roman"/>
                <a:cs typeface="Times New Roman"/>
              </a:rPr>
              <a:t>ma la </a:t>
            </a:r>
            <a:r>
              <a:rPr sz="1200" spc="-5" dirty="0">
                <a:latin typeface="Times New Roman"/>
                <a:cs typeface="Times New Roman"/>
              </a:rPr>
              <a:t>sua effettiva presenza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determinata dal grado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cooperazione accordato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questi Aggiustatori </a:t>
            </a:r>
            <a:r>
              <a:rPr sz="1200" dirty="0">
                <a:latin typeface="Times New Roman"/>
                <a:cs typeface="Times New Roman"/>
              </a:rPr>
              <a:t>residenti </a:t>
            </a:r>
            <a:r>
              <a:rPr sz="1200" spc="-5" dirty="0">
                <a:latin typeface="Times New Roman"/>
                <a:cs typeface="Times New Roman"/>
              </a:rPr>
              <a:t>dalle </a:t>
            </a:r>
            <a:r>
              <a:rPr sz="1200" dirty="0">
                <a:latin typeface="Times New Roman"/>
                <a:cs typeface="Times New Roman"/>
              </a:rPr>
              <a:t>menti nelle quali </a:t>
            </a:r>
            <a:r>
              <a:rPr sz="1200" spc="-5" dirty="0">
                <a:latin typeface="Times New Roman"/>
                <a:cs typeface="Times New Roman"/>
              </a:rPr>
              <a:t>essi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risiedono.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685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(46.4) 3:1.12 </a:t>
            </a:r>
            <a:r>
              <a:rPr sz="1200" spc="-15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fluttuazioni della presenza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Padre </a:t>
            </a:r>
            <a:r>
              <a:rPr sz="1200" dirty="0">
                <a:latin typeface="Times New Roman"/>
                <a:cs typeface="Times New Roman"/>
              </a:rPr>
              <a:t>non sono dovute </a:t>
            </a:r>
            <a:r>
              <a:rPr sz="1200" spc="-5" dirty="0">
                <a:latin typeface="Times New Roman"/>
                <a:cs typeface="Times New Roman"/>
              </a:rPr>
              <a:t>alla </a:t>
            </a:r>
            <a:r>
              <a:rPr sz="1200" dirty="0">
                <a:latin typeface="Times New Roman"/>
                <a:cs typeface="Times New Roman"/>
              </a:rPr>
              <a:t>mutevolezza di Dio.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Padre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si ritira </a:t>
            </a:r>
            <a:r>
              <a:rPr sz="1200" dirty="0">
                <a:latin typeface="Times New Roman"/>
                <a:cs typeface="Times New Roman"/>
              </a:rPr>
              <a:t>in solitudine  </a:t>
            </a:r>
            <a:r>
              <a:rPr sz="1200" spc="-5" dirty="0">
                <a:latin typeface="Times New Roman"/>
                <a:cs typeface="Times New Roman"/>
              </a:rPr>
              <a:t>perché gli </a:t>
            </a:r>
            <a:r>
              <a:rPr sz="1200" dirty="0">
                <a:latin typeface="Times New Roman"/>
                <a:cs typeface="Times New Roman"/>
              </a:rPr>
              <a:t>è stato </a:t>
            </a:r>
            <a:r>
              <a:rPr sz="1200" spc="-5" dirty="0">
                <a:latin typeface="Times New Roman"/>
                <a:cs typeface="Times New Roman"/>
              </a:rPr>
              <a:t>mancato </a:t>
            </a:r>
            <a:r>
              <a:rPr sz="1200" dirty="0">
                <a:latin typeface="Times New Roman"/>
                <a:cs typeface="Times New Roman"/>
              </a:rPr>
              <a:t>di rispetto; non </a:t>
            </a:r>
            <a:r>
              <a:rPr sz="1200" spc="-5" dirty="0">
                <a:latin typeface="Times New Roman"/>
                <a:cs typeface="Times New Roman"/>
              </a:rPr>
              <a:t>aliena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affetto </a:t>
            </a:r>
            <a:r>
              <a:rPr sz="1200" dirty="0">
                <a:latin typeface="Times New Roman"/>
                <a:cs typeface="Times New Roman"/>
              </a:rPr>
              <a:t>a causa della </a:t>
            </a:r>
            <a:r>
              <a:rPr sz="1200" spc="-5" dirty="0">
                <a:latin typeface="Times New Roman"/>
                <a:cs typeface="Times New Roman"/>
              </a:rPr>
              <a:t>trasgressione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creatura. </a:t>
            </a:r>
            <a:r>
              <a:rPr sz="1200" dirty="0">
                <a:latin typeface="Times New Roman"/>
                <a:cs typeface="Times New Roman"/>
              </a:rPr>
              <a:t>Sono piuttosto i suoi </a:t>
            </a:r>
            <a:r>
              <a:rPr sz="1200" spc="-5" dirty="0">
                <a:latin typeface="Times New Roman"/>
                <a:cs typeface="Times New Roman"/>
              </a:rPr>
              <a:t>figli  che, essendo </a:t>
            </a:r>
            <a:r>
              <a:rPr sz="1200" dirty="0">
                <a:latin typeface="Times New Roman"/>
                <a:cs typeface="Times New Roman"/>
              </a:rPr>
              <a:t>stati dotati del </a:t>
            </a:r>
            <a:r>
              <a:rPr sz="1200" spc="-5" dirty="0">
                <a:latin typeface="Times New Roman"/>
                <a:cs typeface="Times New Roman"/>
              </a:rPr>
              <a:t>potere </a:t>
            </a:r>
            <a:r>
              <a:rPr sz="1200" dirty="0">
                <a:latin typeface="Times New Roman"/>
                <a:cs typeface="Times New Roman"/>
              </a:rPr>
              <a:t>di scelta </a:t>
            </a:r>
            <a:r>
              <a:rPr sz="1200" spc="-5" dirty="0">
                <a:latin typeface="Times New Roman"/>
                <a:cs typeface="Times New Roman"/>
              </a:rPr>
              <a:t>(nei </a:t>
            </a:r>
            <a:r>
              <a:rPr sz="1200" dirty="0">
                <a:latin typeface="Times New Roman"/>
                <a:cs typeface="Times New Roman"/>
              </a:rPr>
              <a:t>suoi confronti), </a:t>
            </a:r>
            <a:r>
              <a:rPr sz="1200" spc="-5" dirty="0">
                <a:latin typeface="Times New Roman"/>
                <a:cs typeface="Times New Roman"/>
              </a:rPr>
              <a:t>nell’esercizio stesso </a:t>
            </a:r>
            <a:r>
              <a:rPr sz="1200" dirty="0">
                <a:latin typeface="Times New Roman"/>
                <a:cs typeface="Times New Roman"/>
              </a:rPr>
              <a:t>di tale </a:t>
            </a:r>
            <a:r>
              <a:rPr sz="1200" spc="-5" dirty="0">
                <a:latin typeface="Times New Roman"/>
                <a:cs typeface="Times New Roman"/>
              </a:rPr>
              <a:t>scelta determinano direttamente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grado  ed </a:t>
            </a:r>
            <a:r>
              <a:rPr sz="1200" dirty="0">
                <a:latin typeface="Times New Roman"/>
                <a:cs typeface="Times New Roman"/>
              </a:rPr>
              <a:t>i limiti dell’influenza divina </a:t>
            </a:r>
            <a:r>
              <a:rPr sz="1200" spc="-5" dirty="0">
                <a:latin typeface="Times New Roman"/>
                <a:cs typeface="Times New Roman"/>
              </a:rPr>
              <a:t>del Padre nel loro cuore </a:t>
            </a:r>
            <a:r>
              <a:rPr sz="1200" dirty="0">
                <a:latin typeface="Times New Roman"/>
                <a:cs typeface="Times New Roman"/>
              </a:rPr>
              <a:t>e nella loro </a:t>
            </a:r>
            <a:r>
              <a:rPr sz="1200" spc="-5" dirty="0">
                <a:latin typeface="Times New Roman"/>
                <a:cs typeface="Times New Roman"/>
              </a:rPr>
              <a:t>anima.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Padre ha generosamente </a:t>
            </a:r>
            <a:r>
              <a:rPr sz="1200" spc="-5" dirty="0">
                <a:latin typeface="Times New Roman"/>
                <a:cs typeface="Times New Roman"/>
              </a:rPr>
              <a:t>donato se stesso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10" dirty="0">
                <a:latin typeface="Times New Roman"/>
                <a:cs typeface="Times New Roman"/>
              </a:rPr>
              <a:t>noi </a:t>
            </a:r>
            <a:r>
              <a:rPr sz="1200" dirty="0">
                <a:latin typeface="Times New Roman"/>
                <a:cs typeface="Times New Roman"/>
              </a:rPr>
              <a:t>senza  limiti e senza </a:t>
            </a:r>
            <a:r>
              <a:rPr sz="1200" spc="-5" dirty="0">
                <a:latin typeface="Times New Roman"/>
                <a:cs typeface="Times New Roman"/>
              </a:rPr>
              <a:t>predilezioni. Egli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fa </a:t>
            </a:r>
            <a:r>
              <a:rPr sz="1200" dirty="0">
                <a:latin typeface="Times New Roman"/>
                <a:cs typeface="Times New Roman"/>
              </a:rPr>
              <a:t>eccezione di </a:t>
            </a:r>
            <a:r>
              <a:rPr sz="1200" spc="-5" dirty="0">
                <a:latin typeface="Times New Roman"/>
                <a:cs typeface="Times New Roman"/>
              </a:rPr>
              <a:t>persone,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pianeti,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sistemi </a:t>
            </a:r>
            <a:r>
              <a:rPr sz="1200" dirty="0">
                <a:latin typeface="Times New Roman"/>
                <a:cs typeface="Times New Roman"/>
              </a:rPr>
              <a:t>o di </a:t>
            </a:r>
            <a:r>
              <a:rPr sz="1200" spc="-5" dirty="0">
                <a:latin typeface="Times New Roman"/>
                <a:cs typeface="Times New Roman"/>
              </a:rPr>
              <a:t>Universi. Nei </a:t>
            </a:r>
            <a:r>
              <a:rPr sz="1200" dirty="0">
                <a:latin typeface="Times New Roman"/>
                <a:cs typeface="Times New Roman"/>
              </a:rPr>
              <a:t>settori </a:t>
            </a:r>
            <a:r>
              <a:rPr sz="1200" spc="-5" dirty="0">
                <a:latin typeface="Times New Roman"/>
                <a:cs typeface="Times New Roman"/>
              </a:rPr>
              <a:t>del tempo egli  conferisce onori </a:t>
            </a:r>
            <a:r>
              <a:rPr sz="1200" dirty="0">
                <a:latin typeface="Times New Roman"/>
                <a:cs typeface="Times New Roman"/>
              </a:rPr>
              <a:t>differenziati solo alle </a:t>
            </a:r>
            <a:r>
              <a:rPr sz="1200" spc="-5" dirty="0">
                <a:latin typeface="Times New Roman"/>
                <a:cs typeface="Times New Roman"/>
              </a:rPr>
              <a:t>personalità paradisiache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il Settuplo, i </a:t>
            </a:r>
            <a:r>
              <a:rPr sz="1200" spc="-5" dirty="0">
                <a:latin typeface="Times New Roman"/>
                <a:cs typeface="Times New Roman"/>
              </a:rPr>
              <a:t>creatori coordinati degli Universi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finiti.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2. Il potere infinito di</a:t>
            </a:r>
            <a:r>
              <a:rPr sz="1600" b="1" spc="-10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Dio</a:t>
            </a:r>
            <a:endParaRPr sz="1600">
              <a:latin typeface="Times New Roman"/>
              <a:cs typeface="Times New Roman"/>
            </a:endParaRPr>
          </a:p>
          <a:p>
            <a:pPr marL="76200">
              <a:lnSpc>
                <a:spcPts val="1410"/>
              </a:lnSpc>
              <a:spcBef>
                <a:spcPts val="131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(46.5) 3:2.1 </a:t>
            </a:r>
            <a:r>
              <a:rPr sz="1200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gli Universi sanno che </a:t>
            </a:r>
            <a:r>
              <a:rPr sz="1200" dirty="0">
                <a:latin typeface="Times New Roman"/>
                <a:cs typeface="Times New Roman"/>
              </a:rPr>
              <a:t>“l’onnipotente </a:t>
            </a:r>
            <a:r>
              <a:rPr sz="1200" spc="-5" dirty="0">
                <a:latin typeface="Times New Roman"/>
                <a:cs typeface="Times New Roman"/>
              </a:rPr>
              <a:t>Signore Dio regna”. </a:t>
            </a:r>
            <a:r>
              <a:rPr sz="1200" dirty="0">
                <a:latin typeface="Times New Roman"/>
                <a:cs typeface="Times New Roman"/>
              </a:rPr>
              <a:t>Gli </a:t>
            </a:r>
            <a:r>
              <a:rPr sz="1200" spc="-5" dirty="0">
                <a:latin typeface="Times New Roman"/>
                <a:cs typeface="Times New Roman"/>
              </a:rPr>
              <a:t>affari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mondo e di altri mondi</a:t>
            </a:r>
            <a:r>
              <a:rPr sz="1200" spc="-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sono</a:t>
            </a:r>
            <a:endParaRPr sz="1200">
              <a:latin typeface="Times New Roman"/>
              <a:cs typeface="Times New Roman"/>
            </a:endParaRPr>
          </a:p>
          <a:p>
            <a:pPr marL="76200" marR="87630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divinamente sorvegliati. “Egli agisce secondo </a:t>
            </a:r>
            <a:r>
              <a:rPr sz="1200" dirty="0">
                <a:latin typeface="Times New Roman"/>
                <a:cs typeface="Times New Roman"/>
              </a:rPr>
              <a:t>la sua volontà </a:t>
            </a:r>
            <a:r>
              <a:rPr sz="1200" spc="-5" dirty="0">
                <a:latin typeface="Times New Roman"/>
                <a:cs typeface="Times New Roman"/>
              </a:rPr>
              <a:t>negli eserciti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cielo </a:t>
            </a:r>
            <a:r>
              <a:rPr sz="1200" dirty="0">
                <a:latin typeface="Times New Roman"/>
                <a:cs typeface="Times New Roman"/>
              </a:rPr>
              <a:t>e tra </a:t>
            </a:r>
            <a:r>
              <a:rPr sz="1200" spc="-5" dirty="0">
                <a:latin typeface="Times New Roman"/>
                <a:cs typeface="Times New Roman"/>
              </a:rPr>
              <a:t>gli abitanti della terra.” </a:t>
            </a:r>
            <a:r>
              <a:rPr sz="1200" dirty="0">
                <a:latin typeface="Times New Roman"/>
                <a:cs typeface="Times New Roman"/>
              </a:rPr>
              <a:t>È eternamente </a:t>
            </a:r>
            <a:r>
              <a:rPr sz="1200" spc="-5" dirty="0">
                <a:latin typeface="Times New Roman"/>
                <a:cs typeface="Times New Roman"/>
              </a:rPr>
              <a:t>vero  che “non esiste potere </a:t>
            </a:r>
            <a:r>
              <a:rPr sz="1200" spc="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non di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Dio”.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20891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(46.6) 3:2.2 </a:t>
            </a:r>
            <a:r>
              <a:rPr sz="1200" spc="-5" dirty="0">
                <a:latin typeface="Times New Roman"/>
                <a:cs typeface="Times New Roman"/>
              </a:rPr>
              <a:t>Nei limiti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ciò che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coerente con </a:t>
            </a:r>
            <a:r>
              <a:rPr sz="1200" dirty="0">
                <a:latin typeface="Times New Roman"/>
                <a:cs typeface="Times New Roman"/>
              </a:rPr>
              <a:t>la natura </a:t>
            </a:r>
            <a:r>
              <a:rPr sz="1200" spc="-5" dirty="0">
                <a:latin typeface="Times New Roman"/>
                <a:cs typeface="Times New Roman"/>
              </a:rPr>
              <a:t>divina, </a:t>
            </a:r>
            <a:r>
              <a:rPr sz="1200" dirty="0">
                <a:latin typeface="Times New Roman"/>
                <a:cs typeface="Times New Roman"/>
              </a:rPr>
              <a:t>è letteralmente </a:t>
            </a:r>
            <a:r>
              <a:rPr sz="1200" spc="-5" dirty="0">
                <a:latin typeface="Times New Roman"/>
                <a:cs typeface="Times New Roman"/>
              </a:rPr>
              <a:t>vero </a:t>
            </a:r>
            <a:r>
              <a:rPr sz="1200" dirty="0">
                <a:latin typeface="Times New Roman"/>
                <a:cs typeface="Times New Roman"/>
              </a:rPr>
              <a:t>che “con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tutte le </a:t>
            </a:r>
            <a:r>
              <a:rPr sz="1200" spc="-5" dirty="0">
                <a:latin typeface="Times New Roman"/>
                <a:cs typeface="Times New Roman"/>
              </a:rPr>
              <a:t>cose sono possibili”. Gli  interminabili processi </a:t>
            </a:r>
            <a:r>
              <a:rPr sz="1200" dirty="0">
                <a:latin typeface="Times New Roman"/>
                <a:cs typeface="Times New Roman"/>
              </a:rPr>
              <a:t>evolutivi di popoli, </a:t>
            </a:r>
            <a:r>
              <a:rPr sz="1200" spc="-5" dirty="0">
                <a:latin typeface="Times New Roman"/>
                <a:cs typeface="Times New Roman"/>
              </a:rPr>
              <a:t>pianeti ed Universi </a:t>
            </a:r>
            <a:r>
              <a:rPr sz="1200" dirty="0">
                <a:latin typeface="Times New Roman"/>
                <a:cs typeface="Times New Roman"/>
              </a:rPr>
              <a:t>sono sotto il controllo </a:t>
            </a:r>
            <a:r>
              <a:rPr sz="1200" spc="-5" dirty="0">
                <a:latin typeface="Times New Roman"/>
                <a:cs typeface="Times New Roman"/>
              </a:rPr>
              <a:t>perfetto dei creatori ed amministratori degli  Universi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si svolgono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conformità con </a:t>
            </a:r>
            <a:r>
              <a:rPr sz="1200" dirty="0">
                <a:latin typeface="Times New Roman"/>
                <a:cs typeface="Times New Roman"/>
              </a:rPr>
              <a:t>il proposito </a:t>
            </a:r>
            <a:r>
              <a:rPr sz="1200" spc="-5" dirty="0">
                <a:latin typeface="Times New Roman"/>
                <a:cs typeface="Times New Roman"/>
              </a:rPr>
              <a:t>eterno del Padre Universale, procedendo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armonia, </a:t>
            </a:r>
            <a:r>
              <a:rPr sz="1200" dirty="0">
                <a:latin typeface="Times New Roman"/>
                <a:cs typeface="Times New Roman"/>
              </a:rPr>
              <a:t>in ordine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accordo  con </a:t>
            </a:r>
            <a:r>
              <a:rPr sz="1200" dirty="0">
                <a:latin typeface="Times New Roman"/>
                <a:cs typeface="Times New Roman"/>
              </a:rPr>
              <a:t>il piano </a:t>
            </a:r>
            <a:r>
              <a:rPr sz="1200" spc="-5" dirty="0">
                <a:latin typeface="Times New Roman"/>
                <a:cs typeface="Times New Roman"/>
              </a:rPr>
              <a:t>infinitamente saggio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Dio. </a:t>
            </a:r>
            <a:r>
              <a:rPr sz="1200" dirty="0">
                <a:latin typeface="Times New Roman"/>
                <a:cs typeface="Times New Roman"/>
              </a:rPr>
              <a:t>C’è un solo </a:t>
            </a:r>
            <a:r>
              <a:rPr sz="1200" spc="-5" dirty="0">
                <a:latin typeface="Times New Roman"/>
                <a:cs typeface="Times New Roman"/>
              </a:rPr>
              <a:t>legislatore. Egli </a:t>
            </a:r>
            <a:r>
              <a:rPr sz="1200" dirty="0">
                <a:latin typeface="Times New Roman"/>
                <a:cs typeface="Times New Roman"/>
              </a:rPr>
              <a:t>sostiene i mondi nello spazio e </a:t>
            </a:r>
            <a:r>
              <a:rPr sz="1200" spc="-5" dirty="0">
                <a:latin typeface="Times New Roman"/>
                <a:cs typeface="Times New Roman"/>
              </a:rPr>
              <a:t>fa </a:t>
            </a:r>
            <a:r>
              <a:rPr sz="1200" dirty="0">
                <a:latin typeface="Times New Roman"/>
                <a:cs typeface="Times New Roman"/>
              </a:rPr>
              <a:t>ruotare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Universi </a:t>
            </a:r>
            <a:r>
              <a:rPr sz="1200" spc="-5" dirty="0">
                <a:latin typeface="Times New Roman"/>
                <a:cs typeface="Times New Roman"/>
              </a:rPr>
              <a:t>lungo  l’orbita senza fine del circuito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eterno.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82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94040" cy="38963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24892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(47.1) 3:2.3 </a:t>
            </a:r>
            <a:r>
              <a:rPr sz="1200" spc="-5" dirty="0">
                <a:latin typeface="Times New Roman"/>
                <a:cs typeface="Times New Roman"/>
              </a:rPr>
              <a:t>Di tutti gli attributi </a:t>
            </a:r>
            <a:r>
              <a:rPr sz="1200" dirty="0">
                <a:latin typeface="Times New Roman"/>
                <a:cs typeface="Times New Roman"/>
              </a:rPr>
              <a:t>di Dio, la </a:t>
            </a:r>
            <a:r>
              <a:rPr sz="1200" spc="-5" dirty="0">
                <a:latin typeface="Times New Roman"/>
                <a:cs typeface="Times New Roman"/>
              </a:rPr>
              <a:t>sua onnipotenza, specialmente </a:t>
            </a:r>
            <a:r>
              <a:rPr sz="1200" dirty="0">
                <a:latin typeface="Times New Roman"/>
                <a:cs typeface="Times New Roman"/>
              </a:rPr>
              <a:t>quale </a:t>
            </a:r>
            <a:r>
              <a:rPr sz="1200" spc="-5" dirty="0">
                <a:latin typeface="Times New Roman"/>
                <a:cs typeface="Times New Roman"/>
              </a:rPr>
              <a:t>essa prevale negli </a:t>
            </a:r>
            <a:r>
              <a:rPr sz="1200" dirty="0">
                <a:latin typeface="Times New Roman"/>
                <a:cs typeface="Times New Roman"/>
              </a:rPr>
              <a:t>Universi </a:t>
            </a:r>
            <a:r>
              <a:rPr sz="1200" spc="-5" dirty="0">
                <a:latin typeface="Times New Roman"/>
                <a:cs typeface="Times New Roman"/>
              </a:rPr>
              <a:t>materiali, </a:t>
            </a:r>
            <a:r>
              <a:rPr sz="1200" dirty="0">
                <a:latin typeface="Times New Roman"/>
                <a:cs typeface="Times New Roman"/>
              </a:rPr>
              <a:t>è la </a:t>
            </a:r>
            <a:r>
              <a:rPr sz="1200" spc="-5" dirty="0">
                <a:latin typeface="Times New Roman"/>
                <a:cs typeface="Times New Roman"/>
              </a:rPr>
              <a:t>meglio  compresa. </a:t>
            </a:r>
            <a:r>
              <a:rPr sz="1200" dirty="0">
                <a:latin typeface="Times New Roman"/>
                <a:cs typeface="Times New Roman"/>
              </a:rPr>
              <a:t>Considerato come </a:t>
            </a:r>
            <a:r>
              <a:rPr sz="1200" spc="-5" dirty="0">
                <a:latin typeface="Times New Roman"/>
                <a:cs typeface="Times New Roman"/>
              </a:rPr>
              <a:t>fenomeno </a:t>
            </a:r>
            <a:r>
              <a:rPr sz="1200" dirty="0">
                <a:latin typeface="Times New Roman"/>
                <a:cs typeface="Times New Roman"/>
              </a:rPr>
              <a:t>non spirituale,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energia. </a:t>
            </a:r>
            <a:r>
              <a:rPr sz="1200" dirty="0">
                <a:latin typeface="Times New Roman"/>
                <a:cs typeface="Times New Roman"/>
              </a:rPr>
              <a:t>Questa </a:t>
            </a:r>
            <a:r>
              <a:rPr sz="1200" spc="-5" dirty="0">
                <a:latin typeface="Times New Roman"/>
                <a:cs typeface="Times New Roman"/>
              </a:rPr>
              <a:t>affermazione </a:t>
            </a:r>
            <a:r>
              <a:rPr sz="1200" dirty="0">
                <a:latin typeface="Times New Roman"/>
                <a:cs typeface="Times New Roman"/>
              </a:rPr>
              <a:t>di un fatto fisico è </a:t>
            </a:r>
            <a:r>
              <a:rPr sz="1200" spc="-5" dirty="0">
                <a:latin typeface="Times New Roman"/>
                <a:cs typeface="Times New Roman"/>
              </a:rPr>
              <a:t>basata </a:t>
            </a:r>
            <a:r>
              <a:rPr sz="1200" dirty="0">
                <a:latin typeface="Times New Roman"/>
                <a:cs typeface="Times New Roman"/>
              </a:rPr>
              <a:t>sulla verità  </a:t>
            </a:r>
            <a:r>
              <a:rPr sz="1200" spc="-5" dirty="0">
                <a:latin typeface="Times New Roman"/>
                <a:cs typeface="Times New Roman"/>
              </a:rPr>
              <a:t>incomprensibile che </a:t>
            </a:r>
            <a:r>
              <a:rPr sz="1200" dirty="0">
                <a:latin typeface="Times New Roman"/>
                <a:cs typeface="Times New Roman"/>
              </a:rPr>
              <a:t>la Prima </a:t>
            </a:r>
            <a:r>
              <a:rPr sz="1200" spc="-5" dirty="0">
                <a:latin typeface="Times New Roman"/>
                <a:cs typeface="Times New Roman"/>
              </a:rPr>
              <a:t>Sorgente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Centro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causa </a:t>
            </a:r>
            <a:r>
              <a:rPr sz="1200" dirty="0">
                <a:latin typeface="Times New Roman"/>
                <a:cs typeface="Times New Roman"/>
              </a:rPr>
              <a:t>primordiale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fenomeni </a:t>
            </a:r>
            <a:r>
              <a:rPr sz="1200" spc="-5" dirty="0">
                <a:latin typeface="Times New Roman"/>
                <a:cs typeface="Times New Roman"/>
              </a:rPr>
              <a:t>fisici universali </a:t>
            </a:r>
            <a:r>
              <a:rPr sz="1200" dirty="0">
                <a:latin typeface="Times New Roman"/>
                <a:cs typeface="Times New Roman"/>
              </a:rPr>
              <a:t>di tutto lo </a:t>
            </a:r>
            <a:r>
              <a:rPr sz="1200" spc="-5" dirty="0">
                <a:latin typeface="Times New Roman"/>
                <a:cs typeface="Times New Roman"/>
              </a:rPr>
              <a:t>spazio. Da </a:t>
            </a:r>
            <a:r>
              <a:rPr sz="1200" spc="5" dirty="0">
                <a:latin typeface="Times New Roman"/>
                <a:cs typeface="Times New Roman"/>
              </a:rPr>
              <a:t>questa  </a:t>
            </a:r>
            <a:r>
              <a:rPr sz="1200" spc="-5" dirty="0">
                <a:latin typeface="Times New Roman"/>
                <a:cs typeface="Times New Roman"/>
              </a:rPr>
              <a:t>attività </a:t>
            </a:r>
            <a:r>
              <a:rPr sz="1200" dirty="0">
                <a:latin typeface="Times New Roman"/>
                <a:cs typeface="Times New Roman"/>
              </a:rPr>
              <a:t>divina </a:t>
            </a:r>
            <a:r>
              <a:rPr sz="1200" spc="-5" dirty="0">
                <a:latin typeface="Times New Roman"/>
                <a:cs typeface="Times New Roman"/>
              </a:rPr>
              <a:t>derivano </a:t>
            </a:r>
            <a:r>
              <a:rPr sz="1200" dirty="0">
                <a:latin typeface="Times New Roman"/>
                <a:cs typeface="Times New Roman"/>
              </a:rPr>
              <a:t>tutta </a:t>
            </a:r>
            <a:r>
              <a:rPr sz="1200" spc="-5" dirty="0">
                <a:latin typeface="Times New Roman"/>
                <a:cs typeface="Times New Roman"/>
              </a:rPr>
              <a:t>l’energia </a:t>
            </a:r>
            <a:r>
              <a:rPr sz="1200" dirty="0">
                <a:latin typeface="Times New Roman"/>
                <a:cs typeface="Times New Roman"/>
              </a:rPr>
              <a:t>fisica e le altre </a:t>
            </a:r>
            <a:r>
              <a:rPr sz="1200" spc="-5" dirty="0">
                <a:latin typeface="Times New Roman"/>
                <a:cs typeface="Times New Roman"/>
              </a:rPr>
              <a:t>manifestazioni </a:t>
            </a:r>
            <a:r>
              <a:rPr sz="1200" dirty="0">
                <a:latin typeface="Times New Roman"/>
                <a:cs typeface="Times New Roman"/>
              </a:rPr>
              <a:t>materiali.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luce, </a:t>
            </a:r>
            <a:r>
              <a:rPr sz="1200" spc="-5" dirty="0">
                <a:latin typeface="Times New Roman"/>
                <a:cs typeface="Times New Roman"/>
              </a:rPr>
              <a:t>cioè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luce </a:t>
            </a:r>
            <a:r>
              <a:rPr sz="1200" spc="-5" dirty="0">
                <a:latin typeface="Times New Roman"/>
                <a:cs typeface="Times New Roman"/>
              </a:rPr>
              <a:t>senza calore,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un’altra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delle</a:t>
            </a:r>
            <a:endParaRPr sz="1200">
              <a:latin typeface="Times New Roman"/>
              <a:cs typeface="Times New Roman"/>
            </a:endParaRPr>
          </a:p>
          <a:p>
            <a:pPr marL="76200" marR="92075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manifestazioni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spirituali delle Deità.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esiste ancora </a:t>
            </a:r>
            <a:r>
              <a:rPr sz="1200" dirty="0">
                <a:latin typeface="Times New Roman"/>
                <a:cs typeface="Times New Roman"/>
              </a:rPr>
              <a:t>un’altra </a:t>
            </a:r>
            <a:r>
              <a:rPr sz="1200" spc="-5" dirty="0">
                <a:latin typeface="Times New Roman"/>
                <a:cs typeface="Times New Roman"/>
              </a:rPr>
              <a:t>forma d’energia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spirituale </a:t>
            </a:r>
            <a:r>
              <a:rPr sz="1200" dirty="0">
                <a:latin typeface="Times New Roman"/>
                <a:cs typeface="Times New Roman"/>
              </a:rPr>
              <a:t>che è </a:t>
            </a:r>
            <a:r>
              <a:rPr sz="1200" spc="-5" dirty="0">
                <a:latin typeface="Times New Roman"/>
                <a:cs typeface="Times New Roman"/>
              </a:rPr>
              <a:t>praticamente </a:t>
            </a:r>
            <a:r>
              <a:rPr sz="1200" dirty="0">
                <a:latin typeface="Times New Roman"/>
                <a:cs typeface="Times New Roman"/>
              </a:rPr>
              <a:t>sconosciuta </a:t>
            </a:r>
            <a:r>
              <a:rPr sz="1200" spc="-5" dirty="0">
                <a:latin typeface="Times New Roman"/>
                <a:cs typeface="Times New Roman"/>
              </a:rPr>
              <a:t>su  Urantia; </a:t>
            </a:r>
            <a:r>
              <a:rPr sz="1200" dirty="0">
                <a:latin typeface="Times New Roman"/>
                <a:cs typeface="Times New Roman"/>
              </a:rPr>
              <a:t>fino </a:t>
            </a:r>
            <a:r>
              <a:rPr sz="1200" spc="-5" dirty="0">
                <a:latin typeface="Times New Roman"/>
                <a:cs typeface="Times New Roman"/>
              </a:rPr>
              <a:t>ad </a:t>
            </a:r>
            <a:r>
              <a:rPr sz="1200" dirty="0">
                <a:latin typeface="Times New Roman"/>
                <a:cs typeface="Times New Roman"/>
              </a:rPr>
              <a:t>ora </a:t>
            </a:r>
            <a:r>
              <a:rPr sz="1200" spc="-5" dirty="0">
                <a:latin typeface="Times New Roman"/>
                <a:cs typeface="Times New Roman"/>
              </a:rPr>
              <a:t>essa </a:t>
            </a:r>
            <a:r>
              <a:rPr sz="1200" dirty="0">
                <a:latin typeface="Times New Roman"/>
                <a:cs typeface="Times New Roman"/>
              </a:rPr>
              <a:t>non è stata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individuata.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685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(47.2) 3:2.4 </a:t>
            </a:r>
            <a:r>
              <a:rPr sz="1200" spc="-5" dirty="0">
                <a:latin typeface="Times New Roman"/>
                <a:cs typeface="Times New Roman"/>
              </a:rPr>
              <a:t>Dio controlla </a:t>
            </a:r>
            <a:r>
              <a:rPr sz="1200" dirty="0">
                <a:latin typeface="Times New Roman"/>
                <a:cs typeface="Times New Roman"/>
              </a:rPr>
              <a:t>ogni </a:t>
            </a:r>
            <a:r>
              <a:rPr sz="1200" spc="-5" dirty="0">
                <a:latin typeface="Times New Roman"/>
                <a:cs typeface="Times New Roman"/>
              </a:rPr>
              <a:t>potere; egli </a:t>
            </a:r>
            <a:r>
              <a:rPr sz="1200" dirty="0">
                <a:latin typeface="Times New Roman"/>
                <a:cs typeface="Times New Roman"/>
              </a:rPr>
              <a:t>ha tracciato </a:t>
            </a:r>
            <a:r>
              <a:rPr sz="1200" spc="-5" dirty="0">
                <a:latin typeface="Times New Roman"/>
                <a:cs typeface="Times New Roman"/>
              </a:rPr>
              <a:t>“una </a:t>
            </a:r>
            <a:r>
              <a:rPr sz="1200" dirty="0">
                <a:latin typeface="Times New Roman"/>
                <a:cs typeface="Times New Roman"/>
              </a:rPr>
              <a:t>via per la </a:t>
            </a:r>
            <a:r>
              <a:rPr sz="1200" spc="-5" dirty="0">
                <a:latin typeface="Times New Roman"/>
                <a:cs typeface="Times New Roman"/>
              </a:rPr>
              <a:t>folgore”; </a:t>
            </a:r>
            <a:r>
              <a:rPr sz="1200" dirty="0">
                <a:latin typeface="Times New Roman"/>
                <a:cs typeface="Times New Roman"/>
              </a:rPr>
              <a:t>ha </a:t>
            </a:r>
            <a:r>
              <a:rPr sz="1200" spc="-5" dirty="0">
                <a:latin typeface="Times New Roman"/>
                <a:cs typeface="Times New Roman"/>
              </a:rPr>
              <a:t>stabilito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circuiti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tutte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energie. Egli </a:t>
            </a:r>
            <a:r>
              <a:rPr sz="1200" dirty="0">
                <a:latin typeface="Times New Roman"/>
                <a:cs typeface="Times New Roman"/>
              </a:rPr>
              <a:t>ha  </a:t>
            </a:r>
            <a:r>
              <a:rPr sz="1200" spc="-5" dirty="0">
                <a:latin typeface="Times New Roman"/>
                <a:cs typeface="Times New Roman"/>
              </a:rPr>
              <a:t>decretato </a:t>
            </a:r>
            <a:r>
              <a:rPr sz="1200" dirty="0">
                <a:latin typeface="Times New Roman"/>
                <a:cs typeface="Times New Roman"/>
              </a:rPr>
              <a:t>il momento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il modo della </a:t>
            </a:r>
            <a:r>
              <a:rPr sz="1200" spc="-5" dirty="0">
                <a:latin typeface="Times New Roman"/>
                <a:cs typeface="Times New Roman"/>
              </a:rPr>
              <a:t>manifestazione </a:t>
            </a:r>
            <a:r>
              <a:rPr sz="1200" dirty="0">
                <a:latin typeface="Times New Roman"/>
                <a:cs typeface="Times New Roman"/>
              </a:rPr>
              <a:t>di tutte le </a:t>
            </a:r>
            <a:r>
              <a:rPr sz="1200" spc="-5" dirty="0">
                <a:latin typeface="Times New Roman"/>
                <a:cs typeface="Times New Roman"/>
              </a:rPr>
              <a:t>forme dell’energia-materia. </a:t>
            </a:r>
            <a:r>
              <a:rPr sz="1200" dirty="0">
                <a:latin typeface="Times New Roman"/>
                <a:cs typeface="Times New Roman"/>
              </a:rPr>
              <a:t>E tutte queste </a:t>
            </a:r>
            <a:r>
              <a:rPr sz="1200" spc="-5" dirty="0">
                <a:latin typeface="Times New Roman"/>
                <a:cs typeface="Times New Roman"/>
              </a:rPr>
              <a:t>cose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tenute </a:t>
            </a:r>
            <a:r>
              <a:rPr sz="1200" dirty="0">
                <a:latin typeface="Times New Roman"/>
                <a:cs typeface="Times New Roman"/>
              </a:rPr>
              <a:t>per  </a:t>
            </a:r>
            <a:r>
              <a:rPr sz="1200" spc="-5" dirty="0">
                <a:latin typeface="Times New Roman"/>
                <a:cs typeface="Times New Roman"/>
              </a:rPr>
              <a:t>sempre nella sua presa </a:t>
            </a:r>
            <a:r>
              <a:rPr sz="1200" dirty="0">
                <a:latin typeface="Times New Roman"/>
                <a:cs typeface="Times New Roman"/>
              </a:rPr>
              <a:t>eterna — </a:t>
            </a:r>
            <a:r>
              <a:rPr sz="1200" spc="-5" dirty="0">
                <a:latin typeface="Times New Roman"/>
                <a:cs typeface="Times New Roman"/>
              </a:rPr>
              <a:t>sotto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controllo gravitazionale incentrato nel Paradiso inferiore.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luce e </a:t>
            </a:r>
            <a:r>
              <a:rPr sz="1200" spc="-5" dirty="0">
                <a:latin typeface="Times New Roman"/>
                <a:cs typeface="Times New Roman"/>
              </a:rPr>
              <a:t>l’energia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Dio eterno  ruotano, </a:t>
            </a:r>
            <a:r>
              <a:rPr sz="1200" dirty="0">
                <a:latin typeface="Times New Roman"/>
                <a:cs typeface="Times New Roman"/>
              </a:rPr>
              <a:t>quindi, </a:t>
            </a:r>
            <a:r>
              <a:rPr sz="1200" spc="-5" dirty="0">
                <a:latin typeface="Times New Roman"/>
                <a:cs typeface="Times New Roman"/>
              </a:rPr>
              <a:t>per sempre sul suo maestoso circuito,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processione </a:t>
            </a:r>
            <a:r>
              <a:rPr sz="1200" dirty="0">
                <a:latin typeface="Times New Roman"/>
                <a:cs typeface="Times New Roman"/>
              </a:rPr>
              <a:t>senza </a:t>
            </a:r>
            <a:r>
              <a:rPr sz="1200" spc="-5" dirty="0">
                <a:latin typeface="Times New Roman"/>
                <a:cs typeface="Times New Roman"/>
              </a:rPr>
              <a:t>fine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ordinata </a:t>
            </a:r>
            <a:r>
              <a:rPr sz="1200" dirty="0">
                <a:latin typeface="Times New Roman"/>
                <a:cs typeface="Times New Roman"/>
              </a:rPr>
              <a:t>della moltitudine di </a:t>
            </a:r>
            <a:r>
              <a:rPr sz="1200" spc="-5" dirty="0">
                <a:latin typeface="Times New Roman"/>
                <a:cs typeface="Times New Roman"/>
              </a:rPr>
              <a:t>stelle che  compongono </a:t>
            </a:r>
            <a:r>
              <a:rPr sz="1200" dirty="0">
                <a:latin typeface="Times New Roman"/>
                <a:cs typeface="Times New Roman"/>
              </a:rPr>
              <a:t>l’Universo </a:t>
            </a:r>
            <a:r>
              <a:rPr sz="1200" spc="-5" dirty="0">
                <a:latin typeface="Times New Roman"/>
                <a:cs typeface="Times New Roman"/>
              </a:rPr>
              <a:t>degli </a:t>
            </a:r>
            <a:r>
              <a:rPr sz="1200" dirty="0">
                <a:latin typeface="Times New Roman"/>
                <a:cs typeface="Times New Roman"/>
              </a:rPr>
              <a:t>Universi. Tutta la </a:t>
            </a:r>
            <a:r>
              <a:rPr sz="1200" spc="-5" dirty="0">
                <a:latin typeface="Times New Roman"/>
                <a:cs typeface="Times New Roman"/>
              </a:rPr>
              <a:t>creazione circola eternamente attorno alla </a:t>
            </a:r>
            <a:r>
              <a:rPr sz="1200" dirty="0">
                <a:latin typeface="Times New Roman"/>
                <a:cs typeface="Times New Roman"/>
              </a:rPr>
              <a:t>Personalità </a:t>
            </a:r>
            <a:r>
              <a:rPr sz="1200" spc="-5" dirty="0">
                <a:latin typeface="Times New Roman"/>
                <a:cs typeface="Times New Roman"/>
              </a:rPr>
              <a:t>Paradisiaca, centro </a:t>
            </a:r>
            <a:r>
              <a:rPr sz="1200" dirty="0">
                <a:latin typeface="Times New Roman"/>
                <a:cs typeface="Times New Roman"/>
              </a:rPr>
              <a:t>di tutte le  </a:t>
            </a:r>
            <a:r>
              <a:rPr sz="1200" spc="-5" dirty="0">
                <a:latin typeface="Times New Roman"/>
                <a:cs typeface="Times New Roman"/>
              </a:rPr>
              <a:t>cose </a:t>
            </a:r>
            <a:r>
              <a:rPr sz="1200" dirty="0">
                <a:latin typeface="Times New Roman"/>
                <a:cs typeface="Times New Roman"/>
              </a:rPr>
              <a:t>e di tutti </a:t>
            </a:r>
            <a:r>
              <a:rPr sz="1200" spc="-5" dirty="0">
                <a:latin typeface="Times New Roman"/>
                <a:cs typeface="Times New Roman"/>
              </a:rPr>
              <a:t>gli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esseri.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1620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(47.3) 3:2.5 </a:t>
            </a:r>
            <a:r>
              <a:rPr sz="1200" spc="-5" dirty="0">
                <a:latin typeface="Times New Roman"/>
                <a:cs typeface="Times New Roman"/>
              </a:rPr>
              <a:t>L’onnipotenza del Padre </a:t>
            </a:r>
            <a:r>
              <a:rPr sz="1200" dirty="0">
                <a:latin typeface="Times New Roman"/>
                <a:cs typeface="Times New Roman"/>
              </a:rPr>
              <a:t>concerne il predominio </a:t>
            </a:r>
            <a:r>
              <a:rPr sz="1200" spc="-5" dirty="0">
                <a:latin typeface="Times New Roman"/>
                <a:cs typeface="Times New Roman"/>
              </a:rPr>
              <a:t>onnipresente del </a:t>
            </a:r>
            <a:r>
              <a:rPr sz="1200" dirty="0">
                <a:latin typeface="Times New Roman"/>
                <a:cs typeface="Times New Roman"/>
              </a:rPr>
              <a:t>livello assoluto, dove le tre </a:t>
            </a:r>
            <a:r>
              <a:rPr sz="1200" spc="-5" dirty="0">
                <a:latin typeface="Times New Roman"/>
                <a:cs typeface="Times New Roman"/>
              </a:rPr>
              <a:t>energie, materiale, </a:t>
            </a:r>
            <a:r>
              <a:rPr sz="1200" dirty="0">
                <a:latin typeface="Times New Roman"/>
                <a:cs typeface="Times New Roman"/>
              </a:rPr>
              <a:t>mentale e  </a:t>
            </a:r>
            <a:r>
              <a:rPr sz="1200" spc="-5" dirty="0">
                <a:latin typeface="Times New Roman"/>
                <a:cs typeface="Times New Roman"/>
              </a:rPr>
              <a:t>spirituale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indistinguibili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stretta </a:t>
            </a:r>
            <a:r>
              <a:rPr sz="1200" dirty="0">
                <a:latin typeface="Times New Roman"/>
                <a:cs typeface="Times New Roman"/>
              </a:rPr>
              <a:t>vicinanza a lui — </a:t>
            </a:r>
            <a:r>
              <a:rPr sz="1200" spc="-5" dirty="0">
                <a:latin typeface="Times New Roman"/>
                <a:cs typeface="Times New Roman"/>
              </a:rPr>
              <a:t>Sorgente </a:t>
            </a:r>
            <a:r>
              <a:rPr sz="1200" dirty="0">
                <a:latin typeface="Times New Roman"/>
                <a:cs typeface="Times New Roman"/>
              </a:rPr>
              <a:t>di tutte le </a:t>
            </a:r>
            <a:r>
              <a:rPr sz="1200" spc="-5" dirty="0">
                <a:latin typeface="Times New Roman"/>
                <a:cs typeface="Times New Roman"/>
              </a:rPr>
              <a:t>cose.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mente </a:t>
            </a:r>
            <a:r>
              <a:rPr sz="1200" spc="-5" dirty="0">
                <a:latin typeface="Times New Roman"/>
                <a:cs typeface="Times New Roman"/>
              </a:rPr>
              <a:t>delle creature,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essendo </a:t>
            </a:r>
            <a:r>
              <a:rPr sz="1200" dirty="0">
                <a:latin typeface="Times New Roman"/>
                <a:cs typeface="Times New Roman"/>
              </a:rPr>
              <a:t>né monota  </a:t>
            </a:r>
            <a:r>
              <a:rPr sz="1200" spc="-5" dirty="0">
                <a:latin typeface="Times New Roman"/>
                <a:cs typeface="Times New Roman"/>
              </a:rPr>
              <a:t>del Paradiso </a:t>
            </a:r>
            <a:r>
              <a:rPr sz="1200" dirty="0">
                <a:latin typeface="Times New Roman"/>
                <a:cs typeface="Times New Roman"/>
              </a:rPr>
              <a:t>né spirito del </a:t>
            </a:r>
            <a:r>
              <a:rPr sz="1200" spc="-5" dirty="0">
                <a:latin typeface="Times New Roman"/>
                <a:cs typeface="Times New Roman"/>
              </a:rPr>
              <a:t>Paradiso,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risponde direttamente al </a:t>
            </a:r>
            <a:r>
              <a:rPr sz="1200" dirty="0">
                <a:latin typeface="Times New Roman"/>
                <a:cs typeface="Times New Roman"/>
              </a:rPr>
              <a:t>Padre </a:t>
            </a:r>
            <a:r>
              <a:rPr sz="1200" spc="-5" dirty="0">
                <a:latin typeface="Times New Roman"/>
                <a:cs typeface="Times New Roman"/>
              </a:rPr>
              <a:t>Universale. Dio </a:t>
            </a:r>
            <a:r>
              <a:rPr sz="1200" dirty="0">
                <a:latin typeface="Times New Roman"/>
                <a:cs typeface="Times New Roman"/>
              </a:rPr>
              <a:t>fa </a:t>
            </a:r>
            <a:r>
              <a:rPr sz="1200" spc="-5" dirty="0">
                <a:latin typeface="Times New Roman"/>
                <a:cs typeface="Times New Roman"/>
              </a:rPr>
              <a:t>degli </a:t>
            </a:r>
            <a:r>
              <a:rPr sz="1200" dirty="0">
                <a:latin typeface="Times New Roman"/>
                <a:cs typeface="Times New Roman"/>
              </a:rPr>
              <a:t>aggiustamenti </a:t>
            </a:r>
            <a:r>
              <a:rPr sz="1200" spc="-5" dirty="0">
                <a:latin typeface="Times New Roman"/>
                <a:cs typeface="Times New Roman"/>
              </a:rPr>
              <a:t>nella </a:t>
            </a:r>
            <a:r>
              <a:rPr sz="1200" dirty="0">
                <a:latin typeface="Times New Roman"/>
                <a:cs typeface="Times New Roman"/>
              </a:rPr>
              <a:t>mente  </a:t>
            </a:r>
            <a:r>
              <a:rPr sz="1200" spc="-5" dirty="0">
                <a:latin typeface="Times New Roman"/>
                <a:cs typeface="Times New Roman"/>
              </a:rPr>
              <a:t>imperfetta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nei mortali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Urantia, tramite gli Aggiustatori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Pensiero.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3525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(47.4) 3:2.6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Padre </a:t>
            </a:r>
            <a:r>
              <a:rPr sz="1200" dirty="0">
                <a:latin typeface="Times New Roman"/>
                <a:cs typeface="Times New Roman"/>
              </a:rPr>
              <a:t>Universale non è né una </a:t>
            </a:r>
            <a:r>
              <a:rPr sz="1200" spc="-5" dirty="0">
                <a:latin typeface="Times New Roman"/>
                <a:cs typeface="Times New Roman"/>
              </a:rPr>
              <a:t>forza </a:t>
            </a:r>
            <a:r>
              <a:rPr sz="1200" dirty="0">
                <a:latin typeface="Times New Roman"/>
                <a:cs typeface="Times New Roman"/>
              </a:rPr>
              <a:t>transitoria, né un potere mutevole, né </a:t>
            </a:r>
            <a:r>
              <a:rPr sz="1200" spc="-5" dirty="0">
                <a:latin typeface="Times New Roman"/>
                <a:cs typeface="Times New Roman"/>
              </a:rPr>
              <a:t>un’energia fluttuante.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potere e la saggezza  </a:t>
            </a:r>
            <a:r>
              <a:rPr sz="1200" spc="-5" dirty="0">
                <a:latin typeface="Times New Roman"/>
                <a:cs typeface="Times New Roman"/>
              </a:rPr>
              <a:t>del Padre sono perfettamente adeguati per far </a:t>
            </a:r>
            <a:r>
              <a:rPr sz="1200" dirty="0">
                <a:latin typeface="Times New Roman"/>
                <a:cs typeface="Times New Roman"/>
              </a:rPr>
              <a:t>fronte a tutte le </a:t>
            </a:r>
            <a:r>
              <a:rPr sz="1200" spc="-5" dirty="0">
                <a:latin typeface="Times New Roman"/>
                <a:cs typeface="Times New Roman"/>
              </a:rPr>
              <a:t>esigenze </a:t>
            </a:r>
            <a:r>
              <a:rPr sz="1200" dirty="0">
                <a:latin typeface="Times New Roman"/>
                <a:cs typeface="Times New Roman"/>
              </a:rPr>
              <a:t>dell’Universo. </a:t>
            </a:r>
            <a:r>
              <a:rPr sz="1200" spc="-5" dirty="0">
                <a:latin typeface="Times New Roman"/>
                <a:cs typeface="Times New Roman"/>
              </a:rPr>
              <a:t>Quando si </a:t>
            </a:r>
            <a:r>
              <a:rPr sz="1200" dirty="0">
                <a:latin typeface="Times New Roman"/>
                <a:cs typeface="Times New Roman"/>
              </a:rPr>
              <a:t>presentano </a:t>
            </a:r>
            <a:r>
              <a:rPr sz="1200" spc="-5" dirty="0">
                <a:latin typeface="Times New Roman"/>
                <a:cs typeface="Times New Roman"/>
              </a:rPr>
              <a:t>nell’esperienza </a:t>
            </a:r>
            <a:r>
              <a:rPr sz="1200" dirty="0">
                <a:latin typeface="Times New Roman"/>
                <a:cs typeface="Times New Roman"/>
              </a:rPr>
              <a:t>umana  </a:t>
            </a:r>
            <a:r>
              <a:rPr sz="1200" spc="-5" dirty="0">
                <a:latin typeface="Times New Roman"/>
                <a:cs typeface="Times New Roman"/>
              </a:rPr>
              <a:t>delle circostanze </a:t>
            </a:r>
            <a:r>
              <a:rPr sz="1200" dirty="0">
                <a:latin typeface="Times New Roman"/>
                <a:cs typeface="Times New Roman"/>
              </a:rPr>
              <a:t>inattese,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le ha tutte </a:t>
            </a:r>
            <a:r>
              <a:rPr sz="1200" spc="-5" dirty="0">
                <a:latin typeface="Times New Roman"/>
                <a:cs typeface="Times New Roman"/>
              </a:rPr>
              <a:t>previste, </a:t>
            </a:r>
            <a:r>
              <a:rPr sz="1200" dirty="0">
                <a:latin typeface="Times New Roman"/>
                <a:cs typeface="Times New Roman"/>
              </a:rPr>
              <a:t>e perciò non </a:t>
            </a:r>
            <a:r>
              <a:rPr sz="1200" spc="-5" dirty="0">
                <a:latin typeface="Times New Roman"/>
                <a:cs typeface="Times New Roman"/>
              </a:rPr>
              <a:t>reagisce ai </a:t>
            </a:r>
            <a:r>
              <a:rPr sz="1200" dirty="0">
                <a:latin typeface="Times New Roman"/>
                <a:cs typeface="Times New Roman"/>
              </a:rPr>
              <a:t>problemi </a:t>
            </a:r>
            <a:r>
              <a:rPr sz="1200" spc="-5" dirty="0">
                <a:latin typeface="Times New Roman"/>
                <a:cs typeface="Times New Roman"/>
              </a:rPr>
              <a:t>dell’Universo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maniera distaccata,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83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213725" cy="40716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99060">
              <a:lnSpc>
                <a:spcPts val="1380"/>
              </a:lnSpc>
              <a:spcBef>
                <a:spcPts val="195"/>
              </a:spcBef>
            </a:pPr>
            <a:r>
              <a:rPr sz="1200" dirty="0">
                <a:latin typeface="Times New Roman"/>
                <a:cs typeface="Times New Roman"/>
              </a:rPr>
              <a:t>piuttosto in </a:t>
            </a:r>
            <a:r>
              <a:rPr sz="1200" spc="-5" dirty="0">
                <a:latin typeface="Times New Roman"/>
                <a:cs typeface="Times New Roman"/>
              </a:rPr>
              <a:t>armonia con </a:t>
            </a:r>
            <a:r>
              <a:rPr sz="1200" dirty="0">
                <a:latin typeface="Times New Roman"/>
                <a:cs typeface="Times New Roman"/>
              </a:rPr>
              <a:t>i dettami della </a:t>
            </a:r>
            <a:r>
              <a:rPr sz="1200" spc="-5" dirty="0">
                <a:latin typeface="Times New Roman"/>
                <a:cs typeface="Times New Roman"/>
              </a:rPr>
              <a:t>saggezza eterna ed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consonanza con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comandamenti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giudizio infinito. </a:t>
            </a:r>
            <a:r>
              <a:rPr sz="1200" dirty="0">
                <a:latin typeface="Times New Roman"/>
                <a:cs typeface="Times New Roman"/>
              </a:rPr>
              <a:t>Contrariamente  </a:t>
            </a:r>
            <a:r>
              <a:rPr sz="1200" spc="-5" dirty="0">
                <a:latin typeface="Times New Roman"/>
                <a:cs typeface="Times New Roman"/>
              </a:rPr>
              <a:t>alle apparenze,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potere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opera </a:t>
            </a:r>
            <a:r>
              <a:rPr sz="1200" dirty="0">
                <a:latin typeface="Times New Roman"/>
                <a:cs typeface="Times New Roman"/>
              </a:rPr>
              <a:t>nell’Universo </a:t>
            </a:r>
            <a:r>
              <a:rPr sz="1200" spc="-5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forza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cieca.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685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(47.5) 3:2.7 </a:t>
            </a:r>
            <a:r>
              <a:rPr sz="1200" dirty="0">
                <a:latin typeface="Times New Roman"/>
                <a:cs typeface="Times New Roman"/>
              </a:rPr>
              <a:t>Si </a:t>
            </a:r>
            <a:r>
              <a:rPr sz="1200" spc="-5" dirty="0">
                <a:latin typeface="Times New Roman"/>
                <a:cs typeface="Times New Roman"/>
              </a:rPr>
              <a:t>presentano situazioni nelle quali sembra che siano stati </a:t>
            </a:r>
            <a:r>
              <a:rPr sz="1200" dirty="0">
                <a:latin typeface="Times New Roman"/>
                <a:cs typeface="Times New Roman"/>
              </a:rPr>
              <a:t>adottati </a:t>
            </a:r>
            <a:r>
              <a:rPr sz="1200" spc="-5" dirty="0">
                <a:latin typeface="Times New Roman"/>
                <a:cs typeface="Times New Roman"/>
              </a:rPr>
              <a:t>dei provvedimenti d’emergenza, che siano state sospese  delle leggi naturali, </a:t>
            </a:r>
            <a:r>
              <a:rPr sz="1200" dirty="0">
                <a:latin typeface="Times New Roman"/>
                <a:cs typeface="Times New Roman"/>
              </a:rPr>
              <a:t>che siano state </a:t>
            </a:r>
            <a:r>
              <a:rPr sz="1200" spc="-5" dirty="0">
                <a:latin typeface="Times New Roman"/>
                <a:cs typeface="Times New Roman"/>
              </a:rPr>
              <a:t>riconosciute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difficoltà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adattamento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che sia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5" dirty="0">
                <a:latin typeface="Times New Roman"/>
                <a:cs typeface="Times New Roman"/>
              </a:rPr>
              <a:t>corso </a:t>
            </a:r>
            <a:r>
              <a:rPr sz="1200" dirty="0">
                <a:latin typeface="Times New Roman"/>
                <a:cs typeface="Times New Roman"/>
              </a:rPr>
              <a:t>uno </a:t>
            </a:r>
            <a:r>
              <a:rPr sz="1200" spc="-5" dirty="0">
                <a:latin typeface="Times New Roman"/>
                <a:cs typeface="Times New Roman"/>
              </a:rPr>
              <a:t>sforzo per rettificare </a:t>
            </a:r>
            <a:r>
              <a:rPr sz="1200" dirty="0">
                <a:latin typeface="Times New Roman"/>
                <a:cs typeface="Times New Roman"/>
              </a:rPr>
              <a:t>la  situazione, ma non è </a:t>
            </a:r>
            <a:r>
              <a:rPr sz="1200" spc="-5" dirty="0">
                <a:latin typeface="Times New Roman"/>
                <a:cs typeface="Times New Roman"/>
              </a:rPr>
              <a:t>così. Questi concetti </a:t>
            </a:r>
            <a:r>
              <a:rPr sz="1200" dirty="0">
                <a:latin typeface="Times New Roman"/>
                <a:cs typeface="Times New Roman"/>
              </a:rPr>
              <a:t>riguardanti </a:t>
            </a:r>
            <a:r>
              <a:rPr sz="1200" spc="-5" dirty="0">
                <a:latin typeface="Times New Roman"/>
                <a:cs typeface="Times New Roman"/>
              </a:rPr>
              <a:t>Dio hanno origine </a:t>
            </a:r>
            <a:r>
              <a:rPr sz="1200" dirty="0">
                <a:latin typeface="Times New Roman"/>
                <a:cs typeface="Times New Roman"/>
              </a:rPr>
              <a:t>dal </a:t>
            </a:r>
            <a:r>
              <a:rPr sz="1200" spc="-5" dirty="0">
                <a:latin typeface="Times New Roman"/>
                <a:cs typeface="Times New Roman"/>
              </a:rPr>
              <a:t>limitato </a:t>
            </a:r>
            <a:r>
              <a:rPr sz="1200" dirty="0">
                <a:latin typeface="Times New Roman"/>
                <a:cs typeface="Times New Roman"/>
              </a:rPr>
              <a:t>orizzonte </a:t>
            </a:r>
            <a:r>
              <a:rPr sz="1200" spc="-5" dirty="0">
                <a:latin typeface="Times New Roman"/>
                <a:cs typeface="Times New Roman"/>
              </a:rPr>
              <a:t>del vostro </a:t>
            </a:r>
            <a:r>
              <a:rPr sz="1200" dirty="0">
                <a:latin typeface="Times New Roman"/>
                <a:cs typeface="Times New Roman"/>
              </a:rPr>
              <a:t>punto di </a:t>
            </a:r>
            <a:r>
              <a:rPr sz="1200" spc="-5" dirty="0">
                <a:latin typeface="Times New Roman"/>
                <a:cs typeface="Times New Roman"/>
              </a:rPr>
              <a:t>vista, </a:t>
            </a:r>
            <a:r>
              <a:rPr sz="1200" spc="10" dirty="0">
                <a:latin typeface="Times New Roman"/>
                <a:cs typeface="Times New Roman"/>
              </a:rPr>
              <a:t>dal </a:t>
            </a:r>
            <a:r>
              <a:rPr sz="1200" spc="-5" dirty="0">
                <a:latin typeface="Times New Roman"/>
                <a:cs typeface="Times New Roman"/>
              </a:rPr>
              <a:t>carattere  </a:t>
            </a:r>
            <a:r>
              <a:rPr sz="1200" dirty="0">
                <a:latin typeface="Times New Roman"/>
                <a:cs typeface="Times New Roman"/>
              </a:rPr>
              <a:t>finito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vostra </a:t>
            </a:r>
            <a:r>
              <a:rPr sz="1200" spc="-5" dirty="0">
                <a:latin typeface="Times New Roman"/>
                <a:cs typeface="Times New Roman"/>
              </a:rPr>
              <a:t>comprensione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dal </a:t>
            </a:r>
            <a:r>
              <a:rPr sz="1200" dirty="0">
                <a:latin typeface="Times New Roman"/>
                <a:cs typeface="Times New Roman"/>
              </a:rPr>
              <a:t>campo circoscritto della vostra veduta d’insieme. </a:t>
            </a:r>
            <a:r>
              <a:rPr sz="1200" spc="-5" dirty="0">
                <a:latin typeface="Times New Roman"/>
                <a:cs typeface="Times New Roman"/>
              </a:rPr>
              <a:t>Tale errata comprensione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è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dovuta</a:t>
            </a:r>
            <a:endParaRPr sz="1200">
              <a:latin typeface="Times New Roman"/>
              <a:cs typeface="Times New Roman"/>
            </a:endParaRPr>
          </a:p>
          <a:p>
            <a:pPr marL="76200" marR="168275">
              <a:lnSpc>
                <a:spcPts val="1380"/>
              </a:lnSpc>
              <a:spcBef>
                <a:spcPts val="40"/>
              </a:spcBef>
            </a:pPr>
            <a:r>
              <a:rPr sz="1200" spc="-5" dirty="0">
                <a:latin typeface="Times New Roman"/>
                <a:cs typeface="Times New Roman"/>
              </a:rPr>
              <a:t>alla </a:t>
            </a:r>
            <a:r>
              <a:rPr sz="1200" dirty="0">
                <a:latin typeface="Times New Roman"/>
                <a:cs typeface="Times New Roman"/>
              </a:rPr>
              <a:t>vostra profonda ignoranza circa </a:t>
            </a:r>
            <a:r>
              <a:rPr sz="1200" spc="-5" dirty="0">
                <a:latin typeface="Times New Roman"/>
                <a:cs typeface="Times New Roman"/>
              </a:rPr>
              <a:t>l’esistenza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leggi superiori </a:t>
            </a:r>
            <a:r>
              <a:rPr sz="1200" dirty="0">
                <a:latin typeface="Times New Roman"/>
                <a:cs typeface="Times New Roman"/>
              </a:rPr>
              <a:t>del regno, </a:t>
            </a:r>
            <a:r>
              <a:rPr sz="1200" spc="-5" dirty="0">
                <a:latin typeface="Times New Roman"/>
                <a:cs typeface="Times New Roman"/>
              </a:rPr>
              <a:t>della grandezza del carattere del </a:t>
            </a:r>
            <a:r>
              <a:rPr sz="1200" dirty="0">
                <a:latin typeface="Times New Roman"/>
                <a:cs typeface="Times New Roman"/>
              </a:rPr>
              <a:t>Padre, dell’infinità 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suoi </a:t>
            </a:r>
            <a:r>
              <a:rPr sz="1200" spc="-5" dirty="0">
                <a:latin typeface="Times New Roman"/>
                <a:cs typeface="Times New Roman"/>
              </a:rPr>
              <a:t>attributi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della realtà del suo libero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arbitrio.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95250">
              <a:lnSpc>
                <a:spcPct val="959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(47.6) 3:2.8 </a:t>
            </a:r>
            <a:r>
              <a:rPr sz="1200" spc="-1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creature planetarie abitate dallo </a:t>
            </a:r>
            <a:r>
              <a:rPr sz="1200" dirty="0">
                <a:latin typeface="Times New Roman"/>
                <a:cs typeface="Times New Roman"/>
              </a:rPr>
              <a:t>spirito di Dio, </a:t>
            </a:r>
            <a:r>
              <a:rPr sz="1200" spc="-5" dirty="0">
                <a:latin typeface="Times New Roman"/>
                <a:cs typeface="Times New Roman"/>
              </a:rPr>
              <a:t>sparse </a:t>
            </a:r>
            <a:r>
              <a:rPr sz="1200" dirty="0">
                <a:latin typeface="Times New Roman"/>
                <a:cs typeface="Times New Roman"/>
              </a:rPr>
              <a:t>qua e là </a:t>
            </a:r>
            <a:r>
              <a:rPr sz="1200" spc="-5" dirty="0">
                <a:latin typeface="Times New Roman"/>
                <a:cs typeface="Times New Roman"/>
              </a:rPr>
              <a:t>negli </a:t>
            </a:r>
            <a:r>
              <a:rPr sz="1200" dirty="0">
                <a:latin typeface="Times New Roman"/>
                <a:cs typeface="Times New Roman"/>
              </a:rPr>
              <a:t>Universi </a:t>
            </a:r>
            <a:r>
              <a:rPr sz="1200" spc="-5" dirty="0">
                <a:latin typeface="Times New Roman"/>
                <a:cs typeface="Times New Roman"/>
              </a:rPr>
              <a:t>dello </a:t>
            </a:r>
            <a:r>
              <a:rPr sz="1200" dirty="0">
                <a:latin typeface="Times New Roman"/>
                <a:cs typeface="Times New Roman"/>
              </a:rPr>
              <a:t>spazio, sono talmente vicine ad 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infinite di </a:t>
            </a:r>
            <a:r>
              <a:rPr sz="1200" spc="-5" dirty="0">
                <a:latin typeface="Times New Roman"/>
                <a:cs typeface="Times New Roman"/>
              </a:rPr>
              <a:t>numero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d’ordine, </a:t>
            </a:r>
            <a:r>
              <a:rPr sz="1200" dirty="0">
                <a:latin typeface="Times New Roman"/>
                <a:cs typeface="Times New Roman"/>
              </a:rPr>
              <a:t>i loro intelletti </a:t>
            </a:r>
            <a:r>
              <a:rPr sz="1200" spc="-5" dirty="0">
                <a:latin typeface="Times New Roman"/>
                <a:cs typeface="Times New Roman"/>
              </a:rPr>
              <a:t>sono così diversi,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menti sono </a:t>
            </a:r>
            <a:r>
              <a:rPr sz="1200" spc="-5" dirty="0">
                <a:latin typeface="Times New Roman"/>
                <a:cs typeface="Times New Roman"/>
              </a:rPr>
              <a:t>così limitate </a:t>
            </a:r>
            <a:r>
              <a:rPr sz="1200" dirty="0">
                <a:latin typeface="Times New Roman"/>
                <a:cs typeface="Times New Roman"/>
              </a:rPr>
              <a:t>e talvolta </a:t>
            </a:r>
            <a:r>
              <a:rPr sz="1200" spc="-5" dirty="0">
                <a:latin typeface="Times New Roman"/>
                <a:cs typeface="Times New Roman"/>
              </a:rPr>
              <a:t>così </a:t>
            </a:r>
            <a:r>
              <a:rPr sz="1200" dirty="0">
                <a:latin typeface="Times New Roman"/>
                <a:cs typeface="Times New Roman"/>
              </a:rPr>
              <a:t>grossolane, la  loro visione è </a:t>
            </a:r>
            <a:r>
              <a:rPr sz="1200" spc="-5" dirty="0">
                <a:latin typeface="Times New Roman"/>
                <a:cs typeface="Times New Roman"/>
              </a:rPr>
              <a:t>così </a:t>
            </a:r>
            <a:r>
              <a:rPr sz="1200" dirty="0">
                <a:latin typeface="Times New Roman"/>
                <a:cs typeface="Times New Roman"/>
              </a:rPr>
              <a:t>ristretta e </a:t>
            </a:r>
            <a:r>
              <a:rPr sz="1200" spc="-5" dirty="0">
                <a:latin typeface="Times New Roman"/>
                <a:cs typeface="Times New Roman"/>
              </a:rPr>
              <a:t>localizzata, che </a:t>
            </a:r>
            <a:r>
              <a:rPr sz="1200" dirty="0">
                <a:latin typeface="Times New Roman"/>
                <a:cs typeface="Times New Roman"/>
              </a:rPr>
              <a:t>è quasi </a:t>
            </a:r>
            <a:r>
              <a:rPr sz="1200" spc="-5" dirty="0">
                <a:latin typeface="Times New Roman"/>
                <a:cs typeface="Times New Roman"/>
              </a:rPr>
              <a:t>impossibile formulare leggi generali </a:t>
            </a:r>
            <a:r>
              <a:rPr sz="1200" dirty="0">
                <a:latin typeface="Times New Roman"/>
                <a:cs typeface="Times New Roman"/>
              </a:rPr>
              <a:t>che esprimano </a:t>
            </a:r>
            <a:r>
              <a:rPr sz="1200" spc="-5" dirty="0">
                <a:latin typeface="Times New Roman"/>
                <a:cs typeface="Times New Roman"/>
              </a:rPr>
              <a:t>adeguatamente gli </a:t>
            </a:r>
            <a:r>
              <a:rPr sz="1200" dirty="0">
                <a:latin typeface="Times New Roman"/>
                <a:cs typeface="Times New Roman"/>
              </a:rPr>
              <a:t>attributi  infiniti </a:t>
            </a:r>
            <a:r>
              <a:rPr sz="1200" spc="-5" dirty="0">
                <a:latin typeface="Times New Roman"/>
                <a:cs typeface="Times New Roman"/>
              </a:rPr>
              <a:t>del Padre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siano </a:t>
            </a:r>
            <a:r>
              <a:rPr sz="1200" spc="-5" dirty="0">
                <a:latin typeface="Times New Roman"/>
                <a:cs typeface="Times New Roman"/>
              </a:rPr>
              <a:t>allo stesso tempo </a:t>
            </a:r>
            <a:r>
              <a:rPr sz="1200" dirty="0">
                <a:latin typeface="Times New Roman"/>
                <a:cs typeface="Times New Roman"/>
              </a:rPr>
              <a:t>un po’ </a:t>
            </a:r>
            <a:r>
              <a:rPr sz="1200" spc="-5" dirty="0">
                <a:latin typeface="Times New Roman"/>
                <a:cs typeface="Times New Roman"/>
              </a:rPr>
              <a:t>comprensibili per queste intelligenze create. Per questo, </a:t>
            </a:r>
            <a:r>
              <a:rPr sz="1200" dirty="0">
                <a:latin typeface="Times New Roman"/>
                <a:cs typeface="Times New Roman"/>
              </a:rPr>
              <a:t>a voi </a:t>
            </a:r>
            <a:r>
              <a:rPr sz="1200" spc="-5" dirty="0">
                <a:latin typeface="Times New Roman"/>
                <a:cs typeface="Times New Roman"/>
              </a:rPr>
              <a:t>creature, </a:t>
            </a:r>
            <a:r>
              <a:rPr sz="1200" dirty="0">
                <a:latin typeface="Times New Roman"/>
                <a:cs typeface="Times New Roman"/>
              </a:rPr>
              <a:t>molti  </a:t>
            </a:r>
            <a:r>
              <a:rPr sz="1200" spc="-5" dirty="0">
                <a:latin typeface="Times New Roman"/>
                <a:cs typeface="Times New Roman"/>
              </a:rPr>
              <a:t>atti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Creatore </a:t>
            </a:r>
            <a:r>
              <a:rPr sz="1200" dirty="0">
                <a:latin typeface="Times New Roman"/>
                <a:cs typeface="Times New Roman"/>
              </a:rPr>
              <a:t>onnipotente </a:t>
            </a:r>
            <a:r>
              <a:rPr sz="1200" spc="-5" dirty="0">
                <a:latin typeface="Times New Roman"/>
                <a:cs typeface="Times New Roman"/>
              </a:rPr>
              <a:t>sembrano essere arbitrari, distaccati, </a:t>
            </a:r>
            <a:r>
              <a:rPr sz="1200" dirty="0">
                <a:latin typeface="Times New Roman"/>
                <a:cs typeface="Times New Roman"/>
              </a:rPr>
              <a:t>e non raramente impietosi e crudeli. </a:t>
            </a:r>
            <a:r>
              <a:rPr sz="1200" spc="-5" dirty="0">
                <a:latin typeface="Times New Roman"/>
                <a:cs typeface="Times New Roman"/>
              </a:rPr>
              <a:t>Ma </a:t>
            </a:r>
            <a:r>
              <a:rPr sz="1200" dirty="0">
                <a:latin typeface="Times New Roman"/>
                <a:cs typeface="Times New Roman"/>
              </a:rPr>
              <a:t>vi </a:t>
            </a:r>
            <a:r>
              <a:rPr sz="1200" spc="-5" dirty="0">
                <a:latin typeface="Times New Roman"/>
                <a:cs typeface="Times New Roman"/>
              </a:rPr>
              <a:t>assicuro </a:t>
            </a:r>
            <a:r>
              <a:rPr sz="1200" spc="5" dirty="0">
                <a:latin typeface="Times New Roman"/>
                <a:cs typeface="Times New Roman"/>
              </a:rPr>
              <a:t>ancora </a:t>
            </a:r>
            <a:r>
              <a:rPr sz="1200" dirty="0">
                <a:latin typeface="Times New Roman"/>
                <a:cs typeface="Times New Roman"/>
              </a:rPr>
              <a:t>una  volta </a:t>
            </a:r>
            <a:r>
              <a:rPr sz="1200" spc="-5" dirty="0">
                <a:latin typeface="Times New Roman"/>
                <a:cs typeface="Times New Roman"/>
              </a:rPr>
              <a:t>che ciò </a:t>
            </a:r>
            <a:r>
              <a:rPr sz="1200" dirty="0">
                <a:latin typeface="Times New Roman"/>
                <a:cs typeface="Times New Roman"/>
              </a:rPr>
              <a:t>non corrisponde </a:t>
            </a:r>
            <a:r>
              <a:rPr sz="1200" spc="-5" dirty="0">
                <a:latin typeface="Times New Roman"/>
                <a:cs typeface="Times New Roman"/>
              </a:rPr>
              <a:t>al vero. </a:t>
            </a:r>
            <a:r>
              <a:rPr sz="1200" spc="-10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azioni 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sono tutte </a:t>
            </a:r>
            <a:r>
              <a:rPr sz="1200" spc="-5" dirty="0">
                <a:latin typeface="Times New Roman"/>
                <a:cs typeface="Times New Roman"/>
              </a:rPr>
              <a:t>finalizzate, intelligenti, sagge, </a:t>
            </a:r>
            <a:r>
              <a:rPr sz="1200" spc="5" dirty="0">
                <a:latin typeface="Times New Roman"/>
                <a:cs typeface="Times New Roman"/>
              </a:rPr>
              <a:t>benevole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eternamente rispettose 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bene più </a:t>
            </a:r>
            <a:r>
              <a:rPr sz="1200" spc="-5" dirty="0">
                <a:latin typeface="Times New Roman"/>
                <a:cs typeface="Times New Roman"/>
              </a:rPr>
              <a:t>grande,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sempre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singolo essere, </a:t>
            </a:r>
            <a:r>
              <a:rPr sz="1200" dirty="0">
                <a:latin typeface="Times New Roman"/>
                <a:cs typeface="Times New Roman"/>
              </a:rPr>
              <a:t>di una </a:t>
            </a:r>
            <a:r>
              <a:rPr sz="1200" spc="-5" dirty="0">
                <a:latin typeface="Times New Roman"/>
                <a:cs typeface="Times New Roman"/>
              </a:rPr>
              <a:t>singola </a:t>
            </a:r>
            <a:r>
              <a:rPr sz="1200" dirty="0">
                <a:latin typeface="Times New Roman"/>
                <a:cs typeface="Times New Roman"/>
              </a:rPr>
              <a:t>razza o di un </a:t>
            </a:r>
            <a:r>
              <a:rPr sz="1200" spc="-5" dirty="0">
                <a:latin typeface="Times New Roman"/>
                <a:cs typeface="Times New Roman"/>
              </a:rPr>
              <a:t>singolo pianeta, </a:t>
            </a:r>
            <a:r>
              <a:rPr sz="1200" dirty="0">
                <a:latin typeface="Times New Roman"/>
                <a:cs typeface="Times New Roman"/>
              </a:rPr>
              <a:t>od </a:t>
            </a:r>
            <a:r>
              <a:rPr sz="1200" spc="-5" dirty="0">
                <a:latin typeface="Times New Roman"/>
                <a:cs typeface="Times New Roman"/>
              </a:rPr>
              <a:t>anche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singolo Universo,  </a:t>
            </a:r>
            <a:r>
              <a:rPr sz="1200" dirty="0">
                <a:latin typeface="Times New Roman"/>
                <a:cs typeface="Times New Roman"/>
              </a:rPr>
              <a:t>ma sono </a:t>
            </a:r>
            <a:r>
              <a:rPr sz="1200" spc="-5" dirty="0">
                <a:latin typeface="Times New Roman"/>
                <a:cs typeface="Times New Roman"/>
              </a:rPr>
              <a:t>fatte per </a:t>
            </a:r>
            <a:r>
              <a:rPr sz="1200" dirty="0">
                <a:latin typeface="Times New Roman"/>
                <a:cs typeface="Times New Roman"/>
              </a:rPr>
              <a:t>la prosperità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maggiore </a:t>
            </a:r>
            <a:r>
              <a:rPr sz="1200" dirty="0">
                <a:latin typeface="Times New Roman"/>
                <a:cs typeface="Times New Roman"/>
              </a:rPr>
              <a:t>bene di tutti </a:t>
            </a:r>
            <a:r>
              <a:rPr sz="1200" spc="-5" dirty="0">
                <a:latin typeface="Times New Roman"/>
                <a:cs typeface="Times New Roman"/>
              </a:rPr>
              <a:t>coloro che </a:t>
            </a:r>
            <a:r>
              <a:rPr sz="1200" dirty="0">
                <a:latin typeface="Times New Roman"/>
                <a:cs typeface="Times New Roman"/>
              </a:rPr>
              <a:t>ne sono interessati, </a:t>
            </a:r>
            <a:r>
              <a:rPr sz="1200" spc="-5" dirty="0">
                <a:latin typeface="Times New Roman"/>
                <a:cs typeface="Times New Roman"/>
              </a:rPr>
              <a:t>dai </a:t>
            </a:r>
            <a:r>
              <a:rPr sz="1200" dirty="0">
                <a:latin typeface="Times New Roman"/>
                <a:cs typeface="Times New Roman"/>
              </a:rPr>
              <a:t>più umili </a:t>
            </a:r>
            <a:r>
              <a:rPr sz="1200" spc="-5" dirty="0">
                <a:latin typeface="Times New Roman"/>
                <a:cs typeface="Times New Roman"/>
              </a:rPr>
              <a:t>ai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elevati. Nelle </a:t>
            </a:r>
            <a:r>
              <a:rPr sz="1200" dirty="0">
                <a:latin typeface="Times New Roman"/>
                <a:cs typeface="Times New Roman"/>
              </a:rPr>
              <a:t>epoche  </a:t>
            </a:r>
            <a:r>
              <a:rPr sz="1200" spc="-5" dirty="0">
                <a:latin typeface="Times New Roman"/>
                <a:cs typeface="Times New Roman"/>
              </a:rPr>
              <a:t>del tempo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benessere </a:t>
            </a:r>
            <a:r>
              <a:rPr sz="1200" dirty="0">
                <a:latin typeface="Times New Roman"/>
                <a:cs typeface="Times New Roman"/>
              </a:rPr>
              <a:t>di una </a:t>
            </a:r>
            <a:r>
              <a:rPr sz="1200" spc="-5" dirty="0">
                <a:latin typeface="Times New Roman"/>
                <a:cs typeface="Times New Roman"/>
              </a:rPr>
              <a:t>parte </a:t>
            </a:r>
            <a:r>
              <a:rPr sz="1200" dirty="0">
                <a:latin typeface="Times New Roman"/>
                <a:cs typeface="Times New Roman"/>
              </a:rPr>
              <a:t>può talvolta sembrar </a:t>
            </a:r>
            <a:r>
              <a:rPr sz="1200" spc="-5" dirty="0">
                <a:latin typeface="Times New Roman"/>
                <a:cs typeface="Times New Roman"/>
              </a:rPr>
              <a:t>differire </a:t>
            </a:r>
            <a:r>
              <a:rPr sz="1200" dirty="0">
                <a:latin typeface="Times New Roman"/>
                <a:cs typeface="Times New Roman"/>
              </a:rPr>
              <a:t>dal </a:t>
            </a:r>
            <a:r>
              <a:rPr sz="1200" spc="-5" dirty="0">
                <a:latin typeface="Times New Roman"/>
                <a:cs typeface="Times New Roman"/>
              </a:rPr>
              <a:t>benessere dell’insieme; </a:t>
            </a:r>
            <a:r>
              <a:rPr sz="1200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cerchio dell’eternità </a:t>
            </a:r>
            <a:r>
              <a:rPr sz="1200" dirty="0">
                <a:latin typeface="Times New Roman"/>
                <a:cs typeface="Times New Roman"/>
              </a:rPr>
              <a:t>tali </a:t>
            </a:r>
            <a:r>
              <a:rPr sz="1200" spc="-5" dirty="0">
                <a:latin typeface="Times New Roman"/>
                <a:cs typeface="Times New Roman"/>
              </a:rPr>
              <a:t>apparenti  differenze </a:t>
            </a:r>
            <a:r>
              <a:rPr sz="1200" dirty="0">
                <a:latin typeface="Times New Roman"/>
                <a:cs typeface="Times New Roman"/>
              </a:rPr>
              <a:t>non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esistono.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29146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(48.1) 3:2.9 </a:t>
            </a:r>
            <a:r>
              <a:rPr sz="1200" spc="-5" dirty="0">
                <a:latin typeface="Times New Roman"/>
                <a:cs typeface="Times New Roman"/>
              </a:rPr>
              <a:t>Noi facciamo </a:t>
            </a:r>
            <a:r>
              <a:rPr sz="1200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parte della </a:t>
            </a:r>
            <a:r>
              <a:rPr sz="1200" dirty="0">
                <a:latin typeface="Times New Roman"/>
                <a:cs typeface="Times New Roman"/>
              </a:rPr>
              <a:t>famiglia 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e dobbiamo quindi </a:t>
            </a:r>
            <a:r>
              <a:rPr sz="1200" spc="-5" dirty="0">
                <a:latin typeface="Times New Roman"/>
                <a:cs typeface="Times New Roman"/>
              </a:rPr>
              <a:t>partecipare </a:t>
            </a:r>
            <a:r>
              <a:rPr sz="1200" dirty="0">
                <a:latin typeface="Times New Roman"/>
                <a:cs typeface="Times New Roman"/>
              </a:rPr>
              <a:t>qualche volta </a:t>
            </a:r>
            <a:r>
              <a:rPr sz="1200" spc="-5" dirty="0">
                <a:latin typeface="Times New Roman"/>
                <a:cs typeface="Times New Roman"/>
              </a:rPr>
              <a:t>alla </a:t>
            </a:r>
            <a:r>
              <a:rPr sz="1200" dirty="0">
                <a:latin typeface="Times New Roman"/>
                <a:cs typeface="Times New Roman"/>
              </a:rPr>
              <a:t>disciplina </a:t>
            </a:r>
            <a:r>
              <a:rPr sz="1200" spc="-5" dirty="0">
                <a:latin typeface="Times New Roman"/>
                <a:cs typeface="Times New Roman"/>
              </a:rPr>
              <a:t>della famiglia.  </a:t>
            </a:r>
            <a:r>
              <a:rPr sz="1200" dirty="0">
                <a:latin typeface="Times New Roman"/>
                <a:cs typeface="Times New Roman"/>
              </a:rPr>
              <a:t>Molte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azioni di </a:t>
            </a:r>
            <a:r>
              <a:rPr sz="1200" spc="-5" dirty="0">
                <a:latin typeface="Times New Roman"/>
                <a:cs typeface="Times New Roman"/>
              </a:rPr>
              <a:t>Dio che </a:t>
            </a:r>
            <a:r>
              <a:rPr sz="1200" dirty="0">
                <a:latin typeface="Times New Roman"/>
                <a:cs typeface="Times New Roman"/>
              </a:rPr>
              <a:t>tanto </a:t>
            </a:r>
            <a:r>
              <a:rPr sz="1200" spc="-5" dirty="0">
                <a:latin typeface="Times New Roman"/>
                <a:cs typeface="Times New Roman"/>
              </a:rPr>
              <a:t>ci turbano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ci confondono </a:t>
            </a:r>
            <a:r>
              <a:rPr sz="1200" dirty="0">
                <a:latin typeface="Times New Roman"/>
                <a:cs typeface="Times New Roman"/>
              </a:rPr>
              <a:t>sono il risultato </a:t>
            </a:r>
            <a:r>
              <a:rPr sz="1200" spc="-5" dirty="0">
                <a:latin typeface="Times New Roman"/>
                <a:cs typeface="Times New Roman"/>
              </a:rPr>
              <a:t>delle decisioni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delle disposizioni finali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della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84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152130" cy="407924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16764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saggezza </a:t>
            </a:r>
            <a:r>
              <a:rPr sz="1200" dirty="0">
                <a:latin typeface="Times New Roman"/>
                <a:cs typeface="Times New Roman"/>
              </a:rPr>
              <a:t>infinita,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permettono </a:t>
            </a:r>
            <a:r>
              <a:rPr sz="1200" spc="-5" dirty="0">
                <a:latin typeface="Times New Roman"/>
                <a:cs typeface="Times New Roman"/>
              </a:rPr>
              <a:t>all’Attore Congiunto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dare </a:t>
            </a:r>
            <a:r>
              <a:rPr sz="1200" dirty="0">
                <a:latin typeface="Times New Roman"/>
                <a:cs typeface="Times New Roman"/>
              </a:rPr>
              <a:t>esecuzione alle </a:t>
            </a:r>
            <a:r>
              <a:rPr sz="1200" spc="-5" dirty="0">
                <a:latin typeface="Times New Roman"/>
                <a:cs typeface="Times New Roman"/>
              </a:rPr>
              <a:t>scelte della </a:t>
            </a:r>
            <a:r>
              <a:rPr sz="1200" dirty="0">
                <a:latin typeface="Times New Roman"/>
                <a:cs typeface="Times New Roman"/>
              </a:rPr>
              <a:t>volontà infallibile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mente infinita,  </a:t>
            </a:r>
            <a:r>
              <a:rPr sz="1200" spc="-5" dirty="0">
                <a:latin typeface="Times New Roman"/>
                <a:cs typeface="Times New Roman"/>
              </a:rPr>
              <a:t>d’imporre </a:t>
            </a:r>
            <a:r>
              <a:rPr sz="1200" dirty="0">
                <a:latin typeface="Times New Roman"/>
                <a:cs typeface="Times New Roman"/>
              </a:rPr>
              <a:t>le decisioni della </a:t>
            </a:r>
            <a:r>
              <a:rPr sz="1200" spc="-5" dirty="0">
                <a:latin typeface="Times New Roman"/>
                <a:cs typeface="Times New Roman"/>
              </a:rPr>
              <a:t>personalità perfetta,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cui </a:t>
            </a:r>
            <a:r>
              <a:rPr sz="1200" dirty="0">
                <a:latin typeface="Times New Roman"/>
                <a:cs typeface="Times New Roman"/>
              </a:rPr>
              <a:t>valutazione, visione e </a:t>
            </a:r>
            <a:r>
              <a:rPr sz="1200" spc="-5" dirty="0">
                <a:latin typeface="Times New Roman"/>
                <a:cs typeface="Times New Roman"/>
              </a:rPr>
              <a:t>sollecitudine abbracciano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benessere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5" dirty="0">
                <a:latin typeface="Times New Roman"/>
                <a:cs typeface="Times New Roman"/>
              </a:rPr>
              <a:t>alto </a:t>
            </a:r>
            <a:r>
              <a:rPr sz="1200" dirty="0">
                <a:latin typeface="Times New Roman"/>
                <a:cs typeface="Times New Roman"/>
              </a:rPr>
              <a:t>ed  </a:t>
            </a:r>
            <a:r>
              <a:rPr sz="1200" spc="-5" dirty="0">
                <a:latin typeface="Times New Roman"/>
                <a:cs typeface="Times New Roman"/>
              </a:rPr>
              <a:t>eterno </a:t>
            </a:r>
            <a:r>
              <a:rPr sz="1200" dirty="0">
                <a:latin typeface="Times New Roman"/>
                <a:cs typeface="Times New Roman"/>
              </a:rPr>
              <a:t>di tutta 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immensa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creazione.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812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(48.2) 3:2.10 </a:t>
            </a:r>
            <a:r>
              <a:rPr sz="1200" spc="-5" dirty="0">
                <a:latin typeface="Times New Roman"/>
                <a:cs typeface="Times New Roman"/>
              </a:rPr>
              <a:t>Di conseguenza, </a:t>
            </a:r>
            <a:r>
              <a:rPr sz="1200" dirty="0">
                <a:latin typeface="Times New Roman"/>
                <a:cs typeface="Times New Roman"/>
              </a:rPr>
              <a:t>il vostro </a:t>
            </a:r>
            <a:r>
              <a:rPr sz="1200" spc="-5" dirty="0">
                <a:latin typeface="Times New Roman"/>
                <a:cs typeface="Times New Roman"/>
              </a:rPr>
              <a:t>punto </a:t>
            </a:r>
            <a:r>
              <a:rPr sz="1200" dirty="0">
                <a:latin typeface="Times New Roman"/>
                <a:cs typeface="Times New Roman"/>
              </a:rPr>
              <a:t>di vista </a:t>
            </a:r>
            <a:r>
              <a:rPr sz="1200" spc="-5" dirty="0">
                <a:latin typeface="Times New Roman"/>
                <a:cs typeface="Times New Roman"/>
              </a:rPr>
              <a:t>isolato,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parte, finito, </a:t>
            </a:r>
            <a:r>
              <a:rPr sz="1200" dirty="0">
                <a:latin typeface="Times New Roman"/>
                <a:cs typeface="Times New Roman"/>
              </a:rPr>
              <a:t>grossolano </a:t>
            </a:r>
            <a:r>
              <a:rPr sz="1200" spc="-5" dirty="0">
                <a:latin typeface="Times New Roman"/>
                <a:cs typeface="Times New Roman"/>
              </a:rPr>
              <a:t>ed estremamente materialista, ed </a:t>
            </a:r>
            <a:r>
              <a:rPr sz="1200" dirty="0">
                <a:latin typeface="Times New Roman"/>
                <a:cs typeface="Times New Roman"/>
              </a:rPr>
              <a:t>i limiti </a:t>
            </a:r>
            <a:r>
              <a:rPr sz="1200" spc="5" dirty="0">
                <a:latin typeface="Times New Roman"/>
                <a:cs typeface="Times New Roman"/>
              </a:rPr>
              <a:t>insiti  </a:t>
            </a:r>
            <a:r>
              <a:rPr sz="1200" spc="-5" dirty="0">
                <a:latin typeface="Times New Roman"/>
                <a:cs typeface="Times New Roman"/>
              </a:rPr>
              <a:t>nella natura </a:t>
            </a:r>
            <a:r>
              <a:rPr sz="1200" dirty="0">
                <a:latin typeface="Times New Roman"/>
                <a:cs typeface="Times New Roman"/>
              </a:rPr>
              <a:t>del vostro </a:t>
            </a:r>
            <a:r>
              <a:rPr sz="1200" spc="-5" dirty="0">
                <a:latin typeface="Times New Roman"/>
                <a:cs typeface="Times New Roman"/>
              </a:rPr>
              <a:t>essere, costituiscono </a:t>
            </a:r>
            <a:r>
              <a:rPr sz="1200" dirty="0">
                <a:latin typeface="Times New Roman"/>
                <a:cs typeface="Times New Roman"/>
              </a:rPr>
              <a:t>ostacoli tali da </a:t>
            </a:r>
            <a:r>
              <a:rPr sz="1200" spc="-5" dirty="0">
                <a:latin typeface="Times New Roman"/>
                <a:cs typeface="Times New Roman"/>
              </a:rPr>
              <a:t>impedirvi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vedere, </a:t>
            </a:r>
            <a:r>
              <a:rPr sz="1200" dirty="0">
                <a:latin typeface="Times New Roman"/>
                <a:cs typeface="Times New Roman"/>
              </a:rPr>
              <a:t>di comprendere o di </a:t>
            </a:r>
            <a:r>
              <a:rPr sz="1200" spc="-5" dirty="0">
                <a:latin typeface="Times New Roman"/>
                <a:cs typeface="Times New Roman"/>
              </a:rPr>
              <a:t>conoscere </a:t>
            </a:r>
            <a:r>
              <a:rPr sz="1200" dirty="0">
                <a:latin typeface="Times New Roman"/>
                <a:cs typeface="Times New Roman"/>
              </a:rPr>
              <a:t>la saggezza e la  </a:t>
            </a:r>
            <a:r>
              <a:rPr sz="1200" spc="-5" dirty="0">
                <a:latin typeface="Times New Roman"/>
                <a:cs typeface="Times New Roman"/>
              </a:rPr>
              <a:t>benevolenza </a:t>
            </a:r>
            <a:r>
              <a:rPr sz="1200" dirty="0">
                <a:latin typeface="Times New Roman"/>
                <a:cs typeface="Times New Roman"/>
              </a:rPr>
              <a:t>di molti degli atti divini che vi </a:t>
            </a:r>
            <a:r>
              <a:rPr sz="1200" spc="-5" dirty="0">
                <a:latin typeface="Times New Roman"/>
                <a:cs typeface="Times New Roman"/>
              </a:rPr>
              <a:t>paiono così pieni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crudeltà </a:t>
            </a:r>
            <a:r>
              <a:rPr sz="1200" dirty="0">
                <a:latin typeface="Times New Roman"/>
                <a:cs typeface="Times New Roman"/>
              </a:rPr>
              <a:t>opprimente e che sembrano </a:t>
            </a:r>
            <a:r>
              <a:rPr sz="1200" spc="-5" dirty="0">
                <a:latin typeface="Times New Roman"/>
                <a:cs typeface="Times New Roman"/>
              </a:rPr>
              <a:t>essere caratterizzati </a:t>
            </a:r>
            <a:r>
              <a:rPr sz="1200" spc="20" dirty="0">
                <a:latin typeface="Times New Roman"/>
                <a:cs typeface="Times New Roman"/>
              </a:rPr>
              <a:t>da </a:t>
            </a:r>
            <a:r>
              <a:rPr sz="1200" dirty="0">
                <a:latin typeface="Times New Roman"/>
                <a:cs typeface="Times New Roman"/>
              </a:rPr>
              <a:t>tanta  </a:t>
            </a:r>
            <a:r>
              <a:rPr sz="1200" spc="-5" dirty="0">
                <a:latin typeface="Times New Roman"/>
                <a:cs typeface="Times New Roman"/>
              </a:rPr>
              <a:t>completa indifferenza </a:t>
            </a:r>
            <a:r>
              <a:rPr sz="1200" dirty="0">
                <a:latin typeface="Times New Roman"/>
                <a:cs typeface="Times New Roman"/>
              </a:rPr>
              <a:t>per il </a:t>
            </a:r>
            <a:r>
              <a:rPr sz="1200" spc="-5" dirty="0">
                <a:latin typeface="Times New Roman"/>
                <a:cs typeface="Times New Roman"/>
              </a:rPr>
              <a:t>conforto </a:t>
            </a:r>
            <a:r>
              <a:rPr sz="1200" dirty="0">
                <a:latin typeface="Times New Roman"/>
                <a:cs typeface="Times New Roman"/>
              </a:rPr>
              <a:t>ed il </a:t>
            </a:r>
            <a:r>
              <a:rPr sz="1200" spc="-5" dirty="0">
                <a:latin typeface="Times New Roman"/>
                <a:cs typeface="Times New Roman"/>
              </a:rPr>
              <a:t>benessere, per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felicità </a:t>
            </a:r>
            <a:r>
              <a:rPr sz="1200" dirty="0">
                <a:latin typeface="Times New Roman"/>
                <a:cs typeface="Times New Roman"/>
              </a:rPr>
              <a:t>planetaria e la prosperità personale,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vostri simili. È a </a:t>
            </a:r>
            <a:r>
              <a:rPr sz="1200" spc="-5" dirty="0">
                <a:latin typeface="Times New Roman"/>
                <a:cs typeface="Times New Roman"/>
              </a:rPr>
              <a:t>causa  dei </a:t>
            </a:r>
            <a:r>
              <a:rPr sz="1200" dirty="0">
                <a:latin typeface="Times New Roman"/>
                <a:cs typeface="Times New Roman"/>
              </a:rPr>
              <a:t>limiti della visione </a:t>
            </a:r>
            <a:r>
              <a:rPr sz="1200" spc="-5" dirty="0">
                <a:latin typeface="Times New Roman"/>
                <a:cs typeface="Times New Roman"/>
              </a:rPr>
              <a:t>umana, del </a:t>
            </a:r>
            <a:r>
              <a:rPr sz="1200" dirty="0">
                <a:latin typeface="Times New Roman"/>
                <a:cs typeface="Times New Roman"/>
              </a:rPr>
              <a:t>vostro intelletto </a:t>
            </a:r>
            <a:r>
              <a:rPr sz="1200" spc="-5" dirty="0">
                <a:latin typeface="Times New Roman"/>
                <a:cs typeface="Times New Roman"/>
              </a:rPr>
              <a:t>circoscritto </a:t>
            </a:r>
            <a:r>
              <a:rPr sz="1200" dirty="0">
                <a:latin typeface="Times New Roman"/>
                <a:cs typeface="Times New Roman"/>
              </a:rPr>
              <a:t>e della vostra </a:t>
            </a:r>
            <a:r>
              <a:rPr sz="1200" spc="-5" dirty="0">
                <a:latin typeface="Times New Roman"/>
                <a:cs typeface="Times New Roman"/>
              </a:rPr>
              <a:t>comprensione finita, </a:t>
            </a:r>
            <a:r>
              <a:rPr sz="1200" dirty="0">
                <a:latin typeface="Times New Roman"/>
                <a:cs typeface="Times New Roman"/>
              </a:rPr>
              <a:t>che voi </a:t>
            </a:r>
            <a:r>
              <a:rPr sz="1200" spc="-5" dirty="0">
                <a:latin typeface="Times New Roman"/>
                <a:cs typeface="Times New Roman"/>
              </a:rPr>
              <a:t>fraintendete </a:t>
            </a:r>
            <a:r>
              <a:rPr sz="1200" dirty="0">
                <a:latin typeface="Times New Roman"/>
                <a:cs typeface="Times New Roman"/>
              </a:rPr>
              <a:t>i motivi e  </a:t>
            </a:r>
            <a:r>
              <a:rPr sz="1200" spc="-5" dirty="0">
                <a:latin typeface="Times New Roman"/>
                <a:cs typeface="Times New Roman"/>
              </a:rPr>
              <a:t>travisate </a:t>
            </a:r>
            <a:r>
              <a:rPr sz="1200" dirty="0">
                <a:latin typeface="Times New Roman"/>
                <a:cs typeface="Times New Roman"/>
              </a:rPr>
              <a:t>i propositi di Dio. </a:t>
            </a:r>
            <a:r>
              <a:rPr sz="1200" spc="-5" dirty="0">
                <a:latin typeface="Times New Roman"/>
                <a:cs typeface="Times New Roman"/>
              </a:rPr>
              <a:t>Ma sui </a:t>
            </a:r>
            <a:r>
              <a:rPr sz="1200" dirty="0">
                <a:latin typeface="Times New Roman"/>
                <a:cs typeface="Times New Roman"/>
              </a:rPr>
              <a:t>mondi in evoluzione </a:t>
            </a:r>
            <a:r>
              <a:rPr sz="1200" spc="-5" dirty="0">
                <a:latin typeface="Times New Roman"/>
                <a:cs typeface="Times New Roman"/>
              </a:rPr>
              <a:t>avvengono </a:t>
            </a:r>
            <a:r>
              <a:rPr sz="1200" dirty="0">
                <a:latin typeface="Times New Roman"/>
                <a:cs typeface="Times New Roman"/>
              </a:rPr>
              <a:t>molte </a:t>
            </a:r>
            <a:r>
              <a:rPr sz="1200" spc="5" dirty="0">
                <a:latin typeface="Times New Roman"/>
                <a:cs typeface="Times New Roman"/>
              </a:rPr>
              <a:t>cose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non sono opera </a:t>
            </a:r>
            <a:r>
              <a:rPr sz="1200" spc="-5" dirty="0">
                <a:latin typeface="Times New Roman"/>
                <a:cs typeface="Times New Roman"/>
              </a:rPr>
              <a:t>personale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Padre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Universale.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88900" marR="66738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(48.3) 3:2.11 </a:t>
            </a:r>
            <a:r>
              <a:rPr sz="1200" spc="-5" dirty="0">
                <a:latin typeface="Times New Roman"/>
                <a:cs typeface="Times New Roman"/>
              </a:rPr>
              <a:t>L’onnipotenza </a:t>
            </a:r>
            <a:r>
              <a:rPr sz="1200" dirty="0">
                <a:latin typeface="Times New Roman"/>
                <a:cs typeface="Times New Roman"/>
              </a:rPr>
              <a:t>divina è </a:t>
            </a:r>
            <a:r>
              <a:rPr sz="1200" spc="-5" dirty="0">
                <a:latin typeface="Times New Roman"/>
                <a:cs typeface="Times New Roman"/>
              </a:rPr>
              <a:t>perfettamente </a:t>
            </a:r>
            <a:r>
              <a:rPr sz="1200" dirty="0">
                <a:latin typeface="Times New Roman"/>
                <a:cs typeface="Times New Roman"/>
              </a:rPr>
              <a:t>coordinata </a:t>
            </a:r>
            <a:r>
              <a:rPr sz="1200" spc="-5" dirty="0">
                <a:latin typeface="Times New Roman"/>
                <a:cs typeface="Times New Roman"/>
              </a:rPr>
              <a:t>con gli altri attributi della personalità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potere 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è  </a:t>
            </a:r>
            <a:r>
              <a:rPr sz="1200" spc="-5" dirty="0">
                <a:latin typeface="Times New Roman"/>
                <a:cs typeface="Times New Roman"/>
              </a:rPr>
              <a:t>ordinariamente limitato, </a:t>
            </a:r>
            <a:r>
              <a:rPr sz="1200" dirty="0">
                <a:latin typeface="Times New Roman"/>
                <a:cs typeface="Times New Roman"/>
              </a:rPr>
              <a:t>nelle </a:t>
            </a:r>
            <a:r>
              <a:rPr sz="1200" spc="-5" dirty="0">
                <a:latin typeface="Times New Roman"/>
                <a:cs typeface="Times New Roman"/>
              </a:rPr>
              <a:t>sue manifestazioni spirituali </a:t>
            </a:r>
            <a:r>
              <a:rPr sz="1200" dirty="0">
                <a:latin typeface="Times New Roman"/>
                <a:cs typeface="Times New Roman"/>
              </a:rPr>
              <a:t>nell’Universo, soltanto da tre condizioni o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situazioni: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00">
              <a:latin typeface="Times New Roman"/>
              <a:cs typeface="Times New Roman"/>
            </a:endParaRPr>
          </a:p>
          <a:p>
            <a:pPr marL="546100">
              <a:lnSpc>
                <a:spcPct val="1000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(48.4) 3:2.12 </a:t>
            </a:r>
            <a:r>
              <a:rPr sz="1200" dirty="0">
                <a:latin typeface="Times New Roman"/>
                <a:cs typeface="Times New Roman"/>
              </a:rPr>
              <a:t>1. </a:t>
            </a:r>
            <a:r>
              <a:rPr sz="1200" spc="-5" dirty="0">
                <a:latin typeface="Times New Roman"/>
                <a:cs typeface="Times New Roman"/>
              </a:rPr>
              <a:t>Dalla natura </a:t>
            </a:r>
            <a:r>
              <a:rPr sz="1200" dirty="0">
                <a:latin typeface="Times New Roman"/>
                <a:cs typeface="Times New Roman"/>
              </a:rPr>
              <a:t>di Dio, </a:t>
            </a:r>
            <a:r>
              <a:rPr sz="1200" spc="-5" dirty="0">
                <a:latin typeface="Times New Roman"/>
                <a:cs typeface="Times New Roman"/>
              </a:rPr>
              <a:t>specialmente dal suo amore </a:t>
            </a:r>
            <a:r>
              <a:rPr sz="1200" dirty="0">
                <a:latin typeface="Times New Roman"/>
                <a:cs typeface="Times New Roman"/>
              </a:rPr>
              <a:t>infinito, dalla </a:t>
            </a:r>
            <a:r>
              <a:rPr sz="1200" spc="-5" dirty="0">
                <a:latin typeface="Times New Roman"/>
                <a:cs typeface="Times New Roman"/>
              </a:rPr>
              <a:t>verità, dalla </a:t>
            </a:r>
            <a:r>
              <a:rPr sz="1200" dirty="0">
                <a:latin typeface="Times New Roman"/>
                <a:cs typeface="Times New Roman"/>
              </a:rPr>
              <a:t>bellezza e dalla</a:t>
            </a:r>
            <a:r>
              <a:rPr sz="1200" spc="-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bontà.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50">
              <a:latin typeface="Times New Roman"/>
              <a:cs typeface="Times New Roman"/>
            </a:endParaRPr>
          </a:p>
          <a:p>
            <a:pPr marL="546100" marR="68389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(48.5) 3:2.13 </a:t>
            </a:r>
            <a:r>
              <a:rPr sz="1200" dirty="0">
                <a:latin typeface="Times New Roman"/>
                <a:cs typeface="Times New Roman"/>
              </a:rPr>
              <a:t>2. </a:t>
            </a:r>
            <a:r>
              <a:rPr sz="1200" spc="-5" dirty="0">
                <a:latin typeface="Times New Roman"/>
                <a:cs typeface="Times New Roman"/>
              </a:rPr>
              <a:t>Dalla </a:t>
            </a:r>
            <a:r>
              <a:rPr sz="1200" dirty="0">
                <a:latin typeface="Times New Roman"/>
                <a:cs typeface="Times New Roman"/>
              </a:rPr>
              <a:t>volontà di Dio, dal </a:t>
            </a:r>
            <a:r>
              <a:rPr sz="1200" spc="-5" dirty="0">
                <a:latin typeface="Times New Roman"/>
                <a:cs typeface="Times New Roman"/>
              </a:rPr>
              <a:t>suo ministero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misericordia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dalle </a:t>
            </a:r>
            <a:r>
              <a:rPr sz="1200" dirty="0">
                <a:latin typeface="Times New Roman"/>
                <a:cs typeface="Times New Roman"/>
              </a:rPr>
              <a:t>sue relazioni </a:t>
            </a:r>
            <a:r>
              <a:rPr sz="1200" spc="-5" dirty="0">
                <a:latin typeface="Times New Roman"/>
                <a:cs typeface="Times New Roman"/>
              </a:rPr>
              <a:t>paterne con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personalità  dell’Universo.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00">
              <a:latin typeface="Times New Roman"/>
              <a:cs typeface="Times New Roman"/>
            </a:endParaRPr>
          </a:p>
          <a:p>
            <a:pPr marL="546100">
              <a:lnSpc>
                <a:spcPct val="1000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(48.6) 3:2.14 </a:t>
            </a:r>
            <a:r>
              <a:rPr sz="1200" dirty="0">
                <a:latin typeface="Times New Roman"/>
                <a:cs typeface="Times New Roman"/>
              </a:rPr>
              <a:t>3. </a:t>
            </a:r>
            <a:r>
              <a:rPr sz="1200" spc="-5" dirty="0">
                <a:latin typeface="Times New Roman"/>
                <a:cs typeface="Times New Roman"/>
              </a:rPr>
              <a:t>Dalla legge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dirty="0">
                <a:latin typeface="Times New Roman"/>
                <a:cs typeface="Times New Roman"/>
              </a:rPr>
              <a:t>Dio, dalla </a:t>
            </a:r>
            <a:r>
              <a:rPr sz="1200" spc="-5" dirty="0">
                <a:latin typeface="Times New Roman"/>
                <a:cs typeface="Times New Roman"/>
              </a:rPr>
              <a:t>rettitudine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dalla giustizia della </a:t>
            </a:r>
            <a:r>
              <a:rPr sz="1200" dirty="0">
                <a:latin typeface="Times New Roman"/>
                <a:cs typeface="Times New Roman"/>
              </a:rPr>
              <a:t>Trinità </a:t>
            </a:r>
            <a:r>
              <a:rPr sz="1200" spc="-5" dirty="0">
                <a:latin typeface="Times New Roman"/>
                <a:cs typeface="Times New Roman"/>
              </a:rPr>
              <a:t>eterna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-1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Paradiso.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2382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(48.7) 3:2.15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illimitato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potere, </a:t>
            </a:r>
            <a:r>
              <a:rPr sz="1200" dirty="0">
                <a:latin typeface="Times New Roman"/>
                <a:cs typeface="Times New Roman"/>
              </a:rPr>
              <a:t>divino </a:t>
            </a:r>
            <a:r>
              <a:rPr sz="1200" spc="-5" dirty="0">
                <a:latin typeface="Times New Roman"/>
                <a:cs typeface="Times New Roman"/>
              </a:rPr>
              <a:t>nella </a:t>
            </a:r>
            <a:r>
              <a:rPr sz="1200" dirty="0">
                <a:latin typeface="Times New Roman"/>
                <a:cs typeface="Times New Roman"/>
              </a:rPr>
              <a:t>sua </a:t>
            </a:r>
            <a:r>
              <a:rPr sz="1200" spc="-5" dirty="0">
                <a:latin typeface="Times New Roman"/>
                <a:cs typeface="Times New Roman"/>
              </a:rPr>
              <a:t>natura, finale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volontà, </a:t>
            </a:r>
            <a:r>
              <a:rPr sz="1200" dirty="0">
                <a:latin typeface="Times New Roman"/>
                <a:cs typeface="Times New Roman"/>
              </a:rPr>
              <a:t>infinito </a:t>
            </a:r>
            <a:r>
              <a:rPr sz="1200" spc="-5" dirty="0">
                <a:latin typeface="Times New Roman"/>
                <a:cs typeface="Times New Roman"/>
              </a:rPr>
              <a:t>negli </a:t>
            </a:r>
            <a:r>
              <a:rPr sz="1200" dirty="0">
                <a:latin typeface="Times New Roman"/>
                <a:cs typeface="Times New Roman"/>
              </a:rPr>
              <a:t>attributi, </a:t>
            </a:r>
            <a:r>
              <a:rPr sz="1200" spc="-5" dirty="0">
                <a:latin typeface="Times New Roman"/>
                <a:cs typeface="Times New Roman"/>
              </a:rPr>
              <a:t>eterno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saggezza ed </a:t>
            </a:r>
            <a:r>
              <a:rPr sz="1200" dirty="0">
                <a:latin typeface="Times New Roman"/>
                <a:cs typeface="Times New Roman"/>
              </a:rPr>
              <a:t>assoluto  </a:t>
            </a:r>
            <a:r>
              <a:rPr sz="1200" spc="-5" dirty="0">
                <a:latin typeface="Times New Roman"/>
                <a:cs typeface="Times New Roman"/>
              </a:rPr>
              <a:t>nella sua realtà. Ma </a:t>
            </a:r>
            <a:r>
              <a:rPr sz="1200" dirty="0">
                <a:latin typeface="Times New Roman"/>
                <a:cs typeface="Times New Roman"/>
              </a:rPr>
              <a:t>tutte </a:t>
            </a:r>
            <a:r>
              <a:rPr sz="1200" spc="-5" dirty="0">
                <a:latin typeface="Times New Roman"/>
                <a:cs typeface="Times New Roman"/>
              </a:rPr>
              <a:t>queste caratteristiche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Padre Universale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unificate nella </a:t>
            </a:r>
            <a:r>
              <a:rPr sz="1200" dirty="0">
                <a:latin typeface="Times New Roman"/>
                <a:cs typeface="Times New Roman"/>
              </a:rPr>
              <a:t>Deità </a:t>
            </a:r>
            <a:r>
              <a:rPr sz="1200" spc="-5" dirty="0">
                <a:latin typeface="Times New Roman"/>
                <a:cs typeface="Times New Roman"/>
              </a:rPr>
              <a:t>ed universalmente espresse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nella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85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79434" cy="395541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63500" marR="11303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Trinità del Paradiso </a:t>
            </a:r>
            <a:r>
              <a:rPr sz="1200" dirty="0">
                <a:latin typeface="Times New Roman"/>
                <a:cs typeface="Times New Roman"/>
              </a:rPr>
              <a:t>e nei </a:t>
            </a:r>
            <a:r>
              <a:rPr sz="1200" spc="-5" dirty="0">
                <a:latin typeface="Times New Roman"/>
                <a:cs typeface="Times New Roman"/>
              </a:rPr>
              <a:t>Figli </a:t>
            </a:r>
            <a:r>
              <a:rPr sz="1200" dirty="0">
                <a:latin typeface="Times New Roman"/>
                <a:cs typeface="Times New Roman"/>
              </a:rPr>
              <a:t>divini della </a:t>
            </a:r>
            <a:r>
              <a:rPr sz="1200" spc="-5" dirty="0">
                <a:latin typeface="Times New Roman"/>
                <a:cs typeface="Times New Roman"/>
              </a:rPr>
              <a:t>Trinità. Diversamente, fuori </a:t>
            </a:r>
            <a:r>
              <a:rPr sz="1200" dirty="0">
                <a:latin typeface="Times New Roman"/>
                <a:cs typeface="Times New Roman"/>
              </a:rPr>
              <a:t>del Paradiso e </a:t>
            </a:r>
            <a:r>
              <a:rPr sz="1200" spc="-5" dirty="0">
                <a:latin typeface="Times New Roman"/>
                <a:cs typeface="Times New Roman"/>
              </a:rPr>
              <a:t>dell’Universo centrale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Havona, </a:t>
            </a:r>
            <a:r>
              <a:rPr sz="1200" dirty="0">
                <a:latin typeface="Times New Roman"/>
                <a:cs typeface="Times New Roman"/>
              </a:rPr>
              <a:t>tutto </a:t>
            </a:r>
            <a:r>
              <a:rPr sz="1200" spc="-5" dirty="0">
                <a:latin typeface="Times New Roman"/>
                <a:cs typeface="Times New Roman"/>
              </a:rPr>
              <a:t>ciò  che </a:t>
            </a:r>
            <a:r>
              <a:rPr sz="1200" dirty="0">
                <a:latin typeface="Times New Roman"/>
                <a:cs typeface="Times New Roman"/>
              </a:rPr>
              <a:t>concerne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è limitato </a:t>
            </a:r>
            <a:r>
              <a:rPr sz="1200" spc="-5" dirty="0">
                <a:latin typeface="Times New Roman"/>
                <a:cs typeface="Times New Roman"/>
              </a:rPr>
              <a:t>dalla </a:t>
            </a:r>
            <a:r>
              <a:rPr sz="1200" dirty="0">
                <a:latin typeface="Times New Roman"/>
                <a:cs typeface="Times New Roman"/>
              </a:rPr>
              <a:t>presenza </a:t>
            </a:r>
            <a:r>
              <a:rPr sz="1200" spc="-5" dirty="0">
                <a:latin typeface="Times New Roman"/>
                <a:cs typeface="Times New Roman"/>
              </a:rPr>
              <a:t>evoluzionaria del Supremo, </a:t>
            </a:r>
            <a:r>
              <a:rPr sz="1200" dirty="0">
                <a:latin typeface="Times New Roman"/>
                <a:cs typeface="Times New Roman"/>
              </a:rPr>
              <a:t>condizionato </a:t>
            </a:r>
            <a:r>
              <a:rPr sz="1200" spc="-5" dirty="0">
                <a:latin typeface="Times New Roman"/>
                <a:cs typeface="Times New Roman"/>
              </a:rPr>
              <a:t>dalla presenza eventuantesi dell’Ultimo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coordinato </a:t>
            </a:r>
            <a:r>
              <a:rPr sz="1200" dirty="0">
                <a:latin typeface="Times New Roman"/>
                <a:cs typeface="Times New Roman"/>
              </a:rPr>
              <a:t>dai tre </a:t>
            </a:r>
            <a:r>
              <a:rPr sz="1200" spc="-5" dirty="0">
                <a:latin typeface="Times New Roman"/>
                <a:cs typeface="Times New Roman"/>
              </a:rPr>
              <a:t>Assoluti </a:t>
            </a:r>
            <a:r>
              <a:rPr sz="1200" dirty="0">
                <a:latin typeface="Times New Roman"/>
                <a:cs typeface="Times New Roman"/>
              </a:rPr>
              <a:t>esistenziali — </a:t>
            </a:r>
            <a:r>
              <a:rPr sz="1200" spc="-5" dirty="0">
                <a:latin typeface="Times New Roman"/>
                <a:cs typeface="Times New Roman"/>
              </a:rPr>
              <a:t>della Deità, Universale </a:t>
            </a:r>
            <a:r>
              <a:rPr sz="1200" dirty="0">
                <a:latin typeface="Times New Roman"/>
                <a:cs typeface="Times New Roman"/>
              </a:rPr>
              <a:t>e Non </a:t>
            </a:r>
            <a:r>
              <a:rPr sz="1200" spc="-5" dirty="0">
                <a:latin typeface="Times New Roman"/>
                <a:cs typeface="Times New Roman"/>
              </a:rPr>
              <a:t>Qualificato. </a:t>
            </a:r>
            <a:r>
              <a:rPr sz="1200" dirty="0">
                <a:latin typeface="Times New Roman"/>
                <a:cs typeface="Times New Roman"/>
              </a:rPr>
              <a:t>E la presenza 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limitata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modo  </a:t>
            </a:r>
            <a:r>
              <a:rPr sz="1200" spc="-5" dirty="0">
                <a:latin typeface="Times New Roman"/>
                <a:cs typeface="Times New Roman"/>
              </a:rPr>
              <a:t>perché </a:t>
            </a:r>
            <a:r>
              <a:rPr sz="1200" dirty="0">
                <a:latin typeface="Times New Roman"/>
                <a:cs typeface="Times New Roman"/>
              </a:rPr>
              <a:t>tale è la volontà di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635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3. La conoscenza universale di</a:t>
            </a:r>
            <a:r>
              <a:rPr sz="1600" b="1" spc="10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Dio</a:t>
            </a:r>
            <a:endParaRPr sz="1600">
              <a:latin typeface="Times New Roman"/>
              <a:cs typeface="Times New Roman"/>
            </a:endParaRPr>
          </a:p>
          <a:p>
            <a:pPr marL="63500" marR="209550">
              <a:lnSpc>
                <a:spcPct val="95600"/>
              </a:lnSpc>
              <a:spcBef>
                <a:spcPts val="139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(48.8) 3:3.1 </a:t>
            </a:r>
            <a:r>
              <a:rPr sz="1200" spc="-5" dirty="0">
                <a:latin typeface="Times New Roman"/>
                <a:cs typeface="Times New Roman"/>
              </a:rPr>
              <a:t>“Dio conosce </a:t>
            </a:r>
            <a:r>
              <a:rPr sz="1200" dirty="0">
                <a:latin typeface="Times New Roman"/>
                <a:cs typeface="Times New Roman"/>
              </a:rPr>
              <a:t>tutte le </a:t>
            </a:r>
            <a:r>
              <a:rPr sz="1200" spc="-5" dirty="0">
                <a:latin typeface="Times New Roman"/>
                <a:cs typeface="Times New Roman"/>
              </a:rPr>
              <a:t>cose.”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mente divina ha coscienza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pensieri di tutta la </a:t>
            </a:r>
            <a:r>
              <a:rPr sz="1200" spc="-5" dirty="0">
                <a:latin typeface="Times New Roman"/>
                <a:cs typeface="Times New Roman"/>
              </a:rPr>
              <a:t>creazione </a:t>
            </a:r>
            <a:r>
              <a:rPr sz="1200" dirty="0">
                <a:latin typeface="Times New Roman"/>
                <a:cs typeface="Times New Roman"/>
              </a:rPr>
              <a:t>ed ha </a:t>
            </a:r>
            <a:r>
              <a:rPr sz="1200" spc="-5" dirty="0">
                <a:latin typeface="Times New Roman"/>
                <a:cs typeface="Times New Roman"/>
              </a:rPr>
              <a:t>familiarità con essi. </a:t>
            </a:r>
            <a:r>
              <a:rPr sz="1200" spc="-10" dirty="0">
                <a:latin typeface="Times New Roman"/>
                <a:cs typeface="Times New Roman"/>
              </a:rPr>
              <a:t>La  </a:t>
            </a:r>
            <a:r>
              <a:rPr sz="1200" spc="-5" dirty="0">
                <a:latin typeface="Times New Roman"/>
                <a:cs typeface="Times New Roman"/>
              </a:rPr>
              <a:t>sua conoscenza </a:t>
            </a:r>
            <a:r>
              <a:rPr sz="1200" dirty="0">
                <a:latin typeface="Times New Roman"/>
                <a:cs typeface="Times New Roman"/>
              </a:rPr>
              <a:t>degli </a:t>
            </a:r>
            <a:r>
              <a:rPr sz="1200" spc="-5" dirty="0">
                <a:latin typeface="Times New Roman"/>
                <a:cs typeface="Times New Roman"/>
              </a:rPr>
              <a:t>avvenimenti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universale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perfetta. </a:t>
            </a:r>
            <a:r>
              <a:rPr sz="1200" spc="-1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entità </a:t>
            </a:r>
            <a:r>
              <a:rPr sz="1200" dirty="0">
                <a:latin typeface="Times New Roman"/>
                <a:cs typeface="Times New Roman"/>
              </a:rPr>
              <a:t>divine che </a:t>
            </a:r>
            <a:r>
              <a:rPr sz="1200" spc="-5" dirty="0">
                <a:latin typeface="Times New Roman"/>
                <a:cs typeface="Times New Roman"/>
              </a:rPr>
              <a:t>escono </a:t>
            </a:r>
            <a:r>
              <a:rPr sz="1200" dirty="0">
                <a:latin typeface="Times New Roman"/>
                <a:cs typeface="Times New Roman"/>
              </a:rPr>
              <a:t>da lui </a:t>
            </a:r>
            <a:r>
              <a:rPr sz="1200" spc="-5" dirty="0">
                <a:latin typeface="Times New Roman"/>
                <a:cs typeface="Times New Roman"/>
              </a:rPr>
              <a:t>sono </a:t>
            </a:r>
            <a:r>
              <a:rPr sz="1200" dirty="0">
                <a:latin typeface="Times New Roman"/>
                <a:cs typeface="Times New Roman"/>
              </a:rPr>
              <a:t>parte di lui; colui che </a:t>
            </a:r>
            <a:r>
              <a:rPr sz="1200" spc="5" dirty="0">
                <a:latin typeface="Times New Roman"/>
                <a:cs typeface="Times New Roman"/>
              </a:rPr>
              <a:t>“tiene </a:t>
            </a:r>
            <a:r>
              <a:rPr sz="1200" dirty="0">
                <a:latin typeface="Times New Roman"/>
                <a:cs typeface="Times New Roman"/>
              </a:rPr>
              <a:t>in  </a:t>
            </a:r>
            <a:r>
              <a:rPr sz="1200" spc="-5" dirty="0">
                <a:latin typeface="Times New Roman"/>
                <a:cs typeface="Times New Roman"/>
              </a:rPr>
              <a:t>equilibrio </a:t>
            </a:r>
            <a:r>
              <a:rPr sz="1200" dirty="0">
                <a:latin typeface="Times New Roman"/>
                <a:cs typeface="Times New Roman"/>
              </a:rPr>
              <a:t>le nuvole” è anche </a:t>
            </a:r>
            <a:r>
              <a:rPr sz="1200" spc="-5" dirty="0">
                <a:latin typeface="Times New Roman"/>
                <a:cs typeface="Times New Roman"/>
              </a:rPr>
              <a:t>“perfetto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conoscenza”. “Gli occhi </a:t>
            </a:r>
            <a:r>
              <a:rPr sz="1200" dirty="0">
                <a:latin typeface="Times New Roman"/>
                <a:cs typeface="Times New Roman"/>
              </a:rPr>
              <a:t>del Signore </a:t>
            </a:r>
            <a:r>
              <a:rPr sz="1200" spc="-5" dirty="0">
                <a:latin typeface="Times New Roman"/>
                <a:cs typeface="Times New Roman"/>
              </a:rPr>
              <a:t>sono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ogni luogo.”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vostro </a:t>
            </a:r>
            <a:r>
              <a:rPr sz="1200" spc="-5" dirty="0">
                <a:latin typeface="Times New Roman"/>
                <a:cs typeface="Times New Roman"/>
              </a:rPr>
              <a:t>grande maestro disse  degli insignificanti passeri: “Nessuno </a:t>
            </a:r>
            <a:r>
              <a:rPr sz="1200" dirty="0">
                <a:latin typeface="Times New Roman"/>
                <a:cs typeface="Times New Roman"/>
              </a:rPr>
              <a:t>di loro cadrà </a:t>
            </a:r>
            <a:r>
              <a:rPr sz="1200" spc="-5" dirty="0">
                <a:latin typeface="Times New Roman"/>
                <a:cs typeface="Times New Roman"/>
              </a:rPr>
              <a:t>al suolo senza che </a:t>
            </a:r>
            <a:r>
              <a:rPr sz="1200" dirty="0">
                <a:latin typeface="Times New Roman"/>
                <a:cs typeface="Times New Roman"/>
              </a:rPr>
              <a:t>mio </a:t>
            </a:r>
            <a:r>
              <a:rPr sz="1200" spc="-5" dirty="0">
                <a:latin typeface="Times New Roman"/>
                <a:cs typeface="Times New Roman"/>
              </a:rPr>
              <a:t>Padre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sappia”, ed </a:t>
            </a:r>
            <a:r>
              <a:rPr sz="1200" dirty="0">
                <a:latin typeface="Times New Roman"/>
                <a:cs typeface="Times New Roman"/>
              </a:rPr>
              <a:t>anche: </a:t>
            </a:r>
            <a:r>
              <a:rPr sz="1200" spc="-5" dirty="0">
                <a:latin typeface="Times New Roman"/>
                <a:cs typeface="Times New Roman"/>
              </a:rPr>
              <a:t>“Finanche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capelli </a:t>
            </a:r>
            <a:r>
              <a:rPr sz="1200" spc="5" dirty="0">
                <a:latin typeface="Times New Roman"/>
                <a:cs typeface="Times New Roman"/>
              </a:rPr>
              <a:t>della  </a:t>
            </a:r>
            <a:r>
              <a:rPr sz="1200" dirty="0">
                <a:latin typeface="Times New Roman"/>
                <a:cs typeface="Times New Roman"/>
              </a:rPr>
              <a:t>vostra testa </a:t>
            </a:r>
            <a:r>
              <a:rPr sz="1200" spc="-5" dirty="0">
                <a:latin typeface="Times New Roman"/>
                <a:cs typeface="Times New Roman"/>
              </a:rPr>
              <a:t>sono </a:t>
            </a:r>
            <a:r>
              <a:rPr sz="1200" dirty="0">
                <a:latin typeface="Times New Roman"/>
                <a:cs typeface="Times New Roman"/>
              </a:rPr>
              <a:t>contati.” </a:t>
            </a:r>
            <a:r>
              <a:rPr sz="1200" spc="-5" dirty="0">
                <a:latin typeface="Times New Roman"/>
                <a:cs typeface="Times New Roman"/>
              </a:rPr>
              <a:t>“Egli conta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numero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stelle </a:t>
            </a:r>
            <a:r>
              <a:rPr sz="1200" dirty="0">
                <a:latin typeface="Times New Roman"/>
                <a:cs typeface="Times New Roman"/>
              </a:rPr>
              <a:t>e le </a:t>
            </a:r>
            <a:r>
              <a:rPr sz="1200" spc="-5" dirty="0">
                <a:latin typeface="Times New Roman"/>
                <a:cs typeface="Times New Roman"/>
              </a:rPr>
              <a:t>chiama </a:t>
            </a:r>
            <a:r>
              <a:rPr sz="1200" dirty="0">
                <a:latin typeface="Times New Roman"/>
                <a:cs typeface="Times New Roman"/>
              </a:rPr>
              <a:t>tutte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il loro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nome.”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431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(49.1) 3:3.2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Padre </a:t>
            </a:r>
            <a:r>
              <a:rPr sz="1200" spc="-5" dirty="0">
                <a:latin typeface="Times New Roman"/>
                <a:cs typeface="Times New Roman"/>
              </a:rPr>
              <a:t>Universale </a:t>
            </a:r>
            <a:r>
              <a:rPr sz="1200" dirty="0">
                <a:latin typeface="Times New Roman"/>
                <a:cs typeface="Times New Roman"/>
              </a:rPr>
              <a:t>è la </a:t>
            </a:r>
            <a:r>
              <a:rPr sz="1200" spc="-5" dirty="0">
                <a:latin typeface="Times New Roman"/>
                <a:cs typeface="Times New Roman"/>
              </a:rPr>
              <a:t>sola personalità </a:t>
            </a:r>
            <a:r>
              <a:rPr sz="1200" spc="5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tutto l’Universo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conosce </a:t>
            </a:r>
            <a:r>
              <a:rPr sz="1200" spc="-5" dirty="0">
                <a:latin typeface="Times New Roman"/>
                <a:cs typeface="Times New Roman"/>
              </a:rPr>
              <a:t>effettivamente </a:t>
            </a:r>
            <a:r>
              <a:rPr sz="1200" dirty="0">
                <a:latin typeface="Times New Roman"/>
                <a:cs typeface="Times New Roman"/>
              </a:rPr>
              <a:t>il numero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stelle e dei </a:t>
            </a:r>
            <a:r>
              <a:rPr sz="1200" spc="-5" dirty="0">
                <a:latin typeface="Times New Roman"/>
                <a:cs typeface="Times New Roman"/>
              </a:rPr>
              <a:t>pianeti  dello </a:t>
            </a:r>
            <a:r>
              <a:rPr sz="1200" dirty="0">
                <a:latin typeface="Times New Roman"/>
                <a:cs typeface="Times New Roman"/>
              </a:rPr>
              <a:t>spazio.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ha </a:t>
            </a:r>
            <a:r>
              <a:rPr sz="1200" spc="-5" dirty="0">
                <a:latin typeface="Times New Roman"/>
                <a:cs typeface="Times New Roman"/>
              </a:rPr>
              <a:t>costantemente coscienza </a:t>
            </a:r>
            <a:r>
              <a:rPr sz="1200" dirty="0">
                <a:latin typeface="Times New Roman"/>
                <a:cs typeface="Times New Roman"/>
              </a:rPr>
              <a:t>di tutti i mondi di </a:t>
            </a:r>
            <a:r>
              <a:rPr sz="1200" spc="-5" dirty="0">
                <a:latin typeface="Times New Roman"/>
                <a:cs typeface="Times New Roman"/>
              </a:rPr>
              <a:t>ciascun Universo. Egli </a:t>
            </a:r>
            <a:r>
              <a:rPr sz="1200" dirty="0">
                <a:latin typeface="Times New Roman"/>
                <a:cs typeface="Times New Roman"/>
              </a:rPr>
              <a:t>dice </a:t>
            </a:r>
            <a:r>
              <a:rPr sz="1200" spc="-5" dirty="0">
                <a:latin typeface="Times New Roman"/>
                <a:cs typeface="Times New Roman"/>
              </a:rPr>
              <a:t>anche: “Ho </a:t>
            </a:r>
            <a:r>
              <a:rPr sz="1200" dirty="0">
                <a:latin typeface="Times New Roman"/>
                <a:cs typeface="Times New Roman"/>
              </a:rPr>
              <a:t>visto </a:t>
            </a:r>
            <a:r>
              <a:rPr sz="1200" spc="-5" dirty="0">
                <a:latin typeface="Times New Roman"/>
                <a:cs typeface="Times New Roman"/>
              </a:rPr>
              <a:t>certamente </a:t>
            </a:r>
            <a:r>
              <a:rPr sz="1200" dirty="0">
                <a:latin typeface="Times New Roman"/>
                <a:cs typeface="Times New Roman"/>
              </a:rPr>
              <a:t>l’afflizione 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mio popolo, ho udito le </a:t>
            </a:r>
            <a:r>
              <a:rPr sz="1200" spc="-5" dirty="0">
                <a:latin typeface="Times New Roman"/>
                <a:cs typeface="Times New Roman"/>
              </a:rPr>
              <a:t>sue invocazioni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conosco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sue sofferenze.” Perché “il Signore osserva dal cielo, </a:t>
            </a:r>
            <a:r>
              <a:rPr sz="1200" dirty="0">
                <a:latin typeface="Times New Roman"/>
                <a:cs typeface="Times New Roman"/>
              </a:rPr>
              <a:t>vede tutti i </a:t>
            </a:r>
            <a:r>
              <a:rPr sz="1200" spc="5" dirty="0">
                <a:latin typeface="Times New Roman"/>
                <a:cs typeface="Times New Roman"/>
              </a:rPr>
              <a:t>figli </a:t>
            </a:r>
            <a:r>
              <a:rPr sz="1200" spc="-5" dirty="0">
                <a:latin typeface="Times New Roman"/>
                <a:cs typeface="Times New Roman"/>
              </a:rPr>
              <a:t>degli  </a:t>
            </a:r>
            <a:r>
              <a:rPr sz="1200" dirty="0">
                <a:latin typeface="Times New Roman"/>
                <a:cs typeface="Times New Roman"/>
              </a:rPr>
              <a:t>uomini e </a:t>
            </a:r>
            <a:r>
              <a:rPr sz="1200" spc="-5" dirty="0">
                <a:latin typeface="Times New Roman"/>
                <a:cs typeface="Times New Roman"/>
              </a:rPr>
              <a:t>dal luogo della sua dimora guarda </a:t>
            </a:r>
            <a:r>
              <a:rPr sz="1200" dirty="0">
                <a:latin typeface="Times New Roman"/>
                <a:cs typeface="Times New Roman"/>
              </a:rPr>
              <a:t>tutti gli </a:t>
            </a:r>
            <a:r>
              <a:rPr sz="1200" spc="-5" dirty="0">
                <a:latin typeface="Times New Roman"/>
                <a:cs typeface="Times New Roman"/>
              </a:rPr>
              <a:t>abitanti della terra”. Ogni figlio creatura </a:t>
            </a:r>
            <a:r>
              <a:rPr sz="1200" dirty="0">
                <a:latin typeface="Times New Roman"/>
                <a:cs typeface="Times New Roman"/>
              </a:rPr>
              <a:t>può dire in </a:t>
            </a:r>
            <a:r>
              <a:rPr sz="1200" spc="-5" dirty="0">
                <a:latin typeface="Times New Roman"/>
                <a:cs typeface="Times New Roman"/>
              </a:rPr>
              <a:t>verità: </a:t>
            </a:r>
            <a:r>
              <a:rPr sz="1200" spc="5" dirty="0">
                <a:latin typeface="Times New Roman"/>
                <a:cs typeface="Times New Roman"/>
              </a:rPr>
              <a:t>“Egli </a:t>
            </a:r>
            <a:r>
              <a:rPr sz="1200" dirty="0">
                <a:latin typeface="Times New Roman"/>
                <a:cs typeface="Times New Roman"/>
              </a:rPr>
              <a:t>conosce la via  </a:t>
            </a:r>
            <a:r>
              <a:rPr sz="1200" spc="-5" dirty="0">
                <a:latin typeface="Times New Roman"/>
                <a:cs typeface="Times New Roman"/>
              </a:rPr>
              <a:t>che prendo,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mi </a:t>
            </a:r>
            <a:r>
              <a:rPr sz="1200" spc="-5" dirty="0">
                <a:latin typeface="Times New Roman"/>
                <a:cs typeface="Times New Roman"/>
              </a:rPr>
              <a:t>avrà </a:t>
            </a:r>
            <a:r>
              <a:rPr sz="1200" dirty="0">
                <a:latin typeface="Times New Roman"/>
                <a:cs typeface="Times New Roman"/>
              </a:rPr>
              <a:t>messo </a:t>
            </a:r>
            <a:r>
              <a:rPr sz="1200" spc="-5" dirty="0">
                <a:latin typeface="Times New Roman"/>
                <a:cs typeface="Times New Roman"/>
              </a:rPr>
              <a:t>alla </a:t>
            </a:r>
            <a:r>
              <a:rPr sz="1200" dirty="0">
                <a:latin typeface="Times New Roman"/>
                <a:cs typeface="Times New Roman"/>
              </a:rPr>
              <a:t>prova io </a:t>
            </a:r>
            <a:r>
              <a:rPr sz="1200" spc="-5" dirty="0">
                <a:latin typeface="Times New Roman"/>
                <a:cs typeface="Times New Roman"/>
              </a:rPr>
              <a:t>risulterò come </a:t>
            </a:r>
            <a:r>
              <a:rPr sz="1200" dirty="0">
                <a:latin typeface="Times New Roman"/>
                <a:cs typeface="Times New Roman"/>
              </a:rPr>
              <a:t>l’oro.” “Dio </a:t>
            </a:r>
            <a:r>
              <a:rPr sz="1200" spc="-5" dirty="0">
                <a:latin typeface="Times New Roman"/>
                <a:cs typeface="Times New Roman"/>
              </a:rPr>
              <a:t>conosce </a:t>
            </a:r>
            <a:r>
              <a:rPr sz="1200" dirty="0">
                <a:latin typeface="Times New Roman"/>
                <a:cs typeface="Times New Roman"/>
              </a:rPr>
              <a:t>i nostri </a:t>
            </a:r>
            <a:r>
              <a:rPr sz="1200" spc="-5" dirty="0">
                <a:latin typeface="Times New Roman"/>
                <a:cs typeface="Times New Roman"/>
              </a:rPr>
              <a:t>regressi </a:t>
            </a:r>
            <a:r>
              <a:rPr sz="1200" dirty="0">
                <a:latin typeface="Times New Roman"/>
                <a:cs typeface="Times New Roman"/>
              </a:rPr>
              <a:t>ed i nostri </a:t>
            </a:r>
            <a:r>
              <a:rPr sz="1200" spc="-5" dirty="0">
                <a:latin typeface="Times New Roman"/>
                <a:cs typeface="Times New Roman"/>
              </a:rPr>
              <a:t>progressi, </a:t>
            </a:r>
            <a:r>
              <a:rPr sz="1200" dirty="0">
                <a:latin typeface="Times New Roman"/>
                <a:cs typeface="Times New Roman"/>
              </a:rPr>
              <a:t>capisce  i nostri </a:t>
            </a:r>
            <a:r>
              <a:rPr sz="1200" spc="-5" dirty="0">
                <a:latin typeface="Times New Roman"/>
                <a:cs typeface="Times New Roman"/>
              </a:rPr>
              <a:t>pensieri </a:t>
            </a:r>
            <a:r>
              <a:rPr sz="1200" dirty="0">
                <a:latin typeface="Times New Roman"/>
                <a:cs typeface="Times New Roman"/>
              </a:rPr>
              <a:t>da lontano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corrente di tutte le nostre vie.” </a:t>
            </a:r>
            <a:r>
              <a:rPr sz="1200" spc="-5" dirty="0">
                <a:latin typeface="Times New Roman"/>
                <a:cs typeface="Times New Roman"/>
              </a:rPr>
              <a:t>“Tutte </a:t>
            </a:r>
            <a:r>
              <a:rPr sz="1200" dirty="0">
                <a:latin typeface="Times New Roman"/>
                <a:cs typeface="Times New Roman"/>
              </a:rPr>
              <a:t>le cose </a:t>
            </a:r>
            <a:r>
              <a:rPr sz="1200" spc="-5" dirty="0">
                <a:latin typeface="Times New Roman"/>
                <a:cs typeface="Times New Roman"/>
              </a:rPr>
              <a:t>sono evidenti </a:t>
            </a:r>
            <a:r>
              <a:rPr sz="1200" dirty="0">
                <a:latin typeface="Times New Roman"/>
                <a:cs typeface="Times New Roman"/>
              </a:rPr>
              <a:t>ed aperte </a:t>
            </a:r>
            <a:r>
              <a:rPr sz="1200" spc="-5" dirty="0">
                <a:latin typeface="Times New Roman"/>
                <a:cs typeface="Times New Roman"/>
              </a:rPr>
              <a:t>agli occhi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colui con </a:t>
            </a:r>
            <a:r>
              <a:rPr sz="1200" dirty="0">
                <a:latin typeface="Times New Roman"/>
                <a:cs typeface="Times New Roman"/>
              </a:rPr>
              <a:t>il  </a:t>
            </a:r>
            <a:r>
              <a:rPr sz="1200" spc="-5" dirty="0">
                <a:latin typeface="Times New Roman"/>
                <a:cs typeface="Times New Roman"/>
              </a:rPr>
              <a:t>quale abbiamo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fare.” E dovrebbe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un vero </a:t>
            </a:r>
            <a:r>
              <a:rPr sz="1200" spc="-5" dirty="0">
                <a:latin typeface="Times New Roman"/>
                <a:cs typeface="Times New Roman"/>
              </a:rPr>
              <a:t>conforto per ogni </a:t>
            </a:r>
            <a:r>
              <a:rPr sz="1200" dirty="0">
                <a:latin typeface="Times New Roman"/>
                <a:cs typeface="Times New Roman"/>
              </a:rPr>
              <a:t>essere umano </a:t>
            </a:r>
            <a:r>
              <a:rPr sz="1200" spc="-5" dirty="0">
                <a:latin typeface="Times New Roman"/>
                <a:cs typeface="Times New Roman"/>
              </a:rPr>
              <a:t>comprendere che “egli conosce </a:t>
            </a:r>
            <a:r>
              <a:rPr sz="1200" dirty="0">
                <a:latin typeface="Times New Roman"/>
                <a:cs typeface="Times New Roman"/>
              </a:rPr>
              <a:t>il vostro  </a:t>
            </a:r>
            <a:r>
              <a:rPr sz="1200" spc="-5" dirty="0">
                <a:latin typeface="Times New Roman"/>
                <a:cs typeface="Times New Roman"/>
              </a:rPr>
              <a:t>corpo </a:t>
            </a:r>
            <a:r>
              <a:rPr sz="1200" dirty="0">
                <a:latin typeface="Times New Roman"/>
                <a:cs typeface="Times New Roman"/>
              </a:rPr>
              <a:t>fisico, e </a:t>
            </a:r>
            <a:r>
              <a:rPr sz="1200" spc="-5" dirty="0">
                <a:latin typeface="Times New Roman"/>
                <a:cs typeface="Times New Roman"/>
              </a:rPr>
              <a:t>ricorda </a:t>
            </a:r>
            <a:r>
              <a:rPr sz="1200" dirty="0">
                <a:latin typeface="Times New Roman"/>
                <a:cs typeface="Times New Roman"/>
              </a:rPr>
              <a:t>che voi siete </a:t>
            </a:r>
            <a:r>
              <a:rPr sz="1200" spc="-5" dirty="0">
                <a:latin typeface="Times New Roman"/>
                <a:cs typeface="Times New Roman"/>
              </a:rPr>
              <a:t>polvere”. Parlando del Dio vivente, </a:t>
            </a:r>
            <a:r>
              <a:rPr sz="1200" dirty="0">
                <a:latin typeface="Times New Roman"/>
                <a:cs typeface="Times New Roman"/>
              </a:rPr>
              <a:t>Gesù </a:t>
            </a:r>
            <a:r>
              <a:rPr sz="1200" spc="-5" dirty="0">
                <a:latin typeface="Times New Roman"/>
                <a:cs typeface="Times New Roman"/>
              </a:rPr>
              <a:t>disse: “Vostro Padre </a:t>
            </a:r>
            <a:r>
              <a:rPr sz="1200" dirty="0">
                <a:latin typeface="Times New Roman"/>
                <a:cs typeface="Times New Roman"/>
              </a:rPr>
              <a:t>conosce </a:t>
            </a:r>
            <a:r>
              <a:rPr sz="1200" spc="-5" dirty="0">
                <a:latin typeface="Times New Roman"/>
                <a:cs typeface="Times New Roman"/>
              </a:rPr>
              <a:t>ciò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cui </a:t>
            </a:r>
            <a:r>
              <a:rPr sz="1200" dirty="0">
                <a:latin typeface="Times New Roman"/>
                <a:cs typeface="Times New Roman"/>
              </a:rPr>
              <a:t>avete </a:t>
            </a:r>
            <a:r>
              <a:rPr sz="1200" spc="-5" dirty="0">
                <a:latin typeface="Times New Roman"/>
                <a:cs typeface="Times New Roman"/>
              </a:rPr>
              <a:t>bisogno  prima ancora </a:t>
            </a:r>
            <a:r>
              <a:rPr sz="1200" dirty="0">
                <a:latin typeface="Times New Roman"/>
                <a:cs typeface="Times New Roman"/>
              </a:rPr>
              <a:t>che voi </a:t>
            </a:r>
            <a:r>
              <a:rPr sz="1200" spc="-5" dirty="0">
                <a:latin typeface="Times New Roman"/>
                <a:cs typeface="Times New Roman"/>
              </a:rPr>
              <a:t>glielo chiediate.”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86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183245" cy="41351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225425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(49.2) 3:3.3 </a:t>
            </a:r>
            <a:r>
              <a:rPr sz="1200" spc="-5" dirty="0">
                <a:latin typeface="Times New Roman"/>
                <a:cs typeface="Times New Roman"/>
              </a:rPr>
              <a:t>Dio possiede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potere </a:t>
            </a:r>
            <a:r>
              <a:rPr sz="1200" dirty="0">
                <a:latin typeface="Times New Roman"/>
                <a:cs typeface="Times New Roman"/>
              </a:rPr>
              <a:t>illimitato di </a:t>
            </a:r>
            <a:r>
              <a:rPr sz="1200" spc="-5" dirty="0">
                <a:latin typeface="Times New Roman"/>
                <a:cs typeface="Times New Roman"/>
              </a:rPr>
              <a:t>conoscere </a:t>
            </a:r>
            <a:r>
              <a:rPr sz="1200" dirty="0">
                <a:latin typeface="Times New Roman"/>
                <a:cs typeface="Times New Roman"/>
              </a:rPr>
              <a:t>tutte le cose; la </a:t>
            </a:r>
            <a:r>
              <a:rPr sz="1200" spc="-5" dirty="0">
                <a:latin typeface="Times New Roman"/>
                <a:cs typeface="Times New Roman"/>
              </a:rPr>
              <a:t>sua consapevolezza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universale.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circuito </a:t>
            </a:r>
            <a:r>
              <a:rPr sz="1200" dirty="0">
                <a:latin typeface="Times New Roman"/>
                <a:cs typeface="Times New Roman"/>
              </a:rPr>
              <a:t>personale  </a:t>
            </a:r>
            <a:r>
              <a:rPr sz="1200" spc="-5" dirty="0">
                <a:latin typeface="Times New Roman"/>
                <a:cs typeface="Times New Roman"/>
              </a:rPr>
              <a:t>abbraccia </a:t>
            </a:r>
            <a:r>
              <a:rPr sz="1200" dirty="0">
                <a:latin typeface="Times New Roman"/>
                <a:cs typeface="Times New Roman"/>
              </a:rPr>
              <a:t>tutte le personalità, e 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conoscenza, </a:t>
            </a:r>
            <a:r>
              <a:rPr sz="1200" spc="-5" dirty="0">
                <a:latin typeface="Times New Roman"/>
                <a:cs typeface="Times New Roman"/>
              </a:rPr>
              <a:t>anche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creature </a:t>
            </a:r>
            <a:r>
              <a:rPr sz="1200" dirty="0">
                <a:latin typeface="Times New Roman"/>
                <a:cs typeface="Times New Roman"/>
              </a:rPr>
              <a:t>inferiori, è </a:t>
            </a:r>
            <a:r>
              <a:rPr sz="1200" spc="-5" dirty="0">
                <a:latin typeface="Times New Roman"/>
                <a:cs typeface="Times New Roman"/>
              </a:rPr>
              <a:t>indirettamente </a:t>
            </a:r>
            <a:r>
              <a:rPr sz="1200" dirty="0">
                <a:latin typeface="Times New Roman"/>
                <a:cs typeface="Times New Roman"/>
              </a:rPr>
              <a:t>completata </a:t>
            </a:r>
            <a:r>
              <a:rPr sz="1200" spc="-5" dirty="0">
                <a:latin typeface="Times New Roman"/>
                <a:cs typeface="Times New Roman"/>
              </a:rPr>
              <a:t>tramite </a:t>
            </a:r>
            <a:r>
              <a:rPr sz="1200" dirty="0">
                <a:latin typeface="Times New Roman"/>
                <a:cs typeface="Times New Roman"/>
              </a:rPr>
              <a:t>la serie  </a:t>
            </a:r>
            <a:r>
              <a:rPr sz="1200" spc="-5" dirty="0">
                <a:latin typeface="Times New Roman"/>
                <a:cs typeface="Times New Roman"/>
              </a:rPr>
              <a:t>discendente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Figli </a:t>
            </a:r>
            <a:r>
              <a:rPr sz="1200" dirty="0">
                <a:latin typeface="Times New Roman"/>
                <a:cs typeface="Times New Roman"/>
              </a:rPr>
              <a:t>divini e </a:t>
            </a:r>
            <a:r>
              <a:rPr sz="1200" spc="-5" dirty="0">
                <a:latin typeface="Times New Roman"/>
                <a:cs typeface="Times New Roman"/>
              </a:rPr>
              <a:t>direttamente tramite </a:t>
            </a:r>
            <a:r>
              <a:rPr sz="1200" dirty="0">
                <a:latin typeface="Times New Roman"/>
                <a:cs typeface="Times New Roman"/>
              </a:rPr>
              <a:t>gli </a:t>
            </a:r>
            <a:r>
              <a:rPr sz="1200" spc="-5" dirty="0">
                <a:latin typeface="Times New Roman"/>
                <a:cs typeface="Times New Roman"/>
              </a:rPr>
              <a:t>Aggiustatori </a:t>
            </a:r>
            <a:r>
              <a:rPr sz="1200" dirty="0">
                <a:latin typeface="Times New Roman"/>
                <a:cs typeface="Times New Roman"/>
              </a:rPr>
              <a:t>di Pensiero </a:t>
            </a:r>
            <a:r>
              <a:rPr sz="1200" spc="-5" dirty="0">
                <a:latin typeface="Times New Roman"/>
                <a:cs typeface="Times New Roman"/>
              </a:rPr>
              <a:t>interiori. Inoltre, </a:t>
            </a:r>
            <a:r>
              <a:rPr sz="1200" dirty="0">
                <a:latin typeface="Times New Roman"/>
                <a:cs typeface="Times New Roman"/>
              </a:rPr>
              <a:t>lo Spirito </a:t>
            </a:r>
            <a:r>
              <a:rPr sz="1200" spc="-5" dirty="0">
                <a:latin typeface="Times New Roman"/>
                <a:cs typeface="Times New Roman"/>
              </a:rPr>
              <a:t>Infinito </a:t>
            </a:r>
            <a:r>
              <a:rPr sz="1200" dirty="0">
                <a:latin typeface="Times New Roman"/>
                <a:cs typeface="Times New Roman"/>
              </a:rPr>
              <a:t>è costantemente  </a:t>
            </a:r>
            <a:r>
              <a:rPr sz="1200" spc="-5" dirty="0">
                <a:latin typeface="Times New Roman"/>
                <a:cs typeface="Times New Roman"/>
              </a:rPr>
              <a:t>presente </a:t>
            </a:r>
            <a:r>
              <a:rPr sz="1200" dirty="0">
                <a:latin typeface="Times New Roman"/>
                <a:cs typeface="Times New Roman"/>
              </a:rPr>
              <a:t>ovunque.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153035" algn="just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(49.3) 3:3.4 </a:t>
            </a:r>
            <a:r>
              <a:rPr sz="1200" spc="-5" dirty="0">
                <a:latin typeface="Times New Roman"/>
                <a:cs typeface="Times New Roman"/>
              </a:rPr>
              <a:t>Noi non sappiamo con assoluta certezza se Dio scelga </a:t>
            </a:r>
            <a:r>
              <a:rPr sz="1200" dirty="0">
                <a:latin typeface="Times New Roman"/>
                <a:cs typeface="Times New Roman"/>
              </a:rPr>
              <a:t>o meno di </a:t>
            </a:r>
            <a:r>
              <a:rPr sz="1200" spc="-5" dirty="0">
                <a:latin typeface="Times New Roman"/>
                <a:cs typeface="Times New Roman"/>
              </a:rPr>
              <a:t>conoscere </a:t>
            </a:r>
            <a:r>
              <a:rPr sz="1200" dirty="0">
                <a:latin typeface="Times New Roman"/>
                <a:cs typeface="Times New Roman"/>
              </a:rPr>
              <a:t>in anticipo i casi di </a:t>
            </a:r>
            <a:r>
              <a:rPr sz="1200" spc="-5" dirty="0">
                <a:latin typeface="Times New Roman"/>
                <a:cs typeface="Times New Roman"/>
              </a:rPr>
              <a:t>peccato. Ma anche </a:t>
            </a:r>
            <a:r>
              <a:rPr sz="1200" dirty="0">
                <a:latin typeface="Times New Roman"/>
                <a:cs typeface="Times New Roman"/>
              </a:rPr>
              <a:t>se </a:t>
            </a:r>
            <a:r>
              <a:rPr sz="1200" spc="-5" dirty="0">
                <a:latin typeface="Times New Roman"/>
                <a:cs typeface="Times New Roman"/>
              </a:rPr>
              <a:t>Dio  conoscesse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anticipo </a:t>
            </a:r>
            <a:r>
              <a:rPr sz="1200" dirty="0">
                <a:latin typeface="Times New Roman"/>
                <a:cs typeface="Times New Roman"/>
              </a:rPr>
              <a:t>gli atti </a:t>
            </a:r>
            <a:r>
              <a:rPr sz="1200" spc="-5" dirty="0">
                <a:latin typeface="Times New Roman"/>
                <a:cs typeface="Times New Roman"/>
              </a:rPr>
              <a:t>liberamente </a:t>
            </a:r>
            <a:r>
              <a:rPr sz="1200" dirty="0">
                <a:latin typeface="Times New Roman"/>
                <a:cs typeface="Times New Roman"/>
              </a:rPr>
              <a:t>compiuti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suoi </a:t>
            </a:r>
            <a:r>
              <a:rPr sz="1200" spc="-5" dirty="0">
                <a:latin typeface="Times New Roman"/>
                <a:cs typeface="Times New Roman"/>
              </a:rPr>
              <a:t>figli, </a:t>
            </a:r>
            <a:r>
              <a:rPr sz="1200" dirty="0">
                <a:latin typeface="Times New Roman"/>
                <a:cs typeface="Times New Roman"/>
              </a:rPr>
              <a:t>tale preconoscenza non </a:t>
            </a:r>
            <a:r>
              <a:rPr sz="1200" spc="-5" dirty="0">
                <a:latin typeface="Times New Roman"/>
                <a:cs typeface="Times New Roman"/>
              </a:rPr>
              <a:t>abrogherebbe affatto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libertà. </a:t>
            </a:r>
            <a:r>
              <a:rPr sz="1200" spc="-5" dirty="0">
                <a:latin typeface="Times New Roman"/>
                <a:cs typeface="Times New Roman"/>
              </a:rPr>
              <a:t>Una  cosa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certa: Dio </a:t>
            </a:r>
            <a:r>
              <a:rPr sz="1200" dirty="0">
                <a:latin typeface="Times New Roman"/>
                <a:cs typeface="Times New Roman"/>
              </a:rPr>
              <a:t>non è mai </a:t>
            </a:r>
            <a:r>
              <a:rPr sz="1200" spc="-5" dirty="0">
                <a:latin typeface="Times New Roman"/>
                <a:cs typeface="Times New Roman"/>
              </a:rPr>
              <a:t>soggetto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sorprese.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>
              <a:lnSpc>
                <a:spcPts val="141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(49.4) 3:3.5 </a:t>
            </a:r>
            <a:r>
              <a:rPr sz="1200" spc="-5" dirty="0">
                <a:latin typeface="Times New Roman"/>
                <a:cs typeface="Times New Roman"/>
              </a:rPr>
              <a:t>L’onnipotenza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implica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potere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fare l’infattibile, azioni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divine; </a:t>
            </a:r>
            <a:r>
              <a:rPr sz="1200" dirty="0">
                <a:latin typeface="Times New Roman"/>
                <a:cs typeface="Times New Roman"/>
              </a:rPr>
              <a:t>né </a:t>
            </a:r>
            <a:r>
              <a:rPr sz="1200" spc="-5" dirty="0">
                <a:latin typeface="Times New Roman"/>
                <a:cs typeface="Times New Roman"/>
              </a:rPr>
              <a:t>l’onniscienza implica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conoscenza</a:t>
            </a:r>
            <a:endParaRPr sz="1200">
              <a:latin typeface="Times New Roman"/>
              <a:cs typeface="Times New Roman"/>
            </a:endParaRPr>
          </a:p>
          <a:p>
            <a:pPr marL="88900" marR="68580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dell’inconoscibile. Ma </a:t>
            </a:r>
            <a:r>
              <a:rPr sz="1200" dirty="0">
                <a:latin typeface="Times New Roman"/>
                <a:cs typeface="Times New Roman"/>
              </a:rPr>
              <a:t>tali </a:t>
            </a:r>
            <a:r>
              <a:rPr sz="1200" spc="-5" dirty="0">
                <a:latin typeface="Times New Roman"/>
                <a:cs typeface="Times New Roman"/>
              </a:rPr>
              <a:t>asserzioni </a:t>
            </a:r>
            <a:r>
              <a:rPr sz="1200" dirty="0">
                <a:latin typeface="Times New Roman"/>
                <a:cs typeface="Times New Roman"/>
              </a:rPr>
              <a:t>possono </a:t>
            </a:r>
            <a:r>
              <a:rPr sz="1200" spc="-5" dirty="0">
                <a:latin typeface="Times New Roman"/>
                <a:cs typeface="Times New Roman"/>
              </a:rPr>
              <a:t>difficilmente </a:t>
            </a:r>
            <a:r>
              <a:rPr sz="1200" spc="-10" dirty="0">
                <a:latin typeface="Times New Roman"/>
                <a:cs typeface="Times New Roman"/>
              </a:rPr>
              <a:t>essere </a:t>
            </a:r>
            <a:r>
              <a:rPr sz="1200" spc="-5" dirty="0">
                <a:latin typeface="Times New Roman"/>
                <a:cs typeface="Times New Roman"/>
              </a:rPr>
              <a:t>comprese dalla </a:t>
            </a:r>
            <a:r>
              <a:rPr sz="1200" dirty="0">
                <a:latin typeface="Times New Roman"/>
                <a:cs typeface="Times New Roman"/>
              </a:rPr>
              <a:t>mente </a:t>
            </a:r>
            <a:r>
              <a:rPr sz="1200" spc="-5" dirty="0">
                <a:latin typeface="Times New Roman"/>
                <a:cs typeface="Times New Roman"/>
              </a:rPr>
              <a:t>finita.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creatura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difficilmente capire 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portata ed </a:t>
            </a:r>
            <a:r>
              <a:rPr sz="1200" dirty="0">
                <a:latin typeface="Times New Roman"/>
                <a:cs typeface="Times New Roman"/>
              </a:rPr>
              <a:t>i limiti della volontà </a:t>
            </a:r>
            <a:r>
              <a:rPr sz="1200" spc="-5" dirty="0">
                <a:latin typeface="Times New Roman"/>
                <a:cs typeface="Times New Roman"/>
              </a:rPr>
              <a:t>del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Creatore.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889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4. L’illimitatezza di</a:t>
            </a: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10" dirty="0">
                <a:solidFill>
                  <a:srgbClr val="1F487C"/>
                </a:solidFill>
                <a:latin typeface="Times New Roman"/>
                <a:cs typeface="Times New Roman"/>
              </a:rPr>
              <a:t>Dio</a:t>
            </a:r>
            <a:endParaRPr sz="1600">
              <a:latin typeface="Times New Roman"/>
              <a:cs typeface="Times New Roman"/>
            </a:endParaRPr>
          </a:p>
          <a:p>
            <a:pPr marL="88900" marR="90805">
              <a:lnSpc>
                <a:spcPct val="95700"/>
              </a:lnSpc>
              <a:spcBef>
                <a:spcPts val="138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(49.5) 3:4.1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successivi conferimenti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se stesso agli Universi, </a:t>
            </a:r>
            <a:r>
              <a:rPr sz="1200" dirty="0">
                <a:latin typeface="Times New Roman"/>
                <a:cs typeface="Times New Roman"/>
              </a:rPr>
              <a:t>via via che </a:t>
            </a:r>
            <a:r>
              <a:rPr sz="1200" spc="-5" dirty="0">
                <a:latin typeface="Times New Roman"/>
                <a:cs typeface="Times New Roman"/>
              </a:rPr>
              <a:t>questi sono portati all’esistenza, </a:t>
            </a:r>
            <a:r>
              <a:rPr sz="1200" dirty="0">
                <a:latin typeface="Times New Roman"/>
                <a:cs typeface="Times New Roman"/>
              </a:rPr>
              <a:t>non diminuiscono in </a:t>
            </a:r>
            <a:r>
              <a:rPr sz="1200" spc="-5" dirty="0">
                <a:latin typeface="Times New Roman"/>
                <a:cs typeface="Times New Roman"/>
              </a:rPr>
              <a:t>alcun  </a:t>
            </a:r>
            <a:r>
              <a:rPr sz="1200" dirty="0">
                <a:latin typeface="Times New Roman"/>
                <a:cs typeface="Times New Roman"/>
              </a:rPr>
              <a:t>modo il potenziale di </a:t>
            </a:r>
            <a:r>
              <a:rPr sz="1200" spc="-5" dirty="0">
                <a:latin typeface="Times New Roman"/>
                <a:cs typeface="Times New Roman"/>
              </a:rPr>
              <a:t>potere </a:t>
            </a:r>
            <a:r>
              <a:rPr sz="1200" dirty="0">
                <a:latin typeface="Times New Roman"/>
                <a:cs typeface="Times New Roman"/>
              </a:rPr>
              <a:t>o la </a:t>
            </a:r>
            <a:r>
              <a:rPr sz="1200" spc="-5" dirty="0">
                <a:latin typeface="Times New Roman"/>
                <a:cs typeface="Times New Roman"/>
              </a:rPr>
              <a:t>riserva </a:t>
            </a:r>
            <a:r>
              <a:rPr sz="1200" dirty="0">
                <a:latin typeface="Times New Roman"/>
                <a:cs typeface="Times New Roman"/>
              </a:rPr>
              <a:t>di saggezza </a:t>
            </a:r>
            <a:r>
              <a:rPr sz="1200" spc="-5" dirty="0">
                <a:latin typeface="Times New Roman"/>
                <a:cs typeface="Times New Roman"/>
              </a:rPr>
              <a:t>che continuano </a:t>
            </a:r>
            <a:r>
              <a:rPr sz="1200" dirty="0">
                <a:latin typeface="Times New Roman"/>
                <a:cs typeface="Times New Roman"/>
              </a:rPr>
              <a:t>a risiedere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a riposare </a:t>
            </a:r>
            <a:r>
              <a:rPr sz="1200" spc="-5" dirty="0">
                <a:latin typeface="Times New Roman"/>
                <a:cs typeface="Times New Roman"/>
              </a:rPr>
              <a:t>nella personalità centrale </a:t>
            </a:r>
            <a:r>
              <a:rPr sz="1200" spc="5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Deità. 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potenziale di forza, di </a:t>
            </a:r>
            <a:r>
              <a:rPr sz="1200" spc="-5" dirty="0">
                <a:latin typeface="Times New Roman"/>
                <a:cs typeface="Times New Roman"/>
              </a:rPr>
              <a:t>saggezza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d’amore, </a:t>
            </a:r>
            <a:r>
              <a:rPr sz="1200" dirty="0">
                <a:latin typeface="Times New Roman"/>
                <a:cs typeface="Times New Roman"/>
              </a:rPr>
              <a:t>il Padre non ha mai perduto </a:t>
            </a:r>
            <a:r>
              <a:rPr sz="1200" spc="-5" dirty="0">
                <a:latin typeface="Times New Roman"/>
                <a:cs typeface="Times New Roman"/>
              </a:rPr>
              <a:t>alcunché </a:t>
            </a:r>
            <a:r>
              <a:rPr sz="1200" dirty="0">
                <a:latin typeface="Times New Roman"/>
                <a:cs typeface="Times New Roman"/>
              </a:rPr>
              <a:t>di quanto possiede, né è </a:t>
            </a:r>
            <a:r>
              <a:rPr sz="1200" spc="5" dirty="0">
                <a:latin typeface="Times New Roman"/>
                <a:cs typeface="Times New Roman"/>
              </a:rPr>
              <a:t>stato </a:t>
            </a:r>
            <a:r>
              <a:rPr sz="1200" dirty="0">
                <a:latin typeface="Times New Roman"/>
                <a:cs typeface="Times New Roman"/>
              </a:rPr>
              <a:t>privato di un  </a:t>
            </a:r>
            <a:r>
              <a:rPr sz="1200" spc="-5" dirty="0">
                <a:latin typeface="Times New Roman"/>
                <a:cs typeface="Times New Roman"/>
              </a:rPr>
              <a:t>qualunque attributo della sua gloriosa personalità per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fatto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essersi </a:t>
            </a:r>
            <a:r>
              <a:rPr sz="1200" dirty="0">
                <a:latin typeface="Times New Roman"/>
                <a:cs typeface="Times New Roman"/>
              </a:rPr>
              <a:t>conferito </a:t>
            </a:r>
            <a:r>
              <a:rPr sz="1200" spc="-5" dirty="0">
                <a:latin typeface="Times New Roman"/>
                <a:cs typeface="Times New Roman"/>
              </a:rPr>
              <a:t>illimitatamente ai Figli Paradisiaci, </a:t>
            </a:r>
            <a:r>
              <a:rPr sz="1200" spc="5" dirty="0">
                <a:latin typeface="Times New Roman"/>
                <a:cs typeface="Times New Roman"/>
              </a:rPr>
              <a:t>alle </a:t>
            </a:r>
            <a:r>
              <a:rPr sz="1200" spc="-5" dirty="0">
                <a:latin typeface="Times New Roman"/>
                <a:cs typeface="Times New Roman"/>
              </a:rPr>
              <a:t>sue  creazioni subordinate </a:t>
            </a:r>
            <a:r>
              <a:rPr sz="1200" dirty="0">
                <a:latin typeface="Times New Roman"/>
                <a:cs typeface="Times New Roman"/>
              </a:rPr>
              <a:t>e alle molteplici </a:t>
            </a:r>
            <a:r>
              <a:rPr sz="1200" spc="-5" dirty="0">
                <a:latin typeface="Times New Roman"/>
                <a:cs typeface="Times New Roman"/>
              </a:rPr>
              <a:t>creature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queste.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88900" marR="5334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(49.6) 3:4.2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creazione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ogni </a:t>
            </a:r>
            <a:r>
              <a:rPr sz="1200" dirty="0">
                <a:latin typeface="Times New Roman"/>
                <a:cs typeface="Times New Roman"/>
              </a:rPr>
              <a:t>nuovo Universo richiede un nuovo </a:t>
            </a:r>
            <a:r>
              <a:rPr sz="1200" spc="-5" dirty="0">
                <a:latin typeface="Times New Roman"/>
                <a:cs typeface="Times New Roman"/>
              </a:rPr>
              <a:t>aggiustamento della gravità. Ma anche se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creazione dovesse  continuare </a:t>
            </a:r>
            <a:r>
              <a:rPr sz="1200" dirty="0">
                <a:latin typeface="Times New Roman"/>
                <a:cs typeface="Times New Roman"/>
              </a:rPr>
              <a:t>indefinitamente, </a:t>
            </a:r>
            <a:r>
              <a:rPr sz="1200" spc="-5" dirty="0">
                <a:latin typeface="Times New Roman"/>
                <a:cs typeface="Times New Roman"/>
              </a:rPr>
              <a:t>eternamente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addirittura sino all’infinità, al </a:t>
            </a:r>
            <a:r>
              <a:rPr sz="1200" dirty="0">
                <a:latin typeface="Times New Roman"/>
                <a:cs typeface="Times New Roman"/>
              </a:rPr>
              <a:t>punto che la </a:t>
            </a:r>
            <a:r>
              <a:rPr sz="1200" spc="-5" dirty="0">
                <a:latin typeface="Times New Roman"/>
                <a:cs typeface="Times New Roman"/>
              </a:rPr>
              <a:t>creazione materiale alla fine </a:t>
            </a:r>
            <a:r>
              <a:rPr sz="1200" dirty="0">
                <a:latin typeface="Times New Roman"/>
                <a:cs typeface="Times New Roman"/>
              </a:rPr>
              <a:t>esisterebbe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senza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87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78800" cy="40716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62230">
              <a:lnSpc>
                <a:spcPts val="1380"/>
              </a:lnSpc>
              <a:spcBef>
                <a:spcPts val="195"/>
              </a:spcBef>
            </a:pPr>
            <a:r>
              <a:rPr sz="1200" dirty="0">
                <a:latin typeface="Times New Roman"/>
                <a:cs typeface="Times New Roman"/>
              </a:rPr>
              <a:t>limiti, </a:t>
            </a:r>
            <a:r>
              <a:rPr sz="1200" spc="-10" dirty="0">
                <a:latin typeface="Times New Roman"/>
                <a:cs typeface="Times New Roman"/>
              </a:rPr>
              <a:t>si </a:t>
            </a:r>
            <a:r>
              <a:rPr sz="1200" spc="-5" dirty="0">
                <a:latin typeface="Times New Roman"/>
                <a:cs typeface="Times New Roman"/>
              </a:rPr>
              <a:t>costaterebbe che </a:t>
            </a:r>
            <a:r>
              <a:rPr sz="1200" dirty="0">
                <a:latin typeface="Times New Roman"/>
                <a:cs typeface="Times New Roman"/>
              </a:rPr>
              <a:t>il potere di </a:t>
            </a:r>
            <a:r>
              <a:rPr sz="1200" spc="-5" dirty="0">
                <a:latin typeface="Times New Roman"/>
                <a:cs typeface="Times New Roman"/>
              </a:rPr>
              <a:t>controllo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coordinazione esistente nell’Isola del </a:t>
            </a:r>
            <a:r>
              <a:rPr sz="1200" dirty="0">
                <a:latin typeface="Times New Roman"/>
                <a:cs typeface="Times New Roman"/>
              </a:rPr>
              <a:t>Paradiso </a:t>
            </a:r>
            <a:r>
              <a:rPr sz="1200" spc="-5" dirty="0">
                <a:latin typeface="Times New Roman"/>
                <a:cs typeface="Times New Roman"/>
              </a:rPr>
              <a:t>resterebbe ancora sufficiente ed  adeguato </a:t>
            </a:r>
            <a:r>
              <a:rPr sz="1200" dirty="0">
                <a:latin typeface="Times New Roman"/>
                <a:cs typeface="Times New Roman"/>
              </a:rPr>
              <a:t>per il dominio, il </a:t>
            </a:r>
            <a:r>
              <a:rPr sz="1200" spc="-5" dirty="0">
                <a:latin typeface="Times New Roman"/>
                <a:cs typeface="Times New Roman"/>
              </a:rPr>
              <a:t>controllo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coordinazione </a:t>
            </a:r>
            <a:r>
              <a:rPr sz="1200" dirty="0">
                <a:latin typeface="Times New Roman"/>
                <a:cs typeface="Times New Roman"/>
              </a:rPr>
              <a:t>di un tale </a:t>
            </a:r>
            <a:r>
              <a:rPr sz="1200" spc="-5" dirty="0">
                <a:latin typeface="Times New Roman"/>
                <a:cs typeface="Times New Roman"/>
              </a:rPr>
              <a:t>Universo </a:t>
            </a:r>
            <a:r>
              <a:rPr sz="1200" dirty="0">
                <a:latin typeface="Times New Roman"/>
                <a:cs typeface="Times New Roman"/>
              </a:rPr>
              <a:t>infinito. E dopo </a:t>
            </a:r>
            <a:r>
              <a:rPr sz="1200" spc="-5" dirty="0">
                <a:latin typeface="Times New Roman"/>
                <a:cs typeface="Times New Roman"/>
              </a:rPr>
              <a:t>questo conferimento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forza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potere  illimitati ad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Universo senza confini, l’Infinito sarebbe </a:t>
            </a:r>
            <a:r>
              <a:rPr sz="1200" dirty="0">
                <a:latin typeface="Times New Roman"/>
                <a:cs typeface="Times New Roman"/>
              </a:rPr>
              <a:t>ancora </a:t>
            </a:r>
            <a:r>
              <a:rPr sz="1200" spc="-5" dirty="0">
                <a:latin typeface="Times New Roman"/>
                <a:cs typeface="Times New Roman"/>
              </a:rPr>
              <a:t>sovraccarico dello stesso grado </a:t>
            </a:r>
            <a:r>
              <a:rPr sz="1200" dirty="0">
                <a:latin typeface="Times New Roman"/>
                <a:cs typeface="Times New Roman"/>
              </a:rPr>
              <a:t>di forza </a:t>
            </a:r>
            <a:r>
              <a:rPr sz="1200" spc="-5" dirty="0">
                <a:latin typeface="Times New Roman"/>
                <a:cs typeface="Times New Roman"/>
              </a:rPr>
              <a:t>ed energia. L’Assoluto 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Qualificato sarebbe ancora intatto; Dio possederebbe </a:t>
            </a:r>
            <a:r>
              <a:rPr sz="1200" dirty="0">
                <a:latin typeface="Times New Roman"/>
                <a:cs typeface="Times New Roman"/>
              </a:rPr>
              <a:t>ancora lo </a:t>
            </a:r>
            <a:r>
              <a:rPr sz="1200" spc="-5" dirty="0">
                <a:latin typeface="Times New Roman"/>
                <a:cs typeface="Times New Roman"/>
              </a:rPr>
              <a:t>stesso </a:t>
            </a:r>
            <a:r>
              <a:rPr sz="1200" dirty="0">
                <a:latin typeface="Times New Roman"/>
                <a:cs typeface="Times New Roman"/>
              </a:rPr>
              <a:t>potenziale infinito, </a:t>
            </a:r>
            <a:r>
              <a:rPr sz="1200" spc="-5" dirty="0">
                <a:latin typeface="Times New Roman"/>
                <a:cs typeface="Times New Roman"/>
              </a:rPr>
              <a:t>esattamente come se forza, </a:t>
            </a:r>
            <a:r>
              <a:rPr sz="1200" dirty="0">
                <a:latin typeface="Times New Roman"/>
                <a:cs typeface="Times New Roman"/>
              </a:rPr>
              <a:t>energia e  </a:t>
            </a:r>
            <a:r>
              <a:rPr sz="1200" spc="-5" dirty="0">
                <a:latin typeface="Times New Roman"/>
                <a:cs typeface="Times New Roman"/>
              </a:rPr>
              <a:t>potere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fossero mai stati riversati </a:t>
            </a:r>
            <a:r>
              <a:rPr sz="1200" dirty="0">
                <a:latin typeface="Times New Roman"/>
                <a:cs typeface="Times New Roman"/>
              </a:rPr>
              <a:t>in dotazione </a:t>
            </a:r>
            <a:r>
              <a:rPr sz="1200" spc="-5" dirty="0">
                <a:latin typeface="Times New Roman"/>
                <a:cs typeface="Times New Roman"/>
              </a:rPr>
              <a:t>ad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Universo </a:t>
            </a:r>
            <a:r>
              <a:rPr sz="1200" dirty="0">
                <a:latin typeface="Times New Roman"/>
                <a:cs typeface="Times New Roman"/>
              </a:rPr>
              <a:t>dopo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l’altro.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23431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(50.1) 3:4.3 </a:t>
            </a:r>
            <a:r>
              <a:rPr sz="1200" spc="-5" dirty="0">
                <a:latin typeface="Times New Roman"/>
                <a:cs typeface="Times New Roman"/>
              </a:rPr>
              <a:t>Altrettanto avviene per </a:t>
            </a:r>
            <a:r>
              <a:rPr sz="1200" dirty="0">
                <a:latin typeface="Times New Roman"/>
                <a:cs typeface="Times New Roman"/>
              </a:rPr>
              <a:t>la saggezza: il </a:t>
            </a:r>
            <a:r>
              <a:rPr sz="1200" spc="-5" dirty="0">
                <a:latin typeface="Times New Roman"/>
                <a:cs typeface="Times New Roman"/>
              </a:rPr>
              <a:t>fatto che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mente sia così largamente </a:t>
            </a:r>
            <a:r>
              <a:rPr sz="1200" dirty="0">
                <a:latin typeface="Times New Roman"/>
                <a:cs typeface="Times New Roman"/>
              </a:rPr>
              <a:t>distribuita </a:t>
            </a:r>
            <a:r>
              <a:rPr sz="1200" spc="-5" dirty="0">
                <a:latin typeface="Times New Roman"/>
                <a:cs typeface="Times New Roman"/>
              </a:rPr>
              <a:t>agli esseri pensanti dei regni </a:t>
            </a:r>
            <a:r>
              <a:rPr sz="1200" dirty="0">
                <a:latin typeface="Times New Roman"/>
                <a:cs typeface="Times New Roman"/>
              </a:rPr>
              <a:t>non  </a:t>
            </a:r>
            <a:r>
              <a:rPr sz="1200" spc="-5" dirty="0">
                <a:latin typeface="Times New Roman"/>
                <a:cs typeface="Times New Roman"/>
              </a:rPr>
              <a:t>impoverisce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alcun </a:t>
            </a:r>
            <a:r>
              <a:rPr sz="1200" dirty="0">
                <a:latin typeface="Times New Roman"/>
                <a:cs typeface="Times New Roman"/>
              </a:rPr>
              <a:t>modo la </a:t>
            </a:r>
            <a:r>
              <a:rPr sz="1200" spc="-5" dirty="0">
                <a:latin typeface="Times New Roman"/>
                <a:cs typeface="Times New Roman"/>
              </a:rPr>
              <a:t>sorgente centrale </a:t>
            </a:r>
            <a:r>
              <a:rPr sz="1200" spc="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saggezza </a:t>
            </a:r>
            <a:r>
              <a:rPr sz="1200" spc="-5" dirty="0">
                <a:latin typeface="Times New Roman"/>
                <a:cs typeface="Times New Roman"/>
              </a:rPr>
              <a:t>divina. A mano </a:t>
            </a:r>
            <a:r>
              <a:rPr sz="1200" dirty="0">
                <a:latin typeface="Times New Roman"/>
                <a:cs typeface="Times New Roman"/>
              </a:rPr>
              <a:t>a mano che </a:t>
            </a:r>
            <a:r>
              <a:rPr sz="1200" spc="-5" dirty="0">
                <a:latin typeface="Times New Roman"/>
                <a:cs typeface="Times New Roman"/>
              </a:rPr>
              <a:t>gli Universi si moltiplicano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che gli  esseri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regni </a:t>
            </a:r>
            <a:r>
              <a:rPr sz="1200" dirty="0">
                <a:latin typeface="Times New Roman"/>
                <a:cs typeface="Times New Roman"/>
              </a:rPr>
              <a:t>aumentano di </a:t>
            </a:r>
            <a:r>
              <a:rPr sz="1200" spc="-5" dirty="0">
                <a:latin typeface="Times New Roman"/>
                <a:cs typeface="Times New Roman"/>
              </a:rPr>
              <a:t>numero fino </a:t>
            </a:r>
            <a:r>
              <a:rPr sz="1200" dirty="0">
                <a:latin typeface="Times New Roman"/>
                <a:cs typeface="Times New Roman"/>
              </a:rPr>
              <a:t>ai limiti </a:t>
            </a:r>
            <a:r>
              <a:rPr sz="1200" spc="-5" dirty="0">
                <a:latin typeface="Times New Roman"/>
                <a:cs typeface="Times New Roman"/>
              </a:rPr>
              <a:t>del comprensibile, </a:t>
            </a:r>
            <a:r>
              <a:rPr sz="1200" dirty="0">
                <a:latin typeface="Times New Roman"/>
                <a:cs typeface="Times New Roman"/>
              </a:rPr>
              <a:t>e sebbene la </a:t>
            </a:r>
            <a:r>
              <a:rPr sz="1200" spc="-5" dirty="0">
                <a:latin typeface="Times New Roman"/>
                <a:cs typeface="Times New Roman"/>
              </a:rPr>
              <a:t>mente continui </a:t>
            </a:r>
            <a:r>
              <a:rPr sz="1200" dirty="0">
                <a:latin typeface="Times New Roman"/>
                <a:cs typeface="Times New Roman"/>
              </a:rPr>
              <a:t>senza </a:t>
            </a:r>
            <a:r>
              <a:rPr sz="1200" spc="-5" dirty="0">
                <a:latin typeface="Times New Roman"/>
                <a:cs typeface="Times New Roman"/>
              </a:rPr>
              <a:t>fine ad essere </a:t>
            </a:r>
            <a:r>
              <a:rPr sz="1200" spc="5" dirty="0">
                <a:latin typeface="Times New Roman"/>
                <a:cs typeface="Times New Roman"/>
              </a:rPr>
              <a:t>donata </a:t>
            </a:r>
            <a:r>
              <a:rPr sz="1200" dirty="0">
                <a:latin typeface="Times New Roman"/>
                <a:cs typeface="Times New Roman"/>
              </a:rPr>
              <a:t>a  </a:t>
            </a:r>
            <a:r>
              <a:rPr sz="1200" spc="-5" dirty="0">
                <a:latin typeface="Times New Roman"/>
                <a:cs typeface="Times New Roman"/>
              </a:rPr>
              <a:t>questi esseri d’ordine superiore ed inferiore,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personalità </a:t>
            </a:r>
            <a:r>
              <a:rPr sz="1200" spc="-5" dirty="0">
                <a:latin typeface="Times New Roman"/>
                <a:cs typeface="Times New Roman"/>
              </a:rPr>
              <a:t>centrale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continuerà ancora </a:t>
            </a:r>
            <a:r>
              <a:rPr sz="1200" spc="-5" dirty="0">
                <a:latin typeface="Times New Roman"/>
                <a:cs typeface="Times New Roman"/>
              </a:rPr>
              <a:t>ad inglobare </a:t>
            </a:r>
            <a:r>
              <a:rPr sz="1200" dirty="0">
                <a:latin typeface="Times New Roman"/>
                <a:cs typeface="Times New Roman"/>
              </a:rPr>
              <a:t>la stessa mente eterna,  infinita e </a:t>
            </a:r>
            <a:r>
              <a:rPr sz="1200" spc="-5" dirty="0">
                <a:latin typeface="Times New Roman"/>
                <a:cs typeface="Times New Roman"/>
              </a:rPr>
              <a:t>perfettamente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saggia.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27432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(50.2) 3:4.4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fatto che egli emetta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se stesso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messaggeri spirituali </a:t>
            </a:r>
            <a:r>
              <a:rPr sz="1200" dirty="0">
                <a:latin typeface="Times New Roman"/>
                <a:cs typeface="Times New Roman"/>
              </a:rPr>
              <a:t>affinché </a:t>
            </a:r>
            <a:r>
              <a:rPr sz="1200" spc="-5" dirty="0">
                <a:latin typeface="Times New Roman"/>
                <a:cs typeface="Times New Roman"/>
              </a:rPr>
              <a:t>dimorino negli </a:t>
            </a:r>
            <a:r>
              <a:rPr sz="1200" dirty="0">
                <a:latin typeface="Times New Roman"/>
                <a:cs typeface="Times New Roman"/>
              </a:rPr>
              <a:t>uomini e </a:t>
            </a:r>
            <a:r>
              <a:rPr sz="1200" spc="-5" dirty="0">
                <a:latin typeface="Times New Roman"/>
                <a:cs typeface="Times New Roman"/>
              </a:rPr>
              <a:t>nelle </a:t>
            </a:r>
            <a:r>
              <a:rPr sz="1200" dirty="0">
                <a:latin typeface="Times New Roman"/>
                <a:cs typeface="Times New Roman"/>
              </a:rPr>
              <a:t>donne del vostro  mondo e di altri mondi, non diminuisce in nulla la </a:t>
            </a:r>
            <a:r>
              <a:rPr sz="1200" spc="-5" dirty="0">
                <a:latin typeface="Times New Roman"/>
                <a:cs typeface="Times New Roman"/>
              </a:rPr>
              <a:t>sua capacità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operare </a:t>
            </a:r>
            <a:r>
              <a:rPr sz="1200" dirty="0">
                <a:latin typeface="Times New Roman"/>
                <a:cs typeface="Times New Roman"/>
              </a:rPr>
              <a:t>come una </a:t>
            </a:r>
            <a:r>
              <a:rPr sz="1200" spc="-5" dirty="0">
                <a:latin typeface="Times New Roman"/>
                <a:cs typeface="Times New Roman"/>
              </a:rPr>
              <a:t>personalità </a:t>
            </a:r>
            <a:r>
              <a:rPr sz="1200" dirty="0">
                <a:latin typeface="Times New Roman"/>
                <a:cs typeface="Times New Roman"/>
              </a:rPr>
              <a:t>spirituale divina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onnipotente.  </a:t>
            </a:r>
            <a:r>
              <a:rPr sz="1200" spc="-5" dirty="0">
                <a:latin typeface="Times New Roman"/>
                <a:cs typeface="Times New Roman"/>
              </a:rPr>
              <a:t>Non c’è assolutamente alcun </a:t>
            </a:r>
            <a:r>
              <a:rPr sz="1200" dirty="0">
                <a:latin typeface="Times New Roman"/>
                <a:cs typeface="Times New Roman"/>
              </a:rPr>
              <a:t>limite </a:t>
            </a:r>
            <a:r>
              <a:rPr sz="1200" spc="-5" dirty="0">
                <a:latin typeface="Times New Roman"/>
                <a:cs typeface="Times New Roman"/>
              </a:rPr>
              <a:t>all’estensione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al numero </a:t>
            </a:r>
            <a:r>
              <a:rPr sz="1200" dirty="0">
                <a:latin typeface="Times New Roman"/>
                <a:cs typeface="Times New Roman"/>
              </a:rPr>
              <a:t>di tali </a:t>
            </a:r>
            <a:r>
              <a:rPr sz="1200" spc="-5" dirty="0">
                <a:latin typeface="Times New Roman"/>
                <a:cs typeface="Times New Roman"/>
              </a:rPr>
              <a:t>Monitori spirituali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inviare. Questo </a:t>
            </a:r>
            <a:r>
              <a:rPr sz="1200" dirty="0">
                <a:latin typeface="Times New Roman"/>
                <a:cs typeface="Times New Roman"/>
              </a:rPr>
              <a:t>dono </a:t>
            </a:r>
            <a:r>
              <a:rPr sz="1200" spc="15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se  stesso alle sue creature genera, </a:t>
            </a:r>
            <a:r>
              <a:rPr sz="1200" dirty="0">
                <a:latin typeface="Times New Roman"/>
                <a:cs typeface="Times New Roman"/>
              </a:rPr>
              <a:t>per questi mortali </a:t>
            </a:r>
            <a:r>
              <a:rPr sz="1200" spc="-5" dirty="0">
                <a:latin typeface="Times New Roman"/>
                <a:cs typeface="Times New Roman"/>
              </a:rPr>
              <a:t>divinamente dotati, </a:t>
            </a:r>
            <a:r>
              <a:rPr sz="1200" dirty="0">
                <a:latin typeface="Times New Roman"/>
                <a:cs typeface="Times New Roman"/>
              </a:rPr>
              <a:t>una possibilità </a:t>
            </a:r>
            <a:r>
              <a:rPr sz="1200" spc="-5" dirty="0">
                <a:latin typeface="Times New Roman"/>
                <a:cs typeface="Times New Roman"/>
              </a:rPr>
              <a:t>futura sconfinata, quasi </a:t>
            </a:r>
            <a:r>
              <a:rPr sz="1200" dirty="0">
                <a:latin typeface="Times New Roman"/>
                <a:cs typeface="Times New Roman"/>
              </a:rPr>
              <a:t>inconcepibile, di  </a:t>
            </a:r>
            <a:r>
              <a:rPr sz="1200" spc="-5" dirty="0">
                <a:latin typeface="Times New Roman"/>
                <a:cs typeface="Times New Roman"/>
              </a:rPr>
              <a:t>esistenze successive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progressive.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tale </a:t>
            </a:r>
            <a:r>
              <a:rPr sz="1200" dirty="0">
                <a:latin typeface="Times New Roman"/>
                <a:cs typeface="Times New Roman"/>
              </a:rPr>
              <a:t>prodiga distribuzione di </a:t>
            </a:r>
            <a:r>
              <a:rPr sz="1200" spc="-5" dirty="0">
                <a:latin typeface="Times New Roman"/>
                <a:cs typeface="Times New Roman"/>
              </a:rPr>
              <a:t>se stesso, </a:t>
            </a:r>
            <a:r>
              <a:rPr sz="1200" dirty="0">
                <a:latin typeface="Times New Roman"/>
                <a:cs typeface="Times New Roman"/>
              </a:rPr>
              <a:t>sotto </a:t>
            </a:r>
            <a:r>
              <a:rPr sz="1200" spc="-5" dirty="0">
                <a:latin typeface="Times New Roman"/>
                <a:cs typeface="Times New Roman"/>
              </a:rPr>
              <a:t>forma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queste </a:t>
            </a:r>
            <a:r>
              <a:rPr sz="1200" dirty="0">
                <a:latin typeface="Times New Roman"/>
                <a:cs typeface="Times New Roman"/>
              </a:rPr>
              <a:t>entità spirituali tutelari, non  </a:t>
            </a:r>
            <a:r>
              <a:rPr sz="1200" spc="-5" dirty="0">
                <a:latin typeface="Times New Roman"/>
                <a:cs typeface="Times New Roman"/>
              </a:rPr>
              <a:t>diminuisce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alcun </a:t>
            </a:r>
            <a:r>
              <a:rPr sz="1200" dirty="0">
                <a:latin typeface="Times New Roman"/>
                <a:cs typeface="Times New Roman"/>
              </a:rPr>
              <a:t>modo la saggezza e la </a:t>
            </a:r>
            <a:r>
              <a:rPr sz="1200" spc="-5" dirty="0">
                <a:latin typeface="Times New Roman"/>
                <a:cs typeface="Times New Roman"/>
              </a:rPr>
              <a:t>perfezione della verità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conoscenza </a:t>
            </a:r>
            <a:r>
              <a:rPr sz="1200" spc="-5" dirty="0">
                <a:latin typeface="Times New Roman"/>
                <a:cs typeface="Times New Roman"/>
              </a:rPr>
              <a:t>che riposano nella persona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Padre  onnisciente, onnipotente ed infinitamente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saggio.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431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(50.3) 3:4.5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mortali del </a:t>
            </a:r>
            <a:r>
              <a:rPr sz="1200" dirty="0">
                <a:latin typeface="Times New Roman"/>
                <a:cs typeface="Times New Roman"/>
              </a:rPr>
              <a:t>tempo </a:t>
            </a:r>
            <a:r>
              <a:rPr sz="1200" spc="-5" dirty="0">
                <a:latin typeface="Times New Roman"/>
                <a:cs typeface="Times New Roman"/>
              </a:rPr>
              <a:t>c’è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futuro, </a:t>
            </a:r>
            <a:r>
              <a:rPr sz="1200" spc="5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Dio abita l’eternità. </a:t>
            </a:r>
            <a:r>
              <a:rPr sz="1200" dirty="0">
                <a:latin typeface="Times New Roman"/>
                <a:cs typeface="Times New Roman"/>
              </a:rPr>
              <a:t>Sebbene io provenga </a:t>
            </a:r>
            <a:r>
              <a:rPr sz="1200" spc="-5" dirty="0">
                <a:latin typeface="Times New Roman"/>
                <a:cs typeface="Times New Roman"/>
              </a:rPr>
              <a:t>dalle </a:t>
            </a:r>
            <a:r>
              <a:rPr sz="1200" dirty="0">
                <a:latin typeface="Times New Roman"/>
                <a:cs typeface="Times New Roman"/>
              </a:rPr>
              <a:t>vicinanze </a:t>
            </a:r>
            <a:r>
              <a:rPr sz="1200" spc="-5" dirty="0">
                <a:latin typeface="Times New Roman"/>
                <a:cs typeface="Times New Roman"/>
              </a:rPr>
              <a:t>del luogo stesso </a:t>
            </a:r>
            <a:r>
              <a:rPr sz="1200" spc="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cui  dimora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Deità, </a:t>
            </a:r>
            <a:r>
              <a:rPr sz="1200" dirty="0">
                <a:latin typeface="Times New Roman"/>
                <a:cs typeface="Times New Roman"/>
              </a:rPr>
              <a:t>non posso </a:t>
            </a:r>
            <a:r>
              <a:rPr sz="1200" spc="-5" dirty="0">
                <a:latin typeface="Times New Roman"/>
                <a:cs typeface="Times New Roman"/>
              </a:rPr>
              <a:t>pretendere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parlare </a:t>
            </a:r>
            <a:r>
              <a:rPr sz="1200" dirty="0">
                <a:latin typeface="Times New Roman"/>
                <a:cs typeface="Times New Roman"/>
              </a:rPr>
              <a:t>con </a:t>
            </a:r>
            <a:r>
              <a:rPr sz="1200" spc="-5" dirty="0">
                <a:latin typeface="Times New Roman"/>
                <a:cs typeface="Times New Roman"/>
              </a:rPr>
              <a:t>perfetta comprensione dell’infinità </a:t>
            </a:r>
            <a:r>
              <a:rPr sz="1200" dirty="0">
                <a:latin typeface="Times New Roman"/>
                <a:cs typeface="Times New Roman"/>
              </a:rPr>
              <a:t>di molti </a:t>
            </a:r>
            <a:r>
              <a:rPr sz="1200" spc="-5" dirty="0">
                <a:latin typeface="Times New Roman"/>
                <a:cs typeface="Times New Roman"/>
              </a:rPr>
              <a:t>degli attributi </a:t>
            </a:r>
            <a:r>
              <a:rPr sz="1200" dirty="0">
                <a:latin typeface="Times New Roman"/>
                <a:cs typeface="Times New Roman"/>
              </a:rPr>
              <a:t>divini. </a:t>
            </a:r>
            <a:r>
              <a:rPr sz="1200" spc="10" dirty="0">
                <a:latin typeface="Times New Roman"/>
                <a:cs typeface="Times New Roman"/>
              </a:rPr>
              <a:t>Solo </a:t>
            </a:r>
            <a:r>
              <a:rPr sz="1200" spc="-5" dirty="0">
                <a:latin typeface="Times New Roman"/>
                <a:cs typeface="Times New Roman"/>
              </a:rPr>
              <a:t>l’infinità  della </a:t>
            </a:r>
            <a:r>
              <a:rPr sz="1200" dirty="0">
                <a:latin typeface="Times New Roman"/>
                <a:cs typeface="Times New Roman"/>
              </a:rPr>
              <a:t>mente può comprendere pienamente l’infinità </a:t>
            </a:r>
            <a:r>
              <a:rPr sz="1200" spc="-5" dirty="0">
                <a:latin typeface="Times New Roman"/>
                <a:cs typeface="Times New Roman"/>
              </a:rPr>
              <a:t>d’esistenza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l’eternità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d’azione.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88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205470" cy="4132579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17907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(50.4) 3:4.6 </a:t>
            </a:r>
            <a:r>
              <a:rPr sz="1200" spc="-5" dirty="0">
                <a:latin typeface="Times New Roman"/>
                <a:cs typeface="Times New Roman"/>
              </a:rPr>
              <a:t>L’uomo mortale </a:t>
            </a:r>
            <a:r>
              <a:rPr sz="1200" dirty="0">
                <a:latin typeface="Times New Roman"/>
                <a:cs typeface="Times New Roman"/>
              </a:rPr>
              <a:t>non ha possibilità di </a:t>
            </a:r>
            <a:r>
              <a:rPr sz="1200" spc="-5" dirty="0">
                <a:latin typeface="Times New Roman"/>
                <a:cs typeface="Times New Roman"/>
              </a:rPr>
              <a:t>conoscere </a:t>
            </a:r>
            <a:r>
              <a:rPr sz="1200" dirty="0">
                <a:latin typeface="Times New Roman"/>
                <a:cs typeface="Times New Roman"/>
              </a:rPr>
              <a:t>l’infinità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Padre </a:t>
            </a:r>
            <a:r>
              <a:rPr sz="1200" spc="-5" dirty="0">
                <a:latin typeface="Times New Roman"/>
                <a:cs typeface="Times New Roman"/>
              </a:rPr>
              <a:t>celeste.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mente finita non può </a:t>
            </a:r>
            <a:r>
              <a:rPr sz="1200" spc="-5" dirty="0">
                <a:latin typeface="Times New Roman"/>
                <a:cs typeface="Times New Roman"/>
              </a:rPr>
              <a:t>concepire </a:t>
            </a:r>
            <a:r>
              <a:rPr sz="1200" dirty="0">
                <a:latin typeface="Times New Roman"/>
                <a:cs typeface="Times New Roman"/>
              </a:rPr>
              <a:t>un fatto od  una </a:t>
            </a:r>
            <a:r>
              <a:rPr sz="1200" spc="-5" dirty="0">
                <a:latin typeface="Times New Roman"/>
                <a:cs typeface="Times New Roman"/>
              </a:rPr>
              <a:t>verità assoluti. Ma </a:t>
            </a:r>
            <a:r>
              <a:rPr sz="1200" dirty="0">
                <a:latin typeface="Times New Roman"/>
                <a:cs typeface="Times New Roman"/>
              </a:rPr>
              <a:t>questo </a:t>
            </a:r>
            <a:r>
              <a:rPr sz="1200" spc="-5" dirty="0">
                <a:latin typeface="Times New Roman"/>
                <a:cs typeface="Times New Roman"/>
              </a:rPr>
              <a:t>stesso essere </a:t>
            </a:r>
            <a:r>
              <a:rPr sz="1200" dirty="0">
                <a:latin typeface="Times New Roman"/>
                <a:cs typeface="Times New Roman"/>
              </a:rPr>
              <a:t>umano finito può </a:t>
            </a:r>
            <a:r>
              <a:rPr sz="1200" spc="-5" dirty="0">
                <a:latin typeface="Times New Roman"/>
                <a:cs typeface="Times New Roman"/>
              </a:rPr>
              <a:t>effettivamente sentire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letteralmente provare </a:t>
            </a:r>
            <a:r>
              <a:rPr sz="1200" dirty="0">
                <a:latin typeface="Times New Roman"/>
                <a:cs typeface="Times New Roman"/>
              </a:rPr>
              <a:t>— il pieno impatto  non </a:t>
            </a:r>
            <a:r>
              <a:rPr sz="1200" spc="-5" dirty="0">
                <a:latin typeface="Times New Roman"/>
                <a:cs typeface="Times New Roman"/>
              </a:rPr>
              <a:t>affievolito </a:t>
            </a:r>
            <a:r>
              <a:rPr sz="1200" dirty="0">
                <a:latin typeface="Times New Roman"/>
                <a:cs typeface="Times New Roman"/>
              </a:rPr>
              <a:t>di questo </a:t>
            </a:r>
            <a:r>
              <a:rPr sz="1200" spc="-5" dirty="0">
                <a:latin typeface="Times New Roman"/>
                <a:cs typeface="Times New Roman"/>
              </a:rPr>
              <a:t>AMORE </a:t>
            </a:r>
            <a:r>
              <a:rPr sz="1200" dirty="0">
                <a:latin typeface="Times New Roman"/>
                <a:cs typeface="Times New Roman"/>
              </a:rPr>
              <a:t>infinito </a:t>
            </a:r>
            <a:r>
              <a:rPr sz="1200" spc="-5" dirty="0">
                <a:latin typeface="Times New Roman"/>
                <a:cs typeface="Times New Roman"/>
              </a:rPr>
              <a:t>del Padre. </a:t>
            </a:r>
            <a:r>
              <a:rPr sz="1200" dirty="0">
                <a:latin typeface="Times New Roman"/>
                <a:cs typeface="Times New Roman"/>
              </a:rPr>
              <a:t>Si può </a:t>
            </a:r>
            <a:r>
              <a:rPr sz="1200" spc="-5" dirty="0">
                <a:latin typeface="Times New Roman"/>
                <a:cs typeface="Times New Roman"/>
              </a:rPr>
              <a:t>veramente </a:t>
            </a:r>
            <a:r>
              <a:rPr sz="1200" dirty="0">
                <a:latin typeface="Times New Roman"/>
                <a:cs typeface="Times New Roman"/>
              </a:rPr>
              <a:t>fare </a:t>
            </a:r>
            <a:r>
              <a:rPr sz="1200" spc="-5" dirty="0">
                <a:latin typeface="Times New Roman"/>
                <a:cs typeface="Times New Roman"/>
              </a:rPr>
              <a:t>l’esperienza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tale amore,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mentre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qualità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questa esperienza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illimitata,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quantità </a:t>
            </a:r>
            <a:r>
              <a:rPr sz="1200" dirty="0">
                <a:latin typeface="Times New Roman"/>
                <a:cs typeface="Times New Roman"/>
              </a:rPr>
              <a:t>è strettamente limitata </a:t>
            </a:r>
            <a:r>
              <a:rPr sz="1200" spc="-5" dirty="0">
                <a:latin typeface="Times New Roman"/>
                <a:cs typeface="Times New Roman"/>
              </a:rPr>
              <a:t>dalla capacità </a:t>
            </a:r>
            <a:r>
              <a:rPr sz="1200" dirty="0">
                <a:latin typeface="Times New Roman"/>
                <a:cs typeface="Times New Roman"/>
              </a:rPr>
              <a:t>umana di </a:t>
            </a:r>
            <a:r>
              <a:rPr sz="1200" spc="-5" dirty="0">
                <a:latin typeface="Times New Roman"/>
                <a:cs typeface="Times New Roman"/>
              </a:rPr>
              <a:t>ricettività spirituale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dall’associata  capacità </a:t>
            </a:r>
            <a:r>
              <a:rPr sz="1200" dirty="0">
                <a:latin typeface="Times New Roman"/>
                <a:cs typeface="Times New Roman"/>
              </a:rPr>
              <a:t>di amare il </a:t>
            </a:r>
            <a:r>
              <a:rPr sz="1200" spc="-5" dirty="0">
                <a:latin typeface="Times New Roman"/>
                <a:cs typeface="Times New Roman"/>
              </a:rPr>
              <a:t>Padre </a:t>
            </a:r>
            <a:r>
              <a:rPr sz="1200" dirty="0">
                <a:latin typeface="Times New Roman"/>
                <a:cs typeface="Times New Roman"/>
              </a:rPr>
              <a:t>in</a:t>
            </a:r>
            <a:r>
              <a:rPr sz="1200" spc="-5" dirty="0">
                <a:latin typeface="Times New Roman"/>
                <a:cs typeface="Times New Roman"/>
              </a:rPr>
              <a:t> contraccambio.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24828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(50.5) 3:4.7 </a:t>
            </a:r>
            <a:r>
              <a:rPr sz="1200" spc="-5" dirty="0">
                <a:latin typeface="Times New Roman"/>
                <a:cs typeface="Times New Roman"/>
              </a:rPr>
              <a:t>L’apprezzamento finito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qualità infinite trascende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gran </a:t>
            </a:r>
            <a:r>
              <a:rPr sz="1200" dirty="0">
                <a:latin typeface="Times New Roman"/>
                <a:cs typeface="Times New Roman"/>
              </a:rPr>
              <a:t>lunga le </a:t>
            </a:r>
            <a:r>
              <a:rPr sz="1200" spc="-5" dirty="0">
                <a:latin typeface="Times New Roman"/>
                <a:cs typeface="Times New Roman"/>
              </a:rPr>
              <a:t>capacità logicamente </a:t>
            </a:r>
            <a:r>
              <a:rPr sz="1200" dirty="0">
                <a:latin typeface="Times New Roman"/>
                <a:cs typeface="Times New Roman"/>
              </a:rPr>
              <a:t>limitate </a:t>
            </a:r>
            <a:r>
              <a:rPr sz="1200" spc="-5" dirty="0">
                <a:latin typeface="Times New Roman"/>
                <a:cs typeface="Times New Roman"/>
              </a:rPr>
              <a:t>della creatura </a:t>
            </a:r>
            <a:r>
              <a:rPr sz="1200" dirty="0">
                <a:latin typeface="Times New Roman"/>
                <a:cs typeface="Times New Roman"/>
              </a:rPr>
              <a:t>per il  </a:t>
            </a:r>
            <a:r>
              <a:rPr sz="1200" spc="-5" dirty="0">
                <a:latin typeface="Times New Roman"/>
                <a:cs typeface="Times New Roman"/>
              </a:rPr>
              <a:t>fatto che </a:t>
            </a:r>
            <a:r>
              <a:rPr sz="1200" dirty="0">
                <a:latin typeface="Times New Roman"/>
                <a:cs typeface="Times New Roman"/>
              </a:rPr>
              <a:t>l’uomo </a:t>
            </a:r>
            <a:r>
              <a:rPr sz="1200" spc="-5" dirty="0">
                <a:latin typeface="Times New Roman"/>
                <a:cs typeface="Times New Roman"/>
              </a:rPr>
              <a:t>mortale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creato ad immagine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vive in lui un </a:t>
            </a:r>
            <a:r>
              <a:rPr sz="1200" spc="-5" dirty="0">
                <a:latin typeface="Times New Roman"/>
                <a:cs typeface="Times New Roman"/>
              </a:rPr>
              <a:t>frammento dell’infinità. L’approccio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prossimo </a:t>
            </a:r>
            <a:r>
              <a:rPr sz="1200" dirty="0">
                <a:latin typeface="Times New Roman"/>
                <a:cs typeface="Times New Roman"/>
              </a:rPr>
              <a:t>ed  </a:t>
            </a:r>
            <a:r>
              <a:rPr sz="1200" spc="-5" dirty="0">
                <a:latin typeface="Times New Roman"/>
                <a:cs typeface="Times New Roman"/>
              </a:rPr>
              <a:t>affettuoso dell’uomo </a:t>
            </a:r>
            <a:r>
              <a:rPr sz="1200" dirty="0">
                <a:latin typeface="Times New Roman"/>
                <a:cs typeface="Times New Roman"/>
              </a:rPr>
              <a:t>a Dio </a:t>
            </a:r>
            <a:r>
              <a:rPr sz="1200" spc="-5" dirty="0">
                <a:latin typeface="Times New Roman"/>
                <a:cs typeface="Times New Roman"/>
              </a:rPr>
              <a:t>avviene </a:t>
            </a:r>
            <a:r>
              <a:rPr sz="1200" dirty="0">
                <a:latin typeface="Times New Roman"/>
                <a:cs typeface="Times New Roman"/>
              </a:rPr>
              <a:t>dunque </a:t>
            </a:r>
            <a:r>
              <a:rPr sz="1200" spc="-5" dirty="0">
                <a:latin typeface="Times New Roman"/>
                <a:cs typeface="Times New Roman"/>
              </a:rPr>
              <a:t>attraverso l’amore, perché Dio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amore. </a:t>
            </a:r>
            <a:r>
              <a:rPr sz="1200" dirty="0">
                <a:latin typeface="Times New Roman"/>
                <a:cs typeface="Times New Roman"/>
              </a:rPr>
              <a:t>E tutta </a:t>
            </a:r>
            <a:r>
              <a:rPr sz="1200" spc="-5" dirty="0">
                <a:latin typeface="Times New Roman"/>
                <a:cs typeface="Times New Roman"/>
              </a:rPr>
              <a:t>questa </a:t>
            </a:r>
            <a:r>
              <a:rPr sz="1200" dirty="0">
                <a:latin typeface="Times New Roman"/>
                <a:cs typeface="Times New Roman"/>
              </a:rPr>
              <a:t>relazione </a:t>
            </a:r>
            <a:r>
              <a:rPr sz="1200" spc="-5" dirty="0">
                <a:latin typeface="Times New Roman"/>
                <a:cs typeface="Times New Roman"/>
              </a:rPr>
              <a:t>straordinaria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10" dirty="0">
                <a:latin typeface="Times New Roman"/>
                <a:cs typeface="Times New Roman"/>
              </a:rPr>
              <a:t>una  </a:t>
            </a:r>
            <a:r>
              <a:rPr sz="1200" spc="-5" dirty="0">
                <a:latin typeface="Times New Roman"/>
                <a:cs typeface="Times New Roman"/>
              </a:rPr>
              <a:t>reale esperienza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sociologia </a:t>
            </a:r>
            <a:r>
              <a:rPr sz="1200" dirty="0">
                <a:latin typeface="Times New Roman"/>
                <a:cs typeface="Times New Roman"/>
              </a:rPr>
              <a:t>cosmica, la </a:t>
            </a:r>
            <a:r>
              <a:rPr sz="1200" spc="-5" dirty="0">
                <a:latin typeface="Times New Roman"/>
                <a:cs typeface="Times New Roman"/>
              </a:rPr>
              <a:t>relazione tra Creatore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creatura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l’affetto </a:t>
            </a:r>
            <a:r>
              <a:rPr sz="1200" dirty="0">
                <a:latin typeface="Times New Roman"/>
                <a:cs typeface="Times New Roman"/>
              </a:rPr>
              <a:t>tra </a:t>
            </a:r>
            <a:r>
              <a:rPr sz="1200" spc="-5" dirty="0">
                <a:latin typeface="Times New Roman"/>
                <a:cs typeface="Times New Roman"/>
              </a:rPr>
              <a:t>Padre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figlio.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5. Il governo supremo del Padre</a:t>
            </a:r>
            <a:endParaRPr sz="1600">
              <a:latin typeface="Times New Roman"/>
              <a:cs typeface="Times New Roman"/>
            </a:endParaRPr>
          </a:p>
          <a:p>
            <a:pPr marL="76200" marR="71755">
              <a:lnSpc>
                <a:spcPts val="1380"/>
              </a:lnSpc>
              <a:spcBef>
                <a:spcPts val="141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(50.6) 3:5.1 </a:t>
            </a:r>
            <a:r>
              <a:rPr sz="1200" spc="-5" dirty="0">
                <a:latin typeface="Times New Roman"/>
                <a:cs typeface="Times New Roman"/>
              </a:rPr>
              <a:t>Nei </a:t>
            </a:r>
            <a:r>
              <a:rPr sz="1200" dirty="0">
                <a:latin typeface="Times New Roman"/>
                <a:cs typeface="Times New Roman"/>
              </a:rPr>
              <a:t>suoi </a:t>
            </a:r>
            <a:r>
              <a:rPr sz="1200" spc="-5" dirty="0">
                <a:latin typeface="Times New Roman"/>
                <a:cs typeface="Times New Roman"/>
              </a:rPr>
              <a:t>contatti con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creazioni posteriori </a:t>
            </a:r>
            <a:r>
              <a:rPr sz="1200" dirty="0">
                <a:latin typeface="Times New Roman"/>
                <a:cs typeface="Times New Roman"/>
              </a:rPr>
              <a:t>ad </a:t>
            </a:r>
            <a:r>
              <a:rPr sz="1200" spc="-5" dirty="0">
                <a:latin typeface="Times New Roman"/>
                <a:cs typeface="Times New Roman"/>
              </a:rPr>
              <a:t>Havona, </a:t>
            </a:r>
            <a:r>
              <a:rPr sz="1200" dirty="0">
                <a:latin typeface="Times New Roman"/>
                <a:cs typeface="Times New Roman"/>
              </a:rPr>
              <a:t>il Padre </a:t>
            </a:r>
            <a:r>
              <a:rPr sz="1200" spc="-5" dirty="0">
                <a:latin typeface="Times New Roman"/>
                <a:cs typeface="Times New Roman"/>
              </a:rPr>
              <a:t>Universale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esercita </a:t>
            </a:r>
            <a:r>
              <a:rPr sz="1200" dirty="0">
                <a:latin typeface="Times New Roman"/>
                <a:cs typeface="Times New Roman"/>
              </a:rPr>
              <a:t>il suo </a:t>
            </a:r>
            <a:r>
              <a:rPr sz="1200" spc="-5" dirty="0">
                <a:latin typeface="Times New Roman"/>
                <a:cs typeface="Times New Roman"/>
              </a:rPr>
              <a:t>potere </a:t>
            </a:r>
            <a:r>
              <a:rPr sz="1200" dirty="0">
                <a:latin typeface="Times New Roman"/>
                <a:cs typeface="Times New Roman"/>
              </a:rPr>
              <a:t>infinito e la </a:t>
            </a:r>
            <a:r>
              <a:rPr sz="1200" spc="-5" dirty="0">
                <a:latin typeface="Times New Roman"/>
                <a:cs typeface="Times New Roman"/>
              </a:rPr>
              <a:t>sua  autorità finale </a:t>
            </a:r>
            <a:r>
              <a:rPr sz="1200" dirty="0">
                <a:latin typeface="Times New Roman"/>
                <a:cs typeface="Times New Roman"/>
              </a:rPr>
              <a:t>per trasmissione </a:t>
            </a:r>
            <a:r>
              <a:rPr sz="1200" spc="-5" dirty="0">
                <a:latin typeface="Times New Roman"/>
                <a:cs typeface="Times New Roman"/>
              </a:rPr>
              <a:t>diretta, </a:t>
            </a:r>
            <a:r>
              <a:rPr sz="1200" dirty="0">
                <a:latin typeface="Times New Roman"/>
                <a:cs typeface="Times New Roman"/>
              </a:rPr>
              <a:t>ma piuttosto </a:t>
            </a:r>
            <a:r>
              <a:rPr sz="1200" spc="-5" dirty="0">
                <a:latin typeface="Times New Roman"/>
                <a:cs typeface="Times New Roman"/>
              </a:rPr>
              <a:t>tramite </a:t>
            </a:r>
            <a:r>
              <a:rPr sz="1200" dirty="0">
                <a:latin typeface="Times New Roman"/>
                <a:cs typeface="Times New Roman"/>
              </a:rPr>
              <a:t>i suoi </a:t>
            </a:r>
            <a:r>
              <a:rPr sz="1200" spc="-5" dirty="0">
                <a:latin typeface="Times New Roman"/>
                <a:cs typeface="Times New Roman"/>
              </a:rPr>
              <a:t>Figli </a:t>
            </a:r>
            <a:r>
              <a:rPr sz="1200" dirty="0">
                <a:latin typeface="Times New Roman"/>
                <a:cs typeface="Times New Roman"/>
              </a:rPr>
              <a:t>e le </a:t>
            </a:r>
            <a:r>
              <a:rPr sz="1200" spc="-5" dirty="0">
                <a:latin typeface="Times New Roman"/>
                <a:cs typeface="Times New Roman"/>
              </a:rPr>
              <a:t>personalità loro </a:t>
            </a:r>
            <a:r>
              <a:rPr sz="1200" dirty="0">
                <a:latin typeface="Times New Roman"/>
                <a:cs typeface="Times New Roman"/>
              </a:rPr>
              <a:t>subordinate. E </a:t>
            </a:r>
            <a:r>
              <a:rPr sz="1200" spc="-5" dirty="0">
                <a:latin typeface="Times New Roman"/>
                <a:cs typeface="Times New Roman"/>
              </a:rPr>
              <a:t>Dio fa </a:t>
            </a:r>
            <a:r>
              <a:rPr sz="1200" dirty="0">
                <a:latin typeface="Times New Roman"/>
                <a:cs typeface="Times New Roman"/>
              </a:rPr>
              <a:t>tutto questo di </a:t>
            </a:r>
            <a:r>
              <a:rPr sz="1200" spc="-5" dirty="0">
                <a:latin typeface="Times New Roman"/>
                <a:cs typeface="Times New Roman"/>
              </a:rPr>
              <a:t>sua  volontà. </a:t>
            </a:r>
            <a:r>
              <a:rPr sz="1200" dirty="0">
                <a:latin typeface="Times New Roman"/>
                <a:cs typeface="Times New Roman"/>
              </a:rPr>
              <a:t>Se </a:t>
            </a:r>
            <a:r>
              <a:rPr sz="1200" spc="-5" dirty="0">
                <a:latin typeface="Times New Roman"/>
                <a:cs typeface="Times New Roman"/>
              </a:rPr>
              <a:t>si presentasse l’occasione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la mente divina </a:t>
            </a:r>
            <a:r>
              <a:rPr sz="1200" spc="-5" dirty="0">
                <a:latin typeface="Times New Roman"/>
                <a:cs typeface="Times New Roman"/>
              </a:rPr>
              <a:t>scegliesse </a:t>
            </a:r>
            <a:r>
              <a:rPr sz="1200" dirty="0">
                <a:latin typeface="Times New Roman"/>
                <a:cs typeface="Times New Roman"/>
              </a:rPr>
              <a:t>di farlo, </a:t>
            </a:r>
            <a:r>
              <a:rPr sz="1200" spc="-5" dirty="0">
                <a:latin typeface="Times New Roman"/>
                <a:cs typeface="Times New Roman"/>
              </a:rPr>
              <a:t>ogni </a:t>
            </a:r>
            <a:r>
              <a:rPr sz="1200" dirty="0">
                <a:latin typeface="Times New Roman"/>
                <a:cs typeface="Times New Roman"/>
              </a:rPr>
              <a:t>potere </a:t>
            </a:r>
            <a:r>
              <a:rPr sz="1200" spc="-5" dirty="0">
                <a:latin typeface="Times New Roman"/>
                <a:cs typeface="Times New Roman"/>
              </a:rPr>
              <a:t>delegato potrebbe essere </a:t>
            </a:r>
            <a:r>
              <a:rPr sz="1200" dirty="0">
                <a:latin typeface="Times New Roman"/>
                <a:cs typeface="Times New Roman"/>
              </a:rPr>
              <a:t>esercitato  </a:t>
            </a:r>
            <a:r>
              <a:rPr sz="1200" spc="-5" dirty="0">
                <a:latin typeface="Times New Roman"/>
                <a:cs typeface="Times New Roman"/>
              </a:rPr>
              <a:t>direttamente. Ma, </a:t>
            </a:r>
            <a:r>
              <a:rPr sz="1200" dirty="0">
                <a:latin typeface="Times New Roman"/>
                <a:cs typeface="Times New Roman"/>
              </a:rPr>
              <a:t>di regola, </a:t>
            </a:r>
            <a:r>
              <a:rPr sz="1200" spc="-5" dirty="0">
                <a:latin typeface="Times New Roman"/>
                <a:cs typeface="Times New Roman"/>
              </a:rPr>
              <a:t>tale azione avviene </a:t>
            </a:r>
            <a:r>
              <a:rPr sz="1200" dirty="0">
                <a:latin typeface="Times New Roman"/>
                <a:cs typeface="Times New Roman"/>
              </a:rPr>
              <a:t>soltanto come </a:t>
            </a:r>
            <a:r>
              <a:rPr sz="1200" spc="-5" dirty="0">
                <a:latin typeface="Times New Roman"/>
                <a:cs typeface="Times New Roman"/>
              </a:rPr>
              <a:t>conseguenza del fallimento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personalità delegata ad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eseguire</a:t>
            </a:r>
            <a:endParaRPr sz="1200">
              <a:latin typeface="Times New Roman"/>
              <a:cs typeface="Times New Roman"/>
            </a:endParaRPr>
          </a:p>
          <a:p>
            <a:pPr marL="76200" marR="5588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l’incarico </a:t>
            </a:r>
            <a:r>
              <a:rPr sz="1200" dirty="0">
                <a:latin typeface="Times New Roman"/>
                <a:cs typeface="Times New Roman"/>
              </a:rPr>
              <a:t>divino.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queste </a:t>
            </a:r>
            <a:r>
              <a:rPr sz="1200" spc="-5" dirty="0">
                <a:latin typeface="Times New Roman"/>
                <a:cs typeface="Times New Roman"/>
              </a:rPr>
              <a:t>circostanze </a:t>
            </a:r>
            <a:r>
              <a:rPr sz="1200" dirty="0">
                <a:latin typeface="Times New Roman"/>
                <a:cs typeface="Times New Roman"/>
              </a:rPr>
              <a:t>e di fronte a tali </a:t>
            </a:r>
            <a:r>
              <a:rPr sz="1200" spc="-5" dirty="0">
                <a:latin typeface="Times New Roman"/>
                <a:cs typeface="Times New Roman"/>
              </a:rPr>
              <a:t>inadempienze, </a:t>
            </a:r>
            <a:r>
              <a:rPr sz="1200" dirty="0">
                <a:latin typeface="Times New Roman"/>
                <a:cs typeface="Times New Roman"/>
              </a:rPr>
              <a:t>entro i limiti </a:t>
            </a:r>
            <a:r>
              <a:rPr sz="1200" spc="-5" dirty="0">
                <a:latin typeface="Times New Roman"/>
                <a:cs typeface="Times New Roman"/>
              </a:rPr>
              <a:t>di riserbo del potere </a:t>
            </a:r>
            <a:r>
              <a:rPr sz="1200" dirty="0">
                <a:latin typeface="Times New Roman"/>
                <a:cs typeface="Times New Roman"/>
              </a:rPr>
              <a:t>e del potenziale </a:t>
            </a:r>
            <a:r>
              <a:rPr sz="1200" spc="-5" dirty="0">
                <a:latin typeface="Times New Roman"/>
                <a:cs typeface="Times New Roman"/>
              </a:rPr>
              <a:t>divini, </a:t>
            </a:r>
            <a:r>
              <a:rPr sz="1200" dirty="0">
                <a:latin typeface="Times New Roman"/>
                <a:cs typeface="Times New Roman"/>
              </a:rPr>
              <a:t>il  </a:t>
            </a:r>
            <a:r>
              <a:rPr sz="1200" spc="-5" dirty="0">
                <a:latin typeface="Times New Roman"/>
                <a:cs typeface="Times New Roman"/>
              </a:rPr>
              <a:t>Padre agisce </a:t>
            </a:r>
            <a:r>
              <a:rPr sz="1200" dirty="0">
                <a:latin typeface="Times New Roman"/>
                <a:cs typeface="Times New Roman"/>
              </a:rPr>
              <a:t>in modo </a:t>
            </a:r>
            <a:r>
              <a:rPr sz="1200" spc="-5" dirty="0">
                <a:latin typeface="Times New Roman"/>
                <a:cs typeface="Times New Roman"/>
              </a:rPr>
              <a:t>indipendente ed </a:t>
            </a:r>
            <a:r>
              <a:rPr sz="1200" dirty="0">
                <a:latin typeface="Times New Roman"/>
                <a:cs typeface="Times New Roman"/>
              </a:rPr>
              <a:t>in conformità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comandamenti </a:t>
            </a:r>
            <a:r>
              <a:rPr sz="1200" dirty="0">
                <a:latin typeface="Times New Roman"/>
                <a:cs typeface="Times New Roman"/>
              </a:rPr>
              <a:t>da lui </a:t>
            </a:r>
            <a:r>
              <a:rPr sz="1200" spc="-5" dirty="0">
                <a:latin typeface="Times New Roman"/>
                <a:cs typeface="Times New Roman"/>
              </a:rPr>
              <a:t>stesso scelti,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tale scelta </a:t>
            </a:r>
            <a:r>
              <a:rPr sz="1200" dirty="0">
                <a:latin typeface="Times New Roman"/>
                <a:cs typeface="Times New Roman"/>
              </a:rPr>
              <a:t>è sempre di una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perfezione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infallibile </a:t>
            </a:r>
            <a:r>
              <a:rPr sz="1200" dirty="0">
                <a:latin typeface="Times New Roman"/>
                <a:cs typeface="Times New Roman"/>
              </a:rPr>
              <a:t>e di una saggezza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infinita.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8001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(51.1) 3:5.2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Padre governa tramite </a:t>
            </a:r>
            <a:r>
              <a:rPr sz="1200" dirty="0">
                <a:latin typeface="Times New Roman"/>
                <a:cs typeface="Times New Roman"/>
              </a:rPr>
              <a:t>i suoi </a:t>
            </a:r>
            <a:r>
              <a:rPr sz="1200" spc="-5" dirty="0">
                <a:latin typeface="Times New Roman"/>
                <a:cs typeface="Times New Roman"/>
              </a:rPr>
              <a:t>Figli. Scorrendo verso </a:t>
            </a:r>
            <a:r>
              <a:rPr sz="1200" dirty="0">
                <a:latin typeface="Times New Roman"/>
                <a:cs typeface="Times New Roman"/>
              </a:rPr>
              <a:t>il basso l’organizzazione </a:t>
            </a:r>
            <a:r>
              <a:rPr sz="1200" spc="-5" dirty="0">
                <a:latin typeface="Times New Roman"/>
                <a:cs typeface="Times New Roman"/>
              </a:rPr>
              <a:t>universale si </a:t>
            </a:r>
            <a:r>
              <a:rPr sz="1200" dirty="0">
                <a:latin typeface="Times New Roman"/>
                <a:cs typeface="Times New Roman"/>
              </a:rPr>
              <a:t>trova una catena ininterrotta di  </a:t>
            </a:r>
            <a:r>
              <a:rPr sz="1200" spc="-5" dirty="0">
                <a:latin typeface="Times New Roman"/>
                <a:cs typeface="Times New Roman"/>
              </a:rPr>
              <a:t>governatori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termina con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Principi Planetari,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quali dirigono </a:t>
            </a:r>
            <a:r>
              <a:rPr sz="1200" dirty="0">
                <a:latin typeface="Times New Roman"/>
                <a:cs typeface="Times New Roman"/>
              </a:rPr>
              <a:t>i destini delle </a:t>
            </a:r>
            <a:r>
              <a:rPr sz="1200" spc="-5" dirty="0">
                <a:latin typeface="Times New Roman"/>
                <a:cs typeface="Times New Roman"/>
              </a:rPr>
              <a:t>sfere evoluzionarie degli </a:t>
            </a:r>
            <a:r>
              <a:rPr sz="1200" dirty="0">
                <a:latin typeface="Times New Roman"/>
                <a:cs typeface="Times New Roman"/>
              </a:rPr>
              <a:t>immensi domini </a:t>
            </a:r>
            <a:r>
              <a:rPr sz="1200" spc="10" dirty="0">
                <a:latin typeface="Times New Roman"/>
                <a:cs typeface="Times New Roman"/>
              </a:rPr>
              <a:t>del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Padre.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89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39419" y="513333"/>
            <a:ext cx="8248650" cy="372681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101600" marR="16891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Non </a:t>
            </a:r>
            <a:r>
              <a:rPr sz="1200" dirty="0">
                <a:latin typeface="Times New Roman"/>
                <a:cs typeface="Times New Roman"/>
              </a:rPr>
              <a:t>è una mera espressione </a:t>
            </a:r>
            <a:r>
              <a:rPr sz="1200" spc="-5" dirty="0">
                <a:latin typeface="Times New Roman"/>
                <a:cs typeface="Times New Roman"/>
              </a:rPr>
              <a:t>poetica </a:t>
            </a:r>
            <a:r>
              <a:rPr sz="1200" dirty="0">
                <a:latin typeface="Times New Roman"/>
                <a:cs typeface="Times New Roman"/>
              </a:rPr>
              <a:t>quella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afferma: </a:t>
            </a:r>
            <a:r>
              <a:rPr sz="1200" spc="-5" dirty="0">
                <a:latin typeface="Times New Roman"/>
                <a:cs typeface="Times New Roman"/>
              </a:rPr>
              <a:t>“La </a:t>
            </a:r>
            <a:r>
              <a:rPr sz="1200" dirty="0">
                <a:latin typeface="Times New Roman"/>
                <a:cs typeface="Times New Roman"/>
              </a:rPr>
              <a:t>terra appartiene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Signore in tutta la </a:t>
            </a:r>
            <a:r>
              <a:rPr sz="1200" spc="-5" dirty="0">
                <a:latin typeface="Times New Roman"/>
                <a:cs typeface="Times New Roman"/>
              </a:rPr>
              <a:t>sua pienezza.” “Egli destituisce </a:t>
            </a:r>
            <a:r>
              <a:rPr sz="1200" dirty="0">
                <a:latin typeface="Times New Roman"/>
                <a:cs typeface="Times New Roman"/>
              </a:rPr>
              <a:t>i  re </a:t>
            </a:r>
            <a:r>
              <a:rPr sz="1200" spc="-5" dirty="0">
                <a:latin typeface="Times New Roman"/>
                <a:cs typeface="Times New Roman"/>
              </a:rPr>
              <a:t>ed elegge </a:t>
            </a:r>
            <a:r>
              <a:rPr sz="1200" dirty="0">
                <a:latin typeface="Times New Roman"/>
                <a:cs typeface="Times New Roman"/>
              </a:rPr>
              <a:t>i re.” </a:t>
            </a:r>
            <a:r>
              <a:rPr sz="1200" spc="-5" dirty="0">
                <a:latin typeface="Times New Roman"/>
                <a:cs typeface="Times New Roman"/>
              </a:rPr>
              <a:t>“Gli Altissimi governano nei regni degli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uomini.”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101600" marR="30861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(51.2) 3:5.3 </a:t>
            </a:r>
            <a:r>
              <a:rPr sz="1200" spc="-5" dirty="0">
                <a:latin typeface="Times New Roman"/>
                <a:cs typeface="Times New Roman"/>
              </a:rPr>
              <a:t>Nelle vicende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riguardano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cuore </a:t>
            </a:r>
            <a:r>
              <a:rPr sz="1200" dirty="0">
                <a:latin typeface="Times New Roman"/>
                <a:cs typeface="Times New Roman"/>
              </a:rPr>
              <a:t>degli uomini il </a:t>
            </a:r>
            <a:r>
              <a:rPr sz="1200" spc="-5" dirty="0">
                <a:latin typeface="Times New Roman"/>
                <a:cs typeface="Times New Roman"/>
              </a:rPr>
              <a:t>Padre Universale </a:t>
            </a:r>
            <a:r>
              <a:rPr sz="1200" dirty="0">
                <a:latin typeface="Times New Roman"/>
                <a:cs typeface="Times New Roman"/>
              </a:rPr>
              <a:t>può non </a:t>
            </a:r>
            <a:r>
              <a:rPr sz="1200" spc="-5" dirty="0">
                <a:latin typeface="Times New Roman"/>
                <a:cs typeface="Times New Roman"/>
              </a:rPr>
              <a:t>ottenere </a:t>
            </a:r>
            <a:r>
              <a:rPr sz="1200" spc="5" dirty="0">
                <a:latin typeface="Times New Roman"/>
                <a:cs typeface="Times New Roman"/>
              </a:rPr>
              <a:t>sempre </a:t>
            </a:r>
            <a:r>
              <a:rPr sz="1200" spc="-5" dirty="0">
                <a:latin typeface="Times New Roman"/>
                <a:cs typeface="Times New Roman"/>
              </a:rPr>
              <a:t>ciò </a:t>
            </a:r>
            <a:r>
              <a:rPr sz="1200" dirty="0">
                <a:latin typeface="Times New Roman"/>
                <a:cs typeface="Times New Roman"/>
              </a:rPr>
              <a:t>che vuole; ma nella  </a:t>
            </a:r>
            <a:r>
              <a:rPr sz="1200" spc="-5" dirty="0">
                <a:latin typeface="Times New Roman"/>
                <a:cs typeface="Times New Roman"/>
              </a:rPr>
              <a:t>condotta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nel </a:t>
            </a:r>
            <a:r>
              <a:rPr sz="1200" dirty="0">
                <a:latin typeface="Times New Roman"/>
                <a:cs typeface="Times New Roman"/>
              </a:rPr>
              <a:t>destino di un </a:t>
            </a:r>
            <a:r>
              <a:rPr sz="1200" spc="-5" dirty="0">
                <a:latin typeface="Times New Roman"/>
                <a:cs typeface="Times New Roman"/>
              </a:rPr>
              <a:t>pianeta prevale </a:t>
            </a:r>
            <a:r>
              <a:rPr sz="1200" dirty="0">
                <a:latin typeface="Times New Roman"/>
                <a:cs typeface="Times New Roman"/>
              </a:rPr>
              <a:t>il piano divino, trionfa il </a:t>
            </a:r>
            <a:r>
              <a:rPr sz="1200" spc="-5" dirty="0">
                <a:latin typeface="Times New Roman"/>
                <a:cs typeface="Times New Roman"/>
              </a:rPr>
              <a:t>proposito eterno della saggezza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dell’amore.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200">
              <a:latin typeface="Times New Roman"/>
              <a:cs typeface="Times New Roman"/>
            </a:endParaRPr>
          </a:p>
          <a:p>
            <a:pPr marL="101600" marR="812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(51.3) 3:5.4 </a:t>
            </a:r>
            <a:r>
              <a:rPr sz="1200" spc="-5" dirty="0">
                <a:latin typeface="Times New Roman"/>
                <a:cs typeface="Times New Roman"/>
              </a:rPr>
              <a:t>Gesù disse: “Mio Padre, che </a:t>
            </a:r>
            <a:r>
              <a:rPr sz="1200" spc="5" dirty="0">
                <a:latin typeface="Times New Roman"/>
                <a:cs typeface="Times New Roman"/>
              </a:rPr>
              <a:t>me </a:t>
            </a:r>
            <a:r>
              <a:rPr sz="1200" dirty="0">
                <a:latin typeface="Times New Roman"/>
                <a:cs typeface="Times New Roman"/>
              </a:rPr>
              <a:t>li ha dati, è più </a:t>
            </a:r>
            <a:r>
              <a:rPr sz="1200" spc="-5" dirty="0">
                <a:latin typeface="Times New Roman"/>
                <a:cs typeface="Times New Roman"/>
              </a:rPr>
              <a:t>grande </a:t>
            </a:r>
            <a:r>
              <a:rPr sz="1200" dirty="0">
                <a:latin typeface="Times New Roman"/>
                <a:cs typeface="Times New Roman"/>
              </a:rPr>
              <a:t>di tutti, e </a:t>
            </a:r>
            <a:r>
              <a:rPr sz="1200" spc="-5" dirty="0">
                <a:latin typeface="Times New Roman"/>
                <a:cs typeface="Times New Roman"/>
              </a:rPr>
              <a:t>nessuno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strapparli </a:t>
            </a:r>
            <a:r>
              <a:rPr sz="1200" dirty="0">
                <a:latin typeface="Times New Roman"/>
                <a:cs typeface="Times New Roman"/>
              </a:rPr>
              <a:t>dalla mano di mio </a:t>
            </a:r>
            <a:r>
              <a:rPr sz="1200" spc="-5" dirty="0">
                <a:latin typeface="Times New Roman"/>
                <a:cs typeface="Times New Roman"/>
              </a:rPr>
              <a:t>Padre.” </a:t>
            </a:r>
            <a:r>
              <a:rPr sz="1200" dirty="0">
                <a:latin typeface="Times New Roman"/>
                <a:cs typeface="Times New Roman"/>
              </a:rPr>
              <a:t>Quando  </a:t>
            </a:r>
            <a:r>
              <a:rPr sz="1200" spc="-5" dirty="0">
                <a:latin typeface="Times New Roman"/>
                <a:cs typeface="Times New Roman"/>
              </a:rPr>
              <a:t>gettate </a:t>
            </a:r>
            <a:r>
              <a:rPr sz="1200" dirty="0">
                <a:latin typeface="Times New Roman"/>
                <a:cs typeface="Times New Roman"/>
              </a:rPr>
              <a:t>uno </a:t>
            </a:r>
            <a:r>
              <a:rPr sz="1200" spc="-5" dirty="0">
                <a:latin typeface="Times New Roman"/>
                <a:cs typeface="Times New Roman"/>
              </a:rPr>
              <a:t>sguardo </a:t>
            </a:r>
            <a:r>
              <a:rPr sz="1200" dirty="0">
                <a:latin typeface="Times New Roman"/>
                <a:cs typeface="Times New Roman"/>
              </a:rPr>
              <a:t>sulle molteplici </a:t>
            </a:r>
            <a:r>
              <a:rPr sz="1200" spc="-5" dirty="0">
                <a:latin typeface="Times New Roman"/>
                <a:cs typeface="Times New Roman"/>
              </a:rPr>
              <a:t>opere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contemplate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stupefacente immensità della sua creazione quasi </a:t>
            </a:r>
            <a:r>
              <a:rPr sz="1200" dirty="0">
                <a:latin typeface="Times New Roman"/>
                <a:cs typeface="Times New Roman"/>
              </a:rPr>
              <a:t>illimitata,  </a:t>
            </a:r>
            <a:r>
              <a:rPr sz="1200" spc="-5" dirty="0">
                <a:latin typeface="Times New Roman"/>
                <a:cs typeface="Times New Roman"/>
              </a:rPr>
              <a:t>potreste esitare nella </a:t>
            </a:r>
            <a:r>
              <a:rPr sz="1200" dirty="0">
                <a:latin typeface="Times New Roman"/>
                <a:cs typeface="Times New Roman"/>
              </a:rPr>
              <a:t>vostra concezione </a:t>
            </a:r>
            <a:r>
              <a:rPr sz="1200" spc="-5" dirty="0">
                <a:latin typeface="Times New Roman"/>
                <a:cs typeface="Times New Roman"/>
              </a:rPr>
              <a:t>del suo </a:t>
            </a:r>
            <a:r>
              <a:rPr sz="1200" dirty="0">
                <a:latin typeface="Times New Roman"/>
                <a:cs typeface="Times New Roman"/>
              </a:rPr>
              <a:t>primato, ma non </a:t>
            </a:r>
            <a:r>
              <a:rPr sz="1200" spc="-5" dirty="0">
                <a:latin typeface="Times New Roman"/>
                <a:cs typeface="Times New Roman"/>
              </a:rPr>
              <a:t>dovreste </a:t>
            </a:r>
            <a:r>
              <a:rPr sz="1200" dirty="0">
                <a:latin typeface="Times New Roman"/>
                <a:cs typeface="Times New Roman"/>
              </a:rPr>
              <a:t>mancare di </a:t>
            </a:r>
            <a:r>
              <a:rPr sz="1200" spc="-5" dirty="0">
                <a:latin typeface="Times New Roman"/>
                <a:cs typeface="Times New Roman"/>
              </a:rPr>
              <a:t>accettarlo come sicuramente </a:t>
            </a:r>
            <a:r>
              <a:rPr sz="1200" dirty="0">
                <a:latin typeface="Times New Roman"/>
                <a:cs typeface="Times New Roman"/>
              </a:rPr>
              <a:t>e perpetuamente  insediato </a:t>
            </a:r>
            <a:r>
              <a:rPr sz="1200" spc="-5" dirty="0">
                <a:latin typeface="Times New Roman"/>
                <a:cs typeface="Times New Roman"/>
              </a:rPr>
              <a:t>al centro </a:t>
            </a:r>
            <a:r>
              <a:rPr sz="1200" dirty="0">
                <a:latin typeface="Times New Roman"/>
                <a:cs typeface="Times New Roman"/>
              </a:rPr>
              <a:t>di tutte le </a:t>
            </a:r>
            <a:r>
              <a:rPr sz="1200" spc="-5" dirty="0">
                <a:latin typeface="Times New Roman"/>
                <a:cs typeface="Times New Roman"/>
              </a:rPr>
              <a:t>cose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Paradiso </a:t>
            </a:r>
            <a:r>
              <a:rPr sz="1200" dirty="0">
                <a:latin typeface="Times New Roman"/>
                <a:cs typeface="Times New Roman"/>
              </a:rPr>
              <a:t>e come </a:t>
            </a:r>
            <a:r>
              <a:rPr sz="1200" spc="-5" dirty="0">
                <a:latin typeface="Times New Roman"/>
                <a:cs typeface="Times New Roman"/>
              </a:rPr>
              <a:t>Padre </a:t>
            </a:r>
            <a:r>
              <a:rPr sz="1200" dirty="0">
                <a:latin typeface="Times New Roman"/>
                <a:cs typeface="Times New Roman"/>
              </a:rPr>
              <a:t>benevolo di tutti </a:t>
            </a:r>
            <a:r>
              <a:rPr sz="1200" spc="-5" dirty="0">
                <a:latin typeface="Times New Roman"/>
                <a:cs typeface="Times New Roman"/>
              </a:rPr>
              <a:t>gli esseri intelligenti. Non c’è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“un solo Dio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Padre  </a:t>
            </a:r>
            <a:r>
              <a:rPr sz="1200" dirty="0">
                <a:latin typeface="Times New Roman"/>
                <a:cs typeface="Times New Roman"/>
              </a:rPr>
              <a:t>di tutti, che è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sopra </a:t>
            </a:r>
            <a:r>
              <a:rPr sz="1200" dirty="0">
                <a:latin typeface="Times New Roman"/>
                <a:cs typeface="Times New Roman"/>
              </a:rPr>
              <a:t>di tutto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tutto”, “ed egli esiste prima </a:t>
            </a:r>
            <a:r>
              <a:rPr sz="1200" dirty="0">
                <a:latin typeface="Times New Roman"/>
                <a:cs typeface="Times New Roman"/>
              </a:rPr>
              <a:t>di tutte le </a:t>
            </a:r>
            <a:r>
              <a:rPr sz="1200" spc="-5" dirty="0">
                <a:latin typeface="Times New Roman"/>
                <a:cs typeface="Times New Roman"/>
              </a:rPr>
              <a:t>cose, </a:t>
            </a:r>
            <a:r>
              <a:rPr sz="1200" dirty="0">
                <a:latin typeface="Times New Roman"/>
                <a:cs typeface="Times New Roman"/>
              </a:rPr>
              <a:t>e tutte le cose consistono in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lui”.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101600" marR="413384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(51.4) 3:5.5 </a:t>
            </a:r>
            <a:r>
              <a:rPr sz="1200" spc="-10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incertezze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vita e le </a:t>
            </a:r>
            <a:r>
              <a:rPr sz="1200" spc="-5" dirty="0">
                <a:latin typeface="Times New Roman"/>
                <a:cs typeface="Times New Roman"/>
              </a:rPr>
              <a:t>vicissitudini dell’esistenza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contraddicono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alcun </a:t>
            </a:r>
            <a:r>
              <a:rPr sz="1200" dirty="0">
                <a:latin typeface="Times New Roman"/>
                <a:cs typeface="Times New Roman"/>
              </a:rPr>
              <a:t>modo il </a:t>
            </a:r>
            <a:r>
              <a:rPr sz="1200" spc="-5" dirty="0">
                <a:latin typeface="Times New Roman"/>
                <a:cs typeface="Times New Roman"/>
              </a:rPr>
              <a:t>concetto della sovranità  universale </a:t>
            </a:r>
            <a:r>
              <a:rPr sz="1200" dirty="0">
                <a:latin typeface="Times New Roman"/>
                <a:cs typeface="Times New Roman"/>
              </a:rPr>
              <a:t>di Dio. Tutta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vita </a:t>
            </a:r>
            <a:r>
              <a:rPr sz="1200" spc="-5" dirty="0">
                <a:latin typeface="Times New Roman"/>
                <a:cs typeface="Times New Roman"/>
              </a:rPr>
              <a:t>della creatura </a:t>
            </a:r>
            <a:r>
              <a:rPr sz="1200" dirty="0">
                <a:latin typeface="Times New Roman"/>
                <a:cs typeface="Times New Roman"/>
              </a:rPr>
              <a:t>evoluzionaria è </a:t>
            </a:r>
            <a:r>
              <a:rPr sz="1200" spc="-5" dirty="0">
                <a:latin typeface="Times New Roman"/>
                <a:cs typeface="Times New Roman"/>
              </a:rPr>
              <a:t>punteggiata </a:t>
            </a:r>
            <a:r>
              <a:rPr sz="1200" spc="5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certe </a:t>
            </a:r>
            <a:r>
              <a:rPr sz="1200" dirty="0">
                <a:latin typeface="Times New Roman"/>
                <a:cs typeface="Times New Roman"/>
              </a:rPr>
              <a:t>inevitabilità. Prendiamo in </a:t>
            </a:r>
            <a:r>
              <a:rPr sz="1200" spc="-5" dirty="0">
                <a:latin typeface="Times New Roman"/>
                <a:cs typeface="Times New Roman"/>
              </a:rPr>
              <a:t>considerazione </a:t>
            </a:r>
            <a:r>
              <a:rPr sz="1200" dirty="0">
                <a:latin typeface="Times New Roman"/>
                <a:cs typeface="Times New Roman"/>
              </a:rPr>
              <a:t>le  </a:t>
            </a:r>
            <a:r>
              <a:rPr sz="1200" spc="-5" dirty="0">
                <a:latin typeface="Times New Roman"/>
                <a:cs typeface="Times New Roman"/>
              </a:rPr>
              <a:t>seguenti: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558800" marR="68516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(51.5) 3:5.6 </a:t>
            </a:r>
            <a:r>
              <a:rPr sz="1200" dirty="0">
                <a:latin typeface="Times New Roman"/>
                <a:cs typeface="Times New Roman"/>
              </a:rPr>
              <a:t>1. </a:t>
            </a:r>
            <a:r>
              <a:rPr sz="1200" i="1" dirty="0">
                <a:latin typeface="Times New Roman"/>
                <a:cs typeface="Times New Roman"/>
              </a:rPr>
              <a:t>Il </a:t>
            </a:r>
            <a:r>
              <a:rPr sz="1200" i="1" spc="-5" dirty="0">
                <a:latin typeface="Times New Roman"/>
                <a:cs typeface="Times New Roman"/>
              </a:rPr>
              <a:t>coraggio </a:t>
            </a:r>
            <a:r>
              <a:rPr sz="1200" i="1" dirty="0">
                <a:latin typeface="Times New Roman"/>
                <a:cs typeface="Times New Roman"/>
              </a:rPr>
              <a:t>—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forza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carattere </a:t>
            </a:r>
            <a:r>
              <a:rPr sz="1200" dirty="0">
                <a:latin typeface="Times New Roman"/>
                <a:cs typeface="Times New Roman"/>
              </a:rPr>
              <a:t>— è </a:t>
            </a:r>
            <a:r>
              <a:rPr sz="1200" spc="-5" dirty="0">
                <a:latin typeface="Times New Roman"/>
                <a:cs typeface="Times New Roman"/>
              </a:rPr>
              <a:t>desiderabile? Allora </a:t>
            </a:r>
            <a:r>
              <a:rPr sz="1200" dirty="0">
                <a:latin typeface="Times New Roman"/>
                <a:cs typeface="Times New Roman"/>
              </a:rPr>
              <a:t>l’uomo </a:t>
            </a:r>
            <a:r>
              <a:rPr sz="1200" spc="-5" dirty="0">
                <a:latin typeface="Times New Roman"/>
                <a:cs typeface="Times New Roman"/>
              </a:rPr>
              <a:t>deve essere allevato </a:t>
            </a:r>
            <a:r>
              <a:rPr sz="1200" dirty="0">
                <a:latin typeface="Times New Roman"/>
                <a:cs typeface="Times New Roman"/>
              </a:rPr>
              <a:t>in un </a:t>
            </a:r>
            <a:r>
              <a:rPr sz="1200" spc="-5" dirty="0">
                <a:latin typeface="Times New Roman"/>
                <a:cs typeface="Times New Roman"/>
              </a:rPr>
              <a:t>ambiente  che </a:t>
            </a:r>
            <a:r>
              <a:rPr sz="1200" dirty="0">
                <a:latin typeface="Times New Roman"/>
                <a:cs typeface="Times New Roman"/>
              </a:rPr>
              <a:t>richieda di </a:t>
            </a:r>
            <a:r>
              <a:rPr sz="1200" spc="-5" dirty="0">
                <a:latin typeface="Times New Roman"/>
                <a:cs typeface="Times New Roman"/>
              </a:rPr>
              <a:t>affrontare delle avversità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reagire alle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delusioni.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200">
              <a:latin typeface="Times New Roman"/>
              <a:cs typeface="Times New Roman"/>
            </a:endParaRPr>
          </a:p>
          <a:p>
            <a:pPr marL="558800" marR="101981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(51.6) 3:5.7 </a:t>
            </a:r>
            <a:r>
              <a:rPr sz="1200" dirty="0">
                <a:latin typeface="Times New Roman"/>
                <a:cs typeface="Times New Roman"/>
              </a:rPr>
              <a:t>2. </a:t>
            </a:r>
            <a:r>
              <a:rPr sz="1200" i="1" spc="-5" dirty="0">
                <a:latin typeface="Times New Roman"/>
                <a:cs typeface="Times New Roman"/>
              </a:rPr>
              <a:t>L’altruismo </a:t>
            </a:r>
            <a:r>
              <a:rPr sz="1200" i="1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servire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propri </a:t>
            </a:r>
            <a:r>
              <a:rPr sz="1200" dirty="0">
                <a:latin typeface="Times New Roman"/>
                <a:cs typeface="Times New Roman"/>
              </a:rPr>
              <a:t>simili — è </a:t>
            </a:r>
            <a:r>
              <a:rPr sz="1200" spc="-5" dirty="0">
                <a:latin typeface="Times New Roman"/>
                <a:cs typeface="Times New Roman"/>
              </a:rPr>
              <a:t>desiderabile? Allora l’esperienza della </a:t>
            </a:r>
            <a:r>
              <a:rPr sz="1200" dirty="0">
                <a:latin typeface="Times New Roman"/>
                <a:cs typeface="Times New Roman"/>
              </a:rPr>
              <a:t>vita deve </a:t>
            </a:r>
            <a:r>
              <a:rPr sz="1200" spc="-5" dirty="0">
                <a:latin typeface="Times New Roman"/>
                <a:cs typeface="Times New Roman"/>
              </a:rPr>
              <a:t>fornirci  l’incontro con situazioni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disuguaglianza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sociale.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9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196580" cy="390207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18288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(2.12) 0:1.12 </a:t>
            </a:r>
            <a:r>
              <a:rPr sz="1200" i="1" dirty="0">
                <a:latin typeface="Times New Roman"/>
                <a:cs typeface="Times New Roman"/>
              </a:rPr>
              <a:t>Il </a:t>
            </a:r>
            <a:r>
              <a:rPr sz="1200" i="1" spc="-5" dirty="0">
                <a:latin typeface="Times New Roman"/>
                <a:cs typeface="Times New Roman"/>
              </a:rPr>
              <a:t>livello absonito </a:t>
            </a:r>
            <a:r>
              <a:rPr sz="1200" spc="-5" dirty="0">
                <a:latin typeface="Times New Roman"/>
                <a:cs typeface="Times New Roman"/>
              </a:rPr>
              <a:t>della realtà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caratterizzato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cose </a:t>
            </a:r>
            <a:r>
              <a:rPr sz="1200" dirty="0">
                <a:latin typeface="Times New Roman"/>
                <a:cs typeface="Times New Roman"/>
              </a:rPr>
              <a:t>e da </a:t>
            </a:r>
            <a:r>
              <a:rPr sz="1200" spc="-5" dirty="0">
                <a:latin typeface="Times New Roman"/>
                <a:cs typeface="Times New Roman"/>
              </a:rPr>
              <a:t>esseri </a:t>
            </a:r>
            <a:r>
              <a:rPr sz="1200" dirty="0">
                <a:latin typeface="Times New Roman"/>
                <a:cs typeface="Times New Roman"/>
              </a:rPr>
              <a:t>senza inizio né </a:t>
            </a:r>
            <a:r>
              <a:rPr sz="1200" spc="-5" dirty="0">
                <a:latin typeface="Times New Roman"/>
                <a:cs typeface="Times New Roman"/>
              </a:rPr>
              <a:t>fine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dalla trascendenza del tempo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dello </a:t>
            </a:r>
            <a:r>
              <a:rPr sz="1200" dirty="0">
                <a:latin typeface="Times New Roman"/>
                <a:cs typeface="Times New Roman"/>
              </a:rPr>
              <a:t>spazio. </a:t>
            </a:r>
            <a:r>
              <a:rPr sz="1200" spc="-5" dirty="0">
                <a:latin typeface="Times New Roman"/>
                <a:cs typeface="Times New Roman"/>
              </a:rPr>
              <a:t>Gli absoniti </a:t>
            </a:r>
            <a:r>
              <a:rPr sz="1200" dirty="0">
                <a:latin typeface="Times New Roman"/>
                <a:cs typeface="Times New Roman"/>
              </a:rPr>
              <a:t>non sono </a:t>
            </a:r>
            <a:r>
              <a:rPr sz="1200" spc="-5" dirty="0">
                <a:latin typeface="Times New Roman"/>
                <a:cs typeface="Times New Roman"/>
              </a:rPr>
              <a:t>creati; si eventuano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semplicemente esistono.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livello di </a:t>
            </a:r>
            <a:r>
              <a:rPr sz="1200" spc="-5" dirty="0">
                <a:latin typeface="Times New Roman"/>
                <a:cs typeface="Times New Roman"/>
              </a:rPr>
              <a:t>Deità dell’Ultimità implica </a:t>
            </a:r>
            <a:r>
              <a:rPr sz="1200" dirty="0">
                <a:latin typeface="Times New Roman"/>
                <a:cs typeface="Times New Roman"/>
              </a:rPr>
              <a:t>una  funzione </a:t>
            </a:r>
            <a:r>
              <a:rPr sz="1200" spc="-5" dirty="0">
                <a:latin typeface="Times New Roman"/>
                <a:cs typeface="Times New Roman"/>
              </a:rPr>
              <a:t>relativa alle </a:t>
            </a:r>
            <a:r>
              <a:rPr sz="1200" dirty="0">
                <a:latin typeface="Times New Roman"/>
                <a:cs typeface="Times New Roman"/>
              </a:rPr>
              <a:t>realtà </a:t>
            </a:r>
            <a:r>
              <a:rPr sz="1200" spc="-5" dirty="0">
                <a:latin typeface="Times New Roman"/>
                <a:cs typeface="Times New Roman"/>
              </a:rPr>
              <a:t>absonite.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qualsiasi </a:t>
            </a:r>
            <a:r>
              <a:rPr sz="1200" dirty="0">
                <a:latin typeface="Times New Roman"/>
                <a:cs typeface="Times New Roman"/>
              </a:rPr>
              <a:t>parte dell’Universo maestro, </a:t>
            </a:r>
            <a:r>
              <a:rPr sz="1200" spc="-5" dirty="0">
                <a:latin typeface="Times New Roman"/>
                <a:cs typeface="Times New Roman"/>
              </a:rPr>
              <a:t>ogniqualvolta </a:t>
            </a:r>
            <a:r>
              <a:rPr sz="1200" dirty="0">
                <a:latin typeface="Times New Roman"/>
                <a:cs typeface="Times New Roman"/>
              </a:rPr>
              <a:t>il tempo e lo spazio </a:t>
            </a:r>
            <a:r>
              <a:rPr sz="1200" spc="-5" dirty="0">
                <a:latin typeface="Times New Roman"/>
                <a:cs typeface="Times New Roman"/>
              </a:rPr>
              <a:t>sono trascesi, </a:t>
            </a:r>
            <a:r>
              <a:rPr sz="1200" dirty="0">
                <a:latin typeface="Times New Roman"/>
                <a:cs typeface="Times New Roman"/>
              </a:rPr>
              <a:t>un  tale </a:t>
            </a:r>
            <a:r>
              <a:rPr sz="1200" spc="-5" dirty="0">
                <a:latin typeface="Times New Roman"/>
                <a:cs typeface="Times New Roman"/>
              </a:rPr>
              <a:t>fenomeno absonito </a:t>
            </a:r>
            <a:r>
              <a:rPr sz="1200" dirty="0">
                <a:latin typeface="Times New Roman"/>
                <a:cs typeface="Times New Roman"/>
              </a:rPr>
              <a:t>è un </a:t>
            </a:r>
            <a:r>
              <a:rPr sz="1200" spc="-5" dirty="0">
                <a:latin typeface="Times New Roman"/>
                <a:cs typeface="Times New Roman"/>
              </a:rPr>
              <a:t>atto dell’Ultimità della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Deità.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812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(2.13) 0:1.13 </a:t>
            </a:r>
            <a:r>
              <a:rPr sz="1200" i="1" dirty="0">
                <a:latin typeface="Times New Roman"/>
                <a:cs typeface="Times New Roman"/>
              </a:rPr>
              <a:t>Il </a:t>
            </a:r>
            <a:r>
              <a:rPr sz="1200" i="1" spc="-5" dirty="0">
                <a:latin typeface="Times New Roman"/>
                <a:cs typeface="Times New Roman"/>
              </a:rPr>
              <a:t>livello assoluto </a:t>
            </a:r>
            <a:r>
              <a:rPr sz="1200" dirty="0">
                <a:latin typeface="Times New Roman"/>
                <a:cs typeface="Times New Roman"/>
              </a:rPr>
              <a:t>è senza inizio, senza </a:t>
            </a:r>
            <a:r>
              <a:rPr sz="1200" spc="-5" dirty="0">
                <a:latin typeface="Times New Roman"/>
                <a:cs typeface="Times New Roman"/>
              </a:rPr>
              <a:t>fine, </a:t>
            </a:r>
            <a:r>
              <a:rPr sz="1200" dirty="0">
                <a:latin typeface="Times New Roman"/>
                <a:cs typeface="Times New Roman"/>
              </a:rPr>
              <a:t>senza tempo e senza spazio. </a:t>
            </a:r>
            <a:r>
              <a:rPr sz="1200" spc="-5" dirty="0">
                <a:latin typeface="Times New Roman"/>
                <a:cs typeface="Times New Roman"/>
              </a:rPr>
              <a:t>Ad esempio: </a:t>
            </a:r>
            <a:r>
              <a:rPr sz="1200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Paradiso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tempo </a:t>
            </a:r>
            <a:r>
              <a:rPr sz="1200" dirty="0">
                <a:latin typeface="Times New Roman"/>
                <a:cs typeface="Times New Roman"/>
              </a:rPr>
              <a:t>e lo spazio  non </a:t>
            </a:r>
            <a:r>
              <a:rPr sz="1200" spc="-5" dirty="0">
                <a:latin typeface="Times New Roman"/>
                <a:cs typeface="Times New Roman"/>
              </a:rPr>
              <a:t>esistono;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status tempo-spazio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Paradiso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assoluto. Questo </a:t>
            </a:r>
            <a:r>
              <a:rPr sz="1200" dirty="0">
                <a:latin typeface="Times New Roman"/>
                <a:cs typeface="Times New Roman"/>
              </a:rPr>
              <a:t>livello è </a:t>
            </a:r>
            <a:r>
              <a:rPr sz="1200" spc="-5" dirty="0">
                <a:latin typeface="Times New Roman"/>
                <a:cs typeface="Times New Roman"/>
              </a:rPr>
              <a:t>quello della Trinità raggiunta, esistenzialmente, dalle  Deità del Paradiso; </a:t>
            </a:r>
            <a:r>
              <a:rPr sz="1200" dirty="0">
                <a:latin typeface="Times New Roman"/>
                <a:cs typeface="Times New Roman"/>
              </a:rPr>
              <a:t>ma questo </a:t>
            </a:r>
            <a:r>
              <a:rPr sz="1200" spc="-5" dirty="0">
                <a:latin typeface="Times New Roman"/>
                <a:cs typeface="Times New Roman"/>
              </a:rPr>
              <a:t>terzo livello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espressione della Deità </a:t>
            </a:r>
            <a:r>
              <a:rPr sz="1200" dirty="0">
                <a:latin typeface="Times New Roman"/>
                <a:cs typeface="Times New Roman"/>
              </a:rPr>
              <a:t>unificatrice non è </a:t>
            </a:r>
            <a:r>
              <a:rPr sz="1200" spc="-5" dirty="0">
                <a:latin typeface="Times New Roman"/>
                <a:cs typeface="Times New Roman"/>
              </a:rPr>
              <a:t>completamente unificato esperienzialmente. 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qualunque momento, </a:t>
            </a:r>
            <a:r>
              <a:rPr sz="1200" spc="-5" dirty="0">
                <a:latin typeface="Times New Roman"/>
                <a:cs typeface="Times New Roman"/>
              </a:rPr>
              <a:t>luogo </a:t>
            </a:r>
            <a:r>
              <a:rPr sz="1200" dirty="0">
                <a:latin typeface="Times New Roman"/>
                <a:cs typeface="Times New Roman"/>
              </a:rPr>
              <a:t>e modo funzioni il </a:t>
            </a:r>
            <a:r>
              <a:rPr sz="1200" spc="-5" dirty="0">
                <a:latin typeface="Times New Roman"/>
                <a:cs typeface="Times New Roman"/>
              </a:rPr>
              <a:t>livello assoluto della Deità,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valori </a:t>
            </a:r>
            <a:r>
              <a:rPr sz="1200" dirty="0">
                <a:latin typeface="Times New Roman"/>
                <a:cs typeface="Times New Roman"/>
              </a:rPr>
              <a:t>ed i </a:t>
            </a:r>
            <a:r>
              <a:rPr sz="1200" spc="-5" dirty="0">
                <a:latin typeface="Times New Roman"/>
                <a:cs typeface="Times New Roman"/>
              </a:rPr>
              <a:t>significati del </a:t>
            </a:r>
            <a:r>
              <a:rPr sz="1200" dirty="0">
                <a:latin typeface="Times New Roman"/>
                <a:cs typeface="Times New Roman"/>
              </a:rPr>
              <a:t>Paradiso-assoluto sono  </a:t>
            </a:r>
            <a:r>
              <a:rPr sz="1200" spc="-5" dirty="0">
                <a:latin typeface="Times New Roman"/>
                <a:cs typeface="Times New Roman"/>
              </a:rPr>
              <a:t>manifesti.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88900" marR="106680">
              <a:lnSpc>
                <a:spcPts val="1380"/>
              </a:lnSpc>
            </a:pPr>
            <a:r>
              <a:rPr sz="1200" baseline="38194" dirty="0">
                <a:latin typeface="Times New Roman"/>
                <a:cs typeface="Times New Roman"/>
              </a:rPr>
              <a:t>(3.1) </a:t>
            </a:r>
            <a:r>
              <a:rPr sz="1200" spc="-7" baseline="38194" dirty="0">
                <a:latin typeface="Times New Roman"/>
                <a:cs typeface="Times New Roman"/>
              </a:rPr>
              <a:t>0:1.14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Deità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essere esistenziale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nel Figlio </a:t>
            </a:r>
            <a:r>
              <a:rPr sz="1200" dirty="0">
                <a:latin typeface="Times New Roman"/>
                <a:cs typeface="Times New Roman"/>
              </a:rPr>
              <a:t>Eterno, </a:t>
            </a:r>
            <a:r>
              <a:rPr sz="1200" spc="-5" dirty="0">
                <a:latin typeface="Times New Roman"/>
                <a:cs typeface="Times New Roman"/>
              </a:rPr>
              <a:t>esperienziale come nell’Essere </a:t>
            </a:r>
            <a:r>
              <a:rPr sz="1200" dirty="0">
                <a:latin typeface="Times New Roman"/>
                <a:cs typeface="Times New Roman"/>
              </a:rPr>
              <a:t>Supremo, </a:t>
            </a:r>
            <a:r>
              <a:rPr sz="1200" spc="-5" dirty="0">
                <a:latin typeface="Times New Roman"/>
                <a:cs typeface="Times New Roman"/>
              </a:rPr>
              <a:t>associativa come </a:t>
            </a:r>
            <a:r>
              <a:rPr sz="1200" spc="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Dio 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Settuplo,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divisa come nella Trinità del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Paradiso.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98425">
              <a:lnSpc>
                <a:spcPts val="1380"/>
              </a:lnSpc>
            </a:pPr>
            <a:r>
              <a:rPr sz="1200" baseline="38194" dirty="0">
                <a:latin typeface="Times New Roman"/>
                <a:cs typeface="Times New Roman"/>
              </a:rPr>
              <a:t>(3.2) </a:t>
            </a:r>
            <a:r>
              <a:rPr sz="1200" spc="-7" baseline="38194" dirty="0">
                <a:latin typeface="Times New Roman"/>
                <a:cs typeface="Times New Roman"/>
              </a:rPr>
              <a:t>0:1.15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Deità </a:t>
            </a:r>
            <a:r>
              <a:rPr sz="1200" dirty="0">
                <a:latin typeface="Times New Roman"/>
                <a:cs typeface="Times New Roman"/>
              </a:rPr>
              <a:t>è la </a:t>
            </a:r>
            <a:r>
              <a:rPr sz="1200" spc="-5" dirty="0">
                <a:latin typeface="Times New Roman"/>
                <a:cs typeface="Times New Roman"/>
              </a:rPr>
              <a:t>sorgente </a:t>
            </a:r>
            <a:r>
              <a:rPr sz="1200" dirty="0">
                <a:latin typeface="Times New Roman"/>
                <a:cs typeface="Times New Roman"/>
              </a:rPr>
              <a:t>di tutto </a:t>
            </a:r>
            <a:r>
              <a:rPr sz="1200" spc="-5" dirty="0">
                <a:latin typeface="Times New Roman"/>
                <a:cs typeface="Times New Roman"/>
              </a:rPr>
              <a:t>ciò </a:t>
            </a:r>
            <a:r>
              <a:rPr sz="1200" dirty="0">
                <a:latin typeface="Times New Roman"/>
                <a:cs typeface="Times New Roman"/>
              </a:rPr>
              <a:t>che è divino.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Deità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caratteristicamente ed invariabilmente divina, </a:t>
            </a:r>
            <a:r>
              <a:rPr sz="1200" spc="15" dirty="0">
                <a:latin typeface="Times New Roman"/>
                <a:cs typeface="Times New Roman"/>
              </a:rPr>
              <a:t>ma </a:t>
            </a:r>
            <a:r>
              <a:rPr sz="1200" dirty="0">
                <a:latin typeface="Times New Roman"/>
                <a:cs typeface="Times New Roman"/>
              </a:rPr>
              <a:t>tutto ciò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è  divino non è </a:t>
            </a:r>
            <a:r>
              <a:rPr sz="1200" spc="-5" dirty="0">
                <a:latin typeface="Times New Roman"/>
                <a:cs typeface="Times New Roman"/>
              </a:rPr>
              <a:t>necessariamente Deità, </a:t>
            </a:r>
            <a:r>
              <a:rPr sz="1200" dirty="0">
                <a:latin typeface="Times New Roman"/>
                <a:cs typeface="Times New Roman"/>
              </a:rPr>
              <a:t>benché sarà </a:t>
            </a:r>
            <a:r>
              <a:rPr sz="1200" spc="-5" dirty="0">
                <a:latin typeface="Times New Roman"/>
                <a:cs typeface="Times New Roman"/>
              </a:rPr>
              <a:t>coordinato </a:t>
            </a:r>
            <a:r>
              <a:rPr sz="1200" dirty="0">
                <a:latin typeface="Times New Roman"/>
                <a:cs typeface="Times New Roman"/>
              </a:rPr>
              <a:t>con la </a:t>
            </a:r>
            <a:r>
              <a:rPr sz="1200" spc="-5" dirty="0">
                <a:latin typeface="Times New Roman"/>
                <a:cs typeface="Times New Roman"/>
              </a:rPr>
              <a:t>Deità </a:t>
            </a:r>
            <a:r>
              <a:rPr sz="1200" dirty="0">
                <a:latin typeface="Times New Roman"/>
                <a:cs typeface="Times New Roman"/>
              </a:rPr>
              <a:t>e tenderà verso una </a:t>
            </a:r>
            <a:r>
              <a:rPr sz="1200" spc="-5" dirty="0">
                <a:latin typeface="Times New Roman"/>
                <a:cs typeface="Times New Roman"/>
              </a:rPr>
              <a:t>qualche fase </a:t>
            </a:r>
            <a:r>
              <a:rPr sz="1200" dirty="0">
                <a:latin typeface="Times New Roman"/>
                <a:cs typeface="Times New Roman"/>
              </a:rPr>
              <a:t>di unità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5" dirty="0">
                <a:latin typeface="Times New Roman"/>
                <a:cs typeface="Times New Roman"/>
              </a:rPr>
              <a:t>Deità </a:t>
            </a:r>
            <a:r>
              <a:rPr sz="1200" dirty="0">
                <a:latin typeface="Times New Roman"/>
                <a:cs typeface="Times New Roman"/>
              </a:rPr>
              <a:t>—  </a:t>
            </a:r>
            <a:r>
              <a:rPr sz="1200" spc="-5" dirty="0">
                <a:latin typeface="Times New Roman"/>
                <a:cs typeface="Times New Roman"/>
              </a:rPr>
              <a:t>spirituale, mentale </a:t>
            </a:r>
            <a:r>
              <a:rPr sz="1200" dirty="0">
                <a:latin typeface="Times New Roman"/>
                <a:cs typeface="Times New Roman"/>
              </a:rPr>
              <a:t>o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personale.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88900">
              <a:lnSpc>
                <a:spcPct val="100000"/>
              </a:lnSpc>
            </a:pPr>
            <a:r>
              <a:rPr sz="1200" baseline="38194" dirty="0">
                <a:latin typeface="Times New Roman"/>
                <a:cs typeface="Times New Roman"/>
              </a:rPr>
              <a:t>(3.3) </a:t>
            </a:r>
            <a:r>
              <a:rPr sz="1200" spc="-7" baseline="38194" dirty="0">
                <a:latin typeface="Times New Roman"/>
                <a:cs typeface="Times New Roman"/>
              </a:rPr>
              <a:t>0:1.16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DIVINITÀ </a:t>
            </a:r>
            <a:r>
              <a:rPr sz="1200" dirty="0">
                <a:latin typeface="Times New Roman"/>
                <a:cs typeface="Times New Roman"/>
              </a:rPr>
              <a:t>è la </a:t>
            </a:r>
            <a:r>
              <a:rPr sz="1200" spc="-5" dirty="0">
                <a:latin typeface="Times New Roman"/>
                <a:cs typeface="Times New Roman"/>
              </a:rPr>
              <a:t>qualità caratteristica, </a:t>
            </a:r>
            <a:r>
              <a:rPr sz="1200" dirty="0">
                <a:latin typeface="Times New Roman"/>
                <a:cs typeface="Times New Roman"/>
              </a:rPr>
              <a:t>unificatrice e coordinatrice </a:t>
            </a:r>
            <a:r>
              <a:rPr sz="1200" spc="-5" dirty="0">
                <a:latin typeface="Times New Roman"/>
                <a:cs typeface="Times New Roman"/>
              </a:rPr>
              <a:t>della</a:t>
            </a:r>
            <a:r>
              <a:rPr sz="1200" spc="-1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Deità.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88900" marR="241935">
              <a:lnSpc>
                <a:spcPts val="1380"/>
              </a:lnSpc>
            </a:pPr>
            <a:r>
              <a:rPr sz="1200" baseline="38194" dirty="0">
                <a:latin typeface="Times New Roman"/>
                <a:cs typeface="Times New Roman"/>
              </a:rPr>
              <a:t>(3.4) </a:t>
            </a:r>
            <a:r>
              <a:rPr sz="1200" spc="-7" baseline="38194" dirty="0">
                <a:latin typeface="Times New Roman"/>
                <a:cs typeface="Times New Roman"/>
              </a:rPr>
              <a:t>0:1.17 </a:t>
            </a:r>
            <a:r>
              <a:rPr sz="1200" dirty="0">
                <a:latin typeface="Times New Roman"/>
                <a:cs typeface="Times New Roman"/>
              </a:rPr>
              <a:t>Alle </a:t>
            </a:r>
            <a:r>
              <a:rPr sz="1200" spc="-5" dirty="0">
                <a:latin typeface="Times New Roman"/>
                <a:cs typeface="Times New Roman"/>
              </a:rPr>
              <a:t>creature,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divinità è </a:t>
            </a:r>
            <a:r>
              <a:rPr sz="1200" spc="-5" dirty="0">
                <a:latin typeface="Times New Roman"/>
                <a:cs typeface="Times New Roman"/>
              </a:rPr>
              <a:t>comprensibile come verità, </a:t>
            </a:r>
            <a:r>
              <a:rPr sz="1200" dirty="0">
                <a:latin typeface="Times New Roman"/>
                <a:cs typeface="Times New Roman"/>
              </a:rPr>
              <a:t>bellezza e bontà; è in </a:t>
            </a:r>
            <a:r>
              <a:rPr sz="1200" spc="-5" dirty="0">
                <a:latin typeface="Times New Roman"/>
                <a:cs typeface="Times New Roman"/>
              </a:rPr>
              <a:t>correlazione </a:t>
            </a:r>
            <a:r>
              <a:rPr sz="1200" dirty="0">
                <a:latin typeface="Times New Roman"/>
                <a:cs typeface="Times New Roman"/>
              </a:rPr>
              <a:t>con la </a:t>
            </a:r>
            <a:r>
              <a:rPr sz="1200" spc="-5" dirty="0">
                <a:latin typeface="Times New Roman"/>
                <a:cs typeface="Times New Roman"/>
              </a:rPr>
              <a:t>personalità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amore,  misericordia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ministero;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rivelata ai </a:t>
            </a:r>
            <a:r>
              <a:rPr sz="1200" dirty="0">
                <a:latin typeface="Times New Roman"/>
                <a:cs typeface="Times New Roman"/>
              </a:rPr>
              <a:t>livelli </a:t>
            </a:r>
            <a:r>
              <a:rPr sz="1200" spc="-5" dirty="0">
                <a:latin typeface="Times New Roman"/>
                <a:cs typeface="Times New Roman"/>
              </a:rPr>
              <a:t>impersonali come giustizia, potere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sovranità.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90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896924" y="513333"/>
            <a:ext cx="7343775" cy="372681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101600" marR="60325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(51.7) 3:5.8 </a:t>
            </a:r>
            <a:r>
              <a:rPr sz="1200" dirty="0">
                <a:latin typeface="Times New Roman"/>
                <a:cs typeface="Times New Roman"/>
              </a:rPr>
              <a:t>3. </a:t>
            </a:r>
            <a:r>
              <a:rPr sz="1200" i="1" spc="-5" dirty="0">
                <a:latin typeface="Times New Roman"/>
                <a:cs typeface="Times New Roman"/>
              </a:rPr>
              <a:t>La speranza </a:t>
            </a:r>
            <a:r>
              <a:rPr sz="1200" i="1" dirty="0">
                <a:latin typeface="Times New Roman"/>
                <a:cs typeface="Times New Roman"/>
              </a:rPr>
              <a:t>—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grandezza della </a:t>
            </a:r>
            <a:r>
              <a:rPr sz="1200" dirty="0">
                <a:latin typeface="Times New Roman"/>
                <a:cs typeface="Times New Roman"/>
              </a:rPr>
              <a:t>fiducia — è </a:t>
            </a:r>
            <a:r>
              <a:rPr sz="1200" spc="-5" dirty="0">
                <a:latin typeface="Times New Roman"/>
                <a:cs typeface="Times New Roman"/>
              </a:rPr>
              <a:t>desiderabile? Allora l’esistenza </a:t>
            </a:r>
            <a:r>
              <a:rPr sz="1200" dirty="0">
                <a:latin typeface="Times New Roman"/>
                <a:cs typeface="Times New Roman"/>
              </a:rPr>
              <a:t>umana deve </a:t>
            </a:r>
            <a:r>
              <a:rPr sz="1200" spc="-5" dirty="0">
                <a:latin typeface="Times New Roman"/>
                <a:cs typeface="Times New Roman"/>
              </a:rPr>
              <a:t>essere  costantemente </a:t>
            </a:r>
            <a:r>
              <a:rPr sz="1200" dirty="0">
                <a:latin typeface="Times New Roman"/>
                <a:cs typeface="Times New Roman"/>
              </a:rPr>
              <a:t>confrontata </a:t>
            </a:r>
            <a:r>
              <a:rPr sz="1200" spc="-5" dirty="0">
                <a:latin typeface="Times New Roman"/>
                <a:cs typeface="Times New Roman"/>
              </a:rPr>
              <a:t>con insicurezze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ricorrenti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incertezze.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101600" marR="939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(51.8) 3:5.9 </a:t>
            </a:r>
            <a:r>
              <a:rPr sz="1200" dirty="0">
                <a:latin typeface="Times New Roman"/>
                <a:cs typeface="Times New Roman"/>
              </a:rPr>
              <a:t>4. </a:t>
            </a:r>
            <a:r>
              <a:rPr sz="1200" i="1" spc="-5" dirty="0">
                <a:latin typeface="Times New Roman"/>
                <a:cs typeface="Times New Roman"/>
              </a:rPr>
              <a:t>La </a:t>
            </a:r>
            <a:r>
              <a:rPr sz="1200" i="1" dirty="0">
                <a:latin typeface="Times New Roman"/>
                <a:cs typeface="Times New Roman"/>
              </a:rPr>
              <a:t>fede — </a:t>
            </a:r>
            <a:r>
              <a:rPr sz="1200" spc="-5" dirty="0">
                <a:latin typeface="Times New Roman"/>
                <a:cs typeface="Times New Roman"/>
              </a:rPr>
              <a:t>l’affermazione suprema del pensiero </a:t>
            </a:r>
            <a:r>
              <a:rPr sz="1200" dirty="0">
                <a:latin typeface="Times New Roman"/>
                <a:cs typeface="Times New Roman"/>
              </a:rPr>
              <a:t>umano — è </a:t>
            </a:r>
            <a:r>
              <a:rPr sz="1200" spc="-5" dirty="0">
                <a:latin typeface="Times New Roman"/>
                <a:cs typeface="Times New Roman"/>
              </a:rPr>
              <a:t>desiderabile? Allora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mente dell’uomo deve  trovarsi nella spiacevole </a:t>
            </a:r>
            <a:r>
              <a:rPr sz="1200" dirty="0">
                <a:latin typeface="Times New Roman"/>
                <a:cs typeface="Times New Roman"/>
              </a:rPr>
              <a:t>situazione di </a:t>
            </a:r>
            <a:r>
              <a:rPr sz="1200" spc="-5" dirty="0">
                <a:latin typeface="Times New Roman"/>
                <a:cs typeface="Times New Roman"/>
              </a:rPr>
              <a:t>saperne </a:t>
            </a:r>
            <a:r>
              <a:rPr sz="1200" dirty="0">
                <a:latin typeface="Times New Roman"/>
                <a:cs typeface="Times New Roman"/>
              </a:rPr>
              <a:t>sempre meno di quanto può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credere.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200">
              <a:latin typeface="Times New Roman"/>
              <a:cs typeface="Times New Roman"/>
            </a:endParaRPr>
          </a:p>
          <a:p>
            <a:pPr marL="101600" marR="40195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(51.9) 3:5.10 </a:t>
            </a:r>
            <a:r>
              <a:rPr sz="1200" dirty="0">
                <a:latin typeface="Times New Roman"/>
                <a:cs typeface="Times New Roman"/>
              </a:rPr>
              <a:t>5. </a:t>
            </a:r>
            <a:r>
              <a:rPr sz="1200" i="1" spc="-5" dirty="0">
                <a:latin typeface="Times New Roman"/>
                <a:cs typeface="Times New Roman"/>
              </a:rPr>
              <a:t>L’amore per </a:t>
            </a:r>
            <a:r>
              <a:rPr sz="1200" i="1" dirty="0">
                <a:latin typeface="Times New Roman"/>
                <a:cs typeface="Times New Roman"/>
              </a:rPr>
              <a:t>la </a:t>
            </a:r>
            <a:r>
              <a:rPr sz="1200" i="1" spc="-5" dirty="0">
                <a:latin typeface="Times New Roman"/>
                <a:cs typeface="Times New Roman"/>
              </a:rPr>
              <a:t>verità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disponibilità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seguirla </a:t>
            </a:r>
            <a:r>
              <a:rPr sz="1200" dirty="0">
                <a:latin typeface="Times New Roman"/>
                <a:cs typeface="Times New Roman"/>
              </a:rPr>
              <a:t>ovunque porti, è </a:t>
            </a:r>
            <a:r>
              <a:rPr sz="1200" spc="-5" dirty="0">
                <a:latin typeface="Times New Roman"/>
                <a:cs typeface="Times New Roman"/>
              </a:rPr>
              <a:t>desiderabile? Allora </a:t>
            </a:r>
            <a:r>
              <a:rPr sz="1200" dirty="0">
                <a:latin typeface="Times New Roman"/>
                <a:cs typeface="Times New Roman"/>
              </a:rPr>
              <a:t>l’uomo </a:t>
            </a:r>
            <a:r>
              <a:rPr sz="1200" spc="-5" dirty="0">
                <a:latin typeface="Times New Roman"/>
                <a:cs typeface="Times New Roman"/>
              </a:rPr>
              <a:t>deve  crescere </a:t>
            </a:r>
            <a:r>
              <a:rPr sz="1200" dirty="0">
                <a:latin typeface="Times New Roman"/>
                <a:cs typeface="Times New Roman"/>
              </a:rPr>
              <a:t>in un mondo in </a:t>
            </a:r>
            <a:r>
              <a:rPr sz="1200" spc="-5" dirty="0">
                <a:latin typeface="Times New Roman"/>
                <a:cs typeface="Times New Roman"/>
              </a:rPr>
              <a:t>cui l’errore </a:t>
            </a:r>
            <a:r>
              <a:rPr sz="1200" dirty="0">
                <a:latin typeface="Times New Roman"/>
                <a:cs typeface="Times New Roman"/>
              </a:rPr>
              <a:t>è presente 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falsità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sempre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possibile.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200">
              <a:latin typeface="Times New Roman"/>
              <a:cs typeface="Times New Roman"/>
            </a:endParaRPr>
          </a:p>
          <a:p>
            <a:pPr marL="101600" marR="358140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(51.10) 3:5.11 </a:t>
            </a:r>
            <a:r>
              <a:rPr sz="1200" dirty="0">
                <a:latin typeface="Times New Roman"/>
                <a:cs typeface="Times New Roman"/>
              </a:rPr>
              <a:t>6. </a:t>
            </a:r>
            <a:r>
              <a:rPr sz="1200" i="1" spc="-5" dirty="0">
                <a:latin typeface="Times New Roman"/>
                <a:cs typeface="Times New Roman"/>
              </a:rPr>
              <a:t>L’idealismo </a:t>
            </a:r>
            <a:r>
              <a:rPr sz="1200" i="1" dirty="0">
                <a:latin typeface="Times New Roman"/>
                <a:cs typeface="Times New Roman"/>
              </a:rPr>
              <a:t>—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concetto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approccio </a:t>
            </a:r>
            <a:r>
              <a:rPr sz="1200" dirty="0">
                <a:latin typeface="Times New Roman"/>
                <a:cs typeface="Times New Roman"/>
              </a:rPr>
              <a:t>al divino — è </a:t>
            </a:r>
            <a:r>
              <a:rPr sz="1200" spc="-5" dirty="0">
                <a:latin typeface="Times New Roman"/>
                <a:cs typeface="Times New Roman"/>
              </a:rPr>
              <a:t>desiderabile? Allora </a:t>
            </a:r>
            <a:r>
              <a:rPr sz="1200" dirty="0">
                <a:latin typeface="Times New Roman"/>
                <a:cs typeface="Times New Roman"/>
              </a:rPr>
              <a:t>l’uomo </a:t>
            </a:r>
            <a:r>
              <a:rPr sz="1200" spc="-5" dirty="0">
                <a:latin typeface="Times New Roman"/>
                <a:cs typeface="Times New Roman"/>
              </a:rPr>
              <a:t>deve lottare </a:t>
            </a:r>
            <a:r>
              <a:rPr sz="1200" dirty="0">
                <a:latin typeface="Times New Roman"/>
                <a:cs typeface="Times New Roman"/>
              </a:rPr>
              <a:t>in un  </a:t>
            </a:r>
            <a:r>
              <a:rPr sz="1200" spc="-5" dirty="0">
                <a:latin typeface="Times New Roman"/>
                <a:cs typeface="Times New Roman"/>
              </a:rPr>
              <a:t>ambiente </a:t>
            </a:r>
            <a:r>
              <a:rPr sz="1200" dirty="0">
                <a:latin typeface="Times New Roman"/>
                <a:cs typeface="Times New Roman"/>
              </a:rPr>
              <a:t>di bontà e di bellezza </a:t>
            </a:r>
            <a:r>
              <a:rPr sz="1200" spc="-5" dirty="0">
                <a:latin typeface="Times New Roman"/>
                <a:cs typeface="Times New Roman"/>
              </a:rPr>
              <a:t>relative, </a:t>
            </a:r>
            <a:r>
              <a:rPr sz="1200" dirty="0">
                <a:latin typeface="Times New Roman"/>
                <a:cs typeface="Times New Roman"/>
              </a:rPr>
              <a:t>in un </a:t>
            </a:r>
            <a:r>
              <a:rPr sz="1200" spc="-5" dirty="0">
                <a:latin typeface="Times New Roman"/>
                <a:cs typeface="Times New Roman"/>
              </a:rPr>
              <a:t>ambiente che </a:t>
            </a:r>
            <a:r>
              <a:rPr sz="1200" dirty="0">
                <a:latin typeface="Times New Roman"/>
                <a:cs typeface="Times New Roman"/>
              </a:rPr>
              <a:t>stimoli la tendenza </a:t>
            </a:r>
            <a:r>
              <a:rPr sz="1200" spc="-5" dirty="0">
                <a:latin typeface="Times New Roman"/>
                <a:cs typeface="Times New Roman"/>
              </a:rPr>
              <a:t>irreprimibile verso </a:t>
            </a:r>
            <a:r>
              <a:rPr sz="1200" dirty="0">
                <a:latin typeface="Times New Roman"/>
                <a:cs typeface="Times New Roman"/>
              </a:rPr>
              <a:t>cose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migliori.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101600" marR="11303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(51.11) 3:5.12 </a:t>
            </a:r>
            <a:r>
              <a:rPr sz="1200" dirty="0">
                <a:latin typeface="Times New Roman"/>
                <a:cs typeface="Times New Roman"/>
              </a:rPr>
              <a:t>7. </a:t>
            </a:r>
            <a:r>
              <a:rPr sz="1200" i="1" spc="-5" dirty="0">
                <a:latin typeface="Times New Roman"/>
                <a:cs typeface="Times New Roman"/>
              </a:rPr>
              <a:t>La </a:t>
            </a:r>
            <a:r>
              <a:rPr sz="1200" i="1" dirty="0">
                <a:latin typeface="Times New Roman"/>
                <a:cs typeface="Times New Roman"/>
              </a:rPr>
              <a:t>lealtà —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devozione al dovere </a:t>
            </a:r>
            <a:r>
              <a:rPr sz="1200" dirty="0">
                <a:latin typeface="Times New Roman"/>
                <a:cs typeface="Times New Roman"/>
              </a:rPr>
              <a:t>superiore — è </a:t>
            </a:r>
            <a:r>
              <a:rPr sz="1200" spc="-5" dirty="0">
                <a:latin typeface="Times New Roman"/>
                <a:cs typeface="Times New Roman"/>
              </a:rPr>
              <a:t>desiderabile? Allora </a:t>
            </a:r>
            <a:r>
              <a:rPr sz="1200" dirty="0">
                <a:latin typeface="Times New Roman"/>
                <a:cs typeface="Times New Roman"/>
              </a:rPr>
              <a:t>l’uomo </a:t>
            </a:r>
            <a:r>
              <a:rPr sz="1200" spc="-5" dirty="0">
                <a:latin typeface="Times New Roman"/>
                <a:cs typeface="Times New Roman"/>
              </a:rPr>
              <a:t>deve procedere </a:t>
            </a:r>
            <a:r>
              <a:rPr sz="1200" dirty="0">
                <a:latin typeface="Times New Roman"/>
                <a:cs typeface="Times New Roman"/>
              </a:rPr>
              <a:t>in mezzo  a possibilità di </a:t>
            </a:r>
            <a:r>
              <a:rPr sz="1200" spc="-5" dirty="0">
                <a:latin typeface="Times New Roman"/>
                <a:cs typeface="Times New Roman"/>
              </a:rPr>
              <a:t>tradimento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diserzione.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valore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devozione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dovere </a:t>
            </a:r>
            <a:r>
              <a:rPr sz="1200" spc="-5" dirty="0">
                <a:latin typeface="Times New Roman"/>
                <a:cs typeface="Times New Roman"/>
              </a:rPr>
              <a:t>consiste nell’implicito pericolo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fallimento.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101600" marR="8636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(51.12) 3:5.13 </a:t>
            </a:r>
            <a:r>
              <a:rPr sz="1200" dirty="0">
                <a:latin typeface="Times New Roman"/>
                <a:cs typeface="Times New Roman"/>
              </a:rPr>
              <a:t>8. </a:t>
            </a:r>
            <a:r>
              <a:rPr sz="1200" i="1" dirty="0">
                <a:latin typeface="Times New Roman"/>
                <a:cs typeface="Times New Roman"/>
              </a:rPr>
              <a:t>Il </a:t>
            </a:r>
            <a:r>
              <a:rPr sz="1200" i="1" spc="-5" dirty="0">
                <a:latin typeface="Times New Roman"/>
                <a:cs typeface="Times New Roman"/>
              </a:rPr>
              <a:t>disinteresse </a:t>
            </a:r>
            <a:r>
              <a:rPr sz="1200" i="1" dirty="0">
                <a:latin typeface="Times New Roman"/>
                <a:cs typeface="Times New Roman"/>
              </a:rPr>
              <a:t>— </a:t>
            </a:r>
            <a:r>
              <a:rPr sz="1200" dirty="0">
                <a:latin typeface="Times New Roman"/>
                <a:cs typeface="Times New Roman"/>
              </a:rPr>
              <a:t>lo spirito </a:t>
            </a:r>
            <a:r>
              <a:rPr sz="1200" spc="-5" dirty="0">
                <a:latin typeface="Times New Roman"/>
                <a:cs typeface="Times New Roman"/>
              </a:rPr>
              <a:t>della dimenticanza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sé </a:t>
            </a:r>
            <a:r>
              <a:rPr sz="1200" dirty="0">
                <a:latin typeface="Times New Roman"/>
                <a:cs typeface="Times New Roman"/>
              </a:rPr>
              <a:t>— è </a:t>
            </a:r>
            <a:r>
              <a:rPr sz="1200" spc="-5" dirty="0">
                <a:latin typeface="Times New Roman"/>
                <a:cs typeface="Times New Roman"/>
              </a:rPr>
              <a:t>desiderabile? Allora </a:t>
            </a:r>
            <a:r>
              <a:rPr sz="1200" dirty="0">
                <a:latin typeface="Times New Roman"/>
                <a:cs typeface="Times New Roman"/>
              </a:rPr>
              <a:t>l’uomo </a:t>
            </a:r>
            <a:r>
              <a:rPr sz="1200" spc="-5" dirty="0">
                <a:latin typeface="Times New Roman"/>
                <a:cs typeface="Times New Roman"/>
              </a:rPr>
              <a:t>mortale deve  vivere </a:t>
            </a:r>
            <a:r>
              <a:rPr sz="1200" dirty="0">
                <a:latin typeface="Times New Roman"/>
                <a:cs typeface="Times New Roman"/>
              </a:rPr>
              <a:t>faccia a faccia </a:t>
            </a:r>
            <a:r>
              <a:rPr sz="1200" spc="-5" dirty="0">
                <a:latin typeface="Times New Roman"/>
                <a:cs typeface="Times New Roman"/>
              </a:rPr>
              <a:t>con l’incessante rivendicazione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ego che </a:t>
            </a:r>
            <a:r>
              <a:rPr sz="1200" dirty="0">
                <a:latin typeface="Times New Roman"/>
                <a:cs typeface="Times New Roman"/>
              </a:rPr>
              <a:t>pretende </a:t>
            </a:r>
            <a:r>
              <a:rPr sz="1200" spc="-5" dirty="0">
                <a:latin typeface="Times New Roman"/>
                <a:cs typeface="Times New Roman"/>
              </a:rPr>
              <a:t>inevitabilmente riconoscimenti ed  </a:t>
            </a:r>
            <a:r>
              <a:rPr sz="1200" dirty="0">
                <a:latin typeface="Times New Roman"/>
                <a:cs typeface="Times New Roman"/>
              </a:rPr>
              <a:t>onori. </a:t>
            </a:r>
            <a:r>
              <a:rPr sz="1200" spc="-5" dirty="0">
                <a:latin typeface="Times New Roman"/>
                <a:cs typeface="Times New Roman"/>
              </a:rPr>
              <a:t>L’uomo </a:t>
            </a:r>
            <a:r>
              <a:rPr sz="1200" dirty="0">
                <a:latin typeface="Times New Roman"/>
                <a:cs typeface="Times New Roman"/>
              </a:rPr>
              <a:t>non potrebbe </a:t>
            </a:r>
            <a:r>
              <a:rPr sz="1200" spc="-5" dirty="0">
                <a:latin typeface="Times New Roman"/>
                <a:cs typeface="Times New Roman"/>
              </a:rPr>
              <a:t>scegliere dinamicamente </a:t>
            </a:r>
            <a:r>
              <a:rPr sz="1200" dirty="0">
                <a:latin typeface="Times New Roman"/>
                <a:cs typeface="Times New Roman"/>
              </a:rPr>
              <a:t>la vita divina </a:t>
            </a:r>
            <a:r>
              <a:rPr sz="1200" spc="-5" dirty="0">
                <a:latin typeface="Times New Roman"/>
                <a:cs typeface="Times New Roman"/>
              </a:rPr>
              <a:t>se non ci </a:t>
            </a:r>
            <a:r>
              <a:rPr sz="1200" dirty="0">
                <a:latin typeface="Times New Roman"/>
                <a:cs typeface="Times New Roman"/>
              </a:rPr>
              <a:t>fosse una vita </a:t>
            </a:r>
            <a:r>
              <a:rPr sz="1200" spc="-5" dirty="0">
                <a:latin typeface="Times New Roman"/>
                <a:cs typeface="Times New Roman"/>
              </a:rPr>
              <a:t>egoistica </a:t>
            </a:r>
            <a:r>
              <a:rPr sz="1200" dirty="0">
                <a:latin typeface="Times New Roman"/>
                <a:cs typeface="Times New Roman"/>
              </a:rPr>
              <a:t>da  </a:t>
            </a:r>
            <a:r>
              <a:rPr sz="1200" spc="-5" dirty="0">
                <a:latin typeface="Times New Roman"/>
                <a:cs typeface="Times New Roman"/>
              </a:rPr>
              <a:t>abbandonare. L’uomo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punterebbe </a:t>
            </a:r>
            <a:r>
              <a:rPr sz="1200" dirty="0">
                <a:latin typeface="Times New Roman"/>
                <a:cs typeface="Times New Roman"/>
              </a:rPr>
              <a:t>mai </a:t>
            </a:r>
            <a:r>
              <a:rPr sz="1200" spc="-5" dirty="0">
                <a:latin typeface="Times New Roman"/>
                <a:cs typeface="Times New Roman"/>
              </a:rPr>
              <a:t>sulla </a:t>
            </a:r>
            <a:r>
              <a:rPr sz="1200" dirty="0">
                <a:latin typeface="Times New Roman"/>
                <a:cs typeface="Times New Roman"/>
              </a:rPr>
              <a:t>rettitudine </a:t>
            </a:r>
            <a:r>
              <a:rPr sz="1200" spc="-5" dirty="0">
                <a:latin typeface="Times New Roman"/>
                <a:cs typeface="Times New Roman"/>
              </a:rPr>
              <a:t>come sostegno salvifico se non </a:t>
            </a:r>
            <a:r>
              <a:rPr sz="1200" dirty="0">
                <a:latin typeface="Times New Roman"/>
                <a:cs typeface="Times New Roman"/>
              </a:rPr>
              <a:t>vi fosse il male potenziale  </a:t>
            </a:r>
            <a:r>
              <a:rPr sz="1200" spc="-5" dirty="0">
                <a:latin typeface="Times New Roman"/>
                <a:cs typeface="Times New Roman"/>
              </a:rPr>
              <a:t>ad esaltare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differenziare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bene per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contrasto.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91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214995" cy="40716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533400" marR="55499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(51.13) 3:5.14 </a:t>
            </a:r>
            <a:r>
              <a:rPr sz="1200" dirty="0">
                <a:latin typeface="Times New Roman"/>
                <a:cs typeface="Times New Roman"/>
              </a:rPr>
              <a:t>9. </a:t>
            </a:r>
            <a:r>
              <a:rPr sz="1200" i="1" dirty="0">
                <a:latin typeface="Times New Roman"/>
                <a:cs typeface="Times New Roman"/>
              </a:rPr>
              <a:t>Il </a:t>
            </a:r>
            <a:r>
              <a:rPr sz="1200" i="1" spc="-5" dirty="0">
                <a:latin typeface="Times New Roman"/>
                <a:cs typeface="Times New Roman"/>
              </a:rPr>
              <a:t>piacere </a:t>
            </a:r>
            <a:r>
              <a:rPr sz="1200" i="1" dirty="0">
                <a:latin typeface="Times New Roman"/>
                <a:cs typeface="Times New Roman"/>
              </a:rPr>
              <a:t>—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soddisfazione della </a:t>
            </a:r>
            <a:r>
              <a:rPr sz="1200" dirty="0">
                <a:latin typeface="Times New Roman"/>
                <a:cs typeface="Times New Roman"/>
              </a:rPr>
              <a:t>felicità — è </a:t>
            </a:r>
            <a:r>
              <a:rPr sz="1200" spc="-5" dirty="0">
                <a:latin typeface="Times New Roman"/>
                <a:cs typeface="Times New Roman"/>
              </a:rPr>
              <a:t>desiderabile? Allora </a:t>
            </a:r>
            <a:r>
              <a:rPr sz="1200" dirty="0">
                <a:latin typeface="Times New Roman"/>
                <a:cs typeface="Times New Roman"/>
              </a:rPr>
              <a:t>l’uomo </a:t>
            </a:r>
            <a:r>
              <a:rPr sz="1200" spc="-5" dirty="0">
                <a:latin typeface="Times New Roman"/>
                <a:cs typeface="Times New Roman"/>
              </a:rPr>
              <a:t>deve </a:t>
            </a:r>
            <a:r>
              <a:rPr sz="1200" dirty="0">
                <a:latin typeface="Times New Roman"/>
                <a:cs typeface="Times New Roman"/>
              </a:rPr>
              <a:t>vivere in un mondo in  </a:t>
            </a:r>
            <a:r>
              <a:rPr sz="1200" spc="-5" dirty="0">
                <a:latin typeface="Times New Roman"/>
                <a:cs typeface="Times New Roman"/>
              </a:rPr>
              <a:t>cui l’alternativa </a:t>
            </a:r>
            <a:r>
              <a:rPr sz="1200" dirty="0">
                <a:latin typeface="Times New Roman"/>
                <a:cs typeface="Times New Roman"/>
              </a:rPr>
              <a:t>del dolore e la </a:t>
            </a:r>
            <a:r>
              <a:rPr sz="1200" spc="-5" dirty="0">
                <a:latin typeface="Times New Roman"/>
                <a:cs typeface="Times New Roman"/>
              </a:rPr>
              <a:t>probabilità della sofferenza siano </a:t>
            </a:r>
            <a:r>
              <a:rPr sz="1200" dirty="0">
                <a:latin typeface="Times New Roman"/>
                <a:cs typeface="Times New Roman"/>
              </a:rPr>
              <a:t>possibilità </a:t>
            </a:r>
            <a:r>
              <a:rPr sz="1200" spc="-5" dirty="0">
                <a:latin typeface="Times New Roman"/>
                <a:cs typeface="Times New Roman"/>
              </a:rPr>
              <a:t>esperienziali sempre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presenti.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21971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(52.1) 3:5.15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tutto l’Universo </a:t>
            </a:r>
            <a:r>
              <a:rPr sz="1200" spc="-5" dirty="0">
                <a:latin typeface="Times New Roman"/>
                <a:cs typeface="Times New Roman"/>
              </a:rPr>
              <a:t>ogni </a:t>
            </a:r>
            <a:r>
              <a:rPr sz="1200" dirty="0">
                <a:latin typeface="Times New Roman"/>
                <a:cs typeface="Times New Roman"/>
              </a:rPr>
              <a:t>unità è </a:t>
            </a:r>
            <a:r>
              <a:rPr sz="1200" spc="-5" dirty="0">
                <a:latin typeface="Times New Roman"/>
                <a:cs typeface="Times New Roman"/>
              </a:rPr>
              <a:t>considerata come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parte </a:t>
            </a:r>
            <a:r>
              <a:rPr sz="1200" dirty="0">
                <a:latin typeface="Times New Roman"/>
                <a:cs typeface="Times New Roman"/>
              </a:rPr>
              <a:t>del tutto.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sopravvivenza della </a:t>
            </a:r>
            <a:r>
              <a:rPr sz="1200" spc="-5" dirty="0">
                <a:latin typeface="Times New Roman"/>
                <a:cs typeface="Times New Roman"/>
              </a:rPr>
              <a:t>parte </a:t>
            </a:r>
            <a:r>
              <a:rPr sz="1200" dirty="0">
                <a:latin typeface="Times New Roman"/>
                <a:cs typeface="Times New Roman"/>
              </a:rPr>
              <a:t>dipende </a:t>
            </a:r>
            <a:r>
              <a:rPr sz="1200" spc="-5" dirty="0">
                <a:latin typeface="Times New Roman"/>
                <a:cs typeface="Times New Roman"/>
              </a:rPr>
              <a:t>dalla  cooperazione con </a:t>
            </a:r>
            <a:r>
              <a:rPr sz="1200" dirty="0">
                <a:latin typeface="Times New Roman"/>
                <a:cs typeface="Times New Roman"/>
              </a:rPr>
              <a:t>il piano e lo scopo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tutto, </a:t>
            </a:r>
            <a:r>
              <a:rPr sz="1200" spc="-5" dirty="0">
                <a:latin typeface="Times New Roman"/>
                <a:cs typeface="Times New Roman"/>
              </a:rPr>
              <a:t>dal desiderio sincero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dal perfetto consenso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fare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volontà divina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spc="5" dirty="0">
                <a:latin typeface="Times New Roman"/>
                <a:cs typeface="Times New Roman"/>
              </a:rPr>
              <a:t>Padre. </a:t>
            </a:r>
            <a:r>
              <a:rPr sz="1200" spc="-5" dirty="0">
                <a:latin typeface="Times New Roman"/>
                <a:cs typeface="Times New Roman"/>
              </a:rPr>
              <a:t>Un  </a:t>
            </a:r>
            <a:r>
              <a:rPr sz="1200" dirty="0">
                <a:latin typeface="Times New Roman"/>
                <a:cs typeface="Times New Roman"/>
              </a:rPr>
              <a:t>mondo </a:t>
            </a:r>
            <a:r>
              <a:rPr sz="1200" spc="-5" dirty="0">
                <a:latin typeface="Times New Roman"/>
                <a:cs typeface="Times New Roman"/>
              </a:rPr>
              <a:t>evoluzionario </a:t>
            </a:r>
            <a:r>
              <a:rPr sz="1200" dirty="0">
                <a:latin typeface="Times New Roman"/>
                <a:cs typeface="Times New Roman"/>
              </a:rPr>
              <a:t>senza </a:t>
            </a:r>
            <a:r>
              <a:rPr sz="1200" spc="-5" dirty="0">
                <a:latin typeface="Times New Roman"/>
                <a:cs typeface="Times New Roman"/>
              </a:rPr>
              <a:t>errore (senza </a:t>
            </a:r>
            <a:r>
              <a:rPr sz="1200" dirty="0">
                <a:latin typeface="Times New Roman"/>
                <a:cs typeface="Times New Roman"/>
              </a:rPr>
              <a:t>la possibilità di un </a:t>
            </a:r>
            <a:r>
              <a:rPr sz="1200" spc="-5" dirty="0">
                <a:latin typeface="Times New Roman"/>
                <a:cs typeface="Times New Roman"/>
              </a:rPr>
              <a:t>giudizio </a:t>
            </a:r>
            <a:r>
              <a:rPr sz="1200" dirty="0">
                <a:latin typeface="Times New Roman"/>
                <a:cs typeface="Times New Roman"/>
              </a:rPr>
              <a:t>poco </a:t>
            </a:r>
            <a:r>
              <a:rPr sz="1200" spc="-5" dirty="0">
                <a:latin typeface="Times New Roman"/>
                <a:cs typeface="Times New Roman"/>
              </a:rPr>
              <a:t>saggio) </a:t>
            </a:r>
            <a:r>
              <a:rPr sz="1200" dirty="0">
                <a:latin typeface="Times New Roman"/>
                <a:cs typeface="Times New Roman"/>
              </a:rPr>
              <a:t>sarebbe un mondo senza </a:t>
            </a:r>
            <a:r>
              <a:rPr sz="1200" spc="-5" dirty="0">
                <a:latin typeface="Times New Roman"/>
                <a:cs typeface="Times New Roman"/>
              </a:rPr>
              <a:t>intelligenza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libera.</a:t>
            </a:r>
            <a:endParaRPr sz="1200">
              <a:latin typeface="Times New Roman"/>
              <a:cs typeface="Times New Roman"/>
            </a:endParaRPr>
          </a:p>
          <a:p>
            <a:pPr marL="76200" marR="68580">
              <a:lnSpc>
                <a:spcPts val="1380"/>
              </a:lnSpc>
              <a:spcBef>
                <a:spcPts val="5"/>
              </a:spcBef>
            </a:pPr>
            <a:r>
              <a:rPr sz="1200" spc="-5" dirty="0">
                <a:latin typeface="Times New Roman"/>
                <a:cs typeface="Times New Roman"/>
              </a:rPr>
              <a:t>Nell’Universo </a:t>
            </a:r>
            <a:r>
              <a:rPr sz="1200" dirty="0">
                <a:latin typeface="Times New Roman"/>
                <a:cs typeface="Times New Roman"/>
              </a:rPr>
              <a:t>di Havona vi è un </a:t>
            </a:r>
            <a:r>
              <a:rPr sz="1200" spc="-5" dirty="0">
                <a:latin typeface="Times New Roman"/>
                <a:cs typeface="Times New Roman"/>
              </a:rPr>
              <a:t>miliardo </a:t>
            </a:r>
            <a:r>
              <a:rPr sz="1200" dirty="0">
                <a:latin typeface="Times New Roman"/>
                <a:cs typeface="Times New Roman"/>
              </a:rPr>
              <a:t>di mondi </a:t>
            </a:r>
            <a:r>
              <a:rPr sz="1200" spc="-5" dirty="0">
                <a:latin typeface="Times New Roman"/>
                <a:cs typeface="Times New Roman"/>
              </a:rPr>
              <a:t>perfetti </a:t>
            </a:r>
            <a:r>
              <a:rPr sz="1200" dirty="0">
                <a:latin typeface="Times New Roman"/>
                <a:cs typeface="Times New Roman"/>
              </a:rPr>
              <a:t>con i loro </a:t>
            </a:r>
            <a:r>
              <a:rPr sz="1200" spc="-5" dirty="0">
                <a:latin typeface="Times New Roman"/>
                <a:cs typeface="Times New Roman"/>
              </a:rPr>
              <a:t>abitanti perfetti, </a:t>
            </a:r>
            <a:r>
              <a:rPr sz="1200" dirty="0">
                <a:latin typeface="Times New Roman"/>
                <a:cs typeface="Times New Roman"/>
              </a:rPr>
              <a:t>ma l’uomo in evoluzione </a:t>
            </a:r>
            <a:r>
              <a:rPr sz="1200" spc="-5" dirty="0">
                <a:latin typeface="Times New Roman"/>
                <a:cs typeface="Times New Roman"/>
              </a:rPr>
              <a:t>deve essere </a:t>
            </a:r>
            <a:r>
              <a:rPr sz="1200" dirty="0">
                <a:latin typeface="Times New Roman"/>
                <a:cs typeface="Times New Roman"/>
              </a:rPr>
              <a:t>fallibile  </a:t>
            </a:r>
            <a:r>
              <a:rPr sz="1200" spc="-5" dirty="0">
                <a:latin typeface="Times New Roman"/>
                <a:cs typeface="Times New Roman"/>
              </a:rPr>
              <a:t>se deve essere </a:t>
            </a:r>
            <a:r>
              <a:rPr sz="1200" dirty="0">
                <a:latin typeface="Times New Roman"/>
                <a:cs typeface="Times New Roman"/>
              </a:rPr>
              <a:t>libero. È </a:t>
            </a:r>
            <a:r>
              <a:rPr sz="1200" spc="-5" dirty="0">
                <a:latin typeface="Times New Roman"/>
                <a:cs typeface="Times New Roman"/>
              </a:rPr>
              <a:t>impossibile che un’intelligenza </a:t>
            </a:r>
            <a:r>
              <a:rPr sz="1200" dirty="0">
                <a:latin typeface="Times New Roman"/>
                <a:cs typeface="Times New Roman"/>
              </a:rPr>
              <a:t>libera e senza esperienza </a:t>
            </a:r>
            <a:r>
              <a:rPr sz="1200" spc="-5" dirty="0">
                <a:latin typeface="Times New Roman"/>
                <a:cs typeface="Times New Roman"/>
              </a:rPr>
              <a:t>sia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priori uniformemente saggia.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possibilità di  un </a:t>
            </a:r>
            <a:r>
              <a:rPr sz="1200" spc="-5" dirty="0">
                <a:latin typeface="Times New Roman"/>
                <a:cs typeface="Times New Roman"/>
              </a:rPr>
              <a:t>giudizio errato </a:t>
            </a:r>
            <a:r>
              <a:rPr sz="1200" dirty="0">
                <a:latin typeface="Times New Roman"/>
                <a:cs typeface="Times New Roman"/>
              </a:rPr>
              <a:t>(il male) </a:t>
            </a:r>
            <a:r>
              <a:rPr sz="1200" spc="-5" dirty="0">
                <a:latin typeface="Times New Roman"/>
                <a:cs typeface="Times New Roman"/>
              </a:rPr>
              <a:t>diventa peccato </a:t>
            </a:r>
            <a:r>
              <a:rPr sz="1200" dirty="0">
                <a:latin typeface="Times New Roman"/>
                <a:cs typeface="Times New Roman"/>
              </a:rPr>
              <a:t>solo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la volontà </a:t>
            </a:r>
            <a:r>
              <a:rPr sz="1200" spc="-5" dirty="0">
                <a:latin typeface="Times New Roman"/>
                <a:cs typeface="Times New Roman"/>
              </a:rPr>
              <a:t>umana approva </a:t>
            </a:r>
            <a:r>
              <a:rPr sz="1200" dirty="0">
                <a:latin typeface="Times New Roman"/>
                <a:cs typeface="Times New Roman"/>
              </a:rPr>
              <a:t>coscientemente </a:t>
            </a:r>
            <a:r>
              <a:rPr sz="1200" spc="-5" dirty="0">
                <a:latin typeface="Times New Roman"/>
                <a:cs typeface="Times New Roman"/>
              </a:rPr>
              <a:t>ed accetta </a:t>
            </a:r>
            <a:r>
              <a:rPr sz="1200" dirty="0">
                <a:latin typeface="Times New Roman"/>
                <a:cs typeface="Times New Roman"/>
              </a:rPr>
              <a:t>intenzionalmente un  </a:t>
            </a:r>
            <a:r>
              <a:rPr sz="1200" spc="-5" dirty="0">
                <a:latin typeface="Times New Roman"/>
                <a:cs typeface="Times New Roman"/>
              </a:rPr>
              <a:t>giudizio immorale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deliberato.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7239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(52.2) 3:5.16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pieno </a:t>
            </a:r>
            <a:r>
              <a:rPr sz="1200" dirty="0">
                <a:latin typeface="Times New Roman"/>
                <a:cs typeface="Times New Roman"/>
              </a:rPr>
              <a:t>apprezzamento </a:t>
            </a:r>
            <a:r>
              <a:rPr sz="1200" spc="-5" dirty="0">
                <a:latin typeface="Times New Roman"/>
                <a:cs typeface="Times New Roman"/>
              </a:rPr>
              <a:t>della verità, </a:t>
            </a:r>
            <a:r>
              <a:rPr sz="1200" dirty="0">
                <a:latin typeface="Times New Roman"/>
                <a:cs typeface="Times New Roman"/>
              </a:rPr>
              <a:t>della bellezza 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bontà è insito nella </a:t>
            </a:r>
            <a:r>
              <a:rPr sz="1200" spc="-5" dirty="0">
                <a:latin typeface="Times New Roman"/>
                <a:cs typeface="Times New Roman"/>
              </a:rPr>
              <a:t>perfezione </a:t>
            </a:r>
            <a:r>
              <a:rPr sz="1200" dirty="0">
                <a:latin typeface="Times New Roman"/>
                <a:cs typeface="Times New Roman"/>
              </a:rPr>
              <a:t>dell’Universo divino.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abitanti 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mondi di </a:t>
            </a:r>
            <a:r>
              <a:rPr sz="1200" spc="-5" dirty="0">
                <a:latin typeface="Times New Roman"/>
                <a:cs typeface="Times New Roman"/>
              </a:rPr>
              <a:t>Havona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hanno bisogno </a:t>
            </a:r>
            <a:r>
              <a:rPr sz="1200" dirty="0">
                <a:latin typeface="Times New Roman"/>
                <a:cs typeface="Times New Roman"/>
              </a:rPr>
              <a:t>del potenziale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livelli di </a:t>
            </a:r>
            <a:r>
              <a:rPr sz="1200" spc="-5" dirty="0">
                <a:latin typeface="Times New Roman"/>
                <a:cs typeface="Times New Roman"/>
              </a:rPr>
              <a:t>valore relativo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stimolare </a:t>
            </a:r>
            <a:r>
              <a:rPr sz="1200" dirty="0">
                <a:latin typeface="Times New Roman"/>
                <a:cs typeface="Times New Roman"/>
              </a:rPr>
              <a:t>le loro </a:t>
            </a:r>
            <a:r>
              <a:rPr sz="1200" spc="-5" dirty="0">
                <a:latin typeface="Times New Roman"/>
                <a:cs typeface="Times New Roman"/>
              </a:rPr>
              <a:t>scelte. Questi </a:t>
            </a:r>
            <a:r>
              <a:rPr sz="1200" dirty="0">
                <a:latin typeface="Times New Roman"/>
                <a:cs typeface="Times New Roman"/>
              </a:rPr>
              <a:t>esseri </a:t>
            </a:r>
            <a:r>
              <a:rPr sz="1200" spc="-5" dirty="0">
                <a:latin typeface="Times New Roman"/>
                <a:cs typeface="Times New Roman"/>
              </a:rPr>
              <a:t>perfetti  sono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grado </a:t>
            </a:r>
            <a:r>
              <a:rPr sz="1200" dirty="0">
                <a:latin typeface="Times New Roman"/>
                <a:cs typeface="Times New Roman"/>
              </a:rPr>
              <a:t>d’identificare e di </a:t>
            </a:r>
            <a:r>
              <a:rPr sz="1200" spc="-5" dirty="0">
                <a:latin typeface="Times New Roman"/>
                <a:cs typeface="Times New Roman"/>
              </a:rPr>
              <a:t>scegliere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bene </a:t>
            </a:r>
            <a:r>
              <a:rPr sz="1200" spc="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assenza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ogni </a:t>
            </a:r>
            <a:r>
              <a:rPr sz="1200" dirty="0">
                <a:latin typeface="Times New Roman"/>
                <a:cs typeface="Times New Roman"/>
              </a:rPr>
              <a:t>situazione </a:t>
            </a:r>
            <a:r>
              <a:rPr sz="1200" spc="-5" dirty="0">
                <a:latin typeface="Times New Roman"/>
                <a:cs typeface="Times New Roman"/>
              </a:rPr>
              <a:t>morale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contrasto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che obblighi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riflettere. Ma  </a:t>
            </a:r>
            <a:r>
              <a:rPr sz="1200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questi esseri perfetti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quello che </a:t>
            </a:r>
            <a:r>
              <a:rPr sz="1200" dirty="0">
                <a:latin typeface="Times New Roman"/>
                <a:cs typeface="Times New Roman"/>
              </a:rPr>
              <a:t>sono, quanto a </a:t>
            </a:r>
            <a:r>
              <a:rPr sz="1200" spc="-5" dirty="0">
                <a:latin typeface="Times New Roman"/>
                <a:cs typeface="Times New Roman"/>
              </a:rPr>
              <a:t>natura </a:t>
            </a:r>
            <a:r>
              <a:rPr sz="1200" dirty="0">
                <a:latin typeface="Times New Roman"/>
                <a:cs typeface="Times New Roman"/>
              </a:rPr>
              <a:t>morale ed a </a:t>
            </a:r>
            <a:r>
              <a:rPr sz="1200" spc="-5" dirty="0">
                <a:latin typeface="Times New Roman"/>
                <a:cs typeface="Times New Roman"/>
              </a:rPr>
              <a:t>status spirituale, </a:t>
            </a:r>
            <a:r>
              <a:rPr sz="1200" dirty="0">
                <a:latin typeface="Times New Roman"/>
                <a:cs typeface="Times New Roman"/>
              </a:rPr>
              <a:t>in virtù </a:t>
            </a:r>
            <a:r>
              <a:rPr sz="1200" spc="-5" dirty="0">
                <a:latin typeface="Times New Roman"/>
                <a:cs typeface="Times New Roman"/>
              </a:rPr>
              <a:t>del fatto della </a:t>
            </a:r>
            <a:r>
              <a:rPr sz="1200" spc="5" dirty="0">
                <a:latin typeface="Times New Roman"/>
                <a:cs typeface="Times New Roman"/>
              </a:rPr>
              <a:t>loro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esistenza.</a:t>
            </a:r>
            <a:endParaRPr sz="1200">
              <a:latin typeface="Times New Roman"/>
              <a:cs typeface="Times New Roman"/>
            </a:endParaRPr>
          </a:p>
          <a:p>
            <a:pPr marL="76200" marR="125730">
              <a:lnSpc>
                <a:spcPts val="1380"/>
              </a:lnSpc>
              <a:spcBef>
                <a:spcPts val="35"/>
              </a:spcBef>
            </a:pPr>
            <a:r>
              <a:rPr sz="1200" spc="-5" dirty="0">
                <a:latin typeface="Times New Roman"/>
                <a:cs typeface="Times New Roman"/>
              </a:rPr>
              <a:t>Essi si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guadagnati l’avanzamento per esperienza solo nell’ambito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loro status </a:t>
            </a:r>
            <a:r>
              <a:rPr sz="1200" dirty="0">
                <a:latin typeface="Times New Roman"/>
                <a:cs typeface="Times New Roman"/>
              </a:rPr>
              <a:t>innato. </a:t>
            </a:r>
            <a:r>
              <a:rPr sz="1200" spc="-5" dirty="0">
                <a:latin typeface="Times New Roman"/>
                <a:cs typeface="Times New Roman"/>
              </a:rPr>
              <a:t>L’uomo mortale invece si guadagna </a:t>
            </a:r>
            <a:r>
              <a:rPr sz="1200" dirty="0">
                <a:latin typeface="Times New Roman"/>
                <a:cs typeface="Times New Roman"/>
              </a:rPr>
              <a:t>il  </a:t>
            </a:r>
            <a:r>
              <a:rPr sz="1200" spc="-5" dirty="0">
                <a:latin typeface="Times New Roman"/>
                <a:cs typeface="Times New Roman"/>
              </a:rPr>
              <a:t>proprio status </a:t>
            </a:r>
            <a:r>
              <a:rPr sz="1200" dirty="0">
                <a:latin typeface="Times New Roman"/>
                <a:cs typeface="Times New Roman"/>
              </a:rPr>
              <a:t>di candidato </a:t>
            </a:r>
            <a:r>
              <a:rPr sz="1200" spc="-5" dirty="0">
                <a:latin typeface="Times New Roman"/>
                <a:cs typeface="Times New Roman"/>
              </a:rPr>
              <a:t>all’ascensione </a:t>
            </a:r>
            <a:r>
              <a:rPr sz="1200" dirty="0">
                <a:latin typeface="Times New Roman"/>
                <a:cs typeface="Times New Roman"/>
              </a:rPr>
              <a:t>per mezzo </a:t>
            </a:r>
            <a:r>
              <a:rPr sz="1200" spc="-5" dirty="0">
                <a:latin typeface="Times New Roman"/>
                <a:cs typeface="Times New Roman"/>
              </a:rPr>
              <a:t>della propria </a:t>
            </a:r>
            <a:r>
              <a:rPr sz="1200" dirty="0">
                <a:latin typeface="Times New Roman"/>
                <a:cs typeface="Times New Roman"/>
              </a:rPr>
              <a:t>fede e della </a:t>
            </a:r>
            <a:r>
              <a:rPr sz="1200" spc="-5" dirty="0">
                <a:latin typeface="Times New Roman"/>
                <a:cs typeface="Times New Roman"/>
              </a:rPr>
              <a:t>propria speranza. </a:t>
            </a:r>
            <a:r>
              <a:rPr sz="1200" dirty="0">
                <a:latin typeface="Times New Roman"/>
                <a:cs typeface="Times New Roman"/>
              </a:rPr>
              <a:t>Ogni cosa divina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spc="5" dirty="0">
                <a:latin typeface="Times New Roman"/>
                <a:cs typeface="Times New Roman"/>
              </a:rPr>
              <a:t>mente</a:t>
            </a:r>
            <a:endParaRPr sz="1200">
              <a:latin typeface="Times New Roman"/>
              <a:cs typeface="Times New Roman"/>
            </a:endParaRPr>
          </a:p>
          <a:p>
            <a:pPr marL="76200" marR="245745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umana </a:t>
            </a:r>
            <a:r>
              <a:rPr sz="1200" spc="-5" dirty="0">
                <a:latin typeface="Times New Roman"/>
                <a:cs typeface="Times New Roman"/>
              </a:rPr>
              <a:t>afferra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l’anima umana </a:t>
            </a:r>
            <a:r>
              <a:rPr sz="1200" spc="-5" dirty="0">
                <a:latin typeface="Times New Roman"/>
                <a:cs typeface="Times New Roman"/>
              </a:rPr>
              <a:t>acquisisce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5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risultato dell’esperienza; </a:t>
            </a:r>
            <a:r>
              <a:rPr sz="1200" dirty="0">
                <a:latin typeface="Times New Roman"/>
                <a:cs typeface="Times New Roman"/>
              </a:rPr>
              <a:t>è una </a:t>
            </a:r>
            <a:r>
              <a:rPr sz="1200" spc="-5" dirty="0">
                <a:latin typeface="Times New Roman"/>
                <a:cs typeface="Times New Roman"/>
              </a:rPr>
              <a:t>realtà dell’esperienza personale ed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5" dirty="0">
                <a:latin typeface="Times New Roman"/>
                <a:cs typeface="Times New Roman"/>
              </a:rPr>
              <a:t>quindi </a:t>
            </a:r>
            <a:r>
              <a:rPr sz="1200" dirty="0">
                <a:latin typeface="Times New Roman"/>
                <a:cs typeface="Times New Roman"/>
              </a:rPr>
              <a:t>un  </a:t>
            </a:r>
            <a:r>
              <a:rPr sz="1200" spc="-5" dirty="0">
                <a:latin typeface="Times New Roman"/>
                <a:cs typeface="Times New Roman"/>
              </a:rPr>
              <a:t>possesso </a:t>
            </a:r>
            <a:r>
              <a:rPr sz="1200" dirty="0">
                <a:latin typeface="Times New Roman"/>
                <a:cs typeface="Times New Roman"/>
              </a:rPr>
              <a:t>unico, </a:t>
            </a:r>
            <a:r>
              <a:rPr sz="1200" spc="-5" dirty="0">
                <a:latin typeface="Times New Roman"/>
                <a:cs typeface="Times New Roman"/>
              </a:rPr>
              <a:t>contrariamente alla </a:t>
            </a:r>
            <a:r>
              <a:rPr sz="1200" dirty="0">
                <a:latin typeface="Times New Roman"/>
                <a:cs typeface="Times New Roman"/>
              </a:rPr>
              <a:t>bontà e </a:t>
            </a:r>
            <a:r>
              <a:rPr sz="1200" spc="-5" dirty="0">
                <a:latin typeface="Times New Roman"/>
                <a:cs typeface="Times New Roman"/>
              </a:rPr>
              <a:t>alla </a:t>
            </a:r>
            <a:r>
              <a:rPr sz="1200" dirty="0">
                <a:latin typeface="Times New Roman"/>
                <a:cs typeface="Times New Roman"/>
              </a:rPr>
              <a:t>rettitudine </a:t>
            </a:r>
            <a:r>
              <a:rPr sz="1200" spc="-5" dirty="0">
                <a:latin typeface="Times New Roman"/>
                <a:cs typeface="Times New Roman"/>
              </a:rPr>
              <a:t>innate delle personalità infallibili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Havona.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9271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(52.3) 3:5.17 </a:t>
            </a:r>
            <a:r>
              <a:rPr sz="1200" spc="-15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creature di </a:t>
            </a:r>
            <a:r>
              <a:rPr sz="1200" spc="-5" dirty="0">
                <a:latin typeface="Times New Roman"/>
                <a:cs typeface="Times New Roman"/>
              </a:rPr>
              <a:t>Havona </a:t>
            </a:r>
            <a:r>
              <a:rPr sz="1200" dirty="0">
                <a:latin typeface="Times New Roman"/>
                <a:cs typeface="Times New Roman"/>
              </a:rPr>
              <a:t>sono per </a:t>
            </a:r>
            <a:r>
              <a:rPr sz="1200" spc="-5" dirty="0">
                <a:latin typeface="Times New Roman"/>
                <a:cs typeface="Times New Roman"/>
              </a:rPr>
              <a:t>natura coraggiose,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non </a:t>
            </a:r>
            <a:r>
              <a:rPr sz="1200" dirty="0">
                <a:latin typeface="Times New Roman"/>
                <a:cs typeface="Times New Roman"/>
              </a:rPr>
              <a:t>lo sono </a:t>
            </a:r>
            <a:r>
              <a:rPr sz="1200" spc="-5" dirty="0">
                <a:latin typeface="Times New Roman"/>
                <a:cs typeface="Times New Roman"/>
              </a:rPr>
              <a:t>nel senso </a:t>
            </a:r>
            <a:r>
              <a:rPr sz="1200" dirty="0">
                <a:latin typeface="Times New Roman"/>
                <a:cs typeface="Times New Roman"/>
              </a:rPr>
              <a:t>umano. </a:t>
            </a:r>
            <a:r>
              <a:rPr sz="1200" spc="-5" dirty="0">
                <a:latin typeface="Times New Roman"/>
                <a:cs typeface="Times New Roman"/>
              </a:rPr>
              <a:t>Esse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congenitamente </a:t>
            </a:r>
            <a:r>
              <a:rPr sz="1200" dirty="0">
                <a:latin typeface="Times New Roman"/>
                <a:cs typeface="Times New Roman"/>
              </a:rPr>
              <a:t>buone e  </a:t>
            </a:r>
            <a:r>
              <a:rPr sz="1200" spc="-5" dirty="0">
                <a:latin typeface="Times New Roman"/>
                <a:cs typeface="Times New Roman"/>
              </a:rPr>
              <a:t>premurose, </a:t>
            </a:r>
            <a:r>
              <a:rPr sz="1200" dirty="0">
                <a:latin typeface="Times New Roman"/>
                <a:cs typeface="Times New Roman"/>
              </a:rPr>
              <a:t>ma non sono </a:t>
            </a:r>
            <a:r>
              <a:rPr sz="1200" spc="-5" dirty="0">
                <a:latin typeface="Times New Roman"/>
                <a:cs typeface="Times New Roman"/>
              </a:rPr>
              <a:t>altruiste nel </a:t>
            </a:r>
            <a:r>
              <a:rPr sz="1200" dirty="0">
                <a:latin typeface="Times New Roman"/>
                <a:cs typeface="Times New Roman"/>
              </a:rPr>
              <a:t>modo umano. </a:t>
            </a:r>
            <a:r>
              <a:rPr sz="1200" spc="-5" dirty="0">
                <a:latin typeface="Times New Roman"/>
                <a:cs typeface="Times New Roman"/>
              </a:rPr>
              <a:t>Si aspettano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futuro gradevole, </a:t>
            </a:r>
            <a:r>
              <a:rPr sz="1200" dirty="0">
                <a:latin typeface="Times New Roman"/>
                <a:cs typeface="Times New Roman"/>
              </a:rPr>
              <a:t>ma non pieno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speranza alla </a:t>
            </a:r>
            <a:r>
              <a:rPr sz="1200" dirty="0">
                <a:latin typeface="Times New Roman"/>
                <a:cs typeface="Times New Roman"/>
              </a:rPr>
              <a:t>maniera </a:t>
            </a:r>
            <a:r>
              <a:rPr sz="1200" spc="5" dirty="0">
                <a:latin typeface="Times New Roman"/>
                <a:cs typeface="Times New Roman"/>
              </a:rPr>
              <a:t>intensa  </a:t>
            </a:r>
            <a:r>
              <a:rPr sz="1200" spc="-5" dirty="0">
                <a:latin typeface="Times New Roman"/>
                <a:cs typeface="Times New Roman"/>
              </a:rPr>
              <a:t>del mortale fiducioso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incerte </a:t>
            </a:r>
            <a:r>
              <a:rPr sz="1200" dirty="0">
                <a:latin typeface="Times New Roman"/>
                <a:cs typeface="Times New Roman"/>
              </a:rPr>
              <a:t>sfere </a:t>
            </a:r>
            <a:r>
              <a:rPr sz="1200" spc="-5" dirty="0">
                <a:latin typeface="Times New Roman"/>
                <a:cs typeface="Times New Roman"/>
              </a:rPr>
              <a:t>evoluzionarie. Hanno </a:t>
            </a:r>
            <a:r>
              <a:rPr sz="1200" dirty="0">
                <a:latin typeface="Times New Roman"/>
                <a:cs typeface="Times New Roman"/>
              </a:rPr>
              <a:t>fede </a:t>
            </a:r>
            <a:r>
              <a:rPr sz="1200" spc="-5" dirty="0">
                <a:latin typeface="Times New Roman"/>
                <a:cs typeface="Times New Roman"/>
              </a:rPr>
              <a:t>nella stabilità </a:t>
            </a:r>
            <a:r>
              <a:rPr sz="1200" dirty="0">
                <a:latin typeface="Times New Roman"/>
                <a:cs typeface="Times New Roman"/>
              </a:rPr>
              <a:t>dell’Universo, ma sono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tutto </a:t>
            </a:r>
            <a:r>
              <a:rPr sz="1200" spc="-5" dirty="0">
                <a:latin typeface="Times New Roman"/>
                <a:cs typeface="Times New Roman"/>
              </a:rPr>
              <a:t>estranee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quella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92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64195" cy="4132579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110489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fede salvifica </a:t>
            </a:r>
            <a:r>
              <a:rPr sz="1200" dirty="0">
                <a:latin typeface="Times New Roman"/>
                <a:cs typeface="Times New Roman"/>
              </a:rPr>
              <a:t>per mezzo </a:t>
            </a:r>
            <a:r>
              <a:rPr sz="1200" spc="-5" dirty="0">
                <a:latin typeface="Times New Roman"/>
                <a:cs typeface="Times New Roman"/>
              </a:rPr>
              <a:t>della quale l’uomo </a:t>
            </a:r>
            <a:r>
              <a:rPr sz="1200" dirty="0">
                <a:latin typeface="Times New Roman"/>
                <a:cs typeface="Times New Roman"/>
              </a:rPr>
              <a:t>mortale </a:t>
            </a:r>
            <a:r>
              <a:rPr sz="1200" spc="-5" dirty="0">
                <a:latin typeface="Times New Roman"/>
                <a:cs typeface="Times New Roman"/>
              </a:rPr>
              <a:t>si eleva dalla </a:t>
            </a:r>
            <a:r>
              <a:rPr sz="1200" dirty="0">
                <a:latin typeface="Times New Roman"/>
                <a:cs typeface="Times New Roman"/>
              </a:rPr>
              <a:t>condizione di </a:t>
            </a:r>
            <a:r>
              <a:rPr sz="1200" spc="-5" dirty="0">
                <a:latin typeface="Times New Roman"/>
                <a:cs typeface="Times New Roman"/>
              </a:rPr>
              <a:t>animale fino </a:t>
            </a:r>
            <a:r>
              <a:rPr sz="1200" dirty="0">
                <a:latin typeface="Times New Roman"/>
                <a:cs typeface="Times New Roman"/>
              </a:rPr>
              <a:t>alle porte </a:t>
            </a:r>
            <a:r>
              <a:rPr sz="1200" spc="-5" dirty="0">
                <a:latin typeface="Times New Roman"/>
                <a:cs typeface="Times New Roman"/>
              </a:rPr>
              <a:t>del Paradiso. Amano </a:t>
            </a:r>
            <a:r>
              <a:rPr sz="1200" spc="5" dirty="0">
                <a:latin typeface="Times New Roman"/>
                <a:cs typeface="Times New Roman"/>
              </a:rPr>
              <a:t>la  </a:t>
            </a:r>
            <a:r>
              <a:rPr sz="1200" spc="-5" dirty="0">
                <a:latin typeface="Times New Roman"/>
                <a:cs typeface="Times New Roman"/>
              </a:rPr>
              <a:t>verità, </a:t>
            </a:r>
            <a:r>
              <a:rPr sz="1200" dirty="0">
                <a:latin typeface="Times New Roman"/>
                <a:cs typeface="Times New Roman"/>
              </a:rPr>
              <a:t>ma non conoscono nulla </a:t>
            </a:r>
            <a:r>
              <a:rPr sz="1200" spc="-5" dirty="0">
                <a:latin typeface="Times New Roman"/>
                <a:cs typeface="Times New Roman"/>
              </a:rPr>
              <a:t>delle sue qualità salvatrici dell’anima.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idealiste,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sono nate così; esse ignorano </a:t>
            </a:r>
            <a:r>
              <a:rPr sz="1200" dirty="0">
                <a:latin typeface="Times New Roman"/>
                <a:cs typeface="Times New Roman"/>
              </a:rPr>
              <a:t>totalmente  </a:t>
            </a:r>
            <a:r>
              <a:rPr sz="1200" spc="-5" dirty="0">
                <a:latin typeface="Times New Roman"/>
                <a:cs typeface="Times New Roman"/>
              </a:rPr>
              <a:t>l’estasi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diventare </a:t>
            </a:r>
            <a:r>
              <a:rPr sz="1200" dirty="0">
                <a:latin typeface="Times New Roman"/>
                <a:cs typeface="Times New Roman"/>
              </a:rPr>
              <a:t>tali </a:t>
            </a:r>
            <a:r>
              <a:rPr sz="1200" spc="-5" dirty="0">
                <a:latin typeface="Times New Roman"/>
                <a:cs typeface="Times New Roman"/>
              </a:rPr>
              <a:t>grazie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scelte esaltanti.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leali, </a:t>
            </a:r>
            <a:r>
              <a:rPr sz="1200" dirty="0">
                <a:latin typeface="Times New Roman"/>
                <a:cs typeface="Times New Roman"/>
              </a:rPr>
              <a:t>ma non </a:t>
            </a:r>
            <a:r>
              <a:rPr sz="1200" spc="-5" dirty="0">
                <a:latin typeface="Times New Roman"/>
                <a:cs typeface="Times New Roman"/>
              </a:rPr>
              <a:t>hanno </a:t>
            </a:r>
            <a:r>
              <a:rPr sz="1200" dirty="0">
                <a:latin typeface="Times New Roman"/>
                <a:cs typeface="Times New Roman"/>
              </a:rPr>
              <a:t>mai </a:t>
            </a:r>
            <a:r>
              <a:rPr sz="1200" spc="-5" dirty="0">
                <a:latin typeface="Times New Roman"/>
                <a:cs typeface="Times New Roman"/>
              </a:rPr>
              <a:t>sperimentato l’emozione della </a:t>
            </a:r>
            <a:r>
              <a:rPr sz="1200" dirty="0">
                <a:latin typeface="Times New Roman"/>
                <a:cs typeface="Times New Roman"/>
              </a:rPr>
              <a:t>devozione sincera </a:t>
            </a:r>
            <a:r>
              <a:rPr sz="1200" spc="-5" dirty="0">
                <a:latin typeface="Times New Roman"/>
                <a:cs typeface="Times New Roman"/>
              </a:rPr>
              <a:t>ed  intelligente al </a:t>
            </a:r>
            <a:r>
              <a:rPr sz="1200" dirty="0">
                <a:latin typeface="Times New Roman"/>
                <a:cs typeface="Times New Roman"/>
              </a:rPr>
              <a:t>dovere di fronte </a:t>
            </a:r>
            <a:r>
              <a:rPr sz="1200" spc="-5" dirty="0">
                <a:latin typeface="Times New Roman"/>
                <a:cs typeface="Times New Roman"/>
              </a:rPr>
              <a:t>alla </a:t>
            </a:r>
            <a:r>
              <a:rPr sz="1200" dirty="0">
                <a:latin typeface="Times New Roman"/>
                <a:cs typeface="Times New Roman"/>
              </a:rPr>
              <a:t>tentazione della </a:t>
            </a:r>
            <a:r>
              <a:rPr sz="1200" spc="-5" dirty="0">
                <a:latin typeface="Times New Roman"/>
                <a:cs typeface="Times New Roman"/>
              </a:rPr>
              <a:t>trasgressione.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disinteressate, </a:t>
            </a:r>
            <a:r>
              <a:rPr sz="1200" dirty="0">
                <a:latin typeface="Times New Roman"/>
                <a:cs typeface="Times New Roman"/>
              </a:rPr>
              <a:t>ma non hanno mai </a:t>
            </a:r>
            <a:r>
              <a:rPr sz="1200" spc="-5" dirty="0">
                <a:latin typeface="Times New Roman"/>
                <a:cs typeface="Times New Roman"/>
              </a:rPr>
              <a:t>raggiunto </a:t>
            </a:r>
            <a:r>
              <a:rPr sz="1200" dirty="0">
                <a:latin typeface="Times New Roman"/>
                <a:cs typeface="Times New Roman"/>
              </a:rPr>
              <a:t>tali </a:t>
            </a:r>
            <a:r>
              <a:rPr sz="1200" spc="5" dirty="0">
                <a:latin typeface="Times New Roman"/>
                <a:cs typeface="Times New Roman"/>
              </a:rPr>
              <a:t>livelli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esperienza mediante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splendida vittoria </a:t>
            </a:r>
            <a:r>
              <a:rPr sz="1200" spc="-5" dirty="0">
                <a:latin typeface="Times New Roman"/>
                <a:cs typeface="Times New Roman"/>
              </a:rPr>
              <a:t>su </a:t>
            </a:r>
            <a:r>
              <a:rPr sz="1200" dirty="0">
                <a:latin typeface="Times New Roman"/>
                <a:cs typeface="Times New Roman"/>
              </a:rPr>
              <a:t>un ego </a:t>
            </a:r>
            <a:r>
              <a:rPr sz="1200" spc="-5" dirty="0">
                <a:latin typeface="Times New Roman"/>
                <a:cs typeface="Times New Roman"/>
              </a:rPr>
              <a:t>belligerante. Provano piacere, </a:t>
            </a:r>
            <a:r>
              <a:rPr sz="1200" dirty="0">
                <a:latin typeface="Times New Roman"/>
                <a:cs typeface="Times New Roman"/>
              </a:rPr>
              <a:t>ma non comprendono la dolcezza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piacevole  </a:t>
            </a:r>
            <a:r>
              <a:rPr sz="1200" spc="-5" dirty="0">
                <a:latin typeface="Times New Roman"/>
                <a:cs typeface="Times New Roman"/>
              </a:rPr>
              <a:t>sfuggire alla </a:t>
            </a:r>
            <a:r>
              <a:rPr sz="1200" dirty="0">
                <a:latin typeface="Times New Roman"/>
                <a:cs typeface="Times New Roman"/>
              </a:rPr>
              <a:t>sofferenza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potenziale.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6. Il primato </a:t>
            </a: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del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 Padre</a:t>
            </a:r>
            <a:endParaRPr sz="1600">
              <a:latin typeface="Times New Roman"/>
              <a:cs typeface="Times New Roman"/>
            </a:endParaRPr>
          </a:p>
          <a:p>
            <a:pPr marL="76200" marR="68580">
              <a:lnSpc>
                <a:spcPct val="95600"/>
              </a:lnSpc>
              <a:spcBef>
                <a:spcPts val="139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(52.4) 3:6.1 </a:t>
            </a:r>
            <a:r>
              <a:rPr sz="1200" dirty="0">
                <a:latin typeface="Times New Roman"/>
                <a:cs typeface="Times New Roman"/>
              </a:rPr>
              <a:t>Con </a:t>
            </a:r>
            <a:r>
              <a:rPr sz="1200" spc="-5" dirty="0">
                <a:latin typeface="Times New Roman"/>
                <a:cs typeface="Times New Roman"/>
              </a:rPr>
              <a:t>altruismo divino, </a:t>
            </a:r>
            <a:r>
              <a:rPr sz="1200" dirty="0">
                <a:latin typeface="Times New Roman"/>
                <a:cs typeface="Times New Roman"/>
              </a:rPr>
              <a:t>con </a:t>
            </a:r>
            <a:r>
              <a:rPr sz="1200" spc="-5" dirty="0">
                <a:latin typeface="Times New Roman"/>
                <a:cs typeface="Times New Roman"/>
              </a:rPr>
              <a:t>generosità </a:t>
            </a:r>
            <a:r>
              <a:rPr sz="1200" dirty="0">
                <a:latin typeface="Times New Roman"/>
                <a:cs typeface="Times New Roman"/>
              </a:rPr>
              <a:t>totale, il </a:t>
            </a:r>
            <a:r>
              <a:rPr sz="1200" spc="-5" dirty="0">
                <a:latin typeface="Times New Roman"/>
                <a:cs typeface="Times New Roman"/>
              </a:rPr>
              <a:t>Padre Universale </a:t>
            </a:r>
            <a:r>
              <a:rPr sz="1200" dirty="0">
                <a:latin typeface="Times New Roman"/>
                <a:cs typeface="Times New Roman"/>
              </a:rPr>
              <a:t>cede </a:t>
            </a:r>
            <a:r>
              <a:rPr sz="1200" spc="-5" dirty="0">
                <a:latin typeface="Times New Roman"/>
                <a:cs typeface="Times New Roman"/>
              </a:rPr>
              <a:t>autorità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delega </a:t>
            </a:r>
            <a:r>
              <a:rPr sz="1200" dirty="0">
                <a:latin typeface="Times New Roman"/>
                <a:cs typeface="Times New Roman"/>
              </a:rPr>
              <a:t>potere, ma </a:t>
            </a:r>
            <a:r>
              <a:rPr sz="1200" spc="-5" dirty="0">
                <a:latin typeface="Times New Roman"/>
                <a:cs typeface="Times New Roman"/>
              </a:rPr>
              <a:t>rimane </a:t>
            </a:r>
            <a:r>
              <a:rPr sz="1200" dirty="0">
                <a:latin typeface="Times New Roman"/>
                <a:cs typeface="Times New Roman"/>
              </a:rPr>
              <a:t>primario. La </a:t>
            </a:r>
            <a:r>
              <a:rPr sz="1200" spc="-5" dirty="0">
                <a:latin typeface="Times New Roman"/>
                <a:cs typeface="Times New Roman"/>
              </a:rPr>
              <a:t>sua  </a:t>
            </a:r>
            <a:r>
              <a:rPr sz="1200" dirty="0">
                <a:latin typeface="Times New Roman"/>
                <a:cs typeface="Times New Roman"/>
              </a:rPr>
              <a:t>mano è posta sulla potente leva </a:t>
            </a:r>
            <a:r>
              <a:rPr sz="1200" spc="-5" dirty="0">
                <a:latin typeface="Times New Roman"/>
                <a:cs typeface="Times New Roman"/>
              </a:rPr>
              <a:t>delle circostanze </a:t>
            </a:r>
            <a:r>
              <a:rPr sz="1200" spc="5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regni universali. Egli </a:t>
            </a:r>
            <a:r>
              <a:rPr sz="1200" dirty="0">
                <a:latin typeface="Times New Roman"/>
                <a:cs typeface="Times New Roman"/>
              </a:rPr>
              <a:t>si è </a:t>
            </a:r>
            <a:r>
              <a:rPr sz="1200" spc="-5" dirty="0">
                <a:latin typeface="Times New Roman"/>
                <a:cs typeface="Times New Roman"/>
              </a:rPr>
              <a:t>riservato </a:t>
            </a:r>
            <a:r>
              <a:rPr sz="1200" dirty="0">
                <a:latin typeface="Times New Roman"/>
                <a:cs typeface="Times New Roman"/>
              </a:rPr>
              <a:t>tutte le </a:t>
            </a:r>
            <a:r>
              <a:rPr sz="1200" spc="-5" dirty="0">
                <a:latin typeface="Times New Roman"/>
                <a:cs typeface="Times New Roman"/>
              </a:rPr>
              <a:t>decisioni </a:t>
            </a:r>
            <a:r>
              <a:rPr sz="1200" dirty="0">
                <a:latin typeface="Times New Roman"/>
                <a:cs typeface="Times New Roman"/>
              </a:rPr>
              <a:t>finali e </a:t>
            </a:r>
            <a:r>
              <a:rPr sz="1200" spc="-5" dirty="0">
                <a:latin typeface="Times New Roman"/>
                <a:cs typeface="Times New Roman"/>
              </a:rPr>
              <a:t>maneggia </a:t>
            </a:r>
            <a:r>
              <a:rPr sz="1200" dirty="0">
                <a:latin typeface="Times New Roman"/>
                <a:cs typeface="Times New Roman"/>
              </a:rPr>
              <a:t>in modo  </a:t>
            </a:r>
            <a:r>
              <a:rPr sz="1200" spc="-5" dirty="0">
                <a:latin typeface="Times New Roman"/>
                <a:cs typeface="Times New Roman"/>
              </a:rPr>
              <a:t>infallibile l’onnipotente scettro del </a:t>
            </a:r>
            <a:r>
              <a:rPr sz="1200" dirty="0">
                <a:latin typeface="Times New Roman"/>
                <a:cs typeface="Times New Roman"/>
              </a:rPr>
              <a:t>veto </a:t>
            </a:r>
            <a:r>
              <a:rPr sz="1200" spc="-5" dirty="0">
                <a:latin typeface="Times New Roman"/>
                <a:cs typeface="Times New Roman"/>
              </a:rPr>
              <a:t>del suo </a:t>
            </a:r>
            <a:r>
              <a:rPr sz="1200" dirty="0">
                <a:latin typeface="Times New Roman"/>
                <a:cs typeface="Times New Roman"/>
              </a:rPr>
              <a:t>proposito </a:t>
            </a:r>
            <a:r>
              <a:rPr sz="1200" spc="-5" dirty="0">
                <a:latin typeface="Times New Roman"/>
                <a:cs typeface="Times New Roman"/>
              </a:rPr>
              <a:t>eterno con </a:t>
            </a:r>
            <a:r>
              <a:rPr sz="1200" dirty="0">
                <a:latin typeface="Times New Roman"/>
                <a:cs typeface="Times New Roman"/>
              </a:rPr>
              <a:t>autorità </a:t>
            </a:r>
            <a:r>
              <a:rPr sz="1200" spc="-5" dirty="0">
                <a:latin typeface="Times New Roman"/>
                <a:cs typeface="Times New Roman"/>
              </a:rPr>
              <a:t>indiscutibile sul benessere </a:t>
            </a:r>
            <a:r>
              <a:rPr sz="1200" dirty="0">
                <a:latin typeface="Times New Roman"/>
                <a:cs typeface="Times New Roman"/>
              </a:rPr>
              <a:t>e il </a:t>
            </a:r>
            <a:r>
              <a:rPr sz="1200" spc="-5" dirty="0">
                <a:latin typeface="Times New Roman"/>
                <a:cs typeface="Times New Roman"/>
              </a:rPr>
              <a:t>destino </a:t>
            </a:r>
            <a:r>
              <a:rPr sz="1200" dirty="0">
                <a:latin typeface="Times New Roman"/>
                <a:cs typeface="Times New Roman"/>
              </a:rPr>
              <a:t>dell’immensa  </a:t>
            </a:r>
            <a:r>
              <a:rPr sz="1200" spc="-5" dirty="0">
                <a:latin typeface="Times New Roman"/>
                <a:cs typeface="Times New Roman"/>
              </a:rPr>
              <a:t>creazione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ruota su </a:t>
            </a:r>
            <a:r>
              <a:rPr sz="1200" dirty="0">
                <a:latin typeface="Times New Roman"/>
                <a:cs typeface="Times New Roman"/>
              </a:rPr>
              <a:t>orbite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perenni.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50">
              <a:latin typeface="Times New Roman"/>
              <a:cs typeface="Times New Roman"/>
            </a:endParaRPr>
          </a:p>
          <a:p>
            <a:pPr marL="76200" marR="31623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(52.5) 3:6.2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sovranità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illimitata; </a:t>
            </a:r>
            <a:r>
              <a:rPr sz="1200" dirty="0">
                <a:latin typeface="Times New Roman"/>
                <a:cs typeface="Times New Roman"/>
              </a:rPr>
              <a:t>essa è il </a:t>
            </a:r>
            <a:r>
              <a:rPr sz="1200" spc="-5" dirty="0">
                <a:latin typeface="Times New Roman"/>
                <a:cs typeface="Times New Roman"/>
              </a:rPr>
              <a:t>fatto fondamentale </a:t>
            </a:r>
            <a:r>
              <a:rPr sz="1200" dirty="0">
                <a:latin typeface="Times New Roman"/>
                <a:cs typeface="Times New Roman"/>
              </a:rPr>
              <a:t>di tutta la </a:t>
            </a:r>
            <a:r>
              <a:rPr sz="1200" spc="-5" dirty="0">
                <a:latin typeface="Times New Roman"/>
                <a:cs typeface="Times New Roman"/>
              </a:rPr>
              <a:t>creazione. </a:t>
            </a:r>
            <a:r>
              <a:rPr sz="1200" dirty="0">
                <a:latin typeface="Times New Roman"/>
                <a:cs typeface="Times New Roman"/>
              </a:rPr>
              <a:t>L’Universo non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inevitabile.  </a:t>
            </a:r>
            <a:r>
              <a:rPr sz="1200" spc="-5" dirty="0">
                <a:latin typeface="Times New Roman"/>
                <a:cs typeface="Times New Roman"/>
              </a:rPr>
              <a:t>L’Universo </a:t>
            </a:r>
            <a:r>
              <a:rPr sz="1200" dirty="0">
                <a:latin typeface="Times New Roman"/>
                <a:cs typeface="Times New Roman"/>
              </a:rPr>
              <a:t>non è un </a:t>
            </a:r>
            <a:r>
              <a:rPr sz="1200" spc="-5" dirty="0">
                <a:latin typeface="Times New Roman"/>
                <a:cs typeface="Times New Roman"/>
              </a:rPr>
              <a:t>accidente, </a:t>
            </a:r>
            <a:r>
              <a:rPr sz="1200" dirty="0">
                <a:latin typeface="Times New Roman"/>
                <a:cs typeface="Times New Roman"/>
              </a:rPr>
              <a:t>né è </a:t>
            </a:r>
            <a:r>
              <a:rPr sz="1200" spc="-5" dirty="0">
                <a:latin typeface="Times New Roman"/>
                <a:cs typeface="Times New Roman"/>
              </a:rPr>
              <a:t>autoesistente. L’Universo </a:t>
            </a:r>
            <a:r>
              <a:rPr sz="1200" dirty="0">
                <a:latin typeface="Times New Roman"/>
                <a:cs typeface="Times New Roman"/>
              </a:rPr>
              <a:t>è un’opera di </a:t>
            </a:r>
            <a:r>
              <a:rPr sz="1200" spc="-5" dirty="0">
                <a:latin typeface="Times New Roman"/>
                <a:cs typeface="Times New Roman"/>
              </a:rPr>
              <a:t>creazione ed </a:t>
            </a:r>
            <a:r>
              <a:rPr sz="1200" dirty="0">
                <a:latin typeface="Times New Roman"/>
                <a:cs typeface="Times New Roman"/>
              </a:rPr>
              <a:t>è quindi </a:t>
            </a:r>
            <a:r>
              <a:rPr sz="1200" spc="-5" dirty="0">
                <a:latin typeface="Times New Roman"/>
                <a:cs typeface="Times New Roman"/>
              </a:rPr>
              <a:t>interamente subordinato </a:t>
            </a:r>
            <a:r>
              <a:rPr sz="1200" dirty="0">
                <a:latin typeface="Times New Roman"/>
                <a:cs typeface="Times New Roman"/>
              </a:rPr>
              <a:t>alla  volontà </a:t>
            </a:r>
            <a:r>
              <a:rPr sz="1200" spc="-5" dirty="0">
                <a:latin typeface="Times New Roman"/>
                <a:cs typeface="Times New Roman"/>
              </a:rPr>
              <a:t>del Creatore.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volontà 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verità </a:t>
            </a:r>
            <a:r>
              <a:rPr sz="1200" dirty="0">
                <a:latin typeface="Times New Roman"/>
                <a:cs typeface="Times New Roman"/>
              </a:rPr>
              <a:t>divina, </a:t>
            </a:r>
            <a:r>
              <a:rPr sz="1200" spc="-5" dirty="0">
                <a:latin typeface="Times New Roman"/>
                <a:cs typeface="Times New Roman"/>
              </a:rPr>
              <a:t>amore vivente; </a:t>
            </a:r>
            <a:r>
              <a:rPr sz="1200" dirty="0">
                <a:latin typeface="Times New Roman"/>
                <a:cs typeface="Times New Roman"/>
              </a:rPr>
              <a:t>perciò le </a:t>
            </a:r>
            <a:r>
              <a:rPr sz="1200" spc="-5" dirty="0">
                <a:latin typeface="Times New Roman"/>
                <a:cs typeface="Times New Roman"/>
              </a:rPr>
              <a:t>creazioni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corso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perfezionamento degli  Universi evoluzionari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caratterizzate dalla </a:t>
            </a:r>
            <a:r>
              <a:rPr sz="1200" dirty="0">
                <a:latin typeface="Times New Roman"/>
                <a:cs typeface="Times New Roman"/>
              </a:rPr>
              <a:t>bontà — la </a:t>
            </a:r>
            <a:r>
              <a:rPr sz="1200" spc="-5" dirty="0">
                <a:latin typeface="Times New Roman"/>
                <a:cs typeface="Times New Roman"/>
              </a:rPr>
              <a:t>prossimità alla divinità;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dal male </a:t>
            </a:r>
            <a:r>
              <a:rPr sz="1200" dirty="0">
                <a:latin typeface="Times New Roman"/>
                <a:cs typeface="Times New Roman"/>
              </a:rPr>
              <a:t>potenziale — la </a:t>
            </a:r>
            <a:r>
              <a:rPr sz="1200" spc="-5" dirty="0">
                <a:latin typeface="Times New Roman"/>
                <a:cs typeface="Times New Roman"/>
              </a:rPr>
              <a:t>lontananza dalla  divinità.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26364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(53.1) 3:6.3 </a:t>
            </a:r>
            <a:r>
              <a:rPr sz="1200" dirty="0">
                <a:latin typeface="Times New Roman"/>
                <a:cs typeface="Times New Roman"/>
              </a:rPr>
              <a:t>Tutte le </a:t>
            </a:r>
            <a:r>
              <a:rPr sz="1200" spc="-5" dirty="0">
                <a:latin typeface="Times New Roman"/>
                <a:cs typeface="Times New Roman"/>
              </a:rPr>
              <a:t>filosofie religiose arrivano presto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tardi </a:t>
            </a:r>
            <a:r>
              <a:rPr sz="1200" dirty="0">
                <a:latin typeface="Times New Roman"/>
                <a:cs typeface="Times New Roman"/>
              </a:rPr>
              <a:t>al </a:t>
            </a:r>
            <a:r>
              <a:rPr sz="1200" spc="-5" dirty="0">
                <a:latin typeface="Times New Roman"/>
                <a:cs typeface="Times New Roman"/>
              </a:rPr>
              <a:t>concetto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governo universale unificato, </a:t>
            </a:r>
            <a:r>
              <a:rPr sz="1200" dirty="0">
                <a:latin typeface="Times New Roman"/>
                <a:cs typeface="Times New Roman"/>
              </a:rPr>
              <a:t>di un solo Dio. </a:t>
            </a:r>
            <a:r>
              <a:rPr sz="1200" spc="-10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cause  </a:t>
            </a:r>
            <a:r>
              <a:rPr sz="1200" spc="-5" dirty="0">
                <a:latin typeface="Times New Roman"/>
                <a:cs typeface="Times New Roman"/>
              </a:rPr>
              <a:t>universali </a:t>
            </a:r>
            <a:r>
              <a:rPr sz="1200" dirty="0">
                <a:latin typeface="Times New Roman"/>
                <a:cs typeface="Times New Roman"/>
              </a:rPr>
              <a:t>non possono </a:t>
            </a:r>
            <a:r>
              <a:rPr sz="1200" spc="-5" dirty="0">
                <a:latin typeface="Times New Roman"/>
                <a:cs typeface="Times New Roman"/>
              </a:rPr>
              <a:t>essere inferiori agli effetti universali.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sorgente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correnti della </a:t>
            </a:r>
            <a:r>
              <a:rPr sz="1200" dirty="0">
                <a:latin typeface="Times New Roman"/>
                <a:cs typeface="Times New Roman"/>
              </a:rPr>
              <a:t>vita </a:t>
            </a:r>
            <a:r>
              <a:rPr sz="1200" spc="-5" dirty="0">
                <a:latin typeface="Times New Roman"/>
                <a:cs typeface="Times New Roman"/>
              </a:rPr>
              <a:t>universale </a:t>
            </a:r>
            <a:r>
              <a:rPr sz="1200" dirty="0">
                <a:latin typeface="Times New Roman"/>
                <a:cs typeface="Times New Roman"/>
              </a:rPr>
              <a:t>e della mente cosmica  </a:t>
            </a:r>
            <a:r>
              <a:rPr sz="1200" spc="-5" dirty="0">
                <a:latin typeface="Times New Roman"/>
                <a:cs typeface="Times New Roman"/>
              </a:rPr>
              <a:t>deve essere al </a:t>
            </a:r>
            <a:r>
              <a:rPr sz="1200" dirty="0">
                <a:latin typeface="Times New Roman"/>
                <a:cs typeface="Times New Roman"/>
              </a:rPr>
              <a:t>di sopra dei livelli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manifestazione.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mente umana non può </a:t>
            </a:r>
            <a:r>
              <a:rPr sz="1200" spc="-5" dirty="0">
                <a:latin typeface="Times New Roman"/>
                <a:cs typeface="Times New Roman"/>
              </a:rPr>
              <a:t>essere coerentemente spiegata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5" dirty="0">
                <a:latin typeface="Times New Roman"/>
                <a:cs typeface="Times New Roman"/>
              </a:rPr>
              <a:t>termini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93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206740" cy="389890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14859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ordini d’esistenza inferiori.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mente </a:t>
            </a:r>
            <a:r>
              <a:rPr sz="1200" spc="-5" dirty="0">
                <a:latin typeface="Times New Roman"/>
                <a:cs typeface="Times New Roman"/>
              </a:rPr>
              <a:t>dell’uomo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veramente </a:t>
            </a:r>
            <a:r>
              <a:rPr sz="1200" spc="-5" dirty="0">
                <a:latin typeface="Times New Roman"/>
                <a:cs typeface="Times New Roman"/>
              </a:rPr>
              <a:t>compresa solo </a:t>
            </a:r>
            <a:r>
              <a:rPr sz="1200" dirty="0">
                <a:latin typeface="Times New Roman"/>
                <a:cs typeface="Times New Roman"/>
              </a:rPr>
              <a:t>riconoscendo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realtà </a:t>
            </a:r>
            <a:r>
              <a:rPr sz="1200" dirty="0">
                <a:latin typeface="Times New Roman"/>
                <a:cs typeface="Times New Roman"/>
              </a:rPr>
              <a:t>di ordini più </a:t>
            </a:r>
            <a:r>
              <a:rPr sz="1200" spc="-5" dirty="0">
                <a:latin typeface="Times New Roman"/>
                <a:cs typeface="Times New Roman"/>
              </a:rPr>
              <a:t>elevati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pensiero </a:t>
            </a:r>
            <a:r>
              <a:rPr sz="1200" dirty="0">
                <a:latin typeface="Times New Roman"/>
                <a:cs typeface="Times New Roman"/>
              </a:rPr>
              <a:t>e di volontà avente un </a:t>
            </a:r>
            <a:r>
              <a:rPr sz="1200" spc="-5" dirty="0">
                <a:latin typeface="Times New Roman"/>
                <a:cs typeface="Times New Roman"/>
              </a:rPr>
              <a:t>fine. L’uomo, </a:t>
            </a:r>
            <a:r>
              <a:rPr sz="1200" dirty="0">
                <a:latin typeface="Times New Roman"/>
                <a:cs typeface="Times New Roman"/>
              </a:rPr>
              <a:t>in quanto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morale, non è </a:t>
            </a:r>
            <a:r>
              <a:rPr sz="1200" spc="-5" dirty="0">
                <a:latin typeface="Times New Roman"/>
                <a:cs typeface="Times New Roman"/>
              </a:rPr>
              <a:t>spiegabile se non si riconosce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realtà del </a:t>
            </a:r>
            <a:r>
              <a:rPr sz="1200" spc="5" dirty="0">
                <a:latin typeface="Times New Roman"/>
                <a:cs typeface="Times New Roman"/>
              </a:rPr>
              <a:t>Padre  </a:t>
            </a:r>
            <a:r>
              <a:rPr sz="1200" spc="-5" dirty="0">
                <a:latin typeface="Times New Roman"/>
                <a:cs typeface="Times New Roman"/>
              </a:rPr>
              <a:t>Universale.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00">
              <a:latin typeface="Times New Roman"/>
              <a:cs typeface="Times New Roman"/>
            </a:endParaRPr>
          </a:p>
          <a:p>
            <a:pPr marL="88900">
              <a:lnSpc>
                <a:spcPts val="141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(53.2) 3:6.4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filosofo </a:t>
            </a:r>
            <a:r>
              <a:rPr sz="1200" spc="-5" dirty="0">
                <a:latin typeface="Times New Roman"/>
                <a:cs typeface="Times New Roman"/>
              </a:rPr>
              <a:t>meccanicista professa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respingere </a:t>
            </a:r>
            <a:r>
              <a:rPr sz="1200" dirty="0">
                <a:latin typeface="Times New Roman"/>
                <a:cs typeface="Times New Roman"/>
              </a:rPr>
              <a:t>l’idea di una volontà </a:t>
            </a:r>
            <a:r>
              <a:rPr sz="1200" spc="-5" dirty="0">
                <a:latin typeface="Times New Roman"/>
                <a:cs typeface="Times New Roman"/>
              </a:rPr>
              <a:t>universale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sovrana,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stessa </a:t>
            </a:r>
            <a:r>
              <a:rPr sz="1200" dirty="0">
                <a:latin typeface="Times New Roman"/>
                <a:cs typeface="Times New Roman"/>
              </a:rPr>
              <a:t>volontà sovrana la</a:t>
            </a:r>
            <a:r>
              <a:rPr sz="1200" spc="-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cui</a:t>
            </a:r>
            <a:endParaRPr sz="1200">
              <a:latin typeface="Times New Roman"/>
              <a:cs typeface="Times New Roman"/>
            </a:endParaRPr>
          </a:p>
          <a:p>
            <a:pPr marL="88900" marR="81280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attività nell’elaborazione delle leggi universali egli riverisce così profondamente. Quale </a:t>
            </a:r>
            <a:r>
              <a:rPr sz="1200" dirty="0">
                <a:latin typeface="Times New Roman"/>
                <a:cs typeface="Times New Roman"/>
              </a:rPr>
              <a:t>omaggio </a:t>
            </a:r>
            <a:r>
              <a:rPr sz="1200" spc="-5" dirty="0">
                <a:latin typeface="Times New Roman"/>
                <a:cs typeface="Times New Roman"/>
              </a:rPr>
              <a:t>involontario </a:t>
            </a:r>
            <a:r>
              <a:rPr sz="1200" dirty="0">
                <a:latin typeface="Times New Roman"/>
                <a:cs typeface="Times New Roman"/>
              </a:rPr>
              <a:t>il meccanicista </a:t>
            </a:r>
            <a:r>
              <a:rPr sz="1200" spc="-5" dirty="0">
                <a:latin typeface="Times New Roman"/>
                <a:cs typeface="Times New Roman"/>
              </a:rPr>
              <a:t>rende  al Creatore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leggi </a:t>
            </a:r>
            <a:r>
              <a:rPr sz="1200" dirty="0">
                <a:latin typeface="Times New Roman"/>
                <a:cs typeface="Times New Roman"/>
              </a:rPr>
              <a:t>quando </a:t>
            </a:r>
            <a:r>
              <a:rPr sz="1200" spc="-5" dirty="0">
                <a:latin typeface="Times New Roman"/>
                <a:cs typeface="Times New Roman"/>
              </a:rPr>
              <a:t>concepisce </a:t>
            </a:r>
            <a:r>
              <a:rPr sz="1200" dirty="0">
                <a:latin typeface="Times New Roman"/>
                <a:cs typeface="Times New Roman"/>
              </a:rPr>
              <a:t>che tali </a:t>
            </a:r>
            <a:r>
              <a:rPr sz="1200" spc="-5" dirty="0">
                <a:latin typeface="Times New Roman"/>
                <a:cs typeface="Times New Roman"/>
              </a:rPr>
              <a:t>leggi </a:t>
            </a:r>
            <a:r>
              <a:rPr sz="1200" dirty="0">
                <a:latin typeface="Times New Roman"/>
                <a:cs typeface="Times New Roman"/>
              </a:rPr>
              <a:t>agiscono e </a:t>
            </a:r>
            <a:r>
              <a:rPr sz="1200" spc="-5" dirty="0">
                <a:latin typeface="Times New Roman"/>
                <a:cs typeface="Times New Roman"/>
              </a:rPr>
              <a:t>si spiegano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se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stesse!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8636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(53.3) 3:6.5 </a:t>
            </a:r>
            <a:r>
              <a:rPr sz="1200" dirty="0">
                <a:latin typeface="Times New Roman"/>
                <a:cs typeface="Times New Roman"/>
              </a:rPr>
              <a:t>È un </a:t>
            </a:r>
            <a:r>
              <a:rPr sz="1200" spc="-5" dirty="0">
                <a:latin typeface="Times New Roman"/>
                <a:cs typeface="Times New Roman"/>
              </a:rPr>
              <a:t>grande errore </a:t>
            </a:r>
            <a:r>
              <a:rPr sz="1200" dirty="0">
                <a:latin typeface="Times New Roman"/>
                <a:cs typeface="Times New Roman"/>
              </a:rPr>
              <a:t>umanizzare Dio, </a:t>
            </a:r>
            <a:r>
              <a:rPr sz="1200" spc="-5" dirty="0">
                <a:latin typeface="Times New Roman"/>
                <a:cs typeface="Times New Roman"/>
              </a:rPr>
              <a:t>salvo che nel concetto degli Aggiustatori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Pensiero </a:t>
            </a:r>
            <a:r>
              <a:rPr sz="1200" dirty="0">
                <a:latin typeface="Times New Roman"/>
                <a:cs typeface="Times New Roman"/>
              </a:rPr>
              <a:t>interiori, ma anche </a:t>
            </a:r>
            <a:r>
              <a:rPr sz="1200" spc="-5" dirty="0">
                <a:latin typeface="Times New Roman"/>
                <a:cs typeface="Times New Roman"/>
              </a:rPr>
              <a:t>ciò </a:t>
            </a:r>
            <a:r>
              <a:rPr sz="1200" dirty="0">
                <a:latin typeface="Times New Roman"/>
                <a:cs typeface="Times New Roman"/>
              </a:rPr>
              <a:t>non è </a:t>
            </a:r>
            <a:r>
              <a:rPr sz="1200" spc="-5" dirty="0">
                <a:latin typeface="Times New Roman"/>
                <a:cs typeface="Times New Roman"/>
              </a:rPr>
              <a:t>così  sciocco quanto </a:t>
            </a:r>
            <a:r>
              <a:rPr sz="1200" dirty="0">
                <a:latin typeface="Times New Roman"/>
                <a:cs typeface="Times New Roman"/>
              </a:rPr>
              <a:t>meccanizzare </a:t>
            </a:r>
            <a:r>
              <a:rPr sz="1200" spc="-5" dirty="0">
                <a:latin typeface="Times New Roman"/>
                <a:cs typeface="Times New Roman"/>
              </a:rPr>
              <a:t>completamente </a:t>
            </a:r>
            <a:r>
              <a:rPr sz="1200" dirty="0">
                <a:latin typeface="Times New Roman"/>
                <a:cs typeface="Times New Roman"/>
              </a:rPr>
              <a:t>l’idea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Prima </a:t>
            </a:r>
            <a:r>
              <a:rPr sz="1200" spc="-5" dirty="0">
                <a:latin typeface="Times New Roman"/>
                <a:cs typeface="Times New Roman"/>
              </a:rPr>
              <a:t>Grande Sorgente </a:t>
            </a:r>
            <a:r>
              <a:rPr sz="1200" dirty="0">
                <a:latin typeface="Times New Roman"/>
                <a:cs typeface="Times New Roman"/>
              </a:rPr>
              <a:t>e Centro.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40970">
              <a:lnSpc>
                <a:spcPts val="137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(53.4) 3:6.6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Padre del </a:t>
            </a:r>
            <a:r>
              <a:rPr sz="1200" dirty="0">
                <a:latin typeface="Times New Roman"/>
                <a:cs typeface="Times New Roman"/>
              </a:rPr>
              <a:t>Paradiso </a:t>
            </a:r>
            <a:r>
              <a:rPr sz="1200" spc="-5" dirty="0">
                <a:latin typeface="Times New Roman"/>
                <a:cs typeface="Times New Roman"/>
              </a:rPr>
              <a:t>soffre? </a:t>
            </a:r>
            <a:r>
              <a:rPr sz="1200" spc="-15" dirty="0">
                <a:latin typeface="Times New Roman"/>
                <a:cs typeface="Times New Roman"/>
              </a:rPr>
              <a:t>Io </a:t>
            </a:r>
            <a:r>
              <a:rPr sz="1200" dirty="0">
                <a:latin typeface="Times New Roman"/>
                <a:cs typeface="Times New Roman"/>
              </a:rPr>
              <a:t>non lo </a:t>
            </a:r>
            <a:r>
              <a:rPr sz="1200" spc="-5" dirty="0">
                <a:latin typeface="Times New Roman"/>
                <a:cs typeface="Times New Roman"/>
              </a:rPr>
              <a:t>so.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tutto </a:t>
            </a:r>
            <a:r>
              <a:rPr sz="1200" spc="-5" dirty="0">
                <a:latin typeface="Times New Roman"/>
                <a:cs typeface="Times New Roman"/>
              </a:rPr>
              <a:t>certo che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Figli Creatori </a:t>
            </a:r>
            <a:r>
              <a:rPr sz="1200" dirty="0">
                <a:latin typeface="Times New Roman"/>
                <a:cs typeface="Times New Roman"/>
              </a:rPr>
              <a:t>possono </a:t>
            </a:r>
            <a:r>
              <a:rPr sz="1200" spc="-5" dirty="0">
                <a:latin typeface="Times New Roman"/>
                <a:cs typeface="Times New Roman"/>
              </a:rPr>
              <a:t>soffrire </a:t>
            </a:r>
            <a:r>
              <a:rPr sz="1200" dirty="0">
                <a:latin typeface="Times New Roman"/>
                <a:cs typeface="Times New Roman"/>
              </a:rPr>
              <a:t>e talvolta </a:t>
            </a:r>
            <a:r>
              <a:rPr sz="1200" spc="-5" dirty="0">
                <a:latin typeface="Times New Roman"/>
                <a:cs typeface="Times New Roman"/>
              </a:rPr>
              <a:t>soffrono, </a:t>
            </a:r>
            <a:r>
              <a:rPr sz="1200" spc="5" dirty="0">
                <a:latin typeface="Times New Roman"/>
                <a:cs typeface="Times New Roman"/>
              </a:rPr>
              <a:t>proprio  </a:t>
            </a:r>
            <a:r>
              <a:rPr sz="1200" spc="-5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i mortali.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Eterno </a:t>
            </a:r>
            <a:r>
              <a:rPr sz="1200" dirty="0">
                <a:latin typeface="Times New Roman"/>
                <a:cs typeface="Times New Roman"/>
              </a:rPr>
              <a:t>e lo Spirito </a:t>
            </a:r>
            <a:r>
              <a:rPr sz="1200" spc="-5" dirty="0">
                <a:latin typeface="Times New Roman"/>
                <a:cs typeface="Times New Roman"/>
              </a:rPr>
              <a:t>Infinito soffrono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senso </a:t>
            </a:r>
            <a:r>
              <a:rPr sz="1200" dirty="0">
                <a:latin typeface="Times New Roman"/>
                <a:cs typeface="Times New Roman"/>
              </a:rPr>
              <a:t>diverso. </a:t>
            </a:r>
            <a:r>
              <a:rPr sz="1200" spc="-15" dirty="0">
                <a:latin typeface="Times New Roman"/>
                <a:cs typeface="Times New Roman"/>
              </a:rPr>
              <a:t>Io </a:t>
            </a:r>
            <a:r>
              <a:rPr sz="1200" dirty="0">
                <a:latin typeface="Times New Roman"/>
                <a:cs typeface="Times New Roman"/>
              </a:rPr>
              <a:t>penso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il Padre Universale </a:t>
            </a:r>
            <a:r>
              <a:rPr sz="1200" spc="-5" dirty="0">
                <a:latin typeface="Times New Roman"/>
                <a:cs typeface="Times New Roman"/>
              </a:rPr>
              <a:t>soffra, </a:t>
            </a:r>
            <a:r>
              <a:rPr sz="1200" spc="5" dirty="0">
                <a:latin typeface="Times New Roman"/>
                <a:cs typeface="Times New Roman"/>
              </a:rPr>
              <a:t>ma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non</a:t>
            </a:r>
            <a:endParaRPr sz="1200">
              <a:latin typeface="Times New Roman"/>
              <a:cs typeface="Times New Roman"/>
            </a:endParaRPr>
          </a:p>
          <a:p>
            <a:pPr marL="88900" marR="173355">
              <a:lnSpc>
                <a:spcPts val="1380"/>
              </a:lnSpc>
              <a:spcBef>
                <a:spcPts val="5"/>
              </a:spcBef>
            </a:pPr>
            <a:r>
              <a:rPr sz="1200" spc="-5" dirty="0">
                <a:latin typeface="Times New Roman"/>
                <a:cs typeface="Times New Roman"/>
              </a:rPr>
              <a:t>arrivo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capire come; forse mediante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circuito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personalità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l’individualità degli Aggiustatori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Pensiero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5" dirty="0">
                <a:latin typeface="Times New Roman"/>
                <a:cs typeface="Times New Roman"/>
              </a:rPr>
              <a:t>altri  </a:t>
            </a:r>
            <a:r>
              <a:rPr sz="1200" spc="-5" dirty="0">
                <a:latin typeface="Times New Roman"/>
                <a:cs typeface="Times New Roman"/>
              </a:rPr>
              <a:t>conferimenti della </a:t>
            </a:r>
            <a:r>
              <a:rPr sz="1200" dirty="0">
                <a:latin typeface="Times New Roman"/>
                <a:cs typeface="Times New Roman"/>
              </a:rPr>
              <a:t>sua natura </a:t>
            </a:r>
            <a:r>
              <a:rPr sz="1200" spc="-5" dirty="0">
                <a:latin typeface="Times New Roman"/>
                <a:cs typeface="Times New Roman"/>
              </a:rPr>
              <a:t>eterna. Egli </a:t>
            </a:r>
            <a:r>
              <a:rPr sz="1200" dirty="0">
                <a:latin typeface="Times New Roman"/>
                <a:cs typeface="Times New Roman"/>
              </a:rPr>
              <a:t>ha </a:t>
            </a:r>
            <a:r>
              <a:rPr sz="1200" spc="-5" dirty="0">
                <a:latin typeface="Times New Roman"/>
                <a:cs typeface="Times New Roman"/>
              </a:rPr>
              <a:t>detto delle </a:t>
            </a:r>
            <a:r>
              <a:rPr sz="1200" dirty="0">
                <a:latin typeface="Times New Roman"/>
                <a:cs typeface="Times New Roman"/>
              </a:rPr>
              <a:t>razze mortali: </a:t>
            </a:r>
            <a:r>
              <a:rPr sz="1200" spc="-5" dirty="0">
                <a:latin typeface="Times New Roman"/>
                <a:cs typeface="Times New Roman"/>
              </a:rPr>
              <a:t>“In </a:t>
            </a:r>
            <a:r>
              <a:rPr sz="1200" dirty="0">
                <a:latin typeface="Times New Roman"/>
                <a:cs typeface="Times New Roman"/>
              </a:rPr>
              <a:t>tutte le vostre afflizioni io </a:t>
            </a:r>
            <a:r>
              <a:rPr sz="1200" spc="-5" dirty="0">
                <a:latin typeface="Times New Roman"/>
                <a:cs typeface="Times New Roman"/>
              </a:rPr>
              <a:t>sono afflitto.” Egli prova  indubbiamente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comprensione </a:t>
            </a:r>
            <a:r>
              <a:rPr sz="1200" dirty="0">
                <a:latin typeface="Times New Roman"/>
                <a:cs typeface="Times New Roman"/>
              </a:rPr>
              <a:t>paterna </a:t>
            </a:r>
            <a:r>
              <a:rPr sz="1200" spc="-5" dirty="0">
                <a:latin typeface="Times New Roman"/>
                <a:cs typeface="Times New Roman"/>
              </a:rPr>
              <a:t>ed affettuosa;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veramente soffrire, </a:t>
            </a:r>
            <a:r>
              <a:rPr sz="1200" dirty="0">
                <a:latin typeface="Times New Roman"/>
                <a:cs typeface="Times New Roman"/>
              </a:rPr>
              <a:t>ma io non comprendo la </a:t>
            </a:r>
            <a:r>
              <a:rPr sz="1200" spc="-5" dirty="0">
                <a:latin typeface="Times New Roman"/>
                <a:cs typeface="Times New Roman"/>
              </a:rPr>
              <a:t>natura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tale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sofferenza.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9271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(53.5) 3:6.7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Sovrano </a:t>
            </a:r>
            <a:r>
              <a:rPr sz="1200" dirty="0">
                <a:latin typeface="Times New Roman"/>
                <a:cs typeface="Times New Roman"/>
              </a:rPr>
              <a:t>eterno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infinito dell’Universo </a:t>
            </a:r>
            <a:r>
              <a:rPr sz="1200" spc="-5" dirty="0">
                <a:latin typeface="Times New Roman"/>
                <a:cs typeface="Times New Roman"/>
              </a:rPr>
              <a:t>degli </a:t>
            </a:r>
            <a:r>
              <a:rPr sz="1200" dirty="0">
                <a:latin typeface="Times New Roman"/>
                <a:cs typeface="Times New Roman"/>
              </a:rPr>
              <a:t>Universi è </a:t>
            </a:r>
            <a:r>
              <a:rPr sz="1200" spc="-5" dirty="0">
                <a:latin typeface="Times New Roman"/>
                <a:cs typeface="Times New Roman"/>
              </a:rPr>
              <a:t>potere, forma, energia, </a:t>
            </a:r>
            <a:r>
              <a:rPr sz="1200" dirty="0">
                <a:latin typeface="Times New Roman"/>
                <a:cs typeface="Times New Roman"/>
              </a:rPr>
              <a:t>processo, </a:t>
            </a:r>
            <a:r>
              <a:rPr sz="1200" spc="-5" dirty="0">
                <a:latin typeface="Times New Roman"/>
                <a:cs typeface="Times New Roman"/>
              </a:rPr>
              <a:t>archetipo, </a:t>
            </a:r>
            <a:r>
              <a:rPr sz="1200" dirty="0">
                <a:latin typeface="Times New Roman"/>
                <a:cs typeface="Times New Roman"/>
              </a:rPr>
              <a:t>principio, presenza  e </a:t>
            </a:r>
            <a:r>
              <a:rPr sz="1200" spc="-5" dirty="0">
                <a:latin typeface="Times New Roman"/>
                <a:cs typeface="Times New Roman"/>
              </a:rPr>
              <a:t>realtà </a:t>
            </a:r>
            <a:r>
              <a:rPr sz="1200" dirty="0">
                <a:latin typeface="Times New Roman"/>
                <a:cs typeface="Times New Roman"/>
              </a:rPr>
              <a:t>idealizzata. </a:t>
            </a:r>
            <a:r>
              <a:rPr sz="1200" spc="-5" dirty="0">
                <a:latin typeface="Times New Roman"/>
                <a:cs typeface="Times New Roman"/>
              </a:rPr>
              <a:t>Ma egli </a:t>
            </a:r>
            <a:r>
              <a:rPr sz="1200" dirty="0">
                <a:latin typeface="Times New Roman"/>
                <a:cs typeface="Times New Roman"/>
              </a:rPr>
              <a:t>è più di </a:t>
            </a:r>
            <a:r>
              <a:rPr sz="1200" spc="-5" dirty="0">
                <a:latin typeface="Times New Roman"/>
                <a:cs typeface="Times New Roman"/>
              </a:rPr>
              <a:t>questo.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personale, esercita </a:t>
            </a:r>
            <a:r>
              <a:rPr sz="1200" dirty="0">
                <a:latin typeface="Times New Roman"/>
                <a:cs typeface="Times New Roman"/>
              </a:rPr>
              <a:t>una volontà </a:t>
            </a:r>
            <a:r>
              <a:rPr sz="1200" spc="-5" dirty="0">
                <a:latin typeface="Times New Roman"/>
                <a:cs typeface="Times New Roman"/>
              </a:rPr>
              <a:t>sovrana, </a:t>
            </a:r>
            <a:r>
              <a:rPr sz="1200" spc="5" dirty="0">
                <a:latin typeface="Times New Roman"/>
                <a:cs typeface="Times New Roman"/>
              </a:rPr>
              <a:t>ha </a:t>
            </a:r>
            <a:r>
              <a:rPr sz="1200" dirty="0">
                <a:latin typeface="Times New Roman"/>
                <a:cs typeface="Times New Roman"/>
              </a:rPr>
              <a:t>coscienza </a:t>
            </a:r>
            <a:r>
              <a:rPr sz="1200" spc="-5" dirty="0">
                <a:latin typeface="Times New Roman"/>
                <a:cs typeface="Times New Roman"/>
              </a:rPr>
              <a:t>della propria </a:t>
            </a:r>
            <a:r>
              <a:rPr sz="1200" dirty="0">
                <a:latin typeface="Times New Roman"/>
                <a:cs typeface="Times New Roman"/>
              </a:rPr>
              <a:t>divinità, esegue 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ordini di una mente </a:t>
            </a:r>
            <a:r>
              <a:rPr sz="1200" spc="-5" dirty="0">
                <a:latin typeface="Times New Roman"/>
                <a:cs typeface="Times New Roman"/>
              </a:rPr>
              <a:t>creatrice, </a:t>
            </a:r>
            <a:r>
              <a:rPr sz="1200" dirty="0">
                <a:latin typeface="Times New Roman"/>
                <a:cs typeface="Times New Roman"/>
              </a:rPr>
              <a:t>persegue la soddisfazione di </a:t>
            </a:r>
            <a:r>
              <a:rPr sz="1200" spc="-5" dirty="0">
                <a:latin typeface="Times New Roman"/>
                <a:cs typeface="Times New Roman"/>
              </a:rPr>
              <a:t>realizzare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proposito eterno </a:t>
            </a:r>
            <a:r>
              <a:rPr sz="1200" dirty="0">
                <a:latin typeface="Times New Roman"/>
                <a:cs typeface="Times New Roman"/>
              </a:rPr>
              <a:t>e manifesta un </a:t>
            </a:r>
            <a:r>
              <a:rPr sz="1200" spc="-5" dirty="0">
                <a:latin typeface="Times New Roman"/>
                <a:cs typeface="Times New Roman"/>
              </a:rPr>
              <a:t>amore ed </a:t>
            </a:r>
            <a:r>
              <a:rPr sz="1200" dirty="0">
                <a:latin typeface="Times New Roman"/>
                <a:cs typeface="Times New Roman"/>
              </a:rPr>
              <a:t>un affetto di  </a:t>
            </a:r>
            <a:r>
              <a:rPr sz="1200" spc="-5" dirty="0">
                <a:latin typeface="Times New Roman"/>
                <a:cs typeface="Times New Roman"/>
              </a:rPr>
              <a:t>Padre ai suoi figli dell’Universo. </a:t>
            </a:r>
            <a:r>
              <a:rPr sz="1200" dirty="0">
                <a:latin typeface="Times New Roman"/>
                <a:cs typeface="Times New Roman"/>
              </a:rPr>
              <a:t>E tutti </a:t>
            </a:r>
            <a:r>
              <a:rPr sz="1200" spc="-5" dirty="0">
                <a:latin typeface="Times New Roman"/>
                <a:cs typeface="Times New Roman"/>
              </a:rPr>
              <a:t>questi tratti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personali del Padre </a:t>
            </a:r>
            <a:r>
              <a:rPr sz="1200" dirty="0">
                <a:latin typeface="Times New Roman"/>
                <a:cs typeface="Times New Roman"/>
              </a:rPr>
              <a:t>possono </a:t>
            </a:r>
            <a:r>
              <a:rPr sz="1200" spc="-5" dirty="0">
                <a:latin typeface="Times New Roman"/>
                <a:cs typeface="Times New Roman"/>
              </a:rPr>
              <a:t>essere meglio compresi osservandoli </a:t>
            </a:r>
            <a:r>
              <a:rPr sz="1200" dirty="0">
                <a:latin typeface="Times New Roman"/>
                <a:cs typeface="Times New Roman"/>
              </a:rPr>
              <a:t>come  sono </a:t>
            </a:r>
            <a:r>
              <a:rPr sz="1200" spc="-5" dirty="0">
                <a:latin typeface="Times New Roman"/>
                <a:cs typeface="Times New Roman"/>
              </a:rPr>
              <a:t>stati rivelati nella </a:t>
            </a:r>
            <a:r>
              <a:rPr sz="1200" dirty="0">
                <a:latin typeface="Times New Roman"/>
                <a:cs typeface="Times New Roman"/>
              </a:rPr>
              <a:t>vita di </a:t>
            </a:r>
            <a:r>
              <a:rPr sz="1200" spc="-5" dirty="0">
                <a:latin typeface="Times New Roman"/>
                <a:cs typeface="Times New Roman"/>
              </a:rPr>
              <a:t>conferimento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Micael, </a:t>
            </a:r>
            <a:r>
              <a:rPr sz="1200" dirty="0">
                <a:latin typeface="Times New Roman"/>
                <a:cs typeface="Times New Roman"/>
              </a:rPr>
              <a:t>il vostro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Creatore, </a:t>
            </a:r>
            <a:r>
              <a:rPr sz="1200" spc="-5" dirty="0">
                <a:latin typeface="Times New Roman"/>
                <a:cs typeface="Times New Roman"/>
              </a:rPr>
              <a:t>mentre era </a:t>
            </a:r>
            <a:r>
              <a:rPr sz="1200" dirty="0">
                <a:latin typeface="Times New Roman"/>
                <a:cs typeface="Times New Roman"/>
              </a:rPr>
              <a:t>incarnato </a:t>
            </a:r>
            <a:r>
              <a:rPr sz="1200" spc="-5" dirty="0">
                <a:latin typeface="Times New Roman"/>
                <a:cs typeface="Times New Roman"/>
              </a:rPr>
              <a:t>su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Urantia.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94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90219" y="513333"/>
            <a:ext cx="8054340" cy="91122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50800" marR="4318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(53.6) 3:6.8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Padre ama gli </a:t>
            </a:r>
            <a:r>
              <a:rPr sz="1200" dirty="0">
                <a:latin typeface="Times New Roman"/>
                <a:cs typeface="Times New Roman"/>
              </a:rPr>
              <a:t>uomini;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serve gli </a:t>
            </a:r>
            <a:r>
              <a:rPr sz="1200" dirty="0">
                <a:latin typeface="Times New Roman"/>
                <a:cs typeface="Times New Roman"/>
              </a:rPr>
              <a:t>uomini;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lo Spirito ispira i </a:t>
            </a:r>
            <a:r>
              <a:rPr sz="1200" spc="-5" dirty="0">
                <a:latin typeface="Times New Roman"/>
                <a:cs typeface="Times New Roman"/>
              </a:rPr>
              <a:t>figli </a:t>
            </a:r>
            <a:r>
              <a:rPr sz="1200" dirty="0">
                <a:latin typeface="Times New Roman"/>
                <a:cs typeface="Times New Roman"/>
              </a:rPr>
              <a:t>dell’Universo </a:t>
            </a:r>
            <a:r>
              <a:rPr sz="1200" spc="-5" dirty="0">
                <a:latin typeface="Times New Roman"/>
                <a:cs typeface="Times New Roman"/>
              </a:rPr>
              <a:t>all’avventura </a:t>
            </a:r>
            <a:r>
              <a:rPr sz="1200" dirty="0">
                <a:latin typeface="Times New Roman"/>
                <a:cs typeface="Times New Roman"/>
              </a:rPr>
              <a:t>sempre  </a:t>
            </a:r>
            <a:r>
              <a:rPr sz="1200" spc="-5" dirty="0">
                <a:latin typeface="Times New Roman"/>
                <a:cs typeface="Times New Roman"/>
              </a:rPr>
              <a:t>ascendente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trovare </a:t>
            </a:r>
            <a:r>
              <a:rPr sz="1200" dirty="0">
                <a:latin typeface="Times New Roman"/>
                <a:cs typeface="Times New Roman"/>
              </a:rPr>
              <a:t>Dio il </a:t>
            </a:r>
            <a:r>
              <a:rPr sz="1200" spc="-5" dirty="0">
                <a:latin typeface="Times New Roman"/>
                <a:cs typeface="Times New Roman"/>
              </a:rPr>
              <a:t>Padre, per </a:t>
            </a:r>
            <a:r>
              <a:rPr sz="1200" dirty="0">
                <a:latin typeface="Times New Roman"/>
                <a:cs typeface="Times New Roman"/>
              </a:rPr>
              <a:t>le vie stabilite da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Figli </a:t>
            </a:r>
            <a:r>
              <a:rPr sz="1200" dirty="0">
                <a:latin typeface="Times New Roman"/>
                <a:cs typeface="Times New Roman"/>
              </a:rPr>
              <a:t>e per </a:t>
            </a:r>
            <a:r>
              <a:rPr sz="1200" spc="5" dirty="0">
                <a:latin typeface="Times New Roman"/>
                <a:cs typeface="Times New Roman"/>
              </a:rPr>
              <a:t>mezzo </a:t>
            </a:r>
            <a:r>
              <a:rPr sz="1200" spc="-5" dirty="0">
                <a:latin typeface="Times New Roman"/>
                <a:cs typeface="Times New Roman"/>
              </a:rPr>
              <a:t>del ministero della grazia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lo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Spirito.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50800" marR="62865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(53.7) 3:6.9 </a:t>
            </a:r>
            <a:r>
              <a:rPr sz="1200" spc="-5" dirty="0">
                <a:latin typeface="Times New Roman"/>
                <a:cs typeface="Times New Roman"/>
              </a:rPr>
              <a:t>[Quale Consigliere </a:t>
            </a:r>
            <a:r>
              <a:rPr sz="1200" dirty="0">
                <a:latin typeface="Times New Roman"/>
                <a:cs typeface="Times New Roman"/>
              </a:rPr>
              <a:t>Divino </a:t>
            </a:r>
            <a:r>
              <a:rPr sz="1200" spc="-5" dirty="0">
                <a:latin typeface="Times New Roman"/>
                <a:cs typeface="Times New Roman"/>
              </a:rPr>
              <a:t>incaricato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presentare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rivelazione del Padre Universale, </a:t>
            </a:r>
            <a:r>
              <a:rPr sz="1200" dirty="0">
                <a:latin typeface="Times New Roman"/>
                <a:cs typeface="Times New Roman"/>
              </a:rPr>
              <a:t>ho </a:t>
            </a:r>
            <a:r>
              <a:rPr sz="1200" spc="-5" dirty="0">
                <a:latin typeface="Times New Roman"/>
                <a:cs typeface="Times New Roman"/>
              </a:rPr>
              <a:t>proseguito con questa  </a:t>
            </a:r>
            <a:r>
              <a:rPr sz="1200" dirty="0">
                <a:latin typeface="Times New Roman"/>
                <a:cs typeface="Times New Roman"/>
              </a:rPr>
              <a:t>esposizione </a:t>
            </a:r>
            <a:r>
              <a:rPr sz="1200" spc="-5" dirty="0">
                <a:latin typeface="Times New Roman"/>
                <a:cs typeface="Times New Roman"/>
              </a:rPr>
              <a:t>degli attributi della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Deità.]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95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08761"/>
            <a:ext cx="8164195" cy="334581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63500">
              <a:lnSpc>
                <a:spcPct val="100000"/>
              </a:lnSpc>
              <a:spcBef>
                <a:spcPts val="95"/>
              </a:spcBef>
            </a:pPr>
            <a:r>
              <a:rPr sz="2200" b="1" spc="-5" dirty="0">
                <a:solidFill>
                  <a:srgbClr val="933634"/>
                </a:solidFill>
                <a:latin typeface="Times New Roman"/>
                <a:cs typeface="Times New Roman"/>
              </a:rPr>
              <a:t>Fascicolo </a:t>
            </a:r>
            <a:r>
              <a:rPr sz="2200" b="1" spc="5" dirty="0">
                <a:solidFill>
                  <a:srgbClr val="933634"/>
                </a:solidFill>
                <a:latin typeface="Times New Roman"/>
                <a:cs typeface="Times New Roman"/>
              </a:rPr>
              <a:t>4: </a:t>
            </a:r>
            <a:r>
              <a:rPr sz="2200" b="1" spc="-5" dirty="0">
                <a:solidFill>
                  <a:srgbClr val="933634"/>
                </a:solidFill>
                <a:latin typeface="Times New Roman"/>
                <a:cs typeface="Times New Roman"/>
              </a:rPr>
              <a:t>Relazione di </a:t>
            </a:r>
            <a:r>
              <a:rPr sz="2200" b="1" spc="-10" dirty="0">
                <a:solidFill>
                  <a:srgbClr val="933634"/>
                </a:solidFill>
                <a:latin typeface="Times New Roman"/>
                <a:cs typeface="Times New Roman"/>
              </a:rPr>
              <a:t>Dio </a:t>
            </a:r>
            <a:r>
              <a:rPr sz="2200" b="1" spc="-5" dirty="0">
                <a:solidFill>
                  <a:srgbClr val="933634"/>
                </a:solidFill>
                <a:latin typeface="Times New Roman"/>
                <a:cs typeface="Times New Roman"/>
              </a:rPr>
              <a:t>con</a:t>
            </a:r>
            <a:r>
              <a:rPr sz="2200" b="1" spc="15" dirty="0">
                <a:solidFill>
                  <a:srgbClr val="933634"/>
                </a:solidFill>
                <a:latin typeface="Times New Roman"/>
                <a:cs typeface="Times New Roman"/>
              </a:rPr>
              <a:t> </a:t>
            </a:r>
            <a:r>
              <a:rPr sz="2200" b="1" spc="-5" dirty="0">
                <a:solidFill>
                  <a:srgbClr val="933634"/>
                </a:solidFill>
                <a:latin typeface="Times New Roman"/>
                <a:cs typeface="Times New Roman"/>
              </a:rPr>
              <a:t>l’Universo</a:t>
            </a:r>
            <a:endParaRPr sz="2200">
              <a:latin typeface="Times New Roman"/>
              <a:cs typeface="Times New Roman"/>
            </a:endParaRPr>
          </a:p>
          <a:p>
            <a:pPr marL="63500" marR="55880">
              <a:lnSpc>
                <a:spcPct val="95900"/>
              </a:lnSpc>
              <a:spcBef>
                <a:spcPts val="138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(54.1) 4:0.1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PADRE Universale </a:t>
            </a:r>
            <a:r>
              <a:rPr sz="1200" dirty="0">
                <a:latin typeface="Times New Roman"/>
                <a:cs typeface="Times New Roman"/>
              </a:rPr>
              <a:t>ha un </a:t>
            </a:r>
            <a:r>
              <a:rPr sz="1200" spc="-5" dirty="0">
                <a:latin typeface="Times New Roman"/>
                <a:cs typeface="Times New Roman"/>
              </a:rPr>
              <a:t>proposito </a:t>
            </a:r>
            <a:r>
              <a:rPr sz="1200" dirty="0">
                <a:latin typeface="Times New Roman"/>
                <a:cs typeface="Times New Roman"/>
              </a:rPr>
              <a:t>eterno </a:t>
            </a:r>
            <a:r>
              <a:rPr sz="1200" spc="-5" dirty="0">
                <a:latin typeface="Times New Roman"/>
                <a:cs typeface="Times New Roman"/>
              </a:rPr>
              <a:t>concernente </a:t>
            </a:r>
            <a:r>
              <a:rPr sz="1200" dirty="0">
                <a:latin typeface="Times New Roman"/>
                <a:cs typeface="Times New Roman"/>
              </a:rPr>
              <a:t>i fenomeni </a:t>
            </a:r>
            <a:r>
              <a:rPr sz="1200" spc="-5" dirty="0">
                <a:latin typeface="Times New Roman"/>
                <a:cs typeface="Times New Roman"/>
              </a:rPr>
              <a:t>materiali, </a:t>
            </a:r>
            <a:r>
              <a:rPr sz="1200" dirty="0">
                <a:latin typeface="Times New Roman"/>
                <a:cs typeface="Times New Roman"/>
              </a:rPr>
              <a:t>intellettuali e </a:t>
            </a:r>
            <a:r>
              <a:rPr sz="1200" spc="-5" dirty="0">
                <a:latin typeface="Times New Roman"/>
                <a:cs typeface="Times New Roman"/>
              </a:rPr>
              <a:t>spirituali </a:t>
            </a:r>
            <a:r>
              <a:rPr sz="1200" dirty="0">
                <a:latin typeface="Times New Roman"/>
                <a:cs typeface="Times New Roman"/>
              </a:rPr>
              <a:t>dell’Universo </a:t>
            </a:r>
            <a:r>
              <a:rPr sz="1200" spc="-5" dirty="0">
                <a:latin typeface="Times New Roman"/>
                <a:cs typeface="Times New Roman"/>
              </a:rPr>
              <a:t>degli  Universi, </a:t>
            </a:r>
            <a:r>
              <a:rPr sz="1200" dirty="0">
                <a:latin typeface="Times New Roman"/>
                <a:cs typeface="Times New Roman"/>
              </a:rPr>
              <a:t>e lo pone in esecuzione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tutto il tempo.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ha </a:t>
            </a:r>
            <a:r>
              <a:rPr sz="1200" spc="-5" dirty="0">
                <a:latin typeface="Times New Roman"/>
                <a:cs typeface="Times New Roman"/>
              </a:rPr>
              <a:t>creato gli Universi per sua </a:t>
            </a:r>
            <a:r>
              <a:rPr sz="1200" dirty="0">
                <a:latin typeface="Times New Roman"/>
                <a:cs typeface="Times New Roman"/>
              </a:rPr>
              <a:t>libera e sovrana volontà e li ha </a:t>
            </a:r>
            <a:r>
              <a:rPr sz="1200" spc="-5" dirty="0">
                <a:latin typeface="Times New Roman"/>
                <a:cs typeface="Times New Roman"/>
              </a:rPr>
              <a:t>creati </a:t>
            </a:r>
            <a:r>
              <a:rPr sz="1200" spc="5" dirty="0">
                <a:latin typeface="Times New Roman"/>
                <a:cs typeface="Times New Roman"/>
              </a:rPr>
              <a:t>in  </a:t>
            </a:r>
            <a:r>
              <a:rPr sz="1200" spc="-5" dirty="0">
                <a:latin typeface="Times New Roman"/>
                <a:cs typeface="Times New Roman"/>
              </a:rPr>
              <a:t>conformità al suo </a:t>
            </a:r>
            <a:r>
              <a:rPr sz="1200" dirty="0">
                <a:latin typeface="Times New Roman"/>
                <a:cs typeface="Times New Roman"/>
              </a:rPr>
              <a:t>proposito </a:t>
            </a:r>
            <a:r>
              <a:rPr sz="1200" spc="-5" dirty="0">
                <a:latin typeface="Times New Roman"/>
                <a:cs typeface="Times New Roman"/>
              </a:rPr>
              <a:t>eterno ed </a:t>
            </a:r>
            <a:r>
              <a:rPr sz="1200" dirty="0">
                <a:latin typeface="Times New Roman"/>
                <a:cs typeface="Times New Roman"/>
              </a:rPr>
              <a:t>infinitamente </a:t>
            </a:r>
            <a:r>
              <a:rPr sz="1200" spc="-5" dirty="0">
                <a:latin typeface="Times New Roman"/>
                <a:cs typeface="Times New Roman"/>
              </a:rPr>
              <a:t>saggio. </a:t>
            </a:r>
            <a:r>
              <a:rPr sz="1200" dirty="0">
                <a:latin typeface="Times New Roman"/>
                <a:cs typeface="Times New Roman"/>
              </a:rPr>
              <a:t>È in dubbio che </a:t>
            </a:r>
            <a:r>
              <a:rPr sz="1200" spc="-5" dirty="0">
                <a:latin typeface="Times New Roman"/>
                <a:cs typeface="Times New Roman"/>
              </a:rPr>
              <a:t>qualcuno, ad </a:t>
            </a:r>
            <a:r>
              <a:rPr sz="1200" dirty="0">
                <a:latin typeface="Times New Roman"/>
                <a:cs typeface="Times New Roman"/>
              </a:rPr>
              <a:t>eccezione </a:t>
            </a:r>
            <a:r>
              <a:rPr sz="1200" spc="-5" dirty="0">
                <a:latin typeface="Times New Roman"/>
                <a:cs typeface="Times New Roman"/>
              </a:rPr>
              <a:t>delle Deità del </a:t>
            </a:r>
            <a:r>
              <a:rPr sz="1200" dirty="0">
                <a:latin typeface="Times New Roman"/>
                <a:cs typeface="Times New Roman"/>
              </a:rPr>
              <a:t>Paradiso e </a:t>
            </a:r>
            <a:r>
              <a:rPr sz="1200" spc="-5" dirty="0">
                <a:latin typeface="Times New Roman"/>
                <a:cs typeface="Times New Roman"/>
              </a:rPr>
              <a:t>dei 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associati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elevati, conosca </a:t>
            </a:r>
            <a:r>
              <a:rPr sz="1200" dirty="0">
                <a:latin typeface="Times New Roman"/>
                <a:cs typeface="Times New Roman"/>
              </a:rPr>
              <a:t>veramente </a:t>
            </a:r>
            <a:r>
              <a:rPr sz="1200" spc="-10" dirty="0">
                <a:latin typeface="Times New Roman"/>
                <a:cs typeface="Times New Roman"/>
              </a:rPr>
              <a:t>gran </a:t>
            </a:r>
            <a:r>
              <a:rPr sz="1200" spc="-5" dirty="0">
                <a:latin typeface="Times New Roman"/>
                <a:cs typeface="Times New Roman"/>
              </a:rPr>
              <a:t>cosa del </a:t>
            </a:r>
            <a:r>
              <a:rPr sz="1200" dirty="0">
                <a:latin typeface="Times New Roman"/>
                <a:cs typeface="Times New Roman"/>
              </a:rPr>
              <a:t>proposito eterno di Dio. </a:t>
            </a:r>
            <a:r>
              <a:rPr sz="1200" spc="-5" dirty="0">
                <a:latin typeface="Times New Roman"/>
                <a:cs typeface="Times New Roman"/>
              </a:rPr>
              <a:t>Anche gli eccelsi </a:t>
            </a:r>
            <a:r>
              <a:rPr sz="1200" dirty="0">
                <a:latin typeface="Times New Roman"/>
                <a:cs typeface="Times New Roman"/>
              </a:rPr>
              <a:t>cittadini del </a:t>
            </a:r>
            <a:r>
              <a:rPr sz="1200" spc="-5" dirty="0">
                <a:latin typeface="Times New Roman"/>
                <a:cs typeface="Times New Roman"/>
              </a:rPr>
              <a:t>Paradiso </a:t>
            </a:r>
            <a:r>
              <a:rPr sz="1200" dirty="0">
                <a:latin typeface="Times New Roman"/>
                <a:cs typeface="Times New Roman"/>
              </a:rPr>
              <a:t>hanno  opinioni molto </a:t>
            </a:r>
            <a:r>
              <a:rPr sz="1200" spc="-5" dirty="0">
                <a:latin typeface="Times New Roman"/>
                <a:cs typeface="Times New Roman"/>
              </a:rPr>
              <a:t>diverse sulla natura del </a:t>
            </a:r>
            <a:r>
              <a:rPr sz="1200" dirty="0">
                <a:latin typeface="Times New Roman"/>
                <a:cs typeface="Times New Roman"/>
              </a:rPr>
              <a:t>proposito eterno </a:t>
            </a:r>
            <a:r>
              <a:rPr sz="1200" spc="-5" dirty="0">
                <a:latin typeface="Times New Roman"/>
                <a:cs typeface="Times New Roman"/>
              </a:rPr>
              <a:t>delle Deità.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50">
              <a:latin typeface="Times New Roman"/>
              <a:cs typeface="Times New Roman"/>
            </a:endParaRPr>
          </a:p>
          <a:p>
            <a:pPr marL="63500" marR="16827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(54.2) 4:0.2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facile dedurre che </a:t>
            </a:r>
            <a:r>
              <a:rPr sz="1200" dirty="0">
                <a:latin typeface="Times New Roman"/>
                <a:cs typeface="Times New Roman"/>
              </a:rPr>
              <a:t>lo scopo </a:t>
            </a:r>
            <a:r>
              <a:rPr sz="1200" spc="-5" dirty="0">
                <a:latin typeface="Times New Roman"/>
                <a:cs typeface="Times New Roman"/>
              </a:rPr>
              <a:t>della creazione del perfetto Universo centrale </a:t>
            </a:r>
            <a:r>
              <a:rPr sz="1200" dirty="0">
                <a:latin typeface="Times New Roman"/>
                <a:cs typeface="Times New Roman"/>
              </a:rPr>
              <a:t>di Havona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puramente </a:t>
            </a:r>
            <a:r>
              <a:rPr sz="1200" spc="-5" dirty="0">
                <a:latin typeface="Times New Roman"/>
                <a:cs typeface="Times New Roman"/>
              </a:rPr>
              <a:t>quello </a:t>
            </a:r>
            <a:r>
              <a:rPr sz="1200" dirty="0">
                <a:latin typeface="Times New Roman"/>
                <a:cs typeface="Times New Roman"/>
              </a:rPr>
              <a:t>di soddisfare  la </a:t>
            </a:r>
            <a:r>
              <a:rPr sz="1200" spc="-5" dirty="0">
                <a:latin typeface="Times New Roman"/>
                <a:cs typeface="Times New Roman"/>
              </a:rPr>
              <a:t>natura divina. </a:t>
            </a:r>
            <a:r>
              <a:rPr sz="1200" dirty="0">
                <a:latin typeface="Times New Roman"/>
                <a:cs typeface="Times New Roman"/>
              </a:rPr>
              <a:t>Havona può </a:t>
            </a:r>
            <a:r>
              <a:rPr sz="1200" spc="-5" dirty="0">
                <a:latin typeface="Times New Roman"/>
                <a:cs typeface="Times New Roman"/>
              </a:rPr>
              <a:t>servire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creazione </a:t>
            </a:r>
            <a:r>
              <a:rPr sz="1200" dirty="0">
                <a:latin typeface="Times New Roman"/>
                <a:cs typeface="Times New Roman"/>
              </a:rPr>
              <a:t>modello per tutti </a:t>
            </a:r>
            <a:r>
              <a:rPr sz="1200" spc="-5" dirty="0">
                <a:latin typeface="Times New Roman"/>
                <a:cs typeface="Times New Roman"/>
              </a:rPr>
              <a:t>gli altri Universi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scuola di </a:t>
            </a:r>
            <a:r>
              <a:rPr sz="1200" spc="-5" dirty="0">
                <a:latin typeface="Times New Roman"/>
                <a:cs typeface="Times New Roman"/>
              </a:rPr>
              <a:t>perfezionamento </a:t>
            </a:r>
            <a:r>
              <a:rPr sz="1200" dirty="0">
                <a:latin typeface="Times New Roman"/>
                <a:cs typeface="Times New Roman"/>
              </a:rPr>
              <a:t>per i  </a:t>
            </a:r>
            <a:r>
              <a:rPr sz="1200" spc="-5" dirty="0">
                <a:latin typeface="Times New Roman"/>
                <a:cs typeface="Times New Roman"/>
              </a:rPr>
              <a:t>pellegrini del tempo </a:t>
            </a:r>
            <a:r>
              <a:rPr sz="1200" dirty="0">
                <a:latin typeface="Times New Roman"/>
                <a:cs typeface="Times New Roman"/>
              </a:rPr>
              <a:t>nel loro </a:t>
            </a:r>
            <a:r>
              <a:rPr sz="1200" spc="-5" dirty="0">
                <a:latin typeface="Times New Roman"/>
                <a:cs typeface="Times New Roman"/>
              </a:rPr>
              <a:t>cammino verso </a:t>
            </a:r>
            <a:r>
              <a:rPr sz="1200" dirty="0">
                <a:latin typeface="Times New Roman"/>
                <a:cs typeface="Times New Roman"/>
              </a:rPr>
              <a:t>il Paradiso. </a:t>
            </a:r>
            <a:r>
              <a:rPr sz="1200" spc="-5" dirty="0">
                <a:latin typeface="Times New Roman"/>
                <a:cs typeface="Times New Roman"/>
              </a:rPr>
              <a:t>Tuttavia, </a:t>
            </a:r>
            <a:r>
              <a:rPr sz="1200" dirty="0">
                <a:latin typeface="Times New Roman"/>
                <a:cs typeface="Times New Roman"/>
              </a:rPr>
              <a:t>una tale </a:t>
            </a:r>
            <a:r>
              <a:rPr sz="1200" spc="-5" dirty="0">
                <a:latin typeface="Times New Roman"/>
                <a:cs typeface="Times New Roman"/>
              </a:rPr>
              <a:t>creazione celeste </a:t>
            </a:r>
            <a:r>
              <a:rPr sz="1200" dirty="0">
                <a:latin typeface="Times New Roman"/>
                <a:cs typeface="Times New Roman"/>
              </a:rPr>
              <a:t>deve esistere </a:t>
            </a:r>
            <a:r>
              <a:rPr sz="1200" spc="-5" dirty="0">
                <a:latin typeface="Times New Roman"/>
                <a:cs typeface="Times New Roman"/>
              </a:rPr>
              <a:t>principalmente </a:t>
            </a:r>
            <a:r>
              <a:rPr sz="1200" spc="10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il  </a:t>
            </a:r>
            <a:r>
              <a:rPr sz="1200" spc="-5" dirty="0">
                <a:latin typeface="Times New Roman"/>
                <a:cs typeface="Times New Roman"/>
              </a:rPr>
              <a:t>piacere </a:t>
            </a:r>
            <a:r>
              <a:rPr sz="1200" dirty="0">
                <a:latin typeface="Times New Roman"/>
                <a:cs typeface="Times New Roman"/>
              </a:rPr>
              <a:t>e la soddisfazione </a:t>
            </a:r>
            <a:r>
              <a:rPr sz="1200" spc="-5" dirty="0">
                <a:latin typeface="Times New Roman"/>
                <a:cs typeface="Times New Roman"/>
              </a:rPr>
              <a:t>dei Creatori </a:t>
            </a:r>
            <a:r>
              <a:rPr sz="1200" dirty="0">
                <a:latin typeface="Times New Roman"/>
                <a:cs typeface="Times New Roman"/>
              </a:rPr>
              <a:t>perfetti ed </a:t>
            </a:r>
            <a:r>
              <a:rPr sz="1200" spc="-5" dirty="0">
                <a:latin typeface="Times New Roman"/>
                <a:cs typeface="Times New Roman"/>
              </a:rPr>
              <a:t>infiniti.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319405" algn="just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(54.3) 4:0.3 </a:t>
            </a:r>
            <a:r>
              <a:rPr sz="1200" spc="-15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stupefacente </a:t>
            </a:r>
            <a:r>
              <a:rPr sz="1200" dirty="0">
                <a:latin typeface="Times New Roman"/>
                <a:cs typeface="Times New Roman"/>
              </a:rPr>
              <a:t>piano </a:t>
            </a:r>
            <a:r>
              <a:rPr sz="1200" spc="-5" dirty="0">
                <a:latin typeface="Times New Roman"/>
                <a:cs typeface="Times New Roman"/>
              </a:rPr>
              <a:t>per perfezionare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mortali evoluzionari </a:t>
            </a:r>
            <a:r>
              <a:rPr sz="1200" dirty="0">
                <a:latin typeface="Times New Roman"/>
                <a:cs typeface="Times New Roman"/>
              </a:rPr>
              <a:t>e, dopo </a:t>
            </a:r>
            <a:r>
              <a:rPr sz="1200" spc="-5" dirty="0">
                <a:latin typeface="Times New Roman"/>
                <a:cs typeface="Times New Roman"/>
              </a:rPr>
              <a:t>che hanno raggiunto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Paradiso </a:t>
            </a:r>
            <a:r>
              <a:rPr sz="1200" dirty="0">
                <a:latin typeface="Times New Roman"/>
                <a:cs typeface="Times New Roman"/>
              </a:rPr>
              <a:t>ed il </a:t>
            </a:r>
            <a:r>
              <a:rPr sz="1200" spc="-5" dirty="0">
                <a:latin typeface="Times New Roman"/>
                <a:cs typeface="Times New Roman"/>
              </a:rPr>
              <a:t>Corpo della  Finalità, fornire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un’ulteriore </a:t>
            </a:r>
            <a:r>
              <a:rPr sz="1200" dirty="0">
                <a:latin typeface="Times New Roman"/>
                <a:cs typeface="Times New Roman"/>
              </a:rPr>
              <a:t>istruzione in </a:t>
            </a:r>
            <a:r>
              <a:rPr sz="1200" spc="-5" dirty="0">
                <a:latin typeface="Times New Roman"/>
                <a:cs typeface="Times New Roman"/>
              </a:rPr>
              <a:t>vista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impiego futuro </a:t>
            </a:r>
            <a:r>
              <a:rPr sz="1200" dirty="0">
                <a:latin typeface="Times New Roman"/>
                <a:cs typeface="Times New Roman"/>
              </a:rPr>
              <a:t>non rivelato, sembra </a:t>
            </a:r>
            <a:r>
              <a:rPr sz="1200" spc="-5" dirty="0">
                <a:latin typeface="Times New Roman"/>
                <a:cs typeface="Times New Roman"/>
              </a:rPr>
              <a:t>essere attualmente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delle</a:t>
            </a:r>
            <a:endParaRPr sz="1200">
              <a:latin typeface="Times New Roman"/>
              <a:cs typeface="Times New Roman"/>
            </a:endParaRPr>
          </a:p>
          <a:p>
            <a:pPr marL="63500" marR="121285" algn="just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occupazioni principali </a:t>
            </a:r>
            <a:r>
              <a:rPr sz="1200" dirty="0">
                <a:latin typeface="Times New Roman"/>
                <a:cs typeface="Times New Roman"/>
              </a:rPr>
              <a:t>dei sette </a:t>
            </a:r>
            <a:r>
              <a:rPr sz="1200" spc="-5" dirty="0">
                <a:latin typeface="Times New Roman"/>
                <a:cs typeface="Times New Roman"/>
              </a:rPr>
              <a:t>Superuniversi </a:t>
            </a:r>
            <a:r>
              <a:rPr sz="1200" dirty="0">
                <a:latin typeface="Times New Roman"/>
                <a:cs typeface="Times New Roman"/>
              </a:rPr>
              <a:t>e delle loro </a:t>
            </a:r>
            <a:r>
              <a:rPr sz="1200" spc="-5" dirty="0">
                <a:latin typeface="Times New Roman"/>
                <a:cs typeface="Times New Roman"/>
              </a:rPr>
              <a:t>numerose suddivisioni.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questo piano d’ascensione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spiritualizzare  ed </a:t>
            </a:r>
            <a:r>
              <a:rPr sz="1200" dirty="0">
                <a:latin typeface="Times New Roman"/>
                <a:cs typeface="Times New Roman"/>
              </a:rPr>
              <a:t>istruire i </a:t>
            </a:r>
            <a:r>
              <a:rPr sz="1200" spc="-5" dirty="0">
                <a:latin typeface="Times New Roman"/>
                <a:cs typeface="Times New Roman"/>
              </a:rPr>
              <a:t>mortali </a:t>
            </a:r>
            <a:r>
              <a:rPr sz="1200" dirty="0">
                <a:latin typeface="Times New Roman"/>
                <a:cs typeface="Times New Roman"/>
              </a:rPr>
              <a:t>del tempo e </a:t>
            </a:r>
            <a:r>
              <a:rPr sz="1200" spc="-5" dirty="0">
                <a:latin typeface="Times New Roman"/>
                <a:cs typeface="Times New Roman"/>
              </a:rPr>
              <a:t>dello spazio </a:t>
            </a:r>
            <a:r>
              <a:rPr sz="1200" dirty="0">
                <a:latin typeface="Times New Roman"/>
                <a:cs typeface="Times New Roman"/>
              </a:rPr>
              <a:t>non è in </a:t>
            </a:r>
            <a:r>
              <a:rPr sz="1200" spc="-5" dirty="0">
                <a:latin typeface="Times New Roman"/>
                <a:cs typeface="Times New Roman"/>
              </a:rPr>
              <a:t>alcun </a:t>
            </a:r>
            <a:r>
              <a:rPr sz="1200" dirty="0">
                <a:latin typeface="Times New Roman"/>
                <a:cs typeface="Times New Roman"/>
              </a:rPr>
              <a:t>modo </a:t>
            </a:r>
            <a:r>
              <a:rPr sz="1200" spc="-5" dirty="0">
                <a:latin typeface="Times New Roman"/>
                <a:cs typeface="Times New Roman"/>
              </a:rPr>
              <a:t>l’occupazione </a:t>
            </a:r>
            <a:r>
              <a:rPr sz="1200" dirty="0">
                <a:latin typeface="Times New Roman"/>
                <a:cs typeface="Times New Roman"/>
              </a:rPr>
              <a:t>esclusiva </a:t>
            </a:r>
            <a:r>
              <a:rPr sz="1200" spc="-5" dirty="0">
                <a:latin typeface="Times New Roman"/>
                <a:cs typeface="Times New Roman"/>
              </a:rPr>
              <a:t>delle intelligenze universali.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verità </a:t>
            </a:r>
            <a:r>
              <a:rPr sz="1200" spc="-5" dirty="0">
                <a:latin typeface="Times New Roman"/>
                <a:cs typeface="Times New Roman"/>
              </a:rPr>
              <a:t>vi  </a:t>
            </a:r>
            <a:r>
              <a:rPr sz="1200" dirty="0">
                <a:latin typeface="Times New Roman"/>
                <a:cs typeface="Times New Roman"/>
              </a:rPr>
              <a:t>sono molte </a:t>
            </a:r>
            <a:r>
              <a:rPr sz="1200" spc="-5" dirty="0">
                <a:latin typeface="Times New Roman"/>
                <a:cs typeface="Times New Roman"/>
              </a:rPr>
              <a:t>altre attività affascinanti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occupano </a:t>
            </a:r>
            <a:r>
              <a:rPr sz="1200" dirty="0">
                <a:latin typeface="Times New Roman"/>
                <a:cs typeface="Times New Roman"/>
              </a:rPr>
              <a:t>il tempo </a:t>
            </a:r>
            <a:r>
              <a:rPr sz="1200" spc="-5" dirty="0">
                <a:latin typeface="Times New Roman"/>
                <a:cs typeface="Times New Roman"/>
              </a:rPr>
              <a:t>ed assorbono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energie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schiere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celesti.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96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4858"/>
            <a:ext cx="8125459" cy="413067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76200">
              <a:lnSpc>
                <a:spcPct val="100000"/>
              </a:lnSpc>
              <a:spcBef>
                <a:spcPts val="95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1. L’atteggiamento del Padre</a:t>
            </a:r>
            <a:r>
              <a:rPr sz="1600" b="1" spc="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nell’Universo</a:t>
            </a:r>
            <a:endParaRPr sz="1600">
              <a:latin typeface="Times New Roman"/>
              <a:cs typeface="Times New Roman"/>
            </a:endParaRPr>
          </a:p>
          <a:p>
            <a:pPr marL="76200" marR="68580">
              <a:lnSpc>
                <a:spcPts val="1380"/>
              </a:lnSpc>
              <a:spcBef>
                <a:spcPts val="141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(54.4) 4:1.1 </a:t>
            </a:r>
            <a:r>
              <a:rPr sz="1200" spc="-5" dirty="0">
                <a:latin typeface="Times New Roman"/>
                <a:cs typeface="Times New Roman"/>
              </a:rPr>
              <a:t>Per intere </a:t>
            </a:r>
            <a:r>
              <a:rPr sz="1200" dirty="0">
                <a:latin typeface="Times New Roman"/>
                <a:cs typeface="Times New Roman"/>
              </a:rPr>
              <a:t>epoche </a:t>
            </a:r>
            <a:r>
              <a:rPr sz="1200" spc="-5" dirty="0">
                <a:latin typeface="Times New Roman"/>
                <a:cs typeface="Times New Roman"/>
              </a:rPr>
              <a:t>gli abitanti </a:t>
            </a:r>
            <a:r>
              <a:rPr sz="1200" dirty="0">
                <a:latin typeface="Times New Roman"/>
                <a:cs typeface="Times New Roman"/>
              </a:rPr>
              <a:t>di Urantia hanno mal </a:t>
            </a:r>
            <a:r>
              <a:rPr sz="1200" spc="-5" dirty="0">
                <a:latin typeface="Times New Roman"/>
                <a:cs typeface="Times New Roman"/>
              </a:rPr>
              <a:t>compreso </a:t>
            </a:r>
            <a:r>
              <a:rPr sz="1200" dirty="0">
                <a:latin typeface="Times New Roman"/>
                <a:cs typeface="Times New Roman"/>
              </a:rPr>
              <a:t>la provvidenza di </a:t>
            </a:r>
            <a:r>
              <a:rPr sz="1200" spc="-5" dirty="0">
                <a:latin typeface="Times New Roman"/>
                <a:cs typeface="Times New Roman"/>
              </a:rPr>
              <a:t>Dio. </a:t>
            </a:r>
            <a:r>
              <a:rPr sz="1200" dirty="0">
                <a:latin typeface="Times New Roman"/>
                <a:cs typeface="Times New Roman"/>
              </a:rPr>
              <a:t>C’è una </a:t>
            </a:r>
            <a:r>
              <a:rPr sz="1200" spc="-5" dirty="0">
                <a:latin typeface="Times New Roman"/>
                <a:cs typeface="Times New Roman"/>
              </a:rPr>
              <a:t>provvidenza </a:t>
            </a:r>
            <a:r>
              <a:rPr sz="1200" dirty="0">
                <a:latin typeface="Times New Roman"/>
                <a:cs typeface="Times New Roman"/>
              </a:rPr>
              <a:t>d’intervento  divino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il vostro mondo, ma non è il </a:t>
            </a:r>
            <a:r>
              <a:rPr sz="1200" spc="-5" dirty="0">
                <a:latin typeface="Times New Roman"/>
                <a:cs typeface="Times New Roman"/>
              </a:rPr>
              <a:t>ministero puerile, arbitrario </a:t>
            </a:r>
            <a:r>
              <a:rPr sz="1200" dirty="0">
                <a:latin typeface="Times New Roman"/>
                <a:cs typeface="Times New Roman"/>
              </a:rPr>
              <a:t>e materiale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molti mortali hanno </a:t>
            </a:r>
            <a:r>
              <a:rPr sz="1200" spc="-5" dirty="0">
                <a:latin typeface="Times New Roman"/>
                <a:cs typeface="Times New Roman"/>
              </a:rPr>
              <a:t>concepito.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provvidenza  di </a:t>
            </a:r>
            <a:r>
              <a:rPr sz="1200" spc="-5" dirty="0">
                <a:latin typeface="Times New Roman"/>
                <a:cs typeface="Times New Roman"/>
              </a:rPr>
              <a:t>Dio consiste nelle attività combinate </a:t>
            </a:r>
            <a:r>
              <a:rPr sz="1200" dirty="0">
                <a:latin typeface="Times New Roman"/>
                <a:cs typeface="Times New Roman"/>
              </a:rPr>
              <a:t>degli </a:t>
            </a:r>
            <a:r>
              <a:rPr sz="1200" spc="-5" dirty="0">
                <a:latin typeface="Times New Roman"/>
                <a:cs typeface="Times New Roman"/>
              </a:rPr>
              <a:t>esseri celesti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degli </a:t>
            </a:r>
            <a:r>
              <a:rPr sz="1200" dirty="0">
                <a:latin typeface="Times New Roman"/>
                <a:cs typeface="Times New Roman"/>
              </a:rPr>
              <a:t>spiriti divini i quali, in </a:t>
            </a:r>
            <a:r>
              <a:rPr sz="1200" spc="-5" dirty="0">
                <a:latin typeface="Times New Roman"/>
                <a:cs typeface="Times New Roman"/>
              </a:rPr>
              <a:t>armonia con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legge cosmica,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lavorano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incessantemente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onorare Dio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far progredire </a:t>
            </a:r>
            <a:r>
              <a:rPr sz="1200" dirty="0">
                <a:latin typeface="Times New Roman"/>
                <a:cs typeface="Times New Roman"/>
              </a:rPr>
              <a:t>spiritualmente i </a:t>
            </a:r>
            <a:r>
              <a:rPr sz="1200" spc="-5" dirty="0">
                <a:latin typeface="Times New Roman"/>
                <a:cs typeface="Times New Roman"/>
              </a:rPr>
              <a:t>suoi figli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dell’Universo.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8445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(54.5) 4:1.2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potete migliorare </a:t>
            </a:r>
            <a:r>
              <a:rPr sz="1200" dirty="0">
                <a:latin typeface="Times New Roman"/>
                <a:cs typeface="Times New Roman"/>
              </a:rPr>
              <a:t>il vostro </a:t>
            </a:r>
            <a:r>
              <a:rPr sz="1200" spc="-5" dirty="0">
                <a:latin typeface="Times New Roman"/>
                <a:cs typeface="Times New Roman"/>
              </a:rPr>
              <a:t>concetto della relazione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con l’uomo fino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punto di </a:t>
            </a:r>
            <a:r>
              <a:rPr sz="1200" spc="-5" dirty="0">
                <a:latin typeface="Times New Roman"/>
                <a:cs typeface="Times New Roman"/>
              </a:rPr>
              <a:t>riconoscere </a:t>
            </a:r>
            <a:r>
              <a:rPr sz="1200" dirty="0">
                <a:latin typeface="Times New Roman"/>
                <a:cs typeface="Times New Roman"/>
              </a:rPr>
              <a:t>che la parola  </a:t>
            </a:r>
            <a:r>
              <a:rPr sz="1200" spc="-5" dirty="0">
                <a:latin typeface="Times New Roman"/>
                <a:cs typeface="Times New Roman"/>
              </a:rPr>
              <a:t>d’ordine dell’Universo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progresso? Per lunghe </a:t>
            </a:r>
            <a:r>
              <a:rPr sz="1200" dirty="0">
                <a:latin typeface="Times New Roman"/>
                <a:cs typeface="Times New Roman"/>
              </a:rPr>
              <a:t>ere la </a:t>
            </a:r>
            <a:r>
              <a:rPr sz="1200" spc="-5" dirty="0">
                <a:latin typeface="Times New Roman"/>
                <a:cs typeface="Times New Roman"/>
              </a:rPr>
              <a:t>razza </a:t>
            </a:r>
            <a:r>
              <a:rPr sz="1200" dirty="0">
                <a:latin typeface="Times New Roman"/>
                <a:cs typeface="Times New Roman"/>
              </a:rPr>
              <a:t>umana ha lottato </a:t>
            </a:r>
            <a:r>
              <a:rPr sz="1200" spc="-5" dirty="0">
                <a:latin typeface="Times New Roman"/>
                <a:cs typeface="Times New Roman"/>
              </a:rPr>
              <a:t>per raggiungere </a:t>
            </a:r>
            <a:r>
              <a:rPr sz="1200" dirty="0">
                <a:latin typeface="Times New Roman"/>
                <a:cs typeface="Times New Roman"/>
              </a:rPr>
              <a:t>la sua posizione </a:t>
            </a:r>
            <a:r>
              <a:rPr sz="1200" spc="-5" dirty="0">
                <a:latin typeface="Times New Roman"/>
                <a:cs typeface="Times New Roman"/>
              </a:rPr>
              <a:t>attuale. Per tutti  questi millenni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Provvidenza </a:t>
            </a:r>
            <a:r>
              <a:rPr sz="1200" dirty="0">
                <a:latin typeface="Times New Roman"/>
                <a:cs typeface="Times New Roman"/>
              </a:rPr>
              <a:t>ha </a:t>
            </a:r>
            <a:r>
              <a:rPr sz="1200" spc="-5" dirty="0">
                <a:latin typeface="Times New Roman"/>
                <a:cs typeface="Times New Roman"/>
              </a:rPr>
              <a:t>mantenuto operante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piano </a:t>
            </a:r>
            <a:r>
              <a:rPr sz="1200" dirty="0">
                <a:latin typeface="Times New Roman"/>
                <a:cs typeface="Times New Roman"/>
              </a:rPr>
              <a:t>di evoluzione </a:t>
            </a:r>
            <a:r>
              <a:rPr sz="1200" spc="-5" dirty="0">
                <a:latin typeface="Times New Roman"/>
                <a:cs typeface="Times New Roman"/>
              </a:rPr>
              <a:t>progressiva. </a:t>
            </a:r>
            <a:r>
              <a:rPr sz="1200" dirty="0">
                <a:latin typeface="Times New Roman"/>
                <a:cs typeface="Times New Roman"/>
              </a:rPr>
              <a:t>I due </a:t>
            </a:r>
            <a:r>
              <a:rPr sz="1200" spc="-5" dirty="0">
                <a:latin typeface="Times New Roman"/>
                <a:cs typeface="Times New Roman"/>
              </a:rPr>
              <a:t>concetti </a:t>
            </a:r>
            <a:r>
              <a:rPr sz="1200" dirty="0">
                <a:latin typeface="Times New Roman"/>
                <a:cs typeface="Times New Roman"/>
              </a:rPr>
              <a:t>non sono opposti </a:t>
            </a:r>
            <a:r>
              <a:rPr sz="1200" spc="-5" dirty="0">
                <a:latin typeface="Times New Roman"/>
                <a:cs typeface="Times New Roman"/>
              </a:rPr>
              <a:t>nella  pratica, </a:t>
            </a:r>
            <a:r>
              <a:rPr sz="1200" dirty="0">
                <a:latin typeface="Times New Roman"/>
                <a:cs typeface="Times New Roman"/>
              </a:rPr>
              <a:t>lo sono solo </a:t>
            </a:r>
            <a:r>
              <a:rPr sz="1200" spc="-5" dirty="0">
                <a:latin typeface="Times New Roman"/>
                <a:cs typeface="Times New Roman"/>
              </a:rPr>
              <a:t>nella </a:t>
            </a:r>
            <a:r>
              <a:rPr sz="1200" dirty="0">
                <a:latin typeface="Times New Roman"/>
                <a:cs typeface="Times New Roman"/>
              </a:rPr>
              <a:t>concezione </a:t>
            </a:r>
            <a:r>
              <a:rPr sz="1200" spc="-5" dirty="0">
                <a:latin typeface="Times New Roman"/>
                <a:cs typeface="Times New Roman"/>
              </a:rPr>
              <a:t>errata degli </a:t>
            </a:r>
            <a:r>
              <a:rPr sz="1200" dirty="0">
                <a:latin typeface="Times New Roman"/>
                <a:cs typeface="Times New Roman"/>
              </a:rPr>
              <a:t>uomini.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provvidenza </a:t>
            </a:r>
            <a:r>
              <a:rPr sz="1200" dirty="0">
                <a:latin typeface="Times New Roman"/>
                <a:cs typeface="Times New Roman"/>
              </a:rPr>
              <a:t>divina non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pone mai in opposizione </a:t>
            </a:r>
            <a:r>
              <a:rPr sz="1200" spc="-5" dirty="0">
                <a:latin typeface="Times New Roman"/>
                <a:cs typeface="Times New Roman"/>
              </a:rPr>
              <a:t>al vero </a:t>
            </a:r>
            <a:r>
              <a:rPr sz="1200" dirty="0">
                <a:latin typeface="Times New Roman"/>
                <a:cs typeface="Times New Roman"/>
              </a:rPr>
              <a:t>progresso  umano, </a:t>
            </a:r>
            <a:r>
              <a:rPr sz="1200" spc="-5" dirty="0">
                <a:latin typeface="Times New Roman"/>
                <a:cs typeface="Times New Roman"/>
              </a:rPr>
              <a:t>sia temporale che spirituale.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Provvidenza è </a:t>
            </a:r>
            <a:r>
              <a:rPr sz="1200" spc="-5" dirty="0">
                <a:latin typeface="Times New Roman"/>
                <a:cs typeface="Times New Roman"/>
              </a:rPr>
              <a:t>sempre </a:t>
            </a:r>
            <a:r>
              <a:rPr sz="1200" dirty="0">
                <a:latin typeface="Times New Roman"/>
                <a:cs typeface="Times New Roman"/>
              </a:rPr>
              <a:t>in armonia con la </a:t>
            </a:r>
            <a:r>
              <a:rPr sz="1200" spc="-5" dirty="0">
                <a:latin typeface="Times New Roman"/>
                <a:cs typeface="Times New Roman"/>
              </a:rPr>
              <a:t>natura perfetta ed </a:t>
            </a:r>
            <a:r>
              <a:rPr sz="1200" dirty="0">
                <a:latin typeface="Times New Roman"/>
                <a:cs typeface="Times New Roman"/>
              </a:rPr>
              <a:t>immutabile </a:t>
            </a:r>
            <a:r>
              <a:rPr sz="1200" spc="-5" dirty="0">
                <a:latin typeface="Times New Roman"/>
                <a:cs typeface="Times New Roman"/>
              </a:rPr>
              <a:t>del supremo  Legislatore.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76200" marR="17526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(55.1) 4:1.3 </a:t>
            </a:r>
            <a:r>
              <a:rPr sz="1200" spc="-5" dirty="0">
                <a:latin typeface="Times New Roman"/>
                <a:cs typeface="Times New Roman"/>
              </a:rPr>
              <a:t>“Dio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fedele”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“tutti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suoi comandamenti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giusti”. “La sua fedeltà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stabilita nei cieli </a:t>
            </a:r>
            <a:r>
              <a:rPr sz="1200" dirty="0">
                <a:latin typeface="Times New Roman"/>
                <a:cs typeface="Times New Roman"/>
              </a:rPr>
              <a:t>stessi.” </a:t>
            </a:r>
            <a:r>
              <a:rPr sz="1200" spc="-5" dirty="0">
                <a:latin typeface="Times New Roman"/>
                <a:cs typeface="Times New Roman"/>
              </a:rPr>
              <a:t>“O Signore, </a:t>
            </a:r>
            <a:r>
              <a:rPr sz="1200" dirty="0">
                <a:latin typeface="Times New Roman"/>
                <a:cs typeface="Times New Roman"/>
              </a:rPr>
              <a:t>la tua  </a:t>
            </a:r>
            <a:r>
              <a:rPr sz="1200" spc="-5" dirty="0">
                <a:latin typeface="Times New Roman"/>
                <a:cs typeface="Times New Roman"/>
              </a:rPr>
              <a:t>parola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fissata per </a:t>
            </a:r>
            <a:r>
              <a:rPr sz="1200" dirty="0">
                <a:latin typeface="Times New Roman"/>
                <a:cs typeface="Times New Roman"/>
              </a:rPr>
              <a:t>sempre in </a:t>
            </a:r>
            <a:r>
              <a:rPr sz="1200" spc="-5" dirty="0">
                <a:latin typeface="Times New Roman"/>
                <a:cs typeface="Times New Roman"/>
              </a:rPr>
              <a:t>cielo.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tua </a:t>
            </a:r>
            <a:r>
              <a:rPr sz="1200" spc="-5" dirty="0">
                <a:latin typeface="Times New Roman"/>
                <a:cs typeface="Times New Roman"/>
              </a:rPr>
              <a:t>fedeltà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tutte le </a:t>
            </a:r>
            <a:r>
              <a:rPr sz="1200" spc="-5" dirty="0">
                <a:latin typeface="Times New Roman"/>
                <a:cs typeface="Times New Roman"/>
              </a:rPr>
              <a:t>generazioni; </a:t>
            </a:r>
            <a:r>
              <a:rPr sz="1200" dirty="0">
                <a:latin typeface="Times New Roman"/>
                <a:cs typeface="Times New Roman"/>
              </a:rPr>
              <a:t>tu </a:t>
            </a:r>
            <a:r>
              <a:rPr sz="1200" spc="-5" dirty="0">
                <a:latin typeface="Times New Roman"/>
                <a:cs typeface="Times New Roman"/>
              </a:rPr>
              <a:t>hai </a:t>
            </a:r>
            <a:r>
              <a:rPr sz="1200" dirty="0">
                <a:latin typeface="Times New Roman"/>
                <a:cs typeface="Times New Roman"/>
              </a:rPr>
              <a:t>costituito la </a:t>
            </a:r>
            <a:r>
              <a:rPr sz="1200" spc="-5" dirty="0">
                <a:latin typeface="Times New Roman"/>
                <a:cs typeface="Times New Roman"/>
              </a:rPr>
              <a:t>terra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essa permane.” “Egli </a:t>
            </a:r>
            <a:r>
              <a:rPr sz="1200" dirty="0">
                <a:latin typeface="Times New Roman"/>
                <a:cs typeface="Times New Roman"/>
              </a:rPr>
              <a:t>è un  </a:t>
            </a:r>
            <a:r>
              <a:rPr sz="1200" spc="-5" dirty="0">
                <a:latin typeface="Times New Roman"/>
                <a:cs typeface="Times New Roman"/>
              </a:rPr>
              <a:t>Creatore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fedele.”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58419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(55.2) 4:1.4 </a:t>
            </a:r>
            <a:r>
              <a:rPr sz="1200" dirty="0">
                <a:latin typeface="Times New Roman"/>
                <a:cs typeface="Times New Roman"/>
              </a:rPr>
              <a:t>Non vi sono </a:t>
            </a:r>
            <a:r>
              <a:rPr sz="1200" spc="-5" dirty="0">
                <a:latin typeface="Times New Roman"/>
                <a:cs typeface="Times New Roman"/>
              </a:rPr>
              <a:t>limiti alle forze ed alle </a:t>
            </a:r>
            <a:r>
              <a:rPr sz="1200" dirty="0">
                <a:latin typeface="Times New Roman"/>
                <a:cs typeface="Times New Roman"/>
              </a:rPr>
              <a:t>personalità di </a:t>
            </a:r>
            <a:r>
              <a:rPr sz="1200" spc="-5" dirty="0">
                <a:latin typeface="Times New Roman"/>
                <a:cs typeface="Times New Roman"/>
              </a:rPr>
              <a:t>cui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Padre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servirsi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appoggiare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</a:t>
            </a:r>
            <a:r>
              <a:rPr sz="1200" dirty="0">
                <a:latin typeface="Times New Roman"/>
                <a:cs typeface="Times New Roman"/>
              </a:rPr>
              <a:t>proposito e </a:t>
            </a:r>
            <a:r>
              <a:rPr sz="1200" spc="-5" dirty="0">
                <a:latin typeface="Times New Roman"/>
                <a:cs typeface="Times New Roman"/>
              </a:rPr>
              <a:t>sostenere </a:t>
            </a:r>
            <a:r>
              <a:rPr sz="1200" dirty="0">
                <a:latin typeface="Times New Roman"/>
                <a:cs typeface="Times New Roman"/>
              </a:rPr>
              <a:t>le  </a:t>
            </a:r>
            <a:r>
              <a:rPr sz="1200" spc="-5" dirty="0">
                <a:latin typeface="Times New Roman"/>
                <a:cs typeface="Times New Roman"/>
              </a:rPr>
              <a:t>sue creature. “Il Dio </a:t>
            </a:r>
            <a:r>
              <a:rPr sz="1200" dirty="0">
                <a:latin typeface="Times New Roman"/>
                <a:cs typeface="Times New Roman"/>
              </a:rPr>
              <a:t>eterno è il nostro </a:t>
            </a:r>
            <a:r>
              <a:rPr sz="1200" spc="-5" dirty="0">
                <a:latin typeface="Times New Roman"/>
                <a:cs typeface="Times New Roman"/>
              </a:rPr>
              <a:t>rifugio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sotto </a:t>
            </a:r>
            <a:r>
              <a:rPr sz="1200" dirty="0">
                <a:latin typeface="Times New Roman"/>
                <a:cs typeface="Times New Roman"/>
              </a:rPr>
              <a:t>vi </a:t>
            </a:r>
            <a:r>
              <a:rPr sz="1200" spc="-5" dirty="0">
                <a:latin typeface="Times New Roman"/>
                <a:cs typeface="Times New Roman"/>
              </a:rPr>
              <a:t>sono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sue braccia eterne.” “Colui che abita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luogo segreto dell’Altissimo  dimorerà </a:t>
            </a:r>
            <a:r>
              <a:rPr sz="1200" dirty="0">
                <a:latin typeface="Times New Roman"/>
                <a:cs typeface="Times New Roman"/>
              </a:rPr>
              <a:t>all’ombra </a:t>
            </a:r>
            <a:r>
              <a:rPr sz="1200" spc="-5" dirty="0">
                <a:latin typeface="Times New Roman"/>
                <a:cs typeface="Times New Roman"/>
              </a:rPr>
              <a:t>dell’Onnipotente.” “Guardate, colui che ci </a:t>
            </a:r>
            <a:r>
              <a:rPr sz="1200" dirty="0">
                <a:latin typeface="Times New Roman"/>
                <a:cs typeface="Times New Roman"/>
              </a:rPr>
              <a:t>conserva non </a:t>
            </a:r>
            <a:r>
              <a:rPr sz="1200" spc="-5" dirty="0">
                <a:latin typeface="Times New Roman"/>
                <a:cs typeface="Times New Roman"/>
              </a:rPr>
              <a:t>sonnecchierà </a:t>
            </a:r>
            <a:r>
              <a:rPr sz="1200" dirty="0">
                <a:latin typeface="Times New Roman"/>
                <a:cs typeface="Times New Roman"/>
              </a:rPr>
              <a:t>né dormirà.” </a:t>
            </a:r>
            <a:r>
              <a:rPr sz="1200" spc="-5" dirty="0">
                <a:latin typeface="Times New Roman"/>
                <a:cs typeface="Times New Roman"/>
              </a:rPr>
              <a:t>“Noi sappiamo </a:t>
            </a:r>
            <a:r>
              <a:rPr sz="1200" dirty="0">
                <a:latin typeface="Times New Roman"/>
                <a:cs typeface="Times New Roman"/>
              </a:rPr>
              <a:t>che tutte le  </a:t>
            </a:r>
            <a:r>
              <a:rPr sz="1200" spc="-5" dirty="0">
                <a:latin typeface="Times New Roman"/>
                <a:cs typeface="Times New Roman"/>
              </a:rPr>
              <a:t>cose operano </a:t>
            </a:r>
            <a:r>
              <a:rPr sz="1200" dirty="0">
                <a:latin typeface="Times New Roman"/>
                <a:cs typeface="Times New Roman"/>
              </a:rPr>
              <a:t>insieme per il </a:t>
            </a:r>
            <a:r>
              <a:rPr sz="1200" spc="-5" dirty="0">
                <a:latin typeface="Times New Roman"/>
                <a:cs typeface="Times New Roman"/>
              </a:rPr>
              <a:t>bene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coloro che </a:t>
            </a:r>
            <a:r>
              <a:rPr sz="1200" dirty="0">
                <a:latin typeface="Times New Roman"/>
                <a:cs typeface="Times New Roman"/>
              </a:rPr>
              <a:t>amano </a:t>
            </a:r>
            <a:r>
              <a:rPr sz="1200" spc="-5" dirty="0">
                <a:latin typeface="Times New Roman"/>
                <a:cs typeface="Times New Roman"/>
              </a:rPr>
              <a:t>Dio”, </a:t>
            </a:r>
            <a:r>
              <a:rPr sz="1200" dirty="0">
                <a:latin typeface="Times New Roman"/>
                <a:cs typeface="Times New Roman"/>
              </a:rPr>
              <a:t>“perché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occhi del </a:t>
            </a:r>
            <a:r>
              <a:rPr sz="1200" spc="-5" dirty="0">
                <a:latin typeface="Times New Roman"/>
                <a:cs typeface="Times New Roman"/>
              </a:rPr>
              <a:t>Signore sono sui giusti </a:t>
            </a:r>
            <a:r>
              <a:rPr sz="1200" dirty="0">
                <a:latin typeface="Times New Roman"/>
                <a:cs typeface="Times New Roman"/>
              </a:rPr>
              <a:t>e le </a:t>
            </a:r>
            <a:r>
              <a:rPr sz="1200" spc="-5" dirty="0">
                <a:latin typeface="Times New Roman"/>
                <a:cs typeface="Times New Roman"/>
              </a:rPr>
              <a:t>sue orecchie sono  aperte alle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preghiere.”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97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73720" cy="3894454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63500" marR="5588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(55.3) 4:1.5 </a:t>
            </a:r>
            <a:r>
              <a:rPr sz="1200" spc="-5" dirty="0">
                <a:latin typeface="Times New Roman"/>
                <a:cs typeface="Times New Roman"/>
              </a:rPr>
              <a:t>Dio sostiene “tutte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cose con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parola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suo potere”. </a:t>
            </a:r>
            <a:r>
              <a:rPr sz="1200" dirty="0">
                <a:latin typeface="Times New Roman"/>
                <a:cs typeface="Times New Roman"/>
              </a:rPr>
              <a:t>E quando </a:t>
            </a:r>
            <a:r>
              <a:rPr sz="1200" spc="-5" dirty="0">
                <a:latin typeface="Times New Roman"/>
                <a:cs typeface="Times New Roman"/>
              </a:rPr>
              <a:t>nascono </a:t>
            </a:r>
            <a:r>
              <a:rPr sz="1200" dirty="0">
                <a:latin typeface="Times New Roman"/>
                <a:cs typeface="Times New Roman"/>
              </a:rPr>
              <a:t>nuovi mondi, egli </a:t>
            </a:r>
            <a:r>
              <a:rPr sz="1200" spc="-5" dirty="0">
                <a:latin typeface="Times New Roman"/>
                <a:cs typeface="Times New Roman"/>
              </a:rPr>
              <a:t>“invia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suoi Figli ed </a:t>
            </a:r>
            <a:r>
              <a:rPr sz="1200" dirty="0">
                <a:latin typeface="Times New Roman"/>
                <a:cs typeface="Times New Roman"/>
              </a:rPr>
              <a:t>i mondi  </a:t>
            </a:r>
            <a:r>
              <a:rPr sz="1200" spc="-5" dirty="0">
                <a:latin typeface="Times New Roman"/>
                <a:cs typeface="Times New Roman"/>
              </a:rPr>
              <a:t>sono creati”. Non solo Dio </a:t>
            </a:r>
            <a:r>
              <a:rPr sz="1200" dirty="0">
                <a:latin typeface="Times New Roman"/>
                <a:cs typeface="Times New Roman"/>
              </a:rPr>
              <a:t>li </a:t>
            </a:r>
            <a:r>
              <a:rPr sz="1200" spc="-5" dirty="0">
                <a:latin typeface="Times New Roman"/>
                <a:cs typeface="Times New Roman"/>
              </a:rPr>
              <a:t>crea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“li preserva </a:t>
            </a:r>
            <a:r>
              <a:rPr sz="1200" dirty="0">
                <a:latin typeface="Times New Roman"/>
                <a:cs typeface="Times New Roman"/>
              </a:rPr>
              <a:t>tutti”. </a:t>
            </a:r>
            <a:r>
              <a:rPr sz="1200" spc="-5" dirty="0">
                <a:latin typeface="Times New Roman"/>
                <a:cs typeface="Times New Roman"/>
              </a:rPr>
              <a:t>Dio sostiene costantemente </a:t>
            </a:r>
            <a:r>
              <a:rPr sz="1200" dirty="0">
                <a:latin typeface="Times New Roman"/>
                <a:cs typeface="Times New Roman"/>
              </a:rPr>
              <a:t>tutte le </a:t>
            </a:r>
            <a:r>
              <a:rPr sz="1200" spc="-5" dirty="0">
                <a:latin typeface="Times New Roman"/>
                <a:cs typeface="Times New Roman"/>
              </a:rPr>
              <a:t>cose materiali </a:t>
            </a:r>
            <a:r>
              <a:rPr sz="1200" dirty="0">
                <a:latin typeface="Times New Roman"/>
                <a:cs typeface="Times New Roman"/>
              </a:rPr>
              <a:t>e tutti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esseri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spirituali.</a:t>
            </a:r>
            <a:endParaRPr sz="1200">
              <a:latin typeface="Times New Roman"/>
              <a:cs typeface="Times New Roman"/>
            </a:endParaRPr>
          </a:p>
          <a:p>
            <a:pPr marL="63500" marR="35306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Gli Universi sono eternamente stabili. </a:t>
            </a:r>
            <a:r>
              <a:rPr sz="1200" dirty="0">
                <a:latin typeface="Times New Roman"/>
                <a:cs typeface="Times New Roman"/>
              </a:rPr>
              <a:t>C’è </a:t>
            </a:r>
            <a:r>
              <a:rPr sz="1200" spc="-5" dirty="0">
                <a:latin typeface="Times New Roman"/>
                <a:cs typeface="Times New Roman"/>
              </a:rPr>
              <a:t>stabilità </a:t>
            </a:r>
            <a:r>
              <a:rPr sz="1200" dirty="0">
                <a:latin typeface="Times New Roman"/>
                <a:cs typeface="Times New Roman"/>
              </a:rPr>
              <a:t>in mezzo </a:t>
            </a:r>
            <a:r>
              <a:rPr sz="1200" spc="-5" dirty="0">
                <a:latin typeface="Times New Roman"/>
                <a:cs typeface="Times New Roman"/>
              </a:rPr>
              <a:t>all’apparente </a:t>
            </a:r>
            <a:r>
              <a:rPr sz="1200" dirty="0">
                <a:latin typeface="Times New Roman"/>
                <a:cs typeface="Times New Roman"/>
              </a:rPr>
              <a:t>instabilità. </a:t>
            </a:r>
            <a:r>
              <a:rPr sz="1200" spc="-5" dirty="0">
                <a:latin typeface="Times New Roman"/>
                <a:cs typeface="Times New Roman"/>
              </a:rPr>
              <a:t>Vi </a:t>
            </a:r>
            <a:r>
              <a:rPr sz="1200" dirty="0">
                <a:latin typeface="Times New Roman"/>
                <a:cs typeface="Times New Roman"/>
              </a:rPr>
              <a:t>sono, </a:t>
            </a:r>
            <a:r>
              <a:rPr sz="1200" spc="-5" dirty="0">
                <a:latin typeface="Times New Roman"/>
                <a:cs typeface="Times New Roman"/>
              </a:rPr>
              <a:t>sottostanti, </a:t>
            </a:r>
            <a:r>
              <a:rPr sz="1200" dirty="0">
                <a:latin typeface="Times New Roman"/>
                <a:cs typeface="Times New Roman"/>
              </a:rPr>
              <a:t>ordine e sicurezza in  mezzo </a:t>
            </a:r>
            <a:r>
              <a:rPr sz="1200" spc="-5" dirty="0">
                <a:latin typeface="Times New Roman"/>
                <a:cs typeface="Times New Roman"/>
              </a:rPr>
              <a:t>agli sconvolgimenti dell’energia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ai cataclismi fisici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regni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stellati.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13335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(55.4) 4:1.6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Padre </a:t>
            </a:r>
            <a:r>
              <a:rPr sz="1200" dirty="0">
                <a:latin typeface="Times New Roman"/>
                <a:cs typeface="Times New Roman"/>
              </a:rPr>
              <a:t>Universale non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ritirato </a:t>
            </a:r>
            <a:r>
              <a:rPr sz="1200" dirty="0">
                <a:latin typeface="Times New Roman"/>
                <a:cs typeface="Times New Roman"/>
              </a:rPr>
              <a:t>dal </a:t>
            </a:r>
            <a:r>
              <a:rPr sz="1200" spc="-5" dirty="0">
                <a:latin typeface="Times New Roman"/>
                <a:cs typeface="Times New Roman"/>
              </a:rPr>
              <a:t>governo degli Universi; </a:t>
            </a:r>
            <a:r>
              <a:rPr sz="1200" dirty="0">
                <a:latin typeface="Times New Roman"/>
                <a:cs typeface="Times New Roman"/>
              </a:rPr>
              <a:t>non è una </a:t>
            </a:r>
            <a:r>
              <a:rPr sz="1200" spc="-5" dirty="0">
                <a:latin typeface="Times New Roman"/>
                <a:cs typeface="Times New Roman"/>
              </a:rPr>
              <a:t>Deità </a:t>
            </a:r>
            <a:r>
              <a:rPr sz="1200" dirty="0">
                <a:latin typeface="Times New Roman"/>
                <a:cs typeface="Times New Roman"/>
              </a:rPr>
              <a:t>inattiva. </a:t>
            </a:r>
            <a:r>
              <a:rPr sz="1200" spc="-5" dirty="0">
                <a:latin typeface="Times New Roman"/>
                <a:cs typeface="Times New Roman"/>
              </a:rPr>
              <a:t>Se Dio si </a:t>
            </a:r>
            <a:r>
              <a:rPr sz="1200" dirty="0">
                <a:latin typeface="Times New Roman"/>
                <a:cs typeface="Times New Roman"/>
              </a:rPr>
              <a:t>ritirasse </a:t>
            </a:r>
            <a:r>
              <a:rPr sz="1200" spc="-5" dirty="0">
                <a:latin typeface="Times New Roman"/>
                <a:cs typeface="Times New Roman"/>
              </a:rPr>
              <a:t>come sostegno  effettivo </a:t>
            </a:r>
            <a:r>
              <a:rPr sz="1200" dirty="0">
                <a:latin typeface="Times New Roman"/>
                <a:cs typeface="Times New Roman"/>
              </a:rPr>
              <a:t>di tutta la </a:t>
            </a:r>
            <a:r>
              <a:rPr sz="1200" spc="-5" dirty="0">
                <a:latin typeface="Times New Roman"/>
                <a:cs typeface="Times New Roman"/>
              </a:rPr>
              <a:t>creazione, si produrrebbe immediatamente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collasso universale. All’infuori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Dio, </a:t>
            </a:r>
            <a:r>
              <a:rPr sz="1200" dirty="0">
                <a:latin typeface="Times New Roman"/>
                <a:cs typeface="Times New Roman"/>
              </a:rPr>
              <a:t>non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esisterebbe</a:t>
            </a:r>
            <a:endParaRPr sz="1200">
              <a:latin typeface="Times New Roman"/>
              <a:cs typeface="Times New Roman"/>
            </a:endParaRPr>
          </a:p>
          <a:p>
            <a:pPr marL="63500" marR="76200">
              <a:lnSpc>
                <a:spcPts val="1380"/>
              </a:lnSpc>
              <a:spcBef>
                <a:spcPts val="5"/>
              </a:spcBef>
            </a:pPr>
            <a:r>
              <a:rPr sz="1200" spc="-5" dirty="0">
                <a:latin typeface="Times New Roman"/>
                <a:cs typeface="Times New Roman"/>
              </a:rPr>
              <a:t>nessun’altra cosa come </a:t>
            </a:r>
            <a:r>
              <a:rPr sz="1200" i="1" dirty="0">
                <a:latin typeface="Times New Roman"/>
                <a:cs typeface="Times New Roman"/>
              </a:rPr>
              <a:t>realtà.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stesso </a:t>
            </a:r>
            <a:r>
              <a:rPr sz="1200" spc="-5" dirty="0">
                <a:latin typeface="Times New Roman"/>
                <a:cs typeface="Times New Roman"/>
              </a:rPr>
              <a:t>momento,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durante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ere lontane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passato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dell’eterno </a:t>
            </a:r>
            <a:r>
              <a:rPr sz="1200" dirty="0">
                <a:latin typeface="Times New Roman"/>
                <a:cs typeface="Times New Roman"/>
              </a:rPr>
              <a:t>futuro,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continua  a </a:t>
            </a:r>
            <a:r>
              <a:rPr sz="1200" spc="-5" dirty="0">
                <a:latin typeface="Times New Roman"/>
                <a:cs typeface="Times New Roman"/>
              </a:rPr>
              <a:t>sostenere.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raggio d’azione </a:t>
            </a:r>
            <a:r>
              <a:rPr sz="1200" dirty="0">
                <a:latin typeface="Times New Roman"/>
                <a:cs typeface="Times New Roman"/>
              </a:rPr>
              <a:t>divino </a:t>
            </a:r>
            <a:r>
              <a:rPr sz="1200" spc="-5" dirty="0">
                <a:latin typeface="Times New Roman"/>
                <a:cs typeface="Times New Roman"/>
              </a:rPr>
              <a:t>si estende su </a:t>
            </a:r>
            <a:r>
              <a:rPr sz="1200" dirty="0">
                <a:latin typeface="Times New Roman"/>
                <a:cs typeface="Times New Roman"/>
              </a:rPr>
              <a:t>tutto il </a:t>
            </a:r>
            <a:r>
              <a:rPr sz="1200" spc="-5" dirty="0">
                <a:latin typeface="Times New Roman"/>
                <a:cs typeface="Times New Roman"/>
              </a:rPr>
              <a:t>cerchio dell’eternità. </a:t>
            </a:r>
            <a:r>
              <a:rPr sz="1200" dirty="0">
                <a:latin typeface="Times New Roman"/>
                <a:cs typeface="Times New Roman"/>
              </a:rPr>
              <a:t>L’Universo non viene </a:t>
            </a:r>
            <a:r>
              <a:rPr sz="1200" spc="-5" dirty="0">
                <a:latin typeface="Times New Roman"/>
                <a:cs typeface="Times New Roman"/>
              </a:rPr>
              <a:t>caricato </a:t>
            </a:r>
            <a:r>
              <a:rPr sz="1200" dirty="0">
                <a:latin typeface="Times New Roman"/>
                <a:cs typeface="Times New Roman"/>
              </a:rPr>
              <a:t>come un  </a:t>
            </a:r>
            <a:r>
              <a:rPr sz="1200" spc="-5" dirty="0">
                <a:latin typeface="Times New Roman"/>
                <a:cs typeface="Times New Roman"/>
              </a:rPr>
              <a:t>orologio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funzionare </a:t>
            </a:r>
            <a:r>
              <a:rPr sz="1200" dirty="0">
                <a:latin typeface="Times New Roman"/>
                <a:cs typeface="Times New Roman"/>
              </a:rPr>
              <a:t>per un </a:t>
            </a:r>
            <a:r>
              <a:rPr sz="1200" spc="-5" dirty="0">
                <a:latin typeface="Times New Roman"/>
                <a:cs typeface="Times New Roman"/>
              </a:rPr>
              <a:t>certo tempo </a:t>
            </a:r>
            <a:r>
              <a:rPr sz="1200" dirty="0">
                <a:latin typeface="Times New Roman"/>
                <a:cs typeface="Times New Roman"/>
              </a:rPr>
              <a:t>e poi </a:t>
            </a:r>
            <a:r>
              <a:rPr sz="1200" spc="-5" dirty="0">
                <a:latin typeface="Times New Roman"/>
                <a:cs typeface="Times New Roman"/>
              </a:rPr>
              <a:t>fermarsi; </a:t>
            </a:r>
            <a:r>
              <a:rPr sz="1200" dirty="0">
                <a:latin typeface="Times New Roman"/>
                <a:cs typeface="Times New Roman"/>
              </a:rPr>
              <a:t>tutte le </a:t>
            </a:r>
            <a:r>
              <a:rPr sz="1200" spc="-5" dirty="0">
                <a:latin typeface="Times New Roman"/>
                <a:cs typeface="Times New Roman"/>
              </a:rPr>
              <a:t>cose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costantemente rinnovate.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Padre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irradia</a:t>
            </a:r>
            <a:endParaRPr sz="1200">
              <a:latin typeface="Times New Roman"/>
              <a:cs typeface="Times New Roman"/>
            </a:endParaRPr>
          </a:p>
          <a:p>
            <a:pPr marL="63500" marR="309245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incessantemente energia, </a:t>
            </a:r>
            <a:r>
              <a:rPr sz="1200" dirty="0">
                <a:latin typeface="Times New Roman"/>
                <a:cs typeface="Times New Roman"/>
              </a:rPr>
              <a:t>luce e </a:t>
            </a:r>
            <a:r>
              <a:rPr sz="1200" spc="-5" dirty="0">
                <a:latin typeface="Times New Roman"/>
                <a:cs typeface="Times New Roman"/>
              </a:rPr>
              <a:t>vita. L’opera </a:t>
            </a:r>
            <a:r>
              <a:rPr sz="1200" dirty="0">
                <a:latin typeface="Times New Roman"/>
                <a:cs typeface="Times New Roman"/>
              </a:rPr>
              <a:t>di Dio è </a:t>
            </a:r>
            <a:r>
              <a:rPr sz="1200" spc="-5" dirty="0">
                <a:latin typeface="Times New Roman"/>
                <a:cs typeface="Times New Roman"/>
              </a:rPr>
              <a:t>materiale </a:t>
            </a:r>
            <a:r>
              <a:rPr sz="1200" dirty="0">
                <a:latin typeface="Times New Roman"/>
                <a:cs typeface="Times New Roman"/>
              </a:rPr>
              <a:t>quanto </a:t>
            </a:r>
            <a:r>
              <a:rPr sz="1200" spc="-5" dirty="0">
                <a:latin typeface="Times New Roman"/>
                <a:cs typeface="Times New Roman"/>
              </a:rPr>
              <a:t>spirituale. “Egli stende </a:t>
            </a:r>
            <a:r>
              <a:rPr sz="1200" dirty="0">
                <a:latin typeface="Times New Roman"/>
                <a:cs typeface="Times New Roman"/>
              </a:rPr>
              <a:t>il nord </a:t>
            </a:r>
            <a:r>
              <a:rPr sz="1200" spc="-5" dirty="0">
                <a:latin typeface="Times New Roman"/>
                <a:cs typeface="Times New Roman"/>
              </a:rPr>
              <a:t>sullo spazio </a:t>
            </a:r>
            <a:r>
              <a:rPr sz="1200" dirty="0">
                <a:latin typeface="Times New Roman"/>
                <a:cs typeface="Times New Roman"/>
              </a:rPr>
              <a:t>vuoto e </a:t>
            </a:r>
            <a:r>
              <a:rPr sz="1200" spc="-5" dirty="0">
                <a:latin typeface="Times New Roman"/>
                <a:cs typeface="Times New Roman"/>
              </a:rPr>
              <a:t>tiene  sospesa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terra sul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nulla.”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 marR="11239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(55.5) 4:1.7 </a:t>
            </a:r>
            <a:r>
              <a:rPr sz="1200" spc="-5" dirty="0">
                <a:latin typeface="Times New Roman"/>
                <a:cs typeface="Times New Roman"/>
              </a:rPr>
              <a:t>Un </a:t>
            </a:r>
            <a:r>
              <a:rPr sz="1200" spc="-10" dirty="0">
                <a:latin typeface="Times New Roman"/>
                <a:cs typeface="Times New Roman"/>
              </a:rPr>
              <a:t>essere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mio </a:t>
            </a:r>
            <a:r>
              <a:rPr sz="1200" spc="-5" dirty="0">
                <a:latin typeface="Times New Roman"/>
                <a:cs typeface="Times New Roman"/>
              </a:rPr>
              <a:t>ordine </a:t>
            </a:r>
            <a:r>
              <a:rPr sz="1200" dirty="0">
                <a:latin typeface="Times New Roman"/>
                <a:cs typeface="Times New Roman"/>
              </a:rPr>
              <a:t>è in </a:t>
            </a:r>
            <a:r>
              <a:rPr sz="1200" spc="-5" dirty="0">
                <a:latin typeface="Times New Roman"/>
                <a:cs typeface="Times New Roman"/>
              </a:rPr>
              <a:t>grado </a:t>
            </a:r>
            <a:r>
              <a:rPr sz="1200" dirty="0">
                <a:latin typeface="Times New Roman"/>
                <a:cs typeface="Times New Roman"/>
              </a:rPr>
              <a:t>di scoprire un’armonia </a:t>
            </a:r>
            <a:r>
              <a:rPr sz="1200" spc="-5" dirty="0">
                <a:latin typeface="Times New Roman"/>
                <a:cs typeface="Times New Roman"/>
              </a:rPr>
              <a:t>estrema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scorgere </a:t>
            </a:r>
            <a:r>
              <a:rPr sz="1200" dirty="0">
                <a:latin typeface="Times New Roman"/>
                <a:cs typeface="Times New Roman"/>
              </a:rPr>
              <a:t>una coordinazione </a:t>
            </a:r>
            <a:r>
              <a:rPr sz="1200" spc="-5" dirty="0">
                <a:latin typeface="Times New Roman"/>
                <a:cs typeface="Times New Roman"/>
              </a:rPr>
              <a:t>profonda </a:t>
            </a:r>
            <a:r>
              <a:rPr sz="1200" dirty="0">
                <a:latin typeface="Times New Roman"/>
                <a:cs typeface="Times New Roman"/>
              </a:rPr>
              <a:t>e di vasta  </a:t>
            </a:r>
            <a:r>
              <a:rPr sz="1200" spc="-5" dirty="0">
                <a:latin typeface="Times New Roman"/>
                <a:cs typeface="Times New Roman"/>
              </a:rPr>
              <a:t>portata negli affari amministrativi correnti </a:t>
            </a:r>
            <a:r>
              <a:rPr sz="1200" dirty="0">
                <a:latin typeface="Times New Roman"/>
                <a:cs typeface="Times New Roman"/>
              </a:rPr>
              <a:t>dell’Universo. Molti </a:t>
            </a:r>
            <a:r>
              <a:rPr sz="1200" spc="-5" dirty="0">
                <a:latin typeface="Times New Roman"/>
                <a:cs typeface="Times New Roman"/>
              </a:rPr>
              <a:t>avvenimenti che sembrano sconnessi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fortuiti alla </a:t>
            </a:r>
            <a:r>
              <a:rPr sz="1200" dirty="0">
                <a:latin typeface="Times New Roman"/>
                <a:cs typeface="Times New Roman"/>
              </a:rPr>
              <a:t>mente umana  </a:t>
            </a:r>
            <a:r>
              <a:rPr sz="1200" spc="-5" dirty="0">
                <a:latin typeface="Times New Roman"/>
                <a:cs typeface="Times New Roman"/>
              </a:rPr>
              <a:t>paiono ordinati </a:t>
            </a:r>
            <a:r>
              <a:rPr sz="1200" dirty="0">
                <a:latin typeface="Times New Roman"/>
                <a:cs typeface="Times New Roman"/>
              </a:rPr>
              <a:t>e costruttivi </a:t>
            </a:r>
            <a:r>
              <a:rPr sz="1200" spc="-5" dirty="0">
                <a:latin typeface="Times New Roman"/>
                <a:cs typeface="Times New Roman"/>
              </a:rPr>
              <a:t>alla </a:t>
            </a:r>
            <a:r>
              <a:rPr sz="1200" dirty="0">
                <a:latin typeface="Times New Roman"/>
                <a:cs typeface="Times New Roman"/>
              </a:rPr>
              <a:t>mia </a:t>
            </a:r>
            <a:r>
              <a:rPr sz="1200" spc="-5" dirty="0">
                <a:latin typeface="Times New Roman"/>
                <a:cs typeface="Times New Roman"/>
              </a:rPr>
              <a:t>comprensione. Ma </a:t>
            </a:r>
            <a:r>
              <a:rPr sz="1200" dirty="0">
                <a:latin typeface="Times New Roman"/>
                <a:cs typeface="Times New Roman"/>
              </a:rPr>
              <a:t>avvengono nell’Universo moltissime </a:t>
            </a:r>
            <a:r>
              <a:rPr sz="1200" spc="-5" dirty="0">
                <a:latin typeface="Times New Roman"/>
                <a:cs typeface="Times New Roman"/>
              </a:rPr>
              <a:t>cose che </a:t>
            </a:r>
            <a:r>
              <a:rPr sz="1200" dirty="0">
                <a:latin typeface="Times New Roman"/>
                <a:cs typeface="Times New Roman"/>
              </a:rPr>
              <a:t>io non </a:t>
            </a:r>
            <a:r>
              <a:rPr sz="1200" spc="-5" dirty="0">
                <a:latin typeface="Times New Roman"/>
                <a:cs typeface="Times New Roman"/>
              </a:rPr>
              <a:t>comprendo  pienamente. Ho studiato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lungo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conosco </a:t>
            </a:r>
            <a:r>
              <a:rPr sz="1200" dirty="0">
                <a:latin typeface="Times New Roman"/>
                <a:cs typeface="Times New Roman"/>
              </a:rPr>
              <a:t>più o meno a </a:t>
            </a:r>
            <a:r>
              <a:rPr sz="1200" spc="-5" dirty="0">
                <a:latin typeface="Times New Roman"/>
                <a:cs typeface="Times New Roman"/>
              </a:rPr>
              <a:t>fondo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forze, energie, menti, morontie, </a:t>
            </a:r>
            <a:r>
              <a:rPr sz="1200" dirty="0">
                <a:latin typeface="Times New Roman"/>
                <a:cs typeface="Times New Roman"/>
              </a:rPr>
              <a:t>spiriti e </a:t>
            </a:r>
            <a:r>
              <a:rPr sz="1200" spc="-5" dirty="0">
                <a:latin typeface="Times New Roman"/>
                <a:cs typeface="Times New Roman"/>
              </a:rPr>
              <a:t>personalità </a:t>
            </a:r>
            <a:r>
              <a:rPr sz="1200" dirty="0">
                <a:latin typeface="Times New Roman"/>
                <a:cs typeface="Times New Roman"/>
              </a:rPr>
              <a:t>riconosciute  </a:t>
            </a:r>
            <a:r>
              <a:rPr sz="1200" spc="-5" dirty="0">
                <a:latin typeface="Times New Roman"/>
                <a:cs typeface="Times New Roman"/>
              </a:rPr>
              <a:t>degli </a:t>
            </a:r>
            <a:r>
              <a:rPr sz="1200" dirty="0">
                <a:latin typeface="Times New Roman"/>
                <a:cs typeface="Times New Roman"/>
              </a:rPr>
              <a:t>Universi </a:t>
            </a:r>
            <a:r>
              <a:rPr sz="1200" spc="-5" dirty="0">
                <a:latin typeface="Times New Roman"/>
                <a:cs typeface="Times New Roman"/>
              </a:rPr>
              <a:t>locali </a:t>
            </a:r>
            <a:r>
              <a:rPr sz="1200" dirty="0">
                <a:latin typeface="Times New Roman"/>
                <a:cs typeface="Times New Roman"/>
              </a:rPr>
              <a:t>e dei </a:t>
            </a:r>
            <a:r>
              <a:rPr sz="1200" spc="-5" dirty="0">
                <a:latin typeface="Times New Roman"/>
                <a:cs typeface="Times New Roman"/>
              </a:rPr>
              <a:t>Superuniversi. Ho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comprensione generale </a:t>
            </a:r>
            <a:r>
              <a:rPr sz="1200" dirty="0">
                <a:latin typeface="Times New Roman"/>
                <a:cs typeface="Times New Roman"/>
              </a:rPr>
              <a:t>del modo in cui </a:t>
            </a:r>
            <a:r>
              <a:rPr sz="1200" spc="-5" dirty="0">
                <a:latin typeface="Times New Roman"/>
                <a:cs typeface="Times New Roman"/>
              </a:rPr>
              <a:t>operano </a:t>
            </a:r>
            <a:r>
              <a:rPr sz="1200" dirty="0">
                <a:latin typeface="Times New Roman"/>
                <a:cs typeface="Times New Roman"/>
              </a:rPr>
              <a:t>questi </a:t>
            </a:r>
            <a:r>
              <a:rPr sz="1200" spc="-5" dirty="0">
                <a:latin typeface="Times New Roman"/>
                <a:cs typeface="Times New Roman"/>
              </a:rPr>
              <a:t>agenti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personalità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conosco </a:t>
            </a:r>
            <a:r>
              <a:rPr sz="1200" dirty="0">
                <a:latin typeface="Times New Roman"/>
                <a:cs typeface="Times New Roman"/>
              </a:rPr>
              <a:t>molto bene le opere </a:t>
            </a:r>
            <a:r>
              <a:rPr sz="1200" spc="-5" dirty="0">
                <a:latin typeface="Times New Roman"/>
                <a:cs typeface="Times New Roman"/>
              </a:rPr>
              <a:t>delle intelligenze </a:t>
            </a:r>
            <a:r>
              <a:rPr sz="1200" dirty="0">
                <a:latin typeface="Times New Roman"/>
                <a:cs typeface="Times New Roman"/>
              </a:rPr>
              <a:t>spirituali </a:t>
            </a:r>
            <a:r>
              <a:rPr sz="1200" spc="-5" dirty="0">
                <a:latin typeface="Times New Roman"/>
                <a:cs typeface="Times New Roman"/>
              </a:rPr>
              <a:t>accreditate del grande Universo. </a:t>
            </a:r>
            <a:r>
              <a:rPr sz="1200" dirty="0">
                <a:latin typeface="Times New Roman"/>
                <a:cs typeface="Times New Roman"/>
              </a:rPr>
              <a:t>Nonostante la mia </a:t>
            </a:r>
            <a:r>
              <a:rPr sz="1200" spc="-5" dirty="0">
                <a:latin typeface="Times New Roman"/>
                <a:cs typeface="Times New Roman"/>
              </a:rPr>
              <a:t>conoscenza dei  fenomeni universali, </a:t>
            </a:r>
            <a:r>
              <a:rPr sz="1200" dirty="0">
                <a:latin typeface="Times New Roman"/>
                <a:cs typeface="Times New Roman"/>
              </a:rPr>
              <a:t>mi trovo </a:t>
            </a:r>
            <a:r>
              <a:rPr sz="1200" spc="-5" dirty="0">
                <a:latin typeface="Times New Roman"/>
                <a:cs typeface="Times New Roman"/>
              </a:rPr>
              <a:t>costantemente </a:t>
            </a:r>
            <a:r>
              <a:rPr sz="1200" dirty="0">
                <a:latin typeface="Times New Roman"/>
                <a:cs typeface="Times New Roman"/>
              </a:rPr>
              <a:t>di fronte a reazioni </a:t>
            </a:r>
            <a:r>
              <a:rPr sz="1200" spc="-5" dirty="0">
                <a:latin typeface="Times New Roman"/>
                <a:cs typeface="Times New Roman"/>
              </a:rPr>
              <a:t>cosmiche che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riesco ad </a:t>
            </a:r>
            <a:r>
              <a:rPr sz="1200" dirty="0">
                <a:latin typeface="Times New Roman"/>
                <a:cs typeface="Times New Roman"/>
              </a:rPr>
              <a:t>approfondire </a:t>
            </a:r>
            <a:r>
              <a:rPr sz="1200" spc="-5" dirty="0">
                <a:latin typeface="Times New Roman"/>
                <a:cs typeface="Times New Roman"/>
              </a:rPr>
              <a:t>pienamente. </a:t>
            </a:r>
            <a:r>
              <a:rPr sz="1200" dirty="0">
                <a:latin typeface="Times New Roman"/>
                <a:cs typeface="Times New Roman"/>
              </a:rPr>
              <a:t>M’imbatto  </a:t>
            </a:r>
            <a:r>
              <a:rPr sz="1200" spc="-5" dirty="0">
                <a:latin typeface="Times New Roman"/>
                <a:cs typeface="Times New Roman"/>
              </a:rPr>
              <a:t>continuamente </a:t>
            </a:r>
            <a:r>
              <a:rPr sz="1200" dirty="0">
                <a:latin typeface="Times New Roman"/>
                <a:cs typeface="Times New Roman"/>
              </a:rPr>
              <a:t>in confluenze </a:t>
            </a:r>
            <a:r>
              <a:rPr sz="1200" spc="-5" dirty="0">
                <a:latin typeface="Times New Roman"/>
                <a:cs typeface="Times New Roman"/>
              </a:rPr>
              <a:t>apparentemente fortuite d’interassociazioni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forze, d’energie, d’intelletti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spiriti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1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riesco </a:t>
            </a:r>
            <a:r>
              <a:rPr sz="1200" dirty="0">
                <a:latin typeface="Times New Roman"/>
                <a:cs typeface="Times New Roman"/>
              </a:rPr>
              <a:t>a  </a:t>
            </a:r>
            <a:r>
              <a:rPr sz="1200" spc="-5" dirty="0">
                <a:latin typeface="Times New Roman"/>
                <a:cs typeface="Times New Roman"/>
              </a:rPr>
              <a:t>spiegare </a:t>
            </a:r>
            <a:r>
              <a:rPr sz="1200" dirty="0">
                <a:latin typeface="Times New Roman"/>
                <a:cs typeface="Times New Roman"/>
              </a:rPr>
              <a:t>in modo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soddisfacente.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98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218170" cy="38963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6858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(55.6) 4:1.8 </a:t>
            </a:r>
            <a:r>
              <a:rPr sz="1200" spc="-15" dirty="0">
                <a:latin typeface="Times New Roman"/>
                <a:cs typeface="Times New Roman"/>
              </a:rPr>
              <a:t>Io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tutto </a:t>
            </a:r>
            <a:r>
              <a:rPr sz="1200" spc="-5" dirty="0">
                <a:latin typeface="Times New Roman"/>
                <a:cs typeface="Times New Roman"/>
              </a:rPr>
              <a:t>competente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ripercorrere ed analizzare </a:t>
            </a:r>
            <a:r>
              <a:rPr sz="1200" dirty="0">
                <a:latin typeface="Times New Roman"/>
                <a:cs typeface="Times New Roman"/>
              </a:rPr>
              <a:t>lo svolgimento di </a:t>
            </a:r>
            <a:r>
              <a:rPr sz="1200" spc="-5" dirty="0">
                <a:latin typeface="Times New Roman"/>
                <a:cs typeface="Times New Roman"/>
              </a:rPr>
              <a:t>ogni fenomeno che risulta direttamente dal  funzionamento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Padre Universale,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Figlio Eterno, dello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Infinito e,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larga misura, dell’Isola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Paradiso.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5" dirty="0">
                <a:latin typeface="Times New Roman"/>
                <a:cs typeface="Times New Roman"/>
              </a:rPr>
              <a:t>mia  </a:t>
            </a:r>
            <a:r>
              <a:rPr sz="1200" spc="-5" dirty="0">
                <a:latin typeface="Times New Roman"/>
                <a:cs typeface="Times New Roman"/>
              </a:rPr>
              <a:t>perplessità nasce quando </a:t>
            </a:r>
            <a:r>
              <a:rPr sz="1200" dirty="0">
                <a:latin typeface="Times New Roman"/>
                <a:cs typeface="Times New Roman"/>
              </a:rPr>
              <a:t>mi trovo di </a:t>
            </a:r>
            <a:r>
              <a:rPr sz="1200" spc="-5" dirty="0">
                <a:latin typeface="Times New Roman"/>
                <a:cs typeface="Times New Roman"/>
              </a:rPr>
              <a:t>fronte </a:t>
            </a:r>
            <a:r>
              <a:rPr sz="1200" dirty="0">
                <a:latin typeface="Times New Roman"/>
                <a:cs typeface="Times New Roman"/>
              </a:rPr>
              <a:t>a quella </a:t>
            </a:r>
            <a:r>
              <a:rPr sz="1200" spc="-5" dirty="0">
                <a:latin typeface="Times New Roman"/>
                <a:cs typeface="Times New Roman"/>
              </a:rPr>
              <a:t>che sembra essere </a:t>
            </a:r>
            <a:r>
              <a:rPr sz="1200" dirty="0">
                <a:latin typeface="Times New Roman"/>
                <a:cs typeface="Times New Roman"/>
              </a:rPr>
              <a:t>l’attività </a:t>
            </a:r>
            <a:r>
              <a:rPr sz="1200" spc="-5" dirty="0">
                <a:latin typeface="Times New Roman"/>
                <a:cs typeface="Times New Roman"/>
              </a:rPr>
              <a:t>dei loro misteriosi coordinati, </a:t>
            </a:r>
            <a:r>
              <a:rPr sz="1200" dirty="0">
                <a:latin typeface="Times New Roman"/>
                <a:cs typeface="Times New Roman"/>
              </a:rPr>
              <a:t>i tre </a:t>
            </a:r>
            <a:r>
              <a:rPr sz="1200" spc="-5" dirty="0">
                <a:latin typeface="Times New Roman"/>
                <a:cs typeface="Times New Roman"/>
              </a:rPr>
              <a:t>Assoluti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potenzialità. Questi Assoluti sembrano soppiantare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materia, </a:t>
            </a:r>
            <a:r>
              <a:rPr sz="1200" dirty="0">
                <a:latin typeface="Times New Roman"/>
                <a:cs typeface="Times New Roman"/>
              </a:rPr>
              <a:t>trascendere la </a:t>
            </a:r>
            <a:r>
              <a:rPr sz="1200" spc="-5" dirty="0">
                <a:latin typeface="Times New Roman"/>
                <a:cs typeface="Times New Roman"/>
              </a:rPr>
              <a:t>mente </a:t>
            </a:r>
            <a:r>
              <a:rPr sz="1200" dirty="0">
                <a:latin typeface="Times New Roman"/>
                <a:cs typeface="Times New Roman"/>
              </a:rPr>
              <a:t>e sovrapporsi allo spirito. </a:t>
            </a:r>
            <a:r>
              <a:rPr sz="1200" spc="-15" dirty="0">
                <a:latin typeface="Times New Roman"/>
                <a:cs typeface="Times New Roman"/>
              </a:rPr>
              <a:t>Io </a:t>
            </a:r>
            <a:r>
              <a:rPr sz="1200" dirty="0">
                <a:latin typeface="Times New Roman"/>
                <a:cs typeface="Times New Roman"/>
              </a:rPr>
              <a:t>sono costantemente  </a:t>
            </a:r>
            <a:r>
              <a:rPr sz="1200" spc="-5" dirty="0">
                <a:latin typeface="Times New Roman"/>
                <a:cs typeface="Times New Roman"/>
              </a:rPr>
              <a:t>confuso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spesso </a:t>
            </a:r>
            <a:r>
              <a:rPr sz="1200" dirty="0">
                <a:latin typeface="Times New Roman"/>
                <a:cs typeface="Times New Roman"/>
              </a:rPr>
              <a:t>perplesso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la mia </a:t>
            </a:r>
            <a:r>
              <a:rPr sz="1200" spc="-5" dirty="0">
                <a:latin typeface="Times New Roman"/>
                <a:cs typeface="Times New Roman"/>
              </a:rPr>
              <a:t>incapacità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comprendere queste operazioni complesse che </a:t>
            </a:r>
            <a:r>
              <a:rPr sz="1200" dirty="0">
                <a:latin typeface="Times New Roman"/>
                <a:cs typeface="Times New Roman"/>
              </a:rPr>
              <a:t>attribuisco </a:t>
            </a:r>
            <a:r>
              <a:rPr sz="1200" spc="-5" dirty="0">
                <a:latin typeface="Times New Roman"/>
                <a:cs typeface="Times New Roman"/>
              </a:rPr>
              <a:t>alle presenze </a:t>
            </a:r>
            <a:r>
              <a:rPr sz="1200" dirty="0">
                <a:latin typeface="Times New Roman"/>
                <a:cs typeface="Times New Roman"/>
              </a:rPr>
              <a:t>ed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agli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interventi dell’Assoluto Non Qualificato, dell’Assoluto della Deità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dell’Assoluto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Universale.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8001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(56.1) 4:1.9 </a:t>
            </a:r>
            <a:r>
              <a:rPr sz="1200" spc="-5" dirty="0">
                <a:latin typeface="Times New Roman"/>
                <a:cs typeface="Times New Roman"/>
              </a:rPr>
              <a:t>Questi Assoluti devono essere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presenze </a:t>
            </a:r>
            <a:r>
              <a:rPr sz="1200" dirty="0">
                <a:latin typeface="Times New Roman"/>
                <a:cs typeface="Times New Roman"/>
              </a:rPr>
              <a:t>non pienamente </a:t>
            </a:r>
            <a:r>
              <a:rPr sz="1200" spc="-5" dirty="0">
                <a:latin typeface="Times New Roman"/>
                <a:cs typeface="Times New Roman"/>
              </a:rPr>
              <a:t>rivelate, esistenti </a:t>
            </a:r>
            <a:r>
              <a:rPr sz="1200" dirty="0">
                <a:latin typeface="Times New Roman"/>
                <a:cs typeface="Times New Roman"/>
              </a:rPr>
              <a:t>in tutto </a:t>
            </a:r>
            <a:r>
              <a:rPr sz="1200" spc="-5" dirty="0">
                <a:latin typeface="Times New Roman"/>
                <a:cs typeface="Times New Roman"/>
              </a:rPr>
              <a:t>l’Universo, che </a:t>
            </a:r>
            <a:r>
              <a:rPr sz="1200" dirty="0">
                <a:latin typeface="Times New Roman"/>
                <a:cs typeface="Times New Roman"/>
              </a:rPr>
              <a:t>nei </a:t>
            </a:r>
            <a:r>
              <a:rPr sz="1200" spc="-5" dirty="0">
                <a:latin typeface="Times New Roman"/>
                <a:cs typeface="Times New Roman"/>
              </a:rPr>
              <a:t>fenomeni </a:t>
            </a:r>
            <a:r>
              <a:rPr sz="1200" dirty="0">
                <a:latin typeface="Times New Roman"/>
                <a:cs typeface="Times New Roman"/>
              </a:rPr>
              <a:t>della  potenza spaziale e </a:t>
            </a:r>
            <a:r>
              <a:rPr sz="1200" spc="-5" dirty="0">
                <a:latin typeface="Times New Roman"/>
                <a:cs typeface="Times New Roman"/>
              </a:rPr>
              <a:t>nelle </a:t>
            </a:r>
            <a:r>
              <a:rPr sz="1200" dirty="0">
                <a:latin typeface="Times New Roman"/>
                <a:cs typeface="Times New Roman"/>
              </a:rPr>
              <a:t>altre funzioni </a:t>
            </a:r>
            <a:r>
              <a:rPr sz="1200" spc="-5" dirty="0">
                <a:latin typeface="Times New Roman"/>
                <a:cs typeface="Times New Roman"/>
              </a:rPr>
              <a:t>superultime, rendono </a:t>
            </a:r>
            <a:r>
              <a:rPr sz="1200" dirty="0">
                <a:latin typeface="Times New Roman"/>
                <a:cs typeface="Times New Roman"/>
              </a:rPr>
              <a:t>impossibile </a:t>
            </a:r>
            <a:r>
              <a:rPr sz="1200" spc="-5" dirty="0">
                <a:latin typeface="Times New Roman"/>
                <a:cs typeface="Times New Roman"/>
              </a:rPr>
              <a:t>ai fisici, </a:t>
            </a:r>
            <a:r>
              <a:rPr sz="1200" dirty="0">
                <a:latin typeface="Times New Roman"/>
                <a:cs typeface="Times New Roman"/>
              </a:rPr>
              <a:t>ai </a:t>
            </a:r>
            <a:r>
              <a:rPr sz="1200" spc="-5" dirty="0">
                <a:latin typeface="Times New Roman"/>
                <a:cs typeface="Times New Roman"/>
              </a:rPr>
              <a:t>filosofi </a:t>
            </a:r>
            <a:r>
              <a:rPr sz="1200" dirty="0">
                <a:latin typeface="Times New Roman"/>
                <a:cs typeface="Times New Roman"/>
              </a:rPr>
              <a:t>od </a:t>
            </a:r>
            <a:r>
              <a:rPr sz="1200" spc="-5" dirty="0">
                <a:latin typeface="Times New Roman"/>
                <a:cs typeface="Times New Roman"/>
              </a:rPr>
              <a:t>anche alle persone </a:t>
            </a:r>
            <a:r>
              <a:rPr sz="1200" dirty="0">
                <a:latin typeface="Times New Roman"/>
                <a:cs typeface="Times New Roman"/>
              </a:rPr>
              <a:t>religiose di  </a:t>
            </a:r>
            <a:r>
              <a:rPr sz="1200" spc="-5" dirty="0">
                <a:latin typeface="Times New Roman"/>
                <a:cs typeface="Times New Roman"/>
              </a:rPr>
              <a:t>predire con </a:t>
            </a:r>
            <a:r>
              <a:rPr sz="1200" dirty="0">
                <a:latin typeface="Times New Roman"/>
                <a:cs typeface="Times New Roman"/>
              </a:rPr>
              <a:t>certezza </a:t>
            </a:r>
            <a:r>
              <a:rPr sz="1200" spc="-5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sorgenti primordiali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forza,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concetto </a:t>
            </a:r>
            <a:r>
              <a:rPr sz="1200" dirty="0">
                <a:latin typeface="Times New Roman"/>
                <a:cs typeface="Times New Roman"/>
              </a:rPr>
              <a:t>o di spirito </a:t>
            </a:r>
            <a:r>
              <a:rPr sz="1200" spc="-5" dirty="0">
                <a:latin typeface="Times New Roman"/>
                <a:cs typeface="Times New Roman"/>
              </a:rPr>
              <a:t>risponderanno alle richieste fatte </a:t>
            </a:r>
            <a:r>
              <a:rPr sz="1200" dirty="0">
                <a:latin typeface="Times New Roman"/>
                <a:cs typeface="Times New Roman"/>
              </a:rPr>
              <a:t>in una situazione  di </a:t>
            </a:r>
            <a:r>
              <a:rPr sz="1200" spc="-5" dirty="0">
                <a:latin typeface="Times New Roman"/>
                <a:cs typeface="Times New Roman"/>
              </a:rPr>
              <a:t>realtà complessa, </a:t>
            </a:r>
            <a:r>
              <a:rPr sz="1200" dirty="0">
                <a:latin typeface="Times New Roman"/>
                <a:cs typeface="Times New Roman"/>
              </a:rPr>
              <a:t>implicante </a:t>
            </a:r>
            <a:r>
              <a:rPr sz="1200" spc="-5" dirty="0">
                <a:latin typeface="Times New Roman"/>
                <a:cs typeface="Times New Roman"/>
              </a:rPr>
              <a:t>aggiustamenti </a:t>
            </a:r>
            <a:r>
              <a:rPr sz="1200" dirty="0">
                <a:latin typeface="Times New Roman"/>
                <a:cs typeface="Times New Roman"/>
              </a:rPr>
              <a:t>supremi e </a:t>
            </a:r>
            <a:r>
              <a:rPr sz="1200" spc="-5" dirty="0">
                <a:latin typeface="Times New Roman"/>
                <a:cs typeface="Times New Roman"/>
              </a:rPr>
              <a:t>valori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ultimi.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15621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(56.2) 4:1.10 </a:t>
            </a:r>
            <a:r>
              <a:rPr sz="1200" dirty="0">
                <a:latin typeface="Times New Roman"/>
                <a:cs typeface="Times New Roman"/>
              </a:rPr>
              <a:t>C’è </a:t>
            </a:r>
            <a:r>
              <a:rPr sz="1200" spc="-5" dirty="0">
                <a:latin typeface="Times New Roman"/>
                <a:cs typeface="Times New Roman"/>
              </a:rPr>
              <a:t>anche </a:t>
            </a:r>
            <a:r>
              <a:rPr sz="1200" dirty="0">
                <a:latin typeface="Times New Roman"/>
                <a:cs typeface="Times New Roman"/>
              </a:rPr>
              <a:t>un’unità </a:t>
            </a:r>
            <a:r>
              <a:rPr sz="1200" spc="-5" dirty="0">
                <a:latin typeface="Times New Roman"/>
                <a:cs typeface="Times New Roman"/>
              </a:rPr>
              <a:t>organica </a:t>
            </a:r>
            <a:r>
              <a:rPr sz="1200" dirty="0">
                <a:latin typeface="Times New Roman"/>
                <a:cs typeface="Times New Roman"/>
              </a:rPr>
              <a:t>negli Universi </a:t>
            </a:r>
            <a:r>
              <a:rPr sz="1200" spc="-5" dirty="0">
                <a:latin typeface="Times New Roman"/>
                <a:cs typeface="Times New Roman"/>
              </a:rPr>
              <a:t>del tempo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dello </a:t>
            </a:r>
            <a:r>
              <a:rPr sz="1200" dirty="0">
                <a:latin typeface="Times New Roman"/>
                <a:cs typeface="Times New Roman"/>
              </a:rPr>
              <a:t>spazio che </a:t>
            </a:r>
            <a:r>
              <a:rPr sz="1200" spc="-5" dirty="0">
                <a:latin typeface="Times New Roman"/>
                <a:cs typeface="Times New Roman"/>
              </a:rPr>
              <a:t>sembra </a:t>
            </a:r>
            <a:r>
              <a:rPr sz="1200" dirty="0">
                <a:latin typeface="Times New Roman"/>
                <a:cs typeface="Times New Roman"/>
              </a:rPr>
              <a:t>sottostare all’intera </a:t>
            </a:r>
            <a:r>
              <a:rPr sz="1200" spc="-5" dirty="0">
                <a:latin typeface="Times New Roman"/>
                <a:cs typeface="Times New Roman"/>
              </a:rPr>
              <a:t>struttura </a:t>
            </a:r>
            <a:r>
              <a:rPr sz="1200" dirty="0">
                <a:latin typeface="Times New Roman"/>
                <a:cs typeface="Times New Roman"/>
              </a:rPr>
              <a:t>degli eventi  </a:t>
            </a:r>
            <a:r>
              <a:rPr sz="1200" spc="-5" dirty="0">
                <a:latin typeface="Times New Roman"/>
                <a:cs typeface="Times New Roman"/>
              </a:rPr>
              <a:t>cosmici. Questa </a:t>
            </a:r>
            <a:r>
              <a:rPr sz="1200" dirty="0">
                <a:latin typeface="Times New Roman"/>
                <a:cs typeface="Times New Roman"/>
              </a:rPr>
              <a:t>presenza vivente </a:t>
            </a:r>
            <a:r>
              <a:rPr sz="1200" spc="-5" dirty="0">
                <a:latin typeface="Times New Roman"/>
                <a:cs typeface="Times New Roman"/>
              </a:rPr>
              <a:t>dell’Essere </a:t>
            </a:r>
            <a:r>
              <a:rPr sz="1200" dirty="0">
                <a:latin typeface="Times New Roman"/>
                <a:cs typeface="Times New Roman"/>
              </a:rPr>
              <a:t>Supremo in evoluzione, </a:t>
            </a:r>
            <a:r>
              <a:rPr sz="1200" spc="-5" dirty="0">
                <a:latin typeface="Times New Roman"/>
                <a:cs typeface="Times New Roman"/>
              </a:rPr>
              <a:t>questa Immanenza dell’Incompleto Progettato, </a:t>
            </a:r>
            <a:r>
              <a:rPr sz="1200" dirty="0">
                <a:latin typeface="Times New Roman"/>
                <a:cs typeface="Times New Roman"/>
              </a:rPr>
              <a:t>è manifestata  </a:t>
            </a:r>
            <a:r>
              <a:rPr sz="1200" spc="-5" dirty="0">
                <a:latin typeface="Times New Roman"/>
                <a:cs typeface="Times New Roman"/>
              </a:rPr>
              <a:t>inspiegabilmente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tanto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tanto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quella che </a:t>
            </a:r>
            <a:r>
              <a:rPr sz="1200" dirty="0">
                <a:latin typeface="Times New Roman"/>
                <a:cs typeface="Times New Roman"/>
              </a:rPr>
              <a:t>sembra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una coordinazione sorprendentemente </a:t>
            </a:r>
            <a:r>
              <a:rPr sz="1200" spc="-5" dirty="0">
                <a:latin typeface="Times New Roman"/>
                <a:cs typeface="Times New Roman"/>
              </a:rPr>
              <a:t>fortuita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avvenimenti  universali apparentemente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correlati. Questa </a:t>
            </a:r>
            <a:r>
              <a:rPr sz="1200" dirty="0">
                <a:latin typeface="Times New Roman"/>
                <a:cs typeface="Times New Roman"/>
              </a:rPr>
              <a:t>deve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la funzione della </a:t>
            </a:r>
            <a:r>
              <a:rPr sz="1200" spc="-5" dirty="0">
                <a:latin typeface="Times New Roman"/>
                <a:cs typeface="Times New Roman"/>
              </a:rPr>
              <a:t>Provvidenza </a:t>
            </a:r>
            <a:r>
              <a:rPr sz="1200" dirty="0">
                <a:latin typeface="Times New Roman"/>
                <a:cs typeface="Times New Roman"/>
              </a:rPr>
              <a:t>— il </a:t>
            </a:r>
            <a:r>
              <a:rPr sz="1200" spc="-5" dirty="0">
                <a:latin typeface="Times New Roman"/>
                <a:cs typeface="Times New Roman"/>
              </a:rPr>
              <a:t>regno dell’Essere </a:t>
            </a:r>
            <a:r>
              <a:rPr sz="1200" dirty="0">
                <a:latin typeface="Times New Roman"/>
                <a:cs typeface="Times New Roman"/>
              </a:rPr>
              <a:t>Supremo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dell’Attore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Congiunto.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>
              <a:lnSpc>
                <a:spcPts val="141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(56.3) 4:1.11 </a:t>
            </a:r>
            <a:r>
              <a:rPr sz="1200" spc="-15" dirty="0">
                <a:latin typeface="Times New Roman"/>
                <a:cs typeface="Times New Roman"/>
              </a:rPr>
              <a:t>Io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incline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credere che sia </a:t>
            </a:r>
            <a:r>
              <a:rPr sz="1200" dirty="0">
                <a:latin typeface="Times New Roman"/>
                <a:cs typeface="Times New Roman"/>
              </a:rPr>
              <a:t>questo esteso e </a:t>
            </a:r>
            <a:r>
              <a:rPr sz="1200" spc="-5" dirty="0">
                <a:latin typeface="Times New Roman"/>
                <a:cs typeface="Times New Roman"/>
              </a:rPr>
              <a:t>generalmente </a:t>
            </a:r>
            <a:r>
              <a:rPr sz="1200" dirty="0">
                <a:latin typeface="Times New Roman"/>
                <a:cs typeface="Times New Roman"/>
              </a:rPr>
              <a:t>non conoscibile </a:t>
            </a:r>
            <a:r>
              <a:rPr sz="1200" spc="-5" dirty="0">
                <a:latin typeface="Times New Roman"/>
                <a:cs typeface="Times New Roman"/>
              </a:rPr>
              <a:t>controllo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coordinazione</a:t>
            </a:r>
            <a:r>
              <a:rPr sz="1200" spc="-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</a:t>
            </a:r>
            <a:endParaRPr sz="1200">
              <a:latin typeface="Times New Roman"/>
              <a:cs typeface="Times New Roman"/>
            </a:endParaRPr>
          </a:p>
          <a:p>
            <a:pPr marL="76200" marR="176530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dell’interassociazione </a:t>
            </a:r>
            <a:r>
              <a:rPr sz="1200" dirty="0">
                <a:latin typeface="Times New Roman"/>
                <a:cs typeface="Times New Roman"/>
              </a:rPr>
              <a:t>di tutte le </a:t>
            </a:r>
            <a:r>
              <a:rPr sz="1200" spc="-5" dirty="0">
                <a:latin typeface="Times New Roman"/>
                <a:cs typeface="Times New Roman"/>
              </a:rPr>
              <a:t>fasi </a:t>
            </a:r>
            <a:r>
              <a:rPr sz="1200" dirty="0">
                <a:latin typeface="Times New Roman"/>
                <a:cs typeface="Times New Roman"/>
              </a:rPr>
              <a:t>e forme </a:t>
            </a:r>
            <a:r>
              <a:rPr sz="1200" spc="-5" dirty="0">
                <a:latin typeface="Times New Roman"/>
                <a:cs typeface="Times New Roman"/>
              </a:rPr>
              <a:t>dell’attività universale che </a:t>
            </a:r>
            <a:r>
              <a:rPr sz="1200" dirty="0">
                <a:latin typeface="Times New Roman"/>
                <a:cs typeface="Times New Roman"/>
              </a:rPr>
              <a:t>causa </a:t>
            </a:r>
            <a:r>
              <a:rPr sz="1200" spc="-5" dirty="0">
                <a:latin typeface="Times New Roman"/>
                <a:cs typeface="Times New Roman"/>
              </a:rPr>
              <a:t>un </a:t>
            </a:r>
            <a:r>
              <a:rPr sz="1200" dirty="0">
                <a:latin typeface="Times New Roman"/>
                <a:cs typeface="Times New Roman"/>
              </a:rPr>
              <a:t>tale </a:t>
            </a:r>
            <a:r>
              <a:rPr sz="1200" spc="-5" dirty="0">
                <a:latin typeface="Times New Roman"/>
                <a:cs typeface="Times New Roman"/>
              </a:rPr>
              <a:t>variegato,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apparenza </a:t>
            </a:r>
            <a:r>
              <a:rPr sz="1200" dirty="0">
                <a:latin typeface="Times New Roman"/>
                <a:cs typeface="Times New Roman"/>
              </a:rPr>
              <a:t>irrimediabilmente  </a:t>
            </a:r>
            <a:r>
              <a:rPr sz="1200" spc="-5" dirty="0">
                <a:latin typeface="Times New Roman"/>
                <a:cs typeface="Times New Roman"/>
              </a:rPr>
              <a:t>confuso, miscuglio </a:t>
            </a:r>
            <a:r>
              <a:rPr sz="1200" dirty="0">
                <a:latin typeface="Times New Roman"/>
                <a:cs typeface="Times New Roman"/>
              </a:rPr>
              <a:t>di fenomeni </a:t>
            </a:r>
            <a:r>
              <a:rPr sz="1200" spc="-5" dirty="0">
                <a:latin typeface="Times New Roman"/>
                <a:cs typeface="Times New Roman"/>
              </a:rPr>
              <a:t>fisici, mentali, morali </a:t>
            </a:r>
            <a:r>
              <a:rPr sz="1200" dirty="0">
                <a:latin typeface="Times New Roman"/>
                <a:cs typeface="Times New Roman"/>
              </a:rPr>
              <a:t>e spirituali, che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spc="5" dirty="0">
                <a:latin typeface="Times New Roman"/>
                <a:cs typeface="Times New Roman"/>
              </a:rPr>
              <a:t>risolve </a:t>
            </a:r>
            <a:r>
              <a:rPr sz="1200" spc="-5" dirty="0">
                <a:latin typeface="Times New Roman"/>
                <a:cs typeface="Times New Roman"/>
              </a:rPr>
              <a:t>infallibilmente per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gloria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e per il bene  </a:t>
            </a:r>
            <a:r>
              <a:rPr sz="1200" spc="-5" dirty="0">
                <a:latin typeface="Times New Roman"/>
                <a:cs typeface="Times New Roman"/>
              </a:rPr>
              <a:t>degli </a:t>
            </a:r>
            <a:r>
              <a:rPr sz="1200" dirty="0">
                <a:latin typeface="Times New Roman"/>
                <a:cs typeface="Times New Roman"/>
              </a:rPr>
              <a:t>uomini e </a:t>
            </a:r>
            <a:r>
              <a:rPr sz="1200" spc="-5" dirty="0">
                <a:latin typeface="Times New Roman"/>
                <a:cs typeface="Times New Roman"/>
              </a:rPr>
              <a:t>degli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angeli.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99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4598" y="72644"/>
            <a:ext cx="2934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 Centrale </a:t>
            </a:r>
            <a:r>
              <a:rPr dirty="0"/>
              <a:t>e i</a:t>
            </a:r>
            <a:r>
              <a:rPr spc="-15" dirty="0"/>
              <a:t> </a:t>
            </a:r>
            <a:r>
              <a:rPr spc="-5" dirty="0"/>
              <a:t>Superuniversi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72450" cy="4132579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85725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(56.4) 4:1.12 </a:t>
            </a:r>
            <a:r>
              <a:rPr sz="1200" spc="-5" dirty="0">
                <a:latin typeface="Times New Roman"/>
                <a:cs typeface="Times New Roman"/>
              </a:rPr>
              <a:t>Ma,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senso più ampio, gli apparenti “accidenti” del </a:t>
            </a:r>
            <a:r>
              <a:rPr sz="1200" dirty="0">
                <a:latin typeface="Times New Roman"/>
                <a:cs typeface="Times New Roman"/>
              </a:rPr>
              <a:t>cosmo </a:t>
            </a:r>
            <a:r>
              <a:rPr sz="1200" spc="-5" dirty="0">
                <a:latin typeface="Times New Roman"/>
                <a:cs typeface="Times New Roman"/>
              </a:rPr>
              <a:t>sono indubbiamente </a:t>
            </a:r>
            <a:r>
              <a:rPr sz="1200" dirty="0">
                <a:latin typeface="Times New Roman"/>
                <a:cs typeface="Times New Roman"/>
              </a:rPr>
              <a:t>una parte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finito </a:t>
            </a:r>
            <a:r>
              <a:rPr sz="1200" spc="-5" dirty="0">
                <a:latin typeface="Times New Roman"/>
                <a:cs typeface="Times New Roman"/>
              </a:rPr>
              <a:t>dramma  dell’avventura tempo-spaziale dell’Infinito nella sua eterna </a:t>
            </a:r>
            <a:r>
              <a:rPr sz="1200" dirty="0">
                <a:latin typeface="Times New Roman"/>
                <a:cs typeface="Times New Roman"/>
              </a:rPr>
              <a:t>manipolazione </a:t>
            </a:r>
            <a:r>
              <a:rPr sz="1200" spc="-5" dirty="0">
                <a:latin typeface="Times New Roman"/>
                <a:cs typeface="Times New Roman"/>
              </a:rPr>
              <a:t>degli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Assoluti.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2. Dio e la</a:t>
            </a:r>
            <a:r>
              <a:rPr sz="1600" b="1" spc="-10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natura</a:t>
            </a:r>
            <a:endParaRPr sz="1600">
              <a:latin typeface="Times New Roman"/>
              <a:cs typeface="Times New Roman"/>
            </a:endParaRPr>
          </a:p>
          <a:p>
            <a:pPr marL="76200" marR="288290">
              <a:lnSpc>
                <a:spcPct val="95700"/>
              </a:lnSpc>
              <a:spcBef>
                <a:spcPts val="138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(56.5) 4:2.1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senso limitato,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natura </a:t>
            </a:r>
            <a:r>
              <a:rPr sz="1200" dirty="0">
                <a:latin typeface="Times New Roman"/>
                <a:cs typeface="Times New Roman"/>
              </a:rPr>
              <a:t>è l’habitus </a:t>
            </a:r>
            <a:r>
              <a:rPr sz="1200" spc="-5" dirty="0">
                <a:latin typeface="Times New Roman"/>
                <a:cs typeface="Times New Roman"/>
              </a:rPr>
              <a:t>fisico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condotta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l’azione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qualificata </a:t>
            </a:r>
            <a:r>
              <a:rPr sz="1200" dirty="0">
                <a:latin typeface="Times New Roman"/>
                <a:cs typeface="Times New Roman"/>
              </a:rPr>
              <a:t>e provvisoriamente  </a:t>
            </a:r>
            <a:r>
              <a:rPr sz="1200" spc="-5" dirty="0">
                <a:latin typeface="Times New Roman"/>
                <a:cs typeface="Times New Roman"/>
              </a:rPr>
              <a:t>modificata dai piani </a:t>
            </a:r>
            <a:r>
              <a:rPr sz="1200" dirty="0">
                <a:latin typeface="Times New Roman"/>
                <a:cs typeface="Times New Roman"/>
              </a:rPr>
              <a:t>sperimentali e </a:t>
            </a:r>
            <a:r>
              <a:rPr sz="1200" spc="-5" dirty="0">
                <a:latin typeface="Times New Roman"/>
                <a:cs typeface="Times New Roman"/>
              </a:rPr>
              <a:t>dai modelli evoluzionari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Universo locale, </a:t>
            </a:r>
            <a:r>
              <a:rPr sz="1200" dirty="0">
                <a:latin typeface="Times New Roman"/>
                <a:cs typeface="Times New Roman"/>
              </a:rPr>
              <a:t>di una costellazione, di un </a:t>
            </a:r>
            <a:r>
              <a:rPr sz="1200" spc="-5" dirty="0">
                <a:latin typeface="Times New Roman"/>
                <a:cs typeface="Times New Roman"/>
              </a:rPr>
              <a:t>sistema </a:t>
            </a:r>
            <a:r>
              <a:rPr sz="1200" dirty="0">
                <a:latin typeface="Times New Roman"/>
                <a:cs typeface="Times New Roman"/>
              </a:rPr>
              <a:t>o di un  </a:t>
            </a:r>
            <a:r>
              <a:rPr sz="1200" spc="-5" dirty="0">
                <a:latin typeface="Times New Roman"/>
                <a:cs typeface="Times New Roman"/>
              </a:rPr>
              <a:t>pianeta. Dio agisce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conformità ad </a:t>
            </a:r>
            <a:r>
              <a:rPr sz="1200" dirty="0">
                <a:latin typeface="Times New Roman"/>
                <a:cs typeface="Times New Roman"/>
              </a:rPr>
              <a:t>una legge ben </a:t>
            </a:r>
            <a:r>
              <a:rPr sz="1200" spc="-5" dirty="0">
                <a:latin typeface="Times New Roman"/>
                <a:cs typeface="Times New Roman"/>
              </a:rPr>
              <a:t>definita, invariabile ed immutabile </a:t>
            </a:r>
            <a:r>
              <a:rPr sz="1200" dirty="0">
                <a:latin typeface="Times New Roman"/>
                <a:cs typeface="Times New Roman"/>
              </a:rPr>
              <a:t>in tutto </a:t>
            </a:r>
            <a:r>
              <a:rPr sz="1200" spc="-5" dirty="0">
                <a:latin typeface="Times New Roman"/>
                <a:cs typeface="Times New Roman"/>
              </a:rPr>
              <a:t>l’immenso Universo maestro. Ma  egli modifica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modelli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sua azione </a:t>
            </a:r>
            <a:r>
              <a:rPr sz="1200" dirty="0">
                <a:latin typeface="Times New Roman"/>
                <a:cs typeface="Times New Roman"/>
              </a:rPr>
              <a:t>in modo da </a:t>
            </a:r>
            <a:r>
              <a:rPr sz="1200" spc="-5" dirty="0">
                <a:latin typeface="Times New Roman"/>
                <a:cs typeface="Times New Roman"/>
              </a:rPr>
              <a:t>contribuire </a:t>
            </a:r>
            <a:r>
              <a:rPr sz="1200" dirty="0">
                <a:latin typeface="Times New Roman"/>
                <a:cs typeface="Times New Roman"/>
              </a:rPr>
              <a:t>alla </a:t>
            </a:r>
            <a:r>
              <a:rPr sz="1200" spc="-5" dirty="0">
                <a:latin typeface="Times New Roman"/>
                <a:cs typeface="Times New Roman"/>
              </a:rPr>
              <a:t>condotta coordinata ed equilibrata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ogni </a:t>
            </a:r>
            <a:r>
              <a:rPr sz="1200" dirty="0">
                <a:latin typeface="Times New Roman"/>
                <a:cs typeface="Times New Roman"/>
              </a:rPr>
              <a:t>Universo,  </a:t>
            </a:r>
            <a:r>
              <a:rPr sz="1200" spc="-5" dirty="0">
                <a:latin typeface="Times New Roman"/>
                <a:cs typeface="Times New Roman"/>
              </a:rPr>
              <a:t>costellazione, sistema, pianeta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personalità, </a:t>
            </a:r>
            <a:r>
              <a:rPr sz="1200" dirty="0">
                <a:latin typeface="Times New Roman"/>
                <a:cs typeface="Times New Roman"/>
              </a:rPr>
              <a:t>in armonia </a:t>
            </a:r>
            <a:r>
              <a:rPr sz="1200" spc="-5" dirty="0">
                <a:latin typeface="Times New Roman"/>
                <a:cs typeface="Times New Roman"/>
              </a:rPr>
              <a:t>con gli </a:t>
            </a:r>
            <a:r>
              <a:rPr sz="1200" dirty="0">
                <a:latin typeface="Times New Roman"/>
                <a:cs typeface="Times New Roman"/>
              </a:rPr>
              <a:t>obiettivi, gli scopi ed i </a:t>
            </a:r>
            <a:r>
              <a:rPr sz="1200" spc="-5" dirty="0">
                <a:latin typeface="Times New Roman"/>
                <a:cs typeface="Times New Roman"/>
              </a:rPr>
              <a:t>piani locali dei progetti </a:t>
            </a:r>
            <a:r>
              <a:rPr sz="1200" dirty="0">
                <a:latin typeface="Times New Roman"/>
                <a:cs typeface="Times New Roman"/>
              </a:rPr>
              <a:t>finiti di </a:t>
            </a:r>
            <a:r>
              <a:rPr sz="1200" spc="-5" dirty="0">
                <a:latin typeface="Times New Roman"/>
                <a:cs typeface="Times New Roman"/>
              </a:rPr>
              <a:t>sviluppo  evoluzionario.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>
              <a:lnSpc>
                <a:spcPts val="141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(56.6) 4:2.2 </a:t>
            </a:r>
            <a:r>
              <a:rPr sz="1200" spc="-5" dirty="0">
                <a:latin typeface="Times New Roman"/>
                <a:cs typeface="Times New Roman"/>
              </a:rPr>
              <a:t>Perciò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natura, quale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mortali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comprendono, presenta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base sottostante </a:t>
            </a:r>
            <a:r>
              <a:rPr sz="1200" dirty="0">
                <a:latin typeface="Times New Roman"/>
                <a:cs typeface="Times New Roman"/>
              </a:rPr>
              <a:t>e lo sfondo </a:t>
            </a:r>
            <a:r>
              <a:rPr sz="1200" spc="-5" dirty="0">
                <a:latin typeface="Times New Roman"/>
                <a:cs typeface="Times New Roman"/>
              </a:rPr>
              <a:t>fondamentale </a:t>
            </a:r>
            <a:r>
              <a:rPr sz="1200" dirty="0">
                <a:latin typeface="Times New Roman"/>
                <a:cs typeface="Times New Roman"/>
              </a:rPr>
              <a:t>di una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Deità</a:t>
            </a:r>
            <a:endParaRPr sz="1200">
              <a:latin typeface="Times New Roman"/>
              <a:cs typeface="Times New Roman"/>
            </a:endParaRPr>
          </a:p>
          <a:p>
            <a:pPr marL="76200" marR="55880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invariabile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sue </a:t>
            </a:r>
            <a:r>
              <a:rPr sz="1200" spc="-5" dirty="0">
                <a:latin typeface="Times New Roman"/>
                <a:cs typeface="Times New Roman"/>
              </a:rPr>
              <a:t>leggi </a:t>
            </a:r>
            <a:r>
              <a:rPr sz="1200" dirty="0">
                <a:latin typeface="Times New Roman"/>
                <a:cs typeface="Times New Roman"/>
              </a:rPr>
              <a:t>immutabili </a:t>
            </a:r>
            <a:r>
              <a:rPr sz="1200" spc="-5" dirty="0">
                <a:latin typeface="Times New Roman"/>
                <a:cs typeface="Times New Roman"/>
              </a:rPr>
              <a:t>che subiscono modificazioni, fluttuazioni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sconvolgimenti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causa dell’esecuzione </a:t>
            </a:r>
            <a:r>
              <a:rPr sz="1200" spc="15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piani,  propositi, </a:t>
            </a:r>
            <a:r>
              <a:rPr sz="1200" dirty="0">
                <a:latin typeface="Times New Roman"/>
                <a:cs typeface="Times New Roman"/>
              </a:rPr>
              <a:t>modelli e condizioni </a:t>
            </a:r>
            <a:r>
              <a:rPr sz="1200" spc="-5" dirty="0">
                <a:latin typeface="Times New Roman"/>
                <a:cs typeface="Times New Roman"/>
              </a:rPr>
              <a:t>locali, che sono stati avviati </a:t>
            </a:r>
            <a:r>
              <a:rPr sz="1200" dirty="0">
                <a:latin typeface="Times New Roman"/>
                <a:cs typeface="Times New Roman"/>
              </a:rPr>
              <a:t>e posti in atto </a:t>
            </a:r>
            <a:r>
              <a:rPr sz="1200" spc="-5" dirty="0">
                <a:latin typeface="Times New Roman"/>
                <a:cs typeface="Times New Roman"/>
              </a:rPr>
              <a:t>dalle forze </a:t>
            </a:r>
            <a:r>
              <a:rPr sz="1200" dirty="0">
                <a:latin typeface="Times New Roman"/>
                <a:cs typeface="Times New Roman"/>
              </a:rPr>
              <a:t>e dalle </a:t>
            </a:r>
            <a:r>
              <a:rPr sz="1200" spc="-5" dirty="0">
                <a:latin typeface="Times New Roman"/>
                <a:cs typeface="Times New Roman"/>
              </a:rPr>
              <a:t>personalità dell’Universo locale, della  costellazione, del sistema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 pianeta. </a:t>
            </a:r>
            <a:r>
              <a:rPr sz="1200" dirty="0">
                <a:latin typeface="Times New Roman"/>
                <a:cs typeface="Times New Roman"/>
              </a:rPr>
              <a:t>Per esempio: le </a:t>
            </a:r>
            <a:r>
              <a:rPr sz="1200" spc="-5" dirty="0">
                <a:latin typeface="Times New Roman"/>
                <a:cs typeface="Times New Roman"/>
              </a:rPr>
              <a:t>leggi </a:t>
            </a:r>
            <a:r>
              <a:rPr sz="1200" dirty="0">
                <a:latin typeface="Times New Roman"/>
                <a:cs typeface="Times New Roman"/>
              </a:rPr>
              <a:t>di Dio, </a:t>
            </a:r>
            <a:r>
              <a:rPr sz="1200" spc="-5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state decretate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Nebadon, </a:t>
            </a:r>
            <a:r>
              <a:rPr sz="1200" dirty="0">
                <a:latin typeface="Times New Roman"/>
                <a:cs typeface="Times New Roman"/>
              </a:rPr>
              <a:t>sono modificate </a:t>
            </a:r>
            <a:r>
              <a:rPr sz="1200" spc="-5" dirty="0">
                <a:latin typeface="Times New Roman"/>
                <a:cs typeface="Times New Roman"/>
              </a:rPr>
              <a:t>dai  </a:t>
            </a:r>
            <a:r>
              <a:rPr sz="1200" dirty="0">
                <a:latin typeface="Times New Roman"/>
                <a:cs typeface="Times New Roman"/>
              </a:rPr>
              <a:t>piani </a:t>
            </a:r>
            <a:r>
              <a:rPr sz="1200" spc="-5" dirty="0">
                <a:latin typeface="Times New Roman"/>
                <a:cs typeface="Times New Roman"/>
              </a:rPr>
              <a:t>stabiliti </a:t>
            </a:r>
            <a:r>
              <a:rPr sz="1200" dirty="0">
                <a:latin typeface="Times New Roman"/>
                <a:cs typeface="Times New Roman"/>
              </a:rPr>
              <a:t>dal </a:t>
            </a:r>
            <a:r>
              <a:rPr sz="1200" spc="-5" dirty="0">
                <a:latin typeface="Times New Roman"/>
                <a:cs typeface="Times New Roman"/>
              </a:rPr>
              <a:t>Figlio Creatore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dallo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Creativo </a:t>
            </a:r>
            <a:r>
              <a:rPr sz="1200" dirty="0">
                <a:latin typeface="Times New Roman"/>
                <a:cs typeface="Times New Roman"/>
              </a:rPr>
              <a:t>di questo Universo </a:t>
            </a:r>
            <a:r>
              <a:rPr sz="1200" spc="-5" dirty="0">
                <a:latin typeface="Times New Roman"/>
                <a:cs typeface="Times New Roman"/>
              </a:rPr>
              <a:t>locale. Inoltre, l’operatività </a:t>
            </a:r>
            <a:r>
              <a:rPr sz="1200" dirty="0">
                <a:latin typeface="Times New Roman"/>
                <a:cs typeface="Times New Roman"/>
              </a:rPr>
              <a:t>di queste </a:t>
            </a:r>
            <a:r>
              <a:rPr sz="1200" spc="-5" dirty="0">
                <a:latin typeface="Times New Roman"/>
                <a:cs typeface="Times New Roman"/>
              </a:rPr>
              <a:t>leggi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stata  ulteriormente influenzata dagli errori, </a:t>
            </a:r>
            <a:r>
              <a:rPr sz="1200" dirty="0">
                <a:latin typeface="Times New Roman"/>
                <a:cs typeface="Times New Roman"/>
              </a:rPr>
              <a:t>dai </a:t>
            </a:r>
            <a:r>
              <a:rPr sz="1200" spc="-5" dirty="0">
                <a:latin typeface="Times New Roman"/>
                <a:cs typeface="Times New Roman"/>
              </a:rPr>
              <a:t>fallimenti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dalle insurrezioni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alcuni esseri residenti sul </a:t>
            </a:r>
            <a:r>
              <a:rPr sz="1200" dirty="0">
                <a:latin typeface="Times New Roman"/>
                <a:cs typeface="Times New Roman"/>
              </a:rPr>
              <a:t>vostro </a:t>
            </a:r>
            <a:r>
              <a:rPr sz="1200" spc="-5" dirty="0">
                <a:latin typeface="Times New Roman"/>
                <a:cs typeface="Times New Roman"/>
              </a:rPr>
              <a:t>pianeta ed appartenenti  al </a:t>
            </a:r>
            <a:r>
              <a:rPr sz="1200" dirty="0">
                <a:latin typeface="Times New Roman"/>
                <a:cs typeface="Times New Roman"/>
              </a:rPr>
              <a:t>vostro </a:t>
            </a:r>
            <a:r>
              <a:rPr sz="1200" spc="-5" dirty="0">
                <a:latin typeface="Times New Roman"/>
                <a:cs typeface="Times New Roman"/>
              </a:rPr>
              <a:t>stesso sistema planetario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Satania.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67881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(56.7) 4:2.3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natura è la </a:t>
            </a:r>
            <a:r>
              <a:rPr sz="1200" spc="-5" dirty="0">
                <a:latin typeface="Times New Roman"/>
                <a:cs typeface="Times New Roman"/>
              </a:rPr>
              <a:t>risultante nel tempo-spazio </a:t>
            </a:r>
            <a:r>
              <a:rPr sz="1200" dirty="0">
                <a:latin typeface="Times New Roman"/>
                <a:cs typeface="Times New Roman"/>
              </a:rPr>
              <a:t>di due </a:t>
            </a:r>
            <a:r>
              <a:rPr sz="1200" spc="-5" dirty="0">
                <a:latin typeface="Times New Roman"/>
                <a:cs typeface="Times New Roman"/>
              </a:rPr>
              <a:t>fattori cosmici: </a:t>
            </a:r>
            <a:r>
              <a:rPr sz="1200" dirty="0">
                <a:latin typeface="Times New Roman"/>
                <a:cs typeface="Times New Roman"/>
              </a:rPr>
              <a:t>in primo </a:t>
            </a:r>
            <a:r>
              <a:rPr sz="1200" spc="-5" dirty="0">
                <a:latin typeface="Times New Roman"/>
                <a:cs typeface="Times New Roman"/>
              </a:rPr>
              <a:t>luogo l’immutabilità,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perfezione </a:t>
            </a:r>
            <a:r>
              <a:rPr sz="1200" dirty="0">
                <a:latin typeface="Times New Roman"/>
                <a:cs typeface="Times New Roman"/>
              </a:rPr>
              <a:t>e la  </a:t>
            </a:r>
            <a:r>
              <a:rPr sz="1200" spc="-5" dirty="0">
                <a:latin typeface="Times New Roman"/>
                <a:cs typeface="Times New Roman"/>
              </a:rPr>
              <a:t>rettitudine della Deità del Paradiso, ed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secondo luogo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piani sperimentali, gli </a:t>
            </a:r>
            <a:r>
              <a:rPr sz="1200" dirty="0">
                <a:latin typeface="Times New Roman"/>
                <a:cs typeface="Times New Roman"/>
              </a:rPr>
              <a:t>sbagli </a:t>
            </a:r>
            <a:r>
              <a:rPr sz="1200" spc="-5" dirty="0">
                <a:latin typeface="Times New Roman"/>
                <a:cs typeface="Times New Roman"/>
              </a:rPr>
              <a:t>grossolani </a:t>
            </a:r>
            <a:r>
              <a:rPr sz="1200" dirty="0">
                <a:latin typeface="Times New Roman"/>
                <a:cs typeface="Times New Roman"/>
              </a:rPr>
              <a:t>di esecuzione, </a:t>
            </a:r>
            <a:r>
              <a:rPr sz="1200" spc="-5" dirty="0">
                <a:latin typeface="Times New Roman"/>
                <a:cs typeface="Times New Roman"/>
              </a:rPr>
              <a:t>gli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errori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insurrezionali, l’incompletezza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sviluppo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l’imperfezione della </a:t>
            </a:r>
            <a:r>
              <a:rPr sz="1200" dirty="0">
                <a:latin typeface="Times New Roman"/>
                <a:cs typeface="Times New Roman"/>
              </a:rPr>
              <a:t>saggezza </a:t>
            </a:r>
            <a:r>
              <a:rPr sz="1200" spc="-5" dirty="0">
                <a:latin typeface="Times New Roman"/>
                <a:cs typeface="Times New Roman"/>
              </a:rPr>
              <a:t>delle creature extraparadisiache, dalla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5" dirty="0">
                <a:latin typeface="Times New Roman"/>
                <a:cs typeface="Times New Roman"/>
              </a:rPr>
              <a:t>elevata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alla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00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0</TotalTime>
  <Words>208485</Words>
  <Application>Microsoft Office PowerPoint</Application>
  <PresentationFormat>Custom</PresentationFormat>
  <Paragraphs>7791</Paragraphs>
  <Slides>634</Slides>
  <Notes>0</Notes>
  <HiddenSlides>0</HiddenSlides>
  <MMClips>0</MMClips>
  <ScaleCrop>false</ScaleCrop>
  <HeadingPairs>
    <vt:vector size="4" baseType="variant">
      <vt:variant>
        <vt:lpstr>Theme</vt:lpstr>
      </vt:variant>
      <vt:variant>
        <vt:i4>1</vt:i4>
      </vt:variant>
      <vt:variant>
        <vt:lpstr>Slide Titles</vt:lpstr>
      </vt:variant>
      <vt:variant>
        <vt:i4>634</vt:i4>
      </vt:variant>
    </vt:vector>
  </HeadingPairs>
  <TitlesOfParts>
    <vt:vector size="635" baseType="lpstr">
      <vt:lpstr>Office Theme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Fascicolo 5: Relazione di Dio con l’individuo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Fascicolo 11: L’Isola Eterna del Paradiso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Fascicolo 12: L’Universo degli 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Fascicolo 14: L’Universo centrale e divino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Fascicolo 20: I Figli Paradisiaci di Dio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Fascicolo 22: I Figli di Dio Trinitizzati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Fascicolo 23: I Messaggeri Solitari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Fascicolo 26: Gli spiriti tutelari dell’Universo centrale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Fascicolo 30: Le personalità del grande Universo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  <vt:lpstr>L’Universo Centrale e i Superuniversi</vt:lpstr>
    </vt:vector>
  </TitlesOfParts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Il Libro di Urantia</dc:title>
  <dc:creator/>
  <cp:lastModifiedBy/>
  <cp:revision>1</cp:revision>
  <dcterms:created xsi:type="dcterms:W3CDTF">2020-11-30T21:16:00Z</dcterms:created>
  <dcterms:modified xsi:type="dcterms:W3CDTF">2021-01-20T09:20:03Z</dcterms:modified>
</cp:coreProperties>
</file>